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65" r:id="rId2"/>
    <p:sldId id="422" r:id="rId3"/>
    <p:sldId id="340" r:id="rId4"/>
    <p:sldId id="325" r:id="rId5"/>
    <p:sldId id="382" r:id="rId6"/>
    <p:sldId id="383" r:id="rId7"/>
    <p:sldId id="398" r:id="rId8"/>
    <p:sldId id="399" r:id="rId9"/>
    <p:sldId id="400" r:id="rId10"/>
    <p:sldId id="401" r:id="rId11"/>
    <p:sldId id="402" r:id="rId12"/>
    <p:sldId id="373" r:id="rId13"/>
    <p:sldId id="404" r:id="rId14"/>
    <p:sldId id="403" r:id="rId15"/>
    <p:sldId id="302" r:id="rId16"/>
    <p:sldId id="270" r:id="rId17"/>
    <p:sldId id="413" r:id="rId18"/>
    <p:sldId id="353" r:id="rId19"/>
    <p:sldId id="339" r:id="rId20"/>
    <p:sldId id="412" r:id="rId21"/>
    <p:sldId id="331" r:id="rId22"/>
    <p:sldId id="384" r:id="rId23"/>
    <p:sldId id="396" r:id="rId24"/>
    <p:sldId id="416" r:id="rId25"/>
    <p:sldId id="414" r:id="rId26"/>
    <p:sldId id="415" r:id="rId27"/>
    <p:sldId id="354" r:id="rId28"/>
    <p:sldId id="355" r:id="rId29"/>
    <p:sldId id="356" r:id="rId30"/>
    <p:sldId id="406" r:id="rId31"/>
    <p:sldId id="408" r:id="rId32"/>
    <p:sldId id="407" r:id="rId33"/>
    <p:sldId id="418" r:id="rId34"/>
    <p:sldId id="417" r:id="rId35"/>
    <p:sldId id="391" r:id="rId36"/>
    <p:sldId id="393" r:id="rId37"/>
    <p:sldId id="388" r:id="rId38"/>
    <p:sldId id="420" r:id="rId3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274" autoAdjust="0"/>
    <p:restoredTop sz="84713" autoAdjust="0"/>
  </p:normalViewPr>
  <p:slideViewPr>
    <p:cSldViewPr>
      <p:cViewPr varScale="1">
        <p:scale>
          <a:sx n="98" d="100"/>
          <a:sy n="98" d="100"/>
        </p:scale>
        <p:origin x="1596" y="72"/>
      </p:cViewPr>
      <p:guideLst>
        <p:guide orient="horz" pos="2160"/>
        <p:guide pos="2880"/>
      </p:guideLst>
    </p:cSldViewPr>
  </p:slideViewPr>
  <p:outlineViewPr>
    <p:cViewPr>
      <p:scale>
        <a:sx n="33" d="100"/>
        <a:sy n="33" d="100"/>
      </p:scale>
      <p:origin x="0" y="672"/>
    </p:cViewPr>
  </p:outlineViewPr>
  <p:notesTextViewPr>
    <p:cViewPr>
      <p:scale>
        <a:sx n="100" d="100"/>
        <a:sy n="100" d="100"/>
      </p:scale>
      <p:origin x="0" y="0"/>
    </p:cViewPr>
  </p:notesTextViewPr>
  <p:sorterViewPr>
    <p:cViewPr>
      <p:scale>
        <a:sx n="66" d="100"/>
        <a:sy n="66" d="100"/>
      </p:scale>
      <p:origin x="0" y="-78"/>
    </p:cViewPr>
  </p:sorterViewPr>
  <p:notesViewPr>
    <p:cSldViewPr>
      <p:cViewPr varScale="1">
        <p:scale>
          <a:sx n="67" d="100"/>
          <a:sy n="67" d="100"/>
        </p:scale>
        <p:origin x="-327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5.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9980309494716803E-2"/>
          <c:y val="5.0942039913811112E-2"/>
          <c:w val="0.86270826517176102"/>
          <c:h val="0.76922928277229163"/>
        </c:manualLayout>
      </c:layout>
      <c:barChart>
        <c:barDir val="col"/>
        <c:grouping val="clustered"/>
        <c:varyColors val="0"/>
        <c:ser>
          <c:idx val="0"/>
          <c:order val="0"/>
          <c:tx>
            <c:strRef>
              <c:f>'[Statistics_CBMDP_as2_ΠΑΡΟΧΗ_ΥΠΗΡΕΣΙΩΝ.xlsx]Στατιστικά Αρχείου'!$N$1</c:f>
              <c:strCache>
                <c:ptCount val="1"/>
                <c:pt idx="0">
                  <c:v>Graft Procurement</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'[Statistics_CBMDP_as2_ΠΑΡΟΧΗ_ΥΠΗΡΕΣΙΩΝ.xlsx]Στατιστικά Αρχείου'!$A$2:$A$8</c:f>
              <c:strCache>
                <c:ptCount val="7"/>
                <c:pt idx="0">
                  <c:v>2013</c:v>
                </c:pt>
                <c:pt idx="1">
                  <c:v>2014</c:v>
                </c:pt>
                <c:pt idx="2">
                  <c:v>2015</c:v>
                </c:pt>
                <c:pt idx="3">
                  <c:v>2016</c:v>
                </c:pt>
                <c:pt idx="4">
                  <c:v>2017</c:v>
                </c:pt>
                <c:pt idx="5">
                  <c:v>2018(30-9-2018)</c:v>
                </c:pt>
                <c:pt idx="6">
                  <c:v>TOTAL</c:v>
                </c:pt>
              </c:strCache>
            </c:strRef>
          </c:cat>
          <c:val>
            <c:numRef>
              <c:f>'[Statistics_CBMDP_as2_ΠΑΡΟΧΗ_ΥΠΗΡΕΣΙΩΝ.xlsx]Στατιστικά Αρχείου'!$N$2:$N$8</c:f>
              <c:numCache>
                <c:formatCode>General</c:formatCode>
                <c:ptCount val="7"/>
                <c:pt idx="0">
                  <c:v>3</c:v>
                </c:pt>
                <c:pt idx="1">
                  <c:v>4</c:v>
                </c:pt>
                <c:pt idx="2">
                  <c:v>7</c:v>
                </c:pt>
                <c:pt idx="3">
                  <c:v>15</c:v>
                </c:pt>
                <c:pt idx="4">
                  <c:v>35</c:v>
                </c:pt>
                <c:pt idx="5">
                  <c:v>32</c:v>
                </c:pt>
                <c:pt idx="6">
                  <c:v>96</c:v>
                </c:pt>
              </c:numCache>
            </c:numRef>
          </c:val>
          <c:extLst>
            <c:ext xmlns:c16="http://schemas.microsoft.com/office/drawing/2014/chart" uri="{C3380CC4-5D6E-409C-BE32-E72D297353CC}">
              <c16:uniqueId val="{00000000-488E-4DFC-9A5D-0E110D06B9C8}"/>
            </c:ext>
          </c:extLst>
        </c:ser>
        <c:ser>
          <c:idx val="4"/>
          <c:order val="1"/>
          <c:tx>
            <c:strRef>
              <c:f>'[Statistics_CBMDP_as2_ΠΑΡΟΧΗ_ΥΠΗΡΕΣΙΩΝ.xlsx]Στατιστικά Αρχείου'!$M$1</c:f>
              <c:strCache>
                <c:ptCount val="1"/>
                <c:pt idx="0">
                  <c:v>First Donation</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'[Statistics_CBMDP_as2_ΠΑΡΟΧΗ_ΥΠΗΡΕΣΙΩΝ.xlsx]Στατιστικά Αρχείου'!$M$2:$M$8</c:f>
              <c:numCache>
                <c:formatCode>General</c:formatCode>
                <c:ptCount val="7"/>
                <c:pt idx="0">
                  <c:v>3</c:v>
                </c:pt>
                <c:pt idx="1">
                  <c:v>4</c:v>
                </c:pt>
                <c:pt idx="2">
                  <c:v>6</c:v>
                </c:pt>
                <c:pt idx="3">
                  <c:v>15</c:v>
                </c:pt>
                <c:pt idx="4">
                  <c:v>31</c:v>
                </c:pt>
                <c:pt idx="5">
                  <c:v>31</c:v>
                </c:pt>
                <c:pt idx="6">
                  <c:v>90</c:v>
                </c:pt>
              </c:numCache>
            </c:numRef>
          </c:val>
          <c:extLst>
            <c:ext xmlns:c16="http://schemas.microsoft.com/office/drawing/2014/chart" uri="{C3380CC4-5D6E-409C-BE32-E72D297353CC}">
              <c16:uniqueId val="{00000001-488E-4DFC-9A5D-0E110D06B9C8}"/>
            </c:ext>
          </c:extLst>
        </c:ser>
        <c:ser>
          <c:idx val="1"/>
          <c:order val="2"/>
          <c:tx>
            <c:strRef>
              <c:f>'[Statistics_CBMDP_as2_ΠΑΡΟΧΗ_ΥΠΗΡΕΣΙΩΝ.xlsx]Στατιστικά Αρχείου'!$O$1</c:f>
              <c:strCache>
                <c:ptCount val="1"/>
                <c:pt idx="0">
                  <c:v>PBSC</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'[Statistics_CBMDP_as2_ΠΑΡΟΧΗ_ΥΠΗΡΕΣΙΩΝ.xlsx]Στατιστικά Αρχείου'!$A$2:$A$8</c:f>
              <c:strCache>
                <c:ptCount val="7"/>
                <c:pt idx="0">
                  <c:v>2013</c:v>
                </c:pt>
                <c:pt idx="1">
                  <c:v>2014</c:v>
                </c:pt>
                <c:pt idx="2">
                  <c:v>2015</c:v>
                </c:pt>
                <c:pt idx="3">
                  <c:v>2016</c:v>
                </c:pt>
                <c:pt idx="4">
                  <c:v>2017</c:v>
                </c:pt>
                <c:pt idx="5">
                  <c:v>2018(30-9-2018)</c:v>
                </c:pt>
                <c:pt idx="6">
                  <c:v>TOTAL</c:v>
                </c:pt>
              </c:strCache>
            </c:strRef>
          </c:cat>
          <c:val>
            <c:numRef>
              <c:f>'[Statistics_CBMDP_as2_ΠΑΡΟΧΗ_ΥΠΗΡΕΣΙΩΝ.xlsx]Στατιστικά Αρχείου'!$O$2:$O$8</c:f>
              <c:numCache>
                <c:formatCode>General</c:formatCode>
                <c:ptCount val="7"/>
                <c:pt idx="0">
                  <c:v>3</c:v>
                </c:pt>
                <c:pt idx="1">
                  <c:v>3</c:v>
                </c:pt>
                <c:pt idx="2">
                  <c:v>6</c:v>
                </c:pt>
                <c:pt idx="3">
                  <c:v>15</c:v>
                </c:pt>
                <c:pt idx="4">
                  <c:v>29</c:v>
                </c:pt>
                <c:pt idx="5">
                  <c:v>27</c:v>
                </c:pt>
                <c:pt idx="6">
                  <c:v>83</c:v>
                </c:pt>
              </c:numCache>
            </c:numRef>
          </c:val>
          <c:extLst>
            <c:ext xmlns:c16="http://schemas.microsoft.com/office/drawing/2014/chart" uri="{C3380CC4-5D6E-409C-BE32-E72D297353CC}">
              <c16:uniqueId val="{00000002-488E-4DFC-9A5D-0E110D06B9C8}"/>
            </c:ext>
          </c:extLst>
        </c:ser>
        <c:ser>
          <c:idx val="2"/>
          <c:order val="3"/>
          <c:tx>
            <c:strRef>
              <c:f>'[Statistics_CBMDP_as2_ΠΑΡΟΧΗ_ΥΠΗΡΕΣΙΩΝ.xlsx]Στατιστικά Αρχείου'!$P$1</c:f>
              <c:strCache>
                <c:ptCount val="1"/>
                <c:pt idx="0">
                  <c:v>BM</c:v>
                </c:pt>
              </c:strCache>
            </c:strRef>
          </c:tx>
          <c:spPr>
            <a:solidFill>
              <a:srgbClr val="FF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'[Statistics_CBMDP_as2_ΠΑΡΟΧΗ_ΥΠΗΡΕΣΙΩΝ.xlsx]Στατιστικά Αρχείου'!$A$2:$A$8</c:f>
              <c:strCache>
                <c:ptCount val="7"/>
                <c:pt idx="0">
                  <c:v>2013</c:v>
                </c:pt>
                <c:pt idx="1">
                  <c:v>2014</c:v>
                </c:pt>
                <c:pt idx="2">
                  <c:v>2015</c:v>
                </c:pt>
                <c:pt idx="3">
                  <c:v>2016</c:v>
                </c:pt>
                <c:pt idx="4">
                  <c:v>2017</c:v>
                </c:pt>
                <c:pt idx="5">
                  <c:v>2018(30-9-2018)</c:v>
                </c:pt>
                <c:pt idx="6">
                  <c:v>TOTAL</c:v>
                </c:pt>
              </c:strCache>
            </c:strRef>
          </c:cat>
          <c:val>
            <c:numRef>
              <c:f>'[Statistics_CBMDP_as2_ΠΑΡΟΧΗ_ΥΠΗΡΕΣΙΩΝ.xlsx]Στατιστικά Αρχείου'!$P$2:$P$8</c:f>
              <c:numCache>
                <c:formatCode>General</c:formatCode>
                <c:ptCount val="7"/>
                <c:pt idx="0">
                  <c:v>0</c:v>
                </c:pt>
                <c:pt idx="1">
                  <c:v>1</c:v>
                </c:pt>
                <c:pt idx="2">
                  <c:v>1</c:v>
                </c:pt>
                <c:pt idx="3">
                  <c:v>0</c:v>
                </c:pt>
                <c:pt idx="4">
                  <c:v>2</c:v>
                </c:pt>
                <c:pt idx="5">
                  <c:v>4</c:v>
                </c:pt>
                <c:pt idx="6">
                  <c:v>8</c:v>
                </c:pt>
              </c:numCache>
            </c:numRef>
          </c:val>
          <c:extLst>
            <c:ext xmlns:c16="http://schemas.microsoft.com/office/drawing/2014/chart" uri="{C3380CC4-5D6E-409C-BE32-E72D297353CC}">
              <c16:uniqueId val="{00000003-488E-4DFC-9A5D-0E110D06B9C8}"/>
            </c:ext>
          </c:extLst>
        </c:ser>
        <c:ser>
          <c:idx val="3"/>
          <c:order val="4"/>
          <c:tx>
            <c:strRef>
              <c:f>'[Statistics_CBMDP_as2_ΠΑΡΟΧΗ_ΥΠΗΡΕΣΙΩΝ.xlsx]Στατιστικά Αρχείου'!$Q$1</c:f>
              <c:strCache>
                <c:ptCount val="1"/>
                <c:pt idx="0">
                  <c:v>DLI</c:v>
                </c:pt>
              </c:strCache>
            </c:strRef>
          </c:tx>
          <c:invertIfNegative val="0"/>
          <c:cat>
            <c:strRef>
              <c:f>'[Statistics_CBMDP_as2_ΠΑΡΟΧΗ_ΥΠΗΡΕΣΙΩΝ.xlsx]Στατιστικά Αρχείου'!$A$2:$A$8</c:f>
              <c:strCache>
                <c:ptCount val="7"/>
                <c:pt idx="0">
                  <c:v>2013</c:v>
                </c:pt>
                <c:pt idx="1">
                  <c:v>2014</c:v>
                </c:pt>
                <c:pt idx="2">
                  <c:v>2015</c:v>
                </c:pt>
                <c:pt idx="3">
                  <c:v>2016</c:v>
                </c:pt>
                <c:pt idx="4">
                  <c:v>2017</c:v>
                </c:pt>
                <c:pt idx="5">
                  <c:v>2018(30-9-2018)</c:v>
                </c:pt>
                <c:pt idx="6">
                  <c:v>TOTAL</c:v>
                </c:pt>
              </c:strCache>
            </c:strRef>
          </c:cat>
          <c:val>
            <c:numRef>
              <c:f>'[Statistics_CBMDP_as2_ΠΑΡΟΧΗ_ΥΠΗΡΕΣΙΩΝ.xlsx]Στατιστικά Αρχείου'!$Q$2:$Q$8</c:f>
              <c:numCache>
                <c:formatCode>General</c:formatCode>
                <c:ptCount val="7"/>
                <c:pt idx="0">
                  <c:v>0</c:v>
                </c:pt>
                <c:pt idx="1">
                  <c:v>0</c:v>
                </c:pt>
                <c:pt idx="2">
                  <c:v>0</c:v>
                </c:pt>
                <c:pt idx="3">
                  <c:v>0</c:v>
                </c:pt>
                <c:pt idx="4">
                  <c:v>4</c:v>
                </c:pt>
                <c:pt idx="5">
                  <c:v>1</c:v>
                </c:pt>
                <c:pt idx="6">
                  <c:v>5</c:v>
                </c:pt>
              </c:numCache>
            </c:numRef>
          </c:val>
          <c:extLst>
            <c:ext xmlns:c16="http://schemas.microsoft.com/office/drawing/2014/chart" uri="{C3380CC4-5D6E-409C-BE32-E72D297353CC}">
              <c16:uniqueId val="{00000004-488E-4DFC-9A5D-0E110D06B9C8}"/>
            </c:ext>
          </c:extLst>
        </c:ser>
        <c:dLbls>
          <c:showLegendKey val="0"/>
          <c:showVal val="0"/>
          <c:showCatName val="0"/>
          <c:showSerName val="0"/>
          <c:showPercent val="0"/>
          <c:showBubbleSize val="0"/>
        </c:dLbls>
        <c:gapWidth val="33"/>
        <c:axId val="378324480"/>
        <c:axId val="210023488"/>
      </c:barChart>
      <c:catAx>
        <c:axId val="378324480"/>
        <c:scaling>
          <c:orientation val="minMax"/>
        </c:scaling>
        <c:delete val="0"/>
        <c:axPos val="b"/>
        <c:numFmt formatCode="General" sourceLinked="0"/>
        <c:majorTickMark val="none"/>
        <c:minorTickMark val="out"/>
        <c:tickLblPos val="nextTo"/>
        <c:spPr>
          <a:ln>
            <a:solidFill>
              <a:sysClr val="windowText" lastClr="000000"/>
            </a:solidFill>
          </a:ln>
        </c:spPr>
        <c:txPr>
          <a:bodyPr/>
          <a:lstStyle/>
          <a:p>
            <a:pPr>
              <a:defRPr b="1"/>
            </a:pPr>
            <a:endParaRPr lang="el-GR"/>
          </a:p>
        </c:txPr>
        <c:crossAx val="210023488"/>
        <c:crosses val="autoZero"/>
        <c:auto val="1"/>
        <c:lblAlgn val="ctr"/>
        <c:lblOffset val="100"/>
        <c:noMultiLvlLbl val="0"/>
      </c:catAx>
      <c:valAx>
        <c:axId val="210023488"/>
        <c:scaling>
          <c:orientation val="minMax"/>
        </c:scaling>
        <c:delete val="0"/>
        <c:axPos val="l"/>
        <c:majorGridlines/>
        <c:numFmt formatCode="General" sourceLinked="1"/>
        <c:majorTickMark val="none"/>
        <c:minorTickMark val="none"/>
        <c:tickLblPos val="nextTo"/>
        <c:spPr>
          <a:ln w="6350">
            <a:solidFill>
              <a:schemeClr val="tx1"/>
            </a:solidFill>
          </a:ln>
        </c:spPr>
        <c:txPr>
          <a:bodyPr/>
          <a:lstStyle/>
          <a:p>
            <a:pPr>
              <a:defRPr b="1"/>
            </a:pPr>
            <a:endParaRPr lang="el-GR"/>
          </a:p>
        </c:txPr>
        <c:crossAx val="378324480"/>
        <c:crosses val="autoZero"/>
        <c:crossBetween val="between"/>
      </c:valAx>
    </c:plotArea>
    <c:legend>
      <c:legendPos val="b"/>
      <c:layout/>
      <c:overlay val="0"/>
    </c:legend>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png"/><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rawings/drawing1.xml><?xml version="1.0" encoding="utf-8"?>
<c:userShapes xmlns:c="http://schemas.openxmlformats.org/drawingml/2006/chart">
  <cdr:relSizeAnchor xmlns:cdr="http://schemas.openxmlformats.org/drawingml/2006/chartDrawing">
    <cdr:from>
      <cdr:x>0.01841</cdr:x>
      <cdr:y>0.32136</cdr:y>
    </cdr:from>
    <cdr:to>
      <cdr:x>0.06173</cdr:x>
      <cdr:y>0.66012</cdr:y>
    </cdr:to>
    <cdr:sp macro="" textlink="">
      <cdr:nvSpPr>
        <cdr:cNvPr id="3" name="4 - TextBox"/>
        <cdr:cNvSpPr txBox="1"/>
      </cdr:nvSpPr>
      <cdr:spPr>
        <a:xfrm xmlns:a="http://schemas.openxmlformats.org/drawingml/2006/main" rot="16200000">
          <a:off x="-594295" y="2332607"/>
          <a:ext cx="1706919" cy="28020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l-GR" sz="1200" b="1"/>
            <a:t>Αριθμός</a:t>
          </a:r>
          <a:r>
            <a:rPr lang="el-GR" sz="1200" b="1" baseline="0"/>
            <a:t> Μοσχευμάτων</a:t>
          </a:r>
          <a:endParaRPr lang="el-GR" sz="1200" b="1"/>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1BCA30-3B21-49C2-9923-C84B0918E872}" type="datetimeFigureOut">
              <a:rPr lang="el-GR" smtClean="0"/>
              <a:pPr/>
              <a:t>11/1/2021</a:t>
            </a:fld>
            <a:endParaRPr lang="el-GR"/>
          </a:p>
        </p:txBody>
      </p:sp>
      <p:sp>
        <p:nvSpPr>
          <p:cNvPr id="4" name="3 - Θέση υποσέλιδου"/>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C145E6-6C77-4E91-86F0-364B180AA95B}" type="slidenum">
              <a:rPr lang="el-GR" smtClean="0"/>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C06BD7-DCB7-4079-9010-1C2AC74D7BA6}" type="datetimeFigureOut">
              <a:rPr lang="el-GR" smtClean="0"/>
              <a:pPr/>
              <a:t>11/1/2021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F3139F-A456-4B51-A43F-3BD4EDFF03A7}"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F3139F-A456-4B51-A43F-3BD4EDFF03A7}"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4037599-0409-4B1A-81B1-5F51CFA748A9}" type="slidenum">
              <a:rPr lang="en-US" altLang="en-US"/>
              <a:pPr/>
              <a:t>11</a:t>
            </a:fld>
            <a:endParaRPr lang="en-US" altLang="en-US"/>
          </a:p>
        </p:txBody>
      </p:sp>
    </p:spTree>
    <p:extLst>
      <p:ext uri="{BB962C8B-B14F-4D97-AF65-F5344CB8AC3E}">
        <p14:creationId xmlns:p14="http://schemas.microsoft.com/office/powerpoint/2010/main" val="2679162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FBF3139F-A456-4B51-A43F-3BD4EDFF03A7}" type="slidenum">
              <a:rPr lang="el-GR" smtClean="0"/>
              <a:pPr/>
              <a:t>12</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5412FEF-3A22-4819-AA08-5E37604316D5}" type="slidenum">
              <a:rPr lang="en-US" altLang="en-US"/>
              <a:pPr/>
              <a:t>13</a:t>
            </a:fld>
            <a:endParaRPr lang="en-US" altLang="en-US"/>
          </a:p>
        </p:txBody>
      </p:sp>
    </p:spTree>
    <p:extLst>
      <p:ext uri="{BB962C8B-B14F-4D97-AF65-F5344CB8AC3E}">
        <p14:creationId xmlns:p14="http://schemas.microsoft.com/office/powerpoint/2010/main" val="678086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D7D42CF-2A50-4832-AD1D-2C2CB13AE294}" type="slidenum">
              <a:rPr lang="en-US" altLang="en-US"/>
              <a:pPr/>
              <a:t>14</a:t>
            </a:fld>
            <a:endParaRPr lang="en-US" altLang="en-US"/>
          </a:p>
        </p:txBody>
      </p:sp>
    </p:spTree>
    <p:extLst>
      <p:ext uri="{BB962C8B-B14F-4D97-AF65-F5344CB8AC3E}">
        <p14:creationId xmlns:p14="http://schemas.microsoft.com/office/powerpoint/2010/main" val="3628523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dirty="0" smtClean="0"/>
              <a:t>Οι 17 </a:t>
            </a:r>
            <a:r>
              <a:rPr lang="el-GR" dirty="0" err="1" smtClean="0"/>
              <a:t>δότεσ</a:t>
            </a:r>
            <a:r>
              <a:rPr lang="el-GR" dirty="0" smtClean="0"/>
              <a:t> </a:t>
            </a:r>
            <a:r>
              <a:rPr lang="el-GR" dirty="0" err="1" smtClean="0"/>
              <a:t>χαρισαν</a:t>
            </a:r>
            <a:r>
              <a:rPr lang="el-GR" dirty="0" smtClean="0"/>
              <a:t> τον </a:t>
            </a:r>
            <a:r>
              <a:rPr lang="el-GR" dirty="0" err="1" smtClean="0"/>
              <a:t>τελευταιο</a:t>
            </a:r>
            <a:r>
              <a:rPr lang="el-GR" dirty="0" smtClean="0"/>
              <a:t> χρόνο</a:t>
            </a:r>
          </a:p>
        </p:txBody>
      </p:sp>
      <p:sp>
        <p:nvSpPr>
          <p:cNvPr id="2150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984A5A-5BB1-44A0-854B-724EB707C79F}" type="slidenum">
              <a:rPr lang="el-GR" smtClean="0"/>
              <a:pPr fontAlgn="base">
                <a:spcBef>
                  <a:spcPct val="0"/>
                </a:spcBef>
                <a:spcAft>
                  <a:spcPct val="0"/>
                </a:spcAft>
                <a:defRPr/>
              </a:pPr>
              <a:t>17</a:t>
            </a:fld>
            <a:endParaRPr lang="el-GR" smtClean="0"/>
          </a:p>
        </p:txBody>
      </p:sp>
    </p:spTree>
    <p:extLst>
      <p:ext uri="{BB962C8B-B14F-4D97-AF65-F5344CB8AC3E}">
        <p14:creationId xmlns:p14="http://schemas.microsoft.com/office/powerpoint/2010/main" val="71615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FBF3139F-A456-4B51-A43F-3BD4EDFF03A7}" type="slidenum">
              <a:rPr lang="el-GR" smtClean="0"/>
              <a:pPr/>
              <a:t>19</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Θέση εικόνας διαφάνειας"/>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457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
        <p:nvSpPr>
          <p:cNvPr id="2150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C9683B-2B20-4A24-B690-1C72D54DBF02}" type="slidenum">
              <a:rPr lang="el-GR" smtClean="0"/>
              <a:pPr fontAlgn="base">
                <a:spcBef>
                  <a:spcPct val="0"/>
                </a:spcBef>
                <a:spcAft>
                  <a:spcPct val="0"/>
                </a:spcAft>
                <a:defRPr/>
              </a:pPr>
              <a:t>20</a:t>
            </a:fld>
            <a:endParaRPr lang="el-GR" smtClean="0"/>
          </a:p>
        </p:txBody>
      </p:sp>
    </p:spTree>
    <p:extLst>
      <p:ext uri="{BB962C8B-B14F-4D97-AF65-F5344CB8AC3E}">
        <p14:creationId xmlns:p14="http://schemas.microsoft.com/office/powerpoint/2010/main" val="3624826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222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072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2C6DD8-D7C1-49DB-9D42-7A0D958C34E6}" type="slidenum">
              <a:rPr lang="el-GR" smtClean="0"/>
              <a:pPr fontAlgn="base">
                <a:spcBef>
                  <a:spcPct val="0"/>
                </a:spcBef>
                <a:spcAft>
                  <a:spcPct val="0"/>
                </a:spcAft>
                <a:defRPr/>
              </a:pPr>
              <a:t>21</a:t>
            </a:fld>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150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984A5A-5BB1-44A0-854B-724EB707C79F}" type="slidenum">
              <a:rPr lang="el-GR" smtClean="0"/>
              <a:pPr fontAlgn="base">
                <a:spcBef>
                  <a:spcPct val="0"/>
                </a:spcBef>
                <a:spcAft>
                  <a:spcPct val="0"/>
                </a:spcAft>
                <a:defRPr/>
              </a:pPr>
              <a:t>22</a:t>
            </a:fld>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222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err="1" smtClean="0"/>
              <a:t>Περαν</a:t>
            </a:r>
            <a:r>
              <a:rPr lang="el-GR" baseline="0" dirty="0" smtClean="0"/>
              <a:t> από τη </a:t>
            </a:r>
            <a:r>
              <a:rPr lang="el-GR" baseline="0" dirty="0" err="1" smtClean="0"/>
              <a:t>προέλκσυ</a:t>
            </a:r>
            <a:r>
              <a:rPr lang="el-GR" baseline="0" dirty="0" smtClean="0"/>
              <a:t> και εγγραφή ο ρόλος του ΚΕΔΜΟΠ συνεχίζεται. </a:t>
            </a:r>
            <a:r>
              <a:rPr lang="el-GR" baseline="0" dirty="0" err="1" smtClean="0"/>
              <a:t>Πρέεπι</a:t>
            </a:r>
            <a:r>
              <a:rPr lang="el-GR" baseline="0" dirty="0" smtClean="0"/>
              <a:t> ο </a:t>
            </a:r>
            <a:r>
              <a:rPr lang="el-GR" baseline="0" dirty="0" err="1" smtClean="0"/>
              <a:t>δόρηα</a:t>
            </a:r>
            <a:r>
              <a:rPr lang="el-GR" baseline="0" dirty="0" smtClean="0"/>
              <a:t> που </a:t>
            </a:r>
            <a:r>
              <a:rPr lang="el-GR" baseline="0" dirty="0" err="1" smtClean="0"/>
              <a:t>προπεσελκύιηκε</a:t>
            </a:r>
            <a:r>
              <a:rPr lang="el-GR" baseline="0" dirty="0" smtClean="0"/>
              <a:t> να </a:t>
            </a:r>
            <a:r>
              <a:rPr lang="el-GR" baseline="0" dirty="0" err="1" smtClean="0"/>
              <a:t>μηνμείνει</a:t>
            </a:r>
            <a:r>
              <a:rPr lang="el-GR" baseline="0" dirty="0" smtClean="0"/>
              <a:t> μια </a:t>
            </a:r>
            <a:r>
              <a:rPr lang="el-GR" baseline="0" dirty="0" err="1" smtClean="0"/>
              <a:t>απλη</a:t>
            </a:r>
            <a:r>
              <a:rPr lang="el-GR" baseline="0" dirty="0" smtClean="0"/>
              <a:t> </a:t>
            </a:r>
            <a:r>
              <a:rPr lang="el-GR" baseline="0" dirty="0" err="1" smtClean="0"/>
              <a:t>αιτηησ</a:t>
            </a:r>
            <a:r>
              <a:rPr lang="el-GR" baseline="0" dirty="0" smtClean="0"/>
              <a:t> </a:t>
            </a:r>
            <a:r>
              <a:rPr lang="el-GR" baseline="0" dirty="0" err="1" smtClean="0"/>
              <a:t>εγγραφης</a:t>
            </a:r>
            <a:r>
              <a:rPr lang="el-GR" baseline="0" dirty="0" smtClean="0"/>
              <a:t> ή μια </a:t>
            </a:r>
            <a:r>
              <a:rPr lang="el-GR" baseline="0" dirty="0" err="1" smtClean="0"/>
              <a:t>μπετονετα</a:t>
            </a:r>
            <a:r>
              <a:rPr lang="el-GR" baseline="0" dirty="0" smtClean="0"/>
              <a:t> στο </a:t>
            </a:r>
            <a:r>
              <a:rPr lang="el-GR" baseline="0" dirty="0" err="1" smtClean="0"/>
              <a:t>ψυγειοα</a:t>
            </a:r>
            <a:r>
              <a:rPr lang="el-GR" baseline="0" dirty="0" smtClean="0"/>
              <a:t> </a:t>
            </a:r>
            <a:r>
              <a:rPr lang="el-GR" baseline="0" dirty="0" err="1" smtClean="0"/>
              <a:t>αλλα</a:t>
            </a:r>
            <a:r>
              <a:rPr lang="el-GR" baseline="0" dirty="0" smtClean="0"/>
              <a:t> αν </a:t>
            </a:r>
            <a:r>
              <a:rPr lang="el-GR" baseline="0" dirty="0" err="1" smtClean="0"/>
              <a:t>γινει</a:t>
            </a:r>
            <a:r>
              <a:rPr lang="el-GR" baseline="0" dirty="0" smtClean="0"/>
              <a:t> και εν </a:t>
            </a:r>
            <a:r>
              <a:rPr lang="el-GR" baseline="0" dirty="0" err="1" smtClean="0"/>
              <a:t>δυναμει</a:t>
            </a:r>
            <a:r>
              <a:rPr lang="el-GR" baseline="0" dirty="0" smtClean="0"/>
              <a:t> </a:t>
            </a:r>
            <a:r>
              <a:rPr lang="el-GR" baseline="0" dirty="0" err="1" smtClean="0"/>
              <a:t>δωρητης</a:t>
            </a:r>
            <a:r>
              <a:rPr lang="el-GR" baseline="0" dirty="0" smtClean="0"/>
              <a:t> </a:t>
            </a:r>
            <a:r>
              <a:rPr lang="el-GR" baseline="0" dirty="0" err="1" smtClean="0"/>
              <a:t>δηλαδη</a:t>
            </a:r>
            <a:r>
              <a:rPr lang="el-GR" baseline="0" dirty="0" smtClean="0"/>
              <a:t> </a:t>
            </a:r>
            <a:r>
              <a:rPr lang="el-GR" baseline="0" dirty="0" err="1" smtClean="0"/>
              <a:t>προσβσιμος</a:t>
            </a:r>
            <a:r>
              <a:rPr lang="el-GR" baseline="0" dirty="0" smtClean="0"/>
              <a:t> </a:t>
            </a:r>
            <a:r>
              <a:rPr lang="el-GR" baseline="0" dirty="0" err="1" smtClean="0"/>
              <a:t>γιαμ</a:t>
            </a:r>
            <a:r>
              <a:rPr lang="el-GR" baseline="0" dirty="0" smtClean="0"/>
              <a:t> κάθε </a:t>
            </a:r>
            <a:r>
              <a:rPr lang="el-GR" baseline="0" dirty="0" err="1" smtClean="0"/>
              <a:t>ασεθνή</a:t>
            </a:r>
            <a:r>
              <a:rPr lang="el-GR" baseline="0" dirty="0" smtClean="0"/>
              <a:t> </a:t>
            </a:r>
            <a:r>
              <a:rPr lang="el-GR" baseline="0" dirty="0" err="1" smtClean="0"/>
              <a:t>στρον</a:t>
            </a:r>
            <a:r>
              <a:rPr lang="el-GR" baseline="0" dirty="0" smtClean="0"/>
              <a:t> </a:t>
            </a:r>
            <a:r>
              <a:rPr lang="el-GR" baseline="0" dirty="0" err="1" smtClean="0"/>
              <a:t>κοσμο</a:t>
            </a:r>
            <a:r>
              <a:rPr lang="el-GR" baseline="0" dirty="0" smtClean="0"/>
              <a:t> που </a:t>
            </a:r>
            <a:r>
              <a:rPr lang="el-GR" baseline="0" dirty="0" err="1" smtClean="0"/>
              <a:t>θατον</a:t>
            </a:r>
            <a:r>
              <a:rPr lang="el-GR" baseline="0" dirty="0" smtClean="0"/>
              <a:t> </a:t>
            </a:r>
            <a:r>
              <a:rPr lang="el-GR" baseline="0" dirty="0" err="1" smtClean="0"/>
              <a:t>χτρασιτει</a:t>
            </a:r>
            <a:r>
              <a:rPr lang="el-GR" baseline="0" dirty="0" smtClean="0"/>
              <a:t>.</a:t>
            </a:r>
          </a:p>
          <a:p>
            <a:pPr eaLnBrk="1" hangingPunct="1">
              <a:spcBef>
                <a:spcPct val="0"/>
              </a:spcBef>
            </a:pPr>
            <a:r>
              <a:rPr lang="el-GR" baseline="0" dirty="0" smtClean="0"/>
              <a:t>Το </a:t>
            </a:r>
            <a:r>
              <a:rPr lang="el-GR" baseline="0" dirty="0" err="1" smtClean="0"/>
              <a:t>πρψτο</a:t>
            </a:r>
            <a:r>
              <a:rPr lang="el-GR" baseline="0" dirty="0" smtClean="0"/>
              <a:t> βήμα είναι αν </a:t>
            </a:r>
            <a:r>
              <a:rPr lang="el-GR" baseline="0" dirty="0" err="1" smtClean="0"/>
              <a:t>γινει</a:t>
            </a:r>
            <a:r>
              <a:rPr lang="el-GR" baseline="0" dirty="0" smtClean="0"/>
              <a:t> η </a:t>
            </a:r>
            <a:r>
              <a:rPr lang="el-GR" baseline="0" dirty="0" err="1" smtClean="0"/>
              <a:t>τυοποιηση</a:t>
            </a:r>
            <a:r>
              <a:rPr lang="el-GR" baseline="0" dirty="0" smtClean="0"/>
              <a:t> του δηλ η </a:t>
            </a:r>
            <a:r>
              <a:rPr lang="el-GR" baseline="0" dirty="0" err="1" smtClean="0"/>
              <a:t>ευρεση</a:t>
            </a:r>
            <a:r>
              <a:rPr lang="el-GR" baseline="0" dirty="0" smtClean="0"/>
              <a:t> του </a:t>
            </a:r>
            <a:r>
              <a:rPr lang="el-GR" baseline="0" dirty="0" err="1" smtClean="0"/>
              <a:t>ιστικου</a:t>
            </a:r>
            <a:r>
              <a:rPr lang="el-GR" baseline="0" dirty="0" smtClean="0"/>
              <a:t> του </a:t>
            </a:r>
            <a:r>
              <a:rPr lang="el-GR" baseline="0" dirty="0" err="1" smtClean="0"/>
              <a:t>τυπου</a:t>
            </a:r>
            <a:r>
              <a:rPr lang="el-GR" baseline="0" dirty="0" smtClean="0"/>
              <a:t>. Αυτή είναι μια </a:t>
            </a:r>
            <a:r>
              <a:rPr lang="el-GR" baseline="0" dirty="0" err="1" smtClean="0"/>
              <a:t>εξταση</a:t>
            </a:r>
            <a:r>
              <a:rPr lang="el-GR" baseline="0" dirty="0" smtClean="0"/>
              <a:t> που </a:t>
            </a:r>
            <a:r>
              <a:rPr lang="el-GR" baseline="0" dirty="0" err="1" smtClean="0"/>
              <a:t>κσοτιζιε</a:t>
            </a:r>
            <a:r>
              <a:rPr lang="el-GR" baseline="0" dirty="0" smtClean="0"/>
              <a:t> και </a:t>
            </a:r>
            <a:r>
              <a:rPr lang="el-GR" baseline="0" dirty="0" err="1" smtClean="0"/>
              <a:t>πρεπει</a:t>
            </a:r>
            <a:r>
              <a:rPr lang="el-GR" baseline="0" dirty="0" smtClean="0"/>
              <a:t> σαν ΚΕΔΜΟΠ αν </a:t>
            </a:r>
            <a:r>
              <a:rPr lang="el-GR" baseline="0" dirty="0" err="1" smtClean="0"/>
              <a:t>αναζητπουθεμ</a:t>
            </a:r>
            <a:r>
              <a:rPr lang="el-GR" baseline="0" dirty="0" smtClean="0"/>
              <a:t> και </a:t>
            </a:r>
            <a:r>
              <a:rPr lang="el-GR" baseline="0" dirty="0" err="1" smtClean="0"/>
              <a:t>βοηθεια</a:t>
            </a:r>
            <a:r>
              <a:rPr lang="el-GR" baseline="0" dirty="0" smtClean="0"/>
              <a:t> από </a:t>
            </a:r>
            <a:r>
              <a:rPr lang="el-GR" baseline="0" dirty="0" err="1" smtClean="0"/>
              <a:t>χορηγους</a:t>
            </a:r>
            <a:r>
              <a:rPr lang="el-GR" baseline="0" dirty="0" smtClean="0"/>
              <a:t> </a:t>
            </a:r>
            <a:r>
              <a:rPr lang="el-GR" baseline="0" dirty="0" err="1" smtClean="0"/>
              <a:t>νγια</a:t>
            </a:r>
            <a:r>
              <a:rPr lang="el-GR" baseline="0" dirty="0" smtClean="0"/>
              <a:t> να </a:t>
            </a:r>
            <a:r>
              <a:rPr lang="el-GR" baseline="0" dirty="0" err="1" smtClean="0"/>
              <a:t>ακλυφθει</a:t>
            </a:r>
            <a:r>
              <a:rPr lang="el-GR" baseline="0" dirty="0" smtClean="0"/>
              <a:t> αυτό το </a:t>
            </a:r>
            <a:r>
              <a:rPr lang="el-GR" baseline="0" dirty="0" err="1" smtClean="0"/>
              <a:t>κσοτος</a:t>
            </a:r>
            <a:r>
              <a:rPr lang="el-GR" baseline="0" dirty="0" smtClean="0"/>
              <a:t>. </a:t>
            </a:r>
            <a:r>
              <a:rPr lang="el-GR" baseline="0" dirty="0" err="1" smtClean="0"/>
              <a:t>χχχχχχχχχχχχχχχχχχ</a:t>
            </a:r>
            <a:endParaRPr lang="el-GR" baseline="0" dirty="0" smtClean="0"/>
          </a:p>
        </p:txBody>
      </p:sp>
      <p:sp>
        <p:nvSpPr>
          <p:cNvPr id="3072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2C6DD8-D7C1-49DB-9D42-7A0D958C34E6}" type="slidenum">
              <a:rPr lang="el-GR" smtClean="0"/>
              <a:pPr fontAlgn="base">
                <a:spcBef>
                  <a:spcPct val="0"/>
                </a:spcBef>
                <a:spcAft>
                  <a:spcPct val="0"/>
                </a:spcAft>
                <a:defRPr/>
              </a:pPr>
              <a:t>23</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DC654FE-A842-4695-A942-76BF92C6B907}" type="slidenum">
              <a:rPr lang="en-US" altLang="el-GR"/>
              <a:pPr/>
              <a:t>2</a:t>
            </a:fld>
            <a:endParaRPr lang="en-US" altLang="el-G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el-GR" smtClean="0"/>
          </a:p>
        </p:txBody>
      </p:sp>
    </p:spTree>
    <p:extLst>
      <p:ext uri="{BB962C8B-B14F-4D97-AF65-F5344CB8AC3E}">
        <p14:creationId xmlns:p14="http://schemas.microsoft.com/office/powerpoint/2010/main" val="3957815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l-GR" smtClean="0"/>
          </a:p>
        </p:txBody>
      </p:sp>
      <p:sp>
        <p:nvSpPr>
          <p:cNvPr id="12292"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A64340F-37B5-4B7C-B24B-A34F814D2AD8}" type="slidenum">
              <a:rPr lang="el-GR" altLang="el-GR" smtClean="0">
                <a:solidFill>
                  <a:srgbClr val="000000"/>
                </a:solidFill>
              </a:rPr>
              <a:pPr>
                <a:spcBef>
                  <a:spcPct val="0"/>
                </a:spcBef>
              </a:pPr>
              <a:t>24</a:t>
            </a:fld>
            <a:endParaRPr lang="el-GR" altLang="el-GR" smtClean="0">
              <a:solidFill>
                <a:srgbClr val="000000"/>
              </a:solidFill>
            </a:endParaRPr>
          </a:p>
        </p:txBody>
      </p:sp>
    </p:spTree>
    <p:extLst>
      <p:ext uri="{BB962C8B-B14F-4D97-AF65-F5344CB8AC3E}">
        <p14:creationId xmlns:p14="http://schemas.microsoft.com/office/powerpoint/2010/main" val="820475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dirty="0" smtClean="0"/>
              <a:t>Οι 17 </a:t>
            </a:r>
            <a:r>
              <a:rPr lang="el-GR" dirty="0" err="1" smtClean="0"/>
              <a:t>δότεσ</a:t>
            </a:r>
            <a:r>
              <a:rPr lang="el-GR" dirty="0" smtClean="0"/>
              <a:t> </a:t>
            </a:r>
            <a:r>
              <a:rPr lang="el-GR" dirty="0" err="1" smtClean="0"/>
              <a:t>χαρισαν</a:t>
            </a:r>
            <a:r>
              <a:rPr lang="el-GR" dirty="0" smtClean="0"/>
              <a:t> τον </a:t>
            </a:r>
            <a:r>
              <a:rPr lang="el-GR" dirty="0" err="1" smtClean="0"/>
              <a:t>τελευταιο</a:t>
            </a:r>
            <a:r>
              <a:rPr lang="el-GR" dirty="0" smtClean="0"/>
              <a:t> χρόνο</a:t>
            </a:r>
          </a:p>
        </p:txBody>
      </p:sp>
      <p:sp>
        <p:nvSpPr>
          <p:cNvPr id="2150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984A5A-5BB1-44A0-854B-724EB707C79F}" type="slidenum">
              <a:rPr lang="el-GR" smtClean="0"/>
              <a:pPr fontAlgn="base">
                <a:spcBef>
                  <a:spcPct val="0"/>
                </a:spcBef>
                <a:spcAft>
                  <a:spcPct val="0"/>
                </a:spcAft>
                <a:defRPr/>
              </a:pPr>
              <a:t>26</a:t>
            </a:fld>
            <a:endParaRPr lang="el-GR" smtClean="0"/>
          </a:p>
        </p:txBody>
      </p:sp>
    </p:spTree>
    <p:extLst>
      <p:ext uri="{BB962C8B-B14F-4D97-AF65-F5344CB8AC3E}">
        <p14:creationId xmlns:p14="http://schemas.microsoft.com/office/powerpoint/2010/main" val="390219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D56E71B-C065-4F26-9BEC-C89BF7529F02}" type="slidenum">
              <a:rPr lang="en-US" altLang="en-US"/>
              <a:pPr/>
              <a:t>30</a:t>
            </a:fld>
            <a:endParaRPr lang="en-US" altLang="en-US"/>
          </a:p>
        </p:txBody>
      </p:sp>
    </p:spTree>
    <p:extLst>
      <p:ext uri="{BB962C8B-B14F-4D97-AF65-F5344CB8AC3E}">
        <p14:creationId xmlns:p14="http://schemas.microsoft.com/office/powerpoint/2010/main" val="885453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838F3A1-9B15-487C-9F51-86788CF21924}" type="slidenum">
              <a:rPr lang="en-US" altLang="en-US"/>
              <a:pPr/>
              <a:t>31</a:t>
            </a:fld>
            <a:endParaRPr lang="en-US" altLang="en-US"/>
          </a:p>
        </p:txBody>
      </p:sp>
    </p:spTree>
    <p:extLst>
      <p:ext uri="{BB962C8B-B14F-4D97-AF65-F5344CB8AC3E}">
        <p14:creationId xmlns:p14="http://schemas.microsoft.com/office/powerpoint/2010/main" val="3939010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E78CC06-E5BF-4C15-A34A-786E2B897074}" type="slidenum">
              <a:rPr lang="en-US" altLang="en-US"/>
              <a:pPr/>
              <a:t>32</a:t>
            </a:fld>
            <a:endParaRPr lang="en-US" altLang="en-US"/>
          </a:p>
        </p:txBody>
      </p:sp>
    </p:spTree>
    <p:extLst>
      <p:ext uri="{BB962C8B-B14F-4D97-AF65-F5344CB8AC3E}">
        <p14:creationId xmlns:p14="http://schemas.microsoft.com/office/powerpoint/2010/main" val="3724349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l-GR" smtClean="0"/>
          </a:p>
        </p:txBody>
      </p:sp>
      <p:sp>
        <p:nvSpPr>
          <p:cNvPr id="16388"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17B4310-E41D-48A2-8F3D-FD130FE85DA0}" type="slidenum">
              <a:rPr lang="el-GR" altLang="el-GR" smtClean="0">
                <a:solidFill>
                  <a:srgbClr val="000000"/>
                </a:solidFill>
              </a:rPr>
              <a:pPr>
                <a:spcBef>
                  <a:spcPct val="0"/>
                </a:spcBef>
              </a:pPr>
              <a:t>33</a:t>
            </a:fld>
            <a:endParaRPr lang="el-GR" altLang="el-GR" smtClean="0">
              <a:solidFill>
                <a:srgbClr val="000000"/>
              </a:solidFill>
            </a:endParaRPr>
          </a:p>
        </p:txBody>
      </p:sp>
    </p:spTree>
    <p:extLst>
      <p:ext uri="{BB962C8B-B14F-4D97-AF65-F5344CB8AC3E}">
        <p14:creationId xmlns:p14="http://schemas.microsoft.com/office/powerpoint/2010/main" val="580532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l-GR" smtClean="0"/>
          </a:p>
        </p:txBody>
      </p:sp>
      <p:sp>
        <p:nvSpPr>
          <p:cNvPr id="18436"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49F01F1-257D-4D64-B1A1-F86F489733C0}" type="slidenum">
              <a:rPr lang="el-GR" altLang="el-GR" smtClean="0">
                <a:solidFill>
                  <a:srgbClr val="000000"/>
                </a:solidFill>
              </a:rPr>
              <a:pPr>
                <a:spcBef>
                  <a:spcPct val="0"/>
                </a:spcBef>
              </a:pPr>
              <a:t>34</a:t>
            </a:fld>
            <a:endParaRPr lang="el-GR" altLang="el-GR" smtClean="0">
              <a:solidFill>
                <a:srgbClr val="000000"/>
              </a:solidFill>
            </a:endParaRPr>
          </a:p>
        </p:txBody>
      </p:sp>
    </p:spTree>
    <p:extLst>
      <p:ext uri="{BB962C8B-B14F-4D97-AF65-F5344CB8AC3E}">
        <p14:creationId xmlns:p14="http://schemas.microsoft.com/office/powerpoint/2010/main" val="2520556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FBF3139F-A456-4B51-A43F-3BD4EDFF03A7}" type="slidenum">
              <a:rPr lang="el-GR" smtClean="0"/>
              <a:pPr/>
              <a:t>37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FBF3139F-A456-4B51-A43F-3BD4EDFF03A7}" type="slidenum">
              <a:rPr lang="el-GR" smtClean="0"/>
              <a:pPr/>
              <a:t>38</a:t>
            </a:fld>
            <a:endParaRPr lang="el-GR"/>
          </a:p>
        </p:txBody>
      </p:sp>
    </p:spTree>
    <p:extLst>
      <p:ext uri="{BB962C8B-B14F-4D97-AF65-F5344CB8AC3E}">
        <p14:creationId xmlns:p14="http://schemas.microsoft.com/office/powerpoint/2010/main" val="164597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355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150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A80204-A819-4A34-BA1C-3E6978640466}" type="slidenum">
              <a:rPr lang="el-GR" smtClean="0"/>
              <a:pPr fontAlgn="base">
                <a:spcBef>
                  <a:spcPct val="0"/>
                </a:spcBef>
                <a:spcAft>
                  <a:spcPct val="0"/>
                </a:spcAft>
                <a:defRPr/>
              </a:pPr>
              <a:t>4</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379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072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726FA8-3109-42EA-8D2D-C9014A540010}" type="slidenum">
              <a:rPr lang="el-GR" smtClean="0"/>
              <a:pPr fontAlgn="base">
                <a:spcBef>
                  <a:spcPct val="0"/>
                </a:spcBef>
                <a:spcAft>
                  <a:spcPct val="0"/>
                </a:spcAft>
                <a:defRPr/>
              </a:pPr>
              <a:t>5</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F3139F-A456-4B51-A43F-3BD4EDFF03A7}" type="slidenum">
              <a:rPr lang="el-GR" smtClean="0"/>
              <a:pPr/>
              <a:t>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007B1DE-7C9D-453E-86F4-403C727C25CC}" type="slidenum">
              <a:rPr lang="en-US" altLang="en-US"/>
              <a:pPr/>
              <a:t>7</a:t>
            </a:fld>
            <a:endParaRPr lang="en-US" altLang="en-US"/>
          </a:p>
        </p:txBody>
      </p:sp>
    </p:spTree>
    <p:extLst>
      <p:ext uri="{BB962C8B-B14F-4D97-AF65-F5344CB8AC3E}">
        <p14:creationId xmlns:p14="http://schemas.microsoft.com/office/powerpoint/2010/main" val="3072508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1016325-EB8B-4DE1-BB68-4B559BFDFBF6}" type="slidenum">
              <a:rPr lang="en-US" altLang="en-US"/>
              <a:pPr/>
              <a:t>8</a:t>
            </a:fld>
            <a:endParaRPr lang="en-US"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en-US" smtClean="0"/>
          </a:p>
        </p:txBody>
      </p:sp>
    </p:spTree>
    <p:extLst>
      <p:ext uri="{BB962C8B-B14F-4D97-AF65-F5344CB8AC3E}">
        <p14:creationId xmlns:p14="http://schemas.microsoft.com/office/powerpoint/2010/main" val="2337584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1F1D6A4-C876-42DC-91DA-533B729DBDAE}" type="slidenum">
              <a:rPr lang="en-US" altLang="en-US"/>
              <a:pPr/>
              <a:t>9</a:t>
            </a:fld>
            <a:endParaRPr lang="en-US" altLang="en-US"/>
          </a:p>
        </p:txBody>
      </p:sp>
    </p:spTree>
    <p:extLst>
      <p:ext uri="{BB962C8B-B14F-4D97-AF65-F5344CB8AC3E}">
        <p14:creationId xmlns:p14="http://schemas.microsoft.com/office/powerpoint/2010/main" val="151804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A83CACF-E73F-4C2B-BCA3-8B868B24A6E9}" type="slidenum">
              <a:rPr lang="en-US" altLang="en-US"/>
              <a:pPr/>
              <a:t>10</a:t>
            </a:fld>
            <a:endParaRPr lang="en-US" alt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smtClean="0"/>
              <a:t>Zwischen 1969 udn 19998 sind in Europa 23000 Transplantationen durchgeführt. Was hat man gelernt.</a:t>
            </a:r>
          </a:p>
          <a:p>
            <a:r>
              <a:rPr lang="de-DE" altLang="en-US" smtClean="0"/>
              <a:t>Was haben wir gelernt?</a:t>
            </a:r>
          </a:p>
          <a:p>
            <a:r>
              <a:rPr lang="de-DE" altLang="en-US" smtClean="0"/>
              <a:t> Wenn man die Überlenbenskurven betrachtet, am shet dass ist dieser Therapiekonzept kurativ ist. Man kann durch allogene Transplantationen Krankheiten in fortgeschrittenen Stadien heilen, die durch andre kionventionelle Theapien nicht heilbar waren.  </a:t>
            </a:r>
          </a:p>
          <a:p>
            <a:r>
              <a:rPr lang="de-DE" altLang="en-US" smtClean="0"/>
              <a:t>Allerdings wird dieser Vorteil wieder teilweise getrübt durch die hohe Behandlungstoxizität und Mortalität (20–45% bei der allo-genen Tx).</a:t>
            </a:r>
          </a:p>
          <a:p>
            <a:r>
              <a:rPr lang="de-DE" altLang="en-US" smtClean="0"/>
              <a:t>Viele Studien belegten eine steile Anstieg der Transplantations assoziierten Mortalität und Toxizität mit zunehmnder Alter, </a:t>
            </a:r>
          </a:p>
        </p:txBody>
      </p:sp>
    </p:spTree>
    <p:extLst>
      <p:ext uri="{BB962C8B-B14F-4D97-AF65-F5344CB8AC3E}">
        <p14:creationId xmlns:p14="http://schemas.microsoft.com/office/powerpoint/2010/main" val="1740388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07C5984-BA53-4C1E-8614-474EF64E1CAB}" type="datetimeFigureOut">
              <a:rPr lang="el-GR" smtClean="0"/>
              <a:pPr/>
              <a:t>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47A7B61-D489-4EC2-876E-1D3FFC527796}"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5A8344D-4D85-435B-BF44-BF5B23D88F41}" type="datetime1">
              <a:rPr lang="el-GR" smtClean="0"/>
              <a:pPr/>
              <a:t>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47A7B61-D489-4EC2-876E-1D3FFC527796}"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5A8344D-4D85-435B-BF44-BF5B23D88F41}" type="datetime1">
              <a:rPr lang="el-GR" smtClean="0"/>
              <a:pPr/>
              <a:t>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47A7B61-D489-4EC2-876E-1D3FFC527796}"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5A8344D-4D85-435B-BF44-BF5B23D88F41}" type="datetime1">
              <a:rPr lang="el-GR" smtClean="0"/>
              <a:pPr/>
              <a:t>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47A7B61-D489-4EC2-876E-1D3FFC527796}"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35A8344D-4D85-435B-BF44-BF5B23D88F41}" type="datetime1">
              <a:rPr lang="el-GR" smtClean="0"/>
              <a:pPr/>
              <a:t>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47A7B61-D489-4EC2-876E-1D3FFC527796}"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35A8344D-4D85-435B-BF44-BF5B23D88F41}" type="datetime1">
              <a:rPr lang="el-GR" smtClean="0"/>
              <a:pPr/>
              <a:t>11/1/2021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47A7B61-D489-4EC2-876E-1D3FFC527796}"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35A8344D-4D85-435B-BF44-BF5B23D88F41}" type="datetime1">
              <a:rPr lang="el-GR" smtClean="0"/>
              <a:pPr/>
              <a:t>11/1/2021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47A7B61-D489-4EC2-876E-1D3FFC527796}"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35A8344D-4D85-435B-BF44-BF5B23D88F41}" type="datetime1">
              <a:rPr lang="el-GR" smtClean="0"/>
              <a:pPr/>
              <a:t>11/1/2021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47A7B61-D489-4EC2-876E-1D3FFC527796}"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35A8344D-4D85-435B-BF44-BF5B23D88F41}" type="datetime1">
              <a:rPr lang="el-GR" smtClean="0"/>
              <a:pPr/>
              <a:t>11/1/2021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47A7B61-D489-4EC2-876E-1D3FFC527796}"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5A8344D-4D85-435B-BF44-BF5B23D88F41}" type="datetime1">
              <a:rPr lang="el-GR" smtClean="0"/>
              <a:pPr/>
              <a:t>11/1/2021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47A7B61-D489-4EC2-876E-1D3FFC527796}"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5A8344D-4D85-435B-BF44-BF5B23D88F41}" type="datetime1">
              <a:rPr lang="el-GR" smtClean="0"/>
              <a:pPr/>
              <a:t>11/1/2021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47A7B61-D489-4EC2-876E-1D3FFC527796}"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C5984-BA53-4C1E-8614-474EF64E1CAB}" type="datetimeFigureOut">
              <a:rPr lang="el-GR" smtClean="0"/>
              <a:pPr/>
              <a:t>11/1/2021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A7B61-D489-4EC2-876E-1D3FFC527796}"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9.emf"/><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hyperlink" Target="http://www.xarisezoi.gr/" TargetMode="Externa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3.png"/><Relationship Id="rId5" Type="http://schemas.openxmlformats.org/officeDocument/2006/relationships/oleObject" Target="../embeddings/oleObject10.bin"/><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oleObject" Target="../embeddings/oleObject11.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24.xml"/><Relationship Id="rId7"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74.png"/><Relationship Id="rId11" Type="http://schemas.openxmlformats.org/officeDocument/2006/relationships/image" Target="../media/image77.jpeg"/><Relationship Id="rId5" Type="http://schemas.openxmlformats.org/officeDocument/2006/relationships/image" Target="../media/image72.png"/><Relationship Id="rId10" Type="http://schemas.openxmlformats.org/officeDocument/2006/relationships/image" Target="../media/image76.jpeg"/><Relationship Id="rId4" Type="http://schemas.openxmlformats.org/officeDocument/2006/relationships/oleObject" Target="../embeddings/oleObject13.bin"/><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6.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oleObject" Target="../embeddings/oleObject1.bin"/><Relationship Id="rId9"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oleObject" Target="../embeddings/oleObject4.bin"/><Relationship Id="rId12" Type="http://schemas.openxmlformats.org/officeDocument/2006/relationships/image" Target="../media/image11.emf"/><Relationship Id="rId17" Type="http://schemas.openxmlformats.org/officeDocument/2006/relationships/image" Target="../media/image13.emf"/><Relationship Id="rId2" Type="http://schemas.openxmlformats.org/officeDocument/2006/relationships/slideLayout" Target="../slideLayouts/slideLayout2.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image" Target="../media/image8.png"/><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image" Target="../media/image12.emf"/><Relationship Id="rId10" Type="http://schemas.openxmlformats.org/officeDocument/2006/relationships/image" Target="../media/image10.emf"/><Relationship Id="rId4" Type="http://schemas.openxmlformats.org/officeDocument/2006/relationships/image" Target="../media/image14.png"/><Relationship Id="rId9" Type="http://schemas.openxmlformats.org/officeDocument/2006/relationships/oleObject" Target="../embeddings/oleObject5.bin"/><Relationship Id="rId1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467544" y="980728"/>
            <a:ext cx="8455968" cy="3126209"/>
          </a:xfrm>
        </p:spPr>
        <p:txBody>
          <a:bodyPr>
            <a:normAutofit/>
          </a:bodyPr>
          <a:lstStyle/>
          <a:p>
            <a:r>
              <a:rPr lang="el-GR" b="1" dirty="0" smtClean="0"/>
              <a:t>Μεταμόσχευση/</a:t>
            </a:r>
            <a:br>
              <a:rPr lang="el-GR" b="1" dirty="0" smtClean="0"/>
            </a:br>
            <a:r>
              <a:rPr lang="el-GR" b="1" dirty="0" smtClean="0"/>
              <a:t>Δότες </a:t>
            </a:r>
            <a:r>
              <a:rPr lang="el-GR" b="1" dirty="0" smtClean="0"/>
              <a:t>αιμοποιητικών </a:t>
            </a:r>
            <a:br>
              <a:rPr lang="el-GR" b="1" dirty="0" smtClean="0"/>
            </a:br>
            <a:r>
              <a:rPr lang="el-GR" b="1" dirty="0" smtClean="0"/>
              <a:t>κυττάρων</a:t>
            </a:r>
            <a:endParaRPr lang="el-GR" sz="4000" dirty="0"/>
          </a:p>
        </p:txBody>
      </p:sp>
      <p:sp>
        <p:nvSpPr>
          <p:cNvPr id="7" name="6 - TextBox"/>
          <p:cNvSpPr txBox="1"/>
          <p:nvPr/>
        </p:nvSpPr>
        <p:spPr>
          <a:xfrm>
            <a:off x="1526231" y="4581128"/>
            <a:ext cx="6338594" cy="1631216"/>
          </a:xfrm>
          <a:prstGeom prst="rect">
            <a:avLst/>
          </a:prstGeom>
          <a:noFill/>
        </p:spPr>
        <p:txBody>
          <a:bodyPr wrap="none" rtlCol="0">
            <a:spAutoFit/>
          </a:bodyPr>
          <a:lstStyle/>
          <a:p>
            <a:pPr algn="ctr"/>
            <a:r>
              <a:rPr lang="el-GR" sz="2000" dirty="0" smtClean="0">
                <a:latin typeface="Arial" pitchFamily="34" charset="0"/>
                <a:cs typeface="Arial" pitchFamily="34" charset="0"/>
              </a:rPr>
              <a:t>Σπυριδωνίδης Αλέξανδρος </a:t>
            </a:r>
            <a:endParaRPr lang="en-US" sz="2000" dirty="0" smtClean="0">
              <a:latin typeface="Arial" pitchFamily="34" charset="0"/>
              <a:cs typeface="Arial" pitchFamily="34" charset="0"/>
            </a:endParaRPr>
          </a:p>
          <a:p>
            <a:pPr algn="ctr"/>
            <a:r>
              <a:rPr lang="el-GR" sz="2000" dirty="0" smtClean="0">
                <a:latin typeface="Arial" pitchFamily="34" charset="0"/>
                <a:cs typeface="Arial" pitchFamily="34" charset="0"/>
              </a:rPr>
              <a:t>Καθηγητής</a:t>
            </a:r>
          </a:p>
          <a:p>
            <a:pPr algn="ctr"/>
            <a:r>
              <a:rPr lang="el-GR" sz="2000" dirty="0" smtClean="0">
                <a:latin typeface="Arial" pitchFamily="34" charset="0"/>
                <a:cs typeface="Arial" pitchFamily="34" charset="0"/>
              </a:rPr>
              <a:t>Διευθυντής Μονάδος Μεταμόσχευσης Μυελού Οστών </a:t>
            </a:r>
          </a:p>
          <a:p>
            <a:pPr algn="ctr"/>
            <a:r>
              <a:rPr lang="el-GR" sz="2000" dirty="0" smtClean="0">
                <a:latin typeface="Arial" pitchFamily="34" charset="0"/>
                <a:cs typeface="Arial" pitchFamily="34" charset="0"/>
              </a:rPr>
              <a:t>και </a:t>
            </a:r>
            <a:r>
              <a:rPr lang="en-US" sz="2000" dirty="0" smtClean="0">
                <a:latin typeface="Arial" pitchFamily="34" charset="0"/>
                <a:cs typeface="Arial" pitchFamily="34" charset="0"/>
              </a:rPr>
              <a:t>K</a:t>
            </a:r>
            <a:r>
              <a:rPr lang="el-GR" sz="2000" dirty="0" err="1" smtClean="0">
                <a:latin typeface="Arial" pitchFamily="34" charset="0"/>
                <a:cs typeface="Arial" pitchFamily="34" charset="0"/>
              </a:rPr>
              <a:t>έντρου</a:t>
            </a:r>
            <a:r>
              <a:rPr lang="el-GR" sz="2000" dirty="0" smtClean="0">
                <a:latin typeface="Arial" pitchFamily="34" charset="0"/>
                <a:cs typeface="Arial" pitchFamily="34" charset="0"/>
              </a:rPr>
              <a:t> Δοτών ΚΕΔΜΟΠ</a:t>
            </a:r>
          </a:p>
          <a:p>
            <a:pPr algn="ctr"/>
            <a:r>
              <a:rPr lang="en-US" sz="2000" dirty="0" smtClean="0">
                <a:latin typeface="Arial" pitchFamily="34" charset="0"/>
                <a:cs typeface="Arial" pitchFamily="34" charset="0"/>
              </a:rPr>
              <a:t>President EBMT ALWP-RIC Subcommittee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745" y="2060575"/>
            <a:ext cx="3744986" cy="396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ChangeArrowheads="1"/>
          </p:cNvSpPr>
          <p:nvPr/>
        </p:nvSpPr>
        <p:spPr bwMode="auto">
          <a:xfrm>
            <a:off x="3059832" y="53975"/>
            <a:ext cx="608416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de-DE" altLang="en-US" sz="2400" b="1" dirty="0"/>
              <a:t>H </a:t>
            </a:r>
            <a:r>
              <a:rPr lang="el-GR" altLang="en-US" sz="2400" b="1" dirty="0"/>
              <a:t>αλλογενής ΜΑΚ αποτελεί την μοναδική θεραπεία ίασης για ορισμένα νοσήματα</a:t>
            </a:r>
            <a:endParaRPr lang="de-DE" altLang="en-US" sz="3200" b="1" dirty="0"/>
          </a:p>
        </p:txBody>
      </p:sp>
      <p:sp>
        <p:nvSpPr>
          <p:cNvPr id="44039" name="Text Box 7"/>
          <p:cNvSpPr txBox="1">
            <a:spLocks noChangeArrowheads="1"/>
          </p:cNvSpPr>
          <p:nvPr/>
        </p:nvSpPr>
        <p:spPr bwMode="auto">
          <a:xfrm>
            <a:off x="919904" y="1452523"/>
            <a:ext cx="15359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2800" b="1" u="sng" dirty="0"/>
              <a:t>ΧΘ μόνο</a:t>
            </a:r>
            <a:endParaRPr lang="de-DE" altLang="en-US" sz="2800" b="1" u="sng" dirty="0"/>
          </a:p>
        </p:txBody>
      </p:sp>
      <p:sp>
        <p:nvSpPr>
          <p:cNvPr id="44040" name="Text Box 8"/>
          <p:cNvSpPr txBox="1">
            <a:spLocks noChangeArrowheads="1"/>
          </p:cNvSpPr>
          <p:nvPr/>
        </p:nvSpPr>
        <p:spPr bwMode="auto">
          <a:xfrm>
            <a:off x="4338712" y="1452523"/>
            <a:ext cx="40511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2800" b="1" u="sng" dirty="0"/>
              <a:t>αλλογενής μεταμόσχευση</a:t>
            </a:r>
            <a:endParaRPr lang="de-DE" altLang="en-US" sz="2800" b="1" u="sng" dirty="0"/>
          </a:p>
        </p:txBody>
      </p:sp>
      <p:cxnSp>
        <p:nvCxnSpPr>
          <p:cNvPr id="9"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grpSp>
        <p:nvGrpSpPr>
          <p:cNvPr id="4" name="Ομάδα 3"/>
          <p:cNvGrpSpPr/>
          <p:nvPr/>
        </p:nvGrpSpPr>
        <p:grpSpPr>
          <a:xfrm>
            <a:off x="30100" y="2204864"/>
            <a:ext cx="3769667" cy="4416154"/>
            <a:chOff x="10245" y="1992483"/>
            <a:chExt cx="4373045" cy="4484519"/>
          </a:xfrm>
        </p:grpSpPr>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5" y="1992483"/>
              <a:ext cx="4373045" cy="448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75656" y="2780928"/>
              <a:ext cx="936104" cy="369332"/>
            </a:xfrm>
            <a:prstGeom prst="rect">
              <a:avLst/>
            </a:prstGeom>
            <a:solidFill>
              <a:schemeClr val="bg1"/>
            </a:solidFill>
          </p:spPr>
          <p:txBody>
            <a:bodyPr wrap="square" rtlCol="0">
              <a:spAutoFit/>
            </a:bodyPr>
            <a:lstStyle/>
            <a:p>
              <a:endParaRPr lang="el-GR" dirty="0"/>
            </a:p>
          </p:txBody>
        </p:sp>
      </p:grpSp>
      <p:grpSp>
        <p:nvGrpSpPr>
          <p:cNvPr id="11" name="Ομάδα 10"/>
          <p:cNvGrpSpPr/>
          <p:nvPr/>
        </p:nvGrpSpPr>
        <p:grpSpPr>
          <a:xfrm>
            <a:off x="3862599" y="2060575"/>
            <a:ext cx="5131598" cy="4325945"/>
            <a:chOff x="3862599" y="2060575"/>
            <a:chExt cx="5131598" cy="4325945"/>
          </a:xfrm>
        </p:grpSpPr>
        <p:grpSp>
          <p:nvGrpSpPr>
            <p:cNvPr id="7" name="Ομάδα 6"/>
            <p:cNvGrpSpPr/>
            <p:nvPr/>
          </p:nvGrpSpPr>
          <p:grpSpPr>
            <a:xfrm>
              <a:off x="3862599" y="2060575"/>
              <a:ext cx="5131598" cy="4325945"/>
              <a:chOff x="3847101" y="1987705"/>
              <a:chExt cx="5131598" cy="4325945"/>
            </a:xfrm>
          </p:grpSpPr>
          <p:pic>
            <p:nvPicPr>
              <p:cNvPr id="5" name="Εικόνα 4"/>
              <p:cNvPicPr>
                <a:picLocks noChangeAspect="1"/>
              </p:cNvPicPr>
              <p:nvPr/>
            </p:nvPicPr>
            <p:blipFill>
              <a:blip r:embed="rId5"/>
              <a:stretch>
                <a:fillRect/>
              </a:stretch>
            </p:blipFill>
            <p:spPr>
              <a:xfrm>
                <a:off x="3847101" y="1987705"/>
                <a:ext cx="5131598" cy="4299508"/>
              </a:xfrm>
              <a:prstGeom prst="rect">
                <a:avLst/>
              </a:prstGeom>
            </p:spPr>
          </p:pic>
          <p:sp>
            <p:nvSpPr>
              <p:cNvPr id="6" name="TextBox 5"/>
              <p:cNvSpPr txBox="1"/>
              <p:nvPr/>
            </p:nvSpPr>
            <p:spPr>
              <a:xfrm>
                <a:off x="7524328" y="6067429"/>
                <a:ext cx="758541" cy="246221"/>
              </a:xfrm>
              <a:prstGeom prst="rect">
                <a:avLst/>
              </a:prstGeom>
              <a:noFill/>
            </p:spPr>
            <p:txBody>
              <a:bodyPr wrap="none" rtlCol="0">
                <a:spAutoFit/>
              </a:bodyPr>
              <a:lstStyle/>
              <a:p>
                <a:r>
                  <a:rPr lang="en-US" sz="1000" b="1" dirty="0" smtClean="0"/>
                  <a:t>BMT, 2016</a:t>
                </a:r>
                <a:endParaRPr lang="el-GR" sz="1000" b="1" dirty="0"/>
              </a:p>
            </p:txBody>
          </p:sp>
        </p:grpSp>
        <p:sp>
          <p:nvSpPr>
            <p:cNvPr id="8" name="TextBox 7"/>
            <p:cNvSpPr txBox="1"/>
            <p:nvPr/>
          </p:nvSpPr>
          <p:spPr>
            <a:xfrm>
              <a:off x="5444103" y="5128823"/>
              <a:ext cx="2202270" cy="369332"/>
            </a:xfrm>
            <a:prstGeom prst="rect">
              <a:avLst/>
            </a:prstGeom>
            <a:noFill/>
          </p:spPr>
          <p:txBody>
            <a:bodyPr wrap="none" rtlCol="0">
              <a:spAutoFit/>
            </a:bodyPr>
            <a:lstStyle/>
            <a:p>
              <a:r>
                <a:rPr lang="el-GR" dirty="0" smtClean="0"/>
                <a:t>ΒΜΤ </a:t>
              </a:r>
              <a:r>
                <a:rPr lang="en-US" dirty="0" smtClean="0"/>
                <a:t>Unit, U of </a:t>
              </a:r>
              <a:r>
                <a:rPr lang="en-US" dirty="0" err="1" smtClean="0"/>
                <a:t>Patras</a:t>
              </a:r>
              <a:endParaRPr lang="el-GR" dirty="0"/>
            </a:p>
          </p:txBody>
        </p:sp>
      </p:grpSp>
    </p:spTree>
    <p:extLst>
      <p:ext uri="{BB962C8B-B14F-4D97-AF65-F5344CB8AC3E}">
        <p14:creationId xmlns:p14="http://schemas.microsoft.com/office/powerpoint/2010/main" val="49529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3348411" y="152401"/>
            <a:ext cx="561620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3200" b="1" dirty="0"/>
              <a:t>Αντίδραση μοσχεύματος απέναντι στον ξενιστή</a:t>
            </a:r>
            <a:endParaRPr lang="de-DE" altLang="en-US" sz="3200" b="1" dirty="0"/>
          </a:p>
        </p:txBody>
      </p:sp>
      <p:pic>
        <p:nvPicPr>
          <p:cNvPr id="45060" name="Picture 4" descr="haende_ha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0284" y="2564904"/>
            <a:ext cx="2764607" cy="266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Dia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827" y="2564904"/>
            <a:ext cx="2376026" cy="25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7"/>
          <p:cNvSpPr txBox="1">
            <a:spLocks noChangeArrowheads="1"/>
          </p:cNvSpPr>
          <p:nvPr/>
        </p:nvSpPr>
        <p:spPr bwMode="auto">
          <a:xfrm>
            <a:off x="2627313" y="1628775"/>
            <a:ext cx="1393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a:t>Οξεία </a:t>
            </a:r>
            <a:r>
              <a:rPr lang="de-DE" altLang="en-US"/>
              <a:t>GvHD</a:t>
            </a:r>
          </a:p>
        </p:txBody>
      </p:sp>
      <p:sp>
        <p:nvSpPr>
          <p:cNvPr id="45063" name="Text Box 8"/>
          <p:cNvSpPr txBox="1">
            <a:spLocks noChangeArrowheads="1"/>
          </p:cNvSpPr>
          <p:nvPr/>
        </p:nvSpPr>
        <p:spPr bwMode="auto">
          <a:xfrm>
            <a:off x="6732588" y="1628775"/>
            <a:ext cx="152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a:t>Χρόνια </a:t>
            </a:r>
            <a:r>
              <a:rPr lang="de-DE" altLang="en-US"/>
              <a:t>GvHD</a:t>
            </a:r>
          </a:p>
        </p:txBody>
      </p:sp>
      <p:cxnSp>
        <p:nvCxnSpPr>
          <p:cNvPr id="8"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869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627784" y="188640"/>
            <a:ext cx="6480720" cy="936104"/>
          </a:xfrm>
        </p:spPr>
        <p:txBody>
          <a:bodyPr anchor="t">
            <a:noAutofit/>
          </a:bodyPr>
          <a:lstStyle/>
          <a:p>
            <a:pPr lvl="0">
              <a:spcAft>
                <a:spcPts val="600"/>
              </a:spcAft>
            </a:pPr>
            <a:r>
              <a:rPr lang="el-GR" sz="2700" b="1" dirty="0" smtClean="0">
                <a:latin typeface="Arial" pitchFamily="34" charset="0"/>
                <a:cs typeface="Arial" pitchFamily="34" charset="0"/>
              </a:rPr>
              <a:t>Τι χρειάζεται για να γίνει Μεταμόσχευση Μυελού των Οστών;</a:t>
            </a:r>
            <a:r>
              <a:rPr lang="el-GR" sz="2700" dirty="0" smtClean="0">
                <a:latin typeface="Arial" pitchFamily="34" charset="0"/>
                <a:cs typeface="Arial" pitchFamily="34" charset="0"/>
              </a:rPr>
              <a:t/>
            </a:r>
            <a:br>
              <a:rPr lang="el-GR" sz="2700" dirty="0" smtClean="0">
                <a:latin typeface="Arial" pitchFamily="34" charset="0"/>
                <a:cs typeface="Arial" pitchFamily="34" charset="0"/>
              </a:rPr>
            </a:br>
            <a:endParaRPr lang="el-GR" sz="2700" b="1" dirty="0">
              <a:latin typeface="Arial" pitchFamily="34" charset="0"/>
              <a:cs typeface="Arial" pitchFamily="34" charset="0"/>
            </a:endParaRPr>
          </a:p>
        </p:txBody>
      </p:sp>
      <p:sp>
        <p:nvSpPr>
          <p:cNvPr id="4" name="1 - Τίτλος"/>
          <p:cNvSpPr txBox="1">
            <a:spLocks/>
          </p:cNvSpPr>
          <p:nvPr/>
        </p:nvSpPr>
        <p:spPr>
          <a:xfrm>
            <a:off x="6372200" y="4077072"/>
            <a:ext cx="2592413" cy="1512168"/>
          </a:xfrm>
          <a:prstGeom prst="rect">
            <a:avLst/>
          </a:prstGeom>
        </p:spPr>
        <p:txBody>
          <a:bodyPr vert="horz" lIns="91440" tIns="45720" rIns="91440" bIns="45720" rtlCol="0" anchor="t">
            <a:noAutofit/>
          </a:bodyPr>
          <a:lstStyle/>
          <a:p>
            <a:pPr>
              <a:spcBef>
                <a:spcPct val="0"/>
              </a:spcBef>
              <a:spcAft>
                <a:spcPts val="600"/>
              </a:spcAft>
              <a:buFont typeface="Wingdings" pitchFamily="2" charset="2"/>
              <a:buChar char="ü"/>
              <a:defRPr/>
            </a:pPr>
            <a:r>
              <a:rPr kumimoji="0" lang="el-GR"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Μονάχα 3 στους 10 ασθενείς θα βρουν συμβατό δότη στην οικογένεια τους.</a:t>
            </a:r>
          </a:p>
          <a:p>
            <a:pPr>
              <a:spcBef>
                <a:spcPct val="0"/>
              </a:spcBef>
              <a:spcAft>
                <a:spcPts val="600"/>
              </a:spcAft>
              <a:buFont typeface="Wingdings" pitchFamily="2" charset="2"/>
              <a:buChar char="ü"/>
              <a:defRPr/>
            </a:pPr>
            <a:r>
              <a:rPr kumimoji="0" lang="el-G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Η ζωή των</a:t>
            </a:r>
            <a:r>
              <a:rPr kumimoji="0" lang="el-GR"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 </a:t>
            </a:r>
            <a:r>
              <a:rPr kumimoji="0" lang="el-G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άλλων 7 εξαρτάται από εθελοντές όπως εμείς.</a:t>
            </a:r>
            <a:endParaRPr kumimoji="0" lang="el-G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cxnSp>
        <p:nvCxnSpPr>
          <p:cNvPr id="6" name="5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7" name="Picture 2" descr="D:\Alexandros-files\Pictures\images7QIJF6PD.jpg"/>
          <p:cNvPicPr>
            <a:picLocks noChangeAspect="1" noChangeArrowheads="1"/>
          </p:cNvPicPr>
          <p:nvPr/>
        </p:nvPicPr>
        <p:blipFill>
          <a:blip r:embed="rId4" cstate="email"/>
          <a:srcRect/>
          <a:stretch>
            <a:fillRect/>
          </a:stretch>
        </p:blipFill>
        <p:spPr bwMode="auto">
          <a:xfrm>
            <a:off x="5292080" y="2573261"/>
            <a:ext cx="2808312" cy="1241657"/>
          </a:xfrm>
          <a:prstGeom prst="rect">
            <a:avLst/>
          </a:prstGeom>
          <a:noFill/>
        </p:spPr>
      </p:pic>
      <p:sp>
        <p:nvSpPr>
          <p:cNvPr id="9" name="8 - Ορθογώνιο"/>
          <p:cNvSpPr/>
          <p:nvPr/>
        </p:nvSpPr>
        <p:spPr>
          <a:xfrm>
            <a:off x="251520" y="1556792"/>
            <a:ext cx="3456384" cy="1092607"/>
          </a:xfrm>
          <a:prstGeom prst="rect">
            <a:avLst/>
          </a:prstGeom>
        </p:spPr>
        <p:txBody>
          <a:bodyPr wrap="square">
            <a:spAutoFit/>
          </a:bodyPr>
          <a:lstStyle/>
          <a:p>
            <a:pPr lvl="0" algn="ctr">
              <a:spcBef>
                <a:spcPct val="0"/>
              </a:spcBef>
              <a:spcAft>
                <a:spcPts val="600"/>
              </a:spcAft>
              <a:defRPr/>
            </a:pPr>
            <a:r>
              <a:rPr lang="el-GR" sz="2000" b="1" dirty="0" smtClean="0">
                <a:latin typeface="Arial" pitchFamily="34" charset="0"/>
                <a:cs typeface="Arial" pitchFamily="34" charset="0"/>
              </a:rPr>
              <a:t>Μονάδες Μεταμόσχευσης</a:t>
            </a:r>
            <a:endParaRPr lang="el-GR" sz="2000" dirty="0" smtClean="0">
              <a:latin typeface="Arial" pitchFamily="34" charset="0"/>
              <a:cs typeface="Arial" pitchFamily="34" charset="0"/>
            </a:endParaRPr>
          </a:p>
          <a:p>
            <a:pPr lvl="0" algn="ctr">
              <a:spcBef>
                <a:spcPct val="0"/>
              </a:spcBef>
              <a:spcAft>
                <a:spcPts val="600"/>
              </a:spcAft>
              <a:defRPr/>
            </a:pPr>
            <a:r>
              <a:rPr lang="el-GR" sz="2000" dirty="0" smtClean="0">
                <a:latin typeface="Arial" pitchFamily="34" charset="0"/>
                <a:cs typeface="Arial" pitchFamily="34" charset="0"/>
              </a:rPr>
              <a:t>…Κρατική Πρόνοια </a:t>
            </a:r>
            <a:br>
              <a:rPr lang="el-GR" sz="2000" dirty="0" smtClean="0">
                <a:latin typeface="Arial" pitchFamily="34" charset="0"/>
                <a:cs typeface="Arial" pitchFamily="34" charset="0"/>
              </a:rPr>
            </a:br>
            <a:endParaRPr lang="el-GR" sz="2000" dirty="0" smtClean="0">
              <a:latin typeface="Arial" pitchFamily="34" charset="0"/>
              <a:cs typeface="Arial" pitchFamily="34" charset="0"/>
            </a:endParaRPr>
          </a:p>
        </p:txBody>
      </p:sp>
      <p:sp>
        <p:nvSpPr>
          <p:cNvPr id="10" name="9 - Ορθογώνιο"/>
          <p:cNvSpPr/>
          <p:nvPr/>
        </p:nvSpPr>
        <p:spPr>
          <a:xfrm>
            <a:off x="5508104" y="1556792"/>
            <a:ext cx="2808312" cy="784830"/>
          </a:xfrm>
          <a:prstGeom prst="rect">
            <a:avLst/>
          </a:prstGeom>
        </p:spPr>
        <p:txBody>
          <a:bodyPr wrap="square">
            <a:spAutoFit/>
          </a:bodyPr>
          <a:lstStyle/>
          <a:p>
            <a:pPr lvl="0" algn="ctr">
              <a:spcBef>
                <a:spcPct val="0"/>
              </a:spcBef>
              <a:spcAft>
                <a:spcPts val="600"/>
              </a:spcAft>
              <a:defRPr/>
            </a:pPr>
            <a:r>
              <a:rPr lang="en-US" sz="2000" b="1" dirty="0" smtClean="0">
                <a:latin typeface="Arial" pitchFamily="34" charset="0"/>
                <a:cs typeface="Arial" pitchFamily="34" charset="0"/>
              </a:rPr>
              <a:t>HLA </a:t>
            </a:r>
            <a:r>
              <a:rPr lang="el-GR" sz="2000" b="1" dirty="0" smtClean="0">
                <a:latin typeface="Arial" pitchFamily="34" charset="0"/>
                <a:cs typeface="Arial" pitchFamily="34" charset="0"/>
              </a:rPr>
              <a:t>Συμβατός δότης </a:t>
            </a:r>
          </a:p>
          <a:p>
            <a:pPr lvl="0" algn="ctr">
              <a:spcBef>
                <a:spcPct val="0"/>
              </a:spcBef>
              <a:spcAft>
                <a:spcPts val="600"/>
              </a:spcAft>
              <a:defRPr/>
            </a:pPr>
            <a:r>
              <a:rPr lang="el-GR" sz="2000" b="1" dirty="0" smtClean="0">
                <a:latin typeface="Arial" pitchFamily="34" charset="0"/>
                <a:cs typeface="Arial" pitchFamily="34" charset="0"/>
              </a:rPr>
              <a:t>...</a:t>
            </a:r>
            <a:r>
              <a:rPr lang="el-GR" sz="2000" dirty="0" smtClean="0">
                <a:latin typeface="Arial" pitchFamily="34" charset="0"/>
                <a:cs typeface="Arial" pitchFamily="34" charset="0"/>
              </a:rPr>
              <a:t>Εμάς</a:t>
            </a:r>
            <a:endParaRPr lang="el-GR" sz="2000" dirty="0" smtClean="0">
              <a:solidFill>
                <a:srgbClr val="FF0000"/>
              </a:solidFill>
              <a:latin typeface="Arial" pitchFamily="34" charset="0"/>
              <a:cs typeface="Arial" pitchFamily="34" charset="0"/>
            </a:endParaRPr>
          </a:p>
        </p:txBody>
      </p:sp>
      <p:cxnSp>
        <p:nvCxnSpPr>
          <p:cNvPr id="12" name="11 - Ευθεία γραμμή σύνδεσης"/>
          <p:cNvCxnSpPr/>
          <p:nvPr/>
        </p:nvCxnSpPr>
        <p:spPr>
          <a:xfrm>
            <a:off x="395536" y="2420888"/>
            <a:ext cx="31683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5 - Ευθεία γραμμή σύνδεσης"/>
          <p:cNvCxnSpPr/>
          <p:nvPr/>
        </p:nvCxnSpPr>
        <p:spPr>
          <a:xfrm>
            <a:off x="5148064" y="2420888"/>
            <a:ext cx="31683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3" descr="L:\ΠΑΡΟΥΣΙΑΣΕΙΣ\0008.JPG"/>
          <p:cNvPicPr>
            <a:picLocks noChangeAspect="1" noChangeArrowheads="1"/>
          </p:cNvPicPr>
          <p:nvPr/>
        </p:nvPicPr>
        <p:blipFill>
          <a:blip r:embed="rId5" cstate="email"/>
          <a:srcRect/>
          <a:stretch>
            <a:fillRect/>
          </a:stretch>
        </p:blipFill>
        <p:spPr bwMode="auto">
          <a:xfrm>
            <a:off x="251520" y="2636911"/>
            <a:ext cx="3600401" cy="2384707"/>
          </a:xfrm>
          <a:prstGeom prst="rect">
            <a:avLst/>
          </a:prstGeom>
          <a:noFill/>
        </p:spPr>
      </p:pic>
      <p:sp>
        <p:nvSpPr>
          <p:cNvPr id="14" name="1 - Τίτλος"/>
          <p:cNvSpPr txBox="1">
            <a:spLocks/>
          </p:cNvSpPr>
          <p:nvPr/>
        </p:nvSpPr>
        <p:spPr>
          <a:xfrm>
            <a:off x="251520" y="5085184"/>
            <a:ext cx="3600400" cy="1008112"/>
          </a:xfrm>
          <a:prstGeom prst="rect">
            <a:avLst/>
          </a:prstGeom>
        </p:spPr>
        <p:txBody>
          <a:bodyPr vert="horz" lIns="91440" tIns="45720" rIns="91440" bIns="45720" rtlCol="0" anchor="t">
            <a:noAutofit/>
          </a:bodyPr>
          <a:lstStyle/>
          <a:p>
            <a:pPr algn="just">
              <a:spcBef>
                <a:spcPct val="0"/>
              </a:spcBef>
              <a:spcAft>
                <a:spcPts val="600"/>
              </a:spcAft>
              <a:defRPr/>
            </a:pPr>
            <a:r>
              <a:rPr kumimoji="0" lang="el-GR"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Π.χ.</a:t>
            </a:r>
            <a:r>
              <a:rPr kumimoji="0" lang="el-GR" i="0" u="none" strike="noStrike" kern="1200" cap="none" spc="0" normalizeH="0" noProof="0" dirty="0" smtClean="0">
                <a:ln>
                  <a:noFill/>
                </a:ln>
                <a:solidFill>
                  <a:schemeClr val="tx1"/>
                </a:solidFill>
                <a:effectLst/>
                <a:uLnTx/>
                <a:uFillTx/>
                <a:latin typeface="Arial" pitchFamily="34" charset="0"/>
                <a:ea typeface="+mj-ea"/>
                <a:cs typeface="Arial" pitchFamily="34" charset="0"/>
              </a:rPr>
              <a:t> </a:t>
            </a:r>
            <a:r>
              <a:rPr kumimoji="0" lang="el-GR"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Μονάδα</a:t>
            </a:r>
            <a:r>
              <a:rPr kumimoji="0" lang="el-GR" i="0" u="none" strike="noStrike" kern="1200" cap="none" spc="0" normalizeH="0" noProof="0" dirty="0" smtClean="0">
                <a:ln>
                  <a:noFill/>
                </a:ln>
                <a:solidFill>
                  <a:schemeClr val="tx1"/>
                </a:solidFill>
                <a:effectLst/>
                <a:uLnTx/>
                <a:uFillTx/>
                <a:latin typeface="Arial" pitchFamily="34" charset="0"/>
                <a:ea typeface="+mj-ea"/>
                <a:cs typeface="Arial" pitchFamily="34" charset="0"/>
              </a:rPr>
              <a:t> Μεταμόσχευσης Μυελού των Οστών ΠΓΝ Πατρών </a:t>
            </a:r>
          </a:p>
          <a:p>
            <a:pPr algn="just">
              <a:spcBef>
                <a:spcPct val="0"/>
              </a:spcBef>
              <a:spcAft>
                <a:spcPts val="600"/>
              </a:spcAft>
              <a:defRPr/>
            </a:pPr>
            <a:r>
              <a:rPr kumimoji="0" lang="el-GR" i="0" u="none" strike="noStrike" kern="1200" cap="none" spc="0" normalizeH="0" noProof="0" dirty="0" smtClean="0">
                <a:ln>
                  <a:noFill/>
                </a:ln>
                <a:solidFill>
                  <a:schemeClr val="tx1"/>
                </a:solidFill>
                <a:effectLst/>
                <a:uLnTx/>
                <a:uFillTx/>
                <a:latin typeface="Arial" pitchFamily="34" charset="0"/>
                <a:ea typeface="+mj-ea"/>
                <a:cs typeface="Arial" pitchFamily="34" charset="0"/>
              </a:rPr>
              <a:t>[Δωρεά Ιδρύματος Λάτση]</a:t>
            </a:r>
            <a:endParaRPr kumimoji="0" lang="el-GR"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aphicFrame>
        <p:nvGraphicFramePr>
          <p:cNvPr id="17" name="Object 2"/>
          <p:cNvGraphicFramePr>
            <a:graphicFrameLocks noChangeAspect="1"/>
          </p:cNvGraphicFramePr>
          <p:nvPr>
            <p:extLst>
              <p:ext uri="{D42A27DB-BD31-4B8C-83A1-F6EECF244321}">
                <p14:modId xmlns:p14="http://schemas.microsoft.com/office/powerpoint/2010/main" val="1096768853"/>
              </p:ext>
            </p:extLst>
          </p:nvPr>
        </p:nvGraphicFramePr>
        <p:xfrm>
          <a:off x="4427984" y="3967290"/>
          <a:ext cx="1877663" cy="2521459"/>
        </p:xfrm>
        <a:graphic>
          <a:graphicData uri="http://schemas.openxmlformats.org/presentationml/2006/ole">
            <mc:AlternateContent xmlns:mc="http://schemas.openxmlformats.org/markup-compatibility/2006">
              <mc:Choice xmlns:v="urn:schemas-microsoft-com:vml" Requires="v">
                <p:oleObj spid="_x0000_s8211" name="Bitmap" r:id="rId6" imgW="1580952" imgH="2019048" progId="Paint.Picture">
                  <p:embed/>
                </p:oleObj>
              </mc:Choice>
              <mc:Fallback>
                <p:oleObj name="Bitmap" r:id="rId6" imgW="1580952" imgH="2019048" progId="Paint.Picture">
                  <p:embed/>
                  <p:pic>
                    <p:nvPicPr>
                      <p:cNvPr id="10242"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3967290"/>
                        <a:ext cx="1877663" cy="2521459"/>
                      </a:xfrm>
                      <a:prstGeom prst="rect">
                        <a:avLst/>
                      </a:prstGeom>
                      <a:noFill/>
                      <a:ln>
                        <a:noFill/>
                      </a:ln>
                      <a:effec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238" y="2316432"/>
            <a:ext cx="3318226" cy="29856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2" name="Text Box 4"/>
          <p:cNvSpPr txBox="1">
            <a:spLocks noChangeArrowheads="1"/>
          </p:cNvSpPr>
          <p:nvPr/>
        </p:nvSpPr>
        <p:spPr bwMode="auto">
          <a:xfrm>
            <a:off x="4137732" y="1455173"/>
            <a:ext cx="46107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l-GR" altLang="en-US" sz="2400" b="1" dirty="0">
                <a:latin typeface="Arial" panose="020B0604020202020204" pitchFamily="34" charset="0"/>
                <a:cs typeface="Arial" panose="020B0604020202020204" pitchFamily="34" charset="0"/>
              </a:rPr>
              <a:t>Η</a:t>
            </a:r>
            <a:r>
              <a:rPr lang="de-DE" altLang="en-US" sz="2400" b="1" dirty="0">
                <a:latin typeface="Arial" panose="020B0604020202020204" pitchFamily="34" charset="0"/>
                <a:cs typeface="Arial" panose="020B0604020202020204" pitchFamily="34" charset="0"/>
              </a:rPr>
              <a:t>LA </a:t>
            </a:r>
            <a:r>
              <a:rPr lang="el-GR" altLang="en-US" sz="2400" b="1" dirty="0">
                <a:latin typeface="Arial" panose="020B0604020202020204" pitchFamily="34" charset="0"/>
                <a:cs typeface="Arial" panose="020B0604020202020204" pitchFamily="34" charset="0"/>
              </a:rPr>
              <a:t>Συμβατός </a:t>
            </a:r>
            <a:r>
              <a:rPr lang="el-GR" altLang="en-US" sz="2400" b="1" dirty="0" smtClean="0">
                <a:latin typeface="Arial" panose="020B0604020202020204" pitchFamily="34" charset="0"/>
                <a:cs typeface="Arial" panose="020B0604020202020204" pitchFamily="34" charset="0"/>
              </a:rPr>
              <a:t>δότης στην οικογένεια?</a:t>
            </a:r>
            <a:endParaRPr lang="de-DE" altLang="en-US" sz="2400" b="1" dirty="0">
              <a:latin typeface="Arial" panose="020B0604020202020204" pitchFamily="34" charset="0"/>
              <a:cs typeface="Arial" panose="020B0604020202020204" pitchFamily="34" charset="0"/>
            </a:endParaRPr>
          </a:p>
        </p:txBody>
      </p:sp>
      <p:sp>
        <p:nvSpPr>
          <p:cNvPr id="53253" name="Text Box 5"/>
          <p:cNvSpPr txBox="1">
            <a:spLocks noChangeArrowheads="1"/>
          </p:cNvSpPr>
          <p:nvPr/>
        </p:nvSpPr>
        <p:spPr bwMode="auto">
          <a:xfrm>
            <a:off x="4137732" y="5537264"/>
            <a:ext cx="5006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285750" indent="-285750">
              <a:buFont typeface="Wingdings" panose="05000000000000000000" pitchFamily="2" charset="2"/>
              <a:buChar char="q"/>
            </a:pPr>
            <a:r>
              <a:rPr lang="de-DE" altLang="en-US" dirty="0">
                <a:latin typeface="Arial" panose="020B0604020202020204" pitchFamily="34" charset="0"/>
                <a:cs typeface="Arial" panose="020B0604020202020204" pitchFamily="34" charset="0"/>
              </a:rPr>
              <a:t>25% </a:t>
            </a:r>
            <a:r>
              <a:rPr lang="el-GR" altLang="en-US" dirty="0" smtClean="0">
                <a:latin typeface="Arial" panose="020B0604020202020204" pitchFamily="34" charset="0"/>
                <a:cs typeface="Arial" panose="020B0604020202020204" pitchFamily="34" charset="0"/>
              </a:rPr>
              <a:t>πιθανότητα</a:t>
            </a:r>
            <a:r>
              <a:rPr lang="en-US" altLang="en-US" dirty="0" smtClean="0">
                <a:latin typeface="Arial" panose="020B0604020202020204" pitchFamily="34" charset="0"/>
                <a:cs typeface="Arial" panose="020B0604020202020204" pitchFamily="34" charset="0"/>
              </a:rPr>
              <a:t> </a:t>
            </a:r>
            <a:r>
              <a:rPr lang="el-GR" altLang="en-US" dirty="0" smtClean="0">
                <a:latin typeface="Arial" panose="020B0604020202020204" pitchFamily="34" charset="0"/>
                <a:cs typeface="Arial" panose="020B0604020202020204" pitchFamily="34" charset="0"/>
              </a:rPr>
              <a:t>πλήρως </a:t>
            </a:r>
            <a:r>
              <a:rPr lang="en-US" altLang="en-US" dirty="0" smtClean="0">
                <a:latin typeface="Arial" panose="020B0604020202020204" pitchFamily="34" charset="0"/>
                <a:cs typeface="Arial" panose="020B0604020202020204" pitchFamily="34" charset="0"/>
              </a:rPr>
              <a:t>HLA </a:t>
            </a:r>
            <a:r>
              <a:rPr lang="el-GR" altLang="en-US" dirty="0" smtClean="0">
                <a:latin typeface="Arial" panose="020B0604020202020204" pitchFamily="34" charset="0"/>
                <a:cs typeface="Arial" panose="020B0604020202020204" pitchFamily="34" charset="0"/>
              </a:rPr>
              <a:t>συμβατού αδελφού</a:t>
            </a:r>
          </a:p>
          <a:p>
            <a:pPr marL="342900" indent="-342900">
              <a:buFont typeface="Wingdings" panose="05000000000000000000" pitchFamily="2" charset="2"/>
              <a:buChar char="q"/>
            </a:pPr>
            <a:r>
              <a:rPr lang="el-GR" altLang="en-US" dirty="0" smtClean="0">
                <a:latin typeface="Arial" panose="020B0604020202020204" pitchFamily="34" charset="0"/>
                <a:cs typeface="Arial" panose="020B0604020202020204" pitchFamily="34" charset="0"/>
              </a:rPr>
              <a:t>Γονείς είναι </a:t>
            </a:r>
            <a:r>
              <a:rPr lang="el-GR" altLang="en-US" dirty="0" err="1" smtClean="0">
                <a:latin typeface="Arial" panose="020B0604020202020204" pitchFamily="34" charset="0"/>
                <a:cs typeface="Arial" panose="020B0604020202020204" pitchFamily="34" charset="0"/>
              </a:rPr>
              <a:t>απλοταυτόσημοι</a:t>
            </a:r>
            <a:r>
              <a:rPr lang="en-US" altLang="en-US" dirty="0" smtClean="0">
                <a:latin typeface="Arial" panose="020B0604020202020204" pitchFamily="34" charset="0"/>
                <a:cs typeface="Arial" panose="020B0604020202020204" pitchFamily="34" charset="0"/>
              </a:rPr>
              <a:t> = </a:t>
            </a:r>
            <a:r>
              <a:rPr lang="el-GR" altLang="en-US" dirty="0" err="1" smtClean="0">
                <a:latin typeface="Arial" panose="020B0604020202020204" pitchFamily="34" charset="0"/>
                <a:cs typeface="Arial" panose="020B0604020202020204" pitchFamily="34" charset="0"/>
              </a:rPr>
              <a:t>ταιράιζουν</a:t>
            </a:r>
            <a:r>
              <a:rPr lang="el-GR" altLang="en-US" dirty="0" smtClean="0">
                <a:latin typeface="Arial" panose="020B0604020202020204" pitchFamily="34" charset="0"/>
                <a:cs typeface="Arial" panose="020B0604020202020204" pitchFamily="34" charset="0"/>
              </a:rPr>
              <a:t> μόνο στα μισ</a:t>
            </a:r>
            <a:r>
              <a:rPr lang="el-GR" altLang="en-US" dirty="0">
                <a:latin typeface="Arial" panose="020B0604020202020204" pitchFamily="34" charset="0"/>
                <a:cs typeface="Arial" panose="020B0604020202020204" pitchFamily="34" charset="0"/>
              </a:rPr>
              <a:t>ά</a:t>
            </a:r>
            <a:r>
              <a:rPr lang="el-GR" altLang="en-US" dirty="0" smtClean="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HLA</a:t>
            </a:r>
            <a:endParaRPr lang="de-DE" altLang="en-US" dirty="0">
              <a:latin typeface="Arial" panose="020B0604020202020204" pitchFamily="34" charset="0"/>
              <a:cs typeface="Arial" panose="020B0604020202020204" pitchFamily="34" charset="0"/>
            </a:endParaRPr>
          </a:p>
        </p:txBody>
      </p:sp>
      <p:sp>
        <p:nvSpPr>
          <p:cNvPr id="53254" name="Rectangle 6"/>
          <p:cNvSpPr>
            <a:spLocks noChangeArrowheads="1"/>
          </p:cNvSpPr>
          <p:nvPr/>
        </p:nvSpPr>
        <p:spPr bwMode="auto">
          <a:xfrm>
            <a:off x="4283968" y="122238"/>
            <a:ext cx="3743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4000" b="1" dirty="0"/>
              <a:t>Σ</a:t>
            </a:r>
            <a:r>
              <a:rPr lang="el-GR" altLang="en-US" sz="4000" b="1" dirty="0" smtClean="0"/>
              <a:t>υμβατός δότης </a:t>
            </a:r>
          </a:p>
        </p:txBody>
      </p:sp>
      <p:cxnSp>
        <p:nvCxnSpPr>
          <p:cNvPr id="18"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19" name="Picture 1"/>
          <p:cNvPicPr>
            <a:picLocks noChangeAspect="1"/>
          </p:cNvPicPr>
          <p:nvPr/>
        </p:nvPicPr>
        <p:blipFill>
          <a:blip r:embed="rId4"/>
          <a:stretch>
            <a:fillRect/>
          </a:stretch>
        </p:blipFill>
        <p:spPr>
          <a:xfrm>
            <a:off x="3994145" y="2339975"/>
            <a:ext cx="1239844" cy="3007173"/>
          </a:xfrm>
          <a:prstGeom prst="rect">
            <a:avLst/>
          </a:prstGeom>
        </p:spPr>
      </p:pic>
      <p:sp>
        <p:nvSpPr>
          <p:cNvPr id="2" name="TextBox 1"/>
          <p:cNvSpPr txBox="1"/>
          <p:nvPr/>
        </p:nvSpPr>
        <p:spPr>
          <a:xfrm>
            <a:off x="423641" y="1713293"/>
            <a:ext cx="3113994" cy="3416320"/>
          </a:xfrm>
          <a:prstGeom prst="rect">
            <a:avLst/>
          </a:prstGeom>
          <a:noFill/>
        </p:spPr>
        <p:txBody>
          <a:bodyPr wrap="none" rtlCol="0">
            <a:spAutoFit/>
          </a:bodyPr>
          <a:lstStyle/>
          <a:p>
            <a:r>
              <a:rPr lang="el-GR" sz="2400" b="1" dirty="0" smtClean="0">
                <a:latin typeface="Arial" panose="020B0604020202020204" pitchFamily="34" charset="0"/>
                <a:cs typeface="Arial" panose="020B0604020202020204" pitchFamily="34" charset="0"/>
              </a:rPr>
              <a:t>Συμβατός δότης</a:t>
            </a:r>
          </a:p>
          <a:p>
            <a:endParaRPr lang="el-GR"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HLA (A,B,C,DRB1)</a:t>
            </a:r>
          </a:p>
          <a:p>
            <a:pPr marL="342900" indent="-34290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CMV</a:t>
            </a:r>
          </a:p>
          <a:p>
            <a:pPr marL="342900" indent="-342900">
              <a:buFont typeface="Wingdings" panose="05000000000000000000" pitchFamily="2" charset="2"/>
              <a:buChar char="q"/>
            </a:pPr>
            <a:r>
              <a:rPr lang="el-GR" sz="2400" dirty="0" smtClean="0">
                <a:latin typeface="Arial" panose="020B0604020202020204" pitchFamily="34" charset="0"/>
                <a:cs typeface="Arial" panose="020B0604020202020204" pitchFamily="34" charset="0"/>
              </a:rPr>
              <a:t>Ηλικία</a:t>
            </a:r>
          </a:p>
          <a:p>
            <a:pPr marL="342900" indent="-342900">
              <a:buFont typeface="Wingdings" panose="05000000000000000000" pitchFamily="2" charset="2"/>
              <a:buChar char="q"/>
            </a:pPr>
            <a:r>
              <a:rPr lang="el-GR" sz="2400" dirty="0" smtClean="0">
                <a:latin typeface="Arial" panose="020B0604020202020204" pitchFamily="34" charset="0"/>
                <a:cs typeface="Arial" panose="020B0604020202020204" pitchFamily="34" charset="0"/>
              </a:rPr>
              <a:t>Ομάδα Αίματος</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63169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a:extLst>
              <a:ext uri="{FF2B5EF4-FFF2-40B4-BE49-F238E27FC236}">
                <a16:creationId xmlns:a16="http://schemas.microsoft.com/office/drawing/2014/main" id="{28AAB333-6B5D-394E-BCAC-4924184CE289}"/>
              </a:ext>
            </a:extLst>
          </p:cNvPr>
          <p:cNvPicPr>
            <a:picLocks noChangeAspect="1"/>
          </p:cNvPicPr>
          <p:nvPr/>
        </p:nvPicPr>
        <p:blipFill>
          <a:blip r:embed="rId3"/>
          <a:stretch>
            <a:fillRect/>
          </a:stretch>
        </p:blipFill>
        <p:spPr>
          <a:xfrm>
            <a:off x="5484" y="2204864"/>
            <a:ext cx="5350687" cy="4372476"/>
          </a:xfrm>
          <a:prstGeom prst="rect">
            <a:avLst/>
          </a:prstGeom>
        </p:spPr>
      </p:pic>
      <p:sp>
        <p:nvSpPr>
          <p:cNvPr id="10245" name="Rectangle 5"/>
          <p:cNvSpPr>
            <a:spLocks noChangeArrowheads="1"/>
          </p:cNvSpPr>
          <p:nvPr/>
        </p:nvSpPr>
        <p:spPr bwMode="auto">
          <a:xfrm>
            <a:off x="611560" y="1484784"/>
            <a:ext cx="3617887" cy="3286114"/>
          </a:xfrm>
          <a:prstGeom prst="rect">
            <a:avLst/>
          </a:prstGeom>
          <a:solidFill>
            <a:schemeClr val="bg1"/>
          </a:solidFill>
          <a:ln>
            <a:noFill/>
          </a:ln>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20000"/>
              </a:spcBef>
              <a:buFontTx/>
              <a:buChar char="•"/>
            </a:pPr>
            <a:r>
              <a:rPr lang="en-US" altLang="en-US" sz="2000" dirty="0"/>
              <a:t>HLA-A    </a:t>
            </a:r>
            <a:r>
              <a:rPr lang="en-US" altLang="en-US" sz="2000" dirty="0" smtClean="0"/>
              <a:t>4638 </a:t>
            </a:r>
            <a:r>
              <a:rPr lang="el-GR" altLang="en-US" sz="2000" dirty="0" err="1" smtClean="0"/>
              <a:t>αλλήλια</a:t>
            </a:r>
            <a:endParaRPr lang="en-US" altLang="en-US" sz="2000" dirty="0"/>
          </a:p>
          <a:p>
            <a:pPr>
              <a:spcBef>
                <a:spcPct val="20000"/>
              </a:spcBef>
              <a:buFontTx/>
              <a:buChar char="•"/>
            </a:pPr>
            <a:r>
              <a:rPr lang="en-US" altLang="en-US" sz="2000" dirty="0"/>
              <a:t>HLA-B    </a:t>
            </a:r>
            <a:r>
              <a:rPr lang="en-US" altLang="en-US" sz="2000" dirty="0" smtClean="0"/>
              <a:t>559</a:t>
            </a:r>
            <a:r>
              <a:rPr lang="el-GR" altLang="en-US" sz="2000" dirty="0" smtClean="0"/>
              <a:t>0 </a:t>
            </a:r>
            <a:r>
              <a:rPr lang="el-GR" altLang="en-US" sz="2000" dirty="0" err="1" smtClean="0"/>
              <a:t>αλλήλια</a:t>
            </a:r>
            <a:endParaRPr lang="en-US" altLang="en-US" sz="2000" dirty="0"/>
          </a:p>
          <a:p>
            <a:pPr>
              <a:spcBef>
                <a:spcPct val="20000"/>
              </a:spcBef>
              <a:buFontTx/>
              <a:buChar char="•"/>
            </a:pPr>
            <a:r>
              <a:rPr lang="en-US" altLang="en-US" sz="2000" dirty="0" smtClean="0"/>
              <a:t>HLA-C</a:t>
            </a:r>
            <a:r>
              <a:rPr lang="el-GR" altLang="en-US" sz="2000" dirty="0"/>
              <a:t> </a:t>
            </a:r>
            <a:r>
              <a:rPr lang="el-GR" altLang="en-US" sz="2000" dirty="0" smtClean="0"/>
              <a:t>   4374 </a:t>
            </a:r>
            <a:r>
              <a:rPr lang="el-GR" altLang="en-US" sz="2000" dirty="0" err="1" smtClean="0"/>
              <a:t>αλλήλια</a:t>
            </a:r>
            <a:endParaRPr lang="en-US" altLang="en-US" sz="2000" dirty="0" smtClean="0"/>
          </a:p>
          <a:p>
            <a:pPr>
              <a:spcBef>
                <a:spcPct val="20000"/>
              </a:spcBef>
              <a:buFontTx/>
              <a:buChar char="•"/>
            </a:pPr>
            <a:r>
              <a:rPr lang="en-US" altLang="en-US" sz="2000" dirty="0" smtClean="0"/>
              <a:t>HLA-DRB1  </a:t>
            </a:r>
            <a:r>
              <a:rPr lang="el-GR" altLang="en-US" sz="2000" dirty="0" smtClean="0"/>
              <a:t>2300</a:t>
            </a:r>
            <a:r>
              <a:rPr lang="en-US" altLang="en-US" sz="2000" dirty="0" smtClean="0"/>
              <a:t> </a:t>
            </a:r>
            <a:r>
              <a:rPr lang="el-GR" altLang="en-US" sz="2000" dirty="0" err="1" smtClean="0"/>
              <a:t>αλλήλια</a:t>
            </a:r>
            <a:endParaRPr lang="en-US" altLang="en-US" sz="2000" dirty="0"/>
          </a:p>
          <a:p>
            <a:pPr>
              <a:spcBef>
                <a:spcPct val="20000"/>
              </a:spcBef>
            </a:pPr>
            <a:r>
              <a:rPr lang="el-GR" altLang="en-US" sz="2000" dirty="0" smtClean="0"/>
              <a:t>Υπάρχουν </a:t>
            </a:r>
            <a:r>
              <a:rPr lang="el-GR" altLang="en-US" sz="2000" dirty="0"/>
              <a:t>επίσης</a:t>
            </a:r>
            <a:r>
              <a:rPr lang="de-DE" altLang="en-US" sz="2000" dirty="0"/>
              <a:t>: </a:t>
            </a:r>
            <a:r>
              <a:rPr lang="el-GR" altLang="en-US" sz="2000" dirty="0"/>
              <a:t> </a:t>
            </a:r>
            <a:endParaRPr lang="de-DE" altLang="en-US" sz="2000" dirty="0"/>
          </a:p>
          <a:p>
            <a:pPr>
              <a:spcBef>
                <a:spcPct val="20000"/>
              </a:spcBef>
            </a:pPr>
            <a:r>
              <a:rPr lang="de-DE" altLang="en-US" sz="2000" dirty="0" smtClean="0"/>
              <a:t>HLA-DQB1</a:t>
            </a:r>
            <a:r>
              <a:rPr lang="de-DE" altLang="en-US" sz="2000" dirty="0"/>
              <a:t>, </a:t>
            </a:r>
          </a:p>
          <a:p>
            <a:pPr>
              <a:spcBef>
                <a:spcPct val="20000"/>
              </a:spcBef>
            </a:pPr>
            <a:r>
              <a:rPr lang="de-DE" altLang="en-US" sz="2000" dirty="0"/>
              <a:t>HLA DP </a:t>
            </a:r>
            <a:endParaRPr lang="el-GR" altLang="en-US" sz="2000" dirty="0"/>
          </a:p>
          <a:p>
            <a:pPr>
              <a:spcBef>
                <a:spcPct val="20000"/>
              </a:spcBef>
            </a:pPr>
            <a:r>
              <a:rPr lang="el-GR" altLang="en-US" sz="2000" b="1" dirty="0" smtClean="0">
                <a:solidFill>
                  <a:srgbClr val="FF0000"/>
                </a:solidFill>
              </a:rPr>
              <a:t>και συνεχώς καινούρια </a:t>
            </a:r>
            <a:r>
              <a:rPr lang="el-GR" altLang="en-US" sz="2000" b="1" dirty="0" err="1" smtClean="0">
                <a:solidFill>
                  <a:srgbClr val="FF0000"/>
                </a:solidFill>
              </a:rPr>
              <a:t>αλλήλια</a:t>
            </a:r>
            <a:r>
              <a:rPr lang="el-GR" altLang="en-US" sz="2000" b="1" dirty="0" smtClean="0">
                <a:solidFill>
                  <a:srgbClr val="FF0000"/>
                </a:solidFill>
              </a:rPr>
              <a:t>!!</a:t>
            </a:r>
            <a:endParaRPr lang="de-DE" altLang="en-US" sz="2000" b="1" dirty="0">
              <a:solidFill>
                <a:srgbClr val="FF0000"/>
              </a:solidFill>
            </a:endParaRPr>
          </a:p>
        </p:txBody>
      </p:sp>
      <p:sp>
        <p:nvSpPr>
          <p:cNvPr id="7" name="1 - Τίτλος"/>
          <p:cNvSpPr>
            <a:spLocks noGrp="1"/>
          </p:cNvSpPr>
          <p:nvPr>
            <p:ph type="title"/>
          </p:nvPr>
        </p:nvSpPr>
        <p:spPr>
          <a:xfrm>
            <a:off x="3459777" y="190829"/>
            <a:ext cx="5577802" cy="587864"/>
          </a:xfrm>
        </p:spPr>
        <p:txBody>
          <a:bodyPr anchor="t">
            <a:noAutofit/>
          </a:bodyPr>
          <a:lstStyle/>
          <a:p>
            <a:pPr algn="l">
              <a:spcAft>
                <a:spcPts val="600"/>
              </a:spcAft>
            </a:pPr>
            <a:r>
              <a:rPr lang="el-GR" sz="2400" b="1" dirty="0" smtClean="0">
                <a:solidFill>
                  <a:schemeClr val="tx1">
                    <a:lumMod val="95000"/>
                    <a:lumOff val="5000"/>
                  </a:schemeClr>
                </a:solidFill>
                <a:latin typeface="Arial" pitchFamily="34" charset="0"/>
                <a:cs typeface="Arial" pitchFamily="34" charset="0"/>
              </a:rPr>
              <a:t>Πόσο δύσκολο είναι να βρεθεί </a:t>
            </a:r>
            <a:br>
              <a:rPr lang="el-GR" sz="2400" b="1" dirty="0" smtClean="0">
                <a:solidFill>
                  <a:schemeClr val="tx1">
                    <a:lumMod val="95000"/>
                    <a:lumOff val="5000"/>
                  </a:schemeClr>
                </a:solidFill>
                <a:latin typeface="Arial" pitchFamily="34" charset="0"/>
                <a:cs typeface="Arial" pitchFamily="34" charset="0"/>
              </a:rPr>
            </a:br>
            <a:r>
              <a:rPr lang="el-GR" sz="2400" b="1" dirty="0" smtClean="0">
                <a:solidFill>
                  <a:schemeClr val="tx1">
                    <a:lumMod val="95000"/>
                    <a:lumOff val="5000"/>
                  </a:schemeClr>
                </a:solidFill>
                <a:latin typeface="Arial" pitchFamily="34" charset="0"/>
                <a:cs typeface="Arial" pitchFamily="34" charset="0"/>
              </a:rPr>
              <a:t>ένας Η</a:t>
            </a:r>
            <a:r>
              <a:rPr lang="en-US" sz="2400" b="1" dirty="0" smtClean="0">
                <a:solidFill>
                  <a:schemeClr val="tx1">
                    <a:lumMod val="95000"/>
                    <a:lumOff val="5000"/>
                  </a:schemeClr>
                </a:solidFill>
                <a:latin typeface="Arial" pitchFamily="34" charset="0"/>
                <a:cs typeface="Arial" pitchFamily="34" charset="0"/>
              </a:rPr>
              <a:t>LA </a:t>
            </a:r>
            <a:r>
              <a:rPr lang="el-GR" sz="2400" b="1" dirty="0" smtClean="0">
                <a:solidFill>
                  <a:schemeClr val="tx1">
                    <a:lumMod val="95000"/>
                    <a:lumOff val="5000"/>
                  </a:schemeClr>
                </a:solidFill>
                <a:latin typeface="Arial" pitchFamily="34" charset="0"/>
                <a:cs typeface="Arial" pitchFamily="34" charset="0"/>
              </a:rPr>
              <a:t>συμβατός  δότης;</a:t>
            </a:r>
            <a:r>
              <a:rPr lang="el-GR" sz="2800" dirty="0" smtClean="0">
                <a:solidFill>
                  <a:schemeClr val="tx1">
                    <a:lumMod val="95000"/>
                    <a:lumOff val="5000"/>
                  </a:schemeClr>
                </a:solidFill>
                <a:latin typeface="Arial" pitchFamily="34" charset="0"/>
                <a:cs typeface="Arial" pitchFamily="34" charset="0"/>
              </a:rPr>
              <a:t/>
            </a:r>
            <a:br>
              <a:rPr lang="el-GR" sz="2800" dirty="0" smtClean="0">
                <a:solidFill>
                  <a:schemeClr val="tx1">
                    <a:lumMod val="95000"/>
                    <a:lumOff val="5000"/>
                  </a:schemeClr>
                </a:solidFill>
                <a:latin typeface="Arial" pitchFamily="34" charset="0"/>
                <a:cs typeface="Arial" pitchFamily="34" charset="0"/>
              </a:rPr>
            </a:br>
            <a:r>
              <a:rPr lang="el-GR" sz="2800" dirty="0" smtClean="0">
                <a:latin typeface="Arial" pitchFamily="34" charset="0"/>
                <a:cs typeface="Arial" pitchFamily="34" charset="0"/>
              </a:rPr>
              <a:t/>
            </a:r>
            <a:br>
              <a:rPr lang="el-GR" sz="2800" dirty="0" smtClean="0">
                <a:latin typeface="Arial" pitchFamily="34" charset="0"/>
                <a:cs typeface="Arial" pitchFamily="34" charset="0"/>
              </a:rPr>
            </a:br>
            <a:endParaRPr lang="el-GR" sz="2800" b="1" dirty="0">
              <a:latin typeface="Arial" pitchFamily="34" charset="0"/>
              <a:cs typeface="Arial" pitchFamily="34" charset="0"/>
            </a:endParaRPr>
          </a:p>
        </p:txBody>
      </p:sp>
      <p:cxnSp>
        <p:nvCxnSpPr>
          <p:cNvPr id="8"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9" name="Picture 2" descr="D:\Alexandros-files\Pictures\images8G5988TY.jpg"/>
          <p:cNvPicPr>
            <a:picLocks noChangeAspect="1" noChangeArrowheads="1"/>
          </p:cNvPicPr>
          <p:nvPr/>
        </p:nvPicPr>
        <p:blipFill>
          <a:blip r:embed="rId4" cstate="email"/>
          <a:srcRect/>
          <a:stretch>
            <a:fillRect/>
          </a:stretch>
        </p:blipFill>
        <p:spPr bwMode="auto">
          <a:xfrm>
            <a:off x="5923968" y="2708920"/>
            <a:ext cx="2834448" cy="1886197"/>
          </a:xfrm>
          <a:prstGeom prst="rect">
            <a:avLst/>
          </a:prstGeom>
          <a:noFill/>
        </p:spPr>
      </p:pic>
      <p:sp>
        <p:nvSpPr>
          <p:cNvPr id="10" name="7 - Ορθογώνιο"/>
          <p:cNvSpPr/>
          <p:nvPr/>
        </p:nvSpPr>
        <p:spPr>
          <a:xfrm>
            <a:off x="5835008" y="4607594"/>
            <a:ext cx="3012368" cy="738664"/>
          </a:xfrm>
          <a:prstGeom prst="rect">
            <a:avLst/>
          </a:prstGeom>
        </p:spPr>
        <p:txBody>
          <a:bodyPr wrap="square">
            <a:spAutoFit/>
          </a:bodyPr>
          <a:lstStyle/>
          <a:p>
            <a:pPr lvl="0" algn="ctr">
              <a:spcBef>
                <a:spcPct val="0"/>
              </a:spcBef>
              <a:spcAft>
                <a:spcPts val="600"/>
              </a:spcAft>
            </a:pPr>
            <a:r>
              <a:rPr lang="el-GR" sz="1400" dirty="0" smtClean="0">
                <a:latin typeface="Arial" pitchFamily="34" charset="0"/>
                <a:cs typeface="Arial" pitchFamily="34" charset="0"/>
              </a:rPr>
              <a:t>Οι ομοεθνείς έχουν περισσότερες πιθανότητες να «ταιριάζουν» λόγω  «κοινών γονιδίων»</a:t>
            </a:r>
          </a:p>
        </p:txBody>
      </p:sp>
      <p:sp>
        <p:nvSpPr>
          <p:cNvPr id="11" name="6 - Ορθογώνιο"/>
          <p:cNvSpPr/>
          <p:nvPr/>
        </p:nvSpPr>
        <p:spPr>
          <a:xfrm>
            <a:off x="5670002" y="1879760"/>
            <a:ext cx="3490711" cy="646331"/>
          </a:xfrm>
          <a:prstGeom prst="rect">
            <a:avLst/>
          </a:prstGeom>
        </p:spPr>
        <p:txBody>
          <a:bodyPr wrap="square">
            <a:spAutoFit/>
          </a:bodyPr>
          <a:lstStyle/>
          <a:p>
            <a:pPr algn="ctr"/>
            <a:r>
              <a:rPr lang="el-GR" dirty="0" smtClean="0">
                <a:latin typeface="Arial" pitchFamily="34" charset="0"/>
                <a:cs typeface="Arial" pitchFamily="34" charset="0"/>
              </a:rPr>
              <a:t>&gt;30 τετράκις εκατομμύρια</a:t>
            </a:r>
            <a:r>
              <a:rPr lang="en-US" dirty="0">
                <a:latin typeface="Arial" pitchFamily="34" charset="0"/>
                <a:cs typeface="Arial" pitchFamily="34" charset="0"/>
              </a:rPr>
              <a:t> </a:t>
            </a:r>
            <a:r>
              <a:rPr lang="en-US" dirty="0" smtClean="0">
                <a:latin typeface="Arial" pitchFamily="34" charset="0"/>
                <a:cs typeface="Arial" pitchFamily="34" charset="0"/>
              </a:rPr>
              <a:t>A-B-C- DRB1 </a:t>
            </a:r>
            <a:r>
              <a:rPr lang="el-GR" dirty="0" smtClean="0">
                <a:latin typeface="Arial" pitchFamily="34" charset="0"/>
                <a:cs typeface="Arial" pitchFamily="34" charset="0"/>
              </a:rPr>
              <a:t> </a:t>
            </a:r>
            <a:r>
              <a:rPr lang="el-GR" dirty="0" err="1" smtClean="0">
                <a:latin typeface="Arial" pitchFamily="34" charset="0"/>
                <a:cs typeface="Arial" pitchFamily="34" charset="0"/>
              </a:rPr>
              <a:t>ιστικοί</a:t>
            </a:r>
            <a:r>
              <a:rPr lang="el-GR" dirty="0" smtClean="0">
                <a:latin typeface="Arial" pitchFamily="34" charset="0"/>
                <a:cs typeface="Arial" pitchFamily="34" charset="0"/>
              </a:rPr>
              <a:t> συνδυασμοί</a:t>
            </a:r>
            <a:endParaRPr lang="el-GR" dirty="0"/>
          </a:p>
        </p:txBody>
      </p:sp>
    </p:spTree>
    <p:extLst>
      <p:ext uri="{BB962C8B-B14F-4D97-AF65-F5344CB8AC3E}">
        <p14:creationId xmlns:p14="http://schemas.microsoft.com/office/powerpoint/2010/main" val="25632892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491880" y="260648"/>
            <a:ext cx="5256584" cy="792088"/>
          </a:xfrm>
        </p:spPr>
        <p:txBody>
          <a:bodyPr>
            <a:normAutofit/>
          </a:bodyPr>
          <a:lstStyle/>
          <a:p>
            <a:pPr fontAlgn="auto">
              <a:spcAft>
                <a:spcPts val="0"/>
              </a:spcAft>
              <a:defRPr/>
            </a:pPr>
            <a:r>
              <a:rPr lang="el-GR" sz="3200" b="1" dirty="0" smtClean="0">
                <a:latin typeface="Arial" pitchFamily="34" charset="0"/>
                <a:cs typeface="Arial" pitchFamily="34" charset="0"/>
              </a:rPr>
              <a:t>Η αρχή…</a:t>
            </a:r>
            <a:endParaRPr lang="el-GR" sz="3200" b="1" dirty="0">
              <a:latin typeface="Arial" pitchFamily="34" charset="0"/>
              <a:cs typeface="Arial" pitchFamily="34" charset="0"/>
            </a:endParaRPr>
          </a:p>
        </p:txBody>
      </p:sp>
      <p:pic>
        <p:nvPicPr>
          <p:cNvPr id="8" name="Picture 4" descr="Anthony and Shirley Nolan"/>
          <p:cNvPicPr>
            <a:picLocks noChangeAspect="1" noChangeArrowheads="1"/>
          </p:cNvPicPr>
          <p:nvPr/>
        </p:nvPicPr>
        <p:blipFill>
          <a:blip r:embed="rId2" cstate="email"/>
          <a:srcRect/>
          <a:stretch>
            <a:fillRect/>
          </a:stretch>
        </p:blipFill>
        <p:spPr bwMode="auto">
          <a:xfrm>
            <a:off x="251520" y="1988840"/>
            <a:ext cx="4392488" cy="3024336"/>
          </a:xfrm>
          <a:prstGeom prst="rect">
            <a:avLst/>
          </a:prstGeom>
          <a:noFill/>
          <a:ln w="9525">
            <a:noFill/>
            <a:miter lim="800000"/>
            <a:headEnd/>
            <a:tailEnd/>
          </a:ln>
        </p:spPr>
      </p:pic>
      <p:sp>
        <p:nvSpPr>
          <p:cNvPr id="12" name="11 - Θέση περιεχομένου"/>
          <p:cNvSpPr>
            <a:spLocks noGrp="1"/>
          </p:cNvSpPr>
          <p:nvPr>
            <p:ph sz="half" idx="2"/>
          </p:nvPr>
        </p:nvSpPr>
        <p:spPr>
          <a:xfrm>
            <a:off x="4788024" y="1988840"/>
            <a:ext cx="4038600" cy="3168352"/>
          </a:xfrm>
        </p:spPr>
        <p:txBody>
          <a:bodyPr>
            <a:normAutofit fontScale="92500"/>
          </a:bodyPr>
          <a:lstStyle/>
          <a:p>
            <a:pPr marL="0" indent="0" algn="just">
              <a:buNone/>
            </a:pPr>
            <a:r>
              <a:rPr lang="el-GR" sz="2600" i="1" dirty="0" smtClean="0">
                <a:latin typeface="Arial" pitchFamily="34" charset="0"/>
                <a:cs typeface="Arial" pitchFamily="34" charset="0"/>
              </a:rPr>
              <a:t>«Έχουμε έναν μακρύ και σκληρό δρόμο μπροστά μας, αλλά εγώ κοιτάζω την ημέρα όπου κανένα παιδί δεν θα πεθαίνει όπως ο γιος μου, περιμένοντας για ένα δότη για να τον σώσει»</a:t>
            </a:r>
            <a:r>
              <a:rPr lang="en-US" sz="2600" i="1" dirty="0" smtClean="0">
                <a:solidFill>
                  <a:srgbClr val="210E96"/>
                </a:solidFill>
                <a:latin typeface="Arial" pitchFamily="34" charset="0"/>
                <a:cs typeface="Arial" pitchFamily="34" charset="0"/>
              </a:rPr>
              <a:t> </a:t>
            </a:r>
          </a:p>
          <a:p>
            <a:pPr marL="0" indent="0" algn="just">
              <a:buNone/>
            </a:pPr>
            <a:r>
              <a:rPr lang="en-US" sz="2600" dirty="0" smtClean="0">
                <a:solidFill>
                  <a:srgbClr val="210E96"/>
                </a:solidFill>
                <a:latin typeface="Arial" pitchFamily="34" charset="0"/>
                <a:cs typeface="Arial" pitchFamily="34" charset="0"/>
              </a:rPr>
              <a:t>Shirley Nolan</a:t>
            </a:r>
            <a:endParaRPr lang="el-GR" sz="2600" dirty="0" smtClean="0">
              <a:solidFill>
                <a:srgbClr val="210E96"/>
              </a:solidFill>
              <a:latin typeface="Arial" pitchFamily="34" charset="0"/>
              <a:cs typeface="Arial" pitchFamily="34" charset="0"/>
            </a:endParaRPr>
          </a:p>
        </p:txBody>
      </p:sp>
      <p:pic>
        <p:nvPicPr>
          <p:cNvPr id="15" name="Picture 2"/>
          <p:cNvPicPr>
            <a:picLocks noChangeAspect="1" noChangeArrowheads="1"/>
          </p:cNvPicPr>
          <p:nvPr/>
        </p:nvPicPr>
        <p:blipFill>
          <a:blip r:embed="rId3" cstate="email"/>
          <a:srcRect/>
          <a:stretch>
            <a:fillRect/>
          </a:stretch>
        </p:blipFill>
        <p:spPr bwMode="auto">
          <a:xfrm>
            <a:off x="6948264" y="5301208"/>
            <a:ext cx="1512168" cy="634299"/>
          </a:xfrm>
          <a:prstGeom prst="rect">
            <a:avLst/>
          </a:prstGeom>
          <a:noFill/>
          <a:ln w="9525">
            <a:noFill/>
            <a:miter lim="800000"/>
            <a:headEnd/>
            <a:tailEnd/>
          </a:ln>
        </p:spPr>
      </p:pic>
      <p:cxnSp>
        <p:nvCxnSpPr>
          <p:cNvPr id="7" name="6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419872" y="404664"/>
            <a:ext cx="5184576" cy="504056"/>
          </a:xfrm>
        </p:spPr>
        <p:txBody>
          <a:bodyPr>
            <a:noAutofit/>
          </a:bodyPr>
          <a:lstStyle/>
          <a:p>
            <a:r>
              <a:rPr lang="el-GR" sz="2800" b="1" dirty="0" smtClean="0">
                <a:latin typeface="Arial" pitchFamily="34" charset="0"/>
                <a:cs typeface="Arial" pitchFamily="34" charset="0"/>
              </a:rPr>
              <a:t>Παγκόσμια Αλληλεγγύη...</a:t>
            </a:r>
            <a:endParaRPr lang="el-GR" sz="2800" b="1" dirty="0">
              <a:latin typeface="Arial" pitchFamily="34" charset="0"/>
              <a:cs typeface="Arial" pitchFamily="34" charset="0"/>
            </a:endParaRPr>
          </a:p>
        </p:txBody>
      </p:sp>
      <p:sp>
        <p:nvSpPr>
          <p:cNvPr id="7" name="6 - Ορθογώνιο"/>
          <p:cNvSpPr/>
          <p:nvPr/>
        </p:nvSpPr>
        <p:spPr>
          <a:xfrm>
            <a:off x="323528" y="1493426"/>
            <a:ext cx="8748464" cy="116955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l-GR" sz="2800" b="1" dirty="0" smtClean="0">
                <a:latin typeface="Arial" pitchFamily="34" charset="0"/>
                <a:cs typeface="Arial" pitchFamily="34" charset="0"/>
              </a:rPr>
              <a:t>&gt;30.000.000 δότες</a:t>
            </a:r>
          </a:p>
          <a:p>
            <a:pPr algn="ctr">
              <a:lnSpc>
                <a:spcPct val="150000"/>
              </a:lnSpc>
            </a:pPr>
            <a:r>
              <a:rPr lang="el-GR" sz="2800" b="1" dirty="0" smtClean="0">
                <a:latin typeface="Arial" pitchFamily="34" charset="0"/>
                <a:cs typeface="Arial" pitchFamily="34" charset="0"/>
              </a:rPr>
              <a:t>20.000 από αυτούς </a:t>
            </a:r>
            <a:r>
              <a:rPr lang="el-GR" sz="2800" b="1" dirty="0" smtClean="0">
                <a:solidFill>
                  <a:srgbClr val="FF0000"/>
                </a:solidFill>
                <a:latin typeface="Arial" pitchFamily="34" charset="0"/>
                <a:cs typeface="Arial" pitchFamily="34" charset="0"/>
              </a:rPr>
              <a:t>«Χαρίζουν Ζωή» </a:t>
            </a:r>
            <a:r>
              <a:rPr lang="el-GR" sz="2800" b="1" dirty="0" smtClean="0">
                <a:latin typeface="Arial" pitchFamily="34" charset="0"/>
                <a:cs typeface="Arial" pitchFamily="34" charset="0"/>
              </a:rPr>
              <a:t>κάθε χρόνο</a:t>
            </a:r>
            <a:endParaRPr lang="el-GR" sz="2800" dirty="0">
              <a:latin typeface="Arial" pitchFamily="34" charset="0"/>
              <a:cs typeface="Arial" pitchFamily="34" charset="0"/>
            </a:endParaRPr>
          </a:p>
        </p:txBody>
      </p:sp>
      <p:cxnSp>
        <p:nvCxnSpPr>
          <p:cNvPr id="15" name="1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cstate="email"/>
          <a:srcRect/>
          <a:stretch>
            <a:fillRect/>
          </a:stretch>
        </p:blipFill>
        <p:spPr bwMode="auto">
          <a:xfrm>
            <a:off x="447541" y="5351262"/>
            <a:ext cx="2672974" cy="479935"/>
          </a:xfrm>
          <a:prstGeom prst="rect">
            <a:avLst/>
          </a:prstGeom>
          <a:noFill/>
          <a:ln w="9525">
            <a:noFill/>
            <a:miter lim="800000"/>
            <a:headEnd/>
            <a:tailEnd/>
          </a:ln>
        </p:spPr>
      </p:pic>
      <p:pic>
        <p:nvPicPr>
          <p:cNvPr id="7170" name="Picture 2" descr="D:\Alexandros-files\Pictures\solidarity.png"/>
          <p:cNvPicPr>
            <a:picLocks noGrp="1" noChangeAspect="1" noChangeArrowheads="1"/>
          </p:cNvPicPr>
          <p:nvPr>
            <p:ph sz="half" idx="2"/>
          </p:nvPr>
        </p:nvPicPr>
        <p:blipFill>
          <a:blip r:embed="rId3" cstate="email"/>
          <a:srcRect/>
          <a:stretch>
            <a:fillRect/>
          </a:stretch>
        </p:blipFill>
        <p:spPr bwMode="auto">
          <a:xfrm>
            <a:off x="395536" y="3493313"/>
            <a:ext cx="2716301" cy="1767035"/>
          </a:xfrm>
          <a:prstGeom prst="rect">
            <a:avLst/>
          </a:prstGeom>
          <a:noFill/>
        </p:spPr>
      </p:pic>
      <p:pic>
        <p:nvPicPr>
          <p:cNvPr id="4" name="Εικόνα 3"/>
          <p:cNvPicPr>
            <a:picLocks noChangeAspect="1"/>
          </p:cNvPicPr>
          <p:nvPr/>
        </p:nvPicPr>
        <p:blipFill>
          <a:blip r:embed="rId4"/>
          <a:stretch>
            <a:fillRect/>
          </a:stretch>
        </p:blipFill>
        <p:spPr>
          <a:xfrm>
            <a:off x="4067944" y="3140968"/>
            <a:ext cx="4410075" cy="2933700"/>
          </a:xfrm>
          <a:prstGeom prst="rect">
            <a:avLst/>
          </a:prstGeom>
        </p:spPr>
      </p:pic>
      <p:sp>
        <p:nvSpPr>
          <p:cNvPr id="6" name="TextBox 5"/>
          <p:cNvSpPr txBox="1"/>
          <p:nvPr/>
        </p:nvSpPr>
        <p:spPr>
          <a:xfrm>
            <a:off x="5436096" y="2893479"/>
            <a:ext cx="1471878" cy="369332"/>
          </a:xfrm>
          <a:prstGeom prst="rect">
            <a:avLst/>
          </a:prstGeom>
          <a:noFill/>
        </p:spPr>
        <p:txBody>
          <a:bodyPr wrap="none" rtlCol="0">
            <a:spAutoFit/>
          </a:bodyPr>
          <a:lstStyle/>
          <a:p>
            <a:r>
              <a:rPr lang="el-GR" dirty="0" smtClean="0"/>
              <a:t>Ευρώπη 2016</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12 - Θέση περιεχομένου" descr="Logo Color final site.jpg"/>
          <p:cNvPicPr>
            <a:picLocks noChangeAspect="1"/>
          </p:cNvPicPr>
          <p:nvPr/>
        </p:nvPicPr>
        <p:blipFill>
          <a:blip r:embed="rId3" cstate="email"/>
          <a:srcRect/>
          <a:stretch>
            <a:fillRect/>
          </a:stretch>
        </p:blipFill>
        <p:spPr bwMode="auto">
          <a:xfrm>
            <a:off x="179388" y="115888"/>
            <a:ext cx="2674937" cy="1106487"/>
          </a:xfrm>
          <a:prstGeom prst="rect">
            <a:avLst/>
          </a:prstGeom>
          <a:noFill/>
          <a:ln w="9525">
            <a:noFill/>
            <a:miter lim="800000"/>
            <a:headEnd/>
            <a:tailEnd/>
          </a:ln>
        </p:spPr>
      </p:pic>
      <p:sp>
        <p:nvSpPr>
          <p:cNvPr id="10245" name="8 - TextBox"/>
          <p:cNvSpPr txBox="1">
            <a:spLocks noChangeArrowheads="1"/>
          </p:cNvSpPr>
          <p:nvPr/>
        </p:nvSpPr>
        <p:spPr bwMode="auto">
          <a:xfrm>
            <a:off x="3131840" y="404664"/>
            <a:ext cx="5688905" cy="523220"/>
          </a:xfrm>
          <a:prstGeom prst="rect">
            <a:avLst/>
          </a:prstGeom>
          <a:noFill/>
          <a:ln w="9525">
            <a:noFill/>
            <a:miter lim="800000"/>
            <a:headEnd/>
            <a:tailEnd/>
          </a:ln>
        </p:spPr>
        <p:txBody>
          <a:bodyPr wrap="square">
            <a:spAutoFit/>
          </a:bodyPr>
          <a:lstStyle/>
          <a:p>
            <a:pPr algn="ctr"/>
            <a:r>
              <a:rPr lang="el-GR" sz="2800" b="1" dirty="0" smtClean="0">
                <a:latin typeface="Arial" pitchFamily="34" charset="0"/>
                <a:cs typeface="Arial" pitchFamily="34" charset="0"/>
              </a:rPr>
              <a:t>ΓΕΦΥΡΕΣ ΖΩΗΣ</a:t>
            </a:r>
            <a:endParaRPr lang="el-GR" sz="2800" b="1" dirty="0">
              <a:latin typeface="Arial" pitchFamily="34" charset="0"/>
              <a:cs typeface="Arial" pitchFamily="34" charset="0"/>
            </a:endParaRPr>
          </a:p>
        </p:txBody>
      </p:sp>
      <p:cxnSp>
        <p:nvCxnSpPr>
          <p:cNvPr id="24" name="23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grpSp>
        <p:nvGrpSpPr>
          <p:cNvPr id="6" name="Ομάδα 5"/>
          <p:cNvGrpSpPr/>
          <p:nvPr/>
        </p:nvGrpSpPr>
        <p:grpSpPr>
          <a:xfrm>
            <a:off x="385808" y="2132856"/>
            <a:ext cx="8425209" cy="3816424"/>
            <a:chOff x="630421" y="1628800"/>
            <a:chExt cx="6781138" cy="2740231"/>
          </a:xfrm>
        </p:grpSpPr>
        <p:pic>
          <p:nvPicPr>
            <p:cNvPr id="28" name="Picture 3"/>
            <p:cNvPicPr>
              <a:picLocks noChangeAspect="1" noChangeArrowheads="1"/>
            </p:cNvPicPr>
            <p:nvPr/>
          </p:nvPicPr>
          <p:blipFill>
            <a:blip r:embed="rId4" cstate="print"/>
            <a:srcRect/>
            <a:stretch>
              <a:fillRect/>
            </a:stretch>
          </p:blipFill>
          <p:spPr bwMode="auto">
            <a:xfrm>
              <a:off x="1516856" y="1628800"/>
              <a:ext cx="5484129" cy="2673145"/>
            </a:xfrm>
            <a:prstGeom prst="rect">
              <a:avLst/>
            </a:prstGeom>
            <a:noFill/>
            <a:ln w="9525">
              <a:noFill/>
              <a:miter lim="800000"/>
              <a:headEnd/>
              <a:tailEnd/>
            </a:ln>
          </p:spPr>
        </p:pic>
        <p:pic>
          <p:nvPicPr>
            <p:cNvPr id="17" name="12 - Θέση περιεχομένου" descr="Logo Color final site.jpg"/>
            <p:cNvPicPr>
              <a:picLocks noChangeAspect="1"/>
            </p:cNvPicPr>
            <p:nvPr/>
          </p:nvPicPr>
          <p:blipFill>
            <a:blip r:embed="rId5" cstate="email"/>
            <a:srcRect/>
            <a:stretch>
              <a:fillRect/>
            </a:stretch>
          </p:blipFill>
          <p:spPr bwMode="auto">
            <a:xfrm>
              <a:off x="5456342" y="3883444"/>
              <a:ext cx="1325050" cy="485587"/>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169001" y="3798545"/>
              <a:ext cx="1287341" cy="559167"/>
            </a:xfrm>
            <a:prstGeom prst="rect">
              <a:avLst/>
            </a:prstGeom>
            <a:noFill/>
            <a:ln w="9525">
              <a:noFill/>
              <a:miter lim="800000"/>
              <a:headEnd/>
              <a:tailEnd/>
            </a:ln>
          </p:spPr>
        </p:pic>
        <p:pic>
          <p:nvPicPr>
            <p:cNvPr id="6146" name="Picture 2" descr="D:\Alexandros-files\Pictures\child.png"/>
            <p:cNvPicPr>
              <a:picLocks noChangeAspect="1" noChangeArrowheads="1"/>
            </p:cNvPicPr>
            <p:nvPr/>
          </p:nvPicPr>
          <p:blipFill>
            <a:blip r:embed="rId7" cstate="email"/>
            <a:srcRect/>
            <a:stretch>
              <a:fillRect/>
            </a:stretch>
          </p:blipFill>
          <p:spPr bwMode="auto">
            <a:xfrm>
              <a:off x="630421" y="2011286"/>
              <a:ext cx="1094727" cy="912273"/>
            </a:xfrm>
            <a:prstGeom prst="rect">
              <a:avLst/>
            </a:prstGeom>
            <a:noFill/>
          </p:spPr>
        </p:pic>
        <p:pic>
          <p:nvPicPr>
            <p:cNvPr id="8" name="Picture 3"/>
            <p:cNvPicPr>
              <a:picLocks noChangeAspect="1" noChangeArrowheads="1"/>
            </p:cNvPicPr>
            <p:nvPr/>
          </p:nvPicPr>
          <p:blipFill>
            <a:blip r:embed="rId8" cstate="email"/>
            <a:srcRect/>
            <a:stretch>
              <a:fillRect/>
            </a:stretch>
          </p:blipFill>
          <p:spPr bwMode="auto">
            <a:xfrm>
              <a:off x="6488476" y="3106767"/>
              <a:ext cx="923083" cy="704992"/>
            </a:xfrm>
            <a:prstGeom prst="rect">
              <a:avLst/>
            </a:prstGeom>
            <a:ln>
              <a:headEnd/>
              <a:tailEnd/>
            </a:ln>
          </p:spPr>
          <p:style>
            <a:lnRef idx="3">
              <a:schemeClr val="lt1"/>
            </a:lnRef>
            <a:fillRef idx="1">
              <a:schemeClr val="accent1"/>
            </a:fillRef>
            <a:effectRef idx="1">
              <a:schemeClr val="accent1"/>
            </a:effectRef>
            <a:fontRef idx="minor">
              <a:schemeClr val="lt1"/>
            </a:fontRef>
          </p:style>
        </p:pic>
        <p:sp>
          <p:nvSpPr>
            <p:cNvPr id="33" name="30 - TextBox"/>
            <p:cNvSpPr txBox="1"/>
            <p:nvPr/>
          </p:nvSpPr>
          <p:spPr>
            <a:xfrm>
              <a:off x="3959978" y="2582355"/>
              <a:ext cx="562998" cy="229154"/>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latin typeface="Arial" pitchFamily="34" charset="0"/>
                  <a:cs typeface="Arial" pitchFamily="34" charset="0"/>
                </a:rPr>
                <a:t>BMDW</a:t>
              </a:r>
              <a:endParaRPr lang="el-GR" sz="1200" b="1" dirty="0">
                <a:effectLst>
                  <a:outerShdw blurRad="38100" dist="38100" dir="2700000" algn="tl">
                    <a:srgbClr val="000000">
                      <a:alpha val="43137"/>
                    </a:srgbClr>
                  </a:outerShdw>
                </a:effectLst>
                <a:latin typeface="Arial" pitchFamily="34" charset="0"/>
                <a:cs typeface="Arial" pitchFamily="34" charset="0"/>
              </a:endParaRPr>
            </a:p>
          </p:txBody>
        </p:sp>
        <p:pic>
          <p:nvPicPr>
            <p:cNvPr id="5" name="Εικόνα 4"/>
            <p:cNvPicPr>
              <a:picLocks noChangeAspect="1"/>
            </p:cNvPicPr>
            <p:nvPr/>
          </p:nvPicPr>
          <p:blipFill>
            <a:blip r:embed="rId9"/>
            <a:stretch>
              <a:fillRect/>
            </a:stretch>
          </p:blipFill>
          <p:spPr>
            <a:xfrm>
              <a:off x="2912429" y="1750125"/>
              <a:ext cx="501318" cy="609294"/>
            </a:xfrm>
            <a:prstGeom prst="rect">
              <a:avLst/>
            </a:prstGeom>
          </p:spPr>
        </p:pic>
      </p:grpSp>
    </p:spTree>
    <p:extLst>
      <p:ext uri="{BB962C8B-B14F-4D97-AF65-F5344CB8AC3E}">
        <p14:creationId xmlns:p14="http://schemas.microsoft.com/office/powerpoint/2010/main" val="201379685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 - Θέση περιεχομένου" descr="Logo Color final site.jpg"/>
          <p:cNvPicPr>
            <a:picLocks noChangeAspect="1"/>
          </p:cNvPicPr>
          <p:nvPr/>
        </p:nvPicPr>
        <p:blipFill>
          <a:blip r:embed="rId2" cstate="email"/>
          <a:srcRect/>
          <a:stretch>
            <a:fillRect/>
          </a:stretch>
        </p:blipFill>
        <p:spPr bwMode="auto">
          <a:xfrm>
            <a:off x="179388" y="115888"/>
            <a:ext cx="2674937" cy="1106487"/>
          </a:xfrm>
          <a:prstGeom prst="rect">
            <a:avLst/>
          </a:prstGeom>
          <a:noFill/>
          <a:ln w="9525">
            <a:noFill/>
            <a:miter lim="800000"/>
            <a:headEnd/>
            <a:tailEnd/>
          </a:ln>
        </p:spPr>
      </p:pic>
      <p:cxnSp>
        <p:nvCxnSpPr>
          <p:cNvPr id="5" name="4 - Ευθεία γραμμή σύνδεσης"/>
          <p:cNvCxnSpPr/>
          <p:nvPr/>
        </p:nvCxnSpPr>
        <p:spPr>
          <a:xfrm>
            <a:off x="2916238" y="1268760"/>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email"/>
          <a:srcRect/>
          <a:stretch>
            <a:fillRect/>
          </a:stretch>
        </p:blipFill>
        <p:spPr bwMode="auto">
          <a:xfrm>
            <a:off x="0" y="1484784"/>
            <a:ext cx="9144000" cy="3405823"/>
          </a:xfrm>
          <a:prstGeom prst="rect">
            <a:avLst/>
          </a:prstGeom>
          <a:solidFill>
            <a:srgbClr val="FFFFFF">
              <a:shade val="85000"/>
            </a:srgbClr>
          </a:solidFill>
          <a:ln>
            <a:noFill/>
          </a:ln>
          <a:effectLst>
            <a:reflection blurRad="12700" stA="38000" endPos="28000" dist="5000" dir="5400000" sy="-100000" algn="bl" rotWithShape="0"/>
            <a:softEdge rad="127000"/>
          </a:effectLst>
        </p:spPr>
      </p:pic>
      <p:sp>
        <p:nvSpPr>
          <p:cNvPr id="8" name="8 - TextBox"/>
          <p:cNvSpPr txBox="1">
            <a:spLocks noChangeArrowheads="1"/>
          </p:cNvSpPr>
          <p:nvPr/>
        </p:nvSpPr>
        <p:spPr bwMode="auto">
          <a:xfrm>
            <a:off x="2323034" y="-3577"/>
            <a:ext cx="6929486" cy="1200329"/>
          </a:xfrm>
          <a:prstGeom prst="rect">
            <a:avLst/>
          </a:prstGeom>
          <a:noFill/>
          <a:ln w="9525">
            <a:noFill/>
            <a:miter lim="800000"/>
            <a:headEnd/>
            <a:tailEnd/>
          </a:ln>
        </p:spPr>
        <p:txBody>
          <a:bodyPr wrap="square">
            <a:spAutoFit/>
          </a:bodyPr>
          <a:lstStyle/>
          <a:p>
            <a:pPr algn="ctr"/>
            <a:r>
              <a:rPr lang="el-GR" sz="2400" b="1" dirty="0" smtClean="0">
                <a:solidFill>
                  <a:srgbClr val="FF0000"/>
                </a:solidFill>
                <a:latin typeface="Calibri" pitchFamily="34" charset="0"/>
              </a:rPr>
              <a:t>Κέντρο Ενημέρωσης και Προσέλκυσης </a:t>
            </a:r>
          </a:p>
          <a:p>
            <a:pPr algn="ctr"/>
            <a:r>
              <a:rPr lang="el-GR" sz="2400" b="1" dirty="0" smtClean="0">
                <a:solidFill>
                  <a:srgbClr val="FF0000"/>
                </a:solidFill>
                <a:latin typeface="Calibri" pitchFamily="34" charset="0"/>
              </a:rPr>
              <a:t>Εθελοντών Δοτών Μυελού των Οστών </a:t>
            </a:r>
          </a:p>
          <a:p>
            <a:pPr algn="ctr"/>
            <a:r>
              <a:rPr lang="el-GR" sz="2400" b="1" dirty="0" smtClean="0">
                <a:solidFill>
                  <a:srgbClr val="FF0000"/>
                </a:solidFill>
                <a:latin typeface="Calibri" pitchFamily="34" charset="0"/>
              </a:rPr>
              <a:t>Πανεπιστημίου</a:t>
            </a:r>
            <a:r>
              <a:rPr lang="en-US" sz="2400" b="1" dirty="0" smtClean="0">
                <a:solidFill>
                  <a:srgbClr val="FF0000"/>
                </a:solidFill>
                <a:latin typeface="Calibri" pitchFamily="34" charset="0"/>
              </a:rPr>
              <a:t> </a:t>
            </a:r>
            <a:r>
              <a:rPr lang="el-GR" sz="2400" b="1" dirty="0" smtClean="0">
                <a:solidFill>
                  <a:srgbClr val="FF0000"/>
                </a:solidFill>
                <a:latin typeface="Calibri" pitchFamily="34" charset="0"/>
              </a:rPr>
              <a:t>Πατρών (ΚΕΔΜΟΠ)</a:t>
            </a:r>
          </a:p>
        </p:txBody>
      </p:sp>
      <p:sp>
        <p:nvSpPr>
          <p:cNvPr id="10" name="9 - Ορθογώνιο"/>
          <p:cNvSpPr/>
          <p:nvPr/>
        </p:nvSpPr>
        <p:spPr>
          <a:xfrm>
            <a:off x="755576" y="4869160"/>
            <a:ext cx="7776864" cy="1200329"/>
          </a:xfrm>
          <a:prstGeom prst="rect">
            <a:avLst/>
          </a:prstGeom>
        </p:spPr>
        <p:txBody>
          <a:bodyPr wrap="square">
            <a:spAutoFit/>
          </a:bodyPr>
          <a:lstStyle/>
          <a:p>
            <a:r>
              <a:rPr lang="el-GR" sz="2400" i="1" dirty="0" smtClean="0"/>
              <a:t>Ενημέρωση, προσέλκυση και ένταξη εθελοντών δοτών μυελού των οστών με στόχο να αυξηθεί το εθνικό μητρώο δοτών</a:t>
            </a:r>
            <a:endParaRPr lang="en-US" sz="2400" i="1" dirty="0" smtClean="0"/>
          </a:p>
        </p:txBody>
      </p:sp>
      <p:sp>
        <p:nvSpPr>
          <p:cNvPr id="9" name="8 - TextBox"/>
          <p:cNvSpPr txBox="1"/>
          <p:nvPr/>
        </p:nvSpPr>
        <p:spPr>
          <a:xfrm>
            <a:off x="0" y="6176963"/>
            <a:ext cx="9144000" cy="707876"/>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lIns="91431" tIns="45715" rIns="91431" bIns="45715">
            <a:spAutoFit/>
          </a:bodyPr>
          <a:lstStyle/>
          <a:p>
            <a:pPr algn="ctr">
              <a:defRPr/>
            </a:pPr>
            <a:r>
              <a:rPr lang="el-GR" sz="2000" b="1" i="1" dirty="0">
                <a:solidFill>
                  <a:schemeClr val="bg1"/>
                </a:solidFill>
                <a:cs typeface="Arial" pitchFamily="34" charset="0"/>
              </a:rPr>
              <a:t>Κέντρο Ενημέρωσης &amp; Προσέλκυσης Εθελοντών Δοτών Μυελού των Οστών Πανεπιστημίου Πατρών (ΚΕΔΜΟΠ)</a:t>
            </a:r>
            <a:endParaRPr lang="el-GR" sz="2000" dirty="0">
              <a:solidFill>
                <a:schemeClr val="bg1"/>
              </a:solidFill>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915816" y="0"/>
            <a:ext cx="6336704" cy="1296143"/>
          </a:xfrm>
        </p:spPr>
        <p:txBody>
          <a:bodyPr>
            <a:normAutofit/>
          </a:bodyPr>
          <a:lstStyle/>
          <a:p>
            <a:r>
              <a:rPr lang="el-GR" sz="2800" b="1" dirty="0" smtClean="0">
                <a:solidFill>
                  <a:schemeClr val="tx1">
                    <a:lumMod val="85000"/>
                    <a:lumOff val="15000"/>
                  </a:schemeClr>
                </a:solidFill>
                <a:latin typeface="Arial" pitchFamily="34" charset="0"/>
                <a:cs typeface="Arial" pitchFamily="34" charset="0"/>
              </a:rPr>
              <a:t>Γιατί στην Ελλάδα έχουμε </a:t>
            </a:r>
            <a:r>
              <a:rPr lang="en-US" sz="2800" b="1" dirty="0" smtClean="0">
                <a:solidFill>
                  <a:schemeClr val="tx1">
                    <a:lumMod val="85000"/>
                    <a:lumOff val="15000"/>
                  </a:schemeClr>
                </a:solidFill>
                <a:latin typeface="Arial" pitchFamily="34" charset="0"/>
                <a:cs typeface="Arial" pitchFamily="34" charset="0"/>
              </a:rPr>
              <a:t/>
            </a:r>
            <a:br>
              <a:rPr lang="en-US" sz="2800" b="1" dirty="0" smtClean="0">
                <a:solidFill>
                  <a:schemeClr val="tx1">
                    <a:lumMod val="85000"/>
                    <a:lumOff val="15000"/>
                  </a:schemeClr>
                </a:solidFill>
                <a:latin typeface="Arial" pitchFamily="34" charset="0"/>
                <a:cs typeface="Arial" pitchFamily="34" charset="0"/>
              </a:rPr>
            </a:br>
            <a:r>
              <a:rPr lang="el-GR" sz="2800" b="1" dirty="0" smtClean="0">
                <a:solidFill>
                  <a:schemeClr val="tx1">
                    <a:lumMod val="85000"/>
                    <a:lumOff val="15000"/>
                  </a:schemeClr>
                </a:solidFill>
                <a:latin typeface="Arial" pitchFamily="34" charset="0"/>
                <a:cs typeface="Arial" pitchFamily="34" charset="0"/>
              </a:rPr>
              <a:t>τόσους λίγους δότες;</a:t>
            </a:r>
            <a:endParaRPr lang="el-GR" sz="2800" b="1" dirty="0">
              <a:solidFill>
                <a:schemeClr val="tx1">
                  <a:lumMod val="85000"/>
                  <a:lumOff val="15000"/>
                </a:schemeClr>
              </a:solidFill>
              <a:latin typeface="Arial" pitchFamily="34" charset="0"/>
              <a:cs typeface="Arial" pitchFamily="34" charset="0"/>
            </a:endParaRPr>
          </a:p>
        </p:txBody>
      </p:sp>
      <p:sp>
        <p:nvSpPr>
          <p:cNvPr id="3" name="2 - Υπότιτλος"/>
          <p:cNvSpPr>
            <a:spLocks noGrp="1"/>
          </p:cNvSpPr>
          <p:nvPr>
            <p:ph type="subTitle" idx="1"/>
          </p:nvPr>
        </p:nvSpPr>
        <p:spPr>
          <a:xfrm>
            <a:off x="611560" y="2132856"/>
            <a:ext cx="7992888" cy="3456384"/>
          </a:xfrm>
        </p:spPr>
        <p:txBody>
          <a:bodyPr anchor="t">
            <a:noAutofit/>
          </a:bodyPr>
          <a:lstStyle/>
          <a:p>
            <a:pPr marL="482600" indent="-482600" algn="l">
              <a:buFont typeface="Wingdings" pitchFamily="2" charset="2"/>
              <a:buChar char="ü"/>
              <a:defRPr/>
            </a:pPr>
            <a:r>
              <a:rPr lang="el-GR" sz="2800" i="1" dirty="0" smtClean="0">
                <a:solidFill>
                  <a:schemeClr val="tx1">
                    <a:lumMod val="85000"/>
                    <a:lumOff val="15000"/>
                  </a:schemeClr>
                </a:solidFill>
                <a:latin typeface="Arial" pitchFamily="34" charset="0"/>
                <a:cs typeface="Arial" pitchFamily="34" charset="0"/>
              </a:rPr>
              <a:t>Δεν ήθελα;;;</a:t>
            </a:r>
          </a:p>
          <a:p>
            <a:pPr marL="482600" indent="-482600" algn="l">
              <a:defRPr/>
            </a:pPr>
            <a:endParaRPr lang="el-GR" sz="2800" dirty="0" smtClean="0">
              <a:solidFill>
                <a:schemeClr val="tx1">
                  <a:lumMod val="85000"/>
                  <a:lumOff val="15000"/>
                </a:schemeClr>
              </a:solidFill>
              <a:latin typeface="Arial" pitchFamily="34" charset="0"/>
              <a:cs typeface="Arial" pitchFamily="34" charset="0"/>
            </a:endParaRPr>
          </a:p>
          <a:p>
            <a:pPr marL="482600" indent="-482600" algn="l">
              <a:buFont typeface="Wingdings" pitchFamily="2" charset="2"/>
              <a:buChar char="ü"/>
              <a:defRPr/>
            </a:pPr>
            <a:r>
              <a:rPr lang="el-GR" sz="2800" dirty="0" smtClean="0">
                <a:solidFill>
                  <a:schemeClr val="tx1">
                    <a:lumMod val="85000"/>
                    <a:lumOff val="15000"/>
                  </a:schemeClr>
                </a:solidFill>
                <a:latin typeface="Arial" pitchFamily="34" charset="0"/>
                <a:cs typeface="Arial" pitchFamily="34" charset="0"/>
              </a:rPr>
              <a:t>Δεν γνώριζα</a:t>
            </a:r>
          </a:p>
          <a:p>
            <a:pPr marL="482600" indent="-482600" algn="l">
              <a:buFont typeface="Wingdings" pitchFamily="2" charset="2"/>
              <a:buChar char="ü"/>
              <a:defRPr/>
            </a:pPr>
            <a:endParaRPr lang="el-GR" sz="2800" dirty="0" smtClean="0">
              <a:solidFill>
                <a:schemeClr val="tx1">
                  <a:lumMod val="85000"/>
                  <a:lumOff val="15000"/>
                </a:schemeClr>
              </a:solidFill>
              <a:latin typeface="Arial" pitchFamily="34" charset="0"/>
              <a:cs typeface="Arial" pitchFamily="34" charset="0"/>
            </a:endParaRPr>
          </a:p>
          <a:p>
            <a:pPr marL="482600" indent="-482600" algn="l">
              <a:buFont typeface="Wingdings" pitchFamily="2" charset="2"/>
              <a:buChar char="ü"/>
              <a:defRPr/>
            </a:pPr>
            <a:r>
              <a:rPr lang="el-GR" sz="2800" dirty="0" smtClean="0">
                <a:solidFill>
                  <a:schemeClr val="tx1">
                    <a:lumMod val="85000"/>
                    <a:lumOff val="15000"/>
                  </a:schemeClr>
                </a:solidFill>
                <a:latin typeface="Arial" pitchFamily="34" charset="0"/>
                <a:cs typeface="Arial" pitchFamily="34" charset="0"/>
              </a:rPr>
              <a:t>Δεν ήξερα πώς και που να γίνω δότης</a:t>
            </a:r>
          </a:p>
          <a:p>
            <a:pPr marL="482600" indent="-482600" algn="l">
              <a:buFont typeface="Wingdings" pitchFamily="2" charset="2"/>
              <a:buChar char="ü"/>
              <a:defRPr/>
            </a:pPr>
            <a:endParaRPr lang="el-GR" sz="2800" dirty="0" smtClean="0">
              <a:solidFill>
                <a:schemeClr val="tx1">
                  <a:lumMod val="85000"/>
                  <a:lumOff val="15000"/>
                </a:schemeClr>
              </a:solidFill>
              <a:latin typeface="Arial" pitchFamily="34" charset="0"/>
              <a:cs typeface="Arial" pitchFamily="34" charset="0"/>
            </a:endParaRPr>
          </a:p>
          <a:p>
            <a:pPr marL="482600" indent="-482600" algn="l">
              <a:buFont typeface="Wingdings" pitchFamily="2" charset="2"/>
              <a:buChar char="ü"/>
              <a:defRPr/>
            </a:pPr>
            <a:r>
              <a:rPr lang="el-GR" sz="2800" dirty="0" smtClean="0">
                <a:solidFill>
                  <a:schemeClr val="tx1">
                    <a:lumMod val="85000"/>
                    <a:lumOff val="15000"/>
                  </a:schemeClr>
                </a:solidFill>
                <a:latin typeface="Arial" pitchFamily="34" charset="0"/>
                <a:cs typeface="Arial" pitchFamily="34" charset="0"/>
              </a:rPr>
              <a:t>Φοβόμουνα την δωρεά αν βρεθώ συμβατός</a:t>
            </a:r>
          </a:p>
        </p:txBody>
      </p:sp>
      <p:cxnSp>
        <p:nvCxnSpPr>
          <p:cNvPr id="5"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grpSp>
        <p:nvGrpSpPr>
          <p:cNvPr id="7" name="8 - Ομάδα"/>
          <p:cNvGrpSpPr/>
          <p:nvPr/>
        </p:nvGrpSpPr>
        <p:grpSpPr>
          <a:xfrm>
            <a:off x="4305673" y="1545133"/>
            <a:ext cx="4442791" cy="2487314"/>
            <a:chOff x="3635896" y="1484784"/>
            <a:chExt cx="5270500" cy="2685523"/>
          </a:xfrm>
        </p:grpSpPr>
        <p:pic>
          <p:nvPicPr>
            <p:cNvPr id="8" name="6 - Εικόνα" descr="C:\Users\Sofia\Desktop\ΠΡΑΚΤΙΚΗ ΕΡΓΑΣΙΑ ΚΕΔΜΟΠ\Ερωτηματολόγιο\Screenshot 2017-02-28 21.07.0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1844824"/>
              <a:ext cx="5270500" cy="2325483"/>
            </a:xfrm>
            <a:prstGeom prst="rect">
              <a:avLst/>
            </a:prstGeom>
            <a:noFill/>
            <a:ln>
              <a:noFill/>
            </a:ln>
          </p:spPr>
        </p:pic>
        <p:sp>
          <p:nvSpPr>
            <p:cNvPr id="9" name="Text Box 39"/>
            <p:cNvSpPr txBox="1">
              <a:spLocks noChangeArrowheads="1"/>
            </p:cNvSpPr>
            <p:nvPr/>
          </p:nvSpPr>
          <p:spPr bwMode="auto">
            <a:xfrm>
              <a:off x="3923928" y="1484784"/>
              <a:ext cx="4133850" cy="103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l-GR" sz="1800" b="0" i="0" u="none" strike="noStrike" cap="none" normalizeH="0" baseline="0" dirty="0" smtClean="0">
                  <a:ln>
                    <a:noFill/>
                  </a:ln>
                  <a:solidFill>
                    <a:srgbClr val="215868"/>
                  </a:solidFill>
                  <a:effectLst/>
                  <a:latin typeface="Impact" pitchFamily="34" charset="0"/>
                  <a:cs typeface="Arial" pitchFamily="34" charset="0"/>
                </a:rPr>
                <a:t>Σοφία </a:t>
              </a:r>
              <a:r>
                <a:rPr kumimoji="0" lang="el-GR" sz="1800" b="0" i="0" u="none" strike="noStrike" cap="none" normalizeH="0" baseline="0" dirty="0" err="1" smtClean="0">
                  <a:ln>
                    <a:noFill/>
                  </a:ln>
                  <a:solidFill>
                    <a:srgbClr val="215868"/>
                  </a:solidFill>
                  <a:effectLst/>
                  <a:latin typeface="Impact" pitchFamily="34" charset="0"/>
                  <a:cs typeface="Arial" pitchFamily="34" charset="0"/>
                </a:rPr>
                <a:t>Γιαννέλου</a:t>
              </a:r>
              <a:r>
                <a:rPr kumimoji="0" lang="el-GR" sz="1800" b="0" i="0" u="none" strike="noStrike" cap="none" normalizeH="0" baseline="0" dirty="0" smtClean="0">
                  <a:ln>
                    <a:noFill/>
                  </a:ln>
                  <a:solidFill>
                    <a:srgbClr val="215868"/>
                  </a:solidFill>
                  <a:effectLst/>
                  <a:latin typeface="Impact" pitchFamily="34" charset="0"/>
                  <a:cs typeface="Arial" pitchFamily="34" charset="0"/>
                </a:rPr>
                <a:t>         ΑΜ: 1051752</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755650" y="1628775"/>
            <a:ext cx="78359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l-GR" altLang="el-GR" sz="2400" dirty="0"/>
              <a:t>Μεταμόσχευση = </a:t>
            </a:r>
            <a:r>
              <a:rPr lang="de-DE" altLang="el-GR" sz="2400" dirty="0"/>
              <a:t>	</a:t>
            </a:r>
            <a:r>
              <a:rPr lang="el-GR" altLang="el-GR" sz="2400" dirty="0"/>
              <a:t>Αντικατάσταση ενός κατεστραμμένου </a:t>
            </a:r>
            <a:r>
              <a:rPr lang="de-DE" altLang="el-GR" sz="2400" dirty="0"/>
              <a:t>			</a:t>
            </a:r>
            <a:r>
              <a:rPr lang="el-GR" altLang="el-GR" sz="2400" dirty="0"/>
              <a:t>οργάνου από ένα υγιές όργανο</a:t>
            </a:r>
          </a:p>
          <a:p>
            <a:pPr>
              <a:lnSpc>
                <a:spcPct val="150000"/>
              </a:lnSpc>
            </a:pPr>
            <a:r>
              <a:rPr lang="el-GR" altLang="el-GR" sz="2400" dirty="0"/>
              <a:t>- Καρδιά</a:t>
            </a:r>
          </a:p>
          <a:p>
            <a:pPr>
              <a:lnSpc>
                <a:spcPct val="150000"/>
              </a:lnSpc>
            </a:pPr>
            <a:r>
              <a:rPr lang="el-GR" altLang="el-GR" sz="2400" dirty="0"/>
              <a:t>- Πνεύμονες</a:t>
            </a:r>
          </a:p>
          <a:p>
            <a:pPr>
              <a:lnSpc>
                <a:spcPct val="150000"/>
              </a:lnSpc>
            </a:pPr>
            <a:r>
              <a:rPr lang="el-GR" altLang="el-GR" sz="2400" dirty="0"/>
              <a:t>- Πάγκρεας</a:t>
            </a:r>
            <a:endParaRPr lang="de-DE" altLang="el-GR" sz="2400" dirty="0"/>
          </a:p>
          <a:p>
            <a:pPr>
              <a:lnSpc>
                <a:spcPct val="150000"/>
              </a:lnSpc>
            </a:pPr>
            <a:r>
              <a:rPr lang="de-DE" altLang="el-GR" sz="2400" dirty="0"/>
              <a:t>- </a:t>
            </a:r>
            <a:r>
              <a:rPr lang="el-GR" altLang="el-GR" sz="2400" dirty="0" err="1"/>
              <a:t>Ηπαρ</a:t>
            </a:r>
            <a:endParaRPr lang="de-DE" altLang="el-GR" sz="2400" dirty="0"/>
          </a:p>
          <a:p>
            <a:pPr>
              <a:lnSpc>
                <a:spcPct val="150000"/>
              </a:lnSpc>
            </a:pPr>
            <a:r>
              <a:rPr lang="de-DE" altLang="el-GR" sz="2400" dirty="0"/>
              <a:t>- </a:t>
            </a:r>
            <a:r>
              <a:rPr lang="el-GR" altLang="el-GR" sz="2400" dirty="0" err="1"/>
              <a:t>Νεφρός</a:t>
            </a:r>
            <a:endParaRPr lang="el-GR" altLang="el-GR" sz="2400" dirty="0"/>
          </a:p>
          <a:p>
            <a:pPr>
              <a:lnSpc>
                <a:spcPct val="150000"/>
              </a:lnSpc>
            </a:pPr>
            <a:r>
              <a:rPr lang="el-GR" altLang="el-GR" sz="2400" dirty="0"/>
              <a:t>- Αιμοποιητικό Όργανο </a:t>
            </a:r>
          </a:p>
          <a:p>
            <a:pPr>
              <a:lnSpc>
                <a:spcPct val="80000"/>
              </a:lnSpc>
            </a:pPr>
            <a:r>
              <a:rPr lang="el-GR" altLang="el-GR" sz="2400" dirty="0"/>
              <a:t>(</a:t>
            </a:r>
            <a:r>
              <a:rPr lang="el-GR" altLang="el-GR" sz="2400" dirty="0" err="1"/>
              <a:t>Μυελος</a:t>
            </a:r>
            <a:r>
              <a:rPr lang="el-GR" altLang="el-GR" sz="2400" dirty="0"/>
              <a:t> των Οστών)</a:t>
            </a:r>
            <a:endParaRPr lang="de-DE" altLang="el-GR" sz="2400" dirty="0"/>
          </a:p>
        </p:txBody>
      </p:sp>
      <p:sp>
        <p:nvSpPr>
          <p:cNvPr id="29700" name="Rectangle 4"/>
          <p:cNvSpPr>
            <a:spLocks noChangeArrowheads="1"/>
          </p:cNvSpPr>
          <p:nvPr/>
        </p:nvSpPr>
        <p:spPr bwMode="auto">
          <a:xfrm>
            <a:off x="3037508" y="339725"/>
            <a:ext cx="491886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l-GR" sz="3200" b="1" dirty="0" smtClean="0"/>
              <a:t>Μεταμόσχευση και δότες</a:t>
            </a:r>
            <a:endParaRPr lang="de-DE" altLang="el-GR" sz="3200" b="1" dirty="0"/>
          </a:p>
        </p:txBody>
      </p:sp>
      <p:sp>
        <p:nvSpPr>
          <p:cNvPr id="29701" name="Line 5"/>
          <p:cNvSpPr>
            <a:spLocks noChangeShapeType="1"/>
          </p:cNvSpPr>
          <p:nvPr/>
        </p:nvSpPr>
        <p:spPr bwMode="auto">
          <a:xfrm>
            <a:off x="4140200" y="2924175"/>
            <a:ext cx="0" cy="25209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29702" name="Text Box 6"/>
          <p:cNvSpPr txBox="1">
            <a:spLocks noChangeArrowheads="1"/>
          </p:cNvSpPr>
          <p:nvPr/>
        </p:nvSpPr>
        <p:spPr bwMode="auto">
          <a:xfrm>
            <a:off x="4284663" y="3429000"/>
            <a:ext cx="1787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l-GR" sz="2400" b="1">
                <a:solidFill>
                  <a:schemeClr val="hlink"/>
                </a:solidFill>
              </a:rPr>
              <a:t>πτωματικοί </a:t>
            </a:r>
          </a:p>
          <a:p>
            <a:r>
              <a:rPr lang="el-GR" altLang="el-GR" sz="2400" b="1">
                <a:solidFill>
                  <a:schemeClr val="hlink"/>
                </a:solidFill>
              </a:rPr>
              <a:t>δότες</a:t>
            </a:r>
            <a:endParaRPr lang="de-DE" altLang="el-GR" sz="2400" b="1">
              <a:solidFill>
                <a:schemeClr val="hlink"/>
              </a:solidFill>
            </a:endParaRPr>
          </a:p>
        </p:txBody>
      </p:sp>
      <p:sp>
        <p:nvSpPr>
          <p:cNvPr id="29703" name="Line 7"/>
          <p:cNvSpPr>
            <a:spLocks noChangeShapeType="1"/>
          </p:cNvSpPr>
          <p:nvPr/>
        </p:nvSpPr>
        <p:spPr bwMode="auto">
          <a:xfrm>
            <a:off x="4500563" y="5157788"/>
            <a:ext cx="0" cy="129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29704" name="Text Box 8"/>
          <p:cNvSpPr txBox="1">
            <a:spLocks noChangeArrowheads="1"/>
          </p:cNvSpPr>
          <p:nvPr/>
        </p:nvSpPr>
        <p:spPr bwMode="auto">
          <a:xfrm>
            <a:off x="4500563" y="5445125"/>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l-GR" sz="2400" b="1" dirty="0"/>
              <a:t>ζωντανοί  δότες</a:t>
            </a:r>
            <a:endParaRPr lang="de-DE" altLang="el-GR" sz="2400" b="1" dirty="0"/>
          </a:p>
        </p:txBody>
      </p:sp>
      <p:sp>
        <p:nvSpPr>
          <p:cNvPr id="29705" name="Text Box 9"/>
          <p:cNvSpPr txBox="1">
            <a:spLocks noChangeArrowheads="1"/>
          </p:cNvSpPr>
          <p:nvPr/>
        </p:nvSpPr>
        <p:spPr bwMode="auto">
          <a:xfrm>
            <a:off x="5508625" y="4868863"/>
            <a:ext cx="1636713"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l-GR"/>
              <a:t>συγγενείς δότες</a:t>
            </a:r>
            <a:endParaRPr lang="de-DE" altLang="el-GR"/>
          </a:p>
        </p:txBody>
      </p:sp>
      <p:sp>
        <p:nvSpPr>
          <p:cNvPr id="29706" name="Text Box 10"/>
          <p:cNvSpPr txBox="1">
            <a:spLocks noChangeArrowheads="1"/>
          </p:cNvSpPr>
          <p:nvPr/>
        </p:nvSpPr>
        <p:spPr bwMode="auto">
          <a:xfrm>
            <a:off x="5508625" y="5949950"/>
            <a:ext cx="2843213"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l-GR"/>
              <a:t>συγγενείς  </a:t>
            </a:r>
            <a:r>
              <a:rPr lang="de-DE" altLang="el-GR"/>
              <a:t>+ </a:t>
            </a:r>
            <a:r>
              <a:rPr lang="el-GR" altLang="el-GR"/>
              <a:t>εθελοντές δότες</a:t>
            </a:r>
            <a:endParaRPr lang="de-DE" altLang="el-GR"/>
          </a:p>
        </p:txBody>
      </p:sp>
      <p:sp>
        <p:nvSpPr>
          <p:cNvPr id="29707" name="Line 13"/>
          <p:cNvSpPr>
            <a:spLocks noChangeShapeType="1"/>
          </p:cNvSpPr>
          <p:nvPr/>
        </p:nvSpPr>
        <p:spPr bwMode="auto">
          <a:xfrm>
            <a:off x="4500563" y="4654550"/>
            <a:ext cx="0" cy="50323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l-GR"/>
          </a:p>
        </p:txBody>
      </p:sp>
      <p:sp>
        <p:nvSpPr>
          <p:cNvPr id="29708" name="AutoShape 16"/>
          <p:cNvSpPr>
            <a:spLocks/>
          </p:cNvSpPr>
          <p:nvPr/>
        </p:nvSpPr>
        <p:spPr bwMode="auto">
          <a:xfrm>
            <a:off x="4716463" y="4581525"/>
            <a:ext cx="719137" cy="935038"/>
          </a:xfrm>
          <a:prstGeom prst="rightBrace">
            <a:avLst>
              <a:gd name="adj1" fmla="val 10835"/>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l-GR"/>
          </a:p>
        </p:txBody>
      </p:sp>
      <p:cxnSp>
        <p:nvCxnSpPr>
          <p:cNvPr id="13"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285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1 - Τίτλος"/>
          <p:cNvSpPr txBox="1">
            <a:spLocks/>
          </p:cNvSpPr>
          <p:nvPr/>
        </p:nvSpPr>
        <p:spPr bwMode="auto">
          <a:xfrm>
            <a:off x="2771775" y="188913"/>
            <a:ext cx="6264275" cy="777875"/>
          </a:xfrm>
          <a:prstGeom prst="rect">
            <a:avLst/>
          </a:prstGeom>
          <a:noFill/>
          <a:ln w="9525">
            <a:noFill/>
            <a:miter lim="800000"/>
            <a:headEnd/>
            <a:tailEnd/>
          </a:ln>
        </p:spPr>
        <p:txBody>
          <a:bodyPr lIns="91431" tIns="45715" rIns="91431" bIns="45715" anchor="ctr"/>
          <a:lstStyle/>
          <a:p>
            <a:pPr algn="ctr"/>
            <a:endParaRPr lang="el-GR" sz="2400" b="1" dirty="0"/>
          </a:p>
        </p:txBody>
      </p:sp>
      <p:sp>
        <p:nvSpPr>
          <p:cNvPr id="4103" name="1 - Τίτλος"/>
          <p:cNvSpPr txBox="1">
            <a:spLocks/>
          </p:cNvSpPr>
          <p:nvPr/>
        </p:nvSpPr>
        <p:spPr bwMode="auto">
          <a:xfrm>
            <a:off x="1619672" y="332656"/>
            <a:ext cx="6130925" cy="777875"/>
          </a:xfrm>
          <a:prstGeom prst="rect">
            <a:avLst/>
          </a:prstGeom>
          <a:noFill/>
          <a:ln w="9525">
            <a:noFill/>
            <a:miter lim="800000"/>
            <a:headEnd/>
            <a:tailEnd/>
          </a:ln>
        </p:spPr>
        <p:txBody>
          <a:bodyPr lIns="91431" tIns="45715" rIns="91431" bIns="45715" anchor="ctr"/>
          <a:lstStyle/>
          <a:p>
            <a:pPr lvl="0" algn="ctr"/>
            <a:r>
              <a:rPr lang="el-GR" sz="3600" b="1" dirty="0">
                <a:cs typeface="Arial" pitchFamily="34" charset="0"/>
              </a:rPr>
              <a:t>ΚΕΝΤΡΟ </a:t>
            </a:r>
            <a:r>
              <a:rPr lang="el-GR" sz="3600" b="1" dirty="0" smtClean="0">
                <a:cs typeface="Arial" pitchFamily="34" charset="0"/>
              </a:rPr>
              <a:t>ΔΟΤΩΝ- </a:t>
            </a:r>
            <a:r>
              <a:rPr lang="el-GR" sz="3600" b="1" dirty="0" smtClean="0"/>
              <a:t>Προσέλκυση</a:t>
            </a:r>
          </a:p>
        </p:txBody>
      </p:sp>
      <p:pic>
        <p:nvPicPr>
          <p:cNvPr id="22" name="Picture 2" descr="Z:\3_Τμήμα Επικοινωνίας και Δημοσίων Σχέσεων\3_ΕΚΔΗΛΩΣΕΙΣ\2017_ΕΚΔΗΛΩΣΗ ΓΝΩΡΙΜΙΑΣ ΔΟΤΗ-ΛΗΠΤΗ\ΔΗΜΙΟΥΡΓΙΚΑ\Τελικά\SLIDE 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117760"/>
            <a:ext cx="5640574" cy="287046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Ομάδα 22"/>
          <p:cNvGrpSpPr/>
          <p:nvPr/>
        </p:nvGrpSpPr>
        <p:grpSpPr>
          <a:xfrm>
            <a:off x="1304916" y="4109681"/>
            <a:ext cx="5492084" cy="2553737"/>
            <a:chOff x="-3314" y="1229559"/>
            <a:chExt cx="8682891" cy="4920258"/>
          </a:xfrm>
        </p:grpSpPr>
        <p:pic>
          <p:nvPicPr>
            <p:cNvPr id="24" name="Εικόνα 23"/>
            <p:cNvPicPr>
              <a:picLocks noChangeAspect="1"/>
            </p:cNvPicPr>
            <p:nvPr/>
          </p:nvPicPr>
          <p:blipFill>
            <a:blip r:embed="rId4"/>
            <a:stretch>
              <a:fillRect/>
            </a:stretch>
          </p:blipFill>
          <p:spPr>
            <a:xfrm>
              <a:off x="4644009" y="1229559"/>
              <a:ext cx="4035568" cy="2991530"/>
            </a:xfrm>
            <a:prstGeom prst="rect">
              <a:avLst/>
            </a:prstGeom>
          </p:spPr>
        </p:pic>
        <p:grpSp>
          <p:nvGrpSpPr>
            <p:cNvPr id="25" name="Ομάδα 24"/>
            <p:cNvGrpSpPr/>
            <p:nvPr/>
          </p:nvGrpSpPr>
          <p:grpSpPr>
            <a:xfrm>
              <a:off x="-3314" y="1412776"/>
              <a:ext cx="8613482" cy="4737041"/>
              <a:chOff x="-3314" y="1412776"/>
              <a:chExt cx="8613482" cy="4737041"/>
            </a:xfrm>
          </p:grpSpPr>
          <p:pic>
            <p:nvPicPr>
              <p:cNvPr id="26" name="Picture 2"/>
              <p:cNvPicPr>
                <a:picLocks noChangeAspect="1" noChangeArrowheads="1"/>
              </p:cNvPicPr>
              <p:nvPr/>
            </p:nvPicPr>
            <p:blipFill>
              <a:blip r:embed="rId5" cstate="email"/>
              <a:srcRect/>
              <a:stretch>
                <a:fillRect/>
              </a:stretch>
            </p:blipFill>
            <p:spPr bwMode="auto">
              <a:xfrm>
                <a:off x="1763688" y="1412776"/>
                <a:ext cx="2448273" cy="1584176"/>
              </a:xfrm>
              <a:prstGeom prst="rect">
                <a:avLst/>
              </a:prstGeom>
              <a:noFill/>
              <a:ln w="9525">
                <a:noFill/>
                <a:miter lim="800000"/>
                <a:headEnd/>
                <a:tailEnd/>
              </a:ln>
            </p:spPr>
          </p:pic>
          <p:pic>
            <p:nvPicPr>
              <p:cNvPr id="27" name="Picture 3"/>
              <p:cNvPicPr>
                <a:picLocks noChangeAspect="1" noChangeArrowheads="1"/>
              </p:cNvPicPr>
              <p:nvPr/>
            </p:nvPicPr>
            <p:blipFill>
              <a:blip r:embed="rId6" cstate="email"/>
              <a:srcRect/>
              <a:stretch>
                <a:fillRect/>
              </a:stretch>
            </p:blipFill>
            <p:spPr bwMode="auto">
              <a:xfrm>
                <a:off x="2761167" y="4528503"/>
                <a:ext cx="1470597" cy="1578745"/>
              </a:xfrm>
              <a:prstGeom prst="rect">
                <a:avLst/>
              </a:prstGeom>
              <a:noFill/>
              <a:ln w="9525">
                <a:noFill/>
                <a:miter lim="800000"/>
                <a:headEnd/>
                <a:tailEnd/>
              </a:ln>
            </p:spPr>
          </p:pic>
          <p:pic>
            <p:nvPicPr>
              <p:cNvPr id="28" name="Picture 4" descr="E:\7c8579bce442fab5e89a3b927866eb66_XL.jpg"/>
              <p:cNvPicPr>
                <a:picLocks noChangeAspect="1" noChangeArrowheads="1"/>
              </p:cNvPicPr>
              <p:nvPr/>
            </p:nvPicPr>
            <p:blipFill>
              <a:blip r:embed="rId7" cstate="email"/>
              <a:srcRect/>
              <a:stretch>
                <a:fillRect/>
              </a:stretch>
            </p:blipFill>
            <p:spPr bwMode="auto">
              <a:xfrm>
                <a:off x="3457066" y="1428899"/>
                <a:ext cx="1599051" cy="1596877"/>
              </a:xfrm>
              <a:prstGeom prst="rect">
                <a:avLst/>
              </a:prstGeom>
              <a:noFill/>
            </p:spPr>
          </p:pic>
          <p:pic>
            <p:nvPicPr>
              <p:cNvPr id="29" name="Picture 2"/>
              <p:cNvPicPr>
                <a:picLocks noChangeAspect="1" noChangeArrowheads="1"/>
              </p:cNvPicPr>
              <p:nvPr/>
            </p:nvPicPr>
            <p:blipFill>
              <a:blip r:embed="rId8" cstate="email"/>
              <a:srcRect/>
              <a:stretch>
                <a:fillRect/>
              </a:stretch>
            </p:blipFill>
            <p:spPr bwMode="auto">
              <a:xfrm>
                <a:off x="107504" y="1412776"/>
                <a:ext cx="1656185" cy="1512168"/>
              </a:xfrm>
              <a:prstGeom prst="rect">
                <a:avLst/>
              </a:prstGeom>
              <a:noFill/>
              <a:ln w="9525">
                <a:noFill/>
                <a:miter lim="800000"/>
                <a:headEnd/>
                <a:tailEnd/>
              </a:ln>
            </p:spPr>
          </p:pic>
          <p:pic>
            <p:nvPicPr>
              <p:cNvPr id="30" name="Picture 2" descr="https://pbs.twimg.com/profile_images/481978449423503361/O9DSkQPH_400x400.jpeg"/>
              <p:cNvPicPr>
                <a:picLocks noChangeAspect="1" noChangeArrowheads="1"/>
              </p:cNvPicPr>
              <p:nvPr/>
            </p:nvPicPr>
            <p:blipFill>
              <a:blip r:embed="rId9" cstate="email"/>
              <a:srcRect/>
              <a:stretch>
                <a:fillRect/>
              </a:stretch>
            </p:blipFill>
            <p:spPr bwMode="auto">
              <a:xfrm>
                <a:off x="3414114" y="2987260"/>
                <a:ext cx="1401672" cy="1535108"/>
              </a:xfrm>
              <a:prstGeom prst="rect">
                <a:avLst/>
              </a:prstGeom>
              <a:noFill/>
            </p:spPr>
          </p:pic>
          <p:pic>
            <p:nvPicPr>
              <p:cNvPr id="31" name="Picture 5" descr="Z:\ΚΕΔΜΟΠ_ΝΕΟ\2. ΕΚΔΗΛΩΣΕΙΣ\2.CBMDP_EKDILOSEIS_ΑΡΧΕΙΟ ΕΚΔΗΛΩΣΕΩΝ\OLD_FILE_Εκδηλώσεις\BMT Reunion Day\1st patient donor day_photos\DSC_0659.JPG"/>
              <p:cNvPicPr>
                <a:picLocks noChangeAspect="1" noChangeArrowheads="1"/>
              </p:cNvPicPr>
              <p:nvPr/>
            </p:nvPicPr>
            <p:blipFill>
              <a:blip r:embed="rId10" cstate="email"/>
              <a:srcRect/>
              <a:stretch>
                <a:fillRect/>
              </a:stretch>
            </p:blipFill>
            <p:spPr bwMode="auto">
              <a:xfrm>
                <a:off x="107504" y="2924944"/>
                <a:ext cx="2411760" cy="1584175"/>
              </a:xfrm>
              <a:prstGeom prst="rect">
                <a:avLst/>
              </a:prstGeom>
              <a:noFill/>
            </p:spPr>
          </p:pic>
          <p:pic>
            <p:nvPicPr>
              <p:cNvPr id="32" name="Picture 6" descr="Z:\ΚΕΔΜΟΠ_ΝΕΟ\2. ΕΚΔΗΛΩΣΕΙΣ\WMDD\ΦΩΤΟΓΡΑΦΙΕΣ ΣΥΝΑΥΛΙΑ ΧΑΤΖΗΓΙΑΝΝΗΣ\DSC01202 8.jpg"/>
              <p:cNvPicPr>
                <a:picLocks noChangeAspect="1" noChangeArrowheads="1"/>
              </p:cNvPicPr>
              <p:nvPr/>
            </p:nvPicPr>
            <p:blipFill>
              <a:blip r:embed="rId11" cstate="email"/>
              <a:srcRect/>
              <a:stretch>
                <a:fillRect/>
              </a:stretch>
            </p:blipFill>
            <p:spPr bwMode="auto">
              <a:xfrm>
                <a:off x="2483768" y="2924944"/>
                <a:ext cx="922695" cy="1623943"/>
              </a:xfrm>
              <a:prstGeom prst="rect">
                <a:avLst/>
              </a:prstGeom>
              <a:noFill/>
            </p:spPr>
          </p:pic>
          <p:pic>
            <p:nvPicPr>
              <p:cNvPr id="33" name="Picture 7"/>
              <p:cNvPicPr>
                <a:picLocks noChangeAspect="1" noChangeArrowheads="1"/>
              </p:cNvPicPr>
              <p:nvPr/>
            </p:nvPicPr>
            <p:blipFill>
              <a:blip r:embed="rId12" cstate="email"/>
              <a:srcRect/>
              <a:stretch>
                <a:fillRect/>
              </a:stretch>
            </p:blipFill>
            <p:spPr bwMode="auto">
              <a:xfrm>
                <a:off x="1351129" y="4504773"/>
                <a:ext cx="1410038" cy="1645044"/>
              </a:xfrm>
              <a:prstGeom prst="rect">
                <a:avLst/>
              </a:prstGeom>
              <a:noFill/>
              <a:ln w="9525">
                <a:noFill/>
                <a:miter lim="800000"/>
                <a:headEnd/>
                <a:tailEnd/>
              </a:ln>
            </p:spPr>
          </p:pic>
          <p:pic>
            <p:nvPicPr>
              <p:cNvPr id="34" name="Picture 9"/>
              <p:cNvPicPr>
                <a:picLocks noChangeAspect="1" noChangeArrowheads="1"/>
              </p:cNvPicPr>
              <p:nvPr/>
            </p:nvPicPr>
            <p:blipFill>
              <a:blip r:embed="rId13" cstate="email"/>
              <a:srcRect/>
              <a:stretch>
                <a:fillRect/>
              </a:stretch>
            </p:blipFill>
            <p:spPr bwMode="auto">
              <a:xfrm>
                <a:off x="-3314" y="4548887"/>
                <a:ext cx="1455389" cy="1600930"/>
              </a:xfrm>
              <a:prstGeom prst="rect">
                <a:avLst/>
              </a:prstGeom>
              <a:noFill/>
              <a:ln w="9525">
                <a:noFill/>
                <a:miter lim="800000"/>
                <a:headEnd/>
                <a:tailEnd/>
              </a:ln>
            </p:spPr>
          </p:pic>
          <p:pic>
            <p:nvPicPr>
              <p:cNvPr id="35" name="Picture 2" descr="D:\Alexandros-files\Desktop\2017_Λαικό Νοσοκομείο\αμιτα1-225x300.jpg"/>
              <p:cNvPicPr>
                <a:picLocks noChangeAspect="1" noChangeArrowheads="1"/>
              </p:cNvPicPr>
              <p:nvPr/>
            </p:nvPicPr>
            <p:blipFill>
              <a:blip r:embed="rId14" cstate="print"/>
              <a:srcRect/>
              <a:stretch>
                <a:fillRect/>
              </a:stretch>
            </p:blipFill>
            <p:spPr bwMode="auto">
              <a:xfrm>
                <a:off x="6599246" y="3850533"/>
                <a:ext cx="2010922" cy="2230316"/>
              </a:xfrm>
              <a:prstGeom prst="rect">
                <a:avLst/>
              </a:prstGeom>
              <a:noFill/>
            </p:spPr>
          </p:pic>
          <p:grpSp>
            <p:nvGrpSpPr>
              <p:cNvPr id="36" name="Ομάδα 35"/>
              <p:cNvGrpSpPr/>
              <p:nvPr/>
            </p:nvGrpSpPr>
            <p:grpSpPr>
              <a:xfrm>
                <a:off x="3929695" y="3663999"/>
                <a:ext cx="2974507" cy="2442231"/>
                <a:chOff x="3929695" y="3663999"/>
                <a:chExt cx="2974507" cy="2442231"/>
              </a:xfrm>
            </p:grpSpPr>
            <p:pic>
              <p:nvPicPr>
                <p:cNvPr id="54" name="Picture 3"/>
                <p:cNvPicPr>
                  <a:picLocks noChangeAspect="1" noChangeArrowheads="1"/>
                </p:cNvPicPr>
                <p:nvPr/>
              </p:nvPicPr>
              <p:blipFill>
                <a:blip r:embed="rId15" cstate="email"/>
                <a:srcRect/>
                <a:stretch>
                  <a:fillRect/>
                </a:stretch>
              </p:blipFill>
              <p:spPr bwMode="auto">
                <a:xfrm>
                  <a:off x="4223663" y="3901267"/>
                  <a:ext cx="2428295" cy="2196368"/>
                </a:xfrm>
                <a:prstGeom prst="rect">
                  <a:avLst/>
                </a:prstGeom>
                <a:noFill/>
                <a:ln w="9525">
                  <a:noFill/>
                  <a:miter lim="800000"/>
                  <a:headEnd/>
                  <a:tailEnd/>
                </a:ln>
              </p:spPr>
            </p:pic>
            <p:sp>
              <p:nvSpPr>
                <p:cNvPr id="55" name="24 - TextBox"/>
                <p:cNvSpPr txBox="1"/>
                <p:nvPr/>
              </p:nvSpPr>
              <p:spPr>
                <a:xfrm>
                  <a:off x="3929695" y="5191365"/>
                  <a:ext cx="1693130" cy="889485"/>
                </a:xfrm>
                <a:prstGeom prst="rect">
                  <a:avLst/>
                </a:prstGeom>
                <a:noFill/>
              </p:spPr>
              <p:txBody>
                <a:bodyPr wrap="none" rtlCol="0">
                  <a:spAutoFit/>
                </a:bodyPr>
                <a:lstStyle/>
                <a:p>
                  <a:r>
                    <a:rPr lang="el-GR" sz="1200" dirty="0" err="1" smtClean="0">
                      <a:solidFill>
                        <a:srgbClr val="FFFF00"/>
                      </a:solidFill>
                      <a:effectLst>
                        <a:outerShdw blurRad="38100" dist="38100" dir="2700000" algn="tl">
                          <a:srgbClr val="000000">
                            <a:alpha val="43137"/>
                          </a:srgbClr>
                        </a:outerShdw>
                      </a:effectLst>
                    </a:rPr>
                    <a:t>Άντρια</a:t>
                  </a:r>
                  <a:endParaRPr lang="el-GR" sz="1200" dirty="0" smtClean="0">
                    <a:solidFill>
                      <a:srgbClr val="FFFF00"/>
                    </a:solidFill>
                    <a:effectLst>
                      <a:outerShdw blurRad="38100" dist="38100" dir="2700000" algn="tl">
                        <a:srgbClr val="000000">
                          <a:alpha val="43137"/>
                        </a:srgbClr>
                      </a:outerShdw>
                    </a:effectLst>
                  </a:endParaRPr>
                </a:p>
                <a:p>
                  <a:r>
                    <a:rPr lang="el-GR" sz="1200" dirty="0" smtClean="0">
                      <a:solidFill>
                        <a:srgbClr val="FFFF00"/>
                      </a:solidFill>
                      <a:effectLst>
                        <a:outerShdw blurRad="38100" dist="38100" dir="2700000" algn="tl">
                          <a:srgbClr val="000000">
                            <a:alpha val="43137"/>
                          </a:srgbClr>
                        </a:outerShdw>
                      </a:effectLst>
                    </a:rPr>
                    <a:t>Κωνσταντίνου</a:t>
                  </a:r>
                  <a:endParaRPr lang="el-GR" sz="1200" dirty="0">
                    <a:solidFill>
                      <a:srgbClr val="FFFF00"/>
                    </a:solidFill>
                    <a:effectLst>
                      <a:outerShdw blurRad="38100" dist="38100" dir="2700000" algn="tl">
                        <a:srgbClr val="000000">
                          <a:alpha val="43137"/>
                        </a:srgbClr>
                      </a:outerShdw>
                    </a:effectLst>
                  </a:endParaRPr>
                </a:p>
              </p:txBody>
            </p:sp>
            <p:sp>
              <p:nvSpPr>
                <p:cNvPr id="56" name="25 - TextBox"/>
                <p:cNvSpPr txBox="1"/>
                <p:nvPr/>
              </p:nvSpPr>
              <p:spPr>
                <a:xfrm>
                  <a:off x="5773793" y="5216745"/>
                  <a:ext cx="1130409" cy="889485"/>
                </a:xfrm>
                <a:prstGeom prst="rect">
                  <a:avLst/>
                </a:prstGeom>
                <a:noFill/>
              </p:spPr>
              <p:txBody>
                <a:bodyPr wrap="none" rtlCol="0">
                  <a:spAutoFit/>
                </a:bodyPr>
                <a:lstStyle/>
                <a:p>
                  <a:r>
                    <a:rPr lang="el-GR" sz="1200" dirty="0" err="1" smtClean="0">
                      <a:solidFill>
                        <a:srgbClr val="FFFF00"/>
                      </a:solidFill>
                      <a:effectLst>
                        <a:outerShdw blurRad="38100" dist="38100" dir="2700000" algn="tl">
                          <a:srgbClr val="000000">
                            <a:alpha val="43137"/>
                          </a:srgbClr>
                        </a:outerShdw>
                      </a:effectLst>
                    </a:rPr>
                    <a:t>Γκρέτα</a:t>
                  </a:r>
                  <a:r>
                    <a:rPr lang="el-GR" sz="1200" dirty="0" smtClean="0">
                      <a:solidFill>
                        <a:srgbClr val="FFFF00"/>
                      </a:solidFill>
                      <a:effectLst>
                        <a:outerShdw blurRad="38100" dist="38100" dir="2700000" algn="tl">
                          <a:srgbClr val="000000">
                            <a:alpha val="43137"/>
                          </a:srgbClr>
                        </a:outerShdw>
                      </a:effectLst>
                    </a:rPr>
                    <a:t> </a:t>
                  </a:r>
                </a:p>
                <a:p>
                  <a:r>
                    <a:rPr lang="el-GR" sz="1200" dirty="0" err="1" smtClean="0">
                      <a:solidFill>
                        <a:srgbClr val="FFFF00"/>
                      </a:solidFill>
                      <a:effectLst>
                        <a:outerShdw blurRad="38100" dist="38100" dir="2700000" algn="tl">
                          <a:srgbClr val="000000">
                            <a:alpha val="43137"/>
                          </a:srgbClr>
                        </a:outerShdw>
                      </a:effectLst>
                    </a:rPr>
                    <a:t>Πιτσάβα</a:t>
                  </a:r>
                  <a:endParaRPr lang="el-GR" sz="1200" dirty="0">
                    <a:solidFill>
                      <a:srgbClr val="FFFF00"/>
                    </a:solidFill>
                    <a:effectLst>
                      <a:outerShdw blurRad="38100" dist="38100" dir="2700000" algn="tl">
                        <a:srgbClr val="000000">
                          <a:alpha val="43137"/>
                        </a:srgbClr>
                      </a:outerShdw>
                    </a:effectLst>
                  </a:endParaRPr>
                </a:p>
              </p:txBody>
            </p:sp>
            <p:sp>
              <p:nvSpPr>
                <p:cNvPr id="57" name="25 - TextBox"/>
                <p:cNvSpPr txBox="1"/>
                <p:nvPr/>
              </p:nvSpPr>
              <p:spPr>
                <a:xfrm>
                  <a:off x="4820359" y="3663999"/>
                  <a:ext cx="1887358" cy="592991"/>
                </a:xfrm>
                <a:prstGeom prst="rect">
                  <a:avLst/>
                </a:prstGeom>
                <a:noFill/>
              </p:spPr>
              <p:txBody>
                <a:bodyPr wrap="none" rtlCol="0">
                  <a:spAutoFit/>
                </a:bodyPr>
                <a:lstStyle/>
                <a:p>
                  <a:r>
                    <a:rPr lang="el-GR" sz="1400" b="1" dirty="0" smtClean="0">
                      <a:solidFill>
                        <a:srgbClr val="FFFF00"/>
                      </a:solidFill>
                    </a:rPr>
                    <a:t>Μπιλ Κλίντον</a:t>
                  </a:r>
                  <a:endParaRPr lang="el-GR" sz="1400" b="1" dirty="0">
                    <a:solidFill>
                      <a:srgbClr val="FFFF00"/>
                    </a:solidFill>
                  </a:endParaRPr>
                </a:p>
              </p:txBody>
            </p:sp>
          </p:grpSp>
        </p:grpSp>
      </p:grpSp>
    </p:spTree>
    <p:extLst>
      <p:ext uri="{BB962C8B-B14F-4D97-AF65-F5344CB8AC3E}">
        <p14:creationId xmlns:p14="http://schemas.microsoft.com/office/powerpoint/2010/main" val="45294834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12 - Θέση περιεχομένου" descr="Logo Color final site.jpg"/>
          <p:cNvPicPr>
            <a:picLocks noGrp="1" noChangeAspect="1"/>
          </p:cNvPicPr>
          <p:nvPr>
            <p:ph idx="1"/>
          </p:nvPr>
        </p:nvPicPr>
        <p:blipFill>
          <a:blip r:embed="rId3" cstate="email"/>
          <a:srcRect/>
          <a:stretch>
            <a:fillRect/>
          </a:stretch>
        </p:blipFill>
        <p:spPr>
          <a:xfrm>
            <a:off x="179388" y="115888"/>
            <a:ext cx="2674937" cy="1106487"/>
          </a:xfrm>
        </p:spPr>
      </p:pic>
      <p:sp>
        <p:nvSpPr>
          <p:cNvPr id="6" name="1 - Τίτλος"/>
          <p:cNvSpPr>
            <a:spLocks noGrp="1"/>
          </p:cNvSpPr>
          <p:nvPr>
            <p:ph type="title"/>
          </p:nvPr>
        </p:nvSpPr>
        <p:spPr>
          <a:xfrm>
            <a:off x="3275856" y="188640"/>
            <a:ext cx="5616624" cy="864096"/>
          </a:xfrm>
          <a:solidFill>
            <a:schemeClr val="bg1"/>
          </a:solidFill>
          <a:effectLst>
            <a:softEdge rad="63500"/>
          </a:effectLst>
        </p:spPr>
        <p:txBody>
          <a:bodyPr rtlCol="0">
            <a:noAutofit/>
          </a:bodyPr>
          <a:lstStyle/>
          <a:p>
            <a:pPr eaLnBrk="1" fontAlgn="auto" hangingPunct="1">
              <a:spcAft>
                <a:spcPts val="0"/>
              </a:spcAft>
              <a:defRPr/>
            </a:pPr>
            <a:r>
              <a:rPr lang="el-GR" sz="2800" b="1" dirty="0" smtClean="0">
                <a:latin typeface="Arial" pitchFamily="34" charset="0"/>
                <a:cs typeface="Arial" pitchFamily="34" charset="0"/>
              </a:rPr>
              <a:t>Πώς γίνεται κάποιος δότης;</a:t>
            </a:r>
            <a:endParaRPr lang="el-GR" sz="2800" b="1" dirty="0">
              <a:latin typeface="Arial" pitchFamily="34" charset="0"/>
              <a:cs typeface="Arial" pitchFamily="34" charset="0"/>
            </a:endParaRPr>
          </a:p>
        </p:txBody>
      </p:sp>
      <p:sp>
        <p:nvSpPr>
          <p:cNvPr id="11" name="2 - Υπότιτλος"/>
          <p:cNvSpPr txBox="1">
            <a:spLocks/>
          </p:cNvSpPr>
          <p:nvPr/>
        </p:nvSpPr>
        <p:spPr>
          <a:xfrm>
            <a:off x="323528" y="1846072"/>
            <a:ext cx="4248472" cy="3239112"/>
          </a:xfrm>
          <a:prstGeom prst="rect">
            <a:avLst/>
          </a:prstGeom>
        </p:spPr>
        <p:txBody>
          <a:bodyPr vert="horz" lIns="91440" tIns="45720" rIns="91440" bIns="45720" rtlCol="0" anchor="t">
            <a:normAutofit fontScale="70000" lnSpcReduction="20000"/>
          </a:bodyPr>
          <a:lstStyle/>
          <a:p>
            <a:pPr marL="482600" lvl="0" indent="-482600">
              <a:spcBef>
                <a:spcPct val="20000"/>
              </a:spcBef>
              <a:buFont typeface="Wingdings" pitchFamily="2" charset="2"/>
              <a:buChar char="ü"/>
              <a:defRPr/>
            </a:pPr>
            <a:r>
              <a:rPr lang="el-GR" sz="3600" dirty="0" smtClean="0">
                <a:solidFill>
                  <a:schemeClr val="tx1">
                    <a:lumMod val="85000"/>
                    <a:lumOff val="15000"/>
                  </a:schemeClr>
                </a:solidFill>
                <a:latin typeface="Arial" pitchFamily="34" charset="0"/>
                <a:cs typeface="Arial" pitchFamily="34" charset="0"/>
              </a:rPr>
              <a:t>18-50 χρονών</a:t>
            </a:r>
          </a:p>
          <a:p>
            <a:pPr marL="482600" lvl="0" indent="-482600">
              <a:spcBef>
                <a:spcPct val="20000"/>
              </a:spcBef>
              <a:buFont typeface="Wingdings" pitchFamily="2" charset="2"/>
              <a:buChar char="ü"/>
              <a:defRPr/>
            </a:pPr>
            <a:r>
              <a:rPr lang="el-GR" sz="3600" dirty="0" smtClean="0">
                <a:solidFill>
                  <a:schemeClr val="tx1">
                    <a:lumMod val="85000"/>
                    <a:lumOff val="15000"/>
                  </a:schemeClr>
                </a:solidFill>
                <a:latin typeface="Arial" pitchFamily="34" charset="0"/>
                <a:cs typeface="Arial" pitchFamily="34" charset="0"/>
              </a:rPr>
              <a:t>Ενημέρωση</a:t>
            </a:r>
          </a:p>
          <a:p>
            <a:pPr marL="482600" lvl="0" indent="-482600">
              <a:spcBef>
                <a:spcPct val="20000"/>
              </a:spcBef>
              <a:buFont typeface="Wingdings" pitchFamily="2" charset="2"/>
              <a:buChar char="ü"/>
              <a:defRPr/>
            </a:pPr>
            <a:r>
              <a:rPr lang="el-GR" sz="3600" dirty="0" smtClean="0">
                <a:solidFill>
                  <a:schemeClr val="tx1">
                    <a:lumMod val="85000"/>
                    <a:lumOff val="15000"/>
                  </a:schemeClr>
                </a:solidFill>
                <a:latin typeface="Arial" pitchFamily="34" charset="0"/>
                <a:cs typeface="Arial" pitchFamily="34" charset="0"/>
              </a:rPr>
              <a:t> Δήλωση εγγραφής</a:t>
            </a:r>
          </a:p>
          <a:p>
            <a:pPr marL="482600" lvl="0" indent="-482600">
              <a:spcBef>
                <a:spcPct val="20000"/>
              </a:spcBef>
              <a:buFont typeface="Wingdings" pitchFamily="2" charset="2"/>
              <a:buChar char="ü"/>
              <a:defRPr/>
            </a:pPr>
            <a:r>
              <a:rPr lang="el-GR" sz="3600" dirty="0" smtClean="0">
                <a:solidFill>
                  <a:schemeClr val="tx1">
                    <a:lumMod val="85000"/>
                    <a:lumOff val="15000"/>
                  </a:schemeClr>
                </a:solidFill>
                <a:latin typeface="Arial" pitchFamily="34" charset="0"/>
                <a:cs typeface="Arial" pitchFamily="34" charset="0"/>
              </a:rPr>
              <a:t> 5ml αίμα  ή λίγο σάλιο</a:t>
            </a:r>
          </a:p>
          <a:p>
            <a:pPr marL="482600" lvl="0" indent="-482600">
              <a:spcBef>
                <a:spcPct val="20000"/>
              </a:spcBef>
              <a:buFont typeface="Wingdings" pitchFamily="2" charset="2"/>
              <a:buChar char="ü"/>
              <a:defRPr/>
            </a:pPr>
            <a:r>
              <a:rPr lang="el-GR" sz="3600" dirty="0" smtClean="0">
                <a:solidFill>
                  <a:schemeClr val="tx1">
                    <a:lumMod val="85000"/>
                    <a:lumOff val="15000"/>
                  </a:schemeClr>
                </a:solidFill>
                <a:latin typeface="Arial" pitchFamily="34" charset="0"/>
                <a:cs typeface="Arial" pitchFamily="34" charset="0"/>
              </a:rPr>
              <a:t>«Υγιής», όχι </a:t>
            </a:r>
            <a:r>
              <a:rPr lang="en-US" sz="3600" dirty="0" smtClean="0">
                <a:solidFill>
                  <a:schemeClr val="tx1">
                    <a:lumMod val="85000"/>
                    <a:lumOff val="15000"/>
                  </a:schemeClr>
                </a:solidFill>
                <a:latin typeface="Arial" pitchFamily="34" charset="0"/>
                <a:cs typeface="Arial" pitchFamily="34" charset="0"/>
              </a:rPr>
              <a:t>Ca, </a:t>
            </a:r>
            <a:r>
              <a:rPr lang="el-GR" sz="3600" dirty="0" smtClean="0">
                <a:solidFill>
                  <a:schemeClr val="tx1">
                    <a:lumMod val="85000"/>
                    <a:lumOff val="15000"/>
                  </a:schemeClr>
                </a:solidFill>
                <a:latin typeface="Arial" pitchFamily="34" charset="0"/>
                <a:cs typeface="Arial" pitchFamily="34" charset="0"/>
              </a:rPr>
              <a:t>ρευματικά νοσήματα, μεταδιδόμενα νοσήματα (ΗΒ</a:t>
            </a:r>
            <a:r>
              <a:rPr lang="en-US" sz="3600" dirty="0" smtClean="0">
                <a:solidFill>
                  <a:schemeClr val="tx1">
                    <a:lumMod val="85000"/>
                    <a:lumOff val="15000"/>
                  </a:schemeClr>
                </a:solidFill>
                <a:latin typeface="Arial" pitchFamily="34" charset="0"/>
                <a:cs typeface="Arial" pitchFamily="34" charset="0"/>
              </a:rPr>
              <a:t>V</a:t>
            </a:r>
            <a:r>
              <a:rPr lang="el-GR" sz="3600" dirty="0" smtClean="0">
                <a:solidFill>
                  <a:schemeClr val="tx1">
                    <a:lumMod val="85000"/>
                    <a:lumOff val="15000"/>
                  </a:schemeClr>
                </a:solidFill>
                <a:latin typeface="Arial" pitchFamily="34" charset="0"/>
                <a:cs typeface="Arial" pitchFamily="34" charset="0"/>
              </a:rPr>
              <a:t>, </a:t>
            </a:r>
            <a:r>
              <a:rPr lang="en-US" sz="3600" dirty="0" smtClean="0">
                <a:solidFill>
                  <a:schemeClr val="tx1">
                    <a:lumMod val="85000"/>
                    <a:lumOff val="15000"/>
                  </a:schemeClr>
                </a:solidFill>
                <a:latin typeface="Arial" pitchFamily="34" charset="0"/>
                <a:cs typeface="Arial" pitchFamily="34" charset="0"/>
              </a:rPr>
              <a:t>HIV),</a:t>
            </a:r>
            <a:r>
              <a:rPr lang="el-GR" sz="3600" dirty="0" smtClean="0">
                <a:solidFill>
                  <a:schemeClr val="tx1">
                    <a:lumMod val="85000"/>
                    <a:lumOff val="15000"/>
                  </a:schemeClr>
                </a:solidFill>
                <a:latin typeface="Arial" pitchFamily="34" charset="0"/>
                <a:cs typeface="Arial" pitchFamily="34" charset="0"/>
              </a:rPr>
              <a:t> σοβαρές ανεπάρκειες οργάνου</a:t>
            </a:r>
          </a:p>
        </p:txBody>
      </p:sp>
      <p:pic>
        <p:nvPicPr>
          <p:cNvPr id="4098" name="Picture 2" descr="D:\Alexandros-files\Desktop\DSC_2318.jpg"/>
          <p:cNvPicPr>
            <a:picLocks noChangeAspect="1" noChangeArrowheads="1"/>
          </p:cNvPicPr>
          <p:nvPr/>
        </p:nvPicPr>
        <p:blipFill>
          <a:blip r:embed="rId4" cstate="email"/>
          <a:srcRect/>
          <a:stretch>
            <a:fillRect/>
          </a:stretch>
        </p:blipFill>
        <p:spPr bwMode="auto">
          <a:xfrm>
            <a:off x="4968045" y="1484784"/>
            <a:ext cx="3456386" cy="2304256"/>
          </a:xfrm>
          <a:prstGeom prst="rect">
            <a:avLst/>
          </a:prstGeom>
          <a:noFill/>
        </p:spPr>
      </p:pic>
      <p:cxnSp>
        <p:nvCxnSpPr>
          <p:cNvPr id="7" name="6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29697" name="Picture 1" descr="C:\Documents and Settings\User\Επιφάνεια εργασίας\φωτογραφίες\eggrafi doton2.JPG"/>
          <p:cNvPicPr>
            <a:picLocks noChangeAspect="1" noChangeArrowheads="1"/>
          </p:cNvPicPr>
          <p:nvPr/>
        </p:nvPicPr>
        <p:blipFill>
          <a:blip r:embed="rId5" cstate="email"/>
          <a:srcRect/>
          <a:stretch>
            <a:fillRect/>
          </a:stretch>
        </p:blipFill>
        <p:spPr bwMode="auto">
          <a:xfrm>
            <a:off x="5004048" y="4077072"/>
            <a:ext cx="3024336" cy="2014255"/>
          </a:xfrm>
          <a:prstGeom prst="rect">
            <a:avLst/>
          </a:prstGeom>
          <a:noFill/>
        </p:spPr>
      </p:pic>
      <p:sp>
        <p:nvSpPr>
          <p:cNvPr id="8" name="7 - TextBox"/>
          <p:cNvSpPr txBox="1"/>
          <p:nvPr/>
        </p:nvSpPr>
        <p:spPr>
          <a:xfrm>
            <a:off x="0" y="6176963"/>
            <a:ext cx="9144000" cy="707876"/>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lIns="91431" tIns="45715" rIns="91431" bIns="45715">
            <a:spAutoFit/>
          </a:bodyPr>
          <a:lstStyle/>
          <a:p>
            <a:pPr algn="ctr">
              <a:defRPr/>
            </a:pPr>
            <a:r>
              <a:rPr lang="el-GR" sz="2000" b="1" i="1" dirty="0">
                <a:solidFill>
                  <a:schemeClr val="bg1"/>
                </a:solidFill>
                <a:cs typeface="Arial" pitchFamily="34" charset="0"/>
              </a:rPr>
              <a:t>Κέντρο Ενημέρωσης &amp; Προσέλκυσης Εθελοντών Δοτών Μυελού των Οστών Πανεπιστημίου Πατρών (ΚΕΔΜΟΠ)</a:t>
            </a:r>
            <a:endParaRPr lang="el-GR" sz="2000" dirty="0">
              <a:solidFill>
                <a:schemeClr val="bg1"/>
              </a:solidFill>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12 - Θέση περιεχομένου" descr="Logo Color final site.jpg"/>
          <p:cNvPicPr>
            <a:picLocks noChangeAspect="1"/>
          </p:cNvPicPr>
          <p:nvPr/>
        </p:nvPicPr>
        <p:blipFill>
          <a:blip r:embed="rId3" cstate="email"/>
          <a:srcRect/>
          <a:stretch>
            <a:fillRect/>
          </a:stretch>
        </p:blipFill>
        <p:spPr bwMode="auto">
          <a:xfrm>
            <a:off x="179388" y="115888"/>
            <a:ext cx="2674937" cy="1106487"/>
          </a:xfrm>
          <a:prstGeom prst="rect">
            <a:avLst/>
          </a:prstGeom>
          <a:noFill/>
          <a:ln w="9525">
            <a:noFill/>
            <a:miter lim="800000"/>
            <a:headEnd/>
            <a:tailEnd/>
          </a:ln>
        </p:spPr>
      </p:pic>
      <p:sp>
        <p:nvSpPr>
          <p:cNvPr id="10245" name="8 - TextBox"/>
          <p:cNvSpPr txBox="1">
            <a:spLocks noChangeArrowheads="1"/>
          </p:cNvSpPr>
          <p:nvPr/>
        </p:nvSpPr>
        <p:spPr bwMode="auto">
          <a:xfrm>
            <a:off x="3203848" y="404664"/>
            <a:ext cx="5688905" cy="523220"/>
          </a:xfrm>
          <a:prstGeom prst="rect">
            <a:avLst/>
          </a:prstGeom>
          <a:noFill/>
          <a:ln w="9525">
            <a:noFill/>
            <a:miter lim="800000"/>
            <a:headEnd/>
            <a:tailEnd/>
          </a:ln>
        </p:spPr>
        <p:txBody>
          <a:bodyPr wrap="square">
            <a:spAutoFit/>
          </a:bodyPr>
          <a:lstStyle/>
          <a:p>
            <a:pPr lvl="0" algn="ctr"/>
            <a:r>
              <a:rPr lang="el-GR" sz="2800" b="1" dirty="0" smtClean="0">
                <a:latin typeface="Arial" pitchFamily="34" charset="0"/>
                <a:cs typeface="Arial" pitchFamily="34" charset="0"/>
              </a:rPr>
              <a:t>ΚΕΝΤΡΟ ΔΟΤΩΝ- Εγγραφή</a:t>
            </a:r>
          </a:p>
        </p:txBody>
      </p:sp>
      <p:cxnSp>
        <p:nvCxnSpPr>
          <p:cNvPr id="6" name="5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1026" name="Picture 2" descr="C:\Users\Alexandra\Desktop\hubs.png"/>
          <p:cNvPicPr>
            <a:picLocks noChangeAspect="1" noChangeArrowheads="1"/>
          </p:cNvPicPr>
          <p:nvPr/>
        </p:nvPicPr>
        <p:blipFill>
          <a:blip r:embed="rId4" cstate="email"/>
          <a:srcRect/>
          <a:stretch>
            <a:fillRect/>
          </a:stretch>
        </p:blipFill>
        <p:spPr bwMode="auto">
          <a:xfrm>
            <a:off x="3419872" y="2636912"/>
            <a:ext cx="2689316" cy="2304256"/>
          </a:xfrm>
          <a:prstGeom prst="rect">
            <a:avLst/>
          </a:prstGeom>
          <a:noFill/>
        </p:spPr>
      </p:pic>
      <p:sp>
        <p:nvSpPr>
          <p:cNvPr id="7" name="6 - Ορθογώνιο"/>
          <p:cNvSpPr/>
          <p:nvPr/>
        </p:nvSpPr>
        <p:spPr>
          <a:xfrm>
            <a:off x="467544" y="1754232"/>
            <a:ext cx="2448272" cy="738664"/>
          </a:xfrm>
          <a:prstGeom prst="rect">
            <a:avLst/>
          </a:prstGeom>
        </p:spPr>
        <p:txBody>
          <a:bodyPr wrap="square">
            <a:spAutoFit/>
          </a:bodyPr>
          <a:lstStyle/>
          <a:p>
            <a:pPr marL="514350" indent="-514350" fontAlgn="base">
              <a:lnSpc>
                <a:spcPct val="150000"/>
              </a:lnSpc>
            </a:pPr>
            <a:r>
              <a:rPr lang="el-GR" sz="2800" b="1" dirty="0" smtClean="0"/>
              <a:t>Σε δράση μας! </a:t>
            </a:r>
          </a:p>
        </p:txBody>
      </p:sp>
      <p:sp>
        <p:nvSpPr>
          <p:cNvPr id="10" name="9 - Ορθογώνιο"/>
          <p:cNvSpPr/>
          <p:nvPr/>
        </p:nvSpPr>
        <p:spPr>
          <a:xfrm>
            <a:off x="1691680" y="5157192"/>
            <a:ext cx="6041397" cy="830997"/>
          </a:xfrm>
          <a:prstGeom prst="rect">
            <a:avLst/>
          </a:prstGeom>
        </p:spPr>
        <p:txBody>
          <a:bodyPr wrap="none">
            <a:spAutoFit/>
          </a:bodyPr>
          <a:lstStyle/>
          <a:p>
            <a:pPr marL="514350" indent="-514350" fontAlgn="base"/>
            <a:r>
              <a:rPr lang="el-GR" sz="2400" i="1" dirty="0" smtClean="0"/>
              <a:t>Ενημερώσου στο </a:t>
            </a:r>
            <a:r>
              <a:rPr lang="en-US" sz="2400" i="1" dirty="0" smtClean="0">
                <a:hlinkClick r:id="rId5"/>
              </a:rPr>
              <a:t>www.xarisezoi.gr</a:t>
            </a:r>
            <a:endParaRPr lang="el-GR" sz="2400" i="1" dirty="0" smtClean="0"/>
          </a:p>
          <a:p>
            <a:pPr marL="514350" indent="-514350" fontAlgn="base"/>
            <a:r>
              <a:rPr lang="el-GR" sz="2400" i="1" dirty="0" smtClean="0"/>
              <a:t>Μίλα με έναν συνεργάτη μας στο </a:t>
            </a:r>
            <a:r>
              <a:rPr lang="el-GR" sz="2400" b="1" i="1" dirty="0" smtClean="0">
                <a:solidFill>
                  <a:srgbClr val="FF0000"/>
                </a:solidFill>
              </a:rPr>
              <a:t>2610-969164</a:t>
            </a:r>
            <a:endParaRPr lang="el-GR" sz="2400" b="1" i="1" dirty="0">
              <a:solidFill>
                <a:srgbClr val="FF0000"/>
              </a:solidFill>
            </a:endParaRPr>
          </a:p>
        </p:txBody>
      </p:sp>
      <p:pic>
        <p:nvPicPr>
          <p:cNvPr id="2" name="Picture 2"/>
          <p:cNvPicPr>
            <a:picLocks noChangeAspect="1" noChangeArrowheads="1"/>
          </p:cNvPicPr>
          <p:nvPr/>
        </p:nvPicPr>
        <p:blipFill>
          <a:blip r:embed="rId6" cstate="print"/>
          <a:srcRect/>
          <a:stretch>
            <a:fillRect/>
          </a:stretch>
        </p:blipFill>
        <p:spPr bwMode="auto">
          <a:xfrm>
            <a:off x="6300192" y="2564904"/>
            <a:ext cx="2437259" cy="2356317"/>
          </a:xfrm>
          <a:prstGeom prst="rect">
            <a:avLst/>
          </a:prstGeom>
          <a:noFill/>
          <a:ln w="9525">
            <a:noFill/>
            <a:miter lim="800000"/>
            <a:headEnd/>
            <a:tailEnd/>
          </a:ln>
        </p:spPr>
      </p:pic>
      <p:pic>
        <p:nvPicPr>
          <p:cNvPr id="12" name="Picture 2" descr="D:\Alexandros-files\Desktop\DSC_2318.jpg"/>
          <p:cNvPicPr>
            <a:picLocks noChangeAspect="1" noChangeArrowheads="1"/>
          </p:cNvPicPr>
          <p:nvPr/>
        </p:nvPicPr>
        <p:blipFill>
          <a:blip r:embed="rId7" cstate="email"/>
          <a:srcRect/>
          <a:stretch>
            <a:fillRect/>
          </a:stretch>
        </p:blipFill>
        <p:spPr bwMode="auto">
          <a:xfrm>
            <a:off x="395536" y="2636912"/>
            <a:ext cx="2724079" cy="2232248"/>
          </a:xfrm>
          <a:prstGeom prst="rect">
            <a:avLst/>
          </a:prstGeom>
          <a:noFill/>
        </p:spPr>
      </p:pic>
      <p:sp>
        <p:nvSpPr>
          <p:cNvPr id="13" name="12 - Ορθογώνιο"/>
          <p:cNvSpPr/>
          <p:nvPr/>
        </p:nvSpPr>
        <p:spPr>
          <a:xfrm>
            <a:off x="3419872" y="1700808"/>
            <a:ext cx="2448272" cy="954107"/>
          </a:xfrm>
          <a:prstGeom prst="rect">
            <a:avLst/>
          </a:prstGeom>
        </p:spPr>
        <p:txBody>
          <a:bodyPr wrap="square">
            <a:spAutoFit/>
          </a:bodyPr>
          <a:lstStyle/>
          <a:p>
            <a:pPr marL="514350" indent="-514350" algn="ctr" fontAlgn="base"/>
            <a:r>
              <a:rPr lang="el-GR" sz="2800" b="1" dirty="0" smtClean="0"/>
              <a:t>Σε κόμβο του</a:t>
            </a:r>
          </a:p>
          <a:p>
            <a:pPr marL="514350" indent="-514350" algn="ctr" fontAlgn="base"/>
            <a:r>
              <a:rPr lang="el-GR" sz="2800" b="1" dirty="0" smtClean="0"/>
              <a:t>ΚΕΔΜΟΠ</a:t>
            </a:r>
          </a:p>
        </p:txBody>
      </p:sp>
      <p:sp>
        <p:nvSpPr>
          <p:cNvPr id="14" name="13 - Ορθογώνιο"/>
          <p:cNvSpPr/>
          <p:nvPr/>
        </p:nvSpPr>
        <p:spPr>
          <a:xfrm>
            <a:off x="6300192" y="1844824"/>
            <a:ext cx="2448272" cy="523220"/>
          </a:xfrm>
          <a:prstGeom prst="rect">
            <a:avLst/>
          </a:prstGeom>
        </p:spPr>
        <p:txBody>
          <a:bodyPr wrap="square">
            <a:spAutoFit/>
          </a:bodyPr>
          <a:lstStyle/>
          <a:p>
            <a:pPr marL="514350" indent="-514350" algn="ctr" fontAlgn="base"/>
            <a:r>
              <a:rPr lang="el-GR" sz="2800" b="1" dirty="0" smtClean="0"/>
              <a:t>Από το σπίτι!</a:t>
            </a:r>
          </a:p>
        </p:txBody>
      </p:sp>
      <p:sp>
        <p:nvSpPr>
          <p:cNvPr id="15" name="14 - TextBox"/>
          <p:cNvSpPr txBox="1"/>
          <p:nvPr/>
        </p:nvSpPr>
        <p:spPr>
          <a:xfrm>
            <a:off x="0" y="6176963"/>
            <a:ext cx="9144000" cy="707876"/>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lIns="91431" tIns="45715" rIns="91431" bIns="45715">
            <a:spAutoFit/>
          </a:bodyPr>
          <a:lstStyle/>
          <a:p>
            <a:pPr algn="ctr">
              <a:defRPr/>
            </a:pPr>
            <a:r>
              <a:rPr lang="el-GR" sz="2000" b="1" i="1" dirty="0">
                <a:solidFill>
                  <a:schemeClr val="bg1"/>
                </a:solidFill>
                <a:cs typeface="Arial" pitchFamily="34" charset="0"/>
              </a:rPr>
              <a:t>Κέντρο Ενημέρωσης &amp; Προσέλκυσης Εθελοντών Δοτών Μυελού των Οστών Πανεπιστημίου Πατρών (ΚΕΔΜΟΠ)</a:t>
            </a:r>
            <a:endParaRPr lang="el-GR" sz="2000" dirty="0">
              <a:solidFill>
                <a:schemeClr val="bg1"/>
              </a:solidFill>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a:spLocks noGrp="1"/>
          </p:cNvSpPr>
          <p:nvPr>
            <p:ph type="title"/>
          </p:nvPr>
        </p:nvSpPr>
        <p:spPr>
          <a:xfrm>
            <a:off x="3275856" y="188640"/>
            <a:ext cx="5616624" cy="864096"/>
          </a:xfrm>
          <a:solidFill>
            <a:schemeClr val="bg1"/>
          </a:solidFill>
          <a:effectLst>
            <a:softEdge rad="63500"/>
          </a:effectLst>
        </p:spPr>
        <p:txBody>
          <a:bodyPr rtlCol="0" anchor="t">
            <a:noAutofit/>
          </a:bodyPr>
          <a:lstStyle/>
          <a:p>
            <a:pPr lvl="0">
              <a:defRPr/>
            </a:pPr>
            <a:r>
              <a:rPr lang="el-GR" sz="2800" b="1" dirty="0" smtClean="0">
                <a:latin typeface="Arial" pitchFamily="34" charset="0"/>
                <a:cs typeface="Arial" pitchFamily="34" charset="0"/>
              </a:rPr>
              <a:t>Πώς γίνεται ο δότης </a:t>
            </a:r>
            <a:br>
              <a:rPr lang="el-GR" sz="2800" b="1" dirty="0" smtClean="0">
                <a:latin typeface="Arial" pitchFamily="34" charset="0"/>
                <a:cs typeface="Arial" pitchFamily="34" charset="0"/>
              </a:rPr>
            </a:br>
            <a:r>
              <a:rPr lang="el-GR" sz="2800" b="1" dirty="0" smtClean="0">
                <a:latin typeface="Arial" pitchFamily="34" charset="0"/>
                <a:cs typeface="Arial" pitchFamily="34" charset="0"/>
              </a:rPr>
              <a:t>«εν δυνάμει δωρητής» ?</a:t>
            </a:r>
            <a:br>
              <a:rPr lang="el-GR" sz="2800" b="1" dirty="0" smtClean="0">
                <a:latin typeface="Arial" pitchFamily="34" charset="0"/>
                <a:cs typeface="Arial" pitchFamily="34" charset="0"/>
              </a:rPr>
            </a:br>
            <a:endParaRPr lang="el-GR" sz="2800" b="1" dirty="0">
              <a:latin typeface="Arial" pitchFamily="34" charset="0"/>
              <a:cs typeface="Arial" pitchFamily="34" charset="0"/>
            </a:endParaRPr>
          </a:p>
        </p:txBody>
      </p:sp>
      <p:cxnSp>
        <p:nvCxnSpPr>
          <p:cNvPr id="7" name="6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8" name="7 - TextBox"/>
          <p:cNvSpPr txBox="1"/>
          <p:nvPr/>
        </p:nvSpPr>
        <p:spPr>
          <a:xfrm>
            <a:off x="467544" y="1484784"/>
            <a:ext cx="8280920" cy="3647152"/>
          </a:xfrm>
          <a:prstGeom prst="rect">
            <a:avLst/>
          </a:prstGeom>
          <a:noFill/>
        </p:spPr>
        <p:txBody>
          <a:bodyPr wrap="square" rtlCol="0">
            <a:spAutoFit/>
          </a:bodyPr>
          <a:lstStyle/>
          <a:p>
            <a:pPr algn="ctr">
              <a:lnSpc>
                <a:spcPct val="150000"/>
              </a:lnSpc>
              <a:defRPr sz="2400" b="1" i="0" u="none" strike="noStrike" kern="1200" baseline="0">
                <a:solidFill>
                  <a:prstClr val="black"/>
                </a:solidFill>
                <a:latin typeface="+mn-lt"/>
                <a:ea typeface="+mn-ea"/>
                <a:cs typeface="+mn-cs"/>
              </a:defRPr>
            </a:pPr>
            <a:r>
              <a:rPr lang="el-GR" sz="2200" dirty="0" smtClean="0">
                <a:cs typeface="Arial" pitchFamily="34" charset="0"/>
              </a:rPr>
              <a:t>Ο δότης να γίνει διαθέσιμος για οποιονδήποτε ασθενή στον κόσμο τον χρειαστεί</a:t>
            </a:r>
            <a:endParaRPr lang="en-US" sz="2200" dirty="0" smtClean="0">
              <a:cs typeface="Arial" pitchFamily="34" charset="0"/>
            </a:endParaRPr>
          </a:p>
          <a:p>
            <a:pPr algn="ctr">
              <a:lnSpc>
                <a:spcPct val="150000"/>
              </a:lnSpc>
              <a:defRPr sz="2400" b="1" i="0" u="none" strike="noStrike" kern="1200" baseline="0">
                <a:solidFill>
                  <a:prstClr val="black"/>
                </a:solidFill>
                <a:latin typeface="+mn-lt"/>
                <a:ea typeface="+mn-ea"/>
                <a:cs typeface="+mn-cs"/>
              </a:defRPr>
            </a:pPr>
            <a:endParaRPr lang="en-US" sz="2200" dirty="0" smtClean="0">
              <a:cs typeface="Arial" pitchFamily="34" charset="0"/>
            </a:endParaRPr>
          </a:p>
          <a:p>
            <a:pPr>
              <a:lnSpc>
                <a:spcPct val="150000"/>
              </a:lnSpc>
              <a:buFont typeface="Wingdings" pitchFamily="2" charset="2"/>
              <a:buChar char="q"/>
              <a:defRPr sz="2400" b="1" i="0" u="none" strike="noStrike" kern="1200" baseline="0">
                <a:solidFill>
                  <a:prstClr val="black"/>
                </a:solidFill>
                <a:latin typeface="+mn-lt"/>
                <a:ea typeface="+mn-ea"/>
                <a:cs typeface="+mn-cs"/>
              </a:defRPr>
            </a:pPr>
            <a:r>
              <a:rPr lang="el-GR" sz="2200" dirty="0" smtClean="0">
                <a:cs typeface="Arial" pitchFamily="34" charset="0"/>
              </a:rPr>
              <a:t>Τυποποίηση δείγματος (εύρεση </a:t>
            </a:r>
            <a:r>
              <a:rPr lang="el-GR" sz="2200" dirty="0" err="1" smtClean="0">
                <a:cs typeface="Arial" pitchFamily="34" charset="0"/>
              </a:rPr>
              <a:t>ιστικού</a:t>
            </a:r>
            <a:r>
              <a:rPr lang="el-GR" sz="2200" dirty="0" smtClean="0">
                <a:cs typeface="Arial" pitchFamily="34" charset="0"/>
              </a:rPr>
              <a:t> τύπου)</a:t>
            </a:r>
            <a:r>
              <a:rPr lang="en-US" sz="2200" dirty="0" smtClean="0">
                <a:cs typeface="Arial" pitchFamily="34" charset="0"/>
              </a:rPr>
              <a:t>: </a:t>
            </a:r>
          </a:p>
          <a:p>
            <a:pPr>
              <a:lnSpc>
                <a:spcPct val="150000"/>
              </a:lnSpc>
              <a:defRPr sz="2400" b="1" i="0" u="none" strike="noStrike" kern="1200" baseline="0">
                <a:solidFill>
                  <a:prstClr val="black"/>
                </a:solidFill>
                <a:latin typeface="+mn-lt"/>
                <a:ea typeface="+mn-ea"/>
                <a:cs typeface="+mn-cs"/>
              </a:defRPr>
            </a:pPr>
            <a:r>
              <a:rPr lang="el-GR" sz="2200" dirty="0" smtClean="0">
                <a:solidFill>
                  <a:srgbClr val="FF0000"/>
                </a:solidFill>
                <a:cs typeface="Arial" pitchFamily="34" charset="0"/>
              </a:rPr>
              <a:t>50 €  έξοδα τυποποίησης / δότη=   1  πιθανότητα να σωθεί μια Ζωή </a:t>
            </a:r>
            <a:endParaRPr lang="en-US" sz="2200" dirty="0" smtClean="0">
              <a:solidFill>
                <a:srgbClr val="FF0000"/>
              </a:solidFill>
              <a:cs typeface="Arial" pitchFamily="34" charset="0"/>
            </a:endParaRPr>
          </a:p>
          <a:p>
            <a:pPr>
              <a:lnSpc>
                <a:spcPct val="150000"/>
              </a:lnSpc>
              <a:defRPr sz="2400" b="1" i="0" u="none" strike="noStrike" kern="1200" baseline="0">
                <a:solidFill>
                  <a:prstClr val="black"/>
                </a:solidFill>
                <a:latin typeface="+mn-lt"/>
                <a:ea typeface="+mn-ea"/>
                <a:cs typeface="+mn-cs"/>
              </a:defRPr>
            </a:pPr>
            <a:endParaRPr lang="en-US" sz="2200" dirty="0" smtClean="0">
              <a:cs typeface="Arial" pitchFamily="34" charset="0"/>
            </a:endParaRPr>
          </a:p>
          <a:p>
            <a:pPr>
              <a:lnSpc>
                <a:spcPct val="150000"/>
              </a:lnSpc>
              <a:buFont typeface="Wingdings" pitchFamily="2" charset="2"/>
              <a:buChar char="q"/>
              <a:defRPr sz="2400" b="1" i="0" u="none" strike="noStrike" kern="1200" baseline="0">
                <a:solidFill>
                  <a:prstClr val="black"/>
                </a:solidFill>
                <a:latin typeface="+mn-lt"/>
                <a:ea typeface="+mn-ea"/>
                <a:cs typeface="+mn-cs"/>
              </a:defRPr>
            </a:pPr>
            <a:r>
              <a:rPr lang="el-GR" sz="2200" dirty="0" smtClean="0">
                <a:cs typeface="Arial" pitchFamily="34" charset="0"/>
              </a:rPr>
              <a:t>Ένταξη στο Εθνικό (ΕΟΜ) και Παγκόσμιο Μητρώο (</a:t>
            </a:r>
            <a:r>
              <a:rPr lang="en-US" sz="2200" dirty="0" smtClean="0">
                <a:cs typeface="Arial" pitchFamily="34" charset="0"/>
              </a:rPr>
              <a:t>BMDW)</a:t>
            </a:r>
            <a:endParaRPr lang="el-GR" sz="2200" dirty="0" smtClean="0">
              <a:cs typeface="Arial" pitchFamily="34" charset="0"/>
            </a:endParaRPr>
          </a:p>
        </p:txBody>
      </p:sp>
      <p:pic>
        <p:nvPicPr>
          <p:cNvPr id="9" name="Picture 5"/>
          <p:cNvPicPr>
            <a:picLocks noChangeAspect="1" noChangeArrowheads="1"/>
          </p:cNvPicPr>
          <p:nvPr/>
        </p:nvPicPr>
        <p:blipFill>
          <a:blip r:embed="rId3" cstate="screen"/>
          <a:srcRect/>
          <a:stretch>
            <a:fillRect/>
          </a:stretch>
        </p:blipFill>
        <p:spPr bwMode="auto">
          <a:xfrm>
            <a:off x="1187624" y="5157192"/>
            <a:ext cx="1800200" cy="537373"/>
          </a:xfrm>
          <a:prstGeom prst="rect">
            <a:avLst/>
          </a:prstGeom>
          <a:noFill/>
          <a:ln w="9525">
            <a:noFill/>
            <a:miter lim="800000"/>
            <a:headEnd/>
            <a:tailEnd/>
          </a:ln>
          <a:effectLst>
            <a:softEdge rad="63500"/>
          </a:effectLst>
        </p:spPr>
      </p:pic>
      <p:pic>
        <p:nvPicPr>
          <p:cNvPr id="56322" name="Picture 2"/>
          <p:cNvPicPr>
            <a:picLocks noChangeAspect="1" noChangeArrowheads="1"/>
          </p:cNvPicPr>
          <p:nvPr/>
        </p:nvPicPr>
        <p:blipFill>
          <a:blip r:embed="rId4" cstate="print"/>
          <a:srcRect/>
          <a:stretch>
            <a:fillRect/>
          </a:stretch>
        </p:blipFill>
        <p:spPr bwMode="auto">
          <a:xfrm>
            <a:off x="3059832" y="5157192"/>
            <a:ext cx="2736304" cy="477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12 - Θέση περιεχομένου" descr="Logo Color final sit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115888"/>
            <a:ext cx="2305050"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 Ευθεία γραμμή σύνδεσης"/>
          <p:cNvCxnSpPr/>
          <p:nvPr/>
        </p:nvCxnSpPr>
        <p:spPr>
          <a:xfrm>
            <a:off x="2916238" y="738188"/>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11268" name="8 - TextBox"/>
          <p:cNvSpPr txBox="1">
            <a:spLocks noChangeArrowheads="1"/>
          </p:cNvSpPr>
          <p:nvPr/>
        </p:nvSpPr>
        <p:spPr bwMode="auto">
          <a:xfrm>
            <a:off x="2268538" y="233363"/>
            <a:ext cx="6875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l-GR" altLang="el-GR" sz="2000" b="1" dirty="0" smtClean="0">
                <a:solidFill>
                  <a:srgbClr val="C00000"/>
                </a:solidFill>
              </a:rPr>
              <a:t>Εγγεγραμμένοι </a:t>
            </a:r>
            <a:r>
              <a:rPr lang="el-GR" altLang="el-GR" sz="2000" b="1" dirty="0">
                <a:solidFill>
                  <a:srgbClr val="C00000"/>
                </a:solidFill>
              </a:rPr>
              <a:t>Εθελοντές Δότες  </a:t>
            </a:r>
          </a:p>
        </p:txBody>
      </p:sp>
      <p:graphicFrame>
        <p:nvGraphicFramePr>
          <p:cNvPr id="11269" name="Γράφημα 6"/>
          <p:cNvGraphicFramePr>
            <a:graphicFrameLocks/>
          </p:cNvGraphicFramePr>
          <p:nvPr/>
        </p:nvGraphicFramePr>
        <p:xfrm>
          <a:off x="-50800" y="1139825"/>
          <a:ext cx="9245600" cy="5768975"/>
        </p:xfrm>
        <a:graphic>
          <a:graphicData uri="http://schemas.openxmlformats.org/presentationml/2006/ole">
            <mc:AlternateContent xmlns:mc="http://schemas.openxmlformats.org/markup-compatibility/2006">
              <mc:Choice xmlns:v="urn:schemas-microsoft-com:vml" Requires="v">
                <p:oleObj spid="_x0000_s7188" r:id="rId5" imgW="9242337" imgH="5767316" progId="Excel.Chart.8">
                  <p:embed/>
                </p:oleObj>
              </mc:Choice>
              <mc:Fallback>
                <p:oleObj r:id="rId5" imgW="9242337" imgH="5767316" progId="Excel.Chart.8">
                  <p:embed/>
                  <p:pic>
                    <p:nvPicPr>
                      <p:cNvPr id="11269" name="Γράφημα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1139825"/>
                        <a:ext cx="92456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72025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501" y="2214601"/>
            <a:ext cx="5758755" cy="4484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435352"/>
            <a:ext cx="2448272"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8 - TextBox"/>
          <p:cNvSpPr txBox="1">
            <a:spLocks noChangeArrowheads="1"/>
          </p:cNvSpPr>
          <p:nvPr/>
        </p:nvSpPr>
        <p:spPr bwMode="auto">
          <a:xfrm>
            <a:off x="2267744" y="236300"/>
            <a:ext cx="6517133" cy="954107"/>
          </a:xfrm>
          <a:prstGeom prst="rect">
            <a:avLst/>
          </a:prstGeom>
          <a:noFill/>
          <a:ln w="9525">
            <a:noFill/>
            <a:miter lim="800000"/>
            <a:headEnd/>
            <a:tailEnd/>
          </a:ln>
        </p:spPr>
        <p:txBody>
          <a:bodyPr wrap="square">
            <a:spAutoFit/>
          </a:bodyPr>
          <a:lstStyle/>
          <a:p>
            <a:pPr algn="ctr"/>
            <a:r>
              <a:rPr lang="el-GR" sz="2800" b="1" dirty="0" smtClean="0">
                <a:latin typeface="Arial" pitchFamily="34" charset="0"/>
                <a:cs typeface="Arial" pitchFamily="34" charset="0"/>
              </a:rPr>
              <a:t>ΑΝΩΝΥΜΗ ΕΝΤΑΞΗ ΣΤΟ</a:t>
            </a: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ΕΘΝΙΚΟ ΚΑΙ ΠΑΓΚΟΣΜΙΟ ΜΗΤΡΩΟ</a:t>
            </a:r>
            <a:endParaRPr lang="el-GR" sz="2800" b="1" dirty="0">
              <a:latin typeface="Arial" pitchFamily="34" charset="0"/>
              <a:cs typeface="Arial" pitchFamily="34" charset="0"/>
            </a:endParaRPr>
          </a:p>
        </p:txBody>
      </p:sp>
      <p:cxnSp>
        <p:nvCxnSpPr>
          <p:cNvPr id="5" name="23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469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12 - Θέση περιεχομένου" descr="Logo Color final site.jpg"/>
          <p:cNvPicPr>
            <a:picLocks noChangeAspect="1"/>
          </p:cNvPicPr>
          <p:nvPr/>
        </p:nvPicPr>
        <p:blipFill>
          <a:blip r:embed="rId3" cstate="email"/>
          <a:srcRect/>
          <a:stretch>
            <a:fillRect/>
          </a:stretch>
        </p:blipFill>
        <p:spPr bwMode="auto">
          <a:xfrm>
            <a:off x="179388" y="115888"/>
            <a:ext cx="2674937" cy="1106487"/>
          </a:xfrm>
          <a:prstGeom prst="rect">
            <a:avLst/>
          </a:prstGeom>
          <a:noFill/>
          <a:ln w="9525">
            <a:noFill/>
            <a:miter lim="800000"/>
            <a:headEnd/>
            <a:tailEnd/>
          </a:ln>
        </p:spPr>
      </p:pic>
      <p:sp>
        <p:nvSpPr>
          <p:cNvPr id="10245" name="8 - TextBox"/>
          <p:cNvSpPr txBox="1">
            <a:spLocks noChangeArrowheads="1"/>
          </p:cNvSpPr>
          <p:nvPr/>
        </p:nvSpPr>
        <p:spPr bwMode="auto">
          <a:xfrm>
            <a:off x="3131840" y="404664"/>
            <a:ext cx="5688905" cy="523220"/>
          </a:xfrm>
          <a:prstGeom prst="rect">
            <a:avLst/>
          </a:prstGeom>
          <a:noFill/>
          <a:ln w="9525">
            <a:noFill/>
            <a:miter lim="800000"/>
            <a:headEnd/>
            <a:tailEnd/>
          </a:ln>
        </p:spPr>
        <p:txBody>
          <a:bodyPr wrap="square">
            <a:spAutoFit/>
          </a:bodyPr>
          <a:lstStyle/>
          <a:p>
            <a:pPr algn="ctr"/>
            <a:r>
              <a:rPr lang="el-GR" sz="2800" b="1" dirty="0" smtClean="0">
                <a:latin typeface="Arial" pitchFamily="34" charset="0"/>
                <a:cs typeface="Arial" pitchFamily="34" charset="0"/>
              </a:rPr>
              <a:t>ΓΕΦΥΡΕΣ ΖΩΗΣ</a:t>
            </a:r>
            <a:endParaRPr lang="el-GR" sz="2800" b="1" dirty="0">
              <a:latin typeface="Arial" pitchFamily="34" charset="0"/>
              <a:cs typeface="Arial" pitchFamily="34" charset="0"/>
            </a:endParaRPr>
          </a:p>
        </p:txBody>
      </p:sp>
      <p:cxnSp>
        <p:nvCxnSpPr>
          <p:cNvPr id="24" name="23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grpSp>
        <p:nvGrpSpPr>
          <p:cNvPr id="6" name="Ομάδα 5"/>
          <p:cNvGrpSpPr/>
          <p:nvPr/>
        </p:nvGrpSpPr>
        <p:grpSpPr>
          <a:xfrm>
            <a:off x="251520" y="1700808"/>
            <a:ext cx="8559497" cy="4803817"/>
            <a:chOff x="630421" y="1628800"/>
            <a:chExt cx="6781138" cy="2688339"/>
          </a:xfrm>
        </p:grpSpPr>
        <p:pic>
          <p:nvPicPr>
            <p:cNvPr id="28" name="Picture 3"/>
            <p:cNvPicPr>
              <a:picLocks noChangeAspect="1" noChangeArrowheads="1"/>
            </p:cNvPicPr>
            <p:nvPr/>
          </p:nvPicPr>
          <p:blipFill>
            <a:blip r:embed="rId4" cstate="print"/>
            <a:srcRect/>
            <a:stretch>
              <a:fillRect/>
            </a:stretch>
          </p:blipFill>
          <p:spPr bwMode="auto">
            <a:xfrm>
              <a:off x="1516856" y="1628800"/>
              <a:ext cx="5484129" cy="2673145"/>
            </a:xfrm>
            <a:prstGeom prst="rect">
              <a:avLst/>
            </a:prstGeom>
            <a:noFill/>
            <a:ln w="9525">
              <a:noFill/>
              <a:miter lim="800000"/>
              <a:headEnd/>
              <a:tailEnd/>
            </a:ln>
          </p:spPr>
        </p:pic>
        <p:pic>
          <p:nvPicPr>
            <p:cNvPr id="17" name="12 - Θέση περιεχομένου" descr="Logo Color final site.jpg"/>
            <p:cNvPicPr>
              <a:picLocks noChangeAspect="1"/>
            </p:cNvPicPr>
            <p:nvPr/>
          </p:nvPicPr>
          <p:blipFill>
            <a:blip r:embed="rId5" cstate="email"/>
            <a:srcRect/>
            <a:stretch>
              <a:fillRect/>
            </a:stretch>
          </p:blipFill>
          <p:spPr bwMode="auto">
            <a:xfrm>
              <a:off x="5365347" y="3933920"/>
              <a:ext cx="1197993" cy="383219"/>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230811" y="3755691"/>
              <a:ext cx="1126444" cy="386081"/>
            </a:xfrm>
            <a:prstGeom prst="rect">
              <a:avLst/>
            </a:prstGeom>
            <a:noFill/>
            <a:ln w="9525">
              <a:noFill/>
              <a:miter lim="800000"/>
              <a:headEnd/>
              <a:tailEnd/>
            </a:ln>
          </p:spPr>
        </p:pic>
        <p:pic>
          <p:nvPicPr>
            <p:cNvPr id="6146" name="Picture 2" descr="D:\Alexandros-files\Pictures\child.png"/>
            <p:cNvPicPr>
              <a:picLocks noChangeAspect="1" noChangeArrowheads="1"/>
            </p:cNvPicPr>
            <p:nvPr/>
          </p:nvPicPr>
          <p:blipFill>
            <a:blip r:embed="rId7" cstate="email"/>
            <a:srcRect/>
            <a:stretch>
              <a:fillRect/>
            </a:stretch>
          </p:blipFill>
          <p:spPr bwMode="auto">
            <a:xfrm>
              <a:off x="630421" y="2011286"/>
              <a:ext cx="1094727" cy="912273"/>
            </a:xfrm>
            <a:prstGeom prst="rect">
              <a:avLst/>
            </a:prstGeom>
            <a:noFill/>
          </p:spPr>
        </p:pic>
        <p:pic>
          <p:nvPicPr>
            <p:cNvPr id="8" name="Picture 3"/>
            <p:cNvPicPr>
              <a:picLocks noChangeAspect="1" noChangeArrowheads="1"/>
            </p:cNvPicPr>
            <p:nvPr/>
          </p:nvPicPr>
          <p:blipFill>
            <a:blip r:embed="rId8" cstate="email"/>
            <a:srcRect/>
            <a:stretch>
              <a:fillRect/>
            </a:stretch>
          </p:blipFill>
          <p:spPr bwMode="auto">
            <a:xfrm>
              <a:off x="6488476" y="3106767"/>
              <a:ext cx="923083" cy="704992"/>
            </a:xfrm>
            <a:prstGeom prst="rect">
              <a:avLst/>
            </a:prstGeom>
            <a:ln>
              <a:headEnd/>
              <a:tailEnd/>
            </a:ln>
          </p:spPr>
          <p:style>
            <a:lnRef idx="3">
              <a:schemeClr val="lt1"/>
            </a:lnRef>
            <a:fillRef idx="1">
              <a:schemeClr val="accent1"/>
            </a:fillRef>
            <a:effectRef idx="1">
              <a:schemeClr val="accent1"/>
            </a:effectRef>
            <a:fontRef idx="minor">
              <a:schemeClr val="lt1"/>
            </a:fontRef>
          </p:style>
        </p:pic>
        <p:sp>
          <p:nvSpPr>
            <p:cNvPr id="33" name="30 - TextBox"/>
            <p:cNvSpPr txBox="1"/>
            <p:nvPr/>
          </p:nvSpPr>
          <p:spPr>
            <a:xfrm>
              <a:off x="3959978" y="2582355"/>
              <a:ext cx="562998" cy="229154"/>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latin typeface="Arial" pitchFamily="34" charset="0"/>
                  <a:cs typeface="Arial" pitchFamily="34" charset="0"/>
                </a:rPr>
                <a:t>BMDW</a:t>
              </a:r>
              <a:endParaRPr lang="el-GR" sz="1200" b="1" dirty="0">
                <a:effectLst>
                  <a:outerShdw blurRad="38100" dist="38100" dir="2700000" algn="tl">
                    <a:srgbClr val="000000">
                      <a:alpha val="43137"/>
                    </a:srgbClr>
                  </a:outerShdw>
                </a:effectLst>
                <a:latin typeface="Arial" pitchFamily="34" charset="0"/>
                <a:cs typeface="Arial" pitchFamily="34" charset="0"/>
              </a:endParaRPr>
            </a:p>
          </p:txBody>
        </p:sp>
        <p:pic>
          <p:nvPicPr>
            <p:cNvPr id="5" name="Εικόνα 4"/>
            <p:cNvPicPr>
              <a:picLocks noChangeAspect="1"/>
            </p:cNvPicPr>
            <p:nvPr/>
          </p:nvPicPr>
          <p:blipFill>
            <a:blip r:embed="rId9"/>
            <a:stretch>
              <a:fillRect/>
            </a:stretch>
          </p:blipFill>
          <p:spPr>
            <a:xfrm>
              <a:off x="2912429" y="1750125"/>
              <a:ext cx="501318" cy="609294"/>
            </a:xfrm>
            <a:prstGeom prst="rect">
              <a:avLst/>
            </a:prstGeom>
          </p:spPr>
        </p:pic>
      </p:grpSp>
    </p:spTree>
    <p:extLst>
      <p:ext uri="{BB962C8B-B14F-4D97-AF65-F5344CB8AC3E}">
        <p14:creationId xmlns:p14="http://schemas.microsoft.com/office/powerpoint/2010/main" val="62504370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563888" y="116632"/>
            <a:ext cx="5256584" cy="1008112"/>
          </a:xfrm>
        </p:spPr>
        <p:txBody>
          <a:bodyPr>
            <a:normAutofit/>
          </a:bodyPr>
          <a:lstStyle/>
          <a:p>
            <a:r>
              <a:rPr lang="el-GR" sz="2800" b="1" dirty="0" smtClean="0">
                <a:latin typeface="Arial" pitchFamily="34" charset="0"/>
                <a:cs typeface="Arial" pitchFamily="34" charset="0"/>
              </a:rPr>
              <a:t>Βρέθηκα συμβατός/ή!</a:t>
            </a:r>
            <a:endParaRPr lang="el-GR" sz="2800" b="1" dirty="0">
              <a:latin typeface="Arial" pitchFamily="34" charset="0"/>
              <a:cs typeface="Arial" pitchFamily="34" charset="0"/>
            </a:endParaRPr>
          </a:p>
        </p:txBody>
      </p:sp>
      <p:pic>
        <p:nvPicPr>
          <p:cNvPr id="4" name="12 - Θέση περιεχομένου" descr="Logo Color final site.jpg"/>
          <p:cNvPicPr>
            <a:picLocks noChangeAspect="1"/>
          </p:cNvPicPr>
          <p:nvPr/>
        </p:nvPicPr>
        <p:blipFill>
          <a:blip r:embed="rId2" cstate="email"/>
          <a:srcRect/>
          <a:stretch>
            <a:fillRect/>
          </a:stretch>
        </p:blipFill>
        <p:spPr bwMode="auto">
          <a:xfrm>
            <a:off x="179388" y="115888"/>
            <a:ext cx="2674937" cy="1106487"/>
          </a:xfrm>
          <a:prstGeom prst="rect">
            <a:avLst/>
          </a:prstGeom>
          <a:noFill/>
          <a:ln w="9525">
            <a:noFill/>
            <a:miter lim="800000"/>
            <a:headEnd/>
            <a:tailEnd/>
          </a:ln>
        </p:spPr>
      </p:pic>
      <p:sp>
        <p:nvSpPr>
          <p:cNvPr id="6" name="5 - Ορθογώνιο"/>
          <p:cNvSpPr/>
          <p:nvPr/>
        </p:nvSpPr>
        <p:spPr>
          <a:xfrm>
            <a:off x="755576" y="1988840"/>
            <a:ext cx="7848872" cy="3416320"/>
          </a:xfrm>
          <a:prstGeom prst="rect">
            <a:avLst/>
          </a:prstGeom>
        </p:spPr>
        <p:txBody>
          <a:bodyPr wrap="square">
            <a:spAutoFit/>
          </a:bodyPr>
          <a:lstStyle/>
          <a:p>
            <a:pPr>
              <a:buFont typeface="Wingdings" pitchFamily="2" charset="2"/>
              <a:buChar char="ü"/>
            </a:pPr>
            <a:r>
              <a:rPr lang="el-GR" sz="2400" dirty="0" smtClean="0">
                <a:latin typeface="Arial" pitchFamily="34" charset="0"/>
                <a:cs typeface="Arial" pitchFamily="34" charset="0"/>
              </a:rPr>
              <a:t>Μπορεί να είσαι ΕΣΥ ο τυχερός που θα κληθείς να </a:t>
            </a:r>
            <a:r>
              <a:rPr lang="el-GR" sz="2400" dirty="0" smtClean="0">
                <a:solidFill>
                  <a:srgbClr val="FF0000"/>
                </a:solidFill>
                <a:latin typeface="Arial" pitchFamily="34" charset="0"/>
                <a:cs typeface="Arial" pitchFamily="34" charset="0"/>
              </a:rPr>
              <a:t>Χαρίσεις Ζωή!</a:t>
            </a:r>
          </a:p>
          <a:p>
            <a:endParaRPr lang="el-GR" sz="2400" dirty="0" smtClean="0">
              <a:solidFill>
                <a:srgbClr val="FF0000"/>
              </a:solidFill>
              <a:latin typeface="Arial" pitchFamily="34" charset="0"/>
              <a:cs typeface="Arial" pitchFamily="34" charset="0"/>
            </a:endParaRPr>
          </a:p>
          <a:p>
            <a:pPr>
              <a:buFont typeface="Wingdings" pitchFamily="2" charset="2"/>
              <a:buChar char="ü"/>
            </a:pPr>
            <a:r>
              <a:rPr lang="el-GR" sz="2400" dirty="0" smtClean="0">
                <a:latin typeface="Arial" pitchFamily="34" charset="0"/>
                <a:cs typeface="Arial" pitchFamily="34" charset="0"/>
              </a:rPr>
              <a:t>Ενημέρωση</a:t>
            </a:r>
          </a:p>
          <a:p>
            <a:pPr>
              <a:buFont typeface="Wingdings" pitchFamily="2" charset="2"/>
              <a:buChar char="ü"/>
            </a:pPr>
            <a:endParaRPr lang="el-GR" sz="2400" dirty="0" smtClean="0">
              <a:latin typeface="Arial" pitchFamily="34" charset="0"/>
              <a:cs typeface="Arial" pitchFamily="34" charset="0"/>
            </a:endParaRPr>
          </a:p>
          <a:p>
            <a:pPr>
              <a:buFont typeface="Wingdings" pitchFamily="2" charset="2"/>
              <a:buChar char="ü"/>
            </a:pPr>
            <a:r>
              <a:rPr lang="el-GR" sz="2400" dirty="0" smtClean="0">
                <a:latin typeface="Arial" pitchFamily="34" charset="0"/>
                <a:cs typeface="Arial" pitchFamily="34" charset="0"/>
              </a:rPr>
              <a:t>Ιατρικός Έλεγχος</a:t>
            </a:r>
          </a:p>
          <a:p>
            <a:pPr>
              <a:buFont typeface="Wingdings" pitchFamily="2" charset="2"/>
              <a:buChar char="ü"/>
            </a:pPr>
            <a:endParaRPr lang="el-GR" sz="2400" dirty="0" smtClean="0">
              <a:latin typeface="Arial" pitchFamily="34" charset="0"/>
              <a:cs typeface="Arial" pitchFamily="34" charset="0"/>
            </a:endParaRPr>
          </a:p>
          <a:p>
            <a:pPr>
              <a:buFont typeface="Wingdings" pitchFamily="2" charset="2"/>
              <a:buChar char="ü"/>
            </a:pPr>
            <a:r>
              <a:rPr lang="el-GR" sz="2400" b="1" dirty="0" smtClean="0">
                <a:latin typeface="Arial" pitchFamily="34" charset="0"/>
                <a:cs typeface="Arial" pitchFamily="34" charset="0"/>
              </a:rPr>
              <a:t>ΔΩΡΕΑ κυττάρων!! </a:t>
            </a:r>
          </a:p>
          <a:p>
            <a:pPr>
              <a:buFont typeface="Wingdings" pitchFamily="2" charset="2"/>
              <a:buChar char="ü"/>
            </a:pPr>
            <a:endParaRPr lang="el-GR" sz="2400" dirty="0" smtClean="0">
              <a:solidFill>
                <a:srgbClr val="FF0000"/>
              </a:solidFill>
              <a:latin typeface="Arial" pitchFamily="34" charset="0"/>
              <a:cs typeface="Arial" pitchFamily="34" charset="0"/>
            </a:endParaRPr>
          </a:p>
        </p:txBody>
      </p:sp>
      <p:cxnSp>
        <p:nvCxnSpPr>
          <p:cNvPr id="5"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7" name="6 - TextBox"/>
          <p:cNvSpPr txBox="1"/>
          <p:nvPr/>
        </p:nvSpPr>
        <p:spPr>
          <a:xfrm>
            <a:off x="0" y="6176963"/>
            <a:ext cx="9144000" cy="707876"/>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lIns="91431" tIns="45715" rIns="91431" bIns="45715">
            <a:spAutoFit/>
          </a:bodyPr>
          <a:lstStyle/>
          <a:p>
            <a:pPr algn="ctr">
              <a:defRPr/>
            </a:pPr>
            <a:r>
              <a:rPr lang="el-GR" sz="2000" b="1" i="1" dirty="0">
                <a:solidFill>
                  <a:schemeClr val="bg1"/>
                </a:solidFill>
                <a:cs typeface="Arial" pitchFamily="34" charset="0"/>
              </a:rPr>
              <a:t>Κέντρο Ενημέρωσης &amp; Προσέλκυσης Εθελοντών Δοτών Μυελού των Οστών Πανεπιστημίου Πατρών (ΚΕΔΜΟΠ)</a:t>
            </a:r>
            <a:endParaRPr lang="el-GR" sz="2000" dirty="0">
              <a:solidFill>
                <a:schemeClr val="bg1"/>
              </a:solidFill>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 Τίτλος"/>
          <p:cNvSpPr txBox="1">
            <a:spLocks/>
          </p:cNvSpPr>
          <p:nvPr/>
        </p:nvSpPr>
        <p:spPr>
          <a:xfrm>
            <a:off x="3203848" y="116632"/>
            <a:ext cx="5760640" cy="100811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ΔΩΡΕΑ σήμερα…</a:t>
            </a:r>
            <a:endParaRPr kumimoji="0" lang="el-GR" sz="28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6" name="5 - Ορθογώνιο"/>
          <p:cNvSpPr/>
          <p:nvPr/>
        </p:nvSpPr>
        <p:spPr>
          <a:xfrm>
            <a:off x="179512" y="1755505"/>
            <a:ext cx="5256584" cy="4265783"/>
          </a:xfrm>
          <a:prstGeom prst="rect">
            <a:avLst/>
          </a:prstGeom>
        </p:spPr>
        <p:txBody>
          <a:bodyPr wrap="square">
            <a:spAutoFit/>
          </a:bodyPr>
          <a:lstStyle/>
          <a:p>
            <a:pPr lvl="0">
              <a:lnSpc>
                <a:spcPct val="150000"/>
              </a:lnSpc>
              <a:spcBef>
                <a:spcPct val="20000"/>
              </a:spcBef>
              <a:buFont typeface="Wingdings" pitchFamily="2" charset="2"/>
              <a:buChar char="ü"/>
              <a:defRPr/>
            </a:pPr>
            <a:r>
              <a:rPr lang="el-GR" sz="2400" dirty="0" smtClean="0">
                <a:latin typeface="Arial" pitchFamily="34" charset="0"/>
                <a:cs typeface="Arial" pitchFamily="34" charset="0"/>
              </a:rPr>
              <a:t>Συλλογή των πολύτιμων</a:t>
            </a:r>
            <a:r>
              <a:rPr lang="en-US" sz="2400" dirty="0" smtClean="0">
                <a:latin typeface="Arial" pitchFamily="34" charset="0"/>
                <a:cs typeface="Arial" pitchFamily="34" charset="0"/>
              </a:rPr>
              <a:t> </a:t>
            </a:r>
            <a:r>
              <a:rPr lang="el-GR" sz="2400" dirty="0" smtClean="0">
                <a:latin typeface="Arial" pitchFamily="34" charset="0"/>
                <a:cs typeface="Arial" pitchFamily="34" charset="0"/>
              </a:rPr>
              <a:t>κυττάρων από το </a:t>
            </a:r>
            <a:r>
              <a:rPr lang="el-GR" sz="2400" b="1" dirty="0" smtClean="0">
                <a:solidFill>
                  <a:srgbClr val="FF0000"/>
                </a:solidFill>
                <a:latin typeface="Arial" pitchFamily="34" charset="0"/>
                <a:cs typeface="Arial" pitchFamily="34" charset="0"/>
              </a:rPr>
              <a:t>ΑΙΜΑ</a:t>
            </a:r>
          </a:p>
          <a:p>
            <a:pPr>
              <a:lnSpc>
                <a:spcPct val="150000"/>
              </a:lnSpc>
              <a:spcBef>
                <a:spcPct val="20000"/>
              </a:spcBef>
              <a:buFont typeface="Wingdings" pitchFamily="2" charset="2"/>
              <a:buChar char="ü"/>
              <a:defRPr/>
            </a:pPr>
            <a:r>
              <a:rPr lang="el-GR" sz="2400" b="1" dirty="0" smtClean="0">
                <a:latin typeface="Arial" pitchFamily="34" charset="0"/>
                <a:cs typeface="Arial" pitchFamily="34" charset="0"/>
              </a:rPr>
              <a:t>Ανώδυνη διαδικασία</a:t>
            </a:r>
          </a:p>
          <a:p>
            <a:pPr>
              <a:lnSpc>
                <a:spcPct val="150000"/>
              </a:lnSpc>
              <a:spcBef>
                <a:spcPct val="20000"/>
              </a:spcBef>
              <a:buFont typeface="Wingdings" pitchFamily="2" charset="2"/>
              <a:buChar char="ü"/>
              <a:defRPr/>
            </a:pPr>
            <a:r>
              <a:rPr lang="el-GR" sz="2400" dirty="0" smtClean="0">
                <a:latin typeface="Arial" pitchFamily="34" charset="0"/>
                <a:cs typeface="Arial" pitchFamily="34" charset="0"/>
              </a:rPr>
              <a:t>3 ώρες</a:t>
            </a:r>
          </a:p>
          <a:p>
            <a:pPr>
              <a:lnSpc>
                <a:spcPct val="150000"/>
              </a:lnSpc>
              <a:spcBef>
                <a:spcPct val="20000"/>
              </a:spcBef>
              <a:buFont typeface="Wingdings" pitchFamily="2" charset="2"/>
              <a:buChar char="ü"/>
              <a:defRPr/>
            </a:pPr>
            <a:r>
              <a:rPr lang="el-GR" sz="2400" dirty="0" smtClean="0">
                <a:latin typeface="Arial" pitchFamily="34" charset="0"/>
                <a:cs typeface="Arial" pitchFamily="34" charset="0"/>
              </a:rPr>
              <a:t>Επιστροφή άμεσα στην εργασία</a:t>
            </a:r>
            <a:endParaRPr lang="en-US" sz="2400" dirty="0" smtClean="0">
              <a:latin typeface="Arial" pitchFamily="34" charset="0"/>
              <a:cs typeface="Arial" pitchFamily="34" charset="0"/>
            </a:endParaRPr>
          </a:p>
          <a:p>
            <a:pPr>
              <a:lnSpc>
                <a:spcPct val="150000"/>
              </a:lnSpc>
              <a:spcBef>
                <a:spcPct val="20000"/>
              </a:spcBef>
              <a:buFont typeface="Wingdings" pitchFamily="2" charset="2"/>
              <a:buChar char="ü"/>
              <a:defRPr/>
            </a:pPr>
            <a:r>
              <a:rPr lang="el-GR" sz="2400" dirty="0" smtClean="0">
                <a:latin typeface="Arial" pitchFamily="34" charset="0"/>
                <a:cs typeface="Arial" pitchFamily="34" charset="0"/>
              </a:rPr>
              <a:t>Η συλλογή γίνεται στην Πάτρα, Αθήνα, Θεσσαλονίκη</a:t>
            </a:r>
          </a:p>
        </p:txBody>
      </p:sp>
      <p:pic>
        <p:nvPicPr>
          <p:cNvPr id="4099" name="Picture 3" descr="D:\Alexandros-files\Pictures\images0KC8C24T.jpg"/>
          <p:cNvPicPr>
            <a:picLocks noChangeAspect="1" noChangeArrowheads="1"/>
          </p:cNvPicPr>
          <p:nvPr/>
        </p:nvPicPr>
        <p:blipFill>
          <a:blip r:embed="rId2" cstate="email"/>
          <a:srcRect/>
          <a:stretch>
            <a:fillRect/>
          </a:stretch>
        </p:blipFill>
        <p:spPr bwMode="auto">
          <a:xfrm>
            <a:off x="5868144" y="1412776"/>
            <a:ext cx="2880320" cy="1860208"/>
          </a:xfrm>
          <a:prstGeom prst="rect">
            <a:avLst/>
          </a:prstGeom>
          <a:noFill/>
        </p:spPr>
      </p:pic>
      <p:cxnSp>
        <p:nvCxnSpPr>
          <p:cNvPr id="9" name="8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17409" name="Picture 1" descr="C:\Users\Alexander\Pictures\Dorea-Moshevmatos_Despotakis.jpg"/>
          <p:cNvPicPr>
            <a:picLocks noChangeAspect="1" noChangeArrowheads="1"/>
          </p:cNvPicPr>
          <p:nvPr/>
        </p:nvPicPr>
        <p:blipFill>
          <a:blip r:embed="rId3" cstate="print"/>
          <a:srcRect/>
          <a:stretch>
            <a:fillRect/>
          </a:stretch>
        </p:blipFill>
        <p:spPr bwMode="auto">
          <a:xfrm>
            <a:off x="6012160" y="3429000"/>
            <a:ext cx="2636864" cy="240757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 Τίτλος"/>
          <p:cNvSpPr txBox="1">
            <a:spLocks/>
          </p:cNvSpPr>
          <p:nvPr/>
        </p:nvSpPr>
        <p:spPr>
          <a:xfrm>
            <a:off x="3419872" y="116632"/>
            <a:ext cx="4752528" cy="100811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Κινδυνεύω;</a:t>
            </a:r>
            <a:endParaRPr kumimoji="0" lang="el-GR" sz="28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6" name="5 - Ορθογώνιο"/>
          <p:cNvSpPr/>
          <p:nvPr/>
        </p:nvSpPr>
        <p:spPr>
          <a:xfrm>
            <a:off x="395536" y="1628800"/>
            <a:ext cx="8280920" cy="3908762"/>
          </a:xfrm>
          <a:prstGeom prst="rect">
            <a:avLst/>
          </a:prstGeom>
        </p:spPr>
        <p:txBody>
          <a:bodyPr wrap="square">
            <a:spAutoFit/>
          </a:bodyPr>
          <a:lstStyle/>
          <a:p>
            <a:pPr marL="273050" indent="-273050" algn="ctr">
              <a:buNone/>
            </a:pPr>
            <a:r>
              <a:rPr lang="el-GR" sz="3200" b="1" dirty="0" smtClean="0">
                <a:solidFill>
                  <a:srgbClr val="FF0000"/>
                </a:solidFill>
                <a:latin typeface="Arial" pitchFamily="34" charset="0"/>
                <a:cs typeface="Arial" pitchFamily="34" charset="0"/>
              </a:rPr>
              <a:t>Όχι</a:t>
            </a:r>
          </a:p>
          <a:p>
            <a:pPr marL="273050" indent="-273050" algn="ctr">
              <a:buNone/>
            </a:pPr>
            <a:endParaRPr lang="el-GR" sz="2400" b="1" dirty="0" smtClean="0">
              <a:solidFill>
                <a:srgbClr val="FF0000"/>
              </a:solidFill>
              <a:latin typeface="Arial" pitchFamily="34" charset="0"/>
              <a:cs typeface="Arial" pitchFamily="34" charset="0"/>
            </a:endParaRPr>
          </a:p>
          <a:p>
            <a:pPr marL="273050" indent="-273050">
              <a:buFont typeface="Wingdings" pitchFamily="2" charset="2"/>
              <a:buChar char="ü"/>
            </a:pPr>
            <a:r>
              <a:rPr lang="el-GR" sz="2400" dirty="0" smtClean="0">
                <a:solidFill>
                  <a:schemeClr val="tx1">
                    <a:lumMod val="85000"/>
                    <a:lumOff val="15000"/>
                  </a:schemeClr>
                </a:solidFill>
                <a:latin typeface="Arial" pitchFamily="34" charset="0"/>
                <a:cs typeface="Arial" pitchFamily="34" charset="0"/>
              </a:rPr>
              <a:t>Η διαδικασία είναι </a:t>
            </a:r>
            <a:r>
              <a:rPr lang="el-GR" sz="2400" b="1" dirty="0" smtClean="0">
                <a:latin typeface="Arial" pitchFamily="34" charset="0"/>
                <a:cs typeface="Arial" pitchFamily="34" charset="0"/>
              </a:rPr>
              <a:t>ακίνδυνη και ανώδυνη</a:t>
            </a:r>
          </a:p>
          <a:p>
            <a:pPr marL="273050" indent="-273050">
              <a:buFont typeface="Wingdings" pitchFamily="2" charset="2"/>
              <a:buChar char="ü"/>
            </a:pPr>
            <a:endParaRPr lang="el-GR" sz="2400" b="1" dirty="0" smtClean="0">
              <a:latin typeface="Arial" pitchFamily="34" charset="0"/>
              <a:cs typeface="Arial" pitchFamily="34" charset="0"/>
            </a:endParaRPr>
          </a:p>
          <a:p>
            <a:pPr marL="273050" indent="-273050">
              <a:buFont typeface="Wingdings" pitchFamily="2" charset="2"/>
              <a:buChar char="ü"/>
            </a:pPr>
            <a:r>
              <a:rPr lang="el-GR" sz="2400" dirty="0" smtClean="0">
                <a:latin typeface="Arial" pitchFamily="34" charset="0"/>
                <a:cs typeface="Arial" pitchFamily="34" charset="0"/>
              </a:rPr>
              <a:t>Ο δότης δωρίζει ελάχιστα (για αυτόν), αλλά πολλά και σωτήρια (για τον ασθενή) προγονικά κύτταρα αίματος (200 </a:t>
            </a:r>
            <a:r>
              <a:rPr lang="en-US" sz="2400" dirty="0" smtClean="0">
                <a:latin typeface="Arial" pitchFamily="34" charset="0"/>
                <a:cs typeface="Arial" pitchFamily="34" charset="0"/>
              </a:rPr>
              <a:t>ml </a:t>
            </a:r>
            <a:r>
              <a:rPr lang="el-GR" sz="2400" dirty="0" smtClean="0">
                <a:latin typeface="Arial" pitchFamily="34" charset="0"/>
                <a:cs typeface="Arial" pitchFamily="34" charset="0"/>
              </a:rPr>
              <a:t>αίμα)</a:t>
            </a:r>
          </a:p>
          <a:p>
            <a:pPr marL="273050" indent="-273050">
              <a:buFont typeface="Wingdings" pitchFamily="2" charset="2"/>
              <a:buChar char="ü"/>
            </a:pPr>
            <a:endParaRPr lang="el-GR" sz="2400" dirty="0" smtClean="0">
              <a:latin typeface="Arial" pitchFamily="34" charset="0"/>
              <a:cs typeface="Arial" pitchFamily="34" charset="0"/>
            </a:endParaRPr>
          </a:p>
          <a:p>
            <a:pPr marL="273050" indent="-273050">
              <a:buFont typeface="Wingdings" pitchFamily="2" charset="2"/>
              <a:buChar char="ü"/>
            </a:pPr>
            <a:r>
              <a:rPr lang="el-GR" sz="2400" dirty="0" smtClean="0">
                <a:latin typeface="Arial" pitchFamily="34" charset="0"/>
                <a:cs typeface="Arial" pitchFamily="34" charset="0"/>
              </a:rPr>
              <a:t>Μία ανώδυνη πράξη αλτρουισμού που </a:t>
            </a:r>
            <a:r>
              <a:rPr lang="el-GR" sz="2400" dirty="0" smtClean="0">
                <a:solidFill>
                  <a:srgbClr val="FF0000"/>
                </a:solidFill>
                <a:latin typeface="Arial" pitchFamily="34" charset="0"/>
                <a:cs typeface="Arial" pitchFamily="34" charset="0"/>
              </a:rPr>
              <a:t>Χαρίζει Ελπίδα</a:t>
            </a:r>
          </a:p>
          <a:p>
            <a:pPr marL="273050" indent="-273050">
              <a:buFont typeface="Wingdings" pitchFamily="2" charset="2"/>
              <a:buChar char="ü"/>
            </a:pPr>
            <a:endParaRPr lang="el-GR" sz="2400" dirty="0" smtClean="0">
              <a:latin typeface="Arial" pitchFamily="34" charset="0"/>
              <a:cs typeface="Arial" pitchFamily="34" charset="0"/>
            </a:endParaRPr>
          </a:p>
        </p:txBody>
      </p:sp>
      <p:cxnSp>
        <p:nvCxnSpPr>
          <p:cNvPr id="7" name="6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15844" y="1988840"/>
            <a:ext cx="9036496" cy="2880320"/>
          </a:xfrm>
        </p:spPr>
        <p:txBody>
          <a:bodyPr anchor="ctr">
            <a:noAutofit/>
          </a:bodyPr>
          <a:lstStyle/>
          <a:p>
            <a:pPr marL="482600" indent="-482600" algn="l">
              <a:lnSpc>
                <a:spcPct val="150000"/>
              </a:lnSpc>
              <a:spcBef>
                <a:spcPts val="0"/>
              </a:spcBef>
              <a:buFont typeface="Wingdings" pitchFamily="2" charset="2"/>
              <a:buChar char="q"/>
              <a:defRPr/>
            </a:pPr>
            <a:r>
              <a:rPr lang="el-GR" sz="2400" dirty="0" smtClean="0">
                <a:solidFill>
                  <a:schemeClr val="tx1">
                    <a:lumMod val="85000"/>
                    <a:lumOff val="15000"/>
                  </a:schemeClr>
                </a:solidFill>
                <a:latin typeface="Arial" pitchFamily="34" charset="0"/>
                <a:cs typeface="Arial" pitchFamily="34" charset="0"/>
              </a:rPr>
              <a:t>Γνωρίζετε πόσοι συνάνθρωποι μας  έχουν την καθημερινή αγωνία μέχρι να βρουν τον συμβατό τους δότη που θα τους σώσει την ζωή, και ειδικά τα μικρά παιδιά;</a:t>
            </a:r>
          </a:p>
          <a:p>
            <a:pPr marL="482600" indent="-482600" algn="l">
              <a:lnSpc>
                <a:spcPct val="150000"/>
              </a:lnSpc>
              <a:spcBef>
                <a:spcPts val="0"/>
              </a:spcBef>
              <a:buFont typeface="Wingdings" pitchFamily="2" charset="2"/>
              <a:buChar char="q"/>
              <a:defRPr/>
            </a:pPr>
            <a:r>
              <a:rPr lang="el-GR" sz="2400" dirty="0" smtClean="0">
                <a:solidFill>
                  <a:schemeClr val="tx1">
                    <a:lumMod val="85000"/>
                    <a:lumOff val="15000"/>
                  </a:schemeClr>
                </a:solidFill>
                <a:latin typeface="Arial" pitchFamily="34" charset="0"/>
                <a:cs typeface="Arial" pitchFamily="34" charset="0"/>
              </a:rPr>
              <a:t>Γνωρίζετε ότι μπορείτε να «</a:t>
            </a:r>
            <a:r>
              <a:rPr lang="el-GR" sz="2400" dirty="0" smtClean="0">
                <a:solidFill>
                  <a:schemeClr val="tx1"/>
                </a:solidFill>
                <a:latin typeface="Arial" pitchFamily="34" charset="0"/>
                <a:cs typeface="Arial" pitchFamily="34" charset="0"/>
              </a:rPr>
              <a:t>Χαρίσετε Ζωή» </a:t>
            </a:r>
            <a:r>
              <a:rPr lang="el-GR" sz="2400" dirty="0" smtClean="0">
                <a:solidFill>
                  <a:schemeClr val="tx1">
                    <a:lumMod val="85000"/>
                    <a:lumOff val="15000"/>
                  </a:schemeClr>
                </a:solidFill>
                <a:latin typeface="Arial" pitchFamily="34" charset="0"/>
                <a:cs typeface="Arial" pitchFamily="34" charset="0"/>
              </a:rPr>
              <a:t>απλά δίνοντας </a:t>
            </a:r>
            <a:r>
              <a:rPr lang="el-GR" sz="2400" b="1" dirty="0" smtClean="0">
                <a:solidFill>
                  <a:schemeClr val="tx1">
                    <a:lumMod val="85000"/>
                    <a:lumOff val="15000"/>
                  </a:schemeClr>
                </a:solidFill>
                <a:latin typeface="Arial" pitchFamily="34" charset="0"/>
                <a:cs typeface="Arial" pitchFamily="34" charset="0"/>
              </a:rPr>
              <a:t>αίμα</a:t>
            </a:r>
            <a:r>
              <a:rPr lang="el-GR" sz="2400" dirty="0" smtClean="0">
                <a:solidFill>
                  <a:schemeClr val="tx1">
                    <a:lumMod val="85000"/>
                    <a:lumOff val="15000"/>
                  </a:schemeClr>
                </a:solidFill>
                <a:latin typeface="Arial" pitchFamily="34" charset="0"/>
                <a:cs typeface="Arial" pitchFamily="34" charset="0"/>
              </a:rPr>
              <a:t>;</a:t>
            </a:r>
          </a:p>
          <a:p>
            <a:pPr marL="482600" indent="-482600" algn="l">
              <a:lnSpc>
                <a:spcPct val="150000"/>
              </a:lnSpc>
              <a:spcBef>
                <a:spcPts val="0"/>
              </a:spcBef>
              <a:buFont typeface="Wingdings" pitchFamily="2" charset="2"/>
              <a:buChar char="q"/>
              <a:defRPr/>
            </a:pPr>
            <a:r>
              <a:rPr lang="el-GR" sz="2400" dirty="0" smtClean="0">
                <a:solidFill>
                  <a:schemeClr val="tx1">
                    <a:lumMod val="85000"/>
                    <a:lumOff val="15000"/>
                  </a:schemeClr>
                </a:solidFill>
                <a:latin typeface="Arial" pitchFamily="34" charset="0"/>
                <a:cs typeface="Arial" pitchFamily="34" charset="0"/>
              </a:rPr>
              <a:t>Μπορείτε να γίνετε δότες άπλα δίνοντας λίγο σάλιο;</a:t>
            </a:r>
          </a:p>
        </p:txBody>
      </p:sp>
      <p:sp>
        <p:nvSpPr>
          <p:cNvPr id="6" name="1 - Τίτλος"/>
          <p:cNvSpPr txBox="1">
            <a:spLocks/>
          </p:cNvSpPr>
          <p:nvPr/>
        </p:nvSpPr>
        <p:spPr>
          <a:xfrm>
            <a:off x="3347864" y="260648"/>
            <a:ext cx="5472608" cy="7920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effectLst/>
                <a:uLnTx/>
                <a:uFillTx/>
                <a:latin typeface="Arial" pitchFamily="34" charset="0"/>
                <a:ea typeface="+mj-ea"/>
                <a:cs typeface="Arial" pitchFamily="34" charset="0"/>
              </a:rPr>
              <a:t>Πράγματα που αγνοούμε…</a:t>
            </a:r>
            <a:endParaRPr kumimoji="0" lang="el-GR" sz="2800" b="1" i="0" u="none" strike="noStrike" kern="1200" cap="none" spc="0" normalizeH="0" baseline="0" noProof="0" dirty="0">
              <a:ln>
                <a:noFill/>
              </a:ln>
              <a:effectLst/>
              <a:uLnTx/>
              <a:uFillTx/>
              <a:latin typeface="Arial" pitchFamily="34" charset="0"/>
              <a:ea typeface="+mj-ea"/>
              <a:cs typeface="Arial" pitchFamily="34" charset="0"/>
            </a:endParaRPr>
          </a:p>
        </p:txBody>
      </p:sp>
      <p:cxnSp>
        <p:nvCxnSpPr>
          <p:cNvPr id="5"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7" name="Rectangle 4"/>
          <p:cNvSpPr>
            <a:spLocks noChangeArrowheads="1"/>
          </p:cNvSpPr>
          <p:nvPr/>
        </p:nvSpPr>
        <p:spPr bwMode="auto">
          <a:xfrm>
            <a:off x="4833942" y="141539"/>
            <a:ext cx="308780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2800" b="1" dirty="0">
                <a:latin typeface="+mn-lt"/>
              </a:rPr>
              <a:t>Τι δωρίζει ο δότης?</a:t>
            </a:r>
          </a:p>
        </p:txBody>
      </p:sp>
      <p:pic>
        <p:nvPicPr>
          <p:cNvPr id="11279" name="Picture 6" descr="19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17" y="1373164"/>
            <a:ext cx="3396175" cy="424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0" name="Text Box 7"/>
          <p:cNvSpPr txBox="1">
            <a:spLocks noChangeArrowheads="1"/>
          </p:cNvSpPr>
          <p:nvPr/>
        </p:nvSpPr>
        <p:spPr bwMode="auto">
          <a:xfrm>
            <a:off x="4263866" y="15095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l-GR" altLang="en-US" b="1" dirty="0" smtClean="0"/>
              <a:t>3 </a:t>
            </a:r>
            <a:r>
              <a:rPr lang="en-US" altLang="en-US" b="1" dirty="0" smtClean="0"/>
              <a:t>x</a:t>
            </a:r>
            <a:r>
              <a:rPr lang="el-GR" altLang="en-US" b="1" dirty="0" smtClean="0"/>
              <a:t> 10</a:t>
            </a:r>
            <a:r>
              <a:rPr lang="el-GR" altLang="en-US" b="1" baseline="30000" dirty="0" smtClean="0"/>
              <a:t>ε</a:t>
            </a:r>
            <a:r>
              <a:rPr lang="el-GR" altLang="en-US" b="1" dirty="0" smtClean="0"/>
              <a:t>6 </a:t>
            </a:r>
            <a:r>
              <a:rPr lang="de-DE" altLang="en-US" b="1" dirty="0" smtClean="0"/>
              <a:t>CD34+</a:t>
            </a:r>
            <a:r>
              <a:rPr lang="el-GR" altLang="en-US" b="1" dirty="0" smtClean="0"/>
              <a:t>/</a:t>
            </a:r>
            <a:r>
              <a:rPr lang="en-US" altLang="en-US" b="1" dirty="0" smtClean="0"/>
              <a:t>kg </a:t>
            </a:r>
            <a:r>
              <a:rPr lang="en-US" altLang="en-US" b="1" dirty="0" err="1" smtClean="0"/>
              <a:t>bw</a:t>
            </a:r>
            <a:endParaRPr lang="en-US" altLang="en-US" b="1" dirty="0" smtClean="0"/>
          </a:p>
        </p:txBody>
      </p:sp>
      <p:sp>
        <p:nvSpPr>
          <p:cNvPr id="11281" name="Oval 8"/>
          <p:cNvSpPr>
            <a:spLocks noChangeArrowheads="1"/>
          </p:cNvSpPr>
          <p:nvPr/>
        </p:nvSpPr>
        <p:spPr bwMode="auto">
          <a:xfrm>
            <a:off x="1618256" y="1495666"/>
            <a:ext cx="576392" cy="479521"/>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1282" name="Line 9"/>
          <p:cNvSpPr>
            <a:spLocks noChangeShapeType="1"/>
          </p:cNvSpPr>
          <p:nvPr/>
        </p:nvSpPr>
        <p:spPr bwMode="auto">
          <a:xfrm flipV="1">
            <a:off x="2170695" y="1694222"/>
            <a:ext cx="2345129" cy="1"/>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Ομάδα 1"/>
          <p:cNvGrpSpPr/>
          <p:nvPr/>
        </p:nvGrpSpPr>
        <p:grpSpPr>
          <a:xfrm>
            <a:off x="3707904" y="2204864"/>
            <a:ext cx="5129965" cy="4007787"/>
            <a:chOff x="323850" y="817370"/>
            <a:chExt cx="8526858" cy="5635818"/>
          </a:xfrm>
        </p:grpSpPr>
        <p:sp>
          <p:nvSpPr>
            <p:cNvPr id="97" name="Rectangle 2" descr="Large confetti"/>
            <p:cNvSpPr>
              <a:spLocks noChangeArrowheads="1"/>
            </p:cNvSpPr>
            <p:nvPr/>
          </p:nvSpPr>
          <p:spPr bwMode="auto">
            <a:xfrm>
              <a:off x="323850" y="1844675"/>
              <a:ext cx="4032250" cy="4608513"/>
            </a:xfrm>
            <a:prstGeom prst="rect">
              <a:avLst/>
            </a:prstGeom>
            <a:pattFill prst="lgConfetti">
              <a:fgClr>
                <a:schemeClr val="hlink"/>
              </a:fgClr>
              <a:bgClr>
                <a:srgbClr val="C0C0C0"/>
              </a:bgClr>
            </a:pattFill>
            <a:ln w="38100">
              <a:solidFill>
                <a:schemeClr val="bg2"/>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98" name="Text Box 4"/>
            <p:cNvSpPr txBox="1">
              <a:spLocks noChangeArrowheads="1"/>
            </p:cNvSpPr>
            <p:nvPr/>
          </p:nvSpPr>
          <p:spPr bwMode="auto">
            <a:xfrm>
              <a:off x="4643439" y="1135809"/>
              <a:ext cx="1797454" cy="519361"/>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de-DE" altLang="en-US" dirty="0" smtClean="0"/>
                <a:t>CD34</a:t>
              </a:r>
              <a:endParaRPr lang="de-DE" altLang="en-US" dirty="0"/>
            </a:p>
          </p:txBody>
        </p:sp>
        <p:sp>
          <p:nvSpPr>
            <p:cNvPr id="99" name="Text Box 5"/>
            <p:cNvSpPr txBox="1">
              <a:spLocks noChangeArrowheads="1"/>
            </p:cNvSpPr>
            <p:nvPr/>
          </p:nvSpPr>
          <p:spPr bwMode="auto">
            <a:xfrm>
              <a:off x="350893" y="817370"/>
              <a:ext cx="4088749" cy="116856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2400" dirty="0">
                  <a:solidFill>
                    <a:schemeClr val="bg2"/>
                  </a:solidFill>
                </a:rPr>
                <a:t>Κύτταρα </a:t>
              </a:r>
              <a:r>
                <a:rPr lang="el-GR" altLang="en-US" sz="2400" dirty="0" smtClean="0">
                  <a:solidFill>
                    <a:schemeClr val="bg2"/>
                  </a:solidFill>
                </a:rPr>
                <a:t>Μυελού</a:t>
              </a:r>
            </a:p>
            <a:p>
              <a:endParaRPr lang="de-DE" altLang="en-US" sz="2400" dirty="0">
                <a:solidFill>
                  <a:schemeClr val="bg2"/>
                </a:solidFill>
              </a:endParaRPr>
            </a:p>
          </p:txBody>
        </p:sp>
        <p:sp>
          <p:nvSpPr>
            <p:cNvPr id="100" name="Rectangle 6" descr="Large confetti"/>
            <p:cNvSpPr>
              <a:spLocks noChangeArrowheads="1"/>
            </p:cNvSpPr>
            <p:nvPr/>
          </p:nvSpPr>
          <p:spPr bwMode="auto">
            <a:xfrm>
              <a:off x="1979613" y="3860800"/>
              <a:ext cx="287337" cy="288925"/>
            </a:xfrm>
            <a:prstGeom prst="rect">
              <a:avLst/>
            </a:prstGeom>
            <a:pattFill prst="lgConfetti">
              <a:fgClr>
                <a:srgbClr val="009900"/>
              </a:fgClr>
              <a:bgClr>
                <a:schemeClr val="tx1"/>
              </a:bgClr>
            </a:pattFill>
            <a:ln w="38100">
              <a:solidFill>
                <a:schemeClr val="bg2"/>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1" name="Rectangle 7" descr="Large confetti"/>
            <p:cNvSpPr>
              <a:spLocks noChangeArrowheads="1"/>
            </p:cNvSpPr>
            <p:nvPr/>
          </p:nvSpPr>
          <p:spPr bwMode="auto">
            <a:xfrm>
              <a:off x="4602558" y="1844674"/>
              <a:ext cx="4248150" cy="4608514"/>
            </a:xfrm>
            <a:prstGeom prst="rect">
              <a:avLst/>
            </a:prstGeom>
            <a:pattFill prst="lgConfetti">
              <a:fgClr>
                <a:srgbClr val="009900"/>
              </a:fgClr>
              <a:bgClr>
                <a:srgbClr val="C0C0C0"/>
              </a:bgClr>
            </a:pattFill>
            <a:ln w="38100">
              <a:solidFill>
                <a:schemeClr val="bg2"/>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2" name="Rectangle 8"/>
            <p:cNvSpPr>
              <a:spLocks noChangeArrowheads="1"/>
            </p:cNvSpPr>
            <p:nvPr/>
          </p:nvSpPr>
          <p:spPr bwMode="auto">
            <a:xfrm>
              <a:off x="6300788" y="3933825"/>
              <a:ext cx="142875" cy="142875"/>
            </a:xfrm>
            <a:prstGeom prst="rect">
              <a:avLst/>
            </a:prstGeom>
            <a:solidFill>
              <a:srgbClr val="FFFF00"/>
            </a:solidFill>
            <a:ln w="38100">
              <a:solidFill>
                <a:srgbClr val="FFFF00"/>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3" name="Text Box 9"/>
            <p:cNvSpPr txBox="1">
              <a:spLocks noChangeArrowheads="1"/>
            </p:cNvSpPr>
            <p:nvPr/>
          </p:nvSpPr>
          <p:spPr bwMode="auto">
            <a:xfrm>
              <a:off x="6579417" y="1366945"/>
              <a:ext cx="1497077" cy="38952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1200" dirty="0"/>
                <a:t>Δωρεά</a:t>
              </a:r>
              <a:endParaRPr lang="de-DE" altLang="en-US" sz="1200" dirty="0"/>
            </a:p>
          </p:txBody>
        </p:sp>
        <p:grpSp>
          <p:nvGrpSpPr>
            <p:cNvPr id="104" name="Group 11"/>
            <p:cNvGrpSpPr>
              <a:grpSpLocks/>
            </p:cNvGrpSpPr>
            <p:nvPr/>
          </p:nvGrpSpPr>
          <p:grpSpPr bwMode="auto">
            <a:xfrm>
              <a:off x="6691410" y="3429000"/>
              <a:ext cx="1152525" cy="2192338"/>
              <a:chOff x="4150" y="1888"/>
              <a:chExt cx="635" cy="1381"/>
            </a:xfrm>
          </p:grpSpPr>
          <p:sp>
            <p:nvSpPr>
              <p:cNvPr id="105" name="AutoShape 12"/>
              <p:cNvSpPr>
                <a:spLocks noChangeArrowheads="1"/>
              </p:cNvSpPr>
              <p:nvPr/>
            </p:nvSpPr>
            <p:spPr bwMode="auto">
              <a:xfrm>
                <a:off x="4150" y="1888"/>
                <a:ext cx="181" cy="726"/>
              </a:xfrm>
              <a:prstGeom prst="curvedLeftArrow">
                <a:avLst>
                  <a:gd name="adj1" fmla="val 80221"/>
                  <a:gd name="adj2" fmla="val 160442"/>
                  <a:gd name="adj3" fmla="val 33333"/>
                </a:avLst>
              </a:prstGeom>
              <a:solidFill>
                <a:srgbClr val="FFFF00"/>
              </a:solidFill>
              <a:ln w="9525">
                <a:solidFill>
                  <a:srgbClr val="FFFF00"/>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6" name="Rectangle 13" descr="Large confetti"/>
              <p:cNvSpPr>
                <a:spLocks noChangeArrowheads="1"/>
              </p:cNvSpPr>
              <p:nvPr/>
            </p:nvSpPr>
            <p:spPr bwMode="auto">
              <a:xfrm>
                <a:off x="4331" y="2861"/>
                <a:ext cx="454" cy="408"/>
              </a:xfrm>
              <a:prstGeom prst="rect">
                <a:avLst/>
              </a:prstGeom>
              <a:pattFill prst="lgConfetti">
                <a:fgClr>
                  <a:srgbClr val="009900"/>
                </a:fgClr>
                <a:bgClr>
                  <a:srgbClr val="C0C0C0"/>
                </a:bgClr>
              </a:patt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sp>
          <p:nvSpPr>
            <p:cNvPr id="107" name="Line 14"/>
            <p:cNvSpPr>
              <a:spLocks noChangeShapeType="1"/>
            </p:cNvSpPr>
            <p:nvPr/>
          </p:nvSpPr>
          <p:spPr bwMode="auto">
            <a:xfrm flipV="1">
              <a:off x="2268538" y="1844675"/>
              <a:ext cx="2374900" cy="201612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15"/>
            <p:cNvSpPr>
              <a:spLocks noChangeShapeType="1"/>
            </p:cNvSpPr>
            <p:nvPr/>
          </p:nvSpPr>
          <p:spPr bwMode="auto">
            <a:xfrm>
              <a:off x="2195513" y="4149725"/>
              <a:ext cx="2376487" cy="230346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cxnSp>
        <p:nvCxnSpPr>
          <p:cNvPr id="115" name="6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41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323850" y="1628775"/>
          <a:ext cx="2879725" cy="2376488"/>
        </p:xfrm>
        <a:graphic>
          <a:graphicData uri="http://schemas.openxmlformats.org/presentationml/2006/ole">
            <mc:AlternateContent xmlns:mc="http://schemas.openxmlformats.org/markup-compatibility/2006">
              <mc:Choice xmlns:v="urn:schemas-microsoft-com:vml" Requires="v">
                <p:oleObj spid="_x0000_s5156" name="CorelPhotoPaint.Image.10" r:id="rId4" imgW="866437" imgH="1009524" progId="CorelPhotoPaint.Image.10">
                  <p:embed/>
                </p:oleObj>
              </mc:Choice>
              <mc:Fallback>
                <p:oleObj name="CorelPhotoPaint.Image.10" r:id="rId4" imgW="866437" imgH="1009524" progId="CorelPhotoPaint.Image.10">
                  <p:embed/>
                  <p:pic>
                    <p:nvPicPr>
                      <p:cNvPr id="133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628775"/>
                        <a:ext cx="287972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3316" name="Group 3"/>
          <p:cNvGrpSpPr>
            <a:grpSpLocks/>
          </p:cNvGrpSpPr>
          <p:nvPr/>
        </p:nvGrpSpPr>
        <p:grpSpPr bwMode="auto">
          <a:xfrm>
            <a:off x="1619250" y="2205038"/>
            <a:ext cx="1041400" cy="1057275"/>
            <a:chOff x="2397" y="1168"/>
            <a:chExt cx="1040" cy="962"/>
          </a:xfrm>
        </p:grpSpPr>
        <p:sp>
          <p:nvSpPr>
            <p:cNvPr id="13371" name="Oval 4"/>
            <p:cNvSpPr>
              <a:spLocks noChangeArrowheads="1"/>
            </p:cNvSpPr>
            <p:nvPr/>
          </p:nvSpPr>
          <p:spPr bwMode="auto">
            <a:xfrm>
              <a:off x="2559" y="1362"/>
              <a:ext cx="696" cy="768"/>
            </a:xfrm>
            <a:prstGeom prst="ellipse">
              <a:avLst/>
            </a:prstGeom>
            <a:gradFill rotWithShape="0">
              <a:gsLst>
                <a:gs pos="0">
                  <a:srgbClr val="CCECFF"/>
                </a:gs>
                <a:gs pos="100000">
                  <a:srgbClr val="CC66FF"/>
                </a:gs>
              </a:gsLst>
              <a:path path="shape">
                <a:fillToRect l="50000" t="50000" r="50000" b="50000"/>
              </a:path>
            </a:gradFill>
            <a:ln>
              <a:noFill/>
            </a:ln>
            <a:effectLst>
              <a:prstShdw prst="shdw17" dist="17961" dir="2700000">
                <a:srgbClr val="7A8E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de-DE" altLang="en-US" sz="2400" b="1">
                  <a:solidFill>
                    <a:schemeClr val="bg1"/>
                  </a:solidFill>
                  <a:latin typeface="Arial" panose="020B0604020202020204" pitchFamily="34" charset="0"/>
                </a:rPr>
                <a:t>CD34</a:t>
              </a:r>
              <a:endParaRPr lang="en-US" altLang="en-US" sz="2400" b="1">
                <a:solidFill>
                  <a:schemeClr val="bg1"/>
                </a:solidFill>
                <a:latin typeface="Arial" panose="020B0604020202020204" pitchFamily="34" charset="0"/>
              </a:endParaRPr>
            </a:p>
          </p:txBody>
        </p:sp>
        <p:grpSp>
          <p:nvGrpSpPr>
            <p:cNvPr id="13372" name="Group 5"/>
            <p:cNvGrpSpPr>
              <a:grpSpLocks/>
            </p:cNvGrpSpPr>
            <p:nvPr/>
          </p:nvGrpSpPr>
          <p:grpSpPr bwMode="auto">
            <a:xfrm>
              <a:off x="2397" y="1168"/>
              <a:ext cx="1040" cy="962"/>
              <a:chOff x="2397" y="1168"/>
              <a:chExt cx="1040" cy="962"/>
            </a:xfrm>
          </p:grpSpPr>
          <p:sp>
            <p:nvSpPr>
              <p:cNvPr id="13373" name="AutoShape 6"/>
              <p:cNvSpPr>
                <a:spLocks noChangeArrowheads="1"/>
              </p:cNvSpPr>
              <p:nvPr/>
            </p:nvSpPr>
            <p:spPr bwMode="auto">
              <a:xfrm>
                <a:off x="2856" y="1168"/>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74" name="AutoShape 7"/>
              <p:cNvSpPr>
                <a:spLocks noChangeArrowheads="1"/>
              </p:cNvSpPr>
              <p:nvPr/>
            </p:nvSpPr>
            <p:spPr bwMode="auto">
              <a:xfrm rot="-2884033">
                <a:off x="2493" y="1355"/>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75" name="AutoShape 8"/>
              <p:cNvSpPr>
                <a:spLocks noChangeArrowheads="1"/>
              </p:cNvSpPr>
              <p:nvPr/>
            </p:nvSpPr>
            <p:spPr bwMode="auto">
              <a:xfrm rot="-6898793">
                <a:off x="2433" y="1852"/>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76" name="AutoShape 9"/>
              <p:cNvSpPr>
                <a:spLocks noChangeArrowheads="1"/>
              </p:cNvSpPr>
              <p:nvPr/>
            </p:nvSpPr>
            <p:spPr bwMode="auto">
              <a:xfrm rot="7328817">
                <a:off x="3183" y="197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77" name="AutoShape 10"/>
              <p:cNvSpPr>
                <a:spLocks noChangeArrowheads="1"/>
              </p:cNvSpPr>
              <p:nvPr/>
            </p:nvSpPr>
            <p:spPr bwMode="auto">
              <a:xfrm rot="4153409">
                <a:off x="3279" y="151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pic>
        <p:nvPicPr>
          <p:cNvPr id="13317" name="Picture 11" descr="ps wb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1735138"/>
            <a:ext cx="3024187"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5" name="Object 12"/>
          <p:cNvGraphicFramePr>
            <a:graphicFrameLocks noChangeAspect="1"/>
          </p:cNvGraphicFramePr>
          <p:nvPr/>
        </p:nvGraphicFramePr>
        <p:xfrm>
          <a:off x="395288" y="4471988"/>
          <a:ext cx="2808287" cy="2055812"/>
        </p:xfrm>
        <a:graphic>
          <a:graphicData uri="http://schemas.openxmlformats.org/presentationml/2006/ole">
            <mc:AlternateContent xmlns:mc="http://schemas.openxmlformats.org/markup-compatibility/2006">
              <mc:Choice xmlns:v="urn:schemas-microsoft-com:vml" Requires="v">
                <p:oleObj spid="_x0000_s5157" name="CorelPhotoPaint.Image.10" r:id="rId7" imgW="866437" imgH="1009524" progId="CorelPhotoPaint.Image.10">
                  <p:embed/>
                </p:oleObj>
              </mc:Choice>
              <mc:Fallback>
                <p:oleObj name="CorelPhotoPaint.Image.10" r:id="rId7" imgW="866437" imgH="1009524" progId="CorelPhotoPaint.Image.10">
                  <p:embed/>
                  <p:pic>
                    <p:nvPicPr>
                      <p:cNvPr id="13315"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471988"/>
                        <a:ext cx="2808287"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3318" name="Group 13"/>
          <p:cNvGrpSpPr>
            <a:grpSpLocks/>
          </p:cNvGrpSpPr>
          <p:nvPr/>
        </p:nvGrpSpPr>
        <p:grpSpPr bwMode="auto">
          <a:xfrm>
            <a:off x="684213" y="4581525"/>
            <a:ext cx="1041400" cy="1057275"/>
            <a:chOff x="2397" y="1168"/>
            <a:chExt cx="1040" cy="962"/>
          </a:xfrm>
        </p:grpSpPr>
        <p:sp>
          <p:nvSpPr>
            <p:cNvPr id="13364" name="Oval 14"/>
            <p:cNvSpPr>
              <a:spLocks noChangeArrowheads="1"/>
            </p:cNvSpPr>
            <p:nvPr/>
          </p:nvSpPr>
          <p:spPr bwMode="auto">
            <a:xfrm>
              <a:off x="2559" y="1362"/>
              <a:ext cx="696" cy="768"/>
            </a:xfrm>
            <a:prstGeom prst="ellipse">
              <a:avLst/>
            </a:prstGeom>
            <a:gradFill rotWithShape="0">
              <a:gsLst>
                <a:gs pos="0">
                  <a:srgbClr val="CCECFF"/>
                </a:gs>
                <a:gs pos="100000">
                  <a:srgbClr val="CC66FF"/>
                </a:gs>
              </a:gsLst>
              <a:path path="shape">
                <a:fillToRect l="50000" t="50000" r="50000" b="50000"/>
              </a:path>
            </a:gradFill>
            <a:ln>
              <a:noFill/>
            </a:ln>
            <a:effectLst>
              <a:prstShdw prst="shdw17" dist="17961" dir="2700000">
                <a:srgbClr val="7A8E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de-DE" altLang="en-US" sz="2400" b="1">
                  <a:solidFill>
                    <a:schemeClr val="bg1"/>
                  </a:solidFill>
                  <a:latin typeface="Arial" panose="020B0604020202020204" pitchFamily="34" charset="0"/>
                </a:rPr>
                <a:t>CD34</a:t>
              </a:r>
              <a:endParaRPr lang="en-US" altLang="en-US" sz="2400" b="1">
                <a:solidFill>
                  <a:schemeClr val="bg1"/>
                </a:solidFill>
                <a:latin typeface="Arial" panose="020B0604020202020204" pitchFamily="34" charset="0"/>
              </a:endParaRPr>
            </a:p>
          </p:txBody>
        </p:sp>
        <p:grpSp>
          <p:nvGrpSpPr>
            <p:cNvPr id="13365" name="Group 15"/>
            <p:cNvGrpSpPr>
              <a:grpSpLocks/>
            </p:cNvGrpSpPr>
            <p:nvPr/>
          </p:nvGrpSpPr>
          <p:grpSpPr bwMode="auto">
            <a:xfrm>
              <a:off x="2397" y="1168"/>
              <a:ext cx="1040" cy="962"/>
              <a:chOff x="2397" y="1168"/>
              <a:chExt cx="1040" cy="962"/>
            </a:xfrm>
          </p:grpSpPr>
          <p:sp>
            <p:nvSpPr>
              <p:cNvPr id="13366" name="AutoShape 16"/>
              <p:cNvSpPr>
                <a:spLocks noChangeArrowheads="1"/>
              </p:cNvSpPr>
              <p:nvPr/>
            </p:nvSpPr>
            <p:spPr bwMode="auto">
              <a:xfrm>
                <a:off x="2856" y="1168"/>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67" name="AutoShape 17"/>
              <p:cNvSpPr>
                <a:spLocks noChangeArrowheads="1"/>
              </p:cNvSpPr>
              <p:nvPr/>
            </p:nvSpPr>
            <p:spPr bwMode="auto">
              <a:xfrm rot="-2884033">
                <a:off x="2493" y="1355"/>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68" name="AutoShape 18"/>
              <p:cNvSpPr>
                <a:spLocks noChangeArrowheads="1"/>
              </p:cNvSpPr>
              <p:nvPr/>
            </p:nvSpPr>
            <p:spPr bwMode="auto">
              <a:xfrm rot="-6898793">
                <a:off x="2433" y="1852"/>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69" name="AutoShape 19"/>
              <p:cNvSpPr>
                <a:spLocks noChangeArrowheads="1"/>
              </p:cNvSpPr>
              <p:nvPr/>
            </p:nvSpPr>
            <p:spPr bwMode="auto">
              <a:xfrm rot="7328817">
                <a:off x="3183" y="197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70" name="AutoShape 20"/>
              <p:cNvSpPr>
                <a:spLocks noChangeArrowheads="1"/>
              </p:cNvSpPr>
              <p:nvPr/>
            </p:nvSpPr>
            <p:spPr bwMode="auto">
              <a:xfrm rot="4153409">
                <a:off x="3279" y="151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grpSp>
        <p:nvGrpSpPr>
          <p:cNvPr id="13319" name="Group 21"/>
          <p:cNvGrpSpPr>
            <a:grpSpLocks/>
          </p:cNvGrpSpPr>
          <p:nvPr/>
        </p:nvGrpSpPr>
        <p:grpSpPr bwMode="auto">
          <a:xfrm>
            <a:off x="2051050" y="4508500"/>
            <a:ext cx="1041400" cy="1057275"/>
            <a:chOff x="2397" y="1168"/>
            <a:chExt cx="1040" cy="962"/>
          </a:xfrm>
        </p:grpSpPr>
        <p:sp>
          <p:nvSpPr>
            <p:cNvPr id="13357" name="Oval 22"/>
            <p:cNvSpPr>
              <a:spLocks noChangeArrowheads="1"/>
            </p:cNvSpPr>
            <p:nvPr/>
          </p:nvSpPr>
          <p:spPr bwMode="auto">
            <a:xfrm>
              <a:off x="2559" y="1362"/>
              <a:ext cx="696" cy="768"/>
            </a:xfrm>
            <a:prstGeom prst="ellipse">
              <a:avLst/>
            </a:prstGeom>
            <a:gradFill rotWithShape="0">
              <a:gsLst>
                <a:gs pos="0">
                  <a:srgbClr val="CCECFF"/>
                </a:gs>
                <a:gs pos="100000">
                  <a:srgbClr val="CC66FF"/>
                </a:gs>
              </a:gsLst>
              <a:path path="shape">
                <a:fillToRect l="50000" t="50000" r="50000" b="50000"/>
              </a:path>
            </a:gradFill>
            <a:ln>
              <a:noFill/>
            </a:ln>
            <a:effectLst>
              <a:prstShdw prst="shdw17" dist="17961" dir="2700000">
                <a:srgbClr val="7A8E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de-DE" altLang="en-US" sz="2400" b="1">
                  <a:solidFill>
                    <a:schemeClr val="bg1"/>
                  </a:solidFill>
                  <a:latin typeface="Arial" panose="020B0604020202020204" pitchFamily="34" charset="0"/>
                </a:rPr>
                <a:t>CD34</a:t>
              </a:r>
              <a:endParaRPr lang="en-US" altLang="en-US" sz="2400" b="1">
                <a:solidFill>
                  <a:schemeClr val="bg1"/>
                </a:solidFill>
                <a:latin typeface="Arial" panose="020B0604020202020204" pitchFamily="34" charset="0"/>
              </a:endParaRPr>
            </a:p>
          </p:txBody>
        </p:sp>
        <p:grpSp>
          <p:nvGrpSpPr>
            <p:cNvPr id="13358" name="Group 23"/>
            <p:cNvGrpSpPr>
              <a:grpSpLocks/>
            </p:cNvGrpSpPr>
            <p:nvPr/>
          </p:nvGrpSpPr>
          <p:grpSpPr bwMode="auto">
            <a:xfrm>
              <a:off x="2397" y="1168"/>
              <a:ext cx="1040" cy="962"/>
              <a:chOff x="2397" y="1168"/>
              <a:chExt cx="1040" cy="962"/>
            </a:xfrm>
          </p:grpSpPr>
          <p:sp>
            <p:nvSpPr>
              <p:cNvPr id="13359" name="AutoShape 24"/>
              <p:cNvSpPr>
                <a:spLocks noChangeArrowheads="1"/>
              </p:cNvSpPr>
              <p:nvPr/>
            </p:nvSpPr>
            <p:spPr bwMode="auto">
              <a:xfrm>
                <a:off x="2856" y="1168"/>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60" name="AutoShape 25"/>
              <p:cNvSpPr>
                <a:spLocks noChangeArrowheads="1"/>
              </p:cNvSpPr>
              <p:nvPr/>
            </p:nvSpPr>
            <p:spPr bwMode="auto">
              <a:xfrm rot="-2884033">
                <a:off x="2493" y="1355"/>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61" name="AutoShape 26"/>
              <p:cNvSpPr>
                <a:spLocks noChangeArrowheads="1"/>
              </p:cNvSpPr>
              <p:nvPr/>
            </p:nvSpPr>
            <p:spPr bwMode="auto">
              <a:xfrm rot="-6898793">
                <a:off x="2433" y="1852"/>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62" name="AutoShape 27"/>
              <p:cNvSpPr>
                <a:spLocks noChangeArrowheads="1"/>
              </p:cNvSpPr>
              <p:nvPr/>
            </p:nvSpPr>
            <p:spPr bwMode="auto">
              <a:xfrm rot="7328817">
                <a:off x="3183" y="197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63" name="AutoShape 28"/>
              <p:cNvSpPr>
                <a:spLocks noChangeArrowheads="1"/>
              </p:cNvSpPr>
              <p:nvPr/>
            </p:nvSpPr>
            <p:spPr bwMode="auto">
              <a:xfrm rot="4153409">
                <a:off x="3279" y="151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grpSp>
        <p:nvGrpSpPr>
          <p:cNvPr id="13320" name="Group 29"/>
          <p:cNvGrpSpPr>
            <a:grpSpLocks/>
          </p:cNvGrpSpPr>
          <p:nvPr/>
        </p:nvGrpSpPr>
        <p:grpSpPr bwMode="auto">
          <a:xfrm>
            <a:off x="1476375" y="5445125"/>
            <a:ext cx="1041400" cy="1057275"/>
            <a:chOff x="2397" y="1168"/>
            <a:chExt cx="1040" cy="962"/>
          </a:xfrm>
        </p:grpSpPr>
        <p:sp>
          <p:nvSpPr>
            <p:cNvPr id="13350" name="Oval 30"/>
            <p:cNvSpPr>
              <a:spLocks noChangeArrowheads="1"/>
            </p:cNvSpPr>
            <p:nvPr/>
          </p:nvSpPr>
          <p:spPr bwMode="auto">
            <a:xfrm>
              <a:off x="2559" y="1362"/>
              <a:ext cx="696" cy="768"/>
            </a:xfrm>
            <a:prstGeom prst="ellipse">
              <a:avLst/>
            </a:prstGeom>
            <a:gradFill rotWithShape="0">
              <a:gsLst>
                <a:gs pos="0">
                  <a:srgbClr val="CCECFF"/>
                </a:gs>
                <a:gs pos="100000">
                  <a:srgbClr val="CC66FF"/>
                </a:gs>
              </a:gsLst>
              <a:path path="shape">
                <a:fillToRect l="50000" t="50000" r="50000" b="50000"/>
              </a:path>
            </a:gradFill>
            <a:ln>
              <a:noFill/>
            </a:ln>
            <a:effectLst>
              <a:prstShdw prst="shdw17" dist="17961" dir="2700000">
                <a:srgbClr val="7A8E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de-DE" altLang="en-US" sz="2400" b="1">
                  <a:solidFill>
                    <a:schemeClr val="bg1"/>
                  </a:solidFill>
                  <a:latin typeface="Arial" panose="020B0604020202020204" pitchFamily="34" charset="0"/>
                </a:rPr>
                <a:t>CD34</a:t>
              </a:r>
              <a:endParaRPr lang="en-US" altLang="en-US" sz="2400" b="1">
                <a:solidFill>
                  <a:schemeClr val="bg1"/>
                </a:solidFill>
                <a:latin typeface="Arial" panose="020B0604020202020204" pitchFamily="34" charset="0"/>
              </a:endParaRPr>
            </a:p>
          </p:txBody>
        </p:sp>
        <p:grpSp>
          <p:nvGrpSpPr>
            <p:cNvPr id="13351" name="Group 31"/>
            <p:cNvGrpSpPr>
              <a:grpSpLocks/>
            </p:cNvGrpSpPr>
            <p:nvPr/>
          </p:nvGrpSpPr>
          <p:grpSpPr bwMode="auto">
            <a:xfrm>
              <a:off x="2397" y="1168"/>
              <a:ext cx="1040" cy="962"/>
              <a:chOff x="2397" y="1168"/>
              <a:chExt cx="1040" cy="962"/>
            </a:xfrm>
          </p:grpSpPr>
          <p:sp>
            <p:nvSpPr>
              <p:cNvPr id="13352" name="AutoShape 32"/>
              <p:cNvSpPr>
                <a:spLocks noChangeArrowheads="1"/>
              </p:cNvSpPr>
              <p:nvPr/>
            </p:nvSpPr>
            <p:spPr bwMode="auto">
              <a:xfrm>
                <a:off x="2856" y="1168"/>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53" name="AutoShape 33"/>
              <p:cNvSpPr>
                <a:spLocks noChangeArrowheads="1"/>
              </p:cNvSpPr>
              <p:nvPr/>
            </p:nvSpPr>
            <p:spPr bwMode="auto">
              <a:xfrm rot="-2884033">
                <a:off x="2493" y="1355"/>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54" name="AutoShape 34"/>
              <p:cNvSpPr>
                <a:spLocks noChangeArrowheads="1"/>
              </p:cNvSpPr>
              <p:nvPr/>
            </p:nvSpPr>
            <p:spPr bwMode="auto">
              <a:xfrm rot="-6898793">
                <a:off x="2433" y="1852"/>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55" name="AutoShape 35"/>
              <p:cNvSpPr>
                <a:spLocks noChangeArrowheads="1"/>
              </p:cNvSpPr>
              <p:nvPr/>
            </p:nvSpPr>
            <p:spPr bwMode="auto">
              <a:xfrm rot="7328817">
                <a:off x="3183" y="197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56" name="AutoShape 36"/>
              <p:cNvSpPr>
                <a:spLocks noChangeArrowheads="1"/>
              </p:cNvSpPr>
              <p:nvPr/>
            </p:nvSpPr>
            <p:spPr bwMode="auto">
              <a:xfrm rot="4153409">
                <a:off x="3279" y="151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pic>
        <p:nvPicPr>
          <p:cNvPr id="13321" name="Picture 37" descr="ps wb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4467225"/>
            <a:ext cx="309562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38"/>
          <p:cNvSpPr txBox="1">
            <a:spLocks noChangeArrowheads="1"/>
          </p:cNvSpPr>
          <p:nvPr/>
        </p:nvSpPr>
        <p:spPr bwMode="auto">
          <a:xfrm>
            <a:off x="468313" y="1052513"/>
            <a:ext cx="2447925" cy="4667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l-GR" altLang="en-US" sz="2400" dirty="0"/>
              <a:t>μυελός των οστών</a:t>
            </a:r>
          </a:p>
        </p:txBody>
      </p:sp>
      <p:sp>
        <p:nvSpPr>
          <p:cNvPr id="13323" name="Text Box 39"/>
          <p:cNvSpPr txBox="1">
            <a:spLocks noChangeArrowheads="1"/>
          </p:cNvSpPr>
          <p:nvPr/>
        </p:nvSpPr>
        <p:spPr bwMode="auto">
          <a:xfrm>
            <a:off x="6011863" y="1123950"/>
            <a:ext cx="2200275" cy="4667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l-GR" altLang="en-US" sz="2400" dirty="0"/>
              <a:t>περιφερικό αίμα</a:t>
            </a:r>
          </a:p>
        </p:txBody>
      </p:sp>
      <p:grpSp>
        <p:nvGrpSpPr>
          <p:cNvPr id="13324" name="Group 40"/>
          <p:cNvGrpSpPr>
            <a:grpSpLocks/>
          </p:cNvGrpSpPr>
          <p:nvPr/>
        </p:nvGrpSpPr>
        <p:grpSpPr bwMode="auto">
          <a:xfrm>
            <a:off x="6083300" y="4437063"/>
            <a:ext cx="1041400" cy="1057275"/>
            <a:chOff x="2397" y="1168"/>
            <a:chExt cx="1040" cy="962"/>
          </a:xfrm>
        </p:grpSpPr>
        <p:sp>
          <p:nvSpPr>
            <p:cNvPr id="13343" name="Oval 41"/>
            <p:cNvSpPr>
              <a:spLocks noChangeArrowheads="1"/>
            </p:cNvSpPr>
            <p:nvPr/>
          </p:nvSpPr>
          <p:spPr bwMode="auto">
            <a:xfrm>
              <a:off x="2559" y="1362"/>
              <a:ext cx="696" cy="768"/>
            </a:xfrm>
            <a:prstGeom prst="ellipse">
              <a:avLst/>
            </a:prstGeom>
            <a:gradFill rotWithShape="0">
              <a:gsLst>
                <a:gs pos="0">
                  <a:srgbClr val="CCECFF"/>
                </a:gs>
                <a:gs pos="100000">
                  <a:srgbClr val="CC66FF"/>
                </a:gs>
              </a:gsLst>
              <a:path path="shape">
                <a:fillToRect l="50000" t="50000" r="50000" b="50000"/>
              </a:path>
            </a:gradFill>
            <a:ln>
              <a:noFill/>
            </a:ln>
            <a:effectLst>
              <a:prstShdw prst="shdw17" dist="17961" dir="2700000">
                <a:srgbClr val="7A8E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de-DE" altLang="en-US" sz="2400" b="1">
                  <a:solidFill>
                    <a:schemeClr val="bg1"/>
                  </a:solidFill>
                  <a:latin typeface="Arial" panose="020B0604020202020204" pitchFamily="34" charset="0"/>
                </a:rPr>
                <a:t>CD34</a:t>
              </a:r>
              <a:endParaRPr lang="en-US" altLang="en-US" sz="2400" b="1">
                <a:solidFill>
                  <a:schemeClr val="bg1"/>
                </a:solidFill>
                <a:latin typeface="Arial" panose="020B0604020202020204" pitchFamily="34" charset="0"/>
              </a:endParaRPr>
            </a:p>
          </p:txBody>
        </p:sp>
        <p:grpSp>
          <p:nvGrpSpPr>
            <p:cNvPr id="13344" name="Group 42"/>
            <p:cNvGrpSpPr>
              <a:grpSpLocks/>
            </p:cNvGrpSpPr>
            <p:nvPr/>
          </p:nvGrpSpPr>
          <p:grpSpPr bwMode="auto">
            <a:xfrm>
              <a:off x="2397" y="1168"/>
              <a:ext cx="1040" cy="962"/>
              <a:chOff x="2397" y="1168"/>
              <a:chExt cx="1040" cy="962"/>
            </a:xfrm>
          </p:grpSpPr>
          <p:sp>
            <p:nvSpPr>
              <p:cNvPr id="13345" name="AutoShape 43"/>
              <p:cNvSpPr>
                <a:spLocks noChangeArrowheads="1"/>
              </p:cNvSpPr>
              <p:nvPr/>
            </p:nvSpPr>
            <p:spPr bwMode="auto">
              <a:xfrm>
                <a:off x="2856" y="1168"/>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46" name="AutoShape 44"/>
              <p:cNvSpPr>
                <a:spLocks noChangeArrowheads="1"/>
              </p:cNvSpPr>
              <p:nvPr/>
            </p:nvSpPr>
            <p:spPr bwMode="auto">
              <a:xfrm rot="-2884033">
                <a:off x="2493" y="1355"/>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47" name="AutoShape 45"/>
              <p:cNvSpPr>
                <a:spLocks noChangeArrowheads="1"/>
              </p:cNvSpPr>
              <p:nvPr/>
            </p:nvSpPr>
            <p:spPr bwMode="auto">
              <a:xfrm rot="-6898793">
                <a:off x="2433" y="1852"/>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48" name="AutoShape 46"/>
              <p:cNvSpPr>
                <a:spLocks noChangeArrowheads="1"/>
              </p:cNvSpPr>
              <p:nvPr/>
            </p:nvSpPr>
            <p:spPr bwMode="auto">
              <a:xfrm rot="7328817">
                <a:off x="3183" y="197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49" name="AutoShape 47"/>
              <p:cNvSpPr>
                <a:spLocks noChangeArrowheads="1"/>
              </p:cNvSpPr>
              <p:nvPr/>
            </p:nvSpPr>
            <p:spPr bwMode="auto">
              <a:xfrm rot="4153409">
                <a:off x="3279" y="151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grpSp>
        <p:nvGrpSpPr>
          <p:cNvPr id="13325" name="Group 48"/>
          <p:cNvGrpSpPr>
            <a:grpSpLocks/>
          </p:cNvGrpSpPr>
          <p:nvPr/>
        </p:nvGrpSpPr>
        <p:grpSpPr bwMode="auto">
          <a:xfrm>
            <a:off x="7380288" y="5157788"/>
            <a:ext cx="1041400" cy="1057275"/>
            <a:chOff x="2397" y="1168"/>
            <a:chExt cx="1040" cy="962"/>
          </a:xfrm>
        </p:grpSpPr>
        <p:sp>
          <p:nvSpPr>
            <p:cNvPr id="13336" name="Oval 49"/>
            <p:cNvSpPr>
              <a:spLocks noChangeArrowheads="1"/>
            </p:cNvSpPr>
            <p:nvPr/>
          </p:nvSpPr>
          <p:spPr bwMode="auto">
            <a:xfrm>
              <a:off x="2559" y="1362"/>
              <a:ext cx="696" cy="768"/>
            </a:xfrm>
            <a:prstGeom prst="ellipse">
              <a:avLst/>
            </a:prstGeom>
            <a:gradFill rotWithShape="0">
              <a:gsLst>
                <a:gs pos="0">
                  <a:srgbClr val="CCECFF"/>
                </a:gs>
                <a:gs pos="100000">
                  <a:srgbClr val="CC66FF"/>
                </a:gs>
              </a:gsLst>
              <a:path path="shape">
                <a:fillToRect l="50000" t="50000" r="50000" b="50000"/>
              </a:path>
            </a:gradFill>
            <a:ln>
              <a:noFill/>
            </a:ln>
            <a:effectLst>
              <a:prstShdw prst="shdw17" dist="17961" dir="2700000">
                <a:srgbClr val="7A8E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de-DE" altLang="en-US" sz="2400" b="1">
                  <a:solidFill>
                    <a:schemeClr val="bg1"/>
                  </a:solidFill>
                  <a:latin typeface="Arial" panose="020B0604020202020204" pitchFamily="34" charset="0"/>
                </a:rPr>
                <a:t>CD34</a:t>
              </a:r>
              <a:endParaRPr lang="en-US" altLang="en-US" sz="2400" b="1">
                <a:solidFill>
                  <a:schemeClr val="bg1"/>
                </a:solidFill>
                <a:latin typeface="Arial" panose="020B0604020202020204" pitchFamily="34" charset="0"/>
              </a:endParaRPr>
            </a:p>
          </p:txBody>
        </p:sp>
        <p:grpSp>
          <p:nvGrpSpPr>
            <p:cNvPr id="13337" name="Group 50"/>
            <p:cNvGrpSpPr>
              <a:grpSpLocks/>
            </p:cNvGrpSpPr>
            <p:nvPr/>
          </p:nvGrpSpPr>
          <p:grpSpPr bwMode="auto">
            <a:xfrm>
              <a:off x="2397" y="1168"/>
              <a:ext cx="1040" cy="962"/>
              <a:chOff x="2397" y="1168"/>
              <a:chExt cx="1040" cy="962"/>
            </a:xfrm>
          </p:grpSpPr>
          <p:sp>
            <p:nvSpPr>
              <p:cNvPr id="13338" name="AutoShape 51"/>
              <p:cNvSpPr>
                <a:spLocks noChangeArrowheads="1"/>
              </p:cNvSpPr>
              <p:nvPr/>
            </p:nvSpPr>
            <p:spPr bwMode="auto">
              <a:xfrm>
                <a:off x="2856" y="1168"/>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39" name="AutoShape 52"/>
              <p:cNvSpPr>
                <a:spLocks noChangeArrowheads="1"/>
              </p:cNvSpPr>
              <p:nvPr/>
            </p:nvSpPr>
            <p:spPr bwMode="auto">
              <a:xfrm rot="-2884033">
                <a:off x="2493" y="1355"/>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40" name="AutoShape 53"/>
              <p:cNvSpPr>
                <a:spLocks noChangeArrowheads="1"/>
              </p:cNvSpPr>
              <p:nvPr/>
            </p:nvSpPr>
            <p:spPr bwMode="auto">
              <a:xfrm rot="-6898793">
                <a:off x="2433" y="1852"/>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41" name="AutoShape 54"/>
              <p:cNvSpPr>
                <a:spLocks noChangeArrowheads="1"/>
              </p:cNvSpPr>
              <p:nvPr/>
            </p:nvSpPr>
            <p:spPr bwMode="auto">
              <a:xfrm rot="7328817">
                <a:off x="3183" y="197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342" name="AutoShape 55"/>
              <p:cNvSpPr>
                <a:spLocks noChangeArrowheads="1"/>
              </p:cNvSpPr>
              <p:nvPr/>
            </p:nvSpPr>
            <p:spPr bwMode="auto">
              <a:xfrm rot="4153409">
                <a:off x="3279" y="1513"/>
                <a:ext cx="121" cy="194"/>
              </a:xfrm>
              <a:prstGeom prst="triangle">
                <a:avLst>
                  <a:gd name="adj" fmla="val 50000"/>
                </a:avLst>
              </a:prstGeom>
              <a:solidFill>
                <a:srgbClr val="CC99FF"/>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sp>
        <p:nvSpPr>
          <p:cNvPr id="13326" name="Freeform 56"/>
          <p:cNvSpPr>
            <a:spLocks/>
          </p:cNvSpPr>
          <p:nvPr/>
        </p:nvSpPr>
        <p:spPr bwMode="auto">
          <a:xfrm flipV="1">
            <a:off x="2411413" y="6021388"/>
            <a:ext cx="5184775" cy="215900"/>
          </a:xfrm>
          <a:custGeom>
            <a:avLst/>
            <a:gdLst>
              <a:gd name="T0" fmla="*/ 0 w 1344"/>
              <a:gd name="T1" fmla="*/ 2147483647 h 440"/>
              <a:gd name="T2" fmla="*/ 2147483647 w 1344"/>
              <a:gd name="T3" fmla="*/ 2147483647 h 440"/>
              <a:gd name="T4" fmla="*/ 2147483647 w 1344"/>
              <a:gd name="T5" fmla="*/ 2147483647 h 440"/>
              <a:gd name="T6" fmla="*/ 0 60000 65536"/>
              <a:gd name="T7" fmla="*/ 0 60000 65536"/>
              <a:gd name="T8" fmla="*/ 0 60000 65536"/>
              <a:gd name="T9" fmla="*/ 0 w 1344"/>
              <a:gd name="T10" fmla="*/ 0 h 440"/>
              <a:gd name="T11" fmla="*/ 1344 w 1344"/>
              <a:gd name="T12" fmla="*/ 440 h 440"/>
            </a:gdLst>
            <a:ahLst/>
            <a:cxnLst>
              <a:cxn ang="T6">
                <a:pos x="T0" y="T1"/>
              </a:cxn>
              <a:cxn ang="T7">
                <a:pos x="T2" y="T3"/>
              </a:cxn>
              <a:cxn ang="T8">
                <a:pos x="T4" y="T5"/>
              </a:cxn>
            </a:cxnLst>
            <a:rect l="T9" t="T10" r="T11" b="T12"/>
            <a:pathLst>
              <a:path w="1344" h="440">
                <a:moveTo>
                  <a:pt x="0" y="440"/>
                </a:moveTo>
                <a:cubicBezTo>
                  <a:pt x="152" y="228"/>
                  <a:pt x="304" y="16"/>
                  <a:pt x="528" y="8"/>
                </a:cubicBezTo>
                <a:cubicBezTo>
                  <a:pt x="752" y="0"/>
                  <a:pt x="1208" y="328"/>
                  <a:pt x="1344" y="392"/>
                </a:cubicBezTo>
              </a:path>
            </a:pathLst>
          </a:custGeom>
          <a:noFill/>
          <a:ln w="5715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7" name="Freeform 57"/>
          <p:cNvSpPr>
            <a:spLocks/>
          </p:cNvSpPr>
          <p:nvPr/>
        </p:nvSpPr>
        <p:spPr bwMode="auto">
          <a:xfrm>
            <a:off x="3059113" y="5084763"/>
            <a:ext cx="3311525" cy="71437"/>
          </a:xfrm>
          <a:custGeom>
            <a:avLst/>
            <a:gdLst>
              <a:gd name="T0" fmla="*/ 0 w 1344"/>
              <a:gd name="T1" fmla="*/ 2147483647 h 440"/>
              <a:gd name="T2" fmla="*/ 2147483647 w 1344"/>
              <a:gd name="T3" fmla="*/ 2147483647 h 440"/>
              <a:gd name="T4" fmla="*/ 2147483647 w 1344"/>
              <a:gd name="T5" fmla="*/ 2147483647 h 440"/>
              <a:gd name="T6" fmla="*/ 0 60000 65536"/>
              <a:gd name="T7" fmla="*/ 0 60000 65536"/>
              <a:gd name="T8" fmla="*/ 0 60000 65536"/>
              <a:gd name="T9" fmla="*/ 0 w 1344"/>
              <a:gd name="T10" fmla="*/ 0 h 440"/>
              <a:gd name="T11" fmla="*/ 1344 w 1344"/>
              <a:gd name="T12" fmla="*/ 440 h 440"/>
            </a:gdLst>
            <a:ahLst/>
            <a:cxnLst>
              <a:cxn ang="T6">
                <a:pos x="T0" y="T1"/>
              </a:cxn>
              <a:cxn ang="T7">
                <a:pos x="T2" y="T3"/>
              </a:cxn>
              <a:cxn ang="T8">
                <a:pos x="T4" y="T5"/>
              </a:cxn>
            </a:cxnLst>
            <a:rect l="T9" t="T10" r="T11" b="T12"/>
            <a:pathLst>
              <a:path w="1344" h="440">
                <a:moveTo>
                  <a:pt x="0" y="440"/>
                </a:moveTo>
                <a:cubicBezTo>
                  <a:pt x="152" y="228"/>
                  <a:pt x="304" y="16"/>
                  <a:pt x="528" y="8"/>
                </a:cubicBezTo>
                <a:cubicBezTo>
                  <a:pt x="752" y="0"/>
                  <a:pt x="1208" y="328"/>
                  <a:pt x="1344" y="392"/>
                </a:cubicBezTo>
              </a:path>
            </a:pathLst>
          </a:custGeom>
          <a:noFill/>
          <a:ln w="5715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8" name="Text Box 58"/>
          <p:cNvSpPr txBox="1">
            <a:spLocks noChangeArrowheads="1"/>
          </p:cNvSpPr>
          <p:nvPr/>
        </p:nvSpPr>
        <p:spPr bwMode="auto">
          <a:xfrm>
            <a:off x="3635375" y="1268413"/>
            <a:ext cx="159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de-DE" altLang="en-US" sz="2400" u="sng"/>
              <a:t>steady state</a:t>
            </a:r>
          </a:p>
        </p:txBody>
      </p:sp>
      <p:sp>
        <p:nvSpPr>
          <p:cNvPr id="13329" name="Text Box 59"/>
          <p:cNvSpPr txBox="1">
            <a:spLocks noChangeArrowheads="1"/>
          </p:cNvSpPr>
          <p:nvPr/>
        </p:nvSpPr>
        <p:spPr bwMode="auto">
          <a:xfrm>
            <a:off x="3708400" y="4076700"/>
            <a:ext cx="1395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2400" u="sng"/>
              <a:t>υπό</a:t>
            </a:r>
            <a:r>
              <a:rPr lang="de-DE" altLang="en-US" sz="2400" u="sng"/>
              <a:t> stress</a:t>
            </a:r>
          </a:p>
        </p:txBody>
      </p:sp>
      <p:sp>
        <p:nvSpPr>
          <p:cNvPr id="13330" name="Line 60"/>
          <p:cNvSpPr>
            <a:spLocks noChangeShapeType="1"/>
          </p:cNvSpPr>
          <p:nvPr/>
        </p:nvSpPr>
        <p:spPr bwMode="auto">
          <a:xfrm>
            <a:off x="4356100" y="4508500"/>
            <a:ext cx="0" cy="936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1" name="Text Box 61"/>
          <p:cNvSpPr txBox="1">
            <a:spLocks noChangeArrowheads="1"/>
          </p:cNvSpPr>
          <p:nvPr/>
        </p:nvSpPr>
        <p:spPr bwMode="auto">
          <a:xfrm>
            <a:off x="3995738" y="5445125"/>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de-DE" altLang="en-US" b="1"/>
              <a:t>G-CSF</a:t>
            </a:r>
          </a:p>
        </p:txBody>
      </p:sp>
      <p:sp>
        <p:nvSpPr>
          <p:cNvPr id="13333" name="Rectangle 63"/>
          <p:cNvSpPr>
            <a:spLocks noChangeArrowheads="1"/>
          </p:cNvSpPr>
          <p:nvPr/>
        </p:nvSpPr>
        <p:spPr bwMode="auto">
          <a:xfrm>
            <a:off x="3665556" y="122022"/>
            <a:ext cx="4635500" cy="94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2800" b="1" dirty="0"/>
              <a:t>Κινητοποίηση προγονικών </a:t>
            </a:r>
            <a:endParaRPr lang="el-GR" altLang="en-US" sz="2800" b="1" dirty="0" smtClean="0"/>
          </a:p>
          <a:p>
            <a:r>
              <a:rPr lang="el-GR" altLang="en-US" sz="2800" b="1" dirty="0" smtClean="0"/>
              <a:t>αιμοποιητικών </a:t>
            </a:r>
            <a:r>
              <a:rPr lang="el-GR" altLang="en-US" sz="2800" b="1" dirty="0"/>
              <a:t>κυττάρων</a:t>
            </a:r>
            <a:endParaRPr lang="de-DE" altLang="en-US" sz="2800" b="1" dirty="0"/>
          </a:p>
        </p:txBody>
      </p:sp>
      <p:sp>
        <p:nvSpPr>
          <p:cNvPr id="13334" name="Text Box 64"/>
          <p:cNvSpPr txBox="1">
            <a:spLocks noChangeArrowheads="1"/>
          </p:cNvSpPr>
          <p:nvPr/>
        </p:nvSpPr>
        <p:spPr bwMode="auto">
          <a:xfrm>
            <a:off x="6948488" y="6237288"/>
            <a:ext cx="17795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de-DE" altLang="en-US" b="1">
                <a:solidFill>
                  <a:schemeClr val="bg2"/>
                </a:solidFill>
              </a:rPr>
              <a:t>1</a:t>
            </a:r>
            <a:r>
              <a:rPr lang="el-GR" altLang="en-US" b="1">
                <a:solidFill>
                  <a:schemeClr val="bg2"/>
                </a:solidFill>
              </a:rPr>
              <a:t>0-15</a:t>
            </a:r>
            <a:r>
              <a:rPr lang="de-DE" altLang="en-US" b="1">
                <a:solidFill>
                  <a:schemeClr val="bg2"/>
                </a:solidFill>
              </a:rPr>
              <a:t> CD34+</a:t>
            </a:r>
            <a:r>
              <a:rPr lang="el-GR" altLang="en-US" b="1">
                <a:solidFill>
                  <a:schemeClr val="bg2"/>
                </a:solidFill>
              </a:rPr>
              <a:t>/ </a:t>
            </a:r>
            <a:r>
              <a:rPr lang="de-DE" altLang="en-US" b="1">
                <a:solidFill>
                  <a:schemeClr val="bg2"/>
                </a:solidFill>
              </a:rPr>
              <a:t>µl</a:t>
            </a:r>
            <a:endParaRPr lang="de-DE" altLang="en-US">
              <a:solidFill>
                <a:schemeClr val="bg2"/>
              </a:solidFill>
            </a:endParaRPr>
          </a:p>
        </p:txBody>
      </p:sp>
      <p:sp>
        <p:nvSpPr>
          <p:cNvPr id="13335" name="Text Box 65"/>
          <p:cNvSpPr txBox="1">
            <a:spLocks noChangeArrowheads="1"/>
          </p:cNvSpPr>
          <p:nvPr/>
        </p:nvSpPr>
        <p:spPr bwMode="auto">
          <a:xfrm>
            <a:off x="6804025" y="3644900"/>
            <a:ext cx="1779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l-GR" altLang="en-US" b="1">
                <a:solidFill>
                  <a:schemeClr val="bg2"/>
                </a:solidFill>
              </a:rPr>
              <a:t>&lt;1</a:t>
            </a:r>
            <a:r>
              <a:rPr lang="de-DE" altLang="en-US" b="1">
                <a:solidFill>
                  <a:schemeClr val="bg2"/>
                </a:solidFill>
              </a:rPr>
              <a:t> CD34+</a:t>
            </a:r>
            <a:r>
              <a:rPr lang="el-GR" altLang="en-US" b="1">
                <a:solidFill>
                  <a:schemeClr val="bg2"/>
                </a:solidFill>
              </a:rPr>
              <a:t>/ </a:t>
            </a:r>
            <a:r>
              <a:rPr lang="de-DE" altLang="en-US" b="1">
                <a:solidFill>
                  <a:schemeClr val="bg2"/>
                </a:solidFill>
              </a:rPr>
              <a:t>µl</a:t>
            </a:r>
            <a:endParaRPr lang="de-DE" altLang="en-US">
              <a:solidFill>
                <a:schemeClr val="bg2"/>
              </a:solidFill>
            </a:endParaRPr>
          </a:p>
        </p:txBody>
      </p:sp>
      <p:cxnSp>
        <p:nvCxnSpPr>
          <p:cNvPr id="66" name="6 - Ευθεία γραμμή σύνδεσης"/>
          <p:cNvCxnSpPr/>
          <p:nvPr/>
        </p:nvCxnSpPr>
        <p:spPr>
          <a:xfrm>
            <a:off x="2910205" y="1043258"/>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576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3"/>
          <p:cNvSpPr>
            <a:spLocks noChangeArrowheads="1"/>
          </p:cNvSpPr>
          <p:nvPr/>
        </p:nvSpPr>
        <p:spPr bwMode="auto">
          <a:xfrm>
            <a:off x="3608867" y="149322"/>
            <a:ext cx="469086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2400" b="1" dirty="0"/>
              <a:t>ΔΩΡΕΑ ΠΡΟΓΟΝΙΚΩΝ </a:t>
            </a:r>
            <a:endParaRPr lang="el-GR" altLang="en-US" sz="2400" b="1" dirty="0" smtClean="0"/>
          </a:p>
          <a:p>
            <a:r>
              <a:rPr lang="el-GR" altLang="en-US" sz="2400" b="1" dirty="0" smtClean="0"/>
              <a:t>ΑΙΜΟΠΟΙΗΤΙΚΩΝ </a:t>
            </a:r>
            <a:r>
              <a:rPr lang="el-GR" altLang="en-US" sz="2400" b="1" dirty="0"/>
              <a:t>ΚΥΤΤΑΡΩΝ</a:t>
            </a:r>
            <a:endParaRPr lang="de-DE" altLang="en-US" sz="2400" b="1" dirty="0"/>
          </a:p>
        </p:txBody>
      </p:sp>
      <p:sp>
        <p:nvSpPr>
          <p:cNvPr id="12294" name="Text Box 5"/>
          <p:cNvSpPr txBox="1">
            <a:spLocks noChangeArrowheads="1"/>
          </p:cNvSpPr>
          <p:nvPr/>
        </p:nvSpPr>
        <p:spPr bwMode="auto">
          <a:xfrm>
            <a:off x="398112" y="1395452"/>
            <a:ext cx="3778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l-GR" altLang="en-US" sz="2400" b="1" dirty="0"/>
              <a:t>Συλλογή μυελού των οστών</a:t>
            </a:r>
            <a:endParaRPr lang="de-DE" altLang="en-US" sz="2400" b="1" dirty="0"/>
          </a:p>
        </p:txBody>
      </p:sp>
      <p:graphicFrame>
        <p:nvGraphicFramePr>
          <p:cNvPr id="12290" name="Object 8"/>
          <p:cNvGraphicFramePr>
            <a:graphicFrameLocks noChangeAspect="1"/>
          </p:cNvGraphicFramePr>
          <p:nvPr>
            <p:extLst>
              <p:ext uri="{D42A27DB-BD31-4B8C-83A1-F6EECF244321}">
                <p14:modId xmlns:p14="http://schemas.microsoft.com/office/powerpoint/2010/main" val="3050287485"/>
              </p:ext>
            </p:extLst>
          </p:nvPr>
        </p:nvGraphicFramePr>
        <p:xfrm>
          <a:off x="477458" y="5185790"/>
          <a:ext cx="2016224" cy="1472967"/>
        </p:xfrm>
        <a:graphic>
          <a:graphicData uri="http://schemas.openxmlformats.org/presentationml/2006/ole">
            <mc:AlternateContent xmlns:mc="http://schemas.openxmlformats.org/markup-compatibility/2006">
              <mc:Choice xmlns:v="urn:schemas-microsoft-com:vml" Requires="v">
                <p:oleObj spid="_x0000_s4136" name="Bitmap" r:id="rId4" imgW="3895238" imgH="2980952" progId="Paint.Picture">
                  <p:embed/>
                </p:oleObj>
              </mc:Choice>
              <mc:Fallback>
                <p:oleObj name="Bitmap" r:id="rId4" imgW="3895238" imgH="2980952" progId="Paint.Picture">
                  <p:embed/>
                  <p:pic>
                    <p:nvPicPr>
                      <p:cNvPr id="1229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58" y="5185790"/>
                        <a:ext cx="2016224" cy="1472967"/>
                      </a:xfrm>
                      <a:prstGeom prst="rect">
                        <a:avLst/>
                      </a:prstGeom>
                      <a:noFill/>
                      <a:ln>
                        <a:noFill/>
                      </a:ln>
                      <a:effectLst/>
                    </p:spPr>
                  </p:pic>
                </p:oleObj>
              </mc:Fallback>
            </mc:AlternateContent>
          </a:graphicData>
        </a:graphic>
      </p:graphicFrame>
      <p:pic>
        <p:nvPicPr>
          <p:cNvPr id="12297" name="Picture 11" descr="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58" y="1953258"/>
            <a:ext cx="3718826" cy="31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2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46640" y="1993578"/>
            <a:ext cx="3672408" cy="30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16"/>
          <p:cNvGraphicFramePr>
            <a:graphicFrameLocks noChangeAspect="1"/>
          </p:cNvGraphicFramePr>
          <p:nvPr>
            <p:extLst>
              <p:ext uri="{D42A27DB-BD31-4B8C-83A1-F6EECF244321}">
                <p14:modId xmlns:p14="http://schemas.microsoft.com/office/powerpoint/2010/main" val="4201578554"/>
              </p:ext>
            </p:extLst>
          </p:nvPr>
        </p:nvGraphicFramePr>
        <p:xfrm>
          <a:off x="4995636" y="5130800"/>
          <a:ext cx="1150937" cy="1727200"/>
        </p:xfrm>
        <a:graphic>
          <a:graphicData uri="http://schemas.openxmlformats.org/presentationml/2006/ole">
            <mc:AlternateContent xmlns:mc="http://schemas.openxmlformats.org/markup-compatibility/2006">
              <mc:Choice xmlns:v="urn:schemas-microsoft-com:vml" Requires="v">
                <p:oleObj spid="_x0000_s4137" name="Bitmap" r:id="rId8" imgW="1009791" imgH="1514686" progId="Paint.Picture">
                  <p:embed/>
                </p:oleObj>
              </mc:Choice>
              <mc:Fallback>
                <p:oleObj name="Bitmap" r:id="rId8" imgW="1009791" imgH="1514686" progId="Paint.Picture">
                  <p:embed/>
                  <p:pic>
                    <p:nvPicPr>
                      <p:cNvPr id="14338"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5636" y="5130800"/>
                        <a:ext cx="1150937"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3"/>
          <p:cNvSpPr>
            <a:spLocks noChangeArrowheads="1"/>
          </p:cNvSpPr>
          <p:nvPr/>
        </p:nvSpPr>
        <p:spPr bwMode="auto">
          <a:xfrm>
            <a:off x="5046640" y="1279155"/>
            <a:ext cx="2160488" cy="64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2400" b="1" dirty="0" err="1"/>
              <a:t>Λευκαφαίρεση</a:t>
            </a:r>
            <a:endParaRPr lang="de-DE" altLang="en-US" sz="2400" b="1" dirty="0"/>
          </a:p>
        </p:txBody>
      </p:sp>
      <p:pic>
        <p:nvPicPr>
          <p:cNvPr id="13" name="Picture 6" descr="graft ba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0173" y="5194682"/>
            <a:ext cx="1141652" cy="1526339"/>
          </a:xfrm>
          <a:prstGeom prst="rect">
            <a:avLst/>
          </a:prstGeom>
          <a:noFill/>
          <a:ln w="28575">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3040173" y="6362878"/>
            <a:ext cx="8645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l-GR" altLang="en-US" sz="1600" dirty="0">
                <a:solidFill>
                  <a:schemeClr val="bg1"/>
                </a:solidFill>
              </a:rPr>
              <a:t>1 λίτρο </a:t>
            </a:r>
          </a:p>
        </p:txBody>
      </p:sp>
      <p:pic>
        <p:nvPicPr>
          <p:cNvPr id="15" name="Picture 9" descr="Cryostore cord blood storage and freez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8224" y="5266161"/>
            <a:ext cx="1500864" cy="145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p:cNvSpPr/>
          <p:nvPr/>
        </p:nvSpPr>
        <p:spPr>
          <a:xfrm>
            <a:off x="6617072" y="6417742"/>
            <a:ext cx="878767" cy="369332"/>
          </a:xfrm>
          <a:prstGeom prst="rect">
            <a:avLst/>
          </a:prstGeom>
        </p:spPr>
        <p:txBody>
          <a:bodyPr wrap="none">
            <a:spAutoFit/>
          </a:bodyPr>
          <a:lstStyle/>
          <a:p>
            <a:r>
              <a:rPr lang="en-US" altLang="en-US" dirty="0" smtClean="0">
                <a:solidFill>
                  <a:schemeClr val="bg1"/>
                </a:solidFill>
              </a:rPr>
              <a:t>300 </a:t>
            </a:r>
            <a:r>
              <a:rPr lang="de-DE" altLang="en-US" dirty="0" smtClean="0">
                <a:solidFill>
                  <a:schemeClr val="bg1"/>
                </a:solidFill>
              </a:rPr>
              <a:t>ml </a:t>
            </a:r>
            <a:endParaRPr lang="en-US" dirty="0">
              <a:solidFill>
                <a:schemeClr val="bg1"/>
              </a:solidFill>
            </a:endParaRPr>
          </a:p>
        </p:txBody>
      </p:sp>
      <p:cxnSp>
        <p:nvCxnSpPr>
          <p:cNvPr id="17" name="6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6131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0" y="6176963"/>
            <a:ext cx="9144000" cy="70802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a:spAutoFit/>
          </a:bodyPr>
          <a:lstStyle/>
          <a:p>
            <a:pPr algn="ctr" eaLnBrk="1" hangingPunct="1">
              <a:defRPr/>
            </a:pPr>
            <a:r>
              <a:rPr lang="el-GR" sz="2000" b="1" i="1">
                <a:solidFill>
                  <a:prstClr val="white"/>
                </a:solidFill>
                <a:ea typeface="MS PGothic" pitchFamily="34" charset="-128"/>
              </a:rPr>
              <a:t>Κέντρο Ενημέρωσης &amp; Προσέλκυσης Εθελοντών Δοτών Μυελού των Οστών Πανεπιστημίου Πατρών (ΚΕΔΜΟΠ)</a:t>
            </a:r>
            <a:endParaRPr lang="el-GR" sz="2000">
              <a:solidFill>
                <a:prstClr val="white"/>
              </a:solidFill>
              <a:ea typeface="MS PGothic" pitchFamily="34" charset="-128"/>
            </a:endParaRPr>
          </a:p>
        </p:txBody>
      </p:sp>
      <p:pic>
        <p:nvPicPr>
          <p:cNvPr id="15363" name="12 - Θέση περιεχομένου" descr="Logo Color final sit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5888"/>
            <a:ext cx="2674937"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 Ευθεία γραμμή σύνδεσης"/>
          <p:cNvCxnSpPr/>
          <p:nvPr/>
        </p:nvCxnSpPr>
        <p:spPr>
          <a:xfrm>
            <a:off x="2916238" y="738188"/>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15365" name="8 - TextBox"/>
          <p:cNvSpPr txBox="1">
            <a:spLocks noChangeArrowheads="1"/>
          </p:cNvSpPr>
          <p:nvPr/>
        </p:nvSpPr>
        <p:spPr bwMode="auto">
          <a:xfrm>
            <a:off x="2854325" y="233363"/>
            <a:ext cx="6110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l-GR" altLang="el-GR" sz="2000" b="1">
                <a:solidFill>
                  <a:srgbClr val="000000"/>
                </a:solidFill>
              </a:rPr>
              <a:t>ΑΠΟΤΕΛΕΣΜΑΤΑ:</a:t>
            </a:r>
            <a:r>
              <a:rPr lang="el-GR" altLang="el-GR" sz="2000" b="1">
                <a:solidFill>
                  <a:srgbClr val="C00000"/>
                </a:solidFill>
              </a:rPr>
              <a:t> Δωρητές ΚΕΔΜΟΠ που Χάρισαν Ζωή </a:t>
            </a:r>
          </a:p>
        </p:txBody>
      </p:sp>
      <p:graphicFrame>
        <p:nvGraphicFramePr>
          <p:cNvPr id="7" name="3 - Γράφημα"/>
          <p:cNvGraphicFramePr>
            <a:graphicFrameLocks/>
          </p:cNvGraphicFramePr>
          <p:nvPr/>
        </p:nvGraphicFramePr>
        <p:xfrm>
          <a:off x="-1" y="1222376"/>
          <a:ext cx="9144001" cy="49617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60886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Εικόνα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09075"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 TextBox"/>
          <p:cNvSpPr txBox="1"/>
          <p:nvPr/>
        </p:nvSpPr>
        <p:spPr>
          <a:xfrm>
            <a:off x="0" y="6176963"/>
            <a:ext cx="9144000" cy="708025"/>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a:spAutoFit/>
          </a:bodyPr>
          <a:lstStyle/>
          <a:p>
            <a:pPr algn="ctr" eaLnBrk="1" hangingPunct="1">
              <a:defRPr/>
            </a:pPr>
            <a:r>
              <a:rPr lang="el-GR" sz="2000" b="1" i="1">
                <a:solidFill>
                  <a:prstClr val="white"/>
                </a:solidFill>
                <a:ea typeface="MS PGothic" pitchFamily="34" charset="-128"/>
              </a:rPr>
              <a:t>Κέντρο Ενημέρωσης &amp; Προσέλκυσης Εθελοντών Δοτών Μυελού των Οστών Πανεπιστημίου Πατρών (ΚΕΔΜΟΠ)</a:t>
            </a:r>
            <a:endParaRPr lang="el-GR" sz="2000">
              <a:solidFill>
                <a:prstClr val="white"/>
              </a:solidFill>
              <a:ea typeface="MS PGothic" pitchFamily="34" charset="-128"/>
            </a:endParaRPr>
          </a:p>
        </p:txBody>
      </p:sp>
    </p:spTree>
    <p:extLst>
      <p:ext uri="{BB962C8B-B14F-4D97-AF65-F5344CB8AC3E}">
        <p14:creationId xmlns:p14="http://schemas.microsoft.com/office/powerpoint/2010/main" val="1675601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xarisezoi\Desktop\sketo xarisezoi parousias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Επεξήγηση με στρογγυλεμένο παραλληλόγραμμο 12"/>
          <p:cNvSpPr/>
          <p:nvPr/>
        </p:nvSpPr>
        <p:spPr>
          <a:xfrm>
            <a:off x="5148064" y="1700808"/>
            <a:ext cx="3923928" cy="1944216"/>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000" dirty="0" smtClean="0">
              <a:solidFill>
                <a:schemeClr val="tx1"/>
              </a:solidFill>
            </a:endParaRPr>
          </a:p>
          <a:p>
            <a:pPr algn="ctr"/>
            <a:r>
              <a:rPr lang="el-GR" sz="2000" dirty="0" smtClean="0">
                <a:solidFill>
                  <a:schemeClr val="tx1"/>
                </a:solidFill>
              </a:rPr>
              <a:t>¨Όλη </a:t>
            </a:r>
            <a:r>
              <a:rPr lang="el-GR" sz="2000" dirty="0">
                <a:solidFill>
                  <a:schemeClr val="tx1"/>
                </a:solidFill>
              </a:rPr>
              <a:t>η διαδικασία θα μου μείνει αξέχαστη. Τη θεωρώ ορόσημο στη ζωή μου</a:t>
            </a:r>
            <a:r>
              <a:rPr lang="el-GR" sz="2000" dirty="0" smtClean="0">
                <a:solidFill>
                  <a:schemeClr val="tx1"/>
                </a:solidFill>
              </a:rPr>
              <a:t>.¨</a:t>
            </a:r>
          </a:p>
          <a:p>
            <a:pPr algn="ctr"/>
            <a:r>
              <a:rPr lang="el-GR" sz="1600" i="1" dirty="0" smtClean="0">
                <a:solidFill>
                  <a:schemeClr val="tx1"/>
                </a:solidFill>
              </a:rPr>
              <a:t>(ΔΠ, </a:t>
            </a:r>
            <a:r>
              <a:rPr lang="el-GR" sz="1600" i="1" dirty="0">
                <a:solidFill>
                  <a:schemeClr val="tx1"/>
                </a:solidFill>
              </a:rPr>
              <a:t>δωρητής </a:t>
            </a:r>
            <a:r>
              <a:rPr lang="el-GR" sz="1600" i="1" dirty="0" smtClean="0">
                <a:solidFill>
                  <a:schemeClr val="tx1"/>
                </a:solidFill>
              </a:rPr>
              <a:t>μοσχεύματος)</a:t>
            </a:r>
            <a:endParaRPr lang="el-GR" sz="1600" dirty="0">
              <a:solidFill>
                <a:schemeClr val="tx1"/>
              </a:solidFill>
            </a:endParaRPr>
          </a:p>
          <a:p>
            <a:r>
              <a:rPr lang="el-GR" sz="2000" dirty="0"/>
              <a:t/>
            </a:r>
            <a:br>
              <a:rPr lang="el-GR" sz="2000" dirty="0"/>
            </a:br>
            <a:endParaRPr lang="el-GR" sz="2000" dirty="0">
              <a:solidFill>
                <a:schemeClr val="tx1"/>
              </a:solidFill>
            </a:endParaRPr>
          </a:p>
        </p:txBody>
      </p:sp>
      <p:sp>
        <p:nvSpPr>
          <p:cNvPr id="14" name="Επεξήγηση με στρογγυλεμένο παραλληλόγραμμο 13"/>
          <p:cNvSpPr/>
          <p:nvPr/>
        </p:nvSpPr>
        <p:spPr>
          <a:xfrm>
            <a:off x="288032" y="2339497"/>
            <a:ext cx="4139952" cy="2124236"/>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dirty="0" smtClean="0">
              <a:solidFill>
                <a:schemeClr val="tx1"/>
              </a:solidFill>
            </a:endParaRPr>
          </a:p>
          <a:p>
            <a:endParaRPr lang="el-GR" sz="2000" dirty="0">
              <a:solidFill>
                <a:schemeClr val="tx1"/>
              </a:solidFill>
            </a:endParaRPr>
          </a:p>
          <a:p>
            <a:pPr algn="ctr"/>
            <a:r>
              <a:rPr lang="el-GR" sz="2000" dirty="0" smtClean="0">
                <a:solidFill>
                  <a:schemeClr val="tx1"/>
                </a:solidFill>
              </a:rPr>
              <a:t>¨Όταν </a:t>
            </a:r>
            <a:r>
              <a:rPr lang="el-GR" sz="2000" dirty="0">
                <a:solidFill>
                  <a:schemeClr val="tx1"/>
                </a:solidFill>
              </a:rPr>
              <a:t>έλαβα το τηλεφώνημα, ένιωσα την ίδια χαρά που είχα νιώσει όταν η σύζυγός μου μού ανακοίνωσε ότι ήταν έγκυος</a:t>
            </a:r>
            <a:r>
              <a:rPr lang="el-GR" sz="2000" dirty="0" smtClean="0">
                <a:solidFill>
                  <a:schemeClr val="tx1"/>
                </a:solidFill>
              </a:rPr>
              <a:t>.¨</a:t>
            </a:r>
            <a:br>
              <a:rPr lang="el-GR" sz="2000" dirty="0" smtClean="0">
                <a:solidFill>
                  <a:schemeClr val="tx1"/>
                </a:solidFill>
              </a:rPr>
            </a:br>
            <a:r>
              <a:rPr lang="el-GR" sz="1600" dirty="0" smtClean="0">
                <a:solidFill>
                  <a:schemeClr val="tx1"/>
                </a:solidFill>
              </a:rPr>
              <a:t>(</a:t>
            </a:r>
            <a:r>
              <a:rPr lang="el-GR" sz="1600" dirty="0" err="1" smtClean="0">
                <a:solidFill>
                  <a:schemeClr val="tx1"/>
                </a:solidFill>
              </a:rPr>
              <a:t>ΣΦ,δωρητής</a:t>
            </a:r>
            <a:r>
              <a:rPr lang="el-GR" sz="1600" dirty="0" smtClean="0">
                <a:solidFill>
                  <a:schemeClr val="tx1"/>
                </a:solidFill>
              </a:rPr>
              <a:t> </a:t>
            </a:r>
            <a:r>
              <a:rPr lang="el-GR" sz="1600" dirty="0">
                <a:solidFill>
                  <a:schemeClr val="tx1"/>
                </a:solidFill>
              </a:rPr>
              <a:t>μοσχεύματος)</a:t>
            </a:r>
          </a:p>
          <a:p>
            <a:r>
              <a:rPr lang="el-GR" sz="2000" dirty="0"/>
              <a:t/>
            </a:r>
            <a:br>
              <a:rPr lang="el-GR" sz="2000" dirty="0"/>
            </a:br>
            <a:r>
              <a:rPr lang="el-GR" sz="2000" dirty="0" smtClean="0">
                <a:solidFill>
                  <a:schemeClr val="tx1"/>
                </a:solidFill>
              </a:rPr>
              <a:t/>
            </a:r>
            <a:br>
              <a:rPr lang="el-GR" sz="2000" dirty="0" smtClean="0">
                <a:solidFill>
                  <a:schemeClr val="tx1"/>
                </a:solidFill>
              </a:rPr>
            </a:br>
            <a:endParaRPr lang="el-GR" sz="2000" dirty="0">
              <a:solidFill>
                <a:schemeClr val="tx1"/>
              </a:solidFill>
            </a:endParaRPr>
          </a:p>
        </p:txBody>
      </p:sp>
      <p:sp>
        <p:nvSpPr>
          <p:cNvPr id="15" name="Επεξήγηση με στρογγυλεμένο παραλληλόγραμμο 14"/>
          <p:cNvSpPr/>
          <p:nvPr/>
        </p:nvSpPr>
        <p:spPr>
          <a:xfrm>
            <a:off x="4427984" y="4463733"/>
            <a:ext cx="3923928" cy="1944216"/>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dirty="0" smtClean="0">
              <a:solidFill>
                <a:schemeClr val="tx1"/>
              </a:solidFill>
            </a:endParaRPr>
          </a:p>
          <a:p>
            <a:pPr algn="ctr"/>
            <a:r>
              <a:rPr lang="el-GR" sz="2000" dirty="0" smtClean="0">
                <a:solidFill>
                  <a:schemeClr val="tx1"/>
                </a:solidFill>
              </a:rPr>
              <a:t>Μετά </a:t>
            </a:r>
            <a:r>
              <a:rPr lang="el-GR" sz="2000" dirty="0">
                <a:solidFill>
                  <a:schemeClr val="tx1"/>
                </a:solidFill>
              </a:rPr>
              <a:t>τη δωρεά ήταν σαν να ξαναγεννήθηκα! Ένιωσα μια τέτοια ψυχική ανάταση, τέτοια γαλήνη που δεν περιγράφεται. </a:t>
            </a:r>
            <a:br>
              <a:rPr lang="el-GR" sz="2000" dirty="0">
                <a:solidFill>
                  <a:schemeClr val="tx1"/>
                </a:solidFill>
              </a:rPr>
            </a:br>
            <a:r>
              <a:rPr lang="el-GR" sz="1600" dirty="0">
                <a:solidFill>
                  <a:schemeClr val="tx1"/>
                </a:solidFill>
              </a:rPr>
              <a:t>(Ελένη, </a:t>
            </a:r>
            <a:r>
              <a:rPr lang="el-GR" sz="1600" i="1" dirty="0">
                <a:solidFill>
                  <a:schemeClr val="tx1"/>
                </a:solidFill>
              </a:rPr>
              <a:t>δωρήτρια μοσχεύματος)</a:t>
            </a:r>
            <a:endParaRPr lang="el-GR" sz="1600" dirty="0">
              <a:solidFill>
                <a:schemeClr val="tx1"/>
              </a:solidFill>
            </a:endParaRPr>
          </a:p>
          <a:p>
            <a:r>
              <a:rPr lang="el-GR" sz="2000" dirty="0"/>
              <a:t/>
            </a:r>
            <a:br>
              <a:rPr lang="el-GR" sz="2000" dirty="0"/>
            </a:br>
            <a:endParaRPr lang="el-GR" sz="2000" dirty="0">
              <a:solidFill>
                <a:schemeClr val="tx1"/>
              </a:solidFill>
            </a:endParaRPr>
          </a:p>
        </p:txBody>
      </p:sp>
      <p:sp>
        <p:nvSpPr>
          <p:cNvPr id="16" name="1 - Τίτλος"/>
          <p:cNvSpPr>
            <a:spLocks noGrp="1"/>
          </p:cNvSpPr>
          <p:nvPr>
            <p:ph type="title"/>
          </p:nvPr>
        </p:nvSpPr>
        <p:spPr>
          <a:xfrm>
            <a:off x="3275856" y="188640"/>
            <a:ext cx="5616624" cy="864096"/>
          </a:xfrm>
          <a:noFill/>
          <a:effectLst>
            <a:softEdge rad="63500"/>
          </a:effectLst>
        </p:spPr>
        <p:txBody>
          <a:bodyPr rtlCol="0" anchor="t">
            <a:noAutofit/>
          </a:bodyPr>
          <a:lstStyle/>
          <a:p>
            <a:pPr lvl="0">
              <a:defRPr/>
            </a:pPr>
            <a:r>
              <a:rPr lang="el-GR" sz="2800" b="1" dirty="0" smtClean="0">
                <a:solidFill>
                  <a:schemeClr val="bg1"/>
                </a:solidFill>
                <a:latin typeface="Arial" pitchFamily="34" charset="0"/>
                <a:cs typeface="Arial" pitchFamily="34" charset="0"/>
              </a:rPr>
              <a:t>Τα λόγια των δωρητών του ΚΕΔΜΟΠ – Χάρισε Ζωή</a:t>
            </a:r>
            <a:endParaRPr lang="el-GR"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2 - Θέση περιεχομένου" descr="Logo Color final site.jpg"/>
          <p:cNvPicPr>
            <a:picLocks noChangeAspect="1"/>
          </p:cNvPicPr>
          <p:nvPr/>
        </p:nvPicPr>
        <p:blipFill>
          <a:blip r:embed="rId2" cstate="email"/>
          <a:srcRect/>
          <a:stretch>
            <a:fillRect/>
          </a:stretch>
        </p:blipFill>
        <p:spPr bwMode="auto">
          <a:xfrm>
            <a:off x="179388" y="115888"/>
            <a:ext cx="2674937" cy="1106487"/>
          </a:xfrm>
          <a:prstGeom prst="rect">
            <a:avLst/>
          </a:prstGeom>
          <a:noFill/>
          <a:ln w="9525">
            <a:noFill/>
            <a:miter lim="800000"/>
            <a:headEnd/>
            <a:tailEnd/>
          </a:ln>
        </p:spPr>
      </p:pic>
      <p:sp>
        <p:nvSpPr>
          <p:cNvPr id="8" name="1 - Τίτλος"/>
          <p:cNvSpPr txBox="1">
            <a:spLocks/>
          </p:cNvSpPr>
          <p:nvPr/>
        </p:nvSpPr>
        <p:spPr>
          <a:xfrm>
            <a:off x="3203848" y="116632"/>
            <a:ext cx="5760640" cy="1008112"/>
          </a:xfrm>
          <a:prstGeom prst="rect">
            <a:avLst/>
          </a:prstGeom>
        </p:spPr>
        <p:txBody>
          <a:bodyPr vert="horz" lIns="91440" tIns="45720" rIns="91440" bIns="45720" rtlCol="0" anchor="ctr">
            <a:normAutofit/>
          </a:bodyPr>
          <a:lstStyle/>
          <a:p>
            <a:pPr algn="ctr"/>
            <a:r>
              <a:rPr lang="el-GR" sz="2800" b="1" dirty="0" smtClean="0"/>
              <a:t>Τα λόγια των ασθενών. </a:t>
            </a:r>
            <a:endParaRPr lang="el-GR" sz="2800" b="1" dirty="0"/>
          </a:p>
        </p:txBody>
      </p:sp>
      <p:cxnSp>
        <p:nvCxnSpPr>
          <p:cNvPr id="10" name="9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6" name="Picture 4" descr="C:\Users\Alexandra\Desktop\cbmdp\17122014_SYNEDRIAKO_MYELOS_TWN_OSTWN - Αντιγραφή\low res 2\DSC_2187.jpg"/>
          <p:cNvPicPr>
            <a:picLocks noChangeAspect="1" noChangeArrowheads="1"/>
          </p:cNvPicPr>
          <p:nvPr/>
        </p:nvPicPr>
        <p:blipFill>
          <a:blip r:embed="rId3" cstate="screen"/>
          <a:srcRect/>
          <a:stretch>
            <a:fillRect/>
          </a:stretch>
        </p:blipFill>
        <p:spPr bwMode="auto">
          <a:xfrm>
            <a:off x="6686554" y="2378374"/>
            <a:ext cx="2292742" cy="1519661"/>
          </a:xfrm>
          <a:prstGeom prst="rect">
            <a:avLst/>
          </a:prstGeom>
          <a:noFill/>
        </p:spPr>
      </p:pic>
      <p:pic>
        <p:nvPicPr>
          <p:cNvPr id="7" name="Picture 6" descr="C:\Users\Alexandra\Desktop\cbmdp\17122014_SYNEDRIAKO_MYELOS_TWN_OSTWN - Αντιγραφή\low res 2\DSC_2223.jpg"/>
          <p:cNvPicPr>
            <a:picLocks noChangeAspect="1" noChangeArrowheads="1"/>
          </p:cNvPicPr>
          <p:nvPr/>
        </p:nvPicPr>
        <p:blipFill>
          <a:blip r:embed="rId4" cstate="screen"/>
          <a:srcRect/>
          <a:stretch>
            <a:fillRect/>
          </a:stretch>
        </p:blipFill>
        <p:spPr bwMode="auto">
          <a:xfrm>
            <a:off x="4144429" y="2378374"/>
            <a:ext cx="2292742" cy="1519661"/>
          </a:xfrm>
          <a:prstGeom prst="rect">
            <a:avLst/>
          </a:prstGeom>
          <a:noFill/>
        </p:spPr>
      </p:pic>
      <p:pic>
        <p:nvPicPr>
          <p:cNvPr id="16387" name="Picture 3"/>
          <p:cNvPicPr>
            <a:picLocks noChangeAspect="1" noChangeArrowheads="1"/>
          </p:cNvPicPr>
          <p:nvPr/>
        </p:nvPicPr>
        <p:blipFill>
          <a:blip r:embed="rId5" cstate="print"/>
          <a:srcRect/>
          <a:stretch>
            <a:fillRect/>
          </a:stretch>
        </p:blipFill>
        <p:spPr bwMode="auto">
          <a:xfrm>
            <a:off x="177703" y="2239277"/>
            <a:ext cx="3685840" cy="3782892"/>
          </a:xfrm>
          <a:prstGeom prst="rect">
            <a:avLst/>
          </a:prstGeom>
          <a:noFill/>
          <a:ln w="9525">
            <a:noFill/>
            <a:miter lim="800000"/>
            <a:headEnd/>
            <a:tailEnd/>
          </a:ln>
        </p:spPr>
      </p:pic>
      <p:sp>
        <p:nvSpPr>
          <p:cNvPr id="9" name="8 - TextBox"/>
          <p:cNvSpPr txBox="1"/>
          <p:nvPr/>
        </p:nvSpPr>
        <p:spPr>
          <a:xfrm>
            <a:off x="0" y="6176963"/>
            <a:ext cx="9144000" cy="707876"/>
          </a:xfrm>
          <a:prstGeom prst="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lIns="91431" tIns="45715" rIns="91431" bIns="45715">
            <a:spAutoFit/>
          </a:bodyPr>
          <a:lstStyle/>
          <a:p>
            <a:pPr algn="ctr">
              <a:defRPr/>
            </a:pPr>
            <a:r>
              <a:rPr lang="el-GR" sz="2000" b="1" i="1" dirty="0">
                <a:solidFill>
                  <a:schemeClr val="bg1"/>
                </a:solidFill>
                <a:cs typeface="Arial" pitchFamily="34" charset="0"/>
              </a:rPr>
              <a:t>Κέντρο Ενημέρωσης &amp; Προσέλκυσης Εθελοντών Δοτών Μυελού των Οστών Πανεπιστημίου Πατρών (ΚΕΔΜΟΠ)</a:t>
            </a:r>
            <a:endParaRPr lang="el-GR" sz="2000" dirty="0">
              <a:solidFill>
                <a:schemeClr val="bg1"/>
              </a:solidFill>
              <a:cs typeface="Arial" pitchFamily="34" charset="0"/>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429" y="4236532"/>
            <a:ext cx="1588440" cy="14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3296" y="4236532"/>
            <a:ext cx="1466000" cy="14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3295" y="4236532"/>
            <a:ext cx="1479148" cy="14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2674" y="1456207"/>
            <a:ext cx="1399357" cy="461665"/>
          </a:xfrm>
          <a:prstGeom prst="rect">
            <a:avLst/>
          </a:prstGeom>
          <a:noFill/>
        </p:spPr>
        <p:txBody>
          <a:bodyPr wrap="none" rtlCol="0">
            <a:spAutoFit/>
          </a:bodyPr>
          <a:lstStyle/>
          <a:p>
            <a:r>
              <a:rPr lang="el-GR" sz="2400" b="1" dirty="0" smtClean="0"/>
              <a:t>Ανώνυμα</a:t>
            </a:r>
            <a:endParaRPr lang="en-US" sz="2400" b="1" dirty="0"/>
          </a:p>
        </p:txBody>
      </p:sp>
      <p:sp>
        <p:nvSpPr>
          <p:cNvPr id="14" name="TextBox 13"/>
          <p:cNvSpPr txBox="1"/>
          <p:nvPr/>
        </p:nvSpPr>
        <p:spPr>
          <a:xfrm>
            <a:off x="4112926" y="1302319"/>
            <a:ext cx="5031074" cy="830997"/>
          </a:xfrm>
          <a:prstGeom prst="rect">
            <a:avLst/>
          </a:prstGeom>
          <a:noFill/>
        </p:spPr>
        <p:txBody>
          <a:bodyPr wrap="square" rtlCol="0">
            <a:spAutoFit/>
          </a:bodyPr>
          <a:lstStyle/>
          <a:p>
            <a:pPr algn="ctr"/>
            <a:r>
              <a:rPr lang="el-GR" sz="2400" b="1" dirty="0"/>
              <a:t>Ά</a:t>
            </a:r>
            <a:r>
              <a:rPr lang="el-GR" sz="2400" b="1" dirty="0" smtClean="0"/>
              <a:t>ρση ανωνυμίας μετά από 1-2 χρόνια</a:t>
            </a:r>
          </a:p>
          <a:p>
            <a:pPr algn="ctr"/>
            <a:r>
              <a:rPr lang="el-GR" sz="2400" b="1" dirty="0" smtClean="0"/>
              <a:t>Συνάντηση δοτών ασθενών</a:t>
            </a:r>
            <a:endParaRPr lang="en-US" sz="24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75856" y="476672"/>
            <a:ext cx="4752528" cy="504056"/>
          </a:xfrm>
        </p:spPr>
        <p:txBody>
          <a:bodyPr>
            <a:noAutofit/>
          </a:bodyPr>
          <a:lstStyle/>
          <a:p>
            <a:r>
              <a:rPr lang="el-GR" sz="2800" b="1" dirty="0" smtClean="0">
                <a:latin typeface="Arial" pitchFamily="34" charset="0"/>
                <a:cs typeface="Arial" pitchFamily="34" charset="0"/>
              </a:rPr>
              <a:t>ΕΥΘΥΝΗ</a:t>
            </a:r>
            <a:endParaRPr lang="el-GR" sz="2800" b="1" dirty="0">
              <a:latin typeface="Arial" pitchFamily="34" charset="0"/>
              <a:cs typeface="Arial" pitchFamily="34" charset="0"/>
            </a:endParaRPr>
          </a:p>
        </p:txBody>
      </p:sp>
      <p:pic>
        <p:nvPicPr>
          <p:cNvPr id="4" name="12 - Θέση περιεχομένου" descr="Logo Color final site.jpg"/>
          <p:cNvPicPr>
            <a:picLocks noChangeAspect="1"/>
          </p:cNvPicPr>
          <p:nvPr/>
        </p:nvPicPr>
        <p:blipFill>
          <a:blip r:embed="rId3" cstate="email"/>
          <a:srcRect/>
          <a:stretch>
            <a:fillRect/>
          </a:stretch>
        </p:blipFill>
        <p:spPr bwMode="auto">
          <a:xfrm>
            <a:off x="179388" y="115888"/>
            <a:ext cx="2674937" cy="1106487"/>
          </a:xfrm>
          <a:prstGeom prst="rect">
            <a:avLst/>
          </a:prstGeom>
          <a:noFill/>
          <a:ln w="9525">
            <a:noFill/>
            <a:miter lim="800000"/>
            <a:headEnd/>
            <a:tailEnd/>
          </a:ln>
        </p:spPr>
      </p:pic>
      <p:cxnSp>
        <p:nvCxnSpPr>
          <p:cNvPr id="5"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4" cstate="email"/>
          <a:srcRect/>
          <a:stretch>
            <a:fillRect/>
          </a:stretch>
        </p:blipFill>
        <p:spPr bwMode="auto">
          <a:xfrm>
            <a:off x="2195736" y="1772816"/>
            <a:ext cx="5011756" cy="3024336"/>
          </a:xfrm>
          <a:prstGeom prst="rect">
            <a:avLst/>
          </a:prstGeom>
          <a:noFill/>
          <a:ln w="9525">
            <a:noFill/>
            <a:miter lim="800000"/>
            <a:headEnd/>
            <a:tailEnd/>
          </a:ln>
        </p:spPr>
      </p:pic>
      <p:sp>
        <p:nvSpPr>
          <p:cNvPr id="6" name="1 - Τίτλος"/>
          <p:cNvSpPr txBox="1">
            <a:spLocks/>
          </p:cNvSpPr>
          <p:nvPr/>
        </p:nvSpPr>
        <p:spPr>
          <a:xfrm>
            <a:off x="539552" y="486916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1" i="0" u="none" strike="noStrike" kern="1200" cap="none" spc="0" normalizeH="0" baseline="0" noProof="0" dirty="0" smtClean="0">
                <a:ln>
                  <a:noFill/>
                </a:ln>
                <a:solidFill>
                  <a:srgbClr val="FF0000"/>
                </a:solidFill>
                <a:effectLst/>
                <a:uLnTx/>
                <a:uFillTx/>
                <a:latin typeface="+mj-lt"/>
                <a:ea typeface="+mj-ea"/>
                <a:cs typeface="+mj-cs"/>
              </a:rPr>
              <a:t>www.xarisezoi.gr</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75856" y="476672"/>
            <a:ext cx="4752528" cy="504056"/>
          </a:xfrm>
        </p:spPr>
        <p:txBody>
          <a:bodyPr>
            <a:noAutofit/>
          </a:bodyPr>
          <a:lstStyle/>
          <a:p>
            <a:r>
              <a:rPr lang="el-GR" sz="2800" b="1" dirty="0" smtClean="0">
                <a:latin typeface="Arial" pitchFamily="34" charset="0"/>
                <a:cs typeface="Arial" pitchFamily="34" charset="0"/>
              </a:rPr>
              <a:t>Ερωτήσεις</a:t>
            </a:r>
            <a:endParaRPr lang="el-GR" sz="2800" b="1" dirty="0">
              <a:latin typeface="Arial" pitchFamily="34" charset="0"/>
              <a:cs typeface="Arial" pitchFamily="34" charset="0"/>
            </a:endParaRPr>
          </a:p>
        </p:txBody>
      </p:sp>
      <p:pic>
        <p:nvPicPr>
          <p:cNvPr id="4" name="12 - Θέση περιεχομένου" descr="Logo Color final site.jpg"/>
          <p:cNvPicPr>
            <a:picLocks noChangeAspect="1"/>
          </p:cNvPicPr>
          <p:nvPr/>
        </p:nvPicPr>
        <p:blipFill>
          <a:blip r:embed="rId3" cstate="email"/>
          <a:srcRect/>
          <a:stretch>
            <a:fillRect/>
          </a:stretch>
        </p:blipFill>
        <p:spPr bwMode="auto">
          <a:xfrm>
            <a:off x="179388" y="115888"/>
            <a:ext cx="2674937" cy="1106487"/>
          </a:xfrm>
          <a:prstGeom prst="rect">
            <a:avLst/>
          </a:prstGeom>
          <a:noFill/>
          <a:ln w="9525">
            <a:noFill/>
            <a:miter lim="800000"/>
            <a:headEnd/>
            <a:tailEnd/>
          </a:ln>
        </p:spPr>
      </p:pic>
      <p:cxnSp>
        <p:nvCxnSpPr>
          <p:cNvPr id="5"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11560" y="1556792"/>
            <a:ext cx="8353053" cy="4801314"/>
          </a:xfrm>
          <a:prstGeom prst="rect">
            <a:avLst/>
          </a:prstGeom>
          <a:noFill/>
        </p:spPr>
        <p:txBody>
          <a:bodyPr wrap="square" rtlCol="0">
            <a:spAutoFit/>
          </a:bodyPr>
          <a:lstStyle/>
          <a:p>
            <a:pPr marL="285750" indent="-285750">
              <a:buFont typeface="Wingdings" panose="05000000000000000000" pitchFamily="2" charset="2"/>
              <a:buChar char="q"/>
            </a:pPr>
            <a:r>
              <a:rPr lang="el-GR" b="1" dirty="0" smtClean="0">
                <a:latin typeface="Arial" panose="020B0604020202020204" pitchFamily="34" charset="0"/>
                <a:cs typeface="Arial" panose="020B0604020202020204" pitchFamily="34" charset="0"/>
              </a:rPr>
              <a:t>Ποιες αποτελούν πηγές Αρχέγονων Αιμοποιητικών Κυττάρων για μεταμόσχευση μυελού των Οστών</a:t>
            </a:r>
          </a:p>
          <a:p>
            <a:pPr marL="742950" lvl="1" indent="-285750">
              <a:buFont typeface="Wingdings" panose="05000000000000000000" pitchFamily="2" charset="2"/>
              <a:buChar char="q"/>
            </a:pPr>
            <a:r>
              <a:rPr lang="el-GR" dirty="0" smtClean="0">
                <a:latin typeface="Arial" panose="020B0604020202020204" pitchFamily="34" charset="0"/>
                <a:cs typeface="Arial" panose="020B0604020202020204" pitchFamily="34" charset="0"/>
              </a:rPr>
              <a:t>Μυελός των οστών</a:t>
            </a:r>
          </a:p>
          <a:p>
            <a:pPr marL="742950" lvl="1" indent="-285750">
              <a:buFont typeface="Wingdings" panose="05000000000000000000" pitchFamily="2" charset="2"/>
              <a:buChar char="q"/>
            </a:pPr>
            <a:r>
              <a:rPr lang="el-GR" dirty="0" smtClean="0">
                <a:latin typeface="Arial" panose="020B0604020202020204" pitchFamily="34" charset="0"/>
                <a:cs typeface="Arial" panose="020B0604020202020204" pitchFamily="34" charset="0"/>
              </a:rPr>
              <a:t>«κινητοποιημένο» περιφερικό αίμα</a:t>
            </a:r>
          </a:p>
          <a:p>
            <a:pPr marL="742950" lvl="1" indent="-285750">
              <a:buFont typeface="Wingdings" panose="05000000000000000000" pitchFamily="2" charset="2"/>
              <a:buChar char="q"/>
            </a:pPr>
            <a:r>
              <a:rPr lang="el-GR" dirty="0" err="1" smtClean="0">
                <a:latin typeface="Arial" panose="020B0604020202020204" pitchFamily="34" charset="0"/>
                <a:cs typeface="Arial" panose="020B0604020202020204" pitchFamily="34" charset="0"/>
              </a:rPr>
              <a:t>Ομφαλοπλακουντιακό</a:t>
            </a:r>
            <a:r>
              <a:rPr lang="el-GR" dirty="0" smtClean="0">
                <a:latin typeface="Arial" panose="020B0604020202020204" pitchFamily="34" charset="0"/>
                <a:cs typeface="Arial" panose="020B0604020202020204" pitchFamily="34" charset="0"/>
              </a:rPr>
              <a:t> αίμα</a:t>
            </a:r>
          </a:p>
          <a:p>
            <a:pPr marL="742950" lvl="1" indent="-285750">
              <a:buFont typeface="Wingdings" panose="05000000000000000000" pitchFamily="2" charset="2"/>
              <a:buChar char="q"/>
            </a:pPr>
            <a:r>
              <a:rPr lang="el-GR" dirty="0">
                <a:latin typeface="Arial" panose="020B0604020202020204" pitchFamily="34" charset="0"/>
                <a:cs typeface="Arial" panose="020B0604020202020204" pitchFamily="34" charset="0"/>
              </a:rPr>
              <a:t>Ό</a:t>
            </a:r>
            <a:r>
              <a:rPr lang="el-GR" dirty="0" smtClean="0">
                <a:latin typeface="Arial" panose="020B0604020202020204" pitchFamily="34" charset="0"/>
                <a:cs typeface="Arial" panose="020B0604020202020204" pitchFamily="34" charset="0"/>
              </a:rPr>
              <a:t>λα τα Παραπάνω</a:t>
            </a:r>
            <a:endParaRPr lang="el-GR"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l-GR" b="1" dirty="0">
                <a:latin typeface="Arial" panose="020B0604020202020204" pitchFamily="34" charset="0"/>
                <a:cs typeface="Arial" panose="020B0604020202020204" pitchFamily="34" charset="0"/>
              </a:rPr>
              <a:t>Τι πιθανότητα έχει ένας αδελφός να είναι Η</a:t>
            </a:r>
            <a:r>
              <a:rPr lang="en-US" b="1" dirty="0">
                <a:latin typeface="Arial" panose="020B0604020202020204" pitchFamily="34" charset="0"/>
                <a:cs typeface="Arial" panose="020B0604020202020204" pitchFamily="34" charset="0"/>
              </a:rPr>
              <a:t>LA </a:t>
            </a:r>
            <a:r>
              <a:rPr lang="el-GR" b="1" dirty="0">
                <a:latin typeface="Arial" panose="020B0604020202020204" pitchFamily="34" charset="0"/>
                <a:cs typeface="Arial" panose="020B0604020202020204" pitchFamily="34" charset="0"/>
              </a:rPr>
              <a:t>συμβατός?</a:t>
            </a:r>
          </a:p>
          <a:p>
            <a:pPr marL="742950" lvl="1" indent="-285750">
              <a:buFont typeface="Wingdings" panose="05000000000000000000" pitchFamily="2" charset="2"/>
              <a:buChar char="q"/>
            </a:pPr>
            <a:r>
              <a:rPr lang="el-GR" dirty="0">
                <a:latin typeface="Arial" panose="020B0604020202020204" pitchFamily="34" charset="0"/>
                <a:cs typeface="Arial" panose="020B0604020202020204" pitchFamily="34" charset="0"/>
              </a:rPr>
              <a:t>0%</a:t>
            </a:r>
          </a:p>
          <a:p>
            <a:pPr marL="742950" lvl="1" indent="-285750">
              <a:buFont typeface="Wingdings" panose="05000000000000000000" pitchFamily="2" charset="2"/>
              <a:buChar char="q"/>
            </a:pPr>
            <a:r>
              <a:rPr lang="el-GR" dirty="0">
                <a:latin typeface="Arial" panose="020B0604020202020204" pitchFamily="34" charset="0"/>
                <a:cs typeface="Arial" panose="020B0604020202020204" pitchFamily="34" charset="0"/>
              </a:rPr>
              <a:t>25%</a:t>
            </a:r>
          </a:p>
          <a:p>
            <a:pPr marL="742950" lvl="1" indent="-285750">
              <a:buFont typeface="Wingdings" panose="05000000000000000000" pitchFamily="2" charset="2"/>
              <a:buChar char="q"/>
            </a:pPr>
            <a:r>
              <a:rPr lang="el-GR" dirty="0">
                <a:latin typeface="Arial" panose="020B0604020202020204" pitchFamily="34" charset="0"/>
                <a:cs typeface="Arial" panose="020B0604020202020204" pitchFamily="34" charset="0"/>
              </a:rPr>
              <a:t>75%</a:t>
            </a:r>
          </a:p>
          <a:p>
            <a:pPr marL="742950" lvl="1" indent="-285750">
              <a:buFont typeface="Wingdings" panose="05000000000000000000" pitchFamily="2" charset="2"/>
              <a:buChar char="q"/>
            </a:pPr>
            <a:r>
              <a:rPr lang="el-GR" dirty="0">
                <a:latin typeface="Arial" panose="020B0604020202020204" pitchFamily="34" charset="0"/>
                <a:cs typeface="Arial" panose="020B0604020202020204" pitchFamily="34" charset="0"/>
              </a:rPr>
              <a:t>τυχαίο</a:t>
            </a:r>
          </a:p>
          <a:p>
            <a:pPr marL="285750" indent="-285750">
              <a:buFont typeface="Wingdings" panose="05000000000000000000" pitchFamily="2" charset="2"/>
              <a:buChar char="q"/>
            </a:pPr>
            <a:r>
              <a:rPr lang="el-GR" b="1" dirty="0" smtClean="0">
                <a:latin typeface="Arial" panose="020B0604020202020204" pitchFamily="34" charset="0"/>
                <a:cs typeface="Arial" panose="020B0604020202020204" pitchFamily="34" charset="0"/>
              </a:rPr>
              <a:t>Μπορεί να γίνει κάποιος εθελοντής δότης με </a:t>
            </a:r>
            <a:r>
              <a:rPr lang="el-GR" b="1" dirty="0" err="1" smtClean="0">
                <a:latin typeface="Arial" panose="020B0604020202020204" pitchFamily="34" charset="0"/>
                <a:cs typeface="Arial" panose="020B0604020202020204" pitchFamily="34" charset="0"/>
              </a:rPr>
              <a:t>ετερόζυγο</a:t>
            </a:r>
            <a:r>
              <a:rPr lang="el-GR" b="1" dirty="0" smtClean="0">
                <a:latin typeface="Arial" panose="020B0604020202020204" pitchFamily="34" charset="0"/>
                <a:cs typeface="Arial" panose="020B0604020202020204" pitchFamily="34" charset="0"/>
              </a:rPr>
              <a:t> β μεσογειακή αναιμία?</a:t>
            </a:r>
          </a:p>
          <a:p>
            <a:pPr marL="742950" lvl="1" indent="-285750">
              <a:buFont typeface="Wingdings" panose="05000000000000000000" pitchFamily="2" charset="2"/>
              <a:buChar char="q"/>
            </a:pPr>
            <a:r>
              <a:rPr lang="el-GR" dirty="0" smtClean="0">
                <a:latin typeface="Arial" panose="020B0604020202020204" pitchFamily="34" charset="0"/>
                <a:cs typeface="Arial" panose="020B0604020202020204" pitchFamily="34" charset="0"/>
              </a:rPr>
              <a:t>Ναι</a:t>
            </a:r>
          </a:p>
          <a:p>
            <a:pPr marL="742950" lvl="1" indent="-285750">
              <a:buFont typeface="Wingdings" panose="05000000000000000000" pitchFamily="2" charset="2"/>
              <a:buChar char="q"/>
            </a:pPr>
            <a:r>
              <a:rPr lang="el-GR" dirty="0" smtClean="0">
                <a:latin typeface="Arial" panose="020B0604020202020204" pitchFamily="34" charset="0"/>
                <a:cs typeface="Arial" panose="020B0604020202020204" pitchFamily="34" charset="0"/>
              </a:rPr>
              <a:t>Όχι</a:t>
            </a:r>
          </a:p>
          <a:p>
            <a:pPr marL="742950" lvl="1" indent="-285750">
              <a:buFont typeface="Wingdings" panose="05000000000000000000" pitchFamily="2" charset="2"/>
              <a:buChar char="q"/>
            </a:pPr>
            <a:r>
              <a:rPr lang="el-GR" dirty="0" smtClean="0">
                <a:latin typeface="Arial" panose="020B0604020202020204" pitchFamily="34" charset="0"/>
                <a:cs typeface="Arial" panose="020B0604020202020204" pitchFamily="34" charset="0"/>
              </a:rPr>
              <a:t>Εξαρτάται από την αιμοσφαιρίνη του</a:t>
            </a:r>
          </a:p>
          <a:p>
            <a:pPr marL="742950" lvl="1" indent="-285750">
              <a:buFont typeface="Wingdings" panose="05000000000000000000" pitchFamily="2" charset="2"/>
              <a:buChar char="q"/>
            </a:pPr>
            <a:r>
              <a:rPr lang="el-GR" dirty="0" smtClean="0">
                <a:latin typeface="Arial" panose="020B0604020202020204" pitchFamily="34" charset="0"/>
                <a:cs typeface="Arial" panose="020B0604020202020204" pitchFamily="34" charset="0"/>
              </a:rPr>
              <a:t>Μόνο για συγγενή του</a:t>
            </a:r>
          </a:p>
        </p:txBody>
      </p:sp>
    </p:spTree>
    <p:extLst>
      <p:ext uri="{BB962C8B-B14F-4D97-AF65-F5344CB8AC3E}">
        <p14:creationId xmlns:p14="http://schemas.microsoft.com/office/powerpoint/2010/main" val="3019715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1 - Τίτλος"/>
          <p:cNvSpPr txBox="1">
            <a:spLocks/>
          </p:cNvSpPr>
          <p:nvPr/>
        </p:nvSpPr>
        <p:spPr bwMode="auto">
          <a:xfrm>
            <a:off x="3203848" y="260648"/>
            <a:ext cx="5760640" cy="648072"/>
          </a:xfrm>
          <a:prstGeom prst="rect">
            <a:avLst/>
          </a:prstGeom>
          <a:noFill/>
          <a:ln w="9525">
            <a:noFill/>
            <a:miter lim="800000"/>
            <a:headEnd/>
            <a:tailEnd/>
          </a:ln>
        </p:spPr>
        <p:txBody>
          <a:bodyPr anchor="ctr"/>
          <a:lstStyle/>
          <a:p>
            <a:pPr algn="ctr"/>
            <a:r>
              <a:rPr lang="el-GR" sz="2800" b="1" dirty="0" smtClean="0">
                <a:latin typeface="Arial" pitchFamily="34" charset="0"/>
                <a:cs typeface="Arial" pitchFamily="34" charset="0"/>
              </a:rPr>
              <a:t>Μπορεί να είσαι εσύ ο τυχερός που θα </a:t>
            </a:r>
            <a:r>
              <a:rPr lang="el-GR" sz="2800" b="1" dirty="0" smtClean="0">
                <a:solidFill>
                  <a:srgbClr val="FF0000"/>
                </a:solidFill>
                <a:latin typeface="Arial" pitchFamily="34" charset="0"/>
                <a:cs typeface="Arial" pitchFamily="34" charset="0"/>
              </a:rPr>
              <a:t>«</a:t>
            </a:r>
            <a:r>
              <a:rPr lang="el-GR" sz="2800" b="1" i="1" dirty="0" smtClean="0">
                <a:solidFill>
                  <a:srgbClr val="FF0000"/>
                </a:solidFill>
                <a:latin typeface="Arial" pitchFamily="34" charset="0"/>
                <a:cs typeface="Arial" pitchFamily="34" charset="0"/>
              </a:rPr>
              <a:t>Χαρίσει Ζωή</a:t>
            </a:r>
            <a:r>
              <a:rPr lang="el-GR" sz="2800" b="1" dirty="0" smtClean="0">
                <a:solidFill>
                  <a:srgbClr val="FF0000"/>
                </a:solidFill>
                <a:latin typeface="Arial" pitchFamily="34" charset="0"/>
                <a:cs typeface="Arial" pitchFamily="34" charset="0"/>
              </a:rPr>
              <a:t>»;</a:t>
            </a:r>
            <a:endParaRPr lang="el-GR" sz="2800" b="1" dirty="0">
              <a:solidFill>
                <a:srgbClr val="FF0000"/>
              </a:solidFill>
              <a:latin typeface="Arial" pitchFamily="34" charset="0"/>
              <a:cs typeface="Arial" pitchFamily="34" charset="0"/>
            </a:endParaRPr>
          </a:p>
        </p:txBody>
      </p:sp>
      <p:cxnSp>
        <p:nvCxnSpPr>
          <p:cNvPr id="5"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cstate="email"/>
          <a:srcRect/>
          <a:stretch>
            <a:fillRect/>
          </a:stretch>
        </p:blipFill>
        <p:spPr bwMode="auto">
          <a:xfrm>
            <a:off x="1835696" y="1484784"/>
            <a:ext cx="5696154" cy="432048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Text Box 4"/>
          <p:cNvSpPr txBox="1">
            <a:spLocks noChangeArrowheads="1"/>
          </p:cNvSpPr>
          <p:nvPr/>
        </p:nvSpPr>
        <p:spPr bwMode="auto">
          <a:xfrm>
            <a:off x="467544" y="1628800"/>
            <a:ext cx="8208912" cy="4154984"/>
          </a:xfrm>
          <a:prstGeom prst="rect">
            <a:avLst/>
          </a:prstGeom>
          <a:noFill/>
          <a:ln w="9525">
            <a:noFill/>
            <a:miter lim="800000"/>
            <a:headEnd/>
            <a:tailEnd/>
          </a:ln>
        </p:spPr>
        <p:txBody>
          <a:bodyPr wrap="square">
            <a:spAutoFit/>
          </a:bodyPr>
          <a:lstStyle/>
          <a:p>
            <a:pPr marL="0" lvl="1" indent="6350">
              <a:lnSpc>
                <a:spcPct val="150000"/>
              </a:lnSpc>
              <a:buFont typeface="Wingdings" pitchFamily="2" charset="2"/>
              <a:buChar char="ü"/>
            </a:pPr>
            <a:r>
              <a:rPr lang="el-GR" sz="2400" dirty="0" smtClean="0">
                <a:solidFill>
                  <a:srgbClr val="000000"/>
                </a:solidFill>
                <a:latin typeface="Arial" pitchFamily="34" charset="0"/>
                <a:cs typeface="Arial" pitchFamily="34" charset="0"/>
              </a:rPr>
              <a:t>Κάθε χρόνο στην χώρα μας εκδηλώνουν κάποιον καρκίνο στο αίμα τους περίπου </a:t>
            </a:r>
            <a:r>
              <a:rPr lang="en-US" sz="2400" b="1" dirty="0" smtClean="0">
                <a:solidFill>
                  <a:srgbClr val="000000"/>
                </a:solidFill>
                <a:latin typeface="Arial" pitchFamily="34" charset="0"/>
                <a:cs typeface="Arial" pitchFamily="34" charset="0"/>
              </a:rPr>
              <a:t>5</a:t>
            </a:r>
            <a:r>
              <a:rPr lang="el-GR" sz="2400" b="1" dirty="0" smtClean="0">
                <a:solidFill>
                  <a:srgbClr val="000000"/>
                </a:solidFill>
                <a:latin typeface="Arial" pitchFamily="34" charset="0"/>
                <a:cs typeface="Arial" pitchFamily="34" charset="0"/>
              </a:rPr>
              <a:t>.000 άνθρωποι</a:t>
            </a:r>
            <a:r>
              <a:rPr lang="en-US" sz="2400" dirty="0" smtClean="0">
                <a:solidFill>
                  <a:srgbClr val="000000"/>
                </a:solidFill>
                <a:latin typeface="Arial" pitchFamily="34" charset="0"/>
                <a:cs typeface="Arial" pitchFamily="34" charset="0"/>
              </a:rPr>
              <a:t>.</a:t>
            </a:r>
            <a:r>
              <a:rPr lang="el-GR" sz="2400" dirty="0" smtClean="0">
                <a:solidFill>
                  <a:srgbClr val="000000"/>
                </a:solidFill>
                <a:latin typeface="Arial" pitchFamily="34" charset="0"/>
                <a:cs typeface="Arial" pitchFamily="34" charset="0"/>
              </a:rPr>
              <a:t> </a:t>
            </a:r>
            <a:endParaRPr lang="en-US" sz="2400" dirty="0" smtClean="0">
              <a:solidFill>
                <a:srgbClr val="000000"/>
              </a:solidFill>
              <a:latin typeface="Arial" pitchFamily="34" charset="0"/>
              <a:cs typeface="Arial" pitchFamily="34" charset="0"/>
            </a:endParaRPr>
          </a:p>
          <a:p>
            <a:pPr marL="0" lvl="1" indent="6350">
              <a:lnSpc>
                <a:spcPct val="150000"/>
              </a:lnSpc>
              <a:buFont typeface="Wingdings" pitchFamily="2" charset="2"/>
              <a:buChar char="ü"/>
            </a:pPr>
            <a:r>
              <a:rPr lang="el-GR" sz="2400" dirty="0" smtClean="0">
                <a:latin typeface="Arial" pitchFamily="34" charset="0"/>
                <a:cs typeface="Arial" pitchFamily="34" charset="0"/>
              </a:rPr>
              <a:t>Η λευχαιμία είναι ο πιο συνηθισμένος καρκίνος στην </a:t>
            </a:r>
            <a:r>
              <a:rPr lang="el-GR" sz="2400" b="1" dirty="0" smtClean="0">
                <a:latin typeface="Arial" pitchFamily="34" charset="0"/>
                <a:cs typeface="Arial" pitchFamily="34" charset="0"/>
              </a:rPr>
              <a:t>παιδική ηλικία</a:t>
            </a:r>
            <a:r>
              <a:rPr lang="en-US" sz="2400" b="1" dirty="0" smtClean="0">
                <a:latin typeface="Arial" pitchFamily="34" charset="0"/>
                <a:cs typeface="Arial" pitchFamily="34" charset="0"/>
              </a:rPr>
              <a:t>.</a:t>
            </a:r>
            <a:endParaRPr lang="el-GR" sz="2400" b="1" dirty="0" smtClean="0">
              <a:latin typeface="Arial" pitchFamily="34" charset="0"/>
              <a:cs typeface="Arial" pitchFamily="34" charset="0"/>
            </a:endParaRPr>
          </a:p>
          <a:p>
            <a:pPr marL="0" lvl="1" indent="6350">
              <a:lnSpc>
                <a:spcPct val="150000"/>
              </a:lnSpc>
              <a:buFont typeface="Wingdings" pitchFamily="2" charset="2"/>
              <a:buChar char="ü"/>
            </a:pPr>
            <a:r>
              <a:rPr lang="el-GR" sz="2400" dirty="0" smtClean="0">
                <a:latin typeface="Arial" pitchFamily="34" charset="0"/>
                <a:cs typeface="Arial" pitchFamily="34" charset="0"/>
              </a:rPr>
              <a:t>Για τους περισσότερους ασθενείς η μόνη τους </a:t>
            </a:r>
            <a:r>
              <a:rPr lang="el-GR" sz="2400" b="1" dirty="0" smtClean="0">
                <a:latin typeface="Arial" pitchFamily="34" charset="0"/>
                <a:cs typeface="Arial" pitchFamily="34" charset="0"/>
              </a:rPr>
              <a:t>ελπίδα</a:t>
            </a:r>
            <a:r>
              <a:rPr lang="el-GR" sz="2400" dirty="0" smtClean="0">
                <a:latin typeface="Arial" pitchFamily="34" charset="0"/>
                <a:cs typeface="Arial" pitchFamily="34" charset="0"/>
              </a:rPr>
              <a:t> είναι η </a:t>
            </a:r>
            <a:r>
              <a:rPr lang="el-GR" sz="2400" b="1" dirty="0" smtClean="0">
                <a:latin typeface="Arial" pitchFamily="34" charset="0"/>
                <a:cs typeface="Arial" pitchFamily="34" charset="0"/>
              </a:rPr>
              <a:t>μεταμόσχευση μυελού των οστών</a:t>
            </a:r>
            <a:r>
              <a:rPr lang="el-GR" sz="2400" dirty="0" smtClean="0">
                <a:latin typeface="Arial" pitchFamily="34" charset="0"/>
                <a:cs typeface="Arial" pitchFamily="34" charset="0"/>
              </a:rPr>
              <a:t>… δηλαδή  </a:t>
            </a:r>
          </a:p>
          <a:p>
            <a:pPr marL="0" lvl="1" indent="6350" algn="ctr">
              <a:lnSpc>
                <a:spcPct val="150000"/>
              </a:lnSpc>
            </a:pPr>
            <a:r>
              <a:rPr lang="el-GR" sz="3200" b="1" dirty="0" smtClean="0">
                <a:latin typeface="Arial" pitchFamily="34" charset="0"/>
                <a:cs typeface="Arial" pitchFamily="34" charset="0"/>
              </a:rPr>
              <a:t>ΕΜΕΙΣ</a:t>
            </a:r>
          </a:p>
        </p:txBody>
      </p:sp>
      <p:sp>
        <p:nvSpPr>
          <p:cNvPr id="9" name="1 - Τίτλος"/>
          <p:cNvSpPr txBox="1">
            <a:spLocks/>
          </p:cNvSpPr>
          <p:nvPr/>
        </p:nvSpPr>
        <p:spPr bwMode="auto">
          <a:xfrm>
            <a:off x="2267744" y="188640"/>
            <a:ext cx="7128792" cy="864096"/>
          </a:xfrm>
          <a:prstGeom prst="rect">
            <a:avLst/>
          </a:prstGeom>
          <a:noFill/>
          <a:ln w="9525">
            <a:noFill/>
            <a:miter lim="800000"/>
            <a:headEnd/>
            <a:tailEnd/>
          </a:ln>
        </p:spPr>
        <p:txBody>
          <a:bodyPr anchor="ctr"/>
          <a:lstStyle/>
          <a:p>
            <a:pPr algn="ctr"/>
            <a:r>
              <a:rPr lang="el-GR" sz="2400" b="1" dirty="0" smtClean="0">
                <a:latin typeface="Arial" pitchFamily="34" charset="0"/>
                <a:cs typeface="Arial" pitchFamily="34" charset="0"/>
              </a:rPr>
              <a:t>Οι ασθενείς δεν μπορούν να επιλέξουν.</a:t>
            </a:r>
          </a:p>
          <a:p>
            <a:pPr algn="ctr"/>
            <a:r>
              <a:rPr lang="el-GR" sz="2400" b="1" dirty="0" smtClean="0">
                <a:latin typeface="Arial" pitchFamily="34" charset="0"/>
                <a:cs typeface="Arial" pitchFamily="34" charset="0"/>
              </a:rPr>
              <a:t>Εμείς μπορούμε.</a:t>
            </a:r>
            <a:endParaRPr lang="el-GR" sz="2400" b="1" dirty="0">
              <a:latin typeface="Arial" pitchFamily="34" charset="0"/>
              <a:cs typeface="Arial" pitchFamily="34" charset="0"/>
            </a:endParaRPr>
          </a:p>
        </p:txBody>
      </p:sp>
      <p:cxnSp>
        <p:nvCxnSpPr>
          <p:cNvPr id="5"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771800" y="260648"/>
            <a:ext cx="6192688" cy="792088"/>
          </a:xfrm>
        </p:spPr>
        <p:txBody>
          <a:bodyPr>
            <a:noAutofit/>
          </a:bodyPr>
          <a:lstStyle/>
          <a:p>
            <a:r>
              <a:rPr lang="el-GR" sz="2800" b="1" dirty="0" smtClean="0">
                <a:latin typeface="Arial" pitchFamily="34" charset="0"/>
                <a:cs typeface="Arial" pitchFamily="34" charset="0"/>
              </a:rPr>
              <a:t>Είναι ο Μυελός των Οστών </a:t>
            </a:r>
            <a:br>
              <a:rPr lang="el-GR" sz="2800" b="1" dirty="0" smtClean="0">
                <a:latin typeface="Arial" pitchFamily="34" charset="0"/>
                <a:cs typeface="Arial" pitchFamily="34" charset="0"/>
              </a:rPr>
            </a:br>
            <a:r>
              <a:rPr lang="el-GR" sz="2800" b="1" dirty="0" smtClean="0">
                <a:latin typeface="Arial" pitchFamily="34" charset="0"/>
                <a:cs typeface="Arial" pitchFamily="34" charset="0"/>
              </a:rPr>
              <a:t>το «μαγικό φάρμακο»;</a:t>
            </a:r>
            <a:endParaRPr lang="el-GR" sz="2800" b="1" dirty="0">
              <a:latin typeface="Arial" pitchFamily="34" charset="0"/>
              <a:cs typeface="Arial" pitchFamily="34" charset="0"/>
            </a:endParaRPr>
          </a:p>
        </p:txBody>
      </p:sp>
      <p:sp>
        <p:nvSpPr>
          <p:cNvPr id="3" name="2 - Θέση περιεχομένου"/>
          <p:cNvSpPr>
            <a:spLocks noGrp="1"/>
          </p:cNvSpPr>
          <p:nvPr>
            <p:ph idx="1"/>
          </p:nvPr>
        </p:nvSpPr>
        <p:spPr>
          <a:xfrm>
            <a:off x="467544" y="1628800"/>
            <a:ext cx="8352928" cy="3456384"/>
          </a:xfrm>
        </p:spPr>
        <p:txBody>
          <a:bodyPr>
            <a:noAutofit/>
          </a:bodyPr>
          <a:lstStyle/>
          <a:p>
            <a:pPr>
              <a:buFont typeface="Wingdings" pitchFamily="2" charset="2"/>
              <a:buChar char="ü"/>
            </a:pPr>
            <a:r>
              <a:rPr lang="el-GR" sz="2400" dirty="0" smtClean="0">
                <a:latin typeface="Arial" pitchFamily="34" charset="0"/>
                <a:cs typeface="Arial" pitchFamily="34" charset="0"/>
              </a:rPr>
              <a:t>«Εργοστάσιο» παραγωγής του αίματος και του </a:t>
            </a:r>
            <a:r>
              <a:rPr lang="el-GR" sz="2400" dirty="0" smtClean="0">
                <a:solidFill>
                  <a:srgbClr val="FF0000"/>
                </a:solidFill>
                <a:latin typeface="Arial" pitchFamily="34" charset="0"/>
                <a:cs typeface="Arial" pitchFamily="34" charset="0"/>
              </a:rPr>
              <a:t>ανοσοποιητικού συστήματός </a:t>
            </a:r>
            <a:r>
              <a:rPr lang="el-GR" sz="2400" dirty="0" smtClean="0">
                <a:latin typeface="Arial" pitchFamily="34" charset="0"/>
                <a:cs typeface="Arial" pitchFamily="34" charset="0"/>
              </a:rPr>
              <a:t>μας.</a:t>
            </a:r>
          </a:p>
          <a:p>
            <a:pPr>
              <a:buNone/>
            </a:pPr>
            <a:endParaRPr lang="el-GR" sz="2400" dirty="0" smtClean="0">
              <a:latin typeface="Arial" pitchFamily="34" charset="0"/>
              <a:cs typeface="Arial" pitchFamily="34" charset="0"/>
            </a:endParaRPr>
          </a:p>
          <a:p>
            <a:pPr>
              <a:buFont typeface="Wingdings" pitchFamily="2" charset="2"/>
              <a:buChar char="ü"/>
              <a:defRPr/>
            </a:pPr>
            <a:r>
              <a:rPr lang="el-GR" sz="2400" dirty="0" smtClean="0">
                <a:solidFill>
                  <a:schemeClr val="tx1">
                    <a:lumMod val="85000"/>
                    <a:lumOff val="15000"/>
                  </a:schemeClr>
                </a:solidFill>
                <a:latin typeface="Arial" pitchFamily="34" charset="0"/>
                <a:cs typeface="Arial" pitchFamily="34" charset="0"/>
              </a:rPr>
              <a:t>Το ανοσοποιητικό σύστημα</a:t>
            </a:r>
            <a:r>
              <a:rPr lang="el-GR" sz="2400" dirty="0" smtClean="0">
                <a:latin typeface="Arial" pitchFamily="34" charset="0"/>
                <a:cs typeface="Arial" pitchFamily="34" charset="0"/>
              </a:rPr>
              <a:t>: </a:t>
            </a:r>
          </a:p>
          <a:p>
            <a:pPr lvl="0">
              <a:buNone/>
              <a:defRPr/>
            </a:pPr>
            <a:r>
              <a:rPr lang="el-GR" sz="2400" dirty="0" smtClean="0">
                <a:latin typeface="Arial" pitchFamily="34" charset="0"/>
                <a:cs typeface="Arial" pitchFamily="34" charset="0"/>
              </a:rPr>
              <a:t>	καταστρέφει «ξένα» σώματα π.χ. μικρόβια</a:t>
            </a:r>
          </a:p>
          <a:p>
            <a:pPr lvl="0">
              <a:buNone/>
              <a:defRPr/>
            </a:pPr>
            <a:r>
              <a:rPr lang="el-GR" sz="2400" dirty="0" smtClean="0">
                <a:latin typeface="Arial" pitchFamily="34" charset="0"/>
                <a:cs typeface="Arial" pitchFamily="34" charset="0"/>
              </a:rPr>
              <a:t>	«μεταλλαγμένα» κύτταρα π.χ. καρκινικά</a:t>
            </a:r>
          </a:p>
          <a:p>
            <a:pPr lvl="0">
              <a:buNone/>
              <a:defRPr/>
            </a:pPr>
            <a:endParaRPr lang="el-GR" sz="2400" dirty="0" smtClean="0">
              <a:latin typeface="Arial" pitchFamily="34" charset="0"/>
              <a:cs typeface="Arial" pitchFamily="34" charset="0"/>
            </a:endParaRPr>
          </a:p>
          <a:p>
            <a:pPr>
              <a:buFont typeface="Wingdings" pitchFamily="2" charset="2"/>
              <a:buChar char="ü"/>
              <a:defRPr/>
            </a:pPr>
            <a:r>
              <a:rPr lang="el-GR" sz="2400" dirty="0" smtClean="0">
                <a:latin typeface="Arial" pitchFamily="34" charset="0"/>
                <a:cs typeface="Arial" pitchFamily="34" charset="0"/>
              </a:rPr>
              <a:t>Μεταμόσχευση Μυελού των Οστών </a:t>
            </a:r>
          </a:p>
          <a:p>
            <a:pPr marL="355600" indent="0">
              <a:buNone/>
              <a:defRPr/>
            </a:pPr>
            <a:r>
              <a:rPr lang="el-GR" sz="2400" dirty="0" smtClean="0">
                <a:latin typeface="Arial" pitchFamily="34" charset="0"/>
                <a:cs typeface="Arial" pitchFamily="34" charset="0"/>
              </a:rPr>
              <a:t>Αντικατάσταση του «άρρωστου» ανοσοποιητικού συστήματος του ασθενή με ένα άλλο από έναν υγιή δότη.</a:t>
            </a:r>
          </a:p>
          <a:p>
            <a:pPr lvl="0">
              <a:buNone/>
              <a:defRPr/>
            </a:pPr>
            <a:endParaRPr lang="el-GR" sz="2400" dirty="0" smtClean="0">
              <a:solidFill>
                <a:schemeClr val="tx1">
                  <a:lumMod val="85000"/>
                  <a:lumOff val="15000"/>
                </a:schemeClr>
              </a:solidFill>
              <a:latin typeface="Arial" pitchFamily="34" charset="0"/>
              <a:cs typeface="Arial" pitchFamily="34" charset="0"/>
            </a:endParaRPr>
          </a:p>
          <a:p>
            <a:pPr>
              <a:buNone/>
            </a:pPr>
            <a:endParaRPr lang="el-GR" sz="2400" dirty="0" smtClean="0">
              <a:latin typeface="Arial" pitchFamily="34" charset="0"/>
              <a:cs typeface="Arial" pitchFamily="34" charset="0"/>
            </a:endParaRPr>
          </a:p>
        </p:txBody>
      </p:sp>
      <p:cxnSp>
        <p:nvCxnSpPr>
          <p:cNvPr id="5"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ChangeArrowheads="1"/>
          </p:cNvSpPr>
          <p:nvPr/>
        </p:nvSpPr>
        <p:spPr bwMode="auto">
          <a:xfrm>
            <a:off x="3534942" y="385446"/>
            <a:ext cx="4839701"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4000" b="1" dirty="0" smtClean="0"/>
              <a:t>Μυελός των οστών</a:t>
            </a:r>
            <a:endParaRPr lang="de-DE" altLang="en-US" sz="4000" b="1" dirty="0"/>
          </a:p>
        </p:txBody>
      </p:sp>
      <p:sp>
        <p:nvSpPr>
          <p:cNvPr id="2055" name="Text Box 6"/>
          <p:cNvSpPr txBox="1">
            <a:spLocks noChangeArrowheads="1"/>
          </p:cNvSpPr>
          <p:nvPr/>
        </p:nvSpPr>
        <p:spPr bwMode="auto">
          <a:xfrm>
            <a:off x="611188" y="1341438"/>
            <a:ext cx="489163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de-DE" altLang="en-US" sz="2400" b="1" dirty="0">
                <a:solidFill>
                  <a:schemeClr val="bg1"/>
                </a:solidFill>
              </a:rPr>
              <a:t>1868: 	</a:t>
            </a:r>
            <a:r>
              <a:rPr lang="el-GR" altLang="en-US" sz="2400" b="1" dirty="0">
                <a:solidFill>
                  <a:schemeClr val="bg1"/>
                </a:solidFill>
              </a:rPr>
              <a:t>Μυελός των Οστών</a:t>
            </a:r>
            <a:r>
              <a:rPr lang="de-DE" altLang="en-US" sz="2400" b="1" dirty="0">
                <a:solidFill>
                  <a:schemeClr val="bg1"/>
                </a:solidFill>
              </a:rPr>
              <a:t>= </a:t>
            </a:r>
            <a:r>
              <a:rPr lang="el-GR" altLang="en-US" sz="2400" b="1" dirty="0">
                <a:solidFill>
                  <a:schemeClr val="bg1"/>
                </a:solidFill>
              </a:rPr>
              <a:t>Τόπος </a:t>
            </a:r>
            <a:r>
              <a:rPr lang="el-GR" altLang="en-US" sz="2400" b="1" dirty="0" smtClean="0">
                <a:solidFill>
                  <a:schemeClr val="bg1"/>
                </a:solidFill>
              </a:rPr>
              <a:t>οίησης</a:t>
            </a:r>
            <a:endParaRPr lang="el-GR" altLang="en-US" sz="2400" b="1" dirty="0">
              <a:solidFill>
                <a:schemeClr val="bg1"/>
              </a:solidFill>
            </a:endParaRPr>
          </a:p>
          <a:p>
            <a:pPr eaLnBrk="1" hangingPunct="1"/>
            <a:r>
              <a:rPr lang="de-DE" altLang="en-US" dirty="0">
                <a:solidFill>
                  <a:schemeClr val="bg1"/>
                </a:solidFill>
              </a:rPr>
              <a:t>E. Neumann</a:t>
            </a:r>
            <a:r>
              <a:rPr lang="el-GR" altLang="en-US" dirty="0">
                <a:solidFill>
                  <a:schemeClr val="bg1"/>
                </a:solidFill>
              </a:rPr>
              <a:t> (Γερμανία), </a:t>
            </a:r>
            <a:r>
              <a:rPr lang="de-DE" altLang="en-US" dirty="0">
                <a:solidFill>
                  <a:schemeClr val="bg1"/>
                </a:solidFill>
              </a:rPr>
              <a:t>G. </a:t>
            </a:r>
            <a:r>
              <a:rPr lang="de-DE" altLang="en-US" dirty="0" err="1">
                <a:solidFill>
                  <a:schemeClr val="bg1"/>
                </a:solidFill>
              </a:rPr>
              <a:t>Bizazzero</a:t>
            </a:r>
            <a:r>
              <a:rPr lang="el-GR" altLang="en-US" dirty="0">
                <a:solidFill>
                  <a:schemeClr val="bg1"/>
                </a:solidFill>
              </a:rPr>
              <a:t>(Ιταλία)</a:t>
            </a:r>
            <a:endParaRPr lang="de-DE" altLang="en-US" sz="2400" b="1" dirty="0">
              <a:solidFill>
                <a:schemeClr val="bg1"/>
              </a:solidFill>
            </a:endParaRPr>
          </a:p>
        </p:txBody>
      </p:sp>
      <p:grpSp>
        <p:nvGrpSpPr>
          <p:cNvPr id="2" name="Ομάδα 1"/>
          <p:cNvGrpSpPr/>
          <p:nvPr/>
        </p:nvGrpSpPr>
        <p:grpSpPr>
          <a:xfrm>
            <a:off x="2310332" y="2122533"/>
            <a:ext cx="4469093" cy="4098929"/>
            <a:chOff x="103592" y="2367431"/>
            <a:chExt cx="5050540" cy="4635185"/>
          </a:xfrm>
        </p:grpSpPr>
        <p:graphicFrame>
          <p:nvGraphicFramePr>
            <p:cNvPr id="2052" name="Object 8"/>
            <p:cNvGraphicFramePr>
              <a:graphicFrameLocks noChangeAspect="1"/>
            </p:cNvGraphicFramePr>
            <p:nvPr>
              <p:extLst>
                <p:ext uri="{D42A27DB-BD31-4B8C-83A1-F6EECF244321}">
                  <p14:modId xmlns:p14="http://schemas.microsoft.com/office/powerpoint/2010/main" val="4091304978"/>
                </p:ext>
              </p:extLst>
            </p:nvPr>
          </p:nvGraphicFramePr>
          <p:xfrm>
            <a:off x="140838" y="2367431"/>
            <a:ext cx="5013294" cy="3405801"/>
          </p:xfrm>
          <a:graphic>
            <a:graphicData uri="http://schemas.openxmlformats.org/presentationml/2006/ole">
              <mc:AlternateContent xmlns:mc="http://schemas.openxmlformats.org/markup-compatibility/2006">
                <mc:Choice xmlns:v="urn:schemas-microsoft-com:vml" Requires="v">
                  <p:oleObj spid="_x0000_s1069" name="Bitmap" r:id="rId4" imgW="6257143" imgH="3734321" progId="Paint.Picture">
                    <p:embed/>
                  </p:oleObj>
                </mc:Choice>
                <mc:Fallback>
                  <p:oleObj name="Bitmap" r:id="rId4" imgW="6257143" imgH="3734321" progId="Paint.Picture">
                    <p:embed/>
                    <p:pic>
                      <p:nvPicPr>
                        <p:cNvPr id="2052"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38" y="2367431"/>
                          <a:ext cx="5013294" cy="3405801"/>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60" name="Group 17"/>
            <p:cNvGrpSpPr>
              <a:grpSpLocks/>
            </p:cNvGrpSpPr>
            <p:nvPr/>
          </p:nvGrpSpPr>
          <p:grpSpPr bwMode="auto">
            <a:xfrm>
              <a:off x="103592" y="5869366"/>
              <a:ext cx="4942684" cy="1133250"/>
              <a:chOff x="239" y="3475"/>
              <a:chExt cx="3220" cy="750"/>
            </a:xfrm>
          </p:grpSpPr>
          <p:graphicFrame>
            <p:nvGraphicFramePr>
              <p:cNvPr id="2051" name="Object 4" descr="80%"/>
              <p:cNvGraphicFramePr>
                <a:graphicFrameLocks noChangeAspect="1"/>
              </p:cNvGraphicFramePr>
              <p:nvPr/>
            </p:nvGraphicFramePr>
            <p:xfrm>
              <a:off x="295" y="3475"/>
              <a:ext cx="3164" cy="524"/>
            </p:xfrm>
            <a:graphic>
              <a:graphicData uri="http://schemas.openxmlformats.org/presentationml/2006/ole">
                <mc:AlternateContent xmlns:mc="http://schemas.openxmlformats.org/markup-compatibility/2006">
                  <mc:Choice xmlns:v="urn:schemas-microsoft-com:vml" Requires="v">
                    <p:oleObj spid="_x0000_s1070" name="Bitmap" r:id="rId6" imgW="6190476" imgH="1114581" progId="Paint.Picture">
                      <p:embed/>
                    </p:oleObj>
                  </mc:Choice>
                  <mc:Fallback>
                    <p:oleObj name="Bitmap" r:id="rId6" imgW="6190476" imgH="1114581" progId="Paint.Picture">
                      <p:embed/>
                      <p:pic>
                        <p:nvPicPr>
                          <p:cNvPr id="2051" name="Object 4" descr="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 y="3475"/>
                            <a:ext cx="3164" cy="524"/>
                          </a:xfrm>
                          <a:prstGeom prst="rect">
                            <a:avLst/>
                          </a:prstGeom>
                          <a:pattFill prst="pct80">
                            <a:fgClr>
                              <a:srgbClr val="FF3300"/>
                            </a:fgClr>
                            <a:bgClr>
                              <a:srgbClr val="761700"/>
                            </a:bgClr>
                          </a:pattFill>
                          <a:ln w="571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1" name="Text Box 14"/>
              <p:cNvSpPr txBox="1">
                <a:spLocks noChangeArrowheads="1"/>
              </p:cNvSpPr>
              <p:nvPr/>
            </p:nvSpPr>
            <p:spPr bwMode="auto">
              <a:xfrm>
                <a:off x="239" y="4011"/>
                <a:ext cx="8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de-DE" altLang="en-US" sz="1600" b="1" dirty="0"/>
                  <a:t>5.000.000 /µl</a:t>
                </a:r>
              </a:p>
            </p:txBody>
          </p:sp>
          <p:sp>
            <p:nvSpPr>
              <p:cNvPr id="2062" name="Text Box 15"/>
              <p:cNvSpPr txBox="1">
                <a:spLocks noChangeArrowheads="1"/>
              </p:cNvSpPr>
              <p:nvPr/>
            </p:nvSpPr>
            <p:spPr bwMode="auto">
              <a:xfrm>
                <a:off x="1656" y="4013"/>
                <a:ext cx="58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de-DE" altLang="en-US" sz="1600" b="1" dirty="0"/>
                  <a:t>5.000/µl </a:t>
                </a:r>
              </a:p>
            </p:txBody>
          </p:sp>
          <p:sp>
            <p:nvSpPr>
              <p:cNvPr id="2063" name="Text Box 16"/>
              <p:cNvSpPr txBox="1">
                <a:spLocks noChangeArrowheads="1"/>
              </p:cNvSpPr>
              <p:nvPr/>
            </p:nvSpPr>
            <p:spPr bwMode="auto">
              <a:xfrm>
                <a:off x="2781" y="4011"/>
                <a:ext cx="67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l-GR" altLang="en-US" sz="1600" b="1" dirty="0"/>
                  <a:t>3</a:t>
                </a:r>
                <a:r>
                  <a:rPr lang="de-DE" altLang="en-US" sz="1600" b="1" dirty="0"/>
                  <a:t>00.000/µl</a:t>
                </a:r>
              </a:p>
            </p:txBody>
          </p:sp>
        </p:grpSp>
      </p:grpSp>
      <p:sp>
        <p:nvSpPr>
          <p:cNvPr id="17" name="Text Box 5"/>
          <p:cNvSpPr txBox="1">
            <a:spLocks noChangeArrowheads="1"/>
          </p:cNvSpPr>
          <p:nvPr/>
        </p:nvSpPr>
        <p:spPr bwMode="auto">
          <a:xfrm>
            <a:off x="2105541" y="1572270"/>
            <a:ext cx="5124031" cy="646331"/>
          </a:xfrm>
          <a:prstGeom prst="rect">
            <a:avLst/>
          </a:prstGeom>
          <a:solidFill>
            <a:schemeClr val="bg1"/>
          </a:solidFill>
          <a:ln>
            <a:noFill/>
          </a:ln>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de-DE" altLang="en-US" b="1" dirty="0"/>
              <a:t>1868: 	</a:t>
            </a:r>
            <a:r>
              <a:rPr lang="el-GR" altLang="en-US" b="1" dirty="0"/>
              <a:t>Μυελός των Οστών</a:t>
            </a:r>
            <a:r>
              <a:rPr lang="de-DE" altLang="en-US" b="1" dirty="0"/>
              <a:t>= </a:t>
            </a:r>
            <a:r>
              <a:rPr lang="el-GR" altLang="en-US" b="1" dirty="0"/>
              <a:t>Τόπος </a:t>
            </a:r>
            <a:r>
              <a:rPr lang="el-GR" altLang="en-US" b="1" dirty="0" err="1"/>
              <a:t>αιμοποίησης</a:t>
            </a:r>
            <a:endParaRPr lang="el-GR" altLang="en-US" b="1" dirty="0"/>
          </a:p>
          <a:p>
            <a:pPr eaLnBrk="1" hangingPunct="1"/>
            <a:r>
              <a:rPr lang="de-DE" altLang="en-US" dirty="0"/>
              <a:t>E. Neumann</a:t>
            </a:r>
            <a:r>
              <a:rPr lang="el-GR" altLang="en-US" dirty="0"/>
              <a:t> (Γερμανία), </a:t>
            </a:r>
            <a:r>
              <a:rPr lang="de-DE" altLang="en-US" dirty="0"/>
              <a:t>G. </a:t>
            </a:r>
            <a:r>
              <a:rPr lang="de-DE" altLang="en-US" dirty="0" err="1"/>
              <a:t>Bizazzero</a:t>
            </a:r>
            <a:r>
              <a:rPr lang="el-GR" altLang="en-US" dirty="0"/>
              <a:t>(Ιταλία)</a:t>
            </a:r>
            <a:endParaRPr lang="de-DE" altLang="en-US" b="1" dirty="0"/>
          </a:p>
        </p:txBody>
      </p:sp>
      <p:pic>
        <p:nvPicPr>
          <p:cNvPr id="18" name="Picture 4" descr="Dia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133" y="1156553"/>
            <a:ext cx="1424010" cy="1607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8" descr="BONE%20MARRO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269" y="3142938"/>
            <a:ext cx="1409413" cy="106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175691" y="6248618"/>
            <a:ext cx="4871526" cy="461665"/>
          </a:xfrm>
          <a:prstGeom prst="rect">
            <a:avLst/>
          </a:prstGeom>
          <a:noFill/>
        </p:spPr>
        <p:txBody>
          <a:bodyPr wrap="none" rtlCol="0">
            <a:spAutoFit/>
          </a:bodyPr>
          <a:lstStyle/>
          <a:p>
            <a:r>
              <a:rPr lang="el-GR" sz="2400" b="1" dirty="0" smtClean="0">
                <a:solidFill>
                  <a:srgbClr val="C00000"/>
                </a:solidFill>
              </a:rPr>
              <a:t>&gt; 1 τρισεκατομμύρια κύτταρα/ μέρα</a:t>
            </a:r>
            <a:endParaRPr lang="el-GR" sz="2400" b="1" dirty="0">
              <a:solidFill>
                <a:srgbClr val="C00000"/>
              </a:solidFill>
            </a:endParaRPr>
          </a:p>
        </p:txBody>
      </p:sp>
      <p:pic>
        <p:nvPicPr>
          <p:cNvPr id="7" name="Εικόνα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712" y="5013176"/>
            <a:ext cx="1443647" cy="895427"/>
          </a:xfrm>
          <a:prstGeom prst="rect">
            <a:avLst/>
          </a:prstGeom>
        </p:spPr>
      </p:pic>
      <p:sp>
        <p:nvSpPr>
          <p:cNvPr id="8" name="TextBox 7"/>
          <p:cNvSpPr txBox="1"/>
          <p:nvPr/>
        </p:nvSpPr>
        <p:spPr>
          <a:xfrm>
            <a:off x="4564994" y="2153328"/>
            <a:ext cx="987771" cy="523220"/>
          </a:xfrm>
          <a:prstGeom prst="rect">
            <a:avLst/>
          </a:prstGeom>
          <a:noFill/>
        </p:spPr>
        <p:txBody>
          <a:bodyPr wrap="none" rtlCol="0">
            <a:spAutoFit/>
          </a:bodyPr>
          <a:lstStyle/>
          <a:p>
            <a:r>
              <a:rPr lang="el-GR" sz="2800" b="1" dirty="0" smtClean="0"/>
              <a:t>&lt;&lt;1%</a:t>
            </a:r>
            <a:endParaRPr lang="el-GR" sz="2800" b="1" dirty="0"/>
          </a:p>
        </p:txBody>
      </p:sp>
      <p:sp>
        <p:nvSpPr>
          <p:cNvPr id="21" name="TextBox 20"/>
          <p:cNvSpPr txBox="1"/>
          <p:nvPr/>
        </p:nvSpPr>
        <p:spPr>
          <a:xfrm>
            <a:off x="6613056" y="2803851"/>
            <a:ext cx="808235" cy="523220"/>
          </a:xfrm>
          <a:prstGeom prst="rect">
            <a:avLst/>
          </a:prstGeom>
          <a:noFill/>
        </p:spPr>
        <p:txBody>
          <a:bodyPr wrap="none" rtlCol="0">
            <a:spAutoFit/>
          </a:bodyPr>
          <a:lstStyle/>
          <a:p>
            <a:r>
              <a:rPr lang="el-GR" sz="2800" b="1" dirty="0" smtClean="0"/>
              <a:t>&lt;5%</a:t>
            </a:r>
            <a:endParaRPr lang="el-GR" sz="2800" b="1" dirty="0"/>
          </a:p>
        </p:txBody>
      </p:sp>
    </p:spTree>
    <p:extLst>
      <p:ext uri="{BB962C8B-B14F-4D97-AF65-F5344CB8AC3E}">
        <p14:creationId xmlns:p14="http://schemas.microsoft.com/office/powerpoint/2010/main" val="214487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4"/>
          <p:cNvSpPr>
            <a:spLocks noGrp="1" noChangeArrowheads="1"/>
          </p:cNvSpPr>
          <p:nvPr>
            <p:ph type="body" idx="1"/>
          </p:nvPr>
        </p:nvSpPr>
        <p:spPr>
          <a:xfrm>
            <a:off x="395288" y="1557338"/>
            <a:ext cx="8280400" cy="4895998"/>
          </a:xfrm>
          <a:noFill/>
        </p:spPr>
        <p:txBody>
          <a:bodyPr>
            <a:normAutofit fontScale="92500" lnSpcReduction="10000"/>
          </a:bodyPr>
          <a:lstStyle/>
          <a:p>
            <a:pPr>
              <a:buFontTx/>
              <a:buNone/>
            </a:pPr>
            <a:r>
              <a:rPr lang="de-DE" altLang="en-US" sz="2200" dirty="0" smtClean="0">
                <a:latin typeface="Arial" panose="020B0604020202020204" pitchFamily="34" charset="0"/>
                <a:cs typeface="Arial" panose="020B0604020202020204" pitchFamily="34" charset="0"/>
              </a:rPr>
              <a:t>1951	</a:t>
            </a:r>
            <a:r>
              <a:rPr lang="el-GR" altLang="en-US" sz="2200" dirty="0" smtClean="0">
                <a:latin typeface="Arial" panose="020B0604020202020204" pitchFamily="34" charset="0"/>
                <a:cs typeface="Arial" panose="020B0604020202020204" pitchFamily="34" charset="0"/>
              </a:rPr>
              <a:t>Μεταμόσχευση κυττάρων</a:t>
            </a:r>
            <a:r>
              <a:rPr lang="de-DE" altLang="en-US" sz="2200" dirty="0" smtClean="0">
                <a:latin typeface="Arial" panose="020B0604020202020204" pitchFamily="34" charset="0"/>
                <a:cs typeface="Arial" panose="020B0604020202020204" pitchFamily="34" charset="0"/>
              </a:rPr>
              <a:t> </a:t>
            </a:r>
            <a:r>
              <a:rPr lang="el-GR" altLang="en-US" sz="2200" dirty="0" smtClean="0">
                <a:latin typeface="Arial" panose="020B0604020202020204" pitchFamily="34" charset="0"/>
                <a:cs typeface="Arial" panose="020B0604020202020204" pitchFamily="34" charset="0"/>
              </a:rPr>
              <a:t>μυελού</a:t>
            </a:r>
            <a:r>
              <a:rPr lang="de-DE" altLang="en-US" sz="2200" dirty="0" smtClean="0">
                <a:latin typeface="Arial" panose="020B0604020202020204" pitchFamily="34" charset="0"/>
                <a:cs typeface="Arial" panose="020B0604020202020204" pitchFamily="34" charset="0"/>
              </a:rPr>
              <a:t> </a:t>
            </a:r>
            <a:r>
              <a:rPr lang="el-GR" altLang="en-US" sz="2200" dirty="0" smtClean="0">
                <a:latin typeface="Arial" panose="020B0604020202020204" pitchFamily="34" charset="0"/>
                <a:cs typeface="Arial" panose="020B0604020202020204" pitchFamily="34" charset="0"/>
              </a:rPr>
              <a:t>σε ποντίκια  </a:t>
            </a:r>
            <a:r>
              <a:rPr lang="de-DE" altLang="en-US" sz="2200" dirty="0" smtClean="0">
                <a:latin typeface="Arial" panose="020B0604020202020204" pitchFamily="34" charset="0"/>
                <a:cs typeface="Arial" panose="020B0604020202020204" pitchFamily="34" charset="0"/>
              </a:rPr>
              <a:t>(Lorenz et al)</a:t>
            </a:r>
          </a:p>
          <a:p>
            <a:pPr>
              <a:buFontTx/>
              <a:buNone/>
            </a:pPr>
            <a:endParaRPr lang="el-GR" altLang="en-US" sz="2200" dirty="0" smtClean="0">
              <a:latin typeface="Arial" panose="020B0604020202020204" pitchFamily="34" charset="0"/>
              <a:cs typeface="Arial" panose="020B0604020202020204" pitchFamily="34" charset="0"/>
            </a:endParaRPr>
          </a:p>
          <a:p>
            <a:pPr>
              <a:buFontTx/>
              <a:buNone/>
            </a:pPr>
            <a:endParaRPr lang="el-GR" altLang="en-US" sz="2200" dirty="0" smtClean="0">
              <a:latin typeface="Arial" panose="020B0604020202020204" pitchFamily="34" charset="0"/>
              <a:cs typeface="Arial" panose="020B0604020202020204" pitchFamily="34" charset="0"/>
            </a:endParaRPr>
          </a:p>
          <a:p>
            <a:pPr>
              <a:buFontTx/>
              <a:buNone/>
            </a:pPr>
            <a:endParaRPr lang="el-GR" altLang="en-US" sz="2200" dirty="0" smtClean="0">
              <a:latin typeface="Arial" panose="020B0604020202020204" pitchFamily="34" charset="0"/>
              <a:cs typeface="Arial" panose="020B0604020202020204" pitchFamily="34" charset="0"/>
            </a:endParaRPr>
          </a:p>
          <a:p>
            <a:pPr>
              <a:buFontTx/>
              <a:buNone/>
            </a:pPr>
            <a:endParaRPr lang="el-GR" altLang="en-US" sz="2200" dirty="0" smtClean="0">
              <a:latin typeface="Arial" panose="020B0604020202020204" pitchFamily="34" charset="0"/>
              <a:cs typeface="Arial" panose="020B0604020202020204" pitchFamily="34" charset="0"/>
            </a:endParaRPr>
          </a:p>
          <a:p>
            <a:pPr>
              <a:buFontTx/>
              <a:buNone/>
            </a:pPr>
            <a:endParaRPr lang="el-GR" altLang="en-US" sz="2200" dirty="0" smtClean="0">
              <a:latin typeface="Arial" panose="020B0604020202020204" pitchFamily="34" charset="0"/>
              <a:cs typeface="Arial" panose="020B0604020202020204" pitchFamily="34" charset="0"/>
            </a:endParaRPr>
          </a:p>
          <a:p>
            <a:pPr>
              <a:buFontTx/>
              <a:buNone/>
            </a:pPr>
            <a:endParaRPr lang="el-GR" altLang="en-US" sz="2200" dirty="0" smtClean="0">
              <a:latin typeface="Arial" panose="020B0604020202020204" pitchFamily="34" charset="0"/>
              <a:cs typeface="Arial" panose="020B0604020202020204" pitchFamily="34" charset="0"/>
            </a:endParaRPr>
          </a:p>
          <a:p>
            <a:pPr>
              <a:buFontTx/>
              <a:buNone/>
            </a:pPr>
            <a:r>
              <a:rPr lang="de-DE" altLang="en-US" sz="2200" dirty="0" smtClean="0">
                <a:latin typeface="Arial" panose="020B0604020202020204" pitchFamily="34" charset="0"/>
                <a:cs typeface="Arial" panose="020B0604020202020204" pitchFamily="34" charset="0"/>
              </a:rPr>
              <a:t>1959-1968	</a:t>
            </a:r>
            <a:r>
              <a:rPr lang="el-GR" altLang="en-US" sz="2200" dirty="0" smtClean="0">
                <a:latin typeface="Arial" panose="020B0604020202020204" pitchFamily="34" charset="0"/>
                <a:cs typeface="Arial" panose="020B0604020202020204" pitchFamily="34" charset="0"/>
              </a:rPr>
              <a:t>Πρώτες </a:t>
            </a:r>
            <a:r>
              <a:rPr lang="el-GR" altLang="en-US" sz="2200" dirty="0" err="1" smtClean="0">
                <a:latin typeface="Arial" panose="020B0604020202020204" pitchFamily="34" charset="0"/>
                <a:cs typeface="Arial" panose="020B0604020202020204" pitchFamily="34" charset="0"/>
              </a:rPr>
              <a:t>μεταμόσχευσεις</a:t>
            </a:r>
            <a:r>
              <a:rPr lang="el-GR" altLang="en-US" sz="2200" dirty="0" smtClean="0">
                <a:latin typeface="Arial" panose="020B0604020202020204" pitchFamily="34" charset="0"/>
                <a:cs typeface="Arial" panose="020B0604020202020204" pitchFamily="34" charset="0"/>
              </a:rPr>
              <a:t> σε </a:t>
            </a:r>
          </a:p>
          <a:p>
            <a:pPr>
              <a:buFontTx/>
              <a:buNone/>
            </a:pPr>
            <a:r>
              <a:rPr lang="el-GR" altLang="en-US" sz="2200" dirty="0">
                <a:latin typeface="Arial" panose="020B0604020202020204" pitchFamily="34" charset="0"/>
                <a:cs typeface="Arial" panose="020B0604020202020204" pitchFamily="34" charset="0"/>
              </a:rPr>
              <a:t>	</a:t>
            </a:r>
            <a:r>
              <a:rPr lang="el-GR" altLang="en-US" sz="2200" dirty="0" smtClean="0">
                <a:latin typeface="Arial" panose="020B0604020202020204" pitchFamily="34" charset="0"/>
                <a:cs typeface="Arial" panose="020B0604020202020204" pitchFamily="34" charset="0"/>
              </a:rPr>
              <a:t>		ανθρώπους </a:t>
            </a:r>
            <a:r>
              <a:rPr lang="de-DE" altLang="en-US" sz="2200" dirty="0" smtClean="0">
                <a:latin typeface="Arial" panose="020B0604020202020204" pitchFamily="34" charset="0"/>
                <a:cs typeface="Arial" panose="020B0604020202020204" pitchFamily="34" charset="0"/>
              </a:rPr>
              <a:t>.....</a:t>
            </a:r>
            <a:r>
              <a:rPr lang="el-GR" altLang="en-US" sz="2200" dirty="0" smtClean="0">
                <a:latin typeface="Arial" panose="020B0604020202020204" pitchFamily="34" charset="0"/>
                <a:cs typeface="Arial" panose="020B0604020202020204" pitchFamily="34" charset="0"/>
              </a:rPr>
              <a:t>αρχική απογοήτευση</a:t>
            </a:r>
            <a:endParaRPr lang="de-DE" altLang="en-US" sz="2200" dirty="0" smtClean="0">
              <a:latin typeface="Arial" panose="020B0604020202020204" pitchFamily="34" charset="0"/>
              <a:cs typeface="Arial" panose="020B0604020202020204" pitchFamily="34" charset="0"/>
            </a:endParaRPr>
          </a:p>
          <a:p>
            <a:pPr>
              <a:buFontTx/>
              <a:buNone/>
            </a:pPr>
            <a:endParaRPr lang="el-GR" altLang="en-US" sz="2200" dirty="0" smtClean="0">
              <a:latin typeface="Arial" panose="020B0604020202020204" pitchFamily="34" charset="0"/>
              <a:cs typeface="Arial" panose="020B0604020202020204" pitchFamily="34" charset="0"/>
            </a:endParaRPr>
          </a:p>
          <a:p>
            <a:pPr>
              <a:buFontTx/>
              <a:buNone/>
            </a:pPr>
            <a:r>
              <a:rPr lang="de-DE" altLang="en-US" sz="2200" dirty="0" smtClean="0">
                <a:latin typeface="Arial" panose="020B0604020202020204" pitchFamily="34" charset="0"/>
                <a:cs typeface="Arial" panose="020B0604020202020204" pitchFamily="34" charset="0"/>
              </a:rPr>
              <a:t>1960-</a:t>
            </a:r>
            <a:r>
              <a:rPr lang="el-GR" altLang="en-US" sz="2200" dirty="0" smtClean="0">
                <a:latin typeface="Arial" panose="020B0604020202020204" pitchFamily="34" charset="0"/>
                <a:cs typeface="Arial" panose="020B0604020202020204" pitchFamily="34" charset="0"/>
              </a:rPr>
              <a:t>196</a:t>
            </a:r>
            <a:r>
              <a:rPr lang="de-DE" altLang="en-US" sz="2200" dirty="0" smtClean="0">
                <a:latin typeface="Arial" panose="020B0604020202020204" pitchFamily="34" charset="0"/>
                <a:cs typeface="Arial" panose="020B0604020202020204" pitchFamily="34" charset="0"/>
              </a:rPr>
              <a:t>8</a:t>
            </a:r>
            <a:r>
              <a:rPr lang="el-GR" altLang="en-US" sz="2200" dirty="0" smtClean="0">
                <a:latin typeface="Arial" panose="020B0604020202020204" pitchFamily="34" charset="0"/>
                <a:cs typeface="Arial" panose="020B0604020202020204" pitchFamily="34" charset="0"/>
              </a:rPr>
              <a:t>	Ο ρόλος του </a:t>
            </a:r>
            <a:r>
              <a:rPr lang="de-DE" altLang="en-US" sz="2200" dirty="0" smtClean="0">
                <a:latin typeface="Arial" panose="020B0604020202020204" pitchFamily="34" charset="0"/>
                <a:cs typeface="Arial" panose="020B0604020202020204" pitchFamily="34" charset="0"/>
              </a:rPr>
              <a:t>HLA</a:t>
            </a:r>
            <a:r>
              <a:rPr lang="el-GR" altLang="en-US" sz="2200" dirty="0" smtClean="0">
                <a:latin typeface="Arial" panose="020B0604020202020204" pitchFamily="34" charset="0"/>
                <a:cs typeface="Arial" panose="020B0604020202020204" pitchFamily="34" charset="0"/>
              </a:rPr>
              <a:t> (σύστημα </a:t>
            </a:r>
            <a:r>
              <a:rPr lang="el-GR" altLang="en-US" sz="2200" dirty="0" err="1" smtClean="0">
                <a:latin typeface="Arial" panose="020B0604020202020204" pitchFamily="34" charset="0"/>
                <a:cs typeface="Arial" panose="020B0604020202020204" pitchFamily="34" charset="0"/>
              </a:rPr>
              <a:t>ιστοσυμβατότητος</a:t>
            </a:r>
            <a:r>
              <a:rPr lang="el-GR" altLang="en-US" sz="2200" dirty="0" smtClean="0">
                <a:latin typeface="Arial" panose="020B0604020202020204" pitchFamily="34" charset="0"/>
                <a:cs typeface="Arial" panose="020B0604020202020204" pitchFamily="34" charset="0"/>
              </a:rPr>
              <a:t>)</a:t>
            </a:r>
            <a:endParaRPr lang="de-DE" altLang="en-US" sz="2200" dirty="0" smtClean="0">
              <a:latin typeface="Arial" panose="020B0604020202020204" pitchFamily="34" charset="0"/>
              <a:cs typeface="Arial" panose="020B0604020202020204" pitchFamily="34" charset="0"/>
            </a:endParaRPr>
          </a:p>
          <a:p>
            <a:pPr>
              <a:buFontTx/>
              <a:buNone/>
            </a:pPr>
            <a:endParaRPr lang="de-DE" altLang="en-US" sz="2200" dirty="0" smtClean="0">
              <a:latin typeface="Arial" panose="020B0604020202020204" pitchFamily="34" charset="0"/>
              <a:cs typeface="Arial" panose="020B0604020202020204" pitchFamily="34" charset="0"/>
            </a:endParaRPr>
          </a:p>
          <a:p>
            <a:pPr>
              <a:buFontTx/>
              <a:buNone/>
            </a:pPr>
            <a:r>
              <a:rPr lang="el-GR" altLang="en-US" sz="2200" dirty="0" smtClean="0">
                <a:latin typeface="Arial" panose="020B0604020202020204" pitchFamily="34" charset="0"/>
                <a:cs typeface="Arial" panose="020B0604020202020204" pitchFamily="34" charset="0"/>
              </a:rPr>
              <a:t>1970		οι πρώτες μεταμοσχεύσεις στο </a:t>
            </a:r>
            <a:r>
              <a:rPr lang="de-DE" altLang="en-US" sz="2200" dirty="0" smtClean="0">
                <a:latin typeface="Arial" panose="020B0604020202020204" pitchFamily="34" charset="0"/>
                <a:cs typeface="Arial" panose="020B0604020202020204" pitchFamily="34" charset="0"/>
              </a:rPr>
              <a:t>Seattle/ USA</a:t>
            </a:r>
            <a:endParaRPr lang="el-GR" altLang="en-US" sz="2200" dirty="0" smtClean="0">
              <a:latin typeface="Arial" panose="020B0604020202020204" pitchFamily="34" charset="0"/>
              <a:cs typeface="Arial" panose="020B0604020202020204" pitchFamily="34" charset="0"/>
            </a:endParaRPr>
          </a:p>
          <a:p>
            <a:pPr>
              <a:buFontTx/>
              <a:buNone/>
            </a:pPr>
            <a:r>
              <a:rPr lang="de-DE" altLang="en-US" sz="2200" dirty="0" smtClean="0">
                <a:latin typeface="Arial" panose="020B0604020202020204" pitchFamily="34" charset="0"/>
                <a:cs typeface="Arial" panose="020B0604020202020204" pitchFamily="34" charset="0"/>
              </a:rPr>
              <a:t>1990		</a:t>
            </a:r>
            <a:r>
              <a:rPr lang="de-DE" altLang="en-US" sz="2200" dirty="0" err="1" smtClean="0">
                <a:latin typeface="Arial" panose="020B0604020202020204" pitchFamily="34" charset="0"/>
                <a:cs typeface="Arial" panose="020B0604020202020204" pitchFamily="34" charset="0"/>
              </a:rPr>
              <a:t>Donnall</a:t>
            </a:r>
            <a:r>
              <a:rPr lang="de-DE" altLang="en-US" sz="2200" dirty="0" smtClean="0">
                <a:latin typeface="Arial" panose="020B0604020202020204" pitchFamily="34" charset="0"/>
                <a:cs typeface="Arial" panose="020B0604020202020204" pitchFamily="34" charset="0"/>
              </a:rPr>
              <a:t> Thomas, Nobel </a:t>
            </a:r>
            <a:r>
              <a:rPr lang="de-DE" altLang="en-US" sz="2200" dirty="0" err="1" smtClean="0">
                <a:latin typeface="Arial" panose="020B0604020202020204" pitchFamily="34" charset="0"/>
                <a:cs typeface="Arial" panose="020B0604020202020204" pitchFamily="34" charset="0"/>
              </a:rPr>
              <a:t>Prize</a:t>
            </a:r>
            <a:r>
              <a:rPr lang="de-DE" altLang="en-US" sz="2000" dirty="0" smtClean="0"/>
              <a:t>	</a:t>
            </a:r>
            <a:r>
              <a:rPr lang="de-DE" altLang="en-US" sz="2400" dirty="0" smtClean="0"/>
              <a:t>	 </a:t>
            </a:r>
          </a:p>
        </p:txBody>
      </p:sp>
      <p:pic>
        <p:nvPicPr>
          <p:cNvPr id="3081" name="Picture 5" descr="Dia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157788"/>
            <a:ext cx="116998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2" name="Group 25"/>
          <p:cNvGrpSpPr>
            <a:grpSpLocks/>
          </p:cNvGrpSpPr>
          <p:nvPr/>
        </p:nvGrpSpPr>
        <p:grpSpPr bwMode="auto">
          <a:xfrm>
            <a:off x="6448425" y="2413786"/>
            <a:ext cx="2550537" cy="2236796"/>
            <a:chOff x="3483" y="2162"/>
            <a:chExt cx="1406" cy="1083"/>
          </a:xfrm>
        </p:grpSpPr>
        <p:graphicFrame>
          <p:nvGraphicFramePr>
            <p:cNvPr id="3079" name="Object 7"/>
            <p:cNvGraphicFramePr>
              <a:graphicFrameLocks noChangeAspect="1"/>
            </p:cNvGraphicFramePr>
            <p:nvPr>
              <p:extLst>
                <p:ext uri="{D42A27DB-BD31-4B8C-83A1-F6EECF244321}">
                  <p14:modId xmlns:p14="http://schemas.microsoft.com/office/powerpoint/2010/main" val="321517969"/>
                </p:ext>
              </p:extLst>
            </p:nvPr>
          </p:nvGraphicFramePr>
          <p:xfrm>
            <a:off x="3483" y="2162"/>
            <a:ext cx="1406" cy="1083"/>
          </p:xfrm>
          <a:graphic>
            <a:graphicData uri="http://schemas.openxmlformats.org/presentationml/2006/ole">
              <mc:AlternateContent xmlns:mc="http://schemas.openxmlformats.org/markup-compatibility/2006">
                <mc:Choice xmlns:v="urn:schemas-microsoft-com:vml" Requires="v">
                  <p:oleObj spid="_x0000_s2152" name="Bitmap" r:id="rId5" imgW="2200582" imgH="1857143" progId="Paint.Picture">
                    <p:embed/>
                  </p:oleObj>
                </mc:Choice>
                <mc:Fallback>
                  <p:oleObj name="Bitmap" r:id="rId5" imgW="2200582" imgH="1857143" progId="Paint.Picture">
                    <p:embed/>
                    <p:pic>
                      <p:nvPicPr>
                        <p:cNvPr id="3079"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3" y="2162"/>
                          <a:ext cx="1406" cy="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2" name="Text Box 8"/>
            <p:cNvSpPr txBox="1">
              <a:spLocks noChangeArrowheads="1"/>
            </p:cNvSpPr>
            <p:nvPr/>
          </p:nvSpPr>
          <p:spPr bwMode="auto">
            <a:xfrm>
              <a:off x="4150" y="2432"/>
              <a:ext cx="59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b="1">
                  <a:solidFill>
                    <a:schemeClr val="bg2"/>
                  </a:solidFill>
                </a:rPr>
                <a:t>Αριθμός </a:t>
              </a:r>
            </a:p>
            <a:p>
              <a:r>
                <a:rPr lang="el-GR" altLang="en-US" b="1">
                  <a:solidFill>
                    <a:schemeClr val="bg2"/>
                  </a:solidFill>
                </a:rPr>
                <a:t>αΜΑΚ</a:t>
              </a:r>
              <a:endParaRPr lang="de-DE" altLang="en-US" b="1">
                <a:solidFill>
                  <a:schemeClr val="bg2"/>
                </a:solidFill>
              </a:endParaRPr>
            </a:p>
          </p:txBody>
        </p:sp>
      </p:grpSp>
      <p:sp>
        <p:nvSpPr>
          <p:cNvPr id="3084" name="Rectangle 10"/>
          <p:cNvSpPr>
            <a:spLocks noChangeArrowheads="1"/>
          </p:cNvSpPr>
          <p:nvPr/>
        </p:nvSpPr>
        <p:spPr bwMode="auto">
          <a:xfrm>
            <a:off x="2299494" y="253207"/>
            <a:ext cx="6665119"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3200" b="1" dirty="0"/>
              <a:t>Ιστορική αναδρομή μεταμοσχεύσεων</a:t>
            </a:r>
            <a:endParaRPr lang="de-DE" altLang="en-US" sz="3200" b="1" dirty="0"/>
          </a:p>
        </p:txBody>
      </p:sp>
      <p:grpSp>
        <p:nvGrpSpPr>
          <p:cNvPr id="3085" name="Group 24"/>
          <p:cNvGrpSpPr>
            <a:grpSpLocks/>
          </p:cNvGrpSpPr>
          <p:nvPr/>
        </p:nvGrpSpPr>
        <p:grpSpPr bwMode="auto">
          <a:xfrm>
            <a:off x="2051050" y="1844675"/>
            <a:ext cx="2720975" cy="2014538"/>
            <a:chOff x="1751" y="1389"/>
            <a:chExt cx="1714" cy="1269"/>
          </a:xfrm>
        </p:grpSpPr>
        <p:graphicFrame>
          <p:nvGraphicFramePr>
            <p:cNvPr id="3074" name="Object 12"/>
            <p:cNvGraphicFramePr>
              <a:graphicFrameLocks noChangeAspect="1"/>
            </p:cNvGraphicFramePr>
            <p:nvPr/>
          </p:nvGraphicFramePr>
          <p:xfrm>
            <a:off x="3112" y="1434"/>
            <a:ext cx="312" cy="558"/>
          </p:xfrm>
          <a:graphic>
            <a:graphicData uri="http://schemas.openxmlformats.org/presentationml/2006/ole">
              <mc:AlternateContent xmlns:mc="http://schemas.openxmlformats.org/markup-compatibility/2006">
                <mc:Choice xmlns:v="urn:schemas-microsoft-com:vml" Requires="v">
                  <p:oleObj spid="_x0000_s2153" name="Clip" r:id="rId7" imgW="539640" imgH="862200" progId="MS_ClipArt_Gallery.2">
                    <p:embed/>
                  </p:oleObj>
                </mc:Choice>
                <mc:Fallback>
                  <p:oleObj name="Clip" r:id="rId7" imgW="539640" imgH="862200" progId="MS_ClipArt_Gallery.2">
                    <p:embed/>
                    <p:pic>
                      <p:nvPicPr>
                        <p:cNvPr id="3074"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2" y="1434"/>
                          <a:ext cx="312" cy="5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5" name="Object 13"/>
            <p:cNvGraphicFramePr>
              <a:graphicFrameLocks noChangeAspect="1"/>
            </p:cNvGraphicFramePr>
            <p:nvPr/>
          </p:nvGraphicFramePr>
          <p:xfrm>
            <a:off x="3152" y="2024"/>
            <a:ext cx="313" cy="557"/>
          </p:xfrm>
          <a:graphic>
            <a:graphicData uri="http://schemas.openxmlformats.org/presentationml/2006/ole">
              <mc:AlternateContent xmlns:mc="http://schemas.openxmlformats.org/markup-compatibility/2006">
                <mc:Choice xmlns:v="urn:schemas-microsoft-com:vml" Requires="v">
                  <p:oleObj spid="_x0000_s2154" name="Clip" r:id="rId9" imgW="539640" imgH="862200" progId="MS_ClipArt_Gallery.2">
                    <p:embed/>
                  </p:oleObj>
                </mc:Choice>
                <mc:Fallback>
                  <p:oleObj name="Clip" r:id="rId9" imgW="539640" imgH="862200" progId="MS_ClipArt_Gallery.2">
                    <p:embed/>
                    <p:pic>
                      <p:nvPicPr>
                        <p:cNvPr id="3075"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2" y="2024"/>
                          <a:ext cx="313" cy="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14"/>
            <p:cNvGraphicFramePr>
              <a:graphicFrameLocks noChangeAspect="1"/>
            </p:cNvGraphicFramePr>
            <p:nvPr/>
          </p:nvGraphicFramePr>
          <p:xfrm>
            <a:off x="1751" y="1434"/>
            <a:ext cx="313" cy="557"/>
          </p:xfrm>
          <a:graphic>
            <a:graphicData uri="http://schemas.openxmlformats.org/presentationml/2006/ole">
              <mc:AlternateContent xmlns:mc="http://schemas.openxmlformats.org/markup-compatibility/2006">
                <mc:Choice xmlns:v="urn:schemas-microsoft-com:vml" Requires="v">
                  <p:oleObj spid="_x0000_s2155" name="Clip" r:id="rId11" imgW="539640" imgH="862200" progId="MS_ClipArt_Gallery.2">
                    <p:embed/>
                  </p:oleObj>
                </mc:Choice>
                <mc:Fallback>
                  <p:oleObj name="Clip" r:id="rId11" imgW="539640" imgH="862200" progId="MS_ClipArt_Gallery.2">
                    <p:embed/>
                    <p:pic>
                      <p:nvPicPr>
                        <p:cNvPr id="3076"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1" y="1434"/>
                          <a:ext cx="313" cy="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6" name="Line 16"/>
            <p:cNvSpPr>
              <a:spLocks noChangeShapeType="1"/>
            </p:cNvSpPr>
            <p:nvPr/>
          </p:nvSpPr>
          <p:spPr bwMode="auto">
            <a:xfrm>
              <a:off x="2109" y="2341"/>
              <a:ext cx="108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087"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3" y="2115"/>
              <a:ext cx="24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AutoShape 18"/>
            <p:cNvSpPr>
              <a:spLocks noChangeArrowheads="1"/>
            </p:cNvSpPr>
            <p:nvPr/>
          </p:nvSpPr>
          <p:spPr bwMode="auto">
            <a:xfrm>
              <a:off x="2109" y="1389"/>
              <a:ext cx="181" cy="363"/>
            </a:xfrm>
            <a:prstGeom prst="lightningBol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3089" name="Line 19"/>
            <p:cNvSpPr>
              <a:spLocks noChangeShapeType="1"/>
            </p:cNvSpPr>
            <p:nvPr/>
          </p:nvSpPr>
          <p:spPr bwMode="auto">
            <a:xfrm>
              <a:off x="2069" y="1797"/>
              <a:ext cx="96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90" name="AutoShape 20"/>
            <p:cNvSpPr>
              <a:spLocks noChangeArrowheads="1"/>
            </p:cNvSpPr>
            <p:nvPr/>
          </p:nvSpPr>
          <p:spPr bwMode="auto">
            <a:xfrm>
              <a:off x="2200" y="1979"/>
              <a:ext cx="181" cy="363"/>
            </a:xfrm>
            <a:prstGeom prst="lightningBol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aphicFrame>
          <p:nvGraphicFramePr>
            <p:cNvPr id="3077" name="Object 21"/>
            <p:cNvGraphicFramePr>
              <a:graphicFrameLocks noChangeAspect="1"/>
            </p:cNvGraphicFramePr>
            <p:nvPr/>
          </p:nvGraphicFramePr>
          <p:xfrm>
            <a:off x="1791" y="2069"/>
            <a:ext cx="313" cy="557"/>
          </p:xfrm>
          <a:graphic>
            <a:graphicData uri="http://schemas.openxmlformats.org/presentationml/2006/ole">
              <mc:AlternateContent xmlns:mc="http://schemas.openxmlformats.org/markup-compatibility/2006">
                <mc:Choice xmlns:v="urn:schemas-microsoft-com:vml" Requires="v">
                  <p:oleObj spid="_x0000_s2156" name="Clip" r:id="rId14" imgW="539640" imgH="862200" progId="MS_ClipArt_Gallery.2">
                    <p:embed/>
                  </p:oleObj>
                </mc:Choice>
                <mc:Fallback>
                  <p:oleObj name="Clip" r:id="rId14" imgW="539640" imgH="862200" progId="MS_ClipArt_Gallery.2">
                    <p:embed/>
                    <p:pic>
                      <p:nvPicPr>
                        <p:cNvPr id="3077" name="Object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91" y="2069"/>
                          <a:ext cx="313" cy="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8" name="Object 22"/>
            <p:cNvGraphicFramePr>
              <a:graphicFrameLocks noChangeAspect="1"/>
            </p:cNvGraphicFramePr>
            <p:nvPr/>
          </p:nvGraphicFramePr>
          <p:xfrm>
            <a:off x="2653" y="2341"/>
            <a:ext cx="179" cy="317"/>
          </p:xfrm>
          <a:graphic>
            <a:graphicData uri="http://schemas.openxmlformats.org/presentationml/2006/ole">
              <mc:AlternateContent xmlns:mc="http://schemas.openxmlformats.org/markup-compatibility/2006">
                <mc:Choice xmlns:v="urn:schemas-microsoft-com:vml" Requires="v">
                  <p:oleObj spid="_x0000_s2157" name="Clip" r:id="rId16" imgW="539640" imgH="862200" progId="MS_ClipArt_Gallery.2">
                    <p:embed/>
                  </p:oleObj>
                </mc:Choice>
                <mc:Fallback>
                  <p:oleObj name="Clip" r:id="rId16" imgW="539640" imgH="862200" progId="MS_ClipArt_Gallery.2">
                    <p:embed/>
                    <p:pic>
                      <p:nvPicPr>
                        <p:cNvPr id="3078" name="Object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3" y="2341"/>
                          <a:ext cx="179"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1" name="Line 23"/>
            <p:cNvSpPr>
              <a:spLocks noChangeShapeType="1"/>
            </p:cNvSpPr>
            <p:nvPr/>
          </p:nvSpPr>
          <p:spPr bwMode="auto">
            <a:xfrm flipV="1">
              <a:off x="2789" y="2296"/>
              <a:ext cx="0"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21"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62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938" y="1844824"/>
            <a:ext cx="3419455" cy="366423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Rectangle 5"/>
          <p:cNvSpPr>
            <a:spLocks noChangeArrowheads="1"/>
          </p:cNvSpPr>
          <p:nvPr/>
        </p:nvSpPr>
        <p:spPr bwMode="auto">
          <a:xfrm>
            <a:off x="4233360" y="49570"/>
            <a:ext cx="42588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sz="3200" b="1" dirty="0"/>
              <a:t>Είδη </a:t>
            </a:r>
            <a:r>
              <a:rPr lang="el-GR" altLang="en-US" sz="3200" b="1" dirty="0" smtClean="0"/>
              <a:t>μετα</a:t>
            </a:r>
            <a:r>
              <a:rPr lang="el-GR" altLang="en-US" sz="3200" b="1" dirty="0"/>
              <a:t>μ</a:t>
            </a:r>
            <a:r>
              <a:rPr lang="el-GR" altLang="en-US" sz="3200" b="1" dirty="0" smtClean="0"/>
              <a:t>οσχεύσεων </a:t>
            </a:r>
          </a:p>
          <a:p>
            <a:r>
              <a:rPr lang="el-GR" altLang="en-US" sz="3200" b="1" dirty="0" smtClean="0"/>
              <a:t>και τρόπος δράσης</a:t>
            </a:r>
            <a:endParaRPr lang="de-DE" altLang="en-US" sz="3200" b="1" dirty="0"/>
          </a:p>
        </p:txBody>
      </p:sp>
      <p:sp>
        <p:nvSpPr>
          <p:cNvPr id="2" name="Ορθογώνιο 1"/>
          <p:cNvSpPr/>
          <p:nvPr/>
        </p:nvSpPr>
        <p:spPr>
          <a:xfrm>
            <a:off x="218343" y="2166772"/>
            <a:ext cx="2520280" cy="2169825"/>
          </a:xfrm>
          <a:prstGeom prst="rect">
            <a:avLst/>
          </a:prstGeom>
        </p:spPr>
        <p:txBody>
          <a:bodyPr wrap="square">
            <a:spAutoFit/>
          </a:bodyPr>
          <a:lstStyle/>
          <a:p>
            <a:pPr>
              <a:lnSpc>
                <a:spcPct val="125000"/>
              </a:lnSpc>
            </a:pPr>
            <a:r>
              <a:rPr lang="el-GR" altLang="en-US" b="1" u="sng" dirty="0"/>
              <a:t>Χορήγηση μεγάλης δόσης χημειοθεραπείας</a:t>
            </a:r>
            <a:r>
              <a:rPr lang="el-GR" altLang="en-US" b="1" dirty="0"/>
              <a:t> για καλύτερη αντιμετώπιση διαφόρων κακοήθων νοσημάτων </a:t>
            </a:r>
          </a:p>
        </p:txBody>
      </p:sp>
      <p:sp>
        <p:nvSpPr>
          <p:cNvPr id="6" name="Text Box 4"/>
          <p:cNvSpPr txBox="1">
            <a:spLocks noChangeArrowheads="1"/>
          </p:cNvSpPr>
          <p:nvPr/>
        </p:nvSpPr>
        <p:spPr bwMode="auto">
          <a:xfrm>
            <a:off x="6100049" y="2240473"/>
            <a:ext cx="25202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l-GR" altLang="en-US" b="1" dirty="0"/>
              <a:t>Εγκατάσταση ενός καινούριου, </a:t>
            </a:r>
            <a:r>
              <a:rPr lang="el-GR" altLang="en-US" b="1" u="sng" dirty="0"/>
              <a:t>υγιούς</a:t>
            </a:r>
            <a:r>
              <a:rPr lang="el-GR" altLang="en-US" b="1" dirty="0"/>
              <a:t>, </a:t>
            </a:r>
          </a:p>
          <a:p>
            <a:r>
              <a:rPr lang="el-GR" altLang="en-US" b="1" dirty="0"/>
              <a:t>ανοσοποιητικού συστήματος </a:t>
            </a:r>
          </a:p>
          <a:p>
            <a:r>
              <a:rPr lang="el-GR" altLang="en-US" b="1" dirty="0"/>
              <a:t>στον ασθενή που πάσχει από κακοήθη </a:t>
            </a:r>
            <a:r>
              <a:rPr lang="el-GR" altLang="en-US" b="1" dirty="0" smtClean="0"/>
              <a:t>νόσο</a:t>
            </a:r>
          </a:p>
          <a:p>
            <a:r>
              <a:rPr lang="el-GR" altLang="en-US" b="1" dirty="0" smtClean="0"/>
              <a:t>(</a:t>
            </a:r>
            <a:r>
              <a:rPr lang="en-US" altLang="en-US" b="1" dirty="0" smtClean="0"/>
              <a:t>graft versus leukemia effect)</a:t>
            </a:r>
            <a:endParaRPr lang="de-DE" altLang="en-US" b="1" dirty="0"/>
          </a:p>
        </p:txBody>
      </p:sp>
      <p:grpSp>
        <p:nvGrpSpPr>
          <p:cNvPr id="7" name="Ομάδα 6"/>
          <p:cNvGrpSpPr/>
          <p:nvPr/>
        </p:nvGrpSpPr>
        <p:grpSpPr>
          <a:xfrm>
            <a:off x="218343" y="4474932"/>
            <a:ext cx="2194462" cy="735378"/>
            <a:chOff x="755650" y="1916113"/>
            <a:chExt cx="7489825" cy="1800225"/>
          </a:xfrm>
        </p:grpSpPr>
        <p:grpSp>
          <p:nvGrpSpPr>
            <p:cNvPr id="8" name="Group 4"/>
            <p:cNvGrpSpPr>
              <a:grpSpLocks/>
            </p:cNvGrpSpPr>
            <p:nvPr/>
          </p:nvGrpSpPr>
          <p:grpSpPr bwMode="auto">
            <a:xfrm>
              <a:off x="4067175" y="2060575"/>
              <a:ext cx="2520950" cy="1485900"/>
              <a:chOff x="2517" y="2296"/>
              <a:chExt cx="2538" cy="1480"/>
            </a:xfrm>
          </p:grpSpPr>
          <p:sp>
            <p:nvSpPr>
              <p:cNvPr id="37" name="Oval 5"/>
              <p:cNvSpPr>
                <a:spLocks noChangeArrowheads="1"/>
              </p:cNvSpPr>
              <p:nvPr/>
            </p:nvSpPr>
            <p:spPr bwMode="auto">
              <a:xfrm>
                <a:off x="2517" y="2932"/>
                <a:ext cx="260" cy="298"/>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38" name="Oval 6"/>
              <p:cNvSpPr>
                <a:spLocks noChangeArrowheads="1"/>
              </p:cNvSpPr>
              <p:nvPr/>
            </p:nvSpPr>
            <p:spPr bwMode="auto">
              <a:xfrm>
                <a:off x="2546" y="2993"/>
                <a:ext cx="143" cy="177"/>
              </a:xfrm>
              <a:prstGeom prst="ellipse">
                <a:avLst/>
              </a:prstGeom>
              <a:solidFill>
                <a:srgbClr val="FAFD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39" name="Oval 7"/>
              <p:cNvSpPr>
                <a:spLocks noChangeArrowheads="1"/>
              </p:cNvSpPr>
              <p:nvPr/>
            </p:nvSpPr>
            <p:spPr bwMode="auto">
              <a:xfrm>
                <a:off x="3877" y="2448"/>
                <a:ext cx="261" cy="26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40" name="Oval 8"/>
              <p:cNvSpPr>
                <a:spLocks noChangeArrowheads="1"/>
              </p:cNvSpPr>
              <p:nvPr/>
            </p:nvSpPr>
            <p:spPr bwMode="auto">
              <a:xfrm>
                <a:off x="3936" y="2508"/>
                <a:ext cx="143" cy="177"/>
              </a:xfrm>
              <a:prstGeom prst="ellipse">
                <a:avLst/>
              </a:prstGeom>
              <a:solidFill>
                <a:srgbClr val="FAFD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41" name="Oval 9"/>
              <p:cNvSpPr>
                <a:spLocks noChangeArrowheads="1"/>
              </p:cNvSpPr>
              <p:nvPr/>
            </p:nvSpPr>
            <p:spPr bwMode="auto">
              <a:xfrm>
                <a:off x="4114" y="3145"/>
                <a:ext cx="143" cy="146"/>
              </a:xfrm>
              <a:prstGeom prst="ellipse">
                <a:avLst/>
              </a:prstGeom>
              <a:solidFill>
                <a:srgbClr val="F7668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42" name="Oval 10"/>
              <p:cNvSpPr>
                <a:spLocks noChangeArrowheads="1"/>
              </p:cNvSpPr>
              <p:nvPr/>
            </p:nvSpPr>
            <p:spPr bwMode="auto">
              <a:xfrm>
                <a:off x="4143" y="3175"/>
                <a:ext cx="84" cy="86"/>
              </a:xfrm>
              <a:prstGeom prst="ellipse">
                <a:avLst/>
              </a:prstGeom>
              <a:solidFill>
                <a:srgbClr val="081D58"/>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43" name="Oval 11"/>
              <p:cNvSpPr>
                <a:spLocks noChangeArrowheads="1"/>
              </p:cNvSpPr>
              <p:nvPr/>
            </p:nvSpPr>
            <p:spPr bwMode="auto">
              <a:xfrm>
                <a:off x="3995" y="3357"/>
                <a:ext cx="409" cy="419"/>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44" name="Freeform 12"/>
              <p:cNvSpPr>
                <a:spLocks/>
              </p:cNvSpPr>
              <p:nvPr/>
            </p:nvSpPr>
            <p:spPr bwMode="auto">
              <a:xfrm>
                <a:off x="4026" y="3400"/>
                <a:ext cx="315" cy="331"/>
              </a:xfrm>
              <a:custGeom>
                <a:avLst/>
                <a:gdLst>
                  <a:gd name="T0" fmla="*/ 17 w 512"/>
                  <a:gd name="T1" fmla="*/ 0 h 524"/>
                  <a:gd name="T2" fmla="*/ 7 w 512"/>
                  <a:gd name="T3" fmla="*/ 1 h 524"/>
                  <a:gd name="T4" fmla="*/ 2 w 512"/>
                  <a:gd name="T5" fmla="*/ 8 h 524"/>
                  <a:gd name="T6" fmla="*/ 0 w 512"/>
                  <a:gd name="T7" fmla="*/ 16 h 524"/>
                  <a:gd name="T8" fmla="*/ 0 w 512"/>
                  <a:gd name="T9" fmla="*/ 23 h 524"/>
                  <a:gd name="T10" fmla="*/ 2 w 512"/>
                  <a:gd name="T11" fmla="*/ 31 h 524"/>
                  <a:gd name="T12" fmla="*/ 2 w 512"/>
                  <a:gd name="T13" fmla="*/ 38 h 524"/>
                  <a:gd name="T14" fmla="*/ 8 w 512"/>
                  <a:gd name="T15" fmla="*/ 45 h 524"/>
                  <a:gd name="T16" fmla="*/ 18 w 512"/>
                  <a:gd name="T17" fmla="*/ 51 h 524"/>
                  <a:gd name="T18" fmla="*/ 25 w 512"/>
                  <a:gd name="T19" fmla="*/ 51 h 524"/>
                  <a:gd name="T20" fmla="*/ 33 w 512"/>
                  <a:gd name="T21" fmla="*/ 52 h 524"/>
                  <a:gd name="T22" fmla="*/ 39 w 512"/>
                  <a:gd name="T23" fmla="*/ 48 h 524"/>
                  <a:gd name="T24" fmla="*/ 42 w 512"/>
                  <a:gd name="T25" fmla="*/ 42 h 524"/>
                  <a:gd name="T26" fmla="*/ 44 w 512"/>
                  <a:gd name="T27" fmla="*/ 33 h 524"/>
                  <a:gd name="T28" fmla="*/ 45 w 512"/>
                  <a:gd name="T29" fmla="*/ 27 h 524"/>
                  <a:gd name="T30" fmla="*/ 45 w 512"/>
                  <a:gd name="T31" fmla="*/ 19 h 524"/>
                  <a:gd name="T32" fmla="*/ 45 w 512"/>
                  <a:gd name="T33" fmla="*/ 13 h 524"/>
                  <a:gd name="T34" fmla="*/ 39 w 512"/>
                  <a:gd name="T35" fmla="*/ 13 h 524"/>
                  <a:gd name="T36" fmla="*/ 33 w 512"/>
                  <a:gd name="T37" fmla="*/ 17 h 524"/>
                  <a:gd name="T38" fmla="*/ 28 w 512"/>
                  <a:gd name="T39" fmla="*/ 21 h 524"/>
                  <a:gd name="T40" fmla="*/ 23 w 512"/>
                  <a:gd name="T41" fmla="*/ 28 h 524"/>
                  <a:gd name="T42" fmla="*/ 20 w 512"/>
                  <a:gd name="T43" fmla="*/ 35 h 524"/>
                  <a:gd name="T44" fmla="*/ 20 w 512"/>
                  <a:gd name="T45" fmla="*/ 42 h 524"/>
                  <a:gd name="T46" fmla="*/ 20 w 512"/>
                  <a:gd name="T47" fmla="*/ 49 h 524"/>
                  <a:gd name="T48" fmla="*/ 20 w 512"/>
                  <a:gd name="T49" fmla="*/ 43 h 524"/>
                  <a:gd name="T50" fmla="*/ 23 w 512"/>
                  <a:gd name="T51" fmla="*/ 36 h 524"/>
                  <a:gd name="T52" fmla="*/ 22 w 512"/>
                  <a:gd name="T53" fmla="*/ 25 h 524"/>
                  <a:gd name="T54" fmla="*/ 20 w 512"/>
                  <a:gd name="T55" fmla="*/ 19 h 524"/>
                  <a:gd name="T56" fmla="*/ 16 w 512"/>
                  <a:gd name="T57" fmla="*/ 13 h 524"/>
                  <a:gd name="T58" fmla="*/ 8 w 512"/>
                  <a:gd name="T59" fmla="*/ 17 h 524"/>
                  <a:gd name="T60" fmla="*/ 2 w 512"/>
                  <a:gd name="T61" fmla="*/ 23 h 524"/>
                  <a:gd name="T62" fmla="*/ 7 w 512"/>
                  <a:gd name="T63" fmla="*/ 19 h 524"/>
                  <a:gd name="T64" fmla="*/ 17 w 512"/>
                  <a:gd name="T65" fmla="*/ 19 h 524"/>
                  <a:gd name="T66" fmla="*/ 25 w 512"/>
                  <a:gd name="T67" fmla="*/ 23 h 524"/>
                  <a:gd name="T68" fmla="*/ 31 w 512"/>
                  <a:gd name="T69" fmla="*/ 20 h 524"/>
                  <a:gd name="T70" fmla="*/ 33 w 512"/>
                  <a:gd name="T71" fmla="*/ 13 h 524"/>
                  <a:gd name="T72" fmla="*/ 31 w 512"/>
                  <a:gd name="T73" fmla="*/ 6 h 524"/>
                  <a:gd name="T74" fmla="*/ 23 w 512"/>
                  <a:gd name="T75" fmla="*/ 3 h 524"/>
                  <a:gd name="T76" fmla="*/ 22 w 512"/>
                  <a:gd name="T77" fmla="*/ 3 h 5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2"/>
                  <a:gd name="T118" fmla="*/ 0 h 524"/>
                  <a:gd name="T119" fmla="*/ 512 w 512"/>
                  <a:gd name="T120" fmla="*/ 524 h 5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2" h="524">
                    <a:moveTo>
                      <a:pt x="242" y="24"/>
                    </a:moveTo>
                    <a:lnTo>
                      <a:pt x="189" y="0"/>
                    </a:lnTo>
                    <a:lnTo>
                      <a:pt x="133" y="12"/>
                    </a:lnTo>
                    <a:lnTo>
                      <a:pt x="78" y="12"/>
                    </a:lnTo>
                    <a:lnTo>
                      <a:pt x="44" y="45"/>
                    </a:lnTo>
                    <a:lnTo>
                      <a:pt x="33" y="78"/>
                    </a:lnTo>
                    <a:lnTo>
                      <a:pt x="22" y="123"/>
                    </a:lnTo>
                    <a:lnTo>
                      <a:pt x="0" y="156"/>
                    </a:lnTo>
                    <a:lnTo>
                      <a:pt x="0" y="200"/>
                    </a:lnTo>
                    <a:lnTo>
                      <a:pt x="0" y="234"/>
                    </a:lnTo>
                    <a:lnTo>
                      <a:pt x="11" y="278"/>
                    </a:lnTo>
                    <a:lnTo>
                      <a:pt x="22" y="312"/>
                    </a:lnTo>
                    <a:lnTo>
                      <a:pt x="22" y="345"/>
                    </a:lnTo>
                    <a:lnTo>
                      <a:pt x="33" y="378"/>
                    </a:lnTo>
                    <a:lnTo>
                      <a:pt x="44" y="412"/>
                    </a:lnTo>
                    <a:lnTo>
                      <a:pt x="89" y="445"/>
                    </a:lnTo>
                    <a:lnTo>
                      <a:pt x="166" y="478"/>
                    </a:lnTo>
                    <a:lnTo>
                      <a:pt x="200" y="500"/>
                    </a:lnTo>
                    <a:lnTo>
                      <a:pt x="233" y="500"/>
                    </a:lnTo>
                    <a:lnTo>
                      <a:pt x="278" y="512"/>
                    </a:lnTo>
                    <a:lnTo>
                      <a:pt x="333" y="523"/>
                    </a:lnTo>
                    <a:lnTo>
                      <a:pt x="378" y="523"/>
                    </a:lnTo>
                    <a:lnTo>
                      <a:pt x="411" y="500"/>
                    </a:lnTo>
                    <a:lnTo>
                      <a:pt x="444" y="478"/>
                    </a:lnTo>
                    <a:lnTo>
                      <a:pt x="466" y="445"/>
                    </a:lnTo>
                    <a:lnTo>
                      <a:pt x="478" y="412"/>
                    </a:lnTo>
                    <a:lnTo>
                      <a:pt x="489" y="367"/>
                    </a:lnTo>
                    <a:lnTo>
                      <a:pt x="500" y="334"/>
                    </a:lnTo>
                    <a:lnTo>
                      <a:pt x="511" y="300"/>
                    </a:lnTo>
                    <a:lnTo>
                      <a:pt x="511" y="267"/>
                    </a:lnTo>
                    <a:lnTo>
                      <a:pt x="511" y="234"/>
                    </a:lnTo>
                    <a:lnTo>
                      <a:pt x="511" y="189"/>
                    </a:lnTo>
                    <a:lnTo>
                      <a:pt x="511" y="156"/>
                    </a:lnTo>
                    <a:lnTo>
                      <a:pt x="511" y="123"/>
                    </a:lnTo>
                    <a:lnTo>
                      <a:pt x="478" y="123"/>
                    </a:lnTo>
                    <a:lnTo>
                      <a:pt x="444" y="134"/>
                    </a:lnTo>
                    <a:lnTo>
                      <a:pt x="411" y="156"/>
                    </a:lnTo>
                    <a:lnTo>
                      <a:pt x="378" y="167"/>
                    </a:lnTo>
                    <a:lnTo>
                      <a:pt x="344" y="189"/>
                    </a:lnTo>
                    <a:lnTo>
                      <a:pt x="311" y="212"/>
                    </a:lnTo>
                    <a:lnTo>
                      <a:pt x="278" y="234"/>
                    </a:lnTo>
                    <a:lnTo>
                      <a:pt x="255" y="278"/>
                    </a:lnTo>
                    <a:lnTo>
                      <a:pt x="233" y="312"/>
                    </a:lnTo>
                    <a:lnTo>
                      <a:pt x="222" y="345"/>
                    </a:lnTo>
                    <a:lnTo>
                      <a:pt x="222" y="378"/>
                    </a:lnTo>
                    <a:lnTo>
                      <a:pt x="222" y="412"/>
                    </a:lnTo>
                    <a:lnTo>
                      <a:pt x="222" y="456"/>
                    </a:lnTo>
                    <a:lnTo>
                      <a:pt x="222" y="489"/>
                    </a:lnTo>
                    <a:lnTo>
                      <a:pt x="211" y="456"/>
                    </a:lnTo>
                    <a:lnTo>
                      <a:pt x="222" y="423"/>
                    </a:lnTo>
                    <a:lnTo>
                      <a:pt x="244" y="389"/>
                    </a:lnTo>
                    <a:lnTo>
                      <a:pt x="255" y="356"/>
                    </a:lnTo>
                    <a:lnTo>
                      <a:pt x="255" y="312"/>
                    </a:lnTo>
                    <a:lnTo>
                      <a:pt x="244" y="256"/>
                    </a:lnTo>
                    <a:lnTo>
                      <a:pt x="244" y="223"/>
                    </a:lnTo>
                    <a:lnTo>
                      <a:pt x="222" y="189"/>
                    </a:lnTo>
                    <a:lnTo>
                      <a:pt x="211" y="156"/>
                    </a:lnTo>
                    <a:lnTo>
                      <a:pt x="178" y="134"/>
                    </a:lnTo>
                    <a:lnTo>
                      <a:pt x="133" y="145"/>
                    </a:lnTo>
                    <a:lnTo>
                      <a:pt x="89" y="167"/>
                    </a:lnTo>
                    <a:lnTo>
                      <a:pt x="44" y="189"/>
                    </a:lnTo>
                    <a:lnTo>
                      <a:pt x="33" y="234"/>
                    </a:lnTo>
                    <a:lnTo>
                      <a:pt x="22" y="200"/>
                    </a:lnTo>
                    <a:lnTo>
                      <a:pt x="78" y="189"/>
                    </a:lnTo>
                    <a:lnTo>
                      <a:pt x="133" y="189"/>
                    </a:lnTo>
                    <a:lnTo>
                      <a:pt x="189" y="189"/>
                    </a:lnTo>
                    <a:lnTo>
                      <a:pt x="233" y="212"/>
                    </a:lnTo>
                    <a:lnTo>
                      <a:pt x="278" y="234"/>
                    </a:lnTo>
                    <a:lnTo>
                      <a:pt x="311" y="234"/>
                    </a:lnTo>
                    <a:lnTo>
                      <a:pt x="355" y="200"/>
                    </a:lnTo>
                    <a:lnTo>
                      <a:pt x="378" y="167"/>
                    </a:lnTo>
                    <a:lnTo>
                      <a:pt x="378" y="123"/>
                    </a:lnTo>
                    <a:lnTo>
                      <a:pt x="378" y="89"/>
                    </a:lnTo>
                    <a:lnTo>
                      <a:pt x="355" y="56"/>
                    </a:lnTo>
                    <a:lnTo>
                      <a:pt x="300" y="34"/>
                    </a:lnTo>
                    <a:lnTo>
                      <a:pt x="266" y="23"/>
                    </a:lnTo>
                    <a:lnTo>
                      <a:pt x="233" y="12"/>
                    </a:lnTo>
                    <a:lnTo>
                      <a:pt x="242" y="24"/>
                    </a:lnTo>
                  </a:path>
                </a:pathLst>
              </a:custGeom>
              <a:solidFill>
                <a:srgbClr val="FAFD00"/>
              </a:solidFill>
              <a:ln w="12700" cap="rnd">
                <a:solidFill>
                  <a:schemeClr val="tx1"/>
                </a:solidFill>
                <a:round/>
                <a:headEnd/>
                <a:tailEnd/>
              </a:ln>
            </p:spPr>
            <p:txBody>
              <a:bodyPr/>
              <a:lstStyle/>
              <a:p>
                <a:endParaRPr lang="en-US"/>
              </a:p>
            </p:txBody>
          </p:sp>
          <p:sp>
            <p:nvSpPr>
              <p:cNvPr id="48" name="Oval 16"/>
              <p:cNvSpPr>
                <a:spLocks noChangeArrowheads="1"/>
              </p:cNvSpPr>
              <p:nvPr/>
            </p:nvSpPr>
            <p:spPr bwMode="auto">
              <a:xfrm>
                <a:off x="4823" y="3508"/>
                <a:ext cx="54" cy="56"/>
              </a:xfrm>
              <a:prstGeom prst="ellipse">
                <a:avLst/>
              </a:prstGeom>
              <a:solidFill>
                <a:srgbClr val="F7668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49" name="Oval 17"/>
              <p:cNvSpPr>
                <a:spLocks noChangeArrowheads="1"/>
              </p:cNvSpPr>
              <p:nvPr/>
            </p:nvSpPr>
            <p:spPr bwMode="auto">
              <a:xfrm>
                <a:off x="4675" y="3448"/>
                <a:ext cx="54" cy="55"/>
              </a:xfrm>
              <a:prstGeom prst="ellipse">
                <a:avLst/>
              </a:prstGeom>
              <a:solidFill>
                <a:srgbClr val="F7668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50" name="Oval 18"/>
              <p:cNvSpPr>
                <a:spLocks noChangeArrowheads="1"/>
              </p:cNvSpPr>
              <p:nvPr/>
            </p:nvSpPr>
            <p:spPr bwMode="auto">
              <a:xfrm>
                <a:off x="4764" y="3599"/>
                <a:ext cx="54" cy="56"/>
              </a:xfrm>
              <a:prstGeom prst="ellipse">
                <a:avLst/>
              </a:prstGeom>
              <a:solidFill>
                <a:srgbClr val="F7668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51" name="Oval 19"/>
              <p:cNvSpPr>
                <a:spLocks noChangeArrowheads="1"/>
              </p:cNvSpPr>
              <p:nvPr/>
            </p:nvSpPr>
            <p:spPr bwMode="auto">
              <a:xfrm>
                <a:off x="4941" y="3478"/>
                <a:ext cx="55" cy="86"/>
              </a:xfrm>
              <a:prstGeom prst="ellipse">
                <a:avLst/>
              </a:prstGeom>
              <a:solidFill>
                <a:srgbClr val="F7668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52" name="Oval 20"/>
              <p:cNvSpPr>
                <a:spLocks noChangeArrowheads="1"/>
              </p:cNvSpPr>
              <p:nvPr/>
            </p:nvSpPr>
            <p:spPr bwMode="auto">
              <a:xfrm>
                <a:off x="4794" y="3417"/>
                <a:ext cx="54" cy="56"/>
              </a:xfrm>
              <a:prstGeom prst="ellipse">
                <a:avLst/>
              </a:prstGeom>
              <a:solidFill>
                <a:srgbClr val="F7668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54" name="Oval 22"/>
              <p:cNvSpPr>
                <a:spLocks noChangeArrowheads="1"/>
              </p:cNvSpPr>
              <p:nvPr/>
            </p:nvSpPr>
            <p:spPr bwMode="auto">
              <a:xfrm>
                <a:off x="4853" y="3175"/>
                <a:ext cx="83" cy="86"/>
              </a:xfrm>
              <a:prstGeom prst="ellipse">
                <a:avLst/>
              </a:prstGeom>
              <a:solidFill>
                <a:schemeClr val="hlink"/>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55" name="Oval 23"/>
              <p:cNvSpPr>
                <a:spLocks noChangeArrowheads="1"/>
              </p:cNvSpPr>
              <p:nvPr/>
            </p:nvSpPr>
            <p:spPr bwMode="auto">
              <a:xfrm>
                <a:off x="4764" y="3266"/>
                <a:ext cx="84" cy="55"/>
              </a:xfrm>
              <a:prstGeom prst="ellipse">
                <a:avLst/>
              </a:prstGeom>
              <a:solidFill>
                <a:schemeClr val="hlink"/>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56" name="Oval 24"/>
              <p:cNvSpPr>
                <a:spLocks noChangeArrowheads="1"/>
              </p:cNvSpPr>
              <p:nvPr/>
            </p:nvSpPr>
            <p:spPr bwMode="auto">
              <a:xfrm>
                <a:off x="4617" y="3145"/>
                <a:ext cx="112" cy="85"/>
              </a:xfrm>
              <a:prstGeom prst="ellipse">
                <a:avLst/>
              </a:prstGeom>
              <a:solidFill>
                <a:schemeClr val="hlink"/>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57" name="Oval 25"/>
              <p:cNvSpPr>
                <a:spLocks noChangeArrowheads="1"/>
              </p:cNvSpPr>
              <p:nvPr/>
            </p:nvSpPr>
            <p:spPr bwMode="auto">
              <a:xfrm>
                <a:off x="4912" y="3296"/>
                <a:ext cx="84" cy="86"/>
              </a:xfrm>
              <a:prstGeom prst="ellipse">
                <a:avLst/>
              </a:prstGeom>
              <a:solidFill>
                <a:schemeClr val="hlink"/>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58" name="Oval 26"/>
              <p:cNvSpPr>
                <a:spLocks noChangeArrowheads="1"/>
              </p:cNvSpPr>
              <p:nvPr/>
            </p:nvSpPr>
            <p:spPr bwMode="auto">
              <a:xfrm>
                <a:off x="4617" y="3266"/>
                <a:ext cx="112" cy="86"/>
              </a:xfrm>
              <a:prstGeom prst="ellipse">
                <a:avLst/>
              </a:prstGeom>
              <a:solidFill>
                <a:schemeClr val="hlink"/>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59" name="Oval 27"/>
              <p:cNvSpPr>
                <a:spLocks noChangeArrowheads="1"/>
              </p:cNvSpPr>
              <p:nvPr/>
            </p:nvSpPr>
            <p:spPr bwMode="auto">
              <a:xfrm>
                <a:off x="4557" y="2296"/>
                <a:ext cx="202" cy="23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60" name="Oval 28"/>
              <p:cNvSpPr>
                <a:spLocks noChangeArrowheads="1"/>
              </p:cNvSpPr>
              <p:nvPr/>
            </p:nvSpPr>
            <p:spPr bwMode="auto">
              <a:xfrm>
                <a:off x="4646" y="2357"/>
                <a:ext cx="113" cy="116"/>
              </a:xfrm>
              <a:prstGeom prst="ellipse">
                <a:avLst/>
              </a:prstGeom>
              <a:solidFill>
                <a:srgbClr val="FAFD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61" name="Oval 29"/>
              <p:cNvSpPr>
                <a:spLocks noChangeArrowheads="1"/>
              </p:cNvSpPr>
              <p:nvPr/>
            </p:nvSpPr>
            <p:spPr bwMode="auto">
              <a:xfrm>
                <a:off x="4764" y="2569"/>
                <a:ext cx="291" cy="23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62" name="Freeform 30"/>
              <p:cNvSpPr>
                <a:spLocks/>
              </p:cNvSpPr>
              <p:nvPr/>
            </p:nvSpPr>
            <p:spPr bwMode="auto">
              <a:xfrm>
                <a:off x="4838" y="2593"/>
                <a:ext cx="178" cy="168"/>
              </a:xfrm>
              <a:custGeom>
                <a:avLst/>
                <a:gdLst>
                  <a:gd name="T0" fmla="*/ 6 w 290"/>
                  <a:gd name="T1" fmla="*/ 1 h 267"/>
                  <a:gd name="T2" fmla="*/ 8 w 290"/>
                  <a:gd name="T3" fmla="*/ 4 h 267"/>
                  <a:gd name="T4" fmla="*/ 6 w 290"/>
                  <a:gd name="T5" fmla="*/ 8 h 267"/>
                  <a:gd name="T6" fmla="*/ 2 w 290"/>
                  <a:gd name="T7" fmla="*/ 8 h 267"/>
                  <a:gd name="T8" fmla="*/ 0 w 290"/>
                  <a:gd name="T9" fmla="*/ 12 h 267"/>
                  <a:gd name="T10" fmla="*/ 0 w 290"/>
                  <a:gd name="T11" fmla="*/ 16 h 267"/>
                  <a:gd name="T12" fmla="*/ 0 w 290"/>
                  <a:gd name="T13" fmla="*/ 19 h 267"/>
                  <a:gd name="T14" fmla="*/ 0 w 290"/>
                  <a:gd name="T15" fmla="*/ 22 h 267"/>
                  <a:gd name="T16" fmla="*/ 2 w 290"/>
                  <a:gd name="T17" fmla="*/ 25 h 267"/>
                  <a:gd name="T18" fmla="*/ 6 w 290"/>
                  <a:gd name="T19" fmla="*/ 25 h 267"/>
                  <a:gd name="T20" fmla="*/ 9 w 290"/>
                  <a:gd name="T21" fmla="*/ 25 h 267"/>
                  <a:gd name="T22" fmla="*/ 12 w 290"/>
                  <a:gd name="T23" fmla="*/ 25 h 267"/>
                  <a:gd name="T24" fmla="*/ 15 w 290"/>
                  <a:gd name="T25" fmla="*/ 25 h 267"/>
                  <a:gd name="T26" fmla="*/ 17 w 290"/>
                  <a:gd name="T27" fmla="*/ 24 h 267"/>
                  <a:gd name="T28" fmla="*/ 21 w 290"/>
                  <a:gd name="T29" fmla="*/ 24 h 267"/>
                  <a:gd name="T30" fmla="*/ 25 w 290"/>
                  <a:gd name="T31" fmla="*/ 23 h 267"/>
                  <a:gd name="T32" fmla="*/ 25 w 290"/>
                  <a:gd name="T33" fmla="*/ 18 h 267"/>
                  <a:gd name="T34" fmla="*/ 21 w 290"/>
                  <a:gd name="T35" fmla="*/ 16 h 267"/>
                  <a:gd name="T36" fmla="*/ 18 w 290"/>
                  <a:gd name="T37" fmla="*/ 16 h 267"/>
                  <a:gd name="T38" fmla="*/ 17 w 290"/>
                  <a:gd name="T39" fmla="*/ 19 h 267"/>
                  <a:gd name="T40" fmla="*/ 14 w 290"/>
                  <a:gd name="T41" fmla="*/ 23 h 267"/>
                  <a:gd name="T42" fmla="*/ 12 w 290"/>
                  <a:gd name="T43" fmla="*/ 26 h 267"/>
                  <a:gd name="T44" fmla="*/ 12 w 290"/>
                  <a:gd name="T45" fmla="*/ 23 h 267"/>
                  <a:gd name="T46" fmla="*/ 12 w 290"/>
                  <a:gd name="T47" fmla="*/ 19 h 267"/>
                  <a:gd name="T48" fmla="*/ 10 w 290"/>
                  <a:gd name="T49" fmla="*/ 16 h 267"/>
                  <a:gd name="T50" fmla="*/ 9 w 290"/>
                  <a:gd name="T51" fmla="*/ 12 h 267"/>
                  <a:gd name="T52" fmla="*/ 8 w 290"/>
                  <a:gd name="T53" fmla="*/ 9 h 267"/>
                  <a:gd name="T54" fmla="*/ 6 w 290"/>
                  <a:gd name="T55" fmla="*/ 6 h 267"/>
                  <a:gd name="T56" fmla="*/ 2 w 290"/>
                  <a:gd name="T57" fmla="*/ 1 h 267"/>
                  <a:gd name="T58" fmla="*/ 0 w 290"/>
                  <a:gd name="T59" fmla="*/ 1 h 267"/>
                  <a:gd name="T60" fmla="*/ 2 w 290"/>
                  <a:gd name="T61" fmla="*/ 0 h 267"/>
                  <a:gd name="T62" fmla="*/ 6 w 290"/>
                  <a:gd name="T63" fmla="*/ 0 h 267"/>
                  <a:gd name="T64" fmla="*/ 9 w 290"/>
                  <a:gd name="T65" fmla="*/ 1 h 267"/>
                  <a:gd name="T66" fmla="*/ 12 w 290"/>
                  <a:gd name="T67" fmla="*/ 1 h 267"/>
                  <a:gd name="T68" fmla="*/ 13 w 290"/>
                  <a:gd name="T69" fmla="*/ 4 h 267"/>
                  <a:gd name="T70" fmla="*/ 13 w 290"/>
                  <a:gd name="T71" fmla="*/ 8 h 267"/>
                  <a:gd name="T72" fmla="*/ 10 w 290"/>
                  <a:gd name="T73" fmla="*/ 10 h 267"/>
                  <a:gd name="T74" fmla="*/ 7 w 290"/>
                  <a:gd name="T75" fmla="*/ 11 h 267"/>
                  <a:gd name="T76" fmla="*/ 6 w 290"/>
                  <a:gd name="T77" fmla="*/ 1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0"/>
                  <a:gd name="T118" fmla="*/ 0 h 267"/>
                  <a:gd name="T119" fmla="*/ 290 w 290"/>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0" h="267">
                    <a:moveTo>
                      <a:pt x="69" y="6"/>
                    </a:moveTo>
                    <a:lnTo>
                      <a:pt x="89" y="44"/>
                    </a:lnTo>
                    <a:lnTo>
                      <a:pt x="67" y="78"/>
                    </a:lnTo>
                    <a:lnTo>
                      <a:pt x="33" y="78"/>
                    </a:lnTo>
                    <a:lnTo>
                      <a:pt x="0" y="122"/>
                    </a:lnTo>
                    <a:lnTo>
                      <a:pt x="0" y="155"/>
                    </a:lnTo>
                    <a:lnTo>
                      <a:pt x="0" y="189"/>
                    </a:lnTo>
                    <a:lnTo>
                      <a:pt x="0" y="222"/>
                    </a:lnTo>
                    <a:lnTo>
                      <a:pt x="22" y="255"/>
                    </a:lnTo>
                    <a:lnTo>
                      <a:pt x="67" y="255"/>
                    </a:lnTo>
                    <a:lnTo>
                      <a:pt x="100" y="255"/>
                    </a:lnTo>
                    <a:lnTo>
                      <a:pt x="133" y="255"/>
                    </a:lnTo>
                    <a:lnTo>
                      <a:pt x="167" y="255"/>
                    </a:lnTo>
                    <a:lnTo>
                      <a:pt x="200" y="244"/>
                    </a:lnTo>
                    <a:lnTo>
                      <a:pt x="245" y="244"/>
                    </a:lnTo>
                    <a:lnTo>
                      <a:pt x="289" y="233"/>
                    </a:lnTo>
                    <a:lnTo>
                      <a:pt x="289" y="178"/>
                    </a:lnTo>
                    <a:lnTo>
                      <a:pt x="245" y="155"/>
                    </a:lnTo>
                    <a:lnTo>
                      <a:pt x="211" y="155"/>
                    </a:lnTo>
                    <a:lnTo>
                      <a:pt x="189" y="189"/>
                    </a:lnTo>
                    <a:lnTo>
                      <a:pt x="156" y="233"/>
                    </a:lnTo>
                    <a:lnTo>
                      <a:pt x="133" y="266"/>
                    </a:lnTo>
                    <a:lnTo>
                      <a:pt x="133" y="233"/>
                    </a:lnTo>
                    <a:lnTo>
                      <a:pt x="133" y="189"/>
                    </a:lnTo>
                    <a:lnTo>
                      <a:pt x="111" y="155"/>
                    </a:lnTo>
                    <a:lnTo>
                      <a:pt x="100" y="122"/>
                    </a:lnTo>
                    <a:lnTo>
                      <a:pt x="89" y="89"/>
                    </a:lnTo>
                    <a:lnTo>
                      <a:pt x="67" y="55"/>
                    </a:lnTo>
                    <a:lnTo>
                      <a:pt x="33" y="11"/>
                    </a:lnTo>
                    <a:lnTo>
                      <a:pt x="0" y="11"/>
                    </a:lnTo>
                    <a:lnTo>
                      <a:pt x="33" y="0"/>
                    </a:lnTo>
                    <a:lnTo>
                      <a:pt x="67" y="0"/>
                    </a:lnTo>
                    <a:lnTo>
                      <a:pt x="100" y="11"/>
                    </a:lnTo>
                    <a:lnTo>
                      <a:pt x="133" y="11"/>
                    </a:lnTo>
                    <a:lnTo>
                      <a:pt x="145" y="44"/>
                    </a:lnTo>
                    <a:lnTo>
                      <a:pt x="145" y="78"/>
                    </a:lnTo>
                    <a:lnTo>
                      <a:pt x="111" y="100"/>
                    </a:lnTo>
                    <a:lnTo>
                      <a:pt x="78" y="111"/>
                    </a:lnTo>
                    <a:lnTo>
                      <a:pt x="69" y="6"/>
                    </a:lnTo>
                  </a:path>
                </a:pathLst>
              </a:custGeom>
              <a:solidFill>
                <a:srgbClr val="FAFD00"/>
              </a:solidFill>
              <a:ln w="12700" cap="rnd">
                <a:solidFill>
                  <a:schemeClr val="tx1"/>
                </a:solidFill>
                <a:round/>
                <a:headEnd/>
                <a:tailEnd/>
              </a:ln>
            </p:spPr>
            <p:txBody>
              <a:bodyPr/>
              <a:lstStyle/>
              <a:p>
                <a:endParaRPr lang="en-US"/>
              </a:p>
            </p:txBody>
          </p:sp>
          <p:sp>
            <p:nvSpPr>
              <p:cNvPr id="63" name="Oval 31"/>
              <p:cNvSpPr>
                <a:spLocks noChangeArrowheads="1"/>
              </p:cNvSpPr>
              <p:nvPr/>
            </p:nvSpPr>
            <p:spPr bwMode="auto">
              <a:xfrm>
                <a:off x="4675" y="2872"/>
                <a:ext cx="261" cy="268"/>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64" name="Freeform 32"/>
              <p:cNvSpPr>
                <a:spLocks/>
              </p:cNvSpPr>
              <p:nvPr/>
            </p:nvSpPr>
            <p:spPr bwMode="auto">
              <a:xfrm>
                <a:off x="4719" y="2869"/>
                <a:ext cx="213" cy="223"/>
              </a:xfrm>
              <a:custGeom>
                <a:avLst/>
                <a:gdLst>
                  <a:gd name="T0" fmla="*/ 10 w 346"/>
                  <a:gd name="T1" fmla="*/ 0 h 352"/>
                  <a:gd name="T2" fmla="*/ 8 w 346"/>
                  <a:gd name="T3" fmla="*/ 4 h 352"/>
                  <a:gd name="T4" fmla="*/ 5 w 346"/>
                  <a:gd name="T5" fmla="*/ 5 h 352"/>
                  <a:gd name="T6" fmla="*/ 2 w 346"/>
                  <a:gd name="T7" fmla="*/ 9 h 352"/>
                  <a:gd name="T8" fmla="*/ 0 w 346"/>
                  <a:gd name="T9" fmla="*/ 12 h 352"/>
                  <a:gd name="T10" fmla="*/ 0 w 346"/>
                  <a:gd name="T11" fmla="*/ 16 h 352"/>
                  <a:gd name="T12" fmla="*/ 2 w 346"/>
                  <a:gd name="T13" fmla="*/ 19 h 352"/>
                  <a:gd name="T14" fmla="*/ 2 w 346"/>
                  <a:gd name="T15" fmla="*/ 23 h 352"/>
                  <a:gd name="T16" fmla="*/ 2 w 346"/>
                  <a:gd name="T17" fmla="*/ 27 h 352"/>
                  <a:gd name="T18" fmla="*/ 4 w 346"/>
                  <a:gd name="T19" fmla="*/ 30 h 352"/>
                  <a:gd name="T20" fmla="*/ 4 w 346"/>
                  <a:gd name="T21" fmla="*/ 34 h 352"/>
                  <a:gd name="T22" fmla="*/ 8 w 346"/>
                  <a:gd name="T23" fmla="*/ 34 h 352"/>
                  <a:gd name="T24" fmla="*/ 14 w 346"/>
                  <a:gd name="T25" fmla="*/ 35 h 352"/>
                  <a:gd name="T26" fmla="*/ 18 w 346"/>
                  <a:gd name="T27" fmla="*/ 34 h 352"/>
                  <a:gd name="T28" fmla="*/ 22 w 346"/>
                  <a:gd name="T29" fmla="*/ 34 h 352"/>
                  <a:gd name="T30" fmla="*/ 25 w 346"/>
                  <a:gd name="T31" fmla="*/ 34 h 352"/>
                  <a:gd name="T32" fmla="*/ 28 w 346"/>
                  <a:gd name="T33" fmla="*/ 34 h 352"/>
                  <a:gd name="T34" fmla="*/ 30 w 346"/>
                  <a:gd name="T35" fmla="*/ 30 h 352"/>
                  <a:gd name="T36" fmla="*/ 31 w 346"/>
                  <a:gd name="T37" fmla="*/ 27 h 352"/>
                  <a:gd name="T38" fmla="*/ 30 w 346"/>
                  <a:gd name="T39" fmla="*/ 23 h 352"/>
                  <a:gd name="T40" fmla="*/ 26 w 346"/>
                  <a:gd name="T41" fmla="*/ 22 h 352"/>
                  <a:gd name="T42" fmla="*/ 23 w 346"/>
                  <a:gd name="T43" fmla="*/ 23 h 352"/>
                  <a:gd name="T44" fmla="*/ 20 w 346"/>
                  <a:gd name="T45" fmla="*/ 23 h 352"/>
                  <a:gd name="T46" fmla="*/ 15 w 346"/>
                  <a:gd name="T47" fmla="*/ 23 h 352"/>
                  <a:gd name="T48" fmla="*/ 12 w 346"/>
                  <a:gd name="T49" fmla="*/ 23 h 352"/>
                  <a:gd name="T50" fmla="*/ 12 w 346"/>
                  <a:gd name="T51" fmla="*/ 20 h 352"/>
                  <a:gd name="T52" fmla="*/ 13 w 346"/>
                  <a:gd name="T53" fmla="*/ 16 h 352"/>
                  <a:gd name="T54" fmla="*/ 15 w 346"/>
                  <a:gd name="T55" fmla="*/ 13 h 352"/>
                  <a:gd name="T56" fmla="*/ 18 w 346"/>
                  <a:gd name="T57" fmla="*/ 10 h 352"/>
                  <a:gd name="T58" fmla="*/ 18 w 346"/>
                  <a:gd name="T59" fmla="*/ 6 h 352"/>
                  <a:gd name="T60" fmla="*/ 18 w 346"/>
                  <a:gd name="T61" fmla="*/ 3 h 352"/>
                  <a:gd name="T62" fmla="*/ 15 w 346"/>
                  <a:gd name="T63" fmla="*/ 3 h 352"/>
                  <a:gd name="T64" fmla="*/ 12 w 346"/>
                  <a:gd name="T65" fmla="*/ 3 h 352"/>
                  <a:gd name="T66" fmla="*/ 10 w 346"/>
                  <a:gd name="T67" fmla="*/ 0 h 3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6"/>
                  <a:gd name="T103" fmla="*/ 0 h 352"/>
                  <a:gd name="T104" fmla="*/ 346 w 346"/>
                  <a:gd name="T105" fmla="*/ 352 h 3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6" h="352">
                    <a:moveTo>
                      <a:pt x="117" y="0"/>
                    </a:moveTo>
                    <a:lnTo>
                      <a:pt x="89" y="40"/>
                    </a:lnTo>
                    <a:lnTo>
                      <a:pt x="56" y="51"/>
                    </a:lnTo>
                    <a:lnTo>
                      <a:pt x="22" y="84"/>
                    </a:lnTo>
                    <a:lnTo>
                      <a:pt x="0" y="118"/>
                    </a:lnTo>
                    <a:lnTo>
                      <a:pt x="0" y="151"/>
                    </a:lnTo>
                    <a:lnTo>
                      <a:pt x="22" y="184"/>
                    </a:lnTo>
                    <a:lnTo>
                      <a:pt x="33" y="229"/>
                    </a:lnTo>
                    <a:lnTo>
                      <a:pt x="33" y="262"/>
                    </a:lnTo>
                    <a:lnTo>
                      <a:pt x="45" y="296"/>
                    </a:lnTo>
                    <a:lnTo>
                      <a:pt x="45" y="329"/>
                    </a:lnTo>
                    <a:lnTo>
                      <a:pt x="89" y="340"/>
                    </a:lnTo>
                    <a:lnTo>
                      <a:pt x="156" y="351"/>
                    </a:lnTo>
                    <a:lnTo>
                      <a:pt x="200" y="340"/>
                    </a:lnTo>
                    <a:lnTo>
                      <a:pt x="245" y="340"/>
                    </a:lnTo>
                    <a:lnTo>
                      <a:pt x="278" y="340"/>
                    </a:lnTo>
                    <a:lnTo>
                      <a:pt x="311" y="329"/>
                    </a:lnTo>
                    <a:lnTo>
                      <a:pt x="333" y="296"/>
                    </a:lnTo>
                    <a:lnTo>
                      <a:pt x="345" y="262"/>
                    </a:lnTo>
                    <a:lnTo>
                      <a:pt x="333" y="229"/>
                    </a:lnTo>
                    <a:lnTo>
                      <a:pt x="289" y="218"/>
                    </a:lnTo>
                    <a:lnTo>
                      <a:pt x="256" y="229"/>
                    </a:lnTo>
                    <a:lnTo>
                      <a:pt x="222" y="229"/>
                    </a:lnTo>
                    <a:lnTo>
                      <a:pt x="167" y="229"/>
                    </a:lnTo>
                    <a:lnTo>
                      <a:pt x="133" y="229"/>
                    </a:lnTo>
                    <a:lnTo>
                      <a:pt x="133" y="196"/>
                    </a:lnTo>
                    <a:lnTo>
                      <a:pt x="145" y="162"/>
                    </a:lnTo>
                    <a:lnTo>
                      <a:pt x="167" y="129"/>
                    </a:lnTo>
                    <a:lnTo>
                      <a:pt x="200" y="96"/>
                    </a:lnTo>
                    <a:lnTo>
                      <a:pt x="200" y="62"/>
                    </a:lnTo>
                    <a:lnTo>
                      <a:pt x="200" y="29"/>
                    </a:lnTo>
                    <a:lnTo>
                      <a:pt x="167" y="29"/>
                    </a:lnTo>
                    <a:lnTo>
                      <a:pt x="133" y="29"/>
                    </a:lnTo>
                    <a:lnTo>
                      <a:pt x="117" y="0"/>
                    </a:lnTo>
                  </a:path>
                </a:pathLst>
              </a:custGeom>
              <a:solidFill>
                <a:srgbClr val="FAFD00"/>
              </a:solidFill>
              <a:ln w="12700" cap="rnd">
                <a:solidFill>
                  <a:schemeClr val="tx1"/>
                </a:solidFill>
                <a:round/>
                <a:headEnd/>
                <a:tailEnd/>
              </a:ln>
            </p:spPr>
            <p:txBody>
              <a:bodyPr/>
              <a:lstStyle/>
              <a:p>
                <a:endParaRPr lang="en-US"/>
              </a:p>
            </p:txBody>
          </p:sp>
          <p:sp>
            <p:nvSpPr>
              <p:cNvPr id="66" name="Line 34"/>
              <p:cNvSpPr>
                <a:spLocks noChangeShapeType="1"/>
              </p:cNvSpPr>
              <p:nvPr/>
            </p:nvSpPr>
            <p:spPr bwMode="auto">
              <a:xfrm>
                <a:off x="4240" y="2637"/>
                <a:ext cx="305" cy="10"/>
              </a:xfrm>
              <a:prstGeom prst="line">
                <a:avLst/>
              </a:prstGeom>
              <a:noFill/>
              <a:ln w="508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 name="Oval 37"/>
              <p:cNvSpPr>
                <a:spLocks noChangeArrowheads="1"/>
              </p:cNvSpPr>
              <p:nvPr/>
            </p:nvSpPr>
            <p:spPr bwMode="auto">
              <a:xfrm>
                <a:off x="3050" y="2720"/>
                <a:ext cx="260" cy="298"/>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70" name="Oval 38"/>
              <p:cNvSpPr>
                <a:spLocks noChangeArrowheads="1"/>
              </p:cNvSpPr>
              <p:nvPr/>
            </p:nvSpPr>
            <p:spPr bwMode="auto">
              <a:xfrm>
                <a:off x="3138" y="2811"/>
                <a:ext cx="83" cy="116"/>
              </a:xfrm>
              <a:prstGeom prst="ellipse">
                <a:avLst/>
              </a:prstGeom>
              <a:solidFill>
                <a:srgbClr val="FAFD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71" name="Oval 39"/>
              <p:cNvSpPr>
                <a:spLocks noChangeArrowheads="1"/>
              </p:cNvSpPr>
              <p:nvPr/>
            </p:nvSpPr>
            <p:spPr bwMode="auto">
              <a:xfrm>
                <a:off x="3138" y="3084"/>
                <a:ext cx="231" cy="268"/>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72" name="Oval 40"/>
              <p:cNvSpPr>
                <a:spLocks noChangeArrowheads="1"/>
              </p:cNvSpPr>
              <p:nvPr/>
            </p:nvSpPr>
            <p:spPr bwMode="auto">
              <a:xfrm>
                <a:off x="3197" y="3145"/>
                <a:ext cx="113" cy="146"/>
              </a:xfrm>
              <a:prstGeom prst="ellipse">
                <a:avLst/>
              </a:prstGeom>
              <a:solidFill>
                <a:srgbClr val="FAFD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73" name="Oval 41"/>
              <p:cNvSpPr>
                <a:spLocks noChangeArrowheads="1"/>
              </p:cNvSpPr>
              <p:nvPr/>
            </p:nvSpPr>
            <p:spPr bwMode="auto">
              <a:xfrm>
                <a:off x="3078" y="3448"/>
                <a:ext cx="232" cy="328"/>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74" name="Oval 42"/>
              <p:cNvSpPr>
                <a:spLocks noChangeArrowheads="1"/>
              </p:cNvSpPr>
              <p:nvPr/>
            </p:nvSpPr>
            <p:spPr bwMode="auto">
              <a:xfrm>
                <a:off x="3138" y="3508"/>
                <a:ext cx="142" cy="207"/>
              </a:xfrm>
              <a:prstGeom prst="ellipse">
                <a:avLst/>
              </a:prstGeom>
              <a:solidFill>
                <a:srgbClr val="FAFD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nvGrpSpPr>
            <p:cNvPr id="9" name="Group 47"/>
            <p:cNvGrpSpPr>
              <a:grpSpLocks/>
            </p:cNvGrpSpPr>
            <p:nvPr/>
          </p:nvGrpSpPr>
          <p:grpSpPr bwMode="auto">
            <a:xfrm>
              <a:off x="755650" y="2060575"/>
              <a:ext cx="720725" cy="1655763"/>
              <a:chOff x="3878" y="1389"/>
              <a:chExt cx="454" cy="1043"/>
            </a:xfrm>
          </p:grpSpPr>
          <p:sp>
            <p:nvSpPr>
              <p:cNvPr id="31" name="Oval 48"/>
              <p:cNvSpPr>
                <a:spLocks noChangeArrowheads="1"/>
              </p:cNvSpPr>
              <p:nvPr/>
            </p:nvSpPr>
            <p:spPr bwMode="auto">
              <a:xfrm>
                <a:off x="3923" y="1389"/>
                <a:ext cx="317" cy="27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32" name="Rectangle 49"/>
              <p:cNvSpPr>
                <a:spLocks noChangeArrowheads="1"/>
              </p:cNvSpPr>
              <p:nvPr/>
            </p:nvSpPr>
            <p:spPr bwMode="auto">
              <a:xfrm>
                <a:off x="3969" y="1661"/>
                <a:ext cx="272" cy="454"/>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33" name="Oval 50"/>
              <p:cNvSpPr>
                <a:spLocks noChangeArrowheads="1"/>
              </p:cNvSpPr>
              <p:nvPr/>
            </p:nvSpPr>
            <p:spPr bwMode="auto">
              <a:xfrm>
                <a:off x="3968" y="2115"/>
                <a:ext cx="91" cy="317"/>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34" name="Oval 51"/>
              <p:cNvSpPr>
                <a:spLocks noChangeArrowheads="1"/>
              </p:cNvSpPr>
              <p:nvPr/>
            </p:nvSpPr>
            <p:spPr bwMode="auto">
              <a:xfrm>
                <a:off x="4150" y="2115"/>
                <a:ext cx="91" cy="317"/>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35" name="Oval 52"/>
              <p:cNvSpPr>
                <a:spLocks noChangeArrowheads="1"/>
              </p:cNvSpPr>
              <p:nvPr/>
            </p:nvSpPr>
            <p:spPr bwMode="auto">
              <a:xfrm>
                <a:off x="3878" y="1661"/>
                <a:ext cx="91" cy="18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36" name="Oval 53"/>
              <p:cNvSpPr>
                <a:spLocks noChangeArrowheads="1"/>
              </p:cNvSpPr>
              <p:nvPr/>
            </p:nvSpPr>
            <p:spPr bwMode="auto">
              <a:xfrm>
                <a:off x="4241" y="1661"/>
                <a:ext cx="91" cy="18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nvGrpSpPr>
            <p:cNvPr id="10" name="Group 54"/>
            <p:cNvGrpSpPr>
              <a:grpSpLocks/>
            </p:cNvGrpSpPr>
            <p:nvPr/>
          </p:nvGrpSpPr>
          <p:grpSpPr bwMode="auto">
            <a:xfrm>
              <a:off x="2339975" y="2060575"/>
              <a:ext cx="720725" cy="1655763"/>
              <a:chOff x="3878" y="1389"/>
              <a:chExt cx="454" cy="1043"/>
            </a:xfrm>
          </p:grpSpPr>
          <p:sp>
            <p:nvSpPr>
              <p:cNvPr id="25" name="Oval 55"/>
              <p:cNvSpPr>
                <a:spLocks noChangeArrowheads="1"/>
              </p:cNvSpPr>
              <p:nvPr/>
            </p:nvSpPr>
            <p:spPr bwMode="auto">
              <a:xfrm>
                <a:off x="3923" y="1389"/>
                <a:ext cx="317" cy="27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26" name="Rectangle 56"/>
              <p:cNvSpPr>
                <a:spLocks noChangeArrowheads="1"/>
              </p:cNvSpPr>
              <p:nvPr/>
            </p:nvSpPr>
            <p:spPr bwMode="auto">
              <a:xfrm>
                <a:off x="3969" y="1661"/>
                <a:ext cx="272" cy="454"/>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27" name="Oval 57"/>
              <p:cNvSpPr>
                <a:spLocks noChangeArrowheads="1"/>
              </p:cNvSpPr>
              <p:nvPr/>
            </p:nvSpPr>
            <p:spPr bwMode="auto">
              <a:xfrm>
                <a:off x="3968" y="2115"/>
                <a:ext cx="91" cy="317"/>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28" name="Oval 58"/>
              <p:cNvSpPr>
                <a:spLocks noChangeArrowheads="1"/>
              </p:cNvSpPr>
              <p:nvPr/>
            </p:nvSpPr>
            <p:spPr bwMode="auto">
              <a:xfrm>
                <a:off x="4150" y="2115"/>
                <a:ext cx="91" cy="317"/>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29" name="Oval 59"/>
              <p:cNvSpPr>
                <a:spLocks noChangeArrowheads="1"/>
              </p:cNvSpPr>
              <p:nvPr/>
            </p:nvSpPr>
            <p:spPr bwMode="auto">
              <a:xfrm>
                <a:off x="3878" y="1661"/>
                <a:ext cx="91" cy="18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30" name="Oval 60"/>
              <p:cNvSpPr>
                <a:spLocks noChangeArrowheads="1"/>
              </p:cNvSpPr>
              <p:nvPr/>
            </p:nvSpPr>
            <p:spPr bwMode="auto">
              <a:xfrm>
                <a:off x="4241" y="1661"/>
                <a:ext cx="91" cy="18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nvGrpSpPr>
            <p:cNvPr id="11" name="Group 61"/>
            <p:cNvGrpSpPr>
              <a:grpSpLocks/>
            </p:cNvGrpSpPr>
            <p:nvPr/>
          </p:nvGrpSpPr>
          <p:grpSpPr bwMode="auto">
            <a:xfrm>
              <a:off x="1547813" y="2997200"/>
              <a:ext cx="412750" cy="473075"/>
              <a:chOff x="1309" y="1691"/>
              <a:chExt cx="260" cy="298"/>
            </a:xfrm>
          </p:grpSpPr>
          <p:sp>
            <p:nvSpPr>
              <p:cNvPr id="23" name="Oval 62"/>
              <p:cNvSpPr>
                <a:spLocks noChangeArrowheads="1"/>
              </p:cNvSpPr>
              <p:nvPr/>
            </p:nvSpPr>
            <p:spPr bwMode="auto">
              <a:xfrm>
                <a:off x="1309" y="1691"/>
                <a:ext cx="260" cy="298"/>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24" name="Oval 63"/>
              <p:cNvSpPr>
                <a:spLocks noChangeArrowheads="1"/>
              </p:cNvSpPr>
              <p:nvPr/>
            </p:nvSpPr>
            <p:spPr bwMode="auto">
              <a:xfrm>
                <a:off x="1338" y="1752"/>
                <a:ext cx="143" cy="177"/>
              </a:xfrm>
              <a:prstGeom prst="ellipse">
                <a:avLst/>
              </a:prstGeom>
              <a:solidFill>
                <a:srgbClr val="FAFD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nvGrpSpPr>
            <p:cNvPr id="12" name="Group 81"/>
            <p:cNvGrpSpPr>
              <a:grpSpLocks/>
            </p:cNvGrpSpPr>
            <p:nvPr/>
          </p:nvGrpSpPr>
          <p:grpSpPr bwMode="auto">
            <a:xfrm>
              <a:off x="7524750" y="1916113"/>
              <a:ext cx="720725" cy="1655762"/>
              <a:chOff x="3878" y="1389"/>
              <a:chExt cx="454" cy="1043"/>
            </a:xfrm>
          </p:grpSpPr>
          <p:sp>
            <p:nvSpPr>
              <p:cNvPr id="17" name="Oval 82"/>
              <p:cNvSpPr>
                <a:spLocks noChangeArrowheads="1"/>
              </p:cNvSpPr>
              <p:nvPr/>
            </p:nvSpPr>
            <p:spPr bwMode="auto">
              <a:xfrm>
                <a:off x="3923" y="1389"/>
                <a:ext cx="317" cy="27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8" name="Rectangle 83"/>
              <p:cNvSpPr>
                <a:spLocks noChangeArrowheads="1"/>
              </p:cNvSpPr>
              <p:nvPr/>
            </p:nvSpPr>
            <p:spPr bwMode="auto">
              <a:xfrm>
                <a:off x="3969" y="1661"/>
                <a:ext cx="272" cy="454"/>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9" name="Oval 84"/>
              <p:cNvSpPr>
                <a:spLocks noChangeArrowheads="1"/>
              </p:cNvSpPr>
              <p:nvPr/>
            </p:nvSpPr>
            <p:spPr bwMode="auto">
              <a:xfrm>
                <a:off x="3968" y="2115"/>
                <a:ext cx="91" cy="317"/>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20" name="Oval 85"/>
              <p:cNvSpPr>
                <a:spLocks noChangeArrowheads="1"/>
              </p:cNvSpPr>
              <p:nvPr/>
            </p:nvSpPr>
            <p:spPr bwMode="auto">
              <a:xfrm>
                <a:off x="4150" y="2115"/>
                <a:ext cx="91" cy="317"/>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21" name="Oval 86"/>
              <p:cNvSpPr>
                <a:spLocks noChangeArrowheads="1"/>
              </p:cNvSpPr>
              <p:nvPr/>
            </p:nvSpPr>
            <p:spPr bwMode="auto">
              <a:xfrm>
                <a:off x="3878" y="1661"/>
                <a:ext cx="91" cy="18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22" name="Oval 87"/>
              <p:cNvSpPr>
                <a:spLocks noChangeArrowheads="1"/>
              </p:cNvSpPr>
              <p:nvPr/>
            </p:nvSpPr>
            <p:spPr bwMode="auto">
              <a:xfrm>
                <a:off x="4241" y="1661"/>
                <a:ext cx="91" cy="18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sp>
          <p:nvSpPr>
            <p:cNvPr id="13" name="Line 95"/>
            <p:cNvSpPr>
              <a:spLocks noChangeShapeType="1"/>
            </p:cNvSpPr>
            <p:nvPr/>
          </p:nvSpPr>
          <p:spPr bwMode="auto">
            <a:xfrm>
              <a:off x="1619250" y="2781300"/>
              <a:ext cx="5048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Text Box 97"/>
            <p:cNvSpPr txBox="1">
              <a:spLocks noChangeArrowheads="1"/>
            </p:cNvSpPr>
            <p:nvPr/>
          </p:nvSpPr>
          <p:spPr bwMode="auto">
            <a:xfrm>
              <a:off x="3080273" y="1932890"/>
              <a:ext cx="36989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de-DE" altLang="en-US" sz="4400" b="1" dirty="0">
                  <a:latin typeface="Arial" panose="020B0604020202020204" pitchFamily="34" charset="0"/>
                </a:rPr>
                <a:t>:</a:t>
              </a:r>
            </a:p>
          </p:txBody>
        </p:sp>
      </p:grpSp>
      <p:grpSp>
        <p:nvGrpSpPr>
          <p:cNvPr id="78" name="Ομάδα 77"/>
          <p:cNvGrpSpPr/>
          <p:nvPr/>
        </p:nvGrpSpPr>
        <p:grpSpPr>
          <a:xfrm>
            <a:off x="6362768" y="4658090"/>
            <a:ext cx="2515454" cy="693301"/>
            <a:chOff x="684213" y="4576763"/>
            <a:chExt cx="7561262" cy="1874040"/>
          </a:xfrm>
        </p:grpSpPr>
        <p:grpSp>
          <p:nvGrpSpPr>
            <p:cNvPr id="79" name="Group 64"/>
            <p:cNvGrpSpPr>
              <a:grpSpLocks/>
            </p:cNvGrpSpPr>
            <p:nvPr/>
          </p:nvGrpSpPr>
          <p:grpSpPr bwMode="auto">
            <a:xfrm>
              <a:off x="684213" y="4648200"/>
              <a:ext cx="720725" cy="1655763"/>
              <a:chOff x="3878" y="1389"/>
              <a:chExt cx="454" cy="1043"/>
            </a:xfrm>
          </p:grpSpPr>
          <p:sp>
            <p:nvSpPr>
              <p:cNvPr id="141" name="Oval 65"/>
              <p:cNvSpPr>
                <a:spLocks noChangeArrowheads="1"/>
              </p:cNvSpPr>
              <p:nvPr/>
            </p:nvSpPr>
            <p:spPr bwMode="auto">
              <a:xfrm>
                <a:off x="3923" y="1389"/>
                <a:ext cx="317" cy="272"/>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42" name="Rectangle 66"/>
              <p:cNvSpPr>
                <a:spLocks noChangeArrowheads="1"/>
              </p:cNvSpPr>
              <p:nvPr/>
            </p:nvSpPr>
            <p:spPr bwMode="auto">
              <a:xfrm>
                <a:off x="3969" y="1661"/>
                <a:ext cx="272" cy="454"/>
              </a:xfrm>
              <a:prstGeom prst="rect">
                <a:avLst/>
              </a:prstGeom>
              <a:solidFill>
                <a:srgbClr val="00FF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43" name="Oval 67"/>
              <p:cNvSpPr>
                <a:spLocks noChangeArrowheads="1"/>
              </p:cNvSpPr>
              <p:nvPr/>
            </p:nvSpPr>
            <p:spPr bwMode="auto">
              <a:xfrm>
                <a:off x="3968" y="2115"/>
                <a:ext cx="91" cy="317"/>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44" name="Oval 68"/>
              <p:cNvSpPr>
                <a:spLocks noChangeArrowheads="1"/>
              </p:cNvSpPr>
              <p:nvPr/>
            </p:nvSpPr>
            <p:spPr bwMode="auto">
              <a:xfrm>
                <a:off x="4150" y="2115"/>
                <a:ext cx="91" cy="317"/>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45" name="Oval 69"/>
              <p:cNvSpPr>
                <a:spLocks noChangeArrowheads="1"/>
              </p:cNvSpPr>
              <p:nvPr/>
            </p:nvSpPr>
            <p:spPr bwMode="auto">
              <a:xfrm>
                <a:off x="3878" y="1661"/>
                <a:ext cx="91" cy="182"/>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46" name="Oval 70"/>
              <p:cNvSpPr>
                <a:spLocks noChangeArrowheads="1"/>
              </p:cNvSpPr>
              <p:nvPr/>
            </p:nvSpPr>
            <p:spPr bwMode="auto">
              <a:xfrm>
                <a:off x="4241" y="1661"/>
                <a:ext cx="91" cy="182"/>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nvGrpSpPr>
            <p:cNvPr id="80" name="Group 71"/>
            <p:cNvGrpSpPr>
              <a:grpSpLocks/>
            </p:cNvGrpSpPr>
            <p:nvPr/>
          </p:nvGrpSpPr>
          <p:grpSpPr bwMode="auto">
            <a:xfrm>
              <a:off x="1547813" y="5516563"/>
              <a:ext cx="412750" cy="473075"/>
              <a:chOff x="1173" y="3097"/>
              <a:chExt cx="260" cy="298"/>
            </a:xfrm>
          </p:grpSpPr>
          <p:sp>
            <p:nvSpPr>
              <p:cNvPr id="139" name="Oval 72"/>
              <p:cNvSpPr>
                <a:spLocks noChangeArrowheads="1"/>
              </p:cNvSpPr>
              <p:nvPr/>
            </p:nvSpPr>
            <p:spPr bwMode="auto">
              <a:xfrm>
                <a:off x="1173" y="3097"/>
                <a:ext cx="260" cy="298"/>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40" name="Oval 73"/>
              <p:cNvSpPr>
                <a:spLocks noChangeArrowheads="1"/>
              </p:cNvSpPr>
              <p:nvPr/>
            </p:nvSpPr>
            <p:spPr bwMode="auto">
              <a:xfrm>
                <a:off x="1202" y="3158"/>
                <a:ext cx="143" cy="177"/>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nvGrpSpPr>
            <p:cNvPr id="81" name="Group 74"/>
            <p:cNvGrpSpPr>
              <a:grpSpLocks/>
            </p:cNvGrpSpPr>
            <p:nvPr/>
          </p:nvGrpSpPr>
          <p:grpSpPr bwMode="auto">
            <a:xfrm>
              <a:off x="2268538" y="4576763"/>
              <a:ext cx="720725" cy="1655762"/>
              <a:chOff x="3878" y="1389"/>
              <a:chExt cx="454" cy="1043"/>
            </a:xfrm>
          </p:grpSpPr>
          <p:sp>
            <p:nvSpPr>
              <p:cNvPr id="133" name="Oval 75"/>
              <p:cNvSpPr>
                <a:spLocks noChangeArrowheads="1"/>
              </p:cNvSpPr>
              <p:nvPr/>
            </p:nvSpPr>
            <p:spPr bwMode="auto">
              <a:xfrm>
                <a:off x="3923" y="1389"/>
                <a:ext cx="317" cy="27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4" name="Rectangle 76"/>
              <p:cNvSpPr>
                <a:spLocks noChangeArrowheads="1"/>
              </p:cNvSpPr>
              <p:nvPr/>
            </p:nvSpPr>
            <p:spPr bwMode="auto">
              <a:xfrm>
                <a:off x="3969" y="1661"/>
                <a:ext cx="272" cy="454"/>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5" name="Oval 77"/>
              <p:cNvSpPr>
                <a:spLocks noChangeArrowheads="1"/>
              </p:cNvSpPr>
              <p:nvPr/>
            </p:nvSpPr>
            <p:spPr bwMode="auto">
              <a:xfrm>
                <a:off x="3968" y="2115"/>
                <a:ext cx="91" cy="317"/>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6" name="Oval 78"/>
              <p:cNvSpPr>
                <a:spLocks noChangeArrowheads="1"/>
              </p:cNvSpPr>
              <p:nvPr/>
            </p:nvSpPr>
            <p:spPr bwMode="auto">
              <a:xfrm>
                <a:off x="4150" y="2115"/>
                <a:ext cx="91" cy="317"/>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7" name="Oval 79"/>
              <p:cNvSpPr>
                <a:spLocks noChangeArrowheads="1"/>
              </p:cNvSpPr>
              <p:nvPr/>
            </p:nvSpPr>
            <p:spPr bwMode="auto">
              <a:xfrm>
                <a:off x="3878" y="1661"/>
                <a:ext cx="91" cy="18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8" name="Oval 80"/>
              <p:cNvSpPr>
                <a:spLocks noChangeArrowheads="1"/>
              </p:cNvSpPr>
              <p:nvPr/>
            </p:nvSpPr>
            <p:spPr bwMode="auto">
              <a:xfrm>
                <a:off x="4241" y="1661"/>
                <a:ext cx="91" cy="18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grpSp>
          <p:nvGrpSpPr>
            <p:cNvPr id="82" name="Group 88"/>
            <p:cNvGrpSpPr>
              <a:grpSpLocks/>
            </p:cNvGrpSpPr>
            <p:nvPr/>
          </p:nvGrpSpPr>
          <p:grpSpPr bwMode="auto">
            <a:xfrm>
              <a:off x="7524750" y="4576763"/>
              <a:ext cx="720725" cy="1655762"/>
              <a:chOff x="3878" y="1389"/>
              <a:chExt cx="454" cy="1043"/>
            </a:xfrm>
          </p:grpSpPr>
          <p:sp>
            <p:nvSpPr>
              <p:cNvPr id="127" name="Oval 89" descr="Diagonal weit nach unten"/>
              <p:cNvSpPr>
                <a:spLocks noChangeArrowheads="1"/>
              </p:cNvSpPr>
              <p:nvPr/>
            </p:nvSpPr>
            <p:spPr bwMode="auto">
              <a:xfrm>
                <a:off x="3923" y="1389"/>
                <a:ext cx="317" cy="272"/>
              </a:xfrm>
              <a:prstGeom prst="ellipse">
                <a:avLst/>
              </a:prstGeom>
              <a:pattFill prst="wdDnDiag">
                <a:fgClr>
                  <a:srgbClr val="99FF33"/>
                </a:fgClr>
                <a:bgClr>
                  <a:srgbClr val="FF9933"/>
                </a:bgClr>
              </a:patt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28" name="Rectangle 90" descr="Diagonal weit nach unten"/>
              <p:cNvSpPr>
                <a:spLocks noChangeArrowheads="1"/>
              </p:cNvSpPr>
              <p:nvPr/>
            </p:nvSpPr>
            <p:spPr bwMode="auto">
              <a:xfrm>
                <a:off x="3969" y="1661"/>
                <a:ext cx="272" cy="454"/>
              </a:xfrm>
              <a:prstGeom prst="rect">
                <a:avLst/>
              </a:prstGeom>
              <a:pattFill prst="wdDnDiag">
                <a:fgClr>
                  <a:srgbClr val="99FF33"/>
                </a:fgClr>
                <a:bgClr>
                  <a:srgbClr val="FF9933"/>
                </a:bgClr>
              </a:patt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29" name="Oval 91" descr="Diagonal weit nach unten"/>
              <p:cNvSpPr>
                <a:spLocks noChangeArrowheads="1"/>
              </p:cNvSpPr>
              <p:nvPr/>
            </p:nvSpPr>
            <p:spPr bwMode="auto">
              <a:xfrm>
                <a:off x="3968" y="2115"/>
                <a:ext cx="91" cy="317"/>
              </a:xfrm>
              <a:prstGeom prst="ellipse">
                <a:avLst/>
              </a:prstGeom>
              <a:pattFill prst="wdDnDiag">
                <a:fgClr>
                  <a:srgbClr val="99FF33"/>
                </a:fgClr>
                <a:bgClr>
                  <a:srgbClr val="FF9933"/>
                </a:bgClr>
              </a:patt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0" name="Oval 92" descr="Diagonal weit nach unten"/>
              <p:cNvSpPr>
                <a:spLocks noChangeArrowheads="1"/>
              </p:cNvSpPr>
              <p:nvPr/>
            </p:nvSpPr>
            <p:spPr bwMode="auto">
              <a:xfrm>
                <a:off x="4150" y="2115"/>
                <a:ext cx="91" cy="317"/>
              </a:xfrm>
              <a:prstGeom prst="ellipse">
                <a:avLst/>
              </a:prstGeom>
              <a:pattFill prst="wdDnDiag">
                <a:fgClr>
                  <a:srgbClr val="99FF33"/>
                </a:fgClr>
                <a:bgClr>
                  <a:srgbClr val="FF9933"/>
                </a:bgClr>
              </a:patt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1" name="Oval 93" descr="Diagonal weit nach unten"/>
              <p:cNvSpPr>
                <a:spLocks noChangeArrowheads="1"/>
              </p:cNvSpPr>
              <p:nvPr/>
            </p:nvSpPr>
            <p:spPr bwMode="auto">
              <a:xfrm>
                <a:off x="3878" y="1661"/>
                <a:ext cx="91" cy="182"/>
              </a:xfrm>
              <a:prstGeom prst="ellipse">
                <a:avLst/>
              </a:prstGeom>
              <a:pattFill prst="wdDnDiag">
                <a:fgClr>
                  <a:srgbClr val="99FF33"/>
                </a:fgClr>
                <a:bgClr>
                  <a:srgbClr val="FF9933"/>
                </a:bgClr>
              </a:patt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32" name="Oval 94" descr="Diagonal weit nach unten"/>
              <p:cNvSpPr>
                <a:spLocks noChangeArrowheads="1"/>
              </p:cNvSpPr>
              <p:nvPr/>
            </p:nvSpPr>
            <p:spPr bwMode="auto">
              <a:xfrm>
                <a:off x="4241" y="1661"/>
                <a:ext cx="91" cy="182"/>
              </a:xfrm>
              <a:prstGeom prst="ellipse">
                <a:avLst/>
              </a:prstGeom>
              <a:pattFill prst="wdDnDiag">
                <a:fgClr>
                  <a:srgbClr val="99FF33"/>
                </a:fgClr>
                <a:bgClr>
                  <a:srgbClr val="FF9933"/>
                </a:bgClr>
              </a:pattFill>
              <a:ln w="9525">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grpSp>
        <p:sp>
          <p:nvSpPr>
            <p:cNvPr id="83" name="Line 96"/>
            <p:cNvSpPr>
              <a:spLocks noChangeShapeType="1"/>
            </p:cNvSpPr>
            <p:nvPr/>
          </p:nvSpPr>
          <p:spPr bwMode="auto">
            <a:xfrm>
              <a:off x="1619250" y="5368925"/>
              <a:ext cx="5048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4" name="Text Box 98"/>
            <p:cNvSpPr txBox="1">
              <a:spLocks noChangeArrowheads="1"/>
            </p:cNvSpPr>
            <p:nvPr/>
          </p:nvSpPr>
          <p:spPr bwMode="auto">
            <a:xfrm>
              <a:off x="3027362" y="4602956"/>
              <a:ext cx="369887"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de-DE" altLang="en-US" sz="4400" b="1" dirty="0">
                  <a:latin typeface="Arial" panose="020B0604020202020204" pitchFamily="34" charset="0"/>
                </a:rPr>
                <a:t>:</a:t>
              </a:r>
            </a:p>
          </p:txBody>
        </p:sp>
        <p:sp>
          <p:nvSpPr>
            <p:cNvPr id="85" name="Oval 99"/>
            <p:cNvSpPr>
              <a:spLocks noChangeArrowheads="1"/>
            </p:cNvSpPr>
            <p:nvPr/>
          </p:nvSpPr>
          <p:spPr bwMode="auto">
            <a:xfrm>
              <a:off x="4140200" y="5214938"/>
              <a:ext cx="258763" cy="300037"/>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86" name="Oval 100"/>
            <p:cNvSpPr>
              <a:spLocks noChangeArrowheads="1"/>
            </p:cNvSpPr>
            <p:nvPr/>
          </p:nvSpPr>
          <p:spPr bwMode="auto">
            <a:xfrm>
              <a:off x="4168775" y="5276850"/>
              <a:ext cx="142875" cy="177800"/>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87" name="Oval 101"/>
            <p:cNvSpPr>
              <a:spLocks noChangeArrowheads="1"/>
            </p:cNvSpPr>
            <p:nvPr/>
          </p:nvSpPr>
          <p:spPr bwMode="auto">
            <a:xfrm>
              <a:off x="5491163" y="4729163"/>
              <a:ext cx="258762" cy="268287"/>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88" name="Oval 102"/>
            <p:cNvSpPr>
              <a:spLocks noChangeArrowheads="1"/>
            </p:cNvSpPr>
            <p:nvPr/>
          </p:nvSpPr>
          <p:spPr bwMode="auto">
            <a:xfrm>
              <a:off x="5549900" y="4789488"/>
              <a:ext cx="141288" cy="177800"/>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89" name="Oval 103"/>
            <p:cNvSpPr>
              <a:spLocks noChangeArrowheads="1"/>
            </p:cNvSpPr>
            <p:nvPr/>
          </p:nvSpPr>
          <p:spPr bwMode="auto">
            <a:xfrm>
              <a:off x="5726113" y="5429250"/>
              <a:ext cx="142875" cy="146050"/>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90" name="Oval 104"/>
            <p:cNvSpPr>
              <a:spLocks noChangeArrowheads="1"/>
            </p:cNvSpPr>
            <p:nvPr/>
          </p:nvSpPr>
          <p:spPr bwMode="auto">
            <a:xfrm>
              <a:off x="5754688" y="5459413"/>
              <a:ext cx="84137" cy="85725"/>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91" name="Oval 105"/>
            <p:cNvSpPr>
              <a:spLocks noChangeArrowheads="1"/>
            </p:cNvSpPr>
            <p:nvPr/>
          </p:nvSpPr>
          <p:spPr bwMode="auto">
            <a:xfrm>
              <a:off x="5608638" y="5641975"/>
              <a:ext cx="406400" cy="420688"/>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92" name="Freeform 106"/>
            <p:cNvSpPr>
              <a:spLocks/>
            </p:cNvSpPr>
            <p:nvPr/>
          </p:nvSpPr>
          <p:spPr bwMode="auto">
            <a:xfrm>
              <a:off x="5638800" y="5684838"/>
              <a:ext cx="312738" cy="333375"/>
            </a:xfrm>
            <a:custGeom>
              <a:avLst/>
              <a:gdLst>
                <a:gd name="T0" fmla="*/ 2147483647 w 512"/>
                <a:gd name="T1" fmla="*/ 0 h 524"/>
                <a:gd name="T2" fmla="*/ 2147483647 w 512"/>
                <a:gd name="T3" fmla="*/ 2147483647 h 524"/>
                <a:gd name="T4" fmla="*/ 2147483647 w 512"/>
                <a:gd name="T5" fmla="*/ 2147483647 h 524"/>
                <a:gd name="T6" fmla="*/ 0 w 512"/>
                <a:gd name="T7" fmla="*/ 2147483647 h 524"/>
                <a:gd name="T8" fmla="*/ 0 w 512"/>
                <a:gd name="T9" fmla="*/ 2147483647 h 524"/>
                <a:gd name="T10" fmla="*/ 2147483647 w 512"/>
                <a:gd name="T11" fmla="*/ 2147483647 h 524"/>
                <a:gd name="T12" fmla="*/ 2147483647 w 512"/>
                <a:gd name="T13" fmla="*/ 2147483647 h 524"/>
                <a:gd name="T14" fmla="*/ 2147483647 w 512"/>
                <a:gd name="T15" fmla="*/ 2147483647 h 524"/>
                <a:gd name="T16" fmla="*/ 2147483647 w 512"/>
                <a:gd name="T17" fmla="*/ 2147483647 h 524"/>
                <a:gd name="T18" fmla="*/ 2147483647 w 512"/>
                <a:gd name="T19" fmla="*/ 2147483647 h 524"/>
                <a:gd name="T20" fmla="*/ 2147483647 w 512"/>
                <a:gd name="T21" fmla="*/ 2147483647 h 524"/>
                <a:gd name="T22" fmla="*/ 2147483647 w 512"/>
                <a:gd name="T23" fmla="*/ 2147483647 h 524"/>
                <a:gd name="T24" fmla="*/ 2147483647 w 512"/>
                <a:gd name="T25" fmla="*/ 2147483647 h 524"/>
                <a:gd name="T26" fmla="*/ 2147483647 w 512"/>
                <a:gd name="T27" fmla="*/ 2147483647 h 524"/>
                <a:gd name="T28" fmla="*/ 2147483647 w 512"/>
                <a:gd name="T29" fmla="*/ 2147483647 h 524"/>
                <a:gd name="T30" fmla="*/ 2147483647 w 512"/>
                <a:gd name="T31" fmla="*/ 2147483647 h 524"/>
                <a:gd name="T32" fmla="*/ 2147483647 w 512"/>
                <a:gd name="T33" fmla="*/ 2147483647 h 524"/>
                <a:gd name="T34" fmla="*/ 2147483647 w 512"/>
                <a:gd name="T35" fmla="*/ 2147483647 h 524"/>
                <a:gd name="T36" fmla="*/ 2147483647 w 512"/>
                <a:gd name="T37" fmla="*/ 2147483647 h 524"/>
                <a:gd name="T38" fmla="*/ 2147483647 w 512"/>
                <a:gd name="T39" fmla="*/ 2147483647 h 524"/>
                <a:gd name="T40" fmla="*/ 2147483647 w 512"/>
                <a:gd name="T41" fmla="*/ 2147483647 h 524"/>
                <a:gd name="T42" fmla="*/ 2147483647 w 512"/>
                <a:gd name="T43" fmla="*/ 2147483647 h 524"/>
                <a:gd name="T44" fmla="*/ 2147483647 w 512"/>
                <a:gd name="T45" fmla="*/ 2147483647 h 524"/>
                <a:gd name="T46" fmla="*/ 2147483647 w 512"/>
                <a:gd name="T47" fmla="*/ 2147483647 h 524"/>
                <a:gd name="T48" fmla="*/ 2147483647 w 512"/>
                <a:gd name="T49" fmla="*/ 2147483647 h 524"/>
                <a:gd name="T50" fmla="*/ 2147483647 w 512"/>
                <a:gd name="T51" fmla="*/ 2147483647 h 524"/>
                <a:gd name="T52" fmla="*/ 2147483647 w 512"/>
                <a:gd name="T53" fmla="*/ 2147483647 h 524"/>
                <a:gd name="T54" fmla="*/ 2147483647 w 512"/>
                <a:gd name="T55" fmla="*/ 2147483647 h 524"/>
                <a:gd name="T56" fmla="*/ 2147483647 w 512"/>
                <a:gd name="T57" fmla="*/ 2147483647 h 524"/>
                <a:gd name="T58" fmla="*/ 2147483647 w 512"/>
                <a:gd name="T59" fmla="*/ 2147483647 h 524"/>
                <a:gd name="T60" fmla="*/ 2147483647 w 512"/>
                <a:gd name="T61" fmla="*/ 2147483647 h 524"/>
                <a:gd name="T62" fmla="*/ 2147483647 w 512"/>
                <a:gd name="T63" fmla="*/ 2147483647 h 524"/>
                <a:gd name="T64" fmla="*/ 2147483647 w 512"/>
                <a:gd name="T65" fmla="*/ 2147483647 h 524"/>
                <a:gd name="T66" fmla="*/ 2147483647 w 512"/>
                <a:gd name="T67" fmla="*/ 2147483647 h 524"/>
                <a:gd name="T68" fmla="*/ 2147483647 w 512"/>
                <a:gd name="T69" fmla="*/ 2147483647 h 524"/>
                <a:gd name="T70" fmla="*/ 2147483647 w 512"/>
                <a:gd name="T71" fmla="*/ 2147483647 h 524"/>
                <a:gd name="T72" fmla="*/ 2147483647 w 512"/>
                <a:gd name="T73" fmla="*/ 2147483647 h 524"/>
                <a:gd name="T74" fmla="*/ 2147483647 w 512"/>
                <a:gd name="T75" fmla="*/ 2147483647 h 524"/>
                <a:gd name="T76" fmla="*/ 2147483647 w 512"/>
                <a:gd name="T77" fmla="*/ 2147483647 h 5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2"/>
                <a:gd name="T118" fmla="*/ 0 h 524"/>
                <a:gd name="T119" fmla="*/ 512 w 512"/>
                <a:gd name="T120" fmla="*/ 524 h 5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2" h="524">
                  <a:moveTo>
                    <a:pt x="242" y="24"/>
                  </a:moveTo>
                  <a:lnTo>
                    <a:pt x="189" y="0"/>
                  </a:lnTo>
                  <a:lnTo>
                    <a:pt x="133" y="12"/>
                  </a:lnTo>
                  <a:lnTo>
                    <a:pt x="78" y="12"/>
                  </a:lnTo>
                  <a:lnTo>
                    <a:pt x="44" y="45"/>
                  </a:lnTo>
                  <a:lnTo>
                    <a:pt x="33" y="78"/>
                  </a:lnTo>
                  <a:lnTo>
                    <a:pt x="22" y="123"/>
                  </a:lnTo>
                  <a:lnTo>
                    <a:pt x="0" y="156"/>
                  </a:lnTo>
                  <a:lnTo>
                    <a:pt x="0" y="200"/>
                  </a:lnTo>
                  <a:lnTo>
                    <a:pt x="0" y="234"/>
                  </a:lnTo>
                  <a:lnTo>
                    <a:pt x="11" y="278"/>
                  </a:lnTo>
                  <a:lnTo>
                    <a:pt x="22" y="312"/>
                  </a:lnTo>
                  <a:lnTo>
                    <a:pt x="22" y="345"/>
                  </a:lnTo>
                  <a:lnTo>
                    <a:pt x="33" y="378"/>
                  </a:lnTo>
                  <a:lnTo>
                    <a:pt x="44" y="412"/>
                  </a:lnTo>
                  <a:lnTo>
                    <a:pt x="89" y="445"/>
                  </a:lnTo>
                  <a:lnTo>
                    <a:pt x="166" y="478"/>
                  </a:lnTo>
                  <a:lnTo>
                    <a:pt x="200" y="500"/>
                  </a:lnTo>
                  <a:lnTo>
                    <a:pt x="233" y="500"/>
                  </a:lnTo>
                  <a:lnTo>
                    <a:pt x="278" y="512"/>
                  </a:lnTo>
                  <a:lnTo>
                    <a:pt x="333" y="523"/>
                  </a:lnTo>
                  <a:lnTo>
                    <a:pt x="378" y="523"/>
                  </a:lnTo>
                  <a:lnTo>
                    <a:pt x="411" y="500"/>
                  </a:lnTo>
                  <a:lnTo>
                    <a:pt x="444" y="478"/>
                  </a:lnTo>
                  <a:lnTo>
                    <a:pt x="466" y="445"/>
                  </a:lnTo>
                  <a:lnTo>
                    <a:pt x="478" y="412"/>
                  </a:lnTo>
                  <a:lnTo>
                    <a:pt x="489" y="367"/>
                  </a:lnTo>
                  <a:lnTo>
                    <a:pt x="500" y="334"/>
                  </a:lnTo>
                  <a:lnTo>
                    <a:pt x="511" y="300"/>
                  </a:lnTo>
                  <a:lnTo>
                    <a:pt x="511" y="267"/>
                  </a:lnTo>
                  <a:lnTo>
                    <a:pt x="511" y="234"/>
                  </a:lnTo>
                  <a:lnTo>
                    <a:pt x="511" y="189"/>
                  </a:lnTo>
                  <a:lnTo>
                    <a:pt x="511" y="156"/>
                  </a:lnTo>
                  <a:lnTo>
                    <a:pt x="511" y="123"/>
                  </a:lnTo>
                  <a:lnTo>
                    <a:pt x="478" y="123"/>
                  </a:lnTo>
                  <a:lnTo>
                    <a:pt x="444" y="134"/>
                  </a:lnTo>
                  <a:lnTo>
                    <a:pt x="411" y="156"/>
                  </a:lnTo>
                  <a:lnTo>
                    <a:pt x="378" y="167"/>
                  </a:lnTo>
                  <a:lnTo>
                    <a:pt x="344" y="189"/>
                  </a:lnTo>
                  <a:lnTo>
                    <a:pt x="311" y="212"/>
                  </a:lnTo>
                  <a:lnTo>
                    <a:pt x="278" y="234"/>
                  </a:lnTo>
                  <a:lnTo>
                    <a:pt x="255" y="278"/>
                  </a:lnTo>
                  <a:lnTo>
                    <a:pt x="233" y="312"/>
                  </a:lnTo>
                  <a:lnTo>
                    <a:pt x="222" y="345"/>
                  </a:lnTo>
                  <a:lnTo>
                    <a:pt x="222" y="378"/>
                  </a:lnTo>
                  <a:lnTo>
                    <a:pt x="222" y="412"/>
                  </a:lnTo>
                  <a:lnTo>
                    <a:pt x="222" y="456"/>
                  </a:lnTo>
                  <a:lnTo>
                    <a:pt x="222" y="489"/>
                  </a:lnTo>
                  <a:lnTo>
                    <a:pt x="211" y="456"/>
                  </a:lnTo>
                  <a:lnTo>
                    <a:pt x="222" y="423"/>
                  </a:lnTo>
                  <a:lnTo>
                    <a:pt x="244" y="389"/>
                  </a:lnTo>
                  <a:lnTo>
                    <a:pt x="255" y="356"/>
                  </a:lnTo>
                  <a:lnTo>
                    <a:pt x="255" y="312"/>
                  </a:lnTo>
                  <a:lnTo>
                    <a:pt x="244" y="256"/>
                  </a:lnTo>
                  <a:lnTo>
                    <a:pt x="244" y="223"/>
                  </a:lnTo>
                  <a:lnTo>
                    <a:pt x="222" y="189"/>
                  </a:lnTo>
                  <a:lnTo>
                    <a:pt x="211" y="156"/>
                  </a:lnTo>
                  <a:lnTo>
                    <a:pt x="178" y="134"/>
                  </a:lnTo>
                  <a:lnTo>
                    <a:pt x="133" y="145"/>
                  </a:lnTo>
                  <a:lnTo>
                    <a:pt x="89" y="167"/>
                  </a:lnTo>
                  <a:lnTo>
                    <a:pt x="44" y="189"/>
                  </a:lnTo>
                  <a:lnTo>
                    <a:pt x="33" y="234"/>
                  </a:lnTo>
                  <a:lnTo>
                    <a:pt x="22" y="200"/>
                  </a:lnTo>
                  <a:lnTo>
                    <a:pt x="78" y="189"/>
                  </a:lnTo>
                  <a:lnTo>
                    <a:pt x="133" y="189"/>
                  </a:lnTo>
                  <a:lnTo>
                    <a:pt x="189" y="189"/>
                  </a:lnTo>
                  <a:lnTo>
                    <a:pt x="233" y="212"/>
                  </a:lnTo>
                  <a:lnTo>
                    <a:pt x="278" y="234"/>
                  </a:lnTo>
                  <a:lnTo>
                    <a:pt x="311" y="234"/>
                  </a:lnTo>
                  <a:lnTo>
                    <a:pt x="355" y="200"/>
                  </a:lnTo>
                  <a:lnTo>
                    <a:pt x="378" y="167"/>
                  </a:lnTo>
                  <a:lnTo>
                    <a:pt x="378" y="123"/>
                  </a:lnTo>
                  <a:lnTo>
                    <a:pt x="378" y="89"/>
                  </a:lnTo>
                  <a:lnTo>
                    <a:pt x="355" y="56"/>
                  </a:lnTo>
                  <a:lnTo>
                    <a:pt x="300" y="34"/>
                  </a:lnTo>
                  <a:lnTo>
                    <a:pt x="266" y="23"/>
                  </a:lnTo>
                  <a:lnTo>
                    <a:pt x="233" y="12"/>
                  </a:lnTo>
                  <a:lnTo>
                    <a:pt x="242" y="24"/>
                  </a:lnTo>
                </a:path>
              </a:pathLst>
            </a:custGeom>
            <a:solidFill>
              <a:srgbClr val="00FF00"/>
            </a:solidFill>
            <a:ln w="12700" cap="rnd">
              <a:solidFill>
                <a:schemeClr val="tx1"/>
              </a:solidFill>
              <a:round/>
              <a:headEnd/>
              <a:tailEnd/>
            </a:ln>
          </p:spPr>
          <p:txBody>
            <a:bodyPr/>
            <a:lstStyle/>
            <a:p>
              <a:endParaRPr lang="en-US"/>
            </a:p>
          </p:txBody>
        </p:sp>
        <p:sp>
          <p:nvSpPr>
            <p:cNvPr id="96" name="Oval 110"/>
            <p:cNvSpPr>
              <a:spLocks noChangeArrowheads="1"/>
            </p:cNvSpPr>
            <p:nvPr/>
          </p:nvSpPr>
          <p:spPr bwMode="auto">
            <a:xfrm>
              <a:off x="6430963" y="5794375"/>
              <a:ext cx="53975" cy="55563"/>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97" name="Oval 111"/>
            <p:cNvSpPr>
              <a:spLocks noChangeArrowheads="1"/>
            </p:cNvSpPr>
            <p:nvPr/>
          </p:nvSpPr>
          <p:spPr bwMode="auto">
            <a:xfrm>
              <a:off x="6283325" y="5734050"/>
              <a:ext cx="53975" cy="53975"/>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98" name="Oval 112"/>
            <p:cNvSpPr>
              <a:spLocks noChangeArrowheads="1"/>
            </p:cNvSpPr>
            <p:nvPr/>
          </p:nvSpPr>
          <p:spPr bwMode="auto">
            <a:xfrm>
              <a:off x="6372225" y="5884863"/>
              <a:ext cx="53975" cy="55562"/>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99" name="Oval 113"/>
            <p:cNvSpPr>
              <a:spLocks noChangeArrowheads="1"/>
            </p:cNvSpPr>
            <p:nvPr/>
          </p:nvSpPr>
          <p:spPr bwMode="auto">
            <a:xfrm>
              <a:off x="6548438" y="5764213"/>
              <a:ext cx="53975" cy="85725"/>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0" name="Oval 114"/>
            <p:cNvSpPr>
              <a:spLocks noChangeArrowheads="1"/>
            </p:cNvSpPr>
            <p:nvPr/>
          </p:nvSpPr>
          <p:spPr bwMode="auto">
            <a:xfrm>
              <a:off x="6402388" y="5702300"/>
              <a:ext cx="52387" cy="55563"/>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2" name="Oval 116"/>
            <p:cNvSpPr>
              <a:spLocks noChangeArrowheads="1"/>
            </p:cNvSpPr>
            <p:nvPr/>
          </p:nvSpPr>
          <p:spPr bwMode="auto">
            <a:xfrm>
              <a:off x="6461125" y="5459413"/>
              <a:ext cx="82550" cy="85725"/>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3" name="Oval 117"/>
            <p:cNvSpPr>
              <a:spLocks noChangeArrowheads="1"/>
            </p:cNvSpPr>
            <p:nvPr/>
          </p:nvSpPr>
          <p:spPr bwMode="auto">
            <a:xfrm>
              <a:off x="6372225" y="5549900"/>
              <a:ext cx="82550" cy="55563"/>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4" name="Oval 118"/>
            <p:cNvSpPr>
              <a:spLocks noChangeArrowheads="1"/>
            </p:cNvSpPr>
            <p:nvPr/>
          </p:nvSpPr>
          <p:spPr bwMode="auto">
            <a:xfrm>
              <a:off x="6226175" y="5429250"/>
              <a:ext cx="111125" cy="85725"/>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5" name="Oval 119"/>
            <p:cNvSpPr>
              <a:spLocks noChangeArrowheads="1"/>
            </p:cNvSpPr>
            <p:nvPr/>
          </p:nvSpPr>
          <p:spPr bwMode="auto">
            <a:xfrm>
              <a:off x="6519863" y="5580063"/>
              <a:ext cx="82550" cy="87312"/>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6" name="Oval 120"/>
            <p:cNvSpPr>
              <a:spLocks noChangeArrowheads="1"/>
            </p:cNvSpPr>
            <p:nvPr/>
          </p:nvSpPr>
          <p:spPr bwMode="auto">
            <a:xfrm>
              <a:off x="6226175" y="5549900"/>
              <a:ext cx="111125" cy="87313"/>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7" name="Oval 121"/>
            <p:cNvSpPr>
              <a:spLocks noChangeArrowheads="1"/>
            </p:cNvSpPr>
            <p:nvPr/>
          </p:nvSpPr>
          <p:spPr bwMode="auto">
            <a:xfrm>
              <a:off x="6165850" y="4576763"/>
              <a:ext cx="201613" cy="238125"/>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8" name="Oval 122"/>
            <p:cNvSpPr>
              <a:spLocks noChangeArrowheads="1"/>
            </p:cNvSpPr>
            <p:nvPr/>
          </p:nvSpPr>
          <p:spPr bwMode="auto">
            <a:xfrm>
              <a:off x="6254750" y="4638675"/>
              <a:ext cx="112713" cy="115888"/>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09" name="Oval 123"/>
            <p:cNvSpPr>
              <a:spLocks noChangeArrowheads="1"/>
            </p:cNvSpPr>
            <p:nvPr/>
          </p:nvSpPr>
          <p:spPr bwMode="auto">
            <a:xfrm>
              <a:off x="6372225" y="4851400"/>
              <a:ext cx="288925" cy="238125"/>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10" name="Freeform 124"/>
            <p:cNvSpPr>
              <a:spLocks/>
            </p:cNvSpPr>
            <p:nvPr/>
          </p:nvSpPr>
          <p:spPr bwMode="auto">
            <a:xfrm>
              <a:off x="6445250" y="4875213"/>
              <a:ext cx="177800" cy="168275"/>
            </a:xfrm>
            <a:custGeom>
              <a:avLst/>
              <a:gdLst>
                <a:gd name="T0" fmla="*/ 2147483647 w 290"/>
                <a:gd name="T1" fmla="*/ 2147483647 h 267"/>
                <a:gd name="T2" fmla="*/ 2147483647 w 290"/>
                <a:gd name="T3" fmla="*/ 2147483647 h 267"/>
                <a:gd name="T4" fmla="*/ 2147483647 w 290"/>
                <a:gd name="T5" fmla="*/ 2147483647 h 267"/>
                <a:gd name="T6" fmla="*/ 2147483647 w 290"/>
                <a:gd name="T7" fmla="*/ 2147483647 h 267"/>
                <a:gd name="T8" fmla="*/ 0 w 290"/>
                <a:gd name="T9" fmla="*/ 2147483647 h 267"/>
                <a:gd name="T10" fmla="*/ 0 w 290"/>
                <a:gd name="T11" fmla="*/ 2147483647 h 267"/>
                <a:gd name="T12" fmla="*/ 0 w 290"/>
                <a:gd name="T13" fmla="*/ 2147483647 h 267"/>
                <a:gd name="T14" fmla="*/ 0 w 290"/>
                <a:gd name="T15" fmla="*/ 2147483647 h 267"/>
                <a:gd name="T16" fmla="*/ 2147483647 w 290"/>
                <a:gd name="T17" fmla="*/ 2147483647 h 267"/>
                <a:gd name="T18" fmla="*/ 2147483647 w 290"/>
                <a:gd name="T19" fmla="*/ 2147483647 h 267"/>
                <a:gd name="T20" fmla="*/ 2147483647 w 290"/>
                <a:gd name="T21" fmla="*/ 2147483647 h 267"/>
                <a:gd name="T22" fmla="*/ 2147483647 w 290"/>
                <a:gd name="T23" fmla="*/ 2147483647 h 267"/>
                <a:gd name="T24" fmla="*/ 2147483647 w 290"/>
                <a:gd name="T25" fmla="*/ 2147483647 h 267"/>
                <a:gd name="T26" fmla="*/ 2147483647 w 290"/>
                <a:gd name="T27" fmla="*/ 2147483647 h 267"/>
                <a:gd name="T28" fmla="*/ 2147483647 w 290"/>
                <a:gd name="T29" fmla="*/ 2147483647 h 267"/>
                <a:gd name="T30" fmla="*/ 2147483647 w 290"/>
                <a:gd name="T31" fmla="*/ 2147483647 h 267"/>
                <a:gd name="T32" fmla="*/ 2147483647 w 290"/>
                <a:gd name="T33" fmla="*/ 2147483647 h 267"/>
                <a:gd name="T34" fmla="*/ 2147483647 w 290"/>
                <a:gd name="T35" fmla="*/ 2147483647 h 267"/>
                <a:gd name="T36" fmla="*/ 2147483647 w 290"/>
                <a:gd name="T37" fmla="*/ 2147483647 h 267"/>
                <a:gd name="T38" fmla="*/ 2147483647 w 290"/>
                <a:gd name="T39" fmla="*/ 2147483647 h 267"/>
                <a:gd name="T40" fmla="*/ 2147483647 w 290"/>
                <a:gd name="T41" fmla="*/ 2147483647 h 267"/>
                <a:gd name="T42" fmla="*/ 2147483647 w 290"/>
                <a:gd name="T43" fmla="*/ 2147483647 h 267"/>
                <a:gd name="T44" fmla="*/ 2147483647 w 290"/>
                <a:gd name="T45" fmla="*/ 2147483647 h 267"/>
                <a:gd name="T46" fmla="*/ 2147483647 w 290"/>
                <a:gd name="T47" fmla="*/ 2147483647 h 267"/>
                <a:gd name="T48" fmla="*/ 2147483647 w 290"/>
                <a:gd name="T49" fmla="*/ 2147483647 h 267"/>
                <a:gd name="T50" fmla="*/ 2147483647 w 290"/>
                <a:gd name="T51" fmla="*/ 2147483647 h 267"/>
                <a:gd name="T52" fmla="*/ 2147483647 w 290"/>
                <a:gd name="T53" fmla="*/ 2147483647 h 267"/>
                <a:gd name="T54" fmla="*/ 2147483647 w 290"/>
                <a:gd name="T55" fmla="*/ 2147483647 h 267"/>
                <a:gd name="T56" fmla="*/ 2147483647 w 290"/>
                <a:gd name="T57" fmla="*/ 2147483647 h 267"/>
                <a:gd name="T58" fmla="*/ 0 w 290"/>
                <a:gd name="T59" fmla="*/ 2147483647 h 267"/>
                <a:gd name="T60" fmla="*/ 2147483647 w 290"/>
                <a:gd name="T61" fmla="*/ 0 h 267"/>
                <a:gd name="T62" fmla="*/ 2147483647 w 290"/>
                <a:gd name="T63" fmla="*/ 0 h 267"/>
                <a:gd name="T64" fmla="*/ 2147483647 w 290"/>
                <a:gd name="T65" fmla="*/ 2147483647 h 267"/>
                <a:gd name="T66" fmla="*/ 2147483647 w 290"/>
                <a:gd name="T67" fmla="*/ 2147483647 h 267"/>
                <a:gd name="T68" fmla="*/ 2147483647 w 290"/>
                <a:gd name="T69" fmla="*/ 2147483647 h 267"/>
                <a:gd name="T70" fmla="*/ 2147483647 w 290"/>
                <a:gd name="T71" fmla="*/ 2147483647 h 267"/>
                <a:gd name="T72" fmla="*/ 2147483647 w 290"/>
                <a:gd name="T73" fmla="*/ 2147483647 h 267"/>
                <a:gd name="T74" fmla="*/ 2147483647 w 290"/>
                <a:gd name="T75" fmla="*/ 2147483647 h 267"/>
                <a:gd name="T76" fmla="*/ 2147483647 w 290"/>
                <a:gd name="T77" fmla="*/ 2147483647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0"/>
                <a:gd name="T118" fmla="*/ 0 h 267"/>
                <a:gd name="T119" fmla="*/ 290 w 290"/>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0" h="267">
                  <a:moveTo>
                    <a:pt x="69" y="6"/>
                  </a:moveTo>
                  <a:lnTo>
                    <a:pt x="89" y="44"/>
                  </a:lnTo>
                  <a:lnTo>
                    <a:pt x="67" y="78"/>
                  </a:lnTo>
                  <a:lnTo>
                    <a:pt x="33" y="78"/>
                  </a:lnTo>
                  <a:lnTo>
                    <a:pt x="0" y="122"/>
                  </a:lnTo>
                  <a:lnTo>
                    <a:pt x="0" y="155"/>
                  </a:lnTo>
                  <a:lnTo>
                    <a:pt x="0" y="189"/>
                  </a:lnTo>
                  <a:lnTo>
                    <a:pt x="0" y="222"/>
                  </a:lnTo>
                  <a:lnTo>
                    <a:pt x="22" y="255"/>
                  </a:lnTo>
                  <a:lnTo>
                    <a:pt x="67" y="255"/>
                  </a:lnTo>
                  <a:lnTo>
                    <a:pt x="100" y="255"/>
                  </a:lnTo>
                  <a:lnTo>
                    <a:pt x="133" y="255"/>
                  </a:lnTo>
                  <a:lnTo>
                    <a:pt x="167" y="255"/>
                  </a:lnTo>
                  <a:lnTo>
                    <a:pt x="200" y="244"/>
                  </a:lnTo>
                  <a:lnTo>
                    <a:pt x="245" y="244"/>
                  </a:lnTo>
                  <a:lnTo>
                    <a:pt x="289" y="233"/>
                  </a:lnTo>
                  <a:lnTo>
                    <a:pt x="289" y="178"/>
                  </a:lnTo>
                  <a:lnTo>
                    <a:pt x="245" y="155"/>
                  </a:lnTo>
                  <a:lnTo>
                    <a:pt x="211" y="155"/>
                  </a:lnTo>
                  <a:lnTo>
                    <a:pt x="189" y="189"/>
                  </a:lnTo>
                  <a:lnTo>
                    <a:pt x="156" y="233"/>
                  </a:lnTo>
                  <a:lnTo>
                    <a:pt x="133" y="266"/>
                  </a:lnTo>
                  <a:lnTo>
                    <a:pt x="133" y="233"/>
                  </a:lnTo>
                  <a:lnTo>
                    <a:pt x="133" y="189"/>
                  </a:lnTo>
                  <a:lnTo>
                    <a:pt x="111" y="155"/>
                  </a:lnTo>
                  <a:lnTo>
                    <a:pt x="100" y="122"/>
                  </a:lnTo>
                  <a:lnTo>
                    <a:pt x="89" y="89"/>
                  </a:lnTo>
                  <a:lnTo>
                    <a:pt x="67" y="55"/>
                  </a:lnTo>
                  <a:lnTo>
                    <a:pt x="33" y="11"/>
                  </a:lnTo>
                  <a:lnTo>
                    <a:pt x="0" y="11"/>
                  </a:lnTo>
                  <a:lnTo>
                    <a:pt x="33" y="0"/>
                  </a:lnTo>
                  <a:lnTo>
                    <a:pt x="67" y="0"/>
                  </a:lnTo>
                  <a:lnTo>
                    <a:pt x="100" y="11"/>
                  </a:lnTo>
                  <a:lnTo>
                    <a:pt x="133" y="11"/>
                  </a:lnTo>
                  <a:lnTo>
                    <a:pt x="145" y="44"/>
                  </a:lnTo>
                  <a:lnTo>
                    <a:pt x="145" y="78"/>
                  </a:lnTo>
                  <a:lnTo>
                    <a:pt x="111" y="100"/>
                  </a:lnTo>
                  <a:lnTo>
                    <a:pt x="78" y="111"/>
                  </a:lnTo>
                  <a:lnTo>
                    <a:pt x="69" y="6"/>
                  </a:lnTo>
                </a:path>
              </a:pathLst>
            </a:custGeom>
            <a:solidFill>
              <a:srgbClr val="00FF00"/>
            </a:solidFill>
            <a:ln w="12700" cap="rnd">
              <a:solidFill>
                <a:schemeClr val="tx1"/>
              </a:solidFill>
              <a:round/>
              <a:headEnd/>
              <a:tailEnd/>
            </a:ln>
          </p:spPr>
          <p:txBody>
            <a:bodyPr/>
            <a:lstStyle/>
            <a:p>
              <a:endParaRPr lang="en-US"/>
            </a:p>
          </p:txBody>
        </p:sp>
        <p:sp>
          <p:nvSpPr>
            <p:cNvPr id="111" name="Oval 125"/>
            <p:cNvSpPr>
              <a:spLocks noChangeArrowheads="1"/>
            </p:cNvSpPr>
            <p:nvPr/>
          </p:nvSpPr>
          <p:spPr bwMode="auto">
            <a:xfrm>
              <a:off x="6283325" y="5154613"/>
              <a:ext cx="260350" cy="269875"/>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12" name="Freeform 126"/>
            <p:cNvSpPr>
              <a:spLocks/>
            </p:cNvSpPr>
            <p:nvPr/>
          </p:nvSpPr>
          <p:spPr bwMode="auto">
            <a:xfrm>
              <a:off x="6327775" y="5151438"/>
              <a:ext cx="211138" cy="223837"/>
            </a:xfrm>
            <a:custGeom>
              <a:avLst/>
              <a:gdLst>
                <a:gd name="T0" fmla="*/ 2147483647 w 346"/>
                <a:gd name="T1" fmla="*/ 0 h 352"/>
                <a:gd name="T2" fmla="*/ 2147483647 w 346"/>
                <a:gd name="T3" fmla="*/ 2147483647 h 352"/>
                <a:gd name="T4" fmla="*/ 2147483647 w 346"/>
                <a:gd name="T5" fmla="*/ 2147483647 h 352"/>
                <a:gd name="T6" fmla="*/ 2147483647 w 346"/>
                <a:gd name="T7" fmla="*/ 2147483647 h 352"/>
                <a:gd name="T8" fmla="*/ 0 w 346"/>
                <a:gd name="T9" fmla="*/ 2147483647 h 352"/>
                <a:gd name="T10" fmla="*/ 0 w 346"/>
                <a:gd name="T11" fmla="*/ 2147483647 h 352"/>
                <a:gd name="T12" fmla="*/ 2147483647 w 346"/>
                <a:gd name="T13" fmla="*/ 2147483647 h 352"/>
                <a:gd name="T14" fmla="*/ 2147483647 w 346"/>
                <a:gd name="T15" fmla="*/ 2147483647 h 352"/>
                <a:gd name="T16" fmla="*/ 2147483647 w 346"/>
                <a:gd name="T17" fmla="*/ 2147483647 h 352"/>
                <a:gd name="T18" fmla="*/ 2147483647 w 346"/>
                <a:gd name="T19" fmla="*/ 2147483647 h 352"/>
                <a:gd name="T20" fmla="*/ 2147483647 w 346"/>
                <a:gd name="T21" fmla="*/ 2147483647 h 352"/>
                <a:gd name="T22" fmla="*/ 2147483647 w 346"/>
                <a:gd name="T23" fmla="*/ 2147483647 h 352"/>
                <a:gd name="T24" fmla="*/ 2147483647 w 346"/>
                <a:gd name="T25" fmla="*/ 2147483647 h 352"/>
                <a:gd name="T26" fmla="*/ 2147483647 w 346"/>
                <a:gd name="T27" fmla="*/ 2147483647 h 352"/>
                <a:gd name="T28" fmla="*/ 2147483647 w 346"/>
                <a:gd name="T29" fmla="*/ 2147483647 h 352"/>
                <a:gd name="T30" fmla="*/ 2147483647 w 346"/>
                <a:gd name="T31" fmla="*/ 2147483647 h 352"/>
                <a:gd name="T32" fmla="*/ 2147483647 w 346"/>
                <a:gd name="T33" fmla="*/ 2147483647 h 352"/>
                <a:gd name="T34" fmla="*/ 2147483647 w 346"/>
                <a:gd name="T35" fmla="*/ 2147483647 h 352"/>
                <a:gd name="T36" fmla="*/ 2147483647 w 346"/>
                <a:gd name="T37" fmla="*/ 2147483647 h 352"/>
                <a:gd name="T38" fmla="*/ 2147483647 w 346"/>
                <a:gd name="T39" fmla="*/ 2147483647 h 352"/>
                <a:gd name="T40" fmla="*/ 2147483647 w 346"/>
                <a:gd name="T41" fmla="*/ 2147483647 h 352"/>
                <a:gd name="T42" fmla="*/ 2147483647 w 346"/>
                <a:gd name="T43" fmla="*/ 2147483647 h 352"/>
                <a:gd name="T44" fmla="*/ 2147483647 w 346"/>
                <a:gd name="T45" fmla="*/ 2147483647 h 352"/>
                <a:gd name="T46" fmla="*/ 2147483647 w 346"/>
                <a:gd name="T47" fmla="*/ 2147483647 h 352"/>
                <a:gd name="T48" fmla="*/ 2147483647 w 346"/>
                <a:gd name="T49" fmla="*/ 2147483647 h 352"/>
                <a:gd name="T50" fmla="*/ 2147483647 w 346"/>
                <a:gd name="T51" fmla="*/ 2147483647 h 352"/>
                <a:gd name="T52" fmla="*/ 2147483647 w 346"/>
                <a:gd name="T53" fmla="*/ 2147483647 h 352"/>
                <a:gd name="T54" fmla="*/ 2147483647 w 346"/>
                <a:gd name="T55" fmla="*/ 2147483647 h 352"/>
                <a:gd name="T56" fmla="*/ 2147483647 w 346"/>
                <a:gd name="T57" fmla="*/ 2147483647 h 352"/>
                <a:gd name="T58" fmla="*/ 2147483647 w 346"/>
                <a:gd name="T59" fmla="*/ 2147483647 h 352"/>
                <a:gd name="T60" fmla="*/ 2147483647 w 346"/>
                <a:gd name="T61" fmla="*/ 2147483647 h 352"/>
                <a:gd name="T62" fmla="*/ 2147483647 w 346"/>
                <a:gd name="T63" fmla="*/ 2147483647 h 352"/>
                <a:gd name="T64" fmla="*/ 2147483647 w 346"/>
                <a:gd name="T65" fmla="*/ 2147483647 h 352"/>
                <a:gd name="T66" fmla="*/ 2147483647 w 346"/>
                <a:gd name="T67" fmla="*/ 0 h 3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6"/>
                <a:gd name="T103" fmla="*/ 0 h 352"/>
                <a:gd name="T104" fmla="*/ 346 w 346"/>
                <a:gd name="T105" fmla="*/ 352 h 3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6" h="352">
                  <a:moveTo>
                    <a:pt x="117" y="0"/>
                  </a:moveTo>
                  <a:lnTo>
                    <a:pt x="89" y="40"/>
                  </a:lnTo>
                  <a:lnTo>
                    <a:pt x="56" y="51"/>
                  </a:lnTo>
                  <a:lnTo>
                    <a:pt x="22" y="84"/>
                  </a:lnTo>
                  <a:lnTo>
                    <a:pt x="0" y="118"/>
                  </a:lnTo>
                  <a:lnTo>
                    <a:pt x="0" y="151"/>
                  </a:lnTo>
                  <a:lnTo>
                    <a:pt x="22" y="184"/>
                  </a:lnTo>
                  <a:lnTo>
                    <a:pt x="33" y="229"/>
                  </a:lnTo>
                  <a:lnTo>
                    <a:pt x="33" y="262"/>
                  </a:lnTo>
                  <a:lnTo>
                    <a:pt x="45" y="296"/>
                  </a:lnTo>
                  <a:lnTo>
                    <a:pt x="45" y="329"/>
                  </a:lnTo>
                  <a:lnTo>
                    <a:pt x="89" y="340"/>
                  </a:lnTo>
                  <a:lnTo>
                    <a:pt x="156" y="351"/>
                  </a:lnTo>
                  <a:lnTo>
                    <a:pt x="200" y="340"/>
                  </a:lnTo>
                  <a:lnTo>
                    <a:pt x="245" y="340"/>
                  </a:lnTo>
                  <a:lnTo>
                    <a:pt x="278" y="340"/>
                  </a:lnTo>
                  <a:lnTo>
                    <a:pt x="311" y="329"/>
                  </a:lnTo>
                  <a:lnTo>
                    <a:pt x="333" y="296"/>
                  </a:lnTo>
                  <a:lnTo>
                    <a:pt x="345" y="262"/>
                  </a:lnTo>
                  <a:lnTo>
                    <a:pt x="333" y="229"/>
                  </a:lnTo>
                  <a:lnTo>
                    <a:pt x="289" y="218"/>
                  </a:lnTo>
                  <a:lnTo>
                    <a:pt x="256" y="229"/>
                  </a:lnTo>
                  <a:lnTo>
                    <a:pt x="222" y="229"/>
                  </a:lnTo>
                  <a:lnTo>
                    <a:pt x="167" y="229"/>
                  </a:lnTo>
                  <a:lnTo>
                    <a:pt x="133" y="229"/>
                  </a:lnTo>
                  <a:lnTo>
                    <a:pt x="133" y="196"/>
                  </a:lnTo>
                  <a:lnTo>
                    <a:pt x="145" y="162"/>
                  </a:lnTo>
                  <a:lnTo>
                    <a:pt x="167" y="129"/>
                  </a:lnTo>
                  <a:lnTo>
                    <a:pt x="200" y="96"/>
                  </a:lnTo>
                  <a:lnTo>
                    <a:pt x="200" y="62"/>
                  </a:lnTo>
                  <a:lnTo>
                    <a:pt x="200" y="29"/>
                  </a:lnTo>
                  <a:lnTo>
                    <a:pt x="167" y="29"/>
                  </a:lnTo>
                  <a:lnTo>
                    <a:pt x="133" y="29"/>
                  </a:lnTo>
                  <a:lnTo>
                    <a:pt x="117" y="0"/>
                  </a:lnTo>
                </a:path>
              </a:pathLst>
            </a:custGeom>
            <a:solidFill>
              <a:srgbClr val="00FF00"/>
            </a:solidFill>
            <a:ln w="12700" cap="rnd">
              <a:solidFill>
                <a:schemeClr val="tx1"/>
              </a:solidFill>
              <a:round/>
              <a:headEnd/>
              <a:tailEnd/>
            </a:ln>
          </p:spPr>
          <p:txBody>
            <a:bodyPr/>
            <a:lstStyle/>
            <a:p>
              <a:endParaRPr lang="en-US"/>
            </a:p>
          </p:txBody>
        </p:sp>
        <p:sp>
          <p:nvSpPr>
            <p:cNvPr id="117" name="Oval 131"/>
            <p:cNvSpPr>
              <a:spLocks noChangeArrowheads="1"/>
            </p:cNvSpPr>
            <p:nvPr/>
          </p:nvSpPr>
          <p:spPr bwMode="auto">
            <a:xfrm>
              <a:off x="4668838" y="5002213"/>
              <a:ext cx="258762" cy="300037"/>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18" name="Oval 132"/>
            <p:cNvSpPr>
              <a:spLocks noChangeArrowheads="1"/>
            </p:cNvSpPr>
            <p:nvPr/>
          </p:nvSpPr>
          <p:spPr bwMode="auto">
            <a:xfrm>
              <a:off x="4757738" y="5094288"/>
              <a:ext cx="80962" cy="115887"/>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19" name="Oval 133"/>
            <p:cNvSpPr>
              <a:spLocks noChangeArrowheads="1"/>
            </p:cNvSpPr>
            <p:nvPr/>
          </p:nvSpPr>
          <p:spPr bwMode="auto">
            <a:xfrm>
              <a:off x="4757738" y="5367338"/>
              <a:ext cx="228600" cy="269875"/>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20" name="Oval 134"/>
            <p:cNvSpPr>
              <a:spLocks noChangeArrowheads="1"/>
            </p:cNvSpPr>
            <p:nvPr/>
          </p:nvSpPr>
          <p:spPr bwMode="auto">
            <a:xfrm>
              <a:off x="4814888" y="5429250"/>
              <a:ext cx="112712" cy="146050"/>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21" name="Oval 135"/>
            <p:cNvSpPr>
              <a:spLocks noChangeArrowheads="1"/>
            </p:cNvSpPr>
            <p:nvPr/>
          </p:nvSpPr>
          <p:spPr bwMode="auto">
            <a:xfrm>
              <a:off x="4697413" y="5734050"/>
              <a:ext cx="230187" cy="328613"/>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22" name="Oval 136"/>
            <p:cNvSpPr>
              <a:spLocks noChangeArrowheads="1"/>
            </p:cNvSpPr>
            <p:nvPr/>
          </p:nvSpPr>
          <p:spPr bwMode="auto">
            <a:xfrm>
              <a:off x="4757738" y="5794375"/>
              <a:ext cx="139700" cy="206375"/>
            </a:xfrm>
            <a:prstGeom prst="ellipse">
              <a:avLst/>
            </a:prstGeom>
            <a:solidFill>
              <a:srgbClr val="00FF00"/>
            </a:solidFill>
            <a:ln w="12700">
              <a:solidFill>
                <a:schemeClr val="tx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l-GR" altLang="en-US"/>
            </a:p>
          </p:txBody>
        </p:sp>
        <p:sp>
          <p:nvSpPr>
            <p:cNvPr id="126" name="Text Box 141"/>
            <p:cNvSpPr txBox="1">
              <a:spLocks noChangeArrowheads="1"/>
            </p:cNvSpPr>
            <p:nvPr/>
          </p:nvSpPr>
          <p:spPr bwMode="auto">
            <a:xfrm>
              <a:off x="5399088" y="6084091"/>
              <a:ext cx="10271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l-GR" altLang="en-US" b="1" dirty="0">
                  <a:latin typeface="Arial" panose="020B0604020202020204" pitchFamily="34" charset="0"/>
                </a:rPr>
                <a:t>Χίμαιρα</a:t>
              </a:r>
              <a:endParaRPr lang="de-DE" altLang="en-US" b="1" dirty="0">
                <a:latin typeface="Arial" panose="020B0604020202020204" pitchFamily="34" charset="0"/>
              </a:endParaRPr>
            </a:p>
          </p:txBody>
        </p:sp>
      </p:grpSp>
      <p:cxnSp>
        <p:nvCxnSpPr>
          <p:cNvPr id="147" name="4 - Ευθεία γραμμή σύνδεσης"/>
          <p:cNvCxnSpPr/>
          <p:nvPr/>
        </p:nvCxnSpPr>
        <p:spPr>
          <a:xfrm>
            <a:off x="2916238" y="1196975"/>
            <a:ext cx="6048375" cy="0"/>
          </a:xfrm>
          <a:prstGeom prst="line">
            <a:avLst/>
          </a:prstGeom>
          <a:ln w="88900" cap="flat" cmpd="thickThin">
            <a:solidFill>
              <a:srgbClr val="FF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631657"/>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2910</TotalTime>
  <Words>1315</Words>
  <Application>Microsoft Office PowerPoint</Application>
  <PresentationFormat>Προβολή στην οθόνη (4:3)</PresentationFormat>
  <Paragraphs>299</Paragraphs>
  <Slides>38</Slides>
  <Notes>28</Notes>
  <HiddenSlides>0</HiddenSlides>
  <MMClips>0</MMClips>
  <ScaleCrop>false</ScaleCrop>
  <HeadingPairs>
    <vt:vector size="8" baseType="variant">
      <vt:variant>
        <vt:lpstr>Γραμματοσειρές που χρησιμοποιούνται</vt:lpstr>
      </vt:variant>
      <vt:variant>
        <vt:i4>6</vt:i4>
      </vt:variant>
      <vt:variant>
        <vt:lpstr>Θέμα</vt:lpstr>
      </vt:variant>
      <vt:variant>
        <vt:i4>1</vt:i4>
      </vt:variant>
      <vt:variant>
        <vt:lpstr>Ενσωματωμένοι διακομιστές OLE</vt:lpstr>
      </vt:variant>
      <vt:variant>
        <vt:i4>4</vt:i4>
      </vt:variant>
      <vt:variant>
        <vt:lpstr>Τίτλοι διαφανειών</vt:lpstr>
      </vt:variant>
      <vt:variant>
        <vt:i4>38</vt:i4>
      </vt:variant>
    </vt:vector>
  </HeadingPairs>
  <TitlesOfParts>
    <vt:vector size="49" baseType="lpstr">
      <vt:lpstr>MS PGothic</vt:lpstr>
      <vt:lpstr>Arial</vt:lpstr>
      <vt:lpstr>Calibri</vt:lpstr>
      <vt:lpstr>Impact</vt:lpstr>
      <vt:lpstr>Times New Roman</vt:lpstr>
      <vt:lpstr>Wingdings</vt:lpstr>
      <vt:lpstr>Θέμα του Office</vt:lpstr>
      <vt:lpstr>Bitmap</vt:lpstr>
      <vt:lpstr>Clip</vt:lpstr>
      <vt:lpstr>Microsoft Excel Chart</vt:lpstr>
      <vt:lpstr>CorelPhotoPaint.Image.10</vt:lpstr>
      <vt:lpstr>Μεταμόσχευση/ Δότες αιμοποιητικών  κυττάρων</vt:lpstr>
      <vt:lpstr>Παρουσίαση του PowerPoint</vt:lpstr>
      <vt:lpstr>Παρουσίαση του PowerPoint</vt:lpstr>
      <vt:lpstr>Παρουσίαση του PowerPoint</vt:lpstr>
      <vt:lpstr>Παρουσίαση του PowerPoint</vt:lpstr>
      <vt:lpstr>Είναι ο Μυελός των Οστών  το «μαγικό φάρμακο»;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Τι χρειάζεται για να γίνει Μεταμόσχευση Μυελού των Οστών; </vt:lpstr>
      <vt:lpstr>Παρουσίαση του PowerPoint</vt:lpstr>
      <vt:lpstr>Πόσο δύσκολο είναι να βρεθεί  ένας ΗLA συμβατός  δότης;  </vt:lpstr>
      <vt:lpstr>Η αρχή…</vt:lpstr>
      <vt:lpstr>Παγκόσμια Αλληλεγγύη...</vt:lpstr>
      <vt:lpstr>Παρουσίαση του PowerPoint</vt:lpstr>
      <vt:lpstr>Παρουσίαση του PowerPoint</vt:lpstr>
      <vt:lpstr>Γιατί στην Ελλάδα έχουμε  τόσους λίγους δότες;</vt:lpstr>
      <vt:lpstr>Παρουσίαση του PowerPoint</vt:lpstr>
      <vt:lpstr>Πώς γίνεται κάποιος δότης;</vt:lpstr>
      <vt:lpstr>Παρουσίαση του PowerPoint</vt:lpstr>
      <vt:lpstr>Πώς γίνεται ο δότης  «εν δυνάμει δωρητής» ? </vt:lpstr>
      <vt:lpstr>Παρουσίαση του PowerPoint</vt:lpstr>
      <vt:lpstr>Παρουσίαση του PowerPoint</vt:lpstr>
      <vt:lpstr>Παρουσίαση του PowerPoint</vt:lpstr>
      <vt:lpstr>Βρέθηκα συμβατός/ή!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Τα λόγια των δωρητών του ΚΕΔΜΟΠ – Χάρισε Ζωή</vt:lpstr>
      <vt:lpstr>Παρουσίαση του PowerPoint</vt:lpstr>
      <vt:lpstr>ΕΥΘΥΝΗ</vt:lpstr>
      <vt:lpstr>Ερωτήσεις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Εθελοντική Δωρεά  Μυελού των Οστών</dc:title>
  <dc:creator>User</dc:creator>
  <cp:lastModifiedBy>Spyridonidis Alexandros Spyridonidis</cp:lastModifiedBy>
  <cp:revision>308</cp:revision>
  <dcterms:created xsi:type="dcterms:W3CDTF">2014-03-05T12:47:39Z</dcterms:created>
  <dcterms:modified xsi:type="dcterms:W3CDTF">2021-01-11T06:51:23Z</dcterms:modified>
</cp:coreProperties>
</file>