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1C2040-658B-41FA-A547-CDC0D245F0AB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025A79-4CAD-4448-8EA9-72CC9B0E9CF0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537509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45984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31016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72F5-E651-4B55-B97C-894008169BF0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3D040-66A5-481C-9BDD-7DDF63907D4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72F5-E651-4B55-B97C-894008169BF0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3D040-66A5-481C-9BDD-7DDF63907D4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72F5-E651-4B55-B97C-894008169BF0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3D040-66A5-481C-9BDD-7DDF63907D4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72F5-E651-4B55-B97C-894008169BF0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3D040-66A5-481C-9BDD-7DDF63907D4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72F5-E651-4B55-B97C-894008169BF0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3D040-66A5-481C-9BDD-7DDF63907D4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72F5-E651-4B55-B97C-894008169BF0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3D040-66A5-481C-9BDD-7DDF63907D4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72F5-E651-4B55-B97C-894008169BF0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3D040-66A5-481C-9BDD-7DDF63907D4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72F5-E651-4B55-B97C-894008169BF0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3D040-66A5-481C-9BDD-7DDF63907D4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72F5-E651-4B55-B97C-894008169BF0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3D040-66A5-481C-9BDD-7DDF63907D4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72F5-E651-4B55-B97C-894008169BF0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3D040-66A5-481C-9BDD-7DDF63907D4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72F5-E651-4B55-B97C-894008169BF0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3D040-66A5-481C-9BDD-7DDF63907D4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D72F5-E651-4B55-B97C-894008169BF0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3D040-66A5-481C-9BDD-7DDF63907D4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b="1" dirty="0" smtClean="0"/>
              <a:t>ΕΙΣΑΓΩΓΗ ΣΤΟ ΜΑΡΚΕΤΙΝΓΚ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2"/>
            <a:ext cx="7776864" cy="2636465"/>
          </a:xfrm>
        </p:spPr>
        <p:txBody>
          <a:bodyPr>
            <a:noAutofit/>
          </a:bodyPr>
          <a:lstStyle/>
          <a:p>
            <a:r>
              <a:rPr lang="el-GR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l-GR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19</a:t>
            </a:r>
            <a:r>
              <a:rPr lang="el-GR" sz="2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b="1" dirty="0" smtClean="0">
                <a:solidFill>
                  <a:schemeClr val="tx1"/>
                </a:solidFill>
              </a:rPr>
              <a:t>ΤΙΜΟΛΟΓΗΣΗ </a:t>
            </a:r>
            <a:r>
              <a:rPr lang="en-US" b="1" dirty="0" smtClean="0">
                <a:solidFill>
                  <a:schemeClr val="tx1"/>
                </a:solidFill>
              </a:rPr>
              <a:t>I</a:t>
            </a:r>
            <a:endParaRPr lang="el-GR" b="1" dirty="0" smtClean="0">
              <a:solidFill>
                <a:schemeClr val="tx1"/>
              </a:solidFill>
            </a:endParaRPr>
          </a:p>
          <a:p>
            <a:r>
              <a:rPr lang="el-GR" sz="3000" b="1" dirty="0" err="1" smtClean="0">
                <a:solidFill>
                  <a:schemeClr val="tx1"/>
                </a:solidFill>
              </a:rPr>
              <a:t>Θεοφανίδης</a:t>
            </a:r>
            <a:r>
              <a:rPr lang="el-GR" sz="3000" b="1" dirty="0" smtClean="0">
                <a:solidFill>
                  <a:schemeClr val="tx1"/>
                </a:solidFill>
              </a:rPr>
              <a:t> Φαίδων</a:t>
            </a:r>
          </a:p>
          <a:p>
            <a:r>
              <a:rPr lang="el-GR" sz="2800" b="1" dirty="0" smtClean="0">
                <a:solidFill>
                  <a:schemeClr val="tx1"/>
                </a:solidFill>
              </a:rPr>
              <a:t>Σχολή Κοινωνικών Επιστημών</a:t>
            </a:r>
          </a:p>
          <a:p>
            <a:r>
              <a:rPr lang="el-GR" sz="2400" b="1" dirty="0" smtClean="0">
                <a:solidFill>
                  <a:schemeClr val="tx1"/>
                </a:solidFill>
              </a:rPr>
              <a:t>Τμήμα Διοίκησης Επιχειρήσεων</a:t>
            </a:r>
            <a:endParaRPr lang="en-US" sz="2400" b="1" dirty="0" smtClean="0">
              <a:solidFill>
                <a:schemeClr val="tx1"/>
              </a:solidFill>
            </a:endParaRPr>
          </a:p>
          <a:p>
            <a:endParaRPr lang="el-GR" sz="28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/>
              <a:t>Α2. Τα υπόλοιπα 3</a:t>
            </a:r>
            <a:r>
              <a:rPr lang="en-US" sz="4000" b="1"/>
              <a:t>Ps</a:t>
            </a:r>
            <a:r>
              <a:rPr lang="el-GR" sz="4000" b="1"/>
              <a:t> και η Τιμή (συνδιαστικά)</a:t>
            </a:r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7772400" cy="4687888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l-GR" sz="2800"/>
              <a:t>Το μίγμα ΜΚΤ πρέπει να δημιουργεί στους αγοραστές μια ισχυρή και διαφοροποιημένη εικόνα για το προϊόν και την επιχείρηση που το παράγει (και εμπορεύεται).</a:t>
            </a:r>
          </a:p>
          <a:p>
            <a:pPr algn="just">
              <a:lnSpc>
                <a:spcPct val="80000"/>
              </a:lnSpc>
            </a:pPr>
            <a:r>
              <a:rPr lang="el-GR" sz="2800"/>
              <a:t>Άρα, και τα 4 </a:t>
            </a:r>
            <a:r>
              <a:rPr lang="en-US" sz="2800"/>
              <a:t>Ps </a:t>
            </a:r>
            <a:r>
              <a:rPr lang="el-GR" sz="2800"/>
              <a:t>θα πρέπει να συντονίζονται-συνεργάζονται έτσι ώστε να δημιουργούν μια ομοιογενή εικόνα (να εκπέμπουν ίδια-κοινά-ομοιόμορφα ερεθίσματα), η οποία είναι σε θέση να πείσει τους αγοραστές.</a:t>
            </a:r>
          </a:p>
          <a:p>
            <a:pPr algn="just">
              <a:lnSpc>
                <a:spcPct val="80000"/>
              </a:lnSpc>
            </a:pPr>
            <a:r>
              <a:rPr lang="el-GR" sz="2800"/>
              <a:t>Π.χ φανταστείτε ένα </a:t>
            </a:r>
            <a:r>
              <a:rPr lang="el-GR" sz="2800" b="1"/>
              <a:t>ειδικό προϊόν</a:t>
            </a:r>
            <a:r>
              <a:rPr lang="el-GR" sz="2800"/>
              <a:t>, με </a:t>
            </a:r>
            <a:r>
              <a:rPr lang="el-GR" sz="2800" b="1"/>
              <a:t>πολυτελή προβολή</a:t>
            </a:r>
            <a:r>
              <a:rPr lang="el-GR" sz="2800"/>
              <a:t>, </a:t>
            </a:r>
            <a:r>
              <a:rPr lang="el-GR" sz="2800" b="1"/>
              <a:t>αποκλειστική ή επιλεκτική</a:t>
            </a:r>
            <a:r>
              <a:rPr lang="el-GR" sz="2800"/>
              <a:t> διανομή να έχει </a:t>
            </a:r>
            <a:r>
              <a:rPr lang="el-GR" sz="2800" b="1"/>
              <a:t>χαμηλή τιμή</a:t>
            </a:r>
            <a:r>
              <a:rPr lang="el-GR" sz="2800"/>
              <a:t>… </a:t>
            </a:r>
          </a:p>
          <a:p>
            <a:pPr algn="just">
              <a:lnSpc>
                <a:spcPct val="80000"/>
              </a:lnSpc>
            </a:pPr>
            <a:endParaRPr lang="el-GR" sz="280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7772400" cy="1143000"/>
          </a:xfrm>
        </p:spPr>
        <p:txBody>
          <a:bodyPr/>
          <a:lstStyle/>
          <a:p>
            <a:r>
              <a:rPr lang="el-GR" b="1"/>
              <a:t>Α3. ΚΟΣΤΟΣ ΠΡΟΪΟΝΤΟΣ</a:t>
            </a:r>
          </a:p>
        </p:txBody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7772400" cy="5113337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90000"/>
              </a:lnSpc>
            </a:pPr>
            <a:r>
              <a:rPr lang="el-GR" sz="2800"/>
              <a:t>Συνολικό κόστος = Σταθερά έξοδα + μεταβλητά έξοδα.</a:t>
            </a:r>
          </a:p>
          <a:p>
            <a:pPr algn="just">
              <a:lnSpc>
                <a:spcPct val="90000"/>
              </a:lnSpc>
            </a:pPr>
            <a:r>
              <a:rPr lang="el-GR" sz="2800"/>
              <a:t>Το σταθερό κόστος η επιχείρηση το καταβάλλει ανεξάρτητα με το μέγεθος της παραγωγής (αποσβέσεις, ενοίκια, τόκοι δανείων κτλ.).</a:t>
            </a:r>
          </a:p>
          <a:p>
            <a:pPr algn="just">
              <a:lnSpc>
                <a:spcPct val="90000"/>
              </a:lnSpc>
            </a:pPr>
            <a:r>
              <a:rPr lang="el-GR" sz="2800"/>
              <a:t>Αντίθετα, το μεταβλητό κόστος, αυξάνει όταν αυξάνει και η παραγωγή (κόστος πρώτων υλών, ημερομίσθια εργατών παραγωγής, προμήθειες επί των πωλήσεων κτλ). </a:t>
            </a:r>
          </a:p>
          <a:p>
            <a:pPr algn="just">
              <a:lnSpc>
                <a:spcPct val="90000"/>
              </a:lnSpc>
            </a:pPr>
            <a:r>
              <a:rPr lang="el-GR" sz="2800"/>
              <a:t>Διοικητική Λογιστική: υπολογισμός του Νεκρού Σημείου δηλ. του σημείου κύκλου εργασιών όπου η επιχείρηση δεν πραγματοποιεί ούτε κέρδος ούτε ζημιά. 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/>
              <a:t>Β1. Τιμές των ανταγωνιστών</a:t>
            </a:r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el-GR" sz="2800"/>
              <a:t>Για πολλές επιχειρήσεις αποτελεί τον σημαντικότερο παράγοντα προσδιορισμού της τιμής.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el-GR" sz="2800"/>
              <a:t>Υπάρχουν 3 επιλογές: 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el-GR" sz="2800"/>
              <a:t>1. Στο ίδιο επίπεδο με τον ανταγωνισμό.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el-GR" sz="2800"/>
              <a:t>2. Υψηλότερα από τον ανταγωνισμό.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el-GR" sz="2800"/>
              <a:t>3. Χαμηλότερα από τον ανταγωνισμό.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el-GR" sz="2800"/>
              <a:t>Κάθε επιχείρηση πρέπει να έχει έναν διαρκή μηχανισμό παρακολούθησης των τιμών για να αποφεύγονται οι δυσάρεστες εκπλήξεις…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/>
              <a:t>Β2. ΣΥΜΠΕΡΙΦΟΡΑ ΚΑΤΑΝΑΛΩΤΩΝ</a:t>
            </a:r>
          </a:p>
        </p:txBody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7772400" cy="4876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l-GR"/>
              <a:t>Σε ποιο μοντέλο αγοραστικής συμπεριφοράς ανήκει η αγορά στόχος;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l-GR"/>
              <a:t>Τι εικόνα έχει η αγορά στόχος για το προϊόν μας;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l-GR"/>
              <a:t>Σε τι ποσότητες αγοράζουν το προϊόν μας;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l-GR"/>
              <a:t>Πόσο συχνά αγοράζουν το προϊόν μας;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l-GR"/>
              <a:t>Τι ελαστικότητα ζήτησης ως προς την τιμή έχει η αγορά στόχος μας;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l-GR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/>
              <a:t>Β3. ΟΙΚΟΝΟΜΙΚΟ ΚΛΙΜΑ</a:t>
            </a:r>
          </a:p>
        </p:txBody>
      </p:sp>
      <p:sp>
        <p:nvSpPr>
          <p:cNvPr id="75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l-GR"/>
              <a:t>Οικονομικός κύκλος οικονομίας: άνοδος,κρίση, κάθοδος, ύφεση.</a:t>
            </a:r>
          </a:p>
          <a:p>
            <a:pPr>
              <a:lnSpc>
                <a:spcPct val="90000"/>
              </a:lnSpc>
            </a:pPr>
            <a:r>
              <a:rPr lang="el-GR"/>
              <a:t>Πληθωρισμός.</a:t>
            </a:r>
          </a:p>
          <a:p>
            <a:pPr>
              <a:lnSpc>
                <a:spcPct val="90000"/>
              </a:lnSpc>
            </a:pPr>
            <a:r>
              <a:rPr lang="el-GR"/>
              <a:t>Απασχόληση-Ανεργία.</a:t>
            </a:r>
          </a:p>
          <a:p>
            <a:pPr>
              <a:lnSpc>
                <a:spcPct val="90000"/>
              </a:lnSpc>
            </a:pPr>
            <a:r>
              <a:rPr lang="el-GR"/>
              <a:t>Εισοδηματική πολιτική.</a:t>
            </a:r>
          </a:p>
          <a:p>
            <a:pPr>
              <a:lnSpc>
                <a:spcPct val="90000"/>
              </a:lnSpc>
            </a:pPr>
            <a:r>
              <a:rPr lang="el-GR"/>
              <a:t>Κίνητρα για επενδύσεις.</a:t>
            </a:r>
          </a:p>
          <a:p>
            <a:pPr>
              <a:lnSpc>
                <a:spcPct val="90000"/>
              </a:lnSpc>
            </a:pPr>
            <a:r>
              <a:rPr lang="el-GR"/>
              <a:t>Φορολογικοί συντελεστές.</a:t>
            </a:r>
          </a:p>
          <a:p>
            <a:pPr>
              <a:lnSpc>
                <a:spcPct val="90000"/>
              </a:lnSpc>
            </a:pPr>
            <a:r>
              <a:rPr lang="el-GR"/>
              <a:t>Είσοδος στην εγχώρια αγορά ξένων επενδυτών.</a:t>
            </a:r>
          </a:p>
          <a:p>
            <a:pPr>
              <a:lnSpc>
                <a:spcPct val="90000"/>
              </a:lnSpc>
              <a:buFontTx/>
              <a:buNone/>
            </a:pPr>
            <a:endParaRPr lang="el-GR" sz="280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/>
              <a:t>Β4. ΝΟΜΟΘΕΣΙΑ</a:t>
            </a:r>
          </a:p>
        </p:txBody>
      </p:sp>
      <p:sp>
        <p:nvSpPr>
          <p:cNvPr id="75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2800"/>
              <a:t>Κρατικός παρεμβατισμός για έλεγχο αγοράς.</a:t>
            </a:r>
          </a:p>
          <a:p>
            <a:r>
              <a:rPr lang="el-GR" sz="2800"/>
              <a:t>Διατίμηση προϊόντων (έλεγχο εφαρμογής έχει η αγορανομία).</a:t>
            </a:r>
          </a:p>
          <a:p>
            <a:r>
              <a:rPr lang="el-GR" sz="2800"/>
              <a:t>Έλεγχος τιμής βασικών αγαθών π.χ. ψωμί, φάρμακα.</a:t>
            </a:r>
          </a:p>
          <a:p>
            <a:r>
              <a:rPr lang="el-GR" sz="2800"/>
              <a:t>Πάταξη παραοικονομίας.</a:t>
            </a:r>
          </a:p>
          <a:p>
            <a:r>
              <a:rPr lang="el-GR" sz="2800"/>
              <a:t>Πάταξη μαύρης αγοράς.</a:t>
            </a:r>
          </a:p>
          <a:p>
            <a:r>
              <a:rPr lang="el-GR" sz="2800"/>
              <a:t>Πάταξη αισχροκέρδειας. </a:t>
            </a:r>
          </a:p>
          <a:p>
            <a:endParaRPr lang="el-GR" sz="280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Μάλλιαρης</a:t>
            </a:r>
            <a:r>
              <a:rPr lang="el-GR" dirty="0" smtClean="0"/>
              <a:t>, Π. (2012), Εισαγωγή στο Μάρκετινγκ, Εκδόσεις </a:t>
            </a:r>
            <a:r>
              <a:rPr lang="el-GR" dirty="0" err="1" smtClean="0"/>
              <a:t>Σταμούλη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 </a:t>
            </a:r>
            <a:r>
              <a:rPr lang="en-US" dirty="0" smtClean="0">
                <a:latin typeface="+mj-lt"/>
              </a:rPr>
              <a:t>Copyright </a:t>
            </a:r>
            <a:r>
              <a:rPr lang="vi-VN" dirty="0" smtClean="0">
                <a:latin typeface="+mj-lt"/>
              </a:rPr>
              <a:t>Πανεπιστήμιο Πατρών, </a:t>
            </a:r>
            <a:r>
              <a:rPr lang="el-GR" dirty="0" smtClean="0">
                <a:latin typeface="+mj-lt"/>
              </a:rPr>
              <a:t>Ορφανίδης Φαίδων </a:t>
            </a:r>
            <a:r>
              <a:rPr lang="vi-VN" dirty="0" smtClean="0">
                <a:latin typeface="+mj-lt"/>
              </a:rPr>
              <a:t>2015. «</a:t>
            </a:r>
            <a:r>
              <a:rPr lang="el-GR" dirty="0" smtClean="0">
                <a:latin typeface="+mj-lt"/>
              </a:rPr>
              <a:t>Εισαγωγή στο Μάρκετινγκ» </a:t>
            </a:r>
            <a:r>
              <a:rPr lang="vi-VN" dirty="0" smtClean="0">
                <a:latin typeface="+mj-lt"/>
              </a:rPr>
              <a:t>Έκδοση: 1.0. Πάτρα 2015. Διαθέσιμο από τη δικτυακή διεύθυνση</a:t>
            </a:r>
            <a:r>
              <a:rPr lang="vi-VN" dirty="0" smtClean="0">
                <a:latin typeface="+mj-lt"/>
              </a:rPr>
              <a:t>:</a:t>
            </a:r>
            <a:endParaRPr lang="el-GR" smtClean="0">
              <a:latin typeface="+mj-lt"/>
            </a:endParaRPr>
          </a:p>
          <a:p>
            <a:pPr marL="0" indent="0">
              <a:buNone/>
            </a:pPr>
            <a:r>
              <a:rPr lang="vi-VN" smtClean="0">
                <a:latin typeface="+mj-lt"/>
              </a:rPr>
              <a:t>https</a:t>
            </a:r>
            <a:r>
              <a:rPr lang="vi-VN" smtClean="0">
                <a:latin typeface="+mj-lt"/>
              </a:rPr>
              <a:t>://eclass.upatras.gr/courses/BMA498/</a:t>
            </a:r>
            <a:endParaRPr lang="el-GR" dirty="0" smtClean="0">
              <a:latin typeface="+mj-lt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Πατρών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357922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852936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l-GR" dirty="0" smtClean="0"/>
          </a:p>
          <a:p>
            <a:r>
              <a:rPr lang="el-GR" dirty="0" smtClean="0"/>
              <a:t>Ορισμός τιμής και παράγοντες που την επηρεάζουν</a:t>
            </a:r>
          </a:p>
          <a:p>
            <a:r>
              <a:rPr lang="el-GR" dirty="0" smtClean="0"/>
              <a:t>Οι στόχοι της τιμολόγησης</a:t>
            </a:r>
          </a:p>
          <a:p>
            <a:r>
              <a:rPr lang="el-GR" dirty="0" smtClean="0"/>
              <a:t>3</a:t>
            </a:r>
            <a:r>
              <a:rPr lang="en-US" dirty="0" smtClean="0"/>
              <a:t>P’s</a:t>
            </a:r>
            <a:r>
              <a:rPr lang="el-GR" dirty="0" smtClean="0"/>
              <a:t> (Προϊόν , προβολή, διανομή)</a:t>
            </a:r>
          </a:p>
          <a:p>
            <a:r>
              <a:rPr lang="el-GR" dirty="0" smtClean="0"/>
              <a:t>Μίγμα προβολής</a:t>
            </a:r>
            <a:endParaRPr lang="el-GR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/>
              <a:t>ΕΙΣΑΓΩΓΗ-ΟΡΙΣΜΟΙ</a:t>
            </a:r>
          </a:p>
        </p:txBody>
      </p:sp>
      <p:sp>
        <p:nvSpPr>
          <p:cNvPr id="67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00213"/>
            <a:ext cx="7812088" cy="4930775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l-GR" sz="2800" b="1"/>
              <a:t>Τιμή:</a:t>
            </a:r>
            <a:r>
              <a:rPr lang="el-GR" sz="2800"/>
              <a:t> το χρηματικό ποσό που πληρώνει ο αγοραστής στον πωλητή για την απόκτηση κάποιου αγαθού.</a:t>
            </a:r>
          </a:p>
          <a:p>
            <a:pPr algn="just">
              <a:lnSpc>
                <a:spcPct val="80000"/>
              </a:lnSpc>
            </a:pPr>
            <a:r>
              <a:rPr lang="el-GR" sz="2800" b="1"/>
              <a:t>Τιμολόγηση:</a:t>
            </a:r>
            <a:r>
              <a:rPr lang="el-GR" sz="2800"/>
              <a:t> είναι η διαδικασία κατά την οποία προσδιορίζεται η τιμή πώλησης ενός προϊόντος-υπηρεσίας.</a:t>
            </a:r>
          </a:p>
          <a:p>
            <a:pPr algn="just">
              <a:lnSpc>
                <a:spcPct val="80000"/>
              </a:lnSpc>
            </a:pPr>
            <a:r>
              <a:rPr lang="el-GR" sz="2800"/>
              <a:t>Το μάρκετινγκ εξετάζει την τιμή σε σχέση με την </a:t>
            </a:r>
            <a:r>
              <a:rPr lang="el-GR" sz="2800" b="1"/>
              <a:t>αξία</a:t>
            </a:r>
            <a:r>
              <a:rPr lang="el-GR" sz="2800"/>
              <a:t> και την </a:t>
            </a:r>
            <a:r>
              <a:rPr lang="el-GR" sz="2800" b="1"/>
              <a:t>χρησιμότητα</a:t>
            </a:r>
            <a:r>
              <a:rPr lang="el-GR" sz="2800"/>
              <a:t> που έχει το προϊόν στον καταναλωτή.</a:t>
            </a:r>
          </a:p>
          <a:p>
            <a:pPr algn="just">
              <a:lnSpc>
                <a:spcPct val="80000"/>
              </a:lnSpc>
            </a:pPr>
            <a:r>
              <a:rPr lang="el-GR" sz="2800"/>
              <a:t>Ο καθορισμός της τιμή αποτελεί </a:t>
            </a:r>
            <a:r>
              <a:rPr lang="el-GR" sz="2800" b="1"/>
              <a:t>ουσιαστικό στοιχείο</a:t>
            </a:r>
            <a:r>
              <a:rPr lang="el-GR" sz="2800"/>
              <a:t> για μια επιχείρηση (το μόνο </a:t>
            </a:r>
            <a:r>
              <a:rPr lang="en-US" sz="2800"/>
              <a:t>P </a:t>
            </a:r>
            <a:r>
              <a:rPr lang="el-GR" sz="2800"/>
              <a:t>που προσφέρει άμεσα έσοδα!).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/>
              <a:t>ΠΑΡΑΓΟΝΤΕΣ ΠΟΥ ΕΠΗΡΕΑΖΟΥΝ ΤΗΝ ΤΙΜΗ</a:t>
            </a:r>
          </a:p>
        </p:txBody>
      </p:sp>
      <p:sp>
        <p:nvSpPr>
          <p:cNvPr id="67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73238"/>
            <a:ext cx="7812088" cy="4787900"/>
          </a:xfrm>
        </p:spPr>
        <p:txBody>
          <a:bodyPr/>
          <a:lstStyle/>
          <a:p>
            <a:pPr marL="609600" indent="-609600" algn="just">
              <a:lnSpc>
                <a:spcPct val="90000"/>
              </a:lnSpc>
            </a:pPr>
            <a:r>
              <a:rPr lang="el-GR" sz="2800" dirty="0"/>
              <a:t>Είναι αρκετοί.</a:t>
            </a:r>
          </a:p>
          <a:p>
            <a:pPr marL="609600" indent="-609600" algn="just">
              <a:lnSpc>
                <a:spcPct val="90000"/>
              </a:lnSpc>
            </a:pPr>
            <a:r>
              <a:rPr lang="el-GR" sz="2800" dirty="0"/>
              <a:t>Μεταβάλλονται.</a:t>
            </a:r>
          </a:p>
          <a:p>
            <a:pPr marL="609600" indent="-609600" algn="just">
              <a:lnSpc>
                <a:spcPct val="90000"/>
              </a:lnSpc>
            </a:pPr>
            <a:r>
              <a:rPr lang="el-GR" sz="2800" dirty="0"/>
              <a:t>Δύσκολα υπολογίζονται.</a:t>
            </a:r>
          </a:p>
          <a:p>
            <a:pPr marL="609600" indent="-609600" algn="just">
              <a:lnSpc>
                <a:spcPct val="90000"/>
              </a:lnSpc>
            </a:pPr>
            <a:r>
              <a:rPr lang="el-GR" sz="2800" dirty="0"/>
              <a:t>Δύσκολα ελέγχονται.</a:t>
            </a:r>
          </a:p>
          <a:p>
            <a:pPr marL="609600" indent="-609600" algn="just">
              <a:lnSpc>
                <a:spcPct val="90000"/>
              </a:lnSpc>
            </a:pPr>
            <a:r>
              <a:rPr lang="el-GR" sz="2800" dirty="0"/>
              <a:t>Επικρατεί η </a:t>
            </a:r>
            <a:r>
              <a:rPr lang="el-GR" sz="2800" b="1" dirty="0"/>
              <a:t>πρακτική και η εμπειρική γνώση</a:t>
            </a:r>
            <a:r>
              <a:rPr lang="el-GR" sz="2800" dirty="0"/>
              <a:t> σε βάρος της επιστήμης και της οργανωμένης σκέψης.</a:t>
            </a:r>
          </a:p>
          <a:p>
            <a:pPr marL="609600" indent="-609600" algn="just">
              <a:lnSpc>
                <a:spcPct val="90000"/>
              </a:lnSpc>
              <a:buFontTx/>
              <a:buNone/>
            </a:pPr>
            <a:r>
              <a:rPr lang="el-GR" sz="2800" dirty="0"/>
              <a:t>Χωρίζονται σε δυο ομάδες:</a:t>
            </a:r>
          </a:p>
          <a:p>
            <a:pPr marL="609600" indent="-609600" algn="just">
              <a:lnSpc>
                <a:spcPct val="90000"/>
              </a:lnSpc>
              <a:buFontTx/>
              <a:buAutoNum type="arabicPeriod"/>
            </a:pPr>
            <a:r>
              <a:rPr lang="el-GR" sz="2800" dirty="0"/>
              <a:t>ΕΝΔΟΕΠΙΧΕΙΡΗΣΙΑΚΟΙ.</a:t>
            </a:r>
          </a:p>
          <a:p>
            <a:pPr marL="609600" indent="-609600" algn="just">
              <a:lnSpc>
                <a:spcPct val="90000"/>
              </a:lnSpc>
              <a:buFontTx/>
              <a:buAutoNum type="arabicPeriod"/>
            </a:pPr>
            <a:r>
              <a:rPr lang="el-GR" sz="2800" dirty="0"/>
              <a:t>ΕΞΩΕΠΙΧΕΙΡΗΣΙΑΚΟΙ.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1328"/>
            <a:ext cx="726005" cy="476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838200" indent="-838200"/>
            <a:r>
              <a:rPr lang="el-GR" sz="4000"/>
              <a:t>ΕΝΔΟΕΠΙΧΕΙΡΗΣΙΑΚΟΙ</a:t>
            </a:r>
            <a:br>
              <a:rPr lang="el-GR" sz="4000"/>
            </a:br>
            <a:r>
              <a:rPr lang="el-GR" sz="4000"/>
              <a:t>&amp; ΕΞΩΕΠΙΧΕΙΡΗΣΙΑΚΟΙ</a:t>
            </a:r>
          </a:p>
        </p:txBody>
      </p:sp>
      <p:sp>
        <p:nvSpPr>
          <p:cNvPr id="74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7772400" cy="4471988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FontTx/>
              <a:buNone/>
            </a:pPr>
            <a:r>
              <a:rPr lang="el-GR" sz="2800" b="1"/>
              <a:t>Α. ΕΝΔΟΕΠΙΧΕΙΡΗΣΙΑΚΟΙ: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l-GR" sz="2800"/>
              <a:t>Στόχοι της τιμολόγησης. 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l-GR" sz="2800"/>
              <a:t>Τα υπόλοιπα 3</a:t>
            </a:r>
            <a:r>
              <a:rPr lang="en-US" sz="2800"/>
              <a:t>Ps</a:t>
            </a:r>
            <a:r>
              <a:rPr lang="el-GR" sz="2800"/>
              <a:t>: Προϊόν, Διανομή, Προβολή.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l-GR" sz="2800"/>
              <a:t>Το κόστος του προϊόντος.</a:t>
            </a:r>
            <a:r>
              <a:rPr lang="en-US" sz="2800"/>
              <a:t> </a:t>
            </a:r>
            <a:endParaRPr lang="el-GR" sz="2800"/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el-GR" sz="2800" b="1"/>
              <a:t>Β. ΕΞΩΕΠΙΧΕΙΡΗΣΙΑΚΟΙ:</a:t>
            </a:r>
            <a:r>
              <a:rPr lang="el-GR" sz="2800"/>
              <a:t> 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l-GR" sz="2800"/>
              <a:t>Τιμές των ανταγωνιστών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l-GR" sz="2800"/>
              <a:t>Συμπεριφορά καταναλωτών.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l-GR" sz="2800"/>
              <a:t>Οικονομικό κλίμα.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l-GR" sz="2800"/>
              <a:t>Νομοθεσία.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7772400" cy="803275"/>
          </a:xfrm>
        </p:spPr>
        <p:txBody>
          <a:bodyPr/>
          <a:lstStyle/>
          <a:p>
            <a:r>
              <a:rPr lang="el-GR" b="1"/>
              <a:t>Α1.Στόχοι της τιμολόγησης</a:t>
            </a:r>
          </a:p>
        </p:txBody>
      </p:sp>
      <p:sp>
        <p:nvSpPr>
          <p:cNvPr id="74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341438"/>
            <a:ext cx="7735888" cy="551656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l-GR" sz="2800"/>
              <a:t>Μεγιστοποίηση κέρδους.</a:t>
            </a:r>
          </a:p>
          <a:p>
            <a:pPr>
              <a:lnSpc>
                <a:spcPct val="90000"/>
              </a:lnSpc>
            </a:pPr>
            <a:r>
              <a:rPr lang="el-GR" sz="2800"/>
              <a:t>Επίτευξη ενός καθορισμένου μεγέθους αποδοτικότητας (π.χ. 10% του κεφαλαίου)</a:t>
            </a:r>
          </a:p>
          <a:p>
            <a:pPr>
              <a:lnSpc>
                <a:spcPct val="90000"/>
              </a:lnSpc>
            </a:pPr>
            <a:r>
              <a:rPr lang="el-GR" sz="2800"/>
              <a:t>Διατήρηση μεριδίου αγοράς (αμυντική)</a:t>
            </a:r>
          </a:p>
          <a:p>
            <a:pPr>
              <a:lnSpc>
                <a:spcPct val="90000"/>
              </a:lnSpc>
            </a:pPr>
            <a:r>
              <a:rPr lang="el-GR" sz="2800"/>
              <a:t>Αύξηση μεριδίου αγοράς (επιθετική)</a:t>
            </a:r>
          </a:p>
          <a:p>
            <a:pPr>
              <a:lnSpc>
                <a:spcPct val="90000"/>
              </a:lnSpc>
            </a:pPr>
            <a:r>
              <a:rPr lang="el-GR" sz="2800"/>
              <a:t>Αύξηση των πωλήσεων (τα κέρδη;)</a:t>
            </a:r>
          </a:p>
          <a:p>
            <a:pPr>
              <a:lnSpc>
                <a:spcPct val="90000"/>
              </a:lnSpc>
            </a:pPr>
            <a:r>
              <a:rPr lang="el-GR" sz="2800"/>
              <a:t>Διατήρηση σταθερής τιμής (κοινωνικά οφέλη)</a:t>
            </a:r>
          </a:p>
          <a:p>
            <a:pPr>
              <a:lnSpc>
                <a:spcPct val="90000"/>
              </a:lnSpc>
            </a:pPr>
            <a:r>
              <a:rPr lang="el-GR" sz="2800"/>
              <a:t>Επιβίωση προϊόντος (κάτω από το κόστος)</a:t>
            </a:r>
          </a:p>
          <a:p>
            <a:pPr>
              <a:lnSpc>
                <a:spcPct val="90000"/>
              </a:lnSpc>
            </a:pPr>
            <a:r>
              <a:rPr lang="el-GR" sz="2800"/>
              <a:t>Αντιμετώπιση ανταγωνισμού. </a:t>
            </a:r>
          </a:p>
          <a:p>
            <a:pPr>
              <a:lnSpc>
                <a:spcPct val="90000"/>
              </a:lnSpc>
            </a:pPr>
            <a:r>
              <a:rPr lang="el-GR" sz="2800"/>
              <a:t>Αύξηση ταμειακής ροής (γρήγορη κάλ. Εξοδ.)</a:t>
            </a:r>
          </a:p>
          <a:p>
            <a:pPr>
              <a:lnSpc>
                <a:spcPct val="90000"/>
              </a:lnSpc>
            </a:pPr>
            <a:r>
              <a:rPr lang="el-GR" sz="2800"/>
              <a:t>Ενίσχυση ποιοτικής ανωτερότητας (υψηλή)</a:t>
            </a:r>
          </a:p>
          <a:p>
            <a:pPr>
              <a:lnSpc>
                <a:spcPct val="90000"/>
              </a:lnSpc>
            </a:pPr>
            <a:r>
              <a:rPr lang="el-GR" sz="2800"/>
              <a:t>Διατήρηση ή επίτευξη ηγεσίας κόστους (χαμ.)</a:t>
            </a:r>
          </a:p>
          <a:p>
            <a:pPr>
              <a:lnSpc>
                <a:spcPct val="90000"/>
              </a:lnSpc>
            </a:pPr>
            <a:endParaRPr lang="el-GR" sz="280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/>
              <a:t>Α2.Τα υπόλοιπα 3</a:t>
            </a:r>
            <a:r>
              <a:rPr lang="en-US" sz="4000" b="1"/>
              <a:t>Ps</a:t>
            </a:r>
            <a:r>
              <a:rPr lang="el-GR" sz="4000" b="1"/>
              <a:t> (ΠΡΟΪΟΝ)</a:t>
            </a:r>
          </a:p>
        </p:txBody>
      </p:sp>
      <p:sp>
        <p:nvSpPr>
          <p:cNvPr id="74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7772400" cy="4687888"/>
          </a:xfrm>
        </p:spPr>
        <p:txBody>
          <a:bodyPr/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el-GR" sz="2800" b="1"/>
              <a:t>ΠΡΟΪΟΝ:</a:t>
            </a:r>
            <a:r>
              <a:rPr lang="el-GR" sz="2800"/>
              <a:t> σε ποιο στάδιο του κύκλου ζωής βρίσκεται;</a:t>
            </a:r>
          </a:p>
          <a:p>
            <a:pPr algn="just">
              <a:lnSpc>
                <a:spcPct val="80000"/>
              </a:lnSpc>
            </a:pPr>
            <a:r>
              <a:rPr lang="el-GR" sz="2800" b="1"/>
              <a:t>Εισαγωγής:</a:t>
            </a:r>
            <a:r>
              <a:rPr lang="el-GR" sz="2800"/>
              <a:t> υψηλή τιμή ελλείψει ανταγωνισμού και αυξημένων δαπανών.</a:t>
            </a:r>
          </a:p>
          <a:p>
            <a:pPr algn="just">
              <a:lnSpc>
                <a:spcPct val="80000"/>
              </a:lnSpc>
            </a:pPr>
            <a:r>
              <a:rPr lang="el-GR" sz="2800" b="1"/>
              <a:t>Ανάπτυξης:</a:t>
            </a:r>
            <a:r>
              <a:rPr lang="el-GR" sz="2800"/>
              <a:t> σταθεροποίηση τιμής εξαιτίας αύξησης ανταγωνισμού.</a:t>
            </a:r>
          </a:p>
          <a:p>
            <a:pPr algn="just">
              <a:lnSpc>
                <a:spcPct val="80000"/>
              </a:lnSpc>
            </a:pPr>
            <a:r>
              <a:rPr lang="el-GR" sz="2800" b="1"/>
              <a:t>Ωριμότητας: </a:t>
            </a:r>
            <a:r>
              <a:rPr lang="el-GR" sz="2800"/>
              <a:t>μείωση τιμής εξαιτίας οξύτατου ανταγωνισμού.</a:t>
            </a:r>
          </a:p>
          <a:p>
            <a:pPr algn="just">
              <a:lnSpc>
                <a:spcPct val="80000"/>
              </a:lnSpc>
            </a:pPr>
            <a:r>
              <a:rPr lang="el-GR" sz="2800" b="1"/>
              <a:t>Παρακμής:</a:t>
            </a:r>
            <a:r>
              <a:rPr lang="el-GR" sz="2800"/>
              <a:t> περαιτέρω μειώσεις της τιμής ώστε να αυξηθεί η ελκυστικότητα του προϊόντος και να ρευστοποιηθούν τα αποθέματα.</a:t>
            </a:r>
          </a:p>
          <a:p>
            <a:pPr algn="just">
              <a:lnSpc>
                <a:spcPct val="80000"/>
              </a:lnSpc>
            </a:pPr>
            <a:endParaRPr lang="el-GR" sz="280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/>
              <a:t>Α2. Τα υπόλοιπα 3</a:t>
            </a:r>
            <a:r>
              <a:rPr lang="en-US" sz="4000" b="1"/>
              <a:t>Ps</a:t>
            </a:r>
            <a:r>
              <a:rPr lang="el-GR" sz="4000" b="1"/>
              <a:t> (ΔΙΑΝΟΜΗ)</a:t>
            </a:r>
          </a:p>
        </p:txBody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80000"/>
              </a:lnSpc>
            </a:pPr>
            <a:r>
              <a:rPr lang="el-GR"/>
              <a:t>Ποια τιμή χρεώνει ο Π ή Β;</a:t>
            </a:r>
          </a:p>
          <a:p>
            <a:pPr algn="just">
              <a:lnSpc>
                <a:spcPct val="80000"/>
              </a:lnSpc>
            </a:pPr>
            <a:r>
              <a:rPr lang="el-GR"/>
              <a:t>Τι λειτουργίες επιτελούν οι μεσάζοντες και τι δαπάνες έχουν;</a:t>
            </a:r>
          </a:p>
          <a:p>
            <a:pPr algn="just">
              <a:lnSpc>
                <a:spcPct val="80000"/>
              </a:lnSpc>
            </a:pPr>
            <a:r>
              <a:rPr lang="el-GR"/>
              <a:t>Ποιο είναι το επιθυμητό περιθώριο κέρδους των μεσαζόντων για να διανείμουν το προϊόν στον καταναλωτή;</a:t>
            </a:r>
          </a:p>
          <a:p>
            <a:pPr algn="just">
              <a:lnSpc>
                <a:spcPct val="80000"/>
              </a:lnSpc>
            </a:pPr>
            <a:r>
              <a:rPr lang="el-GR"/>
              <a:t>Οι μεσάζοντες είναι επιχειρήσεις και λειτουργούν με ορθολογικά-οικονομικά κριτήρια, οπότε η </a:t>
            </a:r>
            <a:r>
              <a:rPr lang="el-GR" b="1"/>
              <a:t>τιμή πώλησης</a:t>
            </a:r>
            <a:r>
              <a:rPr lang="el-GR"/>
              <a:t> είναι το Νο 1 κριτήριο!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r>
              <a:rPr lang="el-GR" sz="4000" b="1"/>
              <a:t>Α2. Τα υπόλοιπα 3</a:t>
            </a:r>
            <a:r>
              <a:rPr lang="en-US" sz="4000" b="1"/>
              <a:t>Ps</a:t>
            </a:r>
            <a:r>
              <a:rPr lang="el-GR" sz="4000" b="1"/>
              <a:t> (ΠΡΟΒΟΛΗ)</a:t>
            </a:r>
          </a:p>
        </p:txBody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7772400" cy="5084762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90000"/>
              </a:lnSpc>
            </a:pPr>
            <a:r>
              <a:rPr lang="el-GR" sz="2800"/>
              <a:t>Τι </a:t>
            </a:r>
            <a:r>
              <a:rPr lang="el-GR" sz="2800" b="1"/>
              <a:t>τεχνικές προβολής</a:t>
            </a:r>
            <a:r>
              <a:rPr lang="el-GR" sz="2800"/>
              <a:t> χρησιμοποιεί η επιχείρηση για να υποστηρίξει το προϊόν της και πόσο κοστίζουν;</a:t>
            </a:r>
          </a:p>
          <a:p>
            <a:pPr algn="just">
              <a:lnSpc>
                <a:spcPct val="90000"/>
              </a:lnSpc>
            </a:pPr>
            <a:r>
              <a:rPr lang="el-GR" sz="2800"/>
              <a:t>Χρησιμοποιούνται εξωτερικοί εξειδικευμένοι συνεργάτες και ποιο το κόστος τους;</a:t>
            </a:r>
          </a:p>
          <a:p>
            <a:pPr algn="just">
              <a:lnSpc>
                <a:spcPct val="90000"/>
              </a:lnSpc>
            </a:pPr>
            <a:r>
              <a:rPr lang="el-GR" sz="2800" b="1"/>
              <a:t>Στρατηγική </a:t>
            </a:r>
            <a:r>
              <a:rPr lang="en-US" sz="2800" b="1"/>
              <a:t>Pull</a:t>
            </a:r>
            <a:r>
              <a:rPr lang="el-GR" sz="2800" b="1"/>
              <a:t>:</a:t>
            </a:r>
            <a:r>
              <a:rPr lang="el-GR" sz="2800"/>
              <a:t> οι μεσάζοντες συμβιβάζονται με μικρά περιθώρια κέρδους (το προϊόν είναι </a:t>
            </a:r>
            <a:r>
              <a:rPr lang="en-US" sz="2800"/>
              <a:t>best seller!) </a:t>
            </a:r>
            <a:r>
              <a:rPr lang="el-GR" sz="2800"/>
              <a:t>και η επιχείρηση δαπανάει χρήματα για τον επηρεασμό της καταναλωτικής αγοράς.</a:t>
            </a:r>
          </a:p>
          <a:p>
            <a:pPr algn="just">
              <a:lnSpc>
                <a:spcPct val="90000"/>
              </a:lnSpc>
            </a:pPr>
            <a:r>
              <a:rPr lang="el-GR" sz="2800" b="1"/>
              <a:t>Στρατηγική </a:t>
            </a:r>
            <a:r>
              <a:rPr lang="en-US" sz="2800" b="1"/>
              <a:t>Push</a:t>
            </a:r>
            <a:r>
              <a:rPr lang="el-GR" sz="2800"/>
              <a:t>: η επιχείρηση δαπανάει χρήματα για να πείσει τους μεσάζοντες να προωθήσουν-προβάλλουν το προϊόν της στην αγορά.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1031</Words>
  <Application>Microsoft Office PowerPoint</Application>
  <PresentationFormat>Προβολή στην οθόνη (4:3)</PresentationFormat>
  <Paragraphs>124</Paragraphs>
  <Slides>19</Slides>
  <Notes>4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0" baseType="lpstr">
      <vt:lpstr>Θέμα του Office</vt:lpstr>
      <vt:lpstr>ΕΙΣΑΓΩΓΗ ΣΤΟ ΜΑΡΚΕΤΙΝΓΚ</vt:lpstr>
      <vt:lpstr>Σκοποί ενότητας</vt:lpstr>
      <vt:lpstr>ΕΙΣΑΓΩΓΗ-ΟΡΙΣΜΟΙ</vt:lpstr>
      <vt:lpstr>ΠΑΡΑΓΟΝΤΕΣ ΠΟΥ ΕΠΗΡΕΑΖΟΥΝ ΤΗΝ ΤΙΜΗ</vt:lpstr>
      <vt:lpstr>ΕΝΔΟΕΠΙΧΕΙΡΗΣΙΑΚΟΙ &amp; ΕΞΩΕΠΙΧΕΙΡΗΣΙΑΚΟΙ</vt:lpstr>
      <vt:lpstr>Α1.Στόχοι της τιμολόγησης</vt:lpstr>
      <vt:lpstr>Α2.Τα υπόλοιπα 3Ps (ΠΡΟΪΟΝ)</vt:lpstr>
      <vt:lpstr>Α2. Τα υπόλοιπα 3Ps (ΔΙΑΝΟΜΗ)</vt:lpstr>
      <vt:lpstr>Α2. Τα υπόλοιπα 3Ps (ΠΡΟΒΟΛΗ)</vt:lpstr>
      <vt:lpstr>Α2. Τα υπόλοιπα 3Ps και η Τιμή (συνδιαστικά)</vt:lpstr>
      <vt:lpstr>Α3. ΚΟΣΤΟΣ ΠΡΟΪΟΝΤΟΣ</vt:lpstr>
      <vt:lpstr>Β1. Τιμές των ανταγωνιστών</vt:lpstr>
      <vt:lpstr>Β2. ΣΥΜΠΕΡΙΦΟΡΑ ΚΑΤΑΝΑΛΩΤΩΝ</vt:lpstr>
      <vt:lpstr>Β3. ΟΙΚΟΝΟΜΙΚΟ ΚΛΙΜΑ</vt:lpstr>
      <vt:lpstr>Β4. ΝΟΜΟΘΕΣΙΑ</vt:lpstr>
      <vt:lpstr>Βιβλιογραφία</vt:lpstr>
      <vt:lpstr>Σημείωμα Αναφοράς</vt:lpstr>
      <vt:lpstr>Χρηματοδότηση</vt:lpstr>
      <vt:lpstr>Σημείωμα Αδειοδότησης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ΕΙΣΑΓΩΓΗ ΣΤΟ ΜΑΡΚΕΤΙΝΓΚ</dc:title>
  <dc:creator>elena</dc:creator>
  <cp:lastModifiedBy>elena</cp:lastModifiedBy>
  <cp:revision>4</cp:revision>
  <dcterms:created xsi:type="dcterms:W3CDTF">2015-09-03T21:51:12Z</dcterms:created>
  <dcterms:modified xsi:type="dcterms:W3CDTF">2015-09-20T13:55:39Z</dcterms:modified>
</cp:coreProperties>
</file>