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35"/>
  </p:notesMasterIdLst>
  <p:sldIdLst>
    <p:sldId id="278" r:id="rId5"/>
    <p:sldId id="284" r:id="rId6"/>
    <p:sldId id="285" r:id="rId7"/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9" r:id="rId30"/>
    <p:sldId id="280" r:id="rId31"/>
    <p:sldId id="281" r:id="rId32"/>
    <p:sldId id="282" r:id="rId33"/>
    <p:sldId id="283" r:id="rId3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FF8230-D46E-4927-9764-CE5A0B3E6E71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76CA5-04BB-4F8B-B93E-C35D1688E87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0091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3552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0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22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704A-C790-4CDA-B417-D40915C7C3C6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27FF-C739-40E6-828D-30E93532F7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861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704A-C790-4CDA-B417-D40915C7C3C6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27FF-C739-40E6-828D-30E93532F7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338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704A-C790-4CDA-B417-D40915C7C3C6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27FF-C739-40E6-828D-30E93532F7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3587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911424" y="3886200"/>
            <a:ext cx="1036915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9374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18875" y="1556793"/>
            <a:ext cx="109728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77214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216430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8216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7425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214016"/>
            <a:ext cx="5386917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7425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214016"/>
            <a:ext cx="5389033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58100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091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166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1556792"/>
            <a:ext cx="6815667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556792"/>
            <a:ext cx="4011084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8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9118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704A-C790-4CDA-B417-D40915C7C3C6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27FF-C739-40E6-828D-30E93532F7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94717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1556792"/>
            <a:ext cx="73152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157192"/>
            <a:ext cx="73152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609600" y="273600"/>
            <a:ext cx="109728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363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11526473" y="6441972"/>
            <a:ext cx="57715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719403" y="6441601"/>
            <a:ext cx="10657183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l-GR" sz="1000" dirty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5979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6494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751A-4570-48D8-A497-FCE7B20CB34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29/12/2014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848B-01C5-4D1A-B67F-74AE859EA3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92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751A-4570-48D8-A497-FCE7B20CB34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29/12/2014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848B-01C5-4D1A-B67F-74AE859EA3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92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751A-4570-48D8-A497-FCE7B20CB34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29/12/2014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848B-01C5-4D1A-B67F-74AE859EA3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117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751A-4570-48D8-A497-FCE7B20CB34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29/12/2014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848B-01C5-4D1A-B67F-74AE859EA3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7940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751A-4570-48D8-A497-FCE7B20CB34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29/12/2014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848B-01C5-4D1A-B67F-74AE859EA3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159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751A-4570-48D8-A497-FCE7B20CB34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29/12/2014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848B-01C5-4D1A-B67F-74AE859EA3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139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751A-4570-48D8-A497-FCE7B20CB34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29/12/2014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848B-01C5-4D1A-B67F-74AE859EA3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2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704A-C790-4CDA-B417-D40915C7C3C6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27FF-C739-40E6-828D-30E93532F7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14772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751A-4570-48D8-A497-FCE7B20CB34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29/12/2014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848B-01C5-4D1A-B67F-74AE859EA3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74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751A-4570-48D8-A497-FCE7B20CB34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29/12/2014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848B-01C5-4D1A-B67F-74AE859EA3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88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751A-4570-48D8-A497-FCE7B20CB34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29/12/2014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848B-01C5-4D1A-B67F-74AE859EA3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659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E751A-4570-48D8-A497-FCE7B20CB34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29/12/2014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2848B-01C5-4D1A-B67F-74AE859EA3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9363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9551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583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3848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685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522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05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704A-C790-4CDA-B417-D40915C7C3C6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27FF-C739-40E6-828D-30E93532F7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72431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3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8888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207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24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03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704A-C790-4CDA-B417-D40915C7C3C6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27FF-C739-40E6-828D-30E93532F7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3640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704A-C790-4CDA-B417-D40915C7C3C6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27FF-C739-40E6-828D-30E93532F7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1657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704A-C790-4CDA-B417-D40915C7C3C6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27FF-C739-40E6-828D-30E93532F7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075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704A-C790-4CDA-B417-D40915C7C3C6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27FF-C739-40E6-828D-30E93532F7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166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A4704A-C790-4CDA-B417-D40915C7C3C6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027FF-C739-40E6-828D-30E93532F7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1320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4704A-C790-4CDA-B417-D40915C7C3C6}" type="datetimeFigureOut">
              <a:rPr lang="el-GR" smtClean="0"/>
              <a:t>29/12/2014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C027FF-C739-40E6-828D-30E93532F72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8032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24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E751A-4570-48D8-A497-FCE7B20CB349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29/12/2014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2848B-01C5-4D1A-B67F-74AE859EA3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326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FD921-4419-46A2-B6E2-F82D586FD15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D25C-FBA2-4F9A-98E9-5A728FA6B3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4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209800" y="2006576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Βάσεις Δεδομένων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18941" y="3384823"/>
            <a:ext cx="9765491" cy="2797036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l-GR" sz="2800" b="1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3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Σχεσιακή </a:t>
            </a:r>
            <a:r>
              <a:rPr lang="el-GR" sz="2800" dirty="0"/>
              <a:t>Ά</a:t>
            </a:r>
            <a:r>
              <a:rPr lang="el-GR" sz="2800" dirty="0" smtClean="0"/>
              <a:t>λγεβρα </a:t>
            </a:r>
            <a:endParaRPr lang="en-US" sz="2800" dirty="0"/>
          </a:p>
          <a:p>
            <a:endParaRPr lang="el-GR" sz="28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l-GR" sz="2800" dirty="0" smtClean="0"/>
              <a:t>Βασίλης Βουτσινάς</a:t>
            </a:r>
            <a:endParaRPr lang="en-US" sz="2800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l-GR" sz="2800" dirty="0" smtClean="0"/>
              <a:t>Τμήμα: Οργάνωση &amp; Διοίκηση Επιχειρήσεων</a:t>
            </a:r>
            <a:endParaRPr lang="el-GR" sz="2800" dirty="0"/>
          </a:p>
          <a:p>
            <a:endParaRPr lang="el-GR" sz="2800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3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305" y="279863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Χειρισμός Δεδομένων της SQL (</a:t>
            </a:r>
            <a:r>
              <a:rPr lang="el-GR" dirty="0" err="1"/>
              <a:t>Data</a:t>
            </a:r>
            <a:r>
              <a:rPr lang="el-GR" dirty="0"/>
              <a:t> </a:t>
            </a:r>
            <a:r>
              <a:rPr lang="el-GR" dirty="0" err="1"/>
              <a:t>Manipulation</a:t>
            </a:r>
            <a:r>
              <a:rPr lang="el-GR" dirty="0"/>
              <a:t> </a:t>
            </a:r>
            <a:r>
              <a:rPr lang="el-GR" dirty="0" err="1"/>
              <a:t>Language</a:t>
            </a:r>
            <a:r>
              <a:rPr lang="el-GR" dirty="0"/>
              <a:t>)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910" y="1275008"/>
            <a:ext cx="11861442" cy="4919729"/>
          </a:xfrm>
        </p:spPr>
        <p:txBody>
          <a:bodyPr>
            <a:normAutofit fontScale="70000" lnSpcReduction="20000"/>
          </a:bodyPr>
          <a:lstStyle/>
          <a:p>
            <a:r>
              <a:rPr lang="el-GR" dirty="0" smtClean="0"/>
              <a:t>Όπως </a:t>
            </a:r>
            <a:r>
              <a:rPr lang="el-GR" dirty="0"/>
              <a:t>δηλώνει και το όνομά της, η SQL είναι μια σύνταξη για την εκτέλεση ερωτημάτων (</a:t>
            </a:r>
            <a:r>
              <a:rPr lang="el-GR" dirty="0" err="1"/>
              <a:t>queries</a:t>
            </a:r>
            <a:r>
              <a:rPr lang="el-GR" dirty="0"/>
              <a:t>). Αλλά η γλώσσα της SQL περιλαμβάνει επίσης μια σύνταξη για την ενημέρωση εγγραφών, την εισαγωγή νέων εγγραφών και τη διαγραφή υπαρχόντων εγγραφών.</a:t>
            </a:r>
          </a:p>
          <a:p>
            <a:r>
              <a:rPr lang="el-GR" dirty="0"/>
              <a:t>Η Γλώσσα Χειρισμού Δεδομένων (</a:t>
            </a:r>
            <a:r>
              <a:rPr lang="el-GR" dirty="0" err="1"/>
              <a:t>Data</a:t>
            </a:r>
            <a:r>
              <a:rPr lang="el-GR" dirty="0"/>
              <a:t> </a:t>
            </a:r>
            <a:r>
              <a:rPr lang="el-GR" dirty="0" err="1"/>
              <a:t>Manipulation</a:t>
            </a:r>
            <a:r>
              <a:rPr lang="el-GR" dirty="0"/>
              <a:t> </a:t>
            </a:r>
            <a:r>
              <a:rPr lang="el-GR" dirty="0" err="1"/>
              <a:t>Language</a:t>
            </a:r>
            <a:r>
              <a:rPr lang="el-GR" dirty="0"/>
              <a:t>, DML) που αποτελεί κομμάτι της SQL χρησιμοποιεί τις παρακάτω εντολές :</a:t>
            </a:r>
          </a:p>
          <a:p>
            <a:pPr lvl="1"/>
            <a:r>
              <a:rPr lang="el-GR" dirty="0" smtClean="0"/>
              <a:t>  </a:t>
            </a:r>
            <a:r>
              <a:rPr lang="el-GR" dirty="0"/>
              <a:t>SELECT</a:t>
            </a:r>
          </a:p>
          <a:p>
            <a:pPr marL="800100" lvl="2" indent="0">
              <a:buNone/>
            </a:pPr>
            <a:r>
              <a:rPr lang="el-GR" dirty="0"/>
              <a:t>- προβάλει τα δεδομένα αναζήτησης από μια βάση δεδομένων.</a:t>
            </a:r>
          </a:p>
          <a:p>
            <a:pPr lvl="1"/>
            <a:r>
              <a:rPr lang="el-GR" dirty="0" smtClean="0"/>
              <a:t> </a:t>
            </a:r>
            <a:r>
              <a:rPr lang="el-GR" dirty="0"/>
              <a:t>INSERT</a:t>
            </a:r>
          </a:p>
          <a:p>
            <a:pPr marL="800100" lvl="2" indent="0">
              <a:buNone/>
            </a:pPr>
            <a:r>
              <a:rPr lang="el-GR" dirty="0"/>
              <a:t>-    εισάγει νέα δεδομένα σε μια βάση δεδομένων.</a:t>
            </a:r>
          </a:p>
          <a:p>
            <a:pPr lvl="1"/>
            <a:r>
              <a:rPr lang="el-GR" dirty="0" smtClean="0"/>
              <a:t> UPDATE</a:t>
            </a:r>
          </a:p>
          <a:p>
            <a:pPr marL="800100" lvl="2" indent="0">
              <a:buNone/>
            </a:pPr>
            <a:r>
              <a:rPr lang="el-GR" dirty="0" smtClean="0"/>
              <a:t>- </a:t>
            </a:r>
            <a:r>
              <a:rPr lang="el-GR" dirty="0"/>
              <a:t>ενημερώνει δεδομένα σε μια βάση δεδομένων.</a:t>
            </a:r>
          </a:p>
          <a:p>
            <a:pPr lvl="1"/>
            <a:r>
              <a:rPr lang="el-GR" dirty="0" smtClean="0"/>
              <a:t>DELETE</a:t>
            </a:r>
          </a:p>
          <a:p>
            <a:pPr marL="800100" lvl="2" indent="0">
              <a:buNone/>
            </a:pPr>
            <a:r>
              <a:rPr lang="el-GR" dirty="0" smtClean="0"/>
              <a:t>- </a:t>
            </a:r>
            <a:r>
              <a:rPr lang="el-GR" dirty="0"/>
              <a:t>διαγράφει δεδομένα από μια βάση δεδομένων.</a:t>
            </a:r>
          </a:p>
        </p:txBody>
      </p:sp>
    </p:spTree>
    <p:extLst>
      <p:ext uri="{BB962C8B-B14F-4D97-AF65-F5344CB8AC3E}">
        <p14:creationId xmlns:p14="http://schemas.microsoft.com/office/powerpoint/2010/main" val="1390130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ΔΟΜΗ 1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b="1" u="sng" dirty="0" err="1"/>
              <a:t>select</a:t>
            </a:r>
            <a:r>
              <a:rPr lang="el-GR" dirty="0"/>
              <a:t> αντιστοιχεί στην πράξη της προβολής της σχεσιακής άλγεβρας. Τα γνωρίσματα που θέλουμε να υπάρχουν στο αποτέλεσμα της ερώτησης.</a:t>
            </a:r>
          </a:p>
          <a:p>
            <a:r>
              <a:rPr lang="el-GR" b="1" u="sng" dirty="0" err="1"/>
              <a:t>from</a:t>
            </a:r>
            <a:r>
              <a:rPr lang="el-GR" dirty="0"/>
              <a:t> αντιστοιχεί στην πράξη του καρτεσιανού γινομένου της σχεσιακής άλγεβρας.  Ποιες σχέσεις(πίνακες)  θα χρησιμοποιηθούν για τον υπολογισμό του αποτελέσματος.</a:t>
            </a:r>
          </a:p>
          <a:p>
            <a:r>
              <a:rPr lang="el-GR" b="1" u="sng" dirty="0" err="1"/>
              <a:t>where</a:t>
            </a:r>
            <a:r>
              <a:rPr lang="el-GR" u="sng" dirty="0"/>
              <a:t> </a:t>
            </a:r>
            <a:r>
              <a:rPr lang="el-GR" dirty="0"/>
              <a:t>αντιστοιχεί στη συνθήκη της πράξης της επιλογής στη σχεσιακή άλγεβρα. Το κριτήριο P έχει γνωρίσματα των σχέσεων που εμφανίζονται στο </a:t>
            </a:r>
            <a:r>
              <a:rPr lang="el-GR" dirty="0" err="1"/>
              <a:t>from</a:t>
            </a:r>
            <a:r>
              <a:rPr lang="el-GR" dirty="0"/>
              <a:t>.</a:t>
            </a:r>
          </a:p>
          <a:p>
            <a:r>
              <a:rPr lang="el-GR" b="1" u="sng" dirty="0" err="1"/>
              <a:t>group</a:t>
            </a:r>
            <a:r>
              <a:rPr lang="el-GR" b="1" u="sng" dirty="0"/>
              <a:t> </a:t>
            </a:r>
            <a:r>
              <a:rPr lang="el-GR" b="1" u="sng" dirty="0" err="1"/>
              <a:t>by</a:t>
            </a:r>
            <a:r>
              <a:rPr lang="el-GR" b="1" u="sng" dirty="0"/>
              <a:t>  </a:t>
            </a:r>
            <a:r>
              <a:rPr lang="el-GR" dirty="0"/>
              <a:t>ο όρος χρησιμοποιείται στις περιπτώσεις ομαδοποίησης αποτελεσμάτων σύμφωνα με ένα γνώρισμα. Συνήθως χρησιμοποιείται όταν υπάρχουν </a:t>
            </a:r>
            <a:r>
              <a:rPr lang="el-GR" dirty="0" err="1"/>
              <a:t>συναθροιστικές</a:t>
            </a:r>
            <a:r>
              <a:rPr lang="el-GR" dirty="0"/>
              <a:t> συναρτήσεις (sum, </a:t>
            </a:r>
            <a:r>
              <a:rPr lang="el-GR" dirty="0" err="1"/>
              <a:t>avg</a:t>
            </a:r>
            <a:r>
              <a:rPr lang="el-GR" dirty="0"/>
              <a:t>, </a:t>
            </a:r>
            <a:r>
              <a:rPr lang="el-GR" dirty="0" err="1"/>
              <a:t>count</a:t>
            </a:r>
            <a:r>
              <a:rPr lang="el-GR" dirty="0"/>
              <a:t>, </a:t>
            </a:r>
            <a:r>
              <a:rPr lang="el-GR" dirty="0" err="1"/>
              <a:t>min,max</a:t>
            </a:r>
            <a:r>
              <a:rPr lang="el-GR" dirty="0"/>
              <a:t>) στο </a:t>
            </a:r>
            <a:r>
              <a:rPr lang="el-GR" dirty="0" err="1"/>
              <a:t>select</a:t>
            </a:r>
            <a:r>
              <a:rPr lang="el-GR" dirty="0" smtClean="0"/>
              <a:t>.</a:t>
            </a:r>
          </a:p>
          <a:p>
            <a:r>
              <a:rPr lang="el-GR" b="1" u="sng" dirty="0" err="1"/>
              <a:t>order</a:t>
            </a:r>
            <a:r>
              <a:rPr lang="el-GR" b="1" u="sng" dirty="0"/>
              <a:t> </a:t>
            </a:r>
            <a:r>
              <a:rPr lang="el-GR" b="1" u="sng" dirty="0" err="1"/>
              <a:t>by</a:t>
            </a:r>
            <a:r>
              <a:rPr lang="el-GR" dirty="0"/>
              <a:t> χρησιμοποιείται ώστε οι εγγραφές/ γραμμές/ πλειάδες/ συστοιχίες να είναι ταξινομημένες με βάση το αντίστοιχο γνώρισμα κατά αύξουσα σειρά </a:t>
            </a:r>
            <a:r>
              <a:rPr lang="el-GR" dirty="0" err="1"/>
              <a:t>asc</a:t>
            </a:r>
            <a:r>
              <a:rPr lang="el-GR" dirty="0"/>
              <a:t> ή κατά φθίνουσα σειρά </a:t>
            </a:r>
            <a:r>
              <a:rPr lang="el-GR" dirty="0" err="1"/>
              <a:t>desc</a:t>
            </a:r>
            <a:r>
              <a:rPr lang="el-GR" dirty="0" smtClean="0"/>
              <a:t>.</a:t>
            </a:r>
            <a:r>
              <a:rPr lang="el-GR" dirty="0"/>
              <a:t> </a:t>
            </a:r>
            <a:r>
              <a:rPr lang="el-GR" dirty="0" smtClean="0"/>
              <a:t>Μπαίνει μετά το </a:t>
            </a:r>
            <a:r>
              <a:rPr lang="en-US" dirty="0" smtClean="0"/>
              <a:t>where </a:t>
            </a:r>
            <a:r>
              <a:rPr lang="el-GR" dirty="0" smtClean="0"/>
              <a:t>και μετά το ερωτηματικό.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0798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87628" y="198955"/>
            <a:ext cx="10972800" cy="1143000"/>
          </a:xfrm>
        </p:spPr>
        <p:txBody>
          <a:bodyPr/>
          <a:lstStyle/>
          <a:p>
            <a:r>
              <a:rPr lang="el-GR" dirty="0" smtClean="0"/>
              <a:t>ΔΟΜΗ 2</a:t>
            </a:r>
            <a:endParaRPr lang="el-GR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137376" y="1711286"/>
            <a:ext cx="4140694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 sz="1100" dirty="0" smtClean="0">
                <a:solidFill>
                  <a:srgbClr val="000000"/>
                </a:solidFill>
                <a:cs typeface="Arial" panose="020B0604020202020204" pitchFamily="34" charset="0"/>
              </a:rPr>
              <a:t/>
            </a:r>
            <a:br>
              <a:rPr lang="el-GR" altLang="el-GR" sz="1100" dirty="0" smtClean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l-GR" altLang="el-GR" sz="1100" dirty="0" smtClean="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  <a:endParaRPr lang="el-GR" altLang="el-GR" sz="1100" dirty="0" smtClean="0">
              <a:solidFill>
                <a:prstClr val="black"/>
              </a:solidFill>
            </a:endParaRPr>
          </a:p>
          <a:p>
            <a:pPr algn="just"/>
            <a:r>
              <a:rPr lang="el-GR" altLang="el-GR" sz="1100" dirty="0" smtClean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l-GR" altLang="el-GR" sz="4300" dirty="0" smtClean="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  <a:endParaRPr lang="el-GR" altLang="el-GR" sz="1100" dirty="0" smtClean="0">
              <a:solidFill>
                <a:prstClr val="black"/>
              </a:solidFill>
            </a:endParaRPr>
          </a:p>
          <a:p>
            <a:pPr algn="just"/>
            <a:r>
              <a:rPr lang="el-GR" altLang="el-GR" sz="1100" dirty="0" smtClean="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  <a:endParaRPr lang="el-GR" altLang="el-GR" sz="1100" dirty="0" smtClean="0">
              <a:solidFill>
                <a:prstClr val="black"/>
              </a:solidFill>
            </a:endParaRPr>
          </a:p>
          <a:p>
            <a:pPr algn="just"/>
            <a:r>
              <a:rPr lang="el-GR" altLang="el-GR" sz="1100" dirty="0" smtClean="0">
                <a:solidFill>
                  <a:srgbClr val="000000"/>
                </a:solidFill>
                <a:cs typeface="Arial" panose="020B0604020202020204" pitchFamily="34" charset="0"/>
              </a:rPr>
              <a:t/>
            </a:r>
            <a:br>
              <a:rPr lang="el-GR" altLang="el-GR" sz="1100" dirty="0" smtClean="0">
                <a:solidFill>
                  <a:srgbClr val="000000"/>
                </a:solidFill>
                <a:cs typeface="Arial" panose="020B0604020202020204" pitchFamily="34" charset="0"/>
              </a:rPr>
            </a:br>
            <a:endParaRPr lang="el-GR" altLang="el-GR" sz="1100" dirty="0" smtClean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algn="just"/>
            <a:r>
              <a:rPr lang="el-GR" altLang="el-GR" sz="1100" dirty="0" smtClean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lang="el-GR" altLang="el-GR" sz="4400" dirty="0" smtClean="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  <a:r>
              <a:rPr lang="el-GR" altLang="el-GR" sz="1100" dirty="0" smtClean="0">
                <a:solidFill>
                  <a:srgbClr val="000000"/>
                </a:solidFill>
                <a:cs typeface="Arial" panose="020B0604020202020204" pitchFamily="34" charset="0"/>
              </a:rPr>
              <a:t>     </a:t>
            </a:r>
            <a:r>
              <a:rPr lang="el-GR" altLang="el-GR" sz="1400" dirty="0" smtClean="0">
                <a:solidFill>
                  <a:srgbClr val="000000"/>
                </a:solidFill>
                <a:cs typeface="Arial" panose="020B0604020202020204" pitchFamily="34" charset="0"/>
              </a:rPr>
              <a:t>    </a:t>
            </a:r>
            <a:r>
              <a:rPr lang="el-GR" altLang="el-GR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     </a:t>
            </a:r>
            <a:r>
              <a:rPr lang="en-US" altLang="el-GR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select  </a:t>
            </a:r>
            <a:r>
              <a:rPr lang="en-US" altLang="el-GR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Α</a:t>
            </a:r>
            <a:r>
              <a:rPr lang="en-US" altLang="el-GR" sz="2400" baseline="-30000" dirty="0" smtClean="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  <a:r>
              <a:rPr lang="en-US" altLang="el-GR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, Α</a:t>
            </a:r>
            <a:r>
              <a:rPr lang="en-US" altLang="el-GR" sz="2400" baseline="-30000" dirty="0" smtClean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el-GR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, .., </a:t>
            </a:r>
            <a:r>
              <a:rPr lang="en-US" altLang="el-GR" sz="24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Α</a:t>
            </a:r>
            <a:r>
              <a:rPr lang="en-US" altLang="el-GR" sz="2400" baseline="-30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n</a:t>
            </a:r>
            <a:endParaRPr lang="en-US" altLang="el-GR" sz="2400" dirty="0" smtClean="0">
              <a:solidFill>
                <a:prstClr val="black"/>
              </a:solidFill>
            </a:endParaRPr>
          </a:p>
          <a:p>
            <a:pPr algn="just"/>
            <a:r>
              <a:rPr lang="en-US" altLang="el-GR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            </a:t>
            </a:r>
            <a:r>
              <a:rPr lang="en-US" altLang="el-GR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from   </a:t>
            </a:r>
            <a:r>
              <a:rPr lang="en-US" altLang="el-GR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R</a:t>
            </a:r>
            <a:r>
              <a:rPr lang="en-US" altLang="el-GR" sz="2400" baseline="-30000" dirty="0" smtClean="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  <a:r>
              <a:rPr lang="en-US" altLang="el-GR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,  R</a:t>
            </a:r>
            <a:r>
              <a:rPr lang="en-US" altLang="el-GR" sz="2400" baseline="-30000" dirty="0" smtClean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altLang="el-GR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, … R</a:t>
            </a:r>
            <a:r>
              <a:rPr lang="en-US" altLang="el-GR" sz="2400" baseline="-30000" dirty="0" smtClean="0">
                <a:solidFill>
                  <a:srgbClr val="000000"/>
                </a:solidFill>
                <a:cs typeface="Arial" panose="020B0604020202020204" pitchFamily="34" charset="0"/>
              </a:rPr>
              <a:t>m</a:t>
            </a:r>
            <a:r>
              <a:rPr lang="en-US" altLang="el-GR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  <a:endParaRPr lang="el-GR" altLang="el-GR" sz="2400" dirty="0">
              <a:solidFill>
                <a:prstClr val="black"/>
              </a:solidFill>
            </a:endParaRPr>
          </a:p>
          <a:p>
            <a:pPr algn="just"/>
            <a:r>
              <a:rPr lang="el-GR" altLang="el-GR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           </a:t>
            </a:r>
            <a:r>
              <a:rPr lang="en-US" altLang="el-GR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where</a:t>
            </a:r>
            <a:r>
              <a:rPr lang="en-US" altLang="el-GR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 P1</a:t>
            </a:r>
            <a:endParaRPr lang="en-US" altLang="el-GR" sz="2400" dirty="0" smtClean="0">
              <a:solidFill>
                <a:prstClr val="black"/>
              </a:solidFill>
            </a:endParaRPr>
          </a:p>
          <a:p>
            <a:pPr algn="just"/>
            <a:r>
              <a:rPr lang="en-GB" altLang="el-GR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            </a:t>
            </a:r>
            <a:r>
              <a:rPr lang="en-US" altLang="el-GR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group by  </a:t>
            </a:r>
            <a:r>
              <a:rPr lang="en-US" altLang="el-GR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Α</a:t>
            </a:r>
            <a:r>
              <a:rPr lang="en-US" altLang="el-GR" sz="2400" baseline="-30000" dirty="0" smtClean="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  <a:endParaRPr lang="en-US" altLang="el-GR" sz="2400" dirty="0" smtClean="0">
              <a:solidFill>
                <a:prstClr val="black"/>
              </a:solidFill>
            </a:endParaRPr>
          </a:p>
          <a:p>
            <a:pPr algn="just"/>
            <a:r>
              <a:rPr lang="en-US" altLang="el-GR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lang="en-US" altLang="el-GR" sz="12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  <a:r>
              <a:rPr lang="en-US" altLang="el-GR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          order by</a:t>
            </a:r>
            <a:r>
              <a:rPr lang="en-US" altLang="el-GR" sz="2400" dirty="0" smtClean="0">
                <a:solidFill>
                  <a:srgbClr val="000000"/>
                </a:solidFill>
                <a:cs typeface="Arial" panose="020B0604020202020204" pitchFamily="34" charset="0"/>
              </a:rPr>
              <a:t> Α</a:t>
            </a:r>
            <a:r>
              <a:rPr lang="en-US" altLang="el-GR" sz="2400" baseline="-30000" dirty="0" smtClean="0">
                <a:solidFill>
                  <a:srgbClr val="000000"/>
                </a:solidFill>
                <a:cs typeface="Arial" panose="020B0604020202020204" pitchFamily="34" charset="0"/>
              </a:rPr>
              <a:t>1 </a:t>
            </a:r>
            <a:r>
              <a:rPr lang="en-US" altLang="el-GR" sz="2400" b="1" baseline="-30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asc</a:t>
            </a:r>
            <a:r>
              <a:rPr lang="en-US" altLang="el-GR" sz="2400" baseline="-30000" dirty="0" smtClean="0">
                <a:solidFill>
                  <a:srgbClr val="000000"/>
                </a:solidFill>
                <a:cs typeface="Arial" panose="020B0604020202020204" pitchFamily="34" charset="0"/>
              </a:rPr>
              <a:t> / </a:t>
            </a:r>
            <a:r>
              <a:rPr lang="en-US" altLang="el-GR" sz="2400" b="1" baseline="-30000" dirty="0" err="1" smtClean="0">
                <a:solidFill>
                  <a:srgbClr val="000000"/>
                </a:solidFill>
                <a:cs typeface="Arial" panose="020B0604020202020204" pitchFamily="34" charset="0"/>
              </a:rPr>
              <a:t>desc</a:t>
            </a:r>
            <a:endParaRPr lang="en-US" altLang="el-GR" sz="2400" dirty="0" smtClean="0">
              <a:solidFill>
                <a:prstClr val="black"/>
              </a:solidFill>
            </a:endParaRPr>
          </a:p>
          <a:p>
            <a:pPr algn="just"/>
            <a:r>
              <a:rPr lang="en-US" altLang="el-GR" b="1" dirty="0" smtClean="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  <a:endParaRPr lang="en-US" altLang="el-GR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5122" name="Picture 2" descr="http://anamorfosi.teicm.gr/ekp_yliko/e-notes/Data/database/main_files/image04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23" y="3017054"/>
            <a:ext cx="30861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http://anamorfosi.teicm.gr/ekp_yliko/e-notes/Data/database/main_files/image05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308" y="3866185"/>
            <a:ext cx="3676650" cy="7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anamorfosi.teicm.gr/ekp_yliko/e-notes/Data/database/main_files/image05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748" y="4470166"/>
            <a:ext cx="4267200" cy="77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2208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ΤΕΛΕΣΤΗΣ ΕΠΙΛΟΓΗΣ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12813" y="1375300"/>
            <a:ext cx="10972800" cy="4525963"/>
          </a:xfrm>
        </p:spPr>
        <p:txBody>
          <a:bodyPr/>
          <a:lstStyle/>
          <a:p>
            <a:r>
              <a:rPr lang="el-GR" dirty="0" smtClean="0"/>
              <a:t>Εφαρμόζεται σε ένα πίνακα και επιστρέφει γραμμές που ικανοποιούν το κριτήριο αυτό</a:t>
            </a:r>
          </a:p>
          <a:p>
            <a:endParaRPr lang="el-GR" dirty="0"/>
          </a:p>
        </p:txBody>
      </p:sp>
      <p:sp>
        <p:nvSpPr>
          <p:cNvPr id="4" name="Έλλειψη 3"/>
          <p:cNvSpPr/>
          <p:nvPr/>
        </p:nvSpPr>
        <p:spPr>
          <a:xfrm>
            <a:off x="1455313" y="2987899"/>
            <a:ext cx="643943" cy="631064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cxnSp>
        <p:nvCxnSpPr>
          <p:cNvPr id="6" name="Ευθεία γραμμή σύνδεσης 5"/>
          <p:cNvCxnSpPr>
            <a:stCxn id="4" idx="0"/>
          </p:cNvCxnSpPr>
          <p:nvPr/>
        </p:nvCxnSpPr>
        <p:spPr>
          <a:xfrm flipV="1">
            <a:off x="1777285" y="2975020"/>
            <a:ext cx="1017430" cy="1287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99256" y="3181082"/>
            <a:ext cx="1017431" cy="45076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κριτήριο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38658" y="2949262"/>
            <a:ext cx="1249251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sz="2400" dirty="0">
                <a:solidFill>
                  <a:prstClr val="black"/>
                </a:solidFill>
              </a:rPr>
              <a:t>Πίνακας</a:t>
            </a:r>
          </a:p>
        </p:txBody>
      </p:sp>
    </p:spTree>
    <p:extLst>
      <p:ext uri="{BB962C8B-B14F-4D97-AF65-F5344CB8AC3E}">
        <p14:creationId xmlns:p14="http://schemas.microsoft.com/office/powerpoint/2010/main" val="2836567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ΤΕΛΕΣΤΗΣ Π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Επιστρέφει όλες τις γραμμές από τη στήλη ή τις στήλες του πεδίου που ζητάμε.</a:t>
            </a:r>
          </a:p>
          <a:p>
            <a:pPr marL="0" indent="0">
              <a:buNone/>
            </a:pPr>
            <a:r>
              <a:rPr lang="el-GR" sz="11500" dirty="0" smtClean="0"/>
              <a:t>Π</a:t>
            </a:r>
            <a:endParaRPr lang="en-US" sz="11500" dirty="0" smtClean="0"/>
          </a:p>
          <a:p>
            <a:pPr marL="0" indent="0">
              <a:buNone/>
            </a:pPr>
            <a:endParaRPr lang="el-G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519706" y="3819774"/>
            <a:ext cx="824249" cy="3090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prstClr val="black"/>
                </a:solidFill>
              </a:rPr>
              <a:t>Πεδίο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1519706" y="3466531"/>
            <a:ext cx="996287" cy="353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Πίνακας</a:t>
            </a:r>
          </a:p>
        </p:txBody>
      </p:sp>
    </p:spTree>
    <p:extLst>
      <p:ext uri="{BB962C8B-B14F-4D97-AF65-F5344CB8AC3E}">
        <p14:creationId xmlns:p14="http://schemas.microsoft.com/office/powerpoint/2010/main" val="35310577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ΤΥΠΟΙ ΣΥΖΕΥΞΗΣ 1</a:t>
            </a:r>
            <a:endParaRPr lang="el-GR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idx="1"/>
            <p:extLst/>
          </p:nvPr>
        </p:nvGraphicFramePr>
        <p:xfrm>
          <a:off x="927278" y="1417638"/>
          <a:ext cx="9813701" cy="4430332"/>
        </p:xfrm>
        <a:graphic>
          <a:graphicData uri="http://schemas.openxmlformats.org/drawingml/2006/table">
            <a:tbl>
              <a:tblPr/>
              <a:tblGrid>
                <a:gridCol w="3297960"/>
                <a:gridCol w="6515741"/>
              </a:tblGrid>
              <a:tr h="110758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l-GR" sz="1800" b="1" dirty="0" err="1">
                          <a:effectLst/>
                          <a:latin typeface="Arial" panose="020B0604020202020204" pitchFamily="34" charset="0"/>
                        </a:rPr>
                        <a:t>Inner</a:t>
                      </a:r>
                      <a:r>
                        <a:rPr lang="el-GR" sz="1800" b="1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l-GR" sz="1800" b="1" dirty="0" err="1">
                          <a:effectLst/>
                          <a:latin typeface="Arial" panose="020B0604020202020204" pitchFamily="34" charset="0"/>
                        </a:rPr>
                        <a:t>join</a:t>
                      </a:r>
                      <a:r>
                        <a:rPr lang="el-GR" sz="1800" b="1" dirty="0">
                          <a:effectLst/>
                          <a:latin typeface="Arial" panose="020B0604020202020204" pitchFamily="34" charset="0"/>
                        </a:rPr>
                        <a:t>:</a:t>
                      </a:r>
                      <a:endParaRPr lang="el-GR" sz="18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l-GR" sz="1800" b="1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l-GR" sz="1800" dirty="0"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l-GR" sz="1800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l-GR" sz="1800" dirty="0">
                          <a:effectLst/>
                          <a:latin typeface="Arial" panose="020B0604020202020204" pitchFamily="34" charset="0"/>
                        </a:rPr>
                        <a:t>εσωτερική (φυσική) σύζευξη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l-GR" sz="1800" dirty="0" smtClean="0">
                          <a:effectLst/>
                          <a:latin typeface="Arial" panose="020B0604020202020204" pitchFamily="34" charset="0"/>
                        </a:rPr>
                        <a:t>Σημαίνει </a:t>
                      </a:r>
                      <a:r>
                        <a:rPr lang="el-GR" sz="1800" dirty="0">
                          <a:effectLst/>
                          <a:latin typeface="Arial" panose="020B0604020202020204" pitchFamily="34" charset="0"/>
                        </a:rPr>
                        <a:t>τις εγγραφές από τους δύο πίνακες όπου οι τιμές του </a:t>
                      </a:r>
                      <a:endParaRPr lang="el-GR" sz="1800" dirty="0" smtClean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l-GR" sz="1800" dirty="0" smtClean="0">
                          <a:effectLst/>
                          <a:latin typeface="Arial" panose="020B0604020202020204" pitchFamily="34" charset="0"/>
                        </a:rPr>
                        <a:t>κοινού </a:t>
                      </a:r>
                      <a:r>
                        <a:rPr lang="el-GR" sz="1800" dirty="0">
                          <a:effectLst/>
                          <a:latin typeface="Arial" panose="020B0604020202020204" pitchFamily="34" charset="0"/>
                        </a:rPr>
                        <a:t>πεδίου είναι ίδιες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0758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l-GR" sz="1800" b="1" dirty="0" err="1">
                          <a:effectLst/>
                          <a:latin typeface="Arial" panose="020B0604020202020204" pitchFamily="34" charset="0"/>
                        </a:rPr>
                        <a:t>left</a:t>
                      </a:r>
                      <a:r>
                        <a:rPr lang="el-GR" sz="1800" b="1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l-GR" sz="1800" b="1" dirty="0" err="1">
                          <a:effectLst/>
                          <a:latin typeface="Arial" panose="020B0604020202020204" pitchFamily="34" charset="0"/>
                        </a:rPr>
                        <a:t>outer</a:t>
                      </a:r>
                      <a:r>
                        <a:rPr lang="el-GR" sz="1800" b="1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l-GR" sz="1800" b="1" dirty="0" err="1">
                          <a:effectLst/>
                          <a:latin typeface="Arial" panose="020B0604020202020204" pitchFamily="34" charset="0"/>
                        </a:rPr>
                        <a:t>join</a:t>
                      </a:r>
                      <a:r>
                        <a:rPr lang="el-GR" sz="1800" b="1" dirty="0">
                          <a:effectLst/>
                          <a:latin typeface="Arial" panose="020B0604020202020204" pitchFamily="34" charset="0"/>
                        </a:rPr>
                        <a:t>:</a:t>
                      </a:r>
                      <a:endParaRPr lang="el-GR" sz="18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l-GR" sz="1800" b="1" dirty="0"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l-GR" sz="1800" b="1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l-GR" sz="1800" dirty="0">
                          <a:effectLst/>
                          <a:latin typeface="Arial" panose="020B0604020202020204" pitchFamily="34" charset="0"/>
                        </a:rPr>
                        <a:t>αριστερή εξωτερική σύζευξη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l-GR" sz="1800" dirty="0" smtClean="0">
                          <a:effectLst/>
                          <a:latin typeface="Arial" panose="020B0604020202020204" pitchFamily="34" charset="0"/>
                        </a:rPr>
                        <a:t>Σημαίνει </a:t>
                      </a:r>
                      <a:r>
                        <a:rPr lang="el-GR" sz="1800" dirty="0">
                          <a:effectLst/>
                          <a:latin typeface="Arial" panose="020B0604020202020204" pitchFamily="34" charset="0"/>
                        </a:rPr>
                        <a:t>όλες τις εγγραφές του αριστερού πίνακα και </a:t>
                      </a:r>
                      <a:r>
                        <a:rPr lang="el-GR" sz="1800" dirty="0" smtClean="0">
                          <a:effectLst/>
                          <a:latin typeface="Arial" panose="020B0604020202020204" pitchFamily="34" charset="0"/>
                        </a:rPr>
                        <a:t>τις</a:t>
                      </a:r>
                    </a:p>
                    <a:p>
                      <a:pPr algn="just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l-GR" sz="1800" dirty="0" smtClean="0">
                          <a:effectLst/>
                          <a:latin typeface="Arial" panose="020B0604020202020204" pitchFamily="34" charset="0"/>
                        </a:rPr>
                        <a:t>εγγραφές </a:t>
                      </a:r>
                      <a:r>
                        <a:rPr lang="el-GR" sz="1800" dirty="0">
                          <a:effectLst/>
                          <a:latin typeface="Arial" panose="020B0604020202020204" pitchFamily="34" charset="0"/>
                        </a:rPr>
                        <a:t>του δεξιού όπου οι τιμές του κοινού πεδίου είναι ίδιες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0758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l-GR" sz="1800" b="1">
                          <a:effectLst/>
                          <a:latin typeface="Arial" panose="020B0604020202020204" pitchFamily="34" charset="0"/>
                        </a:rPr>
                        <a:t>right outer join:</a:t>
                      </a:r>
                      <a:endParaRPr lang="el-GR" sz="180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l-GR" sz="1800" b="1"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l-GR" sz="1800" b="1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l-GR" sz="1800">
                          <a:effectLst/>
                          <a:latin typeface="Arial" panose="020B0604020202020204" pitchFamily="34" charset="0"/>
                        </a:rPr>
                        <a:t>δεξιά εξωτερική σύζευξη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  <a:spcBef>
                          <a:spcPts val="100"/>
                        </a:spcBef>
                      </a:pPr>
                      <a:r>
                        <a:rPr lang="el-G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Σημαίνει </a:t>
                      </a:r>
                      <a:r>
                        <a:rPr lang="el-G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όλες τις εγγραφές του δεξιού πίνακα και τις εγγραφές του </a:t>
                      </a:r>
                      <a:r>
                        <a:rPr lang="el-G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αριστερού </a:t>
                      </a:r>
                      <a:r>
                        <a:rPr lang="el-G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όπου οι τιμές του κοινού πεδίου είναι ίδιες</a:t>
                      </a:r>
                      <a:endParaRPr lang="el-GR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07583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l-GR" sz="1800" b="1" dirty="0" err="1">
                          <a:effectLst/>
                          <a:latin typeface="Arial" panose="020B0604020202020204" pitchFamily="34" charset="0"/>
                        </a:rPr>
                        <a:t>full</a:t>
                      </a:r>
                      <a:r>
                        <a:rPr lang="el-GR" sz="1800" b="1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l-GR" sz="1800" b="1" dirty="0" err="1">
                          <a:effectLst/>
                          <a:latin typeface="Arial" panose="020B0604020202020204" pitchFamily="34" charset="0"/>
                        </a:rPr>
                        <a:t>outer</a:t>
                      </a:r>
                      <a:r>
                        <a:rPr lang="el-GR" sz="1800" b="1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l-GR" sz="1800" b="1" dirty="0" err="1">
                          <a:effectLst/>
                          <a:latin typeface="Arial" panose="020B0604020202020204" pitchFamily="34" charset="0"/>
                        </a:rPr>
                        <a:t>join</a:t>
                      </a:r>
                      <a:r>
                        <a:rPr lang="el-GR" sz="1800" b="1" dirty="0">
                          <a:effectLst/>
                          <a:latin typeface="Arial" panose="020B0604020202020204" pitchFamily="34" charset="0"/>
                        </a:rPr>
                        <a:t>:</a:t>
                      </a:r>
                      <a:endParaRPr lang="el-GR" sz="1800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l-GR" sz="1800" b="1" dirty="0"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el-GR" sz="1800" b="1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l-GR" sz="1800" dirty="0">
                          <a:effectLst/>
                          <a:latin typeface="Arial" panose="020B0604020202020204" pitchFamily="34" charset="0"/>
                        </a:rPr>
                        <a:t>πλήρης εξωτερική σύζευξη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Bef>
                          <a:spcPts val="100"/>
                        </a:spcBef>
                        <a:spcAft>
                          <a:spcPts val="300"/>
                        </a:spcAft>
                      </a:pPr>
                      <a:r>
                        <a:rPr lang="el-GR" sz="1800" dirty="0">
                          <a:effectLst/>
                          <a:latin typeface="Arial" panose="020B0604020202020204" pitchFamily="34" charset="0"/>
                        </a:rPr>
                        <a:t>Η ένωση (</a:t>
                      </a:r>
                      <a:r>
                        <a:rPr lang="el-GR" sz="1800" dirty="0" err="1">
                          <a:effectLst/>
                          <a:latin typeface="Arial" panose="020B0604020202020204" pitchFamily="34" charset="0"/>
                        </a:rPr>
                        <a:t>union</a:t>
                      </a:r>
                      <a:r>
                        <a:rPr lang="el-GR" sz="1800" dirty="0">
                          <a:effectLst/>
                          <a:latin typeface="Arial" panose="020B0604020202020204" pitchFamily="34" charset="0"/>
                        </a:rPr>
                        <a:t>) των δύο παραπάνω</a:t>
                      </a:r>
                    </a:p>
                  </a:txBody>
                  <a:tcPr marL="68580" marR="6858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5985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ΤΥΠΟΙ </a:t>
            </a:r>
            <a:r>
              <a:rPr lang="el-GR" dirty="0" smtClean="0"/>
              <a:t>ΣΥΖΕΥΞΗΣ 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09600" y="1598956"/>
            <a:ext cx="10972800" cy="4525963"/>
          </a:xfrm>
        </p:spPr>
        <p:txBody>
          <a:bodyPr/>
          <a:lstStyle/>
          <a:p>
            <a:r>
              <a:rPr lang="en-US" sz="6000" dirty="0" smtClean="0"/>
              <a:t>A 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4" name="Διάγραμμα ροής: Συρραφή 3"/>
          <p:cNvSpPr/>
          <p:nvPr/>
        </p:nvSpPr>
        <p:spPr>
          <a:xfrm rot="16200000">
            <a:off x="1676878" y="1784725"/>
            <a:ext cx="777922" cy="542862"/>
          </a:xfrm>
          <a:prstGeom prst="flowChartCollat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8403" y="1598956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en-US" sz="6000" dirty="0">
                <a:solidFill>
                  <a:prstClr val="black"/>
                </a:solidFill>
              </a:rPr>
              <a:t>B</a:t>
            </a:r>
            <a:endParaRPr lang="el-GR" sz="60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67444" y="2440970"/>
            <a:ext cx="1596789" cy="42308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Πεδίο = Πεδίο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599" y="3807725"/>
            <a:ext cx="11455021" cy="9686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dirty="0">
                <a:solidFill>
                  <a:prstClr val="black"/>
                </a:solidFill>
              </a:rPr>
              <a:t>Συνδέει μια εγγραφή με την αντίστοιχη εγγραφή του άλλου πίνακα</a:t>
            </a:r>
          </a:p>
        </p:txBody>
      </p:sp>
    </p:spTree>
    <p:extLst>
      <p:ext uri="{BB962C8B-B14F-4D97-AF65-F5344CB8AC3E}">
        <p14:creationId xmlns:p14="http://schemas.microsoft.com/office/powerpoint/2010/main" val="1397954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ΤΥΠΟΙ </a:t>
            </a:r>
            <a:r>
              <a:rPr lang="el-GR" dirty="0" smtClean="0"/>
              <a:t>ΣΥΖΕΥΞΗΣ 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 smtClean="0"/>
              <a:t>Αριστερή συνένωση </a:t>
            </a:r>
            <a:r>
              <a:rPr lang="el-GR" dirty="0" smtClean="0"/>
              <a:t>(</a:t>
            </a:r>
            <a:r>
              <a:rPr lang="en-US" dirty="0" smtClean="0"/>
              <a:t>left join on): </a:t>
            </a:r>
            <a:r>
              <a:rPr lang="el-GR" dirty="0" smtClean="0"/>
              <a:t>Παίρνει όλες τις εγγραφές από αριστερά έστω και αν δεν υπάρχει κάτι να συνδυάσω.</a:t>
            </a:r>
          </a:p>
          <a:p>
            <a:pPr lvl="1"/>
            <a:r>
              <a:rPr lang="el-GR" dirty="0" smtClean="0"/>
              <a:t>Συμβολισμός: </a:t>
            </a:r>
            <a:endParaRPr lang="el-GR" dirty="0"/>
          </a:p>
        </p:txBody>
      </p:sp>
      <p:sp>
        <p:nvSpPr>
          <p:cNvPr id="4" name="Διάγραμμα ροής: Συρραφή 3"/>
          <p:cNvSpPr/>
          <p:nvPr/>
        </p:nvSpPr>
        <p:spPr>
          <a:xfrm rot="16200000">
            <a:off x="4926846" y="2702257"/>
            <a:ext cx="504967" cy="614152"/>
          </a:xfrm>
          <a:prstGeom prst="flowChartCol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cxnSp>
        <p:nvCxnSpPr>
          <p:cNvPr id="6" name="Ευθεία γραμμή σύνδεσης 5"/>
          <p:cNvCxnSpPr/>
          <p:nvPr/>
        </p:nvCxnSpPr>
        <p:spPr>
          <a:xfrm flipH="1">
            <a:off x="4367284" y="2756849"/>
            <a:ext cx="504969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Ευθεία γραμμή σύνδεσης 6"/>
          <p:cNvCxnSpPr/>
          <p:nvPr/>
        </p:nvCxnSpPr>
        <p:spPr>
          <a:xfrm flipH="1">
            <a:off x="4367284" y="3223150"/>
            <a:ext cx="504969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772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ΤΥΠΟΙ ΣΥΖΕΥΞΗΣ 4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Δεξιά </a:t>
            </a:r>
            <a:r>
              <a:rPr lang="el-GR" dirty="0"/>
              <a:t>συνένωση </a:t>
            </a:r>
            <a:r>
              <a:rPr lang="el-GR" dirty="0" smtClean="0"/>
              <a:t>(</a:t>
            </a:r>
            <a:r>
              <a:rPr lang="en-US" dirty="0" smtClean="0"/>
              <a:t>right </a:t>
            </a:r>
            <a:r>
              <a:rPr lang="en-US" dirty="0"/>
              <a:t>join on): </a:t>
            </a:r>
            <a:r>
              <a:rPr lang="el-GR" dirty="0"/>
              <a:t>Παίρνει όλες τις εγγραφές από αριστερά έστω και αν δεν υπάρχει κάτι να συνδυάσω.</a:t>
            </a:r>
          </a:p>
          <a:p>
            <a:pPr lvl="1"/>
            <a:r>
              <a:rPr lang="el-GR" dirty="0"/>
              <a:t>Συμβολισμός: </a:t>
            </a:r>
          </a:p>
          <a:p>
            <a:endParaRPr lang="el-GR" dirty="0"/>
          </a:p>
        </p:txBody>
      </p:sp>
      <p:sp>
        <p:nvSpPr>
          <p:cNvPr id="4" name="Διάγραμμα ροής: Συρραφή 3"/>
          <p:cNvSpPr/>
          <p:nvPr/>
        </p:nvSpPr>
        <p:spPr>
          <a:xfrm rot="16200000">
            <a:off x="4387760" y="2709080"/>
            <a:ext cx="525438" cy="580031"/>
          </a:xfrm>
          <a:prstGeom prst="flowChartCol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cxnSp>
        <p:nvCxnSpPr>
          <p:cNvPr id="12" name="Ευθεία γραμμή σύνδεσης 11"/>
          <p:cNvCxnSpPr/>
          <p:nvPr/>
        </p:nvCxnSpPr>
        <p:spPr>
          <a:xfrm>
            <a:off x="4940495" y="2736376"/>
            <a:ext cx="46401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>
            <a:off x="4940495" y="3257266"/>
            <a:ext cx="46401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2290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ΤΥΠΟΙ ΣΥΖΕΥΞΗΣ 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Πλήρης </a:t>
            </a:r>
            <a:r>
              <a:rPr lang="el-GR" dirty="0"/>
              <a:t>συνένωση </a:t>
            </a:r>
            <a:r>
              <a:rPr lang="el-GR" dirty="0" smtClean="0"/>
              <a:t>(</a:t>
            </a:r>
            <a:r>
              <a:rPr lang="en-US" dirty="0" smtClean="0"/>
              <a:t>natural </a:t>
            </a:r>
            <a:r>
              <a:rPr lang="en-US" dirty="0"/>
              <a:t>join on): </a:t>
            </a:r>
            <a:r>
              <a:rPr lang="el-GR" dirty="0"/>
              <a:t>Παίρνει όλες τις εγγραφές από αριστερά έστω και αν δεν υπάρχει κάτι να συνδυάσω.</a:t>
            </a:r>
          </a:p>
          <a:p>
            <a:pPr lvl="1"/>
            <a:r>
              <a:rPr lang="el-GR" dirty="0"/>
              <a:t>Συμβολισμός: </a:t>
            </a:r>
          </a:p>
          <a:p>
            <a:endParaRPr lang="el-GR" dirty="0"/>
          </a:p>
        </p:txBody>
      </p:sp>
      <p:sp>
        <p:nvSpPr>
          <p:cNvPr id="4" name="Διάγραμμα ροής: Συρραφή 3"/>
          <p:cNvSpPr/>
          <p:nvPr/>
        </p:nvSpPr>
        <p:spPr>
          <a:xfrm rot="16200000">
            <a:off x="4565181" y="2763671"/>
            <a:ext cx="409432" cy="477673"/>
          </a:xfrm>
          <a:prstGeom prst="flowChartCollat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black"/>
              </a:solidFill>
            </a:endParaRPr>
          </a:p>
        </p:txBody>
      </p:sp>
      <p:cxnSp>
        <p:nvCxnSpPr>
          <p:cNvPr id="11" name="Ευθεία γραμμή σύνδεσης 10"/>
          <p:cNvCxnSpPr/>
          <p:nvPr/>
        </p:nvCxnSpPr>
        <p:spPr>
          <a:xfrm flipH="1">
            <a:off x="4203510" y="3207224"/>
            <a:ext cx="3275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Ευθεία γραμμή σύνδεσης 11"/>
          <p:cNvCxnSpPr/>
          <p:nvPr/>
        </p:nvCxnSpPr>
        <p:spPr>
          <a:xfrm flipH="1">
            <a:off x="4203510" y="2797791"/>
            <a:ext cx="3275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Ευθεία γραμμή σύνδεσης 12"/>
          <p:cNvCxnSpPr/>
          <p:nvPr/>
        </p:nvCxnSpPr>
        <p:spPr>
          <a:xfrm flipH="1">
            <a:off x="5008734" y="2800066"/>
            <a:ext cx="3275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Ευθεία γραμμή σύνδεσης 15"/>
          <p:cNvCxnSpPr/>
          <p:nvPr/>
        </p:nvCxnSpPr>
        <p:spPr>
          <a:xfrm flipH="1">
            <a:off x="5008734" y="3209499"/>
            <a:ext cx="32755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1262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ΣΚΟΠΟΙ ΕΝΟΤΗΤΑΣ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-342900">
              <a:buFont typeface="Arial" pitchFamily="34" charset="0"/>
              <a:buChar char="•"/>
            </a:pPr>
            <a:r>
              <a:rPr lang="el-GR" altLang="el-GR" sz="2400" b="1" dirty="0" smtClean="0"/>
              <a:t>Βασική εισαγωγή στην γλώσσα </a:t>
            </a:r>
            <a:r>
              <a:rPr lang="en-US" altLang="el-GR" sz="2400" b="1" dirty="0" smtClean="0"/>
              <a:t>SQL</a:t>
            </a:r>
            <a:endParaRPr lang="el-GR" altLang="el-GR" sz="2400" b="1" dirty="0" smtClean="0"/>
          </a:p>
          <a:p>
            <a:pPr marL="0" lvl="1" indent="-342900">
              <a:buFont typeface="Arial" pitchFamily="34" charset="0"/>
              <a:buChar char="•"/>
            </a:pPr>
            <a:r>
              <a:rPr lang="el-GR" altLang="el-GR" sz="2400" b="1" dirty="0" smtClean="0"/>
              <a:t>Πράξεις</a:t>
            </a:r>
          </a:p>
          <a:p>
            <a:pPr marL="0" lvl="1" indent="-342900">
              <a:buFont typeface="Arial" pitchFamily="34" charset="0"/>
              <a:buChar char="•"/>
            </a:pPr>
            <a:r>
              <a:rPr lang="el-GR" altLang="el-GR" sz="2400" b="1" dirty="0" smtClean="0"/>
              <a:t>Τελεστές</a:t>
            </a:r>
            <a:endParaRPr lang="en-US" altLang="el-GR" sz="2400" b="1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631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988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601540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76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801082" cy="375107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ΠΙΝΑΚΑΣ ΔΕΔΟΜΕΝΩΝ</a:t>
            </a:r>
            <a:endParaRPr lang="el-GR" dirty="0"/>
          </a:p>
        </p:txBody>
      </p:sp>
      <p:grpSp>
        <p:nvGrpSpPr>
          <p:cNvPr id="5" name="Group 1026"/>
          <p:cNvGrpSpPr>
            <a:grpSpLocks/>
          </p:cNvGrpSpPr>
          <p:nvPr/>
        </p:nvGrpSpPr>
        <p:grpSpPr bwMode="auto">
          <a:xfrm>
            <a:off x="1378039" y="798489"/>
            <a:ext cx="8473608" cy="5444495"/>
            <a:chOff x="-3" y="-3"/>
            <a:chExt cx="3894" cy="6918"/>
          </a:xfrm>
        </p:grpSpPr>
        <p:grpSp>
          <p:nvGrpSpPr>
            <p:cNvPr id="6" name="Group 1027"/>
            <p:cNvGrpSpPr>
              <a:grpSpLocks/>
            </p:cNvGrpSpPr>
            <p:nvPr/>
          </p:nvGrpSpPr>
          <p:grpSpPr bwMode="auto">
            <a:xfrm>
              <a:off x="0" y="0"/>
              <a:ext cx="3888" cy="6912"/>
              <a:chOff x="0" y="0"/>
              <a:chExt cx="3888" cy="6912"/>
            </a:xfrm>
          </p:grpSpPr>
          <p:grpSp>
            <p:nvGrpSpPr>
              <p:cNvPr id="8" name="Group 1028"/>
              <p:cNvGrpSpPr>
                <a:grpSpLocks/>
              </p:cNvGrpSpPr>
              <p:nvPr/>
            </p:nvGrpSpPr>
            <p:grpSpPr bwMode="auto">
              <a:xfrm>
                <a:off x="0" y="0"/>
                <a:ext cx="972" cy="480"/>
                <a:chOff x="0" y="0"/>
                <a:chExt cx="972" cy="480"/>
              </a:xfrm>
            </p:grpSpPr>
            <p:sp>
              <p:nvSpPr>
                <p:cNvPr id="150" name="Rectangle 1029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88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 b="1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NAME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1" name="Rectangle 103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97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9" name="Group 1031"/>
              <p:cNvGrpSpPr>
                <a:grpSpLocks/>
              </p:cNvGrpSpPr>
              <p:nvPr/>
            </p:nvGrpSpPr>
            <p:grpSpPr bwMode="auto">
              <a:xfrm>
                <a:off x="972" y="0"/>
                <a:ext cx="972" cy="480"/>
                <a:chOff x="972" y="0"/>
                <a:chExt cx="972" cy="480"/>
              </a:xfrm>
            </p:grpSpPr>
            <p:sp>
              <p:nvSpPr>
                <p:cNvPr id="148" name="Rectangle 1032"/>
                <p:cNvSpPr>
                  <a:spLocks noChangeArrowheads="1"/>
                </p:cNvSpPr>
                <p:nvPr/>
              </p:nvSpPr>
              <p:spPr bwMode="auto">
                <a:xfrm>
                  <a:off x="1015" y="0"/>
                  <a:ext cx="88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 b="1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JOB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Rectangle 1033"/>
                <p:cNvSpPr>
                  <a:spLocks noChangeArrowheads="1"/>
                </p:cNvSpPr>
                <p:nvPr/>
              </p:nvSpPr>
              <p:spPr bwMode="auto">
                <a:xfrm>
                  <a:off x="972" y="0"/>
                  <a:ext cx="97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0" name="Group 1034"/>
              <p:cNvGrpSpPr>
                <a:grpSpLocks/>
              </p:cNvGrpSpPr>
              <p:nvPr/>
            </p:nvGrpSpPr>
            <p:grpSpPr bwMode="auto">
              <a:xfrm>
                <a:off x="1944" y="0"/>
                <a:ext cx="972" cy="480"/>
                <a:chOff x="1944" y="0"/>
                <a:chExt cx="972" cy="480"/>
              </a:xfrm>
            </p:grpSpPr>
            <p:sp>
              <p:nvSpPr>
                <p:cNvPr id="146" name="Rectangle 1035"/>
                <p:cNvSpPr>
                  <a:spLocks noChangeArrowheads="1"/>
                </p:cNvSpPr>
                <p:nvPr/>
              </p:nvSpPr>
              <p:spPr bwMode="auto">
                <a:xfrm>
                  <a:off x="1987" y="0"/>
                  <a:ext cx="88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 b="1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AGE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Rectangle 1036"/>
                <p:cNvSpPr>
                  <a:spLocks noChangeArrowheads="1"/>
                </p:cNvSpPr>
                <p:nvPr/>
              </p:nvSpPr>
              <p:spPr bwMode="auto">
                <a:xfrm>
                  <a:off x="1944" y="0"/>
                  <a:ext cx="97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" name="Group 1037"/>
              <p:cNvGrpSpPr>
                <a:grpSpLocks/>
              </p:cNvGrpSpPr>
              <p:nvPr/>
            </p:nvGrpSpPr>
            <p:grpSpPr bwMode="auto">
              <a:xfrm>
                <a:off x="2916" y="0"/>
                <a:ext cx="972" cy="480"/>
                <a:chOff x="2916" y="0"/>
                <a:chExt cx="972" cy="480"/>
              </a:xfrm>
            </p:grpSpPr>
            <p:sp>
              <p:nvSpPr>
                <p:cNvPr id="144" name="Rectangle 1038"/>
                <p:cNvSpPr>
                  <a:spLocks noChangeArrowheads="1"/>
                </p:cNvSpPr>
                <p:nvPr/>
              </p:nvSpPr>
              <p:spPr bwMode="auto">
                <a:xfrm>
                  <a:off x="2959" y="0"/>
                  <a:ext cx="88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 b="1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ADDR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Rectangle 1039"/>
                <p:cNvSpPr>
                  <a:spLocks noChangeArrowheads="1"/>
                </p:cNvSpPr>
                <p:nvPr/>
              </p:nvSpPr>
              <p:spPr bwMode="auto">
                <a:xfrm>
                  <a:off x="2916" y="0"/>
                  <a:ext cx="97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2" name="Group 1040"/>
              <p:cNvGrpSpPr>
                <a:grpSpLocks/>
              </p:cNvGrpSpPr>
              <p:nvPr/>
            </p:nvGrpSpPr>
            <p:grpSpPr bwMode="auto">
              <a:xfrm>
                <a:off x="0" y="480"/>
                <a:ext cx="972" cy="672"/>
                <a:chOff x="0" y="480"/>
                <a:chExt cx="972" cy="672"/>
              </a:xfrm>
            </p:grpSpPr>
            <p:sp>
              <p:nvSpPr>
                <p:cNvPr id="142" name="Rectangle 1041"/>
                <p:cNvSpPr>
                  <a:spLocks noChangeArrowheads="1"/>
                </p:cNvSpPr>
                <p:nvPr/>
              </p:nvSpPr>
              <p:spPr bwMode="auto">
                <a:xfrm>
                  <a:off x="43" y="480"/>
                  <a:ext cx="88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ANTONIOU</a:t>
                  </a:r>
                  <a:endParaRPr lang="el-GR" altLang="el-GR" sz="1200" dirty="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Rectangle 1042"/>
                <p:cNvSpPr>
                  <a:spLocks noChangeArrowheads="1"/>
                </p:cNvSpPr>
                <p:nvPr/>
              </p:nvSpPr>
              <p:spPr bwMode="auto">
                <a:xfrm>
                  <a:off x="0" y="480"/>
                  <a:ext cx="97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3" name="Group 1043"/>
              <p:cNvGrpSpPr>
                <a:grpSpLocks/>
              </p:cNvGrpSpPr>
              <p:nvPr/>
            </p:nvGrpSpPr>
            <p:grpSpPr bwMode="auto">
              <a:xfrm>
                <a:off x="972" y="480"/>
                <a:ext cx="972" cy="672"/>
                <a:chOff x="972" y="480"/>
                <a:chExt cx="972" cy="672"/>
              </a:xfrm>
            </p:grpSpPr>
            <p:sp>
              <p:nvSpPr>
                <p:cNvPr id="140" name="Rectangle 1044"/>
                <p:cNvSpPr>
                  <a:spLocks noChangeArrowheads="1"/>
                </p:cNvSpPr>
                <p:nvPr/>
              </p:nvSpPr>
              <p:spPr bwMode="auto">
                <a:xfrm>
                  <a:off x="1015" y="480"/>
                  <a:ext cx="88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J1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1" name="Rectangle 1045"/>
                <p:cNvSpPr>
                  <a:spLocks noChangeArrowheads="1"/>
                </p:cNvSpPr>
                <p:nvPr/>
              </p:nvSpPr>
              <p:spPr bwMode="auto">
                <a:xfrm>
                  <a:off x="972" y="480"/>
                  <a:ext cx="97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" name="Group 1046"/>
              <p:cNvGrpSpPr>
                <a:grpSpLocks/>
              </p:cNvGrpSpPr>
              <p:nvPr/>
            </p:nvGrpSpPr>
            <p:grpSpPr bwMode="auto">
              <a:xfrm>
                <a:off x="1944" y="480"/>
                <a:ext cx="972" cy="672"/>
                <a:chOff x="1944" y="480"/>
                <a:chExt cx="972" cy="672"/>
              </a:xfrm>
            </p:grpSpPr>
            <p:sp>
              <p:nvSpPr>
                <p:cNvPr id="138" name="Rectangle 1047"/>
                <p:cNvSpPr>
                  <a:spLocks noChangeArrowheads="1"/>
                </p:cNvSpPr>
                <p:nvPr/>
              </p:nvSpPr>
              <p:spPr bwMode="auto">
                <a:xfrm>
                  <a:off x="1987" y="480"/>
                  <a:ext cx="88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36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9" name="Rectangle 1048"/>
                <p:cNvSpPr>
                  <a:spLocks noChangeArrowheads="1"/>
                </p:cNvSpPr>
                <p:nvPr/>
              </p:nvSpPr>
              <p:spPr bwMode="auto">
                <a:xfrm>
                  <a:off x="1944" y="480"/>
                  <a:ext cx="97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5" name="Group 1049"/>
              <p:cNvGrpSpPr>
                <a:grpSpLocks/>
              </p:cNvGrpSpPr>
              <p:nvPr/>
            </p:nvGrpSpPr>
            <p:grpSpPr bwMode="auto">
              <a:xfrm>
                <a:off x="2916" y="480"/>
                <a:ext cx="972" cy="672"/>
                <a:chOff x="2916" y="480"/>
                <a:chExt cx="972" cy="672"/>
              </a:xfrm>
            </p:grpSpPr>
            <p:sp>
              <p:nvSpPr>
                <p:cNvPr id="136" name="Rectangle 1050"/>
                <p:cNvSpPr>
                  <a:spLocks noChangeArrowheads="1"/>
                </p:cNvSpPr>
                <p:nvPr/>
              </p:nvSpPr>
              <p:spPr bwMode="auto">
                <a:xfrm>
                  <a:off x="2959" y="480"/>
                  <a:ext cx="88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A1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7" name="Rectangle 1051"/>
                <p:cNvSpPr>
                  <a:spLocks noChangeArrowheads="1"/>
                </p:cNvSpPr>
                <p:nvPr/>
              </p:nvSpPr>
              <p:spPr bwMode="auto">
                <a:xfrm>
                  <a:off x="2916" y="480"/>
                  <a:ext cx="97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6" name="Group 1052"/>
              <p:cNvGrpSpPr>
                <a:grpSpLocks/>
              </p:cNvGrpSpPr>
              <p:nvPr/>
            </p:nvGrpSpPr>
            <p:grpSpPr bwMode="auto">
              <a:xfrm>
                <a:off x="0" y="1152"/>
                <a:ext cx="972" cy="672"/>
                <a:chOff x="0" y="1152"/>
                <a:chExt cx="972" cy="672"/>
              </a:xfrm>
            </p:grpSpPr>
            <p:sp>
              <p:nvSpPr>
                <p:cNvPr id="134" name="Rectangle 1053"/>
                <p:cNvSpPr>
                  <a:spLocks noChangeArrowheads="1"/>
                </p:cNvSpPr>
                <p:nvPr/>
              </p:nvSpPr>
              <p:spPr bwMode="auto">
                <a:xfrm>
                  <a:off x="43" y="1152"/>
                  <a:ext cx="88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GEORGIOU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5" name="Rectangle 1054"/>
                <p:cNvSpPr>
                  <a:spLocks noChangeArrowheads="1"/>
                </p:cNvSpPr>
                <p:nvPr/>
              </p:nvSpPr>
              <p:spPr bwMode="auto">
                <a:xfrm>
                  <a:off x="0" y="1152"/>
                  <a:ext cx="97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7" name="Group 1055"/>
              <p:cNvGrpSpPr>
                <a:grpSpLocks/>
              </p:cNvGrpSpPr>
              <p:nvPr/>
            </p:nvGrpSpPr>
            <p:grpSpPr bwMode="auto">
              <a:xfrm>
                <a:off x="972" y="1152"/>
                <a:ext cx="972" cy="672"/>
                <a:chOff x="972" y="1152"/>
                <a:chExt cx="972" cy="672"/>
              </a:xfrm>
            </p:grpSpPr>
            <p:sp>
              <p:nvSpPr>
                <p:cNvPr id="132" name="Rectangle 1056"/>
                <p:cNvSpPr>
                  <a:spLocks noChangeArrowheads="1"/>
                </p:cNvSpPr>
                <p:nvPr/>
              </p:nvSpPr>
              <p:spPr bwMode="auto">
                <a:xfrm>
                  <a:off x="1015" y="1152"/>
                  <a:ext cx="88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J2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" name="Rectangle 1057"/>
                <p:cNvSpPr>
                  <a:spLocks noChangeArrowheads="1"/>
                </p:cNvSpPr>
                <p:nvPr/>
              </p:nvSpPr>
              <p:spPr bwMode="auto">
                <a:xfrm>
                  <a:off x="972" y="1152"/>
                  <a:ext cx="97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" name="Group 1058"/>
              <p:cNvGrpSpPr>
                <a:grpSpLocks/>
              </p:cNvGrpSpPr>
              <p:nvPr/>
            </p:nvGrpSpPr>
            <p:grpSpPr bwMode="auto">
              <a:xfrm>
                <a:off x="1944" y="1152"/>
                <a:ext cx="972" cy="672"/>
                <a:chOff x="1944" y="1152"/>
                <a:chExt cx="972" cy="672"/>
              </a:xfrm>
            </p:grpSpPr>
            <p:sp>
              <p:nvSpPr>
                <p:cNvPr id="130" name="Rectangle 1059"/>
                <p:cNvSpPr>
                  <a:spLocks noChangeArrowheads="1"/>
                </p:cNvSpPr>
                <p:nvPr/>
              </p:nvSpPr>
              <p:spPr bwMode="auto">
                <a:xfrm>
                  <a:off x="1987" y="1152"/>
                  <a:ext cx="88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57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1" name="Rectangle 1060"/>
                <p:cNvSpPr>
                  <a:spLocks noChangeArrowheads="1"/>
                </p:cNvSpPr>
                <p:nvPr/>
              </p:nvSpPr>
              <p:spPr bwMode="auto">
                <a:xfrm>
                  <a:off x="1944" y="1152"/>
                  <a:ext cx="97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9" name="Group 1061"/>
              <p:cNvGrpSpPr>
                <a:grpSpLocks/>
              </p:cNvGrpSpPr>
              <p:nvPr/>
            </p:nvGrpSpPr>
            <p:grpSpPr bwMode="auto">
              <a:xfrm>
                <a:off x="2916" y="1152"/>
                <a:ext cx="972" cy="672"/>
                <a:chOff x="2916" y="1152"/>
                <a:chExt cx="972" cy="672"/>
              </a:xfrm>
            </p:grpSpPr>
            <p:sp>
              <p:nvSpPr>
                <p:cNvPr id="128" name="Rectangle 1062"/>
                <p:cNvSpPr>
                  <a:spLocks noChangeArrowheads="1"/>
                </p:cNvSpPr>
                <p:nvPr/>
              </p:nvSpPr>
              <p:spPr bwMode="auto">
                <a:xfrm>
                  <a:off x="2959" y="1152"/>
                  <a:ext cx="88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A2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9" name="Rectangle 1063"/>
                <p:cNvSpPr>
                  <a:spLocks noChangeArrowheads="1"/>
                </p:cNvSpPr>
                <p:nvPr/>
              </p:nvSpPr>
              <p:spPr bwMode="auto">
                <a:xfrm>
                  <a:off x="2916" y="1152"/>
                  <a:ext cx="97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" name="Group 1064"/>
              <p:cNvGrpSpPr>
                <a:grpSpLocks/>
              </p:cNvGrpSpPr>
              <p:nvPr/>
            </p:nvGrpSpPr>
            <p:grpSpPr bwMode="auto">
              <a:xfrm>
                <a:off x="0" y="1824"/>
                <a:ext cx="972" cy="480"/>
                <a:chOff x="0" y="1824"/>
                <a:chExt cx="972" cy="480"/>
              </a:xfrm>
            </p:grpSpPr>
            <p:sp>
              <p:nvSpPr>
                <p:cNvPr id="126" name="Rectangle 1065"/>
                <p:cNvSpPr>
                  <a:spLocks noChangeArrowheads="1"/>
                </p:cNvSpPr>
                <p:nvPr/>
              </p:nvSpPr>
              <p:spPr bwMode="auto">
                <a:xfrm>
                  <a:off x="43" y="1824"/>
                  <a:ext cx="88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IOANNOU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7" name="Rectangle 1066"/>
                <p:cNvSpPr>
                  <a:spLocks noChangeArrowheads="1"/>
                </p:cNvSpPr>
                <p:nvPr/>
              </p:nvSpPr>
              <p:spPr bwMode="auto">
                <a:xfrm>
                  <a:off x="0" y="1824"/>
                  <a:ext cx="97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" name="Group 1067"/>
              <p:cNvGrpSpPr>
                <a:grpSpLocks/>
              </p:cNvGrpSpPr>
              <p:nvPr/>
            </p:nvGrpSpPr>
            <p:grpSpPr bwMode="auto">
              <a:xfrm>
                <a:off x="972" y="1824"/>
                <a:ext cx="972" cy="480"/>
                <a:chOff x="972" y="1824"/>
                <a:chExt cx="972" cy="480"/>
              </a:xfrm>
            </p:grpSpPr>
            <p:sp>
              <p:nvSpPr>
                <p:cNvPr id="124" name="Rectangle 1068"/>
                <p:cNvSpPr>
                  <a:spLocks noChangeArrowheads="1"/>
                </p:cNvSpPr>
                <p:nvPr/>
              </p:nvSpPr>
              <p:spPr bwMode="auto">
                <a:xfrm>
                  <a:off x="1015" y="1824"/>
                  <a:ext cx="88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J1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" name="Rectangle 1069"/>
                <p:cNvSpPr>
                  <a:spLocks noChangeArrowheads="1"/>
                </p:cNvSpPr>
                <p:nvPr/>
              </p:nvSpPr>
              <p:spPr bwMode="auto">
                <a:xfrm>
                  <a:off x="972" y="1824"/>
                  <a:ext cx="97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" name="Group 1070"/>
              <p:cNvGrpSpPr>
                <a:grpSpLocks/>
              </p:cNvGrpSpPr>
              <p:nvPr/>
            </p:nvGrpSpPr>
            <p:grpSpPr bwMode="auto">
              <a:xfrm>
                <a:off x="1944" y="1824"/>
                <a:ext cx="972" cy="480"/>
                <a:chOff x="1944" y="1824"/>
                <a:chExt cx="972" cy="480"/>
              </a:xfrm>
            </p:grpSpPr>
            <p:sp>
              <p:nvSpPr>
                <p:cNvPr id="122" name="Rectangle 1071"/>
                <p:cNvSpPr>
                  <a:spLocks noChangeArrowheads="1"/>
                </p:cNvSpPr>
                <p:nvPr/>
              </p:nvSpPr>
              <p:spPr bwMode="auto">
                <a:xfrm>
                  <a:off x="1987" y="1824"/>
                  <a:ext cx="88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41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Rectangle 1072"/>
                <p:cNvSpPr>
                  <a:spLocks noChangeArrowheads="1"/>
                </p:cNvSpPr>
                <p:nvPr/>
              </p:nvSpPr>
              <p:spPr bwMode="auto">
                <a:xfrm>
                  <a:off x="1944" y="1824"/>
                  <a:ext cx="97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3" name="Group 1073"/>
              <p:cNvGrpSpPr>
                <a:grpSpLocks/>
              </p:cNvGrpSpPr>
              <p:nvPr/>
            </p:nvGrpSpPr>
            <p:grpSpPr bwMode="auto">
              <a:xfrm>
                <a:off x="2916" y="1824"/>
                <a:ext cx="972" cy="480"/>
                <a:chOff x="2916" y="1824"/>
                <a:chExt cx="972" cy="480"/>
              </a:xfrm>
            </p:grpSpPr>
            <p:sp>
              <p:nvSpPr>
                <p:cNvPr id="120" name="Rectangle 1074"/>
                <p:cNvSpPr>
                  <a:spLocks noChangeArrowheads="1"/>
                </p:cNvSpPr>
                <p:nvPr/>
              </p:nvSpPr>
              <p:spPr bwMode="auto">
                <a:xfrm>
                  <a:off x="2959" y="1824"/>
                  <a:ext cx="88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A1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Rectangle 1075"/>
                <p:cNvSpPr>
                  <a:spLocks noChangeArrowheads="1"/>
                </p:cNvSpPr>
                <p:nvPr/>
              </p:nvSpPr>
              <p:spPr bwMode="auto">
                <a:xfrm>
                  <a:off x="2916" y="1824"/>
                  <a:ext cx="97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4" name="Group 1076"/>
              <p:cNvGrpSpPr>
                <a:grpSpLocks/>
              </p:cNvGrpSpPr>
              <p:nvPr/>
            </p:nvGrpSpPr>
            <p:grpSpPr bwMode="auto">
              <a:xfrm>
                <a:off x="0" y="2304"/>
                <a:ext cx="972" cy="672"/>
                <a:chOff x="0" y="2304"/>
                <a:chExt cx="972" cy="672"/>
              </a:xfrm>
            </p:grpSpPr>
            <p:sp>
              <p:nvSpPr>
                <p:cNvPr id="118" name="Rectangle 1077"/>
                <p:cNvSpPr>
                  <a:spLocks noChangeArrowheads="1"/>
                </p:cNvSpPr>
                <p:nvPr/>
              </p:nvSpPr>
              <p:spPr bwMode="auto">
                <a:xfrm>
                  <a:off x="43" y="2304"/>
                  <a:ext cx="88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BASILEIOU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Rectangle 1078"/>
                <p:cNvSpPr>
                  <a:spLocks noChangeArrowheads="1"/>
                </p:cNvSpPr>
                <p:nvPr/>
              </p:nvSpPr>
              <p:spPr bwMode="auto">
                <a:xfrm>
                  <a:off x="0" y="2304"/>
                  <a:ext cx="97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5" name="Group 1079"/>
              <p:cNvGrpSpPr>
                <a:grpSpLocks/>
              </p:cNvGrpSpPr>
              <p:nvPr/>
            </p:nvGrpSpPr>
            <p:grpSpPr bwMode="auto">
              <a:xfrm>
                <a:off x="972" y="2304"/>
                <a:ext cx="972" cy="672"/>
                <a:chOff x="972" y="2304"/>
                <a:chExt cx="972" cy="672"/>
              </a:xfrm>
            </p:grpSpPr>
            <p:sp>
              <p:nvSpPr>
                <p:cNvPr id="116" name="Rectangle 1080"/>
                <p:cNvSpPr>
                  <a:spLocks noChangeArrowheads="1"/>
                </p:cNvSpPr>
                <p:nvPr/>
              </p:nvSpPr>
              <p:spPr bwMode="auto">
                <a:xfrm>
                  <a:off x="1015" y="2304"/>
                  <a:ext cx="88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J3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Rectangle 1081"/>
                <p:cNvSpPr>
                  <a:spLocks noChangeArrowheads="1"/>
                </p:cNvSpPr>
                <p:nvPr/>
              </p:nvSpPr>
              <p:spPr bwMode="auto">
                <a:xfrm>
                  <a:off x="972" y="2304"/>
                  <a:ext cx="97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" name="Group 1082"/>
              <p:cNvGrpSpPr>
                <a:grpSpLocks/>
              </p:cNvGrpSpPr>
              <p:nvPr/>
            </p:nvGrpSpPr>
            <p:grpSpPr bwMode="auto">
              <a:xfrm>
                <a:off x="1944" y="2304"/>
                <a:ext cx="972" cy="672"/>
                <a:chOff x="1944" y="2304"/>
                <a:chExt cx="972" cy="672"/>
              </a:xfrm>
            </p:grpSpPr>
            <p:sp>
              <p:nvSpPr>
                <p:cNvPr id="114" name="Rectangle 1083"/>
                <p:cNvSpPr>
                  <a:spLocks noChangeArrowheads="1"/>
                </p:cNvSpPr>
                <p:nvPr/>
              </p:nvSpPr>
              <p:spPr bwMode="auto">
                <a:xfrm>
                  <a:off x="1987" y="2304"/>
                  <a:ext cx="88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27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Rectangle 1084"/>
                <p:cNvSpPr>
                  <a:spLocks noChangeArrowheads="1"/>
                </p:cNvSpPr>
                <p:nvPr/>
              </p:nvSpPr>
              <p:spPr bwMode="auto">
                <a:xfrm>
                  <a:off x="1944" y="2304"/>
                  <a:ext cx="97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7" name="Group 1085"/>
              <p:cNvGrpSpPr>
                <a:grpSpLocks/>
              </p:cNvGrpSpPr>
              <p:nvPr/>
            </p:nvGrpSpPr>
            <p:grpSpPr bwMode="auto">
              <a:xfrm>
                <a:off x="2916" y="2304"/>
                <a:ext cx="972" cy="672"/>
                <a:chOff x="2916" y="2304"/>
                <a:chExt cx="972" cy="672"/>
              </a:xfrm>
            </p:grpSpPr>
            <p:sp>
              <p:nvSpPr>
                <p:cNvPr id="112" name="Rectangle 1086"/>
                <p:cNvSpPr>
                  <a:spLocks noChangeArrowheads="1"/>
                </p:cNvSpPr>
                <p:nvPr/>
              </p:nvSpPr>
              <p:spPr bwMode="auto">
                <a:xfrm>
                  <a:off x="2959" y="2304"/>
                  <a:ext cx="88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A3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Rectangle 1087"/>
                <p:cNvSpPr>
                  <a:spLocks noChangeArrowheads="1"/>
                </p:cNvSpPr>
                <p:nvPr/>
              </p:nvSpPr>
              <p:spPr bwMode="auto">
                <a:xfrm>
                  <a:off x="2916" y="2304"/>
                  <a:ext cx="97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8" name="Group 1088"/>
              <p:cNvGrpSpPr>
                <a:grpSpLocks/>
              </p:cNvGrpSpPr>
              <p:nvPr/>
            </p:nvGrpSpPr>
            <p:grpSpPr bwMode="auto">
              <a:xfrm>
                <a:off x="0" y="2976"/>
                <a:ext cx="972" cy="480"/>
                <a:chOff x="0" y="2976"/>
                <a:chExt cx="972" cy="480"/>
              </a:xfrm>
            </p:grpSpPr>
            <p:sp>
              <p:nvSpPr>
                <p:cNvPr id="110" name="Rectangle 1089"/>
                <p:cNvSpPr>
                  <a:spLocks noChangeArrowheads="1"/>
                </p:cNvSpPr>
                <p:nvPr/>
              </p:nvSpPr>
              <p:spPr bwMode="auto">
                <a:xfrm>
                  <a:off x="43" y="2976"/>
                  <a:ext cx="88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SOTIRIOU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Rectangle 1090"/>
                <p:cNvSpPr>
                  <a:spLocks noChangeArrowheads="1"/>
                </p:cNvSpPr>
                <p:nvPr/>
              </p:nvSpPr>
              <p:spPr bwMode="auto">
                <a:xfrm>
                  <a:off x="0" y="2976"/>
                  <a:ext cx="97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9" name="Group 1091"/>
              <p:cNvGrpSpPr>
                <a:grpSpLocks/>
              </p:cNvGrpSpPr>
              <p:nvPr/>
            </p:nvGrpSpPr>
            <p:grpSpPr bwMode="auto">
              <a:xfrm>
                <a:off x="972" y="2976"/>
                <a:ext cx="972" cy="480"/>
                <a:chOff x="972" y="2976"/>
                <a:chExt cx="972" cy="480"/>
              </a:xfrm>
            </p:grpSpPr>
            <p:sp>
              <p:nvSpPr>
                <p:cNvPr id="108" name="Rectangle 1092"/>
                <p:cNvSpPr>
                  <a:spLocks noChangeArrowheads="1"/>
                </p:cNvSpPr>
                <p:nvPr/>
              </p:nvSpPr>
              <p:spPr bwMode="auto">
                <a:xfrm>
                  <a:off x="1015" y="2976"/>
                  <a:ext cx="88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J2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Rectangle 1093"/>
                <p:cNvSpPr>
                  <a:spLocks noChangeArrowheads="1"/>
                </p:cNvSpPr>
                <p:nvPr/>
              </p:nvSpPr>
              <p:spPr bwMode="auto">
                <a:xfrm>
                  <a:off x="972" y="2976"/>
                  <a:ext cx="97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0" name="Group 1094"/>
              <p:cNvGrpSpPr>
                <a:grpSpLocks/>
              </p:cNvGrpSpPr>
              <p:nvPr/>
            </p:nvGrpSpPr>
            <p:grpSpPr bwMode="auto">
              <a:xfrm>
                <a:off x="1944" y="2976"/>
                <a:ext cx="972" cy="480"/>
                <a:chOff x="1944" y="2976"/>
                <a:chExt cx="972" cy="480"/>
              </a:xfrm>
            </p:grpSpPr>
            <p:sp>
              <p:nvSpPr>
                <p:cNvPr id="106" name="Rectangle 1095"/>
                <p:cNvSpPr>
                  <a:spLocks noChangeArrowheads="1"/>
                </p:cNvSpPr>
                <p:nvPr/>
              </p:nvSpPr>
              <p:spPr bwMode="auto">
                <a:xfrm>
                  <a:off x="1987" y="2976"/>
                  <a:ext cx="88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68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Rectangle 1096"/>
                <p:cNvSpPr>
                  <a:spLocks noChangeArrowheads="1"/>
                </p:cNvSpPr>
                <p:nvPr/>
              </p:nvSpPr>
              <p:spPr bwMode="auto">
                <a:xfrm>
                  <a:off x="1944" y="2976"/>
                  <a:ext cx="97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1" name="Group 1097"/>
              <p:cNvGrpSpPr>
                <a:grpSpLocks/>
              </p:cNvGrpSpPr>
              <p:nvPr/>
            </p:nvGrpSpPr>
            <p:grpSpPr bwMode="auto">
              <a:xfrm>
                <a:off x="2916" y="2976"/>
                <a:ext cx="972" cy="480"/>
                <a:chOff x="2916" y="2976"/>
                <a:chExt cx="972" cy="480"/>
              </a:xfrm>
            </p:grpSpPr>
            <p:sp>
              <p:nvSpPr>
                <p:cNvPr id="104" name="Rectangle 1098"/>
                <p:cNvSpPr>
                  <a:spLocks noChangeArrowheads="1"/>
                </p:cNvSpPr>
                <p:nvPr/>
              </p:nvSpPr>
              <p:spPr bwMode="auto">
                <a:xfrm>
                  <a:off x="2959" y="2976"/>
                  <a:ext cx="88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A4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1099"/>
                <p:cNvSpPr>
                  <a:spLocks noChangeArrowheads="1"/>
                </p:cNvSpPr>
                <p:nvPr/>
              </p:nvSpPr>
              <p:spPr bwMode="auto">
                <a:xfrm>
                  <a:off x="2916" y="2976"/>
                  <a:ext cx="97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2" name="Group 1100"/>
              <p:cNvGrpSpPr>
                <a:grpSpLocks/>
              </p:cNvGrpSpPr>
              <p:nvPr/>
            </p:nvGrpSpPr>
            <p:grpSpPr bwMode="auto">
              <a:xfrm>
                <a:off x="0" y="3456"/>
                <a:ext cx="972" cy="672"/>
                <a:chOff x="0" y="3456"/>
                <a:chExt cx="972" cy="672"/>
              </a:xfrm>
            </p:grpSpPr>
            <p:sp>
              <p:nvSpPr>
                <p:cNvPr id="102" name="Rectangle 1101"/>
                <p:cNvSpPr>
                  <a:spLocks noChangeArrowheads="1"/>
                </p:cNvSpPr>
                <p:nvPr/>
              </p:nvSpPr>
              <p:spPr bwMode="auto">
                <a:xfrm>
                  <a:off x="43" y="3456"/>
                  <a:ext cx="88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DIMITRIOU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1102"/>
                <p:cNvSpPr>
                  <a:spLocks noChangeArrowheads="1"/>
                </p:cNvSpPr>
                <p:nvPr/>
              </p:nvSpPr>
              <p:spPr bwMode="auto">
                <a:xfrm>
                  <a:off x="0" y="3456"/>
                  <a:ext cx="97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3" name="Group 1103"/>
              <p:cNvGrpSpPr>
                <a:grpSpLocks/>
              </p:cNvGrpSpPr>
              <p:nvPr/>
            </p:nvGrpSpPr>
            <p:grpSpPr bwMode="auto">
              <a:xfrm>
                <a:off x="972" y="3456"/>
                <a:ext cx="972" cy="672"/>
                <a:chOff x="972" y="3456"/>
                <a:chExt cx="972" cy="672"/>
              </a:xfrm>
            </p:grpSpPr>
            <p:sp>
              <p:nvSpPr>
                <p:cNvPr id="100" name="Rectangle 1104"/>
                <p:cNvSpPr>
                  <a:spLocks noChangeArrowheads="1"/>
                </p:cNvSpPr>
                <p:nvPr/>
              </p:nvSpPr>
              <p:spPr bwMode="auto">
                <a:xfrm>
                  <a:off x="1015" y="3456"/>
                  <a:ext cx="88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J4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Rectangle 1105"/>
                <p:cNvSpPr>
                  <a:spLocks noChangeArrowheads="1"/>
                </p:cNvSpPr>
                <p:nvPr/>
              </p:nvSpPr>
              <p:spPr bwMode="auto">
                <a:xfrm>
                  <a:off x="972" y="3456"/>
                  <a:ext cx="97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4" name="Group 1106"/>
              <p:cNvGrpSpPr>
                <a:grpSpLocks/>
              </p:cNvGrpSpPr>
              <p:nvPr/>
            </p:nvGrpSpPr>
            <p:grpSpPr bwMode="auto">
              <a:xfrm>
                <a:off x="1944" y="3456"/>
                <a:ext cx="972" cy="672"/>
                <a:chOff x="1944" y="3456"/>
                <a:chExt cx="972" cy="672"/>
              </a:xfrm>
            </p:grpSpPr>
            <p:sp>
              <p:nvSpPr>
                <p:cNvPr id="98" name="Rectangle 1107"/>
                <p:cNvSpPr>
                  <a:spLocks noChangeArrowheads="1"/>
                </p:cNvSpPr>
                <p:nvPr/>
              </p:nvSpPr>
              <p:spPr bwMode="auto">
                <a:xfrm>
                  <a:off x="1987" y="3456"/>
                  <a:ext cx="88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52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" name="Rectangle 1108"/>
                <p:cNvSpPr>
                  <a:spLocks noChangeArrowheads="1"/>
                </p:cNvSpPr>
                <p:nvPr/>
              </p:nvSpPr>
              <p:spPr bwMode="auto">
                <a:xfrm>
                  <a:off x="1944" y="3456"/>
                  <a:ext cx="97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5" name="Group 1109"/>
              <p:cNvGrpSpPr>
                <a:grpSpLocks/>
              </p:cNvGrpSpPr>
              <p:nvPr/>
            </p:nvGrpSpPr>
            <p:grpSpPr bwMode="auto">
              <a:xfrm>
                <a:off x="2916" y="3456"/>
                <a:ext cx="972" cy="672"/>
                <a:chOff x="2916" y="3456"/>
                <a:chExt cx="972" cy="672"/>
              </a:xfrm>
            </p:grpSpPr>
            <p:sp>
              <p:nvSpPr>
                <p:cNvPr id="96" name="Rectangle 1110"/>
                <p:cNvSpPr>
                  <a:spLocks noChangeArrowheads="1"/>
                </p:cNvSpPr>
                <p:nvPr/>
              </p:nvSpPr>
              <p:spPr bwMode="auto">
                <a:xfrm>
                  <a:off x="2959" y="3456"/>
                  <a:ext cx="88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A3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" name="Rectangle 1111"/>
                <p:cNvSpPr>
                  <a:spLocks noChangeArrowheads="1"/>
                </p:cNvSpPr>
                <p:nvPr/>
              </p:nvSpPr>
              <p:spPr bwMode="auto">
                <a:xfrm>
                  <a:off x="2916" y="3456"/>
                  <a:ext cx="97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6" name="Group 1112"/>
              <p:cNvGrpSpPr>
                <a:grpSpLocks/>
              </p:cNvGrpSpPr>
              <p:nvPr/>
            </p:nvGrpSpPr>
            <p:grpSpPr bwMode="auto">
              <a:xfrm>
                <a:off x="0" y="4128"/>
                <a:ext cx="972" cy="672"/>
                <a:chOff x="0" y="4128"/>
                <a:chExt cx="972" cy="672"/>
              </a:xfrm>
            </p:grpSpPr>
            <p:sp>
              <p:nvSpPr>
                <p:cNvPr id="94" name="Rectangle 1113"/>
                <p:cNvSpPr>
                  <a:spLocks noChangeArrowheads="1"/>
                </p:cNvSpPr>
                <p:nvPr/>
              </p:nvSpPr>
              <p:spPr bwMode="auto">
                <a:xfrm>
                  <a:off x="43" y="4128"/>
                  <a:ext cx="88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STEFANOU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5" name="Rectangle 1114"/>
                <p:cNvSpPr>
                  <a:spLocks noChangeArrowheads="1"/>
                </p:cNvSpPr>
                <p:nvPr/>
              </p:nvSpPr>
              <p:spPr bwMode="auto">
                <a:xfrm>
                  <a:off x="0" y="4128"/>
                  <a:ext cx="97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7" name="Group 1115"/>
              <p:cNvGrpSpPr>
                <a:grpSpLocks/>
              </p:cNvGrpSpPr>
              <p:nvPr/>
            </p:nvGrpSpPr>
            <p:grpSpPr bwMode="auto">
              <a:xfrm>
                <a:off x="972" y="4128"/>
                <a:ext cx="972" cy="672"/>
                <a:chOff x="972" y="4128"/>
                <a:chExt cx="972" cy="672"/>
              </a:xfrm>
            </p:grpSpPr>
            <p:sp>
              <p:nvSpPr>
                <p:cNvPr id="92" name="Rectangle 1116"/>
                <p:cNvSpPr>
                  <a:spLocks noChangeArrowheads="1"/>
                </p:cNvSpPr>
                <p:nvPr/>
              </p:nvSpPr>
              <p:spPr bwMode="auto">
                <a:xfrm>
                  <a:off x="1015" y="4128"/>
                  <a:ext cx="88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J1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3" name="Rectangle 1117"/>
                <p:cNvSpPr>
                  <a:spLocks noChangeArrowheads="1"/>
                </p:cNvSpPr>
                <p:nvPr/>
              </p:nvSpPr>
              <p:spPr bwMode="auto">
                <a:xfrm>
                  <a:off x="972" y="4128"/>
                  <a:ext cx="97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8" name="Group 1118"/>
              <p:cNvGrpSpPr>
                <a:grpSpLocks/>
              </p:cNvGrpSpPr>
              <p:nvPr/>
            </p:nvGrpSpPr>
            <p:grpSpPr bwMode="auto">
              <a:xfrm>
                <a:off x="1944" y="4128"/>
                <a:ext cx="972" cy="672"/>
                <a:chOff x="1944" y="4128"/>
                <a:chExt cx="972" cy="672"/>
              </a:xfrm>
            </p:grpSpPr>
            <p:sp>
              <p:nvSpPr>
                <p:cNvPr id="90" name="Rectangle 1119"/>
                <p:cNvSpPr>
                  <a:spLocks noChangeArrowheads="1"/>
                </p:cNvSpPr>
                <p:nvPr/>
              </p:nvSpPr>
              <p:spPr bwMode="auto">
                <a:xfrm>
                  <a:off x="1987" y="4128"/>
                  <a:ext cx="88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32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Rectangle 1120"/>
                <p:cNvSpPr>
                  <a:spLocks noChangeArrowheads="1"/>
                </p:cNvSpPr>
                <p:nvPr/>
              </p:nvSpPr>
              <p:spPr bwMode="auto">
                <a:xfrm>
                  <a:off x="1944" y="4128"/>
                  <a:ext cx="97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9" name="Group 1121"/>
              <p:cNvGrpSpPr>
                <a:grpSpLocks/>
              </p:cNvGrpSpPr>
              <p:nvPr/>
            </p:nvGrpSpPr>
            <p:grpSpPr bwMode="auto">
              <a:xfrm>
                <a:off x="2916" y="4128"/>
                <a:ext cx="972" cy="672"/>
                <a:chOff x="2916" y="4128"/>
                <a:chExt cx="972" cy="672"/>
              </a:xfrm>
            </p:grpSpPr>
            <p:sp>
              <p:nvSpPr>
                <p:cNvPr id="88" name="Rectangle 1122"/>
                <p:cNvSpPr>
                  <a:spLocks noChangeArrowheads="1"/>
                </p:cNvSpPr>
                <p:nvPr/>
              </p:nvSpPr>
              <p:spPr bwMode="auto">
                <a:xfrm>
                  <a:off x="2959" y="4128"/>
                  <a:ext cx="88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A2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Rectangle 1123"/>
                <p:cNvSpPr>
                  <a:spLocks noChangeArrowheads="1"/>
                </p:cNvSpPr>
                <p:nvPr/>
              </p:nvSpPr>
              <p:spPr bwMode="auto">
                <a:xfrm>
                  <a:off x="2916" y="4128"/>
                  <a:ext cx="97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0" name="Group 1124"/>
              <p:cNvGrpSpPr>
                <a:grpSpLocks/>
              </p:cNvGrpSpPr>
              <p:nvPr/>
            </p:nvGrpSpPr>
            <p:grpSpPr bwMode="auto">
              <a:xfrm>
                <a:off x="0" y="4800"/>
                <a:ext cx="972" cy="480"/>
                <a:chOff x="0" y="4800"/>
                <a:chExt cx="972" cy="480"/>
              </a:xfrm>
            </p:grpSpPr>
            <p:sp>
              <p:nvSpPr>
                <p:cNvPr id="86" name="Rectangle 1125"/>
                <p:cNvSpPr>
                  <a:spLocks noChangeArrowheads="1"/>
                </p:cNvSpPr>
                <p:nvPr/>
              </p:nvSpPr>
              <p:spPr bwMode="auto">
                <a:xfrm>
                  <a:off x="43" y="4800"/>
                  <a:ext cx="88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MARKOU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Rectangle 1126"/>
                <p:cNvSpPr>
                  <a:spLocks noChangeArrowheads="1"/>
                </p:cNvSpPr>
                <p:nvPr/>
              </p:nvSpPr>
              <p:spPr bwMode="auto">
                <a:xfrm>
                  <a:off x="0" y="4800"/>
                  <a:ext cx="97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1" name="Group 1127"/>
              <p:cNvGrpSpPr>
                <a:grpSpLocks/>
              </p:cNvGrpSpPr>
              <p:nvPr/>
            </p:nvGrpSpPr>
            <p:grpSpPr bwMode="auto">
              <a:xfrm>
                <a:off x="972" y="4800"/>
                <a:ext cx="972" cy="480"/>
                <a:chOff x="972" y="4800"/>
                <a:chExt cx="972" cy="480"/>
              </a:xfrm>
            </p:grpSpPr>
            <p:sp>
              <p:nvSpPr>
                <p:cNvPr id="84" name="Rectangle 1128"/>
                <p:cNvSpPr>
                  <a:spLocks noChangeArrowheads="1"/>
                </p:cNvSpPr>
                <p:nvPr/>
              </p:nvSpPr>
              <p:spPr bwMode="auto">
                <a:xfrm>
                  <a:off x="1015" y="4800"/>
                  <a:ext cx="88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J3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Rectangle 1129"/>
                <p:cNvSpPr>
                  <a:spLocks noChangeArrowheads="1"/>
                </p:cNvSpPr>
                <p:nvPr/>
              </p:nvSpPr>
              <p:spPr bwMode="auto">
                <a:xfrm>
                  <a:off x="972" y="4800"/>
                  <a:ext cx="97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2" name="Group 1130"/>
              <p:cNvGrpSpPr>
                <a:grpSpLocks/>
              </p:cNvGrpSpPr>
              <p:nvPr/>
            </p:nvGrpSpPr>
            <p:grpSpPr bwMode="auto">
              <a:xfrm>
                <a:off x="1944" y="4800"/>
                <a:ext cx="972" cy="480"/>
                <a:chOff x="1944" y="4800"/>
                <a:chExt cx="972" cy="480"/>
              </a:xfrm>
            </p:grpSpPr>
            <p:sp>
              <p:nvSpPr>
                <p:cNvPr id="82" name="Rectangle 1131"/>
                <p:cNvSpPr>
                  <a:spLocks noChangeArrowheads="1"/>
                </p:cNvSpPr>
                <p:nvPr/>
              </p:nvSpPr>
              <p:spPr bwMode="auto">
                <a:xfrm>
                  <a:off x="1987" y="4800"/>
                  <a:ext cx="88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67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Rectangle 1132"/>
                <p:cNvSpPr>
                  <a:spLocks noChangeArrowheads="1"/>
                </p:cNvSpPr>
                <p:nvPr/>
              </p:nvSpPr>
              <p:spPr bwMode="auto">
                <a:xfrm>
                  <a:off x="1944" y="4800"/>
                  <a:ext cx="97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3" name="Group 1133"/>
              <p:cNvGrpSpPr>
                <a:grpSpLocks/>
              </p:cNvGrpSpPr>
              <p:nvPr/>
            </p:nvGrpSpPr>
            <p:grpSpPr bwMode="auto">
              <a:xfrm>
                <a:off x="2916" y="4800"/>
                <a:ext cx="972" cy="480"/>
                <a:chOff x="2916" y="4800"/>
                <a:chExt cx="972" cy="480"/>
              </a:xfrm>
            </p:grpSpPr>
            <p:sp>
              <p:nvSpPr>
                <p:cNvPr id="80" name="Rectangle 1134"/>
                <p:cNvSpPr>
                  <a:spLocks noChangeArrowheads="1"/>
                </p:cNvSpPr>
                <p:nvPr/>
              </p:nvSpPr>
              <p:spPr bwMode="auto">
                <a:xfrm>
                  <a:off x="2959" y="4800"/>
                  <a:ext cx="88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A1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Rectangle 1135"/>
                <p:cNvSpPr>
                  <a:spLocks noChangeArrowheads="1"/>
                </p:cNvSpPr>
                <p:nvPr/>
              </p:nvSpPr>
              <p:spPr bwMode="auto">
                <a:xfrm>
                  <a:off x="2916" y="4800"/>
                  <a:ext cx="97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4" name="Group 1136"/>
              <p:cNvGrpSpPr>
                <a:grpSpLocks/>
              </p:cNvGrpSpPr>
              <p:nvPr/>
            </p:nvGrpSpPr>
            <p:grpSpPr bwMode="auto">
              <a:xfrm>
                <a:off x="0" y="5280"/>
                <a:ext cx="972" cy="672"/>
                <a:chOff x="0" y="5280"/>
                <a:chExt cx="972" cy="672"/>
              </a:xfrm>
            </p:grpSpPr>
            <p:sp>
              <p:nvSpPr>
                <p:cNvPr id="78" name="Rectangle 1137"/>
                <p:cNvSpPr>
                  <a:spLocks noChangeArrowheads="1"/>
                </p:cNvSpPr>
                <p:nvPr/>
              </p:nvSpPr>
              <p:spPr bwMode="auto">
                <a:xfrm>
                  <a:off x="43" y="5280"/>
                  <a:ext cx="88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AGGELOU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Rectangle 1138"/>
                <p:cNvSpPr>
                  <a:spLocks noChangeArrowheads="1"/>
                </p:cNvSpPr>
                <p:nvPr/>
              </p:nvSpPr>
              <p:spPr bwMode="auto">
                <a:xfrm>
                  <a:off x="0" y="5280"/>
                  <a:ext cx="97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5" name="Group 1139"/>
              <p:cNvGrpSpPr>
                <a:grpSpLocks/>
              </p:cNvGrpSpPr>
              <p:nvPr/>
            </p:nvGrpSpPr>
            <p:grpSpPr bwMode="auto">
              <a:xfrm>
                <a:off x="972" y="5280"/>
                <a:ext cx="972" cy="672"/>
                <a:chOff x="972" y="5280"/>
                <a:chExt cx="972" cy="672"/>
              </a:xfrm>
            </p:grpSpPr>
            <p:sp>
              <p:nvSpPr>
                <p:cNvPr id="76" name="Rectangle 1140"/>
                <p:cNvSpPr>
                  <a:spLocks noChangeArrowheads="1"/>
                </p:cNvSpPr>
                <p:nvPr/>
              </p:nvSpPr>
              <p:spPr bwMode="auto">
                <a:xfrm>
                  <a:off x="1015" y="5280"/>
                  <a:ext cx="88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J5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Rectangle 1141"/>
                <p:cNvSpPr>
                  <a:spLocks noChangeArrowheads="1"/>
                </p:cNvSpPr>
                <p:nvPr/>
              </p:nvSpPr>
              <p:spPr bwMode="auto">
                <a:xfrm>
                  <a:off x="972" y="5280"/>
                  <a:ext cx="97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6" name="Group 1142"/>
              <p:cNvGrpSpPr>
                <a:grpSpLocks/>
              </p:cNvGrpSpPr>
              <p:nvPr/>
            </p:nvGrpSpPr>
            <p:grpSpPr bwMode="auto">
              <a:xfrm>
                <a:off x="1944" y="5280"/>
                <a:ext cx="972" cy="672"/>
                <a:chOff x="1944" y="5280"/>
                <a:chExt cx="972" cy="672"/>
              </a:xfrm>
            </p:grpSpPr>
            <p:sp>
              <p:nvSpPr>
                <p:cNvPr id="74" name="Rectangle 1143"/>
                <p:cNvSpPr>
                  <a:spLocks noChangeArrowheads="1"/>
                </p:cNvSpPr>
                <p:nvPr/>
              </p:nvSpPr>
              <p:spPr bwMode="auto">
                <a:xfrm>
                  <a:off x="1987" y="5280"/>
                  <a:ext cx="88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37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Rectangle 1144"/>
                <p:cNvSpPr>
                  <a:spLocks noChangeArrowheads="1"/>
                </p:cNvSpPr>
                <p:nvPr/>
              </p:nvSpPr>
              <p:spPr bwMode="auto">
                <a:xfrm>
                  <a:off x="1944" y="5280"/>
                  <a:ext cx="97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7" name="Group 1145"/>
              <p:cNvGrpSpPr>
                <a:grpSpLocks/>
              </p:cNvGrpSpPr>
              <p:nvPr/>
            </p:nvGrpSpPr>
            <p:grpSpPr bwMode="auto">
              <a:xfrm>
                <a:off x="2916" y="5280"/>
                <a:ext cx="972" cy="672"/>
                <a:chOff x="2916" y="5280"/>
                <a:chExt cx="972" cy="672"/>
              </a:xfrm>
            </p:grpSpPr>
            <p:sp>
              <p:nvSpPr>
                <p:cNvPr id="72" name="Rectangle 1146"/>
                <p:cNvSpPr>
                  <a:spLocks noChangeArrowheads="1"/>
                </p:cNvSpPr>
                <p:nvPr/>
              </p:nvSpPr>
              <p:spPr bwMode="auto">
                <a:xfrm>
                  <a:off x="2959" y="5280"/>
                  <a:ext cx="88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A3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Rectangle 1147"/>
                <p:cNvSpPr>
                  <a:spLocks noChangeArrowheads="1"/>
                </p:cNvSpPr>
                <p:nvPr/>
              </p:nvSpPr>
              <p:spPr bwMode="auto">
                <a:xfrm>
                  <a:off x="2916" y="5280"/>
                  <a:ext cx="97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8" name="Group 1148"/>
              <p:cNvGrpSpPr>
                <a:grpSpLocks/>
              </p:cNvGrpSpPr>
              <p:nvPr/>
            </p:nvGrpSpPr>
            <p:grpSpPr bwMode="auto">
              <a:xfrm>
                <a:off x="0" y="5952"/>
                <a:ext cx="972" cy="480"/>
                <a:chOff x="0" y="5952"/>
                <a:chExt cx="972" cy="480"/>
              </a:xfrm>
            </p:grpSpPr>
            <p:sp>
              <p:nvSpPr>
                <p:cNvPr id="70" name="Rectangle 1149"/>
                <p:cNvSpPr>
                  <a:spLocks noChangeArrowheads="1"/>
                </p:cNvSpPr>
                <p:nvPr/>
              </p:nvSpPr>
              <p:spPr bwMode="auto">
                <a:xfrm>
                  <a:off x="43" y="5952"/>
                  <a:ext cx="88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PAVLOU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Rectangle 1150"/>
                <p:cNvSpPr>
                  <a:spLocks noChangeArrowheads="1"/>
                </p:cNvSpPr>
                <p:nvPr/>
              </p:nvSpPr>
              <p:spPr bwMode="auto">
                <a:xfrm>
                  <a:off x="0" y="5952"/>
                  <a:ext cx="97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9" name="Group 1151"/>
              <p:cNvGrpSpPr>
                <a:grpSpLocks/>
              </p:cNvGrpSpPr>
              <p:nvPr/>
            </p:nvGrpSpPr>
            <p:grpSpPr bwMode="auto">
              <a:xfrm>
                <a:off x="972" y="5952"/>
                <a:ext cx="972" cy="480"/>
                <a:chOff x="972" y="5952"/>
                <a:chExt cx="972" cy="480"/>
              </a:xfrm>
            </p:grpSpPr>
            <p:sp>
              <p:nvSpPr>
                <p:cNvPr id="68" name="Rectangle 1152"/>
                <p:cNvSpPr>
                  <a:spLocks noChangeArrowheads="1"/>
                </p:cNvSpPr>
                <p:nvPr/>
              </p:nvSpPr>
              <p:spPr bwMode="auto">
                <a:xfrm>
                  <a:off x="1015" y="5952"/>
                  <a:ext cx="88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J4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Rectangle 1153"/>
                <p:cNvSpPr>
                  <a:spLocks noChangeArrowheads="1"/>
                </p:cNvSpPr>
                <p:nvPr/>
              </p:nvSpPr>
              <p:spPr bwMode="auto">
                <a:xfrm>
                  <a:off x="972" y="5952"/>
                  <a:ext cx="97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0" name="Group 1154"/>
              <p:cNvGrpSpPr>
                <a:grpSpLocks/>
              </p:cNvGrpSpPr>
              <p:nvPr/>
            </p:nvGrpSpPr>
            <p:grpSpPr bwMode="auto">
              <a:xfrm>
                <a:off x="1944" y="5952"/>
                <a:ext cx="972" cy="480"/>
                <a:chOff x="1944" y="5952"/>
                <a:chExt cx="972" cy="480"/>
              </a:xfrm>
            </p:grpSpPr>
            <p:sp>
              <p:nvSpPr>
                <p:cNvPr id="66" name="Rectangle 1155"/>
                <p:cNvSpPr>
                  <a:spLocks noChangeArrowheads="1"/>
                </p:cNvSpPr>
                <p:nvPr/>
              </p:nvSpPr>
              <p:spPr bwMode="auto">
                <a:xfrm>
                  <a:off x="1987" y="5952"/>
                  <a:ext cx="88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45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" name="Rectangle 1156"/>
                <p:cNvSpPr>
                  <a:spLocks noChangeArrowheads="1"/>
                </p:cNvSpPr>
                <p:nvPr/>
              </p:nvSpPr>
              <p:spPr bwMode="auto">
                <a:xfrm>
                  <a:off x="1944" y="5952"/>
                  <a:ext cx="97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1" name="Group 1157"/>
              <p:cNvGrpSpPr>
                <a:grpSpLocks/>
              </p:cNvGrpSpPr>
              <p:nvPr/>
            </p:nvGrpSpPr>
            <p:grpSpPr bwMode="auto">
              <a:xfrm>
                <a:off x="2916" y="5952"/>
                <a:ext cx="972" cy="480"/>
                <a:chOff x="2916" y="5952"/>
                <a:chExt cx="972" cy="480"/>
              </a:xfrm>
            </p:grpSpPr>
            <p:sp>
              <p:nvSpPr>
                <p:cNvPr id="64" name="Rectangle 1158"/>
                <p:cNvSpPr>
                  <a:spLocks noChangeArrowheads="1"/>
                </p:cNvSpPr>
                <p:nvPr/>
              </p:nvSpPr>
              <p:spPr bwMode="auto">
                <a:xfrm>
                  <a:off x="2959" y="5952"/>
                  <a:ext cx="88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A2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" name="Rectangle 1159"/>
                <p:cNvSpPr>
                  <a:spLocks noChangeArrowheads="1"/>
                </p:cNvSpPr>
                <p:nvPr/>
              </p:nvSpPr>
              <p:spPr bwMode="auto">
                <a:xfrm>
                  <a:off x="2916" y="5952"/>
                  <a:ext cx="97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2" name="Group 1160"/>
              <p:cNvGrpSpPr>
                <a:grpSpLocks/>
              </p:cNvGrpSpPr>
              <p:nvPr/>
            </p:nvGrpSpPr>
            <p:grpSpPr bwMode="auto">
              <a:xfrm>
                <a:off x="0" y="6432"/>
                <a:ext cx="972" cy="480"/>
                <a:chOff x="0" y="6432"/>
                <a:chExt cx="972" cy="480"/>
              </a:xfrm>
            </p:grpSpPr>
            <p:sp>
              <p:nvSpPr>
                <p:cNvPr id="62" name="Rectangle 1161"/>
                <p:cNvSpPr>
                  <a:spLocks noChangeArrowheads="1"/>
                </p:cNvSpPr>
                <p:nvPr/>
              </p:nvSpPr>
              <p:spPr bwMode="auto">
                <a:xfrm>
                  <a:off x="43" y="6432"/>
                  <a:ext cx="88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PANOU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" name="Rectangle 1162"/>
                <p:cNvSpPr>
                  <a:spLocks noChangeArrowheads="1"/>
                </p:cNvSpPr>
                <p:nvPr/>
              </p:nvSpPr>
              <p:spPr bwMode="auto">
                <a:xfrm>
                  <a:off x="0" y="6432"/>
                  <a:ext cx="97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3" name="Group 1163"/>
              <p:cNvGrpSpPr>
                <a:grpSpLocks/>
              </p:cNvGrpSpPr>
              <p:nvPr/>
            </p:nvGrpSpPr>
            <p:grpSpPr bwMode="auto">
              <a:xfrm>
                <a:off x="972" y="6432"/>
                <a:ext cx="972" cy="480"/>
                <a:chOff x="972" y="6432"/>
                <a:chExt cx="972" cy="480"/>
              </a:xfrm>
            </p:grpSpPr>
            <p:sp>
              <p:nvSpPr>
                <p:cNvPr id="60" name="Rectangle 1164"/>
                <p:cNvSpPr>
                  <a:spLocks noChangeArrowheads="1"/>
                </p:cNvSpPr>
                <p:nvPr/>
              </p:nvSpPr>
              <p:spPr bwMode="auto">
                <a:xfrm>
                  <a:off x="1015" y="6432"/>
                  <a:ext cx="88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J2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1" name="Rectangle 1165"/>
                <p:cNvSpPr>
                  <a:spLocks noChangeArrowheads="1"/>
                </p:cNvSpPr>
                <p:nvPr/>
              </p:nvSpPr>
              <p:spPr bwMode="auto">
                <a:xfrm>
                  <a:off x="972" y="6432"/>
                  <a:ext cx="97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4" name="Group 1166"/>
              <p:cNvGrpSpPr>
                <a:grpSpLocks/>
              </p:cNvGrpSpPr>
              <p:nvPr/>
            </p:nvGrpSpPr>
            <p:grpSpPr bwMode="auto">
              <a:xfrm>
                <a:off x="1944" y="6432"/>
                <a:ext cx="972" cy="480"/>
                <a:chOff x="1944" y="6432"/>
                <a:chExt cx="972" cy="480"/>
              </a:xfrm>
            </p:grpSpPr>
            <p:sp>
              <p:nvSpPr>
                <p:cNvPr id="58" name="Rectangle 1167"/>
                <p:cNvSpPr>
                  <a:spLocks noChangeArrowheads="1"/>
                </p:cNvSpPr>
                <p:nvPr/>
              </p:nvSpPr>
              <p:spPr bwMode="auto">
                <a:xfrm>
                  <a:off x="1987" y="6432"/>
                  <a:ext cx="88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51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9" name="Rectangle 1168"/>
                <p:cNvSpPr>
                  <a:spLocks noChangeArrowheads="1"/>
                </p:cNvSpPr>
                <p:nvPr/>
              </p:nvSpPr>
              <p:spPr bwMode="auto">
                <a:xfrm>
                  <a:off x="1944" y="6432"/>
                  <a:ext cx="97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" name="Group 1169"/>
              <p:cNvGrpSpPr>
                <a:grpSpLocks/>
              </p:cNvGrpSpPr>
              <p:nvPr/>
            </p:nvGrpSpPr>
            <p:grpSpPr bwMode="auto">
              <a:xfrm>
                <a:off x="2916" y="6432"/>
                <a:ext cx="972" cy="480"/>
                <a:chOff x="2916" y="6432"/>
                <a:chExt cx="972" cy="480"/>
              </a:xfrm>
            </p:grpSpPr>
            <p:sp>
              <p:nvSpPr>
                <p:cNvPr id="56" name="Rectangle 1170"/>
                <p:cNvSpPr>
                  <a:spLocks noChangeArrowheads="1"/>
                </p:cNvSpPr>
                <p:nvPr/>
              </p:nvSpPr>
              <p:spPr bwMode="auto">
                <a:xfrm>
                  <a:off x="2959" y="6432"/>
                  <a:ext cx="88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A4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Rectangle 1171"/>
                <p:cNvSpPr>
                  <a:spLocks noChangeArrowheads="1"/>
                </p:cNvSpPr>
                <p:nvPr/>
              </p:nvSpPr>
              <p:spPr bwMode="auto">
                <a:xfrm>
                  <a:off x="2916" y="6432"/>
                  <a:ext cx="97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7" name="Rectangle 1172"/>
            <p:cNvSpPr>
              <a:spLocks noChangeArrowheads="1"/>
            </p:cNvSpPr>
            <p:nvPr/>
          </p:nvSpPr>
          <p:spPr bwMode="auto">
            <a:xfrm>
              <a:off x="-3" y="-3"/>
              <a:ext cx="3894" cy="691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1F497D"/>
                </a:buClr>
              </a:pPr>
              <a:endParaRPr lang="el-GR" altLang="el-GR" sz="1400">
                <a:solidFill>
                  <a:prstClr val="black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680361" y="624062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Πηγή: Βασίλης Βουτσινάς</a:t>
            </a:r>
          </a:p>
          <a:p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00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620777" cy="31293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ΠΙΝΑΚΑΣ ΔΕΔΟΜΕΝΩΝ 2</a:t>
            </a:r>
            <a:endParaRPr lang="el-GR" dirty="0"/>
          </a:p>
        </p:txBody>
      </p:sp>
      <p:grpSp>
        <p:nvGrpSpPr>
          <p:cNvPr id="3" name="Group 150"/>
          <p:cNvGrpSpPr>
            <a:grpSpLocks/>
          </p:cNvGrpSpPr>
          <p:nvPr/>
        </p:nvGrpSpPr>
        <p:grpSpPr bwMode="auto">
          <a:xfrm>
            <a:off x="746022" y="901521"/>
            <a:ext cx="10499003" cy="5464954"/>
            <a:chOff x="-3" y="7315"/>
            <a:chExt cx="3755" cy="9088"/>
          </a:xfrm>
        </p:grpSpPr>
        <p:grpSp>
          <p:nvGrpSpPr>
            <p:cNvPr id="4" name="Group 151"/>
            <p:cNvGrpSpPr>
              <a:grpSpLocks/>
            </p:cNvGrpSpPr>
            <p:nvPr/>
          </p:nvGrpSpPr>
          <p:grpSpPr bwMode="auto">
            <a:xfrm>
              <a:off x="0" y="7318"/>
              <a:ext cx="3749" cy="9082"/>
              <a:chOff x="0" y="7318"/>
              <a:chExt cx="3749" cy="9082"/>
            </a:xfrm>
          </p:grpSpPr>
          <p:grpSp>
            <p:nvGrpSpPr>
              <p:cNvPr id="6" name="Group 152"/>
              <p:cNvGrpSpPr>
                <a:grpSpLocks/>
              </p:cNvGrpSpPr>
              <p:nvPr/>
            </p:nvGrpSpPr>
            <p:grpSpPr bwMode="auto">
              <a:xfrm>
                <a:off x="0" y="7318"/>
                <a:ext cx="860" cy="672"/>
                <a:chOff x="0" y="7318"/>
                <a:chExt cx="860" cy="672"/>
              </a:xfrm>
            </p:grpSpPr>
            <p:sp>
              <p:nvSpPr>
                <p:cNvPr id="214" name="Rectangle 153"/>
                <p:cNvSpPr>
                  <a:spLocks noChangeArrowheads="1"/>
                </p:cNvSpPr>
                <p:nvPr/>
              </p:nvSpPr>
              <p:spPr bwMode="auto">
                <a:xfrm>
                  <a:off x="43" y="7318"/>
                  <a:ext cx="774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 b="1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NAME</a:t>
                  </a:r>
                  <a:endParaRPr lang="el-GR" altLang="el-GR" sz="1200" dirty="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" name="Rectangle 154"/>
                <p:cNvSpPr>
                  <a:spLocks noChangeArrowheads="1"/>
                </p:cNvSpPr>
                <p:nvPr/>
              </p:nvSpPr>
              <p:spPr bwMode="auto">
                <a:xfrm>
                  <a:off x="0" y="7318"/>
                  <a:ext cx="860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" name="Group 155"/>
              <p:cNvGrpSpPr>
                <a:grpSpLocks/>
              </p:cNvGrpSpPr>
              <p:nvPr/>
            </p:nvGrpSpPr>
            <p:grpSpPr bwMode="auto">
              <a:xfrm>
                <a:off x="860" y="7318"/>
                <a:ext cx="812" cy="672"/>
                <a:chOff x="860" y="7318"/>
                <a:chExt cx="812" cy="672"/>
              </a:xfrm>
            </p:grpSpPr>
            <p:sp>
              <p:nvSpPr>
                <p:cNvPr id="212" name="Rectangle 156"/>
                <p:cNvSpPr>
                  <a:spLocks noChangeArrowheads="1"/>
                </p:cNvSpPr>
                <p:nvPr/>
              </p:nvSpPr>
              <p:spPr bwMode="auto">
                <a:xfrm>
                  <a:off x="903" y="7318"/>
                  <a:ext cx="72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 b="1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DESCR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3" name="Rectangle 157"/>
                <p:cNvSpPr>
                  <a:spLocks noChangeArrowheads="1"/>
                </p:cNvSpPr>
                <p:nvPr/>
              </p:nvSpPr>
              <p:spPr bwMode="auto">
                <a:xfrm>
                  <a:off x="860" y="7318"/>
                  <a:ext cx="81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" name="Group 158"/>
              <p:cNvGrpSpPr>
                <a:grpSpLocks/>
              </p:cNvGrpSpPr>
              <p:nvPr/>
            </p:nvGrpSpPr>
            <p:grpSpPr bwMode="auto">
              <a:xfrm>
                <a:off x="1672" y="7318"/>
                <a:ext cx="226" cy="672"/>
                <a:chOff x="1672" y="7318"/>
                <a:chExt cx="226" cy="672"/>
              </a:xfrm>
            </p:grpSpPr>
            <p:sp>
              <p:nvSpPr>
                <p:cNvPr id="210" name="Rectangle 159"/>
                <p:cNvSpPr>
                  <a:spLocks noChangeArrowheads="1"/>
                </p:cNvSpPr>
                <p:nvPr/>
              </p:nvSpPr>
              <p:spPr bwMode="auto">
                <a:xfrm>
                  <a:off x="1715" y="7318"/>
                  <a:ext cx="140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l-GR" altLang="el-GR" sz="12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 </a:t>
                  </a:r>
                </a:p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Rectangle 160"/>
                <p:cNvSpPr>
                  <a:spLocks noChangeArrowheads="1"/>
                </p:cNvSpPr>
                <p:nvPr/>
              </p:nvSpPr>
              <p:spPr bwMode="auto">
                <a:xfrm>
                  <a:off x="1672" y="7318"/>
                  <a:ext cx="226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9" name="Group 161"/>
              <p:cNvGrpSpPr>
                <a:grpSpLocks/>
              </p:cNvGrpSpPr>
              <p:nvPr/>
            </p:nvGrpSpPr>
            <p:grpSpPr bwMode="auto">
              <a:xfrm>
                <a:off x="1898" y="7318"/>
                <a:ext cx="956" cy="672"/>
                <a:chOff x="1898" y="7318"/>
                <a:chExt cx="956" cy="672"/>
              </a:xfrm>
            </p:grpSpPr>
            <p:sp>
              <p:nvSpPr>
                <p:cNvPr id="208" name="Rectangle 162"/>
                <p:cNvSpPr>
                  <a:spLocks noChangeArrowheads="1"/>
                </p:cNvSpPr>
                <p:nvPr/>
              </p:nvSpPr>
              <p:spPr bwMode="auto">
                <a:xfrm>
                  <a:off x="1941" y="7318"/>
                  <a:ext cx="870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 b="1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NAME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Rectangle 163"/>
                <p:cNvSpPr>
                  <a:spLocks noChangeArrowheads="1"/>
                </p:cNvSpPr>
                <p:nvPr/>
              </p:nvSpPr>
              <p:spPr bwMode="auto">
                <a:xfrm>
                  <a:off x="1898" y="7318"/>
                  <a:ext cx="956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0" name="Group 164"/>
              <p:cNvGrpSpPr>
                <a:grpSpLocks/>
              </p:cNvGrpSpPr>
              <p:nvPr/>
            </p:nvGrpSpPr>
            <p:grpSpPr bwMode="auto">
              <a:xfrm>
                <a:off x="2854" y="7318"/>
                <a:ext cx="895" cy="672"/>
                <a:chOff x="2854" y="7318"/>
                <a:chExt cx="895" cy="672"/>
              </a:xfrm>
            </p:grpSpPr>
            <p:sp>
              <p:nvSpPr>
                <p:cNvPr id="206" name="Rectangle 165"/>
                <p:cNvSpPr>
                  <a:spLocks noChangeArrowheads="1"/>
                </p:cNvSpPr>
                <p:nvPr/>
              </p:nvSpPr>
              <p:spPr bwMode="auto">
                <a:xfrm>
                  <a:off x="2897" y="7318"/>
                  <a:ext cx="809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 b="1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PIN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Rectangle 166"/>
                <p:cNvSpPr>
                  <a:spLocks noChangeArrowheads="1"/>
                </p:cNvSpPr>
                <p:nvPr/>
              </p:nvSpPr>
              <p:spPr bwMode="auto">
                <a:xfrm>
                  <a:off x="2854" y="7318"/>
                  <a:ext cx="895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1" name="Group 167"/>
              <p:cNvGrpSpPr>
                <a:grpSpLocks/>
              </p:cNvGrpSpPr>
              <p:nvPr/>
            </p:nvGrpSpPr>
            <p:grpSpPr bwMode="auto">
              <a:xfrm>
                <a:off x="0" y="7990"/>
                <a:ext cx="860" cy="672"/>
                <a:chOff x="0" y="7990"/>
                <a:chExt cx="860" cy="672"/>
              </a:xfrm>
            </p:grpSpPr>
            <p:sp>
              <p:nvSpPr>
                <p:cNvPr id="204" name="Rectangle 168"/>
                <p:cNvSpPr>
                  <a:spLocks noChangeArrowheads="1"/>
                </p:cNvSpPr>
                <p:nvPr/>
              </p:nvSpPr>
              <p:spPr bwMode="auto">
                <a:xfrm>
                  <a:off x="43" y="7990"/>
                  <a:ext cx="774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ANTONIOU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Rectangle 169"/>
                <p:cNvSpPr>
                  <a:spLocks noChangeArrowheads="1"/>
                </p:cNvSpPr>
                <p:nvPr/>
              </p:nvSpPr>
              <p:spPr bwMode="auto">
                <a:xfrm>
                  <a:off x="0" y="7990"/>
                  <a:ext cx="860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2" name="Group 170"/>
              <p:cNvGrpSpPr>
                <a:grpSpLocks/>
              </p:cNvGrpSpPr>
              <p:nvPr/>
            </p:nvGrpSpPr>
            <p:grpSpPr bwMode="auto">
              <a:xfrm>
                <a:off x="860" y="7990"/>
                <a:ext cx="812" cy="672"/>
                <a:chOff x="860" y="7990"/>
                <a:chExt cx="812" cy="672"/>
              </a:xfrm>
            </p:grpSpPr>
            <p:sp>
              <p:nvSpPr>
                <p:cNvPr id="202" name="Rectangle 171"/>
                <p:cNvSpPr>
                  <a:spLocks noChangeArrowheads="1"/>
                </p:cNvSpPr>
                <p:nvPr/>
              </p:nvSpPr>
              <p:spPr bwMode="auto">
                <a:xfrm>
                  <a:off x="903" y="7990"/>
                  <a:ext cx="72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S1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Rectangle 172"/>
                <p:cNvSpPr>
                  <a:spLocks noChangeArrowheads="1"/>
                </p:cNvSpPr>
                <p:nvPr/>
              </p:nvSpPr>
              <p:spPr bwMode="auto">
                <a:xfrm>
                  <a:off x="860" y="7990"/>
                  <a:ext cx="81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3" name="Group 173"/>
              <p:cNvGrpSpPr>
                <a:grpSpLocks/>
              </p:cNvGrpSpPr>
              <p:nvPr/>
            </p:nvGrpSpPr>
            <p:grpSpPr bwMode="auto">
              <a:xfrm>
                <a:off x="1672" y="7990"/>
                <a:ext cx="226" cy="672"/>
                <a:chOff x="1672" y="7990"/>
                <a:chExt cx="226" cy="672"/>
              </a:xfrm>
            </p:grpSpPr>
            <p:sp>
              <p:nvSpPr>
                <p:cNvPr id="200" name="Rectangle 174"/>
                <p:cNvSpPr>
                  <a:spLocks noChangeArrowheads="1"/>
                </p:cNvSpPr>
                <p:nvPr/>
              </p:nvSpPr>
              <p:spPr bwMode="auto">
                <a:xfrm>
                  <a:off x="1715" y="7990"/>
                  <a:ext cx="140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l-GR" altLang="el-GR" sz="12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Rectangle 175"/>
                <p:cNvSpPr>
                  <a:spLocks noChangeArrowheads="1"/>
                </p:cNvSpPr>
                <p:nvPr/>
              </p:nvSpPr>
              <p:spPr bwMode="auto">
                <a:xfrm>
                  <a:off x="1672" y="7990"/>
                  <a:ext cx="226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" name="Group 176"/>
              <p:cNvGrpSpPr>
                <a:grpSpLocks/>
              </p:cNvGrpSpPr>
              <p:nvPr/>
            </p:nvGrpSpPr>
            <p:grpSpPr bwMode="auto">
              <a:xfrm>
                <a:off x="1898" y="7990"/>
                <a:ext cx="956" cy="672"/>
                <a:chOff x="1898" y="7990"/>
                <a:chExt cx="956" cy="672"/>
              </a:xfrm>
            </p:grpSpPr>
            <p:sp>
              <p:nvSpPr>
                <p:cNvPr id="198" name="Rectangle 177"/>
                <p:cNvSpPr>
                  <a:spLocks noChangeArrowheads="1"/>
                </p:cNvSpPr>
                <p:nvPr/>
              </p:nvSpPr>
              <p:spPr bwMode="auto">
                <a:xfrm>
                  <a:off x="1941" y="7990"/>
                  <a:ext cx="870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ANTONIOU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Rectangle 178"/>
                <p:cNvSpPr>
                  <a:spLocks noChangeArrowheads="1"/>
                </p:cNvSpPr>
                <p:nvPr/>
              </p:nvSpPr>
              <p:spPr bwMode="auto">
                <a:xfrm>
                  <a:off x="1898" y="7990"/>
                  <a:ext cx="956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5" name="Group 179"/>
              <p:cNvGrpSpPr>
                <a:grpSpLocks/>
              </p:cNvGrpSpPr>
              <p:nvPr/>
            </p:nvGrpSpPr>
            <p:grpSpPr bwMode="auto">
              <a:xfrm>
                <a:off x="2854" y="7990"/>
                <a:ext cx="895" cy="672"/>
                <a:chOff x="2854" y="7990"/>
                <a:chExt cx="895" cy="672"/>
              </a:xfrm>
            </p:grpSpPr>
            <p:sp>
              <p:nvSpPr>
                <p:cNvPr id="196" name="Rectangle 180"/>
                <p:cNvSpPr>
                  <a:spLocks noChangeArrowheads="1"/>
                </p:cNvSpPr>
                <p:nvPr/>
              </p:nvSpPr>
              <p:spPr bwMode="auto">
                <a:xfrm>
                  <a:off x="2897" y="7990"/>
                  <a:ext cx="809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P1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Rectangle 181"/>
                <p:cNvSpPr>
                  <a:spLocks noChangeArrowheads="1"/>
                </p:cNvSpPr>
                <p:nvPr/>
              </p:nvSpPr>
              <p:spPr bwMode="auto">
                <a:xfrm>
                  <a:off x="2854" y="7990"/>
                  <a:ext cx="895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6" name="Group 182"/>
              <p:cNvGrpSpPr>
                <a:grpSpLocks/>
              </p:cNvGrpSpPr>
              <p:nvPr/>
            </p:nvGrpSpPr>
            <p:grpSpPr bwMode="auto">
              <a:xfrm>
                <a:off x="0" y="8662"/>
                <a:ext cx="860" cy="672"/>
                <a:chOff x="0" y="8662"/>
                <a:chExt cx="860" cy="672"/>
              </a:xfrm>
            </p:grpSpPr>
            <p:sp>
              <p:nvSpPr>
                <p:cNvPr id="194" name="Rectangle 183"/>
                <p:cNvSpPr>
                  <a:spLocks noChangeArrowheads="1"/>
                </p:cNvSpPr>
                <p:nvPr/>
              </p:nvSpPr>
              <p:spPr bwMode="auto">
                <a:xfrm>
                  <a:off x="43" y="8662"/>
                  <a:ext cx="774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GEORGIOU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Rectangle 184"/>
                <p:cNvSpPr>
                  <a:spLocks noChangeArrowheads="1"/>
                </p:cNvSpPr>
                <p:nvPr/>
              </p:nvSpPr>
              <p:spPr bwMode="auto">
                <a:xfrm>
                  <a:off x="0" y="8662"/>
                  <a:ext cx="860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7" name="Group 185"/>
              <p:cNvGrpSpPr>
                <a:grpSpLocks/>
              </p:cNvGrpSpPr>
              <p:nvPr/>
            </p:nvGrpSpPr>
            <p:grpSpPr bwMode="auto">
              <a:xfrm>
                <a:off x="860" y="8662"/>
                <a:ext cx="812" cy="672"/>
                <a:chOff x="860" y="8662"/>
                <a:chExt cx="812" cy="672"/>
              </a:xfrm>
            </p:grpSpPr>
            <p:sp>
              <p:nvSpPr>
                <p:cNvPr id="192" name="Rectangle 186"/>
                <p:cNvSpPr>
                  <a:spLocks noChangeArrowheads="1"/>
                </p:cNvSpPr>
                <p:nvPr/>
              </p:nvSpPr>
              <p:spPr bwMode="auto">
                <a:xfrm>
                  <a:off x="903" y="8662"/>
                  <a:ext cx="72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S1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Rectangle 187"/>
                <p:cNvSpPr>
                  <a:spLocks noChangeArrowheads="1"/>
                </p:cNvSpPr>
                <p:nvPr/>
              </p:nvSpPr>
              <p:spPr bwMode="auto">
                <a:xfrm>
                  <a:off x="860" y="8662"/>
                  <a:ext cx="81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" name="Group 188"/>
              <p:cNvGrpSpPr>
                <a:grpSpLocks/>
              </p:cNvGrpSpPr>
              <p:nvPr/>
            </p:nvGrpSpPr>
            <p:grpSpPr bwMode="auto">
              <a:xfrm>
                <a:off x="1672" y="8662"/>
                <a:ext cx="226" cy="672"/>
                <a:chOff x="1672" y="8662"/>
                <a:chExt cx="226" cy="672"/>
              </a:xfrm>
            </p:grpSpPr>
            <p:sp>
              <p:nvSpPr>
                <p:cNvPr id="190" name="Rectangle 189"/>
                <p:cNvSpPr>
                  <a:spLocks noChangeArrowheads="1"/>
                </p:cNvSpPr>
                <p:nvPr/>
              </p:nvSpPr>
              <p:spPr bwMode="auto">
                <a:xfrm>
                  <a:off x="1715" y="8662"/>
                  <a:ext cx="140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l-GR" altLang="el-GR" sz="12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Rectangle 190"/>
                <p:cNvSpPr>
                  <a:spLocks noChangeArrowheads="1"/>
                </p:cNvSpPr>
                <p:nvPr/>
              </p:nvSpPr>
              <p:spPr bwMode="auto">
                <a:xfrm>
                  <a:off x="1672" y="8662"/>
                  <a:ext cx="226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9" name="Group 191"/>
              <p:cNvGrpSpPr>
                <a:grpSpLocks/>
              </p:cNvGrpSpPr>
              <p:nvPr/>
            </p:nvGrpSpPr>
            <p:grpSpPr bwMode="auto">
              <a:xfrm>
                <a:off x="1898" y="8662"/>
                <a:ext cx="956" cy="672"/>
                <a:chOff x="1898" y="8662"/>
                <a:chExt cx="956" cy="672"/>
              </a:xfrm>
            </p:grpSpPr>
            <p:sp>
              <p:nvSpPr>
                <p:cNvPr id="188" name="Rectangle 192"/>
                <p:cNvSpPr>
                  <a:spLocks noChangeArrowheads="1"/>
                </p:cNvSpPr>
                <p:nvPr/>
              </p:nvSpPr>
              <p:spPr bwMode="auto">
                <a:xfrm>
                  <a:off x="1941" y="8662"/>
                  <a:ext cx="870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GEORGIOU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Rectangle 193"/>
                <p:cNvSpPr>
                  <a:spLocks noChangeArrowheads="1"/>
                </p:cNvSpPr>
                <p:nvPr/>
              </p:nvSpPr>
              <p:spPr bwMode="auto">
                <a:xfrm>
                  <a:off x="1898" y="8662"/>
                  <a:ext cx="956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" name="Group 194"/>
              <p:cNvGrpSpPr>
                <a:grpSpLocks/>
              </p:cNvGrpSpPr>
              <p:nvPr/>
            </p:nvGrpSpPr>
            <p:grpSpPr bwMode="auto">
              <a:xfrm>
                <a:off x="2854" y="8662"/>
                <a:ext cx="895" cy="672"/>
                <a:chOff x="2854" y="8662"/>
                <a:chExt cx="895" cy="672"/>
              </a:xfrm>
            </p:grpSpPr>
            <p:sp>
              <p:nvSpPr>
                <p:cNvPr id="186" name="Rectangle 195"/>
                <p:cNvSpPr>
                  <a:spLocks noChangeArrowheads="1"/>
                </p:cNvSpPr>
                <p:nvPr/>
              </p:nvSpPr>
              <p:spPr bwMode="auto">
                <a:xfrm>
                  <a:off x="2897" y="8662"/>
                  <a:ext cx="809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P2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7" name="Rectangle 196"/>
                <p:cNvSpPr>
                  <a:spLocks noChangeArrowheads="1"/>
                </p:cNvSpPr>
                <p:nvPr/>
              </p:nvSpPr>
              <p:spPr bwMode="auto">
                <a:xfrm>
                  <a:off x="2854" y="8662"/>
                  <a:ext cx="895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" name="Group 197"/>
              <p:cNvGrpSpPr>
                <a:grpSpLocks/>
              </p:cNvGrpSpPr>
              <p:nvPr/>
            </p:nvGrpSpPr>
            <p:grpSpPr bwMode="auto">
              <a:xfrm>
                <a:off x="0" y="9334"/>
                <a:ext cx="860" cy="672"/>
                <a:chOff x="0" y="9334"/>
                <a:chExt cx="860" cy="672"/>
              </a:xfrm>
            </p:grpSpPr>
            <p:sp>
              <p:nvSpPr>
                <p:cNvPr id="184" name="Rectangle 198"/>
                <p:cNvSpPr>
                  <a:spLocks noChangeArrowheads="1"/>
                </p:cNvSpPr>
                <p:nvPr/>
              </p:nvSpPr>
              <p:spPr bwMode="auto">
                <a:xfrm>
                  <a:off x="43" y="9334"/>
                  <a:ext cx="774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GEORGIOU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5" name="Rectangle 199"/>
                <p:cNvSpPr>
                  <a:spLocks noChangeArrowheads="1"/>
                </p:cNvSpPr>
                <p:nvPr/>
              </p:nvSpPr>
              <p:spPr bwMode="auto">
                <a:xfrm>
                  <a:off x="0" y="9334"/>
                  <a:ext cx="860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" name="Group 200"/>
              <p:cNvGrpSpPr>
                <a:grpSpLocks/>
              </p:cNvGrpSpPr>
              <p:nvPr/>
            </p:nvGrpSpPr>
            <p:grpSpPr bwMode="auto">
              <a:xfrm>
                <a:off x="860" y="9334"/>
                <a:ext cx="812" cy="672"/>
                <a:chOff x="860" y="9334"/>
                <a:chExt cx="812" cy="672"/>
              </a:xfrm>
            </p:grpSpPr>
            <p:sp>
              <p:nvSpPr>
                <p:cNvPr id="182" name="Rectangle 201"/>
                <p:cNvSpPr>
                  <a:spLocks noChangeArrowheads="1"/>
                </p:cNvSpPr>
                <p:nvPr/>
              </p:nvSpPr>
              <p:spPr bwMode="auto">
                <a:xfrm>
                  <a:off x="903" y="9334"/>
                  <a:ext cx="72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S2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3" name="Rectangle 202"/>
                <p:cNvSpPr>
                  <a:spLocks noChangeArrowheads="1"/>
                </p:cNvSpPr>
                <p:nvPr/>
              </p:nvSpPr>
              <p:spPr bwMode="auto">
                <a:xfrm>
                  <a:off x="860" y="9334"/>
                  <a:ext cx="81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3" name="Group 203"/>
              <p:cNvGrpSpPr>
                <a:grpSpLocks/>
              </p:cNvGrpSpPr>
              <p:nvPr/>
            </p:nvGrpSpPr>
            <p:grpSpPr bwMode="auto">
              <a:xfrm>
                <a:off x="1672" y="9334"/>
                <a:ext cx="226" cy="672"/>
                <a:chOff x="1672" y="9334"/>
                <a:chExt cx="226" cy="672"/>
              </a:xfrm>
            </p:grpSpPr>
            <p:sp>
              <p:nvSpPr>
                <p:cNvPr id="180" name="Rectangle 204"/>
                <p:cNvSpPr>
                  <a:spLocks noChangeArrowheads="1"/>
                </p:cNvSpPr>
                <p:nvPr/>
              </p:nvSpPr>
              <p:spPr bwMode="auto">
                <a:xfrm>
                  <a:off x="1715" y="9334"/>
                  <a:ext cx="140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l-GR" altLang="el-GR" sz="12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1" name="Rectangle 205"/>
                <p:cNvSpPr>
                  <a:spLocks noChangeArrowheads="1"/>
                </p:cNvSpPr>
                <p:nvPr/>
              </p:nvSpPr>
              <p:spPr bwMode="auto">
                <a:xfrm>
                  <a:off x="1672" y="9334"/>
                  <a:ext cx="226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4" name="Group 206"/>
              <p:cNvGrpSpPr>
                <a:grpSpLocks/>
              </p:cNvGrpSpPr>
              <p:nvPr/>
            </p:nvGrpSpPr>
            <p:grpSpPr bwMode="auto">
              <a:xfrm>
                <a:off x="1898" y="9334"/>
                <a:ext cx="956" cy="672"/>
                <a:chOff x="1898" y="9334"/>
                <a:chExt cx="956" cy="672"/>
              </a:xfrm>
            </p:grpSpPr>
            <p:sp>
              <p:nvSpPr>
                <p:cNvPr id="178" name="Rectangle 207"/>
                <p:cNvSpPr>
                  <a:spLocks noChangeArrowheads="1"/>
                </p:cNvSpPr>
                <p:nvPr/>
              </p:nvSpPr>
              <p:spPr bwMode="auto">
                <a:xfrm>
                  <a:off x="1941" y="9334"/>
                  <a:ext cx="870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IOANNOU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9" name="Rectangle 208"/>
                <p:cNvSpPr>
                  <a:spLocks noChangeArrowheads="1"/>
                </p:cNvSpPr>
                <p:nvPr/>
              </p:nvSpPr>
              <p:spPr bwMode="auto">
                <a:xfrm>
                  <a:off x="1898" y="9334"/>
                  <a:ext cx="956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5" name="Group 209"/>
              <p:cNvGrpSpPr>
                <a:grpSpLocks/>
              </p:cNvGrpSpPr>
              <p:nvPr/>
            </p:nvGrpSpPr>
            <p:grpSpPr bwMode="auto">
              <a:xfrm>
                <a:off x="2854" y="9334"/>
                <a:ext cx="895" cy="672"/>
                <a:chOff x="2854" y="9334"/>
                <a:chExt cx="895" cy="672"/>
              </a:xfrm>
            </p:grpSpPr>
            <p:sp>
              <p:nvSpPr>
                <p:cNvPr id="176" name="Rectangle 210"/>
                <p:cNvSpPr>
                  <a:spLocks noChangeArrowheads="1"/>
                </p:cNvSpPr>
                <p:nvPr/>
              </p:nvSpPr>
              <p:spPr bwMode="auto">
                <a:xfrm>
                  <a:off x="2897" y="9334"/>
                  <a:ext cx="809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P3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Rectangle 211"/>
                <p:cNvSpPr>
                  <a:spLocks noChangeArrowheads="1"/>
                </p:cNvSpPr>
                <p:nvPr/>
              </p:nvSpPr>
              <p:spPr bwMode="auto">
                <a:xfrm>
                  <a:off x="2854" y="9334"/>
                  <a:ext cx="895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" name="Group 212"/>
              <p:cNvGrpSpPr>
                <a:grpSpLocks/>
              </p:cNvGrpSpPr>
              <p:nvPr/>
            </p:nvGrpSpPr>
            <p:grpSpPr bwMode="auto">
              <a:xfrm>
                <a:off x="0" y="10006"/>
                <a:ext cx="860" cy="672"/>
                <a:chOff x="0" y="10006"/>
                <a:chExt cx="860" cy="672"/>
              </a:xfrm>
            </p:grpSpPr>
            <p:sp>
              <p:nvSpPr>
                <p:cNvPr id="174" name="Rectangle 213"/>
                <p:cNvSpPr>
                  <a:spLocks noChangeArrowheads="1"/>
                </p:cNvSpPr>
                <p:nvPr/>
              </p:nvSpPr>
              <p:spPr bwMode="auto">
                <a:xfrm>
                  <a:off x="43" y="10006"/>
                  <a:ext cx="774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IOANNOU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5" name="Rectangle 214"/>
                <p:cNvSpPr>
                  <a:spLocks noChangeArrowheads="1"/>
                </p:cNvSpPr>
                <p:nvPr/>
              </p:nvSpPr>
              <p:spPr bwMode="auto">
                <a:xfrm>
                  <a:off x="0" y="10006"/>
                  <a:ext cx="860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7" name="Group 215"/>
              <p:cNvGrpSpPr>
                <a:grpSpLocks/>
              </p:cNvGrpSpPr>
              <p:nvPr/>
            </p:nvGrpSpPr>
            <p:grpSpPr bwMode="auto">
              <a:xfrm>
                <a:off x="860" y="10006"/>
                <a:ext cx="812" cy="672"/>
                <a:chOff x="860" y="10006"/>
                <a:chExt cx="812" cy="672"/>
              </a:xfrm>
            </p:grpSpPr>
            <p:sp>
              <p:nvSpPr>
                <p:cNvPr id="172" name="Rectangle 216"/>
                <p:cNvSpPr>
                  <a:spLocks noChangeArrowheads="1"/>
                </p:cNvSpPr>
                <p:nvPr/>
              </p:nvSpPr>
              <p:spPr bwMode="auto">
                <a:xfrm>
                  <a:off x="903" y="10006"/>
                  <a:ext cx="72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S1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3" name="Rectangle 217"/>
                <p:cNvSpPr>
                  <a:spLocks noChangeArrowheads="1"/>
                </p:cNvSpPr>
                <p:nvPr/>
              </p:nvSpPr>
              <p:spPr bwMode="auto">
                <a:xfrm>
                  <a:off x="860" y="10006"/>
                  <a:ext cx="81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8" name="Group 218"/>
              <p:cNvGrpSpPr>
                <a:grpSpLocks/>
              </p:cNvGrpSpPr>
              <p:nvPr/>
            </p:nvGrpSpPr>
            <p:grpSpPr bwMode="auto">
              <a:xfrm>
                <a:off x="1672" y="10006"/>
                <a:ext cx="226" cy="672"/>
                <a:chOff x="1672" y="10006"/>
                <a:chExt cx="226" cy="672"/>
              </a:xfrm>
            </p:grpSpPr>
            <p:sp>
              <p:nvSpPr>
                <p:cNvPr id="170" name="Rectangle 219"/>
                <p:cNvSpPr>
                  <a:spLocks noChangeArrowheads="1"/>
                </p:cNvSpPr>
                <p:nvPr/>
              </p:nvSpPr>
              <p:spPr bwMode="auto">
                <a:xfrm>
                  <a:off x="1715" y="10006"/>
                  <a:ext cx="140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l-GR" altLang="el-GR" sz="12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1" name="Rectangle 220"/>
                <p:cNvSpPr>
                  <a:spLocks noChangeArrowheads="1"/>
                </p:cNvSpPr>
                <p:nvPr/>
              </p:nvSpPr>
              <p:spPr bwMode="auto">
                <a:xfrm>
                  <a:off x="1672" y="10006"/>
                  <a:ext cx="226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9" name="Group 221"/>
              <p:cNvGrpSpPr>
                <a:grpSpLocks/>
              </p:cNvGrpSpPr>
              <p:nvPr/>
            </p:nvGrpSpPr>
            <p:grpSpPr bwMode="auto">
              <a:xfrm>
                <a:off x="1898" y="10006"/>
                <a:ext cx="956" cy="672"/>
                <a:chOff x="1898" y="10006"/>
                <a:chExt cx="956" cy="672"/>
              </a:xfrm>
            </p:grpSpPr>
            <p:sp>
              <p:nvSpPr>
                <p:cNvPr id="168" name="Rectangle 222"/>
                <p:cNvSpPr>
                  <a:spLocks noChangeArrowheads="1"/>
                </p:cNvSpPr>
                <p:nvPr/>
              </p:nvSpPr>
              <p:spPr bwMode="auto">
                <a:xfrm>
                  <a:off x="1941" y="10006"/>
                  <a:ext cx="870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BASILEIOU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Rectangle 223"/>
                <p:cNvSpPr>
                  <a:spLocks noChangeArrowheads="1"/>
                </p:cNvSpPr>
                <p:nvPr/>
              </p:nvSpPr>
              <p:spPr bwMode="auto">
                <a:xfrm>
                  <a:off x="1898" y="10006"/>
                  <a:ext cx="956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0" name="Group 224"/>
              <p:cNvGrpSpPr>
                <a:grpSpLocks/>
              </p:cNvGrpSpPr>
              <p:nvPr/>
            </p:nvGrpSpPr>
            <p:grpSpPr bwMode="auto">
              <a:xfrm>
                <a:off x="2854" y="10006"/>
                <a:ext cx="895" cy="672"/>
                <a:chOff x="2854" y="10006"/>
                <a:chExt cx="895" cy="672"/>
              </a:xfrm>
            </p:grpSpPr>
            <p:sp>
              <p:nvSpPr>
                <p:cNvPr id="166" name="Rectangle 225"/>
                <p:cNvSpPr>
                  <a:spLocks noChangeArrowheads="1"/>
                </p:cNvSpPr>
                <p:nvPr/>
              </p:nvSpPr>
              <p:spPr bwMode="auto">
                <a:xfrm>
                  <a:off x="2897" y="10006"/>
                  <a:ext cx="809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P4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7" name="Rectangle 226"/>
                <p:cNvSpPr>
                  <a:spLocks noChangeArrowheads="1"/>
                </p:cNvSpPr>
                <p:nvPr/>
              </p:nvSpPr>
              <p:spPr bwMode="auto">
                <a:xfrm>
                  <a:off x="2854" y="10006"/>
                  <a:ext cx="895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1" name="Group 227"/>
              <p:cNvGrpSpPr>
                <a:grpSpLocks/>
              </p:cNvGrpSpPr>
              <p:nvPr/>
            </p:nvGrpSpPr>
            <p:grpSpPr bwMode="auto">
              <a:xfrm>
                <a:off x="0" y="10678"/>
                <a:ext cx="860" cy="672"/>
                <a:chOff x="0" y="10678"/>
                <a:chExt cx="860" cy="672"/>
              </a:xfrm>
            </p:grpSpPr>
            <p:sp>
              <p:nvSpPr>
                <p:cNvPr id="164" name="Rectangle 228"/>
                <p:cNvSpPr>
                  <a:spLocks noChangeArrowheads="1"/>
                </p:cNvSpPr>
                <p:nvPr/>
              </p:nvSpPr>
              <p:spPr bwMode="auto">
                <a:xfrm>
                  <a:off x="43" y="10678"/>
                  <a:ext cx="774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IOANNOU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Rectangle 229"/>
                <p:cNvSpPr>
                  <a:spLocks noChangeArrowheads="1"/>
                </p:cNvSpPr>
                <p:nvPr/>
              </p:nvSpPr>
              <p:spPr bwMode="auto">
                <a:xfrm>
                  <a:off x="0" y="10678"/>
                  <a:ext cx="860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2" name="Group 230"/>
              <p:cNvGrpSpPr>
                <a:grpSpLocks/>
              </p:cNvGrpSpPr>
              <p:nvPr/>
            </p:nvGrpSpPr>
            <p:grpSpPr bwMode="auto">
              <a:xfrm>
                <a:off x="860" y="10678"/>
                <a:ext cx="812" cy="672"/>
                <a:chOff x="860" y="10678"/>
                <a:chExt cx="812" cy="672"/>
              </a:xfrm>
            </p:grpSpPr>
            <p:sp>
              <p:nvSpPr>
                <p:cNvPr id="162" name="Rectangle 231"/>
                <p:cNvSpPr>
                  <a:spLocks noChangeArrowheads="1"/>
                </p:cNvSpPr>
                <p:nvPr/>
              </p:nvSpPr>
              <p:spPr bwMode="auto">
                <a:xfrm>
                  <a:off x="903" y="10678"/>
                  <a:ext cx="72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S3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3" name="Rectangle 232"/>
                <p:cNvSpPr>
                  <a:spLocks noChangeArrowheads="1"/>
                </p:cNvSpPr>
                <p:nvPr/>
              </p:nvSpPr>
              <p:spPr bwMode="auto">
                <a:xfrm>
                  <a:off x="860" y="10678"/>
                  <a:ext cx="81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3" name="Group 233"/>
              <p:cNvGrpSpPr>
                <a:grpSpLocks/>
              </p:cNvGrpSpPr>
              <p:nvPr/>
            </p:nvGrpSpPr>
            <p:grpSpPr bwMode="auto">
              <a:xfrm>
                <a:off x="1672" y="10678"/>
                <a:ext cx="226" cy="672"/>
                <a:chOff x="1672" y="10678"/>
                <a:chExt cx="226" cy="672"/>
              </a:xfrm>
            </p:grpSpPr>
            <p:sp>
              <p:nvSpPr>
                <p:cNvPr id="160" name="Rectangle 234"/>
                <p:cNvSpPr>
                  <a:spLocks noChangeArrowheads="1"/>
                </p:cNvSpPr>
                <p:nvPr/>
              </p:nvSpPr>
              <p:spPr bwMode="auto">
                <a:xfrm>
                  <a:off x="1715" y="10678"/>
                  <a:ext cx="140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l-GR" altLang="el-GR" sz="12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Rectangle 235"/>
                <p:cNvSpPr>
                  <a:spLocks noChangeArrowheads="1"/>
                </p:cNvSpPr>
                <p:nvPr/>
              </p:nvSpPr>
              <p:spPr bwMode="auto">
                <a:xfrm>
                  <a:off x="1672" y="10678"/>
                  <a:ext cx="226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4" name="Group 236"/>
              <p:cNvGrpSpPr>
                <a:grpSpLocks/>
              </p:cNvGrpSpPr>
              <p:nvPr/>
            </p:nvGrpSpPr>
            <p:grpSpPr bwMode="auto">
              <a:xfrm>
                <a:off x="1898" y="10678"/>
                <a:ext cx="956" cy="672"/>
                <a:chOff x="1898" y="10678"/>
                <a:chExt cx="956" cy="672"/>
              </a:xfrm>
            </p:grpSpPr>
            <p:sp>
              <p:nvSpPr>
                <p:cNvPr id="158" name="Rectangle 237"/>
                <p:cNvSpPr>
                  <a:spLocks noChangeArrowheads="1"/>
                </p:cNvSpPr>
                <p:nvPr/>
              </p:nvSpPr>
              <p:spPr bwMode="auto">
                <a:xfrm>
                  <a:off x="1941" y="10678"/>
                  <a:ext cx="870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SOTIRIOU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9" name="Rectangle 238"/>
                <p:cNvSpPr>
                  <a:spLocks noChangeArrowheads="1"/>
                </p:cNvSpPr>
                <p:nvPr/>
              </p:nvSpPr>
              <p:spPr bwMode="auto">
                <a:xfrm>
                  <a:off x="1898" y="10678"/>
                  <a:ext cx="956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5" name="Group 239"/>
              <p:cNvGrpSpPr>
                <a:grpSpLocks/>
              </p:cNvGrpSpPr>
              <p:nvPr/>
            </p:nvGrpSpPr>
            <p:grpSpPr bwMode="auto">
              <a:xfrm>
                <a:off x="2854" y="10678"/>
                <a:ext cx="895" cy="672"/>
                <a:chOff x="2854" y="10678"/>
                <a:chExt cx="895" cy="672"/>
              </a:xfrm>
            </p:grpSpPr>
            <p:sp>
              <p:nvSpPr>
                <p:cNvPr id="156" name="Rectangle 240"/>
                <p:cNvSpPr>
                  <a:spLocks noChangeArrowheads="1"/>
                </p:cNvSpPr>
                <p:nvPr/>
              </p:nvSpPr>
              <p:spPr bwMode="auto">
                <a:xfrm>
                  <a:off x="2897" y="10678"/>
                  <a:ext cx="809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P5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Rectangle 241"/>
                <p:cNvSpPr>
                  <a:spLocks noChangeArrowheads="1"/>
                </p:cNvSpPr>
                <p:nvPr/>
              </p:nvSpPr>
              <p:spPr bwMode="auto">
                <a:xfrm>
                  <a:off x="2854" y="10678"/>
                  <a:ext cx="895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6" name="Group 242"/>
              <p:cNvGrpSpPr>
                <a:grpSpLocks/>
              </p:cNvGrpSpPr>
              <p:nvPr/>
            </p:nvGrpSpPr>
            <p:grpSpPr bwMode="auto">
              <a:xfrm>
                <a:off x="0" y="11350"/>
                <a:ext cx="860" cy="672"/>
                <a:chOff x="0" y="11350"/>
                <a:chExt cx="860" cy="672"/>
              </a:xfrm>
            </p:grpSpPr>
            <p:sp>
              <p:nvSpPr>
                <p:cNvPr id="154" name="Rectangle 243"/>
                <p:cNvSpPr>
                  <a:spLocks noChangeArrowheads="1"/>
                </p:cNvSpPr>
                <p:nvPr/>
              </p:nvSpPr>
              <p:spPr bwMode="auto">
                <a:xfrm>
                  <a:off x="43" y="11350"/>
                  <a:ext cx="774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SOTIRIOU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5" name="Rectangle 244"/>
                <p:cNvSpPr>
                  <a:spLocks noChangeArrowheads="1"/>
                </p:cNvSpPr>
                <p:nvPr/>
              </p:nvSpPr>
              <p:spPr bwMode="auto">
                <a:xfrm>
                  <a:off x="0" y="11350"/>
                  <a:ext cx="860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7" name="Group 245"/>
              <p:cNvGrpSpPr>
                <a:grpSpLocks/>
              </p:cNvGrpSpPr>
              <p:nvPr/>
            </p:nvGrpSpPr>
            <p:grpSpPr bwMode="auto">
              <a:xfrm>
                <a:off x="860" y="11350"/>
                <a:ext cx="812" cy="672"/>
                <a:chOff x="860" y="11350"/>
                <a:chExt cx="812" cy="672"/>
              </a:xfrm>
            </p:grpSpPr>
            <p:sp>
              <p:nvSpPr>
                <p:cNvPr id="152" name="Rectangle 246"/>
                <p:cNvSpPr>
                  <a:spLocks noChangeArrowheads="1"/>
                </p:cNvSpPr>
                <p:nvPr/>
              </p:nvSpPr>
              <p:spPr bwMode="auto">
                <a:xfrm>
                  <a:off x="903" y="11350"/>
                  <a:ext cx="72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S2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Rectangle 247"/>
                <p:cNvSpPr>
                  <a:spLocks noChangeArrowheads="1"/>
                </p:cNvSpPr>
                <p:nvPr/>
              </p:nvSpPr>
              <p:spPr bwMode="auto">
                <a:xfrm>
                  <a:off x="860" y="11350"/>
                  <a:ext cx="81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8" name="Group 248"/>
              <p:cNvGrpSpPr>
                <a:grpSpLocks/>
              </p:cNvGrpSpPr>
              <p:nvPr/>
            </p:nvGrpSpPr>
            <p:grpSpPr bwMode="auto">
              <a:xfrm>
                <a:off x="1672" y="11350"/>
                <a:ext cx="226" cy="672"/>
                <a:chOff x="1672" y="11350"/>
                <a:chExt cx="226" cy="672"/>
              </a:xfrm>
            </p:grpSpPr>
            <p:sp>
              <p:nvSpPr>
                <p:cNvPr id="150" name="Rectangle 249"/>
                <p:cNvSpPr>
                  <a:spLocks noChangeArrowheads="1"/>
                </p:cNvSpPr>
                <p:nvPr/>
              </p:nvSpPr>
              <p:spPr bwMode="auto">
                <a:xfrm>
                  <a:off x="1715" y="11350"/>
                  <a:ext cx="140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l-GR" altLang="el-GR" sz="12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1" name="Rectangle 250"/>
                <p:cNvSpPr>
                  <a:spLocks noChangeArrowheads="1"/>
                </p:cNvSpPr>
                <p:nvPr/>
              </p:nvSpPr>
              <p:spPr bwMode="auto">
                <a:xfrm>
                  <a:off x="1672" y="11350"/>
                  <a:ext cx="226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9" name="Group 251"/>
              <p:cNvGrpSpPr>
                <a:grpSpLocks/>
              </p:cNvGrpSpPr>
              <p:nvPr/>
            </p:nvGrpSpPr>
            <p:grpSpPr bwMode="auto">
              <a:xfrm>
                <a:off x="1898" y="11350"/>
                <a:ext cx="956" cy="672"/>
                <a:chOff x="1898" y="11350"/>
                <a:chExt cx="956" cy="672"/>
              </a:xfrm>
            </p:grpSpPr>
            <p:sp>
              <p:nvSpPr>
                <p:cNvPr id="148" name="Rectangle 252"/>
                <p:cNvSpPr>
                  <a:spLocks noChangeArrowheads="1"/>
                </p:cNvSpPr>
                <p:nvPr/>
              </p:nvSpPr>
              <p:spPr bwMode="auto">
                <a:xfrm>
                  <a:off x="1941" y="11350"/>
                  <a:ext cx="870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DIMITRIOU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Rectangle 253"/>
                <p:cNvSpPr>
                  <a:spLocks noChangeArrowheads="1"/>
                </p:cNvSpPr>
                <p:nvPr/>
              </p:nvSpPr>
              <p:spPr bwMode="auto">
                <a:xfrm>
                  <a:off x="1898" y="11350"/>
                  <a:ext cx="956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0" name="Group 254"/>
              <p:cNvGrpSpPr>
                <a:grpSpLocks/>
              </p:cNvGrpSpPr>
              <p:nvPr/>
            </p:nvGrpSpPr>
            <p:grpSpPr bwMode="auto">
              <a:xfrm>
                <a:off x="2854" y="11350"/>
                <a:ext cx="895" cy="672"/>
                <a:chOff x="2854" y="11350"/>
                <a:chExt cx="895" cy="672"/>
              </a:xfrm>
            </p:grpSpPr>
            <p:sp>
              <p:nvSpPr>
                <p:cNvPr id="146" name="Rectangle 255"/>
                <p:cNvSpPr>
                  <a:spLocks noChangeArrowheads="1"/>
                </p:cNvSpPr>
                <p:nvPr/>
              </p:nvSpPr>
              <p:spPr bwMode="auto">
                <a:xfrm>
                  <a:off x="2897" y="11350"/>
                  <a:ext cx="809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P6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7" name="Rectangle 256"/>
                <p:cNvSpPr>
                  <a:spLocks noChangeArrowheads="1"/>
                </p:cNvSpPr>
                <p:nvPr/>
              </p:nvSpPr>
              <p:spPr bwMode="auto">
                <a:xfrm>
                  <a:off x="2854" y="11350"/>
                  <a:ext cx="895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1" name="Group 257"/>
              <p:cNvGrpSpPr>
                <a:grpSpLocks/>
              </p:cNvGrpSpPr>
              <p:nvPr/>
            </p:nvGrpSpPr>
            <p:grpSpPr bwMode="auto">
              <a:xfrm>
                <a:off x="0" y="12022"/>
                <a:ext cx="860" cy="672"/>
                <a:chOff x="0" y="12022"/>
                <a:chExt cx="860" cy="672"/>
              </a:xfrm>
            </p:grpSpPr>
            <p:sp>
              <p:nvSpPr>
                <p:cNvPr id="144" name="Rectangle 258"/>
                <p:cNvSpPr>
                  <a:spLocks noChangeArrowheads="1"/>
                </p:cNvSpPr>
                <p:nvPr/>
              </p:nvSpPr>
              <p:spPr bwMode="auto">
                <a:xfrm>
                  <a:off x="43" y="12022"/>
                  <a:ext cx="774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IOANNOU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5" name="Rectangle 259"/>
                <p:cNvSpPr>
                  <a:spLocks noChangeArrowheads="1"/>
                </p:cNvSpPr>
                <p:nvPr/>
              </p:nvSpPr>
              <p:spPr bwMode="auto">
                <a:xfrm>
                  <a:off x="0" y="12022"/>
                  <a:ext cx="860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2" name="Group 260"/>
              <p:cNvGrpSpPr>
                <a:grpSpLocks/>
              </p:cNvGrpSpPr>
              <p:nvPr/>
            </p:nvGrpSpPr>
            <p:grpSpPr bwMode="auto">
              <a:xfrm>
                <a:off x="860" y="12022"/>
                <a:ext cx="812" cy="672"/>
                <a:chOff x="860" y="12022"/>
                <a:chExt cx="812" cy="672"/>
              </a:xfrm>
            </p:grpSpPr>
            <p:sp>
              <p:nvSpPr>
                <p:cNvPr id="142" name="Rectangle 261"/>
                <p:cNvSpPr>
                  <a:spLocks noChangeArrowheads="1"/>
                </p:cNvSpPr>
                <p:nvPr/>
              </p:nvSpPr>
              <p:spPr bwMode="auto">
                <a:xfrm>
                  <a:off x="903" y="12022"/>
                  <a:ext cx="72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S4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3" name="Rectangle 262"/>
                <p:cNvSpPr>
                  <a:spLocks noChangeArrowheads="1"/>
                </p:cNvSpPr>
                <p:nvPr/>
              </p:nvSpPr>
              <p:spPr bwMode="auto">
                <a:xfrm>
                  <a:off x="860" y="12022"/>
                  <a:ext cx="81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3" name="Group 263"/>
              <p:cNvGrpSpPr>
                <a:grpSpLocks/>
              </p:cNvGrpSpPr>
              <p:nvPr/>
            </p:nvGrpSpPr>
            <p:grpSpPr bwMode="auto">
              <a:xfrm>
                <a:off x="1672" y="12022"/>
                <a:ext cx="226" cy="672"/>
                <a:chOff x="1672" y="12022"/>
                <a:chExt cx="226" cy="672"/>
              </a:xfrm>
            </p:grpSpPr>
            <p:sp>
              <p:nvSpPr>
                <p:cNvPr id="140" name="Rectangle 264"/>
                <p:cNvSpPr>
                  <a:spLocks noChangeArrowheads="1"/>
                </p:cNvSpPr>
                <p:nvPr/>
              </p:nvSpPr>
              <p:spPr bwMode="auto">
                <a:xfrm>
                  <a:off x="1715" y="12022"/>
                  <a:ext cx="140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l-GR" altLang="el-GR" sz="12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1" name="Rectangle 265"/>
                <p:cNvSpPr>
                  <a:spLocks noChangeArrowheads="1"/>
                </p:cNvSpPr>
                <p:nvPr/>
              </p:nvSpPr>
              <p:spPr bwMode="auto">
                <a:xfrm>
                  <a:off x="1672" y="12022"/>
                  <a:ext cx="226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4" name="Group 266"/>
              <p:cNvGrpSpPr>
                <a:grpSpLocks/>
              </p:cNvGrpSpPr>
              <p:nvPr/>
            </p:nvGrpSpPr>
            <p:grpSpPr bwMode="auto">
              <a:xfrm>
                <a:off x="1898" y="12022"/>
                <a:ext cx="956" cy="672"/>
                <a:chOff x="1898" y="12022"/>
                <a:chExt cx="956" cy="672"/>
              </a:xfrm>
            </p:grpSpPr>
            <p:sp>
              <p:nvSpPr>
                <p:cNvPr id="138" name="Rectangle 267"/>
                <p:cNvSpPr>
                  <a:spLocks noChangeArrowheads="1"/>
                </p:cNvSpPr>
                <p:nvPr/>
              </p:nvSpPr>
              <p:spPr bwMode="auto">
                <a:xfrm>
                  <a:off x="1941" y="12022"/>
                  <a:ext cx="870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STEFANOU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9" name="Rectangle 268"/>
                <p:cNvSpPr>
                  <a:spLocks noChangeArrowheads="1"/>
                </p:cNvSpPr>
                <p:nvPr/>
              </p:nvSpPr>
              <p:spPr bwMode="auto">
                <a:xfrm>
                  <a:off x="1898" y="12022"/>
                  <a:ext cx="956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5" name="Group 269"/>
              <p:cNvGrpSpPr>
                <a:grpSpLocks/>
              </p:cNvGrpSpPr>
              <p:nvPr/>
            </p:nvGrpSpPr>
            <p:grpSpPr bwMode="auto">
              <a:xfrm>
                <a:off x="2854" y="12022"/>
                <a:ext cx="895" cy="672"/>
                <a:chOff x="2854" y="12022"/>
                <a:chExt cx="895" cy="672"/>
              </a:xfrm>
            </p:grpSpPr>
            <p:sp>
              <p:nvSpPr>
                <p:cNvPr id="136" name="Rectangle 270"/>
                <p:cNvSpPr>
                  <a:spLocks noChangeArrowheads="1"/>
                </p:cNvSpPr>
                <p:nvPr/>
              </p:nvSpPr>
              <p:spPr bwMode="auto">
                <a:xfrm>
                  <a:off x="2897" y="12022"/>
                  <a:ext cx="809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P7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7" name="Rectangle 271"/>
                <p:cNvSpPr>
                  <a:spLocks noChangeArrowheads="1"/>
                </p:cNvSpPr>
                <p:nvPr/>
              </p:nvSpPr>
              <p:spPr bwMode="auto">
                <a:xfrm>
                  <a:off x="2854" y="12022"/>
                  <a:ext cx="895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6" name="Group 272"/>
              <p:cNvGrpSpPr>
                <a:grpSpLocks/>
              </p:cNvGrpSpPr>
              <p:nvPr/>
            </p:nvGrpSpPr>
            <p:grpSpPr bwMode="auto">
              <a:xfrm>
                <a:off x="0" y="12694"/>
                <a:ext cx="860" cy="730"/>
                <a:chOff x="0" y="12694"/>
                <a:chExt cx="860" cy="730"/>
              </a:xfrm>
            </p:grpSpPr>
            <p:sp>
              <p:nvSpPr>
                <p:cNvPr id="134" name="Rectangle 273"/>
                <p:cNvSpPr>
                  <a:spLocks noChangeArrowheads="1"/>
                </p:cNvSpPr>
                <p:nvPr/>
              </p:nvSpPr>
              <p:spPr bwMode="auto">
                <a:xfrm>
                  <a:off x="43" y="12694"/>
                  <a:ext cx="774" cy="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STEFANOU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5" name="Rectangle 274"/>
                <p:cNvSpPr>
                  <a:spLocks noChangeArrowheads="1"/>
                </p:cNvSpPr>
                <p:nvPr/>
              </p:nvSpPr>
              <p:spPr bwMode="auto">
                <a:xfrm>
                  <a:off x="0" y="12694"/>
                  <a:ext cx="860" cy="73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7" name="Group 275"/>
              <p:cNvGrpSpPr>
                <a:grpSpLocks/>
              </p:cNvGrpSpPr>
              <p:nvPr/>
            </p:nvGrpSpPr>
            <p:grpSpPr bwMode="auto">
              <a:xfrm>
                <a:off x="860" y="12694"/>
                <a:ext cx="812" cy="730"/>
                <a:chOff x="860" y="12694"/>
                <a:chExt cx="812" cy="730"/>
              </a:xfrm>
            </p:grpSpPr>
            <p:sp>
              <p:nvSpPr>
                <p:cNvPr id="132" name="Rectangle 276"/>
                <p:cNvSpPr>
                  <a:spLocks noChangeArrowheads="1"/>
                </p:cNvSpPr>
                <p:nvPr/>
              </p:nvSpPr>
              <p:spPr bwMode="auto">
                <a:xfrm>
                  <a:off x="903" y="12694"/>
                  <a:ext cx="726" cy="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S1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3" name="Rectangle 277"/>
                <p:cNvSpPr>
                  <a:spLocks noChangeArrowheads="1"/>
                </p:cNvSpPr>
                <p:nvPr/>
              </p:nvSpPr>
              <p:spPr bwMode="auto">
                <a:xfrm>
                  <a:off x="860" y="12694"/>
                  <a:ext cx="812" cy="73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8" name="Group 278"/>
              <p:cNvGrpSpPr>
                <a:grpSpLocks/>
              </p:cNvGrpSpPr>
              <p:nvPr/>
            </p:nvGrpSpPr>
            <p:grpSpPr bwMode="auto">
              <a:xfrm>
                <a:off x="1672" y="12694"/>
                <a:ext cx="226" cy="730"/>
                <a:chOff x="1672" y="12694"/>
                <a:chExt cx="226" cy="730"/>
              </a:xfrm>
            </p:grpSpPr>
            <p:sp>
              <p:nvSpPr>
                <p:cNvPr id="130" name="Rectangle 279"/>
                <p:cNvSpPr>
                  <a:spLocks noChangeArrowheads="1"/>
                </p:cNvSpPr>
                <p:nvPr/>
              </p:nvSpPr>
              <p:spPr bwMode="auto">
                <a:xfrm>
                  <a:off x="1715" y="12694"/>
                  <a:ext cx="140" cy="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l-GR" altLang="el-GR" sz="12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1" name="Rectangle 280"/>
                <p:cNvSpPr>
                  <a:spLocks noChangeArrowheads="1"/>
                </p:cNvSpPr>
                <p:nvPr/>
              </p:nvSpPr>
              <p:spPr bwMode="auto">
                <a:xfrm>
                  <a:off x="1672" y="12694"/>
                  <a:ext cx="226" cy="73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9" name="Group 281"/>
              <p:cNvGrpSpPr>
                <a:grpSpLocks/>
              </p:cNvGrpSpPr>
              <p:nvPr/>
            </p:nvGrpSpPr>
            <p:grpSpPr bwMode="auto">
              <a:xfrm>
                <a:off x="1898" y="12694"/>
                <a:ext cx="956" cy="730"/>
                <a:chOff x="1898" y="12694"/>
                <a:chExt cx="956" cy="730"/>
              </a:xfrm>
            </p:grpSpPr>
            <p:sp>
              <p:nvSpPr>
                <p:cNvPr id="128" name="Rectangle 282"/>
                <p:cNvSpPr>
                  <a:spLocks noChangeArrowheads="1"/>
                </p:cNvSpPr>
                <p:nvPr/>
              </p:nvSpPr>
              <p:spPr bwMode="auto">
                <a:xfrm>
                  <a:off x="1941" y="12694"/>
                  <a:ext cx="870" cy="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lIns="0" tIns="0" rIns="0" bIns="0"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MARKOU</a:t>
                  </a: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n-US" altLang="el-GR" sz="20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9" name="Rectangle 283"/>
                <p:cNvSpPr>
                  <a:spLocks noChangeArrowheads="1"/>
                </p:cNvSpPr>
                <p:nvPr/>
              </p:nvSpPr>
              <p:spPr bwMode="auto">
                <a:xfrm>
                  <a:off x="1898" y="12694"/>
                  <a:ext cx="956" cy="73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0" name="Group 284"/>
              <p:cNvGrpSpPr>
                <a:grpSpLocks/>
              </p:cNvGrpSpPr>
              <p:nvPr/>
            </p:nvGrpSpPr>
            <p:grpSpPr bwMode="auto">
              <a:xfrm>
                <a:off x="2854" y="12694"/>
                <a:ext cx="895" cy="730"/>
                <a:chOff x="2854" y="12694"/>
                <a:chExt cx="895" cy="730"/>
              </a:xfrm>
            </p:grpSpPr>
            <p:sp>
              <p:nvSpPr>
                <p:cNvPr id="126" name="Rectangle 285"/>
                <p:cNvSpPr>
                  <a:spLocks noChangeArrowheads="1"/>
                </p:cNvSpPr>
                <p:nvPr/>
              </p:nvSpPr>
              <p:spPr bwMode="auto">
                <a:xfrm>
                  <a:off x="2897" y="12694"/>
                  <a:ext cx="809" cy="7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P8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7" name="Rectangle 286"/>
                <p:cNvSpPr>
                  <a:spLocks noChangeArrowheads="1"/>
                </p:cNvSpPr>
                <p:nvPr/>
              </p:nvSpPr>
              <p:spPr bwMode="auto">
                <a:xfrm>
                  <a:off x="2854" y="12694"/>
                  <a:ext cx="895" cy="73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1" name="Group 287"/>
              <p:cNvGrpSpPr>
                <a:grpSpLocks/>
              </p:cNvGrpSpPr>
              <p:nvPr/>
            </p:nvGrpSpPr>
            <p:grpSpPr bwMode="auto">
              <a:xfrm>
                <a:off x="0" y="13424"/>
                <a:ext cx="860" cy="480"/>
                <a:chOff x="0" y="13424"/>
                <a:chExt cx="860" cy="480"/>
              </a:xfrm>
            </p:grpSpPr>
            <p:sp>
              <p:nvSpPr>
                <p:cNvPr id="124" name="Rectangle 288"/>
                <p:cNvSpPr>
                  <a:spLocks noChangeArrowheads="1"/>
                </p:cNvSpPr>
                <p:nvPr/>
              </p:nvSpPr>
              <p:spPr bwMode="auto">
                <a:xfrm>
                  <a:off x="43" y="13424"/>
                  <a:ext cx="774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MARKOU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5" name="Rectangle 289"/>
                <p:cNvSpPr>
                  <a:spLocks noChangeArrowheads="1"/>
                </p:cNvSpPr>
                <p:nvPr/>
              </p:nvSpPr>
              <p:spPr bwMode="auto">
                <a:xfrm>
                  <a:off x="0" y="13424"/>
                  <a:ext cx="86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2" name="Group 290"/>
              <p:cNvGrpSpPr>
                <a:grpSpLocks/>
              </p:cNvGrpSpPr>
              <p:nvPr/>
            </p:nvGrpSpPr>
            <p:grpSpPr bwMode="auto">
              <a:xfrm>
                <a:off x="860" y="13424"/>
                <a:ext cx="812" cy="480"/>
                <a:chOff x="860" y="13424"/>
                <a:chExt cx="812" cy="480"/>
              </a:xfrm>
            </p:grpSpPr>
            <p:sp>
              <p:nvSpPr>
                <p:cNvPr id="122" name="Rectangle 291"/>
                <p:cNvSpPr>
                  <a:spLocks noChangeArrowheads="1"/>
                </p:cNvSpPr>
                <p:nvPr/>
              </p:nvSpPr>
              <p:spPr bwMode="auto">
                <a:xfrm>
                  <a:off x="903" y="13424"/>
                  <a:ext cx="72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S3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3" name="Rectangle 292"/>
                <p:cNvSpPr>
                  <a:spLocks noChangeArrowheads="1"/>
                </p:cNvSpPr>
                <p:nvPr/>
              </p:nvSpPr>
              <p:spPr bwMode="auto">
                <a:xfrm>
                  <a:off x="860" y="13424"/>
                  <a:ext cx="81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3" name="Group 293"/>
              <p:cNvGrpSpPr>
                <a:grpSpLocks/>
              </p:cNvGrpSpPr>
              <p:nvPr/>
            </p:nvGrpSpPr>
            <p:grpSpPr bwMode="auto">
              <a:xfrm>
                <a:off x="1672" y="13424"/>
                <a:ext cx="226" cy="480"/>
                <a:chOff x="1672" y="13424"/>
                <a:chExt cx="226" cy="480"/>
              </a:xfrm>
            </p:grpSpPr>
            <p:sp>
              <p:nvSpPr>
                <p:cNvPr id="120" name="Rectangle 294"/>
                <p:cNvSpPr>
                  <a:spLocks noChangeArrowheads="1"/>
                </p:cNvSpPr>
                <p:nvPr/>
              </p:nvSpPr>
              <p:spPr bwMode="auto">
                <a:xfrm>
                  <a:off x="1715" y="13424"/>
                  <a:ext cx="140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l-GR" altLang="el-GR" sz="12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1" name="Rectangle 295"/>
                <p:cNvSpPr>
                  <a:spLocks noChangeArrowheads="1"/>
                </p:cNvSpPr>
                <p:nvPr/>
              </p:nvSpPr>
              <p:spPr bwMode="auto">
                <a:xfrm>
                  <a:off x="1672" y="13424"/>
                  <a:ext cx="226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4" name="Group 296"/>
              <p:cNvGrpSpPr>
                <a:grpSpLocks/>
              </p:cNvGrpSpPr>
              <p:nvPr/>
            </p:nvGrpSpPr>
            <p:grpSpPr bwMode="auto">
              <a:xfrm>
                <a:off x="1898" y="13424"/>
                <a:ext cx="956" cy="480"/>
                <a:chOff x="1898" y="13424"/>
                <a:chExt cx="956" cy="480"/>
              </a:xfrm>
            </p:grpSpPr>
            <p:sp>
              <p:nvSpPr>
                <p:cNvPr id="118" name="Rectangle 297"/>
                <p:cNvSpPr>
                  <a:spLocks noChangeArrowheads="1"/>
                </p:cNvSpPr>
                <p:nvPr/>
              </p:nvSpPr>
              <p:spPr bwMode="auto">
                <a:xfrm>
                  <a:off x="1941" y="13424"/>
                  <a:ext cx="870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AGGELOU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9" name="Rectangle 298"/>
                <p:cNvSpPr>
                  <a:spLocks noChangeArrowheads="1"/>
                </p:cNvSpPr>
                <p:nvPr/>
              </p:nvSpPr>
              <p:spPr bwMode="auto">
                <a:xfrm>
                  <a:off x="1898" y="13424"/>
                  <a:ext cx="956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5" name="Group 299"/>
              <p:cNvGrpSpPr>
                <a:grpSpLocks/>
              </p:cNvGrpSpPr>
              <p:nvPr/>
            </p:nvGrpSpPr>
            <p:grpSpPr bwMode="auto">
              <a:xfrm>
                <a:off x="2854" y="13424"/>
                <a:ext cx="895" cy="480"/>
                <a:chOff x="2854" y="13424"/>
                <a:chExt cx="895" cy="480"/>
              </a:xfrm>
            </p:grpSpPr>
            <p:sp>
              <p:nvSpPr>
                <p:cNvPr id="116" name="Rectangle 300"/>
                <p:cNvSpPr>
                  <a:spLocks noChangeArrowheads="1"/>
                </p:cNvSpPr>
                <p:nvPr/>
              </p:nvSpPr>
              <p:spPr bwMode="auto">
                <a:xfrm>
                  <a:off x="2897" y="13424"/>
                  <a:ext cx="809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P9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Rectangle 301"/>
                <p:cNvSpPr>
                  <a:spLocks noChangeArrowheads="1"/>
                </p:cNvSpPr>
                <p:nvPr/>
              </p:nvSpPr>
              <p:spPr bwMode="auto">
                <a:xfrm>
                  <a:off x="2854" y="13424"/>
                  <a:ext cx="89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6" name="Group 302"/>
              <p:cNvGrpSpPr>
                <a:grpSpLocks/>
              </p:cNvGrpSpPr>
              <p:nvPr/>
            </p:nvGrpSpPr>
            <p:grpSpPr bwMode="auto">
              <a:xfrm>
                <a:off x="0" y="13904"/>
                <a:ext cx="860" cy="672"/>
                <a:chOff x="0" y="13904"/>
                <a:chExt cx="860" cy="672"/>
              </a:xfrm>
            </p:grpSpPr>
            <p:sp>
              <p:nvSpPr>
                <p:cNvPr id="114" name="Rectangle 303"/>
                <p:cNvSpPr>
                  <a:spLocks noChangeArrowheads="1"/>
                </p:cNvSpPr>
                <p:nvPr/>
              </p:nvSpPr>
              <p:spPr bwMode="auto">
                <a:xfrm>
                  <a:off x="43" y="13904"/>
                  <a:ext cx="774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AGGELOU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Rectangle 304"/>
                <p:cNvSpPr>
                  <a:spLocks noChangeArrowheads="1"/>
                </p:cNvSpPr>
                <p:nvPr/>
              </p:nvSpPr>
              <p:spPr bwMode="auto">
                <a:xfrm>
                  <a:off x="0" y="13904"/>
                  <a:ext cx="860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7" name="Group 305"/>
              <p:cNvGrpSpPr>
                <a:grpSpLocks/>
              </p:cNvGrpSpPr>
              <p:nvPr/>
            </p:nvGrpSpPr>
            <p:grpSpPr bwMode="auto">
              <a:xfrm>
                <a:off x="860" y="13904"/>
                <a:ext cx="812" cy="672"/>
                <a:chOff x="860" y="13904"/>
                <a:chExt cx="812" cy="672"/>
              </a:xfrm>
            </p:grpSpPr>
            <p:sp>
              <p:nvSpPr>
                <p:cNvPr id="112" name="Rectangle 306"/>
                <p:cNvSpPr>
                  <a:spLocks noChangeArrowheads="1"/>
                </p:cNvSpPr>
                <p:nvPr/>
              </p:nvSpPr>
              <p:spPr bwMode="auto">
                <a:xfrm>
                  <a:off x="903" y="13904"/>
                  <a:ext cx="72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S3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Rectangle 307"/>
                <p:cNvSpPr>
                  <a:spLocks noChangeArrowheads="1"/>
                </p:cNvSpPr>
                <p:nvPr/>
              </p:nvSpPr>
              <p:spPr bwMode="auto">
                <a:xfrm>
                  <a:off x="860" y="13904"/>
                  <a:ext cx="81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8" name="Group 308"/>
              <p:cNvGrpSpPr>
                <a:grpSpLocks/>
              </p:cNvGrpSpPr>
              <p:nvPr/>
            </p:nvGrpSpPr>
            <p:grpSpPr bwMode="auto">
              <a:xfrm>
                <a:off x="1672" y="13904"/>
                <a:ext cx="226" cy="672"/>
                <a:chOff x="1672" y="13904"/>
                <a:chExt cx="226" cy="672"/>
              </a:xfrm>
            </p:grpSpPr>
            <p:sp>
              <p:nvSpPr>
                <p:cNvPr id="110" name="Rectangle 309"/>
                <p:cNvSpPr>
                  <a:spLocks noChangeArrowheads="1"/>
                </p:cNvSpPr>
                <p:nvPr/>
              </p:nvSpPr>
              <p:spPr bwMode="auto">
                <a:xfrm>
                  <a:off x="1715" y="13904"/>
                  <a:ext cx="140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l-GR" altLang="el-GR" sz="12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Rectangle 310"/>
                <p:cNvSpPr>
                  <a:spLocks noChangeArrowheads="1"/>
                </p:cNvSpPr>
                <p:nvPr/>
              </p:nvSpPr>
              <p:spPr bwMode="auto">
                <a:xfrm>
                  <a:off x="1672" y="13904"/>
                  <a:ext cx="226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9" name="Group 311"/>
              <p:cNvGrpSpPr>
                <a:grpSpLocks/>
              </p:cNvGrpSpPr>
              <p:nvPr/>
            </p:nvGrpSpPr>
            <p:grpSpPr bwMode="auto">
              <a:xfrm>
                <a:off x="1898" y="13904"/>
                <a:ext cx="956" cy="672"/>
                <a:chOff x="1898" y="13904"/>
                <a:chExt cx="956" cy="672"/>
              </a:xfrm>
            </p:grpSpPr>
            <p:sp>
              <p:nvSpPr>
                <p:cNvPr id="108" name="Rectangle 312"/>
                <p:cNvSpPr>
                  <a:spLocks noChangeArrowheads="1"/>
                </p:cNvSpPr>
                <p:nvPr/>
              </p:nvSpPr>
              <p:spPr bwMode="auto">
                <a:xfrm>
                  <a:off x="1941" y="13904"/>
                  <a:ext cx="870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PAVLOU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Rectangle 313"/>
                <p:cNvSpPr>
                  <a:spLocks noChangeArrowheads="1"/>
                </p:cNvSpPr>
                <p:nvPr/>
              </p:nvSpPr>
              <p:spPr bwMode="auto">
                <a:xfrm>
                  <a:off x="1898" y="13904"/>
                  <a:ext cx="956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0" name="Group 314"/>
              <p:cNvGrpSpPr>
                <a:grpSpLocks/>
              </p:cNvGrpSpPr>
              <p:nvPr/>
            </p:nvGrpSpPr>
            <p:grpSpPr bwMode="auto">
              <a:xfrm>
                <a:off x="2854" y="13904"/>
                <a:ext cx="895" cy="672"/>
                <a:chOff x="2854" y="13904"/>
                <a:chExt cx="895" cy="672"/>
              </a:xfrm>
            </p:grpSpPr>
            <p:sp>
              <p:nvSpPr>
                <p:cNvPr id="106" name="Rectangle 315"/>
                <p:cNvSpPr>
                  <a:spLocks noChangeArrowheads="1"/>
                </p:cNvSpPr>
                <p:nvPr/>
              </p:nvSpPr>
              <p:spPr bwMode="auto">
                <a:xfrm>
                  <a:off x="2897" y="13904"/>
                  <a:ext cx="809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P10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Rectangle 316"/>
                <p:cNvSpPr>
                  <a:spLocks noChangeArrowheads="1"/>
                </p:cNvSpPr>
                <p:nvPr/>
              </p:nvSpPr>
              <p:spPr bwMode="auto">
                <a:xfrm>
                  <a:off x="2854" y="13904"/>
                  <a:ext cx="895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1" name="Group 317"/>
              <p:cNvGrpSpPr>
                <a:grpSpLocks/>
              </p:cNvGrpSpPr>
              <p:nvPr/>
            </p:nvGrpSpPr>
            <p:grpSpPr bwMode="auto">
              <a:xfrm>
                <a:off x="0" y="14576"/>
                <a:ext cx="860" cy="672"/>
                <a:chOff x="0" y="14576"/>
                <a:chExt cx="860" cy="672"/>
              </a:xfrm>
            </p:grpSpPr>
            <p:sp>
              <p:nvSpPr>
                <p:cNvPr id="104" name="Rectangle 318"/>
                <p:cNvSpPr>
                  <a:spLocks noChangeArrowheads="1"/>
                </p:cNvSpPr>
                <p:nvPr/>
              </p:nvSpPr>
              <p:spPr bwMode="auto">
                <a:xfrm>
                  <a:off x="43" y="14576"/>
                  <a:ext cx="774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STEFANOU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Rectangle 319"/>
                <p:cNvSpPr>
                  <a:spLocks noChangeArrowheads="1"/>
                </p:cNvSpPr>
                <p:nvPr/>
              </p:nvSpPr>
              <p:spPr bwMode="auto">
                <a:xfrm>
                  <a:off x="0" y="14576"/>
                  <a:ext cx="860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2" name="Group 320"/>
              <p:cNvGrpSpPr>
                <a:grpSpLocks/>
              </p:cNvGrpSpPr>
              <p:nvPr/>
            </p:nvGrpSpPr>
            <p:grpSpPr bwMode="auto">
              <a:xfrm>
                <a:off x="860" y="14576"/>
                <a:ext cx="812" cy="672"/>
                <a:chOff x="860" y="14576"/>
                <a:chExt cx="812" cy="672"/>
              </a:xfrm>
            </p:grpSpPr>
            <p:sp>
              <p:nvSpPr>
                <p:cNvPr id="102" name="Rectangle 321"/>
                <p:cNvSpPr>
                  <a:spLocks noChangeArrowheads="1"/>
                </p:cNvSpPr>
                <p:nvPr/>
              </p:nvSpPr>
              <p:spPr bwMode="auto">
                <a:xfrm>
                  <a:off x="903" y="14576"/>
                  <a:ext cx="72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S4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Rectangle 322"/>
                <p:cNvSpPr>
                  <a:spLocks noChangeArrowheads="1"/>
                </p:cNvSpPr>
                <p:nvPr/>
              </p:nvSpPr>
              <p:spPr bwMode="auto">
                <a:xfrm>
                  <a:off x="860" y="14576"/>
                  <a:ext cx="81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3" name="Group 323"/>
              <p:cNvGrpSpPr>
                <a:grpSpLocks/>
              </p:cNvGrpSpPr>
              <p:nvPr/>
            </p:nvGrpSpPr>
            <p:grpSpPr bwMode="auto">
              <a:xfrm>
                <a:off x="1672" y="14576"/>
                <a:ext cx="226" cy="672"/>
                <a:chOff x="1672" y="14576"/>
                <a:chExt cx="226" cy="672"/>
              </a:xfrm>
            </p:grpSpPr>
            <p:sp>
              <p:nvSpPr>
                <p:cNvPr id="100" name="Rectangle 324"/>
                <p:cNvSpPr>
                  <a:spLocks noChangeArrowheads="1"/>
                </p:cNvSpPr>
                <p:nvPr/>
              </p:nvSpPr>
              <p:spPr bwMode="auto">
                <a:xfrm>
                  <a:off x="1715" y="14576"/>
                  <a:ext cx="140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l-GR" altLang="el-GR" sz="12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Rectangle 325"/>
                <p:cNvSpPr>
                  <a:spLocks noChangeArrowheads="1"/>
                </p:cNvSpPr>
                <p:nvPr/>
              </p:nvSpPr>
              <p:spPr bwMode="auto">
                <a:xfrm>
                  <a:off x="1672" y="14576"/>
                  <a:ext cx="226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4" name="Group 326"/>
              <p:cNvGrpSpPr>
                <a:grpSpLocks/>
              </p:cNvGrpSpPr>
              <p:nvPr/>
            </p:nvGrpSpPr>
            <p:grpSpPr bwMode="auto">
              <a:xfrm>
                <a:off x="1898" y="14576"/>
                <a:ext cx="956" cy="672"/>
                <a:chOff x="1898" y="14576"/>
                <a:chExt cx="956" cy="672"/>
              </a:xfrm>
            </p:grpSpPr>
            <p:sp>
              <p:nvSpPr>
                <p:cNvPr id="98" name="Rectangle 327"/>
                <p:cNvSpPr>
                  <a:spLocks noChangeArrowheads="1"/>
                </p:cNvSpPr>
                <p:nvPr/>
              </p:nvSpPr>
              <p:spPr bwMode="auto">
                <a:xfrm>
                  <a:off x="1941" y="14576"/>
                  <a:ext cx="870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IOANNOU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" name="Rectangle 328"/>
                <p:cNvSpPr>
                  <a:spLocks noChangeArrowheads="1"/>
                </p:cNvSpPr>
                <p:nvPr/>
              </p:nvSpPr>
              <p:spPr bwMode="auto">
                <a:xfrm>
                  <a:off x="1898" y="14576"/>
                  <a:ext cx="956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5" name="Group 329"/>
              <p:cNvGrpSpPr>
                <a:grpSpLocks/>
              </p:cNvGrpSpPr>
              <p:nvPr/>
            </p:nvGrpSpPr>
            <p:grpSpPr bwMode="auto">
              <a:xfrm>
                <a:off x="2854" y="14576"/>
                <a:ext cx="895" cy="672"/>
                <a:chOff x="2854" y="14576"/>
                <a:chExt cx="895" cy="672"/>
              </a:xfrm>
            </p:grpSpPr>
            <p:sp>
              <p:nvSpPr>
                <p:cNvPr id="96" name="Rectangle 330"/>
                <p:cNvSpPr>
                  <a:spLocks noChangeArrowheads="1"/>
                </p:cNvSpPr>
                <p:nvPr/>
              </p:nvSpPr>
              <p:spPr bwMode="auto">
                <a:xfrm>
                  <a:off x="2897" y="14576"/>
                  <a:ext cx="809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P11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" name="Rectangle 331"/>
                <p:cNvSpPr>
                  <a:spLocks noChangeArrowheads="1"/>
                </p:cNvSpPr>
                <p:nvPr/>
              </p:nvSpPr>
              <p:spPr bwMode="auto">
                <a:xfrm>
                  <a:off x="2854" y="14576"/>
                  <a:ext cx="895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6" name="Group 332"/>
              <p:cNvGrpSpPr>
                <a:grpSpLocks/>
              </p:cNvGrpSpPr>
              <p:nvPr/>
            </p:nvGrpSpPr>
            <p:grpSpPr bwMode="auto">
              <a:xfrm>
                <a:off x="0" y="15248"/>
                <a:ext cx="860" cy="480"/>
                <a:chOff x="0" y="15248"/>
                <a:chExt cx="860" cy="480"/>
              </a:xfrm>
            </p:grpSpPr>
            <p:sp>
              <p:nvSpPr>
                <p:cNvPr id="94" name="Rectangle 333"/>
                <p:cNvSpPr>
                  <a:spLocks noChangeArrowheads="1"/>
                </p:cNvSpPr>
                <p:nvPr/>
              </p:nvSpPr>
              <p:spPr bwMode="auto">
                <a:xfrm>
                  <a:off x="43" y="15248"/>
                  <a:ext cx="774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PAVLOU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5" name="Rectangle 334"/>
                <p:cNvSpPr>
                  <a:spLocks noChangeArrowheads="1"/>
                </p:cNvSpPr>
                <p:nvPr/>
              </p:nvSpPr>
              <p:spPr bwMode="auto">
                <a:xfrm>
                  <a:off x="0" y="15248"/>
                  <a:ext cx="86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7" name="Group 335"/>
              <p:cNvGrpSpPr>
                <a:grpSpLocks/>
              </p:cNvGrpSpPr>
              <p:nvPr/>
            </p:nvGrpSpPr>
            <p:grpSpPr bwMode="auto">
              <a:xfrm>
                <a:off x="860" y="15248"/>
                <a:ext cx="812" cy="480"/>
                <a:chOff x="860" y="15248"/>
                <a:chExt cx="812" cy="480"/>
              </a:xfrm>
            </p:grpSpPr>
            <p:sp>
              <p:nvSpPr>
                <p:cNvPr id="92" name="Rectangle 336"/>
                <p:cNvSpPr>
                  <a:spLocks noChangeArrowheads="1"/>
                </p:cNvSpPr>
                <p:nvPr/>
              </p:nvSpPr>
              <p:spPr bwMode="auto">
                <a:xfrm>
                  <a:off x="903" y="15248"/>
                  <a:ext cx="726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S4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3" name="Rectangle 337"/>
                <p:cNvSpPr>
                  <a:spLocks noChangeArrowheads="1"/>
                </p:cNvSpPr>
                <p:nvPr/>
              </p:nvSpPr>
              <p:spPr bwMode="auto">
                <a:xfrm>
                  <a:off x="860" y="15248"/>
                  <a:ext cx="81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8" name="Group 338"/>
              <p:cNvGrpSpPr>
                <a:grpSpLocks/>
              </p:cNvGrpSpPr>
              <p:nvPr/>
            </p:nvGrpSpPr>
            <p:grpSpPr bwMode="auto">
              <a:xfrm>
                <a:off x="1672" y="15248"/>
                <a:ext cx="226" cy="480"/>
                <a:chOff x="1672" y="15248"/>
                <a:chExt cx="226" cy="480"/>
              </a:xfrm>
            </p:grpSpPr>
            <p:sp>
              <p:nvSpPr>
                <p:cNvPr id="90" name="Rectangle 339"/>
                <p:cNvSpPr>
                  <a:spLocks noChangeArrowheads="1"/>
                </p:cNvSpPr>
                <p:nvPr/>
              </p:nvSpPr>
              <p:spPr bwMode="auto">
                <a:xfrm>
                  <a:off x="1715" y="15248"/>
                  <a:ext cx="140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l-GR" altLang="el-GR" sz="12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Rectangle 340"/>
                <p:cNvSpPr>
                  <a:spLocks noChangeArrowheads="1"/>
                </p:cNvSpPr>
                <p:nvPr/>
              </p:nvSpPr>
              <p:spPr bwMode="auto">
                <a:xfrm>
                  <a:off x="1672" y="15248"/>
                  <a:ext cx="226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69" name="Group 341"/>
              <p:cNvGrpSpPr>
                <a:grpSpLocks/>
              </p:cNvGrpSpPr>
              <p:nvPr/>
            </p:nvGrpSpPr>
            <p:grpSpPr bwMode="auto">
              <a:xfrm>
                <a:off x="1898" y="15248"/>
                <a:ext cx="956" cy="480"/>
                <a:chOff x="1898" y="15248"/>
                <a:chExt cx="956" cy="480"/>
              </a:xfrm>
            </p:grpSpPr>
            <p:sp>
              <p:nvSpPr>
                <p:cNvPr id="88" name="Rectangle 342"/>
                <p:cNvSpPr>
                  <a:spLocks noChangeArrowheads="1"/>
                </p:cNvSpPr>
                <p:nvPr/>
              </p:nvSpPr>
              <p:spPr bwMode="auto">
                <a:xfrm>
                  <a:off x="1941" y="15248"/>
                  <a:ext cx="870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SOTIRIOU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Rectangle 343"/>
                <p:cNvSpPr>
                  <a:spLocks noChangeArrowheads="1"/>
                </p:cNvSpPr>
                <p:nvPr/>
              </p:nvSpPr>
              <p:spPr bwMode="auto">
                <a:xfrm>
                  <a:off x="1898" y="15248"/>
                  <a:ext cx="956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0" name="Group 344"/>
              <p:cNvGrpSpPr>
                <a:grpSpLocks/>
              </p:cNvGrpSpPr>
              <p:nvPr/>
            </p:nvGrpSpPr>
            <p:grpSpPr bwMode="auto">
              <a:xfrm>
                <a:off x="2854" y="15248"/>
                <a:ext cx="895" cy="480"/>
                <a:chOff x="2854" y="15248"/>
                <a:chExt cx="895" cy="480"/>
              </a:xfrm>
            </p:grpSpPr>
            <p:sp>
              <p:nvSpPr>
                <p:cNvPr id="86" name="Rectangle 345"/>
                <p:cNvSpPr>
                  <a:spLocks noChangeArrowheads="1"/>
                </p:cNvSpPr>
                <p:nvPr/>
              </p:nvSpPr>
              <p:spPr bwMode="auto">
                <a:xfrm>
                  <a:off x="2897" y="15248"/>
                  <a:ext cx="809" cy="4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P12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Rectangle 346"/>
                <p:cNvSpPr>
                  <a:spLocks noChangeArrowheads="1"/>
                </p:cNvSpPr>
                <p:nvPr/>
              </p:nvSpPr>
              <p:spPr bwMode="auto">
                <a:xfrm>
                  <a:off x="2854" y="15248"/>
                  <a:ext cx="895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1" name="Group 347"/>
              <p:cNvGrpSpPr>
                <a:grpSpLocks/>
              </p:cNvGrpSpPr>
              <p:nvPr/>
            </p:nvGrpSpPr>
            <p:grpSpPr bwMode="auto">
              <a:xfrm>
                <a:off x="0" y="15728"/>
                <a:ext cx="860" cy="672"/>
                <a:chOff x="0" y="15728"/>
                <a:chExt cx="860" cy="672"/>
              </a:xfrm>
            </p:grpSpPr>
            <p:sp>
              <p:nvSpPr>
                <p:cNvPr id="84" name="Rectangle 348"/>
                <p:cNvSpPr>
                  <a:spLocks noChangeArrowheads="1"/>
                </p:cNvSpPr>
                <p:nvPr/>
              </p:nvSpPr>
              <p:spPr bwMode="auto">
                <a:xfrm>
                  <a:off x="43" y="15728"/>
                  <a:ext cx="774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IOANNOU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Rectangle 349"/>
                <p:cNvSpPr>
                  <a:spLocks noChangeArrowheads="1"/>
                </p:cNvSpPr>
                <p:nvPr/>
              </p:nvSpPr>
              <p:spPr bwMode="auto">
                <a:xfrm>
                  <a:off x="0" y="15728"/>
                  <a:ext cx="860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2" name="Group 350"/>
              <p:cNvGrpSpPr>
                <a:grpSpLocks/>
              </p:cNvGrpSpPr>
              <p:nvPr/>
            </p:nvGrpSpPr>
            <p:grpSpPr bwMode="auto">
              <a:xfrm>
                <a:off x="860" y="15728"/>
                <a:ext cx="812" cy="672"/>
                <a:chOff x="860" y="15728"/>
                <a:chExt cx="812" cy="672"/>
              </a:xfrm>
            </p:grpSpPr>
            <p:sp>
              <p:nvSpPr>
                <p:cNvPr id="82" name="Rectangle 351"/>
                <p:cNvSpPr>
                  <a:spLocks noChangeArrowheads="1"/>
                </p:cNvSpPr>
                <p:nvPr/>
              </p:nvSpPr>
              <p:spPr bwMode="auto">
                <a:xfrm>
                  <a:off x="903" y="15728"/>
                  <a:ext cx="726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S2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Rectangle 352"/>
                <p:cNvSpPr>
                  <a:spLocks noChangeArrowheads="1"/>
                </p:cNvSpPr>
                <p:nvPr/>
              </p:nvSpPr>
              <p:spPr bwMode="auto">
                <a:xfrm>
                  <a:off x="860" y="15728"/>
                  <a:ext cx="812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3" name="Group 353"/>
              <p:cNvGrpSpPr>
                <a:grpSpLocks/>
              </p:cNvGrpSpPr>
              <p:nvPr/>
            </p:nvGrpSpPr>
            <p:grpSpPr bwMode="auto">
              <a:xfrm>
                <a:off x="1672" y="15728"/>
                <a:ext cx="226" cy="672"/>
                <a:chOff x="1672" y="15728"/>
                <a:chExt cx="226" cy="672"/>
              </a:xfrm>
            </p:grpSpPr>
            <p:sp>
              <p:nvSpPr>
                <p:cNvPr id="80" name="Rectangle 354"/>
                <p:cNvSpPr>
                  <a:spLocks noChangeArrowheads="1"/>
                </p:cNvSpPr>
                <p:nvPr/>
              </p:nvSpPr>
              <p:spPr bwMode="auto">
                <a:xfrm>
                  <a:off x="1715" y="15728"/>
                  <a:ext cx="140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l-GR" altLang="el-GR" sz="12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 </a:t>
                  </a: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Rectangle 355"/>
                <p:cNvSpPr>
                  <a:spLocks noChangeArrowheads="1"/>
                </p:cNvSpPr>
                <p:nvPr/>
              </p:nvSpPr>
              <p:spPr bwMode="auto">
                <a:xfrm>
                  <a:off x="1672" y="15728"/>
                  <a:ext cx="226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4" name="Group 356"/>
              <p:cNvGrpSpPr>
                <a:grpSpLocks/>
              </p:cNvGrpSpPr>
              <p:nvPr/>
            </p:nvGrpSpPr>
            <p:grpSpPr bwMode="auto">
              <a:xfrm>
                <a:off x="1898" y="15728"/>
                <a:ext cx="956" cy="672"/>
                <a:chOff x="1898" y="15728"/>
                <a:chExt cx="956" cy="672"/>
              </a:xfrm>
            </p:grpSpPr>
            <p:sp>
              <p:nvSpPr>
                <p:cNvPr id="78" name="Rectangle 357"/>
                <p:cNvSpPr>
                  <a:spLocks noChangeArrowheads="1"/>
                </p:cNvSpPr>
                <p:nvPr/>
              </p:nvSpPr>
              <p:spPr bwMode="auto">
                <a:xfrm>
                  <a:off x="1941" y="15728"/>
                  <a:ext cx="870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PANOU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Rectangle 358"/>
                <p:cNvSpPr>
                  <a:spLocks noChangeArrowheads="1"/>
                </p:cNvSpPr>
                <p:nvPr/>
              </p:nvSpPr>
              <p:spPr bwMode="auto">
                <a:xfrm>
                  <a:off x="1898" y="15728"/>
                  <a:ext cx="956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75" name="Group 359"/>
              <p:cNvGrpSpPr>
                <a:grpSpLocks/>
              </p:cNvGrpSpPr>
              <p:nvPr/>
            </p:nvGrpSpPr>
            <p:grpSpPr bwMode="auto">
              <a:xfrm>
                <a:off x="2854" y="15728"/>
                <a:ext cx="895" cy="672"/>
                <a:chOff x="2854" y="15728"/>
                <a:chExt cx="895" cy="672"/>
              </a:xfrm>
            </p:grpSpPr>
            <p:sp>
              <p:nvSpPr>
                <p:cNvPr id="76" name="Rectangle 360"/>
                <p:cNvSpPr>
                  <a:spLocks noChangeArrowheads="1"/>
                </p:cNvSpPr>
                <p:nvPr/>
              </p:nvSpPr>
              <p:spPr bwMode="auto">
                <a:xfrm>
                  <a:off x="2897" y="15728"/>
                  <a:ext cx="809" cy="67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en-US" altLang="el-GR" sz="200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P13</a:t>
                  </a:r>
                  <a:endParaRPr lang="el-GR" altLang="el-GR" sz="1200">
                    <a:solidFill>
                      <a:prstClr val="black"/>
                    </a:solidFill>
                    <a:cs typeface="Times New Roman" panose="02020603050405020304" pitchFamily="18" charset="0"/>
                  </a:endParaRPr>
                </a:p>
                <a:p>
                  <a:pPr algn="r">
                    <a:spcBef>
                      <a:spcPct val="0"/>
                    </a:spcBef>
                    <a:buClrTx/>
                    <a:buFontTx/>
                    <a:buNone/>
                  </a:pPr>
                  <a:endParaRPr lang="el-GR" altLang="el-GR" sz="240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Rectangle 361"/>
                <p:cNvSpPr>
                  <a:spLocks noChangeArrowheads="1"/>
                </p:cNvSpPr>
                <p:nvPr/>
              </p:nvSpPr>
              <p:spPr bwMode="auto">
                <a:xfrm>
                  <a:off x="2854" y="15728"/>
                  <a:ext cx="895" cy="67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tx2"/>
                    </a:buClr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tx2"/>
                    </a:buClr>
                    <a:buChar char="•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>
                    <a:buClr>
                      <a:srgbClr val="1F497D"/>
                    </a:buClr>
                  </a:pPr>
                  <a:endParaRPr lang="el-GR" altLang="el-GR" sz="140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5" name="Rectangle 362"/>
            <p:cNvSpPr>
              <a:spLocks noChangeArrowheads="1"/>
            </p:cNvSpPr>
            <p:nvPr/>
          </p:nvSpPr>
          <p:spPr bwMode="auto">
            <a:xfrm>
              <a:off x="-3" y="7315"/>
              <a:ext cx="3755" cy="908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Clr>
                  <a:srgbClr val="1F497D"/>
                </a:buClr>
              </a:pPr>
              <a:endParaRPr lang="el-GR" altLang="el-GR" sz="1400">
                <a:solidFill>
                  <a:prstClr val="black"/>
                </a:solidFill>
              </a:endParaRPr>
            </a:p>
          </p:txBody>
        </p:sp>
      </p:grpSp>
      <p:sp>
        <p:nvSpPr>
          <p:cNvPr id="216" name="TextBox 215"/>
          <p:cNvSpPr txBox="1"/>
          <p:nvPr/>
        </p:nvSpPr>
        <p:spPr>
          <a:xfrm>
            <a:off x="8846052" y="6249213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l-GR" dirty="0">
                <a:solidFill>
                  <a:prstClr val="black"/>
                </a:solidFill>
              </a:rPr>
              <a:t>Πηγή: Βασίλης Βουτσινάς</a:t>
            </a:r>
          </a:p>
          <a:p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389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r>
              <a:rPr lang="el-GR" dirty="0" smtClean="0"/>
              <a:t>ΡΩΤΗΣΕΙΣ ΑΞΙΟΛΟΓΗΣΗΣ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Να βρείτε τα ονόματα όσων ανήκουν στο </a:t>
            </a:r>
            <a:r>
              <a:rPr lang="en-US" dirty="0" smtClean="0"/>
              <a:t>J1 </a:t>
            </a:r>
            <a:r>
              <a:rPr lang="el-GR" dirty="0" smtClean="0"/>
              <a:t>και έχουν ηλικία πάνω από  40</a:t>
            </a:r>
            <a:endParaRPr lang="en-US" dirty="0" smtClean="0"/>
          </a:p>
          <a:p>
            <a:r>
              <a:rPr lang="el-GR" dirty="0" smtClean="0"/>
              <a:t>Να βρείτε όλους τους υπαλλήλους ηλικίας πάνω από 30</a:t>
            </a:r>
          </a:p>
          <a:p>
            <a:r>
              <a:rPr lang="el-GR" dirty="0" smtClean="0"/>
              <a:t>Από τους υπαλλήλους να εμφανίσετε τα ονόματα όσων έχουν ηλικία κάτω από 35 και δεν ανήκουν στην δουλειά </a:t>
            </a:r>
            <a:r>
              <a:rPr lang="en-US" dirty="0" smtClean="0"/>
              <a:t>J2 </a:t>
            </a:r>
            <a:r>
              <a:rPr lang="el-GR" dirty="0" smtClean="0"/>
              <a:t>ή </a:t>
            </a:r>
            <a:r>
              <a:rPr lang="en-US" dirty="0" smtClean="0"/>
              <a:t>J3</a:t>
            </a:r>
            <a:endParaRPr lang="el-GR" dirty="0" smtClean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569" y="601540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4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8216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SQL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>
          <a:xfrm>
            <a:off x="838200" y="1361986"/>
            <a:ext cx="10515600" cy="4351338"/>
          </a:xfrm>
        </p:spPr>
        <p:txBody>
          <a:bodyPr/>
          <a:lstStyle/>
          <a:p>
            <a:pPr lvl="1">
              <a:buNone/>
            </a:pPr>
            <a:r>
              <a:rPr lang="en-US" altLang="el-GR" b="1" dirty="0">
                <a:cs typeface="Times New Roman" panose="02020603050405020304" pitchFamily="18" charset="0"/>
              </a:rPr>
              <a:t>SELECT </a:t>
            </a:r>
            <a:r>
              <a:rPr lang="en-US" altLang="el-GR" b="1" dirty="0" err="1">
                <a:cs typeface="Times New Roman" panose="02020603050405020304" pitchFamily="18" charset="0"/>
              </a:rPr>
              <a:t>field_names</a:t>
            </a:r>
            <a:r>
              <a:rPr lang="en-US" altLang="el-GR" b="1" dirty="0">
                <a:cs typeface="Times New Roman" panose="02020603050405020304" pitchFamily="18" charset="0"/>
              </a:rPr>
              <a:t> </a:t>
            </a:r>
          </a:p>
          <a:p>
            <a:pPr lvl="1">
              <a:buNone/>
            </a:pPr>
            <a:r>
              <a:rPr lang="en-US" altLang="el-GR" b="1" dirty="0">
                <a:cs typeface="Times New Roman" panose="02020603050405020304" pitchFamily="18" charset="0"/>
              </a:rPr>
              <a:t>FROM table </a:t>
            </a:r>
          </a:p>
          <a:p>
            <a:pPr lvl="1">
              <a:buNone/>
            </a:pPr>
            <a:r>
              <a:rPr lang="en-US" altLang="el-GR" b="1" dirty="0">
                <a:cs typeface="Times New Roman" panose="02020603050405020304" pitchFamily="18" charset="0"/>
              </a:rPr>
              <a:t>WHERE conditions;</a:t>
            </a:r>
            <a:endParaRPr lang="el-GR" altLang="el-GR" b="1" dirty="0"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altLang="el-GR" sz="2000" b="1" dirty="0"/>
          </a:p>
          <a:p>
            <a:pPr lvl="1">
              <a:buNone/>
            </a:pPr>
            <a:r>
              <a:rPr lang="en-US" altLang="el-GR" b="1" dirty="0">
                <a:cs typeface="Times New Roman" panose="02020603050405020304" pitchFamily="18" charset="0"/>
              </a:rPr>
              <a:t>SELECT </a:t>
            </a:r>
            <a:r>
              <a:rPr lang="en-US" altLang="el-GR" b="1" dirty="0" err="1">
                <a:cs typeface="Times New Roman" panose="02020603050405020304" pitchFamily="18" charset="0"/>
              </a:rPr>
              <a:t>field_names</a:t>
            </a:r>
            <a:r>
              <a:rPr lang="en-US" altLang="el-GR" b="1" dirty="0">
                <a:cs typeface="Times New Roman" panose="02020603050405020304" pitchFamily="18" charset="0"/>
              </a:rPr>
              <a:t> </a:t>
            </a:r>
          </a:p>
          <a:p>
            <a:pPr lvl="1">
              <a:buNone/>
            </a:pPr>
            <a:r>
              <a:rPr lang="en-US" altLang="el-GR" b="1" dirty="0">
                <a:cs typeface="Times New Roman" panose="02020603050405020304" pitchFamily="18" charset="0"/>
              </a:rPr>
              <a:t>FROM (table1 JOIN table2 ON field1=field2)  </a:t>
            </a:r>
          </a:p>
          <a:p>
            <a:pPr lvl="1">
              <a:buNone/>
            </a:pPr>
            <a:r>
              <a:rPr lang="en-US" altLang="el-GR" b="1" dirty="0">
                <a:cs typeface="Times New Roman" panose="02020603050405020304" pitchFamily="18" charset="0"/>
              </a:rPr>
              <a:t>WHERE conditions;</a:t>
            </a:r>
            <a:endParaRPr lang="el-GR" altLang="el-GR" b="1" dirty="0"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6944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SQL E</a:t>
            </a:r>
            <a:r>
              <a:rPr lang="el-GR" b="1" dirty="0" smtClean="0">
                <a:solidFill>
                  <a:schemeClr val="accent1">
                    <a:lumMod val="75000"/>
                  </a:schemeClr>
                </a:solidFill>
              </a:rPr>
              <a:t>ΡΩΤΗΜΑΤΑ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el-GR" altLang="el-GR" b="1" dirty="0">
                <a:cs typeface="Times New Roman" panose="02020603050405020304" pitchFamily="18" charset="0"/>
              </a:rPr>
              <a:t>«τους πελάτες και τις ηλικίες τους, οι οποίοι είναι μεγαλύτεροι των 25 και μένουν στην περιοχή ‘</a:t>
            </a:r>
            <a:r>
              <a:rPr lang="en-US" altLang="el-GR" b="1" dirty="0">
                <a:cs typeface="Times New Roman" panose="02020603050405020304" pitchFamily="18" charset="0"/>
              </a:rPr>
              <a:t>Z</a:t>
            </a:r>
            <a:r>
              <a:rPr lang="el-GR" altLang="el-GR" b="1" dirty="0">
                <a:cs typeface="Times New Roman" panose="02020603050405020304" pitchFamily="18" charset="0"/>
              </a:rPr>
              <a:t>2’»</a:t>
            </a:r>
            <a:endParaRPr lang="el-GR" altLang="el-GR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b="1" dirty="0">
                <a:cs typeface="Times New Roman" panose="02020603050405020304" pitchFamily="18" charset="0"/>
              </a:rPr>
              <a:t>«τον αριθμό των πελατών οι οποίοι </a:t>
            </a:r>
            <a:r>
              <a:rPr lang="el-GR" altLang="el-GR" b="1" dirty="0"/>
              <a:t>έχουν επάγγελμα ‘</a:t>
            </a:r>
            <a:r>
              <a:rPr lang="en-US" altLang="el-GR" b="1" dirty="0"/>
              <a:t>J</a:t>
            </a:r>
            <a:r>
              <a:rPr lang="el-GR" altLang="el-GR" b="1" dirty="0">
                <a:cs typeface="Times New Roman" panose="02020603050405020304" pitchFamily="18" charset="0"/>
              </a:rPr>
              <a:t>1’ </a:t>
            </a:r>
            <a:r>
              <a:rPr lang="el-GR" altLang="el-GR" b="1" dirty="0"/>
              <a:t>ή</a:t>
            </a:r>
            <a:r>
              <a:rPr lang="el-GR" altLang="el-GR" b="1" dirty="0">
                <a:cs typeface="Times New Roman" panose="02020603050405020304" pitchFamily="18" charset="0"/>
              </a:rPr>
              <a:t> ‘</a:t>
            </a:r>
            <a:r>
              <a:rPr lang="en-US" altLang="el-GR" b="1" dirty="0"/>
              <a:t>J</a:t>
            </a:r>
            <a:r>
              <a:rPr lang="el-GR" altLang="el-GR" b="1" dirty="0">
                <a:cs typeface="Times New Roman" panose="02020603050405020304" pitchFamily="18" charset="0"/>
              </a:rPr>
              <a:t>3’»</a:t>
            </a:r>
            <a:endParaRPr lang="el-GR" altLang="el-GR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altLang="el-GR" b="1" dirty="0">
                <a:cs typeface="Times New Roman" panose="02020603050405020304" pitchFamily="18" charset="0"/>
              </a:rPr>
              <a:t>«τους πελάτες και τις διευθύνσεις τους, οι οποίοι είναι συνδρομητές της υπηρεσίας ‘</a:t>
            </a:r>
            <a:r>
              <a:rPr lang="en-US" altLang="el-GR" b="1" dirty="0">
                <a:cs typeface="Times New Roman" panose="02020603050405020304" pitchFamily="18" charset="0"/>
              </a:rPr>
              <a:t>S</a:t>
            </a:r>
            <a:r>
              <a:rPr lang="el-GR" altLang="el-GR" b="1" dirty="0">
                <a:cs typeface="Times New Roman" panose="02020603050405020304" pitchFamily="18" charset="0"/>
              </a:rPr>
              <a:t>1’»</a:t>
            </a:r>
            <a:endParaRPr lang="el-GR" altLang="el-GR" b="1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87042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7157"/>
          </a:xfrm>
        </p:spPr>
        <p:txBody>
          <a:bodyPr/>
          <a:lstStyle/>
          <a:p>
            <a:pPr algn="ctr"/>
            <a:r>
              <a:rPr lang="en-US" altLang="el-GR" b="1" dirty="0">
                <a:solidFill>
                  <a:schemeClr val="accent1">
                    <a:lumMod val="75000"/>
                  </a:schemeClr>
                </a:solidFill>
              </a:rPr>
              <a:t>DBMS-</a:t>
            </a:r>
            <a:r>
              <a:rPr lang="el-GR" altLang="el-GR" b="1" dirty="0">
                <a:solidFill>
                  <a:schemeClr val="accent1">
                    <a:lumMod val="75000"/>
                  </a:schemeClr>
                </a:solidFill>
              </a:rPr>
              <a:t>ΣΔΒΔ</a:t>
            </a:r>
            <a:endParaRPr lang="el-G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>
              <a:buFont typeface="Wingdings" panose="05000000000000000000" pitchFamily="2" charset="2"/>
              <a:buChar char="§"/>
            </a:pPr>
            <a:r>
              <a:rPr lang="en-US" altLang="el-GR" b="1" dirty="0">
                <a:cs typeface="Times New Roman" panose="02020603050405020304" pitchFamily="18" charset="0"/>
              </a:rPr>
              <a:t>ORACLE</a:t>
            </a:r>
            <a:endParaRPr lang="el-GR" altLang="el-GR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b="1" dirty="0">
                <a:cs typeface="Times New Roman" panose="02020603050405020304" pitchFamily="18" charset="0"/>
              </a:rPr>
              <a:t>SYBASE</a:t>
            </a:r>
            <a:endParaRPr lang="el-GR" altLang="el-GR" b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b="1" dirty="0" smtClean="0">
                <a:cs typeface="Times New Roman" panose="02020603050405020304" pitchFamily="18" charset="0"/>
              </a:rPr>
              <a:t>INFORMIX</a:t>
            </a:r>
            <a:endParaRPr lang="en-US" altLang="el-GR" b="1" dirty="0"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b="1" dirty="0">
                <a:cs typeface="Times New Roman" panose="02020603050405020304" pitchFamily="18" charset="0"/>
              </a:rPr>
              <a:t>SQL SERVER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l-GR" b="1" dirty="0">
                <a:cs typeface="Times New Roman" panose="02020603050405020304" pitchFamily="18" charset="0"/>
              </a:rPr>
              <a:t>ACCESS</a:t>
            </a:r>
            <a:endParaRPr lang="el-GR" altLang="el-GR" b="1" dirty="0"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13214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l-GR" smtClean="0">
                <a:solidFill>
                  <a:srgbClr val="000000"/>
                </a:solidFill>
              </a:rPr>
              <a:t>ΕΑΠ - Χ. Πιερρακέας</a:t>
            </a:r>
            <a:endParaRPr lang="el-GR">
              <a:solidFill>
                <a:srgbClr val="000000"/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950E8B-EEA0-4B03-85E6-1E78917E9400}" type="slidenum">
              <a:rPr lang="el-GR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l-GR">
              <a:solidFill>
                <a:srgbClr val="000000"/>
              </a:solidFill>
            </a:endParaRPr>
          </a:p>
        </p:txBody>
      </p:sp>
      <p:sp>
        <p:nvSpPr>
          <p:cNvPr id="6" name="3 - Τίτλος"/>
          <p:cNvSpPr txBox="1">
            <a:spLocks/>
          </p:cNvSpPr>
          <p:nvPr/>
        </p:nvSpPr>
        <p:spPr>
          <a:xfrm>
            <a:off x="2024034" y="29289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l-GR" sz="4400">
                <a:solidFill>
                  <a:srgbClr val="0070C0"/>
                </a:solidFill>
              </a:rPr>
              <a:t>Τέλος Ενότητας</a:t>
            </a:r>
            <a:endParaRPr lang="el-GR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0868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05013" y="39052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l-GR" sz="4400" dirty="0">
                <a:solidFill>
                  <a:srgbClr val="0070C0"/>
                </a:solidFill>
              </a:rPr>
              <a:t>Χρηματοδότηση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005013" y="145732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prstClr val="black"/>
                </a:solidFill>
              </a:rPr>
              <a:t>Το παρόν εκπαιδευτικό υλικό έχει αναπτυχθεί στ</a:t>
            </a:r>
            <a:r>
              <a:rPr lang="en-US" sz="2000" dirty="0">
                <a:solidFill>
                  <a:prstClr val="black"/>
                </a:solidFill>
              </a:rPr>
              <a:t>o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err="1">
                <a:solidFill>
                  <a:prstClr val="black"/>
                </a:solidFill>
              </a:rPr>
              <a:t>πλαίσι</a:t>
            </a:r>
            <a:r>
              <a:rPr lang="en-US" sz="2000" dirty="0">
                <a:solidFill>
                  <a:prstClr val="black"/>
                </a:solidFill>
              </a:rPr>
              <a:t>o</a:t>
            </a:r>
            <a:r>
              <a:rPr lang="el-GR" sz="2000" dirty="0">
                <a:solidFill>
                  <a:prstClr val="black"/>
                </a:solidFill>
              </a:rPr>
              <a:t> του εκπαιδευτικού έργου του διδάσκοντα.</a:t>
            </a: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prstClr val="black"/>
                </a:solidFill>
              </a:rPr>
              <a:t>Το έργο «</a:t>
            </a:r>
            <a:r>
              <a:rPr lang="el-GR" sz="2000" b="1" dirty="0">
                <a:solidFill>
                  <a:prstClr val="black"/>
                </a:solidFill>
              </a:rPr>
              <a:t>Ανοικτά Ακαδημαϊκά Μαθήματα στο Πανεπιστήμιο Αθηνών</a:t>
            </a:r>
            <a:r>
              <a:rPr lang="el-GR" sz="2000" dirty="0">
                <a:solidFill>
                  <a:prstClr val="black"/>
                </a:solidFill>
              </a:rPr>
              <a:t>» έχει χρηματοδοτήσει μόνο την αναδιαμόρφωση του εκπαιδευτικού υλικού. </a:t>
            </a:r>
            <a:endParaRPr lang="en-US" sz="2000" dirty="0">
              <a:solidFill>
                <a:prstClr val="black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l-GR" sz="2000" dirty="0">
                <a:solidFill>
                  <a:prstClr val="black"/>
                </a:solidFill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4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7064" y="4770439"/>
            <a:ext cx="55022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97013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81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defRPr/>
            </a:pPr>
            <a:r>
              <a:rPr lang="el-GR" sz="4400" dirty="0">
                <a:solidFill>
                  <a:srgbClr val="0070C0"/>
                </a:solidFill>
              </a:rPr>
              <a:t>Σημείωμα Αναφοράς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024063" y="1500188"/>
            <a:ext cx="82296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l-GR" sz="2000" dirty="0" err="1">
                <a:solidFill>
                  <a:prstClr val="black"/>
                </a:solidFill>
              </a:rPr>
              <a:t>Copyright</a:t>
            </a:r>
            <a:r>
              <a:rPr lang="el-GR" sz="2000" dirty="0">
                <a:solidFill>
                  <a:prstClr val="black"/>
                </a:solidFill>
              </a:rPr>
              <a:t> Πανεπιστήμιο Πατρών</a:t>
            </a:r>
            <a:r>
              <a:rPr lang="en-US" sz="2000" dirty="0">
                <a:solidFill>
                  <a:prstClr val="black"/>
                </a:solidFill>
              </a:rPr>
              <a:t>, </a:t>
            </a:r>
            <a:r>
              <a:rPr lang="el-GR" sz="2000" dirty="0">
                <a:solidFill>
                  <a:srgbClr val="FF0000"/>
                </a:solidFill>
              </a:rPr>
              <a:t>Βασίλης Βουτσινάς,2014</a:t>
            </a:r>
            <a:r>
              <a:rPr lang="el-GR" sz="2000" dirty="0">
                <a:solidFill>
                  <a:prstClr val="black"/>
                </a:solidFill>
              </a:rPr>
              <a:t>.  «</a:t>
            </a:r>
            <a:r>
              <a:rPr lang="el-GR" sz="2000" dirty="0">
                <a:solidFill>
                  <a:srgbClr val="FF0000"/>
                </a:solidFill>
              </a:rPr>
              <a:t>Βάσεις Δεδομένων. </a:t>
            </a:r>
            <a:r>
              <a:rPr lang="el-GR" sz="2000" dirty="0" smtClean="0">
                <a:solidFill>
                  <a:srgbClr val="FF0000"/>
                </a:solidFill>
              </a:rPr>
              <a:t>Σχεσιακή </a:t>
            </a:r>
            <a:r>
              <a:rPr lang="el-GR" sz="2000" smtClean="0">
                <a:solidFill>
                  <a:srgbClr val="FF0000"/>
                </a:solidFill>
              </a:rPr>
              <a:t>Άλγεβρα. </a:t>
            </a:r>
            <a:r>
              <a:rPr lang="el-GR" sz="2000" smtClean="0">
                <a:solidFill>
                  <a:prstClr val="black"/>
                </a:solidFill>
              </a:rPr>
              <a:t>Έκδοση</a:t>
            </a:r>
            <a:r>
              <a:rPr lang="el-GR" sz="2000" dirty="0">
                <a:solidFill>
                  <a:prstClr val="black"/>
                </a:solidFill>
              </a:rPr>
              <a:t>: </a:t>
            </a:r>
            <a:r>
              <a:rPr lang="el-GR" sz="2000" dirty="0">
                <a:solidFill>
                  <a:srgbClr val="FF0000"/>
                </a:solidFill>
              </a:rPr>
              <a:t>1.0</a:t>
            </a:r>
            <a:r>
              <a:rPr lang="el-GR" sz="2000" dirty="0">
                <a:solidFill>
                  <a:prstClr val="black"/>
                </a:solidFill>
              </a:rPr>
              <a:t>. Πάτρα </a:t>
            </a:r>
            <a:r>
              <a:rPr lang="el-GR" sz="2000" dirty="0">
                <a:solidFill>
                  <a:srgbClr val="FF0000"/>
                </a:solidFill>
              </a:rPr>
              <a:t>2014</a:t>
            </a:r>
            <a:r>
              <a:rPr lang="el-GR" sz="2000" dirty="0">
                <a:solidFill>
                  <a:prstClr val="black"/>
                </a:solidFill>
              </a:rPr>
              <a:t>. Διαθέσιμο από τη δικτυακή διεύθυνση:.</a:t>
            </a:r>
            <a:r>
              <a:rPr lang="en-US" sz="2000" dirty="0">
                <a:solidFill>
                  <a:prstClr val="black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https://eclass.upatras.gr/courses/BMA421/</a:t>
            </a:r>
            <a:endParaRPr lang="el-GR" sz="2000" dirty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l-G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76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>
            <a:spLocks noChangeArrowheads="1"/>
          </p:cNvSpPr>
          <p:nvPr/>
        </p:nvSpPr>
        <p:spPr bwMode="auto">
          <a:xfrm>
            <a:off x="2666976" y="214291"/>
            <a:ext cx="589982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400" dirty="0">
                <a:solidFill>
                  <a:srgbClr val="0070C0"/>
                </a:solidFill>
              </a:rPr>
              <a:t>Σημείωμα </a:t>
            </a:r>
            <a:r>
              <a:rPr lang="el-GR" sz="4400" dirty="0" err="1">
                <a:solidFill>
                  <a:srgbClr val="0070C0"/>
                </a:solidFill>
              </a:rPr>
              <a:t>Αδειοδότησης</a:t>
            </a:r>
            <a:endParaRPr lang="el-GR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695426" y="954066"/>
            <a:ext cx="8929688" cy="14398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l-GR" sz="2000" dirty="0">
                <a:solidFill>
                  <a:prstClr val="black"/>
                </a:solidFill>
              </a:rPr>
              <a:t>Το παρόν υλικό διατίθεται με τους όρους της άδειας χρήσης </a:t>
            </a:r>
            <a:r>
              <a:rPr lang="el-GR" sz="2000" dirty="0" err="1">
                <a:solidFill>
                  <a:prstClr val="black"/>
                </a:solidFill>
              </a:rPr>
              <a:t>Creative</a:t>
            </a:r>
            <a:r>
              <a:rPr lang="el-GR" sz="2000" dirty="0">
                <a:solidFill>
                  <a:prstClr val="black"/>
                </a:solidFill>
              </a:rPr>
              <a:t> </a:t>
            </a:r>
            <a:r>
              <a:rPr lang="el-GR" sz="2000" dirty="0" err="1">
                <a:solidFill>
                  <a:prstClr val="black"/>
                </a:solidFill>
              </a:rPr>
              <a:t>Commons</a:t>
            </a:r>
            <a:r>
              <a:rPr lang="el-GR" sz="2000" dirty="0">
                <a:solidFill>
                  <a:prstClr val="black"/>
                </a:solidFill>
              </a:rPr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>
                <a:solidFill>
                  <a:prstClr val="black"/>
                </a:solidFill>
              </a:rPr>
              <a:t>κ.λ.π</a:t>
            </a:r>
            <a:r>
              <a:rPr lang="el-GR" sz="2000" dirty="0">
                <a:solidFill>
                  <a:prstClr val="black"/>
                </a:solidFill>
              </a:rPr>
              <a:t>.,  τα οποία εμπεριέχονται σε αυτό και τα οποία αναφέρονται μαζί με τους όρους χρήσης τους στο «Σημείωμα Χρήσης Έργων Τρίτων».   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l-GR" sz="2000" dirty="0">
                <a:solidFill>
                  <a:prstClr val="black"/>
                </a:solidFill>
              </a:rPr>
              <a:t>                 </a:t>
            </a: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el-GR" sz="2000" dirty="0">
              <a:solidFill>
                <a:prstClr val="black"/>
              </a:solidFill>
            </a:endParaRPr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8739" y="2571750"/>
            <a:ext cx="16494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/>
          <p:nvPr/>
        </p:nvSpPr>
        <p:spPr>
          <a:xfrm>
            <a:off x="1803376" y="3071813"/>
            <a:ext cx="9036050" cy="34559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[1] http://creativecommons.org/licenses/by-nc-sa/4.0/ </a:t>
            </a: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endParaRPr lang="el-GR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Ως </a:t>
            </a:r>
            <a:r>
              <a:rPr lang="el-GR" b="1" dirty="0">
                <a:solidFill>
                  <a:prstClr val="black"/>
                </a:solidFill>
              </a:rPr>
              <a:t>Μη Εμπορική</a:t>
            </a:r>
            <a:r>
              <a:rPr lang="el-GR" dirty="0">
                <a:solidFill>
                  <a:prstClr val="black"/>
                </a:solidFill>
              </a:rPr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>
                <a:solidFill>
                  <a:prstClr val="black"/>
                </a:solidFill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endParaRPr lang="el-GR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>
                <a:solidFill>
                  <a:prstClr val="black"/>
                </a:solidFill>
              </a:rPr>
              <a:t>που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n-GB" dirty="0">
                <a:solidFill>
                  <a:prstClr val="black"/>
                </a:solidFill>
              </a:rPr>
              <a:t> </a:t>
            </a:r>
            <a:r>
              <a:rPr lang="el-GR" dirty="0">
                <a:solidFill>
                  <a:prstClr val="black"/>
                </a:solidFill>
              </a:rPr>
              <a:t>έμμεσο οικονομικό όφελος (π.χ. διαφημίσεις) από την προβολή του έργου σε διαδικτυακό τόπο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l-GR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el-GR" dirty="0">
                <a:solidFill>
                  <a:prstClr val="black"/>
                </a:solidFill>
              </a:rPr>
              <a:t>Ο δικαιούχος μπορεί να παρέχει στον </a:t>
            </a:r>
            <a:r>
              <a:rPr lang="el-GR" dirty="0" err="1">
                <a:solidFill>
                  <a:prstClr val="black"/>
                </a:solidFill>
              </a:rPr>
              <a:t>αδειοδόχο</a:t>
            </a:r>
            <a:r>
              <a:rPr lang="el-GR" dirty="0">
                <a:solidFill>
                  <a:prstClr val="black"/>
                </a:solidFill>
              </a:rPr>
              <a:t> ξεχωριστή άδεια να χρησιμοποιεί το έργο για εμπορική χρήση, εφόσον αυτό του ζητηθεί.</a:t>
            </a:r>
          </a:p>
        </p:txBody>
      </p:sp>
    </p:spTree>
    <p:extLst>
      <p:ext uri="{BB962C8B-B14F-4D97-AF65-F5344CB8AC3E}">
        <p14:creationId xmlns:p14="http://schemas.microsoft.com/office/powerpoint/2010/main" val="276874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ΠΕΡΙΕΧΟΜΕΝΑ ΕΝΟΤΗΤΑΣ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altLang="el-GR" sz="2400" b="1" dirty="0" smtClean="0"/>
              <a:t>Σύμβολα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altLang="el-GR" sz="2400" b="1" dirty="0" smtClean="0"/>
              <a:t>Πράξεις Συνόλων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altLang="el-GR" sz="2400" b="1" dirty="0" smtClean="0"/>
              <a:t>Τελεστές Πράξεων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altLang="el-GR" sz="2400" b="1" dirty="0" smtClean="0"/>
              <a:t>Null </a:t>
            </a:r>
            <a:r>
              <a:rPr lang="el-GR" altLang="el-GR" sz="2400" b="1" dirty="0" smtClean="0"/>
              <a:t>Τιμές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l-GR" altLang="el-GR" sz="2400" b="1" dirty="0" smtClean="0"/>
              <a:t>Τύποι σύζευξης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l-GR" altLang="el-GR" sz="2400" b="1" dirty="0" smtClean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altLang="el-GR" sz="2400" b="1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631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988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prstClr val="white"/>
              </a:solidFill>
            </a:endParaRPr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6015403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96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Ορθογώνιο"/>
          <p:cNvSpPr/>
          <p:nvPr/>
        </p:nvSpPr>
        <p:spPr>
          <a:xfrm>
            <a:off x="103031" y="260648"/>
            <a:ext cx="10246701" cy="58785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dirty="0">
                <a:solidFill>
                  <a:srgbClr val="0070C0"/>
                </a:solidFill>
              </a:rPr>
              <a:t>       </a:t>
            </a:r>
            <a:r>
              <a:rPr lang="el-GR" sz="4400" dirty="0">
                <a:solidFill>
                  <a:srgbClr val="0070C0"/>
                </a:solidFill>
              </a:rPr>
              <a:t>Σημείωμα Χρήσης Έργων</a:t>
            </a:r>
            <a:endParaRPr lang="en-US" sz="4400" dirty="0">
              <a:solidFill>
                <a:srgbClr val="0070C0"/>
              </a:solidFill>
            </a:endParaRPr>
          </a:p>
          <a:p>
            <a:pPr>
              <a:defRPr/>
            </a:pPr>
            <a:endParaRPr lang="en-US" sz="4400" dirty="0">
              <a:solidFill>
                <a:srgbClr val="0070C0"/>
              </a:solidFill>
            </a:endParaRPr>
          </a:p>
          <a:p>
            <a:pPr>
              <a:defRPr/>
            </a:pPr>
            <a:r>
              <a:rPr lang="el-GR" sz="3200" dirty="0">
                <a:solidFill>
                  <a:prstClr val="black"/>
                </a:solidFill>
              </a:rPr>
              <a:t>Το έργο αυτό κάνει χρήση του έργου:</a:t>
            </a:r>
            <a:endParaRPr lang="en-US" sz="3200" dirty="0">
              <a:solidFill>
                <a:prstClr val="black"/>
              </a:solidFill>
            </a:endParaRPr>
          </a:p>
          <a:p>
            <a:pPr>
              <a:defRPr/>
            </a:pPr>
            <a:endParaRPr lang="el-GR" sz="3200" dirty="0">
              <a:solidFill>
                <a:prstClr val="black"/>
              </a:solidFill>
            </a:endParaRPr>
          </a:p>
          <a:p>
            <a:pPr marL="457200" indent="-457200">
              <a:buFontTx/>
              <a:buChar char="-"/>
              <a:defRPr/>
            </a:pPr>
            <a:r>
              <a:rPr lang="el-GR" sz="2800" dirty="0">
                <a:solidFill>
                  <a:prstClr val="black"/>
                </a:solidFill>
              </a:rPr>
              <a:t>"Θεμελιώδεις αρχές συστημάτων βάσεων </a:t>
            </a:r>
            <a:r>
              <a:rPr lang="el-GR" sz="2800" dirty="0" err="1">
                <a:solidFill>
                  <a:prstClr val="black"/>
                </a:solidFill>
              </a:rPr>
              <a:t>δεδομένων"Σύγγραμμα</a:t>
            </a:r>
            <a:r>
              <a:rPr lang="el-GR" sz="2800" dirty="0">
                <a:solidFill>
                  <a:prstClr val="black"/>
                </a:solidFill>
              </a:rPr>
              <a:t>, Τόμος: Τόμος 1, </a:t>
            </a:r>
            <a:r>
              <a:rPr lang="el-GR" sz="2800" dirty="0" err="1">
                <a:solidFill>
                  <a:prstClr val="black"/>
                </a:solidFill>
              </a:rPr>
              <a:t>Elmasri</a:t>
            </a:r>
            <a:r>
              <a:rPr lang="el-GR" sz="2800" dirty="0">
                <a:solidFill>
                  <a:prstClr val="black"/>
                </a:solidFill>
              </a:rPr>
              <a:t> </a:t>
            </a:r>
            <a:r>
              <a:rPr lang="el-GR" sz="2800" dirty="0" err="1">
                <a:solidFill>
                  <a:prstClr val="black"/>
                </a:solidFill>
              </a:rPr>
              <a:t>Ramez,Navathe</a:t>
            </a:r>
            <a:r>
              <a:rPr lang="el-GR" sz="2800" dirty="0">
                <a:solidFill>
                  <a:prstClr val="black"/>
                </a:solidFill>
              </a:rPr>
              <a:t> </a:t>
            </a:r>
            <a:r>
              <a:rPr lang="el-GR" sz="2800" dirty="0" err="1">
                <a:solidFill>
                  <a:prstClr val="black"/>
                </a:solidFill>
              </a:rPr>
              <a:t>Shamkant</a:t>
            </a:r>
            <a:r>
              <a:rPr lang="el-GR" sz="2800" dirty="0">
                <a:solidFill>
                  <a:prstClr val="black"/>
                </a:solidFill>
              </a:rPr>
              <a:t> B., 2007, Δίαυλος, ISBN: 978-960-531-219-0</a:t>
            </a:r>
          </a:p>
          <a:p>
            <a:pPr marL="457200" indent="-457200">
              <a:buFontTx/>
              <a:buChar char="-"/>
              <a:defRPr/>
            </a:pPr>
            <a:r>
              <a:rPr lang="el-GR" sz="2800" dirty="0">
                <a:solidFill>
                  <a:prstClr val="black"/>
                </a:solidFill>
              </a:rPr>
              <a:t>"Συστήματα Βάσεων Δεδομένων 6η </a:t>
            </a:r>
            <a:r>
              <a:rPr lang="el-GR" sz="2800" dirty="0" err="1">
                <a:solidFill>
                  <a:prstClr val="black"/>
                </a:solidFill>
              </a:rPr>
              <a:t>Έκδοση"Σύγγραμμα</a:t>
            </a:r>
            <a:r>
              <a:rPr lang="el-GR" sz="2800" dirty="0">
                <a:solidFill>
                  <a:prstClr val="black"/>
                </a:solidFill>
              </a:rPr>
              <a:t>, </a:t>
            </a:r>
            <a:r>
              <a:rPr lang="en-US" sz="2800" dirty="0">
                <a:solidFill>
                  <a:prstClr val="black"/>
                </a:solidFill>
              </a:rPr>
              <a:t>Abraham </a:t>
            </a:r>
            <a:r>
              <a:rPr lang="en-US" sz="2800" dirty="0" err="1">
                <a:solidFill>
                  <a:prstClr val="black"/>
                </a:solidFill>
              </a:rPr>
              <a:t>Silberschatz,Henry</a:t>
            </a:r>
            <a:r>
              <a:rPr lang="en-US" sz="2800" dirty="0">
                <a:solidFill>
                  <a:prstClr val="black"/>
                </a:solidFill>
              </a:rPr>
              <a:t> F. </a:t>
            </a:r>
            <a:r>
              <a:rPr lang="en-US" sz="2800" dirty="0" err="1">
                <a:solidFill>
                  <a:prstClr val="black"/>
                </a:solidFill>
              </a:rPr>
              <a:t>Korth,S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Sudarshan</a:t>
            </a:r>
            <a:r>
              <a:rPr lang="en-US" sz="2800" dirty="0">
                <a:solidFill>
                  <a:prstClr val="black"/>
                </a:solidFill>
              </a:rPr>
              <a:t>, 2011, </a:t>
            </a:r>
            <a:r>
              <a:rPr lang="el-GR" sz="2800" dirty="0">
                <a:solidFill>
                  <a:prstClr val="black"/>
                </a:solidFill>
              </a:rPr>
              <a:t>Α. </a:t>
            </a:r>
            <a:r>
              <a:rPr lang="el-GR" sz="2800" dirty="0" err="1">
                <a:solidFill>
                  <a:prstClr val="black"/>
                </a:solidFill>
              </a:rPr>
              <a:t>Γκιούρδα</a:t>
            </a:r>
            <a:r>
              <a:rPr lang="el-GR" sz="2800" dirty="0">
                <a:solidFill>
                  <a:prstClr val="black"/>
                </a:solidFill>
              </a:rPr>
              <a:t> &amp; ΣΙΑ ΟΕ, </a:t>
            </a:r>
            <a:r>
              <a:rPr lang="en-US" sz="2800" dirty="0">
                <a:solidFill>
                  <a:prstClr val="black"/>
                </a:solidFill>
              </a:rPr>
              <a:t>ISBN: 978-960-512-623-0	</a:t>
            </a:r>
            <a:r>
              <a:rPr lang="el-GR" sz="2800" dirty="0">
                <a:solidFill>
                  <a:prstClr val="black"/>
                </a:solidFill>
              </a:rPr>
              <a:t>	</a:t>
            </a:r>
          </a:p>
          <a:p>
            <a:pPr marL="457200" indent="-457200">
              <a:buFontTx/>
              <a:buChar char="-"/>
              <a:defRPr/>
            </a:pPr>
            <a:r>
              <a:rPr lang="el-GR" sz="2800" dirty="0">
                <a:solidFill>
                  <a:prstClr val="black"/>
                </a:solidFill>
              </a:rPr>
              <a:t>"Εισαγωγή στις Βάσεις </a:t>
            </a:r>
            <a:r>
              <a:rPr lang="el-GR" sz="2800" dirty="0" err="1">
                <a:solidFill>
                  <a:prstClr val="black"/>
                </a:solidFill>
              </a:rPr>
              <a:t>Δεδομένων"Σύγγραμμα</a:t>
            </a:r>
            <a:r>
              <a:rPr lang="el-GR" sz="2800" dirty="0">
                <a:solidFill>
                  <a:prstClr val="black"/>
                </a:solidFill>
              </a:rPr>
              <a:t>, Βασίλειος Τ. </a:t>
            </a:r>
            <a:r>
              <a:rPr lang="el-GR" sz="2800" dirty="0" err="1">
                <a:solidFill>
                  <a:prstClr val="black"/>
                </a:solidFill>
              </a:rPr>
              <a:t>Ταμπακάς</a:t>
            </a:r>
            <a:r>
              <a:rPr lang="el-GR" sz="2800" dirty="0">
                <a:solidFill>
                  <a:prstClr val="black"/>
                </a:solidFill>
              </a:rPr>
              <a:t>, 2009, Βασίλειος Τ. </a:t>
            </a:r>
            <a:r>
              <a:rPr lang="el-GR" sz="2800" dirty="0" err="1">
                <a:solidFill>
                  <a:prstClr val="black"/>
                </a:solidFill>
              </a:rPr>
              <a:t>Ταμπακάς</a:t>
            </a:r>
            <a:r>
              <a:rPr lang="el-GR" sz="2800" dirty="0">
                <a:solidFill>
                  <a:prstClr val="black"/>
                </a:solidFill>
              </a:rPr>
              <a:t>, </a:t>
            </a:r>
            <a:r>
              <a:rPr lang="en-US" sz="2800" dirty="0">
                <a:solidFill>
                  <a:prstClr val="black"/>
                </a:solidFill>
              </a:rPr>
              <a:t>ISBN: 978-960-931217-2</a:t>
            </a:r>
          </a:p>
        </p:txBody>
      </p:sp>
    </p:spTree>
    <p:extLst>
      <p:ext uri="{BB962C8B-B14F-4D97-AF65-F5344CB8AC3E}">
        <p14:creationId xmlns:p14="http://schemas.microsoft.com/office/powerpoint/2010/main" val="899486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356575" y="1663275"/>
            <a:ext cx="9144000" cy="2387600"/>
          </a:xfrm>
        </p:spPr>
        <p:txBody>
          <a:bodyPr/>
          <a:lstStyle/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Σχεσιακή Άλγεβρα</a:t>
            </a:r>
            <a:b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SQL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719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ΣΧΕΣΙΑΚΗ ΑΛΓΕΒΡΑ (</a:t>
            </a:r>
            <a:r>
              <a:rPr lang="en-US" dirty="0" smtClean="0"/>
              <a:t>SQL)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400" b="1" dirty="0"/>
              <a:t>ΕΝΩΣΗ, ΤΟΜΗ, ΔΙΑΦΟΡΑ, ΓΙΝΟΜΕΝΟ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400" b="1" dirty="0"/>
              <a:t>ΕΠΙΛΟΓΗ:    </a:t>
            </a:r>
            <a:r>
              <a:rPr lang="el-GR" altLang="el-GR" b="1" dirty="0" err="1"/>
              <a:t>σ</a:t>
            </a:r>
            <a:r>
              <a:rPr lang="el-GR" altLang="el-GR" b="1" baseline="-25000" dirty="0" err="1"/>
              <a:t>κριτήριο</a:t>
            </a:r>
            <a:r>
              <a:rPr lang="el-GR" altLang="el-GR" b="1" dirty="0"/>
              <a:t> ΠΙΝΑΚΑΣ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400" b="1" dirty="0"/>
              <a:t>ΠΡΟΒΟΛΗ:   </a:t>
            </a:r>
            <a:r>
              <a:rPr lang="el-GR" altLang="el-GR" b="1" dirty="0" err="1"/>
              <a:t>π</a:t>
            </a:r>
            <a:r>
              <a:rPr lang="el-GR" altLang="el-GR" b="1" baseline="-25000" dirty="0" err="1"/>
              <a:t>χαρακρηριστικά</a:t>
            </a:r>
            <a:r>
              <a:rPr lang="el-GR" altLang="el-GR" b="1" dirty="0"/>
              <a:t> ΠΙΝΑΚΑΣ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l-GR" altLang="el-GR" sz="2400" b="1" dirty="0"/>
              <a:t>ΣΥΝΔΕΣΗ: </a:t>
            </a:r>
            <a:r>
              <a:rPr lang="el-GR" altLang="el-GR" b="1" dirty="0"/>
              <a:t>ΠΙΝΑΚΑΣ1</a:t>
            </a:r>
            <a:r>
              <a:rPr lang="el-GR" altLang="el-GR" sz="2400" b="1" dirty="0"/>
              <a:t> </a:t>
            </a:r>
            <a:r>
              <a:rPr lang="el-GR" altLang="el-GR" sz="1600" b="1" dirty="0">
                <a:sym typeface="Symbol" panose="05050102010706020507" pitchFamily="18" charset="2"/>
              </a:rPr>
              <a:t></a:t>
            </a:r>
            <a:r>
              <a:rPr lang="el-GR" altLang="el-GR" b="1" dirty="0">
                <a:sym typeface="Symbol" panose="05050102010706020507" pitchFamily="18" charset="2"/>
              </a:rPr>
              <a:t></a:t>
            </a:r>
            <a:r>
              <a:rPr lang="el-GR" altLang="el-GR" sz="1600" b="1" dirty="0">
                <a:sym typeface="Symbol" panose="05050102010706020507" pitchFamily="18" charset="2"/>
              </a:rPr>
              <a:t></a:t>
            </a:r>
            <a:r>
              <a:rPr lang="el-GR" altLang="el-GR" b="1" baseline="-25000" dirty="0"/>
              <a:t>κριτήριο</a:t>
            </a:r>
            <a:r>
              <a:rPr lang="el-GR" altLang="el-GR" b="1" dirty="0"/>
              <a:t> </a:t>
            </a:r>
            <a:r>
              <a:rPr lang="el-GR" altLang="el-GR" b="1" dirty="0" smtClean="0"/>
              <a:t>ΠΙΝΑΚΑΣ2</a:t>
            </a:r>
            <a:endParaRPr lang="el-GR" alt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1046815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ΣΧΕΣΙΑΚΗ ΑΛΓΕΒΡΑ (</a:t>
            </a:r>
            <a:r>
              <a:rPr lang="en-US" dirty="0"/>
              <a:t>SQL</a:t>
            </a:r>
            <a:r>
              <a:rPr lang="en-US" dirty="0" smtClean="0"/>
              <a:t>) 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Ένωση (</a:t>
            </a:r>
            <a:r>
              <a:rPr lang="en-US" dirty="0" smtClean="0"/>
              <a:t>Union):</a:t>
            </a:r>
            <a:r>
              <a:rPr lang="el-GR" dirty="0" smtClean="0"/>
              <a:t> </a:t>
            </a:r>
            <a:r>
              <a:rPr lang="en-US" dirty="0" smtClean="0"/>
              <a:t>U</a:t>
            </a:r>
          </a:p>
          <a:p>
            <a:r>
              <a:rPr lang="en-US" dirty="0" smtClean="0"/>
              <a:t>T</a:t>
            </a:r>
            <a:r>
              <a:rPr lang="el-GR" dirty="0" err="1" smtClean="0"/>
              <a:t>ομή</a:t>
            </a:r>
            <a:r>
              <a:rPr lang="en-US" dirty="0" smtClean="0"/>
              <a:t> (Intersect):</a:t>
            </a:r>
            <a:r>
              <a:rPr lang="el-GR" dirty="0" smtClean="0"/>
              <a:t> </a:t>
            </a:r>
            <a:r>
              <a:rPr lang="el-GR" sz="4000" dirty="0"/>
              <a:t>∩</a:t>
            </a:r>
            <a:r>
              <a:rPr lang="el-GR" dirty="0"/>
              <a:t> </a:t>
            </a:r>
            <a:endParaRPr lang="en-US" dirty="0" smtClean="0"/>
          </a:p>
          <a:p>
            <a:r>
              <a:rPr lang="el-GR" dirty="0" smtClean="0"/>
              <a:t>Διαφορά </a:t>
            </a:r>
            <a:r>
              <a:rPr lang="en-US" dirty="0" smtClean="0"/>
              <a:t>(Except): </a:t>
            </a:r>
            <a:r>
              <a:rPr lang="el-GR" dirty="0" smtClean="0"/>
              <a:t>–</a:t>
            </a:r>
          </a:p>
          <a:p>
            <a:r>
              <a:rPr lang="el-GR" dirty="0" smtClean="0"/>
              <a:t>Καρτεσιανό Γινόμενο (</a:t>
            </a:r>
            <a:r>
              <a:rPr lang="en-US" dirty="0" smtClean="0"/>
              <a:t>Cross Join)</a:t>
            </a:r>
            <a:r>
              <a:rPr lang="el-GR" dirty="0" smtClean="0"/>
              <a:t>: </a:t>
            </a:r>
            <a:r>
              <a:rPr lang="en-US" dirty="0" smtClean="0"/>
              <a:t> X (</a:t>
            </a:r>
            <a:r>
              <a:rPr lang="el-GR" dirty="0" smtClean="0"/>
              <a:t>Συνδυάζει τις εγγραφές του ενός με όλες τις εγγραφές του άλλου</a:t>
            </a:r>
            <a:r>
              <a:rPr lang="en-US" dirty="0" smtClean="0"/>
              <a:t>) 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718912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ΠΡΑΞΕΙΣ ΣΥΝΟΛΩΝ</a:t>
            </a:r>
            <a:endParaRPr lang="el-GR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09600" y="1813784"/>
            <a:ext cx="10336695" cy="2777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28528" tIns="152352" rIns="91440" bIns="3808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l-GR" altLang="el-GR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Οι πράξεις δύο συνόλων Α και Β είναι η ένωση η τομή και διαφορά τους όπως φαίνεται στην παρακάτω εικόνα:</a:t>
            </a:r>
            <a:endParaRPr lang="el-GR" altLang="el-GR" sz="2000" dirty="0" smtClean="0">
              <a:solidFill>
                <a:prstClr val="black"/>
              </a:solidFill>
            </a:endParaRPr>
          </a:p>
          <a:p>
            <a:pPr algn="just"/>
            <a:r>
              <a:rPr lang="el-GR" altLang="el-GR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ένωση                                        τομή                             διαφορά</a:t>
            </a:r>
            <a:endParaRPr lang="el-GR" altLang="el-GR" sz="2000" dirty="0" smtClean="0">
              <a:solidFill>
                <a:prstClr val="black"/>
              </a:solidFill>
            </a:endParaRPr>
          </a:p>
          <a:p>
            <a:pPr algn="just"/>
            <a:r>
              <a:rPr lang="el-GR" altLang="el-GR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lang="el-GR" altLang="el-GR" sz="48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  <a:r>
              <a:rPr lang="el-GR" altLang="el-GR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       </a:t>
            </a:r>
            <a:r>
              <a:rPr lang="el-GR" altLang="el-GR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  </a:t>
            </a:r>
            <a:r>
              <a:rPr lang="el-GR" altLang="el-GR" sz="4800" dirty="0" smtClean="0">
                <a:solidFill>
                  <a:srgbClr val="000000"/>
                </a:solidFill>
                <a:cs typeface="Arial" panose="020B0604020202020204" pitchFamily="34" charset="0"/>
              </a:rPr>
              <a:t> </a:t>
            </a:r>
            <a:r>
              <a:rPr lang="el-GR" altLang="el-GR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       </a:t>
            </a:r>
            <a:endParaRPr lang="el-GR" altLang="el-GR" sz="2000" dirty="0" smtClean="0">
              <a:solidFill>
                <a:prstClr val="black"/>
              </a:solidFill>
            </a:endParaRPr>
          </a:p>
          <a:p>
            <a:pPr algn="just"/>
            <a:endParaRPr lang="el-GR" altLang="el-GR" sz="2000" dirty="0" smtClean="0">
              <a:solidFill>
                <a:prstClr val="black"/>
              </a:solidFill>
            </a:endParaRPr>
          </a:p>
          <a:p>
            <a:pPr algn="just"/>
            <a:r>
              <a:rPr lang="el-GR" altLang="el-GR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Οι πράξεις συνόλων εφαρμόζονται σε </a:t>
            </a:r>
            <a:r>
              <a:rPr lang="el-GR" altLang="el-GR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πίνακες </a:t>
            </a:r>
            <a:r>
              <a:rPr lang="el-GR" altLang="el-GR" sz="2000" dirty="0" smtClean="0">
                <a:solidFill>
                  <a:srgbClr val="000000"/>
                </a:solidFill>
                <a:cs typeface="Arial" panose="020B0604020202020204" pitchFamily="34" charset="0"/>
              </a:rPr>
              <a:t> που έχουν τον ίδιο αριθμό στηλών  και ίδιο τύπο δεδομένων.</a:t>
            </a:r>
            <a:endParaRPr lang="el-GR" altLang="el-GR" sz="2000" dirty="0" smtClean="0">
              <a:solidFill>
                <a:prstClr val="black"/>
              </a:solidFill>
            </a:endParaRPr>
          </a:p>
        </p:txBody>
      </p:sp>
      <p:pic>
        <p:nvPicPr>
          <p:cNvPr id="6154" name="Picture 10" descr="http://anamorfosi.teicm.gr/ekp_yliko/e-notes/Data/database/main_files/image0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47" y="2981739"/>
            <a:ext cx="1756150" cy="72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http://anamorfosi.teicm.gr/ekp_yliko/e-notes/Data/database/main_files/image0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417" y="2981739"/>
            <a:ext cx="1670438" cy="725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anamorfosi.teicm.gr/ekp_yliko/e-notes/Data/database/main_files/image0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074" y="2981739"/>
            <a:ext cx="1691854" cy="75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4850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ΤΕΛΕΣΤΕΣ ΠΡΑΞΕΩΝ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</a:t>
            </a:r>
          </a:p>
          <a:p>
            <a:r>
              <a:rPr lang="en-US" dirty="0" smtClean="0"/>
              <a:t>AND </a:t>
            </a:r>
          </a:p>
          <a:p>
            <a:r>
              <a:rPr lang="en-US" dirty="0" smtClean="0"/>
              <a:t>OR </a:t>
            </a:r>
          </a:p>
          <a:p>
            <a:r>
              <a:rPr lang="en-US" dirty="0" smtClean="0"/>
              <a:t>XOR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1366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Null </a:t>
            </a:r>
            <a:r>
              <a:rPr lang="el-GR" dirty="0" smtClean="0"/>
              <a:t>ΤΙΜΕΣ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b="1" dirty="0"/>
              <a:t> </a:t>
            </a:r>
            <a:r>
              <a:rPr lang="el-GR" sz="2800" dirty="0"/>
              <a:t>Σε μερικές περιπτώσεις μια συγκεκριμένη οντότητα μπορεί να μην έχει καμιά δυνατή τιμή για ένα γνώρισμα</a:t>
            </a:r>
            <a:r>
              <a:rPr lang="el-GR" sz="2800" dirty="0" smtClean="0"/>
              <a:t>.</a:t>
            </a:r>
            <a:endParaRPr lang="en-US" sz="2800" dirty="0" smtClean="0"/>
          </a:p>
          <a:p>
            <a:r>
              <a:rPr lang="el-GR" sz="2800" dirty="0"/>
              <a:t>Δ</a:t>
            </a:r>
            <a:r>
              <a:rPr lang="el-GR" sz="2800" dirty="0" smtClean="0"/>
              <a:t>ηλώνει </a:t>
            </a:r>
            <a:r>
              <a:rPr lang="el-GR" sz="2800" dirty="0"/>
              <a:t>μια άγνωστη τιμή ή μια τιμή που δεν υπάρχει</a:t>
            </a:r>
            <a:endParaRPr lang="el-GR" sz="2800" dirty="0" smtClean="0"/>
          </a:p>
          <a:p>
            <a:r>
              <a:rPr lang="el-GR" sz="2800" dirty="0" smtClean="0"/>
              <a:t> </a:t>
            </a:r>
            <a:r>
              <a:rPr lang="el-GR" sz="2800" dirty="0"/>
              <a:t>Για </a:t>
            </a:r>
            <a:r>
              <a:rPr lang="el-GR" sz="2800" dirty="0" err="1" smtClean="0"/>
              <a:t>παράδειγμα,το</a:t>
            </a:r>
            <a:r>
              <a:rPr lang="el-GR" sz="2800" dirty="0" smtClean="0"/>
              <a:t> </a:t>
            </a:r>
            <a:r>
              <a:rPr lang="el-GR" sz="2800" dirty="0"/>
              <a:t>γνώρισμα Τηλέφωνο πιθανόν να μην είναι γνωστό για κάποιο άτομο και να μην έχουμε προσωρινά την τιμή του τηλεφώνου του. Για τέτοιες περιπτώσεις δημιουργείται μια ειδική τιμή που λέγεται </a:t>
            </a:r>
            <a:r>
              <a:rPr lang="el-GR" sz="2800" dirty="0" err="1"/>
              <a:t>null</a:t>
            </a:r>
            <a:r>
              <a:rPr lang="el-GR" sz="2800" dirty="0"/>
              <a:t>. Η διεύθυνση μιας μονοκατοικίας θα είχε την τιμή </a:t>
            </a:r>
            <a:r>
              <a:rPr lang="el-GR" sz="2800" dirty="0" err="1"/>
              <a:t>null</a:t>
            </a:r>
            <a:r>
              <a:rPr lang="el-GR" sz="2800" dirty="0"/>
              <a:t> για το γνώρισμα </a:t>
            </a:r>
            <a:r>
              <a:rPr lang="el-GR" sz="2800" dirty="0" err="1"/>
              <a:t>Αριθμος_Διαμερισματος</a:t>
            </a:r>
            <a:r>
              <a:rPr lang="el-GR" sz="2800" dirty="0"/>
              <a:t> και ένα άτομο χωρίς </a:t>
            </a:r>
            <a:r>
              <a:rPr lang="el-GR" sz="2800" dirty="0" err="1"/>
              <a:t>τηλεφωνο</a:t>
            </a:r>
            <a:r>
              <a:rPr lang="el-GR" sz="2800" dirty="0"/>
              <a:t> θα είχε την τιμή </a:t>
            </a:r>
            <a:r>
              <a:rPr lang="el-GR" sz="2800" dirty="0" err="1"/>
              <a:t>null</a:t>
            </a:r>
            <a:r>
              <a:rPr lang="el-GR" sz="2800" dirty="0"/>
              <a:t> για το γνώρισμα τηλέφωνο.</a:t>
            </a:r>
          </a:p>
        </p:txBody>
      </p:sp>
    </p:spTree>
    <p:extLst>
      <p:ext uri="{BB962C8B-B14F-4D97-AF65-F5344CB8AC3E}">
        <p14:creationId xmlns:p14="http://schemas.microsoft.com/office/powerpoint/2010/main" val="2731884884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1080</Words>
  <Application>Microsoft Office PowerPoint</Application>
  <PresentationFormat>Ευρεία οθόνη</PresentationFormat>
  <Paragraphs>284</Paragraphs>
  <Slides>30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4</vt:i4>
      </vt:variant>
      <vt:variant>
        <vt:lpstr>Τίτλοι διαφανειών</vt:lpstr>
      </vt:variant>
      <vt:variant>
        <vt:i4>30</vt:i4>
      </vt:variant>
    </vt:vector>
  </HeadingPairs>
  <TitlesOfParts>
    <vt:vector size="41" baseType="lpstr">
      <vt:lpstr>ＭＳ Ｐゴシック</vt:lpstr>
      <vt:lpstr>Arial</vt:lpstr>
      <vt:lpstr>Calibri</vt:lpstr>
      <vt:lpstr>Calibri Light</vt:lpstr>
      <vt:lpstr>Symbol</vt:lpstr>
      <vt:lpstr>Times New Roman</vt:lpstr>
      <vt:lpstr>Wingdings</vt:lpstr>
      <vt:lpstr>Θέμα του Office</vt:lpstr>
      <vt:lpstr>4_Θέμα του Office</vt:lpstr>
      <vt:lpstr>1_Θέμα του Office</vt:lpstr>
      <vt:lpstr>5_Θέμα του Office</vt:lpstr>
      <vt:lpstr>Βάσεις Δεδομένων</vt:lpstr>
      <vt:lpstr>ΣΚΟΠΟΙ ΕΝΟΤΗΤΑΣ</vt:lpstr>
      <vt:lpstr>ΠΕΡΙΕΧΟΜΕΝΑ ΕΝΟΤΗΤΑΣ</vt:lpstr>
      <vt:lpstr>Σχεσιακή Άλγεβρα SQL</vt:lpstr>
      <vt:lpstr>ΣΧΕΣΙΑΚΗ ΑΛΓΕΒΡΑ (SQL)</vt:lpstr>
      <vt:lpstr>ΣΧΕΣΙΑΚΗ ΑΛΓΕΒΡΑ (SQL) 2</vt:lpstr>
      <vt:lpstr>ΠΡΑΞΕΙΣ ΣΥΝΟΛΩΝ</vt:lpstr>
      <vt:lpstr>ΤΕΛΕΣΤΕΣ ΠΡΑΞΕΩΝ</vt:lpstr>
      <vt:lpstr>Null ΤΙΜΕΣ</vt:lpstr>
      <vt:lpstr>Χειρισμός Δεδομένων της SQL (Data Manipulation Language) </vt:lpstr>
      <vt:lpstr>ΔΟΜΗ 1</vt:lpstr>
      <vt:lpstr>ΔΟΜΗ 2</vt:lpstr>
      <vt:lpstr>ΤΕΛΕΣΤΗΣ ΕΠΙΛΟΓΗΣ</vt:lpstr>
      <vt:lpstr>ΤΕΛΕΣΤΗΣ Π</vt:lpstr>
      <vt:lpstr>ΤΥΠΟΙ ΣΥΖΕΥΞΗΣ 1</vt:lpstr>
      <vt:lpstr>ΤΥΠΟΙ ΣΥΖΕΥΞΗΣ 2</vt:lpstr>
      <vt:lpstr>ΤΥΠΟΙ ΣΥΖΕΥΞΗΣ 3</vt:lpstr>
      <vt:lpstr>ΤΥΠΟΙ ΣΥΖΕΥΞΗΣ 4 </vt:lpstr>
      <vt:lpstr>ΤΥΠΟΙ ΣΥΖΕΥΞΗΣ 5</vt:lpstr>
      <vt:lpstr>ΠΙΝΑΚΑΣ ΔΕΔΟΜΕΝΩΝ</vt:lpstr>
      <vt:lpstr>ΠΙΝΑΚΑΣ ΔΕΔΟΜΕΝΩΝ 2</vt:lpstr>
      <vt:lpstr>EΡΩΤΗΣΕΙΣ ΑΞΙΟΛΟΓΗΣΗΣ</vt:lpstr>
      <vt:lpstr>SQL</vt:lpstr>
      <vt:lpstr>SQL EΡΩΤΗΜΑΤΑ</vt:lpstr>
      <vt:lpstr>DBMS-ΣΔΒΔ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Βάσεις Δεδομένων</dc:title>
  <dc:creator>Anna</dc:creator>
  <cp:lastModifiedBy>Anna</cp:lastModifiedBy>
  <cp:revision>6</cp:revision>
  <dcterms:created xsi:type="dcterms:W3CDTF">2014-12-27T11:45:29Z</dcterms:created>
  <dcterms:modified xsi:type="dcterms:W3CDTF">2014-12-29T16:40:42Z</dcterms:modified>
</cp:coreProperties>
</file>