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5" r:id="rId4"/>
    <p:sldId id="301" r:id="rId5"/>
    <p:sldId id="302" r:id="rId6"/>
    <p:sldId id="303" r:id="rId7"/>
    <p:sldId id="304" r:id="rId8"/>
    <p:sldId id="308" r:id="rId9"/>
    <p:sldId id="309" r:id="rId10"/>
    <p:sldId id="310" r:id="rId11"/>
    <p:sldId id="311" r:id="rId12"/>
    <p:sldId id="312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5"/>
            <p14:sldId id="301"/>
            <p14:sldId id="302"/>
            <p14:sldId id="303"/>
            <p14:sldId id="304"/>
            <p14:sldId id="308"/>
            <p14:sldId id="309"/>
            <p14:sldId id="310"/>
            <p14:sldId id="311"/>
            <p14:sldId id="312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149" d="100"/>
          <a:sy n="149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18/9/15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PHIL1803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58417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Αριστοτέλης: Γνωσιοθεωρία Μεταφυσική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6864" cy="2592288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3: </a:t>
            </a:r>
            <a:r>
              <a:rPr lang="el-GR" sz="2800" dirty="0" smtClean="0"/>
              <a:t>Όροι, προτάσεις και τα γένη των όντων</a:t>
            </a:r>
          </a:p>
          <a:p>
            <a:endParaRPr lang="el-GR" sz="2800" dirty="0" smtClean="0"/>
          </a:p>
          <a:p>
            <a:r>
              <a:rPr lang="el-GR" sz="2800" dirty="0" smtClean="0"/>
              <a:t>Στασινός Σταυριανέας </a:t>
            </a:r>
          </a:p>
          <a:p>
            <a:r>
              <a:rPr lang="el-GR" sz="2800" dirty="0" smtClean="0"/>
              <a:t>Σχολή Ανθρωπιστικών &amp; Κοινωνικών Επιστημών</a:t>
            </a:r>
          </a:p>
          <a:p>
            <a:r>
              <a:rPr lang="el-GR" sz="2800" dirty="0" smtClean="0"/>
              <a:t>Τμήμα Φιλοσοφίας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Σταυριανέας Στασινός. «Αριστοτέλης: </a:t>
            </a:r>
            <a:r>
              <a:rPr lang="el-GR" sz="2000" dirty="0" err="1" smtClean="0"/>
              <a:t>Γνωσιοθεωρία</a:t>
            </a:r>
            <a:r>
              <a:rPr lang="en-US" sz="2000" dirty="0" smtClean="0"/>
              <a:t> </a:t>
            </a:r>
            <a:r>
              <a:rPr lang="el-GR" sz="2000" dirty="0" smtClean="0"/>
              <a:t>/ Μεταφυσική». </a:t>
            </a:r>
            <a:r>
              <a:rPr lang="el-GR" sz="2000" dirty="0"/>
              <a:t>Έκδοση</a:t>
            </a:r>
            <a:r>
              <a:rPr lang="el-GR" sz="2000" dirty="0">
                <a:solidFill>
                  <a:srgbClr val="000000"/>
                </a:solidFill>
              </a:rPr>
              <a:t>: </a:t>
            </a:r>
            <a:r>
              <a:rPr lang="el-GR" sz="2000" dirty="0" smtClean="0">
                <a:solidFill>
                  <a:srgbClr val="000000"/>
                </a:solidFill>
              </a:rPr>
              <a:t>1.0</a:t>
            </a:r>
            <a:r>
              <a:rPr lang="el-GR" sz="2000" dirty="0">
                <a:solidFill>
                  <a:srgbClr val="000000"/>
                </a:solidFill>
              </a:rPr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 smtClean="0">
                <a:hlinkClick r:id="rId3"/>
              </a:rPr>
              <a:t>https</a:t>
            </a:r>
            <a:r>
              <a:rPr lang="fr-FR" sz="2000" dirty="0">
                <a:hlinkClick r:id="rId3"/>
              </a:rPr>
              <a:t>://eclass.upatras.gr/courses/PHIL1803</a:t>
            </a:r>
            <a:r>
              <a:rPr lang="fr-FR" sz="2000" dirty="0" smtClean="0">
                <a:hlinkClick r:id="rId3"/>
              </a:rPr>
              <a:t>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2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95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/>
            <a:endParaRPr lang="en-US" dirty="0" smtClean="0"/>
          </a:p>
          <a:p>
            <a:pPr marL="0" algn="just"/>
            <a:r>
              <a:rPr lang="el-GR" dirty="0" smtClean="0"/>
              <a:t>Πως από τις λέξεις φτιάχνουμε προτάσεις που είναι αληθείς ή ψευδείς.</a:t>
            </a:r>
          </a:p>
          <a:p>
            <a:pPr marL="0" algn="just"/>
            <a:r>
              <a:rPr lang="el-GR" dirty="0" smtClean="0"/>
              <a:t>Τι μας δείχνει η δομή των προτάσεων για τη δόμη του κόσμου, τις κατηγορίες των όντων που υπάρχουν, και ποιες είναι οι κατηγορίες αυτές για την οντολογία του Αριστοτέλη</a:t>
            </a:r>
            <a:r>
              <a:rPr lang="el-GR" dirty="0" smtClean="0"/>
              <a:t>.</a:t>
            </a:r>
            <a:endParaRPr lang="el-GR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Παθήματα στην ψυχή (σκέψεις)	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1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πρόταση: Τα παθήματα της ψυχής είναι νοητικές εικόνες; </a:t>
            </a:r>
          </a:p>
          <a:p>
            <a:r>
              <a:rPr lang="el-GR" sz="2000" dirty="0" smtClean="0"/>
              <a:t>Πρόβλημα: Τι συμβαίνει όμως με τα αντικείμενα για τα οποία δεν έχουμε νοητικές εικόνες (π.χ. Ενα μυθικό πρόσωπο);</a:t>
            </a:r>
          </a:p>
          <a:p>
            <a:r>
              <a:rPr lang="el-GR" sz="2000" dirty="0" smtClean="0"/>
              <a:t>2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πρόταση: Τα παθήματα στην ψυχή είναι ορισμοί (π.χ. Η σκέψη μου για το τρίγωνο είναι ο ορισμός του τριγώνου).</a:t>
            </a:r>
          </a:p>
          <a:p>
            <a:r>
              <a:rPr lang="el-GR" sz="2000" dirty="0" smtClean="0"/>
              <a:t>Πρόβλημα: Για να μπορέσουμε να έχουμε την σκέψη κάποιου πράγματος θα πρέπει να γνωρίζουμε τον ορισμό του.</a:t>
            </a:r>
          </a:p>
          <a:p>
            <a:r>
              <a:rPr lang="el-GR" sz="2000" dirty="0" smtClean="0"/>
              <a:t>Απάντηση: η σκέψη είναι κάποιου είδους ορισμοί, έστω και εάν δεν είναι πλήρεις, ακριβείς ή ακόμη και αληθείς</a:t>
            </a:r>
            <a:r>
              <a:rPr lang="el-GR" sz="2000" dirty="0" smtClean="0"/>
              <a:t>.</a:t>
            </a:r>
            <a:endParaRPr lang="el-GR" sz="2000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Από τις λέξεις στις προτάσεις (μερικοί ορισμοί)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000" i="1" dirty="0"/>
              <a:t>Λόγος</a:t>
            </a:r>
            <a:r>
              <a:rPr lang="el-GR" sz="2000" dirty="0"/>
              <a:t> =</a:t>
            </a:r>
            <a:r>
              <a:rPr lang="el-GR" sz="2000" baseline="-25000" dirty="0"/>
              <a:t>ορισμ.</a:t>
            </a:r>
            <a:r>
              <a:rPr lang="el-GR" sz="2000" dirty="0"/>
              <a:t>  </a:t>
            </a:r>
            <a:r>
              <a:rPr lang="el-GR" sz="2000" i="1" dirty="0"/>
              <a:t>φωνή σημαντική </a:t>
            </a:r>
            <a:r>
              <a:rPr lang="el-GR" sz="2000" dirty="0"/>
              <a:t>(ήχος ο οποίος </a:t>
            </a:r>
            <a:r>
              <a:rPr lang="el-GR" sz="2000" dirty="0" smtClean="0"/>
              <a:t>«σημαίνει» </a:t>
            </a:r>
            <a:r>
              <a:rPr lang="el-GR" sz="2000" dirty="0"/>
              <a:t>κάποια οντότητα). </a:t>
            </a:r>
            <a:r>
              <a:rPr lang="el-GR" sz="2000" i="1" dirty="0"/>
              <a:t>Περί </a:t>
            </a:r>
            <a:r>
              <a:rPr lang="el-GR" sz="2000" i="1" dirty="0" smtClean="0"/>
              <a:t>Ερμηνείας </a:t>
            </a:r>
            <a:r>
              <a:rPr lang="el-GR" sz="2000" dirty="0" smtClean="0"/>
              <a:t>(ΠΕ</a:t>
            </a:r>
            <a:r>
              <a:rPr lang="el-GR" sz="2000" dirty="0" smtClean="0"/>
              <a:t>) </a:t>
            </a:r>
            <a:r>
              <a:rPr lang="el-GR" sz="2000" dirty="0"/>
              <a:t>16b26. Π.χ.  </a:t>
            </a:r>
            <a:r>
              <a:rPr lang="el-GR" sz="2000" i="1" dirty="0" err="1" smtClean="0"/>
              <a:t>ἂνθρωπος</a:t>
            </a:r>
            <a:r>
              <a:rPr lang="el-GR" sz="2000" dirty="0" smtClean="0"/>
              <a:t> </a:t>
            </a:r>
            <a:r>
              <a:rPr lang="el-GR" sz="2000" dirty="0"/>
              <a:t>(εν αντιθέσει προς </a:t>
            </a:r>
            <a:r>
              <a:rPr lang="el-GR" sz="2000" i="1" dirty="0"/>
              <a:t>φωνές</a:t>
            </a:r>
            <a:r>
              <a:rPr lang="el-GR" sz="2000" dirty="0"/>
              <a:t> που δεν </a:t>
            </a:r>
            <a:r>
              <a:rPr lang="el-GR" sz="2000" dirty="0" smtClean="0"/>
              <a:t>σημαίνουν </a:t>
            </a:r>
            <a:r>
              <a:rPr lang="el-GR" sz="2000" dirty="0"/>
              <a:t>κάτι, π.χ. στα ζώα</a:t>
            </a:r>
            <a:r>
              <a:rPr lang="el-GR" sz="2000" dirty="0" smtClean="0"/>
              <a:t>)</a:t>
            </a:r>
            <a:endParaRPr lang="en-US" sz="2000" dirty="0"/>
          </a:p>
          <a:p>
            <a:pPr algn="just"/>
            <a:r>
              <a:rPr lang="el-GR" sz="2000" i="1" dirty="0"/>
              <a:t>Λόγος αποφαντικός</a:t>
            </a:r>
            <a:r>
              <a:rPr lang="el-GR" sz="2000" dirty="0"/>
              <a:t> =</a:t>
            </a:r>
            <a:r>
              <a:rPr lang="el-GR" sz="2000" baseline="-25000" dirty="0"/>
              <a:t>ορισμ.</a:t>
            </a:r>
            <a:r>
              <a:rPr lang="el-GR" sz="2000" dirty="0"/>
              <a:t> φωνή σημαντική για την οποία ισχύει ότι αληθεύει η ψεύδεται. (</a:t>
            </a:r>
            <a:r>
              <a:rPr lang="el-GR" sz="2000" i="1" dirty="0"/>
              <a:t>ΠΕ</a:t>
            </a:r>
            <a:r>
              <a:rPr lang="el-GR" sz="2000" dirty="0"/>
              <a:t> 17a1-4) (εν αντιθέσει προς λόγους οι οποίοι δεν αποφαίνονται κάτι, π.χ. προσταγές, ευχές κτλ.)  </a:t>
            </a:r>
            <a:endParaRPr lang="en-US" sz="2000" dirty="0"/>
          </a:p>
          <a:p>
            <a:pPr algn="just"/>
            <a:r>
              <a:rPr lang="el-GR" sz="2000" i="1" dirty="0"/>
              <a:t>Απλή απόφανση</a:t>
            </a:r>
            <a:r>
              <a:rPr lang="el-GR" sz="2000" dirty="0"/>
              <a:t>: είναι μία απλή ηχητική φράση η οποία σημαίνει είτε ότι κάτι είναι έτσι είτε ότι κάτι δεν είναι </a:t>
            </a:r>
            <a:r>
              <a:rPr lang="el-GR" sz="2000" dirty="0" smtClean="0"/>
              <a:t>έτσι. </a:t>
            </a:r>
            <a:r>
              <a:rPr lang="el-GR" sz="2000" dirty="0"/>
              <a:t>(</a:t>
            </a:r>
            <a:r>
              <a:rPr lang="el-GR" sz="2000" i="1" dirty="0"/>
              <a:t>ΠΕ</a:t>
            </a:r>
            <a:r>
              <a:rPr lang="el-GR" sz="2000" dirty="0"/>
              <a:t> 17a23-5)  </a:t>
            </a:r>
            <a:endParaRPr lang="en-US" sz="2000" dirty="0"/>
          </a:p>
          <a:p>
            <a:pPr algn="just"/>
            <a:r>
              <a:rPr lang="el-GR" sz="2000" dirty="0" smtClean="0"/>
              <a:t>ΠΑΡΑΔΕΙΓΜΑ: </a:t>
            </a:r>
            <a:r>
              <a:rPr lang="el-GR" sz="2000" dirty="0"/>
              <a:t>Ο Σωκράτης είναι Αθηναίος, ο Σωκράτης δεν είναι γιατρός. </a:t>
            </a:r>
            <a:endParaRPr lang="en-US" sz="2000" dirty="0"/>
          </a:p>
          <a:p>
            <a:pPr algn="just"/>
            <a:r>
              <a:rPr lang="el-GR" sz="2000" dirty="0" smtClean="0"/>
              <a:t>Όλες </a:t>
            </a:r>
            <a:r>
              <a:rPr lang="el-GR" sz="2000" dirty="0"/>
              <a:t>οι σύνθετες </a:t>
            </a:r>
            <a:r>
              <a:rPr lang="el-GR" sz="2000" i="1" dirty="0"/>
              <a:t>αποφάνσεις</a:t>
            </a:r>
            <a:r>
              <a:rPr lang="el-GR" sz="2000" dirty="0"/>
              <a:t> αναλύονται σε απλές. Π.χ. η σύνθετη πρόταση ο Σωκράτης είναι Αθηναίος αλλά δεν είναι γιατρός, αναλύεται σε δύο απλές </a:t>
            </a:r>
            <a:r>
              <a:rPr lang="el-GR" sz="2000" i="1" dirty="0"/>
              <a:t>αποφάνσεις</a:t>
            </a:r>
            <a:r>
              <a:rPr lang="el-GR" sz="2000" dirty="0" smtClean="0"/>
              <a:t>.</a:t>
            </a:r>
            <a:endParaRPr lang="en-US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1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Από τις λέξεις στις προτάσεις (μερικοί ορισμοί)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412776"/>
            <a:ext cx="8229600" cy="4752528"/>
          </a:xfrm>
        </p:spPr>
        <p:txBody>
          <a:bodyPr>
            <a:noAutofit/>
          </a:bodyPr>
          <a:lstStyle/>
          <a:p>
            <a:pPr algn="just"/>
            <a:r>
              <a:rPr lang="el-GR" sz="2000" dirty="0" smtClean="0"/>
              <a:t>Οι προτάσεις διαιρούνται με βάση την ποιότητά τους σε δύο είδη: </a:t>
            </a:r>
            <a:endParaRPr lang="en-US" sz="2000" dirty="0"/>
          </a:p>
          <a:p>
            <a:pPr algn="just"/>
            <a:r>
              <a:rPr lang="el-GR" sz="2000" dirty="0"/>
              <a:t>(α) </a:t>
            </a:r>
            <a:r>
              <a:rPr lang="el-GR" sz="2000" i="1" dirty="0" smtClean="0"/>
              <a:t>αρνήσεις </a:t>
            </a:r>
            <a:r>
              <a:rPr lang="el-GR" sz="2000" dirty="0" smtClean="0"/>
              <a:t>(</a:t>
            </a:r>
            <a:r>
              <a:rPr lang="el-GR" sz="2000" i="1" dirty="0" smtClean="0"/>
              <a:t>ἀποφάσεις</a:t>
            </a:r>
            <a:r>
              <a:rPr lang="el-GR" sz="2000" dirty="0"/>
              <a:t>) =</a:t>
            </a:r>
            <a:r>
              <a:rPr lang="el-GR" sz="2000" baseline="-25000" dirty="0"/>
              <a:t>ορισμ.</a:t>
            </a:r>
            <a:r>
              <a:rPr lang="el-GR" sz="2000" dirty="0"/>
              <a:t> </a:t>
            </a:r>
            <a:r>
              <a:rPr lang="el-GR" sz="2000" dirty="0" smtClean="0"/>
              <a:t>Προτάσεις που διαχωρίζουν κάποιο πράγμα </a:t>
            </a:r>
            <a:r>
              <a:rPr lang="el-GR" sz="2000" dirty="0"/>
              <a:t>από </a:t>
            </a:r>
            <a:r>
              <a:rPr lang="el-GR" sz="2000" dirty="0" smtClean="0"/>
              <a:t>κάτι </a:t>
            </a:r>
            <a:r>
              <a:rPr lang="el-GR" sz="2000" dirty="0"/>
              <a:t>άλλο (π.χ. </a:t>
            </a:r>
            <a:r>
              <a:rPr lang="el-GR" sz="2000" dirty="0" smtClean="0"/>
              <a:t>Ο </a:t>
            </a:r>
            <a:r>
              <a:rPr lang="el-GR" sz="2000" dirty="0"/>
              <a:t>ουρανός δεν είναι καθαρός)</a:t>
            </a:r>
            <a:endParaRPr lang="en-US" sz="2000" dirty="0"/>
          </a:p>
          <a:p>
            <a:pPr algn="just"/>
            <a:r>
              <a:rPr lang="el-GR" sz="2000" dirty="0"/>
              <a:t>(β) </a:t>
            </a:r>
            <a:r>
              <a:rPr lang="el-GR" sz="2000" i="1" dirty="0" smtClean="0"/>
              <a:t>καταφάσεις</a:t>
            </a:r>
            <a:r>
              <a:rPr lang="el-GR" sz="2000" dirty="0" smtClean="0"/>
              <a:t>  </a:t>
            </a:r>
            <a:r>
              <a:rPr lang="el-GR" sz="2000" dirty="0"/>
              <a:t>=</a:t>
            </a:r>
            <a:r>
              <a:rPr lang="el-GR" sz="2000" baseline="-25000" dirty="0"/>
              <a:t>ορισμ.</a:t>
            </a:r>
            <a:r>
              <a:rPr lang="el-GR" sz="2000" dirty="0"/>
              <a:t> </a:t>
            </a:r>
            <a:r>
              <a:rPr lang="el-GR" sz="2000" dirty="0" smtClean="0"/>
              <a:t>Προτάσεις που συνδέουν, αποδίδουν κάτι σε κάποιο πράγμα ή κάποιο υποκείμενο </a:t>
            </a:r>
            <a:r>
              <a:rPr lang="el-GR" sz="2000" dirty="0"/>
              <a:t>(π.χ. </a:t>
            </a:r>
            <a:r>
              <a:rPr lang="el-GR" sz="2000" dirty="0" smtClean="0"/>
              <a:t>Ο ουρανός </a:t>
            </a:r>
            <a:r>
              <a:rPr lang="el-GR" sz="2000" dirty="0"/>
              <a:t>έχει σύννεφα)</a:t>
            </a:r>
            <a:endParaRPr lang="en-US" sz="2000" dirty="0"/>
          </a:p>
          <a:p>
            <a:pPr algn="just"/>
            <a:r>
              <a:rPr lang="el-GR" sz="2000" i="1" dirty="0" smtClean="0"/>
              <a:t>Αντίφαση</a:t>
            </a:r>
            <a:r>
              <a:rPr lang="el-GR" sz="2000" dirty="0"/>
              <a:t>: η κατάφαση και η άρνηση που είναι αντίθετες μεταξύ τους (π.χ. ο ουρανός έχει σύννεφα και ο ουρανός δεν έχει σύννεφα)</a:t>
            </a:r>
            <a:endParaRPr lang="en-US" sz="2000" dirty="0"/>
          </a:p>
          <a:p>
            <a:pPr algn="just"/>
            <a:r>
              <a:rPr lang="el-GR" sz="2000" dirty="0"/>
              <a:t>Οι προτάσεις διαιρούνται </a:t>
            </a:r>
            <a:r>
              <a:rPr lang="el-GR" sz="2000" dirty="0" smtClean="0"/>
              <a:t>και με </a:t>
            </a:r>
            <a:r>
              <a:rPr lang="el-GR" sz="2000" dirty="0"/>
              <a:t>βάση την </a:t>
            </a:r>
            <a:r>
              <a:rPr lang="el-GR" sz="2000" dirty="0" smtClean="0"/>
              <a:t>ποσότητά τους </a:t>
            </a:r>
            <a:r>
              <a:rPr lang="el-GR" sz="2000" dirty="0"/>
              <a:t>σε δύο </a:t>
            </a:r>
            <a:r>
              <a:rPr lang="el-GR" sz="2000" dirty="0" smtClean="0"/>
              <a:t>είδη: </a:t>
            </a:r>
            <a:endParaRPr lang="en-US" sz="2000" dirty="0"/>
          </a:p>
          <a:p>
            <a:pPr algn="just"/>
            <a:r>
              <a:rPr lang="el-GR" sz="2000" i="1" dirty="0" smtClean="0"/>
              <a:t>Καθολικές προτάσεις</a:t>
            </a:r>
            <a:r>
              <a:rPr lang="el-GR" sz="2000" dirty="0" smtClean="0"/>
              <a:t>: εκείνες που ισχυρίζονται κάτι για το σύνολο μιας τάξης υποκείμενων (</a:t>
            </a:r>
            <a:r>
              <a:rPr lang="el-GR" sz="2000" dirty="0"/>
              <a:t>π.χ. </a:t>
            </a:r>
            <a:r>
              <a:rPr lang="el-GR" sz="2000" dirty="0" smtClean="0"/>
              <a:t>Οι Έλληνες είναι Ευρωπαίοι)</a:t>
            </a:r>
            <a:endParaRPr lang="en-US" sz="2000" dirty="0"/>
          </a:p>
          <a:p>
            <a:pPr algn="just"/>
            <a:r>
              <a:rPr lang="el-GR" sz="2000" i="1" dirty="0" smtClean="0"/>
              <a:t>Μερικές προτάσεις</a:t>
            </a:r>
            <a:r>
              <a:rPr lang="el-GR" sz="2000" dirty="0" smtClean="0"/>
              <a:t>: εκείνες οι οποίες </a:t>
            </a:r>
            <a:r>
              <a:rPr lang="el-GR" sz="2000" dirty="0"/>
              <a:t>ισχυρίζονται κάτι </a:t>
            </a:r>
            <a:r>
              <a:rPr lang="el-GR" sz="2000" dirty="0" smtClean="0"/>
              <a:t>για μέρος των υποκειμένων ενός συνόλου </a:t>
            </a:r>
            <a:r>
              <a:rPr lang="el-GR" sz="2000" dirty="0"/>
              <a:t>(π.χ. </a:t>
            </a:r>
            <a:r>
              <a:rPr lang="el-GR" sz="2000" dirty="0" smtClean="0"/>
              <a:t>Κάποιοι άνθρωποι είναι φιλόσοφοι</a:t>
            </a:r>
            <a:r>
              <a:rPr lang="el-GR" sz="2000" dirty="0" smtClean="0"/>
              <a:t>)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5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δομή του κόσμου και των προτάσεων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000" dirty="0" smtClean="0"/>
              <a:t>Οι απλές προτάσεις μας έχουν την ακόλουθη δομή: ένα κατηγόρημα αποδίδεται σε ένα υποκείμενο (π.χ. Ο Σωκράτης είναι σοφός).</a:t>
            </a:r>
          </a:p>
          <a:p>
            <a:pPr algn="just"/>
            <a:r>
              <a:rPr lang="el-GR" sz="2000" dirty="0" smtClean="0"/>
              <a:t>Εφόσον οι προτάσεις συνδέουν παθήματα στην ψυχή που αντιστοιχούν σε όντα στον φυσικό ή στον φανταστικό κόσμο, τότε </a:t>
            </a:r>
          </a:p>
          <a:p>
            <a:pPr algn="just"/>
            <a:r>
              <a:rPr lang="el-GR" sz="2000" dirty="0"/>
              <a:t>κ</a:t>
            </a:r>
            <a:r>
              <a:rPr lang="el-GR" sz="2000" dirty="0" smtClean="0"/>
              <a:t>αι η δομή του κόσμου θα είναι η ακόλουθη:</a:t>
            </a:r>
          </a:p>
          <a:p>
            <a:pPr marL="400050" lvl="1" indent="0" algn="just">
              <a:buNone/>
            </a:pPr>
            <a:r>
              <a:rPr lang="el-GR" sz="2000" dirty="0" smtClean="0"/>
              <a:t>θα υπάρχουν όντα τα οποία είναι οντολογικά υποκείμενα και αυτά θα κατέχουν, θα χαρακτηρίζονται από κάποια οντολογικά κατηγορήματα, από ιδιότητες.</a:t>
            </a:r>
          </a:p>
          <a:p>
            <a:pPr algn="just"/>
            <a:r>
              <a:rPr lang="el-GR" sz="2000" dirty="0" smtClean="0"/>
              <a:t>Οι ιδιότητες όμως ανήκουν σε διαφορετικές τάξεις: ποιότητες, τόποι, σχέσεις κτλ. </a:t>
            </a:r>
          </a:p>
          <a:p>
            <a:pPr algn="just"/>
            <a:r>
              <a:rPr lang="el-GR" sz="2000" dirty="0" smtClean="0"/>
              <a:t>Γι’ αυτό ο Αριστοτέλης διαχωρίζει διαφορετικά γένη ιδιοτήτων.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2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γένη ή κατηγορίες των όντων</a:t>
            </a:r>
            <a:endParaRPr lang="el-GR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453266"/>
              </p:ext>
            </p:extLst>
          </p:nvPr>
        </p:nvGraphicFramePr>
        <p:xfrm>
          <a:off x="1547664" y="1556792"/>
          <a:ext cx="6062464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232"/>
                <a:gridCol w="303123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ΓΕΝΗ ή ΚΑΤΗΓΟΡΙΕΣ</a:t>
                      </a:r>
                      <a:r>
                        <a:rPr lang="el-GR" baseline="0" dirty="0" smtClean="0"/>
                        <a:t> ΟΝΤΩΝ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ΥΠΟΚΕΙΜΕΝΑ:</a:t>
                      </a:r>
                      <a:r>
                        <a:rPr lang="el-GR" dirty="0" smtClean="0"/>
                        <a:t> ΟΥΣΙΕΣ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Σωκράτης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ΙΔΙΟΤΗΤΕΣ/ ΣΥΜΒΕΒΗΚΟΤΑ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Ποιότητα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Λευκό, μαλακό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Ποσότητα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10 κιλά, 2</a:t>
                      </a:r>
                      <a:r>
                        <a:rPr lang="el-GR" baseline="0" smtClean="0"/>
                        <a:t> χλμ.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Σχέση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Δάσκαλος /</a:t>
                      </a:r>
                      <a:r>
                        <a:rPr lang="el-GR" baseline="0" dirty="0" smtClean="0"/>
                        <a:t> μαθητής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Τόπος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Στο</a:t>
                      </a:r>
                      <a:r>
                        <a:rPr lang="el-GR" baseline="0" dirty="0" smtClean="0"/>
                        <a:t> αμφιθέατρο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Χρόνος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Σήμερα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Θέση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Κάθεται,</a:t>
                      </a:r>
                      <a:r>
                        <a:rPr lang="el-GR" baseline="0" dirty="0" smtClean="0"/>
                        <a:t> Είναι ξαπλωμένη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Κατοχή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Είναι οπλισμένος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Ενέργεια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Κόβει</a:t>
                      </a:r>
                      <a:r>
                        <a:rPr lang="el-GR" baseline="0" dirty="0" smtClean="0"/>
                        <a:t>, Καίει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Πάθημα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Κόβεται,</a:t>
                      </a:r>
                      <a:r>
                        <a:rPr lang="el-GR" baseline="0" dirty="0" smtClean="0"/>
                        <a:t> Καίγεται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9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31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2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895</Words>
  <Application>Microsoft Macintosh PowerPoint</Application>
  <PresentationFormat>On-screen Show (4:3)</PresentationFormat>
  <Paragraphs>102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Θέμα του Office</vt:lpstr>
      <vt:lpstr>Αριστοτέλης: Γνωσιοθεωρία Μεταφυσική</vt:lpstr>
      <vt:lpstr>Σκοποί  ενότητας</vt:lpstr>
      <vt:lpstr>Παθήματα στην ψυχή (σκέψεις) </vt:lpstr>
      <vt:lpstr>Από τις λέξεις στις προτάσεις (μερικοί ορισμοί) 1</vt:lpstr>
      <vt:lpstr>Από τις λέξεις στις προτάσεις (μερικοί ορισμοί) 2</vt:lpstr>
      <vt:lpstr>Η δομή του κόσμου και των προτάσεων</vt:lpstr>
      <vt:lpstr>Τα γένη ή κατηγορίες των όντων</vt:lpstr>
      <vt:lpstr>Τέλος Ενότητας</vt:lpstr>
      <vt:lpstr>Χρηματοδότηση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Lampros Spiliopoulos</cp:lastModifiedBy>
  <cp:revision>237</cp:revision>
  <dcterms:created xsi:type="dcterms:W3CDTF">2012-09-06T09:03:05Z</dcterms:created>
  <dcterms:modified xsi:type="dcterms:W3CDTF">2015-09-18T20:25:25Z</dcterms:modified>
</cp:coreProperties>
</file>