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70" r:id="rId6"/>
    <p:sldId id="271" r:id="rId7"/>
    <p:sldId id="269" r:id="rId8"/>
    <p:sldId id="258" r:id="rId9"/>
    <p:sldId id="261" r:id="rId10"/>
    <p:sldId id="264" r:id="rId11"/>
    <p:sldId id="265" r:id="rId12"/>
    <p:sldId id="273" r:id="rId13"/>
    <p:sldId id="274" r:id="rId14"/>
    <p:sldId id="275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4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8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9B89-9746-8242-9348-520CA2C01A7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B5B7-0FC2-8247-B57E-5E7F9587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8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class.upatras.gr/courses/NOC304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class.upatras.gr/modules/document/file.php/NOC3043/OpenCoursesMetadataGuideline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modules/document/file.php/NOC3043/%CE%A3%CF%8D%CE%BD%CE%B4%CE%B5%CF%83%CE%B7%20%CE%92%CE%B9%CE%B2%CE%BB%CE%B9%CE%BF%CE%B3%CF%81%CE%B1%CF%86%CE%AF%CE%B1%CF%82.pdf" TargetMode="External"/><Relationship Id="rId2" Type="http://schemas.openxmlformats.org/officeDocument/2006/relationships/hyperlink" Target="http://www.lis.upatras.g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91" y="477494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29" y="4041204"/>
            <a:ext cx="4437830" cy="919133"/>
          </a:xfrm>
          <a:prstGeom prst="rect">
            <a:avLst/>
          </a:prstGeom>
        </p:spPr>
      </p:pic>
      <p:sp>
        <p:nvSpPr>
          <p:cNvPr id="7" name="Τίτλος 6"/>
          <p:cNvSpPr>
            <a:spLocks noGrp="1"/>
          </p:cNvSpPr>
          <p:nvPr>
            <p:ph type="ctrTitle" idx="4294967295"/>
          </p:nvPr>
        </p:nvSpPr>
        <p:spPr>
          <a:xfrm>
            <a:off x="466588" y="1903597"/>
            <a:ext cx="7772400" cy="1470025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l-GR" dirty="0" smtClean="0"/>
              <a:t>Πρακτικές Σχεδιασμού Μαθήματος</a:t>
            </a:r>
            <a:endParaRPr lang="en-US" dirty="0"/>
          </a:p>
        </p:txBody>
      </p:sp>
      <p:pic>
        <p:nvPicPr>
          <p:cNvPr id="6" name="7 - Εικόνα"/>
          <p:cNvPicPr/>
          <p:nvPr/>
        </p:nvPicPr>
        <p:blipFill>
          <a:blip r:embed="rId4"/>
          <a:stretch>
            <a:fillRect/>
          </a:stretch>
        </p:blipFill>
        <p:spPr>
          <a:xfrm>
            <a:off x="1475656" y="5631480"/>
            <a:ext cx="1580760" cy="552240"/>
          </a:xfrm>
          <a:prstGeom prst="rect">
            <a:avLst/>
          </a:prstGeom>
          <a:ln>
            <a:noFill/>
          </a:ln>
        </p:spPr>
      </p:pic>
      <p:pic>
        <p:nvPicPr>
          <p:cNvPr id="9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3348016" y="5517360"/>
            <a:ext cx="4309200" cy="1024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Πνευματικά Δικαιώματα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Είναι σημαντικό να γίνεται λεπτομερής έλεγχος σε συνεργασία με τον καθηγητή για τα </a:t>
            </a:r>
            <a:r>
              <a:rPr lang="el-GR" sz="2400" b="1" dirty="0"/>
              <a:t>πνευματικά δικαιώματα</a:t>
            </a:r>
            <a:r>
              <a:rPr lang="el-GR" sz="2400" dirty="0"/>
              <a:t> του υλικού από το οποίο απαρτίζονται οι σημειώσεις. </a:t>
            </a:r>
            <a:endParaRPr lang="el-GR" sz="2400" dirty="0" smtClean="0"/>
          </a:p>
          <a:p>
            <a:r>
              <a:rPr lang="el-GR" sz="2400" dirty="0" smtClean="0"/>
              <a:t>Σε </a:t>
            </a:r>
            <a:r>
              <a:rPr lang="el-GR" sz="2400" dirty="0"/>
              <a:t>οτιδήποτε δεν αποτελεί  πνευματική ιδιοκτησία του μέλους ΔΕΠ,  θα πρέπει </a:t>
            </a:r>
            <a:r>
              <a:rPr lang="el-GR" sz="2400" dirty="0" smtClean="0"/>
              <a:t>απαραίτητα να </a:t>
            </a:r>
            <a:r>
              <a:rPr lang="el-GR" sz="2400" dirty="0"/>
              <a:t>αναφέρεται η πρωτογενής </a:t>
            </a:r>
            <a:r>
              <a:rPr lang="el-GR" sz="2400" dirty="0" smtClean="0"/>
              <a:t>πηγή (εφόσον υπάρχει η σχετική άδεια). </a:t>
            </a:r>
          </a:p>
          <a:p>
            <a:r>
              <a:rPr lang="el-GR" sz="2400" dirty="0" smtClean="0"/>
              <a:t>Το </a:t>
            </a:r>
            <a:r>
              <a:rPr lang="el-GR" sz="2400" dirty="0"/>
              <a:t>υλικό πριν συγχρονιστεί με το βίντεο και  ανέβει στο </a:t>
            </a:r>
            <a:r>
              <a:rPr lang="en-US" sz="2400" dirty="0"/>
              <a:t>eclass</a:t>
            </a:r>
            <a:r>
              <a:rPr lang="el-GR" sz="2400" dirty="0"/>
              <a:t>, είναι απαραίτητο να έχει το θέμα των πνευματικών δικαιωμάτων </a:t>
            </a:r>
            <a:r>
              <a:rPr lang="el-GR" sz="2400" dirty="0" smtClean="0"/>
              <a:t>ξεκαθαρισμένο</a:t>
            </a:r>
            <a:r>
              <a:rPr lang="el-GR" sz="2400" dirty="0"/>
              <a:t>. </a:t>
            </a:r>
            <a:endParaRPr lang="en-US" sz="2400" dirty="0"/>
          </a:p>
        </p:txBody>
      </p:sp>
      <p:pic>
        <p:nvPicPr>
          <p:cNvPr id="4" name="Εικόνα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2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Commons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/>
              <a:t>Πως θα διαθέσετε το περιεχόμενο σας</a:t>
            </a:r>
            <a:r>
              <a:rPr lang="el-GR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sz="3400" dirty="0" smtClean="0"/>
              <a:t>Ορισμός αδειών χρήσης </a:t>
            </a:r>
            <a:r>
              <a:rPr lang="en-US" sz="3400" dirty="0"/>
              <a:t>creative commons</a:t>
            </a:r>
            <a:r>
              <a:rPr lang="el-GR" sz="3400" dirty="0"/>
              <a:t>. </a:t>
            </a:r>
            <a:r>
              <a:rPr lang="el-GR" sz="3400" dirty="0" smtClean="0"/>
              <a:t>Σε </a:t>
            </a:r>
            <a:r>
              <a:rPr lang="el-GR" sz="3400" dirty="0"/>
              <a:t>επίπεδο </a:t>
            </a:r>
            <a:r>
              <a:rPr lang="el-GR" sz="3400" b="1" dirty="0"/>
              <a:t>μαθήματος</a:t>
            </a:r>
            <a:r>
              <a:rPr lang="el-GR" sz="3400" dirty="0"/>
              <a:t> και σε επίπεδο </a:t>
            </a:r>
            <a:r>
              <a:rPr lang="el-GR" sz="3400" b="1" dirty="0"/>
              <a:t>σημειώσεων</a:t>
            </a:r>
            <a:r>
              <a:rPr lang="el-GR" sz="3400" dirty="0"/>
              <a:t>.</a:t>
            </a:r>
            <a:endParaRPr lang="en-US" sz="3400" dirty="0"/>
          </a:p>
          <a:p>
            <a:pPr marL="514350" lvl="0" indent="-514350">
              <a:buFont typeface="+mj-lt"/>
              <a:buAutoNum type="arabicPeriod"/>
            </a:pPr>
            <a:r>
              <a:rPr lang="el-GR" sz="3400" dirty="0" smtClean="0"/>
              <a:t>Σε επίπεδο μαθήματος (αφού μελετήσετε </a:t>
            </a:r>
            <a:r>
              <a:rPr lang="el-GR" sz="3400" dirty="0"/>
              <a:t>προσεκτικά  τις σημειώσεις που θα βρείτε  στους παρακάτω συνδέσμους) , </a:t>
            </a:r>
            <a:r>
              <a:rPr lang="el-GR" sz="3400" dirty="0" smtClean="0"/>
              <a:t>επιλέγετε  άδεια στο </a:t>
            </a:r>
            <a:r>
              <a:rPr lang="el-GR" sz="3400" dirty="0"/>
              <a:t>εργαλείο  «</a:t>
            </a:r>
            <a:r>
              <a:rPr lang="el-GR" sz="3400" b="1" dirty="0"/>
              <a:t>Διαχείριση μαθήματος</a:t>
            </a:r>
            <a:r>
              <a:rPr lang="el-GR" sz="3400" dirty="0"/>
              <a:t>»  μέσα στο </a:t>
            </a:r>
            <a:r>
              <a:rPr lang="en-US" sz="3400" dirty="0"/>
              <a:t>eclass</a:t>
            </a:r>
            <a:r>
              <a:rPr lang="el-GR" sz="3400" dirty="0"/>
              <a:t>. </a:t>
            </a:r>
            <a:endParaRPr lang="en-US" sz="3400" dirty="0"/>
          </a:p>
          <a:p>
            <a:pPr marL="514350" lvl="0" indent="-514350">
              <a:buFont typeface="+mj-lt"/>
              <a:buAutoNum type="arabicPeriod"/>
            </a:pPr>
            <a:r>
              <a:rPr lang="el-GR" sz="3400" dirty="0"/>
              <a:t>Στη </a:t>
            </a:r>
            <a:r>
              <a:rPr lang="el-GR" sz="3400" dirty="0" smtClean="0"/>
              <a:t>επίπεδο δημιουργίας εγγράφων,  </a:t>
            </a:r>
            <a:r>
              <a:rPr lang="el-GR" sz="3400" dirty="0"/>
              <a:t>μέσα στο </a:t>
            </a:r>
            <a:r>
              <a:rPr lang="en-US" sz="3400" dirty="0"/>
              <a:t>template </a:t>
            </a:r>
            <a:r>
              <a:rPr lang="el-GR" sz="3400" dirty="0"/>
              <a:t>των σημειώσεων και των παρουσιάσεων, είναι απαραίτητο  να επικολλήσετε το αντίστοιχο εικονίδιο της άδειας που θα βρείτε σε αυτό το έγγραφο.  </a:t>
            </a:r>
            <a:endParaRPr lang="en-US" sz="3400" dirty="0"/>
          </a:p>
          <a:p>
            <a:pPr marL="514350" lvl="0" indent="-514350">
              <a:buFont typeface="+mj-lt"/>
              <a:buAutoNum type="arabicPeriod"/>
            </a:pPr>
            <a:r>
              <a:rPr lang="el-GR" sz="3400" dirty="0" smtClean="0"/>
              <a:t>Κατά το </a:t>
            </a:r>
            <a:r>
              <a:rPr lang="el-GR" sz="3400" dirty="0"/>
              <a:t>ανέβασμα των αρχείων στον εξυπηρετητή πρέπει  να ορίσετε την αντίστοιχη άδεια από την επισυναπτόμενη λίστα (συμπληρώνοντας και ότι άλλο είναι απαραίτητο) για το υλικό που ανεβάζετε. </a:t>
            </a:r>
          </a:p>
        </p:txBody>
      </p:sp>
      <p:pic>
        <p:nvPicPr>
          <p:cNvPr id="4" name="Εικόνα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3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Προσοχή!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Συχνή επικοινωνία με ΔΕΠ.</a:t>
            </a:r>
          </a:p>
          <a:p>
            <a:r>
              <a:rPr lang="el-GR" dirty="0" smtClean="0"/>
              <a:t>Άμεση αναφορά </a:t>
            </a:r>
            <a:r>
              <a:rPr lang="el-GR" dirty="0"/>
              <a:t>στην ομάδα υλοποίησης του έργου οποιουδήποτε προβλήματος σχετίζεται με το μάθημα και προκαλεί καθυστερήσεις ή άλλα </a:t>
            </a:r>
            <a:r>
              <a:rPr lang="el-GR" dirty="0" smtClean="0"/>
              <a:t>ζητήματα.</a:t>
            </a:r>
          </a:p>
          <a:p>
            <a:r>
              <a:rPr lang="en-US" dirty="0"/>
              <a:t>H </a:t>
            </a:r>
            <a:r>
              <a:rPr lang="el-GR" dirty="0"/>
              <a:t>δομή του μαθήματος θα πρέπει να κρίνεται και ανάλογα να σχεδιάζεται, υλοποιείται και εμφανίζεται στο </a:t>
            </a:r>
            <a:r>
              <a:rPr lang="el-GR" dirty="0" err="1"/>
              <a:t>eclass</a:t>
            </a:r>
            <a:r>
              <a:rPr lang="el-GR" dirty="0"/>
              <a:t> από την πλευρά του φοιτητή και ιδίως του χρήστη μέσω </a:t>
            </a:r>
            <a:r>
              <a:rPr lang="el-GR" dirty="0" smtClean="0"/>
              <a:t>του διαδικτύου γενικότερα </a:t>
            </a:r>
            <a:r>
              <a:rPr lang="el-GR" dirty="0"/>
              <a:t>και όχι από την πλευρά του δημιουργού. </a:t>
            </a:r>
            <a:endParaRPr lang="en-US" dirty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5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Προτεινόμενη Σειρά Ενεργειών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Εγγραφή στο </a:t>
            </a:r>
            <a:r>
              <a:rPr lang="en-US" dirty="0" err="1" smtClean="0"/>
              <a:t>eclass</a:t>
            </a:r>
            <a:r>
              <a:rPr lang="en-US" dirty="0" smtClean="0"/>
              <a:t> </a:t>
            </a:r>
            <a:r>
              <a:rPr lang="el-GR" dirty="0" smtClean="0"/>
              <a:t>και ορισμός ως </a:t>
            </a:r>
            <a:r>
              <a:rPr lang="en-US" dirty="0" smtClean="0"/>
              <a:t>Open Course Reviewer </a:t>
            </a:r>
            <a:r>
              <a:rPr lang="el-GR" dirty="0" smtClean="0"/>
              <a:t>από τον Καθηγητή (μέσω του εργαλείου «</a:t>
            </a:r>
            <a:r>
              <a:rPr lang="el-GR" dirty="0" err="1" smtClean="0"/>
              <a:t>Διαχείρηση</a:t>
            </a:r>
            <a:r>
              <a:rPr lang="el-GR" dirty="0" smtClean="0"/>
              <a:t> Χρηστών).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Οργάνωση και διαμόρφωση Θεματικών Ενοτήτων.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Δημιουργία εκπαιδευτικού υλικού (παρουσιάσεων, σημειώσεων, </a:t>
            </a:r>
            <a:r>
              <a:rPr lang="el-GR" dirty="0" err="1" smtClean="0"/>
              <a:t>πολυμεσικών</a:t>
            </a:r>
            <a:r>
              <a:rPr lang="el-GR" dirty="0" smtClean="0"/>
              <a:t> αρχείων, συνδέσμων και ασκήσεων-ερωτήσεων </a:t>
            </a:r>
            <a:r>
              <a:rPr lang="el-GR" dirty="0" err="1" smtClean="0"/>
              <a:t>αυτοαξιολόγησης</a:t>
            </a:r>
            <a:r>
              <a:rPr lang="el-GR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Σύνδεση υλικού και θεματικών ενοτήτων.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Συμπλήρωση πεδίων του εργαλείου «Περιγραφή Μαθήματος».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Συμπλήρωση πεδίων </a:t>
            </a:r>
            <a:r>
              <a:rPr lang="el-GR" dirty="0" err="1" smtClean="0"/>
              <a:t>μεταδεδομένων</a:t>
            </a:r>
            <a:r>
              <a:rPr lang="el-GR" dirty="0" smtClean="0"/>
              <a:t> (Μέσω του εργαλείου </a:t>
            </a:r>
            <a:r>
              <a:rPr lang="el-GR" dirty="0" smtClean="0"/>
              <a:t>«Διαχείριση </a:t>
            </a:r>
            <a:r>
              <a:rPr lang="el-GR" dirty="0" smtClean="0"/>
              <a:t>Μαθήματος»).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Υποβολή μαθήματος μέσω του Πίνακα Ελέγχου </a:t>
            </a:r>
            <a:r>
              <a:rPr lang="en-US" dirty="0" smtClean="0"/>
              <a:t>open Courses.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8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Παράδοση Μαθημάτων.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Ενημέρωση μέσω </a:t>
            </a:r>
            <a:r>
              <a:rPr lang="en-US" dirty="0" smtClean="0"/>
              <a:t>email </a:t>
            </a:r>
            <a:r>
              <a:rPr lang="el-GR" dirty="0" smtClean="0"/>
              <a:t>για την ολοκλήρωση (</a:t>
            </a:r>
            <a:r>
              <a:rPr lang="en-US" dirty="0" err="1" smtClean="0"/>
              <a:t>evgeniaorfanou@gmail.com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Το μάθημα αποστέλλεται στην επιτροπή για αξιολόγηση.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Παράλληλα  συμπληρώνετε το «Συμφωνητικό» που θα βρείτε στο πρότυπο μάθημα (Ενότητα 8 </a:t>
            </a:r>
            <a:r>
              <a:rPr lang="el-GR" dirty="0" smtClean="0"/>
              <a:t>μαζί </a:t>
            </a:r>
            <a:r>
              <a:rPr lang="el-GR" dirty="0" smtClean="0"/>
              <a:t>με οδηγίες)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Με την έγκριση της επιτροπής και την κατάθεση του συμφωνητικού, προσέρχεστε για την ετοιμασία των εγγράφων για πληρωμή.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6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Πρακτικές καλού σχεδιασμού μαθήματος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συγκέντρωση  του εκπαιδευτικού υλικού  και η οργάνωση στο </a:t>
            </a:r>
            <a:r>
              <a:rPr lang="en-US" dirty="0"/>
              <a:t>eclass</a:t>
            </a:r>
            <a:r>
              <a:rPr lang="el-GR" dirty="0"/>
              <a:t> γίνεται πλέον σε επίπεδο θεματικών ενοτήτων.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l-GR" dirty="0" smtClean="0"/>
              <a:t>Η ύλη που παρέχεται από τον διδάσκοντα θα πρέπει να χωριστεί σε 	μικρότερα κομμάτια ανάλογα με το </a:t>
            </a:r>
            <a:r>
              <a:rPr lang="el-GR" b="1" dirty="0" smtClean="0"/>
              <a:t>αντικείμενο</a:t>
            </a:r>
            <a:r>
              <a:rPr lang="el-GR" dirty="0" smtClean="0"/>
              <a:t> και τον </a:t>
            </a:r>
            <a:r>
              <a:rPr lang="el-GR" b="1" dirty="0" smtClean="0"/>
              <a:t>σκοπό</a:t>
            </a:r>
            <a:r>
              <a:rPr lang="el-GR" dirty="0" smtClean="0"/>
              <a:t> που το κάθε ένα εξυπηρετεί.</a:t>
            </a:r>
            <a:endParaRPr lang="en-US" dirty="0"/>
          </a:p>
        </p:txBody>
      </p:sp>
      <p:pic>
        <p:nvPicPr>
          <p:cNvPr id="4" name="Εικόνα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5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Σχεδιασμός Μαθήματος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Μελέτη και αξιοποίηση του υλικού που σας έχει διαθέσει ο καθηγητής.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Διατύπωση του σκοπού του μαθήματος, δηλαδή μιας γενικής δήλωσης προθέσεων σχετικά με τα αναμενόμενα αποτελέσματα της παρακολούθησης του μαθήματος.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Καθορισμός και </a:t>
            </a:r>
            <a:r>
              <a:rPr lang="el-GR" dirty="0"/>
              <a:t>ο</a:t>
            </a:r>
            <a:r>
              <a:rPr lang="el-GR" dirty="0" smtClean="0"/>
              <a:t>ργάνωση των επιμέρους θεματικών ενοτήτων ανάλογα με το σκοπό που κάθε μία εξυπηρετεί.</a:t>
            </a:r>
            <a:endParaRPr lang="en-US" dirty="0"/>
          </a:p>
        </p:txBody>
      </p:sp>
      <p:pic>
        <p:nvPicPr>
          <p:cNvPr id="4" name="Εικόνα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9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Θεματικές Ενότητες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Σημασία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καθορισμού των στόχων των επιμέρους 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θεματικών 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ενοτήτων:</a:t>
            </a:r>
          </a:p>
          <a:p>
            <a:pPr marL="0" indent="0">
              <a:buNone/>
            </a:pPr>
            <a:endParaRPr lang="el-G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3000" dirty="0" smtClean="0"/>
              <a:t>Καθορίζουμε το πλαίσιο με βάση το οποίο θα πρέπει να οργανωθεί η διδακτέα ύλη. Με αυτούς, οι εκπαιδευόμενοι θα γνωρίζουν εκ των προτέρων τι θα αποκομίσουν και τι θα είναι ικανοί να κάνουν στο τέλος της θεματικής ενότητας.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Εικόνα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0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Θεματικές Ενότητες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Καθορισμός </a:t>
            </a: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περιεχομένου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των επιμέρους 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θεματικών 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ενοτήτων:</a:t>
            </a:r>
          </a:p>
          <a:p>
            <a:pPr marL="0" indent="0">
              <a:buNone/>
            </a:pPr>
            <a:r>
              <a:rPr lang="el-GR" sz="3000" dirty="0" smtClean="0"/>
              <a:t>Οργανώνουμε το περιεχόμενο επιλέγοντας τα κατάλληλα εκπαιδευτικά μέσα.</a:t>
            </a:r>
          </a:p>
          <a:p>
            <a:pPr marL="0" indent="0">
              <a:buNone/>
            </a:pPr>
            <a:r>
              <a:rPr lang="el-GR" sz="3000" dirty="0" smtClean="0"/>
              <a:t>Υποχρεωτικά εργαλεία για την υλοποίηση των μαθημάτων είναι τα εξής:</a:t>
            </a:r>
          </a:p>
          <a:p>
            <a:r>
              <a:rPr lang="el-GR" sz="3000" dirty="0" smtClean="0"/>
              <a:t>Έγγραφα</a:t>
            </a:r>
          </a:p>
          <a:p>
            <a:r>
              <a:rPr lang="el-GR" sz="3000" dirty="0" smtClean="0"/>
              <a:t>Ασκήσεις</a:t>
            </a:r>
          </a:p>
          <a:p>
            <a:r>
              <a:rPr lang="el-GR" sz="3000" dirty="0" smtClean="0"/>
              <a:t>Πολυμέσα</a:t>
            </a:r>
          </a:p>
          <a:p>
            <a:r>
              <a:rPr lang="el-GR" sz="3000" dirty="0" smtClean="0"/>
              <a:t>Σύνδεσμοι</a:t>
            </a:r>
            <a:endParaRPr lang="el-GR" dirty="0"/>
          </a:p>
        </p:txBody>
      </p:sp>
      <p:pic>
        <p:nvPicPr>
          <p:cNvPr id="4" name="Εικόνα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Θεματικές Ενότητες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Αξιολόγηση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επίτευξης των στόχων και των πεπραγμένων των επιμέρους 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θεματικών 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ενοτήτων:</a:t>
            </a:r>
          </a:p>
          <a:p>
            <a:pPr marL="0" indent="0">
              <a:buNone/>
            </a:pPr>
            <a:endParaRPr lang="el-GR" sz="3000" dirty="0" smtClean="0"/>
          </a:p>
          <a:p>
            <a:r>
              <a:rPr lang="el-GR" sz="3000" dirty="0" smtClean="0"/>
              <a:t>Αξιόπιστη εκτίμηση του βαθμού απόκτησης γνώσεων και ικανοτήτων του εκπαιδευόμενου.</a:t>
            </a:r>
          </a:p>
          <a:p>
            <a:pPr marL="0" indent="0">
              <a:buNone/>
            </a:pPr>
            <a:endParaRPr lang="el-GR" sz="3000" dirty="0"/>
          </a:p>
          <a:p>
            <a:r>
              <a:rPr lang="el-GR" sz="3000" dirty="0" smtClean="0"/>
              <a:t>Δημιουργία ασκήσεων/ερωτήσεων </a:t>
            </a:r>
            <a:r>
              <a:rPr lang="el-GR" sz="3000" dirty="0" err="1" smtClean="0"/>
              <a:t>αυτοαξιολόγησης</a:t>
            </a:r>
            <a:r>
              <a:rPr lang="el-GR" sz="3000" dirty="0" smtClean="0"/>
              <a:t>, παρέχοντας στον εκπαιδευόμενο ασκήσεις με πρότυπες απαντήσεις.</a:t>
            </a:r>
          </a:p>
          <a:p>
            <a:pPr marL="0" indent="0">
              <a:buNone/>
            </a:pPr>
            <a:endParaRPr lang="el-G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8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Μορφή Εγγράφων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l-GR" dirty="0"/>
              <a:t>Οι παρουσιάσεις σε </a:t>
            </a:r>
            <a:r>
              <a:rPr lang="en-US" dirty="0"/>
              <a:t>PowerPoint</a:t>
            </a:r>
            <a:r>
              <a:rPr lang="el-GR" dirty="0"/>
              <a:t> και οι σημειώσεις σε </a:t>
            </a:r>
            <a:r>
              <a:rPr lang="en-US" dirty="0"/>
              <a:t>word</a:t>
            </a:r>
            <a:r>
              <a:rPr lang="el-GR" dirty="0"/>
              <a:t>  έχουν ειδικό </a:t>
            </a:r>
            <a:r>
              <a:rPr lang="en-US" dirty="0"/>
              <a:t>template</a:t>
            </a:r>
            <a:r>
              <a:rPr lang="el-GR" dirty="0"/>
              <a:t>. Το </a:t>
            </a:r>
            <a:r>
              <a:rPr lang="en-US" dirty="0"/>
              <a:t>template</a:t>
            </a:r>
            <a:r>
              <a:rPr lang="el-GR" dirty="0"/>
              <a:t> περιέχει τα </a:t>
            </a:r>
            <a:r>
              <a:rPr lang="en-US" dirty="0"/>
              <a:t>logo</a:t>
            </a:r>
            <a:r>
              <a:rPr lang="el-GR" dirty="0"/>
              <a:t> και προτείνει και κάποιες  γραμματοσειρές και διάταξη για  την σωστή ανάγνωση των κείμενων.  </a:t>
            </a:r>
            <a:r>
              <a:rPr lang="el-GR" dirty="0" smtClean="0"/>
              <a:t>Θα το βρείτε στο </a:t>
            </a:r>
            <a:r>
              <a:rPr lang="el-GR" dirty="0" smtClean="0">
                <a:hlinkClick r:id="rId2"/>
              </a:rPr>
              <a:t>Ανοικτό Μάθημα του </a:t>
            </a:r>
            <a:r>
              <a:rPr lang="en-US" dirty="0" smtClean="0">
                <a:hlinkClick r:id="rId2"/>
              </a:rPr>
              <a:t>eclass</a:t>
            </a:r>
            <a:r>
              <a:rPr lang="en-US" dirty="0" smtClean="0"/>
              <a:t>.</a:t>
            </a:r>
            <a:endParaRPr lang="el-GR" dirty="0" smtClean="0"/>
          </a:p>
          <a:p>
            <a:pPr algn="just"/>
            <a:endParaRPr lang="en-US" dirty="0" smtClean="0"/>
          </a:p>
          <a:p>
            <a:pPr algn="just"/>
            <a:r>
              <a:rPr lang="el-GR" dirty="0" smtClean="0"/>
              <a:t>Ευδιάκριτες εικόνες και πίνακες στις παρουσιάσεις</a:t>
            </a:r>
            <a:r>
              <a:rPr lang="el-GR" dirty="0"/>
              <a:t> </a:t>
            </a:r>
            <a:r>
              <a:rPr lang="el-GR" dirty="0" smtClean="0"/>
              <a:t>και σωστή αναφορά των πηγών.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l-GR" dirty="0"/>
              <a:t>Επιπλέον, στην σελίδα 20 του </a:t>
            </a:r>
            <a:r>
              <a:rPr lang="en-US" dirty="0"/>
              <a:t>PowerPoint</a:t>
            </a:r>
            <a:r>
              <a:rPr lang="el-GR" dirty="0"/>
              <a:t> υπάρχουν οδηγίες για τις διατάξεις των διαφανειών, την οργάνωση τους και βασικές οδηγίες </a:t>
            </a:r>
            <a:r>
              <a:rPr lang="el-GR" dirty="0" smtClean="0"/>
              <a:t>προσβασιμότητας. Μελετήστε </a:t>
            </a:r>
            <a:r>
              <a:rPr lang="el-GR" dirty="0"/>
              <a:t>επίσης προσεκτικά και τους οδηγούς για προσβάσιμα </a:t>
            </a:r>
            <a:r>
              <a:rPr lang="en-US" dirty="0" err="1"/>
              <a:t>pdf</a:t>
            </a:r>
            <a:r>
              <a:rPr lang="el-GR" dirty="0"/>
              <a:t>, </a:t>
            </a:r>
            <a:r>
              <a:rPr lang="en-US" dirty="0"/>
              <a:t>word</a:t>
            </a:r>
            <a:r>
              <a:rPr lang="el-GR" dirty="0"/>
              <a:t> και </a:t>
            </a:r>
            <a:r>
              <a:rPr lang="en-US" dirty="0"/>
              <a:t>PowerPoint</a:t>
            </a:r>
            <a:r>
              <a:rPr lang="el-GR" dirty="0"/>
              <a:t> </a:t>
            </a:r>
            <a:r>
              <a:rPr lang="el-GR" dirty="0" smtClean="0"/>
              <a:t>αρχεία</a:t>
            </a:r>
            <a:r>
              <a:rPr lang="el-GR" dirty="0"/>
              <a:t> </a:t>
            </a:r>
            <a:r>
              <a:rPr lang="el-GR" dirty="0" smtClean="0"/>
              <a:t>που θα βρείτε στο πρότυπο μάθημα στο </a:t>
            </a:r>
            <a:r>
              <a:rPr lang="en-US" dirty="0" smtClean="0"/>
              <a:t>eclass. </a:t>
            </a:r>
            <a:endParaRPr lang="el-GR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H </a:t>
            </a:r>
            <a:r>
              <a:rPr lang="el-GR" dirty="0" smtClean="0"/>
              <a:t>τελικ</a:t>
            </a:r>
            <a:r>
              <a:rPr lang="el-GR" dirty="0"/>
              <a:t>ή</a:t>
            </a:r>
            <a:r>
              <a:rPr lang="el-GR" dirty="0" smtClean="0"/>
              <a:t> μορφή των αρχείων </a:t>
            </a:r>
            <a:r>
              <a:rPr lang="el-GR" b="1" dirty="0"/>
              <a:t>κατά </a:t>
            </a:r>
            <a:r>
              <a:rPr lang="el-GR" b="1" dirty="0" smtClean="0"/>
              <a:t>προτίμηση να είναι  </a:t>
            </a:r>
            <a:r>
              <a:rPr lang="el-GR" b="1" dirty="0" err="1"/>
              <a:t>pdf</a:t>
            </a:r>
            <a:r>
              <a:rPr lang="el-GR" dirty="0"/>
              <a:t> για να είναι προσβάσιμα από όλα τα λειτουργικά συστήματα.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Εικόνα 7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3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Μεταδεδομένα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/>
              <a:t>Σε </a:t>
            </a:r>
            <a:r>
              <a:rPr lang="el-GR" sz="2400" dirty="0"/>
              <a:t>συνεργασία με τον καθηγητή θα </a:t>
            </a:r>
            <a:r>
              <a:rPr lang="el-GR" sz="2400" dirty="0" smtClean="0"/>
              <a:t>πρέπει να συγκεντρωθούν ορισμένα </a:t>
            </a:r>
            <a:r>
              <a:rPr lang="el-GR" sz="2400" dirty="0" err="1" smtClean="0"/>
              <a:t>Μεταδεδομένα</a:t>
            </a:r>
            <a:r>
              <a:rPr lang="el-GR" sz="2400" dirty="0" smtClean="0"/>
              <a:t>  </a:t>
            </a:r>
            <a:r>
              <a:rPr lang="el-GR" sz="2400" dirty="0"/>
              <a:t>που αφορούν το κάθε μάθημα </a:t>
            </a:r>
            <a:r>
              <a:rPr lang="el-GR" sz="2400" dirty="0" smtClean="0"/>
              <a:t>και </a:t>
            </a:r>
            <a:r>
              <a:rPr lang="el-GR" sz="2400" dirty="0"/>
              <a:t>στη συνέχεια η </a:t>
            </a:r>
            <a:r>
              <a:rPr lang="el-GR" sz="2400" dirty="0" smtClean="0"/>
              <a:t>Τμηματική </a:t>
            </a:r>
            <a:r>
              <a:rPr lang="el-GR" sz="2400" dirty="0"/>
              <a:t>Ομάδα Εργασίας (TOE) θα τα ανεβάσει στο </a:t>
            </a:r>
            <a:r>
              <a:rPr lang="el-GR" sz="2400" dirty="0" err="1" smtClean="0"/>
              <a:t>eClass</a:t>
            </a:r>
            <a:r>
              <a:rPr lang="el-GR" sz="2400" dirty="0" smtClean="0"/>
              <a:t>. Τα </a:t>
            </a:r>
            <a:r>
              <a:rPr lang="el-GR" sz="2400" dirty="0" err="1" smtClean="0"/>
              <a:t>μεταδεδομένα</a:t>
            </a:r>
            <a:r>
              <a:rPr lang="el-GR" sz="2400" dirty="0" smtClean="0"/>
              <a:t> </a:t>
            </a:r>
            <a:r>
              <a:rPr lang="el-GR" sz="2400" dirty="0" smtClean="0"/>
              <a:t>βρ</a:t>
            </a:r>
            <a:r>
              <a:rPr lang="el-GR" sz="2400" dirty="0"/>
              <a:t>ί</a:t>
            </a:r>
            <a:r>
              <a:rPr lang="el-GR" sz="2400" dirty="0" smtClean="0"/>
              <a:t>σκονται </a:t>
            </a:r>
            <a:r>
              <a:rPr lang="el-GR" sz="2400" dirty="0" smtClean="0"/>
              <a:t>σε δύο εργαλεία: Περιγραφή Μαθήματος &amp; </a:t>
            </a:r>
            <a:r>
              <a:rPr lang="el-GR" sz="2400" dirty="0" err="1" smtClean="0"/>
              <a:t>Διαχείρηση</a:t>
            </a:r>
            <a:r>
              <a:rPr lang="el-GR" sz="2400" dirty="0" smtClean="0"/>
              <a:t> Μαθήματος.</a:t>
            </a:r>
          </a:p>
          <a:p>
            <a:pPr algn="just"/>
            <a:r>
              <a:rPr lang="el-GR" sz="2400" dirty="0" smtClean="0"/>
              <a:t>Είναι απαραίτητη η τυποποίηση στην </a:t>
            </a:r>
            <a:r>
              <a:rPr lang="el-GR" sz="2400" dirty="0"/>
              <a:t>δομή των μαθημάτων (ενιαία εμφάνιση και εισαγωγή </a:t>
            </a:r>
            <a:r>
              <a:rPr lang="el-GR" sz="2400" dirty="0" err="1" smtClean="0"/>
              <a:t>μεταδεδομένων</a:t>
            </a:r>
            <a:r>
              <a:rPr lang="el-GR" sz="2400" dirty="0" smtClean="0"/>
              <a:t>).</a:t>
            </a:r>
            <a:endParaRPr lang="el-GR" sz="2400" dirty="0"/>
          </a:p>
          <a:p>
            <a:pPr algn="just"/>
            <a:r>
              <a:rPr lang="el-GR" sz="2400" dirty="0" smtClean="0"/>
              <a:t>Κάποια </a:t>
            </a:r>
            <a:r>
              <a:rPr lang="el-GR" sz="2400" dirty="0"/>
              <a:t>από αυτά  μπορούν να αναζητηθούν και στον Οδηγό Σπουδών του κάθε τμήματος. </a:t>
            </a:r>
          </a:p>
          <a:p>
            <a:pPr algn="just"/>
            <a:r>
              <a:rPr lang="el-GR" sz="2400" dirty="0" smtClean="0"/>
              <a:t>Το </a:t>
            </a:r>
            <a:r>
              <a:rPr lang="el-GR" sz="2400" dirty="0"/>
              <a:t>Έντυπο Καταγραφής Πληροφοριών και Συγκέντρωσης Εκπαιδευτικού Υλικού για τα Ανοικτά Μαθήματα θα μπορέσετε </a:t>
            </a:r>
            <a:r>
              <a:rPr lang="el-GR" sz="2400" dirty="0" smtClean="0"/>
              <a:t>να το βρείτε </a:t>
            </a:r>
            <a:r>
              <a:rPr lang="el-GR" sz="2400" dirty="0"/>
              <a:t>στο </a:t>
            </a:r>
            <a:r>
              <a:rPr lang="en-US" sz="2400" dirty="0">
                <a:hlinkClick r:id="rId2"/>
              </a:rPr>
              <a:t>eclass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pic>
        <p:nvPicPr>
          <p:cNvPr id="4" name="Εικόνα 7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8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/>
              <a:t>Η βιβλιογραφία του κάθε μαθήματος (άρθρα, βιβλία, περιοδικά, ηλεκτρονικές πηγές) είναι απαραίτητο να υπάρχει  στο  υλικό της Βιβλιοθήκης και Κέντρου Πληροφόρησης. </a:t>
            </a:r>
            <a:endParaRPr lang="en-US" sz="2400" dirty="0" smtClean="0"/>
          </a:p>
          <a:p>
            <a:pPr algn="just"/>
            <a:r>
              <a:rPr lang="el-GR" sz="2400" dirty="0" smtClean="0"/>
              <a:t>Στον </a:t>
            </a:r>
            <a:r>
              <a:rPr lang="el-GR" sz="2400" dirty="0"/>
              <a:t>σύνδεσμο </a:t>
            </a:r>
            <a:r>
              <a:rPr lang="en-US" sz="2400" u="sng" dirty="0">
                <a:hlinkClick r:id="rId2"/>
              </a:rPr>
              <a:t>www</a:t>
            </a:r>
            <a:r>
              <a:rPr lang="el-GR" sz="2400" u="sng" dirty="0">
                <a:hlinkClick r:id="rId2"/>
              </a:rPr>
              <a:t>.</a:t>
            </a:r>
            <a:r>
              <a:rPr lang="en-US" sz="2400" u="sng" dirty="0">
                <a:hlinkClick r:id="rId2"/>
              </a:rPr>
              <a:t>lis</a:t>
            </a:r>
            <a:r>
              <a:rPr lang="el-GR" sz="2400" u="sng" dirty="0">
                <a:hlinkClick r:id="rId2"/>
              </a:rPr>
              <a:t>.</a:t>
            </a:r>
            <a:r>
              <a:rPr lang="en-US" sz="2400" u="sng" dirty="0">
                <a:hlinkClick r:id="rId2"/>
              </a:rPr>
              <a:t>upatras</a:t>
            </a:r>
            <a:r>
              <a:rPr lang="el-GR" sz="2400" u="sng" dirty="0">
                <a:hlinkClick r:id="rId2"/>
              </a:rPr>
              <a:t>.</a:t>
            </a:r>
            <a:r>
              <a:rPr lang="en-US" sz="2400" u="sng" dirty="0">
                <a:hlinkClick r:id="rId2"/>
              </a:rPr>
              <a:t>gr</a:t>
            </a:r>
            <a:r>
              <a:rPr lang="el-GR" sz="2400" dirty="0"/>
              <a:t>, στις ενότητες «Συλλογές»   και «Εργαλεία», μπορείτε να κάνετε αναζήτηση για το υλικό που σας ενδιαφέρει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pPr algn="just"/>
            <a:r>
              <a:rPr lang="el-GR" sz="2400" dirty="0" smtClean="0"/>
              <a:t>Στο </a:t>
            </a:r>
            <a:r>
              <a:rPr lang="el-GR" sz="2400" dirty="0" smtClean="0">
                <a:hlinkClick r:id="rId3"/>
              </a:rPr>
              <a:t>πρότυπο μάθημα</a:t>
            </a:r>
            <a:r>
              <a:rPr lang="el-GR" sz="2400" dirty="0" smtClean="0"/>
              <a:t> θα βρείτε αναλυτικές οδηγίες για το πως θα μπορέσετε να συνδέσετε την βιβλιογραφία σας.</a:t>
            </a:r>
          </a:p>
          <a:p>
            <a:pPr algn="just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Καλή πρακτική</a:t>
            </a:r>
            <a:r>
              <a:rPr lang="el-GR" sz="2400" dirty="0" smtClean="0"/>
              <a:t>: για κάθε ενότητα, προτείνουμε να συμπεριλάβετε ξεχωριστή βιβλιογραφία την οποία θα πρέπει να συμπεριλάβετε επίσης στο πεδίο «Βιβλιογραφία» του εργαλείου «Πληροφορίες Μαθήματος»</a:t>
            </a:r>
            <a:endParaRPr lang="en-US" sz="2400" dirty="0"/>
          </a:p>
        </p:txBody>
      </p:sp>
      <p:pic>
        <p:nvPicPr>
          <p:cNvPr id="4" name="Εικόνα 7"/>
          <p:cNvPicPr/>
          <p:nvPr/>
        </p:nvPicPr>
        <p:blipFill>
          <a:blip r:embed="rId4"/>
          <a:stretch>
            <a:fillRect/>
          </a:stretch>
        </p:blipFill>
        <p:spPr>
          <a:xfrm>
            <a:off x="6372360" y="6307560"/>
            <a:ext cx="2788200" cy="57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5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3f93daa36a42d33683e8b124d9f5cbdee051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926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   Πρακτικές Σχεδιασμού Μαθήματος</vt:lpstr>
      <vt:lpstr>Πρακτικές καλού σχεδιασμού μαθήματος</vt:lpstr>
      <vt:lpstr>Σχεδιασμός Μαθήματος</vt:lpstr>
      <vt:lpstr>Θεματικές Ενότητες</vt:lpstr>
      <vt:lpstr>Θεματικές Ενότητες</vt:lpstr>
      <vt:lpstr>Θεματικές Ενότητες</vt:lpstr>
      <vt:lpstr>Μορφή Εγγράφων</vt:lpstr>
      <vt:lpstr>Μεταδεδομένα</vt:lpstr>
      <vt:lpstr>Βιβλιογραφία </vt:lpstr>
      <vt:lpstr>Πνευματικά Δικαιώματα</vt:lpstr>
      <vt:lpstr>Creative Commons </vt:lpstr>
      <vt:lpstr>Προσοχή!</vt:lpstr>
      <vt:lpstr>Προτεινόμενη Σειρά Ενεργειών </vt:lpstr>
      <vt:lpstr>Παράδοση Μαθημάτων.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Evgenia Orfanou</dc:creator>
  <cp:lastModifiedBy>eorfanou</cp:lastModifiedBy>
  <cp:revision>25</cp:revision>
  <dcterms:created xsi:type="dcterms:W3CDTF">2015-02-16T11:52:11Z</dcterms:created>
  <dcterms:modified xsi:type="dcterms:W3CDTF">2015-02-25T08:01:52Z</dcterms:modified>
</cp:coreProperties>
</file>