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1" r:id="rId2"/>
    <p:sldId id="257" r:id="rId3"/>
    <p:sldId id="259" r:id="rId4"/>
    <p:sldId id="304" r:id="rId5"/>
    <p:sldId id="306" r:id="rId6"/>
    <p:sldId id="317" r:id="rId7"/>
    <p:sldId id="316" r:id="rId8"/>
    <p:sldId id="307" r:id="rId9"/>
    <p:sldId id="314" r:id="rId10"/>
    <p:sldId id="318" r:id="rId11"/>
    <p:sldId id="319" r:id="rId12"/>
    <p:sldId id="280" r:id="rId13"/>
    <p:sldId id="273" r:id="rId14"/>
    <p:sldId id="308" r:id="rId15"/>
    <p:sldId id="321" r:id="rId16"/>
    <p:sldId id="322" r:id="rId17"/>
    <p:sldId id="263" r:id="rId18"/>
    <p:sldId id="267" r:id="rId19"/>
    <p:sldId id="265" r:id="rId20"/>
    <p:sldId id="274" r:id="rId21"/>
    <p:sldId id="290" r:id="rId22"/>
    <p:sldId id="258" r:id="rId23"/>
    <p:sldId id="315" r:id="rId24"/>
    <p:sldId id="292" r:id="rId25"/>
    <p:sldId id="294" r:id="rId26"/>
    <p:sldId id="303" r:id="rId27"/>
    <p:sldId id="296" r:id="rId28"/>
    <p:sldId id="297" r:id="rId29"/>
    <p:sldId id="300" r:id="rId30"/>
    <p:sldId id="299" r:id="rId31"/>
    <p:sldId id="298" r:id="rId32"/>
    <p:sldId id="302" r:id="rId33"/>
    <p:sldId id="323" r:id="rId34"/>
    <p:sldId id="324" r:id="rId35"/>
    <p:sldId id="326" r:id="rId36"/>
    <p:sldId id="325" r:id="rId37"/>
    <p:sldId id="327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4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369F2-4C12-4BA7-9250-4C4486B6C1D6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l-GR"/>
        </a:p>
      </dgm:t>
    </dgm:pt>
    <dgm:pt modelId="{D65A08D0-1E9C-40A0-94C6-5F53A7EC42C0}">
      <dgm:prSet phldrT="[Κείμενο]" custT="1"/>
      <dgm:spPr/>
      <dgm:t>
        <a:bodyPr/>
        <a:lstStyle/>
        <a:p>
          <a:r>
            <a:rPr lang="el-GR" sz="2800" dirty="0"/>
            <a:t>Ελάσσων τόνος:</a:t>
          </a:r>
        </a:p>
        <a:p>
          <a:r>
            <a:rPr lang="el-GR" sz="2800" dirty="0"/>
            <a:t>Λυρικά</a:t>
          </a:r>
        </a:p>
        <a:p>
          <a:r>
            <a:rPr lang="el-GR" sz="2800" dirty="0"/>
            <a:t>«λυρισμός του εγώ» </a:t>
          </a:r>
        </a:p>
        <a:p>
          <a:r>
            <a:rPr lang="el-GR" sz="2800" dirty="0"/>
            <a:t>(σπίτι, απόμερη ζωή)</a:t>
          </a:r>
        </a:p>
      </dgm:t>
    </dgm:pt>
    <dgm:pt modelId="{A90EA4A1-2010-499B-82B4-BA477202AD62}" type="parTrans" cxnId="{9802DAAF-369C-4052-8EB5-DBD88FCDD39F}">
      <dgm:prSet/>
      <dgm:spPr/>
      <dgm:t>
        <a:bodyPr/>
        <a:lstStyle/>
        <a:p>
          <a:endParaRPr lang="el-GR"/>
        </a:p>
      </dgm:t>
    </dgm:pt>
    <dgm:pt modelId="{7B89FAFB-1708-44AD-BAAC-8D8A2A2D3EB1}" type="sibTrans" cxnId="{9802DAAF-369C-4052-8EB5-DBD88FCDD39F}">
      <dgm:prSet/>
      <dgm:spPr/>
      <dgm:t>
        <a:bodyPr/>
        <a:lstStyle/>
        <a:p>
          <a:endParaRPr lang="el-GR"/>
        </a:p>
      </dgm:t>
    </dgm:pt>
    <dgm:pt modelId="{3B6FF3F9-BF74-4690-8199-9818530BBC09}">
      <dgm:prSet phldrT="[Κείμενο]" custT="1"/>
      <dgm:spPr/>
      <dgm:t>
        <a:bodyPr/>
        <a:lstStyle/>
        <a:p>
          <a:r>
            <a:rPr lang="el-GR" sz="2800" dirty="0"/>
            <a:t>Μείζων τόνος:</a:t>
          </a:r>
        </a:p>
        <a:p>
          <a:r>
            <a:rPr lang="el-GR" sz="2800" dirty="0"/>
            <a:t>«λυρισμός του εμείς» </a:t>
          </a:r>
        </a:p>
        <a:p>
          <a:r>
            <a:rPr lang="el-GR" sz="2800" dirty="0"/>
            <a:t>έκταση σε μεγαλύτερες επικολυρικές συνθέσεις «μεγάλα οράματα»</a:t>
          </a:r>
        </a:p>
      </dgm:t>
    </dgm:pt>
    <dgm:pt modelId="{284C1BEA-73C0-4EBD-99B0-8C8C8BD6E045}" type="parTrans" cxnId="{7C9EDA84-8A4B-474D-8AB5-07306EB5E62E}">
      <dgm:prSet/>
      <dgm:spPr/>
      <dgm:t>
        <a:bodyPr/>
        <a:lstStyle/>
        <a:p>
          <a:endParaRPr lang="el-GR"/>
        </a:p>
      </dgm:t>
    </dgm:pt>
    <dgm:pt modelId="{C8E97F38-27A7-40A8-B716-9DB7DA23D6AE}" type="sibTrans" cxnId="{7C9EDA84-8A4B-474D-8AB5-07306EB5E62E}">
      <dgm:prSet/>
      <dgm:spPr/>
      <dgm:t>
        <a:bodyPr/>
        <a:lstStyle/>
        <a:p>
          <a:endParaRPr lang="el-GR"/>
        </a:p>
      </dgm:t>
    </dgm:pt>
    <dgm:pt modelId="{9732E686-A39A-4088-9DED-6B8AD4156328}" type="pres">
      <dgm:prSet presAssocID="{95B369F2-4C12-4BA7-9250-4C4486B6C1D6}" presName="diagram" presStyleCnt="0">
        <dgm:presLayoutVars>
          <dgm:dir/>
          <dgm:resizeHandles val="exact"/>
        </dgm:presLayoutVars>
      </dgm:prSet>
      <dgm:spPr/>
    </dgm:pt>
    <dgm:pt modelId="{59766F5B-2E0C-4D60-9D57-E53A28456CB8}" type="pres">
      <dgm:prSet presAssocID="{D65A08D0-1E9C-40A0-94C6-5F53A7EC42C0}" presName="node" presStyleLbl="node1" presStyleIdx="0" presStyleCnt="2" custScaleX="129842" custScaleY="169142">
        <dgm:presLayoutVars>
          <dgm:bulletEnabled val="1"/>
        </dgm:presLayoutVars>
      </dgm:prSet>
      <dgm:spPr/>
    </dgm:pt>
    <dgm:pt modelId="{A00963A6-A189-45B9-9279-049CE1E7C31D}" type="pres">
      <dgm:prSet presAssocID="{7B89FAFB-1708-44AD-BAAC-8D8A2A2D3EB1}" presName="sibTrans" presStyleCnt="0"/>
      <dgm:spPr/>
    </dgm:pt>
    <dgm:pt modelId="{DDD31FFF-B1F9-40C3-B4B2-DE711DDF4181}" type="pres">
      <dgm:prSet presAssocID="{3B6FF3F9-BF74-4690-8199-9818530BBC09}" presName="node" presStyleLbl="node1" presStyleIdx="1" presStyleCnt="2" custScaleX="147235" custScaleY="169142">
        <dgm:presLayoutVars>
          <dgm:bulletEnabled val="1"/>
        </dgm:presLayoutVars>
      </dgm:prSet>
      <dgm:spPr/>
    </dgm:pt>
  </dgm:ptLst>
  <dgm:cxnLst>
    <dgm:cxn modelId="{F9211F6D-436E-4D37-8F84-5BAA1ADBF33D}" type="presOf" srcId="{3B6FF3F9-BF74-4690-8199-9818530BBC09}" destId="{DDD31FFF-B1F9-40C3-B4B2-DE711DDF4181}" srcOrd="0" destOrd="0" presId="urn:microsoft.com/office/officeart/2005/8/layout/default"/>
    <dgm:cxn modelId="{7C9EDA84-8A4B-474D-8AB5-07306EB5E62E}" srcId="{95B369F2-4C12-4BA7-9250-4C4486B6C1D6}" destId="{3B6FF3F9-BF74-4690-8199-9818530BBC09}" srcOrd="1" destOrd="0" parTransId="{284C1BEA-73C0-4EBD-99B0-8C8C8BD6E045}" sibTransId="{C8E97F38-27A7-40A8-B716-9DB7DA23D6AE}"/>
    <dgm:cxn modelId="{86EE7B85-332D-4AA7-AE3E-5240123F1713}" type="presOf" srcId="{D65A08D0-1E9C-40A0-94C6-5F53A7EC42C0}" destId="{59766F5B-2E0C-4D60-9D57-E53A28456CB8}" srcOrd="0" destOrd="0" presId="urn:microsoft.com/office/officeart/2005/8/layout/default"/>
    <dgm:cxn modelId="{9802DAAF-369C-4052-8EB5-DBD88FCDD39F}" srcId="{95B369F2-4C12-4BA7-9250-4C4486B6C1D6}" destId="{D65A08D0-1E9C-40A0-94C6-5F53A7EC42C0}" srcOrd="0" destOrd="0" parTransId="{A90EA4A1-2010-499B-82B4-BA477202AD62}" sibTransId="{7B89FAFB-1708-44AD-BAAC-8D8A2A2D3EB1}"/>
    <dgm:cxn modelId="{9FA787BB-4EF5-4B12-904F-6AA835A73B8A}" type="presOf" srcId="{95B369F2-4C12-4BA7-9250-4C4486B6C1D6}" destId="{9732E686-A39A-4088-9DED-6B8AD4156328}" srcOrd="0" destOrd="0" presId="urn:microsoft.com/office/officeart/2005/8/layout/default"/>
    <dgm:cxn modelId="{BD5E92E3-D3F5-4C9F-9B1B-7C311F54B9A2}" type="presParOf" srcId="{9732E686-A39A-4088-9DED-6B8AD4156328}" destId="{59766F5B-2E0C-4D60-9D57-E53A28456CB8}" srcOrd="0" destOrd="0" presId="urn:microsoft.com/office/officeart/2005/8/layout/default"/>
    <dgm:cxn modelId="{6718A444-67D3-4352-98A3-E181E408CAB3}" type="presParOf" srcId="{9732E686-A39A-4088-9DED-6B8AD4156328}" destId="{A00963A6-A189-45B9-9279-049CE1E7C31D}" srcOrd="1" destOrd="0" presId="urn:microsoft.com/office/officeart/2005/8/layout/default"/>
    <dgm:cxn modelId="{5208293A-04DC-46D9-8F7E-2EF28C6B292F}" type="presParOf" srcId="{9732E686-A39A-4088-9DED-6B8AD4156328}" destId="{DDD31FFF-B1F9-40C3-B4B2-DE711DDF418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66F5B-2E0C-4D60-9D57-E53A28456CB8}">
      <dsp:nvSpPr>
        <dsp:cNvPr id="0" name=""/>
        <dsp:cNvSpPr/>
      </dsp:nvSpPr>
      <dsp:spPr>
        <a:xfrm>
          <a:off x="57196" y="1036"/>
          <a:ext cx="3498225" cy="27342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Ελάσσων τόνος: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Λυρικά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«λυρισμός του εγώ»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(σπίτι, απόμερη ζωή)</a:t>
          </a:r>
        </a:p>
      </dsp:txBody>
      <dsp:txXfrm>
        <a:off x="57196" y="1036"/>
        <a:ext cx="3498225" cy="2734231"/>
      </dsp:txXfrm>
    </dsp:sp>
    <dsp:sp modelId="{DDD31FFF-B1F9-40C3-B4B2-DE711DDF4181}">
      <dsp:nvSpPr>
        <dsp:cNvPr id="0" name=""/>
        <dsp:cNvSpPr/>
      </dsp:nvSpPr>
      <dsp:spPr>
        <a:xfrm>
          <a:off x="3824844" y="1036"/>
          <a:ext cx="3966830" cy="27342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Μείζων τόνος: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«λυρισμός του εμείς»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έκταση σε μεγαλύτερες επικολυρικές συνθέσεις «μεγάλα οράματα»</a:t>
          </a:r>
        </a:p>
      </dsp:txBody>
      <dsp:txXfrm>
        <a:off x="3824844" y="1036"/>
        <a:ext cx="3966830" cy="2734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E3DD8-9006-46AF-9B96-5FC9A4B4C36E}" type="datetimeFigureOut">
              <a:rPr lang="el-GR" smtClean="0"/>
              <a:pPr/>
              <a:t>4/3/2019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3C427-BED6-411D-A0ED-E8D47B742AA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γδφυτγφωηωυγ</a:t>
            </a: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γδφυτγφωηωυγ</a:t>
            </a: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4/3/2019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4/3/2019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4/3/2019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4/3/2019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etraktys.gr/el/products-1108/neoellhnikh-mythologia-nikolaos-politis.htm" TargetMode="External"/><Relationship Id="rId4" Type="http://schemas.openxmlformats.org/officeDocument/2006/relationships/hyperlink" Target="https://commons.wikimedia.org/wiki/File:Nikolaos_Politis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oilos-georgios-poets-parnassos-literary-club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rantakos.com/kibwtos/komnas/palergo.html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orpiafilla.blogspot.gr/2013/12/blog-post.html" TargetMode="Externa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1368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ΠΑΛΑΜΑΣ-ΣΙΚΕΛΙΑΝΟΣ:</a:t>
            </a:r>
            <a:br>
              <a:rPr lang="el-G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ΔΥΟ ΜΕΙΖΟΝΕΣ ΛΥΡΙΚΟΙ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212976"/>
            <a:ext cx="9144000" cy="36450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Θάλεια Ιερωνυμάκη</a:t>
            </a:r>
          </a:p>
          <a:p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Τμήμα Φιλολογίας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sz="2800" dirty="0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92664" cy="1388283"/>
          </a:xfrm>
          <a:prstGeom prst="rect">
            <a:avLst/>
          </a:prstGeom>
        </p:spPr>
      </p:pic>
      <p:pic>
        <p:nvPicPr>
          <p:cNvPr id="1028" name="Picture 4" descr="http://www.philology-upatras.gr/img/layout/tmima_filosofias_e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96876"/>
            <a:ext cx="2771800" cy="927868"/>
          </a:xfrm>
          <a:prstGeom prst="rect">
            <a:avLst/>
          </a:prstGeom>
          <a:noFill/>
        </p:spPr>
      </p:pic>
      <p:pic>
        <p:nvPicPr>
          <p:cNvPr id="1029" name="Picture 5" descr="C:\Users\user\Desktop\images.weserv.n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412637"/>
            <a:ext cx="3240360" cy="2392627"/>
          </a:xfrm>
          <a:prstGeom prst="rect">
            <a:avLst/>
          </a:prstGeom>
          <a:noFill/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E26B06B9-E0DD-4C2A-BBA7-7EF2A5DBE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4481" y="3339280"/>
            <a:ext cx="2232248" cy="253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Συμβολισμός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l-GR" dirty="0"/>
              <a:t>Μανιφέστο του Συμβολισμού. Δημοσιεύθηκε από τον </a:t>
            </a:r>
            <a:r>
              <a:rPr lang="el-GR" dirty="0" err="1"/>
              <a:t>Jean</a:t>
            </a:r>
            <a:r>
              <a:rPr lang="el-GR" dirty="0"/>
              <a:t> </a:t>
            </a:r>
            <a:r>
              <a:rPr lang="el-GR" dirty="0" err="1"/>
              <a:t>Moréas</a:t>
            </a:r>
            <a:r>
              <a:rPr lang="el-GR" dirty="0"/>
              <a:t> σε άρθρο της εφημερίδας </a:t>
            </a:r>
            <a:r>
              <a:rPr lang="el-GR" i="1" dirty="0" err="1"/>
              <a:t>Le</a:t>
            </a:r>
            <a:r>
              <a:rPr lang="el-GR" i="1" dirty="0"/>
              <a:t> </a:t>
            </a:r>
            <a:r>
              <a:rPr lang="el-GR" i="1" dirty="0" err="1"/>
              <a:t>Figaro</a:t>
            </a:r>
            <a:r>
              <a:rPr lang="el-GR" dirty="0"/>
              <a:t>, τον Σεπτέμβριο του 1886. Διακήρυσσε ότι σκοπός του Συμβολισμού ήταν η προσπάθεια να δώσει εξωτερική μορφή στις Ιδέες.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l-GR" dirty="0"/>
              <a:t>Στην Ελλάδα ο Συμβολισμός πρωτοεμφανίστηκε στις αρχές της δεκαετίας του 1890 με τις συλλογές </a:t>
            </a:r>
            <a:r>
              <a:rPr lang="el-GR" i="1" dirty="0"/>
              <a:t>Τα μάτια της ψυχής μου </a:t>
            </a:r>
            <a:r>
              <a:rPr lang="el-GR" dirty="0"/>
              <a:t>(1892) του Κ. Παλαμά και </a:t>
            </a:r>
            <a:r>
              <a:rPr lang="el-GR" i="1" dirty="0"/>
              <a:t>Σονάτες</a:t>
            </a:r>
            <a:r>
              <a:rPr lang="el-GR" dirty="0"/>
              <a:t> (1892) του </a:t>
            </a:r>
            <a:r>
              <a:rPr lang="el-GR" dirty="0" err="1"/>
              <a:t>Στέφ</a:t>
            </a:r>
            <a:r>
              <a:rPr lang="el-GR" dirty="0"/>
              <a:t>. Στεφάνου.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l-GR" dirty="0"/>
              <a:t>Το 1893 δημοσιεύθηκαν στο περιοδικό </a:t>
            </a:r>
            <a:r>
              <a:rPr lang="el-GR" i="1" dirty="0"/>
              <a:t>Φιλολογική Ηχώ </a:t>
            </a:r>
            <a:r>
              <a:rPr lang="el-GR" dirty="0"/>
              <a:t>μια σειρά άρθρων του Ι. Γρυπάρη για τον γαλλικό Συμβολισμό.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l-GR" dirty="0"/>
              <a:t>Ρόλος των περιοδικών </a:t>
            </a:r>
            <a:r>
              <a:rPr lang="el-GR" i="1" dirty="0"/>
              <a:t>Τέχνη</a:t>
            </a:r>
            <a:r>
              <a:rPr lang="el-GR" dirty="0"/>
              <a:t> και </a:t>
            </a:r>
            <a:r>
              <a:rPr lang="el-GR" i="1" dirty="0"/>
              <a:t>Διόνυσος</a:t>
            </a:r>
            <a:r>
              <a:rPr lang="el-GR" dirty="0"/>
              <a:t> (διάδοση των λογοτεχνιών του βορρά και των ιδεών του Συμβολισμού).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l-GR" dirty="0"/>
              <a:t>Κυριότερος εκπρόσωπος του κινήματος ο Κ. Χατζόπουλος. Στην πεζογραφία ο συμβολισμός εισάγεται με το μυθιστόρημά του </a:t>
            </a:r>
            <a:r>
              <a:rPr lang="el-GR" i="1" dirty="0"/>
              <a:t>Φθινόπωρο</a:t>
            </a:r>
            <a:r>
              <a:rPr lang="el-GR" dirty="0"/>
              <a:t> (1917). </a:t>
            </a:r>
          </a:p>
        </p:txBody>
      </p:sp>
    </p:spTree>
    <p:extLst>
      <p:ext uri="{BB962C8B-B14F-4D97-AF65-F5344CB8AC3E}">
        <p14:creationId xmlns:p14="http://schemas.microsoft.com/office/powerpoint/2010/main" val="2787817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Κωσταντίνος Χατζόπουλος, «Το τραγούδι που κλαίει», 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Απλοί τρόποι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(1920) </a:t>
            </a:r>
            <a:endParaRPr lang="el-GR" dirty="0"/>
          </a:p>
        </p:txBody>
      </p:sp>
      <p:pic>
        <p:nvPicPr>
          <p:cNvPr id="5" name="Θέση περιεχομένου 4" descr="Εικόνα που περιέχει στιγμιότυπο οθόνης&#10;&#10;Η περιγραφή δημιουργήθηκε αυτόματα">
            <a:extLst>
              <a:ext uri="{FF2B5EF4-FFF2-40B4-BE49-F238E27FC236}">
                <a16:creationId xmlns:a16="http://schemas.microsoft.com/office/drawing/2014/main" id="{846FEB48-F12E-4C63-8A4D-024A29E7F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4" b="5610"/>
          <a:stretch/>
        </p:blipFill>
        <p:spPr>
          <a:xfrm>
            <a:off x="1691680" y="1628800"/>
            <a:ext cx="5544616" cy="5229200"/>
          </a:xfrm>
        </p:spPr>
      </p:pic>
    </p:spTree>
    <p:extLst>
      <p:ext uri="{BB962C8B-B14F-4D97-AF65-F5344CB8AC3E}">
        <p14:creationId xmlns:p14="http://schemas.microsoft.com/office/powerpoint/2010/main" val="43259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Η (ποιητική) Γενιά του 1880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20528" y="980728"/>
            <a:ext cx="9144000" cy="573325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Στάση </a:t>
            </a:r>
            <a:r>
              <a:rPr lang="el-G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αντιρομαντική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dirty="0"/>
              <a:t>Εναντίον του στόμφου, του ρητορισμού και του </a:t>
            </a:r>
            <a:r>
              <a:rPr lang="el-GR" dirty="0" err="1"/>
              <a:t>ψευτοηρωισμού</a:t>
            </a:r>
            <a:r>
              <a:rPr lang="el-GR" dirty="0"/>
              <a:t> του τελευταίου Ρομαντισμού. Απλότητα στην έκφραση, το οικείο, ακόμη και το καθημερινό, στο θέμα.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dirty="0"/>
              <a:t>Οδηγός τα νέα ποιητικά ρεύματα της δυτικής Ευρώπης, κυρίως οι </a:t>
            </a:r>
            <a:r>
              <a:rPr lang="el-GR" dirty="0" err="1"/>
              <a:t>γάλλοι</a:t>
            </a:r>
            <a:r>
              <a:rPr lang="el-GR" dirty="0"/>
              <a:t> Παρνασσιστές (από αυτούς περισσότερο οι ελάσσονες: </a:t>
            </a:r>
            <a:r>
              <a:rPr lang="el-GR" dirty="0" err="1"/>
              <a:t>Sully</a:t>
            </a:r>
            <a:r>
              <a:rPr lang="el-GR" dirty="0"/>
              <a:t> </a:t>
            </a:r>
            <a:r>
              <a:rPr lang="el-GR" dirty="0" err="1"/>
              <a:t>Prudhomme</a:t>
            </a:r>
            <a:r>
              <a:rPr lang="el-GR" dirty="0"/>
              <a:t>, </a:t>
            </a:r>
            <a:r>
              <a:rPr lang="el-GR" dirty="0" err="1"/>
              <a:t>François</a:t>
            </a:r>
            <a:r>
              <a:rPr lang="el-GR" dirty="0"/>
              <a:t> </a:t>
            </a:r>
            <a:r>
              <a:rPr lang="el-GR" dirty="0" err="1"/>
              <a:t>Coppée</a:t>
            </a:r>
            <a:r>
              <a:rPr lang="el-GR" dirty="0"/>
              <a:t>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dirty="0"/>
              <a:t>Μαζί με τον Ρομαντισμό </a:t>
            </a:r>
            <a:r>
              <a:rPr lang="el-GR" b="1" dirty="0"/>
              <a:t>αποκηρύσσουν</a:t>
            </a:r>
            <a:r>
              <a:rPr lang="el-GR" dirty="0"/>
              <a:t> οι νέοι ποιητές και την </a:t>
            </a:r>
            <a:r>
              <a:rPr lang="el-GR" b="1" dirty="0"/>
              <a:t>καθαρεύουσα</a:t>
            </a:r>
            <a:r>
              <a:rPr lang="el-GR" dirty="0"/>
              <a:t>· μαζί με την οικειότητα του θέματος κυριαρχούσε και η δημοτική στην ποίηση· η καθαρεύουσα δεν ήταν πια ανεκτή.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br>
              <a:rPr lang="el-GR" sz="3200" dirty="0">
                <a:latin typeface="Times New Roman" pitchFamily="18" charset="0"/>
                <a:cs typeface="Times New Roman" pitchFamily="18" charset="0"/>
              </a:rPr>
            </a:br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Η Γενιά του 1880 </a:t>
            </a:r>
            <a:br>
              <a:rPr lang="el-GR" sz="3200" dirty="0">
                <a:latin typeface="Times New Roman" pitchFamily="18" charset="0"/>
                <a:cs typeface="Times New Roman" pitchFamily="18" charset="0"/>
              </a:rPr>
            </a:br>
            <a:br>
              <a:rPr lang="el-GR" sz="3200" dirty="0">
                <a:latin typeface="Times New Roman" pitchFamily="18" charset="0"/>
                <a:cs typeface="Times New Roman" pitchFamily="18" charset="0"/>
              </a:rPr>
            </a:b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Δημοτική γλώσσα, ηθογραφία, Λαογραφία, συνθετική αξιοποίηση του παρελθόντος, ξεπέρασμα της ρομαντικής </a:t>
            </a:r>
            <a:r>
              <a:rPr lang="el-GR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θρηνολογίας</a:t>
            </a:r>
            <a:r>
              <a:rPr lang="el-G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αμετροέπειας, στροφή προς το πραγματικό, προς το επίκαιρο και το καθημερινό, αντικατάσταση της φαντασίας με την εμπειρία, τη μνήμη και την παρατήρηση, αναπροσαρμογή προς τα νέα ευρωπαϊκά ρεύματα.</a:t>
            </a:r>
          </a:p>
          <a:p>
            <a:pPr algn="just">
              <a:buFont typeface="Wingdings" pitchFamily="2" charset="2"/>
              <a:buChar char="Ø"/>
            </a:pPr>
            <a:r>
              <a:rPr lang="el-GR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ρόλος του Τύπου. Δύο δημοσιογράφοι από την Πόλη, ο Βλάσης Γαβριηλίδης και ο Κλεάνθης Τριαντάφυλλος εκδίδουν τα κατάλληλα σατιρικά έντυπα: </a:t>
            </a:r>
            <a:r>
              <a:rPr lang="el-GR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Ραμπαγάς</a:t>
            </a:r>
            <a:r>
              <a:rPr lang="el-GR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(1878-1889) και </a:t>
            </a:r>
            <a:r>
              <a:rPr lang="el-GR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Μη χάνεσαι</a:t>
            </a:r>
            <a:r>
              <a:rPr lang="el-G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(1880-1883). </a:t>
            </a:r>
          </a:p>
          <a:p>
            <a:pPr marL="0" indent="0" algn="just">
              <a:buNone/>
            </a:pPr>
            <a:r>
              <a:rPr lang="el-G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 το 1876 κυκλοφορεί η </a:t>
            </a:r>
            <a:r>
              <a:rPr lang="el-GR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Εστία</a:t>
            </a:r>
            <a:r>
              <a:rPr lang="el-G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το σημαντικότερο έντυπο για την παρουσίαση της νέας λογοτεχνικής παραγωγής. Και οι εφημερίδες πρωτοστατούν, όπως π.χ. η </a:t>
            </a:r>
            <a:r>
              <a:rPr lang="el-GR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Ακρόπολις</a:t>
            </a:r>
            <a:r>
              <a:rPr lang="el-G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Γαβριηλίδη.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Σμικρύνσεις</a:t>
            </a:r>
            <a:r>
              <a:rPr lang="el-G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Το μυθιστόρημα δίνει τη θέση του στο διήγημα και το χρονογράφημα, οι μεγάλες ποιητικές συνθέσεις αντικαθίστανται από το σύντομο, λυρικό ή σατιρικό, στιχούργημα (προσαρμογή στις δυνατότητες του περιοδικού και ημερήσιου Τύπου, αλλά και στις ανάγκες του επίκαιρου, του άμεσου, του πραγματικού).</a:t>
            </a:r>
            <a:endParaRPr lang="el-GR" sz="3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600" dirty="0">
                <a:latin typeface="Times New Roman" pitchFamily="18" charset="0"/>
                <a:cs typeface="Times New Roman" pitchFamily="18" charset="0"/>
              </a:rPr>
              <a:t>Η Γενιά του 1880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Στενή σύνδεση του συγγραφέα με το κοινό. Νέος τύπος λογοτέχνη διαμορφώνεται μέσα στα γραφεία των εφημερίδων.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Θεματολογία. Επιβιώνουν τα κύρια μοτίβα του Ρομαντισμού, αλλά προσεγγίζονται διαφορετικά: πατρίδα, φύση, έρωτας, ιστορία.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Οι λογοτέχνες πρωτοστατούν στο κίνημα του δημοτικισμού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l-GR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Η στροφή από την καθαρεύουσα στη δημοτική γίνεται με τρεις ποιητικές συλλογές: </a:t>
            </a:r>
            <a:r>
              <a:rPr lang="el-GR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Στίχοι </a:t>
            </a: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του Νίκου </a:t>
            </a:r>
            <a:r>
              <a:rPr lang="el-G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Καμπά</a:t>
            </a: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Ιστοί αράχνης </a:t>
            </a: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του Γεωργίου Δροσίνη και </a:t>
            </a:r>
            <a:r>
              <a:rPr lang="el-GR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Γέλωτες </a:t>
            </a: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του Δημητρίου Κόκκου.</a:t>
            </a:r>
          </a:p>
          <a:p>
            <a:endParaRPr lang="el-GR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600" dirty="0">
                <a:latin typeface="Times New Roman" pitchFamily="18" charset="0"/>
                <a:cs typeface="Times New Roman" pitchFamily="18" charset="0"/>
              </a:rPr>
              <a:t>Η Γενιά του 1880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l-G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«Οι Τρυγόνες και </a:t>
            </a:r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Έχιδναι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[του Ιωάννη Παπαδιαμαντόπουλου] σα ν’ αποχαιρετούσαν κάτι που </a:t>
            </a:r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έσβηνεν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· οι </a:t>
            </a:r>
            <a:r>
              <a:rPr lang="el-G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Στίχοι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</a:t>
            </a:r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Καμπά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σα να </a:t>
            </a:r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πρωτοχαιρετούσαν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κάποιο ξημέρωμα. Του Γεωργίου Δροσίνη τα </a:t>
            </a:r>
            <a:r>
              <a:rPr lang="el-G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Ειδύλλια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(1884) σα να το </a:t>
            </a:r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εβεβαίωναν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r">
              <a:buNone/>
            </a:pP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(Κωστής Παλαμάς)</a:t>
            </a:r>
          </a:p>
        </p:txBody>
      </p:sp>
    </p:spTree>
    <p:extLst>
      <p:ext uri="{BB962C8B-B14F-4D97-AF65-F5344CB8AC3E}">
        <p14:creationId xmlns:p14="http://schemas.microsoft.com/office/powerpoint/2010/main" val="4061262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600" dirty="0">
                <a:latin typeface="Times New Roman" pitchFamily="18" charset="0"/>
                <a:cs typeface="Times New Roman" pitchFamily="18" charset="0"/>
              </a:rPr>
              <a:t>Ν. Γ. Πολίτης, Λαογραφία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Ν. Γ. Πολίτης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: ίδρυση λαογραφικών σπουδών για τη συστηματική μελέτη της λαϊκής παράδοσης και δημιουργίας. Το 1869, φοιτητής ακόμα, βραβεύεται, σε διαγωνισμό για το έργο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Νεοελληνική μυθολογία.</a:t>
            </a:r>
          </a:p>
          <a:p>
            <a:pPr marL="0" indent="0" algn="just">
              <a:buNone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Θέμα: η μελέτη ηθών και εθίμων του ελληνικού λαού και η παραβολή τους προς αυτά των αρχαίων =ΛΑΟΓΡΑΦΙΑ.</a:t>
            </a:r>
          </a:p>
          <a:p>
            <a:pPr algn="just"/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1900: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μνημειώδης έκδοση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Παροιμίες και παραδόσεις.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1915: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Εκλογές από τα τραγούδια του ελληνικού λαού.</a:t>
            </a:r>
          </a:p>
          <a:p>
            <a:pPr algn="just"/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Έκδοση περιοδικού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Λαογραφία.</a:t>
            </a:r>
          </a:p>
          <a:p>
            <a:pPr algn="just"/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 Ίδρυση Λαογραφικού Αρχείου που θα υπαχθεί αργότερα στην Ακαδημία Αθηνών.</a:t>
            </a:r>
          </a:p>
          <a:p>
            <a:pPr marL="0" indent="0" algn="just">
              <a:buNone/>
            </a:pPr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50086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l-GR" sz="3200" dirty="0">
                <a:latin typeface="Times New Roman" pitchFamily="18" charset="0"/>
                <a:cs typeface="Times New Roman" pitchFamily="18" charset="0"/>
              </a:rPr>
            </a:br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Ν. Γ. Πολίτης</a:t>
            </a:r>
            <a:br>
              <a:rPr lang="el-GR" sz="3200" dirty="0">
                <a:latin typeface="Times New Roman" pitchFamily="18" charset="0"/>
                <a:cs typeface="Times New Roman" pitchFamily="18" charset="0"/>
              </a:rPr>
            </a:b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 descr="C:\Users\user\Desktop\thumb.ph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96752"/>
            <a:ext cx="3168352" cy="4667751"/>
          </a:xfrm>
          <a:prstGeom prst="rect">
            <a:avLst/>
          </a:prstGeom>
          <a:noFill/>
        </p:spPr>
      </p:pic>
      <p:pic>
        <p:nvPicPr>
          <p:cNvPr id="15362" name="Picture 2" descr="C:\Users\user\Desktop\Nikolaos_Polit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96752"/>
            <a:ext cx="3672408" cy="4686559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179512" y="6237311"/>
            <a:ext cx="43924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/>
              <a:t>Πηγή:</a:t>
            </a:r>
            <a:r>
              <a:rPr lang="fr-FR" sz="1400" dirty="0">
                <a:hlinkClick r:id="rId4"/>
              </a:rPr>
              <a:t>https://commons.wikimedia.org/wiki/File:Nikolaos_Politis.JPG</a:t>
            </a:r>
            <a:endParaRPr lang="el-GR" sz="1400" dirty="0"/>
          </a:p>
          <a:p>
            <a:endParaRPr lang="el-GR" sz="1400" dirty="0"/>
          </a:p>
        </p:txBody>
      </p:sp>
      <p:sp>
        <p:nvSpPr>
          <p:cNvPr id="7" name="6 - Ορθογώνιο"/>
          <p:cNvSpPr/>
          <p:nvPr/>
        </p:nvSpPr>
        <p:spPr>
          <a:xfrm>
            <a:off x="493204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200" dirty="0"/>
              <a:t>Πηγή: </a:t>
            </a:r>
            <a:r>
              <a:rPr lang="fr-FR" sz="1200" dirty="0">
                <a:hlinkClick r:id="rId5"/>
              </a:rPr>
              <a:t>http://www.tetraktys.gr/el/products-1108/neoellhnikh-mythologia-nikolaos-politis.htm</a:t>
            </a:r>
            <a:endParaRPr lang="el-GR" sz="1200" dirty="0"/>
          </a:p>
          <a:p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129895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l-GR" sz="3200" dirty="0">
                <a:latin typeface="Times New Roman" pitchFamily="18" charset="0"/>
                <a:cs typeface="Times New Roman" pitchFamily="18" charset="0"/>
              </a:rPr>
            </a:br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Η  Γενιά του 1880 και η Λαογραφία  </a:t>
            </a:r>
            <a:br>
              <a:rPr lang="el-GR" sz="3200" dirty="0">
                <a:latin typeface="Times New Roman" pitchFamily="18" charset="0"/>
                <a:cs typeface="Times New Roman" pitchFamily="18" charset="0"/>
              </a:rPr>
            </a:b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endParaRPr lang="el-GR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l-GR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Αναζήτηση των ριζών της εθνότητας στο μεσαιωνικό παρελθόν και στη λαϊκή παράδοση.</a:t>
            </a:r>
          </a:p>
          <a:p>
            <a:pPr algn="just">
              <a:buFont typeface="Wingdings" pitchFamily="2" charset="2"/>
              <a:buChar char="Ø"/>
            </a:pPr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Η αποκάλυψη του κόσμου των λαϊκών παραδόσεων αποτέλεσε όχι μόνο πηγή έμπνευσης αλλά και βαθύτερης εθνικής συνειδητοποίησης της ποιητικής γενιάς του 1880.</a:t>
            </a:r>
          </a:p>
          <a:p>
            <a:pPr algn="just">
              <a:buNone/>
            </a:pPr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Ευεργετική η επίδραση του λαογραφικού κινήματος.</a:t>
            </a:r>
          </a:p>
          <a:p>
            <a:pPr algn="just">
              <a:buNone/>
            </a:pPr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l-G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l-G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l-G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l-G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72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Η Γενιά του 1880 και ο δημοτικισμός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endParaRPr lang="el-GR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800" dirty="0"/>
              <a:t>Την άποψη περί επικράτησης της δημοτικής υπερασπίζεται μαχητικά ο </a:t>
            </a:r>
            <a:r>
              <a:rPr lang="el-GR" sz="2800" b="1" dirty="0"/>
              <a:t>Ψυχάρης</a:t>
            </a:r>
            <a:r>
              <a:rPr lang="el-GR" sz="2800" dirty="0"/>
              <a:t>. Το έργο του </a:t>
            </a:r>
            <a:r>
              <a:rPr lang="el-GR" sz="2800" b="1" i="1" dirty="0"/>
              <a:t>Το ταξίδι μου</a:t>
            </a:r>
            <a:r>
              <a:rPr lang="el-GR" sz="2800" i="1" dirty="0"/>
              <a:t> </a:t>
            </a:r>
            <a:r>
              <a:rPr lang="el-GR" sz="2800" dirty="0"/>
              <a:t>(1888) θεωρείται το </a:t>
            </a:r>
            <a:r>
              <a:rPr lang="el-GR" sz="2800" b="1" dirty="0"/>
              <a:t>μανιφέστο</a:t>
            </a:r>
            <a:r>
              <a:rPr lang="el-GR" sz="2800" dirty="0"/>
              <a:t> του Δημοτικισμού. Απορρίπτει όλες τις λέξεις τις καθαρεύουσας και δημιουργεί νέες σύμφωνα με δικούς του κανόνες για να εκφράσει έννοιες που δεν υπήρχαν στην ομιλούμενη γλώσσα.</a:t>
            </a:r>
            <a:endParaRPr lang="en-US" sz="2800" dirty="0"/>
          </a:p>
          <a:p>
            <a:r>
              <a:rPr lang="el-GR" sz="2800" dirty="0"/>
              <a:t>Εκτός από το έργο του Ψυχάρη, την ανάγκη υπέρβασης της καθαρεύουσας προς μια ζωντανή γραπτή γλώσσα προβάλλει ο </a:t>
            </a:r>
            <a:r>
              <a:rPr lang="el-GR" sz="2800" b="1" dirty="0"/>
              <a:t>Εμμανουήλ Ροΐδης </a:t>
            </a:r>
            <a:r>
              <a:rPr lang="el-GR" sz="2800" dirty="0"/>
              <a:t>(</a:t>
            </a:r>
            <a:r>
              <a:rPr lang="el-GR" sz="2800" i="1" dirty="0"/>
              <a:t>Τα είδωλα</a:t>
            </a:r>
            <a:r>
              <a:rPr lang="el-GR" sz="2800" dirty="0"/>
              <a:t>, 1893 [έργο γραμμένο στην καθαρεύουσα]). </a:t>
            </a:r>
          </a:p>
          <a:p>
            <a:r>
              <a:rPr lang="el-GR" sz="2800" dirty="0"/>
              <a:t>Επίσης υποστηρικτής της ομιλούμενης γλώσσας, με παράδειγμα τον Σολωμό, σε αντιπαράθεση με τη σχολαστική παράδοση και την καθαρεύουσα, είναι ο </a:t>
            </a:r>
            <a:r>
              <a:rPr lang="el-GR" sz="2800" b="1" dirty="0"/>
              <a:t>Ιάκωβος Πολυλάς </a:t>
            </a:r>
            <a:r>
              <a:rPr lang="en-US" sz="2800" dirty="0"/>
              <a:t>(</a:t>
            </a:r>
            <a:r>
              <a:rPr lang="el-GR" sz="2800" i="1" dirty="0"/>
              <a:t>Η φιλολογική μας γλώσσα</a:t>
            </a:r>
            <a:r>
              <a:rPr lang="el-GR" sz="2800" dirty="0"/>
              <a:t>, 1892): η ομιλούμενη χρειάζεται να έχει γραμματική και να είναι «νοητή εις την </a:t>
            </a:r>
            <a:r>
              <a:rPr lang="el-GR" sz="2800" dirty="0" err="1"/>
              <a:t>ολομέλειαν</a:t>
            </a:r>
            <a:r>
              <a:rPr lang="el-GR" sz="2800" dirty="0"/>
              <a:t> του έθνους».</a:t>
            </a:r>
          </a:p>
          <a:p>
            <a:pPr algn="just">
              <a:buFont typeface="Wingdings" pitchFamily="2" charset="2"/>
              <a:buChar char="Ø"/>
            </a:pP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5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Η Γενιά του 1880                                          </a:t>
            </a:r>
          </a:p>
          <a:p>
            <a:pPr algn="just">
              <a:buFont typeface="Wingdings" pitchFamily="2" charset="2"/>
              <a:buChar char="§"/>
            </a:pPr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Όροι</a:t>
            </a:r>
          </a:p>
          <a:p>
            <a:pPr algn="just">
              <a:buFont typeface="Wingdings" pitchFamily="2" charset="2"/>
              <a:buChar char="§"/>
            </a:pPr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Ρεύματα</a:t>
            </a:r>
          </a:p>
          <a:p>
            <a:pPr algn="r">
              <a:buNone/>
            </a:pPr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endParaRPr lang="el-GR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6 - Εικόνα" descr="Roilos-georgios-poets-parnassos-literary-clu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484784"/>
            <a:ext cx="5400600" cy="3168352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3347864" y="6027003"/>
            <a:ext cx="5796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/>
              <a:t>Πηγή: </a:t>
            </a:r>
            <a:r>
              <a:rPr lang="fr-FR" sz="1200" dirty="0">
                <a:hlinkClick r:id="rId3"/>
              </a:rPr>
              <a:t>https://commons.wikimedia.org/wiki/File:Roilos-georgios-poets-parnassos-literary-club.jpg</a:t>
            </a:r>
            <a:endParaRPr lang="el-GR" sz="1200" dirty="0"/>
          </a:p>
          <a:p>
            <a:endParaRPr lang="el-GR" sz="1200" dirty="0"/>
          </a:p>
          <a:p>
            <a:endParaRPr lang="el-GR" sz="1200" dirty="0"/>
          </a:p>
        </p:txBody>
      </p:sp>
      <p:sp>
        <p:nvSpPr>
          <p:cNvPr id="6" name="5 - Ορθογώνιο"/>
          <p:cNvSpPr/>
          <p:nvPr/>
        </p:nvSpPr>
        <p:spPr>
          <a:xfrm>
            <a:off x="3491880" y="4725144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400" dirty="0"/>
              <a:t>Στα δεξιά της σύνθεσης απεικονίζεται ο Α. </a:t>
            </a:r>
            <a:r>
              <a:rPr lang="el-GR" sz="1400" dirty="0" err="1"/>
              <a:t>Προβελέγγιος</a:t>
            </a:r>
            <a:r>
              <a:rPr lang="el-GR" sz="1400" dirty="0"/>
              <a:t> να διαβάζει κάποιο ποίημά του, ενώ από τα αριστερά προς τα δεξιά διακρίνονται οι Γεώργιος </a:t>
            </a:r>
            <a:r>
              <a:rPr lang="el-GR" sz="1400" dirty="0" err="1"/>
              <a:t>Στρατήγης</a:t>
            </a:r>
            <a:r>
              <a:rPr lang="el-GR" sz="1400" dirty="0"/>
              <a:t>, Γεώργιος Δροσίνης, Ιωάννης Πολέμης, Κωστής Παλαμάς, Γεώργιος </a:t>
            </a:r>
            <a:r>
              <a:rPr lang="el-GR" sz="1400" dirty="0" err="1"/>
              <a:t>Σουρής</a:t>
            </a:r>
            <a:r>
              <a:rPr lang="el-GR" sz="1400" dirty="0"/>
              <a:t> και Αριστομένης </a:t>
            </a:r>
            <a:r>
              <a:rPr lang="el-GR" sz="1400" dirty="0" err="1"/>
              <a:t>Προβελέγγιος</a:t>
            </a:r>
            <a:r>
              <a:rPr lang="el-GR" sz="1400" dirty="0"/>
              <a:t>.</a:t>
            </a:r>
          </a:p>
        </p:txBody>
      </p:sp>
      <p:sp>
        <p:nvSpPr>
          <p:cNvPr id="9" name="8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600" dirty="0">
                <a:latin typeface="Times New Roman" pitchFamily="18" charset="0"/>
                <a:cs typeface="Times New Roman" pitchFamily="18" charset="0"/>
              </a:rPr>
              <a:t>Η Γενιά του 1880 ή Νέα Αθηναϊκή Σχολή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l-GR" sz="3200" dirty="0">
                <a:latin typeface="Times New Roman" pitchFamily="18" charset="0"/>
                <a:cs typeface="Times New Roman" pitchFamily="18" charset="0"/>
              </a:rPr>
            </a:br>
            <a:r>
              <a:rPr lang="el-GR" sz="3600" dirty="0">
                <a:latin typeface="Times New Roman" pitchFamily="18" charset="0"/>
                <a:cs typeface="Times New Roman" pitchFamily="18" charset="0"/>
              </a:rPr>
              <a:t> Η Γενιά του 1880 – δημοτική γλώσσα  </a:t>
            </a:r>
            <a:br>
              <a:rPr lang="el-GR" sz="3600" dirty="0">
                <a:latin typeface="Times New Roman" pitchFamily="18" charset="0"/>
                <a:cs typeface="Times New Roman" pitchFamily="18" charset="0"/>
              </a:rPr>
            </a:br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el-G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1886</a:t>
            </a: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Κωστής Παλαμάς </a:t>
            </a:r>
            <a:r>
              <a:rPr lang="el-GR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Τα τραγούδια της </a:t>
            </a:r>
            <a:r>
              <a:rPr lang="el-GR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πατρίδος</a:t>
            </a:r>
            <a:r>
              <a:rPr lang="el-GR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μου, </a:t>
            </a: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συλλογή γραμμένη σε δημοτική γλώσσα.</a:t>
            </a:r>
          </a:p>
          <a:p>
            <a:r>
              <a:rPr lang="el-G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1901</a:t>
            </a:r>
            <a:r>
              <a:rPr lang="el-G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ο Αλέξανδρος Πάλλης μεταφράζει την </a:t>
            </a:r>
            <a:r>
              <a:rPr lang="el-GR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Καινή Διαθήκη </a:t>
            </a: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στη δημοτική, γεγονός που προκάλεσε ταραχές στην Αθήνα. Αργότερα μεταφράζει και την </a:t>
            </a:r>
            <a:r>
              <a:rPr lang="el-GR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Ιλιάδα</a:t>
            </a: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l-GR" sz="2800" b="1" dirty="0">
                <a:solidFill>
                  <a:srgbClr val="FF0000"/>
                </a:solidFill>
              </a:rPr>
              <a:t>1901</a:t>
            </a:r>
            <a:r>
              <a:rPr lang="el-GR" sz="2800" dirty="0"/>
              <a:t>. </a:t>
            </a:r>
            <a:r>
              <a:rPr lang="el-GR" sz="2800" b="1" dirty="0"/>
              <a:t>Ευαγγελικά</a:t>
            </a:r>
            <a:r>
              <a:rPr lang="el-GR" sz="2800" dirty="0"/>
              <a:t>. Μετάφραση της Καινής Διαθήκης στη δημοτική από τον Αλέξανδρο Πάλλη. Βίαιες διαμαρτυρίες από καθηγητές και φοιτητές του Πανεπιστημίου Αθηνών με επιθέσεις στα γραφεία της εφημερίδας </a:t>
            </a:r>
            <a:r>
              <a:rPr lang="el-GR" sz="2800" i="1" dirty="0"/>
              <a:t>Ακρόπολις</a:t>
            </a:r>
            <a:r>
              <a:rPr lang="el-GR" sz="2800" dirty="0"/>
              <a:t>. </a:t>
            </a:r>
          </a:p>
          <a:p>
            <a:r>
              <a:rPr lang="el-GR" sz="2800" b="1" dirty="0">
                <a:solidFill>
                  <a:srgbClr val="FF0000"/>
                </a:solidFill>
              </a:rPr>
              <a:t>1903</a:t>
            </a:r>
            <a:r>
              <a:rPr lang="el-GR" sz="2800" dirty="0"/>
              <a:t>. </a:t>
            </a:r>
            <a:r>
              <a:rPr lang="el-GR" sz="2800" b="1" dirty="0" err="1"/>
              <a:t>Ορεστειακά</a:t>
            </a:r>
            <a:r>
              <a:rPr lang="el-GR" sz="2800" dirty="0"/>
              <a:t>. Παράσταση της </a:t>
            </a:r>
            <a:r>
              <a:rPr lang="el-GR" sz="2800" i="1" dirty="0" err="1"/>
              <a:t>Ορέστειας</a:t>
            </a:r>
            <a:r>
              <a:rPr lang="el-GR" sz="2800" dirty="0"/>
              <a:t> του Αισχύλου στη δημοτική από το Εθνικό Θέατρο. Ακολουθούν βίαια γεγονότα, με την επέμβαση στρατιωτικών δυνάμεων. Εκστρατεία δυσφήμισης των δημοτικιστών: μαλλιαροί, ελεεινοί, χυδαίοι, άθεοι, αναρχικοί, όργανα της σλαβικής προπαγάνδας.</a:t>
            </a:r>
            <a:endParaRPr lang="en-US" sz="2800" dirty="0"/>
          </a:p>
          <a:p>
            <a:r>
              <a:rPr lang="en-US" sz="2800" b="1" dirty="0">
                <a:solidFill>
                  <a:srgbClr val="FF0000"/>
                </a:solidFill>
              </a:rPr>
              <a:t>1903</a:t>
            </a:r>
            <a:r>
              <a:rPr lang="el-GR" sz="2800" dirty="0"/>
              <a:t>: Έκδοση του περιοδικού </a:t>
            </a:r>
            <a:r>
              <a:rPr lang="el-GR" sz="2800" i="1" dirty="0"/>
              <a:t>Ο </a:t>
            </a:r>
            <a:r>
              <a:rPr lang="el-GR" sz="2800" i="1" dirty="0" err="1"/>
              <a:t>Νουμάς</a:t>
            </a:r>
            <a:r>
              <a:rPr lang="el-GR" sz="2800" i="1" dirty="0"/>
              <a:t> </a:t>
            </a:r>
            <a:r>
              <a:rPr lang="el-GR" sz="2800" dirty="0"/>
              <a:t>(όργανο προώθησης του δημοτικισμού).</a:t>
            </a:r>
            <a:endParaRPr lang="el-GR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Η Γενιά του 1880 </a:t>
            </a:r>
          </a:p>
        </p:txBody>
      </p:sp>
      <p:pic>
        <p:nvPicPr>
          <p:cNvPr id="4" name="3 - Θέση περιεχομένου" descr="1neb41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3084581" cy="4437146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4 - Ορθογώνιο"/>
          <p:cNvSpPr/>
          <p:nvPr/>
        </p:nvSpPr>
        <p:spPr>
          <a:xfrm>
            <a:off x="971600" y="594928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l-GR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Εμμ</a:t>
            </a:r>
            <a:r>
              <a:rPr lang="el-G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Ροΐδης</a:t>
            </a:r>
            <a:br>
              <a:rPr lang="el-G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7" name="Picture 1" descr="C:\Users\user\Desktop\Untitled-22_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12776"/>
            <a:ext cx="4516562" cy="4464496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4644008" y="5903893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Το ταξίδι μου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του Ψυχάρη </a:t>
            </a:r>
            <a:endParaRPr lang="el-GR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ΚΩΣΤΗΣ ΠΑΛΑΜΑΣ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just">
              <a:buFont typeface="Wingdings" pitchFamily="2" charset="2"/>
              <a:buChar char="Ø"/>
            </a:pPr>
            <a:r>
              <a:rPr lang="el-G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Μείζων</a:t>
            </a:r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 ποιητής, κριτικός και (μη συστηματικός) ιστορικός της νεοελληνικής φιλολογίας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. Μεταφύτευση ευρωπαϊκής σκέψης (ιδεών, λογοτεχνικών ρευμάτων, αφηγηματικών και μετρικών τεχνικών), μετάφραση δυτικής λογοτεχνικής παραγωγής, </a:t>
            </a:r>
            <a:r>
              <a:rPr lang="el-GR" sz="2800" dirty="0" err="1">
                <a:latin typeface="Times New Roman" pitchFamily="18" charset="0"/>
                <a:cs typeface="Times New Roman" pitchFamily="18" charset="0"/>
              </a:rPr>
              <a:t>κ.ο.κ.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Wingdings" pitchFamily="2" charset="2"/>
              <a:buChar char="Ø"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Μείζονες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ελάσσονες ποιητές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Ο Παλαμάς ηγετική μορφή της γενιάς του 1880.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Εκδοτικό πρόβλημα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Απάντων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του Παλαμά (16+1) [1962-1969, με επιμελητή τον Γ. Κατσίμπαλη] . Ίδρυμα Παλαμά (Κ. Γ. </a:t>
            </a:r>
            <a:r>
              <a:rPr lang="el-GR" sz="2800" dirty="0" err="1">
                <a:latin typeface="Times New Roman" pitchFamily="18" charset="0"/>
                <a:cs typeface="Times New Roman" pitchFamily="18" charset="0"/>
              </a:rPr>
              <a:t>Κασίνης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7618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Ποιά ιστορικά γεγονότα  καθόρισαν την ποιητική πορεία, την ιδεολογική διαμόρφωση και τις θεματικές επιλογές του Παλαμά;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32859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el-GR" sz="9600" b="1" dirty="0">
                <a:latin typeface="Times New Roman" pitchFamily="18" charset="0"/>
                <a:cs typeface="Times New Roman" pitchFamily="18" charset="0"/>
              </a:rPr>
              <a:t>Πάτρα 1859 - Αθήνα 1943: </a:t>
            </a:r>
            <a:r>
              <a:rPr lang="el-GR" sz="9600" dirty="0">
                <a:latin typeface="Times New Roman" pitchFamily="18" charset="0"/>
                <a:cs typeface="Times New Roman" pitchFamily="18" charset="0"/>
              </a:rPr>
              <a:t>Κεντρική φυσιογνωμία της πνευματικής ζωής για 50-60 χρόνια.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l-GR" sz="9600" dirty="0">
                <a:latin typeface="Times New Roman" pitchFamily="18" charset="0"/>
                <a:cs typeface="Times New Roman" pitchFamily="18" charset="0"/>
              </a:rPr>
              <a:t>Κυβέρνηση Χαριλάου Τρικούπη.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l-GR" sz="9600" dirty="0">
                <a:latin typeface="Times New Roman" pitchFamily="18" charset="0"/>
                <a:cs typeface="Times New Roman" pitchFamily="18" charset="0"/>
              </a:rPr>
              <a:t>Πόλεμος του 1897.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l-GR" sz="9600" dirty="0">
                <a:latin typeface="Times New Roman" pitchFamily="18" charset="0"/>
                <a:cs typeface="Times New Roman" pitchFamily="18" charset="0"/>
              </a:rPr>
              <a:t>Βαλκανικοί πόλεμοι.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l-GR" sz="9600" dirty="0">
                <a:latin typeface="Times New Roman" pitchFamily="18" charset="0"/>
                <a:cs typeface="Times New Roman" pitchFamily="18" charset="0"/>
              </a:rPr>
              <a:t>Διχασμός.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l-GR" sz="9600" dirty="0">
                <a:latin typeface="Times New Roman" pitchFamily="18" charset="0"/>
                <a:cs typeface="Times New Roman" pitchFamily="18" charset="0"/>
              </a:rPr>
              <a:t>Α΄ Παγκόσμιος Πόλεμος.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l-GR" sz="9600" dirty="0">
                <a:latin typeface="Times New Roman" pitchFamily="18" charset="0"/>
                <a:cs typeface="Times New Roman" pitchFamily="18" charset="0"/>
              </a:rPr>
              <a:t>Μικρασιατική εκστρατεία. Μικρασιατική καταστροφή.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l-GR" sz="9600" dirty="0">
                <a:latin typeface="Times New Roman" pitchFamily="18" charset="0"/>
                <a:cs typeface="Times New Roman" pitchFamily="18" charset="0"/>
              </a:rPr>
              <a:t>Β΄ Παγκόσμιος Πόλεμος. Κατοχή.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l-GR" sz="3200" dirty="0">
                <a:latin typeface="Times New Roman" pitchFamily="18" charset="0"/>
                <a:cs typeface="Times New Roman" pitchFamily="18" charset="0"/>
              </a:rPr>
            </a:br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Ποιά ιστορικά γεγονότα  καθόρισαν την ποιητική πορεία, την ιδεολογική διαμόρφωση και τις θεματικές επιλογές του Παλαμά;</a:t>
            </a:r>
            <a:br>
              <a:rPr lang="el-GR" sz="3200" dirty="0">
                <a:latin typeface="Times New Roman" pitchFamily="18" charset="0"/>
                <a:cs typeface="Times New Roman" pitchFamily="18" charset="0"/>
              </a:rPr>
            </a:b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Δημιουργική άνοδος πνευματικής ζωής.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Πολιτική μεγαλοφυΐα: Ελευθέριος Βενιζέλος - Αντίστοιχη πνευματική μεγαλοφυΐα: ο Παλαμάς.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Ο Παλαμάς αμφισβητήθηκε από την κριτική για μεγαληγορία. Πιο συγκεκριμένα επικρίθηκε για: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έλλειψη βάθους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«αντιποιητικότητα»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ποσοτική έκταση που καθιστά άνισο το έργο του</a:t>
            </a:r>
          </a:p>
          <a:p>
            <a:pPr algn="just">
              <a:buNone/>
            </a:pPr>
            <a:endParaRPr lang="el-G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     Όμως: Σύνθεση αντιθέσεων στο έργο του: έντονη δράση και ασάλευτη ζωή, άρνηση και θέση,  πίστη-απιστία</a:t>
            </a:r>
          </a:p>
          <a:p>
            <a:pPr marL="0" indent="0" algn="just">
              <a:buNone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marL="0" indent="0" algn="just">
              <a:buNone/>
            </a:pPr>
            <a:endParaRPr lang="el-GR" sz="2800" dirty="0"/>
          </a:p>
          <a:p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Κωστής Παλαμάς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algn="just"/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Σύνθεση αντιθέσεων σ’ ένα ενιαίο ποιητικό νήμα.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Ταλάντευση του ποιητικού  έργου σε δυο ακραία όρια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1" name="10 - Διάγραμμα"/>
          <p:cNvGraphicFramePr/>
          <p:nvPr/>
        </p:nvGraphicFramePr>
        <p:xfrm>
          <a:off x="683568" y="3068960"/>
          <a:ext cx="784887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Μια πρώτη περίοδος αρχίζει στη </a:t>
            </a:r>
            <a:r>
              <a:rPr lang="el-GR" b="1" dirty="0"/>
              <a:t>δεκαετία του 1880-1904</a:t>
            </a:r>
            <a:r>
              <a:rPr lang="el-GR" dirty="0"/>
              <a:t>. Την περίοδο χαρακτηρίζει ένας εκφραστικός δισταγμός, σιγά σιγά προσχωρεί πλήρως στη δημοτική.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Δεύτερη περίοδος: </a:t>
            </a:r>
            <a:r>
              <a:rPr lang="el-GR" b="1" dirty="0"/>
              <a:t>δεκαετία 1910-1925</a:t>
            </a:r>
            <a:r>
              <a:rPr lang="el-GR" dirty="0"/>
              <a:t>. Ολοκλήρωση της μυθολογίας του νέου ελληνισμού και μυθοποίηση του Βυζαντίου. Συγχρόνως υπάρχει η διαρκής μετάβαση από το ατομικό στο γενικό (λυρισμός του Εγώ και λυρισμός των Όλων).</a:t>
            </a:r>
            <a:endParaRPr lang="el-G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Τρίτη περίοδος: </a:t>
            </a:r>
            <a:r>
              <a:rPr lang="el-GR" b="1" dirty="0"/>
              <a:t>1928-1935</a:t>
            </a:r>
            <a:r>
              <a:rPr lang="el-GR" dirty="0"/>
              <a:t>: </a:t>
            </a:r>
            <a:r>
              <a:rPr lang="el-GR" i="1" dirty="0"/>
              <a:t>Δειλοί και σκληροί στίχοι</a:t>
            </a:r>
            <a:r>
              <a:rPr lang="el-GR" dirty="0"/>
              <a:t>, </a:t>
            </a:r>
            <a:r>
              <a:rPr lang="el-GR" i="1" dirty="0"/>
              <a:t>Οι Νύχτες του Φήμιου</a:t>
            </a:r>
            <a:r>
              <a:rPr lang="el-GR" dirty="0"/>
              <a:t>. Ποιητική κάμψη, χαλάρωση της έντασης, λυρικά μικρά, υποτονικά ποιήματα, απλούστευση του στίχου.</a:t>
            </a:r>
            <a:endParaRPr lang="el-GR" sz="2800" dirty="0"/>
          </a:p>
          <a:p>
            <a:pPr>
              <a:buFont typeface="Wingdings" panose="05000000000000000000" pitchFamily="2" charset="2"/>
              <a:buChar char="Ø"/>
            </a:pPr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Τρεις μεγάλες περίοδοι του έργου του</a:t>
            </a:r>
          </a:p>
        </p:txBody>
      </p:sp>
    </p:spTree>
    <p:extLst>
      <p:ext uri="{BB962C8B-B14F-4D97-AF65-F5344CB8AC3E}">
        <p14:creationId xmlns:p14="http://schemas.microsoft.com/office/powerpoint/2010/main" val="2645911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 Κωστής Παλαμάς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1886: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εκδίδει την πρώτη του ποιητική συλλογή,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Τα Τραγούδια της πατρίδος μου,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γραμμένη στη δημοτική γλώσσα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1889: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βραβεύεται στον Α΄ </a:t>
            </a:r>
            <a:r>
              <a:rPr lang="el-GR" sz="2800" dirty="0" err="1">
                <a:latin typeface="Times New Roman" pitchFamily="18" charset="0"/>
                <a:cs typeface="Times New Roman" pitchFamily="18" charset="0"/>
              </a:rPr>
              <a:t>Φιλαδέλφειο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 διαγωνισμό το ποίημά του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Ο Ύμνος της Αθηνάς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 (εισηγητής ο Ν. Γ. Πολίτης) επίσημη καθιέρωση της νέας ποιητικής σχολής.</a:t>
            </a:r>
          </a:p>
          <a:p>
            <a:pPr algn="just"/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1890: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βραβεύεται στον Β΄ </a:t>
            </a:r>
            <a:r>
              <a:rPr lang="el-GR" sz="2800" dirty="0" err="1">
                <a:latin typeface="Times New Roman" pitchFamily="18" charset="0"/>
                <a:cs typeface="Times New Roman" pitchFamily="18" charset="0"/>
              </a:rPr>
              <a:t>Φιλαδέλφειο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 διαγωνισμό η συλλογή,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Τα Μάτια της ψυχής μου-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πρωτόλεια: δεν  έχει σχηματιστεί ακόμα η ποιητική φωνή και η πνευματική φυσιογνωμία του Παλαμά. Τίτλος: ανάμεσα στη ρομαντική αθηναϊκή σχολή και τη σολωμική παράδοση.</a:t>
            </a:r>
            <a:endParaRPr lang="el-GR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 Κωστής Παλαμάς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400600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1895: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«Πατρίδες»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l-GR" sz="2800" dirty="0" err="1">
                <a:latin typeface="Times New Roman" pitchFamily="18" charset="0"/>
                <a:cs typeface="Times New Roman" pitchFamily="18" charset="0"/>
              </a:rPr>
              <a:t>παρνασσιστικά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 σονέτα.</a:t>
            </a:r>
          </a:p>
          <a:p>
            <a:pPr algn="just"/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1897: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Ίαμβοι και Ανάπαιστοι -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εφαρμογή αρχών Συμβολισμού – άπιαστο, αόριστο, προέκταση των λέξεων πέρα από το νοηματικό τους περιεχόμενο. Μουσική ποικιλία με την εναλλαγή ιάμβου και αναπαίστου. </a:t>
            </a:r>
          </a:p>
          <a:p>
            <a:pPr algn="just"/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1898: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Ο Τάφος –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αναπαράσταση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 τ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ης εικόνας του νεκρού του παιδιού· πλαστική παράσταση στη φαντασία του της ιδέας του θανάτου. </a:t>
            </a:r>
          </a:p>
          <a:p>
            <a:pPr algn="just"/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1904: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Ασάλευτη Ζωή –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ελάσσονες ήχοι – καημοί- αναπόληση της παιδικής ηλικίας.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Κωστής Παλαμάς</a:t>
            </a:r>
          </a:p>
        </p:txBody>
      </p:sp>
      <p:pic>
        <p:nvPicPr>
          <p:cNvPr id="1026" name="Picture 2" descr="C:\Users\user\Desktop\pala-skitso1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124498" cy="4176464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0" y="5805264"/>
            <a:ext cx="4895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hlinkClick r:id="rId3"/>
              </a:rPr>
              <a:t> 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Πηγή:</a:t>
            </a:r>
            <a:r>
              <a:rPr lang="fr-FR" sz="1400" dirty="0">
                <a:latin typeface="Times New Roman" pitchFamily="18" charset="0"/>
                <a:cs typeface="Times New Roman" pitchFamily="18" charset="0"/>
                <a:hlinkClick r:id="rId3"/>
              </a:rPr>
              <a:t>http://www.sarantakos.com/kibwtos/komnas/palergo.html</a:t>
            </a:r>
            <a:endParaRPr lang="el-GR" sz="1400" dirty="0">
              <a:latin typeface="Times New Roman" pitchFamily="18" charset="0"/>
              <a:cs typeface="Times New Roman" pitchFamily="18" charset="0"/>
            </a:endParaRPr>
          </a:p>
          <a:p>
            <a:endParaRPr lang="el-GR" dirty="0"/>
          </a:p>
        </p:txBody>
      </p:sp>
      <p:pic>
        <p:nvPicPr>
          <p:cNvPr id="1027" name="Picture 3" descr="C:\Users\user\Desktop\ΠΑΛΑΜΑ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515103"/>
            <a:ext cx="3215378" cy="4146145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4932040" y="5877272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Πηγή: </a:t>
            </a:r>
            <a:r>
              <a:rPr lang="fr-FR" sz="1300" dirty="0">
                <a:latin typeface="Times New Roman" pitchFamily="18" charset="0"/>
                <a:cs typeface="Times New Roman" pitchFamily="18" charset="0"/>
                <a:hlinkClick r:id="rId5"/>
              </a:rPr>
              <a:t>http://scorpiafilla.blogspot.gr/2013/12/blog-post.html</a:t>
            </a:r>
            <a:endParaRPr lang="el-GR" sz="1300" dirty="0">
              <a:latin typeface="Times New Roman" pitchFamily="18" charset="0"/>
              <a:cs typeface="Times New Roman" pitchFamily="18" charset="0"/>
            </a:endParaRPr>
          </a:p>
          <a:p>
            <a:endParaRPr lang="el-G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Μεταβολή 1880. Κοινωνικό-πολιτικές και πνευματικές συνθήκες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Προσάρτηση Θεσσαλίας στο ελληνικό κράτος (1881).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Αστικοποίηση, ανάπτυξη βιομηχανίας.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Δημιουργία προοδευτικής μερίδας μιας καινούργιας φωτισμένης αστικής τάξης.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Καλύτερη κρατική οργάνωση.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Πίστη στον κοινοβουλευτισμό και τις δημοκρατικές αρχές. Εκσυγχρονισμός. Χαρίλαος Τρικούπης.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Ορθολογικό πνεύμα. Θετικισμός–εμπειρισμός–επιστημονισμός.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Πρόοδος–εξέλιξη φιλολογικής επιστήμης.</a:t>
            </a: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4000" dirty="0">
                <a:latin typeface="Times New Roman" pitchFamily="18" charset="0"/>
                <a:cs typeface="Times New Roman" pitchFamily="18" charset="0"/>
              </a:rPr>
              <a:t>Η Γενιά του 1880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977515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 Κωστής Παλαμάς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1900: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Φοινικιά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- δεκατρισύλλαβες οχτάβες –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poésie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pure-Paul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Valéry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, ορόσημο στη νεοελληνική λογοτεχνία - δυσκολονόητη </a:t>
            </a:r>
            <a:r>
              <a:rPr lang="el-GR" sz="2800" dirty="0" err="1">
                <a:latin typeface="Times New Roman" pitchFamily="18" charset="0"/>
                <a:cs typeface="Times New Roman" pitchFamily="18" charset="0"/>
              </a:rPr>
              <a:t>λυρικότητα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- καθαρό λυρικό βάθος.</a:t>
            </a:r>
          </a:p>
          <a:p>
            <a:pPr algn="just">
              <a:buNone/>
            </a:pPr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Μεταίχμιο ανάμεσα στα λυρικά και τα επικά συνθέματα.</a:t>
            </a:r>
          </a:p>
          <a:p>
            <a:pPr algn="just"/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Τάση για μεγαλύτερες συνθέσεις, για τα «μεγάλα οράματα».</a:t>
            </a:r>
          </a:p>
          <a:p>
            <a:pPr algn="just"/>
            <a:r>
              <a:rPr lang="el-GR" sz="2800" i="1" dirty="0" err="1">
                <a:latin typeface="Times New Roman" pitchFamily="18" charset="0"/>
                <a:cs typeface="Times New Roman" pitchFamily="18" charset="0"/>
              </a:rPr>
              <a:t>Ασκραίος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 (Ησίοδος) – συνθετικό αντίκρισμα του κόσμου- επιδράσεις από απόκρυφες θεωρίες και ορφισμό.</a:t>
            </a:r>
          </a:p>
          <a:p>
            <a:pPr algn="just"/>
            <a:endParaRPr lang="el-GR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pPr algn="just"/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Ενδιαφέρον για τον συλλογικό ψυχισμό.</a:t>
            </a:r>
          </a:p>
          <a:p>
            <a:pPr algn="just"/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Μεγάλες συνθέσεις επικολυρικού χαρακτήρα.</a:t>
            </a:r>
          </a:p>
          <a:p>
            <a:pPr algn="just"/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1907: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Ο </a:t>
            </a:r>
            <a:r>
              <a:rPr lang="el-GR" sz="2800" i="1" dirty="0" err="1">
                <a:latin typeface="Times New Roman" pitchFamily="18" charset="0"/>
                <a:cs typeface="Times New Roman" pitchFamily="18" charset="0"/>
              </a:rPr>
              <a:t>Δωδεκάλογος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 του Γύφτου -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δώδεκα «λόγοι» (άσματα) - </a:t>
            </a:r>
            <a:r>
              <a:rPr lang="el-GR" sz="2800" dirty="0" err="1">
                <a:latin typeface="Times New Roman" pitchFamily="18" charset="0"/>
                <a:cs typeface="Times New Roman" pitchFamily="18" charset="0"/>
              </a:rPr>
              <a:t>ποικιλοτονία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 – ποικίλη ρυθμικότητα –πολύτροπος αρμονία (Κάλβος)</a:t>
            </a:r>
          </a:p>
          <a:p>
            <a:pPr algn="just"/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1910: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Η Φλογέρα του Βασιλιά –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επίδραση από Βυζάντιο – ποικίλες μεταμορφώσεις του ίδιου ποιητικού υποκειμένου.</a:t>
            </a:r>
          </a:p>
          <a:p>
            <a:pPr marL="0" indent="0" algn="just">
              <a:buNone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(από το 1880 κ.ε. έχουν αρχίσει να αναπτύσσονται οι Βυζαντινές Σπουδές. Η ποίηση της περιόδου αποκαθιστά τη βυζαντινή εποχή ως κρίκο στην αλυσίδα του ελληνισμού. Προσπάθεια για τη δημιουργία του τρίπτυχου αρχαία Ελλάδα-Βυζάντιο -νεότερη Ελλάδα).</a:t>
            </a:r>
          </a:p>
          <a:p>
            <a:pPr algn="just"/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endParaRPr lang="el-GR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Κωστής Παλαμάς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4"/>
          </a:xfrm>
        </p:spPr>
        <p:txBody>
          <a:bodyPr>
            <a:normAutofit/>
          </a:bodyPr>
          <a:lstStyle/>
          <a:p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Καλλιέργεια ποικίλων λογοτεχνικών ειδών: άρθρο, δοκίμιο, χρονογράφημα, διήγημα, θεατρική αφήγηση, </a:t>
            </a:r>
            <a:r>
              <a:rPr lang="el-GR" sz="2800" dirty="0" err="1">
                <a:latin typeface="Times New Roman" pitchFamily="18" charset="0"/>
                <a:cs typeface="Times New Roman" pitchFamily="18" charset="0"/>
              </a:rPr>
              <a:t>πεζόμορφο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 ποίημα, αλλά κυρίως ποίηση λυρική και σατιρική.</a:t>
            </a:r>
          </a:p>
          <a:p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Ο ποιητής, κατά τον Παλαμά, σκέφτεται με τον στίχο, με τη γλώσσα, με το ρυθμό.</a:t>
            </a:r>
          </a:p>
          <a:p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Το ποίημα ως τραγούδι.</a:t>
            </a:r>
          </a:p>
          <a:p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Στίχος: τεχνικό στοιχείο - μετωνυμική χρήση του όρου ως συνώνυμου της ποίησης.</a:t>
            </a:r>
          </a:p>
          <a:p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«Θέλω το στίχο </a:t>
            </a:r>
            <a:r>
              <a:rPr lang="el-GR" sz="2800" dirty="0" err="1">
                <a:latin typeface="Times New Roman" pitchFamily="18" charset="0"/>
                <a:cs typeface="Times New Roman" pitchFamily="18" charset="0"/>
              </a:rPr>
              <a:t>στίχο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 και την πρόζα πρόζα»: δήλωση του ποιητή για τη μείξη ποίησης και πεζογραφίας.</a:t>
            </a: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 Κωστής Παλαμάς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4"/>
          </a:xfrm>
        </p:spPr>
        <p:txBody>
          <a:bodyPr>
            <a:normAutofit/>
          </a:bodyPr>
          <a:lstStyle/>
          <a:p>
            <a:r>
              <a:rPr lang="el-GR" b="1" dirty="0"/>
              <a:t>Πρώτον:</a:t>
            </a:r>
            <a:r>
              <a:rPr lang="el-GR" dirty="0"/>
              <a:t> εμφανίστηκε σε μια εποχή όπου εμφανίζεται η δημοτική στην ποίηση.</a:t>
            </a:r>
          </a:p>
          <a:p>
            <a:r>
              <a:rPr lang="el-GR" b="1" dirty="0"/>
              <a:t>Δεύτερον</a:t>
            </a:r>
            <a:r>
              <a:rPr lang="el-GR" dirty="0"/>
              <a:t>, ήρθε σε επαφή με τα μεγάλα ρεύματα της εποχής του: </a:t>
            </a:r>
            <a:r>
              <a:rPr lang="el-GR" dirty="0" err="1"/>
              <a:t>Παρνασισμός</a:t>
            </a:r>
            <a:r>
              <a:rPr lang="el-GR" dirty="0"/>
              <a:t>, Συμβολισμός, ωστόσο οι καταβολές του είναι στον ρομαντισμό. Στο τέλος της ζωής του θα μιλήσει για τον φουτουρισμό, τον ντανταϊσμό. Αν και δεν ταξιδεύει, έρχεται σε επαφή με τα ξένα ρεύματα. </a:t>
            </a:r>
          </a:p>
          <a:p>
            <a:r>
              <a:rPr lang="el-GR" b="1" dirty="0"/>
              <a:t>Τρίτο: </a:t>
            </a:r>
            <a:r>
              <a:rPr lang="el-GR" dirty="0"/>
              <a:t>πολυμορφία, κυρίως στιχουργική. Ποικίλλει τη νεοελληνική ποίηση από άποψη στιχουργική. </a:t>
            </a:r>
          </a:p>
          <a:p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 Κωστής Παλαμάς</a:t>
            </a:r>
          </a:p>
        </p:txBody>
      </p:sp>
    </p:spTree>
    <p:extLst>
      <p:ext uri="{BB962C8B-B14F-4D97-AF65-F5344CB8AC3E}">
        <p14:creationId xmlns:p14="http://schemas.microsoft.com/office/powerpoint/2010/main" val="3062175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4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Δύο κεντρικές έννοιες για να κατανοήσουμε τον Παλαμά: </a:t>
            </a:r>
            <a:r>
              <a:rPr lang="el-GR" b="1" dirty="0" err="1"/>
              <a:t>πανιδεατισμός</a:t>
            </a:r>
            <a:r>
              <a:rPr lang="el-GR" dirty="0"/>
              <a:t> και </a:t>
            </a:r>
            <a:r>
              <a:rPr lang="el-GR" b="1" dirty="0" err="1"/>
              <a:t>πανποιητισμός</a:t>
            </a:r>
            <a:r>
              <a:rPr lang="el-GR" dirty="0"/>
              <a:t>. </a:t>
            </a:r>
          </a:p>
          <a:p>
            <a:r>
              <a:rPr lang="el-GR" b="1" dirty="0"/>
              <a:t>Δυαδισμός-διχασμός</a:t>
            </a:r>
            <a:r>
              <a:rPr lang="el-GR" dirty="0"/>
              <a:t> του Παλαμά.</a:t>
            </a:r>
          </a:p>
          <a:p>
            <a:r>
              <a:rPr lang="el-GR" dirty="0"/>
              <a:t>Η συνύπαρξη προοδευτικών και συντηρητικών στοιχείων, η ικανότητα να μεταμορφώνεται ιδεολογικά και φιλοσοφικά έχουν ερμηνευτεί σύμφωνα με μια αρχή που υποστήριξε ο ίδιος και εν συνεχεία υιοθέτησε η κριτική: </a:t>
            </a:r>
            <a:r>
              <a:rPr lang="el-GR" b="1" dirty="0"/>
              <a:t>θέση-αντίθεση-σύνθεση</a:t>
            </a:r>
            <a:r>
              <a:rPr lang="el-GR" dirty="0"/>
              <a:t>. Εσωτερική ενότητα: σύζευξη ή συναίρεση των αντίθετων στοιχείων, την οποία επιτυγχάνει η ποιητική τέχνη. Η </a:t>
            </a:r>
            <a:r>
              <a:rPr lang="el-GR" b="1" dirty="0"/>
              <a:t>ποίηση</a:t>
            </a:r>
            <a:r>
              <a:rPr lang="el-GR" dirty="0"/>
              <a:t>, απόλυτη κατάφαση και τελικός σκοπός, προσφέρει εντέλει τη </a:t>
            </a:r>
            <a:r>
              <a:rPr lang="el-GR" b="1" dirty="0"/>
              <a:t>σύνθεση</a:t>
            </a:r>
            <a:r>
              <a:rPr lang="el-GR" dirty="0"/>
              <a:t>. Αφηρημένη και ιδανική έννοια της ποίησης, καθολική υποταγή του ποιητή στην υπηρεσία των Μουσών και εντέλει στην Ιδέα, η οποία είναι η κορύφωση και η συμπύκνωση του στοχασμού.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 Κωστής Παλαμάς</a:t>
            </a:r>
          </a:p>
        </p:txBody>
      </p:sp>
    </p:spTree>
    <p:extLst>
      <p:ext uri="{BB962C8B-B14F-4D97-AF65-F5344CB8AC3E}">
        <p14:creationId xmlns:p14="http://schemas.microsoft.com/office/powerpoint/2010/main" val="931813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«Η δόξα ενός ποιητή συχνά πυκνά περνά τρία στάδια. Το πρώτο: παθητικός θαυμασμός, η λατρεία. Το δεύτερο: παραμέρισμα του ποιητή κάτι σαν καταφρόνηση. Το τρίτο: η δικαιοσύνη. Ο ποιητής […] </a:t>
            </a:r>
            <a:r>
              <a:rPr lang="el-GR" sz="2800" dirty="0" err="1">
                <a:latin typeface="Times New Roman" pitchFamily="18" charset="0"/>
                <a:cs typeface="Times New Roman" pitchFamily="18" charset="0"/>
              </a:rPr>
              <a:t>ξαναθαυμάζεται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. Μα ο θαυμασμός τότε μέσα στο εργαστήρι της κριτικής μετρημένος, ενεργός»</a:t>
            </a:r>
          </a:p>
          <a:p>
            <a:pPr marL="0" indent="0" algn="r">
              <a:buNone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(Κ. Παλαμάς,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Άπαντα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800" dirty="0" err="1">
                <a:latin typeface="Times New Roman" pitchFamily="18" charset="0"/>
                <a:cs typeface="Times New Roman" pitchFamily="18" charset="0"/>
              </a:rPr>
              <a:t>τόμ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. Η΄, σ. 203)</a:t>
            </a: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 Κωστής Παλαμάς</a:t>
            </a:r>
            <a:br>
              <a:rPr lang="el-GR" sz="3200" dirty="0">
                <a:latin typeface="Times New Roman" pitchFamily="18" charset="0"/>
                <a:cs typeface="Times New Roman" pitchFamily="18" charset="0"/>
              </a:rPr>
            </a:br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στη διάρκεια του χρόνου</a:t>
            </a:r>
          </a:p>
        </p:txBody>
      </p:sp>
    </p:spTree>
    <p:extLst>
      <p:ext uri="{BB962C8B-B14F-4D97-AF65-F5344CB8AC3E}">
        <p14:creationId xmlns:p14="http://schemas.microsoft.com/office/powerpoint/2010/main" val="1564780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4"/>
          </a:xfrm>
        </p:spPr>
        <p:txBody>
          <a:bodyPr>
            <a:normAutofit fontScale="92500" lnSpcReduction="10000"/>
          </a:bodyPr>
          <a:lstStyle/>
          <a:p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Κριτική οξύνοια, εγρήγορση πνεύματος. Συγκροτεί τον λογοτεχνικό κανόνα (που ισχύει μέχρι σήμερα).</a:t>
            </a:r>
          </a:p>
          <a:p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Όσο ήταν εν ζωή κυριαρχούσε στην πνευματική ζωή της χώρας. Η μοναδική αμφισβήτηση ερχόταν από καβαφικούς κύκλους που πυροδοτούσαν μια αντιπαλότητα στην οποία ωστόσο δεν ενεπλάκησαν άμεσα οι δύο ποιητές.</a:t>
            </a:r>
          </a:p>
          <a:p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Η κηδεία του, στη διάρκεια της γερμανικής Κατοχής      πάνδημο συλλαλητήριο. Μετά τον θάνατό του γράφονται αρκετές κριτικές μελέτες. </a:t>
            </a:r>
          </a:p>
          <a:p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Ίδρυμα Παλαμά. Έκδοση Απάντων.</a:t>
            </a:r>
          </a:p>
          <a:p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Δεκαετία 1970: Διδακτορική διατριβή (Ελένη Πολίτου-</a:t>
            </a:r>
            <a:r>
              <a:rPr lang="el-GR" sz="2800" dirty="0" err="1">
                <a:latin typeface="Times New Roman" pitchFamily="18" charset="0"/>
                <a:cs typeface="Times New Roman" pitchFamily="18" charset="0"/>
              </a:rPr>
              <a:t>Μαρμαρινού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). Έκδοση αλληλογραφίας (Κ. Γ. </a:t>
            </a:r>
            <a:r>
              <a:rPr lang="el-GR" sz="2800" dirty="0" err="1">
                <a:latin typeface="Times New Roman" pitchFamily="18" charset="0"/>
                <a:cs typeface="Times New Roman" pitchFamily="18" charset="0"/>
              </a:rPr>
              <a:t>Κασίνης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Τελευταία </a:t>
            </a:r>
            <a:r>
              <a:rPr lang="el-GR" sz="2800" dirty="0" err="1">
                <a:latin typeface="Times New Roman" pitchFamily="18" charset="0"/>
                <a:cs typeface="Times New Roman" pitchFamily="18" charset="0"/>
              </a:rPr>
              <a:t>15ετία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: αλλαγή στάσης απέναντι στον Παλαμά (ακαδημαϊκή κριτική, ερευνητές λογοτεχνίας)</a:t>
            </a: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 Κωστής Παλαμάς</a:t>
            </a:r>
            <a:br>
              <a:rPr lang="el-GR" sz="3200" dirty="0">
                <a:latin typeface="Times New Roman" pitchFamily="18" charset="0"/>
                <a:cs typeface="Times New Roman" pitchFamily="18" charset="0"/>
              </a:rPr>
            </a:br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στη διάρκεια του χρόνου</a:t>
            </a:r>
          </a:p>
        </p:txBody>
      </p:sp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38314651-4B28-48F6-97B4-7DFCDCC0A025}"/>
              </a:ext>
            </a:extLst>
          </p:cNvPr>
          <p:cNvSpPr/>
          <p:nvPr/>
        </p:nvSpPr>
        <p:spPr>
          <a:xfrm>
            <a:off x="8244408" y="3933056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12580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1C9C87-62AC-47C4-95B7-DE493341C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0707F39-6F75-4838-BC6D-E064691D8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rmAutofit fontScale="92500" lnSpcReduction="20000"/>
          </a:bodyPr>
          <a:lstStyle/>
          <a:p>
            <a:r>
              <a:rPr lang="el-GR" dirty="0" err="1"/>
              <a:t>Γαραντούδης</a:t>
            </a:r>
            <a:r>
              <a:rPr lang="el-GR" dirty="0"/>
              <a:t> Ευριπίδης, </a:t>
            </a:r>
            <a:r>
              <a:rPr lang="el-GR" i="1" dirty="0"/>
              <a:t>Ο Παλαμάς από τη σημερινή σκοπιά. Όψεις της ποίησής του και της σύγχρονης πρόσληψής της</a:t>
            </a:r>
            <a:r>
              <a:rPr lang="el-GR" dirty="0"/>
              <a:t>, Αθήνα, Καστανιώτης, 2005, 11-20 και 204-241.</a:t>
            </a:r>
          </a:p>
          <a:p>
            <a:r>
              <a:rPr lang="el-GR" dirty="0"/>
              <a:t>Δημαράς Κ. Θ., </a:t>
            </a:r>
            <a:r>
              <a:rPr lang="el-GR" i="1" dirty="0"/>
              <a:t>Ιστορία της Νεοελληνικής Λογοτεχνίας</a:t>
            </a:r>
            <a:r>
              <a:rPr lang="el-GR" dirty="0"/>
              <a:t>, Αθήνα, Γνώση, 2000, 504-520.</a:t>
            </a:r>
          </a:p>
          <a:p>
            <a:r>
              <a:rPr lang="el-GR" dirty="0" err="1"/>
              <a:t>Μουλλάς</a:t>
            </a:r>
            <a:r>
              <a:rPr lang="el-GR" dirty="0"/>
              <a:t> Π., </a:t>
            </a:r>
            <a:r>
              <a:rPr lang="el-GR" i="1" dirty="0"/>
              <a:t>Ρήξεις και συνέχειες. Μελέτες για τον </a:t>
            </a:r>
            <a:r>
              <a:rPr lang="el-GR" i="1" dirty="0" err="1"/>
              <a:t>19</a:t>
            </a:r>
            <a:r>
              <a:rPr lang="el-GR" i="1" baseline="30000" dirty="0" err="1"/>
              <a:t>ο</a:t>
            </a:r>
            <a:r>
              <a:rPr lang="el-GR" i="1" dirty="0"/>
              <a:t> αιώνα</a:t>
            </a:r>
            <a:r>
              <a:rPr lang="el-GR" dirty="0"/>
              <a:t>, Αθήνα, </a:t>
            </a:r>
            <a:r>
              <a:rPr lang="el-GR" dirty="0" err="1"/>
              <a:t>Σοκόλης</a:t>
            </a:r>
            <a:r>
              <a:rPr lang="el-GR" dirty="0"/>
              <a:t>, 1993, 83-90.</a:t>
            </a:r>
          </a:p>
          <a:p>
            <a:r>
              <a:rPr lang="el-GR" i="1" dirty="0"/>
              <a:t>Λεξικό Νεοελληνικής Λογοτεχνίας. Πρόσωπα - Έργα - Ρεύματα – Όροι</a:t>
            </a:r>
            <a:r>
              <a:rPr lang="el-GR" dirty="0"/>
              <a:t>, Αθήνα, Πατάκης, 2007.</a:t>
            </a:r>
            <a:endParaRPr lang="en-US" dirty="0"/>
          </a:p>
          <a:p>
            <a:r>
              <a:rPr lang="el-GR" dirty="0"/>
              <a:t>Πολίτης </a:t>
            </a:r>
            <a:r>
              <a:rPr lang="el-GR" dirty="0" err="1"/>
              <a:t>Λίνος</a:t>
            </a:r>
            <a:r>
              <a:rPr lang="el-GR" dirty="0"/>
              <a:t>, </a:t>
            </a:r>
            <a:r>
              <a:rPr lang="el-GR" i="1" dirty="0"/>
              <a:t>Ιστορία της νεοελληνικής λογοτεχνίας</a:t>
            </a:r>
            <a:r>
              <a:rPr lang="el-GR" dirty="0"/>
              <a:t>, Αθήνα, Μορφωτικό Ίδρυμα Εθνικής Τράπεζας, 1980.</a:t>
            </a:r>
            <a:endParaRPr lang="en-US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258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Λογοτεχνικά ρεύματα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l-GR" sz="3400" b="1" u="sng" dirty="0">
                <a:latin typeface="Times New Roman" pitchFamily="18" charset="0"/>
                <a:cs typeface="Times New Roman" pitchFamily="18" charset="0"/>
              </a:rPr>
              <a:t>Παρνασσισμός</a:t>
            </a:r>
            <a:r>
              <a:rPr lang="el-GR" sz="3400" b="1" dirty="0">
                <a:latin typeface="Times New Roman" pitchFamily="18" charset="0"/>
                <a:cs typeface="Times New Roman" pitchFamily="18" charset="0"/>
              </a:rPr>
              <a:t> (από την ανθολογία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Parnasse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Contemporain</a:t>
            </a:r>
            <a:r>
              <a:rPr lang="el-GR" sz="3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3400" b="1" dirty="0">
                <a:latin typeface="Times New Roman" pitchFamily="18" charset="0"/>
                <a:cs typeface="Times New Roman" pitchFamily="18" charset="0"/>
              </a:rPr>
              <a:t>1866-1876)</a:t>
            </a:r>
            <a:r>
              <a:rPr lang="el-GR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l-GR" sz="3600" b="1" dirty="0">
                <a:latin typeface="Times New Roman" pitchFamily="18" charset="0"/>
                <a:cs typeface="Times New Roman" pitchFamily="18" charset="0"/>
              </a:rPr>
              <a:t>Γαλλικός Παρνασσισμός</a:t>
            </a:r>
            <a:r>
              <a:rPr lang="el-GR" sz="3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Théophile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Gautier </a:t>
            </a:r>
            <a:r>
              <a:rPr lang="el-GR" sz="3600" dirty="0">
                <a:latin typeface="Times New Roman" pitchFamily="18" charset="0"/>
                <a:cs typeface="Times New Roman" pitchFamily="18" charset="0"/>
              </a:rPr>
              <a:t>(για κάποιους θεωρείται γενάρχης),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Theodore de Banville,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Leconte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de Lisle</a:t>
            </a:r>
            <a:r>
              <a:rPr lang="el-GR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Sully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Prudhomme</a:t>
            </a:r>
            <a:r>
              <a:rPr lang="el-GR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François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Coppée</a:t>
            </a:r>
            <a:r>
              <a:rPr lang="el-GR" sz="3600" dirty="0">
                <a:latin typeface="Times New Roman" pitchFamily="18" charset="0"/>
                <a:cs typeface="Times New Roman" pitchFamily="18" charset="0"/>
              </a:rPr>
              <a:t>, κ.ά.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l-GR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Αντίδραση στον Ρομαντισμό, αυστηρότητα μορφής, σταθερή στιχουργική μορφή, γλυπτική αντίληψη του λόγου, αξιοποίηση κλασικής τέχνης, θέματα εμπνευσμένα από την αρχαία ελληνική μυθολογία, η τέχνη για την τέχνη.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Παρνασσισμός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Ø"/>
            </a:pPr>
            <a:endParaRPr lang="el-GR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Επιμέλεια μορφής ≠ Ρομαντισμός. </a:t>
            </a:r>
            <a:r>
              <a:rPr lang="el-GR" dirty="0" err="1">
                <a:latin typeface="Times New Roman" pitchFamily="18" charset="0"/>
                <a:cs typeface="Times New Roman" pitchFamily="18" charset="0"/>
              </a:rPr>
              <a:t>Αυταξία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του έργου τέχνης («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l’art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l’art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»), εργαστηριακή τέχνη.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Συγκράτηση του πάθους και των έντονων συναισθημάτων, απάθεια (</a:t>
            </a:r>
            <a:r>
              <a:rPr lang="el-GR" dirty="0" err="1">
                <a:latin typeface="Times New Roman" pitchFamily="18" charset="0"/>
                <a:cs typeface="Times New Roman" pitchFamily="18" charset="0"/>
              </a:rPr>
              <a:t>impassibilité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Έμπνευση από την επιστήμη, τη φιλοσοφία, τη φύση και την καθημερινή ζωή. Αργότερα από τη μυθολογία, τον ινδικό και αρχαιοελληνικό πολιτισμό, από θρύλους και έπη άλλων χωρών. 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Ρυθμικοί και μελωδικοί συνδυασμοί, στροφικά συμπλέγματα έντεχνα δουλεμένα. Γλυπτική αντίληψη και αναπαράσταση του λόγου.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Επιστροφή </a:t>
            </a:r>
            <a:r>
              <a:rPr lang="el-GR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σονέτου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στην ποιητική πράξη.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Ιωάννης Γρυπάρης, «Έρως και Ψυχή», 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Σκαραβαίοι και </a:t>
            </a:r>
            <a:r>
              <a:rPr lang="el-GR" i="1" dirty="0" err="1">
                <a:latin typeface="Times New Roman" pitchFamily="18" charset="0"/>
                <a:cs typeface="Times New Roman" pitchFamily="18" charset="0"/>
              </a:rPr>
              <a:t>Τερρακόττες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(1919)</a:t>
            </a:r>
            <a:endParaRPr lang="el-GR" dirty="0"/>
          </a:p>
        </p:txBody>
      </p:sp>
      <p:pic>
        <p:nvPicPr>
          <p:cNvPr id="5" name="Θέση περιεχομένου 4" descr="Εικόνα που περιέχει κείμενο&#10;&#10;Η περιγραφή δημιουργήθηκε αυτόματα">
            <a:extLst>
              <a:ext uri="{FF2B5EF4-FFF2-40B4-BE49-F238E27FC236}">
                <a16:creationId xmlns:a16="http://schemas.microsoft.com/office/drawing/2014/main" id="{93BCC5AD-A80C-4FED-AEE5-92554CA27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7956"/>
            <a:ext cx="5256584" cy="5620043"/>
          </a:xfrm>
        </p:spPr>
      </p:pic>
    </p:spTree>
    <p:extLst>
      <p:ext uri="{BB962C8B-B14F-4D97-AF65-F5344CB8AC3E}">
        <p14:creationId xmlns:p14="http://schemas.microsoft.com/office/powerpoint/2010/main" val="92610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εσωτερικό, τοίχος, ντουλάπι, καθιστός&#10;&#10;Η περιγραφή δημιουργήθηκε αυτόματα">
            <a:extLst>
              <a:ext uri="{FF2B5EF4-FFF2-40B4-BE49-F238E27FC236}">
                <a16:creationId xmlns:a16="http://schemas.microsoft.com/office/drawing/2014/main" id="{E488D9CC-4EAF-4564-968A-80B896C243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6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70000"/>
              </a:lnSpc>
            </a:pPr>
            <a:br>
              <a:rPr lang="el-G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4900" dirty="0">
                <a:latin typeface="Times New Roman" pitchFamily="18" charset="0"/>
                <a:cs typeface="Times New Roman" pitchFamily="18" charset="0"/>
              </a:rPr>
              <a:t>Λογοτεχνικά ρεύματα</a:t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l-GR" sz="11200" b="1" u="sng" dirty="0">
                <a:latin typeface="Times New Roman" pitchFamily="18" charset="0"/>
                <a:cs typeface="Times New Roman" pitchFamily="18" charset="0"/>
              </a:rPr>
              <a:t>Συμβολισμός</a:t>
            </a:r>
            <a:r>
              <a:rPr lang="en-US" sz="11200" b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11200" b="1" u="sng" dirty="0">
                <a:latin typeface="Times New Roman" pitchFamily="18" charset="0"/>
                <a:cs typeface="Times New Roman" pitchFamily="18" charset="0"/>
              </a:rPr>
              <a:t>τέλη 19</a:t>
            </a:r>
            <a:r>
              <a:rPr lang="el-GR" sz="11200" b="1" u="sng" baseline="30000" dirty="0">
                <a:latin typeface="Times New Roman" pitchFamily="18" charset="0"/>
                <a:cs typeface="Times New Roman" pitchFamily="18" charset="0"/>
              </a:rPr>
              <a:t>ου</a:t>
            </a:r>
            <a:r>
              <a:rPr lang="el-GR" sz="11200" b="1" u="sng" dirty="0">
                <a:latin typeface="Times New Roman" pitchFamily="18" charset="0"/>
                <a:cs typeface="Times New Roman" pitchFamily="18" charset="0"/>
              </a:rPr>
              <a:t> αι. </a:t>
            </a:r>
            <a:r>
              <a:rPr lang="el-GR" sz="1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Μανιφέστο, </a:t>
            </a:r>
            <a:r>
              <a:rPr lang="en-US" sz="1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Le Figaro</a:t>
            </a:r>
            <a:r>
              <a:rPr lang="el-GR" sz="1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(1886)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l-GR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Ξεκινάει από τον </a:t>
            </a:r>
            <a: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Charles Baudelaire (</a:t>
            </a:r>
            <a:r>
              <a:rPr lang="fr-FR" sz="9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Fleurs du mal</a:t>
            </a:r>
            <a:r>
              <a:rPr lang="fr-FR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1857)</a:t>
            </a:r>
            <a:r>
              <a:rPr lang="el-GR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ο οποίος αξιοποιεί την παλαιότατη πίστη στις ανταποκρίσεις (</a:t>
            </a:r>
            <a:r>
              <a:rPr lang="el-GR" sz="9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correspondences</a:t>
            </a:r>
            <a:r>
              <a:rPr lang="el-GR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): εγγενείς και συστηματικές αντιστοιχίες ανάμεσα στον ανθρώπινο ψυχισμό και στον εξωτερικό κόσμο, όπως και ανάμεσα στον φυσικό και στον πνευματικό κόσμο.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l-GR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Γάλλοι συμβολιστές: </a:t>
            </a:r>
            <a:r>
              <a:rPr lang="ro-RO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Arthur Rimbaud, Paul Verlaine, Stéphane Mallarmé</a:t>
            </a:r>
            <a:r>
              <a:rPr lang="el-GR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Paul Valéry</a:t>
            </a:r>
            <a:r>
              <a:rPr lang="el-GR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l-GR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1891, </a:t>
            </a:r>
            <a:r>
              <a:rPr lang="el-GR" sz="9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Stéphane</a:t>
            </a:r>
            <a:r>
              <a:rPr lang="el-GR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Mallarmé</a:t>
            </a:r>
            <a:r>
              <a:rPr lang="el-GR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Όρισε τον Συμβολισμό ως την τέχνη «του να ανακαλείς βαθμιαία ένα αντικείμενο έτσι ώστε να φανερώσεις μια διάθεση, ή αντίστροφα, του να διαλέγεις ένα αντικείμενο και ν’ αποστάξεις από αυτό μια ψυχική κατάσταση (</a:t>
            </a:r>
            <a:r>
              <a:rPr lang="el-GR" sz="9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état</a:t>
            </a:r>
            <a:r>
              <a:rPr lang="el-GR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d' </a:t>
            </a:r>
            <a:r>
              <a:rPr lang="el-GR" sz="9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âme</a:t>
            </a:r>
            <a:r>
              <a:rPr lang="el-GR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)».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Συμβολισμός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l-GR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Έκφραση ιδεών και συναισθημάτων, όχι όμως με την άμεση περιγραφή τους ούτε προσδιορίζοντάς τα με φανερές παρομοιώσεις ή με συγκεκριμένες εικόνες, αλλά με την </a:t>
            </a:r>
            <a:r>
              <a:rPr lang="el-GR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υποβολή</a:t>
            </a:r>
            <a:r>
              <a:rPr lang="el-GR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αυτών των ιδεών και συναισθημάτων, με την ανασύνταξή τους στο νου του αναγνώστη, ανασύνταξη που χρησιμοποιεί </a:t>
            </a:r>
            <a:r>
              <a:rPr lang="el-GR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σύμβολα</a:t>
            </a:r>
            <a:r>
              <a:rPr lang="el-GR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που δεν επεξηγούνται</a:t>
            </a:r>
            <a:r>
              <a:rPr lang="el-GR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l-GR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Προσωπικός συμβολισμός (σε ανθρώπινο επίπεδο)#υπερβατικός συμβολισμός (συγκεκριμένες εικόνες χρησιμοποιούνται ως σύμβολα ενός ιδεατού κόσμου, απέραντου και γενικού, του οποίου ατελή μόνο απεικόνιση αποτελεί η πραγματικότητα).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l-GR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Ποιητής-προφήτης (</a:t>
            </a:r>
            <a: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Rimbaud, </a:t>
            </a:r>
            <a:r>
              <a:rPr lang="el-GR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9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poète-voyant</a:t>
            </a:r>
            <a:r>
              <a:rPr lang="el-GR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»).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l-GR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Εξίσωση ποίησης με </a:t>
            </a:r>
            <a:r>
              <a:rPr lang="el-GR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μουσική</a:t>
            </a:r>
            <a:r>
              <a:rPr lang="el-GR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o-RO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Valéry </a:t>
            </a:r>
            <a:r>
              <a:rPr lang="el-GR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o-RO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cette hésitation prolongée entre le son et le sens»</a:t>
            </a:r>
            <a:r>
              <a:rPr lang="el-GR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o-RO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l-GR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αυτή η παρατεταμένη ταλάντευση ανάμεσα στον ήχο και το νόημα»).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2880</Words>
  <Application>Microsoft Office PowerPoint</Application>
  <PresentationFormat>Προβολή στην οθόνη (4:3)</PresentationFormat>
  <Paragraphs>218</Paragraphs>
  <Slides>37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Θέμα του Office</vt:lpstr>
      <vt:lpstr>ΠΑΛΑΜΑΣ-ΣΙΚΕΛΙΑΝΟΣ: ΔΥΟ ΜΕΙΖΟΝΕΣ ΛΥΡΙΚΟΙ</vt:lpstr>
      <vt:lpstr>Η Γενιά του 1880 ή Νέα Αθηναϊκή Σχολή</vt:lpstr>
      <vt:lpstr>Η Γενιά του 1880 </vt:lpstr>
      <vt:lpstr>Λογοτεχνικά ρεύματα</vt:lpstr>
      <vt:lpstr>Παρνασσισμός</vt:lpstr>
      <vt:lpstr>Ιωάννης Γρυπάρης, «Έρως και Ψυχή», Σκαραβαίοι και Τερρακόττες (1919)</vt:lpstr>
      <vt:lpstr>Παρουσίαση του PowerPoint</vt:lpstr>
      <vt:lpstr> Λογοτεχνικά ρεύματα </vt:lpstr>
      <vt:lpstr>Συμβολισμός </vt:lpstr>
      <vt:lpstr>Συμβολισμός </vt:lpstr>
      <vt:lpstr>Κωσταντίνος Χατζόπουλος, «Το τραγούδι που κλαίει», Απλοί τρόποι (1920) </vt:lpstr>
      <vt:lpstr>Η (ποιητική) Γενιά του 1880</vt:lpstr>
      <vt:lpstr>  Η Γενιά του 1880   </vt:lpstr>
      <vt:lpstr>Η Γενιά του 1880</vt:lpstr>
      <vt:lpstr>Η Γενιά του 1880</vt:lpstr>
      <vt:lpstr>Ν. Γ. Πολίτης, Λαογραφία</vt:lpstr>
      <vt:lpstr> Ν. Γ. Πολίτης </vt:lpstr>
      <vt:lpstr> Η  Γενιά του 1880 και η Λαογραφία   </vt:lpstr>
      <vt:lpstr>Η Γενιά του 1880 και ο δημοτικισμός </vt:lpstr>
      <vt:lpstr>    Η Γενιά του 1880 – δημοτική γλώσσα   </vt:lpstr>
      <vt:lpstr>Η Γενιά του 1880 </vt:lpstr>
      <vt:lpstr>ΚΩΣΤΗΣ ΠΑΛΑΜΑΣ</vt:lpstr>
      <vt:lpstr>Ποιά ιστορικά γεγονότα  καθόρισαν την ποιητική πορεία, την ιδεολογική διαμόρφωση και τις θεματικές επιλογές του Παλαμά;</vt:lpstr>
      <vt:lpstr> Ποιά ιστορικά γεγονότα  καθόρισαν την ποιητική πορεία, την ιδεολογική διαμόρφωση και τις θεματικές επιλογές του Παλαμά; </vt:lpstr>
      <vt:lpstr>Κωστής Παλαμάς</vt:lpstr>
      <vt:lpstr>Τρεις μεγάλες περίοδοι του έργου του</vt:lpstr>
      <vt:lpstr> Κωστής Παλαμάς</vt:lpstr>
      <vt:lpstr> Κωστής Παλαμάς</vt:lpstr>
      <vt:lpstr>Κωστής Παλαμάς</vt:lpstr>
      <vt:lpstr> Κωστής Παλαμάς</vt:lpstr>
      <vt:lpstr>Κωστής Παλαμάς</vt:lpstr>
      <vt:lpstr> Κωστής Παλαμάς</vt:lpstr>
      <vt:lpstr> Κωστής Παλαμάς</vt:lpstr>
      <vt:lpstr> Κωστής Παλαμάς</vt:lpstr>
      <vt:lpstr> Κωστής Παλαμάς στη διάρκεια του χρόνου</vt:lpstr>
      <vt:lpstr> Κωστής Παλαμάς στη διάρκεια του χρόνου</vt:lpstr>
      <vt:lpstr>Βιβλιογραφία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ΠΑΛΑΜΑΣ-ΣΙΚΕΛΙΑΝΟΣ: ΔΥΟ ΜΕΙΖΟΝΕΣ ΛΥΡΙΚΟΙ</dc:title>
  <dc:creator>Ιερωνυμάκη Ευθαλία</dc:creator>
  <cp:lastModifiedBy>Ιερωνυμάκη Ευθαλία</cp:lastModifiedBy>
  <cp:revision>28</cp:revision>
  <dcterms:created xsi:type="dcterms:W3CDTF">2019-02-16T11:25:00Z</dcterms:created>
  <dcterms:modified xsi:type="dcterms:W3CDTF">2019-03-04T22:10:14Z</dcterms:modified>
</cp:coreProperties>
</file>