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79" r:id="rId2"/>
    <p:sldId id="280" r:id="rId3"/>
    <p:sldId id="281" r:id="rId4"/>
    <p:sldId id="282" r:id="rId5"/>
    <p:sldId id="283" r:id="rId6"/>
    <p:sldId id="256" r:id="rId7"/>
    <p:sldId id="257" r:id="rId8"/>
    <p:sldId id="258" r:id="rId9"/>
    <p:sldId id="259" r:id="rId10"/>
    <p:sldId id="260" r:id="rId11"/>
    <p:sldId id="261" r:id="rId12"/>
    <p:sldId id="262" r:id="rId13"/>
    <p:sldId id="263" r:id="rId14"/>
    <p:sldId id="264" r:id="rId15"/>
    <p:sldId id="265" r:id="rId16"/>
    <p:sldId id="277" r:id="rId17"/>
    <p:sldId id="266" r:id="rId18"/>
    <p:sldId id="267" r:id="rId19"/>
    <p:sldId id="268" r:id="rId20"/>
    <p:sldId id="269" r:id="rId21"/>
    <p:sldId id="270" r:id="rId22"/>
    <p:sldId id="271" r:id="rId23"/>
    <p:sldId id="272" r:id="rId24"/>
    <p:sldId id="273" r:id="rId25"/>
    <p:sldId id="274" r:id="rId26"/>
    <p:sldId id="275" r:id="rId27"/>
    <p:sldId id="284" r:id="rId28"/>
    <p:sldId id="288" r:id="rId29"/>
    <p:sldId id="285" r:id="rId30"/>
    <p:sldId id="286" r:id="rId31"/>
    <p:sldId id="287" r:id="rId32"/>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28"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F66A1F1-5D5E-4618-A4DE-3AF3A543356C}" type="datetimeFigureOut">
              <a:rPr lang="el-GR" smtClean="0"/>
              <a:pPr/>
              <a:t>7/9/2015</a:t>
            </a:fld>
            <a:endParaRPr lang="el-GR"/>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54AFBE3-CCC5-4CDF-AB8A-00C094BBF994}" type="slidenum">
              <a:rPr lang="el-GR" smtClean="0"/>
              <a:pPr/>
              <a:t>‹#›</a:t>
            </a:fld>
            <a:endParaRPr lang="el-G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31</a:t>
            </a:fld>
            <a:endParaRPr lang="el-GR"/>
          </a:p>
        </p:txBody>
      </p:sp>
    </p:spTree>
    <p:extLst>
      <p:ext uri="{BB962C8B-B14F-4D97-AF65-F5344CB8AC3E}">
        <p14:creationId xmlns:p14="http://schemas.microsoft.com/office/powerpoint/2010/main" xmlns="" val="3017940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p>
            <a:fld id="{18F8D722-3EE7-4756-98D4-860BEEB0E9E9}" type="datetimeFigureOut">
              <a:rPr lang="el-GR" smtClean="0"/>
              <a:pPr/>
              <a:t>7/9/2015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1BA89A86-44DB-4E35-9A23-A64687EFF50A}"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18F8D722-3EE7-4756-98D4-860BEEB0E9E9}" type="datetimeFigureOut">
              <a:rPr lang="el-GR" smtClean="0"/>
              <a:pPr/>
              <a:t>7/9/2015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1BA89A86-44DB-4E35-9A23-A64687EFF50A}"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18F8D722-3EE7-4756-98D4-860BEEB0E9E9}" type="datetimeFigureOut">
              <a:rPr lang="el-GR" smtClean="0"/>
              <a:pPr/>
              <a:t>7/9/2015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1BA89A86-44DB-4E35-9A23-A64687EFF50A}"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18F8D722-3EE7-4756-98D4-860BEEB0E9E9}" type="datetimeFigureOut">
              <a:rPr lang="el-GR" smtClean="0"/>
              <a:pPr/>
              <a:t>7/9/2015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1BA89A86-44DB-4E35-9A23-A64687EFF50A}"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18F8D722-3EE7-4756-98D4-860BEEB0E9E9}" type="datetimeFigureOut">
              <a:rPr lang="el-GR" smtClean="0"/>
              <a:pPr/>
              <a:t>7/9/2015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1BA89A86-44DB-4E35-9A23-A64687EFF50A}" type="slidenum">
              <a:rPr lang="el-GR" smtClean="0"/>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p>
            <a:fld id="{18F8D722-3EE7-4756-98D4-860BEEB0E9E9}" type="datetimeFigureOut">
              <a:rPr lang="el-GR" smtClean="0"/>
              <a:pPr/>
              <a:t>7/9/2015</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1BA89A86-44DB-4E35-9A23-A64687EFF50A}"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p>
            <a:fld id="{18F8D722-3EE7-4756-98D4-860BEEB0E9E9}" type="datetimeFigureOut">
              <a:rPr lang="el-GR" smtClean="0"/>
              <a:pPr/>
              <a:t>7/9/2015</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1BA89A86-44DB-4E35-9A23-A64687EFF50A}"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ημερομηνίας"/>
          <p:cNvSpPr>
            <a:spLocks noGrp="1"/>
          </p:cNvSpPr>
          <p:nvPr>
            <p:ph type="dt" sz="half" idx="10"/>
          </p:nvPr>
        </p:nvSpPr>
        <p:spPr/>
        <p:txBody>
          <a:bodyPr/>
          <a:lstStyle/>
          <a:p>
            <a:fld id="{18F8D722-3EE7-4756-98D4-860BEEB0E9E9}" type="datetimeFigureOut">
              <a:rPr lang="el-GR" smtClean="0"/>
              <a:pPr/>
              <a:t>7/9/2015</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1BA89A86-44DB-4E35-9A23-A64687EFF50A}"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18F8D722-3EE7-4756-98D4-860BEEB0E9E9}" type="datetimeFigureOut">
              <a:rPr lang="el-GR" smtClean="0"/>
              <a:pPr/>
              <a:t>7/9/2015</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1BA89A86-44DB-4E35-9A23-A64687EFF50A}"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18F8D722-3EE7-4756-98D4-860BEEB0E9E9}" type="datetimeFigureOut">
              <a:rPr lang="el-GR" smtClean="0"/>
              <a:pPr/>
              <a:t>7/9/2015</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1BA89A86-44DB-4E35-9A23-A64687EFF50A}"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18F8D722-3EE7-4756-98D4-860BEEB0E9E9}" type="datetimeFigureOut">
              <a:rPr lang="el-GR" smtClean="0"/>
              <a:pPr/>
              <a:t>7/9/2015</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1BA89A86-44DB-4E35-9A23-A64687EFF50A}"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8F8D722-3EE7-4756-98D4-860BEEB0E9E9}" type="datetimeFigureOut">
              <a:rPr lang="el-GR" smtClean="0"/>
              <a:pPr/>
              <a:t>7/9/2015</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A89A86-44DB-4E35-9A23-A64687EFF50A}"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https://eclass.upatras.gr/courses/PHA1610/"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5b1%5d%20http:/creativecommons.org/licenses/by-nc-sa/4.0/"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899592" y="704322"/>
            <a:ext cx="2468563" cy="914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 name="Εικόνα 6"/>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3635896" y="709667"/>
            <a:ext cx="4437830" cy="919133"/>
          </a:xfrm>
          <a:prstGeom prst="rect">
            <a:avLst/>
          </a:prstGeom>
        </p:spPr>
      </p:pic>
      <p:sp>
        <p:nvSpPr>
          <p:cNvPr id="6" name="Τίτλος 1"/>
          <p:cNvSpPr>
            <a:spLocks noGrp="1"/>
          </p:cNvSpPr>
          <p:nvPr>
            <p:ph type="ctrTitle"/>
          </p:nvPr>
        </p:nvSpPr>
        <p:spPr/>
        <p:txBody>
          <a:bodyPr/>
          <a:lstStyle/>
          <a:p>
            <a:r>
              <a:rPr lang="el-GR" dirty="0" smtClean="0"/>
              <a:t>Ενόργανη Ανάλυση </a:t>
            </a:r>
            <a:r>
              <a:rPr lang="en-US" dirty="0" smtClean="0"/>
              <a:t>I</a:t>
            </a:r>
            <a:endParaRPr lang="el-GR" dirty="0"/>
          </a:p>
        </p:txBody>
      </p:sp>
      <p:sp>
        <p:nvSpPr>
          <p:cNvPr id="9" name="8 - Ορθογώνιο"/>
          <p:cNvSpPr/>
          <p:nvPr/>
        </p:nvSpPr>
        <p:spPr>
          <a:xfrm>
            <a:off x="381000" y="3429000"/>
            <a:ext cx="8610600" cy="1384995"/>
          </a:xfrm>
          <a:prstGeom prst="rect">
            <a:avLst/>
          </a:prstGeom>
        </p:spPr>
        <p:txBody>
          <a:bodyPr wrap="square">
            <a:spAutoFit/>
          </a:bodyPr>
          <a:lstStyle/>
          <a:p>
            <a:pPr algn="ctr"/>
            <a:r>
              <a:rPr lang="el-GR" sz="2800" b="1" dirty="0" smtClean="0"/>
              <a:t>Υγρή Χρωματογραφία</a:t>
            </a:r>
            <a:endParaRPr lang="en-US" sz="2800" dirty="0" smtClean="0"/>
          </a:p>
          <a:p>
            <a:pPr algn="ctr"/>
            <a:r>
              <a:rPr lang="el-GR" sz="2800" dirty="0" smtClean="0"/>
              <a:t>Κοντογιάννης Χρίστος, Καθηγητής</a:t>
            </a:r>
          </a:p>
          <a:p>
            <a:pPr algn="ctr"/>
            <a:r>
              <a:rPr lang="el-GR" sz="2800" dirty="0" smtClean="0"/>
              <a:t>Τμήμα Φαρμακευτικής</a:t>
            </a:r>
            <a:endParaRPr lang="en-US" sz="2800" dirty="0"/>
          </a:p>
        </p:txBody>
      </p:sp>
      <p:pic>
        <p:nvPicPr>
          <p:cNvPr id="10" name="Picture 3"/>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963603" y="5681912"/>
            <a:ext cx="2416384" cy="84543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11" name="Picture 3" descr="Λογότυπο Επιχειρησιακού Προγράμματος Εκπαίδευση και Δια βίου Μάθηση του Υπουργείου Παιδείας ΕΣΠΑ 2007-2013 με τη σημαία της Ευρωπαϊκής Ένωσης, το οποίο συγχρηματοδοτείται από την Ευρωπαϊκή Ένωση (Ευρωπαϊκό Κοινωνικό Ταμείο) και από εθνικούς πόρους."/>
          <p:cNvPicPr>
            <a:picLocks noChangeAspect="1" noChangeArrowheads="1"/>
          </p:cNvPicPr>
          <p:nvPr/>
        </p:nvPicPr>
        <p:blipFill>
          <a:blip r:embed="rId5" cstate="print"/>
          <a:srcRect/>
          <a:stretch>
            <a:fillRect/>
          </a:stretch>
        </p:blipFill>
        <p:spPr bwMode="auto">
          <a:xfrm>
            <a:off x="3591138" y="5591694"/>
            <a:ext cx="4310289" cy="1025873"/>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altLang="el-GR" sz="3200" b="1" dirty="0" smtClean="0"/>
              <a:t>Χρωματογραφία αντίστροφης φάσης</a:t>
            </a:r>
            <a:endParaRPr lang="el-GR" sz="3200" b="1" dirty="0"/>
          </a:p>
        </p:txBody>
      </p:sp>
      <p:sp>
        <p:nvSpPr>
          <p:cNvPr id="4" name="3 - Ορθογώνιο"/>
          <p:cNvSpPr/>
          <p:nvPr/>
        </p:nvSpPr>
        <p:spPr>
          <a:xfrm>
            <a:off x="539552" y="1347733"/>
            <a:ext cx="8136904" cy="3083921"/>
          </a:xfrm>
          <a:prstGeom prst="rect">
            <a:avLst/>
          </a:prstGeom>
        </p:spPr>
        <p:txBody>
          <a:bodyPr wrap="square">
            <a:spAutoFit/>
          </a:bodyPr>
          <a:lstStyle/>
          <a:p>
            <a:pPr>
              <a:lnSpc>
                <a:spcPct val="200000"/>
              </a:lnSpc>
              <a:buFont typeface="Wingdings" pitchFamily="2" charset="2"/>
              <a:buChar char="q"/>
            </a:pPr>
            <a:r>
              <a:rPr lang="el-GR" altLang="el-GR" sz="2000" dirty="0" smtClean="0"/>
              <a:t>Η στατική φάση, η οποία είναι λιγότερο πολική της κινητής, αποτελείται από οξείδιο πυριτίου συζευγμένο με διάφορες ομάδες όπως </a:t>
            </a:r>
            <a:r>
              <a:rPr lang="el-GR" altLang="el-GR" sz="2000" dirty="0" err="1" smtClean="0"/>
              <a:t>αλκύλια</a:t>
            </a:r>
            <a:r>
              <a:rPr lang="el-GR" altLang="el-GR" sz="2000" dirty="0" smtClean="0"/>
              <a:t> (</a:t>
            </a:r>
            <a:r>
              <a:rPr lang="el-GR" altLang="el-GR" sz="2000" dirty="0" err="1" smtClean="0"/>
              <a:t>ακετύλιο</a:t>
            </a:r>
            <a:r>
              <a:rPr lang="el-GR" altLang="el-GR" sz="2000" dirty="0" smtClean="0"/>
              <a:t>, </a:t>
            </a:r>
            <a:r>
              <a:rPr lang="el-GR" altLang="el-GR" sz="2000" dirty="0" err="1" smtClean="0"/>
              <a:t>δεκαοκτύλιο</a:t>
            </a:r>
            <a:r>
              <a:rPr lang="el-GR" altLang="el-GR" sz="2000" dirty="0" smtClean="0"/>
              <a:t>), </a:t>
            </a:r>
            <a:r>
              <a:rPr lang="el-GR" altLang="el-GR" sz="2000" dirty="0" err="1" smtClean="0"/>
              <a:t>φαινύλιο</a:t>
            </a:r>
            <a:r>
              <a:rPr lang="el-GR" altLang="el-GR" sz="2000" dirty="0" smtClean="0"/>
              <a:t>, </a:t>
            </a:r>
            <a:r>
              <a:rPr lang="el-GR" altLang="el-GR" sz="2000" dirty="0" err="1" smtClean="0"/>
              <a:t>διόλες</a:t>
            </a:r>
            <a:r>
              <a:rPr lang="el-GR" altLang="el-GR" sz="2000" dirty="0" smtClean="0"/>
              <a:t>, </a:t>
            </a:r>
            <a:r>
              <a:rPr lang="el-GR" altLang="el-GR" sz="2000" dirty="0" err="1" smtClean="0"/>
              <a:t>αμινομάδες</a:t>
            </a:r>
            <a:r>
              <a:rPr lang="el-GR" altLang="el-GR" sz="2000" dirty="0" smtClean="0"/>
              <a:t>, </a:t>
            </a:r>
            <a:r>
              <a:rPr lang="el-GR" altLang="el-GR" sz="2000" dirty="0" err="1" smtClean="0"/>
              <a:t>κυανομάδες</a:t>
            </a:r>
            <a:r>
              <a:rPr lang="el-GR" altLang="el-GR" sz="2000" dirty="0" smtClean="0"/>
              <a:t> κ.ά., ενώ η κινητή φάση αποτελείται από μείγματα οργανικών διαλυτών (μεθανόλη,</a:t>
            </a:r>
            <a:r>
              <a:rPr lang="en-US" altLang="el-GR" sz="2000" dirty="0" smtClean="0"/>
              <a:t> </a:t>
            </a:r>
            <a:r>
              <a:rPr lang="el-GR" altLang="el-GR" sz="2000" dirty="0" err="1" smtClean="0"/>
              <a:t>ακετονιτρίλιο</a:t>
            </a:r>
            <a:r>
              <a:rPr lang="el-GR" altLang="el-GR" sz="2000" dirty="0" smtClean="0"/>
              <a:t>, κ.ά.) με υδατικά ρυθμιστικά διαλύματα και νερό.</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634082"/>
          </a:xfrm>
        </p:spPr>
        <p:txBody>
          <a:bodyPr>
            <a:normAutofit/>
          </a:bodyPr>
          <a:lstStyle/>
          <a:p>
            <a:r>
              <a:rPr lang="el-GR" altLang="el-GR" sz="3200" b="1" dirty="0" smtClean="0"/>
              <a:t>Χρωματογραφία κατανομής</a:t>
            </a:r>
            <a:endParaRPr lang="el-GR" sz="3200" b="1" dirty="0"/>
          </a:p>
        </p:txBody>
      </p:sp>
      <p:sp>
        <p:nvSpPr>
          <p:cNvPr id="4" name="3 - Ορθογώνιο"/>
          <p:cNvSpPr/>
          <p:nvPr/>
        </p:nvSpPr>
        <p:spPr>
          <a:xfrm>
            <a:off x="467544" y="1504177"/>
            <a:ext cx="8280920" cy="1852815"/>
          </a:xfrm>
          <a:prstGeom prst="rect">
            <a:avLst/>
          </a:prstGeom>
        </p:spPr>
        <p:txBody>
          <a:bodyPr wrap="square">
            <a:spAutoFit/>
          </a:bodyPr>
          <a:lstStyle/>
          <a:p>
            <a:pPr>
              <a:lnSpc>
                <a:spcPct val="200000"/>
              </a:lnSpc>
              <a:buFont typeface="Wingdings" pitchFamily="2" charset="2"/>
              <a:buChar char="q"/>
            </a:pPr>
            <a:r>
              <a:rPr lang="el-GR" altLang="el-GR" sz="2000" dirty="0" smtClean="0"/>
              <a:t>Ο διαχωρισμός στηρίζεται στη διαφορετική κατανομή των συστατικών ενός μείγματος μεταξύ της κινητής και της υγρής στατικής φάσης και εφαρμόζεται στην ανάλυση ομόλογων, μη ιονικών ενώσεων.</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188640"/>
            <a:ext cx="8229600" cy="850106"/>
          </a:xfrm>
        </p:spPr>
        <p:txBody>
          <a:bodyPr>
            <a:normAutofit/>
          </a:bodyPr>
          <a:lstStyle/>
          <a:p>
            <a:r>
              <a:rPr lang="el-GR" altLang="el-GR" sz="3200" b="1" dirty="0" smtClean="0"/>
              <a:t>Χρωματογραφία ιοντοανταλλαγής</a:t>
            </a:r>
            <a:endParaRPr lang="el-GR" sz="3200" b="1" dirty="0"/>
          </a:p>
        </p:txBody>
      </p:sp>
      <p:sp>
        <p:nvSpPr>
          <p:cNvPr id="4" name="3 - Ορθογώνιο"/>
          <p:cNvSpPr/>
          <p:nvPr/>
        </p:nvSpPr>
        <p:spPr>
          <a:xfrm>
            <a:off x="611560" y="1196752"/>
            <a:ext cx="8064896" cy="4315027"/>
          </a:xfrm>
          <a:prstGeom prst="rect">
            <a:avLst/>
          </a:prstGeom>
        </p:spPr>
        <p:txBody>
          <a:bodyPr wrap="square">
            <a:spAutoFit/>
          </a:bodyPr>
          <a:lstStyle/>
          <a:p>
            <a:pPr>
              <a:lnSpc>
                <a:spcPct val="200000"/>
              </a:lnSpc>
              <a:buFont typeface="Wingdings" pitchFamily="2" charset="2"/>
              <a:buChar char="q"/>
              <a:defRPr/>
            </a:pPr>
            <a:r>
              <a:rPr lang="el-GR" sz="2000" dirty="0"/>
              <a:t>Ο διαχωρισμός οφείλεται στις ηλεκτροστατικές αλληλεπιδράσεις μεταξύ των αναλυόμενων ιόντων και των φορτισμένων ομάδων της στατικής φάσης</a:t>
            </a:r>
            <a:r>
              <a:rPr lang="el-GR" sz="2000" dirty="0" smtClean="0"/>
              <a:t>.</a:t>
            </a:r>
          </a:p>
          <a:p>
            <a:pPr>
              <a:lnSpc>
                <a:spcPct val="200000"/>
              </a:lnSpc>
              <a:buFont typeface="Wingdings" pitchFamily="2" charset="2"/>
              <a:buChar char="q"/>
              <a:defRPr/>
            </a:pPr>
            <a:r>
              <a:rPr lang="el-GR" sz="2000" dirty="0" smtClean="0"/>
              <a:t> </a:t>
            </a:r>
            <a:r>
              <a:rPr lang="el-GR" sz="2000" dirty="0"/>
              <a:t>Οι κυριότερες παράμετροι που καθορίζουν τη συγκράτηση στη χρωματογραφία ιοντοανταλλαγής είναι το αντίθετο ιόν της δραστικής ομάδας της στατικής φάσης, η ιονική ισχύς, το pΗ, ο </a:t>
            </a:r>
            <a:r>
              <a:rPr lang="el-GR" sz="2000" dirty="0" err="1"/>
              <a:t>τροποποιητής</a:t>
            </a:r>
            <a:r>
              <a:rPr lang="el-GR" sz="2000" dirty="0"/>
              <a:t> της κινητής φάσης και η θερμοκρασία.</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706090"/>
          </a:xfrm>
        </p:spPr>
        <p:txBody>
          <a:bodyPr>
            <a:normAutofit/>
          </a:bodyPr>
          <a:lstStyle/>
          <a:p>
            <a:r>
              <a:rPr lang="el-GR" altLang="el-GR" sz="3200" b="1" dirty="0" smtClean="0"/>
              <a:t>Χρωματογραφία συγγένειας</a:t>
            </a:r>
            <a:endParaRPr lang="el-GR" sz="3200" b="1" dirty="0"/>
          </a:p>
        </p:txBody>
      </p:sp>
      <p:sp>
        <p:nvSpPr>
          <p:cNvPr id="4" name="3 - Ορθογώνιο"/>
          <p:cNvSpPr/>
          <p:nvPr/>
        </p:nvSpPr>
        <p:spPr>
          <a:xfrm>
            <a:off x="539552" y="1490237"/>
            <a:ext cx="8208912" cy="4315027"/>
          </a:xfrm>
          <a:prstGeom prst="rect">
            <a:avLst/>
          </a:prstGeom>
        </p:spPr>
        <p:txBody>
          <a:bodyPr wrap="square">
            <a:spAutoFit/>
          </a:bodyPr>
          <a:lstStyle/>
          <a:p>
            <a:pPr>
              <a:lnSpc>
                <a:spcPct val="200000"/>
              </a:lnSpc>
              <a:buFont typeface="Wingdings" pitchFamily="2" charset="2"/>
              <a:buChar char="q"/>
              <a:defRPr/>
            </a:pPr>
            <a:r>
              <a:rPr lang="el-GR" sz="2000" dirty="0"/>
              <a:t>Για την επίτευξη του διαχωρισμού , οι προσδιοριζόμενες ενώσεις δεσμεύονται εκλεκτικά σε υποκαταστάτες, οι οποίοι είναι συνδεδεμένοι στην επιφάνεια του διοξειδίου του πυριτίου. </a:t>
            </a:r>
            <a:endParaRPr lang="el-GR" sz="2000" dirty="0" smtClean="0"/>
          </a:p>
          <a:p>
            <a:pPr>
              <a:lnSpc>
                <a:spcPct val="200000"/>
              </a:lnSpc>
              <a:buFont typeface="Wingdings" pitchFamily="2" charset="2"/>
              <a:buChar char="q"/>
              <a:defRPr/>
            </a:pPr>
            <a:endParaRPr lang="el-GR" sz="2000" dirty="0" smtClean="0"/>
          </a:p>
          <a:p>
            <a:pPr>
              <a:lnSpc>
                <a:spcPct val="200000"/>
              </a:lnSpc>
              <a:buFont typeface="Wingdings" pitchFamily="2" charset="2"/>
              <a:buChar char="q"/>
              <a:defRPr/>
            </a:pPr>
            <a:r>
              <a:rPr lang="el-GR" sz="2000" dirty="0" smtClean="0"/>
              <a:t>Στη </a:t>
            </a:r>
            <a:r>
              <a:rPr lang="el-GR" sz="2000" dirty="0"/>
              <a:t>κατηγορία αυτή ανήκει η Χρωματογραφία </a:t>
            </a:r>
            <a:r>
              <a:rPr lang="el-GR" sz="2000" dirty="0" err="1"/>
              <a:t>Εναντιομερών</a:t>
            </a:r>
            <a:r>
              <a:rPr lang="el-GR" sz="2000" dirty="0"/>
              <a:t>, η οποία αποκτά αυξανόμενο ενδιαφέρον και με την οποία διαχωρίζονται </a:t>
            </a:r>
            <a:r>
              <a:rPr lang="el-GR" sz="2000" dirty="0" err="1"/>
              <a:t>εναντιομερείς</a:t>
            </a:r>
            <a:r>
              <a:rPr lang="el-GR" sz="2000" dirty="0"/>
              <a:t> μορφές ενώσεων που παρουσιάζουν </a:t>
            </a:r>
            <a:r>
              <a:rPr lang="el-GR" sz="2000" dirty="0" err="1"/>
              <a:t>χειρομορφία</a:t>
            </a:r>
            <a:r>
              <a:rPr lang="el-GR" sz="2000" dirty="0"/>
              <a:t>.</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51520" y="116632"/>
            <a:ext cx="8712968" cy="1066130"/>
          </a:xfrm>
        </p:spPr>
        <p:txBody>
          <a:bodyPr>
            <a:noAutofit/>
          </a:bodyPr>
          <a:lstStyle/>
          <a:p>
            <a:r>
              <a:rPr lang="el-GR" altLang="el-GR" sz="3200" b="1" dirty="0" smtClean="0"/>
              <a:t>Χρωματογραφία αποκλεισμού μεγέθους ή διάχυσης πηκτής</a:t>
            </a:r>
            <a:endParaRPr lang="el-GR" sz="3200" b="1" dirty="0"/>
          </a:p>
        </p:txBody>
      </p:sp>
      <p:sp>
        <p:nvSpPr>
          <p:cNvPr id="4" name="3 - Ορθογώνιο"/>
          <p:cNvSpPr/>
          <p:nvPr/>
        </p:nvSpPr>
        <p:spPr>
          <a:xfrm>
            <a:off x="539552" y="1484784"/>
            <a:ext cx="8136904" cy="4401205"/>
          </a:xfrm>
          <a:prstGeom prst="rect">
            <a:avLst/>
          </a:prstGeom>
        </p:spPr>
        <p:txBody>
          <a:bodyPr wrap="square">
            <a:spAutoFit/>
          </a:bodyPr>
          <a:lstStyle/>
          <a:p>
            <a:pPr>
              <a:lnSpc>
                <a:spcPct val="200000"/>
              </a:lnSpc>
              <a:buFont typeface="Wingdings" pitchFamily="2" charset="2"/>
              <a:buChar char="q"/>
              <a:defRPr/>
            </a:pPr>
            <a:r>
              <a:rPr lang="el-GR" sz="2000" dirty="0"/>
              <a:t>Ο διαχωρισμός γίνεται με βάση το σχήμα και το μέγεθος των μορίων των αναλυόμενων ενώσεων και βρίσκει εφαρμογές στην ανάλυση και το χαρακτηρισμό των πολυμερών</a:t>
            </a:r>
            <a:r>
              <a:rPr lang="el-GR" sz="2000" dirty="0" smtClean="0"/>
              <a:t>.</a:t>
            </a:r>
          </a:p>
          <a:p>
            <a:pPr>
              <a:lnSpc>
                <a:spcPct val="200000"/>
              </a:lnSpc>
              <a:buFont typeface="Wingdings" pitchFamily="2" charset="2"/>
              <a:buChar char="q"/>
              <a:defRPr/>
            </a:pPr>
            <a:endParaRPr lang="el-GR" sz="2000" dirty="0" smtClean="0"/>
          </a:p>
          <a:p>
            <a:pPr>
              <a:lnSpc>
                <a:spcPct val="200000"/>
              </a:lnSpc>
              <a:buFont typeface="Wingdings" pitchFamily="2" charset="2"/>
              <a:buChar char="q"/>
              <a:defRPr/>
            </a:pPr>
            <a:r>
              <a:rPr lang="el-GR" sz="2000" dirty="0" smtClean="0"/>
              <a:t>Τα </a:t>
            </a:r>
            <a:r>
              <a:rPr lang="el-GR" sz="2000" dirty="0"/>
              <a:t>μεγάλα μόρια εξέρχονται πρώτα από τη στήλη, ενώ τα μικρά μόρια, καθώς εισέρχονται στους πόρους των σωματιδίων της στατικής φάσης, καθυστερούν και βγαίνουν αργότερα.</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116632"/>
            <a:ext cx="8229600" cy="850106"/>
          </a:xfrm>
        </p:spPr>
        <p:txBody>
          <a:bodyPr>
            <a:normAutofit/>
          </a:bodyPr>
          <a:lstStyle/>
          <a:p>
            <a:r>
              <a:rPr lang="el-GR" altLang="el-GR" sz="3200" b="1" dirty="0" smtClean="0"/>
              <a:t>Οργανολογία</a:t>
            </a:r>
            <a:endParaRPr lang="el-GR" sz="3200" b="1" dirty="0"/>
          </a:p>
        </p:txBody>
      </p:sp>
      <p:sp>
        <p:nvSpPr>
          <p:cNvPr id="4" name="3 - Ορθογώνιο"/>
          <p:cNvSpPr/>
          <p:nvPr/>
        </p:nvSpPr>
        <p:spPr>
          <a:xfrm>
            <a:off x="467544" y="1124744"/>
            <a:ext cx="8208912" cy="4930581"/>
          </a:xfrm>
          <a:prstGeom prst="rect">
            <a:avLst/>
          </a:prstGeom>
        </p:spPr>
        <p:txBody>
          <a:bodyPr wrap="square">
            <a:spAutoFit/>
          </a:bodyPr>
          <a:lstStyle/>
          <a:p>
            <a:pPr>
              <a:lnSpc>
                <a:spcPct val="200000"/>
              </a:lnSpc>
              <a:buFont typeface="Wingdings" pitchFamily="2" charset="2"/>
              <a:buChar char="Ø"/>
              <a:defRPr/>
            </a:pPr>
            <a:r>
              <a:rPr lang="el-GR" sz="2000" dirty="0"/>
              <a:t>Ένα σύστημα HPLC περιλαμβάνει:</a:t>
            </a:r>
          </a:p>
          <a:p>
            <a:pPr>
              <a:lnSpc>
                <a:spcPct val="200000"/>
              </a:lnSpc>
              <a:buFont typeface="Arial" pitchFamily="34" charset="0"/>
              <a:buChar char="•"/>
              <a:defRPr/>
            </a:pPr>
            <a:r>
              <a:rPr lang="el-GR" sz="2000" dirty="0"/>
              <a:t>Φιάλες αποθήκευσης διαλυτών.</a:t>
            </a:r>
          </a:p>
          <a:p>
            <a:pPr>
              <a:lnSpc>
                <a:spcPct val="200000"/>
              </a:lnSpc>
              <a:buFont typeface="Arial" pitchFamily="34" charset="0"/>
              <a:buChar char="•"/>
              <a:defRPr/>
            </a:pPr>
            <a:r>
              <a:rPr lang="el-GR" sz="2000" dirty="0"/>
              <a:t>Αντλία (σταθερής ροής ,σταθερής πίεσης).</a:t>
            </a:r>
          </a:p>
          <a:p>
            <a:pPr>
              <a:lnSpc>
                <a:spcPct val="200000"/>
              </a:lnSpc>
              <a:buFont typeface="Arial" pitchFamily="34" charset="0"/>
              <a:buChar char="•"/>
              <a:defRPr/>
            </a:pPr>
            <a:r>
              <a:rPr lang="el-GR" sz="2000" dirty="0"/>
              <a:t>Μονάδα εισαγωγής δείγματος (βαλβίδα εισαγωγής δείγματος, αυτόματος δειγματολήπτης).</a:t>
            </a:r>
          </a:p>
          <a:p>
            <a:pPr>
              <a:lnSpc>
                <a:spcPct val="200000"/>
              </a:lnSpc>
              <a:buFont typeface="Arial" pitchFamily="34" charset="0"/>
              <a:buChar char="•"/>
              <a:defRPr/>
            </a:pPr>
            <a:r>
              <a:rPr lang="el-GR" sz="2000" dirty="0"/>
              <a:t>Χρωματογραφική στήλη.</a:t>
            </a:r>
          </a:p>
          <a:p>
            <a:pPr>
              <a:lnSpc>
                <a:spcPct val="200000"/>
              </a:lnSpc>
              <a:buFont typeface="Arial" pitchFamily="34" charset="0"/>
              <a:buChar char="•"/>
              <a:defRPr/>
            </a:pPr>
            <a:r>
              <a:rPr lang="el-GR" sz="2000" dirty="0"/>
              <a:t>Ανιχνευτή.</a:t>
            </a:r>
          </a:p>
          <a:p>
            <a:pPr>
              <a:lnSpc>
                <a:spcPct val="200000"/>
              </a:lnSpc>
              <a:buFont typeface="Arial" pitchFamily="34" charset="0"/>
              <a:buChar char="•"/>
              <a:defRPr/>
            </a:pPr>
            <a:r>
              <a:rPr lang="el-GR" sz="2000" dirty="0"/>
              <a:t>Καταγραφικό</a:t>
            </a:r>
            <a:r>
              <a:rPr lang="el-GR" sz="2000" dirty="0" smtClean="0"/>
              <a:t>.</a:t>
            </a:r>
            <a:endParaRPr lang="el-GR" sz="20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116632"/>
            <a:ext cx="8229600" cy="634082"/>
          </a:xfrm>
        </p:spPr>
        <p:txBody>
          <a:bodyPr>
            <a:normAutofit/>
          </a:bodyPr>
          <a:lstStyle/>
          <a:p>
            <a:r>
              <a:rPr lang="el-GR" altLang="el-GR" sz="3200" b="1" dirty="0" smtClean="0"/>
              <a:t>Οργανολογία</a:t>
            </a:r>
            <a:endParaRPr lang="el-GR" sz="3200" dirty="0"/>
          </a:p>
        </p:txBody>
      </p:sp>
      <p:pic>
        <p:nvPicPr>
          <p:cNvPr id="1026" name="Picture 2" descr="C:\Users\user\Desktop\hplc_image1.png"/>
          <p:cNvPicPr>
            <a:picLocks noChangeAspect="1" noChangeArrowheads="1"/>
          </p:cNvPicPr>
          <p:nvPr/>
        </p:nvPicPr>
        <p:blipFill>
          <a:blip r:embed="rId2" cstate="print"/>
          <a:srcRect/>
          <a:stretch>
            <a:fillRect/>
          </a:stretch>
        </p:blipFill>
        <p:spPr bwMode="auto">
          <a:xfrm>
            <a:off x="683568" y="2204864"/>
            <a:ext cx="8136904" cy="4429937"/>
          </a:xfrm>
          <a:prstGeom prst="rect">
            <a:avLst/>
          </a:prstGeom>
          <a:noFill/>
        </p:spPr>
      </p:pic>
      <p:sp>
        <p:nvSpPr>
          <p:cNvPr id="5" name="4 - Ορθογώνιο"/>
          <p:cNvSpPr/>
          <p:nvPr/>
        </p:nvSpPr>
        <p:spPr>
          <a:xfrm>
            <a:off x="611560" y="764704"/>
            <a:ext cx="8352928" cy="1338828"/>
          </a:xfrm>
          <a:prstGeom prst="rect">
            <a:avLst/>
          </a:prstGeom>
        </p:spPr>
        <p:txBody>
          <a:bodyPr wrap="square">
            <a:spAutoFit/>
          </a:bodyPr>
          <a:lstStyle/>
          <a:p>
            <a:pPr>
              <a:lnSpc>
                <a:spcPct val="150000"/>
              </a:lnSpc>
              <a:buFont typeface="Wingdings" pitchFamily="2" charset="2"/>
              <a:buChar char="q"/>
              <a:defRPr/>
            </a:pPr>
            <a:r>
              <a:rPr lang="el-GR" dirty="0" smtClean="0"/>
              <a:t>Στην αναλυτική στήλη γίνεται ο διαχωρισμός των συστατικών του δείγματος, ενώ η προώθηση της κινητής φάσης διαμέσου της στήλης γίνεται με την αντλία. Η διεργασία του χρωματογραφικού διαχωρισμού αρχίζει με την εισαγωγή του δείγματος στη στήλη.</a:t>
            </a:r>
            <a:endParaRPr lang="el-GR"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116632"/>
            <a:ext cx="8229600" cy="778098"/>
          </a:xfrm>
        </p:spPr>
        <p:txBody>
          <a:bodyPr>
            <a:normAutofit/>
          </a:bodyPr>
          <a:lstStyle/>
          <a:p>
            <a:r>
              <a:rPr lang="el-GR" altLang="el-GR" sz="3200" b="1" dirty="0" smtClean="0"/>
              <a:t>Ανιχνευτές</a:t>
            </a:r>
            <a:endParaRPr lang="el-GR" sz="3200" b="1" dirty="0"/>
          </a:p>
        </p:txBody>
      </p:sp>
      <p:sp>
        <p:nvSpPr>
          <p:cNvPr id="4" name="3 - Ορθογώνιο"/>
          <p:cNvSpPr/>
          <p:nvPr/>
        </p:nvSpPr>
        <p:spPr>
          <a:xfrm>
            <a:off x="323528" y="836712"/>
            <a:ext cx="8280920" cy="5584606"/>
          </a:xfrm>
          <a:prstGeom prst="rect">
            <a:avLst/>
          </a:prstGeom>
        </p:spPr>
        <p:txBody>
          <a:bodyPr wrap="square">
            <a:spAutoFit/>
          </a:bodyPr>
          <a:lstStyle/>
          <a:p>
            <a:pPr>
              <a:lnSpc>
                <a:spcPct val="150000"/>
              </a:lnSpc>
              <a:buFont typeface="Wingdings" pitchFamily="2" charset="2"/>
              <a:buChar char="Ø"/>
              <a:defRPr/>
            </a:pPr>
            <a:r>
              <a:rPr lang="el-GR" sz="2000" dirty="0"/>
              <a:t>Οι ανιχνευτές που μπορούν να χρησιμοποιηθούν στην HPLC είναι οι παρακάτω:</a:t>
            </a:r>
          </a:p>
          <a:p>
            <a:pPr>
              <a:lnSpc>
                <a:spcPct val="150000"/>
              </a:lnSpc>
              <a:buFont typeface="Arial" pitchFamily="34" charset="0"/>
              <a:buChar char="•"/>
              <a:defRPr/>
            </a:pPr>
            <a:r>
              <a:rPr lang="el-GR" sz="2000" dirty="0"/>
              <a:t>Ανιχνευτές ορατού-υπεριώδους.</a:t>
            </a:r>
          </a:p>
          <a:p>
            <a:pPr>
              <a:lnSpc>
                <a:spcPct val="150000"/>
              </a:lnSpc>
              <a:buFont typeface="Arial" pitchFamily="34" charset="0"/>
              <a:buChar char="•"/>
              <a:defRPr/>
            </a:pPr>
            <a:r>
              <a:rPr lang="el-GR" sz="2000" dirty="0"/>
              <a:t>Παράταξης </a:t>
            </a:r>
            <a:r>
              <a:rPr lang="el-GR" sz="2000" dirty="0" err="1"/>
              <a:t>φωτοδιόδων</a:t>
            </a:r>
            <a:r>
              <a:rPr lang="el-GR" sz="2000" dirty="0"/>
              <a:t>.</a:t>
            </a:r>
          </a:p>
          <a:p>
            <a:pPr>
              <a:lnSpc>
                <a:spcPct val="150000"/>
              </a:lnSpc>
              <a:buFont typeface="Arial" pitchFamily="34" charset="0"/>
              <a:buChar char="•"/>
              <a:defRPr/>
            </a:pPr>
            <a:r>
              <a:rPr lang="el-GR" sz="2000" dirty="0" err="1"/>
              <a:t>Αγωγιμομετρικοί</a:t>
            </a:r>
            <a:r>
              <a:rPr lang="el-GR" sz="2000" dirty="0"/>
              <a:t>.</a:t>
            </a:r>
          </a:p>
          <a:p>
            <a:pPr>
              <a:lnSpc>
                <a:spcPct val="150000"/>
              </a:lnSpc>
              <a:buFont typeface="Arial" pitchFamily="34" charset="0"/>
              <a:buChar char="•"/>
              <a:defRPr/>
            </a:pPr>
            <a:r>
              <a:rPr lang="el-GR" sz="2000" dirty="0" smtClean="0"/>
              <a:t>Δείκτη </a:t>
            </a:r>
            <a:r>
              <a:rPr lang="el-GR" sz="2000" dirty="0"/>
              <a:t>διάθλασης.</a:t>
            </a:r>
          </a:p>
          <a:p>
            <a:pPr>
              <a:lnSpc>
                <a:spcPct val="150000"/>
              </a:lnSpc>
              <a:buFont typeface="Arial" pitchFamily="34" charset="0"/>
              <a:buChar char="•"/>
              <a:defRPr/>
            </a:pPr>
            <a:r>
              <a:rPr lang="el-GR" sz="2000" dirty="0"/>
              <a:t>Φασματογράφοι μάζας.</a:t>
            </a:r>
          </a:p>
          <a:p>
            <a:pPr>
              <a:lnSpc>
                <a:spcPct val="150000"/>
              </a:lnSpc>
              <a:buFont typeface="Arial" pitchFamily="34" charset="0"/>
              <a:buChar char="•"/>
              <a:defRPr/>
            </a:pPr>
            <a:r>
              <a:rPr lang="el-GR" sz="2000" dirty="0"/>
              <a:t>Ηλεκτροχημικοί.</a:t>
            </a:r>
          </a:p>
          <a:p>
            <a:pPr>
              <a:lnSpc>
                <a:spcPct val="150000"/>
              </a:lnSpc>
              <a:buFont typeface="Arial" pitchFamily="34" charset="0"/>
              <a:buChar char="•"/>
              <a:defRPr/>
            </a:pPr>
            <a:r>
              <a:rPr lang="el-GR" sz="2000" dirty="0" err="1"/>
              <a:t>Φθορισμομετρικοί</a:t>
            </a:r>
            <a:r>
              <a:rPr lang="el-GR" sz="2000" dirty="0"/>
              <a:t>.</a:t>
            </a:r>
          </a:p>
          <a:p>
            <a:pPr>
              <a:lnSpc>
                <a:spcPct val="150000"/>
              </a:lnSpc>
              <a:buFont typeface="Arial" pitchFamily="34" charset="0"/>
              <a:buChar char="•"/>
              <a:defRPr/>
            </a:pPr>
            <a:r>
              <a:rPr lang="el-GR" sz="2000" dirty="0"/>
              <a:t>Ραδιενέργειας.</a:t>
            </a:r>
          </a:p>
          <a:p>
            <a:pPr>
              <a:lnSpc>
                <a:spcPct val="150000"/>
              </a:lnSpc>
              <a:buFont typeface="Arial" pitchFamily="34" charset="0"/>
              <a:buChar char="•"/>
              <a:defRPr/>
            </a:pPr>
            <a:r>
              <a:rPr lang="el-GR" sz="2000" dirty="0"/>
              <a:t>Σκεδασμού φωτός.</a:t>
            </a:r>
          </a:p>
          <a:p>
            <a:pPr>
              <a:lnSpc>
                <a:spcPct val="150000"/>
              </a:lnSpc>
              <a:buFont typeface="Arial" pitchFamily="34" charset="0"/>
              <a:buChar char="•"/>
              <a:defRPr/>
            </a:pPr>
            <a:r>
              <a:rPr lang="el-GR" sz="2000" dirty="0"/>
              <a:t>Φλόγας (ιονισμού φλόγας, εκπομπής, φωτομετρικοί ανιχνευτές).</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706090"/>
          </a:xfrm>
        </p:spPr>
        <p:txBody>
          <a:bodyPr>
            <a:normAutofit/>
          </a:bodyPr>
          <a:lstStyle/>
          <a:p>
            <a:r>
              <a:rPr lang="el-GR" altLang="el-GR" sz="3200" b="1" dirty="0" smtClean="0"/>
              <a:t>Επιλογή κινητής φάσης</a:t>
            </a:r>
            <a:endParaRPr lang="el-GR" sz="3200" b="1" dirty="0"/>
          </a:p>
        </p:txBody>
      </p:sp>
      <p:sp>
        <p:nvSpPr>
          <p:cNvPr id="4" name="3 - Ορθογώνιο"/>
          <p:cNvSpPr/>
          <p:nvPr/>
        </p:nvSpPr>
        <p:spPr>
          <a:xfrm>
            <a:off x="395536" y="1092800"/>
            <a:ext cx="8424936" cy="4315027"/>
          </a:xfrm>
          <a:prstGeom prst="rect">
            <a:avLst/>
          </a:prstGeom>
        </p:spPr>
        <p:txBody>
          <a:bodyPr wrap="square">
            <a:spAutoFit/>
          </a:bodyPr>
          <a:lstStyle/>
          <a:p>
            <a:pPr>
              <a:lnSpc>
                <a:spcPct val="200000"/>
              </a:lnSpc>
              <a:buFont typeface="Wingdings" pitchFamily="2" charset="2"/>
              <a:buChar char="q"/>
              <a:defRPr/>
            </a:pPr>
            <a:r>
              <a:rPr lang="el-GR" sz="2000" dirty="0" smtClean="0"/>
              <a:t>Από </a:t>
            </a:r>
            <a:r>
              <a:rPr lang="el-GR" sz="2000" dirty="0"/>
              <a:t>τη χρωματογραφική θεωρία </a:t>
            </a:r>
            <a:r>
              <a:rPr lang="el-GR" sz="2000" dirty="0" smtClean="0"/>
              <a:t> </a:t>
            </a:r>
            <a:r>
              <a:rPr lang="el-GR" sz="2000" dirty="0"/>
              <a:t>η διαχωριστική ικανότητα </a:t>
            </a:r>
            <a:r>
              <a:rPr lang="el-GR" sz="2000" dirty="0" err="1"/>
              <a:t>Rs</a:t>
            </a:r>
            <a:r>
              <a:rPr lang="el-GR" sz="2000" dirty="0"/>
              <a:t> εξαρτάται από τον αριθμό των θεωρητικών πλακών Ν, τον παράγοντα συγκράτησης </a:t>
            </a:r>
            <a:r>
              <a:rPr lang="el-GR" sz="2000" dirty="0" err="1"/>
              <a:t>k΄</a:t>
            </a:r>
            <a:r>
              <a:rPr lang="el-GR" sz="2000" dirty="0"/>
              <a:t> και τον παράγοντα διαχωρισμού. Η βελτιστοποίηση των παραμέτρων </a:t>
            </a:r>
            <a:r>
              <a:rPr lang="el-GR" sz="2000" dirty="0" err="1"/>
              <a:t>k΄</a:t>
            </a:r>
            <a:r>
              <a:rPr lang="el-GR" sz="2000" dirty="0"/>
              <a:t> και α γίνεται κυρίως με αλλαγές στη σύσταση της κινητής φάσης. Έτσι, μετά την επιλογή της στατικής φάσης (βελτιστοποίηση του Ν), η οποία πρέπει να έχει παρόμοια πολικότητα με τις προσδιοριζόμενες ενώσεις, επιλέγεται η κινητή φάση έτσι ώστε k'(1,10).</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188640"/>
            <a:ext cx="8229600" cy="778098"/>
          </a:xfrm>
        </p:spPr>
        <p:txBody>
          <a:bodyPr>
            <a:normAutofit/>
          </a:bodyPr>
          <a:lstStyle/>
          <a:p>
            <a:r>
              <a:rPr lang="el-GR" altLang="el-GR" sz="3200" b="1" dirty="0" smtClean="0"/>
              <a:t>Επιλογή κινητής φάσης</a:t>
            </a:r>
            <a:endParaRPr lang="el-GR" sz="3200" dirty="0"/>
          </a:p>
        </p:txBody>
      </p:sp>
      <p:sp>
        <p:nvSpPr>
          <p:cNvPr id="4" name="3 - Ορθογώνιο"/>
          <p:cNvSpPr/>
          <p:nvPr/>
        </p:nvSpPr>
        <p:spPr>
          <a:xfrm>
            <a:off x="539552" y="893033"/>
            <a:ext cx="8280920" cy="5632311"/>
          </a:xfrm>
          <a:prstGeom prst="rect">
            <a:avLst/>
          </a:prstGeom>
        </p:spPr>
        <p:txBody>
          <a:bodyPr wrap="square">
            <a:spAutoFit/>
          </a:bodyPr>
          <a:lstStyle/>
          <a:p>
            <a:pPr>
              <a:lnSpc>
                <a:spcPct val="200000"/>
              </a:lnSpc>
              <a:buFont typeface="Wingdings" pitchFamily="2" charset="2"/>
              <a:buChar char="q"/>
            </a:pPr>
            <a:r>
              <a:rPr lang="el-GR" altLang="el-GR" sz="2000" dirty="0" smtClean="0"/>
              <a:t>Κατά την ανάλυση </a:t>
            </a:r>
            <a:r>
              <a:rPr lang="el-GR" altLang="el-GR" sz="2000" dirty="0" err="1" smtClean="0"/>
              <a:t>ιονιζόμενων</a:t>
            </a:r>
            <a:r>
              <a:rPr lang="el-GR" altLang="el-GR" sz="2000" dirty="0" smtClean="0"/>
              <a:t> συστατικών είναι σημαντικό να ελέγχεται το </a:t>
            </a:r>
            <a:r>
              <a:rPr lang="el-GR" altLang="el-GR" sz="2000" dirty="0" err="1" smtClean="0"/>
              <a:t>pH</a:t>
            </a:r>
            <a:r>
              <a:rPr lang="el-GR" altLang="el-GR" sz="2000" dirty="0" smtClean="0"/>
              <a:t> της κινητής φάσης, καθώς μικρές αλλαγές επιφέρουν σημαντική μεταβολή στο συντελεστή κατανομής Κ των ουσιών. </a:t>
            </a:r>
          </a:p>
          <a:p>
            <a:pPr>
              <a:lnSpc>
                <a:spcPct val="200000"/>
              </a:lnSpc>
              <a:buFont typeface="Wingdings" pitchFamily="2" charset="2"/>
              <a:buChar char="q"/>
            </a:pPr>
            <a:r>
              <a:rPr lang="el-GR" altLang="el-GR" sz="2000" dirty="0" smtClean="0"/>
              <a:t>Συνήθως χρησιμοποιούνται ρυθμιστικά διαλύματα που εξασφαλίζουν τη σταθερότητα του </a:t>
            </a:r>
            <a:r>
              <a:rPr lang="el-GR" altLang="el-GR" sz="2000" dirty="0" err="1" smtClean="0"/>
              <a:t>pH</a:t>
            </a:r>
            <a:r>
              <a:rPr lang="el-GR" altLang="el-GR" sz="2000" dirty="0" smtClean="0"/>
              <a:t> της κινητής φάσης. Τα ρυθμιστικά διαλύματα  που συνήθως χρησιμοποιούμε είναι αυτά του φωσφορικού οξέος. Για να επιτευχθεί καλύτερος έλεγχος, το </a:t>
            </a:r>
            <a:r>
              <a:rPr lang="el-GR" altLang="el-GR" sz="2000" dirty="0" err="1" smtClean="0"/>
              <a:t>pH</a:t>
            </a:r>
            <a:r>
              <a:rPr lang="el-GR" altLang="el-GR" sz="2000" dirty="0" smtClean="0"/>
              <a:t> της κινητής φάσης θα πρέπει να καθορίζεται μεταξύ ±1 μονάδων από την τιμή </a:t>
            </a:r>
            <a:r>
              <a:rPr lang="el-GR" altLang="el-GR" sz="2000" dirty="0" err="1" smtClean="0"/>
              <a:t>pΚa</a:t>
            </a:r>
            <a:r>
              <a:rPr lang="el-GR" altLang="el-GR" sz="2000" dirty="0" smtClean="0"/>
              <a:t> του οξέος που χρησιμοποιείται για τη δημιουργία του ρυθμιστικού διαλύματος.</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dirty="0" smtClean="0"/>
              <a:t>Άδειες Χρήσης</a:t>
            </a:r>
            <a:endParaRPr lang="en-US" dirty="0"/>
          </a:p>
        </p:txBody>
      </p:sp>
      <p:sp>
        <p:nvSpPr>
          <p:cNvPr id="5" name="Subtitle 8"/>
          <p:cNvSpPr>
            <a:spLocks noGrp="1"/>
          </p:cNvSpPr>
          <p:nvPr>
            <p:ph idx="1"/>
          </p:nvPr>
        </p:nvSpPr>
        <p:spPr>
          <a:xfrm>
            <a:off x="457200" y="1600200"/>
            <a:ext cx="8229600" cy="4525963"/>
          </a:xfrm>
        </p:spPr>
        <p:txBody>
          <a:bodyPr>
            <a:normAutofit/>
          </a:bodyPr>
          <a:lstStyle/>
          <a:p>
            <a:pPr algn="l"/>
            <a:r>
              <a:rPr lang="el-GR" sz="2800" dirty="0" smtClean="0"/>
              <a:t>Το παρόν εκπαιδευτικό υλικό υπόκειται σε</a:t>
            </a:r>
            <a:r>
              <a:rPr lang="en-US" sz="2800" dirty="0" smtClean="0"/>
              <a:t> </a:t>
            </a:r>
            <a:r>
              <a:rPr lang="el-GR" sz="2800" dirty="0" smtClean="0"/>
              <a:t>άδειες χρήσης </a:t>
            </a:r>
            <a:r>
              <a:rPr lang="en-US" sz="2800" dirty="0" smtClean="0"/>
              <a:t>Creative Commons. </a:t>
            </a:r>
          </a:p>
          <a:p>
            <a:pPr algn="l"/>
            <a:r>
              <a:rPr lang="el-GR" sz="2800" dirty="0" smtClean="0"/>
              <a:t>Για εκπαιδευτικό υλικό, όπως εικόνες, που υπόκειται σε άλλου τύπου άδειας χρήσης, η άδεια χρήσης αναφέρεται ρητώς. </a:t>
            </a:r>
            <a:endParaRPr lang="en-US" sz="2800" dirty="0" smtClean="0"/>
          </a:p>
          <a:p>
            <a:r>
              <a:rPr lang="el-GR" sz="2800" dirty="0"/>
              <a:t>Αναφορά-Μη-Εμπορική Χρήση-Παρόμοια Διανομή </a:t>
            </a:r>
            <a:endParaRPr lang="el-GR" sz="2800" dirty="0" smtClean="0"/>
          </a:p>
        </p:txBody>
      </p:sp>
      <p:pic>
        <p:nvPicPr>
          <p:cNvPr id="6" name="Picture 3"/>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203848" y="5229200"/>
            <a:ext cx="2639367" cy="923451"/>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116632"/>
            <a:ext cx="8229600" cy="634082"/>
          </a:xfrm>
        </p:spPr>
        <p:txBody>
          <a:bodyPr>
            <a:normAutofit/>
          </a:bodyPr>
          <a:lstStyle/>
          <a:p>
            <a:r>
              <a:rPr lang="el-GR" altLang="el-GR" sz="3200" b="1" dirty="0" smtClean="0"/>
              <a:t>Επιλογή στατικής φάσης</a:t>
            </a:r>
            <a:endParaRPr lang="el-GR" sz="3200" b="1" dirty="0"/>
          </a:p>
        </p:txBody>
      </p:sp>
      <p:sp>
        <p:nvSpPr>
          <p:cNvPr id="4" name="3 - Ορθογώνιο"/>
          <p:cNvSpPr/>
          <p:nvPr/>
        </p:nvSpPr>
        <p:spPr>
          <a:xfrm>
            <a:off x="251520" y="692696"/>
            <a:ext cx="8712968" cy="6017032"/>
          </a:xfrm>
          <a:prstGeom prst="rect">
            <a:avLst/>
          </a:prstGeom>
        </p:spPr>
        <p:txBody>
          <a:bodyPr wrap="square">
            <a:spAutoFit/>
          </a:bodyPr>
          <a:lstStyle/>
          <a:p>
            <a:pPr>
              <a:lnSpc>
                <a:spcPct val="150000"/>
              </a:lnSpc>
              <a:spcBef>
                <a:spcPts val="600"/>
              </a:spcBef>
              <a:buFont typeface="Wingdings" pitchFamily="2" charset="2"/>
              <a:buChar char="q"/>
              <a:defRPr/>
            </a:pPr>
            <a:r>
              <a:rPr lang="el-GR" sz="2000" dirty="0"/>
              <a:t>Η επιλογή της στατικής φάσης και της κατάλληλης αναλυτικής στήλης είναι σημαντικά για την ανάπτυξη μιας αναλυτικής μεθόδου και καθορίζεται από τις επιμέρους παραμέτρους:</a:t>
            </a:r>
          </a:p>
          <a:p>
            <a:pPr marL="514350" indent="-514350">
              <a:lnSpc>
                <a:spcPct val="150000"/>
              </a:lnSpc>
              <a:spcBef>
                <a:spcPts val="600"/>
              </a:spcBef>
              <a:buFont typeface="+mj-lt"/>
              <a:buAutoNum type="romanLcPeriod"/>
              <a:defRPr/>
            </a:pPr>
            <a:r>
              <a:rPr lang="el-GR" sz="2000" dirty="0"/>
              <a:t>Το μέγεθος των μορίων του υλικού πληρώσεως και τα γεωμετρικά χαρακτηριστικά της στήλης.</a:t>
            </a:r>
          </a:p>
          <a:p>
            <a:pPr marL="514350" indent="-514350">
              <a:lnSpc>
                <a:spcPct val="150000"/>
              </a:lnSpc>
              <a:spcBef>
                <a:spcPts val="600"/>
              </a:spcBef>
              <a:buFont typeface="+mj-lt"/>
              <a:buAutoNum type="romanLcPeriod"/>
              <a:defRPr/>
            </a:pPr>
            <a:r>
              <a:rPr lang="el-GR" sz="2000" dirty="0"/>
              <a:t>Η φύση της ομάδας που είναι δεσμευμένη στο υπόστρωμα, η οποία καθορίζει και την εκλεκτικότητα της στατικής φάσης.</a:t>
            </a:r>
          </a:p>
          <a:p>
            <a:pPr marL="514350" indent="-514350">
              <a:lnSpc>
                <a:spcPct val="150000"/>
              </a:lnSpc>
              <a:spcBef>
                <a:spcPts val="600"/>
              </a:spcBef>
              <a:buFont typeface="+mj-lt"/>
              <a:buAutoNum type="romanLcPeriod"/>
              <a:defRPr/>
            </a:pPr>
            <a:r>
              <a:rPr lang="el-GR" sz="2000" dirty="0"/>
              <a:t>Η διάμετρος των πόρων του υλικού πληρώσεως.</a:t>
            </a:r>
          </a:p>
          <a:p>
            <a:pPr marL="514350" indent="-514350">
              <a:lnSpc>
                <a:spcPct val="150000"/>
              </a:lnSpc>
              <a:spcBef>
                <a:spcPts val="600"/>
              </a:spcBef>
              <a:buFont typeface="+mj-lt"/>
              <a:buAutoNum type="romanLcPeriod"/>
              <a:defRPr/>
            </a:pPr>
            <a:r>
              <a:rPr lang="el-GR" sz="2000" dirty="0"/>
              <a:t>Ο τύπος του υποστρώματος το οποίο πρέπει να είναι χημικά αδρανές.</a:t>
            </a:r>
          </a:p>
          <a:p>
            <a:pPr marL="514350" indent="-514350">
              <a:lnSpc>
                <a:spcPct val="150000"/>
              </a:lnSpc>
              <a:spcBef>
                <a:spcPts val="600"/>
              </a:spcBef>
              <a:buFont typeface="+mj-lt"/>
              <a:buAutoNum type="romanLcPeriod"/>
              <a:defRPr/>
            </a:pPr>
            <a:r>
              <a:rPr lang="el-GR" sz="2000" dirty="0"/>
              <a:t>Η περιεκτικότητα της στήλης σε ελεύθερα </a:t>
            </a:r>
            <a:r>
              <a:rPr lang="el-GR" sz="2000" dirty="0" err="1"/>
              <a:t>σιλανολικά</a:t>
            </a:r>
            <a:r>
              <a:rPr lang="el-GR" sz="2000" dirty="0"/>
              <a:t> υδροξύλια. Όσο μεγαλύτερο είναι το ποσοστό τους , τόσο πιο πολική (όξινη) είναι η στήλη και τόσο ασθενέστερη είναι η συγκράτηση των μη πολικών ενώσεων.</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116632"/>
            <a:ext cx="8229600" cy="778098"/>
          </a:xfrm>
        </p:spPr>
        <p:txBody>
          <a:bodyPr>
            <a:normAutofit/>
          </a:bodyPr>
          <a:lstStyle/>
          <a:p>
            <a:r>
              <a:rPr lang="el-GR" sz="3200" b="1" dirty="0" smtClean="0"/>
              <a:t>Προετοιμασία δείγματος</a:t>
            </a:r>
            <a:endParaRPr lang="el-GR" sz="3200" b="1" dirty="0"/>
          </a:p>
        </p:txBody>
      </p:sp>
      <p:sp>
        <p:nvSpPr>
          <p:cNvPr id="4" name="3 - Ορθογώνιο"/>
          <p:cNvSpPr/>
          <p:nvPr/>
        </p:nvSpPr>
        <p:spPr>
          <a:xfrm>
            <a:off x="395536" y="692696"/>
            <a:ext cx="8496944" cy="6247864"/>
          </a:xfrm>
          <a:prstGeom prst="rect">
            <a:avLst/>
          </a:prstGeom>
        </p:spPr>
        <p:txBody>
          <a:bodyPr wrap="square">
            <a:spAutoFit/>
          </a:bodyPr>
          <a:lstStyle/>
          <a:p>
            <a:pPr>
              <a:lnSpc>
                <a:spcPct val="200000"/>
              </a:lnSpc>
              <a:buFont typeface="Wingdings" pitchFamily="2" charset="2"/>
              <a:buChar char="q"/>
              <a:defRPr/>
            </a:pPr>
            <a:r>
              <a:rPr lang="el-GR" sz="2000" dirty="0"/>
              <a:t>Η </a:t>
            </a:r>
            <a:r>
              <a:rPr lang="el-GR" sz="2000" dirty="0" smtClean="0"/>
              <a:t>προετοιμασία </a:t>
            </a:r>
            <a:r>
              <a:rPr lang="el-GR" sz="2000" dirty="0"/>
              <a:t>του δείγματος είναι βασικό τμήμα της ανάλυσης με HPLC, που</a:t>
            </a:r>
            <a:r>
              <a:rPr lang="en-US" sz="2000" dirty="0"/>
              <a:t> </a:t>
            </a:r>
            <a:r>
              <a:rPr lang="el-GR" sz="2000" dirty="0"/>
              <a:t>αποσκοπεί στην παραλαβή ενός ομογενούς και αναπαραγώγιμου διαλύματος, το</a:t>
            </a:r>
            <a:r>
              <a:rPr lang="en-US" sz="2000" dirty="0"/>
              <a:t> </a:t>
            </a:r>
            <a:r>
              <a:rPr lang="el-GR" sz="2000" dirty="0"/>
              <a:t>οποίο είναι κατάλληλο για έγχυση στη χρωματογραφική στήλη</a:t>
            </a:r>
            <a:r>
              <a:rPr lang="el-GR" sz="2000" dirty="0" smtClean="0"/>
              <a:t>.</a:t>
            </a:r>
          </a:p>
          <a:p>
            <a:pPr>
              <a:lnSpc>
                <a:spcPct val="200000"/>
              </a:lnSpc>
              <a:buFont typeface="Wingdings" pitchFamily="2" charset="2"/>
              <a:buChar char="q"/>
              <a:defRPr/>
            </a:pPr>
            <a:r>
              <a:rPr lang="el-GR" sz="2000" dirty="0"/>
              <a:t>Ο στόχος της </a:t>
            </a:r>
            <a:r>
              <a:rPr lang="el-GR" sz="2000" dirty="0" smtClean="0"/>
              <a:t>προετοιμασίας </a:t>
            </a:r>
            <a:r>
              <a:rPr lang="el-GR" sz="2000" dirty="0"/>
              <a:t>του δείγματος είναι η λήψη ενός κλάσματος του</a:t>
            </a:r>
            <a:r>
              <a:rPr lang="en-US" sz="2000" dirty="0"/>
              <a:t> </a:t>
            </a:r>
            <a:r>
              <a:rPr lang="el-GR" sz="2000" dirty="0"/>
              <a:t>δείγματος, το οποίο είναι: </a:t>
            </a:r>
          </a:p>
          <a:p>
            <a:pPr marL="457200" indent="-457200">
              <a:lnSpc>
                <a:spcPct val="200000"/>
              </a:lnSpc>
              <a:buFont typeface="Arial" pitchFamily="34" charset="0"/>
              <a:buAutoNum type="arabicParenR"/>
              <a:defRPr/>
            </a:pPr>
            <a:r>
              <a:rPr lang="el-GR" sz="2000" dirty="0"/>
              <a:t>Σχετικά απαλλαγμένο από</a:t>
            </a:r>
            <a:r>
              <a:rPr lang="en-US" sz="2000" dirty="0"/>
              <a:t> </a:t>
            </a:r>
            <a:r>
              <a:rPr lang="el-GR" sz="2000" dirty="0" err="1"/>
              <a:t>παρεμποδίζουσες</a:t>
            </a:r>
            <a:r>
              <a:rPr lang="el-GR" sz="2000" dirty="0"/>
              <a:t> ουσίες.</a:t>
            </a:r>
          </a:p>
          <a:p>
            <a:pPr marL="457200" indent="-457200">
              <a:lnSpc>
                <a:spcPct val="200000"/>
              </a:lnSpc>
              <a:buFont typeface="Arial" pitchFamily="34" charset="0"/>
              <a:buAutoNum type="arabicParenR"/>
              <a:defRPr/>
            </a:pPr>
            <a:r>
              <a:rPr lang="el-GR" sz="2000" dirty="0"/>
              <a:t>Ακίνδυνο για τη στήλη.</a:t>
            </a:r>
          </a:p>
          <a:p>
            <a:pPr marL="457200" indent="-457200">
              <a:lnSpc>
                <a:spcPct val="200000"/>
              </a:lnSpc>
              <a:buFont typeface="Arial" pitchFamily="34" charset="0"/>
              <a:buAutoNum type="arabicParenR"/>
              <a:defRPr/>
            </a:pPr>
            <a:r>
              <a:rPr lang="el-GR" sz="2000" dirty="0"/>
              <a:t>Συμβατό με τη μέθοδο HPLC (π.χ. ο διαλύτης να αναμιγνύεται με την</a:t>
            </a:r>
            <a:r>
              <a:rPr lang="en-US" sz="2000" dirty="0"/>
              <a:t> </a:t>
            </a:r>
            <a:r>
              <a:rPr lang="el-GR" sz="2000" dirty="0"/>
              <a:t>κινητή φάση χωρίς να επηρεάζει την κατακράτηση ή τη διαχωριστικότητα</a:t>
            </a:r>
            <a:r>
              <a:rPr lang="en-US" sz="2000" dirty="0"/>
              <a:t>  </a:t>
            </a:r>
            <a:r>
              <a:rPr lang="el-GR" sz="2000" dirty="0"/>
              <a:t>των συστατικών του δείγματος</a:t>
            </a:r>
            <a:r>
              <a:rPr lang="el-GR" sz="2000" dirty="0" smtClean="0"/>
              <a:t>).</a:t>
            </a:r>
            <a:endParaRPr lang="el-GR"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116632"/>
            <a:ext cx="8229600" cy="634082"/>
          </a:xfrm>
        </p:spPr>
        <p:txBody>
          <a:bodyPr>
            <a:normAutofit/>
          </a:bodyPr>
          <a:lstStyle/>
          <a:p>
            <a:r>
              <a:rPr lang="el-GR" sz="3200" b="1" dirty="0" smtClean="0"/>
              <a:t>Προετοιμασία δείγματος</a:t>
            </a:r>
            <a:endParaRPr lang="el-GR" sz="3200" dirty="0"/>
          </a:p>
        </p:txBody>
      </p:sp>
      <p:sp>
        <p:nvSpPr>
          <p:cNvPr id="4" name="3 - Ορθογώνιο"/>
          <p:cNvSpPr/>
          <p:nvPr/>
        </p:nvSpPr>
        <p:spPr>
          <a:xfrm>
            <a:off x="323528" y="699661"/>
            <a:ext cx="8496944" cy="6801862"/>
          </a:xfrm>
          <a:prstGeom prst="rect">
            <a:avLst/>
          </a:prstGeom>
        </p:spPr>
        <p:txBody>
          <a:bodyPr wrap="square">
            <a:spAutoFit/>
          </a:bodyPr>
          <a:lstStyle/>
          <a:p>
            <a:pPr indent="11113">
              <a:lnSpc>
                <a:spcPct val="200000"/>
              </a:lnSpc>
              <a:buFont typeface="Wingdings" pitchFamily="2" charset="2"/>
              <a:buChar char="q"/>
            </a:pPr>
            <a:r>
              <a:rPr lang="el-GR" altLang="el-GR" sz="2000" dirty="0" smtClean="0"/>
              <a:t>Μερικές φορές είναι επιθυμητή η </a:t>
            </a:r>
            <a:r>
              <a:rPr lang="el-GR" altLang="el-GR" sz="2000" dirty="0" err="1" smtClean="0"/>
              <a:t>προσυγκέντρωση</a:t>
            </a:r>
            <a:r>
              <a:rPr lang="el-GR" altLang="el-GR" sz="2000" dirty="0" smtClean="0"/>
              <a:t> των προσδιοριζόμενων ουσιών</a:t>
            </a:r>
            <a:r>
              <a:rPr lang="en-US" altLang="el-GR" sz="2000" dirty="0" smtClean="0"/>
              <a:t> </a:t>
            </a:r>
            <a:r>
              <a:rPr lang="el-GR" altLang="el-GR" sz="2000" dirty="0" smtClean="0"/>
              <a:t>ή η </a:t>
            </a:r>
            <a:r>
              <a:rPr lang="el-GR" altLang="el-GR" sz="2000" dirty="0" err="1" smtClean="0"/>
              <a:t>παραγωγοποίησή</a:t>
            </a:r>
            <a:r>
              <a:rPr lang="el-GR" altLang="el-GR" sz="2000" dirty="0" smtClean="0"/>
              <a:t> τους για βελτιωμένη ανίχνευση ή καλύτερο διαχωρισμό.</a:t>
            </a:r>
            <a:endParaRPr lang="en-US" altLang="el-GR" sz="2000" dirty="0" smtClean="0"/>
          </a:p>
          <a:p>
            <a:pPr indent="11113">
              <a:lnSpc>
                <a:spcPct val="200000"/>
              </a:lnSpc>
            </a:pPr>
            <a:r>
              <a:rPr lang="el-GR" altLang="el-GR" sz="2000" dirty="0" smtClean="0"/>
              <a:t>Αν και η HPLC είναι κατεξοχήν αυτοματοποιημένη διαδικασία, συνήθως η προετοιμασίας του δείγματος γίνεται με το χέρι.</a:t>
            </a:r>
          </a:p>
          <a:p>
            <a:pPr indent="11113">
              <a:lnSpc>
                <a:spcPct val="200000"/>
              </a:lnSpc>
              <a:buFont typeface="Wingdings" pitchFamily="2" charset="2"/>
              <a:buChar char="q"/>
            </a:pPr>
            <a:r>
              <a:rPr lang="el-GR" altLang="el-GR" sz="2000" dirty="0" smtClean="0"/>
              <a:t>Η προετοιμασία του δείγματος ξεκινάει με τη συλλογή του δείγματος και επεκτείνεται μέχρι την έγχυσή του στο χρωματογραφικό σύστημα. </a:t>
            </a:r>
          </a:p>
          <a:p>
            <a:pPr indent="11113">
              <a:lnSpc>
                <a:spcPct val="200000"/>
              </a:lnSpc>
            </a:pPr>
            <a:r>
              <a:rPr lang="el-GR" altLang="el-GR" sz="2000" dirty="0" smtClean="0"/>
              <a:t>Περιλαμβάνει τα στάδια της μεταφοράς, συντήρησης, προκαταρκτικής </a:t>
            </a:r>
            <a:r>
              <a:rPr lang="el-GR" altLang="el-GR" sz="2000" dirty="0" err="1" smtClean="0"/>
              <a:t>προκατεργασίας</a:t>
            </a:r>
            <a:r>
              <a:rPr lang="el-GR" altLang="el-GR" sz="2000" dirty="0" smtClean="0"/>
              <a:t>, εργαστηριακής δειγματοληψίας και αλληλοδιάδοχες ζυγίσεις και αραιώσεις.</a:t>
            </a:r>
          </a:p>
          <a:p>
            <a:pPr indent="11113"/>
            <a:endParaRPr lang="el-GR" altLang="el-GR" dirty="0" smtClean="0"/>
          </a:p>
          <a:p>
            <a:pPr indent="11113"/>
            <a:endParaRPr lang="el-GR" altLang="el-GR" dirty="0" smtClean="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02630"/>
            <a:ext cx="8229600" cy="706090"/>
          </a:xfrm>
        </p:spPr>
        <p:txBody>
          <a:bodyPr>
            <a:normAutofit/>
          </a:bodyPr>
          <a:lstStyle/>
          <a:p>
            <a:r>
              <a:rPr lang="el-GR" altLang="el-GR" sz="3200" b="1" dirty="0" smtClean="0"/>
              <a:t>Χρωματογραφία </a:t>
            </a:r>
            <a:r>
              <a:rPr lang="en-US" altLang="el-GR" sz="3200" b="1" dirty="0" smtClean="0"/>
              <a:t>HPLC</a:t>
            </a:r>
            <a:endParaRPr lang="el-GR" sz="3200" b="1" dirty="0"/>
          </a:p>
        </p:txBody>
      </p:sp>
      <p:sp>
        <p:nvSpPr>
          <p:cNvPr id="4" name="3 - Ορθογώνιο"/>
          <p:cNvSpPr/>
          <p:nvPr/>
        </p:nvSpPr>
        <p:spPr>
          <a:xfrm>
            <a:off x="467544" y="1313702"/>
            <a:ext cx="8424936" cy="3699474"/>
          </a:xfrm>
          <a:prstGeom prst="rect">
            <a:avLst/>
          </a:prstGeom>
        </p:spPr>
        <p:txBody>
          <a:bodyPr wrap="square">
            <a:spAutoFit/>
          </a:bodyPr>
          <a:lstStyle/>
          <a:p>
            <a:pPr>
              <a:lnSpc>
                <a:spcPct val="200000"/>
              </a:lnSpc>
              <a:buFont typeface="Wingdings" pitchFamily="2" charset="2"/>
              <a:buChar char="q"/>
              <a:defRPr/>
            </a:pPr>
            <a:r>
              <a:rPr lang="el-GR" sz="2000" dirty="0"/>
              <a:t>Στην υγρή χρωματογραφία στήλης (LC), η στατική φάση είναι στερεό</a:t>
            </a:r>
            <a:r>
              <a:rPr lang="en-US" sz="2000" dirty="0"/>
              <a:t> </a:t>
            </a:r>
            <a:r>
              <a:rPr lang="el-GR" sz="2000" dirty="0"/>
              <a:t>πορώδες υλικό ή υγρό καθηλωμένο σε στερεό υπόστρωμα, που βρίσκεται</a:t>
            </a:r>
            <a:r>
              <a:rPr lang="en-US" sz="2000" dirty="0"/>
              <a:t> </a:t>
            </a:r>
            <a:r>
              <a:rPr lang="el-GR" sz="2000" dirty="0"/>
              <a:t>συσκευασμένο σε στήλη, ενώ η κινητή φάση είναι υγρό.</a:t>
            </a:r>
            <a:r>
              <a:rPr lang="en-US" sz="2000" dirty="0"/>
              <a:t> </a:t>
            </a:r>
            <a:r>
              <a:rPr lang="el-GR" sz="2000" dirty="0"/>
              <a:t>Ο διαχωρισμός βασίζεται στις διαφορές που υπάρχουν σε ορισμένες ιδιότητες των</a:t>
            </a:r>
            <a:r>
              <a:rPr lang="en-US" sz="2000" dirty="0"/>
              <a:t> </a:t>
            </a:r>
            <a:r>
              <a:rPr lang="el-GR" sz="2000" dirty="0"/>
              <a:t>συστατικών ενός μείγματος όπως είναι το σημείο ζέσεως, η πολικότητα, τα ηλεκτρικά</a:t>
            </a:r>
            <a:r>
              <a:rPr lang="en-US" sz="2000" dirty="0"/>
              <a:t> </a:t>
            </a:r>
            <a:r>
              <a:rPr lang="el-GR" sz="2000" dirty="0"/>
              <a:t>φορτία, το μέγεθος των μορίων.</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778098"/>
          </a:xfrm>
        </p:spPr>
        <p:txBody>
          <a:bodyPr>
            <a:normAutofit/>
          </a:bodyPr>
          <a:lstStyle/>
          <a:p>
            <a:r>
              <a:rPr lang="el-GR" altLang="el-GR" sz="3200" b="1" dirty="0" smtClean="0"/>
              <a:t>Χρωματογραφία </a:t>
            </a:r>
            <a:r>
              <a:rPr lang="en-US" altLang="el-GR" sz="3200" b="1" dirty="0" smtClean="0"/>
              <a:t>HPLC</a:t>
            </a:r>
            <a:endParaRPr lang="el-GR" sz="3200" dirty="0"/>
          </a:p>
        </p:txBody>
      </p:sp>
      <p:sp>
        <p:nvSpPr>
          <p:cNvPr id="4" name="3 - Ορθογώνιο"/>
          <p:cNvSpPr/>
          <p:nvPr/>
        </p:nvSpPr>
        <p:spPr>
          <a:xfrm>
            <a:off x="395536" y="1484784"/>
            <a:ext cx="8424936" cy="4315027"/>
          </a:xfrm>
          <a:prstGeom prst="rect">
            <a:avLst/>
          </a:prstGeom>
        </p:spPr>
        <p:txBody>
          <a:bodyPr wrap="square">
            <a:spAutoFit/>
          </a:bodyPr>
          <a:lstStyle/>
          <a:p>
            <a:pPr>
              <a:lnSpc>
                <a:spcPct val="200000"/>
              </a:lnSpc>
              <a:buFont typeface="Wingdings" pitchFamily="2" charset="2"/>
              <a:buChar char="q"/>
              <a:defRPr/>
            </a:pPr>
            <a:r>
              <a:rPr lang="el-GR" sz="2000" dirty="0"/>
              <a:t>Η διαβίβαση της κινητής</a:t>
            </a:r>
            <a:r>
              <a:rPr lang="en-US" sz="2000" dirty="0"/>
              <a:t> </a:t>
            </a:r>
            <a:r>
              <a:rPr lang="el-GR" sz="2000" dirty="0"/>
              <a:t>φάσης μέσα από τη στατική</a:t>
            </a:r>
            <a:r>
              <a:rPr lang="en-US" sz="2000" dirty="0"/>
              <a:t> </a:t>
            </a:r>
            <a:r>
              <a:rPr lang="el-GR" sz="2000" dirty="0"/>
              <a:t>επιτυγχάνεται με τη χρησιμοποίηση αντλιών χαμηλής πίεσης όταν η στατική φάση αποτελείται από σχετικώς μεγάλης διαμέτρου σωματίδια</a:t>
            </a:r>
            <a:r>
              <a:rPr lang="en-US" sz="2000" dirty="0"/>
              <a:t> </a:t>
            </a:r>
            <a:r>
              <a:rPr lang="el-GR" sz="2000" dirty="0"/>
              <a:t>που παρουσιάζουν μικρή αντίσταση (κλασσική υγρή χρωματογραφία στήλης), είτε με</a:t>
            </a:r>
            <a:r>
              <a:rPr lang="en-US" sz="2000" dirty="0"/>
              <a:t> </a:t>
            </a:r>
            <a:r>
              <a:rPr lang="el-GR" sz="2000" dirty="0"/>
              <a:t>τη χρησιμοποίηση αντλιών υψηλής πίεσης όταν η στατική φάση αποτελείται από</a:t>
            </a:r>
            <a:r>
              <a:rPr lang="en-US" sz="2000" dirty="0"/>
              <a:t> </a:t>
            </a:r>
            <a:r>
              <a:rPr lang="el-GR" sz="2000" dirty="0"/>
              <a:t>πολύ μικρής διαμέτρου και επομένως μεγάλης αντίστασης υψηλής διαχωριστικής</a:t>
            </a:r>
            <a:r>
              <a:rPr lang="en-US" sz="2000" dirty="0"/>
              <a:t> </a:t>
            </a:r>
            <a:r>
              <a:rPr lang="el-GR" sz="2000" dirty="0"/>
              <a:t>απόδοσης σωματίδια.</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634082"/>
          </a:xfrm>
        </p:spPr>
        <p:txBody>
          <a:bodyPr>
            <a:normAutofit/>
          </a:bodyPr>
          <a:lstStyle/>
          <a:p>
            <a:r>
              <a:rPr lang="el-GR" altLang="el-GR" sz="3200" b="1" dirty="0" smtClean="0"/>
              <a:t>Χρωματογραφία </a:t>
            </a:r>
            <a:r>
              <a:rPr lang="en-US" altLang="el-GR" sz="3200" b="1" dirty="0" smtClean="0"/>
              <a:t>HPLC</a:t>
            </a:r>
            <a:r>
              <a:rPr lang="el-GR" altLang="el-GR" sz="3200" b="1" dirty="0" smtClean="0"/>
              <a:t>-Εφαρμογές</a:t>
            </a:r>
            <a:endParaRPr lang="el-GR" sz="3200" dirty="0"/>
          </a:p>
        </p:txBody>
      </p:sp>
      <p:sp>
        <p:nvSpPr>
          <p:cNvPr id="4" name="3 - Ορθογώνιο"/>
          <p:cNvSpPr/>
          <p:nvPr/>
        </p:nvSpPr>
        <p:spPr>
          <a:xfrm>
            <a:off x="395536" y="1143988"/>
            <a:ext cx="8280920" cy="4708981"/>
          </a:xfrm>
          <a:prstGeom prst="rect">
            <a:avLst/>
          </a:prstGeom>
        </p:spPr>
        <p:txBody>
          <a:bodyPr wrap="square">
            <a:spAutoFit/>
          </a:bodyPr>
          <a:lstStyle/>
          <a:p>
            <a:pPr marL="85725">
              <a:lnSpc>
                <a:spcPct val="150000"/>
              </a:lnSpc>
              <a:buFont typeface="Wingdings" pitchFamily="2" charset="2"/>
              <a:buChar char="q"/>
            </a:pPr>
            <a:r>
              <a:rPr lang="el-GR" altLang="el-GR" sz="2000" dirty="0" smtClean="0"/>
              <a:t>Γρήγορη τεχνική για την ανάλυση μιγμάτων ουσιών, παρέχοντας άμεσα</a:t>
            </a:r>
            <a:r>
              <a:rPr lang="en-US" altLang="el-GR" sz="2000" dirty="0" smtClean="0"/>
              <a:t> </a:t>
            </a:r>
            <a:r>
              <a:rPr lang="el-GR" altLang="el-GR" sz="2000" dirty="0" smtClean="0"/>
              <a:t>τόσο τον ποιοτικό όσο και τον ποσοτικό προσδιορισμό της κάθε ουσίας ξεχωριστά. </a:t>
            </a:r>
            <a:endParaRPr lang="en-US" altLang="el-GR" sz="2000" dirty="0" smtClean="0"/>
          </a:p>
          <a:p>
            <a:pPr marL="85725">
              <a:lnSpc>
                <a:spcPct val="150000"/>
              </a:lnSpc>
              <a:buFont typeface="Wingdings" pitchFamily="2" charset="2"/>
              <a:buChar char="q"/>
            </a:pPr>
            <a:r>
              <a:rPr lang="el-GR" altLang="el-GR" sz="2000" dirty="0" smtClean="0"/>
              <a:t>Η χρήση στηλών C</a:t>
            </a:r>
            <a:r>
              <a:rPr lang="el-GR" altLang="el-GR" sz="2000" baseline="-25000" dirty="0" smtClean="0"/>
              <a:t>8</a:t>
            </a:r>
            <a:r>
              <a:rPr lang="el-GR" altLang="el-GR" sz="2000" dirty="0" smtClean="0"/>
              <a:t> ή C</a:t>
            </a:r>
            <a:r>
              <a:rPr lang="el-GR" altLang="el-GR" sz="2000" baseline="-25000" dirty="0" smtClean="0"/>
              <a:t>18 </a:t>
            </a:r>
            <a:r>
              <a:rPr lang="el-GR" altLang="el-GR" sz="2000" dirty="0" smtClean="0"/>
              <a:t> για τη χρωματογραφία αντίστροφης φάσης (RP-HPLC) αποτελεί πλέον την πρώτη επιλογή για το διαχωρισμό μίγματος </a:t>
            </a:r>
            <a:r>
              <a:rPr lang="el-GR" altLang="el-GR" sz="2000" dirty="0" err="1" smtClean="0"/>
              <a:t>φαινολικών</a:t>
            </a:r>
            <a:r>
              <a:rPr lang="el-GR" altLang="el-GR" sz="2000" dirty="0" smtClean="0"/>
              <a:t> ουσιών, καθώς  παρουσιάζει αρκετά πλεονεκτήματα σε σχέση με τη χρωματογραφία κανονικής φάσης. </a:t>
            </a:r>
          </a:p>
          <a:p>
            <a:pPr marL="85725">
              <a:lnSpc>
                <a:spcPct val="150000"/>
              </a:lnSpc>
              <a:buFont typeface="Wingdings" pitchFamily="2" charset="2"/>
              <a:buChar char="q"/>
            </a:pPr>
            <a:r>
              <a:rPr lang="el-GR" altLang="el-GR" sz="2000" dirty="0" smtClean="0"/>
              <a:t>Η RP-HPLC χρησιμοποιείται στο διαχωρισμό όλων των ομάδων </a:t>
            </a:r>
            <a:r>
              <a:rPr lang="el-GR" altLang="el-GR" sz="2000" dirty="0" err="1" smtClean="0"/>
              <a:t>φαινολικών</a:t>
            </a:r>
            <a:r>
              <a:rPr lang="el-GR" altLang="el-GR" sz="2000" dirty="0" smtClean="0"/>
              <a:t> ουσιών και κυρίως των </a:t>
            </a:r>
            <a:r>
              <a:rPr lang="el-GR" altLang="el-GR" sz="2000" dirty="0" err="1" smtClean="0"/>
              <a:t>ανθοκυανινών</a:t>
            </a:r>
            <a:r>
              <a:rPr lang="el-GR" altLang="el-GR" sz="2000" dirty="0" smtClean="0"/>
              <a:t>, οι οποίες είναι ιδιαίτερα πολικές και ο διαχωρισμός τους δεν ήταν δυνατός με χρωματογραφία κανονικής φάσης.</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188640"/>
            <a:ext cx="8229600" cy="778098"/>
          </a:xfrm>
        </p:spPr>
        <p:txBody>
          <a:bodyPr>
            <a:normAutofit/>
          </a:bodyPr>
          <a:lstStyle/>
          <a:p>
            <a:r>
              <a:rPr lang="el-GR" altLang="el-GR" sz="3200" b="1" dirty="0" smtClean="0"/>
              <a:t>Χρωματογραφία </a:t>
            </a:r>
            <a:r>
              <a:rPr lang="en-US" altLang="el-GR" sz="3200" b="1" dirty="0" smtClean="0"/>
              <a:t>HPLC</a:t>
            </a:r>
            <a:r>
              <a:rPr lang="el-GR" altLang="el-GR" sz="3200" b="1" dirty="0" smtClean="0"/>
              <a:t>-Εφαρμογές</a:t>
            </a:r>
            <a:endParaRPr lang="el-GR" sz="3200" b="1" dirty="0"/>
          </a:p>
        </p:txBody>
      </p:sp>
      <p:sp>
        <p:nvSpPr>
          <p:cNvPr id="4" name="3 - Ορθογώνιο"/>
          <p:cNvSpPr/>
          <p:nvPr/>
        </p:nvSpPr>
        <p:spPr>
          <a:xfrm>
            <a:off x="251520" y="908720"/>
            <a:ext cx="8712968" cy="5632311"/>
          </a:xfrm>
          <a:prstGeom prst="rect">
            <a:avLst/>
          </a:prstGeom>
        </p:spPr>
        <p:txBody>
          <a:bodyPr wrap="square">
            <a:spAutoFit/>
          </a:bodyPr>
          <a:lstStyle/>
          <a:p>
            <a:pPr>
              <a:lnSpc>
                <a:spcPct val="150000"/>
              </a:lnSpc>
              <a:buFont typeface="Wingdings" pitchFamily="2" charset="2"/>
              <a:buChar char="q"/>
            </a:pPr>
            <a:r>
              <a:rPr lang="el-GR" altLang="el-GR" sz="2000" dirty="0" smtClean="0"/>
              <a:t>Οι περισσότερο πολικές ουσίες εκλούονται πρώτες. </a:t>
            </a:r>
          </a:p>
          <a:p>
            <a:pPr>
              <a:lnSpc>
                <a:spcPct val="150000"/>
              </a:lnSpc>
            </a:pPr>
            <a:r>
              <a:rPr lang="el-GR" altLang="el-GR" sz="2000" dirty="0" smtClean="0"/>
              <a:t>Επομένως οι γλυκοζίτες με περισσότερες μονάδες σακχάρων εκλούονται πρώτες, ακολουθούν οι </a:t>
            </a:r>
            <a:r>
              <a:rPr lang="el-GR" altLang="el-GR" sz="2000" dirty="0" err="1" smtClean="0"/>
              <a:t>μονογλυκοζίτες</a:t>
            </a:r>
            <a:r>
              <a:rPr lang="el-GR" altLang="el-GR" sz="2000" dirty="0" smtClean="0"/>
              <a:t> και τέλος τα άγλυκα συστατικά. Επίσης η σειρά έκλουσης των </a:t>
            </a:r>
            <a:r>
              <a:rPr lang="el-GR" altLang="el-GR" sz="2000" dirty="0" err="1" smtClean="0"/>
              <a:t>φλαβονοειδών</a:t>
            </a:r>
            <a:r>
              <a:rPr lang="el-GR" altLang="el-GR" sz="2000" dirty="0" smtClean="0"/>
              <a:t> είναι </a:t>
            </a:r>
            <a:r>
              <a:rPr lang="el-GR" altLang="el-GR" sz="2000" dirty="0" err="1" smtClean="0"/>
              <a:t>Φλαβανόνες</a:t>
            </a:r>
            <a:r>
              <a:rPr lang="el-GR" altLang="el-GR" sz="2000" dirty="0" smtClean="0"/>
              <a:t> &lt; </a:t>
            </a:r>
            <a:r>
              <a:rPr lang="el-GR" altLang="el-GR" sz="2000" dirty="0" err="1" smtClean="0"/>
              <a:t>φλαβονόλες</a:t>
            </a:r>
            <a:r>
              <a:rPr lang="el-GR" altLang="el-GR" sz="2000" dirty="0" smtClean="0"/>
              <a:t> &lt; </a:t>
            </a:r>
            <a:r>
              <a:rPr lang="el-GR" altLang="el-GR" sz="2000" dirty="0" err="1" smtClean="0"/>
              <a:t>φλαβόνες</a:t>
            </a:r>
            <a:r>
              <a:rPr lang="el-GR" altLang="el-GR" sz="2000" dirty="0" smtClean="0"/>
              <a:t> </a:t>
            </a:r>
          </a:p>
          <a:p>
            <a:pPr>
              <a:lnSpc>
                <a:spcPct val="150000"/>
              </a:lnSpc>
            </a:pPr>
            <a:r>
              <a:rPr lang="el-GR" altLang="el-GR" sz="2000" dirty="0" smtClean="0"/>
              <a:t>τα </a:t>
            </a:r>
            <a:r>
              <a:rPr lang="el-GR" altLang="el-GR" sz="2000" dirty="0" err="1" smtClean="0"/>
              <a:t>υδροξυβενζοϊκά</a:t>
            </a:r>
            <a:r>
              <a:rPr lang="el-GR" altLang="el-GR" sz="2000" dirty="0" smtClean="0"/>
              <a:t> οξέα είναι πιο πολικά από τα  </a:t>
            </a:r>
            <a:r>
              <a:rPr lang="el-GR" altLang="el-GR" sz="2000" dirty="0" err="1" smtClean="0"/>
              <a:t>υδροξυκιναμμωμικά</a:t>
            </a:r>
            <a:r>
              <a:rPr lang="el-GR" altLang="el-GR" sz="2000" dirty="0" smtClean="0"/>
              <a:t> οξέα και επομένως </a:t>
            </a:r>
            <a:r>
              <a:rPr lang="el-GR" altLang="el-GR" sz="2000" dirty="0" err="1" smtClean="0"/>
              <a:t>εκλούνται</a:t>
            </a:r>
            <a:r>
              <a:rPr lang="el-GR" altLang="el-GR" sz="2000" dirty="0" smtClean="0"/>
              <a:t> πρώτα.</a:t>
            </a:r>
          </a:p>
          <a:p>
            <a:pPr>
              <a:lnSpc>
                <a:spcPct val="150000"/>
              </a:lnSpc>
              <a:buFont typeface="Wingdings" pitchFamily="2" charset="2"/>
              <a:buChar char="q"/>
            </a:pPr>
            <a:r>
              <a:rPr lang="el-GR" altLang="el-GR" sz="2000" dirty="0" smtClean="0"/>
              <a:t>Η ανίχνευση των </a:t>
            </a:r>
            <a:r>
              <a:rPr lang="el-GR" altLang="el-GR" sz="2000" dirty="0" err="1" smtClean="0"/>
              <a:t>φαινολικών</a:t>
            </a:r>
            <a:r>
              <a:rPr lang="el-GR" altLang="el-GR" sz="2000" dirty="0" smtClean="0"/>
              <a:t> ουσιών στην HPLC βασίζεται συνήθως στη μέτρηση της απορρόφησης τους στο UV-</a:t>
            </a:r>
            <a:r>
              <a:rPr lang="el-GR" altLang="el-GR" sz="2000" dirty="0" err="1" smtClean="0"/>
              <a:t>Vis</a:t>
            </a:r>
            <a:r>
              <a:rPr lang="el-GR" altLang="el-GR" sz="2000" dirty="0" smtClean="0"/>
              <a:t> σε χαρακτηριστικά μήκη κύματος. Για παράδειγμα οι </a:t>
            </a:r>
            <a:r>
              <a:rPr lang="el-GR" altLang="el-GR" sz="2000" dirty="0" err="1" smtClean="0"/>
              <a:t>ανθοκυανίνες</a:t>
            </a:r>
            <a:r>
              <a:rPr lang="el-GR" altLang="el-GR" sz="2000" dirty="0" smtClean="0"/>
              <a:t> απορροφούν στα 515520 </a:t>
            </a:r>
            <a:r>
              <a:rPr lang="el-GR" altLang="el-GR" sz="2000" dirty="0" err="1" smtClean="0"/>
              <a:t>nm</a:t>
            </a:r>
            <a:r>
              <a:rPr lang="el-GR" altLang="el-GR" sz="2000" dirty="0" smtClean="0"/>
              <a:t> και οι </a:t>
            </a:r>
            <a:r>
              <a:rPr lang="el-GR" altLang="el-GR" sz="2000" dirty="0" err="1" smtClean="0"/>
              <a:t>φλαβανόλες</a:t>
            </a:r>
            <a:r>
              <a:rPr lang="el-GR" altLang="el-GR" sz="2000" dirty="0" smtClean="0"/>
              <a:t> στα 280 </a:t>
            </a:r>
            <a:r>
              <a:rPr lang="el-GR" altLang="el-GR" sz="2000" dirty="0" err="1" smtClean="0"/>
              <a:t>nm</a:t>
            </a:r>
            <a:r>
              <a:rPr lang="el-GR" altLang="el-GR" sz="2000" dirty="0" smtClean="0"/>
              <a:t>, ενώ η αναγνώριση τους γίνεται με σύγκριση του χρόνου κατακράτησης και του χαρακτηριστικού τους φάσματος απορρόφησης με αυτό των πρότυπων ουσιών.</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868362"/>
          </a:xfrm>
        </p:spPr>
        <p:txBody>
          <a:bodyPr/>
          <a:lstStyle/>
          <a:p>
            <a:r>
              <a:rPr lang="el-GR" b="1" dirty="0" smtClean="0"/>
              <a:t>Βιβλιογραφία</a:t>
            </a:r>
            <a:endParaRPr lang="en-US" b="1" dirty="0"/>
          </a:p>
        </p:txBody>
      </p:sp>
      <p:sp>
        <p:nvSpPr>
          <p:cNvPr id="4" name="3 - Ορθογώνιο"/>
          <p:cNvSpPr/>
          <p:nvPr/>
        </p:nvSpPr>
        <p:spPr>
          <a:xfrm>
            <a:off x="1371600" y="1600200"/>
            <a:ext cx="6553200" cy="1938992"/>
          </a:xfrm>
          <a:prstGeom prst="rect">
            <a:avLst/>
          </a:prstGeom>
        </p:spPr>
        <p:txBody>
          <a:bodyPr wrap="square">
            <a:spAutoFit/>
          </a:bodyPr>
          <a:lstStyle/>
          <a:p>
            <a:pPr>
              <a:buFont typeface="Wingdings" pitchFamily="2" charset="2"/>
              <a:buChar char="v"/>
            </a:pPr>
            <a:r>
              <a:rPr lang="el-GR" sz="2000" dirty="0" smtClean="0"/>
              <a:t>Το υλικό της παρουσίασης προέρχεται από το εξής σύγγραμμα:</a:t>
            </a:r>
            <a:r>
              <a:rPr lang="en-US" sz="2000" dirty="0" smtClean="0"/>
              <a:t> </a:t>
            </a:r>
            <a:endParaRPr lang="el-GR" sz="2000" dirty="0" smtClean="0"/>
          </a:p>
          <a:p>
            <a:endParaRPr lang="el-GR" sz="2000" dirty="0" smtClean="0"/>
          </a:p>
          <a:p>
            <a:r>
              <a:rPr lang="el-GR" sz="2000" dirty="0" smtClean="0"/>
              <a:t>&lt;&lt;</a:t>
            </a:r>
            <a:r>
              <a:rPr lang="en-US" sz="2000" i="1" dirty="0" smtClean="0"/>
              <a:t>PRINCIPLES OF INSTRUMENTAL ANALYSIS</a:t>
            </a:r>
            <a:r>
              <a:rPr lang="el-GR" sz="2000" i="1" dirty="0" smtClean="0"/>
              <a:t>&gt;&gt;,</a:t>
            </a:r>
            <a:r>
              <a:rPr lang="en-US" sz="2000" i="1" dirty="0" smtClean="0"/>
              <a:t> Sixth Edition, authors</a:t>
            </a:r>
            <a:r>
              <a:rPr lang="el-GR" sz="2000" i="1" dirty="0" smtClean="0"/>
              <a:t>:</a:t>
            </a:r>
            <a:r>
              <a:rPr lang="en-US" sz="2000" i="1" dirty="0" smtClean="0"/>
              <a:t> Douglas A. </a:t>
            </a:r>
            <a:r>
              <a:rPr lang="en-US" sz="2000" i="1" dirty="0" err="1" smtClean="0"/>
              <a:t>Skoog</a:t>
            </a:r>
            <a:r>
              <a:rPr lang="en-US" sz="2000" i="1" dirty="0" smtClean="0"/>
              <a:t>, F. James Holler, and Stanley R. Crouch</a:t>
            </a:r>
            <a:endParaRPr lang="en-US" sz="2000" dirty="0" smtClean="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907704" y="548680"/>
            <a:ext cx="5328592" cy="794352"/>
          </a:xfrm>
        </p:spPr>
        <p:txBody>
          <a:bodyPr>
            <a:normAutofit/>
          </a:bodyPr>
          <a:lstStyle/>
          <a:p>
            <a:r>
              <a:rPr lang="el-GR" sz="4400" b="1" dirty="0" smtClean="0"/>
              <a:t>Σημείωμα Αναφοράς</a:t>
            </a:r>
            <a:endParaRPr lang="el-GR" sz="4400" b="1" dirty="0"/>
          </a:p>
        </p:txBody>
      </p:sp>
      <p:sp>
        <p:nvSpPr>
          <p:cNvPr id="3" name="2 - Θέση περιεχομένου"/>
          <p:cNvSpPr>
            <a:spLocks noGrp="1"/>
          </p:cNvSpPr>
          <p:nvPr>
            <p:ph idx="1"/>
          </p:nvPr>
        </p:nvSpPr>
        <p:spPr>
          <a:xfrm>
            <a:off x="971600" y="1700808"/>
            <a:ext cx="7776864" cy="3600400"/>
          </a:xfrm>
        </p:spPr>
        <p:txBody>
          <a:bodyPr>
            <a:normAutofit fontScale="92500" lnSpcReduction="10000"/>
          </a:bodyPr>
          <a:lstStyle/>
          <a:p>
            <a:pPr>
              <a:buNone/>
              <a:defRPr/>
            </a:pPr>
            <a:r>
              <a:rPr lang="el-GR" dirty="0" err="1" smtClean="0"/>
              <a:t>Copyright</a:t>
            </a:r>
            <a:r>
              <a:rPr lang="el-GR" dirty="0" smtClean="0"/>
              <a:t> </a:t>
            </a:r>
            <a:r>
              <a:rPr lang="el-GR" dirty="0"/>
              <a:t>Πανεπιστήμιο Πατρών</a:t>
            </a:r>
            <a:r>
              <a:rPr lang="en-US" dirty="0" smtClean="0"/>
              <a:t>,</a:t>
            </a:r>
            <a:endParaRPr lang="el-GR" dirty="0" smtClean="0"/>
          </a:p>
          <a:p>
            <a:pPr>
              <a:buNone/>
              <a:defRPr/>
            </a:pPr>
            <a:r>
              <a:rPr lang="el-GR" dirty="0" smtClean="0"/>
              <a:t>Κοντογιάννης Χρίστος </a:t>
            </a:r>
          </a:p>
          <a:p>
            <a:pPr>
              <a:buNone/>
              <a:defRPr/>
            </a:pPr>
            <a:r>
              <a:rPr lang="el-GR" b="1" dirty="0" smtClean="0"/>
              <a:t>«</a:t>
            </a:r>
            <a:r>
              <a:rPr lang="el-GR" b="1" smtClean="0"/>
              <a:t>Υγρή </a:t>
            </a:r>
            <a:r>
              <a:rPr lang="el-GR" b="1" smtClean="0"/>
              <a:t>Χρωματογραφία</a:t>
            </a:r>
            <a:r>
              <a:rPr lang="el-GR" b="1" smtClean="0"/>
              <a:t>»</a:t>
            </a:r>
            <a:r>
              <a:rPr lang="el-GR" smtClean="0"/>
              <a:t>. </a:t>
            </a:r>
            <a:endParaRPr lang="el-GR" dirty="0"/>
          </a:p>
          <a:p>
            <a:pPr>
              <a:buNone/>
              <a:defRPr/>
            </a:pPr>
            <a:r>
              <a:rPr lang="el-GR" dirty="0" smtClean="0"/>
              <a:t>Έκδοση</a:t>
            </a:r>
            <a:r>
              <a:rPr lang="el-GR" dirty="0"/>
              <a:t>: 1.0. Πάτρα </a:t>
            </a:r>
            <a:r>
              <a:rPr lang="el-GR" dirty="0" smtClean="0"/>
              <a:t>2015. </a:t>
            </a:r>
          </a:p>
          <a:p>
            <a:pPr>
              <a:buNone/>
              <a:defRPr/>
            </a:pPr>
            <a:endParaRPr lang="el-GR" dirty="0"/>
          </a:p>
          <a:p>
            <a:pPr>
              <a:buNone/>
              <a:defRPr/>
            </a:pPr>
            <a:r>
              <a:rPr lang="el-GR" dirty="0" smtClean="0"/>
              <a:t>  Διαθέσιμο </a:t>
            </a:r>
            <a:r>
              <a:rPr lang="el-GR" dirty="0"/>
              <a:t>από τη δικτυακή </a:t>
            </a:r>
            <a:r>
              <a:rPr lang="el-GR" dirty="0" smtClean="0"/>
              <a:t>διεύθυνση: </a:t>
            </a:r>
            <a:r>
              <a:rPr lang="en-US" dirty="0" smtClean="0">
                <a:hlinkClick r:id="rId2"/>
              </a:rPr>
              <a:t>https</a:t>
            </a:r>
            <a:r>
              <a:rPr lang="en-US" dirty="0">
                <a:hlinkClick r:id="rId2"/>
              </a:rPr>
              <a:t>://</a:t>
            </a:r>
            <a:r>
              <a:rPr lang="en-US" dirty="0" smtClean="0">
                <a:hlinkClick r:id="rId2"/>
              </a:rPr>
              <a:t>eclass.upatras.gr/courses/PHA161</a:t>
            </a:r>
            <a:r>
              <a:rPr lang="el-GR" dirty="0" smtClean="0">
                <a:hlinkClick r:id="rId2"/>
              </a:rPr>
              <a:t>0</a:t>
            </a:r>
            <a:r>
              <a:rPr lang="en-US" dirty="0" smtClean="0">
                <a:hlinkClick r:id="rId2"/>
              </a:rPr>
              <a:t>/</a:t>
            </a:r>
            <a:r>
              <a:rPr lang="el-GR" dirty="0" smtClean="0"/>
              <a:t> </a:t>
            </a:r>
            <a:endParaRPr lang="el-GR" dirty="0"/>
          </a:p>
        </p:txBody>
      </p:sp>
    </p:spTree>
    <p:extLst>
      <p:ext uri="{BB962C8B-B14F-4D97-AF65-F5344CB8AC3E}">
        <p14:creationId xmlns="" xmlns:p14="http://schemas.microsoft.com/office/powerpoint/2010/main" val="28749367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a:t>Σημείωμα </a:t>
            </a:r>
            <a:r>
              <a:rPr lang="el-GR" b="1" dirty="0" smtClean="0"/>
              <a:t>Αδειοδότησης</a:t>
            </a:r>
            <a:endParaRPr lang="el-GR" dirty="0"/>
          </a:p>
        </p:txBody>
      </p:sp>
      <p:sp>
        <p:nvSpPr>
          <p:cNvPr id="3" name="Content Placeholder 2"/>
          <p:cNvSpPr>
            <a:spLocks noGrp="1"/>
          </p:cNvSpPr>
          <p:nvPr>
            <p:ph idx="1"/>
          </p:nvPr>
        </p:nvSpPr>
        <p:spPr>
          <a:xfrm>
            <a:off x="457200" y="1340768"/>
            <a:ext cx="8229600" cy="4785395"/>
          </a:xfrm>
        </p:spPr>
        <p:txBody>
          <a:bodyPr/>
          <a:lstStyle/>
          <a:p>
            <a:pPr>
              <a:buNone/>
              <a:defRPr/>
            </a:pPr>
            <a:r>
              <a:rPr lang="el-GR" sz="1600" dirty="0">
                <a:solidFill>
                  <a:prstClr val="black"/>
                </a:solidFill>
              </a:rPr>
              <a:t>Το παρόν υλικό διατίθεται με τους όρους της άδειας χρήσης Creative </a:t>
            </a:r>
            <a:r>
              <a:rPr lang="el-GR" sz="1600" dirty="0" smtClean="0">
                <a:solidFill>
                  <a:prstClr val="black"/>
                </a:solidFill>
              </a:rPr>
              <a:t>Commons</a:t>
            </a:r>
          </a:p>
          <a:p>
            <a:pPr>
              <a:buNone/>
              <a:defRPr/>
            </a:pPr>
            <a:r>
              <a:rPr lang="el-GR" sz="1600" dirty="0" smtClean="0">
                <a:solidFill>
                  <a:prstClr val="black"/>
                </a:solidFill>
              </a:rPr>
              <a:t>Αναφορά</a:t>
            </a:r>
            <a:r>
              <a:rPr lang="el-GR" sz="1600" dirty="0">
                <a:solidFill>
                  <a:prstClr val="black"/>
                </a:solidFill>
              </a:rPr>
              <a:t>, Μη Εμπορική Χρήση Παρόμοια Διανομή 4.0 [1] ή μεταγενέστερη, </a:t>
            </a:r>
            <a:r>
              <a:rPr lang="el-GR" sz="1600" dirty="0" smtClean="0">
                <a:solidFill>
                  <a:prstClr val="black"/>
                </a:solidFill>
              </a:rPr>
              <a:t>Διεθνής</a:t>
            </a:r>
          </a:p>
          <a:p>
            <a:pPr>
              <a:buNone/>
              <a:defRPr/>
            </a:pPr>
            <a:r>
              <a:rPr lang="el-GR" sz="1600" dirty="0" smtClean="0">
                <a:solidFill>
                  <a:prstClr val="black"/>
                </a:solidFill>
              </a:rPr>
              <a:t>Έκδοση</a:t>
            </a:r>
            <a:r>
              <a:rPr lang="el-GR" sz="1600" dirty="0">
                <a:solidFill>
                  <a:prstClr val="black"/>
                </a:solidFill>
              </a:rPr>
              <a:t>.   Εξαιρούνται τα αυτοτελή έργα τρίτων π.χ. φωτογραφίες, διαγράμματα κ.λ.π</a:t>
            </a:r>
            <a:r>
              <a:rPr lang="el-GR" sz="1600" dirty="0" smtClean="0">
                <a:solidFill>
                  <a:prstClr val="black"/>
                </a:solidFill>
              </a:rPr>
              <a:t>.,</a:t>
            </a:r>
          </a:p>
          <a:p>
            <a:pPr>
              <a:buNone/>
              <a:defRPr/>
            </a:pPr>
            <a:r>
              <a:rPr lang="el-GR" sz="1600" dirty="0" smtClean="0">
                <a:solidFill>
                  <a:prstClr val="black"/>
                </a:solidFill>
              </a:rPr>
              <a:t>τα </a:t>
            </a:r>
            <a:r>
              <a:rPr lang="el-GR" sz="1600" dirty="0">
                <a:solidFill>
                  <a:prstClr val="black"/>
                </a:solidFill>
              </a:rPr>
              <a:t>οποία εμπεριέχονται σε αυτό και τα οποία αναφέρονται μαζί με τους όρους </a:t>
            </a:r>
            <a:r>
              <a:rPr lang="el-GR" sz="1600" dirty="0" smtClean="0">
                <a:solidFill>
                  <a:prstClr val="black"/>
                </a:solidFill>
              </a:rPr>
              <a:t>χρήσης</a:t>
            </a:r>
          </a:p>
          <a:p>
            <a:pPr>
              <a:buNone/>
              <a:defRPr/>
            </a:pPr>
            <a:r>
              <a:rPr lang="el-GR" sz="1600" dirty="0" smtClean="0">
                <a:solidFill>
                  <a:prstClr val="black"/>
                </a:solidFill>
              </a:rPr>
              <a:t>τους </a:t>
            </a:r>
            <a:r>
              <a:rPr lang="el-GR" sz="1600" dirty="0">
                <a:solidFill>
                  <a:prstClr val="black"/>
                </a:solidFill>
              </a:rPr>
              <a:t>στο «Σημείωμα Χρήσης Έργων Τρίτων».    </a:t>
            </a:r>
          </a:p>
          <a:p>
            <a:pPr>
              <a:buNone/>
              <a:defRPr/>
            </a:pPr>
            <a:r>
              <a:rPr lang="el-GR" sz="1600" dirty="0" smtClean="0">
                <a:solidFill>
                  <a:prstClr val="black"/>
                </a:solidFill>
              </a:rPr>
              <a:t> [</a:t>
            </a:r>
            <a:r>
              <a:rPr lang="el-GR" sz="1600" dirty="0">
                <a:solidFill>
                  <a:prstClr val="black"/>
                </a:solidFill>
              </a:rPr>
              <a:t>1] http://creativecommons.org/licenses/by-nc-sa/4.0/ </a:t>
            </a:r>
            <a:endParaRPr lang="en-US" sz="1600" dirty="0">
              <a:solidFill>
                <a:prstClr val="black"/>
              </a:solidFill>
            </a:endParaRPr>
          </a:p>
          <a:p>
            <a:pPr>
              <a:defRPr/>
            </a:pPr>
            <a:r>
              <a:rPr lang="el-GR" sz="1600" dirty="0" smtClean="0">
                <a:solidFill>
                  <a:prstClr val="black"/>
                </a:solidFill>
              </a:rPr>
              <a:t>Ως </a:t>
            </a:r>
            <a:r>
              <a:rPr lang="el-GR" sz="1600" b="1" dirty="0">
                <a:solidFill>
                  <a:prstClr val="black"/>
                </a:solidFill>
              </a:rPr>
              <a:t>Μη Εμπορική</a:t>
            </a:r>
            <a:r>
              <a:rPr lang="el-GR" sz="1600" dirty="0">
                <a:solidFill>
                  <a:prstClr val="black"/>
                </a:solidFill>
              </a:rPr>
              <a:t> ορίζεται η χρήση:</a:t>
            </a:r>
          </a:p>
          <a:p>
            <a:pPr>
              <a:buFont typeface="Arial" panose="020B0604020202020204" pitchFamily="34" charset="0"/>
              <a:buChar char="•"/>
              <a:defRPr/>
            </a:pPr>
            <a:r>
              <a:rPr lang="el-GR" sz="1600" dirty="0">
                <a:solidFill>
                  <a:prstClr val="black"/>
                </a:solidFill>
              </a:rPr>
              <a:t>που δεν περιλαμβάνει άμεσο ή έμμεσο οικονομικό όφελος από την χρήση του έργου, για το διανομέα του έργου και αδειοδόχο</a:t>
            </a:r>
          </a:p>
          <a:p>
            <a:pPr>
              <a:buFont typeface="Arial" panose="020B0604020202020204" pitchFamily="34" charset="0"/>
              <a:buChar char="•"/>
              <a:defRPr/>
            </a:pPr>
            <a:r>
              <a:rPr lang="el-GR" sz="1600" dirty="0">
                <a:solidFill>
                  <a:prstClr val="black"/>
                </a:solidFill>
              </a:rPr>
              <a:t>που</a:t>
            </a:r>
            <a:r>
              <a:rPr lang="en-GB" sz="1600" dirty="0">
                <a:solidFill>
                  <a:prstClr val="black"/>
                </a:solidFill>
              </a:rPr>
              <a:t> </a:t>
            </a:r>
            <a:r>
              <a:rPr lang="el-GR" sz="1600" dirty="0">
                <a:solidFill>
                  <a:prstClr val="black"/>
                </a:solidFill>
              </a:rPr>
              <a:t>δεν περιλαμβάνει οικονομική συναλλαγή ως προϋπόθεση για τη χρήση ή πρόσβαση στο έργο</a:t>
            </a:r>
          </a:p>
          <a:p>
            <a:pPr>
              <a:buFont typeface="Arial" panose="020B0604020202020204" pitchFamily="34" charset="0"/>
              <a:buChar char="•"/>
              <a:defRPr/>
            </a:pPr>
            <a:r>
              <a:rPr lang="el-GR" sz="1600" dirty="0">
                <a:solidFill>
                  <a:prstClr val="black"/>
                </a:solidFill>
              </a:rPr>
              <a:t>που</a:t>
            </a:r>
            <a:r>
              <a:rPr lang="en-GB" sz="1600" dirty="0">
                <a:solidFill>
                  <a:prstClr val="black"/>
                </a:solidFill>
              </a:rPr>
              <a:t> </a:t>
            </a:r>
            <a:r>
              <a:rPr lang="el-GR" sz="1600" dirty="0">
                <a:solidFill>
                  <a:prstClr val="black"/>
                </a:solidFill>
              </a:rPr>
              <a:t>δεν προσπορίζει στο διανομέα του έργου και</a:t>
            </a:r>
            <a:r>
              <a:rPr lang="en-GB" sz="1600" dirty="0">
                <a:solidFill>
                  <a:prstClr val="black"/>
                </a:solidFill>
              </a:rPr>
              <a:t> </a:t>
            </a:r>
            <a:r>
              <a:rPr lang="el-GR" sz="1600" dirty="0">
                <a:solidFill>
                  <a:prstClr val="black"/>
                </a:solidFill>
              </a:rPr>
              <a:t>αδειοδόχο</a:t>
            </a:r>
            <a:r>
              <a:rPr lang="en-GB" sz="1600" dirty="0">
                <a:solidFill>
                  <a:prstClr val="black"/>
                </a:solidFill>
              </a:rPr>
              <a:t> </a:t>
            </a:r>
            <a:r>
              <a:rPr lang="el-GR" sz="1600" dirty="0">
                <a:solidFill>
                  <a:prstClr val="black"/>
                </a:solidFill>
              </a:rPr>
              <a:t>έμμεσο οικονομικό όφελος (π.χ. διαφημίσεις) από την προβολή του έργου σε διαδικτυακό </a:t>
            </a:r>
            <a:r>
              <a:rPr lang="el-GR" sz="1600" dirty="0" smtClean="0">
                <a:solidFill>
                  <a:prstClr val="black"/>
                </a:solidFill>
              </a:rPr>
              <a:t>τόπο</a:t>
            </a:r>
            <a:endParaRPr lang="el-GR" sz="1600" dirty="0">
              <a:solidFill>
                <a:prstClr val="black"/>
              </a:solidFill>
            </a:endParaRPr>
          </a:p>
          <a:p>
            <a:pPr>
              <a:defRPr/>
            </a:pPr>
            <a:r>
              <a:rPr lang="el-GR" sz="1600" dirty="0">
                <a:solidFill>
                  <a:prstClr val="black"/>
                </a:solidFill>
              </a:rPr>
              <a:t>Ο δικαιούχος μπορεί να παρέχει στον αδειοδόχο ξεχωριστή άδεια να χρησιμοποιεί το έργο για εμπορική χρήση, εφόσον αυτό του ζητηθεί</a:t>
            </a:r>
          </a:p>
          <a:p>
            <a:pPr marL="0" indent="0">
              <a:buNone/>
            </a:pPr>
            <a:endParaRPr lang="el-GR" sz="1600" dirty="0"/>
          </a:p>
        </p:txBody>
      </p:sp>
      <p:pic>
        <p:nvPicPr>
          <p:cNvPr id="8" name="Picture 22" descr="Λογότυπο για Άδειες χρήσης Creative Commons BY-NC-ND">
            <a:hlinkClick r:id="rId2"/>
          </p:cNvPr>
          <p:cNvPicPr>
            <a:picLocks noChangeAspect="1" noChangeArrowheads="1"/>
          </p:cNvPicPr>
          <p:nvPr/>
        </p:nvPicPr>
        <p:blipFill>
          <a:blip r:embed="rId3" cstate="print"/>
          <a:srcRect/>
          <a:stretch>
            <a:fillRect/>
          </a:stretch>
        </p:blipFill>
        <p:spPr bwMode="auto">
          <a:xfrm>
            <a:off x="6156176" y="2705787"/>
            <a:ext cx="1237059" cy="576263"/>
          </a:xfrm>
          <a:prstGeom prst="rect">
            <a:avLst/>
          </a:prstGeom>
          <a:noFill/>
          <a:ln w="9525">
            <a:noFill/>
            <a:miter lim="800000"/>
            <a:headEnd/>
            <a:tailEnd/>
          </a:ln>
        </p:spPr>
      </p:pic>
    </p:spTree>
    <p:extLst>
      <p:ext uri="{BB962C8B-B14F-4D97-AF65-F5344CB8AC3E}">
        <p14:creationId xmlns:p14="http://schemas.microsoft.com/office/powerpoint/2010/main" xmlns="" val="8698701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dirty="0" smtClean="0"/>
              <a:t>Χρηματοδότηση</a:t>
            </a:r>
            <a:endParaRPr lang="en-US" dirty="0"/>
          </a:p>
        </p:txBody>
      </p:sp>
      <p:sp>
        <p:nvSpPr>
          <p:cNvPr id="4" name="Content Placeholder 2"/>
          <p:cNvSpPr>
            <a:spLocks noGrp="1"/>
          </p:cNvSpPr>
          <p:nvPr>
            <p:ph idx="1"/>
          </p:nvPr>
        </p:nvSpPr>
        <p:spPr>
          <a:xfrm>
            <a:off x="457200" y="1340768"/>
            <a:ext cx="8229600" cy="4525963"/>
          </a:xfrm>
        </p:spPr>
        <p:txBody>
          <a:bodyPr>
            <a:normAutofit/>
          </a:bodyPr>
          <a:lstStyle/>
          <a:p>
            <a:r>
              <a:rPr lang="el-GR" sz="2400" dirty="0" smtClean="0"/>
              <a:t>Το παρόν εκπαιδευτικό υλικό έχει αναπτυχθεί στα πλαίσια του εκπαιδευτικού έργου του διδάσκοντα.</a:t>
            </a:r>
            <a:endParaRPr lang="en-US" sz="2400" dirty="0" smtClean="0"/>
          </a:p>
          <a:p>
            <a:r>
              <a:rPr lang="el-GR" sz="2400" dirty="0" smtClean="0"/>
              <a:t>Το έργο «</a:t>
            </a:r>
            <a:r>
              <a:rPr lang="el-GR" sz="2400" b="1" dirty="0" smtClean="0"/>
              <a:t>Ανοικτά Ακαδημαϊκά Μαθήματα στο Πανεπιστήμιο Πατρών</a:t>
            </a:r>
            <a:r>
              <a:rPr lang="el-GR" sz="2400" dirty="0" smtClean="0"/>
              <a:t>» έχει χρηματοδοτήσει μόνο τη αναδιαμόρφωση του εκπαιδευτικού υλικού. </a:t>
            </a:r>
          </a:p>
          <a:p>
            <a:r>
              <a:rPr lang="el-GR" sz="24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5" name="Picture 3" descr="Λογότυπο Επιχειρησιακού Προγράμματος Εκπαίδευση και Δια βίου Μάθηση"/>
          <p:cNvPicPr>
            <a:picLocks noChangeAspect="1" noChangeArrowheads="1"/>
          </p:cNvPicPr>
          <p:nvPr/>
        </p:nvPicPr>
        <p:blipFill>
          <a:blip r:embed="rId2" cstate="print"/>
          <a:srcRect/>
          <a:stretch>
            <a:fillRect/>
          </a:stretch>
        </p:blipFill>
        <p:spPr bwMode="auto">
          <a:xfrm>
            <a:off x="1403648" y="5157192"/>
            <a:ext cx="6480048" cy="1542288"/>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b="1" dirty="0" smtClean="0"/>
              <a:t>Διατήρηση Σημειωμάτων</a:t>
            </a:r>
            <a:endParaRPr lang="en-US" b="1" dirty="0"/>
          </a:p>
        </p:txBody>
      </p:sp>
      <p:sp>
        <p:nvSpPr>
          <p:cNvPr id="4" name="3 - Ορθογώνιο"/>
          <p:cNvSpPr/>
          <p:nvPr/>
        </p:nvSpPr>
        <p:spPr>
          <a:xfrm>
            <a:off x="914400" y="1371600"/>
            <a:ext cx="7467600" cy="3139321"/>
          </a:xfrm>
          <a:prstGeom prst="rect">
            <a:avLst/>
          </a:prstGeom>
        </p:spPr>
        <p:txBody>
          <a:bodyPr wrap="square">
            <a:spAutoFit/>
          </a:bodyPr>
          <a:lstStyle/>
          <a:p>
            <a:endParaRPr lang="en-US" dirty="0" smtClean="0"/>
          </a:p>
          <a:p>
            <a:r>
              <a:rPr lang="el-GR" sz="2000" dirty="0" smtClean="0"/>
              <a:t>Οποιαδήποτε αναπαραγωγή ή διασκευή του υλικού θα πρέπει να συμπεριλαμβάνει: </a:t>
            </a:r>
          </a:p>
          <a:p>
            <a:endParaRPr lang="el-GR" sz="2000" dirty="0" smtClean="0"/>
          </a:p>
          <a:p>
            <a:pPr>
              <a:buFont typeface="Wingdings" pitchFamily="2" charset="2"/>
              <a:buChar char="§"/>
            </a:pPr>
            <a:r>
              <a:rPr lang="el-GR" sz="2000" dirty="0" smtClean="0"/>
              <a:t>το Σημείωμα Αναφοράς </a:t>
            </a:r>
          </a:p>
          <a:p>
            <a:pPr>
              <a:buFont typeface="Wingdings" pitchFamily="2" charset="2"/>
              <a:buChar char="§"/>
            </a:pPr>
            <a:r>
              <a:rPr lang="el-GR" sz="2000" dirty="0" smtClean="0"/>
              <a:t>το Σημείωμα Αδειοδότησης </a:t>
            </a:r>
          </a:p>
          <a:p>
            <a:pPr>
              <a:buFont typeface="Wingdings" pitchFamily="2" charset="2"/>
              <a:buChar char="§"/>
            </a:pPr>
            <a:r>
              <a:rPr lang="el-GR" sz="2000" dirty="0" smtClean="0"/>
              <a:t>τη δήλωση Διατήρησης Σημειωμάτων </a:t>
            </a:r>
          </a:p>
          <a:p>
            <a:pPr>
              <a:buFont typeface="Wingdings" pitchFamily="2" charset="2"/>
              <a:buChar char="§"/>
            </a:pPr>
            <a:r>
              <a:rPr lang="el-GR" sz="2000" dirty="0" smtClean="0"/>
              <a:t>το Σημείωμα Χρήσης Έργων Τρίτων (εφόσον υπάρχει) </a:t>
            </a:r>
          </a:p>
          <a:p>
            <a:endParaRPr lang="en-US" sz="2000" dirty="0" smtClean="0"/>
          </a:p>
          <a:p>
            <a:r>
              <a:rPr lang="el-GR" sz="2000" dirty="0" smtClean="0"/>
              <a:t>μαζί με τους συνοδευόμενους υπερσυνδέσμους. </a:t>
            </a:r>
            <a:endParaRPr lang="en-US" sz="2000" dirty="0"/>
          </a:p>
        </p:txBody>
      </p:sp>
      <p:pic>
        <p:nvPicPr>
          <p:cNvPr id="3074" name="Picture 2"/>
          <p:cNvPicPr>
            <a:picLocks noChangeAspect="1" noChangeArrowheads="1"/>
          </p:cNvPicPr>
          <p:nvPr/>
        </p:nvPicPr>
        <p:blipFill>
          <a:blip r:embed="rId2" cstate="print"/>
          <a:srcRect/>
          <a:stretch>
            <a:fillRect/>
          </a:stretch>
        </p:blipFill>
        <p:spPr bwMode="auto">
          <a:xfrm>
            <a:off x="0" y="5901363"/>
            <a:ext cx="990600" cy="95663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pic>
        <p:nvPicPr>
          <p:cNvPr id="10" name="Picture 3" descr="Λογότυπο Επιχειρησιακού Προγράμματος Εκπαίδευση και Δια βίου Μάθηση"/>
          <p:cNvPicPr>
            <a:picLocks noChangeAspect="1" noChangeArrowheads="1"/>
          </p:cNvPicPr>
          <p:nvPr/>
        </p:nvPicPr>
        <p:blipFill>
          <a:blip r:embed="rId3" cstate="print"/>
          <a:srcRect/>
          <a:stretch>
            <a:fillRect/>
          </a:stretch>
        </p:blipFill>
        <p:spPr bwMode="auto">
          <a:xfrm>
            <a:off x="3662562" y="5733256"/>
            <a:ext cx="3240360" cy="771224"/>
          </a:xfrm>
          <a:prstGeom prst="rect">
            <a:avLst/>
          </a:prstGeom>
          <a:noFill/>
        </p:spPr>
      </p:pic>
      <p:pic>
        <p:nvPicPr>
          <p:cNvPr id="8"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115616" y="5715766"/>
            <a:ext cx="2304256" cy="80620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8665508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dirty="0" smtClean="0"/>
              <a:t>Σκοπός  ενότητας</a:t>
            </a:r>
            <a:endParaRPr lang="en-US" dirty="0"/>
          </a:p>
        </p:txBody>
      </p:sp>
      <p:sp>
        <p:nvSpPr>
          <p:cNvPr id="4" name="Content Placeholder 2"/>
          <p:cNvSpPr>
            <a:spLocks noGrp="1"/>
          </p:cNvSpPr>
          <p:nvPr>
            <p:ph idx="1"/>
          </p:nvPr>
        </p:nvSpPr>
        <p:spPr>
          <a:xfrm>
            <a:off x="457200" y="1600200"/>
            <a:ext cx="8229600" cy="4525963"/>
          </a:xfrm>
        </p:spPr>
        <p:txBody>
          <a:bodyPr/>
          <a:lstStyle/>
          <a:p>
            <a:pPr eaLnBrk="1" hangingPunct="1">
              <a:lnSpc>
                <a:spcPct val="150000"/>
              </a:lnSpc>
              <a:buFont typeface="Wingdings" pitchFamily="2" charset="2"/>
              <a:buChar char="Ø"/>
            </a:pPr>
            <a:r>
              <a:rPr lang="el-GR" dirty="0" smtClean="0"/>
              <a:t>Εισαγωγή στην υγρή χρωματογραφία-Γενικές αρχές και εφαρμογές.</a:t>
            </a:r>
            <a:endParaRPr lang="el-GR"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188640"/>
            <a:ext cx="8229600" cy="792088"/>
          </a:xfrm>
        </p:spPr>
        <p:txBody>
          <a:bodyPr/>
          <a:lstStyle/>
          <a:p>
            <a:r>
              <a:rPr lang="el-GR" b="1" dirty="0" smtClean="0"/>
              <a:t>Περιεχόμενα ενότητας</a:t>
            </a:r>
            <a:endParaRPr lang="en-US" dirty="0"/>
          </a:p>
        </p:txBody>
      </p:sp>
      <p:sp>
        <p:nvSpPr>
          <p:cNvPr id="3" name="2 - Ορθογώνιο"/>
          <p:cNvSpPr/>
          <p:nvPr/>
        </p:nvSpPr>
        <p:spPr>
          <a:xfrm>
            <a:off x="611560" y="1052736"/>
            <a:ext cx="8208912" cy="5632311"/>
          </a:xfrm>
          <a:prstGeom prst="rect">
            <a:avLst/>
          </a:prstGeom>
        </p:spPr>
        <p:txBody>
          <a:bodyPr wrap="square">
            <a:spAutoFit/>
          </a:bodyPr>
          <a:lstStyle/>
          <a:p>
            <a:pPr>
              <a:buFont typeface="Wingdings" pitchFamily="2" charset="2"/>
              <a:buChar char="v"/>
            </a:pPr>
            <a:r>
              <a:rPr lang="el-GR" altLang="el-GR" sz="2400" dirty="0" smtClean="0"/>
              <a:t>Υγρή χρωματογραφία υψηλής πίεσης (HPLC)</a:t>
            </a:r>
          </a:p>
          <a:p>
            <a:pPr>
              <a:buFont typeface="Wingdings" pitchFamily="2" charset="2"/>
              <a:buChar char="v"/>
            </a:pPr>
            <a:r>
              <a:rPr lang="el-GR" sz="2400" dirty="0" smtClean="0"/>
              <a:t>Τύποι </a:t>
            </a:r>
            <a:r>
              <a:rPr lang="en-US" sz="2400" dirty="0" smtClean="0"/>
              <a:t>HPLC</a:t>
            </a:r>
            <a:endParaRPr lang="el-GR" sz="2400" dirty="0" smtClean="0"/>
          </a:p>
          <a:p>
            <a:pPr>
              <a:buFont typeface="Wingdings" pitchFamily="2" charset="2"/>
              <a:buChar char="v"/>
            </a:pPr>
            <a:r>
              <a:rPr lang="el-GR" altLang="el-GR" sz="2400" dirty="0" smtClean="0"/>
              <a:t>Χρωματογραφία προσρόφησης</a:t>
            </a:r>
            <a:endParaRPr lang="el-GR" sz="2400" dirty="0" smtClean="0"/>
          </a:p>
          <a:p>
            <a:pPr>
              <a:buFont typeface="Wingdings" pitchFamily="2" charset="2"/>
              <a:buChar char="v"/>
            </a:pPr>
            <a:r>
              <a:rPr lang="el-GR" altLang="el-GR" sz="2400" dirty="0" smtClean="0"/>
              <a:t>Χρωματογραφία κανονικής φάσης</a:t>
            </a:r>
            <a:endParaRPr lang="el-GR" sz="2400" dirty="0" smtClean="0"/>
          </a:p>
          <a:p>
            <a:pPr>
              <a:buFont typeface="Wingdings" pitchFamily="2" charset="2"/>
              <a:buChar char="v"/>
            </a:pPr>
            <a:r>
              <a:rPr lang="el-GR" altLang="el-GR" sz="2400" dirty="0" smtClean="0"/>
              <a:t>Χρωματογραφία αντίστροφης φάσης</a:t>
            </a:r>
            <a:endParaRPr lang="el-GR" sz="2400" dirty="0" smtClean="0"/>
          </a:p>
          <a:p>
            <a:pPr>
              <a:buFont typeface="Wingdings" pitchFamily="2" charset="2"/>
              <a:buChar char="v"/>
            </a:pPr>
            <a:r>
              <a:rPr lang="el-GR" altLang="el-GR" sz="2400" dirty="0" smtClean="0"/>
              <a:t>Χρωματογραφία κατανομής</a:t>
            </a:r>
          </a:p>
          <a:p>
            <a:pPr>
              <a:buFont typeface="Wingdings" pitchFamily="2" charset="2"/>
              <a:buChar char="v"/>
            </a:pPr>
            <a:r>
              <a:rPr lang="el-GR" altLang="el-GR" sz="2400" dirty="0" smtClean="0"/>
              <a:t>Χρωματογραφία ιοντοανταλλαγής</a:t>
            </a:r>
          </a:p>
          <a:p>
            <a:pPr>
              <a:buFont typeface="Wingdings" pitchFamily="2" charset="2"/>
              <a:buChar char="v"/>
            </a:pPr>
            <a:r>
              <a:rPr lang="el-GR" altLang="el-GR" sz="2400" dirty="0" smtClean="0"/>
              <a:t>Χρωματογραφία συγγένειας</a:t>
            </a:r>
            <a:endParaRPr lang="el-GR" sz="2400" dirty="0" smtClean="0"/>
          </a:p>
          <a:p>
            <a:pPr>
              <a:buFont typeface="Wingdings" pitchFamily="2" charset="2"/>
              <a:buChar char="v"/>
            </a:pPr>
            <a:r>
              <a:rPr lang="el-GR" altLang="el-GR" sz="2400" dirty="0" smtClean="0"/>
              <a:t>Χρωματογραφία αποκλεισμού μεγέθους ή διάχυσης πηκτής</a:t>
            </a:r>
            <a:endParaRPr lang="el-GR" sz="2400" dirty="0" smtClean="0"/>
          </a:p>
          <a:p>
            <a:pPr>
              <a:buFont typeface="Wingdings" pitchFamily="2" charset="2"/>
              <a:buChar char="v"/>
            </a:pPr>
            <a:r>
              <a:rPr lang="el-GR" altLang="el-GR" sz="2400" dirty="0" smtClean="0"/>
              <a:t>Οργανολογία</a:t>
            </a:r>
          </a:p>
          <a:p>
            <a:pPr>
              <a:buFont typeface="Wingdings" pitchFamily="2" charset="2"/>
              <a:buChar char="v"/>
            </a:pPr>
            <a:r>
              <a:rPr lang="el-GR" altLang="el-GR" sz="2400" dirty="0" smtClean="0"/>
              <a:t>Ανιχνευτές</a:t>
            </a:r>
          </a:p>
          <a:p>
            <a:pPr>
              <a:buFont typeface="Wingdings" pitchFamily="2" charset="2"/>
              <a:buChar char="v"/>
            </a:pPr>
            <a:r>
              <a:rPr lang="el-GR" altLang="el-GR" sz="2400" dirty="0" smtClean="0"/>
              <a:t>Επιλογή κινητής φάσης</a:t>
            </a:r>
          </a:p>
          <a:p>
            <a:pPr>
              <a:buFont typeface="Wingdings" pitchFamily="2" charset="2"/>
              <a:buChar char="v"/>
            </a:pPr>
            <a:r>
              <a:rPr lang="el-GR" altLang="el-GR" sz="2400" dirty="0" smtClean="0"/>
              <a:t>Επιλογή στατικής φάσης</a:t>
            </a:r>
          </a:p>
          <a:p>
            <a:pPr>
              <a:buFont typeface="Wingdings" pitchFamily="2" charset="2"/>
              <a:buChar char="v"/>
            </a:pPr>
            <a:r>
              <a:rPr lang="el-GR" sz="2400" dirty="0" smtClean="0"/>
              <a:t>Προετοιμασία δείγματος</a:t>
            </a:r>
          </a:p>
          <a:p>
            <a:pPr>
              <a:buFont typeface="Wingdings" pitchFamily="2" charset="2"/>
              <a:buChar char="v"/>
            </a:pPr>
            <a:r>
              <a:rPr lang="el-GR" altLang="el-GR" sz="2400" dirty="0" smtClean="0"/>
              <a:t>Χρωματογραφία </a:t>
            </a:r>
            <a:r>
              <a:rPr lang="en-US" altLang="el-GR" sz="2400" dirty="0" smtClean="0"/>
              <a:t>HPLC</a:t>
            </a:r>
            <a:r>
              <a:rPr lang="el-GR" altLang="el-GR" sz="2400" dirty="0" smtClean="0"/>
              <a:t>-Εφαρμογές</a:t>
            </a:r>
            <a:endParaRPr lang="el-GR" sz="24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86767"/>
            <a:ext cx="7772400" cy="893961"/>
          </a:xfrm>
        </p:spPr>
        <p:txBody>
          <a:bodyPr>
            <a:normAutofit/>
          </a:bodyPr>
          <a:lstStyle/>
          <a:p>
            <a:r>
              <a:rPr lang="el-GR" altLang="el-GR" sz="3200" b="1" dirty="0" smtClean="0"/>
              <a:t>Υγρή χρωματογραφία υψηλής πίεσης </a:t>
            </a:r>
            <a:r>
              <a:rPr lang="el-GR" altLang="el-GR" sz="3200" b="0" dirty="0" smtClean="0"/>
              <a:t>(HPLC)</a:t>
            </a:r>
            <a:endParaRPr lang="el-GR" sz="3200" dirty="0"/>
          </a:p>
        </p:txBody>
      </p:sp>
      <p:sp>
        <p:nvSpPr>
          <p:cNvPr id="4" name="3 - Ορθογώνιο"/>
          <p:cNvSpPr/>
          <p:nvPr/>
        </p:nvSpPr>
        <p:spPr>
          <a:xfrm>
            <a:off x="323528" y="1018699"/>
            <a:ext cx="8424936" cy="5016758"/>
          </a:xfrm>
          <a:prstGeom prst="rect">
            <a:avLst/>
          </a:prstGeom>
        </p:spPr>
        <p:txBody>
          <a:bodyPr wrap="square">
            <a:spAutoFit/>
          </a:bodyPr>
          <a:lstStyle/>
          <a:p>
            <a:pPr>
              <a:lnSpc>
                <a:spcPct val="200000"/>
              </a:lnSpc>
              <a:buFont typeface="Wingdings" pitchFamily="2" charset="2"/>
              <a:buChar char="q"/>
            </a:pPr>
            <a:r>
              <a:rPr lang="el-GR" altLang="el-GR" sz="2000" dirty="0" smtClean="0"/>
              <a:t>Ανήκει στις χρωματογραφικές τεχνικές</a:t>
            </a:r>
            <a:r>
              <a:rPr lang="en-US" altLang="el-GR" sz="2000" dirty="0" smtClean="0"/>
              <a:t>. O </a:t>
            </a:r>
            <a:r>
              <a:rPr lang="el-GR" altLang="el-GR" sz="2000" dirty="0" smtClean="0"/>
              <a:t>διαχωρισμός είναι αποτέλεσμα της συνδυαστικής δράσης μιας στατικής και μιας κινητής φάσης. Το δείγμα εισάγεται στη κορυφή της στήλης και με τη βοήθεια της κινητής φάσης τα συστατικά του μετακινούνται με τη μορφή ζωνών και τελικά εκχυλίζονται το ένα μετά το άλλο. </a:t>
            </a:r>
          </a:p>
          <a:p>
            <a:pPr>
              <a:lnSpc>
                <a:spcPct val="200000"/>
              </a:lnSpc>
              <a:buFont typeface="Wingdings" pitchFamily="2" charset="2"/>
              <a:buChar char="q"/>
            </a:pPr>
            <a:r>
              <a:rPr lang="el-GR" altLang="el-GR" sz="2000" dirty="0" smtClean="0"/>
              <a:t>Οι ουσίες προς ανάλυση κατανέμονται μεταξύ της στατικής και της κινητής φάσης, με αποτέλεσμα να μετακινούνται με διαφορετικές ταχύτητες κατά μήκος της στήλης.</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778098"/>
          </a:xfrm>
        </p:spPr>
        <p:txBody>
          <a:bodyPr>
            <a:normAutofit/>
          </a:bodyPr>
          <a:lstStyle/>
          <a:p>
            <a:r>
              <a:rPr lang="el-GR" sz="3200" b="1" dirty="0" smtClean="0"/>
              <a:t>Τύποι </a:t>
            </a:r>
            <a:r>
              <a:rPr lang="en-US" sz="3200" b="1" dirty="0" smtClean="0"/>
              <a:t>HPLC</a:t>
            </a:r>
            <a:endParaRPr lang="el-GR" sz="3200" b="1" dirty="0"/>
          </a:p>
        </p:txBody>
      </p:sp>
      <p:sp>
        <p:nvSpPr>
          <p:cNvPr id="4" name="3 - Ορθογώνιο"/>
          <p:cNvSpPr/>
          <p:nvPr/>
        </p:nvSpPr>
        <p:spPr>
          <a:xfrm>
            <a:off x="467544" y="980728"/>
            <a:ext cx="8424936" cy="5632311"/>
          </a:xfrm>
          <a:prstGeom prst="rect">
            <a:avLst/>
          </a:prstGeom>
        </p:spPr>
        <p:txBody>
          <a:bodyPr wrap="square">
            <a:spAutoFit/>
          </a:bodyPr>
          <a:lstStyle/>
          <a:p>
            <a:pPr>
              <a:lnSpc>
                <a:spcPct val="200000"/>
              </a:lnSpc>
              <a:defRPr/>
            </a:pPr>
            <a:r>
              <a:rPr lang="el-GR" sz="2000" dirty="0"/>
              <a:t>Συμπεριλαμβάνονται και εφαρμόζονται όλα τα είδη που λαμβάνουν χώρα στους χρωματογραφικούς διαχωρισμούς, με την κατάλληλη χρήση υλικού πληρώσεως της στήλης και του διαλύτη έκλουσης.</a:t>
            </a:r>
            <a:endParaRPr lang="en-US" sz="2000" dirty="0"/>
          </a:p>
          <a:p>
            <a:pPr marL="600075" indent="-514350">
              <a:lnSpc>
                <a:spcPct val="200000"/>
              </a:lnSpc>
              <a:buFont typeface="+mj-lt"/>
              <a:buAutoNum type="arabicPeriod"/>
              <a:defRPr/>
            </a:pPr>
            <a:r>
              <a:rPr lang="el-GR" sz="2000" dirty="0"/>
              <a:t>Χρωματογραφία προσροφήσεως.</a:t>
            </a:r>
          </a:p>
          <a:p>
            <a:pPr marL="600075" indent="-514350">
              <a:lnSpc>
                <a:spcPct val="200000"/>
              </a:lnSpc>
              <a:buFont typeface="+mj-lt"/>
              <a:buAutoNum type="arabicPeriod"/>
              <a:defRPr/>
            </a:pPr>
            <a:r>
              <a:rPr lang="el-GR" sz="2000" dirty="0"/>
              <a:t>Χρωματογραφία κατανομής στήλης.</a:t>
            </a:r>
          </a:p>
          <a:p>
            <a:pPr marL="600075" indent="-514350">
              <a:lnSpc>
                <a:spcPct val="200000"/>
              </a:lnSpc>
              <a:buFont typeface="+mj-lt"/>
              <a:buAutoNum type="arabicPeriod"/>
              <a:defRPr/>
            </a:pPr>
            <a:r>
              <a:rPr lang="el-GR" sz="2000" dirty="0"/>
              <a:t>Χρωματογραφία μοριακού αποκλεισμού.</a:t>
            </a:r>
          </a:p>
          <a:p>
            <a:pPr marL="600075" indent="-514350">
              <a:lnSpc>
                <a:spcPct val="200000"/>
              </a:lnSpc>
              <a:buFont typeface="+mj-lt"/>
              <a:buAutoNum type="arabicPeriod"/>
              <a:defRPr/>
            </a:pPr>
            <a:r>
              <a:rPr lang="el-GR" sz="2000" dirty="0"/>
              <a:t>Χρωματογραφία </a:t>
            </a:r>
            <a:r>
              <a:rPr lang="el-GR" sz="2000" dirty="0" smtClean="0"/>
              <a:t>ιοντοανταλλαγής</a:t>
            </a:r>
            <a:r>
              <a:rPr lang="el-GR" sz="2000" dirty="0"/>
              <a:t>.</a:t>
            </a:r>
          </a:p>
          <a:p>
            <a:pPr marL="600075" indent="-514350">
              <a:lnSpc>
                <a:spcPct val="200000"/>
              </a:lnSpc>
              <a:buFont typeface="+mj-lt"/>
              <a:buAutoNum type="arabicPeriod"/>
              <a:defRPr/>
            </a:pPr>
            <a:r>
              <a:rPr lang="el-GR" sz="2000" dirty="0"/>
              <a:t>Χρωματογραφία ζεύγους ιόντων.</a:t>
            </a:r>
          </a:p>
          <a:p>
            <a:pPr marL="600075" indent="-514350">
              <a:lnSpc>
                <a:spcPct val="200000"/>
              </a:lnSpc>
              <a:buFont typeface="+mj-lt"/>
              <a:buAutoNum type="arabicPeriod"/>
              <a:defRPr/>
            </a:pPr>
            <a:r>
              <a:rPr lang="el-GR" sz="2000" dirty="0"/>
              <a:t>Χρωματογραφία συγγενείας.</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188640"/>
            <a:ext cx="8229600" cy="778098"/>
          </a:xfrm>
        </p:spPr>
        <p:txBody>
          <a:bodyPr>
            <a:normAutofit/>
          </a:bodyPr>
          <a:lstStyle/>
          <a:p>
            <a:r>
              <a:rPr lang="el-GR" altLang="el-GR" sz="3200" b="1" dirty="0" smtClean="0"/>
              <a:t>Χρωματογραφία προσρόφησης</a:t>
            </a:r>
            <a:endParaRPr lang="el-GR" sz="3200" b="1" dirty="0"/>
          </a:p>
        </p:txBody>
      </p:sp>
      <p:sp>
        <p:nvSpPr>
          <p:cNvPr id="4" name="2 - Θέση περιεχομένου"/>
          <p:cNvSpPr>
            <a:spLocks noGrp="1"/>
          </p:cNvSpPr>
          <p:nvPr>
            <p:ph idx="1"/>
          </p:nvPr>
        </p:nvSpPr>
        <p:spPr>
          <a:xfrm>
            <a:off x="467544" y="764704"/>
            <a:ext cx="8229600" cy="5949280"/>
          </a:xfrm>
        </p:spPr>
        <p:txBody>
          <a:bodyPr rtlCol="0">
            <a:noAutofit/>
          </a:bodyPr>
          <a:lstStyle/>
          <a:p>
            <a:pPr marL="0" indent="0" eaLnBrk="1" fontAlgn="auto" hangingPunct="1">
              <a:lnSpc>
                <a:spcPct val="200000"/>
              </a:lnSpc>
              <a:spcAft>
                <a:spcPts val="0"/>
              </a:spcAft>
              <a:buFont typeface="Wingdings" pitchFamily="2" charset="2"/>
              <a:buChar char="q"/>
              <a:defRPr/>
            </a:pPr>
            <a:r>
              <a:rPr lang="el-GR" sz="2000" dirty="0" smtClean="0"/>
              <a:t>Είναι ο διαχωρισμός των διαφόρων ουσιών που βασίζεται στο διαφορετικό βαθμό προσρόφησης στη στατική φάση. Λαμβάνουν χώρα αλληλεπιδράσεις ηλεκτροστατικής φύσης.</a:t>
            </a:r>
          </a:p>
          <a:p>
            <a:pPr marL="0" indent="0" eaLnBrk="1" fontAlgn="auto" hangingPunct="1">
              <a:lnSpc>
                <a:spcPct val="200000"/>
              </a:lnSpc>
              <a:spcAft>
                <a:spcPts val="0"/>
              </a:spcAft>
              <a:buFont typeface="Wingdings" pitchFamily="2" charset="2"/>
              <a:buChar char="Ø"/>
              <a:defRPr/>
            </a:pPr>
            <a:r>
              <a:rPr lang="el-GR" sz="2000" dirty="0" smtClean="0"/>
              <a:t> Η τεχνική βρίσκει εφαρμογή στο διαχωρισμό ουσιών με παρόμοια δομή, αλλά και με διαφορετική πολικότητα.</a:t>
            </a:r>
          </a:p>
          <a:p>
            <a:pPr marL="0" indent="0" eaLnBrk="1" fontAlgn="auto" hangingPunct="1">
              <a:lnSpc>
                <a:spcPct val="200000"/>
              </a:lnSpc>
              <a:spcAft>
                <a:spcPts val="0"/>
              </a:spcAft>
              <a:buFont typeface="Wingdings" pitchFamily="2" charset="2"/>
              <a:buChar char="q"/>
              <a:defRPr/>
            </a:pPr>
            <a:r>
              <a:rPr lang="el-GR" sz="2000" dirty="0" smtClean="0"/>
              <a:t>Ανάλογα με τη σχέση πολικότητας μεταξύ της στατικής και της κινητής φάσης έχουμε δύο είδη χρωματογραφίας προσρόφησης:</a:t>
            </a:r>
          </a:p>
          <a:p>
            <a:pPr marL="457200" indent="-457200" eaLnBrk="1" fontAlgn="auto" hangingPunct="1">
              <a:lnSpc>
                <a:spcPct val="200000"/>
              </a:lnSpc>
              <a:spcAft>
                <a:spcPts val="0"/>
              </a:spcAft>
              <a:buFont typeface="+mj-lt"/>
              <a:buAutoNum type="arabicPeriod"/>
              <a:defRPr/>
            </a:pPr>
            <a:r>
              <a:rPr lang="el-GR" sz="2000" dirty="0"/>
              <a:t>Χρωματογραφία Κανονικής </a:t>
            </a:r>
            <a:r>
              <a:rPr lang="el-GR" sz="2000" dirty="0" smtClean="0"/>
              <a:t>Φάσης.</a:t>
            </a:r>
          </a:p>
          <a:p>
            <a:pPr marL="457200" indent="-457200" eaLnBrk="1" fontAlgn="auto" hangingPunct="1">
              <a:lnSpc>
                <a:spcPct val="200000"/>
              </a:lnSpc>
              <a:spcAft>
                <a:spcPts val="0"/>
              </a:spcAft>
              <a:buFont typeface="+mj-lt"/>
              <a:buAutoNum type="arabicPeriod"/>
              <a:defRPr/>
            </a:pPr>
            <a:r>
              <a:rPr lang="el-GR" altLang="el-GR" sz="2000" dirty="0"/>
              <a:t>Χρωματογραφία Αντίστροφης </a:t>
            </a:r>
            <a:r>
              <a:rPr lang="el-GR" altLang="el-GR" sz="2000" dirty="0" smtClean="0"/>
              <a:t>Φάσης.</a:t>
            </a:r>
            <a:endParaRPr lang="el-GR" sz="2000" dirty="0"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altLang="el-GR" sz="3200" b="1" dirty="0" smtClean="0"/>
              <a:t>Χρωματογραφία κανονικής φάσης</a:t>
            </a:r>
            <a:endParaRPr lang="el-GR" sz="3200" b="1" dirty="0"/>
          </a:p>
        </p:txBody>
      </p:sp>
      <p:sp>
        <p:nvSpPr>
          <p:cNvPr id="5" name="4 - Ορθογώνιο"/>
          <p:cNvSpPr/>
          <p:nvPr/>
        </p:nvSpPr>
        <p:spPr>
          <a:xfrm>
            <a:off x="683568" y="1484784"/>
            <a:ext cx="7920880" cy="1938992"/>
          </a:xfrm>
          <a:prstGeom prst="rect">
            <a:avLst/>
          </a:prstGeom>
        </p:spPr>
        <p:txBody>
          <a:bodyPr wrap="square">
            <a:spAutoFit/>
          </a:bodyPr>
          <a:lstStyle/>
          <a:p>
            <a:pPr>
              <a:lnSpc>
                <a:spcPct val="200000"/>
              </a:lnSpc>
              <a:buFont typeface="Wingdings" pitchFamily="2" charset="2"/>
              <a:buChar char="q"/>
            </a:pPr>
            <a:r>
              <a:rPr lang="el-GR" sz="2000" dirty="0"/>
              <a:t>Εδώ, η στατική φάση (συνήθως SiO2 ή Al2O3) είναι πολικότερη από την κινητή, η οποία αποτελείται από μη πολικούς διαλύτες όπως </a:t>
            </a:r>
            <a:r>
              <a:rPr lang="el-GR" sz="2000" dirty="0" err="1"/>
              <a:t>εξάνιο</a:t>
            </a:r>
            <a:r>
              <a:rPr lang="el-GR" sz="2000" dirty="0"/>
              <a:t>, </a:t>
            </a:r>
            <a:r>
              <a:rPr lang="el-GR" sz="2000" dirty="0" smtClean="0"/>
              <a:t>χλωροφόρμιο.</a:t>
            </a:r>
            <a:endParaRPr lang="el-GR" sz="2000" dirty="0"/>
          </a:p>
        </p:txBody>
      </p:sp>
    </p:spTree>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144</TotalTime>
  <Words>1799</Words>
  <Application>Microsoft Office PowerPoint</Application>
  <PresentationFormat>Προβολή στην οθόνη (4:3)</PresentationFormat>
  <Paragraphs>157</Paragraphs>
  <Slides>31</Slides>
  <Notes>1</Notes>
  <HiddenSlides>0</HiddenSlides>
  <MMClips>0</MMClips>
  <ScaleCrop>false</ScaleCrop>
  <HeadingPairs>
    <vt:vector size="4" baseType="variant">
      <vt:variant>
        <vt:lpstr>Θέμα</vt:lpstr>
      </vt:variant>
      <vt:variant>
        <vt:i4>1</vt:i4>
      </vt:variant>
      <vt:variant>
        <vt:lpstr>Τίτλοι διαφανειών</vt:lpstr>
      </vt:variant>
      <vt:variant>
        <vt:i4>31</vt:i4>
      </vt:variant>
    </vt:vector>
  </HeadingPairs>
  <TitlesOfParts>
    <vt:vector size="32" baseType="lpstr">
      <vt:lpstr>Θέμα του Office</vt:lpstr>
      <vt:lpstr>Ενόργανη Ανάλυση I</vt:lpstr>
      <vt:lpstr>Άδειες Χρήσης</vt:lpstr>
      <vt:lpstr>Χρηματοδότηση</vt:lpstr>
      <vt:lpstr>Σκοπός  ενότητας</vt:lpstr>
      <vt:lpstr>Περιεχόμενα ενότητας</vt:lpstr>
      <vt:lpstr>Υγρή χρωματογραφία υψηλής πίεσης (HPLC)</vt:lpstr>
      <vt:lpstr>Τύποι HPLC</vt:lpstr>
      <vt:lpstr>Χρωματογραφία προσρόφησης</vt:lpstr>
      <vt:lpstr>Χρωματογραφία κανονικής φάσης</vt:lpstr>
      <vt:lpstr>Χρωματογραφία αντίστροφης φάσης</vt:lpstr>
      <vt:lpstr>Χρωματογραφία κατανομής</vt:lpstr>
      <vt:lpstr>Χρωματογραφία ιοντοανταλλαγής</vt:lpstr>
      <vt:lpstr>Χρωματογραφία συγγένειας</vt:lpstr>
      <vt:lpstr>Χρωματογραφία αποκλεισμού μεγέθους ή διάχυσης πηκτής</vt:lpstr>
      <vt:lpstr>Οργανολογία</vt:lpstr>
      <vt:lpstr>Οργανολογία</vt:lpstr>
      <vt:lpstr>Ανιχνευτές</vt:lpstr>
      <vt:lpstr>Επιλογή κινητής φάσης</vt:lpstr>
      <vt:lpstr>Επιλογή κινητής φάσης</vt:lpstr>
      <vt:lpstr>Επιλογή στατικής φάσης</vt:lpstr>
      <vt:lpstr>Προετοιμασία δείγματος</vt:lpstr>
      <vt:lpstr>Προετοιμασία δείγματος</vt:lpstr>
      <vt:lpstr>Χρωματογραφία HPLC</vt:lpstr>
      <vt:lpstr>Χρωματογραφία HPLC</vt:lpstr>
      <vt:lpstr>Χρωματογραφία HPLC-Εφαρμογές</vt:lpstr>
      <vt:lpstr>Χρωματογραφία HPLC-Εφαρμογές</vt:lpstr>
      <vt:lpstr>Βιβλιογραφία</vt:lpstr>
      <vt:lpstr>Σημείωμα Αναφοράς</vt:lpstr>
      <vt:lpstr>Σημείωμα Αδειοδότησης</vt:lpstr>
      <vt:lpstr>Διατήρηση Σημειωμάτων</vt:lpstr>
      <vt:lpstr>Τέλος Ενότητας</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Υγρή χρωματογραφία υψηλής πίεσης (HPLC)</dc:title>
  <dc:creator>user</dc:creator>
  <cp:lastModifiedBy>pc4</cp:lastModifiedBy>
  <cp:revision>17</cp:revision>
  <dcterms:created xsi:type="dcterms:W3CDTF">2015-08-11T16:15:49Z</dcterms:created>
  <dcterms:modified xsi:type="dcterms:W3CDTF">2015-09-07T09:17:22Z</dcterms:modified>
</cp:coreProperties>
</file>