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138"/>
  </p:notesMasterIdLst>
  <p:sldIdLst>
    <p:sldId id="292" r:id="rId2"/>
    <p:sldId id="293" r:id="rId3"/>
    <p:sldId id="259" r:id="rId4"/>
    <p:sldId id="369" r:id="rId5"/>
    <p:sldId id="325" r:id="rId6"/>
    <p:sldId id="377" r:id="rId7"/>
    <p:sldId id="378" r:id="rId8"/>
    <p:sldId id="379" r:id="rId9"/>
    <p:sldId id="326" r:id="rId10"/>
    <p:sldId id="328" r:id="rId11"/>
    <p:sldId id="327" r:id="rId12"/>
    <p:sldId id="329" r:id="rId13"/>
    <p:sldId id="330" r:id="rId14"/>
    <p:sldId id="331" r:id="rId15"/>
    <p:sldId id="332" r:id="rId16"/>
    <p:sldId id="333" r:id="rId17"/>
    <p:sldId id="334" r:id="rId18"/>
    <p:sldId id="335" r:id="rId19"/>
    <p:sldId id="336" r:id="rId20"/>
    <p:sldId id="337" r:id="rId21"/>
    <p:sldId id="338" r:id="rId22"/>
    <p:sldId id="361" r:id="rId23"/>
    <p:sldId id="352" r:id="rId24"/>
    <p:sldId id="353" r:id="rId25"/>
    <p:sldId id="354" r:id="rId26"/>
    <p:sldId id="356" r:id="rId27"/>
    <p:sldId id="357" r:id="rId28"/>
    <p:sldId id="358" r:id="rId29"/>
    <p:sldId id="451" r:id="rId30"/>
    <p:sldId id="359" r:id="rId31"/>
    <p:sldId id="360" r:id="rId32"/>
    <p:sldId id="339" r:id="rId33"/>
    <p:sldId id="340" r:id="rId34"/>
    <p:sldId id="342" r:id="rId35"/>
    <p:sldId id="343" r:id="rId36"/>
    <p:sldId id="381" r:id="rId37"/>
    <p:sldId id="382" r:id="rId38"/>
    <p:sldId id="344" r:id="rId39"/>
    <p:sldId id="345" r:id="rId40"/>
    <p:sldId id="383" r:id="rId41"/>
    <p:sldId id="384" r:id="rId42"/>
    <p:sldId id="385" r:id="rId43"/>
    <p:sldId id="346" r:id="rId44"/>
    <p:sldId id="347" r:id="rId45"/>
    <p:sldId id="348" r:id="rId46"/>
    <p:sldId id="349" r:id="rId47"/>
    <p:sldId id="350" r:id="rId48"/>
    <p:sldId id="394" r:id="rId49"/>
    <p:sldId id="386" r:id="rId50"/>
    <p:sldId id="387" r:id="rId51"/>
    <p:sldId id="388" r:id="rId52"/>
    <p:sldId id="389" r:id="rId53"/>
    <p:sldId id="376" r:id="rId54"/>
    <p:sldId id="390" r:id="rId55"/>
    <p:sldId id="391" r:id="rId56"/>
    <p:sldId id="392" r:id="rId57"/>
    <p:sldId id="393" r:id="rId58"/>
    <p:sldId id="395" r:id="rId59"/>
    <p:sldId id="396" r:id="rId60"/>
    <p:sldId id="397" r:id="rId61"/>
    <p:sldId id="398" r:id="rId62"/>
    <p:sldId id="399" r:id="rId63"/>
    <p:sldId id="366" r:id="rId64"/>
    <p:sldId id="367" r:id="rId65"/>
    <p:sldId id="368" r:id="rId66"/>
    <p:sldId id="297" r:id="rId67"/>
    <p:sldId id="294" r:id="rId68"/>
    <p:sldId id="295" r:id="rId69"/>
    <p:sldId id="452" r:id="rId70"/>
    <p:sldId id="401" r:id="rId71"/>
    <p:sldId id="403" r:id="rId72"/>
    <p:sldId id="404" r:id="rId73"/>
    <p:sldId id="405" r:id="rId74"/>
    <p:sldId id="406" r:id="rId75"/>
    <p:sldId id="407" r:id="rId76"/>
    <p:sldId id="408" r:id="rId77"/>
    <p:sldId id="409" r:id="rId78"/>
    <p:sldId id="410" r:id="rId79"/>
    <p:sldId id="296" r:id="rId80"/>
    <p:sldId id="411" r:id="rId81"/>
    <p:sldId id="323" r:id="rId82"/>
    <p:sldId id="262" r:id="rId83"/>
    <p:sldId id="365" r:id="rId84"/>
    <p:sldId id="412" r:id="rId85"/>
    <p:sldId id="413" r:id="rId86"/>
    <p:sldId id="960" r:id="rId87"/>
    <p:sldId id="300" r:id="rId88"/>
    <p:sldId id="314" r:id="rId89"/>
    <p:sldId id="302" r:id="rId90"/>
    <p:sldId id="263" r:id="rId91"/>
    <p:sldId id="264" r:id="rId92"/>
    <p:sldId id="265" r:id="rId93"/>
    <p:sldId id="266" r:id="rId94"/>
    <p:sldId id="267" r:id="rId95"/>
    <p:sldId id="268" r:id="rId96"/>
    <p:sldId id="277" r:id="rId97"/>
    <p:sldId id="270" r:id="rId98"/>
    <p:sldId id="961" r:id="rId99"/>
    <p:sldId id="271" r:id="rId100"/>
    <p:sldId id="279" r:id="rId101"/>
    <p:sldId id="319" r:id="rId102"/>
    <p:sldId id="958" r:id="rId103"/>
    <p:sldId id="959" r:id="rId104"/>
    <p:sldId id="2146847676" r:id="rId105"/>
    <p:sldId id="2146847684" r:id="rId106"/>
    <p:sldId id="953" r:id="rId107"/>
    <p:sldId id="415" r:id="rId108"/>
    <p:sldId id="416" r:id="rId109"/>
    <p:sldId id="417" r:id="rId110"/>
    <p:sldId id="418" r:id="rId111"/>
    <p:sldId id="419" r:id="rId112"/>
    <p:sldId id="420" r:id="rId113"/>
    <p:sldId id="429" r:id="rId114"/>
    <p:sldId id="454" r:id="rId115"/>
    <p:sldId id="455" r:id="rId116"/>
    <p:sldId id="431" r:id="rId117"/>
    <p:sldId id="433" r:id="rId118"/>
    <p:sldId id="434" r:id="rId119"/>
    <p:sldId id="456" r:id="rId120"/>
    <p:sldId id="457" r:id="rId121"/>
    <p:sldId id="458" r:id="rId122"/>
    <p:sldId id="459" r:id="rId123"/>
    <p:sldId id="460" r:id="rId124"/>
    <p:sldId id="435" r:id="rId125"/>
    <p:sldId id="436" r:id="rId126"/>
    <p:sldId id="438" r:id="rId127"/>
    <p:sldId id="439" r:id="rId128"/>
    <p:sldId id="440" r:id="rId129"/>
    <p:sldId id="441" r:id="rId130"/>
    <p:sldId id="442" r:id="rId131"/>
    <p:sldId id="443" r:id="rId132"/>
    <p:sldId id="444" r:id="rId133"/>
    <p:sldId id="445" r:id="rId134"/>
    <p:sldId id="446" r:id="rId135"/>
    <p:sldId id="447" r:id="rId136"/>
    <p:sldId id="449" r:id="rId137"/>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Garamond" pitchFamily="18" charset="0"/>
        <a:ea typeface="+mn-ea"/>
        <a:cs typeface="Arial" pitchFamily="34" charset="0"/>
      </a:defRPr>
    </a:lvl1pPr>
    <a:lvl2pPr marL="457200" algn="l" rtl="0" fontAlgn="base">
      <a:spcBef>
        <a:spcPct val="0"/>
      </a:spcBef>
      <a:spcAft>
        <a:spcPct val="0"/>
      </a:spcAft>
      <a:defRPr kern="1200">
        <a:solidFill>
          <a:schemeClr val="tx1"/>
        </a:solidFill>
        <a:latin typeface="Garamond" pitchFamily="18" charset="0"/>
        <a:ea typeface="+mn-ea"/>
        <a:cs typeface="Arial" pitchFamily="34" charset="0"/>
      </a:defRPr>
    </a:lvl2pPr>
    <a:lvl3pPr marL="914400" algn="l" rtl="0" fontAlgn="base">
      <a:spcBef>
        <a:spcPct val="0"/>
      </a:spcBef>
      <a:spcAft>
        <a:spcPct val="0"/>
      </a:spcAft>
      <a:defRPr kern="1200">
        <a:solidFill>
          <a:schemeClr val="tx1"/>
        </a:solidFill>
        <a:latin typeface="Garamond" pitchFamily="18" charset="0"/>
        <a:ea typeface="+mn-ea"/>
        <a:cs typeface="Arial" pitchFamily="34" charset="0"/>
      </a:defRPr>
    </a:lvl3pPr>
    <a:lvl4pPr marL="1371600" algn="l" rtl="0" fontAlgn="base">
      <a:spcBef>
        <a:spcPct val="0"/>
      </a:spcBef>
      <a:spcAft>
        <a:spcPct val="0"/>
      </a:spcAft>
      <a:defRPr kern="1200">
        <a:solidFill>
          <a:schemeClr val="tx1"/>
        </a:solidFill>
        <a:latin typeface="Garamond" pitchFamily="18" charset="0"/>
        <a:ea typeface="+mn-ea"/>
        <a:cs typeface="Arial" pitchFamily="34" charset="0"/>
      </a:defRPr>
    </a:lvl4pPr>
    <a:lvl5pPr marL="1828800" algn="l" rtl="0" fontAlgn="base">
      <a:spcBef>
        <a:spcPct val="0"/>
      </a:spcBef>
      <a:spcAft>
        <a:spcPct val="0"/>
      </a:spcAft>
      <a:defRPr kern="1200">
        <a:solidFill>
          <a:schemeClr val="tx1"/>
        </a:solidFill>
        <a:latin typeface="Garamond" pitchFamily="18" charset="0"/>
        <a:ea typeface="+mn-ea"/>
        <a:cs typeface="Arial" pitchFamily="34" charset="0"/>
      </a:defRPr>
    </a:lvl5pPr>
    <a:lvl6pPr marL="2286000" algn="l" defTabSz="914400" rtl="0" eaLnBrk="1" latinLnBrk="0" hangingPunct="1">
      <a:defRPr kern="1200">
        <a:solidFill>
          <a:schemeClr val="tx1"/>
        </a:solidFill>
        <a:latin typeface="Garamond" pitchFamily="18" charset="0"/>
        <a:ea typeface="+mn-ea"/>
        <a:cs typeface="Arial" pitchFamily="34" charset="0"/>
      </a:defRPr>
    </a:lvl6pPr>
    <a:lvl7pPr marL="2743200" algn="l" defTabSz="914400" rtl="0" eaLnBrk="1" latinLnBrk="0" hangingPunct="1">
      <a:defRPr kern="1200">
        <a:solidFill>
          <a:schemeClr val="tx1"/>
        </a:solidFill>
        <a:latin typeface="Garamond" pitchFamily="18" charset="0"/>
        <a:ea typeface="+mn-ea"/>
        <a:cs typeface="Arial" pitchFamily="34" charset="0"/>
      </a:defRPr>
    </a:lvl7pPr>
    <a:lvl8pPr marL="3200400" algn="l" defTabSz="914400" rtl="0" eaLnBrk="1" latinLnBrk="0" hangingPunct="1">
      <a:defRPr kern="1200">
        <a:solidFill>
          <a:schemeClr val="tx1"/>
        </a:solidFill>
        <a:latin typeface="Garamond" pitchFamily="18" charset="0"/>
        <a:ea typeface="+mn-ea"/>
        <a:cs typeface="Arial" pitchFamily="34" charset="0"/>
      </a:defRPr>
    </a:lvl8pPr>
    <a:lvl9pPr marL="3657600" algn="l" defTabSz="914400" rtl="0" eaLnBrk="1" latinLnBrk="0" hangingPunct="1">
      <a:defRPr kern="1200">
        <a:solidFill>
          <a:schemeClr val="tx1"/>
        </a:solidFill>
        <a:latin typeface="Garamond"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83" autoAdjust="0"/>
  </p:normalViewPr>
  <p:slideViewPr>
    <p:cSldViewPr>
      <p:cViewPr varScale="1">
        <p:scale>
          <a:sx n="78" d="100"/>
          <a:sy n="78" d="100"/>
        </p:scale>
        <p:origin x="159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l-GR"/>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l-GR"/>
          </a:p>
        </p:txBody>
      </p:sp>
      <p:sp>
        <p:nvSpPr>
          <p:cNvPr id="471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a:t>Click to edit Master text styles</a:t>
            </a:r>
          </a:p>
          <a:p>
            <a:pPr lvl="1"/>
            <a:r>
              <a:rPr lang="el-GR" noProof="0"/>
              <a:t>Second level</a:t>
            </a:r>
          </a:p>
          <a:p>
            <a:pPr lvl="2"/>
            <a:r>
              <a:rPr lang="el-GR" noProof="0"/>
              <a:t>Third level</a:t>
            </a:r>
          </a:p>
          <a:p>
            <a:pPr lvl="3"/>
            <a:r>
              <a:rPr lang="el-GR" noProof="0"/>
              <a:t>Fourth level</a:t>
            </a:r>
          </a:p>
          <a:p>
            <a:pPr lvl="4"/>
            <a:r>
              <a:rPr lang="el-GR"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l-GR"/>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7162327C-5F40-4B5E-B084-E60AA891DB85}"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DA984143-9EB3-4B41-94B4-7AF57688B37D}" type="slidenum">
              <a:rPr lang="el-GR" smtClean="0"/>
              <a:pPr/>
              <a:t>1</a:t>
            </a:fld>
            <a:endParaRPr lang="el-G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463C4D-A5F4-485A-B20C-ECBA3C719871}" type="slidenum">
              <a:rPr lang="el-GR"/>
              <a:pPr/>
              <a:t>14</a:t>
            </a:fld>
            <a:endParaRPr lang="el-G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l-GR">
                <a:cs typeface="Arial" pitchFamily="34" charset="0"/>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5B7B8D-1388-4411-8ED7-020FED765BE8}" type="slidenum">
              <a:rPr lang="el-GR"/>
              <a:pPr/>
              <a:t>15</a:t>
            </a:fld>
            <a:endParaRPr lang="el-G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52251F-3BEA-459E-95D2-AE207D812712}" type="slidenum">
              <a:rPr lang="el-GR"/>
              <a:pPr/>
              <a:t>16</a:t>
            </a:fld>
            <a:endParaRPr lang="el-G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8F38F0-1609-410A-ACBA-377C14CE623E}" type="slidenum">
              <a:rPr lang="el-GR"/>
              <a:pPr/>
              <a:t>17</a:t>
            </a:fld>
            <a:endParaRPr lang="el-G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0673CE-C40F-4A24-9B65-D662F55EEF66}" type="slidenum">
              <a:rPr lang="el-GR"/>
              <a:pPr/>
              <a:t>18</a:t>
            </a:fld>
            <a:endParaRPr lang="el-G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736237-4FB7-4AD5-AEFD-9A799E8780E0}" type="slidenum">
              <a:rPr lang="el-GR"/>
              <a:pPr/>
              <a:t>19</a:t>
            </a:fld>
            <a:endParaRPr lang="el-G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20B4DF-E4E8-4F19-A3F7-D4FA646113AF}" type="slidenum">
              <a:rPr lang="el-GR"/>
              <a:pPr/>
              <a:t>20</a:t>
            </a:fld>
            <a:endParaRPr lang="el-G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C3E783-F028-4BBF-BFB4-79AAA2F101CE}" type="slidenum">
              <a:rPr lang="el-GR"/>
              <a:pPr/>
              <a:t>21</a:t>
            </a:fld>
            <a:endParaRPr lang="el-G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450D90-1836-4195-B844-0D3FEFB5AACF}" type="slidenum">
              <a:rPr lang="el-GR"/>
              <a:pPr/>
              <a:t>22</a:t>
            </a:fld>
            <a:endParaRPr lang="el-G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069276-492D-492C-A597-AD8F88D8FD0E}" type="slidenum">
              <a:rPr lang="el-GR"/>
              <a:pPr/>
              <a:t>23</a:t>
            </a:fld>
            <a:endParaRPr lang="el-G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2BCB141-7D50-49E2-ADDD-11EC27D68FCE}" type="slidenum">
              <a:rPr lang="el-GR" smtClean="0"/>
              <a:pPr/>
              <a:t>2</a:t>
            </a:fld>
            <a:endParaRPr lang="el-G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FA96C0-94A0-43E9-9EB0-10618AF219C1}" type="slidenum">
              <a:rPr lang="el-GR"/>
              <a:pPr/>
              <a:t>24</a:t>
            </a:fld>
            <a:endParaRPr lang="el-G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2E572E-6D4F-4F06-BDBC-94ED08ABE2B8}" type="slidenum">
              <a:rPr lang="el-GR"/>
              <a:pPr/>
              <a:t>25</a:t>
            </a:fld>
            <a:endParaRPr lang="el-G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28097F-BC51-46E0-A812-EB4E3EAEDBC1}" type="slidenum">
              <a:rPr lang="el-GR"/>
              <a:pPr/>
              <a:t>26</a:t>
            </a:fld>
            <a:endParaRPr lang="el-G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A2F8D-D738-4E14-8851-1845E50B03ED}" type="slidenum">
              <a:rPr lang="el-GR"/>
              <a:pPr/>
              <a:t>27</a:t>
            </a:fld>
            <a:endParaRPr lang="el-G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74BE4F-A93E-42BD-BE1A-4617A1841A2F}" type="slidenum">
              <a:rPr lang="el-GR"/>
              <a:pPr/>
              <a:t>28</a:t>
            </a:fld>
            <a:endParaRPr lang="el-G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2C2EE-A900-4B4C-B4E0-7EDC4D067128}" type="slidenum">
              <a:rPr lang="el-GR"/>
              <a:pPr/>
              <a:t>30</a:t>
            </a:fld>
            <a:endParaRPr lang="el-G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B1D8A5-389E-4410-94D5-1B658CADCAB7}" type="slidenum">
              <a:rPr lang="el-GR"/>
              <a:pPr/>
              <a:t>31</a:t>
            </a:fld>
            <a:endParaRPr lang="el-G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A629C2-6D4C-4432-AB04-878EAB883693}" type="slidenum">
              <a:rPr lang="el-GR"/>
              <a:pPr/>
              <a:t>32</a:t>
            </a:fld>
            <a:endParaRPr lang="el-G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EF6FC1-8148-4B4C-9907-65A7E0FD8411}" type="slidenum">
              <a:rPr lang="el-GR"/>
              <a:pPr/>
              <a:t>33</a:t>
            </a:fld>
            <a:endParaRPr lang="el-G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B86DF7-CA38-441E-91E7-D3C89E6F6CF8}" type="slidenum">
              <a:rPr lang="el-GR"/>
              <a:pPr/>
              <a:t>34</a:t>
            </a:fld>
            <a:endParaRPr lang="el-G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5F3E203E-5F30-444C-A8A4-EF38D633FDED}" type="slidenum">
              <a:rPr lang="el-GR" smtClean="0"/>
              <a:pPr/>
              <a:t>3</a:t>
            </a:fld>
            <a:endParaRPr lang="el-G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C9F05A-6DA1-4E04-99CB-E974D9657F18}" type="slidenum">
              <a:rPr lang="el-GR"/>
              <a:pPr/>
              <a:t>35</a:t>
            </a:fld>
            <a:endParaRPr lang="el-G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0D3EC1-6296-4EF1-91F0-FCA6DBB9D8D0}" type="slidenum">
              <a:rPr lang="el-GR"/>
              <a:pPr/>
              <a:t>38</a:t>
            </a:fld>
            <a:endParaRPr lang="el-G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D856F2-C5BF-475D-9046-297841EF4EE2}" type="slidenum">
              <a:rPr lang="el-GR"/>
              <a:pPr/>
              <a:t>39</a:t>
            </a:fld>
            <a:endParaRPr lang="el-G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544AE0-C0C4-412F-A7A8-09327BC63E34}" type="slidenum">
              <a:rPr lang="el-GR"/>
              <a:pPr/>
              <a:t>43</a:t>
            </a:fld>
            <a:endParaRPr lang="el-G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50CD9F-FA77-4FB8-929E-C693000F7237}" type="slidenum">
              <a:rPr lang="el-GR"/>
              <a:pPr/>
              <a:t>44</a:t>
            </a:fld>
            <a:endParaRPr lang="el-G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6999F0-A745-43BC-880D-842A4F7C532C}" type="slidenum">
              <a:rPr lang="el-GR"/>
              <a:pPr/>
              <a:t>45</a:t>
            </a:fld>
            <a:endParaRPr lang="el-G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37E9F5-DFF3-45D6-B0C7-4136147AD826}" type="slidenum">
              <a:rPr lang="el-GR"/>
              <a:pPr/>
              <a:t>46</a:t>
            </a:fld>
            <a:endParaRPr lang="el-G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BAE037-D448-4C4F-9C99-6562725C4A4F}" type="slidenum">
              <a:rPr lang="el-GR"/>
              <a:pPr/>
              <a:t>47</a:t>
            </a:fld>
            <a:endParaRPr lang="el-G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F4AAEE-2F5B-47CA-877B-AFDB85C1181A}" type="slidenum">
              <a:rPr lang="el-GR"/>
              <a:pPr/>
              <a:t>48</a:t>
            </a:fld>
            <a:endParaRPr lang="el-G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CAC2923A-EF7A-4D82-8693-6A0A2C64331F}" type="slidenum">
              <a:rPr lang="el-GR" smtClean="0"/>
              <a:pPr/>
              <a:t>66</a:t>
            </a:fld>
            <a:endParaRPr lang="el-G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7F1F46-875E-464E-A55E-2B1FBD6ADB27}" type="slidenum">
              <a:rPr lang="el-GR"/>
              <a:pPr/>
              <a:t>5</a:t>
            </a:fld>
            <a:endParaRPr lang="el-G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308DF469-3EF4-4306-94D1-FB784F3E7352}" type="slidenum">
              <a:rPr lang="el-GR" smtClean="0"/>
              <a:pPr/>
              <a:t>67</a:t>
            </a:fld>
            <a:endParaRPr lang="el-GR"/>
          </a:p>
        </p:txBody>
      </p:sp>
      <p:sp>
        <p:nvSpPr>
          <p:cNvPr id="51203" name="Slide Image Placeholder 1"/>
          <p:cNvSpPr>
            <a:spLocks noGrp="1" noRot="1" noChangeAspect="1" noTextEdit="1"/>
          </p:cNvSpPr>
          <p:nvPr>
            <p:ph type="sldImg"/>
          </p:nvPr>
        </p:nvSpPr>
        <p:spPr>
          <a:ln/>
        </p:spPr>
      </p:sp>
      <p:sp>
        <p:nvSpPr>
          <p:cNvPr id="51204" name="Notes Placeholder 2"/>
          <p:cNvSpPr>
            <a:spLocks noGrp="1"/>
          </p:cNvSpPr>
          <p:nvPr>
            <p:ph type="body" idx="1"/>
          </p:nvPr>
        </p:nvSpPr>
        <p:spPr>
          <a:noFill/>
          <a:ln/>
        </p:spPr>
        <p:txBody>
          <a:bodyPr/>
          <a:lstStyle/>
          <a:p>
            <a:pPr eaLnBrk="1" hangingPunct="1">
              <a:spcBef>
                <a:spcPct val="0"/>
              </a:spcBef>
            </a:pPr>
            <a:r>
              <a:rPr lang="en-US" sz="1000" b="1"/>
              <a:t>Key take home messages</a:t>
            </a:r>
            <a:endParaRPr lang="en-GB" sz="1000"/>
          </a:p>
          <a:p>
            <a:pPr eaLnBrk="1" hangingPunct="1">
              <a:spcBef>
                <a:spcPct val="0"/>
              </a:spcBef>
              <a:buFontTx/>
              <a:buChar char="•"/>
            </a:pPr>
            <a:r>
              <a:rPr lang="en-GB" sz="1000">
                <a:ea typeface="MS PGothic" pitchFamily="34" charset="-128"/>
              </a:rPr>
              <a:t>The ANCA profile differs among the AAV subtypes.</a:t>
            </a:r>
          </a:p>
          <a:p>
            <a:pPr eaLnBrk="1" hangingPunct="1">
              <a:spcBef>
                <a:spcPct val="0"/>
              </a:spcBef>
              <a:buFontTx/>
              <a:buChar char="•"/>
            </a:pPr>
            <a:r>
              <a:rPr lang="en-GB" sz="1000">
                <a:ea typeface="MS PGothic" pitchFamily="34" charset="-128"/>
              </a:rPr>
              <a:t>ANCA-</a:t>
            </a:r>
            <a:r>
              <a:rPr lang="en-GB" sz="1000"/>
              <a:t>proteinase 3 (</a:t>
            </a:r>
            <a:r>
              <a:rPr lang="en-GB" sz="1000">
                <a:ea typeface="MS PGothic" pitchFamily="34" charset="-128"/>
              </a:rPr>
              <a:t>PR3) often causes a cytoplasmic immunofluorescence staining pattern (cANCA). </a:t>
            </a:r>
          </a:p>
          <a:p>
            <a:pPr eaLnBrk="1" hangingPunct="1">
              <a:spcBef>
                <a:spcPct val="0"/>
              </a:spcBef>
              <a:buFontTx/>
              <a:buChar char="•"/>
            </a:pPr>
            <a:r>
              <a:rPr lang="en-GB" sz="1000">
                <a:ea typeface="MS PGothic" pitchFamily="34" charset="-128"/>
              </a:rPr>
              <a:t>Conversely, ANCA-</a:t>
            </a:r>
            <a:r>
              <a:rPr lang="en-GB" sz="1000"/>
              <a:t>myeloperoxidase (</a:t>
            </a:r>
            <a:r>
              <a:rPr lang="en-GB" sz="1000">
                <a:ea typeface="MS PGothic" pitchFamily="34" charset="-128"/>
              </a:rPr>
              <a:t>MPO) can cause a perinuclear immunofluorescence pattern (pANCA).</a:t>
            </a:r>
            <a:r>
              <a:rPr lang="en-GB" sz="1000" baseline="30000">
                <a:ea typeface="MS PGothic" pitchFamily="34" charset="-128"/>
              </a:rPr>
              <a:t>1</a:t>
            </a:r>
          </a:p>
          <a:p>
            <a:pPr eaLnBrk="1" hangingPunct="1">
              <a:spcBef>
                <a:spcPct val="0"/>
              </a:spcBef>
            </a:pPr>
            <a:endParaRPr lang="en-US" sz="1000" b="1"/>
          </a:p>
          <a:p>
            <a:pPr eaLnBrk="1" hangingPunct="1">
              <a:spcBef>
                <a:spcPct val="0"/>
              </a:spcBef>
            </a:pPr>
            <a:r>
              <a:rPr lang="en-US" sz="1000" b="1"/>
              <a:t>Additional information</a:t>
            </a:r>
            <a:endParaRPr lang="en-GB" sz="1000"/>
          </a:p>
          <a:p>
            <a:pPr eaLnBrk="1" hangingPunct="1">
              <a:spcBef>
                <a:spcPct val="0"/>
              </a:spcBef>
            </a:pPr>
            <a:r>
              <a:rPr lang="en-GB" sz="1000"/>
              <a:t>Along with inflammation of the small to medium blood vessels in </a:t>
            </a:r>
            <a:r>
              <a:rPr lang="en-US" sz="1000">
                <a:ea typeface="MS PGothic" pitchFamily="34" charset="-128"/>
              </a:rPr>
              <a:t>AAV</a:t>
            </a:r>
            <a:r>
              <a:rPr lang="en-GB" sz="1000"/>
              <a:t>, serologic presence of antibodies to cytoplasmic proteins found in neutrophils and macrophages often occurs – mostly the molecules PR3 and MPO. Collectively, these antibodies are known as ANCAs. The ANCA immunofluorescence patterns differ for anti-PR3 and anti-MPO in neutrophils. A cANCA immunofluorescent staining pattern is usually associated with PR3-ANCA, and pANCA staining with MPO-ANCA. ANCA directed to PR3 are predominantly associated with GPA. PR3 antibodies are highly specific for GPA (~85–95%) in the setting of characteristic clinical features.</a:t>
            </a:r>
            <a:r>
              <a:rPr lang="en-GB" sz="1000" baseline="30000"/>
              <a:t>2–5</a:t>
            </a:r>
            <a:r>
              <a:rPr lang="en-GB" sz="1000"/>
              <a:t> ANCA directed to MPO are more frequently associated with MPA and CSS*. About 60%–85% of patients with MPA are positive for MPO antibodies, and some patients may be positive for PR3 antibodies.</a:t>
            </a:r>
            <a:r>
              <a:rPr lang="en-GB" sz="1000" baseline="30000"/>
              <a:t>2,5</a:t>
            </a:r>
            <a:r>
              <a:rPr lang="en-GB" sz="1000"/>
              <a:t> Up to 60% of patients with CSS do not have ANCA, so diagnosis must be based on clinical and pathologic features alone.</a:t>
            </a:r>
            <a:r>
              <a:rPr lang="en-GB" sz="1000" baseline="30000"/>
              <a:t>2 </a:t>
            </a:r>
            <a:endParaRPr lang="en-GB" sz="1000" b="1" baseline="30000"/>
          </a:p>
          <a:p>
            <a:pPr eaLnBrk="1" hangingPunct="1">
              <a:spcBef>
                <a:spcPct val="0"/>
              </a:spcBef>
            </a:pPr>
            <a:endParaRPr lang="en-GB" sz="1000" b="1"/>
          </a:p>
          <a:p>
            <a:pPr eaLnBrk="1" hangingPunct="1">
              <a:spcBef>
                <a:spcPct val="0"/>
              </a:spcBef>
            </a:pPr>
            <a:r>
              <a:rPr lang="en-GB" sz="1000" b="1"/>
              <a:t>Presenter tips</a:t>
            </a:r>
            <a:endParaRPr lang="en-GB" sz="1000"/>
          </a:p>
          <a:p>
            <a:pPr eaLnBrk="1" hangingPunct="1">
              <a:spcBef>
                <a:spcPct val="0"/>
              </a:spcBef>
              <a:buFontTx/>
              <a:buChar char="•"/>
            </a:pPr>
            <a:r>
              <a:rPr lang="en-GB" sz="1000">
                <a:ea typeface="MS PGothic" pitchFamily="34" charset="-128"/>
              </a:rPr>
              <a:t>Highlight the cytoplasmic staining and perinuclear staining with a laser pointer on the figures when describing PR3 and MPO ANCAs, respectively. </a:t>
            </a:r>
          </a:p>
          <a:p>
            <a:pPr eaLnBrk="1" hangingPunct="1">
              <a:spcBef>
                <a:spcPct val="0"/>
              </a:spcBef>
            </a:pPr>
            <a:endParaRPr lang="en-US" sz="1000" b="1">
              <a:ea typeface="MS PGothic" pitchFamily="34" charset="-128"/>
            </a:endParaRPr>
          </a:p>
          <a:p>
            <a:pPr eaLnBrk="1" hangingPunct="1">
              <a:spcBef>
                <a:spcPct val="0"/>
              </a:spcBef>
            </a:pPr>
            <a:r>
              <a:rPr lang="en-US" sz="1000" b="1">
                <a:ea typeface="MS PGothic" pitchFamily="34" charset="-128"/>
              </a:rPr>
              <a:t>References</a:t>
            </a:r>
          </a:p>
          <a:p>
            <a:pPr eaLnBrk="1" hangingPunct="1">
              <a:spcBef>
                <a:spcPct val="0"/>
              </a:spcBef>
            </a:pPr>
            <a:r>
              <a:rPr lang="en-US" sz="1000" baseline="30000">
                <a:ea typeface="MS PGothic" pitchFamily="34" charset="-128"/>
              </a:rPr>
              <a:t>1</a:t>
            </a:r>
            <a:r>
              <a:rPr lang="en-US" sz="1000">
                <a:ea typeface="MS PGothic" pitchFamily="34" charset="-128"/>
              </a:rPr>
              <a:t>Langford, 2010; </a:t>
            </a:r>
            <a:r>
              <a:rPr lang="en-GB" sz="1000" baseline="30000"/>
              <a:t>2</a:t>
            </a:r>
            <a:r>
              <a:rPr lang="en-GB" sz="1000"/>
              <a:t>Calabrese et al. 2009; </a:t>
            </a:r>
            <a:r>
              <a:rPr lang="en-GB" sz="1000" baseline="30000"/>
              <a:t>3</a:t>
            </a:r>
            <a:r>
              <a:rPr lang="en-GB" sz="1000"/>
              <a:t>Kallenberg et al. 1994; </a:t>
            </a:r>
            <a:r>
              <a:rPr lang="en-GB" sz="1000" baseline="30000"/>
              <a:t>4</a:t>
            </a:r>
            <a:r>
              <a:rPr lang="en-GB" sz="1000"/>
              <a:t>Lamprecht &amp; Gross 2004; </a:t>
            </a:r>
            <a:r>
              <a:rPr lang="en-GB" sz="1000" baseline="30000"/>
              <a:t>5</a:t>
            </a:r>
            <a:r>
              <a:rPr lang="en-GB" sz="1000"/>
              <a:t>Tsiveriotis et al. 2011</a:t>
            </a:r>
          </a:p>
          <a:p>
            <a:pPr eaLnBrk="1" hangingPunct="1">
              <a:spcBef>
                <a:spcPct val="0"/>
              </a:spcBef>
            </a:pPr>
            <a:endParaRPr lang="en-GB" sz="1000"/>
          </a:p>
          <a:p>
            <a:pPr eaLnBrk="1" hangingPunct="1">
              <a:spcBef>
                <a:spcPct val="0"/>
              </a:spcBef>
            </a:pPr>
            <a:endParaRPr lang="en-GB" sz="1000"/>
          </a:p>
          <a:p>
            <a:pPr eaLnBrk="1" hangingPunct="1">
              <a:spcBef>
                <a:spcPct val="0"/>
              </a:spcBef>
            </a:pPr>
            <a:r>
              <a:rPr lang="en-GB" sz="1000"/>
              <a:t>*An indication of rituximab, in combination with glucocorticoids, for severely active GPA and MPA has been submitted to the EMA in April 2012</a:t>
            </a:r>
          </a:p>
          <a:p>
            <a:pPr eaLnBrk="1" hangingPunct="1">
              <a:spcBef>
                <a:spcPct val="0"/>
              </a:spcBef>
            </a:pPr>
            <a:endParaRPr lang="en-GB" sz="1000"/>
          </a:p>
        </p:txBody>
      </p:sp>
      <p:sp>
        <p:nvSpPr>
          <p:cNvPr id="5120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53574A6-7A68-4A00-9B59-0BCBD2A762BE}" type="slidenum">
              <a:rPr lang="en-GB" sz="1200">
                <a:solidFill>
                  <a:srgbClr val="000000"/>
                </a:solidFill>
                <a:latin typeface="Arial" pitchFamily="34" charset="0"/>
              </a:rPr>
              <a:pPr algn="r"/>
              <a:t>67</a:t>
            </a:fld>
            <a:endParaRPr lang="en-GB" sz="1200">
              <a:solidFill>
                <a:srgbClr val="000000"/>
              </a:solidFill>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7151A4A5-6BAB-49E9-B1F7-9EDFAE1069C8}" type="slidenum">
              <a:rPr lang="el-GR" smtClean="0"/>
              <a:pPr/>
              <a:t>68</a:t>
            </a:fld>
            <a:endParaRPr lang="el-G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endParaRPr 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AD4C89F-5246-429C-8E6B-D5E1E7C35F8C}" type="slidenum">
              <a:rPr lang="el-GR" smtClean="0"/>
              <a:pPr/>
              <a:t>79</a:t>
            </a:fld>
            <a:endParaRPr lang="el-G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8B29C35-D448-4983-BCF1-22D2DC0E5070}" type="slidenum">
              <a:rPr lang="el-GR"/>
              <a:pPr/>
              <a:t>81</a:t>
            </a:fld>
            <a:endParaRPr lang="el-GR"/>
          </a:p>
        </p:txBody>
      </p:sp>
      <p:sp>
        <p:nvSpPr>
          <p:cNvPr id="64515" name="Slide Image Placeholder 1"/>
          <p:cNvSpPr>
            <a:spLocks noGrp="1" noRot="1" noChangeAspect="1" noTextEdit="1"/>
          </p:cNvSpPr>
          <p:nvPr>
            <p:ph type="sldImg"/>
          </p:nvPr>
        </p:nvSpPr>
        <p:spPr>
          <a:ln/>
        </p:spPr>
      </p:sp>
      <p:sp>
        <p:nvSpPr>
          <p:cNvPr id="64516" name="Notes Placeholder 2"/>
          <p:cNvSpPr>
            <a:spLocks noGrp="1"/>
          </p:cNvSpPr>
          <p:nvPr>
            <p:ph type="body" idx="1"/>
          </p:nvPr>
        </p:nvSpPr>
        <p:spPr>
          <a:noFill/>
          <a:ln/>
        </p:spPr>
        <p:txBody>
          <a:bodyPr/>
          <a:lstStyle/>
          <a:p>
            <a:pPr eaLnBrk="1" hangingPunct="1">
              <a:spcBef>
                <a:spcPct val="0"/>
              </a:spcBef>
            </a:pPr>
            <a:r>
              <a:rPr lang="en-GB" sz="1000" b="1"/>
              <a:t>Key take home messages</a:t>
            </a:r>
          </a:p>
          <a:p>
            <a:pPr eaLnBrk="1" hangingPunct="1">
              <a:spcBef>
                <a:spcPct val="0"/>
              </a:spcBef>
              <a:buFontTx/>
              <a:buChar char="•"/>
            </a:pPr>
            <a:r>
              <a:rPr lang="en-GB" sz="1000"/>
              <a:t>Pulmonary imaging can be used to aid diagnosis in AAV, with MPA more frequently associated with alveolitis and pulmonary haemorrhage than GPA.</a:t>
            </a:r>
            <a:r>
              <a:rPr lang="en-GB" sz="1000" baseline="30000"/>
              <a:t>1</a:t>
            </a:r>
          </a:p>
          <a:p>
            <a:pPr eaLnBrk="1" hangingPunct="1">
              <a:spcBef>
                <a:spcPct val="0"/>
              </a:spcBef>
              <a:buFontTx/>
              <a:buChar char="•"/>
            </a:pPr>
            <a:endParaRPr lang="en-GB" sz="1000"/>
          </a:p>
          <a:p>
            <a:pPr eaLnBrk="1" hangingPunct="1">
              <a:spcBef>
                <a:spcPct val="0"/>
              </a:spcBef>
            </a:pPr>
            <a:r>
              <a:rPr lang="en-GB" sz="1000" b="1"/>
              <a:t>Additional information</a:t>
            </a:r>
          </a:p>
          <a:p>
            <a:pPr eaLnBrk="1" hangingPunct="1">
              <a:spcBef>
                <a:spcPct val="0"/>
              </a:spcBef>
            </a:pPr>
            <a:r>
              <a:rPr lang="en-GB" sz="1000"/>
              <a:t>All forms of AAV can involve pulmonary nodules and lung infiltrates, but specific symptoms vary by disease.</a:t>
            </a:r>
            <a:r>
              <a:rPr lang="en-GB" sz="1000" baseline="30000"/>
              <a:t>2</a:t>
            </a:r>
            <a:r>
              <a:rPr lang="en-GB" sz="1000"/>
              <a:t> MPA is more often associated with pulmonary haemorrhage and alveolitis than GPA. Pleuritis, pleural effusion, pulmonary arterial hypertension, and pulmonary fibrosis are seen in both GPA and MPA. Severe asthma is the most common symptom of CSS*, but is seldom seen with GPA or MPA. </a:t>
            </a:r>
            <a:endParaRPr lang="en-GB" sz="1000" baseline="30000"/>
          </a:p>
          <a:p>
            <a:pPr eaLnBrk="1" hangingPunct="1">
              <a:spcBef>
                <a:spcPct val="0"/>
              </a:spcBef>
            </a:pPr>
            <a:endParaRPr lang="en-GB" sz="1000"/>
          </a:p>
          <a:p>
            <a:pPr eaLnBrk="1" hangingPunct="1">
              <a:spcBef>
                <a:spcPct val="0"/>
              </a:spcBef>
            </a:pPr>
            <a:r>
              <a:rPr lang="en-GB" sz="1000" b="1"/>
              <a:t>References</a:t>
            </a:r>
          </a:p>
          <a:p>
            <a:pPr eaLnBrk="1" hangingPunct="1">
              <a:spcBef>
                <a:spcPct val="0"/>
              </a:spcBef>
            </a:pPr>
            <a:r>
              <a:rPr lang="en-US" sz="1000" baseline="30000">
                <a:ea typeface="MS PGothic" pitchFamily="34" charset="-128"/>
              </a:rPr>
              <a:t>1</a:t>
            </a:r>
            <a:r>
              <a:rPr lang="en-GB" sz="1000"/>
              <a:t>Chung et al. 2010</a:t>
            </a:r>
            <a:r>
              <a:rPr lang="en-US" sz="1000">
                <a:ea typeface="MS PGothic" pitchFamily="34" charset="-128"/>
              </a:rPr>
              <a:t>; </a:t>
            </a:r>
            <a:r>
              <a:rPr lang="en-US" sz="1000" baseline="30000">
                <a:ea typeface="MS PGothic" pitchFamily="34" charset="-128"/>
              </a:rPr>
              <a:t>2</a:t>
            </a:r>
            <a:r>
              <a:rPr lang="en-US" sz="1000">
                <a:ea typeface="MS PGothic" pitchFamily="34" charset="-128"/>
                <a:sym typeface="Wingdings" pitchFamily="2" charset="2"/>
              </a:rPr>
              <a:t>Gómez-Puerta &amp;</a:t>
            </a:r>
            <a:r>
              <a:rPr lang="en-US" sz="1000">
                <a:ea typeface="MS PGothic" pitchFamily="34" charset="-128"/>
              </a:rPr>
              <a:t> Bosch, 2009</a:t>
            </a:r>
            <a:endParaRPr lang="en-GB" sz="1000"/>
          </a:p>
          <a:p>
            <a:pPr eaLnBrk="1" hangingPunct="1">
              <a:spcBef>
                <a:spcPct val="0"/>
              </a:spcBef>
            </a:pPr>
            <a:endParaRPr lang="en-GB" sz="1000"/>
          </a:p>
          <a:p>
            <a:pPr eaLnBrk="1" hangingPunct="1">
              <a:spcBef>
                <a:spcPct val="0"/>
              </a:spcBef>
            </a:pPr>
            <a:endParaRPr lang="en-GB" sz="1000"/>
          </a:p>
          <a:p>
            <a:pPr eaLnBrk="1" hangingPunct="1">
              <a:spcBef>
                <a:spcPct val="0"/>
              </a:spcBef>
            </a:pPr>
            <a:endParaRPr lang="en-GB" sz="1000"/>
          </a:p>
          <a:p>
            <a:pPr eaLnBrk="1" hangingPunct="1">
              <a:spcBef>
                <a:spcPct val="0"/>
              </a:spcBef>
            </a:pPr>
            <a:endParaRPr lang="en-GB" sz="1000"/>
          </a:p>
          <a:p>
            <a:pPr eaLnBrk="1" hangingPunct="1">
              <a:spcBef>
                <a:spcPct val="0"/>
              </a:spcBef>
            </a:pPr>
            <a:endParaRPr lang="en-GB" sz="1000"/>
          </a:p>
          <a:p>
            <a:pPr eaLnBrk="1" hangingPunct="1">
              <a:spcBef>
                <a:spcPct val="0"/>
              </a:spcBef>
            </a:pPr>
            <a:endParaRPr lang="en-GB" sz="1000"/>
          </a:p>
          <a:p>
            <a:pPr eaLnBrk="1" hangingPunct="1">
              <a:spcBef>
                <a:spcPct val="0"/>
              </a:spcBef>
            </a:pPr>
            <a:endParaRPr lang="en-GB" sz="1000"/>
          </a:p>
          <a:p>
            <a:pPr eaLnBrk="1" hangingPunct="1">
              <a:spcBef>
                <a:spcPct val="0"/>
              </a:spcBef>
            </a:pPr>
            <a:endParaRPr lang="en-GB" sz="1000"/>
          </a:p>
          <a:p>
            <a:pPr eaLnBrk="1" hangingPunct="1">
              <a:spcBef>
                <a:spcPct val="0"/>
              </a:spcBef>
            </a:pPr>
            <a:endParaRPr lang="en-GB" sz="1000"/>
          </a:p>
          <a:p>
            <a:pPr eaLnBrk="1" hangingPunct="1">
              <a:spcBef>
                <a:spcPct val="0"/>
              </a:spcBef>
            </a:pPr>
            <a:endParaRPr lang="en-GB" sz="1000"/>
          </a:p>
          <a:p>
            <a:pPr eaLnBrk="1" hangingPunct="1">
              <a:spcBef>
                <a:spcPct val="0"/>
              </a:spcBef>
            </a:pPr>
            <a:endParaRPr lang="en-GB" sz="1000"/>
          </a:p>
          <a:p>
            <a:pPr eaLnBrk="1" hangingPunct="1">
              <a:spcBef>
                <a:spcPct val="0"/>
              </a:spcBef>
            </a:pPr>
            <a:endParaRPr lang="en-GB" sz="1000"/>
          </a:p>
          <a:p>
            <a:pPr eaLnBrk="1" hangingPunct="1">
              <a:spcBef>
                <a:spcPct val="0"/>
              </a:spcBef>
            </a:pPr>
            <a:endParaRPr lang="en-GB" sz="1000"/>
          </a:p>
          <a:p>
            <a:pPr eaLnBrk="1" hangingPunct="1">
              <a:spcBef>
                <a:spcPct val="0"/>
              </a:spcBef>
            </a:pPr>
            <a:endParaRPr lang="en-GB" sz="1000"/>
          </a:p>
          <a:p>
            <a:pPr eaLnBrk="1" hangingPunct="1">
              <a:spcBef>
                <a:spcPct val="0"/>
              </a:spcBef>
            </a:pPr>
            <a:r>
              <a:rPr lang="en-GB" sz="1000"/>
              <a:t>*An indication of rituximab, in combination with glucocorticoids, for severely active GPA and MPA has been submitted to the EMA in April 2012</a:t>
            </a:r>
          </a:p>
          <a:p>
            <a:pPr eaLnBrk="1" hangingPunct="1">
              <a:spcBef>
                <a:spcPct val="0"/>
              </a:spcBef>
            </a:pPr>
            <a:endParaRPr lang="en-GB" sz="1000"/>
          </a:p>
        </p:txBody>
      </p:sp>
      <p:sp>
        <p:nvSpPr>
          <p:cNvPr id="6451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A25D898-E47D-423C-8788-94CE18F02C6E}" type="slidenum">
              <a:rPr lang="en-GB" sz="1200">
                <a:solidFill>
                  <a:srgbClr val="000000"/>
                </a:solidFill>
                <a:latin typeface="Arial" pitchFamily="34" charset="0"/>
              </a:rPr>
              <a:pPr algn="r"/>
              <a:t>81</a:t>
            </a:fld>
            <a:endParaRPr lang="en-GB" sz="1200">
              <a:solidFill>
                <a:srgbClr val="000000"/>
              </a:solidFill>
              <a:latin typeface="Arial" pitchFamily="34" charset="0"/>
            </a:endParaRPr>
          </a:p>
        </p:txBody>
      </p:sp>
      <p:sp>
        <p:nvSpPr>
          <p:cNvPr id="64518" name="TextBox 4"/>
          <p:cNvSpPr txBox="1">
            <a:spLocks noChangeArrowheads="1"/>
          </p:cNvSpPr>
          <p:nvPr/>
        </p:nvSpPr>
        <p:spPr bwMode="auto">
          <a:xfrm>
            <a:off x="2187575" y="1193800"/>
            <a:ext cx="2339975" cy="277813"/>
          </a:xfrm>
          <a:prstGeom prst="rect">
            <a:avLst/>
          </a:prstGeom>
          <a:noFill/>
          <a:ln w="9525">
            <a:noFill/>
            <a:miter lim="800000"/>
            <a:headEnd/>
            <a:tailEnd/>
          </a:ln>
        </p:spPr>
        <p:txBody>
          <a:bodyPr wrap="none">
            <a:spAutoFit/>
          </a:bodyPr>
          <a:lstStyle/>
          <a:p>
            <a:r>
              <a:rPr lang="en-GB" sz="1200">
                <a:solidFill>
                  <a:srgbClr val="FF0000"/>
                </a:solidFill>
                <a:latin typeface="Arial" pitchFamily="34" charset="0"/>
              </a:rPr>
              <a:t>Use different colours for labels?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1D8C0DC9-70F6-4EEF-ACF6-E16438342A3B}" type="slidenum">
              <a:rPr lang="el-GR" smtClean="0"/>
              <a:pPr/>
              <a:t>82</a:t>
            </a:fld>
            <a:endParaRPr lang="el-GR"/>
          </a:p>
        </p:txBody>
      </p:sp>
      <p:sp>
        <p:nvSpPr>
          <p:cNvPr id="55299" name="Slide Image Placeholder 1"/>
          <p:cNvSpPr>
            <a:spLocks noGrp="1" noRot="1" noChangeAspect="1" noTextEdit="1"/>
          </p:cNvSpPr>
          <p:nvPr>
            <p:ph type="sldImg"/>
          </p:nvPr>
        </p:nvSpPr>
        <p:spPr>
          <a:ln/>
        </p:spPr>
      </p:sp>
      <p:sp>
        <p:nvSpPr>
          <p:cNvPr id="55300" name="Notes Placeholder 2"/>
          <p:cNvSpPr>
            <a:spLocks noGrp="1"/>
          </p:cNvSpPr>
          <p:nvPr>
            <p:ph type="body" idx="1"/>
          </p:nvPr>
        </p:nvSpPr>
        <p:spPr>
          <a:noFill/>
          <a:ln/>
        </p:spPr>
        <p:txBody>
          <a:bodyPr/>
          <a:lstStyle/>
          <a:p>
            <a:pPr eaLnBrk="1" hangingPunct="1">
              <a:spcBef>
                <a:spcPct val="0"/>
              </a:spcBef>
            </a:pPr>
            <a:r>
              <a:rPr lang="en-US" sz="1000" b="1"/>
              <a:t>Key take home messages</a:t>
            </a:r>
            <a:endParaRPr lang="en-GB" sz="1000"/>
          </a:p>
          <a:p>
            <a:pPr eaLnBrk="1" hangingPunct="1">
              <a:spcBef>
                <a:spcPct val="0"/>
              </a:spcBef>
              <a:buFontTx/>
              <a:buChar char="•"/>
            </a:pPr>
            <a:r>
              <a:rPr lang="en-GB" sz="1000"/>
              <a:t>Vasculitis can affect any organ system/tissue that has a blood supply, i.e. it can impact virtually every organ system and tissue of the body.</a:t>
            </a:r>
          </a:p>
          <a:p>
            <a:pPr marL="628650" lvl="1" indent="-171450" eaLnBrk="1" hangingPunct="1">
              <a:spcBef>
                <a:spcPct val="0"/>
              </a:spcBef>
              <a:buFontTx/>
              <a:buChar char="•"/>
            </a:pPr>
            <a:endParaRPr lang="en-US" sz="1000" b="1"/>
          </a:p>
          <a:p>
            <a:pPr eaLnBrk="1" hangingPunct="1">
              <a:spcBef>
                <a:spcPct val="0"/>
              </a:spcBef>
            </a:pPr>
            <a:r>
              <a:rPr lang="en-US" sz="1000" b="1"/>
              <a:t>Additional information</a:t>
            </a:r>
            <a:endParaRPr lang="en-GB" sz="1000"/>
          </a:p>
          <a:p>
            <a:pPr eaLnBrk="1" hangingPunct="1">
              <a:spcBef>
                <a:spcPct val="0"/>
              </a:spcBef>
            </a:pPr>
            <a:r>
              <a:rPr lang="en-GB" sz="1000"/>
              <a:t>In the classic presentation of GPA, the disease process involves kidneys, upper airways, and lungs. Upper airway disease is the most common presenting feature of GPA – more than 90% of patients with GPA will eventually develop upper airway and ear abnormalities.</a:t>
            </a:r>
            <a:r>
              <a:rPr lang="en-GB" sz="1000" baseline="30000"/>
              <a:t>1</a:t>
            </a:r>
            <a:r>
              <a:rPr lang="en-GB" sz="1000"/>
              <a:t> Another of the major clinical manifestations of GPA is renal involvement, with &gt;75% of patients with GPA eventually developing renal disease.</a:t>
            </a:r>
            <a:r>
              <a:rPr lang="en-GB" sz="1000" baseline="30000"/>
              <a:t>1,2 </a:t>
            </a:r>
            <a:r>
              <a:rPr lang="en-GB" sz="1000"/>
              <a:t>MPA most often affects kidneys, with around half of cases also having lung involvement.</a:t>
            </a:r>
            <a:r>
              <a:rPr lang="en-GB" sz="1000" baseline="30000"/>
              <a:t>2</a:t>
            </a:r>
            <a:r>
              <a:rPr lang="en-GB" sz="1000"/>
              <a:t> MPA may concomitantly or sequentially involve other organs such as the nervous system, the skin, the musculoskeletal system, but also the heart, the eye and the intestines.</a:t>
            </a:r>
            <a:r>
              <a:rPr lang="en-GB" sz="1000" baseline="30000"/>
              <a:t>3</a:t>
            </a:r>
          </a:p>
          <a:p>
            <a:pPr eaLnBrk="1" hangingPunct="1">
              <a:spcBef>
                <a:spcPct val="0"/>
              </a:spcBef>
            </a:pPr>
            <a:endParaRPr lang="en-GB" sz="1000" b="1"/>
          </a:p>
          <a:p>
            <a:pPr eaLnBrk="1" hangingPunct="1">
              <a:spcBef>
                <a:spcPct val="0"/>
              </a:spcBef>
            </a:pPr>
            <a:r>
              <a:rPr lang="en-US" sz="1000" b="1">
                <a:ea typeface="MS PGothic" pitchFamily="34" charset="-128"/>
              </a:rPr>
              <a:t>References</a:t>
            </a:r>
          </a:p>
          <a:p>
            <a:pPr eaLnBrk="1" hangingPunct="1">
              <a:spcBef>
                <a:spcPct val="0"/>
              </a:spcBef>
            </a:pPr>
            <a:r>
              <a:rPr lang="en-GB" sz="1000" baseline="30000"/>
              <a:t>1</a:t>
            </a:r>
            <a:r>
              <a:rPr lang="en-GB" sz="1000"/>
              <a:t>Stone, 2008; </a:t>
            </a:r>
            <a:r>
              <a:rPr lang="en-GB" sz="1000" baseline="30000"/>
              <a:t>2</a:t>
            </a:r>
            <a:r>
              <a:rPr lang="en-GB" sz="1000"/>
              <a:t>Calabrese et al. 2009; </a:t>
            </a:r>
            <a:r>
              <a:rPr lang="en-GB" sz="1000" baseline="30000"/>
              <a:t>3</a:t>
            </a:r>
            <a:r>
              <a:rPr lang="en-GB" sz="1000"/>
              <a:t>Villiger &amp; Guillevin 2010.</a:t>
            </a:r>
          </a:p>
          <a:p>
            <a:pPr eaLnBrk="1" hangingPunct="1">
              <a:spcBef>
                <a:spcPct val="0"/>
              </a:spcBef>
            </a:pPr>
            <a:endParaRPr lang="en-GB" sz="1000"/>
          </a:p>
          <a:p>
            <a:pPr eaLnBrk="1" hangingPunct="1">
              <a:spcBef>
                <a:spcPct val="0"/>
              </a:spcBef>
            </a:pPr>
            <a:endParaRPr lang="en-GB" sz="1000"/>
          </a:p>
          <a:p>
            <a:pPr eaLnBrk="1" hangingPunct="1">
              <a:spcBef>
                <a:spcPct val="0"/>
              </a:spcBef>
            </a:pPr>
            <a:endParaRPr lang="en-GB" sz="1000"/>
          </a:p>
          <a:p>
            <a:pPr eaLnBrk="1" hangingPunct="1">
              <a:spcBef>
                <a:spcPct val="0"/>
              </a:spcBef>
            </a:pPr>
            <a:endParaRPr lang="en-GB" sz="10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FC59270-A9A0-4426-9372-1D0A3C9C00D4}" type="slidenum">
              <a:rPr lang="el-GR" smtClean="0"/>
              <a:pPr/>
              <a:t>87</a:t>
            </a:fld>
            <a:endParaRPr lang="el-G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C43723DA-D63A-4C27-AD4B-9E29015411BD}" type="slidenum">
              <a:rPr lang="el-GR" smtClean="0"/>
              <a:pPr/>
              <a:t>88</a:t>
            </a:fld>
            <a:endParaRPr lang="el-G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DCEAC663-277A-4576-AE34-F9CFD6242C80}" type="slidenum">
              <a:rPr lang="el-GR" smtClean="0"/>
              <a:pPr/>
              <a:t>89</a:t>
            </a:fld>
            <a:endParaRPr lang="el-G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6635A608-5FF4-489E-BD1C-404513C89824}" type="slidenum">
              <a:rPr lang="el-GR" smtClean="0"/>
              <a:pPr/>
              <a:t>90</a:t>
            </a:fld>
            <a:endParaRPr lang="el-G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BB042A-DCAB-4F27-B038-FB413B2D6527}" type="slidenum">
              <a:rPr lang="el-GR"/>
              <a:pPr/>
              <a:t>9</a:t>
            </a:fld>
            <a:endParaRPr lang="el-G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2D543D54-F635-4B1C-8F62-39BDFD4A48B7}" type="slidenum">
              <a:rPr lang="el-GR" smtClean="0"/>
              <a:pPr/>
              <a:t>91</a:t>
            </a:fld>
            <a:endParaRPr lang="el-G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85DB4855-7308-4C63-B89C-1A29CC380C8D}" type="slidenum">
              <a:rPr lang="el-GR" smtClean="0"/>
              <a:pPr/>
              <a:t>92</a:t>
            </a:fld>
            <a:endParaRPr lang="el-G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D843ADFE-CD4E-445B-908D-C5023D28883D}" type="slidenum">
              <a:rPr lang="el-GR" smtClean="0"/>
              <a:pPr/>
              <a:t>93</a:t>
            </a:fld>
            <a:endParaRPr lang="el-G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E55634F5-482C-44A4-A51B-EF6DF701F81A}" type="slidenum">
              <a:rPr lang="el-GR" smtClean="0"/>
              <a:pPr/>
              <a:t>94</a:t>
            </a:fld>
            <a:endParaRPr lang="el-G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83FB1AEA-81DC-4C56-A070-7C8787FABC00}" type="slidenum">
              <a:rPr lang="el-GR" smtClean="0"/>
              <a:pPr/>
              <a:t>95</a:t>
            </a:fld>
            <a:endParaRPr lang="el-G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16E16AEC-8043-A9EE-92C0-A24BBEE2D5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1FF7643B-6DC6-472E-A37C-081DAF2F80E4}" type="slidenum">
              <a:rPr lang="el-GR" altLang="en-US"/>
              <a:pPr fontAlgn="base">
                <a:spcBef>
                  <a:spcPct val="0"/>
                </a:spcBef>
                <a:spcAft>
                  <a:spcPct val="0"/>
                </a:spcAft>
              </a:pPr>
              <a:t>96</a:t>
            </a:fld>
            <a:endParaRPr lang="el-GR" altLang="en-US"/>
          </a:p>
        </p:txBody>
      </p:sp>
      <p:sp>
        <p:nvSpPr>
          <p:cNvPr id="52227" name="Rectangle 2">
            <a:extLst>
              <a:ext uri="{FF2B5EF4-FFF2-40B4-BE49-F238E27FC236}">
                <a16:creationId xmlns:a16="http://schemas.microsoft.com/office/drawing/2014/main" id="{2411C3AA-D0F2-B5A6-EA63-7693B7BBB2A2}"/>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6FC6ED7A-9327-9E64-C0AE-86FE17D66C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472C1E19-F2DB-5C65-9490-40E541F915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D624F76A-26E4-4680-AB0E-DDAFD8ACC2DF}" type="slidenum">
              <a:rPr lang="el-GR" altLang="en-US"/>
              <a:pPr fontAlgn="base">
                <a:spcBef>
                  <a:spcPct val="0"/>
                </a:spcBef>
                <a:spcAft>
                  <a:spcPct val="0"/>
                </a:spcAft>
              </a:pPr>
              <a:t>97</a:t>
            </a:fld>
            <a:endParaRPr lang="el-GR" altLang="en-US"/>
          </a:p>
        </p:txBody>
      </p:sp>
      <p:sp>
        <p:nvSpPr>
          <p:cNvPr id="56323" name="Rectangle 2">
            <a:extLst>
              <a:ext uri="{FF2B5EF4-FFF2-40B4-BE49-F238E27FC236}">
                <a16:creationId xmlns:a16="http://schemas.microsoft.com/office/drawing/2014/main" id="{2B539538-D80F-DFAC-CB81-F3B8050A91ED}"/>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06885BF4-B3E5-E071-D941-63E1ADB4E8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62B03C3F-272E-492C-A8C1-12E1B7910C70}" type="slidenum">
              <a:rPr lang="el-GR" smtClean="0"/>
              <a:pPr/>
              <a:t>99</a:t>
            </a:fld>
            <a:endParaRPr lang="el-G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DF5536FD-01AB-4840-BF09-6779DB0AC0EE}" type="slidenum">
              <a:rPr lang="el-GR" smtClean="0"/>
              <a:pPr/>
              <a:t>100</a:t>
            </a:fld>
            <a:endParaRPr lang="el-G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9B8177A2-C34D-4889-B373-5230BC6A1F9A}" type="slidenum">
              <a:rPr lang="el-GR" smtClean="0"/>
              <a:pPr/>
              <a:t>101</a:t>
            </a:fld>
            <a:endParaRPr lang="el-G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314CE3-54D4-4F4C-A63B-9C27D16333AB}" type="slidenum">
              <a:rPr lang="el-GR"/>
              <a:pPr/>
              <a:t>10</a:t>
            </a:fld>
            <a:endParaRPr lang="el-G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970C37-EBD3-414B-91F6-8435F497A61E}" type="slidenum">
              <a:rPr lang="el-GR"/>
              <a:pPr/>
              <a:t>11</a:t>
            </a:fld>
            <a:endParaRPr lang="el-G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16585C-BFD2-41DA-86CA-8DA73DF6E6EC}" type="slidenum">
              <a:rPr lang="el-GR"/>
              <a:pPr/>
              <a:t>12</a:t>
            </a:fld>
            <a:endParaRPr lang="el-G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5E105D-8477-4F55-A8AF-87D7F8571CE2}" type="slidenum">
              <a:rPr lang="el-GR"/>
              <a:pPr/>
              <a:t>13</a:t>
            </a:fld>
            <a:endParaRPr lang="el-G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F5FE7124-0A67-41C7-912A-6CEB9AB38DFD}" type="slidenum">
              <a:rPr lang="el-GR" smtClean="0"/>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A859B438-0BB9-4D19-8FEC-4D2B76E18E32}" type="slidenum">
              <a:rPr lang="el-GR" smtClean="0"/>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F10F7E77-811B-46A1-A65C-948BA0A694C1}" type="slidenum">
              <a:rPr lang="el-GR" smtClean="0"/>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el-G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2"/>
          <p:cNvSpPr>
            <a:spLocks noGrp="1" noChangeArrowheads="1"/>
          </p:cNvSpPr>
          <p:nvPr>
            <p:ph type="dt" sz="half" idx="10"/>
          </p:nvPr>
        </p:nvSpPr>
        <p:spPr>
          <a:ln/>
        </p:spPr>
        <p:txBody>
          <a:bodyPr/>
          <a:lstStyle>
            <a:lvl1pPr>
              <a:defRPr/>
            </a:lvl1pPr>
          </a:lstStyle>
          <a:p>
            <a:pPr>
              <a:defRPr/>
            </a:pPr>
            <a:endParaRPr lang="el-GR"/>
          </a:p>
        </p:txBody>
      </p:sp>
      <p:sp>
        <p:nvSpPr>
          <p:cNvPr id="8" name="Rectangle 3"/>
          <p:cNvSpPr>
            <a:spLocks noGrp="1" noChangeArrowheads="1"/>
          </p:cNvSpPr>
          <p:nvPr>
            <p:ph type="sldNum" sz="quarter" idx="11"/>
          </p:nvPr>
        </p:nvSpPr>
        <p:spPr>
          <a:ln/>
        </p:spPr>
        <p:txBody>
          <a:bodyPr/>
          <a:lstStyle>
            <a:lvl1pPr>
              <a:defRPr/>
            </a:lvl1pPr>
          </a:lstStyle>
          <a:p>
            <a:pPr>
              <a:defRPr/>
            </a:pPr>
            <a:fld id="{54269C7B-960D-46DF-83D2-59B62BA791A2}" type="slidenum">
              <a:rPr lang="el-GR"/>
              <a:pPr>
                <a:defRPr/>
              </a:pPr>
              <a:t>‹#›</a:t>
            </a:fld>
            <a:endParaRPr lang="el-GR"/>
          </a:p>
        </p:txBody>
      </p:sp>
      <p:sp>
        <p:nvSpPr>
          <p:cNvPr id="9" name="Rectangle 14"/>
          <p:cNvSpPr>
            <a:spLocks noGrp="1" noChangeArrowheads="1"/>
          </p:cNvSpPr>
          <p:nvPr>
            <p:ph type="ftr" sz="quarter" idx="12"/>
          </p:nvPr>
        </p:nvSpPr>
        <p:spPr>
          <a:ln/>
        </p:spPr>
        <p:txBody>
          <a:bodyPr/>
          <a:lstStyle>
            <a:lvl1pPr>
              <a:defRPr/>
            </a:lvl1pPr>
          </a:lstStyle>
          <a:p>
            <a:pPr>
              <a:defRPr/>
            </a:pPr>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2"/>
          <p:cNvSpPr>
            <a:spLocks noGrp="1" noChangeArrowheads="1"/>
          </p:cNvSpPr>
          <p:nvPr>
            <p:ph type="dt" sz="half"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5DB83E06-26FD-43F9-977C-D56A717C6D95}" type="slidenum">
              <a:rPr lang="el-GR"/>
              <a:pPr>
                <a:defRPr/>
              </a:pPr>
              <a:t>‹#›</a:t>
            </a:fld>
            <a:endParaRPr lang="el-GR"/>
          </a:p>
        </p:txBody>
      </p:sp>
      <p:sp>
        <p:nvSpPr>
          <p:cNvPr id="7" name="Rectangle 14"/>
          <p:cNvSpPr>
            <a:spLocks noGrp="1" noChangeArrowheads="1"/>
          </p:cNvSpPr>
          <p:nvPr>
            <p:ph type="ftr" sz="quarter" idx="12"/>
          </p:nvPr>
        </p:nvSpPr>
        <p:spPr>
          <a:ln/>
        </p:spPr>
        <p:txBody>
          <a:bodyPr/>
          <a:lstStyle>
            <a:lvl1pPr>
              <a:defRPr/>
            </a:lvl1pPr>
          </a:lstStyle>
          <a:p>
            <a:pPr>
              <a:defRPr/>
            </a:pPr>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2"/>
          <p:cNvSpPr>
            <a:spLocks noGrp="1" noChangeArrowheads="1"/>
          </p:cNvSpPr>
          <p:nvPr>
            <p:ph type="dt" sz="half"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CFB68F04-D97E-4FCD-AAEC-946FA11F0695}" type="slidenum">
              <a:rPr lang="el-GR"/>
              <a:pPr>
                <a:defRPr/>
              </a:pPr>
              <a:t>‹#›</a:t>
            </a:fld>
            <a:endParaRPr lang="el-GR"/>
          </a:p>
        </p:txBody>
      </p:sp>
      <p:sp>
        <p:nvSpPr>
          <p:cNvPr id="7" name="Rectangle 14"/>
          <p:cNvSpPr>
            <a:spLocks noGrp="1" noChangeArrowheads="1"/>
          </p:cNvSpPr>
          <p:nvPr>
            <p:ph type="ftr" sz="quarter" idx="12"/>
          </p:nvPr>
        </p:nvSpPr>
        <p:spPr>
          <a:ln/>
        </p:spPr>
        <p:txBody>
          <a:bodyPr/>
          <a:lstStyle>
            <a:lvl1pPr>
              <a:defRPr/>
            </a:lvl1pPr>
          </a:lstStyle>
          <a:p>
            <a:pPr>
              <a:defRPr/>
            </a:pPr>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Date Placeholder 5"/>
          <p:cNvSpPr>
            <a:spLocks noGrp="1"/>
          </p:cNvSpPr>
          <p:nvPr>
            <p:ph type="dt" sz="half" idx="10"/>
          </p:nvPr>
        </p:nvSpPr>
        <p:spPr>
          <a:xfrm>
            <a:off x="457200" y="6251575"/>
            <a:ext cx="2133600" cy="476250"/>
          </a:xfrm>
        </p:spPr>
        <p:txBody>
          <a:bodyPr/>
          <a:lstStyle>
            <a:lvl1pPr>
              <a:defRPr/>
            </a:lvl1pPr>
          </a:lstStyle>
          <a:p>
            <a:endParaRPr lang="el-GR"/>
          </a:p>
        </p:txBody>
      </p:sp>
      <p:sp>
        <p:nvSpPr>
          <p:cNvPr id="7" name="Slide Number Placeholder 6"/>
          <p:cNvSpPr>
            <a:spLocks noGrp="1"/>
          </p:cNvSpPr>
          <p:nvPr>
            <p:ph type="sldNum" sz="quarter" idx="11"/>
          </p:nvPr>
        </p:nvSpPr>
        <p:spPr>
          <a:xfrm>
            <a:off x="6553200" y="6248400"/>
            <a:ext cx="2133600" cy="476250"/>
          </a:xfrm>
        </p:spPr>
        <p:txBody>
          <a:bodyPr/>
          <a:lstStyle>
            <a:lvl1pPr>
              <a:defRPr/>
            </a:lvl1pPr>
          </a:lstStyle>
          <a:p>
            <a:fld id="{2C194CFE-3538-46C7-B3C4-8FA9FA95E755}" type="slidenum">
              <a:rPr lang="el-GR"/>
              <a:pPr/>
              <a:t>‹#›</a:t>
            </a:fld>
            <a:endParaRPr lang="el-GR"/>
          </a:p>
        </p:txBody>
      </p:sp>
      <p:sp>
        <p:nvSpPr>
          <p:cNvPr id="8" name="Footer Placeholder 7"/>
          <p:cNvSpPr>
            <a:spLocks noGrp="1"/>
          </p:cNvSpPr>
          <p:nvPr>
            <p:ph type="ftr" sz="quarter" idx="12"/>
          </p:nvPr>
        </p:nvSpPr>
        <p:spPr>
          <a:xfrm>
            <a:off x="3124200" y="6248400"/>
            <a:ext cx="2895600" cy="476250"/>
          </a:xfrm>
        </p:spPr>
        <p:txBody>
          <a:bodyPr/>
          <a:lstStyle>
            <a:lvl1pPr>
              <a:defRPr/>
            </a:lvl1pPr>
          </a:lstStyle>
          <a:p>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2"/>
          <p:cNvSpPr>
            <a:spLocks noGrp="1" noChangeArrowheads="1"/>
          </p:cNvSpPr>
          <p:nvPr>
            <p:ph type="dt" sz="half" idx="10"/>
          </p:nvPr>
        </p:nvSpPr>
        <p:spPr>
          <a:ln/>
        </p:spPr>
        <p:txBody>
          <a:bodyPr/>
          <a:lstStyle>
            <a:lvl1pPr>
              <a:defRPr/>
            </a:lvl1pPr>
          </a:lstStyle>
          <a:p>
            <a:pPr>
              <a:defRPr/>
            </a:pPr>
            <a:endParaRPr lang="el-GR"/>
          </a:p>
        </p:txBody>
      </p:sp>
      <p:sp>
        <p:nvSpPr>
          <p:cNvPr id="7" name="Rectangle 3"/>
          <p:cNvSpPr>
            <a:spLocks noGrp="1" noChangeArrowheads="1"/>
          </p:cNvSpPr>
          <p:nvPr>
            <p:ph type="sldNum" sz="quarter" idx="11"/>
          </p:nvPr>
        </p:nvSpPr>
        <p:spPr>
          <a:ln/>
        </p:spPr>
        <p:txBody>
          <a:bodyPr/>
          <a:lstStyle>
            <a:lvl1pPr>
              <a:defRPr/>
            </a:lvl1pPr>
          </a:lstStyle>
          <a:p>
            <a:pPr>
              <a:defRPr/>
            </a:pPr>
            <a:fld id="{12001490-115D-43C7-BA12-FB336D7F6953}" type="slidenum">
              <a:rPr lang="el-GR"/>
              <a:pPr>
                <a:defRPr/>
              </a:pPr>
              <a:t>‹#›</a:t>
            </a:fld>
            <a:endParaRPr lang="el-GR"/>
          </a:p>
        </p:txBody>
      </p:sp>
      <p:sp>
        <p:nvSpPr>
          <p:cNvPr id="8" name="Rectangle 14"/>
          <p:cNvSpPr>
            <a:spLocks noGrp="1" noChangeArrowheads="1"/>
          </p:cNvSpPr>
          <p:nvPr>
            <p:ph type="ftr" sz="quarter" idx="12"/>
          </p:nvPr>
        </p:nvSpPr>
        <p:spPr>
          <a:ln/>
        </p:spPr>
        <p:txBody>
          <a:bodyPr/>
          <a:lstStyle>
            <a:lvl1pPr>
              <a:defRPr/>
            </a:lvl1pPr>
          </a:lstStyle>
          <a:p>
            <a:pPr>
              <a:defRPr/>
            </a:pPr>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41B49086-2DDE-4C5A-9313-D850F7750984}" type="slidenum">
              <a:rPr lang="el-GR" smtClean="0"/>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D39047C3-0D6B-43F7-A355-317085D1D88A}" type="slidenum">
              <a:rPr lang="el-GR" smtClean="0"/>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8E1AC8D2-9384-4DD3-A0C4-35C93C397407}" type="slidenum">
              <a:rPr lang="el-GR" smtClean="0"/>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AB863BC-1ADF-42F0-85BF-A930F8614557}" type="slidenum">
              <a:rPr lang="el-GR" smtClean="0"/>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1A447219-9688-4F35-9F8C-29606ED79AD5}" type="slidenum">
              <a:rPr lang="el-GR" smtClean="0"/>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l-GR"/>
          </a:p>
        </p:txBody>
      </p:sp>
      <p:sp>
        <p:nvSpPr>
          <p:cNvPr id="3" name="Footer Placeholder 2"/>
          <p:cNvSpPr>
            <a:spLocks noGrp="1"/>
          </p:cNvSpPr>
          <p:nvPr>
            <p:ph type="ftr" sz="quarter" idx="11"/>
          </p:nvPr>
        </p:nvSpPr>
        <p:spPr/>
        <p:txBody>
          <a:bodyPr/>
          <a:lstStyle/>
          <a:p>
            <a:pPr>
              <a:defRPr/>
            </a:pPr>
            <a:endParaRPr lang="el-GR"/>
          </a:p>
        </p:txBody>
      </p:sp>
      <p:sp>
        <p:nvSpPr>
          <p:cNvPr id="4" name="Slide Number Placeholder 3"/>
          <p:cNvSpPr>
            <a:spLocks noGrp="1"/>
          </p:cNvSpPr>
          <p:nvPr>
            <p:ph type="sldNum" sz="quarter" idx="12"/>
          </p:nvPr>
        </p:nvSpPr>
        <p:spPr/>
        <p:txBody>
          <a:bodyPr/>
          <a:lstStyle/>
          <a:p>
            <a:pPr>
              <a:defRPr/>
            </a:pPr>
            <a:fld id="{50FC776D-9320-41C7-87E8-94901F073D99}" type="slidenum">
              <a:rPr lang="el-GR" smtClean="0"/>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AF0DBA60-1A8F-4C9B-A048-F468B50E75F5}" type="slidenum">
              <a:rPr lang="el-GR" smtClean="0"/>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B1DE06AF-B16C-47CB-BB5D-9A70CA09BED7}" type="slidenum">
              <a:rPr lang="el-GR" smtClean="0"/>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EE19B14-32FF-4708-9CB1-012C34E59118}" type="slidenum">
              <a:rPr lang="el-GR" smtClean="0"/>
              <a:pPr>
                <a:defRPr/>
              </a:pPr>
              <a:t>‹#›</a:t>
            </a:fld>
            <a:endParaRPr lang="el-G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hyperlink" Target="file:///\\upload.wikimedia.org\wikipedia\commons\3\3b\Dendritic_cell.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5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47.xml"/><Relationship Id="rId1" Type="http://schemas.openxmlformats.org/officeDocument/2006/relationships/slideLayout" Target="../slideLayouts/slideLayout16.xml"/><Relationship Id="rId6" Type="http://schemas.openxmlformats.org/officeDocument/2006/relationships/image" Target="../media/image68.wmf"/><Relationship Id="rId5" Type="http://schemas.openxmlformats.org/officeDocument/2006/relationships/image" Target="../media/image67.jpeg"/><Relationship Id="rId4" Type="http://schemas.openxmlformats.org/officeDocument/2006/relationships/hyperlink" Target="file:///\\upload.wikimedia.org\wikipedia\commons\a\ab\House_mouse.jpg"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71.jpeg"/><Relationship Id="rId4" Type="http://schemas.openxmlformats.org/officeDocument/2006/relationships/image" Target="../media/image70.wmf"/></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684213" y="1268413"/>
            <a:ext cx="7772400" cy="1920875"/>
          </a:xfrm>
        </p:spPr>
        <p:txBody>
          <a:bodyPr/>
          <a:lstStyle/>
          <a:p>
            <a:pPr eaLnBrk="1" hangingPunct="1">
              <a:defRPr/>
            </a:pPr>
            <a:r>
              <a:rPr lang="el-GR" dirty="0">
                <a:solidFill>
                  <a:srgbClr val="FF0000"/>
                </a:solidFill>
              </a:rPr>
              <a:t>Συστηματικές </a:t>
            </a:r>
            <a:r>
              <a:rPr lang="el-GR" sz="4400" dirty="0">
                <a:solidFill>
                  <a:srgbClr val="FF0000"/>
                </a:solidFill>
              </a:rPr>
              <a:t>Αγγειίτιδες</a:t>
            </a:r>
          </a:p>
        </p:txBody>
      </p:sp>
      <p:sp>
        <p:nvSpPr>
          <p:cNvPr id="83972" name="Rectangle 4"/>
          <p:cNvSpPr>
            <a:spLocks noChangeArrowheads="1"/>
          </p:cNvSpPr>
          <p:nvPr/>
        </p:nvSpPr>
        <p:spPr bwMode="auto">
          <a:xfrm>
            <a:off x="3779912" y="4941888"/>
            <a:ext cx="5003726" cy="923330"/>
          </a:xfrm>
          <a:prstGeom prst="rect">
            <a:avLst/>
          </a:prstGeom>
          <a:noFill/>
          <a:ln w="9525">
            <a:noFill/>
            <a:miter lim="800000"/>
            <a:headEnd/>
            <a:tailEnd/>
          </a:ln>
          <a:effectLst/>
        </p:spPr>
        <p:txBody>
          <a:bodyPr wrap="square">
            <a:spAutoFit/>
          </a:bodyPr>
          <a:lstStyle/>
          <a:p>
            <a:pPr>
              <a:defRPr/>
            </a:pPr>
            <a:r>
              <a:rPr lang="el-GR" dirty="0">
                <a:effectLst>
                  <a:outerShdw blurRad="38100" dist="38100" dir="2700000" algn="tl">
                    <a:srgbClr val="000000"/>
                  </a:outerShdw>
                </a:effectLst>
              </a:rPr>
              <a:t>Δαούσης Δημήτριος</a:t>
            </a:r>
          </a:p>
          <a:p>
            <a:pPr>
              <a:defRPr/>
            </a:pPr>
            <a:r>
              <a:rPr lang="el-GR" dirty="0" err="1">
                <a:effectLst>
                  <a:outerShdw blurRad="38100" dist="38100" dir="2700000" algn="tl">
                    <a:srgbClr val="000000"/>
                  </a:outerShdw>
                </a:effectLst>
              </a:rPr>
              <a:t>Αναπλ</a:t>
            </a:r>
            <a:r>
              <a:rPr lang="el-GR" dirty="0">
                <a:effectLst>
                  <a:outerShdw blurRad="38100" dist="38100" dir="2700000" algn="tl">
                    <a:srgbClr val="000000"/>
                  </a:outerShdw>
                </a:effectLst>
              </a:rPr>
              <a:t>. ΚαθηγητήςΠαθολογίας/Ρευματολογίας</a:t>
            </a:r>
          </a:p>
          <a:p>
            <a:pPr>
              <a:defRPr/>
            </a:pPr>
            <a:r>
              <a:rPr lang="el-GR" dirty="0">
                <a:effectLst>
                  <a:outerShdw blurRad="38100" dist="38100" dir="2700000" algn="tl">
                    <a:srgbClr val="000000"/>
                  </a:outerShdw>
                </a:effectLst>
              </a:rPr>
              <a:t>Ιατρική Σχολή Πανεπιστημίου Πατρών</a:t>
            </a:r>
          </a:p>
        </p:txBody>
      </p:sp>
      <p:pic>
        <p:nvPicPr>
          <p:cNvPr id="5125" name="Εικόνα 1" descr="Περιγραφή: Logo_Ag_Andreas"/>
          <p:cNvPicPr>
            <a:picLocks noChangeAspect="1" noChangeArrowheads="1"/>
          </p:cNvPicPr>
          <p:nvPr/>
        </p:nvPicPr>
        <p:blipFill>
          <a:blip r:embed="rId3" cstate="print"/>
          <a:srcRect/>
          <a:stretch>
            <a:fillRect/>
          </a:stretch>
        </p:blipFill>
        <p:spPr bwMode="auto">
          <a:xfrm>
            <a:off x="468313" y="4076700"/>
            <a:ext cx="2232025" cy="223202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Rot="1" noChangeArrowheads="1"/>
          </p:cNvSpPr>
          <p:nvPr>
            <p:ph type="title"/>
          </p:nvPr>
        </p:nvSpPr>
        <p:spPr/>
        <p:txBody>
          <a:bodyPr>
            <a:normAutofit fontScale="90000"/>
          </a:bodyPr>
          <a:lstStyle/>
          <a:p>
            <a:r>
              <a:rPr lang="el-GR" sz="3600" dirty="0">
                <a:solidFill>
                  <a:srgbClr val="FF0000"/>
                </a:solidFill>
              </a:rPr>
              <a:t>Κροταφική αρτηρίτιδα </a:t>
            </a:r>
            <a:br>
              <a:rPr lang="el-GR" sz="3600" dirty="0">
                <a:solidFill>
                  <a:srgbClr val="FF0000"/>
                </a:solidFill>
              </a:rPr>
            </a:br>
            <a:r>
              <a:rPr lang="el-GR" sz="3600" dirty="0">
                <a:solidFill>
                  <a:srgbClr val="FF0000"/>
                </a:solidFill>
              </a:rPr>
              <a:t>Ποιες αρτηρίες προσβάλλονται?</a:t>
            </a:r>
          </a:p>
        </p:txBody>
      </p:sp>
      <p:sp>
        <p:nvSpPr>
          <p:cNvPr id="43014" name="Rectangle 6"/>
          <p:cNvSpPr>
            <a:spLocks noGrp="1" noChangeArrowheads="1"/>
          </p:cNvSpPr>
          <p:nvPr>
            <p:ph sz="half" idx="2"/>
          </p:nvPr>
        </p:nvSpPr>
        <p:spPr>
          <a:xfrm>
            <a:off x="4572000" y="1628800"/>
            <a:ext cx="4038600" cy="4525963"/>
          </a:xfrm>
        </p:spPr>
        <p:txBody>
          <a:bodyPr/>
          <a:lstStyle/>
          <a:p>
            <a:r>
              <a:rPr lang="el-GR"/>
              <a:t>Προσβάλλονται μόνον αρτηρίες με ελαστικό τοίχωμα</a:t>
            </a:r>
          </a:p>
          <a:p>
            <a:r>
              <a:rPr lang="el-GR"/>
              <a:t>Κυρίως το εξωκρανιακό αρτηριακό δέντρο</a:t>
            </a:r>
          </a:p>
          <a:p>
            <a:pPr lvl="1"/>
            <a:r>
              <a:rPr lang="el-GR"/>
              <a:t>Κροταφική</a:t>
            </a:r>
          </a:p>
          <a:p>
            <a:pPr lvl="1"/>
            <a:r>
              <a:rPr lang="el-GR"/>
              <a:t>Σπονδυλική</a:t>
            </a:r>
          </a:p>
          <a:p>
            <a:pPr lvl="1"/>
            <a:r>
              <a:rPr lang="en-US"/>
              <a:t>O</a:t>
            </a:r>
            <a:r>
              <a:rPr lang="el-GR"/>
              <a:t>φθαλμική</a:t>
            </a:r>
          </a:p>
          <a:p>
            <a:endParaRPr lang="el-GR"/>
          </a:p>
        </p:txBody>
      </p:sp>
      <p:sp>
        <p:nvSpPr>
          <p:cNvPr id="5" name="Content Placeholder 4"/>
          <p:cNvSpPr>
            <a:spLocks noGrp="1"/>
          </p:cNvSpPr>
          <p:nvPr>
            <p:ph sz="half" idx="1"/>
          </p:nvPr>
        </p:nvSpPr>
        <p:spPr/>
        <p:txBody>
          <a:bodyPr/>
          <a:lstStyle/>
          <a:p>
            <a:endParaRPr lang="el-GR"/>
          </a:p>
        </p:txBody>
      </p:sp>
      <p:pic>
        <p:nvPicPr>
          <p:cNvPr id="6" name="Picture 8" descr="GCAarteries"/>
          <p:cNvPicPr>
            <a:picLocks noChangeAspect="1" noChangeArrowheads="1"/>
          </p:cNvPicPr>
          <p:nvPr/>
        </p:nvPicPr>
        <p:blipFill>
          <a:blip r:embed="rId3" cstate="print"/>
          <a:srcRect/>
          <a:stretch>
            <a:fillRect/>
          </a:stretch>
        </p:blipFill>
        <p:spPr>
          <a:xfrm>
            <a:off x="467544" y="1988840"/>
            <a:ext cx="4248472" cy="3456384"/>
          </a:xfrm>
          <a:prstGeom prst="rect">
            <a:avLst/>
          </a:prstGeom>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Slide20.PNG"/>
          <p:cNvPicPr>
            <a:picLocks noGrp="1" noChangeAspect="1"/>
          </p:cNvPicPr>
          <p:nvPr isPhoto="1"/>
        </p:nvPicPr>
        <p:blipFill>
          <a:blip r:embed="rId3" cstate="print"/>
          <a:srcRect/>
          <a:stretch>
            <a:fillRect/>
          </a:stretch>
        </p:blipFill>
        <p:spPr bwMode="auto">
          <a:xfrm>
            <a:off x="971550" y="1700213"/>
            <a:ext cx="7380288" cy="4724400"/>
          </a:xfrm>
          <a:prstGeom prst="rect">
            <a:avLst/>
          </a:prstGeom>
          <a:noFill/>
          <a:ln w="9525">
            <a:noFill/>
            <a:miter lim="800000"/>
            <a:headEnd/>
            <a:tailEnd/>
          </a:ln>
        </p:spPr>
      </p:pic>
      <p:sp>
        <p:nvSpPr>
          <p:cNvPr id="55299" name="Rectangle 3"/>
          <p:cNvSpPr>
            <a:spLocks noGrp="1" noRot="1" noChangeArrowheads="1"/>
          </p:cNvSpPr>
          <p:nvPr>
            <p:ph type="title"/>
          </p:nvPr>
        </p:nvSpPr>
        <p:spPr/>
        <p:txBody>
          <a:bodyPr>
            <a:normAutofit fontScale="90000"/>
          </a:bodyPr>
          <a:lstStyle/>
          <a:p>
            <a:pPr eaLnBrk="1" hangingPunct="1">
              <a:defRPr/>
            </a:pPr>
            <a:r>
              <a:rPr lang="el-GR" sz="4000" dirty="0">
                <a:solidFill>
                  <a:srgbClr val="FF0000"/>
                </a:solidFill>
              </a:rPr>
              <a:t>Δεν χρειάζεται η </a:t>
            </a:r>
            <a:r>
              <a:rPr lang="en-US" sz="4000" dirty="0">
                <a:solidFill>
                  <a:srgbClr val="FF0000"/>
                </a:solidFill>
              </a:rPr>
              <a:t>CYC</a:t>
            </a:r>
            <a:r>
              <a:rPr lang="el-GR" sz="4000" dirty="0">
                <a:solidFill>
                  <a:srgbClr val="FF0000"/>
                </a:solidFill>
              </a:rPr>
              <a:t> για συντήρηση της ύφεσης…</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Rectangle 4"/>
          <p:cNvSpPr>
            <a:spLocks noGrp="1" noRot="1" noChangeArrowheads="1"/>
          </p:cNvSpPr>
          <p:nvPr>
            <p:ph type="title"/>
          </p:nvPr>
        </p:nvSpPr>
        <p:spPr>
          <a:xfrm>
            <a:off x="467544" y="620688"/>
            <a:ext cx="8229600" cy="1296144"/>
          </a:xfrm>
        </p:spPr>
        <p:txBody>
          <a:bodyPr>
            <a:normAutofit fontScale="90000"/>
          </a:bodyPr>
          <a:lstStyle/>
          <a:p>
            <a:pPr>
              <a:defRPr/>
            </a:pPr>
            <a:r>
              <a:rPr lang="en-US" dirty="0">
                <a:solidFill>
                  <a:srgbClr val="FF0000"/>
                </a:solidFill>
              </a:rPr>
              <a:t>To Rituximab </a:t>
            </a:r>
            <a:r>
              <a:rPr lang="el-GR" dirty="0">
                <a:solidFill>
                  <a:srgbClr val="FF0000"/>
                </a:solidFill>
              </a:rPr>
              <a:t>αποτελεί βασική θεραπευτική επιλογή</a:t>
            </a:r>
            <a:br>
              <a:rPr lang="el-GR" dirty="0"/>
            </a:br>
            <a:endParaRPr lang="el-GR" dirty="0"/>
          </a:p>
        </p:txBody>
      </p:sp>
      <p:sp>
        <p:nvSpPr>
          <p:cNvPr id="6" name="Content Placeholder 5"/>
          <p:cNvSpPr>
            <a:spLocks noGrp="1"/>
          </p:cNvSpPr>
          <p:nvPr>
            <p:ph idx="1"/>
          </p:nvPr>
        </p:nvSpPr>
        <p:spPr>
          <a:xfrm>
            <a:off x="457200" y="2708920"/>
            <a:ext cx="8229600" cy="3417243"/>
          </a:xfrm>
        </p:spPr>
        <p:txBody>
          <a:bodyPr/>
          <a:lstStyle/>
          <a:p>
            <a:r>
              <a:rPr lang="el-GR" dirty="0"/>
              <a:t>Ο βιολογικός παράγοντας </a:t>
            </a:r>
            <a:r>
              <a:rPr lang="en-US" dirty="0" err="1"/>
              <a:t>Rituximab</a:t>
            </a:r>
            <a:r>
              <a:rPr lang="en-US" dirty="0"/>
              <a:t> </a:t>
            </a:r>
            <a:r>
              <a:rPr lang="el-GR" dirty="0"/>
              <a:t>που στοχεύει τα Β λεμφοκύτταρα είναι αποτελεσματικός στην επαγωγή αλλά και την διατήρηση της ύφεσης</a:t>
            </a:r>
          </a:p>
          <a:p>
            <a:r>
              <a:rPr lang="el-GR" dirty="0"/>
              <a:t>Αποτελεσματικότητα παρόμοια με την </a:t>
            </a:r>
            <a:r>
              <a:rPr lang="el-GR" dirty="0" err="1"/>
              <a:t>κυκλοφωσφαμίδη</a:t>
            </a:r>
            <a:endParaRPr lang="el-GR"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82A70-2EC8-A76E-F76C-1E863C72724D}"/>
              </a:ext>
            </a:extLst>
          </p:cNvPr>
          <p:cNvPicPr>
            <a:picLocks noChangeAspect="1"/>
          </p:cNvPicPr>
          <p:nvPr/>
        </p:nvPicPr>
        <p:blipFill>
          <a:blip r:embed="rId2"/>
          <a:stretch>
            <a:fillRect/>
          </a:stretch>
        </p:blipFill>
        <p:spPr>
          <a:xfrm>
            <a:off x="1199858" y="1988840"/>
            <a:ext cx="6744284" cy="4587638"/>
          </a:xfrm>
          <a:prstGeom prst="rect">
            <a:avLst/>
          </a:prstGeom>
        </p:spPr>
      </p:pic>
      <p:pic>
        <p:nvPicPr>
          <p:cNvPr id="5" name="Picture 4">
            <a:extLst>
              <a:ext uri="{FF2B5EF4-FFF2-40B4-BE49-F238E27FC236}">
                <a16:creationId xmlns:a16="http://schemas.microsoft.com/office/drawing/2014/main" id="{B3FC2B6D-316C-11B0-11C0-B0B3B1659399}"/>
              </a:ext>
            </a:extLst>
          </p:cNvPr>
          <p:cNvPicPr>
            <a:picLocks noChangeAspect="1"/>
          </p:cNvPicPr>
          <p:nvPr/>
        </p:nvPicPr>
        <p:blipFill>
          <a:blip r:embed="rId3"/>
          <a:stretch>
            <a:fillRect/>
          </a:stretch>
        </p:blipFill>
        <p:spPr>
          <a:xfrm>
            <a:off x="395536" y="-4057"/>
            <a:ext cx="4366007" cy="1774608"/>
          </a:xfrm>
          <a:prstGeom prst="rect">
            <a:avLst/>
          </a:prstGeom>
        </p:spPr>
      </p:pic>
    </p:spTree>
    <p:extLst>
      <p:ext uri="{BB962C8B-B14F-4D97-AF65-F5344CB8AC3E}">
        <p14:creationId xmlns:p14="http://schemas.microsoft.com/office/powerpoint/2010/main" val="174378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ECA882-AD09-B658-27B6-87D8B990F24D}"/>
              </a:ext>
            </a:extLst>
          </p:cNvPr>
          <p:cNvPicPr>
            <a:picLocks noChangeAspect="1"/>
          </p:cNvPicPr>
          <p:nvPr/>
        </p:nvPicPr>
        <p:blipFill>
          <a:blip r:embed="rId2"/>
          <a:stretch>
            <a:fillRect/>
          </a:stretch>
        </p:blipFill>
        <p:spPr>
          <a:xfrm>
            <a:off x="849307" y="620786"/>
            <a:ext cx="7445385" cy="5616427"/>
          </a:xfrm>
          <a:prstGeom prst="rect">
            <a:avLst/>
          </a:prstGeom>
        </p:spPr>
      </p:pic>
    </p:spTree>
    <p:extLst>
      <p:ext uri="{BB962C8B-B14F-4D97-AF65-F5344CB8AC3E}">
        <p14:creationId xmlns:p14="http://schemas.microsoft.com/office/powerpoint/2010/main" val="19504822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91F2D0-3720-EEDC-2E1B-1601FE2C6A12}"/>
              </a:ext>
            </a:extLst>
          </p:cNvPr>
          <p:cNvSpPr>
            <a:spLocks noGrp="1"/>
          </p:cNvSpPr>
          <p:nvPr>
            <p:ph type="title"/>
          </p:nvPr>
        </p:nvSpPr>
        <p:spPr/>
        <p:txBody>
          <a:bodyPr>
            <a:normAutofit/>
          </a:bodyPr>
          <a:lstStyle/>
          <a:p>
            <a:r>
              <a:rPr lang="el-GR" sz="2800" dirty="0">
                <a:solidFill>
                  <a:srgbClr val="FF0000"/>
                </a:solidFill>
              </a:rPr>
              <a:t>Θεραπεία </a:t>
            </a:r>
            <a:r>
              <a:rPr lang="en-US" sz="2800" dirty="0">
                <a:solidFill>
                  <a:srgbClr val="FF0000"/>
                </a:solidFill>
              </a:rPr>
              <a:t>EGPA</a:t>
            </a:r>
            <a:br>
              <a:rPr lang="el-GR" sz="2800" dirty="0">
                <a:solidFill>
                  <a:srgbClr val="FF0000"/>
                </a:solidFill>
              </a:rPr>
            </a:br>
            <a:r>
              <a:rPr lang="el-GR" sz="2800" dirty="0">
                <a:solidFill>
                  <a:srgbClr val="FF0000"/>
                </a:solidFill>
              </a:rPr>
              <a:t>Ο ρόλος θεραπειών που στοχεύουν το </a:t>
            </a:r>
            <a:r>
              <a:rPr lang="el-GR" sz="2800" dirty="0" err="1">
                <a:solidFill>
                  <a:srgbClr val="FF0000"/>
                </a:solidFill>
              </a:rPr>
              <a:t>ηωσινόφιλο</a:t>
            </a:r>
            <a:endParaRPr lang="en-US" sz="2800" dirty="0">
              <a:solidFill>
                <a:srgbClr val="FF0000"/>
              </a:solidFill>
            </a:endParaRPr>
          </a:p>
        </p:txBody>
      </p:sp>
      <p:sp>
        <p:nvSpPr>
          <p:cNvPr id="7" name="Content Placeholder 6">
            <a:extLst>
              <a:ext uri="{FF2B5EF4-FFF2-40B4-BE49-F238E27FC236}">
                <a16:creationId xmlns:a16="http://schemas.microsoft.com/office/drawing/2014/main" id="{A99774F4-F0DC-7B4C-6688-1E8FE931F64A}"/>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F4CAF660-5274-4E36-7D1F-547992CF66F4}"/>
              </a:ext>
            </a:extLst>
          </p:cNvPr>
          <p:cNvPicPr>
            <a:picLocks noChangeAspect="1"/>
          </p:cNvPicPr>
          <p:nvPr/>
        </p:nvPicPr>
        <p:blipFill>
          <a:blip r:embed="rId2"/>
          <a:stretch>
            <a:fillRect/>
          </a:stretch>
        </p:blipFill>
        <p:spPr>
          <a:xfrm>
            <a:off x="1115616" y="1517452"/>
            <a:ext cx="6912768" cy="4817990"/>
          </a:xfrm>
          <a:prstGeom prst="rect">
            <a:avLst/>
          </a:prstGeom>
        </p:spPr>
      </p:pic>
      <p:pic>
        <p:nvPicPr>
          <p:cNvPr id="3" name="Picture 2">
            <a:extLst>
              <a:ext uri="{FF2B5EF4-FFF2-40B4-BE49-F238E27FC236}">
                <a16:creationId xmlns:a16="http://schemas.microsoft.com/office/drawing/2014/main" id="{7D58E2B6-4947-41BF-744A-FD5DD01F4AEE}"/>
              </a:ext>
            </a:extLst>
          </p:cNvPr>
          <p:cNvPicPr>
            <a:picLocks noChangeAspect="1"/>
          </p:cNvPicPr>
          <p:nvPr/>
        </p:nvPicPr>
        <p:blipFill>
          <a:blip r:embed="rId3"/>
          <a:stretch>
            <a:fillRect/>
          </a:stretch>
        </p:blipFill>
        <p:spPr>
          <a:xfrm>
            <a:off x="107504" y="0"/>
            <a:ext cx="1368152" cy="679827"/>
          </a:xfrm>
          <a:prstGeom prst="rect">
            <a:avLst/>
          </a:prstGeom>
        </p:spPr>
      </p:pic>
      <p:sp>
        <p:nvSpPr>
          <p:cNvPr id="2" name="TextBox 1">
            <a:extLst>
              <a:ext uri="{FF2B5EF4-FFF2-40B4-BE49-F238E27FC236}">
                <a16:creationId xmlns:a16="http://schemas.microsoft.com/office/drawing/2014/main" id="{FB8841E3-B985-2847-BD51-3D24CEC37DAA}"/>
              </a:ext>
            </a:extLst>
          </p:cNvPr>
          <p:cNvSpPr txBox="1"/>
          <p:nvPr/>
        </p:nvSpPr>
        <p:spPr>
          <a:xfrm>
            <a:off x="125409" y="6435256"/>
            <a:ext cx="2405210" cy="369332"/>
          </a:xfrm>
          <a:prstGeom prst="rect">
            <a:avLst/>
          </a:prstGeom>
          <a:noFill/>
        </p:spPr>
        <p:txBody>
          <a:bodyPr wrap="none" rtlCol="0">
            <a:spAutoFit/>
          </a:bodyPr>
          <a:lstStyle/>
          <a:p>
            <a:r>
              <a:rPr lang="en-US" b="1" dirty="0"/>
              <a:t>Mepolizumab:anti-IL5</a:t>
            </a:r>
          </a:p>
        </p:txBody>
      </p:sp>
    </p:spTree>
    <p:extLst>
      <p:ext uri="{BB962C8B-B14F-4D97-AF65-F5344CB8AC3E}">
        <p14:creationId xmlns:p14="http://schemas.microsoft.com/office/powerpoint/2010/main" val="2401240925"/>
      </p:ext>
    </p:extLst>
  </p:cSld>
  <p:clrMapOvr>
    <a:masterClrMapping/>
  </p:clrMapOvr>
  <mc:AlternateContent xmlns:mc="http://schemas.openxmlformats.org/markup-compatibility/2006" xmlns:p14="http://schemas.microsoft.com/office/powerpoint/2010/main">
    <mc:Choice Requires="p14">
      <p:transition spd="slow" p14:dur="2000" advTm="31536"/>
    </mc:Choice>
    <mc:Fallback xmlns="">
      <p:transition spd="slow" advTm="31536"/>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1D44A-556A-D83A-1F76-03FAE57E60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805C48-9A21-3924-2DA9-F6FA5ED97F4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02E252D-2A63-7FF5-4931-40532324E83B}"/>
              </a:ext>
            </a:extLst>
          </p:cNvPr>
          <p:cNvPicPr>
            <a:picLocks noChangeAspect="1"/>
          </p:cNvPicPr>
          <p:nvPr/>
        </p:nvPicPr>
        <p:blipFill>
          <a:blip r:embed="rId2"/>
          <a:stretch>
            <a:fillRect/>
          </a:stretch>
        </p:blipFill>
        <p:spPr>
          <a:xfrm>
            <a:off x="439004" y="731837"/>
            <a:ext cx="7229340" cy="6128679"/>
          </a:xfrm>
          <a:prstGeom prst="rect">
            <a:avLst/>
          </a:prstGeom>
        </p:spPr>
      </p:pic>
    </p:spTree>
    <p:extLst>
      <p:ext uri="{BB962C8B-B14F-4D97-AF65-F5344CB8AC3E}">
        <p14:creationId xmlns:p14="http://schemas.microsoft.com/office/powerpoint/2010/main" val="1545782086"/>
      </p:ext>
    </p:extLst>
  </p:cSld>
  <p:clrMapOvr>
    <a:masterClrMapping/>
  </p:clrMapOvr>
  <mc:AlternateContent xmlns:mc="http://schemas.openxmlformats.org/markup-compatibility/2006" xmlns:p14="http://schemas.microsoft.com/office/powerpoint/2010/main">
    <mc:Choice Requires="p14">
      <p:transition spd="slow" p14:dur="2000" advTm="18224"/>
    </mc:Choice>
    <mc:Fallback xmlns="">
      <p:transition spd="slow" advTm="18224"/>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24312-714A-6BC9-FB15-257756206E3D}"/>
              </a:ext>
            </a:extLst>
          </p:cNvPr>
          <p:cNvSpPr>
            <a:spLocks noGrp="1"/>
          </p:cNvSpPr>
          <p:nvPr>
            <p:ph type="title"/>
          </p:nvPr>
        </p:nvSpPr>
        <p:spPr/>
        <p:txBody>
          <a:bodyPr>
            <a:normAutofit fontScale="90000"/>
          </a:bodyPr>
          <a:lstStyle/>
          <a:p>
            <a:r>
              <a:rPr lang="el-GR" dirty="0"/>
              <a:t>Ο ρόλος των αναστολέων συμπληρώματος</a:t>
            </a:r>
            <a:endParaRPr lang="en-US" dirty="0"/>
          </a:p>
        </p:txBody>
      </p:sp>
      <p:sp>
        <p:nvSpPr>
          <p:cNvPr id="3" name="Content Placeholder 2">
            <a:extLst>
              <a:ext uri="{FF2B5EF4-FFF2-40B4-BE49-F238E27FC236}">
                <a16:creationId xmlns:a16="http://schemas.microsoft.com/office/drawing/2014/main" id="{C8D2232A-6602-338C-EEDC-EDEC4956CC95}"/>
              </a:ext>
            </a:extLst>
          </p:cNvPr>
          <p:cNvSpPr>
            <a:spLocks noGrp="1"/>
          </p:cNvSpPr>
          <p:nvPr>
            <p:ph idx="1"/>
          </p:nvPr>
        </p:nvSpPr>
        <p:spPr>
          <a:xfrm>
            <a:off x="457200" y="1600201"/>
            <a:ext cx="8229600" cy="1540768"/>
          </a:xfrm>
        </p:spPr>
        <p:txBody>
          <a:bodyPr>
            <a:normAutofit fontScale="77500" lnSpcReduction="20000"/>
          </a:bodyPr>
          <a:lstStyle/>
          <a:p>
            <a:r>
              <a:rPr lang="en-US" dirty="0"/>
              <a:t>To </a:t>
            </a:r>
            <a:r>
              <a:rPr lang="en-US" dirty="0" err="1"/>
              <a:t>avacopan</a:t>
            </a:r>
            <a:r>
              <a:rPr lang="en-US" dirty="0"/>
              <a:t> </a:t>
            </a:r>
            <a:r>
              <a:rPr lang="el-GR" dirty="0"/>
              <a:t>(αναστολέας του υποδοχέα συμπληρώματος </a:t>
            </a:r>
            <a:r>
              <a:rPr lang="en-US" dirty="0"/>
              <a:t>C5a) </a:t>
            </a:r>
            <a:r>
              <a:rPr lang="el-GR" dirty="0"/>
              <a:t>είναι αποτελεσματικό σε </a:t>
            </a:r>
            <a:r>
              <a:rPr lang="en-US" dirty="0"/>
              <a:t>GPA/MPA</a:t>
            </a:r>
          </a:p>
          <a:p>
            <a:r>
              <a:rPr lang="el-GR" dirty="0"/>
              <a:t>Δεν υποκαθιστά την βασική αγωγή (</a:t>
            </a:r>
            <a:r>
              <a:rPr lang="en-US" dirty="0"/>
              <a:t>RTX/CYC)</a:t>
            </a:r>
            <a:r>
              <a:rPr lang="el-GR" dirty="0"/>
              <a:t> αλλά μειώνει δραματικά την ανάγκη χορήγησης </a:t>
            </a:r>
            <a:r>
              <a:rPr lang="el-GR" dirty="0" err="1"/>
              <a:t>στεροειδών</a:t>
            </a:r>
            <a:endParaRPr lang="en-US" dirty="0"/>
          </a:p>
          <a:p>
            <a:endParaRPr lang="en-US" dirty="0"/>
          </a:p>
        </p:txBody>
      </p:sp>
      <p:pic>
        <p:nvPicPr>
          <p:cNvPr id="13" name="Picture 12">
            <a:extLst>
              <a:ext uri="{FF2B5EF4-FFF2-40B4-BE49-F238E27FC236}">
                <a16:creationId xmlns:a16="http://schemas.microsoft.com/office/drawing/2014/main" id="{ADBC88C5-0752-3404-7953-BE213458CA51}"/>
              </a:ext>
            </a:extLst>
          </p:cNvPr>
          <p:cNvPicPr>
            <a:picLocks noChangeAspect="1"/>
          </p:cNvPicPr>
          <p:nvPr/>
        </p:nvPicPr>
        <p:blipFill>
          <a:blip r:embed="rId2"/>
          <a:stretch>
            <a:fillRect/>
          </a:stretch>
        </p:blipFill>
        <p:spPr>
          <a:xfrm>
            <a:off x="77660" y="3551505"/>
            <a:ext cx="4417737" cy="3284984"/>
          </a:xfrm>
          <a:prstGeom prst="rect">
            <a:avLst/>
          </a:prstGeom>
        </p:spPr>
      </p:pic>
      <p:pic>
        <p:nvPicPr>
          <p:cNvPr id="14" name="Picture 13">
            <a:extLst>
              <a:ext uri="{FF2B5EF4-FFF2-40B4-BE49-F238E27FC236}">
                <a16:creationId xmlns:a16="http://schemas.microsoft.com/office/drawing/2014/main" id="{B4E7C9D9-F018-CCA6-0B2C-9C7E7AEC7644}"/>
              </a:ext>
            </a:extLst>
          </p:cNvPr>
          <p:cNvPicPr>
            <a:picLocks noChangeAspect="1"/>
          </p:cNvPicPr>
          <p:nvPr/>
        </p:nvPicPr>
        <p:blipFill>
          <a:blip r:embed="rId3"/>
          <a:stretch>
            <a:fillRect/>
          </a:stretch>
        </p:blipFill>
        <p:spPr>
          <a:xfrm>
            <a:off x="4564495" y="3576462"/>
            <a:ext cx="4501845" cy="3235070"/>
          </a:xfrm>
          <a:prstGeom prst="rect">
            <a:avLst/>
          </a:prstGeom>
        </p:spPr>
      </p:pic>
    </p:spTree>
    <p:extLst>
      <p:ext uri="{BB962C8B-B14F-4D97-AF65-F5344CB8AC3E}">
        <p14:creationId xmlns:p14="http://schemas.microsoft.com/office/powerpoint/2010/main" val="27866965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ctrTitle"/>
          </p:nvPr>
        </p:nvSpPr>
        <p:spPr>
          <a:xfrm>
            <a:off x="899592" y="260648"/>
            <a:ext cx="7560840" cy="1771650"/>
          </a:xfrm>
        </p:spPr>
        <p:txBody>
          <a:bodyPr/>
          <a:lstStyle/>
          <a:p>
            <a:pPr eaLnBrk="1" hangingPunct="1"/>
            <a:r>
              <a:rPr lang="el-GR" altLang="en-US" sz="3000" b="1" dirty="0">
                <a:solidFill>
                  <a:srgbClr val="FF0000"/>
                </a:solidFill>
              </a:rPr>
              <a:t>ΑΓΓΕΙ</a:t>
            </a:r>
            <a:r>
              <a:rPr lang="el-GR" altLang="en-US" sz="3000" b="1" dirty="0">
                <a:solidFill>
                  <a:srgbClr val="FF0000"/>
                </a:solidFill>
                <a:cs typeface="Times New Roman" panose="02020603050405020304" pitchFamily="18" charset="0"/>
              </a:rPr>
              <a:t>ΪΤΙΔΕΣ ΑΠΟ ΑΝΟΣΟΣΥΜΠΛΕΓΜΑΤΑ</a:t>
            </a:r>
          </a:p>
        </p:txBody>
      </p:sp>
      <p:sp>
        <p:nvSpPr>
          <p:cNvPr id="690179" name="Rectangle 3"/>
          <p:cNvSpPr>
            <a:spLocks noGrp="1" noChangeArrowheads="1"/>
          </p:cNvSpPr>
          <p:nvPr>
            <p:ph type="subTitle" idx="1"/>
          </p:nvPr>
        </p:nvSpPr>
        <p:spPr>
          <a:xfrm>
            <a:off x="539552" y="2132856"/>
            <a:ext cx="7992888" cy="3456384"/>
          </a:xfrm>
        </p:spPr>
        <p:txBody>
          <a:bodyPr>
            <a:normAutofit/>
          </a:bodyPr>
          <a:lstStyle/>
          <a:p>
            <a:pPr algn="l" eaLnBrk="1" hangingPunct="1">
              <a:buFontTx/>
              <a:buChar char="•"/>
            </a:pPr>
            <a:r>
              <a:rPr lang="el-GR" altLang="en-US" b="1" dirty="0">
                <a:solidFill>
                  <a:schemeClr val="tx1"/>
                </a:solidFill>
              </a:rPr>
              <a:t>Πορφύρα </a:t>
            </a:r>
            <a:r>
              <a:rPr lang="en-US" altLang="en-US" b="1" dirty="0" err="1">
                <a:solidFill>
                  <a:schemeClr val="tx1"/>
                </a:solidFill>
              </a:rPr>
              <a:t>Henoch-Sch</a:t>
            </a:r>
            <a:r>
              <a:rPr lang="en-US" altLang="en-US" b="1" dirty="0" err="1">
                <a:solidFill>
                  <a:schemeClr val="tx1"/>
                </a:solidFill>
                <a:cs typeface="Times New Roman" panose="02020603050405020304" pitchFamily="18" charset="0"/>
              </a:rPr>
              <a:t>önlein</a:t>
            </a:r>
            <a:endParaRPr lang="en-US" altLang="en-US" b="1" dirty="0">
              <a:solidFill>
                <a:schemeClr val="tx1"/>
              </a:solidFill>
              <a:cs typeface="Times New Roman" panose="02020603050405020304" pitchFamily="18" charset="0"/>
            </a:endParaRPr>
          </a:p>
          <a:p>
            <a:pPr algn="l" eaLnBrk="1" hangingPunct="1">
              <a:buFontTx/>
              <a:buChar char="•"/>
            </a:pPr>
            <a:r>
              <a:rPr lang="el-GR" altLang="en-US" b="1" dirty="0" err="1">
                <a:solidFill>
                  <a:schemeClr val="tx1"/>
                </a:solidFill>
                <a:cs typeface="Times New Roman" panose="02020603050405020304" pitchFamily="18" charset="0"/>
              </a:rPr>
              <a:t>Κρυοσφαιριναιμική</a:t>
            </a:r>
            <a:r>
              <a:rPr lang="el-GR" altLang="en-US" b="1" dirty="0">
                <a:solidFill>
                  <a:schemeClr val="tx1"/>
                </a:solidFill>
                <a:cs typeface="Times New Roman" panose="02020603050405020304" pitchFamily="18" charset="0"/>
              </a:rPr>
              <a:t> αγγειίτιδα </a:t>
            </a:r>
            <a:endParaRPr lang="en-US" altLang="en-US" b="1"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6862882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2"/>
          <p:cNvSpPr>
            <a:spLocks noGrp="1" noChangeArrowheads="1"/>
          </p:cNvSpPr>
          <p:nvPr>
            <p:ph type="title"/>
          </p:nvPr>
        </p:nvSpPr>
        <p:spPr/>
        <p:txBody>
          <a:bodyPr/>
          <a:lstStyle/>
          <a:p>
            <a:pPr eaLnBrk="1" hangingPunct="1"/>
            <a:r>
              <a:rPr lang="el-GR" altLang="en-US" sz="3000" b="1" dirty="0">
                <a:solidFill>
                  <a:srgbClr val="FF0000"/>
                </a:solidFill>
              </a:rPr>
              <a:t>ΠΟΡΦΥΡΑ </a:t>
            </a:r>
            <a:br>
              <a:rPr lang="en-US" altLang="en-US" sz="3000" b="1" dirty="0">
                <a:solidFill>
                  <a:srgbClr val="FF0000"/>
                </a:solidFill>
              </a:rPr>
            </a:br>
            <a:r>
              <a:rPr lang="en-US" altLang="en-US" sz="3000" b="1" dirty="0">
                <a:solidFill>
                  <a:srgbClr val="FF0000"/>
                </a:solidFill>
              </a:rPr>
              <a:t>HENOCH-SCH</a:t>
            </a:r>
            <a:r>
              <a:rPr lang="en-US" altLang="en-US" sz="3000" b="1" dirty="0">
                <a:solidFill>
                  <a:srgbClr val="FF0000"/>
                </a:solidFill>
                <a:cs typeface="Times New Roman" panose="02020603050405020304" pitchFamily="18" charset="0"/>
              </a:rPr>
              <a:t>ÖNLEIN</a:t>
            </a:r>
          </a:p>
        </p:txBody>
      </p:sp>
      <p:sp>
        <p:nvSpPr>
          <p:cNvPr id="691203" name="Rectangle 3"/>
          <p:cNvSpPr>
            <a:spLocks noGrp="1" noChangeArrowheads="1"/>
          </p:cNvSpPr>
          <p:nvPr>
            <p:ph idx="1"/>
          </p:nvPr>
        </p:nvSpPr>
        <p:spPr/>
        <p:txBody>
          <a:bodyPr/>
          <a:lstStyle/>
          <a:p>
            <a:pPr eaLnBrk="1" hangingPunct="1">
              <a:lnSpc>
                <a:spcPct val="90000"/>
              </a:lnSpc>
            </a:pPr>
            <a:r>
              <a:rPr lang="el-GR" altLang="en-US" b="1"/>
              <a:t>Συστηματική αγγει</a:t>
            </a:r>
            <a:r>
              <a:rPr lang="el-GR" altLang="en-US" b="1">
                <a:cs typeface="Times New Roman" panose="02020603050405020304" pitchFamily="18" charset="0"/>
              </a:rPr>
              <a:t>ΐτιδα μικροσκοπικών αγγείων</a:t>
            </a:r>
          </a:p>
          <a:p>
            <a:pPr eaLnBrk="1" hangingPunct="1">
              <a:lnSpc>
                <a:spcPct val="90000"/>
              </a:lnSpc>
            </a:pPr>
            <a:r>
              <a:rPr lang="el-GR" altLang="en-US" b="1">
                <a:cs typeface="Times New Roman" panose="02020603050405020304" pitchFamily="18" charset="0"/>
              </a:rPr>
              <a:t>Η συχνότερη </a:t>
            </a:r>
            <a:r>
              <a:rPr lang="el-GR" altLang="en-US" b="1"/>
              <a:t>αγγει</a:t>
            </a:r>
            <a:r>
              <a:rPr lang="el-GR" altLang="en-US" b="1">
                <a:cs typeface="Times New Roman" panose="02020603050405020304" pitchFamily="18" charset="0"/>
              </a:rPr>
              <a:t>ΐτιδα της παιδικής ηλικίας (13/10</a:t>
            </a:r>
            <a:r>
              <a:rPr lang="el-GR" altLang="en-US" b="1" baseline="30000">
                <a:cs typeface="Times New Roman" panose="02020603050405020304" pitchFamily="18" charset="0"/>
              </a:rPr>
              <a:t>5</a:t>
            </a:r>
            <a:r>
              <a:rPr lang="el-GR" altLang="en-US" b="1">
                <a:cs typeface="Times New Roman" panose="02020603050405020304" pitchFamily="18" charset="0"/>
              </a:rPr>
              <a:t> κατ’ έτος)</a:t>
            </a:r>
          </a:p>
          <a:p>
            <a:pPr eaLnBrk="1" hangingPunct="1">
              <a:lnSpc>
                <a:spcPct val="90000"/>
              </a:lnSpc>
            </a:pPr>
            <a:r>
              <a:rPr lang="el-GR" altLang="en-US" b="1">
                <a:cs typeface="Times New Roman" panose="02020603050405020304" pitchFamily="18" charset="0"/>
              </a:rPr>
              <a:t>Μπορεί να προσβάλει και ενήλικες</a:t>
            </a:r>
          </a:p>
          <a:p>
            <a:pPr eaLnBrk="1" hangingPunct="1">
              <a:lnSpc>
                <a:spcPct val="90000"/>
              </a:lnSpc>
            </a:pPr>
            <a:r>
              <a:rPr lang="el-GR" altLang="en-US" b="1">
                <a:cs typeface="Times New Roman" panose="02020603050405020304" pitchFamily="18" charset="0"/>
              </a:rPr>
              <a:t>Συχνά προηγείται λοίμωξη ανωτέρου αναπνευστικού</a:t>
            </a:r>
          </a:p>
          <a:p>
            <a:pPr eaLnBrk="1" hangingPunct="1">
              <a:lnSpc>
                <a:spcPct val="90000"/>
              </a:lnSpc>
            </a:pPr>
            <a:r>
              <a:rPr lang="el-GR" altLang="en-US" b="1">
                <a:cs typeface="Times New Roman" panose="02020603050405020304" pitchFamily="18" charset="0"/>
              </a:rPr>
              <a:t>Διήθηση μικροσκοπικών αγγείων με </a:t>
            </a:r>
            <a:r>
              <a:rPr lang="en-US" altLang="en-US" b="1">
                <a:cs typeface="Times New Roman" panose="02020603050405020304" pitchFamily="18" charset="0"/>
              </a:rPr>
              <a:t>PMNs </a:t>
            </a:r>
            <a:r>
              <a:rPr lang="el-GR" altLang="en-US" b="1">
                <a:cs typeface="Times New Roman" panose="02020603050405020304" pitchFamily="18" charset="0"/>
              </a:rPr>
              <a:t>και εναπόθεση ανοσοσυμπλεγμάτων με Ι</a:t>
            </a:r>
            <a:r>
              <a:rPr lang="en-US" altLang="en-US" b="1">
                <a:cs typeface="Times New Roman" panose="02020603050405020304" pitchFamily="18" charset="0"/>
              </a:rPr>
              <a:t>gA</a:t>
            </a:r>
            <a:endParaRPr lang="el-GR" altLang="en-US" b="1">
              <a:cs typeface="Times New Roman" panose="02020603050405020304" pitchFamily="18" charset="0"/>
            </a:endParaRPr>
          </a:p>
        </p:txBody>
      </p:sp>
    </p:spTree>
    <p:extLst>
      <p:ext uri="{BB962C8B-B14F-4D97-AF65-F5344CB8AC3E}">
        <p14:creationId xmlns:p14="http://schemas.microsoft.com/office/powerpoint/2010/main" val="7100148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p:txBody>
          <a:bodyPr/>
          <a:lstStyle/>
          <a:p>
            <a:pPr eaLnBrk="1" hangingPunct="1"/>
            <a:r>
              <a:rPr lang="el-GR" altLang="en-US" b="1" dirty="0">
                <a:solidFill>
                  <a:srgbClr val="FF0000"/>
                </a:solidFill>
              </a:rPr>
              <a:t>ΚΛΙΝΙΚΗ ΕΙΚΟΝΑ</a:t>
            </a:r>
            <a:endParaRPr lang="en-US" altLang="en-US" b="1" dirty="0">
              <a:solidFill>
                <a:srgbClr val="FF0000"/>
              </a:solidFill>
            </a:endParaRPr>
          </a:p>
        </p:txBody>
      </p:sp>
      <p:sp>
        <p:nvSpPr>
          <p:cNvPr id="692227" name="Rectangle 3"/>
          <p:cNvSpPr>
            <a:spLocks noGrp="1" noChangeArrowheads="1"/>
          </p:cNvSpPr>
          <p:nvPr>
            <p:ph idx="1"/>
          </p:nvPr>
        </p:nvSpPr>
        <p:spPr/>
        <p:txBody>
          <a:bodyPr>
            <a:normAutofit/>
          </a:bodyPr>
          <a:lstStyle/>
          <a:p>
            <a:pPr eaLnBrk="1" hangingPunct="1">
              <a:lnSpc>
                <a:spcPct val="90000"/>
              </a:lnSpc>
            </a:pPr>
            <a:r>
              <a:rPr lang="el-GR" altLang="en-US" b="1" dirty="0"/>
              <a:t>Ψηλαφητή πορφύρα σε γλουτούς και κάτω άκρα (100%)</a:t>
            </a:r>
          </a:p>
          <a:p>
            <a:pPr eaLnBrk="1" hangingPunct="1">
              <a:lnSpc>
                <a:spcPct val="90000"/>
              </a:lnSpc>
            </a:pPr>
            <a:r>
              <a:rPr lang="el-GR" altLang="en-US" b="1" dirty="0"/>
              <a:t>Ολιγοαρθρίτιδα (γόνατα, ποδοκνημικές)</a:t>
            </a:r>
          </a:p>
          <a:p>
            <a:pPr eaLnBrk="1" hangingPunct="1">
              <a:lnSpc>
                <a:spcPct val="90000"/>
              </a:lnSpc>
            </a:pPr>
            <a:r>
              <a:rPr lang="el-GR" altLang="en-US" b="1" dirty="0"/>
              <a:t>Κοιλιακό άλγος, ενίοτε αιμοχεσία, εγκολεασμός, διάτρηση</a:t>
            </a:r>
          </a:p>
          <a:p>
            <a:pPr eaLnBrk="1" hangingPunct="1">
              <a:lnSpc>
                <a:spcPct val="90000"/>
              </a:lnSpc>
            </a:pPr>
            <a:r>
              <a:rPr lang="el-GR" altLang="en-US" b="1" dirty="0"/>
              <a:t>Σπειραματονεφρίτιδα (20%), σπάνια ταχέως εξελισσόμενη</a:t>
            </a:r>
          </a:p>
          <a:p>
            <a:pPr eaLnBrk="1" hangingPunct="1">
              <a:lnSpc>
                <a:spcPct val="90000"/>
              </a:lnSpc>
            </a:pPr>
            <a:r>
              <a:rPr lang="el-GR" altLang="en-US" b="1" dirty="0"/>
              <a:t>Χαμηλός πυρετός, κακουχία</a:t>
            </a:r>
          </a:p>
          <a:p>
            <a:pPr eaLnBrk="1" hangingPunct="1">
              <a:lnSpc>
                <a:spcPct val="90000"/>
              </a:lnSpc>
            </a:pPr>
            <a:endParaRPr lang="en-US" altLang="en-US" b="1" dirty="0"/>
          </a:p>
        </p:txBody>
      </p:sp>
    </p:spTree>
    <p:extLst>
      <p:ext uri="{BB962C8B-B14F-4D97-AF65-F5344CB8AC3E}">
        <p14:creationId xmlns:p14="http://schemas.microsoft.com/office/powerpoint/2010/main" val="4144801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Grp="1" noChangeAspect="1" noChangeArrowheads="1"/>
          </p:cNvPicPr>
          <p:nvPr>
            <p:ph idx="1"/>
          </p:nvPr>
        </p:nvPicPr>
        <p:blipFill>
          <a:blip r:embed="rId3" cstate="print"/>
          <a:srcRect/>
          <a:stretch>
            <a:fillRect/>
          </a:stretch>
        </p:blipFill>
        <p:spPr>
          <a:xfrm>
            <a:off x="0" y="0"/>
            <a:ext cx="9144000" cy="6858000"/>
          </a:xfr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hidden="1"/>
          <p:cNvSpPr>
            <a:spLocks noGrp="1" noChangeArrowheads="1"/>
          </p:cNvSpPr>
          <p:nvPr>
            <p:ph type="title"/>
          </p:nvPr>
        </p:nvSpPr>
        <p:spPr/>
        <p:txBody>
          <a:bodyPr/>
          <a:lstStyle/>
          <a:p>
            <a:pPr eaLnBrk="1" hangingPunct="1"/>
            <a:endParaRPr lang="en-US" altLang="en-US"/>
          </a:p>
        </p:txBody>
      </p:sp>
      <p:sp>
        <p:nvSpPr>
          <p:cNvPr id="693251" name="Rectangle 3" descr="155FF2"/>
          <p:cNvSpPr>
            <a:spLocks noGrp="1" noChangeAspect="1" noChangeArrowheads="1"/>
          </p:cNvSpPr>
          <p:nvPr isPhoto="1"/>
        </p:nvSpPr>
        <p:spPr bwMode="auto">
          <a:xfrm>
            <a:off x="1835696" y="0"/>
            <a:ext cx="5256584" cy="6807087"/>
          </a:xfrm>
          <a:prstGeom prst="rect">
            <a:avLst/>
          </a:prstGeom>
          <a:blipFill dpi="0" rotWithShape="1">
            <a:blip r:embed="rId2" cstate="print"/>
            <a:srcRect/>
            <a:stretch>
              <a:fillRect/>
            </a:stretch>
          </a:blip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1800"/>
          </a:p>
        </p:txBody>
      </p:sp>
    </p:spTree>
    <p:extLst>
      <p:ext uri="{BB962C8B-B14F-4D97-AF65-F5344CB8AC3E}">
        <p14:creationId xmlns:p14="http://schemas.microsoft.com/office/powerpoint/2010/main" val="35532095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Grp="1" noChangeArrowheads="1"/>
          </p:cNvSpPr>
          <p:nvPr>
            <p:ph type="title"/>
          </p:nvPr>
        </p:nvSpPr>
        <p:spPr/>
        <p:txBody>
          <a:bodyPr/>
          <a:lstStyle/>
          <a:p>
            <a:pPr eaLnBrk="1" hangingPunct="1"/>
            <a:r>
              <a:rPr lang="el-GR" altLang="en-US" b="1" dirty="0">
                <a:solidFill>
                  <a:srgbClr val="FF0000"/>
                </a:solidFill>
              </a:rPr>
              <a:t>ΕΡΓΑΣΤΗΡΙΑΚΑ ΕΥΡΗΜΑΤΑ</a:t>
            </a:r>
            <a:endParaRPr lang="en-US" altLang="en-US" b="1" dirty="0">
              <a:solidFill>
                <a:srgbClr val="FF0000"/>
              </a:solidFill>
            </a:endParaRPr>
          </a:p>
        </p:txBody>
      </p:sp>
      <p:sp>
        <p:nvSpPr>
          <p:cNvPr id="694275" name="Rectangle 3"/>
          <p:cNvSpPr>
            <a:spLocks noGrp="1" noChangeArrowheads="1"/>
          </p:cNvSpPr>
          <p:nvPr>
            <p:ph idx="1"/>
          </p:nvPr>
        </p:nvSpPr>
        <p:spPr/>
        <p:txBody>
          <a:bodyPr/>
          <a:lstStyle/>
          <a:p>
            <a:pPr eaLnBrk="1" hangingPunct="1"/>
            <a:r>
              <a:rPr lang="el-GR" altLang="en-US" b="1"/>
              <a:t>Υψηλή ΤΚΕ, θρομβοκυττάρωση</a:t>
            </a:r>
          </a:p>
          <a:p>
            <a:pPr eaLnBrk="1" hangingPunct="1"/>
            <a:r>
              <a:rPr lang="el-GR" altLang="en-US" b="1"/>
              <a:t>Υψηλή </a:t>
            </a:r>
            <a:r>
              <a:rPr lang="en-US" altLang="en-US" b="1"/>
              <a:t>IgA (50%)</a:t>
            </a:r>
          </a:p>
          <a:p>
            <a:pPr eaLnBrk="1" hangingPunct="1"/>
            <a:r>
              <a:rPr lang="en-US" altLang="en-US" b="1"/>
              <a:t> </a:t>
            </a:r>
            <a:r>
              <a:rPr lang="el-GR" altLang="en-US" b="1"/>
              <a:t>Αιματουρία σε νεφρική προσβολή</a:t>
            </a:r>
          </a:p>
          <a:p>
            <a:pPr eaLnBrk="1" hangingPunct="1"/>
            <a:r>
              <a:rPr lang="el-GR" altLang="en-US" b="1"/>
              <a:t>Στη βιοψία δερματικής βλάβης λευκοκυτοκλαστική αγγει</a:t>
            </a:r>
            <a:r>
              <a:rPr lang="el-GR" altLang="en-US" b="1">
                <a:cs typeface="Times New Roman" panose="02020603050405020304" pitchFamily="18" charset="0"/>
              </a:rPr>
              <a:t>ΐτιδα με εναπόθεση ανοσοσυμπλεγμάτων, κυρίως </a:t>
            </a:r>
            <a:r>
              <a:rPr lang="en-US" altLang="en-US" b="1">
                <a:cs typeface="Times New Roman" panose="02020603050405020304" pitchFamily="18" charset="0"/>
              </a:rPr>
              <a:t>IgA </a:t>
            </a:r>
            <a:endParaRPr lang="el-GR" altLang="en-US" b="1">
              <a:cs typeface="Times New Roman" panose="02020603050405020304" pitchFamily="18" charset="0"/>
            </a:endParaRPr>
          </a:p>
        </p:txBody>
      </p:sp>
    </p:spTree>
    <p:extLst>
      <p:ext uri="{BB962C8B-B14F-4D97-AF65-F5344CB8AC3E}">
        <p14:creationId xmlns:p14="http://schemas.microsoft.com/office/powerpoint/2010/main" val="19284459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p:cNvSpPr>
            <a:spLocks noGrp="1" noChangeArrowheads="1"/>
          </p:cNvSpPr>
          <p:nvPr>
            <p:ph type="title"/>
          </p:nvPr>
        </p:nvSpPr>
        <p:spPr/>
        <p:txBody>
          <a:bodyPr/>
          <a:lstStyle/>
          <a:p>
            <a:pPr eaLnBrk="1" hangingPunct="1"/>
            <a:r>
              <a:rPr lang="el-GR" altLang="en-US" b="1" dirty="0">
                <a:solidFill>
                  <a:srgbClr val="FF0000"/>
                </a:solidFill>
              </a:rPr>
              <a:t>ΘΕΡΑΠΕΙΑ - ΠΡΟΓΝΩΣΗ</a:t>
            </a:r>
            <a:endParaRPr lang="en-US" altLang="en-US" b="1" dirty="0">
              <a:solidFill>
                <a:srgbClr val="FF0000"/>
              </a:solidFill>
            </a:endParaRPr>
          </a:p>
        </p:txBody>
      </p:sp>
      <p:sp>
        <p:nvSpPr>
          <p:cNvPr id="695299" name="Rectangle 3"/>
          <p:cNvSpPr>
            <a:spLocks noGrp="1" noChangeArrowheads="1"/>
          </p:cNvSpPr>
          <p:nvPr>
            <p:ph idx="1"/>
          </p:nvPr>
        </p:nvSpPr>
        <p:spPr/>
        <p:txBody>
          <a:bodyPr/>
          <a:lstStyle/>
          <a:p>
            <a:pPr eaLnBrk="1" hangingPunct="1">
              <a:lnSpc>
                <a:spcPct val="90000"/>
              </a:lnSpc>
            </a:pPr>
            <a:r>
              <a:rPr lang="el-GR" altLang="en-US" b="1" dirty="0"/>
              <a:t>Συνήθως ήπια στα παιδιά, διαρκείας 1-2 εβδομάδων, συνήθως αυτο</a:t>
            </a:r>
            <a:r>
              <a:rPr lang="el-GR" altLang="en-US" b="1" dirty="0">
                <a:cs typeface="Times New Roman" panose="02020603050405020304" pitchFamily="18" charset="0"/>
              </a:rPr>
              <a:t>ϊώμενη</a:t>
            </a:r>
          </a:p>
          <a:p>
            <a:pPr eaLnBrk="1" hangingPunct="1">
              <a:lnSpc>
                <a:spcPct val="90000"/>
              </a:lnSpc>
            </a:pPr>
            <a:r>
              <a:rPr lang="el-GR" altLang="en-US" b="1" dirty="0">
                <a:cs typeface="Times New Roman" panose="02020603050405020304" pitchFamily="18" charset="0"/>
              </a:rPr>
              <a:t>Προσβολή νεφρών και ΓΕΣ επιβαρύνουν την πρόγνωση</a:t>
            </a:r>
          </a:p>
          <a:p>
            <a:pPr eaLnBrk="1" hangingPunct="1">
              <a:lnSpc>
                <a:spcPct val="90000"/>
              </a:lnSpc>
            </a:pPr>
            <a:r>
              <a:rPr lang="el-GR" altLang="en-US" b="1" dirty="0">
                <a:cs typeface="Times New Roman" panose="02020603050405020304" pitchFamily="18" charset="0"/>
              </a:rPr>
              <a:t>Κορτικοειδή σε υποτροπή της πορφύρας ή σε σοβαρές εκδηλώσεις</a:t>
            </a:r>
          </a:p>
          <a:p>
            <a:pPr eaLnBrk="1" hangingPunct="1">
              <a:lnSpc>
                <a:spcPct val="90000"/>
              </a:lnSpc>
            </a:pPr>
            <a:r>
              <a:rPr lang="el-GR" altLang="en-US" b="1" dirty="0">
                <a:cs typeface="Times New Roman" panose="02020603050405020304" pitchFamily="18" charset="0"/>
              </a:rPr>
              <a:t>Σε νεφρική προσβολή επιπλέον κυκλοφωσφαμίδη, αζαθειοπρίνη</a:t>
            </a:r>
          </a:p>
          <a:p>
            <a:pPr eaLnBrk="1" hangingPunct="1">
              <a:lnSpc>
                <a:spcPct val="90000"/>
              </a:lnSpc>
              <a:buFontTx/>
              <a:buNone/>
            </a:pPr>
            <a:endParaRPr lang="el-GR" altLang="en-US" b="1" dirty="0">
              <a:cs typeface="Times New Roman" panose="02020603050405020304" pitchFamily="18" charset="0"/>
            </a:endParaRPr>
          </a:p>
        </p:txBody>
      </p:sp>
    </p:spTree>
    <p:extLst>
      <p:ext uri="{BB962C8B-B14F-4D97-AF65-F5344CB8AC3E}">
        <p14:creationId xmlns:p14="http://schemas.microsoft.com/office/powerpoint/2010/main" val="11307081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p:txBody>
          <a:bodyPr/>
          <a:lstStyle/>
          <a:p>
            <a:pPr eaLnBrk="1" hangingPunct="1"/>
            <a:r>
              <a:rPr lang="en-US" altLang="en-US" b="1" dirty="0">
                <a:solidFill>
                  <a:srgbClr val="FF0000"/>
                </a:solidFill>
              </a:rPr>
              <a:t>K</a:t>
            </a:r>
            <a:r>
              <a:rPr lang="el-GR" altLang="en-US" b="1" dirty="0">
                <a:solidFill>
                  <a:srgbClr val="FF0000"/>
                </a:solidFill>
              </a:rPr>
              <a:t>ΡΥΟΣΦΑΙΡΙΝΑΙΜΙΚΗ ΑΓΓΕΙΙΤΙΔΑ</a:t>
            </a:r>
            <a:endParaRPr lang="en-US" altLang="en-US" b="1" dirty="0">
              <a:solidFill>
                <a:srgbClr val="FF0000"/>
              </a:solidFill>
            </a:endParaRPr>
          </a:p>
        </p:txBody>
      </p:sp>
      <p:sp>
        <p:nvSpPr>
          <p:cNvPr id="704515" name="Rectangle 3"/>
          <p:cNvSpPr>
            <a:spLocks noGrp="1" noChangeArrowheads="1"/>
          </p:cNvSpPr>
          <p:nvPr>
            <p:ph idx="1"/>
          </p:nvPr>
        </p:nvSpPr>
        <p:spPr>
          <a:xfrm>
            <a:off x="323528" y="2420888"/>
            <a:ext cx="5698976" cy="2985195"/>
          </a:xfrm>
        </p:spPr>
        <p:txBody>
          <a:bodyPr>
            <a:normAutofit/>
          </a:bodyPr>
          <a:lstStyle/>
          <a:p>
            <a:pPr eaLnBrk="1" hangingPunct="1">
              <a:lnSpc>
                <a:spcPct val="90000"/>
              </a:lnSpc>
            </a:pPr>
            <a:r>
              <a:rPr lang="el-GR" altLang="en-US" b="1" dirty="0"/>
              <a:t>Οι κρυοσφαιρίνες είναι ανοσοσφαιρίνες που καθιζάνουν σε χαμηλή θερμοκρασία</a:t>
            </a:r>
          </a:p>
        </p:txBody>
      </p:sp>
      <p:pic>
        <p:nvPicPr>
          <p:cNvPr id="22530" name="Picture 2" descr="http://www.ijdvl.com/articles/2013/79/3/images/ijdvl_2013_79_3_427_110781_u4.jpg"/>
          <p:cNvPicPr>
            <a:picLocks noChangeAspect="1" noChangeArrowheads="1"/>
          </p:cNvPicPr>
          <p:nvPr/>
        </p:nvPicPr>
        <p:blipFill>
          <a:blip r:embed="rId2" cstate="print"/>
          <a:srcRect/>
          <a:stretch>
            <a:fillRect/>
          </a:stretch>
        </p:blipFill>
        <p:spPr bwMode="auto">
          <a:xfrm>
            <a:off x="5724128" y="1988840"/>
            <a:ext cx="3059832" cy="3743325"/>
          </a:xfrm>
          <a:prstGeom prst="rect">
            <a:avLst/>
          </a:prstGeom>
          <a:noFill/>
        </p:spPr>
      </p:pic>
    </p:spTree>
    <p:extLst>
      <p:ext uri="{BB962C8B-B14F-4D97-AF65-F5344CB8AC3E}">
        <p14:creationId xmlns:p14="http://schemas.microsoft.com/office/powerpoint/2010/main" val="7646864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pic>
        <p:nvPicPr>
          <p:cNvPr id="228354" name="Picture 2" descr="http://image.slidesharecdn.com/mixedcryoglobulinemiahevinfection-140814150139-phpapp01/95/mixed-cryoglobulinemia-hev-infection-18-638.jpg?cb=1408255401"/>
          <p:cNvPicPr>
            <a:picLocks noChangeAspect="1" noChangeArrowheads="1"/>
          </p:cNvPicPr>
          <p:nvPr/>
        </p:nvPicPr>
        <p:blipFill>
          <a:blip r:embed="rId2" cstate="print"/>
          <a:srcRect/>
          <a:stretch>
            <a:fillRect/>
          </a:stretch>
        </p:blipFill>
        <p:spPr bwMode="auto">
          <a:xfrm>
            <a:off x="0" y="0"/>
            <a:ext cx="9126550" cy="6858000"/>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pPr>
              <a:lnSpc>
                <a:spcPct val="90000"/>
              </a:lnSpc>
            </a:pPr>
            <a:r>
              <a:rPr lang="el-GR" altLang="en-US" b="1" dirty="0"/>
              <a:t>Η καλούμενη «ιδιοπαθής μικτή κρυοσφαιριναιμία» οφείλεται, στην πλειονότητα στον ιό της ηπατίτιδας </a:t>
            </a:r>
            <a:r>
              <a:rPr lang="en-US" altLang="en-US" b="1" dirty="0"/>
              <a:t>C</a:t>
            </a:r>
          </a:p>
          <a:p>
            <a:pPr>
              <a:lnSpc>
                <a:spcPct val="90000"/>
              </a:lnSpc>
            </a:pPr>
            <a:r>
              <a:rPr lang="el-GR" altLang="en-US" b="1" dirty="0"/>
              <a:t>Η αγγει</a:t>
            </a:r>
            <a:r>
              <a:rPr lang="el-GR" altLang="en-US" b="1" dirty="0">
                <a:cs typeface="Times New Roman" panose="02020603050405020304" pitchFamily="18" charset="0"/>
              </a:rPr>
              <a:t>ΐτιδα οφείλεται σε εναπόθεση ανοσοσυμπλεγμάτων σε μικροσκοπικά </a:t>
            </a:r>
            <a:r>
              <a:rPr lang="el-GR" altLang="en-US" b="1" u="sng" dirty="0">
                <a:cs typeface="Times New Roman" panose="02020603050405020304" pitchFamily="18" charset="0"/>
              </a:rPr>
              <a:t>κατ’ εξοχήν</a:t>
            </a:r>
            <a:r>
              <a:rPr lang="el-GR" altLang="en-US" b="1" dirty="0">
                <a:cs typeface="Times New Roman" panose="02020603050405020304" pitchFamily="18" charset="0"/>
              </a:rPr>
              <a:t> αγγεία και ενεργοποίηση του συμπληρώματος</a:t>
            </a:r>
          </a:p>
          <a:p>
            <a:pPr>
              <a:lnSpc>
                <a:spcPct val="90000"/>
              </a:lnSpc>
            </a:pPr>
            <a:r>
              <a:rPr lang="el-GR" altLang="en-US" b="1" dirty="0">
                <a:cs typeface="Times New Roman" panose="02020603050405020304" pitchFamily="18" charset="0"/>
              </a:rPr>
              <a:t>Από τους ασθενείς με κρυοσφαιριναιμία, μόνο 30-50% αναπτύσσουν αγγειΐτιδα</a:t>
            </a:r>
          </a:p>
          <a:p>
            <a:endParaRPr lang="el-GR"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p:txBody>
          <a:bodyPr/>
          <a:lstStyle/>
          <a:p>
            <a:pPr eaLnBrk="1" hangingPunct="1"/>
            <a:r>
              <a:rPr lang="el-GR" altLang="en-US" b="1" dirty="0">
                <a:solidFill>
                  <a:srgbClr val="FF0000"/>
                </a:solidFill>
              </a:rPr>
              <a:t>ΚΛΙΝΙΚΗ ΕΙΚΟΝΑ</a:t>
            </a:r>
            <a:endParaRPr lang="en-US" altLang="en-US" b="1" dirty="0">
              <a:solidFill>
                <a:srgbClr val="FF0000"/>
              </a:solidFill>
            </a:endParaRPr>
          </a:p>
        </p:txBody>
      </p:sp>
      <p:sp>
        <p:nvSpPr>
          <p:cNvPr id="706563" name="Rectangle 3"/>
          <p:cNvSpPr>
            <a:spLocks noGrp="1" noChangeArrowheads="1"/>
          </p:cNvSpPr>
          <p:nvPr>
            <p:ph idx="1"/>
          </p:nvPr>
        </p:nvSpPr>
        <p:spPr>
          <a:xfrm>
            <a:off x="0" y="1556792"/>
            <a:ext cx="5652120" cy="4525963"/>
          </a:xfrm>
        </p:spPr>
        <p:txBody>
          <a:bodyPr>
            <a:normAutofit lnSpcReduction="10000"/>
          </a:bodyPr>
          <a:lstStyle/>
          <a:p>
            <a:pPr eaLnBrk="1" hangingPunct="1"/>
            <a:r>
              <a:rPr lang="el-GR" altLang="en-US" b="1" dirty="0"/>
              <a:t>Μέση ηλικία των 50 ετών</a:t>
            </a:r>
          </a:p>
          <a:p>
            <a:pPr eaLnBrk="1" hangingPunct="1"/>
            <a:r>
              <a:rPr lang="el-GR" altLang="en-US" b="1" dirty="0"/>
              <a:t>Πορφύρα, αρθραλγίες, ΣΝ (συχνά)</a:t>
            </a:r>
          </a:p>
          <a:p>
            <a:pPr eaLnBrk="1" hangingPunct="1"/>
            <a:r>
              <a:rPr lang="el-GR" altLang="en-US" b="1" dirty="0"/>
              <a:t>Σπανιώτερα </a:t>
            </a:r>
            <a:r>
              <a:rPr lang="en-US" altLang="en-US" b="1" dirty="0" err="1"/>
              <a:t>Raynaud</a:t>
            </a:r>
            <a:r>
              <a:rPr lang="en-US" altLang="en-US" b="1" dirty="0"/>
              <a:t>, </a:t>
            </a:r>
            <a:r>
              <a:rPr lang="el-GR" altLang="en-US" b="1" dirty="0"/>
              <a:t>κνίδωση, </a:t>
            </a:r>
            <a:r>
              <a:rPr lang="en-US" altLang="en-US" b="1" dirty="0" err="1"/>
              <a:t>livedo</a:t>
            </a:r>
            <a:r>
              <a:rPr lang="en-US" altLang="en-US" b="1" dirty="0"/>
              <a:t> </a:t>
            </a:r>
            <a:r>
              <a:rPr lang="en-US" altLang="en-US" b="1" dirty="0" err="1"/>
              <a:t>reticularis</a:t>
            </a:r>
            <a:r>
              <a:rPr lang="en-US" altLang="en-US" b="1" dirty="0"/>
              <a:t>, </a:t>
            </a:r>
            <a:r>
              <a:rPr lang="el-GR" altLang="en-US" b="1" dirty="0"/>
              <a:t>νευροπάθεια, γάγγραινες δακτύλων, ηπατοσπληνομεγαλία, λεμφαδενοπάθεια</a:t>
            </a:r>
            <a:endParaRPr lang="en-US" altLang="en-US" b="1" dirty="0"/>
          </a:p>
        </p:txBody>
      </p:sp>
      <p:sp>
        <p:nvSpPr>
          <p:cNvPr id="4" name="Rectangle 3" descr="156FF2"/>
          <p:cNvSpPr>
            <a:spLocks noGrp="1" noChangeAspect="1" noChangeArrowheads="1"/>
          </p:cNvSpPr>
          <p:nvPr isPhoto="1"/>
        </p:nvSpPr>
        <p:spPr bwMode="auto">
          <a:xfrm>
            <a:off x="5903119" y="1714500"/>
            <a:ext cx="3240881" cy="5143500"/>
          </a:xfrm>
          <a:prstGeom prst="rect">
            <a:avLst/>
          </a:prstGeom>
          <a:blipFill dpi="0" rotWithShape="1">
            <a:blip r:embed="rId2" cstate="print"/>
            <a:srcRect/>
            <a:stretch>
              <a:fillRect/>
            </a:stretch>
          </a:blip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1800"/>
          </a:p>
        </p:txBody>
      </p:sp>
    </p:spTree>
    <p:extLst>
      <p:ext uri="{BB962C8B-B14F-4D97-AF65-F5344CB8AC3E}">
        <p14:creationId xmlns:p14="http://schemas.microsoft.com/office/powerpoint/2010/main" val="16594335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p:cNvSpPr>
            <a:spLocks noGrp="1" noChangeArrowheads="1"/>
          </p:cNvSpPr>
          <p:nvPr>
            <p:ph type="title"/>
          </p:nvPr>
        </p:nvSpPr>
        <p:spPr/>
        <p:txBody>
          <a:bodyPr/>
          <a:lstStyle/>
          <a:p>
            <a:pPr eaLnBrk="1" hangingPunct="1"/>
            <a:r>
              <a:rPr lang="el-GR" altLang="en-US" b="1" dirty="0">
                <a:solidFill>
                  <a:srgbClr val="FF0000"/>
                </a:solidFill>
              </a:rPr>
              <a:t>ΔΙΑΓΝΩΣΗ</a:t>
            </a:r>
            <a:endParaRPr lang="en-US" altLang="en-US" b="1" dirty="0">
              <a:solidFill>
                <a:srgbClr val="FF0000"/>
              </a:solidFill>
            </a:endParaRPr>
          </a:p>
        </p:txBody>
      </p:sp>
      <p:sp>
        <p:nvSpPr>
          <p:cNvPr id="708611" name="Rectangle 3"/>
          <p:cNvSpPr>
            <a:spLocks noGrp="1" noChangeArrowheads="1"/>
          </p:cNvSpPr>
          <p:nvPr>
            <p:ph idx="1"/>
          </p:nvPr>
        </p:nvSpPr>
        <p:spPr/>
        <p:txBody>
          <a:bodyPr/>
          <a:lstStyle/>
          <a:p>
            <a:pPr eaLnBrk="1" hangingPunct="1"/>
            <a:r>
              <a:rPr lang="el-GR" altLang="en-US" b="1" dirty="0"/>
              <a:t>Ανεύρεση της κρυοσφαιρίνης (100%)</a:t>
            </a:r>
          </a:p>
          <a:p>
            <a:pPr eaLnBrk="1" hangingPunct="1"/>
            <a:r>
              <a:rPr lang="en-US" altLang="en-US" b="1" dirty="0"/>
              <a:t>RF (+) </a:t>
            </a:r>
            <a:r>
              <a:rPr lang="el-GR" altLang="en-US" b="1" dirty="0"/>
              <a:t>στο</a:t>
            </a:r>
            <a:r>
              <a:rPr lang="en-US" altLang="en-US" b="1" dirty="0"/>
              <a:t> 80%</a:t>
            </a:r>
          </a:p>
          <a:p>
            <a:pPr eaLnBrk="1" hangingPunct="1"/>
            <a:r>
              <a:rPr lang="el-GR" altLang="en-US" b="1" dirty="0"/>
              <a:t>Αντι-</a:t>
            </a:r>
            <a:r>
              <a:rPr lang="en-US" altLang="en-US" b="1" dirty="0"/>
              <a:t>HCV</a:t>
            </a:r>
            <a:r>
              <a:rPr lang="el-GR" altLang="en-US" b="1" dirty="0"/>
              <a:t> </a:t>
            </a:r>
            <a:r>
              <a:rPr lang="en-US" altLang="en-US" b="1" dirty="0"/>
              <a:t>Abs </a:t>
            </a:r>
            <a:r>
              <a:rPr lang="el-GR" altLang="en-US" b="1" dirty="0"/>
              <a:t>στο 90%</a:t>
            </a:r>
          </a:p>
          <a:p>
            <a:pPr eaLnBrk="1" hangingPunct="1"/>
            <a:r>
              <a:rPr lang="el-GR" altLang="en-US" b="1" dirty="0"/>
              <a:t>Χαμηλό </a:t>
            </a:r>
            <a:r>
              <a:rPr lang="en-US" altLang="en-US" b="1" dirty="0"/>
              <a:t>C4 </a:t>
            </a:r>
            <a:r>
              <a:rPr lang="el-GR" altLang="en-US" b="1" dirty="0"/>
              <a:t>στο 90%</a:t>
            </a:r>
            <a:r>
              <a:rPr lang="en-US" altLang="en-US" b="1" dirty="0"/>
              <a:t> </a:t>
            </a:r>
          </a:p>
        </p:txBody>
      </p:sp>
    </p:spTree>
    <p:extLst>
      <p:ext uri="{BB962C8B-B14F-4D97-AF65-F5344CB8AC3E}">
        <p14:creationId xmlns:p14="http://schemas.microsoft.com/office/powerpoint/2010/main" val="39387683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2"/>
          <p:cNvSpPr>
            <a:spLocks noGrp="1" noChangeArrowheads="1"/>
          </p:cNvSpPr>
          <p:nvPr>
            <p:ph type="title"/>
          </p:nvPr>
        </p:nvSpPr>
        <p:spPr/>
        <p:txBody>
          <a:bodyPr/>
          <a:lstStyle/>
          <a:p>
            <a:pPr eaLnBrk="1" hangingPunct="1"/>
            <a:r>
              <a:rPr lang="el-GR" altLang="en-US" b="1" dirty="0">
                <a:solidFill>
                  <a:srgbClr val="FF0000"/>
                </a:solidFill>
              </a:rPr>
              <a:t>ΘΕΡΑΠΕΙΑ</a:t>
            </a:r>
            <a:endParaRPr lang="en-US" altLang="en-US" b="1" dirty="0">
              <a:solidFill>
                <a:srgbClr val="FF0000"/>
              </a:solidFill>
            </a:endParaRPr>
          </a:p>
        </p:txBody>
      </p:sp>
      <p:sp>
        <p:nvSpPr>
          <p:cNvPr id="709635" name="Rectangle 3"/>
          <p:cNvSpPr>
            <a:spLocks noGrp="1" noChangeArrowheads="1"/>
          </p:cNvSpPr>
          <p:nvPr>
            <p:ph idx="1"/>
          </p:nvPr>
        </p:nvSpPr>
        <p:spPr/>
        <p:txBody>
          <a:bodyPr/>
          <a:lstStyle/>
          <a:p>
            <a:pPr eaLnBrk="1" hangingPunct="1"/>
            <a:r>
              <a:rPr lang="el-GR" altLang="en-US" b="1" dirty="0"/>
              <a:t>Αντιμετώπιση υποκείμενης νόσου, π.χ. λοιμώξεως, λεμφο</a:t>
            </a:r>
            <a:r>
              <a:rPr lang="el-GR" altLang="en-US" b="1" dirty="0">
                <a:cs typeface="Times New Roman" panose="02020603050405020304" pitchFamily="18" charset="0"/>
              </a:rPr>
              <a:t>ϋπερπλαστικής νόσου κ.ο.κ.</a:t>
            </a:r>
          </a:p>
          <a:p>
            <a:pPr eaLnBrk="1" hangingPunct="1"/>
            <a:r>
              <a:rPr lang="el-GR" altLang="en-US" b="1" dirty="0">
                <a:cs typeface="Times New Roman" panose="02020603050405020304" pitchFamily="18" charset="0"/>
              </a:rPr>
              <a:t>Σε σοβαρή νόσο κορτικοειδή και </a:t>
            </a:r>
            <a:r>
              <a:rPr lang="en-US" altLang="en-US" b="1" dirty="0">
                <a:cs typeface="Times New Roman" panose="02020603050405020304" pitchFamily="18" charset="0"/>
              </a:rPr>
              <a:t>Rituximab </a:t>
            </a:r>
            <a:r>
              <a:rPr lang="el-GR" altLang="en-US" b="1" dirty="0">
                <a:cs typeface="Times New Roman" panose="02020603050405020304" pitchFamily="18" charset="0"/>
              </a:rPr>
              <a:t>η </a:t>
            </a:r>
            <a:r>
              <a:rPr lang="en-US" altLang="en-US" b="1" dirty="0">
                <a:cs typeface="Times New Roman" panose="02020603050405020304" pitchFamily="18" charset="0"/>
              </a:rPr>
              <a:t>CYC. </a:t>
            </a:r>
            <a:r>
              <a:rPr lang="el-GR" altLang="en-US" b="1" dirty="0">
                <a:cs typeface="Times New Roman" panose="02020603050405020304" pitchFamily="18" charset="0"/>
              </a:rPr>
              <a:t>Προτίμηση σε </a:t>
            </a:r>
            <a:r>
              <a:rPr lang="en-US" altLang="en-US" b="1" dirty="0">
                <a:cs typeface="Times New Roman" panose="02020603050405020304" pitchFamily="18" charset="0"/>
              </a:rPr>
              <a:t>RTX</a:t>
            </a:r>
            <a:endParaRPr lang="el-GR" altLang="en-US" b="1" dirty="0">
              <a:cs typeface="Times New Roman" panose="02020603050405020304" pitchFamily="18" charset="0"/>
            </a:endParaRPr>
          </a:p>
          <a:p>
            <a:pPr eaLnBrk="1" hangingPunct="1"/>
            <a:r>
              <a:rPr lang="el-GR" altLang="en-US" b="1" dirty="0">
                <a:cs typeface="Times New Roman" panose="02020603050405020304" pitchFamily="18" charset="0"/>
              </a:rPr>
              <a:t>Σε λοίμωξη από </a:t>
            </a:r>
            <a:r>
              <a:rPr lang="en-US" altLang="en-US" b="1" dirty="0">
                <a:cs typeface="Times New Roman" panose="02020603050405020304" pitchFamily="18" charset="0"/>
              </a:rPr>
              <a:t>HBV  </a:t>
            </a:r>
            <a:r>
              <a:rPr lang="el-GR" altLang="en-US" b="1" dirty="0">
                <a:cs typeface="Times New Roman" panose="02020603050405020304" pitchFamily="18" charset="0"/>
              </a:rPr>
              <a:t>ή </a:t>
            </a:r>
            <a:r>
              <a:rPr lang="en-US" altLang="en-US" b="1" dirty="0">
                <a:cs typeface="Times New Roman" panose="02020603050405020304" pitchFamily="18" charset="0"/>
              </a:rPr>
              <a:t>HCV</a:t>
            </a:r>
            <a:r>
              <a:rPr lang="el-GR" altLang="en-US" b="1" dirty="0">
                <a:cs typeface="Times New Roman" panose="02020603050405020304" pitchFamily="18" charset="0"/>
              </a:rPr>
              <a:t> αντιϊκά</a:t>
            </a:r>
          </a:p>
          <a:p>
            <a:pPr eaLnBrk="1" hangingPunct="1"/>
            <a:endParaRPr lang="el-GR" altLang="en-US" b="1" dirty="0">
              <a:cs typeface="Times New Roman" panose="02020603050405020304" pitchFamily="18" charset="0"/>
            </a:endParaRPr>
          </a:p>
        </p:txBody>
      </p:sp>
    </p:spTree>
    <p:extLst>
      <p:ext uri="{BB962C8B-B14F-4D97-AF65-F5344CB8AC3E}">
        <p14:creationId xmlns:p14="http://schemas.microsoft.com/office/powerpoint/2010/main" val="11510881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ChangeArrowheads="1"/>
          </p:cNvSpPr>
          <p:nvPr>
            <p:ph type="title"/>
          </p:nvPr>
        </p:nvSpPr>
        <p:spPr/>
        <p:txBody>
          <a:bodyPr/>
          <a:lstStyle/>
          <a:p>
            <a:pPr eaLnBrk="1" hangingPunct="1"/>
            <a:r>
              <a:rPr lang="el-GR" altLang="en-US" sz="3000" b="1" dirty="0">
                <a:solidFill>
                  <a:srgbClr val="FF0000"/>
                </a:solidFill>
              </a:rPr>
              <a:t>ΔΕΡΜΑΤΙΚΗ ΛΕΥΚΟΚΥΤΟΚΛΑΣΤΙΚΗ ΑΓΓΕΙ</a:t>
            </a:r>
            <a:r>
              <a:rPr lang="el-GR" altLang="en-US" sz="3000" b="1" dirty="0">
                <a:solidFill>
                  <a:srgbClr val="FF0000"/>
                </a:solidFill>
                <a:cs typeface="Times New Roman" panose="02020603050405020304" pitchFamily="18" charset="0"/>
              </a:rPr>
              <a:t>ΪΤΙΔΑ</a:t>
            </a:r>
          </a:p>
        </p:txBody>
      </p:sp>
      <p:sp>
        <p:nvSpPr>
          <p:cNvPr id="696323" name="Rectangle 3"/>
          <p:cNvSpPr>
            <a:spLocks noGrp="1" noChangeArrowheads="1"/>
          </p:cNvSpPr>
          <p:nvPr>
            <p:ph idx="1"/>
          </p:nvPr>
        </p:nvSpPr>
        <p:spPr/>
        <p:txBody>
          <a:bodyPr>
            <a:normAutofit fontScale="92500" lnSpcReduction="10000"/>
          </a:bodyPr>
          <a:lstStyle/>
          <a:p>
            <a:pPr eaLnBrk="1" hangingPunct="1"/>
            <a:r>
              <a:rPr lang="el-GR" altLang="en-US" b="1" dirty="0"/>
              <a:t>Μεμονωμένη φλεγμονή των μικροσκοπικών αγγείων του δέρματος (κυρίως στα μετατριχοειδικά φλεβίδια), με διήθηση από πολυμορφοπύρηνα, λευκοκυτοκλασία και ινιδοειδή νέκρωση</a:t>
            </a:r>
          </a:p>
          <a:p>
            <a:pPr eaLnBrk="1" hangingPunct="1"/>
            <a:r>
              <a:rPr lang="el-GR" altLang="en-US" b="1" dirty="0"/>
              <a:t>Εξ ορισμού αποκλείεται συστηματική αγγει</a:t>
            </a:r>
            <a:r>
              <a:rPr lang="el-GR" altLang="en-US" b="1" dirty="0">
                <a:cs typeface="Times New Roman" panose="02020603050405020304" pitchFamily="18" charset="0"/>
              </a:rPr>
              <a:t>ΐτιδα. Ως εκ τούτου, </a:t>
            </a:r>
            <a:r>
              <a:rPr lang="el-GR" altLang="en-US" b="1" u="sng" dirty="0">
                <a:cs typeface="Times New Roman" panose="02020603050405020304" pitchFamily="18" charset="0"/>
              </a:rPr>
              <a:t>απαραίτητη η Δ.Δ.</a:t>
            </a:r>
            <a:r>
              <a:rPr lang="el-GR" altLang="en-US" b="1" dirty="0">
                <a:cs typeface="Times New Roman" panose="02020603050405020304" pitchFamily="18" charset="0"/>
              </a:rPr>
              <a:t> από συστηματικές αγγειΐτιδες που έχουν την ίδια κλινική και ιστολογική εικόνα από το δέρμα</a:t>
            </a:r>
          </a:p>
        </p:txBody>
      </p:sp>
    </p:spTree>
    <p:extLst>
      <p:ext uri="{BB962C8B-B14F-4D97-AF65-F5344CB8AC3E}">
        <p14:creationId xmlns:p14="http://schemas.microsoft.com/office/powerpoint/2010/main" val="2943926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rrowheads="1"/>
          </p:cNvSpPr>
          <p:nvPr>
            <p:ph type="title"/>
          </p:nvPr>
        </p:nvSpPr>
        <p:spPr/>
        <p:txBody>
          <a:bodyPr/>
          <a:lstStyle/>
          <a:p>
            <a:endParaRPr lang="el-GR"/>
          </a:p>
        </p:txBody>
      </p:sp>
      <p:pic>
        <p:nvPicPr>
          <p:cNvPr id="92163" name="Picture 3"/>
          <p:cNvPicPr>
            <a:picLocks noGrp="1" noChangeAspect="1" noChangeArrowheads="1"/>
          </p:cNvPicPr>
          <p:nvPr>
            <p:ph idx="1"/>
          </p:nvPr>
        </p:nvPicPr>
        <p:blipFill>
          <a:blip r:embed="rId3" cstate="print"/>
          <a:stretch>
            <a:fillRect/>
          </a:stretch>
        </p:blipFill>
        <p:spPr>
          <a:xfrm>
            <a:off x="0" y="0"/>
            <a:ext cx="9144000" cy="6896743"/>
          </a:xfr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2"/>
          <p:cNvSpPr>
            <a:spLocks noGrp="1" noChangeArrowheads="1"/>
          </p:cNvSpPr>
          <p:nvPr>
            <p:ph type="title"/>
          </p:nvPr>
        </p:nvSpPr>
        <p:spPr/>
        <p:txBody>
          <a:bodyPr/>
          <a:lstStyle/>
          <a:p>
            <a:pPr eaLnBrk="1" hangingPunct="1"/>
            <a:r>
              <a:rPr lang="el-GR" altLang="en-US" sz="3000" b="1" dirty="0">
                <a:solidFill>
                  <a:srgbClr val="FF0000"/>
                </a:solidFill>
              </a:rPr>
              <a:t>ΑΙΤΙΑ ΔΕΡΜΑΤΙΚΗΣ ΛΕΥΚΟΚΥΤΟΚΛΑΣΤΙΚΗΣ ΑΓΓΕΙ</a:t>
            </a:r>
            <a:r>
              <a:rPr lang="el-GR" altLang="en-US" sz="3000" b="1" dirty="0">
                <a:solidFill>
                  <a:srgbClr val="FF0000"/>
                </a:solidFill>
                <a:cs typeface="Times New Roman" panose="02020603050405020304" pitchFamily="18" charset="0"/>
              </a:rPr>
              <a:t>ΪΤΙΔΑΣ</a:t>
            </a:r>
            <a:endParaRPr lang="en-US" altLang="en-US" sz="3000" b="1" dirty="0">
              <a:solidFill>
                <a:srgbClr val="FF0000"/>
              </a:solidFill>
              <a:cs typeface="Times New Roman" panose="02020603050405020304" pitchFamily="18" charset="0"/>
            </a:endParaRPr>
          </a:p>
        </p:txBody>
      </p:sp>
      <p:sp>
        <p:nvSpPr>
          <p:cNvPr id="697347" name="Rectangle 3"/>
          <p:cNvSpPr>
            <a:spLocks noGrp="1" noChangeArrowheads="1"/>
          </p:cNvSpPr>
          <p:nvPr>
            <p:ph idx="1"/>
          </p:nvPr>
        </p:nvSpPr>
        <p:spPr/>
        <p:txBody>
          <a:bodyPr/>
          <a:lstStyle/>
          <a:p>
            <a:pPr eaLnBrk="1" hangingPunct="1">
              <a:lnSpc>
                <a:spcPct val="90000"/>
              </a:lnSpc>
            </a:pPr>
            <a:r>
              <a:rPr lang="el-GR" altLang="en-US" b="1"/>
              <a:t>Ιδιοπαθής (η συχνότερη)</a:t>
            </a:r>
          </a:p>
          <a:p>
            <a:pPr eaLnBrk="1" hangingPunct="1">
              <a:lnSpc>
                <a:spcPct val="90000"/>
              </a:lnSpc>
            </a:pPr>
            <a:r>
              <a:rPr lang="el-GR" altLang="en-US" b="1"/>
              <a:t>Φαρμακευτική (πενικιλλίνες, σουλφοναμίδες, αντιαρρυθμικά, αντιεπιληπτικά, θειαζίδες, αλλοπουρινόλη, κινολόνες, υδραλαζίνη, προπυλ-θειουρακίλη, ρετινοειδή κ.ά.)</a:t>
            </a:r>
          </a:p>
          <a:p>
            <a:pPr eaLnBrk="1" hangingPunct="1">
              <a:lnSpc>
                <a:spcPct val="90000"/>
              </a:lnSpc>
            </a:pPr>
            <a:r>
              <a:rPr lang="el-GR" altLang="en-US" b="1"/>
              <a:t>Λοιμώξεις (στρεπτοκοκκος β, σηψαιμία με </a:t>
            </a:r>
            <a:r>
              <a:rPr lang="en-US" altLang="en-US" b="1" i="1"/>
              <a:t>S aureus</a:t>
            </a:r>
            <a:r>
              <a:rPr lang="en-US" altLang="en-US" b="1"/>
              <a:t>, </a:t>
            </a:r>
            <a:r>
              <a:rPr lang="el-GR" altLang="en-US" b="1"/>
              <a:t>άλλες)</a:t>
            </a:r>
          </a:p>
          <a:p>
            <a:pPr eaLnBrk="1" hangingPunct="1">
              <a:lnSpc>
                <a:spcPct val="90000"/>
              </a:lnSpc>
            </a:pPr>
            <a:r>
              <a:rPr lang="el-GR" altLang="en-US" b="1"/>
              <a:t>Νεοπλασία (2.5%)</a:t>
            </a:r>
            <a:r>
              <a:rPr lang="en-US" altLang="en-US" b="1" i="1"/>
              <a:t> </a:t>
            </a:r>
            <a:endParaRPr lang="en-US" altLang="en-US" b="1"/>
          </a:p>
        </p:txBody>
      </p:sp>
    </p:spTree>
    <p:extLst>
      <p:ext uri="{BB962C8B-B14F-4D97-AF65-F5344CB8AC3E}">
        <p14:creationId xmlns:p14="http://schemas.microsoft.com/office/powerpoint/2010/main" val="987234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p:txBody>
          <a:bodyPr/>
          <a:lstStyle/>
          <a:p>
            <a:pPr eaLnBrk="1" hangingPunct="1"/>
            <a:r>
              <a:rPr lang="el-GR" altLang="en-US" b="1" dirty="0">
                <a:solidFill>
                  <a:srgbClr val="FF0000"/>
                </a:solidFill>
              </a:rPr>
              <a:t>ΚΛΙΝΙΚΗ ΕΙΚΟΝΑ</a:t>
            </a:r>
            <a:endParaRPr lang="en-US" altLang="en-US" b="1" dirty="0">
              <a:solidFill>
                <a:srgbClr val="FF0000"/>
              </a:solidFill>
            </a:endParaRPr>
          </a:p>
        </p:txBody>
      </p:sp>
      <p:sp>
        <p:nvSpPr>
          <p:cNvPr id="698371" name="Rectangle 3"/>
          <p:cNvSpPr>
            <a:spLocks noGrp="1" noChangeArrowheads="1"/>
          </p:cNvSpPr>
          <p:nvPr>
            <p:ph idx="1"/>
          </p:nvPr>
        </p:nvSpPr>
        <p:spPr/>
        <p:txBody>
          <a:bodyPr>
            <a:normAutofit/>
          </a:bodyPr>
          <a:lstStyle/>
          <a:p>
            <a:pPr eaLnBrk="1" hangingPunct="1">
              <a:lnSpc>
                <a:spcPct val="90000"/>
              </a:lnSpc>
            </a:pPr>
            <a:r>
              <a:rPr lang="el-GR" altLang="en-US" b="1" dirty="0"/>
              <a:t>Ψηλαφητή πορφύρα σε γλουτούς και άκρα ή κνιδωτικό εξάνθημα με καυσαλγία και κνησμό</a:t>
            </a:r>
          </a:p>
          <a:p>
            <a:pPr eaLnBrk="1" hangingPunct="1">
              <a:lnSpc>
                <a:spcPct val="90000"/>
              </a:lnSpc>
            </a:pPr>
            <a:r>
              <a:rPr lang="el-GR" altLang="en-US" b="1" dirty="0"/>
              <a:t>Άν από φάρμακα, 7-21 ημέρες μετά την έναρξη της θεραπείας</a:t>
            </a:r>
          </a:p>
          <a:p>
            <a:pPr eaLnBrk="1" hangingPunct="1">
              <a:lnSpc>
                <a:spcPct val="90000"/>
              </a:lnSpc>
            </a:pPr>
            <a:r>
              <a:rPr lang="el-GR" altLang="en-US" b="1" dirty="0"/>
              <a:t>Συνήθως μονοφασική νόσος</a:t>
            </a:r>
          </a:p>
          <a:p>
            <a:pPr eaLnBrk="1" hangingPunct="1">
              <a:lnSpc>
                <a:spcPct val="90000"/>
              </a:lnSpc>
            </a:pPr>
            <a:r>
              <a:rPr lang="el-GR" altLang="en-US" b="1" dirty="0"/>
              <a:t>Σε υποτροπές, υποψία για νεοπλασία</a:t>
            </a:r>
            <a:endParaRPr lang="en-US" altLang="en-US" b="1" dirty="0"/>
          </a:p>
        </p:txBody>
      </p:sp>
    </p:spTree>
    <p:extLst>
      <p:ext uri="{BB962C8B-B14F-4D97-AF65-F5344CB8AC3E}">
        <p14:creationId xmlns:p14="http://schemas.microsoft.com/office/powerpoint/2010/main" val="28746922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hidden="1"/>
          <p:cNvSpPr>
            <a:spLocks noGrp="1" noChangeArrowheads="1"/>
          </p:cNvSpPr>
          <p:nvPr>
            <p:ph type="title"/>
          </p:nvPr>
        </p:nvSpPr>
        <p:spPr/>
        <p:txBody>
          <a:bodyPr/>
          <a:lstStyle/>
          <a:p>
            <a:pPr eaLnBrk="1" hangingPunct="1"/>
            <a:endParaRPr lang="en-US" altLang="en-US"/>
          </a:p>
        </p:txBody>
      </p:sp>
      <p:sp>
        <p:nvSpPr>
          <p:cNvPr id="699395" name="Rectangle 3" descr="155FF1"/>
          <p:cNvSpPr>
            <a:spLocks noGrp="1" noChangeAspect="1" noChangeArrowheads="1"/>
          </p:cNvSpPr>
          <p:nvPr isPhoto="1"/>
        </p:nvSpPr>
        <p:spPr bwMode="auto">
          <a:xfrm>
            <a:off x="179512" y="980728"/>
            <a:ext cx="4284220" cy="5500098"/>
          </a:xfrm>
          <a:prstGeom prst="rect">
            <a:avLst/>
          </a:prstGeom>
          <a:blipFill dpi="0" rotWithShape="1">
            <a:blip r:embed="rId2" cstate="print"/>
            <a:srcRect/>
            <a:stretch>
              <a:fillRect/>
            </a:stretch>
          </a:blip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1800"/>
          </a:p>
        </p:txBody>
      </p:sp>
      <p:sp>
        <p:nvSpPr>
          <p:cNvPr id="4" name="Rectangle 3" descr="155FF4"/>
          <p:cNvSpPr>
            <a:spLocks noGrp="1" noChangeAspect="1" noChangeArrowheads="1"/>
          </p:cNvSpPr>
          <p:nvPr isPhoto="1"/>
        </p:nvSpPr>
        <p:spPr bwMode="auto">
          <a:xfrm>
            <a:off x="4860032" y="908720"/>
            <a:ext cx="3995738" cy="5472608"/>
          </a:xfrm>
          <a:prstGeom prst="rect">
            <a:avLst/>
          </a:prstGeom>
          <a:blipFill dpi="0" rotWithShape="1">
            <a:blip r:embed="rId3" cstate="print"/>
            <a:srcRect/>
            <a:stretch>
              <a:fillRect/>
            </a:stretch>
          </a:blip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1800"/>
          </a:p>
        </p:txBody>
      </p:sp>
    </p:spTree>
    <p:extLst>
      <p:ext uri="{BB962C8B-B14F-4D97-AF65-F5344CB8AC3E}">
        <p14:creationId xmlns:p14="http://schemas.microsoft.com/office/powerpoint/2010/main" val="38029060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2"/>
          <p:cNvSpPr>
            <a:spLocks noGrp="1" noChangeArrowheads="1"/>
          </p:cNvSpPr>
          <p:nvPr>
            <p:ph type="title"/>
          </p:nvPr>
        </p:nvSpPr>
        <p:spPr/>
        <p:txBody>
          <a:bodyPr/>
          <a:lstStyle/>
          <a:p>
            <a:pPr eaLnBrk="1" hangingPunct="1"/>
            <a:r>
              <a:rPr lang="el-GR" altLang="en-US" b="1" dirty="0">
                <a:solidFill>
                  <a:srgbClr val="FF0000"/>
                </a:solidFill>
              </a:rPr>
              <a:t>ΘΕΡΑΠΕΙΑ</a:t>
            </a:r>
            <a:endParaRPr lang="en-US" altLang="en-US" b="1" dirty="0">
              <a:solidFill>
                <a:srgbClr val="FF0000"/>
              </a:solidFill>
            </a:endParaRPr>
          </a:p>
        </p:txBody>
      </p:sp>
      <p:sp>
        <p:nvSpPr>
          <p:cNvPr id="701443" name="Rectangle 3"/>
          <p:cNvSpPr>
            <a:spLocks noGrp="1" noChangeArrowheads="1"/>
          </p:cNvSpPr>
          <p:nvPr>
            <p:ph idx="1"/>
          </p:nvPr>
        </p:nvSpPr>
        <p:spPr/>
        <p:txBody>
          <a:bodyPr/>
          <a:lstStyle/>
          <a:p>
            <a:pPr eaLnBrk="1" hangingPunct="1"/>
            <a:r>
              <a:rPr lang="el-GR" altLang="en-US" b="1" dirty="0"/>
              <a:t>Απομάκρυνση του υπεύθυνου παράγοντα, αν είναι γνωστός</a:t>
            </a:r>
          </a:p>
          <a:p>
            <a:pPr eaLnBrk="1" hangingPunct="1"/>
            <a:r>
              <a:rPr lang="el-GR" altLang="en-US" b="1" dirty="0"/>
              <a:t>Αντι</a:t>
            </a:r>
            <a:r>
              <a:rPr lang="el-GR" altLang="en-US" b="1" dirty="0">
                <a:cs typeface="Times New Roman" panose="02020603050405020304" pitchFamily="18" charset="0"/>
              </a:rPr>
              <a:t>ϊσταμινικά</a:t>
            </a:r>
          </a:p>
          <a:p>
            <a:pPr eaLnBrk="1" hangingPunct="1"/>
            <a:r>
              <a:rPr lang="el-GR" altLang="en-US" b="1" dirty="0">
                <a:cs typeface="Times New Roman" panose="02020603050405020304" pitchFamily="18" charset="0"/>
              </a:rPr>
              <a:t>Κορτικοειδή σε βαριές δερματικές βλάβες, κολχικίνη ή δαψόνη</a:t>
            </a:r>
          </a:p>
        </p:txBody>
      </p:sp>
    </p:spTree>
    <p:extLst>
      <p:ext uri="{BB962C8B-B14F-4D97-AF65-F5344CB8AC3E}">
        <p14:creationId xmlns:p14="http://schemas.microsoft.com/office/powerpoint/2010/main" val="15995081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Grp="1" noChangeArrowheads="1"/>
          </p:cNvSpPr>
          <p:nvPr>
            <p:ph type="title"/>
          </p:nvPr>
        </p:nvSpPr>
        <p:spPr/>
        <p:txBody>
          <a:bodyPr/>
          <a:lstStyle/>
          <a:p>
            <a:pPr eaLnBrk="1" hangingPunct="1"/>
            <a:r>
              <a:rPr lang="el-GR" altLang="en-US" b="1" dirty="0">
                <a:solidFill>
                  <a:srgbClr val="FF0000"/>
                </a:solidFill>
              </a:rPr>
              <a:t>Κύριος Σ.Ρ.</a:t>
            </a:r>
            <a:endParaRPr lang="en-US" altLang="en-US" b="1" dirty="0">
              <a:solidFill>
                <a:srgbClr val="FF0000"/>
              </a:solidFill>
            </a:endParaRPr>
          </a:p>
        </p:txBody>
      </p:sp>
      <p:sp>
        <p:nvSpPr>
          <p:cNvPr id="710659" name="Rectangle 3"/>
          <p:cNvSpPr>
            <a:spLocks noGrp="1" noChangeArrowheads="1"/>
          </p:cNvSpPr>
          <p:nvPr>
            <p:ph idx="1"/>
          </p:nvPr>
        </p:nvSpPr>
        <p:spPr/>
        <p:txBody>
          <a:bodyPr>
            <a:normAutofit/>
          </a:bodyPr>
          <a:lstStyle/>
          <a:p>
            <a:pPr eaLnBrk="1" hangingPunct="1">
              <a:lnSpc>
                <a:spcPct val="90000"/>
              </a:lnSpc>
            </a:pPr>
            <a:r>
              <a:rPr lang="el-GR" altLang="en-US" b="1" dirty="0"/>
              <a:t>Άνδρας 20 ετών προσέρχεται με πόνο στη δεξιά γαστροκνημία και δυσχέρεια στη βάδιση από διημέρου.</a:t>
            </a:r>
          </a:p>
          <a:p>
            <a:pPr eaLnBrk="1" hangingPunct="1">
              <a:lnSpc>
                <a:spcPct val="90000"/>
              </a:lnSpc>
            </a:pPr>
            <a:r>
              <a:rPr lang="en-US" altLang="en-US" b="1" dirty="0"/>
              <a:t>A</a:t>
            </a:r>
            <a:r>
              <a:rPr lang="el-GR" altLang="en-US" b="1" dirty="0"/>
              <a:t>ναφέρει ότι είχε πολύ συχνά άφθες στο στόμα. Δέχεται επίσης ότι κατά διαστήματα εμφανίζονταν επώδυνα έλκη και στο όσχεο.</a:t>
            </a:r>
          </a:p>
          <a:p>
            <a:pPr eaLnBrk="1" hangingPunct="1">
              <a:lnSpc>
                <a:spcPct val="90000"/>
              </a:lnSpc>
            </a:pPr>
            <a:r>
              <a:rPr lang="el-GR" altLang="en-US" b="1" dirty="0"/>
              <a:t>Αναφέρει επίσης υποτροπές αρθρίτιδας με υγρό στα γόνατα από 2ετίας, για την οποία ελάμβανε ΜΣΑΦ</a:t>
            </a:r>
            <a:endParaRPr lang="en-US" altLang="en-US" b="1" dirty="0"/>
          </a:p>
        </p:txBody>
      </p:sp>
    </p:spTree>
    <p:extLst>
      <p:ext uri="{BB962C8B-B14F-4D97-AF65-F5344CB8AC3E}">
        <p14:creationId xmlns:p14="http://schemas.microsoft.com/office/powerpoint/2010/main" val="25886264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2"/>
          <p:cNvSpPr>
            <a:spLocks noGrp="1" noChangeArrowheads="1"/>
          </p:cNvSpPr>
          <p:nvPr>
            <p:ph type="title"/>
          </p:nvPr>
        </p:nvSpPr>
        <p:spPr/>
        <p:txBody>
          <a:bodyPr/>
          <a:lstStyle/>
          <a:p>
            <a:pPr eaLnBrk="1" hangingPunct="1"/>
            <a:r>
              <a:rPr lang="el-GR" altLang="en-US" b="1" dirty="0">
                <a:solidFill>
                  <a:srgbClr val="FF0000"/>
                </a:solidFill>
              </a:rPr>
              <a:t>Κύριος Σ.Ρ.</a:t>
            </a:r>
            <a:endParaRPr lang="en-US" altLang="en-US" b="1" dirty="0">
              <a:solidFill>
                <a:srgbClr val="FF0000"/>
              </a:solidFill>
            </a:endParaRPr>
          </a:p>
        </p:txBody>
      </p:sp>
      <p:sp>
        <p:nvSpPr>
          <p:cNvPr id="711683" name="Rectangle 3"/>
          <p:cNvSpPr>
            <a:spLocks noGrp="1" noChangeArrowheads="1"/>
          </p:cNvSpPr>
          <p:nvPr>
            <p:ph idx="1"/>
          </p:nvPr>
        </p:nvSpPr>
        <p:spPr/>
        <p:txBody>
          <a:bodyPr/>
          <a:lstStyle/>
          <a:p>
            <a:pPr eaLnBrk="1" hangingPunct="1">
              <a:lnSpc>
                <a:spcPct val="90000"/>
              </a:lnSpc>
            </a:pPr>
            <a:r>
              <a:rPr lang="el-GR" altLang="en-US" b="1" dirty="0"/>
              <a:t>Στη φυσική εξέταση αναδεικύεται διόγκωση στην δεξιά γαστροκνημία με ευαισθησία και (+) σημείο </a:t>
            </a:r>
            <a:r>
              <a:rPr lang="en-US" altLang="en-US" b="1" dirty="0"/>
              <a:t>Homan’s. </a:t>
            </a:r>
            <a:r>
              <a:rPr lang="el-GR" altLang="en-US" b="1" dirty="0"/>
              <a:t>Επίσης δύο ουλώδεις βλάβες στο όσχεο.</a:t>
            </a:r>
          </a:p>
          <a:p>
            <a:pPr eaLnBrk="1" hangingPunct="1">
              <a:lnSpc>
                <a:spcPct val="90000"/>
              </a:lnSpc>
            </a:pPr>
            <a:r>
              <a:rPr lang="el-GR" altLang="en-US" b="1" dirty="0"/>
              <a:t>Επείγων υπερηχογραφικός έλεγχος αναδεικνύει εν τω βάθει φλεβοθρόμβωση στο πάσχον σκέλος.</a:t>
            </a:r>
          </a:p>
          <a:p>
            <a:pPr eaLnBrk="1" hangingPunct="1">
              <a:lnSpc>
                <a:spcPct val="90000"/>
              </a:lnSpc>
            </a:pPr>
            <a:r>
              <a:rPr lang="el-GR" altLang="en-US" b="1" dirty="0"/>
              <a:t>Ουδέν το ιδιαίτερο από το συνήθη εργαστηριακό και ανοσολογικό έλεγχο</a:t>
            </a:r>
            <a:endParaRPr lang="en-US" altLang="en-US" b="1" dirty="0"/>
          </a:p>
        </p:txBody>
      </p:sp>
    </p:spTree>
    <p:extLst>
      <p:ext uri="{BB962C8B-B14F-4D97-AF65-F5344CB8AC3E}">
        <p14:creationId xmlns:p14="http://schemas.microsoft.com/office/powerpoint/2010/main" val="22131659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ChangeArrowheads="1"/>
          </p:cNvSpPr>
          <p:nvPr>
            <p:ph type="title"/>
          </p:nvPr>
        </p:nvSpPr>
        <p:spPr>
          <a:xfrm>
            <a:off x="611560" y="260648"/>
            <a:ext cx="8136904" cy="864096"/>
          </a:xfrm>
        </p:spPr>
        <p:txBody>
          <a:bodyPr>
            <a:normAutofit/>
          </a:bodyPr>
          <a:lstStyle/>
          <a:p>
            <a:r>
              <a:rPr lang="el-GR" altLang="en-US" sz="3200" b="1" dirty="0">
                <a:solidFill>
                  <a:srgbClr val="FF0000"/>
                </a:solidFill>
              </a:rPr>
              <a:t>Νόσος </a:t>
            </a:r>
            <a:r>
              <a:rPr lang="en-US" altLang="en-US" sz="3200" b="1" dirty="0" err="1">
                <a:solidFill>
                  <a:srgbClr val="FF0000"/>
                </a:solidFill>
              </a:rPr>
              <a:t>Behcet</a:t>
            </a:r>
            <a:endParaRPr lang="en-US" altLang="en-US" sz="3000" b="1" dirty="0">
              <a:cs typeface="Times New Roman" panose="02020603050405020304" pitchFamily="18" charset="0"/>
            </a:endParaRPr>
          </a:p>
        </p:txBody>
      </p:sp>
      <p:sp>
        <p:nvSpPr>
          <p:cNvPr id="713731" name="Rectangle 3"/>
          <p:cNvSpPr>
            <a:spLocks noGrp="1" noChangeArrowheads="1"/>
          </p:cNvSpPr>
          <p:nvPr>
            <p:ph idx="1"/>
          </p:nvPr>
        </p:nvSpPr>
        <p:spPr>
          <a:xfrm>
            <a:off x="323528" y="1124744"/>
            <a:ext cx="8136904" cy="3240360"/>
          </a:xfrm>
        </p:spPr>
        <p:txBody>
          <a:bodyPr>
            <a:normAutofit lnSpcReduction="10000"/>
          </a:bodyPr>
          <a:lstStyle/>
          <a:p>
            <a:pPr eaLnBrk="1" hangingPunct="1"/>
            <a:r>
              <a:rPr lang="el-GR" altLang="en-US" b="1" dirty="0"/>
              <a:t>Χρόνια φλεγμονώδης νόσος άγνωστης αιτιολογίας</a:t>
            </a:r>
          </a:p>
          <a:p>
            <a:pPr eaLnBrk="1" hangingPunct="1"/>
            <a:r>
              <a:rPr lang="el-GR" altLang="en-US" b="1" dirty="0"/>
              <a:t>Παγκόσμια κατανομή, συχνότερη στην Τουρκία, Μέση Ανατολή και άπω Ανατολή</a:t>
            </a:r>
          </a:p>
          <a:p>
            <a:pPr eaLnBrk="1" hangingPunct="1"/>
            <a:r>
              <a:rPr lang="el-GR" altLang="en-US" b="1" dirty="0"/>
              <a:t>Κυρίως σε νεαρούς ενήλικες, 25-30 ετών</a:t>
            </a:r>
          </a:p>
          <a:p>
            <a:pPr eaLnBrk="1" hangingPunct="1"/>
            <a:r>
              <a:rPr lang="el-GR" altLang="en-US" b="1" dirty="0"/>
              <a:t>Άνδρες/Γυναίκες περίπου 1/1</a:t>
            </a:r>
          </a:p>
        </p:txBody>
      </p:sp>
      <p:pic>
        <p:nvPicPr>
          <p:cNvPr id="18434" name="Picture 2" descr="http://www.silkroadfoundation.net/portals/0/Projects/Silk-Road-Map1.jpg"/>
          <p:cNvPicPr>
            <a:picLocks noChangeAspect="1" noChangeArrowheads="1"/>
          </p:cNvPicPr>
          <p:nvPr/>
        </p:nvPicPr>
        <p:blipFill>
          <a:blip r:embed="rId2" cstate="print"/>
          <a:srcRect/>
          <a:stretch>
            <a:fillRect/>
          </a:stretch>
        </p:blipFill>
        <p:spPr bwMode="auto">
          <a:xfrm>
            <a:off x="1115616" y="4221088"/>
            <a:ext cx="6912768" cy="2636912"/>
          </a:xfrm>
          <a:prstGeom prst="rect">
            <a:avLst/>
          </a:prstGeom>
          <a:noFill/>
        </p:spPr>
      </p:pic>
    </p:spTree>
    <p:extLst>
      <p:ext uri="{BB962C8B-B14F-4D97-AF65-F5344CB8AC3E}">
        <p14:creationId xmlns:p14="http://schemas.microsoft.com/office/powerpoint/2010/main" val="6334688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p:txBody>
          <a:bodyPr/>
          <a:lstStyle/>
          <a:p>
            <a:pPr eaLnBrk="1" hangingPunct="1"/>
            <a:r>
              <a:rPr lang="el-GR" altLang="en-US" b="1" dirty="0">
                <a:solidFill>
                  <a:srgbClr val="FF0000"/>
                </a:solidFill>
              </a:rPr>
              <a:t>ΠΑΘΟΓΕΝΕΙΑ</a:t>
            </a:r>
            <a:endParaRPr lang="en-US" altLang="en-US" b="1" dirty="0">
              <a:solidFill>
                <a:srgbClr val="FF0000"/>
              </a:solidFill>
            </a:endParaRPr>
          </a:p>
        </p:txBody>
      </p:sp>
      <p:sp>
        <p:nvSpPr>
          <p:cNvPr id="714755" name="Rectangle 3"/>
          <p:cNvSpPr>
            <a:spLocks noGrp="1" noChangeArrowheads="1"/>
          </p:cNvSpPr>
          <p:nvPr>
            <p:ph idx="1"/>
          </p:nvPr>
        </p:nvSpPr>
        <p:spPr/>
        <p:txBody>
          <a:bodyPr>
            <a:normAutofit/>
          </a:bodyPr>
          <a:lstStyle/>
          <a:p>
            <a:pPr eaLnBrk="1" hangingPunct="1">
              <a:lnSpc>
                <a:spcPct val="80000"/>
              </a:lnSpc>
            </a:pPr>
            <a:r>
              <a:rPr lang="el-GR" altLang="en-US" b="1" dirty="0"/>
              <a:t>Ασαφής</a:t>
            </a:r>
          </a:p>
          <a:p>
            <a:pPr eaLnBrk="1" hangingPunct="1">
              <a:lnSpc>
                <a:spcPct val="80000"/>
              </a:lnSpc>
            </a:pPr>
            <a:r>
              <a:rPr lang="el-GR" altLang="en-US" b="1" dirty="0"/>
              <a:t>Γενετικοί παράγοντες</a:t>
            </a:r>
            <a:r>
              <a:rPr lang="en-US" altLang="en-US" b="1" dirty="0"/>
              <a:t>: HLA-B51</a:t>
            </a:r>
          </a:p>
          <a:p>
            <a:pPr eaLnBrk="1" hangingPunct="1">
              <a:lnSpc>
                <a:spcPct val="80000"/>
              </a:lnSpc>
            </a:pPr>
            <a:r>
              <a:rPr lang="el-GR" altLang="en-US" b="1" dirty="0"/>
              <a:t>Ορμονικοί παράγοντες (βαρύτερη νόσος σε νέους άνδρες)</a:t>
            </a:r>
          </a:p>
          <a:p>
            <a:pPr eaLnBrk="1" hangingPunct="1">
              <a:lnSpc>
                <a:spcPct val="80000"/>
              </a:lnSpc>
            </a:pPr>
            <a:r>
              <a:rPr lang="el-GR" altLang="en-US" b="1" dirty="0"/>
              <a:t>Αύξηση δραστηριότητας ουδετεροφίλων</a:t>
            </a:r>
            <a:endParaRPr lang="en-US" altLang="en-US" b="1" dirty="0"/>
          </a:p>
        </p:txBody>
      </p:sp>
    </p:spTree>
    <p:extLst>
      <p:ext uri="{BB962C8B-B14F-4D97-AF65-F5344CB8AC3E}">
        <p14:creationId xmlns:p14="http://schemas.microsoft.com/office/powerpoint/2010/main" val="25757102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2"/>
          <p:cNvSpPr>
            <a:spLocks noGrp="1" noChangeArrowheads="1"/>
          </p:cNvSpPr>
          <p:nvPr>
            <p:ph type="title"/>
          </p:nvPr>
        </p:nvSpPr>
        <p:spPr>
          <a:xfrm>
            <a:off x="1619672" y="260648"/>
            <a:ext cx="5829300" cy="800100"/>
          </a:xfrm>
        </p:spPr>
        <p:txBody>
          <a:bodyPr/>
          <a:lstStyle/>
          <a:p>
            <a:pPr eaLnBrk="1" hangingPunct="1"/>
            <a:r>
              <a:rPr lang="en-US" altLang="en-US" b="1" dirty="0">
                <a:solidFill>
                  <a:srgbClr val="FF0000"/>
                </a:solidFill>
              </a:rPr>
              <a:t>ΚΛΙΝΙΚΗ ΕΙΚΟΝΑ (Ι)</a:t>
            </a:r>
          </a:p>
        </p:txBody>
      </p:sp>
      <p:sp>
        <p:nvSpPr>
          <p:cNvPr id="715779" name="Rectangle 3"/>
          <p:cNvSpPr>
            <a:spLocks noGrp="1" noChangeArrowheads="1"/>
          </p:cNvSpPr>
          <p:nvPr>
            <p:ph idx="1"/>
          </p:nvPr>
        </p:nvSpPr>
        <p:spPr>
          <a:xfrm>
            <a:off x="467544" y="1340768"/>
            <a:ext cx="8208912" cy="5256584"/>
          </a:xfrm>
        </p:spPr>
        <p:txBody>
          <a:bodyPr>
            <a:normAutofit/>
          </a:bodyPr>
          <a:lstStyle/>
          <a:p>
            <a:pPr eaLnBrk="1" hangingPunct="1"/>
            <a:r>
              <a:rPr lang="en-US" altLang="en-US" b="1" dirty="0" err="1"/>
              <a:t>Υποτροπιάζοντα</a:t>
            </a:r>
            <a:r>
              <a:rPr lang="en-US" altLang="en-US" b="1" dirty="0"/>
              <a:t> </a:t>
            </a:r>
            <a:r>
              <a:rPr lang="en-US" altLang="en-US" b="1" dirty="0" err="1"/>
              <a:t>έλκη</a:t>
            </a:r>
            <a:r>
              <a:rPr lang="en-US" altLang="en-US" b="1" dirty="0"/>
              <a:t> </a:t>
            </a:r>
            <a:r>
              <a:rPr lang="en-US" altLang="en-US" b="1" dirty="0" err="1"/>
              <a:t>στόματος</a:t>
            </a:r>
            <a:r>
              <a:rPr lang="en-US" altLang="en-US" b="1" dirty="0"/>
              <a:t>: </a:t>
            </a:r>
            <a:r>
              <a:rPr lang="el-GR" altLang="en-US" b="1" dirty="0"/>
              <a:t>Επώδυνα, αφθώδη, με σαφή και εξέρυθρα όρια, εντοπιζόμενα στις παρειές, γλώσσα, υπερώα και φάρυγγα, δυνατόν πολλαπλά</a:t>
            </a:r>
          </a:p>
          <a:p>
            <a:pPr eaLnBrk="1" hangingPunct="1"/>
            <a:r>
              <a:rPr lang="el-GR" altLang="en-US" b="1" dirty="0"/>
              <a:t>Υποτροπιάζοντα έλκη στα γεννητικά όργανα (αιδοίο, κόλπο, όσχεο, πέος) ή και περιπρωκτικά. Ουλές στο όσχεο ή στο αιδοίο</a:t>
            </a:r>
            <a:endParaRPr lang="en-US" altLang="en-US" b="1" dirty="0"/>
          </a:p>
        </p:txBody>
      </p:sp>
    </p:spTree>
    <p:extLst>
      <p:ext uri="{BB962C8B-B14F-4D97-AF65-F5344CB8AC3E}">
        <p14:creationId xmlns:p14="http://schemas.microsoft.com/office/powerpoint/2010/main" val="6887476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2"/>
          <p:cNvSpPr>
            <a:spLocks noGrp="1" noChangeArrowheads="1"/>
          </p:cNvSpPr>
          <p:nvPr>
            <p:ph type="title"/>
          </p:nvPr>
        </p:nvSpPr>
        <p:spPr/>
        <p:txBody>
          <a:bodyPr/>
          <a:lstStyle/>
          <a:p>
            <a:pPr eaLnBrk="1" hangingPunct="1"/>
            <a:r>
              <a:rPr lang="en-US" altLang="en-US" b="1" dirty="0">
                <a:solidFill>
                  <a:srgbClr val="FF0000"/>
                </a:solidFill>
              </a:rPr>
              <a:t>ΚΛΙΝΙΚΗ ΕΙΚΟΝΑ (ΙΙ)</a:t>
            </a:r>
          </a:p>
        </p:txBody>
      </p:sp>
      <p:sp>
        <p:nvSpPr>
          <p:cNvPr id="716803" name="Rectangle 3"/>
          <p:cNvSpPr>
            <a:spLocks noGrp="1" noChangeArrowheads="1"/>
          </p:cNvSpPr>
          <p:nvPr>
            <p:ph idx="1"/>
          </p:nvPr>
        </p:nvSpPr>
        <p:spPr/>
        <p:txBody>
          <a:bodyPr/>
          <a:lstStyle/>
          <a:p>
            <a:pPr eaLnBrk="1" hangingPunct="1"/>
            <a:r>
              <a:rPr lang="en-US" altLang="en-US" b="1" dirty="0" err="1"/>
              <a:t>Από</a:t>
            </a:r>
            <a:r>
              <a:rPr lang="en-US" altLang="en-US" b="1" dirty="0"/>
              <a:t> </a:t>
            </a:r>
            <a:r>
              <a:rPr lang="en-US" altLang="en-US" b="1" dirty="0" err="1"/>
              <a:t>το</a:t>
            </a:r>
            <a:r>
              <a:rPr lang="en-US" altLang="en-US" b="1" dirty="0"/>
              <a:t> </a:t>
            </a:r>
            <a:r>
              <a:rPr lang="en-US" altLang="en-US" b="1" dirty="0" err="1"/>
              <a:t>δέρμα</a:t>
            </a:r>
            <a:r>
              <a:rPr lang="en-US" altLang="en-US" b="1" dirty="0"/>
              <a:t>: </a:t>
            </a:r>
            <a:r>
              <a:rPr lang="el-GR" altLang="en-US" b="1" dirty="0"/>
              <a:t>Οζώδες ερύθημα, ακμή, βλατιδο-φλυκταινώδεις βλάβες</a:t>
            </a:r>
          </a:p>
          <a:p>
            <a:pPr eaLnBrk="1" hangingPunct="1"/>
            <a:r>
              <a:rPr lang="el-GR" altLang="en-US" b="1" dirty="0"/>
              <a:t>«Παθεργική αντίδραση» (</a:t>
            </a:r>
            <a:r>
              <a:rPr lang="en-US" altLang="en-US" b="1" dirty="0" err="1"/>
              <a:t>Pathergy</a:t>
            </a:r>
            <a:r>
              <a:rPr lang="en-US" altLang="en-US" b="1" dirty="0"/>
              <a:t> test)</a:t>
            </a:r>
          </a:p>
          <a:p>
            <a:pPr eaLnBrk="1" hangingPunct="1"/>
            <a:r>
              <a:rPr lang="el-GR" altLang="en-US" b="1" dirty="0"/>
              <a:t>Φλύκταινες ή αποστημάτια στα σημεία θεραπευτικών ενέσεων</a:t>
            </a:r>
            <a:endParaRPr lang="en-US" altLang="en-US" b="1" dirty="0"/>
          </a:p>
        </p:txBody>
      </p:sp>
    </p:spTree>
    <p:extLst>
      <p:ext uri="{BB962C8B-B14F-4D97-AF65-F5344CB8AC3E}">
        <p14:creationId xmlns:p14="http://schemas.microsoft.com/office/powerpoint/2010/main" val="480635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Grp="1" noChangeAspect="1" noChangeArrowheads="1"/>
          </p:cNvPicPr>
          <p:nvPr>
            <p:ph idx="1"/>
          </p:nvPr>
        </p:nvPicPr>
        <p:blipFill>
          <a:blip r:embed="rId3" cstate="print"/>
          <a:srcRect/>
          <a:stretch>
            <a:fillRect/>
          </a:stretch>
        </p:blipFill>
        <p:spPr>
          <a:xfrm>
            <a:off x="0" y="100013"/>
            <a:ext cx="9144000" cy="6858000"/>
          </a:xfr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hidden="1"/>
          <p:cNvSpPr>
            <a:spLocks noGrp="1" noChangeArrowheads="1"/>
          </p:cNvSpPr>
          <p:nvPr>
            <p:ph type="title"/>
          </p:nvPr>
        </p:nvSpPr>
        <p:spPr/>
        <p:txBody>
          <a:bodyPr/>
          <a:lstStyle/>
          <a:p>
            <a:pPr eaLnBrk="1" hangingPunct="1"/>
            <a:endParaRPr lang="en-US" altLang="en-US"/>
          </a:p>
        </p:txBody>
      </p:sp>
      <p:sp>
        <p:nvSpPr>
          <p:cNvPr id="717827" name="Rectangle 3" descr="151FF1"/>
          <p:cNvSpPr>
            <a:spLocks noGrp="1" noChangeAspect="1" noChangeArrowheads="1"/>
          </p:cNvSpPr>
          <p:nvPr isPhoto="1"/>
        </p:nvSpPr>
        <p:spPr bwMode="auto">
          <a:xfrm>
            <a:off x="1" y="0"/>
            <a:ext cx="9097194" cy="6858000"/>
          </a:xfrm>
          <a:prstGeom prst="rect">
            <a:avLst/>
          </a:prstGeom>
          <a:blipFill dpi="0" rotWithShape="1">
            <a:blip r:embed="rId2" cstate="print"/>
            <a:srcRect/>
            <a:stretch>
              <a:fillRect/>
            </a:stretch>
          </a:blip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1800"/>
          </a:p>
        </p:txBody>
      </p:sp>
    </p:spTree>
    <p:extLst>
      <p:ext uri="{BB962C8B-B14F-4D97-AF65-F5344CB8AC3E}">
        <p14:creationId xmlns:p14="http://schemas.microsoft.com/office/powerpoint/2010/main" val="5666231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1187624" y="260648"/>
            <a:ext cx="6768752" cy="1008112"/>
          </a:xfrm>
        </p:spPr>
        <p:txBody>
          <a:bodyPr>
            <a:normAutofit/>
          </a:bodyPr>
          <a:lstStyle/>
          <a:p>
            <a:pPr eaLnBrk="1" hangingPunct="1"/>
            <a:r>
              <a:rPr lang="en-US" altLang="en-US" b="1" dirty="0">
                <a:solidFill>
                  <a:srgbClr val="FF0000"/>
                </a:solidFill>
              </a:rPr>
              <a:t>ΚΛΙΝΙΚΗ ΕΙΚΟΝΑ (ΙΙΙ)</a:t>
            </a:r>
          </a:p>
        </p:txBody>
      </p:sp>
      <p:sp>
        <p:nvSpPr>
          <p:cNvPr id="718851" name="Rectangle 3"/>
          <p:cNvSpPr>
            <a:spLocks noGrp="1" noChangeArrowheads="1"/>
          </p:cNvSpPr>
          <p:nvPr>
            <p:ph idx="1"/>
          </p:nvPr>
        </p:nvSpPr>
        <p:spPr>
          <a:xfrm>
            <a:off x="395536" y="1268760"/>
            <a:ext cx="4752528" cy="5112568"/>
          </a:xfrm>
        </p:spPr>
        <p:txBody>
          <a:bodyPr>
            <a:normAutofit fontScale="85000" lnSpcReduction="10000"/>
          </a:bodyPr>
          <a:lstStyle/>
          <a:p>
            <a:pPr eaLnBrk="1" hangingPunct="1"/>
            <a:r>
              <a:rPr lang="en-US" altLang="en-US" b="1" dirty="0" err="1"/>
              <a:t>Ραγοειδίτιδα</a:t>
            </a:r>
            <a:r>
              <a:rPr lang="en-US" altLang="en-US" b="1" dirty="0"/>
              <a:t> </a:t>
            </a:r>
            <a:r>
              <a:rPr lang="en-US" altLang="en-US" b="1" dirty="0" err="1"/>
              <a:t>με</a:t>
            </a:r>
            <a:r>
              <a:rPr lang="en-US" altLang="en-US" b="1" dirty="0"/>
              <a:t> </a:t>
            </a:r>
            <a:r>
              <a:rPr lang="en-US" altLang="en-US" b="1" dirty="0" err="1"/>
              <a:t>υπόπυο</a:t>
            </a:r>
            <a:endParaRPr lang="en-US" altLang="en-US" b="1" dirty="0"/>
          </a:p>
          <a:p>
            <a:pPr eaLnBrk="1" hangingPunct="1"/>
            <a:r>
              <a:rPr lang="en-US" altLang="en-US" b="1" dirty="0" err="1"/>
              <a:t>Πανραγοειδίτιδα</a:t>
            </a:r>
            <a:r>
              <a:rPr lang="en-US" altLang="en-US" b="1" dirty="0"/>
              <a:t> </a:t>
            </a:r>
            <a:r>
              <a:rPr lang="en-US" altLang="en-US" b="1" dirty="0" err="1"/>
              <a:t>με</a:t>
            </a:r>
            <a:r>
              <a:rPr lang="en-US" altLang="en-US" b="1" dirty="0"/>
              <a:t> </a:t>
            </a:r>
            <a:r>
              <a:rPr lang="en-US" altLang="en-US" b="1" dirty="0" err="1"/>
              <a:t>αγγει</a:t>
            </a:r>
            <a:r>
              <a:rPr lang="el-GR" altLang="en-US" b="1" dirty="0">
                <a:cs typeface="Times New Roman" panose="02020603050405020304" pitchFamily="18" charset="0"/>
              </a:rPr>
              <a:t>ΐ</a:t>
            </a:r>
            <a:r>
              <a:rPr lang="en-US" altLang="en-US" b="1" dirty="0" err="1"/>
              <a:t>τιδα</a:t>
            </a:r>
            <a:r>
              <a:rPr lang="en-US" altLang="en-US" b="1" dirty="0"/>
              <a:t> </a:t>
            </a:r>
            <a:r>
              <a:rPr lang="en-US" altLang="en-US" b="1" dirty="0" err="1"/>
              <a:t>του</a:t>
            </a:r>
            <a:r>
              <a:rPr lang="en-US" altLang="en-US" b="1" dirty="0"/>
              <a:t> </a:t>
            </a:r>
            <a:r>
              <a:rPr lang="en-US" altLang="en-US" b="1" dirty="0" err="1"/>
              <a:t>αμφιβληστροειδούς</a:t>
            </a:r>
            <a:r>
              <a:rPr lang="en-US" altLang="en-US" b="1" dirty="0"/>
              <a:t> </a:t>
            </a:r>
            <a:r>
              <a:rPr lang="en-US" altLang="en-US" b="1" dirty="0" err="1"/>
              <a:t>και</a:t>
            </a:r>
            <a:r>
              <a:rPr lang="en-US" altLang="en-US" b="1" dirty="0"/>
              <a:t> </a:t>
            </a:r>
            <a:r>
              <a:rPr lang="en-US" altLang="en-US" b="1" dirty="0" err="1"/>
              <a:t>προσβολή</a:t>
            </a:r>
            <a:r>
              <a:rPr lang="en-US" altLang="en-US" b="1" dirty="0"/>
              <a:t> </a:t>
            </a:r>
            <a:r>
              <a:rPr lang="en-US" altLang="en-US" b="1" dirty="0" err="1"/>
              <a:t>του</a:t>
            </a:r>
            <a:r>
              <a:rPr lang="en-US" altLang="en-US" b="1" dirty="0"/>
              <a:t> </a:t>
            </a:r>
            <a:r>
              <a:rPr lang="en-US" altLang="en-US" b="1" dirty="0" err="1"/>
              <a:t>οπισθίου</a:t>
            </a:r>
            <a:r>
              <a:rPr lang="en-US" altLang="en-US" b="1" dirty="0"/>
              <a:t> </a:t>
            </a:r>
            <a:r>
              <a:rPr lang="en-US" altLang="en-US" b="1" dirty="0" err="1"/>
              <a:t>θαλάμου</a:t>
            </a:r>
            <a:endParaRPr lang="en-US" altLang="en-US" b="1" dirty="0"/>
          </a:p>
          <a:p>
            <a:pPr eaLnBrk="1" hangingPunct="1"/>
            <a:r>
              <a:rPr lang="en-US" altLang="en-US" b="1" dirty="0" err="1"/>
              <a:t>Ισχαιμ</a:t>
            </a:r>
            <a:r>
              <a:rPr lang="el-GR" altLang="en-US" b="1" dirty="0"/>
              <a:t>ί</a:t>
            </a:r>
            <a:r>
              <a:rPr lang="en-US" altLang="en-US" b="1" dirty="0"/>
              <a:t>α </a:t>
            </a:r>
            <a:r>
              <a:rPr lang="en-US" altLang="en-US" b="1" dirty="0" err="1"/>
              <a:t>του</a:t>
            </a:r>
            <a:r>
              <a:rPr lang="en-US" altLang="en-US" b="1" dirty="0"/>
              <a:t> </a:t>
            </a:r>
            <a:r>
              <a:rPr lang="en-US" altLang="en-US" b="1" dirty="0" err="1"/>
              <a:t>αμφιβληστροειδούς</a:t>
            </a:r>
            <a:r>
              <a:rPr lang="en-US" altLang="en-US" b="1" dirty="0"/>
              <a:t>, </a:t>
            </a:r>
            <a:r>
              <a:rPr lang="en-US" altLang="en-US" b="1" dirty="0" err="1"/>
              <a:t>νεοαγγείωση</a:t>
            </a:r>
            <a:r>
              <a:rPr lang="en-US" altLang="en-US" b="1" dirty="0"/>
              <a:t>, </a:t>
            </a:r>
            <a:r>
              <a:rPr lang="en-US" altLang="en-US" b="1" dirty="0" err="1"/>
              <a:t>αιμορραγίες</a:t>
            </a:r>
            <a:r>
              <a:rPr lang="en-US" altLang="en-US" b="1" dirty="0"/>
              <a:t> </a:t>
            </a:r>
            <a:r>
              <a:rPr lang="en-US" altLang="en-US" b="1" dirty="0" err="1"/>
              <a:t>υαλοειδούς</a:t>
            </a:r>
            <a:r>
              <a:rPr lang="en-US" altLang="en-US" b="1" dirty="0"/>
              <a:t>, </a:t>
            </a:r>
            <a:r>
              <a:rPr lang="en-US" altLang="en-US" b="1" dirty="0" err="1"/>
              <a:t>συνέχειες</a:t>
            </a:r>
            <a:r>
              <a:rPr lang="en-US" altLang="en-US" b="1" dirty="0"/>
              <a:t>, </a:t>
            </a:r>
            <a:r>
              <a:rPr lang="en-US" altLang="en-US" b="1" dirty="0" err="1"/>
              <a:t>γλαύκωμ</a:t>
            </a:r>
            <a:r>
              <a:rPr lang="el-GR" altLang="en-US" b="1" dirty="0"/>
              <a:t>α</a:t>
            </a:r>
            <a:r>
              <a:rPr lang="en-US" altLang="en-US" b="1" dirty="0"/>
              <a:t> </a:t>
            </a:r>
            <a:r>
              <a:rPr lang="en-US" altLang="en-US" b="1" dirty="0" err="1"/>
              <a:t>και</a:t>
            </a:r>
            <a:r>
              <a:rPr lang="en-US" altLang="en-US" b="1" dirty="0"/>
              <a:t> </a:t>
            </a:r>
            <a:r>
              <a:rPr lang="en-US" altLang="en-US" b="1" dirty="0" err="1"/>
              <a:t>αποκόλληση</a:t>
            </a:r>
            <a:endParaRPr lang="en-US" altLang="en-US" b="1" dirty="0"/>
          </a:p>
          <a:p>
            <a:pPr eaLnBrk="1" hangingPunct="1"/>
            <a:r>
              <a:rPr lang="en-US" altLang="en-US" b="1" dirty="0" err="1"/>
              <a:t>Τύφλωση</a:t>
            </a:r>
            <a:endParaRPr lang="en-US" altLang="en-US" b="1" dirty="0"/>
          </a:p>
        </p:txBody>
      </p:sp>
      <p:pic>
        <p:nvPicPr>
          <p:cNvPr id="13314" name="Picture 2" descr="http://www.uveitis.org/images/Classifymed.jpg"/>
          <p:cNvPicPr>
            <a:picLocks noChangeAspect="1" noChangeArrowheads="1"/>
          </p:cNvPicPr>
          <p:nvPr/>
        </p:nvPicPr>
        <p:blipFill>
          <a:blip r:embed="rId2" cstate="print"/>
          <a:srcRect/>
          <a:stretch>
            <a:fillRect/>
          </a:stretch>
        </p:blipFill>
        <p:spPr bwMode="auto">
          <a:xfrm>
            <a:off x="5076056" y="2060848"/>
            <a:ext cx="4093653" cy="2592288"/>
          </a:xfrm>
          <a:prstGeom prst="rect">
            <a:avLst/>
          </a:prstGeom>
          <a:noFill/>
        </p:spPr>
      </p:pic>
    </p:spTree>
    <p:extLst>
      <p:ext uri="{BB962C8B-B14F-4D97-AF65-F5344CB8AC3E}">
        <p14:creationId xmlns:p14="http://schemas.microsoft.com/office/powerpoint/2010/main" val="42491456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ChangeArrowheads="1"/>
          </p:cNvSpPr>
          <p:nvPr>
            <p:ph type="title"/>
          </p:nvPr>
        </p:nvSpPr>
        <p:spPr/>
        <p:txBody>
          <a:bodyPr/>
          <a:lstStyle/>
          <a:p>
            <a:pPr eaLnBrk="1" hangingPunct="1"/>
            <a:r>
              <a:rPr lang="en-US" altLang="en-US" b="1" dirty="0">
                <a:solidFill>
                  <a:srgbClr val="FF0000"/>
                </a:solidFill>
              </a:rPr>
              <a:t>ΚΛΙΝΙΚΗ ΕΙΚΟΝΑ (ΙV)</a:t>
            </a:r>
          </a:p>
        </p:txBody>
      </p:sp>
      <p:sp>
        <p:nvSpPr>
          <p:cNvPr id="719875" name="Rectangle 3"/>
          <p:cNvSpPr>
            <a:spLocks noGrp="1" noChangeArrowheads="1"/>
          </p:cNvSpPr>
          <p:nvPr>
            <p:ph idx="1"/>
          </p:nvPr>
        </p:nvSpPr>
        <p:spPr/>
        <p:txBody>
          <a:bodyPr/>
          <a:lstStyle/>
          <a:p>
            <a:pPr eaLnBrk="1" hangingPunct="1"/>
            <a:r>
              <a:rPr lang="el-GR" altLang="en-US" b="1"/>
              <a:t>Εν τω βάθει φλεβοθρόμβωση η συχνότερη αγγειακή εκδήλωση </a:t>
            </a:r>
          </a:p>
          <a:p>
            <a:pPr eaLnBrk="1" hangingPunct="1"/>
            <a:r>
              <a:rPr lang="el-GR" altLang="en-US" b="1"/>
              <a:t>Απόφραξη κάτω κοίλης (υψηλή θνητότητα)</a:t>
            </a:r>
          </a:p>
          <a:p>
            <a:pPr eaLnBrk="1" hangingPunct="1"/>
            <a:r>
              <a:rPr lang="el-GR" altLang="en-US" b="1"/>
              <a:t>Σύνδρομο </a:t>
            </a:r>
            <a:r>
              <a:rPr lang="en-US" altLang="en-US" b="1"/>
              <a:t>Budd-Chiari</a:t>
            </a:r>
          </a:p>
          <a:p>
            <a:pPr eaLnBrk="1" hangingPunct="1"/>
            <a:r>
              <a:rPr lang="el-GR" altLang="en-US" b="1"/>
              <a:t>Θρόμβωση φλεβών εγκεφάλου</a:t>
            </a:r>
          </a:p>
          <a:p>
            <a:pPr eaLnBrk="1" hangingPunct="1"/>
            <a:r>
              <a:rPr lang="el-GR" altLang="en-US" b="1"/>
              <a:t>Επιπολής θρομβοφλεβίτιδες</a:t>
            </a:r>
            <a:endParaRPr lang="en-US" altLang="en-US" b="1"/>
          </a:p>
        </p:txBody>
      </p:sp>
    </p:spTree>
    <p:extLst>
      <p:ext uri="{BB962C8B-B14F-4D97-AF65-F5344CB8AC3E}">
        <p14:creationId xmlns:p14="http://schemas.microsoft.com/office/powerpoint/2010/main" val="24869705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Grp="1" noChangeArrowheads="1"/>
          </p:cNvSpPr>
          <p:nvPr>
            <p:ph type="title"/>
          </p:nvPr>
        </p:nvSpPr>
        <p:spPr/>
        <p:txBody>
          <a:bodyPr/>
          <a:lstStyle/>
          <a:p>
            <a:pPr eaLnBrk="1" hangingPunct="1"/>
            <a:r>
              <a:rPr lang="en-US" altLang="en-US" b="1" dirty="0">
                <a:solidFill>
                  <a:srgbClr val="FF0000"/>
                </a:solidFill>
              </a:rPr>
              <a:t>ΚΛΙΝΙΚΗ ΕΙΚΟΝΑ (V)</a:t>
            </a:r>
          </a:p>
        </p:txBody>
      </p:sp>
      <p:sp>
        <p:nvSpPr>
          <p:cNvPr id="720899" name="Rectangle 3"/>
          <p:cNvSpPr>
            <a:spLocks noGrp="1" noChangeArrowheads="1"/>
          </p:cNvSpPr>
          <p:nvPr>
            <p:ph idx="1"/>
          </p:nvPr>
        </p:nvSpPr>
        <p:spPr>
          <a:xfrm>
            <a:off x="457200" y="1600200"/>
            <a:ext cx="4546848" cy="4525963"/>
          </a:xfrm>
        </p:spPr>
        <p:txBody>
          <a:bodyPr>
            <a:normAutofit fontScale="85000" lnSpcReduction="20000"/>
          </a:bodyPr>
          <a:lstStyle/>
          <a:p>
            <a:pPr eaLnBrk="1" hangingPunct="1"/>
            <a:r>
              <a:rPr lang="en-US" altLang="en-US" b="1" dirty="0" err="1"/>
              <a:t>Αρτηριακές</a:t>
            </a:r>
            <a:r>
              <a:rPr lang="en-US" altLang="en-US" b="1" dirty="0"/>
              <a:t> </a:t>
            </a:r>
            <a:r>
              <a:rPr lang="en-US" altLang="en-US" b="1" dirty="0" err="1"/>
              <a:t>βλάβες</a:t>
            </a:r>
            <a:r>
              <a:rPr lang="en-US" altLang="en-US" b="1" dirty="0"/>
              <a:t> </a:t>
            </a:r>
            <a:r>
              <a:rPr lang="en-US" altLang="en-US" b="1" dirty="0" err="1"/>
              <a:t>στη</a:t>
            </a:r>
            <a:r>
              <a:rPr lang="en-US" altLang="en-US" b="1" dirty="0"/>
              <a:t> </a:t>
            </a:r>
            <a:r>
              <a:rPr lang="en-US" altLang="en-US" b="1" dirty="0" err="1"/>
              <a:t>συστηματική</a:t>
            </a:r>
            <a:r>
              <a:rPr lang="en-US" altLang="en-US" b="1" dirty="0"/>
              <a:t> </a:t>
            </a:r>
            <a:r>
              <a:rPr lang="en-US" altLang="en-US" b="1" dirty="0" err="1"/>
              <a:t>και</a:t>
            </a:r>
            <a:r>
              <a:rPr lang="en-US" altLang="en-US" b="1" dirty="0"/>
              <a:t> </a:t>
            </a:r>
            <a:r>
              <a:rPr lang="en-US" altLang="en-US" b="1" dirty="0" err="1"/>
              <a:t>την</a:t>
            </a:r>
            <a:r>
              <a:rPr lang="en-US" altLang="en-US" b="1" dirty="0"/>
              <a:t> </a:t>
            </a:r>
            <a:r>
              <a:rPr lang="en-US" altLang="en-US" b="1" dirty="0" err="1"/>
              <a:t>πνευμονική</a:t>
            </a:r>
            <a:r>
              <a:rPr lang="en-US" altLang="en-US" b="1" dirty="0"/>
              <a:t> </a:t>
            </a:r>
            <a:r>
              <a:rPr lang="en-US" altLang="en-US" b="1" dirty="0" err="1"/>
              <a:t>κυκλοφορία</a:t>
            </a:r>
            <a:r>
              <a:rPr lang="en-US" altLang="en-US" b="1" dirty="0"/>
              <a:t> </a:t>
            </a:r>
            <a:r>
              <a:rPr lang="en-US" altLang="en-US" b="1" dirty="0" err="1"/>
              <a:t>με</a:t>
            </a:r>
            <a:r>
              <a:rPr lang="en-US" altLang="en-US" b="1" dirty="0"/>
              <a:t> </a:t>
            </a:r>
            <a:r>
              <a:rPr lang="en-US" altLang="en-US" b="1" dirty="0" err="1"/>
              <a:t>στενώσεις</a:t>
            </a:r>
            <a:r>
              <a:rPr lang="en-US" altLang="en-US" b="1" dirty="0"/>
              <a:t>, </a:t>
            </a:r>
            <a:r>
              <a:rPr lang="en-US" altLang="en-US" b="1" dirty="0" err="1"/>
              <a:t>αποφράξεις</a:t>
            </a:r>
            <a:r>
              <a:rPr lang="en-US" altLang="en-US" b="1" dirty="0"/>
              <a:t> ή </a:t>
            </a:r>
            <a:r>
              <a:rPr lang="en-US" altLang="en-US" b="1" dirty="0" err="1"/>
              <a:t>ανευρύσματα</a:t>
            </a:r>
            <a:endParaRPr lang="en-US" altLang="en-US" b="1" dirty="0"/>
          </a:p>
          <a:p>
            <a:pPr eaLnBrk="1" hangingPunct="1"/>
            <a:r>
              <a:rPr lang="en-US" altLang="en-US" b="1" dirty="0" err="1"/>
              <a:t>Αυξημένος</a:t>
            </a:r>
            <a:r>
              <a:rPr lang="en-US" altLang="en-US" b="1" dirty="0"/>
              <a:t> </a:t>
            </a:r>
            <a:r>
              <a:rPr lang="en-US" altLang="en-US" b="1" dirty="0" err="1"/>
              <a:t>κίνδυνος</a:t>
            </a:r>
            <a:r>
              <a:rPr lang="en-US" altLang="en-US" b="1" dirty="0"/>
              <a:t> </a:t>
            </a:r>
            <a:r>
              <a:rPr lang="en-US" altLang="en-US" b="1" dirty="0" err="1"/>
              <a:t>ρήξεως</a:t>
            </a:r>
            <a:r>
              <a:rPr lang="en-US" altLang="en-US" b="1" dirty="0"/>
              <a:t> </a:t>
            </a:r>
            <a:r>
              <a:rPr lang="en-US" altLang="en-US" b="1" dirty="0" err="1"/>
              <a:t>ανευρυσμάτων</a:t>
            </a:r>
            <a:r>
              <a:rPr lang="en-US" altLang="en-US" b="1" dirty="0"/>
              <a:t> </a:t>
            </a:r>
            <a:r>
              <a:rPr lang="en-US" altLang="en-US" b="1" dirty="0" err="1"/>
              <a:t>αορτής</a:t>
            </a:r>
            <a:r>
              <a:rPr lang="en-US" altLang="en-US" b="1" dirty="0"/>
              <a:t> ή </a:t>
            </a:r>
            <a:r>
              <a:rPr lang="en-US" altLang="en-US" b="1" dirty="0" err="1"/>
              <a:t>των</a:t>
            </a:r>
            <a:r>
              <a:rPr lang="en-US" altLang="en-US" b="1" dirty="0"/>
              <a:t> </a:t>
            </a:r>
            <a:r>
              <a:rPr lang="en-US" altLang="en-US" b="1" dirty="0" err="1"/>
              <a:t>κλάδων</a:t>
            </a:r>
            <a:r>
              <a:rPr lang="en-US" altLang="en-US" b="1" dirty="0"/>
              <a:t> </a:t>
            </a:r>
            <a:r>
              <a:rPr lang="en-US" altLang="en-US" b="1" dirty="0" err="1"/>
              <a:t>της</a:t>
            </a:r>
            <a:endParaRPr lang="en-US" altLang="en-US" b="1" dirty="0"/>
          </a:p>
          <a:p>
            <a:pPr eaLnBrk="1" hangingPunct="1"/>
            <a:r>
              <a:rPr lang="en-US" altLang="en-US" b="1" dirty="0" err="1"/>
              <a:t>Ανευρύσματα</a:t>
            </a:r>
            <a:r>
              <a:rPr lang="en-US" altLang="en-US" b="1" dirty="0"/>
              <a:t> </a:t>
            </a:r>
            <a:r>
              <a:rPr lang="en-US" altLang="en-US" b="1" dirty="0" err="1"/>
              <a:t>πνευμονικής</a:t>
            </a:r>
            <a:r>
              <a:rPr lang="en-US" altLang="en-US" b="1" dirty="0"/>
              <a:t> </a:t>
            </a:r>
            <a:r>
              <a:rPr lang="en-US" altLang="en-US" b="1" dirty="0" err="1"/>
              <a:t>οδηγούν</a:t>
            </a:r>
            <a:r>
              <a:rPr lang="en-US" altLang="en-US" b="1" dirty="0"/>
              <a:t> </a:t>
            </a:r>
            <a:r>
              <a:rPr lang="en-US" altLang="en-US" b="1" dirty="0" err="1"/>
              <a:t>σε</a:t>
            </a:r>
            <a:r>
              <a:rPr lang="en-US" altLang="en-US" b="1" dirty="0"/>
              <a:t>  </a:t>
            </a:r>
            <a:r>
              <a:rPr lang="en-US" altLang="en-US" b="1" dirty="0" err="1"/>
              <a:t>αρτηριοβρογχική</a:t>
            </a:r>
            <a:r>
              <a:rPr lang="en-US" altLang="en-US" b="1" dirty="0"/>
              <a:t> </a:t>
            </a:r>
            <a:r>
              <a:rPr lang="en-US" altLang="en-US" b="1" dirty="0" err="1"/>
              <a:t>επικοινωνία</a:t>
            </a:r>
            <a:r>
              <a:rPr lang="en-US" altLang="en-US" b="1" dirty="0"/>
              <a:t> </a:t>
            </a:r>
            <a:r>
              <a:rPr lang="en-US" altLang="en-US" b="1" dirty="0" err="1"/>
              <a:t>και</a:t>
            </a:r>
            <a:r>
              <a:rPr lang="en-US" altLang="en-US" b="1" dirty="0"/>
              <a:t> </a:t>
            </a:r>
            <a:r>
              <a:rPr lang="en-US" altLang="en-US" b="1" dirty="0" err="1"/>
              <a:t>αιμόπτυση</a:t>
            </a:r>
            <a:endParaRPr lang="en-US" altLang="en-US" b="1" dirty="0"/>
          </a:p>
          <a:p>
            <a:pPr eaLnBrk="1" hangingPunct="1"/>
            <a:endParaRPr lang="en-US" altLang="en-US" b="1" dirty="0"/>
          </a:p>
        </p:txBody>
      </p:sp>
      <p:pic>
        <p:nvPicPr>
          <p:cNvPr id="11266" name="Picture 2" descr="http://www.lungindia.com/articles/2013/30/1/images/LungIndia_2013_30_1_76_106121_u3.jpg"/>
          <p:cNvPicPr>
            <a:picLocks noChangeAspect="1" noChangeArrowheads="1"/>
          </p:cNvPicPr>
          <p:nvPr/>
        </p:nvPicPr>
        <p:blipFill>
          <a:blip r:embed="rId2" cstate="print"/>
          <a:srcRect/>
          <a:stretch>
            <a:fillRect/>
          </a:stretch>
        </p:blipFill>
        <p:spPr bwMode="auto">
          <a:xfrm>
            <a:off x="5415324" y="2204864"/>
            <a:ext cx="3728675" cy="2807221"/>
          </a:xfrm>
          <a:prstGeom prst="rect">
            <a:avLst/>
          </a:prstGeom>
          <a:noFill/>
        </p:spPr>
      </p:pic>
    </p:spTree>
    <p:extLst>
      <p:ext uri="{BB962C8B-B14F-4D97-AF65-F5344CB8AC3E}">
        <p14:creationId xmlns:p14="http://schemas.microsoft.com/office/powerpoint/2010/main" val="420024177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Grp="1" noChangeArrowheads="1"/>
          </p:cNvSpPr>
          <p:nvPr>
            <p:ph type="title"/>
          </p:nvPr>
        </p:nvSpPr>
        <p:spPr>
          <a:xfrm>
            <a:off x="1331640" y="260648"/>
            <a:ext cx="6984776" cy="1008112"/>
          </a:xfrm>
        </p:spPr>
        <p:txBody>
          <a:bodyPr>
            <a:normAutofit/>
          </a:bodyPr>
          <a:lstStyle/>
          <a:p>
            <a:pPr eaLnBrk="1" hangingPunct="1"/>
            <a:r>
              <a:rPr lang="en-US" altLang="en-US" b="1" dirty="0">
                <a:solidFill>
                  <a:srgbClr val="FF0000"/>
                </a:solidFill>
              </a:rPr>
              <a:t>ΚΛΙΝΙΚΗ ΕΙΚΟΝΑ (VΙ)</a:t>
            </a:r>
          </a:p>
        </p:txBody>
      </p:sp>
      <p:sp>
        <p:nvSpPr>
          <p:cNvPr id="721923" name="Rectangle 3"/>
          <p:cNvSpPr>
            <a:spLocks noGrp="1" noChangeArrowheads="1"/>
          </p:cNvSpPr>
          <p:nvPr>
            <p:ph idx="1"/>
          </p:nvPr>
        </p:nvSpPr>
        <p:spPr>
          <a:xfrm>
            <a:off x="395536" y="1268760"/>
            <a:ext cx="8352928" cy="5184576"/>
          </a:xfrm>
        </p:spPr>
        <p:txBody>
          <a:bodyPr>
            <a:normAutofit/>
          </a:bodyPr>
          <a:lstStyle/>
          <a:p>
            <a:pPr eaLnBrk="1" hangingPunct="1"/>
            <a:r>
              <a:rPr lang="en-US" altLang="en-US" b="1" dirty="0"/>
              <a:t>ΑΕΕ</a:t>
            </a:r>
          </a:p>
          <a:p>
            <a:pPr eaLnBrk="1" hangingPunct="1"/>
            <a:r>
              <a:rPr lang="en-US" altLang="en-US" b="1" dirty="0" err="1"/>
              <a:t>Άσηπτη</a:t>
            </a:r>
            <a:r>
              <a:rPr lang="en-US" altLang="en-US" b="1" dirty="0"/>
              <a:t> </a:t>
            </a:r>
            <a:r>
              <a:rPr lang="en-US" altLang="en-US" b="1" dirty="0" err="1"/>
              <a:t>μηνιγγίτιδα</a:t>
            </a:r>
            <a:r>
              <a:rPr lang="en-US" altLang="en-US" b="1" dirty="0"/>
              <a:t> </a:t>
            </a:r>
            <a:r>
              <a:rPr lang="en-US" altLang="en-US" b="1" dirty="0" err="1"/>
              <a:t>με</a:t>
            </a:r>
            <a:r>
              <a:rPr lang="en-US" altLang="en-US" b="1" dirty="0"/>
              <a:t> </a:t>
            </a:r>
            <a:r>
              <a:rPr lang="en-US" altLang="en-US" b="1" dirty="0" err="1"/>
              <a:t>λεμφοκυττάρωση</a:t>
            </a:r>
            <a:r>
              <a:rPr lang="en-US" altLang="en-US" b="1" dirty="0"/>
              <a:t> </a:t>
            </a:r>
            <a:r>
              <a:rPr lang="en-US" altLang="en-US" b="1" dirty="0" err="1"/>
              <a:t>στο</a:t>
            </a:r>
            <a:r>
              <a:rPr lang="en-US" altLang="en-US" b="1" dirty="0"/>
              <a:t> ΕΝΥ</a:t>
            </a:r>
          </a:p>
          <a:p>
            <a:pPr eaLnBrk="1" hangingPunct="1"/>
            <a:r>
              <a:rPr lang="en-US" altLang="en-US" b="1" dirty="0" err="1"/>
              <a:t>Μηνιγγοεγκεφαλίτιδα</a:t>
            </a:r>
            <a:endParaRPr lang="en-US" altLang="en-US" b="1" dirty="0"/>
          </a:p>
          <a:p>
            <a:pPr eaLnBrk="1" hangingPunct="1"/>
            <a:r>
              <a:rPr lang="en-US" altLang="en-US" b="1" dirty="0" err="1"/>
              <a:t>Παράλυση</a:t>
            </a:r>
            <a:r>
              <a:rPr lang="en-US" altLang="en-US" b="1" dirty="0"/>
              <a:t> </a:t>
            </a:r>
            <a:r>
              <a:rPr lang="en-US" altLang="en-US" b="1" dirty="0" err="1"/>
              <a:t>κρανιακών</a:t>
            </a:r>
            <a:r>
              <a:rPr lang="en-US" altLang="en-US" b="1" dirty="0"/>
              <a:t> </a:t>
            </a:r>
            <a:r>
              <a:rPr lang="en-US" altLang="en-US" b="1" dirty="0" err="1"/>
              <a:t>νεύρων</a:t>
            </a:r>
            <a:r>
              <a:rPr lang="en-US" altLang="en-US" b="1" dirty="0"/>
              <a:t> </a:t>
            </a:r>
            <a:r>
              <a:rPr lang="en-US" altLang="en-US" b="1" dirty="0" err="1"/>
              <a:t>από</a:t>
            </a:r>
            <a:r>
              <a:rPr lang="en-US" altLang="en-US" b="1" dirty="0"/>
              <a:t> </a:t>
            </a:r>
            <a:r>
              <a:rPr lang="en-US" altLang="en-US" b="1" dirty="0" err="1"/>
              <a:t>βλ</a:t>
            </a:r>
            <a:r>
              <a:rPr lang="el-GR" altLang="en-US" b="1" dirty="0"/>
              <a:t>ά</a:t>
            </a:r>
            <a:r>
              <a:rPr lang="en-US" altLang="en-US" b="1" dirty="0" err="1"/>
              <a:t>βη</a:t>
            </a:r>
            <a:r>
              <a:rPr lang="en-US" altLang="en-US" b="1" dirty="0"/>
              <a:t> </a:t>
            </a:r>
            <a:r>
              <a:rPr lang="en-US" altLang="en-US" b="1" dirty="0" err="1"/>
              <a:t>του</a:t>
            </a:r>
            <a:r>
              <a:rPr lang="en-US" altLang="en-US" b="1" dirty="0"/>
              <a:t> </a:t>
            </a:r>
            <a:r>
              <a:rPr lang="en-US" altLang="en-US" b="1" dirty="0" err="1"/>
              <a:t>εγκεφαλικού</a:t>
            </a:r>
            <a:r>
              <a:rPr lang="en-US" altLang="en-US" b="1" dirty="0"/>
              <a:t> </a:t>
            </a:r>
            <a:r>
              <a:rPr lang="en-US" altLang="en-US" b="1" dirty="0" err="1"/>
              <a:t>στελέχους</a:t>
            </a:r>
            <a:endParaRPr lang="en-US" altLang="en-US" b="1" dirty="0"/>
          </a:p>
          <a:p>
            <a:pPr eaLnBrk="1" hangingPunct="1"/>
            <a:r>
              <a:rPr lang="en-US" altLang="en-US" b="1" dirty="0"/>
              <a:t>MRI </a:t>
            </a:r>
            <a:r>
              <a:rPr lang="el-GR" altLang="en-US" b="1" dirty="0"/>
              <a:t>ευαίσθητη για την ανάδειξη πολυεστιακής προσβολής μικρών αγγείων στο στέλεχος και περικοιλιακά</a:t>
            </a:r>
            <a:endParaRPr lang="en-US" altLang="en-US" b="1" dirty="0"/>
          </a:p>
        </p:txBody>
      </p:sp>
    </p:spTree>
    <p:extLst>
      <p:ext uri="{BB962C8B-B14F-4D97-AF65-F5344CB8AC3E}">
        <p14:creationId xmlns:p14="http://schemas.microsoft.com/office/powerpoint/2010/main" val="6380210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2"/>
          <p:cNvSpPr>
            <a:spLocks noGrp="1" noChangeArrowheads="1"/>
          </p:cNvSpPr>
          <p:nvPr>
            <p:ph type="title"/>
          </p:nvPr>
        </p:nvSpPr>
        <p:spPr/>
        <p:txBody>
          <a:bodyPr/>
          <a:lstStyle/>
          <a:p>
            <a:pPr eaLnBrk="1" hangingPunct="1"/>
            <a:r>
              <a:rPr lang="en-US" altLang="en-US" b="1" dirty="0">
                <a:solidFill>
                  <a:srgbClr val="FF0000"/>
                </a:solidFill>
              </a:rPr>
              <a:t>ΚΛΙΝΙΚΗ ΕΙΚΟΝΑ (VΙΙ)</a:t>
            </a:r>
          </a:p>
        </p:txBody>
      </p:sp>
      <p:sp>
        <p:nvSpPr>
          <p:cNvPr id="722947" name="Rectangle 3"/>
          <p:cNvSpPr>
            <a:spLocks noGrp="1" noChangeArrowheads="1"/>
          </p:cNvSpPr>
          <p:nvPr>
            <p:ph idx="1"/>
          </p:nvPr>
        </p:nvSpPr>
        <p:spPr/>
        <p:txBody>
          <a:bodyPr/>
          <a:lstStyle/>
          <a:p>
            <a:pPr eaLnBrk="1" hangingPunct="1"/>
            <a:r>
              <a:rPr lang="en-US" altLang="en-US" b="1" dirty="0" err="1"/>
              <a:t>Μέλαινα</a:t>
            </a:r>
            <a:r>
              <a:rPr lang="en-US" altLang="en-US" b="1" dirty="0"/>
              <a:t>, </a:t>
            </a:r>
            <a:r>
              <a:rPr lang="en-US" altLang="en-US" b="1" dirty="0" err="1"/>
              <a:t>κοιλιακό</a:t>
            </a:r>
            <a:r>
              <a:rPr lang="en-US" altLang="en-US" b="1" dirty="0"/>
              <a:t> </a:t>
            </a:r>
            <a:r>
              <a:rPr lang="en-US" altLang="en-US" b="1" dirty="0" err="1"/>
              <a:t>άλγος</a:t>
            </a:r>
            <a:r>
              <a:rPr lang="en-US" altLang="en-US" b="1" dirty="0"/>
              <a:t>, </a:t>
            </a:r>
            <a:r>
              <a:rPr lang="en-US" altLang="en-US" b="1" dirty="0" err="1"/>
              <a:t>μονήρη</a:t>
            </a:r>
            <a:r>
              <a:rPr lang="en-US" altLang="en-US" b="1" dirty="0"/>
              <a:t> ή </a:t>
            </a:r>
            <a:r>
              <a:rPr lang="en-US" altLang="en-US" b="1" dirty="0" err="1"/>
              <a:t>πολλαπλά</a:t>
            </a:r>
            <a:r>
              <a:rPr lang="en-US" altLang="en-US" b="1" dirty="0"/>
              <a:t> </a:t>
            </a:r>
            <a:r>
              <a:rPr lang="en-US" altLang="en-US" b="1" dirty="0" err="1"/>
              <a:t>έλκη</a:t>
            </a:r>
            <a:r>
              <a:rPr lang="en-US" altLang="en-US" b="1" dirty="0"/>
              <a:t> </a:t>
            </a:r>
            <a:r>
              <a:rPr lang="en-US" altLang="en-US" b="1" dirty="0" err="1"/>
              <a:t>στον</a:t>
            </a:r>
            <a:r>
              <a:rPr lang="en-US" altLang="en-US" b="1" dirty="0"/>
              <a:t> </a:t>
            </a:r>
            <a:r>
              <a:rPr lang="en-US" altLang="en-US" b="1" dirty="0" err="1"/>
              <a:t>τελικό</a:t>
            </a:r>
            <a:r>
              <a:rPr lang="en-US" altLang="en-US" b="1" dirty="0"/>
              <a:t> </a:t>
            </a:r>
            <a:r>
              <a:rPr lang="el-GR" altLang="en-US" b="1" dirty="0"/>
              <a:t>ε</a:t>
            </a:r>
            <a:r>
              <a:rPr lang="en-US" altLang="en-US" b="1" dirty="0" err="1"/>
              <a:t>ιλεό</a:t>
            </a:r>
            <a:r>
              <a:rPr lang="en-US" altLang="en-US" b="1" dirty="0"/>
              <a:t> </a:t>
            </a:r>
            <a:r>
              <a:rPr lang="en-US" altLang="en-US" b="1" dirty="0" err="1"/>
              <a:t>και</a:t>
            </a:r>
            <a:r>
              <a:rPr lang="en-US" altLang="en-US" b="1" dirty="0"/>
              <a:t> </a:t>
            </a:r>
            <a:r>
              <a:rPr lang="en-US" altLang="en-US" b="1" dirty="0" err="1"/>
              <a:t>τυφλό</a:t>
            </a:r>
            <a:r>
              <a:rPr lang="en-US" altLang="en-US" b="1" dirty="0"/>
              <a:t>. </a:t>
            </a:r>
            <a:r>
              <a:rPr lang="en-US" altLang="en-US" b="1" dirty="0" err="1"/>
              <a:t>Διάτρηση</a:t>
            </a:r>
            <a:r>
              <a:rPr lang="en-US" altLang="en-US" b="1" dirty="0"/>
              <a:t> ή </a:t>
            </a:r>
            <a:r>
              <a:rPr lang="en-US" altLang="en-US" b="1" dirty="0" err="1"/>
              <a:t>αιμορραγία</a:t>
            </a:r>
            <a:endParaRPr lang="en-US" altLang="en-US" b="1" dirty="0"/>
          </a:p>
          <a:p>
            <a:pPr eaLnBrk="1" hangingPunct="1"/>
            <a:r>
              <a:rPr lang="en-US" altLang="en-US" b="1" dirty="0" err="1"/>
              <a:t>Ολιγοαρθρίτιδα</a:t>
            </a:r>
            <a:r>
              <a:rPr lang="en-US" altLang="en-US" b="1" dirty="0"/>
              <a:t>, </a:t>
            </a:r>
            <a:r>
              <a:rPr lang="en-US" altLang="en-US" b="1" dirty="0" err="1"/>
              <a:t>συχνότερα</a:t>
            </a:r>
            <a:r>
              <a:rPr lang="en-US" altLang="en-US" b="1" dirty="0"/>
              <a:t>   </a:t>
            </a:r>
            <a:r>
              <a:rPr lang="en-US" altLang="en-US" b="1" dirty="0" err="1"/>
              <a:t>γονάτων</a:t>
            </a:r>
            <a:r>
              <a:rPr lang="en-US" altLang="en-US" b="1" dirty="0"/>
              <a:t> ή </a:t>
            </a:r>
            <a:r>
              <a:rPr lang="en-US" altLang="en-US" b="1" dirty="0" err="1"/>
              <a:t>ποδοκνημικών</a:t>
            </a:r>
            <a:r>
              <a:rPr lang="en-US" altLang="en-US" b="1" dirty="0"/>
              <a:t>, </a:t>
            </a:r>
            <a:r>
              <a:rPr lang="en-US" altLang="en-US" b="1" dirty="0" err="1"/>
              <a:t>υποτροπιάζουσα</a:t>
            </a:r>
            <a:r>
              <a:rPr lang="en-US" altLang="en-US" b="1" dirty="0"/>
              <a:t>, </a:t>
            </a:r>
            <a:r>
              <a:rPr lang="en-US" altLang="en-US" b="1" dirty="0" err="1"/>
              <a:t>φλεγμονώδης</a:t>
            </a:r>
            <a:r>
              <a:rPr lang="en-US" altLang="en-US" b="1" dirty="0"/>
              <a:t> </a:t>
            </a:r>
            <a:endParaRPr lang="el-GR" altLang="en-US" b="1" dirty="0"/>
          </a:p>
          <a:p>
            <a:pPr eaLnBrk="1" hangingPunct="1"/>
            <a:r>
              <a:rPr lang="el-GR" altLang="en-US" b="1" dirty="0"/>
              <a:t>Ορχεοεπιδιδυμίτιδα</a:t>
            </a:r>
            <a:endParaRPr lang="en-US" altLang="en-US" b="1" dirty="0"/>
          </a:p>
        </p:txBody>
      </p:sp>
    </p:spTree>
    <p:extLst>
      <p:ext uri="{BB962C8B-B14F-4D97-AF65-F5344CB8AC3E}">
        <p14:creationId xmlns:p14="http://schemas.microsoft.com/office/powerpoint/2010/main" val="39196945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a:xfrm>
            <a:off x="1547664" y="332656"/>
            <a:ext cx="5829300" cy="457200"/>
          </a:xfrm>
        </p:spPr>
        <p:txBody>
          <a:bodyPr>
            <a:normAutofit fontScale="90000"/>
          </a:bodyPr>
          <a:lstStyle/>
          <a:p>
            <a:pPr eaLnBrk="1" hangingPunct="1"/>
            <a:r>
              <a:rPr lang="en-US" altLang="en-US" b="1" dirty="0">
                <a:solidFill>
                  <a:srgbClr val="FF0000"/>
                </a:solidFill>
              </a:rPr>
              <a:t>ΘΕΡΑΠΕΙΑ</a:t>
            </a:r>
          </a:p>
        </p:txBody>
      </p:sp>
      <p:sp>
        <p:nvSpPr>
          <p:cNvPr id="724995" name="Rectangle 3"/>
          <p:cNvSpPr>
            <a:spLocks noGrp="1" noChangeArrowheads="1"/>
          </p:cNvSpPr>
          <p:nvPr>
            <p:ph idx="1"/>
          </p:nvPr>
        </p:nvSpPr>
        <p:spPr>
          <a:xfrm>
            <a:off x="395536" y="1124744"/>
            <a:ext cx="8280920" cy="5733256"/>
          </a:xfrm>
        </p:spPr>
        <p:txBody>
          <a:bodyPr>
            <a:normAutofit fontScale="92500" lnSpcReduction="10000"/>
          </a:bodyPr>
          <a:lstStyle/>
          <a:p>
            <a:pPr eaLnBrk="1" hangingPunct="1"/>
            <a:r>
              <a:rPr lang="en-US" altLang="en-US" b="1" dirty="0" err="1"/>
              <a:t>Για</a:t>
            </a:r>
            <a:r>
              <a:rPr lang="en-US" altLang="en-US" b="1" dirty="0"/>
              <a:t> </a:t>
            </a:r>
            <a:r>
              <a:rPr lang="en-US" altLang="en-US" b="1" dirty="0" err="1"/>
              <a:t>τα</a:t>
            </a:r>
            <a:r>
              <a:rPr lang="en-US" altLang="en-US" b="1" dirty="0"/>
              <a:t> </a:t>
            </a:r>
            <a:r>
              <a:rPr lang="en-US" altLang="en-US" b="1" dirty="0" err="1"/>
              <a:t>έλκη</a:t>
            </a:r>
            <a:r>
              <a:rPr lang="en-US" altLang="en-US" b="1" dirty="0"/>
              <a:t> </a:t>
            </a:r>
            <a:r>
              <a:rPr lang="en-US" altLang="en-US" b="1" dirty="0" err="1"/>
              <a:t>στόματος</a:t>
            </a:r>
            <a:r>
              <a:rPr lang="en-US" altLang="en-US" b="1" dirty="0"/>
              <a:t> </a:t>
            </a:r>
            <a:r>
              <a:rPr lang="en-US" altLang="en-US" b="1" dirty="0" err="1"/>
              <a:t>και</a:t>
            </a:r>
            <a:r>
              <a:rPr lang="en-US" altLang="en-US" b="1" dirty="0"/>
              <a:t> </a:t>
            </a:r>
            <a:r>
              <a:rPr lang="en-US" altLang="en-US" b="1" dirty="0" err="1"/>
              <a:t>γεννητικών</a:t>
            </a:r>
            <a:r>
              <a:rPr lang="en-US" altLang="en-US" b="1" dirty="0"/>
              <a:t> </a:t>
            </a:r>
            <a:r>
              <a:rPr lang="en-US" altLang="en-US" b="1" dirty="0" err="1"/>
              <a:t>οργάνων</a:t>
            </a:r>
            <a:r>
              <a:rPr lang="en-US" altLang="en-US" b="1" dirty="0"/>
              <a:t> </a:t>
            </a:r>
            <a:r>
              <a:rPr lang="el-GR" altLang="en-US" b="1" dirty="0"/>
              <a:t>τοπικά κορτικοειδή, κολχικίνη, </a:t>
            </a:r>
            <a:r>
              <a:rPr lang="en-US" altLang="en-US" b="1" dirty="0" err="1"/>
              <a:t>apremilast</a:t>
            </a:r>
            <a:endParaRPr lang="el-GR" altLang="en-US" b="1" dirty="0"/>
          </a:p>
          <a:p>
            <a:pPr eaLnBrk="1" hangingPunct="1"/>
            <a:r>
              <a:rPr lang="el-GR" altLang="en-US" b="1" dirty="0"/>
              <a:t>Νέοι, άνδρες ασθενείς με σοβαρή νόσο συνήθως χρειάζονται ανοκατασταλτική αγωγή (αζαθειοπρίνη)</a:t>
            </a:r>
          </a:p>
          <a:p>
            <a:pPr eaLnBrk="1" hangingPunct="1"/>
            <a:r>
              <a:rPr lang="el-GR" altLang="en-US" b="1" dirty="0"/>
              <a:t>Για τη βαριά ραγοειδίτιδα στεροειδή σε υψηλή δόση και ανοσοκατασταλτικά (κυκλοσπορίνη Α, ΑΖΑ). Οι </a:t>
            </a:r>
            <a:r>
              <a:rPr lang="en-US" altLang="en-US" b="1" dirty="0"/>
              <a:t>anti-TNF</a:t>
            </a:r>
            <a:r>
              <a:rPr lang="el-GR" altLang="en-US" b="1" dirty="0"/>
              <a:t>α παράγοντες έχουν πολύ ικανοποιητικά αποτελέσματα</a:t>
            </a:r>
          </a:p>
          <a:p>
            <a:pPr eaLnBrk="1" hangingPunct="1"/>
            <a:r>
              <a:rPr lang="el-GR" altLang="en-US" b="1" dirty="0"/>
              <a:t>Για συστηματική αγγειίτιδα κυκλοφωσφαμίδη και κορτικοειδή</a:t>
            </a:r>
          </a:p>
          <a:p>
            <a:pPr eaLnBrk="1" hangingPunct="1"/>
            <a:r>
              <a:rPr lang="el-GR" altLang="en-US" b="1" dirty="0"/>
              <a:t>Γενικώς δεν χορηγείται αντιπηκτική αγωγή</a:t>
            </a:r>
            <a:endParaRPr lang="en-US" altLang="en-US" b="1" dirty="0"/>
          </a:p>
        </p:txBody>
      </p:sp>
    </p:spTree>
    <p:extLst>
      <p:ext uri="{BB962C8B-B14F-4D97-AF65-F5344CB8AC3E}">
        <p14:creationId xmlns:p14="http://schemas.microsoft.com/office/powerpoint/2010/main" val="1549195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Rot="1" noChangeArrowheads="1"/>
          </p:cNvSpPr>
          <p:nvPr>
            <p:ph type="title"/>
          </p:nvPr>
        </p:nvSpPr>
        <p:spPr/>
        <p:txBody>
          <a:bodyPr/>
          <a:lstStyle/>
          <a:p>
            <a:r>
              <a:rPr lang="el-GR" dirty="0">
                <a:solidFill>
                  <a:srgbClr val="FF0000"/>
                </a:solidFill>
              </a:rPr>
              <a:t>Η σοβαρότερη επιπλοκή</a:t>
            </a:r>
          </a:p>
        </p:txBody>
      </p:sp>
      <p:pic>
        <p:nvPicPr>
          <p:cNvPr id="38919" name="Picture 7" descr="82FF5"/>
          <p:cNvPicPr>
            <a:picLocks noGrp="1" noChangeAspect="1" noChangeArrowheads="1"/>
          </p:cNvPicPr>
          <p:nvPr>
            <p:ph sz="half" idx="1"/>
          </p:nvPr>
        </p:nvPicPr>
        <p:blipFill>
          <a:blip r:embed="rId3" cstate="print"/>
          <a:stretch>
            <a:fillRect/>
          </a:stretch>
        </p:blipFill>
        <p:spPr>
          <a:xfrm>
            <a:off x="457200" y="1800786"/>
            <a:ext cx="4038600" cy="4124790"/>
          </a:xfrm>
          <a:noFill/>
          <a:ln/>
        </p:spPr>
      </p:pic>
      <p:sp>
        <p:nvSpPr>
          <p:cNvPr id="38918" name="Rectangle 6"/>
          <p:cNvSpPr>
            <a:spLocks noGrp="1" noChangeArrowheads="1"/>
          </p:cNvSpPr>
          <p:nvPr>
            <p:ph sz="half" idx="2"/>
          </p:nvPr>
        </p:nvSpPr>
        <p:spPr>
          <a:xfrm>
            <a:off x="4648200" y="1600200"/>
            <a:ext cx="4495800" cy="4997450"/>
          </a:xfrm>
        </p:spPr>
        <p:txBody>
          <a:bodyPr/>
          <a:lstStyle/>
          <a:p>
            <a:r>
              <a:rPr lang="el-GR" dirty="0"/>
              <a:t>Πρόσθια ισχαιμική οπτική νευροπάθεια</a:t>
            </a:r>
          </a:p>
          <a:p>
            <a:r>
              <a:rPr lang="el-GR" b="1" dirty="0"/>
              <a:t>ΤΥΦΛΩΣΗ</a:t>
            </a:r>
          </a:p>
          <a:p>
            <a:r>
              <a:rPr lang="el-GR" dirty="0"/>
              <a:t>Πρόδρομα</a:t>
            </a:r>
            <a:r>
              <a:rPr lang="el-GR" b="1" dirty="0"/>
              <a:t> </a:t>
            </a:r>
            <a:r>
              <a:rPr lang="el-GR" dirty="0"/>
              <a:t>συμπτώματα</a:t>
            </a:r>
          </a:p>
          <a:p>
            <a:pPr lvl="1"/>
            <a:r>
              <a:rPr lang="el-GR" dirty="0"/>
              <a:t>Παροδική αμαύρωση</a:t>
            </a:r>
          </a:p>
          <a:p>
            <a:pPr lvl="1"/>
            <a:r>
              <a:rPr lang="el-GR" dirty="0"/>
              <a:t>Θάμβος όρασης</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7" name="Rectangle 9"/>
          <p:cNvSpPr>
            <a:spLocks noGrp="1" noRot="1" noChangeArrowheads="1"/>
          </p:cNvSpPr>
          <p:nvPr>
            <p:ph type="title"/>
          </p:nvPr>
        </p:nvSpPr>
        <p:spPr/>
        <p:txBody>
          <a:bodyPr/>
          <a:lstStyle/>
          <a:p>
            <a:r>
              <a:rPr lang="el-GR" dirty="0">
                <a:solidFill>
                  <a:srgbClr val="FF0000"/>
                </a:solidFill>
              </a:rPr>
              <a:t>Προσβολή αορτικού τόξου</a:t>
            </a:r>
          </a:p>
        </p:txBody>
      </p:sp>
      <p:pic>
        <p:nvPicPr>
          <p:cNvPr id="17420" name="Picture 12" descr="82FF6"/>
          <p:cNvPicPr>
            <a:picLocks noGrp="1" noChangeAspect="1" noChangeArrowheads="1"/>
          </p:cNvPicPr>
          <p:nvPr>
            <p:ph sz="half" idx="1"/>
          </p:nvPr>
        </p:nvPicPr>
        <p:blipFill>
          <a:blip r:embed="rId3" cstate="print"/>
          <a:srcRect/>
          <a:stretch>
            <a:fillRect/>
          </a:stretch>
        </p:blipFill>
        <p:spPr>
          <a:xfrm>
            <a:off x="457200" y="1811338"/>
            <a:ext cx="4038600" cy="3489325"/>
          </a:xfrm>
          <a:noFill/>
          <a:ln/>
        </p:spPr>
      </p:pic>
      <p:sp>
        <p:nvSpPr>
          <p:cNvPr id="17419" name="Rectangle 11"/>
          <p:cNvSpPr>
            <a:spLocks noGrp="1" noChangeArrowheads="1"/>
          </p:cNvSpPr>
          <p:nvPr>
            <p:ph sz="half" idx="2"/>
          </p:nvPr>
        </p:nvSpPr>
        <p:spPr/>
        <p:txBody>
          <a:bodyPr>
            <a:normAutofit lnSpcReduction="10000"/>
          </a:bodyPr>
          <a:lstStyle/>
          <a:p>
            <a:r>
              <a:rPr lang="el-GR" dirty="0"/>
              <a:t>10-15% των ασθενών</a:t>
            </a:r>
          </a:p>
          <a:p>
            <a:r>
              <a:rPr lang="el-GR" dirty="0"/>
              <a:t>Σύνδρομο αορτικού τόξου. Συνήθως έλλειψη συμπτωμάτων κρανιακής ισχαιμίας</a:t>
            </a:r>
          </a:p>
          <a:p>
            <a:r>
              <a:rPr lang="el-GR" dirty="0"/>
              <a:t>Αγγειογραφία (κλασσική ή με νεότερες τεχνικές-</a:t>
            </a:r>
            <a:r>
              <a:rPr lang="en-US" dirty="0"/>
              <a:t>CTA/MRA) </a:t>
            </a:r>
            <a:r>
              <a:rPr lang="el-GR" dirty="0"/>
              <a:t>η εξέταση εκλογής</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9" name="Picture 5"/>
          <p:cNvPicPr>
            <a:picLocks noGrp="1" noChangeAspect="1" noChangeArrowheads="1"/>
          </p:cNvPicPr>
          <p:nvPr>
            <p:ph sz="half" idx="1"/>
          </p:nvPr>
        </p:nvPicPr>
        <p:blipFill>
          <a:blip r:embed="rId3" cstate="print"/>
          <a:srcRect/>
          <a:stretch>
            <a:fillRect/>
          </a:stretch>
        </p:blipFill>
        <p:spPr>
          <a:xfrm>
            <a:off x="457200" y="549275"/>
            <a:ext cx="4038600" cy="5576888"/>
          </a:xfrm>
        </p:spPr>
      </p:pic>
      <p:sp>
        <p:nvSpPr>
          <p:cNvPr id="47110" name="Rectangle 6"/>
          <p:cNvSpPr>
            <a:spLocks noGrp="1" noChangeArrowheads="1"/>
          </p:cNvSpPr>
          <p:nvPr>
            <p:ph sz="half" idx="2"/>
          </p:nvPr>
        </p:nvSpPr>
        <p:spPr>
          <a:xfrm>
            <a:off x="4648200" y="620712"/>
            <a:ext cx="4038600" cy="5976639"/>
          </a:xfrm>
        </p:spPr>
        <p:txBody>
          <a:bodyPr>
            <a:normAutofit lnSpcReduction="10000"/>
          </a:bodyPr>
          <a:lstStyle/>
          <a:p>
            <a:r>
              <a:rPr lang="el-GR" sz="2400" dirty="0"/>
              <a:t>Χ1</a:t>
            </a:r>
            <a:r>
              <a:rPr lang="en-US" sz="2400" dirty="0"/>
              <a:t>8</a:t>
            </a:r>
            <a:r>
              <a:rPr lang="el-GR" sz="2400" dirty="0"/>
              <a:t> ο σχετικός κίνδυνος ανευρύσματος θωρακικής αορτής (συνήθως 5</a:t>
            </a:r>
            <a:r>
              <a:rPr lang="en-US" sz="2400" dirty="0"/>
              <a:t>-7</a:t>
            </a:r>
            <a:r>
              <a:rPr lang="el-GR" sz="2400" dirty="0"/>
              <a:t> χρόνια μετά)</a:t>
            </a:r>
          </a:p>
          <a:p>
            <a:endParaRPr lang="el-GR" sz="2400" dirty="0"/>
          </a:p>
          <a:p>
            <a:pPr>
              <a:buFont typeface="Wingdings" pitchFamily="2" charset="2"/>
              <a:buNone/>
            </a:pPr>
            <a:endParaRPr lang="el-GR" sz="2400" dirty="0"/>
          </a:p>
          <a:p>
            <a:endParaRPr lang="en-US" sz="2400" dirty="0"/>
          </a:p>
          <a:p>
            <a:r>
              <a:rPr lang="el-GR" sz="2400" dirty="0"/>
              <a:t>Μέτρηση ΑΠ και στα 2 χέρια</a:t>
            </a:r>
          </a:p>
          <a:p>
            <a:r>
              <a:rPr lang="el-GR" sz="2400" dirty="0"/>
              <a:t>Ακρόαση καρδιάς/ έλεγχος για φυσήματα στα μεγάλα αγγεία</a:t>
            </a:r>
          </a:p>
          <a:p>
            <a:r>
              <a:rPr lang="el-GR" sz="2400" dirty="0"/>
              <a:t>Ψηλάφηση κοιλιάς για σφύζουσα μάζα</a:t>
            </a:r>
            <a:endParaRPr lang="en-US" sz="2400" dirty="0"/>
          </a:p>
          <a:p>
            <a:r>
              <a:rPr lang="el-GR" sz="2400" dirty="0"/>
              <a:t>Ακτινογραφία θώρακα και υπέρηχος καρδιάς ανά έτος </a:t>
            </a:r>
          </a:p>
        </p:txBody>
      </p:sp>
      <p:sp>
        <p:nvSpPr>
          <p:cNvPr id="47111" name="AutoShape 7"/>
          <p:cNvSpPr>
            <a:spLocks noChangeArrowheads="1"/>
          </p:cNvSpPr>
          <p:nvPr/>
        </p:nvSpPr>
        <p:spPr bwMode="auto">
          <a:xfrm>
            <a:off x="6084168" y="2132856"/>
            <a:ext cx="1152525" cy="863600"/>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el-G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p:txBody>
          <a:bodyPr>
            <a:normAutofit fontScale="90000"/>
          </a:bodyPr>
          <a:lstStyle/>
          <a:p>
            <a:r>
              <a:rPr lang="el-GR" sz="4000" dirty="0">
                <a:solidFill>
                  <a:srgbClr val="FF0000"/>
                </a:solidFill>
              </a:rPr>
              <a:t>Κροταφική αρτηρίτιδα ως πυρετός αγνώστου αιτιολογίας</a:t>
            </a:r>
          </a:p>
        </p:txBody>
      </p:sp>
      <p:sp>
        <p:nvSpPr>
          <p:cNvPr id="51203" name="Rectangle 3"/>
          <p:cNvSpPr>
            <a:spLocks noGrp="1" noChangeArrowheads="1"/>
          </p:cNvSpPr>
          <p:nvPr>
            <p:ph idx="1"/>
          </p:nvPr>
        </p:nvSpPr>
        <p:spPr/>
        <p:txBody>
          <a:bodyPr/>
          <a:lstStyle/>
          <a:p>
            <a:pPr>
              <a:lnSpc>
                <a:spcPct val="90000"/>
              </a:lnSpc>
            </a:pPr>
            <a:r>
              <a:rPr lang="el-GR"/>
              <a:t>Αποτελεί το 2% του </a:t>
            </a:r>
            <a:r>
              <a:rPr lang="en-US"/>
              <a:t>FUO</a:t>
            </a:r>
          </a:p>
          <a:p>
            <a:pPr>
              <a:lnSpc>
                <a:spcPct val="90000"/>
              </a:lnSpc>
            </a:pPr>
            <a:r>
              <a:rPr lang="el-GR"/>
              <a:t>Σε ασθενείς &gt;65 ετών αποτελεί το 16%</a:t>
            </a:r>
          </a:p>
          <a:p>
            <a:pPr>
              <a:lnSpc>
                <a:spcPct val="90000"/>
              </a:lnSpc>
            </a:pPr>
            <a:endParaRPr lang="el-GR"/>
          </a:p>
          <a:p>
            <a:pPr>
              <a:lnSpc>
                <a:spcPct val="90000"/>
              </a:lnSpc>
            </a:pPr>
            <a:endParaRPr lang="el-GR"/>
          </a:p>
          <a:p>
            <a:pPr>
              <a:lnSpc>
                <a:spcPct val="90000"/>
              </a:lnSpc>
            </a:pPr>
            <a:endParaRPr lang="el-GR"/>
          </a:p>
          <a:p>
            <a:pPr>
              <a:lnSpc>
                <a:spcPct val="90000"/>
              </a:lnSpc>
            </a:pPr>
            <a:r>
              <a:rPr lang="el-GR"/>
              <a:t>Μάλλον απαραίτητη η βιοψία κροταφικής σε όλους τους ηλικιωμένους με παρατεινόμενο εμπύρετο και υψηλούς δείκτες φλεγμονής</a:t>
            </a:r>
          </a:p>
        </p:txBody>
      </p:sp>
      <p:sp>
        <p:nvSpPr>
          <p:cNvPr id="51204" name="AutoShape 4"/>
          <p:cNvSpPr>
            <a:spLocks noChangeArrowheads="1"/>
          </p:cNvSpPr>
          <p:nvPr/>
        </p:nvSpPr>
        <p:spPr bwMode="auto">
          <a:xfrm>
            <a:off x="3419475" y="2781300"/>
            <a:ext cx="1439863" cy="136842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el-G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r>
              <a:rPr lang="el-GR" dirty="0">
                <a:solidFill>
                  <a:srgbClr val="FF0000"/>
                </a:solidFill>
              </a:rPr>
              <a:t>Εργαστηριακά ευρήματα</a:t>
            </a:r>
          </a:p>
        </p:txBody>
      </p:sp>
      <p:sp>
        <p:nvSpPr>
          <p:cNvPr id="52227" name="Rectangle 3"/>
          <p:cNvSpPr>
            <a:spLocks noGrp="1" noChangeArrowheads="1"/>
          </p:cNvSpPr>
          <p:nvPr>
            <p:ph idx="1"/>
          </p:nvPr>
        </p:nvSpPr>
        <p:spPr>
          <a:xfrm>
            <a:off x="457200" y="1628775"/>
            <a:ext cx="8229600" cy="4497388"/>
          </a:xfrm>
        </p:spPr>
        <p:txBody>
          <a:bodyPr/>
          <a:lstStyle/>
          <a:p>
            <a:r>
              <a:rPr lang="el-GR" b="1" dirty="0">
                <a:cs typeface="Arial" pitchFamily="34" charset="0"/>
              </a:rPr>
              <a:t>Όλα μη ειδικά</a:t>
            </a:r>
          </a:p>
          <a:p>
            <a:r>
              <a:rPr lang="el-GR" dirty="0">
                <a:cs typeface="Arial" pitchFamily="34" charset="0"/>
              </a:rPr>
              <a:t>↑ δείκτες φλεγμονής (ΤΚΕ</a:t>
            </a:r>
            <a:r>
              <a:rPr lang="en-US" dirty="0">
                <a:cs typeface="Arial" pitchFamily="34" charset="0"/>
              </a:rPr>
              <a:t>, CRP, IL-6)</a:t>
            </a:r>
          </a:p>
          <a:p>
            <a:r>
              <a:rPr lang="el-GR" dirty="0">
                <a:cs typeface="Arial" pitchFamily="34" charset="0"/>
              </a:rPr>
              <a:t>Αναιμία χρονίας νόσου, θρομβοκυττάρωση</a:t>
            </a:r>
          </a:p>
          <a:p>
            <a:r>
              <a:rPr lang="el-GR" dirty="0">
                <a:cs typeface="Arial" pitchFamily="34" charset="0"/>
              </a:rPr>
              <a:t>Διαταραχή ηπατικής βιοχημείας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6"/>
          <p:cNvSpPr>
            <a:spLocks noGrp="1" noRot="1" noChangeArrowheads="1"/>
          </p:cNvSpPr>
          <p:nvPr>
            <p:ph type="title"/>
          </p:nvPr>
        </p:nvSpPr>
        <p:spPr/>
        <p:txBody>
          <a:bodyPr/>
          <a:lstStyle/>
          <a:p>
            <a:r>
              <a:rPr lang="el-GR" dirty="0">
                <a:solidFill>
                  <a:srgbClr val="FF0000"/>
                </a:solidFill>
              </a:rPr>
              <a:t>Βιοψία κροταφικής</a:t>
            </a:r>
          </a:p>
        </p:txBody>
      </p:sp>
      <p:sp>
        <p:nvSpPr>
          <p:cNvPr id="9224" name="Rectangle 8"/>
          <p:cNvSpPr>
            <a:spLocks noGrp="1" noChangeArrowheads="1"/>
          </p:cNvSpPr>
          <p:nvPr>
            <p:ph sz="half" idx="1"/>
          </p:nvPr>
        </p:nvSpPr>
        <p:spPr/>
        <p:txBody>
          <a:bodyPr/>
          <a:lstStyle/>
          <a:p>
            <a:r>
              <a:rPr lang="el-GR" sz="2400" dirty="0"/>
              <a:t>Παναρτηρίτιδα/ διήθηση από φλεγμονώδη κύτταρα</a:t>
            </a:r>
          </a:p>
          <a:p>
            <a:r>
              <a:rPr lang="el-GR" sz="2400" dirty="0"/>
              <a:t>Διάσπαση έσω ελαστικού πετάλου</a:t>
            </a:r>
          </a:p>
          <a:p>
            <a:r>
              <a:rPr lang="el-GR" sz="2400" dirty="0"/>
              <a:t>Γιγαντοκύτταρα στο 50%</a:t>
            </a:r>
          </a:p>
          <a:p>
            <a:r>
              <a:rPr lang="el-GR" sz="2400" dirty="0"/>
              <a:t>Η απόφραξη του αυλού γίνεται από υπερπλασία και όχι θρόμβωση</a:t>
            </a:r>
          </a:p>
          <a:p>
            <a:r>
              <a:rPr lang="el-GR" sz="2400" b="1" dirty="0"/>
              <a:t>Οι βλάβες είναι τμηματικές</a:t>
            </a:r>
          </a:p>
        </p:txBody>
      </p:sp>
      <p:pic>
        <p:nvPicPr>
          <p:cNvPr id="9228" name="Picture 12" descr="147FF7"/>
          <p:cNvPicPr>
            <a:picLocks noChangeAspect="1" noChangeArrowheads="1"/>
          </p:cNvPicPr>
          <p:nvPr/>
        </p:nvPicPr>
        <p:blipFill>
          <a:blip r:embed="rId3" cstate="print"/>
          <a:srcRect/>
          <a:stretch>
            <a:fillRect/>
          </a:stretch>
        </p:blipFill>
        <p:spPr bwMode="auto">
          <a:xfrm>
            <a:off x="4932040" y="1636204"/>
            <a:ext cx="3816424" cy="5221796"/>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sz="quarter"/>
          </p:nvPr>
        </p:nvSpPr>
        <p:spPr/>
        <p:txBody>
          <a:bodyPr/>
          <a:lstStyle/>
          <a:p>
            <a:pPr eaLnBrk="1" hangingPunct="1">
              <a:defRPr/>
            </a:pPr>
            <a:r>
              <a:rPr lang="el-GR" dirty="0">
                <a:solidFill>
                  <a:srgbClr val="FF0000"/>
                </a:solidFill>
              </a:rPr>
              <a:t>Συστηματικές αγγειίτιδες</a:t>
            </a:r>
          </a:p>
        </p:txBody>
      </p:sp>
      <p:pic>
        <p:nvPicPr>
          <p:cNvPr id="6150" name="Picture 37" descr="wegeners"/>
          <p:cNvPicPr>
            <a:picLocks noGrp="1" noChangeAspect="1" noChangeArrowheads="1"/>
          </p:cNvPicPr>
          <p:nvPr>
            <p:ph sz="quarter" idx="1"/>
          </p:nvPr>
        </p:nvPicPr>
        <p:blipFill>
          <a:blip r:embed="rId3" cstate="print"/>
          <a:srcRect/>
          <a:stretch>
            <a:fillRect/>
          </a:stretch>
        </p:blipFill>
        <p:spPr>
          <a:xfrm>
            <a:off x="468313" y="1341438"/>
            <a:ext cx="3567112" cy="4535487"/>
          </a:xfrm>
          <a:noFill/>
        </p:spPr>
      </p:pic>
      <p:pic>
        <p:nvPicPr>
          <p:cNvPr id="6149" name="Picture 35" descr="ancavasc2"/>
          <p:cNvPicPr>
            <a:picLocks noGrp="1" noChangeAspect="1" noChangeArrowheads="1"/>
          </p:cNvPicPr>
          <p:nvPr>
            <p:ph sz="quarter" idx="2"/>
          </p:nvPr>
        </p:nvPicPr>
        <p:blipFill>
          <a:blip r:embed="rId4" cstate="print"/>
          <a:stretch>
            <a:fillRect/>
          </a:stretch>
        </p:blipFill>
        <p:spPr>
          <a:xfrm>
            <a:off x="4648200" y="1746647"/>
            <a:ext cx="4038600" cy="1893094"/>
          </a:xfrm>
          <a:noFill/>
        </p:spPr>
      </p:pic>
      <p:sp>
        <p:nvSpPr>
          <p:cNvPr id="86049" name="Rectangle 33"/>
          <p:cNvSpPr>
            <a:spLocks noGrp="1" noChangeArrowheads="1"/>
          </p:cNvSpPr>
          <p:nvPr>
            <p:ph sz="quarter" idx="4"/>
          </p:nvPr>
        </p:nvSpPr>
        <p:spPr>
          <a:xfrm>
            <a:off x="4716463" y="3933825"/>
            <a:ext cx="3965575" cy="2187575"/>
          </a:xfrm>
        </p:spPr>
        <p:txBody>
          <a:bodyPr/>
          <a:lstStyle/>
          <a:p>
            <a:pPr eaLnBrk="1" hangingPunct="1">
              <a:defRPr/>
            </a:pPr>
            <a:r>
              <a:rPr lang="el-GR" sz="2400" dirty="0"/>
              <a:t>Ετερογενής ομάδα νοσημάτων που χαρακτηρίζονται από φλεγμονώδη διήθηση του αγγειακού τοιχώματος</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r>
              <a:rPr lang="el-GR" dirty="0">
                <a:solidFill>
                  <a:srgbClr val="FF0000"/>
                </a:solidFill>
              </a:rPr>
              <a:t>Είναι απαραίτητη??</a:t>
            </a:r>
          </a:p>
        </p:txBody>
      </p:sp>
      <p:sp>
        <p:nvSpPr>
          <p:cNvPr id="54275" name="Rectangle 3"/>
          <p:cNvSpPr>
            <a:spLocks noGrp="1" noChangeArrowheads="1"/>
          </p:cNvSpPr>
          <p:nvPr>
            <p:ph idx="1"/>
          </p:nvPr>
        </p:nvSpPr>
        <p:spPr/>
        <p:txBody>
          <a:bodyPr/>
          <a:lstStyle/>
          <a:p>
            <a:r>
              <a:rPr lang="el-GR" dirty="0"/>
              <a:t>Πάντα επιθυμητή</a:t>
            </a:r>
          </a:p>
          <a:p>
            <a:pPr lvl="1"/>
            <a:r>
              <a:rPr lang="el-GR" dirty="0"/>
              <a:t>Επιβεβαιώνει την διάγνωση</a:t>
            </a:r>
          </a:p>
          <a:p>
            <a:pPr lvl="1"/>
            <a:r>
              <a:rPr lang="el-GR" dirty="0"/>
              <a:t>Απλή διαδικασία-χωρίς επιπλοκές</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p:txBody>
          <a:bodyPr/>
          <a:lstStyle/>
          <a:p>
            <a:r>
              <a:rPr lang="el-GR" dirty="0">
                <a:solidFill>
                  <a:srgbClr val="FF0000"/>
                </a:solidFill>
              </a:rPr>
              <a:t>Ερωτήματα</a:t>
            </a:r>
          </a:p>
        </p:txBody>
      </p:sp>
      <p:sp>
        <p:nvSpPr>
          <p:cNvPr id="58371" name="Rectangle 3"/>
          <p:cNvSpPr>
            <a:spLocks noGrp="1" noChangeArrowheads="1"/>
          </p:cNvSpPr>
          <p:nvPr>
            <p:ph idx="1"/>
          </p:nvPr>
        </p:nvSpPr>
        <p:spPr/>
        <p:txBody>
          <a:bodyPr/>
          <a:lstStyle/>
          <a:p>
            <a:pPr>
              <a:lnSpc>
                <a:spcPct val="90000"/>
              </a:lnSpc>
            </a:pPr>
            <a:r>
              <a:rPr lang="el-GR"/>
              <a:t>Πόσο μέγεθος χρειάζεται?</a:t>
            </a:r>
          </a:p>
          <a:p>
            <a:pPr lvl="1">
              <a:lnSpc>
                <a:spcPct val="90000"/>
              </a:lnSpc>
            </a:pPr>
            <a:r>
              <a:rPr lang="el-GR"/>
              <a:t>4-5</a:t>
            </a:r>
            <a:r>
              <a:rPr lang="en-US"/>
              <a:t>cm</a:t>
            </a:r>
            <a:r>
              <a:rPr lang="el-GR"/>
              <a:t> </a:t>
            </a:r>
          </a:p>
          <a:p>
            <a:pPr>
              <a:lnSpc>
                <a:spcPct val="90000"/>
              </a:lnSpc>
            </a:pPr>
            <a:r>
              <a:rPr lang="el-GR"/>
              <a:t>Είναι απαραίτητο να γίνεται προ της έναρξης της θεραπείας?</a:t>
            </a:r>
          </a:p>
          <a:p>
            <a:pPr lvl="1">
              <a:lnSpc>
                <a:spcPct val="90000"/>
              </a:lnSpc>
            </a:pPr>
            <a:r>
              <a:rPr lang="el-GR"/>
              <a:t>Οχι. Οι βλάβες είναι παρούσες για τουλάχιστον 1-2 εβδομάδες μετά </a:t>
            </a:r>
          </a:p>
          <a:p>
            <a:pPr>
              <a:lnSpc>
                <a:spcPct val="90000"/>
              </a:lnSpc>
            </a:pPr>
            <a:r>
              <a:rPr lang="el-GR"/>
              <a:t>Είναι η ινιδοειδής νέκρωση χαρακτηριστικό στην βιοψία?</a:t>
            </a:r>
          </a:p>
          <a:p>
            <a:pPr lvl="1">
              <a:lnSpc>
                <a:spcPct val="90000"/>
              </a:lnSpc>
            </a:pPr>
            <a:r>
              <a:rPr lang="el-GR"/>
              <a:t>ΟΧΙ. Σκέψου εναλλακτική διάγνωση (π.χ ΡΑΝ)</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rrowheads="1"/>
          </p:cNvSpPr>
          <p:nvPr>
            <p:ph type="title"/>
          </p:nvPr>
        </p:nvSpPr>
        <p:spPr/>
        <p:txBody>
          <a:bodyPr/>
          <a:lstStyle/>
          <a:p>
            <a:r>
              <a:rPr lang="el-GR" dirty="0">
                <a:solidFill>
                  <a:srgbClr val="FF0000"/>
                </a:solidFill>
              </a:rPr>
              <a:t>Ο υπέρηχος έχει θέση?</a:t>
            </a:r>
          </a:p>
        </p:txBody>
      </p:sp>
      <p:pic>
        <p:nvPicPr>
          <p:cNvPr id="145414" name="Picture 6" descr="f4-u1"/>
          <p:cNvPicPr>
            <a:picLocks noGrp="1" noChangeAspect="1" noChangeArrowheads="1"/>
          </p:cNvPicPr>
          <p:nvPr>
            <p:ph sz="half" idx="1"/>
          </p:nvPr>
        </p:nvPicPr>
        <p:blipFill>
          <a:blip r:embed="rId3" cstate="print"/>
          <a:srcRect/>
          <a:stretch>
            <a:fillRect/>
          </a:stretch>
        </p:blipFill>
        <p:spPr>
          <a:xfrm>
            <a:off x="179388" y="2332038"/>
            <a:ext cx="4213225" cy="2825750"/>
          </a:xfrm>
          <a:noFill/>
          <a:ln/>
        </p:spPr>
      </p:pic>
      <p:sp>
        <p:nvSpPr>
          <p:cNvPr id="145413" name="Rectangle 5"/>
          <p:cNvSpPr>
            <a:spLocks noGrp="1" noChangeArrowheads="1"/>
          </p:cNvSpPr>
          <p:nvPr>
            <p:ph type="body" sz="half" idx="2"/>
          </p:nvPr>
        </p:nvSpPr>
        <p:spPr/>
        <p:txBody>
          <a:bodyPr/>
          <a:lstStyle/>
          <a:p>
            <a:pPr>
              <a:lnSpc>
                <a:spcPct val="90000"/>
              </a:lnSpc>
            </a:pPr>
            <a:r>
              <a:rPr lang="el-GR" sz="2800"/>
              <a:t>Το </a:t>
            </a:r>
            <a:r>
              <a:rPr lang="en-US" sz="2800"/>
              <a:t>“halo sign”</a:t>
            </a:r>
          </a:p>
          <a:p>
            <a:pPr lvl="1">
              <a:lnSpc>
                <a:spcPct val="90000"/>
              </a:lnSpc>
            </a:pPr>
            <a:r>
              <a:rPr lang="en-US" sz="2400"/>
              <a:t>90% </a:t>
            </a:r>
            <a:r>
              <a:rPr lang="el-GR" sz="2400"/>
              <a:t>ειδικότητα</a:t>
            </a:r>
          </a:p>
          <a:p>
            <a:pPr lvl="1">
              <a:lnSpc>
                <a:spcPct val="90000"/>
              </a:lnSpc>
            </a:pPr>
            <a:r>
              <a:rPr lang="el-GR" sz="2400"/>
              <a:t>70% ευαισθησία</a:t>
            </a:r>
          </a:p>
          <a:p>
            <a:pPr>
              <a:lnSpc>
                <a:spcPct val="90000"/>
              </a:lnSpc>
            </a:pPr>
            <a:r>
              <a:rPr lang="el-GR" sz="2800"/>
              <a:t>Όμως εάν είναι αμφοτερόπλευρο..</a:t>
            </a:r>
          </a:p>
          <a:p>
            <a:pPr lvl="1">
              <a:lnSpc>
                <a:spcPct val="90000"/>
              </a:lnSpc>
            </a:pPr>
            <a:r>
              <a:rPr lang="el-GR" sz="2400"/>
              <a:t>100% ειδικότητα</a:t>
            </a:r>
          </a:p>
          <a:p>
            <a:pPr lvl="1">
              <a:lnSpc>
                <a:spcPct val="90000"/>
              </a:lnSpc>
            </a:pPr>
            <a:r>
              <a:rPr lang="el-GR" sz="2400"/>
              <a:t>43% ευαισθησία</a:t>
            </a:r>
          </a:p>
          <a:p>
            <a:pPr>
              <a:lnSpc>
                <a:spcPct val="90000"/>
              </a:lnSpc>
            </a:pPr>
            <a:r>
              <a:rPr lang="el-GR" sz="2800"/>
              <a:t>Απαραίτητη η εμπειρία από τον εξεταστή….</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p:txBody>
          <a:bodyPr>
            <a:normAutofit/>
          </a:bodyPr>
          <a:lstStyle/>
          <a:p>
            <a:r>
              <a:rPr lang="el-GR" dirty="0">
                <a:solidFill>
                  <a:srgbClr val="FF0000"/>
                </a:solidFill>
              </a:rPr>
              <a:t>Παθογένεια</a:t>
            </a:r>
            <a:r>
              <a:rPr lang="el-GR" dirty="0">
                <a:solidFill>
                  <a:schemeClr val="hlink"/>
                </a:solidFill>
              </a:rPr>
              <a:t> </a:t>
            </a:r>
            <a:endParaRPr lang="el-GR" dirty="0"/>
          </a:p>
        </p:txBody>
      </p:sp>
      <p:sp>
        <p:nvSpPr>
          <p:cNvPr id="6" name="Content Placeholder 5"/>
          <p:cNvSpPr>
            <a:spLocks noGrp="1"/>
          </p:cNvSpPr>
          <p:nvPr>
            <p:ph sz="quarter" idx="1"/>
          </p:nvPr>
        </p:nvSpPr>
        <p:spPr/>
        <p:txBody>
          <a:bodyPr/>
          <a:lstStyle/>
          <a:p>
            <a:endParaRPr lang="el-GR"/>
          </a:p>
        </p:txBody>
      </p:sp>
      <p:pic>
        <p:nvPicPr>
          <p:cNvPr id="26632" name="Picture 8" descr="GCAarteries"/>
          <p:cNvPicPr>
            <a:picLocks noGrp="1" noChangeAspect="1" noChangeArrowheads="1"/>
          </p:cNvPicPr>
          <p:nvPr>
            <p:ph sz="quarter" idx="2"/>
          </p:nvPr>
        </p:nvPicPr>
        <p:blipFill>
          <a:blip r:embed="rId3" cstate="print"/>
          <a:srcRect/>
          <a:stretch>
            <a:fillRect/>
          </a:stretch>
        </p:blipFill>
        <p:spPr>
          <a:xfrm>
            <a:off x="827088" y="1700213"/>
            <a:ext cx="3777162" cy="3817019"/>
          </a:xfrm>
          <a:noFill/>
          <a:ln/>
        </p:spPr>
      </p:pic>
      <p:sp>
        <p:nvSpPr>
          <p:cNvPr id="26630" name="Rectangle 6"/>
          <p:cNvSpPr>
            <a:spLocks noGrp="1" noChangeArrowheads="1"/>
          </p:cNvSpPr>
          <p:nvPr>
            <p:ph type="body" sz="half" idx="3"/>
          </p:nvPr>
        </p:nvSpPr>
        <p:spPr>
          <a:xfrm>
            <a:off x="4643438" y="1628775"/>
            <a:ext cx="4038600" cy="4525963"/>
          </a:xfrm>
        </p:spPr>
        <p:txBody>
          <a:bodyPr/>
          <a:lstStyle/>
          <a:p>
            <a:pPr>
              <a:buFont typeface="Wingdings" pitchFamily="2" charset="2"/>
              <a:buNone/>
            </a:pPr>
            <a:endParaRPr lang="el-GR" sz="2800" dirty="0"/>
          </a:p>
          <a:p>
            <a:r>
              <a:rPr lang="el-GR" sz="2800" dirty="0"/>
              <a:t>Γιατί οι συγκεκριμένες αρτηρίες? </a:t>
            </a:r>
          </a:p>
          <a:p>
            <a:endParaRPr lang="el-GR" sz="2800" dirty="0"/>
          </a:p>
          <a:p>
            <a:endParaRPr lang="el-GR" sz="2800" dirty="0"/>
          </a:p>
          <a:p>
            <a:endParaRPr lang="el-GR" sz="2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p:txBody>
          <a:bodyPr/>
          <a:lstStyle/>
          <a:p>
            <a:r>
              <a:rPr lang="el-GR" sz="3200" dirty="0">
                <a:solidFill>
                  <a:srgbClr val="FF0000"/>
                </a:solidFill>
              </a:rPr>
              <a:t>Τι διαφορετικό έχουν τα μεγάλα αγγεία??</a:t>
            </a:r>
          </a:p>
        </p:txBody>
      </p:sp>
      <p:pic>
        <p:nvPicPr>
          <p:cNvPr id="29703" name="Picture 7" descr="D4Normvesv1"/>
          <p:cNvPicPr>
            <a:picLocks noGrp="1" noChangeAspect="1" noChangeArrowheads="1"/>
          </p:cNvPicPr>
          <p:nvPr>
            <p:ph sz="quarter" idx="1"/>
          </p:nvPr>
        </p:nvPicPr>
        <p:blipFill>
          <a:blip r:embed="rId3" cstate="print"/>
          <a:srcRect/>
          <a:stretch>
            <a:fillRect/>
          </a:stretch>
        </p:blipFill>
        <p:spPr>
          <a:xfrm>
            <a:off x="684213" y="1341438"/>
            <a:ext cx="3384550" cy="2376487"/>
          </a:xfrm>
          <a:noFill/>
          <a:ln/>
        </p:spPr>
      </p:pic>
      <p:pic>
        <p:nvPicPr>
          <p:cNvPr id="29704" name="Picture 8" descr="e98dd470f3f021f480cc617f6b7ac2b5_LARGE"/>
          <p:cNvPicPr>
            <a:picLocks noGrp="1" noChangeAspect="1" noChangeArrowheads="1"/>
          </p:cNvPicPr>
          <p:nvPr>
            <p:ph sz="quarter" idx="2"/>
          </p:nvPr>
        </p:nvPicPr>
        <p:blipFill>
          <a:blip r:embed="rId4" cstate="print"/>
          <a:srcRect/>
          <a:stretch>
            <a:fillRect/>
          </a:stretch>
        </p:blipFill>
        <p:spPr>
          <a:xfrm>
            <a:off x="179388" y="3767138"/>
            <a:ext cx="4321175" cy="3090862"/>
          </a:xfrm>
          <a:noFill/>
          <a:ln/>
        </p:spPr>
      </p:pic>
      <p:sp>
        <p:nvSpPr>
          <p:cNvPr id="29702" name="Rectangle 6"/>
          <p:cNvSpPr>
            <a:spLocks noGrp="1" noChangeArrowheads="1"/>
          </p:cNvSpPr>
          <p:nvPr>
            <p:ph type="body" sz="half" idx="3"/>
          </p:nvPr>
        </p:nvSpPr>
        <p:spPr>
          <a:xfrm>
            <a:off x="5148263" y="2133600"/>
            <a:ext cx="3538537" cy="3992563"/>
          </a:xfrm>
        </p:spPr>
        <p:txBody>
          <a:bodyPr/>
          <a:lstStyle/>
          <a:p>
            <a:r>
              <a:rPr lang="el-GR" sz="2800" dirty="0"/>
              <a:t>Έχουν τροφοφόρα αγγεία</a:t>
            </a:r>
          </a:p>
          <a:p>
            <a:r>
              <a:rPr lang="el-GR" sz="2800" dirty="0"/>
              <a:t>Έχουν δικό τους λεμφικό ιστό (</a:t>
            </a:r>
            <a:r>
              <a:rPr lang="en-US" sz="2800" dirty="0"/>
              <a:t>vascular-associated lymphoid tissue)</a:t>
            </a:r>
            <a:endParaRPr lang="el-GR" sz="2800" dirty="0"/>
          </a:p>
          <a:p>
            <a:endParaRPr lang="el-GR" sz="2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85" name="Picture 17"/>
          <p:cNvPicPr>
            <a:picLocks noGrp="1" noChangeAspect="1" noChangeArrowheads="1"/>
          </p:cNvPicPr>
          <p:nvPr>
            <p:ph sz="quarter" idx="1"/>
          </p:nvPr>
        </p:nvPicPr>
        <p:blipFill>
          <a:blip r:embed="rId3" cstate="print"/>
          <a:srcRect/>
          <a:stretch>
            <a:fillRect/>
          </a:stretch>
        </p:blipFill>
        <p:spPr>
          <a:xfrm>
            <a:off x="3348038" y="981075"/>
            <a:ext cx="3943350" cy="5256213"/>
          </a:xfrm>
          <a:noFill/>
          <a:ln/>
        </p:spPr>
      </p:pic>
      <p:sp>
        <p:nvSpPr>
          <p:cNvPr id="32775" name="Rectangle 7"/>
          <p:cNvSpPr>
            <a:spLocks noGrp="1" noChangeArrowheads="1"/>
          </p:cNvSpPr>
          <p:nvPr>
            <p:ph sz="quarter" idx="2"/>
          </p:nvPr>
        </p:nvSpPr>
        <p:spPr>
          <a:xfrm>
            <a:off x="0" y="620713"/>
            <a:ext cx="3097213" cy="3313112"/>
          </a:xfrm>
        </p:spPr>
        <p:txBody>
          <a:bodyPr/>
          <a:lstStyle/>
          <a:p>
            <a:r>
              <a:rPr lang="el-GR" sz="2400"/>
              <a:t>Στην</a:t>
            </a:r>
            <a:r>
              <a:rPr lang="en-US" sz="2400"/>
              <a:t> adventitia</a:t>
            </a:r>
            <a:r>
              <a:rPr lang="el-GR" sz="2400"/>
              <a:t> υπάρχουν μόνιμα τοποθετημένα δενδριτικά κύτταρα</a:t>
            </a:r>
          </a:p>
          <a:p>
            <a:r>
              <a:rPr lang="el-GR" sz="2400"/>
              <a:t>Τα κύτταρα αυτά έχουν αισθητήρες (</a:t>
            </a:r>
            <a:r>
              <a:rPr lang="en-US" sz="2400"/>
              <a:t>Toll like receptors</a:t>
            </a:r>
            <a:r>
              <a:rPr lang="en-US" sz="2800"/>
              <a:t>)</a:t>
            </a:r>
          </a:p>
        </p:txBody>
      </p:sp>
      <p:pic>
        <p:nvPicPr>
          <p:cNvPr id="32779" name="Picture 11" descr="File:Dendritic cell.JPG">
            <a:hlinkClick r:id="rId4" action="ppaction://hlinkfile"/>
          </p:cNvPr>
          <p:cNvPicPr>
            <a:picLocks noChangeAspect="1" noChangeArrowheads="1"/>
          </p:cNvPicPr>
          <p:nvPr/>
        </p:nvPicPr>
        <p:blipFill>
          <a:blip r:embed="rId5" cstate="print"/>
          <a:srcRect/>
          <a:stretch>
            <a:fillRect/>
          </a:stretch>
        </p:blipFill>
        <p:spPr bwMode="auto">
          <a:xfrm>
            <a:off x="250825" y="3644900"/>
            <a:ext cx="2916238" cy="2614613"/>
          </a:xfrm>
          <a:prstGeom prst="rect">
            <a:avLst/>
          </a:prstGeom>
          <a:noFill/>
        </p:spPr>
      </p:pic>
      <p:sp>
        <p:nvSpPr>
          <p:cNvPr id="32786" name="Rectangle 18"/>
          <p:cNvSpPr>
            <a:spLocks noChangeArrowheads="1"/>
          </p:cNvSpPr>
          <p:nvPr/>
        </p:nvSpPr>
        <p:spPr bwMode="auto">
          <a:xfrm>
            <a:off x="7380288" y="1773238"/>
            <a:ext cx="1763712" cy="1082675"/>
          </a:xfrm>
          <a:prstGeom prst="rect">
            <a:avLst/>
          </a:prstGeom>
          <a:noFill/>
          <a:ln w="9525">
            <a:noFill/>
            <a:miter lim="800000"/>
            <a:headEnd/>
            <a:tailEnd/>
          </a:ln>
          <a:effectLst/>
        </p:spPr>
        <p:txBody>
          <a:bodyPr>
            <a:spAutoFit/>
          </a:bodyPr>
          <a:lstStyle/>
          <a:p>
            <a:pPr>
              <a:lnSpc>
                <a:spcPct val="90000"/>
              </a:lnSpc>
              <a:spcBef>
                <a:spcPct val="20000"/>
              </a:spcBef>
            </a:pPr>
            <a:r>
              <a:rPr lang="el-GR">
                <a:solidFill>
                  <a:srgbClr val="FF0000"/>
                </a:solidFill>
              </a:rPr>
              <a:t>Ανώριμα-Προωθούν την ανοσολογική ανοχή</a:t>
            </a:r>
          </a:p>
        </p:txBody>
      </p:sp>
      <p:sp>
        <p:nvSpPr>
          <p:cNvPr id="32787" name="Rectangle 19"/>
          <p:cNvSpPr>
            <a:spLocks noChangeArrowheads="1"/>
          </p:cNvSpPr>
          <p:nvPr/>
        </p:nvSpPr>
        <p:spPr bwMode="auto">
          <a:xfrm>
            <a:off x="7308850" y="4149725"/>
            <a:ext cx="1835150" cy="1465263"/>
          </a:xfrm>
          <a:prstGeom prst="rect">
            <a:avLst/>
          </a:prstGeom>
          <a:noFill/>
          <a:ln w="9525">
            <a:noFill/>
            <a:miter lim="800000"/>
            <a:headEnd/>
            <a:tailEnd/>
          </a:ln>
          <a:effectLst/>
        </p:spPr>
        <p:txBody>
          <a:bodyPr>
            <a:spAutoFit/>
          </a:bodyPr>
          <a:lstStyle/>
          <a:p>
            <a:r>
              <a:rPr lang="el-GR">
                <a:solidFill>
                  <a:srgbClr val="FF0000"/>
                </a:solidFill>
              </a:rPr>
              <a:t>Διεγερμένα. Προσελκύουν και διεγείρουν τα Τ λεμφοκύτταρα</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p:txBody>
          <a:bodyPr/>
          <a:lstStyle/>
          <a:p>
            <a:endParaRPr lang="el-GR"/>
          </a:p>
        </p:txBody>
      </p:sp>
      <p:sp>
        <p:nvSpPr>
          <p:cNvPr id="11267" name="Rectangle 3"/>
          <p:cNvSpPr>
            <a:spLocks noGrp="1" noChangeArrowheads="1"/>
          </p:cNvSpPr>
          <p:nvPr>
            <p:ph idx="1"/>
          </p:nvPr>
        </p:nvSpPr>
        <p:spPr/>
        <p:txBody>
          <a:bodyPr/>
          <a:lstStyle/>
          <a:p>
            <a:endParaRPr lang="el-GR"/>
          </a:p>
        </p:txBody>
      </p:sp>
      <p:pic>
        <p:nvPicPr>
          <p:cNvPr id="11269" name="Picture 5" descr="f4-u1"/>
          <p:cNvPicPr>
            <a:picLocks noChangeAspect="1" noChangeArrowheads="1"/>
          </p:cNvPicPr>
          <p:nvPr/>
        </p:nvPicPr>
        <p:blipFill>
          <a:blip r:embed="rId3" cstate="print"/>
          <a:srcRect/>
          <a:stretch>
            <a:fillRect/>
          </a:stretch>
        </p:blipFill>
        <p:spPr bwMode="auto">
          <a:xfrm>
            <a:off x="1403648" y="0"/>
            <a:ext cx="6586537" cy="6767512"/>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p:txBody>
          <a:bodyPr/>
          <a:lstStyle/>
          <a:p>
            <a:r>
              <a:rPr lang="el-GR" dirty="0">
                <a:solidFill>
                  <a:srgbClr val="FF0000"/>
                </a:solidFill>
              </a:rPr>
              <a:t>Οι παίκτες….</a:t>
            </a:r>
          </a:p>
        </p:txBody>
      </p:sp>
      <p:pic>
        <p:nvPicPr>
          <p:cNvPr id="9231" name="Picture 15"/>
          <p:cNvPicPr>
            <a:picLocks noGrp="1" noChangeAspect="1" noChangeArrowheads="1"/>
          </p:cNvPicPr>
          <p:nvPr>
            <p:ph sz="half" idx="1"/>
          </p:nvPr>
        </p:nvPicPr>
        <p:blipFill>
          <a:blip r:embed="rId3" cstate="print"/>
          <a:stretch>
            <a:fillRect/>
          </a:stretch>
        </p:blipFill>
        <p:spPr>
          <a:xfrm>
            <a:off x="506642" y="1600200"/>
            <a:ext cx="3939715" cy="4525963"/>
          </a:xfrm>
          <a:noFill/>
          <a:ln/>
        </p:spPr>
      </p:pic>
      <p:sp>
        <p:nvSpPr>
          <p:cNvPr id="9229" name="Rectangle 13"/>
          <p:cNvSpPr>
            <a:spLocks noGrp="1" noChangeArrowheads="1"/>
          </p:cNvSpPr>
          <p:nvPr>
            <p:ph sz="half" idx="2"/>
          </p:nvPr>
        </p:nvSpPr>
        <p:spPr/>
        <p:txBody>
          <a:bodyPr/>
          <a:lstStyle/>
          <a:p>
            <a:r>
              <a:rPr lang="el-GR"/>
              <a:t>Δενδριτικά κύτταρα</a:t>
            </a:r>
          </a:p>
          <a:p>
            <a:pPr lvl="1"/>
            <a:r>
              <a:rPr lang="el-GR"/>
              <a:t>Οι εκκινητές..</a:t>
            </a:r>
          </a:p>
          <a:p>
            <a:endParaRPr lang="el-GR"/>
          </a:p>
          <a:p>
            <a:r>
              <a:rPr lang="el-GR"/>
              <a:t>Τ λεμφοκύτταρα</a:t>
            </a:r>
          </a:p>
          <a:p>
            <a:pPr lvl="1"/>
            <a:r>
              <a:rPr lang="el-GR"/>
              <a:t>Οι ενορχηστρωτές της βλάβης…</a:t>
            </a:r>
          </a:p>
          <a:p>
            <a:pPr lvl="1"/>
            <a:endParaRPr lang="el-GR"/>
          </a:p>
          <a:p>
            <a:r>
              <a:rPr lang="el-GR"/>
              <a:t>Μακροφάγα</a:t>
            </a:r>
          </a:p>
          <a:p>
            <a:pPr lvl="1"/>
            <a:r>
              <a:rPr lang="el-GR"/>
              <a:t>Τα φονικά εργαλεία..</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p:txBody>
          <a:bodyPr/>
          <a:lstStyle/>
          <a:p>
            <a:r>
              <a:rPr lang="el-GR" sz="3600" dirty="0">
                <a:solidFill>
                  <a:srgbClr val="FF0000"/>
                </a:solidFill>
              </a:rPr>
              <a:t>Παθογένεια: Δύο διακριτοί άξονες</a:t>
            </a:r>
          </a:p>
        </p:txBody>
      </p:sp>
      <p:sp>
        <p:nvSpPr>
          <p:cNvPr id="64515" name="Rectangle 3"/>
          <p:cNvSpPr>
            <a:spLocks noGrp="1" noChangeArrowheads="1"/>
          </p:cNvSpPr>
          <p:nvPr>
            <p:ph idx="1"/>
          </p:nvPr>
        </p:nvSpPr>
        <p:spPr/>
        <p:txBody>
          <a:bodyPr/>
          <a:lstStyle/>
          <a:p>
            <a:endParaRPr lang="el-GR" dirty="0"/>
          </a:p>
        </p:txBody>
      </p:sp>
      <p:sp>
        <p:nvSpPr>
          <p:cNvPr id="64516" name="Text Box 4"/>
          <p:cNvSpPr txBox="1">
            <a:spLocks noChangeArrowheads="1"/>
          </p:cNvSpPr>
          <p:nvPr/>
        </p:nvSpPr>
        <p:spPr bwMode="auto">
          <a:xfrm>
            <a:off x="1043608" y="3140968"/>
            <a:ext cx="2212016" cy="1077218"/>
          </a:xfrm>
          <a:prstGeom prst="rect">
            <a:avLst/>
          </a:prstGeom>
          <a:noFill/>
          <a:ln w="9525">
            <a:noFill/>
            <a:miter lim="800000"/>
            <a:headEnd/>
            <a:tailEnd/>
          </a:ln>
          <a:effectLst/>
        </p:spPr>
        <p:txBody>
          <a:bodyPr wrap="none">
            <a:spAutoFit/>
          </a:bodyPr>
          <a:lstStyle/>
          <a:p>
            <a:r>
              <a:rPr lang="el-GR" sz="3200" dirty="0">
                <a:latin typeface="Arial" pitchFamily="34" charset="0"/>
              </a:rPr>
              <a:t>Κροταφική </a:t>
            </a:r>
          </a:p>
          <a:p>
            <a:r>
              <a:rPr lang="el-GR" sz="3200" dirty="0">
                <a:latin typeface="Arial" pitchFamily="34" charset="0"/>
              </a:rPr>
              <a:t>αρτηρίτιδα</a:t>
            </a:r>
          </a:p>
        </p:txBody>
      </p:sp>
      <p:sp>
        <p:nvSpPr>
          <p:cNvPr id="64517" name="Text Box 5"/>
          <p:cNvSpPr txBox="1">
            <a:spLocks noChangeArrowheads="1"/>
          </p:cNvSpPr>
          <p:nvPr/>
        </p:nvSpPr>
        <p:spPr bwMode="auto">
          <a:xfrm>
            <a:off x="4767263" y="2414588"/>
            <a:ext cx="3002810" cy="400110"/>
          </a:xfrm>
          <a:prstGeom prst="rect">
            <a:avLst/>
          </a:prstGeom>
          <a:noFill/>
          <a:ln w="9525">
            <a:noFill/>
            <a:miter lim="800000"/>
            <a:headEnd/>
            <a:tailEnd/>
          </a:ln>
          <a:effectLst/>
        </p:spPr>
        <p:txBody>
          <a:bodyPr wrap="none">
            <a:spAutoFit/>
          </a:bodyPr>
          <a:lstStyle/>
          <a:p>
            <a:r>
              <a:rPr lang="el-GR" sz="2000" b="1" dirty="0">
                <a:latin typeface="Arial" pitchFamily="34" charset="0"/>
              </a:rPr>
              <a:t>Συστηματική φλεγμονή</a:t>
            </a:r>
          </a:p>
        </p:txBody>
      </p:sp>
      <p:sp>
        <p:nvSpPr>
          <p:cNvPr id="64518" name="Text Box 6"/>
          <p:cNvSpPr txBox="1">
            <a:spLocks noChangeArrowheads="1"/>
          </p:cNvSpPr>
          <p:nvPr/>
        </p:nvSpPr>
        <p:spPr bwMode="auto">
          <a:xfrm>
            <a:off x="4767263" y="4143375"/>
            <a:ext cx="4065537" cy="400110"/>
          </a:xfrm>
          <a:prstGeom prst="rect">
            <a:avLst/>
          </a:prstGeom>
          <a:noFill/>
          <a:ln w="9525">
            <a:noFill/>
            <a:miter lim="800000"/>
            <a:headEnd/>
            <a:tailEnd/>
          </a:ln>
          <a:effectLst/>
        </p:spPr>
        <p:txBody>
          <a:bodyPr wrap="none">
            <a:spAutoFit/>
          </a:bodyPr>
          <a:lstStyle/>
          <a:p>
            <a:r>
              <a:rPr lang="el-GR" sz="2000" b="1" dirty="0">
                <a:latin typeface="Arial" pitchFamily="34" charset="0"/>
              </a:rPr>
              <a:t>Φλεγμονώδης διήθηση αγγείων</a:t>
            </a:r>
          </a:p>
        </p:txBody>
      </p:sp>
      <p:sp>
        <p:nvSpPr>
          <p:cNvPr id="64519" name="Line 7"/>
          <p:cNvSpPr>
            <a:spLocks noChangeShapeType="1"/>
          </p:cNvSpPr>
          <p:nvPr/>
        </p:nvSpPr>
        <p:spPr bwMode="auto">
          <a:xfrm flipV="1">
            <a:off x="3419475" y="2708275"/>
            <a:ext cx="1368425" cy="865188"/>
          </a:xfrm>
          <a:prstGeom prst="line">
            <a:avLst/>
          </a:prstGeom>
          <a:noFill/>
          <a:ln w="57150">
            <a:solidFill>
              <a:srgbClr val="FF0000"/>
            </a:solidFill>
            <a:round/>
            <a:headEnd/>
            <a:tailEnd type="triangle" w="med" len="med"/>
          </a:ln>
          <a:effectLst/>
        </p:spPr>
        <p:txBody>
          <a:bodyPr/>
          <a:lstStyle/>
          <a:p>
            <a:endParaRPr lang="el-GR"/>
          </a:p>
        </p:txBody>
      </p:sp>
      <p:sp>
        <p:nvSpPr>
          <p:cNvPr id="64520" name="Line 8"/>
          <p:cNvSpPr>
            <a:spLocks noChangeShapeType="1"/>
          </p:cNvSpPr>
          <p:nvPr/>
        </p:nvSpPr>
        <p:spPr bwMode="auto">
          <a:xfrm>
            <a:off x="3419475" y="3573463"/>
            <a:ext cx="1296988" cy="792162"/>
          </a:xfrm>
          <a:prstGeom prst="line">
            <a:avLst/>
          </a:prstGeom>
          <a:noFill/>
          <a:ln w="57150">
            <a:solidFill>
              <a:srgbClr val="FF0000"/>
            </a:solidFill>
            <a:round/>
            <a:headEnd/>
            <a:tailEnd type="triangle" w="med" len="med"/>
          </a:ln>
          <a:effectLst/>
        </p:spPr>
        <p:txBody>
          <a:bodyPr/>
          <a:lstStyle/>
          <a:p>
            <a:endParaRPr lang="el-GR"/>
          </a:p>
        </p:txBody>
      </p:sp>
      <p:sp>
        <p:nvSpPr>
          <p:cNvPr id="64521" name="AutoShape 9"/>
          <p:cNvSpPr>
            <a:spLocks noChangeArrowheads="1"/>
          </p:cNvSpPr>
          <p:nvPr/>
        </p:nvSpPr>
        <p:spPr bwMode="auto">
          <a:xfrm>
            <a:off x="5292725" y="2924175"/>
            <a:ext cx="358775" cy="1081088"/>
          </a:xfrm>
          <a:prstGeom prst="curvedRightArrow">
            <a:avLst>
              <a:gd name="adj1" fmla="val 60266"/>
              <a:gd name="adj2" fmla="val 120531"/>
              <a:gd name="adj3" fmla="val 33333"/>
            </a:avLst>
          </a:prstGeom>
          <a:solidFill>
            <a:schemeClr val="accent1"/>
          </a:solidFill>
          <a:ln w="9525">
            <a:solidFill>
              <a:schemeClr val="tx1"/>
            </a:solidFill>
            <a:miter lim="800000"/>
            <a:headEnd/>
            <a:tailEnd/>
          </a:ln>
          <a:effectLst/>
        </p:spPr>
        <p:txBody>
          <a:bodyPr wrap="none" anchor="ctr"/>
          <a:lstStyle/>
          <a:p>
            <a:endParaRPr lang="el-GR"/>
          </a:p>
        </p:txBody>
      </p:sp>
      <p:sp>
        <p:nvSpPr>
          <p:cNvPr id="64524" name="AutoShape 12"/>
          <p:cNvSpPr>
            <a:spLocks noChangeArrowheads="1"/>
          </p:cNvSpPr>
          <p:nvPr/>
        </p:nvSpPr>
        <p:spPr bwMode="auto">
          <a:xfrm rot="10800000">
            <a:off x="6011863" y="2924175"/>
            <a:ext cx="431800" cy="1008063"/>
          </a:xfrm>
          <a:prstGeom prst="curvedRightArrow">
            <a:avLst>
              <a:gd name="adj1" fmla="val 46691"/>
              <a:gd name="adj2" fmla="val 93382"/>
              <a:gd name="adj3" fmla="val 33333"/>
            </a:avLst>
          </a:prstGeom>
          <a:solidFill>
            <a:schemeClr val="accent1"/>
          </a:solidFill>
          <a:ln w="9525">
            <a:solidFill>
              <a:schemeClr val="tx1"/>
            </a:solidFill>
            <a:miter lim="800000"/>
            <a:headEnd/>
            <a:tailEnd/>
          </a:ln>
          <a:effectLst/>
        </p:spPr>
        <p:txBody>
          <a:bodyPr wrap="none" anchor="ctr"/>
          <a:lstStyle/>
          <a:p>
            <a:endParaRPr lang="el-G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71600" y="274638"/>
            <a:ext cx="7715200" cy="1143000"/>
          </a:xfrm>
        </p:spPr>
        <p:txBody>
          <a:bodyPr>
            <a:normAutofit fontScale="90000"/>
          </a:bodyPr>
          <a:lstStyle/>
          <a:p>
            <a:r>
              <a:rPr lang="el-GR" dirty="0">
                <a:solidFill>
                  <a:srgbClr val="FF0000"/>
                </a:solidFill>
              </a:rPr>
              <a:t>Το σύστημα της έμφυτης ανοσίας καθοδηγεί την επίκτητη ανοσία…</a:t>
            </a:r>
          </a:p>
        </p:txBody>
      </p:sp>
      <p:sp>
        <p:nvSpPr>
          <p:cNvPr id="5" name="Text Placeholder 4"/>
          <p:cNvSpPr>
            <a:spLocks noGrp="1"/>
          </p:cNvSpPr>
          <p:nvPr>
            <p:ph type="body" sz="half" idx="1"/>
          </p:nvPr>
        </p:nvSpPr>
        <p:spPr/>
        <p:txBody>
          <a:bodyPr/>
          <a:lstStyle/>
          <a:p>
            <a:endParaRPr lang="el-GR" dirty="0"/>
          </a:p>
        </p:txBody>
      </p:sp>
      <p:pic>
        <p:nvPicPr>
          <p:cNvPr id="8" name="irc_mi" descr="http://www.jaad.org/cms/attachment/2011906515/2034140677/gr2.jpg"/>
          <p:cNvPicPr>
            <a:picLocks noGrp="1"/>
          </p:cNvPicPr>
          <p:nvPr>
            <p:ph sz="half" idx="2"/>
          </p:nvPr>
        </p:nvPicPr>
        <p:blipFill>
          <a:blip r:embed="rId2" cstate="print"/>
          <a:srcRect/>
          <a:stretch>
            <a:fillRect/>
          </a:stretch>
        </p:blipFill>
        <p:spPr bwMode="auto">
          <a:xfrm>
            <a:off x="4283968" y="1844824"/>
            <a:ext cx="4690864" cy="4320480"/>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395535" y="2132856"/>
            <a:ext cx="3744417" cy="36004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7"/>
          <p:cNvPicPr>
            <a:picLocks noGrp="1" noChangeAspect="1" noChangeArrowheads="1"/>
          </p:cNvPicPr>
          <p:nvPr>
            <p:ph sz="half" idx="2"/>
          </p:nvPr>
        </p:nvPicPr>
        <p:blipFill>
          <a:blip r:embed="rId3" cstate="print"/>
          <a:srcRect/>
          <a:stretch>
            <a:fillRect/>
          </a:stretch>
        </p:blipFill>
        <p:spPr>
          <a:xfrm>
            <a:off x="4088373" y="1268760"/>
            <a:ext cx="4937652" cy="3384376"/>
          </a:xfrm>
          <a:noFill/>
        </p:spPr>
      </p:pic>
      <p:pic>
        <p:nvPicPr>
          <p:cNvPr id="7172" name="Picture 3"/>
          <p:cNvPicPr>
            <a:picLocks noGrp="1" noChangeAspect="1" noChangeArrowheads="1"/>
          </p:cNvPicPr>
          <p:nvPr>
            <p:ph idx="4294967295"/>
          </p:nvPr>
        </p:nvPicPr>
        <p:blipFill>
          <a:blip r:embed="rId4" cstate="print"/>
          <a:srcRect/>
          <a:stretch>
            <a:fillRect/>
          </a:stretch>
        </p:blipFill>
        <p:spPr>
          <a:xfrm>
            <a:off x="0" y="188913"/>
            <a:ext cx="4105275" cy="6669087"/>
          </a:xfr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rrowheads="1"/>
          </p:cNvSpPr>
          <p:nvPr>
            <p:ph type="title"/>
          </p:nvPr>
        </p:nvSpPr>
        <p:spPr/>
        <p:txBody>
          <a:bodyPr>
            <a:normAutofit fontScale="90000"/>
          </a:bodyPr>
          <a:lstStyle/>
          <a:p>
            <a:r>
              <a:rPr lang="el-GR" sz="3600" dirty="0">
                <a:solidFill>
                  <a:srgbClr val="FF0000"/>
                </a:solidFill>
              </a:rPr>
              <a:t>Τα </a:t>
            </a:r>
            <a:r>
              <a:rPr lang="en-US" sz="3600" dirty="0">
                <a:solidFill>
                  <a:srgbClr val="FF0000"/>
                </a:solidFill>
              </a:rPr>
              <a:t>Th1 </a:t>
            </a:r>
            <a:r>
              <a:rPr lang="el-GR" sz="3600" dirty="0">
                <a:solidFill>
                  <a:srgbClr val="FF0000"/>
                </a:solidFill>
              </a:rPr>
              <a:t>και </a:t>
            </a:r>
            <a:r>
              <a:rPr lang="en-US" sz="3600" dirty="0">
                <a:solidFill>
                  <a:srgbClr val="FF0000"/>
                </a:solidFill>
              </a:rPr>
              <a:t>Th17</a:t>
            </a:r>
            <a:r>
              <a:rPr lang="el-GR" sz="3600" dirty="0">
                <a:solidFill>
                  <a:srgbClr val="FF0000"/>
                </a:solidFill>
              </a:rPr>
              <a:t> λεμφοκύτταρα κυριαρχούν</a:t>
            </a:r>
            <a:r>
              <a:rPr lang="en-US" sz="3600" dirty="0">
                <a:solidFill>
                  <a:srgbClr val="FF0000"/>
                </a:solidFill>
              </a:rPr>
              <a:t> </a:t>
            </a:r>
            <a:r>
              <a:rPr lang="el-GR" sz="3600" dirty="0">
                <a:solidFill>
                  <a:srgbClr val="FF0000"/>
                </a:solidFill>
              </a:rPr>
              <a:t>στην βλάβη…</a:t>
            </a:r>
          </a:p>
        </p:txBody>
      </p:sp>
      <p:pic>
        <p:nvPicPr>
          <p:cNvPr id="80900" name="Picture 4"/>
          <p:cNvPicPr>
            <a:picLocks noGrp="1" noChangeAspect="1" noChangeArrowheads="1"/>
          </p:cNvPicPr>
          <p:nvPr>
            <p:ph idx="1"/>
          </p:nvPr>
        </p:nvPicPr>
        <p:blipFill>
          <a:blip r:embed="rId3" cstate="print"/>
          <a:srcRect/>
          <a:stretch>
            <a:fillRect/>
          </a:stretch>
        </p:blipFill>
        <p:spPr>
          <a:xfrm>
            <a:off x="323850" y="1484313"/>
            <a:ext cx="3175000" cy="801687"/>
          </a:xfrm>
          <a:noFill/>
          <a:ln/>
        </p:spPr>
      </p:pic>
      <p:pic>
        <p:nvPicPr>
          <p:cNvPr id="80899" name="Picture 3"/>
          <p:cNvPicPr>
            <a:picLocks noGrp="1" noChangeAspect="1" noChangeArrowheads="1"/>
          </p:cNvPicPr>
          <p:nvPr>
            <p:ph type="body" idx="4294967295"/>
          </p:nvPr>
        </p:nvPicPr>
        <p:blipFill>
          <a:blip r:embed="rId4" cstate="print"/>
          <a:srcRect/>
          <a:stretch>
            <a:fillRect/>
          </a:stretch>
        </p:blipFill>
        <p:spPr>
          <a:xfrm>
            <a:off x="914400" y="2332038"/>
            <a:ext cx="8229600" cy="4525962"/>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p:txBody>
          <a:bodyPr/>
          <a:lstStyle/>
          <a:p>
            <a:r>
              <a:rPr lang="el-GR" sz="3600" dirty="0">
                <a:solidFill>
                  <a:srgbClr val="FF0000"/>
                </a:solidFill>
              </a:rPr>
              <a:t>Το πιθανό παθογενετικό υπόβαθρο….</a:t>
            </a:r>
          </a:p>
        </p:txBody>
      </p:sp>
      <p:pic>
        <p:nvPicPr>
          <p:cNvPr id="86020" name="Picture 4"/>
          <p:cNvPicPr>
            <a:picLocks noGrp="1" noChangeAspect="1" noChangeArrowheads="1"/>
          </p:cNvPicPr>
          <p:nvPr>
            <p:ph idx="1"/>
          </p:nvPr>
        </p:nvPicPr>
        <p:blipFill>
          <a:blip r:embed="rId3" cstate="print"/>
          <a:srcRect/>
          <a:stretch>
            <a:fillRect/>
          </a:stretch>
        </p:blipFill>
        <p:spPr>
          <a:xfrm>
            <a:off x="2771775" y="1989138"/>
            <a:ext cx="3506788" cy="4525962"/>
          </a:xfrm>
          <a:noFill/>
          <a:ln/>
        </p:spPr>
      </p:pic>
      <p:sp>
        <p:nvSpPr>
          <p:cNvPr id="86022" name="Oval 6"/>
          <p:cNvSpPr>
            <a:spLocks noChangeArrowheads="1"/>
          </p:cNvSpPr>
          <p:nvPr/>
        </p:nvSpPr>
        <p:spPr bwMode="auto">
          <a:xfrm>
            <a:off x="3059113" y="1700213"/>
            <a:ext cx="1368425" cy="4968875"/>
          </a:xfrm>
          <a:prstGeom prst="ellipse">
            <a:avLst/>
          </a:prstGeom>
          <a:noFill/>
          <a:ln w="57150">
            <a:solidFill>
              <a:srgbClr val="FF0000"/>
            </a:solidFill>
            <a:round/>
            <a:headEnd/>
            <a:tailEnd/>
          </a:ln>
          <a:effectLst/>
        </p:spPr>
        <p:txBody>
          <a:bodyPr wrap="none" anchor="ctr"/>
          <a:lstStyle/>
          <a:p>
            <a:endParaRPr lang="el-GR"/>
          </a:p>
        </p:txBody>
      </p:sp>
      <p:sp>
        <p:nvSpPr>
          <p:cNvPr id="86023" name="Oval 7"/>
          <p:cNvSpPr>
            <a:spLocks noChangeArrowheads="1"/>
          </p:cNvSpPr>
          <p:nvPr/>
        </p:nvSpPr>
        <p:spPr bwMode="auto">
          <a:xfrm>
            <a:off x="4859338" y="1700213"/>
            <a:ext cx="1368425" cy="4968875"/>
          </a:xfrm>
          <a:prstGeom prst="ellipse">
            <a:avLst/>
          </a:prstGeom>
          <a:noFill/>
          <a:ln w="57150">
            <a:solidFill>
              <a:srgbClr val="FF0000"/>
            </a:solidFill>
            <a:round/>
            <a:headEnd/>
            <a:tailEnd/>
          </a:ln>
          <a:effectLst/>
        </p:spPr>
        <p:txBody>
          <a:bodyPr wrap="none" anchor="ctr"/>
          <a:lstStyle/>
          <a:p>
            <a:endParaRPr lang="el-GR"/>
          </a:p>
        </p:txBody>
      </p:sp>
      <p:sp>
        <p:nvSpPr>
          <p:cNvPr id="86024" name="AutoShape 8"/>
          <p:cNvSpPr>
            <a:spLocks noChangeArrowheads="1"/>
          </p:cNvSpPr>
          <p:nvPr/>
        </p:nvSpPr>
        <p:spPr bwMode="auto">
          <a:xfrm>
            <a:off x="1692275" y="3933825"/>
            <a:ext cx="1081088" cy="576263"/>
          </a:xfrm>
          <a:prstGeom prst="leftArrow">
            <a:avLst>
              <a:gd name="adj1" fmla="val 50000"/>
              <a:gd name="adj2" fmla="val 46901"/>
            </a:avLst>
          </a:prstGeom>
          <a:solidFill>
            <a:schemeClr val="accent1"/>
          </a:solidFill>
          <a:ln w="9525">
            <a:solidFill>
              <a:schemeClr val="tx1"/>
            </a:solidFill>
            <a:miter lim="800000"/>
            <a:headEnd/>
            <a:tailEnd/>
          </a:ln>
          <a:effectLst/>
        </p:spPr>
        <p:txBody>
          <a:bodyPr wrap="none" anchor="ctr"/>
          <a:lstStyle/>
          <a:p>
            <a:endParaRPr lang="el-GR"/>
          </a:p>
        </p:txBody>
      </p:sp>
      <p:sp>
        <p:nvSpPr>
          <p:cNvPr id="86025" name="Text Box 9"/>
          <p:cNvSpPr txBox="1">
            <a:spLocks noChangeArrowheads="1"/>
          </p:cNvSpPr>
          <p:nvPr/>
        </p:nvSpPr>
        <p:spPr bwMode="auto">
          <a:xfrm>
            <a:off x="0" y="3933825"/>
            <a:ext cx="1835150" cy="701675"/>
          </a:xfrm>
          <a:prstGeom prst="rect">
            <a:avLst/>
          </a:prstGeom>
          <a:noFill/>
          <a:ln w="9525">
            <a:noFill/>
            <a:miter lim="800000"/>
            <a:headEnd/>
            <a:tailEnd/>
          </a:ln>
          <a:effectLst/>
        </p:spPr>
        <p:txBody>
          <a:bodyPr>
            <a:spAutoFit/>
          </a:bodyPr>
          <a:lstStyle/>
          <a:p>
            <a:r>
              <a:rPr lang="el-GR" sz="2000">
                <a:latin typeface="Arial" pitchFamily="34" charset="0"/>
              </a:rPr>
              <a:t>Συστηματική φλεγμονή</a:t>
            </a:r>
          </a:p>
        </p:txBody>
      </p:sp>
      <p:sp>
        <p:nvSpPr>
          <p:cNvPr id="86026" name="AutoShape 10"/>
          <p:cNvSpPr>
            <a:spLocks noChangeArrowheads="1"/>
          </p:cNvSpPr>
          <p:nvPr/>
        </p:nvSpPr>
        <p:spPr bwMode="auto">
          <a:xfrm>
            <a:off x="6300788" y="4005263"/>
            <a:ext cx="863600" cy="503237"/>
          </a:xfrm>
          <a:prstGeom prst="rightArrow">
            <a:avLst>
              <a:gd name="adj1" fmla="val 50000"/>
              <a:gd name="adj2" fmla="val 42902"/>
            </a:avLst>
          </a:prstGeom>
          <a:solidFill>
            <a:schemeClr val="accent1"/>
          </a:solidFill>
          <a:ln w="9525">
            <a:solidFill>
              <a:schemeClr val="tx1"/>
            </a:solidFill>
            <a:miter lim="800000"/>
            <a:headEnd/>
            <a:tailEnd/>
          </a:ln>
          <a:effectLst/>
        </p:spPr>
        <p:txBody>
          <a:bodyPr wrap="none" anchor="ctr"/>
          <a:lstStyle/>
          <a:p>
            <a:endParaRPr lang="el-GR"/>
          </a:p>
        </p:txBody>
      </p:sp>
      <p:sp>
        <p:nvSpPr>
          <p:cNvPr id="86027" name="Rectangle 11"/>
          <p:cNvSpPr>
            <a:spLocks noChangeArrowheads="1"/>
          </p:cNvSpPr>
          <p:nvPr/>
        </p:nvSpPr>
        <p:spPr bwMode="auto">
          <a:xfrm>
            <a:off x="7164388" y="3933825"/>
            <a:ext cx="1835150" cy="1006475"/>
          </a:xfrm>
          <a:prstGeom prst="rect">
            <a:avLst/>
          </a:prstGeom>
          <a:noFill/>
          <a:ln w="9525">
            <a:noFill/>
            <a:miter lim="800000"/>
            <a:headEnd/>
            <a:tailEnd/>
          </a:ln>
          <a:effectLst/>
        </p:spPr>
        <p:txBody>
          <a:bodyPr>
            <a:spAutoFit/>
          </a:bodyPr>
          <a:lstStyle/>
          <a:p>
            <a:r>
              <a:rPr lang="el-GR" sz="2000">
                <a:latin typeface="Arial" pitchFamily="34" charset="0"/>
              </a:rPr>
              <a:t>Φλεγμονώδης διήθηση </a:t>
            </a:r>
          </a:p>
          <a:p>
            <a:r>
              <a:rPr lang="el-GR" sz="2000">
                <a:latin typeface="Arial" pitchFamily="34" charset="0"/>
              </a:rPr>
              <a:t>αγγείων</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p:txBody>
          <a:bodyPr/>
          <a:lstStyle/>
          <a:p>
            <a:r>
              <a:rPr lang="el-GR" dirty="0">
                <a:solidFill>
                  <a:srgbClr val="FF0000"/>
                </a:solidFill>
              </a:rPr>
              <a:t>Θεραπεία</a:t>
            </a:r>
          </a:p>
        </p:txBody>
      </p:sp>
      <p:sp>
        <p:nvSpPr>
          <p:cNvPr id="60419" name="Rectangle 3"/>
          <p:cNvSpPr>
            <a:spLocks noGrp="1" noChangeArrowheads="1"/>
          </p:cNvSpPr>
          <p:nvPr>
            <p:ph idx="1"/>
          </p:nvPr>
        </p:nvSpPr>
        <p:spPr/>
        <p:txBody>
          <a:bodyPr/>
          <a:lstStyle/>
          <a:p>
            <a:r>
              <a:rPr lang="el-GR" dirty="0"/>
              <a:t>Ακρογωνιαίος λίθος τα στεροειδή</a:t>
            </a:r>
          </a:p>
          <a:p>
            <a:pPr lvl="1"/>
            <a:r>
              <a:rPr lang="en-US" dirty="0"/>
              <a:t>1</a:t>
            </a:r>
            <a:r>
              <a:rPr lang="el-GR" dirty="0"/>
              <a:t> </a:t>
            </a:r>
            <a:r>
              <a:rPr lang="en-US" dirty="0"/>
              <a:t>mg/kg</a:t>
            </a:r>
            <a:r>
              <a:rPr lang="el-GR" dirty="0"/>
              <a:t> </a:t>
            </a:r>
            <a:r>
              <a:rPr lang="en-US" dirty="0"/>
              <a:t>(max 60 mg) </a:t>
            </a:r>
            <a:r>
              <a:rPr lang="el-GR" dirty="0" err="1"/>
              <a:t>πρεδνιζόνης</a:t>
            </a:r>
            <a:r>
              <a:rPr lang="el-GR" dirty="0"/>
              <a:t> με προοδευτικό </a:t>
            </a:r>
            <a:r>
              <a:rPr lang="en-US" dirty="0"/>
              <a:t>tapering </a:t>
            </a:r>
            <a:r>
              <a:rPr lang="el-GR" dirty="0"/>
              <a:t>ανά 2-4 εβομάδες. Μετά τα 10</a:t>
            </a:r>
            <a:r>
              <a:rPr lang="en-US" dirty="0"/>
              <a:t>mg</a:t>
            </a:r>
            <a:r>
              <a:rPr lang="el-GR" dirty="0"/>
              <a:t> μείωση ανά 1 </a:t>
            </a:r>
            <a:r>
              <a:rPr lang="en-US" dirty="0"/>
              <a:t>mg</a:t>
            </a:r>
            <a:r>
              <a:rPr lang="el-GR" dirty="0"/>
              <a:t>/μήνα περίπου</a:t>
            </a:r>
          </a:p>
          <a:p>
            <a:pPr lvl="1"/>
            <a:r>
              <a:rPr lang="el-GR" b="1" dirty="0"/>
              <a:t>Απαραίτητη η εξατομίκευση</a:t>
            </a:r>
          </a:p>
          <a:p>
            <a:pPr lvl="1"/>
            <a:r>
              <a:rPr lang="el-GR" dirty="0"/>
              <a:t>Χρήσιμη η παρακολούθηση δεικτών φλεγμονής</a:t>
            </a:r>
            <a:endParaRPr lang="en-US" dirty="0"/>
          </a:p>
          <a:p>
            <a:pPr lvl="1"/>
            <a:r>
              <a:rPr lang="el-GR" dirty="0"/>
              <a:t>Επί οφθαλμικών διαταραχών χορήγηση ώσεων (1</a:t>
            </a:r>
            <a:r>
              <a:rPr lang="en-US" dirty="0" err="1"/>
              <a:t>gr</a:t>
            </a:r>
            <a:r>
              <a:rPr lang="en-US" dirty="0"/>
              <a:t> </a:t>
            </a:r>
            <a:r>
              <a:rPr lang="en-US" dirty="0" err="1"/>
              <a:t>SoluMedrol</a:t>
            </a:r>
            <a:r>
              <a:rPr lang="en-US" dirty="0"/>
              <a:t> X 3)</a:t>
            </a:r>
            <a:endParaRPr lang="el-G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noChangeArrowheads="1"/>
          </p:cNvSpPr>
          <p:nvPr>
            <p:ph idx="1"/>
          </p:nvPr>
        </p:nvSpPr>
        <p:spPr>
          <a:xfrm>
            <a:off x="457200" y="765175"/>
            <a:ext cx="8229600" cy="5360988"/>
          </a:xfrm>
        </p:spPr>
        <p:txBody>
          <a:bodyPr>
            <a:normAutofit lnSpcReduction="10000"/>
          </a:bodyPr>
          <a:lstStyle/>
          <a:p>
            <a:r>
              <a:rPr lang="el-GR"/>
              <a:t>Θεαματική ανταπόκριση</a:t>
            </a:r>
            <a:endParaRPr lang="en-US"/>
          </a:p>
          <a:p>
            <a:r>
              <a:rPr lang="el-GR"/>
              <a:t>Άμεση βελτίωση σε 24-48</a:t>
            </a:r>
            <a:r>
              <a:rPr lang="en-US"/>
              <a:t>h</a:t>
            </a:r>
            <a:endParaRPr lang="el-GR"/>
          </a:p>
          <a:p>
            <a:r>
              <a:rPr lang="el-GR"/>
              <a:t>Δυνατή η διακοπή στεροειδών μετά 1,5-2 χρόνια</a:t>
            </a:r>
          </a:p>
          <a:p>
            <a:r>
              <a:rPr lang="el-GR"/>
              <a:t>Μικρή αύξηση δεικτών φλεγμονής δεν δικαιολογεί αύξηση αγωγής</a:t>
            </a:r>
          </a:p>
          <a:p>
            <a:r>
              <a:rPr lang="el-GR"/>
              <a:t>Επί υποτροπής μικρή αύξηση της δόσης είναι αρκετή</a:t>
            </a:r>
          </a:p>
          <a:p>
            <a:r>
              <a:rPr lang="el-GR"/>
              <a:t>Απαραίτητη η αγωγή πρόληψης οστεοπόρωσης</a:t>
            </a:r>
          </a:p>
          <a:p>
            <a:endParaRPr lang="el-G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p:txBody>
          <a:bodyPr>
            <a:normAutofit fontScale="90000"/>
          </a:bodyPr>
          <a:lstStyle/>
          <a:p>
            <a:r>
              <a:rPr lang="el-GR" sz="4000" dirty="0">
                <a:solidFill>
                  <a:srgbClr val="FF0000"/>
                </a:solidFill>
              </a:rPr>
              <a:t>Υπάρχει άλλη θεραπεία πλην των στεροειδών?</a:t>
            </a:r>
          </a:p>
        </p:txBody>
      </p:sp>
      <p:sp>
        <p:nvSpPr>
          <p:cNvPr id="68611" name="Rectangle 3"/>
          <p:cNvSpPr>
            <a:spLocks noGrp="1" noChangeArrowheads="1"/>
          </p:cNvSpPr>
          <p:nvPr>
            <p:ph idx="1"/>
          </p:nvPr>
        </p:nvSpPr>
        <p:spPr/>
        <p:txBody>
          <a:bodyPr/>
          <a:lstStyle/>
          <a:p>
            <a:pPr marL="0" indent="0">
              <a:buNone/>
            </a:pPr>
            <a:endParaRPr lang="el-GR" sz="2800" dirty="0"/>
          </a:p>
          <a:p>
            <a:r>
              <a:rPr lang="el-GR" sz="2800" dirty="0"/>
              <a:t>Η μεθοτρεξάτη μπορεί να χρησιμοποιηθεί ως </a:t>
            </a:r>
            <a:r>
              <a:rPr lang="en-US" sz="2800" dirty="0"/>
              <a:t>‘steroid sparing agent’</a:t>
            </a:r>
          </a:p>
          <a:p>
            <a:r>
              <a:rPr lang="el-GR" sz="2800" dirty="0"/>
              <a:t>Από τους βιολογικούς παράγοντες</a:t>
            </a:r>
            <a:endParaRPr lang="en-US" sz="2800" dirty="0"/>
          </a:p>
          <a:p>
            <a:pPr lvl="1"/>
            <a:r>
              <a:rPr lang="el-GR" sz="2400" dirty="0"/>
              <a:t>Δεν δρουν τα </a:t>
            </a:r>
            <a:r>
              <a:rPr lang="el-GR" sz="2400" dirty="0" err="1"/>
              <a:t>αντι</a:t>
            </a:r>
            <a:r>
              <a:rPr lang="el-GR" sz="2400" dirty="0"/>
              <a:t>-</a:t>
            </a:r>
            <a:r>
              <a:rPr lang="en-US" sz="2400" dirty="0"/>
              <a:t>TNF</a:t>
            </a:r>
            <a:endParaRPr lang="el-GR" sz="2400" dirty="0"/>
          </a:p>
          <a:p>
            <a:pPr lvl="1"/>
            <a:r>
              <a:rPr lang="el-GR" sz="2400" dirty="0"/>
              <a:t>Αποτελεσματικό το </a:t>
            </a:r>
            <a:r>
              <a:rPr lang="en-US" sz="2400" dirty="0"/>
              <a:t>tocilizumab (</a:t>
            </a:r>
            <a:r>
              <a:rPr lang="el-GR" sz="2400" dirty="0" err="1"/>
              <a:t>αναστολεας</a:t>
            </a:r>
            <a:r>
              <a:rPr lang="el-GR" sz="2400" dirty="0"/>
              <a:t> </a:t>
            </a:r>
            <a:r>
              <a:rPr lang="en-US" sz="2400" dirty="0"/>
              <a:t>IL-6).</a:t>
            </a:r>
            <a:r>
              <a:rPr lang="el-GR" sz="2400" dirty="0"/>
              <a:t> Διευκολύνει την ταχύτερη αποκλιμάκωση των </a:t>
            </a:r>
            <a:r>
              <a:rPr lang="el-GR" sz="2400" dirty="0" err="1"/>
              <a:t>στεροειδων</a:t>
            </a:r>
            <a:endParaRPr lang="el-GR"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p:txBody>
          <a:bodyPr/>
          <a:lstStyle/>
          <a:p>
            <a:r>
              <a:rPr lang="el-GR" dirty="0">
                <a:solidFill>
                  <a:srgbClr val="FF0000"/>
                </a:solidFill>
              </a:rPr>
              <a:t>Αρτηρίτιδα </a:t>
            </a:r>
            <a:r>
              <a:rPr lang="en-US" dirty="0" err="1">
                <a:solidFill>
                  <a:srgbClr val="FF0000"/>
                </a:solidFill>
              </a:rPr>
              <a:t>Takayasu</a:t>
            </a:r>
            <a:endParaRPr lang="el-GR" dirty="0">
              <a:solidFill>
                <a:srgbClr val="FF0000"/>
              </a:solidFill>
            </a:endParaRPr>
          </a:p>
        </p:txBody>
      </p:sp>
      <p:sp>
        <p:nvSpPr>
          <p:cNvPr id="62467" name="Rectangle 3"/>
          <p:cNvSpPr>
            <a:spLocks noGrp="1" noChangeArrowheads="1"/>
          </p:cNvSpPr>
          <p:nvPr>
            <p:ph idx="1"/>
          </p:nvPr>
        </p:nvSpPr>
        <p:spPr/>
        <p:txBody>
          <a:bodyPr/>
          <a:lstStyle/>
          <a:p>
            <a:r>
              <a:rPr lang="el-GR" dirty="0"/>
              <a:t>Σπάνια νόσος</a:t>
            </a:r>
          </a:p>
          <a:p>
            <a:r>
              <a:rPr lang="el-GR" dirty="0"/>
              <a:t>Κυρίως προσβάλλει νέες γυναίκες (&lt;40) </a:t>
            </a:r>
          </a:p>
          <a:p>
            <a:r>
              <a:rPr lang="el-GR" dirty="0"/>
              <a:t>Μεγαλύτερη επίπτωση στην Ασία</a:t>
            </a:r>
          </a:p>
          <a:p>
            <a:r>
              <a:rPr lang="el-GR" dirty="0"/>
              <a:t>Αρκετές ομοιότητες με την </a:t>
            </a:r>
            <a:r>
              <a:rPr lang="en-US" dirty="0"/>
              <a:t>GCA</a:t>
            </a:r>
            <a:endParaRPr lang="el-GR" dirty="0"/>
          </a:p>
          <a:p>
            <a:r>
              <a:rPr lang="el-GR" dirty="0"/>
              <a:t>Κυρίως προσβολή αορτικού τόξου</a:t>
            </a:r>
          </a:p>
          <a:p>
            <a:pPr lvl="1"/>
            <a:r>
              <a:rPr lang="el-GR" dirty="0"/>
              <a:t>Στένωση-απόφραξη</a:t>
            </a:r>
          </a:p>
          <a:p>
            <a:pPr lvl="1"/>
            <a:r>
              <a:rPr lang="el-GR" dirty="0"/>
              <a:t>Σχηματισμός ανευρύσματος</a:t>
            </a:r>
          </a:p>
          <a:p>
            <a:pPr>
              <a:buFont typeface="Wingdings" pitchFamily="2" charset="2"/>
              <a:buNone/>
            </a:pPr>
            <a:endParaRPr lang="el-G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p:txBody>
          <a:bodyPr/>
          <a:lstStyle/>
          <a:p>
            <a:pPr eaLnBrk="1" hangingPunct="1"/>
            <a:r>
              <a:rPr lang="el-GR" altLang="en-US" sz="3000" b="1" dirty="0">
                <a:solidFill>
                  <a:srgbClr val="FF0000"/>
                </a:solidFill>
              </a:rPr>
              <a:t>ΣΥΜΠΤΩΜΑΤΑ ΦΛΕΓΜΟΝΗΣ</a:t>
            </a:r>
            <a:endParaRPr lang="en-US" altLang="en-US" sz="3000" b="1" dirty="0">
              <a:solidFill>
                <a:srgbClr val="FF0000"/>
              </a:solidFill>
            </a:endParaRPr>
          </a:p>
        </p:txBody>
      </p:sp>
      <p:sp>
        <p:nvSpPr>
          <p:cNvPr id="640003" name="Rectangle 3"/>
          <p:cNvSpPr>
            <a:spLocks noGrp="1" noChangeArrowheads="1"/>
          </p:cNvSpPr>
          <p:nvPr>
            <p:ph idx="1"/>
          </p:nvPr>
        </p:nvSpPr>
        <p:spPr/>
        <p:txBody>
          <a:bodyPr/>
          <a:lstStyle/>
          <a:p>
            <a:pPr eaLnBrk="1" hangingPunct="1"/>
            <a:r>
              <a:rPr lang="el-GR" altLang="en-US" b="1"/>
              <a:t>Πυρετός</a:t>
            </a:r>
          </a:p>
          <a:p>
            <a:pPr eaLnBrk="1" hangingPunct="1"/>
            <a:r>
              <a:rPr lang="el-GR" altLang="en-US" b="1"/>
              <a:t>Νυχτερινοί ιδρώτες</a:t>
            </a:r>
          </a:p>
          <a:p>
            <a:pPr eaLnBrk="1" hangingPunct="1"/>
            <a:r>
              <a:rPr lang="el-GR" altLang="en-US" b="1"/>
              <a:t>Καταβολή</a:t>
            </a:r>
          </a:p>
          <a:p>
            <a:pPr eaLnBrk="1" hangingPunct="1"/>
            <a:r>
              <a:rPr lang="el-GR" altLang="en-US" b="1"/>
              <a:t>Ανορεξία </a:t>
            </a:r>
          </a:p>
          <a:p>
            <a:pPr eaLnBrk="1" hangingPunct="1"/>
            <a:r>
              <a:rPr lang="el-GR" altLang="en-US" b="1"/>
              <a:t>Απώλεια βάρους</a:t>
            </a:r>
          </a:p>
          <a:p>
            <a:pPr eaLnBrk="1" hangingPunct="1"/>
            <a:r>
              <a:rPr lang="el-GR" altLang="en-US" b="1"/>
              <a:t>Μυαλγίες</a:t>
            </a:r>
          </a:p>
          <a:p>
            <a:pPr eaLnBrk="1" hangingPunct="1"/>
            <a:r>
              <a:rPr lang="el-GR" altLang="en-US" b="1"/>
              <a:t>Συχνά εκλαμβάνονται ως λοίμωξη</a:t>
            </a:r>
            <a:endParaRPr lang="en-US" altLang="en-US" b="1"/>
          </a:p>
        </p:txBody>
      </p:sp>
    </p:spTree>
    <p:extLst>
      <p:ext uri="{BB962C8B-B14F-4D97-AF65-F5344CB8AC3E}">
        <p14:creationId xmlns:p14="http://schemas.microsoft.com/office/powerpoint/2010/main" val="3339078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p:cNvSpPr>
            <a:spLocks noGrp="1" noChangeArrowheads="1"/>
          </p:cNvSpPr>
          <p:nvPr>
            <p:ph type="title"/>
          </p:nvPr>
        </p:nvSpPr>
        <p:spPr>
          <a:xfrm>
            <a:off x="1259632" y="332656"/>
            <a:ext cx="6768752" cy="1085850"/>
          </a:xfrm>
        </p:spPr>
        <p:txBody>
          <a:bodyPr/>
          <a:lstStyle/>
          <a:p>
            <a:pPr eaLnBrk="1" hangingPunct="1"/>
            <a:r>
              <a:rPr lang="el-GR" altLang="en-US" sz="3000" b="1" dirty="0">
                <a:solidFill>
                  <a:srgbClr val="FF0000"/>
                </a:solidFill>
              </a:rPr>
              <a:t>ΣΥΜΠΤΩΜΑΤΑ ΑΓΓΕΙΑΚΗΣ ΑΠΟΦΡΑΞΗΣ </a:t>
            </a:r>
            <a:endParaRPr lang="en-US" altLang="en-US" sz="3000" b="1" dirty="0">
              <a:solidFill>
                <a:srgbClr val="FF0000"/>
              </a:solidFill>
            </a:endParaRPr>
          </a:p>
        </p:txBody>
      </p:sp>
      <p:sp>
        <p:nvSpPr>
          <p:cNvPr id="641027" name="Rectangle 3"/>
          <p:cNvSpPr>
            <a:spLocks noGrp="1" noChangeArrowheads="1"/>
          </p:cNvSpPr>
          <p:nvPr>
            <p:ph idx="1"/>
          </p:nvPr>
        </p:nvSpPr>
        <p:spPr>
          <a:xfrm>
            <a:off x="827584" y="1556792"/>
            <a:ext cx="7848872" cy="4896544"/>
          </a:xfrm>
        </p:spPr>
        <p:txBody>
          <a:bodyPr>
            <a:normAutofit/>
          </a:bodyPr>
          <a:lstStyle/>
          <a:p>
            <a:pPr eaLnBrk="1" hangingPunct="1"/>
            <a:r>
              <a:rPr lang="el-GR" altLang="en-US" b="1" dirty="0"/>
              <a:t>Πιο ειδικά</a:t>
            </a:r>
          </a:p>
          <a:p>
            <a:pPr eaLnBrk="1" hangingPunct="1"/>
            <a:r>
              <a:rPr lang="el-GR" altLang="en-US" b="1" dirty="0"/>
              <a:t>Πόνος στην περιοχή των προσβεβλημένων αρτηριών, κυρίως στον τράχηλο</a:t>
            </a:r>
          </a:p>
          <a:p>
            <a:pPr eaLnBrk="1" hangingPunct="1"/>
            <a:r>
              <a:rPr lang="el-GR" altLang="en-US" b="1" dirty="0"/>
              <a:t>Ζάλη, εμβοές, κεφαλαλγία, συγκοπή, ΑΕΕ, οπτικές διαταραχές από προσβολή καρωτίδων ή σπονδυλικών</a:t>
            </a:r>
          </a:p>
          <a:p>
            <a:pPr eaLnBrk="1" hangingPunct="1"/>
            <a:r>
              <a:rPr lang="el-GR" altLang="en-US" b="1" dirty="0"/>
              <a:t>Χωλότητα άνω άκρων, απουσία σφύξεων, διαφορά στην ΑΠ, φυσήματα υποκλειδίων</a:t>
            </a:r>
          </a:p>
          <a:p>
            <a:pPr eaLnBrk="1" hangingPunct="1"/>
            <a:endParaRPr lang="en-US" altLang="en-US" b="1" dirty="0"/>
          </a:p>
        </p:txBody>
      </p:sp>
    </p:spTree>
    <p:extLst>
      <p:ext uri="{BB962C8B-B14F-4D97-AF65-F5344CB8AC3E}">
        <p14:creationId xmlns:p14="http://schemas.microsoft.com/office/powerpoint/2010/main" val="3769756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p:cNvPicPr>
            <a:picLocks noGrp="1" noChangeAspect="1" noChangeArrowheads="1"/>
          </p:cNvPicPr>
          <p:nvPr>
            <p:ph idx="1"/>
          </p:nvPr>
        </p:nvPicPr>
        <p:blipFill>
          <a:blip r:embed="rId3" cstate="print"/>
          <a:srcRect/>
          <a:stretch>
            <a:fillRect/>
          </a:stretch>
        </p:blipFill>
        <p:spPr>
          <a:xfrm>
            <a:off x="457200" y="476250"/>
            <a:ext cx="8229600" cy="5832475"/>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Rectangle 5"/>
          <p:cNvSpPr>
            <a:spLocks noGrp="1" noChangeArrowheads="1"/>
          </p:cNvSpPr>
          <p:nvPr>
            <p:ph sz="half" idx="1"/>
          </p:nvPr>
        </p:nvSpPr>
        <p:spPr/>
        <p:txBody>
          <a:bodyPr/>
          <a:lstStyle/>
          <a:p>
            <a:endParaRPr lang="el-GR"/>
          </a:p>
        </p:txBody>
      </p:sp>
      <p:sp>
        <p:nvSpPr>
          <p:cNvPr id="70662" name="Rectangle 6"/>
          <p:cNvSpPr>
            <a:spLocks noGrp="1" noChangeArrowheads="1"/>
          </p:cNvSpPr>
          <p:nvPr>
            <p:ph sz="half" idx="2"/>
          </p:nvPr>
        </p:nvSpPr>
        <p:spPr/>
        <p:txBody>
          <a:bodyPr/>
          <a:lstStyle/>
          <a:p>
            <a:endParaRPr lang="el-GR"/>
          </a:p>
        </p:txBody>
      </p:sp>
      <p:pic>
        <p:nvPicPr>
          <p:cNvPr id="70664" name="Picture 8" descr="150FF2"/>
          <p:cNvPicPr>
            <a:picLocks noChangeAspect="1" noChangeArrowheads="1"/>
          </p:cNvPicPr>
          <p:nvPr/>
        </p:nvPicPr>
        <p:blipFill>
          <a:blip r:embed="rId3" cstate="print"/>
          <a:srcRect/>
          <a:stretch>
            <a:fillRect/>
          </a:stretch>
        </p:blipFill>
        <p:spPr bwMode="auto">
          <a:xfrm>
            <a:off x="250825" y="1412875"/>
            <a:ext cx="4333875" cy="4981575"/>
          </a:xfrm>
          <a:prstGeom prst="rect">
            <a:avLst/>
          </a:prstGeom>
          <a:noFill/>
        </p:spPr>
      </p:pic>
      <p:pic>
        <p:nvPicPr>
          <p:cNvPr id="70666" name="Picture 10" descr="150FF3"/>
          <p:cNvPicPr>
            <a:picLocks noChangeAspect="1" noChangeArrowheads="1"/>
          </p:cNvPicPr>
          <p:nvPr/>
        </p:nvPicPr>
        <p:blipFill>
          <a:blip r:embed="rId4" cstate="print"/>
          <a:srcRect/>
          <a:stretch>
            <a:fillRect/>
          </a:stretch>
        </p:blipFill>
        <p:spPr bwMode="auto">
          <a:xfrm>
            <a:off x="4819650" y="0"/>
            <a:ext cx="4324350" cy="685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hidden="1"/>
          <p:cNvSpPr>
            <a:spLocks noGrp="1" noChangeArrowheads="1"/>
          </p:cNvSpPr>
          <p:nvPr>
            <p:ph type="title"/>
          </p:nvPr>
        </p:nvSpPr>
        <p:spPr/>
        <p:txBody>
          <a:bodyPr/>
          <a:lstStyle/>
          <a:p>
            <a:pPr eaLnBrk="1" hangingPunct="1"/>
            <a:endParaRPr lang="en-US" altLang="en-US"/>
          </a:p>
        </p:txBody>
      </p:sp>
      <p:sp>
        <p:nvSpPr>
          <p:cNvPr id="549891" name="Rectangle 3" descr="143FF1"/>
          <p:cNvSpPr>
            <a:spLocks noGrp="1" noChangeAspect="1" noChangeArrowheads="1"/>
          </p:cNvSpPr>
          <p:nvPr isPhoto="1"/>
        </p:nvSpPr>
        <p:spPr bwMode="auto">
          <a:xfrm>
            <a:off x="-2626" y="0"/>
            <a:ext cx="9146626" cy="6858000"/>
          </a:xfrm>
          <a:prstGeom prst="rect">
            <a:avLst/>
          </a:prstGeom>
          <a:blipFill dpi="0" rotWithShape="1">
            <a:blip r:embed="rId2" cstate="print"/>
            <a:srcRect/>
            <a:stretch>
              <a:fillRect/>
            </a:stretch>
          </a:blip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1800"/>
          </a:p>
        </p:txBody>
      </p:sp>
    </p:spTree>
    <p:extLst>
      <p:ext uri="{BB962C8B-B14F-4D97-AF65-F5344CB8AC3E}">
        <p14:creationId xmlns:p14="http://schemas.microsoft.com/office/powerpoint/2010/main" val="2501809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p:txBody>
          <a:bodyPr/>
          <a:lstStyle/>
          <a:p>
            <a:pPr eaLnBrk="1" hangingPunct="1"/>
            <a:r>
              <a:rPr lang="el-GR" altLang="en-US" b="1" dirty="0">
                <a:solidFill>
                  <a:srgbClr val="FF0000"/>
                </a:solidFill>
              </a:rPr>
              <a:t>ΔΙΑΓΝΩΣΗ</a:t>
            </a:r>
            <a:endParaRPr lang="en-US" altLang="en-US" b="1" dirty="0">
              <a:solidFill>
                <a:srgbClr val="FF0000"/>
              </a:solidFill>
            </a:endParaRPr>
          </a:p>
        </p:txBody>
      </p:sp>
      <p:sp>
        <p:nvSpPr>
          <p:cNvPr id="643075" name="Rectangle 3"/>
          <p:cNvSpPr>
            <a:spLocks noGrp="1" noChangeArrowheads="1"/>
          </p:cNvSpPr>
          <p:nvPr>
            <p:ph idx="1"/>
          </p:nvPr>
        </p:nvSpPr>
        <p:spPr/>
        <p:txBody>
          <a:bodyPr>
            <a:normAutofit lnSpcReduction="10000"/>
          </a:bodyPr>
          <a:lstStyle/>
          <a:p>
            <a:pPr eaLnBrk="1" hangingPunct="1"/>
            <a:r>
              <a:rPr lang="el-GR" altLang="en-US" b="1" dirty="0"/>
              <a:t>Συνδυασμός φλεγμονωδών φαινομένων και αγγειοαποφρακτικής νόσου</a:t>
            </a:r>
          </a:p>
          <a:p>
            <a:pPr eaLnBrk="1" hangingPunct="1"/>
            <a:r>
              <a:rPr lang="el-GR" altLang="en-US" b="1" dirty="0"/>
              <a:t>Η κλασσική αγγειογραφία δίνει πληροφορίες για τον αυλό των αγγείων και δυνατότητα ταυτόχρονης αγγειοπλαστικής, εάν ενδείκνυται</a:t>
            </a:r>
          </a:p>
          <a:p>
            <a:pPr eaLnBrk="1" hangingPunct="1"/>
            <a:r>
              <a:rPr lang="en-US" altLang="en-US" b="1" dirty="0"/>
              <a:t>CT</a:t>
            </a:r>
            <a:r>
              <a:rPr lang="el-GR" altLang="en-US" b="1" dirty="0"/>
              <a:t> ή</a:t>
            </a:r>
            <a:r>
              <a:rPr lang="en-US" altLang="en-US" b="1" dirty="0"/>
              <a:t> MR </a:t>
            </a:r>
            <a:r>
              <a:rPr lang="el-GR" altLang="en-US" b="1" dirty="0"/>
              <a:t>αγγειογραφία.  Μη επεμβατικές τεχνικές που προτιμώνται για την αρχική διάγνωση</a:t>
            </a:r>
            <a:endParaRPr lang="en-US" altLang="en-US" b="1" dirty="0"/>
          </a:p>
        </p:txBody>
      </p:sp>
    </p:spTree>
    <p:extLst>
      <p:ext uri="{BB962C8B-B14F-4D97-AF65-F5344CB8AC3E}">
        <p14:creationId xmlns:p14="http://schemas.microsoft.com/office/powerpoint/2010/main" val="33854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hidden="1"/>
          <p:cNvSpPr>
            <a:spLocks noGrp="1" noChangeArrowheads="1"/>
          </p:cNvSpPr>
          <p:nvPr>
            <p:ph type="title"/>
          </p:nvPr>
        </p:nvSpPr>
        <p:spPr/>
        <p:txBody>
          <a:bodyPr/>
          <a:lstStyle/>
          <a:p>
            <a:pPr eaLnBrk="1" hangingPunct="1"/>
            <a:endParaRPr lang="en-US" altLang="en-US"/>
          </a:p>
        </p:txBody>
      </p:sp>
      <p:sp>
        <p:nvSpPr>
          <p:cNvPr id="644099" name="Rectangle 3" descr="150FF1"/>
          <p:cNvSpPr>
            <a:spLocks noGrp="1" noChangeAspect="1" noChangeArrowheads="1"/>
          </p:cNvSpPr>
          <p:nvPr isPhoto="1"/>
        </p:nvSpPr>
        <p:spPr bwMode="auto">
          <a:xfrm>
            <a:off x="-1" y="0"/>
            <a:ext cx="9123363" cy="6858000"/>
          </a:xfrm>
          <a:prstGeom prst="rect">
            <a:avLst/>
          </a:prstGeom>
          <a:blipFill dpi="0" rotWithShape="1">
            <a:blip r:embed="rId2" cstate="print"/>
            <a:srcRect/>
            <a:stretch>
              <a:fillRect/>
            </a:stretch>
          </a:blip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1800"/>
          </a:p>
        </p:txBody>
      </p:sp>
    </p:spTree>
    <p:extLst>
      <p:ext uri="{BB962C8B-B14F-4D97-AF65-F5344CB8AC3E}">
        <p14:creationId xmlns:p14="http://schemas.microsoft.com/office/powerpoint/2010/main" val="2736891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hidden="1"/>
          <p:cNvSpPr>
            <a:spLocks noGrp="1" noChangeArrowheads="1"/>
          </p:cNvSpPr>
          <p:nvPr>
            <p:ph type="title"/>
          </p:nvPr>
        </p:nvSpPr>
        <p:spPr/>
        <p:txBody>
          <a:bodyPr/>
          <a:lstStyle/>
          <a:p>
            <a:pPr eaLnBrk="1" hangingPunct="1"/>
            <a:endParaRPr lang="en-US" altLang="en-US"/>
          </a:p>
        </p:txBody>
      </p:sp>
      <p:sp>
        <p:nvSpPr>
          <p:cNvPr id="645123" name="Rectangle 3" descr="150FF2"/>
          <p:cNvSpPr>
            <a:spLocks noGrp="1" noChangeAspect="1" noChangeArrowheads="1"/>
          </p:cNvSpPr>
          <p:nvPr isPhoto="1"/>
        </p:nvSpPr>
        <p:spPr bwMode="auto">
          <a:xfrm>
            <a:off x="1475656" y="0"/>
            <a:ext cx="5976664" cy="6870460"/>
          </a:xfrm>
          <a:prstGeom prst="rect">
            <a:avLst/>
          </a:prstGeom>
          <a:blipFill dpi="0" rotWithShape="1">
            <a:blip r:embed="rId2" cstate="print"/>
            <a:srcRect/>
            <a:stretch>
              <a:fillRect/>
            </a:stretch>
          </a:blip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1800"/>
          </a:p>
        </p:txBody>
      </p:sp>
    </p:spTree>
    <p:extLst>
      <p:ext uri="{BB962C8B-B14F-4D97-AF65-F5344CB8AC3E}">
        <p14:creationId xmlns:p14="http://schemas.microsoft.com/office/powerpoint/2010/main" val="3910221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idx="1"/>
          </p:nvPr>
        </p:nvSpPr>
        <p:spPr>
          <a:xfrm>
            <a:off x="395536" y="836712"/>
            <a:ext cx="8229600" cy="5721350"/>
          </a:xfrm>
        </p:spPr>
        <p:txBody>
          <a:bodyPr/>
          <a:lstStyle/>
          <a:p>
            <a:pPr>
              <a:lnSpc>
                <a:spcPct val="90000"/>
              </a:lnSpc>
            </a:pPr>
            <a:r>
              <a:rPr lang="el-GR" dirty="0"/>
              <a:t>Έχουν αναφερθεί 3 φάσεις</a:t>
            </a:r>
          </a:p>
          <a:p>
            <a:pPr lvl="1">
              <a:lnSpc>
                <a:spcPct val="90000"/>
              </a:lnSpc>
            </a:pPr>
            <a:r>
              <a:rPr lang="el-GR" dirty="0"/>
              <a:t>Συστηματική φλεγμονώδης </a:t>
            </a:r>
          </a:p>
          <a:p>
            <a:pPr lvl="1">
              <a:lnSpc>
                <a:spcPct val="90000"/>
              </a:lnSpc>
            </a:pPr>
            <a:r>
              <a:rPr lang="el-GR" dirty="0"/>
              <a:t>Φλεγμονής αγγείων</a:t>
            </a:r>
          </a:p>
          <a:p>
            <a:pPr lvl="1">
              <a:lnSpc>
                <a:spcPct val="90000"/>
              </a:lnSpc>
            </a:pPr>
            <a:r>
              <a:rPr lang="el-GR" dirty="0"/>
              <a:t>Ινωσης-αποκατάστασης</a:t>
            </a:r>
          </a:p>
          <a:p>
            <a:pPr>
              <a:lnSpc>
                <a:spcPct val="90000"/>
              </a:lnSpc>
            </a:pPr>
            <a:r>
              <a:rPr lang="el-GR" dirty="0"/>
              <a:t>Συχνή επικάλυψη-όχι πρακτική σημασία</a:t>
            </a:r>
          </a:p>
          <a:p>
            <a:pPr>
              <a:lnSpc>
                <a:spcPct val="90000"/>
              </a:lnSpc>
            </a:pPr>
            <a:r>
              <a:rPr lang="el-GR" dirty="0"/>
              <a:t>Κύρια διαγνωστική εξέταση η αγγειογραφία</a:t>
            </a:r>
          </a:p>
          <a:p>
            <a:pPr>
              <a:lnSpc>
                <a:spcPct val="90000"/>
              </a:lnSpc>
            </a:pPr>
            <a:r>
              <a:rPr lang="el-GR" dirty="0"/>
              <a:t>Τα εργαστηριακά ευρήματα είναι μη ειδικά</a:t>
            </a:r>
          </a:p>
          <a:p>
            <a:pPr lvl="1">
              <a:lnSpc>
                <a:spcPct val="90000"/>
              </a:lnSpc>
            </a:pPr>
            <a:r>
              <a:rPr lang="el-GR" dirty="0"/>
              <a:t>Αύξηση δεικτών φλεγμονής, αναιμία χρονίας νόσου, θρομβοκυττάρωση</a:t>
            </a:r>
          </a:p>
          <a:p>
            <a:pPr>
              <a:lnSpc>
                <a:spcPct val="90000"/>
              </a:lnSpc>
            </a:pPr>
            <a:endParaRPr lang="el-G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rrowheads="1"/>
          </p:cNvSpPr>
          <p:nvPr>
            <p:ph type="title"/>
          </p:nvPr>
        </p:nvSpPr>
        <p:spPr/>
        <p:txBody>
          <a:bodyPr/>
          <a:lstStyle/>
          <a:p>
            <a:r>
              <a:rPr lang="el-GR" dirty="0">
                <a:solidFill>
                  <a:srgbClr val="FF0000"/>
                </a:solidFill>
              </a:rPr>
              <a:t>Θεραπεία</a:t>
            </a:r>
          </a:p>
        </p:txBody>
      </p:sp>
      <p:sp>
        <p:nvSpPr>
          <p:cNvPr id="75779" name="Rectangle 3"/>
          <p:cNvSpPr>
            <a:spLocks noGrp="1" noChangeArrowheads="1"/>
          </p:cNvSpPr>
          <p:nvPr>
            <p:ph idx="1"/>
          </p:nvPr>
        </p:nvSpPr>
        <p:spPr/>
        <p:txBody>
          <a:bodyPr/>
          <a:lstStyle/>
          <a:p>
            <a:r>
              <a:rPr lang="el-GR" dirty="0"/>
              <a:t>Υψηλή δόση στεροειδών (1</a:t>
            </a:r>
            <a:r>
              <a:rPr lang="en-US" dirty="0"/>
              <a:t>mg/kg)</a:t>
            </a:r>
            <a:r>
              <a:rPr lang="el-GR" dirty="0"/>
              <a:t> με προοδευτικό </a:t>
            </a:r>
            <a:r>
              <a:rPr lang="en-US" dirty="0"/>
              <a:t>tapering</a:t>
            </a:r>
          </a:p>
          <a:p>
            <a:r>
              <a:rPr lang="el-GR" dirty="0"/>
              <a:t>Συνδυασμός με μεθοτρεξάτη ή κυκλοφωσφαμίδη σε ανθεκτικές περιπτώσεις</a:t>
            </a:r>
            <a:r>
              <a:rPr lang="en-US" dirty="0"/>
              <a:t>. </a:t>
            </a:r>
            <a:r>
              <a:rPr lang="el-GR" dirty="0"/>
              <a:t>Τα </a:t>
            </a:r>
            <a:r>
              <a:rPr lang="el-GR" dirty="0" err="1"/>
              <a:t>αντι</a:t>
            </a:r>
            <a:r>
              <a:rPr lang="el-GR" dirty="0"/>
              <a:t>-</a:t>
            </a:r>
            <a:r>
              <a:rPr lang="en-US" dirty="0"/>
              <a:t>TNF</a:t>
            </a:r>
            <a:r>
              <a:rPr lang="el-GR" dirty="0"/>
              <a:t> πιθανά αποτελεσματικά</a:t>
            </a:r>
          </a:p>
          <a:p>
            <a:r>
              <a:rPr lang="el-GR" dirty="0"/>
              <a:t>Χρόνια πορεία με υφέσεις και εξάρσεις στο 80% των ασθενών</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idx="1"/>
          </p:nvPr>
        </p:nvSpPr>
        <p:spPr>
          <a:xfrm>
            <a:off x="457200" y="549275"/>
            <a:ext cx="8229600" cy="5576888"/>
          </a:xfrm>
        </p:spPr>
        <p:txBody>
          <a:bodyPr/>
          <a:lstStyle/>
          <a:p>
            <a:r>
              <a:rPr lang="el-GR"/>
              <a:t>Μεγάλη δυσκολία να εκτιμηθεί η ενεργότητα της νόσου</a:t>
            </a:r>
          </a:p>
          <a:p>
            <a:r>
              <a:rPr lang="el-GR"/>
              <a:t>Κακή συσχέτιση με δείκτες φλεγμονής</a:t>
            </a:r>
          </a:p>
          <a:p>
            <a:r>
              <a:rPr lang="el-GR"/>
              <a:t>Βιοψίες μετά από αγγειοχειρουργικές επεμβάσεις έδειξαν ενεργή αγγειακή νόσο ενώ κλινικά είχε εκτιμηθεί ως ανενεργής.</a:t>
            </a:r>
          </a:p>
          <a:p>
            <a:r>
              <a:rPr lang="el-GR"/>
              <a:t>Δύσκολη η συχνή επανάληψη της αγγειογραφίας</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p:nvPr>
        </p:nvSpPr>
        <p:spPr/>
        <p:txBody>
          <a:bodyPr>
            <a:normAutofit fontScale="90000"/>
          </a:bodyPr>
          <a:lstStyle/>
          <a:p>
            <a:r>
              <a:rPr lang="el-GR" sz="4000" dirty="0">
                <a:solidFill>
                  <a:srgbClr val="FF0000"/>
                </a:solidFill>
              </a:rPr>
              <a:t>Ρόλος των νεώτερων απεικονιστικών μεθόδων</a:t>
            </a:r>
          </a:p>
        </p:txBody>
      </p:sp>
      <p:sp>
        <p:nvSpPr>
          <p:cNvPr id="82948" name="Rectangle 4"/>
          <p:cNvSpPr>
            <a:spLocks noGrp="1" noChangeArrowheads="1"/>
          </p:cNvSpPr>
          <p:nvPr>
            <p:ph idx="1"/>
          </p:nvPr>
        </p:nvSpPr>
        <p:spPr>
          <a:xfrm>
            <a:off x="457200" y="2420938"/>
            <a:ext cx="8229600" cy="3705225"/>
          </a:xfrm>
        </p:spPr>
        <p:txBody>
          <a:bodyPr/>
          <a:lstStyle/>
          <a:p>
            <a:r>
              <a:rPr lang="en-US" dirty="0"/>
              <a:t>18F-fluorodeoxyglycose-PET scan</a:t>
            </a:r>
          </a:p>
          <a:p>
            <a:pPr lvl="1"/>
            <a:r>
              <a:rPr lang="el-GR" dirty="0">
                <a:cs typeface="Arial" pitchFamily="34" charset="0"/>
              </a:rPr>
              <a:t>Αναδεικνύει την μεταβολική δραστηριότητα του τοιχώματος των αγγείων και εμμέσως έτσι την φλεγμονώδη δραστηριότητα</a:t>
            </a:r>
          </a:p>
          <a:p>
            <a:r>
              <a:rPr lang="en-US" dirty="0">
                <a:cs typeface="Arial" pitchFamily="34" charset="0"/>
              </a:rPr>
              <a:t>MRA high resolution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p:cNvPicPr>
            <a:picLocks noGrp="1" noChangeAspect="1" noChangeArrowheads="1"/>
          </p:cNvPicPr>
          <p:nvPr>
            <p:ph idx="1"/>
          </p:nvPr>
        </p:nvPicPr>
        <p:blipFill>
          <a:blip r:embed="rId3" cstate="print"/>
          <a:srcRect/>
          <a:stretch>
            <a:fillRect/>
          </a:stretch>
        </p:blipFill>
        <p:spPr>
          <a:xfrm>
            <a:off x="395288" y="1484313"/>
            <a:ext cx="8497887" cy="3859212"/>
          </a:xfrm>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idx="1"/>
          </p:nvPr>
        </p:nvSpPr>
        <p:spPr>
          <a:xfrm>
            <a:off x="457200" y="549275"/>
            <a:ext cx="8229600" cy="5576888"/>
          </a:xfrm>
        </p:spPr>
        <p:txBody>
          <a:bodyPr/>
          <a:lstStyle/>
          <a:p>
            <a:r>
              <a:rPr lang="el-GR"/>
              <a:t>Η πρόγνωση είναι επιφυλακτική</a:t>
            </a:r>
          </a:p>
          <a:p>
            <a:r>
              <a:rPr lang="el-GR"/>
              <a:t>Σημαντική η συμβολή της αγγειοχειρουργικής (κατά προτίμηση όταν η νόσος είναι σε ύφεση) </a:t>
            </a:r>
          </a:p>
          <a:p>
            <a:pPr>
              <a:buFont typeface="Wingdings" pitchFamily="2" charset="2"/>
              <a:buNone/>
            </a:pPr>
            <a:endParaRPr lang="el-GR"/>
          </a:p>
          <a:p>
            <a:endParaRPr lang="el-GR"/>
          </a:p>
          <a:p>
            <a:r>
              <a:rPr lang="el-GR"/>
              <a:t>Σπάνια νόσος αλλά πρέπει να την υποψιαστούμε</a:t>
            </a:r>
          </a:p>
          <a:p>
            <a:pPr lvl="1"/>
            <a:r>
              <a:rPr lang="el-GR"/>
              <a:t>Σε ανεξήγητη «αγγειοπάθεια» σε νέους </a:t>
            </a:r>
          </a:p>
          <a:p>
            <a:pPr lvl="1"/>
            <a:r>
              <a:rPr lang="el-GR"/>
              <a:t>Αινιγματική ραχιαλγία σε νέες γυναίκες </a:t>
            </a:r>
          </a:p>
          <a:p>
            <a:endParaRPr lang="el-GR"/>
          </a:p>
          <a:p>
            <a:pPr>
              <a:buFont typeface="Wingdings" pitchFamily="2" charset="2"/>
              <a:buNone/>
            </a:pPr>
            <a:endParaRPr lang="el-GR"/>
          </a:p>
          <a:p>
            <a:pPr>
              <a:buFont typeface="Wingdings" pitchFamily="2" charset="2"/>
              <a:buNone/>
            </a:pPr>
            <a:endParaRPr lang="el-GR"/>
          </a:p>
          <a:p>
            <a:endParaRPr lang="el-GR"/>
          </a:p>
          <a:p>
            <a:pPr>
              <a:buFont typeface="Wingdings" pitchFamily="2" charset="2"/>
              <a:buNone/>
            </a:pPr>
            <a:endParaRPr lang="el-G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a:xfrm>
            <a:off x="395536" y="260648"/>
            <a:ext cx="7200800" cy="864096"/>
          </a:xfrm>
        </p:spPr>
        <p:txBody>
          <a:bodyPr>
            <a:normAutofit/>
          </a:bodyPr>
          <a:lstStyle/>
          <a:p>
            <a:pPr eaLnBrk="1" hangingPunct="1"/>
            <a:r>
              <a:rPr lang="el-GR" altLang="en-US" b="1" dirty="0">
                <a:solidFill>
                  <a:srgbClr val="FF0000"/>
                </a:solidFill>
              </a:rPr>
              <a:t>Κύριος Ν.Ξ.</a:t>
            </a:r>
            <a:endParaRPr lang="en-US" altLang="en-US" b="1" dirty="0">
              <a:solidFill>
                <a:srgbClr val="FF0000"/>
              </a:solidFill>
            </a:endParaRPr>
          </a:p>
        </p:txBody>
      </p:sp>
      <p:sp>
        <p:nvSpPr>
          <p:cNvPr id="647171" name="Rectangle 3"/>
          <p:cNvSpPr>
            <a:spLocks noGrp="1" noChangeArrowheads="1"/>
          </p:cNvSpPr>
          <p:nvPr>
            <p:ph idx="1"/>
          </p:nvPr>
        </p:nvSpPr>
        <p:spPr>
          <a:xfrm>
            <a:off x="395536" y="1340768"/>
            <a:ext cx="8424936" cy="5256584"/>
          </a:xfrm>
        </p:spPr>
        <p:txBody>
          <a:bodyPr>
            <a:normAutofit/>
          </a:bodyPr>
          <a:lstStyle/>
          <a:p>
            <a:pPr eaLnBrk="1" hangingPunct="1">
              <a:lnSpc>
                <a:spcPct val="90000"/>
              </a:lnSpc>
            </a:pPr>
            <a:r>
              <a:rPr lang="el-GR" altLang="en-US" b="1" dirty="0"/>
              <a:t>Ασθενής 45 ετών παραπονείται για πυρετό μέχρι 38</a:t>
            </a:r>
            <a:r>
              <a:rPr lang="el-GR" altLang="en-US" b="1" baseline="30000" dirty="0"/>
              <a:t>0</a:t>
            </a:r>
            <a:r>
              <a:rPr lang="en-US" altLang="en-US" b="1" dirty="0"/>
              <a:t>C </a:t>
            </a:r>
            <a:r>
              <a:rPr lang="el-GR" altLang="en-US" b="1" dirty="0"/>
              <a:t>από μηνός με γενικευμένες μυαλγίες.</a:t>
            </a:r>
          </a:p>
          <a:p>
            <a:pPr eaLnBrk="1" hangingPunct="1">
              <a:lnSpc>
                <a:spcPct val="90000"/>
              </a:lnSpc>
            </a:pPr>
            <a:r>
              <a:rPr lang="el-GR" altLang="en-US" b="1" dirty="0"/>
              <a:t>Από εβδομάδος δυσχέρεια στη βάδιση λόγω πτώσεως του αριστερού άκρου ποδός.</a:t>
            </a:r>
          </a:p>
          <a:p>
            <a:pPr eaLnBrk="1" hangingPunct="1">
              <a:lnSpc>
                <a:spcPct val="90000"/>
              </a:lnSpc>
            </a:pPr>
            <a:r>
              <a:rPr lang="el-GR" altLang="en-US" b="1" dirty="0"/>
              <a:t>Στη φυσική εξέταση αναδεικνύεται περιφερικού τύπου πάρεση του αριστερού περονιαίου νεύρου. Επίσης διάχυτη μυ</a:t>
            </a:r>
            <a:r>
              <a:rPr lang="el-GR" altLang="en-US" b="1" dirty="0">
                <a:cs typeface="Times New Roman" panose="02020603050405020304" pitchFamily="18" charset="0"/>
              </a:rPr>
              <a:t>ϊκή ευαισθησία αλλά όχι αδυναμία. Α.Π. 1</a:t>
            </a:r>
            <a:r>
              <a:rPr lang="en-US" altLang="en-US" b="1" dirty="0">
                <a:cs typeface="Times New Roman" panose="02020603050405020304" pitchFamily="18" charset="0"/>
              </a:rPr>
              <a:t>6</a:t>
            </a:r>
            <a:r>
              <a:rPr lang="el-GR" altLang="en-US" b="1" dirty="0">
                <a:cs typeface="Times New Roman" panose="02020603050405020304" pitchFamily="18" charset="0"/>
              </a:rPr>
              <a:t>0/</a:t>
            </a:r>
            <a:r>
              <a:rPr lang="en-US" altLang="en-US" b="1" dirty="0">
                <a:cs typeface="Times New Roman" panose="02020603050405020304" pitchFamily="18" charset="0"/>
              </a:rPr>
              <a:t>100</a:t>
            </a:r>
            <a:endParaRPr lang="el-GR" altLang="en-US" b="1" dirty="0">
              <a:cs typeface="Times New Roman" panose="02020603050405020304" pitchFamily="18" charset="0"/>
            </a:endParaRPr>
          </a:p>
        </p:txBody>
      </p:sp>
    </p:spTree>
    <p:extLst>
      <p:ext uri="{BB962C8B-B14F-4D97-AF65-F5344CB8AC3E}">
        <p14:creationId xmlns:p14="http://schemas.microsoft.com/office/powerpoint/2010/main" val="989444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r>
              <a:rPr lang="el-GR" sz="4000" dirty="0">
                <a:solidFill>
                  <a:srgbClr val="FF0000"/>
                </a:solidFill>
              </a:rPr>
              <a:t>ΑΓΓΕΙΙΤΙΔΕΣ ΜΕΓΑΛΩΝ ΑΓΓΕΙΩΝ</a:t>
            </a:r>
          </a:p>
        </p:txBody>
      </p:sp>
      <p:sp>
        <p:nvSpPr>
          <p:cNvPr id="15363" name="Rectangle 3"/>
          <p:cNvSpPr>
            <a:spLocks noGrp="1" noChangeArrowheads="1"/>
          </p:cNvSpPr>
          <p:nvPr>
            <p:ph idx="1"/>
          </p:nvPr>
        </p:nvSpPr>
        <p:spPr/>
        <p:txBody>
          <a:bodyPr/>
          <a:lstStyle/>
          <a:p>
            <a:endParaRPr lang="el-GR"/>
          </a:p>
          <a:p>
            <a:r>
              <a:rPr lang="el-GR"/>
              <a:t>Κροταφική (γιγαντοκυτταρική) αρτηρίτιδα</a:t>
            </a:r>
          </a:p>
          <a:p>
            <a:r>
              <a:rPr lang="en-US"/>
              <a:t>Takayasu</a:t>
            </a:r>
          </a:p>
          <a:p>
            <a:pPr>
              <a:buFont typeface="Wingdings" pitchFamily="2" charset="2"/>
              <a:buNone/>
            </a:pPr>
            <a:endParaRPr lang="el-GR"/>
          </a:p>
          <a:p>
            <a:pPr lvl="1"/>
            <a:endParaRPr lang="el-G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p:txBody>
          <a:bodyPr/>
          <a:lstStyle/>
          <a:p>
            <a:pPr eaLnBrk="1" hangingPunct="1"/>
            <a:r>
              <a:rPr lang="el-GR" altLang="en-US" b="1" dirty="0">
                <a:solidFill>
                  <a:srgbClr val="FF0000"/>
                </a:solidFill>
              </a:rPr>
              <a:t>Κύριος Ν.Ξ.</a:t>
            </a:r>
            <a:endParaRPr lang="en-US" altLang="en-US" b="1" dirty="0">
              <a:solidFill>
                <a:srgbClr val="FF0000"/>
              </a:solidFill>
            </a:endParaRPr>
          </a:p>
        </p:txBody>
      </p:sp>
      <p:sp>
        <p:nvSpPr>
          <p:cNvPr id="648195" name="Rectangle 3"/>
          <p:cNvSpPr>
            <a:spLocks noGrp="1" noChangeArrowheads="1"/>
          </p:cNvSpPr>
          <p:nvPr>
            <p:ph idx="1"/>
          </p:nvPr>
        </p:nvSpPr>
        <p:spPr/>
        <p:txBody>
          <a:bodyPr/>
          <a:lstStyle/>
          <a:p>
            <a:pPr eaLnBrk="1" hangingPunct="1"/>
            <a:r>
              <a:rPr lang="el-GR" altLang="en-US" b="1" dirty="0"/>
              <a:t>Εργαστηριακά</a:t>
            </a:r>
            <a:r>
              <a:rPr lang="en-US" altLang="en-US" b="1" dirty="0"/>
              <a:t>: </a:t>
            </a:r>
            <a:r>
              <a:rPr lang="en-US" altLang="en-US" b="1" dirty="0" err="1"/>
              <a:t>Hb</a:t>
            </a:r>
            <a:r>
              <a:rPr lang="en-US" altLang="en-US" b="1" dirty="0"/>
              <a:t>=12, WBC=13000 (</a:t>
            </a:r>
            <a:r>
              <a:rPr lang="el-GR" altLang="en-US" b="1" dirty="0"/>
              <a:t>Π</a:t>
            </a:r>
            <a:r>
              <a:rPr lang="en-US" altLang="en-US" b="1" dirty="0"/>
              <a:t>=80%), AMT=460000</a:t>
            </a:r>
          </a:p>
          <a:p>
            <a:pPr eaLnBrk="1" hangingPunct="1"/>
            <a:r>
              <a:rPr lang="en-US" altLang="en-US" b="1" dirty="0"/>
              <a:t>TKE=105mm, CRP=20mg/</a:t>
            </a:r>
            <a:r>
              <a:rPr lang="en-US" altLang="en-US" b="1" dirty="0" err="1"/>
              <a:t>dL</a:t>
            </a:r>
            <a:r>
              <a:rPr lang="en-US" altLang="en-US" b="1" dirty="0"/>
              <a:t> (</a:t>
            </a:r>
            <a:r>
              <a:rPr lang="el-GR" altLang="en-US" b="1" dirty="0"/>
              <a:t>Φ.Τ. -0.8)</a:t>
            </a:r>
          </a:p>
          <a:p>
            <a:pPr eaLnBrk="1" hangingPunct="1"/>
            <a:r>
              <a:rPr lang="en-US" altLang="en-US" b="1" dirty="0"/>
              <a:t>ANA (-)</a:t>
            </a:r>
            <a:endParaRPr lang="el-GR" altLang="en-US" b="1" dirty="0"/>
          </a:p>
          <a:p>
            <a:pPr eaLnBrk="1" hangingPunct="1"/>
            <a:r>
              <a:rPr lang="el-GR" altLang="en-US" b="1" dirty="0"/>
              <a:t>Ακ/φία θώρακος κ.φ.</a:t>
            </a:r>
          </a:p>
          <a:p>
            <a:pPr eaLnBrk="1" hangingPunct="1"/>
            <a:r>
              <a:rPr lang="el-GR" altLang="en-US" b="1" dirty="0"/>
              <a:t>Ηλεκτρονευρογράφημα κάτω άκρων</a:t>
            </a:r>
            <a:r>
              <a:rPr lang="en-US" altLang="en-US" b="1" dirty="0"/>
              <a:t>: </a:t>
            </a:r>
            <a:r>
              <a:rPr lang="el-GR" altLang="en-US" b="1" dirty="0"/>
              <a:t>Αξονικού τύπου νευροπάθεια αριστερού περονιαίου</a:t>
            </a:r>
            <a:endParaRPr lang="en-US" altLang="en-US" b="1" dirty="0"/>
          </a:p>
        </p:txBody>
      </p:sp>
    </p:spTree>
    <p:extLst>
      <p:ext uri="{BB962C8B-B14F-4D97-AF65-F5344CB8AC3E}">
        <p14:creationId xmlns:p14="http://schemas.microsoft.com/office/powerpoint/2010/main" val="1538696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a:xfrm>
            <a:off x="827584" y="188640"/>
            <a:ext cx="7344816" cy="1224136"/>
          </a:xfrm>
        </p:spPr>
        <p:txBody>
          <a:bodyPr>
            <a:normAutofit/>
          </a:bodyPr>
          <a:lstStyle/>
          <a:p>
            <a:pPr eaLnBrk="1" hangingPunct="1"/>
            <a:r>
              <a:rPr lang="el-GR" altLang="en-US" b="1" dirty="0">
                <a:solidFill>
                  <a:srgbClr val="FF0000"/>
                </a:solidFill>
              </a:rPr>
              <a:t>ΟΖΩΔΗΣ ΠΟΛΥΑΡΤΗΡΙΤΙΔΑ</a:t>
            </a:r>
            <a:endParaRPr lang="en-US" altLang="en-US" b="1" dirty="0">
              <a:solidFill>
                <a:srgbClr val="FF0000"/>
              </a:solidFill>
            </a:endParaRPr>
          </a:p>
        </p:txBody>
      </p:sp>
      <p:sp>
        <p:nvSpPr>
          <p:cNvPr id="649219" name="Rectangle 3"/>
          <p:cNvSpPr>
            <a:spLocks noGrp="1" noChangeArrowheads="1"/>
          </p:cNvSpPr>
          <p:nvPr>
            <p:ph idx="1"/>
          </p:nvPr>
        </p:nvSpPr>
        <p:spPr>
          <a:xfrm>
            <a:off x="611560" y="1772816"/>
            <a:ext cx="7920880" cy="4752528"/>
          </a:xfrm>
        </p:spPr>
        <p:txBody>
          <a:bodyPr>
            <a:normAutofit/>
          </a:bodyPr>
          <a:lstStyle/>
          <a:p>
            <a:pPr eaLnBrk="1" hangingPunct="1"/>
            <a:r>
              <a:rPr lang="el-GR" altLang="en-US" b="1" dirty="0"/>
              <a:t>Νεκρωτική φλεγμονώδης αγγει</a:t>
            </a:r>
            <a:r>
              <a:rPr lang="el-GR" altLang="en-US" b="1" dirty="0">
                <a:cs typeface="Times New Roman" panose="02020603050405020304" pitchFamily="18" charset="0"/>
              </a:rPr>
              <a:t>ΐτιδα μέσου και μικρού μεγέθους μυϊκού τύπου αρτηριών, που </a:t>
            </a:r>
            <a:r>
              <a:rPr lang="el-GR" altLang="en-US" b="1" u="sng" dirty="0">
                <a:cs typeface="Times New Roman" panose="02020603050405020304" pitchFamily="18" charset="0"/>
              </a:rPr>
              <a:t>οφείλει</a:t>
            </a:r>
            <a:r>
              <a:rPr lang="el-GR" altLang="en-US" b="1" dirty="0">
                <a:cs typeface="Times New Roman" panose="02020603050405020304" pitchFamily="18" charset="0"/>
              </a:rPr>
              <a:t> να μην προσβάλλει μικροσκοπικά αγγεία και δεν προκαλεί σπειραματονεφρίτιδα</a:t>
            </a:r>
          </a:p>
          <a:p>
            <a:pPr eaLnBrk="1" hangingPunct="1"/>
            <a:r>
              <a:rPr lang="el-GR" altLang="en-US" b="1" dirty="0">
                <a:cs typeface="Times New Roman" panose="02020603050405020304" pitchFamily="18" charset="0"/>
              </a:rPr>
              <a:t>Σπάνια νόσος</a:t>
            </a:r>
            <a:r>
              <a:rPr lang="en-US" altLang="en-US" b="1" dirty="0">
                <a:cs typeface="Times New Roman" panose="02020603050405020304" pitchFamily="18" charset="0"/>
              </a:rPr>
              <a:t>:2-9</a:t>
            </a:r>
            <a:r>
              <a:rPr lang="el-GR" altLang="en-US" b="1" dirty="0">
                <a:cs typeface="Times New Roman" panose="02020603050405020304" pitchFamily="18" charset="0"/>
              </a:rPr>
              <a:t> νέες περιπτώσεις/10</a:t>
            </a:r>
            <a:r>
              <a:rPr lang="el-GR" altLang="en-US" b="1" baseline="30000" dirty="0">
                <a:cs typeface="Times New Roman" panose="02020603050405020304" pitchFamily="18" charset="0"/>
              </a:rPr>
              <a:t>6</a:t>
            </a:r>
            <a:r>
              <a:rPr lang="el-GR" altLang="en-US" b="1" dirty="0">
                <a:cs typeface="Times New Roman" panose="02020603050405020304" pitchFamily="18" charset="0"/>
              </a:rPr>
              <a:t>/έτος</a:t>
            </a:r>
          </a:p>
        </p:txBody>
      </p:sp>
    </p:spTree>
    <p:extLst>
      <p:ext uri="{BB962C8B-B14F-4D97-AF65-F5344CB8AC3E}">
        <p14:creationId xmlns:p14="http://schemas.microsoft.com/office/powerpoint/2010/main" val="125772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p:txBody>
          <a:bodyPr/>
          <a:lstStyle/>
          <a:p>
            <a:pPr eaLnBrk="1" hangingPunct="1"/>
            <a:r>
              <a:rPr lang="el-GR" altLang="en-US" b="1" dirty="0">
                <a:solidFill>
                  <a:srgbClr val="FF0000"/>
                </a:solidFill>
              </a:rPr>
              <a:t>ΠΑΘΟΛΟΓΙΚΗ ΑΝΑΤΟΜΙΑ</a:t>
            </a:r>
            <a:endParaRPr lang="en-US" altLang="en-US" b="1" dirty="0">
              <a:solidFill>
                <a:srgbClr val="FF0000"/>
              </a:solidFill>
            </a:endParaRPr>
          </a:p>
        </p:txBody>
      </p:sp>
      <p:sp>
        <p:nvSpPr>
          <p:cNvPr id="650243" name="Rectangle 3"/>
          <p:cNvSpPr>
            <a:spLocks noGrp="1" noChangeArrowheads="1"/>
          </p:cNvSpPr>
          <p:nvPr>
            <p:ph idx="1"/>
          </p:nvPr>
        </p:nvSpPr>
        <p:spPr/>
        <p:txBody>
          <a:bodyPr>
            <a:normAutofit fontScale="92500"/>
          </a:bodyPr>
          <a:lstStyle/>
          <a:p>
            <a:pPr eaLnBrk="1" hangingPunct="1">
              <a:lnSpc>
                <a:spcPct val="90000"/>
              </a:lnSpc>
            </a:pPr>
            <a:r>
              <a:rPr lang="el-GR" altLang="en-US" b="1" dirty="0"/>
              <a:t>Οι βλάβες κυρίως στις διακλαδώσεις των μεσαίων και μικρών, μυ</a:t>
            </a:r>
            <a:r>
              <a:rPr lang="el-GR" altLang="en-US" b="1" dirty="0">
                <a:cs typeface="Times New Roman" panose="02020603050405020304" pitchFamily="18" charset="0"/>
              </a:rPr>
              <a:t>ϊκού τύπου αρτηριών</a:t>
            </a:r>
          </a:p>
          <a:p>
            <a:pPr eaLnBrk="1" hangingPunct="1">
              <a:lnSpc>
                <a:spcPct val="90000"/>
              </a:lnSpc>
            </a:pPr>
            <a:r>
              <a:rPr lang="el-GR" altLang="en-US" b="1" dirty="0">
                <a:cs typeface="Times New Roman" panose="02020603050405020304" pitchFamily="18" charset="0"/>
              </a:rPr>
              <a:t>Εστιακές, με φλεγμονώδη διήθηση, ινιδοειδή νέκρωση και μικροανευρύσματα</a:t>
            </a:r>
          </a:p>
          <a:p>
            <a:pPr eaLnBrk="1" hangingPunct="1">
              <a:lnSpc>
                <a:spcPct val="90000"/>
              </a:lnSpc>
            </a:pPr>
            <a:r>
              <a:rPr lang="el-GR" altLang="en-US" b="1" dirty="0">
                <a:cs typeface="Times New Roman" panose="02020603050405020304" pitchFamily="18" charset="0"/>
              </a:rPr>
              <a:t>Η φλεγμονή διατοιχωματική με κυρίως </a:t>
            </a:r>
            <a:r>
              <a:rPr lang="en-US" altLang="en-US" b="1" dirty="0">
                <a:cs typeface="Times New Roman" panose="02020603050405020304" pitchFamily="18" charset="0"/>
              </a:rPr>
              <a:t>PMNs</a:t>
            </a:r>
            <a:endParaRPr lang="el-GR" altLang="en-US" b="1" dirty="0">
              <a:cs typeface="Times New Roman" panose="02020603050405020304" pitchFamily="18" charset="0"/>
            </a:endParaRPr>
          </a:p>
          <a:p>
            <a:pPr eaLnBrk="1" hangingPunct="1">
              <a:lnSpc>
                <a:spcPct val="90000"/>
              </a:lnSpc>
            </a:pPr>
            <a:r>
              <a:rPr lang="el-GR" altLang="en-US" b="1" dirty="0">
                <a:cs typeface="Times New Roman" panose="02020603050405020304" pitchFamily="18" charset="0"/>
              </a:rPr>
              <a:t>Ταυτόχρονη παρουσία βλαβών όλων των ηλικιών</a:t>
            </a:r>
          </a:p>
          <a:p>
            <a:pPr eaLnBrk="1" hangingPunct="1">
              <a:lnSpc>
                <a:spcPct val="90000"/>
              </a:lnSpc>
            </a:pPr>
            <a:r>
              <a:rPr lang="el-GR" altLang="en-US" b="1" dirty="0">
                <a:cs typeface="Times New Roman" panose="02020603050405020304" pitchFamily="18" charset="0"/>
              </a:rPr>
              <a:t>Η ίνωση προκαλεί στενώσεις, η ρήξη μικροανευρυσμάτων αιμορραγία</a:t>
            </a:r>
          </a:p>
          <a:p>
            <a:pPr eaLnBrk="1" hangingPunct="1">
              <a:lnSpc>
                <a:spcPct val="90000"/>
              </a:lnSpc>
            </a:pPr>
            <a:endParaRPr lang="el-GR" altLang="en-US" b="1" dirty="0">
              <a:cs typeface="Times New Roman" panose="02020603050405020304" pitchFamily="18" charset="0"/>
            </a:endParaRPr>
          </a:p>
        </p:txBody>
      </p:sp>
    </p:spTree>
    <p:extLst>
      <p:ext uri="{BB962C8B-B14F-4D97-AF65-F5344CB8AC3E}">
        <p14:creationId xmlns:p14="http://schemas.microsoft.com/office/powerpoint/2010/main" val="26673376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normAutofit fontScale="90000"/>
          </a:bodyPr>
          <a:lstStyle/>
          <a:p>
            <a:pPr eaLnBrk="1" hangingPunct="1"/>
            <a:r>
              <a:rPr lang="en-US" altLang="en-US" b="1" dirty="0">
                <a:solidFill>
                  <a:srgbClr val="FF0000"/>
                </a:solidFill>
              </a:rPr>
              <a:t>OZ</a:t>
            </a:r>
            <a:r>
              <a:rPr lang="el-GR" altLang="en-US" b="1" dirty="0">
                <a:solidFill>
                  <a:srgbClr val="FF0000"/>
                </a:solidFill>
              </a:rPr>
              <a:t>ΩΔΗΣ ΠΟΛΥΑΡΤΗΡΙΤΙΔΑ-Συσχετίσεις</a:t>
            </a:r>
          </a:p>
        </p:txBody>
      </p:sp>
      <p:sp>
        <p:nvSpPr>
          <p:cNvPr id="601091" name="Rectangle 3"/>
          <p:cNvSpPr>
            <a:spLocks noGrp="1" noChangeArrowheads="1"/>
          </p:cNvSpPr>
          <p:nvPr>
            <p:ph idx="1"/>
          </p:nvPr>
        </p:nvSpPr>
        <p:spPr/>
        <p:txBody>
          <a:bodyPr/>
          <a:lstStyle/>
          <a:p>
            <a:pPr eaLnBrk="1" hangingPunct="1"/>
            <a:r>
              <a:rPr lang="el-GR" altLang="en-US" b="1" u="sng" dirty="0"/>
              <a:t>Συχνή η συνύπαρξη </a:t>
            </a:r>
            <a:r>
              <a:rPr lang="en-US" altLang="en-US" b="1" u="sng" dirty="0"/>
              <a:t>HBV</a:t>
            </a:r>
          </a:p>
          <a:p>
            <a:pPr eaLnBrk="1" hangingPunct="1"/>
            <a:r>
              <a:rPr lang="el-GR" altLang="en-US" b="1" dirty="0"/>
              <a:t>Συσχέτιση με </a:t>
            </a:r>
          </a:p>
          <a:p>
            <a:pPr lvl="1"/>
            <a:r>
              <a:rPr lang="en-US" altLang="en-US" b="1" dirty="0"/>
              <a:t>HIV</a:t>
            </a:r>
            <a:endParaRPr lang="el-GR" altLang="en-US" b="1" dirty="0"/>
          </a:p>
          <a:p>
            <a:pPr lvl="1"/>
            <a:r>
              <a:rPr lang="el-GR" altLang="en-US" b="1" dirty="0"/>
              <a:t>λευχαιμία εκ τριχωτών κυττάρων</a:t>
            </a:r>
          </a:p>
        </p:txBody>
      </p:sp>
    </p:spTree>
    <p:extLst>
      <p:ext uri="{BB962C8B-B14F-4D97-AF65-F5344CB8AC3E}">
        <p14:creationId xmlns:p14="http://schemas.microsoft.com/office/powerpoint/2010/main" val="16483104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a:xfrm>
            <a:off x="1475656" y="0"/>
            <a:ext cx="5829300" cy="1314450"/>
          </a:xfrm>
        </p:spPr>
        <p:txBody>
          <a:bodyPr/>
          <a:lstStyle/>
          <a:p>
            <a:pPr eaLnBrk="1" hangingPunct="1"/>
            <a:r>
              <a:rPr lang="el-GR" altLang="en-US" b="1" dirty="0">
                <a:solidFill>
                  <a:srgbClr val="FF0000"/>
                </a:solidFill>
              </a:rPr>
              <a:t>ΚΛΙΝΙΚΗ ΕΙΚΟΝΑ (Ι)</a:t>
            </a:r>
            <a:endParaRPr lang="en-US" altLang="en-US" b="1" dirty="0">
              <a:solidFill>
                <a:srgbClr val="FF0000"/>
              </a:solidFill>
            </a:endParaRPr>
          </a:p>
        </p:txBody>
      </p:sp>
      <p:sp>
        <p:nvSpPr>
          <p:cNvPr id="652291" name="Rectangle 3"/>
          <p:cNvSpPr>
            <a:spLocks noGrp="1" noChangeArrowheads="1"/>
          </p:cNvSpPr>
          <p:nvPr>
            <p:ph idx="1"/>
          </p:nvPr>
        </p:nvSpPr>
        <p:spPr>
          <a:xfrm>
            <a:off x="251520" y="1268760"/>
            <a:ext cx="8568952" cy="5328592"/>
          </a:xfrm>
        </p:spPr>
        <p:txBody>
          <a:bodyPr>
            <a:normAutofit/>
          </a:bodyPr>
          <a:lstStyle/>
          <a:p>
            <a:pPr eaLnBrk="1" hangingPunct="1"/>
            <a:r>
              <a:rPr lang="el-GR" altLang="en-US" b="1" dirty="0"/>
              <a:t>Συστηματικά συμπτώματα</a:t>
            </a:r>
            <a:r>
              <a:rPr lang="en-US" altLang="en-US" b="1" dirty="0"/>
              <a:t>: </a:t>
            </a:r>
            <a:r>
              <a:rPr lang="el-GR" altLang="en-US" b="1" dirty="0"/>
              <a:t>Πυρετός </a:t>
            </a:r>
            <a:r>
              <a:rPr lang="en-US" altLang="en-US" b="1" dirty="0"/>
              <a:t>(FUO</a:t>
            </a:r>
            <a:r>
              <a:rPr lang="el-GR" altLang="en-US" b="1" dirty="0"/>
              <a:t>), κακουχία, κόπωση, αρθραλγίες, μυαλγίες, για εβδομάδες ή μήνες</a:t>
            </a:r>
          </a:p>
          <a:p>
            <a:pPr eaLnBrk="1" hangingPunct="1"/>
            <a:r>
              <a:rPr lang="el-GR" altLang="en-US" b="1" dirty="0"/>
              <a:t>Δικτυωτή πελίωση, υποδόρια οζίδια, γάγγραινα δακτύλων</a:t>
            </a:r>
          </a:p>
          <a:p>
            <a:pPr eaLnBrk="1" hangingPunct="1"/>
            <a:r>
              <a:rPr lang="el-GR" altLang="en-US" b="1" dirty="0"/>
              <a:t>Πολλαπλή μονονευρίτιδα (80%). Το ΗΝΓ αποκαλύπτει αξονικού τύπου βλάβες</a:t>
            </a:r>
          </a:p>
          <a:p>
            <a:pPr eaLnBrk="1" hangingPunct="1"/>
            <a:r>
              <a:rPr lang="el-GR" altLang="en-US" b="1" dirty="0"/>
              <a:t>Σπάνια η προσβολή του ΚΝΣ</a:t>
            </a:r>
            <a:endParaRPr lang="en-US" altLang="en-US" b="1" dirty="0"/>
          </a:p>
        </p:txBody>
      </p:sp>
    </p:spTree>
    <p:extLst>
      <p:ext uri="{BB962C8B-B14F-4D97-AF65-F5344CB8AC3E}">
        <p14:creationId xmlns:p14="http://schemas.microsoft.com/office/powerpoint/2010/main" val="37665015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hidden="1"/>
          <p:cNvSpPr>
            <a:spLocks noGrp="1" noChangeArrowheads="1"/>
          </p:cNvSpPr>
          <p:nvPr>
            <p:ph type="title"/>
          </p:nvPr>
        </p:nvSpPr>
        <p:spPr/>
        <p:txBody>
          <a:bodyPr/>
          <a:lstStyle/>
          <a:p>
            <a:pPr eaLnBrk="1" hangingPunct="1"/>
            <a:endParaRPr lang="en-US" altLang="en-US"/>
          </a:p>
        </p:txBody>
      </p:sp>
      <p:sp>
        <p:nvSpPr>
          <p:cNvPr id="653315" name="Rectangle 3" descr="146FF1"/>
          <p:cNvSpPr>
            <a:spLocks noGrp="1" noChangeAspect="1" noChangeArrowheads="1"/>
          </p:cNvSpPr>
          <p:nvPr isPhoto="1"/>
        </p:nvSpPr>
        <p:spPr bwMode="auto">
          <a:xfrm>
            <a:off x="1691680" y="0"/>
            <a:ext cx="5760640" cy="6775379"/>
          </a:xfrm>
          <a:prstGeom prst="rect">
            <a:avLst/>
          </a:prstGeom>
          <a:blipFill dpi="0" rotWithShape="1">
            <a:blip r:embed="rId2" cstate="print"/>
            <a:srcRect/>
            <a:stretch>
              <a:fillRect/>
            </a:stretch>
          </a:blip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1800"/>
          </a:p>
        </p:txBody>
      </p:sp>
    </p:spTree>
    <p:extLst>
      <p:ext uri="{BB962C8B-B14F-4D97-AF65-F5344CB8AC3E}">
        <p14:creationId xmlns:p14="http://schemas.microsoft.com/office/powerpoint/2010/main" val="39927999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hidden="1"/>
          <p:cNvSpPr>
            <a:spLocks noGrp="1" noChangeArrowheads="1"/>
          </p:cNvSpPr>
          <p:nvPr>
            <p:ph type="title"/>
          </p:nvPr>
        </p:nvSpPr>
        <p:spPr/>
        <p:txBody>
          <a:bodyPr/>
          <a:lstStyle/>
          <a:p>
            <a:pPr eaLnBrk="1" hangingPunct="1"/>
            <a:endParaRPr lang="en-US" altLang="en-US"/>
          </a:p>
        </p:txBody>
      </p:sp>
      <p:sp>
        <p:nvSpPr>
          <p:cNvPr id="654339" name="Rectangle 3" descr="146FF2"/>
          <p:cNvSpPr>
            <a:spLocks noGrp="1" noChangeAspect="1" noChangeArrowheads="1"/>
          </p:cNvSpPr>
          <p:nvPr isPhoto="1"/>
        </p:nvSpPr>
        <p:spPr bwMode="auto">
          <a:xfrm>
            <a:off x="1475656" y="-1"/>
            <a:ext cx="5832648" cy="6837731"/>
          </a:xfrm>
          <a:prstGeom prst="rect">
            <a:avLst/>
          </a:prstGeom>
          <a:blipFill dpi="0" rotWithShape="1">
            <a:blip r:embed="rId2" cstate="print"/>
            <a:srcRect/>
            <a:stretch>
              <a:fillRect/>
            </a:stretch>
          </a:blip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1800"/>
          </a:p>
        </p:txBody>
      </p:sp>
    </p:spTree>
    <p:extLst>
      <p:ext uri="{BB962C8B-B14F-4D97-AF65-F5344CB8AC3E}">
        <p14:creationId xmlns:p14="http://schemas.microsoft.com/office/powerpoint/2010/main" val="22881459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p:txBody>
          <a:bodyPr/>
          <a:lstStyle/>
          <a:p>
            <a:pPr eaLnBrk="1" hangingPunct="1"/>
            <a:r>
              <a:rPr lang="el-GR" altLang="en-US" b="1" dirty="0">
                <a:solidFill>
                  <a:srgbClr val="FF0000"/>
                </a:solidFill>
              </a:rPr>
              <a:t>ΚΛΙΝΙΚΗ ΕΙΚΟΝΑ (ΙΙ)</a:t>
            </a:r>
            <a:endParaRPr lang="en-US" altLang="en-US" b="1" dirty="0">
              <a:solidFill>
                <a:srgbClr val="FF0000"/>
              </a:solidFill>
            </a:endParaRPr>
          </a:p>
        </p:txBody>
      </p:sp>
      <p:sp>
        <p:nvSpPr>
          <p:cNvPr id="655363" name="Rectangle 3"/>
          <p:cNvSpPr>
            <a:spLocks noGrp="1" noChangeArrowheads="1"/>
          </p:cNvSpPr>
          <p:nvPr>
            <p:ph idx="1"/>
          </p:nvPr>
        </p:nvSpPr>
        <p:spPr/>
        <p:txBody>
          <a:bodyPr>
            <a:normAutofit/>
          </a:bodyPr>
          <a:lstStyle/>
          <a:p>
            <a:pPr eaLnBrk="1" hangingPunct="1">
              <a:lnSpc>
                <a:spcPct val="90000"/>
              </a:lnSpc>
            </a:pPr>
            <a:r>
              <a:rPr lang="el-GR" altLang="en-US" b="1" dirty="0"/>
              <a:t>Ισχαιμική νόσος του εντέρου</a:t>
            </a:r>
            <a:r>
              <a:rPr lang="en-US" altLang="en-US" b="1" dirty="0"/>
              <a:t>:</a:t>
            </a:r>
            <a:r>
              <a:rPr lang="el-GR" altLang="en-US" b="1" dirty="0"/>
              <a:t> Κοιλιάγχη, διάτρηση ή ρήξη μικροανευρύσματος</a:t>
            </a:r>
          </a:p>
          <a:p>
            <a:pPr eaLnBrk="1" hangingPunct="1">
              <a:lnSpc>
                <a:spcPct val="90000"/>
              </a:lnSpc>
            </a:pPr>
            <a:r>
              <a:rPr lang="el-GR" altLang="en-US" b="1" dirty="0" err="1"/>
              <a:t>Ρενινοεξαρτώμενη</a:t>
            </a:r>
            <a:r>
              <a:rPr lang="el-GR" altLang="en-US" b="1" dirty="0"/>
              <a:t> υπέρταση από προσβολή των ενδολοβιακών νεφρικών αρτηριών (100% νεκροτομικό εύρημα), </a:t>
            </a:r>
            <a:r>
              <a:rPr lang="el-GR" altLang="en-US" b="1" u="sng" dirty="0">
                <a:solidFill>
                  <a:srgbClr val="FF0000"/>
                </a:solidFill>
              </a:rPr>
              <a:t>όχι σπειραματονεφρίτιδα</a:t>
            </a:r>
          </a:p>
          <a:p>
            <a:pPr eaLnBrk="1" hangingPunct="1">
              <a:lnSpc>
                <a:spcPct val="90000"/>
              </a:lnSpc>
            </a:pPr>
            <a:r>
              <a:rPr lang="el-GR" altLang="en-US" b="1" dirty="0"/>
              <a:t>Όχι προσβολή των πνευμόνων</a:t>
            </a:r>
            <a:endParaRPr lang="en-US" altLang="en-US" b="1" dirty="0"/>
          </a:p>
        </p:txBody>
      </p:sp>
    </p:spTree>
    <p:extLst>
      <p:ext uri="{BB962C8B-B14F-4D97-AF65-F5344CB8AC3E}">
        <p14:creationId xmlns:p14="http://schemas.microsoft.com/office/powerpoint/2010/main" val="1444115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Grp="1" noChangeArrowheads="1"/>
          </p:cNvSpPr>
          <p:nvPr>
            <p:ph type="title"/>
          </p:nvPr>
        </p:nvSpPr>
        <p:spPr/>
        <p:txBody>
          <a:bodyPr/>
          <a:lstStyle/>
          <a:p>
            <a:pPr eaLnBrk="1" hangingPunct="1"/>
            <a:r>
              <a:rPr lang="el-GR" altLang="en-US" b="1" dirty="0">
                <a:solidFill>
                  <a:srgbClr val="FF0000"/>
                </a:solidFill>
              </a:rPr>
              <a:t>ΕΡΓΑΣΤΗΡΙΑΚΑ ΕΥΡΗΜΑΤΑ</a:t>
            </a:r>
            <a:endParaRPr lang="en-US" altLang="en-US" b="1" dirty="0">
              <a:solidFill>
                <a:srgbClr val="FF0000"/>
              </a:solidFill>
            </a:endParaRPr>
          </a:p>
        </p:txBody>
      </p:sp>
      <p:sp>
        <p:nvSpPr>
          <p:cNvPr id="657411" name="Rectangle 3"/>
          <p:cNvSpPr>
            <a:spLocks noGrp="1" noChangeArrowheads="1"/>
          </p:cNvSpPr>
          <p:nvPr>
            <p:ph idx="1"/>
          </p:nvPr>
        </p:nvSpPr>
        <p:spPr/>
        <p:txBody>
          <a:bodyPr/>
          <a:lstStyle/>
          <a:p>
            <a:pPr eaLnBrk="1" hangingPunct="1">
              <a:lnSpc>
                <a:spcPct val="90000"/>
              </a:lnSpc>
            </a:pPr>
            <a:r>
              <a:rPr lang="el-GR" altLang="en-US" b="1" dirty="0"/>
              <a:t>Αναιμία</a:t>
            </a:r>
          </a:p>
          <a:p>
            <a:pPr eaLnBrk="1" hangingPunct="1">
              <a:lnSpc>
                <a:spcPct val="90000"/>
              </a:lnSpc>
            </a:pPr>
            <a:r>
              <a:rPr lang="el-GR" altLang="en-US" b="1" dirty="0"/>
              <a:t>Θρομβοκυττάρωση</a:t>
            </a:r>
          </a:p>
          <a:p>
            <a:pPr eaLnBrk="1" hangingPunct="1">
              <a:lnSpc>
                <a:spcPct val="90000"/>
              </a:lnSpc>
            </a:pPr>
            <a:r>
              <a:rPr lang="el-GR" altLang="en-US" b="1" dirty="0"/>
              <a:t>Λευκοκυττάρωση</a:t>
            </a:r>
          </a:p>
          <a:p>
            <a:pPr eaLnBrk="1" hangingPunct="1">
              <a:lnSpc>
                <a:spcPct val="90000"/>
              </a:lnSpc>
            </a:pPr>
            <a:r>
              <a:rPr lang="el-GR" altLang="en-US" b="1" dirty="0"/>
              <a:t>Υψηλή ΤΚΕ</a:t>
            </a:r>
          </a:p>
          <a:p>
            <a:pPr eaLnBrk="1" hangingPunct="1">
              <a:lnSpc>
                <a:spcPct val="90000"/>
              </a:lnSpc>
            </a:pPr>
            <a:r>
              <a:rPr lang="el-GR" altLang="en-US" b="1" dirty="0"/>
              <a:t>Υψηλή </a:t>
            </a:r>
            <a:r>
              <a:rPr lang="en-US" altLang="en-US" b="1"/>
              <a:t>CRP</a:t>
            </a:r>
            <a:endParaRPr lang="el-GR" altLang="en-US" b="1" dirty="0"/>
          </a:p>
          <a:p>
            <a:pPr eaLnBrk="1" hangingPunct="1">
              <a:lnSpc>
                <a:spcPct val="90000"/>
              </a:lnSpc>
            </a:pPr>
            <a:r>
              <a:rPr lang="el-GR" altLang="en-US" b="1" dirty="0"/>
              <a:t>Αύξηση ηπατικών ενζύμων</a:t>
            </a:r>
          </a:p>
          <a:p>
            <a:pPr eaLnBrk="1" hangingPunct="1">
              <a:lnSpc>
                <a:spcPct val="90000"/>
              </a:lnSpc>
            </a:pPr>
            <a:r>
              <a:rPr lang="el-GR" altLang="en-US" b="1" dirty="0"/>
              <a:t>(+) </a:t>
            </a:r>
            <a:r>
              <a:rPr lang="en-US" altLang="en-US" b="1" dirty="0" err="1"/>
              <a:t>HBsAg</a:t>
            </a:r>
            <a:r>
              <a:rPr lang="en-US" altLang="en-US" b="1" dirty="0"/>
              <a:t>, </a:t>
            </a:r>
            <a:r>
              <a:rPr lang="el-GR" altLang="en-US" b="1" dirty="0"/>
              <a:t>εάν ευθύνεται για τη νόσο</a:t>
            </a:r>
          </a:p>
          <a:p>
            <a:pPr eaLnBrk="1" hangingPunct="1">
              <a:lnSpc>
                <a:spcPct val="90000"/>
              </a:lnSpc>
            </a:pPr>
            <a:endParaRPr lang="en-US" altLang="en-US" b="1" dirty="0"/>
          </a:p>
        </p:txBody>
      </p:sp>
    </p:spTree>
    <p:extLst>
      <p:ext uri="{BB962C8B-B14F-4D97-AF65-F5344CB8AC3E}">
        <p14:creationId xmlns:p14="http://schemas.microsoft.com/office/powerpoint/2010/main" val="10908570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p:nvPr>
        </p:nvSpPr>
        <p:spPr/>
        <p:txBody>
          <a:bodyPr/>
          <a:lstStyle/>
          <a:p>
            <a:pPr eaLnBrk="1" hangingPunct="1"/>
            <a:r>
              <a:rPr lang="el-GR" altLang="en-US" b="1" dirty="0">
                <a:solidFill>
                  <a:srgbClr val="FF0000"/>
                </a:solidFill>
              </a:rPr>
              <a:t>ΔΙΑΓΝΩΣΗ</a:t>
            </a:r>
            <a:endParaRPr lang="en-US" altLang="en-US" b="1" dirty="0">
              <a:solidFill>
                <a:srgbClr val="FF0000"/>
              </a:solidFill>
            </a:endParaRPr>
          </a:p>
        </p:txBody>
      </p:sp>
      <p:sp>
        <p:nvSpPr>
          <p:cNvPr id="658435" name="Rectangle 3"/>
          <p:cNvSpPr>
            <a:spLocks noGrp="1" noChangeArrowheads="1"/>
          </p:cNvSpPr>
          <p:nvPr>
            <p:ph idx="1"/>
          </p:nvPr>
        </p:nvSpPr>
        <p:spPr/>
        <p:txBody>
          <a:bodyPr/>
          <a:lstStyle/>
          <a:p>
            <a:pPr eaLnBrk="1" hangingPunct="1"/>
            <a:r>
              <a:rPr lang="el-GR" altLang="en-US" b="1" dirty="0"/>
              <a:t>Ιστολογική και αγγειογραφικά</a:t>
            </a:r>
          </a:p>
          <a:p>
            <a:pPr eaLnBrk="1" hangingPunct="1"/>
            <a:r>
              <a:rPr lang="el-GR" altLang="en-US" b="1" dirty="0"/>
              <a:t>Πρόσφοροι ιστοί για βιοψία</a:t>
            </a:r>
            <a:r>
              <a:rPr lang="en-US" altLang="en-US" b="1" dirty="0"/>
              <a:t>: </a:t>
            </a:r>
            <a:r>
              <a:rPr lang="el-GR" altLang="en-US" b="1" dirty="0"/>
              <a:t>μυς, γαστροκνήμιο νεύρο σε πολλαπλή μονονευρίτιδα</a:t>
            </a:r>
          </a:p>
          <a:p>
            <a:pPr eaLnBrk="1" hangingPunct="1"/>
            <a:r>
              <a:rPr lang="el-GR" altLang="en-US" b="1" dirty="0"/>
              <a:t>Αγγειογραφία  μεσεντερίων αποδοτική και σε απουσία συμπτωμάτων προσβολής ενδοκοιλιακών οργάνων (</a:t>
            </a:r>
            <a:r>
              <a:rPr lang="el-GR" altLang="en-US" b="1" dirty="0" err="1"/>
              <a:t>μικροανευρύσματα</a:t>
            </a:r>
            <a:r>
              <a:rPr lang="en-US" altLang="en-US" b="1" dirty="0"/>
              <a:t>-</a:t>
            </a:r>
            <a:r>
              <a:rPr lang="el-GR" altLang="en-US" b="1" dirty="0"/>
              <a:t>εικόνα κομπολογιού)</a:t>
            </a:r>
            <a:endParaRPr lang="en-US" altLang="en-US" b="1" dirty="0"/>
          </a:p>
        </p:txBody>
      </p:sp>
    </p:spTree>
    <p:extLst>
      <p:ext uri="{BB962C8B-B14F-4D97-AF65-F5344CB8AC3E}">
        <p14:creationId xmlns:p14="http://schemas.microsoft.com/office/powerpoint/2010/main" val="1999544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p:txBody>
          <a:bodyPr/>
          <a:lstStyle/>
          <a:p>
            <a:pPr eaLnBrk="1" hangingPunct="1"/>
            <a:r>
              <a:rPr lang="en-US" altLang="en-US" b="1" dirty="0"/>
              <a:t>K</a:t>
            </a:r>
            <a:r>
              <a:rPr lang="el-GR" altLang="en-US" b="1" dirty="0"/>
              <a:t>ύριος Ε.Ζ</a:t>
            </a:r>
            <a:r>
              <a:rPr lang="en-US" altLang="en-US" b="1" dirty="0"/>
              <a:t>.  80 </a:t>
            </a:r>
            <a:r>
              <a:rPr lang="el-GR" altLang="en-US" b="1" dirty="0"/>
              <a:t>ετών</a:t>
            </a:r>
            <a:endParaRPr lang="en-US" altLang="en-US" b="1" dirty="0"/>
          </a:p>
        </p:txBody>
      </p:sp>
      <p:sp>
        <p:nvSpPr>
          <p:cNvPr id="619523" name="Rectangle 3"/>
          <p:cNvSpPr>
            <a:spLocks noGrp="1" noChangeArrowheads="1"/>
          </p:cNvSpPr>
          <p:nvPr>
            <p:ph idx="1"/>
          </p:nvPr>
        </p:nvSpPr>
        <p:spPr/>
        <p:txBody>
          <a:bodyPr>
            <a:normAutofit fontScale="92500"/>
          </a:bodyPr>
          <a:lstStyle/>
          <a:p>
            <a:pPr eaLnBrk="1" hangingPunct="1"/>
            <a:r>
              <a:rPr lang="el-GR" altLang="en-US" b="1" dirty="0"/>
              <a:t>Από μηνός έχει εμμένουσα κεφαλαλγία που δεν υποχωρεί με τα αναλγητικά και δεκατική πυρετική κίνηση</a:t>
            </a:r>
            <a:endParaRPr lang="en-US" altLang="en-US" b="1" dirty="0"/>
          </a:p>
          <a:p>
            <a:pPr eaLnBrk="1" hangingPunct="1"/>
            <a:r>
              <a:rPr lang="el-GR" altLang="en-US" b="1" dirty="0"/>
              <a:t>‘Οταν χτενίζεται, αισθάνεται εντονότερο τον πόνο στους κροτάφους και με τη μάσηση της τροφής κουράζεται στη γνάθο και αναγκάζεται να διακόπτει.  Γενικότερο αίσθημα καταβολής</a:t>
            </a:r>
          </a:p>
          <a:p>
            <a:pPr eaLnBrk="1" hangingPunct="1"/>
            <a:r>
              <a:rPr lang="el-GR" altLang="en-US" b="1" dirty="0"/>
              <a:t>Μέχρι τώρα ήταν τελείως υγιής.</a:t>
            </a:r>
          </a:p>
          <a:p>
            <a:pPr eaLnBrk="1" hangingPunct="1"/>
            <a:r>
              <a:rPr lang="el-GR" altLang="en-US" b="1" dirty="0"/>
              <a:t>Το κληρονομικό ιστορικό είναι ελεύθερο</a:t>
            </a:r>
            <a:endParaRPr lang="en-US" altLang="en-US" dirty="0"/>
          </a:p>
        </p:txBody>
      </p:sp>
    </p:spTree>
    <p:extLst>
      <p:ext uri="{BB962C8B-B14F-4D97-AF65-F5344CB8AC3E}">
        <p14:creationId xmlns:p14="http://schemas.microsoft.com/office/powerpoint/2010/main" val="29840753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hidden="1"/>
          <p:cNvSpPr>
            <a:spLocks noGrp="1" noChangeArrowheads="1"/>
          </p:cNvSpPr>
          <p:nvPr>
            <p:ph type="title"/>
          </p:nvPr>
        </p:nvSpPr>
        <p:spPr/>
        <p:txBody>
          <a:bodyPr/>
          <a:lstStyle/>
          <a:p>
            <a:pPr eaLnBrk="1" hangingPunct="1"/>
            <a:endParaRPr lang="en-US" altLang="en-US"/>
          </a:p>
        </p:txBody>
      </p:sp>
      <p:sp>
        <p:nvSpPr>
          <p:cNvPr id="659459" name="Rectangle 3" descr="146FF3"/>
          <p:cNvSpPr>
            <a:spLocks noGrp="1" noChangeAspect="1" noChangeArrowheads="1"/>
          </p:cNvSpPr>
          <p:nvPr isPhoto="1"/>
        </p:nvSpPr>
        <p:spPr bwMode="auto">
          <a:xfrm>
            <a:off x="-1" y="908720"/>
            <a:ext cx="9159685" cy="5112568"/>
          </a:xfrm>
          <a:prstGeom prst="rect">
            <a:avLst/>
          </a:prstGeom>
          <a:blipFill dpi="0" rotWithShape="1">
            <a:blip r:embed="rId2" cstate="print"/>
            <a:srcRect/>
            <a:stretch>
              <a:fillRect/>
            </a:stretch>
          </a:blip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1800"/>
          </a:p>
        </p:txBody>
      </p:sp>
    </p:spTree>
    <p:extLst>
      <p:ext uri="{BB962C8B-B14F-4D97-AF65-F5344CB8AC3E}">
        <p14:creationId xmlns:p14="http://schemas.microsoft.com/office/powerpoint/2010/main" val="33101081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Grp="1" noChangeArrowheads="1"/>
          </p:cNvSpPr>
          <p:nvPr>
            <p:ph type="title"/>
          </p:nvPr>
        </p:nvSpPr>
        <p:spPr/>
        <p:txBody>
          <a:bodyPr/>
          <a:lstStyle/>
          <a:p>
            <a:pPr eaLnBrk="1" hangingPunct="1"/>
            <a:r>
              <a:rPr lang="el-GR" altLang="en-US" b="1" dirty="0">
                <a:solidFill>
                  <a:srgbClr val="FF0000"/>
                </a:solidFill>
              </a:rPr>
              <a:t>ΘΕΡΑΠΕΙΑ</a:t>
            </a:r>
            <a:endParaRPr lang="en-US" altLang="en-US" b="1" dirty="0">
              <a:solidFill>
                <a:srgbClr val="FF0000"/>
              </a:solidFill>
            </a:endParaRPr>
          </a:p>
        </p:txBody>
      </p:sp>
      <p:sp>
        <p:nvSpPr>
          <p:cNvPr id="660483" name="Rectangle 3"/>
          <p:cNvSpPr>
            <a:spLocks noGrp="1" noChangeArrowheads="1"/>
          </p:cNvSpPr>
          <p:nvPr>
            <p:ph idx="1"/>
          </p:nvPr>
        </p:nvSpPr>
        <p:spPr/>
        <p:txBody>
          <a:bodyPr>
            <a:normAutofit lnSpcReduction="10000"/>
          </a:bodyPr>
          <a:lstStyle/>
          <a:p>
            <a:pPr eaLnBrk="1" hangingPunct="1"/>
            <a:r>
              <a:rPr lang="el-GR" altLang="en-US" b="1" dirty="0"/>
              <a:t>Απουσία λοιμώξεως με τον ιό της ηπατίτιδας Β</a:t>
            </a:r>
            <a:r>
              <a:rPr lang="en-US" altLang="en-US" b="1" dirty="0"/>
              <a:t>: </a:t>
            </a:r>
            <a:r>
              <a:rPr lang="el-GR" altLang="en-US" b="1" dirty="0"/>
              <a:t>Υψηλές δόσεις </a:t>
            </a:r>
            <a:r>
              <a:rPr lang="el-GR" altLang="en-US" b="1" dirty="0" err="1"/>
              <a:t>στεροειδών</a:t>
            </a:r>
            <a:r>
              <a:rPr lang="el-GR" altLang="en-US" b="1" dirty="0"/>
              <a:t> (και </a:t>
            </a:r>
            <a:r>
              <a:rPr lang="en-US" altLang="en-US" b="1" dirty="0"/>
              <a:t>IV </a:t>
            </a:r>
            <a:r>
              <a:rPr lang="el-GR" altLang="en-US" b="1" dirty="0"/>
              <a:t>ώσεις) σε συνδυασμό με</a:t>
            </a:r>
            <a:r>
              <a:rPr lang="en-US" altLang="en-US" b="1" dirty="0"/>
              <a:t> </a:t>
            </a:r>
            <a:r>
              <a:rPr lang="el-GR" altLang="en-US" b="1" dirty="0" err="1"/>
              <a:t>κυκλοφωσφαμίδη</a:t>
            </a:r>
            <a:r>
              <a:rPr lang="el-GR" altLang="en-US" b="1" dirty="0"/>
              <a:t>, με τροποποίηση μετά την ύφεση</a:t>
            </a:r>
          </a:p>
          <a:p>
            <a:pPr eaLnBrk="1" hangingPunct="1"/>
            <a:r>
              <a:rPr lang="el-GR" altLang="en-US" b="1" dirty="0"/>
              <a:t>Παρουσία </a:t>
            </a:r>
            <a:r>
              <a:rPr lang="en-US" altLang="en-US" b="1" dirty="0"/>
              <a:t>HBsAg: </a:t>
            </a:r>
            <a:r>
              <a:rPr lang="el-GR" altLang="en-US" b="1" dirty="0"/>
              <a:t>Σε ήπιες περιπτώσεις θεραπεύεται απλά η ηπατίτιδα. Σε σοβαρές περιπτώσεις χρησιμοποιούνται </a:t>
            </a:r>
            <a:r>
              <a:rPr lang="el-GR" altLang="en-US" b="1" dirty="0" err="1"/>
              <a:t>ανοσοκατασταλτικά</a:t>
            </a:r>
            <a:r>
              <a:rPr lang="el-GR" altLang="en-US" b="1" dirty="0"/>
              <a:t> και </a:t>
            </a:r>
            <a:r>
              <a:rPr lang="el-GR" altLang="en-US" b="1" dirty="0" err="1"/>
              <a:t>πλασμαφαιρέσεις</a:t>
            </a:r>
            <a:r>
              <a:rPr lang="el-GR" altLang="en-US" b="1" dirty="0"/>
              <a:t> σε συνδυασμό με </a:t>
            </a:r>
            <a:r>
              <a:rPr lang="el-GR" altLang="en-US" b="1" dirty="0" err="1"/>
              <a:t>αντι-ι</a:t>
            </a:r>
            <a:r>
              <a:rPr lang="el-GR" altLang="en-US" b="1" dirty="0" err="1">
                <a:cs typeface="Times New Roman" panose="02020603050405020304" pitchFamily="18" charset="0"/>
              </a:rPr>
              <a:t>ϊκούς</a:t>
            </a:r>
            <a:r>
              <a:rPr lang="el-GR" altLang="en-US" b="1" dirty="0">
                <a:cs typeface="Times New Roman" panose="02020603050405020304" pitchFamily="18" charset="0"/>
              </a:rPr>
              <a:t> παράγοντες</a:t>
            </a:r>
          </a:p>
        </p:txBody>
      </p:sp>
    </p:spTree>
    <p:extLst>
      <p:ext uri="{BB962C8B-B14F-4D97-AF65-F5344CB8AC3E}">
        <p14:creationId xmlns:p14="http://schemas.microsoft.com/office/powerpoint/2010/main" val="34173301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p:txBody>
          <a:bodyPr/>
          <a:lstStyle/>
          <a:p>
            <a:pPr eaLnBrk="1" hangingPunct="1"/>
            <a:r>
              <a:rPr lang="el-GR" altLang="en-US" b="1" dirty="0">
                <a:solidFill>
                  <a:srgbClr val="FF0000"/>
                </a:solidFill>
              </a:rPr>
              <a:t>ΠΡΟΓΝΩΣΗ</a:t>
            </a:r>
            <a:endParaRPr lang="en-US" altLang="en-US" b="1" dirty="0">
              <a:solidFill>
                <a:srgbClr val="FF0000"/>
              </a:solidFill>
            </a:endParaRPr>
          </a:p>
        </p:txBody>
      </p:sp>
      <p:sp>
        <p:nvSpPr>
          <p:cNvPr id="661507" name="Rectangle 3"/>
          <p:cNvSpPr>
            <a:spLocks noGrp="1" noChangeArrowheads="1"/>
          </p:cNvSpPr>
          <p:nvPr>
            <p:ph idx="1"/>
          </p:nvPr>
        </p:nvSpPr>
        <p:spPr/>
        <p:txBody>
          <a:bodyPr/>
          <a:lstStyle/>
          <a:p>
            <a:pPr eaLnBrk="1" hangingPunct="1"/>
            <a:r>
              <a:rPr lang="el-GR" altLang="en-US" b="1"/>
              <a:t>Στην πλειονότητα μονοφασική νόσος, ασυνήθεις οι υποτροπές</a:t>
            </a:r>
          </a:p>
          <a:p>
            <a:pPr eaLnBrk="1" hangingPunct="1"/>
            <a:r>
              <a:rPr lang="el-GR" altLang="en-US" b="1"/>
              <a:t>Βαρύτατη η πρόγνωση χωρίς θεραπεία</a:t>
            </a:r>
          </a:p>
          <a:p>
            <a:pPr eaLnBrk="1" hangingPunct="1"/>
            <a:r>
              <a:rPr lang="el-GR" altLang="en-US" b="1"/>
              <a:t>Επαναστατική βελτίωση της πρόγνωσης με την εισαγωγή της κυκλοφωσφαμίδης</a:t>
            </a:r>
            <a:endParaRPr lang="en-US" altLang="en-US" b="1"/>
          </a:p>
        </p:txBody>
      </p:sp>
    </p:spTree>
    <p:extLst>
      <p:ext uri="{BB962C8B-B14F-4D97-AF65-F5344CB8AC3E}">
        <p14:creationId xmlns:p14="http://schemas.microsoft.com/office/powerpoint/2010/main" val="31201127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636912"/>
            <a:ext cx="4536504" cy="3615655"/>
          </a:xfrm>
        </p:spPr>
        <p:txBody>
          <a:bodyPr rtlCol="0">
            <a:normAutofit/>
          </a:bodyPr>
          <a:lstStyle/>
          <a:p>
            <a:pPr fontAlgn="auto">
              <a:spcAft>
                <a:spcPts val="0"/>
              </a:spcAft>
              <a:buFont typeface="Arial" panose="020B0604020202020204" pitchFamily="34" charset="0"/>
              <a:buChar char="•"/>
              <a:defRPr/>
            </a:pPr>
            <a:r>
              <a:rPr lang="el-GR" sz="2400" dirty="0"/>
              <a:t>50 ετών γυναίκα με εμπύρετο από δεκαημέρου, συμπτώματα από το αναπνευστικό, αύξηση δεικτών φλεγμονής και ευρήματα από την απλή ακτινογραφία θώρακος.</a:t>
            </a:r>
          </a:p>
          <a:p>
            <a:pPr fontAlgn="auto">
              <a:spcAft>
                <a:spcPts val="0"/>
              </a:spcAft>
              <a:buNone/>
              <a:defRPr/>
            </a:pPr>
            <a:endParaRPr lang="en-US" sz="2400" dirty="0"/>
          </a:p>
          <a:p>
            <a:pPr fontAlgn="auto">
              <a:spcAft>
                <a:spcPts val="0"/>
              </a:spcAft>
              <a:buFont typeface="Arial" panose="020B0604020202020204" pitchFamily="34" charset="0"/>
              <a:buChar char="•"/>
              <a:defRPr/>
            </a:pPr>
            <a:endParaRPr lang="en-US" sz="2400" dirty="0"/>
          </a:p>
        </p:txBody>
      </p:sp>
      <p:pic>
        <p:nvPicPr>
          <p:cNvPr id="4" name="Picture 2" descr="C:\Users\Ntinos\Desktop\KONTOG.jpg"/>
          <p:cNvPicPr>
            <a:picLocks noChangeAspect="1" noChangeArrowheads="1"/>
          </p:cNvPicPr>
          <p:nvPr/>
        </p:nvPicPr>
        <p:blipFill>
          <a:blip r:embed="rId2" cstate="print"/>
          <a:srcRect/>
          <a:stretch>
            <a:fillRect/>
          </a:stretch>
        </p:blipFill>
        <p:spPr bwMode="auto">
          <a:xfrm>
            <a:off x="4757246" y="1628800"/>
            <a:ext cx="4386754" cy="482453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tinos\Desktop\3.jpg"/>
          <p:cNvPicPr>
            <a:picLocks noGrp="1" noChangeAspect="1" noChangeArrowheads="1"/>
          </p:cNvPicPr>
          <p:nvPr>
            <p:ph idx="1"/>
          </p:nvPr>
        </p:nvPicPr>
        <p:blipFill>
          <a:blip r:embed="rId2" cstate="print"/>
          <a:srcRect/>
          <a:stretch>
            <a:fillRect/>
          </a:stretch>
        </p:blipFill>
        <p:spPr>
          <a:xfrm>
            <a:off x="971550" y="115888"/>
            <a:ext cx="6777038" cy="6518275"/>
          </a:xfrm>
          <a:effectLst>
            <a:outerShdw blurRad="292100" dist="139700" dir="2700000" algn="tl" rotWithShape="0">
              <a:srgbClr val="333333">
                <a:alpha val="65000"/>
              </a:srgbClr>
            </a:outerShdw>
          </a:effectLst>
        </p:spPr>
      </p:pic>
      <p:cxnSp>
        <p:nvCxnSpPr>
          <p:cNvPr id="5" name="Straight Arrow Connector 4"/>
          <p:cNvCxnSpPr/>
          <p:nvPr/>
        </p:nvCxnSpPr>
        <p:spPr>
          <a:xfrm>
            <a:off x="2887663" y="2570163"/>
            <a:ext cx="360362" cy="21590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flipH="1">
            <a:off x="5241925" y="2636838"/>
            <a:ext cx="215900" cy="21590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750" y="404813"/>
            <a:ext cx="7561263" cy="2232025"/>
          </a:xfrm>
        </p:spPr>
        <p:txBody>
          <a:bodyPr rtlCol="0">
            <a:normAutofit fontScale="92500" lnSpcReduction="20000"/>
          </a:bodyPr>
          <a:lstStyle/>
          <a:p>
            <a:pPr fontAlgn="auto">
              <a:spcAft>
                <a:spcPts val="0"/>
              </a:spcAft>
              <a:buFont typeface="Arial" panose="020B0604020202020204" pitchFamily="34" charset="0"/>
              <a:buChar char="•"/>
              <a:defRPr/>
            </a:pPr>
            <a:r>
              <a:rPr lang="el-GR" dirty="0"/>
              <a:t>Γενική ούρων= </a:t>
            </a:r>
            <a:r>
              <a:rPr lang="el-GR" dirty="0">
                <a:solidFill>
                  <a:srgbClr val="FF0000"/>
                </a:solidFill>
              </a:rPr>
              <a:t>15-20 ερυθρά</a:t>
            </a:r>
            <a:r>
              <a:rPr lang="el-GR" dirty="0"/>
              <a:t>, όχι λεύκωμα</a:t>
            </a:r>
            <a:r>
              <a:rPr lang="en-US" dirty="0"/>
              <a:t> </a:t>
            </a:r>
            <a:r>
              <a:rPr lang="el-GR" dirty="0"/>
              <a:t>(230</a:t>
            </a:r>
            <a:r>
              <a:rPr lang="en-US" dirty="0"/>
              <a:t>mg/24h</a:t>
            </a:r>
            <a:r>
              <a:rPr lang="el-GR" dirty="0"/>
              <a:t>)</a:t>
            </a:r>
            <a:endParaRPr lang="en-US" dirty="0"/>
          </a:p>
          <a:p>
            <a:pPr fontAlgn="auto">
              <a:spcAft>
                <a:spcPts val="0"/>
              </a:spcAft>
              <a:buFont typeface="Arial" panose="020B0604020202020204" pitchFamily="34" charset="0"/>
              <a:buChar char="•"/>
              <a:defRPr/>
            </a:pPr>
            <a:r>
              <a:rPr lang="el-GR" dirty="0"/>
              <a:t>Ίζημα ουρων = </a:t>
            </a:r>
            <a:r>
              <a:rPr lang="el-GR" dirty="0">
                <a:solidFill>
                  <a:srgbClr val="FF0000"/>
                </a:solidFill>
              </a:rPr>
              <a:t>50 % δύσμορφα ερυθρά</a:t>
            </a:r>
            <a:r>
              <a:rPr lang="en-US" dirty="0"/>
              <a:t>, </a:t>
            </a:r>
            <a:r>
              <a:rPr lang="el-GR" dirty="0"/>
              <a:t>κοκκώδεις κυλινδροι </a:t>
            </a:r>
          </a:p>
          <a:p>
            <a:pPr fontAlgn="auto">
              <a:spcAft>
                <a:spcPts val="0"/>
              </a:spcAft>
              <a:buFont typeface="Arial" panose="020B0604020202020204" pitchFamily="34" charset="0"/>
              <a:buChar char="•"/>
              <a:defRPr/>
            </a:pPr>
            <a:r>
              <a:rPr lang="en-US" dirty="0" err="1"/>
              <a:t>Creat</a:t>
            </a:r>
            <a:r>
              <a:rPr lang="en-US" dirty="0"/>
              <a:t> 0,7mg/dl             1,1</a:t>
            </a:r>
            <a:endParaRPr lang="el-GR" dirty="0"/>
          </a:p>
          <a:p>
            <a:pPr fontAlgn="auto">
              <a:spcAft>
                <a:spcPts val="0"/>
              </a:spcAft>
              <a:buFont typeface="Arial" panose="020B0604020202020204" pitchFamily="34" charset="0"/>
              <a:buChar char="•"/>
              <a:defRPr/>
            </a:pPr>
            <a:endParaRPr lang="en-US" dirty="0"/>
          </a:p>
          <a:p>
            <a:pPr marL="0" indent="0" fontAlgn="auto">
              <a:spcAft>
                <a:spcPts val="0"/>
              </a:spcAft>
              <a:buFont typeface="Arial" panose="020B0604020202020204" pitchFamily="34" charset="0"/>
              <a:buNone/>
              <a:defRPr/>
            </a:pPr>
            <a:endParaRPr lang="en-US" dirty="0"/>
          </a:p>
          <a:p>
            <a:pPr fontAlgn="auto">
              <a:spcAft>
                <a:spcPts val="0"/>
              </a:spcAft>
              <a:buFont typeface="Arial" panose="020B0604020202020204" pitchFamily="34" charset="0"/>
              <a:buChar char="•"/>
              <a:defRPr/>
            </a:pPr>
            <a:endParaRPr lang="el-GR" dirty="0"/>
          </a:p>
          <a:p>
            <a:pPr fontAlgn="auto">
              <a:spcAft>
                <a:spcPts val="0"/>
              </a:spcAft>
              <a:buFont typeface="Arial" panose="020B0604020202020204" pitchFamily="34" charset="0"/>
              <a:buChar char="•"/>
              <a:defRPr/>
            </a:pPr>
            <a:endParaRPr lang="el-GR" dirty="0"/>
          </a:p>
          <a:p>
            <a:pPr fontAlgn="auto">
              <a:spcAft>
                <a:spcPts val="0"/>
              </a:spcAft>
              <a:buFont typeface="Arial" panose="020B0604020202020204" pitchFamily="34" charset="0"/>
              <a:buChar char="•"/>
              <a:defRPr/>
            </a:pPr>
            <a:endParaRPr lang="el-GR" dirty="0"/>
          </a:p>
        </p:txBody>
      </p:sp>
      <p:pic>
        <p:nvPicPr>
          <p:cNvPr id="8194" name="Picture 2"/>
          <p:cNvPicPr>
            <a:picLocks noChangeAspect="1" noChangeArrowheads="1"/>
          </p:cNvPicPr>
          <p:nvPr/>
        </p:nvPicPr>
        <p:blipFill>
          <a:blip r:embed="rId2" cstate="print"/>
          <a:srcRect/>
          <a:stretch>
            <a:fillRect/>
          </a:stretch>
        </p:blipFill>
        <p:spPr bwMode="auto">
          <a:xfrm>
            <a:off x="4067175" y="2997200"/>
            <a:ext cx="4392613" cy="3240088"/>
          </a:xfrm>
          <a:prstGeom prst="rect">
            <a:avLst/>
          </a:prstGeom>
          <a:ln/>
        </p:spPr>
        <p:style>
          <a:lnRef idx="2">
            <a:schemeClr val="dk1"/>
          </a:lnRef>
          <a:fillRef idx="1">
            <a:schemeClr val="lt1"/>
          </a:fillRef>
          <a:effectRef idx="0">
            <a:schemeClr val="dk1"/>
          </a:effectRef>
          <a:fontRef idx="minor">
            <a:schemeClr val="dk1"/>
          </a:fontRef>
        </p:style>
      </p:pic>
      <p:cxnSp>
        <p:nvCxnSpPr>
          <p:cNvPr id="4" name="Straight Arrow Connector 3"/>
          <p:cNvCxnSpPr/>
          <p:nvPr/>
        </p:nvCxnSpPr>
        <p:spPr>
          <a:xfrm>
            <a:off x="3419872" y="2276872"/>
            <a:ext cx="72072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dirty="0">
                <a:solidFill>
                  <a:srgbClr val="FF0000"/>
                </a:solidFill>
              </a:rPr>
              <a:t>Αγγειίτιδες σχετιζόμενες με </a:t>
            </a:r>
            <a:r>
              <a:rPr lang="en-US" dirty="0">
                <a:solidFill>
                  <a:srgbClr val="FF0000"/>
                </a:solidFill>
              </a:rPr>
              <a:t>ANCA</a:t>
            </a:r>
            <a:endParaRPr lang="el-GR" dirty="0">
              <a:solidFill>
                <a:srgbClr val="FF0000"/>
              </a:solidFill>
            </a:endParaRPr>
          </a:p>
        </p:txBody>
      </p:sp>
      <p:pic>
        <p:nvPicPr>
          <p:cNvPr id="9218" name="Picture 4"/>
          <p:cNvPicPr>
            <a:picLocks noGrp="1" noChangeAspect="1" noChangeArrowheads="1"/>
          </p:cNvPicPr>
          <p:nvPr>
            <p:ph idx="1"/>
          </p:nvPr>
        </p:nvPicPr>
        <p:blipFill>
          <a:blip r:embed="rId3" cstate="print"/>
          <a:stretch>
            <a:fillRect/>
          </a:stretch>
        </p:blipFill>
        <p:spPr>
          <a:xfrm>
            <a:off x="179512" y="1556792"/>
            <a:ext cx="8712968" cy="4824536"/>
          </a:xfr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0" y="347663"/>
            <a:ext cx="8229600" cy="993775"/>
          </a:xfrm>
        </p:spPr>
        <p:txBody>
          <a:bodyPr/>
          <a:lstStyle/>
          <a:p>
            <a:pPr eaLnBrk="1" hangingPunct="1">
              <a:defRPr/>
            </a:pPr>
            <a:r>
              <a:rPr lang="en-GB" sz="3200" dirty="0">
                <a:solidFill>
                  <a:srgbClr val="FF0000"/>
                </a:solidFill>
              </a:rPr>
              <a:t>Anti-</a:t>
            </a:r>
            <a:r>
              <a:rPr lang="en-GB" sz="3200" dirty="0" err="1">
                <a:solidFill>
                  <a:srgbClr val="FF0000"/>
                </a:solidFill>
              </a:rPr>
              <a:t>neutrophil</a:t>
            </a:r>
            <a:r>
              <a:rPr lang="en-GB" sz="3200" dirty="0">
                <a:solidFill>
                  <a:srgbClr val="FF0000"/>
                </a:solidFill>
              </a:rPr>
              <a:t> </a:t>
            </a:r>
            <a:r>
              <a:rPr lang="en-GB" sz="3200" dirty="0" err="1">
                <a:solidFill>
                  <a:srgbClr val="FF0000"/>
                </a:solidFill>
              </a:rPr>
              <a:t>cytoplasmic</a:t>
            </a:r>
            <a:r>
              <a:rPr lang="en-GB" sz="3200" dirty="0">
                <a:solidFill>
                  <a:srgbClr val="FF0000"/>
                </a:solidFill>
              </a:rPr>
              <a:t> antibodies (</a:t>
            </a:r>
            <a:r>
              <a:rPr lang="en-GB" sz="3200" dirty="0" err="1">
                <a:solidFill>
                  <a:srgbClr val="FF0000"/>
                </a:solidFill>
              </a:rPr>
              <a:t>ANCAs</a:t>
            </a:r>
            <a:r>
              <a:rPr lang="en-GB" sz="3200" dirty="0">
                <a:solidFill>
                  <a:srgbClr val="FF0000"/>
                </a:solidFill>
              </a:rPr>
              <a:t>)</a:t>
            </a:r>
          </a:p>
        </p:txBody>
      </p:sp>
      <p:sp>
        <p:nvSpPr>
          <p:cNvPr id="94211" name="Content Placeholder 8"/>
          <p:cNvSpPr>
            <a:spLocks noGrp="1"/>
          </p:cNvSpPr>
          <p:nvPr>
            <p:ph idx="4294967295"/>
          </p:nvPr>
        </p:nvSpPr>
        <p:spPr>
          <a:xfrm>
            <a:off x="0" y="1773238"/>
            <a:ext cx="6373813" cy="4752106"/>
          </a:xfrm>
        </p:spPr>
        <p:txBody>
          <a:bodyPr>
            <a:normAutofit/>
          </a:bodyPr>
          <a:lstStyle/>
          <a:p>
            <a:pPr eaLnBrk="1" hangingPunct="1">
              <a:buNone/>
              <a:defRPr/>
            </a:pPr>
            <a:endParaRPr lang="en-US" sz="2000" dirty="0"/>
          </a:p>
          <a:p>
            <a:pPr eaLnBrk="1" hangingPunct="1">
              <a:buFont typeface="Wingdings" pitchFamily="2" charset="2"/>
              <a:buChar char="Ø"/>
              <a:defRPr/>
            </a:pPr>
            <a:r>
              <a:rPr lang="el-GR" sz="2000" dirty="0"/>
              <a:t>2 μείζονα πρότυπα ανοσοφθορισμού ουδετεροφίλων</a:t>
            </a:r>
            <a:endParaRPr lang="en-GB" sz="2000" baseline="30000" dirty="0"/>
          </a:p>
          <a:p>
            <a:pPr lvl="1" eaLnBrk="1" hangingPunct="1">
              <a:buFont typeface="Wingdings" pitchFamily="2" charset="2"/>
              <a:buChar char="§"/>
              <a:defRPr/>
            </a:pPr>
            <a:r>
              <a:rPr lang="el-GR" sz="2000" dirty="0"/>
              <a:t>Περιπυρηνικός</a:t>
            </a:r>
            <a:r>
              <a:rPr lang="en-GB" sz="2000" dirty="0"/>
              <a:t> (</a:t>
            </a:r>
            <a:r>
              <a:rPr lang="en-GB" sz="2000" dirty="0" err="1"/>
              <a:t>pANCA</a:t>
            </a:r>
            <a:r>
              <a:rPr lang="en-GB" sz="2000" dirty="0"/>
              <a:t>): 90% </a:t>
            </a:r>
            <a:r>
              <a:rPr lang="el-GR" sz="2000" dirty="0"/>
              <a:t>ειδικά</a:t>
            </a:r>
          </a:p>
          <a:p>
            <a:pPr lvl="1" eaLnBrk="1" hangingPunct="1">
              <a:buFont typeface="Wingdings" pitchFamily="2" charset="2"/>
              <a:buNone/>
              <a:defRPr/>
            </a:pPr>
            <a:r>
              <a:rPr lang="el-GR" sz="2000" dirty="0"/>
              <a:t>    για </a:t>
            </a:r>
            <a:r>
              <a:rPr lang="en-US" sz="2000" dirty="0" err="1"/>
              <a:t>myeloperoxidase</a:t>
            </a:r>
            <a:r>
              <a:rPr lang="en-US" sz="2000" dirty="0"/>
              <a:t> (MPO)</a:t>
            </a:r>
            <a:endParaRPr lang="en-GB" sz="2000" dirty="0"/>
          </a:p>
          <a:p>
            <a:pPr lvl="1" eaLnBrk="1" hangingPunct="1">
              <a:buFont typeface="Wingdings" pitchFamily="2" charset="2"/>
              <a:buChar char="§"/>
              <a:defRPr/>
            </a:pPr>
            <a:r>
              <a:rPr lang="el-GR" sz="2000" dirty="0"/>
              <a:t>Κυτταροπλασματικός </a:t>
            </a:r>
            <a:r>
              <a:rPr lang="en-GB" sz="2000" dirty="0"/>
              <a:t>(</a:t>
            </a:r>
            <a:r>
              <a:rPr lang="en-GB" sz="2000" dirty="0" err="1"/>
              <a:t>cANCA</a:t>
            </a:r>
            <a:r>
              <a:rPr lang="en-GB" sz="2000" dirty="0"/>
              <a:t>): 90% </a:t>
            </a:r>
            <a:r>
              <a:rPr lang="el-GR" sz="2000" dirty="0"/>
              <a:t>ειδικά </a:t>
            </a:r>
          </a:p>
          <a:p>
            <a:pPr lvl="1" eaLnBrk="1" hangingPunct="1">
              <a:buFont typeface="Wingdings" pitchFamily="2" charset="2"/>
              <a:buNone/>
              <a:defRPr/>
            </a:pPr>
            <a:r>
              <a:rPr lang="el-GR" sz="2000" dirty="0"/>
              <a:t>    για</a:t>
            </a:r>
            <a:r>
              <a:rPr lang="en-GB" sz="2000" dirty="0"/>
              <a:t> </a:t>
            </a:r>
            <a:r>
              <a:rPr lang="en-US" sz="2000" dirty="0" err="1"/>
              <a:t>proteinase</a:t>
            </a:r>
            <a:r>
              <a:rPr lang="en-US" sz="2000" dirty="0"/>
              <a:t> 3 (PR3) </a:t>
            </a:r>
            <a:endParaRPr lang="el-GR" sz="2000" dirty="0"/>
          </a:p>
          <a:p>
            <a:pPr lvl="1" eaLnBrk="1" hangingPunct="1">
              <a:buFont typeface="Wingdings" pitchFamily="2" charset="2"/>
              <a:buChar char="Ø"/>
              <a:defRPr/>
            </a:pPr>
            <a:endParaRPr lang="en-GB" sz="2000" dirty="0"/>
          </a:p>
          <a:p>
            <a:pPr eaLnBrk="1" hangingPunct="1">
              <a:buFont typeface="Wingdings" pitchFamily="2" charset="2"/>
              <a:buChar char="Ø"/>
              <a:defRPr/>
            </a:pPr>
            <a:r>
              <a:rPr lang="el-GR" sz="2000" dirty="0"/>
              <a:t>Τίτλοι </a:t>
            </a:r>
            <a:r>
              <a:rPr lang="en-US" sz="2000" dirty="0"/>
              <a:t>ANCA </a:t>
            </a:r>
            <a:r>
              <a:rPr lang="el-GR" sz="2000" dirty="0"/>
              <a:t>κυμαινόμενοι στην πορεία της νόσου</a:t>
            </a:r>
            <a:r>
              <a:rPr lang="en-US" sz="2000" dirty="0"/>
              <a:t>.  </a:t>
            </a:r>
            <a:r>
              <a:rPr lang="el-GR" sz="2000" dirty="0"/>
              <a:t>«Χαλαρή» συσχέτιση με </a:t>
            </a:r>
            <a:r>
              <a:rPr lang="el-GR" sz="2000" dirty="0" err="1"/>
              <a:t>ενεργότητα</a:t>
            </a:r>
            <a:r>
              <a:rPr lang="el-GR" sz="2000" dirty="0"/>
              <a:t> νόσου</a:t>
            </a:r>
          </a:p>
          <a:p>
            <a:pPr eaLnBrk="1" hangingPunct="1">
              <a:buFont typeface="Wingdings" pitchFamily="2" charset="2"/>
              <a:buChar char="Ø"/>
              <a:defRPr/>
            </a:pPr>
            <a:r>
              <a:rPr lang="el-GR" sz="2000" dirty="0"/>
              <a:t>Πλέον προτιμάται η μέτρηση </a:t>
            </a:r>
            <a:r>
              <a:rPr lang="el-GR" sz="2000" dirty="0" err="1"/>
              <a:t>αντι</a:t>
            </a:r>
            <a:r>
              <a:rPr lang="el-GR" sz="2000" dirty="0"/>
              <a:t>-</a:t>
            </a:r>
            <a:r>
              <a:rPr lang="en-US" sz="2000" dirty="0"/>
              <a:t>PR3  </a:t>
            </a:r>
            <a:r>
              <a:rPr lang="el-GR" sz="2000" dirty="0"/>
              <a:t>και </a:t>
            </a:r>
            <a:r>
              <a:rPr lang="el-GR" sz="2000" dirty="0" err="1"/>
              <a:t>αντι</a:t>
            </a:r>
            <a:r>
              <a:rPr lang="el-GR" sz="2000" dirty="0"/>
              <a:t>-</a:t>
            </a:r>
            <a:r>
              <a:rPr lang="en-US" sz="2000" dirty="0"/>
              <a:t>MPO</a:t>
            </a:r>
            <a:r>
              <a:rPr lang="el-GR" sz="2000" dirty="0"/>
              <a:t> αντισωμάτων με </a:t>
            </a:r>
            <a:r>
              <a:rPr lang="en-US" sz="2000" dirty="0"/>
              <a:t>ELISA (</a:t>
            </a:r>
            <a:r>
              <a:rPr lang="el-GR" sz="2000" dirty="0"/>
              <a:t>πιο εύκολη μέθοδος-μεγάλη ειδικότητα και ευαισθησία)</a:t>
            </a:r>
            <a:endParaRPr lang="en-GB" sz="2000" dirty="0"/>
          </a:p>
        </p:txBody>
      </p:sp>
      <p:pic>
        <p:nvPicPr>
          <p:cNvPr id="1027" name="Picture 3"/>
          <p:cNvPicPr>
            <a:picLocks noChangeAspect="1" noChangeArrowheads="1"/>
          </p:cNvPicPr>
          <p:nvPr/>
        </p:nvPicPr>
        <p:blipFill>
          <a:blip r:embed="rId3" cstate="print"/>
          <a:srcRect/>
          <a:stretch>
            <a:fillRect/>
          </a:stretch>
        </p:blipFill>
        <p:spPr bwMode="auto">
          <a:xfrm>
            <a:off x="6878141" y="4018013"/>
            <a:ext cx="1438275" cy="1700212"/>
          </a:xfrm>
          <a:prstGeom prst="roundRect">
            <a:avLst>
              <a:gd name="adj" fmla="val 8594"/>
            </a:avLst>
          </a:prstGeom>
          <a:solidFill>
            <a:srgbClr val="FFFFFF">
              <a:shade val="85000"/>
            </a:srgbClr>
          </a:solidFill>
          <a:ln w="28575">
            <a:solidFill>
              <a:schemeClr val="bg1"/>
            </a:solidFill>
            <a:miter lim="800000"/>
            <a:headEnd/>
            <a:tailEnd/>
          </a:ln>
          <a:effectLst>
            <a:outerShdw blurRad="50800" dist="38100" dir="2700000" algn="tl" rotWithShape="0">
              <a:prstClr val="black">
                <a:alpha val="40000"/>
              </a:prstClr>
            </a:outerShdw>
          </a:effectLst>
        </p:spPr>
      </p:pic>
      <p:sp>
        <p:nvSpPr>
          <p:cNvPr id="8197" name="TextBox 9"/>
          <p:cNvSpPr txBox="1">
            <a:spLocks noChangeArrowheads="1"/>
          </p:cNvSpPr>
          <p:nvPr/>
        </p:nvSpPr>
        <p:spPr bwMode="auto">
          <a:xfrm>
            <a:off x="7045325" y="3648075"/>
            <a:ext cx="708025" cy="276225"/>
          </a:xfrm>
          <a:prstGeom prst="rect">
            <a:avLst/>
          </a:prstGeom>
          <a:noFill/>
          <a:ln w="9525">
            <a:noFill/>
            <a:miter lim="800000"/>
            <a:headEnd/>
            <a:tailEnd/>
          </a:ln>
        </p:spPr>
        <p:txBody>
          <a:bodyPr wrap="none">
            <a:spAutoFit/>
          </a:bodyPr>
          <a:lstStyle/>
          <a:p>
            <a:r>
              <a:rPr lang="en-GB" sz="1200" b="1">
                <a:solidFill>
                  <a:srgbClr val="FFFF00"/>
                </a:solidFill>
                <a:latin typeface="Comic Sans MS" pitchFamily="66" charset="0"/>
              </a:rPr>
              <a:t>cANCA</a:t>
            </a:r>
          </a:p>
        </p:txBody>
      </p:sp>
      <p:pic>
        <p:nvPicPr>
          <p:cNvPr id="1026" name="Picture 2"/>
          <p:cNvPicPr>
            <a:picLocks noChangeAspect="1" noChangeArrowheads="1"/>
          </p:cNvPicPr>
          <p:nvPr/>
        </p:nvPicPr>
        <p:blipFill>
          <a:blip r:embed="rId4" cstate="print"/>
          <a:srcRect/>
          <a:stretch>
            <a:fillRect/>
          </a:stretch>
        </p:blipFill>
        <p:spPr bwMode="auto">
          <a:xfrm>
            <a:off x="6874932" y="1743224"/>
            <a:ext cx="1441484" cy="1700212"/>
          </a:xfrm>
          <a:prstGeom prst="roundRect">
            <a:avLst>
              <a:gd name="adj" fmla="val 8594"/>
            </a:avLst>
          </a:prstGeom>
          <a:solidFill>
            <a:srgbClr val="FFFFFF">
              <a:shade val="85000"/>
            </a:srgbClr>
          </a:solidFill>
          <a:ln w="28575">
            <a:solidFill>
              <a:schemeClr val="bg1"/>
            </a:solidFill>
            <a:miter lim="800000"/>
            <a:headEnd/>
            <a:tailEnd/>
          </a:ln>
          <a:effectLst>
            <a:outerShdw blurRad="50800" dist="38100" dir="2700000" algn="tl" rotWithShape="0">
              <a:prstClr val="black">
                <a:alpha val="40000"/>
              </a:prstClr>
            </a:outerShdw>
          </a:effectLst>
        </p:spPr>
      </p:pic>
      <p:sp>
        <p:nvSpPr>
          <p:cNvPr id="8199" name="TextBox 10"/>
          <p:cNvSpPr txBox="1">
            <a:spLocks noChangeArrowheads="1"/>
          </p:cNvSpPr>
          <p:nvPr/>
        </p:nvSpPr>
        <p:spPr bwMode="auto">
          <a:xfrm>
            <a:off x="7072313" y="1366838"/>
            <a:ext cx="711200" cy="276225"/>
          </a:xfrm>
          <a:prstGeom prst="rect">
            <a:avLst/>
          </a:prstGeom>
          <a:noFill/>
          <a:ln w="9525">
            <a:noFill/>
            <a:miter lim="800000"/>
            <a:headEnd/>
            <a:tailEnd/>
          </a:ln>
        </p:spPr>
        <p:txBody>
          <a:bodyPr wrap="none">
            <a:spAutoFit/>
          </a:bodyPr>
          <a:lstStyle/>
          <a:p>
            <a:r>
              <a:rPr lang="en-GB" sz="1200" b="1">
                <a:solidFill>
                  <a:srgbClr val="FFFF00"/>
                </a:solidFill>
                <a:latin typeface="Comic Sans MS" pitchFamily="66" charset="0"/>
              </a:rPr>
              <a:t>pANCA</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rrowheads="1"/>
          </p:cNvSpPr>
          <p:nvPr>
            <p:ph type="title" sz="quarter"/>
          </p:nvPr>
        </p:nvSpPr>
        <p:spPr>
          <a:xfrm>
            <a:off x="179388" y="188912"/>
            <a:ext cx="4752652" cy="1871935"/>
          </a:xfrm>
        </p:spPr>
        <p:txBody>
          <a:bodyPr>
            <a:normAutofit fontScale="90000"/>
          </a:bodyPr>
          <a:lstStyle/>
          <a:p>
            <a:pPr eaLnBrk="1" hangingPunct="1">
              <a:defRPr/>
            </a:pPr>
            <a:r>
              <a:rPr lang="el-GR" dirty="0">
                <a:solidFill>
                  <a:srgbClr val="FF0000"/>
                </a:solidFill>
              </a:rPr>
              <a:t>Κοκκιωμάτωση με πολυαγγειίτιδα (</a:t>
            </a:r>
            <a:r>
              <a:rPr lang="en-US" dirty="0">
                <a:solidFill>
                  <a:srgbClr val="FF0000"/>
                </a:solidFill>
              </a:rPr>
              <a:t>Wegener)</a:t>
            </a:r>
            <a:r>
              <a:rPr lang="el-GR" dirty="0">
                <a:solidFill>
                  <a:srgbClr val="FF0000"/>
                </a:solidFill>
              </a:rPr>
              <a:t> </a:t>
            </a:r>
          </a:p>
        </p:txBody>
      </p:sp>
      <p:pic>
        <p:nvPicPr>
          <p:cNvPr id="10244" name="Picture 8"/>
          <p:cNvPicPr>
            <a:picLocks noGrp="1" noChangeAspect="1" noChangeArrowheads="1"/>
          </p:cNvPicPr>
          <p:nvPr>
            <p:ph sz="quarter" idx="1"/>
          </p:nvPr>
        </p:nvPicPr>
        <p:blipFill>
          <a:blip r:embed="rId3" cstate="print"/>
          <a:srcRect/>
          <a:stretch>
            <a:fillRect/>
          </a:stretch>
        </p:blipFill>
        <p:spPr>
          <a:xfrm>
            <a:off x="4859338" y="0"/>
            <a:ext cx="2101850" cy="2185988"/>
          </a:xfrm>
          <a:noFill/>
        </p:spPr>
      </p:pic>
      <p:pic>
        <p:nvPicPr>
          <p:cNvPr id="10245" name="Picture 9"/>
          <p:cNvPicPr>
            <a:picLocks noGrp="1" noChangeAspect="1" noChangeArrowheads="1"/>
          </p:cNvPicPr>
          <p:nvPr>
            <p:ph sz="quarter" idx="2"/>
          </p:nvPr>
        </p:nvPicPr>
        <p:blipFill>
          <a:blip r:embed="rId4" cstate="print"/>
          <a:srcRect/>
          <a:stretch>
            <a:fillRect/>
          </a:stretch>
        </p:blipFill>
        <p:spPr>
          <a:xfrm>
            <a:off x="7092950" y="0"/>
            <a:ext cx="1668463" cy="2185988"/>
          </a:xfrm>
        </p:spPr>
      </p:pic>
      <p:pic>
        <p:nvPicPr>
          <p:cNvPr id="10246" name="Picture 11" descr="2-23%20copy"/>
          <p:cNvPicPr>
            <a:picLocks noGrp="1" noChangeAspect="1" noChangeArrowheads="1"/>
          </p:cNvPicPr>
          <p:nvPr>
            <p:ph sz="quarter" idx="3"/>
          </p:nvPr>
        </p:nvPicPr>
        <p:blipFill>
          <a:blip r:embed="rId5" cstate="print"/>
          <a:stretch>
            <a:fillRect/>
          </a:stretch>
        </p:blipFill>
        <p:spPr>
          <a:xfrm>
            <a:off x="5868144" y="4813069"/>
            <a:ext cx="2231967" cy="2044931"/>
          </a:xfrm>
        </p:spPr>
      </p:pic>
      <p:sp>
        <p:nvSpPr>
          <p:cNvPr id="96263" name="Rectangle 7"/>
          <p:cNvSpPr>
            <a:spLocks noGrp="1" noChangeArrowheads="1"/>
          </p:cNvSpPr>
          <p:nvPr>
            <p:ph sz="quarter" idx="4"/>
          </p:nvPr>
        </p:nvSpPr>
        <p:spPr>
          <a:xfrm>
            <a:off x="179388" y="2276475"/>
            <a:ext cx="3348037" cy="2187575"/>
          </a:xfrm>
        </p:spPr>
        <p:txBody>
          <a:bodyPr/>
          <a:lstStyle/>
          <a:p>
            <a:pPr eaLnBrk="1" hangingPunct="1">
              <a:defRPr/>
            </a:pPr>
            <a:r>
              <a:rPr lang="el-GR" sz="2400"/>
              <a:t>Προσβολή</a:t>
            </a:r>
          </a:p>
          <a:p>
            <a:pPr lvl="1" eaLnBrk="1" hangingPunct="1">
              <a:defRPr/>
            </a:pPr>
            <a:r>
              <a:rPr lang="el-GR" sz="2000"/>
              <a:t>Ανώτερου αναπνευστικού</a:t>
            </a:r>
          </a:p>
          <a:p>
            <a:pPr lvl="1" eaLnBrk="1" hangingPunct="1">
              <a:defRPr/>
            </a:pPr>
            <a:r>
              <a:rPr lang="el-GR" sz="2000"/>
              <a:t>Κατώτερου αναπνευστικού</a:t>
            </a:r>
          </a:p>
          <a:p>
            <a:pPr lvl="1" eaLnBrk="1" hangingPunct="1">
              <a:defRPr/>
            </a:pPr>
            <a:r>
              <a:rPr lang="el-GR" sz="2000"/>
              <a:t>Νεφρών </a:t>
            </a:r>
          </a:p>
        </p:txBody>
      </p:sp>
      <p:pic>
        <p:nvPicPr>
          <p:cNvPr id="10247" name="Content Placeholder 4" descr="Wegeners_granulomato_PA_CT.jpg"/>
          <p:cNvPicPr>
            <a:picLocks noChangeAspect="1"/>
          </p:cNvPicPr>
          <p:nvPr/>
        </p:nvPicPr>
        <p:blipFill>
          <a:blip r:embed="rId6" cstate="print"/>
          <a:srcRect/>
          <a:stretch>
            <a:fillRect/>
          </a:stretch>
        </p:blipFill>
        <p:spPr bwMode="auto">
          <a:xfrm>
            <a:off x="5435600" y="2205038"/>
            <a:ext cx="2813050" cy="2187575"/>
          </a:xfrm>
          <a:prstGeom prst="rect">
            <a:avLst/>
          </a:prstGeom>
          <a:noFill/>
          <a:ln w="9525">
            <a:noFill/>
            <a:miter lim="800000"/>
            <a:headEnd/>
            <a:tailEnd/>
          </a:ln>
        </p:spPr>
      </p:pic>
      <p:sp>
        <p:nvSpPr>
          <p:cNvPr id="10248" name="Line 15"/>
          <p:cNvSpPr>
            <a:spLocks noChangeShapeType="1"/>
          </p:cNvSpPr>
          <p:nvPr/>
        </p:nvSpPr>
        <p:spPr bwMode="auto">
          <a:xfrm flipV="1">
            <a:off x="2700338" y="1628775"/>
            <a:ext cx="1943100" cy="1368425"/>
          </a:xfrm>
          <a:prstGeom prst="line">
            <a:avLst/>
          </a:prstGeom>
          <a:noFill/>
          <a:ln w="76200">
            <a:solidFill>
              <a:srgbClr val="FF0000"/>
            </a:solidFill>
            <a:round/>
            <a:headEnd/>
            <a:tailEnd type="triangle" w="med" len="med"/>
          </a:ln>
        </p:spPr>
        <p:txBody>
          <a:bodyPr/>
          <a:lstStyle/>
          <a:p>
            <a:endParaRPr lang="el-GR"/>
          </a:p>
        </p:txBody>
      </p:sp>
      <p:sp>
        <p:nvSpPr>
          <p:cNvPr id="10249" name="Line 16"/>
          <p:cNvSpPr>
            <a:spLocks noChangeShapeType="1"/>
          </p:cNvSpPr>
          <p:nvPr/>
        </p:nvSpPr>
        <p:spPr bwMode="auto">
          <a:xfrm flipV="1">
            <a:off x="2771800" y="3428999"/>
            <a:ext cx="2448272" cy="216793"/>
          </a:xfrm>
          <a:prstGeom prst="line">
            <a:avLst/>
          </a:prstGeom>
          <a:noFill/>
          <a:ln w="76200">
            <a:solidFill>
              <a:srgbClr val="FF0000"/>
            </a:solidFill>
            <a:round/>
            <a:headEnd/>
            <a:tailEnd type="triangle" w="med" len="med"/>
          </a:ln>
        </p:spPr>
        <p:txBody>
          <a:bodyPr/>
          <a:lstStyle/>
          <a:p>
            <a:endParaRPr lang="el-GR"/>
          </a:p>
        </p:txBody>
      </p:sp>
      <p:sp>
        <p:nvSpPr>
          <p:cNvPr id="10250" name="Line 17"/>
          <p:cNvSpPr>
            <a:spLocks noChangeShapeType="1"/>
          </p:cNvSpPr>
          <p:nvPr/>
        </p:nvSpPr>
        <p:spPr bwMode="auto">
          <a:xfrm>
            <a:off x="2915815" y="4581128"/>
            <a:ext cx="2448347" cy="1008460"/>
          </a:xfrm>
          <a:prstGeom prst="line">
            <a:avLst/>
          </a:prstGeom>
          <a:noFill/>
          <a:ln w="76200">
            <a:solidFill>
              <a:srgbClr val="FF0000"/>
            </a:solidFill>
            <a:round/>
            <a:headEnd/>
            <a:tailEnd type="triangle" w="med" len="med"/>
          </a:ln>
        </p:spPr>
        <p:txBody>
          <a:bodyPr/>
          <a:lstStyle/>
          <a:p>
            <a:endParaRPr lang="el-G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9"/>
          <p:cNvSpPr>
            <a:spLocks noGrp="1" noRot="1" noChangeArrowheads="1"/>
          </p:cNvSpPr>
          <p:nvPr>
            <p:ph type="title" sz="quarter"/>
          </p:nvPr>
        </p:nvSpPr>
        <p:spPr>
          <a:noFill/>
        </p:spPr>
        <p:txBody>
          <a:bodyPr/>
          <a:lstStyle/>
          <a:p>
            <a:r>
              <a:rPr lang="el-GR" dirty="0">
                <a:solidFill>
                  <a:srgbClr val="FF0000"/>
                </a:solidFill>
                <a:effectLst/>
              </a:rPr>
              <a:t>Λιγότερο συχνές εκδηλώσεις</a:t>
            </a:r>
          </a:p>
        </p:txBody>
      </p:sp>
      <p:pic>
        <p:nvPicPr>
          <p:cNvPr id="9219" name="Picture 8"/>
          <p:cNvPicPr>
            <a:picLocks noGrp="1" noChangeAspect="1" noChangeArrowheads="1"/>
          </p:cNvPicPr>
          <p:nvPr>
            <p:ph sz="quarter" idx="1"/>
          </p:nvPr>
        </p:nvPicPr>
        <p:blipFill>
          <a:blip r:embed="rId3" cstate="print"/>
          <a:srcRect/>
          <a:stretch>
            <a:fillRect/>
          </a:stretch>
        </p:blipFill>
        <p:spPr>
          <a:xfrm>
            <a:off x="3348038" y="1628775"/>
            <a:ext cx="2505075" cy="1724025"/>
          </a:xfrm>
          <a:noFill/>
        </p:spPr>
      </p:pic>
      <p:pic>
        <p:nvPicPr>
          <p:cNvPr id="9220" name="Picture 16" descr="HSPspots"/>
          <p:cNvPicPr>
            <a:picLocks noGrp="1" noChangeAspect="1" noChangeArrowheads="1"/>
          </p:cNvPicPr>
          <p:nvPr>
            <p:ph sz="quarter" idx="2"/>
          </p:nvPr>
        </p:nvPicPr>
        <p:blipFill>
          <a:blip r:embed="rId4" cstate="print"/>
          <a:stretch>
            <a:fillRect/>
          </a:stretch>
        </p:blipFill>
        <p:spPr>
          <a:xfrm>
            <a:off x="7452320" y="4077071"/>
            <a:ext cx="1008112" cy="2080377"/>
          </a:xfrm>
        </p:spPr>
      </p:pic>
      <p:pic>
        <p:nvPicPr>
          <p:cNvPr id="9221" name="Picture 13"/>
          <p:cNvPicPr>
            <a:picLocks noGrp="1" noChangeAspect="1" noChangeArrowheads="1"/>
          </p:cNvPicPr>
          <p:nvPr>
            <p:ph sz="quarter" idx="3"/>
          </p:nvPr>
        </p:nvPicPr>
        <p:blipFill>
          <a:blip r:embed="rId5" cstate="print"/>
          <a:stretch>
            <a:fillRect/>
          </a:stretch>
        </p:blipFill>
        <p:spPr>
          <a:xfrm>
            <a:off x="3419872" y="4077072"/>
            <a:ext cx="2409125" cy="2187575"/>
          </a:xfrm>
          <a:noFill/>
        </p:spPr>
      </p:pic>
      <p:pic>
        <p:nvPicPr>
          <p:cNvPr id="9226" name="Picture 19" descr="scleritis"/>
          <p:cNvPicPr>
            <a:picLocks noGrp="1" noChangeAspect="1" noChangeArrowheads="1"/>
          </p:cNvPicPr>
          <p:nvPr>
            <p:ph sz="quarter" idx="4"/>
          </p:nvPr>
        </p:nvPicPr>
        <p:blipFill>
          <a:blip r:embed="rId6" cstate="print"/>
          <a:srcRect/>
          <a:stretch>
            <a:fillRect/>
          </a:stretch>
        </p:blipFill>
        <p:spPr>
          <a:xfrm>
            <a:off x="468313" y="4292600"/>
            <a:ext cx="2447925" cy="1990725"/>
          </a:xfrm>
        </p:spPr>
      </p:pic>
      <p:pic>
        <p:nvPicPr>
          <p:cNvPr id="9222" name="Picture 3"/>
          <p:cNvPicPr>
            <a:picLocks noGrp="1" noChangeAspect="1" noChangeArrowheads="1"/>
          </p:cNvPicPr>
          <p:nvPr>
            <p:ph type="body" idx="4294967295"/>
          </p:nvPr>
        </p:nvPicPr>
        <p:blipFill>
          <a:blip r:embed="rId7" cstate="print"/>
          <a:srcRect/>
          <a:stretch>
            <a:fillRect/>
          </a:stretch>
        </p:blipFill>
        <p:spPr>
          <a:xfrm>
            <a:off x="0" y="1412875"/>
            <a:ext cx="2881313" cy="2314575"/>
          </a:xfrm>
        </p:spPr>
      </p:pic>
      <p:sp>
        <p:nvSpPr>
          <p:cNvPr id="9223" name="AutoShape 5" descr="bbmapAsset?appID=NGE&amp;isbn=978-0-323-06551-1&amp;eid=4-u1"/>
          <p:cNvSpPr>
            <a:spLocks noChangeAspect="1" noChangeArrowheads="1"/>
          </p:cNvSpPr>
          <p:nvPr/>
        </p:nvSpPr>
        <p:spPr bwMode="auto">
          <a:xfrm>
            <a:off x="149225" y="46038"/>
            <a:ext cx="304800" cy="304800"/>
          </a:xfrm>
          <a:prstGeom prst="rect">
            <a:avLst/>
          </a:prstGeom>
          <a:noFill/>
          <a:ln w="9525">
            <a:noFill/>
            <a:miter lim="800000"/>
            <a:headEnd/>
            <a:tailEnd/>
          </a:ln>
        </p:spPr>
        <p:txBody>
          <a:bodyPr/>
          <a:lstStyle/>
          <a:p>
            <a:endParaRPr lang="el-GR"/>
          </a:p>
        </p:txBody>
      </p:sp>
      <p:sp>
        <p:nvSpPr>
          <p:cNvPr id="9224" name="AutoShape 7" descr="bbmapAsset?appID=NGE&amp;isbn=978-0-323-06551-1&amp;eid=4-u1"/>
          <p:cNvSpPr>
            <a:spLocks noChangeAspect="1" noChangeArrowheads="1"/>
          </p:cNvSpPr>
          <p:nvPr/>
        </p:nvSpPr>
        <p:spPr bwMode="auto">
          <a:xfrm>
            <a:off x="149225" y="46038"/>
            <a:ext cx="304800" cy="304800"/>
          </a:xfrm>
          <a:prstGeom prst="rect">
            <a:avLst/>
          </a:prstGeom>
          <a:noFill/>
          <a:ln w="9525">
            <a:noFill/>
            <a:miter lim="800000"/>
            <a:headEnd/>
            <a:tailEnd/>
          </a:ln>
        </p:spPr>
        <p:txBody>
          <a:bodyPr/>
          <a:lstStyle/>
          <a:p>
            <a:endParaRPr lang="el-GR"/>
          </a:p>
        </p:txBody>
      </p:sp>
      <p:sp>
        <p:nvSpPr>
          <p:cNvPr id="9225" name="Text Box 18"/>
          <p:cNvSpPr txBox="1">
            <a:spLocks noChangeArrowheads="1"/>
          </p:cNvSpPr>
          <p:nvPr/>
        </p:nvSpPr>
        <p:spPr bwMode="auto">
          <a:xfrm>
            <a:off x="5867400" y="2060575"/>
            <a:ext cx="1676400" cy="641350"/>
          </a:xfrm>
          <a:prstGeom prst="rect">
            <a:avLst/>
          </a:prstGeom>
          <a:noFill/>
          <a:ln w="9525">
            <a:noFill/>
            <a:miter lim="800000"/>
            <a:headEnd/>
            <a:tailEnd/>
          </a:ln>
        </p:spPr>
        <p:txBody>
          <a:bodyPr>
            <a:spAutoFit/>
          </a:bodyPr>
          <a:lstStyle/>
          <a:p>
            <a:r>
              <a:rPr lang="el-GR">
                <a:latin typeface="Arial" pitchFamily="34" charset="0"/>
              </a:rPr>
              <a:t>Οφθαλμικός ψευδοόγκος</a:t>
            </a:r>
          </a:p>
        </p:txBody>
      </p:sp>
      <p:sp>
        <p:nvSpPr>
          <p:cNvPr id="9227" name="Text Box 21"/>
          <p:cNvSpPr txBox="1">
            <a:spLocks noChangeArrowheads="1"/>
          </p:cNvSpPr>
          <p:nvPr/>
        </p:nvSpPr>
        <p:spPr bwMode="auto">
          <a:xfrm>
            <a:off x="950913" y="6329363"/>
            <a:ext cx="1262062" cy="366712"/>
          </a:xfrm>
          <a:prstGeom prst="rect">
            <a:avLst/>
          </a:prstGeom>
          <a:noFill/>
          <a:ln w="9525">
            <a:noFill/>
            <a:miter lim="800000"/>
            <a:headEnd/>
            <a:tailEnd/>
          </a:ln>
        </p:spPr>
        <p:txBody>
          <a:bodyPr wrap="none">
            <a:spAutoFit/>
          </a:bodyPr>
          <a:lstStyle/>
          <a:p>
            <a:r>
              <a:rPr lang="el-GR">
                <a:latin typeface="Arial" pitchFamily="34" charset="0"/>
              </a:rPr>
              <a:t>σκληρίτιδα</a:t>
            </a:r>
          </a:p>
        </p:txBody>
      </p:sp>
      <p:sp>
        <p:nvSpPr>
          <p:cNvPr id="9228" name="Text Box 22"/>
          <p:cNvSpPr txBox="1">
            <a:spLocks noChangeArrowheads="1"/>
          </p:cNvSpPr>
          <p:nvPr/>
        </p:nvSpPr>
        <p:spPr bwMode="auto">
          <a:xfrm>
            <a:off x="3903663" y="6400800"/>
            <a:ext cx="1606550" cy="366713"/>
          </a:xfrm>
          <a:prstGeom prst="rect">
            <a:avLst/>
          </a:prstGeom>
          <a:noFill/>
          <a:ln w="9525">
            <a:noFill/>
            <a:miter lim="800000"/>
            <a:headEnd/>
            <a:tailEnd/>
          </a:ln>
        </p:spPr>
        <p:txBody>
          <a:bodyPr wrap="none">
            <a:spAutoFit/>
          </a:bodyPr>
          <a:lstStyle/>
          <a:p>
            <a:r>
              <a:rPr lang="el-GR">
                <a:latin typeface="Arial" pitchFamily="34" charset="0"/>
              </a:rPr>
              <a:t>μονονευρίτιδα</a:t>
            </a:r>
          </a:p>
        </p:txBody>
      </p:sp>
      <p:sp>
        <p:nvSpPr>
          <p:cNvPr id="9229" name="Text Box 23"/>
          <p:cNvSpPr txBox="1">
            <a:spLocks noChangeArrowheads="1"/>
          </p:cNvSpPr>
          <p:nvPr/>
        </p:nvSpPr>
        <p:spPr bwMode="auto">
          <a:xfrm>
            <a:off x="7013575" y="6237288"/>
            <a:ext cx="2130425" cy="366712"/>
          </a:xfrm>
          <a:prstGeom prst="rect">
            <a:avLst/>
          </a:prstGeom>
          <a:noFill/>
          <a:ln w="9525">
            <a:noFill/>
            <a:miter lim="800000"/>
            <a:headEnd/>
            <a:tailEnd/>
          </a:ln>
        </p:spPr>
        <p:txBody>
          <a:bodyPr wrap="none">
            <a:spAutoFit/>
          </a:bodyPr>
          <a:lstStyle/>
          <a:p>
            <a:r>
              <a:rPr lang="el-GR">
                <a:latin typeface="Arial" pitchFamily="34" charset="0"/>
              </a:rPr>
              <a:t>Αγγείτιδα δέρματος</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Grp="1" noChangeArrowheads="1"/>
          </p:cNvSpPr>
          <p:nvPr>
            <p:ph type="title"/>
          </p:nvPr>
        </p:nvSpPr>
        <p:spPr>
          <a:xfrm>
            <a:off x="1547664" y="404664"/>
            <a:ext cx="5829300" cy="514350"/>
          </a:xfrm>
        </p:spPr>
        <p:txBody>
          <a:bodyPr>
            <a:normAutofit fontScale="90000"/>
          </a:bodyPr>
          <a:lstStyle/>
          <a:p>
            <a:pPr eaLnBrk="1" hangingPunct="1"/>
            <a:r>
              <a:rPr lang="en-US" altLang="en-US" b="1" dirty="0"/>
              <a:t>K</a:t>
            </a:r>
            <a:r>
              <a:rPr lang="el-GR" altLang="en-US" b="1" dirty="0"/>
              <a:t>ύριος Ε.Ζ.</a:t>
            </a:r>
            <a:endParaRPr lang="en-US" altLang="en-US" b="1" dirty="0"/>
          </a:p>
        </p:txBody>
      </p:sp>
      <p:sp>
        <p:nvSpPr>
          <p:cNvPr id="620547" name="Rectangle 3"/>
          <p:cNvSpPr>
            <a:spLocks noGrp="1" noChangeArrowheads="1"/>
          </p:cNvSpPr>
          <p:nvPr>
            <p:ph idx="1"/>
          </p:nvPr>
        </p:nvSpPr>
        <p:spPr>
          <a:xfrm>
            <a:off x="683568" y="1052736"/>
            <a:ext cx="4464496" cy="5400600"/>
          </a:xfrm>
        </p:spPr>
        <p:txBody>
          <a:bodyPr>
            <a:normAutofit fontScale="77500" lnSpcReduction="20000"/>
          </a:bodyPr>
          <a:lstStyle/>
          <a:p>
            <a:pPr eaLnBrk="1" hangingPunct="1"/>
            <a:r>
              <a:rPr lang="en-US" altLang="en-US" b="1" dirty="0" err="1"/>
              <a:t>Στη</a:t>
            </a:r>
            <a:r>
              <a:rPr lang="en-US" altLang="en-US" b="1" dirty="0"/>
              <a:t> </a:t>
            </a:r>
            <a:r>
              <a:rPr lang="en-US" altLang="en-US" b="1" dirty="0" err="1"/>
              <a:t>φυσική</a:t>
            </a:r>
            <a:r>
              <a:rPr lang="en-US" altLang="en-US" b="1" dirty="0"/>
              <a:t> </a:t>
            </a:r>
            <a:r>
              <a:rPr lang="en-US" altLang="en-US" b="1" dirty="0" err="1"/>
              <a:t>εξέταση</a:t>
            </a:r>
            <a:r>
              <a:rPr lang="en-US" altLang="en-US" b="1" dirty="0"/>
              <a:t>:</a:t>
            </a:r>
          </a:p>
          <a:p>
            <a:pPr eaLnBrk="1" hangingPunct="1"/>
            <a:r>
              <a:rPr lang="en-US" altLang="en-US" b="1" dirty="0"/>
              <a:t> Τ=3</a:t>
            </a:r>
            <a:r>
              <a:rPr lang="el-GR" altLang="en-US" b="1" dirty="0"/>
              <a:t>7.</a:t>
            </a:r>
            <a:r>
              <a:rPr lang="en-US" altLang="en-US" b="1" dirty="0"/>
              <a:t>8</a:t>
            </a:r>
            <a:r>
              <a:rPr lang="en-US" altLang="en-US" b="1" baseline="30000" dirty="0"/>
              <a:t>0</a:t>
            </a:r>
            <a:r>
              <a:rPr lang="en-US" altLang="en-US" b="1" dirty="0"/>
              <a:t>C</a:t>
            </a:r>
          </a:p>
          <a:p>
            <a:pPr eaLnBrk="1" hangingPunct="1"/>
            <a:r>
              <a:rPr lang="en-US" altLang="en-US" b="1" dirty="0" err="1"/>
              <a:t>Yπάρχει</a:t>
            </a:r>
            <a:r>
              <a:rPr lang="en-US" altLang="en-US" b="1" dirty="0"/>
              <a:t> </a:t>
            </a:r>
            <a:r>
              <a:rPr lang="en-US" altLang="en-US" b="1" dirty="0" err="1"/>
              <a:t>ευαισθησία</a:t>
            </a:r>
            <a:r>
              <a:rPr lang="en-US" altLang="en-US" b="1" dirty="0"/>
              <a:t> </a:t>
            </a:r>
            <a:r>
              <a:rPr lang="en-US" altLang="en-US" b="1" dirty="0" err="1"/>
              <a:t>έντονη</a:t>
            </a:r>
            <a:r>
              <a:rPr lang="en-US" altLang="en-US" b="1" dirty="0"/>
              <a:t> </a:t>
            </a:r>
            <a:r>
              <a:rPr lang="en-US" altLang="en-US" b="1" dirty="0" err="1"/>
              <a:t>στις</a:t>
            </a:r>
            <a:r>
              <a:rPr lang="en-US" altLang="en-US" b="1" dirty="0"/>
              <a:t> </a:t>
            </a:r>
            <a:r>
              <a:rPr lang="en-US" altLang="en-US" b="1" dirty="0" err="1"/>
              <a:t>κροταφικές</a:t>
            </a:r>
            <a:r>
              <a:rPr lang="en-US" altLang="en-US" b="1" dirty="0"/>
              <a:t> </a:t>
            </a:r>
            <a:r>
              <a:rPr lang="en-US" altLang="en-US" b="1" dirty="0" err="1"/>
              <a:t>αρτηρίες</a:t>
            </a:r>
            <a:r>
              <a:rPr lang="en-US" altLang="en-US" b="1" dirty="0"/>
              <a:t>, </a:t>
            </a:r>
            <a:r>
              <a:rPr lang="en-US" altLang="en-US" b="1" dirty="0" err="1"/>
              <a:t>οι</a:t>
            </a:r>
            <a:r>
              <a:rPr lang="en-US" altLang="en-US" b="1" dirty="0"/>
              <a:t> </a:t>
            </a:r>
            <a:r>
              <a:rPr lang="en-US" altLang="en-US" b="1" dirty="0" err="1"/>
              <a:t>οποίες</a:t>
            </a:r>
            <a:r>
              <a:rPr lang="en-US" altLang="en-US" b="1" dirty="0"/>
              <a:t> </a:t>
            </a:r>
            <a:r>
              <a:rPr lang="en-US" altLang="en-US" b="1" dirty="0" err="1"/>
              <a:t>παρουσιάζουν</a:t>
            </a:r>
            <a:r>
              <a:rPr lang="en-US" altLang="en-US" b="1" dirty="0"/>
              <a:t> </a:t>
            </a:r>
            <a:r>
              <a:rPr lang="en-US" altLang="en-US" b="1" dirty="0" err="1"/>
              <a:t>κάποια</a:t>
            </a:r>
            <a:r>
              <a:rPr lang="en-US" altLang="en-US" b="1" dirty="0"/>
              <a:t> </a:t>
            </a:r>
            <a:r>
              <a:rPr lang="en-US" altLang="en-US" b="1" dirty="0" err="1"/>
              <a:t>ελάττωση</a:t>
            </a:r>
            <a:r>
              <a:rPr lang="en-US" altLang="en-US" b="1" dirty="0"/>
              <a:t> </a:t>
            </a:r>
            <a:r>
              <a:rPr lang="en-US" altLang="en-US" b="1" dirty="0" err="1"/>
              <a:t>της</a:t>
            </a:r>
            <a:r>
              <a:rPr lang="en-US" altLang="en-US" b="1" dirty="0"/>
              <a:t> </a:t>
            </a:r>
            <a:r>
              <a:rPr lang="en-US" altLang="en-US" b="1" dirty="0" err="1"/>
              <a:t>έντασης</a:t>
            </a:r>
            <a:r>
              <a:rPr lang="en-US" altLang="en-US" b="1" dirty="0"/>
              <a:t> </a:t>
            </a:r>
            <a:r>
              <a:rPr lang="en-US" altLang="en-US" b="1" dirty="0" err="1"/>
              <a:t>των</a:t>
            </a:r>
            <a:r>
              <a:rPr lang="en-US" altLang="en-US" b="1" dirty="0"/>
              <a:t> </a:t>
            </a:r>
            <a:r>
              <a:rPr lang="en-US" altLang="en-US" b="1" dirty="0" err="1"/>
              <a:t>σφύξεων</a:t>
            </a:r>
            <a:r>
              <a:rPr lang="en-US" altLang="en-US" b="1" dirty="0"/>
              <a:t>.</a:t>
            </a:r>
          </a:p>
          <a:p>
            <a:pPr eaLnBrk="1" hangingPunct="1"/>
            <a:r>
              <a:rPr lang="en-US" altLang="en-US" b="1" dirty="0"/>
              <a:t>Η </a:t>
            </a:r>
            <a:r>
              <a:rPr lang="en-US" altLang="en-US" b="1" dirty="0" err="1"/>
              <a:t>βυθοσκόπηση</a:t>
            </a:r>
            <a:r>
              <a:rPr lang="en-US" altLang="en-US" b="1" dirty="0"/>
              <a:t> </a:t>
            </a:r>
            <a:r>
              <a:rPr lang="en-US" altLang="en-US" b="1" dirty="0" err="1"/>
              <a:t>αποκαλύπτει</a:t>
            </a:r>
            <a:r>
              <a:rPr lang="en-US" altLang="en-US" b="1" dirty="0"/>
              <a:t> </a:t>
            </a:r>
            <a:r>
              <a:rPr lang="en-US" altLang="en-US" b="1" dirty="0" err="1"/>
              <a:t>ευρήματα</a:t>
            </a:r>
            <a:r>
              <a:rPr lang="en-US" altLang="en-US" b="1" dirty="0"/>
              <a:t> </a:t>
            </a:r>
            <a:r>
              <a:rPr lang="en-US" altLang="en-US" b="1" dirty="0" err="1"/>
              <a:t>συμβατά</a:t>
            </a:r>
            <a:r>
              <a:rPr lang="en-US" altLang="en-US" b="1" dirty="0"/>
              <a:t> </a:t>
            </a:r>
            <a:r>
              <a:rPr lang="en-US" altLang="en-US" b="1" dirty="0" err="1"/>
              <a:t>με</a:t>
            </a:r>
            <a:r>
              <a:rPr lang="en-US" altLang="en-US" b="1" dirty="0"/>
              <a:t> </a:t>
            </a:r>
            <a:r>
              <a:rPr lang="en-US" altLang="en-US" b="1" dirty="0" err="1"/>
              <a:t>την</a:t>
            </a:r>
            <a:r>
              <a:rPr lang="en-US" altLang="en-US" b="1" dirty="0"/>
              <a:t> </a:t>
            </a:r>
            <a:r>
              <a:rPr lang="en-US" altLang="en-US" b="1" dirty="0" err="1"/>
              <a:t>ηλικία</a:t>
            </a:r>
            <a:endParaRPr lang="en-US" altLang="en-US" b="1" dirty="0"/>
          </a:p>
          <a:p>
            <a:pPr eaLnBrk="1" hangingPunct="1"/>
            <a:r>
              <a:rPr lang="en-US" altLang="en-US" b="1" dirty="0" err="1"/>
              <a:t>Αναδεικνύεται</a:t>
            </a:r>
            <a:r>
              <a:rPr lang="en-US" altLang="en-US" b="1" dirty="0"/>
              <a:t> </a:t>
            </a:r>
            <a:r>
              <a:rPr lang="en-US" altLang="en-US" b="1" dirty="0" err="1"/>
              <a:t>μικρή</a:t>
            </a:r>
            <a:r>
              <a:rPr lang="en-US" altLang="en-US" b="1" dirty="0"/>
              <a:t> </a:t>
            </a:r>
            <a:r>
              <a:rPr lang="en-US" altLang="en-US" b="1" dirty="0" err="1"/>
              <a:t>ελάττωση</a:t>
            </a:r>
            <a:r>
              <a:rPr lang="en-US" altLang="en-US" b="1" dirty="0"/>
              <a:t> </a:t>
            </a:r>
            <a:r>
              <a:rPr lang="en-US" altLang="en-US" b="1" dirty="0" err="1"/>
              <a:t>της</a:t>
            </a:r>
            <a:r>
              <a:rPr lang="en-US" altLang="en-US" b="1" dirty="0"/>
              <a:t> </a:t>
            </a:r>
            <a:r>
              <a:rPr lang="en-US" altLang="en-US" b="1" dirty="0" err="1"/>
              <a:t>κινητικότητας</a:t>
            </a:r>
            <a:r>
              <a:rPr lang="en-US" altLang="en-US" b="1" dirty="0"/>
              <a:t> </a:t>
            </a:r>
            <a:r>
              <a:rPr lang="en-US" altLang="en-US" b="1" dirty="0" err="1"/>
              <a:t>των</a:t>
            </a:r>
            <a:r>
              <a:rPr lang="en-US" altLang="en-US" b="1" dirty="0"/>
              <a:t> </a:t>
            </a:r>
            <a:r>
              <a:rPr lang="en-US" altLang="en-US" b="1" dirty="0" err="1"/>
              <a:t>ώμων</a:t>
            </a:r>
            <a:r>
              <a:rPr lang="en-US" altLang="en-US" b="1" dirty="0"/>
              <a:t>, η </a:t>
            </a:r>
            <a:r>
              <a:rPr lang="en-US" altLang="en-US" b="1" dirty="0" err="1"/>
              <a:t>οποία</a:t>
            </a:r>
            <a:r>
              <a:rPr lang="en-US" altLang="en-US" b="1" dirty="0"/>
              <a:t> </a:t>
            </a:r>
            <a:r>
              <a:rPr lang="en-US" altLang="en-US" b="1" dirty="0" err="1"/>
              <a:t>όμως</a:t>
            </a:r>
            <a:r>
              <a:rPr lang="en-US" altLang="en-US" b="1" dirty="0"/>
              <a:t> </a:t>
            </a:r>
            <a:r>
              <a:rPr lang="en-US" altLang="en-US" b="1" dirty="0" err="1"/>
              <a:t>είναι</a:t>
            </a:r>
            <a:r>
              <a:rPr lang="en-US" altLang="en-US" b="1" dirty="0"/>
              <a:t> </a:t>
            </a:r>
            <a:r>
              <a:rPr lang="en-US" altLang="en-US" b="1" dirty="0" err="1"/>
              <a:t>σαφώς</a:t>
            </a:r>
            <a:r>
              <a:rPr lang="en-US" altLang="en-US" b="1" dirty="0"/>
              <a:t> </a:t>
            </a:r>
            <a:r>
              <a:rPr lang="en-US" altLang="en-US" b="1" dirty="0" err="1"/>
              <a:t>επώδυνη</a:t>
            </a:r>
            <a:endParaRPr lang="en-US" altLang="en-US" b="1" dirty="0"/>
          </a:p>
        </p:txBody>
      </p:sp>
      <p:pic>
        <p:nvPicPr>
          <p:cNvPr id="4" name="Picture 7" descr="147FF3"/>
          <p:cNvPicPr>
            <a:picLocks noChangeAspect="1" noChangeArrowheads="1"/>
          </p:cNvPicPr>
          <p:nvPr/>
        </p:nvPicPr>
        <p:blipFill>
          <a:blip r:embed="rId2" cstate="print"/>
          <a:stretch>
            <a:fillRect/>
          </a:stretch>
        </p:blipFill>
        <p:spPr>
          <a:xfrm>
            <a:off x="5508104" y="1268760"/>
            <a:ext cx="3307864" cy="4525963"/>
          </a:xfrm>
          <a:prstGeom prst="rect">
            <a:avLst/>
          </a:prstGeom>
          <a:noFill/>
          <a:ln/>
        </p:spPr>
      </p:pic>
    </p:spTree>
    <p:extLst>
      <p:ext uri="{BB962C8B-B14F-4D97-AF65-F5344CB8AC3E}">
        <p14:creationId xmlns:p14="http://schemas.microsoft.com/office/powerpoint/2010/main" val="927945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noChangeArrowheads="1"/>
          </p:cNvSpPr>
          <p:nvPr>
            <p:ph type="title"/>
          </p:nvPr>
        </p:nvSpPr>
        <p:spPr/>
        <p:txBody>
          <a:bodyPr/>
          <a:lstStyle/>
          <a:p>
            <a:pPr eaLnBrk="1" hangingPunct="1"/>
            <a:r>
              <a:rPr lang="el-GR" altLang="en-US" b="1" dirty="0">
                <a:solidFill>
                  <a:srgbClr val="FF0000"/>
                </a:solidFill>
              </a:rPr>
              <a:t>ΚΛΙΝΙΚΗ ΕΙΚΟΝΑ</a:t>
            </a:r>
            <a:endParaRPr lang="en-US" altLang="en-US" b="1" dirty="0">
              <a:solidFill>
                <a:srgbClr val="FF0000"/>
              </a:solidFill>
            </a:endParaRPr>
          </a:p>
        </p:txBody>
      </p:sp>
      <p:sp>
        <p:nvSpPr>
          <p:cNvPr id="669699" name="Rectangle 3"/>
          <p:cNvSpPr>
            <a:spLocks noGrp="1" noChangeArrowheads="1"/>
          </p:cNvSpPr>
          <p:nvPr>
            <p:ph idx="1"/>
          </p:nvPr>
        </p:nvSpPr>
        <p:spPr>
          <a:xfrm>
            <a:off x="457200" y="1600200"/>
            <a:ext cx="5698976" cy="4525963"/>
          </a:xfrm>
        </p:spPr>
        <p:txBody>
          <a:bodyPr>
            <a:normAutofit fontScale="85000" lnSpcReduction="10000"/>
          </a:bodyPr>
          <a:lstStyle/>
          <a:p>
            <a:pPr eaLnBrk="1" hangingPunct="1">
              <a:lnSpc>
                <a:spcPct val="90000"/>
              </a:lnSpc>
            </a:pPr>
            <a:r>
              <a:rPr lang="en-US" altLang="en-US" b="1" dirty="0" err="1"/>
              <a:t>Πυρετός</a:t>
            </a:r>
            <a:r>
              <a:rPr lang="en-US" altLang="en-US" b="1" dirty="0"/>
              <a:t>, </a:t>
            </a:r>
            <a:r>
              <a:rPr lang="en-US" altLang="en-US" b="1" dirty="0" err="1"/>
              <a:t>κακουχία</a:t>
            </a:r>
            <a:r>
              <a:rPr lang="en-US" altLang="en-US" b="1" dirty="0"/>
              <a:t>.   </a:t>
            </a:r>
            <a:r>
              <a:rPr lang="el-GR" altLang="en-US" b="1" dirty="0"/>
              <a:t>ΠΡΟΣΒΟΛΗ ΑΝΩΤΕΡΟΥ ΑΝΑΠΝΕΥΣΤΙΚΟΥ(92-99%)</a:t>
            </a:r>
          </a:p>
          <a:p>
            <a:pPr eaLnBrk="1" hangingPunct="1">
              <a:lnSpc>
                <a:spcPct val="90000"/>
              </a:lnSpc>
            </a:pPr>
            <a:r>
              <a:rPr lang="el-GR" altLang="en-US" b="1" dirty="0"/>
              <a:t>Το συχνότερα προσβαλλόμενο στην αρχή</a:t>
            </a:r>
            <a:endParaRPr lang="en-US" altLang="en-US" b="1" dirty="0"/>
          </a:p>
          <a:p>
            <a:pPr eaLnBrk="1" hangingPunct="1">
              <a:lnSpc>
                <a:spcPct val="90000"/>
              </a:lnSpc>
            </a:pPr>
            <a:r>
              <a:rPr lang="en-US" altLang="en-US" b="1" dirty="0" err="1"/>
              <a:t>Ρινίτιδα</a:t>
            </a:r>
            <a:r>
              <a:rPr lang="en-US" altLang="en-US" b="1" dirty="0"/>
              <a:t>, </a:t>
            </a:r>
            <a:r>
              <a:rPr lang="en-US" altLang="en-US" b="1" dirty="0" err="1"/>
              <a:t>παραρινοκολπίτιδα</a:t>
            </a:r>
            <a:r>
              <a:rPr lang="en-US" altLang="en-US" b="1" dirty="0"/>
              <a:t>, </a:t>
            </a:r>
            <a:r>
              <a:rPr lang="en-US" altLang="en-US" b="1" dirty="0" err="1"/>
              <a:t>επίσταξη</a:t>
            </a:r>
            <a:r>
              <a:rPr lang="en-US" altLang="en-US" b="1" dirty="0"/>
              <a:t>, </a:t>
            </a:r>
            <a:r>
              <a:rPr lang="en-US" altLang="en-US" b="1" dirty="0" err="1"/>
              <a:t>έλκη</a:t>
            </a:r>
            <a:r>
              <a:rPr lang="en-US" altLang="en-US" b="1" dirty="0"/>
              <a:t> </a:t>
            </a:r>
            <a:r>
              <a:rPr lang="en-US" altLang="en-US" b="1" dirty="0" err="1"/>
              <a:t>ρινικού</a:t>
            </a:r>
            <a:r>
              <a:rPr lang="en-US" altLang="en-US" b="1" dirty="0"/>
              <a:t> </a:t>
            </a:r>
            <a:r>
              <a:rPr lang="en-US" altLang="en-US" b="1" dirty="0" err="1"/>
              <a:t>και</a:t>
            </a:r>
            <a:r>
              <a:rPr lang="en-US" altLang="en-US" b="1" dirty="0"/>
              <a:t> </a:t>
            </a:r>
            <a:r>
              <a:rPr lang="en-US" altLang="en-US" b="1" dirty="0" err="1"/>
              <a:t>στοματικού</a:t>
            </a:r>
            <a:r>
              <a:rPr lang="en-US" altLang="en-US" b="1" dirty="0"/>
              <a:t> </a:t>
            </a:r>
            <a:r>
              <a:rPr lang="en-US" altLang="en-US" b="1" dirty="0" err="1"/>
              <a:t>βλεννογόνου</a:t>
            </a:r>
            <a:r>
              <a:rPr lang="en-US" altLang="en-US" b="1" dirty="0"/>
              <a:t>, </a:t>
            </a:r>
            <a:r>
              <a:rPr lang="en-US" altLang="en-US" b="1" dirty="0" err="1"/>
              <a:t>διάτρηση</a:t>
            </a:r>
            <a:r>
              <a:rPr lang="en-US" altLang="en-US" b="1" dirty="0"/>
              <a:t> </a:t>
            </a:r>
            <a:r>
              <a:rPr lang="en-US" altLang="en-US" b="1" dirty="0" err="1"/>
              <a:t>ρινικού</a:t>
            </a:r>
            <a:r>
              <a:rPr lang="en-US" altLang="en-US" b="1" dirty="0"/>
              <a:t> </a:t>
            </a:r>
            <a:r>
              <a:rPr lang="en-US" altLang="en-US" b="1" dirty="0" err="1"/>
              <a:t>διαφράγματος</a:t>
            </a:r>
            <a:r>
              <a:rPr lang="en-US" altLang="en-US" b="1" dirty="0"/>
              <a:t>, </a:t>
            </a:r>
            <a:r>
              <a:rPr lang="en-US" altLang="en-US" b="1" dirty="0" err="1"/>
              <a:t>Παραμόρφωση</a:t>
            </a:r>
            <a:r>
              <a:rPr lang="en-US" altLang="en-US" b="1" dirty="0"/>
              <a:t> </a:t>
            </a:r>
            <a:r>
              <a:rPr lang="en-US" altLang="en-US" b="1" dirty="0" err="1"/>
              <a:t>ρινός</a:t>
            </a:r>
            <a:r>
              <a:rPr lang="en-US" altLang="en-US" b="1" dirty="0"/>
              <a:t> (</a:t>
            </a:r>
            <a:r>
              <a:rPr lang="en-US" altLang="en-US" b="1" dirty="0" err="1"/>
              <a:t>εφίππειο</a:t>
            </a:r>
            <a:r>
              <a:rPr lang="en-US" altLang="en-US" b="1" dirty="0"/>
              <a:t>)</a:t>
            </a:r>
          </a:p>
          <a:p>
            <a:pPr eaLnBrk="1" hangingPunct="1">
              <a:lnSpc>
                <a:spcPct val="90000"/>
              </a:lnSpc>
            </a:pPr>
            <a:r>
              <a:rPr lang="en-US" altLang="en-US" b="1" dirty="0" err="1"/>
              <a:t>Μέση</a:t>
            </a:r>
            <a:r>
              <a:rPr lang="en-US" altLang="en-US" b="1" dirty="0"/>
              <a:t> </a:t>
            </a:r>
            <a:r>
              <a:rPr lang="en-US" altLang="en-US" b="1" dirty="0" err="1"/>
              <a:t>ωτίτιδα</a:t>
            </a:r>
            <a:r>
              <a:rPr lang="en-US" altLang="en-US" b="1" dirty="0"/>
              <a:t>, </a:t>
            </a:r>
            <a:r>
              <a:rPr lang="en-US" altLang="en-US" b="1" dirty="0" err="1"/>
              <a:t>προσβολή</a:t>
            </a:r>
            <a:r>
              <a:rPr lang="en-US" altLang="en-US" b="1" dirty="0"/>
              <a:t> </a:t>
            </a:r>
            <a:r>
              <a:rPr lang="en-US" altLang="en-US" b="1" dirty="0" err="1"/>
              <a:t>τραχείας</a:t>
            </a:r>
            <a:endParaRPr lang="en-US" altLang="en-US" b="1" dirty="0"/>
          </a:p>
        </p:txBody>
      </p:sp>
      <p:sp>
        <p:nvSpPr>
          <p:cNvPr id="4" name="Rectangle 3" descr="148FF2"/>
          <p:cNvSpPr>
            <a:spLocks noGrp="1" noChangeAspect="1" noChangeArrowheads="1"/>
          </p:cNvSpPr>
          <p:nvPr isPhoto="1"/>
        </p:nvSpPr>
        <p:spPr bwMode="auto">
          <a:xfrm>
            <a:off x="6228184" y="1556792"/>
            <a:ext cx="2622483" cy="4581128"/>
          </a:xfrm>
          <a:prstGeom prst="rect">
            <a:avLst/>
          </a:prstGeom>
          <a:blipFill dpi="0" rotWithShape="1">
            <a:blip r:embed="rId2" cstate="print"/>
            <a:srcRect/>
            <a:stretch>
              <a:fillRect/>
            </a:stretch>
          </a:blip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1800"/>
          </a:p>
        </p:txBody>
      </p:sp>
    </p:spTree>
    <p:extLst>
      <p:ext uri="{BB962C8B-B14F-4D97-AF65-F5344CB8AC3E}">
        <p14:creationId xmlns:p14="http://schemas.microsoft.com/office/powerpoint/2010/main" val="17010951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p:txBody>
          <a:bodyPr/>
          <a:lstStyle/>
          <a:p>
            <a:pPr eaLnBrk="1" hangingPunct="1"/>
            <a:r>
              <a:rPr lang="el-GR" altLang="en-US" b="1" dirty="0">
                <a:solidFill>
                  <a:srgbClr val="FF0000"/>
                </a:solidFill>
              </a:rPr>
              <a:t>ΚΛΙΝΙΚΗ ΕΙΚΟΝΑ (ΙΙ)</a:t>
            </a:r>
            <a:endParaRPr lang="en-US" altLang="en-US" b="1" dirty="0">
              <a:solidFill>
                <a:srgbClr val="FF0000"/>
              </a:solidFill>
            </a:endParaRPr>
          </a:p>
        </p:txBody>
      </p:sp>
      <p:sp>
        <p:nvSpPr>
          <p:cNvPr id="671747" name="Rectangle 3"/>
          <p:cNvSpPr>
            <a:spLocks noGrp="1" noChangeArrowheads="1"/>
          </p:cNvSpPr>
          <p:nvPr>
            <p:ph idx="1"/>
          </p:nvPr>
        </p:nvSpPr>
        <p:spPr/>
        <p:txBody>
          <a:bodyPr/>
          <a:lstStyle/>
          <a:p>
            <a:pPr algn="ctr" eaLnBrk="1" hangingPunct="1">
              <a:buFontTx/>
              <a:buNone/>
            </a:pPr>
            <a:r>
              <a:rPr lang="el-GR" altLang="en-US" b="1" dirty="0"/>
              <a:t>ΠΡΟΣΒΟΛΗ ΠΝΕΥΜΟΝΩΝ (66-85%)</a:t>
            </a:r>
          </a:p>
          <a:p>
            <a:pPr eaLnBrk="1" hangingPunct="1"/>
            <a:r>
              <a:rPr lang="en-US" altLang="en-US" b="1" dirty="0" err="1"/>
              <a:t>Βήχας</a:t>
            </a:r>
            <a:r>
              <a:rPr lang="en-US" altLang="en-US" b="1" dirty="0"/>
              <a:t>, </a:t>
            </a:r>
            <a:r>
              <a:rPr lang="en-US" altLang="en-US" b="1" dirty="0" err="1"/>
              <a:t>αιμόπτυση</a:t>
            </a:r>
            <a:r>
              <a:rPr lang="en-US" altLang="en-US" b="1" dirty="0"/>
              <a:t>, </a:t>
            </a:r>
            <a:r>
              <a:rPr lang="en-US" altLang="en-US" b="1" dirty="0" err="1"/>
              <a:t>πλευριτική</a:t>
            </a:r>
            <a:r>
              <a:rPr lang="en-US" altLang="en-US" b="1" dirty="0"/>
              <a:t> </a:t>
            </a:r>
            <a:r>
              <a:rPr lang="en-US" altLang="en-US" b="1" dirty="0" err="1"/>
              <a:t>συλλογή</a:t>
            </a:r>
            <a:r>
              <a:rPr lang="en-US" altLang="en-US" b="1" dirty="0"/>
              <a:t>, </a:t>
            </a:r>
            <a:r>
              <a:rPr lang="en-US" altLang="en-US" b="1" dirty="0" err="1"/>
              <a:t>πνευμονική</a:t>
            </a:r>
            <a:r>
              <a:rPr lang="en-US" altLang="en-US" b="1" dirty="0"/>
              <a:t> </a:t>
            </a:r>
            <a:r>
              <a:rPr lang="en-US" altLang="en-US" b="1" dirty="0" err="1"/>
              <a:t>αιμ</a:t>
            </a:r>
            <a:r>
              <a:rPr lang="el-GR" altLang="en-US" b="1" dirty="0"/>
              <a:t>ο</a:t>
            </a:r>
            <a:r>
              <a:rPr lang="en-US" altLang="en-US" b="1" dirty="0" err="1"/>
              <a:t>ρραγία</a:t>
            </a:r>
            <a:endParaRPr lang="en-US" altLang="en-US" b="1" dirty="0"/>
          </a:p>
          <a:p>
            <a:pPr eaLnBrk="1" hangingPunct="1"/>
            <a:r>
              <a:rPr lang="en-US" altLang="en-US" b="1" dirty="0" err="1"/>
              <a:t>Στην</a:t>
            </a:r>
            <a:r>
              <a:rPr lang="en-US" altLang="en-US" b="1" dirty="0"/>
              <a:t> </a:t>
            </a:r>
            <a:r>
              <a:rPr lang="en-US" altLang="en-US" b="1" dirty="0" err="1"/>
              <a:t>ακ</a:t>
            </a:r>
            <a:r>
              <a:rPr lang="en-US" altLang="en-US" b="1" dirty="0"/>
              <a:t>/</a:t>
            </a:r>
            <a:r>
              <a:rPr lang="en-US" altLang="en-US" b="1" dirty="0" err="1"/>
              <a:t>φία</a:t>
            </a:r>
            <a:r>
              <a:rPr lang="en-US" altLang="en-US" b="1" dirty="0"/>
              <a:t> </a:t>
            </a:r>
            <a:r>
              <a:rPr lang="en-US" altLang="en-US" b="1" dirty="0" err="1"/>
              <a:t>θώρακος</a:t>
            </a:r>
            <a:r>
              <a:rPr lang="en-US" altLang="en-US" b="1" dirty="0"/>
              <a:t> </a:t>
            </a:r>
            <a:r>
              <a:rPr lang="en-US" altLang="en-US" b="1" dirty="0" err="1"/>
              <a:t>αμφοτερόπλευρα</a:t>
            </a:r>
            <a:r>
              <a:rPr lang="en-US" altLang="en-US" b="1" dirty="0"/>
              <a:t> </a:t>
            </a:r>
            <a:r>
              <a:rPr lang="en-US" altLang="en-US" b="1" dirty="0" err="1"/>
              <a:t>διηθήματα</a:t>
            </a:r>
            <a:r>
              <a:rPr lang="en-US" altLang="en-US" b="1" dirty="0"/>
              <a:t> ή/</a:t>
            </a:r>
            <a:r>
              <a:rPr lang="en-US" altLang="en-US" b="1" dirty="0" err="1"/>
              <a:t>και</a:t>
            </a:r>
            <a:r>
              <a:rPr lang="en-US" altLang="en-US" b="1" dirty="0"/>
              <a:t> </a:t>
            </a:r>
            <a:r>
              <a:rPr lang="en-US" altLang="en-US" b="1" dirty="0" err="1"/>
              <a:t>όζοι</a:t>
            </a:r>
            <a:r>
              <a:rPr lang="en-US" altLang="en-US" b="1" dirty="0"/>
              <a:t> </a:t>
            </a:r>
            <a:r>
              <a:rPr lang="en-US" altLang="en-US" b="1" dirty="0" err="1"/>
              <a:t>με</a:t>
            </a:r>
            <a:r>
              <a:rPr lang="en-US" altLang="en-US" b="1" dirty="0"/>
              <a:t> </a:t>
            </a:r>
            <a:r>
              <a:rPr lang="en-US" altLang="en-US" b="1" dirty="0" err="1"/>
              <a:t>νέκρωση</a:t>
            </a:r>
            <a:r>
              <a:rPr lang="en-US" altLang="en-US" b="1" dirty="0"/>
              <a:t> </a:t>
            </a:r>
            <a:r>
              <a:rPr lang="en-US" altLang="en-US" b="1" dirty="0" err="1"/>
              <a:t>και</a:t>
            </a:r>
            <a:r>
              <a:rPr lang="en-US" altLang="en-US" b="1" dirty="0"/>
              <a:t> </a:t>
            </a:r>
            <a:r>
              <a:rPr lang="en-US" altLang="en-US" b="1" dirty="0" err="1"/>
              <a:t>σπηλαιοποίηση</a:t>
            </a:r>
            <a:r>
              <a:rPr lang="en-US" altLang="en-US" b="1" dirty="0"/>
              <a:t>, </a:t>
            </a:r>
            <a:r>
              <a:rPr lang="en-US" altLang="en-US" b="1" dirty="0" err="1"/>
              <a:t>πλευριτική</a:t>
            </a:r>
            <a:r>
              <a:rPr lang="en-US" altLang="en-US" b="1" dirty="0"/>
              <a:t> </a:t>
            </a:r>
            <a:r>
              <a:rPr lang="en-US" altLang="en-US" b="1" dirty="0" err="1"/>
              <a:t>συλλογή</a:t>
            </a:r>
            <a:endParaRPr lang="en-US" altLang="en-US" b="1" dirty="0"/>
          </a:p>
          <a:p>
            <a:pPr eaLnBrk="1" hangingPunct="1"/>
            <a:r>
              <a:rPr lang="en-US" altLang="en-US" b="1" dirty="0" err="1"/>
              <a:t>Στη</a:t>
            </a:r>
            <a:r>
              <a:rPr lang="en-US" altLang="en-US" b="1" dirty="0"/>
              <a:t> CT </a:t>
            </a:r>
            <a:r>
              <a:rPr lang="el-GR" altLang="en-US" b="1" dirty="0"/>
              <a:t>καλύτερη ανάδειξη των ανωτέρω, σπανιώτερα στένωση τραχείας</a:t>
            </a:r>
            <a:endParaRPr lang="en-US" altLang="en-US" b="1" dirty="0"/>
          </a:p>
        </p:txBody>
      </p:sp>
    </p:spTree>
    <p:extLst>
      <p:ext uri="{BB962C8B-B14F-4D97-AF65-F5344CB8AC3E}">
        <p14:creationId xmlns:p14="http://schemas.microsoft.com/office/powerpoint/2010/main" val="29195447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hidden="1"/>
          <p:cNvSpPr>
            <a:spLocks noGrp="1" noChangeArrowheads="1"/>
          </p:cNvSpPr>
          <p:nvPr>
            <p:ph type="title"/>
          </p:nvPr>
        </p:nvSpPr>
        <p:spPr/>
        <p:txBody>
          <a:bodyPr/>
          <a:lstStyle/>
          <a:p>
            <a:pPr eaLnBrk="1" hangingPunct="1"/>
            <a:endParaRPr lang="en-US" altLang="en-US"/>
          </a:p>
        </p:txBody>
      </p:sp>
      <p:sp>
        <p:nvSpPr>
          <p:cNvPr id="672771" name="Rectangle 3" descr="148FF4"/>
          <p:cNvSpPr>
            <a:spLocks noGrp="1" noChangeAspect="1" noChangeArrowheads="1"/>
          </p:cNvSpPr>
          <p:nvPr isPhoto="1"/>
        </p:nvSpPr>
        <p:spPr bwMode="auto">
          <a:xfrm>
            <a:off x="0" y="0"/>
            <a:ext cx="9144000" cy="6928974"/>
          </a:xfrm>
          <a:prstGeom prst="rect">
            <a:avLst/>
          </a:prstGeom>
          <a:blipFill dpi="0" rotWithShape="1">
            <a:blip r:embed="rId2" cstate="print"/>
            <a:srcRect/>
            <a:stretch>
              <a:fillRect/>
            </a:stretch>
          </a:blip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1800"/>
          </a:p>
        </p:txBody>
      </p:sp>
    </p:spTree>
    <p:extLst>
      <p:ext uri="{BB962C8B-B14F-4D97-AF65-F5344CB8AC3E}">
        <p14:creationId xmlns:p14="http://schemas.microsoft.com/office/powerpoint/2010/main" val="25907809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hidden="1"/>
          <p:cNvSpPr>
            <a:spLocks noGrp="1" noChangeArrowheads="1"/>
          </p:cNvSpPr>
          <p:nvPr>
            <p:ph type="title"/>
          </p:nvPr>
        </p:nvSpPr>
        <p:spPr/>
        <p:txBody>
          <a:bodyPr/>
          <a:lstStyle/>
          <a:p>
            <a:pPr eaLnBrk="1" hangingPunct="1"/>
            <a:endParaRPr lang="en-US" altLang="en-US"/>
          </a:p>
        </p:txBody>
      </p:sp>
      <p:sp>
        <p:nvSpPr>
          <p:cNvPr id="673795" name="Rectangle 3" descr="148FF5"/>
          <p:cNvSpPr>
            <a:spLocks noGrp="1" noChangeAspect="1" noChangeArrowheads="1"/>
          </p:cNvSpPr>
          <p:nvPr isPhoto="1"/>
        </p:nvSpPr>
        <p:spPr bwMode="auto">
          <a:xfrm>
            <a:off x="0" y="0"/>
            <a:ext cx="9144000" cy="6858000"/>
          </a:xfrm>
          <a:prstGeom prst="rect">
            <a:avLst/>
          </a:prstGeom>
          <a:blipFill dpi="0" rotWithShape="1">
            <a:blip r:embed="rId2" cstate="print"/>
            <a:srcRect/>
            <a:stretch>
              <a:fillRect/>
            </a:stretch>
          </a:blip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1800"/>
          </a:p>
        </p:txBody>
      </p:sp>
    </p:spTree>
    <p:extLst>
      <p:ext uri="{BB962C8B-B14F-4D97-AF65-F5344CB8AC3E}">
        <p14:creationId xmlns:p14="http://schemas.microsoft.com/office/powerpoint/2010/main" val="1612797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2"/>
          <p:cNvSpPr>
            <a:spLocks noGrp="1" noChangeArrowheads="1"/>
          </p:cNvSpPr>
          <p:nvPr>
            <p:ph type="title"/>
          </p:nvPr>
        </p:nvSpPr>
        <p:spPr/>
        <p:txBody>
          <a:bodyPr/>
          <a:lstStyle/>
          <a:p>
            <a:pPr eaLnBrk="1" hangingPunct="1"/>
            <a:r>
              <a:rPr lang="el-GR" altLang="en-US" b="1" dirty="0">
                <a:solidFill>
                  <a:srgbClr val="FF0000"/>
                </a:solidFill>
              </a:rPr>
              <a:t>ΚΛΙΝΙΚΗ ΕΙΚΟΝΑ (ΙΙΙ)</a:t>
            </a:r>
            <a:endParaRPr lang="en-US" altLang="en-US" b="1" dirty="0">
              <a:solidFill>
                <a:srgbClr val="FF0000"/>
              </a:solidFill>
            </a:endParaRPr>
          </a:p>
        </p:txBody>
      </p:sp>
      <p:sp>
        <p:nvSpPr>
          <p:cNvPr id="674819" name="Rectangle 3"/>
          <p:cNvSpPr>
            <a:spLocks noGrp="1" noChangeArrowheads="1"/>
          </p:cNvSpPr>
          <p:nvPr>
            <p:ph idx="1"/>
          </p:nvPr>
        </p:nvSpPr>
        <p:spPr/>
        <p:txBody>
          <a:bodyPr/>
          <a:lstStyle/>
          <a:p>
            <a:pPr algn="ctr" eaLnBrk="1" hangingPunct="1">
              <a:buFontTx/>
              <a:buNone/>
            </a:pPr>
            <a:r>
              <a:rPr lang="el-GR" altLang="en-US" b="1" dirty="0"/>
              <a:t>ΠΡΟΣΒΟΛΗ ΝΕΦΡΩΝ (70-75%)</a:t>
            </a:r>
          </a:p>
          <a:p>
            <a:pPr eaLnBrk="1" hangingPunct="1"/>
            <a:r>
              <a:rPr lang="en-US" altLang="en-US" b="1" dirty="0"/>
              <a:t>Τα</a:t>
            </a:r>
            <a:r>
              <a:rPr lang="en-US" altLang="en-US" b="1" dirty="0" err="1"/>
              <a:t>χέως</a:t>
            </a:r>
            <a:r>
              <a:rPr lang="en-US" altLang="en-US" b="1" dirty="0"/>
              <a:t> </a:t>
            </a:r>
            <a:r>
              <a:rPr lang="en-US" altLang="en-US" b="1" dirty="0" err="1"/>
              <a:t>εξελισσόμενη</a:t>
            </a:r>
            <a:r>
              <a:rPr lang="el-GR" altLang="en-US" b="1" dirty="0"/>
              <a:t>, με μηνοειδείς</a:t>
            </a:r>
            <a:r>
              <a:rPr lang="en-US" altLang="en-US" b="1" dirty="0"/>
              <a:t> </a:t>
            </a:r>
            <a:r>
              <a:rPr lang="el-GR" altLang="en-US" b="1" dirty="0"/>
              <a:t>σχηματισμούς, </a:t>
            </a:r>
            <a:r>
              <a:rPr lang="en-US" altLang="en-US" b="1" dirty="0"/>
              <a:t>σπ</a:t>
            </a:r>
            <a:r>
              <a:rPr lang="en-US" altLang="en-US" b="1" dirty="0" err="1"/>
              <a:t>ειρ</a:t>
            </a:r>
            <a:r>
              <a:rPr lang="en-US" altLang="en-US" b="1" dirty="0"/>
              <a:t>αματονεφρίτιδα (ενεργό ίζημα ούρων, ουραιμία)</a:t>
            </a:r>
          </a:p>
          <a:p>
            <a:pPr eaLnBrk="1" hangingPunct="1"/>
            <a:r>
              <a:rPr lang="en-US" altLang="en-US" b="1" dirty="0" err="1"/>
              <a:t>Ανάγκη</a:t>
            </a:r>
            <a:r>
              <a:rPr lang="en-US" altLang="en-US" b="1" dirty="0"/>
              <a:t> </a:t>
            </a:r>
            <a:r>
              <a:rPr lang="en-US" altLang="en-US" b="1" dirty="0" err="1"/>
              <a:t>συχνών</a:t>
            </a:r>
            <a:r>
              <a:rPr lang="en-US" altLang="en-US" b="1" dirty="0"/>
              <a:t> </a:t>
            </a:r>
            <a:r>
              <a:rPr lang="en-US" altLang="en-US" b="1" dirty="0" err="1"/>
              <a:t>εξετάσεων</a:t>
            </a:r>
            <a:r>
              <a:rPr lang="en-US" altLang="en-US" b="1" dirty="0"/>
              <a:t> </a:t>
            </a:r>
            <a:r>
              <a:rPr lang="en-US" altLang="en-US" b="1" dirty="0" err="1"/>
              <a:t>ούρων</a:t>
            </a:r>
            <a:r>
              <a:rPr lang="en-US" altLang="en-US" b="1" dirty="0"/>
              <a:t> και </a:t>
            </a:r>
            <a:r>
              <a:rPr lang="en-US" altLang="en-US" b="1" dirty="0" err="1"/>
              <a:t>ελέγχου</a:t>
            </a:r>
            <a:r>
              <a:rPr lang="en-US" altLang="en-US" b="1" dirty="0"/>
              <a:t> </a:t>
            </a:r>
            <a:r>
              <a:rPr lang="en-US" altLang="en-US" b="1" dirty="0" err="1"/>
              <a:t>της</a:t>
            </a:r>
            <a:r>
              <a:rPr lang="en-US" altLang="en-US" b="1" dirty="0"/>
              <a:t> </a:t>
            </a:r>
            <a:r>
              <a:rPr lang="en-US" altLang="en-US" b="1" dirty="0" err="1"/>
              <a:t>κρε</a:t>
            </a:r>
            <a:r>
              <a:rPr lang="en-US" altLang="en-US" b="1" dirty="0"/>
              <a:t>ατινίνης του ορού</a:t>
            </a:r>
          </a:p>
          <a:p>
            <a:pPr eaLnBrk="1" hangingPunct="1"/>
            <a:r>
              <a:rPr lang="en-US" altLang="en-US" b="1" dirty="0" err="1"/>
              <a:t>Νόσος</a:t>
            </a:r>
            <a:r>
              <a:rPr lang="en-US" altLang="en-US" b="1" dirty="0"/>
              <a:t> </a:t>
            </a:r>
            <a:r>
              <a:rPr lang="en-US" altLang="en-US" b="1" dirty="0" err="1"/>
              <a:t>χωρίς</a:t>
            </a:r>
            <a:r>
              <a:rPr lang="en-US" altLang="en-US" b="1" dirty="0"/>
              <a:t> </a:t>
            </a:r>
            <a:r>
              <a:rPr lang="en-US" altLang="en-US" b="1" dirty="0" err="1"/>
              <a:t>νεφρική</a:t>
            </a:r>
            <a:r>
              <a:rPr lang="en-US" altLang="en-US" b="1" dirty="0"/>
              <a:t> </a:t>
            </a:r>
            <a:r>
              <a:rPr lang="en-US" altLang="en-US" b="1" dirty="0" err="1"/>
              <a:t>συμμετοχή</a:t>
            </a:r>
            <a:r>
              <a:rPr lang="el-GR" altLang="en-US" b="1" dirty="0"/>
              <a:t> η </a:t>
            </a:r>
            <a:r>
              <a:rPr lang="el-GR" altLang="en-US" b="1" dirty="0" err="1"/>
              <a:t>σοβαρη</a:t>
            </a:r>
            <a:r>
              <a:rPr lang="el-GR" altLang="en-US" b="1" dirty="0"/>
              <a:t> προσβολή πνεύμονα</a:t>
            </a:r>
            <a:r>
              <a:rPr lang="en-US" altLang="en-US" b="1" dirty="0"/>
              <a:t>: </a:t>
            </a:r>
            <a:r>
              <a:rPr lang="el-GR" altLang="en-US" b="1" dirty="0"/>
              <a:t>Περιορισμένη </a:t>
            </a:r>
            <a:r>
              <a:rPr lang="en-US" altLang="en-US" b="1" dirty="0"/>
              <a:t>GPA</a:t>
            </a:r>
          </a:p>
        </p:txBody>
      </p:sp>
    </p:spTree>
    <p:extLst>
      <p:ext uri="{BB962C8B-B14F-4D97-AF65-F5344CB8AC3E}">
        <p14:creationId xmlns:p14="http://schemas.microsoft.com/office/powerpoint/2010/main" val="3882002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Grp="1" noChangeArrowheads="1"/>
          </p:cNvSpPr>
          <p:nvPr>
            <p:ph type="title"/>
          </p:nvPr>
        </p:nvSpPr>
        <p:spPr/>
        <p:txBody>
          <a:bodyPr/>
          <a:lstStyle/>
          <a:p>
            <a:pPr eaLnBrk="1" hangingPunct="1"/>
            <a:r>
              <a:rPr lang="el-GR" altLang="en-US" b="1" dirty="0">
                <a:solidFill>
                  <a:srgbClr val="FF0000"/>
                </a:solidFill>
              </a:rPr>
              <a:t>ΚΛΙΝΙΚΗ ΕΙΚΟΝΑ (Ι</a:t>
            </a:r>
            <a:r>
              <a:rPr lang="en-US" altLang="en-US" b="1" dirty="0">
                <a:solidFill>
                  <a:srgbClr val="FF0000"/>
                </a:solidFill>
              </a:rPr>
              <a:t>V</a:t>
            </a:r>
            <a:r>
              <a:rPr lang="el-GR" altLang="en-US" b="1" dirty="0">
                <a:solidFill>
                  <a:srgbClr val="FF0000"/>
                </a:solidFill>
              </a:rPr>
              <a:t>)</a:t>
            </a:r>
            <a:endParaRPr lang="en-US" altLang="en-US" b="1" dirty="0">
              <a:solidFill>
                <a:srgbClr val="FF0000"/>
              </a:solidFill>
            </a:endParaRPr>
          </a:p>
        </p:txBody>
      </p:sp>
      <p:sp>
        <p:nvSpPr>
          <p:cNvPr id="676867" name="Rectangle 3"/>
          <p:cNvSpPr>
            <a:spLocks noGrp="1" noChangeArrowheads="1"/>
          </p:cNvSpPr>
          <p:nvPr>
            <p:ph idx="1"/>
          </p:nvPr>
        </p:nvSpPr>
        <p:spPr/>
        <p:txBody>
          <a:bodyPr/>
          <a:lstStyle/>
          <a:p>
            <a:pPr eaLnBrk="1" hangingPunct="1"/>
            <a:r>
              <a:rPr lang="el-GR" altLang="en-US" b="1"/>
              <a:t>Αρθραλγίες, αρθρίτιδα (75%)</a:t>
            </a:r>
          </a:p>
          <a:p>
            <a:pPr eaLnBrk="1" hangingPunct="1"/>
            <a:r>
              <a:rPr lang="el-GR" altLang="en-US" b="1"/>
              <a:t>Οφθαλμοί (60%)</a:t>
            </a:r>
            <a:r>
              <a:rPr lang="en-US" altLang="en-US" b="1"/>
              <a:t>: </a:t>
            </a:r>
            <a:r>
              <a:rPr lang="el-GR" altLang="en-US" b="1"/>
              <a:t>Σκληρίτιδα, επισκληρίτιδα, πρόπτωση βολβού (χαρακτηριστική)</a:t>
            </a:r>
          </a:p>
          <a:p>
            <a:pPr eaLnBrk="1" hangingPunct="1"/>
            <a:r>
              <a:rPr lang="el-GR" altLang="en-US" b="1"/>
              <a:t>Δέρμα (45%)</a:t>
            </a:r>
            <a:r>
              <a:rPr lang="en-US" altLang="en-US" b="1"/>
              <a:t>: </a:t>
            </a:r>
            <a:r>
              <a:rPr lang="el-GR" altLang="en-US" b="1"/>
              <a:t>Ψηλαφητή πορφύρα, γάγγραινα δακτύλων, έλκη κ.ά.</a:t>
            </a:r>
          </a:p>
          <a:p>
            <a:pPr eaLnBrk="1" hangingPunct="1"/>
            <a:r>
              <a:rPr lang="el-GR" altLang="en-US" b="1"/>
              <a:t>Π.Ν.Σ. (30%)</a:t>
            </a:r>
            <a:r>
              <a:rPr lang="en-US" altLang="en-US" b="1"/>
              <a:t>: Πολλαπλή μονονευρίτιδα</a:t>
            </a:r>
          </a:p>
          <a:p>
            <a:pPr eaLnBrk="1" hangingPunct="1"/>
            <a:r>
              <a:rPr lang="en-US" altLang="en-US" b="1"/>
              <a:t>Κ.Ν.Σ.: Κρανιακή νευροπάθεια (II-VIII), AEE, </a:t>
            </a:r>
            <a:r>
              <a:rPr lang="el-GR" altLang="en-US" b="1"/>
              <a:t>επιληψία </a:t>
            </a:r>
            <a:endParaRPr lang="en-US" altLang="en-US" b="1"/>
          </a:p>
        </p:txBody>
      </p:sp>
    </p:spTree>
    <p:extLst>
      <p:ext uri="{BB962C8B-B14F-4D97-AF65-F5344CB8AC3E}">
        <p14:creationId xmlns:p14="http://schemas.microsoft.com/office/powerpoint/2010/main" val="32115455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hidden="1"/>
          <p:cNvSpPr>
            <a:spLocks noGrp="1" noChangeArrowheads="1"/>
          </p:cNvSpPr>
          <p:nvPr>
            <p:ph type="title"/>
          </p:nvPr>
        </p:nvSpPr>
        <p:spPr/>
        <p:txBody>
          <a:bodyPr/>
          <a:lstStyle/>
          <a:p>
            <a:pPr eaLnBrk="1" hangingPunct="1"/>
            <a:endParaRPr lang="en-US" altLang="en-US"/>
          </a:p>
        </p:txBody>
      </p:sp>
      <p:sp>
        <p:nvSpPr>
          <p:cNvPr id="677891" name="Rectangle 3" descr="148FF3"/>
          <p:cNvSpPr>
            <a:spLocks noGrp="1" noChangeAspect="1" noChangeArrowheads="1"/>
          </p:cNvSpPr>
          <p:nvPr isPhoto="1"/>
        </p:nvSpPr>
        <p:spPr bwMode="auto">
          <a:xfrm>
            <a:off x="611559" y="0"/>
            <a:ext cx="8329613" cy="6858000"/>
          </a:xfrm>
          <a:prstGeom prst="rect">
            <a:avLst/>
          </a:prstGeom>
          <a:blipFill dpi="0" rotWithShape="1">
            <a:blip r:embed="rId2" cstate="print"/>
            <a:srcRect/>
            <a:stretch>
              <a:fillRect/>
            </a:stretch>
          </a:blip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1800"/>
          </a:p>
        </p:txBody>
      </p:sp>
    </p:spTree>
    <p:extLst>
      <p:ext uri="{BB962C8B-B14F-4D97-AF65-F5344CB8AC3E}">
        <p14:creationId xmlns:p14="http://schemas.microsoft.com/office/powerpoint/2010/main" val="34465186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p:txBody>
          <a:bodyPr/>
          <a:lstStyle/>
          <a:p>
            <a:pPr eaLnBrk="1" hangingPunct="1"/>
            <a:r>
              <a:rPr lang="el-GR" altLang="en-US" b="1" dirty="0">
                <a:solidFill>
                  <a:srgbClr val="FF0000"/>
                </a:solidFill>
              </a:rPr>
              <a:t>ΕΡΓΑΣΤΗΡΙΑΚΑ ΕΥΡΗΜΑΤΑ</a:t>
            </a:r>
            <a:endParaRPr lang="en-US" altLang="en-US" b="1" dirty="0">
              <a:solidFill>
                <a:srgbClr val="FF0000"/>
              </a:solidFill>
            </a:endParaRPr>
          </a:p>
        </p:txBody>
      </p:sp>
      <p:sp>
        <p:nvSpPr>
          <p:cNvPr id="678915" name="Rectangle 3"/>
          <p:cNvSpPr>
            <a:spLocks noGrp="1" noChangeArrowheads="1"/>
          </p:cNvSpPr>
          <p:nvPr>
            <p:ph idx="1"/>
          </p:nvPr>
        </p:nvSpPr>
        <p:spPr/>
        <p:txBody>
          <a:bodyPr/>
          <a:lstStyle/>
          <a:p>
            <a:pPr eaLnBrk="1" hangingPunct="1"/>
            <a:r>
              <a:rPr lang="el-GR" altLang="en-US" b="1" dirty="0"/>
              <a:t>Ορθόχρωμη αναιμία</a:t>
            </a:r>
          </a:p>
          <a:p>
            <a:pPr eaLnBrk="1" hangingPunct="1"/>
            <a:r>
              <a:rPr lang="el-GR" altLang="en-US" b="1" dirty="0"/>
              <a:t>Υψηλή ΤΚΕ και </a:t>
            </a:r>
            <a:r>
              <a:rPr lang="en-US" altLang="en-US" b="1" dirty="0"/>
              <a:t>CRP</a:t>
            </a:r>
          </a:p>
          <a:p>
            <a:pPr eaLnBrk="1" hangingPunct="1"/>
            <a:r>
              <a:rPr lang="el-GR" altLang="en-US" b="1" dirty="0"/>
              <a:t>Θρομβοκυττάρωση</a:t>
            </a:r>
          </a:p>
          <a:p>
            <a:pPr eaLnBrk="1" hangingPunct="1"/>
            <a:r>
              <a:rPr lang="en-US" altLang="en-US" b="1" u="sng" dirty="0"/>
              <a:t>c-ANCA (</a:t>
            </a:r>
            <a:r>
              <a:rPr lang="el-GR" altLang="en-US" b="1" u="sng" dirty="0"/>
              <a:t>αντι-</a:t>
            </a:r>
            <a:r>
              <a:rPr lang="en-US" altLang="en-US" b="1" u="sng" dirty="0"/>
              <a:t>PR3)</a:t>
            </a:r>
            <a:endParaRPr lang="el-GR" altLang="en-US" b="1" dirty="0"/>
          </a:p>
          <a:p>
            <a:pPr eaLnBrk="1" hangingPunct="1"/>
            <a:r>
              <a:rPr lang="el-GR" altLang="en-US" b="1" dirty="0"/>
              <a:t>Σε νεφρική προσβολή</a:t>
            </a:r>
            <a:r>
              <a:rPr lang="en-US" altLang="en-US" b="1" dirty="0"/>
              <a:t>: </a:t>
            </a:r>
            <a:r>
              <a:rPr lang="el-GR" altLang="en-US" b="1" dirty="0"/>
              <a:t>αιματουρία, ερυθροκυτταρικοί κύλινδροι, λευκωμα-τουρία, αύξηση κρεατινίνης</a:t>
            </a:r>
            <a:endParaRPr lang="en-US" altLang="en-US" b="1" dirty="0"/>
          </a:p>
        </p:txBody>
      </p:sp>
    </p:spTree>
    <p:extLst>
      <p:ext uri="{BB962C8B-B14F-4D97-AF65-F5344CB8AC3E}">
        <p14:creationId xmlns:p14="http://schemas.microsoft.com/office/powerpoint/2010/main" val="17122886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p:txBody>
          <a:bodyPr/>
          <a:lstStyle/>
          <a:p>
            <a:pPr eaLnBrk="1" hangingPunct="1"/>
            <a:r>
              <a:rPr lang="el-GR" altLang="en-US" b="1" dirty="0">
                <a:solidFill>
                  <a:srgbClr val="FF0000"/>
                </a:solidFill>
              </a:rPr>
              <a:t>ΔΙΑΓΝΩΣΗ</a:t>
            </a:r>
            <a:endParaRPr lang="en-US" altLang="en-US" b="1" dirty="0">
              <a:solidFill>
                <a:srgbClr val="FF0000"/>
              </a:solidFill>
            </a:endParaRPr>
          </a:p>
        </p:txBody>
      </p:sp>
      <p:sp>
        <p:nvSpPr>
          <p:cNvPr id="679939" name="Rectangle 3"/>
          <p:cNvSpPr>
            <a:spLocks noGrp="1" noChangeArrowheads="1"/>
          </p:cNvSpPr>
          <p:nvPr>
            <p:ph idx="1"/>
          </p:nvPr>
        </p:nvSpPr>
        <p:spPr/>
        <p:txBody>
          <a:bodyPr>
            <a:normAutofit fontScale="92500"/>
          </a:bodyPr>
          <a:lstStyle/>
          <a:p>
            <a:pPr eaLnBrk="1" hangingPunct="1"/>
            <a:r>
              <a:rPr lang="en-US" altLang="en-US" b="1" dirty="0" err="1">
                <a:solidFill>
                  <a:srgbClr val="FF0000"/>
                </a:solidFill>
              </a:rPr>
              <a:t>Κλινική</a:t>
            </a:r>
            <a:r>
              <a:rPr lang="en-US" altLang="en-US" b="1" dirty="0">
                <a:solidFill>
                  <a:srgbClr val="FF0000"/>
                </a:solidFill>
              </a:rPr>
              <a:t> </a:t>
            </a:r>
            <a:r>
              <a:rPr lang="en-US" altLang="en-US" b="1" dirty="0" err="1">
                <a:solidFill>
                  <a:srgbClr val="FF0000"/>
                </a:solidFill>
              </a:rPr>
              <a:t>εικόνα</a:t>
            </a:r>
            <a:r>
              <a:rPr lang="en-US" altLang="en-US" b="1" dirty="0">
                <a:solidFill>
                  <a:srgbClr val="FF0000"/>
                </a:solidFill>
              </a:rPr>
              <a:t> </a:t>
            </a:r>
            <a:r>
              <a:rPr lang="en-US" altLang="en-US" b="1" dirty="0" err="1">
                <a:solidFill>
                  <a:srgbClr val="FF0000"/>
                </a:solidFill>
              </a:rPr>
              <a:t>και</a:t>
            </a:r>
            <a:r>
              <a:rPr lang="en-US" altLang="en-US" b="1" dirty="0">
                <a:solidFill>
                  <a:srgbClr val="FF0000"/>
                </a:solidFill>
              </a:rPr>
              <a:t> (+) c-ANCA.  </a:t>
            </a:r>
            <a:r>
              <a:rPr lang="el-GR" altLang="en-US" b="1" dirty="0">
                <a:solidFill>
                  <a:srgbClr val="FF0000"/>
                </a:solidFill>
              </a:rPr>
              <a:t>Σε τυπική κλινική εικόνα αυτά αρκούν για την διάγνωση αν και η βιοψία είναι πάντα επιθυμητή</a:t>
            </a:r>
            <a:endParaRPr lang="en-US" altLang="en-US" b="1" dirty="0">
              <a:solidFill>
                <a:srgbClr val="FF0000"/>
              </a:solidFill>
            </a:endParaRPr>
          </a:p>
          <a:p>
            <a:pPr eaLnBrk="1" hangingPunct="1"/>
            <a:r>
              <a:rPr lang="el-GR" altLang="en-US" b="1" dirty="0"/>
              <a:t>Ακ/φίες παραρινίων κόλπων και θώρακος, </a:t>
            </a:r>
            <a:r>
              <a:rPr lang="en-US" altLang="en-US" b="1" dirty="0"/>
              <a:t>CT </a:t>
            </a:r>
            <a:r>
              <a:rPr lang="el-GR" altLang="en-US" b="1" dirty="0"/>
              <a:t>θώρακος</a:t>
            </a:r>
          </a:p>
          <a:p>
            <a:pPr eaLnBrk="1" hangingPunct="1"/>
            <a:r>
              <a:rPr lang="el-GR" altLang="en-US" b="1" dirty="0"/>
              <a:t>ΩΡΛ εξέταση, βρογχοσκόπηση</a:t>
            </a:r>
          </a:p>
          <a:p>
            <a:pPr eaLnBrk="1" hangingPunct="1"/>
            <a:r>
              <a:rPr lang="el-GR" altLang="en-US" b="1" dirty="0"/>
              <a:t>Βιοψία ανωτέρου αναπνευστικού</a:t>
            </a:r>
            <a:r>
              <a:rPr lang="en-US" altLang="en-US" b="1" dirty="0"/>
              <a:t> (</a:t>
            </a:r>
            <a:r>
              <a:rPr lang="el-GR" altLang="en-US" b="1" dirty="0"/>
              <a:t>συνήθως μη διαγνωστική), βιοψία πνεύμονα, βιοψία νεφρού</a:t>
            </a:r>
            <a:endParaRPr lang="en-US" altLang="en-US" b="1" dirty="0"/>
          </a:p>
        </p:txBody>
      </p:sp>
    </p:spTree>
    <p:extLst>
      <p:ext uri="{BB962C8B-B14F-4D97-AF65-F5344CB8AC3E}">
        <p14:creationId xmlns:p14="http://schemas.microsoft.com/office/powerpoint/2010/main" val="32311691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p:txBody>
          <a:bodyPr/>
          <a:lstStyle/>
          <a:p>
            <a:pPr eaLnBrk="1" hangingPunct="1">
              <a:defRPr/>
            </a:pPr>
            <a:r>
              <a:rPr lang="el-GR" dirty="0">
                <a:solidFill>
                  <a:srgbClr val="FF0000"/>
                </a:solidFill>
              </a:rPr>
              <a:t>Μικροσκοπική πολυαγγειίτιδα</a:t>
            </a:r>
          </a:p>
        </p:txBody>
      </p:sp>
      <p:pic>
        <p:nvPicPr>
          <p:cNvPr id="11267" name="Picture 4"/>
          <p:cNvPicPr>
            <a:picLocks noGrp="1" noChangeAspect="1" noChangeArrowheads="1"/>
          </p:cNvPicPr>
          <p:nvPr>
            <p:ph sz="half" idx="1"/>
          </p:nvPr>
        </p:nvPicPr>
        <p:blipFill>
          <a:blip r:embed="rId3" cstate="print"/>
          <a:srcRect/>
          <a:stretch>
            <a:fillRect/>
          </a:stretch>
        </p:blipFill>
        <p:spPr>
          <a:xfrm>
            <a:off x="323850" y="2420938"/>
            <a:ext cx="4506913" cy="2501900"/>
          </a:xfrm>
        </p:spPr>
      </p:pic>
      <p:pic>
        <p:nvPicPr>
          <p:cNvPr id="11268" name="Content Placeholder 6" descr="kidney.jpg"/>
          <p:cNvPicPr>
            <a:picLocks noGrp="1" noChangeAspect="1"/>
          </p:cNvPicPr>
          <p:nvPr>
            <p:ph sz="quarter" idx="2"/>
          </p:nvPr>
        </p:nvPicPr>
        <p:blipFill>
          <a:blip r:embed="rId4" cstate="print"/>
          <a:srcRect/>
          <a:stretch>
            <a:fillRect/>
          </a:stretch>
        </p:blipFill>
        <p:spPr>
          <a:xfrm>
            <a:off x="5292080" y="2564904"/>
            <a:ext cx="3240088" cy="2379662"/>
          </a:xfrm>
          <a:noFill/>
        </p:spPr>
      </p:pic>
      <p:sp>
        <p:nvSpPr>
          <p:cNvPr id="11269" name="Rectangle 10"/>
          <p:cNvSpPr>
            <a:spLocks noChangeArrowheads="1"/>
          </p:cNvSpPr>
          <p:nvPr/>
        </p:nvSpPr>
        <p:spPr bwMode="auto">
          <a:xfrm>
            <a:off x="3635375" y="3284538"/>
            <a:ext cx="504825" cy="215900"/>
          </a:xfrm>
          <a:prstGeom prst="rect">
            <a:avLst/>
          </a:prstGeom>
          <a:noFill/>
          <a:ln w="38100">
            <a:solidFill>
              <a:srgbClr val="FF0000"/>
            </a:solidFill>
            <a:miter lim="800000"/>
            <a:headEnd/>
            <a:tailEnd/>
          </a:ln>
        </p:spPr>
        <p:txBody>
          <a:bodyPr wrap="none" anchor="ctr"/>
          <a:lstStyle/>
          <a:p>
            <a:endParaRPr lang="el-G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ChangeArrowheads="1"/>
          </p:cNvSpPr>
          <p:nvPr>
            <p:ph type="title"/>
          </p:nvPr>
        </p:nvSpPr>
        <p:spPr/>
        <p:txBody>
          <a:bodyPr/>
          <a:lstStyle/>
          <a:p>
            <a:pPr eaLnBrk="1" hangingPunct="1"/>
            <a:r>
              <a:rPr lang="en-US" altLang="en-US" b="1"/>
              <a:t>K</a:t>
            </a:r>
            <a:r>
              <a:rPr lang="el-GR" altLang="en-US" b="1"/>
              <a:t>ύριος Ε.Ζ.</a:t>
            </a:r>
            <a:endParaRPr lang="en-US" altLang="en-US" b="1"/>
          </a:p>
        </p:txBody>
      </p:sp>
      <p:sp>
        <p:nvSpPr>
          <p:cNvPr id="621571" name="Rectangle 3"/>
          <p:cNvSpPr>
            <a:spLocks noGrp="1" noChangeArrowheads="1"/>
          </p:cNvSpPr>
          <p:nvPr>
            <p:ph idx="1"/>
          </p:nvPr>
        </p:nvSpPr>
        <p:spPr/>
        <p:txBody>
          <a:bodyPr/>
          <a:lstStyle/>
          <a:p>
            <a:pPr eaLnBrk="1" hangingPunct="1">
              <a:buFontTx/>
              <a:buNone/>
            </a:pPr>
            <a:r>
              <a:rPr lang="en-US" altLang="en-US" b="1" dirty="0" err="1"/>
              <a:t>Εργαστηριακά</a:t>
            </a:r>
            <a:r>
              <a:rPr lang="en-US" altLang="en-US" b="1" dirty="0"/>
              <a:t> </a:t>
            </a:r>
            <a:r>
              <a:rPr lang="en-US" altLang="en-US" b="1" dirty="0" err="1"/>
              <a:t>αποκαλύπτονται</a:t>
            </a:r>
            <a:r>
              <a:rPr lang="en-US" altLang="en-US" b="1" dirty="0"/>
              <a:t> </a:t>
            </a:r>
            <a:r>
              <a:rPr lang="en-US" altLang="en-US" b="1" dirty="0" err="1"/>
              <a:t>τα</a:t>
            </a:r>
            <a:r>
              <a:rPr lang="en-US" altLang="en-US" b="1" dirty="0"/>
              <a:t> </a:t>
            </a:r>
            <a:r>
              <a:rPr lang="en-US" altLang="en-US" b="1" dirty="0" err="1"/>
              <a:t>εξής</a:t>
            </a:r>
            <a:r>
              <a:rPr lang="en-US" altLang="en-US" b="1" dirty="0"/>
              <a:t>:</a:t>
            </a:r>
          </a:p>
          <a:p>
            <a:pPr eaLnBrk="1" hangingPunct="1"/>
            <a:r>
              <a:rPr lang="en-US" altLang="en-US" b="1" dirty="0" err="1"/>
              <a:t>Hb</a:t>
            </a:r>
            <a:r>
              <a:rPr lang="en-US" altLang="en-US" b="1" dirty="0"/>
              <a:t>=12.6, MCV=93, WBC=8900 (</a:t>
            </a:r>
            <a:r>
              <a:rPr lang="en-US" altLang="en-US" b="1" dirty="0" err="1"/>
              <a:t>Τύπος</a:t>
            </a:r>
            <a:r>
              <a:rPr lang="en-US" altLang="en-US" b="1" dirty="0"/>
              <a:t> </a:t>
            </a:r>
            <a:r>
              <a:rPr lang="en-US" altLang="en-US" b="1" dirty="0" err="1"/>
              <a:t>κ.φ</a:t>
            </a:r>
            <a:r>
              <a:rPr lang="en-US" altLang="en-US" b="1" dirty="0"/>
              <a:t>.), ΑΜΤ=450000</a:t>
            </a:r>
          </a:p>
          <a:p>
            <a:pPr eaLnBrk="1" hangingPunct="1"/>
            <a:r>
              <a:rPr lang="en-US" altLang="en-US" b="1" dirty="0"/>
              <a:t>ΤΚΕ=120, CRP=12mg/</a:t>
            </a:r>
            <a:r>
              <a:rPr lang="en-US" altLang="en-US" b="1" dirty="0" err="1"/>
              <a:t>dL</a:t>
            </a:r>
            <a:r>
              <a:rPr lang="en-US" altLang="en-US" b="1" dirty="0"/>
              <a:t> (&lt;0.8)</a:t>
            </a:r>
          </a:p>
          <a:p>
            <a:pPr eaLnBrk="1" hangingPunct="1"/>
            <a:r>
              <a:rPr lang="el-GR" altLang="en-US" b="1" dirty="0"/>
              <a:t>Μικρή αύξηση της </a:t>
            </a:r>
            <a:r>
              <a:rPr lang="en-US" altLang="en-US" b="1" dirty="0"/>
              <a:t>ALP</a:t>
            </a:r>
            <a:r>
              <a:rPr lang="el-GR" altLang="en-US" b="1" dirty="0"/>
              <a:t>, </a:t>
            </a:r>
            <a:r>
              <a:rPr lang="en-US" altLang="en-US" b="1" dirty="0"/>
              <a:t>SGOT,SGPT</a:t>
            </a:r>
          </a:p>
        </p:txBody>
      </p:sp>
    </p:spTree>
    <p:extLst>
      <p:ext uri="{BB962C8B-B14F-4D97-AF65-F5344CB8AC3E}">
        <p14:creationId xmlns:p14="http://schemas.microsoft.com/office/powerpoint/2010/main" val="18573326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p:cNvSpPr>
            <a:spLocks noGrp="1" noChangeArrowheads="1"/>
          </p:cNvSpPr>
          <p:nvPr>
            <p:ph type="title"/>
          </p:nvPr>
        </p:nvSpPr>
        <p:spPr/>
        <p:txBody>
          <a:bodyPr/>
          <a:lstStyle/>
          <a:p>
            <a:pPr eaLnBrk="1" hangingPunct="1"/>
            <a:r>
              <a:rPr lang="el-GR" altLang="en-US" b="1" dirty="0">
                <a:solidFill>
                  <a:srgbClr val="FF0000"/>
                </a:solidFill>
              </a:rPr>
              <a:t>ΚΛΙΝΙΚΗ ΕΙΚΟΝΑ</a:t>
            </a:r>
            <a:endParaRPr lang="en-US" altLang="en-US" b="1" dirty="0">
              <a:solidFill>
                <a:srgbClr val="FF0000"/>
              </a:solidFill>
            </a:endParaRPr>
          </a:p>
        </p:txBody>
      </p:sp>
      <p:sp>
        <p:nvSpPr>
          <p:cNvPr id="684035" name="Rectangle 3"/>
          <p:cNvSpPr>
            <a:spLocks noGrp="1" noChangeArrowheads="1"/>
          </p:cNvSpPr>
          <p:nvPr>
            <p:ph idx="1"/>
          </p:nvPr>
        </p:nvSpPr>
        <p:spPr/>
        <p:txBody>
          <a:bodyPr>
            <a:normAutofit fontScale="92500" lnSpcReduction="10000"/>
          </a:bodyPr>
          <a:lstStyle/>
          <a:p>
            <a:pPr eaLnBrk="1" hangingPunct="1"/>
            <a:r>
              <a:rPr lang="el-GR" altLang="en-US" b="1" u="sng" dirty="0"/>
              <a:t>Νεκρωτική σπειραματονεφρίτιδα</a:t>
            </a:r>
            <a:r>
              <a:rPr lang="el-GR" altLang="en-US" b="1" dirty="0"/>
              <a:t> με ενεργό ίζημα ούρων και ταχέως εξελισσόμενη νεφρική ανεπάρκεια</a:t>
            </a:r>
          </a:p>
          <a:p>
            <a:pPr eaLnBrk="1" hangingPunct="1"/>
            <a:r>
              <a:rPr lang="el-GR" altLang="en-US" b="1" u="sng" dirty="0"/>
              <a:t>Πνευμονική τριχοειδίτιδα</a:t>
            </a:r>
            <a:r>
              <a:rPr lang="el-GR" altLang="en-US" b="1" dirty="0"/>
              <a:t> (αιμορραγία στο 15%, απειλητική για τη ζωή)</a:t>
            </a:r>
          </a:p>
          <a:p>
            <a:pPr eaLnBrk="1" hangingPunct="1"/>
            <a:r>
              <a:rPr lang="el-GR" altLang="en-US" b="1" dirty="0"/>
              <a:t>Πυρετός, απώλεια βάρους,αρθραλγίες, μυαλγίες</a:t>
            </a:r>
          </a:p>
          <a:p>
            <a:pPr eaLnBrk="1" hangingPunct="1"/>
            <a:r>
              <a:rPr lang="el-GR" altLang="en-US" b="1" dirty="0"/>
              <a:t>Ψηλαφητή πορφύρα (60%)</a:t>
            </a:r>
          </a:p>
          <a:p>
            <a:pPr eaLnBrk="1" hangingPunct="1"/>
            <a:r>
              <a:rPr lang="el-GR" altLang="en-US" b="1" dirty="0"/>
              <a:t>Πολλαπλή μονονευρίτιδα (60%) </a:t>
            </a:r>
            <a:endParaRPr lang="en-US" altLang="en-US" b="1" dirty="0"/>
          </a:p>
        </p:txBody>
      </p:sp>
    </p:spTree>
    <p:extLst>
      <p:ext uri="{BB962C8B-B14F-4D97-AF65-F5344CB8AC3E}">
        <p14:creationId xmlns:p14="http://schemas.microsoft.com/office/powerpoint/2010/main" val="26690708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Content Placeholder 13"/>
          <p:cNvSpPr>
            <a:spLocks noGrp="1"/>
          </p:cNvSpPr>
          <p:nvPr>
            <p:ph idx="4294967295"/>
          </p:nvPr>
        </p:nvSpPr>
        <p:spPr>
          <a:xfrm>
            <a:off x="914400" y="1628775"/>
            <a:ext cx="8229600" cy="4525963"/>
          </a:xfrm>
        </p:spPr>
        <p:txBody>
          <a:bodyPr/>
          <a:lstStyle/>
          <a:p>
            <a:pPr marL="0" indent="0" eaLnBrk="1" hangingPunct="1">
              <a:buFont typeface="Wingdings" pitchFamily="2" charset="2"/>
              <a:buNone/>
              <a:defRPr/>
            </a:pPr>
            <a:endParaRPr lang="el-GR" sz="2000" dirty="0"/>
          </a:p>
          <a:p>
            <a:pPr marL="0" indent="0" eaLnBrk="1" hangingPunct="1">
              <a:buFont typeface="Wingdings" pitchFamily="2" charset="2"/>
              <a:buNone/>
              <a:defRPr/>
            </a:pPr>
            <a:endParaRPr lang="el-GR" sz="2000" dirty="0"/>
          </a:p>
          <a:p>
            <a:pPr marL="0" indent="0" eaLnBrk="1" hangingPunct="1">
              <a:buFont typeface="Wingdings" pitchFamily="2" charset="2"/>
              <a:buNone/>
              <a:defRPr/>
            </a:pPr>
            <a:br>
              <a:rPr lang="en-US" sz="2000" dirty="0"/>
            </a:br>
            <a:endParaRPr lang="en-US" sz="2000" dirty="0"/>
          </a:p>
          <a:p>
            <a:pPr marL="0" indent="0" eaLnBrk="1" hangingPunct="1">
              <a:defRPr/>
            </a:pPr>
            <a:endParaRPr lang="en-US" sz="2000" dirty="0"/>
          </a:p>
          <a:p>
            <a:pPr marL="0" indent="0" eaLnBrk="1" hangingPunct="1">
              <a:buFont typeface="Wingdings" pitchFamily="2" charset="2"/>
              <a:buNone/>
              <a:defRPr/>
            </a:pPr>
            <a:endParaRPr lang="en-US" sz="2000" dirty="0"/>
          </a:p>
          <a:p>
            <a:pPr marL="0" indent="0" eaLnBrk="1" hangingPunct="1">
              <a:defRPr/>
            </a:pPr>
            <a:endParaRPr lang="en-US" sz="2000" dirty="0"/>
          </a:p>
          <a:p>
            <a:pPr marL="0" indent="0" eaLnBrk="1" hangingPunct="1">
              <a:defRPr/>
            </a:pPr>
            <a:endParaRPr lang="en-US" sz="2000" dirty="0"/>
          </a:p>
          <a:p>
            <a:pPr marL="0" indent="0" eaLnBrk="1" hangingPunct="1">
              <a:defRPr/>
            </a:pPr>
            <a:endParaRPr lang="en-US" sz="2000" dirty="0"/>
          </a:p>
          <a:p>
            <a:pPr marL="0" indent="0" eaLnBrk="1" hangingPunct="1">
              <a:defRPr/>
            </a:pPr>
            <a:endParaRPr lang="en-US" sz="2000" dirty="0"/>
          </a:p>
          <a:p>
            <a:pPr marL="0" indent="0" eaLnBrk="1" hangingPunct="1">
              <a:defRPr/>
            </a:pPr>
            <a:r>
              <a:rPr lang="en-US" sz="2000" dirty="0">
                <a:solidFill>
                  <a:srgbClr val="FF0000"/>
                </a:solidFill>
              </a:rPr>
              <a:t>MPA</a:t>
            </a:r>
            <a:r>
              <a:rPr lang="el-GR" sz="2000" dirty="0">
                <a:solidFill>
                  <a:srgbClr val="FF0000"/>
                </a:solidFill>
              </a:rPr>
              <a:t>: συχνότερη συσχέτιση με κυψελιδίτιδα και πνευμονική αιμορραγία από ότι η </a:t>
            </a:r>
            <a:r>
              <a:rPr lang="en-US" sz="2000" dirty="0">
                <a:solidFill>
                  <a:srgbClr val="FF0000"/>
                </a:solidFill>
              </a:rPr>
              <a:t> GPA</a:t>
            </a:r>
            <a:endParaRPr lang="en-GB" sz="2000" dirty="0">
              <a:solidFill>
                <a:srgbClr val="FF0000"/>
              </a:solidFill>
            </a:endParaRPr>
          </a:p>
        </p:txBody>
      </p:sp>
      <p:pic>
        <p:nvPicPr>
          <p:cNvPr id="16" name="Picture 26"/>
          <p:cNvPicPr>
            <a:picLocks noChangeAspect="1"/>
          </p:cNvPicPr>
          <p:nvPr/>
        </p:nvPicPr>
        <p:blipFill>
          <a:blip r:embed="rId3" cstate="print"/>
          <a:stretch>
            <a:fillRect/>
          </a:stretch>
        </p:blipFill>
        <p:spPr bwMode="auto">
          <a:xfrm>
            <a:off x="3941763" y="1849438"/>
            <a:ext cx="4273550" cy="3267075"/>
          </a:xfrm>
          <a:prstGeom prst="roundRect">
            <a:avLst>
              <a:gd name="adj" fmla="val 8594"/>
            </a:avLst>
          </a:prstGeom>
          <a:solidFill>
            <a:srgbClr val="FFFFFF">
              <a:shade val="85000"/>
            </a:srgbClr>
          </a:solidFill>
          <a:ln w="28575">
            <a:solidFill>
              <a:schemeClr val="bg1"/>
            </a:solidFill>
          </a:ln>
          <a:effectLst>
            <a:outerShdw blurRad="50800" dist="38100" dir="2700000" algn="tl" rotWithShape="0">
              <a:prstClr val="black">
                <a:alpha val="40000"/>
              </a:prstClr>
            </a:outerShdw>
          </a:effectLst>
        </p:spPr>
      </p:pic>
      <p:sp>
        <p:nvSpPr>
          <p:cNvPr id="14340" name="TextBox 18"/>
          <p:cNvSpPr txBox="1">
            <a:spLocks noChangeArrowheads="1"/>
          </p:cNvSpPr>
          <p:nvPr/>
        </p:nvSpPr>
        <p:spPr bwMode="auto">
          <a:xfrm>
            <a:off x="3951288" y="1841500"/>
            <a:ext cx="1838325" cy="1077913"/>
          </a:xfrm>
          <a:prstGeom prst="rect">
            <a:avLst/>
          </a:prstGeom>
          <a:noFill/>
          <a:ln w="9525">
            <a:noFill/>
            <a:miter lim="800000"/>
            <a:headEnd/>
            <a:tailEnd/>
          </a:ln>
        </p:spPr>
        <p:txBody>
          <a:bodyPr>
            <a:spAutoFit/>
          </a:bodyPr>
          <a:lstStyle/>
          <a:p>
            <a:r>
              <a:rPr lang="en-US" sz="1600">
                <a:solidFill>
                  <a:srgbClr val="FFFF00"/>
                </a:solidFill>
                <a:latin typeface="Comic Sans MS" pitchFamily="66" charset="0"/>
              </a:rPr>
              <a:t>Ground glass opacity of alveolar haemorrhage</a:t>
            </a:r>
          </a:p>
        </p:txBody>
      </p:sp>
      <p:cxnSp>
        <p:nvCxnSpPr>
          <p:cNvPr id="14341" name="Straight Arrow Connector 13"/>
          <p:cNvCxnSpPr>
            <a:cxnSpLocks noChangeShapeType="1"/>
          </p:cNvCxnSpPr>
          <p:nvPr/>
        </p:nvCxnSpPr>
        <p:spPr bwMode="auto">
          <a:xfrm rot="16200000" flipH="1">
            <a:off x="4492625" y="2971801"/>
            <a:ext cx="1114425" cy="527050"/>
          </a:xfrm>
          <a:prstGeom prst="straightConnector1">
            <a:avLst/>
          </a:prstGeom>
          <a:noFill/>
          <a:ln w="28575">
            <a:solidFill>
              <a:schemeClr val="bg1"/>
            </a:solidFill>
            <a:round/>
            <a:headEnd/>
            <a:tailEnd type="arrow" w="med" len="med"/>
          </a:ln>
        </p:spPr>
      </p:cxnSp>
      <p:pic>
        <p:nvPicPr>
          <p:cNvPr id="22" name="Picture 14"/>
          <p:cNvPicPr>
            <a:picLocks noChangeAspect="1"/>
          </p:cNvPicPr>
          <p:nvPr/>
        </p:nvPicPr>
        <p:blipFill>
          <a:blip r:embed="rId4" cstate="print"/>
          <a:srcRect/>
          <a:stretch>
            <a:fillRect/>
          </a:stretch>
        </p:blipFill>
        <p:spPr bwMode="auto">
          <a:xfrm>
            <a:off x="577850" y="1839913"/>
            <a:ext cx="3235325" cy="3259137"/>
          </a:xfrm>
          <a:prstGeom prst="roundRect">
            <a:avLst>
              <a:gd name="adj" fmla="val 8594"/>
            </a:avLst>
          </a:prstGeom>
          <a:solidFill>
            <a:srgbClr val="FFFFFF">
              <a:shade val="85000"/>
            </a:srgbClr>
          </a:solidFill>
          <a:ln w="28575">
            <a:solidFill>
              <a:schemeClr val="bg1"/>
            </a:solidFill>
          </a:ln>
          <a:effectLst>
            <a:outerShdw blurRad="50800" dist="38100" dir="2700000" algn="tl" rotWithShape="0">
              <a:prstClr val="black">
                <a:alpha val="40000"/>
              </a:prstClr>
            </a:outerShdw>
          </a:effectLst>
        </p:spPr>
      </p:pic>
      <p:sp>
        <p:nvSpPr>
          <p:cNvPr id="14343" name="TextBox 22"/>
          <p:cNvSpPr txBox="1">
            <a:spLocks noChangeArrowheads="1"/>
          </p:cNvSpPr>
          <p:nvPr/>
        </p:nvSpPr>
        <p:spPr bwMode="auto">
          <a:xfrm>
            <a:off x="866775" y="1841500"/>
            <a:ext cx="1838325" cy="830263"/>
          </a:xfrm>
          <a:prstGeom prst="rect">
            <a:avLst/>
          </a:prstGeom>
          <a:noFill/>
          <a:ln w="9525">
            <a:noFill/>
            <a:miter lim="800000"/>
            <a:headEnd/>
            <a:tailEnd/>
          </a:ln>
        </p:spPr>
        <p:txBody>
          <a:bodyPr>
            <a:spAutoFit/>
          </a:bodyPr>
          <a:lstStyle/>
          <a:p>
            <a:r>
              <a:rPr lang="en-US" sz="1600">
                <a:solidFill>
                  <a:srgbClr val="FFFF00"/>
                </a:solidFill>
                <a:latin typeface="Comic Sans MS" pitchFamily="66" charset="0"/>
              </a:rPr>
              <a:t>Patchy bilateral airspace opacities</a:t>
            </a:r>
          </a:p>
        </p:txBody>
      </p:sp>
      <p:cxnSp>
        <p:nvCxnSpPr>
          <p:cNvPr id="14344" name="Straight Arrow Connector 13"/>
          <p:cNvCxnSpPr>
            <a:cxnSpLocks noChangeShapeType="1"/>
          </p:cNvCxnSpPr>
          <p:nvPr/>
        </p:nvCxnSpPr>
        <p:spPr bwMode="auto">
          <a:xfrm rot="16200000" flipH="1">
            <a:off x="725487" y="3140076"/>
            <a:ext cx="1509713" cy="131762"/>
          </a:xfrm>
          <a:prstGeom prst="straightConnector1">
            <a:avLst/>
          </a:prstGeom>
          <a:noFill/>
          <a:ln w="28575">
            <a:solidFill>
              <a:schemeClr val="bg1"/>
            </a:solidFill>
            <a:round/>
            <a:headEnd/>
            <a:tailEnd type="arrow" w="med" len="med"/>
          </a:ln>
        </p:spPr>
      </p:cxnSp>
      <p:cxnSp>
        <p:nvCxnSpPr>
          <p:cNvPr id="14345" name="Straight Arrow Connector 24"/>
          <p:cNvCxnSpPr>
            <a:cxnSpLocks noChangeShapeType="1"/>
          </p:cNvCxnSpPr>
          <p:nvPr/>
        </p:nvCxnSpPr>
        <p:spPr bwMode="auto">
          <a:xfrm rot="16200000" flipH="1">
            <a:off x="1834356" y="2631282"/>
            <a:ext cx="1736725" cy="1354138"/>
          </a:xfrm>
          <a:prstGeom prst="straightConnector1">
            <a:avLst/>
          </a:prstGeom>
          <a:noFill/>
          <a:ln w="28575">
            <a:solidFill>
              <a:schemeClr val="bg1"/>
            </a:solidFill>
            <a:round/>
            <a:headEnd/>
            <a:tailEnd type="arrow" w="med" len="med"/>
          </a:ln>
        </p:spPr>
      </p:cxnSp>
      <p:sp>
        <p:nvSpPr>
          <p:cNvPr id="14346" name="TextBox 19"/>
          <p:cNvSpPr txBox="1">
            <a:spLocks noChangeArrowheads="1"/>
          </p:cNvSpPr>
          <p:nvPr/>
        </p:nvSpPr>
        <p:spPr bwMode="auto">
          <a:xfrm>
            <a:off x="1333500" y="1470025"/>
            <a:ext cx="1554163" cy="304800"/>
          </a:xfrm>
          <a:prstGeom prst="rect">
            <a:avLst/>
          </a:prstGeom>
          <a:noFill/>
          <a:ln w="9525">
            <a:noFill/>
            <a:miter lim="800000"/>
            <a:headEnd/>
            <a:tailEnd/>
          </a:ln>
        </p:spPr>
        <p:txBody>
          <a:bodyPr>
            <a:spAutoFit/>
          </a:bodyPr>
          <a:lstStyle/>
          <a:p>
            <a:pPr algn="ctr"/>
            <a:r>
              <a:rPr lang="en-US" sz="1400" b="1">
                <a:solidFill>
                  <a:srgbClr val="FF0000"/>
                </a:solidFill>
                <a:latin typeface="Comic Sans MS" pitchFamily="66" charset="0"/>
                <a:ea typeface="MS PGothic" pitchFamily="34" charset="-128"/>
              </a:rPr>
              <a:t>Chest x-ray</a:t>
            </a:r>
            <a:endParaRPr lang="en-US" sz="1400" b="1" baseline="30000">
              <a:solidFill>
                <a:srgbClr val="FF0000"/>
              </a:solidFill>
              <a:latin typeface="Comic Sans MS" pitchFamily="66" charset="0"/>
              <a:ea typeface="MS PGothic" pitchFamily="34" charset="-128"/>
            </a:endParaRPr>
          </a:p>
        </p:txBody>
      </p:sp>
      <p:sp>
        <p:nvSpPr>
          <p:cNvPr id="14347" name="TextBox 16"/>
          <p:cNvSpPr txBox="1">
            <a:spLocks noChangeArrowheads="1"/>
          </p:cNvSpPr>
          <p:nvPr/>
        </p:nvSpPr>
        <p:spPr bwMode="auto">
          <a:xfrm>
            <a:off x="5281613" y="1470025"/>
            <a:ext cx="1655762" cy="307975"/>
          </a:xfrm>
          <a:prstGeom prst="rect">
            <a:avLst/>
          </a:prstGeom>
          <a:noFill/>
          <a:ln w="9525">
            <a:noFill/>
            <a:miter lim="800000"/>
            <a:headEnd/>
            <a:tailEnd/>
          </a:ln>
        </p:spPr>
        <p:txBody>
          <a:bodyPr>
            <a:spAutoFit/>
          </a:bodyPr>
          <a:lstStyle/>
          <a:p>
            <a:pPr algn="ctr"/>
            <a:r>
              <a:rPr lang="en-US" sz="1400" b="1">
                <a:solidFill>
                  <a:srgbClr val="FF0000"/>
                </a:solidFill>
                <a:latin typeface="Comic Sans MS" pitchFamily="66" charset="0"/>
              </a:rPr>
              <a:t>HRCT scan</a:t>
            </a:r>
            <a:endParaRPr lang="en-US" sz="1400" b="1" baseline="30000">
              <a:solidFill>
                <a:srgbClr val="FF0000"/>
              </a:solidFill>
              <a:latin typeface="Comic Sans MS" pitchFamily="66" charset="0"/>
            </a:endParaRPr>
          </a:p>
        </p:txBody>
      </p:sp>
      <p:sp>
        <p:nvSpPr>
          <p:cNvPr id="14348" name="Title 1"/>
          <p:cNvSpPr txBox="1">
            <a:spLocks/>
          </p:cNvSpPr>
          <p:nvPr/>
        </p:nvSpPr>
        <p:spPr bwMode="auto">
          <a:xfrm>
            <a:off x="468313" y="404813"/>
            <a:ext cx="8229600" cy="863600"/>
          </a:xfrm>
          <a:prstGeom prst="rect">
            <a:avLst/>
          </a:prstGeom>
          <a:noFill/>
          <a:ln w="28575">
            <a:noFill/>
            <a:miter lim="800000"/>
            <a:headEnd/>
            <a:tailEnd/>
          </a:ln>
        </p:spPr>
        <p:txBody>
          <a:bodyPr anchor="ctr"/>
          <a:lstStyle/>
          <a:p>
            <a:pPr algn="ctr" eaLnBrk="0" hangingPunct="0"/>
            <a:r>
              <a:rPr lang="el-GR" sz="3200" dirty="0">
                <a:solidFill>
                  <a:srgbClr val="FF0000"/>
                </a:solidFill>
                <a:latin typeface="Comic Sans MS" pitchFamily="66" charset="0"/>
              </a:rPr>
              <a:t>ΜΡ</a:t>
            </a:r>
            <a:r>
              <a:rPr lang="en-GB" sz="3200" dirty="0">
                <a:solidFill>
                  <a:srgbClr val="FF0000"/>
                </a:solidFill>
                <a:latin typeface="Comic Sans MS" pitchFamily="66" charset="0"/>
              </a:rPr>
              <a:t>A</a:t>
            </a:r>
            <a:r>
              <a:rPr lang="el-GR" sz="3200" baseline="30000" dirty="0">
                <a:solidFill>
                  <a:srgbClr val="FF0000"/>
                </a:solidFill>
                <a:latin typeface="Comic Sans MS" pitchFamily="66" charset="0"/>
              </a:rPr>
              <a:t>:</a:t>
            </a:r>
            <a:r>
              <a:rPr lang="el-GR" sz="3200" dirty="0">
                <a:solidFill>
                  <a:srgbClr val="FF0000"/>
                </a:solidFill>
                <a:latin typeface="Comic Sans MS" pitchFamily="66" charset="0"/>
              </a:rPr>
              <a:t> πνευμονικές εκδηλώσεις</a:t>
            </a:r>
            <a:endParaRPr lang="en-GB" sz="3200" baseline="30000" dirty="0">
              <a:solidFill>
                <a:srgbClr val="FF0000"/>
              </a:solidFill>
              <a:latin typeface="Comic Sans MS" pitchFamily="66"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914400" y="333375"/>
            <a:ext cx="8229600" cy="1066800"/>
          </a:xfrm>
        </p:spPr>
        <p:txBody>
          <a:bodyPr/>
          <a:lstStyle/>
          <a:p>
            <a:pPr eaLnBrk="1" hangingPunct="1">
              <a:defRPr/>
            </a:pPr>
            <a:r>
              <a:rPr lang="el-GR" sz="3200" dirty="0">
                <a:solidFill>
                  <a:srgbClr val="FF0000"/>
                </a:solidFill>
              </a:rPr>
              <a:t>Διαφορές στην προσβολή οργάνων μεταξύ</a:t>
            </a:r>
            <a:r>
              <a:rPr lang="en-GB" sz="3200" dirty="0">
                <a:solidFill>
                  <a:srgbClr val="FF0000"/>
                </a:solidFill>
              </a:rPr>
              <a:t> GPA</a:t>
            </a:r>
            <a:r>
              <a:rPr lang="el-GR" sz="3200" dirty="0">
                <a:solidFill>
                  <a:srgbClr val="FF0000"/>
                </a:solidFill>
              </a:rPr>
              <a:t>/</a:t>
            </a:r>
            <a:r>
              <a:rPr lang="en-GB" sz="3200" dirty="0">
                <a:solidFill>
                  <a:srgbClr val="FF0000"/>
                </a:solidFill>
              </a:rPr>
              <a:t>MPA</a:t>
            </a:r>
          </a:p>
        </p:txBody>
      </p:sp>
      <p:grpSp>
        <p:nvGrpSpPr>
          <p:cNvPr id="12291" name="Group 10"/>
          <p:cNvGrpSpPr>
            <a:grpSpLocks/>
          </p:cNvGrpSpPr>
          <p:nvPr/>
        </p:nvGrpSpPr>
        <p:grpSpPr bwMode="auto">
          <a:xfrm>
            <a:off x="323850" y="1651000"/>
            <a:ext cx="8424863" cy="4730750"/>
            <a:chOff x="107504" y="1643760"/>
            <a:chExt cx="8954113" cy="3945480"/>
          </a:xfrm>
        </p:grpSpPr>
        <p:pic>
          <p:nvPicPr>
            <p:cNvPr id="12292" name="Picture 2"/>
            <p:cNvPicPr>
              <a:picLocks noChangeAspect="1" noChangeArrowheads="1"/>
            </p:cNvPicPr>
            <p:nvPr/>
          </p:nvPicPr>
          <p:blipFill>
            <a:blip r:embed="rId3" cstate="print"/>
            <a:srcRect/>
            <a:stretch>
              <a:fillRect/>
            </a:stretch>
          </p:blipFill>
          <p:spPr bwMode="auto">
            <a:xfrm>
              <a:off x="107504" y="2106082"/>
              <a:ext cx="4470525" cy="3483158"/>
            </a:xfrm>
            <a:prstGeom prst="rect">
              <a:avLst/>
            </a:prstGeom>
            <a:noFill/>
            <a:ln w="9525">
              <a:noFill/>
              <a:miter lim="800000"/>
              <a:headEnd/>
              <a:tailEnd/>
            </a:ln>
          </p:spPr>
        </p:pic>
        <p:sp>
          <p:nvSpPr>
            <p:cNvPr id="12293" name="TextBox 12"/>
            <p:cNvSpPr txBox="1">
              <a:spLocks noChangeArrowheads="1"/>
            </p:cNvSpPr>
            <p:nvPr/>
          </p:nvSpPr>
          <p:spPr bwMode="auto">
            <a:xfrm>
              <a:off x="353839" y="1643760"/>
              <a:ext cx="3885684" cy="341589"/>
            </a:xfrm>
            <a:prstGeom prst="rect">
              <a:avLst/>
            </a:prstGeom>
            <a:noFill/>
            <a:ln w="9525">
              <a:noFill/>
              <a:miter lim="800000"/>
              <a:headEnd/>
              <a:tailEnd/>
            </a:ln>
          </p:spPr>
          <p:txBody>
            <a:bodyPr wrap="none">
              <a:spAutoFit/>
            </a:bodyPr>
            <a:lstStyle/>
            <a:p>
              <a:pPr algn="ctr"/>
              <a:r>
                <a:rPr lang="en-GB" sz="1400" b="1">
                  <a:solidFill>
                    <a:srgbClr val="FFFF00"/>
                  </a:solidFill>
                  <a:latin typeface="Comic Sans MS" pitchFamily="66" charset="0"/>
                </a:rPr>
                <a:t>Granulomatosis with polyangiitis (GPA)</a:t>
              </a:r>
            </a:p>
          </p:txBody>
        </p:sp>
        <p:pic>
          <p:nvPicPr>
            <p:cNvPr id="12294" name="Picture 3"/>
            <p:cNvPicPr>
              <a:picLocks noChangeAspect="1" noChangeArrowheads="1"/>
            </p:cNvPicPr>
            <p:nvPr/>
          </p:nvPicPr>
          <p:blipFill>
            <a:blip r:embed="rId4" cstate="print"/>
            <a:srcRect/>
            <a:stretch>
              <a:fillRect/>
            </a:stretch>
          </p:blipFill>
          <p:spPr bwMode="auto">
            <a:xfrm>
              <a:off x="4716016" y="2106082"/>
              <a:ext cx="4345601" cy="3464612"/>
            </a:xfrm>
            <a:prstGeom prst="rect">
              <a:avLst/>
            </a:prstGeom>
            <a:noFill/>
            <a:ln w="9525">
              <a:noFill/>
              <a:miter lim="800000"/>
              <a:headEnd/>
              <a:tailEnd/>
            </a:ln>
          </p:spPr>
        </p:pic>
        <p:sp>
          <p:nvSpPr>
            <p:cNvPr id="12295" name="TextBox 14"/>
            <p:cNvSpPr txBox="1">
              <a:spLocks noChangeArrowheads="1"/>
            </p:cNvSpPr>
            <p:nvPr/>
          </p:nvSpPr>
          <p:spPr bwMode="auto">
            <a:xfrm>
              <a:off x="5388524" y="1643760"/>
              <a:ext cx="3117995" cy="341589"/>
            </a:xfrm>
            <a:prstGeom prst="rect">
              <a:avLst/>
            </a:prstGeom>
            <a:noFill/>
            <a:ln w="9525">
              <a:noFill/>
              <a:miter lim="800000"/>
              <a:headEnd/>
              <a:tailEnd/>
            </a:ln>
          </p:spPr>
          <p:txBody>
            <a:bodyPr wrap="none">
              <a:spAutoFit/>
            </a:bodyPr>
            <a:lstStyle/>
            <a:p>
              <a:pPr algn="ctr"/>
              <a:r>
                <a:rPr lang="en-GB" sz="1400" b="1">
                  <a:solidFill>
                    <a:srgbClr val="FFFF00"/>
                  </a:solidFill>
                  <a:latin typeface="Comic Sans MS" pitchFamily="66" charset="0"/>
                </a:rPr>
                <a:t>Microscopic polyangiitis (MPA)</a:t>
              </a:r>
            </a:p>
          </p:txBody>
        </p:sp>
      </p:gr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31224" cy="1143000"/>
          </a:xfrm>
        </p:spPr>
        <p:txBody>
          <a:bodyPr>
            <a:normAutofit fontScale="90000"/>
          </a:bodyPr>
          <a:lstStyle/>
          <a:p>
            <a:r>
              <a:rPr lang="en-US" sz="3200" dirty="0">
                <a:solidFill>
                  <a:srgbClr val="FF0000"/>
                </a:solidFill>
              </a:rPr>
              <a:t>EGPA (</a:t>
            </a:r>
            <a:r>
              <a:rPr lang="en-US" sz="3200" dirty="0" err="1">
                <a:solidFill>
                  <a:srgbClr val="FF0000"/>
                </a:solidFill>
              </a:rPr>
              <a:t>Churg</a:t>
            </a:r>
            <a:r>
              <a:rPr lang="en-US" sz="3200" dirty="0">
                <a:solidFill>
                  <a:srgbClr val="FF0000"/>
                </a:solidFill>
              </a:rPr>
              <a:t> Strauss)</a:t>
            </a:r>
            <a:br>
              <a:rPr lang="en-US" sz="3200" dirty="0">
                <a:solidFill>
                  <a:srgbClr val="FF0000"/>
                </a:solidFill>
              </a:rPr>
            </a:br>
            <a:r>
              <a:rPr lang="el-GR" sz="3200" dirty="0">
                <a:solidFill>
                  <a:srgbClr val="FF0000"/>
                </a:solidFill>
              </a:rPr>
              <a:t>Ηωσινοφιλική κοκκιωμάτωση με πολυαγγείτιδα</a:t>
            </a:r>
          </a:p>
        </p:txBody>
      </p:sp>
      <p:sp>
        <p:nvSpPr>
          <p:cNvPr id="3" name="Content Placeholder 2"/>
          <p:cNvSpPr>
            <a:spLocks noGrp="1"/>
          </p:cNvSpPr>
          <p:nvPr>
            <p:ph sz="half" idx="1"/>
          </p:nvPr>
        </p:nvSpPr>
        <p:spPr/>
        <p:txBody>
          <a:bodyPr/>
          <a:lstStyle/>
          <a:p>
            <a:r>
              <a:rPr lang="el-GR" dirty="0"/>
              <a:t>Υπάρχει πάντα αλλεργικό υπόβαθρο (άσθμα, αλλεργική ρινίτιδα)</a:t>
            </a:r>
          </a:p>
          <a:p>
            <a:r>
              <a:rPr lang="el-GR" dirty="0"/>
              <a:t>Περιφερική ηωσινοφιλία</a:t>
            </a:r>
          </a:p>
        </p:txBody>
      </p:sp>
      <p:pic>
        <p:nvPicPr>
          <p:cNvPr id="1027" name="Picture 3"/>
          <p:cNvPicPr>
            <a:picLocks noGrp="1" noChangeAspect="1" noChangeArrowheads="1"/>
          </p:cNvPicPr>
          <p:nvPr>
            <p:ph sz="quarter" idx="2"/>
          </p:nvPr>
        </p:nvPicPr>
        <p:blipFill>
          <a:blip r:embed="rId2" cstate="print"/>
          <a:srcRect/>
          <a:stretch>
            <a:fillRect/>
          </a:stretch>
        </p:blipFill>
        <p:spPr bwMode="auto">
          <a:xfrm>
            <a:off x="4572000" y="4672012"/>
            <a:ext cx="2160169" cy="2185988"/>
          </a:xfrm>
          <a:prstGeom prst="rect">
            <a:avLst/>
          </a:prstGeom>
          <a:noFill/>
          <a:ln w="9525">
            <a:noFill/>
            <a:miter lim="800000"/>
            <a:headEnd/>
            <a:tailEnd/>
          </a:ln>
        </p:spPr>
      </p:pic>
      <p:pic>
        <p:nvPicPr>
          <p:cNvPr id="1028" name="Picture 4"/>
          <p:cNvPicPr>
            <a:picLocks noGrp="1" noChangeAspect="1" noChangeArrowheads="1"/>
          </p:cNvPicPr>
          <p:nvPr>
            <p:ph sz="quarter" idx="3"/>
          </p:nvPr>
        </p:nvPicPr>
        <p:blipFill>
          <a:blip r:embed="rId3" cstate="print"/>
          <a:srcRect/>
          <a:stretch>
            <a:fillRect/>
          </a:stretch>
        </p:blipFill>
        <p:spPr bwMode="auto">
          <a:xfrm>
            <a:off x="6228184" y="1484784"/>
            <a:ext cx="2695575" cy="1647825"/>
          </a:xfrm>
          <a:prstGeom prst="rect">
            <a:avLst/>
          </a:prstGeom>
          <a:noFill/>
          <a:ln w="9525">
            <a:noFill/>
            <a:miter lim="800000"/>
            <a:headEnd/>
            <a:tailEnd/>
          </a:ln>
        </p:spPr>
      </p:pic>
      <p:pic>
        <p:nvPicPr>
          <p:cNvPr id="10" name="Picture 13"/>
          <p:cNvPicPr>
            <a:picLocks noChangeAspect="1" noChangeArrowheads="1"/>
          </p:cNvPicPr>
          <p:nvPr/>
        </p:nvPicPr>
        <p:blipFill>
          <a:blip r:embed="rId4" cstate="print"/>
          <a:srcRect/>
          <a:stretch>
            <a:fillRect/>
          </a:stretch>
        </p:blipFill>
        <p:spPr>
          <a:xfrm>
            <a:off x="6973577" y="3356992"/>
            <a:ext cx="2170423" cy="1971551"/>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Grp="1" noChangeArrowheads="1"/>
          </p:cNvSpPr>
          <p:nvPr>
            <p:ph type="title"/>
          </p:nvPr>
        </p:nvSpPr>
        <p:spPr/>
        <p:txBody>
          <a:bodyPr/>
          <a:lstStyle/>
          <a:p>
            <a:pPr eaLnBrk="1" hangingPunct="1"/>
            <a:r>
              <a:rPr lang="el-GR" altLang="en-US" sz="3000" b="1" dirty="0">
                <a:solidFill>
                  <a:srgbClr val="FF0000"/>
                </a:solidFill>
                <a:cs typeface="Times New Roman" panose="02020603050405020304" pitchFamily="18" charset="0"/>
              </a:rPr>
              <a:t>ΣΥΝΔΡΟΜΟ</a:t>
            </a:r>
            <a:r>
              <a:rPr lang="en-US" altLang="en-US" sz="3000" b="1" dirty="0">
                <a:solidFill>
                  <a:srgbClr val="FF0000"/>
                </a:solidFill>
              </a:rPr>
              <a:t> </a:t>
            </a:r>
            <a:br>
              <a:rPr lang="el-GR" altLang="en-US" sz="3000" b="1" dirty="0">
                <a:solidFill>
                  <a:srgbClr val="FF0000"/>
                </a:solidFill>
              </a:rPr>
            </a:br>
            <a:r>
              <a:rPr lang="en-US" altLang="en-US" sz="3000" b="1" dirty="0">
                <a:solidFill>
                  <a:srgbClr val="FF0000"/>
                </a:solidFill>
              </a:rPr>
              <a:t>CHURG-STRAUSS</a:t>
            </a:r>
          </a:p>
        </p:txBody>
      </p:sp>
      <p:sp>
        <p:nvSpPr>
          <p:cNvPr id="687107" name="Rectangle 3"/>
          <p:cNvSpPr>
            <a:spLocks noGrp="1" noChangeArrowheads="1"/>
          </p:cNvSpPr>
          <p:nvPr>
            <p:ph idx="1"/>
          </p:nvPr>
        </p:nvSpPr>
        <p:spPr>
          <a:xfrm>
            <a:off x="251520" y="1412776"/>
            <a:ext cx="8280920" cy="5184576"/>
          </a:xfrm>
        </p:spPr>
        <p:txBody>
          <a:bodyPr>
            <a:normAutofit/>
          </a:bodyPr>
          <a:lstStyle/>
          <a:p>
            <a:pPr eaLnBrk="1" hangingPunct="1">
              <a:lnSpc>
                <a:spcPct val="90000"/>
              </a:lnSpc>
            </a:pPr>
            <a:r>
              <a:rPr lang="el-GR" altLang="en-US" b="1" dirty="0"/>
              <a:t>Σπάνια νόσος, ετήσια επίπτωση 3/10</a:t>
            </a:r>
            <a:r>
              <a:rPr lang="el-GR" altLang="en-US" b="1" baseline="30000" dirty="0"/>
              <a:t>6</a:t>
            </a:r>
          </a:p>
          <a:p>
            <a:pPr eaLnBrk="1" hangingPunct="1">
              <a:lnSpc>
                <a:spcPct val="90000"/>
              </a:lnSpc>
            </a:pPr>
            <a:r>
              <a:rPr lang="el-GR" altLang="en-US" b="1" dirty="0"/>
              <a:t>Άτομα κάθε ηλικίας, όχι προτίμηση σε φύλο</a:t>
            </a:r>
          </a:p>
          <a:p>
            <a:pPr eaLnBrk="1" hangingPunct="1">
              <a:lnSpc>
                <a:spcPct val="90000"/>
              </a:lnSpc>
            </a:pPr>
            <a:r>
              <a:rPr lang="en-US" altLang="en-US" b="1" dirty="0"/>
              <a:t>p-ANCA (</a:t>
            </a:r>
            <a:r>
              <a:rPr lang="el-GR" altLang="en-US" b="1" dirty="0"/>
              <a:t>αντι-</a:t>
            </a:r>
            <a:r>
              <a:rPr lang="en-US" altLang="en-US" b="1" dirty="0"/>
              <a:t>MPO) </a:t>
            </a:r>
            <a:r>
              <a:rPr lang="el-GR" altLang="en-US" b="1" dirty="0"/>
              <a:t>θετική σε 50-70%</a:t>
            </a:r>
          </a:p>
          <a:p>
            <a:pPr eaLnBrk="1" hangingPunct="1">
              <a:lnSpc>
                <a:spcPct val="90000"/>
              </a:lnSpc>
            </a:pPr>
            <a:r>
              <a:rPr lang="el-GR" altLang="en-US" b="1" dirty="0"/>
              <a:t>Προ</a:t>
            </a:r>
            <a:r>
              <a:rPr lang="el-GR" altLang="en-US" b="1" dirty="0">
                <a:cs typeface="Times New Roman" panose="02020603050405020304" pitchFamily="18" charset="0"/>
              </a:rPr>
              <a:t>ϋπάρχει συνήθως έντονη αλλεργική διάθεση (άσθμα ή ρινίτιδα)</a:t>
            </a:r>
          </a:p>
          <a:p>
            <a:pPr eaLnBrk="1" hangingPunct="1">
              <a:lnSpc>
                <a:spcPct val="90000"/>
              </a:lnSpc>
            </a:pPr>
            <a:r>
              <a:rPr lang="el-GR" altLang="en-US" b="1" dirty="0">
                <a:cs typeface="Times New Roman" panose="02020603050405020304" pitchFamily="18" charset="0"/>
              </a:rPr>
              <a:t>Πάντοτε ηωσινοφιλία, αύξηση της </a:t>
            </a:r>
            <a:r>
              <a:rPr lang="en-US" altLang="en-US" b="1" dirty="0" err="1">
                <a:cs typeface="Times New Roman" panose="02020603050405020304" pitchFamily="18" charset="0"/>
              </a:rPr>
              <a:t>IgE</a:t>
            </a:r>
            <a:endParaRPr lang="el-GR" altLang="en-US" b="1" dirty="0">
              <a:cs typeface="Times New Roman" panose="02020603050405020304" pitchFamily="18" charset="0"/>
            </a:endParaRPr>
          </a:p>
          <a:p>
            <a:pPr eaLnBrk="1" hangingPunct="1">
              <a:lnSpc>
                <a:spcPct val="90000"/>
              </a:lnSpc>
            </a:pPr>
            <a:r>
              <a:rPr lang="el-GR" altLang="en-US" b="1" dirty="0">
                <a:cs typeface="Times New Roman" panose="02020603050405020304" pitchFamily="18" charset="0"/>
              </a:rPr>
              <a:t>Κατά προτίμηση προσβολή μικροσκοπικών αγγείων, αλλά και μεσαίου μεγέθους </a:t>
            </a:r>
            <a:endParaRPr lang="en-US" altLang="en-US" b="1" dirty="0">
              <a:cs typeface="Times New Roman" panose="02020603050405020304" pitchFamily="18" charset="0"/>
            </a:endParaRPr>
          </a:p>
          <a:p>
            <a:pPr eaLnBrk="1" hangingPunct="1">
              <a:lnSpc>
                <a:spcPct val="90000"/>
              </a:lnSpc>
            </a:pPr>
            <a:r>
              <a:rPr lang="el-GR" altLang="en-US" b="1" dirty="0">
                <a:cs typeface="Times New Roman" panose="02020603050405020304" pitchFamily="18" charset="0"/>
              </a:rPr>
              <a:t>Κοκκιώματα με ηωσινόφιλα</a:t>
            </a:r>
          </a:p>
        </p:txBody>
      </p:sp>
      <p:sp>
        <p:nvSpPr>
          <p:cNvPr id="944132" name="Rectangle 4"/>
          <p:cNvSpPr>
            <a:spLocks noChangeArrowheads="1"/>
          </p:cNvSpPr>
          <p:nvPr/>
        </p:nvSpPr>
        <p:spPr bwMode="auto">
          <a:xfrm>
            <a:off x="3755232" y="3188494"/>
            <a:ext cx="184731" cy="300082"/>
          </a:xfrm>
          <a:prstGeom prst="rect">
            <a:avLst/>
          </a:prstGeom>
          <a:noFill/>
          <a:ln w="9525">
            <a:noFill/>
            <a:miter lim="800000"/>
            <a:headEnd/>
            <a:tailEnd/>
          </a:ln>
          <a:effectLst/>
        </p:spPr>
        <p:txBody>
          <a:bodyPr wrap="none">
            <a:spAutoFit/>
          </a:bodyPr>
          <a:lstStyle/>
          <a:p>
            <a:pPr eaLnBrk="0" hangingPunct="0">
              <a:defRPr/>
            </a:pPr>
            <a:endParaRPr lang="en-US" sz="1350">
              <a:solidFill>
                <a:schemeClr val="tx2"/>
              </a:solidFill>
              <a:effectLst>
                <a:outerShdw blurRad="38100" dist="38100" dir="2700000" algn="tl">
                  <a:srgbClr val="000000"/>
                </a:outerShdw>
              </a:effectLst>
              <a:latin typeface="Tahoma" pitchFamily="34" charset="0"/>
            </a:endParaRPr>
          </a:p>
        </p:txBody>
      </p:sp>
    </p:spTree>
    <p:extLst>
      <p:ext uri="{BB962C8B-B14F-4D97-AF65-F5344CB8AC3E}">
        <p14:creationId xmlns:p14="http://schemas.microsoft.com/office/powerpoint/2010/main" val="19183255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2"/>
          <p:cNvSpPr>
            <a:spLocks noGrp="1" noChangeArrowheads="1"/>
          </p:cNvSpPr>
          <p:nvPr>
            <p:ph type="title"/>
          </p:nvPr>
        </p:nvSpPr>
        <p:spPr>
          <a:xfrm>
            <a:off x="1475656" y="260648"/>
            <a:ext cx="6172200" cy="1063229"/>
          </a:xfrm>
        </p:spPr>
        <p:txBody>
          <a:bodyPr/>
          <a:lstStyle/>
          <a:p>
            <a:pPr eaLnBrk="1" hangingPunct="1"/>
            <a:r>
              <a:rPr lang="el-GR" altLang="en-US" b="1" dirty="0">
                <a:solidFill>
                  <a:srgbClr val="FF0000"/>
                </a:solidFill>
              </a:rPr>
              <a:t>ΚΛΙΝΙΚΗ ΕΙΚΟΝΑ</a:t>
            </a:r>
            <a:endParaRPr lang="en-US" altLang="en-US" b="1" dirty="0">
              <a:solidFill>
                <a:srgbClr val="FF0000"/>
              </a:solidFill>
            </a:endParaRPr>
          </a:p>
        </p:txBody>
      </p:sp>
      <p:sp>
        <p:nvSpPr>
          <p:cNvPr id="688131" name="Rectangle 3"/>
          <p:cNvSpPr>
            <a:spLocks noGrp="1" noChangeArrowheads="1"/>
          </p:cNvSpPr>
          <p:nvPr>
            <p:ph idx="1"/>
          </p:nvPr>
        </p:nvSpPr>
        <p:spPr>
          <a:xfrm>
            <a:off x="467544" y="1412776"/>
            <a:ext cx="8136904" cy="5256584"/>
          </a:xfrm>
        </p:spPr>
        <p:txBody>
          <a:bodyPr>
            <a:normAutofit/>
          </a:bodyPr>
          <a:lstStyle/>
          <a:p>
            <a:pPr eaLnBrk="1" hangingPunct="1">
              <a:lnSpc>
                <a:spcPct val="80000"/>
              </a:lnSpc>
            </a:pPr>
            <a:r>
              <a:rPr lang="el-GR" altLang="en-US" b="1" dirty="0"/>
              <a:t>Συχνά προηγείται η αλλεργική νόσος της αγγει</a:t>
            </a:r>
            <a:r>
              <a:rPr lang="el-GR" altLang="en-US" b="1" dirty="0">
                <a:cs typeface="Times New Roman" panose="02020603050405020304" pitchFamily="18" charset="0"/>
              </a:rPr>
              <a:t>ΐτιδας</a:t>
            </a:r>
          </a:p>
          <a:p>
            <a:pPr eaLnBrk="1" hangingPunct="1">
              <a:lnSpc>
                <a:spcPct val="80000"/>
              </a:lnSpc>
            </a:pPr>
            <a:r>
              <a:rPr lang="el-GR" altLang="en-US" b="1" dirty="0">
                <a:cs typeface="Times New Roman" panose="02020603050405020304" pitchFamily="18" charset="0"/>
              </a:rPr>
              <a:t>Πυρετός, κακουχία, αρθραλγίες, μυαλγίες</a:t>
            </a:r>
          </a:p>
          <a:p>
            <a:pPr eaLnBrk="1" hangingPunct="1">
              <a:lnSpc>
                <a:spcPct val="80000"/>
              </a:lnSpc>
            </a:pPr>
            <a:r>
              <a:rPr lang="el-GR" altLang="en-US" b="1" dirty="0">
                <a:cs typeface="Times New Roman" panose="02020603050405020304" pitchFamily="18" charset="0"/>
              </a:rPr>
              <a:t>Άσθμα, πνευμονικές διηθήσεις και όζοι που δεν σπηλαιοποιούνται (αντίθετα από </a:t>
            </a:r>
            <a:r>
              <a:rPr lang="en-US" altLang="en-US" b="1" dirty="0">
                <a:cs typeface="Times New Roman" panose="02020603050405020304" pitchFamily="18" charset="0"/>
              </a:rPr>
              <a:t>Wegener), </a:t>
            </a:r>
            <a:r>
              <a:rPr lang="el-GR" altLang="en-US" b="1" dirty="0">
                <a:cs typeface="Times New Roman" panose="02020603050405020304" pitchFamily="18" charset="0"/>
              </a:rPr>
              <a:t>πλευριτική συλλογή</a:t>
            </a:r>
          </a:p>
          <a:p>
            <a:pPr eaLnBrk="1" hangingPunct="1">
              <a:lnSpc>
                <a:spcPct val="80000"/>
              </a:lnSpc>
            </a:pPr>
            <a:r>
              <a:rPr lang="el-GR" altLang="en-US" b="1" dirty="0">
                <a:cs typeface="Times New Roman" panose="02020603050405020304" pitchFamily="18" charset="0"/>
              </a:rPr>
              <a:t>Ψηλαφητή πορφύρα, κνίδωση</a:t>
            </a:r>
          </a:p>
          <a:p>
            <a:pPr eaLnBrk="1" hangingPunct="1">
              <a:lnSpc>
                <a:spcPct val="80000"/>
              </a:lnSpc>
            </a:pPr>
            <a:r>
              <a:rPr lang="el-GR" altLang="en-US" b="1" dirty="0">
                <a:cs typeface="Times New Roman" panose="02020603050405020304" pitchFamily="18" charset="0"/>
              </a:rPr>
              <a:t>Πολλαπλή μονονευρίτιδα, προσβολή ΚΝΣ</a:t>
            </a:r>
          </a:p>
          <a:p>
            <a:pPr eaLnBrk="1" hangingPunct="1">
              <a:lnSpc>
                <a:spcPct val="80000"/>
              </a:lnSpc>
            </a:pPr>
            <a:r>
              <a:rPr lang="el-GR" altLang="en-US" b="1" dirty="0">
                <a:cs typeface="Times New Roman" panose="02020603050405020304" pitchFamily="18" charset="0"/>
              </a:rPr>
              <a:t>Σπειραματονεφρίτιδα</a:t>
            </a:r>
          </a:p>
          <a:p>
            <a:pPr eaLnBrk="1" hangingPunct="1">
              <a:lnSpc>
                <a:spcPct val="80000"/>
              </a:lnSpc>
            </a:pPr>
            <a:r>
              <a:rPr lang="el-GR" altLang="en-US" b="1" dirty="0">
                <a:cs typeface="Times New Roman" panose="02020603050405020304" pitchFamily="18" charset="0"/>
              </a:rPr>
              <a:t>Κοιλιακό άλγος, οξεία κοιλία</a:t>
            </a:r>
          </a:p>
          <a:p>
            <a:pPr eaLnBrk="1" hangingPunct="1">
              <a:lnSpc>
                <a:spcPct val="80000"/>
              </a:lnSpc>
            </a:pPr>
            <a:r>
              <a:rPr lang="en-US" altLang="en-US" b="1" dirty="0">
                <a:cs typeface="Times New Roman" panose="02020603050405020304" pitchFamily="18" charset="0"/>
              </a:rPr>
              <a:t>K</a:t>
            </a:r>
            <a:r>
              <a:rPr lang="el-GR" altLang="en-US" b="1" dirty="0" err="1">
                <a:cs typeface="Times New Roman" panose="02020603050405020304" pitchFamily="18" charset="0"/>
              </a:rPr>
              <a:t>αρδιακή</a:t>
            </a:r>
            <a:r>
              <a:rPr lang="el-GR" altLang="en-US" b="1" dirty="0">
                <a:cs typeface="Times New Roman" panose="02020603050405020304" pitchFamily="18" charset="0"/>
              </a:rPr>
              <a:t> ανεπάρκεια</a:t>
            </a:r>
            <a:endParaRPr lang="en-US" altLang="en-US" b="1" dirty="0">
              <a:cs typeface="Times New Roman" panose="02020603050405020304" pitchFamily="18" charset="0"/>
            </a:endParaRPr>
          </a:p>
          <a:p>
            <a:pPr eaLnBrk="1" hangingPunct="1">
              <a:lnSpc>
                <a:spcPct val="80000"/>
              </a:lnSpc>
            </a:pPr>
            <a:endParaRPr lang="el-GR" altLang="en-US" b="1" dirty="0">
              <a:cs typeface="Times New Roman" panose="02020603050405020304" pitchFamily="18" charset="0"/>
            </a:endParaRPr>
          </a:p>
        </p:txBody>
      </p:sp>
    </p:spTree>
    <p:extLst>
      <p:ext uri="{BB962C8B-B14F-4D97-AF65-F5344CB8AC3E}">
        <p14:creationId xmlns:p14="http://schemas.microsoft.com/office/powerpoint/2010/main" val="22257244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1BF5-EAD8-8C22-B15A-24EE46C9140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8AC91F-4A63-941D-9DC5-CE0365C6CA0F}"/>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90B58975-A049-94AA-AA9C-E75DF408F212}"/>
              </a:ext>
            </a:extLst>
          </p:cNvPr>
          <p:cNvPicPr>
            <a:picLocks noChangeAspect="1"/>
          </p:cNvPicPr>
          <p:nvPr/>
        </p:nvPicPr>
        <p:blipFill>
          <a:blip r:embed="rId2"/>
          <a:stretch>
            <a:fillRect/>
          </a:stretch>
        </p:blipFill>
        <p:spPr>
          <a:xfrm>
            <a:off x="350154" y="1117520"/>
            <a:ext cx="8443692" cy="4168501"/>
          </a:xfrm>
          <a:prstGeom prst="rect">
            <a:avLst/>
          </a:prstGeom>
        </p:spPr>
      </p:pic>
    </p:spTree>
    <p:extLst>
      <p:ext uri="{BB962C8B-B14F-4D97-AF65-F5344CB8AC3E}">
        <p14:creationId xmlns:p14="http://schemas.microsoft.com/office/powerpoint/2010/main" val="580030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rrowheads="1"/>
          </p:cNvSpPr>
          <p:nvPr>
            <p:ph type="title"/>
          </p:nvPr>
        </p:nvSpPr>
        <p:spPr/>
        <p:txBody>
          <a:bodyPr>
            <a:normAutofit fontScale="90000"/>
          </a:bodyPr>
          <a:lstStyle/>
          <a:p>
            <a:pPr eaLnBrk="1" hangingPunct="1">
              <a:defRPr/>
            </a:pPr>
            <a:r>
              <a:rPr lang="el-GR" sz="4000" dirty="0">
                <a:solidFill>
                  <a:srgbClr val="FF0000"/>
                </a:solidFill>
              </a:rPr>
              <a:t>Ο ρόλος των </a:t>
            </a:r>
            <a:r>
              <a:rPr lang="en-US" sz="4000" dirty="0">
                <a:solidFill>
                  <a:srgbClr val="FF0000"/>
                </a:solidFill>
              </a:rPr>
              <a:t>ANCA. </a:t>
            </a:r>
            <a:r>
              <a:rPr lang="el-GR" sz="4000" dirty="0">
                <a:solidFill>
                  <a:srgbClr val="FF0000"/>
                </a:solidFill>
              </a:rPr>
              <a:t>Είναι παθογενετικά?</a:t>
            </a:r>
          </a:p>
        </p:txBody>
      </p:sp>
      <p:pic>
        <p:nvPicPr>
          <p:cNvPr id="14340" name="Picture 6"/>
          <p:cNvPicPr>
            <a:picLocks noGrp="1" noChangeAspect="1" noChangeArrowheads="1"/>
          </p:cNvPicPr>
          <p:nvPr>
            <p:ph sz="half" idx="1"/>
          </p:nvPr>
        </p:nvPicPr>
        <p:blipFill>
          <a:blip r:embed="rId3" cstate="print"/>
          <a:stretch>
            <a:fillRect/>
          </a:stretch>
        </p:blipFill>
        <p:spPr>
          <a:xfrm>
            <a:off x="457200" y="2396351"/>
            <a:ext cx="4038600" cy="2933660"/>
          </a:xfrm>
          <a:noFill/>
        </p:spPr>
      </p:pic>
      <p:sp>
        <p:nvSpPr>
          <p:cNvPr id="109573" name="Rectangle 5"/>
          <p:cNvSpPr>
            <a:spLocks noGrp="1" noChangeArrowheads="1"/>
          </p:cNvSpPr>
          <p:nvPr>
            <p:ph type="body" sz="half" idx="2"/>
          </p:nvPr>
        </p:nvSpPr>
        <p:spPr>
          <a:xfrm>
            <a:off x="4716463" y="2276475"/>
            <a:ext cx="4038600" cy="4094163"/>
          </a:xfrm>
        </p:spPr>
        <p:txBody>
          <a:bodyPr/>
          <a:lstStyle/>
          <a:p>
            <a:pPr eaLnBrk="1" hangingPunct="1">
              <a:defRPr/>
            </a:pPr>
            <a:r>
              <a:rPr lang="en-US" sz="2800" dirty="0"/>
              <a:t>In vitro </a:t>
            </a:r>
            <a:r>
              <a:rPr lang="el-GR" sz="2800" dirty="0"/>
              <a:t>σίγουρα ΝΑΙ!!!</a:t>
            </a:r>
            <a:endParaRPr lang="en-US" sz="2800" dirty="0"/>
          </a:p>
          <a:p>
            <a:pPr eaLnBrk="1" hangingPunct="1">
              <a:defRPr/>
            </a:pPr>
            <a:r>
              <a:rPr lang="el-GR" sz="2800" dirty="0"/>
              <a:t>Ισχυρά στοιχεία που δείχνουν την ικανότητα πρόκλησης αγγειίτιδας σε </a:t>
            </a:r>
            <a:r>
              <a:rPr lang="en-US" sz="2800" dirty="0"/>
              <a:t>in vitro </a:t>
            </a:r>
            <a:r>
              <a:rPr lang="el-GR" sz="2800" dirty="0"/>
              <a:t>πειραματικά μοντέλα</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6" name="Picture 23"/>
          <p:cNvPicPr>
            <a:picLocks noGrp="1" noChangeAspect="1" noChangeArrowheads="1"/>
          </p:cNvPicPr>
          <p:nvPr>
            <p:ph type="title"/>
          </p:nvPr>
        </p:nvPicPr>
        <p:blipFill>
          <a:blip r:embed="rId3" cstate="print"/>
          <a:srcRect/>
          <a:stretch>
            <a:fillRect/>
          </a:stretch>
        </p:blipFill>
        <p:spPr>
          <a:xfrm>
            <a:off x="4500563" y="0"/>
            <a:ext cx="4643437" cy="1362075"/>
          </a:xfrm>
          <a:noFill/>
        </p:spPr>
      </p:pic>
      <p:pic>
        <p:nvPicPr>
          <p:cNvPr id="16386" name="Picture 4" descr="File:House mouse.jpg">
            <a:hlinkClick r:id="rId4" action="ppaction://hlinkfile"/>
          </p:cNvPr>
          <p:cNvPicPr>
            <a:picLocks noGrp="1" noChangeAspect="1" noChangeArrowheads="1"/>
          </p:cNvPicPr>
          <p:nvPr>
            <p:ph sz="half" idx="1"/>
          </p:nvPr>
        </p:nvPicPr>
        <p:blipFill>
          <a:blip r:embed="rId5" cstate="print"/>
          <a:srcRect/>
          <a:stretch>
            <a:fillRect/>
          </a:stretch>
        </p:blipFill>
        <p:spPr>
          <a:xfrm>
            <a:off x="250825" y="3500438"/>
            <a:ext cx="914400" cy="633412"/>
          </a:xfrm>
        </p:spPr>
      </p:pic>
      <p:pic>
        <p:nvPicPr>
          <p:cNvPr id="16387" name="Picture 12" descr="File:House mouse.jpg">
            <a:hlinkClick r:id="rId4" action="ppaction://hlinkfile"/>
          </p:cNvPr>
          <p:cNvPicPr>
            <a:picLocks noGrp="1" noChangeAspect="1" noChangeArrowheads="1"/>
          </p:cNvPicPr>
          <p:nvPr>
            <p:ph sz="quarter" idx="2"/>
          </p:nvPr>
        </p:nvPicPr>
        <p:blipFill>
          <a:blip r:embed="rId5" cstate="print"/>
          <a:srcRect/>
          <a:stretch>
            <a:fillRect/>
          </a:stretch>
        </p:blipFill>
        <p:spPr>
          <a:xfrm>
            <a:off x="539750" y="476250"/>
            <a:ext cx="1152525" cy="798513"/>
          </a:xfrm>
          <a:noFill/>
        </p:spPr>
      </p:pic>
      <p:pic>
        <p:nvPicPr>
          <p:cNvPr id="16394" name="Picture 19"/>
          <p:cNvPicPr>
            <a:picLocks noGrp="1" noChangeAspect="1" noChangeArrowheads="1"/>
          </p:cNvPicPr>
          <p:nvPr>
            <p:ph sz="quarter" idx="3"/>
          </p:nvPr>
        </p:nvPicPr>
        <p:blipFill>
          <a:blip r:embed="rId6" cstate="print"/>
          <a:srcRect/>
          <a:stretch>
            <a:fillRect/>
          </a:stretch>
        </p:blipFill>
        <p:spPr>
          <a:xfrm>
            <a:off x="684213" y="4670425"/>
            <a:ext cx="3309937" cy="2187575"/>
          </a:xfrm>
          <a:noFill/>
        </p:spPr>
      </p:pic>
      <p:sp>
        <p:nvSpPr>
          <p:cNvPr id="157703" name="Rectangle 7"/>
          <p:cNvSpPr>
            <a:spLocks noChangeArrowheads="1"/>
          </p:cNvSpPr>
          <p:nvPr/>
        </p:nvSpPr>
        <p:spPr bwMode="auto">
          <a:xfrm>
            <a:off x="1692275" y="692150"/>
            <a:ext cx="1957388" cy="366713"/>
          </a:xfrm>
          <a:prstGeom prst="rect">
            <a:avLst/>
          </a:prstGeom>
          <a:noFill/>
          <a:ln w="9525">
            <a:noFill/>
            <a:miter lim="800000"/>
            <a:headEnd/>
            <a:tailEnd/>
          </a:ln>
          <a:effectLst/>
        </p:spPr>
        <p:txBody>
          <a:bodyPr wrap="none">
            <a:spAutoFit/>
          </a:bodyPr>
          <a:lstStyle/>
          <a:p>
            <a:pPr>
              <a:spcBef>
                <a:spcPct val="20000"/>
              </a:spcBef>
              <a:buClr>
                <a:schemeClr val="hlink"/>
              </a:buClr>
              <a:buSzPct val="70000"/>
              <a:buFont typeface="Wingdings" pitchFamily="2" charset="2"/>
              <a:buChar char="n"/>
              <a:defRPr/>
            </a:pPr>
            <a:r>
              <a:rPr lang="en-US">
                <a:effectLst>
                  <a:outerShdw blurRad="38100" dist="38100" dir="2700000" algn="tl">
                    <a:srgbClr val="000000"/>
                  </a:outerShdw>
                </a:effectLst>
              </a:rPr>
              <a:t>MPO-/- </a:t>
            </a:r>
            <a:r>
              <a:rPr lang="el-GR">
                <a:effectLst>
                  <a:outerShdw blurRad="38100" dist="38100" dir="2700000" algn="tl">
                    <a:srgbClr val="000000"/>
                  </a:outerShdw>
                </a:effectLst>
              </a:rPr>
              <a:t>ποντίκια</a:t>
            </a:r>
          </a:p>
        </p:txBody>
      </p:sp>
      <p:sp>
        <p:nvSpPr>
          <p:cNvPr id="16389" name="AutoShape 8"/>
          <p:cNvSpPr>
            <a:spLocks noChangeArrowheads="1"/>
          </p:cNvSpPr>
          <p:nvPr/>
        </p:nvSpPr>
        <p:spPr bwMode="auto">
          <a:xfrm>
            <a:off x="1476375" y="1412875"/>
            <a:ext cx="215900" cy="720725"/>
          </a:xfrm>
          <a:prstGeom prst="downArrow">
            <a:avLst>
              <a:gd name="adj1" fmla="val 50000"/>
              <a:gd name="adj2" fmla="val 83456"/>
            </a:avLst>
          </a:prstGeom>
          <a:solidFill>
            <a:schemeClr val="accent1"/>
          </a:solidFill>
          <a:ln w="9525">
            <a:solidFill>
              <a:schemeClr val="tx1"/>
            </a:solidFill>
            <a:miter lim="800000"/>
            <a:headEnd/>
            <a:tailEnd/>
          </a:ln>
        </p:spPr>
        <p:txBody>
          <a:bodyPr vert="eaVert" wrap="none" anchor="ctr"/>
          <a:lstStyle/>
          <a:p>
            <a:endParaRPr lang="el-GR"/>
          </a:p>
        </p:txBody>
      </p:sp>
      <p:sp>
        <p:nvSpPr>
          <p:cNvPr id="16390" name="Text Box 9"/>
          <p:cNvSpPr txBox="1">
            <a:spLocks noChangeArrowheads="1"/>
          </p:cNvSpPr>
          <p:nvPr/>
        </p:nvSpPr>
        <p:spPr bwMode="auto">
          <a:xfrm>
            <a:off x="1763713" y="1557338"/>
            <a:ext cx="2422525" cy="366712"/>
          </a:xfrm>
          <a:prstGeom prst="rect">
            <a:avLst/>
          </a:prstGeom>
          <a:noFill/>
          <a:ln w="9525">
            <a:noFill/>
            <a:miter lim="800000"/>
            <a:headEnd/>
            <a:tailEnd/>
          </a:ln>
        </p:spPr>
        <p:txBody>
          <a:bodyPr wrap="none">
            <a:spAutoFit/>
          </a:bodyPr>
          <a:lstStyle/>
          <a:p>
            <a:r>
              <a:rPr lang="el-GR"/>
              <a:t>Ανοσοποίηση με </a:t>
            </a:r>
            <a:r>
              <a:rPr lang="en-US"/>
              <a:t>MPO</a:t>
            </a:r>
            <a:endParaRPr lang="el-GR"/>
          </a:p>
        </p:txBody>
      </p:sp>
      <p:sp>
        <p:nvSpPr>
          <p:cNvPr id="16391" name="Text Box 10"/>
          <p:cNvSpPr txBox="1">
            <a:spLocks noChangeArrowheads="1"/>
          </p:cNvSpPr>
          <p:nvPr/>
        </p:nvSpPr>
        <p:spPr bwMode="auto">
          <a:xfrm>
            <a:off x="323850" y="2349500"/>
            <a:ext cx="3700463" cy="366713"/>
          </a:xfrm>
          <a:prstGeom prst="rect">
            <a:avLst/>
          </a:prstGeom>
          <a:noFill/>
          <a:ln w="9525">
            <a:noFill/>
            <a:miter lim="800000"/>
            <a:headEnd/>
            <a:tailEnd/>
          </a:ln>
        </p:spPr>
        <p:txBody>
          <a:bodyPr wrap="none">
            <a:spAutoFit/>
          </a:bodyPr>
          <a:lstStyle/>
          <a:p>
            <a:r>
              <a:rPr lang="el-GR"/>
              <a:t>Παραγωγή αντι-</a:t>
            </a:r>
            <a:r>
              <a:rPr lang="en-US"/>
              <a:t>MPO</a:t>
            </a:r>
            <a:r>
              <a:rPr lang="el-GR"/>
              <a:t> αντισωμάτων</a:t>
            </a:r>
          </a:p>
        </p:txBody>
      </p:sp>
      <p:sp>
        <p:nvSpPr>
          <p:cNvPr id="16392" name="AutoShape 11"/>
          <p:cNvSpPr>
            <a:spLocks noChangeArrowheads="1"/>
          </p:cNvSpPr>
          <p:nvPr/>
        </p:nvSpPr>
        <p:spPr bwMode="auto">
          <a:xfrm>
            <a:off x="1476375" y="2781300"/>
            <a:ext cx="215900" cy="720725"/>
          </a:xfrm>
          <a:prstGeom prst="downArrow">
            <a:avLst>
              <a:gd name="adj1" fmla="val 50000"/>
              <a:gd name="adj2" fmla="val 83456"/>
            </a:avLst>
          </a:prstGeom>
          <a:solidFill>
            <a:schemeClr val="accent1"/>
          </a:solidFill>
          <a:ln w="9525">
            <a:solidFill>
              <a:schemeClr val="tx1"/>
            </a:solidFill>
            <a:miter lim="800000"/>
            <a:headEnd/>
            <a:tailEnd/>
          </a:ln>
        </p:spPr>
        <p:txBody>
          <a:bodyPr vert="eaVert" wrap="none" anchor="ctr"/>
          <a:lstStyle/>
          <a:p>
            <a:endParaRPr lang="el-GR"/>
          </a:p>
        </p:txBody>
      </p:sp>
      <p:sp>
        <p:nvSpPr>
          <p:cNvPr id="16393" name="Text Box 15"/>
          <p:cNvSpPr txBox="1">
            <a:spLocks noChangeArrowheads="1"/>
          </p:cNvSpPr>
          <p:nvPr/>
        </p:nvSpPr>
        <p:spPr bwMode="auto">
          <a:xfrm>
            <a:off x="1258888" y="3573463"/>
            <a:ext cx="3730625" cy="366712"/>
          </a:xfrm>
          <a:prstGeom prst="rect">
            <a:avLst/>
          </a:prstGeom>
          <a:noFill/>
          <a:ln w="9525">
            <a:noFill/>
            <a:miter lim="800000"/>
            <a:headEnd/>
            <a:tailEnd/>
          </a:ln>
        </p:spPr>
        <p:txBody>
          <a:bodyPr wrap="none">
            <a:spAutoFit/>
          </a:bodyPr>
          <a:lstStyle/>
          <a:p>
            <a:r>
              <a:rPr lang="el-GR"/>
              <a:t>Μεταφορά σε φυσιολογικά ποντίκια</a:t>
            </a:r>
          </a:p>
        </p:txBody>
      </p:sp>
      <p:sp>
        <p:nvSpPr>
          <p:cNvPr id="16395" name="AutoShape 22"/>
          <p:cNvSpPr>
            <a:spLocks noChangeArrowheads="1"/>
          </p:cNvSpPr>
          <p:nvPr/>
        </p:nvSpPr>
        <p:spPr bwMode="auto">
          <a:xfrm>
            <a:off x="1476375" y="3933825"/>
            <a:ext cx="215900" cy="720725"/>
          </a:xfrm>
          <a:prstGeom prst="downArrow">
            <a:avLst>
              <a:gd name="adj1" fmla="val 50000"/>
              <a:gd name="adj2" fmla="val 83456"/>
            </a:avLst>
          </a:prstGeom>
          <a:solidFill>
            <a:schemeClr val="accent1"/>
          </a:solidFill>
          <a:ln w="9525">
            <a:solidFill>
              <a:schemeClr val="tx1"/>
            </a:solidFill>
            <a:miter lim="800000"/>
            <a:headEnd/>
            <a:tailEnd/>
          </a:ln>
        </p:spPr>
        <p:txBody>
          <a:bodyPr vert="eaVert" wrap="none" anchor="ctr"/>
          <a:lstStyle/>
          <a:p>
            <a:endParaRPr lang="el-GR"/>
          </a:p>
        </p:txBody>
      </p:sp>
      <p:sp>
        <p:nvSpPr>
          <p:cNvPr id="157720" name="Rectangle 24"/>
          <p:cNvSpPr>
            <a:spLocks noChangeArrowheads="1"/>
          </p:cNvSpPr>
          <p:nvPr/>
        </p:nvSpPr>
        <p:spPr bwMode="auto">
          <a:xfrm>
            <a:off x="4067175" y="5589588"/>
            <a:ext cx="4160838" cy="366712"/>
          </a:xfrm>
          <a:prstGeom prst="rect">
            <a:avLst/>
          </a:prstGeom>
          <a:noFill/>
          <a:ln w="9525">
            <a:noFill/>
            <a:miter lim="800000"/>
            <a:headEnd/>
            <a:tailEnd/>
          </a:ln>
          <a:effectLst/>
        </p:spPr>
        <p:txBody>
          <a:bodyPr wrap="none">
            <a:spAutoFit/>
          </a:bodyPr>
          <a:lstStyle/>
          <a:p>
            <a:pPr>
              <a:defRPr/>
            </a:pPr>
            <a:r>
              <a:rPr lang="el-GR">
                <a:effectLst>
                  <a:outerShdw blurRad="38100" dist="38100" dir="2700000" algn="tl">
                    <a:srgbClr val="000000"/>
                  </a:outerShdw>
                </a:effectLst>
              </a:rPr>
              <a:t>Κλινικές εκδηλώσεις παρόμοιες με </a:t>
            </a:r>
            <a:r>
              <a:rPr lang="en-US">
                <a:effectLst>
                  <a:outerShdw blurRad="38100" dist="38100" dir="2700000" algn="tl">
                    <a:srgbClr val="000000"/>
                  </a:outerShdw>
                </a:effectLst>
              </a:rPr>
              <a:t>MPA</a:t>
            </a:r>
            <a:endParaRPr lang="el-GR">
              <a:effectLst>
                <a:outerShdw blurRad="38100" dist="38100" dir="2700000" algn="tl">
                  <a:srgbClr val="000000"/>
                </a:outerShdw>
              </a:effectLst>
            </a:endParaRPr>
          </a:p>
        </p:txBody>
      </p:sp>
      <p:sp>
        <p:nvSpPr>
          <p:cNvPr id="16398" name="Text Box 25"/>
          <p:cNvSpPr txBox="1">
            <a:spLocks noChangeArrowheads="1"/>
          </p:cNvSpPr>
          <p:nvPr/>
        </p:nvSpPr>
        <p:spPr bwMode="auto">
          <a:xfrm>
            <a:off x="5435600" y="2349500"/>
            <a:ext cx="2466975" cy="1373188"/>
          </a:xfrm>
          <a:prstGeom prst="rect">
            <a:avLst/>
          </a:prstGeom>
          <a:solidFill>
            <a:srgbClr val="FF0000"/>
          </a:solidFill>
          <a:ln w="9525">
            <a:noFill/>
            <a:miter lim="800000"/>
            <a:headEnd/>
            <a:tailEnd/>
          </a:ln>
        </p:spPr>
        <p:txBody>
          <a:bodyPr>
            <a:spAutoFit/>
          </a:bodyPr>
          <a:lstStyle/>
          <a:p>
            <a:r>
              <a:rPr lang="el-GR" sz="2800"/>
              <a:t>Η ισχυρότερη πειραματική απόδειξη</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type="title"/>
          </p:nvPr>
        </p:nvPicPr>
        <p:blipFill>
          <a:blip r:embed="rId3" cstate="print"/>
          <a:srcRect/>
          <a:stretch>
            <a:fillRect/>
          </a:stretch>
        </p:blipFill>
        <p:spPr>
          <a:xfrm>
            <a:off x="250825" y="620713"/>
            <a:ext cx="4679950" cy="1557337"/>
          </a:xfrm>
          <a:noFill/>
        </p:spPr>
      </p:pic>
      <p:pic>
        <p:nvPicPr>
          <p:cNvPr id="17411" name="Picture 3"/>
          <p:cNvPicPr>
            <a:picLocks noGrp="1" noChangeAspect="1" noChangeArrowheads="1"/>
          </p:cNvPicPr>
          <p:nvPr>
            <p:ph sz="half" idx="1"/>
          </p:nvPr>
        </p:nvPicPr>
        <p:blipFill>
          <a:blip r:embed="rId4" cstate="print"/>
          <a:srcRect/>
          <a:stretch>
            <a:fillRect/>
          </a:stretch>
        </p:blipFill>
        <p:spPr>
          <a:xfrm>
            <a:off x="5795963" y="1125538"/>
            <a:ext cx="3290887" cy="5183187"/>
          </a:xfrm>
          <a:noFill/>
        </p:spPr>
      </p:pic>
      <p:pic>
        <p:nvPicPr>
          <p:cNvPr id="17412" name="Picture 4" descr="kammermus"/>
          <p:cNvPicPr>
            <a:picLocks noGrp="1" noChangeAspect="1" noChangeArrowheads="1"/>
          </p:cNvPicPr>
          <p:nvPr>
            <p:ph sz="half" idx="2"/>
          </p:nvPr>
        </p:nvPicPr>
        <p:blipFill>
          <a:blip r:embed="rId5" cstate="print"/>
          <a:srcRect/>
          <a:stretch>
            <a:fillRect/>
          </a:stretch>
        </p:blipFill>
        <p:spPr>
          <a:xfrm>
            <a:off x="0" y="2708275"/>
            <a:ext cx="5148263" cy="2574925"/>
          </a:xfrm>
          <a:noFill/>
        </p:spPr>
      </p:pic>
      <p:sp>
        <p:nvSpPr>
          <p:cNvPr id="17413" name="Text Box 5"/>
          <p:cNvSpPr txBox="1">
            <a:spLocks noChangeArrowheads="1"/>
          </p:cNvSpPr>
          <p:nvPr/>
        </p:nvSpPr>
        <p:spPr bwMode="auto">
          <a:xfrm>
            <a:off x="231775" y="5691188"/>
            <a:ext cx="4987925" cy="641350"/>
          </a:xfrm>
          <a:prstGeom prst="rect">
            <a:avLst/>
          </a:prstGeom>
          <a:solidFill>
            <a:srgbClr val="FF0000"/>
          </a:solidFill>
          <a:ln w="9525">
            <a:noFill/>
            <a:miter lim="800000"/>
            <a:headEnd/>
            <a:tailEnd/>
          </a:ln>
        </p:spPr>
        <p:txBody>
          <a:bodyPr>
            <a:spAutoFit/>
          </a:bodyPr>
          <a:lstStyle/>
          <a:p>
            <a:r>
              <a:rPr lang="el-GR"/>
              <a:t>«Απεικόνιση» της τοξικότητας των </a:t>
            </a:r>
            <a:r>
              <a:rPr lang="en-US"/>
              <a:t>ANCA </a:t>
            </a:r>
            <a:r>
              <a:rPr lang="el-GR"/>
              <a:t>με </a:t>
            </a:r>
            <a:r>
              <a:rPr lang="en-US"/>
              <a:t>intravital microscopy</a:t>
            </a:r>
            <a:endParaRPr lang="el-G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Rot="1" noChangeArrowheads="1"/>
          </p:cNvSpPr>
          <p:nvPr>
            <p:ph type="title"/>
          </p:nvPr>
        </p:nvSpPr>
        <p:spPr/>
        <p:txBody>
          <a:bodyPr/>
          <a:lstStyle/>
          <a:p>
            <a:r>
              <a:rPr lang="el-GR" dirty="0">
                <a:solidFill>
                  <a:srgbClr val="FF0000"/>
                </a:solidFill>
              </a:rPr>
              <a:t>Κροταφική αρτηρίτιδα</a:t>
            </a:r>
          </a:p>
        </p:txBody>
      </p:sp>
      <p:pic>
        <p:nvPicPr>
          <p:cNvPr id="32775" name="Picture 7" descr="1FF6"/>
          <p:cNvPicPr>
            <a:picLocks noGrp="1" noChangeAspect="1" noChangeArrowheads="1"/>
          </p:cNvPicPr>
          <p:nvPr>
            <p:ph sz="half" idx="1"/>
          </p:nvPr>
        </p:nvPicPr>
        <p:blipFill>
          <a:blip r:embed="rId3" cstate="print"/>
          <a:stretch>
            <a:fillRect/>
          </a:stretch>
        </p:blipFill>
        <p:spPr>
          <a:xfrm>
            <a:off x="1059909" y="1600200"/>
            <a:ext cx="2833182" cy="4525963"/>
          </a:xfrm>
          <a:noFill/>
          <a:ln/>
        </p:spPr>
      </p:pic>
      <p:sp>
        <p:nvSpPr>
          <p:cNvPr id="32774" name="Rectangle 6"/>
          <p:cNvSpPr>
            <a:spLocks noGrp="1" noChangeArrowheads="1"/>
          </p:cNvSpPr>
          <p:nvPr>
            <p:ph sz="half" idx="2"/>
          </p:nvPr>
        </p:nvSpPr>
        <p:spPr/>
        <p:txBody>
          <a:bodyPr/>
          <a:lstStyle/>
          <a:p>
            <a:r>
              <a:rPr lang="el-GR" dirty="0"/>
              <a:t>Η πιο συχνή αγγειίτιδα (15-20 /100</a:t>
            </a:r>
            <a:r>
              <a:rPr lang="en-US" dirty="0"/>
              <a:t>.</a:t>
            </a:r>
            <a:r>
              <a:rPr lang="el-GR" dirty="0"/>
              <a:t>000)</a:t>
            </a:r>
          </a:p>
          <a:p>
            <a:r>
              <a:rPr lang="el-GR" dirty="0"/>
              <a:t>Γ &gt; Α</a:t>
            </a:r>
          </a:p>
          <a:p>
            <a:r>
              <a:rPr lang="el-GR" dirty="0"/>
              <a:t>Σχεδόν πάντα αφορά ασθενείς &gt;</a:t>
            </a:r>
            <a:r>
              <a:rPr lang="en-US" dirty="0"/>
              <a:t>65</a:t>
            </a:r>
            <a:r>
              <a:rPr lang="el-GR" dirty="0"/>
              <a:t> ετών</a:t>
            </a:r>
          </a:p>
          <a:p>
            <a:r>
              <a:rPr lang="en-US" dirty="0"/>
              <a:t>H </a:t>
            </a:r>
            <a:r>
              <a:rPr lang="el-GR" dirty="0"/>
              <a:t>επίπτωση αυξάνει με την ηλικία</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p:txBody>
          <a:bodyPr>
            <a:normAutofit fontScale="90000"/>
          </a:bodyPr>
          <a:lstStyle/>
          <a:p>
            <a:pPr eaLnBrk="1" hangingPunct="1">
              <a:defRPr/>
            </a:pPr>
            <a:r>
              <a:rPr lang="el-GR" sz="4000" dirty="0">
                <a:solidFill>
                  <a:srgbClr val="FF0000"/>
                </a:solidFill>
              </a:rPr>
              <a:t>Παθογένεια</a:t>
            </a:r>
            <a:br>
              <a:rPr lang="el-GR" sz="4000" dirty="0">
                <a:solidFill>
                  <a:srgbClr val="FF0000"/>
                </a:solidFill>
              </a:rPr>
            </a:br>
            <a:r>
              <a:rPr lang="el-GR" sz="3200" dirty="0">
                <a:solidFill>
                  <a:srgbClr val="FF0000"/>
                </a:solidFill>
              </a:rPr>
              <a:t>Το ουδετερόφιλο είναι κομβικό κύτταρο</a:t>
            </a:r>
          </a:p>
        </p:txBody>
      </p:sp>
      <p:sp>
        <p:nvSpPr>
          <p:cNvPr id="19459" name="Rectangle 3"/>
          <p:cNvSpPr>
            <a:spLocks noGrp="1" noChangeArrowheads="1"/>
          </p:cNvSpPr>
          <p:nvPr>
            <p:ph idx="1"/>
          </p:nvPr>
        </p:nvSpPr>
        <p:spPr/>
        <p:txBody>
          <a:bodyPr/>
          <a:lstStyle/>
          <a:p>
            <a:pPr eaLnBrk="1" hangingPunct="1">
              <a:defRPr/>
            </a:pPr>
            <a:endParaRPr lang="el-GR"/>
          </a:p>
        </p:txBody>
      </p:sp>
      <p:grpSp>
        <p:nvGrpSpPr>
          <p:cNvPr id="18436" name="Group 19"/>
          <p:cNvGrpSpPr>
            <a:grpSpLocks noChangeAspect="1"/>
          </p:cNvGrpSpPr>
          <p:nvPr/>
        </p:nvGrpSpPr>
        <p:grpSpPr bwMode="auto">
          <a:xfrm>
            <a:off x="323850" y="1636713"/>
            <a:ext cx="8424863" cy="5221287"/>
            <a:chOff x="0" y="933450"/>
            <a:chExt cx="9144000" cy="5668963"/>
          </a:xfrm>
        </p:grpSpPr>
        <p:pic>
          <p:nvPicPr>
            <p:cNvPr id="18437" name="Content Placeholder 5" descr="Panels-01.jpg"/>
            <p:cNvPicPr>
              <a:picLocks noChangeAspect="1"/>
            </p:cNvPicPr>
            <p:nvPr/>
          </p:nvPicPr>
          <p:blipFill>
            <a:blip r:embed="rId3" cstate="print"/>
            <a:srcRect/>
            <a:stretch>
              <a:fillRect/>
            </a:stretch>
          </p:blipFill>
          <p:spPr bwMode="auto">
            <a:xfrm>
              <a:off x="0" y="933450"/>
              <a:ext cx="9144000" cy="5668963"/>
            </a:xfrm>
            <a:prstGeom prst="rect">
              <a:avLst/>
            </a:prstGeom>
            <a:noFill/>
            <a:ln w="9525">
              <a:noFill/>
              <a:miter lim="800000"/>
              <a:headEnd/>
              <a:tailEnd/>
            </a:ln>
          </p:spPr>
        </p:pic>
        <p:sp>
          <p:nvSpPr>
            <p:cNvPr id="18438" name="TextBox 13"/>
            <p:cNvSpPr txBox="1">
              <a:spLocks noChangeArrowheads="1"/>
            </p:cNvSpPr>
            <p:nvPr/>
          </p:nvSpPr>
          <p:spPr bwMode="auto">
            <a:xfrm>
              <a:off x="4595261" y="4796067"/>
              <a:ext cx="1252626" cy="298185"/>
            </a:xfrm>
            <a:prstGeom prst="rect">
              <a:avLst/>
            </a:prstGeom>
            <a:noFill/>
            <a:ln w="9525">
              <a:noFill/>
              <a:miter lim="800000"/>
              <a:headEnd/>
              <a:tailEnd/>
            </a:ln>
          </p:spPr>
          <p:txBody>
            <a:bodyPr>
              <a:spAutoFit/>
            </a:bodyPr>
            <a:lstStyle/>
            <a:p>
              <a:r>
                <a:rPr lang="en-US" sz="1200">
                  <a:solidFill>
                    <a:srgbClr val="000000"/>
                  </a:solidFill>
                  <a:latin typeface="Comic Sans MS" pitchFamily="66" charset="0"/>
                  <a:ea typeface="MS PGothic" pitchFamily="34" charset="-128"/>
                </a:rPr>
                <a:t>Receptors</a:t>
              </a:r>
            </a:p>
          </p:txBody>
        </p:sp>
        <p:sp>
          <p:nvSpPr>
            <p:cNvPr id="23" name="TextBox 22"/>
            <p:cNvSpPr txBox="1">
              <a:spLocks noChangeArrowheads="1"/>
            </p:cNvSpPr>
            <p:nvPr/>
          </p:nvSpPr>
          <p:spPr bwMode="auto">
            <a:xfrm>
              <a:off x="5954713" y="3241367"/>
              <a:ext cx="2090008" cy="298186"/>
            </a:xfrm>
            <a:prstGeom prst="rect">
              <a:avLst/>
            </a:prstGeom>
            <a:noFill/>
            <a:ln>
              <a:noFill/>
            </a:ln>
            <a:effectLst>
              <a:outerShdw blurRad="50800" dist="38100" dir="2700000" rotWithShape="0">
                <a:srgbClr val="DCBEA6">
                  <a:alpha val="0"/>
                </a:srgbClr>
              </a:outerShdw>
            </a:effectLst>
          </p:spPr>
          <p:txBody>
            <a:bodyPr>
              <a:spAutoFit/>
            </a:bodyPr>
            <a:lstStyle/>
            <a:p>
              <a:pPr algn="ctr">
                <a:defRPr/>
              </a:pPr>
              <a:r>
                <a:rPr lang="en-US" sz="1200" dirty="0">
                  <a:solidFill>
                    <a:srgbClr val="000000"/>
                  </a:solidFill>
                  <a:latin typeface="+mn-lt"/>
                </a:rPr>
                <a:t>Endothelial cells</a:t>
              </a:r>
            </a:p>
          </p:txBody>
        </p:sp>
        <p:cxnSp>
          <p:nvCxnSpPr>
            <p:cNvPr id="18440" name="Straight Connector 19"/>
            <p:cNvCxnSpPr>
              <a:cxnSpLocks noChangeShapeType="1"/>
            </p:cNvCxnSpPr>
            <p:nvPr/>
          </p:nvCxnSpPr>
          <p:spPr bwMode="auto">
            <a:xfrm rot="5400000" flipH="1" flipV="1">
              <a:off x="4268788" y="4500562"/>
              <a:ext cx="776288" cy="87313"/>
            </a:xfrm>
            <a:prstGeom prst="line">
              <a:avLst/>
            </a:prstGeom>
            <a:noFill/>
            <a:ln w="9525">
              <a:solidFill>
                <a:srgbClr val="000000"/>
              </a:solidFill>
              <a:round/>
              <a:headEnd/>
              <a:tailEnd type="oval" w="med" len="med"/>
            </a:ln>
          </p:spPr>
        </p:cxnSp>
        <p:cxnSp>
          <p:nvCxnSpPr>
            <p:cNvPr id="18441" name="Straight Connector 22"/>
            <p:cNvCxnSpPr>
              <a:cxnSpLocks noChangeShapeType="1"/>
            </p:cNvCxnSpPr>
            <p:nvPr/>
          </p:nvCxnSpPr>
          <p:spPr bwMode="auto">
            <a:xfrm rot="10800000">
              <a:off x="4344988" y="4916488"/>
              <a:ext cx="268287" cy="15875"/>
            </a:xfrm>
            <a:prstGeom prst="line">
              <a:avLst/>
            </a:prstGeom>
            <a:noFill/>
            <a:ln w="9525">
              <a:solidFill>
                <a:srgbClr val="000000"/>
              </a:solidFill>
              <a:round/>
              <a:headEnd/>
              <a:tailEnd type="oval" w="med" len="med"/>
            </a:ln>
          </p:spPr>
        </p:cxnSp>
        <p:cxnSp>
          <p:nvCxnSpPr>
            <p:cNvPr id="18442" name="Straight Connector 24"/>
            <p:cNvCxnSpPr>
              <a:cxnSpLocks noChangeShapeType="1"/>
            </p:cNvCxnSpPr>
            <p:nvPr/>
          </p:nvCxnSpPr>
          <p:spPr bwMode="auto">
            <a:xfrm rot="10800000" flipV="1">
              <a:off x="4035425" y="4929188"/>
              <a:ext cx="574675" cy="90487"/>
            </a:xfrm>
            <a:prstGeom prst="line">
              <a:avLst/>
            </a:prstGeom>
            <a:noFill/>
            <a:ln w="9525">
              <a:solidFill>
                <a:srgbClr val="000000"/>
              </a:solidFill>
              <a:round/>
              <a:headEnd/>
              <a:tailEnd type="oval" w="med" len="med"/>
            </a:ln>
          </p:spPr>
        </p:cxnSp>
        <p:cxnSp>
          <p:nvCxnSpPr>
            <p:cNvPr id="18443" name="Straight Connector 28"/>
            <p:cNvCxnSpPr>
              <a:cxnSpLocks noChangeShapeType="1"/>
            </p:cNvCxnSpPr>
            <p:nvPr/>
          </p:nvCxnSpPr>
          <p:spPr bwMode="auto">
            <a:xfrm rot="10800000" flipV="1">
              <a:off x="6261100" y="3498850"/>
              <a:ext cx="625475" cy="342900"/>
            </a:xfrm>
            <a:prstGeom prst="line">
              <a:avLst/>
            </a:prstGeom>
            <a:noFill/>
            <a:ln w="9525">
              <a:solidFill>
                <a:srgbClr val="000000"/>
              </a:solidFill>
              <a:round/>
              <a:headEnd/>
              <a:tailEnd type="oval" w="med" len="med"/>
            </a:ln>
          </p:spPr>
        </p:cxnSp>
        <p:cxnSp>
          <p:nvCxnSpPr>
            <p:cNvPr id="18444" name="Straight Connector 30"/>
            <p:cNvCxnSpPr>
              <a:cxnSpLocks noChangeShapeType="1"/>
            </p:cNvCxnSpPr>
            <p:nvPr/>
          </p:nvCxnSpPr>
          <p:spPr bwMode="auto">
            <a:xfrm rot="10800000" flipH="1" flipV="1">
              <a:off x="6880225" y="3498850"/>
              <a:ext cx="623888" cy="342900"/>
            </a:xfrm>
            <a:prstGeom prst="line">
              <a:avLst/>
            </a:prstGeom>
            <a:noFill/>
            <a:ln w="9525">
              <a:solidFill>
                <a:srgbClr val="000000"/>
              </a:solidFill>
              <a:round/>
              <a:headEnd/>
              <a:tailEnd type="oval" w="med" len="med"/>
            </a:ln>
          </p:spPr>
        </p:cxnSp>
        <p:cxnSp>
          <p:nvCxnSpPr>
            <p:cNvPr id="18445" name="Straight Connector 31"/>
            <p:cNvCxnSpPr>
              <a:cxnSpLocks noChangeShapeType="1"/>
            </p:cNvCxnSpPr>
            <p:nvPr/>
          </p:nvCxnSpPr>
          <p:spPr bwMode="auto">
            <a:xfrm rot="10800000" flipV="1">
              <a:off x="4267200" y="4924425"/>
              <a:ext cx="355600" cy="215900"/>
            </a:xfrm>
            <a:prstGeom prst="line">
              <a:avLst/>
            </a:prstGeom>
            <a:noFill/>
            <a:ln w="9525">
              <a:solidFill>
                <a:srgbClr val="000000"/>
              </a:solidFill>
              <a:round/>
              <a:headEnd/>
              <a:tailEnd type="oval" w="med" len="med"/>
            </a:ln>
          </p:spPr>
        </p:cxnSp>
        <p:sp>
          <p:nvSpPr>
            <p:cNvPr id="30" name="TextBox 29"/>
            <p:cNvSpPr txBox="1">
              <a:spLocks noChangeArrowheads="1"/>
            </p:cNvSpPr>
            <p:nvPr/>
          </p:nvSpPr>
          <p:spPr bwMode="auto">
            <a:xfrm>
              <a:off x="3154827" y="5435527"/>
              <a:ext cx="1254349" cy="298185"/>
            </a:xfrm>
            <a:prstGeom prst="rect">
              <a:avLst/>
            </a:prstGeom>
            <a:noFill/>
            <a:ln>
              <a:noFill/>
            </a:ln>
            <a:effectLst>
              <a:outerShdw blurRad="50800" dist="38100" dir="2700000" rotWithShape="0">
                <a:srgbClr val="DCBEA6">
                  <a:alpha val="42999"/>
                </a:srgbClr>
              </a:outerShdw>
            </a:effectLst>
          </p:spPr>
          <p:txBody>
            <a:bodyPr>
              <a:spAutoFit/>
            </a:bodyPr>
            <a:lstStyle/>
            <a:p>
              <a:pPr algn="ctr">
                <a:defRPr/>
              </a:pPr>
              <a:r>
                <a:rPr lang="en-US" sz="1200" dirty="0">
                  <a:solidFill>
                    <a:srgbClr val="000000"/>
                  </a:solidFill>
                  <a:latin typeface="+mn-lt"/>
                </a:rPr>
                <a:t>Neutrophil</a:t>
              </a:r>
            </a:p>
          </p:txBody>
        </p:sp>
        <p:sp>
          <p:nvSpPr>
            <p:cNvPr id="18447" name="TextBox 36"/>
            <p:cNvSpPr txBox="1">
              <a:spLocks noChangeArrowheads="1"/>
            </p:cNvSpPr>
            <p:nvPr/>
          </p:nvSpPr>
          <p:spPr bwMode="auto">
            <a:xfrm>
              <a:off x="2339844" y="4777107"/>
              <a:ext cx="866673" cy="298185"/>
            </a:xfrm>
            <a:prstGeom prst="rect">
              <a:avLst/>
            </a:prstGeom>
            <a:noFill/>
            <a:ln w="9525">
              <a:noFill/>
              <a:miter lim="800000"/>
              <a:headEnd/>
              <a:tailEnd/>
            </a:ln>
          </p:spPr>
          <p:txBody>
            <a:bodyPr>
              <a:spAutoFit/>
            </a:bodyPr>
            <a:lstStyle/>
            <a:p>
              <a:r>
                <a:rPr lang="en-US" sz="1200">
                  <a:solidFill>
                    <a:srgbClr val="000000"/>
                  </a:solidFill>
                  <a:latin typeface="Comic Sans MS" pitchFamily="66" charset="0"/>
                  <a:ea typeface="MS PGothic" pitchFamily="34" charset="-128"/>
                </a:rPr>
                <a:t>ANCA</a:t>
              </a:r>
            </a:p>
          </p:txBody>
        </p:sp>
        <p:sp>
          <p:nvSpPr>
            <p:cNvPr id="32" name="TextBox 31"/>
            <p:cNvSpPr txBox="1"/>
            <p:nvPr/>
          </p:nvSpPr>
          <p:spPr bwMode="auto">
            <a:xfrm>
              <a:off x="2479581" y="1304640"/>
              <a:ext cx="4528921" cy="577081"/>
            </a:xfrm>
            <a:prstGeom prst="rect">
              <a:avLst/>
            </a:prstGeom>
            <a:noFill/>
            <a:ln w="9525">
              <a:noFill/>
              <a:miter lim="800000"/>
              <a:headEnd/>
              <a:tailEnd/>
            </a:ln>
            <a:effectLst/>
          </p:spPr>
          <p:txBody>
            <a:bodyPr>
              <a:spAutoFit/>
              <a:scene3d>
                <a:camera prst="orthographicFront"/>
                <a:lightRig rig="threePt" dir="t">
                  <a:rot lat="0" lon="0" rev="3180000"/>
                </a:lightRig>
              </a:scene3d>
              <a:sp3d prstMaterial="plastic">
                <a:bevelT w="0" h="0"/>
                <a:bevelB w="69850" h="38100" prst="cross"/>
                <a:contourClr>
                  <a:srgbClr val="A07D7C"/>
                </a:contourClr>
              </a:sp3d>
            </a:bodyPr>
            <a:lstStyle/>
            <a:p>
              <a:pPr>
                <a:defRPr/>
              </a:pPr>
              <a:r>
                <a:rPr lang="el-GR" sz="2400" dirty="0">
                  <a:solidFill>
                    <a:srgbClr val="C00000"/>
                  </a:solidFill>
                  <a:effectLst>
                    <a:outerShdw blurRad="50800" dist="38100" dir="2700000">
                      <a:srgbClr val="FFFFFF">
                        <a:alpha val="43000"/>
                      </a:srgbClr>
                    </a:outerShdw>
                  </a:effectLst>
                  <a:latin typeface="+mn-lt"/>
                </a:rPr>
                <a:t>Πνευμονικός ιστός</a:t>
              </a:r>
              <a:endParaRPr lang="en-US" sz="2400" dirty="0">
                <a:solidFill>
                  <a:srgbClr val="C00000"/>
                </a:solidFill>
                <a:effectLst>
                  <a:outerShdw blurRad="50800" dist="38100" dir="2700000">
                    <a:srgbClr val="FFFFFF">
                      <a:alpha val="43000"/>
                    </a:srgbClr>
                  </a:outerShdw>
                </a:effectLst>
                <a:latin typeface="+mn-lt"/>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normAutofit fontScale="90000"/>
          </a:bodyPr>
          <a:lstStyle/>
          <a:p>
            <a:pPr eaLnBrk="1" hangingPunct="1">
              <a:defRPr/>
            </a:pPr>
            <a:r>
              <a:rPr lang="el-GR" sz="4000" dirty="0">
                <a:solidFill>
                  <a:srgbClr val="FF0000"/>
                </a:solidFill>
              </a:rPr>
              <a:t>Τα ουδετερόφιλα πρέπει πρώτα να διεγερθούν… </a:t>
            </a:r>
          </a:p>
        </p:txBody>
      </p:sp>
      <p:sp>
        <p:nvSpPr>
          <p:cNvPr id="21507" name="Rectangle 3"/>
          <p:cNvSpPr>
            <a:spLocks noGrp="1" noChangeArrowheads="1"/>
          </p:cNvSpPr>
          <p:nvPr>
            <p:ph idx="1"/>
          </p:nvPr>
        </p:nvSpPr>
        <p:spPr/>
        <p:txBody>
          <a:bodyPr/>
          <a:lstStyle/>
          <a:p>
            <a:pPr eaLnBrk="1" hangingPunct="1">
              <a:defRPr/>
            </a:pPr>
            <a:endParaRPr lang="el-GR"/>
          </a:p>
        </p:txBody>
      </p:sp>
      <p:grpSp>
        <p:nvGrpSpPr>
          <p:cNvPr id="19460" name="Group 1"/>
          <p:cNvGrpSpPr>
            <a:grpSpLocks/>
          </p:cNvGrpSpPr>
          <p:nvPr/>
        </p:nvGrpSpPr>
        <p:grpSpPr bwMode="auto">
          <a:xfrm>
            <a:off x="0" y="1628775"/>
            <a:ext cx="8640763" cy="4968875"/>
            <a:chOff x="900000" y="1350000"/>
            <a:chExt cx="7315200" cy="4535170"/>
          </a:xfrm>
        </p:grpSpPr>
        <p:pic>
          <p:nvPicPr>
            <p:cNvPr id="19461" name="Content Placeholder 5" descr="Panels-01.jpg"/>
            <p:cNvPicPr>
              <a:picLocks noChangeAspect="1"/>
            </p:cNvPicPr>
            <p:nvPr/>
          </p:nvPicPr>
          <p:blipFill>
            <a:blip r:embed="rId3" cstate="print"/>
            <a:srcRect/>
            <a:stretch>
              <a:fillRect/>
            </a:stretch>
          </p:blipFill>
          <p:spPr bwMode="auto">
            <a:xfrm>
              <a:off x="900000" y="1350000"/>
              <a:ext cx="7315200" cy="4535170"/>
            </a:xfrm>
            <a:prstGeom prst="rect">
              <a:avLst/>
            </a:prstGeom>
            <a:noFill/>
            <a:ln w="9525">
              <a:noFill/>
              <a:miter lim="800000"/>
              <a:headEnd/>
              <a:tailEnd/>
            </a:ln>
          </p:spPr>
        </p:pic>
        <p:sp>
          <p:nvSpPr>
            <p:cNvPr id="19462" name="TextBox 23"/>
            <p:cNvSpPr txBox="1">
              <a:spLocks noChangeArrowheads="1"/>
            </p:cNvSpPr>
            <p:nvPr/>
          </p:nvSpPr>
          <p:spPr bwMode="auto">
            <a:xfrm>
              <a:off x="6416975" y="3053949"/>
              <a:ext cx="1002598" cy="250666"/>
            </a:xfrm>
            <a:prstGeom prst="rect">
              <a:avLst/>
            </a:prstGeom>
            <a:noFill/>
            <a:ln w="9525">
              <a:noFill/>
              <a:miter lim="800000"/>
              <a:headEnd/>
              <a:tailEnd/>
            </a:ln>
          </p:spPr>
          <p:txBody>
            <a:bodyPr>
              <a:spAutoFit/>
            </a:bodyPr>
            <a:lstStyle/>
            <a:p>
              <a:r>
                <a:rPr lang="en-US" sz="1200">
                  <a:solidFill>
                    <a:srgbClr val="000000"/>
                  </a:solidFill>
                  <a:latin typeface="Comic Sans MS" pitchFamily="66" charset="0"/>
                  <a:ea typeface="MS PGothic" pitchFamily="34" charset="-128"/>
                </a:rPr>
                <a:t>ANCA</a:t>
              </a:r>
            </a:p>
          </p:txBody>
        </p:sp>
        <p:sp>
          <p:nvSpPr>
            <p:cNvPr id="19463" name="TextBox 24"/>
            <p:cNvSpPr txBox="1">
              <a:spLocks noChangeArrowheads="1"/>
            </p:cNvSpPr>
            <p:nvPr/>
          </p:nvSpPr>
          <p:spPr bwMode="auto">
            <a:xfrm>
              <a:off x="6516429" y="2762713"/>
              <a:ext cx="1079203" cy="250666"/>
            </a:xfrm>
            <a:prstGeom prst="rect">
              <a:avLst/>
            </a:prstGeom>
            <a:noFill/>
            <a:ln w="9525">
              <a:noFill/>
              <a:miter lim="800000"/>
              <a:headEnd/>
              <a:tailEnd/>
            </a:ln>
          </p:spPr>
          <p:txBody>
            <a:bodyPr>
              <a:spAutoFit/>
            </a:bodyPr>
            <a:lstStyle/>
            <a:p>
              <a:pPr algn="ctr"/>
              <a:r>
                <a:rPr lang="en-US" sz="1200">
                  <a:solidFill>
                    <a:srgbClr val="000000"/>
                  </a:solidFill>
                  <a:latin typeface="Comic Sans MS" pitchFamily="66" charset="0"/>
                  <a:ea typeface="MS PGothic" pitchFamily="34" charset="-128"/>
                </a:rPr>
                <a:t>Fc receptor</a:t>
              </a:r>
            </a:p>
          </p:txBody>
        </p:sp>
        <p:sp>
          <p:nvSpPr>
            <p:cNvPr id="10" name="TextBox 9"/>
            <p:cNvSpPr txBox="1">
              <a:spLocks noChangeArrowheads="1"/>
            </p:cNvSpPr>
            <p:nvPr/>
          </p:nvSpPr>
          <p:spPr bwMode="auto">
            <a:xfrm>
              <a:off x="4616063" y="4618800"/>
              <a:ext cx="1166561" cy="417294"/>
            </a:xfrm>
            <a:prstGeom prst="rect">
              <a:avLst/>
            </a:prstGeom>
            <a:noFill/>
            <a:ln>
              <a:noFill/>
            </a:ln>
            <a:effectLst>
              <a:outerShdw blurRad="50800" dist="38100" dir="2700000" rotWithShape="0">
                <a:srgbClr val="DCBEA6">
                  <a:alpha val="42999"/>
                </a:srgbClr>
              </a:outerShdw>
            </a:effectLst>
          </p:spPr>
          <p:txBody>
            <a:bodyPr>
              <a:spAutoFit/>
            </a:bodyPr>
            <a:lstStyle/>
            <a:p>
              <a:pPr algn="ctr">
                <a:defRPr/>
              </a:pPr>
              <a:r>
                <a:rPr lang="en-US" sz="1200" dirty="0">
                  <a:solidFill>
                    <a:srgbClr val="000000"/>
                  </a:solidFill>
                  <a:latin typeface="+mn-lt"/>
                </a:rPr>
                <a:t>Activated neutrophils</a:t>
              </a:r>
            </a:p>
          </p:txBody>
        </p:sp>
        <p:sp>
          <p:nvSpPr>
            <p:cNvPr id="11" name="TextBox 10"/>
            <p:cNvSpPr txBox="1">
              <a:spLocks noChangeArrowheads="1"/>
            </p:cNvSpPr>
            <p:nvPr/>
          </p:nvSpPr>
          <p:spPr bwMode="auto">
            <a:xfrm>
              <a:off x="5055539" y="3224923"/>
              <a:ext cx="1317085" cy="250666"/>
            </a:xfrm>
            <a:prstGeom prst="rect">
              <a:avLst/>
            </a:prstGeom>
            <a:noFill/>
            <a:ln>
              <a:noFill/>
            </a:ln>
            <a:effectLst>
              <a:outerShdw blurRad="50800" dist="88900" dir="2700000" rotWithShape="0">
                <a:srgbClr val="DCBEA6">
                  <a:alpha val="42999"/>
                </a:srgbClr>
              </a:outerShdw>
            </a:effectLst>
          </p:spPr>
          <p:txBody>
            <a:bodyPr>
              <a:spAutoFit/>
            </a:bodyPr>
            <a:lstStyle/>
            <a:p>
              <a:pPr>
                <a:defRPr/>
              </a:pPr>
              <a:r>
                <a:rPr lang="en-US" sz="1200" dirty="0">
                  <a:solidFill>
                    <a:srgbClr val="000000"/>
                  </a:solidFill>
                  <a:latin typeface="+mn-lt"/>
                </a:rPr>
                <a:t>ANCA antigen</a:t>
              </a:r>
            </a:p>
          </p:txBody>
        </p:sp>
        <p:cxnSp>
          <p:nvCxnSpPr>
            <p:cNvPr id="19466" name="Straight Connector 32"/>
            <p:cNvCxnSpPr>
              <a:cxnSpLocks noChangeShapeType="1"/>
            </p:cNvCxnSpPr>
            <p:nvPr/>
          </p:nvCxnSpPr>
          <p:spPr bwMode="auto">
            <a:xfrm flipV="1">
              <a:off x="6359730" y="2890510"/>
              <a:ext cx="214630" cy="69850"/>
            </a:xfrm>
            <a:prstGeom prst="line">
              <a:avLst/>
            </a:prstGeom>
            <a:noFill/>
            <a:ln w="9525">
              <a:solidFill>
                <a:srgbClr val="000000"/>
              </a:solidFill>
              <a:round/>
              <a:headEnd type="oval" w="med" len="med"/>
              <a:tailEnd/>
            </a:ln>
          </p:spPr>
        </p:cxnSp>
        <p:cxnSp>
          <p:nvCxnSpPr>
            <p:cNvPr id="19467" name="Straight Connector 33"/>
            <p:cNvCxnSpPr>
              <a:cxnSpLocks noChangeShapeType="1"/>
            </p:cNvCxnSpPr>
            <p:nvPr/>
          </p:nvCxnSpPr>
          <p:spPr bwMode="auto">
            <a:xfrm rot="5400000">
              <a:off x="5966030" y="3181340"/>
              <a:ext cx="172720" cy="144780"/>
            </a:xfrm>
            <a:prstGeom prst="line">
              <a:avLst/>
            </a:prstGeom>
            <a:noFill/>
            <a:ln w="9525">
              <a:solidFill>
                <a:srgbClr val="000000"/>
              </a:solidFill>
              <a:round/>
              <a:headEnd type="oval" w="med" len="med"/>
              <a:tailEnd/>
            </a:ln>
          </p:spPr>
        </p:cxnSp>
        <p:sp>
          <p:nvSpPr>
            <p:cNvPr id="15" name="TextBox 14"/>
            <p:cNvSpPr txBox="1">
              <a:spLocks noChangeArrowheads="1"/>
            </p:cNvSpPr>
            <p:nvPr/>
          </p:nvSpPr>
          <p:spPr bwMode="auto">
            <a:xfrm>
              <a:off x="6261075" y="1944064"/>
              <a:ext cx="1106082" cy="417294"/>
            </a:xfrm>
            <a:prstGeom prst="rect">
              <a:avLst/>
            </a:prstGeom>
            <a:noFill/>
            <a:ln>
              <a:noFill/>
            </a:ln>
            <a:effectLst>
              <a:outerShdw blurRad="50800" dist="88900" dir="2700000" rotWithShape="0">
                <a:srgbClr val="DCBEA6">
                  <a:alpha val="42999"/>
                </a:srgbClr>
              </a:outerShdw>
            </a:effectLst>
          </p:spPr>
          <p:txBody>
            <a:bodyPr>
              <a:spAutoFit/>
            </a:bodyPr>
            <a:lstStyle/>
            <a:p>
              <a:pPr>
                <a:defRPr/>
              </a:pPr>
              <a:r>
                <a:rPr lang="en-US" sz="1200" dirty="0">
                  <a:solidFill>
                    <a:srgbClr val="000000"/>
                  </a:solidFill>
                  <a:latin typeface="+mn-lt"/>
                </a:rPr>
                <a:t>Adhesion molecules</a:t>
              </a:r>
            </a:p>
          </p:txBody>
        </p:sp>
        <p:cxnSp>
          <p:nvCxnSpPr>
            <p:cNvPr id="19469" name="Straight Connector 19"/>
            <p:cNvCxnSpPr>
              <a:cxnSpLocks noChangeShapeType="1"/>
            </p:cNvCxnSpPr>
            <p:nvPr/>
          </p:nvCxnSpPr>
          <p:spPr bwMode="auto">
            <a:xfrm rot="5400000" flipH="1" flipV="1">
              <a:off x="6356555" y="2497445"/>
              <a:ext cx="370840" cy="120650"/>
            </a:xfrm>
            <a:prstGeom prst="line">
              <a:avLst/>
            </a:prstGeom>
            <a:noFill/>
            <a:ln w="9525">
              <a:solidFill>
                <a:srgbClr val="000000"/>
              </a:solidFill>
              <a:round/>
              <a:headEnd type="oval" w="med" len="med"/>
              <a:tailEnd/>
            </a:ln>
          </p:spPr>
        </p:cxnSp>
        <p:cxnSp>
          <p:nvCxnSpPr>
            <p:cNvPr id="19470" name="Straight Connector 20"/>
            <p:cNvCxnSpPr>
              <a:cxnSpLocks noChangeShapeType="1"/>
            </p:cNvCxnSpPr>
            <p:nvPr/>
          </p:nvCxnSpPr>
          <p:spPr bwMode="auto">
            <a:xfrm>
              <a:off x="5615510" y="1993890"/>
              <a:ext cx="695960" cy="88900"/>
            </a:xfrm>
            <a:prstGeom prst="line">
              <a:avLst/>
            </a:prstGeom>
            <a:noFill/>
            <a:ln w="9525">
              <a:solidFill>
                <a:srgbClr val="000000"/>
              </a:solidFill>
              <a:round/>
              <a:headEnd type="oval" w="med" len="med"/>
              <a:tailEnd/>
            </a:ln>
          </p:spPr>
        </p:cxn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p:txBody>
          <a:bodyPr/>
          <a:lstStyle/>
          <a:p>
            <a:pPr eaLnBrk="1" hangingPunct="1">
              <a:defRPr/>
            </a:pPr>
            <a:r>
              <a:rPr lang="el-GR" sz="4000" dirty="0">
                <a:solidFill>
                  <a:srgbClr val="FF0000"/>
                </a:solidFill>
              </a:rPr>
              <a:t>Προσκόλληση στο ενδοθήλιο…</a:t>
            </a:r>
          </a:p>
        </p:txBody>
      </p:sp>
      <p:pic>
        <p:nvPicPr>
          <p:cNvPr id="20483" name="Picture 3"/>
          <p:cNvPicPr>
            <a:picLocks noGrp="1" noChangeAspect="1" noChangeArrowheads="1"/>
          </p:cNvPicPr>
          <p:nvPr>
            <p:ph idx="1"/>
          </p:nvPr>
        </p:nvPicPr>
        <p:blipFill>
          <a:blip r:embed="rId3" cstate="print"/>
          <a:srcRect/>
          <a:stretch>
            <a:fillRect/>
          </a:stretch>
        </p:blipFill>
        <p:spPr>
          <a:xfrm>
            <a:off x="250825" y="1412875"/>
            <a:ext cx="8642350" cy="4891088"/>
          </a:xfr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normAutofit fontScale="90000"/>
          </a:bodyPr>
          <a:lstStyle/>
          <a:p>
            <a:pPr eaLnBrk="1" hangingPunct="1">
              <a:defRPr/>
            </a:pPr>
            <a:r>
              <a:rPr lang="el-GR" sz="4000" dirty="0">
                <a:solidFill>
                  <a:srgbClr val="FF0000"/>
                </a:solidFill>
              </a:rPr>
              <a:t>Τα </a:t>
            </a:r>
            <a:r>
              <a:rPr lang="en-US" sz="4000" dirty="0">
                <a:solidFill>
                  <a:srgbClr val="FF0000"/>
                </a:solidFill>
              </a:rPr>
              <a:t>ANCA</a:t>
            </a:r>
            <a:r>
              <a:rPr lang="el-GR" sz="4000" dirty="0">
                <a:solidFill>
                  <a:srgbClr val="FF0000"/>
                </a:solidFill>
              </a:rPr>
              <a:t> διεγείρουν περαιτέρω τα ουδετερόφιλα…</a:t>
            </a:r>
          </a:p>
        </p:txBody>
      </p:sp>
      <p:pic>
        <p:nvPicPr>
          <p:cNvPr id="21507" name="Picture 3"/>
          <p:cNvPicPr>
            <a:picLocks noGrp="1" noChangeAspect="1" noChangeArrowheads="1"/>
          </p:cNvPicPr>
          <p:nvPr>
            <p:ph idx="1"/>
          </p:nvPr>
        </p:nvPicPr>
        <p:blipFill>
          <a:blip r:embed="rId3" cstate="print"/>
          <a:stretch>
            <a:fillRect/>
          </a:stretch>
        </p:blipFill>
        <p:spPr>
          <a:xfrm>
            <a:off x="539552" y="1556792"/>
            <a:ext cx="8282702" cy="4968552"/>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p:txBody>
          <a:bodyPr/>
          <a:lstStyle/>
          <a:p>
            <a:pPr eaLnBrk="1" hangingPunct="1">
              <a:defRPr/>
            </a:pPr>
            <a:r>
              <a:rPr lang="el-GR" sz="4000" dirty="0">
                <a:solidFill>
                  <a:srgbClr val="FF0000"/>
                </a:solidFill>
              </a:rPr>
              <a:t>Φλεγμονή στο τοίχωμα του αγγείου….</a:t>
            </a:r>
          </a:p>
        </p:txBody>
      </p:sp>
      <p:pic>
        <p:nvPicPr>
          <p:cNvPr id="22531" name="Picture 3"/>
          <p:cNvPicPr>
            <a:picLocks noGrp="1" noChangeAspect="1" noChangeArrowheads="1"/>
          </p:cNvPicPr>
          <p:nvPr>
            <p:ph idx="1"/>
          </p:nvPr>
        </p:nvPicPr>
        <p:blipFill>
          <a:blip r:embed="rId3" cstate="print"/>
          <a:stretch>
            <a:fillRect/>
          </a:stretch>
        </p:blipFill>
        <p:spPr>
          <a:xfrm>
            <a:off x="395536" y="1628800"/>
            <a:ext cx="8427602" cy="5229200"/>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p:txBody>
          <a:bodyPr/>
          <a:lstStyle/>
          <a:p>
            <a:pPr eaLnBrk="1" hangingPunct="1">
              <a:defRPr/>
            </a:pPr>
            <a:r>
              <a:rPr lang="el-GR" dirty="0">
                <a:solidFill>
                  <a:srgbClr val="FF0000"/>
                </a:solidFill>
              </a:rPr>
              <a:t>Ινιδοειδής νέκρωση…</a:t>
            </a:r>
          </a:p>
        </p:txBody>
      </p:sp>
      <p:pic>
        <p:nvPicPr>
          <p:cNvPr id="23555" name="Picture 3"/>
          <p:cNvPicPr>
            <a:picLocks noGrp="1" noChangeAspect="1" noChangeArrowheads="1"/>
          </p:cNvPicPr>
          <p:nvPr>
            <p:ph idx="1"/>
          </p:nvPr>
        </p:nvPicPr>
        <p:blipFill>
          <a:blip r:embed="rId3" cstate="print"/>
          <a:stretch>
            <a:fillRect/>
          </a:stretch>
        </p:blipFill>
        <p:spPr>
          <a:xfrm>
            <a:off x="251520" y="1555698"/>
            <a:ext cx="8532440" cy="5302302"/>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a:extLst>
              <a:ext uri="{FF2B5EF4-FFF2-40B4-BE49-F238E27FC236}">
                <a16:creationId xmlns:a16="http://schemas.microsoft.com/office/drawing/2014/main" id="{396DE5A9-7ECA-2353-AFF2-CE679ED3882C}"/>
              </a:ext>
            </a:extLst>
          </p:cNvPr>
          <p:cNvSpPr>
            <a:spLocks noGrp="1" noRot="1" noChangeArrowheads="1"/>
          </p:cNvSpPr>
          <p:nvPr>
            <p:ph type="title"/>
          </p:nvPr>
        </p:nvSpPr>
        <p:spPr/>
        <p:txBody>
          <a:bodyPr>
            <a:normAutofit fontScale="90000"/>
          </a:bodyPr>
          <a:lstStyle/>
          <a:p>
            <a:r>
              <a:rPr lang="el-GR" altLang="en-US" sz="4000" dirty="0">
                <a:solidFill>
                  <a:srgbClr val="FF0000"/>
                </a:solidFill>
              </a:rPr>
              <a:t>Οι </a:t>
            </a:r>
            <a:r>
              <a:rPr lang="en-US" altLang="en-US" sz="4000" dirty="0">
                <a:solidFill>
                  <a:srgbClr val="FF0000"/>
                </a:solidFill>
              </a:rPr>
              <a:t>ANCA </a:t>
            </a:r>
            <a:r>
              <a:rPr lang="el-GR" altLang="en-US" sz="4000" dirty="0">
                <a:solidFill>
                  <a:srgbClr val="FF0000"/>
                </a:solidFill>
              </a:rPr>
              <a:t>αγγειίτιδες θεωρούνται «</a:t>
            </a:r>
            <a:r>
              <a:rPr lang="el-GR" altLang="en-US" sz="4000" dirty="0" err="1">
                <a:solidFill>
                  <a:srgbClr val="FF0000"/>
                </a:solidFill>
              </a:rPr>
              <a:t>ολιγοάνοσες</a:t>
            </a:r>
            <a:r>
              <a:rPr lang="el-GR" altLang="en-US" sz="4000" dirty="0">
                <a:solidFill>
                  <a:srgbClr val="FF0000"/>
                </a:solidFill>
              </a:rPr>
              <a:t>»</a:t>
            </a:r>
          </a:p>
        </p:txBody>
      </p:sp>
      <p:pic>
        <p:nvPicPr>
          <p:cNvPr id="4" name="Picture 3">
            <a:extLst>
              <a:ext uri="{FF2B5EF4-FFF2-40B4-BE49-F238E27FC236}">
                <a16:creationId xmlns:a16="http://schemas.microsoft.com/office/drawing/2014/main" id="{4EC67350-4B80-033D-ECCA-A8162B6AF366}"/>
              </a:ext>
            </a:extLst>
          </p:cNvPr>
          <p:cNvPicPr>
            <a:picLocks noChangeAspect="1"/>
          </p:cNvPicPr>
          <p:nvPr/>
        </p:nvPicPr>
        <p:blipFill>
          <a:blip r:embed="rId3"/>
          <a:stretch>
            <a:fillRect/>
          </a:stretch>
        </p:blipFill>
        <p:spPr>
          <a:xfrm>
            <a:off x="3742" y="2015818"/>
            <a:ext cx="8928992" cy="3524602"/>
          </a:xfrm>
          <a:prstGeom prst="rect">
            <a:avLst/>
          </a:prstGeom>
        </p:spPr>
      </p:pic>
      <p:sp>
        <p:nvSpPr>
          <p:cNvPr id="5" name="TextBox 4">
            <a:extLst>
              <a:ext uri="{FF2B5EF4-FFF2-40B4-BE49-F238E27FC236}">
                <a16:creationId xmlns:a16="http://schemas.microsoft.com/office/drawing/2014/main" id="{79A0EEC1-3CCD-90D7-BD80-190E4997D4A6}"/>
              </a:ext>
            </a:extLst>
          </p:cNvPr>
          <p:cNvSpPr txBox="1"/>
          <p:nvPr/>
        </p:nvSpPr>
        <p:spPr>
          <a:xfrm>
            <a:off x="971600" y="5661248"/>
            <a:ext cx="1105880" cy="369332"/>
          </a:xfrm>
          <a:prstGeom prst="rect">
            <a:avLst/>
          </a:prstGeom>
          <a:noFill/>
        </p:spPr>
        <p:txBody>
          <a:bodyPr wrap="none" rtlCol="0">
            <a:spAutoFit/>
          </a:bodyPr>
          <a:lstStyle/>
          <a:p>
            <a:r>
              <a:rPr lang="en-US" dirty="0"/>
              <a:t>Anti-GBM</a:t>
            </a:r>
          </a:p>
        </p:txBody>
      </p:sp>
      <p:sp>
        <p:nvSpPr>
          <p:cNvPr id="6" name="TextBox 5">
            <a:extLst>
              <a:ext uri="{FF2B5EF4-FFF2-40B4-BE49-F238E27FC236}">
                <a16:creationId xmlns:a16="http://schemas.microsoft.com/office/drawing/2014/main" id="{8D902E9E-4AC6-4CB7-F317-DE624F66FF30}"/>
              </a:ext>
            </a:extLst>
          </p:cNvPr>
          <p:cNvSpPr txBox="1"/>
          <p:nvPr/>
        </p:nvSpPr>
        <p:spPr>
          <a:xfrm>
            <a:off x="3463123" y="5661248"/>
            <a:ext cx="2010230" cy="369332"/>
          </a:xfrm>
          <a:prstGeom prst="rect">
            <a:avLst/>
          </a:prstGeom>
          <a:noFill/>
        </p:spPr>
        <p:txBody>
          <a:bodyPr wrap="none" rtlCol="0">
            <a:spAutoFit/>
          </a:bodyPr>
          <a:lstStyle/>
          <a:p>
            <a:r>
              <a:rPr lang="en-US" dirty="0"/>
              <a:t>Immune complexes</a:t>
            </a:r>
          </a:p>
        </p:txBody>
      </p:sp>
      <p:sp>
        <p:nvSpPr>
          <p:cNvPr id="7" name="TextBox 6">
            <a:extLst>
              <a:ext uri="{FF2B5EF4-FFF2-40B4-BE49-F238E27FC236}">
                <a16:creationId xmlns:a16="http://schemas.microsoft.com/office/drawing/2014/main" id="{871E329C-7CBE-6B72-2119-0925C40F399C}"/>
              </a:ext>
            </a:extLst>
          </p:cNvPr>
          <p:cNvSpPr txBox="1"/>
          <p:nvPr/>
        </p:nvSpPr>
        <p:spPr>
          <a:xfrm>
            <a:off x="6516216" y="5684860"/>
            <a:ext cx="1532664" cy="369332"/>
          </a:xfrm>
          <a:prstGeom prst="rect">
            <a:avLst/>
          </a:prstGeom>
          <a:noFill/>
        </p:spPr>
        <p:txBody>
          <a:bodyPr wrap="none" rtlCol="0">
            <a:spAutoFit/>
          </a:bodyPr>
          <a:lstStyle/>
          <a:p>
            <a:r>
              <a:rPr lang="en-US" dirty="0"/>
              <a:t>Pauci-immune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8C3D8952-3F64-D0E0-6732-2AD8DF50B4F7}"/>
              </a:ext>
            </a:extLst>
          </p:cNvPr>
          <p:cNvSpPr>
            <a:spLocks noGrp="1" noRot="1" noChangeArrowheads="1"/>
          </p:cNvSpPr>
          <p:nvPr>
            <p:ph type="title"/>
          </p:nvPr>
        </p:nvSpPr>
        <p:spPr/>
        <p:txBody>
          <a:bodyPr>
            <a:normAutofit fontScale="90000"/>
          </a:bodyPr>
          <a:lstStyle/>
          <a:p>
            <a:r>
              <a:rPr lang="el-GR" altLang="en-US" sz="4000" dirty="0">
                <a:solidFill>
                  <a:srgbClr val="FF0000"/>
                </a:solidFill>
              </a:rPr>
              <a:t>Σημαντική η συμμετοχή συμπληρώματος</a:t>
            </a:r>
          </a:p>
        </p:txBody>
      </p:sp>
      <p:pic>
        <p:nvPicPr>
          <p:cNvPr id="55299" name="Picture 3">
            <a:extLst>
              <a:ext uri="{FF2B5EF4-FFF2-40B4-BE49-F238E27FC236}">
                <a16:creationId xmlns:a16="http://schemas.microsoft.com/office/drawing/2014/main" id="{F1FDEFE4-F8B2-610A-1C1D-E7B38E16246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19250" y="1557338"/>
            <a:ext cx="5688013" cy="5153025"/>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99671-3D5F-97CC-9C97-A3267D4422BB}"/>
              </a:ext>
            </a:extLst>
          </p:cNvPr>
          <p:cNvSpPr>
            <a:spLocks noGrp="1"/>
          </p:cNvSpPr>
          <p:nvPr>
            <p:ph type="title"/>
          </p:nvPr>
        </p:nvSpPr>
        <p:spPr/>
        <p:txBody>
          <a:bodyPr>
            <a:normAutofit fontScale="90000"/>
          </a:bodyPr>
          <a:lstStyle/>
          <a:p>
            <a:r>
              <a:rPr lang="el-GR" dirty="0">
                <a:solidFill>
                  <a:srgbClr val="FF0000"/>
                </a:solidFill>
              </a:rPr>
              <a:t>Ειδικά για την </a:t>
            </a:r>
            <a:r>
              <a:rPr lang="en-US" dirty="0">
                <a:solidFill>
                  <a:srgbClr val="FF0000"/>
                </a:solidFill>
              </a:rPr>
              <a:t>EGPA </a:t>
            </a:r>
            <a:r>
              <a:rPr lang="el-GR" dirty="0">
                <a:solidFill>
                  <a:srgbClr val="FF0000"/>
                </a:solidFill>
              </a:rPr>
              <a:t>είναι κομβικός ο ρόλος του </a:t>
            </a:r>
            <a:r>
              <a:rPr lang="el-GR" dirty="0" err="1">
                <a:solidFill>
                  <a:srgbClr val="FF0000"/>
                </a:solidFill>
              </a:rPr>
              <a:t>ηωσινόφιλου</a:t>
            </a:r>
            <a:endParaRPr lang="en-US" dirty="0">
              <a:solidFill>
                <a:srgbClr val="FF0000"/>
              </a:solidFill>
            </a:endParaRPr>
          </a:p>
        </p:txBody>
      </p:sp>
      <p:sp>
        <p:nvSpPr>
          <p:cNvPr id="3" name="Content Placeholder 2">
            <a:extLst>
              <a:ext uri="{FF2B5EF4-FFF2-40B4-BE49-F238E27FC236}">
                <a16:creationId xmlns:a16="http://schemas.microsoft.com/office/drawing/2014/main" id="{86FB2834-308F-BC77-DD58-F681C9D6033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9BA90C8-A1AD-19D1-153D-9502EEDFCEFF}"/>
              </a:ext>
            </a:extLst>
          </p:cNvPr>
          <p:cNvPicPr>
            <a:picLocks noChangeAspect="1"/>
          </p:cNvPicPr>
          <p:nvPr/>
        </p:nvPicPr>
        <p:blipFill>
          <a:blip r:embed="rId2"/>
          <a:stretch>
            <a:fillRect/>
          </a:stretch>
        </p:blipFill>
        <p:spPr>
          <a:xfrm>
            <a:off x="-15951" y="1614772"/>
            <a:ext cx="9099591" cy="4910572"/>
          </a:xfrm>
          <a:prstGeom prst="rect">
            <a:avLst/>
          </a:prstGeom>
        </p:spPr>
      </p:pic>
    </p:spTree>
    <p:extLst>
      <p:ext uri="{BB962C8B-B14F-4D97-AF65-F5344CB8AC3E}">
        <p14:creationId xmlns:p14="http://schemas.microsoft.com/office/powerpoint/2010/main" val="13563273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p:txBody>
          <a:bodyPr>
            <a:normAutofit fontScale="90000"/>
          </a:bodyPr>
          <a:lstStyle/>
          <a:p>
            <a:pPr eaLnBrk="1" hangingPunct="1">
              <a:defRPr/>
            </a:pPr>
            <a:r>
              <a:rPr lang="el-GR" sz="3600" dirty="0">
                <a:solidFill>
                  <a:srgbClr val="FF0000"/>
                </a:solidFill>
              </a:rPr>
              <a:t>Αγγειίτιδες σχετιζόμενες με </a:t>
            </a:r>
            <a:r>
              <a:rPr lang="en-US" sz="3600" dirty="0">
                <a:solidFill>
                  <a:srgbClr val="FF0000"/>
                </a:solidFill>
              </a:rPr>
              <a:t>ANCA</a:t>
            </a:r>
            <a:br>
              <a:rPr lang="en-US" sz="3600" dirty="0">
                <a:solidFill>
                  <a:srgbClr val="FF0000"/>
                </a:solidFill>
              </a:rPr>
            </a:br>
            <a:r>
              <a:rPr lang="el-GR" sz="2400" dirty="0">
                <a:solidFill>
                  <a:srgbClr val="FF0000"/>
                </a:solidFill>
              </a:rPr>
              <a:t>Η μετάπτωση από θανατηφόρο σε χρόνιο νόσημα…</a:t>
            </a:r>
            <a:r>
              <a:rPr lang="el-GR" sz="4000" dirty="0">
                <a:solidFill>
                  <a:srgbClr val="FF0000"/>
                </a:solidFill>
              </a:rPr>
              <a:t> </a:t>
            </a:r>
          </a:p>
        </p:txBody>
      </p:sp>
      <p:sp>
        <p:nvSpPr>
          <p:cNvPr id="35844" name="Rectangle 4"/>
          <p:cNvSpPr>
            <a:spLocks noGrp="1" noChangeArrowheads="1"/>
          </p:cNvSpPr>
          <p:nvPr>
            <p:ph sz="half" idx="1"/>
          </p:nvPr>
        </p:nvSpPr>
        <p:spPr>
          <a:xfrm>
            <a:off x="4932363" y="2349500"/>
            <a:ext cx="4038600" cy="3876675"/>
          </a:xfrm>
        </p:spPr>
        <p:txBody>
          <a:bodyPr/>
          <a:lstStyle/>
          <a:p>
            <a:pPr eaLnBrk="1" hangingPunct="1">
              <a:defRPr/>
            </a:pPr>
            <a:r>
              <a:rPr lang="el-GR" sz="2800" dirty="0"/>
              <a:t>Η κυκλοφωσφαμίδη έφερε επανάσταση στη θεραπευτική</a:t>
            </a:r>
          </a:p>
          <a:p>
            <a:pPr eaLnBrk="1" hangingPunct="1">
              <a:defRPr/>
            </a:pPr>
            <a:r>
              <a:rPr lang="el-GR" sz="2800" dirty="0"/>
              <a:t>Έχει όμως σημαντική τοξικότητα….</a:t>
            </a:r>
          </a:p>
        </p:txBody>
      </p:sp>
      <p:pic>
        <p:nvPicPr>
          <p:cNvPr id="24580" name="Picture 3"/>
          <p:cNvPicPr>
            <a:picLocks noGrp="1" noChangeAspect="1" noChangeArrowheads="1"/>
          </p:cNvPicPr>
          <p:nvPr>
            <p:ph type="body" sz="half" idx="2"/>
          </p:nvPr>
        </p:nvPicPr>
        <p:blipFill>
          <a:blip r:embed="rId3" cstate="print"/>
          <a:srcRect/>
          <a:stretch>
            <a:fillRect/>
          </a:stretch>
        </p:blipFill>
        <p:spPr>
          <a:xfrm>
            <a:off x="395288" y="2492375"/>
            <a:ext cx="4038600" cy="1420813"/>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2900</TotalTime>
  <Words>3999</Words>
  <Application>Microsoft Office PowerPoint</Application>
  <PresentationFormat>On-screen Show (4:3)</PresentationFormat>
  <Paragraphs>626</Paragraphs>
  <Slides>136</Slides>
  <Notes>59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136</vt:i4>
      </vt:variant>
    </vt:vector>
  </HeadingPairs>
  <TitlesOfParts>
    <vt:vector size="145" baseType="lpstr">
      <vt:lpstr>MS PGothic</vt:lpstr>
      <vt:lpstr>Arial</vt:lpstr>
      <vt:lpstr>Calibri</vt:lpstr>
      <vt:lpstr>Comic Sans MS</vt:lpstr>
      <vt:lpstr>Garamond</vt:lpstr>
      <vt:lpstr>Tahoma</vt:lpstr>
      <vt:lpstr>Times New Roman</vt:lpstr>
      <vt:lpstr>Wingdings</vt:lpstr>
      <vt:lpstr>Office Theme</vt:lpstr>
      <vt:lpstr>Συστηματικές Αγγειίτιδες</vt:lpstr>
      <vt:lpstr>Συστηματικές αγγειίτιδες</vt:lpstr>
      <vt:lpstr>PowerPoint Presentation</vt:lpstr>
      <vt:lpstr>PowerPoint Presentation</vt:lpstr>
      <vt:lpstr>ΑΓΓΕΙΙΤΙΔΕΣ ΜΕΓΑΛΩΝ ΑΓΓΕΙΩΝ</vt:lpstr>
      <vt:lpstr>Kύριος Ε.Ζ.  80 ετών</vt:lpstr>
      <vt:lpstr>Kύριος Ε.Ζ.</vt:lpstr>
      <vt:lpstr>Kύριος Ε.Ζ.</vt:lpstr>
      <vt:lpstr>Κροταφική αρτηρίτιδα</vt:lpstr>
      <vt:lpstr>Κροταφική αρτηρίτιδα  Ποιες αρτηρίες προσβάλλονται?</vt:lpstr>
      <vt:lpstr>PowerPoint Presentation</vt:lpstr>
      <vt:lpstr>PowerPoint Presentation</vt:lpstr>
      <vt:lpstr>PowerPoint Presentation</vt:lpstr>
      <vt:lpstr>Η σοβαρότερη επιπλοκή</vt:lpstr>
      <vt:lpstr>Προσβολή αορτικού τόξου</vt:lpstr>
      <vt:lpstr>PowerPoint Presentation</vt:lpstr>
      <vt:lpstr>Κροταφική αρτηρίτιδα ως πυρετός αγνώστου αιτιολογίας</vt:lpstr>
      <vt:lpstr>Εργαστηριακά ευρήματα</vt:lpstr>
      <vt:lpstr>Βιοψία κροταφικής</vt:lpstr>
      <vt:lpstr>Είναι απαραίτητη??</vt:lpstr>
      <vt:lpstr>Ερωτήματα</vt:lpstr>
      <vt:lpstr>Ο υπέρηχος έχει θέση?</vt:lpstr>
      <vt:lpstr>Παθογένεια </vt:lpstr>
      <vt:lpstr>Τι διαφορετικό έχουν τα μεγάλα αγγεία??</vt:lpstr>
      <vt:lpstr>PowerPoint Presentation</vt:lpstr>
      <vt:lpstr>PowerPoint Presentation</vt:lpstr>
      <vt:lpstr>Οι παίκτες….</vt:lpstr>
      <vt:lpstr>Παθογένεια: Δύο διακριτοί άξονες</vt:lpstr>
      <vt:lpstr>Το σύστημα της έμφυτης ανοσίας καθοδηγεί την επίκτητη ανοσία…</vt:lpstr>
      <vt:lpstr>Τα Th1 και Th17 λεμφοκύτταρα κυριαρχούν στην βλάβη…</vt:lpstr>
      <vt:lpstr>Το πιθανό παθογενετικό υπόβαθρο….</vt:lpstr>
      <vt:lpstr>Θεραπεία</vt:lpstr>
      <vt:lpstr>PowerPoint Presentation</vt:lpstr>
      <vt:lpstr>Υπάρχει άλλη θεραπεία πλην των στεροειδών?</vt:lpstr>
      <vt:lpstr>Αρτηρίτιδα Takayasu</vt:lpstr>
      <vt:lpstr>ΣΥΜΠΤΩΜΑΤΑ ΦΛΕΓΜΟΝΗΣ</vt:lpstr>
      <vt:lpstr>ΣΥΜΠΤΩΜΑΤΑ ΑΓΓΕΙΑΚΗΣ ΑΠΟΦΡΑΞΗΣ </vt:lpstr>
      <vt:lpstr>PowerPoint Presentation</vt:lpstr>
      <vt:lpstr>PowerPoint Presentation</vt:lpstr>
      <vt:lpstr>ΔΙΑΓΝΩΣΗ</vt:lpstr>
      <vt:lpstr>PowerPoint Presentation</vt:lpstr>
      <vt:lpstr>PowerPoint Presentation</vt:lpstr>
      <vt:lpstr>PowerPoint Presentation</vt:lpstr>
      <vt:lpstr>Θεραπεία</vt:lpstr>
      <vt:lpstr>PowerPoint Presentation</vt:lpstr>
      <vt:lpstr>Ρόλος των νεώτερων απεικονιστικών μεθόδων</vt:lpstr>
      <vt:lpstr>PowerPoint Presentation</vt:lpstr>
      <vt:lpstr>PowerPoint Presentation</vt:lpstr>
      <vt:lpstr>Κύριος Ν.Ξ.</vt:lpstr>
      <vt:lpstr>Κύριος Ν.Ξ.</vt:lpstr>
      <vt:lpstr>ΟΖΩΔΗΣ ΠΟΛΥΑΡΤΗΡΙΤΙΔΑ</vt:lpstr>
      <vt:lpstr>ΠΑΘΟΛΟΓΙΚΗ ΑΝΑΤΟΜΙΑ</vt:lpstr>
      <vt:lpstr>OZΩΔΗΣ ΠΟΛΥΑΡΤΗΡΙΤΙΔΑ-Συσχετίσεις</vt:lpstr>
      <vt:lpstr>ΚΛΙΝΙΚΗ ΕΙΚΟΝΑ (Ι)</vt:lpstr>
      <vt:lpstr>PowerPoint Presentation</vt:lpstr>
      <vt:lpstr>PowerPoint Presentation</vt:lpstr>
      <vt:lpstr>ΚΛΙΝΙΚΗ ΕΙΚΟΝΑ (ΙΙ)</vt:lpstr>
      <vt:lpstr>ΕΡΓΑΣΤΗΡΙΑΚΑ ΕΥΡΗΜΑΤΑ</vt:lpstr>
      <vt:lpstr>ΔΙΑΓΝΩΣΗ</vt:lpstr>
      <vt:lpstr>PowerPoint Presentation</vt:lpstr>
      <vt:lpstr>ΘΕΡΑΠΕΙΑ</vt:lpstr>
      <vt:lpstr>ΠΡΟΓΝΩΣΗ</vt:lpstr>
      <vt:lpstr>PowerPoint Presentation</vt:lpstr>
      <vt:lpstr>PowerPoint Presentation</vt:lpstr>
      <vt:lpstr>PowerPoint Presentation</vt:lpstr>
      <vt:lpstr>Αγγειίτιδες σχετιζόμενες με ANCA</vt:lpstr>
      <vt:lpstr>Anti-neutrophil cytoplasmic antibodies (ANCAs)</vt:lpstr>
      <vt:lpstr>Κοκκιωμάτωση με πολυαγγειίτιδα (Wegener) </vt:lpstr>
      <vt:lpstr>Λιγότερο συχνές εκδηλώσεις</vt:lpstr>
      <vt:lpstr>ΚΛΙΝΙΚΗ ΕΙΚΟΝΑ</vt:lpstr>
      <vt:lpstr>ΚΛΙΝΙΚΗ ΕΙΚΟΝΑ (ΙΙ)</vt:lpstr>
      <vt:lpstr>PowerPoint Presentation</vt:lpstr>
      <vt:lpstr>PowerPoint Presentation</vt:lpstr>
      <vt:lpstr>ΚΛΙΝΙΚΗ ΕΙΚΟΝΑ (ΙΙΙ)</vt:lpstr>
      <vt:lpstr>ΚΛΙΝΙΚΗ ΕΙΚΟΝΑ (ΙV)</vt:lpstr>
      <vt:lpstr>PowerPoint Presentation</vt:lpstr>
      <vt:lpstr>ΕΡΓΑΣΤΗΡΙΑΚΑ ΕΥΡΗΜΑΤΑ</vt:lpstr>
      <vt:lpstr>ΔΙΑΓΝΩΣΗ</vt:lpstr>
      <vt:lpstr>Μικροσκοπική πολυαγγειίτιδα</vt:lpstr>
      <vt:lpstr>ΚΛΙΝΙΚΗ ΕΙΚΟΝΑ</vt:lpstr>
      <vt:lpstr>PowerPoint Presentation</vt:lpstr>
      <vt:lpstr>Διαφορές στην προσβολή οργάνων μεταξύ GPA/MPA</vt:lpstr>
      <vt:lpstr>EGPA (Churg Strauss) Ηωσινοφιλική κοκκιωμάτωση με πολυαγγείτιδα</vt:lpstr>
      <vt:lpstr>ΣΥΝΔΡΟΜΟ  CHURG-STRAUSS</vt:lpstr>
      <vt:lpstr>ΚΛΙΝΙΚΗ ΕΙΚΟΝΑ</vt:lpstr>
      <vt:lpstr>PowerPoint Presentation</vt:lpstr>
      <vt:lpstr>Ο ρόλος των ANCA. Είναι παθογενετικά?</vt:lpstr>
      <vt:lpstr>PowerPoint Presentation</vt:lpstr>
      <vt:lpstr>PowerPoint Presentation</vt:lpstr>
      <vt:lpstr>Παθογένεια Το ουδετερόφιλο είναι κομβικό κύτταρο</vt:lpstr>
      <vt:lpstr>Τα ουδετερόφιλα πρέπει πρώτα να διεγερθούν… </vt:lpstr>
      <vt:lpstr>Προσκόλληση στο ενδοθήλιο…</vt:lpstr>
      <vt:lpstr>Τα ANCA διεγείρουν περαιτέρω τα ουδετερόφιλα…</vt:lpstr>
      <vt:lpstr>Φλεγμονή στο τοίχωμα του αγγείου….</vt:lpstr>
      <vt:lpstr>Ινιδοειδής νέκρωση…</vt:lpstr>
      <vt:lpstr>Οι ANCA αγγειίτιδες θεωρούνται «ολιγοάνοσες»</vt:lpstr>
      <vt:lpstr>Σημαντική η συμμετοχή συμπληρώματος</vt:lpstr>
      <vt:lpstr>Ειδικά για την EGPA είναι κομβικός ο ρόλος του ηωσινόφιλου</vt:lpstr>
      <vt:lpstr>Αγγειίτιδες σχετιζόμενες με ANCA Η μετάπτωση από θανατηφόρο σε χρόνιο νόσημα… </vt:lpstr>
      <vt:lpstr>Δεν χρειάζεται η CYC για συντήρηση της ύφεσης…</vt:lpstr>
      <vt:lpstr>To Rituximab αποτελεί βασική θεραπευτική επιλογή </vt:lpstr>
      <vt:lpstr>PowerPoint Presentation</vt:lpstr>
      <vt:lpstr>PowerPoint Presentation</vt:lpstr>
      <vt:lpstr>Θεραπεία EGPA Ο ρόλος θεραπειών που στοχεύουν το ηωσινόφιλο</vt:lpstr>
      <vt:lpstr>PowerPoint Presentation</vt:lpstr>
      <vt:lpstr>Ο ρόλος των αναστολέων συμπληρώματος</vt:lpstr>
      <vt:lpstr>ΑΓΓΕΙΪΤΙΔΕΣ ΑΠΟ ΑΝΟΣΟΣΥΜΠΛΕΓΜΑΤΑ</vt:lpstr>
      <vt:lpstr>ΠΟΡΦΥΡΑ  HENOCH-SCHÖNLEIN</vt:lpstr>
      <vt:lpstr>ΚΛΙΝΙΚΗ ΕΙΚΟΝΑ</vt:lpstr>
      <vt:lpstr>PowerPoint Presentation</vt:lpstr>
      <vt:lpstr>ΕΡΓΑΣΤΗΡΙΑΚΑ ΕΥΡΗΜΑΤΑ</vt:lpstr>
      <vt:lpstr>ΘΕΡΑΠΕΙΑ - ΠΡΟΓΝΩΣΗ</vt:lpstr>
      <vt:lpstr>KΡΥΟΣΦΑΙΡΙΝΑΙΜΙΚΗ ΑΓΓΕΙΙΤΙΔΑ</vt:lpstr>
      <vt:lpstr>PowerPoint Presentation</vt:lpstr>
      <vt:lpstr>PowerPoint Presentation</vt:lpstr>
      <vt:lpstr>ΚΛΙΝΙΚΗ ΕΙΚΟΝΑ</vt:lpstr>
      <vt:lpstr>ΔΙΑΓΝΩΣΗ</vt:lpstr>
      <vt:lpstr>ΘΕΡΑΠΕΙΑ</vt:lpstr>
      <vt:lpstr>ΔΕΡΜΑΤΙΚΗ ΛΕΥΚΟΚΥΤΟΚΛΑΣΤΙΚΗ ΑΓΓΕΙΪΤΙΔΑ</vt:lpstr>
      <vt:lpstr>ΑΙΤΙΑ ΔΕΡΜΑΤΙΚΗΣ ΛΕΥΚΟΚΥΤΟΚΛΑΣΤΙΚΗΣ ΑΓΓΕΙΪΤΙΔΑΣ</vt:lpstr>
      <vt:lpstr>ΚΛΙΝΙΚΗ ΕΙΚΟΝΑ</vt:lpstr>
      <vt:lpstr>PowerPoint Presentation</vt:lpstr>
      <vt:lpstr>ΘΕΡΑΠΕΙΑ</vt:lpstr>
      <vt:lpstr>Κύριος Σ.Ρ.</vt:lpstr>
      <vt:lpstr>Κύριος Σ.Ρ.</vt:lpstr>
      <vt:lpstr>Νόσος Behcet</vt:lpstr>
      <vt:lpstr>ΠΑΘΟΓΕΝΕΙΑ</vt:lpstr>
      <vt:lpstr>ΚΛΙΝΙΚΗ ΕΙΚΟΝΑ (Ι)</vt:lpstr>
      <vt:lpstr>ΚΛΙΝΙΚΗ ΕΙΚΟΝΑ (ΙΙ)</vt:lpstr>
      <vt:lpstr>PowerPoint Presentation</vt:lpstr>
      <vt:lpstr>ΚΛΙΝΙΚΗ ΕΙΚΟΝΑ (ΙΙΙ)</vt:lpstr>
      <vt:lpstr>ΚΛΙΝΙΚΗ ΕΙΚΟΝΑ (ΙV)</vt:lpstr>
      <vt:lpstr>ΚΛΙΝΙΚΗ ΕΙΚΟΝΑ (V)</vt:lpstr>
      <vt:lpstr>ΚΛΙΝΙΚΗ ΕΙΚΟΝΑ (VΙ)</vt:lpstr>
      <vt:lpstr>ΚΛΙΝΙΚΗ ΕΙΚΟΝΑ (VΙΙ)</vt:lpstr>
      <vt:lpstr>ΘΕΡΑΠΕΙΑ</vt:lpstr>
    </vt:vector>
  </TitlesOfParts>
  <Company>HCData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Αγγειιτιδες σχετιζομενες με ANCA</dc:title>
  <dc:creator>jimmy</dc:creator>
  <cp:lastModifiedBy>Dimitrios Daoussis</cp:lastModifiedBy>
  <cp:revision>77</cp:revision>
  <dcterms:created xsi:type="dcterms:W3CDTF">2013-04-12T06:01:43Z</dcterms:created>
  <dcterms:modified xsi:type="dcterms:W3CDTF">2024-05-19T09:53:57Z</dcterms:modified>
</cp:coreProperties>
</file>