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77" r:id="rId7"/>
    <p:sldId id="278" r:id="rId8"/>
    <p:sldId id="27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B43B3AE-DC82-4CF2-942B-1DD94786913B}" type="datetimeFigureOut">
              <a:rPr lang="el-GR" smtClean="0"/>
              <a:pPr/>
              <a:t>5/11/2023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09A07E8-60B8-4EC2-B00C-01816DB76C0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3B3AE-DC82-4CF2-942B-1DD94786913B}" type="datetimeFigureOut">
              <a:rPr lang="el-GR" smtClean="0"/>
              <a:pPr/>
              <a:t>5/11/2023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A07E8-60B8-4EC2-B00C-01816DB76C0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mtClean="0"/>
              <a:t>ΦΙΛΟΣΟΦΙΑ </a:t>
            </a:r>
            <a:r>
              <a:rPr lang="el-GR" smtClean="0"/>
              <a:t>ΤΗΣ </a:t>
            </a:r>
            <a:r>
              <a:rPr lang="el-GR" dirty="0" smtClean="0"/>
              <a:t>ΕΚΠΑΙΔΕΥΣΗΣ</a:t>
            </a:r>
            <a:br>
              <a:rPr lang="el-GR" dirty="0" smtClean="0"/>
            </a:br>
            <a:r>
              <a:rPr lang="el-GR" dirty="0" smtClean="0"/>
              <a:t> </a:t>
            </a:r>
            <a:r>
              <a:rPr lang="el-GR" sz="3100" dirty="0" smtClean="0"/>
              <a:t>ΔΗΜΟΠΟΥΛΟΣ ΒΑΣΙΛΕΙΟΣ </a:t>
            </a:r>
            <a:r>
              <a:rPr lang="el-GR" dirty="0" smtClean="0"/>
              <a:t/>
            </a:r>
            <a:br>
              <a:rPr lang="el-GR" dirty="0" smtClean="0"/>
            </a:br>
            <a:r>
              <a:rPr lang="el-GR" dirty="0" smtClean="0"/>
              <a:t>(</a:t>
            </a:r>
            <a:r>
              <a:rPr lang="en-US" dirty="0" smtClean="0"/>
              <a:t>5</a:t>
            </a:r>
            <a:r>
              <a:rPr lang="el-GR" dirty="0" smtClean="0"/>
              <a:t>)</a:t>
            </a:r>
            <a:endParaRPr lang="el-GR" dirty="0"/>
          </a:p>
        </p:txBody>
      </p:sp>
      <p:sp>
        <p:nvSpPr>
          <p:cNvPr id="3" name="2 - Υπότιτλος"/>
          <p:cNvSpPr>
            <a:spLocks noGrp="1"/>
          </p:cNvSpPr>
          <p:nvPr>
            <p:ph type="subTitle" idx="1"/>
          </p:nvPr>
        </p:nvSpPr>
        <p:spPr/>
        <p:txBody>
          <a:bodyPr/>
          <a:lstStyle/>
          <a:p>
            <a:r>
              <a:rPr lang="el-GR" dirty="0" smtClean="0"/>
              <a:t>ΑΓΩΓΗ</a:t>
            </a:r>
          </a:p>
          <a:p>
            <a:r>
              <a:rPr lang="el-GR" dirty="0" smtClean="0"/>
              <a:t>(Ασταθείς μορφές Ι)</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ΕΝΟΧΗ</a:t>
            </a:r>
            <a:endParaRPr lang="el-GR" dirty="0"/>
          </a:p>
        </p:txBody>
      </p:sp>
      <p:sp>
        <p:nvSpPr>
          <p:cNvPr id="3" name="2 - Θέση περιεχομένου"/>
          <p:cNvSpPr>
            <a:spLocks noGrp="1"/>
          </p:cNvSpPr>
          <p:nvPr>
            <p:ph idx="1"/>
          </p:nvPr>
        </p:nvSpPr>
        <p:spPr/>
        <p:txBody>
          <a:bodyPr/>
          <a:lstStyle/>
          <a:p>
            <a:pPr algn="ctr">
              <a:buNone/>
            </a:pPr>
            <a:endParaRPr lang="el-GR" dirty="0" smtClean="0"/>
          </a:p>
          <a:p>
            <a:pPr algn="ctr">
              <a:buNone/>
            </a:pPr>
            <a:r>
              <a:rPr lang="el-GR" dirty="0" smtClean="0"/>
              <a:t>ΕΡΩΤΗΜΑ</a:t>
            </a:r>
          </a:p>
          <a:p>
            <a:pPr algn="ctr">
              <a:buNone/>
            </a:pPr>
            <a:r>
              <a:rPr lang="el-GR" dirty="0" smtClean="0"/>
              <a:t>Ποιο αίσθημα κυριαρχεί στα τελευταία λόγια της μάνας;</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ΕΝΟΧΗ</a:t>
            </a:r>
            <a:endParaRPr lang="el-GR" dirty="0"/>
          </a:p>
        </p:txBody>
      </p:sp>
      <p:sp>
        <p:nvSpPr>
          <p:cNvPr id="3" name="2 - Θέση περιεχομένου"/>
          <p:cNvSpPr>
            <a:spLocks noGrp="1"/>
          </p:cNvSpPr>
          <p:nvPr>
            <p:ph idx="1"/>
          </p:nvPr>
        </p:nvSpPr>
        <p:spPr/>
        <p:txBody>
          <a:bodyPr/>
          <a:lstStyle/>
          <a:p>
            <a:endParaRPr lang="el-GR" dirty="0" smtClean="0"/>
          </a:p>
          <a:p>
            <a:pPr algn="ctr">
              <a:buNone/>
            </a:pPr>
            <a:r>
              <a:rPr lang="el-GR" dirty="0" smtClean="0"/>
              <a:t>ΕΡΩΤΗΜΑ</a:t>
            </a:r>
          </a:p>
          <a:p>
            <a:pPr algn="ctr">
              <a:buNone/>
            </a:pPr>
            <a:r>
              <a:rPr lang="el-GR" dirty="0" smtClean="0"/>
              <a:t>Υπάρχει κάποιος λόγος να αισθάνεται ένοχη;</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ΕΝΟΧΗ</a:t>
            </a:r>
            <a:endParaRPr lang="el-GR" dirty="0"/>
          </a:p>
        </p:txBody>
      </p:sp>
      <p:sp>
        <p:nvSpPr>
          <p:cNvPr id="3" name="2 - Θέση περιεχομένου"/>
          <p:cNvSpPr>
            <a:spLocks noGrp="1"/>
          </p:cNvSpPr>
          <p:nvPr>
            <p:ph idx="1"/>
          </p:nvPr>
        </p:nvSpPr>
        <p:spPr/>
        <p:txBody>
          <a:bodyPr/>
          <a:lstStyle/>
          <a:p>
            <a:pPr algn="ctr">
              <a:buNone/>
            </a:pPr>
            <a:r>
              <a:rPr lang="el-GR" dirty="0" smtClean="0"/>
              <a:t>ΑΠΑΝΤΗΣΗ: </a:t>
            </a:r>
            <a:r>
              <a:rPr lang="el-GR" b="1" dirty="0" smtClean="0"/>
              <a:t>ΌΧΙ</a:t>
            </a:r>
          </a:p>
          <a:p>
            <a:pPr algn="ctr">
              <a:buNone/>
            </a:pPr>
            <a:r>
              <a:rPr lang="el-GR" dirty="0" smtClean="0"/>
              <a:t>Διότι: </a:t>
            </a:r>
          </a:p>
          <a:p>
            <a:pPr algn="ctr">
              <a:buNone/>
            </a:pPr>
            <a:r>
              <a:rPr lang="el-GR" dirty="0" smtClean="0"/>
              <a:t>-</a:t>
            </a:r>
            <a:r>
              <a:rPr lang="el-GR" sz="2400" dirty="0" smtClean="0"/>
              <a:t>είχε εξαιρετικές σχέσεις με τον 29χρονο</a:t>
            </a:r>
          </a:p>
          <a:p>
            <a:pPr algn="ctr">
              <a:buNone/>
            </a:pPr>
            <a:r>
              <a:rPr lang="el-GR" sz="2400" dirty="0" smtClean="0"/>
              <a:t>-δεν υπήρχαν ενδείξεις ψυχολογικών προβλημάτων του δράστη</a:t>
            </a:r>
          </a:p>
          <a:p>
            <a:pPr algn="ctr">
              <a:buNone/>
            </a:pPr>
            <a:r>
              <a:rPr lang="el-GR" sz="2400" dirty="0" smtClean="0"/>
              <a:t>-δεν προηγήθηκε καυγάς/ ήρεμη ατμόσφαιρα/ δεν μπορούσε να υποψιαστεί κάτι</a:t>
            </a:r>
          </a:p>
          <a:p>
            <a:pPr algn="ctr">
              <a:buNone/>
            </a:pPr>
            <a:r>
              <a:rPr lang="el-GR" sz="2400" dirty="0" smtClean="0"/>
              <a:t>-την κλείδωσε στο μπάνιο/ δεν μπορούσε να αντιδράσει</a:t>
            </a:r>
          </a:p>
          <a:p>
            <a:pPr algn="ctr">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ΕΝΟΧΗ</a:t>
            </a:r>
            <a:endParaRPr lang="el-GR" dirty="0"/>
          </a:p>
        </p:txBody>
      </p:sp>
      <p:sp>
        <p:nvSpPr>
          <p:cNvPr id="3" name="2 - Θέση περιεχομένου"/>
          <p:cNvSpPr>
            <a:spLocks noGrp="1"/>
          </p:cNvSpPr>
          <p:nvPr>
            <p:ph idx="1"/>
          </p:nvPr>
        </p:nvSpPr>
        <p:spPr/>
        <p:txBody>
          <a:bodyPr>
            <a:normAutofit fontScale="77500" lnSpcReduction="20000"/>
          </a:bodyPr>
          <a:lstStyle/>
          <a:p>
            <a:pPr algn="ctr"/>
            <a:r>
              <a:rPr lang="el-GR" dirty="0" smtClean="0"/>
              <a:t>Παρόλα όμως τα </a:t>
            </a:r>
            <a:r>
              <a:rPr lang="el-GR" b="1" dirty="0" smtClean="0"/>
              <a:t>πειστήρια αθωότητας</a:t>
            </a:r>
            <a:r>
              <a:rPr lang="el-GR" dirty="0" smtClean="0"/>
              <a:t>, αυτή συνεχίζει να αισθάνεται ένοχη</a:t>
            </a:r>
          </a:p>
          <a:p>
            <a:pPr algn="ctr"/>
            <a:r>
              <a:rPr lang="el-GR" dirty="0" smtClean="0"/>
              <a:t>Πού έγκειται η ενοχή της;</a:t>
            </a:r>
          </a:p>
          <a:p>
            <a:pPr algn="ctr"/>
            <a:endParaRPr lang="el-GR" dirty="0" smtClean="0"/>
          </a:p>
          <a:p>
            <a:pPr algn="ctr"/>
            <a:r>
              <a:rPr lang="el-GR" dirty="0" smtClean="0"/>
              <a:t>Στο γεγονός ότι είναι άνθρωπος ….</a:t>
            </a:r>
          </a:p>
          <a:p>
            <a:pPr algn="ctr"/>
            <a:endParaRPr lang="el-GR" dirty="0" smtClean="0"/>
          </a:p>
          <a:p>
            <a:pPr algn="ctr"/>
            <a:r>
              <a:rPr lang="el-GR" sz="3000" dirty="0" smtClean="0"/>
              <a:t>Υφίσταται (στοιχειώνεται από) 2 αρχέγονες </a:t>
            </a:r>
            <a:r>
              <a:rPr lang="el-GR" sz="3000" b="1" dirty="0" smtClean="0"/>
              <a:t>αρνήσεις</a:t>
            </a:r>
            <a:r>
              <a:rPr lang="el-GR" sz="3000" dirty="0" smtClean="0"/>
              <a:t> (οντολογικό «</a:t>
            </a:r>
            <a:r>
              <a:rPr lang="el-GR" sz="3000" b="1" dirty="0" smtClean="0"/>
              <a:t>δεν</a:t>
            </a:r>
            <a:r>
              <a:rPr lang="el-GR" sz="3000" dirty="0" smtClean="0"/>
              <a:t>») </a:t>
            </a:r>
            <a:r>
              <a:rPr lang="el-GR" sz="2400" dirty="0" smtClean="0"/>
              <a:t>(</a:t>
            </a:r>
            <a:r>
              <a:rPr lang="en-US" sz="2400" dirty="0" smtClean="0"/>
              <a:t>Martin Heidegger)</a:t>
            </a:r>
            <a:endParaRPr lang="el-GR" sz="3000" dirty="0" smtClean="0"/>
          </a:p>
          <a:p>
            <a:pPr algn="ctr">
              <a:buNone/>
            </a:pPr>
            <a:endParaRPr lang="el-GR" sz="3000" dirty="0" smtClean="0"/>
          </a:p>
          <a:p>
            <a:pPr algn="ctr"/>
            <a:endParaRPr lang="el-GR" sz="3000" dirty="0" smtClean="0"/>
          </a:p>
          <a:p>
            <a:pPr algn="ctr"/>
            <a:r>
              <a:rPr lang="el-GR" dirty="0" smtClean="0"/>
              <a:t>Στη βάση τους συντίθεται η ενοχή του ανθρώπινου είδους</a:t>
            </a:r>
          </a:p>
          <a:p>
            <a:pPr algn="ctr">
              <a:buNone/>
            </a:pPr>
            <a:r>
              <a:rPr lang="el-GR" dirty="0" smtClean="0"/>
              <a:t>  </a:t>
            </a:r>
            <a:endParaRPr lang="el-GR" dirty="0"/>
          </a:p>
        </p:txBody>
      </p:sp>
      <p:sp>
        <p:nvSpPr>
          <p:cNvPr id="4" name="3 - Βέλος προς τα κάτω"/>
          <p:cNvSpPr/>
          <p:nvPr/>
        </p:nvSpPr>
        <p:spPr>
          <a:xfrm>
            <a:off x="4429124" y="2571744"/>
            <a:ext cx="71438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5715008" y="3429000"/>
            <a:ext cx="64294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3714744" y="4429132"/>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1</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p:txBody>
          <a:bodyPr>
            <a:normAutofit/>
          </a:bodyPr>
          <a:lstStyle/>
          <a:p>
            <a:r>
              <a:rPr lang="el-GR" sz="2000" dirty="0" smtClean="0"/>
              <a:t>Η 1</a:t>
            </a:r>
            <a:r>
              <a:rPr lang="el-GR" sz="2000" baseline="30000" dirty="0" smtClean="0"/>
              <a:t>η</a:t>
            </a:r>
            <a:r>
              <a:rPr lang="el-GR" sz="2000" dirty="0" smtClean="0"/>
              <a:t> αρχέγονη άρνηση (οντολογικό «δεν») σχετίζεται με το </a:t>
            </a:r>
            <a:r>
              <a:rPr lang="el-GR" sz="2000" b="1" dirty="0" smtClean="0"/>
              <a:t>παρελθόν</a:t>
            </a:r>
          </a:p>
          <a:p>
            <a:endParaRPr lang="el-GR" sz="2000" dirty="0" smtClean="0"/>
          </a:p>
          <a:p>
            <a:r>
              <a:rPr lang="el-GR" sz="2000" dirty="0" smtClean="0"/>
              <a:t>Ο άνθρωπος ρίχτηκε σε έναν κόσμο για τον όποιο </a:t>
            </a:r>
            <a:r>
              <a:rPr lang="el-GR" sz="2000" b="1" dirty="0" smtClean="0"/>
              <a:t>δεν</a:t>
            </a:r>
            <a:r>
              <a:rPr lang="el-GR" sz="2000" dirty="0" smtClean="0"/>
              <a:t> ρωτήθηκε και </a:t>
            </a:r>
            <a:r>
              <a:rPr lang="el-GR" sz="2000" b="1" dirty="0" smtClean="0"/>
              <a:t>δεν</a:t>
            </a:r>
            <a:r>
              <a:rPr lang="el-GR" sz="2000" dirty="0" smtClean="0"/>
              <a:t> επέλεξε τις χωροταξικές του συντεταγμένες </a:t>
            </a:r>
          </a:p>
          <a:p>
            <a:endParaRPr lang="el-GR" sz="2000" dirty="0" smtClean="0"/>
          </a:p>
          <a:p>
            <a:r>
              <a:rPr lang="el-GR" sz="2000" dirty="0" smtClean="0"/>
              <a:t>Τι σημαίνει αυτό;           Ότι η συγκεκριμένη μητέρα κλήθηκε να ζήσει εξ αρχής  σε ένα </a:t>
            </a:r>
            <a:r>
              <a:rPr lang="el-GR" sz="2000" b="1" dirty="0" smtClean="0"/>
              <a:t>προκαθορισμένο περιβάλλον</a:t>
            </a:r>
          </a:p>
          <a:p>
            <a:endParaRPr lang="el-GR" sz="2000" b="1" dirty="0" smtClean="0"/>
          </a:p>
          <a:p>
            <a:r>
              <a:rPr lang="el-GR" sz="1800" dirty="0" smtClean="0"/>
              <a:t>Π.χ. είτε ως παιδί μιας φτωχικής οικογένειας όπου ο μόνος τρόπος διαφυγής από τη μοίρα των γονιών της ήταν ο δρόμος των γραμμάτων </a:t>
            </a:r>
          </a:p>
          <a:p>
            <a:r>
              <a:rPr lang="el-GR" sz="1800" dirty="0" smtClean="0"/>
              <a:t>Είτε αντίθετα ως παιδί μιας εύπορης οικογένειας ιατρών στο πλαίσιο της οποίας κλήθηκε να ακολουθήσει την επαγγελματική παράδοση των γονιών της</a:t>
            </a:r>
          </a:p>
          <a:p>
            <a:r>
              <a:rPr lang="el-GR" sz="1800" dirty="0" smtClean="0"/>
              <a:t>Είτε τέλος ως </a:t>
            </a:r>
            <a:r>
              <a:rPr lang="el-GR" sz="1800" u="sng" dirty="0" smtClean="0"/>
              <a:t>οτιδήποτε άλλο </a:t>
            </a:r>
          </a:p>
          <a:p>
            <a:endParaRPr lang="el-GR" sz="2000" dirty="0"/>
          </a:p>
        </p:txBody>
      </p:sp>
      <p:sp>
        <p:nvSpPr>
          <p:cNvPr id="4" name="3 - Βέλος προς τα κάτω"/>
          <p:cNvSpPr/>
          <p:nvPr/>
        </p:nvSpPr>
        <p:spPr>
          <a:xfrm>
            <a:off x="7215206" y="2071678"/>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857224" y="3071810"/>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Επεξήγηση με δεξιό βέλος"/>
          <p:cNvSpPr/>
          <p:nvPr/>
        </p:nvSpPr>
        <p:spPr>
          <a:xfrm>
            <a:off x="2714612" y="3500438"/>
            <a:ext cx="500066" cy="214314"/>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3500430" y="4071942"/>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1</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p:txBody>
          <a:bodyPr>
            <a:normAutofit/>
          </a:bodyPr>
          <a:lstStyle/>
          <a:p>
            <a:r>
              <a:rPr lang="el-GR" sz="2400" b="1" dirty="0" smtClean="0"/>
              <a:t>Όπως</a:t>
            </a:r>
            <a:r>
              <a:rPr lang="el-GR" sz="2400" dirty="0" smtClean="0"/>
              <a:t> και </a:t>
            </a:r>
            <a:r>
              <a:rPr lang="el-GR" sz="2400" b="1" dirty="0" smtClean="0"/>
              <a:t>όπου</a:t>
            </a:r>
            <a:r>
              <a:rPr lang="el-GR" sz="2400" dirty="0" smtClean="0"/>
              <a:t> κι αν γεννήθηκε </a:t>
            </a:r>
          </a:p>
          <a:p>
            <a:endParaRPr lang="el-GR" sz="2400" dirty="0" smtClean="0"/>
          </a:p>
          <a:p>
            <a:r>
              <a:rPr lang="el-GR" sz="2400" dirty="0" smtClean="0"/>
              <a:t>Εξαναγκάστηκε να υπάρξει εξ αρχής κατά έναν προειλημμένο τρόπο πριν καν τον αντιληφθεί / τον αρνηθεί ή τον επιλέξει</a:t>
            </a:r>
          </a:p>
          <a:p>
            <a:endParaRPr lang="el-GR" sz="2400" dirty="0" smtClean="0"/>
          </a:p>
          <a:p>
            <a:r>
              <a:rPr lang="el-GR" sz="2400" dirty="0" smtClean="0"/>
              <a:t>Υποχρεώθηκε να «παίξει» με βάση τους όρους που έθεσαν οι </a:t>
            </a:r>
            <a:r>
              <a:rPr lang="el-GR" sz="2000" dirty="0" smtClean="0"/>
              <a:t>(φτωχοί/πλούσιοι/μορφωμένοι/αμόρφωτοι/στοργικοί/άκαρδοι/ή οτιδήποτε άλλο) </a:t>
            </a:r>
            <a:r>
              <a:rPr lang="el-GR" sz="2400" dirty="0" smtClean="0"/>
              <a:t>γονείς της καθότι δεν διέθετε άλλο κοσμικό «παιχνίδι»</a:t>
            </a:r>
          </a:p>
          <a:p>
            <a:r>
              <a:rPr lang="el-GR" sz="2400" dirty="0" smtClean="0"/>
              <a:t>Αντιλαμβανόταν  το οικείο περιβάλλον ως τον μοναδικά υπάρχοντα και διαθέσιμο κόσμο- δηλ. τον </a:t>
            </a:r>
            <a:r>
              <a:rPr lang="el-GR" sz="2400" u="sng" dirty="0" smtClean="0"/>
              <a:t>κόσμο της</a:t>
            </a:r>
          </a:p>
          <a:p>
            <a:endParaRPr lang="el-GR" sz="2400" dirty="0" smtClean="0"/>
          </a:p>
          <a:p>
            <a:endParaRPr lang="el-GR" sz="2400" dirty="0"/>
          </a:p>
        </p:txBody>
      </p:sp>
      <p:sp>
        <p:nvSpPr>
          <p:cNvPr id="4" name="3 - Βέλος προς τα κάτω"/>
          <p:cNvSpPr/>
          <p:nvPr/>
        </p:nvSpPr>
        <p:spPr>
          <a:xfrm>
            <a:off x="1785918" y="2071678"/>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714480" y="3286124"/>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357290" y="5143512"/>
            <a:ext cx="35719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1</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p:txBody>
          <a:bodyPr>
            <a:normAutofit/>
          </a:bodyPr>
          <a:lstStyle/>
          <a:p>
            <a:r>
              <a:rPr lang="el-GR" sz="2400" dirty="0" smtClean="0"/>
              <a:t>Έναντι αυτού του κόσμου θα κληθεί στη συνέχεια να αναλάβει την </a:t>
            </a:r>
            <a:r>
              <a:rPr lang="el-GR" sz="2400" u="sng" dirty="0" smtClean="0"/>
              <a:t>πλήρη ευθύνη</a:t>
            </a:r>
          </a:p>
          <a:p>
            <a:endParaRPr lang="el-GR" sz="2400" dirty="0" smtClean="0"/>
          </a:p>
          <a:p>
            <a:r>
              <a:rPr lang="el-GR" sz="2000" dirty="0" smtClean="0"/>
              <a:t>Άνθρωπος: υπ</a:t>
            </a:r>
            <a:r>
              <a:rPr lang="el-GR" sz="2000" b="1" dirty="0" smtClean="0"/>
              <a:t>αίτιο</a:t>
            </a:r>
            <a:r>
              <a:rPr lang="el-GR" sz="2000" dirty="0" smtClean="0"/>
              <a:t>ς ενός εαυτού του οποίου όμως δεν είναι ο </a:t>
            </a:r>
            <a:r>
              <a:rPr lang="el-GR" sz="2000" b="1" dirty="0" smtClean="0"/>
              <a:t>αίτιος</a:t>
            </a:r>
          </a:p>
          <a:p>
            <a:endParaRPr lang="el-GR" sz="2000" b="1" dirty="0" smtClean="0"/>
          </a:p>
          <a:p>
            <a:r>
              <a:rPr lang="el-GR" sz="2000" dirty="0" smtClean="0"/>
              <a:t>Αναλαμβάνει ένα υπαρξιακό βάρος που </a:t>
            </a:r>
            <a:r>
              <a:rPr lang="el-GR" sz="2000" b="1" dirty="0" smtClean="0"/>
              <a:t>δεν</a:t>
            </a:r>
            <a:r>
              <a:rPr lang="el-GR" sz="2000" dirty="0" smtClean="0"/>
              <a:t> του αναλογεί </a:t>
            </a:r>
          </a:p>
          <a:p>
            <a:endParaRPr lang="el-GR" sz="2000" dirty="0" smtClean="0"/>
          </a:p>
          <a:p>
            <a:r>
              <a:rPr lang="el-GR" sz="2000" dirty="0" smtClean="0"/>
              <a:t>Γιατί;           </a:t>
            </a:r>
            <a:r>
              <a:rPr lang="el-GR" sz="1800" dirty="0" smtClean="0"/>
              <a:t>Διότι δεν βρίσκει πουθενά αλλού να το εναποθέσει / «φορτώσει»</a:t>
            </a:r>
          </a:p>
          <a:p>
            <a:endParaRPr lang="el-GR" sz="1800" dirty="0" smtClean="0"/>
          </a:p>
          <a:p>
            <a:r>
              <a:rPr lang="el-GR" sz="1800" dirty="0" smtClean="0"/>
              <a:t>Ερωτήματα του στυλ «</a:t>
            </a:r>
            <a:r>
              <a:rPr lang="el-GR" sz="1800" u="sng" dirty="0" smtClean="0"/>
              <a:t>μάνα γιατί με γέννησες;</a:t>
            </a:r>
            <a:r>
              <a:rPr lang="el-GR" sz="1800" dirty="0" smtClean="0"/>
              <a:t>» δεν γίνονται πιστευτά ….</a:t>
            </a:r>
            <a:endParaRPr lang="el-GR" sz="1800" dirty="0"/>
          </a:p>
        </p:txBody>
      </p:sp>
      <p:sp>
        <p:nvSpPr>
          <p:cNvPr id="4" name="3 - Βέλος προς τα κάτω"/>
          <p:cNvSpPr/>
          <p:nvPr/>
        </p:nvSpPr>
        <p:spPr>
          <a:xfrm>
            <a:off x="3214678" y="2428868"/>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357290" y="3214686"/>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071538" y="4000504"/>
            <a:ext cx="35719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Επεξήγηση με δεξιό βέλος"/>
          <p:cNvSpPr/>
          <p:nvPr/>
        </p:nvSpPr>
        <p:spPr>
          <a:xfrm>
            <a:off x="1571604" y="4357694"/>
            <a:ext cx="357190" cy="285752"/>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1</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p:txBody>
          <a:bodyPr>
            <a:normAutofit/>
          </a:bodyPr>
          <a:lstStyle/>
          <a:p>
            <a:r>
              <a:rPr lang="el-GR" sz="2000" dirty="0" smtClean="0"/>
              <a:t>Έτσι η συγκεκριμένη γυναίκα (όπως και </a:t>
            </a:r>
            <a:r>
              <a:rPr lang="el-GR" sz="2000" u="sng" dirty="0" smtClean="0"/>
              <a:t>όλοι μας</a:t>
            </a:r>
            <a:r>
              <a:rPr lang="el-GR" sz="2000" dirty="0" smtClean="0"/>
              <a:t>)</a:t>
            </a:r>
          </a:p>
          <a:p>
            <a:endParaRPr lang="el-GR" sz="2400" dirty="0" smtClean="0"/>
          </a:p>
          <a:p>
            <a:r>
              <a:rPr lang="el-GR" sz="2000" dirty="0" smtClean="0"/>
              <a:t>Υποχρεώθηκε να ζήσει με βάση τους κατανοητικούς κανόνες μιας ύπαρξης χωρίς να γνωρίζει τους λόγους που την έφεραν σ’ αυτήν ….</a:t>
            </a:r>
          </a:p>
          <a:p>
            <a:endParaRPr lang="el-GR" sz="2000" dirty="0" smtClean="0"/>
          </a:p>
          <a:p>
            <a:r>
              <a:rPr lang="el-GR" sz="2000" dirty="0" smtClean="0"/>
              <a:t>Αδυνατεί να προσπελάσει το απώτατο παρελθόν προκειμένου να βρει απάντηση σε μια σειρά </a:t>
            </a:r>
            <a:r>
              <a:rPr lang="el-GR" sz="2000" b="1" dirty="0" smtClean="0"/>
              <a:t>βασανιστικά ερωτήματα</a:t>
            </a:r>
          </a:p>
          <a:p>
            <a:endParaRPr lang="el-GR" sz="2000" dirty="0" smtClean="0"/>
          </a:p>
          <a:p>
            <a:pPr algn="r">
              <a:buNone/>
            </a:pPr>
            <a:r>
              <a:rPr lang="el-GR" sz="1400" dirty="0" smtClean="0"/>
              <a:t>Συνήθως είναι κρυμμένα κάτω από το «χαλί» της καθημερινότητας</a:t>
            </a:r>
          </a:p>
          <a:p>
            <a:pPr algn="r">
              <a:buNone/>
            </a:pPr>
            <a:endParaRPr lang="el-GR" sz="1400" dirty="0" smtClean="0"/>
          </a:p>
          <a:p>
            <a:pPr algn="ctr">
              <a:buNone/>
            </a:pPr>
            <a:r>
              <a:rPr lang="el-GR" sz="1400" dirty="0" smtClean="0"/>
              <a:t>Επανέρχονται στο φως σε οριακές / τραγικές στιγμές </a:t>
            </a:r>
          </a:p>
          <a:p>
            <a:pPr algn="ctr">
              <a:buNone/>
            </a:pPr>
            <a:r>
              <a:rPr lang="el-GR" sz="1400" dirty="0" smtClean="0"/>
              <a:t>(όπως αυτή που βιώνει η δύστυχη μητέρα)</a:t>
            </a:r>
            <a:endParaRPr lang="el-GR" sz="1400" dirty="0"/>
          </a:p>
        </p:txBody>
      </p:sp>
      <p:sp>
        <p:nvSpPr>
          <p:cNvPr id="4" name="3 - Βέλος προς τα κάτω"/>
          <p:cNvSpPr/>
          <p:nvPr/>
        </p:nvSpPr>
        <p:spPr>
          <a:xfrm>
            <a:off x="2928926" y="2071678"/>
            <a:ext cx="50006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000364" y="3143248"/>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429124" y="4143380"/>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3428992" y="4143380"/>
            <a:ext cx="28575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1</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p:txBody>
          <a:bodyPr/>
          <a:lstStyle/>
          <a:p>
            <a:r>
              <a:rPr lang="el-GR" dirty="0" smtClean="0"/>
              <a:t>Ποια είναι αυτά τα ερωτήματα;</a:t>
            </a:r>
          </a:p>
          <a:p>
            <a:pPr algn="ctr"/>
            <a:r>
              <a:rPr lang="el-GR" dirty="0" smtClean="0"/>
              <a:t>-</a:t>
            </a:r>
            <a:r>
              <a:rPr lang="el-GR" sz="2400" dirty="0" smtClean="0"/>
              <a:t>Γιατί εγώ;</a:t>
            </a:r>
          </a:p>
          <a:p>
            <a:pPr algn="ctr"/>
            <a:r>
              <a:rPr lang="el-GR" sz="2400" dirty="0" smtClean="0"/>
              <a:t>-Γιατί σε μένα;</a:t>
            </a:r>
          </a:p>
          <a:p>
            <a:pPr algn="ctr"/>
            <a:r>
              <a:rPr lang="el-GR" sz="2400" dirty="0" smtClean="0"/>
              <a:t>-Σε τι έφταιξα;</a:t>
            </a:r>
          </a:p>
          <a:p>
            <a:pPr algn="ctr">
              <a:buNone/>
            </a:pPr>
            <a:endParaRPr lang="el-GR" sz="2400" dirty="0" smtClean="0"/>
          </a:p>
          <a:p>
            <a:pPr algn="ctr">
              <a:buNone/>
            </a:pPr>
            <a:r>
              <a:rPr lang="el-GR" sz="2400" b="1" dirty="0" smtClean="0"/>
              <a:t>Σπαρακτικά</a:t>
            </a:r>
            <a:r>
              <a:rPr lang="el-GR" sz="2400" dirty="0" smtClean="0"/>
              <a:t> και συνάμα αναπάντητα….</a:t>
            </a:r>
          </a:p>
          <a:p>
            <a:pPr>
              <a:buNone/>
            </a:pPr>
            <a:endParaRPr lang="el-GR" sz="2400" dirty="0" smtClean="0"/>
          </a:p>
          <a:p>
            <a:pPr>
              <a:buNone/>
            </a:pPr>
            <a:r>
              <a:rPr lang="el-GR" sz="2400" u="sng" dirty="0" smtClean="0"/>
              <a:t>Θυμηθείτε:</a:t>
            </a:r>
            <a:r>
              <a:rPr lang="el-GR" sz="2400" dirty="0" smtClean="0"/>
              <a:t> το «ερωτώ» συνιστά μια μορφή οντολογικής αδυναμίας / συνδέεται ερμηνευτικά με το «ικετεύω» </a:t>
            </a:r>
          </a:p>
          <a:p>
            <a:endParaRPr lang="el-GR" dirty="0"/>
          </a:p>
        </p:txBody>
      </p:sp>
      <p:sp>
        <p:nvSpPr>
          <p:cNvPr id="4" name="3 - Βέλος προς τα κάτω"/>
          <p:cNvSpPr/>
          <p:nvPr/>
        </p:nvSpPr>
        <p:spPr>
          <a:xfrm>
            <a:off x="4500562" y="2071678"/>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00562" y="371475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2786050" y="4500570"/>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2</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p:txBody>
          <a:bodyPr>
            <a:normAutofit/>
          </a:bodyPr>
          <a:lstStyle/>
          <a:p>
            <a:r>
              <a:rPr lang="el-GR" sz="2000" dirty="0" smtClean="0"/>
              <a:t>Η 2</a:t>
            </a:r>
            <a:r>
              <a:rPr lang="el-GR" sz="2000" baseline="30000" dirty="0" smtClean="0"/>
              <a:t>η</a:t>
            </a:r>
            <a:r>
              <a:rPr lang="el-GR" sz="2000" dirty="0" smtClean="0"/>
              <a:t> αρχέγονη άρνηση (οντολογικό «δεν») σχετίζεται με το </a:t>
            </a:r>
            <a:r>
              <a:rPr lang="el-GR" sz="2000" b="1" dirty="0" smtClean="0"/>
              <a:t>μέλλον</a:t>
            </a:r>
          </a:p>
          <a:p>
            <a:endParaRPr lang="el-GR" sz="2000" dirty="0" smtClean="0"/>
          </a:p>
          <a:p>
            <a:r>
              <a:rPr lang="el-GR" sz="2000" dirty="0" smtClean="0"/>
              <a:t>Ο άνθρωπος είναι το Ον εκείνο που επιλέγει με βάση μια σειρά από δυνατότητες (δηλ. είναι ελεύθερος να υπάρξει μέσα από </a:t>
            </a:r>
            <a:r>
              <a:rPr lang="el-GR" sz="2000" b="1" dirty="0" smtClean="0"/>
              <a:t>ποικίλα ενδεχόμενα)</a:t>
            </a:r>
          </a:p>
          <a:p>
            <a:endParaRPr lang="el-GR" sz="2000" dirty="0" smtClean="0"/>
          </a:p>
          <a:p>
            <a:r>
              <a:rPr lang="el-GR" sz="2000" dirty="0" smtClean="0"/>
              <a:t>Κάποια από αυτά φαντάζουν αδύνατα (π.χ. να ανακαλύψω το φάρμακο του καρκίνου) </a:t>
            </a:r>
          </a:p>
          <a:p>
            <a:r>
              <a:rPr lang="el-GR" sz="2000" dirty="0" smtClean="0"/>
              <a:t>Κάποια άλλα είναι περισσότερο πιθανά (π.χ. να διαβάσω και να μπω στην Ιατρική)</a:t>
            </a:r>
          </a:p>
          <a:p>
            <a:endParaRPr lang="el-GR" sz="2000" dirty="0"/>
          </a:p>
        </p:txBody>
      </p:sp>
      <p:sp>
        <p:nvSpPr>
          <p:cNvPr id="4" name="3 - Βέλος προς τα κάτω"/>
          <p:cNvSpPr/>
          <p:nvPr/>
        </p:nvSpPr>
        <p:spPr>
          <a:xfrm>
            <a:off x="7143768" y="2000240"/>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285852" y="3357562"/>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Παιδαγωγική θέση</a:t>
            </a:r>
            <a:endParaRPr lang="el-GR" dirty="0"/>
          </a:p>
        </p:txBody>
      </p:sp>
      <p:sp>
        <p:nvSpPr>
          <p:cNvPr id="3" name="2 - Θέση περιεχομένου"/>
          <p:cNvSpPr>
            <a:spLocks noGrp="1"/>
          </p:cNvSpPr>
          <p:nvPr>
            <p:ph idx="1"/>
          </p:nvPr>
        </p:nvSpPr>
        <p:spPr/>
        <p:txBody>
          <a:bodyPr/>
          <a:lstStyle/>
          <a:p>
            <a:pPr algn="ctr"/>
            <a:r>
              <a:rPr lang="el-GR" dirty="0" smtClean="0"/>
              <a:t>Η αγωγή είναι μια διαδικασία που οδηγεί στην </a:t>
            </a:r>
            <a:r>
              <a:rPr lang="el-GR" u="sng" dirty="0" smtClean="0"/>
              <a:t>πρόοδο και τη βελτίωση </a:t>
            </a:r>
            <a:r>
              <a:rPr lang="el-GR" dirty="0" smtClean="0"/>
              <a:t>του ανθρώπου</a:t>
            </a:r>
          </a:p>
          <a:p>
            <a:endParaRPr lang="el-GR" dirty="0"/>
          </a:p>
          <a:p>
            <a:pPr algn="ctr"/>
            <a:r>
              <a:rPr lang="el-GR" sz="2400" dirty="0" smtClean="0"/>
              <a:t>Οτιδήποτε τις εμποδίζει αποτελεί μια συμπωματική διαταραχή την οποία μπορούμε </a:t>
            </a:r>
            <a:r>
              <a:rPr lang="el-GR" sz="2400" u="sng" dirty="0" smtClean="0"/>
              <a:t>είτε</a:t>
            </a:r>
            <a:r>
              <a:rPr lang="el-GR" sz="2400" dirty="0" smtClean="0"/>
              <a:t> να εξαλείψουμε </a:t>
            </a:r>
            <a:r>
              <a:rPr lang="el-GR" sz="2400" u="sng" dirty="0" smtClean="0"/>
              <a:t>είτε</a:t>
            </a:r>
            <a:r>
              <a:rPr lang="el-GR" sz="2400" dirty="0" smtClean="0"/>
              <a:t> απλώς να αποφύγουμε </a:t>
            </a:r>
          </a:p>
          <a:p>
            <a:pPr algn="ctr"/>
            <a:r>
              <a:rPr lang="el-GR" sz="2400" dirty="0" smtClean="0"/>
              <a:t>ΕΡΩΤΗΜΑ</a:t>
            </a:r>
          </a:p>
          <a:p>
            <a:pPr algn="ctr">
              <a:buNone/>
            </a:pPr>
            <a:r>
              <a:rPr lang="el-GR" sz="2400" dirty="0" smtClean="0"/>
              <a:t>Συμφωνείτε με τη συγκεκριμένη θέση;</a:t>
            </a:r>
          </a:p>
          <a:p>
            <a:endParaRPr lang="el-GR" dirty="0"/>
          </a:p>
        </p:txBody>
      </p:sp>
      <p:sp>
        <p:nvSpPr>
          <p:cNvPr id="5" name="4 - Βέλος προς τα κάτω"/>
          <p:cNvSpPr/>
          <p:nvPr/>
        </p:nvSpPr>
        <p:spPr>
          <a:xfrm>
            <a:off x="3214678" y="2714620"/>
            <a:ext cx="85725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2</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p:txBody>
          <a:bodyPr>
            <a:normAutofit/>
          </a:bodyPr>
          <a:lstStyle/>
          <a:p>
            <a:r>
              <a:rPr lang="el-GR" sz="2000" dirty="0" smtClean="0"/>
              <a:t>Εκτός των παραπάνω (που συνδέονται με στόχους ζωής) υπάρχουν και κάποια άλλα ενδεχόμενα που κατακλύζουν την καθημερινή μας ζωή</a:t>
            </a:r>
          </a:p>
          <a:p>
            <a:endParaRPr lang="el-GR" sz="2000" dirty="0" smtClean="0"/>
          </a:p>
          <a:p>
            <a:pPr algn="ctr">
              <a:buNone/>
            </a:pPr>
            <a:r>
              <a:rPr lang="el-GR" sz="2000" dirty="0" smtClean="0"/>
              <a:t>Κάνοντάς μας λ.χ. να αναρωτιόμαστε:</a:t>
            </a:r>
          </a:p>
          <a:p>
            <a:pPr algn="ctr"/>
            <a:r>
              <a:rPr lang="el-GR" sz="1600" dirty="0" smtClean="0"/>
              <a:t>Να βγω ή να μείνω σπίτι;</a:t>
            </a:r>
          </a:p>
          <a:p>
            <a:pPr algn="ctr"/>
            <a:r>
              <a:rPr lang="el-GR" sz="1600" dirty="0" smtClean="0"/>
              <a:t>Να διαβάσω ή να ξεκουραστώ;</a:t>
            </a:r>
          </a:p>
          <a:p>
            <a:pPr algn="ctr"/>
            <a:r>
              <a:rPr lang="el-GR" sz="1600" dirty="0" smtClean="0"/>
              <a:t>Να μαγειρέψω ή να παραγγείλω κάτι απ’ έξω</a:t>
            </a:r>
          </a:p>
          <a:p>
            <a:pPr algn="ctr"/>
            <a:r>
              <a:rPr lang="el-GR" sz="1600" dirty="0" smtClean="0"/>
              <a:t>Να είναι διαχυτικός απέναντι σε κάποιον / κάποια που με ενδιαφέρει ή θα παρεξηγηθώ;</a:t>
            </a:r>
          </a:p>
          <a:p>
            <a:pPr algn="ctr"/>
            <a:endParaRPr lang="el-GR" sz="1600" dirty="0" smtClean="0"/>
          </a:p>
          <a:p>
            <a:pPr algn="ctr">
              <a:buNone/>
            </a:pPr>
            <a:r>
              <a:rPr lang="el-GR" sz="2000" b="1" dirty="0" smtClean="0"/>
              <a:t>Όμως</a:t>
            </a:r>
            <a:r>
              <a:rPr lang="el-GR" sz="2000" dirty="0" smtClean="0"/>
              <a:t>, οποιαδήποτε δυνατότητα κι αν επιλέξω, σημαίνει αυτόματα ότι απορρίπτω κάποια άλλη</a:t>
            </a:r>
          </a:p>
          <a:p>
            <a:pPr algn="ctr">
              <a:buNone/>
            </a:pPr>
            <a:r>
              <a:rPr lang="el-GR" sz="2000" dirty="0" smtClean="0"/>
              <a:t>(δεν μπορώ ταυτόχρονα να βγω και να είμαι μέσα ούτε να είμαι εκδηλωτικός και συνάμα απαθής)</a:t>
            </a:r>
          </a:p>
          <a:p>
            <a:pPr algn="ctr">
              <a:buNone/>
            </a:pPr>
            <a:endParaRPr lang="el-GR" sz="2000" dirty="0" smtClean="0"/>
          </a:p>
          <a:p>
            <a:pPr algn="ctr">
              <a:buNone/>
            </a:pPr>
            <a:endParaRPr lang="el-GR" sz="2000" dirty="0" smtClean="0"/>
          </a:p>
          <a:p>
            <a:pPr algn="ctr"/>
            <a:endParaRPr lang="el-GR" sz="2000" dirty="0" smtClean="0"/>
          </a:p>
          <a:p>
            <a:pPr algn="ctr"/>
            <a:endParaRPr lang="el-GR" sz="2000" dirty="0"/>
          </a:p>
        </p:txBody>
      </p:sp>
      <p:sp>
        <p:nvSpPr>
          <p:cNvPr id="4" name="3 - Βέλος προς τα κάτω"/>
          <p:cNvSpPr/>
          <p:nvPr/>
        </p:nvSpPr>
        <p:spPr>
          <a:xfrm>
            <a:off x="4214810" y="2285992"/>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2</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p:txBody>
          <a:bodyPr>
            <a:normAutofit/>
          </a:bodyPr>
          <a:lstStyle/>
          <a:p>
            <a:r>
              <a:rPr lang="el-GR" sz="2000" dirty="0" smtClean="0"/>
              <a:t>Όλα τα παραπάνω – εκτός από αυτονόητα – είναι και </a:t>
            </a:r>
            <a:r>
              <a:rPr lang="el-GR" sz="2000" b="1" dirty="0" smtClean="0"/>
              <a:t>ενοχικά</a:t>
            </a:r>
          </a:p>
          <a:p>
            <a:endParaRPr lang="el-GR" sz="2000" dirty="0" smtClean="0"/>
          </a:p>
          <a:p>
            <a:r>
              <a:rPr lang="el-GR" sz="2000" dirty="0" smtClean="0"/>
              <a:t>Μας αναγκάζουν να οικοδομούμε το καθημερινό μας Είναι στη βάση μιας σειράς επιλογών που </a:t>
            </a:r>
            <a:r>
              <a:rPr lang="el-GR" sz="2000" u="sng" dirty="0" smtClean="0"/>
              <a:t>μπορούμε</a:t>
            </a:r>
            <a:r>
              <a:rPr lang="el-GR" sz="2000" dirty="0" smtClean="0"/>
              <a:t> να αποδεχθούμε ή να απορρίψουμε αλλά </a:t>
            </a:r>
            <a:r>
              <a:rPr lang="el-GR" sz="2000" b="1" u="sng" dirty="0" smtClean="0"/>
              <a:t>δεν</a:t>
            </a:r>
            <a:r>
              <a:rPr lang="el-GR" sz="2000" u="sng" dirty="0" smtClean="0"/>
              <a:t> μπορούμε </a:t>
            </a:r>
            <a:r>
              <a:rPr lang="el-GR" sz="2000" dirty="0" smtClean="0"/>
              <a:t>να προβλέψουμε με σιγουριά τις καθημερινές τους συνέπειες </a:t>
            </a:r>
          </a:p>
          <a:p>
            <a:endParaRPr lang="el-GR" sz="2000" dirty="0" smtClean="0"/>
          </a:p>
          <a:p>
            <a:r>
              <a:rPr lang="el-GR" sz="2000" b="1" dirty="0" smtClean="0"/>
              <a:t>Δύναμαι</a:t>
            </a:r>
            <a:r>
              <a:rPr lang="el-GR" sz="2000" dirty="0" smtClean="0"/>
              <a:t> να επιλέξω το μέλλον αλλά </a:t>
            </a:r>
            <a:r>
              <a:rPr lang="el-GR" sz="2000" b="1" dirty="0" smtClean="0"/>
              <a:t>αδυνατώ</a:t>
            </a:r>
            <a:r>
              <a:rPr lang="el-GR" sz="2000" dirty="0" smtClean="0"/>
              <a:t> να το προκαθορίσω</a:t>
            </a:r>
          </a:p>
          <a:p>
            <a:endParaRPr lang="el-GR" sz="2000" dirty="0" smtClean="0"/>
          </a:p>
          <a:p>
            <a:endParaRPr lang="el-GR" sz="2000" dirty="0" smtClean="0"/>
          </a:p>
          <a:p>
            <a:r>
              <a:rPr lang="el-GR" sz="2000" dirty="0" smtClean="0"/>
              <a:t>Πληρώνω ακριβά την ανεξαρτησία μου από τη φύση …. </a:t>
            </a:r>
          </a:p>
          <a:p>
            <a:endParaRPr lang="el-GR" sz="2000" dirty="0" smtClean="0"/>
          </a:p>
          <a:p>
            <a:endParaRPr lang="el-GR" sz="2000" dirty="0"/>
          </a:p>
        </p:txBody>
      </p:sp>
      <p:sp>
        <p:nvSpPr>
          <p:cNvPr id="4" name="3 - Βέλος προς τα κάτω"/>
          <p:cNvSpPr/>
          <p:nvPr/>
        </p:nvSpPr>
        <p:spPr>
          <a:xfrm>
            <a:off x="6715140" y="1928802"/>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214414" y="3714752"/>
            <a:ext cx="42862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357290" y="4429132"/>
            <a:ext cx="428628"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2</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p:txBody>
          <a:bodyPr>
            <a:normAutofit/>
          </a:bodyPr>
          <a:lstStyle/>
          <a:p>
            <a:r>
              <a:rPr lang="el-GR" sz="2000" dirty="0" smtClean="0"/>
              <a:t>Ας επιστρέψουμε τώρα στο παράδειγμά μας:</a:t>
            </a:r>
          </a:p>
          <a:p>
            <a:pPr algn="ctr">
              <a:buNone/>
            </a:pPr>
            <a:r>
              <a:rPr lang="el-GR" sz="2000" dirty="0" smtClean="0"/>
              <a:t>Η δύσμοιρη μητέρα, το τραγικό εκείνο Σαββατοκύριακο, είχε θεωρητικά μια μεγάλη γκάμα επιλογών όπως:</a:t>
            </a:r>
          </a:p>
          <a:p>
            <a:r>
              <a:rPr lang="el-GR" sz="1800" dirty="0" smtClean="0"/>
              <a:t>Να πάει εκδρομή με τον άνδρα και την κόρη της</a:t>
            </a:r>
          </a:p>
          <a:p>
            <a:r>
              <a:rPr lang="el-GR" sz="1800" dirty="0" smtClean="0"/>
              <a:t>Να προσποιηθεί ότι είναι άρρωστη και να μην δεχθεί επισκέψεις</a:t>
            </a:r>
          </a:p>
          <a:p>
            <a:r>
              <a:rPr lang="el-GR" sz="1800" dirty="0" smtClean="0"/>
              <a:t>Να προτρέψει την κόρη της να βγει με τις φίλες της</a:t>
            </a:r>
          </a:p>
          <a:p>
            <a:r>
              <a:rPr lang="el-GR" sz="1800" dirty="0" smtClean="0"/>
              <a:t>Να καλέσει και κάποιον άλλον στο σπίτι </a:t>
            </a:r>
            <a:r>
              <a:rPr lang="el-GR" sz="1800" dirty="0" err="1" smtClean="0"/>
              <a:t>κ.ο.κ</a:t>
            </a:r>
            <a:r>
              <a:rPr lang="el-GR" sz="1800" dirty="0" smtClean="0"/>
              <a:t>.</a:t>
            </a:r>
          </a:p>
          <a:p>
            <a:pPr>
              <a:buNone/>
            </a:pPr>
            <a:endParaRPr lang="el-GR" sz="2000" dirty="0" smtClean="0"/>
          </a:p>
          <a:p>
            <a:pPr>
              <a:buNone/>
            </a:pPr>
            <a:r>
              <a:rPr lang="el-GR" sz="2000" u="sng" dirty="0" smtClean="0"/>
              <a:t>Όμως, αντί όλων αυτών, επέλεξε να ανοίξει την πόρτα στον φονιά….</a:t>
            </a:r>
          </a:p>
          <a:p>
            <a:pPr>
              <a:buNone/>
            </a:pPr>
            <a:endParaRPr lang="el-GR" sz="2000" u="sng" dirty="0" smtClean="0"/>
          </a:p>
          <a:p>
            <a:pPr>
              <a:buNone/>
            </a:pPr>
            <a:endParaRPr lang="el-GR" sz="2000" u="sng" dirty="0" smtClean="0"/>
          </a:p>
          <a:p>
            <a:pPr algn="ctr">
              <a:buNone/>
            </a:pPr>
            <a:r>
              <a:rPr lang="el-GR" b="1" dirty="0" smtClean="0"/>
              <a:t>Γιατί; </a:t>
            </a:r>
          </a:p>
          <a:p>
            <a:pPr>
              <a:buNone/>
            </a:pPr>
            <a:endParaRPr lang="el-GR" sz="2000" dirty="0"/>
          </a:p>
        </p:txBody>
      </p:sp>
      <p:sp>
        <p:nvSpPr>
          <p:cNvPr id="4" name="3 - Βέλος προς τα κάτω"/>
          <p:cNvSpPr/>
          <p:nvPr/>
        </p:nvSpPr>
        <p:spPr>
          <a:xfrm>
            <a:off x="4214810" y="4929198"/>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ΕΝΟΧΗ</a:t>
            </a:r>
            <a:br>
              <a:rPr lang="el-GR" sz="2800" dirty="0" smtClean="0"/>
            </a:br>
            <a:r>
              <a:rPr lang="el-GR" sz="2800" dirty="0" smtClean="0"/>
              <a:t>Η 2</a:t>
            </a:r>
            <a:r>
              <a:rPr lang="el-GR" sz="2800" baseline="30000" dirty="0" smtClean="0"/>
              <a:t>η</a:t>
            </a:r>
            <a:r>
              <a:rPr lang="el-GR" sz="2800" dirty="0" smtClean="0"/>
              <a:t> αρχέγονη άρνηση (οντολογικό «δεν»)</a:t>
            </a:r>
            <a:endParaRPr lang="el-GR" sz="2800" dirty="0"/>
          </a:p>
        </p:txBody>
      </p:sp>
      <p:sp>
        <p:nvSpPr>
          <p:cNvPr id="3" name="2 - Θέση περιεχομένου"/>
          <p:cNvSpPr>
            <a:spLocks noGrp="1"/>
          </p:cNvSpPr>
          <p:nvPr>
            <p:ph idx="1"/>
          </p:nvPr>
        </p:nvSpPr>
        <p:spPr>
          <a:xfrm>
            <a:off x="457200" y="1600200"/>
            <a:ext cx="8229600" cy="4900634"/>
          </a:xfrm>
        </p:spPr>
        <p:txBody>
          <a:bodyPr>
            <a:normAutofit lnSpcReduction="10000"/>
          </a:bodyPr>
          <a:lstStyle/>
          <a:p>
            <a:pPr algn="ctr">
              <a:buNone/>
            </a:pPr>
            <a:r>
              <a:rPr lang="el-GR" sz="2000" dirty="0" smtClean="0"/>
              <a:t>Διότι ήταν αδύνατο να προβάλει τον εαυτό της στο μέλλον κατά τρόπο ώστε να βεβαιωθεί εκ των προτέρων για τις συνέπειες των επιλογών της</a:t>
            </a:r>
          </a:p>
          <a:p>
            <a:pPr algn="ctr">
              <a:buNone/>
            </a:pPr>
            <a:endParaRPr lang="el-GR" sz="2400" dirty="0" smtClean="0"/>
          </a:p>
          <a:p>
            <a:pPr algn="ctr">
              <a:buNone/>
            </a:pPr>
            <a:r>
              <a:rPr lang="el-GR" sz="2000" dirty="0" smtClean="0"/>
              <a:t>Από αυτήν τη </a:t>
            </a:r>
            <a:r>
              <a:rPr lang="el-GR" sz="2000" u="sng" dirty="0" smtClean="0"/>
              <a:t>δυσαναλογία</a:t>
            </a:r>
            <a:r>
              <a:rPr lang="el-GR" sz="2000" dirty="0" smtClean="0"/>
              <a:t> ανάμεσα στις </a:t>
            </a:r>
            <a:r>
              <a:rPr lang="el-GR" sz="2000" u="sng" dirty="0" smtClean="0"/>
              <a:t>αποφάσεις που καταλήγω </a:t>
            </a:r>
            <a:r>
              <a:rPr lang="el-GR" sz="2000" dirty="0" smtClean="0"/>
              <a:t>και στις </a:t>
            </a:r>
            <a:r>
              <a:rPr lang="el-GR" sz="2000" u="sng" dirty="0" smtClean="0"/>
              <a:t>επιλογές που διαθέτω </a:t>
            </a:r>
            <a:r>
              <a:rPr lang="el-GR" sz="2000" dirty="0" smtClean="0"/>
              <a:t>προκύπτει το καθημερινό </a:t>
            </a:r>
            <a:r>
              <a:rPr lang="el-GR" sz="2000" b="1" dirty="0" smtClean="0"/>
              <a:t>αίσθημα της ενοχής</a:t>
            </a:r>
          </a:p>
          <a:p>
            <a:pPr algn="ctr">
              <a:buNone/>
            </a:pPr>
            <a:endParaRPr lang="el-GR" sz="2000" b="1" dirty="0" smtClean="0"/>
          </a:p>
          <a:p>
            <a:pPr algn="ctr">
              <a:buNone/>
            </a:pPr>
            <a:r>
              <a:rPr lang="el-GR" sz="2000" dirty="0" smtClean="0"/>
              <a:t>Μας υποβάλει στο ατέρμονο μαρτύριο να αναρωτιόμαστε εκ των υστέρων γιατί </a:t>
            </a:r>
            <a:r>
              <a:rPr lang="el-GR" sz="2000" b="1" dirty="0" smtClean="0"/>
              <a:t>δεν</a:t>
            </a:r>
            <a:r>
              <a:rPr lang="el-GR" sz="2000" dirty="0" smtClean="0"/>
              <a:t> κάναμε αυτό που θα μπορούσαμε να κάνουμε </a:t>
            </a:r>
          </a:p>
          <a:p>
            <a:pPr algn="ctr">
              <a:buNone/>
            </a:pPr>
            <a:endParaRPr lang="el-GR" sz="2000" dirty="0" smtClean="0"/>
          </a:p>
          <a:p>
            <a:pPr algn="ctr">
              <a:buNone/>
            </a:pPr>
            <a:r>
              <a:rPr lang="el-GR" sz="2000" dirty="0" smtClean="0"/>
              <a:t>Για τον λόγο αυτόν η συγκεκριμένη μητέρα αισθάνεται ένοχη</a:t>
            </a:r>
          </a:p>
          <a:p>
            <a:pPr algn="ctr">
              <a:buNone/>
            </a:pPr>
            <a:r>
              <a:rPr lang="el-GR" sz="2000" dirty="0" smtClean="0"/>
              <a:t>(χωρίς στην πραγματικότητα να είναι)</a:t>
            </a:r>
          </a:p>
          <a:p>
            <a:pPr algn="ctr">
              <a:buNone/>
            </a:pPr>
            <a:endParaRPr lang="el-GR" sz="2000" dirty="0" smtClean="0"/>
          </a:p>
          <a:p>
            <a:pPr algn="ctr">
              <a:buNone/>
            </a:pPr>
            <a:r>
              <a:rPr lang="el-GR" sz="2000" dirty="0" smtClean="0"/>
              <a:t>Διότι αρνήθηκε τις επιλογές εκείνες που εν τέλει αποδείχτηκαν ότι θα έσωζαν το παιδί της</a:t>
            </a:r>
          </a:p>
          <a:p>
            <a:pPr algn="ctr">
              <a:buNone/>
            </a:pPr>
            <a:endParaRPr lang="el-GR" sz="2000" dirty="0" smtClean="0"/>
          </a:p>
          <a:p>
            <a:pPr algn="ctr">
              <a:buNone/>
            </a:pPr>
            <a:endParaRPr lang="el-GR" sz="2000" dirty="0" smtClean="0"/>
          </a:p>
          <a:p>
            <a:pPr algn="ctr">
              <a:buNone/>
            </a:pPr>
            <a:endParaRPr lang="el-GR" sz="2000" dirty="0" smtClean="0"/>
          </a:p>
          <a:p>
            <a:pPr algn="ctr">
              <a:buNone/>
            </a:pPr>
            <a:endParaRPr lang="el-GR" sz="2000" dirty="0" smtClean="0"/>
          </a:p>
          <a:p>
            <a:pPr algn="ctr">
              <a:buNone/>
            </a:pPr>
            <a:endParaRPr lang="el-GR" sz="2000" dirty="0" smtClean="0"/>
          </a:p>
          <a:p>
            <a:pPr algn="ctr">
              <a:buNone/>
            </a:pPr>
            <a:endParaRPr lang="el-GR" sz="2400" dirty="0"/>
          </a:p>
        </p:txBody>
      </p:sp>
      <p:sp>
        <p:nvSpPr>
          <p:cNvPr id="4" name="3 - Βέλος προς τα κάτω"/>
          <p:cNvSpPr/>
          <p:nvPr/>
        </p:nvSpPr>
        <p:spPr>
          <a:xfrm>
            <a:off x="4214810" y="2285992"/>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6929454" y="3357562"/>
            <a:ext cx="64294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071934" y="4143380"/>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4143372" y="5286388"/>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Ερώτημα εργασίας </a:t>
            </a:r>
            <a:br>
              <a:rPr lang="el-GR" sz="2800" dirty="0" smtClean="0"/>
            </a:br>
            <a:endParaRPr lang="el-GR" sz="2800" dirty="0"/>
          </a:p>
        </p:txBody>
      </p:sp>
      <p:sp>
        <p:nvSpPr>
          <p:cNvPr id="3" name="2 - Θέση περιεχομένου"/>
          <p:cNvSpPr>
            <a:spLocks noGrp="1"/>
          </p:cNvSpPr>
          <p:nvPr>
            <p:ph idx="1"/>
          </p:nvPr>
        </p:nvSpPr>
        <p:spPr/>
        <p:txBody>
          <a:bodyPr/>
          <a:lstStyle/>
          <a:p>
            <a:pPr algn="ctr"/>
            <a:endParaRPr lang="el-GR" dirty="0" smtClean="0"/>
          </a:p>
          <a:p>
            <a:pPr algn="ctr"/>
            <a:r>
              <a:rPr lang="el-GR" sz="3600" dirty="0" smtClean="0"/>
              <a:t>Μπορούμε να συνδέσουμε την ενοχή με την ... ελευθερία;</a:t>
            </a:r>
            <a:endParaRPr lang="el-G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Παιδαγωγική θέση</a:t>
            </a:r>
            <a:endParaRPr lang="el-GR" dirty="0"/>
          </a:p>
        </p:txBody>
      </p:sp>
      <p:sp>
        <p:nvSpPr>
          <p:cNvPr id="3" name="2 - Θέση περιεχομένου"/>
          <p:cNvSpPr>
            <a:spLocks noGrp="1"/>
          </p:cNvSpPr>
          <p:nvPr>
            <p:ph idx="1"/>
          </p:nvPr>
        </p:nvSpPr>
        <p:spPr/>
        <p:txBody>
          <a:bodyPr>
            <a:normAutofit/>
          </a:bodyPr>
          <a:lstStyle/>
          <a:p>
            <a:r>
              <a:rPr lang="el-GR" dirty="0" smtClean="0"/>
              <a:t>Ο ανωτέρω ισχυρισμός στηρίζεται σε έναν αβάσιμο οπτιμισμό </a:t>
            </a:r>
          </a:p>
          <a:p>
            <a:pPr>
              <a:buNone/>
            </a:pPr>
            <a:endParaRPr lang="el-GR" dirty="0"/>
          </a:p>
          <a:p>
            <a:pPr>
              <a:buNone/>
            </a:pPr>
            <a:r>
              <a:rPr lang="el-GR" sz="2400" dirty="0" smtClean="0"/>
              <a:t>Υπερεκτίμησε τις δυνατότητες και αγνόησε την </a:t>
            </a:r>
            <a:r>
              <a:rPr lang="el-GR" sz="2400" b="1" dirty="0" smtClean="0"/>
              <a:t>προβληματική</a:t>
            </a:r>
            <a:r>
              <a:rPr lang="el-GR" sz="2400" dirty="0" smtClean="0"/>
              <a:t> του ανθρώπου </a:t>
            </a:r>
          </a:p>
          <a:p>
            <a:pPr algn="r">
              <a:buNone/>
            </a:pPr>
            <a:r>
              <a:rPr lang="el-GR" sz="2000" dirty="0" smtClean="0"/>
              <a:t>Κορυφώθηκε πρόσφατα στα πεδία:</a:t>
            </a:r>
          </a:p>
          <a:p>
            <a:pPr algn="r"/>
            <a:r>
              <a:rPr lang="el-GR" sz="1800" dirty="0" smtClean="0"/>
              <a:t>Της </a:t>
            </a:r>
            <a:r>
              <a:rPr lang="el-GR" sz="1800" b="1" dirty="0" smtClean="0"/>
              <a:t>τεχνικής</a:t>
            </a:r>
            <a:r>
              <a:rPr lang="el-GR" sz="1800" dirty="0" smtClean="0"/>
              <a:t> (</a:t>
            </a:r>
            <a:r>
              <a:rPr lang="el-GR" sz="1800" dirty="0" err="1" smtClean="0"/>
              <a:t>εργαλειακή</a:t>
            </a:r>
            <a:r>
              <a:rPr lang="el-GR" sz="1800" dirty="0" smtClean="0"/>
              <a:t> χρήση του ανθρώπου)</a:t>
            </a:r>
          </a:p>
          <a:p>
            <a:pPr algn="r"/>
            <a:r>
              <a:rPr lang="el-GR" sz="1800" dirty="0" smtClean="0"/>
              <a:t>Της </a:t>
            </a:r>
            <a:r>
              <a:rPr lang="el-GR" sz="1800" b="1" dirty="0" smtClean="0"/>
              <a:t>οικονομίας</a:t>
            </a:r>
            <a:r>
              <a:rPr lang="el-GR" sz="1800" dirty="0" smtClean="0"/>
              <a:t> (κατάρρευση του μύθου της γενικής ευμάρειας)</a:t>
            </a:r>
          </a:p>
          <a:p>
            <a:pPr algn="r"/>
            <a:r>
              <a:rPr lang="el-GR" sz="1800" dirty="0" smtClean="0"/>
              <a:t>Της </a:t>
            </a:r>
            <a:r>
              <a:rPr lang="el-GR" sz="1800" b="1" dirty="0" smtClean="0"/>
              <a:t>πολιτικής </a:t>
            </a:r>
            <a:r>
              <a:rPr lang="el-GR" sz="1800" dirty="0" smtClean="0"/>
              <a:t>(φρίκη μπροστά στις θηριωδίες των δύο τελευταίων παγκόσμιων πολέμων)</a:t>
            </a:r>
          </a:p>
          <a:p>
            <a:pPr algn="r">
              <a:buNone/>
            </a:pPr>
            <a:r>
              <a:rPr lang="el-GR" sz="2000" dirty="0" smtClean="0"/>
              <a:t>(</a:t>
            </a:r>
            <a:r>
              <a:rPr lang="el-GR" sz="1800" u="sng" dirty="0" smtClean="0"/>
              <a:t>πολλά από τα παραπάνω προβλήματα εμφανίζονται ξανά στις μέρες μας) </a:t>
            </a:r>
            <a:endParaRPr lang="el-GR" sz="1800" u="sng" dirty="0"/>
          </a:p>
        </p:txBody>
      </p:sp>
      <p:sp>
        <p:nvSpPr>
          <p:cNvPr id="4" name="3 - Βέλος προς τα κάτω"/>
          <p:cNvSpPr/>
          <p:nvPr/>
        </p:nvSpPr>
        <p:spPr>
          <a:xfrm>
            <a:off x="2143108" y="2714620"/>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7143768" y="3714752"/>
            <a:ext cx="64294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Παιδαγωγική θέση</a:t>
            </a:r>
            <a:endParaRPr lang="el-GR" dirty="0"/>
          </a:p>
        </p:txBody>
      </p:sp>
      <p:sp>
        <p:nvSpPr>
          <p:cNvPr id="3" name="2 - Θέση περιεχομένου"/>
          <p:cNvSpPr>
            <a:spLocks noGrp="1"/>
          </p:cNvSpPr>
          <p:nvPr>
            <p:ph idx="1"/>
          </p:nvPr>
        </p:nvSpPr>
        <p:spPr>
          <a:xfrm>
            <a:off x="457200" y="1214422"/>
            <a:ext cx="8229600" cy="4911741"/>
          </a:xfrm>
        </p:spPr>
        <p:txBody>
          <a:bodyPr>
            <a:normAutofit lnSpcReduction="10000"/>
          </a:bodyPr>
          <a:lstStyle/>
          <a:p>
            <a:endParaRPr lang="el-GR" sz="1800" dirty="0" smtClean="0"/>
          </a:p>
          <a:p>
            <a:pPr algn="ctr">
              <a:buNone/>
            </a:pPr>
            <a:r>
              <a:rPr lang="en-US" b="1" dirty="0" smtClean="0"/>
              <a:t>Sigmund Freud</a:t>
            </a:r>
            <a:endParaRPr lang="el-GR" b="1" dirty="0" smtClean="0"/>
          </a:p>
          <a:p>
            <a:r>
              <a:rPr lang="el-GR" sz="1800" dirty="0" smtClean="0"/>
              <a:t>Αυτό που δεν ποθεί η ψυχή κανενός ανθρώπου δεν χρειάζεται να απαγορευτεί, αποκλείεται από μόνο του. Ακριβώς η υπογράμμιση της εντολής, ου φονεύσεις, μας επιβεβαιώνει ότι καταγόμαστε από μια ατελείωτη γενεαλογική σειρά φονιάδων … (</a:t>
            </a:r>
            <a:r>
              <a:rPr lang="el-GR" sz="1800" i="1" dirty="0" smtClean="0"/>
              <a:t>Επίκαιρες παρατηρήσεις για τον πόλεμο και τον θάνατο</a:t>
            </a:r>
            <a:r>
              <a:rPr lang="el-GR" sz="1800" dirty="0" smtClean="0"/>
              <a:t>)</a:t>
            </a:r>
          </a:p>
          <a:p>
            <a:r>
              <a:rPr lang="el-GR" sz="1800" dirty="0" smtClean="0"/>
              <a:t>Το «Εγώ» συνεχίζεται μάλλον προς τα μέσα χωρίς καθαρά σύνορα σε μια ασυνείδητη ψυχική ουσία, που την χαρακτηρίζουμε «Αυτό», στην οποία χρησιμεύει σαν πρόσοψη … (</a:t>
            </a:r>
            <a:r>
              <a:rPr lang="el-GR" sz="1800" i="1" dirty="0" smtClean="0"/>
              <a:t>Ο πολιτισμός πηγή δυστυχίας</a:t>
            </a:r>
            <a:r>
              <a:rPr lang="el-GR" sz="1800" dirty="0" smtClean="0"/>
              <a:t>)</a:t>
            </a:r>
          </a:p>
          <a:p>
            <a:r>
              <a:rPr lang="el-GR" sz="1800" dirty="0" smtClean="0"/>
              <a:t>Ο πολιτισμένος άνθρωπος παραχώρησε ένα κομμάτι δυνατότητας για ευτυχία για ένα κομμάτι σιγουριάς (</a:t>
            </a:r>
            <a:r>
              <a:rPr lang="el-GR" sz="1800" i="1" dirty="0" smtClean="0"/>
              <a:t>Ο πολιτισμός πηγή δυστυχίας</a:t>
            </a:r>
            <a:r>
              <a:rPr lang="el-GR" sz="1800" dirty="0" smtClean="0"/>
              <a:t>)</a:t>
            </a:r>
          </a:p>
          <a:p>
            <a:r>
              <a:rPr lang="el-GR" sz="1800" dirty="0" smtClean="0"/>
              <a:t>Οι μύλοι του πολιτισμού αλέθουν αργά (</a:t>
            </a:r>
            <a:r>
              <a:rPr lang="el-GR" sz="1800" i="1" dirty="0" smtClean="0"/>
              <a:t>Γιατί Πόλεμος</a:t>
            </a:r>
            <a:r>
              <a:rPr lang="el-GR" sz="1800" dirty="0" smtClean="0"/>
              <a:t>;)</a:t>
            </a:r>
          </a:p>
          <a:p>
            <a:r>
              <a:rPr lang="el-GR" sz="1800" dirty="0" smtClean="0"/>
              <a:t>Κάθε πολιτισμός χρειάζεται να στηρίζεται στον καταναγκασμό και την καταπίεση των ορμών … [διότι οι άνθρωποι] δεν είναι αυθόρμητα φίλεργοι και τα επιχειρήματα είναι ανώφελα απέναντι στα πάθη τους (</a:t>
            </a:r>
            <a:r>
              <a:rPr lang="el-GR" sz="1800" i="1" dirty="0" smtClean="0"/>
              <a:t>Ο πολιτισμός πηγή δυστυχίας</a:t>
            </a:r>
            <a:r>
              <a:rPr lang="el-GR" sz="1800"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Παιδαγωγική θέση</a:t>
            </a:r>
            <a:endParaRPr lang="el-GR" dirty="0"/>
          </a:p>
        </p:txBody>
      </p:sp>
      <p:sp>
        <p:nvSpPr>
          <p:cNvPr id="3" name="2 - Θέση περιεχομένου"/>
          <p:cNvSpPr>
            <a:spLocks noGrp="1"/>
          </p:cNvSpPr>
          <p:nvPr>
            <p:ph idx="1"/>
          </p:nvPr>
        </p:nvSpPr>
        <p:spPr/>
        <p:txBody>
          <a:bodyPr/>
          <a:lstStyle/>
          <a:p>
            <a:r>
              <a:rPr lang="el-GR" sz="2400" dirty="0" smtClean="0"/>
              <a:t>Με βάση τα παραπάνω, πολλές φορές η ανθρώπινη αυτοπραγμάτωση / αυτογνωσία σχετίζεται με έναν βαθύτατο </a:t>
            </a:r>
            <a:r>
              <a:rPr lang="el-GR" sz="2400" b="1" dirty="0" smtClean="0"/>
              <a:t>υπαρξιακό κλονισμό </a:t>
            </a:r>
          </a:p>
          <a:p>
            <a:endParaRPr lang="el-GR" dirty="0" smtClean="0"/>
          </a:p>
          <a:p>
            <a:r>
              <a:rPr lang="el-GR" sz="2400" dirty="0" smtClean="0"/>
              <a:t>Τον βιώνουμε όταν ερχόμαστε αντιμέτωποι με «</a:t>
            </a:r>
            <a:r>
              <a:rPr lang="el-GR" sz="2400" b="1" dirty="0" smtClean="0"/>
              <a:t>οριακές καταστάσεις</a:t>
            </a:r>
            <a:r>
              <a:rPr lang="el-GR" sz="2400" dirty="0" smtClean="0"/>
              <a:t>» τις οποίες ούτε να υπερβούμε μπορούμε ούτε και να μεταβάλουμε </a:t>
            </a:r>
          </a:p>
          <a:p>
            <a:endParaRPr lang="el-GR" sz="2400" dirty="0" smtClean="0"/>
          </a:p>
          <a:p>
            <a:r>
              <a:rPr lang="el-GR" sz="2400" dirty="0" smtClean="0"/>
              <a:t>Εδώ κυριαρχεί παντού η </a:t>
            </a:r>
            <a:r>
              <a:rPr lang="el-GR" sz="2400" b="1" dirty="0" smtClean="0"/>
              <a:t>ενοχή</a:t>
            </a:r>
            <a:r>
              <a:rPr lang="el-GR" sz="2400" dirty="0" smtClean="0"/>
              <a:t> και ο </a:t>
            </a:r>
            <a:r>
              <a:rPr lang="el-GR" sz="2400" b="1" dirty="0" smtClean="0"/>
              <a:t>θάνατος </a:t>
            </a:r>
          </a:p>
          <a:p>
            <a:endParaRPr lang="el-GR" sz="2400" dirty="0"/>
          </a:p>
        </p:txBody>
      </p:sp>
      <p:sp>
        <p:nvSpPr>
          <p:cNvPr id="4" name="3 - Βέλος προς τα κάτω"/>
          <p:cNvSpPr/>
          <p:nvPr/>
        </p:nvSpPr>
        <p:spPr>
          <a:xfrm>
            <a:off x="1785918" y="2786058"/>
            <a:ext cx="64294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071670" y="4572008"/>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Παιδαγωγική θέση</a:t>
            </a:r>
            <a:endParaRPr lang="el-GR" dirty="0"/>
          </a:p>
        </p:txBody>
      </p:sp>
      <p:sp>
        <p:nvSpPr>
          <p:cNvPr id="3" name="2 - Θέση περιεχομένου"/>
          <p:cNvSpPr>
            <a:spLocks noGrp="1"/>
          </p:cNvSpPr>
          <p:nvPr>
            <p:ph idx="1"/>
          </p:nvPr>
        </p:nvSpPr>
        <p:spPr/>
        <p:txBody>
          <a:bodyPr/>
          <a:lstStyle/>
          <a:p>
            <a:pPr algn="ctr"/>
            <a:r>
              <a:rPr lang="el-GR" dirty="0" smtClean="0"/>
              <a:t>Ερώτημα</a:t>
            </a:r>
          </a:p>
          <a:p>
            <a:pPr algn="ctr">
              <a:buNone/>
            </a:pPr>
            <a:endParaRPr lang="el-GR" dirty="0" smtClean="0"/>
          </a:p>
          <a:p>
            <a:pPr algn="ctr">
              <a:buNone/>
            </a:pPr>
            <a:r>
              <a:rPr lang="el-GR" dirty="0" smtClean="0"/>
              <a:t>Γιατί άραγε κάποιος νέος και αθώος άνθρωπος θα πρέπει να ασχολείται με όλα αυτά;</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Παιδαγωγική θέση</a:t>
            </a:r>
            <a:endParaRPr lang="el-GR" dirty="0"/>
          </a:p>
        </p:txBody>
      </p:sp>
      <p:sp>
        <p:nvSpPr>
          <p:cNvPr id="3" name="2 - Θέση περιεχομένου"/>
          <p:cNvSpPr>
            <a:spLocks noGrp="1"/>
          </p:cNvSpPr>
          <p:nvPr>
            <p:ph idx="1"/>
          </p:nvPr>
        </p:nvSpPr>
        <p:spPr/>
        <p:txBody>
          <a:bodyPr/>
          <a:lstStyle/>
          <a:p>
            <a:pPr algn="ctr"/>
            <a:r>
              <a:rPr lang="el-GR" dirty="0" smtClean="0"/>
              <a:t>Απάντηση</a:t>
            </a:r>
          </a:p>
          <a:p>
            <a:pPr algn="ctr">
              <a:buNone/>
            </a:pPr>
            <a:r>
              <a:rPr lang="el-GR" dirty="0" smtClean="0"/>
              <a:t>Διότι τα συγκεκριμένα ζητήματα είναι </a:t>
            </a:r>
            <a:r>
              <a:rPr lang="el-GR" u="sng" dirty="0" smtClean="0"/>
              <a:t>περίπλοκα</a:t>
            </a:r>
          </a:p>
          <a:p>
            <a:pPr algn="ctr"/>
            <a:endParaRPr lang="el-GR" dirty="0" smtClean="0"/>
          </a:p>
          <a:p>
            <a:pPr algn="ctr">
              <a:buNone/>
            </a:pPr>
            <a:r>
              <a:rPr lang="el-GR" dirty="0" smtClean="0"/>
              <a:t>Δεν αφορούν μόνο παραβάτες ή ηλικιωμένους αλλά </a:t>
            </a:r>
            <a:r>
              <a:rPr lang="el-GR" b="1" dirty="0" smtClean="0"/>
              <a:t>όλους ανεξαιρέτως  </a:t>
            </a:r>
            <a:r>
              <a:rPr lang="el-GR" dirty="0" smtClean="0"/>
              <a:t>και έχουν τεράστια παιδαγωγική δύναμη </a:t>
            </a:r>
          </a:p>
          <a:p>
            <a:pPr algn="ctr"/>
            <a:endParaRPr lang="el-GR" dirty="0"/>
          </a:p>
        </p:txBody>
      </p:sp>
      <p:sp>
        <p:nvSpPr>
          <p:cNvPr id="4" name="3 - Βέλος προς τα κάτω"/>
          <p:cNvSpPr/>
          <p:nvPr/>
        </p:nvSpPr>
        <p:spPr>
          <a:xfrm>
            <a:off x="4429124" y="3214686"/>
            <a:ext cx="64294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ΕΝΟΧΗ</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sz="2400" dirty="0" smtClean="0"/>
              <a:t>Ας ξεκινήσουμε από την </a:t>
            </a:r>
            <a:r>
              <a:rPr lang="el-GR" sz="2400" b="1" dirty="0" smtClean="0"/>
              <a:t>ενοχή</a:t>
            </a:r>
          </a:p>
          <a:p>
            <a:pPr>
              <a:buNone/>
            </a:pPr>
            <a:endParaRPr lang="el-GR" sz="2400" dirty="0" smtClean="0"/>
          </a:p>
          <a:p>
            <a:r>
              <a:rPr lang="el-GR" sz="2400" dirty="0" smtClean="0"/>
              <a:t>Δεν σχετίζεται με τη διάπραξη κάποιας αξιόποινης πράξης </a:t>
            </a:r>
            <a:r>
              <a:rPr lang="el-GR" sz="2400" b="1" dirty="0" smtClean="0"/>
              <a:t>αλλά</a:t>
            </a:r>
            <a:r>
              <a:rPr lang="el-GR" sz="2400" dirty="0" smtClean="0"/>
              <a:t> με την </a:t>
            </a:r>
            <a:r>
              <a:rPr lang="el-GR" sz="2400" u="sng" dirty="0" smtClean="0"/>
              <a:t>ανθρώπινη ύπαρξη </a:t>
            </a:r>
          </a:p>
          <a:p>
            <a:endParaRPr lang="el-GR" sz="2400" u="sng" dirty="0" smtClean="0"/>
          </a:p>
          <a:p>
            <a:r>
              <a:rPr lang="el-GR" sz="2400" dirty="0" smtClean="0"/>
              <a:t>Ο άνθρωπος είναι ένοχος μόνο και μόνο επειδή υπάρχει /είναι </a:t>
            </a:r>
            <a:r>
              <a:rPr lang="el-GR" sz="2400" b="1" dirty="0" smtClean="0"/>
              <a:t>ένοχος ως Ον </a:t>
            </a:r>
            <a:r>
              <a:rPr lang="el-GR" sz="2400" dirty="0" smtClean="0"/>
              <a:t>(</a:t>
            </a:r>
            <a:r>
              <a:rPr lang="en-US" sz="2400" dirty="0" smtClean="0"/>
              <a:t>Martin Heidegger)</a:t>
            </a:r>
            <a:endParaRPr lang="el-GR" sz="2400" dirty="0" smtClean="0"/>
          </a:p>
          <a:p>
            <a:endParaRPr lang="el-GR" sz="2400" dirty="0" smtClean="0"/>
          </a:p>
          <a:p>
            <a:r>
              <a:rPr lang="el-GR" sz="2400" dirty="0" smtClean="0"/>
              <a:t>Οντολογική ενοχή            Από αυτήν προκύπτει η συνηθισμένη έννοια της ενοχής που όλοι γνωρίζουμε</a:t>
            </a:r>
          </a:p>
          <a:p>
            <a:pPr algn="ctr">
              <a:buNone/>
            </a:pPr>
            <a:r>
              <a:rPr lang="el-GR" sz="2400" dirty="0" smtClean="0"/>
              <a:t>(</a:t>
            </a:r>
            <a:r>
              <a:rPr lang="el-GR" sz="2200" u="sng" dirty="0" smtClean="0"/>
              <a:t>για να το κατανοήσουμε καλύτερα θα χρησιμοποιήσουμε το παρακάτω –αληθινό- περιστατικό)  </a:t>
            </a:r>
            <a:endParaRPr lang="en-US" sz="2200" u="sng" dirty="0" smtClean="0"/>
          </a:p>
          <a:p>
            <a:endParaRPr lang="el-GR" sz="2400" dirty="0" smtClean="0"/>
          </a:p>
          <a:p>
            <a:endParaRPr lang="el-GR" sz="2400" dirty="0" smtClean="0"/>
          </a:p>
          <a:p>
            <a:endParaRPr lang="el-GR" sz="2800" dirty="0"/>
          </a:p>
        </p:txBody>
      </p:sp>
      <p:sp>
        <p:nvSpPr>
          <p:cNvPr id="4" name="3 - Βέλος προς τα κάτω"/>
          <p:cNvSpPr/>
          <p:nvPr/>
        </p:nvSpPr>
        <p:spPr>
          <a:xfrm>
            <a:off x="3714744" y="1928802"/>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071670" y="3071810"/>
            <a:ext cx="85725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500166" y="4071942"/>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Επεξήγηση με δεξιό βέλος"/>
          <p:cNvSpPr/>
          <p:nvPr/>
        </p:nvSpPr>
        <p:spPr>
          <a:xfrm>
            <a:off x="3071802" y="4500570"/>
            <a:ext cx="571504" cy="285752"/>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b="1" dirty="0" smtClean="0"/>
              <a:t/>
            </a:r>
            <a:br>
              <a:rPr lang="el-GR" sz="1800" b="1" dirty="0" smtClean="0"/>
            </a:br>
            <a:r>
              <a:rPr lang="el-GR" sz="2700" dirty="0" smtClean="0"/>
              <a:t>ΕΝΟΧΗ</a:t>
            </a:r>
            <a:r>
              <a:rPr lang="el-GR" sz="1800" b="1" dirty="0" smtClean="0"/>
              <a:t/>
            </a:r>
            <a:br>
              <a:rPr lang="el-GR" sz="1800" b="1" dirty="0" smtClean="0"/>
            </a:br>
            <a:r>
              <a:rPr lang="el-GR" sz="1800" b="1" dirty="0" smtClean="0"/>
              <a:t/>
            </a:r>
            <a:br>
              <a:rPr lang="el-GR" sz="1800" b="1" dirty="0" smtClean="0"/>
            </a:br>
            <a:r>
              <a:rPr lang="el-GR" sz="1800" b="1" dirty="0" smtClean="0"/>
              <a:t>Τραγωδία </a:t>
            </a:r>
            <a:r>
              <a:rPr lang="el-GR" sz="1800" b="1" dirty="0"/>
              <a:t>στο Άργος: Σκότωσε την 11χρονη αδερφή του και αυτοκτόνησε</a:t>
            </a:r>
            <a:r>
              <a:rPr lang="el-GR" sz="1800" dirty="0"/>
              <a:t/>
            </a:r>
            <a:br>
              <a:rPr lang="el-GR" sz="1800" dirty="0"/>
            </a:br>
            <a:endParaRPr lang="el-GR" sz="1800" dirty="0"/>
          </a:p>
        </p:txBody>
      </p:sp>
      <p:sp>
        <p:nvSpPr>
          <p:cNvPr id="3" name="2 - Θέση περιεχομένου"/>
          <p:cNvSpPr>
            <a:spLocks noGrp="1"/>
          </p:cNvSpPr>
          <p:nvPr>
            <p:ph idx="1"/>
          </p:nvPr>
        </p:nvSpPr>
        <p:spPr/>
        <p:txBody>
          <a:bodyPr>
            <a:normAutofit lnSpcReduction="10000"/>
          </a:bodyPr>
          <a:lstStyle/>
          <a:p>
            <a:r>
              <a:rPr lang="el-GR" sz="1800" dirty="0"/>
              <a:t>Συγκλονιστικές είναι οι λεπτομέρειες για την οικογενειακή τραγωδία που σημειώθηκε το μεσημέρι της Κυριακής στο Άργος, όταν ένας 29χρονος σκότωσε με καραμπίνα την 11χρονη ετεροθαλή αδελφή του και αυτοκτόνησε. Ο δράστης, απόφοιτος Ιατρικής, πήγε από το προηγούμενο βράδυ στο σπίτι, όπου βρισκόταν η μητριά και το άτυχο κορίτσι. Γείτονες τον είδαν το πρωί της Κυριακής να κάθεται στο μπαλκόνι και να πίνει τον καφέ του, χωρίς κάτι να προϊδεάζει για τη συνέχεια. Το μεσημέρι, όταν η μητριά του πήγε στην τουαλέτα, εκείνος την κλείδωσε, άρπαξε</a:t>
            </a:r>
            <a:r>
              <a:rPr lang="el-GR" sz="1800" b="1" dirty="0"/>
              <a:t> </a:t>
            </a:r>
            <a:r>
              <a:rPr lang="el-GR" sz="1800" dirty="0"/>
              <a:t>μια καραμπίνα και πυροβόλησε σχεδόν εξ επαφής την 11χρονη.</a:t>
            </a:r>
            <a:r>
              <a:rPr lang="el-GR" sz="1800" b="1" dirty="0"/>
              <a:t> </a:t>
            </a:r>
            <a:r>
              <a:rPr lang="el-GR" sz="1800" dirty="0"/>
              <a:t>Έντρομη η μητέρα κατάφερε να βγει στο μπαλκόνι και άρχισε να ουρλιάζει για βοήθεια. Ο 29χρονος έβαλε φωτιά στο σπίτι και στη συνέχεια αυτοκτόνησε. Ο νεαρός άνδρας δεν φέρεται να είχε διαγνωστεί με ψυχολογικά προβλήματα και μέχρι πρόσφατα υπηρετούσε σε στρατιωτικό νοσοκομείο. Ο πατέρας του είχε αποκτήσει την 11χρονη από δεύτερο γάμο με τη συγκεκριμένη </a:t>
            </a:r>
            <a:r>
              <a:rPr lang="el-GR" sz="1800" dirty="0" smtClean="0"/>
              <a:t>γυναίκα η οποία ήταν και η ίδια γιατρός. </a:t>
            </a:r>
            <a:r>
              <a:rPr lang="el-GR" sz="1800" dirty="0"/>
              <a:t>Η τελευταία είχε μεγαλώσει τον 29χρονο από την ηλικία των 8 ετών και διατηρούσαν εξαιρετικές σχέσεις μεταξύ τους. «Δεν μπόρεσα να σε προστατεύσω μωρό  μου</a:t>
            </a:r>
            <a:r>
              <a:rPr lang="el-GR" sz="1800" dirty="0" smtClean="0"/>
              <a:t>» </a:t>
            </a:r>
            <a:r>
              <a:rPr lang="el-GR" sz="1800" dirty="0"/>
              <a:t>ήταν τα σπαρακτικά πρώτα λόγια της τραγικής μητέρας.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TotalTime>
  <Words>1648</Words>
  <Application>Microsoft Office PowerPoint</Application>
  <PresentationFormat>Προβολή στην οθόνη (4:3)</PresentationFormat>
  <Paragraphs>185</Paragraphs>
  <Slides>24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24</vt:i4>
      </vt:variant>
    </vt:vector>
  </HeadingPairs>
  <TitlesOfParts>
    <vt:vector size="27" baseType="lpstr">
      <vt:lpstr>Arial</vt:lpstr>
      <vt:lpstr>Calibri</vt:lpstr>
      <vt:lpstr>Θέμα του Office</vt:lpstr>
      <vt:lpstr>ΦΙΛΟΣΟΦΙΑ ΤΗΣ ΕΚΠΑΙΔΕΥΣΗΣ  ΔΗΜΟΠΟΥΛΟΣ ΒΑΣΙΛΕΙΟΣ  (5)</vt:lpstr>
      <vt:lpstr>Παιδαγωγική θέση</vt:lpstr>
      <vt:lpstr>Παιδαγωγική θέση</vt:lpstr>
      <vt:lpstr>Παιδαγωγική θέση</vt:lpstr>
      <vt:lpstr>Παιδαγωγική θέση</vt:lpstr>
      <vt:lpstr>Παιδαγωγική θέση</vt:lpstr>
      <vt:lpstr>Παιδαγωγική θέση</vt:lpstr>
      <vt:lpstr>ΕΝΟΧΗ</vt:lpstr>
      <vt:lpstr> ΕΝΟΧΗ  Τραγωδία στο Άργος: Σκότωσε την 11χρονη αδερφή του και αυτοκτόνησε </vt:lpstr>
      <vt:lpstr>ΕΝΟΧΗ</vt:lpstr>
      <vt:lpstr>ΕΝΟΧΗ</vt:lpstr>
      <vt:lpstr>ΕΝΟΧΗ</vt:lpstr>
      <vt:lpstr>ΕΝΟΧΗ</vt:lpstr>
      <vt:lpstr>ΕΝΟΧΗ Η 1η αρχέγονη άρνηση (οντολογικό «δεν»)</vt:lpstr>
      <vt:lpstr>ΕΝΟΧΗ Η 1η αρχέγονη άρνηση (οντολογικό «δεν»)</vt:lpstr>
      <vt:lpstr>ΕΝΟΧΗ Η 1η αρχέγονη άρνηση (οντολογικό «δεν»)</vt:lpstr>
      <vt:lpstr>ΕΝΟΧΗ Η 1η αρχέγονη άρνηση (οντολογικό «δεν»)</vt:lpstr>
      <vt:lpstr>ΕΝΟΧΗ Η 1η αρχέγονη άρνηση (οντολογικό «δεν»)</vt:lpstr>
      <vt:lpstr>ΕΝΟΧΗ Η 2η αρχέγονη άρνηση (οντολογικό «δεν»)</vt:lpstr>
      <vt:lpstr>ΕΝΟΧΗ Η 2η αρχέγονη άρνηση (οντολογικό «δεν»)</vt:lpstr>
      <vt:lpstr>ΕΝΟΧΗ Η 2η αρχέγονη άρνηση (οντολογικό «δεν»)</vt:lpstr>
      <vt:lpstr>ΕΝΟΧΗ Η 2η αρχέγονη άρνηση (οντολογικό «δεν»)</vt:lpstr>
      <vt:lpstr>ΕΝΟΧΗ Η 2η αρχέγονη άρνηση (οντολογικό «δεν»)</vt:lpstr>
      <vt:lpstr>Ερώτημα εργασίας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ΦΙΛΟΣΟΦΙΑ ΤΗΣ ΠΑΙΔΕΙΑΣ  (4)</dc:title>
  <dc:creator>User</dc:creator>
  <cp:lastModifiedBy>User</cp:lastModifiedBy>
  <cp:revision>110</cp:revision>
  <dcterms:created xsi:type="dcterms:W3CDTF">2021-02-08T09:01:59Z</dcterms:created>
  <dcterms:modified xsi:type="dcterms:W3CDTF">2023-11-05T18:47:22Z</dcterms:modified>
</cp:coreProperties>
</file>