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6"/>
  </p:notesMasterIdLst>
  <p:handoutMasterIdLst>
    <p:handoutMasterId r:id="rId57"/>
  </p:handoutMasterIdLst>
  <p:sldIdLst>
    <p:sldId id="508" r:id="rId2"/>
    <p:sldId id="509" r:id="rId3"/>
    <p:sldId id="510" r:id="rId4"/>
    <p:sldId id="511" r:id="rId5"/>
    <p:sldId id="512" r:id="rId6"/>
    <p:sldId id="256" r:id="rId7"/>
    <p:sldId id="364" r:id="rId8"/>
    <p:sldId id="377" r:id="rId9"/>
    <p:sldId id="382" r:id="rId10"/>
    <p:sldId id="379" r:id="rId11"/>
    <p:sldId id="380" r:id="rId12"/>
    <p:sldId id="383" r:id="rId13"/>
    <p:sldId id="505" r:id="rId14"/>
    <p:sldId id="441" r:id="rId15"/>
    <p:sldId id="443" r:id="rId16"/>
    <p:sldId id="444" r:id="rId17"/>
    <p:sldId id="442" r:id="rId18"/>
    <p:sldId id="446" r:id="rId19"/>
    <p:sldId id="447" r:id="rId20"/>
    <p:sldId id="450" r:id="rId21"/>
    <p:sldId id="448" r:id="rId22"/>
    <p:sldId id="449" r:id="rId23"/>
    <p:sldId id="455" r:id="rId24"/>
    <p:sldId id="454" r:id="rId25"/>
    <p:sldId id="453" r:id="rId26"/>
    <p:sldId id="456" r:id="rId27"/>
    <p:sldId id="457" r:id="rId28"/>
    <p:sldId id="483" r:id="rId29"/>
    <p:sldId id="493" r:id="rId30"/>
    <p:sldId id="494" r:id="rId31"/>
    <p:sldId id="495" r:id="rId32"/>
    <p:sldId id="496" r:id="rId33"/>
    <p:sldId id="452" r:id="rId34"/>
    <p:sldId id="468" r:id="rId35"/>
    <p:sldId id="461" r:id="rId36"/>
    <p:sldId id="464" r:id="rId37"/>
    <p:sldId id="497" r:id="rId38"/>
    <p:sldId id="485" r:id="rId39"/>
    <p:sldId id="484" r:id="rId40"/>
    <p:sldId id="498" r:id="rId41"/>
    <p:sldId id="467" r:id="rId42"/>
    <p:sldId id="463" r:id="rId43"/>
    <p:sldId id="499" r:id="rId44"/>
    <p:sldId id="475" r:id="rId45"/>
    <p:sldId id="476" r:id="rId46"/>
    <p:sldId id="477" r:id="rId47"/>
    <p:sldId id="500" r:id="rId48"/>
    <p:sldId id="501" r:id="rId49"/>
    <p:sldId id="502" r:id="rId50"/>
    <p:sldId id="503" r:id="rId51"/>
    <p:sldId id="504" r:id="rId52"/>
    <p:sldId id="513" r:id="rId53"/>
    <p:sldId id="515" r:id="rId54"/>
    <p:sldId id="514" r:id="rId5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FFCC66"/>
    <a:srgbClr val="E88B0E"/>
    <a:srgbClr val="D9820D"/>
    <a:srgbClr val="E6AF00"/>
    <a:srgbClr val="FFFFFF"/>
    <a:srgbClr val="FF0000"/>
    <a:srgbClr val="132627"/>
    <a:srgbClr val="172F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30" autoAdjust="0"/>
    <p:restoredTop sz="96640" autoAdjust="0"/>
  </p:normalViewPr>
  <p:slideViewPr>
    <p:cSldViewPr snapToGrid="0">
      <p:cViewPr>
        <p:scale>
          <a:sx n="75" d="100"/>
          <a:sy n="75" d="100"/>
        </p:scale>
        <p:origin x="-144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E9636-22C7-444A-A68B-20849F6960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0992F56-CA36-4363-9C91-8E0912183685}">
      <dgm:prSet phldrT="[Text]" custT="1"/>
      <dgm:spPr>
        <a:solidFill>
          <a:srgbClr val="FFCC66"/>
        </a:solidFill>
      </dgm:spPr>
      <dgm:t>
        <a:bodyPr/>
        <a:lstStyle/>
        <a:p>
          <a:pPr algn="ctr"/>
          <a:r>
            <a:rPr lang="el-GR" sz="3000" dirty="0" smtClean="0">
              <a:solidFill>
                <a:schemeClr val="accent6">
                  <a:lumMod val="75000"/>
                </a:schemeClr>
              </a:solidFill>
            </a:rPr>
            <a:t>Αντιστροφή φάσης (πολικότητα) των ηχητικών παλμών</a:t>
          </a:r>
          <a:endParaRPr lang="el-GR" sz="3000" dirty="0">
            <a:solidFill>
              <a:schemeClr val="accent6">
                <a:lumMod val="75000"/>
              </a:schemeClr>
            </a:solidFill>
          </a:endParaRPr>
        </a:p>
      </dgm:t>
    </dgm:pt>
    <dgm:pt modelId="{4AE09942-5315-49E7-8E37-D2D19E5C854F}" type="parTrans" cxnId="{5F302A11-A0F7-4E54-894C-612C521EA40C}">
      <dgm:prSet/>
      <dgm:spPr/>
      <dgm:t>
        <a:bodyPr/>
        <a:lstStyle/>
        <a:p>
          <a:endParaRPr lang="el-GR"/>
        </a:p>
      </dgm:t>
    </dgm:pt>
    <dgm:pt modelId="{6A68B587-81F1-444D-8146-0D967AFBB9C1}" type="sibTrans" cxnId="{5F302A11-A0F7-4E54-894C-612C521EA40C}">
      <dgm:prSet/>
      <dgm:spPr/>
      <dgm:t>
        <a:bodyPr/>
        <a:lstStyle/>
        <a:p>
          <a:endParaRPr lang="el-GR"/>
        </a:p>
      </dgm:t>
    </dgm:pt>
    <dgm:pt modelId="{F2EC2627-699C-4471-9C99-ADC084259AE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l-GR" sz="3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Ιδιαίτεροι Ακουστικοί Χαρακτήρες ή Τύποι</a:t>
          </a:r>
          <a:endParaRPr lang="el-GR" sz="3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0413E32-7C70-4899-8D40-F21ED742AEAE}" type="sibTrans" cxnId="{D91A32C4-AE7B-4CBB-BBDD-4C553C9CCD13}">
      <dgm:prSet/>
      <dgm:spPr/>
      <dgm:t>
        <a:bodyPr/>
        <a:lstStyle/>
        <a:p>
          <a:endParaRPr lang="el-GR"/>
        </a:p>
      </dgm:t>
    </dgm:pt>
    <dgm:pt modelId="{2DFEC8D6-B24F-4A62-8ABC-4C193AF44FDC}" type="parTrans" cxnId="{D91A32C4-AE7B-4CBB-BBDD-4C553C9CCD13}">
      <dgm:prSet/>
      <dgm:spPr/>
      <dgm:t>
        <a:bodyPr/>
        <a:lstStyle/>
        <a:p>
          <a:endParaRPr lang="el-GR"/>
        </a:p>
      </dgm:t>
    </dgm:pt>
    <dgm:pt modelId="{44A07643-B7B3-41E2-8129-520CBFFF7D8C}" type="pres">
      <dgm:prSet presAssocID="{E70E9636-22C7-444A-A68B-20849F696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4EA6EB2-58F3-46C8-A8AC-17511D3FA1F4}" type="pres">
      <dgm:prSet presAssocID="{A0992F56-CA36-4363-9C91-8E09121836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A570D6-81CF-4E9E-83AF-BE061D16CF88}" type="pres">
      <dgm:prSet presAssocID="{6A68B587-81F1-444D-8146-0D967AFBB9C1}" presName="spacer" presStyleCnt="0"/>
      <dgm:spPr/>
    </dgm:pt>
    <dgm:pt modelId="{55906D01-9494-47DF-88A2-F649E2AF35FC}" type="pres">
      <dgm:prSet presAssocID="{F2EC2627-699C-4471-9C99-ADC084259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13E3CF4-E6A9-4057-8B69-FA336709A683}" type="presOf" srcId="{E70E9636-22C7-444A-A68B-20849F696018}" destId="{44A07643-B7B3-41E2-8129-520CBFFF7D8C}" srcOrd="0" destOrd="0" presId="urn:microsoft.com/office/officeart/2005/8/layout/vList2"/>
    <dgm:cxn modelId="{5F302A11-A0F7-4E54-894C-612C521EA40C}" srcId="{E70E9636-22C7-444A-A68B-20849F696018}" destId="{A0992F56-CA36-4363-9C91-8E0912183685}" srcOrd="0" destOrd="0" parTransId="{4AE09942-5315-49E7-8E37-D2D19E5C854F}" sibTransId="{6A68B587-81F1-444D-8146-0D967AFBB9C1}"/>
    <dgm:cxn modelId="{1CD1A01A-B646-425D-BA01-17334ABF7B63}" type="presOf" srcId="{A0992F56-CA36-4363-9C91-8E0912183685}" destId="{D4EA6EB2-58F3-46C8-A8AC-17511D3FA1F4}" srcOrd="0" destOrd="0" presId="urn:microsoft.com/office/officeart/2005/8/layout/vList2"/>
    <dgm:cxn modelId="{C1B8537D-2D08-4957-8CAB-A307E895C4FB}" type="presOf" srcId="{F2EC2627-699C-4471-9C99-ADC084259AEC}" destId="{55906D01-9494-47DF-88A2-F649E2AF35FC}" srcOrd="0" destOrd="0" presId="urn:microsoft.com/office/officeart/2005/8/layout/vList2"/>
    <dgm:cxn modelId="{D91A32C4-AE7B-4CBB-BBDD-4C553C9CCD13}" srcId="{E70E9636-22C7-444A-A68B-20849F696018}" destId="{F2EC2627-699C-4471-9C99-ADC084259AEC}" srcOrd="1" destOrd="0" parTransId="{2DFEC8D6-B24F-4A62-8ABC-4C193AF44FDC}" sibTransId="{80413E32-7C70-4899-8D40-F21ED742AEAE}"/>
    <dgm:cxn modelId="{2306BE74-48E0-460C-92CC-93D4537A939C}" type="presParOf" srcId="{44A07643-B7B3-41E2-8129-520CBFFF7D8C}" destId="{D4EA6EB2-58F3-46C8-A8AC-17511D3FA1F4}" srcOrd="0" destOrd="0" presId="urn:microsoft.com/office/officeart/2005/8/layout/vList2"/>
    <dgm:cxn modelId="{9DEBB3CB-9809-4E51-AF31-692838613E80}" type="presParOf" srcId="{44A07643-B7B3-41E2-8129-520CBFFF7D8C}" destId="{49A570D6-81CF-4E9E-83AF-BE061D16CF88}" srcOrd="1" destOrd="0" presId="urn:microsoft.com/office/officeart/2005/8/layout/vList2"/>
    <dgm:cxn modelId="{4E28E63A-3A96-4F8A-AF33-6658F01F9E09}" type="presParOf" srcId="{44A07643-B7B3-41E2-8129-520CBFFF7D8C}" destId="{55906D01-9494-47DF-88A2-F649E2AF35FC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C8D8AAFD-4F07-4A5B-815E-F639F335E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2DD6E9-E4D5-4193-8387-D264048FC85B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5405E1-2A16-471C-B484-2AB76CD2F5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70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70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BBBD-433E-4E66-830F-5F1F4B770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2768-8B02-4F22-AA02-1921838E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9FA2-27DE-4806-8311-E69821A2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8364-D43D-4FE5-A593-CE34187E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F87C-AC9E-44B9-B718-266A5A1B4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4F49-49C7-4BDC-959D-B05B383DF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3D4E-E900-4C34-B52B-A84B454B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98D9-4182-4908-8846-F09786EB0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CE67-BF89-41E8-8C2C-65D52D29C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E66F-8E5D-49B7-B844-64A63BB84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CD4D-C387-4118-9163-826E8527F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B995-5489-4FE6-B919-462CD3600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146D-5907-4B7D-8B97-D2A08521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601E-D060-477B-89A7-EE9FE9336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F298-E611-41FE-9793-EA00CAA6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D175-2766-42AD-B148-8FCDE2A03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326B-25CA-4D2F-B90A-376D6CD1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49E2CDE-EA0A-4851-AD7E-7015B1C9F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7593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7596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597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598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599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0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1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2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3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4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5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6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7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8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09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0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1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2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3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4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5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6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7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8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19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0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1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2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3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4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5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6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7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8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29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0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1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2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3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4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5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6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7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8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39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0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1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2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3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4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5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6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7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8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49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0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1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7653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4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5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6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7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8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59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0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1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2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3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4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5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6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7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8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69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0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1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2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3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4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5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6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7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8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79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0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1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2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3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4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5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6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7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8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89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90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91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92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93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  <p:sp>
                <p:nvSpPr>
                  <p:cNvPr id="67694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7696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697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698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699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0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1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2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3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4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5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6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7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8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09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0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1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2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3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4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5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6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771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1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2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3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4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4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  <p:sp>
              <p:nvSpPr>
                <p:cNvPr id="6774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slide" Target="slide12.xml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slide" Target="slide6.xm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 bwMode="auto">
          <a:xfrm>
            <a:off x="590550" y="1857375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kern="0" dirty="0" smtClean="0">
                <a:solidFill>
                  <a:srgbClr val="00B0F0"/>
                </a:solidFill>
                <a:latin typeface="Calibri" pitchFamily="34" charset="0"/>
              </a:rPr>
              <a:t>Τηλεπισκόπηση στο Θαλάσσιο Περιβάλλον</a:t>
            </a:r>
            <a:endParaRPr lang="el-GR" kern="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 bwMode="auto">
          <a:xfrm>
            <a:off x="476250" y="3460750"/>
            <a:ext cx="7872413" cy="2447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l-GR" sz="2400" kern="0" dirty="0" smtClean="0">
                <a:solidFill>
                  <a:srgbClr val="00B0F0"/>
                </a:solidFill>
                <a:latin typeface="Cambria" panose="02040503050406030204" pitchFamily="18" charset="0"/>
                <a:ea typeface="+mj-ea"/>
                <a:cs typeface="+mj-cs"/>
              </a:rPr>
              <a:t>   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7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: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 </a:t>
            </a:r>
            <a:r>
              <a:rPr lang="el-GR" sz="2400" dirty="0" smtClean="0">
                <a:solidFill>
                  <a:schemeClr val="bg2"/>
                </a:solidFill>
                <a:latin typeface="Calibri" pitchFamily="34" charset="0"/>
              </a:rPr>
              <a:t>Διαφυγές ρευστών από τον πυθμένα - Α' Μέρος</a:t>
            </a:r>
            <a:endParaRPr lang="en-US" altLang="el-GR" sz="2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solidFill>
                  <a:schemeClr val="bg2"/>
                </a:solidFill>
                <a:latin typeface="Calibri" pitchFamily="34" charset="0"/>
              </a:rPr>
              <a:t>Γιώργος Παπαθεοδώρου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solidFill>
                  <a:schemeClr val="bg2"/>
                </a:solidFill>
                <a:latin typeface="Calibri" pitchFamily="34" charset="0"/>
              </a:rPr>
              <a:t>Σχολή Θετικών Επιστημών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solidFill>
                  <a:schemeClr val="bg2"/>
                </a:solidFill>
                <a:latin typeface="Calibri" pitchFamily="34" charset="0"/>
              </a:rPr>
              <a:t>Τμήμα Γεωλογίας</a:t>
            </a:r>
            <a:endParaRPr lang="en-US" sz="2100" kern="0" dirty="0" smtClean="0">
              <a:solidFill>
                <a:schemeClr val="bg2"/>
              </a:solidFill>
              <a:latin typeface="Calibri" pitchFamily="34" charset="0"/>
            </a:endParaRPr>
          </a:p>
          <a:p>
            <a:pPr algn="ctr">
              <a:defRPr/>
            </a:pPr>
            <a:endParaRPr lang="el-GR" sz="2100" kern="0" dirty="0" smtClean="0">
              <a:latin typeface="Calibri" pitchFamily="34" charset="0"/>
            </a:endParaRPr>
          </a:p>
        </p:txBody>
      </p:sp>
      <p:pic>
        <p:nvPicPr>
          <p:cNvPr id="2052" name="Εικόνα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Εικόνα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5564188"/>
            <a:ext cx="4570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11425" y="1058863"/>
            <a:ext cx="32494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000" b="1" dirty="0">
                <a:solidFill>
                  <a:srgbClr val="FF9900"/>
                </a:solidFill>
                <a:latin typeface="Calibri" pitchFamily="34" charset="0"/>
              </a:rPr>
              <a:t>Γιατί τις μελετάμε</a:t>
            </a:r>
            <a:r>
              <a:rPr lang="en-US" sz="30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3000" b="1" dirty="0" smtClean="0">
                <a:solidFill>
                  <a:srgbClr val="FF9900"/>
                </a:solidFill>
                <a:latin typeface="Calibri" pitchFamily="34" charset="0"/>
              </a:rPr>
              <a:t>;</a:t>
            </a:r>
            <a:endParaRPr lang="el-GR" sz="3000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846263" y="2239963"/>
            <a:ext cx="5499100" cy="461665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ΠΕΡΙΒΑΛΛΟΝΤΙΚΟΙ  ΛΟΓΟΙ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189163" y="3763963"/>
            <a:ext cx="4627562" cy="528637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ΚΛΙΜΑ</a:t>
            </a:r>
            <a:r>
              <a:rPr lang="el-GR" sz="28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l-GR" sz="1600" dirty="0">
                <a:solidFill>
                  <a:schemeClr val="bg2"/>
                </a:solidFill>
                <a:latin typeface="Calibri" pitchFamily="34" charset="0"/>
              </a:rPr>
              <a:t>(ΦΑΙΝΟΜΕΝΟ ΘΕΡΜΟΚΗΠΙΟΥ)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879725" y="446088"/>
            <a:ext cx="32494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000" b="1" dirty="0">
                <a:solidFill>
                  <a:srgbClr val="FF0000"/>
                </a:solidFill>
                <a:latin typeface="Calibri" pitchFamily="34" charset="0"/>
              </a:rPr>
              <a:t>Γιατί τις μελετάμε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;</a:t>
            </a:r>
            <a:endParaRPr lang="el-GR" sz="3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730500" y="1900238"/>
            <a:ext cx="3263900" cy="466725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ΕΠΙΚΙΝΔΥΝΟΤΗΤΕΣ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292475" y="3400425"/>
            <a:ext cx="2073966" cy="40011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Απώλειες σκαφών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546350" y="4267200"/>
            <a:ext cx="3694217" cy="707886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Αστοχίες θαλασσίων κατασκευών</a:t>
            </a:r>
          </a:p>
          <a:p>
            <a:pPr algn="ctr">
              <a:defRPr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&amp; εγκαταστάσεων</a:t>
            </a:r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tellite_pockmarks_Tro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393825"/>
            <a:ext cx="55292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75325" y="4306888"/>
            <a:ext cx="2073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......</a:t>
            </a:r>
            <a:r>
              <a:rPr lang="el-GR" sz="1400" dirty="0">
                <a:solidFill>
                  <a:schemeClr val="bg2"/>
                </a:solidFill>
              </a:rPr>
              <a:t>δείκτες </a:t>
            </a:r>
            <a:r>
              <a:rPr lang="el-GR" sz="1400" dirty="0" smtClean="0">
                <a:solidFill>
                  <a:schemeClr val="bg2"/>
                </a:solidFill>
              </a:rPr>
              <a:t>σύγχρονων </a:t>
            </a:r>
            <a:r>
              <a:rPr lang="el-GR" sz="1400" dirty="0">
                <a:solidFill>
                  <a:schemeClr val="bg2"/>
                </a:solidFill>
              </a:rPr>
              <a:t>και παλαιοτέρων διαφυγών ρευστών από τον πυθμένα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8638" y="477838"/>
            <a:ext cx="576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2"/>
                </a:solidFill>
                <a:latin typeface="Calibri" pitchFamily="34" charset="0"/>
              </a:rPr>
              <a:t>Κρατήρες διαφυγής ρευστών</a:t>
            </a:r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 (pockmarks)</a:t>
            </a:r>
            <a:endParaRPr lang="el-GR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85800" y="5524500"/>
            <a:ext cx="203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2"/>
                </a:solidFill>
                <a:latin typeface="Calibri" pitchFamily="34" charset="0"/>
              </a:rPr>
              <a:t>Χριστοδούλου, 2010</a:t>
            </a:r>
            <a:endParaRPr lang="el-GR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apatheodorou\ICGG_12\bakhar-newM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2121" y="1193800"/>
            <a:ext cx="3996642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E:\papatheodorou\ICGG_12\bakhar-domeflo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2438" y="241301"/>
            <a:ext cx="2391359" cy="358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03200" y="244475"/>
            <a:ext cx="45219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100" b="1" dirty="0" err="1">
                <a:solidFill>
                  <a:schemeClr val="bg2"/>
                </a:solidFill>
                <a:latin typeface="Calibri" pitchFamily="34" charset="0"/>
              </a:rPr>
              <a:t>Λασπούχα</a:t>
            </a:r>
            <a:r>
              <a:rPr lang="el-GR" sz="2100" b="1" dirty="0">
                <a:solidFill>
                  <a:schemeClr val="bg2"/>
                </a:solidFill>
                <a:latin typeface="Calibri" pitchFamily="34" charset="0"/>
              </a:rPr>
              <a:t> ηφαίστεια </a:t>
            </a:r>
            <a:r>
              <a:rPr lang="en-US" sz="2100" b="1" dirty="0">
                <a:solidFill>
                  <a:schemeClr val="bg2"/>
                </a:solidFill>
                <a:latin typeface="Calibri" pitchFamily="34" charset="0"/>
              </a:rPr>
              <a:t>(mud volcanoes)</a:t>
            </a:r>
            <a:endParaRPr lang="el-GR" sz="21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7656" name="11 - TextBox"/>
          <p:cNvSpPr txBox="1">
            <a:spLocks noChangeArrowheads="1"/>
          </p:cNvSpPr>
          <p:nvPr/>
        </p:nvSpPr>
        <p:spPr bwMode="auto">
          <a:xfrm>
            <a:off x="1268413" y="6113463"/>
            <a:ext cx="1604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Calibri" pitchFamily="34" charset="0"/>
              </a:rPr>
              <a:t>Milkov A.V., 2000</a:t>
            </a:r>
            <a:endParaRPr lang="el-GR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7657" name="Picture 18" descr="http://flowergarden.noaa.gov/image_library/deephabitat/mudvolcano/mudvolcano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3388" y="3813174"/>
            <a:ext cx="5223385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8" name="Picture 16" descr="http://flowergarden.noaa.gov/image_library/deephabitat/mudvolcano/mudvolcano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44538" y="3821113"/>
            <a:ext cx="2714699" cy="152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- TextBox"/>
          <p:cNvSpPr txBox="1"/>
          <p:nvPr/>
        </p:nvSpPr>
        <p:spPr>
          <a:xfrm>
            <a:off x="3962400" y="3581400"/>
            <a:ext cx="128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Photo: G. Etiope</a:t>
            </a:r>
            <a:endParaRPr lang="el-GR" sz="1200" dirty="0"/>
          </a:p>
        </p:txBody>
      </p:sp>
      <p:sp>
        <p:nvSpPr>
          <p:cNvPr id="12" name="11 - TextBox"/>
          <p:cNvSpPr txBox="1"/>
          <p:nvPr/>
        </p:nvSpPr>
        <p:spPr>
          <a:xfrm>
            <a:off x="6454775" y="3702050"/>
            <a:ext cx="128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Photo: G. Etiope</a:t>
            </a:r>
            <a:endParaRPr lang="el-GR" sz="1200" dirty="0"/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4625" y="59134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ece_map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675" y="1054100"/>
            <a:ext cx="5978525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6675" y="371475"/>
            <a:ext cx="907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2"/>
                </a:solidFill>
              </a:rPr>
              <a:t>Έχουν εντοπιστεί διαφυγές ρευστών από πυθμένα στον Ελληνικό χώρο?</a:t>
            </a:r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2085975" y="2724150"/>
            <a:ext cx="1905000" cy="2609850"/>
          </a:xfrm>
          <a:prstGeom prst="ellipse">
            <a:avLst/>
          </a:prstGeom>
          <a:solidFill>
            <a:srgbClr val="FF9900">
              <a:alpha val="3607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9701" name="Picture 5" descr="E:\Dimitris\PhD\Hovland_book\GREECE_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4650" y="1657350"/>
            <a:ext cx="2006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75"/>
            <a:ext cx="9144000" cy="1143000"/>
          </a:xfrm>
          <a:solidFill>
            <a:schemeClr val="accent2">
              <a:lumMod val="75000"/>
              <a:alpha val="66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l-GR" sz="3600" dirty="0" smtClean="0"/>
              <a:t>Είναι ο ηχοβολισμός αποτελεσματικό μέσο για τη μελέτη των διαφυγών ? </a:t>
            </a:r>
            <a:endParaRPr lang="el-GR" sz="3600" dirty="0"/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0" y="396487"/>
            <a:ext cx="6687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9900"/>
                </a:solidFill>
                <a:latin typeface="Calibri" pitchFamily="34" charset="0"/>
              </a:rPr>
              <a:t>Τρείς τύποι αέριας φάσης (φουσκάλες) στα ιζήματα</a:t>
            </a: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0" y="989205"/>
            <a:ext cx="4667250" cy="1754326"/>
          </a:xfrm>
          <a:prstGeom prst="rect">
            <a:avLst/>
          </a:prstGeom>
          <a:solidFill>
            <a:srgbClr val="FF9900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2"/>
                </a:solidFill>
                <a:latin typeface="Calibri" pitchFamily="34" charset="0"/>
              </a:rPr>
              <a:t>1. 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Πολύ μικρές φουσκάλες στο εσωτερικό των κενών των πόρων</a:t>
            </a:r>
          </a:p>
          <a:p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2. Φουσκάλες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 - 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ταμιευτήρες : μεγαλύτερες από το κενό των πόρων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 (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περιέχει στερεά φάση)</a:t>
            </a:r>
          </a:p>
          <a:p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3. Φουσκάλες- κοιλότητας: δεν περιλαμβάνει στερεά φάση </a:t>
            </a:r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Επιφάνεια εργασίας\ANOIKTAMATHIMATAFINAL\Final_EDIT\pics\IMGP1512.JPG"/>
          <p:cNvPicPr>
            <a:picLocks noChangeAspect="1" noChangeArrowheads="1"/>
          </p:cNvPicPr>
          <p:nvPr/>
        </p:nvPicPr>
        <p:blipFill>
          <a:blip r:embed="rId3" cstate="print"/>
          <a:srcRect l="706" b="5808"/>
          <a:stretch>
            <a:fillRect/>
          </a:stretch>
        </p:blipFill>
        <p:spPr bwMode="auto">
          <a:xfrm rot="10800000">
            <a:off x="4710395" y="991294"/>
            <a:ext cx="4294555" cy="543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Επιφάνεια εργασίας\ANOIKTAMATHIMATAFINAL\Final_EDIT\pics\IMGP1497.JPG"/>
          <p:cNvPicPr>
            <a:picLocks noChangeAspect="1" noChangeArrowheads="1"/>
          </p:cNvPicPr>
          <p:nvPr/>
        </p:nvPicPr>
        <p:blipFill>
          <a:blip r:embed="rId4" cstate="print"/>
          <a:srcRect t="8136" r="14861"/>
          <a:stretch>
            <a:fillRect/>
          </a:stretch>
        </p:blipFill>
        <p:spPr bwMode="auto">
          <a:xfrm rot="5400000">
            <a:off x="856012" y="3332511"/>
            <a:ext cx="2956591" cy="239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Έλλειψη"/>
          <p:cNvSpPr/>
          <p:nvPr/>
        </p:nvSpPr>
        <p:spPr bwMode="auto">
          <a:xfrm>
            <a:off x="5969000" y="5308600"/>
            <a:ext cx="1117600" cy="8509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 descr="C:\Documents and Settings\User\Επιφάνεια εργασίας\ANOIKTAMATHIMATAFINAL\Final_EDIT\pics\IMGP1513.JPG"/>
          <p:cNvPicPr>
            <a:picLocks noChangeAspect="1" noChangeArrowheads="1"/>
          </p:cNvPicPr>
          <p:nvPr/>
        </p:nvPicPr>
        <p:blipFill>
          <a:blip r:embed="rId5" cstate="print"/>
          <a:srcRect r="21419"/>
          <a:stretch>
            <a:fillRect/>
          </a:stretch>
        </p:blipFill>
        <p:spPr bwMode="auto">
          <a:xfrm>
            <a:off x="4156608" y="3761740"/>
            <a:ext cx="1550771" cy="1369060"/>
          </a:xfrm>
          <a:prstGeom prst="ellipse">
            <a:avLst/>
          </a:prstGeom>
          <a:ln w="952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15 - Βέλος λυγισμένο προς τα επάνω"/>
          <p:cNvSpPr/>
          <p:nvPr/>
        </p:nvSpPr>
        <p:spPr bwMode="auto">
          <a:xfrm rot="5400000">
            <a:off x="5245100" y="5168900"/>
            <a:ext cx="914400" cy="533400"/>
          </a:xfrm>
          <a:prstGeom prst="bent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200150"/>
            <a:ext cx="5976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5" name="Straight Connector 5"/>
          <p:cNvCxnSpPr>
            <a:cxnSpLocks noChangeShapeType="1"/>
          </p:cNvCxnSpPr>
          <p:nvPr/>
        </p:nvCxnSpPr>
        <p:spPr bwMode="auto">
          <a:xfrm>
            <a:off x="2047875" y="1543050"/>
            <a:ext cx="24003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3796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165475"/>
            <a:ext cx="3073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1019175" y="171450"/>
            <a:ext cx="6082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1</a:t>
            </a:r>
            <a:r>
              <a:rPr lang="el-GR" baseline="30000" dirty="0">
                <a:solidFill>
                  <a:schemeClr val="bg2"/>
                </a:solidFill>
                <a:latin typeface="Calibri" pitchFamily="34" charset="0"/>
              </a:rPr>
              <a:t>η</a:t>
            </a:r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 Περίπτωση: η φουσκάλα είναι παρόμοιου ή </a:t>
            </a:r>
          </a:p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μεγαλύτερου μεγέθους του μήκους κύματος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7113" y="4200525"/>
            <a:ext cx="4349781" cy="1015663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bg2"/>
                </a:solidFill>
                <a:latin typeface="Calibri" pitchFamily="34" charset="0"/>
                <a:cs typeface="+mn-cs"/>
              </a:rPr>
              <a:t>Η ηχο-απόσβεση αυξάνεται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bg2"/>
                </a:solidFill>
                <a:latin typeface="Calibri" pitchFamily="34" charset="0"/>
                <a:cs typeface="+mn-cs"/>
              </a:rPr>
              <a:t>Η ενέργεια σκεδάζεται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bg2"/>
                </a:solidFill>
                <a:latin typeface="Calibri" pitchFamily="34" charset="0"/>
                <a:cs typeface="+mn-cs"/>
              </a:rPr>
              <a:t>Η ταχύτητα του ήχου μεταβάλλεται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571625"/>
            <a:ext cx="5976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19" name="Straight Connector 5"/>
          <p:cNvCxnSpPr>
            <a:cxnSpLocks noChangeShapeType="1"/>
          </p:cNvCxnSpPr>
          <p:nvPr/>
        </p:nvCxnSpPr>
        <p:spPr bwMode="auto">
          <a:xfrm>
            <a:off x="3276600" y="1914525"/>
            <a:ext cx="24003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4820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4350" y="2419350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1866900" y="171450"/>
            <a:ext cx="5528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el-GR" baseline="30000" dirty="0">
                <a:solidFill>
                  <a:schemeClr val="bg2"/>
                </a:solidFill>
                <a:latin typeface="Calibri" pitchFamily="34" charset="0"/>
              </a:rPr>
              <a:t>η</a:t>
            </a:r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 Περίπτωση: η φουσκάλα είναι πολύ </a:t>
            </a:r>
          </a:p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μικρότερου μεγέθους του μήκους κύματος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63" y="4429125"/>
            <a:ext cx="897072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FF9900"/>
                </a:solidFill>
                <a:latin typeface="Calibri" pitchFamily="34" charset="0"/>
                <a:cs typeface="+mn-cs"/>
              </a:rPr>
              <a:t>Η ηχο-απόσβεση αυξάνεται (όσο αυξάνεται η ποσότητα του αερίου)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ταχύτητα του ήχου μειώνεται δραματικά </a:t>
            </a:r>
            <a:r>
              <a:rPr lang="el-GR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(ακόμη και με παρουσία 1% αερίου)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ενέργεια σκεδάζεται από το σύνολο του ιζήματος (α+σ+υ φάση)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200150"/>
            <a:ext cx="5976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3" name="Straight Connector 5"/>
          <p:cNvCxnSpPr>
            <a:cxnSpLocks noChangeShapeType="1"/>
          </p:cNvCxnSpPr>
          <p:nvPr/>
        </p:nvCxnSpPr>
        <p:spPr bwMode="auto">
          <a:xfrm>
            <a:off x="2047875" y="1543050"/>
            <a:ext cx="24003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5844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9325" y="3028950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1019175" y="171450"/>
            <a:ext cx="5528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3</a:t>
            </a:r>
            <a:r>
              <a:rPr lang="el-GR" baseline="30000" dirty="0">
                <a:solidFill>
                  <a:schemeClr val="bg2"/>
                </a:solidFill>
                <a:latin typeface="Calibri" pitchFamily="34" charset="0"/>
              </a:rPr>
              <a:t>η</a:t>
            </a:r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 Περίπτωση: η φουσκάλα είναι λίγο </a:t>
            </a:r>
          </a:p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μικρότερου μεγέθους του μήκους κύματος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34025"/>
            <a:ext cx="7502525" cy="1323975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2"/>
                </a:solidFill>
                <a:latin typeface="Calibri" pitchFamily="34" charset="0"/>
                <a:cs typeface="+mn-cs"/>
              </a:rPr>
              <a:t>Η ηχο-απόσβεση είναι η υψηλότερη των τριών περιπτώσεων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2"/>
                </a:solidFill>
                <a:latin typeface="Calibri" pitchFamily="34" charset="0"/>
                <a:cs typeface="+mn-cs"/>
              </a:rPr>
              <a:t>Το μέγεθος της φουσκάλας είναι πιο σημαντικό σε σχέση με το </a:t>
            </a:r>
          </a:p>
          <a:p>
            <a:pPr marL="457200" indent="-457200">
              <a:defRPr/>
            </a:pPr>
            <a:r>
              <a:rPr lang="el-GR" sz="2000" b="1" dirty="0">
                <a:solidFill>
                  <a:schemeClr val="bg2"/>
                </a:solidFill>
                <a:latin typeface="Calibri" pitchFamily="34" charset="0"/>
                <a:cs typeface="+mn-cs"/>
              </a:rPr>
              <a:t>        συνολικό όγκο των αερίων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bg2"/>
                </a:solidFill>
                <a:latin typeface="Calibri" pitchFamily="34" charset="0"/>
                <a:cs typeface="+mn-cs"/>
              </a:rPr>
              <a:t>Η ταχύτητα του ήχου μεταβάλλεται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050" y="47577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el-GR" i="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Σημείωμα </a:t>
            </a:r>
            <a:r>
              <a:rPr lang="el-GR" i="0" dirty="0" err="1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Αδειοδότησης</a:t>
            </a:r>
            <a:endParaRPr lang="el-GR" i="0" dirty="0" smtClean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511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Το παρόν υλικό διατίθεται με τους όρους της άδειας χρήσης </a:t>
            </a:r>
            <a:r>
              <a:rPr lang="el-GR" sz="1800" dirty="0" err="1" smtClean="0">
                <a:solidFill>
                  <a:schemeClr val="bg2"/>
                </a:solidFill>
                <a:latin typeface="Calibri" pitchFamily="34" charset="0"/>
              </a:rPr>
              <a:t>Creative</a:t>
            </a:r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l-GR" sz="1800" dirty="0" err="1" smtClean="0">
                <a:solidFill>
                  <a:schemeClr val="bg2"/>
                </a:solidFill>
                <a:latin typeface="Calibri" pitchFamily="34" charset="0"/>
              </a:rPr>
              <a:t>Commons</a:t>
            </a:r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 Αναφορά Δημιουργού-Μη Εμπορική Χρήση-Όχι Παράγωγα Έργα CC BY-NC-ND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 smtClean="0">
                <a:solidFill>
                  <a:schemeClr val="bg2"/>
                </a:solidFill>
                <a:latin typeface="Calibri" pitchFamily="34" charset="0"/>
              </a:rPr>
              <a:t>κ.λ.π</a:t>
            </a:r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των».                     </a:t>
            </a:r>
          </a:p>
          <a:p>
            <a:pPr marL="0" indent="0" eaLnBrk="1" hangingPunct="1">
              <a:buFont typeface="Arial" charset="0"/>
              <a:buNone/>
            </a:pPr>
            <a:endParaRPr lang="el-GR" sz="1800" dirty="0" smtClean="0"/>
          </a:p>
        </p:txBody>
      </p:sp>
      <p:sp>
        <p:nvSpPr>
          <p:cNvPr id="8" name="TextBox 5"/>
          <p:cNvSpPr txBox="1"/>
          <p:nvPr/>
        </p:nvSpPr>
        <p:spPr>
          <a:xfrm>
            <a:off x="71438" y="2997200"/>
            <a:ext cx="9037637" cy="3455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[1] http://</a:t>
            </a:r>
            <a:r>
              <a:rPr lang="el-GR" sz="18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creativecommons.org/licenses/by-nc-</a:t>
            </a:r>
            <a:r>
              <a:rPr lang="en-GB" sz="1800" dirty="0" err="1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nd</a:t>
            </a:r>
            <a:r>
              <a:rPr lang="el-GR" sz="18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/4.0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/ </a:t>
            </a:r>
            <a:endParaRPr lang="en-US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l-GR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l-GR" sz="18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: </a:t>
            </a:r>
            <a:endParaRPr lang="en-US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l-GR" sz="18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Μοιραστείτε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l-GR" sz="18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Αναφορά Δημιουργού 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18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Μη εμπορική χρήση 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sz="180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1800" b="1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Μη παράγωγα έργα</a:t>
            </a:r>
            <a:r>
              <a:rPr lang="el-GR" sz="1800" dirty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</a:p>
        </p:txBody>
      </p:sp>
      <p:sp>
        <p:nvSpPr>
          <p:cNvPr id="9" name="Ορθογώνιο 6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079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" y="6127750"/>
            <a:ext cx="7254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A2190-68F2-4289-9009-DDE7D66897E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154" y="2624138"/>
            <a:ext cx="1203221" cy="4238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12763" y="263525"/>
            <a:ext cx="7772400" cy="546100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bg2"/>
                </a:solidFill>
              </a:rPr>
              <a:t>Γιατί είναι αποτελεσματικοί οι Τομογράφοι Υ.Π?</a:t>
            </a:r>
          </a:p>
        </p:txBody>
      </p:sp>
      <p:pic>
        <p:nvPicPr>
          <p:cNvPr id="36867" name="Picture 3" descr="C:\Users\george\Desktop\GAS_IN_SEDIMENTS\Pictur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4938" y="1323975"/>
            <a:ext cx="63611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152650" y="5686425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bg2"/>
                </a:solidFill>
              </a:rPr>
              <a:t>Πολύ μικρή ποσότητα αερίων (0.1%) προκαλεί 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l-GR" sz="2000" dirty="0">
                <a:solidFill>
                  <a:schemeClr val="bg2"/>
                </a:solidFill>
              </a:rPr>
              <a:t>πολύ μεγάλη μείωση της ταχύτητας (600</a:t>
            </a:r>
            <a:r>
              <a:rPr lang="en-US" sz="2000" dirty="0">
                <a:solidFill>
                  <a:schemeClr val="bg2"/>
                </a:solidFill>
              </a:rPr>
              <a:t>ms</a:t>
            </a:r>
            <a:r>
              <a:rPr lang="en-US" sz="2000" baseline="30000" dirty="0">
                <a:solidFill>
                  <a:schemeClr val="bg2"/>
                </a:solidFill>
              </a:rPr>
              <a:t>-1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  <a:endParaRPr lang="el-GR" sz="2000" dirty="0">
              <a:solidFill>
                <a:schemeClr val="bg2"/>
              </a:solidFill>
            </a:endParaRPr>
          </a:p>
        </p:txBody>
      </p:sp>
      <p:cxnSp>
        <p:nvCxnSpPr>
          <p:cNvPr id="36869" name="Straight Connector 7"/>
          <p:cNvCxnSpPr>
            <a:cxnSpLocks noChangeShapeType="1"/>
          </p:cNvCxnSpPr>
          <p:nvPr/>
        </p:nvCxnSpPr>
        <p:spPr bwMode="auto">
          <a:xfrm flipH="1" flipV="1">
            <a:off x="4962525" y="3409950"/>
            <a:ext cx="9525" cy="10096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870" name="Straight Connector 8"/>
          <p:cNvCxnSpPr>
            <a:cxnSpLocks noChangeShapeType="1"/>
          </p:cNvCxnSpPr>
          <p:nvPr/>
        </p:nvCxnSpPr>
        <p:spPr bwMode="auto">
          <a:xfrm flipH="1" flipV="1">
            <a:off x="2362200" y="3390900"/>
            <a:ext cx="2619375" cy="190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4857750" y="5019675"/>
            <a:ext cx="290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bg2"/>
                </a:solidFill>
              </a:rPr>
              <a:t>Wilkens</a:t>
            </a:r>
            <a:r>
              <a:rPr lang="en-US" sz="1800" dirty="0">
                <a:solidFill>
                  <a:schemeClr val="bg2"/>
                </a:solidFill>
              </a:rPr>
              <a:t> and </a:t>
            </a:r>
            <a:r>
              <a:rPr lang="en-US" sz="1800" dirty="0" err="1">
                <a:solidFill>
                  <a:schemeClr val="bg2"/>
                </a:solidFill>
              </a:rPr>
              <a:t>Richarson</a:t>
            </a:r>
            <a:r>
              <a:rPr lang="en-US" sz="1800" dirty="0">
                <a:solidFill>
                  <a:schemeClr val="bg2"/>
                </a:solidFill>
              </a:rPr>
              <a:t>, 1998</a:t>
            </a:r>
            <a:endParaRPr lang="el-GR" sz="1800" dirty="0">
              <a:solidFill>
                <a:schemeClr val="bg2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9938" y="0"/>
            <a:ext cx="7772400" cy="628650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bg2"/>
                </a:solidFill>
              </a:rPr>
              <a:t>Με τι </a:t>
            </a:r>
            <a:r>
              <a:rPr lang="el-GR" sz="3200" dirty="0" err="1" smtClean="0">
                <a:solidFill>
                  <a:schemeClr val="bg2"/>
                </a:solidFill>
              </a:rPr>
              <a:t>τομογάφο</a:t>
            </a:r>
            <a:r>
              <a:rPr lang="el-GR" sz="3200" dirty="0" smtClean="0">
                <a:solidFill>
                  <a:schemeClr val="bg2"/>
                </a:solidFill>
              </a:rPr>
              <a:t> υποδομής πυθμένα ?</a:t>
            </a:r>
          </a:p>
        </p:txBody>
      </p:sp>
      <p:pic>
        <p:nvPicPr>
          <p:cNvPr id="37891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9713" y="1223963"/>
            <a:ext cx="2100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2" name="Straight Connector 4"/>
          <p:cNvCxnSpPr>
            <a:cxnSpLocks noChangeShapeType="1"/>
          </p:cNvCxnSpPr>
          <p:nvPr/>
        </p:nvCxnSpPr>
        <p:spPr bwMode="auto">
          <a:xfrm flipV="1">
            <a:off x="6010275" y="1390650"/>
            <a:ext cx="742950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7893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9713" y="3548063"/>
            <a:ext cx="2100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4" name="Straight Connector 9"/>
          <p:cNvCxnSpPr>
            <a:cxnSpLocks noChangeShapeType="1"/>
          </p:cNvCxnSpPr>
          <p:nvPr/>
        </p:nvCxnSpPr>
        <p:spPr bwMode="auto">
          <a:xfrm flipV="1">
            <a:off x="6010275" y="3714750"/>
            <a:ext cx="742950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7895" name="Picture 1" descr="C:\Users\george\Desktop\GAS_IN_SEDIMENTS\Fig1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8763" y="4824413"/>
            <a:ext cx="2100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6" name="Straight Connector 11"/>
          <p:cNvCxnSpPr>
            <a:cxnSpLocks noChangeShapeType="1"/>
          </p:cNvCxnSpPr>
          <p:nvPr/>
        </p:nvCxnSpPr>
        <p:spPr bwMode="auto">
          <a:xfrm flipV="1">
            <a:off x="6029325" y="4991100"/>
            <a:ext cx="742950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7897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6450" y="1933575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3650" y="38195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4" descr="http://www.clipartbest.com/cliparts/9cz/Eyk/9czEyk5R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3150" y="556260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257550" y="1292225"/>
          <a:ext cx="184785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l-GR" baseline="30000" dirty="0" smtClean="0">
                          <a:solidFill>
                            <a:schemeClr val="bg2"/>
                          </a:solidFill>
                        </a:rPr>
                        <a:t>η</a:t>
                      </a:r>
                      <a:r>
                        <a:rPr lang="el-GR" dirty="0" smtClean="0">
                          <a:solidFill>
                            <a:schemeClr val="bg2"/>
                          </a:solidFill>
                        </a:rPr>
                        <a:t> περίπτωση</a:t>
                      </a:r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2</a:t>
                      </a:r>
                      <a:r>
                        <a:rPr lang="el-GR" b="1" baseline="30000" dirty="0" smtClean="0"/>
                        <a:t>η</a:t>
                      </a:r>
                      <a:r>
                        <a:rPr lang="el-GR" b="1" dirty="0" smtClean="0"/>
                        <a:t> περίπτωση</a:t>
                      </a:r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l-GR" b="1" baseline="30000" dirty="0" smtClean="0">
                          <a:solidFill>
                            <a:schemeClr val="bg2"/>
                          </a:solidFill>
                        </a:rPr>
                        <a:t>η</a:t>
                      </a:r>
                      <a:r>
                        <a:rPr lang="el-GR" b="1" dirty="0" smtClean="0">
                          <a:solidFill>
                            <a:schemeClr val="bg2"/>
                          </a:solidFill>
                        </a:rPr>
                        <a:t> περίπτωση</a:t>
                      </a:r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9550" y="343535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Airgun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 Hz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 ms</a:t>
                      </a:r>
                      <a:r>
                        <a:rPr lang="en-US" baseline="30000" dirty="0" smtClean="0"/>
                        <a:t>-1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Μήκος κύματος : 6</a:t>
                      </a:r>
                      <a:r>
                        <a:rPr lang="en-US" dirty="0" smtClean="0"/>
                        <a:t>m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22" name="Oval 18"/>
          <p:cNvSpPr>
            <a:spLocks noChangeArrowheads="1"/>
          </p:cNvSpPr>
          <p:nvPr/>
        </p:nvSpPr>
        <p:spPr bwMode="auto">
          <a:xfrm>
            <a:off x="7953375" y="4676775"/>
            <a:ext cx="914400" cy="876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l-GR" sz="1000"/>
          </a:p>
          <a:p>
            <a:pPr algn="ctr"/>
            <a:r>
              <a:rPr lang="el-GR" sz="1000">
                <a:solidFill>
                  <a:schemeClr val="bg2"/>
                </a:solidFill>
              </a:rPr>
              <a:t>ηχο-απόσβεση</a:t>
            </a:r>
          </a:p>
        </p:txBody>
      </p:sp>
      <p:sp>
        <p:nvSpPr>
          <p:cNvPr id="37923" name="Right Arrow 19"/>
          <p:cNvSpPr>
            <a:spLocks noChangeArrowheads="1"/>
          </p:cNvSpPr>
          <p:nvPr/>
        </p:nvSpPr>
        <p:spPr bwMode="auto">
          <a:xfrm>
            <a:off x="2362200" y="3933825"/>
            <a:ext cx="1323975" cy="61912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>
              <a:solidFill>
                <a:srgbClr val="FFC000"/>
              </a:solidFill>
            </a:endParaRPr>
          </a:p>
        </p:txBody>
      </p:sp>
      <p:pic>
        <p:nvPicPr>
          <p:cNvPr id="18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george\Desktop\GAS_IN_SEDIMENTS\Pictur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123950"/>
            <a:ext cx="47783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80975"/>
            <a:ext cx="9144000" cy="830263"/>
          </a:xfrm>
          <a:prstGeom prst="rect">
            <a:avLst/>
          </a:prstGeom>
          <a:solidFill>
            <a:schemeClr val="accent6">
              <a:lumMod val="50000"/>
              <a:alpha val="49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+mn-cs"/>
              </a:rPr>
              <a:t>Ηχοεντοπισμός φουσκάλας</a:t>
            </a:r>
          </a:p>
          <a:p>
            <a:pPr algn="ctr">
              <a:defRPr/>
            </a:pP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+mn-cs"/>
              </a:rPr>
              <a:t>Συχνότητα – μέγεθος φουσκάλας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3333750" y="6191250"/>
            <a:ext cx="2203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Συχνότητα (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</a:rPr>
              <a:t>kHz)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 rot="-5400000">
            <a:off x="-44450" y="3381376"/>
            <a:ext cx="3684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Διάμετρος  φουσκάλας 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</a:rPr>
              <a:t>(cm)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38918" name="Straight Connector 9"/>
          <p:cNvCxnSpPr>
            <a:cxnSpLocks noChangeShapeType="1"/>
          </p:cNvCxnSpPr>
          <p:nvPr/>
        </p:nvCxnSpPr>
        <p:spPr bwMode="auto">
          <a:xfrm flipH="1" flipV="1">
            <a:off x="3819525" y="1743075"/>
            <a:ext cx="47625" cy="39624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919" name="Straight Connector 11"/>
          <p:cNvCxnSpPr>
            <a:cxnSpLocks noChangeShapeType="1"/>
          </p:cNvCxnSpPr>
          <p:nvPr/>
        </p:nvCxnSpPr>
        <p:spPr bwMode="auto">
          <a:xfrm flipV="1">
            <a:off x="3857625" y="1914525"/>
            <a:ext cx="38100" cy="495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0" name="Straight Connector 14"/>
          <p:cNvCxnSpPr>
            <a:cxnSpLocks noChangeShapeType="1"/>
          </p:cNvCxnSpPr>
          <p:nvPr/>
        </p:nvCxnSpPr>
        <p:spPr bwMode="auto">
          <a:xfrm flipH="1">
            <a:off x="2705100" y="2647950"/>
            <a:ext cx="10953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921" name="Straight Connector 15"/>
          <p:cNvCxnSpPr>
            <a:cxnSpLocks noChangeShapeType="1"/>
          </p:cNvCxnSpPr>
          <p:nvPr/>
        </p:nvCxnSpPr>
        <p:spPr bwMode="auto">
          <a:xfrm flipH="1">
            <a:off x="2714625" y="1743075"/>
            <a:ext cx="10953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248400" y="1377950"/>
          <a:ext cx="2752725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solidFill>
                            <a:schemeClr val="bg2"/>
                          </a:solidFill>
                        </a:rPr>
                        <a:t>3.5 </a:t>
                      </a:r>
                      <a:r>
                        <a:rPr lang="en-US" sz="1000" dirty="0" smtClean="0">
                          <a:solidFill>
                            <a:schemeClr val="bg2"/>
                          </a:solidFill>
                        </a:rPr>
                        <a:t>kHz </a:t>
                      </a:r>
                      <a:endParaRPr lang="el-GR" sz="10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l-GR" sz="1000" dirty="0" smtClean="0">
                          <a:solidFill>
                            <a:schemeClr val="bg2"/>
                          </a:solidFill>
                        </a:rPr>
                        <a:t>μεγάλη διακριτική – μικρή διείσδυση)</a:t>
                      </a:r>
                      <a:endParaRPr lang="el-GR" sz="1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solidFill>
                            <a:schemeClr val="bg2"/>
                          </a:solidFill>
                        </a:rPr>
                        <a:t>Διάμετρος φουσκάλας 2-6 </a:t>
                      </a:r>
                      <a:r>
                        <a:rPr lang="en-US" sz="1000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l-GR" sz="1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00088" y="1130300"/>
            <a:ext cx="7772400" cy="1143000"/>
          </a:xfrm>
        </p:spPr>
        <p:txBody>
          <a:bodyPr/>
          <a:lstStyle/>
          <a:p>
            <a:pPr algn="ctr"/>
            <a:r>
              <a:rPr lang="el-GR" sz="3200" dirty="0" smtClean="0">
                <a:solidFill>
                  <a:schemeClr val="bg2"/>
                </a:solidFill>
                <a:latin typeface="Calibri" pitchFamily="34" charset="0"/>
              </a:rPr>
              <a:t>Πως εντοπίζονται με τομογράφους Υ.Π τα </a:t>
            </a:r>
            <a:r>
              <a:rPr lang="el-GR" sz="3200" dirty="0" err="1" smtClean="0">
                <a:solidFill>
                  <a:schemeClr val="bg2"/>
                </a:solidFill>
                <a:latin typeface="Calibri" pitchFamily="34" charset="0"/>
              </a:rPr>
              <a:t>άερια</a:t>
            </a:r>
            <a:r>
              <a:rPr lang="el-GR" sz="3200" dirty="0" smtClean="0">
                <a:solidFill>
                  <a:schemeClr val="bg2"/>
                </a:solidFill>
                <a:latin typeface="Calibri" pitchFamily="34" charset="0"/>
              </a:rPr>
              <a:t> στα ιζήματα?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95450" y="1806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george\Desktop\GAS_IN_SEDIMENTS\Picture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5300"/>
            <a:ext cx="9144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9050"/>
            <a:ext cx="9144000" cy="461963"/>
          </a:xfrm>
          <a:prstGeom prst="rect">
            <a:avLst/>
          </a:prstGeom>
          <a:solidFill>
            <a:schemeClr val="accent6">
              <a:lumMod val="50000"/>
              <a:alpha val="7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chemeClr val="tx2"/>
                </a:solidFill>
                <a:latin typeface="Calibri" pitchFamily="34" charset="0"/>
                <a:cs typeface="+mn-cs"/>
              </a:rPr>
              <a:t>Αντιστροφή φάσης (πολικότητας) των ηχητικών παλμών</a:t>
            </a:r>
          </a:p>
        </p:txBody>
      </p:sp>
      <p:pic>
        <p:nvPicPr>
          <p:cNvPr id="40964" name="Picture 4" descr="C:\Users\george\Desktop\GAS_IN_SEDIMENTS\figour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36900"/>
            <a:ext cx="4683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2476500" y="4073525"/>
            <a:ext cx="1133475" cy="59055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0966" name="Oval 8"/>
          <p:cNvSpPr>
            <a:spLocks noChangeArrowheads="1"/>
          </p:cNvSpPr>
          <p:nvPr/>
        </p:nvSpPr>
        <p:spPr bwMode="auto">
          <a:xfrm>
            <a:off x="3125788" y="5053013"/>
            <a:ext cx="1133475" cy="59055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0967" name="Picture 8" descr="E:\papatheodorou\PRESENTATIONS\ΤΗΛΕΠΙΣΚΟΠΗΣΗ_ΘΑΛ_ΠΕΡΙΒ\GAS_IN_SEDIMENTS\Εικόνα1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19613" y="2760663"/>
            <a:ext cx="46243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eorge\Desktop\GAS_IN_SEDIMENTS\ngeo1886-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3562350"/>
            <a:ext cx="82740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george\Desktop\GAS_IN_SEDIMENTS\ngeo1886-f4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314325"/>
            <a:ext cx="566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george\Desktop\GAS_IN_SEDIMENTS\ngeo1886-f4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0400" y="314325"/>
            <a:ext cx="566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622550"/>
            <a:ext cx="9144000" cy="461963"/>
          </a:xfrm>
          <a:prstGeom prst="rect">
            <a:avLst/>
          </a:prstGeom>
          <a:solidFill>
            <a:schemeClr val="accent6">
              <a:lumMod val="50000"/>
              <a:alpha val="7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chemeClr val="tx2"/>
                </a:solidFill>
                <a:cs typeface="+mn-cs"/>
              </a:rPr>
              <a:t>Αντιστροφή φάσης (πολικότητα) των ηχητικών παλμών</a:t>
            </a: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eorge\Desktop\GAS_IN_SEDIMENTS\ngeo1886-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562350"/>
            <a:ext cx="82835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george\Desktop\GAS_IN_SEDIMENTS\ngeo1886-f4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314325"/>
            <a:ext cx="566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622550"/>
            <a:ext cx="9144000" cy="461963"/>
          </a:xfrm>
          <a:prstGeom prst="rect">
            <a:avLst/>
          </a:prstGeom>
          <a:solidFill>
            <a:schemeClr val="accent6">
              <a:lumMod val="50000"/>
              <a:alpha val="7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chemeClr val="tx2"/>
                </a:solidFill>
                <a:cs typeface="+mn-cs"/>
              </a:rPr>
              <a:t>Αντιστροφή φάσης (πολικότητα) των ηχητικών παλμών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1422400" y="2200275"/>
            <a:ext cx="6096000" cy="1614488"/>
            <a:chOff x="0" y="2031999"/>
            <a:chExt cx="6096000" cy="1233179"/>
          </a:xfrm>
          <a:solidFill>
            <a:srgbClr val="E88B0E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31999"/>
              <a:ext cx="6096000" cy="1233179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0325" y="2092627"/>
              <a:ext cx="5975350" cy="11119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31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Ιδιαίτεροι Ακουστικοί Χαρακτήρες ή Τύποι</a:t>
              </a:r>
              <a:endParaRPr lang="en-US" sz="3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Ενδεικτικοί παρουσίας αερίων</a:t>
              </a: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l-GR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στους πόρους των ιζημάτων</a:t>
              </a:r>
            </a:p>
          </p:txBody>
        </p:sp>
      </p:grp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063625" y="981075"/>
            <a:ext cx="751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600">
              <a:solidFill>
                <a:srgbClr val="FF9900"/>
              </a:solidFill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112963" y="0"/>
            <a:ext cx="508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>
                <a:solidFill>
                  <a:schemeClr val="bg2"/>
                </a:solidFill>
                <a:latin typeface="Calibri" pitchFamily="34" charset="0"/>
              </a:rPr>
              <a:t>Ιδιαίτεροι (Ανώμαλοι) ακουστικοί χαρακτήρες</a:t>
            </a:r>
          </a:p>
          <a:p>
            <a:pPr algn="ctr"/>
            <a:r>
              <a:rPr lang="el-GR" sz="1600" b="1" dirty="0">
                <a:solidFill>
                  <a:schemeClr val="bg2"/>
                </a:solidFill>
                <a:latin typeface="Calibri" pitchFamily="34" charset="0"/>
              </a:rPr>
              <a:t>Ενδεικτικοί αερίων</a:t>
            </a:r>
            <a:r>
              <a:rPr lang="en-US" sz="1600" b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rgbClr val="FF9900"/>
                </a:solidFill>
                <a:latin typeface="Calibri" pitchFamily="34" charset="0"/>
              </a:rPr>
              <a:t>(</a:t>
            </a:r>
            <a:r>
              <a:rPr lang="el-GR" sz="1600" b="1" dirty="0">
                <a:solidFill>
                  <a:srgbClr val="FF9900"/>
                </a:solidFill>
                <a:latin typeface="Calibri" pitchFamily="34" charset="0"/>
              </a:rPr>
              <a:t>σε τομογραφίες υποδομή πυθμένα)</a:t>
            </a:r>
            <a:r>
              <a:rPr lang="en-US" sz="1600" b="1" dirty="0">
                <a:latin typeface="Calibri" pitchFamily="34" charset="0"/>
              </a:rPr>
              <a:t> </a:t>
            </a:r>
            <a:endParaRPr lang="el-GR" sz="1600" b="1" dirty="0">
              <a:latin typeface="Calibri" pitchFamily="34" charset="0"/>
            </a:endParaRPr>
          </a:p>
        </p:txBody>
      </p:sp>
      <p:graphicFrame>
        <p:nvGraphicFramePr>
          <p:cNvPr id="137253" name="Group 37"/>
          <p:cNvGraphicFramePr>
            <a:graphicFrameLocks noGrp="1"/>
          </p:cNvGraphicFramePr>
          <p:nvPr>
            <p:ph/>
          </p:nvPr>
        </p:nvGraphicFramePr>
        <p:xfrm>
          <a:off x="611188" y="598488"/>
          <a:ext cx="7770812" cy="6040001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84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Διαφυγές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στην υδάτινη στήλη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893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Σεισμοκονιασμένη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ζώνη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Acoustic turbid zone (ATZ)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811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Έντονες ανακλάσεις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Enhanced reflectors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80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Θύλακες αερίων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pockets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780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Μικρές συγκεντρώσεις αερίων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plumes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945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Στηλοειδείς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διαταράξεις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καμινάδες αερίων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Columnar disturbance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chimneys – wipe out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47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Ακουστική σκιά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wipe out)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  <a:tr h="47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Άλλοι  ειδικοί ακουστικοί χαρακτήρες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Push-down, pull-up, 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αναθολώσεις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5089" name="Picture 29" descr="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3063" y="1549400"/>
            <a:ext cx="2484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30" descr="f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4475" y="2389188"/>
            <a:ext cx="26035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31" descr="f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7325" y="3205163"/>
            <a:ext cx="25447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32" descr="f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02163" y="4875213"/>
            <a:ext cx="15224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33" descr="f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2050" y="4002088"/>
            <a:ext cx="33147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2" descr="http://venus.uvic.ca/wp-content/uploads/IOTW_sediment-fall-p1-300x16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2150" y="688975"/>
            <a:ext cx="177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papatheodorou\PRESENTATIONS\ΤΗΛΕΠΙΣΚΟΠΗΣΗ_ΘΑΛ_ΠΕΡΙΒ\GAS_IN_SEDIMENTS\Εικόνα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000" y="985838"/>
            <a:ext cx="316547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E:\papatheodorou\PRESENTATIONS\ΤΗΛΕΠΙΣΚΟΠΗΣΗ_ΘΑΛ_ΠΕΡΙΒ\GAS_IN_SEDIMENTS\_77141451_skar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7588" y="4497388"/>
            <a:ext cx="3143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E:\papatheodorou\PRESENTATIONS\ΤΗΛΕΠΙΣΚΟΠΗΣΗ_ΘΑΛ_ΠΕΡΙΒ\GAS_IN_SEDIMENTS\MethaneBubbleFla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075" y="3586163"/>
            <a:ext cx="3760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7 - TextBox"/>
          <p:cNvSpPr txBox="1">
            <a:spLocks noChangeArrowheads="1"/>
          </p:cNvSpPr>
          <p:nvPr/>
        </p:nvSpPr>
        <p:spPr bwMode="auto">
          <a:xfrm>
            <a:off x="2198688" y="298450"/>
            <a:ext cx="483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2"/>
                </a:solidFill>
              </a:rPr>
              <a:t>Διαφυγές αερίων στην υδάτινη στήλη</a:t>
            </a:r>
          </a:p>
        </p:txBody>
      </p:sp>
      <p:pic>
        <p:nvPicPr>
          <p:cNvPr id="46086" name="Picture 2" descr="http://www.nature.com/scitable/content/ne0000/ne0000/ne0000/ne0000/24319324/plumes-ex2_resiz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550" y="965200"/>
            <a:ext cx="37607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38661" y="247365"/>
            <a:ext cx="7772400" cy="1143000"/>
          </a:xfrm>
        </p:spPr>
        <p:txBody>
          <a:bodyPr/>
          <a:lstStyle/>
          <a:p>
            <a:pPr eaLnBrk="1" hangingPunct="1"/>
            <a:r>
              <a:rPr lang="el-GR" i="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Το παρόν εκπαιδευτικό υλικό έχει αναπτυχθεί στ</a:t>
            </a:r>
            <a:r>
              <a:rPr lang="en-US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o</a:t>
            </a:r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πλαίσι</a:t>
            </a:r>
            <a:r>
              <a:rPr lang="en-US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o</a:t>
            </a:r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Το έργο «</a:t>
            </a:r>
            <a:r>
              <a:rPr lang="el-GR" sz="20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l-GR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100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Ορθογώνιο 4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4102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53150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AC4A0-BE69-4980-80E9-06E4DB91512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5" descr="fig5_alt_col_n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3 - TextBox"/>
          <p:cNvSpPr txBox="1">
            <a:spLocks noChangeArrowheads="1"/>
          </p:cNvSpPr>
          <p:nvPr/>
        </p:nvSpPr>
        <p:spPr bwMode="auto">
          <a:xfrm>
            <a:off x="2198688" y="298450"/>
            <a:ext cx="483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2"/>
                </a:solidFill>
              </a:rPr>
              <a:t>Διαφυγές αερίων στην υδάτινη στήλη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90501" y="6438900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  <a:latin typeface="Calibri" pitchFamily="34" charset="0"/>
              </a:rPr>
              <a:t>Etiope et al., 2006</a:t>
            </a:r>
            <a:endParaRPr lang="el-GR" sz="12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11_07_4_anox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904875"/>
            <a:ext cx="543401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3 - TextBox"/>
          <p:cNvSpPr txBox="1">
            <a:spLocks noChangeArrowheads="1"/>
          </p:cNvSpPr>
          <p:nvPr/>
        </p:nvSpPr>
        <p:spPr bwMode="auto">
          <a:xfrm>
            <a:off x="2181225" y="6145213"/>
            <a:ext cx="3053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Αμβρακικός 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κόλπος, ΕΘΑΓΕΦΩ</a:t>
            </a:r>
          </a:p>
        </p:txBody>
      </p:sp>
      <p:sp>
        <p:nvSpPr>
          <p:cNvPr id="48132" name="4 - TextBox"/>
          <p:cNvSpPr txBox="1">
            <a:spLocks noChangeArrowheads="1"/>
          </p:cNvSpPr>
          <p:nvPr/>
        </p:nvSpPr>
        <p:spPr bwMode="auto">
          <a:xfrm>
            <a:off x="1263650" y="279400"/>
            <a:ext cx="672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Ιχθυοπληθυσμοί ή άλλοι στόχοι στην υδάτινη στήλη</a:t>
            </a:r>
          </a:p>
        </p:txBody>
      </p:sp>
      <p:pic>
        <p:nvPicPr>
          <p:cNvPr id="48133" name="Picture 5" descr="E:\papatheodorou\PRESENTATIONS\ΤΗΛΕΠΙΣΚΟΠΗΣΗ_ΘΑΛ_ΠΕΡΙΒ\GAS_IN_SEDIMENTS\Plumes-example-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8288" y="4344988"/>
            <a:ext cx="379571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5800" y="2147888"/>
          <a:ext cx="7770812" cy="2029968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893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Σεισμοκονιασμένη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ζώνη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Acoustic turbid zone (ATZ)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0186" name="Picture 29" descr="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4725" y="2606675"/>
            <a:ext cx="39131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6"/>
          <p:cNvSpPr txBox="1">
            <a:spLocks noChangeArrowheads="1"/>
          </p:cNvSpPr>
          <p:nvPr/>
        </p:nvSpPr>
        <p:spPr bwMode="auto">
          <a:xfrm>
            <a:off x="1736725" y="774700"/>
            <a:ext cx="6182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  <a:latin typeface="Calibri" pitchFamily="34" charset="0"/>
              </a:rPr>
              <a:t>Σεισμοκονιασμένη</a:t>
            </a:r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 ζώνη 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</a:rPr>
              <a:t>(acoustic turbid zone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) 1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1204" name="Picture 6" descr="C:\Users\george\Desktop\GAS_IN_SEDIMENTS\Picture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" y="1547813"/>
            <a:ext cx="75628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1060450" y="860425"/>
            <a:ext cx="6182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  <a:latin typeface="Calibri" pitchFamily="34" charset="0"/>
              </a:rPr>
              <a:t>Σεισμοκονιασμένη</a:t>
            </a:r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 ζώνη 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</a:rPr>
              <a:t>(acoustic turbid zone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) 2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2227" name="Picture 5" descr="C:\Users\george\Desktop\GAS_IN_SEDIMENTS\Picture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75" y="1589028"/>
            <a:ext cx="7486650" cy="415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731963" y="6315075"/>
            <a:ext cx="6249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  <a:latin typeface="Calibri" pitchFamily="34" charset="0"/>
              </a:rPr>
              <a:t>Αν τα αέρια δεν είχαν ανοδικά μεταναστεύσει</a:t>
            </a:r>
            <a:r>
              <a:rPr lang="el-GR" dirty="0" smtClean="0">
                <a:solidFill>
                  <a:schemeClr val="bg2"/>
                </a:solidFill>
                <a:latin typeface="Calibri" pitchFamily="34" charset="0"/>
              </a:rPr>
              <a:t>...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el-GR" dirty="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52229" name="Straight Arrow Connector 7"/>
          <p:cNvCxnSpPr>
            <a:cxnSpLocks noChangeShapeType="1"/>
            <a:stCxn id="52228" idx="0"/>
          </p:cNvCxnSpPr>
          <p:nvPr/>
        </p:nvCxnSpPr>
        <p:spPr bwMode="auto">
          <a:xfrm rot="16200000" flipV="1">
            <a:off x="3623007" y="5081256"/>
            <a:ext cx="1719262" cy="748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george\Desktop\GAS_IN_SEDIMENTS\Picture9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7963" y="3821113"/>
            <a:ext cx="58864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C:\Users\george\Desktop\GAS_IN_SEDIMENTS\Pictur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6338" y="220663"/>
            <a:ext cx="66389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1836738" y="3929063"/>
            <a:ext cx="1973262" cy="1227137"/>
          </a:xfrm>
          <a:prstGeom prst="rect">
            <a:avLst/>
          </a:prstGeom>
          <a:solidFill>
            <a:srgbClr val="FFFF00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1828800" y="5181600"/>
            <a:ext cx="2006600" cy="693738"/>
          </a:xfrm>
          <a:prstGeom prst="rect">
            <a:avLst/>
          </a:prstGeom>
          <a:solidFill>
            <a:srgbClr val="FFC000">
              <a:alpha val="6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54278" name="Curved Connector 6"/>
          <p:cNvCxnSpPr>
            <a:cxnSpLocks noChangeShapeType="1"/>
          </p:cNvCxnSpPr>
          <p:nvPr/>
        </p:nvCxnSpPr>
        <p:spPr bwMode="auto">
          <a:xfrm rot="10800000">
            <a:off x="4784725" y="5332413"/>
            <a:ext cx="746125" cy="55245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5492750" y="5576888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2711450" y="290513"/>
            <a:ext cx="142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>
                <a:solidFill>
                  <a:schemeClr val="bg2"/>
                </a:solidFill>
              </a:rPr>
              <a:t>Επιφάνεια  πυθμένα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:\Users\george\Desktop\GAS_IN_SEDIMENTS\Picture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925" y="0"/>
            <a:ext cx="780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752600" y="6291263"/>
            <a:ext cx="1608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Zitter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et al., 2010</a:t>
            </a:r>
            <a:endParaRPr lang="el-GR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38163" y="2239963"/>
          <a:ext cx="7770812" cy="1737360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811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Έντονες ανακλάσεις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Enhanced reflectors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0426" name="Picture 30" descr="f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7250" y="2492375"/>
            <a:ext cx="43386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E:\papatheodorou\PRESENTATIONS\ΤΗΛΕΠΙΣΚΟΠΗΣΗ_ΘΑΛ_ΠΕΡΙΒ\GAS_IN_SEDIMENTS\sbp_2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8338"/>
            <a:ext cx="66294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2" descr="E:\papatheodorou\PRESENTATIONS\ΤΗΛΕΠΙΣΚΟΠΗΣΗ_ΘΑΛ_ΠΕΡΙΒ\GAS_IN_SEDIMENTS\Εικόνα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988" y="4325938"/>
            <a:ext cx="441801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 descr="E:\papatheodorou\PRESENTATIONS\ΤΗΛΕΠΙΣΚΟΠΗΣΗ_ΘΑΛ_ΠΕΡΙΒ\GAS_IN_SEDIMENTS\Εικόνα2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01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4 - TextBox"/>
          <p:cNvSpPr txBox="1">
            <a:spLocks noChangeArrowheads="1"/>
          </p:cNvSpPr>
          <p:nvPr/>
        </p:nvSpPr>
        <p:spPr bwMode="auto">
          <a:xfrm>
            <a:off x="2947988" y="144463"/>
            <a:ext cx="539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Έντονες ανακλάσεις (</a:t>
            </a:r>
            <a:r>
              <a:rPr lang="en-US" dirty="0">
                <a:solidFill>
                  <a:schemeClr val="bg2"/>
                </a:solidFill>
              </a:rPr>
              <a:t>enhanced reflectors)</a:t>
            </a:r>
            <a:endParaRPr lang="el-GR" dirty="0">
              <a:solidFill>
                <a:schemeClr val="bg2"/>
              </a:solidFill>
            </a:endParaRPr>
          </a:p>
        </p:txBody>
      </p:sp>
      <p:cxnSp>
        <p:nvCxnSpPr>
          <p:cNvPr id="61446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7197725" y="4206876"/>
            <a:ext cx="1273175" cy="381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47" name="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926806" y="4290220"/>
            <a:ext cx="942975" cy="5826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48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741488" y="2481263"/>
            <a:ext cx="1274762" cy="3794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49" name="10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11138" y="2593975"/>
            <a:ext cx="1068388" cy="5032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50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844256" y="1926432"/>
            <a:ext cx="1273175" cy="3794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51" name="13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496345" y="2383631"/>
            <a:ext cx="1141412" cy="257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52" name="15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540669" y="380206"/>
            <a:ext cx="636588" cy="3079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53" name="1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-395287" y="847725"/>
            <a:ext cx="10985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454" name="13 - TextBox"/>
          <p:cNvSpPr txBox="1">
            <a:spLocks noChangeArrowheads="1"/>
          </p:cNvSpPr>
          <p:nvPr/>
        </p:nvSpPr>
        <p:spPr bwMode="auto">
          <a:xfrm>
            <a:off x="0" y="6396038"/>
            <a:ext cx="342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bg2"/>
                </a:solidFill>
              </a:rPr>
              <a:t>Πατραϊκός κόλπος, ΕΘΑΓΕΦΩ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E:\papatheodorou\PRESENTATIONS\ΤΗΛΕΠΙΣΚΟΠΗΣΗ_ΘΑΛ_ΠΕΡΙΒ\GAS_IN_SEDIMENTS\Εικόνα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0938"/>
            <a:ext cx="9144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6 - TextBox"/>
          <p:cNvSpPr txBox="1">
            <a:spLocks noChangeArrowheads="1"/>
          </p:cNvSpPr>
          <p:nvPr/>
        </p:nvSpPr>
        <p:spPr bwMode="auto">
          <a:xfrm>
            <a:off x="1911350" y="339725"/>
            <a:ext cx="539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Έντονες ανακλάσεις (</a:t>
            </a:r>
            <a:r>
              <a:rPr lang="en-US" dirty="0">
                <a:solidFill>
                  <a:schemeClr val="bg2"/>
                </a:solidFill>
              </a:rPr>
              <a:t>enhanced reflectors)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62468" name="Picture 5" descr="E:\papatheodorou\PRESENTATIONS\ΤΗΛΕΠΙΣΚΟΠΗΣΗ_ΘΑΛ_ΠΕΡΙΒ\GAS_IN_SEDIMENTS\Εικόνα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99025"/>
            <a:ext cx="9144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8 - TextBox"/>
          <p:cNvSpPr txBox="1">
            <a:spLocks noChangeArrowheads="1"/>
          </p:cNvSpPr>
          <p:nvPr/>
        </p:nvSpPr>
        <p:spPr bwMode="auto">
          <a:xfrm>
            <a:off x="0" y="6334323"/>
            <a:ext cx="1338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T. Ahmad</a:t>
            </a:r>
            <a:r>
              <a:rPr lang="el-GR" sz="1400" dirty="0">
                <a:solidFill>
                  <a:schemeClr val="bg2"/>
                </a:solidFill>
              </a:rPr>
              <a:t>, </a:t>
            </a:r>
            <a:r>
              <a:rPr lang="el-GR" sz="1400" dirty="0" smtClean="0">
                <a:solidFill>
                  <a:schemeClr val="bg2"/>
                </a:solidFill>
              </a:rPr>
              <a:t>2012</a:t>
            </a:r>
            <a:endParaRPr lang="el-GR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78898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4000" kern="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ΣΚΟΠΟΙ  ΕΝΟΤΗΤΑΣ</a:t>
            </a:r>
            <a:endParaRPr lang="el-GR" sz="4000" kern="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506" name="4 - TextBox"/>
          <p:cNvSpPr txBox="1">
            <a:spLocks noChangeArrowheads="1"/>
          </p:cNvSpPr>
          <p:nvPr/>
        </p:nvSpPr>
        <p:spPr bwMode="auto">
          <a:xfrm>
            <a:off x="1092200" y="2089150"/>
            <a:ext cx="7051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Η παρουσίαση φαινομένου της διαφυγής ρευστών από τον πυθμένα θαλάσσιων, </a:t>
            </a:r>
            <a:r>
              <a:rPr lang="el-GR" dirty="0" err="1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λιμνοθαλάσσιων</a:t>
            </a:r>
            <a:r>
              <a:rPr lang="el-GR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 και λιμναίων περιβαλλόντων και την ανάδειξη της σημαντικότητας  των διαφυγών.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9ACCE-1B03-4606-80A8-E22BE8FEB3D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12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14388" y="2157413"/>
          <a:ext cx="7770812" cy="1505712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80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Θύλακες αερίων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pockets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3498" name="Picture 31" descr="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238" y="2362200"/>
            <a:ext cx="4203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Amvrakikos_sbp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24300"/>
            <a:ext cx="87122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8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013" y="1104900"/>
            <a:ext cx="875188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9"/>
          <p:cNvSpPr txBox="1">
            <a:spLocks noChangeArrowheads="1"/>
          </p:cNvSpPr>
          <p:nvPr/>
        </p:nvSpPr>
        <p:spPr bwMode="auto">
          <a:xfrm>
            <a:off x="2790825" y="257175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chemeClr val="bg2"/>
                </a:solidFill>
              </a:rPr>
              <a:t>ΑΜΒΡΑΚΙΚΟΣ ΚΟΛΠΟΣ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george\Desktop\GAS_IN_SEDIMENTS\ncomms2390-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288"/>
            <a:ext cx="9077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george\Desktop\GAS_IN_SEDIMENTS\ncomms2390-f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8588" y="3762375"/>
            <a:ext cx="3886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0" y="6027738"/>
            <a:ext cx="476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Υποθετική τομή πριν την ανοδική </a:t>
            </a:r>
          </a:p>
          <a:p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μετανάστευση και συσσώρευση του αερίου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190500" y="3795713"/>
            <a:ext cx="2823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2"/>
                </a:solidFill>
                <a:latin typeface="Calibri" pitchFamily="34" charset="0"/>
              </a:rPr>
              <a:t>Prol-Ledesma</a:t>
            </a:r>
            <a:r>
              <a:rPr lang="el-GR" sz="16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1600" b="1" dirty="0" smtClean="0">
                <a:solidFill>
                  <a:schemeClr val="bg2"/>
                </a:solidFill>
                <a:latin typeface="Calibri" pitchFamily="34" charset="0"/>
              </a:rPr>
              <a:t>R. M. </a:t>
            </a:r>
            <a:r>
              <a:rPr lang="en-US" sz="1600" b="1" dirty="0" smtClean="0">
                <a:solidFill>
                  <a:schemeClr val="bg2"/>
                </a:solidFill>
                <a:latin typeface="Calibri" pitchFamily="34" charset="0"/>
              </a:rPr>
              <a:t>et </a:t>
            </a:r>
            <a:r>
              <a:rPr lang="en-US" sz="1600" b="1" dirty="0">
                <a:solidFill>
                  <a:schemeClr val="bg2"/>
                </a:solidFill>
                <a:latin typeface="Calibri" pitchFamily="34" charset="0"/>
              </a:rPr>
              <a:t>al.,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38163" y="1817688"/>
          <a:ext cx="7770812" cy="2042160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780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Μικρές συγκεντρώσεις αερίων (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πλούμες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plumes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9642" name="Picture 33" descr="f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4025" y="2255838"/>
            <a:ext cx="52149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C:\Users\george\Desktop\GAS_IN_SEDIMENTS\Picture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606" y="1495424"/>
            <a:ext cx="8398569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Box 6"/>
          <p:cNvSpPr txBox="1">
            <a:spLocks noChangeArrowheads="1"/>
          </p:cNvSpPr>
          <p:nvPr/>
        </p:nvSpPr>
        <p:spPr bwMode="auto">
          <a:xfrm>
            <a:off x="1890713" y="144463"/>
            <a:ext cx="539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Πλούμες</a:t>
            </a:r>
            <a:r>
              <a:rPr lang="el-GR" dirty="0">
                <a:solidFill>
                  <a:schemeClr val="bg2"/>
                </a:solidFill>
              </a:rPr>
              <a:t> αερίων – ανοδική μετανάστευση</a:t>
            </a:r>
          </a:p>
        </p:txBody>
      </p:sp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7213600" y="6157913"/>
            <a:ext cx="1646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Judd A.G.,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2005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C:\Users\george\Desktop\GAS_IN_SEDIMENTS\Picture21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82688"/>
            <a:ext cx="916622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6"/>
          <p:cNvSpPr txBox="1">
            <a:spLocks noChangeArrowheads="1"/>
          </p:cNvSpPr>
          <p:nvPr/>
        </p:nvSpPr>
        <p:spPr bwMode="auto">
          <a:xfrm>
            <a:off x="1890713" y="144463"/>
            <a:ext cx="539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2"/>
                </a:solidFill>
              </a:rPr>
              <a:t>Πλούμες αερίων – ανοδική μετανάστευση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76225" y="6329363"/>
            <a:ext cx="369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2"/>
                </a:solidFill>
                <a:latin typeface="Calibri" pitchFamily="34" charset="0"/>
              </a:rPr>
              <a:t>Τροποποιημένο από: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Judd A.G.,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2005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:\Users\george\Desktop\GAS_IN_SEDIMENTS\Picture22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4288" y="912813"/>
            <a:ext cx="6361112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4" descr="C:\Users\george\Desktop\GAS_IN_SEDIMENTS\Picture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4288" y="912813"/>
            <a:ext cx="6361112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1890713" y="144463"/>
            <a:ext cx="539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Πλούμες</a:t>
            </a:r>
            <a:r>
              <a:rPr lang="el-GR" dirty="0">
                <a:solidFill>
                  <a:schemeClr val="bg2"/>
                </a:solidFill>
              </a:rPr>
              <a:t> αερίων – ανοδική μετανάστευση</a:t>
            </a:r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7239000" y="6332538"/>
            <a:ext cx="1646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Judd A.G.,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2005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50875" y="1622425"/>
          <a:ext cx="7770812" cy="1993392"/>
        </p:xfrm>
        <a:graphic>
          <a:graphicData uri="http://schemas.openxmlformats.org/drawingml/2006/table">
            <a:tbl>
              <a:tblPr/>
              <a:tblGrid>
                <a:gridCol w="2341562"/>
                <a:gridCol w="5429250"/>
              </a:tblGrid>
              <a:tr h="945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Στηλοειδείς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διαταράξεις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καμινάδες αερίων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Columnar disturbance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chimneys – wipe out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7834" name="Picture 32" descr="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22450"/>
            <a:ext cx="36004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835" name="6 - Ευθεία γραμμή σύνδεσης"/>
          <p:cNvCxnSpPr>
            <a:cxnSpLocks noChangeShapeType="1"/>
          </p:cNvCxnSpPr>
          <p:nvPr/>
        </p:nvCxnSpPr>
        <p:spPr bwMode="auto">
          <a:xfrm rot="5400000">
            <a:off x="5018882" y="2213769"/>
            <a:ext cx="30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6" name="8 - Ευθεία γραμμή σύνδεσης"/>
          <p:cNvCxnSpPr>
            <a:cxnSpLocks noChangeShapeType="1"/>
          </p:cNvCxnSpPr>
          <p:nvPr/>
        </p:nvCxnSpPr>
        <p:spPr bwMode="auto">
          <a:xfrm rot="5400000">
            <a:off x="4608513" y="2830513"/>
            <a:ext cx="944562" cy="30162"/>
          </a:xfrm>
          <a:prstGeom prst="line">
            <a:avLst/>
          </a:prstGeom>
          <a:noFill/>
          <a:ln w="31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7837" name="11 - Ευθεία γραμμή σύνδεσης"/>
          <p:cNvCxnSpPr>
            <a:cxnSpLocks noChangeShapeType="1"/>
          </p:cNvCxnSpPr>
          <p:nvPr/>
        </p:nvCxnSpPr>
        <p:spPr bwMode="auto">
          <a:xfrm rot="5400000">
            <a:off x="6054725" y="2879725"/>
            <a:ext cx="946150" cy="31750"/>
          </a:xfrm>
          <a:prstGeom prst="line">
            <a:avLst/>
          </a:prstGeom>
          <a:noFill/>
          <a:ln w="317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E:\papatheodorou\PRESENTATIONS\ΤΗΛΕΠΙΣΚΟΠΗΣΗ_ΘΑΛ_ΠΕΡΙΒ\GAS_IN_SEDIMENTS\Εικόνα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850" y="509588"/>
            <a:ext cx="77343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E:\papatheodorou\PRESENTATIONS\ΤΗΛΕΠΙΣΚΟΠΗΣΗ_ΘΑΛ_ΠΕΡΙΒ\GAS_IN_SEDIMENTS\Εικόνα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75" y="544513"/>
            <a:ext cx="915987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5 - Ορθογώνιο"/>
          <p:cNvSpPr>
            <a:spLocks noChangeArrowheads="1"/>
          </p:cNvSpPr>
          <p:nvPr/>
        </p:nvSpPr>
        <p:spPr bwMode="auto">
          <a:xfrm>
            <a:off x="209550" y="6288088"/>
            <a:ext cx="2617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Plaza-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</a:rPr>
              <a:t>Faverola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 et al., 2011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429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4000" kern="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Calibri" pitchFamily="34" charset="0"/>
              </a:rPr>
              <a:t>ΠΕΡΙΕΧΟΜΕΝΑ  ΕΝΟΤΗΤΑΣ</a:t>
            </a:r>
            <a:endParaRPr lang="el-GR" sz="4000" kern="0" dirty="0">
              <a:solidFill>
                <a:schemeClr val="bg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2530" name="4 - TextBox"/>
          <p:cNvSpPr txBox="1">
            <a:spLocks noChangeArrowheads="1"/>
          </p:cNvSpPr>
          <p:nvPr/>
        </p:nvSpPr>
        <p:spPr bwMode="auto">
          <a:xfrm>
            <a:off x="1382713" y="1866900"/>
            <a:ext cx="6491287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Τι είναι οι διαφυγές ρευστών και γιατί μελετώνται.</a:t>
            </a:r>
          </a:p>
          <a:p>
            <a:pPr>
              <a:buFont typeface="Wingdings" pitchFamily="2" charset="2"/>
              <a:buChar char="ü"/>
              <a:defRPr/>
            </a:pPr>
            <a:endParaRPr lang="el-GR" sz="2000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Είναι ο ηχοβολισμός αποτελεσματικό μέσο για τη μελέτη των διαφυγών.</a:t>
            </a:r>
          </a:p>
          <a:p>
            <a:pPr>
              <a:buFont typeface="Wingdings" pitchFamily="2" charset="2"/>
              <a:buChar char="ü"/>
              <a:defRPr/>
            </a:pPr>
            <a:endParaRPr lang="el-GR" sz="2000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Πως εντοπίζονται με τομογράφους υποδομής πυθμένα τα αέρια στα ιζήματα.</a:t>
            </a:r>
          </a:p>
          <a:p>
            <a:pPr>
              <a:buFont typeface="Wingdings" pitchFamily="2" charset="2"/>
              <a:buChar char="ü"/>
              <a:defRPr/>
            </a:pPr>
            <a:endParaRPr lang="el-GR" sz="2000" dirty="0" smtClean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Ιδιαίτεροι Ακουστικοί Χαρακτήρες ή Τύποι, ενδεικτικοί παρουσίας αερίων </a:t>
            </a:r>
          </a:p>
          <a:p>
            <a:pPr>
              <a:defRPr/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στους πόρους των ιζημάτων.</a:t>
            </a:r>
          </a:p>
          <a:p>
            <a:pPr>
              <a:buFont typeface="Arial" charset="0"/>
              <a:buChar char="•"/>
              <a:defRPr/>
            </a:pPr>
            <a:endParaRPr lang="el-GR" sz="14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l-GR" sz="1400" dirty="0" smtClean="0">
              <a:solidFill>
                <a:schemeClr val="bg2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el-GR" sz="1400" dirty="0" smtClean="0">
              <a:latin typeface="+mj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BFA2B-B3AE-47A3-AD01-4EA033A33DD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9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E:\papatheodorou\PRESENTATIONS\ΤΗΛΕΠΙΣΚΟΠΗΣΗ_ΘΑΛ_ΠΕΡΙΒ\GAS_IN_SEDIMENTS\Εικόνα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5 - Ορθογώνιο"/>
          <p:cNvSpPr>
            <a:spLocks noChangeArrowheads="1"/>
          </p:cNvSpPr>
          <p:nvPr/>
        </p:nvSpPr>
        <p:spPr bwMode="auto">
          <a:xfrm>
            <a:off x="647700" y="5691188"/>
            <a:ext cx="2252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Calibri" pitchFamily="34" charset="0"/>
              </a:rPr>
              <a:t>Xing J. &amp; </a:t>
            </a:r>
            <a:r>
              <a:rPr lang="en-US" sz="1600" dirty="0" err="1" smtClean="0">
                <a:solidFill>
                  <a:schemeClr val="bg2"/>
                </a:solidFill>
                <a:latin typeface="Calibri" pitchFamily="34" charset="0"/>
              </a:rPr>
              <a:t>Spiessa</a:t>
            </a:r>
            <a:r>
              <a:rPr lang="en-US" sz="1600" dirty="0" smtClean="0">
                <a:solidFill>
                  <a:schemeClr val="bg2"/>
                </a:solidFill>
                <a:latin typeface="Calibri" pitchFamily="34" charset="0"/>
              </a:rPr>
              <a:t> V.</a:t>
            </a:r>
            <a:r>
              <a:rPr lang="el-GR" sz="1600" dirty="0" smtClean="0">
                <a:solidFill>
                  <a:schemeClr val="bg2"/>
                </a:solidFill>
                <a:latin typeface="Calibri" pitchFamily="34" charset="0"/>
              </a:rPr>
              <a:t>, 201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5</a:t>
            </a:r>
            <a:endParaRPr lang="el-GR" sz="16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papatheodorou\PRESENTATIONS\ΤΗΛΕΠΙΣΚΟΠΗΣΗ_ΘΑΛ_ΠΕΡΙΒ\GAS_IN_SEDIMENTS\Εικόνα1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>
          <a:xfrm>
            <a:off x="1714500" y="579438"/>
            <a:ext cx="8229600" cy="1143000"/>
          </a:xfrm>
        </p:spPr>
        <p:txBody>
          <a:bodyPr/>
          <a:lstStyle/>
          <a:p>
            <a:pPr eaLnBrk="1" hangingPunct="1"/>
            <a:r>
              <a:rPr lang="el-GR" i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463550" y="1392238"/>
            <a:ext cx="8229600" cy="4525962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en-GB" sz="2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  </a:t>
            </a:r>
            <a:r>
              <a:rPr lang="el-GR" sz="2800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Copyright</a:t>
            </a:r>
            <a:r>
              <a:rPr lang="el-GR" sz="28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l-GR" sz="2800" dirty="0" smtClean="0">
                <a:hlinkClick r:id="rId2"/>
              </a:rPr>
              <a:t>https://eclass.upatras.gr/courses/</a:t>
            </a:r>
            <a:r>
              <a:rPr lang="en-US" sz="2800" dirty="0" smtClean="0">
                <a:hlinkClick r:id="rId2"/>
              </a:rPr>
              <a:t>GEO346</a:t>
            </a:r>
            <a:r>
              <a:rPr lang="el-GR" sz="2800" dirty="0" smtClean="0">
                <a:hlinkClick r:id="rId2"/>
              </a:rPr>
              <a:t>/</a:t>
            </a: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l-GR" sz="2800" dirty="0" smtClean="0"/>
          </a:p>
        </p:txBody>
      </p:sp>
      <p:pic>
        <p:nvPicPr>
          <p:cNvPr id="45060" name="Εικόνα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06F0A-73FF-403A-B9EB-500E01400E4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- Τίτλος"/>
          <p:cNvSpPr txBox="1">
            <a:spLocks/>
          </p:cNvSpPr>
          <p:nvPr/>
        </p:nvSpPr>
        <p:spPr bwMode="auto">
          <a:xfrm>
            <a:off x="568325" y="16192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l-GR" sz="4400" kern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Αναφορές</a:t>
            </a:r>
            <a:endParaRPr lang="el-GR" sz="4400" kern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C7F7-3896-4F6B-9164-EF5A7ADFCEC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7109" name="6 - Ορθογώνιο"/>
          <p:cNvSpPr>
            <a:spLocks noChangeArrowheads="1"/>
          </p:cNvSpPr>
          <p:nvPr/>
        </p:nvSpPr>
        <p:spPr bwMode="auto">
          <a:xfrm>
            <a:off x="381000" y="3310922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Τα σχήματα και οι πίνακες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που δεν έχουν αναφορές έχουν δημιουργηθεί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διατίθενται με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65788" y="1414161"/>
            <a:ext cx="8153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Όλες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οι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φωτογραφίες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της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παρουσίασης χωρίς αναφορές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προέρχονται από προσωπικό αρχείο του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διδάσκοντα</a:t>
            </a:r>
            <a:r>
              <a:rPr lang="en-GB" sz="20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και του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solidFill>
                  <a:schemeClr val="bg2"/>
                </a:solidFill>
                <a:latin typeface="Calibri" pitchFamily="34" charset="0"/>
              </a:rPr>
              <a:t>διατίθενται με 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την άδεια CC BY-NC-ΝD 4.0.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7112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488" y="5059359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 idx="4294967295"/>
          </p:nvPr>
        </p:nvSpPr>
        <p:spPr>
          <a:xfrm>
            <a:off x="3303186" y="-317500"/>
            <a:ext cx="2932514" cy="1143000"/>
          </a:xfrm>
        </p:spPr>
        <p:txBody>
          <a:bodyPr/>
          <a:lstStyle/>
          <a:p>
            <a:pPr eaLnBrk="1" hangingPunct="1"/>
            <a:r>
              <a:rPr lang="el-GR" i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Αναφορές</a:t>
            </a:r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63550" y="1557338"/>
            <a:ext cx="8229600" cy="4525962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6084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AB587BF-4FBC-4B4B-80FF-EF7C67FBA0C1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36537" y="754063"/>
            <a:ext cx="8704263" cy="525528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Etiope G., Papatheodorou G., Christodoulou D.,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Favali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P.,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Ferentinos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G., E. Sokos 2006. “Methane and hydrogen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sulfide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seepage in the NW Peloponnesus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petroliferous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basin (Greece): origin and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geohazard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”. AAPG Bulletin v. 90, No. 5, pp. 701-713.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Etiope G., Christodoulou D., Kordella S.,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Marinaro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G., Papatheodorou G., 2013. “Offshore and onshore seepage of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thermogenic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gas at </a:t>
            </a:r>
            <a:r>
              <a:rPr lang="en-GB" sz="1300" dirty="0" err="1" smtClean="0">
                <a:solidFill>
                  <a:schemeClr val="bg2"/>
                </a:solidFill>
                <a:latin typeface="Calibri" pitchFamily="34" charset="0"/>
              </a:rPr>
              <a:t>Katakolo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 Bay (Western Greece)”. Chemical Geology 339, pp. 115-126.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Papatheodorou G., 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Hasiotis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T. and 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Ferentinos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G. (1993): "Gas charged sediments in the Aegean and Ionian Seas, Greece". Marine Geology vol. 112, pp. 171-184.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l-GR" sz="1300" dirty="0" err="1" smtClean="0">
                <a:solidFill>
                  <a:schemeClr val="bg2"/>
                </a:solidFill>
                <a:latin typeface="Calibri" pitchFamily="34" charset="0"/>
              </a:rPr>
              <a:t>Χριστοδουλου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 Δ., 2010.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“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Γεωφυσική, </a:t>
            </a:r>
            <a:r>
              <a:rPr lang="el-GR" sz="1300" dirty="0" err="1" smtClean="0">
                <a:solidFill>
                  <a:schemeClr val="bg2"/>
                </a:solidFill>
                <a:latin typeface="Calibri" pitchFamily="34" charset="0"/>
              </a:rPr>
              <a:t>ιζηματολογική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 μελέτη – τηλεμετρική παρακολούθηση ενεργών κρατήρων διαφυγής ρευστών σε σεισμογενείς περιοχές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”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. 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Διδ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ακτορική Διατριβή. Τμήμα Γεωλογίας, Πανεπιστήμιο 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Πατρών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Milkov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A.V., 2000. Worldwide distribution of submarine mud volcanoes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and associated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gas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hydrates. </a:t>
            </a:r>
            <a:r>
              <a:rPr lang="it-IT" sz="1300" dirty="0" smtClean="0">
                <a:solidFill>
                  <a:schemeClr val="bg2"/>
                </a:solidFill>
                <a:latin typeface="Calibri" pitchFamily="34" charset="0"/>
              </a:rPr>
              <a:t>Marine Geology 167 (2000) </a:t>
            </a:r>
            <a:r>
              <a:rPr lang="it-IT" sz="1300" dirty="0" smtClean="0">
                <a:solidFill>
                  <a:schemeClr val="bg2"/>
                </a:solidFill>
                <a:latin typeface="Calibri" pitchFamily="34" charset="0"/>
              </a:rPr>
              <a:t>29–42</a:t>
            </a:r>
            <a:endParaRPr lang="en-US" sz="13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Xing J. &amp; 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Spiessa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V.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, 201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5.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Shallow gas transport and reservoirs in the vicinity of deeply rooted mud volcanoes in the central Black Sea. </a:t>
            </a:r>
            <a:endParaRPr lang="el-GR" sz="13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Zitter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et al., 2008, Cold seeps along the main Marmara Fault in the Sea of Marmara (Turkey). Deep Sea Research Part I: Oceanographic Research Papers Volume 55, Issue 4, April 2008, Pages 552–570.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Plaza-</a:t>
            </a:r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Faverola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 A. et al., 2011. Repeated fluid expulsion through sub-seabed chimneys offshore Norway in response to glacial cycles. Earth and Planetary Science Letters. 305 (2011) 297–308.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Judd, A.G. 2005. The distribution and extent of ‘submarine structures formed by leaking gas’: SEA6 Strategic Environmental Assessment of the Irish Sea. Department of Trade and Industry, UK. T. Ahmad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, 2012</a:t>
            </a:r>
            <a:endParaRPr lang="en-GB" sz="1300" dirty="0" smtClean="0">
              <a:solidFill>
                <a:schemeClr val="bg2"/>
              </a:solidFill>
              <a:latin typeface="Calibri" pitchFamily="34" charset="0"/>
            </a:endParaRPr>
          </a:p>
          <a:p>
            <a:endParaRPr lang="en-US" sz="13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indent="0"/>
            <a:r>
              <a:rPr lang="en-US" sz="1300" dirty="0" err="1" smtClean="0">
                <a:solidFill>
                  <a:schemeClr val="bg2"/>
                </a:solidFill>
                <a:latin typeface="Calibri" pitchFamily="34" charset="0"/>
              </a:rPr>
              <a:t>Prol-Ledesma</a:t>
            </a:r>
            <a:r>
              <a:rPr lang="el-GR" sz="13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GB" sz="1300" dirty="0" smtClean="0">
                <a:solidFill>
                  <a:schemeClr val="bg2"/>
                </a:solidFill>
                <a:latin typeface="Calibri" pitchFamily="34" charset="0"/>
              </a:rPr>
              <a:t>R. M. </a:t>
            </a:r>
            <a:r>
              <a:rPr lang="en-US" sz="1300" dirty="0" smtClean="0">
                <a:solidFill>
                  <a:schemeClr val="bg2"/>
                </a:solidFill>
                <a:latin typeface="Calibri" pitchFamily="34" charset="0"/>
              </a:rPr>
              <a:t>et al., 2013. High heat flow and ocean acidifi</a:t>
            </a:r>
            <a:r>
              <a:rPr lang="en-US" sz="1400" dirty="0" smtClean="0">
                <a:solidFill>
                  <a:schemeClr val="bg2"/>
                </a:solidFill>
                <a:latin typeface="Calibri" pitchFamily="34" charset="0"/>
              </a:rPr>
              <a:t>cation at a nascent rift in the northern Gulf of California. Nature Communications. </a:t>
            </a:r>
            <a:r>
              <a:rPr lang="en-US" sz="1400" dirty="0" smtClean="0">
                <a:solidFill>
                  <a:schemeClr val="bg2"/>
                </a:solidFill>
                <a:latin typeface="Calibri" pitchFamily="34" charset="0"/>
              </a:rPr>
              <a:t>DOI:0.1038/ncomms2390.</a:t>
            </a:r>
            <a:endParaRPr lang="en-US" sz="16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7988"/>
            <a:ext cx="9144000" cy="1557337"/>
          </a:xfrm>
          <a:solidFill>
            <a:schemeClr val="accent6">
              <a:lumMod val="50000"/>
              <a:alpha val="48000"/>
            </a:schemeClr>
          </a:solidFill>
        </p:spPr>
        <p:txBody>
          <a:bodyPr/>
          <a:lstStyle/>
          <a:p>
            <a:pPr algn="ctr" eaLnBrk="1" hangingPunct="1"/>
            <a:r>
              <a:rPr lang="el-GR" sz="3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ΔΙΑΦΥΓΕΣ ΡΕΥΣΤΩΝ ΑΠΟ ΤΟΝ ΠΥΘΜΕΝΑ (</a:t>
            </a:r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SEABED FLUID FLOWS</a:t>
            </a:r>
            <a:r>
              <a:rPr lang="el-GR" sz="3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3600" dirty="0" smtClean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0" name="AutoShape 5" descr="IDbksm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9461" name="Picture 17" descr="C:\Documents and Settings\User\Επιφάνεια εργασίας\Christodoulou_ICGGG\lmgpo_logo_sher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5362" y="3702050"/>
            <a:ext cx="15954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1295400" y="1409700"/>
            <a:ext cx="4335463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Διαφυγή </a:t>
            </a:r>
            <a:r>
              <a:rPr lang="el-GR" sz="2000" dirty="0">
                <a:solidFill>
                  <a:srgbClr val="C00000"/>
                </a:solidFill>
                <a:latin typeface="Calibri" pitchFamily="34" charset="0"/>
              </a:rPr>
              <a:t>ρευστών</a:t>
            </a:r>
            <a:r>
              <a:rPr lang="el-GR" sz="2000" dirty="0">
                <a:solidFill>
                  <a:schemeClr val="bg2"/>
                </a:solidFill>
                <a:latin typeface="Calibri" pitchFamily="34" charset="0"/>
              </a:rPr>
              <a:t> (</a:t>
            </a:r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seabed fluid flow)</a:t>
            </a:r>
            <a:r>
              <a:rPr lang="en-US" sz="3200" dirty="0">
                <a:solidFill>
                  <a:schemeClr val="bg2"/>
                </a:solidFill>
                <a:latin typeface="Calibri" pitchFamily="34" charset="0"/>
              </a:rPr>
              <a:t>*</a:t>
            </a:r>
            <a:endParaRPr lang="el-GR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505200" y="2552700"/>
            <a:ext cx="4343400" cy="838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Διαφυγή αερίων (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CH</a:t>
            </a:r>
            <a:r>
              <a:rPr lang="en-US" sz="1800" baseline="-25000" dirty="0">
                <a:solidFill>
                  <a:schemeClr val="bg2"/>
                </a:solidFill>
                <a:latin typeface="Calibri" pitchFamily="34" charset="0"/>
              </a:rPr>
              <a:t>4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, H</a:t>
            </a:r>
            <a:r>
              <a:rPr lang="en-US" sz="1800" baseline="-25000" dirty="0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S, CO</a:t>
            </a:r>
            <a:r>
              <a:rPr lang="en-US" sz="1800" baseline="-25000" dirty="0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)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3505200" y="4991100"/>
            <a:ext cx="4343400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Διαφυγή γλυκού νερού</a:t>
            </a:r>
            <a:endParaRPr lang="en-US" sz="1800" dirty="0">
              <a:solidFill>
                <a:schemeClr val="bg2"/>
              </a:solidFill>
              <a:latin typeface="Calibri" pitchFamily="34" charset="0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(Submarine freshwater discharges)</a:t>
            </a:r>
            <a:endParaRPr lang="el-GR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876800" y="3619500"/>
            <a:ext cx="3886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Μικροβιακά αέρια (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microbial)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  <a:p>
            <a:pPr algn="ctr"/>
            <a:r>
              <a:rPr lang="el-GR" sz="1000" dirty="0">
                <a:solidFill>
                  <a:schemeClr val="bg2"/>
                </a:solidFill>
                <a:latin typeface="Calibri" pitchFamily="34" charset="0"/>
              </a:rPr>
              <a:t>Αναερόβια αποικοδόμηση οργανικού υλικού με δράση βακτηρίων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4876800" y="4305300"/>
            <a:ext cx="3886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err="1">
                <a:solidFill>
                  <a:schemeClr val="bg2"/>
                </a:solidFill>
                <a:latin typeface="Calibri" pitchFamily="34" charset="0"/>
              </a:rPr>
              <a:t>Θερμογενή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 αέρια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(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</a:rPr>
              <a:t>thermogenic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)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20487" name="AutoShape 10"/>
          <p:cNvCxnSpPr>
            <a:cxnSpLocks noChangeShapeType="1"/>
            <a:stCxn id="20483" idx="2"/>
            <a:endCxn id="20485" idx="1"/>
          </p:cNvCxnSpPr>
          <p:nvPr/>
        </p:nvCxnSpPr>
        <p:spPr bwMode="auto">
          <a:xfrm rot="5400000">
            <a:off x="5029200" y="3238500"/>
            <a:ext cx="495300" cy="800100"/>
          </a:xfrm>
          <a:prstGeom prst="bentConnector4">
            <a:avLst>
              <a:gd name="adj1" fmla="val 23079"/>
              <a:gd name="adj2" fmla="val 128569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20488" name="AutoShape 11"/>
          <p:cNvCxnSpPr>
            <a:cxnSpLocks noChangeShapeType="1"/>
            <a:stCxn id="20485" idx="1"/>
            <a:endCxn id="20486" idx="1"/>
          </p:cNvCxnSpPr>
          <p:nvPr/>
        </p:nvCxnSpPr>
        <p:spPr bwMode="auto">
          <a:xfrm rot="10800000" flipH="1" flipV="1">
            <a:off x="4876800" y="3886200"/>
            <a:ext cx="1588" cy="685800"/>
          </a:xfrm>
          <a:prstGeom prst="bentConnector3">
            <a:avLst>
              <a:gd name="adj1" fmla="val -14400005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20489" name="AutoShape 13"/>
          <p:cNvCxnSpPr>
            <a:cxnSpLocks noChangeShapeType="1"/>
            <a:stCxn id="20482" idx="1"/>
            <a:endCxn id="20483" idx="1"/>
          </p:cNvCxnSpPr>
          <p:nvPr/>
        </p:nvCxnSpPr>
        <p:spPr bwMode="auto">
          <a:xfrm rot="10800000" flipH="1" flipV="1">
            <a:off x="1295400" y="1752600"/>
            <a:ext cx="2209800" cy="1219200"/>
          </a:xfrm>
          <a:prstGeom prst="bentConnector3">
            <a:avLst>
              <a:gd name="adj1" fmla="val -10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490" name="AutoShape 14"/>
          <p:cNvCxnSpPr>
            <a:cxnSpLocks noChangeShapeType="1"/>
            <a:stCxn id="20482" idx="1"/>
            <a:endCxn id="20484" idx="1"/>
          </p:cNvCxnSpPr>
          <p:nvPr/>
        </p:nvCxnSpPr>
        <p:spPr bwMode="auto">
          <a:xfrm rot="10800000" flipH="1" flipV="1">
            <a:off x="1295400" y="1752600"/>
            <a:ext cx="2209800" cy="3695700"/>
          </a:xfrm>
          <a:prstGeom prst="bentConnector3">
            <a:avLst>
              <a:gd name="adj1" fmla="val -10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491" name="AutoShape 15"/>
          <p:cNvCxnSpPr>
            <a:cxnSpLocks noChangeShapeType="1"/>
            <a:stCxn id="20483" idx="2"/>
            <a:endCxn id="20486" idx="1"/>
          </p:cNvCxnSpPr>
          <p:nvPr/>
        </p:nvCxnSpPr>
        <p:spPr bwMode="auto">
          <a:xfrm rot="5400000">
            <a:off x="4686300" y="3581400"/>
            <a:ext cx="1181100" cy="800100"/>
          </a:xfrm>
          <a:prstGeom prst="bentConnector4">
            <a:avLst>
              <a:gd name="adj1" fmla="val 8468"/>
              <a:gd name="adj2" fmla="val 128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492" name="AutoShape 16"/>
          <p:cNvCxnSpPr>
            <a:cxnSpLocks noChangeShapeType="1"/>
            <a:stCxn id="20483" idx="2"/>
            <a:endCxn id="20485" idx="1"/>
          </p:cNvCxnSpPr>
          <p:nvPr/>
        </p:nvCxnSpPr>
        <p:spPr bwMode="auto">
          <a:xfrm rot="5400000">
            <a:off x="5029200" y="3238500"/>
            <a:ext cx="495300" cy="800100"/>
          </a:xfrm>
          <a:prstGeom prst="bentConnector4">
            <a:avLst>
              <a:gd name="adj1" fmla="val 23079"/>
              <a:gd name="adj2" fmla="val 128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406525" y="815975"/>
            <a:ext cx="147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Calibri" pitchFamily="34" charset="0"/>
              </a:rPr>
              <a:t>Τι είναι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</a:rPr>
              <a:t>;</a:t>
            </a:r>
            <a:endParaRPr lang="el-GR" sz="2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0495" name="14 - TextBox"/>
          <p:cNvSpPr txBox="1">
            <a:spLocks noChangeArrowheads="1"/>
          </p:cNvSpPr>
          <p:nvPr/>
        </p:nvSpPr>
        <p:spPr bwMode="auto">
          <a:xfrm>
            <a:off x="4638675" y="6037338"/>
            <a:ext cx="3205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*</a:t>
            </a:r>
            <a:r>
              <a:rPr lang="en-US" sz="2000" dirty="0"/>
              <a:t> </a:t>
            </a:r>
            <a:r>
              <a:rPr lang="el-GR" sz="1800" dirty="0">
                <a:solidFill>
                  <a:schemeClr val="bg2"/>
                </a:solidFill>
                <a:latin typeface="Calibri" pitchFamily="34" charset="0"/>
              </a:rPr>
              <a:t>Ψυχρές διαφυγές (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cold seeps)</a:t>
            </a:r>
            <a:endParaRPr lang="el-GR" sz="1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496" name="Picture 16" descr="E:\Stav's pictures\poster_ICGG12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7231" y="2459356"/>
            <a:ext cx="2132596" cy="3198494"/>
          </a:xfrm>
          <a:prstGeom prst="rect">
            <a:avLst/>
          </a:prstGeom>
          <a:noFill/>
        </p:spPr>
      </p:pic>
      <p:pic>
        <p:nvPicPr>
          <p:cNvPr id="17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517900" y="436563"/>
            <a:ext cx="30156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0066"/>
                </a:solidFill>
                <a:latin typeface="Calibri" pitchFamily="34" charset="0"/>
              </a:rPr>
              <a:t>Γιατί τις μελετάμε</a:t>
            </a:r>
            <a:r>
              <a:rPr lang="en-US" sz="28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Calibri" pitchFamily="34" charset="0"/>
              </a:rPr>
              <a:t>;</a:t>
            </a:r>
            <a:endParaRPr lang="el-GR" sz="28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169988" y="1068388"/>
            <a:ext cx="3032125" cy="528637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>
                <a:solidFill>
                  <a:schemeClr val="bg2"/>
                </a:solidFill>
                <a:latin typeface="Calibri" pitchFamily="34" charset="0"/>
              </a:rPr>
              <a:t>ΟΡΥΚΤΟΙ ΠΟΡΟΙ</a:t>
            </a:r>
          </a:p>
        </p:txBody>
      </p:sp>
      <p:pic>
        <p:nvPicPr>
          <p:cNvPr id="21509" name="Picture 7" descr="research_energy_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113" y="1100138"/>
            <a:ext cx="4197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gas-hydrateL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0288" y="4171950"/>
            <a:ext cx="4497387" cy="2495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0" y="2055813"/>
            <a:ext cx="4314825" cy="457200"/>
          </a:xfrm>
          <a:prstGeom prst="rect">
            <a:avLst/>
          </a:prstGeom>
          <a:solidFill>
            <a:schemeClr val="accent6">
              <a:lumMod val="50000"/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  <a:cs typeface="+mn-cs"/>
              </a:rPr>
              <a:t>Υδρίτες (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+mn-cs"/>
              </a:rPr>
              <a:t>gas hydrates)</a:t>
            </a:r>
            <a:endParaRPr lang="el-GR" dirty="0">
              <a:solidFill>
                <a:srgbClr val="FFC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525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50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0" y="1423988"/>
            <a:ext cx="3867150" cy="29495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1" name="Picture 3" descr="IMG_48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775" y="1412875"/>
            <a:ext cx="3949700" cy="296386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2" name="Picture 4" descr="IMG_45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525" y="4443413"/>
            <a:ext cx="2771775" cy="20796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3" name="Picture 5" descr="IMG_45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325" y="4454525"/>
            <a:ext cx="2674938" cy="20701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2456" name="Picture 8" descr="IMG_47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5913" y="882650"/>
            <a:ext cx="2419350" cy="181451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535" name="Picture 9" descr="el_photo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8825" y="3309938"/>
            <a:ext cx="2120900" cy="14763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6" name="Picture 10" descr="IMG_476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3450" y="4510088"/>
            <a:ext cx="2668588" cy="20034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7" name="Picture 11" descr="IMG_460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46938" y="3670300"/>
            <a:ext cx="1720850" cy="129063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2460" name="Picture 12" descr="eleonas_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92938" y="1130300"/>
            <a:ext cx="1909762" cy="1200150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92088" y="941388"/>
            <a:ext cx="3698875" cy="528637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2"/>
                </a:solidFill>
              </a:rPr>
              <a:t>ΒΙΟΛΟΓΙΚΟΙ   ΠΟΡΟΙ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565525" y="322263"/>
            <a:ext cx="2631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  <a:latin typeface="Calibri" pitchFamily="34" charset="0"/>
              </a:rPr>
              <a:t>Γιατί τις μελετάμε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;</a:t>
            </a:r>
            <a:endParaRPr lang="el-GR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8">
      <a:dk1>
        <a:srgbClr val="000000"/>
      </a:dk1>
      <a:lt1>
        <a:srgbClr val="EAEAEA"/>
      </a:lt1>
      <a:dk2>
        <a:srgbClr val="17118B"/>
      </a:dk2>
      <a:lt2>
        <a:srgbClr val="FFFFCC"/>
      </a:lt2>
      <a:accent1>
        <a:srgbClr val="B2B2B2"/>
      </a:accent1>
      <a:accent2>
        <a:srgbClr val="54ABB2"/>
      </a:accent2>
      <a:accent3>
        <a:srgbClr val="ABAAC4"/>
      </a:accent3>
      <a:accent4>
        <a:srgbClr val="C8C8C8"/>
      </a:accent4>
      <a:accent5>
        <a:srgbClr val="D5D5D5"/>
      </a:accent5>
      <a:accent6>
        <a:srgbClr val="4B9BA1"/>
      </a:accent6>
      <a:hlink>
        <a:srgbClr val="4F49A3"/>
      </a:hlink>
      <a:folHlink>
        <a:srgbClr val="2E2573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3104</TotalTime>
  <Words>1520</Words>
  <Application>Microsoft Office PowerPoint</Application>
  <PresentationFormat>Προβολή στην οθόνη (4:3)</PresentationFormat>
  <Paragraphs>217</Paragraphs>
  <Slides>54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Global</vt:lpstr>
      <vt:lpstr>Διαφάνεια 1</vt:lpstr>
      <vt:lpstr>Σημείωμα Αδειοδότησης</vt:lpstr>
      <vt:lpstr>Χρηματοδότηση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Είναι ο ηχοβολισμός αποτελεσματικό μέσο για τη μελέτη των διαφυγών ? </vt:lpstr>
      <vt:lpstr>Διαφάνεια 16</vt:lpstr>
      <vt:lpstr>Διαφάνεια 17</vt:lpstr>
      <vt:lpstr>Διαφάνεια 18</vt:lpstr>
      <vt:lpstr>Διαφάνεια 19</vt:lpstr>
      <vt:lpstr>Γιατί είναι αποτελεσματικοί οι Τομογράφοι Υ.Π?</vt:lpstr>
      <vt:lpstr>Με τι τομογάφο υποδομής πυθμένα ?</vt:lpstr>
      <vt:lpstr>Διαφάνεια 22</vt:lpstr>
      <vt:lpstr>Πως εντοπίζονται με τομογράφους Υ.Π τα άερια στα ιζήματα?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Σημείωμα Αναφοράς</vt:lpstr>
      <vt:lpstr>Διαφάνεια 53</vt:lpstr>
      <vt:lpstr>Αναφορές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Landslide Hazards -- A National Issue</dc:title>
  <dc:creator>Paul Gori</dc:creator>
  <cp:lastModifiedBy>stav</cp:lastModifiedBy>
  <cp:revision>416</cp:revision>
  <cp:lastPrinted>1601-01-01T00:00:00Z</cp:lastPrinted>
  <dcterms:created xsi:type="dcterms:W3CDTF">2002-03-29T14:38:39Z</dcterms:created>
  <dcterms:modified xsi:type="dcterms:W3CDTF">2015-10-08T10:04:36Z</dcterms:modified>
</cp:coreProperties>
</file>