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0"/>
  </p:notesMasterIdLst>
  <p:sldIdLst>
    <p:sldId id="256" r:id="rId2"/>
    <p:sldId id="304" r:id="rId3"/>
    <p:sldId id="302" r:id="rId4"/>
    <p:sldId id="303" r:id="rId5"/>
    <p:sldId id="305" r:id="rId6"/>
    <p:sldId id="306" r:id="rId7"/>
    <p:sldId id="307" r:id="rId8"/>
    <p:sldId id="308" r:id="rId9"/>
    <p:sldId id="309" r:id="rId10"/>
    <p:sldId id="311" r:id="rId11"/>
    <p:sldId id="312" r:id="rId12"/>
    <p:sldId id="314" r:id="rId13"/>
    <p:sldId id="315" r:id="rId14"/>
    <p:sldId id="277" r:id="rId15"/>
    <p:sldId id="313" r:id="rId16"/>
    <p:sldId id="316" r:id="rId17"/>
    <p:sldId id="257" r:id="rId18"/>
    <p:sldId id="258" r:id="rId19"/>
    <p:sldId id="259" r:id="rId20"/>
    <p:sldId id="260" r:id="rId21"/>
    <p:sldId id="261" r:id="rId22"/>
    <p:sldId id="279" r:id="rId23"/>
    <p:sldId id="263" r:id="rId24"/>
    <p:sldId id="264" r:id="rId25"/>
    <p:sldId id="265" r:id="rId26"/>
    <p:sldId id="280" r:id="rId27"/>
    <p:sldId id="266" r:id="rId28"/>
    <p:sldId id="317" r:id="rId29"/>
    <p:sldId id="318" r:id="rId30"/>
    <p:sldId id="319" r:id="rId31"/>
    <p:sldId id="320" r:id="rId32"/>
    <p:sldId id="321" r:id="rId33"/>
    <p:sldId id="322" r:id="rId34"/>
    <p:sldId id="323" r:id="rId35"/>
    <p:sldId id="324" r:id="rId36"/>
    <p:sldId id="325" r:id="rId37"/>
    <p:sldId id="326" r:id="rId38"/>
    <p:sldId id="327" r:id="rId39"/>
    <p:sldId id="338" r:id="rId40"/>
    <p:sldId id="328" r:id="rId41"/>
    <p:sldId id="329" r:id="rId42"/>
    <p:sldId id="331" r:id="rId43"/>
    <p:sldId id="330" r:id="rId44"/>
    <p:sldId id="336" r:id="rId45"/>
    <p:sldId id="337" r:id="rId46"/>
    <p:sldId id="293" r:id="rId47"/>
    <p:sldId id="294" r:id="rId48"/>
    <p:sldId id="295" r:id="rId49"/>
    <p:sldId id="332" r:id="rId50"/>
    <p:sldId id="297" r:id="rId51"/>
    <p:sldId id="298" r:id="rId52"/>
    <p:sldId id="333" r:id="rId53"/>
    <p:sldId id="299" r:id="rId54"/>
    <p:sldId id="300" r:id="rId55"/>
    <p:sldId id="301" r:id="rId56"/>
    <p:sldId id="334" r:id="rId57"/>
    <p:sldId id="339" r:id="rId58"/>
    <p:sldId id="340" r:id="rId59"/>
    <p:sldId id="341" r:id="rId60"/>
    <p:sldId id="342" r:id="rId61"/>
    <p:sldId id="343" r:id="rId62"/>
    <p:sldId id="344" r:id="rId63"/>
    <p:sldId id="346" r:id="rId64"/>
    <p:sldId id="347" r:id="rId65"/>
    <p:sldId id="348" r:id="rId66"/>
    <p:sldId id="349" r:id="rId67"/>
    <p:sldId id="350" r:id="rId68"/>
    <p:sldId id="351" r:id="rId69"/>
    <p:sldId id="353" r:id="rId70"/>
    <p:sldId id="354" r:id="rId71"/>
    <p:sldId id="355" r:id="rId72"/>
    <p:sldId id="357" r:id="rId73"/>
    <p:sldId id="358" r:id="rId74"/>
    <p:sldId id="380" r:id="rId75"/>
    <p:sldId id="360" r:id="rId76"/>
    <p:sldId id="361" r:id="rId77"/>
    <p:sldId id="381" r:id="rId78"/>
    <p:sldId id="362" r:id="rId79"/>
    <p:sldId id="382" r:id="rId80"/>
    <p:sldId id="383" r:id="rId81"/>
    <p:sldId id="384" r:id="rId82"/>
    <p:sldId id="385" r:id="rId83"/>
    <p:sldId id="363" r:id="rId84"/>
    <p:sldId id="386" r:id="rId85"/>
    <p:sldId id="388" r:id="rId86"/>
    <p:sldId id="387" r:id="rId87"/>
    <p:sldId id="389" r:id="rId88"/>
    <p:sldId id="359" r:id="rId89"/>
    <p:sldId id="364" r:id="rId90"/>
    <p:sldId id="365" r:id="rId91"/>
    <p:sldId id="267" r:id="rId92"/>
    <p:sldId id="367" r:id="rId93"/>
    <p:sldId id="268" r:id="rId94"/>
    <p:sldId id="369" r:id="rId95"/>
    <p:sldId id="371" r:id="rId96"/>
    <p:sldId id="390" r:id="rId97"/>
    <p:sldId id="395" r:id="rId98"/>
    <p:sldId id="376" r:id="rId99"/>
    <p:sldId id="391" r:id="rId100"/>
    <p:sldId id="392" r:id="rId101"/>
    <p:sldId id="393" r:id="rId102"/>
    <p:sldId id="394" r:id="rId103"/>
    <p:sldId id="375" r:id="rId104"/>
    <p:sldId id="374" r:id="rId105"/>
    <p:sldId id="368" r:id="rId106"/>
    <p:sldId id="377" r:id="rId107"/>
    <p:sldId id="378" r:id="rId108"/>
    <p:sldId id="282" r:id="rId10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Φωτεινό στυλ 3 - Έμφαση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1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1C09D7-C1D3-4C14-AB77-DAB8D8D834B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90A5E13-76A1-409F-9FEA-2C613D6D0D9E}">
      <dgm:prSet/>
      <dgm:spPr/>
      <dgm:t>
        <a:bodyPr/>
        <a:lstStyle/>
        <a:p>
          <a:r>
            <a:rPr lang="el-GR" b="1"/>
            <a:t>Ξύλο</a:t>
          </a:r>
          <a:endParaRPr lang="en-US"/>
        </a:p>
      </dgm:t>
    </dgm:pt>
    <dgm:pt modelId="{574D7374-02E5-493F-801A-879B1ABCB18D}" type="parTrans" cxnId="{92B83B80-4588-4C02-AA07-6369F5714023}">
      <dgm:prSet/>
      <dgm:spPr/>
      <dgm:t>
        <a:bodyPr/>
        <a:lstStyle/>
        <a:p>
          <a:endParaRPr lang="en-US"/>
        </a:p>
      </dgm:t>
    </dgm:pt>
    <dgm:pt modelId="{72BB314B-F847-4093-9F5E-16C78466B970}" type="sibTrans" cxnId="{92B83B80-4588-4C02-AA07-6369F5714023}">
      <dgm:prSet/>
      <dgm:spPr/>
      <dgm:t>
        <a:bodyPr/>
        <a:lstStyle/>
        <a:p>
          <a:endParaRPr lang="en-US"/>
        </a:p>
      </dgm:t>
    </dgm:pt>
    <dgm:pt modelId="{722BC8DB-CEF2-4E72-91B8-7BCFC810680E}">
      <dgm:prSet/>
      <dgm:spPr/>
      <dgm:t>
        <a:bodyPr/>
        <a:lstStyle/>
        <a:p>
          <a:r>
            <a:rPr lang="el-GR" b="1"/>
            <a:t>Τσιμέντο</a:t>
          </a:r>
          <a:endParaRPr lang="en-US"/>
        </a:p>
      </dgm:t>
    </dgm:pt>
    <dgm:pt modelId="{F30E5735-47C3-486A-A931-05A2B28E412B}" type="parTrans" cxnId="{39C80419-AF40-4837-A61D-1620A36A11C3}">
      <dgm:prSet/>
      <dgm:spPr/>
      <dgm:t>
        <a:bodyPr/>
        <a:lstStyle/>
        <a:p>
          <a:endParaRPr lang="en-US"/>
        </a:p>
      </dgm:t>
    </dgm:pt>
    <dgm:pt modelId="{943152EC-E674-4539-ABC9-685C657E06FC}" type="sibTrans" cxnId="{39C80419-AF40-4837-A61D-1620A36A11C3}">
      <dgm:prSet/>
      <dgm:spPr/>
      <dgm:t>
        <a:bodyPr/>
        <a:lstStyle/>
        <a:p>
          <a:endParaRPr lang="en-US"/>
        </a:p>
      </dgm:t>
    </dgm:pt>
    <dgm:pt modelId="{B1CA9D7A-C1D2-4F4A-A903-B7D0FA159EF2}">
      <dgm:prSet/>
      <dgm:spPr/>
      <dgm:t>
        <a:bodyPr/>
        <a:lstStyle/>
        <a:p>
          <a:r>
            <a:rPr lang="el-GR" b="1"/>
            <a:t>Εποξειδικές ρητίνες</a:t>
          </a:r>
          <a:endParaRPr lang="en-US"/>
        </a:p>
      </dgm:t>
    </dgm:pt>
    <dgm:pt modelId="{3DF0052A-4070-4EC4-A7BD-958EAC233445}" type="parTrans" cxnId="{B6C7011F-9D8A-4096-8362-B6F34190AB28}">
      <dgm:prSet/>
      <dgm:spPr/>
      <dgm:t>
        <a:bodyPr/>
        <a:lstStyle/>
        <a:p>
          <a:endParaRPr lang="en-US"/>
        </a:p>
      </dgm:t>
    </dgm:pt>
    <dgm:pt modelId="{BDC9EE81-0D06-4BF4-B311-4C5DD3345B05}" type="sibTrans" cxnId="{B6C7011F-9D8A-4096-8362-B6F34190AB28}">
      <dgm:prSet/>
      <dgm:spPr/>
      <dgm:t>
        <a:bodyPr/>
        <a:lstStyle/>
        <a:p>
          <a:endParaRPr lang="en-US"/>
        </a:p>
      </dgm:t>
    </dgm:pt>
    <dgm:pt modelId="{7033296C-AF26-4EA9-A199-15035D8F6DCC}">
      <dgm:prSet/>
      <dgm:spPr/>
      <dgm:t>
        <a:bodyPr/>
        <a:lstStyle/>
        <a:p>
          <a:r>
            <a:rPr lang="el-GR" b="1"/>
            <a:t>Σίδηρος</a:t>
          </a:r>
          <a:endParaRPr lang="en-US"/>
        </a:p>
      </dgm:t>
    </dgm:pt>
    <dgm:pt modelId="{2DDE4DFF-D111-4E4E-8043-40B67A651F64}" type="parTrans" cxnId="{9A1BFD75-958B-4634-B6DA-1B655D5492F8}">
      <dgm:prSet/>
      <dgm:spPr/>
      <dgm:t>
        <a:bodyPr/>
        <a:lstStyle/>
        <a:p>
          <a:endParaRPr lang="en-US"/>
        </a:p>
      </dgm:t>
    </dgm:pt>
    <dgm:pt modelId="{44D1AC0D-B30A-49AF-A22F-EDC92CF01034}" type="sibTrans" cxnId="{9A1BFD75-958B-4634-B6DA-1B655D5492F8}">
      <dgm:prSet/>
      <dgm:spPr/>
      <dgm:t>
        <a:bodyPr/>
        <a:lstStyle/>
        <a:p>
          <a:endParaRPr lang="en-US"/>
        </a:p>
      </dgm:t>
    </dgm:pt>
    <dgm:pt modelId="{15E85FA8-1B36-49E7-B498-301D1F80D77B}">
      <dgm:prSet/>
      <dgm:spPr/>
      <dgm:t>
        <a:bodyPr/>
        <a:lstStyle/>
        <a:p>
          <a:r>
            <a:rPr lang="el-GR" b="1"/>
            <a:t>Πολυμερή υλικά</a:t>
          </a:r>
          <a:endParaRPr lang="en-US"/>
        </a:p>
      </dgm:t>
    </dgm:pt>
    <dgm:pt modelId="{7974E95D-7D42-4781-86D3-E87E23A442C4}" type="parTrans" cxnId="{FC0676D7-C552-47AD-BFA8-A946600DD134}">
      <dgm:prSet/>
      <dgm:spPr/>
      <dgm:t>
        <a:bodyPr/>
        <a:lstStyle/>
        <a:p>
          <a:endParaRPr lang="en-US"/>
        </a:p>
      </dgm:t>
    </dgm:pt>
    <dgm:pt modelId="{3F860207-3F2B-46DD-BCF9-AC8BFB17B2C2}" type="sibTrans" cxnId="{FC0676D7-C552-47AD-BFA8-A946600DD134}">
      <dgm:prSet/>
      <dgm:spPr/>
      <dgm:t>
        <a:bodyPr/>
        <a:lstStyle/>
        <a:p>
          <a:endParaRPr lang="en-US"/>
        </a:p>
      </dgm:t>
    </dgm:pt>
    <dgm:pt modelId="{A23D5F88-3691-4A91-BE51-FBF6B0872FF8}">
      <dgm:prSet/>
      <dgm:spPr/>
      <dgm:t>
        <a:bodyPr/>
        <a:lstStyle/>
        <a:p>
          <a:r>
            <a:rPr lang="el-GR" b="1"/>
            <a:t>Ανοξείδωτος χάλυβας  </a:t>
          </a:r>
          <a:endParaRPr lang="en-US"/>
        </a:p>
      </dgm:t>
    </dgm:pt>
    <dgm:pt modelId="{F96F26CC-F2F7-43E7-ABD8-4BF43CF4508C}" type="parTrans" cxnId="{061E9E8D-31C2-4EAD-A03E-BC691D5529BC}">
      <dgm:prSet/>
      <dgm:spPr/>
      <dgm:t>
        <a:bodyPr/>
        <a:lstStyle/>
        <a:p>
          <a:endParaRPr lang="en-US"/>
        </a:p>
      </dgm:t>
    </dgm:pt>
    <dgm:pt modelId="{66E0448B-B5BF-4408-8515-657C5DB7A36C}" type="sibTrans" cxnId="{061E9E8D-31C2-4EAD-A03E-BC691D5529BC}">
      <dgm:prSet/>
      <dgm:spPr/>
      <dgm:t>
        <a:bodyPr/>
        <a:lstStyle/>
        <a:p>
          <a:endParaRPr lang="en-US"/>
        </a:p>
      </dgm:t>
    </dgm:pt>
    <dgm:pt modelId="{897ABD0E-11C7-4DAB-9046-168B68DF4D74}" type="pres">
      <dgm:prSet presAssocID="{B81C09D7-C1D3-4C14-AB77-DAB8D8D834B3}" presName="diagram" presStyleCnt="0">
        <dgm:presLayoutVars>
          <dgm:dir/>
          <dgm:resizeHandles val="exact"/>
        </dgm:presLayoutVars>
      </dgm:prSet>
      <dgm:spPr/>
    </dgm:pt>
    <dgm:pt modelId="{0020B991-F847-402C-ABE8-B21DE62E1872}" type="pres">
      <dgm:prSet presAssocID="{B90A5E13-76A1-409F-9FEA-2C613D6D0D9E}" presName="node" presStyleLbl="node1" presStyleIdx="0" presStyleCnt="6">
        <dgm:presLayoutVars>
          <dgm:bulletEnabled val="1"/>
        </dgm:presLayoutVars>
      </dgm:prSet>
      <dgm:spPr/>
    </dgm:pt>
    <dgm:pt modelId="{D84A65E6-B715-4365-B945-4395F7CF0028}" type="pres">
      <dgm:prSet presAssocID="{72BB314B-F847-4093-9F5E-16C78466B970}" presName="sibTrans" presStyleCnt="0"/>
      <dgm:spPr/>
    </dgm:pt>
    <dgm:pt modelId="{E685B7F3-9B0B-4418-96F4-004089C73004}" type="pres">
      <dgm:prSet presAssocID="{722BC8DB-CEF2-4E72-91B8-7BCFC810680E}" presName="node" presStyleLbl="node1" presStyleIdx="1" presStyleCnt="6">
        <dgm:presLayoutVars>
          <dgm:bulletEnabled val="1"/>
        </dgm:presLayoutVars>
      </dgm:prSet>
      <dgm:spPr/>
    </dgm:pt>
    <dgm:pt modelId="{A254A1D6-3670-43C9-98C3-3BA19D895C46}" type="pres">
      <dgm:prSet presAssocID="{943152EC-E674-4539-ABC9-685C657E06FC}" presName="sibTrans" presStyleCnt="0"/>
      <dgm:spPr/>
    </dgm:pt>
    <dgm:pt modelId="{6EFC792B-9B18-4121-88C5-69FA8CC1F4B1}" type="pres">
      <dgm:prSet presAssocID="{B1CA9D7A-C1D2-4F4A-A903-B7D0FA159EF2}" presName="node" presStyleLbl="node1" presStyleIdx="2" presStyleCnt="6">
        <dgm:presLayoutVars>
          <dgm:bulletEnabled val="1"/>
        </dgm:presLayoutVars>
      </dgm:prSet>
      <dgm:spPr/>
    </dgm:pt>
    <dgm:pt modelId="{358AE4A9-68EB-4EB2-AF16-9E49D25B2CA6}" type="pres">
      <dgm:prSet presAssocID="{BDC9EE81-0D06-4BF4-B311-4C5DD3345B05}" presName="sibTrans" presStyleCnt="0"/>
      <dgm:spPr/>
    </dgm:pt>
    <dgm:pt modelId="{B420DE0B-C4F1-4484-B93B-376EE08E2174}" type="pres">
      <dgm:prSet presAssocID="{7033296C-AF26-4EA9-A199-15035D8F6DCC}" presName="node" presStyleLbl="node1" presStyleIdx="3" presStyleCnt="6">
        <dgm:presLayoutVars>
          <dgm:bulletEnabled val="1"/>
        </dgm:presLayoutVars>
      </dgm:prSet>
      <dgm:spPr/>
    </dgm:pt>
    <dgm:pt modelId="{DEDBD92C-41BD-414D-84CC-F31F98905B40}" type="pres">
      <dgm:prSet presAssocID="{44D1AC0D-B30A-49AF-A22F-EDC92CF01034}" presName="sibTrans" presStyleCnt="0"/>
      <dgm:spPr/>
    </dgm:pt>
    <dgm:pt modelId="{50226979-2B3D-4F30-A7B9-B81263338165}" type="pres">
      <dgm:prSet presAssocID="{15E85FA8-1B36-49E7-B498-301D1F80D77B}" presName="node" presStyleLbl="node1" presStyleIdx="4" presStyleCnt="6">
        <dgm:presLayoutVars>
          <dgm:bulletEnabled val="1"/>
        </dgm:presLayoutVars>
      </dgm:prSet>
      <dgm:spPr/>
    </dgm:pt>
    <dgm:pt modelId="{8BDDD398-EC82-4197-9E75-D2E92D67E214}" type="pres">
      <dgm:prSet presAssocID="{3F860207-3F2B-46DD-BCF9-AC8BFB17B2C2}" presName="sibTrans" presStyleCnt="0"/>
      <dgm:spPr/>
    </dgm:pt>
    <dgm:pt modelId="{09489CE9-F199-4E5B-88C1-3DB86081A24B}" type="pres">
      <dgm:prSet presAssocID="{A23D5F88-3691-4A91-BE51-FBF6B0872FF8}" presName="node" presStyleLbl="node1" presStyleIdx="5" presStyleCnt="6">
        <dgm:presLayoutVars>
          <dgm:bulletEnabled val="1"/>
        </dgm:presLayoutVars>
      </dgm:prSet>
      <dgm:spPr/>
    </dgm:pt>
  </dgm:ptLst>
  <dgm:cxnLst>
    <dgm:cxn modelId="{C99E450C-06B7-458C-8999-8C87A1566BD7}" type="presOf" srcId="{15E85FA8-1B36-49E7-B498-301D1F80D77B}" destId="{50226979-2B3D-4F30-A7B9-B81263338165}" srcOrd="0" destOrd="0" presId="urn:microsoft.com/office/officeart/2005/8/layout/default"/>
    <dgm:cxn modelId="{45D6780E-8977-4348-8BC9-31102A293FBB}" type="presOf" srcId="{7033296C-AF26-4EA9-A199-15035D8F6DCC}" destId="{B420DE0B-C4F1-4484-B93B-376EE08E2174}" srcOrd="0" destOrd="0" presId="urn:microsoft.com/office/officeart/2005/8/layout/default"/>
    <dgm:cxn modelId="{09538B17-E95A-40C9-A20A-D8376438181B}" type="presOf" srcId="{B1CA9D7A-C1D2-4F4A-A903-B7D0FA159EF2}" destId="{6EFC792B-9B18-4121-88C5-69FA8CC1F4B1}" srcOrd="0" destOrd="0" presId="urn:microsoft.com/office/officeart/2005/8/layout/default"/>
    <dgm:cxn modelId="{39C80419-AF40-4837-A61D-1620A36A11C3}" srcId="{B81C09D7-C1D3-4C14-AB77-DAB8D8D834B3}" destId="{722BC8DB-CEF2-4E72-91B8-7BCFC810680E}" srcOrd="1" destOrd="0" parTransId="{F30E5735-47C3-486A-A931-05A2B28E412B}" sibTransId="{943152EC-E674-4539-ABC9-685C657E06FC}"/>
    <dgm:cxn modelId="{9815AC1E-1265-4908-A3AB-56DD6F3BF423}" type="presOf" srcId="{B81C09D7-C1D3-4C14-AB77-DAB8D8D834B3}" destId="{897ABD0E-11C7-4DAB-9046-168B68DF4D74}" srcOrd="0" destOrd="0" presId="urn:microsoft.com/office/officeart/2005/8/layout/default"/>
    <dgm:cxn modelId="{B6C7011F-9D8A-4096-8362-B6F34190AB28}" srcId="{B81C09D7-C1D3-4C14-AB77-DAB8D8D834B3}" destId="{B1CA9D7A-C1D2-4F4A-A903-B7D0FA159EF2}" srcOrd="2" destOrd="0" parTransId="{3DF0052A-4070-4EC4-A7BD-958EAC233445}" sibTransId="{BDC9EE81-0D06-4BF4-B311-4C5DD3345B05}"/>
    <dgm:cxn modelId="{08F35437-FCBD-4623-AF17-DDCB1997A462}" type="presOf" srcId="{A23D5F88-3691-4A91-BE51-FBF6B0872FF8}" destId="{09489CE9-F199-4E5B-88C1-3DB86081A24B}" srcOrd="0" destOrd="0" presId="urn:microsoft.com/office/officeart/2005/8/layout/default"/>
    <dgm:cxn modelId="{6F9E4163-F731-454C-BABD-1ECAFC548857}" type="presOf" srcId="{722BC8DB-CEF2-4E72-91B8-7BCFC810680E}" destId="{E685B7F3-9B0B-4418-96F4-004089C73004}" srcOrd="0" destOrd="0" presId="urn:microsoft.com/office/officeart/2005/8/layout/default"/>
    <dgm:cxn modelId="{9A1BFD75-958B-4634-B6DA-1B655D5492F8}" srcId="{B81C09D7-C1D3-4C14-AB77-DAB8D8D834B3}" destId="{7033296C-AF26-4EA9-A199-15035D8F6DCC}" srcOrd="3" destOrd="0" parTransId="{2DDE4DFF-D111-4E4E-8043-40B67A651F64}" sibTransId="{44D1AC0D-B30A-49AF-A22F-EDC92CF01034}"/>
    <dgm:cxn modelId="{92B83B80-4588-4C02-AA07-6369F5714023}" srcId="{B81C09D7-C1D3-4C14-AB77-DAB8D8D834B3}" destId="{B90A5E13-76A1-409F-9FEA-2C613D6D0D9E}" srcOrd="0" destOrd="0" parTransId="{574D7374-02E5-493F-801A-879B1ABCB18D}" sibTransId="{72BB314B-F847-4093-9F5E-16C78466B970}"/>
    <dgm:cxn modelId="{061E9E8D-31C2-4EAD-A03E-BC691D5529BC}" srcId="{B81C09D7-C1D3-4C14-AB77-DAB8D8D834B3}" destId="{A23D5F88-3691-4A91-BE51-FBF6B0872FF8}" srcOrd="5" destOrd="0" parTransId="{F96F26CC-F2F7-43E7-ABD8-4BF43CF4508C}" sibTransId="{66E0448B-B5BF-4408-8515-657C5DB7A36C}"/>
    <dgm:cxn modelId="{FC0676D7-C552-47AD-BFA8-A946600DD134}" srcId="{B81C09D7-C1D3-4C14-AB77-DAB8D8D834B3}" destId="{15E85FA8-1B36-49E7-B498-301D1F80D77B}" srcOrd="4" destOrd="0" parTransId="{7974E95D-7D42-4781-86D3-E87E23A442C4}" sibTransId="{3F860207-3F2B-46DD-BCF9-AC8BFB17B2C2}"/>
    <dgm:cxn modelId="{7337F5E1-17B4-4A00-ADD0-A259E4F55D1A}" type="presOf" srcId="{B90A5E13-76A1-409F-9FEA-2C613D6D0D9E}" destId="{0020B991-F847-402C-ABE8-B21DE62E1872}" srcOrd="0" destOrd="0" presId="urn:microsoft.com/office/officeart/2005/8/layout/default"/>
    <dgm:cxn modelId="{88CC0D5B-50D9-4222-A792-1ABE6294A0FA}" type="presParOf" srcId="{897ABD0E-11C7-4DAB-9046-168B68DF4D74}" destId="{0020B991-F847-402C-ABE8-B21DE62E1872}" srcOrd="0" destOrd="0" presId="urn:microsoft.com/office/officeart/2005/8/layout/default"/>
    <dgm:cxn modelId="{9F2DB352-8CBF-4234-848A-9F15F121C486}" type="presParOf" srcId="{897ABD0E-11C7-4DAB-9046-168B68DF4D74}" destId="{D84A65E6-B715-4365-B945-4395F7CF0028}" srcOrd="1" destOrd="0" presId="urn:microsoft.com/office/officeart/2005/8/layout/default"/>
    <dgm:cxn modelId="{48D24B6C-8E5A-4712-B299-D22FBDBA539D}" type="presParOf" srcId="{897ABD0E-11C7-4DAB-9046-168B68DF4D74}" destId="{E685B7F3-9B0B-4418-96F4-004089C73004}" srcOrd="2" destOrd="0" presId="urn:microsoft.com/office/officeart/2005/8/layout/default"/>
    <dgm:cxn modelId="{995791B4-FA0B-4212-9DD8-6D5CEF1F40BC}" type="presParOf" srcId="{897ABD0E-11C7-4DAB-9046-168B68DF4D74}" destId="{A254A1D6-3670-43C9-98C3-3BA19D895C46}" srcOrd="3" destOrd="0" presId="urn:microsoft.com/office/officeart/2005/8/layout/default"/>
    <dgm:cxn modelId="{285C59B5-360E-48FD-B69F-9739BD07CAC7}" type="presParOf" srcId="{897ABD0E-11C7-4DAB-9046-168B68DF4D74}" destId="{6EFC792B-9B18-4121-88C5-69FA8CC1F4B1}" srcOrd="4" destOrd="0" presId="urn:microsoft.com/office/officeart/2005/8/layout/default"/>
    <dgm:cxn modelId="{54C3D6BD-B7AD-45D5-895A-2F6E830E5F5D}" type="presParOf" srcId="{897ABD0E-11C7-4DAB-9046-168B68DF4D74}" destId="{358AE4A9-68EB-4EB2-AF16-9E49D25B2CA6}" srcOrd="5" destOrd="0" presId="urn:microsoft.com/office/officeart/2005/8/layout/default"/>
    <dgm:cxn modelId="{CF5F2DD6-3C1D-4679-9384-85619169011A}" type="presParOf" srcId="{897ABD0E-11C7-4DAB-9046-168B68DF4D74}" destId="{B420DE0B-C4F1-4484-B93B-376EE08E2174}" srcOrd="6" destOrd="0" presId="urn:microsoft.com/office/officeart/2005/8/layout/default"/>
    <dgm:cxn modelId="{F07023FD-9010-43E9-B402-73324A68EE6A}" type="presParOf" srcId="{897ABD0E-11C7-4DAB-9046-168B68DF4D74}" destId="{DEDBD92C-41BD-414D-84CC-F31F98905B40}" srcOrd="7" destOrd="0" presId="urn:microsoft.com/office/officeart/2005/8/layout/default"/>
    <dgm:cxn modelId="{BF721EDD-7FAE-48B0-B35A-3ECC71E702B0}" type="presParOf" srcId="{897ABD0E-11C7-4DAB-9046-168B68DF4D74}" destId="{50226979-2B3D-4F30-A7B9-B81263338165}" srcOrd="8" destOrd="0" presId="urn:microsoft.com/office/officeart/2005/8/layout/default"/>
    <dgm:cxn modelId="{CFE33F3B-DD3C-4C6F-8069-0D30F89C8E97}" type="presParOf" srcId="{897ABD0E-11C7-4DAB-9046-168B68DF4D74}" destId="{8BDDD398-EC82-4197-9E75-D2E92D67E214}" srcOrd="9" destOrd="0" presId="urn:microsoft.com/office/officeart/2005/8/layout/default"/>
    <dgm:cxn modelId="{B7E6D9A8-0F45-4DCF-92D6-A0E1ED431118}" type="presParOf" srcId="{897ABD0E-11C7-4DAB-9046-168B68DF4D74}" destId="{09489CE9-F199-4E5B-88C1-3DB86081A24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BB9E92-332E-4AB9-AA6A-BA2829A64C0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3BB0F696-F758-459E-B4E2-86568843C781}">
      <dgm:prSet/>
      <dgm:spPr/>
      <dgm:t>
        <a:bodyPr/>
        <a:lstStyle/>
        <a:p>
          <a:r>
            <a:rPr lang="en-US" dirty="0"/>
            <a:t>ACETIC BACTERIA</a:t>
          </a:r>
        </a:p>
      </dgm:t>
    </dgm:pt>
    <dgm:pt modelId="{AC5651DF-02CD-4CC4-8FE9-107622FF0E8A}" type="parTrans" cxnId="{5D9128F9-C7C2-4DA8-BF5A-B7A04C4D94BE}">
      <dgm:prSet/>
      <dgm:spPr/>
      <dgm:t>
        <a:bodyPr/>
        <a:lstStyle/>
        <a:p>
          <a:endParaRPr lang="en-US"/>
        </a:p>
      </dgm:t>
    </dgm:pt>
    <dgm:pt modelId="{4A6B046B-8F42-420F-BA94-EAA361CAF402}" type="sibTrans" cxnId="{5D9128F9-C7C2-4DA8-BF5A-B7A04C4D94BE}">
      <dgm:prSet/>
      <dgm:spPr/>
      <dgm:t>
        <a:bodyPr/>
        <a:lstStyle/>
        <a:p>
          <a:endParaRPr lang="en-US"/>
        </a:p>
      </dgm:t>
    </dgm:pt>
    <dgm:pt modelId="{9B6ACA49-04FB-495A-BB30-CDA427E151BE}">
      <dgm:prSet/>
      <dgm:spPr/>
      <dgm:t>
        <a:bodyPr/>
        <a:lstStyle/>
        <a:p>
          <a:r>
            <a:rPr lang="en-US" b="1" i="1" baseline="0"/>
            <a:t>Acetobacter Aceti, Acetobacter Xylinum</a:t>
          </a:r>
          <a:endParaRPr lang="en-US"/>
        </a:p>
      </dgm:t>
    </dgm:pt>
    <dgm:pt modelId="{466C2B1E-E1B9-463C-A054-11B03B910393}" type="parTrans" cxnId="{2898D9AB-364D-4004-AED9-415500715975}">
      <dgm:prSet/>
      <dgm:spPr/>
      <dgm:t>
        <a:bodyPr/>
        <a:lstStyle/>
        <a:p>
          <a:endParaRPr lang="en-US"/>
        </a:p>
      </dgm:t>
    </dgm:pt>
    <dgm:pt modelId="{393E9386-3619-4E81-866E-E7CA0F2E74D1}" type="sibTrans" cxnId="{2898D9AB-364D-4004-AED9-415500715975}">
      <dgm:prSet/>
      <dgm:spPr/>
      <dgm:t>
        <a:bodyPr/>
        <a:lstStyle/>
        <a:p>
          <a:endParaRPr lang="en-US"/>
        </a:p>
      </dgm:t>
    </dgm:pt>
    <dgm:pt modelId="{0E5049AD-EB0D-43C0-9A22-29881B4B131A}">
      <dgm:prSet/>
      <dgm:spPr/>
      <dgm:t>
        <a:bodyPr/>
        <a:lstStyle/>
        <a:p>
          <a:r>
            <a:rPr lang="en-US" b="1" i="1" baseline="0"/>
            <a:t>Gluconobacter</a:t>
          </a:r>
          <a:r>
            <a:rPr lang="en-US" b="1" i="1"/>
            <a:t> </a:t>
          </a:r>
          <a:r>
            <a:rPr lang="en-US" i="1"/>
            <a:t>oxydans </a:t>
          </a:r>
          <a:endParaRPr lang="en-US"/>
        </a:p>
      </dgm:t>
    </dgm:pt>
    <dgm:pt modelId="{0EF1DE7B-EE36-49C3-B51A-74CD0868664F}" type="parTrans" cxnId="{6369FBD5-6F48-48FE-A7B6-81C6D64A9699}">
      <dgm:prSet/>
      <dgm:spPr/>
      <dgm:t>
        <a:bodyPr/>
        <a:lstStyle/>
        <a:p>
          <a:endParaRPr lang="en-US"/>
        </a:p>
      </dgm:t>
    </dgm:pt>
    <dgm:pt modelId="{BD058E3E-5D77-4E4D-BEAE-7A442FD8E7B5}" type="sibTrans" cxnId="{6369FBD5-6F48-48FE-A7B6-81C6D64A9699}">
      <dgm:prSet/>
      <dgm:spPr/>
      <dgm:t>
        <a:bodyPr/>
        <a:lstStyle/>
        <a:p>
          <a:endParaRPr lang="en-US"/>
        </a:p>
      </dgm:t>
    </dgm:pt>
    <dgm:pt modelId="{70404D00-C25B-4097-B203-204F726348CC}">
      <dgm:prSet/>
      <dgm:spPr/>
      <dgm:t>
        <a:bodyPr/>
        <a:lstStyle/>
        <a:p>
          <a:r>
            <a:rPr lang="en-US" b="1" i="0" baseline="0" dirty="0"/>
            <a:t>LACTIC BACTERIA</a:t>
          </a:r>
          <a:endParaRPr lang="en-US" dirty="0"/>
        </a:p>
      </dgm:t>
    </dgm:pt>
    <dgm:pt modelId="{24D5283A-0B16-45EF-8F9E-4804686BE504}" type="parTrans" cxnId="{744F7954-2DF7-4080-A3F1-10CE700B7428}">
      <dgm:prSet/>
      <dgm:spPr/>
      <dgm:t>
        <a:bodyPr/>
        <a:lstStyle/>
        <a:p>
          <a:endParaRPr lang="en-US"/>
        </a:p>
      </dgm:t>
    </dgm:pt>
    <dgm:pt modelId="{7CE48604-9A79-4E87-B3CF-0C46275D33DE}" type="sibTrans" cxnId="{744F7954-2DF7-4080-A3F1-10CE700B7428}">
      <dgm:prSet/>
      <dgm:spPr/>
      <dgm:t>
        <a:bodyPr/>
        <a:lstStyle/>
        <a:p>
          <a:endParaRPr lang="en-US"/>
        </a:p>
      </dgm:t>
    </dgm:pt>
    <dgm:pt modelId="{6F4EAD3D-8A3F-42B7-AAA3-9626EFCAD076}">
      <dgm:prSet/>
      <dgm:spPr/>
      <dgm:t>
        <a:bodyPr/>
        <a:lstStyle/>
        <a:p>
          <a:r>
            <a:rPr lang="en-US" b="1" i="1" baseline="0"/>
            <a:t>Bacterium gracile , micrococcus variococcus</a:t>
          </a:r>
          <a:endParaRPr lang="en-US"/>
        </a:p>
      </dgm:t>
    </dgm:pt>
    <dgm:pt modelId="{C8F8B812-35EF-4245-AE2D-5EC1266F616F}" type="parTrans" cxnId="{9E345471-17F2-4B89-BE4F-8E1226EA2821}">
      <dgm:prSet/>
      <dgm:spPr/>
      <dgm:t>
        <a:bodyPr/>
        <a:lstStyle/>
        <a:p>
          <a:endParaRPr lang="en-US"/>
        </a:p>
      </dgm:t>
    </dgm:pt>
    <dgm:pt modelId="{4F8C25CC-35E1-4CD6-BF56-1D721B7B4BC3}" type="sibTrans" cxnId="{9E345471-17F2-4B89-BE4F-8E1226EA2821}">
      <dgm:prSet/>
      <dgm:spPr/>
      <dgm:t>
        <a:bodyPr/>
        <a:lstStyle/>
        <a:p>
          <a:endParaRPr lang="en-US"/>
        </a:p>
      </dgm:t>
    </dgm:pt>
    <dgm:pt modelId="{5B21886E-EDE3-4EEC-9035-FA011ED71A13}">
      <dgm:prSet/>
      <dgm:spPr/>
      <dgm:t>
        <a:bodyPr/>
        <a:lstStyle/>
        <a:p>
          <a:r>
            <a:rPr lang="el-GR" b="1"/>
            <a:t>Συμβάλλει στο σχηματισμό της πάχυνσης του κρασιού</a:t>
          </a:r>
          <a:endParaRPr lang="en-US"/>
        </a:p>
      </dgm:t>
    </dgm:pt>
    <dgm:pt modelId="{BC753260-A105-4F9D-B7F4-C8F8454823D8}" type="parTrans" cxnId="{5B18E47A-7C98-4976-A12F-A75022B4F7F5}">
      <dgm:prSet/>
      <dgm:spPr/>
      <dgm:t>
        <a:bodyPr/>
        <a:lstStyle/>
        <a:p>
          <a:endParaRPr lang="en-US"/>
        </a:p>
      </dgm:t>
    </dgm:pt>
    <dgm:pt modelId="{29112CE1-02F7-4A95-9003-B1DFFFFC828A}" type="sibTrans" cxnId="{5B18E47A-7C98-4976-A12F-A75022B4F7F5}">
      <dgm:prSet/>
      <dgm:spPr/>
      <dgm:t>
        <a:bodyPr/>
        <a:lstStyle/>
        <a:p>
          <a:endParaRPr lang="en-US"/>
        </a:p>
      </dgm:t>
    </dgm:pt>
    <dgm:pt modelId="{E82C8C7F-6D59-4DC3-BF00-9E13794A0197}" type="pres">
      <dgm:prSet presAssocID="{84BB9E92-332E-4AB9-AA6A-BA2829A64C08}" presName="diagram" presStyleCnt="0">
        <dgm:presLayoutVars>
          <dgm:dir/>
          <dgm:resizeHandles val="exact"/>
        </dgm:presLayoutVars>
      </dgm:prSet>
      <dgm:spPr/>
    </dgm:pt>
    <dgm:pt modelId="{8753935C-8C81-43E7-9B50-1370E5AD954F}" type="pres">
      <dgm:prSet presAssocID="{3BB0F696-F758-459E-B4E2-86568843C781}" presName="node" presStyleLbl="node1" presStyleIdx="0" presStyleCnt="6">
        <dgm:presLayoutVars>
          <dgm:bulletEnabled val="1"/>
        </dgm:presLayoutVars>
      </dgm:prSet>
      <dgm:spPr/>
    </dgm:pt>
    <dgm:pt modelId="{A5066FF4-2BEB-4E72-A6D8-F08C0C17A7A3}" type="pres">
      <dgm:prSet presAssocID="{4A6B046B-8F42-420F-BA94-EAA361CAF402}" presName="sibTrans" presStyleCnt="0"/>
      <dgm:spPr/>
    </dgm:pt>
    <dgm:pt modelId="{E55BF65D-AD5F-4ADA-A710-5002D5E71EBB}" type="pres">
      <dgm:prSet presAssocID="{9B6ACA49-04FB-495A-BB30-CDA427E151BE}" presName="node" presStyleLbl="node1" presStyleIdx="1" presStyleCnt="6">
        <dgm:presLayoutVars>
          <dgm:bulletEnabled val="1"/>
        </dgm:presLayoutVars>
      </dgm:prSet>
      <dgm:spPr/>
    </dgm:pt>
    <dgm:pt modelId="{BF48A6A3-F97F-4D94-B4BF-46C549396768}" type="pres">
      <dgm:prSet presAssocID="{393E9386-3619-4E81-866E-E7CA0F2E74D1}" presName="sibTrans" presStyleCnt="0"/>
      <dgm:spPr/>
    </dgm:pt>
    <dgm:pt modelId="{F1E171CC-750D-4E3A-8067-F8D0F8C65790}" type="pres">
      <dgm:prSet presAssocID="{0E5049AD-EB0D-43C0-9A22-29881B4B131A}" presName="node" presStyleLbl="node1" presStyleIdx="2" presStyleCnt="6">
        <dgm:presLayoutVars>
          <dgm:bulletEnabled val="1"/>
        </dgm:presLayoutVars>
      </dgm:prSet>
      <dgm:spPr/>
    </dgm:pt>
    <dgm:pt modelId="{2638C437-97B5-4338-91DE-5DF32AC3DA9D}" type="pres">
      <dgm:prSet presAssocID="{BD058E3E-5D77-4E4D-BEAE-7A442FD8E7B5}" presName="sibTrans" presStyleCnt="0"/>
      <dgm:spPr/>
    </dgm:pt>
    <dgm:pt modelId="{5DDB999E-54D9-4AA6-ACA4-E879BDD4A26A}" type="pres">
      <dgm:prSet presAssocID="{70404D00-C25B-4097-B203-204F726348CC}" presName="node" presStyleLbl="node1" presStyleIdx="3" presStyleCnt="6">
        <dgm:presLayoutVars>
          <dgm:bulletEnabled val="1"/>
        </dgm:presLayoutVars>
      </dgm:prSet>
      <dgm:spPr/>
    </dgm:pt>
    <dgm:pt modelId="{55A1B802-5F3C-4C4E-BB3A-7672E3C00861}" type="pres">
      <dgm:prSet presAssocID="{7CE48604-9A79-4E87-B3CF-0C46275D33DE}" presName="sibTrans" presStyleCnt="0"/>
      <dgm:spPr/>
    </dgm:pt>
    <dgm:pt modelId="{FD5EEC44-976F-46AA-806D-9D49391F9660}" type="pres">
      <dgm:prSet presAssocID="{6F4EAD3D-8A3F-42B7-AAA3-9626EFCAD076}" presName="node" presStyleLbl="node1" presStyleIdx="4" presStyleCnt="6">
        <dgm:presLayoutVars>
          <dgm:bulletEnabled val="1"/>
        </dgm:presLayoutVars>
      </dgm:prSet>
      <dgm:spPr/>
    </dgm:pt>
    <dgm:pt modelId="{11CD82B7-9DAE-43D4-AD7A-25E3B17D69AC}" type="pres">
      <dgm:prSet presAssocID="{4F8C25CC-35E1-4CD6-BF56-1D721B7B4BC3}" presName="sibTrans" presStyleCnt="0"/>
      <dgm:spPr/>
    </dgm:pt>
    <dgm:pt modelId="{82A47B62-CCB7-4F90-B698-D974E919E29A}" type="pres">
      <dgm:prSet presAssocID="{5B21886E-EDE3-4EEC-9035-FA011ED71A13}" presName="node" presStyleLbl="node1" presStyleIdx="5" presStyleCnt="6">
        <dgm:presLayoutVars>
          <dgm:bulletEnabled val="1"/>
        </dgm:presLayoutVars>
      </dgm:prSet>
      <dgm:spPr/>
    </dgm:pt>
  </dgm:ptLst>
  <dgm:cxnLst>
    <dgm:cxn modelId="{AC0A180D-7BA7-4266-8ADA-35EF1A5FE32F}" type="presOf" srcId="{6F4EAD3D-8A3F-42B7-AAA3-9626EFCAD076}" destId="{FD5EEC44-976F-46AA-806D-9D49391F9660}" srcOrd="0" destOrd="0" presId="urn:microsoft.com/office/officeart/2005/8/layout/default"/>
    <dgm:cxn modelId="{3857F71F-86D3-403D-8B90-68ABEA7FDE43}" type="presOf" srcId="{84BB9E92-332E-4AB9-AA6A-BA2829A64C08}" destId="{E82C8C7F-6D59-4DC3-BF00-9E13794A0197}" srcOrd="0" destOrd="0" presId="urn:microsoft.com/office/officeart/2005/8/layout/default"/>
    <dgm:cxn modelId="{9E345471-17F2-4B89-BE4F-8E1226EA2821}" srcId="{84BB9E92-332E-4AB9-AA6A-BA2829A64C08}" destId="{6F4EAD3D-8A3F-42B7-AAA3-9626EFCAD076}" srcOrd="4" destOrd="0" parTransId="{C8F8B812-35EF-4245-AE2D-5EC1266F616F}" sibTransId="{4F8C25CC-35E1-4CD6-BF56-1D721B7B4BC3}"/>
    <dgm:cxn modelId="{744F7954-2DF7-4080-A3F1-10CE700B7428}" srcId="{84BB9E92-332E-4AB9-AA6A-BA2829A64C08}" destId="{70404D00-C25B-4097-B203-204F726348CC}" srcOrd="3" destOrd="0" parTransId="{24D5283A-0B16-45EF-8F9E-4804686BE504}" sibTransId="{7CE48604-9A79-4E87-B3CF-0C46275D33DE}"/>
    <dgm:cxn modelId="{5B18E47A-7C98-4976-A12F-A75022B4F7F5}" srcId="{84BB9E92-332E-4AB9-AA6A-BA2829A64C08}" destId="{5B21886E-EDE3-4EEC-9035-FA011ED71A13}" srcOrd="5" destOrd="0" parTransId="{BC753260-A105-4F9D-B7F4-C8F8454823D8}" sibTransId="{29112CE1-02F7-4A95-9003-B1DFFFFC828A}"/>
    <dgm:cxn modelId="{2264A889-EACB-4E98-9638-F9DBA06669DA}" type="presOf" srcId="{70404D00-C25B-4097-B203-204F726348CC}" destId="{5DDB999E-54D9-4AA6-ACA4-E879BDD4A26A}" srcOrd="0" destOrd="0" presId="urn:microsoft.com/office/officeart/2005/8/layout/default"/>
    <dgm:cxn modelId="{06DB0C98-87E3-488B-B634-C4405E897E98}" type="presOf" srcId="{5B21886E-EDE3-4EEC-9035-FA011ED71A13}" destId="{82A47B62-CCB7-4F90-B698-D974E919E29A}" srcOrd="0" destOrd="0" presId="urn:microsoft.com/office/officeart/2005/8/layout/default"/>
    <dgm:cxn modelId="{C937F4A7-63AB-4516-A3F3-966910A08405}" type="presOf" srcId="{0E5049AD-EB0D-43C0-9A22-29881B4B131A}" destId="{F1E171CC-750D-4E3A-8067-F8D0F8C65790}" srcOrd="0" destOrd="0" presId="urn:microsoft.com/office/officeart/2005/8/layout/default"/>
    <dgm:cxn modelId="{2898D9AB-364D-4004-AED9-415500715975}" srcId="{84BB9E92-332E-4AB9-AA6A-BA2829A64C08}" destId="{9B6ACA49-04FB-495A-BB30-CDA427E151BE}" srcOrd="1" destOrd="0" parTransId="{466C2B1E-E1B9-463C-A054-11B03B910393}" sibTransId="{393E9386-3619-4E81-866E-E7CA0F2E74D1}"/>
    <dgm:cxn modelId="{6369FBD5-6F48-48FE-A7B6-81C6D64A9699}" srcId="{84BB9E92-332E-4AB9-AA6A-BA2829A64C08}" destId="{0E5049AD-EB0D-43C0-9A22-29881B4B131A}" srcOrd="2" destOrd="0" parTransId="{0EF1DE7B-EE36-49C3-B51A-74CD0868664F}" sibTransId="{BD058E3E-5D77-4E4D-BEAE-7A442FD8E7B5}"/>
    <dgm:cxn modelId="{D8C18FE9-1315-4FA9-B77B-1141A4972905}" type="presOf" srcId="{9B6ACA49-04FB-495A-BB30-CDA427E151BE}" destId="{E55BF65D-AD5F-4ADA-A710-5002D5E71EBB}" srcOrd="0" destOrd="0" presId="urn:microsoft.com/office/officeart/2005/8/layout/default"/>
    <dgm:cxn modelId="{BF2BEAEC-D762-4832-BB07-8575CC212A5D}" type="presOf" srcId="{3BB0F696-F758-459E-B4E2-86568843C781}" destId="{8753935C-8C81-43E7-9B50-1370E5AD954F}" srcOrd="0" destOrd="0" presId="urn:microsoft.com/office/officeart/2005/8/layout/default"/>
    <dgm:cxn modelId="{5D9128F9-C7C2-4DA8-BF5A-B7A04C4D94BE}" srcId="{84BB9E92-332E-4AB9-AA6A-BA2829A64C08}" destId="{3BB0F696-F758-459E-B4E2-86568843C781}" srcOrd="0" destOrd="0" parTransId="{AC5651DF-02CD-4CC4-8FE9-107622FF0E8A}" sibTransId="{4A6B046B-8F42-420F-BA94-EAA361CAF402}"/>
    <dgm:cxn modelId="{1F332B17-4D34-476C-B8C3-7F5A2919E719}" type="presParOf" srcId="{E82C8C7F-6D59-4DC3-BF00-9E13794A0197}" destId="{8753935C-8C81-43E7-9B50-1370E5AD954F}" srcOrd="0" destOrd="0" presId="urn:microsoft.com/office/officeart/2005/8/layout/default"/>
    <dgm:cxn modelId="{F611E038-0B4C-472C-B939-A61C7F5AB017}" type="presParOf" srcId="{E82C8C7F-6D59-4DC3-BF00-9E13794A0197}" destId="{A5066FF4-2BEB-4E72-A6D8-F08C0C17A7A3}" srcOrd="1" destOrd="0" presId="urn:microsoft.com/office/officeart/2005/8/layout/default"/>
    <dgm:cxn modelId="{67CE8B0C-76B5-49AC-99C9-D6450BD02555}" type="presParOf" srcId="{E82C8C7F-6D59-4DC3-BF00-9E13794A0197}" destId="{E55BF65D-AD5F-4ADA-A710-5002D5E71EBB}" srcOrd="2" destOrd="0" presId="urn:microsoft.com/office/officeart/2005/8/layout/default"/>
    <dgm:cxn modelId="{BCC7E594-027A-40CF-A4B0-6174A51C741B}" type="presParOf" srcId="{E82C8C7F-6D59-4DC3-BF00-9E13794A0197}" destId="{BF48A6A3-F97F-4D94-B4BF-46C549396768}" srcOrd="3" destOrd="0" presId="urn:microsoft.com/office/officeart/2005/8/layout/default"/>
    <dgm:cxn modelId="{AE5CFACC-76BF-40EA-B8C5-05FD2E72E7BC}" type="presParOf" srcId="{E82C8C7F-6D59-4DC3-BF00-9E13794A0197}" destId="{F1E171CC-750D-4E3A-8067-F8D0F8C65790}" srcOrd="4" destOrd="0" presId="urn:microsoft.com/office/officeart/2005/8/layout/default"/>
    <dgm:cxn modelId="{528C4ECA-E3BA-48FE-B4DF-0DF884EEC658}" type="presParOf" srcId="{E82C8C7F-6D59-4DC3-BF00-9E13794A0197}" destId="{2638C437-97B5-4338-91DE-5DF32AC3DA9D}" srcOrd="5" destOrd="0" presId="urn:microsoft.com/office/officeart/2005/8/layout/default"/>
    <dgm:cxn modelId="{AFF6988D-7023-4D8E-9D2F-FE4E81D6C083}" type="presParOf" srcId="{E82C8C7F-6D59-4DC3-BF00-9E13794A0197}" destId="{5DDB999E-54D9-4AA6-ACA4-E879BDD4A26A}" srcOrd="6" destOrd="0" presId="urn:microsoft.com/office/officeart/2005/8/layout/default"/>
    <dgm:cxn modelId="{9E8BE49D-F333-486C-8469-58D6C9EC947A}" type="presParOf" srcId="{E82C8C7F-6D59-4DC3-BF00-9E13794A0197}" destId="{55A1B802-5F3C-4C4E-BB3A-7672E3C00861}" srcOrd="7" destOrd="0" presId="urn:microsoft.com/office/officeart/2005/8/layout/default"/>
    <dgm:cxn modelId="{06401D9C-8B02-4F28-B9F0-7747E4480258}" type="presParOf" srcId="{E82C8C7F-6D59-4DC3-BF00-9E13794A0197}" destId="{FD5EEC44-976F-46AA-806D-9D49391F9660}" srcOrd="8" destOrd="0" presId="urn:microsoft.com/office/officeart/2005/8/layout/default"/>
    <dgm:cxn modelId="{AACDB13D-69A1-4ECA-88E6-464933DCE4A4}" type="presParOf" srcId="{E82C8C7F-6D59-4DC3-BF00-9E13794A0197}" destId="{11CD82B7-9DAE-43D4-AD7A-25E3B17D69AC}" srcOrd="9" destOrd="0" presId="urn:microsoft.com/office/officeart/2005/8/layout/default"/>
    <dgm:cxn modelId="{CDF88E41-EF85-473F-BFC4-35D14BC06D43}" type="presParOf" srcId="{E82C8C7F-6D59-4DC3-BF00-9E13794A0197}" destId="{82A47B62-CCB7-4F90-B698-D974E919E29A}"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2E8ABF-1DF7-41D1-AEB9-100E2E7883F9}" type="doc">
      <dgm:prSet loTypeId="urn:microsoft.com/office/officeart/2016/7/layout/RepeatingBendingProcessNew" loCatId="process" qsTypeId="urn:microsoft.com/office/officeart/2005/8/quickstyle/simple1" qsCatId="simple" csTypeId="urn:microsoft.com/office/officeart/2005/8/colors/colorful1" csCatId="colorful"/>
      <dgm:spPr/>
      <dgm:t>
        <a:bodyPr/>
        <a:lstStyle/>
        <a:p>
          <a:endParaRPr lang="en-US"/>
        </a:p>
      </dgm:t>
    </dgm:pt>
    <dgm:pt modelId="{90E4C1AE-FB86-4A03-A224-7A2CC33D04C5}">
      <dgm:prSet/>
      <dgm:spPr/>
      <dgm:t>
        <a:bodyPr/>
        <a:lstStyle/>
        <a:p>
          <a:r>
            <a:rPr lang="el-GR"/>
            <a:t>ΜΕΤΑΓΓΙΣΗ</a:t>
          </a:r>
          <a:endParaRPr lang="en-US"/>
        </a:p>
      </dgm:t>
    </dgm:pt>
    <dgm:pt modelId="{F3FBD48F-0581-43CF-A874-491BFB98CD99}" type="parTrans" cxnId="{267BC513-450A-40F6-9F62-D0D984A24847}">
      <dgm:prSet/>
      <dgm:spPr/>
      <dgm:t>
        <a:bodyPr/>
        <a:lstStyle/>
        <a:p>
          <a:endParaRPr lang="en-US"/>
        </a:p>
      </dgm:t>
    </dgm:pt>
    <dgm:pt modelId="{E4265D44-98AE-4D3F-818A-38718CA28268}" type="sibTrans" cxnId="{267BC513-450A-40F6-9F62-D0D984A24847}">
      <dgm:prSet/>
      <dgm:spPr/>
      <dgm:t>
        <a:bodyPr/>
        <a:lstStyle/>
        <a:p>
          <a:endParaRPr lang="en-US"/>
        </a:p>
      </dgm:t>
    </dgm:pt>
    <dgm:pt modelId="{5FDEDC77-F3A8-44CD-A5CB-8EC0DD636BCF}">
      <dgm:prSet/>
      <dgm:spPr/>
      <dgm:t>
        <a:bodyPr/>
        <a:lstStyle/>
        <a:p>
          <a:r>
            <a:rPr lang="el-GR"/>
            <a:t>ΔΙΑΥΓΑΣΗ (με οργανικά διαυγαστικά, ανόργανα διαυγαστικά, ψύξη)</a:t>
          </a:r>
          <a:endParaRPr lang="en-US"/>
        </a:p>
      </dgm:t>
    </dgm:pt>
    <dgm:pt modelId="{1818854B-B125-4D2A-8BB9-67C2C6E01CE6}" type="parTrans" cxnId="{90703614-7250-4949-AA50-898A9A808D64}">
      <dgm:prSet/>
      <dgm:spPr/>
      <dgm:t>
        <a:bodyPr/>
        <a:lstStyle/>
        <a:p>
          <a:endParaRPr lang="en-US"/>
        </a:p>
      </dgm:t>
    </dgm:pt>
    <dgm:pt modelId="{06E88001-1BC1-4D29-8D66-DF900D74790B}" type="sibTrans" cxnId="{90703614-7250-4949-AA50-898A9A808D64}">
      <dgm:prSet/>
      <dgm:spPr/>
      <dgm:t>
        <a:bodyPr/>
        <a:lstStyle/>
        <a:p>
          <a:endParaRPr lang="en-US"/>
        </a:p>
      </dgm:t>
    </dgm:pt>
    <dgm:pt modelId="{82E524C5-25D5-4007-8A4A-0954D80900F1}">
      <dgm:prSet/>
      <dgm:spPr/>
      <dgm:t>
        <a:bodyPr/>
        <a:lstStyle/>
        <a:p>
          <a:r>
            <a:rPr lang="el-GR"/>
            <a:t>ΑΠΟΣΙΔΗΡΩΣΗ</a:t>
          </a:r>
          <a:endParaRPr lang="en-US"/>
        </a:p>
      </dgm:t>
    </dgm:pt>
    <dgm:pt modelId="{3205A9DA-CF36-4FA1-82FF-A89B54AD45CE}" type="parTrans" cxnId="{8BA82DA2-4886-4180-91B7-0AFA2EED4E04}">
      <dgm:prSet/>
      <dgm:spPr/>
      <dgm:t>
        <a:bodyPr/>
        <a:lstStyle/>
        <a:p>
          <a:endParaRPr lang="en-US"/>
        </a:p>
      </dgm:t>
    </dgm:pt>
    <dgm:pt modelId="{B68883E0-422D-42F8-B98D-B750EF712278}" type="sibTrans" cxnId="{8BA82DA2-4886-4180-91B7-0AFA2EED4E04}">
      <dgm:prSet/>
      <dgm:spPr/>
      <dgm:t>
        <a:bodyPr/>
        <a:lstStyle/>
        <a:p>
          <a:endParaRPr lang="en-US"/>
        </a:p>
      </dgm:t>
    </dgm:pt>
    <dgm:pt modelId="{32732E0C-22BE-424C-8165-E3BACACA1E9A}">
      <dgm:prSet/>
      <dgm:spPr/>
      <dgm:t>
        <a:bodyPr/>
        <a:lstStyle/>
        <a:p>
          <a:r>
            <a:rPr lang="el-GR"/>
            <a:t>ΠΑΣΤΕΡΙΩΣΗ</a:t>
          </a:r>
          <a:endParaRPr lang="en-US"/>
        </a:p>
      </dgm:t>
    </dgm:pt>
    <dgm:pt modelId="{A0E3CF10-6EF5-46A0-9F6D-56474D2E45C0}" type="parTrans" cxnId="{D7A35130-DDC2-4A2B-A153-3BB106F355D2}">
      <dgm:prSet/>
      <dgm:spPr/>
      <dgm:t>
        <a:bodyPr/>
        <a:lstStyle/>
        <a:p>
          <a:endParaRPr lang="en-US"/>
        </a:p>
      </dgm:t>
    </dgm:pt>
    <dgm:pt modelId="{B4B83089-2013-4AEF-BAC1-1E5B0B6EB58D}" type="sibTrans" cxnId="{D7A35130-DDC2-4A2B-A153-3BB106F355D2}">
      <dgm:prSet/>
      <dgm:spPr/>
      <dgm:t>
        <a:bodyPr/>
        <a:lstStyle/>
        <a:p>
          <a:endParaRPr lang="en-US"/>
        </a:p>
      </dgm:t>
    </dgm:pt>
    <dgm:pt modelId="{F08310B7-F215-42AA-BC95-7F9B742F01A2}">
      <dgm:prSet/>
      <dgm:spPr/>
      <dgm:t>
        <a:bodyPr/>
        <a:lstStyle/>
        <a:p>
          <a:r>
            <a:rPr lang="el-GR"/>
            <a:t>ΜΗΛΟΓΑΛΑΚΤΙΚΉ ΖΥΜΩΣΗ (μείωση οξύτητας καλύτερη γεύση)</a:t>
          </a:r>
          <a:endParaRPr lang="en-US"/>
        </a:p>
      </dgm:t>
    </dgm:pt>
    <dgm:pt modelId="{92E48ED1-6F3B-4E2A-8BF9-720957976137}" type="parTrans" cxnId="{0A0EEBA9-7597-4FA6-AC3F-9AA4CF5AA9AE}">
      <dgm:prSet/>
      <dgm:spPr/>
      <dgm:t>
        <a:bodyPr/>
        <a:lstStyle/>
        <a:p>
          <a:endParaRPr lang="en-US"/>
        </a:p>
      </dgm:t>
    </dgm:pt>
    <dgm:pt modelId="{952C63B5-AA8E-4CF9-8B0C-FB896237F551}" type="sibTrans" cxnId="{0A0EEBA9-7597-4FA6-AC3F-9AA4CF5AA9AE}">
      <dgm:prSet/>
      <dgm:spPr/>
      <dgm:t>
        <a:bodyPr/>
        <a:lstStyle/>
        <a:p>
          <a:endParaRPr lang="en-US"/>
        </a:p>
      </dgm:t>
    </dgm:pt>
    <dgm:pt modelId="{DE7D4660-D4A9-4A7B-AEBC-10CEE5657A34}">
      <dgm:prSet/>
      <dgm:spPr/>
      <dgm:t>
        <a:bodyPr/>
        <a:lstStyle/>
        <a:p>
          <a:r>
            <a:rPr lang="el-GR"/>
            <a:t>ΕΜΦΙΑΛΩΣΗ </a:t>
          </a:r>
          <a:endParaRPr lang="en-US"/>
        </a:p>
      </dgm:t>
    </dgm:pt>
    <dgm:pt modelId="{ADDE74AB-0D95-4B14-BF90-25BE110B2F10}" type="parTrans" cxnId="{7DEF550A-A3BE-40B8-AB95-2CD2E306F9C7}">
      <dgm:prSet/>
      <dgm:spPr/>
      <dgm:t>
        <a:bodyPr/>
        <a:lstStyle/>
        <a:p>
          <a:endParaRPr lang="en-US"/>
        </a:p>
      </dgm:t>
    </dgm:pt>
    <dgm:pt modelId="{E7CA7A36-A345-4BB8-8512-2907C2B4E7D1}" type="sibTrans" cxnId="{7DEF550A-A3BE-40B8-AB95-2CD2E306F9C7}">
      <dgm:prSet/>
      <dgm:spPr/>
      <dgm:t>
        <a:bodyPr/>
        <a:lstStyle/>
        <a:p>
          <a:endParaRPr lang="en-US"/>
        </a:p>
      </dgm:t>
    </dgm:pt>
    <dgm:pt modelId="{DAA8E8B7-6CC6-4C97-9B43-DE9C643A174C}" type="pres">
      <dgm:prSet presAssocID="{0A2E8ABF-1DF7-41D1-AEB9-100E2E7883F9}" presName="Name0" presStyleCnt="0">
        <dgm:presLayoutVars>
          <dgm:dir/>
          <dgm:resizeHandles val="exact"/>
        </dgm:presLayoutVars>
      </dgm:prSet>
      <dgm:spPr/>
    </dgm:pt>
    <dgm:pt modelId="{A895A4C0-4A41-4859-8A2A-C19BA31AF717}" type="pres">
      <dgm:prSet presAssocID="{90E4C1AE-FB86-4A03-A224-7A2CC33D04C5}" presName="node" presStyleLbl="node1" presStyleIdx="0" presStyleCnt="6">
        <dgm:presLayoutVars>
          <dgm:bulletEnabled val="1"/>
        </dgm:presLayoutVars>
      </dgm:prSet>
      <dgm:spPr/>
    </dgm:pt>
    <dgm:pt modelId="{0E2AEE8D-5173-4019-8AED-B4050604EC0F}" type="pres">
      <dgm:prSet presAssocID="{E4265D44-98AE-4D3F-818A-38718CA28268}" presName="sibTrans" presStyleLbl="sibTrans1D1" presStyleIdx="0" presStyleCnt="5"/>
      <dgm:spPr/>
    </dgm:pt>
    <dgm:pt modelId="{F8E62C0C-3BDC-4E70-9D84-1B6131B54D44}" type="pres">
      <dgm:prSet presAssocID="{E4265D44-98AE-4D3F-818A-38718CA28268}" presName="connectorText" presStyleLbl="sibTrans1D1" presStyleIdx="0" presStyleCnt="5"/>
      <dgm:spPr/>
    </dgm:pt>
    <dgm:pt modelId="{973116E9-B32A-4278-855B-C72CC3E56BCD}" type="pres">
      <dgm:prSet presAssocID="{5FDEDC77-F3A8-44CD-A5CB-8EC0DD636BCF}" presName="node" presStyleLbl="node1" presStyleIdx="1" presStyleCnt="6">
        <dgm:presLayoutVars>
          <dgm:bulletEnabled val="1"/>
        </dgm:presLayoutVars>
      </dgm:prSet>
      <dgm:spPr/>
    </dgm:pt>
    <dgm:pt modelId="{C06FC154-67BF-46D6-AA8F-1141E879356B}" type="pres">
      <dgm:prSet presAssocID="{06E88001-1BC1-4D29-8D66-DF900D74790B}" presName="sibTrans" presStyleLbl="sibTrans1D1" presStyleIdx="1" presStyleCnt="5"/>
      <dgm:spPr/>
    </dgm:pt>
    <dgm:pt modelId="{DA0B9DED-894C-42B3-847B-A40BDAD6BFA5}" type="pres">
      <dgm:prSet presAssocID="{06E88001-1BC1-4D29-8D66-DF900D74790B}" presName="connectorText" presStyleLbl="sibTrans1D1" presStyleIdx="1" presStyleCnt="5"/>
      <dgm:spPr/>
    </dgm:pt>
    <dgm:pt modelId="{811E3A54-AEC0-4C75-B4A7-01285CE9F23E}" type="pres">
      <dgm:prSet presAssocID="{82E524C5-25D5-4007-8A4A-0954D80900F1}" presName="node" presStyleLbl="node1" presStyleIdx="2" presStyleCnt="6">
        <dgm:presLayoutVars>
          <dgm:bulletEnabled val="1"/>
        </dgm:presLayoutVars>
      </dgm:prSet>
      <dgm:spPr/>
    </dgm:pt>
    <dgm:pt modelId="{2909CB00-1AFC-4E92-8B2C-C3A4FB3AAABB}" type="pres">
      <dgm:prSet presAssocID="{B68883E0-422D-42F8-B98D-B750EF712278}" presName="sibTrans" presStyleLbl="sibTrans1D1" presStyleIdx="2" presStyleCnt="5"/>
      <dgm:spPr/>
    </dgm:pt>
    <dgm:pt modelId="{5B5113C0-EC52-4DAB-BAC3-0A53F6607449}" type="pres">
      <dgm:prSet presAssocID="{B68883E0-422D-42F8-B98D-B750EF712278}" presName="connectorText" presStyleLbl="sibTrans1D1" presStyleIdx="2" presStyleCnt="5"/>
      <dgm:spPr/>
    </dgm:pt>
    <dgm:pt modelId="{5687AFD6-ECA8-4827-9AC9-46675A15F1D3}" type="pres">
      <dgm:prSet presAssocID="{32732E0C-22BE-424C-8165-E3BACACA1E9A}" presName="node" presStyleLbl="node1" presStyleIdx="3" presStyleCnt="6">
        <dgm:presLayoutVars>
          <dgm:bulletEnabled val="1"/>
        </dgm:presLayoutVars>
      </dgm:prSet>
      <dgm:spPr/>
    </dgm:pt>
    <dgm:pt modelId="{92BD0A8A-94B5-4A42-821D-1DFA01BBE706}" type="pres">
      <dgm:prSet presAssocID="{B4B83089-2013-4AEF-BAC1-1E5B0B6EB58D}" presName="sibTrans" presStyleLbl="sibTrans1D1" presStyleIdx="3" presStyleCnt="5"/>
      <dgm:spPr/>
    </dgm:pt>
    <dgm:pt modelId="{9A512AAA-BC70-4927-ADC8-2F193714531C}" type="pres">
      <dgm:prSet presAssocID="{B4B83089-2013-4AEF-BAC1-1E5B0B6EB58D}" presName="connectorText" presStyleLbl="sibTrans1D1" presStyleIdx="3" presStyleCnt="5"/>
      <dgm:spPr/>
    </dgm:pt>
    <dgm:pt modelId="{30D5C414-7EC9-4C4C-A4F5-E022B0358675}" type="pres">
      <dgm:prSet presAssocID="{F08310B7-F215-42AA-BC95-7F9B742F01A2}" presName="node" presStyleLbl="node1" presStyleIdx="4" presStyleCnt="6">
        <dgm:presLayoutVars>
          <dgm:bulletEnabled val="1"/>
        </dgm:presLayoutVars>
      </dgm:prSet>
      <dgm:spPr/>
    </dgm:pt>
    <dgm:pt modelId="{B23C6BEC-255E-4148-A89C-DF95D93906E4}" type="pres">
      <dgm:prSet presAssocID="{952C63B5-AA8E-4CF9-8B0C-FB896237F551}" presName="sibTrans" presStyleLbl="sibTrans1D1" presStyleIdx="4" presStyleCnt="5"/>
      <dgm:spPr/>
    </dgm:pt>
    <dgm:pt modelId="{B6E5D427-6B91-406D-A7A0-AE7BECF70245}" type="pres">
      <dgm:prSet presAssocID="{952C63B5-AA8E-4CF9-8B0C-FB896237F551}" presName="connectorText" presStyleLbl="sibTrans1D1" presStyleIdx="4" presStyleCnt="5"/>
      <dgm:spPr/>
    </dgm:pt>
    <dgm:pt modelId="{6DA4BB4A-4969-4BB1-A1A1-34B7A5D9DED7}" type="pres">
      <dgm:prSet presAssocID="{DE7D4660-D4A9-4A7B-AEBC-10CEE5657A34}" presName="node" presStyleLbl="node1" presStyleIdx="5" presStyleCnt="6">
        <dgm:presLayoutVars>
          <dgm:bulletEnabled val="1"/>
        </dgm:presLayoutVars>
      </dgm:prSet>
      <dgm:spPr/>
    </dgm:pt>
  </dgm:ptLst>
  <dgm:cxnLst>
    <dgm:cxn modelId="{F3558506-60E3-43C7-BD65-FB3D22EAA171}" type="presOf" srcId="{0A2E8ABF-1DF7-41D1-AEB9-100E2E7883F9}" destId="{DAA8E8B7-6CC6-4C97-9B43-DE9C643A174C}" srcOrd="0" destOrd="0" presId="urn:microsoft.com/office/officeart/2016/7/layout/RepeatingBendingProcessNew"/>
    <dgm:cxn modelId="{7DEF550A-A3BE-40B8-AB95-2CD2E306F9C7}" srcId="{0A2E8ABF-1DF7-41D1-AEB9-100E2E7883F9}" destId="{DE7D4660-D4A9-4A7B-AEBC-10CEE5657A34}" srcOrd="5" destOrd="0" parTransId="{ADDE74AB-0D95-4B14-BF90-25BE110B2F10}" sibTransId="{E7CA7A36-A345-4BB8-8512-2907C2B4E7D1}"/>
    <dgm:cxn modelId="{267BC513-450A-40F6-9F62-D0D984A24847}" srcId="{0A2E8ABF-1DF7-41D1-AEB9-100E2E7883F9}" destId="{90E4C1AE-FB86-4A03-A224-7A2CC33D04C5}" srcOrd="0" destOrd="0" parTransId="{F3FBD48F-0581-43CF-A874-491BFB98CD99}" sibTransId="{E4265D44-98AE-4D3F-818A-38718CA28268}"/>
    <dgm:cxn modelId="{90703614-7250-4949-AA50-898A9A808D64}" srcId="{0A2E8ABF-1DF7-41D1-AEB9-100E2E7883F9}" destId="{5FDEDC77-F3A8-44CD-A5CB-8EC0DD636BCF}" srcOrd="1" destOrd="0" parTransId="{1818854B-B125-4D2A-8BB9-67C2C6E01CE6}" sibTransId="{06E88001-1BC1-4D29-8D66-DF900D74790B}"/>
    <dgm:cxn modelId="{84ECB717-F81B-43D7-B11A-D2C3B6B9A677}" type="presOf" srcId="{B68883E0-422D-42F8-B98D-B750EF712278}" destId="{5B5113C0-EC52-4DAB-BAC3-0A53F6607449}" srcOrd="1" destOrd="0" presId="urn:microsoft.com/office/officeart/2016/7/layout/RepeatingBendingProcessNew"/>
    <dgm:cxn modelId="{FE3A331D-C8F0-45E8-8955-4441F5E8DAAC}" type="presOf" srcId="{952C63B5-AA8E-4CF9-8B0C-FB896237F551}" destId="{B23C6BEC-255E-4148-A89C-DF95D93906E4}" srcOrd="0" destOrd="0" presId="urn:microsoft.com/office/officeart/2016/7/layout/RepeatingBendingProcessNew"/>
    <dgm:cxn modelId="{D7A35130-DDC2-4A2B-A153-3BB106F355D2}" srcId="{0A2E8ABF-1DF7-41D1-AEB9-100E2E7883F9}" destId="{32732E0C-22BE-424C-8165-E3BACACA1E9A}" srcOrd="3" destOrd="0" parTransId="{A0E3CF10-6EF5-46A0-9F6D-56474D2E45C0}" sibTransId="{B4B83089-2013-4AEF-BAC1-1E5B0B6EB58D}"/>
    <dgm:cxn modelId="{CE543F34-76AC-49E7-B666-75A866C0351F}" type="presOf" srcId="{82E524C5-25D5-4007-8A4A-0954D80900F1}" destId="{811E3A54-AEC0-4C75-B4A7-01285CE9F23E}" srcOrd="0" destOrd="0" presId="urn:microsoft.com/office/officeart/2016/7/layout/RepeatingBendingProcessNew"/>
    <dgm:cxn modelId="{1A37D334-62DD-4AD7-9950-CFC594A5BC73}" type="presOf" srcId="{5FDEDC77-F3A8-44CD-A5CB-8EC0DD636BCF}" destId="{973116E9-B32A-4278-855B-C72CC3E56BCD}" srcOrd="0" destOrd="0" presId="urn:microsoft.com/office/officeart/2016/7/layout/RepeatingBendingProcessNew"/>
    <dgm:cxn modelId="{2563B35C-2F04-401A-971A-8A174B965253}" type="presOf" srcId="{06E88001-1BC1-4D29-8D66-DF900D74790B}" destId="{DA0B9DED-894C-42B3-847B-A40BDAD6BFA5}" srcOrd="1" destOrd="0" presId="urn:microsoft.com/office/officeart/2016/7/layout/RepeatingBendingProcessNew"/>
    <dgm:cxn modelId="{22C76943-123A-462A-9D96-6602B00FF999}" type="presOf" srcId="{E4265D44-98AE-4D3F-818A-38718CA28268}" destId="{0E2AEE8D-5173-4019-8AED-B4050604EC0F}" srcOrd="0" destOrd="0" presId="urn:microsoft.com/office/officeart/2016/7/layout/RepeatingBendingProcessNew"/>
    <dgm:cxn modelId="{C7B38C45-1353-415E-907A-58521B5A1C7C}" type="presOf" srcId="{B4B83089-2013-4AEF-BAC1-1E5B0B6EB58D}" destId="{92BD0A8A-94B5-4A42-821D-1DFA01BBE706}" srcOrd="0" destOrd="0" presId="urn:microsoft.com/office/officeart/2016/7/layout/RepeatingBendingProcessNew"/>
    <dgm:cxn modelId="{000E8C58-FB8A-4B7C-A17C-85BDA74B0DDA}" type="presOf" srcId="{952C63B5-AA8E-4CF9-8B0C-FB896237F551}" destId="{B6E5D427-6B91-406D-A7A0-AE7BECF70245}" srcOrd="1" destOrd="0" presId="urn:microsoft.com/office/officeart/2016/7/layout/RepeatingBendingProcessNew"/>
    <dgm:cxn modelId="{7475A359-73D1-4870-94A5-16FD1992A169}" type="presOf" srcId="{F08310B7-F215-42AA-BC95-7F9B742F01A2}" destId="{30D5C414-7EC9-4C4C-A4F5-E022B0358675}" srcOrd="0" destOrd="0" presId="urn:microsoft.com/office/officeart/2016/7/layout/RepeatingBendingProcessNew"/>
    <dgm:cxn modelId="{388D9087-3EC5-4EEB-B639-25680354CB2B}" type="presOf" srcId="{90E4C1AE-FB86-4A03-A224-7A2CC33D04C5}" destId="{A895A4C0-4A41-4859-8A2A-C19BA31AF717}" srcOrd="0" destOrd="0" presId="urn:microsoft.com/office/officeart/2016/7/layout/RepeatingBendingProcessNew"/>
    <dgm:cxn modelId="{7E654390-7522-45A8-A507-4694C96AD417}" type="presOf" srcId="{06E88001-1BC1-4D29-8D66-DF900D74790B}" destId="{C06FC154-67BF-46D6-AA8F-1141E879356B}" srcOrd="0" destOrd="0" presId="urn:microsoft.com/office/officeart/2016/7/layout/RepeatingBendingProcessNew"/>
    <dgm:cxn modelId="{28C1029B-562C-45AE-A276-B282DA953EFE}" type="presOf" srcId="{B4B83089-2013-4AEF-BAC1-1E5B0B6EB58D}" destId="{9A512AAA-BC70-4927-ADC8-2F193714531C}" srcOrd="1" destOrd="0" presId="urn:microsoft.com/office/officeart/2016/7/layout/RepeatingBendingProcessNew"/>
    <dgm:cxn modelId="{75BC429D-4BC4-4C88-B67E-7B689993E0CC}" type="presOf" srcId="{DE7D4660-D4A9-4A7B-AEBC-10CEE5657A34}" destId="{6DA4BB4A-4969-4BB1-A1A1-34B7A5D9DED7}" srcOrd="0" destOrd="0" presId="urn:microsoft.com/office/officeart/2016/7/layout/RepeatingBendingProcessNew"/>
    <dgm:cxn modelId="{8BA82DA2-4886-4180-91B7-0AFA2EED4E04}" srcId="{0A2E8ABF-1DF7-41D1-AEB9-100E2E7883F9}" destId="{82E524C5-25D5-4007-8A4A-0954D80900F1}" srcOrd="2" destOrd="0" parTransId="{3205A9DA-CF36-4FA1-82FF-A89B54AD45CE}" sibTransId="{B68883E0-422D-42F8-B98D-B750EF712278}"/>
    <dgm:cxn modelId="{0A0EEBA9-7597-4FA6-AC3F-9AA4CF5AA9AE}" srcId="{0A2E8ABF-1DF7-41D1-AEB9-100E2E7883F9}" destId="{F08310B7-F215-42AA-BC95-7F9B742F01A2}" srcOrd="4" destOrd="0" parTransId="{92E48ED1-6F3B-4E2A-8BF9-720957976137}" sibTransId="{952C63B5-AA8E-4CF9-8B0C-FB896237F551}"/>
    <dgm:cxn modelId="{C06BB3D2-26D9-4E3B-9B68-857983A1AEF1}" type="presOf" srcId="{B68883E0-422D-42F8-B98D-B750EF712278}" destId="{2909CB00-1AFC-4E92-8B2C-C3A4FB3AAABB}" srcOrd="0" destOrd="0" presId="urn:microsoft.com/office/officeart/2016/7/layout/RepeatingBendingProcessNew"/>
    <dgm:cxn modelId="{706046D5-C47B-415D-99A5-9F0C83C784C4}" type="presOf" srcId="{32732E0C-22BE-424C-8165-E3BACACA1E9A}" destId="{5687AFD6-ECA8-4827-9AC9-46675A15F1D3}" srcOrd="0" destOrd="0" presId="urn:microsoft.com/office/officeart/2016/7/layout/RepeatingBendingProcessNew"/>
    <dgm:cxn modelId="{2814FFD5-A925-4E60-8DE2-D8D3C51BC0B4}" type="presOf" srcId="{E4265D44-98AE-4D3F-818A-38718CA28268}" destId="{F8E62C0C-3BDC-4E70-9D84-1B6131B54D44}" srcOrd="1" destOrd="0" presId="urn:microsoft.com/office/officeart/2016/7/layout/RepeatingBendingProcessNew"/>
    <dgm:cxn modelId="{6A18F59E-10DB-453B-B910-2577B6BA835A}" type="presParOf" srcId="{DAA8E8B7-6CC6-4C97-9B43-DE9C643A174C}" destId="{A895A4C0-4A41-4859-8A2A-C19BA31AF717}" srcOrd="0" destOrd="0" presId="urn:microsoft.com/office/officeart/2016/7/layout/RepeatingBendingProcessNew"/>
    <dgm:cxn modelId="{BA6FB47A-17B5-4073-B1FC-BE365850B576}" type="presParOf" srcId="{DAA8E8B7-6CC6-4C97-9B43-DE9C643A174C}" destId="{0E2AEE8D-5173-4019-8AED-B4050604EC0F}" srcOrd="1" destOrd="0" presId="urn:microsoft.com/office/officeart/2016/7/layout/RepeatingBendingProcessNew"/>
    <dgm:cxn modelId="{8DF0B4BA-2054-43AF-B2F6-ED8CC57EFD3D}" type="presParOf" srcId="{0E2AEE8D-5173-4019-8AED-B4050604EC0F}" destId="{F8E62C0C-3BDC-4E70-9D84-1B6131B54D44}" srcOrd="0" destOrd="0" presId="urn:microsoft.com/office/officeart/2016/7/layout/RepeatingBendingProcessNew"/>
    <dgm:cxn modelId="{E299D82B-6AED-4686-ABC0-5D03107EA96D}" type="presParOf" srcId="{DAA8E8B7-6CC6-4C97-9B43-DE9C643A174C}" destId="{973116E9-B32A-4278-855B-C72CC3E56BCD}" srcOrd="2" destOrd="0" presId="urn:microsoft.com/office/officeart/2016/7/layout/RepeatingBendingProcessNew"/>
    <dgm:cxn modelId="{AE49A846-0BC5-4E72-BB69-D1757B2051A9}" type="presParOf" srcId="{DAA8E8B7-6CC6-4C97-9B43-DE9C643A174C}" destId="{C06FC154-67BF-46D6-AA8F-1141E879356B}" srcOrd="3" destOrd="0" presId="urn:microsoft.com/office/officeart/2016/7/layout/RepeatingBendingProcessNew"/>
    <dgm:cxn modelId="{F81B0299-1C74-4872-A33A-8C93B7EB5A25}" type="presParOf" srcId="{C06FC154-67BF-46D6-AA8F-1141E879356B}" destId="{DA0B9DED-894C-42B3-847B-A40BDAD6BFA5}" srcOrd="0" destOrd="0" presId="urn:microsoft.com/office/officeart/2016/7/layout/RepeatingBendingProcessNew"/>
    <dgm:cxn modelId="{1A4C7C50-CE38-4C55-9446-287A0761874D}" type="presParOf" srcId="{DAA8E8B7-6CC6-4C97-9B43-DE9C643A174C}" destId="{811E3A54-AEC0-4C75-B4A7-01285CE9F23E}" srcOrd="4" destOrd="0" presId="urn:microsoft.com/office/officeart/2016/7/layout/RepeatingBendingProcessNew"/>
    <dgm:cxn modelId="{33C3A116-1A83-470D-9DA5-D94BAE88E8E0}" type="presParOf" srcId="{DAA8E8B7-6CC6-4C97-9B43-DE9C643A174C}" destId="{2909CB00-1AFC-4E92-8B2C-C3A4FB3AAABB}" srcOrd="5" destOrd="0" presId="urn:microsoft.com/office/officeart/2016/7/layout/RepeatingBendingProcessNew"/>
    <dgm:cxn modelId="{AFA2FD0D-9E46-4643-AB0B-ADE22AB42744}" type="presParOf" srcId="{2909CB00-1AFC-4E92-8B2C-C3A4FB3AAABB}" destId="{5B5113C0-EC52-4DAB-BAC3-0A53F6607449}" srcOrd="0" destOrd="0" presId="urn:microsoft.com/office/officeart/2016/7/layout/RepeatingBendingProcessNew"/>
    <dgm:cxn modelId="{CB85F702-68AD-42AC-9C9C-594BE7262D9E}" type="presParOf" srcId="{DAA8E8B7-6CC6-4C97-9B43-DE9C643A174C}" destId="{5687AFD6-ECA8-4827-9AC9-46675A15F1D3}" srcOrd="6" destOrd="0" presId="urn:microsoft.com/office/officeart/2016/7/layout/RepeatingBendingProcessNew"/>
    <dgm:cxn modelId="{2FECB56C-ADDC-4E2E-8AF0-F8E8CE1DB524}" type="presParOf" srcId="{DAA8E8B7-6CC6-4C97-9B43-DE9C643A174C}" destId="{92BD0A8A-94B5-4A42-821D-1DFA01BBE706}" srcOrd="7" destOrd="0" presId="urn:microsoft.com/office/officeart/2016/7/layout/RepeatingBendingProcessNew"/>
    <dgm:cxn modelId="{E31739DB-47A8-4AD4-B266-5D94D196D7EA}" type="presParOf" srcId="{92BD0A8A-94B5-4A42-821D-1DFA01BBE706}" destId="{9A512AAA-BC70-4927-ADC8-2F193714531C}" srcOrd="0" destOrd="0" presId="urn:microsoft.com/office/officeart/2016/7/layout/RepeatingBendingProcessNew"/>
    <dgm:cxn modelId="{FDC0E8BF-518F-4AAC-BF88-0C62563E69C8}" type="presParOf" srcId="{DAA8E8B7-6CC6-4C97-9B43-DE9C643A174C}" destId="{30D5C414-7EC9-4C4C-A4F5-E022B0358675}" srcOrd="8" destOrd="0" presId="urn:microsoft.com/office/officeart/2016/7/layout/RepeatingBendingProcessNew"/>
    <dgm:cxn modelId="{292C99DB-E014-4F9B-971E-DB61F487DB1C}" type="presParOf" srcId="{DAA8E8B7-6CC6-4C97-9B43-DE9C643A174C}" destId="{B23C6BEC-255E-4148-A89C-DF95D93906E4}" srcOrd="9" destOrd="0" presId="urn:microsoft.com/office/officeart/2016/7/layout/RepeatingBendingProcessNew"/>
    <dgm:cxn modelId="{E2B03068-B89C-44E6-9CD4-DB6784A3A014}" type="presParOf" srcId="{B23C6BEC-255E-4148-A89C-DF95D93906E4}" destId="{B6E5D427-6B91-406D-A7A0-AE7BECF70245}" srcOrd="0" destOrd="0" presId="urn:microsoft.com/office/officeart/2016/7/layout/RepeatingBendingProcessNew"/>
    <dgm:cxn modelId="{4C170ECE-C0A3-4222-8BA1-90BB1B2EAA86}" type="presParOf" srcId="{DAA8E8B7-6CC6-4C97-9B43-DE9C643A174C}" destId="{6DA4BB4A-4969-4BB1-A1A1-34B7A5D9DED7}"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6D9819-5395-4C6E-8D2A-1CC83E27DBC1}"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562019F4-7DC5-4748-954A-A3B202FEBAB2}">
      <dgm:prSet/>
      <dgm:spPr/>
      <dgm:t>
        <a:bodyPr/>
        <a:lstStyle/>
        <a:p>
          <a:r>
            <a:rPr lang="el-GR" b="0" i="0" baseline="0" dirty="0">
              <a:solidFill>
                <a:schemeClr val="tx1"/>
              </a:solidFill>
            </a:rPr>
            <a:t>Αλκοολική ζύμωση σε χαμηλές θερμοκρασίες.</a:t>
          </a:r>
          <a:endParaRPr lang="en-US" dirty="0">
            <a:solidFill>
              <a:schemeClr val="tx1"/>
            </a:solidFill>
          </a:endParaRPr>
        </a:p>
      </dgm:t>
    </dgm:pt>
    <dgm:pt modelId="{56ED73CD-F970-4D09-8F21-1E7781E2F62E}" type="parTrans" cxnId="{C224D9E5-EABF-4602-8A76-BC03F491880A}">
      <dgm:prSet/>
      <dgm:spPr/>
      <dgm:t>
        <a:bodyPr/>
        <a:lstStyle/>
        <a:p>
          <a:endParaRPr lang="en-US">
            <a:solidFill>
              <a:srgbClr val="FF0000"/>
            </a:solidFill>
          </a:endParaRPr>
        </a:p>
      </dgm:t>
    </dgm:pt>
    <dgm:pt modelId="{FEC96F19-07DA-4BC8-88D6-3B0ED0BD329A}" type="sibTrans" cxnId="{C224D9E5-EABF-4602-8A76-BC03F491880A}">
      <dgm:prSet/>
      <dgm:spPr/>
      <dgm:t>
        <a:bodyPr/>
        <a:lstStyle/>
        <a:p>
          <a:endParaRPr lang="en-US">
            <a:solidFill>
              <a:srgbClr val="FF0000"/>
            </a:solidFill>
          </a:endParaRPr>
        </a:p>
      </dgm:t>
    </dgm:pt>
    <dgm:pt modelId="{2DCC6340-4CBD-40FA-BBBE-840481BFDEA1}">
      <dgm:prSet/>
      <dgm:spPr/>
      <dgm:t>
        <a:bodyPr/>
        <a:lstStyle/>
        <a:p>
          <a:r>
            <a:rPr lang="el-GR" b="0" i="0" baseline="0" dirty="0" err="1">
              <a:solidFill>
                <a:schemeClr val="tx1"/>
              </a:solidFill>
            </a:rPr>
            <a:t>Θερμοοινοποίηση</a:t>
          </a:r>
          <a:r>
            <a:rPr lang="el-GR" b="0" i="0" baseline="0" dirty="0">
              <a:solidFill>
                <a:schemeClr val="tx1"/>
              </a:solidFill>
            </a:rPr>
            <a:t>: το γλεύκος θερμαίνεται πριν την ζύμωση για να απελευθερωθούν οι χρωστικές από τα στέμφυλα γρήγορά 65-7</a:t>
          </a:r>
          <a:r>
            <a:rPr lang="en-US" b="0" i="0" baseline="0" dirty="0">
              <a:solidFill>
                <a:schemeClr val="tx1"/>
              </a:solidFill>
            </a:rPr>
            <a:t>5</a:t>
          </a:r>
          <a:r>
            <a:rPr lang="el-GR" b="0" i="0" baseline="30000" dirty="0">
              <a:solidFill>
                <a:schemeClr val="tx1"/>
              </a:solidFill>
            </a:rPr>
            <a:t>ο</a:t>
          </a:r>
          <a:r>
            <a:rPr lang="en-US" b="0" i="0" baseline="0" dirty="0">
              <a:solidFill>
                <a:schemeClr val="tx1"/>
              </a:solidFill>
            </a:rPr>
            <a:t>C </a:t>
          </a:r>
          <a:r>
            <a:rPr lang="el-GR" b="0" i="0" baseline="0" dirty="0">
              <a:solidFill>
                <a:schemeClr val="tx1"/>
              </a:solidFill>
            </a:rPr>
            <a:t>για</a:t>
          </a:r>
          <a:r>
            <a:rPr lang="en-US" b="0" i="0" baseline="0" dirty="0">
              <a:solidFill>
                <a:schemeClr val="tx1"/>
              </a:solidFill>
            </a:rPr>
            <a:t> 10 </a:t>
          </a:r>
          <a:r>
            <a:rPr lang="el-GR" b="0" i="0" baseline="0" dirty="0">
              <a:solidFill>
                <a:schemeClr val="tx1"/>
              </a:solidFill>
            </a:rPr>
            <a:t>με</a:t>
          </a:r>
          <a:r>
            <a:rPr lang="en-US" b="0" i="0" baseline="0" dirty="0">
              <a:solidFill>
                <a:schemeClr val="tx1"/>
              </a:solidFill>
            </a:rPr>
            <a:t> 20 </a:t>
          </a:r>
          <a:r>
            <a:rPr lang="el-GR" b="0" i="0" baseline="0" dirty="0">
              <a:solidFill>
                <a:schemeClr val="tx1"/>
              </a:solidFill>
            </a:rPr>
            <a:t>λεπτά</a:t>
          </a:r>
          <a:endParaRPr lang="en-US" dirty="0">
            <a:solidFill>
              <a:schemeClr val="tx1"/>
            </a:solidFill>
          </a:endParaRPr>
        </a:p>
      </dgm:t>
    </dgm:pt>
    <dgm:pt modelId="{22D8A7A4-B439-4626-8DE9-6EF182049CE6}" type="parTrans" cxnId="{8958B935-23A3-4B74-AB93-729F606F9B67}">
      <dgm:prSet/>
      <dgm:spPr/>
      <dgm:t>
        <a:bodyPr/>
        <a:lstStyle/>
        <a:p>
          <a:endParaRPr lang="en-US">
            <a:solidFill>
              <a:srgbClr val="FF0000"/>
            </a:solidFill>
          </a:endParaRPr>
        </a:p>
      </dgm:t>
    </dgm:pt>
    <dgm:pt modelId="{49C237BE-6C5B-4C17-A3B1-1FCC662EF05B}" type="sibTrans" cxnId="{8958B935-23A3-4B74-AB93-729F606F9B67}">
      <dgm:prSet/>
      <dgm:spPr/>
      <dgm:t>
        <a:bodyPr/>
        <a:lstStyle/>
        <a:p>
          <a:endParaRPr lang="en-US">
            <a:solidFill>
              <a:srgbClr val="FF0000"/>
            </a:solidFill>
          </a:endParaRPr>
        </a:p>
      </dgm:t>
    </dgm:pt>
    <dgm:pt modelId="{785ACD41-9E34-4693-896D-7C1296634E0B}" type="pres">
      <dgm:prSet presAssocID="{1C6D9819-5395-4C6E-8D2A-1CC83E27DBC1}" presName="vert0" presStyleCnt="0">
        <dgm:presLayoutVars>
          <dgm:dir/>
          <dgm:animOne val="branch"/>
          <dgm:animLvl val="lvl"/>
        </dgm:presLayoutVars>
      </dgm:prSet>
      <dgm:spPr/>
    </dgm:pt>
    <dgm:pt modelId="{D9165B47-C475-439A-8714-7B347D1F0A99}" type="pres">
      <dgm:prSet presAssocID="{562019F4-7DC5-4748-954A-A3B202FEBAB2}" presName="thickLine" presStyleLbl="alignNode1" presStyleIdx="0" presStyleCnt="2"/>
      <dgm:spPr/>
    </dgm:pt>
    <dgm:pt modelId="{DB6D9869-5016-41FC-9296-B6AA38358C54}" type="pres">
      <dgm:prSet presAssocID="{562019F4-7DC5-4748-954A-A3B202FEBAB2}" presName="horz1" presStyleCnt="0"/>
      <dgm:spPr/>
    </dgm:pt>
    <dgm:pt modelId="{1AD188F6-E0B8-4876-8487-FE893D6C6198}" type="pres">
      <dgm:prSet presAssocID="{562019F4-7DC5-4748-954A-A3B202FEBAB2}" presName="tx1" presStyleLbl="revTx" presStyleIdx="0" presStyleCnt="2"/>
      <dgm:spPr/>
    </dgm:pt>
    <dgm:pt modelId="{3F73C2FF-2486-4E3A-A5CC-DCE81E85E28A}" type="pres">
      <dgm:prSet presAssocID="{562019F4-7DC5-4748-954A-A3B202FEBAB2}" presName="vert1" presStyleCnt="0"/>
      <dgm:spPr/>
    </dgm:pt>
    <dgm:pt modelId="{C7A63FD5-CB45-4BDF-BC75-A416205F322E}" type="pres">
      <dgm:prSet presAssocID="{2DCC6340-4CBD-40FA-BBBE-840481BFDEA1}" presName="thickLine" presStyleLbl="alignNode1" presStyleIdx="1" presStyleCnt="2"/>
      <dgm:spPr/>
    </dgm:pt>
    <dgm:pt modelId="{32AD99EF-A2E1-43DB-9B98-D0DB4ABA3168}" type="pres">
      <dgm:prSet presAssocID="{2DCC6340-4CBD-40FA-BBBE-840481BFDEA1}" presName="horz1" presStyleCnt="0"/>
      <dgm:spPr/>
    </dgm:pt>
    <dgm:pt modelId="{BBBE4CAD-D9E8-49AB-9036-662CCDEFC50E}" type="pres">
      <dgm:prSet presAssocID="{2DCC6340-4CBD-40FA-BBBE-840481BFDEA1}" presName="tx1" presStyleLbl="revTx" presStyleIdx="1" presStyleCnt="2"/>
      <dgm:spPr/>
    </dgm:pt>
    <dgm:pt modelId="{E6DE242D-208C-4BA1-9510-C76AFEC1987C}" type="pres">
      <dgm:prSet presAssocID="{2DCC6340-4CBD-40FA-BBBE-840481BFDEA1}" presName="vert1" presStyleCnt="0"/>
      <dgm:spPr/>
    </dgm:pt>
  </dgm:ptLst>
  <dgm:cxnLst>
    <dgm:cxn modelId="{8958B935-23A3-4B74-AB93-729F606F9B67}" srcId="{1C6D9819-5395-4C6E-8D2A-1CC83E27DBC1}" destId="{2DCC6340-4CBD-40FA-BBBE-840481BFDEA1}" srcOrd="1" destOrd="0" parTransId="{22D8A7A4-B439-4626-8DE9-6EF182049CE6}" sibTransId="{49C237BE-6C5B-4C17-A3B1-1FCC662EF05B}"/>
    <dgm:cxn modelId="{C16FCD5C-C3B8-462F-870D-0CBD461AF6C9}" type="presOf" srcId="{562019F4-7DC5-4748-954A-A3B202FEBAB2}" destId="{1AD188F6-E0B8-4876-8487-FE893D6C6198}" srcOrd="0" destOrd="0" presId="urn:microsoft.com/office/officeart/2008/layout/LinedList"/>
    <dgm:cxn modelId="{D729B4A3-A614-4C07-B387-A202A3F601D3}" type="presOf" srcId="{1C6D9819-5395-4C6E-8D2A-1CC83E27DBC1}" destId="{785ACD41-9E34-4693-896D-7C1296634E0B}" srcOrd="0" destOrd="0" presId="urn:microsoft.com/office/officeart/2008/layout/LinedList"/>
    <dgm:cxn modelId="{C224D9E5-EABF-4602-8A76-BC03F491880A}" srcId="{1C6D9819-5395-4C6E-8D2A-1CC83E27DBC1}" destId="{562019F4-7DC5-4748-954A-A3B202FEBAB2}" srcOrd="0" destOrd="0" parTransId="{56ED73CD-F970-4D09-8F21-1E7781E2F62E}" sibTransId="{FEC96F19-07DA-4BC8-88D6-3B0ED0BD329A}"/>
    <dgm:cxn modelId="{2A0E46FC-4086-4C55-A313-88B766236877}" type="presOf" srcId="{2DCC6340-4CBD-40FA-BBBE-840481BFDEA1}" destId="{BBBE4CAD-D9E8-49AB-9036-662CCDEFC50E}" srcOrd="0" destOrd="0" presId="urn:microsoft.com/office/officeart/2008/layout/LinedList"/>
    <dgm:cxn modelId="{B9AA7743-FFFB-41BB-9473-4221A38EA204}" type="presParOf" srcId="{785ACD41-9E34-4693-896D-7C1296634E0B}" destId="{D9165B47-C475-439A-8714-7B347D1F0A99}" srcOrd="0" destOrd="0" presId="urn:microsoft.com/office/officeart/2008/layout/LinedList"/>
    <dgm:cxn modelId="{9F82E628-4CAA-49E5-84B0-F4F914F39726}" type="presParOf" srcId="{785ACD41-9E34-4693-896D-7C1296634E0B}" destId="{DB6D9869-5016-41FC-9296-B6AA38358C54}" srcOrd="1" destOrd="0" presId="urn:microsoft.com/office/officeart/2008/layout/LinedList"/>
    <dgm:cxn modelId="{2E647F5E-5607-412C-8DDA-B1B7A40148A5}" type="presParOf" srcId="{DB6D9869-5016-41FC-9296-B6AA38358C54}" destId="{1AD188F6-E0B8-4876-8487-FE893D6C6198}" srcOrd="0" destOrd="0" presId="urn:microsoft.com/office/officeart/2008/layout/LinedList"/>
    <dgm:cxn modelId="{99DDB934-7FF6-41F7-89D0-8C4BF98FF281}" type="presParOf" srcId="{DB6D9869-5016-41FC-9296-B6AA38358C54}" destId="{3F73C2FF-2486-4E3A-A5CC-DCE81E85E28A}" srcOrd="1" destOrd="0" presId="urn:microsoft.com/office/officeart/2008/layout/LinedList"/>
    <dgm:cxn modelId="{64CF8C7B-7FAA-41F0-992F-150EDF379A13}" type="presParOf" srcId="{785ACD41-9E34-4693-896D-7C1296634E0B}" destId="{C7A63FD5-CB45-4BDF-BC75-A416205F322E}" srcOrd="2" destOrd="0" presId="urn:microsoft.com/office/officeart/2008/layout/LinedList"/>
    <dgm:cxn modelId="{DEAE0E74-BBD6-4A91-B922-52D44D664D19}" type="presParOf" srcId="{785ACD41-9E34-4693-896D-7C1296634E0B}" destId="{32AD99EF-A2E1-43DB-9B98-D0DB4ABA3168}" srcOrd="3" destOrd="0" presId="urn:microsoft.com/office/officeart/2008/layout/LinedList"/>
    <dgm:cxn modelId="{3A7B0EF7-9288-4BA1-9F26-1E25FA1015A3}" type="presParOf" srcId="{32AD99EF-A2E1-43DB-9B98-D0DB4ABA3168}" destId="{BBBE4CAD-D9E8-49AB-9036-662CCDEFC50E}" srcOrd="0" destOrd="0" presId="urn:microsoft.com/office/officeart/2008/layout/LinedList"/>
    <dgm:cxn modelId="{5C889001-5C5B-4C32-8BC1-B75C0AD6B151}" type="presParOf" srcId="{32AD99EF-A2E1-43DB-9B98-D0DB4ABA3168}" destId="{E6DE242D-208C-4BA1-9510-C76AFEC1987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0AFB76-3F33-4182-8C00-C1C90FD3681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6C19E80-E28E-4CF3-902B-D85A6B709B06}">
      <dgm:prSet custT="1"/>
      <dgm:spPr/>
      <dgm:t>
        <a:bodyPr/>
        <a:lstStyle/>
        <a:p>
          <a:r>
            <a:rPr lang="el-GR" sz="1800"/>
            <a:t>Η παραγωγή κουμανδαρίας τεκμηριώνεται στην Κύπρο από το 800 π.Χ. αλλά εντατικοποιήθηκε και συστηματοποιήθηκε με τη σημερινή της ονομασία κατά την περίοδο της Φραγκοκρατίας, όταν η περιοχή παραγωγής της ανήκε σε λατινικά μοναστικά τάγματα (</a:t>
          </a:r>
          <a:r>
            <a:rPr lang="el-GR" sz="1800" i="1"/>
            <a:t>La Grande Commanderie</a:t>
          </a:r>
          <a:r>
            <a:rPr lang="el-GR" sz="1800"/>
            <a:t>).</a:t>
          </a:r>
          <a:endParaRPr lang="en-US" sz="1800"/>
        </a:p>
      </dgm:t>
    </dgm:pt>
    <dgm:pt modelId="{06224BA0-E994-428B-B81D-F048CE65420E}" type="parTrans" cxnId="{FE3A2E75-022B-42FF-A104-8A1DAD15E000}">
      <dgm:prSet/>
      <dgm:spPr/>
      <dgm:t>
        <a:bodyPr/>
        <a:lstStyle/>
        <a:p>
          <a:endParaRPr lang="en-US" sz="2000"/>
        </a:p>
      </dgm:t>
    </dgm:pt>
    <dgm:pt modelId="{49B15608-FBFD-4DCF-9B69-608E74C0318F}" type="sibTrans" cxnId="{FE3A2E75-022B-42FF-A104-8A1DAD15E000}">
      <dgm:prSet/>
      <dgm:spPr/>
      <dgm:t>
        <a:bodyPr/>
        <a:lstStyle/>
        <a:p>
          <a:endParaRPr lang="en-US" sz="2000"/>
        </a:p>
      </dgm:t>
    </dgm:pt>
    <dgm:pt modelId="{31062486-25C8-412E-B10A-3C0633E222EE}">
      <dgm:prSet custT="1"/>
      <dgm:spPr/>
      <dgm:t>
        <a:bodyPr/>
        <a:lstStyle/>
        <a:p>
          <a:r>
            <a:rPr lang="el-GR" sz="1800"/>
            <a:t>Η Κουμανταρία είναι αποτέλεσμα της πρόσμειξης γηγενών κυπριακών ποικιλιών μαύρου σταφυλιού και άσπρου ξυνιστέρι σε αναλογία 90 προς 10.</a:t>
          </a:r>
          <a:endParaRPr lang="en-US" sz="1800"/>
        </a:p>
      </dgm:t>
    </dgm:pt>
    <dgm:pt modelId="{C504EE29-A7A6-4CAE-B292-835B15C855BC}" type="parTrans" cxnId="{CEBA82FC-2AE9-4EAF-A604-006F38C4DB9E}">
      <dgm:prSet/>
      <dgm:spPr/>
      <dgm:t>
        <a:bodyPr/>
        <a:lstStyle/>
        <a:p>
          <a:endParaRPr lang="en-US" sz="2000"/>
        </a:p>
      </dgm:t>
    </dgm:pt>
    <dgm:pt modelId="{D238BCB3-DE76-4D90-9D51-ED3A3401B145}" type="sibTrans" cxnId="{CEBA82FC-2AE9-4EAF-A604-006F38C4DB9E}">
      <dgm:prSet/>
      <dgm:spPr/>
      <dgm:t>
        <a:bodyPr/>
        <a:lstStyle/>
        <a:p>
          <a:endParaRPr lang="en-US" sz="2000"/>
        </a:p>
      </dgm:t>
    </dgm:pt>
    <dgm:pt modelId="{8FA63EF6-01F2-429E-8004-D4043F90D95F}">
      <dgm:prSet custT="1"/>
      <dgm:spPr/>
      <dgm:t>
        <a:bodyPr/>
        <a:lstStyle/>
        <a:p>
          <a:r>
            <a:rPr lang="el-GR" sz="1800"/>
            <a:t>Η </a:t>
          </a:r>
          <a:r>
            <a:rPr lang="el-GR" sz="1800" i="1"/>
            <a:t>κουμανταρία</a:t>
          </a:r>
          <a:r>
            <a:rPr lang="el-GR" sz="1800"/>
            <a:t> παράγεται σ’ ορισμένα χωριά της επαρχίας Λεμεσού που βρίσκονται σε ημιορεινές ή ορεινές περιοχές, στην Πιτσιλιά, στις νότιες προσβάσεις του Τροόδους σε μέσο υψόμετρο 1.000 περίπου μέτρων πάνω από τη θάλασσα.</a:t>
          </a:r>
          <a:endParaRPr lang="en-US" sz="1800"/>
        </a:p>
      </dgm:t>
    </dgm:pt>
    <dgm:pt modelId="{8D00877F-8F82-4765-AF06-69C21880A69E}" type="parTrans" cxnId="{52E20A5B-ACFF-4F8B-ACFD-B910C8FF1D15}">
      <dgm:prSet/>
      <dgm:spPr/>
      <dgm:t>
        <a:bodyPr/>
        <a:lstStyle/>
        <a:p>
          <a:endParaRPr lang="en-US" sz="2000"/>
        </a:p>
      </dgm:t>
    </dgm:pt>
    <dgm:pt modelId="{AA508FBE-383A-4A65-8FDE-25AB774D110F}" type="sibTrans" cxnId="{52E20A5B-ACFF-4F8B-ACFD-B910C8FF1D15}">
      <dgm:prSet/>
      <dgm:spPr/>
      <dgm:t>
        <a:bodyPr/>
        <a:lstStyle/>
        <a:p>
          <a:endParaRPr lang="en-US" sz="2000"/>
        </a:p>
      </dgm:t>
    </dgm:pt>
    <dgm:pt modelId="{671D9B80-8BB7-4320-94CA-AE72D12E09CA}">
      <dgm:prSet custT="1"/>
      <dgm:spPr/>
      <dgm:t>
        <a:bodyPr/>
        <a:lstStyle/>
        <a:p>
          <a:r>
            <a:rPr lang="el-GR" sz="1800"/>
            <a:t>Οι περιοχές αυτές έχουν ασβεστούχα εδάφη, περιορισμένη βροχόπτωση και συνθήκες μάλλον ξηρικές, αφού τα αμπέλια αυτά δεν ποτίζονται, αλλά αρκούνται μόνο στο νερό της βροχής</a:t>
          </a:r>
          <a:endParaRPr lang="en-US" sz="1800"/>
        </a:p>
      </dgm:t>
    </dgm:pt>
    <dgm:pt modelId="{F7DD17C6-AB1B-4EE0-B0AF-9704DDD33D15}" type="parTrans" cxnId="{6034A1BF-EA6A-4C82-93B2-478866D68DAB}">
      <dgm:prSet/>
      <dgm:spPr/>
      <dgm:t>
        <a:bodyPr/>
        <a:lstStyle/>
        <a:p>
          <a:endParaRPr lang="en-US" sz="2000"/>
        </a:p>
      </dgm:t>
    </dgm:pt>
    <dgm:pt modelId="{4D48DAF8-E887-4E68-B053-34D5FF8A6430}" type="sibTrans" cxnId="{6034A1BF-EA6A-4C82-93B2-478866D68DAB}">
      <dgm:prSet/>
      <dgm:spPr/>
      <dgm:t>
        <a:bodyPr/>
        <a:lstStyle/>
        <a:p>
          <a:endParaRPr lang="en-US" sz="2000"/>
        </a:p>
      </dgm:t>
    </dgm:pt>
    <dgm:pt modelId="{6AEA030B-4B92-47D4-AF26-C1E3EFFBAD61}" type="pres">
      <dgm:prSet presAssocID="{A90AFB76-3F33-4182-8C00-C1C90FD36815}" presName="linear" presStyleCnt="0">
        <dgm:presLayoutVars>
          <dgm:animLvl val="lvl"/>
          <dgm:resizeHandles val="exact"/>
        </dgm:presLayoutVars>
      </dgm:prSet>
      <dgm:spPr/>
    </dgm:pt>
    <dgm:pt modelId="{6A2B2384-17D8-4E4D-BF19-BDF3C181965C}" type="pres">
      <dgm:prSet presAssocID="{26C19E80-E28E-4CF3-902B-D85A6B709B06}" presName="parentText" presStyleLbl="node1" presStyleIdx="0" presStyleCnt="4">
        <dgm:presLayoutVars>
          <dgm:chMax val="0"/>
          <dgm:bulletEnabled val="1"/>
        </dgm:presLayoutVars>
      </dgm:prSet>
      <dgm:spPr/>
    </dgm:pt>
    <dgm:pt modelId="{8B1506DC-8AA7-4E58-A4B2-F132DD4382F3}" type="pres">
      <dgm:prSet presAssocID="{49B15608-FBFD-4DCF-9B69-608E74C0318F}" presName="spacer" presStyleCnt="0"/>
      <dgm:spPr/>
    </dgm:pt>
    <dgm:pt modelId="{A5D08F21-5D96-4451-BAFC-0D67625E737C}" type="pres">
      <dgm:prSet presAssocID="{31062486-25C8-412E-B10A-3C0633E222EE}" presName="parentText" presStyleLbl="node1" presStyleIdx="1" presStyleCnt="4">
        <dgm:presLayoutVars>
          <dgm:chMax val="0"/>
          <dgm:bulletEnabled val="1"/>
        </dgm:presLayoutVars>
      </dgm:prSet>
      <dgm:spPr/>
    </dgm:pt>
    <dgm:pt modelId="{D0D3E313-FBCA-4AB6-BFD7-43D749EE1B3E}" type="pres">
      <dgm:prSet presAssocID="{D238BCB3-DE76-4D90-9D51-ED3A3401B145}" presName="spacer" presStyleCnt="0"/>
      <dgm:spPr/>
    </dgm:pt>
    <dgm:pt modelId="{20A13EE4-23D7-4A3F-8852-333E1B93EC30}" type="pres">
      <dgm:prSet presAssocID="{8FA63EF6-01F2-429E-8004-D4043F90D95F}" presName="parentText" presStyleLbl="node1" presStyleIdx="2" presStyleCnt="4">
        <dgm:presLayoutVars>
          <dgm:chMax val="0"/>
          <dgm:bulletEnabled val="1"/>
        </dgm:presLayoutVars>
      </dgm:prSet>
      <dgm:spPr/>
    </dgm:pt>
    <dgm:pt modelId="{848634AC-0A7A-4B4B-ADB5-BE87F5C59684}" type="pres">
      <dgm:prSet presAssocID="{AA508FBE-383A-4A65-8FDE-25AB774D110F}" presName="spacer" presStyleCnt="0"/>
      <dgm:spPr/>
    </dgm:pt>
    <dgm:pt modelId="{F1888AEE-C3DF-45E1-B583-676EE5A82287}" type="pres">
      <dgm:prSet presAssocID="{671D9B80-8BB7-4320-94CA-AE72D12E09CA}" presName="parentText" presStyleLbl="node1" presStyleIdx="3" presStyleCnt="4">
        <dgm:presLayoutVars>
          <dgm:chMax val="0"/>
          <dgm:bulletEnabled val="1"/>
        </dgm:presLayoutVars>
      </dgm:prSet>
      <dgm:spPr/>
    </dgm:pt>
  </dgm:ptLst>
  <dgm:cxnLst>
    <dgm:cxn modelId="{83B40C17-CFD6-45F1-B1E7-CB088F392734}" type="presOf" srcId="{31062486-25C8-412E-B10A-3C0633E222EE}" destId="{A5D08F21-5D96-4451-BAFC-0D67625E737C}" srcOrd="0" destOrd="0" presId="urn:microsoft.com/office/officeart/2005/8/layout/vList2"/>
    <dgm:cxn modelId="{FF95B024-249C-455F-B790-2C83C3934B01}" type="presOf" srcId="{A90AFB76-3F33-4182-8C00-C1C90FD36815}" destId="{6AEA030B-4B92-47D4-AF26-C1E3EFFBAD61}" srcOrd="0" destOrd="0" presId="urn:microsoft.com/office/officeart/2005/8/layout/vList2"/>
    <dgm:cxn modelId="{52E20A5B-ACFF-4F8B-ACFD-B910C8FF1D15}" srcId="{A90AFB76-3F33-4182-8C00-C1C90FD36815}" destId="{8FA63EF6-01F2-429E-8004-D4043F90D95F}" srcOrd="2" destOrd="0" parTransId="{8D00877F-8F82-4765-AF06-69C21880A69E}" sibTransId="{AA508FBE-383A-4A65-8FDE-25AB774D110F}"/>
    <dgm:cxn modelId="{FE3A2E75-022B-42FF-A104-8A1DAD15E000}" srcId="{A90AFB76-3F33-4182-8C00-C1C90FD36815}" destId="{26C19E80-E28E-4CF3-902B-D85A6B709B06}" srcOrd="0" destOrd="0" parTransId="{06224BA0-E994-428B-B81D-F048CE65420E}" sibTransId="{49B15608-FBFD-4DCF-9B69-608E74C0318F}"/>
    <dgm:cxn modelId="{3EF2819D-C408-412D-A42A-F0B6142549D7}" type="presOf" srcId="{671D9B80-8BB7-4320-94CA-AE72D12E09CA}" destId="{F1888AEE-C3DF-45E1-B583-676EE5A82287}" srcOrd="0" destOrd="0" presId="urn:microsoft.com/office/officeart/2005/8/layout/vList2"/>
    <dgm:cxn modelId="{0667C8A4-07F1-4897-ACAB-2295210C44AB}" type="presOf" srcId="{26C19E80-E28E-4CF3-902B-D85A6B709B06}" destId="{6A2B2384-17D8-4E4D-BF19-BDF3C181965C}" srcOrd="0" destOrd="0" presId="urn:microsoft.com/office/officeart/2005/8/layout/vList2"/>
    <dgm:cxn modelId="{6034A1BF-EA6A-4C82-93B2-478866D68DAB}" srcId="{A90AFB76-3F33-4182-8C00-C1C90FD36815}" destId="{671D9B80-8BB7-4320-94CA-AE72D12E09CA}" srcOrd="3" destOrd="0" parTransId="{F7DD17C6-AB1B-4EE0-B0AF-9704DDD33D15}" sibTransId="{4D48DAF8-E887-4E68-B053-34D5FF8A6430}"/>
    <dgm:cxn modelId="{3A757FEE-3B4D-40E5-B589-F4FDD1C9219A}" type="presOf" srcId="{8FA63EF6-01F2-429E-8004-D4043F90D95F}" destId="{20A13EE4-23D7-4A3F-8852-333E1B93EC30}" srcOrd="0" destOrd="0" presId="urn:microsoft.com/office/officeart/2005/8/layout/vList2"/>
    <dgm:cxn modelId="{CEBA82FC-2AE9-4EAF-A604-006F38C4DB9E}" srcId="{A90AFB76-3F33-4182-8C00-C1C90FD36815}" destId="{31062486-25C8-412E-B10A-3C0633E222EE}" srcOrd="1" destOrd="0" parTransId="{C504EE29-A7A6-4CAE-B292-835B15C855BC}" sibTransId="{D238BCB3-DE76-4D90-9D51-ED3A3401B145}"/>
    <dgm:cxn modelId="{CDFAED34-7BF1-4AD7-B38D-F71CCAE95CC5}" type="presParOf" srcId="{6AEA030B-4B92-47D4-AF26-C1E3EFFBAD61}" destId="{6A2B2384-17D8-4E4D-BF19-BDF3C181965C}" srcOrd="0" destOrd="0" presId="urn:microsoft.com/office/officeart/2005/8/layout/vList2"/>
    <dgm:cxn modelId="{39F75B84-DA45-496A-8A78-8DD50B8B0E71}" type="presParOf" srcId="{6AEA030B-4B92-47D4-AF26-C1E3EFFBAD61}" destId="{8B1506DC-8AA7-4E58-A4B2-F132DD4382F3}" srcOrd="1" destOrd="0" presId="urn:microsoft.com/office/officeart/2005/8/layout/vList2"/>
    <dgm:cxn modelId="{AED544F2-1258-406C-AB48-A90C7253B5B8}" type="presParOf" srcId="{6AEA030B-4B92-47D4-AF26-C1E3EFFBAD61}" destId="{A5D08F21-5D96-4451-BAFC-0D67625E737C}" srcOrd="2" destOrd="0" presId="urn:microsoft.com/office/officeart/2005/8/layout/vList2"/>
    <dgm:cxn modelId="{7909F785-8775-4F11-8799-9DF7A90D2F86}" type="presParOf" srcId="{6AEA030B-4B92-47D4-AF26-C1E3EFFBAD61}" destId="{D0D3E313-FBCA-4AB6-BFD7-43D749EE1B3E}" srcOrd="3" destOrd="0" presId="urn:microsoft.com/office/officeart/2005/8/layout/vList2"/>
    <dgm:cxn modelId="{485CA80A-2BF4-4A81-9859-B00ED52B7170}" type="presParOf" srcId="{6AEA030B-4B92-47D4-AF26-C1E3EFFBAD61}" destId="{20A13EE4-23D7-4A3F-8852-333E1B93EC30}" srcOrd="4" destOrd="0" presId="urn:microsoft.com/office/officeart/2005/8/layout/vList2"/>
    <dgm:cxn modelId="{B59AF258-14D3-4F71-A99B-C633DF6F7487}" type="presParOf" srcId="{6AEA030B-4B92-47D4-AF26-C1E3EFFBAD61}" destId="{848634AC-0A7A-4B4B-ADB5-BE87F5C59684}" srcOrd="5" destOrd="0" presId="urn:microsoft.com/office/officeart/2005/8/layout/vList2"/>
    <dgm:cxn modelId="{67F5D33A-FD90-4139-B279-967BE8F26570}" type="presParOf" srcId="{6AEA030B-4B92-47D4-AF26-C1E3EFFBAD61}" destId="{F1888AEE-C3DF-45E1-B583-676EE5A8228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20B991-F847-402C-ABE8-B21DE62E1872}">
      <dsp:nvSpPr>
        <dsp:cNvPr id="0" name=""/>
        <dsp:cNvSpPr/>
      </dsp:nvSpPr>
      <dsp:spPr>
        <a:xfrm>
          <a:off x="0" y="678123"/>
          <a:ext cx="2745304" cy="16471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l-GR" sz="3300" b="1" kern="1200"/>
            <a:t>Ξύλο</a:t>
          </a:r>
          <a:endParaRPr lang="en-US" sz="3300" kern="1200"/>
        </a:p>
      </dsp:txBody>
      <dsp:txXfrm>
        <a:off x="0" y="678123"/>
        <a:ext cx="2745304" cy="1647182"/>
      </dsp:txXfrm>
    </dsp:sp>
    <dsp:sp modelId="{E685B7F3-9B0B-4418-96F4-004089C73004}">
      <dsp:nvSpPr>
        <dsp:cNvPr id="0" name=""/>
        <dsp:cNvSpPr/>
      </dsp:nvSpPr>
      <dsp:spPr>
        <a:xfrm>
          <a:off x="3019835" y="678123"/>
          <a:ext cx="2745304" cy="16471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l-GR" sz="3300" b="1" kern="1200"/>
            <a:t>Τσιμέντο</a:t>
          </a:r>
          <a:endParaRPr lang="en-US" sz="3300" kern="1200"/>
        </a:p>
      </dsp:txBody>
      <dsp:txXfrm>
        <a:off x="3019835" y="678123"/>
        <a:ext cx="2745304" cy="1647182"/>
      </dsp:txXfrm>
    </dsp:sp>
    <dsp:sp modelId="{6EFC792B-9B18-4121-88C5-69FA8CC1F4B1}">
      <dsp:nvSpPr>
        <dsp:cNvPr id="0" name=""/>
        <dsp:cNvSpPr/>
      </dsp:nvSpPr>
      <dsp:spPr>
        <a:xfrm>
          <a:off x="6039670" y="678123"/>
          <a:ext cx="2745304" cy="16471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l-GR" sz="3300" b="1" kern="1200"/>
            <a:t>Εποξειδικές ρητίνες</a:t>
          </a:r>
          <a:endParaRPr lang="en-US" sz="3300" kern="1200"/>
        </a:p>
      </dsp:txBody>
      <dsp:txXfrm>
        <a:off x="6039670" y="678123"/>
        <a:ext cx="2745304" cy="1647182"/>
      </dsp:txXfrm>
    </dsp:sp>
    <dsp:sp modelId="{B420DE0B-C4F1-4484-B93B-376EE08E2174}">
      <dsp:nvSpPr>
        <dsp:cNvPr id="0" name=""/>
        <dsp:cNvSpPr/>
      </dsp:nvSpPr>
      <dsp:spPr>
        <a:xfrm>
          <a:off x="0" y="2599837"/>
          <a:ext cx="2745304" cy="16471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l-GR" sz="3300" b="1" kern="1200"/>
            <a:t>Σίδηρος</a:t>
          </a:r>
          <a:endParaRPr lang="en-US" sz="3300" kern="1200"/>
        </a:p>
      </dsp:txBody>
      <dsp:txXfrm>
        <a:off x="0" y="2599837"/>
        <a:ext cx="2745304" cy="1647182"/>
      </dsp:txXfrm>
    </dsp:sp>
    <dsp:sp modelId="{50226979-2B3D-4F30-A7B9-B81263338165}">
      <dsp:nvSpPr>
        <dsp:cNvPr id="0" name=""/>
        <dsp:cNvSpPr/>
      </dsp:nvSpPr>
      <dsp:spPr>
        <a:xfrm>
          <a:off x="3019835" y="2599837"/>
          <a:ext cx="2745304" cy="16471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l-GR" sz="3300" b="1" kern="1200"/>
            <a:t>Πολυμερή υλικά</a:t>
          </a:r>
          <a:endParaRPr lang="en-US" sz="3300" kern="1200"/>
        </a:p>
      </dsp:txBody>
      <dsp:txXfrm>
        <a:off x="3019835" y="2599837"/>
        <a:ext cx="2745304" cy="1647182"/>
      </dsp:txXfrm>
    </dsp:sp>
    <dsp:sp modelId="{09489CE9-F199-4E5B-88C1-3DB86081A24B}">
      <dsp:nvSpPr>
        <dsp:cNvPr id="0" name=""/>
        <dsp:cNvSpPr/>
      </dsp:nvSpPr>
      <dsp:spPr>
        <a:xfrm>
          <a:off x="6039670" y="2599837"/>
          <a:ext cx="2745304" cy="164718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l-GR" sz="3300" b="1" kern="1200"/>
            <a:t>Ανοξείδωτος χάλυβας  </a:t>
          </a:r>
          <a:endParaRPr lang="en-US" sz="3300" kern="1200"/>
        </a:p>
      </dsp:txBody>
      <dsp:txXfrm>
        <a:off x="6039670" y="2599837"/>
        <a:ext cx="2745304" cy="1647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3935C-8C81-43E7-9B50-1370E5AD954F}">
      <dsp:nvSpPr>
        <dsp:cNvPr id="0" name=""/>
        <dsp:cNvSpPr/>
      </dsp:nvSpPr>
      <dsp:spPr>
        <a:xfrm>
          <a:off x="0" y="93057"/>
          <a:ext cx="3005666" cy="1803399"/>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ACETIC BACTERIA</a:t>
          </a:r>
        </a:p>
      </dsp:txBody>
      <dsp:txXfrm>
        <a:off x="0" y="93057"/>
        <a:ext cx="3005666" cy="1803399"/>
      </dsp:txXfrm>
    </dsp:sp>
    <dsp:sp modelId="{E55BF65D-AD5F-4ADA-A710-5002D5E71EBB}">
      <dsp:nvSpPr>
        <dsp:cNvPr id="0" name=""/>
        <dsp:cNvSpPr/>
      </dsp:nvSpPr>
      <dsp:spPr>
        <a:xfrm>
          <a:off x="3306233" y="93057"/>
          <a:ext cx="3005666" cy="1803399"/>
        </a:xfrm>
        <a:prstGeom prst="rect">
          <a:avLst/>
        </a:prstGeom>
        <a:solidFill>
          <a:schemeClr val="accent2">
            <a:hueOff val="-592857"/>
            <a:satOff val="2840"/>
            <a:lumOff val="262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1" kern="1200" baseline="0"/>
            <a:t>Acetobacter Aceti, Acetobacter Xylinum</a:t>
          </a:r>
          <a:endParaRPr lang="en-US" sz="2900" kern="1200"/>
        </a:p>
      </dsp:txBody>
      <dsp:txXfrm>
        <a:off x="3306233" y="93057"/>
        <a:ext cx="3005666" cy="1803399"/>
      </dsp:txXfrm>
    </dsp:sp>
    <dsp:sp modelId="{F1E171CC-750D-4E3A-8067-F8D0F8C65790}">
      <dsp:nvSpPr>
        <dsp:cNvPr id="0" name=""/>
        <dsp:cNvSpPr/>
      </dsp:nvSpPr>
      <dsp:spPr>
        <a:xfrm>
          <a:off x="6612466" y="93057"/>
          <a:ext cx="3005666" cy="1803399"/>
        </a:xfrm>
        <a:prstGeom prst="rect">
          <a:avLst/>
        </a:prstGeom>
        <a:solidFill>
          <a:schemeClr val="accent2">
            <a:hueOff val="-1185714"/>
            <a:satOff val="5680"/>
            <a:lumOff val="525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1" kern="1200" baseline="0"/>
            <a:t>Gluconobacter</a:t>
          </a:r>
          <a:r>
            <a:rPr lang="en-US" sz="2900" b="1" i="1" kern="1200"/>
            <a:t> </a:t>
          </a:r>
          <a:r>
            <a:rPr lang="en-US" sz="2900" i="1" kern="1200"/>
            <a:t>oxydans </a:t>
          </a:r>
          <a:endParaRPr lang="en-US" sz="2900" kern="1200"/>
        </a:p>
      </dsp:txBody>
      <dsp:txXfrm>
        <a:off x="6612466" y="93057"/>
        <a:ext cx="3005666" cy="1803399"/>
      </dsp:txXfrm>
    </dsp:sp>
    <dsp:sp modelId="{5DDB999E-54D9-4AA6-ACA4-E879BDD4A26A}">
      <dsp:nvSpPr>
        <dsp:cNvPr id="0" name=""/>
        <dsp:cNvSpPr/>
      </dsp:nvSpPr>
      <dsp:spPr>
        <a:xfrm>
          <a:off x="0" y="2197024"/>
          <a:ext cx="3005666" cy="1803399"/>
        </a:xfrm>
        <a:prstGeom prst="rect">
          <a:avLst/>
        </a:prstGeom>
        <a:solidFill>
          <a:schemeClr val="accent2">
            <a:hueOff val="-1778572"/>
            <a:satOff val="8520"/>
            <a:lumOff val="78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baseline="0" dirty="0"/>
            <a:t>LACTIC BACTERIA</a:t>
          </a:r>
          <a:endParaRPr lang="en-US" sz="2900" kern="1200" dirty="0"/>
        </a:p>
      </dsp:txBody>
      <dsp:txXfrm>
        <a:off x="0" y="2197024"/>
        <a:ext cx="3005666" cy="1803399"/>
      </dsp:txXfrm>
    </dsp:sp>
    <dsp:sp modelId="{FD5EEC44-976F-46AA-806D-9D49391F9660}">
      <dsp:nvSpPr>
        <dsp:cNvPr id="0" name=""/>
        <dsp:cNvSpPr/>
      </dsp:nvSpPr>
      <dsp:spPr>
        <a:xfrm>
          <a:off x="3306233" y="2197024"/>
          <a:ext cx="3005666" cy="1803399"/>
        </a:xfrm>
        <a:prstGeom prst="rect">
          <a:avLst/>
        </a:prstGeom>
        <a:solidFill>
          <a:schemeClr val="accent2">
            <a:hueOff val="-2371429"/>
            <a:satOff val="11360"/>
            <a:lumOff val="1051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1" kern="1200" baseline="0"/>
            <a:t>Bacterium gracile , micrococcus variococcus</a:t>
          </a:r>
          <a:endParaRPr lang="en-US" sz="2900" kern="1200"/>
        </a:p>
      </dsp:txBody>
      <dsp:txXfrm>
        <a:off x="3306233" y="2197024"/>
        <a:ext cx="3005666" cy="1803399"/>
      </dsp:txXfrm>
    </dsp:sp>
    <dsp:sp modelId="{82A47B62-CCB7-4F90-B698-D974E919E29A}">
      <dsp:nvSpPr>
        <dsp:cNvPr id="0" name=""/>
        <dsp:cNvSpPr/>
      </dsp:nvSpPr>
      <dsp:spPr>
        <a:xfrm>
          <a:off x="6612466" y="2197024"/>
          <a:ext cx="3005666" cy="1803399"/>
        </a:xfrm>
        <a:prstGeom prst="rect">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l-GR" sz="2900" b="1" kern="1200"/>
            <a:t>Συμβάλλει στο σχηματισμό της πάχυνσης του κρασιού</a:t>
          </a:r>
          <a:endParaRPr lang="en-US" sz="2900" kern="1200"/>
        </a:p>
      </dsp:txBody>
      <dsp:txXfrm>
        <a:off x="6612466" y="2197024"/>
        <a:ext cx="3005666" cy="18033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2AEE8D-5173-4019-8AED-B4050604EC0F}">
      <dsp:nvSpPr>
        <dsp:cNvPr id="0" name=""/>
        <dsp:cNvSpPr/>
      </dsp:nvSpPr>
      <dsp:spPr>
        <a:xfrm>
          <a:off x="2781118" y="849169"/>
          <a:ext cx="607775" cy="91440"/>
        </a:xfrm>
        <a:custGeom>
          <a:avLst/>
          <a:gdLst/>
          <a:ahLst/>
          <a:cxnLst/>
          <a:rect l="0" t="0" r="0" b="0"/>
          <a:pathLst>
            <a:path>
              <a:moveTo>
                <a:pt x="0" y="45720"/>
              </a:moveTo>
              <a:lnTo>
                <a:pt x="607775"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9046" y="891697"/>
        <a:ext cx="31918" cy="6383"/>
      </dsp:txXfrm>
    </dsp:sp>
    <dsp:sp modelId="{A895A4C0-4A41-4859-8A2A-C19BA31AF717}">
      <dsp:nvSpPr>
        <dsp:cNvPr id="0" name=""/>
        <dsp:cNvSpPr/>
      </dsp:nvSpPr>
      <dsp:spPr>
        <a:xfrm>
          <a:off x="7373" y="62226"/>
          <a:ext cx="2775545" cy="166532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889000">
            <a:lnSpc>
              <a:spcPct val="90000"/>
            </a:lnSpc>
            <a:spcBef>
              <a:spcPct val="0"/>
            </a:spcBef>
            <a:spcAft>
              <a:spcPct val="35000"/>
            </a:spcAft>
            <a:buNone/>
          </a:pPr>
          <a:r>
            <a:rPr lang="el-GR" sz="2000" kern="1200"/>
            <a:t>ΜΕΤΑΓΓΙΣΗ</a:t>
          </a:r>
          <a:endParaRPr lang="en-US" sz="2000" kern="1200"/>
        </a:p>
      </dsp:txBody>
      <dsp:txXfrm>
        <a:off x="7373" y="62226"/>
        <a:ext cx="2775545" cy="1665327"/>
      </dsp:txXfrm>
    </dsp:sp>
    <dsp:sp modelId="{C06FC154-67BF-46D6-AA8F-1141E879356B}">
      <dsp:nvSpPr>
        <dsp:cNvPr id="0" name=""/>
        <dsp:cNvSpPr/>
      </dsp:nvSpPr>
      <dsp:spPr>
        <a:xfrm>
          <a:off x="6195039" y="849169"/>
          <a:ext cx="607775" cy="91440"/>
        </a:xfrm>
        <a:custGeom>
          <a:avLst/>
          <a:gdLst/>
          <a:ahLst/>
          <a:cxnLst/>
          <a:rect l="0" t="0" r="0" b="0"/>
          <a:pathLst>
            <a:path>
              <a:moveTo>
                <a:pt x="0" y="45720"/>
              </a:moveTo>
              <a:lnTo>
                <a:pt x="607775" y="45720"/>
              </a:lnTo>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82967" y="891697"/>
        <a:ext cx="31918" cy="6383"/>
      </dsp:txXfrm>
    </dsp:sp>
    <dsp:sp modelId="{973116E9-B32A-4278-855B-C72CC3E56BCD}">
      <dsp:nvSpPr>
        <dsp:cNvPr id="0" name=""/>
        <dsp:cNvSpPr/>
      </dsp:nvSpPr>
      <dsp:spPr>
        <a:xfrm>
          <a:off x="3421293" y="62226"/>
          <a:ext cx="2775545" cy="1665327"/>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889000">
            <a:lnSpc>
              <a:spcPct val="90000"/>
            </a:lnSpc>
            <a:spcBef>
              <a:spcPct val="0"/>
            </a:spcBef>
            <a:spcAft>
              <a:spcPct val="35000"/>
            </a:spcAft>
            <a:buNone/>
          </a:pPr>
          <a:r>
            <a:rPr lang="el-GR" sz="2000" kern="1200"/>
            <a:t>ΔΙΑΥΓΑΣΗ (με οργανικά διαυγαστικά, ανόργανα διαυγαστικά, ψύξη)</a:t>
          </a:r>
          <a:endParaRPr lang="en-US" sz="2000" kern="1200"/>
        </a:p>
      </dsp:txBody>
      <dsp:txXfrm>
        <a:off x="3421293" y="62226"/>
        <a:ext cx="2775545" cy="1665327"/>
      </dsp:txXfrm>
    </dsp:sp>
    <dsp:sp modelId="{2909CB00-1AFC-4E92-8B2C-C3A4FB3AAABB}">
      <dsp:nvSpPr>
        <dsp:cNvPr id="0" name=""/>
        <dsp:cNvSpPr/>
      </dsp:nvSpPr>
      <dsp:spPr>
        <a:xfrm>
          <a:off x="1395145" y="1725753"/>
          <a:ext cx="6827841" cy="607775"/>
        </a:xfrm>
        <a:custGeom>
          <a:avLst/>
          <a:gdLst/>
          <a:ahLst/>
          <a:cxnLst/>
          <a:rect l="0" t="0" r="0" b="0"/>
          <a:pathLst>
            <a:path>
              <a:moveTo>
                <a:pt x="6827841" y="0"/>
              </a:moveTo>
              <a:lnTo>
                <a:pt x="6827841" y="320987"/>
              </a:lnTo>
              <a:lnTo>
                <a:pt x="0" y="320987"/>
              </a:lnTo>
              <a:lnTo>
                <a:pt x="0" y="607775"/>
              </a:lnTo>
            </a:path>
          </a:pathLst>
        </a:custGeom>
        <a:noFill/>
        <a:ln w="12700" cap="rnd"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7626" y="2026449"/>
        <a:ext cx="342880" cy="6383"/>
      </dsp:txXfrm>
    </dsp:sp>
    <dsp:sp modelId="{811E3A54-AEC0-4C75-B4A7-01285CE9F23E}">
      <dsp:nvSpPr>
        <dsp:cNvPr id="0" name=""/>
        <dsp:cNvSpPr/>
      </dsp:nvSpPr>
      <dsp:spPr>
        <a:xfrm>
          <a:off x="6835214" y="62226"/>
          <a:ext cx="2775545" cy="1665327"/>
        </a:xfrm>
        <a:prstGeom prst="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889000">
            <a:lnSpc>
              <a:spcPct val="90000"/>
            </a:lnSpc>
            <a:spcBef>
              <a:spcPct val="0"/>
            </a:spcBef>
            <a:spcAft>
              <a:spcPct val="35000"/>
            </a:spcAft>
            <a:buNone/>
          </a:pPr>
          <a:r>
            <a:rPr lang="el-GR" sz="2000" kern="1200"/>
            <a:t>ΑΠΟΣΙΔΗΡΩΣΗ</a:t>
          </a:r>
          <a:endParaRPr lang="en-US" sz="2000" kern="1200"/>
        </a:p>
      </dsp:txBody>
      <dsp:txXfrm>
        <a:off x="6835214" y="62226"/>
        <a:ext cx="2775545" cy="1665327"/>
      </dsp:txXfrm>
    </dsp:sp>
    <dsp:sp modelId="{92BD0A8A-94B5-4A42-821D-1DFA01BBE706}">
      <dsp:nvSpPr>
        <dsp:cNvPr id="0" name=""/>
        <dsp:cNvSpPr/>
      </dsp:nvSpPr>
      <dsp:spPr>
        <a:xfrm>
          <a:off x="2781118" y="3152872"/>
          <a:ext cx="607775" cy="91440"/>
        </a:xfrm>
        <a:custGeom>
          <a:avLst/>
          <a:gdLst/>
          <a:ahLst/>
          <a:cxnLst/>
          <a:rect l="0" t="0" r="0" b="0"/>
          <a:pathLst>
            <a:path>
              <a:moveTo>
                <a:pt x="0" y="45720"/>
              </a:moveTo>
              <a:lnTo>
                <a:pt x="607775" y="45720"/>
              </a:lnTo>
            </a:path>
          </a:pathLst>
        </a:custGeom>
        <a:noFill/>
        <a:ln w="12700" cap="rnd"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69046" y="3195400"/>
        <a:ext cx="31918" cy="6383"/>
      </dsp:txXfrm>
    </dsp:sp>
    <dsp:sp modelId="{5687AFD6-ECA8-4827-9AC9-46675A15F1D3}">
      <dsp:nvSpPr>
        <dsp:cNvPr id="0" name=""/>
        <dsp:cNvSpPr/>
      </dsp:nvSpPr>
      <dsp:spPr>
        <a:xfrm>
          <a:off x="7373" y="2365928"/>
          <a:ext cx="2775545" cy="1665327"/>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889000">
            <a:lnSpc>
              <a:spcPct val="90000"/>
            </a:lnSpc>
            <a:spcBef>
              <a:spcPct val="0"/>
            </a:spcBef>
            <a:spcAft>
              <a:spcPct val="35000"/>
            </a:spcAft>
            <a:buNone/>
          </a:pPr>
          <a:r>
            <a:rPr lang="el-GR" sz="2000" kern="1200"/>
            <a:t>ΠΑΣΤΕΡΙΩΣΗ</a:t>
          </a:r>
          <a:endParaRPr lang="en-US" sz="2000" kern="1200"/>
        </a:p>
      </dsp:txBody>
      <dsp:txXfrm>
        <a:off x="7373" y="2365928"/>
        <a:ext cx="2775545" cy="1665327"/>
      </dsp:txXfrm>
    </dsp:sp>
    <dsp:sp modelId="{B23C6BEC-255E-4148-A89C-DF95D93906E4}">
      <dsp:nvSpPr>
        <dsp:cNvPr id="0" name=""/>
        <dsp:cNvSpPr/>
      </dsp:nvSpPr>
      <dsp:spPr>
        <a:xfrm>
          <a:off x="6195039" y="3152872"/>
          <a:ext cx="607775" cy="91440"/>
        </a:xfrm>
        <a:custGeom>
          <a:avLst/>
          <a:gdLst/>
          <a:ahLst/>
          <a:cxnLst/>
          <a:rect l="0" t="0" r="0" b="0"/>
          <a:pathLst>
            <a:path>
              <a:moveTo>
                <a:pt x="0" y="45720"/>
              </a:moveTo>
              <a:lnTo>
                <a:pt x="607775" y="45720"/>
              </a:lnTo>
            </a:path>
          </a:pathLst>
        </a:custGeom>
        <a:noFill/>
        <a:ln w="12700" cap="rnd"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482967" y="3195400"/>
        <a:ext cx="31918" cy="6383"/>
      </dsp:txXfrm>
    </dsp:sp>
    <dsp:sp modelId="{30D5C414-7EC9-4C4C-A4F5-E022B0358675}">
      <dsp:nvSpPr>
        <dsp:cNvPr id="0" name=""/>
        <dsp:cNvSpPr/>
      </dsp:nvSpPr>
      <dsp:spPr>
        <a:xfrm>
          <a:off x="3421293" y="2365928"/>
          <a:ext cx="2775545" cy="1665327"/>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889000">
            <a:lnSpc>
              <a:spcPct val="90000"/>
            </a:lnSpc>
            <a:spcBef>
              <a:spcPct val="0"/>
            </a:spcBef>
            <a:spcAft>
              <a:spcPct val="35000"/>
            </a:spcAft>
            <a:buNone/>
          </a:pPr>
          <a:r>
            <a:rPr lang="el-GR" sz="2000" kern="1200"/>
            <a:t>ΜΗΛΟΓΑΛΑΚΤΙΚΉ ΖΥΜΩΣΗ (μείωση οξύτητας καλύτερη γεύση)</a:t>
          </a:r>
          <a:endParaRPr lang="en-US" sz="2000" kern="1200"/>
        </a:p>
      </dsp:txBody>
      <dsp:txXfrm>
        <a:off x="3421293" y="2365928"/>
        <a:ext cx="2775545" cy="1665327"/>
      </dsp:txXfrm>
    </dsp:sp>
    <dsp:sp modelId="{6DA4BB4A-4969-4BB1-A1A1-34B7A5D9DED7}">
      <dsp:nvSpPr>
        <dsp:cNvPr id="0" name=""/>
        <dsp:cNvSpPr/>
      </dsp:nvSpPr>
      <dsp:spPr>
        <a:xfrm>
          <a:off x="6835214" y="2365928"/>
          <a:ext cx="2775545" cy="166532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04" tIns="142760" rIns="136004" bIns="142760" numCol="1" spcCol="1270" anchor="ctr" anchorCtr="0">
          <a:noAutofit/>
        </a:bodyPr>
        <a:lstStyle/>
        <a:p>
          <a:pPr marL="0" lvl="0" indent="0" algn="ctr" defTabSz="889000">
            <a:lnSpc>
              <a:spcPct val="90000"/>
            </a:lnSpc>
            <a:spcBef>
              <a:spcPct val="0"/>
            </a:spcBef>
            <a:spcAft>
              <a:spcPct val="35000"/>
            </a:spcAft>
            <a:buNone/>
          </a:pPr>
          <a:r>
            <a:rPr lang="el-GR" sz="2000" kern="1200"/>
            <a:t>ΕΜΦΙΑΛΩΣΗ </a:t>
          </a:r>
          <a:endParaRPr lang="en-US" sz="2000" kern="1200"/>
        </a:p>
      </dsp:txBody>
      <dsp:txXfrm>
        <a:off x="6835214" y="2365928"/>
        <a:ext cx="2775545" cy="1665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65B47-C475-439A-8714-7B347D1F0A99}">
      <dsp:nvSpPr>
        <dsp:cNvPr id="0" name=""/>
        <dsp:cNvSpPr/>
      </dsp:nvSpPr>
      <dsp:spPr>
        <a:xfrm>
          <a:off x="0" y="0"/>
          <a:ext cx="6628804" cy="0"/>
        </a:xfrm>
        <a:prstGeom prst="line">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AD188F6-E0B8-4876-8487-FE893D6C6198}">
      <dsp:nvSpPr>
        <dsp:cNvPr id="0" name=""/>
        <dsp:cNvSpPr/>
      </dsp:nvSpPr>
      <dsp:spPr>
        <a:xfrm>
          <a:off x="0" y="0"/>
          <a:ext cx="6628804" cy="24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l-GR" sz="3300" b="0" i="0" kern="1200" baseline="0" dirty="0">
              <a:solidFill>
                <a:schemeClr val="tx1"/>
              </a:solidFill>
            </a:rPr>
            <a:t>Αλκοολική ζύμωση σε χαμηλές θερμοκρασίες.</a:t>
          </a:r>
          <a:endParaRPr lang="en-US" sz="3300" kern="1200" dirty="0">
            <a:solidFill>
              <a:schemeClr val="tx1"/>
            </a:solidFill>
          </a:endParaRPr>
        </a:p>
      </dsp:txBody>
      <dsp:txXfrm>
        <a:off x="0" y="0"/>
        <a:ext cx="6628804" cy="2489790"/>
      </dsp:txXfrm>
    </dsp:sp>
    <dsp:sp modelId="{C7A63FD5-CB45-4BDF-BC75-A416205F322E}">
      <dsp:nvSpPr>
        <dsp:cNvPr id="0" name=""/>
        <dsp:cNvSpPr/>
      </dsp:nvSpPr>
      <dsp:spPr>
        <a:xfrm>
          <a:off x="0" y="2489790"/>
          <a:ext cx="6628804" cy="0"/>
        </a:xfrm>
        <a:prstGeom prst="line">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w="12700" cap="rnd" cmpd="sng" algn="ctr">
          <a:solidFill>
            <a:schemeClr val="accent2">
              <a:hueOff val="-2964286"/>
              <a:satOff val="14200"/>
              <a:lumOff val="13137"/>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BBE4CAD-D9E8-49AB-9036-662CCDEFC50E}">
      <dsp:nvSpPr>
        <dsp:cNvPr id="0" name=""/>
        <dsp:cNvSpPr/>
      </dsp:nvSpPr>
      <dsp:spPr>
        <a:xfrm>
          <a:off x="0" y="2489790"/>
          <a:ext cx="6628804" cy="2489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l-GR" sz="3300" b="0" i="0" kern="1200" baseline="0" dirty="0" err="1">
              <a:solidFill>
                <a:schemeClr val="tx1"/>
              </a:solidFill>
            </a:rPr>
            <a:t>Θερμοοινοποίηση</a:t>
          </a:r>
          <a:r>
            <a:rPr lang="el-GR" sz="3300" b="0" i="0" kern="1200" baseline="0" dirty="0">
              <a:solidFill>
                <a:schemeClr val="tx1"/>
              </a:solidFill>
            </a:rPr>
            <a:t>: το γλεύκος θερμαίνεται πριν την ζύμωση για να απελευθερωθούν οι χρωστικές από τα στέμφυλα γρήγορά 65-7</a:t>
          </a:r>
          <a:r>
            <a:rPr lang="en-US" sz="3300" b="0" i="0" kern="1200" baseline="0" dirty="0">
              <a:solidFill>
                <a:schemeClr val="tx1"/>
              </a:solidFill>
            </a:rPr>
            <a:t>5</a:t>
          </a:r>
          <a:r>
            <a:rPr lang="el-GR" sz="3300" b="0" i="0" kern="1200" baseline="30000" dirty="0">
              <a:solidFill>
                <a:schemeClr val="tx1"/>
              </a:solidFill>
            </a:rPr>
            <a:t>ο</a:t>
          </a:r>
          <a:r>
            <a:rPr lang="en-US" sz="3300" b="0" i="0" kern="1200" baseline="0" dirty="0">
              <a:solidFill>
                <a:schemeClr val="tx1"/>
              </a:solidFill>
            </a:rPr>
            <a:t>C </a:t>
          </a:r>
          <a:r>
            <a:rPr lang="el-GR" sz="3300" b="0" i="0" kern="1200" baseline="0" dirty="0">
              <a:solidFill>
                <a:schemeClr val="tx1"/>
              </a:solidFill>
            </a:rPr>
            <a:t>για</a:t>
          </a:r>
          <a:r>
            <a:rPr lang="en-US" sz="3300" b="0" i="0" kern="1200" baseline="0" dirty="0">
              <a:solidFill>
                <a:schemeClr val="tx1"/>
              </a:solidFill>
            </a:rPr>
            <a:t> 10 </a:t>
          </a:r>
          <a:r>
            <a:rPr lang="el-GR" sz="3300" b="0" i="0" kern="1200" baseline="0" dirty="0">
              <a:solidFill>
                <a:schemeClr val="tx1"/>
              </a:solidFill>
            </a:rPr>
            <a:t>με</a:t>
          </a:r>
          <a:r>
            <a:rPr lang="en-US" sz="3300" b="0" i="0" kern="1200" baseline="0" dirty="0">
              <a:solidFill>
                <a:schemeClr val="tx1"/>
              </a:solidFill>
            </a:rPr>
            <a:t> 20 </a:t>
          </a:r>
          <a:r>
            <a:rPr lang="el-GR" sz="3300" b="0" i="0" kern="1200" baseline="0" dirty="0">
              <a:solidFill>
                <a:schemeClr val="tx1"/>
              </a:solidFill>
            </a:rPr>
            <a:t>λεπτά</a:t>
          </a:r>
          <a:endParaRPr lang="en-US" sz="3300" kern="1200" dirty="0">
            <a:solidFill>
              <a:schemeClr val="tx1"/>
            </a:solidFill>
          </a:endParaRPr>
        </a:p>
      </dsp:txBody>
      <dsp:txXfrm>
        <a:off x="0" y="2489790"/>
        <a:ext cx="6628804" cy="24897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B2384-17D8-4E4D-BF19-BDF3C181965C}">
      <dsp:nvSpPr>
        <dsp:cNvPr id="0" name=""/>
        <dsp:cNvSpPr/>
      </dsp:nvSpPr>
      <dsp:spPr>
        <a:xfrm>
          <a:off x="0" y="2635"/>
          <a:ext cx="7154862" cy="13966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a:t>Η παραγωγή κουμανδαρίας τεκμηριώνεται στην Κύπρο από το 800 π.Χ. αλλά εντατικοποιήθηκε και συστηματοποιήθηκε με τη σημερινή της ονομασία κατά την περίοδο της Φραγκοκρατίας, όταν η περιοχή παραγωγής της ανήκε σε λατινικά μοναστικά τάγματα (</a:t>
          </a:r>
          <a:r>
            <a:rPr lang="el-GR" sz="1800" i="1" kern="1200"/>
            <a:t>La Grande Commanderie</a:t>
          </a:r>
          <a:r>
            <a:rPr lang="el-GR" sz="1800" kern="1200"/>
            <a:t>).</a:t>
          </a:r>
          <a:endParaRPr lang="en-US" sz="1800" kern="1200"/>
        </a:p>
      </dsp:txBody>
      <dsp:txXfrm>
        <a:off x="68181" y="70816"/>
        <a:ext cx="7018500" cy="1260325"/>
      </dsp:txXfrm>
    </dsp:sp>
    <dsp:sp modelId="{A5D08F21-5D96-4451-BAFC-0D67625E737C}">
      <dsp:nvSpPr>
        <dsp:cNvPr id="0" name=""/>
        <dsp:cNvSpPr/>
      </dsp:nvSpPr>
      <dsp:spPr>
        <a:xfrm>
          <a:off x="0" y="1412753"/>
          <a:ext cx="7154862" cy="13966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a:t>Η Κουμανταρία είναι αποτέλεσμα της πρόσμειξης γηγενών κυπριακών ποικιλιών μαύρου σταφυλιού και άσπρου ξυνιστέρι σε αναλογία 90 προς 10.</a:t>
          </a:r>
          <a:endParaRPr lang="en-US" sz="1800" kern="1200"/>
        </a:p>
      </dsp:txBody>
      <dsp:txXfrm>
        <a:off x="68181" y="1480934"/>
        <a:ext cx="7018500" cy="1260325"/>
      </dsp:txXfrm>
    </dsp:sp>
    <dsp:sp modelId="{20A13EE4-23D7-4A3F-8852-333E1B93EC30}">
      <dsp:nvSpPr>
        <dsp:cNvPr id="0" name=""/>
        <dsp:cNvSpPr/>
      </dsp:nvSpPr>
      <dsp:spPr>
        <a:xfrm>
          <a:off x="0" y="2822870"/>
          <a:ext cx="7154862" cy="13966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a:t>Η </a:t>
          </a:r>
          <a:r>
            <a:rPr lang="el-GR" sz="1800" i="1" kern="1200"/>
            <a:t>κουμανταρία</a:t>
          </a:r>
          <a:r>
            <a:rPr lang="el-GR" sz="1800" kern="1200"/>
            <a:t> παράγεται σ’ ορισμένα χωριά της επαρχίας Λεμεσού που βρίσκονται σε ημιορεινές ή ορεινές περιοχές, στην Πιτσιλιά, στις νότιες προσβάσεις του Τροόδους σε μέσο υψόμετρο 1.000 περίπου μέτρων πάνω από τη θάλασσα.</a:t>
          </a:r>
          <a:endParaRPr lang="en-US" sz="1800" kern="1200"/>
        </a:p>
      </dsp:txBody>
      <dsp:txXfrm>
        <a:off x="68181" y="2891051"/>
        <a:ext cx="7018500" cy="1260325"/>
      </dsp:txXfrm>
    </dsp:sp>
    <dsp:sp modelId="{F1888AEE-C3DF-45E1-B583-676EE5A82287}">
      <dsp:nvSpPr>
        <dsp:cNvPr id="0" name=""/>
        <dsp:cNvSpPr/>
      </dsp:nvSpPr>
      <dsp:spPr>
        <a:xfrm>
          <a:off x="0" y="4232987"/>
          <a:ext cx="7154862" cy="139668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l-GR" sz="1800" kern="1200"/>
            <a:t>Οι περιοχές αυτές έχουν ασβεστούχα εδάφη, περιορισμένη βροχόπτωση και συνθήκες μάλλον ξηρικές, αφού τα αμπέλια αυτά δεν ποτίζονται, αλλά αρκούνται μόνο στο νερό της βροχής</a:t>
          </a:r>
          <a:endParaRPr lang="en-US" sz="1800" kern="1200"/>
        </a:p>
      </dsp:txBody>
      <dsp:txXfrm>
        <a:off x="68181" y="4301168"/>
        <a:ext cx="7018500" cy="12603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DCB8C-8B01-4A33-B053-1A970E5ED8D2}" type="datetimeFigureOut">
              <a:rPr lang="el-GR" smtClean="0"/>
              <a:t>8/4/2024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9E9041-5963-41B5-A9F5-68C0B5A1FF1C}" type="slidenum">
              <a:rPr lang="el-GR" smtClean="0"/>
              <a:t>‹#›</a:t>
            </a:fld>
            <a:endParaRPr lang="el-GR"/>
          </a:p>
        </p:txBody>
      </p:sp>
    </p:spTree>
    <p:extLst>
      <p:ext uri="{BB962C8B-B14F-4D97-AF65-F5344CB8AC3E}">
        <p14:creationId xmlns:p14="http://schemas.microsoft.com/office/powerpoint/2010/main" val="1670001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EC20F7CD-6494-4B22-8413-FE2A4EFB457E}"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223484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D51AD64F-E1EC-48B1-A6F9-682ED0856611}"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78445004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D51AD64F-E1EC-48B1-A6F9-682ED0856611}"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Calibri" panose="020F0502020204030204" pitchFamily="34" charset="0"/>
              </a:rPr>
              <a:t>”</a:t>
            </a:r>
            <a:endParaRPr lang="en-US" dirty="0">
              <a:solidFill>
                <a:schemeClr val="accent1">
                  <a:lumMod val="60000"/>
                  <a:lumOff val="40000"/>
                </a:schemeClr>
              </a:solidFill>
              <a:latin typeface="Calibri" panose="020F0502020204030204" pitchFamily="34" charset="0"/>
            </a:endParaRPr>
          </a:p>
        </p:txBody>
      </p:sp>
    </p:spTree>
    <p:extLst>
      <p:ext uri="{BB962C8B-B14F-4D97-AF65-F5344CB8AC3E}">
        <p14:creationId xmlns:p14="http://schemas.microsoft.com/office/powerpoint/2010/main" val="3308922098"/>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D51AD64F-E1EC-48B1-A6F9-682ED0856611}"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240173416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D51AD64F-E1EC-48B1-A6F9-682ED0856611}"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Calibri" panose="020F0502020204030204" pitchFamily="34" charset="0"/>
              </a:rPr>
              <a:t>”</a:t>
            </a:r>
          </a:p>
        </p:txBody>
      </p:sp>
    </p:spTree>
    <p:extLst>
      <p:ext uri="{BB962C8B-B14F-4D97-AF65-F5344CB8AC3E}">
        <p14:creationId xmlns:p14="http://schemas.microsoft.com/office/powerpoint/2010/main" val="127027494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l-GR"/>
              <a:t>Κάντε κλικ για να επεξεργαστείτε τον τίτλο υποδείγματος</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D51AD64F-E1EC-48B1-A6F9-682ED0856611}"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140142495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366F3672-16FE-4BC1-9EC9-C9DF679C6677}"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842461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8B69E12D-1C6B-4E11-AE73-40B2E6C06BD7}"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212785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BEACD408-3912-4EB4-903A-667EFB487A01}"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5983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9368CFA4-9A05-4ECF-B64D-96BE4FA4AADB}" type="datetime1">
              <a:rPr lang="el-GR" smtClean="0"/>
              <a:t>8/4/2024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3402294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4922CFC4-1A74-4300-B88D-D865E16A4385}" type="datetime1">
              <a:rPr lang="el-GR" smtClean="0"/>
              <a:t>8/4/2024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4104482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B56DCA1E-B0CA-481A-8127-E3625E954DD4}" type="datetime1">
              <a:rPr lang="el-GR" smtClean="0"/>
              <a:t>8/4/2024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222695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50018DA9-052F-4E6F-AA69-25CB21FDA4AF}" type="datetime1">
              <a:rPr lang="el-GR" smtClean="0"/>
              <a:t>8/4/2024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2643443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0E6F4-35FA-42C5-982A-ABEECF5CA7EC}" type="datetime1">
              <a:rPr lang="el-GR" smtClean="0"/>
              <a:t>8/4/2024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402322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A296D839-C286-40CB-A5C3-4FE88ECB265F}" type="datetime1">
              <a:rPr lang="el-GR" smtClean="0"/>
              <a:t>8/4/2024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260354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79160BFA-E033-49AC-8AE3-A8DACE9FE88A}" type="datetime1">
              <a:rPr lang="el-GR" smtClean="0"/>
              <a:t>8/4/2024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E56A5D8D-318D-4644-ADF8-BC977F9584B9}" type="slidenum">
              <a:rPr lang="el-GR" smtClean="0"/>
              <a:t>‹#›</a:t>
            </a:fld>
            <a:endParaRPr lang="el-GR"/>
          </a:p>
        </p:txBody>
      </p:sp>
    </p:spTree>
    <p:extLst>
      <p:ext uri="{BB962C8B-B14F-4D97-AF65-F5344CB8AC3E}">
        <p14:creationId xmlns:p14="http://schemas.microsoft.com/office/powerpoint/2010/main" val="598991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l-GR" dirty="0"/>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Calibri" panose="020F0502020204030204" pitchFamily="34" charset="0"/>
              </a:defRPr>
            </a:lvl1pPr>
          </a:lstStyle>
          <a:p>
            <a:fld id="{D51AD64F-E1EC-48B1-A6F9-682ED0856611}" type="datetime1">
              <a:rPr lang="el-GR" smtClean="0"/>
              <a:pPr/>
              <a:t>8/4/2024</a:t>
            </a:fld>
            <a:endParaRPr lang="el-GR"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Calibri" panose="020F0502020204030204" pitchFamily="34" charset="0"/>
              </a:defRPr>
            </a:lvl1pPr>
          </a:lstStyle>
          <a:p>
            <a:endParaRPr lang="el-GR"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Calibri" panose="020F0502020204030204" pitchFamily="34" charset="0"/>
              </a:defRPr>
            </a:lvl1pPr>
          </a:lstStyle>
          <a:p>
            <a:fld id="{E56A5D8D-318D-4644-ADF8-BC977F9584B9}" type="slidenum">
              <a:rPr lang="el-GR" smtClean="0"/>
              <a:pPr/>
              <a:t>‹#›</a:t>
            </a:fld>
            <a:endParaRPr lang="el-GR" dirty="0"/>
          </a:p>
        </p:txBody>
      </p:sp>
    </p:spTree>
    <p:extLst>
      <p:ext uri="{BB962C8B-B14F-4D97-AF65-F5344CB8AC3E}">
        <p14:creationId xmlns:p14="http://schemas.microsoft.com/office/powerpoint/2010/main" val="1567397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dt="0"/>
  <p:txStyles>
    <p:title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Calibri" panose="020F05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panose="020F05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panose="020F05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6.jp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hyperlink" Target="https://biologydictionary.net/saccharomyces-cerevisiae/" TargetMode="External"/><Relationship Id="rId3" Type="http://schemas.openxmlformats.org/officeDocument/2006/relationships/hyperlink" Target="https://santowines.gr/el/gallery-gr/winery-vineyard-gr" TargetMode="External"/><Relationship Id="rId7" Type="http://schemas.openxmlformats.org/officeDocument/2006/relationships/hyperlink" Target="http://www.polignosi.com/cgibin/hweb?-A=6047&amp;-V=limmata" TargetMode="External"/><Relationship Id="rId2" Type="http://schemas.openxmlformats.org/officeDocument/2006/relationships/hyperlink" Target="https://www.houseofwine.gr/how/club/Greg_20150207/" TargetMode="External"/><Relationship Id="rId1" Type="http://schemas.openxmlformats.org/officeDocument/2006/relationships/slideLayout" Target="../slideLayouts/slideLayout2.xml"/><Relationship Id="rId6" Type="http://schemas.openxmlformats.org/officeDocument/2006/relationships/hyperlink" Target="https://www.bigcyprus.com.cy/el/article/koymantaria-krasi-tis-kyproy" TargetMode="External"/><Relationship Id="rId5" Type="http://schemas.openxmlformats.org/officeDocument/2006/relationships/hyperlink" Target="https://www.winetraveler.com/wine-resources/what-is-ice-wine/" TargetMode="External"/><Relationship Id="rId4" Type="http://schemas.openxmlformats.org/officeDocument/2006/relationships/hyperlink" Target="https://www.akvineyards.gr/oxeidotiki-orimansi-tou-krasiou-se-vareli/"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632941-261B-3F38-E9CC-99CE31C72307}"/>
              </a:ext>
            </a:extLst>
          </p:cNvPr>
          <p:cNvSpPr>
            <a:spLocks noGrp="1"/>
          </p:cNvSpPr>
          <p:nvPr>
            <p:ph type="ctrTitle"/>
          </p:nvPr>
        </p:nvSpPr>
        <p:spPr/>
        <p:txBody>
          <a:bodyPr/>
          <a:lstStyle/>
          <a:p>
            <a:r>
              <a:rPr lang="el-GR" dirty="0"/>
              <a:t>Κρασιά ποιότητας</a:t>
            </a:r>
          </a:p>
        </p:txBody>
      </p:sp>
      <p:sp>
        <p:nvSpPr>
          <p:cNvPr id="3" name="Υπότιτλος 2">
            <a:extLst>
              <a:ext uri="{FF2B5EF4-FFF2-40B4-BE49-F238E27FC236}">
                <a16:creationId xmlns:a16="http://schemas.microsoft.com/office/drawing/2014/main" id="{59A8B543-2DE5-B434-30FD-3CF521AD240C}"/>
              </a:ext>
            </a:extLst>
          </p:cNvPr>
          <p:cNvSpPr>
            <a:spLocks noGrp="1"/>
          </p:cNvSpPr>
          <p:nvPr>
            <p:ph type="subTitle" idx="1"/>
          </p:nvPr>
        </p:nvSpPr>
        <p:spPr/>
        <p:txBody>
          <a:bodyPr/>
          <a:lstStyle/>
          <a:p>
            <a:r>
              <a:rPr lang="el-GR" dirty="0"/>
              <a:t>Διεργασίες και η επίπτωση τους στον οίνο</a:t>
            </a:r>
          </a:p>
        </p:txBody>
      </p:sp>
      <p:sp>
        <p:nvSpPr>
          <p:cNvPr id="4" name="Θέση αριθμού διαφάνειας 3">
            <a:extLst>
              <a:ext uri="{FF2B5EF4-FFF2-40B4-BE49-F238E27FC236}">
                <a16:creationId xmlns:a16="http://schemas.microsoft.com/office/drawing/2014/main" id="{60D75EED-2CE9-21BF-EB66-4B0BFDF0204A}"/>
              </a:ext>
            </a:extLst>
          </p:cNvPr>
          <p:cNvSpPr>
            <a:spLocks noGrp="1"/>
          </p:cNvSpPr>
          <p:nvPr>
            <p:ph type="sldNum" sz="quarter" idx="12"/>
          </p:nvPr>
        </p:nvSpPr>
        <p:spPr/>
        <p:txBody>
          <a:bodyPr/>
          <a:lstStyle/>
          <a:p>
            <a:fld id="{E56A5D8D-318D-4644-ADF8-BC977F9584B9}" type="slidenum">
              <a:rPr lang="el-GR" smtClean="0"/>
              <a:t>1</a:t>
            </a:fld>
            <a:endParaRPr lang="el-GR"/>
          </a:p>
        </p:txBody>
      </p:sp>
    </p:spTree>
    <p:extLst>
      <p:ext uri="{BB962C8B-B14F-4D97-AF65-F5344CB8AC3E}">
        <p14:creationId xmlns:p14="http://schemas.microsoft.com/office/powerpoint/2010/main" val="94995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13655D91-B9C6-486A-FEDF-E25571647657}"/>
              </a:ext>
            </a:extLst>
          </p:cNvPr>
          <p:cNvSpPr>
            <a:spLocks noGrp="1"/>
          </p:cNvSpPr>
          <p:nvPr>
            <p:ph type="title"/>
          </p:nvPr>
        </p:nvSpPr>
        <p:spPr>
          <a:xfrm>
            <a:off x="1333502" y="609600"/>
            <a:ext cx="8596668" cy="1320800"/>
          </a:xfrm>
        </p:spPr>
        <p:txBody>
          <a:bodyPr>
            <a:normAutofit/>
          </a:bodyPr>
          <a:lstStyle/>
          <a:p>
            <a:r>
              <a:rPr lang="el-GR" dirty="0"/>
              <a:t>Τρύγος</a:t>
            </a:r>
          </a:p>
        </p:txBody>
      </p:sp>
      <p:sp>
        <p:nvSpPr>
          <p:cNvPr id="11" name="Isosceles Triangle 10">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634C3E7F-CDF4-76FF-31B5-AB71D35D64B3}"/>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10</a:t>
            </a:fld>
            <a:endParaRPr lang="el-GR"/>
          </a:p>
        </p:txBody>
      </p:sp>
      <p:sp>
        <p:nvSpPr>
          <p:cNvPr id="3" name="Θέση περιεχομένου 2">
            <a:extLst>
              <a:ext uri="{FF2B5EF4-FFF2-40B4-BE49-F238E27FC236}">
                <a16:creationId xmlns:a16="http://schemas.microsoft.com/office/drawing/2014/main" id="{E3E2083E-223F-F2F7-3D54-3D486F1E5669}"/>
              </a:ext>
            </a:extLst>
          </p:cNvPr>
          <p:cNvSpPr>
            <a:spLocks noGrp="1"/>
          </p:cNvSpPr>
          <p:nvPr>
            <p:ph idx="1"/>
          </p:nvPr>
        </p:nvSpPr>
        <p:spPr>
          <a:xfrm>
            <a:off x="1333502" y="1502038"/>
            <a:ext cx="9934573" cy="4087811"/>
          </a:xfrm>
        </p:spPr>
        <p:txBody>
          <a:bodyPr>
            <a:noAutofit/>
          </a:bodyPr>
          <a:lstStyle/>
          <a:p>
            <a:pPr>
              <a:lnSpc>
                <a:spcPct val="90000"/>
              </a:lnSpc>
            </a:pPr>
            <a:r>
              <a:rPr lang="el-GR" sz="2000" b="0" i="0" u="none" strike="noStrike" baseline="0" dirty="0">
                <a:latin typeface="Calibri" panose="020F0502020204030204" pitchFamily="34" charset="0"/>
              </a:rPr>
              <a:t>O τρυγητός για την ίδια ποικιλία μπορεί να γίνει σε 2 ή 3 βαθμούς ωριμότητας με διαφορετική χημική σύσταση</a:t>
            </a:r>
          </a:p>
          <a:p>
            <a:pPr>
              <a:lnSpc>
                <a:spcPct val="90000"/>
              </a:lnSpc>
            </a:pPr>
            <a:endParaRPr lang="el-GR" sz="2000" dirty="0">
              <a:latin typeface="Calibri" panose="020F0502020204030204" pitchFamily="34" charset="0"/>
            </a:endParaRPr>
          </a:p>
          <a:p>
            <a:pPr>
              <a:lnSpc>
                <a:spcPct val="90000"/>
              </a:lnSpc>
            </a:pPr>
            <a:r>
              <a:rPr lang="el-GR" sz="2000" b="0" i="0" u="none" strike="noStrike" baseline="0" dirty="0">
                <a:latin typeface="Calibri" panose="020F0502020204030204" pitchFamily="34" charset="0"/>
              </a:rPr>
              <a:t>Παράδειγμα : </a:t>
            </a:r>
            <a:r>
              <a:rPr lang="el-GR" sz="2000" b="0" i="0" u="none" strike="noStrike" baseline="0" dirty="0" err="1">
                <a:latin typeface="Calibri" panose="020F0502020204030204" pitchFamily="34" charset="0"/>
              </a:rPr>
              <a:t>Ξυνόμαυρο</a:t>
            </a:r>
            <a:r>
              <a:rPr lang="el-GR" sz="2000" b="0" i="0" u="none" strike="noStrike" baseline="0" dirty="0">
                <a:latin typeface="Calibri" panose="020F0502020204030204" pitchFamily="34" charset="0"/>
              </a:rPr>
              <a:t> Αμυνταίου</a:t>
            </a:r>
          </a:p>
          <a:p>
            <a:pPr marL="0" indent="0">
              <a:lnSpc>
                <a:spcPct val="90000"/>
              </a:lnSpc>
              <a:buNone/>
            </a:pPr>
            <a:r>
              <a:rPr lang="el-GR" sz="2000" b="0" i="0" u="none" strike="noStrike" baseline="0" dirty="0">
                <a:latin typeface="Calibri" panose="020F0502020204030204" pitchFamily="34" charset="0"/>
              </a:rPr>
              <a:t>α) Οίνους ροζέ όταν δεν φθάσει στην πλήρη ωρίμανση</a:t>
            </a:r>
          </a:p>
          <a:p>
            <a:pPr marL="0" indent="0">
              <a:lnSpc>
                <a:spcPct val="90000"/>
              </a:lnSpc>
              <a:buNone/>
            </a:pPr>
            <a:r>
              <a:rPr lang="el-GR" sz="2000" b="0" i="0" u="none" strike="noStrike" baseline="0" dirty="0">
                <a:latin typeface="Calibri" panose="020F0502020204030204" pitchFamily="34" charset="0"/>
              </a:rPr>
              <a:t>β) Αφρώδεις οίνους όταν η ολική οξύτητα είναι ακόμα υψηλή</a:t>
            </a:r>
          </a:p>
          <a:p>
            <a:pPr marL="0" indent="0">
              <a:lnSpc>
                <a:spcPct val="90000"/>
              </a:lnSpc>
              <a:buNone/>
            </a:pPr>
            <a:r>
              <a:rPr lang="el-GR" sz="2000" b="0" i="0" u="none" strike="noStrike" baseline="0" dirty="0">
                <a:latin typeface="Calibri" panose="020F0502020204030204" pitchFamily="34" charset="0"/>
              </a:rPr>
              <a:t>γ) Ερυθρούς οίνους παλαίωσης όταν τρυγιέται αφού φθάσει στην </a:t>
            </a:r>
            <a:r>
              <a:rPr lang="el-GR" sz="2000" b="0" i="0" u="none" strike="noStrike" baseline="0" dirty="0" err="1">
                <a:latin typeface="Calibri" panose="020F0502020204030204" pitchFamily="34" charset="0"/>
              </a:rPr>
              <a:t>πολυφαινολική</a:t>
            </a:r>
            <a:r>
              <a:rPr lang="el-GR" sz="2000" b="0" i="0" u="none" strike="noStrike" baseline="0" dirty="0">
                <a:latin typeface="Calibri" panose="020F0502020204030204" pitchFamily="34" charset="0"/>
              </a:rPr>
              <a:t> ωρίμανση</a:t>
            </a:r>
          </a:p>
          <a:p>
            <a:pPr marL="0" indent="0">
              <a:lnSpc>
                <a:spcPct val="90000"/>
              </a:lnSpc>
              <a:buNone/>
            </a:pPr>
            <a:endParaRPr lang="el-GR" sz="2000" dirty="0">
              <a:latin typeface="Calibri" panose="020F0502020204030204" pitchFamily="34" charset="0"/>
            </a:endParaRPr>
          </a:p>
          <a:p>
            <a:pPr>
              <a:lnSpc>
                <a:spcPct val="90000"/>
              </a:lnSpc>
            </a:pPr>
            <a:r>
              <a:rPr lang="el-GR" sz="2000" b="0" i="0" u="none" strike="noStrike" baseline="0" dirty="0">
                <a:latin typeface="Calibri" panose="020F0502020204030204" pitchFamily="34" charset="0"/>
              </a:rPr>
              <a:t>Παράδειγμα : </a:t>
            </a:r>
            <a:r>
              <a:rPr lang="el-GR" sz="2000" b="0" i="0" u="none" strike="noStrike" baseline="0" dirty="0" err="1">
                <a:latin typeface="Calibri" panose="020F0502020204030204" pitchFamily="34" charset="0"/>
              </a:rPr>
              <a:t>Ασύρτικο</a:t>
            </a:r>
            <a:r>
              <a:rPr lang="el-GR" sz="2000" b="0" i="0" u="none" strike="noStrike" baseline="0" dirty="0">
                <a:latin typeface="Calibri" panose="020F0502020204030204" pitchFamily="34" charset="0"/>
              </a:rPr>
              <a:t> Σαντορίνης</a:t>
            </a:r>
          </a:p>
          <a:p>
            <a:pPr marL="0" indent="0">
              <a:lnSpc>
                <a:spcPct val="90000"/>
              </a:lnSpc>
              <a:buNone/>
            </a:pPr>
            <a:r>
              <a:rPr lang="el-GR" sz="2000" b="0" i="0" u="none" strike="noStrike" baseline="0" dirty="0">
                <a:latin typeface="Calibri" panose="020F0502020204030204" pitchFamily="34" charset="0"/>
              </a:rPr>
              <a:t>α) Για παραγωγή </a:t>
            </a:r>
            <a:r>
              <a:rPr lang="el-GR" sz="2000" b="0" i="0" u="none" strike="noStrike" baseline="0" dirty="0" err="1">
                <a:latin typeface="Calibri" panose="020F0502020204030204" pitchFamily="34" charset="0"/>
              </a:rPr>
              <a:t>Ασύρτικου</a:t>
            </a:r>
            <a:r>
              <a:rPr lang="el-GR" sz="2000" b="0" i="0" u="none" strike="noStrike" baseline="0" dirty="0">
                <a:latin typeface="Calibri" panose="020F0502020204030204" pitchFamily="34" charset="0"/>
              </a:rPr>
              <a:t> ΟΠΑΠ τρυγιέται στα </a:t>
            </a:r>
            <a:r>
              <a:rPr lang="en-US" sz="2000" b="0" i="0" u="none" strike="noStrike" baseline="0" dirty="0">
                <a:latin typeface="Calibri" panose="020F0502020204030204" pitchFamily="34" charset="0"/>
              </a:rPr>
              <a:t>12,5-13,5 Be</a:t>
            </a:r>
            <a:r>
              <a:rPr lang="en-US" sz="2000" b="1" baseline="30000" dirty="0"/>
              <a:t>o</a:t>
            </a:r>
            <a:endParaRPr lang="en-US" sz="2000" b="0" i="0" u="none" strike="noStrike" baseline="0" dirty="0">
              <a:latin typeface="Calibri" panose="020F0502020204030204" pitchFamily="34" charset="0"/>
            </a:endParaRPr>
          </a:p>
          <a:p>
            <a:pPr marL="0" indent="0">
              <a:lnSpc>
                <a:spcPct val="90000"/>
              </a:lnSpc>
              <a:buNone/>
            </a:pPr>
            <a:r>
              <a:rPr lang="el-GR" sz="2000" b="0" i="0" u="none" strike="noStrike" baseline="0" dirty="0">
                <a:latin typeface="Calibri" panose="020F0502020204030204" pitchFamily="34" charset="0"/>
              </a:rPr>
              <a:t>β) Για παραγωγή Νυχτέρι ΟΠΑΠ τρυγιέται </a:t>
            </a:r>
            <a:r>
              <a:rPr lang="el-GR" sz="2000" b="0" i="0" u="none" strike="noStrike" baseline="0" dirty="0" err="1">
                <a:latin typeface="Calibri" panose="020F0502020204030204" pitchFamily="34" charset="0"/>
              </a:rPr>
              <a:t>min</a:t>
            </a:r>
            <a:r>
              <a:rPr lang="el-GR" sz="2000" b="0" i="0" u="none" strike="noStrike" baseline="0" dirty="0">
                <a:latin typeface="Calibri" panose="020F0502020204030204" pitchFamily="34" charset="0"/>
              </a:rPr>
              <a:t> </a:t>
            </a:r>
            <a:r>
              <a:rPr lang="en-US" sz="2000" b="0" i="0" u="none" strike="noStrike" baseline="0" dirty="0">
                <a:latin typeface="Calibri" panose="020F0502020204030204" pitchFamily="34" charset="0"/>
              </a:rPr>
              <a:t>13,5 Be</a:t>
            </a:r>
            <a:r>
              <a:rPr lang="en-US" sz="2000" b="1" baseline="30000" dirty="0"/>
              <a:t>o</a:t>
            </a:r>
            <a:endParaRPr lang="en-US" sz="2000" b="0" i="0" u="none" strike="noStrike" baseline="0" dirty="0">
              <a:latin typeface="Calibri" panose="020F0502020204030204" pitchFamily="34" charset="0"/>
            </a:endParaRPr>
          </a:p>
          <a:p>
            <a:pPr marL="0" indent="0">
              <a:lnSpc>
                <a:spcPct val="90000"/>
              </a:lnSpc>
              <a:buNone/>
            </a:pPr>
            <a:r>
              <a:rPr lang="el-GR" sz="2000" b="0" i="0" u="none" strike="noStrike" baseline="0" dirty="0">
                <a:latin typeface="Calibri" panose="020F0502020204030204" pitchFamily="34" charset="0"/>
              </a:rPr>
              <a:t>γ) Για παραγωγή </a:t>
            </a:r>
            <a:r>
              <a:rPr lang="el-GR" sz="2000" b="0" i="0" u="none" strike="noStrike" baseline="0" dirty="0" err="1">
                <a:latin typeface="Calibri" panose="020F0502020204030204" pitchFamily="34" charset="0"/>
              </a:rPr>
              <a:t>Vinsanto</a:t>
            </a:r>
            <a:r>
              <a:rPr lang="el-GR" sz="2000" b="0" i="0" u="none" strike="noStrike" baseline="0" dirty="0">
                <a:latin typeface="Calibri" panose="020F0502020204030204" pitchFamily="34" charset="0"/>
              </a:rPr>
              <a:t> ΟΠΑΠ τρυγιέται στα </a:t>
            </a:r>
            <a:r>
              <a:rPr lang="en-US" sz="2000" b="0" i="0" u="none" strike="noStrike" baseline="0" dirty="0">
                <a:latin typeface="Calibri" panose="020F0502020204030204" pitchFamily="34" charset="0"/>
              </a:rPr>
              <a:t>13 - 14 Be</a:t>
            </a:r>
            <a:r>
              <a:rPr lang="en-US" sz="2000" b="1" baseline="30000" dirty="0"/>
              <a:t>o</a:t>
            </a:r>
            <a:endParaRPr lang="el-GR" sz="2000" b="1" baseline="30000" dirty="0"/>
          </a:p>
        </p:txBody>
      </p:sp>
      <p:sp>
        <p:nvSpPr>
          <p:cNvPr id="13" name="Isosceles Triangle 12">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5025110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Τίτλος 1">
            <a:extLst>
              <a:ext uri="{FF2B5EF4-FFF2-40B4-BE49-F238E27FC236}">
                <a16:creationId xmlns:a16="http://schemas.microsoft.com/office/drawing/2014/main" id="{03493C2A-7B9A-1223-CCAC-8343CC4A5E7C}"/>
              </a:ext>
            </a:extLst>
          </p:cNvPr>
          <p:cNvSpPr>
            <a:spLocks noGrp="1"/>
          </p:cNvSpPr>
          <p:nvPr>
            <p:ph type="title"/>
          </p:nvPr>
        </p:nvSpPr>
        <p:spPr>
          <a:xfrm>
            <a:off x="673754" y="643467"/>
            <a:ext cx="4203045" cy="1375608"/>
          </a:xfrm>
        </p:spPr>
        <p:txBody>
          <a:bodyPr anchor="ctr">
            <a:normAutofit/>
          </a:bodyPr>
          <a:lstStyle/>
          <a:p>
            <a:pPr>
              <a:lnSpc>
                <a:spcPct val="90000"/>
              </a:lnSpc>
            </a:pPr>
            <a:r>
              <a:rPr lang="el-GR" sz="3100" b="1" dirty="0">
                <a:solidFill>
                  <a:schemeClr val="bg1"/>
                </a:solidFill>
                <a:latin typeface="Arial" panose="020B0604020202020204" pitchFamily="34" charset="0"/>
              </a:rPr>
              <a:t>Νέες Τάσεις στην Παραγωγή Κρασιού</a:t>
            </a:r>
            <a:br>
              <a:rPr lang="el-GR" sz="3100" dirty="0">
                <a:solidFill>
                  <a:schemeClr val="bg1"/>
                </a:solidFill>
                <a:latin typeface="Arial" panose="020B0604020202020204" pitchFamily="34" charset="0"/>
              </a:rPr>
            </a:br>
            <a:endParaRPr lang="el-GR" sz="3100" dirty="0">
              <a:solidFill>
                <a:schemeClr val="bg1"/>
              </a:solidFill>
            </a:endParaRPr>
          </a:p>
        </p:txBody>
      </p:sp>
      <p:sp>
        <p:nvSpPr>
          <p:cNvPr id="3" name="Θέση περιεχομένου 2">
            <a:extLst>
              <a:ext uri="{FF2B5EF4-FFF2-40B4-BE49-F238E27FC236}">
                <a16:creationId xmlns:a16="http://schemas.microsoft.com/office/drawing/2014/main" id="{6ADC839D-90C3-79FC-3E41-DB06D1159D9C}"/>
              </a:ext>
            </a:extLst>
          </p:cNvPr>
          <p:cNvSpPr>
            <a:spLocks noGrp="1"/>
          </p:cNvSpPr>
          <p:nvPr>
            <p:ph idx="1"/>
          </p:nvPr>
        </p:nvSpPr>
        <p:spPr>
          <a:xfrm>
            <a:off x="673754" y="2160590"/>
            <a:ext cx="3973943" cy="3440110"/>
          </a:xfrm>
        </p:spPr>
        <p:txBody>
          <a:bodyPr>
            <a:normAutofit/>
          </a:bodyPr>
          <a:lstStyle/>
          <a:p>
            <a:r>
              <a:rPr lang="el-GR" b="0" i="0" u="none" strike="noStrike" baseline="0">
                <a:solidFill>
                  <a:schemeClr val="bg1"/>
                </a:solidFill>
                <a:latin typeface="Arial" panose="020B0604020202020204" pitchFamily="34" charset="0"/>
              </a:rPr>
              <a:t>Χρήση ακινητοποιημένων κυττάρων.</a:t>
            </a:r>
          </a:p>
          <a:p>
            <a:r>
              <a:rPr lang="el-GR">
                <a:solidFill>
                  <a:schemeClr val="bg1"/>
                </a:solidFill>
                <a:latin typeface="Arial" panose="020B0604020202020204" pitchFamily="34" charset="0"/>
              </a:rPr>
              <a:t>Χρήση συστημάτων συνεχούς παραγωγής.</a:t>
            </a:r>
          </a:p>
          <a:p>
            <a:endParaRPr lang="el-GR">
              <a:solidFill>
                <a:schemeClr val="bg1"/>
              </a:solidFill>
            </a:endParaRPr>
          </a:p>
        </p:txBody>
      </p:sp>
      <p:pic>
        <p:nvPicPr>
          <p:cNvPr id="5" name="Εικόνα 4">
            <a:extLst>
              <a:ext uri="{FF2B5EF4-FFF2-40B4-BE49-F238E27FC236}">
                <a16:creationId xmlns:a16="http://schemas.microsoft.com/office/drawing/2014/main" id="{43226240-9965-31A5-E2A3-2B4AE94BA068}"/>
              </a:ext>
            </a:extLst>
          </p:cNvPr>
          <p:cNvPicPr>
            <a:picLocks noChangeAspect="1"/>
          </p:cNvPicPr>
          <p:nvPr/>
        </p:nvPicPr>
        <p:blipFill>
          <a:blip r:embed="rId2"/>
          <a:stretch>
            <a:fillRect/>
          </a:stretch>
        </p:blipFill>
        <p:spPr>
          <a:xfrm>
            <a:off x="5550553" y="1820532"/>
            <a:ext cx="6432294" cy="4052345"/>
          </a:xfrm>
          <a:prstGeom prst="rect">
            <a:avLst/>
          </a:prstGeom>
        </p:spPr>
      </p:pic>
      <p:sp>
        <p:nvSpPr>
          <p:cNvPr id="4" name="Θέση αριθμού διαφάνειας 3">
            <a:extLst>
              <a:ext uri="{FF2B5EF4-FFF2-40B4-BE49-F238E27FC236}">
                <a16:creationId xmlns:a16="http://schemas.microsoft.com/office/drawing/2014/main" id="{59CF3680-7B77-864F-D5E4-BB3F9B9121EF}"/>
              </a:ext>
            </a:extLst>
          </p:cNvPr>
          <p:cNvSpPr>
            <a:spLocks noGrp="1"/>
          </p:cNvSpPr>
          <p:nvPr>
            <p:ph type="sldNum" sz="quarter" idx="12"/>
          </p:nvPr>
        </p:nvSpPr>
        <p:spPr>
          <a:xfrm>
            <a:off x="10556161" y="6182876"/>
            <a:ext cx="683339" cy="365125"/>
          </a:xfrm>
        </p:spPr>
        <p:txBody>
          <a:bodyPr>
            <a:normAutofit/>
          </a:bodyPr>
          <a:lstStyle/>
          <a:p>
            <a:pPr>
              <a:spcAft>
                <a:spcPts val="600"/>
              </a:spcAft>
            </a:pPr>
            <a:fld id="{E56A5D8D-318D-4644-ADF8-BC977F9584B9}" type="slidenum">
              <a:rPr lang="el-GR">
                <a:solidFill>
                  <a:schemeClr val="tx1">
                    <a:lumMod val="65000"/>
                    <a:lumOff val="35000"/>
                  </a:schemeClr>
                </a:solidFill>
              </a:rPr>
              <a:pPr>
                <a:spcAft>
                  <a:spcPts val="600"/>
                </a:spcAft>
              </a:pPr>
              <a:t>100</a:t>
            </a:fld>
            <a:endParaRPr lang="el-GR">
              <a:solidFill>
                <a:schemeClr val="tx1">
                  <a:lumMod val="65000"/>
                  <a:lumOff val="35000"/>
                </a:schemeClr>
              </a:solidFill>
            </a:endParaRP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6490273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978283-D8C6-E8ED-4340-551A09A38547}"/>
              </a:ext>
            </a:extLst>
          </p:cNvPr>
          <p:cNvSpPr>
            <a:spLocks noGrp="1"/>
          </p:cNvSpPr>
          <p:nvPr>
            <p:ph type="title"/>
          </p:nvPr>
        </p:nvSpPr>
        <p:spPr>
          <a:xfrm>
            <a:off x="6090445" y="609600"/>
            <a:ext cx="3183556" cy="1320800"/>
          </a:xfrm>
        </p:spPr>
        <p:txBody>
          <a:bodyPr anchor="ctr">
            <a:normAutofit/>
          </a:bodyPr>
          <a:lstStyle/>
          <a:p>
            <a:pPr>
              <a:lnSpc>
                <a:spcPct val="90000"/>
              </a:lnSpc>
            </a:pPr>
            <a:r>
              <a:rPr lang="el-GR" sz="2800" b="1">
                <a:latin typeface="Arial" panose="020B0604020202020204" pitchFamily="34" charset="0"/>
              </a:rPr>
              <a:t>Νέες Τάσεις στην Παραγωγή Κρασιού</a:t>
            </a:r>
            <a:endParaRPr lang="el-GR" sz="2800"/>
          </a:p>
        </p:txBody>
      </p:sp>
      <p:sp>
        <p:nvSpPr>
          <p:cNvPr id="3" name="Θέση περιεχομένου 2">
            <a:extLst>
              <a:ext uri="{FF2B5EF4-FFF2-40B4-BE49-F238E27FC236}">
                <a16:creationId xmlns:a16="http://schemas.microsoft.com/office/drawing/2014/main" id="{60C12795-9A21-B481-B132-EA2BDB82AB1D}"/>
              </a:ext>
            </a:extLst>
          </p:cNvPr>
          <p:cNvSpPr>
            <a:spLocks noGrp="1"/>
          </p:cNvSpPr>
          <p:nvPr>
            <p:ph idx="1"/>
          </p:nvPr>
        </p:nvSpPr>
        <p:spPr>
          <a:xfrm>
            <a:off x="6094410" y="2160589"/>
            <a:ext cx="4259265" cy="3880773"/>
          </a:xfrm>
        </p:spPr>
        <p:txBody>
          <a:bodyPr>
            <a:normAutofit/>
          </a:bodyPr>
          <a:lstStyle/>
          <a:p>
            <a:r>
              <a:rPr lang="el-GR" sz="2400" b="0" i="0" u="none" strike="noStrike" baseline="0" dirty="0">
                <a:latin typeface="Arial" panose="020B0604020202020204" pitchFamily="34" charset="0"/>
              </a:rPr>
              <a:t>Χρήση καθαρών </a:t>
            </a:r>
            <a:r>
              <a:rPr lang="el-GR" sz="2400" b="0" i="0" u="none" strike="noStrike" baseline="0" dirty="0" err="1">
                <a:latin typeface="Arial" panose="020B0604020202020204" pitchFamily="34" charset="0"/>
              </a:rPr>
              <a:t>λυοφιλιωμένων</a:t>
            </a:r>
            <a:r>
              <a:rPr lang="el-GR" sz="2400" dirty="0">
                <a:latin typeface="Arial" panose="020B0604020202020204" pitchFamily="34" charset="0"/>
              </a:rPr>
              <a:t> </a:t>
            </a:r>
            <a:r>
              <a:rPr lang="el-GR" sz="2400" b="0" i="0" u="none" strike="noStrike" baseline="0" dirty="0">
                <a:latin typeface="Arial" panose="020B0604020202020204" pitchFamily="34" charset="0"/>
              </a:rPr>
              <a:t>καλλιεργειών.</a:t>
            </a:r>
          </a:p>
          <a:p>
            <a:r>
              <a:rPr lang="el-GR" sz="2400" b="0" i="0" u="none" strike="noStrike" baseline="0" dirty="0">
                <a:latin typeface="Arial" panose="020B0604020202020204" pitchFamily="34" charset="0"/>
              </a:rPr>
              <a:t>Χρήση γενετικά τροποποιημένων ζυμών.</a:t>
            </a:r>
          </a:p>
          <a:p>
            <a:endParaRPr lang="el-GR" dirty="0"/>
          </a:p>
        </p:txBody>
      </p:sp>
      <p:pic>
        <p:nvPicPr>
          <p:cNvPr id="6" name="Εικόνα 5">
            <a:extLst>
              <a:ext uri="{FF2B5EF4-FFF2-40B4-BE49-F238E27FC236}">
                <a16:creationId xmlns:a16="http://schemas.microsoft.com/office/drawing/2014/main" id="{6EFDA578-02F3-434E-2F7D-5D86F7D63904}"/>
              </a:ext>
            </a:extLst>
          </p:cNvPr>
          <p:cNvPicPr>
            <a:picLocks noChangeAspect="1"/>
          </p:cNvPicPr>
          <p:nvPr/>
        </p:nvPicPr>
        <p:blipFill>
          <a:blip r:embed="rId2"/>
          <a:stretch>
            <a:fillRect/>
          </a:stretch>
        </p:blipFill>
        <p:spPr>
          <a:xfrm>
            <a:off x="485489" y="903740"/>
            <a:ext cx="5062993" cy="4238785"/>
          </a:xfrm>
          <a:prstGeom prst="rect">
            <a:avLst/>
          </a:prstGeom>
        </p:spPr>
      </p:pic>
      <p:sp>
        <p:nvSpPr>
          <p:cNvPr id="4" name="Θέση αριθμού διαφάνειας 3">
            <a:extLst>
              <a:ext uri="{FF2B5EF4-FFF2-40B4-BE49-F238E27FC236}">
                <a16:creationId xmlns:a16="http://schemas.microsoft.com/office/drawing/2014/main" id="{4B0FB570-1695-2A7C-DA0D-156E4D2E1973}"/>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101</a:t>
            </a:fld>
            <a:endParaRPr lang="el-GR"/>
          </a:p>
        </p:txBody>
      </p:sp>
    </p:spTree>
    <p:extLst>
      <p:ext uri="{BB962C8B-B14F-4D97-AF65-F5344CB8AC3E}">
        <p14:creationId xmlns:p14="http://schemas.microsoft.com/office/powerpoint/2010/main" val="6458240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B51B42F-DB90-903C-D428-6C294F730F0C}"/>
              </a:ext>
            </a:extLst>
          </p:cNvPr>
          <p:cNvSpPr>
            <a:spLocks noGrp="1"/>
          </p:cNvSpPr>
          <p:nvPr>
            <p:ph type="title"/>
          </p:nvPr>
        </p:nvSpPr>
        <p:spPr>
          <a:xfrm>
            <a:off x="652481" y="1382486"/>
            <a:ext cx="3547581" cy="4093028"/>
          </a:xfrm>
        </p:spPr>
        <p:txBody>
          <a:bodyPr anchor="ctr">
            <a:normAutofit/>
          </a:bodyPr>
          <a:lstStyle/>
          <a:p>
            <a:r>
              <a:rPr lang="el-GR" sz="4400" b="1" dirty="0">
                <a:latin typeface="Arial" panose="020B0604020202020204" pitchFamily="34" charset="0"/>
              </a:rPr>
              <a:t>Νέες Τάσεις στην Παραγωγή Κρασιού</a:t>
            </a:r>
            <a:endParaRPr lang="el-GR" sz="4400" dirty="0"/>
          </a:p>
        </p:txBody>
      </p:sp>
      <p:grpSp>
        <p:nvGrpSpPr>
          <p:cNvPr id="24" name="Group 11">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13" name="Straight Connector 12">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13">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Isosceles Triangle 16">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3" name="Rectangle 22">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Θέση αριθμού διαφάνειας 3">
            <a:extLst>
              <a:ext uri="{FF2B5EF4-FFF2-40B4-BE49-F238E27FC236}">
                <a16:creationId xmlns:a16="http://schemas.microsoft.com/office/drawing/2014/main" id="{66D0FC7D-D1A2-5AF0-42BA-B7B25D6D0F64}"/>
              </a:ext>
            </a:extLst>
          </p:cNvPr>
          <p:cNvSpPr>
            <a:spLocks noGrp="1"/>
          </p:cNvSpPr>
          <p:nvPr>
            <p:ph type="sldNum" sz="quarter" idx="12"/>
          </p:nvPr>
        </p:nvSpPr>
        <p:spPr>
          <a:xfrm>
            <a:off x="10529090"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102</a:t>
            </a:fld>
            <a:endParaRPr lang="el-GR">
              <a:solidFill>
                <a:srgbClr val="FFFFFF"/>
              </a:solidFill>
            </a:endParaRPr>
          </a:p>
        </p:txBody>
      </p:sp>
      <p:graphicFrame>
        <p:nvGraphicFramePr>
          <p:cNvPr id="26" name="Θέση περιεχομένου 2">
            <a:extLst>
              <a:ext uri="{FF2B5EF4-FFF2-40B4-BE49-F238E27FC236}">
                <a16:creationId xmlns:a16="http://schemas.microsoft.com/office/drawing/2014/main" id="{6764E388-48CF-9144-0E8E-AE2306CE1B85}"/>
              </a:ext>
            </a:extLst>
          </p:cNvPr>
          <p:cNvGraphicFramePr>
            <a:graphicFrameLocks noGrp="1"/>
          </p:cNvGraphicFramePr>
          <p:nvPr>
            <p:ph idx="1"/>
            <p:extLst>
              <p:ext uri="{D42A27DB-BD31-4B8C-83A1-F6EECF244321}">
                <p14:modId xmlns:p14="http://schemas.microsoft.com/office/powerpoint/2010/main" val="2649941212"/>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699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7BDCE9-0DCA-F2BC-2D67-99B3E55D5AC4}"/>
              </a:ext>
            </a:extLst>
          </p:cNvPr>
          <p:cNvSpPr>
            <a:spLocks noGrp="1"/>
          </p:cNvSpPr>
          <p:nvPr>
            <p:ph type="title"/>
          </p:nvPr>
        </p:nvSpPr>
        <p:spPr>
          <a:xfrm>
            <a:off x="5536734" y="609600"/>
            <a:ext cx="3737268" cy="1320800"/>
          </a:xfrm>
        </p:spPr>
        <p:txBody>
          <a:bodyPr>
            <a:normAutofit/>
          </a:bodyPr>
          <a:lstStyle/>
          <a:p>
            <a:r>
              <a:rPr lang="en-US" b="1"/>
              <a:t>Vin Santo</a:t>
            </a:r>
            <a:br>
              <a:rPr lang="en-US" b="1"/>
            </a:br>
            <a:endParaRPr lang="el-GR"/>
          </a:p>
        </p:txBody>
      </p:sp>
      <p:sp>
        <p:nvSpPr>
          <p:cNvPr id="3" name="Θέση περιεχομένου 2">
            <a:extLst>
              <a:ext uri="{FF2B5EF4-FFF2-40B4-BE49-F238E27FC236}">
                <a16:creationId xmlns:a16="http://schemas.microsoft.com/office/drawing/2014/main" id="{030F0080-A235-2520-A5CA-74075E0DD1DB}"/>
              </a:ext>
            </a:extLst>
          </p:cNvPr>
          <p:cNvSpPr>
            <a:spLocks noGrp="1"/>
          </p:cNvSpPr>
          <p:nvPr>
            <p:ph idx="1"/>
          </p:nvPr>
        </p:nvSpPr>
        <p:spPr>
          <a:xfrm>
            <a:off x="5209563" y="1930401"/>
            <a:ext cx="6372837" cy="4110962"/>
          </a:xfrm>
        </p:spPr>
        <p:txBody>
          <a:bodyPr>
            <a:normAutofit fontScale="92500" lnSpcReduction="10000"/>
          </a:bodyPr>
          <a:lstStyle/>
          <a:p>
            <a:pPr>
              <a:lnSpc>
                <a:spcPct val="90000"/>
              </a:lnSpc>
            </a:pPr>
            <a:r>
              <a:rPr lang="el-GR" sz="2000" dirty="0"/>
              <a:t>Το </a:t>
            </a:r>
            <a:r>
              <a:rPr lang="el-GR" sz="2000" dirty="0" err="1"/>
              <a:t>Vin</a:t>
            </a:r>
            <a:r>
              <a:rPr lang="el-GR" sz="2000" dirty="0"/>
              <a:t> </a:t>
            </a:r>
            <a:r>
              <a:rPr lang="el-GR" sz="2000" dirty="0" err="1"/>
              <a:t>Santo</a:t>
            </a:r>
            <a:r>
              <a:rPr lang="el-GR" sz="2000" dirty="0"/>
              <a:t> ή </a:t>
            </a:r>
            <a:r>
              <a:rPr lang="en-US" sz="2000" dirty="0"/>
              <a:t>Vino Santo </a:t>
            </a:r>
            <a:r>
              <a:rPr lang="el-GR" sz="2000" dirty="0"/>
              <a:t>("ιερό κρασί") είναι ένα στυλ ιταλικού επιδόρπιου κρασιού. Παραδοσιακά στην Τοσκάνη, αυτά τα κρασιά παρασκευάζονται συχνά από λευκές ποικιλίες σταφυλιών όπως το </a:t>
            </a:r>
            <a:r>
              <a:rPr lang="el-GR" sz="2000" dirty="0" err="1"/>
              <a:t>Trebbiano</a:t>
            </a:r>
            <a:r>
              <a:rPr lang="el-GR" sz="2000" dirty="0"/>
              <a:t> και το </a:t>
            </a:r>
            <a:r>
              <a:rPr lang="el-GR" sz="2000" dirty="0" err="1"/>
              <a:t>Malvasia</a:t>
            </a:r>
            <a:r>
              <a:rPr lang="el-GR" sz="2000" dirty="0"/>
              <a:t>
Αφού τα σταφύλια που προορίζονται για το </a:t>
            </a:r>
            <a:r>
              <a:rPr lang="el-GR" sz="2000" dirty="0" err="1"/>
              <a:t>Vin</a:t>
            </a:r>
            <a:r>
              <a:rPr lang="el-GR" sz="2000" dirty="0"/>
              <a:t> </a:t>
            </a:r>
            <a:r>
              <a:rPr lang="el-GR" sz="2000" dirty="0" err="1"/>
              <a:t>Santo</a:t>
            </a:r>
            <a:r>
              <a:rPr lang="el-GR" sz="2000" dirty="0"/>
              <a:t> μαζευτούν τον Σεπτέμβριο ή τον Οκτώβριο, τοποθετούνται σε ψάθες, συχνά κάτω από δοκάρια ή σκάλες. Διατηρούνται σε ζεστούς, καλά αεριζόμενους χώρους που επιτρέπουν την εξάτμιση της υγρασίας στο σταφύλι
Στη συνέχεια, οι σταφίδες πιέζονται και τοποθετούνται σε ειδικά βαρέλια που ονομάζονται </a:t>
            </a:r>
            <a:r>
              <a:rPr lang="el-GR" sz="2000" dirty="0" err="1"/>
              <a:t>Caratelli</a:t>
            </a:r>
            <a:r>
              <a:rPr lang="el-GR" sz="2000" dirty="0"/>
              <a:t> (μεταφράζεται σε "μικρά βαρέλια") όπου κάθονται και περιμένουν να ξεκινήσει μια φυσική ζύμωση. Καθώς τα δωμάτια αυξάνονται σε θερμοκρασία την άνοιξη αρχίζει η ζύμωση </a:t>
            </a:r>
            <a:r>
              <a:rPr lang="el-GR" sz="2000" dirty="0" err="1"/>
              <a:t>Vin</a:t>
            </a:r>
            <a:r>
              <a:rPr lang="el-GR" sz="2000" dirty="0"/>
              <a:t> </a:t>
            </a:r>
            <a:r>
              <a:rPr lang="el-GR" sz="2000" dirty="0" err="1"/>
              <a:t>Santo</a:t>
            </a:r>
            <a:r>
              <a:rPr lang="el-GR" sz="2000" dirty="0"/>
              <a:t>.</a:t>
            </a:r>
          </a:p>
        </p:txBody>
      </p:sp>
      <p:pic>
        <p:nvPicPr>
          <p:cNvPr id="7" name="Εικόνα 6">
            <a:extLst>
              <a:ext uri="{FF2B5EF4-FFF2-40B4-BE49-F238E27FC236}">
                <a16:creationId xmlns:a16="http://schemas.microsoft.com/office/drawing/2014/main" id="{51CC1DD4-7A6A-52A8-0A05-BEA5BEA57B12}"/>
              </a:ext>
            </a:extLst>
          </p:cNvPr>
          <p:cNvPicPr>
            <a:picLocks noChangeAspect="1"/>
          </p:cNvPicPr>
          <p:nvPr/>
        </p:nvPicPr>
        <p:blipFill rotWithShape="1">
          <a:blip r:embed="rId2"/>
          <a:srcRect t="7573" r="1" b="757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4" name="Isosceles Triangle 3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DA6AE6AC-72C3-4DEA-F919-682DC7C5DFFC}"/>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a:pPr>
                <a:spcAft>
                  <a:spcPts val="600"/>
                </a:spcAft>
              </a:pPr>
              <a:t>103</a:t>
            </a:fld>
            <a:endParaRPr lang="el-GR"/>
          </a:p>
        </p:txBody>
      </p:sp>
    </p:spTree>
    <p:extLst>
      <p:ext uri="{BB962C8B-B14F-4D97-AF65-F5344CB8AC3E}">
        <p14:creationId xmlns:p14="http://schemas.microsoft.com/office/powerpoint/2010/main" val="3607804148"/>
      </p:ext>
    </p:extLst>
  </p:cSld>
  <p:clrMapOvr>
    <a:overrideClrMapping bg1="dk1" tx1="lt1" bg2="dk2" tx2="lt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7BDCE9-0DCA-F2BC-2D67-99B3E55D5AC4}"/>
              </a:ext>
            </a:extLst>
          </p:cNvPr>
          <p:cNvSpPr>
            <a:spLocks noGrp="1"/>
          </p:cNvSpPr>
          <p:nvPr>
            <p:ph type="title"/>
          </p:nvPr>
        </p:nvSpPr>
        <p:spPr>
          <a:xfrm>
            <a:off x="5536734" y="609600"/>
            <a:ext cx="3737268" cy="1320800"/>
          </a:xfrm>
        </p:spPr>
        <p:txBody>
          <a:bodyPr>
            <a:normAutofit/>
          </a:bodyPr>
          <a:lstStyle/>
          <a:p>
            <a:r>
              <a:rPr lang="en-US" b="1"/>
              <a:t>Vin Santo</a:t>
            </a:r>
            <a:br>
              <a:rPr lang="en-US" b="1"/>
            </a:br>
            <a:endParaRPr lang="el-GR"/>
          </a:p>
        </p:txBody>
      </p:sp>
      <p:sp>
        <p:nvSpPr>
          <p:cNvPr id="3" name="Θέση περιεχομένου 2">
            <a:extLst>
              <a:ext uri="{FF2B5EF4-FFF2-40B4-BE49-F238E27FC236}">
                <a16:creationId xmlns:a16="http://schemas.microsoft.com/office/drawing/2014/main" id="{030F0080-A235-2520-A5CA-74075E0DD1DB}"/>
              </a:ext>
            </a:extLst>
          </p:cNvPr>
          <p:cNvSpPr>
            <a:spLocks noGrp="1"/>
          </p:cNvSpPr>
          <p:nvPr>
            <p:ph idx="1"/>
          </p:nvPr>
        </p:nvSpPr>
        <p:spPr>
          <a:xfrm>
            <a:off x="5219700" y="1476375"/>
            <a:ext cx="5886450" cy="4930112"/>
          </a:xfrm>
        </p:spPr>
        <p:txBody>
          <a:bodyPr>
            <a:normAutofit/>
          </a:bodyPr>
          <a:lstStyle/>
          <a:p>
            <a:pPr>
              <a:lnSpc>
                <a:spcPct val="90000"/>
              </a:lnSpc>
            </a:pPr>
            <a:r>
              <a:rPr lang="el-GR" sz="2000" dirty="0"/>
              <a:t>Η ζύμωση είναι  αργή και που μπορεί να αυξηθεί η ταχύτητά της ή  να μειωθεί ανάλογα  με τις συνθήκες και να διαρκέσει έως και 4 χρόνια για να ολοκληρωθεί. 
λόγω αυτής της ανεξέλεγκτης διαδικασίας οινοποίησης σημαίνει ότι υπάρχει μεγάλη μεταβλητότητα μεταξύ διαφορετικών παραγωγών.
 Ορισμένα κρασιά είναι σχεδόν ξηρά (όχι γλυκά), με έντονη γεύση αλκοόλ περίπου 18-19%. </a:t>
            </a:r>
            <a:endParaRPr lang="en-US" sz="2000" dirty="0"/>
          </a:p>
          <a:p>
            <a:pPr>
              <a:lnSpc>
                <a:spcPct val="90000"/>
              </a:lnSpc>
            </a:pPr>
            <a:r>
              <a:rPr lang="el-GR" sz="2000" dirty="0"/>
              <a:t>Άλλοι παραγωγοί παράγουν εξαιρετικά γλυκά κρασιά περίπου 220 g / L ζάχαρα (κοντά σε  σιρόπι) με περίπου 14% </a:t>
            </a:r>
            <a:r>
              <a:rPr lang="el-GR" sz="2000" dirty="0" err="1"/>
              <a:t>αλκοολ</a:t>
            </a:r>
            <a:r>
              <a:rPr lang="el-GR" sz="2000" dirty="0"/>
              <a:t>. </a:t>
            </a:r>
          </a:p>
        </p:txBody>
      </p:sp>
      <p:pic>
        <p:nvPicPr>
          <p:cNvPr id="6" name="Εικόνα 5">
            <a:extLst>
              <a:ext uri="{FF2B5EF4-FFF2-40B4-BE49-F238E27FC236}">
                <a16:creationId xmlns:a16="http://schemas.microsoft.com/office/drawing/2014/main" id="{7F2CBC3B-190E-F2EC-8EB5-92084F1D959C}"/>
              </a:ext>
            </a:extLst>
          </p:cNvPr>
          <p:cNvPicPr>
            <a:picLocks noChangeAspect="1"/>
          </p:cNvPicPr>
          <p:nvPr/>
        </p:nvPicPr>
        <p:blipFill rotWithShape="1">
          <a:blip r:embed="rId2"/>
          <a:srcRect l="10918" r="1041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4" name="Isosceles Triangle 3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DA6AE6AC-72C3-4DEA-F919-682DC7C5DFFC}"/>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a:pPr>
                <a:spcAft>
                  <a:spcPts val="600"/>
                </a:spcAft>
              </a:pPr>
              <a:t>104</a:t>
            </a:fld>
            <a:endParaRPr lang="el-GR"/>
          </a:p>
        </p:txBody>
      </p:sp>
    </p:spTree>
    <p:extLst>
      <p:ext uri="{BB962C8B-B14F-4D97-AF65-F5344CB8AC3E}">
        <p14:creationId xmlns:p14="http://schemas.microsoft.com/office/powerpoint/2010/main" val="2707235607"/>
      </p:ext>
    </p:extLst>
  </p:cSld>
  <p:clrMapOvr>
    <a:overrideClrMapping bg1="dk1" tx1="lt1" bg2="dk2"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D73225-E79E-84A3-3682-D374734FD303}"/>
              </a:ext>
            </a:extLst>
          </p:cNvPr>
          <p:cNvSpPr>
            <a:spLocks noGrp="1"/>
          </p:cNvSpPr>
          <p:nvPr>
            <p:ph type="title"/>
          </p:nvPr>
        </p:nvSpPr>
        <p:spPr>
          <a:xfrm>
            <a:off x="5536734" y="609600"/>
            <a:ext cx="3737268" cy="1320800"/>
          </a:xfrm>
        </p:spPr>
        <p:txBody>
          <a:bodyPr>
            <a:normAutofit/>
          </a:bodyPr>
          <a:lstStyle/>
          <a:p>
            <a:r>
              <a:rPr lang="en-US" b="1" dirty="0"/>
              <a:t>Ice wine</a:t>
            </a:r>
            <a:r>
              <a:rPr lang="el-GR" b="1" dirty="0"/>
              <a:t> - </a:t>
            </a:r>
            <a:r>
              <a:rPr lang="de-DE" i="1" dirty="0"/>
              <a:t>Eiswein</a:t>
            </a:r>
            <a:br>
              <a:rPr lang="en-US" b="1" dirty="0"/>
            </a:br>
            <a:endParaRPr lang="el-GR" dirty="0"/>
          </a:p>
        </p:txBody>
      </p:sp>
      <p:sp>
        <p:nvSpPr>
          <p:cNvPr id="14" name="Content Placeholder 13">
            <a:extLst>
              <a:ext uri="{FF2B5EF4-FFF2-40B4-BE49-F238E27FC236}">
                <a16:creationId xmlns:a16="http://schemas.microsoft.com/office/drawing/2014/main" id="{F2249AA9-9AE3-DCAA-071D-A8F0C416EBE0}"/>
              </a:ext>
            </a:extLst>
          </p:cNvPr>
          <p:cNvSpPr>
            <a:spLocks noGrp="1"/>
          </p:cNvSpPr>
          <p:nvPr>
            <p:ph idx="1"/>
          </p:nvPr>
        </p:nvSpPr>
        <p:spPr>
          <a:xfrm>
            <a:off x="5209563" y="2160589"/>
            <a:ext cx="5394940" cy="4087811"/>
          </a:xfrm>
        </p:spPr>
        <p:txBody>
          <a:bodyPr>
            <a:normAutofit/>
          </a:bodyPr>
          <a:lstStyle/>
          <a:p>
            <a:pPr>
              <a:lnSpc>
                <a:spcPct val="90000"/>
              </a:lnSpc>
            </a:pPr>
            <a:r>
              <a:rPr lang="el-GR" dirty="0"/>
              <a:t>Οι παραγωγοί ,αφήνουν ατρύγητα σταφύλια και περιμένουν να πέσει η θερμοκρασία κάτω από το μηδέν</a:t>
            </a:r>
          </a:p>
          <a:p>
            <a:pPr>
              <a:lnSpc>
                <a:spcPct val="90000"/>
              </a:lnSpc>
            </a:pPr>
            <a:r>
              <a:rPr lang="el-GR" dirty="0"/>
              <a:t>Όταν είναι έτοιμα για συγκομιδή, τα σταφύλια αφαιρούνται και πιέζονται ενώ είναι ακόμα κατεψυγμένα</a:t>
            </a:r>
          </a:p>
          <a:p>
            <a:pPr>
              <a:lnSpc>
                <a:spcPct val="90000"/>
              </a:lnSpc>
            </a:pPr>
            <a:r>
              <a:rPr lang="el-GR" dirty="0"/>
              <a:t>Το νερό των σταφυλιών γίνεται πάγος ενώ ότι έχει ζάχαρα είναι ακόμα υγρό
Ο μούστος έχει πολύ μεγάλες συγκεντρώσεις ζαχάρου</a:t>
            </a:r>
          </a:p>
          <a:p>
            <a:pPr>
              <a:lnSpc>
                <a:spcPct val="90000"/>
              </a:lnSpc>
            </a:pPr>
            <a:r>
              <a:rPr lang="el-GR" dirty="0"/>
              <a:t>Το κρασί δεν υπερβαίνει την περιεκτικότητα σε αλκοόλη 12% και το υπόλοιπο ζάχαρο μένει αζύμωτο</a:t>
            </a:r>
          </a:p>
          <a:p>
            <a:pPr marL="0" indent="0">
              <a:lnSpc>
                <a:spcPct val="90000"/>
              </a:lnSpc>
              <a:buNone/>
            </a:pPr>
            <a:endParaRPr lang="el-GR" dirty="0"/>
          </a:p>
        </p:txBody>
      </p:sp>
      <p:pic>
        <p:nvPicPr>
          <p:cNvPr id="5" name="Εικόνα 4" descr="Εικόνα που περιέχει εξωτερικός χώρος/ύπαιθρος, κοντά&#10;&#10;Περιγραφή που δημιουργήθηκε αυτόματα">
            <a:extLst>
              <a:ext uri="{FF2B5EF4-FFF2-40B4-BE49-F238E27FC236}">
                <a16:creationId xmlns:a16="http://schemas.microsoft.com/office/drawing/2014/main" id="{C1AC1A1E-D1E4-0C39-B4C8-1D8640E7DA10}"/>
              </a:ext>
            </a:extLst>
          </p:cNvPr>
          <p:cNvPicPr>
            <a:picLocks noChangeAspect="1"/>
          </p:cNvPicPr>
          <p:nvPr/>
        </p:nvPicPr>
        <p:blipFill rotWithShape="1">
          <a:blip r:embed="rId2">
            <a:extLst>
              <a:ext uri="{28A0092B-C50C-407E-A947-70E740481C1C}">
                <a14:useLocalDpi xmlns:a14="http://schemas.microsoft.com/office/drawing/2010/main" val="0"/>
              </a:ext>
            </a:extLst>
          </a:blip>
          <a:srcRect r="1" b="1514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13383B4F-A43A-347C-F125-6D88671A1B2F}"/>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105</a:t>
            </a:fld>
            <a:endParaRPr lang="el-GR"/>
          </a:p>
        </p:txBody>
      </p:sp>
    </p:spTree>
    <p:extLst>
      <p:ext uri="{BB962C8B-B14F-4D97-AF65-F5344CB8AC3E}">
        <p14:creationId xmlns:p14="http://schemas.microsoft.com/office/powerpoint/2010/main" val="1035969865"/>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2EA349-6DBB-D60F-3126-E6E1EC0213C5}"/>
              </a:ext>
            </a:extLst>
          </p:cNvPr>
          <p:cNvSpPr>
            <a:spLocks noGrp="1"/>
          </p:cNvSpPr>
          <p:nvPr>
            <p:ph type="title"/>
          </p:nvPr>
        </p:nvSpPr>
        <p:spPr/>
        <p:txBody>
          <a:bodyPr/>
          <a:lstStyle/>
          <a:p>
            <a:r>
              <a:rPr lang="el-GR" b="1" dirty="0" err="1"/>
              <a:t>Κουμανδαρία</a:t>
            </a:r>
            <a:r>
              <a:rPr lang="el-GR" b="1" dirty="0"/>
              <a:t> (</a:t>
            </a:r>
            <a:r>
              <a:rPr lang="el-GR" b="1" dirty="0" err="1"/>
              <a:t>Κουμανταρία</a:t>
            </a:r>
            <a:r>
              <a:rPr lang="el-GR" b="1" dirty="0"/>
              <a:t>)</a:t>
            </a:r>
            <a:endParaRPr lang="el-GR" dirty="0"/>
          </a:p>
        </p:txBody>
      </p:sp>
      <p:pic>
        <p:nvPicPr>
          <p:cNvPr id="8" name="Θέση περιεχομένου 7" descr="Εικόνα που περιέχει κείμενο, φαγητό, αναψυκτικό, αλκοόλ&#10;&#10;Περιγραφή που δημιουργήθηκε αυτόματα">
            <a:extLst>
              <a:ext uri="{FF2B5EF4-FFF2-40B4-BE49-F238E27FC236}">
                <a16:creationId xmlns:a16="http://schemas.microsoft.com/office/drawing/2014/main" id="{4E3E0424-DC73-3566-09F9-993911D56C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69225" y="2045162"/>
            <a:ext cx="3881437" cy="3881437"/>
          </a:xfrm>
        </p:spPr>
      </p:pic>
      <p:sp>
        <p:nvSpPr>
          <p:cNvPr id="4" name="Θέση αριθμού διαφάνειας 3">
            <a:extLst>
              <a:ext uri="{FF2B5EF4-FFF2-40B4-BE49-F238E27FC236}">
                <a16:creationId xmlns:a16="http://schemas.microsoft.com/office/drawing/2014/main" id="{C5EFA64B-AF88-68E6-8F38-D2A6FFDDC880}"/>
              </a:ext>
            </a:extLst>
          </p:cNvPr>
          <p:cNvSpPr>
            <a:spLocks noGrp="1"/>
          </p:cNvSpPr>
          <p:nvPr>
            <p:ph type="sldNum" sz="quarter" idx="12"/>
          </p:nvPr>
        </p:nvSpPr>
        <p:spPr/>
        <p:txBody>
          <a:bodyPr/>
          <a:lstStyle/>
          <a:p>
            <a:fld id="{E56A5D8D-318D-4644-ADF8-BC977F9584B9}" type="slidenum">
              <a:rPr lang="el-GR" smtClean="0"/>
              <a:t>106</a:t>
            </a:fld>
            <a:endParaRPr lang="el-GR"/>
          </a:p>
        </p:txBody>
      </p:sp>
      <p:graphicFrame>
        <p:nvGraphicFramePr>
          <p:cNvPr id="12" name="TextBox 9">
            <a:extLst>
              <a:ext uri="{FF2B5EF4-FFF2-40B4-BE49-F238E27FC236}">
                <a16:creationId xmlns:a16="http://schemas.microsoft.com/office/drawing/2014/main" id="{80E73F37-8502-87F4-7807-D5877ABAE79E}"/>
              </a:ext>
            </a:extLst>
          </p:cNvPr>
          <p:cNvGraphicFramePr/>
          <p:nvPr>
            <p:extLst>
              <p:ext uri="{D42A27DB-BD31-4B8C-83A1-F6EECF244321}">
                <p14:modId xmlns:p14="http://schemas.microsoft.com/office/powerpoint/2010/main" val="3549018919"/>
              </p:ext>
            </p:extLst>
          </p:nvPr>
        </p:nvGraphicFramePr>
        <p:xfrm>
          <a:off x="541338" y="1308224"/>
          <a:ext cx="7154862" cy="5632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19529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2EA349-6DBB-D60F-3126-E6E1EC0213C5}"/>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b="1" dirty="0" err="1"/>
              <a:t>Κουμ</a:t>
            </a:r>
            <a:r>
              <a:rPr lang="en-US" b="1" dirty="0"/>
              <a:t>ανδαρία (Κουμανταρία)</a:t>
            </a:r>
            <a:endParaRPr lang="en-US" dirty="0"/>
          </a:p>
        </p:txBody>
      </p:sp>
      <p:sp>
        <p:nvSpPr>
          <p:cNvPr id="10" name="TextBox 9">
            <a:extLst>
              <a:ext uri="{FF2B5EF4-FFF2-40B4-BE49-F238E27FC236}">
                <a16:creationId xmlns:a16="http://schemas.microsoft.com/office/drawing/2014/main" id="{46B80886-F169-8F0B-61A3-30EF13CA99FC}"/>
              </a:ext>
            </a:extLst>
          </p:cNvPr>
          <p:cNvSpPr txBox="1"/>
          <p:nvPr/>
        </p:nvSpPr>
        <p:spPr>
          <a:xfrm>
            <a:off x="5209563" y="2160589"/>
            <a:ext cx="6696687" cy="4516436"/>
          </a:xfrm>
          <a:prstGeom prst="rect">
            <a:avLst/>
          </a:prstGeom>
        </p:spPr>
        <p:txBody>
          <a:bodyPr vert="horz" lIns="91440" tIns="45720" rIns="91440" bIns="45720" rtlCol="0">
            <a:normAutofit/>
          </a:bodyPr>
          <a:lstStyle/>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Μετά</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τον</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τρυγητό</a:t>
            </a:r>
            <a:r>
              <a:rPr lang="en-US" sz="2000" dirty="0">
                <a:solidFill>
                  <a:schemeClr val="tx1">
                    <a:lumMod val="75000"/>
                    <a:lumOff val="25000"/>
                  </a:schemeClr>
                </a:solidFill>
                <a:latin typeface="Calibri" panose="020F0502020204030204" pitchFamily="34" charset="0"/>
              </a:rPr>
              <a:t> τα στα</a:t>
            </a:r>
            <a:r>
              <a:rPr lang="en-US" sz="2000" dirty="0" err="1">
                <a:solidFill>
                  <a:schemeClr val="tx1">
                    <a:lumMod val="75000"/>
                    <a:lumOff val="25000"/>
                  </a:schemeClr>
                </a:solidFill>
                <a:latin typeface="Calibri" panose="020F0502020204030204" pitchFamily="34" charset="0"/>
              </a:rPr>
              <a:t>φύλι</a:t>
            </a:r>
            <a:r>
              <a:rPr lang="en-US" sz="2000" dirty="0">
                <a:solidFill>
                  <a:schemeClr val="tx1">
                    <a:lumMod val="75000"/>
                    <a:lumOff val="25000"/>
                  </a:schemeClr>
                </a:solidFill>
                <a:latin typeface="Calibri" panose="020F0502020204030204" pitchFamily="34" charset="0"/>
              </a:rPr>
              <a:t>α τοποθετούνται πάνω σε λινάτσες στο ύπαιθρο, τις λεγόμενες «απλώστρες», που βρίσκονται σε σημεία όπου υπάρχει μεγάλη ηλιοφάνεια.</a:t>
            </a:r>
          </a:p>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 Τα στα</a:t>
            </a:r>
            <a:r>
              <a:rPr lang="en-US" sz="2000" dirty="0" err="1">
                <a:solidFill>
                  <a:schemeClr val="tx1">
                    <a:lumMod val="75000"/>
                    <a:lumOff val="25000"/>
                  </a:schemeClr>
                </a:solidFill>
                <a:latin typeface="Calibri" panose="020F0502020204030204" pitchFamily="34" charset="0"/>
              </a:rPr>
              <a:t>φύλι</a:t>
            </a:r>
            <a:r>
              <a:rPr lang="en-US" sz="2000" dirty="0">
                <a:solidFill>
                  <a:schemeClr val="tx1">
                    <a:lumMod val="75000"/>
                    <a:lumOff val="25000"/>
                  </a:schemeClr>
                </a:solidFill>
                <a:latin typeface="Calibri" panose="020F0502020204030204" pitchFamily="34" charset="0"/>
              </a:rPr>
              <a:t>α παραμένουν στις «απλώστρες» 4 -10 μέρες ή και περισσότερες αναλόγως της πορείας των καιρικών συνθηκών, για να υποστούν αφυδάτωση από την επίδραση της ηλιακής ακτινοβολίας. </a:t>
            </a:r>
          </a:p>
          <a:p>
            <a:pPr marL="285750" indent="-285750">
              <a:lnSpc>
                <a:spcPct val="90000"/>
              </a:lnSpc>
              <a:spcBef>
                <a:spcPts val="1000"/>
              </a:spcBef>
              <a:buClr>
                <a:schemeClr val="accent1"/>
              </a:buClr>
              <a:buSzPct val="80000"/>
              <a:buFont typeface="Wingdings 3" charset="2"/>
              <a:buChar char=""/>
            </a:pPr>
            <a:r>
              <a:rPr lang="en-US" sz="2000" dirty="0" err="1">
                <a:solidFill>
                  <a:schemeClr val="tx1">
                    <a:lumMod val="75000"/>
                    <a:lumOff val="25000"/>
                  </a:schemeClr>
                </a:solidFill>
                <a:latin typeface="Calibri" panose="020F0502020204030204" pitchFamily="34" charset="0"/>
              </a:rPr>
              <a:t>Μετά</a:t>
            </a:r>
            <a:r>
              <a:rPr lang="en-US" sz="2000" dirty="0">
                <a:solidFill>
                  <a:schemeClr val="tx1">
                    <a:lumMod val="75000"/>
                    <a:lumOff val="25000"/>
                  </a:schemeClr>
                </a:solidFill>
                <a:latin typeface="Calibri" panose="020F0502020204030204" pitchFamily="34" charset="0"/>
              </a:rPr>
              <a:t>, α</a:t>
            </a:r>
            <a:r>
              <a:rPr lang="en-US" sz="2000" dirty="0" err="1">
                <a:solidFill>
                  <a:schemeClr val="tx1">
                    <a:lumMod val="75000"/>
                    <a:lumOff val="25000"/>
                  </a:schemeClr>
                </a:solidFill>
                <a:latin typeface="Calibri" panose="020F0502020204030204" pitchFamily="34" charset="0"/>
              </a:rPr>
              <a:t>φού</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οι</a:t>
            </a:r>
            <a:r>
              <a:rPr lang="en-US" sz="2000" dirty="0">
                <a:solidFill>
                  <a:schemeClr val="tx1">
                    <a:lumMod val="75000"/>
                    <a:lumOff val="25000"/>
                  </a:schemeClr>
                </a:solidFill>
                <a:latin typeface="Calibri" panose="020F0502020204030204" pitchFamily="34" charset="0"/>
              </a:rPr>
              <a:t> βα</a:t>
            </a:r>
            <a:r>
              <a:rPr lang="en-US" sz="2000" dirty="0" err="1">
                <a:solidFill>
                  <a:schemeClr val="tx1">
                    <a:lumMod val="75000"/>
                    <a:lumOff val="25000"/>
                  </a:schemeClr>
                </a:solidFill>
                <a:latin typeface="Calibri" panose="020F0502020204030204" pitchFamily="34" charset="0"/>
              </a:rPr>
              <a:t>θμοί</a:t>
            </a:r>
            <a:r>
              <a:rPr lang="en-US" sz="2000" dirty="0">
                <a:solidFill>
                  <a:schemeClr val="tx1">
                    <a:lumMod val="75000"/>
                    <a:lumOff val="25000"/>
                  </a:schemeClr>
                </a:solidFill>
                <a:latin typeface="Calibri" panose="020F0502020204030204" pitchFamily="34" charset="0"/>
              </a:rPr>
              <a:t> α</a:t>
            </a:r>
            <a:r>
              <a:rPr lang="en-US" sz="2000" dirty="0" err="1">
                <a:solidFill>
                  <a:schemeClr val="tx1">
                    <a:lumMod val="75000"/>
                    <a:lumOff val="25000"/>
                  </a:schemeClr>
                </a:solidFill>
                <a:latin typeface="Calibri" panose="020F0502020204030204" pitchFamily="34" charset="0"/>
              </a:rPr>
              <a:t>νέλθουν</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γι</a:t>
            </a:r>
            <a:r>
              <a:rPr lang="en-US" sz="2000" dirty="0">
                <a:solidFill>
                  <a:schemeClr val="tx1">
                    <a:lumMod val="75000"/>
                    <a:lumOff val="25000"/>
                  </a:schemeClr>
                </a:solidFill>
                <a:latin typeface="Calibri" panose="020F0502020204030204" pitchFamily="34" charset="0"/>
              </a:rPr>
              <a:t>α το μαύρο σταφύλι σε 21°-23° και για το ξυνιστέρι σε 19°, τα σταφύλια είναι έτοιμα για έκθλιψη</a:t>
            </a:r>
          </a:p>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 Το </a:t>
            </a:r>
            <a:r>
              <a:rPr lang="en-US" sz="2000" dirty="0" err="1">
                <a:solidFill>
                  <a:schemeClr val="tx1">
                    <a:lumMod val="75000"/>
                    <a:lumOff val="25000"/>
                  </a:schemeClr>
                </a:solidFill>
                <a:latin typeface="Calibri" panose="020F0502020204030204" pitchFamily="34" charset="0"/>
              </a:rPr>
              <a:t>κρ</a:t>
            </a:r>
            <a:r>
              <a:rPr lang="en-US" sz="2000" dirty="0">
                <a:solidFill>
                  <a:schemeClr val="tx1">
                    <a:lumMod val="75000"/>
                    <a:lumOff val="25000"/>
                  </a:schemeClr>
                </a:solidFill>
                <a:latin typeface="Calibri" panose="020F0502020204030204" pitchFamily="34" charset="0"/>
              </a:rPr>
              <a:t>ασί προτού εμφιαλωθεί αφήνεται να παλιώσει για δύο χρόνια σε ξύλινα βαρέλια.</a:t>
            </a:r>
          </a:p>
          <a:p>
            <a:pPr marL="285750" indent="-285750">
              <a:lnSpc>
                <a:spcPct val="90000"/>
              </a:lnSpc>
              <a:spcBef>
                <a:spcPts val="1000"/>
              </a:spcBef>
              <a:buClr>
                <a:schemeClr val="accent1"/>
              </a:buClr>
              <a:buSzPct val="80000"/>
              <a:buFont typeface="Wingdings 3" charset="2"/>
              <a:buChar char=""/>
            </a:pPr>
            <a:r>
              <a:rPr lang="en-US" sz="2000" dirty="0">
                <a:solidFill>
                  <a:schemeClr val="tx1">
                    <a:lumMod val="75000"/>
                    <a:lumOff val="25000"/>
                  </a:schemeClr>
                </a:solidFill>
                <a:latin typeface="Calibri" panose="020F0502020204030204" pitchFamily="34" charset="0"/>
              </a:rPr>
              <a:t>Το </a:t>
            </a:r>
            <a:r>
              <a:rPr lang="en-US" sz="2000" dirty="0" err="1">
                <a:solidFill>
                  <a:schemeClr val="tx1">
                    <a:lumMod val="75000"/>
                    <a:lumOff val="25000"/>
                  </a:schemeClr>
                </a:solidFill>
                <a:latin typeface="Calibri" panose="020F0502020204030204" pitchFamily="34" charset="0"/>
              </a:rPr>
              <a:t>τελικο</a:t>
            </a:r>
            <a:r>
              <a:rPr lang="en-US" sz="2000" dirty="0">
                <a:solidFill>
                  <a:schemeClr val="tx1">
                    <a:lumMod val="75000"/>
                    <a:lumOff val="25000"/>
                  </a:schemeClr>
                </a:solidFill>
                <a:latin typeface="Calibri" panose="020F0502020204030204" pitchFamily="34" charset="0"/>
              </a:rPr>
              <a:t> π</a:t>
            </a:r>
            <a:r>
              <a:rPr lang="en-US" sz="2000" dirty="0" err="1">
                <a:solidFill>
                  <a:schemeClr val="tx1">
                    <a:lumMod val="75000"/>
                    <a:lumOff val="25000"/>
                  </a:schemeClr>
                </a:solidFill>
                <a:latin typeface="Calibri" panose="020F0502020204030204" pitchFamily="34" charset="0"/>
              </a:rPr>
              <a:t>ροιον</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έχει</a:t>
            </a:r>
            <a:r>
              <a:rPr lang="en-US" sz="2000" dirty="0">
                <a:solidFill>
                  <a:schemeClr val="tx1">
                    <a:lumMod val="75000"/>
                    <a:lumOff val="25000"/>
                  </a:schemeClr>
                </a:solidFill>
                <a:latin typeface="Calibri" panose="020F0502020204030204" pitchFamily="34" charset="0"/>
              </a:rPr>
              <a:t> Baume 7-12° και π</a:t>
            </a:r>
            <a:r>
              <a:rPr lang="en-US" sz="2000" dirty="0" err="1">
                <a:solidFill>
                  <a:schemeClr val="tx1">
                    <a:lumMod val="75000"/>
                    <a:lumOff val="25000"/>
                  </a:schemeClr>
                </a:solidFill>
                <a:latin typeface="Calibri" panose="020F0502020204030204" pitchFamily="34" charset="0"/>
              </a:rPr>
              <a:t>οσοστό</a:t>
            </a:r>
            <a:r>
              <a:rPr lang="en-US" sz="2000" dirty="0">
                <a:solidFill>
                  <a:schemeClr val="tx1">
                    <a:lumMod val="75000"/>
                    <a:lumOff val="25000"/>
                  </a:schemeClr>
                </a:solidFill>
                <a:latin typeface="Calibri" panose="020F0502020204030204" pitchFamily="34" charset="0"/>
              </a:rPr>
              <a:t> </a:t>
            </a:r>
            <a:r>
              <a:rPr lang="en-US" sz="2000" dirty="0" err="1">
                <a:solidFill>
                  <a:schemeClr val="tx1">
                    <a:lumMod val="75000"/>
                    <a:lumOff val="25000"/>
                  </a:schemeClr>
                </a:solidFill>
                <a:latin typeface="Calibri" panose="020F0502020204030204" pitchFamily="34" charset="0"/>
              </a:rPr>
              <a:t>οινο</a:t>
            </a:r>
            <a:r>
              <a:rPr lang="en-US" sz="2000" dirty="0">
                <a:solidFill>
                  <a:schemeClr val="tx1">
                    <a:lumMod val="75000"/>
                    <a:lumOff val="25000"/>
                  </a:schemeClr>
                </a:solidFill>
                <a:latin typeface="Calibri" panose="020F0502020204030204" pitchFamily="34" charset="0"/>
              </a:rPr>
              <a:t>πνεύματος 13-20%.</a:t>
            </a:r>
          </a:p>
        </p:txBody>
      </p:sp>
      <p:pic>
        <p:nvPicPr>
          <p:cNvPr id="3" name="Εικόνα 2">
            <a:extLst>
              <a:ext uri="{FF2B5EF4-FFF2-40B4-BE49-F238E27FC236}">
                <a16:creationId xmlns:a16="http://schemas.microsoft.com/office/drawing/2014/main" id="{F125586E-4773-34BF-455B-23CA58E580E6}"/>
              </a:ext>
            </a:extLst>
          </p:cNvPr>
          <p:cNvPicPr>
            <a:picLocks noChangeAspect="1"/>
          </p:cNvPicPr>
          <p:nvPr/>
        </p:nvPicPr>
        <p:blipFill rotWithShape="1">
          <a:blip r:embed="rId2"/>
          <a:srcRect l="28639" r="2022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40"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C5EFA64B-AF88-68E6-8F38-D2A6FFDDC880}"/>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defTabSz="914400">
              <a:spcAft>
                <a:spcPts val="600"/>
              </a:spcAft>
            </a:pPr>
            <a:fld id="{E56A5D8D-318D-4644-ADF8-BC977F9584B9}" type="slidenum">
              <a:rPr lang="en-US"/>
              <a:pPr defTabSz="914400">
                <a:spcAft>
                  <a:spcPts val="600"/>
                </a:spcAft>
              </a:pPr>
              <a:t>107</a:t>
            </a:fld>
            <a:endParaRPr lang="en-US" dirty="0"/>
          </a:p>
        </p:txBody>
      </p:sp>
    </p:spTree>
    <p:extLst>
      <p:ext uri="{BB962C8B-B14F-4D97-AF65-F5344CB8AC3E}">
        <p14:creationId xmlns:p14="http://schemas.microsoft.com/office/powerpoint/2010/main" val="9837505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6053FF-D9B3-9CBC-3993-F61E290EF756}"/>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C441DCDF-AED9-C750-F9DE-EB7E638E8248}"/>
              </a:ext>
            </a:extLst>
          </p:cNvPr>
          <p:cNvSpPr>
            <a:spLocks noGrp="1"/>
          </p:cNvSpPr>
          <p:nvPr>
            <p:ph idx="1"/>
          </p:nvPr>
        </p:nvSpPr>
        <p:spPr/>
        <p:txBody>
          <a:bodyPr/>
          <a:lstStyle/>
          <a:p>
            <a:r>
              <a:rPr lang="en-US" dirty="0">
                <a:hlinkClick r:id="rId2"/>
              </a:rPr>
              <a:t>https://www.houseofwine.gr/how/club/Greg_20150207/</a:t>
            </a:r>
            <a:endParaRPr lang="en-US" dirty="0"/>
          </a:p>
          <a:p>
            <a:r>
              <a:rPr lang="en-US" dirty="0">
                <a:hlinkClick r:id="rId3"/>
              </a:rPr>
              <a:t>https://santowines.gr/el/gallery-gr/winery-vineyard-gr</a:t>
            </a:r>
            <a:endParaRPr lang="el-GR" dirty="0"/>
          </a:p>
          <a:p>
            <a:r>
              <a:rPr lang="en-US" dirty="0">
                <a:hlinkClick r:id="rId4"/>
              </a:rPr>
              <a:t>https://www.akvineyards.gr/oxeidotiki-orimansi-tou-krasiou-se-vareli/</a:t>
            </a:r>
            <a:endParaRPr lang="en-US" dirty="0"/>
          </a:p>
          <a:p>
            <a:r>
              <a:rPr lang="en-US" dirty="0">
                <a:hlinkClick r:id="rId5"/>
              </a:rPr>
              <a:t>https://www.winetraveler.com/wine-resources/what-is-ice-wine/</a:t>
            </a:r>
            <a:endParaRPr lang="el-GR" dirty="0"/>
          </a:p>
          <a:p>
            <a:r>
              <a:rPr lang="en-US" dirty="0">
                <a:hlinkClick r:id="rId6"/>
              </a:rPr>
              <a:t>https://www.bigcyprus.com.cy/el/article/koymantaria-krasi-tis-kyproy</a:t>
            </a:r>
            <a:endParaRPr lang="el-GR" dirty="0"/>
          </a:p>
          <a:p>
            <a:r>
              <a:rPr lang="en-US" dirty="0">
                <a:hlinkClick r:id="rId7"/>
              </a:rPr>
              <a:t>http://www.polignosi.com/cgibin/hweb?-A=6047&amp;-V=limmata</a:t>
            </a:r>
            <a:endParaRPr lang="en-US" dirty="0"/>
          </a:p>
          <a:p>
            <a:r>
              <a:rPr lang="en-US" dirty="0">
                <a:hlinkClick r:id="rId8"/>
              </a:rPr>
              <a:t>https://biologydictionary.net/saccharomyces-cerevisiae/</a:t>
            </a:r>
            <a:endParaRPr lang="en-US" dirty="0"/>
          </a:p>
          <a:p>
            <a:endParaRPr lang="el-GR" dirty="0"/>
          </a:p>
          <a:p>
            <a:endParaRPr lang="en-US" dirty="0"/>
          </a:p>
          <a:p>
            <a:endParaRPr lang="en-US" dirty="0"/>
          </a:p>
        </p:txBody>
      </p:sp>
      <p:sp>
        <p:nvSpPr>
          <p:cNvPr id="4" name="Θέση αριθμού διαφάνειας 3">
            <a:extLst>
              <a:ext uri="{FF2B5EF4-FFF2-40B4-BE49-F238E27FC236}">
                <a16:creationId xmlns:a16="http://schemas.microsoft.com/office/drawing/2014/main" id="{9BB41424-7270-76F2-CE65-CF6F0E0C6A27}"/>
              </a:ext>
            </a:extLst>
          </p:cNvPr>
          <p:cNvSpPr>
            <a:spLocks noGrp="1"/>
          </p:cNvSpPr>
          <p:nvPr>
            <p:ph type="sldNum" sz="quarter" idx="12"/>
          </p:nvPr>
        </p:nvSpPr>
        <p:spPr/>
        <p:txBody>
          <a:bodyPr/>
          <a:lstStyle/>
          <a:p>
            <a:fld id="{E56A5D8D-318D-4644-ADF8-BC977F9584B9}" type="slidenum">
              <a:rPr lang="el-GR" smtClean="0"/>
              <a:t>108</a:t>
            </a:fld>
            <a:endParaRPr lang="el-GR"/>
          </a:p>
        </p:txBody>
      </p:sp>
    </p:spTree>
    <p:extLst>
      <p:ext uri="{BB962C8B-B14F-4D97-AF65-F5344CB8AC3E}">
        <p14:creationId xmlns:p14="http://schemas.microsoft.com/office/powerpoint/2010/main" val="871856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34A971-B30D-A0E0-4DEB-906E56843FEA}"/>
              </a:ext>
            </a:extLst>
          </p:cNvPr>
          <p:cNvSpPr>
            <a:spLocks noGrp="1"/>
          </p:cNvSpPr>
          <p:nvPr>
            <p:ph type="title"/>
          </p:nvPr>
        </p:nvSpPr>
        <p:spPr>
          <a:xfrm>
            <a:off x="5536734" y="609600"/>
            <a:ext cx="3737268" cy="1320800"/>
          </a:xfrm>
        </p:spPr>
        <p:txBody>
          <a:bodyPr>
            <a:normAutofit/>
          </a:bodyPr>
          <a:lstStyle/>
          <a:p>
            <a:r>
              <a:rPr lang="el-GR" b="1" i="0" u="none" strike="noStrike" baseline="0">
                <a:latin typeface="Calibri" panose="020F0502020204030204" pitchFamily="34" charset="0"/>
              </a:rPr>
              <a:t>Μηχανικός Τρύγος</a:t>
            </a:r>
            <a:endParaRPr lang="el-GR"/>
          </a:p>
        </p:txBody>
      </p:sp>
      <p:sp>
        <p:nvSpPr>
          <p:cNvPr id="3" name="Θέση περιεχομένου 2">
            <a:extLst>
              <a:ext uri="{FF2B5EF4-FFF2-40B4-BE49-F238E27FC236}">
                <a16:creationId xmlns:a16="http://schemas.microsoft.com/office/drawing/2014/main" id="{E5294176-A2FD-8225-50A5-2B247D3D0EB5}"/>
              </a:ext>
            </a:extLst>
          </p:cNvPr>
          <p:cNvSpPr>
            <a:spLocks noGrp="1"/>
          </p:cNvSpPr>
          <p:nvPr>
            <p:ph idx="1"/>
          </p:nvPr>
        </p:nvSpPr>
        <p:spPr>
          <a:xfrm>
            <a:off x="5209563" y="2160589"/>
            <a:ext cx="4064439" cy="3880773"/>
          </a:xfrm>
        </p:spPr>
        <p:txBody>
          <a:bodyPr>
            <a:normAutofit/>
          </a:bodyPr>
          <a:lstStyle/>
          <a:p>
            <a:r>
              <a:rPr lang="el-GR" b="0" i="0" u="none" strike="noStrike" baseline="0" dirty="0">
                <a:latin typeface="Calibri" panose="020F0502020204030204" pitchFamily="34" charset="0"/>
              </a:rPr>
              <a:t>Γρηγορότερα</a:t>
            </a:r>
          </a:p>
          <a:p>
            <a:r>
              <a:rPr lang="el-GR" b="0" i="0" u="none" strike="noStrike" baseline="0" dirty="0">
                <a:latin typeface="Calibri" panose="020F0502020204030204" pitchFamily="34" charset="0"/>
              </a:rPr>
              <a:t>Φθηνότερα</a:t>
            </a:r>
          </a:p>
          <a:p>
            <a:r>
              <a:rPr lang="el-GR" b="0" i="0" u="none" strike="noStrike" baseline="0" dirty="0">
                <a:latin typeface="Calibri" panose="020F0502020204030204" pitchFamily="34" charset="0"/>
              </a:rPr>
              <a:t>Μέρα ή νύχτα</a:t>
            </a:r>
          </a:p>
          <a:p>
            <a:r>
              <a:rPr lang="el-GR" b="0" i="0" u="none" strike="noStrike" baseline="0" dirty="0">
                <a:latin typeface="Calibri" panose="020F0502020204030204" pitchFamily="34" charset="0"/>
              </a:rPr>
              <a:t>Λιγότερο ήπιος</a:t>
            </a:r>
          </a:p>
          <a:p>
            <a:r>
              <a:rPr lang="el-GR" b="0" i="0" u="none" strike="noStrike" baseline="0" dirty="0">
                <a:latin typeface="Calibri" panose="020F0502020204030204" pitchFamily="34" charset="0"/>
              </a:rPr>
              <a:t>Αναγκαστικά ανάμειξη καλών και μετρίων ποιοτικά σταφυλιών</a:t>
            </a:r>
          </a:p>
          <a:p>
            <a:r>
              <a:rPr lang="el-GR" b="0" i="0" u="none" strike="noStrike" baseline="0" dirty="0">
                <a:latin typeface="Calibri" panose="020F0502020204030204" pitchFamily="34" charset="0"/>
              </a:rPr>
              <a:t>Περισσότερα εξωγενή προϊόντα</a:t>
            </a:r>
          </a:p>
          <a:p>
            <a:r>
              <a:rPr lang="el-GR" b="0" i="0" u="none" strike="noStrike" baseline="0" dirty="0">
                <a:latin typeface="Calibri" panose="020F0502020204030204" pitchFamily="34" charset="0"/>
              </a:rPr>
              <a:t>Οι ράγες σπάζουν</a:t>
            </a:r>
          </a:p>
          <a:p>
            <a:r>
              <a:rPr lang="el-GR" b="0" i="0" u="none" strike="noStrike" baseline="0" dirty="0">
                <a:latin typeface="Calibri" panose="020F0502020204030204" pitchFamily="34" charset="0"/>
              </a:rPr>
              <a:t>Οξείδωση</a:t>
            </a:r>
          </a:p>
          <a:p>
            <a:r>
              <a:rPr lang="el-GR" b="0" i="0" u="none" strike="noStrike" baseline="0" dirty="0">
                <a:latin typeface="Calibri" panose="020F0502020204030204" pitchFamily="34" charset="0"/>
              </a:rPr>
              <a:t>Ανάπτυξη μικροοργανισμών</a:t>
            </a:r>
            <a:endParaRPr lang="el-GR" dirty="0"/>
          </a:p>
        </p:txBody>
      </p:sp>
      <p:pic>
        <p:nvPicPr>
          <p:cNvPr id="5" name="Εικόνα 4">
            <a:extLst>
              <a:ext uri="{FF2B5EF4-FFF2-40B4-BE49-F238E27FC236}">
                <a16:creationId xmlns:a16="http://schemas.microsoft.com/office/drawing/2014/main" id="{CD3C6B9F-9AA1-C309-EBA6-DE22B1305A3B}"/>
              </a:ext>
            </a:extLst>
          </p:cNvPr>
          <p:cNvPicPr>
            <a:picLocks noChangeAspect="1"/>
          </p:cNvPicPr>
          <p:nvPr/>
        </p:nvPicPr>
        <p:blipFill rotWithShape="1">
          <a:blip r:embed="rId2"/>
          <a:srcRect l="12785" r="4296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73EE63C4-23A6-EF9D-E642-84FB1A8A207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a:pPr>
                <a:spcAft>
                  <a:spcPts val="600"/>
                </a:spcAft>
              </a:pPr>
              <a:t>11</a:t>
            </a:fld>
            <a:endParaRPr lang="el-GR"/>
          </a:p>
        </p:txBody>
      </p:sp>
    </p:spTree>
    <p:extLst>
      <p:ext uri="{BB962C8B-B14F-4D97-AF65-F5344CB8AC3E}">
        <p14:creationId xmlns:p14="http://schemas.microsoft.com/office/powerpoint/2010/main" val="301802665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636605D-50CD-7F25-355A-F72DE1310CF9}"/>
              </a:ext>
            </a:extLst>
          </p:cNvPr>
          <p:cNvSpPr>
            <a:spLocks noGrp="1"/>
          </p:cNvSpPr>
          <p:nvPr>
            <p:ph type="title"/>
          </p:nvPr>
        </p:nvSpPr>
        <p:spPr>
          <a:xfrm>
            <a:off x="640080" y="325369"/>
            <a:ext cx="4368602" cy="1956841"/>
          </a:xfrm>
        </p:spPr>
        <p:txBody>
          <a:bodyPr anchor="b">
            <a:normAutofit/>
          </a:bodyPr>
          <a:lstStyle/>
          <a:p>
            <a:r>
              <a:rPr lang="el-GR" sz="4600" b="1" i="0" u="none" strike="noStrike" baseline="0" dirty="0">
                <a:latin typeface="Calibri" panose="020F0502020204030204" pitchFamily="34" charset="0"/>
              </a:rPr>
              <a:t>Χειρωνακτικός Τρύγος</a:t>
            </a:r>
            <a:endParaRPr lang="el-GR" sz="4600" dirty="0"/>
          </a:p>
        </p:txBody>
      </p:sp>
      <p:sp>
        <p:nvSpPr>
          <p:cNvPr id="3" name="Θέση περιεχομένου 2">
            <a:extLst>
              <a:ext uri="{FF2B5EF4-FFF2-40B4-BE49-F238E27FC236}">
                <a16:creationId xmlns:a16="http://schemas.microsoft.com/office/drawing/2014/main" id="{04DC668B-686E-B234-C0FD-A0EC97642A1E}"/>
              </a:ext>
            </a:extLst>
          </p:cNvPr>
          <p:cNvSpPr>
            <a:spLocks noGrp="1"/>
          </p:cNvSpPr>
          <p:nvPr>
            <p:ph idx="1"/>
          </p:nvPr>
        </p:nvSpPr>
        <p:spPr>
          <a:xfrm>
            <a:off x="640080" y="2872899"/>
            <a:ext cx="4243589" cy="3320668"/>
          </a:xfrm>
        </p:spPr>
        <p:txBody>
          <a:bodyPr>
            <a:normAutofit/>
          </a:bodyPr>
          <a:lstStyle/>
          <a:p>
            <a:r>
              <a:rPr lang="el-GR" sz="1700" b="0" i="0" u="none" strike="noStrike" baseline="0" dirty="0"/>
              <a:t> </a:t>
            </a:r>
            <a:r>
              <a:rPr lang="el-GR" sz="1700" b="0" i="0" u="none" strike="noStrike" baseline="0" dirty="0">
                <a:latin typeface="Calibri" panose="020F0502020204030204" pitchFamily="34" charset="0"/>
              </a:rPr>
              <a:t>Αργότερα</a:t>
            </a:r>
          </a:p>
          <a:p>
            <a:r>
              <a:rPr lang="el-GR" sz="1700" b="0" i="0" u="none" strike="noStrike" baseline="0" dirty="0">
                <a:latin typeface="Calibri" panose="020F0502020204030204" pitchFamily="34" charset="0"/>
              </a:rPr>
              <a:t>Εργατικά χέρια</a:t>
            </a:r>
          </a:p>
          <a:p>
            <a:r>
              <a:rPr lang="el-GR" sz="1700" b="0" i="0" u="none" strike="noStrike" baseline="0" dirty="0">
                <a:latin typeface="Calibri" panose="020F0502020204030204" pitchFamily="34" charset="0"/>
              </a:rPr>
              <a:t>Ακριβός</a:t>
            </a:r>
          </a:p>
          <a:p>
            <a:r>
              <a:rPr lang="el-GR" sz="1700" b="0" i="0" u="none" strike="noStrike" baseline="0" dirty="0">
                <a:latin typeface="Calibri" panose="020F0502020204030204" pitchFamily="34" charset="0"/>
              </a:rPr>
              <a:t>επιλογή πρώτης ύλης</a:t>
            </a:r>
          </a:p>
          <a:p>
            <a:r>
              <a:rPr lang="el-GR" sz="1700" b="0" i="0" u="none" strike="noStrike" baseline="0" dirty="0">
                <a:latin typeface="Calibri" panose="020F0502020204030204" pitchFamily="34" charset="0"/>
              </a:rPr>
              <a:t>Προσοχή στα φύλλα, προσβεβλημένες σταφυλές</a:t>
            </a:r>
          </a:p>
          <a:p>
            <a:r>
              <a:rPr lang="el-GR" sz="1700" b="0" i="0" u="none" strike="noStrike" baseline="0" dirty="0">
                <a:latin typeface="Calibri" panose="020F0502020204030204" pitchFamily="34" charset="0"/>
              </a:rPr>
              <a:t>Συλλογή σε πλαστικά τελάρα των 20 </a:t>
            </a:r>
            <a:r>
              <a:rPr lang="el-GR" sz="1700" b="0" i="0" u="none" strike="noStrike" baseline="0" dirty="0" err="1">
                <a:latin typeface="Calibri" panose="020F0502020204030204" pitchFamily="34" charset="0"/>
              </a:rPr>
              <a:t>kg</a:t>
            </a:r>
            <a:endParaRPr lang="el-GR" sz="1700" b="0" i="0" u="none" strike="noStrike" baseline="0" dirty="0">
              <a:latin typeface="Calibri" panose="020F0502020204030204" pitchFamily="34" charset="0"/>
            </a:endParaRPr>
          </a:p>
          <a:p>
            <a:r>
              <a:rPr lang="el-GR" sz="1700" b="0" i="0" u="none" strike="noStrike" baseline="0" dirty="0">
                <a:latin typeface="Calibri" panose="020F0502020204030204" pitchFamily="34" charset="0"/>
              </a:rPr>
              <a:t>Χαμηλότερη απόδοση</a:t>
            </a:r>
            <a:endParaRPr lang="el-GR" sz="1700" dirty="0"/>
          </a:p>
        </p:txBody>
      </p:sp>
      <p:sp>
        <p:nvSpPr>
          <p:cNvPr id="4" name="Θέση αριθμού διαφάνειας 3">
            <a:extLst>
              <a:ext uri="{FF2B5EF4-FFF2-40B4-BE49-F238E27FC236}">
                <a16:creationId xmlns:a16="http://schemas.microsoft.com/office/drawing/2014/main" id="{86E45E88-C13E-C6FD-5465-C95D318DC798}"/>
              </a:ext>
            </a:extLst>
          </p:cNvPr>
          <p:cNvSpPr>
            <a:spLocks noGrp="1"/>
          </p:cNvSpPr>
          <p:nvPr>
            <p:ph type="sldNum" sz="quarter" idx="12"/>
          </p:nvPr>
        </p:nvSpPr>
        <p:spPr>
          <a:xfrm>
            <a:off x="10439400" y="6356350"/>
            <a:ext cx="914400" cy="365125"/>
          </a:xfrm>
        </p:spPr>
        <p:txBody>
          <a:bodyPr>
            <a:normAutofit/>
          </a:bodyPr>
          <a:lstStyle/>
          <a:p>
            <a:pPr>
              <a:spcAft>
                <a:spcPts val="600"/>
              </a:spcAft>
            </a:pPr>
            <a:fld id="{E56A5D8D-318D-4644-ADF8-BC977F9584B9}" type="slidenum">
              <a:rPr lang="el-GR">
                <a:solidFill>
                  <a:srgbClr val="FFFFFF"/>
                </a:solidFill>
              </a:rPr>
              <a:pPr>
                <a:spcAft>
                  <a:spcPts val="600"/>
                </a:spcAft>
              </a:pPr>
              <a:t>12</a:t>
            </a:fld>
            <a:endParaRPr lang="el-GR">
              <a:solidFill>
                <a:srgbClr val="FFFFFF"/>
              </a:solidFill>
            </a:endParaRPr>
          </a:p>
        </p:txBody>
      </p:sp>
      <p:pic>
        <p:nvPicPr>
          <p:cNvPr id="7" name="Εικόνα 6" descr="Εικόνα που περιέχει δέντρο, εξωτερικός χώρος/ύπαιθρος, άνθρωποι, τσάι&#10;&#10;Περιγραφή που δημιουργήθηκε αυτόματα">
            <a:extLst>
              <a:ext uri="{FF2B5EF4-FFF2-40B4-BE49-F238E27FC236}">
                <a16:creationId xmlns:a16="http://schemas.microsoft.com/office/drawing/2014/main" id="{1E4100BC-8C8E-3E13-FA8F-793F1B1B2929}"/>
              </a:ext>
            </a:extLst>
          </p:cNvPr>
          <p:cNvPicPr>
            <a:picLocks noChangeAspect="1"/>
          </p:cNvPicPr>
          <p:nvPr/>
        </p:nvPicPr>
        <p:blipFill rotWithShape="1">
          <a:blip r:embed="rId2">
            <a:extLst>
              <a:ext uri="{28A0092B-C50C-407E-A947-70E740481C1C}">
                <a14:useLocalDpi xmlns:a14="http://schemas.microsoft.com/office/drawing/2010/main" val="0"/>
              </a:ext>
            </a:extLst>
          </a:blip>
          <a:srcRect l="18669" r="249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53239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19D0F936-D480-B739-B66A-98B294AE3816}"/>
              </a:ext>
            </a:extLst>
          </p:cNvPr>
          <p:cNvSpPr>
            <a:spLocks noGrp="1"/>
          </p:cNvSpPr>
          <p:nvPr>
            <p:ph type="title"/>
          </p:nvPr>
        </p:nvSpPr>
        <p:spPr>
          <a:xfrm>
            <a:off x="677334" y="609600"/>
            <a:ext cx="3843375" cy="5175624"/>
          </a:xfrm>
        </p:spPr>
        <p:txBody>
          <a:bodyPr anchor="ctr">
            <a:normAutofit/>
          </a:bodyPr>
          <a:lstStyle/>
          <a:p>
            <a:r>
              <a:rPr lang="el-GR" b="1" i="0" u="none" strike="noStrike" baseline="0" dirty="0">
                <a:solidFill>
                  <a:schemeClr val="tx1">
                    <a:lumMod val="85000"/>
                    <a:lumOff val="15000"/>
                  </a:schemeClr>
                </a:solidFill>
                <a:latin typeface="Calibri" panose="020F0502020204030204" pitchFamily="34" charset="0"/>
              </a:rPr>
              <a:t>Οινοποίηση</a:t>
            </a:r>
            <a:endParaRPr lang="el-GR" dirty="0">
              <a:solidFill>
                <a:schemeClr val="tx1">
                  <a:lumMod val="85000"/>
                  <a:lumOff val="15000"/>
                </a:schemeClr>
              </a:solidFill>
            </a:endParaRPr>
          </a:p>
        </p:txBody>
      </p:sp>
      <p:sp>
        <p:nvSpPr>
          <p:cNvPr id="27"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4602B2FB-3196-C750-8268-567F4990E24B}"/>
              </a:ext>
            </a:extLst>
          </p:cNvPr>
          <p:cNvSpPr>
            <a:spLocks noGrp="1"/>
          </p:cNvSpPr>
          <p:nvPr>
            <p:ph idx="1"/>
          </p:nvPr>
        </p:nvSpPr>
        <p:spPr>
          <a:xfrm>
            <a:off x="5463155" y="609600"/>
            <a:ext cx="6164225" cy="6019799"/>
          </a:xfrm>
        </p:spPr>
        <p:txBody>
          <a:bodyPr anchor="ctr">
            <a:normAutofit/>
          </a:bodyPr>
          <a:lstStyle/>
          <a:p>
            <a:pPr>
              <a:lnSpc>
                <a:spcPct val="90000"/>
              </a:lnSpc>
            </a:pPr>
            <a:r>
              <a:rPr lang="en-US" dirty="0">
                <a:solidFill>
                  <a:srgbClr val="FFFFFF"/>
                </a:solidFill>
                <a:latin typeface="Calibri" panose="020F0502020204030204" pitchFamily="34" charset="0"/>
              </a:rPr>
              <a:t>T</a:t>
            </a:r>
            <a:r>
              <a:rPr lang="el-GR" b="0" i="0" u="none" strike="noStrike" baseline="0" dirty="0">
                <a:solidFill>
                  <a:srgbClr val="FFFFFF"/>
                </a:solidFill>
                <a:latin typeface="Calibri" panose="020F0502020204030204" pitchFamily="34" charset="0"/>
              </a:rPr>
              <a:t>ο σύνολο των ενεργειών για μετατροπή των σταφυλιών σε οίνο.</a:t>
            </a:r>
          </a:p>
          <a:p>
            <a:pPr>
              <a:lnSpc>
                <a:spcPct val="90000"/>
              </a:lnSpc>
            </a:pPr>
            <a:r>
              <a:rPr lang="el-GR" b="0" i="0" u="none" strike="noStrike" baseline="0" dirty="0">
                <a:solidFill>
                  <a:srgbClr val="FFFFFF"/>
                </a:solidFill>
                <a:latin typeface="Calibri" panose="020F0502020204030204" pitchFamily="34" charset="0"/>
              </a:rPr>
              <a:t>– Ανάλογα </a:t>
            </a:r>
            <a:r>
              <a:rPr lang="el-GR" dirty="0">
                <a:solidFill>
                  <a:srgbClr val="FFFFFF"/>
                </a:solidFill>
                <a:latin typeface="Calibri" panose="020F0502020204030204" pitchFamily="34" charset="0"/>
              </a:rPr>
              <a:t>με την ποιότητα της πρώτης ύλης τον </a:t>
            </a:r>
            <a:r>
              <a:rPr lang="el-GR" b="0" i="0" u="none" strike="noStrike" baseline="0" dirty="0">
                <a:solidFill>
                  <a:srgbClr val="FFFFFF"/>
                </a:solidFill>
                <a:latin typeface="Calibri" panose="020F0502020204030204" pitchFamily="34" charset="0"/>
              </a:rPr>
              <a:t>τύπο του οίνου προς παραγωγή εφαρμόζονται διαφορετικές οινοποιήσεις.</a:t>
            </a:r>
          </a:p>
          <a:p>
            <a:pPr>
              <a:lnSpc>
                <a:spcPct val="90000"/>
              </a:lnSpc>
            </a:pPr>
            <a:endParaRPr lang="el-GR" b="0" i="0" u="none" strike="noStrike" baseline="0" dirty="0">
              <a:solidFill>
                <a:srgbClr val="FFFFFF"/>
              </a:solidFill>
              <a:latin typeface="Calibri" panose="020F0502020204030204" pitchFamily="34" charset="0"/>
            </a:endParaRPr>
          </a:p>
          <a:p>
            <a:pPr>
              <a:lnSpc>
                <a:spcPct val="90000"/>
              </a:lnSpc>
            </a:pPr>
            <a:r>
              <a:rPr lang="el-GR" b="0" i="0" u="none" strike="noStrike" baseline="0" dirty="0">
                <a:solidFill>
                  <a:srgbClr val="FFFFFF"/>
                </a:solidFill>
                <a:latin typeface="Calibri" panose="020F0502020204030204" pitchFamily="34" charset="0"/>
              </a:rPr>
              <a:t>Κύριες κατηγορίες παρασκευής οίνων :</a:t>
            </a:r>
          </a:p>
          <a:p>
            <a:pPr>
              <a:lnSpc>
                <a:spcPct val="90000"/>
              </a:lnSpc>
            </a:pPr>
            <a:r>
              <a:rPr lang="el-GR" b="0" i="0" u="none" strike="noStrike" baseline="0" dirty="0">
                <a:solidFill>
                  <a:srgbClr val="FFFFFF"/>
                </a:solidFill>
                <a:latin typeface="Calibri" panose="020F0502020204030204" pitchFamily="34" charset="0"/>
              </a:rPr>
              <a:t>– Ερυθρή οινοποίηση</a:t>
            </a:r>
          </a:p>
          <a:p>
            <a:pPr>
              <a:lnSpc>
                <a:spcPct val="90000"/>
              </a:lnSpc>
            </a:pPr>
            <a:r>
              <a:rPr lang="el-GR" b="0" i="0" u="none" strike="noStrike" baseline="0" dirty="0">
                <a:solidFill>
                  <a:srgbClr val="FFFFFF"/>
                </a:solidFill>
                <a:latin typeface="Calibri" panose="020F0502020204030204" pitchFamily="34" charset="0"/>
              </a:rPr>
              <a:t>– Λευκή οινοποίηση</a:t>
            </a:r>
          </a:p>
          <a:p>
            <a:pPr>
              <a:lnSpc>
                <a:spcPct val="90000"/>
              </a:lnSpc>
            </a:pPr>
            <a:r>
              <a:rPr lang="el-GR" b="0" i="0" u="none" strike="noStrike" baseline="0" dirty="0">
                <a:solidFill>
                  <a:srgbClr val="FFFFFF"/>
                </a:solidFill>
                <a:latin typeface="Calibri" panose="020F0502020204030204" pitchFamily="34" charset="0"/>
              </a:rPr>
              <a:t>– Ειδικές οινοποιήσεις</a:t>
            </a:r>
          </a:p>
          <a:p>
            <a:pPr>
              <a:lnSpc>
                <a:spcPct val="90000"/>
              </a:lnSpc>
            </a:pPr>
            <a:endParaRPr lang="el-GR" dirty="0">
              <a:solidFill>
                <a:srgbClr val="FFFFFF"/>
              </a:solidFill>
              <a:latin typeface="Calibri" panose="020F0502020204030204" pitchFamily="34" charset="0"/>
            </a:endParaRPr>
          </a:p>
          <a:p>
            <a:pPr>
              <a:lnSpc>
                <a:spcPct val="90000"/>
              </a:lnSpc>
            </a:pPr>
            <a:r>
              <a:rPr lang="el-GR" b="1" i="1" dirty="0">
                <a:solidFill>
                  <a:srgbClr val="FFFFFF"/>
                </a:solidFill>
              </a:rPr>
              <a:t>"Ο φυσικός προορισμός του οίνου είναι να γίνει ξύδι και μάλιστα ξύδι κακής ποιότητας"</a:t>
            </a:r>
            <a:r>
              <a:rPr lang="el-GR" dirty="0">
                <a:solidFill>
                  <a:srgbClr val="FFFFFF"/>
                </a:solidFill>
              </a:rPr>
              <a:t>. </a:t>
            </a:r>
            <a:r>
              <a:rPr lang="en-US" b="0" i="1" u="none" strike="noStrike" baseline="0" dirty="0">
                <a:solidFill>
                  <a:srgbClr val="FFFFFF"/>
                </a:solidFill>
                <a:latin typeface="Calibri" panose="020F0502020204030204" pitchFamily="34" charset="0"/>
              </a:rPr>
              <a:t>(Pascal </a:t>
            </a:r>
            <a:r>
              <a:rPr lang="en-US" b="0" i="1" u="none" strike="noStrike" baseline="0" dirty="0" err="1">
                <a:solidFill>
                  <a:srgbClr val="FFFFFF"/>
                </a:solidFill>
                <a:latin typeface="Calibri" panose="020F0502020204030204" pitchFamily="34" charset="0"/>
              </a:rPr>
              <a:t>Ribereau-Gayon</a:t>
            </a:r>
            <a:r>
              <a:rPr lang="en-US" b="0" i="1" u="none" strike="noStrike" baseline="0" dirty="0">
                <a:solidFill>
                  <a:srgbClr val="FFFFFF"/>
                </a:solidFill>
                <a:latin typeface="Calibri" panose="020F0502020204030204" pitchFamily="34" charset="0"/>
              </a:rPr>
              <a:t>)</a:t>
            </a:r>
            <a:endParaRPr lang="el-GR" b="0" i="1" u="none" strike="noStrike" baseline="0" dirty="0">
              <a:solidFill>
                <a:srgbClr val="FFFFFF"/>
              </a:solidFill>
              <a:latin typeface="Calibri" panose="020F0502020204030204" pitchFamily="34" charset="0"/>
            </a:endParaRPr>
          </a:p>
          <a:p>
            <a:pPr>
              <a:lnSpc>
                <a:spcPct val="90000"/>
              </a:lnSpc>
            </a:pPr>
            <a:endParaRPr lang="el-GR" i="1" dirty="0">
              <a:solidFill>
                <a:srgbClr val="FFFFFF"/>
              </a:solidFill>
              <a:latin typeface="Calibri" panose="020F0502020204030204" pitchFamily="34" charset="0"/>
            </a:endParaRPr>
          </a:p>
          <a:p>
            <a:pPr>
              <a:lnSpc>
                <a:spcPct val="90000"/>
              </a:lnSpc>
            </a:pPr>
            <a:endParaRPr lang="el-GR" b="0" i="1" u="none" strike="noStrike" baseline="0" dirty="0">
              <a:solidFill>
                <a:srgbClr val="FFFFFF"/>
              </a:solidFill>
              <a:latin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1776D09A-F7B7-E230-80D1-B25976C08682}"/>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13</a:t>
            </a:fld>
            <a:endParaRPr lang="el-GR">
              <a:solidFill>
                <a:srgbClr val="FFFFFF"/>
              </a:solidFill>
            </a:endParaRPr>
          </a:p>
        </p:txBody>
      </p:sp>
    </p:spTree>
    <p:extLst>
      <p:ext uri="{BB962C8B-B14F-4D97-AF65-F5344CB8AC3E}">
        <p14:creationId xmlns:p14="http://schemas.microsoft.com/office/powerpoint/2010/main" val="390003442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EBF73ADE-E787-037D-C0FE-45DA7A1D4C4D}"/>
              </a:ext>
            </a:extLst>
          </p:cNvPr>
          <p:cNvSpPr>
            <a:spLocks noGrp="1"/>
          </p:cNvSpPr>
          <p:nvPr>
            <p:ph type="title"/>
          </p:nvPr>
        </p:nvSpPr>
        <p:spPr>
          <a:xfrm>
            <a:off x="677334" y="609600"/>
            <a:ext cx="3843375" cy="5175624"/>
          </a:xfrm>
        </p:spPr>
        <p:txBody>
          <a:bodyPr anchor="ctr">
            <a:normAutofit/>
          </a:bodyPr>
          <a:lstStyle/>
          <a:p>
            <a:r>
              <a:rPr lang="el-GR">
                <a:solidFill>
                  <a:schemeClr val="tx1">
                    <a:lumMod val="85000"/>
                    <a:lumOff val="15000"/>
                  </a:schemeClr>
                </a:solidFill>
              </a:rPr>
              <a:t>ΖΥΜΩΣΗ</a:t>
            </a:r>
            <a:r>
              <a:rPr lang="en-US">
                <a:solidFill>
                  <a:schemeClr val="tx1">
                    <a:lumMod val="85000"/>
                    <a:lumOff val="15000"/>
                  </a:schemeClr>
                </a:solidFill>
              </a:rPr>
              <a:t>-</a:t>
            </a:r>
            <a:r>
              <a:rPr lang="el-GR">
                <a:solidFill>
                  <a:schemeClr val="tx1">
                    <a:lumMod val="85000"/>
                    <a:lumOff val="15000"/>
                  </a:schemeClr>
                </a:solidFill>
              </a:rPr>
              <a:t>Κατευθυνόμενη ή φυσική</a:t>
            </a:r>
            <a:br>
              <a:rPr lang="el-GR">
                <a:solidFill>
                  <a:schemeClr val="tx1">
                    <a:lumMod val="85000"/>
                    <a:lumOff val="15000"/>
                  </a:schemeClr>
                </a:solidFill>
              </a:rPr>
            </a:br>
            <a:r>
              <a:rPr lang="el-GR">
                <a:solidFill>
                  <a:schemeClr val="tx1">
                    <a:lumMod val="85000"/>
                    <a:lumOff val="15000"/>
                  </a:schemeClr>
                </a:solidFill>
              </a:rPr>
              <a:t>  </a:t>
            </a:r>
            <a:br>
              <a:rPr lang="el-GR">
                <a:solidFill>
                  <a:schemeClr val="tx1">
                    <a:lumMod val="85000"/>
                    <a:lumOff val="15000"/>
                  </a:schemeClr>
                </a:solidFill>
              </a:rPr>
            </a:br>
            <a:endParaRPr lang="el-GR">
              <a:solidFill>
                <a:schemeClr val="tx1">
                  <a:lumMod val="85000"/>
                  <a:lumOff val="15000"/>
                </a:schemeClr>
              </a:solidFill>
            </a:endParaRPr>
          </a:p>
        </p:txBody>
      </p:sp>
      <p:sp>
        <p:nvSpPr>
          <p:cNvPr id="27"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33D180A3-DC71-8FF2-7BD9-603912A70992}"/>
              </a:ext>
            </a:extLst>
          </p:cNvPr>
          <p:cNvSpPr>
            <a:spLocks noGrp="1"/>
          </p:cNvSpPr>
          <p:nvPr>
            <p:ph idx="1"/>
          </p:nvPr>
        </p:nvSpPr>
        <p:spPr>
          <a:xfrm>
            <a:off x="6116084" y="609601"/>
            <a:ext cx="5511296" cy="5175624"/>
          </a:xfrm>
        </p:spPr>
        <p:txBody>
          <a:bodyPr anchor="ctr">
            <a:normAutofit/>
          </a:bodyPr>
          <a:lstStyle/>
          <a:p>
            <a:pPr marL="457200" indent="-457200">
              <a:buAutoNum type="arabicPeriod"/>
            </a:pPr>
            <a:r>
              <a:rPr lang="el-GR" b="1" dirty="0">
                <a:solidFill>
                  <a:srgbClr val="FFFFFF"/>
                </a:solidFill>
              </a:rPr>
              <a:t>Φυσική είναι η ζύμωση που γίνεται με την μικροβιακή χλωρίδα του σταφυλιού.</a:t>
            </a:r>
          </a:p>
          <a:p>
            <a:pPr marL="457200" indent="-457200">
              <a:buAutoNum type="arabicPeriod"/>
            </a:pPr>
            <a:endParaRPr lang="el-GR" b="1" dirty="0">
              <a:solidFill>
                <a:srgbClr val="FFFFFF"/>
              </a:solidFill>
            </a:endParaRPr>
          </a:p>
          <a:p>
            <a:pPr marL="457200" indent="-457200">
              <a:buAutoNum type="arabicPeriod" startAt="2"/>
            </a:pPr>
            <a:r>
              <a:rPr lang="el-GR" b="1" dirty="0">
                <a:solidFill>
                  <a:srgbClr val="FFFFFF"/>
                </a:solidFill>
              </a:rPr>
              <a:t>Η φυσική ζύμωση είναι ανασφαλής και επηρεάζεται η ολοκλήρωσή της (</a:t>
            </a:r>
            <a:r>
              <a:rPr lang="en-US" b="1" dirty="0" err="1">
                <a:solidFill>
                  <a:srgbClr val="FFFFFF"/>
                </a:solidFill>
              </a:rPr>
              <a:t>i</a:t>
            </a:r>
            <a:r>
              <a:rPr lang="el-GR" b="1" dirty="0">
                <a:solidFill>
                  <a:srgbClr val="FFFFFF"/>
                </a:solidFill>
              </a:rPr>
              <a:t>) από την θερμοκρασία , (</a:t>
            </a:r>
            <a:r>
              <a:rPr lang="en-US" b="1" dirty="0">
                <a:solidFill>
                  <a:srgbClr val="FFFFFF"/>
                </a:solidFill>
              </a:rPr>
              <a:t>ii</a:t>
            </a:r>
            <a:r>
              <a:rPr lang="el-GR" b="1" dirty="0">
                <a:solidFill>
                  <a:srgbClr val="FFFFFF"/>
                </a:solidFill>
              </a:rPr>
              <a:t>) από την επικράτηση ή όχι </a:t>
            </a:r>
            <a:r>
              <a:rPr lang="el-GR" b="1" dirty="0" err="1">
                <a:solidFill>
                  <a:srgbClr val="FFFFFF"/>
                </a:solidFill>
              </a:rPr>
              <a:t>αλκοολοανθεκτικών</a:t>
            </a:r>
            <a:r>
              <a:rPr lang="el-GR" b="1" dirty="0">
                <a:solidFill>
                  <a:srgbClr val="FFFFFF"/>
                </a:solidFill>
              </a:rPr>
              <a:t> ζυμών, από (</a:t>
            </a:r>
            <a:r>
              <a:rPr lang="en-US" b="1" dirty="0">
                <a:solidFill>
                  <a:srgbClr val="FFFFFF"/>
                </a:solidFill>
              </a:rPr>
              <a:t>iii</a:t>
            </a:r>
            <a:r>
              <a:rPr lang="el-GR" b="1" dirty="0">
                <a:solidFill>
                  <a:srgbClr val="FFFFFF"/>
                </a:solidFill>
              </a:rPr>
              <a:t>) τυχόν έλλειψη αφομοιώσιμου αζώτου και </a:t>
            </a:r>
            <a:r>
              <a:rPr lang="el-GR" b="1" dirty="0" err="1">
                <a:solidFill>
                  <a:srgbClr val="FFFFFF"/>
                </a:solidFill>
              </a:rPr>
              <a:t>βιοτίνης</a:t>
            </a:r>
            <a:r>
              <a:rPr lang="el-GR" b="1" dirty="0">
                <a:solidFill>
                  <a:srgbClr val="FFFFFF"/>
                </a:solidFill>
              </a:rPr>
              <a:t> και </a:t>
            </a:r>
            <a:r>
              <a:rPr lang="en-US" b="1" dirty="0">
                <a:solidFill>
                  <a:srgbClr val="FFFFFF"/>
                </a:solidFill>
              </a:rPr>
              <a:t>(iv) </a:t>
            </a:r>
            <a:r>
              <a:rPr lang="el-GR" b="1" dirty="0">
                <a:solidFill>
                  <a:srgbClr val="FFFFFF"/>
                </a:solidFill>
              </a:rPr>
              <a:t>από μεγάλη συγκέντρωση σακχάρου στο γλεύκους</a:t>
            </a:r>
          </a:p>
          <a:p>
            <a:pPr marL="457200" indent="-457200">
              <a:buAutoNum type="arabicPeriod" startAt="2"/>
            </a:pPr>
            <a:endParaRPr lang="el-GR" b="1" dirty="0">
              <a:solidFill>
                <a:srgbClr val="FFFFFF"/>
              </a:solidFill>
            </a:endParaRPr>
          </a:p>
          <a:p>
            <a:pPr marL="457200" indent="-457200">
              <a:buNone/>
            </a:pPr>
            <a:r>
              <a:rPr lang="el-GR" b="1" dirty="0">
                <a:solidFill>
                  <a:srgbClr val="FFFFFF"/>
                </a:solidFill>
              </a:rPr>
              <a:t>Η  φυσική ζύμωση μπορεί να δώσει άριστης ποιότητας οίνους, υπό την προϋπόθεση ότι (</a:t>
            </a:r>
            <a:r>
              <a:rPr lang="en-US" b="1" dirty="0" err="1">
                <a:solidFill>
                  <a:srgbClr val="FFFFFF"/>
                </a:solidFill>
              </a:rPr>
              <a:t>i</a:t>
            </a:r>
            <a:r>
              <a:rPr lang="en-US" b="1" dirty="0">
                <a:solidFill>
                  <a:srgbClr val="FFFFFF"/>
                </a:solidFill>
              </a:rPr>
              <a:t>) </a:t>
            </a:r>
            <a:r>
              <a:rPr lang="el-GR" b="1" dirty="0">
                <a:solidFill>
                  <a:srgbClr val="FFFFFF"/>
                </a:solidFill>
              </a:rPr>
              <a:t>θα επικρατήσουν στελέχη ζυμών  </a:t>
            </a:r>
            <a:r>
              <a:rPr lang="el-GR" b="1" dirty="0" err="1">
                <a:solidFill>
                  <a:srgbClr val="FFFFFF"/>
                </a:solidFill>
              </a:rPr>
              <a:t>αλκοολοανθεκτικά</a:t>
            </a:r>
            <a:r>
              <a:rPr lang="el-GR" b="1" dirty="0">
                <a:solidFill>
                  <a:srgbClr val="FFFFFF"/>
                </a:solidFill>
              </a:rPr>
              <a:t> και  ψυχρόφιλα</a:t>
            </a:r>
            <a:r>
              <a:rPr lang="en-US" b="1" dirty="0">
                <a:solidFill>
                  <a:srgbClr val="FFFFFF"/>
                </a:solidFill>
              </a:rPr>
              <a:t>, (ii) </a:t>
            </a:r>
            <a:r>
              <a:rPr lang="el-GR" b="1" dirty="0">
                <a:solidFill>
                  <a:srgbClr val="FFFFFF"/>
                </a:solidFill>
              </a:rPr>
              <a:t> θα γίνει διόρθωση του γλεύκους</a:t>
            </a:r>
            <a:endParaRPr lang="el-GR" dirty="0">
              <a:solidFill>
                <a:srgbClr val="FFFFFF"/>
              </a:solidFill>
            </a:endParaRPr>
          </a:p>
        </p:txBody>
      </p:sp>
      <p:sp>
        <p:nvSpPr>
          <p:cNvPr id="4" name="Θέση αριθμού διαφάνειας 3">
            <a:extLst>
              <a:ext uri="{FF2B5EF4-FFF2-40B4-BE49-F238E27FC236}">
                <a16:creationId xmlns:a16="http://schemas.microsoft.com/office/drawing/2014/main" id="{99B69ACA-909A-275D-69EE-002B03766B7B}"/>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14</a:t>
            </a:fld>
            <a:endParaRPr lang="el-GR">
              <a:solidFill>
                <a:srgbClr val="FFFFFF"/>
              </a:solidFill>
            </a:endParaRPr>
          </a:p>
        </p:txBody>
      </p:sp>
    </p:spTree>
    <p:extLst>
      <p:ext uri="{BB962C8B-B14F-4D97-AF65-F5344CB8AC3E}">
        <p14:creationId xmlns:p14="http://schemas.microsoft.com/office/powerpoint/2010/main" val="360730176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11B2015C-0915-EB8A-73F8-C9CB4CEF13E7}"/>
              </a:ext>
            </a:extLst>
          </p:cNvPr>
          <p:cNvSpPr>
            <a:spLocks noGrp="1"/>
          </p:cNvSpPr>
          <p:nvPr>
            <p:ph type="title"/>
          </p:nvPr>
        </p:nvSpPr>
        <p:spPr>
          <a:xfrm>
            <a:off x="677334" y="609600"/>
            <a:ext cx="3843375" cy="5175624"/>
          </a:xfrm>
        </p:spPr>
        <p:txBody>
          <a:bodyPr anchor="ctr">
            <a:normAutofit/>
          </a:bodyPr>
          <a:lstStyle/>
          <a:p>
            <a:r>
              <a:rPr lang="el-GR" b="1">
                <a:solidFill>
                  <a:schemeClr val="tx1">
                    <a:lumMod val="85000"/>
                    <a:lumOff val="15000"/>
                  </a:schemeClr>
                </a:solidFill>
              </a:rPr>
              <a:t>Φυσική και Κατευθυνόμενη Ζύμωση</a:t>
            </a:r>
            <a:endParaRPr lang="el-GR">
              <a:solidFill>
                <a:schemeClr val="tx1">
                  <a:lumMod val="85000"/>
                  <a:lumOff val="15000"/>
                </a:schemeClr>
              </a:solidFill>
            </a:endParaRPr>
          </a:p>
        </p:txBody>
      </p:sp>
      <p:sp>
        <p:nvSpPr>
          <p:cNvPr id="27"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9F79723F-D7A1-E0F1-23F0-748025787BCE}"/>
              </a:ext>
            </a:extLst>
          </p:cNvPr>
          <p:cNvSpPr>
            <a:spLocks noGrp="1"/>
          </p:cNvSpPr>
          <p:nvPr>
            <p:ph idx="1"/>
          </p:nvPr>
        </p:nvSpPr>
        <p:spPr>
          <a:xfrm>
            <a:off x="6116084" y="609601"/>
            <a:ext cx="5511296" cy="5175624"/>
          </a:xfrm>
        </p:spPr>
        <p:txBody>
          <a:bodyPr anchor="ctr">
            <a:normAutofit/>
          </a:bodyPr>
          <a:lstStyle/>
          <a:p>
            <a:pPr marL="457200" indent="-457200">
              <a:lnSpc>
                <a:spcPct val="90000"/>
              </a:lnSpc>
              <a:buAutoNum type="arabicPeriod"/>
            </a:pPr>
            <a:r>
              <a:rPr lang="el-GR" b="1">
                <a:solidFill>
                  <a:srgbClr val="FFFFFF"/>
                </a:solidFill>
              </a:rPr>
              <a:t>Η κατευθυνόμενη ζύμωση γίνεται με την προσθήκη πριν από έναρξη της ζύμωσης ποσότητα οινοποιητικής ζύμης που παράγεται βιομηχανικά</a:t>
            </a:r>
          </a:p>
          <a:p>
            <a:pPr marL="457200" indent="-457200">
              <a:lnSpc>
                <a:spcPct val="90000"/>
              </a:lnSpc>
              <a:buAutoNum type="arabicPeriod"/>
            </a:pPr>
            <a:endParaRPr lang="el-GR" b="1">
              <a:solidFill>
                <a:srgbClr val="FFFFFF"/>
              </a:solidFill>
            </a:endParaRPr>
          </a:p>
          <a:p>
            <a:pPr marL="457200" indent="-457200">
              <a:lnSpc>
                <a:spcPct val="90000"/>
              </a:lnSpc>
              <a:buAutoNum type="arabicPeriod" startAt="2"/>
            </a:pPr>
            <a:r>
              <a:rPr lang="el-GR" b="1">
                <a:solidFill>
                  <a:srgbClr val="FFFFFF"/>
                </a:solidFill>
              </a:rPr>
              <a:t>Οι Οινοποιητικές ζύμες είναι στελέχη ζυμών με αλκοολοανθεκτικές, ψυχρόφιλες και ωσμώφιλες ιδιότητες</a:t>
            </a:r>
          </a:p>
          <a:p>
            <a:pPr marL="457200" indent="-457200">
              <a:lnSpc>
                <a:spcPct val="90000"/>
              </a:lnSpc>
              <a:buNone/>
            </a:pPr>
            <a:endParaRPr lang="el-GR" b="1">
              <a:solidFill>
                <a:srgbClr val="FFFFFF"/>
              </a:solidFill>
            </a:endParaRPr>
          </a:p>
          <a:p>
            <a:pPr marL="457200" indent="-457200">
              <a:lnSpc>
                <a:spcPct val="90000"/>
              </a:lnSpc>
              <a:buAutoNum type="arabicPeriod" startAt="3"/>
            </a:pPr>
            <a:r>
              <a:rPr lang="el-GR" b="1">
                <a:solidFill>
                  <a:srgbClr val="FFFFFF"/>
                </a:solidFill>
              </a:rPr>
              <a:t>Έτσι εξασφαλίζουν τη ζύμωση του γλεύκους στους 17 </a:t>
            </a:r>
            <a:r>
              <a:rPr lang="el-GR" b="1" baseline="30000">
                <a:solidFill>
                  <a:srgbClr val="FFFFFF"/>
                </a:solidFill>
              </a:rPr>
              <a:t>ο</a:t>
            </a:r>
            <a:r>
              <a:rPr lang="en-US" b="1">
                <a:solidFill>
                  <a:srgbClr val="FFFFFF"/>
                </a:solidFill>
              </a:rPr>
              <a:t>C </a:t>
            </a:r>
            <a:r>
              <a:rPr lang="el-GR" b="1">
                <a:solidFill>
                  <a:srgbClr val="FFFFFF"/>
                </a:solidFill>
              </a:rPr>
              <a:t>με ασφάλεια</a:t>
            </a:r>
          </a:p>
          <a:p>
            <a:pPr marL="457200" indent="-457200">
              <a:lnSpc>
                <a:spcPct val="90000"/>
              </a:lnSpc>
              <a:buAutoNum type="arabicPeriod" startAt="3"/>
            </a:pPr>
            <a:endParaRPr lang="el-GR" b="1">
              <a:solidFill>
                <a:srgbClr val="FFFFFF"/>
              </a:solidFill>
            </a:endParaRPr>
          </a:p>
          <a:p>
            <a:pPr marL="457200" indent="-457200">
              <a:lnSpc>
                <a:spcPct val="90000"/>
              </a:lnSpc>
              <a:buAutoNum type="arabicPeriod" startAt="4"/>
            </a:pPr>
            <a:r>
              <a:rPr lang="el-GR" b="1">
                <a:solidFill>
                  <a:srgbClr val="FFFFFF"/>
                </a:solidFill>
              </a:rPr>
              <a:t>Ένας βιομηχανικός βιοαντιδραστήρας των 100.000</a:t>
            </a:r>
            <a:r>
              <a:rPr lang="en-US" b="1">
                <a:solidFill>
                  <a:srgbClr val="FFFFFF"/>
                </a:solidFill>
              </a:rPr>
              <a:t> L </a:t>
            </a:r>
            <a:r>
              <a:rPr lang="el-GR" b="1">
                <a:solidFill>
                  <a:srgbClr val="FFFFFF"/>
                </a:solidFill>
              </a:rPr>
              <a:t>που περιέχει 80.000</a:t>
            </a:r>
            <a:r>
              <a:rPr lang="en-US" b="1">
                <a:solidFill>
                  <a:srgbClr val="FFFFFF"/>
                </a:solidFill>
              </a:rPr>
              <a:t>L </a:t>
            </a:r>
            <a:r>
              <a:rPr lang="el-GR" b="1">
                <a:solidFill>
                  <a:srgbClr val="FFFFFF"/>
                </a:solidFill>
              </a:rPr>
              <a:t>γλεύκους, χρειάζεται την προσθήκη, αμέσως μετά το γέμισμα του βιοαντιδραστήρα, 25-30 </a:t>
            </a:r>
            <a:r>
              <a:rPr lang="en-US" b="1">
                <a:solidFill>
                  <a:srgbClr val="FFFFFF"/>
                </a:solidFill>
              </a:rPr>
              <a:t>Kg </a:t>
            </a:r>
            <a:r>
              <a:rPr lang="el-GR" b="1">
                <a:solidFill>
                  <a:srgbClr val="FFFFFF"/>
                </a:solidFill>
              </a:rPr>
              <a:t>ξηρής οινοποιητικής ζύμης.</a:t>
            </a:r>
          </a:p>
          <a:p>
            <a:pPr>
              <a:lnSpc>
                <a:spcPct val="90000"/>
              </a:lnSpc>
            </a:pPr>
            <a:endParaRPr lang="el-GR">
              <a:solidFill>
                <a:srgbClr val="FFFFFF"/>
              </a:solidFill>
            </a:endParaRPr>
          </a:p>
        </p:txBody>
      </p:sp>
      <p:sp>
        <p:nvSpPr>
          <p:cNvPr id="4" name="Θέση αριθμού διαφάνειας 3">
            <a:extLst>
              <a:ext uri="{FF2B5EF4-FFF2-40B4-BE49-F238E27FC236}">
                <a16:creationId xmlns:a16="http://schemas.microsoft.com/office/drawing/2014/main" id="{6A5FD4CB-0338-AD70-23D9-D9E49C5AD5F9}"/>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15</a:t>
            </a:fld>
            <a:endParaRPr lang="el-GR">
              <a:solidFill>
                <a:srgbClr val="FFFFFF"/>
              </a:solidFill>
            </a:endParaRPr>
          </a:p>
        </p:txBody>
      </p:sp>
    </p:spTree>
    <p:extLst>
      <p:ext uri="{BB962C8B-B14F-4D97-AF65-F5344CB8AC3E}">
        <p14:creationId xmlns:p14="http://schemas.microsoft.com/office/powerpoint/2010/main" val="15374398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2B5044-D0DB-7FE7-ED63-7A5F4CD38449}"/>
              </a:ext>
            </a:extLst>
          </p:cNvPr>
          <p:cNvSpPr>
            <a:spLocks noGrp="1"/>
          </p:cNvSpPr>
          <p:nvPr>
            <p:ph type="title"/>
          </p:nvPr>
        </p:nvSpPr>
        <p:spPr>
          <a:xfrm>
            <a:off x="1179576" y="1163848"/>
            <a:ext cx="9829800" cy="1325880"/>
          </a:xfrm>
        </p:spPr>
        <p:txBody>
          <a:bodyPr anchor="b">
            <a:normAutofit/>
          </a:bodyPr>
          <a:lstStyle/>
          <a:p>
            <a:pPr algn="ctr"/>
            <a:r>
              <a:rPr lang="el-GR" sz="3600">
                <a:solidFill>
                  <a:schemeClr val="tx2"/>
                </a:solidFill>
              </a:rPr>
              <a:t>Παρεμβάσεις</a:t>
            </a:r>
          </a:p>
        </p:txBody>
      </p:sp>
      <p:sp>
        <p:nvSpPr>
          <p:cNvPr id="3" name="Θέση περιεχομένου 2">
            <a:extLst>
              <a:ext uri="{FF2B5EF4-FFF2-40B4-BE49-F238E27FC236}">
                <a16:creationId xmlns:a16="http://schemas.microsoft.com/office/drawing/2014/main" id="{F61AA0B0-8D3E-6099-BA93-07E5E89DEAC6}"/>
              </a:ext>
            </a:extLst>
          </p:cNvPr>
          <p:cNvSpPr>
            <a:spLocks noGrp="1"/>
          </p:cNvSpPr>
          <p:nvPr>
            <p:ph idx="1"/>
          </p:nvPr>
        </p:nvSpPr>
        <p:spPr>
          <a:xfrm>
            <a:off x="6354871" y="2827419"/>
            <a:ext cx="5029200" cy="3227626"/>
          </a:xfrm>
        </p:spPr>
        <p:txBody>
          <a:bodyPr anchor="ctr">
            <a:normAutofit/>
          </a:bodyPr>
          <a:lstStyle/>
          <a:p>
            <a:r>
              <a:rPr lang="el-GR" sz="1800" b="1" i="0" u="none" strike="noStrike" baseline="0" dirty="0" err="1">
                <a:solidFill>
                  <a:schemeClr val="tx2"/>
                </a:solidFill>
              </a:rPr>
              <a:t>Αποβοστρύχωση</a:t>
            </a:r>
            <a:r>
              <a:rPr lang="el-GR" sz="1800" b="1" i="0" u="none" strike="noStrike" baseline="0" dirty="0">
                <a:solidFill>
                  <a:schemeClr val="tx2"/>
                </a:solidFill>
              </a:rPr>
              <a:t>-</a:t>
            </a:r>
            <a:r>
              <a:rPr lang="el-GR" sz="1800" b="1" dirty="0">
                <a:solidFill>
                  <a:schemeClr val="tx2"/>
                </a:solidFill>
              </a:rPr>
              <a:t> </a:t>
            </a:r>
            <a:r>
              <a:rPr lang="el-GR" sz="1800" b="1" dirty="0" err="1">
                <a:solidFill>
                  <a:schemeClr val="tx2"/>
                </a:solidFill>
              </a:rPr>
              <a:t>εκραγισμός</a:t>
            </a:r>
            <a:endParaRPr lang="el-GR" sz="1800" b="1" i="0" u="none" strike="noStrike" baseline="0" dirty="0">
              <a:solidFill>
                <a:schemeClr val="tx2"/>
              </a:solidFill>
            </a:endParaRPr>
          </a:p>
          <a:p>
            <a:r>
              <a:rPr lang="el-GR" sz="1800" b="0" i="0" u="none" strike="noStrike" baseline="0" dirty="0">
                <a:solidFill>
                  <a:schemeClr val="tx2"/>
                </a:solidFill>
                <a:latin typeface="Calibri" panose="020F0502020204030204" pitchFamily="34" charset="0"/>
              </a:rPr>
              <a:t>Αφαίρεση και απομάκρυνση των βοστρύχων ώστε να μείνουν για οινοποίηση μόνο οι ρόγες.</a:t>
            </a:r>
          </a:p>
          <a:p>
            <a:r>
              <a:rPr lang="el-GR" sz="1800" dirty="0">
                <a:solidFill>
                  <a:schemeClr val="tx2"/>
                </a:solidFill>
              </a:rPr>
              <a:t>Η </a:t>
            </a:r>
            <a:r>
              <a:rPr lang="el-GR" sz="1800" dirty="0" err="1">
                <a:solidFill>
                  <a:schemeClr val="tx2"/>
                </a:solidFill>
              </a:rPr>
              <a:t>αποβοστρύχωση</a:t>
            </a:r>
            <a:r>
              <a:rPr lang="el-GR" sz="1800" dirty="0">
                <a:solidFill>
                  <a:schemeClr val="tx2"/>
                </a:solidFill>
              </a:rPr>
              <a:t> δεν είναι πάντα αναγκαία και πραγματοποιείται όταν θέλουμε να αποφύγουμε μεγάλη εκχύλιση </a:t>
            </a:r>
            <a:r>
              <a:rPr lang="el-GR" sz="1800" dirty="0" err="1">
                <a:solidFill>
                  <a:schemeClr val="tx2"/>
                </a:solidFill>
              </a:rPr>
              <a:t>τανινών</a:t>
            </a:r>
            <a:endParaRPr lang="el-GR" sz="1800" dirty="0">
              <a:solidFill>
                <a:schemeClr val="tx2"/>
              </a:solidFill>
            </a:endParaRPr>
          </a:p>
          <a:p>
            <a:endParaRPr lang="el-GR" sz="1800" dirty="0">
              <a:solidFill>
                <a:schemeClr val="tx2"/>
              </a:solidFill>
            </a:endParaRPr>
          </a:p>
          <a:p>
            <a:endParaRPr lang="el-GR" sz="1800" b="1" dirty="0">
              <a:solidFill>
                <a:schemeClr val="tx2"/>
              </a:solidFill>
            </a:endParaRPr>
          </a:p>
        </p:txBody>
      </p:sp>
      <p:sp>
        <p:nvSpPr>
          <p:cNvPr id="4" name="Θέση αριθμού διαφάνειας 3">
            <a:extLst>
              <a:ext uri="{FF2B5EF4-FFF2-40B4-BE49-F238E27FC236}">
                <a16:creationId xmlns:a16="http://schemas.microsoft.com/office/drawing/2014/main" id="{2E37C0AB-8088-92D9-017B-188D8E24E2D0}"/>
              </a:ext>
            </a:extLst>
          </p:cNvPr>
          <p:cNvSpPr>
            <a:spLocks noGrp="1"/>
          </p:cNvSpPr>
          <p:nvPr>
            <p:ph type="sldNum" sz="quarter" idx="12"/>
          </p:nvPr>
        </p:nvSpPr>
        <p:spPr/>
        <p:txBody>
          <a:bodyPr>
            <a:normAutofit/>
          </a:bodyPr>
          <a:lstStyle/>
          <a:p>
            <a:pPr>
              <a:spcAft>
                <a:spcPts val="600"/>
              </a:spcAft>
            </a:pPr>
            <a:fld id="{E56A5D8D-318D-4644-ADF8-BC977F9584B9}" type="slidenum">
              <a:rPr lang="el-GR" smtClean="0"/>
              <a:pPr>
                <a:spcAft>
                  <a:spcPts val="600"/>
                </a:spcAft>
              </a:pPr>
              <a:t>16</a:t>
            </a:fld>
            <a:endParaRPr lang="el-GR"/>
          </a:p>
        </p:txBody>
      </p:sp>
      <p:pic>
        <p:nvPicPr>
          <p:cNvPr id="6" name="Εικόνα 5">
            <a:extLst>
              <a:ext uri="{FF2B5EF4-FFF2-40B4-BE49-F238E27FC236}">
                <a16:creationId xmlns:a16="http://schemas.microsoft.com/office/drawing/2014/main" id="{549B5EEB-D2F7-2EF7-601B-A7EE4B8C9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671" y="2904230"/>
            <a:ext cx="4954693" cy="3084296"/>
          </a:xfrm>
          <a:prstGeom prst="rect">
            <a:avLst/>
          </a:prstGeom>
        </p:spPr>
      </p:pic>
      <p:sp>
        <p:nvSpPr>
          <p:cNvPr id="8" name="TextBox 7">
            <a:extLst>
              <a:ext uri="{FF2B5EF4-FFF2-40B4-BE49-F238E27FC236}">
                <a16:creationId xmlns:a16="http://schemas.microsoft.com/office/drawing/2014/main" id="{E232BA46-998D-E31B-73CE-D155AF9D3A09}"/>
              </a:ext>
            </a:extLst>
          </p:cNvPr>
          <p:cNvSpPr txBox="1"/>
          <p:nvPr/>
        </p:nvSpPr>
        <p:spPr>
          <a:xfrm>
            <a:off x="2142477" y="5987018"/>
            <a:ext cx="1603899" cy="369332"/>
          </a:xfrm>
          <a:prstGeom prst="rect">
            <a:avLst/>
          </a:prstGeom>
          <a:noFill/>
        </p:spPr>
        <p:txBody>
          <a:bodyPr wrap="square">
            <a:spAutoFit/>
          </a:bodyPr>
          <a:lstStyle/>
          <a:p>
            <a:r>
              <a:rPr lang="el-GR" b="1" dirty="0" err="1">
                <a:latin typeface="Calibri" panose="020F0502020204030204" pitchFamily="34" charset="0"/>
              </a:rPr>
              <a:t>Φλαβανόλη</a:t>
            </a:r>
            <a:r>
              <a:rPr lang="el-GR" dirty="0">
                <a:latin typeface="Calibri" panose="020F0502020204030204" pitchFamily="34" charset="0"/>
              </a:rPr>
              <a:t> </a:t>
            </a:r>
          </a:p>
        </p:txBody>
      </p:sp>
    </p:spTree>
    <p:extLst>
      <p:ext uri="{BB962C8B-B14F-4D97-AF65-F5344CB8AC3E}">
        <p14:creationId xmlns:p14="http://schemas.microsoft.com/office/powerpoint/2010/main" val="2961413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7" name="Straight Connector 36">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9"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0"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1" name="Isosceles Triangle 40">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2"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3"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4"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5" name="Isosceles Triangle 44">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6" name="Isosceles Triangle 45">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pic>
        <p:nvPicPr>
          <p:cNvPr id="6" name="Εικόνα 5" descr="Εικόνα που περιέχει δάπεδο&#10;&#10;Περιγραφή που δημιουργήθηκε αυτόματα">
            <a:extLst>
              <a:ext uri="{FF2B5EF4-FFF2-40B4-BE49-F238E27FC236}">
                <a16:creationId xmlns:a16="http://schemas.microsoft.com/office/drawing/2014/main" id="{4EACBCB7-E819-7B03-DF78-091CF5B7B497}"/>
              </a:ext>
            </a:extLst>
          </p:cNvPr>
          <p:cNvPicPr>
            <a:picLocks noChangeAspect="1"/>
          </p:cNvPicPr>
          <p:nvPr/>
        </p:nvPicPr>
        <p:blipFill rotWithShape="1">
          <a:blip r:embed="rId2">
            <a:extLst>
              <a:ext uri="{28A0092B-C50C-407E-A947-70E740481C1C}">
                <a14:useLocalDpi xmlns:a14="http://schemas.microsoft.com/office/drawing/2010/main" val="0"/>
              </a:ext>
            </a:extLst>
          </a:blip>
          <a:srcRect l="14290" r="8983" b="49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Τίτλος 1">
            <a:extLst>
              <a:ext uri="{FF2B5EF4-FFF2-40B4-BE49-F238E27FC236}">
                <a16:creationId xmlns:a16="http://schemas.microsoft.com/office/drawing/2014/main" id="{2140EE45-5C4D-9E26-8192-1AD83DF84D78}"/>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r>
              <a:rPr lang="en-US" sz="4800"/>
              <a:t>Λευκή και ερυθρά οινοποίηση</a:t>
            </a:r>
          </a:p>
        </p:txBody>
      </p:sp>
      <p:cxnSp>
        <p:nvCxnSpPr>
          <p:cNvPr id="48" name="Straight Connector 47">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6"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αριθμού διαφάνειας 2">
            <a:extLst>
              <a:ext uri="{FF2B5EF4-FFF2-40B4-BE49-F238E27FC236}">
                <a16:creationId xmlns:a16="http://schemas.microsoft.com/office/drawing/2014/main" id="{F3E1460E-0C50-5AEE-B94C-FEE85CE61B0F}"/>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E56A5D8D-318D-4644-ADF8-BC977F9584B9}" type="slidenum">
              <a:rPr lang="en-US">
                <a:solidFill>
                  <a:srgbClr val="FFFFFF"/>
                </a:solidFill>
              </a:rPr>
              <a:pPr defTabSz="914400">
                <a:spcAft>
                  <a:spcPts val="600"/>
                </a:spcAft>
              </a:pPr>
              <a:t>17</a:t>
            </a:fld>
            <a:endParaRPr lang="en-US">
              <a:solidFill>
                <a:srgbClr val="FFFFFF"/>
              </a:solidFill>
            </a:endParaRPr>
          </a:p>
        </p:txBody>
      </p:sp>
      <p:sp>
        <p:nvSpPr>
          <p:cNvPr id="5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0"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2"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4"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799540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40EE45-5C4D-9E26-8192-1AD83DF84D78}"/>
              </a:ext>
            </a:extLst>
          </p:cNvPr>
          <p:cNvSpPr>
            <a:spLocks noGrp="1"/>
          </p:cNvSpPr>
          <p:nvPr>
            <p:ph type="title"/>
          </p:nvPr>
        </p:nvSpPr>
        <p:spPr/>
        <p:txBody>
          <a:bodyPr/>
          <a:lstStyle/>
          <a:p>
            <a:r>
              <a:rPr lang="el-GR" dirty="0"/>
              <a:t>Λευκή οινοποίηση</a:t>
            </a:r>
          </a:p>
        </p:txBody>
      </p:sp>
      <p:sp>
        <p:nvSpPr>
          <p:cNvPr id="3" name="Θέση περιεχομένου 2">
            <a:extLst>
              <a:ext uri="{FF2B5EF4-FFF2-40B4-BE49-F238E27FC236}">
                <a16:creationId xmlns:a16="http://schemas.microsoft.com/office/drawing/2014/main" id="{BF830EE7-050B-A2BD-C185-F034BD394CBC}"/>
              </a:ext>
            </a:extLst>
          </p:cNvPr>
          <p:cNvSpPr>
            <a:spLocks noGrp="1"/>
          </p:cNvSpPr>
          <p:nvPr>
            <p:ph idx="1"/>
          </p:nvPr>
        </p:nvSpPr>
        <p:spPr>
          <a:xfrm>
            <a:off x="677334" y="2160589"/>
            <a:ext cx="9571566" cy="4164011"/>
          </a:xfrm>
        </p:spPr>
        <p:txBody>
          <a:bodyPr>
            <a:normAutofit fontScale="77500" lnSpcReduction="20000"/>
          </a:bodyPr>
          <a:lstStyle/>
          <a:p>
            <a:r>
              <a:rPr lang="el-GR" sz="2600" dirty="0"/>
              <a:t>Η λευκή οινοποίηση γίνεται με λευκές αλλά και ερυθρές ποικιλίες.</a:t>
            </a:r>
          </a:p>
          <a:p>
            <a:r>
              <a:rPr lang="el-GR" sz="2600" dirty="0"/>
              <a:t>Το τελικό προϊόν πρέπει να είναι χωρίς στυφή γεύση (ελαφρύ προϊόν) και με ωραίο άρωμα αν είναι δυνατόν </a:t>
            </a:r>
            <a:r>
              <a:rPr lang="el-GR" sz="2600" dirty="0" err="1"/>
              <a:t>φρουτώδες</a:t>
            </a:r>
            <a:endParaRPr lang="en-US" sz="2600" dirty="0"/>
          </a:p>
          <a:p>
            <a:r>
              <a:rPr lang="el-GR" sz="2600" dirty="0"/>
              <a:t> Το οινικό προϊόν να μην εμφανίζει </a:t>
            </a:r>
            <a:r>
              <a:rPr lang="el-GR" sz="2600" dirty="0" err="1"/>
              <a:t>θωλόματα</a:t>
            </a:r>
            <a:endParaRPr lang="el-GR" sz="2600" dirty="0"/>
          </a:p>
          <a:p>
            <a:r>
              <a:rPr lang="el-GR" sz="2600" dirty="0"/>
              <a:t>Το καστανό θόλωμα που οφείλεται στην ενζυμική οξείδωση των </a:t>
            </a:r>
            <a:r>
              <a:rPr lang="el-GR" sz="2600" dirty="0" err="1"/>
              <a:t>τανινών</a:t>
            </a:r>
            <a:r>
              <a:rPr lang="el-GR" sz="2600" dirty="0"/>
              <a:t> από το οξυγόνο</a:t>
            </a:r>
          </a:p>
          <a:p>
            <a:r>
              <a:rPr lang="el-GR" sz="2600" b="0" i="0" u="none" strike="noStrike" baseline="0" dirty="0">
                <a:solidFill>
                  <a:srgbClr val="000000"/>
                </a:solidFill>
              </a:rPr>
              <a:t>Το κυανό θόλωμα που οφείλεται σε ένωση του σιδήρου με </a:t>
            </a:r>
            <a:r>
              <a:rPr lang="el-GR" sz="2600" b="0" i="0" u="none" strike="noStrike" baseline="0" dirty="0" err="1">
                <a:solidFill>
                  <a:srgbClr val="000000"/>
                </a:solidFill>
              </a:rPr>
              <a:t>ανθοκυάνες</a:t>
            </a:r>
            <a:r>
              <a:rPr lang="el-GR" sz="2600" b="0" i="0" u="none" strike="noStrike" baseline="0" dirty="0">
                <a:solidFill>
                  <a:srgbClr val="000000"/>
                </a:solidFill>
              </a:rPr>
              <a:t> ή/και </a:t>
            </a:r>
            <a:r>
              <a:rPr lang="el-GR" sz="2600" b="0" i="0" u="none" strike="noStrike" baseline="0" dirty="0" err="1">
                <a:solidFill>
                  <a:srgbClr val="000000"/>
                </a:solidFill>
              </a:rPr>
              <a:t>ταννίνες</a:t>
            </a:r>
            <a:r>
              <a:rPr lang="el-GR" sz="2600" b="0" i="0" u="none" strike="noStrike" baseline="0" dirty="0">
                <a:solidFill>
                  <a:srgbClr val="000000"/>
                </a:solidFill>
              </a:rPr>
              <a:t>. Με την επίδραση του οξυγόνου ο δισθενής σίδηρος οξειδώνεται σε τρισθενή, ο οποίος δημιουργεί </a:t>
            </a:r>
            <a:r>
              <a:rPr lang="el-GR" sz="2600" b="0" i="0" u="none" strike="noStrike" baseline="0" dirty="0" err="1">
                <a:solidFill>
                  <a:srgbClr val="000000"/>
                </a:solidFill>
              </a:rPr>
              <a:t>σύμπλοκες</a:t>
            </a:r>
            <a:r>
              <a:rPr lang="en-US" sz="2600" b="0" i="0" u="none" strike="noStrike" baseline="0" dirty="0">
                <a:solidFill>
                  <a:srgbClr val="000000"/>
                </a:solidFill>
              </a:rPr>
              <a:t> </a:t>
            </a:r>
            <a:r>
              <a:rPr lang="el-GR" sz="2600" b="0" i="0" u="none" strike="noStrike" baseline="0" dirty="0">
                <a:solidFill>
                  <a:srgbClr val="000000"/>
                </a:solidFill>
              </a:rPr>
              <a:t>ενώσεις κυανού χρώματος.</a:t>
            </a:r>
            <a:endParaRPr lang="el-GR" sz="2600" dirty="0"/>
          </a:p>
          <a:p>
            <a:r>
              <a:rPr lang="el-GR" sz="2600" dirty="0"/>
              <a:t>Ο αλκοολικός βαθμός του οίνου να ρυθμίζεται στο  11.5% και σε ορισμένες περιπτώσεις στο 11%. </a:t>
            </a:r>
          </a:p>
          <a:p>
            <a:r>
              <a:rPr lang="el-GR" sz="2600" dirty="0"/>
              <a:t>Η θραύση των σταφυλιών να γίνεται μετά από </a:t>
            </a:r>
            <a:r>
              <a:rPr lang="el-GR" sz="2600" dirty="0" err="1"/>
              <a:t>αποβοστρυχοποίηση</a:t>
            </a:r>
            <a:r>
              <a:rPr lang="el-GR" sz="2600" dirty="0"/>
              <a:t> και σε συνθήκες που να αποφεύγουμε την πολτοποίηση της φλούδας, και τη θραύση των </a:t>
            </a:r>
            <a:r>
              <a:rPr lang="el-GR" sz="2600" dirty="0" err="1"/>
              <a:t>γιγάρτων</a:t>
            </a:r>
            <a:r>
              <a:rPr lang="el-GR" sz="2600" dirty="0"/>
              <a:t>.</a:t>
            </a:r>
          </a:p>
          <a:p>
            <a:endParaRPr lang="el-GR" dirty="0"/>
          </a:p>
        </p:txBody>
      </p:sp>
      <p:sp>
        <p:nvSpPr>
          <p:cNvPr id="4" name="Θέση αριθμού διαφάνειας 3">
            <a:extLst>
              <a:ext uri="{FF2B5EF4-FFF2-40B4-BE49-F238E27FC236}">
                <a16:creationId xmlns:a16="http://schemas.microsoft.com/office/drawing/2014/main" id="{A0F713F2-9F99-8045-A7EB-3B4B1994E1B8}"/>
              </a:ext>
            </a:extLst>
          </p:cNvPr>
          <p:cNvSpPr>
            <a:spLocks noGrp="1"/>
          </p:cNvSpPr>
          <p:nvPr>
            <p:ph type="sldNum" sz="quarter" idx="12"/>
          </p:nvPr>
        </p:nvSpPr>
        <p:spPr/>
        <p:txBody>
          <a:bodyPr/>
          <a:lstStyle/>
          <a:p>
            <a:fld id="{E56A5D8D-318D-4644-ADF8-BC977F9584B9}" type="slidenum">
              <a:rPr lang="el-GR" smtClean="0"/>
              <a:t>18</a:t>
            </a:fld>
            <a:endParaRPr lang="el-GR"/>
          </a:p>
        </p:txBody>
      </p:sp>
    </p:spTree>
    <p:extLst>
      <p:ext uri="{BB962C8B-B14F-4D97-AF65-F5344CB8AC3E}">
        <p14:creationId xmlns:p14="http://schemas.microsoft.com/office/powerpoint/2010/main" val="35965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40EE45-5C4D-9E26-8192-1AD83DF84D78}"/>
              </a:ext>
            </a:extLst>
          </p:cNvPr>
          <p:cNvSpPr>
            <a:spLocks noGrp="1"/>
          </p:cNvSpPr>
          <p:nvPr>
            <p:ph type="title"/>
          </p:nvPr>
        </p:nvSpPr>
        <p:spPr/>
        <p:txBody>
          <a:bodyPr/>
          <a:lstStyle/>
          <a:p>
            <a:r>
              <a:rPr lang="el-GR" dirty="0"/>
              <a:t>Λευκή οινοποίηση</a:t>
            </a:r>
          </a:p>
        </p:txBody>
      </p:sp>
      <p:sp>
        <p:nvSpPr>
          <p:cNvPr id="3" name="Θέση περιεχομένου 2">
            <a:extLst>
              <a:ext uri="{FF2B5EF4-FFF2-40B4-BE49-F238E27FC236}">
                <a16:creationId xmlns:a16="http://schemas.microsoft.com/office/drawing/2014/main" id="{BF830EE7-050B-A2BD-C185-F034BD394CBC}"/>
              </a:ext>
            </a:extLst>
          </p:cNvPr>
          <p:cNvSpPr>
            <a:spLocks noGrp="1"/>
          </p:cNvSpPr>
          <p:nvPr>
            <p:ph idx="1"/>
          </p:nvPr>
        </p:nvSpPr>
        <p:spPr>
          <a:xfrm>
            <a:off x="838199" y="1825625"/>
            <a:ext cx="10756037" cy="4912526"/>
          </a:xfrm>
        </p:spPr>
        <p:txBody>
          <a:bodyPr>
            <a:normAutofit/>
          </a:bodyPr>
          <a:lstStyle/>
          <a:p>
            <a:r>
              <a:rPr lang="el-GR" dirty="0"/>
              <a:t>Να αποφεύγουμε την χρήση πιεστηρίων και αν αυτό γίνει το γλεύκος που θα ληφθεί να μην αναμιγνύεται με το πρώτο γλεύκος που λαμβάνεται.</a:t>
            </a:r>
          </a:p>
          <a:p>
            <a:r>
              <a:rPr lang="el-GR" dirty="0"/>
              <a:t>Για οίνους υψηλής ποιότητας θα πρέπει να λαμβάνεται γλεύκος 30% της συνολικής ποσότητας που δίνουν τα σταφύλια. </a:t>
            </a:r>
          </a:p>
          <a:p>
            <a:r>
              <a:rPr lang="el-GR" dirty="0"/>
              <a:t>Ο βαθμός ωρίμανσης των σταφυλιών να είναι ο ίδιος από χρονιά σε χρονιά </a:t>
            </a:r>
          </a:p>
          <a:p>
            <a:r>
              <a:rPr lang="el-GR" dirty="0"/>
              <a:t>Τα σταφύλια να μην περιέχουν καθόλου μούχλα και προσβεβλημένες ρόγες από περονόσπορο.</a:t>
            </a:r>
          </a:p>
          <a:p>
            <a:r>
              <a:rPr lang="el-GR" dirty="0"/>
              <a:t>Η ζύμωση να γίνεται σε χαμηλή θερμοκρασία κάτω από 17 </a:t>
            </a:r>
            <a:r>
              <a:rPr lang="el-GR" baseline="30000" dirty="0" err="1"/>
              <a:t>ο</a:t>
            </a:r>
            <a:r>
              <a:rPr lang="el-GR" dirty="0" err="1"/>
              <a:t>C</a:t>
            </a:r>
            <a:r>
              <a:rPr lang="el-GR" dirty="0"/>
              <a:t> με </a:t>
            </a:r>
            <a:r>
              <a:rPr lang="el-GR" dirty="0" err="1"/>
              <a:t>αλκοολοανθεκτικές</a:t>
            </a:r>
            <a:r>
              <a:rPr lang="el-GR" dirty="0"/>
              <a:t> και ψυχρόφιλες οινοποιητικές ζύμες.</a:t>
            </a:r>
          </a:p>
          <a:p>
            <a:r>
              <a:rPr lang="el-GR" dirty="0"/>
              <a:t> Η καλλιέργεια να ανακτάται με φυγοκέντρηση  και να επαναχρησιμοποιείται  σε άλλη ζύμωση για μείωση του κόστους  αγοράς ζυμών. </a:t>
            </a:r>
          </a:p>
        </p:txBody>
      </p:sp>
      <p:sp>
        <p:nvSpPr>
          <p:cNvPr id="4" name="Θέση αριθμού διαφάνειας 3">
            <a:extLst>
              <a:ext uri="{FF2B5EF4-FFF2-40B4-BE49-F238E27FC236}">
                <a16:creationId xmlns:a16="http://schemas.microsoft.com/office/drawing/2014/main" id="{1BFFBC18-D58D-D2AE-585B-2C97DBEFA71A}"/>
              </a:ext>
            </a:extLst>
          </p:cNvPr>
          <p:cNvSpPr>
            <a:spLocks noGrp="1"/>
          </p:cNvSpPr>
          <p:nvPr>
            <p:ph type="sldNum" sz="quarter" idx="12"/>
          </p:nvPr>
        </p:nvSpPr>
        <p:spPr/>
        <p:txBody>
          <a:bodyPr/>
          <a:lstStyle/>
          <a:p>
            <a:fld id="{E56A5D8D-318D-4644-ADF8-BC977F9584B9}" type="slidenum">
              <a:rPr lang="el-GR" smtClean="0"/>
              <a:t>19</a:t>
            </a:fld>
            <a:endParaRPr lang="el-GR"/>
          </a:p>
        </p:txBody>
      </p:sp>
    </p:spTree>
    <p:extLst>
      <p:ext uri="{BB962C8B-B14F-4D97-AF65-F5344CB8AC3E}">
        <p14:creationId xmlns:p14="http://schemas.microsoft.com/office/powerpoint/2010/main" val="4241430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D6F107-2219-4474-EBF8-C3DC8E4F9B6B}"/>
              </a:ext>
            </a:extLst>
          </p:cNvPr>
          <p:cNvSpPr>
            <a:spLocks noGrp="1"/>
          </p:cNvSpPr>
          <p:nvPr>
            <p:ph type="title"/>
          </p:nvPr>
        </p:nvSpPr>
        <p:spPr>
          <a:xfrm>
            <a:off x="5536734" y="609600"/>
            <a:ext cx="3737268" cy="1320800"/>
          </a:xfrm>
        </p:spPr>
        <p:txBody>
          <a:bodyPr>
            <a:normAutofit/>
          </a:bodyPr>
          <a:lstStyle/>
          <a:p>
            <a:r>
              <a:rPr lang="el-GR" dirty="0"/>
              <a:t>ΠΡΩΤΗ ΥΛΗ</a:t>
            </a:r>
          </a:p>
        </p:txBody>
      </p:sp>
      <p:sp>
        <p:nvSpPr>
          <p:cNvPr id="4" name="Θέση περιεχομένου 3">
            <a:extLst>
              <a:ext uri="{FF2B5EF4-FFF2-40B4-BE49-F238E27FC236}">
                <a16:creationId xmlns:a16="http://schemas.microsoft.com/office/drawing/2014/main" id="{2AFDD4AE-A59B-CC0D-C221-C9F4BD65E329}"/>
              </a:ext>
            </a:extLst>
          </p:cNvPr>
          <p:cNvSpPr txBox="1">
            <a:spLocks noGrp="1"/>
          </p:cNvSpPr>
          <p:nvPr>
            <p:ph idx="1"/>
          </p:nvPr>
        </p:nvSpPr>
        <p:spPr>
          <a:xfrm>
            <a:off x="5209563" y="2160589"/>
            <a:ext cx="4064439" cy="3880773"/>
          </a:xfrm>
          <a:prstGeom prst="rect">
            <a:avLst/>
          </a:prstGeom>
        </p:spPr>
        <p:txBody>
          <a:bodyPr>
            <a:normAutofit fontScale="92500" lnSpcReduction="20000"/>
          </a:bodyPr>
          <a:lstStyle/>
          <a:p>
            <a:pPr>
              <a:lnSpc>
                <a:spcPct val="90000"/>
              </a:lnSpc>
              <a:spcAft>
                <a:spcPts val="1200"/>
              </a:spcAft>
              <a:buClr>
                <a:srgbClr val="FFCC00"/>
              </a:buClr>
              <a:defRPr/>
            </a:pPr>
            <a:r>
              <a:rPr lang="el-GR" sz="2000" dirty="0">
                <a:latin typeface="Calibri" panose="020F0502020204030204" pitchFamily="34" charset="0"/>
              </a:rPr>
              <a:t>Σύσταση </a:t>
            </a:r>
            <a:r>
              <a:rPr lang="el-GR" sz="2000" dirty="0" err="1">
                <a:latin typeface="Calibri" panose="020F0502020204030204" pitchFamily="34" charset="0"/>
              </a:rPr>
              <a:t>σταφύλιου</a:t>
            </a:r>
            <a:r>
              <a:rPr lang="el-GR" sz="2000" dirty="0">
                <a:latin typeface="Calibri" panose="020F0502020204030204" pitchFamily="34" charset="0"/>
              </a:rPr>
              <a:t>: </a:t>
            </a:r>
          </a:p>
          <a:p>
            <a:pPr marL="177800" indent="-177800">
              <a:lnSpc>
                <a:spcPct val="90000"/>
              </a:lnSpc>
              <a:spcAft>
                <a:spcPts val="1200"/>
              </a:spcAft>
              <a:buClr>
                <a:srgbClr val="FFCC00"/>
              </a:buClr>
              <a:buFont typeface="Wingdings" pitchFamily="2" charset="2"/>
              <a:buChar char="§"/>
              <a:defRPr/>
            </a:pPr>
            <a:r>
              <a:rPr lang="el-GR" sz="2000" dirty="0">
                <a:latin typeface="Calibri" panose="020F0502020204030204" pitchFamily="34" charset="0"/>
              </a:rPr>
              <a:t>Νερό 24-45%</a:t>
            </a:r>
          </a:p>
          <a:p>
            <a:pPr marL="177800" indent="-177800">
              <a:lnSpc>
                <a:spcPct val="90000"/>
              </a:lnSpc>
              <a:spcAft>
                <a:spcPts val="1200"/>
              </a:spcAft>
              <a:buClr>
                <a:srgbClr val="FFCC00"/>
              </a:buClr>
              <a:buFont typeface="Wingdings" pitchFamily="2" charset="2"/>
              <a:buChar char="§"/>
              <a:defRPr/>
            </a:pPr>
            <a:r>
              <a:rPr lang="el-GR" sz="2000" dirty="0">
                <a:latin typeface="Calibri" panose="020F0502020204030204" pitchFamily="34" charset="0"/>
              </a:rPr>
              <a:t>Υδατάνθρακες 35%</a:t>
            </a:r>
          </a:p>
          <a:p>
            <a:pPr marL="177800" indent="-177800">
              <a:lnSpc>
                <a:spcPct val="90000"/>
              </a:lnSpc>
              <a:spcAft>
                <a:spcPts val="1200"/>
              </a:spcAft>
              <a:buClr>
                <a:srgbClr val="FFCC00"/>
              </a:buClr>
              <a:buFont typeface="Wingdings" pitchFamily="2" charset="2"/>
              <a:buChar char="§"/>
              <a:defRPr/>
            </a:pPr>
            <a:r>
              <a:rPr lang="el-GR" sz="2000" dirty="0">
                <a:latin typeface="Calibri" panose="020F0502020204030204" pitchFamily="34" charset="0"/>
              </a:rPr>
              <a:t>Έλαια 13-20%</a:t>
            </a:r>
          </a:p>
          <a:p>
            <a:pPr marL="177800" indent="-177800">
              <a:lnSpc>
                <a:spcPct val="90000"/>
              </a:lnSpc>
              <a:spcAft>
                <a:spcPts val="1200"/>
              </a:spcAft>
              <a:buClr>
                <a:srgbClr val="FFCC00"/>
              </a:buClr>
              <a:buFont typeface="Wingdings" pitchFamily="2" charset="2"/>
              <a:buChar char="§"/>
              <a:defRPr/>
            </a:pPr>
            <a:r>
              <a:rPr lang="el-GR" sz="2000" dirty="0" err="1">
                <a:latin typeface="Calibri" panose="020F0502020204030204" pitchFamily="34" charset="0"/>
              </a:rPr>
              <a:t>Ταννίνες</a:t>
            </a:r>
            <a:r>
              <a:rPr lang="el-GR" sz="2000" dirty="0">
                <a:latin typeface="Calibri" panose="020F0502020204030204" pitchFamily="34" charset="0"/>
              </a:rPr>
              <a:t> 4-6%</a:t>
            </a:r>
          </a:p>
          <a:p>
            <a:pPr marL="177800" indent="-177800">
              <a:lnSpc>
                <a:spcPct val="90000"/>
              </a:lnSpc>
              <a:spcAft>
                <a:spcPts val="1200"/>
              </a:spcAft>
              <a:buClr>
                <a:srgbClr val="FFCC00"/>
              </a:buClr>
              <a:buFont typeface="Wingdings" pitchFamily="2" charset="2"/>
              <a:buChar char="§"/>
              <a:defRPr/>
            </a:pPr>
            <a:r>
              <a:rPr lang="el-GR" sz="2000" dirty="0">
                <a:latin typeface="Calibri" panose="020F0502020204030204" pitchFamily="34" charset="0"/>
              </a:rPr>
              <a:t>Αζωτούχες ενώσεις 4-6,5%</a:t>
            </a:r>
          </a:p>
          <a:p>
            <a:pPr marL="177800" indent="-177800">
              <a:lnSpc>
                <a:spcPct val="90000"/>
              </a:lnSpc>
              <a:spcAft>
                <a:spcPts val="1200"/>
              </a:spcAft>
              <a:buClr>
                <a:srgbClr val="FFCC00"/>
              </a:buClr>
              <a:buFont typeface="Wingdings" pitchFamily="2" charset="2"/>
              <a:buChar char="§"/>
              <a:defRPr/>
            </a:pPr>
            <a:r>
              <a:rPr lang="el-GR" sz="2000" dirty="0">
                <a:latin typeface="Calibri" panose="020F0502020204030204" pitchFamily="34" charset="0"/>
              </a:rPr>
              <a:t>Ανόργανα συστατικά 2-4%</a:t>
            </a:r>
          </a:p>
          <a:p>
            <a:pPr marL="177800" indent="-177800">
              <a:lnSpc>
                <a:spcPct val="90000"/>
              </a:lnSpc>
              <a:spcAft>
                <a:spcPts val="1200"/>
              </a:spcAft>
              <a:buClr>
                <a:srgbClr val="FFCC00"/>
              </a:buClr>
              <a:buFont typeface="Wingdings" pitchFamily="2" charset="2"/>
              <a:buChar char="§"/>
              <a:defRPr/>
            </a:pPr>
            <a:r>
              <a:rPr lang="el-GR" sz="2000" dirty="0">
                <a:latin typeface="Calibri" panose="020F0502020204030204" pitchFamily="34" charset="0"/>
              </a:rPr>
              <a:t>Λιπαρά οξέα 1%</a:t>
            </a:r>
          </a:p>
        </p:txBody>
      </p:sp>
      <p:pic>
        <p:nvPicPr>
          <p:cNvPr id="9" name="Εικόνα 8" descr="Εικόνα που περιέχει φρούτο, σταφύλι, φυτό, κοντά&#10;&#10;Περιγραφή που δημιουργήθηκε αυτόματα">
            <a:extLst>
              <a:ext uri="{FF2B5EF4-FFF2-40B4-BE49-F238E27FC236}">
                <a16:creationId xmlns:a16="http://schemas.microsoft.com/office/drawing/2014/main" id="{C254EE00-B1BB-CD10-276C-A64C837C8B5D}"/>
              </a:ext>
            </a:extLst>
          </p:cNvPr>
          <p:cNvPicPr>
            <a:picLocks noChangeAspect="1"/>
          </p:cNvPicPr>
          <p:nvPr/>
        </p:nvPicPr>
        <p:blipFill rotWithShape="1">
          <a:blip r:embed="rId2">
            <a:extLst>
              <a:ext uri="{28A0092B-C50C-407E-A947-70E740481C1C}">
                <a14:useLocalDpi xmlns:a14="http://schemas.microsoft.com/office/drawing/2010/main" val="0"/>
              </a:ext>
            </a:extLst>
          </a:blip>
          <a:srcRect l="28824" r="18666"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4" name="Isosceles Triangle 13">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 name="Θέση αριθμού διαφάνειας 4">
            <a:extLst>
              <a:ext uri="{FF2B5EF4-FFF2-40B4-BE49-F238E27FC236}">
                <a16:creationId xmlns:a16="http://schemas.microsoft.com/office/drawing/2014/main" id="{9E1D17EA-D81F-0AD9-CE7F-B1D66DF5EBD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2</a:t>
            </a:fld>
            <a:endParaRPr lang="el-GR"/>
          </a:p>
        </p:txBody>
      </p:sp>
    </p:spTree>
    <p:extLst>
      <p:ext uri="{BB962C8B-B14F-4D97-AF65-F5344CB8AC3E}">
        <p14:creationId xmlns:p14="http://schemas.microsoft.com/office/powerpoint/2010/main" val="4014443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971D4BD6-F208-5762-BA8F-D04D288CCDFB}"/>
              </a:ext>
            </a:extLst>
          </p:cNvPr>
          <p:cNvSpPr>
            <a:spLocks noGrp="1"/>
          </p:cNvSpPr>
          <p:nvPr>
            <p:ph type="title"/>
          </p:nvPr>
        </p:nvSpPr>
        <p:spPr>
          <a:xfrm>
            <a:off x="677334" y="609600"/>
            <a:ext cx="8596668" cy="1320800"/>
          </a:xfrm>
        </p:spPr>
        <p:txBody>
          <a:bodyPr>
            <a:normAutofit/>
          </a:bodyPr>
          <a:lstStyle/>
          <a:p>
            <a:r>
              <a:rPr lang="el-GR" dirty="0"/>
              <a:t>Λευκή οινοποίηση</a:t>
            </a:r>
          </a:p>
        </p:txBody>
      </p:sp>
      <p:sp>
        <p:nvSpPr>
          <p:cNvPr id="4" name="Θέση αριθμού διαφάνειας 3">
            <a:extLst>
              <a:ext uri="{FF2B5EF4-FFF2-40B4-BE49-F238E27FC236}">
                <a16:creationId xmlns:a16="http://schemas.microsoft.com/office/drawing/2014/main" id="{518B268F-A49E-9C60-663B-D4BADB0E08C4}"/>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20</a:t>
            </a:fld>
            <a:endParaRPr lang="el-GR"/>
          </a:p>
        </p:txBody>
      </p:sp>
      <p:sp>
        <p:nvSpPr>
          <p:cNvPr id="3" name="Θέση περιεχομένου 2">
            <a:extLst>
              <a:ext uri="{FF2B5EF4-FFF2-40B4-BE49-F238E27FC236}">
                <a16:creationId xmlns:a16="http://schemas.microsoft.com/office/drawing/2014/main" id="{E304B8E2-FF0A-9D83-A76C-0C5F062F3919}"/>
              </a:ext>
            </a:extLst>
          </p:cNvPr>
          <p:cNvSpPr>
            <a:spLocks noGrp="1"/>
          </p:cNvSpPr>
          <p:nvPr>
            <p:ph idx="1"/>
          </p:nvPr>
        </p:nvSpPr>
        <p:spPr>
          <a:xfrm>
            <a:off x="677334" y="2160589"/>
            <a:ext cx="8596668" cy="3880773"/>
          </a:xfrm>
        </p:spPr>
        <p:txBody>
          <a:bodyPr>
            <a:normAutofit/>
          </a:bodyPr>
          <a:lstStyle/>
          <a:p>
            <a:r>
              <a:rPr lang="el-GR" dirty="0"/>
              <a:t>Για οίνους ποιότητας να προσέχουμε την διαχείριση των σταφυλιών. </a:t>
            </a:r>
          </a:p>
          <a:p>
            <a:r>
              <a:rPr lang="en-US" dirty="0"/>
              <a:t>N</a:t>
            </a:r>
            <a:r>
              <a:rPr lang="el-GR" dirty="0"/>
              <a:t>α είναι άμεση και σε μικρό χρονικό διάστημα κατεργασία των σταφυλιών όπου το τσαμπί δεν υφίσταται πίεση σε ογκώδεις σωρούς.</a:t>
            </a:r>
          </a:p>
          <a:p>
            <a:r>
              <a:rPr lang="el-GR" dirty="0"/>
              <a:t>Για οινικό προϊόν αρίστης ποιότητας σημαντικό ρόλο παίζει η ποικιλία. Η ποικιλία </a:t>
            </a:r>
            <a:r>
              <a:rPr lang="el-GR" dirty="0" err="1"/>
              <a:t>Τεμπίνα</a:t>
            </a:r>
            <a:r>
              <a:rPr lang="el-GR" dirty="0"/>
              <a:t> που δίνει σώμα και ωραίο άρωμα είναι μια πολύ κατάλληλη ποικιλία για λευκή οινοποίηση.</a:t>
            </a:r>
          </a:p>
          <a:p>
            <a:r>
              <a:rPr lang="el-GR" dirty="0"/>
              <a:t>Οι λευκοί βιομηχανικοί οίνοι μετά την ζύμωση θα πρέπει να αποθηκεύονται και να συντηρούνται σε δεξαμενές ανοξείδωτες με κατασκευή για αεροστεγές κλείσιμο και δημιουργία αδρανούς ατμόσφαιρας αζώτου στον κενό χώρο.</a:t>
            </a:r>
          </a:p>
          <a:p>
            <a:r>
              <a:rPr lang="el-GR" dirty="0"/>
              <a:t>Μετά το τέλος της ζύμωσης γίνονται όλες οι διεργασίες που πρέπει μέχρι την εμφιάλωση.  </a:t>
            </a:r>
          </a:p>
        </p:txBody>
      </p:sp>
    </p:spTree>
    <p:extLst>
      <p:ext uri="{BB962C8B-B14F-4D97-AF65-F5344CB8AC3E}">
        <p14:creationId xmlns:p14="http://schemas.microsoft.com/office/powerpoint/2010/main" val="180894595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9C9122-7306-2A91-3667-EE5CF585E6CE}"/>
              </a:ext>
            </a:extLst>
          </p:cNvPr>
          <p:cNvSpPr>
            <a:spLocks noGrp="1"/>
          </p:cNvSpPr>
          <p:nvPr>
            <p:ph type="title"/>
          </p:nvPr>
        </p:nvSpPr>
        <p:spPr>
          <a:xfrm>
            <a:off x="677334" y="609600"/>
            <a:ext cx="8596668" cy="1320800"/>
          </a:xfrm>
        </p:spPr>
        <p:txBody>
          <a:bodyPr anchor="t">
            <a:normAutofit/>
          </a:bodyPr>
          <a:lstStyle/>
          <a:p>
            <a:r>
              <a:rPr lang="el-GR" dirty="0"/>
              <a:t>Λευκή οινοποίηση</a:t>
            </a:r>
          </a:p>
        </p:txBody>
      </p:sp>
      <p:sp>
        <p:nvSpPr>
          <p:cNvPr id="3" name="Θέση περιεχομένου 2">
            <a:extLst>
              <a:ext uri="{FF2B5EF4-FFF2-40B4-BE49-F238E27FC236}">
                <a16:creationId xmlns:a16="http://schemas.microsoft.com/office/drawing/2014/main" id="{1D0ABBC8-34F7-2E91-A83E-A6653C103C1B}"/>
              </a:ext>
            </a:extLst>
          </p:cNvPr>
          <p:cNvSpPr>
            <a:spLocks noGrp="1"/>
          </p:cNvSpPr>
          <p:nvPr>
            <p:ph idx="1"/>
          </p:nvPr>
        </p:nvSpPr>
        <p:spPr>
          <a:xfrm>
            <a:off x="4063160" y="2160589"/>
            <a:ext cx="5207839" cy="3880773"/>
          </a:xfrm>
        </p:spPr>
        <p:txBody>
          <a:bodyPr>
            <a:normAutofit/>
          </a:bodyPr>
          <a:lstStyle/>
          <a:p>
            <a:r>
              <a:rPr lang="el-GR" dirty="0"/>
              <a:t>Η λευκή οινοποίηση με ερυθρά σταφύλια είναι δυνατή να γίνει επειδή οι χρωστικές </a:t>
            </a:r>
            <a:r>
              <a:rPr lang="el-GR" dirty="0" err="1"/>
              <a:t>ανθοκυάνες</a:t>
            </a:r>
            <a:r>
              <a:rPr lang="el-GR" dirty="0"/>
              <a:t> βρίσκονται στη φλούδα ενώ η σάρκα δεν έχει .</a:t>
            </a:r>
          </a:p>
          <a:p>
            <a:r>
              <a:rPr lang="el-GR" dirty="0"/>
              <a:t>Για να παραχθεί λευκός οίνος, αμέσως μετά την θραύση των σταφυλιών να απομακρύνονται αμέσως το γλεύκος από τα στέμφυλα πριν την μεταφέρουμε στον βιοαντιδραστήρα ζύμωσης. </a:t>
            </a:r>
          </a:p>
          <a:p>
            <a:endParaRPr lang="el-GR" dirty="0"/>
          </a:p>
          <a:p>
            <a:endParaRPr lang="el-GR" dirty="0"/>
          </a:p>
        </p:txBody>
      </p:sp>
      <p:pic>
        <p:nvPicPr>
          <p:cNvPr id="5" name="Εικόνα 4">
            <a:extLst>
              <a:ext uri="{FF2B5EF4-FFF2-40B4-BE49-F238E27FC236}">
                <a16:creationId xmlns:a16="http://schemas.microsoft.com/office/drawing/2014/main" id="{2247C4B1-FFC9-60A5-B4DD-592242769234}"/>
              </a:ext>
            </a:extLst>
          </p:cNvPr>
          <p:cNvPicPr>
            <a:picLocks noChangeAspect="1"/>
          </p:cNvPicPr>
          <p:nvPr/>
        </p:nvPicPr>
        <p:blipFill rotWithShape="1">
          <a:blip r:embed="rId2"/>
          <a:srcRect l="10901" r="8101" b="-2"/>
          <a:stretch/>
        </p:blipFill>
        <p:spPr>
          <a:xfrm>
            <a:off x="677334" y="2159331"/>
            <a:ext cx="3144597" cy="3882362"/>
          </a:xfrm>
          <a:prstGeom prst="rect">
            <a:avLst/>
          </a:prstGeom>
        </p:spPr>
      </p:pic>
      <p:sp>
        <p:nvSpPr>
          <p:cNvPr id="4" name="Θέση αριθμού διαφάνειας 3">
            <a:extLst>
              <a:ext uri="{FF2B5EF4-FFF2-40B4-BE49-F238E27FC236}">
                <a16:creationId xmlns:a16="http://schemas.microsoft.com/office/drawing/2014/main" id="{19FB1168-680C-7A4D-16A1-A50580705464}"/>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21</a:t>
            </a:fld>
            <a:endParaRPr lang="el-GR"/>
          </a:p>
        </p:txBody>
      </p:sp>
    </p:spTree>
    <p:extLst>
      <p:ext uri="{BB962C8B-B14F-4D97-AF65-F5344CB8AC3E}">
        <p14:creationId xmlns:p14="http://schemas.microsoft.com/office/powerpoint/2010/main" val="327182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D5764D-33D6-670B-77E8-BA3968A40896}"/>
              </a:ext>
            </a:extLst>
          </p:cNvPr>
          <p:cNvSpPr>
            <a:spLocks noGrp="1"/>
          </p:cNvSpPr>
          <p:nvPr>
            <p:ph type="title"/>
          </p:nvPr>
        </p:nvSpPr>
        <p:spPr>
          <a:xfrm>
            <a:off x="677334" y="609600"/>
            <a:ext cx="8596668" cy="1320800"/>
          </a:xfrm>
        </p:spPr>
        <p:txBody>
          <a:bodyPr anchor="t">
            <a:normAutofit/>
          </a:bodyPr>
          <a:lstStyle/>
          <a:p>
            <a:r>
              <a:rPr lang="el-GR"/>
              <a:t>Λευκή οινοποίηση</a:t>
            </a:r>
          </a:p>
        </p:txBody>
      </p:sp>
      <p:sp>
        <p:nvSpPr>
          <p:cNvPr id="3" name="Θέση περιεχομένου 2">
            <a:extLst>
              <a:ext uri="{FF2B5EF4-FFF2-40B4-BE49-F238E27FC236}">
                <a16:creationId xmlns:a16="http://schemas.microsoft.com/office/drawing/2014/main" id="{B0C4C797-D56E-CBD8-6C97-E176973D7E17}"/>
              </a:ext>
            </a:extLst>
          </p:cNvPr>
          <p:cNvSpPr>
            <a:spLocks noGrp="1"/>
          </p:cNvSpPr>
          <p:nvPr>
            <p:ph idx="1"/>
          </p:nvPr>
        </p:nvSpPr>
        <p:spPr>
          <a:xfrm>
            <a:off x="4063160" y="2066925"/>
            <a:ext cx="7214440" cy="3974437"/>
          </a:xfrm>
        </p:spPr>
        <p:txBody>
          <a:bodyPr>
            <a:normAutofit/>
          </a:bodyPr>
          <a:lstStyle/>
          <a:p>
            <a:pPr>
              <a:lnSpc>
                <a:spcPct val="90000"/>
              </a:lnSpc>
            </a:pPr>
            <a:r>
              <a:rPr lang="el-GR" sz="2000" dirty="0"/>
              <a:t>προφυλάξεις αποφυγής μεταφοράς χρωστικών στο γλεύκος.</a:t>
            </a:r>
          </a:p>
          <a:p>
            <a:pPr>
              <a:lnSpc>
                <a:spcPct val="90000"/>
              </a:lnSpc>
            </a:pPr>
            <a:endParaRPr lang="el-GR" sz="2000" dirty="0"/>
          </a:p>
          <a:p>
            <a:pPr>
              <a:lnSpc>
                <a:spcPct val="90000"/>
              </a:lnSpc>
            </a:pPr>
            <a:r>
              <a:rPr lang="el-GR" sz="2000" dirty="0"/>
              <a:t>άμεση χρησιμοποίηση των σταφυλιών μετά τον τρυγητό,</a:t>
            </a:r>
          </a:p>
          <a:p>
            <a:pPr>
              <a:lnSpc>
                <a:spcPct val="90000"/>
              </a:lnSpc>
            </a:pPr>
            <a:r>
              <a:rPr lang="el-GR" sz="2000" dirty="0"/>
              <a:t>αποφυγή του τραυματισμού της φλούδας </a:t>
            </a:r>
          </a:p>
          <a:p>
            <a:pPr>
              <a:lnSpc>
                <a:spcPct val="90000"/>
              </a:lnSpc>
            </a:pPr>
            <a:r>
              <a:rPr lang="el-GR" sz="2000" dirty="0"/>
              <a:t>αποφυγή σπασίματος της ρόγας πριν την χρήση</a:t>
            </a:r>
          </a:p>
          <a:p>
            <a:pPr>
              <a:lnSpc>
                <a:spcPct val="90000"/>
              </a:lnSpc>
            </a:pPr>
            <a:r>
              <a:rPr lang="el-GR" sz="2000" dirty="0"/>
              <a:t>αποφυγή γλεύκους από  πιεστήριο</a:t>
            </a:r>
          </a:p>
          <a:p>
            <a:pPr>
              <a:lnSpc>
                <a:spcPct val="90000"/>
              </a:lnSpc>
            </a:pPr>
            <a:r>
              <a:rPr lang="el-GR" sz="2000" dirty="0"/>
              <a:t> αποφυγή χρήσης υπερώριμων σταφυλιών</a:t>
            </a:r>
          </a:p>
          <a:p>
            <a:pPr marL="0" indent="0">
              <a:lnSpc>
                <a:spcPct val="90000"/>
              </a:lnSpc>
              <a:buNone/>
            </a:pPr>
            <a:r>
              <a:rPr lang="el-GR" sz="2000" dirty="0"/>
              <a:t>Το μοσχάτο Αμβούργου είναι μια πολύ καλή ποικιλία για παραγωγή λευκών οίνων από ερυθρά σταφύλια. </a:t>
            </a:r>
          </a:p>
          <a:p>
            <a:pPr>
              <a:lnSpc>
                <a:spcPct val="90000"/>
              </a:lnSpc>
            </a:pPr>
            <a:endParaRPr lang="el-GR" sz="2000" dirty="0"/>
          </a:p>
        </p:txBody>
      </p:sp>
      <p:pic>
        <p:nvPicPr>
          <p:cNvPr id="4" name="Εικόνα 3">
            <a:extLst>
              <a:ext uri="{FF2B5EF4-FFF2-40B4-BE49-F238E27FC236}">
                <a16:creationId xmlns:a16="http://schemas.microsoft.com/office/drawing/2014/main" id="{0D434624-6965-B36A-9E2E-924FBB6DD84C}"/>
              </a:ext>
            </a:extLst>
          </p:cNvPr>
          <p:cNvPicPr>
            <a:picLocks noChangeAspect="1"/>
          </p:cNvPicPr>
          <p:nvPr/>
        </p:nvPicPr>
        <p:blipFill rotWithShape="1">
          <a:blip r:embed="rId2"/>
          <a:srcRect l="10901" r="8101" b="-2"/>
          <a:stretch/>
        </p:blipFill>
        <p:spPr>
          <a:xfrm>
            <a:off x="677334" y="2159331"/>
            <a:ext cx="3144597" cy="3882362"/>
          </a:xfrm>
          <a:prstGeom prst="rect">
            <a:avLst/>
          </a:prstGeom>
        </p:spPr>
      </p:pic>
      <p:sp>
        <p:nvSpPr>
          <p:cNvPr id="5" name="Θέση αριθμού διαφάνειας 4">
            <a:extLst>
              <a:ext uri="{FF2B5EF4-FFF2-40B4-BE49-F238E27FC236}">
                <a16:creationId xmlns:a16="http://schemas.microsoft.com/office/drawing/2014/main" id="{3DD29C0F-F134-81EB-3D34-F1C6838710F4}"/>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22</a:t>
            </a:fld>
            <a:endParaRPr lang="el-GR"/>
          </a:p>
        </p:txBody>
      </p:sp>
    </p:spTree>
    <p:extLst>
      <p:ext uri="{BB962C8B-B14F-4D97-AF65-F5344CB8AC3E}">
        <p14:creationId xmlns:p14="http://schemas.microsoft.com/office/powerpoint/2010/main" val="27928939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F06556-F191-8980-C5F0-85DC1D615637}"/>
              </a:ext>
            </a:extLst>
          </p:cNvPr>
          <p:cNvSpPr>
            <a:spLocks noGrp="1"/>
          </p:cNvSpPr>
          <p:nvPr>
            <p:ph type="title"/>
          </p:nvPr>
        </p:nvSpPr>
        <p:spPr>
          <a:xfrm>
            <a:off x="5536734" y="609600"/>
            <a:ext cx="3737268" cy="1320800"/>
          </a:xfrm>
        </p:spPr>
        <p:txBody>
          <a:bodyPr>
            <a:normAutofit/>
          </a:bodyPr>
          <a:lstStyle/>
          <a:p>
            <a:r>
              <a:rPr lang="el-GR" b="1"/>
              <a:t>Ερυθρά οινοποίηση</a:t>
            </a:r>
            <a:endParaRPr lang="el-GR"/>
          </a:p>
        </p:txBody>
      </p:sp>
      <p:sp>
        <p:nvSpPr>
          <p:cNvPr id="3" name="Θέση περιεχομένου 2">
            <a:extLst>
              <a:ext uri="{FF2B5EF4-FFF2-40B4-BE49-F238E27FC236}">
                <a16:creationId xmlns:a16="http://schemas.microsoft.com/office/drawing/2014/main" id="{E7F82004-FF3A-F68C-8453-CD31DC2BF18A}"/>
              </a:ext>
            </a:extLst>
          </p:cNvPr>
          <p:cNvSpPr>
            <a:spLocks noGrp="1"/>
          </p:cNvSpPr>
          <p:nvPr>
            <p:ph idx="1"/>
          </p:nvPr>
        </p:nvSpPr>
        <p:spPr>
          <a:xfrm>
            <a:off x="5209563" y="2200275"/>
            <a:ext cx="5629887" cy="4391025"/>
          </a:xfrm>
        </p:spPr>
        <p:txBody>
          <a:bodyPr>
            <a:normAutofit lnSpcReduction="10000"/>
          </a:bodyPr>
          <a:lstStyle/>
          <a:p>
            <a:pPr marL="0" indent="0">
              <a:lnSpc>
                <a:spcPct val="90000"/>
              </a:lnSpc>
              <a:buNone/>
            </a:pPr>
            <a:r>
              <a:rPr lang="el-GR" sz="2000" dirty="0"/>
              <a:t>Η ερυθρά οινοποίηση γίνεται με ερυθρές ποικιλίες σταφυλιών και με ζύμωση παρουσία </a:t>
            </a:r>
            <a:r>
              <a:rPr lang="el-GR" sz="2000" dirty="0" err="1"/>
              <a:t>στεμφύλων</a:t>
            </a:r>
            <a:r>
              <a:rPr lang="el-GR" sz="2000" dirty="0"/>
              <a:t> </a:t>
            </a:r>
          </a:p>
          <a:p>
            <a:pPr marL="0" indent="0">
              <a:lnSpc>
                <a:spcPct val="90000"/>
              </a:lnSpc>
              <a:buNone/>
            </a:pPr>
            <a:r>
              <a:rPr lang="el-GR" sz="2000" dirty="0"/>
              <a:t>Αυτή είναι η κύρια διαφοροποίηση με την παραγωγή λευκών ξηρών οίνων και γίνεται παρουσία </a:t>
            </a:r>
            <a:r>
              <a:rPr lang="el-GR" sz="2000" dirty="0" err="1"/>
              <a:t>στεμφύλων</a:t>
            </a:r>
            <a:r>
              <a:rPr lang="el-GR" sz="2000" dirty="0"/>
              <a:t>  για την εκχύλιση των χρωστικών από τη φλούδα .</a:t>
            </a:r>
          </a:p>
          <a:p>
            <a:pPr marL="457200" indent="-457200">
              <a:lnSpc>
                <a:spcPct val="90000"/>
              </a:lnSpc>
              <a:buNone/>
            </a:pPr>
            <a:r>
              <a:rPr lang="el-GR" sz="2000" dirty="0"/>
              <a:t>Η εκχύλιση των χρωστικών διευκολύνεται από την προοδευτική αύξηση της αλκοόλης όπως προχωράει η ζύμωση.</a:t>
            </a:r>
          </a:p>
          <a:p>
            <a:pPr marL="457200" indent="-457200">
              <a:lnSpc>
                <a:spcPct val="90000"/>
              </a:lnSpc>
              <a:buNone/>
            </a:pPr>
            <a:r>
              <a:rPr lang="el-GR" sz="2000" dirty="0"/>
              <a:t>Το πόσο έντονο θα είναι το ερυθρό χρώμα εξαρτάται από το χρόνο παραμονής των </a:t>
            </a:r>
            <a:r>
              <a:rPr lang="el-GR" sz="2000" dirty="0" err="1"/>
              <a:t>στεμφύλων</a:t>
            </a:r>
            <a:r>
              <a:rPr lang="el-GR" sz="2000" dirty="0"/>
              <a:t> στο </a:t>
            </a:r>
            <a:r>
              <a:rPr lang="el-GR" sz="2000" dirty="0" err="1"/>
              <a:t>ζυμούμενο</a:t>
            </a:r>
            <a:r>
              <a:rPr lang="el-GR" sz="2000" dirty="0"/>
              <a:t> γλεύκος.</a:t>
            </a:r>
          </a:p>
          <a:p>
            <a:pPr marL="457200" indent="-457200">
              <a:lnSpc>
                <a:spcPct val="90000"/>
              </a:lnSpc>
              <a:buNone/>
            </a:pPr>
            <a:r>
              <a:rPr lang="el-GR" sz="2000" dirty="0"/>
              <a:t>Τα ερυθρά οινικά προϊόντα διακρίνονται σε ροζέ και </a:t>
            </a:r>
            <a:r>
              <a:rPr lang="el-GR" sz="2000" dirty="0" err="1"/>
              <a:t>βαθέος</a:t>
            </a:r>
            <a:r>
              <a:rPr lang="el-GR" sz="2000" dirty="0"/>
              <a:t> ερυθρού χρώματος.</a:t>
            </a:r>
          </a:p>
        </p:txBody>
      </p:sp>
      <p:pic>
        <p:nvPicPr>
          <p:cNvPr id="24" name="Εικόνα 23" descr="Εικόνα που περιέχει κρασί, εσωτερικός χώρος, αλκοόλ&#10;&#10;Περιγραφή που δημιουργήθηκε αυτόματα">
            <a:extLst>
              <a:ext uri="{FF2B5EF4-FFF2-40B4-BE49-F238E27FC236}">
                <a16:creationId xmlns:a16="http://schemas.microsoft.com/office/drawing/2014/main" id="{BB55E94F-D3D7-3D3E-B517-4132193DEB61}"/>
              </a:ext>
            </a:extLst>
          </p:cNvPr>
          <p:cNvPicPr>
            <a:picLocks noChangeAspect="1"/>
          </p:cNvPicPr>
          <p:nvPr/>
        </p:nvPicPr>
        <p:blipFill rotWithShape="1">
          <a:blip r:embed="rId2">
            <a:extLst>
              <a:ext uri="{28A0092B-C50C-407E-A947-70E740481C1C}">
                <a14:useLocalDpi xmlns:a14="http://schemas.microsoft.com/office/drawing/2010/main" val="0"/>
              </a:ext>
            </a:extLst>
          </a:blip>
          <a:srcRect l="8584" r="99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0" name="Isosceles Triangle 2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C373C523-23B4-A61C-0373-178F793E4B93}"/>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23</a:t>
            </a:fld>
            <a:endParaRPr lang="el-GR"/>
          </a:p>
        </p:txBody>
      </p:sp>
    </p:spTree>
    <p:extLst>
      <p:ext uri="{BB962C8B-B14F-4D97-AF65-F5344CB8AC3E}">
        <p14:creationId xmlns:p14="http://schemas.microsoft.com/office/powerpoint/2010/main" val="4225823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B865C5-4187-5558-FCDD-29FC68A301B4}"/>
              </a:ext>
            </a:extLst>
          </p:cNvPr>
          <p:cNvSpPr>
            <a:spLocks noGrp="1"/>
          </p:cNvSpPr>
          <p:nvPr>
            <p:ph type="title"/>
          </p:nvPr>
        </p:nvSpPr>
        <p:spPr>
          <a:xfrm>
            <a:off x="5536734" y="609600"/>
            <a:ext cx="3737268" cy="1320800"/>
          </a:xfrm>
        </p:spPr>
        <p:txBody>
          <a:bodyPr>
            <a:normAutofit/>
          </a:bodyPr>
          <a:lstStyle/>
          <a:p>
            <a:r>
              <a:rPr lang="el-GR" b="1"/>
              <a:t>ερυθρά οινοποίηση</a:t>
            </a:r>
            <a:endParaRPr lang="el-GR" dirty="0"/>
          </a:p>
        </p:txBody>
      </p:sp>
      <p:sp>
        <p:nvSpPr>
          <p:cNvPr id="3" name="Θέση περιεχομένου 2">
            <a:extLst>
              <a:ext uri="{FF2B5EF4-FFF2-40B4-BE49-F238E27FC236}">
                <a16:creationId xmlns:a16="http://schemas.microsoft.com/office/drawing/2014/main" id="{72E2FED4-122B-AEB4-08A8-2DF9D3084A44}"/>
              </a:ext>
            </a:extLst>
          </p:cNvPr>
          <p:cNvSpPr>
            <a:spLocks noGrp="1"/>
          </p:cNvSpPr>
          <p:nvPr>
            <p:ph idx="1"/>
          </p:nvPr>
        </p:nvSpPr>
        <p:spPr>
          <a:xfrm>
            <a:off x="5209563" y="2160589"/>
            <a:ext cx="5029812" cy="4354511"/>
          </a:xfrm>
        </p:spPr>
        <p:txBody>
          <a:bodyPr>
            <a:normAutofit lnSpcReduction="10000"/>
          </a:bodyPr>
          <a:lstStyle/>
          <a:p>
            <a:pPr>
              <a:lnSpc>
                <a:spcPct val="90000"/>
              </a:lnSpc>
            </a:pPr>
            <a:r>
              <a:rPr lang="el-GR" dirty="0"/>
              <a:t>Η ποιότητα των ερυθρών οίνων εξαρτάται από το χρώμα, το άρωμα και τη γεύση. Η γεύση διαφέρει από τα λευκά ,ως προς την στυφότητα, λόγω της σημαντικής διαφοράς στα </a:t>
            </a:r>
            <a:r>
              <a:rPr lang="el-GR" dirty="0" err="1"/>
              <a:t>φαινολικά</a:t>
            </a:r>
            <a:r>
              <a:rPr lang="el-GR" dirty="0"/>
              <a:t> συστατικά</a:t>
            </a:r>
          </a:p>
          <a:p>
            <a:pPr>
              <a:lnSpc>
                <a:spcPct val="90000"/>
              </a:lnSpc>
            </a:pPr>
            <a:r>
              <a:rPr lang="el-GR" dirty="0"/>
              <a:t>Εξαρτάται από τον χρόνο παραμονής των </a:t>
            </a:r>
            <a:r>
              <a:rPr lang="el-GR" dirty="0" err="1"/>
              <a:t>στεμφύλων</a:t>
            </a:r>
            <a:r>
              <a:rPr lang="el-GR" dirty="0"/>
              <a:t> στη ζύμωση αλλά και από την ποικιλία. Μεγάλος χρόνος παραμονής στη ζύμωση οδηγεί σε εξαιρετικά στιφή γεύση και σε μπρούσκα οινικά προϊόντα.</a:t>
            </a:r>
          </a:p>
          <a:p>
            <a:pPr>
              <a:lnSpc>
                <a:spcPct val="90000"/>
              </a:lnSpc>
            </a:pPr>
            <a:r>
              <a:rPr lang="el-GR" dirty="0"/>
              <a:t>Το άρωμα εξαρτάται σε μεγάλο βαθμό από την ποικιλία από την θερμοκρασία ζύμωσης  όπως και στα λευκά και την παλαίωση.</a:t>
            </a:r>
          </a:p>
          <a:p>
            <a:pPr>
              <a:lnSpc>
                <a:spcPct val="90000"/>
              </a:lnSpc>
            </a:pPr>
            <a:r>
              <a:rPr lang="el-GR" dirty="0"/>
              <a:t>Η ερυθρά οινοποίηση διαφοροποιείται από την λευκή στη ζύμωση αλλά και στις παραμέτρους του οίνου που έχουν σχέση με την χημική σύσταση. </a:t>
            </a:r>
          </a:p>
        </p:txBody>
      </p:sp>
      <p:pic>
        <p:nvPicPr>
          <p:cNvPr id="6" name="Εικόνα 5" descr="Εικόνα που περιέχει κρασί, εσωτερικός χώρος, αλκοόλ&#10;&#10;Περιγραφή που δημιουργήθηκε αυτόματα">
            <a:extLst>
              <a:ext uri="{FF2B5EF4-FFF2-40B4-BE49-F238E27FC236}">
                <a16:creationId xmlns:a16="http://schemas.microsoft.com/office/drawing/2014/main" id="{2CF97996-D949-2762-C694-E0743BF99710}"/>
              </a:ext>
            </a:extLst>
          </p:cNvPr>
          <p:cNvPicPr>
            <a:picLocks noChangeAspect="1"/>
          </p:cNvPicPr>
          <p:nvPr/>
        </p:nvPicPr>
        <p:blipFill rotWithShape="1">
          <a:blip r:embed="rId2">
            <a:extLst>
              <a:ext uri="{28A0092B-C50C-407E-A947-70E740481C1C}">
                <a14:useLocalDpi xmlns:a14="http://schemas.microsoft.com/office/drawing/2010/main" val="0"/>
              </a:ext>
            </a:extLst>
          </a:blip>
          <a:srcRect l="8584" r="995"/>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7C4AFCED-7A85-649A-E261-D9AE13E54DB0}"/>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24</a:t>
            </a:fld>
            <a:endParaRPr lang="el-GR"/>
          </a:p>
        </p:txBody>
      </p:sp>
    </p:spTree>
    <p:extLst>
      <p:ext uri="{BB962C8B-B14F-4D97-AF65-F5344CB8AC3E}">
        <p14:creationId xmlns:p14="http://schemas.microsoft.com/office/powerpoint/2010/main" val="128948552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descr="Εικόνα που περιέχει δάπεδο&#10;&#10;Περιγραφή που δημιουργήθηκε αυτόματα">
            <a:extLst>
              <a:ext uri="{FF2B5EF4-FFF2-40B4-BE49-F238E27FC236}">
                <a16:creationId xmlns:a16="http://schemas.microsoft.com/office/drawing/2014/main" id="{9DAC9830-C053-FD10-EBFD-CC134260170E}"/>
              </a:ext>
            </a:extLst>
          </p:cNvPr>
          <p:cNvPicPr>
            <a:picLocks noChangeAspect="1"/>
          </p:cNvPicPr>
          <p:nvPr/>
        </p:nvPicPr>
        <p:blipFill rotWithShape="1">
          <a:blip r:embed="rId2">
            <a:extLst>
              <a:ext uri="{28A0092B-C50C-407E-A947-70E740481C1C}">
                <a14:useLocalDpi xmlns:a14="http://schemas.microsoft.com/office/drawing/2010/main" val="0"/>
              </a:ext>
            </a:extLst>
          </a:blip>
          <a:srcRect l="9477" r="13414"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Τίτλος 1">
            <a:extLst>
              <a:ext uri="{FF2B5EF4-FFF2-40B4-BE49-F238E27FC236}">
                <a16:creationId xmlns:a16="http://schemas.microsoft.com/office/drawing/2014/main" id="{CD5E5360-D591-BE2D-95CA-43491EC0C787}"/>
              </a:ext>
            </a:extLst>
          </p:cNvPr>
          <p:cNvSpPr>
            <a:spLocks noGrp="1"/>
          </p:cNvSpPr>
          <p:nvPr>
            <p:ph type="title"/>
          </p:nvPr>
        </p:nvSpPr>
        <p:spPr>
          <a:xfrm>
            <a:off x="677333" y="609600"/>
            <a:ext cx="3851123" cy="1320800"/>
          </a:xfrm>
        </p:spPr>
        <p:txBody>
          <a:bodyPr>
            <a:normAutofit/>
          </a:bodyPr>
          <a:lstStyle/>
          <a:p>
            <a:r>
              <a:rPr lang="el-GR" b="1"/>
              <a:t>ερυθρά οινοποίηση</a:t>
            </a:r>
            <a:endParaRPr lang="el-GR" dirty="0"/>
          </a:p>
        </p:txBody>
      </p:sp>
      <p:sp>
        <p:nvSpPr>
          <p:cNvPr id="3" name="Θέση περιεχομένου 2">
            <a:extLst>
              <a:ext uri="{FF2B5EF4-FFF2-40B4-BE49-F238E27FC236}">
                <a16:creationId xmlns:a16="http://schemas.microsoft.com/office/drawing/2014/main" id="{FCAADF4F-1E64-869C-533C-A8CA675E5D17}"/>
              </a:ext>
            </a:extLst>
          </p:cNvPr>
          <p:cNvSpPr>
            <a:spLocks noGrp="1"/>
          </p:cNvSpPr>
          <p:nvPr>
            <p:ph idx="1"/>
          </p:nvPr>
        </p:nvSpPr>
        <p:spPr>
          <a:xfrm>
            <a:off x="677334" y="2160589"/>
            <a:ext cx="3851122" cy="3880773"/>
          </a:xfrm>
        </p:spPr>
        <p:txBody>
          <a:bodyPr>
            <a:normAutofit/>
          </a:bodyPr>
          <a:lstStyle/>
          <a:p>
            <a:pPr>
              <a:lnSpc>
                <a:spcPct val="90000"/>
              </a:lnSpc>
            </a:pPr>
            <a:r>
              <a:rPr lang="el-GR" dirty="0"/>
              <a:t>Οι διαφορές μεταξύ λευκών και ερυθρών ξηρών οίνων περιλαμβάνουν</a:t>
            </a:r>
          </a:p>
          <a:p>
            <a:pPr>
              <a:lnSpc>
                <a:spcPct val="90000"/>
              </a:lnSpc>
            </a:pPr>
            <a:r>
              <a:rPr lang="el-GR" dirty="0"/>
              <a:t>τον αλκοολικό βαθμό που στα ερυθρά είναι 12-12.5% ενώ στα λευκά 11.5%.</a:t>
            </a:r>
          </a:p>
          <a:p>
            <a:pPr>
              <a:lnSpc>
                <a:spcPct val="90000"/>
              </a:lnSpc>
            </a:pPr>
            <a:r>
              <a:rPr lang="el-GR" dirty="0"/>
              <a:t>στο χρώμα</a:t>
            </a:r>
          </a:p>
          <a:p>
            <a:pPr>
              <a:lnSpc>
                <a:spcPct val="90000"/>
              </a:lnSpc>
            </a:pPr>
            <a:r>
              <a:rPr lang="el-GR" dirty="0"/>
              <a:t>στα περιεχόμενα </a:t>
            </a:r>
            <a:r>
              <a:rPr lang="el-GR" dirty="0" err="1"/>
              <a:t>φαινολικά</a:t>
            </a:r>
            <a:r>
              <a:rPr lang="el-GR" dirty="0"/>
              <a:t> συστατικά που στα ερυθρά είναι πάνω από 4 φορές μεγαλύτερη από τα λευκά, </a:t>
            </a:r>
          </a:p>
          <a:p>
            <a:pPr>
              <a:lnSpc>
                <a:spcPct val="90000"/>
              </a:lnSpc>
            </a:pPr>
            <a:r>
              <a:rPr lang="el-GR" dirty="0"/>
              <a:t>στη γεύση και στο άρωμα υπάρχει επίσης σημαντική διαφορά</a:t>
            </a:r>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647118AD-6A45-E94C-A561-EB9AB1746A4A}"/>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25</a:t>
            </a:fld>
            <a:endParaRPr lang="el-GR">
              <a:solidFill>
                <a:srgbClr val="FFFFFF"/>
              </a:solidFill>
            </a:endParaRPr>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2131396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5E5360-D591-BE2D-95CA-43491EC0C787}"/>
              </a:ext>
            </a:extLst>
          </p:cNvPr>
          <p:cNvSpPr>
            <a:spLocks noGrp="1"/>
          </p:cNvSpPr>
          <p:nvPr>
            <p:ph type="title"/>
          </p:nvPr>
        </p:nvSpPr>
        <p:spPr>
          <a:xfrm>
            <a:off x="5536734" y="609600"/>
            <a:ext cx="3737268" cy="1320800"/>
          </a:xfrm>
        </p:spPr>
        <p:txBody>
          <a:bodyPr>
            <a:normAutofit/>
          </a:bodyPr>
          <a:lstStyle/>
          <a:p>
            <a:r>
              <a:rPr lang="el-GR" b="1" dirty="0"/>
              <a:t>ερυθρά οινοποίηση</a:t>
            </a:r>
            <a:endParaRPr lang="el-GR" dirty="0"/>
          </a:p>
        </p:txBody>
      </p:sp>
      <p:sp>
        <p:nvSpPr>
          <p:cNvPr id="3" name="Θέση περιεχομένου 2">
            <a:extLst>
              <a:ext uri="{FF2B5EF4-FFF2-40B4-BE49-F238E27FC236}">
                <a16:creationId xmlns:a16="http://schemas.microsoft.com/office/drawing/2014/main" id="{FCAADF4F-1E64-869C-533C-A8CA675E5D17}"/>
              </a:ext>
            </a:extLst>
          </p:cNvPr>
          <p:cNvSpPr>
            <a:spLocks noGrp="1"/>
          </p:cNvSpPr>
          <p:nvPr>
            <p:ph idx="1"/>
          </p:nvPr>
        </p:nvSpPr>
        <p:spPr>
          <a:xfrm>
            <a:off x="5209563" y="2160589"/>
            <a:ext cx="4064439" cy="3880773"/>
          </a:xfrm>
        </p:spPr>
        <p:txBody>
          <a:bodyPr>
            <a:normAutofit/>
          </a:bodyPr>
          <a:lstStyle/>
          <a:p>
            <a:pPr marL="0" indent="0">
              <a:buNone/>
            </a:pPr>
            <a:r>
              <a:rPr lang="el-GR" dirty="0"/>
              <a:t>Διαφορές υπάρχουν και στην παραγωγή:</a:t>
            </a:r>
          </a:p>
          <a:p>
            <a:r>
              <a:rPr lang="el-GR" dirty="0"/>
              <a:t>στα ερυθρά </a:t>
            </a:r>
            <a:r>
              <a:rPr lang="en-US" dirty="0"/>
              <a:t> </a:t>
            </a:r>
            <a:r>
              <a:rPr lang="el-GR" dirty="0"/>
              <a:t>η ζύμωση γίνεται παρουσία </a:t>
            </a:r>
            <a:r>
              <a:rPr lang="el-GR" dirty="0" err="1"/>
              <a:t>στεμφύλων</a:t>
            </a:r>
            <a:endParaRPr lang="el-GR" dirty="0"/>
          </a:p>
          <a:p>
            <a:r>
              <a:rPr lang="el-GR" dirty="0"/>
              <a:t>το </a:t>
            </a:r>
            <a:r>
              <a:rPr lang="el-GR" dirty="0" err="1"/>
              <a:t>Be</a:t>
            </a:r>
            <a:r>
              <a:rPr lang="el-GR" dirty="0"/>
              <a:t> του γλεύκους είναι μεγαλύτερο και η ζύμωση δυσκολότερη, </a:t>
            </a:r>
          </a:p>
          <a:p>
            <a:r>
              <a:rPr lang="el-GR" dirty="0"/>
              <a:t>κατά τη ζύμωση κάνουμε παλίρροια μεταφέροντας με αντλία γλεύκος από τον πυθμένα του αντιδραστήρα στην επιφάνεια. </a:t>
            </a:r>
          </a:p>
          <a:p>
            <a:endParaRPr lang="el-GR" dirty="0"/>
          </a:p>
        </p:txBody>
      </p:sp>
      <p:pic>
        <p:nvPicPr>
          <p:cNvPr id="6" name="Εικόνα 5" descr="Εικόνα που περιέχει τραπέζι, κρασί, ποτήρι, καθισμένο&#10;&#10;Περιγραφή που δημιουργήθηκε αυτόματα">
            <a:extLst>
              <a:ext uri="{FF2B5EF4-FFF2-40B4-BE49-F238E27FC236}">
                <a16:creationId xmlns:a16="http://schemas.microsoft.com/office/drawing/2014/main" id="{D18AD944-B92B-0AA3-D97F-4A46953C28E5}"/>
              </a:ext>
            </a:extLst>
          </p:cNvPr>
          <p:cNvPicPr>
            <a:picLocks noChangeAspect="1"/>
          </p:cNvPicPr>
          <p:nvPr/>
        </p:nvPicPr>
        <p:blipFill rotWithShape="1">
          <a:blip r:embed="rId2">
            <a:extLst>
              <a:ext uri="{28A0092B-C50C-407E-A947-70E740481C1C}">
                <a14:useLocalDpi xmlns:a14="http://schemas.microsoft.com/office/drawing/2010/main" val="0"/>
              </a:ext>
            </a:extLst>
          </a:blip>
          <a:srcRect t="14338" r="1" b="112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9A95F8F2-0852-3DB8-2178-0DAE39D91060}"/>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26</a:t>
            </a:fld>
            <a:endParaRPr lang="el-GR"/>
          </a:p>
        </p:txBody>
      </p:sp>
    </p:spTree>
    <p:extLst>
      <p:ext uri="{BB962C8B-B14F-4D97-AF65-F5344CB8AC3E}">
        <p14:creationId xmlns:p14="http://schemas.microsoft.com/office/powerpoint/2010/main" val="312148902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F1A268-AB49-63F0-8EBB-55062346CE6D}"/>
              </a:ext>
            </a:extLst>
          </p:cNvPr>
          <p:cNvSpPr>
            <a:spLocks noGrp="1"/>
          </p:cNvSpPr>
          <p:nvPr>
            <p:ph type="title"/>
          </p:nvPr>
        </p:nvSpPr>
        <p:spPr>
          <a:xfrm>
            <a:off x="5536734" y="609600"/>
            <a:ext cx="3737268" cy="1320800"/>
          </a:xfrm>
        </p:spPr>
        <p:txBody>
          <a:bodyPr>
            <a:normAutofit/>
          </a:bodyPr>
          <a:lstStyle/>
          <a:p>
            <a:r>
              <a:rPr lang="el-GR" b="1" dirty="0"/>
              <a:t>ερυθρά οινοποίηση</a:t>
            </a:r>
            <a:endParaRPr lang="el-GR" dirty="0"/>
          </a:p>
        </p:txBody>
      </p:sp>
      <p:sp>
        <p:nvSpPr>
          <p:cNvPr id="3" name="Θέση περιεχομένου 2">
            <a:extLst>
              <a:ext uri="{FF2B5EF4-FFF2-40B4-BE49-F238E27FC236}">
                <a16:creationId xmlns:a16="http://schemas.microsoft.com/office/drawing/2014/main" id="{D1A2C179-2128-2729-09AF-6DB843B95D9F}"/>
              </a:ext>
            </a:extLst>
          </p:cNvPr>
          <p:cNvSpPr>
            <a:spLocks noGrp="1"/>
          </p:cNvSpPr>
          <p:nvPr>
            <p:ph idx="1"/>
          </p:nvPr>
        </p:nvSpPr>
        <p:spPr>
          <a:xfrm>
            <a:off x="5209563" y="2160589"/>
            <a:ext cx="4064439" cy="3880773"/>
          </a:xfrm>
        </p:spPr>
        <p:txBody>
          <a:bodyPr>
            <a:normAutofit/>
          </a:bodyPr>
          <a:lstStyle/>
          <a:p>
            <a:pPr>
              <a:lnSpc>
                <a:spcPct val="90000"/>
              </a:lnSpc>
            </a:pPr>
            <a:r>
              <a:rPr lang="el-GR" dirty="0"/>
              <a:t>Τα στέμφυλα ανεβαίνουν στην επιφάνεια και βγαίνουν έξω από το </a:t>
            </a:r>
            <a:r>
              <a:rPr lang="el-GR" dirty="0" err="1"/>
              <a:t>ζυμούμενο</a:t>
            </a:r>
            <a:r>
              <a:rPr lang="el-GR" dirty="0"/>
              <a:t>  γλεύκος πράγμα που διευκολύνει τις μολύνσεις  από  </a:t>
            </a:r>
            <a:r>
              <a:rPr lang="el-GR" dirty="0" err="1"/>
              <a:t>επικάθιση</a:t>
            </a:r>
            <a:r>
              <a:rPr lang="el-GR" dirty="0"/>
              <a:t> εντόμων.</a:t>
            </a:r>
            <a:endParaRPr lang="el-GR"/>
          </a:p>
          <a:p>
            <a:pPr>
              <a:lnSpc>
                <a:spcPct val="90000"/>
              </a:lnSpc>
            </a:pPr>
            <a:r>
              <a:rPr lang="el-GR" dirty="0"/>
              <a:t>Ο βιοαντιδραστήρας πρέπει στο επάνω μέρος να φέρει πλέγμα για να μην επιτρέπει τα στέμφυλα να βγαίνουν πάνω από την επιφάνεια.</a:t>
            </a:r>
            <a:endParaRPr lang="el-GR"/>
          </a:p>
          <a:p>
            <a:pPr>
              <a:lnSpc>
                <a:spcPct val="90000"/>
              </a:lnSpc>
            </a:pPr>
            <a:r>
              <a:rPr lang="el-GR" dirty="0"/>
              <a:t>Το θειώδες θα πρέπει να προστίθεται σε μεγαλύτερες δόσεις σε σχέση με τα λευκά, για την ίδια ποιότητα πρώτης ύλης και θερμοκρασία ζύμωσης και συντήρησης.</a:t>
            </a:r>
            <a:endParaRPr lang="el-GR"/>
          </a:p>
          <a:p>
            <a:pPr>
              <a:lnSpc>
                <a:spcPct val="90000"/>
              </a:lnSpc>
            </a:pPr>
            <a:endParaRPr lang="el-GR"/>
          </a:p>
        </p:txBody>
      </p:sp>
      <p:pic>
        <p:nvPicPr>
          <p:cNvPr id="6" name="Εικόνα 5" descr="Εικόνα που περιέχει τραπέζι, κρασί, ποτήρι, καθισμένο&#10;&#10;Περιγραφή που δημιουργήθηκε αυτόματα">
            <a:extLst>
              <a:ext uri="{FF2B5EF4-FFF2-40B4-BE49-F238E27FC236}">
                <a16:creationId xmlns:a16="http://schemas.microsoft.com/office/drawing/2014/main" id="{442FCB95-1686-2118-835B-9C38848CEE20}"/>
              </a:ext>
            </a:extLst>
          </p:cNvPr>
          <p:cNvPicPr>
            <a:picLocks noChangeAspect="1"/>
          </p:cNvPicPr>
          <p:nvPr/>
        </p:nvPicPr>
        <p:blipFill rotWithShape="1">
          <a:blip r:embed="rId2">
            <a:extLst>
              <a:ext uri="{28A0092B-C50C-407E-A947-70E740481C1C}">
                <a14:useLocalDpi xmlns:a14="http://schemas.microsoft.com/office/drawing/2010/main" val="0"/>
              </a:ext>
            </a:extLst>
          </a:blip>
          <a:srcRect t="14338" r="1" b="112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7A014FE9-52F6-725A-FA3E-B2395D7856F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27</a:t>
            </a:fld>
            <a:endParaRPr lang="el-GR"/>
          </a:p>
        </p:txBody>
      </p:sp>
    </p:spTree>
    <p:extLst>
      <p:ext uri="{BB962C8B-B14F-4D97-AF65-F5344CB8AC3E}">
        <p14:creationId xmlns:p14="http://schemas.microsoft.com/office/powerpoint/2010/main" val="1650764985"/>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pic>
        <p:nvPicPr>
          <p:cNvPr id="6" name="Θέση περιεχομένου 5" descr="Εικόνα που περιέχει άτομο, ποτήρι&#10;&#10;Περιγραφή που δημιουργήθηκε αυτόματα">
            <a:extLst>
              <a:ext uri="{FF2B5EF4-FFF2-40B4-BE49-F238E27FC236}">
                <a16:creationId xmlns:a16="http://schemas.microsoft.com/office/drawing/2014/main" id="{5426E39C-38A6-E562-3BDC-A9849510F4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326" r="3" b="909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Τίτλος 1">
            <a:extLst>
              <a:ext uri="{FF2B5EF4-FFF2-40B4-BE49-F238E27FC236}">
                <a16:creationId xmlns:a16="http://schemas.microsoft.com/office/drawing/2014/main" id="{29A6DE76-C205-5FBD-4841-B58C5F75ECC9}"/>
              </a:ext>
            </a:extLst>
          </p:cNvPr>
          <p:cNvSpPr>
            <a:spLocks noGrp="1"/>
          </p:cNvSpPr>
          <p:nvPr>
            <p:ph type="title"/>
          </p:nvPr>
        </p:nvSpPr>
        <p:spPr>
          <a:xfrm>
            <a:off x="5380563" y="1678665"/>
            <a:ext cx="3887839" cy="2372168"/>
          </a:xfrm>
        </p:spPr>
        <p:txBody>
          <a:bodyPr vert="horz" lIns="91440" tIns="45720" rIns="91440" bIns="45720" rtlCol="0" anchor="b">
            <a:normAutofit/>
          </a:bodyPr>
          <a:lstStyle/>
          <a:p>
            <a:pPr algn="r">
              <a:lnSpc>
                <a:spcPct val="90000"/>
              </a:lnSpc>
            </a:pPr>
            <a:r>
              <a:rPr lang="en-US" sz="5400" b="1" dirty="0"/>
              <a:t>Παρα</a:t>
            </a:r>
            <a:r>
              <a:rPr lang="en-US" sz="5400" b="1" dirty="0" err="1"/>
              <a:t>γωγή</a:t>
            </a:r>
            <a:r>
              <a:rPr lang="en-US" sz="5400" b="1" dirty="0"/>
              <a:t> </a:t>
            </a:r>
            <a:r>
              <a:rPr lang="en-US" sz="5400" b="1" dirty="0" err="1"/>
              <a:t>γλυκών</a:t>
            </a:r>
            <a:r>
              <a:rPr lang="en-US" sz="5400" b="1" dirty="0"/>
              <a:t> </a:t>
            </a:r>
            <a:r>
              <a:rPr lang="en-US" sz="5400" b="1" dirty="0" err="1"/>
              <a:t>οίνων</a:t>
            </a:r>
            <a:endParaRPr lang="en-US" sz="5400" dirty="0"/>
          </a:p>
        </p:txBody>
      </p:sp>
      <p:sp>
        <p:nvSpPr>
          <p:cNvPr id="4" name="Θέση αριθμού διαφάνειας 3">
            <a:extLst>
              <a:ext uri="{FF2B5EF4-FFF2-40B4-BE49-F238E27FC236}">
                <a16:creationId xmlns:a16="http://schemas.microsoft.com/office/drawing/2014/main" id="{9F199422-26DA-9CB3-1969-75E079DF6C46}"/>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E56A5D8D-318D-4644-ADF8-BC977F9584B9}" type="slidenum">
              <a:rPr lang="en-US" smtClean="0"/>
              <a:pPr defTabSz="914400">
                <a:spcAft>
                  <a:spcPts val="600"/>
                </a:spcAft>
              </a:pPr>
              <a:t>28</a:t>
            </a:fld>
            <a:endParaRPr lang="en-US" dirty="0"/>
          </a:p>
        </p:txBody>
      </p:sp>
    </p:spTree>
    <p:extLst>
      <p:ext uri="{BB962C8B-B14F-4D97-AF65-F5344CB8AC3E}">
        <p14:creationId xmlns:p14="http://schemas.microsoft.com/office/powerpoint/2010/main" val="3473136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5" name="Rectangle 54">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76" name="Group 56">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7" name="Straight Connector 58">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8"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2" name="Isosceles Triangle 61">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9"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4"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80"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6" name="Isosceles Triangle 65">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81" name="Isosceles Triangle 66">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61FB71F8-EA79-C960-F16B-1C7B52081162}"/>
              </a:ext>
            </a:extLst>
          </p:cNvPr>
          <p:cNvSpPr>
            <a:spLocks noGrp="1"/>
          </p:cNvSpPr>
          <p:nvPr>
            <p:ph type="title"/>
          </p:nvPr>
        </p:nvSpPr>
        <p:spPr>
          <a:xfrm>
            <a:off x="677334" y="609600"/>
            <a:ext cx="8596668" cy="1320800"/>
          </a:xfrm>
        </p:spPr>
        <p:txBody>
          <a:bodyPr>
            <a:normAutofit/>
          </a:bodyPr>
          <a:lstStyle/>
          <a:p>
            <a:r>
              <a:rPr lang="en-US" b="1" dirty="0"/>
              <a:t>Παρα</a:t>
            </a:r>
            <a:r>
              <a:rPr lang="en-US" b="1" dirty="0" err="1"/>
              <a:t>γωγή</a:t>
            </a:r>
            <a:r>
              <a:rPr lang="en-US" b="1" dirty="0"/>
              <a:t> </a:t>
            </a:r>
            <a:r>
              <a:rPr lang="en-US" b="1" dirty="0" err="1"/>
              <a:t>γλυκών</a:t>
            </a:r>
            <a:r>
              <a:rPr lang="en-US" b="1" dirty="0"/>
              <a:t> </a:t>
            </a:r>
            <a:r>
              <a:rPr lang="en-US" b="1" dirty="0" err="1"/>
              <a:t>οίνων</a:t>
            </a:r>
            <a:endParaRPr lang="el-GR" dirty="0"/>
          </a:p>
        </p:txBody>
      </p:sp>
      <p:sp>
        <p:nvSpPr>
          <p:cNvPr id="4" name="Θέση αριθμού διαφάνειας 3">
            <a:extLst>
              <a:ext uri="{FF2B5EF4-FFF2-40B4-BE49-F238E27FC236}">
                <a16:creationId xmlns:a16="http://schemas.microsoft.com/office/drawing/2014/main" id="{17DE9A7B-81D7-1F44-4056-074E526BD6BB}"/>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pPr>
                <a:spcAft>
                  <a:spcPts val="600"/>
                </a:spcAft>
              </a:pPr>
              <a:t>29</a:t>
            </a:fld>
            <a:endParaRPr lang="el-GR"/>
          </a:p>
        </p:txBody>
      </p:sp>
      <p:sp>
        <p:nvSpPr>
          <p:cNvPr id="3" name="Θέση περιεχομένου 2">
            <a:extLst>
              <a:ext uri="{FF2B5EF4-FFF2-40B4-BE49-F238E27FC236}">
                <a16:creationId xmlns:a16="http://schemas.microsoft.com/office/drawing/2014/main" id="{3D8E5EB3-5829-3F67-F221-F739E9CF860A}"/>
              </a:ext>
            </a:extLst>
          </p:cNvPr>
          <p:cNvSpPr>
            <a:spLocks noGrp="1"/>
          </p:cNvSpPr>
          <p:nvPr>
            <p:ph idx="1"/>
          </p:nvPr>
        </p:nvSpPr>
        <p:spPr>
          <a:xfrm>
            <a:off x="677334" y="2160589"/>
            <a:ext cx="9691158" cy="4245898"/>
          </a:xfrm>
        </p:spPr>
        <p:txBody>
          <a:bodyPr>
            <a:normAutofit/>
          </a:bodyPr>
          <a:lstStyle/>
          <a:p>
            <a:pPr>
              <a:buFont typeface="Wingdings" panose="05000000000000000000" pitchFamily="2" charset="2"/>
              <a:buChar char="q"/>
            </a:pPr>
            <a:r>
              <a:rPr lang="el-GR" sz="2400" b="1" dirty="0"/>
              <a:t>Γλυκείς οίνοι είναι οινικά προϊόντα που περιέχουν αιθυλική αλκοόλη 15% και σάκχαρο 6-10 </a:t>
            </a:r>
            <a:r>
              <a:rPr lang="en-US" sz="2400" b="1" dirty="0"/>
              <a:t>Be</a:t>
            </a:r>
            <a:r>
              <a:rPr lang="el-GR" sz="2400" b="1" baseline="30000" dirty="0"/>
              <a:t>ο</a:t>
            </a:r>
            <a:r>
              <a:rPr lang="en-US" sz="2400" b="1" dirty="0"/>
              <a:t>.</a:t>
            </a:r>
          </a:p>
          <a:p>
            <a:pPr>
              <a:buFont typeface="Wingdings" panose="05000000000000000000" pitchFamily="2" charset="2"/>
              <a:buChar char="q"/>
            </a:pPr>
            <a:r>
              <a:rPr lang="el-GR" sz="2400" b="1" dirty="0"/>
              <a:t>Τα κρασιά αυτά έχουν αυξημένη περιεκτικότητα σε σάκχαρα και χρειάζονται αυξημένη περιεκτικότητα σε αλκοόλη για να συντηρηθούν.</a:t>
            </a:r>
          </a:p>
          <a:p>
            <a:pPr>
              <a:buFont typeface="Wingdings" panose="05000000000000000000" pitchFamily="2" charset="2"/>
              <a:buChar char="q"/>
            </a:pPr>
            <a:r>
              <a:rPr lang="el-GR" sz="2400" b="1" dirty="0"/>
              <a:t>Η παραγωγή των γλυκών οίνων περιλαμβάνει δύο μεθόδους . Η μία γίνεται με προσθήκη οινοπνεύματος με στόχο να καλύψουμε κατά ένα ποσοστό το περιεχόμενο οινόπνευμα </a:t>
            </a:r>
            <a:r>
              <a:rPr lang="en-US" sz="2400" b="1" dirty="0"/>
              <a:t>(</a:t>
            </a:r>
            <a:r>
              <a:rPr lang="el-GR" sz="2400" b="1" dirty="0"/>
              <a:t>π.χ. μαυροδάφνη</a:t>
            </a:r>
            <a:r>
              <a:rPr lang="en-US" sz="2400" b="1" dirty="0"/>
              <a:t>).</a:t>
            </a:r>
            <a:endParaRPr lang="el-GR" sz="2400" b="1" dirty="0"/>
          </a:p>
          <a:p>
            <a:pPr>
              <a:buFont typeface="Wingdings" panose="05000000000000000000" pitchFamily="2" charset="2"/>
              <a:buChar char="q"/>
            </a:pPr>
            <a:r>
              <a:rPr lang="el-GR" sz="2400" b="1" dirty="0"/>
              <a:t>Η άλλη μέθοδος αφορά την παραγωγή γλυκού οίνου με παραγωγή όλου του οινοπνεύματος με ζύμωση</a:t>
            </a:r>
          </a:p>
        </p:txBody>
      </p:sp>
    </p:spTree>
    <p:extLst>
      <p:ext uri="{BB962C8B-B14F-4D97-AF65-F5344CB8AC3E}">
        <p14:creationId xmlns:p14="http://schemas.microsoft.com/office/powerpoint/2010/main" val="43681855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120B7CC-990F-095A-F9CE-93049D33593F}"/>
              </a:ext>
            </a:extLst>
          </p:cNvPr>
          <p:cNvSpPr>
            <a:spLocks noGrp="1"/>
          </p:cNvSpPr>
          <p:nvPr>
            <p:ph type="title"/>
          </p:nvPr>
        </p:nvSpPr>
        <p:spPr>
          <a:xfrm>
            <a:off x="5536734" y="609600"/>
            <a:ext cx="3737268" cy="1320800"/>
          </a:xfrm>
        </p:spPr>
        <p:txBody>
          <a:bodyPr>
            <a:normAutofit/>
          </a:bodyPr>
          <a:lstStyle/>
          <a:p>
            <a:pPr>
              <a:lnSpc>
                <a:spcPct val="90000"/>
              </a:lnSpc>
            </a:pPr>
            <a:r>
              <a:rPr lang="el-GR" sz="2800"/>
              <a:t>Ωρίμανση του σταφυλιού - Πρώτη περίοδος</a:t>
            </a:r>
          </a:p>
        </p:txBody>
      </p:sp>
      <p:sp>
        <p:nvSpPr>
          <p:cNvPr id="3" name="Θέση περιεχομένου 2">
            <a:extLst>
              <a:ext uri="{FF2B5EF4-FFF2-40B4-BE49-F238E27FC236}">
                <a16:creationId xmlns:a16="http://schemas.microsoft.com/office/drawing/2014/main" id="{5C3CA2B5-62B9-091F-8AC5-ECB641135223}"/>
              </a:ext>
            </a:extLst>
          </p:cNvPr>
          <p:cNvSpPr>
            <a:spLocks noGrp="1"/>
          </p:cNvSpPr>
          <p:nvPr>
            <p:ph idx="1"/>
          </p:nvPr>
        </p:nvSpPr>
        <p:spPr>
          <a:xfrm>
            <a:off x="5209563" y="2160589"/>
            <a:ext cx="5925162" cy="4245898"/>
          </a:xfrm>
        </p:spPr>
        <p:txBody>
          <a:bodyPr>
            <a:normAutofit/>
          </a:bodyPr>
          <a:lstStyle/>
          <a:p>
            <a:pPr marL="365125" indent="-365125">
              <a:lnSpc>
                <a:spcPct val="90000"/>
              </a:lnSpc>
              <a:spcBef>
                <a:spcPts val="0"/>
              </a:spcBef>
              <a:spcAft>
                <a:spcPts val="1800"/>
              </a:spcAft>
              <a:buNone/>
            </a:pPr>
            <a:r>
              <a:rPr lang="el-GR" dirty="0"/>
              <a:t>(</a:t>
            </a:r>
            <a:r>
              <a:rPr lang="en-US" dirty="0" err="1"/>
              <a:t>i</a:t>
            </a:r>
            <a:r>
              <a:rPr lang="el-GR" dirty="0"/>
              <a:t>) Η ρόγα είναι πράσινη λόγω χλωροφύλλης</a:t>
            </a:r>
            <a:r>
              <a:rPr lang="en-US" dirty="0"/>
              <a:t>.</a:t>
            </a:r>
            <a:endParaRPr lang="el-GR" dirty="0"/>
          </a:p>
          <a:p>
            <a:pPr marL="365125" indent="-365125">
              <a:lnSpc>
                <a:spcPct val="90000"/>
              </a:lnSpc>
              <a:spcBef>
                <a:spcPts val="0"/>
              </a:spcBef>
              <a:spcAft>
                <a:spcPts val="1800"/>
              </a:spcAft>
              <a:buNone/>
            </a:pPr>
            <a:r>
              <a:rPr lang="el-GR" dirty="0"/>
              <a:t>(</a:t>
            </a:r>
            <a:r>
              <a:rPr lang="en-US" dirty="0"/>
              <a:t>ii</a:t>
            </a:r>
            <a:r>
              <a:rPr lang="el-GR" dirty="0"/>
              <a:t>) Η γεύση είναι όξινη και κυριαρχούν τα οξέα μηλικό και τρυγικό 20 </a:t>
            </a:r>
            <a:r>
              <a:rPr lang="en-US" dirty="0"/>
              <a:t>g</a:t>
            </a:r>
            <a:r>
              <a:rPr lang="el-GR" dirty="0"/>
              <a:t>/</a:t>
            </a:r>
            <a:r>
              <a:rPr lang="en-US" dirty="0"/>
              <a:t>Kg.</a:t>
            </a:r>
            <a:endParaRPr lang="el-GR" dirty="0"/>
          </a:p>
          <a:p>
            <a:pPr marL="365125" indent="-365125">
              <a:lnSpc>
                <a:spcPct val="90000"/>
              </a:lnSpc>
              <a:spcBef>
                <a:spcPts val="0"/>
              </a:spcBef>
              <a:spcAft>
                <a:spcPts val="1800"/>
              </a:spcAft>
              <a:buNone/>
            </a:pPr>
            <a:r>
              <a:rPr lang="el-GR" dirty="0"/>
              <a:t>(</a:t>
            </a:r>
            <a:r>
              <a:rPr lang="en-US" dirty="0"/>
              <a:t>iii</a:t>
            </a:r>
            <a:r>
              <a:rPr lang="el-GR" dirty="0"/>
              <a:t>) Η γλυκόζη και η φρουκτόζη δημιουργούνται από την φωτοσύνθεση σε ποσοστά παρόμοια με τα οξέα </a:t>
            </a:r>
            <a:r>
              <a:rPr lang="en-US" dirty="0"/>
              <a:t>20</a:t>
            </a:r>
            <a:r>
              <a:rPr lang="el-GR" dirty="0"/>
              <a:t> </a:t>
            </a:r>
            <a:r>
              <a:rPr lang="en-US" dirty="0"/>
              <a:t>g/Kg.</a:t>
            </a:r>
          </a:p>
          <a:p>
            <a:pPr marL="365125" indent="-365125">
              <a:lnSpc>
                <a:spcPct val="90000"/>
              </a:lnSpc>
              <a:spcBef>
                <a:spcPts val="0"/>
              </a:spcBef>
              <a:spcAft>
                <a:spcPts val="1800"/>
              </a:spcAft>
              <a:buNone/>
            </a:pPr>
            <a:r>
              <a:rPr lang="en-US" dirty="0"/>
              <a:t>(iv) </a:t>
            </a:r>
            <a:r>
              <a:rPr lang="el-GR" dirty="0"/>
              <a:t>Τα οξέα δημιουργούνται από τη βιοχημική μετατροπή της γλυκόζης που συντελείται στα φύλλα και στις ρίζες</a:t>
            </a:r>
            <a:r>
              <a:rPr lang="en-US" dirty="0"/>
              <a:t>.</a:t>
            </a:r>
            <a:endParaRPr lang="el-GR" dirty="0"/>
          </a:p>
          <a:p>
            <a:pPr marL="365125" indent="-365125">
              <a:lnSpc>
                <a:spcPct val="90000"/>
              </a:lnSpc>
              <a:spcBef>
                <a:spcPts val="0"/>
              </a:spcBef>
              <a:spcAft>
                <a:spcPts val="1800"/>
              </a:spcAft>
              <a:buNone/>
            </a:pPr>
            <a:r>
              <a:rPr lang="en-US" dirty="0"/>
              <a:t>(v) </a:t>
            </a:r>
            <a:r>
              <a:rPr lang="el-GR" dirty="0"/>
              <a:t>Ο σχηματισμός των σακχάρων και των οξέων επηρεάζεται από τη θερμοκρασία. </a:t>
            </a:r>
          </a:p>
          <a:p>
            <a:pPr marL="365125" indent="-365125">
              <a:lnSpc>
                <a:spcPct val="90000"/>
              </a:lnSpc>
              <a:spcBef>
                <a:spcPts val="0"/>
              </a:spcBef>
              <a:spcAft>
                <a:spcPts val="1800"/>
              </a:spcAft>
              <a:buNone/>
            </a:pPr>
            <a:r>
              <a:rPr lang="el-GR" dirty="0"/>
              <a:t>(</a:t>
            </a:r>
            <a:r>
              <a:rPr lang="en-US" dirty="0"/>
              <a:t>vi)</a:t>
            </a:r>
            <a:r>
              <a:rPr lang="el-GR" dirty="0"/>
              <a:t> Οι αυξημένες θερμοκρασίες ευνοούν τον σχηματισμό των σακχάρων έναντι των οξέων</a:t>
            </a:r>
            <a:r>
              <a:rPr lang="en-US" dirty="0"/>
              <a:t>.</a:t>
            </a:r>
            <a:endParaRPr lang="el-GR" b="1" dirty="0"/>
          </a:p>
          <a:p>
            <a:pPr>
              <a:lnSpc>
                <a:spcPct val="90000"/>
              </a:lnSpc>
            </a:pPr>
            <a:endParaRPr lang="el-GR" dirty="0"/>
          </a:p>
        </p:txBody>
      </p:sp>
      <p:pic>
        <p:nvPicPr>
          <p:cNvPr id="5" name="Picture 9" descr="unripe.jpg">
            <a:extLst>
              <a:ext uri="{FF2B5EF4-FFF2-40B4-BE49-F238E27FC236}">
                <a16:creationId xmlns:a16="http://schemas.microsoft.com/office/drawing/2014/main" id="{1A820C99-63B4-B036-36E2-4D6C31149F49}"/>
              </a:ext>
            </a:extLst>
          </p:cNvPr>
          <p:cNvPicPr>
            <a:picLocks noChangeAspect="1"/>
          </p:cNvPicPr>
          <p:nvPr/>
        </p:nvPicPr>
        <p:blipFill rotWithShape="1">
          <a:blip r:embed="rId2"/>
          <a:srcRect l="14510" r="21179" b="-2"/>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EDE7E776-301B-6D65-9175-D84639306B6F}"/>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3</a:t>
            </a:fld>
            <a:endParaRPr lang="el-GR"/>
          </a:p>
        </p:txBody>
      </p:sp>
    </p:spTree>
    <p:extLst>
      <p:ext uri="{BB962C8B-B14F-4D97-AF65-F5344CB8AC3E}">
        <p14:creationId xmlns:p14="http://schemas.microsoft.com/office/powerpoint/2010/main" val="1406172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4A0B7A-70F5-B917-C9A6-D4056F5B04B1}"/>
              </a:ext>
            </a:extLst>
          </p:cNvPr>
          <p:cNvSpPr>
            <a:spLocks noGrp="1"/>
          </p:cNvSpPr>
          <p:nvPr>
            <p:ph type="title"/>
          </p:nvPr>
        </p:nvSpPr>
        <p:spPr>
          <a:xfrm>
            <a:off x="2849562" y="609600"/>
            <a:ext cx="6424440" cy="1320800"/>
          </a:xfrm>
        </p:spPr>
        <p:txBody>
          <a:bodyPr>
            <a:normAutofit/>
          </a:bodyPr>
          <a:lstStyle/>
          <a:p>
            <a:pPr>
              <a:lnSpc>
                <a:spcPct val="90000"/>
              </a:lnSpc>
            </a:pPr>
            <a:r>
              <a:rPr lang="el-GR" sz="2800" b="1" dirty="0"/>
              <a:t>Παραγωγή γλυκών οίνων με προσθήκη  οινοπνεύματος</a:t>
            </a:r>
            <a:r>
              <a:rPr lang="en-US" sz="2800" b="1" dirty="0"/>
              <a:t>:</a:t>
            </a:r>
            <a:r>
              <a:rPr lang="el-GR" sz="2800" b="1" dirty="0"/>
              <a:t>Μαυροδάφνη</a:t>
            </a:r>
            <a:endParaRPr lang="el-GR" sz="2800" dirty="0"/>
          </a:p>
        </p:txBody>
      </p:sp>
      <p:pic>
        <p:nvPicPr>
          <p:cNvPr id="5" name="Εικόνα 4">
            <a:extLst>
              <a:ext uri="{FF2B5EF4-FFF2-40B4-BE49-F238E27FC236}">
                <a16:creationId xmlns:a16="http://schemas.microsoft.com/office/drawing/2014/main" id="{8886B684-069D-0E56-0472-14F4B55945B5}"/>
              </a:ext>
            </a:extLst>
          </p:cNvPr>
          <p:cNvPicPr>
            <a:picLocks noChangeAspect="1"/>
          </p:cNvPicPr>
          <p:nvPr/>
        </p:nvPicPr>
        <p:blipFill rotWithShape="1">
          <a:blip r:embed="rId2"/>
          <a:srcRect l="23882" t="9091" r="4805"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70" name="Isosceles Triangle 4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9C0B636A-D1C2-E0DF-F5DE-93BE02FF7506}"/>
              </a:ext>
            </a:extLst>
          </p:cNvPr>
          <p:cNvSpPr>
            <a:spLocks noGrp="1"/>
          </p:cNvSpPr>
          <p:nvPr>
            <p:ph idx="1"/>
          </p:nvPr>
        </p:nvSpPr>
        <p:spPr>
          <a:xfrm>
            <a:off x="2849562" y="2160589"/>
            <a:ext cx="6424440" cy="3880773"/>
          </a:xfrm>
        </p:spPr>
        <p:txBody>
          <a:bodyPr>
            <a:normAutofit/>
          </a:bodyPr>
          <a:lstStyle/>
          <a:p>
            <a:r>
              <a:rPr lang="el-GR" dirty="0"/>
              <a:t>Η μαυροδάφνη παράγεται από την ποικιλία </a:t>
            </a:r>
            <a:r>
              <a:rPr lang="el-GR" dirty="0" err="1"/>
              <a:t>μαυρούδι</a:t>
            </a:r>
            <a:r>
              <a:rPr lang="el-GR" dirty="0"/>
              <a:t> που έχει έντονο ερυθρό χρώμα.</a:t>
            </a:r>
          </a:p>
          <a:p>
            <a:r>
              <a:rPr lang="el-GR" dirty="0"/>
              <a:t>Παράγεται με ζύμωση γλεύκους με αρχικό </a:t>
            </a:r>
            <a:r>
              <a:rPr lang="el-GR" baseline="30000" dirty="0" err="1"/>
              <a:t>ο</a:t>
            </a:r>
            <a:r>
              <a:rPr lang="el-GR" dirty="0" err="1"/>
              <a:t>Be</a:t>
            </a:r>
            <a:r>
              <a:rPr lang="el-GR" dirty="0"/>
              <a:t> 12. Όταν η ζύμωση προχωρήσει μέχρι το 6 </a:t>
            </a:r>
            <a:r>
              <a:rPr lang="el-GR" baseline="30000" dirty="0" err="1"/>
              <a:t>ο</a:t>
            </a:r>
            <a:r>
              <a:rPr lang="el-GR" dirty="0" err="1"/>
              <a:t>Be</a:t>
            </a:r>
            <a:r>
              <a:rPr lang="el-GR" dirty="0"/>
              <a:t> διακόπτουμε τη ζύμωση και προσθέτουμε οινόπνευμα ποτοποιίας μέχρι να φτάσει η περιεκτικότητα της αλκοόλης το 15%.</a:t>
            </a:r>
          </a:p>
          <a:p>
            <a:r>
              <a:rPr lang="el-GR" dirty="0"/>
              <a:t>Στη συνέχεια ακολουθούν όλες οι διεργασίες που κάνουμε στην οινοποίηση .</a:t>
            </a:r>
          </a:p>
          <a:p>
            <a:r>
              <a:rPr lang="el-GR" dirty="0"/>
              <a:t>Ακολουθεί παλαίωση σε δρύινα βαρέλια. Όσο μεγαλύτερο είναι το χρονικό διάστημα της παλαίωσης τόσο καλύτερη είναι η ποιότητα της μαυροδάφνης και τόσο μεγαλύτερη είναι η τιμή του προϊόντος.</a:t>
            </a:r>
          </a:p>
          <a:p>
            <a:pPr>
              <a:buNone/>
            </a:pPr>
            <a:endParaRPr lang="el-GR" dirty="0"/>
          </a:p>
        </p:txBody>
      </p:sp>
      <p:sp>
        <p:nvSpPr>
          <p:cNvPr id="4" name="Θέση αριθμού διαφάνειας 3">
            <a:extLst>
              <a:ext uri="{FF2B5EF4-FFF2-40B4-BE49-F238E27FC236}">
                <a16:creationId xmlns:a16="http://schemas.microsoft.com/office/drawing/2014/main" id="{88DCBB76-7E26-984F-DF38-8863E0D9E868}"/>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30</a:t>
            </a:fld>
            <a:endParaRPr lang="el-GR"/>
          </a:p>
        </p:txBody>
      </p:sp>
    </p:spTree>
    <p:extLst>
      <p:ext uri="{BB962C8B-B14F-4D97-AF65-F5344CB8AC3E}">
        <p14:creationId xmlns:p14="http://schemas.microsoft.com/office/powerpoint/2010/main" val="3536485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FCFF81-3A38-5C44-9C9D-46ECBA2AC0A5}"/>
              </a:ext>
            </a:extLst>
          </p:cNvPr>
          <p:cNvSpPr>
            <a:spLocks noGrp="1"/>
          </p:cNvSpPr>
          <p:nvPr>
            <p:ph type="title"/>
          </p:nvPr>
        </p:nvSpPr>
        <p:spPr/>
        <p:txBody>
          <a:bodyPr/>
          <a:lstStyle/>
          <a:p>
            <a:r>
              <a:rPr lang="el-GR" sz="3600" b="1" dirty="0"/>
              <a:t>Παραγωγή γλυκών οίνων με απευθείας ζύμωση πυκνού γλεύκους</a:t>
            </a:r>
            <a:r>
              <a:rPr lang="en-US" sz="3600" b="1" dirty="0"/>
              <a:t>: </a:t>
            </a:r>
            <a:r>
              <a:rPr lang="en-US" sz="3600" b="1" dirty="0" err="1"/>
              <a:t>Vinsanto</a:t>
            </a:r>
            <a:endParaRPr lang="el-GR" dirty="0"/>
          </a:p>
        </p:txBody>
      </p:sp>
      <p:sp>
        <p:nvSpPr>
          <p:cNvPr id="3" name="Θέση περιεχομένου 2">
            <a:extLst>
              <a:ext uri="{FF2B5EF4-FFF2-40B4-BE49-F238E27FC236}">
                <a16:creationId xmlns:a16="http://schemas.microsoft.com/office/drawing/2014/main" id="{E1947D5D-0A24-F99B-B53A-D960125A256A}"/>
              </a:ext>
            </a:extLst>
          </p:cNvPr>
          <p:cNvSpPr>
            <a:spLocks noGrp="1"/>
          </p:cNvSpPr>
          <p:nvPr>
            <p:ph idx="1"/>
          </p:nvPr>
        </p:nvSpPr>
        <p:spPr>
          <a:xfrm>
            <a:off x="677334" y="2160589"/>
            <a:ext cx="7570021" cy="4087811"/>
          </a:xfrm>
        </p:spPr>
        <p:txBody>
          <a:bodyPr/>
          <a:lstStyle/>
          <a:p>
            <a:r>
              <a:rPr lang="el-GR" dirty="0"/>
              <a:t>Η παραγωγή οίνων με απευθείας ζύμωση του γλεύκους γίνεται με αρχικό 20-24 </a:t>
            </a:r>
            <a:r>
              <a:rPr lang="en-US" baseline="30000" dirty="0"/>
              <a:t>o</a:t>
            </a:r>
            <a:r>
              <a:rPr lang="el-GR" dirty="0" err="1"/>
              <a:t>Be</a:t>
            </a:r>
            <a:r>
              <a:rPr lang="el-GR" dirty="0"/>
              <a:t>. Τα 15 </a:t>
            </a:r>
            <a:r>
              <a:rPr lang="el-GR" dirty="0" err="1"/>
              <a:t>Be</a:t>
            </a:r>
            <a:r>
              <a:rPr lang="el-GR" dirty="0"/>
              <a:t> χρειάζονται για να δημιουργήσουν 15% αλκοόλη και τα υπόλοιπα για να προσδώσουν  την γλυκιά γεύση.</a:t>
            </a:r>
          </a:p>
          <a:p>
            <a:r>
              <a:rPr lang="el-GR" dirty="0"/>
              <a:t>Για να γίνει όμως η παραγωγή αυτή χρειάζεται ανθεκτικό στην αλκοόλη στέλεχος, </a:t>
            </a:r>
            <a:r>
              <a:rPr lang="el-GR" dirty="0" err="1"/>
              <a:t>ωσμώφιλο</a:t>
            </a:r>
            <a:r>
              <a:rPr lang="el-GR" dirty="0"/>
              <a:t> και ψυχρόφιλο στέλεχος.</a:t>
            </a:r>
          </a:p>
          <a:p>
            <a:r>
              <a:rPr lang="el-GR" dirty="0"/>
              <a:t>Ο οίνος </a:t>
            </a:r>
            <a:r>
              <a:rPr lang="el-GR" dirty="0" err="1"/>
              <a:t>Vin</a:t>
            </a:r>
            <a:r>
              <a:rPr lang="en-US" dirty="0"/>
              <a:t>s</a:t>
            </a:r>
            <a:r>
              <a:rPr lang="el-GR" dirty="0" err="1"/>
              <a:t>anto</a:t>
            </a:r>
            <a:r>
              <a:rPr lang="el-GR" dirty="0"/>
              <a:t> παράγεται στη Σαντορίνη με απευθείας ζύμωση που σημαίνει ότι η μικροβιακή χλωρίδα του αμπελώνα της Σαντορίνης περιέχει τέτοια στελέχη. Αυτό συμβαίνει επίσης και στη Σάμο.</a:t>
            </a:r>
          </a:p>
          <a:p>
            <a:r>
              <a:rPr lang="el-GR" dirty="0"/>
              <a:t>Στην Ηπειρωτική Ελλάδα δεν υπάρχει περιοχή που η μικροβιακή χλωρίδα να καλύπτει αυτή την απαίτηση για </a:t>
            </a:r>
            <a:r>
              <a:rPr lang="el-GR" dirty="0" err="1"/>
              <a:t>αλκοολοανθεκτικά</a:t>
            </a:r>
            <a:r>
              <a:rPr lang="el-GR" dirty="0"/>
              <a:t> , ψυχρόφιλα και </a:t>
            </a:r>
            <a:r>
              <a:rPr lang="el-GR" dirty="0" err="1"/>
              <a:t>ωσμώφιλα</a:t>
            </a:r>
            <a:r>
              <a:rPr lang="el-GR" dirty="0"/>
              <a:t> στελέχη.</a:t>
            </a:r>
          </a:p>
          <a:p>
            <a:endParaRPr lang="el-GR" dirty="0"/>
          </a:p>
        </p:txBody>
      </p:sp>
      <p:sp>
        <p:nvSpPr>
          <p:cNvPr id="4" name="Θέση αριθμού διαφάνειας 3">
            <a:extLst>
              <a:ext uri="{FF2B5EF4-FFF2-40B4-BE49-F238E27FC236}">
                <a16:creationId xmlns:a16="http://schemas.microsoft.com/office/drawing/2014/main" id="{77861888-27A2-518D-130E-0FDBDB07E142}"/>
              </a:ext>
            </a:extLst>
          </p:cNvPr>
          <p:cNvSpPr>
            <a:spLocks noGrp="1"/>
          </p:cNvSpPr>
          <p:nvPr>
            <p:ph type="sldNum" sz="quarter" idx="12"/>
          </p:nvPr>
        </p:nvSpPr>
        <p:spPr/>
        <p:txBody>
          <a:bodyPr/>
          <a:lstStyle/>
          <a:p>
            <a:fld id="{E56A5D8D-318D-4644-ADF8-BC977F9584B9}" type="slidenum">
              <a:rPr lang="el-GR" smtClean="0"/>
              <a:t>31</a:t>
            </a:fld>
            <a:endParaRPr lang="el-GR"/>
          </a:p>
        </p:txBody>
      </p:sp>
      <p:pic>
        <p:nvPicPr>
          <p:cNvPr id="5" name="Εικόνα 4">
            <a:extLst>
              <a:ext uri="{FF2B5EF4-FFF2-40B4-BE49-F238E27FC236}">
                <a16:creationId xmlns:a16="http://schemas.microsoft.com/office/drawing/2014/main" id="{268F676C-3299-EE2B-5708-BB8478BF7DD4}"/>
              </a:ext>
            </a:extLst>
          </p:cNvPr>
          <p:cNvPicPr>
            <a:picLocks noChangeAspect="1"/>
          </p:cNvPicPr>
          <p:nvPr/>
        </p:nvPicPr>
        <p:blipFill>
          <a:blip r:embed="rId2"/>
          <a:stretch>
            <a:fillRect/>
          </a:stretch>
        </p:blipFill>
        <p:spPr>
          <a:xfrm>
            <a:off x="8932332" y="2365376"/>
            <a:ext cx="3048000" cy="2562225"/>
          </a:xfrm>
          <a:prstGeom prst="rect">
            <a:avLst/>
          </a:prstGeom>
        </p:spPr>
      </p:pic>
    </p:spTree>
    <p:extLst>
      <p:ext uri="{BB962C8B-B14F-4D97-AF65-F5344CB8AC3E}">
        <p14:creationId xmlns:p14="http://schemas.microsoft.com/office/powerpoint/2010/main" val="2442032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4DA815-D9E0-0E7E-8F8B-8B579776BFE6}"/>
              </a:ext>
            </a:extLst>
          </p:cNvPr>
          <p:cNvSpPr>
            <a:spLocks noGrp="1"/>
          </p:cNvSpPr>
          <p:nvPr>
            <p:ph type="title"/>
          </p:nvPr>
        </p:nvSpPr>
        <p:spPr>
          <a:xfrm>
            <a:off x="5536734" y="609600"/>
            <a:ext cx="3737268" cy="1320800"/>
          </a:xfrm>
        </p:spPr>
        <p:txBody>
          <a:bodyPr>
            <a:normAutofit/>
          </a:bodyPr>
          <a:lstStyle/>
          <a:p>
            <a:pPr>
              <a:lnSpc>
                <a:spcPct val="90000"/>
              </a:lnSpc>
            </a:pPr>
            <a:r>
              <a:rPr lang="el-GR" sz="2300" b="1" dirty="0"/>
              <a:t>Παραγωγή γλυκών οίνων με απευθείας ζύμωση πυκνού γλεύκους</a:t>
            </a:r>
            <a:r>
              <a:rPr lang="en-US" sz="2300" b="1" dirty="0"/>
              <a:t>: </a:t>
            </a:r>
            <a:r>
              <a:rPr lang="en-US" sz="2300" b="1" dirty="0" err="1"/>
              <a:t>Vinsanto</a:t>
            </a:r>
            <a:endParaRPr lang="el-GR" sz="2300" dirty="0"/>
          </a:p>
        </p:txBody>
      </p:sp>
      <p:sp>
        <p:nvSpPr>
          <p:cNvPr id="3" name="Θέση περιεχομένου 2">
            <a:extLst>
              <a:ext uri="{FF2B5EF4-FFF2-40B4-BE49-F238E27FC236}">
                <a16:creationId xmlns:a16="http://schemas.microsoft.com/office/drawing/2014/main" id="{0DFB51B8-E146-2748-F414-671DB7EE1911}"/>
              </a:ext>
            </a:extLst>
          </p:cNvPr>
          <p:cNvSpPr>
            <a:spLocks noGrp="1"/>
          </p:cNvSpPr>
          <p:nvPr>
            <p:ph idx="1"/>
          </p:nvPr>
        </p:nvSpPr>
        <p:spPr>
          <a:xfrm>
            <a:off x="5285763" y="1930400"/>
            <a:ext cx="5610837" cy="3908425"/>
          </a:xfrm>
        </p:spPr>
        <p:txBody>
          <a:bodyPr>
            <a:normAutofit lnSpcReduction="10000"/>
          </a:bodyPr>
          <a:lstStyle/>
          <a:p>
            <a:pPr marL="0" indent="0">
              <a:lnSpc>
                <a:spcPct val="90000"/>
              </a:lnSpc>
              <a:buNone/>
            </a:pPr>
            <a:r>
              <a:rPr lang="el-GR" sz="2000" b="1" dirty="0"/>
              <a:t>Ο τρυγητός γίνεται το τελευταίο δεκαήμερο του Αυγούστου. Τα σταφύλια που έχουν υποστεί έκθεση στον ήλιο αφού απλωθούν σε αλώνι για μερική ξήρανση και συμπύκνωση του γλεύκους. Στο τέλος παραλαμβάνεται δίνουν γλεύκος 20-24 </a:t>
            </a:r>
            <a:r>
              <a:rPr lang="en-US" sz="2000" b="1" dirty="0"/>
              <a:t>Be. </a:t>
            </a:r>
            <a:endParaRPr lang="el-GR" sz="2000" b="1" dirty="0"/>
          </a:p>
          <a:p>
            <a:pPr marL="0" indent="0">
              <a:lnSpc>
                <a:spcPct val="90000"/>
              </a:lnSpc>
              <a:buNone/>
            </a:pPr>
            <a:r>
              <a:rPr lang="el-GR" sz="2000" b="1" dirty="0"/>
              <a:t>Ακολουθεί η ζύμωση του γλεύκους. Η ζύμωση γίνεται αργά στην αρχή, λόγω υψηλής ωσμωτικής πίεσης αλλά σταθερά. Η ζύμωση συνεχίζεται το φθινόπωρο και το χειμώνα οπότε έχουμε μια προοδευτική πτώση της θερμοκρασίας.</a:t>
            </a:r>
          </a:p>
          <a:p>
            <a:pPr marL="0" indent="0">
              <a:lnSpc>
                <a:spcPct val="90000"/>
              </a:lnSpc>
              <a:buNone/>
            </a:pPr>
            <a:r>
              <a:rPr lang="el-GR" sz="2000" b="1" dirty="0"/>
              <a:t>Η ζύμωση γίνεται αργά λόγω χαμηλής θερμοκρασίας  και συνεχίζεται μέχρι την άνοιξη.</a:t>
            </a:r>
            <a:endParaRPr lang="el-GR" sz="2000" dirty="0"/>
          </a:p>
        </p:txBody>
      </p:sp>
      <p:pic>
        <p:nvPicPr>
          <p:cNvPr id="7" name="Εικόνα 6">
            <a:extLst>
              <a:ext uri="{FF2B5EF4-FFF2-40B4-BE49-F238E27FC236}">
                <a16:creationId xmlns:a16="http://schemas.microsoft.com/office/drawing/2014/main" id="{74D3BFB7-B09F-8961-3743-743E3A31C2B4}"/>
              </a:ext>
            </a:extLst>
          </p:cNvPr>
          <p:cNvPicPr>
            <a:picLocks noChangeAspect="1"/>
          </p:cNvPicPr>
          <p:nvPr/>
        </p:nvPicPr>
        <p:blipFill rotWithShape="1">
          <a:blip r:embed="rId2"/>
          <a:srcRect l="7763" r="1357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3" name="Isosceles Triangle 22">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5EC320A2-9BD1-AC69-F1C0-895628DD82DE}"/>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a:pPr>
                <a:spcAft>
                  <a:spcPts val="600"/>
                </a:spcAft>
              </a:pPr>
              <a:t>32</a:t>
            </a:fld>
            <a:endParaRPr lang="el-GR"/>
          </a:p>
        </p:txBody>
      </p:sp>
    </p:spTree>
    <p:extLst>
      <p:ext uri="{BB962C8B-B14F-4D97-AF65-F5344CB8AC3E}">
        <p14:creationId xmlns:p14="http://schemas.microsoft.com/office/powerpoint/2010/main" val="402229813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A7DC43-6C01-836C-78E7-B7F638B27FC1}"/>
              </a:ext>
            </a:extLst>
          </p:cNvPr>
          <p:cNvSpPr>
            <a:spLocks noGrp="1"/>
          </p:cNvSpPr>
          <p:nvPr>
            <p:ph type="title"/>
          </p:nvPr>
        </p:nvSpPr>
        <p:spPr>
          <a:xfrm>
            <a:off x="2849562" y="609600"/>
            <a:ext cx="6424440" cy="1320800"/>
          </a:xfrm>
        </p:spPr>
        <p:txBody>
          <a:bodyPr>
            <a:normAutofit/>
          </a:bodyPr>
          <a:lstStyle/>
          <a:p>
            <a:pPr>
              <a:lnSpc>
                <a:spcPct val="90000"/>
              </a:lnSpc>
            </a:pPr>
            <a:r>
              <a:rPr lang="el-GR" sz="2800" b="1" dirty="0"/>
              <a:t>Παραγωγή γλυκών οίνων με απευθείας ζύμωση πυκνού γλεύκους</a:t>
            </a:r>
            <a:r>
              <a:rPr lang="en-US" sz="2800" b="1" dirty="0"/>
              <a:t>: </a:t>
            </a:r>
            <a:r>
              <a:rPr lang="en-US" sz="2800" b="1" dirty="0" err="1"/>
              <a:t>Vinsanto</a:t>
            </a:r>
            <a:endParaRPr lang="el-GR" sz="2800" dirty="0"/>
          </a:p>
        </p:txBody>
      </p:sp>
      <p:pic>
        <p:nvPicPr>
          <p:cNvPr id="7" name="Εικόνα 6" descr="Εικόνα που περιέχει φαγητό, αναψυκτικό, αλκοόλ&#10;&#10;Περιγραφή που δημιουργήθηκε αυτόματα">
            <a:extLst>
              <a:ext uri="{FF2B5EF4-FFF2-40B4-BE49-F238E27FC236}">
                <a16:creationId xmlns:a16="http://schemas.microsoft.com/office/drawing/2014/main" id="{C191F602-1022-732F-BA74-D54B31FEFC73}"/>
              </a:ext>
            </a:extLst>
          </p:cNvPr>
          <p:cNvPicPr>
            <a:picLocks noChangeAspect="1"/>
          </p:cNvPicPr>
          <p:nvPr/>
        </p:nvPicPr>
        <p:blipFill rotWithShape="1">
          <a:blip r:embed="rId2"/>
          <a:srcRect l="33572" t="9091" r="30237"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2" name="Isosceles Triangle 1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B9F93512-BAE5-5908-E41A-EEDB193F4C42}"/>
              </a:ext>
            </a:extLst>
          </p:cNvPr>
          <p:cNvSpPr>
            <a:spLocks noGrp="1"/>
          </p:cNvSpPr>
          <p:nvPr>
            <p:ph idx="1"/>
          </p:nvPr>
        </p:nvSpPr>
        <p:spPr>
          <a:xfrm>
            <a:off x="2849562" y="2160589"/>
            <a:ext cx="6424440" cy="3880773"/>
          </a:xfrm>
        </p:spPr>
        <p:txBody>
          <a:bodyPr>
            <a:normAutofit/>
          </a:bodyPr>
          <a:lstStyle/>
          <a:p>
            <a:pPr>
              <a:lnSpc>
                <a:spcPct val="90000"/>
              </a:lnSpc>
            </a:pPr>
            <a:r>
              <a:rPr lang="el-GR" sz="2400" dirty="0"/>
              <a:t>Η καλή ποιότητα του </a:t>
            </a:r>
            <a:r>
              <a:rPr lang="el-GR" sz="2400" dirty="0" err="1"/>
              <a:t>Vin</a:t>
            </a:r>
            <a:r>
              <a:rPr lang="en-US" sz="2400" dirty="0"/>
              <a:t>s</a:t>
            </a:r>
            <a:r>
              <a:rPr lang="el-GR" sz="2400" dirty="0" err="1"/>
              <a:t>anto</a:t>
            </a:r>
            <a:r>
              <a:rPr lang="el-GR" sz="2400" dirty="0"/>
              <a:t> οφείλεται στην αργή ζύμωση που δίνει μικρή έκλυση διοξειδίου του άνθρακα πράγμα που οδηγεί στη συγκράτηση του αρώματος του σταφυλιού. </a:t>
            </a:r>
          </a:p>
          <a:p>
            <a:pPr>
              <a:lnSpc>
                <a:spcPct val="90000"/>
              </a:lnSpc>
            </a:pPr>
            <a:r>
              <a:rPr lang="el-GR" sz="2400" dirty="0"/>
              <a:t>Στη συγκράτηση του αρώματος συμβάλει  επίσης και η χαμηλή θερμοκρασία ζύμωσης όπου οι πτητικές ενώσεις του αρώματος συγκρατούνται λόγω αυξημένης διαλυτότητας. </a:t>
            </a:r>
          </a:p>
          <a:p>
            <a:pPr>
              <a:lnSpc>
                <a:spcPct val="90000"/>
              </a:lnSpc>
            </a:pPr>
            <a:endParaRPr lang="el-GR" dirty="0"/>
          </a:p>
        </p:txBody>
      </p:sp>
      <p:sp>
        <p:nvSpPr>
          <p:cNvPr id="4" name="Θέση αριθμού διαφάνειας 3">
            <a:extLst>
              <a:ext uri="{FF2B5EF4-FFF2-40B4-BE49-F238E27FC236}">
                <a16:creationId xmlns:a16="http://schemas.microsoft.com/office/drawing/2014/main" id="{C1EE3313-823E-3592-0C02-820B27C629CF}"/>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33</a:t>
            </a:fld>
            <a:endParaRPr lang="el-GR"/>
          </a:p>
        </p:txBody>
      </p:sp>
    </p:spTree>
    <p:extLst>
      <p:ext uri="{BB962C8B-B14F-4D97-AF65-F5344CB8AC3E}">
        <p14:creationId xmlns:p14="http://schemas.microsoft.com/office/powerpoint/2010/main" val="1721159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6E2C1D0-2072-4664-9C67-3B12866F5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17"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6" name="Εικόνα 5">
            <a:extLst>
              <a:ext uri="{FF2B5EF4-FFF2-40B4-BE49-F238E27FC236}">
                <a16:creationId xmlns:a16="http://schemas.microsoft.com/office/drawing/2014/main" id="{953E85AC-57E2-A76C-155F-CC0E84EB4C7D}"/>
              </a:ext>
            </a:extLst>
          </p:cNvPr>
          <p:cNvPicPr>
            <a:picLocks noChangeAspect="1"/>
          </p:cNvPicPr>
          <p:nvPr/>
        </p:nvPicPr>
        <p:blipFill rotWithShape="1">
          <a:blip r:embed="rId2"/>
          <a:srcRect l="7876" r="4669"/>
          <a:stretch/>
        </p:blipFill>
        <p:spPr>
          <a:xfrm>
            <a:off x="6194368" y="10"/>
            <a:ext cx="5997632" cy="6857990"/>
          </a:xfrm>
          <a:custGeom>
            <a:avLst/>
            <a:gdLst/>
            <a:ahLst/>
            <a:cxnLst/>
            <a:rect l="l" t="t" r="r" b="b"/>
            <a:pathLst>
              <a:path w="5997632" h="6858000">
                <a:moveTo>
                  <a:pt x="0" y="0"/>
                </a:moveTo>
                <a:lnTo>
                  <a:pt x="5997632" y="0"/>
                </a:lnTo>
                <a:lnTo>
                  <a:pt x="5997632" y="6858000"/>
                </a:lnTo>
                <a:lnTo>
                  <a:pt x="3178693" y="6858000"/>
                </a:lnTo>
                <a:close/>
              </a:path>
            </a:pathLst>
          </a:custGeom>
        </p:spPr>
      </p:pic>
      <p:pic>
        <p:nvPicPr>
          <p:cNvPr id="5" name="Εικόνα 4">
            <a:extLst>
              <a:ext uri="{FF2B5EF4-FFF2-40B4-BE49-F238E27FC236}">
                <a16:creationId xmlns:a16="http://schemas.microsoft.com/office/drawing/2014/main" id="{B7A10434-F408-65C9-DFA0-098750F1AA6A}"/>
              </a:ext>
            </a:extLst>
          </p:cNvPr>
          <p:cNvPicPr>
            <a:picLocks noChangeAspect="1"/>
          </p:cNvPicPr>
          <p:nvPr/>
        </p:nvPicPr>
        <p:blipFill rotWithShape="1">
          <a:blip r:embed="rId3"/>
          <a:srcRect t="20363" r="-2" b="4618"/>
          <a:stretch/>
        </p:blipFill>
        <p:spPr>
          <a:xfrm>
            <a:off x="-1" y="10"/>
            <a:ext cx="9141744" cy="6857990"/>
          </a:xfrm>
          <a:custGeom>
            <a:avLst/>
            <a:gdLst/>
            <a:ahLst/>
            <a:cxnLst/>
            <a:rect l="l" t="t" r="r" b="b"/>
            <a:pathLst>
              <a:path w="9141744" h="6863485">
                <a:moveTo>
                  <a:pt x="0" y="0"/>
                </a:moveTo>
                <a:lnTo>
                  <a:pt x="5963051" y="0"/>
                </a:lnTo>
                <a:lnTo>
                  <a:pt x="9141744" y="6863485"/>
                </a:lnTo>
                <a:lnTo>
                  <a:pt x="0" y="6863485"/>
                </a:lnTo>
                <a:lnTo>
                  <a:pt x="0" y="0"/>
                </a:lnTo>
                <a:close/>
              </a:path>
            </a:pathLst>
          </a:custGeom>
        </p:spPr>
      </p:pic>
      <p:sp>
        <p:nvSpPr>
          <p:cNvPr id="20" name="Freeform: Shape 19">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6FCE9BEA-3D69-3357-A93A-B72AC818FEDD}"/>
              </a:ext>
            </a:extLst>
          </p:cNvPr>
          <p:cNvSpPr>
            <a:spLocks noGrp="1"/>
          </p:cNvSpPr>
          <p:nvPr>
            <p:ph type="title"/>
          </p:nvPr>
        </p:nvSpPr>
        <p:spPr>
          <a:xfrm>
            <a:off x="618064" y="2093887"/>
            <a:ext cx="4193810" cy="880985"/>
          </a:xfrm>
        </p:spPr>
        <p:txBody>
          <a:bodyPr anchor="ctr">
            <a:normAutofit/>
          </a:bodyPr>
          <a:lstStyle/>
          <a:p>
            <a:r>
              <a:rPr lang="en-US" sz="2800" b="1"/>
              <a:t>Vinsanto-</a:t>
            </a:r>
            <a:r>
              <a:rPr lang="el-GR" sz="2800" b="1"/>
              <a:t> Μαυροδάφνη</a:t>
            </a:r>
            <a:endParaRPr lang="el-GR" sz="2800"/>
          </a:p>
        </p:txBody>
      </p:sp>
      <p:sp>
        <p:nvSpPr>
          <p:cNvPr id="3" name="Θέση περιεχομένου 2">
            <a:extLst>
              <a:ext uri="{FF2B5EF4-FFF2-40B4-BE49-F238E27FC236}">
                <a16:creationId xmlns:a16="http://schemas.microsoft.com/office/drawing/2014/main" id="{998E413E-0628-8880-1435-01E80A803D5D}"/>
              </a:ext>
            </a:extLst>
          </p:cNvPr>
          <p:cNvSpPr>
            <a:spLocks noGrp="1"/>
          </p:cNvSpPr>
          <p:nvPr>
            <p:ph idx="1"/>
          </p:nvPr>
        </p:nvSpPr>
        <p:spPr>
          <a:xfrm>
            <a:off x="618064" y="2984423"/>
            <a:ext cx="4620544" cy="1873327"/>
          </a:xfrm>
        </p:spPr>
        <p:txBody>
          <a:bodyPr>
            <a:normAutofit/>
          </a:bodyPr>
          <a:lstStyle/>
          <a:p>
            <a:pPr>
              <a:lnSpc>
                <a:spcPct val="90000"/>
              </a:lnSpc>
            </a:pPr>
            <a:r>
              <a:rPr lang="el-GR" sz="1400"/>
              <a:t>η ποιότητα της Μαυροδάφνης δεν οφείλεται τόσο στη ζύμωση αλλά στην μακροχρόνια παλαίωση.</a:t>
            </a:r>
          </a:p>
          <a:p>
            <a:pPr>
              <a:lnSpc>
                <a:spcPct val="90000"/>
              </a:lnSpc>
            </a:pPr>
            <a:r>
              <a:rPr lang="el-GR" sz="1400"/>
              <a:t>Επίσης η Μαυροδάφνη λόγω του ότι η ζύμωση του γλεύκους γίνεται κατά το ήμισυ περιέχει και μικρότερη περιεκτικότητα ανωτέρων αλκοολών. Σ’ αυτό συμβάλει και η προσθήκη πόσιμου οινοπνεύματος στο οποίο λόγω απόσταξης οι ανώτερες αλκοόλες απομακρύνθηκαν σε μεγάλο βαθμό</a:t>
            </a:r>
          </a:p>
          <a:p>
            <a:pPr>
              <a:lnSpc>
                <a:spcPct val="90000"/>
              </a:lnSpc>
            </a:pPr>
            <a:endParaRPr lang="el-GR" sz="1400"/>
          </a:p>
        </p:txBody>
      </p:sp>
      <p:sp>
        <p:nvSpPr>
          <p:cNvPr id="4" name="Θέση αριθμού διαφάνειας 3">
            <a:extLst>
              <a:ext uri="{FF2B5EF4-FFF2-40B4-BE49-F238E27FC236}">
                <a16:creationId xmlns:a16="http://schemas.microsoft.com/office/drawing/2014/main" id="{E351D0D2-0D52-4A11-50A0-49C1861A83B9}"/>
              </a:ext>
            </a:extLst>
          </p:cNvPr>
          <p:cNvSpPr>
            <a:spLocks noGrp="1"/>
          </p:cNvSpPr>
          <p:nvPr>
            <p:ph type="sldNum" sz="quarter" idx="12"/>
          </p:nvPr>
        </p:nvSpPr>
        <p:spPr>
          <a:xfrm>
            <a:off x="1116233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34</a:t>
            </a:fld>
            <a:endParaRPr lang="el-GR">
              <a:solidFill>
                <a:srgbClr val="FFFFFF"/>
              </a:solidFill>
            </a:endParaRPr>
          </a:p>
        </p:txBody>
      </p:sp>
    </p:spTree>
    <p:extLst>
      <p:ext uri="{BB962C8B-B14F-4D97-AF65-F5344CB8AC3E}">
        <p14:creationId xmlns:p14="http://schemas.microsoft.com/office/powerpoint/2010/main" val="358161336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487BE3-6666-D18B-100E-711E17866617}"/>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b="1" dirty="0" err="1"/>
              <a:t>Ρετσίν</a:t>
            </a:r>
            <a:r>
              <a:rPr lang="en-US" b="1" dirty="0"/>
              <a:t>α</a:t>
            </a:r>
            <a:endParaRPr lang="en-US" dirty="0"/>
          </a:p>
        </p:txBody>
      </p:sp>
      <p:sp>
        <p:nvSpPr>
          <p:cNvPr id="12" name="TextBox 11">
            <a:extLst>
              <a:ext uri="{FF2B5EF4-FFF2-40B4-BE49-F238E27FC236}">
                <a16:creationId xmlns:a16="http://schemas.microsoft.com/office/drawing/2014/main" id="{DC8665F1-A96B-142B-BC67-A08AF2629FDF}"/>
              </a:ext>
            </a:extLst>
          </p:cNvPr>
          <p:cNvSpPr txBox="1"/>
          <p:nvPr/>
        </p:nvSpPr>
        <p:spPr>
          <a:xfrm>
            <a:off x="5209563" y="2160589"/>
            <a:ext cx="6630012" cy="3880773"/>
          </a:xfrm>
          <a:prstGeom prst="rect">
            <a:avLst/>
          </a:prstGeom>
        </p:spPr>
        <p:txBody>
          <a:bodyPr vert="horz" lIns="91440" tIns="45720" rIns="91440" bIns="45720" rtlCol="0">
            <a:noAutofit/>
          </a:bodyPr>
          <a:lstStyle/>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latin typeface="Calibri" panose="020F0502020204030204" pitchFamily="34" charset="0"/>
              </a:rPr>
              <a:t>Η </a:t>
            </a:r>
            <a:r>
              <a:rPr lang="en-US" sz="1600" b="1" dirty="0" err="1">
                <a:solidFill>
                  <a:schemeClr val="tx1">
                    <a:lumMod val="75000"/>
                    <a:lumOff val="25000"/>
                  </a:schemeClr>
                </a:solidFill>
                <a:latin typeface="Calibri" panose="020F0502020204030204" pitchFamily="34" charset="0"/>
              </a:rPr>
              <a:t>Ρετσίν</a:t>
            </a:r>
            <a:r>
              <a:rPr lang="en-US" sz="1600" b="1" dirty="0">
                <a:solidFill>
                  <a:schemeClr val="tx1">
                    <a:lumMod val="75000"/>
                    <a:lumOff val="25000"/>
                  </a:schemeClr>
                </a:solidFill>
                <a:latin typeface="Calibri" panose="020F0502020204030204" pitchFamily="34" charset="0"/>
              </a:rPr>
              <a:t>α είναι ένα είδος Ελληνικού οίνου που έχει την προέλευσή του στην Αρχαία Ελλάδα.</a:t>
            </a:r>
          </a:p>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latin typeface="Calibri" panose="020F0502020204030204" pitchFamily="34" charset="0"/>
              </a:rPr>
              <a:t>Πα</a:t>
            </a:r>
            <a:r>
              <a:rPr lang="en-US" sz="1600" b="1" dirty="0" err="1">
                <a:solidFill>
                  <a:schemeClr val="tx1">
                    <a:lumMod val="75000"/>
                    <a:lumOff val="25000"/>
                  </a:schemeClr>
                </a:solidFill>
                <a:latin typeface="Calibri" panose="020F0502020204030204" pitchFamily="34" charset="0"/>
              </a:rPr>
              <a:t>ράγετ</a:t>
            </a:r>
            <a:r>
              <a:rPr lang="en-US" sz="1600" b="1" dirty="0">
                <a:solidFill>
                  <a:schemeClr val="tx1">
                    <a:lumMod val="75000"/>
                    <a:lumOff val="25000"/>
                  </a:schemeClr>
                </a:solidFill>
                <a:latin typeface="Calibri" panose="020F0502020204030204" pitchFamily="34" charset="0"/>
              </a:rPr>
              <a:t>αι με βάση την ποικιλία Σαβιατιανό στην Αττική .</a:t>
            </a:r>
          </a:p>
          <a:p>
            <a:pPr>
              <a:lnSpc>
                <a:spcPct val="90000"/>
              </a:lnSpc>
              <a:spcBef>
                <a:spcPts val="1000"/>
              </a:spcBef>
              <a:buClr>
                <a:schemeClr val="accent1"/>
              </a:buClr>
              <a:buSzPct val="80000"/>
              <a:buFont typeface="Wingdings 3" charset="2"/>
              <a:buChar char=""/>
            </a:pPr>
            <a:r>
              <a:rPr lang="en-US" sz="1600" b="1" dirty="0" err="1">
                <a:solidFill>
                  <a:schemeClr val="tx1">
                    <a:lumMod val="75000"/>
                    <a:lumOff val="25000"/>
                  </a:schemeClr>
                </a:solidFill>
                <a:latin typeface="Calibri" panose="020F0502020204030204" pitchFamily="34" charset="0"/>
              </a:rPr>
              <a:t>Έχει</a:t>
            </a:r>
            <a:r>
              <a:rPr lang="en-US" sz="1600" b="1" dirty="0">
                <a:solidFill>
                  <a:schemeClr val="tx1">
                    <a:lumMod val="75000"/>
                    <a:lumOff val="25000"/>
                  </a:schemeClr>
                </a:solidFill>
                <a:latin typeface="Calibri" panose="020F0502020204030204" pitchFamily="34" charset="0"/>
              </a:rPr>
              <a:t> σαν </a:t>
            </a:r>
            <a:r>
              <a:rPr lang="en-US" sz="1600" b="1" dirty="0" err="1">
                <a:solidFill>
                  <a:schemeClr val="tx1">
                    <a:lumMod val="75000"/>
                    <a:lumOff val="25000"/>
                  </a:schemeClr>
                </a:solidFill>
                <a:latin typeface="Calibri" panose="020F0502020204030204" pitchFamily="34" charset="0"/>
              </a:rPr>
              <a:t>κύριο</a:t>
            </a:r>
            <a:r>
              <a:rPr lang="en-US" sz="1600" b="1" dirty="0">
                <a:solidFill>
                  <a:schemeClr val="tx1">
                    <a:lumMod val="75000"/>
                    <a:lumOff val="25000"/>
                  </a:schemeClr>
                </a:solidFill>
                <a:latin typeface="Calibri" panose="020F0502020204030204" pitchFamily="34" charset="0"/>
              </a:rPr>
              <a:t> χαρα</a:t>
            </a:r>
            <a:r>
              <a:rPr lang="en-US" sz="1600" b="1" dirty="0" err="1">
                <a:solidFill>
                  <a:schemeClr val="tx1">
                    <a:lumMod val="75000"/>
                    <a:lumOff val="25000"/>
                  </a:schemeClr>
                </a:solidFill>
                <a:latin typeface="Calibri" panose="020F0502020204030204" pitchFamily="34" charset="0"/>
              </a:rPr>
              <a:t>κτηριστικό</a:t>
            </a:r>
            <a:r>
              <a:rPr lang="en-US" sz="1600" b="1" dirty="0">
                <a:solidFill>
                  <a:schemeClr val="tx1">
                    <a:lumMod val="75000"/>
                    <a:lumOff val="25000"/>
                  </a:schemeClr>
                </a:solidFill>
                <a:latin typeface="Calibri" panose="020F0502020204030204" pitchFamily="34" charset="0"/>
              </a:rPr>
              <a:t> το </a:t>
            </a:r>
            <a:r>
              <a:rPr lang="en-US" sz="1600" b="1" dirty="0" err="1">
                <a:solidFill>
                  <a:schemeClr val="tx1">
                    <a:lumMod val="75000"/>
                    <a:lumOff val="25000"/>
                  </a:schemeClr>
                </a:solidFill>
                <a:latin typeface="Calibri" panose="020F0502020204030204" pitchFamily="34" charset="0"/>
              </a:rPr>
              <a:t>ότι</a:t>
            </a:r>
            <a:r>
              <a:rPr lang="en-US" sz="1600" b="1" dirty="0">
                <a:solidFill>
                  <a:schemeClr val="tx1">
                    <a:lumMod val="75000"/>
                    <a:lumOff val="25000"/>
                  </a:schemeClr>
                </a:solidFill>
                <a:latin typeface="Calibri" panose="020F0502020204030204" pitchFamily="34" charset="0"/>
              </a:rPr>
              <a:t> η </a:t>
            </a:r>
            <a:r>
              <a:rPr lang="en-US" sz="1600" b="1" dirty="0" err="1">
                <a:solidFill>
                  <a:schemeClr val="tx1">
                    <a:lumMod val="75000"/>
                    <a:lumOff val="25000"/>
                  </a:schemeClr>
                </a:solidFill>
                <a:latin typeface="Calibri" panose="020F0502020204030204" pitchFamily="34" charset="0"/>
              </a:rPr>
              <a:t>ζύμωση</a:t>
            </a:r>
            <a:r>
              <a:rPr lang="en-US" sz="1600" b="1" dirty="0">
                <a:solidFill>
                  <a:schemeClr val="tx1">
                    <a:lumMod val="75000"/>
                    <a:lumOff val="25000"/>
                  </a:schemeClr>
                </a:solidFill>
                <a:latin typeface="Calibri" panose="020F0502020204030204" pitchFamily="34" charset="0"/>
              </a:rPr>
              <a:t> </a:t>
            </a:r>
            <a:r>
              <a:rPr lang="en-US" sz="1600" b="1" dirty="0" err="1">
                <a:solidFill>
                  <a:schemeClr val="tx1">
                    <a:lumMod val="75000"/>
                    <a:lumOff val="25000"/>
                  </a:schemeClr>
                </a:solidFill>
                <a:latin typeface="Calibri" panose="020F0502020204030204" pitchFamily="34" charset="0"/>
              </a:rPr>
              <a:t>γίνετ</a:t>
            </a:r>
            <a:r>
              <a:rPr lang="en-US" sz="1600" b="1" dirty="0">
                <a:solidFill>
                  <a:schemeClr val="tx1">
                    <a:lumMod val="75000"/>
                    <a:lumOff val="25000"/>
                  </a:schemeClr>
                </a:solidFill>
                <a:latin typeface="Calibri" panose="020F0502020204030204" pitchFamily="34" charset="0"/>
              </a:rPr>
              <a:t>αι με προσθήκη ρητίνης κωνοφόρων δένδρων (ρετσίνι) . Σ’α</a:t>
            </a:r>
            <a:r>
              <a:rPr lang="en-US" sz="1600" b="1" dirty="0" err="1">
                <a:solidFill>
                  <a:schemeClr val="tx1">
                    <a:lumMod val="75000"/>
                    <a:lumOff val="25000"/>
                  </a:schemeClr>
                </a:solidFill>
                <a:latin typeface="Calibri" panose="020F0502020204030204" pitchFamily="34" charset="0"/>
              </a:rPr>
              <a:t>υτό</a:t>
            </a:r>
            <a:r>
              <a:rPr lang="en-US" sz="1600" b="1" dirty="0">
                <a:solidFill>
                  <a:schemeClr val="tx1">
                    <a:lumMod val="75000"/>
                    <a:lumOff val="25000"/>
                  </a:schemeClr>
                </a:solidFill>
                <a:latin typeface="Calibri" panose="020F0502020204030204" pitchFamily="34" charset="0"/>
              </a:rPr>
              <a:t> </a:t>
            </a:r>
            <a:r>
              <a:rPr lang="en-US" sz="1600" b="1" dirty="0" err="1">
                <a:solidFill>
                  <a:schemeClr val="tx1">
                    <a:lumMod val="75000"/>
                    <a:lumOff val="25000"/>
                  </a:schemeClr>
                </a:solidFill>
                <a:latin typeface="Calibri" panose="020F0502020204030204" pitchFamily="34" charset="0"/>
              </a:rPr>
              <a:t>οφείλει</a:t>
            </a:r>
            <a:r>
              <a:rPr lang="en-US" sz="1600" b="1" dirty="0">
                <a:solidFill>
                  <a:schemeClr val="tx1">
                    <a:lumMod val="75000"/>
                    <a:lumOff val="25000"/>
                  </a:schemeClr>
                </a:solidFill>
                <a:latin typeface="Calibri" panose="020F0502020204030204" pitchFamily="34" charset="0"/>
              </a:rPr>
              <a:t> και  το </a:t>
            </a:r>
            <a:r>
              <a:rPr lang="en-US" sz="1600" b="1" dirty="0" err="1">
                <a:solidFill>
                  <a:schemeClr val="tx1">
                    <a:lumMod val="75000"/>
                    <a:lumOff val="25000"/>
                  </a:schemeClr>
                </a:solidFill>
                <a:latin typeface="Calibri" panose="020F0502020204030204" pitchFamily="34" charset="0"/>
              </a:rPr>
              <a:t>όνομά</a:t>
            </a:r>
            <a:r>
              <a:rPr lang="en-US" sz="1600" b="1" dirty="0">
                <a:solidFill>
                  <a:schemeClr val="tx1">
                    <a:lumMod val="75000"/>
                    <a:lumOff val="25000"/>
                  </a:schemeClr>
                </a:solidFill>
                <a:latin typeface="Calibri" panose="020F0502020204030204" pitchFamily="34" charset="0"/>
              </a:rPr>
              <a:t> του.</a:t>
            </a:r>
          </a:p>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latin typeface="Calibri" panose="020F0502020204030204" pitchFamily="34" charset="0"/>
              </a:rPr>
              <a:t>Η παρα</a:t>
            </a:r>
            <a:r>
              <a:rPr lang="en-US" sz="1600" b="1" dirty="0" err="1">
                <a:solidFill>
                  <a:schemeClr val="tx1">
                    <a:lumMod val="75000"/>
                    <a:lumOff val="25000"/>
                  </a:schemeClr>
                </a:solidFill>
                <a:latin typeface="Calibri" panose="020F0502020204030204" pitchFamily="34" charset="0"/>
              </a:rPr>
              <a:t>γωγή</a:t>
            </a:r>
            <a:r>
              <a:rPr lang="en-US" sz="1600" b="1" dirty="0">
                <a:solidFill>
                  <a:schemeClr val="tx1">
                    <a:lumMod val="75000"/>
                    <a:lumOff val="25000"/>
                  </a:schemeClr>
                </a:solidFill>
                <a:latin typeface="Calibri" panose="020F0502020204030204" pitchFamily="34" charset="0"/>
              </a:rPr>
              <a:t> </a:t>
            </a:r>
            <a:r>
              <a:rPr lang="en-US" sz="1600" b="1" dirty="0" err="1">
                <a:solidFill>
                  <a:schemeClr val="tx1">
                    <a:lumMod val="75000"/>
                    <a:lumOff val="25000"/>
                  </a:schemeClr>
                </a:solidFill>
                <a:latin typeface="Calibri" panose="020F0502020204030204" pitchFamily="34" charset="0"/>
              </a:rPr>
              <a:t>της</a:t>
            </a:r>
            <a:r>
              <a:rPr lang="en-US" sz="1600" b="1" dirty="0">
                <a:solidFill>
                  <a:schemeClr val="tx1">
                    <a:lumMod val="75000"/>
                    <a:lumOff val="25000"/>
                  </a:schemeClr>
                </a:solidFill>
                <a:latin typeface="Calibri" panose="020F0502020204030204" pitchFamily="34" charset="0"/>
              </a:rPr>
              <a:t> </a:t>
            </a:r>
            <a:r>
              <a:rPr lang="en-US" sz="1600" b="1" dirty="0" err="1">
                <a:solidFill>
                  <a:schemeClr val="tx1">
                    <a:lumMod val="75000"/>
                    <a:lumOff val="25000"/>
                  </a:schemeClr>
                </a:solidFill>
                <a:latin typeface="Calibri" panose="020F0502020204030204" pitchFamily="34" charset="0"/>
              </a:rPr>
              <a:t>ρετσίν</a:t>
            </a:r>
            <a:r>
              <a:rPr lang="en-US" sz="1600" b="1" dirty="0">
                <a:solidFill>
                  <a:schemeClr val="tx1">
                    <a:lumMod val="75000"/>
                    <a:lumOff val="25000"/>
                  </a:schemeClr>
                </a:solidFill>
                <a:latin typeface="Calibri" panose="020F0502020204030204" pitchFamily="34" charset="0"/>
              </a:rPr>
              <a:t>ας γίνεται σήμερα και με άλλες ποικιλίες όπως ο ροδίτης και το Μοσχάτο Αμβούργου και μπορεί να είναι λευκός αλλά και ερυθρός οίνος.</a:t>
            </a:r>
          </a:p>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latin typeface="Calibri" panose="020F0502020204030204" pitchFamily="34" charset="0"/>
              </a:rPr>
              <a:t>Η παρα</a:t>
            </a:r>
            <a:r>
              <a:rPr lang="en-US" sz="1600" b="1" dirty="0" err="1">
                <a:solidFill>
                  <a:schemeClr val="tx1">
                    <a:lumMod val="75000"/>
                    <a:lumOff val="25000"/>
                  </a:schemeClr>
                </a:solidFill>
                <a:latin typeface="Calibri" panose="020F0502020204030204" pitchFamily="34" charset="0"/>
              </a:rPr>
              <a:t>γωγή</a:t>
            </a:r>
            <a:r>
              <a:rPr lang="en-US" sz="1600" b="1" dirty="0">
                <a:solidFill>
                  <a:schemeClr val="tx1">
                    <a:lumMod val="75000"/>
                    <a:lumOff val="25000"/>
                  </a:schemeClr>
                </a:solidFill>
                <a:latin typeface="Calibri" panose="020F0502020204030204" pitchFamily="34" charset="0"/>
              </a:rPr>
              <a:t> του π</a:t>
            </a:r>
            <a:r>
              <a:rPr lang="en-US" sz="1600" b="1" dirty="0" err="1">
                <a:solidFill>
                  <a:schemeClr val="tx1">
                    <a:lumMod val="75000"/>
                    <a:lumOff val="25000"/>
                  </a:schemeClr>
                </a:solidFill>
                <a:latin typeface="Calibri" panose="020F0502020204030204" pitchFamily="34" charset="0"/>
              </a:rPr>
              <a:t>εριλ</a:t>
            </a:r>
            <a:r>
              <a:rPr lang="en-US" sz="1600" b="1" dirty="0">
                <a:solidFill>
                  <a:schemeClr val="tx1">
                    <a:lumMod val="75000"/>
                    <a:lumOff val="25000"/>
                  </a:schemeClr>
                </a:solidFill>
                <a:latin typeface="Calibri" panose="020F0502020204030204" pitchFamily="34" charset="0"/>
              </a:rPr>
              <a:t>αμβάνει προσθήκη στο γλεύκος 1-1.5 Kg ρητίνης συνέχιση της ζύμωσης οπότε σχηματίζεται στην επιφάνεια ένα λεπτό στρώμα αιθερίου ελαίου.</a:t>
            </a:r>
          </a:p>
          <a:p>
            <a:pPr>
              <a:lnSpc>
                <a:spcPct val="90000"/>
              </a:lnSpc>
              <a:spcBef>
                <a:spcPts val="1000"/>
              </a:spcBef>
              <a:buClr>
                <a:schemeClr val="accent1"/>
              </a:buClr>
              <a:buSzPct val="80000"/>
              <a:buFont typeface="Wingdings 3" charset="2"/>
              <a:buChar char=""/>
            </a:pPr>
            <a:r>
              <a:rPr lang="el-GR" sz="1600" b="1" dirty="0">
                <a:solidFill>
                  <a:schemeClr val="tx1">
                    <a:lumMod val="75000"/>
                    <a:lumOff val="25000"/>
                  </a:schemeClr>
                </a:solidFill>
                <a:latin typeface="Calibri" panose="020F0502020204030204" pitchFamily="34" charset="0"/>
              </a:rPr>
              <a:t>Με αυτό τον τρόπο</a:t>
            </a:r>
            <a:r>
              <a:rPr lang="en-US" sz="1600" b="1" dirty="0">
                <a:solidFill>
                  <a:schemeClr val="tx1">
                    <a:lumMod val="75000"/>
                    <a:lumOff val="25000"/>
                  </a:schemeClr>
                </a:solidFill>
                <a:latin typeface="Calibri" panose="020F0502020204030204" pitchFamily="34" charset="0"/>
              </a:rPr>
              <a:t> πα</a:t>
            </a:r>
            <a:r>
              <a:rPr lang="en-US" sz="1600" b="1" dirty="0" err="1">
                <a:solidFill>
                  <a:schemeClr val="tx1">
                    <a:lumMod val="75000"/>
                    <a:lumOff val="25000"/>
                  </a:schemeClr>
                </a:solidFill>
                <a:latin typeface="Calibri" panose="020F0502020204030204" pitchFamily="34" charset="0"/>
              </a:rPr>
              <a:t>ρεμ</a:t>
            </a:r>
            <a:r>
              <a:rPr lang="en-US" sz="1600" b="1" dirty="0">
                <a:solidFill>
                  <a:schemeClr val="tx1">
                    <a:lumMod val="75000"/>
                    <a:lumOff val="25000"/>
                  </a:schemeClr>
                </a:solidFill>
                <a:latin typeface="Calibri" panose="020F0502020204030204" pitchFamily="34" charset="0"/>
              </a:rPr>
              <a:t>ποδίζε</a:t>
            </a:r>
            <a:r>
              <a:rPr lang="el-GR" sz="1600" b="1" dirty="0" err="1">
                <a:solidFill>
                  <a:schemeClr val="tx1">
                    <a:lumMod val="75000"/>
                    <a:lumOff val="25000"/>
                  </a:schemeClr>
                </a:solidFill>
                <a:latin typeface="Calibri" panose="020F0502020204030204" pitchFamily="34" charset="0"/>
              </a:rPr>
              <a:t>ται</a:t>
            </a:r>
            <a:r>
              <a:rPr lang="el-GR" sz="1600" b="1" dirty="0">
                <a:solidFill>
                  <a:schemeClr val="tx1">
                    <a:lumMod val="75000"/>
                    <a:lumOff val="25000"/>
                  </a:schemeClr>
                </a:solidFill>
                <a:latin typeface="Calibri" panose="020F0502020204030204" pitchFamily="34" charset="0"/>
              </a:rPr>
              <a:t> η</a:t>
            </a:r>
            <a:r>
              <a:rPr lang="en-US" sz="1600" b="1" dirty="0">
                <a:solidFill>
                  <a:schemeClr val="tx1">
                    <a:lumMod val="75000"/>
                    <a:lumOff val="25000"/>
                  </a:schemeClr>
                </a:solidFill>
                <a:latin typeface="Calibri" panose="020F0502020204030204" pitchFamily="34" charset="0"/>
              </a:rPr>
              <a:t> οξυγόνωση και καθυστερεί τη ζύμωση που διαρκεί περίπου 30 ημέρες.  Το </a:t>
            </a:r>
            <a:r>
              <a:rPr lang="en-US" sz="1600" b="1" dirty="0" err="1">
                <a:solidFill>
                  <a:schemeClr val="tx1">
                    <a:lumMod val="75000"/>
                    <a:lumOff val="25000"/>
                  </a:schemeClr>
                </a:solidFill>
                <a:latin typeface="Calibri" panose="020F0502020204030204" pitchFamily="34" charset="0"/>
              </a:rPr>
              <a:t>τέλος</a:t>
            </a:r>
            <a:r>
              <a:rPr lang="en-US" sz="1600" b="1" dirty="0">
                <a:solidFill>
                  <a:schemeClr val="tx1">
                    <a:lumMod val="75000"/>
                    <a:lumOff val="25000"/>
                  </a:schemeClr>
                </a:solidFill>
                <a:latin typeface="Calibri" panose="020F0502020204030204" pitchFamily="34" charset="0"/>
              </a:rPr>
              <a:t> </a:t>
            </a:r>
            <a:r>
              <a:rPr lang="en-US" sz="1600" b="1" dirty="0" err="1">
                <a:solidFill>
                  <a:schemeClr val="tx1">
                    <a:lumMod val="75000"/>
                    <a:lumOff val="25000"/>
                  </a:schemeClr>
                </a:solidFill>
                <a:latin typeface="Calibri" panose="020F0502020204030204" pitchFamily="34" charset="0"/>
              </a:rPr>
              <a:t>της</a:t>
            </a:r>
            <a:r>
              <a:rPr lang="en-US" sz="1600" b="1" dirty="0">
                <a:solidFill>
                  <a:schemeClr val="tx1">
                    <a:lumMod val="75000"/>
                    <a:lumOff val="25000"/>
                  </a:schemeClr>
                </a:solidFill>
                <a:latin typeface="Calibri" panose="020F0502020204030204" pitchFamily="34" charset="0"/>
              </a:rPr>
              <a:t> </a:t>
            </a:r>
            <a:r>
              <a:rPr lang="en-US" sz="1600" b="1" dirty="0" err="1">
                <a:solidFill>
                  <a:schemeClr val="tx1">
                    <a:lumMod val="75000"/>
                    <a:lumOff val="25000"/>
                  </a:schemeClr>
                </a:solidFill>
                <a:latin typeface="Calibri" panose="020F0502020204030204" pitchFamily="34" charset="0"/>
              </a:rPr>
              <a:t>ζύμωσης</a:t>
            </a:r>
            <a:r>
              <a:rPr lang="en-US" sz="1600" b="1" dirty="0">
                <a:solidFill>
                  <a:schemeClr val="tx1">
                    <a:lumMod val="75000"/>
                    <a:lumOff val="25000"/>
                  </a:schemeClr>
                </a:solidFill>
                <a:latin typeface="Calibri" panose="020F0502020204030204" pitchFamily="34" charset="0"/>
              </a:rPr>
              <a:t> </a:t>
            </a:r>
            <a:r>
              <a:rPr lang="en-US" sz="1600" b="1" dirty="0" err="1">
                <a:solidFill>
                  <a:schemeClr val="tx1">
                    <a:lumMod val="75000"/>
                    <a:lumOff val="25000"/>
                  </a:schemeClr>
                </a:solidFill>
                <a:latin typeface="Calibri" panose="020F0502020204030204" pitchFamily="34" charset="0"/>
              </a:rPr>
              <a:t>δι</a:t>
            </a:r>
            <a:r>
              <a:rPr lang="en-US" sz="1600" b="1" dirty="0">
                <a:solidFill>
                  <a:schemeClr val="tx1">
                    <a:lumMod val="75000"/>
                    <a:lumOff val="25000"/>
                  </a:schemeClr>
                </a:solidFill>
                <a:latin typeface="Calibri" panose="020F0502020204030204" pitchFamily="34" charset="0"/>
              </a:rPr>
              <a:t>απιστώνεται εμπειρικά με την καταβύθιση της ρητίνης. </a:t>
            </a:r>
            <a:endParaRPr lang="en-US" sz="1600" dirty="0">
              <a:solidFill>
                <a:schemeClr val="tx1">
                  <a:lumMod val="75000"/>
                  <a:lumOff val="25000"/>
                </a:schemeClr>
              </a:solidFill>
              <a:latin typeface="Calibri" panose="020F0502020204030204" pitchFamily="34" charset="0"/>
            </a:endParaRPr>
          </a:p>
        </p:txBody>
      </p:sp>
      <p:pic>
        <p:nvPicPr>
          <p:cNvPr id="10" name="Θέση περιεχομένου 9" descr="Εικόνα που περιέχει τραπέζι, κρασί, ποτήρι, μισό&#10;&#10;Περιγραφή που δημιουργήθηκε αυτόματα">
            <a:extLst>
              <a:ext uri="{FF2B5EF4-FFF2-40B4-BE49-F238E27FC236}">
                <a16:creationId xmlns:a16="http://schemas.microsoft.com/office/drawing/2014/main" id="{18134C9F-719D-77E5-3DF9-7BE318D148A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917" r="23083"/>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2" name="Isosceles Triangle 21">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15122BEB-B3C6-412F-126D-239679F3FE42}"/>
              </a:ext>
            </a:extLst>
          </p:cNvPr>
          <p:cNvSpPr>
            <a:spLocks noGrp="1"/>
          </p:cNvSpPr>
          <p:nvPr>
            <p:ph type="sldNum" sz="quarter" idx="12"/>
          </p:nvPr>
        </p:nvSpPr>
        <p:spPr>
          <a:xfrm>
            <a:off x="8841996" y="6041362"/>
            <a:ext cx="432006" cy="365125"/>
          </a:xfrm>
        </p:spPr>
        <p:txBody>
          <a:bodyPr vert="horz" lIns="91440" tIns="45720" rIns="91440" bIns="45720" rtlCol="0" anchor="ctr">
            <a:normAutofit/>
          </a:bodyPr>
          <a:lstStyle/>
          <a:p>
            <a:pPr defTabSz="914400">
              <a:spcAft>
                <a:spcPts val="600"/>
              </a:spcAft>
            </a:pPr>
            <a:fld id="{E56A5D8D-318D-4644-ADF8-BC977F9584B9}" type="slidenum">
              <a:rPr lang="en-US" smtClean="0"/>
              <a:pPr defTabSz="914400">
                <a:spcAft>
                  <a:spcPts val="600"/>
                </a:spcAft>
              </a:pPr>
              <a:t>35</a:t>
            </a:fld>
            <a:endParaRPr lang="en-US" dirty="0"/>
          </a:p>
        </p:txBody>
      </p:sp>
    </p:spTree>
    <p:extLst>
      <p:ext uri="{BB962C8B-B14F-4D97-AF65-F5344CB8AC3E}">
        <p14:creationId xmlns:p14="http://schemas.microsoft.com/office/powerpoint/2010/main" val="3772358192"/>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0B0FE23-C40D-67C2-6423-BD34A4A0D2A2}"/>
              </a:ext>
            </a:extLst>
          </p:cNvPr>
          <p:cNvSpPr>
            <a:spLocks noGrp="1"/>
          </p:cNvSpPr>
          <p:nvPr>
            <p:ph type="title"/>
          </p:nvPr>
        </p:nvSpPr>
        <p:spPr>
          <a:xfrm>
            <a:off x="5536734" y="609600"/>
            <a:ext cx="3737268" cy="1320800"/>
          </a:xfrm>
        </p:spPr>
        <p:txBody>
          <a:bodyPr>
            <a:normAutofit/>
          </a:bodyPr>
          <a:lstStyle/>
          <a:p>
            <a:pPr>
              <a:lnSpc>
                <a:spcPct val="90000"/>
              </a:lnSpc>
            </a:pPr>
            <a:r>
              <a:rPr lang="el-GR" sz="2800" b="1" dirty="0"/>
              <a:t>Αφρώδεις οίνοι</a:t>
            </a:r>
            <a:r>
              <a:rPr lang="en-US" sz="2800" b="1" dirty="0"/>
              <a:t>: </a:t>
            </a:r>
            <a:r>
              <a:rPr lang="el-GR" sz="2800" b="1" dirty="0"/>
              <a:t>Ημιαφρώδης της </a:t>
            </a:r>
            <a:r>
              <a:rPr lang="el-GR" sz="2800" b="1" dirty="0" err="1"/>
              <a:t>Ζίτσας</a:t>
            </a:r>
            <a:endParaRPr lang="el-GR" sz="2800" dirty="0"/>
          </a:p>
        </p:txBody>
      </p:sp>
      <p:sp>
        <p:nvSpPr>
          <p:cNvPr id="3" name="Θέση περιεχομένου 2">
            <a:extLst>
              <a:ext uri="{FF2B5EF4-FFF2-40B4-BE49-F238E27FC236}">
                <a16:creationId xmlns:a16="http://schemas.microsoft.com/office/drawing/2014/main" id="{9CACEED4-53CD-AA59-A7BD-6C750AA31EDC}"/>
              </a:ext>
            </a:extLst>
          </p:cNvPr>
          <p:cNvSpPr>
            <a:spLocks noGrp="1"/>
          </p:cNvSpPr>
          <p:nvPr>
            <p:ph idx="1"/>
          </p:nvPr>
        </p:nvSpPr>
        <p:spPr>
          <a:xfrm>
            <a:off x="5209563" y="2160589"/>
            <a:ext cx="6353787" cy="3880773"/>
          </a:xfrm>
        </p:spPr>
        <p:txBody>
          <a:bodyPr>
            <a:normAutofit/>
          </a:bodyPr>
          <a:lstStyle/>
          <a:p>
            <a:pPr>
              <a:lnSpc>
                <a:spcPct val="90000"/>
              </a:lnSpc>
            </a:pPr>
            <a:r>
              <a:rPr lang="el-GR" b="1" dirty="0"/>
              <a:t>Παράγεται στη </a:t>
            </a:r>
            <a:r>
              <a:rPr lang="el-GR" b="1" dirty="0" err="1"/>
              <a:t>Ζίτσα</a:t>
            </a:r>
            <a:r>
              <a:rPr lang="el-GR" b="1" dirty="0"/>
              <a:t> των Ιωαννίνων με πρώτη ύλη την λευκή ποικιλία </a:t>
            </a:r>
            <a:r>
              <a:rPr lang="el-GR" b="1" dirty="0" err="1"/>
              <a:t>Τεμπίνα</a:t>
            </a:r>
            <a:r>
              <a:rPr lang="el-GR" b="1" dirty="0"/>
              <a:t> που καλλιεργείται σε έναν αμπελώνα με υψόμετρο 500-800 μέτρα.</a:t>
            </a:r>
          </a:p>
          <a:p>
            <a:pPr>
              <a:lnSpc>
                <a:spcPct val="90000"/>
              </a:lnSpc>
            </a:pPr>
            <a:r>
              <a:rPr lang="el-GR" b="1" dirty="0"/>
              <a:t>Το κύριο χαρακτηριστικό του οίνου αυτού είναι η μακροχρόνια ζύμωση σε χαμηλή θερμοκρασία. Αυτό σημαίνει ότι στην περιοχή αυτή υπάρχει ψυχρόφιλο στέλεχος.</a:t>
            </a:r>
            <a:endParaRPr lang="en-US" b="1" dirty="0"/>
          </a:p>
          <a:p>
            <a:pPr>
              <a:lnSpc>
                <a:spcPct val="90000"/>
              </a:lnSpc>
            </a:pPr>
            <a:r>
              <a:rPr lang="el-GR" b="1" dirty="0"/>
              <a:t>Η ζύμωση γίνεται αργά και με συνεχώς μειούμενη θερμοκρασία</a:t>
            </a:r>
            <a:r>
              <a:rPr lang="en-US" b="1" dirty="0"/>
              <a:t> </a:t>
            </a:r>
            <a:r>
              <a:rPr lang="el-GR" b="1" dirty="0"/>
              <a:t>μέχρι τα Χριστούγεννα οπότε το αζύμωτο σάκχαρο είναι 1.5-2</a:t>
            </a:r>
            <a:r>
              <a:rPr lang="el-GR" b="1" baseline="30000" dirty="0"/>
              <a:t> ο</a:t>
            </a:r>
            <a:r>
              <a:rPr lang="el-GR" b="1" dirty="0"/>
              <a:t> </a:t>
            </a:r>
            <a:r>
              <a:rPr lang="en-US" b="1" dirty="0"/>
              <a:t>Be. </a:t>
            </a:r>
            <a:r>
              <a:rPr lang="el-GR" b="1" dirty="0"/>
              <a:t>Τότε ταπώνουν το βαρέλι και το κλείνουν αεροστεγώς . Όμως η ζύμωση συνεχίζει να γίνεται πολύ αργά μέχρι τον Μάρτιο. Έτσι δημιουργείται μια πίεση από το διοξείδιο του άνθρακα 1.5-2 </a:t>
            </a:r>
            <a:r>
              <a:rPr lang="en-US" b="1" dirty="0"/>
              <a:t>atm </a:t>
            </a:r>
            <a:r>
              <a:rPr lang="el-GR" b="1" dirty="0"/>
              <a:t>και οίνος έχει αποκτήσει τα χαρακτηριστικά του ημιαφρώδους</a:t>
            </a:r>
            <a:endParaRPr lang="el-GR" dirty="0"/>
          </a:p>
        </p:txBody>
      </p:sp>
      <p:pic>
        <p:nvPicPr>
          <p:cNvPr id="5" name="Εικόνα 4">
            <a:extLst>
              <a:ext uri="{FF2B5EF4-FFF2-40B4-BE49-F238E27FC236}">
                <a16:creationId xmlns:a16="http://schemas.microsoft.com/office/drawing/2014/main" id="{08CF3B11-71F8-0086-B029-7777234645DF}"/>
              </a:ext>
            </a:extLst>
          </p:cNvPr>
          <p:cNvPicPr>
            <a:picLocks noChangeAspect="1"/>
          </p:cNvPicPr>
          <p:nvPr/>
        </p:nvPicPr>
        <p:blipFill rotWithShape="1">
          <a:blip r:embed="rId2"/>
          <a:srcRect l="10284" r="1105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44DEE9F1-F515-5381-7E96-D58A1FE8C5B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36</a:t>
            </a:fld>
            <a:endParaRPr lang="el-GR"/>
          </a:p>
        </p:txBody>
      </p:sp>
    </p:spTree>
    <p:extLst>
      <p:ext uri="{BB962C8B-B14F-4D97-AF65-F5344CB8AC3E}">
        <p14:creationId xmlns:p14="http://schemas.microsoft.com/office/powerpoint/2010/main" val="95322598"/>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789205-EBDA-8FB9-3DF0-90D59206927A}"/>
              </a:ext>
            </a:extLst>
          </p:cNvPr>
          <p:cNvSpPr>
            <a:spLocks noGrp="1"/>
          </p:cNvSpPr>
          <p:nvPr>
            <p:ph type="title"/>
          </p:nvPr>
        </p:nvSpPr>
        <p:spPr>
          <a:xfrm>
            <a:off x="5536734" y="609600"/>
            <a:ext cx="3737268" cy="1320800"/>
          </a:xfrm>
        </p:spPr>
        <p:txBody>
          <a:bodyPr>
            <a:normAutofit/>
          </a:bodyPr>
          <a:lstStyle/>
          <a:p>
            <a:pPr>
              <a:lnSpc>
                <a:spcPct val="90000"/>
              </a:lnSpc>
            </a:pPr>
            <a:r>
              <a:rPr lang="el-GR" sz="2800" b="1"/>
              <a:t>Αφρώδεις οίνοι</a:t>
            </a:r>
            <a:r>
              <a:rPr lang="en-US" sz="2800" b="1"/>
              <a:t>: </a:t>
            </a:r>
            <a:r>
              <a:rPr lang="el-GR" sz="2800" b="1"/>
              <a:t>Ημιαφρώδης της </a:t>
            </a:r>
            <a:r>
              <a:rPr lang="el-GR" sz="2800" b="1" err="1"/>
              <a:t>Ζίτσας</a:t>
            </a:r>
            <a:endParaRPr lang="el-GR" sz="2800"/>
          </a:p>
        </p:txBody>
      </p:sp>
      <p:sp>
        <p:nvSpPr>
          <p:cNvPr id="3" name="Θέση περιεχομένου 2">
            <a:extLst>
              <a:ext uri="{FF2B5EF4-FFF2-40B4-BE49-F238E27FC236}">
                <a16:creationId xmlns:a16="http://schemas.microsoft.com/office/drawing/2014/main" id="{4F46B70B-76B1-6519-29E2-EF125153C68D}"/>
              </a:ext>
            </a:extLst>
          </p:cNvPr>
          <p:cNvSpPr>
            <a:spLocks noGrp="1"/>
          </p:cNvSpPr>
          <p:nvPr>
            <p:ph idx="1"/>
          </p:nvPr>
        </p:nvSpPr>
        <p:spPr>
          <a:xfrm>
            <a:off x="5209563" y="2160589"/>
            <a:ext cx="4064439" cy="3880773"/>
          </a:xfrm>
        </p:spPr>
        <p:txBody>
          <a:bodyPr>
            <a:normAutofit/>
          </a:bodyPr>
          <a:lstStyle/>
          <a:p>
            <a:pPr>
              <a:lnSpc>
                <a:spcPct val="90000"/>
              </a:lnSpc>
            </a:pPr>
            <a:r>
              <a:rPr lang="el-GR" sz="1700" b="1" dirty="0"/>
              <a:t>Η ποιότητα του οφείλεται στην πολύ καλή γεύση (σώμα ) που δίνει η ποικιλία </a:t>
            </a:r>
            <a:r>
              <a:rPr lang="el-GR" sz="1700" b="1" dirty="0" err="1"/>
              <a:t>Τεμπίνα</a:t>
            </a:r>
            <a:r>
              <a:rPr lang="el-GR" sz="1700" b="1" dirty="0"/>
              <a:t>.</a:t>
            </a:r>
          </a:p>
          <a:p>
            <a:pPr>
              <a:lnSpc>
                <a:spcPct val="90000"/>
              </a:lnSpc>
            </a:pPr>
            <a:endParaRPr lang="el-GR" sz="1700" b="1" dirty="0"/>
          </a:p>
          <a:p>
            <a:pPr>
              <a:lnSpc>
                <a:spcPct val="90000"/>
              </a:lnSpc>
            </a:pPr>
            <a:endParaRPr lang="el-GR" sz="1700" b="1" dirty="0"/>
          </a:p>
          <a:p>
            <a:pPr>
              <a:lnSpc>
                <a:spcPct val="90000"/>
              </a:lnSpc>
            </a:pPr>
            <a:r>
              <a:rPr lang="el-GR" sz="1700" b="1" dirty="0"/>
              <a:t> Στην ομαλή λόγω ήπιας ζύμωση που συγκρατεί το πρωτογενές άρωμα της ποικιλίας </a:t>
            </a:r>
            <a:r>
              <a:rPr lang="el-GR" sz="1700" b="1" dirty="0" err="1"/>
              <a:t>Τεμπίνας</a:t>
            </a:r>
            <a:r>
              <a:rPr lang="el-GR" sz="1700" b="1" dirty="0"/>
              <a:t>.</a:t>
            </a:r>
          </a:p>
          <a:p>
            <a:pPr>
              <a:lnSpc>
                <a:spcPct val="90000"/>
              </a:lnSpc>
            </a:pPr>
            <a:endParaRPr lang="el-GR" sz="1700" b="1" dirty="0"/>
          </a:p>
          <a:p>
            <a:pPr>
              <a:lnSpc>
                <a:spcPct val="90000"/>
              </a:lnSpc>
            </a:pPr>
            <a:r>
              <a:rPr lang="el-GR" sz="1700" b="1" dirty="0"/>
              <a:t> Στον ημιαφρώδη χαρακτήρα του οίνου που δίνει τη δυνατότητα στο να αποκαλύπτεται στο μέγιστο δυνατόν τόσο ή γεύση όσο και το άρωμα</a:t>
            </a:r>
            <a:endParaRPr lang="el-GR" sz="1700" dirty="0"/>
          </a:p>
        </p:txBody>
      </p:sp>
      <p:pic>
        <p:nvPicPr>
          <p:cNvPr id="5" name="Εικόνα 4">
            <a:extLst>
              <a:ext uri="{FF2B5EF4-FFF2-40B4-BE49-F238E27FC236}">
                <a16:creationId xmlns:a16="http://schemas.microsoft.com/office/drawing/2014/main" id="{3A6F10E4-83B0-B373-F25F-E0DBAC768290}"/>
              </a:ext>
            </a:extLst>
          </p:cNvPr>
          <p:cNvPicPr>
            <a:picLocks noChangeAspect="1"/>
          </p:cNvPicPr>
          <p:nvPr/>
        </p:nvPicPr>
        <p:blipFill rotWithShape="1">
          <a:blip r:embed="rId2"/>
          <a:srcRect l="10284" r="1105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0" name="Isosceles Triangle 9">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E2C736FC-28A8-7836-96EA-14621B6AD40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37</a:t>
            </a:fld>
            <a:endParaRPr lang="el-GR"/>
          </a:p>
        </p:txBody>
      </p:sp>
    </p:spTree>
    <p:extLst>
      <p:ext uri="{BB962C8B-B14F-4D97-AF65-F5344CB8AC3E}">
        <p14:creationId xmlns:p14="http://schemas.microsoft.com/office/powerpoint/2010/main" val="318234235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F51F93-261D-9E7F-6587-208B228771FF}"/>
              </a:ext>
            </a:extLst>
          </p:cNvPr>
          <p:cNvSpPr>
            <a:spLocks noGrp="1"/>
          </p:cNvSpPr>
          <p:nvPr>
            <p:ph type="title"/>
          </p:nvPr>
        </p:nvSpPr>
        <p:spPr>
          <a:xfrm>
            <a:off x="5536734" y="609600"/>
            <a:ext cx="3737268" cy="1320800"/>
          </a:xfrm>
        </p:spPr>
        <p:txBody>
          <a:bodyPr>
            <a:normAutofit/>
          </a:bodyPr>
          <a:lstStyle/>
          <a:p>
            <a:r>
              <a:rPr lang="el-GR" b="1"/>
              <a:t>Αφρώδεις οίνοι</a:t>
            </a:r>
            <a:r>
              <a:rPr lang="en-US" b="1"/>
              <a:t>: </a:t>
            </a:r>
            <a:r>
              <a:rPr lang="el-GR" b="1"/>
              <a:t>Σαμπάνια</a:t>
            </a:r>
            <a:endParaRPr lang="el-GR" dirty="0"/>
          </a:p>
        </p:txBody>
      </p:sp>
      <p:sp>
        <p:nvSpPr>
          <p:cNvPr id="3" name="Θέση περιεχομένου 2">
            <a:extLst>
              <a:ext uri="{FF2B5EF4-FFF2-40B4-BE49-F238E27FC236}">
                <a16:creationId xmlns:a16="http://schemas.microsoft.com/office/drawing/2014/main" id="{41A9186F-2D21-193B-65BE-F31697150B09}"/>
              </a:ext>
            </a:extLst>
          </p:cNvPr>
          <p:cNvSpPr>
            <a:spLocks noGrp="1"/>
          </p:cNvSpPr>
          <p:nvPr>
            <p:ph idx="1"/>
          </p:nvPr>
        </p:nvSpPr>
        <p:spPr>
          <a:xfrm>
            <a:off x="5209563" y="2160590"/>
            <a:ext cx="5753712" cy="3811586"/>
          </a:xfrm>
        </p:spPr>
        <p:txBody>
          <a:bodyPr>
            <a:normAutofit/>
          </a:bodyPr>
          <a:lstStyle/>
          <a:p>
            <a:pPr marL="457200" indent="-457200">
              <a:buNone/>
            </a:pPr>
            <a:r>
              <a:rPr lang="el-GR" b="1" dirty="0"/>
              <a:t>Είναι ένας Γαλλικός κατά αποκλειστικότητα  αφρώδεις οίνος με πίεση στο μπουκάλι διοξειδίου του άνθρακα 4-5 </a:t>
            </a:r>
            <a:r>
              <a:rPr lang="en-US" b="1" dirty="0"/>
              <a:t>atm. </a:t>
            </a:r>
            <a:r>
              <a:rPr lang="el-GR" b="1" dirty="0"/>
              <a:t>Είναι ένα προϊόν με πολύ μεγάλη προστιθέμενη αξία.</a:t>
            </a:r>
          </a:p>
          <a:p>
            <a:pPr marL="457200" indent="-457200">
              <a:buNone/>
            </a:pPr>
            <a:r>
              <a:rPr lang="el-GR" b="1" dirty="0"/>
              <a:t> Η Σαμπάνια παράγεται στην περιοχή της </a:t>
            </a:r>
            <a:r>
              <a:rPr lang="el-GR" b="1" dirty="0" err="1"/>
              <a:t>Καμπανίας</a:t>
            </a:r>
            <a:r>
              <a:rPr lang="el-GR" b="1" dirty="0"/>
              <a:t> στη Γαλλία.  </a:t>
            </a:r>
          </a:p>
          <a:p>
            <a:pPr marL="457200" indent="-457200">
              <a:buNone/>
            </a:pPr>
            <a:r>
              <a:rPr lang="el-GR" b="1" dirty="0"/>
              <a:t> Το κύριο χαρακτηριστικό του είναι ότι αποτελεί το μοναδικό προϊόν παγκοσμίως όπου του διοξείδιο του άνθρακα δημιουργείται μέσα στο μπουκάλι με ζύμωση.  </a:t>
            </a:r>
          </a:p>
          <a:p>
            <a:endParaRPr lang="el-GR" dirty="0"/>
          </a:p>
        </p:txBody>
      </p:sp>
      <p:pic>
        <p:nvPicPr>
          <p:cNvPr id="6" name="Εικόνα 5" descr="Εικόνα που περιέχει αλκοόλ, αναψυκτικό, φιάλη&#10;&#10;Περιγραφή που δημιουργήθηκε αυτόματα">
            <a:extLst>
              <a:ext uri="{FF2B5EF4-FFF2-40B4-BE49-F238E27FC236}">
                <a16:creationId xmlns:a16="http://schemas.microsoft.com/office/drawing/2014/main" id="{E0CFA0A1-F1F8-5D94-8D9F-08195E3CEF9A}"/>
              </a:ext>
            </a:extLst>
          </p:cNvPr>
          <p:cNvPicPr>
            <a:picLocks noChangeAspect="1"/>
          </p:cNvPicPr>
          <p:nvPr/>
        </p:nvPicPr>
        <p:blipFill rotWithShape="1">
          <a:blip r:embed="rId2">
            <a:extLst>
              <a:ext uri="{28A0092B-C50C-407E-A947-70E740481C1C}">
                <a14:useLocalDpi xmlns:a14="http://schemas.microsoft.com/office/drawing/2010/main" val="0"/>
              </a:ext>
            </a:extLst>
          </a:blip>
          <a:srcRect t="32364" r="-1" b="2091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02F0C74B-E4E4-169E-679B-D122BF9440E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38</a:t>
            </a:fld>
            <a:endParaRPr lang="el-GR"/>
          </a:p>
        </p:txBody>
      </p:sp>
    </p:spTree>
    <p:extLst>
      <p:ext uri="{BB962C8B-B14F-4D97-AF65-F5344CB8AC3E}">
        <p14:creationId xmlns:p14="http://schemas.microsoft.com/office/powerpoint/2010/main" val="7813308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F51F93-261D-9E7F-6587-208B228771FF}"/>
              </a:ext>
            </a:extLst>
          </p:cNvPr>
          <p:cNvSpPr>
            <a:spLocks noGrp="1"/>
          </p:cNvSpPr>
          <p:nvPr>
            <p:ph type="title"/>
          </p:nvPr>
        </p:nvSpPr>
        <p:spPr>
          <a:xfrm>
            <a:off x="5536734" y="609600"/>
            <a:ext cx="3737268" cy="1320800"/>
          </a:xfrm>
        </p:spPr>
        <p:txBody>
          <a:bodyPr>
            <a:normAutofit/>
          </a:bodyPr>
          <a:lstStyle/>
          <a:p>
            <a:r>
              <a:rPr lang="el-GR" b="1" dirty="0"/>
              <a:t>Αφρώδεις οίνοι</a:t>
            </a:r>
            <a:r>
              <a:rPr lang="en-US" b="1" dirty="0"/>
              <a:t>: </a:t>
            </a:r>
            <a:r>
              <a:rPr lang="el-GR" b="1" dirty="0"/>
              <a:t>Σαμπάνια</a:t>
            </a:r>
            <a:endParaRPr lang="el-GR" dirty="0"/>
          </a:p>
        </p:txBody>
      </p:sp>
      <p:sp>
        <p:nvSpPr>
          <p:cNvPr id="3" name="Θέση περιεχομένου 2">
            <a:extLst>
              <a:ext uri="{FF2B5EF4-FFF2-40B4-BE49-F238E27FC236}">
                <a16:creationId xmlns:a16="http://schemas.microsoft.com/office/drawing/2014/main" id="{41A9186F-2D21-193B-65BE-F31697150B09}"/>
              </a:ext>
            </a:extLst>
          </p:cNvPr>
          <p:cNvSpPr>
            <a:spLocks noGrp="1"/>
          </p:cNvSpPr>
          <p:nvPr>
            <p:ph idx="1"/>
          </p:nvPr>
        </p:nvSpPr>
        <p:spPr>
          <a:xfrm>
            <a:off x="5209563" y="2160589"/>
            <a:ext cx="4744062" cy="3983036"/>
          </a:xfrm>
        </p:spPr>
        <p:txBody>
          <a:bodyPr>
            <a:normAutofit lnSpcReduction="10000"/>
          </a:bodyPr>
          <a:lstStyle/>
          <a:p>
            <a:pPr marL="0" indent="0">
              <a:buNone/>
            </a:pPr>
            <a:r>
              <a:rPr lang="el-GR" sz="2400" dirty="0">
                <a:effectLst/>
                <a:cs typeface="Calibri" panose="020F0502020204030204" pitchFamily="34" charset="0"/>
              </a:rPr>
              <a:t>Η Σαμπάνια γίνεται κυρίως από τρεις ποικιλίες σταφυλιών</a:t>
            </a:r>
            <a:endParaRPr lang="el-GR" sz="2400" dirty="0">
              <a:cs typeface="Calibri" panose="020F0502020204030204" pitchFamily="34" charset="0"/>
            </a:endParaRPr>
          </a:p>
          <a:p>
            <a:r>
              <a:rPr lang="el-GR" sz="2400" b="1" dirty="0" err="1">
                <a:effectLst/>
                <a:cs typeface="Calibri" panose="020F0502020204030204" pitchFamily="34" charset="0"/>
              </a:rPr>
              <a:t>Pinot</a:t>
            </a:r>
            <a:r>
              <a:rPr lang="el-GR" sz="2400" b="1" dirty="0">
                <a:cs typeface="Calibri" panose="020F0502020204030204" pitchFamily="34" charset="0"/>
              </a:rPr>
              <a:t> </a:t>
            </a:r>
            <a:r>
              <a:rPr lang="el-GR" sz="2400" b="1" dirty="0" err="1">
                <a:effectLst/>
                <a:cs typeface="Calibri" panose="020F0502020204030204" pitchFamily="34" charset="0"/>
              </a:rPr>
              <a:t>Noir</a:t>
            </a:r>
            <a:r>
              <a:rPr lang="el-GR" sz="2400" dirty="0">
                <a:effectLst/>
                <a:cs typeface="Calibri" panose="020F0502020204030204" pitchFamily="34" charset="0"/>
              </a:rPr>
              <a:t> (κόκκινη ποικιλία )</a:t>
            </a:r>
            <a:endParaRPr lang="el-GR" sz="2400" dirty="0">
              <a:cs typeface="Calibri" panose="020F0502020204030204" pitchFamily="34" charset="0"/>
            </a:endParaRPr>
          </a:p>
          <a:p>
            <a:r>
              <a:rPr lang="el-GR" sz="2400" b="1" dirty="0" err="1">
                <a:effectLst/>
                <a:cs typeface="Calibri" panose="020F0502020204030204" pitchFamily="34" charset="0"/>
              </a:rPr>
              <a:t>Pinot</a:t>
            </a:r>
            <a:r>
              <a:rPr lang="el-GR" sz="2400" b="1" dirty="0">
                <a:cs typeface="Calibri" panose="020F0502020204030204" pitchFamily="34" charset="0"/>
              </a:rPr>
              <a:t> </a:t>
            </a:r>
            <a:r>
              <a:rPr lang="el-GR" sz="2400" b="1" dirty="0" err="1">
                <a:effectLst/>
                <a:cs typeface="Calibri" panose="020F0502020204030204" pitchFamily="34" charset="0"/>
              </a:rPr>
              <a:t>Meunier</a:t>
            </a:r>
            <a:r>
              <a:rPr lang="el-GR" sz="2400" dirty="0">
                <a:effectLst/>
                <a:cs typeface="Calibri" panose="020F0502020204030204" pitchFamily="34" charset="0"/>
              </a:rPr>
              <a:t> (κόκκινη συγγενική του </a:t>
            </a:r>
            <a:r>
              <a:rPr lang="el-GR" sz="2400" dirty="0" err="1">
                <a:effectLst/>
                <a:cs typeface="Calibri" panose="020F0502020204030204" pitchFamily="34" charset="0"/>
              </a:rPr>
              <a:t>Pinot</a:t>
            </a:r>
            <a:r>
              <a:rPr lang="el-GR" sz="2400" dirty="0">
                <a:cs typeface="Calibri" panose="020F0502020204030204" pitchFamily="34" charset="0"/>
              </a:rPr>
              <a:t> </a:t>
            </a:r>
            <a:r>
              <a:rPr lang="el-GR" sz="2400" dirty="0" err="1">
                <a:effectLst/>
                <a:cs typeface="Calibri" panose="020F0502020204030204" pitchFamily="34" charset="0"/>
              </a:rPr>
              <a:t>Noir</a:t>
            </a:r>
            <a:r>
              <a:rPr lang="el-GR" sz="2400" dirty="0">
                <a:effectLst/>
                <a:cs typeface="Calibri" panose="020F0502020204030204" pitchFamily="34" charset="0"/>
              </a:rPr>
              <a:t>)</a:t>
            </a:r>
            <a:endParaRPr lang="el-GR" sz="2400" dirty="0">
              <a:cs typeface="Calibri" panose="020F0502020204030204" pitchFamily="34" charset="0"/>
            </a:endParaRPr>
          </a:p>
          <a:p>
            <a:r>
              <a:rPr lang="el-GR" sz="2400" b="1" dirty="0" err="1">
                <a:effectLst/>
                <a:cs typeface="Calibri" panose="020F0502020204030204" pitchFamily="34" charset="0"/>
              </a:rPr>
              <a:t>Chardonnay</a:t>
            </a:r>
            <a:r>
              <a:rPr lang="el-GR" sz="2400" dirty="0">
                <a:effectLst/>
                <a:cs typeface="Calibri" panose="020F0502020204030204" pitchFamily="34" charset="0"/>
              </a:rPr>
              <a:t> (λευκή ποικιλία )</a:t>
            </a:r>
          </a:p>
          <a:p>
            <a:pPr marL="0" indent="0">
              <a:buNone/>
            </a:pPr>
            <a:r>
              <a:rPr lang="el-GR" sz="2400" dirty="0">
                <a:cs typeface="Calibri" panose="020F0502020204030204" pitchFamily="34" charset="0"/>
              </a:rPr>
              <a:t>Για να μην βγει κόκκινο χρώμα στο κρασί απομακρύνονται τα στέμφυλα από τον μούστο το πολύ σε 3-4 ώρες</a:t>
            </a:r>
          </a:p>
        </p:txBody>
      </p:sp>
      <p:pic>
        <p:nvPicPr>
          <p:cNvPr id="6" name="Εικόνα 5" descr="Εικόνα που περιέχει αλκοόλ, αναψυκτικό, φιάλη&#10;&#10;Περιγραφή που δημιουργήθηκε αυτόματα">
            <a:extLst>
              <a:ext uri="{FF2B5EF4-FFF2-40B4-BE49-F238E27FC236}">
                <a16:creationId xmlns:a16="http://schemas.microsoft.com/office/drawing/2014/main" id="{E0CFA0A1-F1F8-5D94-8D9F-08195E3CEF9A}"/>
              </a:ext>
            </a:extLst>
          </p:cNvPr>
          <p:cNvPicPr>
            <a:picLocks noChangeAspect="1"/>
          </p:cNvPicPr>
          <p:nvPr/>
        </p:nvPicPr>
        <p:blipFill rotWithShape="1">
          <a:blip r:embed="rId2">
            <a:extLst>
              <a:ext uri="{28A0092B-C50C-407E-A947-70E740481C1C}">
                <a14:useLocalDpi xmlns:a14="http://schemas.microsoft.com/office/drawing/2010/main" val="0"/>
              </a:ext>
            </a:extLst>
          </a:blip>
          <a:srcRect t="32365" r="-1" b="2091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6" name="Isosceles Triangle 1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02F0C74B-E4E4-169E-679B-D122BF9440E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39</a:t>
            </a:fld>
            <a:endParaRPr lang="el-GR"/>
          </a:p>
        </p:txBody>
      </p:sp>
    </p:spTree>
    <p:extLst>
      <p:ext uri="{BB962C8B-B14F-4D97-AF65-F5344CB8AC3E}">
        <p14:creationId xmlns:p14="http://schemas.microsoft.com/office/powerpoint/2010/main" val="147435038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descr="Ripe_grapes.jpg">
            <a:extLst>
              <a:ext uri="{FF2B5EF4-FFF2-40B4-BE49-F238E27FC236}">
                <a16:creationId xmlns:a16="http://schemas.microsoft.com/office/drawing/2014/main" id="{61AF943F-A59D-4265-018A-6A078FD6DB46}"/>
              </a:ext>
            </a:extLst>
          </p:cNvPr>
          <p:cNvPicPr>
            <a:picLocks noChangeAspect="1"/>
          </p:cNvPicPr>
          <p:nvPr/>
        </p:nvPicPr>
        <p:blipFill rotWithShape="1">
          <a:blip r:embed="rId2"/>
          <a:srcRect t="1389" b="12260"/>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p:spPr>
      </p:pic>
      <p:sp>
        <p:nvSpPr>
          <p:cNvPr id="2" name="Τίτλος 1">
            <a:extLst>
              <a:ext uri="{FF2B5EF4-FFF2-40B4-BE49-F238E27FC236}">
                <a16:creationId xmlns:a16="http://schemas.microsoft.com/office/drawing/2014/main" id="{EFD93E23-6F21-1379-9C61-FC86A98C0C1D}"/>
              </a:ext>
            </a:extLst>
          </p:cNvPr>
          <p:cNvSpPr>
            <a:spLocks noGrp="1"/>
          </p:cNvSpPr>
          <p:nvPr>
            <p:ph type="title"/>
          </p:nvPr>
        </p:nvSpPr>
        <p:spPr>
          <a:xfrm>
            <a:off x="677333" y="609600"/>
            <a:ext cx="3851123" cy="1320800"/>
          </a:xfrm>
        </p:spPr>
        <p:txBody>
          <a:bodyPr>
            <a:normAutofit/>
          </a:bodyPr>
          <a:lstStyle/>
          <a:p>
            <a:r>
              <a:rPr lang="el-GR" dirty="0"/>
              <a:t>Δεύτερη περίοδος ωρίμανσης</a:t>
            </a:r>
          </a:p>
        </p:txBody>
      </p:sp>
      <p:sp>
        <p:nvSpPr>
          <p:cNvPr id="3" name="Θέση περιεχομένου 2">
            <a:extLst>
              <a:ext uri="{FF2B5EF4-FFF2-40B4-BE49-F238E27FC236}">
                <a16:creationId xmlns:a16="http://schemas.microsoft.com/office/drawing/2014/main" id="{90A7A4B5-F5AA-C6BF-5F6D-5E13C49D746E}"/>
              </a:ext>
            </a:extLst>
          </p:cNvPr>
          <p:cNvSpPr>
            <a:spLocks noGrp="1"/>
          </p:cNvSpPr>
          <p:nvPr>
            <p:ph idx="1"/>
          </p:nvPr>
        </p:nvSpPr>
        <p:spPr>
          <a:xfrm>
            <a:off x="677333" y="2160589"/>
            <a:ext cx="4459209" cy="4311773"/>
          </a:xfrm>
        </p:spPr>
        <p:txBody>
          <a:bodyPr>
            <a:normAutofit lnSpcReduction="10000"/>
          </a:bodyPr>
          <a:lstStyle/>
          <a:p>
            <a:pPr>
              <a:lnSpc>
                <a:spcPct val="90000"/>
              </a:lnSpc>
            </a:pPr>
            <a:r>
              <a:rPr lang="el-GR" dirty="0"/>
              <a:t>(i) Η ρόγα αλλάζει χρώμα, μεγαλώνει και γίνεται πιο μαλακή</a:t>
            </a:r>
          </a:p>
          <a:p>
            <a:pPr>
              <a:lnSpc>
                <a:spcPct val="90000"/>
              </a:lnSpc>
            </a:pPr>
            <a:r>
              <a:rPr lang="el-GR" dirty="0"/>
              <a:t>(</a:t>
            </a:r>
            <a:r>
              <a:rPr lang="el-GR" dirty="0" err="1"/>
              <a:t>ii</a:t>
            </a:r>
            <a:r>
              <a:rPr lang="el-GR" dirty="0"/>
              <a:t>) Οι χρωστικές εμφανίζονται τόσο στις ερυθρές όσο και στις λευκές ποικιλίες</a:t>
            </a:r>
          </a:p>
          <a:p>
            <a:pPr>
              <a:lnSpc>
                <a:spcPct val="90000"/>
              </a:lnSpc>
            </a:pPr>
            <a:r>
              <a:rPr lang="el-GR" dirty="0"/>
              <a:t>(</a:t>
            </a:r>
            <a:r>
              <a:rPr lang="el-GR" dirty="0" err="1"/>
              <a:t>iii</a:t>
            </a:r>
            <a:r>
              <a:rPr lang="el-GR" dirty="0"/>
              <a:t>) Έχουμε απότομη μείωση της οξύτητας ενώ τα σάκχαρα αυξάνονται</a:t>
            </a:r>
          </a:p>
          <a:p>
            <a:pPr>
              <a:lnSpc>
                <a:spcPct val="90000"/>
              </a:lnSpc>
            </a:pPr>
            <a:r>
              <a:rPr lang="el-GR" dirty="0"/>
              <a:t>(</a:t>
            </a:r>
            <a:r>
              <a:rPr lang="el-GR" dirty="0" err="1"/>
              <a:t>iv</a:t>
            </a:r>
            <a:r>
              <a:rPr lang="el-GR" dirty="0"/>
              <a:t>) Το μηλικό οξύ μειώνεται και ο λόγος τρυγικού προς μηλικό αυξάνεται </a:t>
            </a:r>
          </a:p>
          <a:p>
            <a:pPr>
              <a:lnSpc>
                <a:spcPct val="90000"/>
              </a:lnSpc>
            </a:pPr>
            <a:r>
              <a:rPr lang="el-GR" dirty="0"/>
              <a:t>(v) Οι </a:t>
            </a:r>
            <a:r>
              <a:rPr lang="el-GR" dirty="0" err="1"/>
              <a:t>τανίνες</a:t>
            </a:r>
            <a:r>
              <a:rPr lang="el-GR" dirty="0"/>
              <a:t> έχουν σταθερή περιεκτικότητα και αυξομειώνονται με την  ηλιοφάνεια και το βροχερό καιρό αντίστοιχα</a:t>
            </a:r>
          </a:p>
          <a:p>
            <a:pPr>
              <a:lnSpc>
                <a:spcPct val="90000"/>
              </a:lnSpc>
            </a:pPr>
            <a:r>
              <a:rPr lang="el-GR" dirty="0"/>
              <a:t>(</a:t>
            </a:r>
            <a:r>
              <a:rPr lang="el-GR" dirty="0" err="1"/>
              <a:t>vi</a:t>
            </a:r>
            <a:r>
              <a:rPr lang="el-GR" dirty="0"/>
              <a:t>) Τα ανόργανα συστατικά αυξάνουν και το Κ, </a:t>
            </a:r>
            <a:r>
              <a:rPr lang="el-GR" dirty="0" err="1"/>
              <a:t>Mg</a:t>
            </a:r>
            <a:r>
              <a:rPr lang="el-GR" dirty="0"/>
              <a:t>, </a:t>
            </a:r>
            <a:r>
              <a:rPr lang="el-GR" dirty="0" err="1"/>
              <a:t>Ca</a:t>
            </a:r>
            <a:r>
              <a:rPr lang="el-GR" dirty="0"/>
              <a:t> δεν μεταβάλλονται μέχρι  την ωρίμανση</a:t>
            </a:r>
          </a:p>
          <a:p>
            <a:pPr>
              <a:lnSpc>
                <a:spcPct val="90000"/>
              </a:lnSpc>
            </a:pPr>
            <a:endParaRPr lang="el-GR"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827AC924-80DB-7BE9-9C9D-108280E048E2}"/>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4</a:t>
            </a:fld>
            <a:endParaRPr lang="el-GR">
              <a:solidFill>
                <a:srgbClr val="FFFFFF"/>
              </a:solidFill>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676930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descr="Εικόνα που περιέχει φαγητό, επιδόρπιο, κρέμα&#10;&#10;Περιγραφή που δημιουργήθηκε αυτόματα">
            <a:extLst>
              <a:ext uri="{FF2B5EF4-FFF2-40B4-BE49-F238E27FC236}">
                <a16:creationId xmlns:a16="http://schemas.microsoft.com/office/drawing/2014/main" id="{59EAA2E1-E7AF-36C4-5429-82F8D1E38C7F}"/>
              </a:ext>
            </a:extLst>
          </p:cNvPr>
          <p:cNvPicPr>
            <a:picLocks noChangeAspect="1"/>
          </p:cNvPicPr>
          <p:nvPr/>
        </p:nvPicPr>
        <p:blipFill rotWithShape="1">
          <a:blip r:embed="rId2">
            <a:extLst>
              <a:ext uri="{28A0092B-C50C-407E-A947-70E740481C1C}">
                <a14:useLocalDpi xmlns:a14="http://schemas.microsoft.com/office/drawing/2010/main" val="0"/>
              </a:ext>
            </a:extLst>
          </a:blip>
          <a:srcRect l="22039" r="852"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Τίτλος 1">
            <a:extLst>
              <a:ext uri="{FF2B5EF4-FFF2-40B4-BE49-F238E27FC236}">
                <a16:creationId xmlns:a16="http://schemas.microsoft.com/office/drawing/2014/main" id="{DA7C840B-A772-8B47-03ED-D6A65A75149F}"/>
              </a:ext>
            </a:extLst>
          </p:cNvPr>
          <p:cNvSpPr>
            <a:spLocks noGrp="1"/>
          </p:cNvSpPr>
          <p:nvPr>
            <p:ph type="title"/>
          </p:nvPr>
        </p:nvSpPr>
        <p:spPr>
          <a:xfrm>
            <a:off x="677333" y="609600"/>
            <a:ext cx="3851123" cy="1320800"/>
          </a:xfrm>
        </p:spPr>
        <p:txBody>
          <a:bodyPr>
            <a:normAutofit/>
          </a:bodyPr>
          <a:lstStyle/>
          <a:p>
            <a:r>
              <a:rPr lang="el-GR" b="1"/>
              <a:t>Αφρώδεις οίνοι</a:t>
            </a:r>
            <a:r>
              <a:rPr lang="en-US" b="1"/>
              <a:t>: </a:t>
            </a:r>
            <a:r>
              <a:rPr lang="el-GR" b="1"/>
              <a:t>Σαμπάνια</a:t>
            </a:r>
            <a:endParaRPr lang="el-GR" dirty="0"/>
          </a:p>
        </p:txBody>
      </p:sp>
      <p:sp>
        <p:nvSpPr>
          <p:cNvPr id="3" name="Θέση περιεχομένου 2">
            <a:extLst>
              <a:ext uri="{FF2B5EF4-FFF2-40B4-BE49-F238E27FC236}">
                <a16:creationId xmlns:a16="http://schemas.microsoft.com/office/drawing/2014/main" id="{DC546840-87C5-C916-3E58-870DFA0741CB}"/>
              </a:ext>
            </a:extLst>
          </p:cNvPr>
          <p:cNvSpPr>
            <a:spLocks noGrp="1"/>
          </p:cNvSpPr>
          <p:nvPr>
            <p:ph idx="1"/>
          </p:nvPr>
        </p:nvSpPr>
        <p:spPr>
          <a:xfrm>
            <a:off x="677334" y="2160589"/>
            <a:ext cx="3851122" cy="3880773"/>
          </a:xfrm>
        </p:spPr>
        <p:txBody>
          <a:bodyPr>
            <a:normAutofit/>
          </a:bodyPr>
          <a:lstStyle/>
          <a:p>
            <a:pPr marL="0" indent="0">
              <a:buNone/>
            </a:pPr>
            <a:r>
              <a:rPr lang="el-GR" b="1" dirty="0"/>
              <a:t>Η παραγωγή της περιλαμβάνει </a:t>
            </a:r>
          </a:p>
          <a:p>
            <a:r>
              <a:rPr lang="en-US" b="1" dirty="0"/>
              <a:t> </a:t>
            </a:r>
            <a:r>
              <a:rPr lang="el-GR" b="1" dirty="0"/>
              <a:t>ομαλή θραύση των σταφυλιών</a:t>
            </a:r>
          </a:p>
          <a:p>
            <a:r>
              <a:rPr lang="el-GR" b="1" dirty="0"/>
              <a:t>παραλαβή γλεύκους μόνον το </a:t>
            </a:r>
            <a:r>
              <a:rPr lang="en-US" b="1" dirty="0"/>
              <a:t>30% </a:t>
            </a:r>
            <a:r>
              <a:rPr lang="el-GR" b="1" dirty="0"/>
              <a:t>το πολύ μέχρι 50%, </a:t>
            </a:r>
          </a:p>
          <a:p>
            <a:r>
              <a:rPr lang="el-GR" b="1" dirty="0"/>
              <a:t>απομάκρυνση των αιωρούμενων  σε δεξαμενή καθίζησης, </a:t>
            </a:r>
          </a:p>
          <a:p>
            <a:r>
              <a:rPr lang="el-GR" b="1" dirty="0"/>
              <a:t>ζύμωση σε σχετικά χαμηλή θερμοκρασία,</a:t>
            </a:r>
          </a:p>
          <a:p>
            <a:r>
              <a:rPr lang="el-GR" b="1" dirty="0"/>
              <a:t>διεργασίες οινοποίησης</a:t>
            </a:r>
          </a:p>
          <a:p>
            <a:r>
              <a:rPr lang="el-GR" b="1" dirty="0"/>
              <a:t>ανάμιξη με κρασιά που έχουν υποστεί παλαίωση</a:t>
            </a:r>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16723FA9-1594-6154-F969-32AC418C9E85}"/>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40</a:t>
            </a:fld>
            <a:endParaRPr lang="el-GR">
              <a:solidFill>
                <a:srgbClr val="FFFFFF"/>
              </a:solidFill>
            </a:endParaRPr>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938415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267EEE4-6354-4F1C-9484-951F0EB92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121856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Τίτλος 1">
            <a:extLst>
              <a:ext uri="{FF2B5EF4-FFF2-40B4-BE49-F238E27FC236}">
                <a16:creationId xmlns:a16="http://schemas.microsoft.com/office/drawing/2014/main" id="{4650C850-93DF-ABF0-3884-6D4E41014EA5}"/>
              </a:ext>
            </a:extLst>
          </p:cNvPr>
          <p:cNvSpPr>
            <a:spLocks noGrp="1"/>
          </p:cNvSpPr>
          <p:nvPr>
            <p:ph type="title"/>
          </p:nvPr>
        </p:nvSpPr>
        <p:spPr>
          <a:xfrm>
            <a:off x="989768" y="609600"/>
            <a:ext cx="5498361" cy="1320800"/>
          </a:xfrm>
        </p:spPr>
        <p:txBody>
          <a:bodyPr anchor="ctr">
            <a:normAutofit/>
          </a:bodyPr>
          <a:lstStyle/>
          <a:p>
            <a:r>
              <a:rPr lang="el-GR" sz="3600" b="1" dirty="0"/>
              <a:t>Αφρώδεις οίνοι</a:t>
            </a:r>
            <a:r>
              <a:rPr lang="en-US" sz="3600" b="1" dirty="0"/>
              <a:t>: </a:t>
            </a:r>
            <a:r>
              <a:rPr lang="el-GR" sz="3600" b="1" dirty="0"/>
              <a:t>Σαμπάνια</a:t>
            </a:r>
            <a:endParaRPr lang="el-GR" dirty="0"/>
          </a:p>
        </p:txBody>
      </p:sp>
      <p:sp>
        <p:nvSpPr>
          <p:cNvPr id="13" name="Isosceles Triangle 12">
            <a:extLst>
              <a:ext uri="{FF2B5EF4-FFF2-40B4-BE49-F238E27FC236}">
                <a16:creationId xmlns:a16="http://schemas.microsoft.com/office/drawing/2014/main" id="{0E5A83F9-E6B8-40BD-9C0D-9A6F156507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rgbClr val="543B33">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009CFDB5-2CB4-F4EB-FC6D-E6950AB8A551}"/>
              </a:ext>
            </a:extLst>
          </p:cNvPr>
          <p:cNvSpPr>
            <a:spLocks noGrp="1"/>
          </p:cNvSpPr>
          <p:nvPr>
            <p:ph idx="1"/>
          </p:nvPr>
        </p:nvSpPr>
        <p:spPr>
          <a:xfrm>
            <a:off x="989770" y="2160589"/>
            <a:ext cx="5549732" cy="3880773"/>
          </a:xfrm>
        </p:spPr>
        <p:txBody>
          <a:bodyPr>
            <a:normAutofit/>
          </a:bodyPr>
          <a:lstStyle/>
          <a:p>
            <a:r>
              <a:rPr lang="el-GR" b="1" dirty="0"/>
              <a:t>Η παραγωγή της περιλαμβάνει :</a:t>
            </a:r>
          </a:p>
          <a:p>
            <a:r>
              <a:rPr lang="el-GR" b="1" dirty="0"/>
              <a:t>εμφιάλωση  με ζάχαρη ή συμπυκνωμένο γλεύκος και μαγιά</a:t>
            </a:r>
          </a:p>
          <a:p>
            <a:r>
              <a:rPr lang="el-GR" b="1" dirty="0"/>
              <a:t>Ζύμωση στο μπουκάλι  σε θερμοκρασία 10 </a:t>
            </a:r>
            <a:r>
              <a:rPr lang="en-US" b="1" dirty="0"/>
              <a:t>C</a:t>
            </a:r>
            <a:r>
              <a:rPr lang="en-US" b="1" baseline="30000" dirty="0"/>
              <a:t>o</a:t>
            </a:r>
            <a:endParaRPr lang="el-GR" b="1" baseline="30000" dirty="0"/>
          </a:p>
          <a:p>
            <a:r>
              <a:rPr lang="el-GR" b="1" dirty="0"/>
              <a:t>Τοποθέτηση των φιαλών υπό κλίση στους 6 </a:t>
            </a:r>
            <a:r>
              <a:rPr lang="en-US" b="1" dirty="0"/>
              <a:t>C</a:t>
            </a:r>
            <a:r>
              <a:rPr lang="en-US" b="1" baseline="30000" dirty="0"/>
              <a:t>o</a:t>
            </a:r>
            <a:r>
              <a:rPr lang="en-US" b="1" dirty="0"/>
              <a:t>.</a:t>
            </a:r>
            <a:endParaRPr lang="el-GR" b="1" dirty="0"/>
          </a:p>
          <a:p>
            <a:r>
              <a:rPr lang="el-GR" b="1" dirty="0"/>
              <a:t>Ειδικευμένοι εργάτες περιστρέφουν τις φιάλες και μεταφέρουν την υποστάθμη στο φελλό</a:t>
            </a:r>
          </a:p>
          <a:p>
            <a:r>
              <a:rPr lang="en-US" b="1" dirty="0"/>
              <a:t> </a:t>
            </a:r>
            <a:r>
              <a:rPr lang="el-GR" b="1" dirty="0"/>
              <a:t>Βγάζουν με παλινδρομική ταχύτατη κίνηση τον φελλό και απομακρύνεται η υποστάθμη</a:t>
            </a:r>
            <a:endParaRPr lang="el-GR" dirty="0"/>
          </a:p>
          <a:p>
            <a:endParaRPr lang="el-GR" b="1" dirty="0"/>
          </a:p>
          <a:p>
            <a:endParaRPr lang="el-GR" dirty="0"/>
          </a:p>
        </p:txBody>
      </p:sp>
      <p:pic>
        <p:nvPicPr>
          <p:cNvPr id="5" name="Εικόνα 4">
            <a:extLst>
              <a:ext uri="{FF2B5EF4-FFF2-40B4-BE49-F238E27FC236}">
                <a16:creationId xmlns:a16="http://schemas.microsoft.com/office/drawing/2014/main" id="{C7F6BDC2-724A-D811-53FD-9C954878696A}"/>
              </a:ext>
            </a:extLst>
          </p:cNvPr>
          <p:cNvPicPr>
            <a:picLocks noChangeAspect="1"/>
          </p:cNvPicPr>
          <p:nvPr/>
        </p:nvPicPr>
        <p:blipFill rotWithShape="1">
          <a:blip r:embed="rId2"/>
          <a:srcRect r="7150" b="2"/>
          <a:stretch/>
        </p:blipFill>
        <p:spPr>
          <a:xfrm>
            <a:off x="7531482" y="10"/>
            <a:ext cx="4657341" cy="3448414"/>
          </a:xfrm>
          <a:prstGeom prst="rect">
            <a:avLst/>
          </a:prstGeom>
        </p:spPr>
      </p:pic>
      <p:sp>
        <p:nvSpPr>
          <p:cNvPr id="4" name="Θέση αριθμού διαφάνειας 3">
            <a:extLst>
              <a:ext uri="{FF2B5EF4-FFF2-40B4-BE49-F238E27FC236}">
                <a16:creationId xmlns:a16="http://schemas.microsoft.com/office/drawing/2014/main" id="{EA1BF3A8-17E4-FBC7-054F-3163ABFD141E}"/>
              </a:ext>
            </a:extLst>
          </p:cNvPr>
          <p:cNvSpPr>
            <a:spLocks noGrp="1"/>
          </p:cNvSpPr>
          <p:nvPr>
            <p:ph type="sldNum" sz="quarter" idx="12"/>
          </p:nvPr>
        </p:nvSpPr>
        <p:spPr>
          <a:xfrm>
            <a:off x="6470204" y="6041362"/>
            <a:ext cx="683339" cy="365125"/>
          </a:xfrm>
        </p:spPr>
        <p:txBody>
          <a:bodyPr>
            <a:normAutofit/>
          </a:bodyPr>
          <a:lstStyle/>
          <a:p>
            <a:pPr>
              <a:spcAft>
                <a:spcPts val="600"/>
              </a:spcAft>
            </a:pPr>
            <a:fld id="{E56A5D8D-318D-4644-ADF8-BC977F9584B9}" type="slidenum">
              <a:rPr lang="el-GR">
                <a:solidFill>
                  <a:srgbClr val="90C226"/>
                </a:solidFill>
              </a:rPr>
              <a:pPr>
                <a:spcAft>
                  <a:spcPts val="600"/>
                </a:spcAft>
              </a:pPr>
              <a:t>41</a:t>
            </a:fld>
            <a:endParaRPr lang="el-GR">
              <a:solidFill>
                <a:srgbClr val="90C226"/>
              </a:solidFill>
            </a:endParaRPr>
          </a:p>
        </p:txBody>
      </p:sp>
      <p:pic>
        <p:nvPicPr>
          <p:cNvPr id="6" name="Εικόνα 5">
            <a:extLst>
              <a:ext uri="{FF2B5EF4-FFF2-40B4-BE49-F238E27FC236}">
                <a16:creationId xmlns:a16="http://schemas.microsoft.com/office/drawing/2014/main" id="{0F756A35-FAED-2B3C-C0EB-5D4E6785B989}"/>
              </a:ext>
            </a:extLst>
          </p:cNvPr>
          <p:cNvPicPr>
            <a:picLocks noChangeAspect="1"/>
          </p:cNvPicPr>
          <p:nvPr/>
        </p:nvPicPr>
        <p:blipFill rotWithShape="1">
          <a:blip r:embed="rId3"/>
          <a:srcRect l="6622" r="-1" b="-1"/>
          <a:stretch/>
        </p:blipFill>
        <p:spPr>
          <a:xfrm>
            <a:off x="7528308" y="3437472"/>
            <a:ext cx="4657341" cy="3428996"/>
          </a:xfrm>
          <a:prstGeom prst="rect">
            <a:avLst/>
          </a:prstGeom>
        </p:spPr>
      </p:pic>
    </p:spTree>
    <p:extLst>
      <p:ext uri="{BB962C8B-B14F-4D97-AF65-F5344CB8AC3E}">
        <p14:creationId xmlns:p14="http://schemas.microsoft.com/office/powerpoint/2010/main" val="771331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491541AC-4F9F-500F-C1A0-761EF2619F66}"/>
              </a:ext>
            </a:extLst>
          </p:cNvPr>
          <p:cNvSpPr>
            <a:spLocks noGrp="1"/>
          </p:cNvSpPr>
          <p:nvPr>
            <p:ph type="title"/>
          </p:nvPr>
        </p:nvSpPr>
        <p:spPr>
          <a:xfrm>
            <a:off x="995621" y="111350"/>
            <a:ext cx="9086080" cy="634144"/>
          </a:xfrm>
        </p:spPr>
        <p:txBody>
          <a:bodyPr vert="horz" lIns="91440" tIns="45720" rIns="91440" bIns="45720" rtlCol="0" anchor="b">
            <a:normAutofit fontScale="90000"/>
          </a:bodyPr>
          <a:lstStyle/>
          <a:p>
            <a:r>
              <a:rPr lang="en-US" sz="5000" b="1" dirty="0" err="1"/>
              <a:t>Αφρώδεις</a:t>
            </a:r>
            <a:r>
              <a:rPr lang="en-US" sz="5000" b="1" dirty="0"/>
              <a:t> </a:t>
            </a:r>
            <a:r>
              <a:rPr lang="en-US" sz="5000" b="1" dirty="0" err="1"/>
              <a:t>οίνοι</a:t>
            </a:r>
            <a:r>
              <a:rPr lang="en-US" sz="5000" b="1" dirty="0"/>
              <a:t>: Σαμπ</a:t>
            </a:r>
            <a:r>
              <a:rPr lang="en-US" sz="5000" b="1" dirty="0" err="1"/>
              <a:t>άνι</a:t>
            </a:r>
            <a:r>
              <a:rPr lang="en-US" sz="5000" b="1" dirty="0"/>
              <a:t>α</a:t>
            </a:r>
            <a:endParaRPr lang="en-US" sz="5000" dirty="0"/>
          </a:p>
        </p:txBody>
      </p:sp>
      <p:pic>
        <p:nvPicPr>
          <p:cNvPr id="5" name="Εικόνα 4">
            <a:extLst>
              <a:ext uri="{FF2B5EF4-FFF2-40B4-BE49-F238E27FC236}">
                <a16:creationId xmlns:a16="http://schemas.microsoft.com/office/drawing/2014/main" id="{A052440D-71EF-11E5-4A53-BC928D98DEE4}"/>
              </a:ext>
            </a:extLst>
          </p:cNvPr>
          <p:cNvPicPr>
            <a:picLocks noChangeAspect="1"/>
          </p:cNvPicPr>
          <p:nvPr/>
        </p:nvPicPr>
        <p:blipFill rotWithShape="1">
          <a:blip r:embed="rId2"/>
          <a:srcRect l="7305" r="9241" b="-1"/>
          <a:stretch/>
        </p:blipFill>
        <p:spPr>
          <a:xfrm>
            <a:off x="1375455" y="773596"/>
            <a:ext cx="6906689" cy="6020827"/>
          </a:xfrm>
          <a:prstGeom prst="rect">
            <a:avLst/>
          </a:prstGeom>
        </p:spPr>
      </p:pic>
      <p:sp>
        <p:nvSpPr>
          <p:cNvPr id="4" name="Θέση αριθμού διαφάνειας 3">
            <a:extLst>
              <a:ext uri="{FF2B5EF4-FFF2-40B4-BE49-F238E27FC236}">
                <a16:creationId xmlns:a16="http://schemas.microsoft.com/office/drawing/2014/main" id="{D64F9325-CA60-CE80-7A7B-6859C0CA8544}"/>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E56A5D8D-318D-4644-ADF8-BC977F9584B9}" type="slidenum">
              <a:rPr lang="en-US" smtClean="0"/>
              <a:pPr defTabSz="914400">
                <a:spcAft>
                  <a:spcPts val="600"/>
                </a:spcAft>
              </a:pPr>
              <a:t>42</a:t>
            </a:fld>
            <a:endParaRPr lang="en-US" dirty="0"/>
          </a:p>
        </p:txBody>
      </p:sp>
    </p:spTree>
    <p:extLst>
      <p:ext uri="{BB962C8B-B14F-4D97-AF65-F5344CB8AC3E}">
        <p14:creationId xmlns:p14="http://schemas.microsoft.com/office/powerpoint/2010/main" val="2006560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361D176-35D5-38C0-27A5-5CB60BBF27E8}"/>
              </a:ext>
            </a:extLst>
          </p:cNvPr>
          <p:cNvSpPr>
            <a:spLocks noGrp="1"/>
          </p:cNvSpPr>
          <p:nvPr>
            <p:ph type="title"/>
          </p:nvPr>
        </p:nvSpPr>
        <p:spPr>
          <a:xfrm>
            <a:off x="4159225" y="609600"/>
            <a:ext cx="5114776" cy="1320800"/>
          </a:xfrm>
        </p:spPr>
        <p:txBody>
          <a:bodyPr>
            <a:normAutofit/>
          </a:bodyPr>
          <a:lstStyle/>
          <a:p>
            <a:r>
              <a:rPr lang="el-GR" b="1"/>
              <a:t>Ποιότητα Αφρωδών οίνων</a:t>
            </a:r>
            <a:r>
              <a:rPr lang="en-US" b="1"/>
              <a:t>: </a:t>
            </a:r>
            <a:r>
              <a:rPr lang="el-GR" b="1"/>
              <a:t>Σαμπάνια</a:t>
            </a:r>
            <a:endParaRPr lang="el-GR" dirty="0"/>
          </a:p>
        </p:txBody>
      </p:sp>
      <p:pic>
        <p:nvPicPr>
          <p:cNvPr id="8" name="Εικόνα 7" descr="Εικόνα που περιέχει κρασί, δοχείο, ποτήρι, γυαλιά&#10;&#10;Περιγραφή που δημιουργήθηκε αυτόματα">
            <a:extLst>
              <a:ext uri="{FF2B5EF4-FFF2-40B4-BE49-F238E27FC236}">
                <a16:creationId xmlns:a16="http://schemas.microsoft.com/office/drawing/2014/main" id="{F1072132-2AC0-C72C-18E1-C9BE8FDF038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04" r="-1" b="-1"/>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6" name="Εικόνα 5" descr="Εικόνα που περιέχει κρασί, τραπέζι, δοχείο, εσωτερικός χώρος&#10;&#10;Περιγραφή που δημιουργήθηκε αυτόματα">
            <a:extLst>
              <a:ext uri="{FF2B5EF4-FFF2-40B4-BE49-F238E27FC236}">
                <a16:creationId xmlns:a16="http://schemas.microsoft.com/office/drawing/2014/main" id="{E95A4D4E-1069-58F0-C043-AAE2F5204C5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r="-1" b="3105"/>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7" name="Εικόνα 6" descr="Εικόνα που περιέχει κρασί, γυαλιά, δοχείο, άδειο&#10;&#10;Περιγραφή που δημιουργήθηκε αυτόματα">
            <a:extLst>
              <a:ext uri="{FF2B5EF4-FFF2-40B4-BE49-F238E27FC236}">
                <a16:creationId xmlns:a16="http://schemas.microsoft.com/office/drawing/2014/main" id="{CF034739-EC14-9A68-0D68-0C871010D690}"/>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3610" r="23201" b="2"/>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20"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cxnSp>
        <p:nvCxnSpPr>
          <p:cNvPr id="22" name="Straight Connector 21">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58873BF3-B984-7CDE-75C7-F101DD0F3E19}"/>
              </a:ext>
            </a:extLst>
          </p:cNvPr>
          <p:cNvSpPr>
            <a:spLocks noGrp="1"/>
          </p:cNvSpPr>
          <p:nvPr>
            <p:ph idx="1"/>
          </p:nvPr>
        </p:nvSpPr>
        <p:spPr>
          <a:xfrm>
            <a:off x="4159225" y="2160589"/>
            <a:ext cx="6080150" cy="4245897"/>
          </a:xfrm>
        </p:spPr>
        <p:txBody>
          <a:bodyPr>
            <a:normAutofit lnSpcReduction="10000"/>
          </a:bodyPr>
          <a:lstStyle/>
          <a:p>
            <a:pPr>
              <a:lnSpc>
                <a:spcPct val="90000"/>
              </a:lnSpc>
            </a:pPr>
            <a:r>
              <a:rPr lang="el-GR" dirty="0"/>
              <a:t>Για την ποιότητα της σαμπάνιας ισχύουν όλα όσα αναφέρθηκαν για τον ημιαφρώδη της </a:t>
            </a:r>
            <a:r>
              <a:rPr lang="el-GR" dirty="0" err="1"/>
              <a:t>Ζίτσας</a:t>
            </a:r>
            <a:r>
              <a:rPr lang="el-GR" dirty="0"/>
              <a:t>.</a:t>
            </a:r>
          </a:p>
          <a:p>
            <a:pPr marL="0" indent="0">
              <a:lnSpc>
                <a:spcPct val="90000"/>
              </a:lnSpc>
              <a:buNone/>
            </a:pPr>
            <a:r>
              <a:rPr lang="el-GR" dirty="0"/>
              <a:t> Επιπλέον έχουμε:</a:t>
            </a:r>
          </a:p>
          <a:p>
            <a:pPr>
              <a:lnSpc>
                <a:spcPct val="90000"/>
              </a:lnSpc>
            </a:pPr>
            <a:r>
              <a:rPr lang="el-GR" dirty="0"/>
              <a:t>Την απομάκρυνση των αιωρούμενων σωματιδίων σε δεξαμενή καθίζησης. Λαμβάνεται μειωμένο ποσοστό γλεύκους αλλά καλύτερη ποιότητας.</a:t>
            </a:r>
          </a:p>
          <a:p>
            <a:pPr>
              <a:lnSpc>
                <a:spcPct val="90000"/>
              </a:lnSpc>
            </a:pPr>
            <a:r>
              <a:rPr lang="el-GR" dirty="0"/>
              <a:t>Την ανάμιξη με κρασιά που έχουν υποστεί παλαίωση </a:t>
            </a:r>
          </a:p>
          <a:p>
            <a:pPr>
              <a:lnSpc>
                <a:spcPct val="90000"/>
              </a:lnSpc>
            </a:pPr>
            <a:r>
              <a:rPr lang="el-GR" dirty="0"/>
              <a:t>Τη δεύτερη ζύμωση σε χαμηλή θερμοκρασία</a:t>
            </a:r>
          </a:p>
          <a:p>
            <a:pPr>
              <a:lnSpc>
                <a:spcPct val="90000"/>
              </a:lnSpc>
            </a:pPr>
            <a:r>
              <a:rPr lang="el-GR" dirty="0"/>
              <a:t>Τον εγκλωβισμό στη φιάλη πτητικών συστατικών από την παλαίωση και του πρωτογενούς αρώματος.</a:t>
            </a:r>
          </a:p>
          <a:p>
            <a:pPr>
              <a:lnSpc>
                <a:spcPct val="90000"/>
              </a:lnSpc>
            </a:pPr>
            <a:r>
              <a:rPr lang="el-GR" dirty="0"/>
              <a:t>Την μεγάλη πίεση του διοξειδίου του άνθρακα αποκαλύπτει κατά τον καλύτερο τρόπο το μέγιστο της δυνατότητας του αρώματος αλλά και των συστατικών της γεύσης (σώμα). </a:t>
            </a:r>
          </a:p>
        </p:txBody>
      </p:sp>
      <p:sp>
        <p:nvSpPr>
          <p:cNvPr id="4" name="Θέση αριθμού διαφάνειας 3">
            <a:extLst>
              <a:ext uri="{FF2B5EF4-FFF2-40B4-BE49-F238E27FC236}">
                <a16:creationId xmlns:a16="http://schemas.microsoft.com/office/drawing/2014/main" id="{57E3446D-A94D-94DC-3B57-6D1F1E1EE988}"/>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pPr>
                <a:spcAft>
                  <a:spcPts val="600"/>
                </a:spcAft>
              </a:pPr>
              <a:t>43</a:t>
            </a:fld>
            <a:endParaRPr lang="el-GR"/>
          </a:p>
        </p:txBody>
      </p:sp>
    </p:spTree>
    <p:extLst>
      <p:ext uri="{BB962C8B-B14F-4D97-AF65-F5344CB8AC3E}">
        <p14:creationId xmlns:p14="http://schemas.microsoft.com/office/powerpoint/2010/main" val="11407502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8" name="Group 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0" name="Straight Connector 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3"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 name="Isosceles Triangle 1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5"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6"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7"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Isosceles Triangle 1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useBgFill="1">
        <p:nvSpPr>
          <p:cNvPr id="19" name="Rectangle 18">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21" name="Group 20">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2" name="Straight Connector 21">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 name="Isosceles Triangle 25">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 name="Isosceles Triangle 28">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 name="Isosceles Triangle 29">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4BB3E560-2C67-C564-5C95-20F87CFF74BC}"/>
              </a:ext>
            </a:extLst>
          </p:cNvPr>
          <p:cNvSpPr>
            <a:spLocks noGrp="1"/>
          </p:cNvSpPr>
          <p:nvPr>
            <p:ph type="title"/>
          </p:nvPr>
        </p:nvSpPr>
        <p:spPr>
          <a:xfrm>
            <a:off x="1259045" y="51859"/>
            <a:ext cx="8999379" cy="1646302"/>
          </a:xfrm>
        </p:spPr>
        <p:txBody>
          <a:bodyPr vert="horz" lIns="91440" tIns="45720" rIns="91440" bIns="45720" rtlCol="0" anchor="b">
            <a:normAutofit fontScale="90000"/>
          </a:bodyPr>
          <a:lstStyle/>
          <a:p>
            <a:r>
              <a:rPr lang="el-GR" sz="5400" dirty="0"/>
              <a:t>Παραγωγή </a:t>
            </a:r>
            <a:r>
              <a:rPr lang="el-GR" sz="5400" dirty="0" err="1"/>
              <a:t>κρασιου</a:t>
            </a:r>
            <a:r>
              <a:rPr lang="el-GR" sz="5400" dirty="0"/>
              <a:t> τύπου </a:t>
            </a:r>
            <a:r>
              <a:rPr lang="el-GR" sz="5400" dirty="0" err="1"/>
              <a:t>σαμπανιας</a:t>
            </a:r>
            <a:endParaRPr lang="en-US" sz="5400" dirty="0"/>
          </a:p>
        </p:txBody>
      </p:sp>
      <p:sp>
        <p:nvSpPr>
          <p:cNvPr id="49" name="TextBox 48">
            <a:extLst>
              <a:ext uri="{FF2B5EF4-FFF2-40B4-BE49-F238E27FC236}">
                <a16:creationId xmlns:a16="http://schemas.microsoft.com/office/drawing/2014/main" id="{9756EBDB-049E-D242-9443-723489128BE6}"/>
              </a:ext>
            </a:extLst>
          </p:cNvPr>
          <p:cNvSpPr txBox="1"/>
          <p:nvPr/>
        </p:nvSpPr>
        <p:spPr>
          <a:xfrm>
            <a:off x="5969899" y="2662560"/>
            <a:ext cx="3278327" cy="369332"/>
          </a:xfrm>
          <a:prstGeom prst="rect">
            <a:avLst/>
          </a:prstGeom>
          <a:solidFill>
            <a:schemeClr val="accent1">
              <a:lumMod val="60000"/>
              <a:lumOff val="40000"/>
            </a:schemeClr>
          </a:solidFill>
        </p:spPr>
        <p:txBody>
          <a:bodyPr wrap="square" rtlCol="0">
            <a:spAutoFit/>
          </a:bodyPr>
          <a:lstStyle/>
          <a:p>
            <a:endParaRPr lang="el-GR" dirty="0">
              <a:latin typeface="Calibri" panose="020F0502020204030204" pitchFamily="34" charset="0"/>
            </a:endParaRPr>
          </a:p>
        </p:txBody>
      </p:sp>
      <p:sp>
        <p:nvSpPr>
          <p:cNvPr id="50" name="Ορθογώνιο 49">
            <a:extLst>
              <a:ext uri="{FF2B5EF4-FFF2-40B4-BE49-F238E27FC236}">
                <a16:creationId xmlns:a16="http://schemas.microsoft.com/office/drawing/2014/main" id="{81797D69-A020-2D37-1A13-2A3A18B567A5}"/>
              </a:ext>
            </a:extLst>
          </p:cNvPr>
          <p:cNvSpPr/>
          <p:nvPr/>
        </p:nvSpPr>
        <p:spPr>
          <a:xfrm>
            <a:off x="3305692" y="1857301"/>
            <a:ext cx="4138924" cy="1200329"/>
          </a:xfrm>
          <a:prstGeom prst="rect">
            <a:avLst/>
          </a:prstGeom>
        </p:spPr>
        <p:txBody>
          <a:bodyPr wrap="square">
            <a:spAutoFit/>
          </a:bodyPr>
          <a:lstStyle/>
          <a:p>
            <a:r>
              <a:rPr lang="el-GR" sz="3600" dirty="0">
                <a:latin typeface="Calibri" panose="020F0502020204030204" pitchFamily="34" charset="0"/>
              </a:rPr>
              <a:t>Πειραματικό μέρος
</a:t>
            </a:r>
          </a:p>
        </p:txBody>
      </p:sp>
      <p:pic>
        <p:nvPicPr>
          <p:cNvPr id="51" name="Εικόνα 50">
            <a:extLst>
              <a:ext uri="{FF2B5EF4-FFF2-40B4-BE49-F238E27FC236}">
                <a16:creationId xmlns:a16="http://schemas.microsoft.com/office/drawing/2014/main" id="{5F938917-2AE0-F98C-F736-EA15FDEEC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7851" y="2538227"/>
            <a:ext cx="1897729" cy="3329795"/>
          </a:xfrm>
          <a:prstGeom prst="rect">
            <a:avLst/>
          </a:prstGeom>
        </p:spPr>
      </p:pic>
      <p:sp>
        <p:nvSpPr>
          <p:cNvPr id="52" name="TextBox 51">
            <a:extLst>
              <a:ext uri="{FF2B5EF4-FFF2-40B4-BE49-F238E27FC236}">
                <a16:creationId xmlns:a16="http://schemas.microsoft.com/office/drawing/2014/main" id="{57B6A6FC-6F6B-363F-0BF7-BE3CBF9ED898}"/>
              </a:ext>
            </a:extLst>
          </p:cNvPr>
          <p:cNvSpPr txBox="1"/>
          <p:nvPr/>
        </p:nvSpPr>
        <p:spPr>
          <a:xfrm>
            <a:off x="6164332" y="3199519"/>
            <a:ext cx="2293474" cy="461665"/>
          </a:xfrm>
          <a:prstGeom prst="rect">
            <a:avLst/>
          </a:prstGeom>
          <a:noFill/>
        </p:spPr>
        <p:txBody>
          <a:bodyPr wrap="square" rtlCol="0">
            <a:spAutoFit/>
          </a:bodyPr>
          <a:lstStyle/>
          <a:p>
            <a:r>
              <a:rPr lang="el-GR" sz="2400" b="1" dirty="0">
                <a:latin typeface="Calibri" panose="020F0502020204030204" pitchFamily="34" charset="0"/>
              </a:rPr>
              <a:t>Ζύμωση</a:t>
            </a:r>
          </a:p>
        </p:txBody>
      </p:sp>
      <p:sp>
        <p:nvSpPr>
          <p:cNvPr id="53" name="Ίσο 52">
            <a:extLst>
              <a:ext uri="{FF2B5EF4-FFF2-40B4-BE49-F238E27FC236}">
                <a16:creationId xmlns:a16="http://schemas.microsoft.com/office/drawing/2014/main" id="{79C4F733-5898-9FF5-665A-B7D1B5888E7F}"/>
              </a:ext>
            </a:extLst>
          </p:cNvPr>
          <p:cNvSpPr/>
          <p:nvPr/>
        </p:nvSpPr>
        <p:spPr>
          <a:xfrm>
            <a:off x="9266256" y="3985792"/>
            <a:ext cx="1042276"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1"/>
              </a:solidFill>
              <a:latin typeface="Calibri" panose="020F0502020204030204" pitchFamily="34" charset="0"/>
            </a:endParaRPr>
          </a:p>
        </p:txBody>
      </p:sp>
      <p:sp>
        <p:nvSpPr>
          <p:cNvPr id="54" name="Ορθογώνιο 53">
            <a:extLst>
              <a:ext uri="{FF2B5EF4-FFF2-40B4-BE49-F238E27FC236}">
                <a16:creationId xmlns:a16="http://schemas.microsoft.com/office/drawing/2014/main" id="{6DF37E71-C5EE-80E8-BBE3-6E0A5E3D0053}"/>
              </a:ext>
            </a:extLst>
          </p:cNvPr>
          <p:cNvSpPr/>
          <p:nvPr/>
        </p:nvSpPr>
        <p:spPr>
          <a:xfrm>
            <a:off x="3044408" y="3154795"/>
            <a:ext cx="2281665" cy="461665"/>
          </a:xfrm>
          <a:prstGeom prst="rect">
            <a:avLst/>
          </a:prstGeom>
        </p:spPr>
        <p:txBody>
          <a:bodyPr wrap="square">
            <a:spAutoFit/>
          </a:bodyPr>
          <a:lstStyle/>
          <a:p>
            <a:r>
              <a:rPr lang="el-GR" sz="2400" b="1" dirty="0" err="1">
                <a:latin typeface="Calibri" panose="020F0502020204030204" pitchFamily="34" charset="0"/>
              </a:rPr>
              <a:t>βιοκαταλύτης</a:t>
            </a:r>
            <a:endParaRPr lang="el-GR" sz="2400" b="1" dirty="0">
              <a:latin typeface="Calibri" panose="020F0502020204030204" pitchFamily="34" charset="0"/>
            </a:endParaRPr>
          </a:p>
        </p:txBody>
      </p:sp>
      <p:pic>
        <p:nvPicPr>
          <p:cNvPr id="55" name="Εικόνα 54">
            <a:extLst>
              <a:ext uri="{FF2B5EF4-FFF2-40B4-BE49-F238E27FC236}">
                <a16:creationId xmlns:a16="http://schemas.microsoft.com/office/drawing/2014/main" id="{729AA6A1-1283-D5B5-4607-5B72CEAA03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289" y="3199519"/>
            <a:ext cx="1843649" cy="3234906"/>
          </a:xfrm>
          <a:prstGeom prst="rect">
            <a:avLst/>
          </a:prstGeom>
        </p:spPr>
      </p:pic>
      <p:sp>
        <p:nvSpPr>
          <p:cNvPr id="56" name="Συν 25">
            <a:extLst>
              <a:ext uri="{FF2B5EF4-FFF2-40B4-BE49-F238E27FC236}">
                <a16:creationId xmlns:a16="http://schemas.microsoft.com/office/drawing/2014/main" id="{048ADE87-D204-0782-1965-06374FCC428D}"/>
              </a:ext>
            </a:extLst>
          </p:cNvPr>
          <p:cNvSpPr/>
          <p:nvPr/>
        </p:nvSpPr>
        <p:spPr>
          <a:xfrm>
            <a:off x="1885488" y="3616460"/>
            <a:ext cx="1042276"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atin typeface="Calibri" panose="020F0502020204030204" pitchFamily="34" charset="0"/>
            </a:endParaRPr>
          </a:p>
        </p:txBody>
      </p:sp>
      <p:sp>
        <p:nvSpPr>
          <p:cNvPr id="57" name="Ορθογώνιο 56">
            <a:extLst>
              <a:ext uri="{FF2B5EF4-FFF2-40B4-BE49-F238E27FC236}">
                <a16:creationId xmlns:a16="http://schemas.microsoft.com/office/drawing/2014/main" id="{AAB62546-24BF-8D84-163E-BFA833DE706A}"/>
              </a:ext>
            </a:extLst>
          </p:cNvPr>
          <p:cNvSpPr/>
          <p:nvPr/>
        </p:nvSpPr>
        <p:spPr>
          <a:xfrm>
            <a:off x="3240931" y="4556430"/>
            <a:ext cx="1843649" cy="461665"/>
          </a:xfrm>
          <a:prstGeom prst="rect">
            <a:avLst/>
          </a:prstGeom>
        </p:spPr>
        <p:txBody>
          <a:bodyPr wrap="square">
            <a:spAutoFit/>
          </a:bodyPr>
          <a:lstStyle/>
          <a:p>
            <a:pPr lvl="0"/>
            <a:r>
              <a:rPr lang="el-GR" sz="2400" b="1" dirty="0">
                <a:latin typeface="Calibri" panose="020F0502020204030204" pitchFamily="34" charset="0"/>
              </a:rPr>
              <a:t>σακχαρόζη</a:t>
            </a:r>
          </a:p>
        </p:txBody>
      </p:sp>
      <p:sp>
        <p:nvSpPr>
          <p:cNvPr id="58" name="Δεξιό βέλος 27">
            <a:extLst>
              <a:ext uri="{FF2B5EF4-FFF2-40B4-BE49-F238E27FC236}">
                <a16:creationId xmlns:a16="http://schemas.microsoft.com/office/drawing/2014/main" id="{1551CC8E-DC39-E206-6C38-FB4753202C41}"/>
              </a:ext>
            </a:extLst>
          </p:cNvPr>
          <p:cNvSpPr/>
          <p:nvPr/>
        </p:nvSpPr>
        <p:spPr>
          <a:xfrm>
            <a:off x="4817537" y="3873019"/>
            <a:ext cx="111523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atin typeface="Calibri" panose="020F0502020204030204" pitchFamily="34" charset="0"/>
            </a:endParaRPr>
          </a:p>
        </p:txBody>
      </p:sp>
      <p:sp>
        <p:nvSpPr>
          <p:cNvPr id="59" name="TextBox 58">
            <a:extLst>
              <a:ext uri="{FF2B5EF4-FFF2-40B4-BE49-F238E27FC236}">
                <a16:creationId xmlns:a16="http://schemas.microsoft.com/office/drawing/2014/main" id="{83B072C4-DCAE-EEFA-4188-E5D4BED5D405}"/>
              </a:ext>
            </a:extLst>
          </p:cNvPr>
          <p:cNvSpPr txBox="1"/>
          <p:nvPr/>
        </p:nvSpPr>
        <p:spPr>
          <a:xfrm>
            <a:off x="6164332" y="4463929"/>
            <a:ext cx="2968580" cy="1200329"/>
          </a:xfrm>
          <a:prstGeom prst="rect">
            <a:avLst/>
          </a:prstGeom>
          <a:noFill/>
        </p:spPr>
        <p:txBody>
          <a:bodyPr wrap="square" rtlCol="0">
            <a:spAutoFit/>
          </a:bodyPr>
          <a:lstStyle/>
          <a:p>
            <a:r>
              <a:rPr lang="el-GR" sz="2400" b="1" dirty="0">
                <a:latin typeface="Calibri" panose="020F0502020204030204" pitchFamily="34" charset="0"/>
              </a:rPr>
              <a:t>Παραγωγή </a:t>
            </a:r>
            <a:r>
              <a:rPr lang="en-US" sz="2400" b="1" dirty="0">
                <a:latin typeface="Calibri" panose="020F0502020204030204" pitchFamily="34" charset="0"/>
              </a:rPr>
              <a:t>CO</a:t>
            </a:r>
            <a:r>
              <a:rPr lang="en-US" sz="2400" b="1" baseline="30000" dirty="0">
                <a:latin typeface="Calibri" panose="020F0502020204030204" pitchFamily="34" charset="0"/>
              </a:rPr>
              <a:t>2</a:t>
            </a:r>
            <a:r>
              <a:rPr lang="en-US" sz="2400" b="1" dirty="0">
                <a:latin typeface="Calibri" panose="020F0502020204030204" pitchFamily="34" charset="0"/>
              </a:rPr>
              <a:t>
</a:t>
            </a:r>
            <a:r>
              <a:rPr lang="el-GR" sz="2400" b="1" dirty="0">
                <a:latin typeface="Calibri" panose="020F0502020204030204" pitchFamily="34" charset="0"/>
              </a:rPr>
              <a:t>στη φιάλη
</a:t>
            </a:r>
          </a:p>
        </p:txBody>
      </p:sp>
    </p:spTree>
    <p:extLst>
      <p:ext uri="{BB962C8B-B14F-4D97-AF65-F5344CB8AC3E}">
        <p14:creationId xmlns:p14="http://schemas.microsoft.com/office/powerpoint/2010/main" val="338082135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8460BD8-AE3F-4AC9-9D0B-717052AA5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8" name="Straight Connector 57">
              <a:extLst>
                <a:ext uri="{FF2B5EF4-FFF2-40B4-BE49-F238E27FC236}">
                  <a16:creationId xmlns:a16="http://schemas.microsoft.com/office/drawing/2014/main" id="{54420CFE-F482-466E-9E1E-C78513C0B8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331032B-BD21-4BDA-920C-12E35805256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E7514DA3-59E7-409E-8A3B-AD097F6E5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1" name="Rectangle 25">
              <a:extLst>
                <a:ext uri="{FF2B5EF4-FFF2-40B4-BE49-F238E27FC236}">
                  <a16:creationId xmlns:a16="http://schemas.microsoft.com/office/drawing/2014/main" id="{57B9A2A6-3BE4-4599-9364-F71C5BFD61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2" name="Isosceles Triangle 61">
              <a:extLst>
                <a:ext uri="{FF2B5EF4-FFF2-40B4-BE49-F238E27FC236}">
                  <a16:creationId xmlns:a16="http://schemas.microsoft.com/office/drawing/2014/main" id="{4FD744C6-4ED8-4BC9-BF68-6BDF701C5D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3" name="Rectangle 27">
              <a:extLst>
                <a:ext uri="{FF2B5EF4-FFF2-40B4-BE49-F238E27FC236}">
                  <a16:creationId xmlns:a16="http://schemas.microsoft.com/office/drawing/2014/main" id="{092C5BAD-C911-4F8F-A1C5-470268BE6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4" name="Rectangle 28">
              <a:extLst>
                <a:ext uri="{FF2B5EF4-FFF2-40B4-BE49-F238E27FC236}">
                  <a16:creationId xmlns:a16="http://schemas.microsoft.com/office/drawing/2014/main" id="{B133D0C8-4EC4-424F-8E70-0482D5B1B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5" name="Rectangle 29">
              <a:extLst>
                <a:ext uri="{FF2B5EF4-FFF2-40B4-BE49-F238E27FC236}">
                  <a16:creationId xmlns:a16="http://schemas.microsoft.com/office/drawing/2014/main" id="{7B1532A0-F4B3-4DE8-B18F-740CAAD25A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6" name="Isosceles Triangle 65">
              <a:extLst>
                <a:ext uri="{FF2B5EF4-FFF2-40B4-BE49-F238E27FC236}">
                  <a16:creationId xmlns:a16="http://schemas.microsoft.com/office/drawing/2014/main" id="{8EFDD162-BBBA-4062-8BBF-53DBA10913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7" name="Isosceles Triangle 66">
              <a:extLst>
                <a:ext uri="{FF2B5EF4-FFF2-40B4-BE49-F238E27FC236}">
                  <a16:creationId xmlns:a16="http://schemas.microsoft.com/office/drawing/2014/main" id="{DCFC9E65-3E19-4483-B952-25D29683CA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useBgFill="1">
        <p:nvSpPr>
          <p:cNvPr id="69" name="Rectangle 68">
            <a:extLst>
              <a:ext uri="{FF2B5EF4-FFF2-40B4-BE49-F238E27FC236}">
                <a16:creationId xmlns:a16="http://schemas.microsoft.com/office/drawing/2014/main" id="{27577DEC-D9A5-404D-9789-702F4319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71" name="Group 70">
            <a:extLst>
              <a:ext uri="{FF2B5EF4-FFF2-40B4-BE49-F238E27FC236}">
                <a16:creationId xmlns:a16="http://schemas.microsoft.com/office/drawing/2014/main" id="{CEEA9366-CEA8-4F23-B065-4337F0D836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904A03D6-39B4-4278-9BE1-A07E024499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FBE459AF-3736-4886-82E0-9B5DA427B5E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alpha val="80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4B6B88EF-180C-4E39-8A3F-A52E87110C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5" name="Rectangle 25">
              <a:extLst>
                <a:ext uri="{FF2B5EF4-FFF2-40B4-BE49-F238E27FC236}">
                  <a16:creationId xmlns:a16="http://schemas.microsoft.com/office/drawing/2014/main" id="{52DFAACF-64D0-4621-8FF4-E2F03C3E8D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6" name="Isosceles Triangle 75">
              <a:extLst>
                <a:ext uri="{FF2B5EF4-FFF2-40B4-BE49-F238E27FC236}">
                  <a16:creationId xmlns:a16="http://schemas.microsoft.com/office/drawing/2014/main" id="{36611FF0-65B3-49DB-97C6-1B72AAD0FB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7" name="Rectangle 27">
              <a:extLst>
                <a:ext uri="{FF2B5EF4-FFF2-40B4-BE49-F238E27FC236}">
                  <a16:creationId xmlns:a16="http://schemas.microsoft.com/office/drawing/2014/main" id="{0F7407FE-86B1-4890-9D80-9406FBF29E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8" name="Rectangle 29">
              <a:extLst>
                <a:ext uri="{FF2B5EF4-FFF2-40B4-BE49-F238E27FC236}">
                  <a16:creationId xmlns:a16="http://schemas.microsoft.com/office/drawing/2014/main" id="{EBD42D5B-8F87-45B3-98B3-C66944F92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79" name="Isosceles Triangle 78">
              <a:extLst>
                <a:ext uri="{FF2B5EF4-FFF2-40B4-BE49-F238E27FC236}">
                  <a16:creationId xmlns:a16="http://schemas.microsoft.com/office/drawing/2014/main" id="{F5E04699-59E1-4468-9E7C-83070EEB4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80" name="Isosceles Triangle 79">
              <a:extLst>
                <a:ext uri="{FF2B5EF4-FFF2-40B4-BE49-F238E27FC236}">
                  <a16:creationId xmlns:a16="http://schemas.microsoft.com/office/drawing/2014/main" id="{F2AE8F13-9A52-4D7F-9637-321EA7CF32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F9DD13C8-5112-0EA6-3E3E-BDB40BA4B47C}"/>
              </a:ext>
            </a:extLst>
          </p:cNvPr>
          <p:cNvSpPr>
            <a:spLocks noGrp="1"/>
          </p:cNvSpPr>
          <p:nvPr>
            <p:ph type="title"/>
          </p:nvPr>
        </p:nvSpPr>
        <p:spPr>
          <a:xfrm>
            <a:off x="842597" y="35921"/>
            <a:ext cx="10226675" cy="1646302"/>
          </a:xfrm>
        </p:spPr>
        <p:txBody>
          <a:bodyPr vert="horz" lIns="91440" tIns="45720" rIns="91440" bIns="45720" rtlCol="0" anchor="b">
            <a:normAutofit/>
          </a:bodyPr>
          <a:lstStyle/>
          <a:p>
            <a:pPr>
              <a:lnSpc>
                <a:spcPct val="90000"/>
              </a:lnSpc>
            </a:pPr>
            <a:r>
              <a:rPr lang="en-US" sz="5400" dirty="0"/>
              <a:t>Παρα</a:t>
            </a:r>
            <a:r>
              <a:rPr lang="en-US" sz="5400" dirty="0" err="1"/>
              <a:t>γωγή</a:t>
            </a:r>
            <a:r>
              <a:rPr lang="en-US" sz="5400" dirty="0"/>
              <a:t> </a:t>
            </a:r>
            <a:r>
              <a:rPr lang="en-US" sz="5400" dirty="0" err="1"/>
              <a:t>κρ</a:t>
            </a:r>
            <a:r>
              <a:rPr lang="en-US" sz="5400" dirty="0"/>
              <a:t>ασιου τύπου σαμπανιας</a:t>
            </a:r>
          </a:p>
        </p:txBody>
      </p:sp>
      <p:sp>
        <p:nvSpPr>
          <p:cNvPr id="4" name="Θέση αριθμού διαφάνειας 3">
            <a:extLst>
              <a:ext uri="{FF2B5EF4-FFF2-40B4-BE49-F238E27FC236}">
                <a16:creationId xmlns:a16="http://schemas.microsoft.com/office/drawing/2014/main" id="{573BD144-3882-9F12-C4F6-F89F58B6EF0C}"/>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E56A5D8D-318D-4644-ADF8-BC977F9584B9}" type="slidenum">
              <a:rPr lang="en-US" kern="1200" dirty="0">
                <a:solidFill>
                  <a:schemeClr val="accent1"/>
                </a:solidFill>
                <a:ea typeface="+mn-ea"/>
                <a:cs typeface="+mn-cs"/>
              </a:rPr>
              <a:pPr>
                <a:spcAft>
                  <a:spcPts val="600"/>
                </a:spcAft>
              </a:pPr>
              <a:t>45</a:t>
            </a:fld>
            <a:endParaRPr lang="en-US" kern="1200" dirty="0">
              <a:solidFill>
                <a:schemeClr val="accent1"/>
              </a:solidFill>
              <a:ea typeface="+mn-ea"/>
              <a:cs typeface="+mn-cs"/>
            </a:endParaRPr>
          </a:p>
        </p:txBody>
      </p:sp>
      <p:pic>
        <p:nvPicPr>
          <p:cNvPr id="7" name="Εικόνα 6">
            <a:extLst>
              <a:ext uri="{FF2B5EF4-FFF2-40B4-BE49-F238E27FC236}">
                <a16:creationId xmlns:a16="http://schemas.microsoft.com/office/drawing/2014/main" id="{07EE4F2B-F134-6011-6625-37895E55E8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113" b="9560"/>
          <a:stretch/>
        </p:blipFill>
        <p:spPr>
          <a:xfrm>
            <a:off x="569439" y="2071038"/>
            <a:ext cx="5143500" cy="3588590"/>
          </a:xfrm>
          <a:prstGeom prst="rect">
            <a:avLst/>
          </a:prstGeom>
        </p:spPr>
      </p:pic>
      <p:pic>
        <p:nvPicPr>
          <p:cNvPr id="8" name="Εικόνα 7">
            <a:extLst>
              <a:ext uri="{FF2B5EF4-FFF2-40B4-BE49-F238E27FC236}">
                <a16:creationId xmlns:a16="http://schemas.microsoft.com/office/drawing/2014/main" id="{04A68481-2746-4988-7AA2-47DDE2B798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90" b="5270"/>
          <a:stretch/>
        </p:blipFill>
        <p:spPr>
          <a:xfrm>
            <a:off x="6360582" y="2070176"/>
            <a:ext cx="5143500" cy="3589452"/>
          </a:xfrm>
          <a:prstGeom prst="rect">
            <a:avLst/>
          </a:prstGeom>
        </p:spPr>
      </p:pic>
    </p:spTree>
    <p:extLst>
      <p:ext uri="{BB962C8B-B14F-4D97-AF65-F5344CB8AC3E}">
        <p14:creationId xmlns:p14="http://schemas.microsoft.com/office/powerpoint/2010/main" val="2803787491"/>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just"/>
            <a:r>
              <a:rPr lang="el-GR" sz="3200" dirty="0"/>
              <a:t> </a:t>
            </a:r>
            <a:r>
              <a:rPr lang="el-GR" sz="3200" b="1" dirty="0"/>
              <a:t>Υλικά κατασκευής μηχανημάτων οινοποιείου</a:t>
            </a:r>
            <a:endParaRPr lang="el-GR" sz="3200" dirty="0"/>
          </a:p>
        </p:txBody>
      </p:sp>
      <p:graphicFrame>
        <p:nvGraphicFramePr>
          <p:cNvPr id="6" name="2 - Θέση περιεχομένου">
            <a:extLst>
              <a:ext uri="{FF2B5EF4-FFF2-40B4-BE49-F238E27FC236}">
                <a16:creationId xmlns:a16="http://schemas.microsoft.com/office/drawing/2014/main" id="{8D7B9D7B-4F83-FA8C-67FB-78596C38763B}"/>
              </a:ext>
            </a:extLst>
          </p:cNvPr>
          <p:cNvGraphicFramePr>
            <a:graphicFrameLocks noGrp="1"/>
          </p:cNvGraphicFramePr>
          <p:nvPr>
            <p:ph idx="1"/>
          </p:nvPr>
        </p:nvGraphicFramePr>
        <p:xfrm>
          <a:off x="1703512" y="1600200"/>
          <a:ext cx="8784976" cy="4925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αριθμού διαφάνειας 3">
            <a:extLst>
              <a:ext uri="{FF2B5EF4-FFF2-40B4-BE49-F238E27FC236}">
                <a16:creationId xmlns:a16="http://schemas.microsoft.com/office/drawing/2014/main" id="{EADFDFF5-065D-0736-A2E6-6FECE6ABCFAB}"/>
              </a:ext>
            </a:extLst>
          </p:cNvPr>
          <p:cNvSpPr>
            <a:spLocks noGrp="1"/>
          </p:cNvSpPr>
          <p:nvPr>
            <p:ph type="sldNum" sz="quarter" idx="12"/>
          </p:nvPr>
        </p:nvSpPr>
        <p:spPr/>
        <p:txBody>
          <a:bodyPr/>
          <a:lstStyle/>
          <a:p>
            <a:fld id="{E56A5D8D-318D-4644-ADF8-BC977F9584B9}" type="slidenum">
              <a:rPr lang="el-GR" smtClean="0"/>
              <a:t>46</a:t>
            </a:fld>
            <a:endParaRPr lang="el-G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7" name="Rectangle 54">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6" name="Εικόνα 5">
            <a:extLst>
              <a:ext uri="{FF2B5EF4-FFF2-40B4-BE49-F238E27FC236}">
                <a16:creationId xmlns:a16="http://schemas.microsoft.com/office/drawing/2014/main" id="{0C5A6101-138E-F3C9-5F5D-4F91F709C030}"/>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17227" b="7773"/>
          <a:stretch/>
        </p:blipFill>
        <p:spPr>
          <a:xfrm>
            <a:off x="20" y="10"/>
            <a:ext cx="12191980" cy="6857990"/>
          </a:xfrm>
          <a:prstGeom prst="rect">
            <a:avLst/>
          </a:prstGeom>
        </p:spPr>
      </p:pic>
      <p:sp>
        <p:nvSpPr>
          <p:cNvPr id="2" name="1 - Τίτλος"/>
          <p:cNvSpPr>
            <a:spLocks noGrp="1"/>
          </p:cNvSpPr>
          <p:nvPr>
            <p:ph type="title"/>
          </p:nvPr>
        </p:nvSpPr>
        <p:spPr>
          <a:xfrm>
            <a:off x="677334" y="609600"/>
            <a:ext cx="8596668" cy="1320800"/>
          </a:xfrm>
        </p:spPr>
        <p:txBody>
          <a:bodyPr>
            <a:normAutofit/>
          </a:bodyPr>
          <a:lstStyle/>
          <a:p>
            <a:r>
              <a:rPr lang="el-GR" b="1"/>
              <a:t>Ξύλινες δεξαμενές και </a:t>
            </a:r>
            <a:r>
              <a:rPr lang="el-GR" b="1" err="1"/>
              <a:t>ζυμωτήρες</a:t>
            </a:r>
            <a:endParaRPr lang="el-GR" b="1"/>
          </a:p>
        </p:txBody>
      </p:sp>
      <p:sp>
        <p:nvSpPr>
          <p:cNvPr id="3" name="2 - Θέση περιεχομένου"/>
          <p:cNvSpPr>
            <a:spLocks noGrp="1"/>
          </p:cNvSpPr>
          <p:nvPr>
            <p:ph idx="1"/>
          </p:nvPr>
        </p:nvSpPr>
        <p:spPr>
          <a:xfrm>
            <a:off x="677334" y="2160589"/>
            <a:ext cx="8596668" cy="3880773"/>
          </a:xfrm>
        </p:spPr>
        <p:txBody>
          <a:bodyPr>
            <a:normAutofit/>
          </a:bodyPr>
          <a:lstStyle/>
          <a:p>
            <a:pPr>
              <a:buNone/>
            </a:pPr>
            <a:r>
              <a:rPr lang="el-GR" b="1" dirty="0">
                <a:solidFill>
                  <a:srgbClr val="FFFFFF"/>
                </a:solidFill>
              </a:rPr>
              <a:t>Το ξύλο είναι το αρχαιότερο υλικό κατασκευής στα οινοποιεία και μάλιστα το καλύτερο υλικό από όλα τα άλλα </a:t>
            </a:r>
          </a:p>
          <a:p>
            <a:pPr>
              <a:buNone/>
            </a:pPr>
            <a:r>
              <a:rPr lang="el-GR" b="1" dirty="0">
                <a:solidFill>
                  <a:srgbClr val="FFFFFF"/>
                </a:solidFill>
              </a:rPr>
              <a:t>Με το ξύλο κατασκευάζονταν στο παρελθόν ξύλινοι </a:t>
            </a:r>
            <a:r>
              <a:rPr lang="el-GR" b="1" dirty="0" err="1">
                <a:solidFill>
                  <a:srgbClr val="FFFFFF"/>
                </a:solidFill>
              </a:rPr>
              <a:t>ζυμωτήρες</a:t>
            </a:r>
            <a:r>
              <a:rPr lang="el-GR" b="1" dirty="0">
                <a:solidFill>
                  <a:srgbClr val="FFFFFF"/>
                </a:solidFill>
              </a:rPr>
              <a:t> (κάδες) και βαρέλια αποθήκευσης και παλαίωσης οίνου</a:t>
            </a:r>
          </a:p>
          <a:p>
            <a:pPr>
              <a:buNone/>
            </a:pPr>
            <a:endParaRPr lang="el-GR" b="1" dirty="0">
              <a:solidFill>
                <a:srgbClr val="FFFFFF"/>
              </a:solidFill>
            </a:endParaRPr>
          </a:p>
          <a:p>
            <a:pPr>
              <a:buNone/>
            </a:pPr>
            <a:r>
              <a:rPr lang="el-GR" b="1" dirty="0">
                <a:solidFill>
                  <a:srgbClr val="FFFFFF"/>
                </a:solidFill>
              </a:rPr>
              <a:t>Χρησιμοποιείται σε μεγάλο βαθμό στην οικιακή οινοποίηση αλλά και στη βιομηχανική, ιδιαίτερα για την παλαίωση αλλά και την συντήρηση των οίνων. </a:t>
            </a:r>
          </a:p>
          <a:p>
            <a:pPr>
              <a:buNone/>
            </a:pPr>
            <a:endParaRPr lang="el-GR" b="1" dirty="0">
              <a:solidFill>
                <a:srgbClr val="FFFFFF"/>
              </a:solidFill>
            </a:endParaRPr>
          </a:p>
          <a:p>
            <a:pPr>
              <a:buNone/>
            </a:pPr>
            <a:r>
              <a:rPr lang="el-GR" b="1" dirty="0">
                <a:solidFill>
                  <a:srgbClr val="FFFFFF"/>
                </a:solidFill>
              </a:rPr>
              <a:t>Η παλαίωση σε δρύινα βαρέλια γίνεται με συντήρηση των βαρελιών σε αποθήκες με δροσερές συνθήκες για βελτίωση της ποιότητας που οφείλεται σε αργές αντιδράσεις εστεροποίησης και δημιουργίας </a:t>
            </a:r>
            <a:r>
              <a:rPr lang="el-GR" b="1" dirty="0" err="1">
                <a:solidFill>
                  <a:srgbClr val="FFFFFF"/>
                </a:solidFill>
              </a:rPr>
              <a:t>ακεταλών</a:t>
            </a:r>
            <a:r>
              <a:rPr lang="el-GR" b="1" dirty="0">
                <a:solidFill>
                  <a:srgbClr val="FFFFFF"/>
                </a:solidFill>
              </a:rPr>
              <a:t>.                                                                                                       </a:t>
            </a:r>
          </a:p>
        </p:txBody>
      </p:sp>
      <p:sp>
        <p:nvSpPr>
          <p:cNvPr id="4" name="Θέση αριθμού διαφάνειας 3">
            <a:extLst>
              <a:ext uri="{FF2B5EF4-FFF2-40B4-BE49-F238E27FC236}">
                <a16:creationId xmlns:a16="http://schemas.microsoft.com/office/drawing/2014/main" id="{DEDE905E-6116-6D81-69AE-A13B07C86DC0}"/>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pPr>
                <a:spcAft>
                  <a:spcPts val="600"/>
                </a:spcAft>
              </a:pPr>
              <a:t>47</a:t>
            </a:fld>
            <a:endParaRPr lang="el-GR"/>
          </a:p>
        </p:txBody>
      </p:sp>
    </p:spTree>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6" name="Εικόνα 5" descr="Εικόνα που περιέχει βαρέλι, υπόγειο, παρατεταγμένο&#10;&#10;Περιγραφή που δημιουργήθηκε αυτόματα">
            <a:extLst>
              <a:ext uri="{FF2B5EF4-FFF2-40B4-BE49-F238E27FC236}">
                <a16:creationId xmlns:a16="http://schemas.microsoft.com/office/drawing/2014/main" id="{63042259-7175-EA51-F118-34E4194BF090}"/>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5253" b="19747"/>
          <a:stretch/>
        </p:blipFill>
        <p:spPr>
          <a:xfrm>
            <a:off x="20" y="10"/>
            <a:ext cx="12191980" cy="6857990"/>
          </a:xfrm>
          <a:prstGeom prst="rect">
            <a:avLst/>
          </a:prstGeom>
        </p:spPr>
      </p:pic>
      <p:sp>
        <p:nvSpPr>
          <p:cNvPr id="2" name="1 - Τίτλος"/>
          <p:cNvSpPr>
            <a:spLocks noGrp="1"/>
          </p:cNvSpPr>
          <p:nvPr>
            <p:ph type="title"/>
          </p:nvPr>
        </p:nvSpPr>
        <p:spPr>
          <a:xfrm>
            <a:off x="677334" y="609600"/>
            <a:ext cx="8596668" cy="1320800"/>
          </a:xfrm>
        </p:spPr>
        <p:txBody>
          <a:bodyPr>
            <a:normAutofit/>
          </a:bodyPr>
          <a:lstStyle/>
          <a:p>
            <a:r>
              <a:rPr lang="el-GR" b="1"/>
              <a:t>Ξύλινες δεξαμενές και </a:t>
            </a:r>
            <a:r>
              <a:rPr lang="el-GR" b="1" err="1"/>
              <a:t>ζυμωτήρες</a:t>
            </a:r>
            <a:endParaRPr lang="el-GR"/>
          </a:p>
        </p:txBody>
      </p:sp>
      <p:sp>
        <p:nvSpPr>
          <p:cNvPr id="3" name="2 - Θέση περιεχομένου"/>
          <p:cNvSpPr>
            <a:spLocks noGrp="1"/>
          </p:cNvSpPr>
          <p:nvPr>
            <p:ph idx="1"/>
          </p:nvPr>
        </p:nvSpPr>
        <p:spPr>
          <a:xfrm>
            <a:off x="677334" y="2160589"/>
            <a:ext cx="8596668" cy="3880773"/>
          </a:xfrm>
        </p:spPr>
        <p:txBody>
          <a:bodyPr>
            <a:normAutofit/>
          </a:bodyPr>
          <a:lstStyle/>
          <a:p>
            <a:pPr>
              <a:buNone/>
            </a:pPr>
            <a:r>
              <a:rPr lang="el-GR" b="1">
                <a:solidFill>
                  <a:srgbClr val="FFFFFF"/>
                </a:solidFill>
              </a:rPr>
              <a:t> Η συντήρηση του οίνου σε ξύλινα βαρέλια βελτιώνει το άρωμα και τη γεύση λόγω καταλυτικής δράσης της κυτταρίνης στην αύξηση της ταχύτητας εστεροποίησης των οξέων από τις αλκοόλες του ξύλου. Αυτό οδηγεί σε σημαντική βελτίωση του αρώματος και της γεύσης.</a:t>
            </a:r>
          </a:p>
          <a:p>
            <a:pPr>
              <a:buNone/>
            </a:pPr>
            <a:r>
              <a:rPr lang="el-GR" b="1">
                <a:solidFill>
                  <a:srgbClr val="FFFFFF"/>
                </a:solidFill>
              </a:rPr>
              <a:t>Η ποιότητα των οινικών προϊόντων που υφίστανται παλαίωση βελτιώνεται με την αύξηση του χρόνου παλαίωσης. </a:t>
            </a:r>
            <a:endParaRPr lang="en-US" b="1">
              <a:solidFill>
                <a:srgbClr val="FFFFFF"/>
              </a:solidFill>
            </a:endParaRPr>
          </a:p>
          <a:p>
            <a:pPr>
              <a:buNone/>
            </a:pPr>
            <a:endParaRPr lang="en-US" b="1">
              <a:solidFill>
                <a:srgbClr val="FFFFFF"/>
              </a:solidFill>
            </a:endParaRPr>
          </a:p>
          <a:p>
            <a:pPr>
              <a:buNone/>
            </a:pPr>
            <a:r>
              <a:rPr lang="el-GR" b="1">
                <a:solidFill>
                  <a:srgbClr val="FFFFFF"/>
                </a:solidFill>
              </a:rPr>
              <a:t> Η ταχύτητα της παλαίωσης εξαρτάται από την συγκέντρωση των αλκοολών και των οργανικών οξέων. Έτσι ο οίνος που έχει μεγάλες συγκεντρώσεις  υφίσταται ταχύτερα παλαίωση από άλλα  αλκοολούχα ποτά. </a:t>
            </a:r>
          </a:p>
        </p:txBody>
      </p:sp>
      <p:sp>
        <p:nvSpPr>
          <p:cNvPr id="4" name="Θέση αριθμού διαφάνειας 3">
            <a:extLst>
              <a:ext uri="{FF2B5EF4-FFF2-40B4-BE49-F238E27FC236}">
                <a16:creationId xmlns:a16="http://schemas.microsoft.com/office/drawing/2014/main" id="{D2D2E0C5-BBCE-E83C-F1BC-3249BFBA8942}"/>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48</a:t>
            </a:fld>
            <a:endParaRPr lang="el-GR"/>
          </a:p>
        </p:txBody>
      </p:sp>
    </p:spTree>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6" name="Εικόνα 5" descr="Εικόνα που περιέχει βαρέλι, υπόγειο, αρκετά&#10;&#10;Περιγραφή που δημιουργήθηκε αυτόματα">
            <a:extLst>
              <a:ext uri="{FF2B5EF4-FFF2-40B4-BE49-F238E27FC236}">
                <a16:creationId xmlns:a16="http://schemas.microsoft.com/office/drawing/2014/main" id="{962E6ADD-59A0-F3C2-8097-6B7D52E58C6B}"/>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6488" b="9242"/>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039340C2-A9A1-80FA-D3A9-6C331F241F2C}"/>
              </a:ext>
            </a:extLst>
          </p:cNvPr>
          <p:cNvSpPr>
            <a:spLocks noGrp="1"/>
          </p:cNvSpPr>
          <p:nvPr>
            <p:ph type="title"/>
          </p:nvPr>
        </p:nvSpPr>
        <p:spPr>
          <a:xfrm>
            <a:off x="677334" y="609600"/>
            <a:ext cx="8596668" cy="1320800"/>
          </a:xfrm>
        </p:spPr>
        <p:txBody>
          <a:bodyPr>
            <a:normAutofit/>
          </a:bodyPr>
          <a:lstStyle/>
          <a:p>
            <a:r>
              <a:rPr lang="el-GR" b="1"/>
              <a:t>Ξύλινες δεξαμενές και </a:t>
            </a:r>
            <a:r>
              <a:rPr lang="el-GR" b="1" err="1"/>
              <a:t>ζυμωτήρες</a:t>
            </a:r>
            <a:endParaRPr lang="el-GR" dirty="0"/>
          </a:p>
        </p:txBody>
      </p:sp>
      <p:sp>
        <p:nvSpPr>
          <p:cNvPr id="3" name="Θέση περιεχομένου 2">
            <a:extLst>
              <a:ext uri="{FF2B5EF4-FFF2-40B4-BE49-F238E27FC236}">
                <a16:creationId xmlns:a16="http://schemas.microsoft.com/office/drawing/2014/main" id="{639630A3-9D1C-83D3-928F-1536578C5044}"/>
              </a:ext>
            </a:extLst>
          </p:cNvPr>
          <p:cNvSpPr>
            <a:spLocks noGrp="1"/>
          </p:cNvSpPr>
          <p:nvPr>
            <p:ph idx="1"/>
          </p:nvPr>
        </p:nvSpPr>
        <p:spPr>
          <a:xfrm>
            <a:off x="677334" y="2160589"/>
            <a:ext cx="8596668" cy="3880773"/>
          </a:xfrm>
        </p:spPr>
        <p:txBody>
          <a:bodyPr>
            <a:normAutofit fontScale="92500" lnSpcReduction="20000"/>
          </a:bodyPr>
          <a:lstStyle/>
          <a:p>
            <a:pPr>
              <a:buNone/>
            </a:pPr>
            <a:r>
              <a:rPr lang="el-GR" sz="2000" b="1" dirty="0">
                <a:solidFill>
                  <a:srgbClr val="FFFFFF"/>
                </a:solidFill>
              </a:rPr>
              <a:t>Το ξύλο του βαρελιού έχει οπές πόρους και σωλήνες.</a:t>
            </a:r>
          </a:p>
          <a:p>
            <a:pPr>
              <a:buNone/>
            </a:pPr>
            <a:endParaRPr lang="el-GR" sz="2000" b="1" dirty="0">
              <a:solidFill>
                <a:srgbClr val="FFFFFF"/>
              </a:solidFill>
            </a:endParaRPr>
          </a:p>
          <a:p>
            <a:pPr>
              <a:buNone/>
            </a:pPr>
            <a:endParaRPr lang="el-GR" sz="2000" b="1" dirty="0">
              <a:solidFill>
                <a:srgbClr val="FFFFFF"/>
              </a:solidFill>
            </a:endParaRPr>
          </a:p>
          <a:p>
            <a:pPr>
              <a:buNone/>
            </a:pPr>
            <a:endParaRPr lang="el-GR" sz="2400" b="1" dirty="0">
              <a:solidFill>
                <a:srgbClr val="FFFFFF"/>
              </a:solidFill>
            </a:endParaRPr>
          </a:p>
          <a:p>
            <a:pPr>
              <a:buNone/>
            </a:pPr>
            <a:r>
              <a:rPr lang="el-GR" sz="2000" b="1" dirty="0">
                <a:solidFill>
                  <a:srgbClr val="FFFFFF"/>
                </a:solidFill>
              </a:rPr>
              <a:t> Αυτό δημιουργεί τις προϋποθέσεις για εγκλωβισμό μικροοργανισμών που αλλοιώνουν  τον οίνο.</a:t>
            </a:r>
          </a:p>
          <a:p>
            <a:pPr>
              <a:buNone/>
            </a:pPr>
            <a:endParaRPr lang="el-GR" sz="2000" b="1" dirty="0">
              <a:solidFill>
                <a:srgbClr val="FFFFFF"/>
              </a:solidFill>
            </a:endParaRPr>
          </a:p>
          <a:p>
            <a:pPr>
              <a:buNone/>
            </a:pPr>
            <a:endParaRPr lang="el-GR" sz="2000" b="1" dirty="0">
              <a:solidFill>
                <a:srgbClr val="FFFFFF"/>
              </a:solidFill>
            </a:endParaRPr>
          </a:p>
          <a:p>
            <a:pPr>
              <a:buNone/>
            </a:pPr>
            <a:endParaRPr lang="el-GR" sz="2000" b="1" dirty="0">
              <a:solidFill>
                <a:srgbClr val="FFFFFF"/>
              </a:solidFill>
            </a:endParaRPr>
          </a:p>
          <a:p>
            <a:pPr>
              <a:buNone/>
            </a:pPr>
            <a:r>
              <a:rPr lang="el-GR" sz="2000" b="1" dirty="0">
                <a:solidFill>
                  <a:srgbClr val="FFFFFF"/>
                </a:solidFill>
              </a:rPr>
              <a:t> Αν μολυνθεί με οξικά βακτήρια αυτά εγκλωβίζονται μέσα στους πόρους και το βαρέλι </a:t>
            </a:r>
            <a:r>
              <a:rPr lang="el-GR" sz="2000" b="1" i="1" dirty="0" err="1">
                <a:solidFill>
                  <a:srgbClr val="FFFFFF"/>
                </a:solidFill>
              </a:rPr>
              <a:t>αχρηστεύεται</a:t>
            </a:r>
            <a:r>
              <a:rPr lang="el-GR" sz="2000" b="1" i="1" dirty="0">
                <a:solidFill>
                  <a:srgbClr val="FFFFFF"/>
                </a:solidFill>
              </a:rPr>
              <a:t>.</a:t>
            </a:r>
            <a:endParaRPr lang="el-GR" sz="2000" b="1" dirty="0">
              <a:solidFill>
                <a:srgbClr val="FFFFFF"/>
              </a:solidFill>
            </a:endParaRPr>
          </a:p>
          <a:p>
            <a:pPr>
              <a:buNone/>
            </a:pPr>
            <a:endParaRPr lang="el-GR" sz="2000" b="1" dirty="0">
              <a:solidFill>
                <a:srgbClr val="FFFFFF"/>
              </a:solidFill>
            </a:endParaRPr>
          </a:p>
        </p:txBody>
      </p:sp>
      <p:sp>
        <p:nvSpPr>
          <p:cNvPr id="4" name="Θέση αριθμού διαφάνειας 3">
            <a:extLst>
              <a:ext uri="{FF2B5EF4-FFF2-40B4-BE49-F238E27FC236}">
                <a16:creationId xmlns:a16="http://schemas.microsoft.com/office/drawing/2014/main" id="{B8F21DF5-155C-31EF-A959-B7AC12FE8EDF}"/>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49</a:t>
            </a:fld>
            <a:endParaRPr lang="el-GR"/>
          </a:p>
        </p:txBody>
      </p:sp>
    </p:spTree>
    <p:extLst>
      <p:ext uri="{BB962C8B-B14F-4D97-AF65-F5344CB8AC3E}">
        <p14:creationId xmlns:p14="http://schemas.microsoft.com/office/powerpoint/2010/main" val="421044642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412689-DC1D-99CF-F27D-36ECFA253DB5}"/>
              </a:ext>
            </a:extLst>
          </p:cNvPr>
          <p:cNvSpPr>
            <a:spLocks noGrp="1"/>
          </p:cNvSpPr>
          <p:nvPr>
            <p:ph type="title"/>
          </p:nvPr>
        </p:nvSpPr>
        <p:spPr/>
        <p:txBody>
          <a:bodyPr/>
          <a:lstStyle/>
          <a:p>
            <a:r>
              <a:rPr lang="el-GR" dirty="0"/>
              <a:t>Τρίτη περίοδος ωρίμανσης</a:t>
            </a:r>
          </a:p>
        </p:txBody>
      </p:sp>
      <p:sp>
        <p:nvSpPr>
          <p:cNvPr id="3" name="Θέση περιεχομένου 2">
            <a:extLst>
              <a:ext uri="{FF2B5EF4-FFF2-40B4-BE49-F238E27FC236}">
                <a16:creationId xmlns:a16="http://schemas.microsoft.com/office/drawing/2014/main" id="{7655413F-F6EB-0F52-B504-4F87142530AB}"/>
              </a:ext>
            </a:extLst>
          </p:cNvPr>
          <p:cNvSpPr>
            <a:spLocks noGrp="1"/>
          </p:cNvSpPr>
          <p:nvPr>
            <p:ph idx="1"/>
          </p:nvPr>
        </p:nvSpPr>
        <p:spPr>
          <a:xfrm>
            <a:off x="677334" y="2160589"/>
            <a:ext cx="5780616" cy="4245898"/>
          </a:xfrm>
        </p:spPr>
        <p:txBody>
          <a:bodyPr/>
          <a:lstStyle/>
          <a:p>
            <a:r>
              <a:rPr lang="el-GR" dirty="0"/>
              <a:t>(i) Το σταφύλι ωριμάζει στην τελική του μορφή και έχει αυξημένα σάκχαρα  και μειωμένα οξέα</a:t>
            </a:r>
          </a:p>
          <a:p>
            <a:r>
              <a:rPr lang="el-GR" dirty="0"/>
              <a:t> (</a:t>
            </a:r>
            <a:r>
              <a:rPr lang="el-GR" dirty="0" err="1"/>
              <a:t>ii</a:t>
            </a:r>
            <a:r>
              <a:rPr lang="el-GR" dirty="0"/>
              <a:t>) Η μέση περιεκτικότητα σε σάκχαρα είναι 200g/</a:t>
            </a:r>
            <a:r>
              <a:rPr lang="el-GR" dirty="0" err="1"/>
              <a:t>Kg</a:t>
            </a:r>
            <a:r>
              <a:rPr lang="el-GR" dirty="0"/>
              <a:t> και των οξέων 4- 6g/</a:t>
            </a:r>
            <a:r>
              <a:rPr lang="el-GR" dirty="0" err="1"/>
              <a:t>Kg</a:t>
            </a:r>
            <a:endParaRPr lang="el-GR" dirty="0"/>
          </a:p>
          <a:p>
            <a:r>
              <a:rPr lang="el-GR" dirty="0"/>
              <a:t> (</a:t>
            </a:r>
            <a:r>
              <a:rPr lang="el-GR" dirty="0" err="1"/>
              <a:t>iii</a:t>
            </a:r>
            <a:r>
              <a:rPr lang="el-GR" dirty="0"/>
              <a:t>) Η σχέση τρυγικού/μηλικό γίνεται μεγαλύτερος της μονάδας</a:t>
            </a:r>
          </a:p>
          <a:p>
            <a:r>
              <a:rPr lang="el-GR" dirty="0"/>
              <a:t> (</a:t>
            </a:r>
            <a:r>
              <a:rPr lang="el-GR" dirty="0" err="1"/>
              <a:t>iv</a:t>
            </a:r>
            <a:r>
              <a:rPr lang="el-GR" dirty="0"/>
              <a:t>) Στις θερμές περιοχές που δεν ευνοείται η οξύτητα ο τρυγητός θα πρέπει να γίνεται πρώιμα ενώ στις ψυχρές όψιμα</a:t>
            </a:r>
          </a:p>
          <a:p>
            <a:r>
              <a:rPr lang="el-GR" dirty="0"/>
              <a:t> (v) Η ωρίμανση δεν ορίζεται μόνο από τα σάκχαρα και τα οξέα αλλά και από τα </a:t>
            </a:r>
            <a:r>
              <a:rPr lang="el-GR" dirty="0" err="1"/>
              <a:t>φαινολικά</a:t>
            </a:r>
            <a:r>
              <a:rPr lang="el-GR" dirty="0"/>
              <a:t> και τα αρωματικά συστατικά</a:t>
            </a:r>
          </a:p>
        </p:txBody>
      </p:sp>
      <p:sp>
        <p:nvSpPr>
          <p:cNvPr id="4" name="Θέση αριθμού διαφάνειας 3">
            <a:extLst>
              <a:ext uri="{FF2B5EF4-FFF2-40B4-BE49-F238E27FC236}">
                <a16:creationId xmlns:a16="http://schemas.microsoft.com/office/drawing/2014/main" id="{11C092F4-E525-53B6-4821-2004595D66C1}"/>
              </a:ext>
            </a:extLst>
          </p:cNvPr>
          <p:cNvSpPr>
            <a:spLocks noGrp="1"/>
          </p:cNvSpPr>
          <p:nvPr>
            <p:ph type="sldNum" sz="quarter" idx="12"/>
          </p:nvPr>
        </p:nvSpPr>
        <p:spPr/>
        <p:txBody>
          <a:bodyPr/>
          <a:lstStyle/>
          <a:p>
            <a:fld id="{E56A5D8D-318D-4644-ADF8-BC977F9584B9}" type="slidenum">
              <a:rPr lang="el-GR" smtClean="0"/>
              <a:t>5</a:t>
            </a:fld>
            <a:endParaRPr lang="el-GR"/>
          </a:p>
        </p:txBody>
      </p:sp>
      <p:pic>
        <p:nvPicPr>
          <p:cNvPr id="5" name="Εικόνα 4">
            <a:extLst>
              <a:ext uri="{FF2B5EF4-FFF2-40B4-BE49-F238E27FC236}">
                <a16:creationId xmlns:a16="http://schemas.microsoft.com/office/drawing/2014/main" id="{17794D2B-C8FC-4C4B-88E5-580999373654}"/>
              </a:ext>
            </a:extLst>
          </p:cNvPr>
          <p:cNvPicPr>
            <a:picLocks noChangeAspect="1"/>
          </p:cNvPicPr>
          <p:nvPr/>
        </p:nvPicPr>
        <p:blipFill>
          <a:blip r:embed="rId2"/>
          <a:stretch>
            <a:fillRect/>
          </a:stretch>
        </p:blipFill>
        <p:spPr>
          <a:xfrm>
            <a:off x="7116129" y="1270000"/>
            <a:ext cx="5075871" cy="5772762"/>
          </a:xfrm>
          <a:prstGeom prst="rect">
            <a:avLst/>
          </a:prstGeom>
        </p:spPr>
      </p:pic>
    </p:spTree>
    <p:extLst>
      <p:ext uri="{BB962C8B-B14F-4D97-AF65-F5344CB8AC3E}">
        <p14:creationId xmlns:p14="http://schemas.microsoft.com/office/powerpoint/2010/main" val="813519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descr="Εικόνα που περιέχει βαρέλι, υπόγειο, αρκετά&#10;&#10;Περιγραφή που δημιουργήθηκε αυτόματα">
            <a:extLst>
              <a:ext uri="{FF2B5EF4-FFF2-40B4-BE49-F238E27FC236}">
                <a16:creationId xmlns:a16="http://schemas.microsoft.com/office/drawing/2014/main" id="{EC07BFC8-FCCF-1F8D-5501-9D6A3DE4F2CC}"/>
              </a:ext>
            </a:extLst>
          </p:cNvPr>
          <p:cNvPicPr>
            <a:picLocks noChangeAspect="1"/>
          </p:cNvPicPr>
          <p:nvPr/>
        </p:nvPicPr>
        <p:blipFill rotWithShape="1">
          <a:blip r:embed="rId2">
            <a:extLst>
              <a:ext uri="{28A0092B-C50C-407E-A947-70E740481C1C}">
                <a14:useLocalDpi xmlns:a14="http://schemas.microsoft.com/office/drawing/2010/main" val="0"/>
              </a:ext>
            </a:extLst>
          </a:blip>
          <a:srcRect r="22891"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1 - Τίτλος"/>
          <p:cNvSpPr>
            <a:spLocks noGrp="1"/>
          </p:cNvSpPr>
          <p:nvPr>
            <p:ph type="title"/>
          </p:nvPr>
        </p:nvSpPr>
        <p:spPr>
          <a:xfrm>
            <a:off x="677333" y="609600"/>
            <a:ext cx="3851123" cy="1320800"/>
          </a:xfrm>
        </p:spPr>
        <p:txBody>
          <a:bodyPr>
            <a:normAutofit/>
          </a:bodyPr>
          <a:lstStyle/>
          <a:p>
            <a:r>
              <a:rPr lang="el-GR" b="1"/>
              <a:t>Ξύλινες δεξαμενές και </a:t>
            </a:r>
            <a:r>
              <a:rPr lang="el-GR" b="1" err="1"/>
              <a:t>ζυμωτήρες</a:t>
            </a:r>
            <a:endParaRPr lang="el-GR"/>
          </a:p>
        </p:txBody>
      </p:sp>
      <p:sp>
        <p:nvSpPr>
          <p:cNvPr id="3" name="2 - Θέση περιεχομένου"/>
          <p:cNvSpPr>
            <a:spLocks noGrp="1"/>
          </p:cNvSpPr>
          <p:nvPr>
            <p:ph idx="1"/>
          </p:nvPr>
        </p:nvSpPr>
        <p:spPr>
          <a:xfrm>
            <a:off x="238125" y="1938866"/>
            <a:ext cx="4528609" cy="4661959"/>
          </a:xfrm>
        </p:spPr>
        <p:txBody>
          <a:bodyPr>
            <a:normAutofit/>
          </a:bodyPr>
          <a:lstStyle/>
          <a:p>
            <a:pPr>
              <a:lnSpc>
                <a:spcPct val="90000"/>
              </a:lnSpc>
              <a:buNone/>
            </a:pPr>
            <a:r>
              <a:rPr lang="el-GR" sz="2000" b="1" dirty="0"/>
              <a:t>Πριν τη χρήση καλό είναι να αποστειρώνεται</a:t>
            </a:r>
            <a:endParaRPr lang="el-GR" sz="2000" dirty="0"/>
          </a:p>
          <a:p>
            <a:pPr>
              <a:lnSpc>
                <a:spcPct val="90000"/>
              </a:lnSpc>
              <a:buNone/>
            </a:pPr>
            <a:endParaRPr lang="el-GR" sz="2000" b="1" dirty="0"/>
          </a:p>
          <a:p>
            <a:pPr>
              <a:lnSpc>
                <a:spcPct val="90000"/>
              </a:lnSpc>
              <a:buNone/>
            </a:pPr>
            <a:endParaRPr lang="el-GR" sz="2000" b="1" dirty="0"/>
          </a:p>
          <a:p>
            <a:pPr>
              <a:lnSpc>
                <a:spcPct val="90000"/>
              </a:lnSpc>
              <a:buNone/>
            </a:pPr>
            <a:endParaRPr lang="el-GR" sz="2000" b="1" dirty="0"/>
          </a:p>
          <a:p>
            <a:pPr>
              <a:lnSpc>
                <a:spcPct val="90000"/>
              </a:lnSpc>
              <a:buNone/>
            </a:pPr>
            <a:r>
              <a:rPr lang="el-GR" sz="2000" b="1" dirty="0"/>
              <a:t>Η αποστείρωση επιτυγχάνεται με </a:t>
            </a:r>
          </a:p>
          <a:p>
            <a:pPr>
              <a:lnSpc>
                <a:spcPct val="90000"/>
              </a:lnSpc>
            </a:pPr>
            <a:r>
              <a:rPr lang="el-GR" sz="2000" b="1" dirty="0"/>
              <a:t>καύση θείου εντός του βαρελιού</a:t>
            </a:r>
          </a:p>
          <a:p>
            <a:pPr>
              <a:lnSpc>
                <a:spcPct val="90000"/>
              </a:lnSpc>
            </a:pPr>
            <a:r>
              <a:rPr lang="el-GR" sz="2000" b="1" dirty="0"/>
              <a:t>με γέμισμα του βαρελιού με νερό που περιέχει θείο</a:t>
            </a:r>
          </a:p>
          <a:p>
            <a:pPr>
              <a:lnSpc>
                <a:spcPct val="90000"/>
              </a:lnSpc>
            </a:pPr>
            <a:r>
              <a:rPr lang="el-GR" sz="2000" b="1" dirty="0"/>
              <a:t>γέμισμα του βαρελιού με  ασβεστόνερο (διάλυμα υδροξειδίου του ασβεστίου).</a:t>
            </a:r>
          </a:p>
          <a:p>
            <a:pPr>
              <a:lnSpc>
                <a:spcPct val="90000"/>
              </a:lnSpc>
              <a:buNone/>
            </a:pPr>
            <a:endParaRPr lang="el-GR" sz="2000" b="1" dirty="0"/>
          </a:p>
          <a:p>
            <a:pPr>
              <a:lnSpc>
                <a:spcPct val="90000"/>
              </a:lnSpc>
              <a:buNone/>
            </a:pPr>
            <a:endParaRPr lang="el-GR" sz="2000" b="1" dirty="0"/>
          </a:p>
          <a:p>
            <a:pPr>
              <a:lnSpc>
                <a:spcPct val="90000"/>
              </a:lnSpc>
              <a:buNone/>
            </a:pPr>
            <a:endParaRPr lang="el-GR" sz="2000" b="1" dirty="0"/>
          </a:p>
          <a:p>
            <a:pPr>
              <a:lnSpc>
                <a:spcPct val="90000"/>
              </a:lnSpc>
              <a:buNone/>
            </a:pPr>
            <a:endParaRPr lang="el-GR" sz="2000" b="1" dirty="0"/>
          </a:p>
          <a:p>
            <a:pPr>
              <a:lnSpc>
                <a:spcPct val="90000"/>
              </a:lnSpc>
              <a:buNone/>
            </a:pPr>
            <a:endParaRPr lang="el-GR" sz="2000" b="1" dirty="0"/>
          </a:p>
          <a:p>
            <a:pPr>
              <a:lnSpc>
                <a:spcPct val="90000"/>
              </a:lnSpc>
              <a:buNone/>
            </a:pPr>
            <a:endParaRPr lang="el-GR" sz="2000" b="1" dirty="0"/>
          </a:p>
          <a:p>
            <a:pPr>
              <a:lnSpc>
                <a:spcPct val="90000"/>
              </a:lnSpc>
              <a:buNone/>
            </a:pPr>
            <a:endParaRPr lang="el-GR" sz="2000" b="1" dirty="0"/>
          </a:p>
          <a:p>
            <a:pPr>
              <a:lnSpc>
                <a:spcPct val="90000"/>
              </a:lnSpc>
              <a:buNone/>
            </a:pPr>
            <a:endParaRPr lang="el-GR" sz="2000" b="1" dirty="0"/>
          </a:p>
        </p:txBody>
      </p:sp>
      <p:cxnSp>
        <p:nvCxnSpPr>
          <p:cNvPr id="11" name="Straight Connector 1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0B1C1AE2-003F-B19E-C375-95558271CE21}"/>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50</a:t>
            </a:fld>
            <a:endParaRPr lang="el-GR">
              <a:solidFill>
                <a:srgbClr val="FFFFFF"/>
              </a:solidFill>
            </a:endParaRPr>
          </a:p>
        </p:txBody>
      </p:sp>
      <p:sp>
        <p:nvSpPr>
          <p:cNvPr id="2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536734" y="609600"/>
            <a:ext cx="3737268" cy="1320800"/>
          </a:xfrm>
        </p:spPr>
        <p:txBody>
          <a:bodyPr>
            <a:normAutofit/>
          </a:bodyPr>
          <a:lstStyle/>
          <a:p>
            <a:r>
              <a:rPr lang="el-GR" b="1"/>
              <a:t>Τσιμέντο</a:t>
            </a:r>
          </a:p>
        </p:txBody>
      </p:sp>
      <p:sp>
        <p:nvSpPr>
          <p:cNvPr id="3" name="2 - Θέση περιεχομένου"/>
          <p:cNvSpPr>
            <a:spLocks noGrp="1"/>
          </p:cNvSpPr>
          <p:nvPr>
            <p:ph idx="1"/>
          </p:nvPr>
        </p:nvSpPr>
        <p:spPr>
          <a:xfrm>
            <a:off x="5209563" y="2160589"/>
            <a:ext cx="6172812" cy="3880773"/>
          </a:xfrm>
        </p:spPr>
        <p:txBody>
          <a:bodyPr>
            <a:normAutofit fontScale="92500"/>
          </a:bodyPr>
          <a:lstStyle/>
          <a:p>
            <a:pPr marL="0" indent="0">
              <a:buNone/>
            </a:pPr>
            <a:r>
              <a:rPr lang="el-GR" sz="2400" b="1" dirty="0"/>
              <a:t>Χρησιμοποιήθηκε στην ποτοποιεία σαν υλικό κατασκευής </a:t>
            </a:r>
            <a:r>
              <a:rPr lang="el-GR" sz="2400" b="1" dirty="0" err="1"/>
              <a:t>ζυμωτήρων</a:t>
            </a:r>
            <a:r>
              <a:rPr lang="el-GR" sz="2400" b="1" dirty="0"/>
              <a:t> και αποθήκευσης οίνων</a:t>
            </a:r>
          </a:p>
          <a:p>
            <a:pPr marL="457200" indent="-457200">
              <a:buAutoNum type="arabicPeriod"/>
            </a:pPr>
            <a:endParaRPr lang="el-GR" sz="2400" b="1" dirty="0"/>
          </a:p>
          <a:p>
            <a:pPr marL="457200" indent="-457200">
              <a:buNone/>
            </a:pPr>
            <a:r>
              <a:rPr lang="el-GR" sz="2400" b="1" dirty="0"/>
              <a:t> Το βαρέλι επιτρέπει κ αυτό την </a:t>
            </a:r>
            <a:r>
              <a:rPr lang="el-GR" sz="2400" b="1" dirty="0" err="1"/>
              <a:t>μικροοξυγόνωση</a:t>
            </a:r>
            <a:r>
              <a:rPr lang="el-GR" sz="2400" b="1" dirty="0"/>
              <a:t> όμως σχεδόν πάντα επιδρά στο κρασί προσδίδοντας τα χαρακτηριστικά του αρώματα</a:t>
            </a:r>
            <a:endParaRPr lang="en-US" sz="2400" b="1" dirty="0"/>
          </a:p>
          <a:p>
            <a:pPr marL="457200" indent="-457200">
              <a:buNone/>
            </a:pPr>
            <a:r>
              <a:rPr lang="el-GR" sz="2400" b="1" dirty="0"/>
              <a:t>Το τσιμέντο έχει την καταπληκτική ιδιότητα να μένει δροσερό και να κρατά μια σταθερή θερμοκρασία. </a:t>
            </a:r>
          </a:p>
        </p:txBody>
      </p:sp>
      <p:pic>
        <p:nvPicPr>
          <p:cNvPr id="5" name="Εικόνα 4">
            <a:extLst>
              <a:ext uri="{FF2B5EF4-FFF2-40B4-BE49-F238E27FC236}">
                <a16:creationId xmlns:a16="http://schemas.microsoft.com/office/drawing/2014/main" id="{FE894A24-A089-267A-8CF6-D8F2BCB26EF8}"/>
              </a:ext>
            </a:extLst>
          </p:cNvPr>
          <p:cNvPicPr>
            <a:picLocks noChangeAspect="1"/>
          </p:cNvPicPr>
          <p:nvPr/>
        </p:nvPicPr>
        <p:blipFill rotWithShape="1">
          <a:blip r:embed="rId2"/>
          <a:srcRect l="27181" r="13819"/>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31" name="Isosceles Triangle 3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30B2BBBE-5A67-C982-6B07-AFFA55FD9F4C}"/>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a:pPr>
                <a:spcAft>
                  <a:spcPts val="600"/>
                </a:spcAft>
              </a:pPr>
              <a:t>51</a:t>
            </a:fld>
            <a:endParaRPr lang="el-GR"/>
          </a:p>
        </p:txBody>
      </p:sp>
    </p:spTree>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FE894A24-A089-267A-8CF6-D8F2BCB26EF8}"/>
              </a:ext>
            </a:extLst>
          </p:cNvPr>
          <p:cNvPicPr>
            <a:picLocks noChangeAspect="1"/>
          </p:cNvPicPr>
          <p:nvPr/>
        </p:nvPicPr>
        <p:blipFill rotWithShape="1">
          <a:blip r:embed="rId2"/>
          <a:srcRect l="1336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1 - Τίτλος"/>
          <p:cNvSpPr>
            <a:spLocks noGrp="1"/>
          </p:cNvSpPr>
          <p:nvPr>
            <p:ph type="title"/>
          </p:nvPr>
        </p:nvSpPr>
        <p:spPr>
          <a:xfrm>
            <a:off x="677333" y="609600"/>
            <a:ext cx="3851123" cy="1320800"/>
          </a:xfrm>
        </p:spPr>
        <p:txBody>
          <a:bodyPr>
            <a:normAutofit/>
          </a:bodyPr>
          <a:lstStyle/>
          <a:p>
            <a:r>
              <a:rPr lang="el-GR" b="1"/>
              <a:t>Τσιμέντο</a:t>
            </a:r>
          </a:p>
        </p:txBody>
      </p:sp>
      <p:sp>
        <p:nvSpPr>
          <p:cNvPr id="3" name="2 - Θέση περιεχομένου"/>
          <p:cNvSpPr>
            <a:spLocks noGrp="1"/>
          </p:cNvSpPr>
          <p:nvPr>
            <p:ph idx="1"/>
          </p:nvPr>
        </p:nvSpPr>
        <p:spPr>
          <a:xfrm>
            <a:off x="361950" y="1428751"/>
            <a:ext cx="4166506" cy="4612612"/>
          </a:xfrm>
        </p:spPr>
        <p:txBody>
          <a:bodyPr>
            <a:normAutofit/>
          </a:bodyPr>
          <a:lstStyle/>
          <a:p>
            <a:pPr marL="457200" indent="-457200">
              <a:lnSpc>
                <a:spcPct val="90000"/>
              </a:lnSpc>
              <a:buAutoNum type="arabicPeriod"/>
            </a:pPr>
            <a:endParaRPr lang="el-GR" sz="2000" b="1" dirty="0"/>
          </a:p>
          <a:p>
            <a:pPr marL="457200" indent="-457200">
              <a:lnSpc>
                <a:spcPct val="90000"/>
              </a:lnSpc>
              <a:buNone/>
            </a:pPr>
            <a:r>
              <a:rPr lang="el-GR" sz="2000" b="1" dirty="0"/>
              <a:t>Μειονεκτήματα</a:t>
            </a:r>
          </a:p>
          <a:p>
            <a:pPr marL="457200" indent="-457200">
              <a:lnSpc>
                <a:spcPct val="90000"/>
              </a:lnSpc>
              <a:buNone/>
            </a:pPr>
            <a:endParaRPr lang="el-GR" sz="2000" b="1" dirty="0"/>
          </a:p>
          <a:p>
            <a:pPr marL="0" indent="0">
              <a:lnSpc>
                <a:spcPct val="90000"/>
              </a:lnSpc>
              <a:buNone/>
            </a:pPr>
            <a:r>
              <a:rPr lang="el-GR" sz="2000" b="1" dirty="0"/>
              <a:t>Παρέχει αργίλιο στον οίνο κατά την αποθήκευσή του ή την οινοποίηση</a:t>
            </a:r>
          </a:p>
          <a:p>
            <a:pPr marL="457200" indent="-457200">
              <a:lnSpc>
                <a:spcPct val="90000"/>
              </a:lnSpc>
              <a:buAutoNum type="arabicPeriod" startAt="2"/>
            </a:pPr>
            <a:endParaRPr lang="el-GR" sz="2000" b="1" dirty="0"/>
          </a:p>
          <a:p>
            <a:pPr marL="0" indent="0">
              <a:lnSpc>
                <a:spcPct val="90000"/>
              </a:lnSpc>
              <a:buNone/>
            </a:pPr>
            <a:r>
              <a:rPr lang="el-GR" sz="2000" b="1" dirty="0"/>
              <a:t>Πορώδες και διευκολύνει τον εγκλωβισμό βακτηρίων.</a:t>
            </a:r>
          </a:p>
          <a:p>
            <a:pPr marL="457200" indent="-457200">
              <a:lnSpc>
                <a:spcPct val="90000"/>
              </a:lnSpc>
              <a:buAutoNum type="arabicPeriod" startAt="3"/>
            </a:pPr>
            <a:endParaRPr lang="el-GR" sz="2000" b="1" dirty="0"/>
          </a:p>
          <a:p>
            <a:pPr marL="457200" indent="-457200">
              <a:lnSpc>
                <a:spcPct val="90000"/>
              </a:lnSpc>
              <a:buNone/>
            </a:pPr>
            <a:r>
              <a:rPr lang="el-GR" sz="2000" b="1" dirty="0"/>
              <a:t>Αποστειρώνεται δύσκολα με ασβέστωμα της δεξαμενής</a:t>
            </a:r>
          </a:p>
          <a:p>
            <a:pPr marL="457200" indent="-457200">
              <a:lnSpc>
                <a:spcPct val="90000"/>
              </a:lnSpc>
              <a:buNone/>
            </a:pPr>
            <a:endParaRPr lang="el-GR" sz="1500" b="1"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30B2BBBE-5A67-C982-6B07-AFFA55FD9F4C}"/>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52</a:t>
            </a:fld>
            <a:endParaRPr lang="el-GR">
              <a:solidFill>
                <a:srgbClr val="FFFFFF"/>
              </a:solidFill>
            </a:endParaRPr>
          </a:p>
        </p:txBody>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4229016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536734" y="609600"/>
            <a:ext cx="3737268" cy="1320800"/>
          </a:xfrm>
        </p:spPr>
        <p:txBody>
          <a:bodyPr>
            <a:normAutofit/>
          </a:bodyPr>
          <a:lstStyle/>
          <a:p>
            <a:r>
              <a:rPr lang="el-GR" b="1"/>
              <a:t>                          </a:t>
            </a:r>
            <a:r>
              <a:rPr lang="el-GR" b="1" err="1"/>
              <a:t>Εποξικές</a:t>
            </a:r>
            <a:r>
              <a:rPr lang="el-GR" b="1"/>
              <a:t> ρητίνες</a:t>
            </a:r>
            <a:endParaRPr lang="el-GR"/>
          </a:p>
        </p:txBody>
      </p:sp>
      <p:sp>
        <p:nvSpPr>
          <p:cNvPr id="3" name="2 - Θέση περιεχομένου"/>
          <p:cNvSpPr>
            <a:spLocks noGrp="1"/>
          </p:cNvSpPr>
          <p:nvPr>
            <p:ph idx="1"/>
          </p:nvPr>
        </p:nvSpPr>
        <p:spPr>
          <a:xfrm>
            <a:off x="5000625" y="1930401"/>
            <a:ext cx="6353175" cy="4317999"/>
          </a:xfrm>
        </p:spPr>
        <p:txBody>
          <a:bodyPr>
            <a:normAutofit fontScale="92500" lnSpcReduction="10000"/>
          </a:bodyPr>
          <a:lstStyle/>
          <a:p>
            <a:pPr marL="0" indent="0">
              <a:lnSpc>
                <a:spcPct val="90000"/>
              </a:lnSpc>
              <a:buNone/>
            </a:pPr>
            <a:r>
              <a:rPr lang="el-GR" dirty="0"/>
              <a:t>Οι </a:t>
            </a:r>
            <a:r>
              <a:rPr lang="el-GR" dirty="0" err="1"/>
              <a:t>εποξικές</a:t>
            </a:r>
            <a:r>
              <a:rPr lang="el-GR" dirty="0"/>
              <a:t> ρητίνες, επίσης γνωστές ως </a:t>
            </a:r>
            <a:r>
              <a:rPr lang="el-GR" dirty="0" err="1"/>
              <a:t>πολυεποξείδια</a:t>
            </a:r>
            <a:r>
              <a:rPr lang="el-GR" dirty="0"/>
              <a:t>, είναι μια κατηγορία αντιδρώντων </a:t>
            </a:r>
            <a:r>
              <a:rPr lang="el-GR" dirty="0" err="1"/>
              <a:t>προπολυμερών</a:t>
            </a:r>
            <a:r>
              <a:rPr lang="el-GR" dirty="0"/>
              <a:t> και πολυμερών που περιέχουν ομάδες </a:t>
            </a:r>
            <a:r>
              <a:rPr lang="el-GR" dirty="0" err="1"/>
              <a:t>εποξειδίου</a:t>
            </a:r>
            <a:r>
              <a:rPr lang="el-GR" dirty="0"/>
              <a:t>. </a:t>
            </a:r>
          </a:p>
          <a:p>
            <a:pPr marL="0" indent="0">
              <a:lnSpc>
                <a:spcPct val="90000"/>
              </a:lnSpc>
              <a:buNone/>
            </a:pPr>
            <a:r>
              <a:rPr lang="el-GR" b="1" dirty="0"/>
              <a:t>Χρησιμοποιήθηκαν για ένα διάστημα για την επικάλυψη δεξαμενών από σίδηρο</a:t>
            </a:r>
          </a:p>
          <a:p>
            <a:pPr marL="457200" indent="-457200">
              <a:lnSpc>
                <a:spcPct val="90000"/>
              </a:lnSpc>
              <a:buNone/>
            </a:pPr>
            <a:endParaRPr lang="el-GR" b="1" dirty="0"/>
          </a:p>
          <a:p>
            <a:pPr marL="457200" indent="-457200">
              <a:lnSpc>
                <a:spcPct val="90000"/>
              </a:lnSpc>
              <a:buNone/>
            </a:pPr>
            <a:r>
              <a:rPr lang="el-GR" b="1" dirty="0"/>
              <a:t>Απεδείχθη όμως ότι υφίστανται μετά από χρήση ετών φθορά στις μηχανικές ιδιότητες της πλαστικής ύλης με αποτέλεσμα την δημιουργία οπών που διευκολύνουν την αλλοίωση. Στη συνέχεια έχουν </a:t>
            </a:r>
            <a:r>
              <a:rPr lang="el-GR" b="1" dirty="0" err="1"/>
              <a:t>εγκαταληφθεί</a:t>
            </a:r>
            <a:r>
              <a:rPr lang="el-GR" b="1" dirty="0"/>
              <a:t> σαν υλικό κατασκευής </a:t>
            </a:r>
            <a:r>
              <a:rPr lang="el-GR" b="1" dirty="0" err="1"/>
              <a:t>οινοδεξαμηνών</a:t>
            </a:r>
            <a:r>
              <a:rPr lang="el-GR" b="1" dirty="0"/>
              <a:t>. </a:t>
            </a:r>
          </a:p>
          <a:p>
            <a:pPr marL="457200" indent="-457200">
              <a:lnSpc>
                <a:spcPct val="90000"/>
              </a:lnSpc>
              <a:buNone/>
            </a:pPr>
            <a:endParaRPr lang="el-GR" b="1" dirty="0"/>
          </a:p>
          <a:p>
            <a:pPr marL="457200" indent="-457200">
              <a:lnSpc>
                <a:spcPct val="90000"/>
              </a:lnSpc>
              <a:buNone/>
            </a:pPr>
            <a:r>
              <a:rPr lang="el-GR" b="1" dirty="0"/>
              <a:t>                                        Δεξαμενές από σίδηρο</a:t>
            </a:r>
          </a:p>
          <a:p>
            <a:pPr marL="457200" indent="-457200">
              <a:lnSpc>
                <a:spcPct val="90000"/>
              </a:lnSpc>
              <a:buNone/>
            </a:pPr>
            <a:r>
              <a:rPr lang="el-GR" b="1" dirty="0"/>
              <a:t> Χρησιμοποιήθηκαν σε συνδυασμό με τις </a:t>
            </a:r>
            <a:r>
              <a:rPr lang="el-GR" b="1" dirty="0" err="1"/>
              <a:t>εποξειδικές</a:t>
            </a:r>
            <a:r>
              <a:rPr lang="el-GR" b="1" dirty="0"/>
              <a:t> ρητίνες. Είναι υλικό που προσβάλλεται από τα οξέα του οίνου</a:t>
            </a:r>
          </a:p>
          <a:p>
            <a:pPr marL="457200" indent="-457200">
              <a:lnSpc>
                <a:spcPct val="90000"/>
              </a:lnSpc>
              <a:buNone/>
            </a:pPr>
            <a:endParaRPr lang="el-GR" b="1" dirty="0"/>
          </a:p>
          <a:p>
            <a:pPr marL="457200" indent="-457200">
              <a:lnSpc>
                <a:spcPct val="90000"/>
              </a:lnSpc>
              <a:buNone/>
            </a:pPr>
            <a:endParaRPr lang="el-GR" b="1" dirty="0"/>
          </a:p>
        </p:txBody>
      </p:sp>
      <p:pic>
        <p:nvPicPr>
          <p:cNvPr id="6" name="Εικόνα 5" descr="Εικόνα που περιέχει δάπεδο, άθλημα&#10;&#10;Περιγραφή που δημιουργήθηκε αυτόματα">
            <a:extLst>
              <a:ext uri="{FF2B5EF4-FFF2-40B4-BE49-F238E27FC236}">
                <a16:creationId xmlns:a16="http://schemas.microsoft.com/office/drawing/2014/main" id="{25C23F41-74DF-46B9-510A-560FF7CF1132}"/>
              </a:ext>
            </a:extLst>
          </p:cNvPr>
          <p:cNvPicPr>
            <a:picLocks noChangeAspect="1"/>
          </p:cNvPicPr>
          <p:nvPr/>
        </p:nvPicPr>
        <p:blipFill rotWithShape="1">
          <a:blip r:embed="rId2">
            <a:extLst>
              <a:ext uri="{28A0092B-C50C-407E-A947-70E740481C1C}">
                <a14:useLocalDpi xmlns:a14="http://schemas.microsoft.com/office/drawing/2010/main" val="0"/>
              </a:ext>
            </a:extLst>
          </a:blip>
          <a:srcRect l="17638" r="15103"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3"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2FE37B0A-11B6-0ED5-4D17-022BA7B2035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53</a:t>
            </a:fld>
            <a:endParaRPr lang="el-GR"/>
          </a:p>
        </p:txBody>
      </p:sp>
    </p:spTree>
    <p:extLst>
      <p:ext uri="{BB962C8B-B14F-4D97-AF65-F5344CB8AC3E}">
        <p14:creationId xmlns:p14="http://schemas.microsoft.com/office/powerpoint/2010/main" val="3091444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6" name="Εικόνα 5" descr="Εικόνα που περιέχει κάδος απορριμμάτων, μπλε, δοχείο&#10;&#10;Περιγραφή που δημιουργήθηκε αυτόματα">
            <a:extLst>
              <a:ext uri="{FF2B5EF4-FFF2-40B4-BE49-F238E27FC236}">
                <a16:creationId xmlns:a16="http://schemas.microsoft.com/office/drawing/2014/main" id="{CAF46F53-E8CE-66A6-781A-0A3C4F78EC73}"/>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3589" b="12142"/>
          <a:stretch/>
        </p:blipFill>
        <p:spPr>
          <a:xfrm>
            <a:off x="20" y="10"/>
            <a:ext cx="12191980" cy="6857990"/>
          </a:xfrm>
          <a:prstGeom prst="rect">
            <a:avLst/>
          </a:prstGeom>
        </p:spPr>
      </p:pic>
      <p:sp>
        <p:nvSpPr>
          <p:cNvPr id="2" name="1 - Τίτλος"/>
          <p:cNvSpPr>
            <a:spLocks noGrp="1"/>
          </p:cNvSpPr>
          <p:nvPr>
            <p:ph type="title"/>
          </p:nvPr>
        </p:nvSpPr>
        <p:spPr>
          <a:xfrm>
            <a:off x="677334" y="609600"/>
            <a:ext cx="8596668" cy="1320800"/>
          </a:xfrm>
        </p:spPr>
        <p:txBody>
          <a:bodyPr>
            <a:normAutofit/>
          </a:bodyPr>
          <a:lstStyle/>
          <a:p>
            <a:r>
              <a:rPr lang="el-GR" b="1"/>
              <a:t>Πολυμερή υλικά</a:t>
            </a:r>
            <a:endParaRPr lang="el-GR"/>
          </a:p>
        </p:txBody>
      </p:sp>
      <p:sp>
        <p:nvSpPr>
          <p:cNvPr id="3" name="2 - Θέση περιεχομένου"/>
          <p:cNvSpPr>
            <a:spLocks noGrp="1"/>
          </p:cNvSpPr>
          <p:nvPr>
            <p:ph idx="1"/>
          </p:nvPr>
        </p:nvSpPr>
        <p:spPr>
          <a:xfrm>
            <a:off x="677334" y="2160589"/>
            <a:ext cx="8596668" cy="3880773"/>
          </a:xfrm>
        </p:spPr>
        <p:txBody>
          <a:bodyPr>
            <a:normAutofit/>
          </a:bodyPr>
          <a:lstStyle/>
          <a:p>
            <a:pPr marL="0" indent="0">
              <a:buNone/>
            </a:pPr>
            <a:r>
              <a:rPr lang="el-GR" b="1" dirty="0">
                <a:solidFill>
                  <a:srgbClr val="FFFFFF"/>
                </a:solidFill>
              </a:rPr>
              <a:t>Χρησιμοποιούνται ιδιαίτερα από μικρούς οινοποιούς για την κατασκευή δεξαμενών και βαρελιών ιδιαίτερα από ευκολία και άγνοια.</a:t>
            </a:r>
          </a:p>
          <a:p>
            <a:pPr marL="457200" indent="-457200">
              <a:buAutoNum type="arabicPeriod"/>
            </a:pPr>
            <a:endParaRPr lang="el-GR" b="1" dirty="0">
              <a:solidFill>
                <a:srgbClr val="FFFFFF"/>
              </a:solidFill>
            </a:endParaRPr>
          </a:p>
          <a:p>
            <a:pPr marL="0" indent="0">
              <a:buNone/>
            </a:pPr>
            <a:r>
              <a:rPr lang="el-GR" b="1" dirty="0">
                <a:solidFill>
                  <a:srgbClr val="FFFFFF"/>
                </a:solidFill>
              </a:rPr>
              <a:t>Είναι γενικά ακατάλληλα υλικά για οινοποίηση γιατί ελευθερώνουν μονομερή και πρόσθετα που έχουν τοξικότητα από τα πλαστικά  στο κρασί</a:t>
            </a:r>
          </a:p>
          <a:p>
            <a:pPr marL="457200" indent="-457200">
              <a:buAutoNum type="arabicPeriod" startAt="2"/>
            </a:pPr>
            <a:endParaRPr lang="el-GR" b="1" dirty="0">
              <a:solidFill>
                <a:srgbClr val="FFFFFF"/>
              </a:solidFill>
            </a:endParaRPr>
          </a:p>
          <a:p>
            <a:pPr marL="457200" indent="-457200">
              <a:buNone/>
            </a:pPr>
            <a:r>
              <a:rPr lang="el-GR" b="1" dirty="0">
                <a:solidFill>
                  <a:srgbClr val="FFFFFF"/>
                </a:solidFill>
              </a:rPr>
              <a:t> Δυστυχώς έχουν ευρεία χρήση σε παραγωγούς μικρής κλίμακας.</a:t>
            </a:r>
          </a:p>
          <a:p>
            <a:pPr marL="457200" indent="-457200">
              <a:buNone/>
            </a:pPr>
            <a:endParaRPr lang="el-GR" b="1" dirty="0">
              <a:solidFill>
                <a:srgbClr val="FFFFFF"/>
              </a:solidFill>
            </a:endParaRPr>
          </a:p>
        </p:txBody>
      </p:sp>
      <p:sp>
        <p:nvSpPr>
          <p:cNvPr id="4" name="Θέση αριθμού διαφάνειας 3">
            <a:extLst>
              <a:ext uri="{FF2B5EF4-FFF2-40B4-BE49-F238E27FC236}">
                <a16:creationId xmlns:a16="http://schemas.microsoft.com/office/drawing/2014/main" id="{DDF5861A-26DC-2858-A3B1-4981172B1588}"/>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54</a:t>
            </a:fld>
            <a:endParaRPr lang="el-GR"/>
          </a:p>
        </p:txBody>
      </p:sp>
    </p:spTree>
    <p:extLst>
      <p:ext uri="{BB962C8B-B14F-4D97-AF65-F5344CB8AC3E}">
        <p14:creationId xmlns:p14="http://schemas.microsoft.com/office/powerpoint/2010/main" val="3647500946"/>
      </p:ext>
    </p:extLst>
  </p:cSld>
  <p:clrMapOvr>
    <a:overrideClrMapping bg1="dk1" tx1="lt1" bg2="dk2" tx2="lt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536734" y="609600"/>
            <a:ext cx="3737268" cy="1320800"/>
          </a:xfrm>
        </p:spPr>
        <p:txBody>
          <a:bodyPr>
            <a:normAutofit/>
          </a:bodyPr>
          <a:lstStyle/>
          <a:p>
            <a:r>
              <a:rPr lang="el-GR" b="1"/>
              <a:t>Ανοξείδωτος χάλυβας</a:t>
            </a:r>
            <a:endParaRPr lang="el-GR"/>
          </a:p>
        </p:txBody>
      </p:sp>
      <p:sp>
        <p:nvSpPr>
          <p:cNvPr id="3" name="2 - Θέση περιεχομένου"/>
          <p:cNvSpPr>
            <a:spLocks noGrp="1"/>
          </p:cNvSpPr>
          <p:nvPr>
            <p:ph idx="1"/>
          </p:nvPr>
        </p:nvSpPr>
        <p:spPr>
          <a:xfrm>
            <a:off x="5209563" y="2160590"/>
            <a:ext cx="6180487" cy="3754436"/>
          </a:xfrm>
        </p:spPr>
        <p:txBody>
          <a:bodyPr>
            <a:normAutofit fontScale="92500" lnSpcReduction="10000"/>
          </a:bodyPr>
          <a:lstStyle/>
          <a:p>
            <a:pPr marL="0" indent="0">
              <a:lnSpc>
                <a:spcPct val="90000"/>
              </a:lnSpc>
              <a:buNone/>
            </a:pPr>
            <a:r>
              <a:rPr lang="el-GR" b="1" dirty="0"/>
              <a:t>Είναι το υλικό που έχει επικρατήσει στην κατασκευή των οινοποιείων και μαζί με το ξύλο αποτελούν τα υλικά της σωστής οινοποίησης</a:t>
            </a:r>
          </a:p>
          <a:p>
            <a:pPr marL="0" indent="0">
              <a:lnSpc>
                <a:spcPct val="90000"/>
              </a:lnSpc>
              <a:buNone/>
            </a:pPr>
            <a:endParaRPr lang="el-GR" b="1" dirty="0"/>
          </a:p>
          <a:p>
            <a:pPr marL="457200" indent="-457200">
              <a:lnSpc>
                <a:spcPct val="90000"/>
              </a:lnSpc>
              <a:buNone/>
            </a:pPr>
            <a:r>
              <a:rPr lang="el-GR" b="1" dirty="0"/>
              <a:t>Χρησιμοποιείται στην οινοποιεία,</a:t>
            </a:r>
            <a:r>
              <a:rPr lang="en-US" b="1" dirty="0"/>
              <a:t> </a:t>
            </a:r>
            <a:r>
              <a:rPr lang="el-GR" b="1" dirty="0"/>
              <a:t>οινοπνευματοποιεία και γενικά στην ποτοποιεία.</a:t>
            </a:r>
          </a:p>
          <a:p>
            <a:pPr marL="0" indent="0">
              <a:lnSpc>
                <a:spcPct val="90000"/>
              </a:lnSpc>
              <a:buNone/>
            </a:pPr>
            <a:r>
              <a:rPr lang="el-GR" b="1" dirty="0"/>
              <a:t>Σαν υλικό δεν προσβάλλεται από τον οίνο και τα προϊόντα του</a:t>
            </a:r>
          </a:p>
          <a:p>
            <a:pPr marL="0" indent="0">
              <a:lnSpc>
                <a:spcPct val="90000"/>
              </a:lnSpc>
              <a:buNone/>
            </a:pPr>
            <a:endParaRPr lang="el-GR" b="1" dirty="0"/>
          </a:p>
          <a:p>
            <a:pPr marL="457200" indent="-457200">
              <a:lnSpc>
                <a:spcPct val="90000"/>
              </a:lnSpc>
              <a:buNone/>
            </a:pPr>
            <a:r>
              <a:rPr lang="el-GR" b="1" dirty="0"/>
              <a:t>Δεν έχει οπές και δεν συμβάλει σε μολύνσεις</a:t>
            </a:r>
          </a:p>
          <a:p>
            <a:pPr marL="457200" indent="-457200">
              <a:lnSpc>
                <a:spcPct val="90000"/>
              </a:lnSpc>
              <a:buNone/>
            </a:pPr>
            <a:endParaRPr lang="el-GR" b="1" dirty="0"/>
          </a:p>
          <a:p>
            <a:pPr marL="457200" indent="-457200">
              <a:lnSpc>
                <a:spcPct val="90000"/>
              </a:lnSpc>
              <a:buNone/>
            </a:pPr>
            <a:r>
              <a:rPr lang="el-GR" b="1" dirty="0"/>
              <a:t>Αποστειρώνεται αποτελεσματικά με ζεστό νερό και έχει  αποδεκτό κόστος                                                                </a:t>
            </a:r>
          </a:p>
        </p:txBody>
      </p:sp>
      <p:pic>
        <p:nvPicPr>
          <p:cNvPr id="6" name="Εικόνα 5" descr="Εικόνα που περιέχει κινητήρας&#10;&#10;Περιγραφή που δημιουργήθηκε αυτόματα">
            <a:extLst>
              <a:ext uri="{FF2B5EF4-FFF2-40B4-BE49-F238E27FC236}">
                <a16:creationId xmlns:a16="http://schemas.microsoft.com/office/drawing/2014/main" id="{049BF756-162F-DB9A-18EB-4C99AD4D0DD0}"/>
              </a:ext>
            </a:extLst>
          </p:cNvPr>
          <p:cNvPicPr>
            <a:picLocks noChangeAspect="1"/>
          </p:cNvPicPr>
          <p:nvPr/>
        </p:nvPicPr>
        <p:blipFill rotWithShape="1">
          <a:blip r:embed="rId2">
            <a:extLst>
              <a:ext uri="{28A0092B-C50C-407E-A947-70E740481C1C}">
                <a14:useLocalDpi xmlns:a14="http://schemas.microsoft.com/office/drawing/2010/main" val="0"/>
              </a:ext>
            </a:extLst>
          </a:blip>
          <a:srcRect l="10541" r="36948" b="-2"/>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6" name="Isosceles Triangle 15">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8697603D-91D0-62B3-82B5-75A25A57187B}"/>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55</a:t>
            </a:fld>
            <a:endParaRPr lang="el-GR"/>
          </a:p>
        </p:txBody>
      </p:sp>
    </p:spTree>
    <p:extLst>
      <p:ext uri="{BB962C8B-B14F-4D97-AF65-F5344CB8AC3E}">
        <p14:creationId xmlns:p14="http://schemas.microsoft.com/office/powerpoint/2010/main" val="1747640188"/>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49" name="Group 1032">
            <a:extLst>
              <a:ext uri="{FF2B5EF4-FFF2-40B4-BE49-F238E27FC236}">
                <a16:creationId xmlns:a16="http://schemas.microsoft.com/office/drawing/2014/main" id="{5EA39187-0197-4C1D-BE4A-06B353C7B2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34" name="Straight Connector 1033">
              <a:extLst>
                <a:ext uri="{FF2B5EF4-FFF2-40B4-BE49-F238E27FC236}">
                  <a16:creationId xmlns:a16="http://schemas.microsoft.com/office/drawing/2014/main" id="{9E0FD730-D6BC-440A-89CF-7AA0C22C2F2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35" name="Straight Connector 1034">
              <a:extLst>
                <a:ext uri="{FF2B5EF4-FFF2-40B4-BE49-F238E27FC236}">
                  <a16:creationId xmlns:a16="http://schemas.microsoft.com/office/drawing/2014/main" id="{31382DE6-64CB-4577-89E8-47941290A9D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36" name="Rectangle 23">
              <a:extLst>
                <a:ext uri="{FF2B5EF4-FFF2-40B4-BE49-F238E27FC236}">
                  <a16:creationId xmlns:a16="http://schemas.microsoft.com/office/drawing/2014/main" id="{3ABD17EF-A676-4770-A8C8-E83BA0230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037" name="Rectangle 25">
              <a:extLst>
                <a:ext uri="{FF2B5EF4-FFF2-40B4-BE49-F238E27FC236}">
                  <a16:creationId xmlns:a16="http://schemas.microsoft.com/office/drawing/2014/main" id="{380D4582-A9DE-4A6E-8537-EFC4F860C3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038" name="Isosceles Triangle 1037">
              <a:extLst>
                <a:ext uri="{FF2B5EF4-FFF2-40B4-BE49-F238E27FC236}">
                  <a16:creationId xmlns:a16="http://schemas.microsoft.com/office/drawing/2014/main" id="{D66B8CF3-0959-4E8D-8F3A-AF62F21D9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039" name="Rectangle 27">
              <a:extLst>
                <a:ext uri="{FF2B5EF4-FFF2-40B4-BE49-F238E27FC236}">
                  <a16:creationId xmlns:a16="http://schemas.microsoft.com/office/drawing/2014/main" id="{97D4D559-2783-4E84-BB73-7F51D0235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040" name="Rectangle 28">
              <a:extLst>
                <a:ext uri="{FF2B5EF4-FFF2-40B4-BE49-F238E27FC236}">
                  <a16:creationId xmlns:a16="http://schemas.microsoft.com/office/drawing/2014/main" id="{8834FE36-E841-40B5-9465-1CFC99ED5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041" name="Rectangle 29">
              <a:extLst>
                <a:ext uri="{FF2B5EF4-FFF2-40B4-BE49-F238E27FC236}">
                  <a16:creationId xmlns:a16="http://schemas.microsoft.com/office/drawing/2014/main" id="{1A4197A1-AE79-4DC1-9E3A-845B40BA8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042" name="Isosceles Triangle 1041">
              <a:extLst>
                <a:ext uri="{FF2B5EF4-FFF2-40B4-BE49-F238E27FC236}">
                  <a16:creationId xmlns:a16="http://schemas.microsoft.com/office/drawing/2014/main" id="{326F6688-CBD0-42EE-9B90-25100FE89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043" name="Isosceles Triangle 1042">
              <a:extLst>
                <a:ext uri="{FF2B5EF4-FFF2-40B4-BE49-F238E27FC236}">
                  <a16:creationId xmlns:a16="http://schemas.microsoft.com/office/drawing/2014/main" id="{EF23F9BB-FC2E-48BA-8E63-A4436C28D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27C26AFA-6AF3-ABF8-40A1-628D73027021}"/>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5400" dirty="0" err="1"/>
              <a:t>Dexamenes</a:t>
            </a:r>
            <a:r>
              <a:rPr lang="en-US" sz="5400" dirty="0"/>
              <a:t>°° Seaside Hotel</a:t>
            </a:r>
          </a:p>
        </p:txBody>
      </p:sp>
      <p:sp>
        <p:nvSpPr>
          <p:cNvPr id="1050" name="Rectangle 1044">
            <a:extLst>
              <a:ext uri="{FF2B5EF4-FFF2-40B4-BE49-F238E27FC236}">
                <a16:creationId xmlns:a16="http://schemas.microsoft.com/office/drawing/2014/main" id="{4F71A406-3CB7-4E4D-B434-24E6AA4F3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1772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1026" name="Picture 2" descr="dexamenes°° drone view">
            <a:extLst>
              <a:ext uri="{FF2B5EF4-FFF2-40B4-BE49-F238E27FC236}">
                <a16:creationId xmlns:a16="http://schemas.microsoft.com/office/drawing/2014/main" id="{60C27830-7433-CC1F-C6FC-81D8651D3B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495" b="12658"/>
          <a:stretch/>
        </p:blipFill>
        <p:spPr bwMode="auto">
          <a:xfrm>
            <a:off x="20" y="3"/>
            <a:ext cx="6050260" cy="40916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xamenes°° Courtyard WineTank Suite">
            <a:extLst>
              <a:ext uri="{FF2B5EF4-FFF2-40B4-BE49-F238E27FC236}">
                <a16:creationId xmlns:a16="http://schemas.microsoft.com/office/drawing/2014/main" id="{6377337A-0527-FC96-CCCD-9F60BC2934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46" b="23299"/>
          <a:stretch/>
        </p:blipFill>
        <p:spPr bwMode="auto">
          <a:xfrm>
            <a:off x="6141719" y="-683"/>
            <a:ext cx="6050280" cy="4092348"/>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9B7DA727-2A51-BDEB-A7B9-D94D1CA123B4}"/>
              </a:ext>
            </a:extLst>
          </p:cNvPr>
          <p:cNvSpPr>
            <a:spLocks noGrp="1"/>
          </p:cNvSpPr>
          <p:nvPr>
            <p:ph type="sldNum" sz="quarter" idx="12"/>
          </p:nvPr>
        </p:nvSpPr>
        <p:spPr>
          <a:xfrm>
            <a:off x="10739336" y="6356350"/>
            <a:ext cx="614464" cy="365125"/>
          </a:xfrm>
        </p:spPr>
        <p:txBody>
          <a:bodyPr vert="horz" lIns="91440" tIns="45720" rIns="91440" bIns="45720" rtlCol="0" anchor="ctr">
            <a:normAutofit/>
          </a:bodyPr>
          <a:lstStyle/>
          <a:p>
            <a:pPr defTabSz="914400">
              <a:spcAft>
                <a:spcPts val="600"/>
              </a:spcAft>
            </a:pPr>
            <a:fld id="{E56A5D8D-318D-4644-ADF8-BC977F9584B9}" type="slidenum">
              <a:rPr lang="en-US" sz="1200">
                <a:solidFill>
                  <a:prstClr val="white"/>
                </a:solidFill>
              </a:rPr>
              <a:pPr defTabSz="914400">
                <a:spcAft>
                  <a:spcPts val="600"/>
                </a:spcAft>
              </a:pPr>
              <a:t>56</a:t>
            </a:fld>
            <a:endParaRPr lang="en-US" sz="1200" dirty="0">
              <a:solidFill>
                <a:prstClr val="white"/>
              </a:solidFill>
            </a:endParaRPr>
          </a:p>
        </p:txBody>
      </p:sp>
    </p:spTree>
    <p:extLst>
      <p:ext uri="{BB962C8B-B14F-4D97-AF65-F5344CB8AC3E}">
        <p14:creationId xmlns:p14="http://schemas.microsoft.com/office/powerpoint/2010/main" val="3946156069"/>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DB074A8E-BAA8-0EC6-BEA4-8005D0CE485B}"/>
              </a:ext>
            </a:extLst>
          </p:cNvPr>
          <p:cNvSpPr>
            <a:spLocks noGrp="1"/>
          </p:cNvSpPr>
          <p:nvPr>
            <p:ph idx="1"/>
          </p:nvPr>
        </p:nvSpPr>
        <p:spPr>
          <a:xfrm>
            <a:off x="677334" y="1253067"/>
            <a:ext cx="6155266" cy="4351866"/>
          </a:xfrm>
        </p:spPr>
        <p:txBody>
          <a:bodyPr anchor="ctr">
            <a:normAutofit/>
          </a:bodyPr>
          <a:lstStyle/>
          <a:p>
            <a:pPr marL="0" indent="0">
              <a:buNone/>
            </a:pPr>
            <a:r>
              <a:rPr lang="el-GR" b="1" i="0" u="none" strike="noStrike" baseline="0" dirty="0"/>
              <a:t>Για να παραχθεί ένα κρασί καλής ποιότητας είναι αναγκαίες πληροφορίες για την :</a:t>
            </a:r>
          </a:p>
          <a:p>
            <a:r>
              <a:rPr lang="el-GR" b="1" dirty="0"/>
              <a:t>Σύσταση του γλεύκους και του οίνου 
Τεχνολογία ζύμωσης
Επεξεργασία μετά τη ζύμωση
Μικροβιολογία οίνου</a:t>
            </a:r>
          </a:p>
        </p:txBody>
      </p:sp>
      <p:sp>
        <p:nvSpPr>
          <p:cNvPr id="11" name="Rectangle 10">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cxnSp>
        <p:nvCxnSpPr>
          <p:cNvPr id="13" name="Straight Connector 12">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D72379DC-46F8-7829-E691-F94AB1779E3A}"/>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57</a:t>
            </a:fld>
            <a:endParaRPr lang="el-GR"/>
          </a:p>
        </p:txBody>
      </p:sp>
      <p:sp>
        <p:nvSpPr>
          <p:cNvPr id="23"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 name="Isosceles Triangle 28">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E36669DD-EF38-C96F-794B-7ADD28055BAE}"/>
              </a:ext>
            </a:extLst>
          </p:cNvPr>
          <p:cNvSpPr>
            <a:spLocks noGrp="1"/>
          </p:cNvSpPr>
          <p:nvPr>
            <p:ph type="title"/>
          </p:nvPr>
        </p:nvSpPr>
        <p:spPr>
          <a:xfrm>
            <a:off x="7829658" y="1253067"/>
            <a:ext cx="3371742" cy="4351866"/>
          </a:xfrm>
        </p:spPr>
        <p:txBody>
          <a:bodyPr anchor="ctr">
            <a:normAutofit/>
          </a:bodyPr>
          <a:lstStyle/>
          <a:p>
            <a:r>
              <a:rPr lang="el-GR">
                <a:solidFill>
                  <a:schemeClr val="bg1"/>
                </a:solidFill>
              </a:rPr>
              <a:t>Κρασιά ποιότητας</a:t>
            </a:r>
          </a:p>
        </p:txBody>
      </p:sp>
    </p:spTree>
    <p:extLst>
      <p:ext uri="{BB962C8B-B14F-4D97-AF65-F5344CB8AC3E}">
        <p14:creationId xmlns:p14="http://schemas.microsoft.com/office/powerpoint/2010/main" val="662624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87969ACF-CC9F-4080-207B-8CDD829F9D3F}"/>
              </a:ext>
            </a:extLst>
          </p:cNvPr>
          <p:cNvSpPr>
            <a:spLocks noGrp="1"/>
          </p:cNvSpPr>
          <p:nvPr>
            <p:ph type="title"/>
          </p:nvPr>
        </p:nvSpPr>
        <p:spPr>
          <a:xfrm>
            <a:off x="643467" y="816638"/>
            <a:ext cx="3367359" cy="5224724"/>
          </a:xfrm>
        </p:spPr>
        <p:txBody>
          <a:bodyPr anchor="ctr">
            <a:normAutofit/>
          </a:bodyPr>
          <a:lstStyle/>
          <a:p>
            <a:r>
              <a:rPr lang="el-GR" dirty="0"/>
              <a:t>Κρασιά ποιότητας</a:t>
            </a:r>
          </a:p>
        </p:txBody>
      </p:sp>
      <p:sp>
        <p:nvSpPr>
          <p:cNvPr id="4" name="Θέση αριθμού διαφάνειας 3">
            <a:extLst>
              <a:ext uri="{FF2B5EF4-FFF2-40B4-BE49-F238E27FC236}">
                <a16:creationId xmlns:a16="http://schemas.microsoft.com/office/drawing/2014/main" id="{2A22FCC3-75B3-C2AC-B7B5-E4B8239419B1}"/>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58</a:t>
            </a:fld>
            <a:endParaRPr lang="el-GR"/>
          </a:p>
        </p:txBody>
      </p:sp>
      <p:sp>
        <p:nvSpPr>
          <p:cNvPr id="3" name="Θέση περιεχομένου 2">
            <a:extLst>
              <a:ext uri="{FF2B5EF4-FFF2-40B4-BE49-F238E27FC236}">
                <a16:creationId xmlns:a16="http://schemas.microsoft.com/office/drawing/2014/main" id="{B3C9E7E3-05D7-44E2-9DBD-175D0D88984C}"/>
              </a:ext>
            </a:extLst>
          </p:cNvPr>
          <p:cNvSpPr>
            <a:spLocks noGrp="1"/>
          </p:cNvSpPr>
          <p:nvPr>
            <p:ph idx="1"/>
          </p:nvPr>
        </p:nvSpPr>
        <p:spPr>
          <a:xfrm>
            <a:off x="4654295" y="816638"/>
            <a:ext cx="4619706" cy="5224724"/>
          </a:xfrm>
        </p:spPr>
        <p:txBody>
          <a:bodyPr anchor="ctr">
            <a:normAutofit/>
          </a:bodyPr>
          <a:lstStyle/>
          <a:p>
            <a:r>
              <a:rPr lang="el-GR" dirty="0"/>
              <a:t>Σύσταση του γλεύκους και του οίνου </a:t>
            </a:r>
          </a:p>
          <a:p>
            <a:endParaRPr lang="el-GR" dirty="0"/>
          </a:p>
          <a:p>
            <a:pPr marL="0" indent="0">
              <a:buNone/>
            </a:pPr>
            <a:r>
              <a:rPr lang="el-GR" dirty="0"/>
              <a:t>Σχετίζεται με:
α) την ποιότητα του γλεύκους
β) το αν το γλεύκος είναι ικανό για ζύμωση
γ) πιθανές αλλοιώσεις του οίνου</a:t>
            </a:r>
          </a:p>
        </p:txBody>
      </p:sp>
    </p:spTree>
    <p:extLst>
      <p:ext uri="{BB962C8B-B14F-4D97-AF65-F5344CB8AC3E}">
        <p14:creationId xmlns:p14="http://schemas.microsoft.com/office/powerpoint/2010/main" val="2607935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7BA9ED-B784-1781-91F3-35C3DAAD370C}"/>
              </a:ext>
            </a:extLst>
          </p:cNvPr>
          <p:cNvSpPr>
            <a:spLocks noGrp="1"/>
          </p:cNvSpPr>
          <p:nvPr>
            <p:ph type="title"/>
          </p:nvPr>
        </p:nvSpPr>
        <p:spPr>
          <a:xfrm>
            <a:off x="2849562" y="609600"/>
            <a:ext cx="6424440" cy="1320800"/>
          </a:xfrm>
        </p:spPr>
        <p:txBody>
          <a:bodyPr>
            <a:normAutofit/>
          </a:bodyPr>
          <a:lstStyle/>
          <a:p>
            <a:r>
              <a:rPr lang="el-GR" b="1" dirty="0"/>
              <a:t>Τεχνολογία ζύμωσης:</a:t>
            </a:r>
            <a:br>
              <a:rPr lang="el-GR" b="1" dirty="0"/>
            </a:br>
            <a:endParaRPr lang="el-GR" dirty="0"/>
          </a:p>
        </p:txBody>
      </p:sp>
      <p:pic>
        <p:nvPicPr>
          <p:cNvPr id="6" name="Picture 5" descr="A heap of used corks">
            <a:extLst>
              <a:ext uri="{FF2B5EF4-FFF2-40B4-BE49-F238E27FC236}">
                <a16:creationId xmlns:a16="http://schemas.microsoft.com/office/drawing/2014/main" id="{65046F47-77EA-AE19-62E5-0BD5C2F7FEB0}"/>
              </a:ext>
            </a:extLst>
          </p:cNvPr>
          <p:cNvPicPr>
            <a:picLocks noChangeAspect="1"/>
          </p:cNvPicPr>
          <p:nvPr/>
        </p:nvPicPr>
        <p:blipFill rotWithShape="1">
          <a:blip r:embed="rId2"/>
          <a:srcRect l="35955" r="37472" b="1"/>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0" name="Isosceles Triangle 9">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DC316C9C-B9A8-0909-9A92-6F3EDB706059}"/>
              </a:ext>
            </a:extLst>
          </p:cNvPr>
          <p:cNvSpPr>
            <a:spLocks noGrp="1"/>
          </p:cNvSpPr>
          <p:nvPr>
            <p:ph idx="1"/>
          </p:nvPr>
        </p:nvSpPr>
        <p:spPr>
          <a:xfrm>
            <a:off x="2849562" y="2160589"/>
            <a:ext cx="6424440" cy="3880773"/>
          </a:xfrm>
        </p:spPr>
        <p:txBody>
          <a:bodyPr>
            <a:normAutofit/>
          </a:bodyPr>
          <a:lstStyle/>
          <a:p>
            <a:pPr marL="0" indent="0">
              <a:buNone/>
            </a:pPr>
            <a:r>
              <a:rPr lang="el-GR" sz="2400" b="1" dirty="0"/>
              <a:t>Σχετίζεται με:</a:t>
            </a:r>
            <a:endParaRPr lang="en-US" sz="2400" b="1" dirty="0"/>
          </a:p>
          <a:p>
            <a:r>
              <a:rPr lang="el-GR" sz="2400" b="1" dirty="0"/>
              <a:t> ποιότητα των οίνων
διατήρηση των οίνων 
οινοποίηση
ποικιλία προϊόντων</a:t>
            </a:r>
            <a:endParaRPr lang="el-GR" sz="2400" dirty="0"/>
          </a:p>
        </p:txBody>
      </p:sp>
      <p:sp>
        <p:nvSpPr>
          <p:cNvPr id="4" name="Θέση αριθμού διαφάνειας 3">
            <a:extLst>
              <a:ext uri="{FF2B5EF4-FFF2-40B4-BE49-F238E27FC236}">
                <a16:creationId xmlns:a16="http://schemas.microsoft.com/office/drawing/2014/main" id="{8CE2D56D-8810-1A79-FFF3-17C797A55110}"/>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59</a:t>
            </a:fld>
            <a:endParaRPr lang="el-GR"/>
          </a:p>
        </p:txBody>
      </p:sp>
    </p:spTree>
    <p:extLst>
      <p:ext uri="{BB962C8B-B14F-4D97-AF65-F5344CB8AC3E}">
        <p14:creationId xmlns:p14="http://schemas.microsoft.com/office/powerpoint/2010/main" val="4162848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6" name="Εικόνα 5" descr="Εικόνα που περιέχει χορτάρι, εξωτερικός χώρος/ύπαιθρος, δέντρο, πράσινο&#10;&#10;Περιγραφή που δημιουργήθηκε αυτόματα">
            <a:extLst>
              <a:ext uri="{FF2B5EF4-FFF2-40B4-BE49-F238E27FC236}">
                <a16:creationId xmlns:a16="http://schemas.microsoft.com/office/drawing/2014/main" id="{5B17E292-1CB0-A6ED-1C96-BD4A5437778F}"/>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Τίτλος 1">
            <a:extLst>
              <a:ext uri="{FF2B5EF4-FFF2-40B4-BE49-F238E27FC236}">
                <a16:creationId xmlns:a16="http://schemas.microsoft.com/office/drawing/2014/main" id="{F77B9EAA-E378-6EF4-9799-BD89A2AFAB57}"/>
              </a:ext>
            </a:extLst>
          </p:cNvPr>
          <p:cNvSpPr>
            <a:spLocks noGrp="1"/>
          </p:cNvSpPr>
          <p:nvPr>
            <p:ph type="title"/>
          </p:nvPr>
        </p:nvSpPr>
        <p:spPr>
          <a:xfrm>
            <a:off x="677334" y="609600"/>
            <a:ext cx="8596668" cy="1320800"/>
          </a:xfrm>
        </p:spPr>
        <p:txBody>
          <a:bodyPr>
            <a:normAutofit/>
          </a:bodyPr>
          <a:lstStyle/>
          <a:p>
            <a:r>
              <a:rPr lang="el-GR" dirty="0"/>
              <a:t>Τρυγητός</a:t>
            </a:r>
          </a:p>
        </p:txBody>
      </p:sp>
      <p:sp>
        <p:nvSpPr>
          <p:cNvPr id="3" name="Θέση περιεχομένου 2">
            <a:extLst>
              <a:ext uri="{FF2B5EF4-FFF2-40B4-BE49-F238E27FC236}">
                <a16:creationId xmlns:a16="http://schemas.microsoft.com/office/drawing/2014/main" id="{474BB6AF-2E46-F9FF-1A0A-ACD822AF4575}"/>
              </a:ext>
            </a:extLst>
          </p:cNvPr>
          <p:cNvSpPr>
            <a:spLocks noGrp="1"/>
          </p:cNvSpPr>
          <p:nvPr>
            <p:ph idx="1"/>
          </p:nvPr>
        </p:nvSpPr>
        <p:spPr>
          <a:xfrm>
            <a:off x="677334" y="2160589"/>
            <a:ext cx="8596668" cy="3880773"/>
          </a:xfrm>
        </p:spPr>
        <p:txBody>
          <a:bodyPr>
            <a:normAutofit/>
          </a:bodyPr>
          <a:lstStyle/>
          <a:p>
            <a:r>
              <a:rPr lang="el-GR">
                <a:solidFill>
                  <a:srgbClr val="FFFFFF"/>
                </a:solidFill>
              </a:rPr>
              <a:t>Εξαρτάται από τα συστατικά του σταφυλιού και από τον τύπο του οίνου που θέλουμε να παράγουμε.</a:t>
            </a:r>
          </a:p>
          <a:p>
            <a:r>
              <a:rPr lang="el-GR">
                <a:solidFill>
                  <a:srgbClr val="FFFFFF"/>
                </a:solidFill>
              </a:rPr>
              <a:t>Δείκτης ωρίμανσης είναι το πηλίκο των σακχάρων /οξέα.</a:t>
            </a:r>
          </a:p>
          <a:p>
            <a:r>
              <a:rPr lang="el-GR">
                <a:solidFill>
                  <a:srgbClr val="FFFFFF"/>
                </a:solidFill>
              </a:rPr>
              <a:t>Ο δείκτης ωρίμανσης ορίζεται και σαν το πηλίκο τρυγικού προς το άθροισμα τρυγικού και μηλικού που πρέπει να πλησιάζει τη μονάδα.</a:t>
            </a:r>
          </a:p>
          <a:p>
            <a:r>
              <a:rPr lang="el-GR">
                <a:solidFill>
                  <a:srgbClr val="FFFFFF"/>
                </a:solidFill>
              </a:rPr>
              <a:t>Στην ωρίμανση έχουμε αύξηση της φρουκτόζης και μείωση της γλυκόζης και το πηλίκο γλυκόζης/φρουκτόζης είναι περίπου 0.95.</a:t>
            </a:r>
          </a:p>
          <a:p>
            <a:r>
              <a:rPr lang="el-GR">
                <a:solidFill>
                  <a:srgbClr val="FFFFFF"/>
                </a:solidFill>
              </a:rPr>
              <a:t>Μετά την ωρίμανση έχουμε αύξηση των σακχάρων και συνεπώς  υπερωρίμανση.</a:t>
            </a:r>
          </a:p>
          <a:p>
            <a:endParaRPr lang="el-GR">
              <a:solidFill>
                <a:srgbClr val="FFFFFF"/>
              </a:solidFill>
            </a:endParaRPr>
          </a:p>
        </p:txBody>
      </p:sp>
      <p:sp>
        <p:nvSpPr>
          <p:cNvPr id="4" name="Θέση αριθμού διαφάνειας 3">
            <a:extLst>
              <a:ext uri="{FF2B5EF4-FFF2-40B4-BE49-F238E27FC236}">
                <a16:creationId xmlns:a16="http://schemas.microsoft.com/office/drawing/2014/main" id="{2B754925-381C-FC8D-45B5-E9C6208A7E64}"/>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6</a:t>
            </a:fld>
            <a:endParaRPr lang="el-GR"/>
          </a:p>
        </p:txBody>
      </p:sp>
    </p:spTree>
    <p:extLst>
      <p:ext uri="{BB962C8B-B14F-4D97-AF65-F5344CB8AC3E}">
        <p14:creationId xmlns:p14="http://schemas.microsoft.com/office/powerpoint/2010/main" val="303111750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34509B11-C7E3-BA65-339A-8F0760A755DA}"/>
              </a:ext>
            </a:extLst>
          </p:cNvPr>
          <p:cNvSpPr>
            <a:spLocks noGrp="1"/>
          </p:cNvSpPr>
          <p:nvPr>
            <p:ph type="title"/>
          </p:nvPr>
        </p:nvSpPr>
        <p:spPr>
          <a:xfrm>
            <a:off x="677334" y="609600"/>
            <a:ext cx="8596668" cy="1320800"/>
          </a:xfrm>
        </p:spPr>
        <p:txBody>
          <a:bodyPr>
            <a:normAutofit/>
          </a:bodyPr>
          <a:lstStyle/>
          <a:p>
            <a:r>
              <a:rPr lang="el-GR" b="1" dirty="0"/>
              <a:t>Επεξεργασία μετά τη ζύμωση</a:t>
            </a:r>
            <a:br>
              <a:rPr lang="el-GR" b="1" dirty="0"/>
            </a:br>
            <a:endParaRPr lang="el-GR" dirty="0"/>
          </a:p>
        </p:txBody>
      </p:sp>
      <p:sp>
        <p:nvSpPr>
          <p:cNvPr id="4" name="Θέση αριθμού διαφάνειας 3">
            <a:extLst>
              <a:ext uri="{FF2B5EF4-FFF2-40B4-BE49-F238E27FC236}">
                <a16:creationId xmlns:a16="http://schemas.microsoft.com/office/drawing/2014/main" id="{CF488FCD-1C21-5786-DFF2-E42B41127B17}"/>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60</a:t>
            </a:fld>
            <a:endParaRPr lang="el-GR"/>
          </a:p>
        </p:txBody>
      </p:sp>
      <p:sp>
        <p:nvSpPr>
          <p:cNvPr id="3" name="Θέση περιεχομένου 2">
            <a:extLst>
              <a:ext uri="{FF2B5EF4-FFF2-40B4-BE49-F238E27FC236}">
                <a16:creationId xmlns:a16="http://schemas.microsoft.com/office/drawing/2014/main" id="{E4AB5F2B-063A-5CF0-502B-AA2FE7B1C126}"/>
              </a:ext>
            </a:extLst>
          </p:cNvPr>
          <p:cNvSpPr>
            <a:spLocks noGrp="1"/>
          </p:cNvSpPr>
          <p:nvPr>
            <p:ph idx="1"/>
          </p:nvPr>
        </p:nvSpPr>
        <p:spPr>
          <a:xfrm>
            <a:off x="677334" y="2160589"/>
            <a:ext cx="8596668" cy="3880773"/>
          </a:xfrm>
        </p:spPr>
        <p:txBody>
          <a:bodyPr>
            <a:normAutofit/>
          </a:bodyPr>
          <a:lstStyle/>
          <a:p>
            <a:pPr marL="0" indent="0">
              <a:buNone/>
            </a:pPr>
            <a:r>
              <a:rPr lang="el-GR" sz="2800" b="1" dirty="0"/>
              <a:t>
Σχετίζεται με:
α) κυρίως με την διατήρησή του κρασιού
β) εμφιάλωση του κρασιού
γ) ποιότητα του κρασιού</a:t>
            </a:r>
            <a:r>
              <a:rPr lang="el-GR" b="1" dirty="0"/>
              <a:t>
</a:t>
            </a:r>
            <a:endParaRPr lang="el-GR" dirty="0"/>
          </a:p>
        </p:txBody>
      </p:sp>
    </p:spTree>
    <p:extLst>
      <p:ext uri="{BB962C8B-B14F-4D97-AF65-F5344CB8AC3E}">
        <p14:creationId xmlns:p14="http://schemas.microsoft.com/office/powerpoint/2010/main" val="2435173635"/>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FA5225E0-2325-BBDD-DFB2-DBF8E89A12A8}"/>
              </a:ext>
            </a:extLst>
          </p:cNvPr>
          <p:cNvSpPr>
            <a:spLocks noGrp="1"/>
          </p:cNvSpPr>
          <p:nvPr>
            <p:ph type="title"/>
          </p:nvPr>
        </p:nvSpPr>
        <p:spPr>
          <a:xfrm>
            <a:off x="677334" y="609600"/>
            <a:ext cx="8596668" cy="1320800"/>
          </a:xfrm>
        </p:spPr>
        <p:txBody>
          <a:bodyPr>
            <a:normAutofit/>
          </a:bodyPr>
          <a:lstStyle/>
          <a:p>
            <a:r>
              <a:rPr lang="el-GR" b="1" dirty="0"/>
              <a:t>Μικροβιολογία οίνου</a:t>
            </a:r>
            <a:br>
              <a:rPr lang="el-GR" b="1" dirty="0"/>
            </a:br>
            <a:endParaRPr lang="el-GR" dirty="0"/>
          </a:p>
        </p:txBody>
      </p:sp>
      <p:sp>
        <p:nvSpPr>
          <p:cNvPr id="4" name="Θέση αριθμού διαφάνειας 3">
            <a:extLst>
              <a:ext uri="{FF2B5EF4-FFF2-40B4-BE49-F238E27FC236}">
                <a16:creationId xmlns:a16="http://schemas.microsoft.com/office/drawing/2014/main" id="{F9C8FAD2-DA65-8A77-D0AB-03C4AF42F2A5}"/>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61</a:t>
            </a:fld>
            <a:endParaRPr lang="el-GR"/>
          </a:p>
        </p:txBody>
      </p:sp>
      <p:sp>
        <p:nvSpPr>
          <p:cNvPr id="3" name="Θέση περιεχομένου 2">
            <a:extLst>
              <a:ext uri="{FF2B5EF4-FFF2-40B4-BE49-F238E27FC236}">
                <a16:creationId xmlns:a16="http://schemas.microsoft.com/office/drawing/2014/main" id="{F5069E87-64A9-23CB-CDCE-F003C786A216}"/>
              </a:ext>
            </a:extLst>
          </p:cNvPr>
          <p:cNvSpPr>
            <a:spLocks noGrp="1"/>
          </p:cNvSpPr>
          <p:nvPr>
            <p:ph idx="1"/>
          </p:nvPr>
        </p:nvSpPr>
        <p:spPr>
          <a:xfrm>
            <a:off x="677334" y="2160589"/>
            <a:ext cx="8596668" cy="3880773"/>
          </a:xfrm>
        </p:spPr>
        <p:txBody>
          <a:bodyPr>
            <a:normAutofit/>
          </a:bodyPr>
          <a:lstStyle/>
          <a:p>
            <a:pPr marL="0" indent="0">
              <a:buNone/>
            </a:pPr>
            <a:r>
              <a:rPr lang="el-GR" sz="3200" b="1" dirty="0"/>
              <a:t>Έχει επίδραση:</a:t>
            </a:r>
          </a:p>
          <a:p>
            <a:pPr marL="0" indent="0">
              <a:buNone/>
            </a:pPr>
            <a:r>
              <a:rPr lang="el-GR" sz="3200" b="1" dirty="0"/>
              <a:t>
α) στην ποιότητα του οίνου
β) στην </a:t>
            </a:r>
            <a:r>
              <a:rPr lang="el-GR" sz="3200" b="1" dirty="0" err="1"/>
              <a:t>ζυμωσιμότητα</a:t>
            </a:r>
            <a:r>
              <a:rPr lang="el-GR" sz="3200" b="1" dirty="0"/>
              <a:t> γλεύκους
γ) τεχνολογία ζύμωσης</a:t>
            </a:r>
            <a:endParaRPr lang="el-GR" sz="3200" dirty="0"/>
          </a:p>
        </p:txBody>
      </p:sp>
    </p:spTree>
    <p:extLst>
      <p:ext uri="{BB962C8B-B14F-4D97-AF65-F5344CB8AC3E}">
        <p14:creationId xmlns:p14="http://schemas.microsoft.com/office/powerpoint/2010/main" val="3937898645"/>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99F74250-76BE-D002-DC04-A129EFBDDD40}"/>
              </a:ext>
            </a:extLst>
          </p:cNvPr>
          <p:cNvSpPr>
            <a:spLocks noGrp="1"/>
          </p:cNvSpPr>
          <p:nvPr>
            <p:ph type="title"/>
          </p:nvPr>
        </p:nvSpPr>
        <p:spPr>
          <a:xfrm>
            <a:off x="677334" y="609600"/>
            <a:ext cx="8596668" cy="1320800"/>
          </a:xfrm>
        </p:spPr>
        <p:txBody>
          <a:bodyPr>
            <a:normAutofit/>
          </a:bodyPr>
          <a:lstStyle/>
          <a:p>
            <a:r>
              <a:rPr lang="el-GR" b="1" dirty="0"/>
              <a:t>Οίνος με αλκοολική ζύμωση γλεύκους</a:t>
            </a:r>
            <a:endParaRPr lang="el-GR" dirty="0"/>
          </a:p>
        </p:txBody>
      </p:sp>
      <p:sp>
        <p:nvSpPr>
          <p:cNvPr id="4" name="Θέση αριθμού διαφάνειας 3">
            <a:extLst>
              <a:ext uri="{FF2B5EF4-FFF2-40B4-BE49-F238E27FC236}">
                <a16:creationId xmlns:a16="http://schemas.microsoft.com/office/drawing/2014/main" id="{18B7D3A1-C838-0792-9142-E21813211F50}"/>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62</a:t>
            </a:fld>
            <a:endParaRPr lang="el-GR"/>
          </a:p>
        </p:txBody>
      </p:sp>
      <p:sp>
        <p:nvSpPr>
          <p:cNvPr id="3" name="Θέση περιεχομένου 2">
            <a:extLst>
              <a:ext uri="{FF2B5EF4-FFF2-40B4-BE49-F238E27FC236}">
                <a16:creationId xmlns:a16="http://schemas.microsoft.com/office/drawing/2014/main" id="{69678F94-1C08-C5E3-C041-9AB57972E455}"/>
              </a:ext>
            </a:extLst>
          </p:cNvPr>
          <p:cNvSpPr>
            <a:spLocks noGrp="1"/>
          </p:cNvSpPr>
          <p:nvPr>
            <p:ph idx="1"/>
          </p:nvPr>
        </p:nvSpPr>
        <p:spPr>
          <a:xfrm>
            <a:off x="677334" y="1677881"/>
            <a:ext cx="10020258" cy="4363482"/>
          </a:xfrm>
        </p:spPr>
        <p:txBody>
          <a:bodyPr>
            <a:normAutofit/>
          </a:bodyPr>
          <a:lstStyle/>
          <a:p>
            <a:pPr marL="0" indent="0">
              <a:buNone/>
            </a:pPr>
            <a:r>
              <a:rPr lang="el-GR" b="1" dirty="0"/>
              <a:t>
</a:t>
            </a:r>
            <a:r>
              <a:rPr lang="el-GR" sz="2400" b="1" dirty="0"/>
              <a:t>Το Άρωμα, η Γεύση και η Εμφάνιση εξαρτούνται από</a:t>
            </a:r>
          </a:p>
          <a:p>
            <a:pPr marL="0" indent="0">
              <a:buNone/>
            </a:pPr>
            <a:r>
              <a:rPr lang="el-GR" sz="2400" b="1" dirty="0"/>
              <a:t>
i) Πρώτη ύλη (Σταφύλια με άρωμα)
</a:t>
            </a:r>
            <a:r>
              <a:rPr lang="el-GR" sz="2400" b="1" dirty="0" err="1"/>
              <a:t>ii</a:t>
            </a:r>
            <a:r>
              <a:rPr lang="el-GR" sz="2400" b="1" dirty="0"/>
              <a:t>) Μικροβιολογία κρασιού (στέλεχος ζύμης, χλωρίδα μικροοργανισμών, αν η μαγιά είναι ανθεκτική στην αλκοόλη και στις χαμηλές θερμοκρασίες)
</a:t>
            </a:r>
            <a:r>
              <a:rPr lang="el-GR" sz="2400" b="1" dirty="0" err="1"/>
              <a:t>iii</a:t>
            </a:r>
            <a:r>
              <a:rPr lang="el-GR" sz="2400" b="1" dirty="0"/>
              <a:t>) Ζύμωση (Κολλημένες ζυμώσεις, Ζυμώσεις χαμηλής θερμοκρασίας κρατούν πτητικές ουσίες)
</a:t>
            </a:r>
            <a:r>
              <a:rPr lang="el-GR" sz="2400" b="1" dirty="0" err="1"/>
              <a:t>iv</a:t>
            </a:r>
            <a:r>
              <a:rPr lang="el-GR" sz="2400" b="1" dirty="0"/>
              <a:t>) Παλαίωση (Βελτίωση του αρώματος και της γεύσης)</a:t>
            </a:r>
            <a:endParaRPr lang="el-GR" dirty="0"/>
          </a:p>
        </p:txBody>
      </p:sp>
    </p:spTree>
    <p:extLst>
      <p:ext uri="{BB962C8B-B14F-4D97-AF65-F5344CB8AC3E}">
        <p14:creationId xmlns:p14="http://schemas.microsoft.com/office/powerpoint/2010/main" val="3303169062"/>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C45B25B0-FF93-33E9-F9F7-B997C832BE16}"/>
              </a:ext>
            </a:extLst>
          </p:cNvPr>
          <p:cNvSpPr>
            <a:spLocks noGrp="1"/>
          </p:cNvSpPr>
          <p:nvPr>
            <p:ph type="title"/>
          </p:nvPr>
        </p:nvSpPr>
        <p:spPr>
          <a:xfrm>
            <a:off x="677334" y="609600"/>
            <a:ext cx="8596668" cy="1320800"/>
          </a:xfrm>
        </p:spPr>
        <p:txBody>
          <a:bodyPr>
            <a:normAutofit/>
          </a:bodyPr>
          <a:lstStyle/>
          <a:p>
            <a:r>
              <a:rPr lang="el-GR" b="1" dirty="0"/>
              <a:t>Σταφύλι</a:t>
            </a:r>
            <a:endParaRPr lang="el-GR" dirty="0"/>
          </a:p>
        </p:txBody>
      </p:sp>
      <p:sp>
        <p:nvSpPr>
          <p:cNvPr id="4" name="Θέση αριθμού διαφάνειας 3">
            <a:extLst>
              <a:ext uri="{FF2B5EF4-FFF2-40B4-BE49-F238E27FC236}">
                <a16:creationId xmlns:a16="http://schemas.microsoft.com/office/drawing/2014/main" id="{76633285-DF52-ECBA-D18D-872F2B629466}"/>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63</a:t>
            </a:fld>
            <a:endParaRPr lang="el-GR"/>
          </a:p>
        </p:txBody>
      </p:sp>
      <p:sp>
        <p:nvSpPr>
          <p:cNvPr id="3" name="Θέση περιεχομένου 2">
            <a:extLst>
              <a:ext uri="{FF2B5EF4-FFF2-40B4-BE49-F238E27FC236}">
                <a16:creationId xmlns:a16="http://schemas.microsoft.com/office/drawing/2014/main" id="{419CD720-19B3-E3DC-8ABF-2B0F163EEEFD}"/>
              </a:ext>
            </a:extLst>
          </p:cNvPr>
          <p:cNvSpPr>
            <a:spLocks noGrp="1"/>
          </p:cNvSpPr>
          <p:nvPr>
            <p:ph idx="1"/>
          </p:nvPr>
        </p:nvSpPr>
        <p:spPr>
          <a:xfrm>
            <a:off x="677334" y="2160589"/>
            <a:ext cx="8596668" cy="3880773"/>
          </a:xfrm>
        </p:spPr>
        <p:txBody>
          <a:bodyPr>
            <a:normAutofit/>
          </a:bodyPr>
          <a:lstStyle/>
          <a:p>
            <a:pPr>
              <a:lnSpc>
                <a:spcPct val="90000"/>
              </a:lnSpc>
            </a:pPr>
            <a:r>
              <a:rPr lang="el-GR" sz="1500" b="1" dirty="0" err="1"/>
              <a:t>Βοστρύχοι</a:t>
            </a:r>
            <a:r>
              <a:rPr lang="el-GR" sz="1500" b="1" dirty="0"/>
              <a:t> (</a:t>
            </a:r>
            <a:r>
              <a:rPr lang="el-GR" sz="1500" b="1" dirty="0" err="1"/>
              <a:t>Πολυφαινόλες</a:t>
            </a:r>
            <a:r>
              <a:rPr lang="el-GR" sz="1500" b="1" dirty="0"/>
              <a:t> Οργανικά οξέα Αζωτούχες ενώσεις)</a:t>
            </a:r>
          </a:p>
          <a:p>
            <a:pPr>
              <a:lnSpc>
                <a:spcPct val="90000"/>
              </a:lnSpc>
            </a:pPr>
            <a:endParaRPr lang="el-GR" sz="1500" b="1" i="0" u="none" strike="noStrike" baseline="0" dirty="0"/>
          </a:p>
          <a:p>
            <a:pPr>
              <a:lnSpc>
                <a:spcPct val="90000"/>
              </a:lnSpc>
            </a:pPr>
            <a:r>
              <a:rPr lang="el-GR" sz="1500" b="1" dirty="0"/>
              <a:t>Σάρκα :</a:t>
            </a:r>
          </a:p>
          <a:p>
            <a:pPr marL="0" indent="0">
              <a:lnSpc>
                <a:spcPct val="90000"/>
              </a:lnSpc>
              <a:buNone/>
            </a:pPr>
            <a:r>
              <a:rPr lang="el-GR" sz="1500" b="1" dirty="0"/>
              <a:t>Ζάχαρα
Οργανικά οξέα: Κιτρικό οξύ, Τρυγικό οξύ, </a:t>
            </a:r>
            <a:r>
              <a:rPr lang="el-GR" sz="1500" b="1" dirty="0" err="1"/>
              <a:t>Μηλεϊνικό</a:t>
            </a:r>
            <a:r>
              <a:rPr lang="el-GR" sz="1500" b="1" dirty="0"/>
              <a:t> οξύ
Αζωτούχες ενώσεις (αμινοξέα και άλατα αμμωνίου)</a:t>
            </a:r>
          </a:p>
          <a:p>
            <a:pPr>
              <a:lnSpc>
                <a:spcPct val="90000"/>
              </a:lnSpc>
            </a:pPr>
            <a:endParaRPr lang="el-GR" sz="1500" b="1" dirty="0"/>
          </a:p>
          <a:p>
            <a:pPr marL="0" indent="0">
              <a:lnSpc>
                <a:spcPct val="90000"/>
              </a:lnSpc>
              <a:buNone/>
            </a:pPr>
            <a:endParaRPr lang="el-GR" sz="1500" b="1" dirty="0"/>
          </a:p>
          <a:p>
            <a:pPr>
              <a:lnSpc>
                <a:spcPct val="90000"/>
              </a:lnSpc>
            </a:pPr>
            <a:r>
              <a:rPr lang="el-GR" sz="1500" b="1" dirty="0"/>
              <a:t>Κουκούτσι (έλαια) 
Φλούδα (Χρώμα (</a:t>
            </a:r>
            <a:r>
              <a:rPr lang="el-GR" sz="1500" b="1" dirty="0" err="1"/>
              <a:t>Ανθοκυανές</a:t>
            </a:r>
            <a:r>
              <a:rPr lang="el-GR" sz="1500" b="1" dirty="0"/>
              <a:t>) </a:t>
            </a:r>
            <a:r>
              <a:rPr lang="el-GR" sz="1500" b="1" dirty="0" err="1"/>
              <a:t>Λινολεϊκό</a:t>
            </a:r>
            <a:r>
              <a:rPr lang="el-GR" sz="1500" b="1" dirty="0"/>
              <a:t> οξύ, Αλκοολικοί εστέρες, Λιπαρά οξέα και αλδεΰδες, Άρωμα) Πηκτίνες</a:t>
            </a:r>
            <a:endParaRPr lang="el-GR" sz="1500" dirty="0"/>
          </a:p>
        </p:txBody>
      </p:sp>
    </p:spTree>
    <p:extLst>
      <p:ext uri="{BB962C8B-B14F-4D97-AF65-F5344CB8AC3E}">
        <p14:creationId xmlns:p14="http://schemas.microsoft.com/office/powerpoint/2010/main" val="235223176"/>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2"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3"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1B253497-9A7E-79E4-B10A-4CCAC79BDE9D}"/>
              </a:ext>
            </a:extLst>
          </p:cNvPr>
          <p:cNvSpPr>
            <a:spLocks noGrp="1"/>
          </p:cNvSpPr>
          <p:nvPr>
            <p:ph type="title"/>
          </p:nvPr>
        </p:nvSpPr>
        <p:spPr>
          <a:xfrm>
            <a:off x="677334" y="609600"/>
            <a:ext cx="9912878" cy="735013"/>
          </a:xfrm>
        </p:spPr>
        <p:txBody>
          <a:bodyPr>
            <a:normAutofit/>
          </a:bodyPr>
          <a:lstStyle/>
          <a:p>
            <a:r>
              <a:rPr lang="el-GR" sz="1800" b="1" dirty="0"/>
              <a:t>Συστατικά του πρωτογενούς αρώματος του οίνου
</a:t>
            </a:r>
            <a:endParaRPr lang="el-GR" dirty="0"/>
          </a:p>
        </p:txBody>
      </p:sp>
      <p:sp>
        <p:nvSpPr>
          <p:cNvPr id="4" name="Θέση αριθμού διαφάνειας 3">
            <a:extLst>
              <a:ext uri="{FF2B5EF4-FFF2-40B4-BE49-F238E27FC236}">
                <a16:creationId xmlns:a16="http://schemas.microsoft.com/office/drawing/2014/main" id="{C01A4413-7F96-39B4-1635-EF051964F9A6}"/>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64</a:t>
            </a:fld>
            <a:endParaRPr lang="el-GR"/>
          </a:p>
        </p:txBody>
      </p:sp>
      <p:graphicFrame>
        <p:nvGraphicFramePr>
          <p:cNvPr id="7" name="Θέση περιεχομένου 6">
            <a:extLst>
              <a:ext uri="{FF2B5EF4-FFF2-40B4-BE49-F238E27FC236}">
                <a16:creationId xmlns:a16="http://schemas.microsoft.com/office/drawing/2014/main" id="{6B07893F-597F-7702-357C-98FE549EA1E9}"/>
              </a:ext>
            </a:extLst>
          </p:cNvPr>
          <p:cNvGraphicFramePr>
            <a:graphicFrameLocks noGrp="1"/>
          </p:cNvGraphicFramePr>
          <p:nvPr>
            <p:ph idx="1"/>
            <p:extLst>
              <p:ext uri="{D42A27DB-BD31-4B8C-83A1-F6EECF244321}">
                <p14:modId xmlns:p14="http://schemas.microsoft.com/office/powerpoint/2010/main" val="1224121062"/>
              </p:ext>
            </p:extLst>
          </p:nvPr>
        </p:nvGraphicFramePr>
        <p:xfrm>
          <a:off x="795180" y="1553747"/>
          <a:ext cx="9460271" cy="5022197"/>
        </p:xfrm>
        <a:graphic>
          <a:graphicData uri="http://schemas.openxmlformats.org/drawingml/2006/table">
            <a:tbl>
              <a:tblPr>
                <a:tableStyleId>{5C22544A-7EE6-4342-B048-85BDC9FD1C3A}</a:tableStyleId>
              </a:tblPr>
              <a:tblGrid>
                <a:gridCol w="3250660">
                  <a:extLst>
                    <a:ext uri="{9D8B030D-6E8A-4147-A177-3AD203B41FA5}">
                      <a16:colId xmlns:a16="http://schemas.microsoft.com/office/drawing/2014/main" val="4102947859"/>
                    </a:ext>
                  </a:extLst>
                </a:gridCol>
                <a:gridCol w="6209611">
                  <a:extLst>
                    <a:ext uri="{9D8B030D-6E8A-4147-A177-3AD203B41FA5}">
                      <a16:colId xmlns:a16="http://schemas.microsoft.com/office/drawing/2014/main" val="3299285426"/>
                    </a:ext>
                  </a:extLst>
                </a:gridCol>
              </a:tblGrid>
              <a:tr h="155401">
                <a:tc>
                  <a:txBody>
                    <a:bodyPr/>
                    <a:lstStyle/>
                    <a:p>
                      <a:pPr algn="r" fontAlgn="ctr"/>
                      <a:endParaRPr lang="el-GR" sz="1400" b="1" i="0" u="dbl" strike="noStrike" dirty="0">
                        <a:solidFill>
                          <a:srgbClr val="FF0000"/>
                        </a:solidFill>
                        <a:effectLst/>
                        <a:latin typeface="Calibri" panose="020F0502020204030204" pitchFamily="34" charset="0"/>
                      </a:endParaRPr>
                    </a:p>
                  </a:txBody>
                  <a:tcPr marL="3953" marR="3953" marT="3953" marB="0" anchor="ctr"/>
                </a:tc>
                <a:tc>
                  <a:txBody>
                    <a:bodyPr/>
                    <a:lstStyle/>
                    <a:p>
                      <a:pPr algn="l" fontAlgn="b"/>
                      <a:r>
                        <a:rPr lang="el-GR" sz="1400" u="none" strike="noStrike" dirty="0">
                          <a:effectLst/>
                          <a:latin typeface="Calibri" panose="020F0502020204030204" pitchFamily="34" charset="0"/>
                        </a:rPr>
                        <a:t>Σταφύλι</a:t>
                      </a:r>
                      <a:endParaRPr lang="en-US" sz="1400" b="0" i="0" u="none" strike="noStrike" dirty="0">
                        <a:solidFill>
                          <a:srgbClr val="FF0000"/>
                        </a:solidFill>
                        <a:effectLst/>
                        <a:latin typeface="Calibri" panose="020F0502020204030204" pitchFamily="34" charset="0"/>
                      </a:endParaRPr>
                    </a:p>
                  </a:txBody>
                  <a:tcPr marL="3953" marR="3953" marT="3953" marB="0" anchor="b"/>
                </a:tc>
                <a:extLst>
                  <a:ext uri="{0D108BD9-81ED-4DB2-BD59-A6C34878D82A}">
                    <a16:rowId xmlns:a16="http://schemas.microsoft.com/office/drawing/2014/main" val="3722894399"/>
                  </a:ext>
                </a:extLst>
              </a:tr>
              <a:tr h="155401">
                <a:tc>
                  <a:txBody>
                    <a:bodyPr/>
                    <a:lstStyle/>
                    <a:p>
                      <a:pPr algn="l" fontAlgn="ct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endParaRPr lang="en-US"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841791477"/>
                  </a:ext>
                </a:extLst>
              </a:tr>
              <a:tr h="155401">
                <a:tc>
                  <a:txBody>
                    <a:bodyPr/>
                    <a:lstStyle/>
                    <a:p>
                      <a:pPr algn="l" fontAlgn="ctr"/>
                      <a:r>
                        <a:rPr lang="en-US" sz="1400" u="none" strike="noStrike" dirty="0">
                          <a:effectLst/>
                          <a:latin typeface="Calibri" panose="020F0502020204030204" pitchFamily="34" charset="0"/>
                        </a:rPr>
                        <a:t>Methanol</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err="1">
                          <a:effectLst/>
                          <a:latin typeface="Calibri" panose="020F0502020204030204" pitchFamily="34" charset="0"/>
                        </a:rPr>
                        <a:t>Κονκόρντ</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2754422313"/>
                  </a:ext>
                </a:extLst>
              </a:tr>
              <a:tr h="155401">
                <a:tc>
                  <a:txBody>
                    <a:bodyPr/>
                    <a:lstStyle/>
                    <a:p>
                      <a:pPr algn="l" fontAlgn="ctr"/>
                      <a:r>
                        <a:rPr lang="en-US" sz="1400" u="none" strike="noStrike" dirty="0" err="1">
                          <a:effectLst/>
                          <a:latin typeface="Calibri" panose="020F0502020204030204" pitchFamily="34" charset="0"/>
                        </a:rPr>
                        <a:t>Ethylacetate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468914013"/>
                  </a:ext>
                </a:extLst>
              </a:tr>
              <a:tr h="155401">
                <a:tc>
                  <a:txBody>
                    <a:bodyPr/>
                    <a:lstStyle/>
                    <a:p>
                      <a:pPr algn="l" fontAlgn="ctr"/>
                      <a:r>
                        <a:rPr lang="en-US" sz="1400" u="none" strike="noStrike" dirty="0" err="1">
                          <a:effectLst/>
                          <a:latin typeface="Calibri" panose="020F0502020204030204" pitchFamily="34" charset="0"/>
                        </a:rPr>
                        <a:t>Methylacetate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64557125"/>
                  </a:ext>
                </a:extLst>
              </a:tr>
              <a:tr h="155401">
                <a:tc>
                  <a:txBody>
                    <a:bodyPr/>
                    <a:lstStyle/>
                    <a:p>
                      <a:pPr algn="l" fontAlgn="ctr"/>
                      <a:r>
                        <a:rPr lang="en-US" sz="1400" u="none" strike="noStrike" dirty="0">
                          <a:effectLst/>
                          <a:latin typeface="Calibri" panose="020F0502020204030204" pitchFamily="34" charset="0"/>
                        </a:rPr>
                        <a:t>Acetaldehyde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466370306"/>
                  </a:ext>
                </a:extLst>
              </a:tr>
              <a:tr h="155401">
                <a:tc>
                  <a:txBody>
                    <a:bodyPr/>
                    <a:lstStyle/>
                    <a:p>
                      <a:pPr algn="l" fontAlgn="ctr"/>
                      <a:r>
                        <a:rPr lang="en-US" sz="1400" u="none" strike="noStrike" dirty="0">
                          <a:effectLst/>
                          <a:latin typeface="Calibri" panose="020F0502020204030204" pitchFamily="34" charset="0"/>
                        </a:rPr>
                        <a:t>Iso-propanol</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2465971685"/>
                  </a:ext>
                </a:extLst>
              </a:tr>
              <a:tr h="155401">
                <a:tc>
                  <a:txBody>
                    <a:bodyPr/>
                    <a:lstStyle/>
                    <a:p>
                      <a:pPr algn="l" fontAlgn="ctr"/>
                      <a:r>
                        <a:rPr lang="en-US" sz="1400" u="none" strike="noStrike" dirty="0" err="1">
                          <a:effectLst/>
                          <a:latin typeface="Calibri" panose="020F0502020204030204" pitchFamily="34" charset="0"/>
                        </a:rPr>
                        <a:t>Propanaldehyde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2031885762"/>
                  </a:ext>
                </a:extLst>
              </a:tr>
              <a:tr h="155401">
                <a:tc>
                  <a:txBody>
                    <a:bodyPr/>
                    <a:lstStyle/>
                    <a:p>
                      <a:pPr algn="l" fontAlgn="ctr"/>
                      <a:r>
                        <a:rPr lang="en-US" sz="1400" u="none" strike="noStrike" dirty="0">
                          <a:effectLst/>
                          <a:latin typeface="Calibri" panose="020F0502020204030204" pitchFamily="34" charset="0"/>
                        </a:rPr>
                        <a:t>Ethyl propionate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161295499"/>
                  </a:ext>
                </a:extLst>
              </a:tr>
              <a:tr h="155401">
                <a:tc>
                  <a:txBody>
                    <a:bodyPr/>
                    <a:lstStyle/>
                    <a:p>
                      <a:pPr algn="l" fontAlgn="ctr"/>
                      <a:r>
                        <a:rPr lang="en-US" sz="1400" u="none" strike="noStrike" dirty="0">
                          <a:effectLst/>
                          <a:latin typeface="Calibri" panose="020F0502020204030204" pitchFamily="34" charset="0"/>
                        </a:rPr>
                        <a:t>Iso-</a:t>
                      </a:r>
                      <a:r>
                        <a:rPr lang="en-US" sz="1400" u="none" strike="noStrike" dirty="0" err="1">
                          <a:effectLst/>
                          <a:latin typeface="Calibri" panose="020F0502020204030204" pitchFamily="34" charset="0"/>
                        </a:rPr>
                        <a:t>amylalcohol</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177925348"/>
                  </a:ext>
                </a:extLst>
              </a:tr>
              <a:tr h="155401">
                <a:tc>
                  <a:txBody>
                    <a:bodyPr/>
                    <a:lstStyle/>
                    <a:p>
                      <a:pPr algn="l" fontAlgn="ctr"/>
                      <a:r>
                        <a:rPr lang="en-US" sz="1400" u="none" strike="noStrike" dirty="0">
                          <a:effectLst/>
                          <a:latin typeface="Calibri" panose="020F0502020204030204" pitchFamily="34" charset="0"/>
                        </a:rPr>
                        <a:t>Ethyl iso-butyrate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521685575"/>
                  </a:ext>
                </a:extLst>
              </a:tr>
              <a:tr h="155401">
                <a:tc>
                  <a:txBody>
                    <a:bodyPr/>
                    <a:lstStyle/>
                    <a:p>
                      <a:pPr algn="l" fontAlgn="ctr"/>
                      <a:r>
                        <a:rPr lang="en-US" sz="1400" u="none" strike="noStrike" dirty="0" err="1">
                          <a:effectLst/>
                          <a:latin typeface="Calibri" panose="020F0502020204030204" pitchFamily="34" charset="0"/>
                        </a:rPr>
                        <a:t>Butylpthalate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err="1">
                          <a:effectLst/>
                          <a:latin typeface="Calibri" panose="020F0502020204030204" pitchFamily="34" charset="0"/>
                        </a:rPr>
                        <a:t>Ζιφαντελ</a:t>
                      </a:r>
                      <a:endParaRPr lang="en-US"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3311091413"/>
                  </a:ext>
                </a:extLst>
              </a:tr>
              <a:tr h="155401">
                <a:tc>
                  <a:txBody>
                    <a:bodyPr/>
                    <a:lstStyle/>
                    <a:p>
                      <a:pPr algn="l" fontAlgn="ctr"/>
                      <a:r>
                        <a:rPr lang="en-US" sz="1400" u="none" strike="noStrike" dirty="0">
                          <a:effectLst/>
                          <a:latin typeface="Calibri" panose="020F0502020204030204" pitchFamily="34" charset="0"/>
                        </a:rPr>
                        <a:t>Acetaldehyde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854690143"/>
                  </a:ext>
                </a:extLst>
              </a:tr>
              <a:tr h="155401">
                <a:tc>
                  <a:txBody>
                    <a:bodyPr/>
                    <a:lstStyle/>
                    <a:p>
                      <a:pPr algn="l" fontAlgn="ctr"/>
                      <a:r>
                        <a:rPr lang="en-US" sz="1400" u="none" strike="noStrike" dirty="0">
                          <a:effectLst/>
                          <a:latin typeface="Calibri" panose="020F0502020204030204" pitchFamily="34" charset="0"/>
                        </a:rPr>
                        <a:t>Acetic acid                       </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179743156"/>
                  </a:ext>
                </a:extLst>
              </a:tr>
              <a:tr h="155401">
                <a:tc>
                  <a:txBody>
                    <a:bodyPr/>
                    <a:lstStyle/>
                    <a:p>
                      <a:pPr algn="l" fontAlgn="ctr"/>
                      <a:r>
                        <a:rPr lang="en-US" sz="1400" u="none" strike="noStrike" dirty="0">
                          <a:effectLst/>
                          <a:latin typeface="Calibri" panose="020F0502020204030204" pitchFamily="34" charset="0"/>
                        </a:rPr>
                        <a:t>Acetyl-methyl-carbinol</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098660101"/>
                  </a:ext>
                </a:extLst>
              </a:tr>
              <a:tr h="155401">
                <a:tc>
                  <a:txBody>
                    <a:bodyPr/>
                    <a:lstStyle/>
                    <a:p>
                      <a:pPr algn="l" fontAlgn="ctr"/>
                      <a:r>
                        <a:rPr lang="en-US" sz="1400" u="none" strike="noStrike" dirty="0">
                          <a:effectLst/>
                          <a:latin typeface="Calibri" panose="020F0502020204030204" pitchFamily="34" charset="0"/>
                        </a:rPr>
                        <a:t>Caproic acid</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 </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2063559836"/>
                  </a:ext>
                </a:extLst>
              </a:tr>
              <a:tr h="458624">
                <a:tc>
                  <a:txBody>
                    <a:bodyPr/>
                    <a:lstStyle/>
                    <a:p>
                      <a:pPr algn="l" fontAlgn="ctr"/>
                      <a:r>
                        <a:rPr lang="en-US" sz="1400" u="none" strike="noStrike" dirty="0">
                          <a:effectLst/>
                          <a:latin typeface="Calibri" panose="020F0502020204030204" pitchFamily="34" charset="0"/>
                        </a:rPr>
                        <a:t>Butanol-1</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Μοσχάτο της Αλεξάνδρειας</a:t>
                      </a:r>
                      <a:endParaRPr lang="en-US"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491151397"/>
                  </a:ext>
                </a:extLst>
              </a:tr>
              <a:tr h="155401">
                <a:tc>
                  <a:txBody>
                    <a:bodyPr/>
                    <a:lstStyle/>
                    <a:p>
                      <a:pPr algn="l" fontAlgn="ctr"/>
                      <a:r>
                        <a:rPr lang="en-US" sz="1400" u="none" strike="noStrike" dirty="0">
                          <a:effectLst/>
                          <a:latin typeface="Calibri" panose="020F0502020204030204" pitchFamily="34" charset="0"/>
                        </a:rPr>
                        <a:t>3-methyl-butanol</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0000"/>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4215610809"/>
                  </a:ext>
                </a:extLst>
              </a:tr>
              <a:tr h="155401">
                <a:tc>
                  <a:txBody>
                    <a:bodyPr/>
                    <a:lstStyle/>
                    <a:p>
                      <a:pPr algn="l" fontAlgn="ctr"/>
                      <a:r>
                        <a:rPr lang="en-US" sz="1400" u="none" strike="noStrike" dirty="0">
                          <a:effectLst/>
                          <a:latin typeface="Calibri" panose="020F0502020204030204" pitchFamily="34" charset="0"/>
                        </a:rPr>
                        <a:t>Exanol-1</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FFFF"/>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3943653370"/>
                  </a:ext>
                </a:extLst>
              </a:tr>
              <a:tr h="155401">
                <a:tc>
                  <a:txBody>
                    <a:bodyPr/>
                    <a:lstStyle/>
                    <a:p>
                      <a:pPr algn="l" fontAlgn="ctr"/>
                      <a:r>
                        <a:rPr lang="en-US" sz="1400" u="none" strike="noStrike" dirty="0">
                          <a:effectLst/>
                          <a:latin typeface="Calibri" panose="020F0502020204030204" pitchFamily="34" charset="0"/>
                        </a:rPr>
                        <a:t>Methyl acetate</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FFFF"/>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1406489544"/>
                  </a:ext>
                </a:extLst>
              </a:tr>
              <a:tr h="155401">
                <a:tc>
                  <a:txBody>
                    <a:bodyPr/>
                    <a:lstStyle/>
                    <a:p>
                      <a:pPr algn="l" fontAlgn="ctr"/>
                      <a:r>
                        <a:rPr lang="en-US" sz="1400" u="none" strike="noStrike" dirty="0">
                          <a:effectLst/>
                          <a:latin typeface="Calibri" panose="020F0502020204030204" pitchFamily="34" charset="0"/>
                        </a:rPr>
                        <a:t>Esters and acetals</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FFFF"/>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3852923460"/>
                  </a:ext>
                </a:extLst>
              </a:tr>
              <a:tr h="155401">
                <a:tc>
                  <a:txBody>
                    <a:bodyPr/>
                    <a:lstStyle/>
                    <a:p>
                      <a:pPr algn="l" fontAlgn="ctr"/>
                      <a:r>
                        <a:rPr lang="en-US" sz="1400" u="none" strike="noStrike" dirty="0">
                          <a:effectLst/>
                          <a:latin typeface="Calibri" panose="020F0502020204030204" pitchFamily="34" charset="0"/>
                        </a:rPr>
                        <a:t>Geraniol and linalool</a:t>
                      </a:r>
                      <a:endParaRPr lang="en-US" sz="1400" b="1" i="0" u="none" strike="noStrike" dirty="0">
                        <a:solidFill>
                          <a:srgbClr val="FF0000"/>
                        </a:solidFill>
                        <a:effectLst/>
                        <a:latin typeface="Calibri" panose="020F0502020204030204" pitchFamily="34" charset="0"/>
                      </a:endParaRPr>
                    </a:p>
                  </a:txBody>
                  <a:tcPr marL="3953" marR="3953" marT="3953" marB="0" anchor="ctr"/>
                </a:tc>
                <a:tc>
                  <a:txBody>
                    <a:bodyPr/>
                    <a:lstStyle/>
                    <a:p>
                      <a:pPr algn="l" fontAlgn="ctr"/>
                      <a:r>
                        <a:rPr lang="el-GR" sz="1400" u="none" strike="noStrike" dirty="0">
                          <a:effectLst/>
                          <a:latin typeface="Calibri" panose="020F0502020204030204" pitchFamily="34" charset="0"/>
                        </a:rPr>
                        <a:t>»</a:t>
                      </a:r>
                      <a:endParaRPr lang="el-GR" sz="1400" b="1" i="0" u="none" strike="noStrike" dirty="0">
                        <a:solidFill>
                          <a:srgbClr val="FFFFFF"/>
                        </a:solidFill>
                        <a:effectLst/>
                        <a:latin typeface="Calibri" panose="020F0502020204030204" pitchFamily="34" charset="0"/>
                      </a:endParaRPr>
                    </a:p>
                  </a:txBody>
                  <a:tcPr marL="3953" marR="3953" marT="3953" marB="0" anchor="ctr"/>
                </a:tc>
                <a:extLst>
                  <a:ext uri="{0D108BD9-81ED-4DB2-BD59-A6C34878D82A}">
                    <a16:rowId xmlns:a16="http://schemas.microsoft.com/office/drawing/2014/main" val="2376823820"/>
                  </a:ext>
                </a:extLst>
              </a:tr>
            </a:tbl>
          </a:graphicData>
        </a:graphic>
      </p:graphicFrame>
    </p:spTree>
    <p:extLst>
      <p:ext uri="{BB962C8B-B14F-4D97-AF65-F5344CB8AC3E}">
        <p14:creationId xmlns:p14="http://schemas.microsoft.com/office/powerpoint/2010/main" val="29005530"/>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8" name="Rectangle 17">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20" name="Isosceles Triangle 19">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B2FB6D24-8A7D-A777-A290-8C2875B6D0CD}"/>
              </a:ext>
            </a:extLst>
          </p:cNvPr>
          <p:cNvSpPr>
            <a:spLocks noGrp="1"/>
          </p:cNvSpPr>
          <p:nvPr>
            <p:ph type="title"/>
          </p:nvPr>
        </p:nvSpPr>
        <p:spPr>
          <a:xfrm>
            <a:off x="673754" y="643467"/>
            <a:ext cx="4203045" cy="1375608"/>
          </a:xfrm>
        </p:spPr>
        <p:txBody>
          <a:bodyPr vert="horz" lIns="91440" tIns="45720" rIns="91440" bIns="45720" rtlCol="0" anchor="ctr">
            <a:normAutofit/>
          </a:bodyPr>
          <a:lstStyle/>
          <a:p>
            <a:pPr>
              <a:lnSpc>
                <a:spcPct val="90000"/>
              </a:lnSpc>
            </a:pPr>
            <a:r>
              <a:rPr lang="en-US" sz="3100" b="1" dirty="0" err="1">
                <a:solidFill>
                  <a:schemeClr val="bg1"/>
                </a:solidFill>
              </a:rPr>
              <a:t>Βιτ</a:t>
            </a:r>
            <a:r>
              <a:rPr lang="en-US" sz="3100" b="1" dirty="0">
                <a:solidFill>
                  <a:schemeClr val="bg1"/>
                </a:solidFill>
              </a:rPr>
              <a:t>αμίνες στα Κρασιά
</a:t>
            </a:r>
            <a:endParaRPr lang="en-US" sz="3100" dirty="0">
              <a:solidFill>
                <a:schemeClr val="bg1"/>
              </a:solidFill>
            </a:endParaRPr>
          </a:p>
        </p:txBody>
      </p:sp>
      <p:sp>
        <p:nvSpPr>
          <p:cNvPr id="7" name="TextBox 6">
            <a:extLst>
              <a:ext uri="{FF2B5EF4-FFF2-40B4-BE49-F238E27FC236}">
                <a16:creationId xmlns:a16="http://schemas.microsoft.com/office/drawing/2014/main" id="{BE4754DD-CE8C-A7AB-EEA2-8ED0ABCFD041}"/>
              </a:ext>
            </a:extLst>
          </p:cNvPr>
          <p:cNvSpPr txBox="1"/>
          <p:nvPr/>
        </p:nvSpPr>
        <p:spPr>
          <a:xfrm>
            <a:off x="673754" y="2160590"/>
            <a:ext cx="3973943" cy="3440110"/>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en-US" b="1" dirty="0">
                <a:solidFill>
                  <a:schemeClr val="bg1"/>
                </a:solidFill>
                <a:latin typeface="Calibri" panose="020F0502020204030204" pitchFamily="34" charset="0"/>
              </a:rPr>
              <a:t>• </a:t>
            </a:r>
            <a:r>
              <a:rPr lang="en-US" b="1" dirty="0" err="1">
                <a:solidFill>
                  <a:schemeClr val="bg1"/>
                </a:solidFill>
                <a:latin typeface="Calibri" panose="020F0502020204030204" pitchFamily="34" charset="0"/>
              </a:rPr>
              <a:t>Υψηλή</a:t>
            </a:r>
            <a:r>
              <a:rPr lang="en-US" b="1" dirty="0">
                <a:solidFill>
                  <a:schemeClr val="bg1"/>
                </a:solidFill>
                <a:latin typeface="Calibri" panose="020F0502020204030204" pitchFamily="34" charset="0"/>
              </a:rPr>
              <a:t> </a:t>
            </a:r>
            <a:r>
              <a:rPr lang="en-US" b="1" dirty="0" err="1">
                <a:solidFill>
                  <a:schemeClr val="bg1"/>
                </a:solidFill>
                <a:latin typeface="Calibri" panose="020F0502020204030204" pitchFamily="34" charset="0"/>
              </a:rPr>
              <a:t>σημ</a:t>
            </a:r>
            <a:r>
              <a:rPr lang="en-US" b="1" dirty="0">
                <a:solidFill>
                  <a:schemeClr val="bg1"/>
                </a:solidFill>
                <a:latin typeface="Calibri" panose="020F0502020204030204" pitchFamily="34" charset="0"/>
              </a:rPr>
              <a:t>ασία των βιταμινών στην ανθρώπινη διατροφή
• Οι βιταμίνες είναι απαραίτητες για την ανάπτυξη των κυττάρων
• Μεγάλες ποσότητες βιταμινών διατηρούνται στα κρασιά
• Μεγάλη σημασία της βιοτίνης στη ζυμωσιμότητα του γλεύκους</a:t>
            </a:r>
            <a:endParaRPr lang="en-US" dirty="0">
              <a:solidFill>
                <a:schemeClr val="bg1"/>
              </a:solidFill>
              <a:latin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2910A6C3-3533-6407-A87E-DAF9F9A91382}"/>
              </a:ext>
            </a:extLst>
          </p:cNvPr>
          <p:cNvSpPr>
            <a:spLocks noGrp="1"/>
          </p:cNvSpPr>
          <p:nvPr>
            <p:ph type="sldNum" sz="quarter" idx="12"/>
          </p:nvPr>
        </p:nvSpPr>
        <p:spPr>
          <a:xfrm>
            <a:off x="10556161" y="6182876"/>
            <a:ext cx="683339" cy="365125"/>
          </a:xfrm>
        </p:spPr>
        <p:txBody>
          <a:bodyPr vert="horz" lIns="91440" tIns="45720" rIns="91440" bIns="45720" rtlCol="0" anchor="ctr">
            <a:normAutofit/>
          </a:bodyPr>
          <a:lstStyle/>
          <a:p>
            <a:pPr defTabSz="914400">
              <a:spcAft>
                <a:spcPts val="600"/>
              </a:spcAft>
            </a:pPr>
            <a:fld id="{E56A5D8D-318D-4644-ADF8-BC977F9584B9}" type="slidenum">
              <a:rPr lang="en-US">
                <a:solidFill>
                  <a:schemeClr val="tx1">
                    <a:lumMod val="65000"/>
                    <a:lumOff val="35000"/>
                  </a:schemeClr>
                </a:solidFill>
              </a:rPr>
              <a:pPr defTabSz="914400">
                <a:spcAft>
                  <a:spcPts val="600"/>
                </a:spcAft>
              </a:pPr>
              <a:t>65</a:t>
            </a:fld>
            <a:endParaRPr lang="en-US" dirty="0">
              <a:solidFill>
                <a:schemeClr val="tx1">
                  <a:lumMod val="65000"/>
                  <a:lumOff val="35000"/>
                </a:schemeClr>
              </a:solidFill>
            </a:endParaRPr>
          </a:p>
        </p:txBody>
      </p:sp>
      <p:sp>
        <p:nvSpPr>
          <p:cNvPr id="22" name="Isosceles Triangle 21">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graphicFrame>
        <p:nvGraphicFramePr>
          <p:cNvPr id="11" name="Πίνακας 11">
            <a:extLst>
              <a:ext uri="{FF2B5EF4-FFF2-40B4-BE49-F238E27FC236}">
                <a16:creationId xmlns:a16="http://schemas.microsoft.com/office/drawing/2014/main" id="{1F93F1F8-8FDA-0373-02BE-E91F01F98600}"/>
              </a:ext>
            </a:extLst>
          </p:cNvPr>
          <p:cNvGraphicFramePr>
            <a:graphicFrameLocks noGrp="1"/>
          </p:cNvGraphicFramePr>
          <p:nvPr>
            <p:extLst>
              <p:ext uri="{D42A27DB-BD31-4B8C-83A1-F6EECF244321}">
                <p14:modId xmlns:p14="http://schemas.microsoft.com/office/powerpoint/2010/main" val="1324469395"/>
              </p:ext>
            </p:extLst>
          </p:nvPr>
        </p:nvGraphicFramePr>
        <p:xfrm>
          <a:off x="6222893" y="972608"/>
          <a:ext cx="4889716" cy="4900273"/>
        </p:xfrm>
        <a:graphic>
          <a:graphicData uri="http://schemas.openxmlformats.org/drawingml/2006/table">
            <a:tbl>
              <a:tblPr firstRow="1" bandRow="1">
                <a:noFill/>
                <a:tableStyleId>{5C22544A-7EE6-4342-B048-85BDC9FD1C3A}</a:tableStyleId>
              </a:tblPr>
              <a:tblGrid>
                <a:gridCol w="2239815">
                  <a:extLst>
                    <a:ext uri="{9D8B030D-6E8A-4147-A177-3AD203B41FA5}">
                      <a16:colId xmlns:a16="http://schemas.microsoft.com/office/drawing/2014/main" val="2723373726"/>
                    </a:ext>
                  </a:extLst>
                </a:gridCol>
                <a:gridCol w="2649901">
                  <a:extLst>
                    <a:ext uri="{9D8B030D-6E8A-4147-A177-3AD203B41FA5}">
                      <a16:colId xmlns:a16="http://schemas.microsoft.com/office/drawing/2014/main" val="1786222828"/>
                    </a:ext>
                  </a:extLst>
                </a:gridCol>
              </a:tblGrid>
              <a:tr h="83886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2200" b="1" cap="none" spc="30" dirty="0" err="1">
                          <a:solidFill>
                            <a:schemeClr val="tx1"/>
                          </a:solidFill>
                          <a:effectLst/>
                          <a:latin typeface="Calibri" panose="020F0502020204030204" pitchFamily="34" charset="0"/>
                        </a:rPr>
                        <a:t>Ασκορβικό</a:t>
                      </a:r>
                      <a:r>
                        <a:rPr lang="el-GR" sz="2200" b="1" cap="none" spc="30" dirty="0">
                          <a:solidFill>
                            <a:schemeClr val="tx1"/>
                          </a:solidFill>
                          <a:effectLst/>
                          <a:latin typeface="Calibri" panose="020F0502020204030204" pitchFamily="34" charset="0"/>
                        </a:rPr>
                        <a:t> οξύ</a:t>
                      </a:r>
                      <a:endParaRPr lang="el-GR" sz="2200" b="1" cap="none" spc="30" dirty="0">
                        <a:solidFill>
                          <a:schemeClr val="tx1"/>
                        </a:solidFill>
                        <a:latin typeface="Calibri" panose="020F0502020204030204" pitchFamily="34" charset="0"/>
                      </a:endParaRPr>
                    </a:p>
                  </a:txBody>
                  <a:tcPr marL="0" marR="12458" marT="62292" marB="62292" anchor="ctr">
                    <a:lnL w="12700" cmpd="sng">
                      <a:noFill/>
                    </a:lnL>
                    <a:lnR w="12700" cmpd="sng">
                      <a:noFill/>
                    </a:lnR>
                    <a:lnT w="19050" cap="flat" cmpd="sng" algn="ctr">
                      <a:solidFill>
                        <a:schemeClr val="accent1"/>
                      </a:solidFill>
                      <a:prstDash val="solid"/>
                    </a:lnT>
                    <a:lnB w="38100" cmpd="sng">
                      <a:noFill/>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200" b="1" cap="none" spc="30" dirty="0">
                          <a:solidFill>
                            <a:schemeClr val="tx1"/>
                          </a:solidFill>
                          <a:effectLst/>
                          <a:latin typeface="Calibri" panose="020F0502020204030204" pitchFamily="34" charset="0"/>
                        </a:rPr>
                        <a:t>1.1-11.7 mg/100ml</a:t>
                      </a:r>
                      <a:endParaRPr lang="el-GR" sz="2200" b="1" cap="none" spc="30" dirty="0">
                        <a:solidFill>
                          <a:schemeClr val="tx1"/>
                        </a:solidFill>
                        <a:effectLst/>
                        <a:latin typeface="Calibri" panose="020F0502020204030204" pitchFamily="34" charset="0"/>
                      </a:endParaRPr>
                    </a:p>
                    <a:p>
                      <a:endParaRPr lang="el-GR" sz="2200" b="1" cap="none" spc="30" dirty="0">
                        <a:solidFill>
                          <a:schemeClr val="tx1"/>
                        </a:solidFill>
                        <a:latin typeface="Calibri" panose="020F0502020204030204" pitchFamily="34" charset="0"/>
                      </a:endParaRPr>
                    </a:p>
                  </a:txBody>
                  <a:tcPr marL="0" marR="12458" marT="62292" marB="62292" anchor="ctr">
                    <a:lnL w="12700" cmpd="sng">
                      <a:noFill/>
                    </a:lnL>
                    <a:lnR w="12700" cmpd="sng">
                      <a:noFill/>
                    </a:lnR>
                    <a:lnT w="19050" cap="flat" cmpd="sng" algn="ctr">
                      <a:solidFill>
                        <a:schemeClr val="accent1"/>
                      </a:solidFill>
                      <a:prstDash val="solid"/>
                    </a:lnT>
                    <a:lnB w="38100" cmpd="sng">
                      <a:noFill/>
                    </a:lnB>
                    <a:noFill/>
                  </a:tcPr>
                </a:tc>
                <a:extLst>
                  <a:ext uri="{0D108BD9-81ED-4DB2-BD59-A6C34878D82A}">
                    <a16:rowId xmlns:a16="http://schemas.microsoft.com/office/drawing/2014/main" val="2960797382"/>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err="1">
                          <a:solidFill>
                            <a:schemeClr val="tx1"/>
                          </a:solidFill>
                          <a:effectLst/>
                          <a:latin typeface="Calibri" panose="020F0502020204030204" pitchFamily="34" charset="0"/>
                        </a:rPr>
                        <a:t>Παντοθενικό</a:t>
                      </a:r>
                      <a:r>
                        <a:rPr lang="el-GR" sz="1600" cap="none" spc="0" dirty="0">
                          <a:solidFill>
                            <a:schemeClr val="tx1"/>
                          </a:solidFill>
                          <a:effectLst/>
                          <a:latin typeface="Calibri" panose="020F0502020204030204" pitchFamily="34" charset="0"/>
                        </a:rPr>
                        <a:t> οξύ</a:t>
                      </a:r>
                      <a:endParaRPr lang="el-GR" sz="1600" cap="none" spc="0" dirty="0">
                        <a:solidFill>
                          <a:schemeClr val="tx1"/>
                        </a:solidFill>
                        <a:latin typeface="Calibri" panose="020F0502020204030204" pitchFamily="34" charset="0"/>
                      </a:endParaRPr>
                    </a:p>
                  </a:txBody>
                  <a:tcPr marL="0" marR="124583" marT="62292" marB="62292">
                    <a:lnL w="12700" cmpd="sng">
                      <a:noFill/>
                      <a:prstDash val="solid"/>
                    </a:lnL>
                    <a:lnR w="12700" cmpd="sng">
                      <a:noFill/>
                      <a:prstDash val="solid"/>
                    </a:lnR>
                    <a:lnT w="38100" cmpd="sng">
                      <a:noFill/>
                    </a:lnT>
                    <a:lnB w="9525" cap="flat" cmpd="sng" algn="ctr">
                      <a:solidFill>
                        <a:schemeClr val="accent1"/>
                      </a:solidFill>
                      <a:prstDash val="solid"/>
                    </a:lnB>
                    <a:noFill/>
                  </a:tcPr>
                </a:tc>
                <a:tc>
                  <a:txBody>
                    <a:bodyPr/>
                    <a:lstStyle/>
                    <a:p>
                      <a:pPr>
                        <a:lnSpc>
                          <a:spcPct val="107000"/>
                        </a:lnSpc>
                        <a:spcAft>
                          <a:spcPts val="800"/>
                        </a:spcAft>
                      </a:pPr>
                      <a:r>
                        <a:rPr lang="en-US" sz="1600" cap="none" spc="0" dirty="0">
                          <a:solidFill>
                            <a:schemeClr val="tx1"/>
                          </a:solidFill>
                          <a:effectLst/>
                          <a:latin typeface="Calibri" panose="020F0502020204030204" pitchFamily="34" charset="0"/>
                        </a:rPr>
                        <a:t>51-138 µg/ml</a:t>
                      </a:r>
                      <a:endParaRPr lang="el-GR" sz="1600" cap="none" spc="0" dirty="0">
                        <a:solidFill>
                          <a:schemeClr val="tx1"/>
                        </a:solidFill>
                        <a:effectLst/>
                        <a:latin typeface="Calibri" panose="020F0502020204030204" pitchFamily="34" charset="0"/>
                      </a:endParaRPr>
                    </a:p>
                  </a:txBody>
                  <a:tcPr marL="0" marR="124583" marT="62292" marB="62292">
                    <a:lnL w="12700" cmpd="sng">
                      <a:noFill/>
                      <a:prstDash val="solid"/>
                    </a:lnL>
                    <a:lnR w="12700" cmpd="sng">
                      <a:noFill/>
                      <a:prstDash val="solid"/>
                    </a:lnR>
                    <a:lnT w="38100" cmpd="sng">
                      <a:noFill/>
                    </a:lnT>
                    <a:lnB w="9525" cap="flat" cmpd="sng" algn="ctr">
                      <a:solidFill>
                        <a:schemeClr val="accent1"/>
                      </a:solidFill>
                      <a:prstDash val="solid"/>
                    </a:lnB>
                    <a:noFill/>
                  </a:tcPr>
                </a:tc>
                <a:extLst>
                  <a:ext uri="{0D108BD9-81ED-4DB2-BD59-A6C34878D82A}">
                    <a16:rowId xmlns:a16="http://schemas.microsoft.com/office/drawing/2014/main" val="667735335"/>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err="1">
                          <a:solidFill>
                            <a:schemeClr val="tx1"/>
                          </a:solidFill>
                          <a:effectLst/>
                          <a:latin typeface="Calibri" panose="020F0502020204030204" pitchFamily="34" charset="0"/>
                        </a:rPr>
                        <a:t>Ριβοφλαβίνη</a:t>
                      </a:r>
                      <a:endParaRPr lang="el-GR" sz="1600" cap="none" spc="0" dirty="0">
                        <a:solidFill>
                          <a:schemeClr val="tx1"/>
                        </a:solidFill>
                        <a:latin typeface="Calibri" panose="020F0502020204030204" pitchFamily="34" charset="0"/>
                      </a:endParaRP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none" spc="0" dirty="0">
                          <a:solidFill>
                            <a:schemeClr val="tx1"/>
                          </a:solidFill>
                          <a:effectLst/>
                          <a:latin typeface="Calibri" panose="020F0502020204030204" pitchFamily="34" charset="0"/>
                        </a:rPr>
                        <a:t>6.3-25 µg/100ml</a:t>
                      </a:r>
                      <a:endParaRPr lang="el-GR" sz="1600" cap="none" spc="0" dirty="0">
                        <a:solidFill>
                          <a:schemeClr val="tx1"/>
                        </a:solidFill>
                        <a:effectLst/>
                        <a:latin typeface="Calibri" panose="020F0502020204030204" pitchFamily="34" charset="0"/>
                      </a:endParaRP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1179876393"/>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a:solidFill>
                            <a:schemeClr val="tx1"/>
                          </a:solidFill>
                          <a:effectLst/>
                          <a:latin typeface="Calibri" panose="020F0502020204030204" pitchFamily="34" charset="0"/>
                        </a:rPr>
                        <a:t>Θειαμίνη</a:t>
                      </a:r>
                      <a:endParaRPr lang="el-GR" sz="1600" cap="none" spc="0" dirty="0">
                        <a:solidFill>
                          <a:schemeClr val="tx1"/>
                        </a:solidFill>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none" spc="0" dirty="0">
                          <a:solidFill>
                            <a:schemeClr val="tx1"/>
                          </a:solidFill>
                          <a:effectLst/>
                          <a:latin typeface="Calibri" panose="020F0502020204030204" pitchFamily="34" charset="0"/>
                        </a:rPr>
                        <a:t>25 µg/100ml</a:t>
                      </a:r>
                      <a:endParaRPr lang="el-GR" sz="1600" cap="none" spc="0" dirty="0">
                        <a:solidFill>
                          <a:schemeClr val="tx1"/>
                        </a:solidFill>
                        <a:effectLst/>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3073656568"/>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err="1">
                          <a:solidFill>
                            <a:schemeClr val="tx1"/>
                          </a:solidFill>
                          <a:effectLst/>
                          <a:latin typeface="Calibri" panose="020F0502020204030204" pitchFamily="34" charset="0"/>
                        </a:rPr>
                        <a:t>Πυριδοξίνη</a:t>
                      </a:r>
                      <a:endParaRPr lang="el-GR" sz="1600" cap="none" spc="0" dirty="0">
                        <a:solidFill>
                          <a:schemeClr val="tx1"/>
                        </a:solidFill>
                        <a:latin typeface="Calibri" panose="020F0502020204030204" pitchFamily="34" charset="0"/>
                      </a:endParaRP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none" spc="0" dirty="0">
                          <a:solidFill>
                            <a:schemeClr val="tx1"/>
                          </a:solidFill>
                          <a:effectLst/>
                          <a:latin typeface="Calibri" panose="020F0502020204030204" pitchFamily="34" charset="0"/>
                        </a:rPr>
                        <a:t>0.16-1.06 mg/l</a:t>
                      </a:r>
                      <a:endParaRPr lang="el-GR" sz="1600" cap="none" spc="0" dirty="0">
                        <a:solidFill>
                          <a:schemeClr val="tx1"/>
                        </a:solidFill>
                        <a:effectLst/>
                        <a:latin typeface="Calibri" panose="020F0502020204030204" pitchFamily="34" charset="0"/>
                      </a:endParaRP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587566156"/>
                  </a:ext>
                </a:extLst>
              </a:tr>
              <a:tr h="672749">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err="1">
                          <a:solidFill>
                            <a:schemeClr val="tx1"/>
                          </a:solidFill>
                          <a:effectLst/>
                          <a:latin typeface="Calibri" panose="020F0502020204030204" pitchFamily="34" charset="0"/>
                        </a:rPr>
                        <a:t>Νικιτινικό</a:t>
                      </a:r>
                      <a:r>
                        <a:rPr lang="el-GR" sz="1600" cap="none" spc="0" dirty="0">
                          <a:solidFill>
                            <a:schemeClr val="tx1"/>
                          </a:solidFill>
                          <a:effectLst/>
                          <a:latin typeface="Calibri" panose="020F0502020204030204" pitchFamily="34" charset="0"/>
                        </a:rPr>
                        <a:t> οξύ</a:t>
                      </a:r>
                      <a:endParaRPr lang="el-GR" sz="1600" cap="none" spc="0" dirty="0">
                        <a:solidFill>
                          <a:schemeClr val="tx1"/>
                        </a:solidFill>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none" spc="0" dirty="0">
                          <a:solidFill>
                            <a:schemeClr val="tx1"/>
                          </a:solidFill>
                          <a:effectLst/>
                          <a:latin typeface="Calibri" panose="020F0502020204030204" pitchFamily="34" charset="0"/>
                        </a:rPr>
                        <a:t>79-375 µg/100ml </a:t>
                      </a:r>
                    </a:p>
                    <a:p>
                      <a:endParaRPr lang="el-GR" sz="1600" cap="none" spc="0" dirty="0">
                        <a:solidFill>
                          <a:schemeClr val="tx1"/>
                        </a:solidFill>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2608206432"/>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err="1">
                          <a:solidFill>
                            <a:schemeClr val="tx1"/>
                          </a:solidFill>
                          <a:effectLst/>
                          <a:latin typeface="Calibri" panose="020F0502020204030204" pitchFamily="34" charset="0"/>
                        </a:rPr>
                        <a:t>Ινοσιτόλη</a:t>
                      </a:r>
                      <a:endParaRPr lang="el-GR" sz="1600" cap="none" spc="0" dirty="0">
                        <a:solidFill>
                          <a:schemeClr val="tx1"/>
                        </a:solidFill>
                        <a:latin typeface="Calibri" panose="020F0502020204030204" pitchFamily="34" charset="0"/>
                      </a:endParaRP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cap="none" spc="0" dirty="0">
                          <a:solidFill>
                            <a:schemeClr val="tx1"/>
                          </a:solidFill>
                          <a:effectLst/>
                          <a:latin typeface="Calibri" panose="020F0502020204030204" pitchFamily="34" charset="0"/>
                        </a:rPr>
                        <a:t>330-640 mg/ml </a:t>
                      </a: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449223966"/>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err="1">
                          <a:solidFill>
                            <a:schemeClr val="tx1"/>
                          </a:solidFill>
                          <a:effectLst/>
                          <a:latin typeface="Calibri" panose="020F0502020204030204" pitchFamily="34" charset="0"/>
                        </a:rPr>
                        <a:t>Χολίνη</a:t>
                      </a:r>
                      <a:endParaRPr lang="el-GR" sz="1600" cap="none" spc="0" dirty="0">
                        <a:solidFill>
                          <a:schemeClr val="tx1"/>
                        </a:solidFill>
                        <a:effectLst/>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a:solidFill>
                            <a:schemeClr val="tx1"/>
                          </a:solidFill>
                          <a:effectLst/>
                          <a:latin typeface="Calibri" panose="020F0502020204030204" pitchFamily="34" charset="0"/>
                        </a:rPr>
                        <a:t>χαμηλή συγκέντρωση</a:t>
                      </a:r>
                      <a:endParaRPr lang="el-GR" sz="1600" cap="none" spc="0" dirty="0">
                        <a:solidFill>
                          <a:schemeClr val="tx1"/>
                        </a:solidFill>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9525" cap="flat" cmpd="sng" algn="ctr">
                      <a:solidFill>
                        <a:schemeClr val="accent1"/>
                      </a:solidFill>
                      <a:prstDash val="solid"/>
                    </a:lnB>
                    <a:noFill/>
                  </a:tcPr>
                </a:tc>
                <a:extLst>
                  <a:ext uri="{0D108BD9-81ED-4DB2-BD59-A6C34878D82A}">
                    <a16:rowId xmlns:a16="http://schemas.microsoft.com/office/drawing/2014/main" val="426392951"/>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a:solidFill>
                            <a:schemeClr val="tx1"/>
                          </a:solidFill>
                          <a:effectLst/>
                          <a:latin typeface="Calibri" panose="020F0502020204030204" pitchFamily="34" charset="0"/>
                        </a:rPr>
                        <a:t>Ρ-</a:t>
                      </a:r>
                      <a:r>
                        <a:rPr lang="el-GR" sz="1600" cap="none" spc="0" dirty="0" err="1">
                          <a:solidFill>
                            <a:schemeClr val="tx1"/>
                          </a:solidFill>
                          <a:effectLst/>
                          <a:latin typeface="Calibri" panose="020F0502020204030204" pitchFamily="34" charset="0"/>
                        </a:rPr>
                        <a:t>αμινοβενζοϊκό</a:t>
                      </a:r>
                      <a:r>
                        <a:rPr lang="el-GR" sz="1600" cap="none" spc="0" dirty="0">
                          <a:solidFill>
                            <a:schemeClr val="tx1"/>
                          </a:solidFill>
                          <a:effectLst/>
                          <a:latin typeface="Calibri" panose="020F0502020204030204" pitchFamily="34" charset="0"/>
                        </a:rPr>
                        <a:t> οξύ</a:t>
                      </a:r>
                      <a:endParaRPr lang="el-GR" sz="1600" cap="none" spc="0" dirty="0">
                        <a:solidFill>
                          <a:schemeClr val="tx1"/>
                        </a:solidFill>
                      </a:endParaRP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a:solidFill>
                            <a:schemeClr val="tx1"/>
                          </a:solidFill>
                          <a:effectLst/>
                          <a:latin typeface="Calibri" panose="020F0502020204030204" pitchFamily="34" charset="0"/>
                        </a:rPr>
                        <a:t>χαμηλή συγκέντρωση</a:t>
                      </a:r>
                      <a:endParaRPr lang="el-GR" sz="1600" cap="none" spc="0" dirty="0">
                        <a:solidFill>
                          <a:schemeClr val="tx1"/>
                        </a:solidFill>
                        <a:latin typeface="Calibri" panose="020F0502020204030204" pitchFamily="34" charset="0"/>
                      </a:endParaRPr>
                    </a:p>
                  </a:txBody>
                  <a:tcPr marL="62292" marR="124583" marT="62292" marB="62292">
                    <a:lnL w="12700" cmpd="sng">
                      <a:noFill/>
                      <a:prstDash val="solid"/>
                    </a:lnL>
                    <a:lnR w="12700" cmpd="sng">
                      <a:noFill/>
                      <a:prstDash val="solid"/>
                    </a:lnR>
                    <a:lnT w="9525" cap="flat" cmpd="sng" algn="ctr">
                      <a:solidFill>
                        <a:schemeClr val="accent1"/>
                      </a:solidFill>
                      <a:prstDash val="solid"/>
                    </a:lnT>
                    <a:lnB w="12700" cmpd="sng">
                      <a:noFill/>
                      <a:prstDash val="solid"/>
                    </a:lnB>
                    <a:solidFill>
                      <a:schemeClr val="accent1">
                        <a:lumMod val="20000"/>
                        <a:lumOff val="80000"/>
                      </a:schemeClr>
                    </a:solidFill>
                  </a:tcPr>
                </a:tc>
                <a:extLst>
                  <a:ext uri="{0D108BD9-81ED-4DB2-BD59-A6C34878D82A}">
                    <a16:rowId xmlns:a16="http://schemas.microsoft.com/office/drawing/2014/main" val="2020668775"/>
                  </a:ext>
                </a:extLst>
              </a:tr>
              <a:tr h="42358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err="1">
                          <a:solidFill>
                            <a:schemeClr val="tx1"/>
                          </a:solidFill>
                          <a:effectLst/>
                          <a:latin typeface="Calibri" panose="020F0502020204030204" pitchFamily="34" charset="0"/>
                        </a:rPr>
                        <a:t>Βιοτίνη</a:t>
                      </a:r>
                      <a:endParaRPr lang="el-GR" sz="1600" cap="none" spc="0" dirty="0">
                        <a:solidFill>
                          <a:schemeClr val="tx1"/>
                        </a:solidFill>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12700" cmpd="sng">
                      <a:noFill/>
                      <a:prstDash val="soli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sz="1600" cap="none" spc="0" dirty="0">
                          <a:solidFill>
                            <a:schemeClr val="tx1"/>
                          </a:solidFill>
                          <a:effectLst/>
                          <a:latin typeface="Calibri" panose="020F0502020204030204" pitchFamily="34" charset="0"/>
                        </a:rPr>
                        <a:t>χαμηλή συγκέντρωση</a:t>
                      </a:r>
                      <a:endParaRPr lang="el-GR" sz="1600" cap="none" spc="0" dirty="0">
                        <a:solidFill>
                          <a:schemeClr val="tx1"/>
                        </a:solidFill>
                        <a:latin typeface="Calibri" panose="020F0502020204030204" pitchFamily="34" charset="0"/>
                      </a:endParaRPr>
                    </a:p>
                  </a:txBody>
                  <a:tcPr marL="0" marR="124583" marT="62292" marB="62292">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5345640"/>
                  </a:ext>
                </a:extLst>
              </a:tr>
            </a:tbl>
          </a:graphicData>
        </a:graphic>
      </p:graphicFrame>
    </p:spTree>
    <p:extLst>
      <p:ext uri="{BB962C8B-B14F-4D97-AF65-F5344CB8AC3E}">
        <p14:creationId xmlns:p14="http://schemas.microsoft.com/office/powerpoint/2010/main" val="3261610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57D5FF-6527-9F82-15DD-1485C7E96062}"/>
              </a:ext>
            </a:extLst>
          </p:cNvPr>
          <p:cNvSpPr>
            <a:spLocks noGrp="1"/>
          </p:cNvSpPr>
          <p:nvPr>
            <p:ph type="title"/>
          </p:nvPr>
        </p:nvSpPr>
        <p:spPr>
          <a:xfrm>
            <a:off x="677334" y="609600"/>
            <a:ext cx="8596668" cy="1320800"/>
          </a:xfrm>
        </p:spPr>
        <p:txBody>
          <a:bodyPr vert="horz" lIns="91440" tIns="45720" rIns="91440" bIns="45720" rtlCol="0" anchor="t">
            <a:normAutofit/>
          </a:bodyPr>
          <a:lstStyle/>
          <a:p>
            <a:r>
              <a:rPr lang="en-US" b="1" dirty="0"/>
              <a:t>α</a:t>
            </a:r>
            <a:r>
              <a:rPr lang="en-US" b="1" dirty="0" err="1"/>
              <a:t>νθοκυ</a:t>
            </a:r>
            <a:r>
              <a:rPr lang="en-US" b="1" dirty="0"/>
              <a:t>ανίνες</a:t>
            </a:r>
            <a:endParaRPr lang="en-US" dirty="0"/>
          </a:p>
        </p:txBody>
      </p:sp>
      <p:pic>
        <p:nvPicPr>
          <p:cNvPr id="6" name="Θέση περιεχομένου 5">
            <a:extLst>
              <a:ext uri="{FF2B5EF4-FFF2-40B4-BE49-F238E27FC236}">
                <a16:creationId xmlns:a16="http://schemas.microsoft.com/office/drawing/2014/main" id="{94030E1A-12F9-E992-BFA6-3FFD157F4A7F}"/>
              </a:ext>
            </a:extLst>
          </p:cNvPr>
          <p:cNvPicPr>
            <a:picLocks noGrp="1" noChangeAspect="1"/>
          </p:cNvPicPr>
          <p:nvPr>
            <p:ph idx="1"/>
          </p:nvPr>
        </p:nvPicPr>
        <p:blipFill>
          <a:blip r:embed="rId2"/>
          <a:stretch>
            <a:fillRect/>
          </a:stretch>
        </p:blipFill>
        <p:spPr>
          <a:xfrm>
            <a:off x="1883201" y="1486965"/>
            <a:ext cx="8425597" cy="2348728"/>
          </a:xfrm>
          <a:prstGeom prst="rect">
            <a:avLst/>
          </a:prstGeom>
        </p:spPr>
      </p:pic>
      <p:sp>
        <p:nvSpPr>
          <p:cNvPr id="8" name="TextBox 7">
            <a:extLst>
              <a:ext uri="{FF2B5EF4-FFF2-40B4-BE49-F238E27FC236}">
                <a16:creationId xmlns:a16="http://schemas.microsoft.com/office/drawing/2014/main" id="{2C031489-789C-F573-9D22-18ECE2FC9CE2}"/>
              </a:ext>
            </a:extLst>
          </p:cNvPr>
          <p:cNvSpPr txBox="1"/>
          <p:nvPr/>
        </p:nvSpPr>
        <p:spPr>
          <a:xfrm>
            <a:off x="3601338" y="4318632"/>
            <a:ext cx="5182822" cy="2087855"/>
          </a:xfrm>
          <a:prstGeom prst="rect">
            <a:avLst/>
          </a:prstGeom>
        </p:spPr>
        <p:txBody>
          <a:bodyPr vert="horz" lIns="91440" tIns="45720" rIns="91440" bIns="45720" rtlCol="0">
            <a:normAutofit lnSpcReduction="10000"/>
          </a:bodyPr>
          <a:lstStyle/>
          <a:p>
            <a:pPr lvl="0" fontAlgn="base">
              <a:spcBef>
                <a:spcPts val="1000"/>
              </a:spcBef>
              <a:buClr>
                <a:schemeClr val="accent1"/>
              </a:buClr>
              <a:buSzPct val="80000"/>
              <a:buFont typeface="Wingdings 3" charset="2"/>
              <a:buChar char=""/>
            </a:pPr>
            <a:r>
              <a:rPr lang="en-US" sz="2000" b="1" dirty="0">
                <a:solidFill>
                  <a:schemeClr val="tx1">
                    <a:lumMod val="75000"/>
                    <a:lumOff val="25000"/>
                  </a:schemeClr>
                </a:solidFill>
                <a:uFill>
                  <a:solidFill>
                    <a:srgbClr val="000000"/>
                  </a:solidFill>
                </a:uFill>
                <a:latin typeface="Calibri" panose="020F0502020204030204" pitchFamily="34" charset="0"/>
              </a:rPr>
              <a:t>Όπ</a:t>
            </a:r>
            <a:r>
              <a:rPr lang="en-US" sz="2000" b="1" dirty="0" err="1">
                <a:solidFill>
                  <a:schemeClr val="tx1">
                    <a:lumMod val="75000"/>
                    <a:lumOff val="25000"/>
                  </a:schemeClr>
                </a:solidFill>
                <a:uFill>
                  <a:solidFill>
                    <a:srgbClr val="000000"/>
                  </a:solidFill>
                </a:uFill>
                <a:latin typeface="Calibri" panose="020F0502020204030204" pitchFamily="34" charset="0"/>
              </a:rPr>
              <a:t>ου</a:t>
            </a:r>
            <a:r>
              <a:rPr lang="en-US" sz="2000" b="1" dirty="0">
                <a:solidFill>
                  <a:schemeClr val="tx1">
                    <a:lumMod val="75000"/>
                    <a:lumOff val="25000"/>
                  </a:schemeClr>
                </a:solidFill>
                <a:uFill>
                  <a:solidFill>
                    <a:srgbClr val="000000"/>
                  </a:solidFill>
                </a:uFill>
                <a:latin typeface="Calibri" panose="020F0502020204030204" pitchFamily="34" charset="0"/>
              </a:rPr>
              <a:t> R=OCH3, R ́=OH, π</a:t>
            </a:r>
            <a:r>
              <a:rPr lang="en-US" sz="2000" b="1" dirty="0" err="1">
                <a:solidFill>
                  <a:schemeClr val="tx1">
                    <a:lumMod val="75000"/>
                    <a:lumOff val="25000"/>
                  </a:schemeClr>
                </a:solidFill>
                <a:uFill>
                  <a:solidFill>
                    <a:srgbClr val="000000"/>
                  </a:solidFill>
                </a:uFill>
                <a:latin typeface="Calibri" panose="020F0502020204030204" pitchFamily="34" charset="0"/>
              </a:rPr>
              <a:t>ετουνιδίνη</a:t>
            </a:r>
            <a:endParaRPr lang="en-US" sz="2000" b="1" dirty="0">
              <a:solidFill>
                <a:schemeClr val="tx1">
                  <a:lumMod val="75000"/>
                  <a:lumOff val="25000"/>
                </a:schemeClr>
              </a:solidFill>
              <a:uFill>
                <a:solidFill>
                  <a:srgbClr val="000000"/>
                </a:solidFill>
              </a:uFill>
              <a:latin typeface="Calibri" panose="020F0502020204030204" pitchFamily="34" charset="0"/>
            </a:endParaRPr>
          </a:p>
          <a:p>
            <a:pPr lvl="0" fontAlgn="base">
              <a:spcBef>
                <a:spcPts val="1000"/>
              </a:spcBef>
              <a:buClr>
                <a:schemeClr val="accent1"/>
              </a:buClr>
              <a:buSzPct val="80000"/>
              <a:buFont typeface="Wingdings 3" charset="2"/>
              <a:buChar char=""/>
            </a:pPr>
            <a:r>
              <a:rPr lang="en-US" sz="2000" b="1" dirty="0">
                <a:solidFill>
                  <a:schemeClr val="tx1">
                    <a:lumMod val="75000"/>
                    <a:lumOff val="25000"/>
                  </a:schemeClr>
                </a:solidFill>
                <a:uFill>
                  <a:solidFill>
                    <a:srgbClr val="000000"/>
                  </a:solidFill>
                </a:uFill>
                <a:latin typeface="Calibri" panose="020F0502020204030204" pitchFamily="34" charset="0"/>
              </a:rPr>
              <a:t>Όπ</a:t>
            </a:r>
            <a:r>
              <a:rPr lang="en-US" sz="2000" b="1" dirty="0" err="1">
                <a:solidFill>
                  <a:schemeClr val="tx1">
                    <a:lumMod val="75000"/>
                    <a:lumOff val="25000"/>
                  </a:schemeClr>
                </a:solidFill>
                <a:uFill>
                  <a:solidFill>
                    <a:srgbClr val="000000"/>
                  </a:solidFill>
                </a:uFill>
                <a:latin typeface="Calibri" panose="020F0502020204030204" pitchFamily="34" charset="0"/>
              </a:rPr>
              <a:t>ου</a:t>
            </a:r>
            <a:r>
              <a:rPr lang="en-US" sz="2000" b="1" dirty="0">
                <a:solidFill>
                  <a:schemeClr val="tx1">
                    <a:lumMod val="75000"/>
                    <a:lumOff val="25000"/>
                  </a:schemeClr>
                </a:solidFill>
                <a:uFill>
                  <a:solidFill>
                    <a:srgbClr val="000000"/>
                  </a:solidFill>
                </a:uFill>
                <a:latin typeface="Calibri" panose="020F0502020204030204" pitchFamily="34" charset="0"/>
              </a:rPr>
              <a:t> R=OH, </a:t>
            </a:r>
            <a:r>
              <a:rPr lang="en-US" sz="2000" b="1" dirty="0" err="1">
                <a:solidFill>
                  <a:schemeClr val="tx1">
                    <a:lumMod val="75000"/>
                    <a:lumOff val="25000"/>
                  </a:schemeClr>
                </a:solidFill>
                <a:uFill>
                  <a:solidFill>
                    <a:srgbClr val="000000"/>
                  </a:solidFill>
                </a:uFill>
                <a:latin typeface="Calibri" panose="020F0502020204030204" pitchFamily="34" charset="0"/>
              </a:rPr>
              <a:t>δελφινιδίνη</a:t>
            </a:r>
            <a:r>
              <a:rPr lang="en-US" sz="2000" b="1" dirty="0">
                <a:solidFill>
                  <a:schemeClr val="tx1">
                    <a:lumMod val="75000"/>
                    <a:lumOff val="25000"/>
                  </a:schemeClr>
                </a:solidFill>
                <a:uFill>
                  <a:solidFill>
                    <a:srgbClr val="000000"/>
                  </a:solidFill>
                </a:uFill>
                <a:latin typeface="Calibri" panose="020F0502020204030204" pitchFamily="34" charset="0"/>
              </a:rPr>
              <a:t> </a:t>
            </a:r>
          </a:p>
          <a:p>
            <a:pPr lvl="0" fontAlgn="base">
              <a:spcBef>
                <a:spcPts val="1000"/>
              </a:spcBef>
              <a:buClr>
                <a:schemeClr val="accent1"/>
              </a:buClr>
              <a:buSzPct val="80000"/>
              <a:buFont typeface="Wingdings 3" charset="2"/>
              <a:buChar char=""/>
            </a:pPr>
            <a:r>
              <a:rPr lang="en-US" sz="2000" b="1" dirty="0">
                <a:solidFill>
                  <a:schemeClr val="tx1">
                    <a:lumMod val="75000"/>
                    <a:lumOff val="25000"/>
                  </a:schemeClr>
                </a:solidFill>
                <a:uFill>
                  <a:solidFill>
                    <a:srgbClr val="000000"/>
                  </a:solidFill>
                </a:uFill>
                <a:latin typeface="Calibri" panose="020F0502020204030204" pitchFamily="34" charset="0"/>
              </a:rPr>
              <a:t>Όπ</a:t>
            </a:r>
            <a:r>
              <a:rPr lang="en-US" sz="2000" b="1" dirty="0" err="1">
                <a:solidFill>
                  <a:schemeClr val="tx1">
                    <a:lumMod val="75000"/>
                    <a:lumOff val="25000"/>
                  </a:schemeClr>
                </a:solidFill>
                <a:uFill>
                  <a:solidFill>
                    <a:srgbClr val="000000"/>
                  </a:solidFill>
                </a:uFill>
                <a:latin typeface="Calibri" panose="020F0502020204030204" pitchFamily="34" charset="0"/>
              </a:rPr>
              <a:t>ου</a:t>
            </a:r>
            <a:r>
              <a:rPr lang="en-US" sz="2000" b="1" dirty="0">
                <a:solidFill>
                  <a:schemeClr val="tx1">
                    <a:lumMod val="75000"/>
                    <a:lumOff val="25000"/>
                  </a:schemeClr>
                </a:solidFill>
                <a:uFill>
                  <a:solidFill>
                    <a:srgbClr val="000000"/>
                  </a:solidFill>
                </a:uFill>
                <a:latin typeface="Calibri" panose="020F0502020204030204" pitchFamily="34" charset="0"/>
              </a:rPr>
              <a:t> R=R ́=OCH3, μαλβ</a:t>
            </a:r>
            <a:r>
              <a:rPr lang="en-US" sz="2000" b="1" dirty="0" err="1">
                <a:solidFill>
                  <a:schemeClr val="tx1">
                    <a:lumMod val="75000"/>
                    <a:lumOff val="25000"/>
                  </a:schemeClr>
                </a:solidFill>
                <a:uFill>
                  <a:solidFill>
                    <a:srgbClr val="000000"/>
                  </a:solidFill>
                </a:uFill>
                <a:latin typeface="Calibri" panose="020F0502020204030204" pitchFamily="34" charset="0"/>
              </a:rPr>
              <a:t>ιδίνη</a:t>
            </a:r>
            <a:r>
              <a:rPr lang="en-US" sz="2000" b="1" dirty="0">
                <a:solidFill>
                  <a:schemeClr val="tx1">
                    <a:lumMod val="75000"/>
                    <a:lumOff val="25000"/>
                  </a:schemeClr>
                </a:solidFill>
                <a:uFill>
                  <a:solidFill>
                    <a:srgbClr val="000000"/>
                  </a:solidFill>
                </a:uFill>
                <a:latin typeface="Calibri" panose="020F0502020204030204" pitchFamily="34" charset="0"/>
              </a:rPr>
              <a:t> </a:t>
            </a:r>
          </a:p>
          <a:p>
            <a:pPr lvl="0" fontAlgn="base">
              <a:spcBef>
                <a:spcPts val="1000"/>
              </a:spcBef>
              <a:buClr>
                <a:schemeClr val="accent1"/>
              </a:buClr>
              <a:buSzPct val="80000"/>
              <a:buFont typeface="Wingdings 3" charset="2"/>
              <a:buChar char=""/>
            </a:pPr>
            <a:r>
              <a:rPr lang="en-US" sz="2000" b="1" dirty="0">
                <a:solidFill>
                  <a:schemeClr val="tx1">
                    <a:lumMod val="75000"/>
                    <a:lumOff val="25000"/>
                  </a:schemeClr>
                </a:solidFill>
                <a:uFill>
                  <a:solidFill>
                    <a:srgbClr val="000000"/>
                  </a:solidFill>
                </a:uFill>
                <a:latin typeface="Calibri" panose="020F0502020204030204" pitchFamily="34" charset="0"/>
              </a:rPr>
              <a:t>Όπ</a:t>
            </a:r>
            <a:r>
              <a:rPr lang="en-US" sz="2000" b="1" dirty="0" err="1">
                <a:solidFill>
                  <a:schemeClr val="tx1">
                    <a:lumMod val="75000"/>
                    <a:lumOff val="25000"/>
                  </a:schemeClr>
                </a:solidFill>
                <a:uFill>
                  <a:solidFill>
                    <a:srgbClr val="000000"/>
                  </a:solidFill>
                </a:uFill>
                <a:latin typeface="Calibri" panose="020F0502020204030204" pitchFamily="34" charset="0"/>
              </a:rPr>
              <a:t>ου</a:t>
            </a:r>
            <a:r>
              <a:rPr lang="en-US" sz="2000" b="1" dirty="0">
                <a:solidFill>
                  <a:schemeClr val="tx1">
                    <a:lumMod val="75000"/>
                    <a:lumOff val="25000"/>
                  </a:schemeClr>
                </a:solidFill>
                <a:uFill>
                  <a:solidFill>
                    <a:srgbClr val="000000"/>
                  </a:solidFill>
                </a:uFill>
                <a:latin typeface="Calibri" panose="020F0502020204030204" pitchFamily="34" charset="0"/>
              </a:rPr>
              <a:t> R=OH, </a:t>
            </a:r>
            <a:r>
              <a:rPr lang="en-US" sz="2000" b="1" dirty="0" err="1">
                <a:solidFill>
                  <a:schemeClr val="tx1">
                    <a:lumMod val="75000"/>
                    <a:lumOff val="25000"/>
                  </a:schemeClr>
                </a:solidFill>
                <a:uFill>
                  <a:solidFill>
                    <a:srgbClr val="000000"/>
                  </a:solidFill>
                </a:uFill>
                <a:latin typeface="Calibri" panose="020F0502020204030204" pitchFamily="34" charset="0"/>
              </a:rPr>
              <a:t>κυ</a:t>
            </a:r>
            <a:r>
              <a:rPr lang="en-US" sz="2000" b="1" dirty="0">
                <a:solidFill>
                  <a:schemeClr val="tx1">
                    <a:lumMod val="75000"/>
                    <a:lumOff val="25000"/>
                  </a:schemeClr>
                </a:solidFill>
                <a:uFill>
                  <a:solidFill>
                    <a:srgbClr val="000000"/>
                  </a:solidFill>
                </a:uFill>
                <a:latin typeface="Calibri" panose="020F0502020204030204" pitchFamily="34" charset="0"/>
              </a:rPr>
              <a:t>ανιδίνη
Όπου R=OCH3, παιωνιδίνη </a:t>
            </a:r>
            <a:endParaRPr lang="en-US" sz="2000" dirty="0">
              <a:solidFill>
                <a:schemeClr val="tx1">
                  <a:lumMod val="75000"/>
                  <a:lumOff val="25000"/>
                </a:schemeClr>
              </a:solidFill>
              <a:latin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2FF7A1FA-F28B-1E59-2FF5-2D6EB167E7B1}"/>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defTabSz="914400">
              <a:spcAft>
                <a:spcPts val="600"/>
              </a:spcAft>
            </a:pPr>
            <a:fld id="{E56A5D8D-318D-4644-ADF8-BC977F9584B9}" type="slidenum">
              <a:rPr lang="en-US" smtClean="0"/>
              <a:pPr defTabSz="914400">
                <a:spcAft>
                  <a:spcPts val="600"/>
                </a:spcAft>
              </a:pPr>
              <a:t>66</a:t>
            </a:fld>
            <a:endParaRPr lang="en-US" dirty="0"/>
          </a:p>
        </p:txBody>
      </p:sp>
    </p:spTree>
    <p:extLst>
      <p:ext uri="{BB962C8B-B14F-4D97-AF65-F5344CB8AC3E}">
        <p14:creationId xmlns:p14="http://schemas.microsoft.com/office/powerpoint/2010/main" val="27208082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3" name="Straight Connector 22">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6"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7" name="Isosceles Triangle 26">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8"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0"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1" name="Isosceles Triangle 30">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2" name="Isosceles Triangle 31">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6E3C7AB0-A4B7-8E68-CAB7-8613D628404D}"/>
              </a:ext>
            </a:extLst>
          </p:cNvPr>
          <p:cNvSpPr>
            <a:spLocks noGrp="1"/>
          </p:cNvSpPr>
          <p:nvPr>
            <p:ph type="title"/>
          </p:nvPr>
        </p:nvSpPr>
        <p:spPr>
          <a:xfrm>
            <a:off x="892209" y="0"/>
            <a:ext cx="8288032" cy="1096316"/>
          </a:xfrm>
        </p:spPr>
        <p:txBody>
          <a:bodyPr vert="horz" lIns="91440" tIns="45720" rIns="91440" bIns="45720" rtlCol="0" anchor="b">
            <a:normAutofit/>
          </a:bodyPr>
          <a:lstStyle/>
          <a:p>
            <a:pPr algn="ctr"/>
            <a:r>
              <a:rPr lang="en-US" sz="4800" b="1" kern="1200" dirty="0">
                <a:solidFill>
                  <a:schemeClr val="accent1"/>
                </a:solidFill>
                <a:ea typeface="+mj-ea"/>
                <a:cs typeface="+mj-cs"/>
              </a:rPr>
              <a:t>α</a:t>
            </a:r>
            <a:r>
              <a:rPr lang="en-US" sz="4800" b="1" kern="1200" dirty="0" err="1">
                <a:solidFill>
                  <a:schemeClr val="accent1"/>
                </a:solidFill>
                <a:ea typeface="+mj-ea"/>
                <a:cs typeface="+mj-cs"/>
              </a:rPr>
              <a:t>νθοκυ</a:t>
            </a:r>
            <a:r>
              <a:rPr lang="en-US" sz="4800" b="1" kern="1200" dirty="0">
                <a:solidFill>
                  <a:schemeClr val="accent1"/>
                </a:solidFill>
                <a:ea typeface="+mj-ea"/>
                <a:cs typeface="+mj-cs"/>
              </a:rPr>
              <a:t>ανίνες</a:t>
            </a:r>
            <a:endParaRPr lang="en-US" sz="4800" kern="1200" dirty="0">
              <a:solidFill>
                <a:schemeClr val="accent1"/>
              </a:solidFill>
              <a:ea typeface="+mj-ea"/>
              <a:cs typeface="+mj-cs"/>
            </a:endParaRPr>
          </a:p>
        </p:txBody>
      </p:sp>
      <p:sp>
        <p:nvSpPr>
          <p:cNvPr id="3" name="Θέση περιεχομένου 2">
            <a:extLst>
              <a:ext uri="{FF2B5EF4-FFF2-40B4-BE49-F238E27FC236}">
                <a16:creationId xmlns:a16="http://schemas.microsoft.com/office/drawing/2014/main" id="{F2CE5F15-40AC-6A15-CF67-F233B86B6CB3}"/>
              </a:ext>
            </a:extLst>
          </p:cNvPr>
          <p:cNvSpPr>
            <a:spLocks noGrp="1"/>
          </p:cNvSpPr>
          <p:nvPr>
            <p:ph idx="1"/>
          </p:nvPr>
        </p:nvSpPr>
        <p:spPr>
          <a:xfrm>
            <a:off x="1073383" y="1603036"/>
            <a:ext cx="8288032" cy="469122"/>
          </a:xfrm>
        </p:spPr>
        <p:txBody>
          <a:bodyPr vert="horz" lIns="91440" tIns="45720" rIns="91440" bIns="45720" rtlCol="0" anchor="t">
            <a:normAutofit/>
          </a:bodyPr>
          <a:lstStyle/>
          <a:p>
            <a:pPr marL="0" indent="0" algn="ctr">
              <a:buNone/>
            </a:pPr>
            <a:r>
              <a:rPr lang="en-US" b="1" dirty="0" err="1">
                <a:solidFill>
                  <a:schemeClr val="tx1">
                    <a:lumMod val="50000"/>
                    <a:lumOff val="50000"/>
                  </a:schemeClr>
                </a:solidFill>
                <a:uFill>
                  <a:solidFill>
                    <a:srgbClr val="000000"/>
                  </a:solidFill>
                </a:uFill>
              </a:rPr>
              <a:t>Δύο</a:t>
            </a:r>
            <a:r>
              <a:rPr lang="en-US" b="1" dirty="0">
                <a:solidFill>
                  <a:schemeClr val="tx1">
                    <a:lumMod val="50000"/>
                    <a:lumOff val="50000"/>
                  </a:schemeClr>
                </a:solidFill>
                <a:uFill>
                  <a:solidFill>
                    <a:srgbClr val="000000"/>
                  </a:solidFill>
                </a:uFill>
              </a:rPr>
              <a:t> </a:t>
            </a:r>
            <a:r>
              <a:rPr lang="en-US" b="1" dirty="0" err="1">
                <a:solidFill>
                  <a:schemeClr val="tx1">
                    <a:lumMod val="50000"/>
                    <a:lumOff val="50000"/>
                  </a:schemeClr>
                </a:solidFill>
                <a:uFill>
                  <a:solidFill>
                    <a:srgbClr val="000000"/>
                  </a:solidFill>
                </a:uFill>
              </a:rPr>
              <a:t>δομές</a:t>
            </a:r>
            <a:r>
              <a:rPr lang="en-US" b="1" dirty="0">
                <a:solidFill>
                  <a:schemeClr val="tx1">
                    <a:lumMod val="50000"/>
                    <a:lumOff val="50000"/>
                  </a:schemeClr>
                </a:solidFill>
                <a:uFill>
                  <a:solidFill>
                    <a:srgbClr val="000000"/>
                  </a:solidFill>
                </a:uFill>
              </a:rPr>
              <a:t> α</a:t>
            </a:r>
            <a:r>
              <a:rPr lang="en-US" b="1" dirty="0" err="1">
                <a:solidFill>
                  <a:schemeClr val="tx1">
                    <a:lumMod val="50000"/>
                    <a:lumOff val="50000"/>
                  </a:schemeClr>
                </a:solidFill>
                <a:uFill>
                  <a:solidFill>
                    <a:srgbClr val="000000"/>
                  </a:solidFill>
                </a:uFill>
              </a:rPr>
              <a:t>νθοκυ</a:t>
            </a:r>
            <a:r>
              <a:rPr lang="en-US" b="1" dirty="0">
                <a:solidFill>
                  <a:schemeClr val="tx1">
                    <a:lumMod val="50000"/>
                    <a:lumOff val="50000"/>
                  </a:schemeClr>
                </a:solidFill>
                <a:uFill>
                  <a:solidFill>
                    <a:srgbClr val="000000"/>
                  </a:solidFill>
                </a:uFill>
              </a:rPr>
              <a:t>ανών που υπάρχουν στα σταφύλια δίνονται παρακάτω</a:t>
            </a:r>
            <a:endParaRPr lang="en-US" dirty="0">
              <a:solidFill>
                <a:schemeClr val="tx1">
                  <a:lumMod val="50000"/>
                  <a:lumOff val="50000"/>
                </a:schemeClr>
              </a:solidFill>
            </a:endParaRPr>
          </a:p>
        </p:txBody>
      </p:sp>
      <p:pic>
        <p:nvPicPr>
          <p:cNvPr id="6" name="Εικόνα 5">
            <a:extLst>
              <a:ext uri="{FF2B5EF4-FFF2-40B4-BE49-F238E27FC236}">
                <a16:creationId xmlns:a16="http://schemas.microsoft.com/office/drawing/2014/main" id="{892E44EF-03D6-ACA1-CBD3-1C5DA820EAC4}"/>
              </a:ext>
            </a:extLst>
          </p:cNvPr>
          <p:cNvPicPr>
            <a:picLocks noChangeAspect="1"/>
          </p:cNvPicPr>
          <p:nvPr/>
        </p:nvPicPr>
        <p:blipFill>
          <a:blip r:embed="rId2"/>
          <a:stretch>
            <a:fillRect/>
          </a:stretch>
        </p:blipFill>
        <p:spPr>
          <a:xfrm>
            <a:off x="1199194" y="2452880"/>
            <a:ext cx="8288033" cy="2551921"/>
          </a:xfrm>
          <a:prstGeom prst="rect">
            <a:avLst/>
          </a:prstGeom>
        </p:spPr>
      </p:pic>
      <p:sp>
        <p:nvSpPr>
          <p:cNvPr id="12" name="Θέση αριθμού διαφάνειας 3">
            <a:extLst>
              <a:ext uri="{FF2B5EF4-FFF2-40B4-BE49-F238E27FC236}">
                <a16:creationId xmlns:a16="http://schemas.microsoft.com/office/drawing/2014/main" id="{BE8C4769-87B0-54C5-3DE0-29387351A4E7}"/>
              </a:ext>
            </a:extLst>
          </p:cNvPr>
          <p:cNvSpPr>
            <a:spLocks noGrp="1"/>
          </p:cNvSpPr>
          <p:nvPr>
            <p:ph type="sldNum" sz="quarter" idx="12"/>
          </p:nvPr>
        </p:nvSpPr>
        <p:spPr>
          <a:xfrm>
            <a:off x="8590663" y="6041362"/>
            <a:ext cx="683339" cy="365125"/>
          </a:xfrm>
        </p:spPr>
        <p:txBody>
          <a:bodyPr/>
          <a:lstStyle/>
          <a:p>
            <a:fld id="{E56A5D8D-318D-4644-ADF8-BC977F9584B9}" type="slidenum">
              <a:rPr lang="el-GR" smtClean="0"/>
              <a:t>67</a:t>
            </a:fld>
            <a:endParaRPr lang="el-GR"/>
          </a:p>
        </p:txBody>
      </p:sp>
      <p:sp>
        <p:nvSpPr>
          <p:cNvPr id="14" name="TextBox 13">
            <a:extLst>
              <a:ext uri="{FF2B5EF4-FFF2-40B4-BE49-F238E27FC236}">
                <a16:creationId xmlns:a16="http://schemas.microsoft.com/office/drawing/2014/main" id="{BBEEAA13-7050-C643-CE66-F5CA9C90E713}"/>
              </a:ext>
            </a:extLst>
          </p:cNvPr>
          <p:cNvSpPr txBox="1"/>
          <p:nvPr/>
        </p:nvSpPr>
        <p:spPr>
          <a:xfrm>
            <a:off x="1011225" y="4900767"/>
            <a:ext cx="6105524" cy="646331"/>
          </a:xfrm>
          <a:prstGeom prst="rect">
            <a:avLst/>
          </a:prstGeom>
          <a:noFill/>
        </p:spPr>
        <p:txBody>
          <a:bodyPr wrap="square">
            <a:spAutoFit/>
          </a:bodyPr>
          <a:lstStyle/>
          <a:p>
            <a:r>
              <a:rPr lang="el-GR" b="1" dirty="0">
                <a:latin typeface="Calibri" panose="020F0502020204030204" pitchFamily="34" charset="0"/>
              </a:rPr>
              <a:t>• Μονο-γλυκοσιδο-3-μαλβιδίνη
</a:t>
            </a:r>
            <a:endParaRPr lang="el-GR" dirty="0">
              <a:latin typeface="Calibri" panose="020F0502020204030204" pitchFamily="34" charset="0"/>
            </a:endParaRPr>
          </a:p>
        </p:txBody>
      </p:sp>
      <p:sp>
        <p:nvSpPr>
          <p:cNvPr id="16" name="TextBox 15">
            <a:extLst>
              <a:ext uri="{FF2B5EF4-FFF2-40B4-BE49-F238E27FC236}">
                <a16:creationId xmlns:a16="http://schemas.microsoft.com/office/drawing/2014/main" id="{1BE39FBE-87EB-BDF6-E311-ECD29952CC10}"/>
              </a:ext>
            </a:extLst>
          </p:cNvPr>
          <p:cNvSpPr txBox="1"/>
          <p:nvPr/>
        </p:nvSpPr>
        <p:spPr>
          <a:xfrm>
            <a:off x="5574336" y="4894710"/>
            <a:ext cx="6098958" cy="646331"/>
          </a:xfrm>
          <a:prstGeom prst="rect">
            <a:avLst/>
          </a:prstGeom>
          <a:noFill/>
        </p:spPr>
        <p:txBody>
          <a:bodyPr wrap="square">
            <a:spAutoFit/>
          </a:bodyPr>
          <a:lstStyle/>
          <a:p>
            <a:r>
              <a:rPr lang="el-GR" b="1" dirty="0">
                <a:latin typeface="Calibri" panose="020F0502020204030204" pitchFamily="34" charset="0"/>
              </a:rPr>
              <a:t>• </a:t>
            </a:r>
            <a:r>
              <a:rPr lang="el-GR" b="1" dirty="0" err="1">
                <a:latin typeface="Calibri" panose="020F0502020204030204" pitchFamily="34" charset="0"/>
              </a:rPr>
              <a:t>Διγλυκοσίδη</a:t>
            </a:r>
            <a:r>
              <a:rPr lang="el-GR" b="1" dirty="0">
                <a:latin typeface="Calibri" panose="020F0502020204030204" pitchFamily="34" charset="0"/>
              </a:rPr>
              <a:t> της 3,5-μαλβιδίνης
</a:t>
            </a:r>
            <a:endParaRPr lang="el-GR" dirty="0">
              <a:latin typeface="Calibri" panose="020F0502020204030204" pitchFamily="34" charset="0"/>
            </a:endParaRPr>
          </a:p>
        </p:txBody>
      </p:sp>
    </p:spTree>
    <p:extLst>
      <p:ext uri="{BB962C8B-B14F-4D97-AF65-F5344CB8AC3E}">
        <p14:creationId xmlns:p14="http://schemas.microsoft.com/office/powerpoint/2010/main" val="767221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17" name="Isosceles Triangle 1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06BC0AB3-11FC-8907-68E6-965C4A24078F}"/>
              </a:ext>
            </a:extLst>
          </p:cNvPr>
          <p:cNvSpPr>
            <a:spLocks noGrp="1"/>
          </p:cNvSpPr>
          <p:nvPr>
            <p:ph type="title"/>
          </p:nvPr>
        </p:nvSpPr>
        <p:spPr>
          <a:xfrm>
            <a:off x="673754" y="643467"/>
            <a:ext cx="4203045" cy="1375608"/>
          </a:xfrm>
        </p:spPr>
        <p:txBody>
          <a:bodyPr anchor="ctr">
            <a:normAutofit/>
          </a:bodyPr>
          <a:lstStyle/>
          <a:p>
            <a:r>
              <a:rPr lang="el-GR">
                <a:solidFill>
                  <a:schemeClr val="bg1"/>
                </a:solidFill>
              </a:rPr>
              <a:t>ανθοκυανίνες</a:t>
            </a:r>
          </a:p>
        </p:txBody>
      </p:sp>
      <p:sp>
        <p:nvSpPr>
          <p:cNvPr id="3" name="Θέση περιεχομένου 2">
            <a:extLst>
              <a:ext uri="{FF2B5EF4-FFF2-40B4-BE49-F238E27FC236}">
                <a16:creationId xmlns:a16="http://schemas.microsoft.com/office/drawing/2014/main" id="{8DB398E5-9A78-BEB2-9D5E-EDFDDCD43CC6}"/>
              </a:ext>
            </a:extLst>
          </p:cNvPr>
          <p:cNvSpPr>
            <a:spLocks noGrp="1"/>
          </p:cNvSpPr>
          <p:nvPr>
            <p:ph idx="1"/>
          </p:nvPr>
        </p:nvSpPr>
        <p:spPr>
          <a:xfrm>
            <a:off x="673754" y="2160590"/>
            <a:ext cx="3973943" cy="3440110"/>
          </a:xfrm>
        </p:spPr>
        <p:txBody>
          <a:bodyPr>
            <a:normAutofit/>
          </a:bodyPr>
          <a:lstStyle/>
          <a:p>
            <a:r>
              <a:rPr lang="el-GR" b="1" dirty="0">
                <a:solidFill>
                  <a:schemeClr val="bg1"/>
                </a:solidFill>
              </a:rPr>
              <a:t>Το χρώμα των σταφυλιών εξαρτάται από το </a:t>
            </a:r>
            <a:r>
              <a:rPr lang="el-GR" b="1" dirty="0" err="1">
                <a:solidFill>
                  <a:schemeClr val="bg1"/>
                </a:solidFill>
              </a:rPr>
              <a:t>pH</a:t>
            </a:r>
            <a:r>
              <a:rPr lang="el-GR" b="1" dirty="0">
                <a:solidFill>
                  <a:schemeClr val="bg1"/>
                </a:solidFill>
              </a:rPr>
              <a:t>. Όξινες τιμές </a:t>
            </a:r>
            <a:r>
              <a:rPr lang="el-GR" b="1" dirty="0" err="1">
                <a:solidFill>
                  <a:schemeClr val="bg1"/>
                </a:solidFill>
              </a:rPr>
              <a:t>pH</a:t>
            </a:r>
            <a:r>
              <a:rPr lang="el-GR" b="1" dirty="0">
                <a:solidFill>
                  <a:schemeClr val="bg1"/>
                </a:solidFill>
              </a:rPr>
              <a:t> λίγο χαμηλότερες από 7, η κόκκινη δομή είναι ισορροπία με τα χρώματα όπως υποδεικνύεται στην αντίδραση που ακολουθεί.</a:t>
            </a:r>
            <a:endParaRPr lang="el-GR" dirty="0">
              <a:solidFill>
                <a:schemeClr val="bg1"/>
              </a:solidFill>
            </a:endParaRPr>
          </a:p>
        </p:txBody>
      </p:sp>
      <p:pic>
        <p:nvPicPr>
          <p:cNvPr id="8" name="Εικόνα 7">
            <a:extLst>
              <a:ext uri="{FF2B5EF4-FFF2-40B4-BE49-F238E27FC236}">
                <a16:creationId xmlns:a16="http://schemas.microsoft.com/office/drawing/2014/main" id="{DD4B426C-181F-7513-3B03-75E64D2BAE6E}"/>
              </a:ext>
            </a:extLst>
          </p:cNvPr>
          <p:cNvPicPr>
            <a:picLocks noChangeAspect="1"/>
          </p:cNvPicPr>
          <p:nvPr/>
        </p:nvPicPr>
        <p:blipFill>
          <a:blip r:embed="rId2"/>
          <a:stretch>
            <a:fillRect/>
          </a:stretch>
        </p:blipFill>
        <p:spPr>
          <a:xfrm>
            <a:off x="5055386" y="2361020"/>
            <a:ext cx="6924676" cy="1652180"/>
          </a:xfrm>
          <a:prstGeom prst="rect">
            <a:avLst/>
          </a:prstGeom>
        </p:spPr>
      </p:pic>
      <p:sp>
        <p:nvSpPr>
          <p:cNvPr id="4" name="Θέση αριθμού διαφάνειας 3">
            <a:extLst>
              <a:ext uri="{FF2B5EF4-FFF2-40B4-BE49-F238E27FC236}">
                <a16:creationId xmlns:a16="http://schemas.microsoft.com/office/drawing/2014/main" id="{D1F3280B-18A9-DB83-AF95-43D3086BD8BD}"/>
              </a:ext>
            </a:extLst>
          </p:cNvPr>
          <p:cNvSpPr>
            <a:spLocks noGrp="1"/>
          </p:cNvSpPr>
          <p:nvPr>
            <p:ph type="sldNum" sz="quarter" idx="12"/>
          </p:nvPr>
        </p:nvSpPr>
        <p:spPr>
          <a:xfrm>
            <a:off x="10556161" y="6182876"/>
            <a:ext cx="683339" cy="365125"/>
          </a:xfrm>
        </p:spPr>
        <p:txBody>
          <a:bodyPr>
            <a:normAutofit/>
          </a:bodyPr>
          <a:lstStyle/>
          <a:p>
            <a:pPr>
              <a:spcAft>
                <a:spcPts val="600"/>
              </a:spcAft>
            </a:pPr>
            <a:fld id="{E56A5D8D-318D-4644-ADF8-BC977F9584B9}" type="slidenum">
              <a:rPr lang="el-GR">
                <a:solidFill>
                  <a:schemeClr val="tx1">
                    <a:lumMod val="65000"/>
                    <a:lumOff val="35000"/>
                  </a:schemeClr>
                </a:solidFill>
              </a:rPr>
              <a:pPr>
                <a:spcAft>
                  <a:spcPts val="600"/>
                </a:spcAft>
              </a:pPr>
              <a:t>68</a:t>
            </a:fld>
            <a:endParaRPr lang="el-GR">
              <a:solidFill>
                <a:schemeClr val="tx1">
                  <a:lumMod val="65000"/>
                  <a:lumOff val="35000"/>
                </a:schemeClr>
              </a:solidFill>
            </a:endParaRPr>
          </a:p>
        </p:txBody>
      </p:sp>
      <p:sp>
        <p:nvSpPr>
          <p:cNvPr id="19" name="Isosceles Triangle 1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11" name="TextBox 10">
            <a:extLst>
              <a:ext uri="{FF2B5EF4-FFF2-40B4-BE49-F238E27FC236}">
                <a16:creationId xmlns:a16="http://schemas.microsoft.com/office/drawing/2014/main" id="{C69EE1F9-9C53-84B8-7301-35CF391EAFB3}"/>
              </a:ext>
            </a:extLst>
          </p:cNvPr>
          <p:cNvSpPr txBox="1"/>
          <p:nvPr/>
        </p:nvSpPr>
        <p:spPr>
          <a:xfrm>
            <a:off x="4782166" y="5139035"/>
            <a:ext cx="7422263" cy="923330"/>
          </a:xfrm>
          <a:prstGeom prst="rect">
            <a:avLst/>
          </a:prstGeom>
          <a:noFill/>
        </p:spPr>
        <p:txBody>
          <a:bodyPr wrap="square">
            <a:spAutoFit/>
          </a:bodyPr>
          <a:lstStyle/>
          <a:p>
            <a:pPr algn="just"/>
            <a:r>
              <a:rPr lang="el-GR" b="1" dirty="0">
                <a:latin typeface="Calibri" panose="020F0502020204030204" pitchFamily="34" charset="0"/>
              </a:rPr>
              <a:t>Το σημείο ισορροπίας της παραπάνω αντίδρασης εξαρτάται από το </a:t>
            </a:r>
            <a:r>
              <a:rPr lang="el-GR" b="1" dirty="0" err="1">
                <a:latin typeface="Calibri" panose="020F0502020204030204" pitchFamily="34" charset="0"/>
              </a:rPr>
              <a:t>pH</a:t>
            </a:r>
            <a:r>
              <a:rPr lang="el-GR" b="1" dirty="0">
                <a:latin typeface="Calibri" panose="020F0502020204030204" pitchFamily="34" charset="0"/>
              </a:rPr>
              <a:t>.
Κατά συνέπεια, ένα διάλυμα </a:t>
            </a:r>
            <a:r>
              <a:rPr lang="el-GR" b="1" dirty="0" err="1">
                <a:latin typeface="Calibri" panose="020F0502020204030204" pitchFamily="34" charset="0"/>
              </a:rPr>
              <a:t>ανθοκυανιδινών</a:t>
            </a:r>
            <a:r>
              <a:rPr lang="el-GR" b="1" dirty="0">
                <a:latin typeface="Calibri" panose="020F0502020204030204" pitchFamily="34" charset="0"/>
              </a:rPr>
              <a:t> έχει έξι φορές περισσότερο
έντονο χρώμα στα 2,9 </a:t>
            </a:r>
            <a:r>
              <a:rPr lang="el-GR" b="1" dirty="0" err="1">
                <a:latin typeface="Calibri" panose="020F0502020204030204" pitchFamily="34" charset="0"/>
              </a:rPr>
              <a:t>pH</a:t>
            </a:r>
            <a:r>
              <a:rPr lang="el-GR" b="1" dirty="0">
                <a:latin typeface="Calibri" panose="020F0502020204030204" pitchFamily="34" charset="0"/>
              </a:rPr>
              <a:t> από 3,9</a:t>
            </a:r>
            <a:r>
              <a:rPr lang="en-US" sz="1800" b="1" i="0" u="none" strike="noStrike" baseline="0" dirty="0">
                <a:latin typeface="Calibri" panose="020F0502020204030204" pitchFamily="34" charset="0"/>
              </a:rPr>
              <a:t>.</a:t>
            </a:r>
            <a:endParaRPr lang="el-GR" dirty="0">
              <a:latin typeface="Calibri" panose="020F0502020204030204" pitchFamily="34" charset="0"/>
            </a:endParaRPr>
          </a:p>
        </p:txBody>
      </p:sp>
    </p:spTree>
    <p:extLst>
      <p:ext uri="{BB962C8B-B14F-4D97-AF65-F5344CB8AC3E}">
        <p14:creationId xmlns:p14="http://schemas.microsoft.com/office/powerpoint/2010/main" val="41457782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8ECC14-985C-E600-0B9B-C93EEA26C72E}"/>
              </a:ext>
            </a:extLst>
          </p:cNvPr>
          <p:cNvSpPr>
            <a:spLocks noGrp="1"/>
          </p:cNvSpPr>
          <p:nvPr>
            <p:ph type="title"/>
          </p:nvPr>
        </p:nvSpPr>
        <p:spPr/>
        <p:txBody>
          <a:bodyPr>
            <a:normAutofit/>
          </a:bodyPr>
          <a:lstStyle/>
          <a:p>
            <a:r>
              <a:rPr lang="el-GR" sz="4400" dirty="0" err="1">
                <a:cs typeface="Calibri" panose="020F0502020204030204" pitchFamily="34" charset="0"/>
              </a:rPr>
              <a:t>ανθοκυανίνες</a:t>
            </a:r>
            <a:endParaRPr lang="el-GR" sz="4400" dirty="0">
              <a:cs typeface="Calibri" panose="020F0502020204030204" pitchFamily="34" charset="0"/>
            </a:endParaRPr>
          </a:p>
        </p:txBody>
      </p:sp>
      <p:sp>
        <p:nvSpPr>
          <p:cNvPr id="3" name="Θέση περιεχομένου 2">
            <a:extLst>
              <a:ext uri="{FF2B5EF4-FFF2-40B4-BE49-F238E27FC236}">
                <a16:creationId xmlns:a16="http://schemas.microsoft.com/office/drawing/2014/main" id="{F373F3A8-D639-E053-5C08-D6FA6D1E43C1}"/>
              </a:ext>
            </a:extLst>
          </p:cNvPr>
          <p:cNvSpPr>
            <a:spLocks noGrp="1"/>
          </p:cNvSpPr>
          <p:nvPr>
            <p:ph idx="1"/>
          </p:nvPr>
        </p:nvSpPr>
        <p:spPr>
          <a:xfrm>
            <a:off x="584584" y="1643133"/>
            <a:ext cx="9870055" cy="1618931"/>
          </a:xfrm>
        </p:spPr>
        <p:txBody>
          <a:bodyPr>
            <a:noAutofit/>
          </a:bodyPr>
          <a:lstStyle/>
          <a:p>
            <a:pPr marL="311150" indent="-6350">
              <a:lnSpc>
                <a:spcPct val="105000"/>
              </a:lnSpc>
              <a:spcAft>
                <a:spcPts val="2935"/>
              </a:spcAft>
            </a:pPr>
            <a:r>
              <a:rPr lang="el-GR" sz="2000" b="1" dirty="0">
                <a:solidFill>
                  <a:schemeClr val="tx1"/>
                </a:solidFill>
                <a:ea typeface="Times New Roman" panose="02020603050405020304" pitchFamily="18" charset="0"/>
                <a:cs typeface="Calibri" panose="020F0502020204030204" pitchFamily="34" charset="0"/>
              </a:rPr>
              <a:t>Αν Α+ είναι μορφή του </a:t>
            </a:r>
            <a:r>
              <a:rPr lang="el-GR" sz="2000" b="1" dirty="0" err="1">
                <a:solidFill>
                  <a:schemeClr val="tx1"/>
                </a:solidFill>
                <a:ea typeface="Times New Roman" panose="02020603050405020304" pitchFamily="18" charset="0"/>
                <a:cs typeface="Calibri" panose="020F0502020204030204" pitchFamily="34" charset="0"/>
              </a:rPr>
              <a:t>οξονίου</a:t>
            </a:r>
            <a:r>
              <a:rPr lang="el-GR" sz="2000" b="1" dirty="0">
                <a:solidFill>
                  <a:schemeClr val="tx1"/>
                </a:solidFill>
                <a:ea typeface="Times New Roman" panose="02020603050405020304" pitchFamily="18" charset="0"/>
                <a:cs typeface="Calibri" panose="020F0502020204030204" pitchFamily="34" charset="0"/>
              </a:rPr>
              <a:t> και ΑΟΗ η ένωση με την οποία είναι σε ισορροπία θα έχουμε</a:t>
            </a:r>
            <a:r>
              <a:rPr lang="en-US" sz="2000" b="1" dirty="0">
                <a:solidFill>
                  <a:schemeClr val="tx1"/>
                </a:solidFill>
                <a:effectLst/>
                <a:ea typeface="Times New Roman" panose="02020603050405020304" pitchFamily="18" charset="0"/>
                <a:cs typeface="Calibri" panose="020F0502020204030204" pitchFamily="34" charset="0"/>
              </a:rPr>
              <a:t>:</a:t>
            </a:r>
            <a:r>
              <a:rPr lang="el-GR" sz="2000" b="1" dirty="0">
                <a:solidFill>
                  <a:schemeClr val="tx1"/>
                </a:solidFill>
                <a:effectLst/>
                <a:ea typeface="Times New Roman" panose="02020603050405020304" pitchFamily="18" charset="0"/>
                <a:cs typeface="Calibri" panose="020F0502020204030204" pitchFamily="34" charset="0"/>
              </a:rPr>
              <a:t>   </a:t>
            </a:r>
          </a:p>
          <a:p>
            <a:pPr marL="311150" indent="-6350">
              <a:lnSpc>
                <a:spcPct val="105000"/>
              </a:lnSpc>
              <a:spcAft>
                <a:spcPts val="2935"/>
              </a:spcAft>
            </a:pPr>
            <a:r>
              <a:rPr lang="el-GR" sz="2000" b="1" dirty="0">
                <a:solidFill>
                  <a:schemeClr val="tx1"/>
                </a:solidFill>
                <a:effectLst/>
                <a:ea typeface="Times New Roman" panose="02020603050405020304" pitchFamily="18" charset="0"/>
                <a:cs typeface="Calibri" panose="020F0502020204030204" pitchFamily="34" charset="0"/>
              </a:rPr>
              <a:t>Α</a:t>
            </a:r>
            <a:r>
              <a:rPr lang="en-US" sz="2000" b="1" baseline="30000" dirty="0">
                <a:solidFill>
                  <a:schemeClr val="tx1"/>
                </a:solidFill>
                <a:effectLst/>
                <a:ea typeface="Times New Roman" panose="02020603050405020304" pitchFamily="18" charset="0"/>
                <a:cs typeface="Calibri" panose="020F0502020204030204" pitchFamily="34" charset="0"/>
              </a:rPr>
              <a:t>+ </a:t>
            </a:r>
            <a:r>
              <a:rPr lang="en-US" sz="2000" b="1" dirty="0">
                <a:solidFill>
                  <a:schemeClr val="tx1"/>
                </a:solidFill>
                <a:effectLst/>
                <a:ea typeface="Times New Roman" panose="02020603050405020304" pitchFamily="18" charset="0"/>
                <a:cs typeface="Calibri" panose="020F0502020204030204" pitchFamily="34" charset="0"/>
              </a:rPr>
              <a:t>+ H</a:t>
            </a:r>
            <a:r>
              <a:rPr lang="en-US" sz="2000" b="1" baseline="-25000" dirty="0">
                <a:solidFill>
                  <a:schemeClr val="tx1"/>
                </a:solidFill>
                <a:effectLst/>
                <a:ea typeface="Times New Roman" panose="02020603050405020304" pitchFamily="18" charset="0"/>
                <a:cs typeface="Calibri" panose="020F0502020204030204" pitchFamily="34" charset="0"/>
              </a:rPr>
              <a:t>2</a:t>
            </a:r>
            <a:r>
              <a:rPr lang="en-US" sz="2000" b="1" dirty="0">
                <a:solidFill>
                  <a:schemeClr val="tx1"/>
                </a:solidFill>
                <a:effectLst/>
                <a:ea typeface="Times New Roman" panose="02020603050405020304" pitchFamily="18" charset="0"/>
                <a:cs typeface="Calibri" panose="020F0502020204030204" pitchFamily="34" charset="0"/>
              </a:rPr>
              <a:t>O                         AOH + H</a:t>
            </a:r>
            <a:r>
              <a:rPr lang="en-US" sz="2000" b="1" baseline="30000" dirty="0">
                <a:solidFill>
                  <a:schemeClr val="tx1"/>
                </a:solidFill>
                <a:effectLst/>
                <a:ea typeface="Times New Roman" panose="02020603050405020304" pitchFamily="18" charset="0"/>
                <a:cs typeface="Calibri" panose="020F0502020204030204" pitchFamily="34" charset="0"/>
              </a:rPr>
              <a:t>+</a:t>
            </a:r>
            <a:endParaRPr lang="el-GR" sz="2000" b="1" baseline="30000" dirty="0">
              <a:solidFill>
                <a:schemeClr val="tx1"/>
              </a:solidFill>
              <a:effectLst/>
              <a:ea typeface="Times New Roman" panose="02020603050405020304" pitchFamily="18" charset="0"/>
              <a:cs typeface="Calibri" panose="020F0502020204030204" pitchFamily="34" charset="0"/>
            </a:endParaRPr>
          </a:p>
          <a:p>
            <a:pPr>
              <a:lnSpc>
                <a:spcPct val="105000"/>
              </a:lnSpc>
              <a:spcAft>
                <a:spcPts val="1800"/>
              </a:spcAft>
              <a:tabLst>
                <a:tab pos="2900045" algn="ctr"/>
                <a:tab pos="6515735" algn="ctr"/>
              </a:tabLst>
            </a:pPr>
            <a:endParaRPr lang="el-GR" sz="2000" dirty="0">
              <a:solidFill>
                <a:schemeClr val="tx1"/>
              </a:solidFill>
              <a:cs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A6062CC1-15D4-64C1-40E2-47D04A85747D}"/>
              </a:ext>
            </a:extLst>
          </p:cNvPr>
          <p:cNvSpPr>
            <a:spLocks noGrp="1"/>
          </p:cNvSpPr>
          <p:nvPr>
            <p:ph type="sldNum" sz="quarter" idx="12"/>
          </p:nvPr>
        </p:nvSpPr>
        <p:spPr/>
        <p:txBody>
          <a:bodyPr/>
          <a:lstStyle/>
          <a:p>
            <a:fld id="{E56A5D8D-318D-4644-ADF8-BC977F9584B9}" type="slidenum">
              <a:rPr lang="el-GR" sz="1050" smtClean="0">
                <a:cs typeface="Calibri" panose="020F0502020204030204" pitchFamily="34" charset="0"/>
              </a:rPr>
              <a:t>69</a:t>
            </a:fld>
            <a:endParaRPr lang="el-GR" sz="1050">
              <a:cs typeface="Calibri" panose="020F0502020204030204" pitchFamily="34" charset="0"/>
            </a:endParaRPr>
          </a:p>
        </p:txBody>
      </p:sp>
      <p:sp>
        <p:nvSpPr>
          <p:cNvPr id="8" name="TextBox 7">
            <a:extLst>
              <a:ext uri="{FF2B5EF4-FFF2-40B4-BE49-F238E27FC236}">
                <a16:creationId xmlns:a16="http://schemas.microsoft.com/office/drawing/2014/main" id="{FD8CCABC-2466-A0C2-F762-8D000627186D}"/>
              </a:ext>
            </a:extLst>
          </p:cNvPr>
          <p:cNvSpPr txBox="1"/>
          <p:nvPr/>
        </p:nvSpPr>
        <p:spPr>
          <a:xfrm>
            <a:off x="915648" y="3547428"/>
            <a:ext cx="6101080" cy="402418"/>
          </a:xfrm>
          <a:prstGeom prst="rect">
            <a:avLst/>
          </a:prstGeom>
          <a:noFill/>
        </p:spPr>
        <p:txBody>
          <a:bodyPr wrap="square">
            <a:spAutoFit/>
          </a:bodyPr>
          <a:lstStyle/>
          <a:p>
            <a:pPr>
              <a:lnSpc>
                <a:spcPct val="105000"/>
              </a:lnSpc>
              <a:spcAft>
                <a:spcPts val="1800"/>
              </a:spcAft>
              <a:tabLst>
                <a:tab pos="2900045" algn="ctr"/>
                <a:tab pos="6515735" algn="ctr"/>
              </a:tabLst>
            </a:pPr>
            <a:r>
              <a:rPr lang="el-GR" sz="2000" b="1" dirty="0">
                <a:effectLst/>
                <a:latin typeface="Calibri" panose="020F0502020204030204" pitchFamily="34" charset="0"/>
                <a:ea typeface="Times New Roman" panose="02020603050405020304" pitchFamily="18" charset="0"/>
                <a:cs typeface="Calibri" panose="020F0502020204030204" pitchFamily="34" charset="0"/>
              </a:rPr>
              <a:t>Με</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[H</a:t>
            </a:r>
            <a:r>
              <a:rPr lang="en-US" sz="2000" b="1" baseline="-25000" dirty="0">
                <a:effectLst/>
                <a:latin typeface="Calibri" panose="020F0502020204030204" pitchFamily="34" charset="0"/>
                <a:ea typeface="Times New Roman" panose="02020603050405020304" pitchFamily="18" charset="0"/>
                <a:cs typeface="Calibri" panose="020F0502020204030204" pitchFamily="34" charset="0"/>
              </a:rPr>
              <a:t>2</a:t>
            </a:r>
            <a:r>
              <a:rPr lang="en-US" sz="2000" b="1" dirty="0">
                <a:effectLst/>
                <a:latin typeface="Calibri" panose="020F0502020204030204" pitchFamily="34" charset="0"/>
                <a:ea typeface="Times New Roman" panose="02020603050405020304" pitchFamily="18" charset="0"/>
                <a:cs typeface="Calibri" panose="020F0502020204030204" pitchFamily="34" charset="0"/>
              </a:rPr>
              <a:t>O] = 1</a:t>
            </a:r>
            <a:r>
              <a:rPr lang="el-GR" sz="2000" b="1" dirty="0">
                <a:effectLst/>
                <a:latin typeface="Calibri" panose="020F0502020204030204" pitchFamily="34" charset="0"/>
                <a:ea typeface="Times New Roman" panose="02020603050405020304" pitchFamily="18" charset="0"/>
                <a:cs typeface="Calibri" panose="020F0502020204030204" pitchFamily="34" charset="0"/>
              </a:rPr>
              <a:t> έχουμε στην ισορροπία </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AF07F69-990F-8736-4D53-AEA7C03111AD}"/>
              </a:ext>
            </a:extLst>
          </p:cNvPr>
          <p:cNvSpPr txBox="1"/>
          <p:nvPr/>
        </p:nvSpPr>
        <p:spPr>
          <a:xfrm>
            <a:off x="2748280" y="4520574"/>
            <a:ext cx="584200" cy="402418"/>
          </a:xfrm>
          <a:prstGeom prst="rect">
            <a:avLst/>
          </a:prstGeom>
          <a:noFill/>
        </p:spPr>
        <p:txBody>
          <a:bodyPr wrap="square">
            <a:spAutoFit/>
          </a:bodyPr>
          <a:lstStyle/>
          <a:p>
            <a:pPr>
              <a:lnSpc>
                <a:spcPct val="105000"/>
              </a:lnSpc>
              <a:spcAft>
                <a:spcPts val="70"/>
              </a:spcAft>
              <a:tabLst>
                <a:tab pos="2162810" algn="ctr"/>
                <a:tab pos="5141595" algn="ctr"/>
              </a:tabLs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K=</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3CD720A-2F3D-1399-10BB-592A7246D7E1}"/>
              </a:ext>
            </a:extLst>
          </p:cNvPr>
          <p:cNvSpPr txBox="1"/>
          <p:nvPr/>
        </p:nvSpPr>
        <p:spPr>
          <a:xfrm>
            <a:off x="3332480" y="4253389"/>
            <a:ext cx="1368598" cy="400110"/>
          </a:xfrm>
          <a:prstGeom prst="rect">
            <a:avLst/>
          </a:prstGeom>
          <a:noFill/>
        </p:spPr>
        <p:txBody>
          <a:bodyPr wrap="square">
            <a:spAutoFit/>
          </a:bodyPr>
          <a:lstStyle/>
          <a:p>
            <a:r>
              <a:rPr kumimoji="0" lang="en-US" sz="2000" b="1"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[AOH] [H</a:t>
            </a:r>
            <a:r>
              <a:rPr kumimoji="0" lang="en-US" sz="2000" b="1" i="0" u="none" strike="noStrike" kern="1200" cap="none" spc="0" normalizeH="0" baseline="3000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en-US" sz="2000" b="1"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Calibri" panose="020F0502020204030204" pitchFamily="34" charset="0"/>
              </a:rPr>
              <a:t>]</a:t>
            </a:r>
            <a:endParaRPr lang="el-GR" sz="20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9E0C116-C477-73BB-7B7E-7051C4127FB5}"/>
              </a:ext>
            </a:extLst>
          </p:cNvPr>
          <p:cNvSpPr txBox="1"/>
          <p:nvPr/>
        </p:nvSpPr>
        <p:spPr>
          <a:xfrm>
            <a:off x="3599180" y="4705432"/>
            <a:ext cx="739140" cy="402418"/>
          </a:xfrm>
          <a:prstGeom prst="rect">
            <a:avLst/>
          </a:prstGeom>
          <a:noFill/>
        </p:spPr>
        <p:txBody>
          <a:bodyPr wrap="square">
            <a:spAutoFit/>
          </a:bodyPr>
          <a:lstStyle/>
          <a:p>
            <a:pPr>
              <a:lnSpc>
                <a:spcPct val="105000"/>
              </a:lnSpc>
              <a:spcAft>
                <a:spcPts val="70"/>
              </a:spcAft>
              <a:tabLst>
                <a:tab pos="2162810" algn="ctr"/>
                <a:tab pos="5141595" algn="ctr"/>
              </a:tabLs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 [A</a:t>
            </a:r>
            <a:r>
              <a:rPr lang="en-US" sz="2000" b="1"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6C822D7-6D05-5556-2EFC-7238D9FDCF77}"/>
              </a:ext>
            </a:extLst>
          </p:cNvPr>
          <p:cNvSpPr txBox="1"/>
          <p:nvPr/>
        </p:nvSpPr>
        <p:spPr>
          <a:xfrm>
            <a:off x="6096000" y="4442306"/>
            <a:ext cx="5829300" cy="707886"/>
          </a:xfrm>
          <a:prstGeom prst="rect">
            <a:avLst/>
          </a:prstGeom>
          <a:noFill/>
        </p:spPr>
        <p:txBody>
          <a:bodyPr wrap="square">
            <a:spAutoFit/>
          </a:bodyPr>
          <a:lstStyle/>
          <a:p>
            <a:r>
              <a:rPr lang="el-GR" sz="2000" b="1" dirty="0">
                <a:latin typeface="Calibri" panose="020F0502020204030204" pitchFamily="34" charset="0"/>
                <a:ea typeface="Times New Roman" panose="02020603050405020304" pitchFamily="18" charset="0"/>
                <a:cs typeface="Calibri" panose="020F0502020204030204" pitchFamily="34" charset="0"/>
              </a:rPr>
              <a:t>και</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log</a:t>
            </a:r>
            <a:r>
              <a:rPr lang="el-GR" sz="2000" b="1" dirty="0">
                <a:effectLst/>
                <a:latin typeface="Calibri" panose="020F0502020204030204" pitchFamily="34" charset="0"/>
                <a:ea typeface="Times New Roman" panose="02020603050405020304" pitchFamily="18" charset="0"/>
                <a:cs typeface="Calibri" panose="020F0502020204030204" pitchFamily="34" charset="0"/>
              </a:rPr>
              <a:t> </a:t>
            </a:r>
            <a:r>
              <a:rPr lang="en-US" sz="2000" b="1" dirty="0">
                <a:effectLst/>
                <a:latin typeface="Calibri" panose="020F0502020204030204" pitchFamily="34" charset="0"/>
                <a:ea typeface="Times New Roman" panose="02020603050405020304" pitchFamily="18" charset="0"/>
                <a:cs typeface="Calibri" panose="020F0502020204030204" pitchFamily="34" charset="0"/>
              </a:rPr>
              <a:t>[AOH]</a:t>
            </a:r>
            <a:r>
              <a:rPr lang="el-GR" sz="2000" b="1" dirty="0">
                <a:effectLst/>
                <a:latin typeface="Calibri" panose="020F0502020204030204" pitchFamily="34" charset="0"/>
                <a:ea typeface="Times New Roman" panose="02020603050405020304" pitchFamily="18" charset="0"/>
                <a:cs typeface="Calibri" panose="020F0502020204030204" pitchFamily="34" charset="0"/>
              </a:rPr>
              <a: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a:t>
            </a:r>
            <a:r>
              <a:rPr lang="en-US" sz="2000" b="1" baseline="30000" dirty="0">
                <a:effectLst/>
                <a:latin typeface="Calibri" panose="020F0502020204030204" pitchFamily="34" charset="0"/>
                <a:ea typeface="Times New Roman" panose="02020603050405020304" pitchFamily="18" charset="0"/>
                <a:cs typeface="Calibri" panose="020F0502020204030204" pitchFamily="34" charset="0"/>
              </a:rPr>
              <a:t>+</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 pH - </a:t>
            </a:r>
            <a:r>
              <a:rPr lang="en-US" sz="2000" b="1" dirty="0" err="1">
                <a:effectLst/>
                <a:latin typeface="Calibri" panose="020F0502020204030204" pitchFamily="34" charset="0"/>
                <a:ea typeface="Times New Roman" panose="02020603050405020304" pitchFamily="18" charset="0"/>
                <a:cs typeface="Calibri" panose="020F0502020204030204" pitchFamily="34" charset="0"/>
              </a:rPr>
              <a:t>pK</a:t>
            </a:r>
            <a:r>
              <a:rPr lang="en-US" sz="2000" b="1" dirty="0">
                <a:effectLst/>
                <a:latin typeface="Calibri" panose="020F0502020204030204" pitchFamily="34" charset="0"/>
                <a:ea typeface="Times New Roman" panose="02020603050405020304" pitchFamily="18" charset="0"/>
                <a:cs typeface="Calibri" panose="020F0502020204030204" pitchFamily="34" charset="0"/>
              </a:rPr>
              <a:t> </a:t>
            </a: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endParaRPr lang="el-GR" sz="20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F0869FF-9BA4-EDE8-ACD8-A860FD08F2B2}"/>
              </a:ext>
            </a:extLst>
          </p:cNvPr>
          <p:cNvSpPr txBox="1"/>
          <p:nvPr/>
        </p:nvSpPr>
        <p:spPr>
          <a:xfrm>
            <a:off x="772160" y="5495856"/>
            <a:ext cx="8771119" cy="830997"/>
          </a:xfrm>
          <a:prstGeom prst="rect">
            <a:avLst/>
          </a:prstGeom>
          <a:noFill/>
        </p:spPr>
        <p:txBody>
          <a:bodyPr wrap="none" rtlCol="0">
            <a:spAutoFit/>
          </a:bodyPr>
          <a:lstStyle/>
          <a:p>
            <a:r>
              <a:rPr lang="el-GR" sz="2400" dirty="0">
                <a:latin typeface="Calibri" panose="020F0502020204030204" pitchFamily="34" charset="0"/>
                <a:cs typeface="Calibri" panose="020F0502020204030204" pitchFamily="34" charset="0"/>
              </a:rPr>
              <a:t>Πχ ενώσεις με </a:t>
            </a:r>
            <a:r>
              <a:rPr lang="en-US" sz="2400" dirty="0" err="1">
                <a:latin typeface="Calibri" panose="020F0502020204030204" pitchFamily="34" charset="0"/>
                <a:cs typeface="Calibri" panose="020F0502020204030204" pitchFamily="34" charset="0"/>
              </a:rPr>
              <a:t>pK</a:t>
            </a:r>
            <a:r>
              <a:rPr lang="en-US" sz="2400" dirty="0">
                <a:latin typeface="Calibri" panose="020F0502020204030204" pitchFamily="34" charset="0"/>
                <a:cs typeface="Calibri" panose="020F0502020204030204" pitchFamily="34" charset="0"/>
              </a:rPr>
              <a:t>=4 </a:t>
            </a:r>
            <a:r>
              <a:rPr lang="el-GR" sz="2400" dirty="0">
                <a:latin typeface="Calibri" panose="020F0502020204030204" pitchFamily="34" charset="0"/>
                <a:cs typeface="Calibri" panose="020F0502020204030204" pitchFamily="34" charset="0"/>
              </a:rPr>
              <a:t>σε</a:t>
            </a:r>
            <a:r>
              <a:rPr lang="en-US" sz="2400" dirty="0">
                <a:latin typeface="Calibri" panose="020F0502020204030204" pitchFamily="34" charset="0"/>
                <a:cs typeface="Calibri" panose="020F0502020204030204" pitchFamily="34" charset="0"/>
              </a:rPr>
              <a:t> pH</a:t>
            </a:r>
            <a:r>
              <a:rPr lang="el-GR" sz="2400" dirty="0">
                <a:latin typeface="Calibri" panose="020F0502020204030204" pitchFamily="34" charset="0"/>
                <a:cs typeface="Calibri" panose="020F0502020204030204" pitchFamily="34" charset="0"/>
              </a:rPr>
              <a:t>= 4 το 50 % θα είναι στην έγχρωμη μορφή </a:t>
            </a:r>
            <a:endParaRPr lang="en-US" sz="2400" dirty="0">
              <a:latin typeface="Calibri" panose="020F0502020204030204" pitchFamily="34" charset="0"/>
              <a:cs typeface="Calibri" panose="020F0502020204030204" pitchFamily="34" charset="0"/>
            </a:endParaRPr>
          </a:p>
          <a:p>
            <a:r>
              <a:rPr lang="el-GR" sz="2400" dirty="0">
                <a:latin typeface="Calibri" panose="020F0502020204030204" pitchFamily="34" charset="0"/>
                <a:cs typeface="Calibri" panose="020F0502020204030204" pitchFamily="34" charset="0"/>
              </a:rPr>
              <a:t>και το άλλο 50% στην άχρωμη</a:t>
            </a:r>
          </a:p>
        </p:txBody>
      </p:sp>
      <p:sp>
        <p:nvSpPr>
          <p:cNvPr id="21" name="Βέλος: Αριστερό-δεξιό 20">
            <a:extLst>
              <a:ext uri="{FF2B5EF4-FFF2-40B4-BE49-F238E27FC236}">
                <a16:creationId xmlns:a16="http://schemas.microsoft.com/office/drawing/2014/main" id="{140E263D-5E6D-6072-65C3-D795E1DD5BFA}"/>
              </a:ext>
            </a:extLst>
          </p:cNvPr>
          <p:cNvSpPr/>
          <p:nvPr/>
        </p:nvSpPr>
        <p:spPr>
          <a:xfrm>
            <a:off x="2140204" y="2793170"/>
            <a:ext cx="1216152" cy="3627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atin typeface="Calibri" panose="020F0502020204030204" pitchFamily="34" charset="0"/>
            </a:endParaRPr>
          </a:p>
        </p:txBody>
      </p:sp>
      <p:cxnSp>
        <p:nvCxnSpPr>
          <p:cNvPr id="24" name="Ευθεία γραμμή σύνδεσης 23">
            <a:extLst>
              <a:ext uri="{FF2B5EF4-FFF2-40B4-BE49-F238E27FC236}">
                <a16:creationId xmlns:a16="http://schemas.microsoft.com/office/drawing/2014/main" id="{8C7F5CA1-A7EA-F3C0-2722-9C32D81C7AE1}"/>
              </a:ext>
            </a:extLst>
          </p:cNvPr>
          <p:cNvCxnSpPr>
            <a:cxnSpLocks/>
          </p:cNvCxnSpPr>
          <p:nvPr/>
        </p:nvCxnSpPr>
        <p:spPr>
          <a:xfrm>
            <a:off x="3377958" y="4682038"/>
            <a:ext cx="1176459" cy="329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49900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63C9063D-6C83-50E8-368F-6ED4ADBA6CA0}"/>
              </a:ext>
            </a:extLst>
          </p:cNvPr>
          <p:cNvPicPr>
            <a:picLocks noChangeAspect="1"/>
          </p:cNvPicPr>
          <p:nvPr/>
        </p:nvPicPr>
        <p:blipFill rotWithShape="1">
          <a:blip r:embed="rId2"/>
          <a:srcRect l="20968" r="1923"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Τίτλος 1">
            <a:extLst>
              <a:ext uri="{FF2B5EF4-FFF2-40B4-BE49-F238E27FC236}">
                <a16:creationId xmlns:a16="http://schemas.microsoft.com/office/drawing/2014/main" id="{2170AD93-CD72-0FA4-F8B8-407A9963ADD9}"/>
              </a:ext>
            </a:extLst>
          </p:cNvPr>
          <p:cNvSpPr>
            <a:spLocks noGrp="1"/>
          </p:cNvSpPr>
          <p:nvPr>
            <p:ph type="title"/>
          </p:nvPr>
        </p:nvSpPr>
        <p:spPr>
          <a:xfrm>
            <a:off x="677333" y="609600"/>
            <a:ext cx="3851123" cy="1320800"/>
          </a:xfrm>
        </p:spPr>
        <p:txBody>
          <a:bodyPr>
            <a:normAutofit/>
          </a:bodyPr>
          <a:lstStyle/>
          <a:p>
            <a:r>
              <a:rPr lang="el-GR" dirty="0"/>
              <a:t>Υπερωρίμανση</a:t>
            </a:r>
          </a:p>
        </p:txBody>
      </p:sp>
      <p:sp>
        <p:nvSpPr>
          <p:cNvPr id="3" name="Θέση περιεχομένου 2">
            <a:extLst>
              <a:ext uri="{FF2B5EF4-FFF2-40B4-BE49-F238E27FC236}">
                <a16:creationId xmlns:a16="http://schemas.microsoft.com/office/drawing/2014/main" id="{120AE9F0-263B-37B6-19E4-D3D4FE1FDA27}"/>
              </a:ext>
            </a:extLst>
          </p:cNvPr>
          <p:cNvSpPr>
            <a:spLocks noGrp="1"/>
          </p:cNvSpPr>
          <p:nvPr>
            <p:ph idx="1"/>
          </p:nvPr>
        </p:nvSpPr>
        <p:spPr>
          <a:xfrm>
            <a:off x="677333" y="2160589"/>
            <a:ext cx="3923241" cy="4449761"/>
          </a:xfrm>
        </p:spPr>
        <p:txBody>
          <a:bodyPr>
            <a:normAutofit/>
          </a:bodyPr>
          <a:lstStyle/>
          <a:p>
            <a:pPr>
              <a:lnSpc>
                <a:spcPct val="90000"/>
              </a:lnSpc>
            </a:pPr>
            <a:r>
              <a:rPr lang="el-GR" dirty="0"/>
              <a:t>Η υπερωρίμανση γίνεται με φυσικό, τεχνητό και βιολογικό τρόπο.</a:t>
            </a:r>
          </a:p>
          <a:p>
            <a:pPr>
              <a:lnSpc>
                <a:spcPct val="90000"/>
              </a:lnSpc>
            </a:pPr>
            <a:r>
              <a:rPr lang="el-GR" dirty="0"/>
              <a:t>Η φυσική υπερωρίμανση γίνεται επάνω στο </a:t>
            </a:r>
            <a:r>
              <a:rPr lang="el-GR" dirty="0" err="1"/>
              <a:t>πρέμνο</a:t>
            </a:r>
            <a:r>
              <a:rPr lang="el-GR" dirty="0"/>
              <a:t> με παρατεταμένο  χρόνο ωρίμανσης, και με χάραξη των βοστρύχων για απώλεια υγρών.</a:t>
            </a:r>
          </a:p>
          <a:p>
            <a:pPr>
              <a:lnSpc>
                <a:spcPct val="90000"/>
              </a:lnSpc>
            </a:pPr>
            <a:r>
              <a:rPr lang="el-GR" dirty="0"/>
              <a:t>Η τεχνητή υπερωρίμανση γίνεται με θέρμανση των σταφυλιών είτε μηχανικά είτε με τον ήλιο σε αλώνια.</a:t>
            </a:r>
          </a:p>
          <a:p>
            <a:pPr>
              <a:lnSpc>
                <a:spcPct val="90000"/>
              </a:lnSpc>
            </a:pPr>
            <a:r>
              <a:rPr lang="el-GR" dirty="0"/>
              <a:t> Στην Ελλάδα η τεχνητή υπερωρίμανση γίνεται με έκθεση των σταφυλιών στον ήλιο, όπως στη Σαντορίνη για την παραγωγή του </a:t>
            </a:r>
            <a:r>
              <a:rPr lang="el-GR" dirty="0" err="1"/>
              <a:t>Vin</a:t>
            </a:r>
            <a:r>
              <a:rPr lang="en-US" dirty="0"/>
              <a:t>s</a:t>
            </a:r>
            <a:r>
              <a:rPr lang="el-GR" dirty="0" err="1"/>
              <a:t>anto</a:t>
            </a:r>
            <a:r>
              <a:rPr lang="el-GR" dirty="0"/>
              <a:t>.</a:t>
            </a:r>
          </a:p>
        </p:txBody>
      </p:sp>
      <p:cxnSp>
        <p:nvCxnSpPr>
          <p:cNvPr id="31" name="Straight Connector 30">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7"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9"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463422DE-1380-A1DC-614C-461C8CC20798}"/>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7</a:t>
            </a:fld>
            <a:endParaRPr lang="el-GR">
              <a:solidFill>
                <a:srgbClr val="FFFFFF"/>
              </a:solidFill>
            </a:endParaRPr>
          </a:p>
        </p:txBody>
      </p:sp>
      <p:sp>
        <p:nvSpPr>
          <p:cNvPr id="41"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3"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5"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7"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986282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6EF60B-1C46-E5E4-85E5-A39DC0757351}"/>
              </a:ext>
            </a:extLst>
          </p:cNvPr>
          <p:cNvSpPr>
            <a:spLocks noGrp="1"/>
          </p:cNvSpPr>
          <p:nvPr>
            <p:ph type="title"/>
          </p:nvPr>
        </p:nvSpPr>
        <p:spPr>
          <a:xfrm>
            <a:off x="482026" y="75788"/>
            <a:ext cx="8596668" cy="1320800"/>
          </a:xfrm>
        </p:spPr>
        <p:txBody>
          <a:bodyPr/>
          <a:lstStyle/>
          <a:p>
            <a:r>
              <a:rPr lang="el-GR" dirty="0" err="1"/>
              <a:t>ανθοκυανίνες</a:t>
            </a:r>
            <a:endParaRPr lang="el-GR" dirty="0"/>
          </a:p>
        </p:txBody>
      </p:sp>
      <p:sp>
        <p:nvSpPr>
          <p:cNvPr id="3" name="Θέση περιεχομένου 2">
            <a:extLst>
              <a:ext uri="{FF2B5EF4-FFF2-40B4-BE49-F238E27FC236}">
                <a16:creationId xmlns:a16="http://schemas.microsoft.com/office/drawing/2014/main" id="{F23F5159-DED7-1C2F-4962-42BBDB6ECC97}"/>
              </a:ext>
            </a:extLst>
          </p:cNvPr>
          <p:cNvSpPr>
            <a:spLocks noGrp="1"/>
          </p:cNvSpPr>
          <p:nvPr>
            <p:ph idx="1"/>
          </p:nvPr>
        </p:nvSpPr>
        <p:spPr>
          <a:xfrm>
            <a:off x="677334" y="1725583"/>
            <a:ext cx="8596668" cy="3880773"/>
          </a:xfrm>
        </p:spPr>
        <p:txBody>
          <a:bodyPr/>
          <a:lstStyle/>
          <a:p>
            <a:r>
              <a:rPr lang="el-GR" b="1" dirty="0"/>
              <a:t>Η προσθήκη του SO</a:t>
            </a:r>
            <a:r>
              <a:rPr lang="el-GR" b="1" baseline="-25000" dirty="0"/>
              <a:t>3</a:t>
            </a:r>
            <a:r>
              <a:rPr lang="el-GR" b="1" dirty="0"/>
              <a:t>H- στον διπλό δεσμό το μετατρέπει σε άχρωμο προϊόν. Επομένως, αυτή η αντίδραση έχει ως αποτέλεσμα ένα πιο ανοιχτόχρωμο χρώμα στο κρασιού. Επιπλέον η αντίδραση αυτή εξηγεί την αλλαγή  χρώματος όταν προστίθεται SO</a:t>
            </a:r>
            <a:r>
              <a:rPr lang="el-GR" b="1" baseline="-25000" dirty="0"/>
              <a:t>2</a:t>
            </a:r>
            <a:r>
              <a:rPr lang="el-GR" b="1" dirty="0"/>
              <a:t> στον οίνο.</a:t>
            </a:r>
            <a:endParaRPr lang="el-GR" dirty="0"/>
          </a:p>
        </p:txBody>
      </p:sp>
      <p:sp>
        <p:nvSpPr>
          <p:cNvPr id="4" name="Θέση αριθμού διαφάνειας 3">
            <a:extLst>
              <a:ext uri="{FF2B5EF4-FFF2-40B4-BE49-F238E27FC236}">
                <a16:creationId xmlns:a16="http://schemas.microsoft.com/office/drawing/2014/main" id="{B268BB49-A971-D829-D153-241AF6006DE0}"/>
              </a:ext>
            </a:extLst>
          </p:cNvPr>
          <p:cNvSpPr>
            <a:spLocks noGrp="1"/>
          </p:cNvSpPr>
          <p:nvPr>
            <p:ph type="sldNum" sz="quarter" idx="12"/>
          </p:nvPr>
        </p:nvSpPr>
        <p:spPr/>
        <p:txBody>
          <a:bodyPr/>
          <a:lstStyle/>
          <a:p>
            <a:fld id="{E56A5D8D-318D-4644-ADF8-BC977F9584B9}" type="slidenum">
              <a:rPr lang="el-GR" smtClean="0"/>
              <a:t>70</a:t>
            </a:fld>
            <a:endParaRPr lang="el-GR"/>
          </a:p>
        </p:txBody>
      </p:sp>
      <p:pic>
        <p:nvPicPr>
          <p:cNvPr id="8" name="Εικόνα 7">
            <a:extLst>
              <a:ext uri="{FF2B5EF4-FFF2-40B4-BE49-F238E27FC236}">
                <a16:creationId xmlns:a16="http://schemas.microsoft.com/office/drawing/2014/main" id="{A6BB24F2-5057-BB36-C79C-0891FEE0F17F}"/>
              </a:ext>
            </a:extLst>
          </p:cNvPr>
          <p:cNvPicPr>
            <a:picLocks noChangeAspect="1"/>
          </p:cNvPicPr>
          <p:nvPr/>
        </p:nvPicPr>
        <p:blipFill>
          <a:blip r:embed="rId2"/>
          <a:stretch>
            <a:fillRect/>
          </a:stretch>
        </p:blipFill>
        <p:spPr>
          <a:xfrm>
            <a:off x="1430601" y="3738881"/>
            <a:ext cx="8271341" cy="1973486"/>
          </a:xfrm>
          <a:prstGeom prst="rect">
            <a:avLst/>
          </a:prstGeom>
        </p:spPr>
      </p:pic>
    </p:spTree>
    <p:extLst>
      <p:ext uri="{BB962C8B-B14F-4D97-AF65-F5344CB8AC3E}">
        <p14:creationId xmlns:p14="http://schemas.microsoft.com/office/powerpoint/2010/main" val="1728902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D30DF5-24F5-BE55-912F-D85FABA6A4EC}"/>
              </a:ext>
            </a:extLst>
          </p:cNvPr>
          <p:cNvSpPr>
            <a:spLocks noGrp="1"/>
          </p:cNvSpPr>
          <p:nvPr>
            <p:ph type="title"/>
          </p:nvPr>
        </p:nvSpPr>
        <p:spPr/>
        <p:txBody>
          <a:bodyPr>
            <a:normAutofit/>
          </a:bodyPr>
          <a:lstStyle/>
          <a:p>
            <a:r>
              <a:rPr lang="el-GR" sz="3200" b="1" dirty="0" err="1"/>
              <a:t>Τανίνες</a:t>
            </a:r>
            <a:endParaRPr lang="el-GR" sz="5400" dirty="0"/>
          </a:p>
        </p:txBody>
      </p:sp>
      <p:sp>
        <p:nvSpPr>
          <p:cNvPr id="3" name="Θέση περιεχομένου 2">
            <a:extLst>
              <a:ext uri="{FF2B5EF4-FFF2-40B4-BE49-F238E27FC236}">
                <a16:creationId xmlns:a16="http://schemas.microsoft.com/office/drawing/2014/main" id="{28DCD706-AB62-AAAA-9960-4B80603C36EF}"/>
              </a:ext>
            </a:extLst>
          </p:cNvPr>
          <p:cNvSpPr>
            <a:spLocks noGrp="1"/>
          </p:cNvSpPr>
          <p:nvPr>
            <p:ph idx="1"/>
          </p:nvPr>
        </p:nvSpPr>
        <p:spPr>
          <a:xfrm>
            <a:off x="677334" y="1358091"/>
            <a:ext cx="9706186" cy="3880773"/>
          </a:xfrm>
        </p:spPr>
        <p:txBody>
          <a:bodyPr/>
          <a:lstStyle/>
          <a:p>
            <a:r>
              <a:rPr lang="el-GR" b="1" dirty="0"/>
              <a:t>Επηρεάζουν την γεύση του κρασιού ως προς την πικράδα
Τα κόκκινα κρασιά περιέχουν 4-10 φορές υψηλότερες συγκεντρώσεις από τα λευκά</a:t>
            </a:r>
          </a:p>
          <a:p>
            <a:pPr marL="0" indent="0">
              <a:buNone/>
            </a:pPr>
            <a:r>
              <a:rPr lang="el-GR" b="1" dirty="0"/>
              <a:t>
Η οξείδωση των </a:t>
            </a:r>
            <a:r>
              <a:rPr lang="el-GR" b="1" dirty="0" err="1"/>
              <a:t>τανινών</a:t>
            </a:r>
            <a:r>
              <a:rPr lang="el-GR" b="1" dirty="0"/>
              <a:t> οδηγεί σε αμαύρωση
Η αμαύρωση σχετίζεται με: • ποικιλία σταφυλιών και • SO</a:t>
            </a:r>
            <a:r>
              <a:rPr lang="el-GR" b="1" baseline="-25000" dirty="0"/>
              <a:t>2</a:t>
            </a:r>
            <a:r>
              <a:rPr lang="el-GR" b="1" dirty="0"/>
              <a:t>
Οι </a:t>
            </a:r>
            <a:r>
              <a:rPr lang="el-GR" b="1" dirty="0" err="1"/>
              <a:t>τανίνες</a:t>
            </a:r>
            <a:r>
              <a:rPr lang="el-GR" b="1" dirty="0"/>
              <a:t> που βρίσκονται στα σταφύλια είναι πολυμερείς ενώσεις που έχουν ως μονομερές τη </a:t>
            </a:r>
            <a:r>
              <a:rPr lang="el-GR" b="1" dirty="0" err="1"/>
              <a:t>χατεχόλη</a:t>
            </a:r>
            <a:r>
              <a:rPr lang="el-GR" b="1" dirty="0"/>
              <a:t> 3-φλαβονόλη και τη δι-3,4-φλαβον-δι-όλη (</a:t>
            </a:r>
            <a:r>
              <a:rPr lang="el-GR" b="1" dirty="0" err="1"/>
              <a:t>λευκοανθοκυανιδίνη</a:t>
            </a:r>
            <a:r>
              <a:rPr lang="el-GR" b="1" dirty="0"/>
              <a:t>)</a:t>
            </a:r>
            <a:endParaRPr lang="el-GR" dirty="0"/>
          </a:p>
        </p:txBody>
      </p:sp>
      <p:sp>
        <p:nvSpPr>
          <p:cNvPr id="4" name="Θέση αριθμού διαφάνειας 3">
            <a:extLst>
              <a:ext uri="{FF2B5EF4-FFF2-40B4-BE49-F238E27FC236}">
                <a16:creationId xmlns:a16="http://schemas.microsoft.com/office/drawing/2014/main" id="{DD404DB5-EE4F-328A-556C-986F5E38390B}"/>
              </a:ext>
            </a:extLst>
          </p:cNvPr>
          <p:cNvSpPr>
            <a:spLocks noGrp="1"/>
          </p:cNvSpPr>
          <p:nvPr>
            <p:ph type="sldNum" sz="quarter" idx="12"/>
          </p:nvPr>
        </p:nvSpPr>
        <p:spPr/>
        <p:txBody>
          <a:bodyPr/>
          <a:lstStyle/>
          <a:p>
            <a:fld id="{E56A5D8D-318D-4644-ADF8-BC977F9584B9}" type="slidenum">
              <a:rPr lang="el-GR" smtClean="0"/>
              <a:t>71</a:t>
            </a:fld>
            <a:endParaRPr lang="el-GR"/>
          </a:p>
        </p:txBody>
      </p:sp>
      <p:pic>
        <p:nvPicPr>
          <p:cNvPr id="6" name="Εικόνα 5">
            <a:extLst>
              <a:ext uri="{FF2B5EF4-FFF2-40B4-BE49-F238E27FC236}">
                <a16:creationId xmlns:a16="http://schemas.microsoft.com/office/drawing/2014/main" id="{C02E6CA3-C0D9-2947-C4F3-7D02E79EA3CF}"/>
              </a:ext>
            </a:extLst>
          </p:cNvPr>
          <p:cNvPicPr>
            <a:picLocks noChangeAspect="1"/>
          </p:cNvPicPr>
          <p:nvPr/>
        </p:nvPicPr>
        <p:blipFill>
          <a:blip r:embed="rId2"/>
          <a:stretch>
            <a:fillRect/>
          </a:stretch>
        </p:blipFill>
        <p:spPr>
          <a:xfrm>
            <a:off x="3920360" y="4020191"/>
            <a:ext cx="3661540" cy="2610544"/>
          </a:xfrm>
          <a:prstGeom prst="rect">
            <a:avLst/>
          </a:prstGeom>
        </p:spPr>
      </p:pic>
      <p:sp>
        <p:nvSpPr>
          <p:cNvPr id="8" name="TextBox 7">
            <a:extLst>
              <a:ext uri="{FF2B5EF4-FFF2-40B4-BE49-F238E27FC236}">
                <a16:creationId xmlns:a16="http://schemas.microsoft.com/office/drawing/2014/main" id="{16142FC3-AF27-E670-FF78-0F98DA79D210}"/>
              </a:ext>
            </a:extLst>
          </p:cNvPr>
          <p:cNvSpPr txBox="1"/>
          <p:nvPr/>
        </p:nvSpPr>
        <p:spPr>
          <a:xfrm>
            <a:off x="771747" y="4590800"/>
            <a:ext cx="2617119" cy="1200329"/>
          </a:xfrm>
          <a:prstGeom prst="rect">
            <a:avLst/>
          </a:prstGeom>
          <a:noFill/>
        </p:spPr>
        <p:txBody>
          <a:bodyPr wrap="square">
            <a:spAutoFit/>
          </a:bodyPr>
          <a:lstStyle/>
          <a:p>
            <a:r>
              <a:rPr lang="pt-BR" b="1" dirty="0">
                <a:latin typeface="Calibri" panose="020F0502020204030204" pitchFamily="34" charset="0"/>
              </a:rPr>
              <a:t>3-φλαβονόλες
R=R '=H, αφτσελεχίνη
R=OH, R ́=H, κατεχόλη
</a:t>
            </a:r>
            <a:endParaRPr lang="el-GR" dirty="0">
              <a:latin typeface="Calibri" panose="020F0502020204030204" pitchFamily="34" charset="0"/>
            </a:endParaRPr>
          </a:p>
        </p:txBody>
      </p:sp>
      <p:sp>
        <p:nvSpPr>
          <p:cNvPr id="10" name="TextBox 9">
            <a:extLst>
              <a:ext uri="{FF2B5EF4-FFF2-40B4-BE49-F238E27FC236}">
                <a16:creationId xmlns:a16="http://schemas.microsoft.com/office/drawing/2014/main" id="{AF7DFC03-E196-E76D-C88F-777DB17AE414}"/>
              </a:ext>
            </a:extLst>
          </p:cNvPr>
          <p:cNvSpPr txBox="1"/>
          <p:nvPr/>
        </p:nvSpPr>
        <p:spPr>
          <a:xfrm>
            <a:off x="8415221" y="4638699"/>
            <a:ext cx="3358783" cy="1200329"/>
          </a:xfrm>
          <a:prstGeom prst="rect">
            <a:avLst/>
          </a:prstGeom>
          <a:noFill/>
        </p:spPr>
        <p:txBody>
          <a:bodyPr wrap="square">
            <a:spAutoFit/>
          </a:bodyPr>
          <a:lstStyle/>
          <a:p>
            <a:r>
              <a:rPr lang="el-GR" b="1" dirty="0">
                <a:latin typeface="Calibri" panose="020F0502020204030204" pitchFamily="34" charset="0"/>
              </a:rPr>
              <a:t>Δι-3,4-φλαβον-διόλες
</a:t>
            </a:r>
            <a:r>
              <a:rPr lang="en-US" b="1" dirty="0">
                <a:latin typeface="Calibri" panose="020F0502020204030204" pitchFamily="34" charset="0"/>
              </a:rPr>
              <a:t>R=R '=H, </a:t>
            </a:r>
            <a:r>
              <a:rPr lang="el-GR" b="1" dirty="0" err="1">
                <a:latin typeface="Calibri" panose="020F0502020204030204" pitchFamily="34" charset="0"/>
              </a:rPr>
              <a:t>λευκοπελαργονιδίνη</a:t>
            </a:r>
            <a:r>
              <a:rPr lang="el-GR" b="1" dirty="0">
                <a:latin typeface="Calibri" panose="020F0502020204030204" pitchFamily="34" charset="0"/>
              </a:rPr>
              <a:t>
</a:t>
            </a:r>
            <a:r>
              <a:rPr lang="en-US" b="1" dirty="0">
                <a:latin typeface="Calibri" panose="020F0502020204030204" pitchFamily="34" charset="0"/>
              </a:rPr>
              <a:t>R=OH, R ́=H, </a:t>
            </a:r>
            <a:r>
              <a:rPr lang="el-GR" b="1" dirty="0" err="1">
                <a:latin typeface="Calibri" panose="020F0502020204030204" pitchFamily="34" charset="0"/>
              </a:rPr>
              <a:t>λευκοκυανιδίνη</a:t>
            </a:r>
            <a:r>
              <a:rPr lang="el-GR" b="1" dirty="0">
                <a:latin typeface="Calibri" panose="020F0502020204030204" pitchFamily="34" charset="0"/>
              </a:rPr>
              <a:t>
</a:t>
            </a:r>
            <a:endParaRPr lang="el-GR" dirty="0">
              <a:latin typeface="Calibri" panose="020F0502020204030204" pitchFamily="34" charset="0"/>
            </a:endParaRPr>
          </a:p>
        </p:txBody>
      </p:sp>
    </p:spTree>
    <p:extLst>
      <p:ext uri="{BB962C8B-B14F-4D97-AF65-F5344CB8AC3E}">
        <p14:creationId xmlns:p14="http://schemas.microsoft.com/office/powerpoint/2010/main" val="26250034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B468CE90-9975-437E-1FF3-95F2CB7B2F62}"/>
              </a:ext>
            </a:extLst>
          </p:cNvPr>
          <p:cNvSpPr>
            <a:spLocks noGrp="1"/>
          </p:cNvSpPr>
          <p:nvPr>
            <p:ph type="title"/>
          </p:nvPr>
        </p:nvSpPr>
        <p:spPr>
          <a:xfrm>
            <a:off x="677334" y="609600"/>
            <a:ext cx="8596668" cy="1320800"/>
          </a:xfrm>
        </p:spPr>
        <p:txBody>
          <a:bodyPr>
            <a:normAutofit/>
          </a:bodyPr>
          <a:lstStyle/>
          <a:p>
            <a:r>
              <a:rPr lang="el-GR" b="1" dirty="0"/>
              <a:t>Μικροβιολογία οίνου
</a:t>
            </a:r>
            <a:endParaRPr lang="el-GR" dirty="0"/>
          </a:p>
        </p:txBody>
      </p:sp>
      <p:sp>
        <p:nvSpPr>
          <p:cNvPr id="4" name="Θέση αριθμού διαφάνειας 3">
            <a:extLst>
              <a:ext uri="{FF2B5EF4-FFF2-40B4-BE49-F238E27FC236}">
                <a16:creationId xmlns:a16="http://schemas.microsoft.com/office/drawing/2014/main" id="{EB5713EF-6FFB-55E2-35FC-77F90C4831B0}"/>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72</a:t>
            </a:fld>
            <a:endParaRPr lang="el-GR"/>
          </a:p>
        </p:txBody>
      </p:sp>
      <p:sp>
        <p:nvSpPr>
          <p:cNvPr id="3" name="Θέση περιεχομένου 2">
            <a:extLst>
              <a:ext uri="{FF2B5EF4-FFF2-40B4-BE49-F238E27FC236}">
                <a16:creationId xmlns:a16="http://schemas.microsoft.com/office/drawing/2014/main" id="{13F566A9-0D9B-E53D-950F-A35BBD63FCB2}"/>
              </a:ext>
            </a:extLst>
          </p:cNvPr>
          <p:cNvSpPr>
            <a:spLocks noGrp="1"/>
          </p:cNvSpPr>
          <p:nvPr>
            <p:ph idx="1"/>
          </p:nvPr>
        </p:nvSpPr>
        <p:spPr>
          <a:xfrm>
            <a:off x="677334" y="2160589"/>
            <a:ext cx="8596668" cy="3880773"/>
          </a:xfrm>
        </p:spPr>
        <p:txBody>
          <a:bodyPr>
            <a:normAutofit/>
          </a:bodyPr>
          <a:lstStyle/>
          <a:p>
            <a:r>
              <a:rPr lang="el-GR" b="1" dirty="0"/>
              <a:t>Βακτήρια
Μύκητες</a:t>
            </a:r>
            <a:endParaRPr lang="en-US" b="1" dirty="0"/>
          </a:p>
          <a:p>
            <a:endParaRPr lang="en-US" b="1" dirty="0"/>
          </a:p>
          <a:p>
            <a:pPr marL="0" indent="0">
              <a:buNone/>
            </a:pPr>
            <a:r>
              <a:rPr lang="el-GR" b="1" dirty="0"/>
              <a:t>
Ζύμες 
• Οι ζωντανές ζύμες είναι φωτεινές
• Οι γερασμένες ζύμες είναι σκούρες
• Οι νεκρές ζύμες είναι μικρότερες από τις ζωντανές  έχουν βαθύτερο σκούρο χρώμα
</a:t>
            </a:r>
            <a:endParaRPr lang="en-US" b="1" i="0" u="none" strike="noStrike" baseline="0" dirty="0"/>
          </a:p>
        </p:txBody>
      </p:sp>
    </p:spTree>
    <p:extLst>
      <p:ext uri="{BB962C8B-B14F-4D97-AF65-F5344CB8AC3E}">
        <p14:creationId xmlns:p14="http://schemas.microsoft.com/office/powerpoint/2010/main" val="4285803101"/>
      </p:ext>
    </p:extLst>
  </p:cSld>
  <p:clrMapOvr>
    <a:overrideClrMapping bg1="dk1" tx1="lt1" bg2="dk2" tx2="lt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B7068250-CEF2-2211-5CB1-94987431AEC7}"/>
              </a:ext>
            </a:extLst>
          </p:cNvPr>
          <p:cNvSpPr>
            <a:spLocks noGrp="1"/>
          </p:cNvSpPr>
          <p:nvPr>
            <p:ph idx="1"/>
          </p:nvPr>
        </p:nvSpPr>
        <p:spPr>
          <a:xfrm>
            <a:off x="677334" y="1253067"/>
            <a:ext cx="6155266" cy="4351866"/>
          </a:xfrm>
        </p:spPr>
        <p:txBody>
          <a:bodyPr anchor="ctr">
            <a:normAutofit/>
          </a:bodyPr>
          <a:lstStyle/>
          <a:p>
            <a:pPr marL="0" indent="0">
              <a:buNone/>
            </a:pPr>
            <a:r>
              <a:rPr lang="el-GR" sz="2400" b="1" dirty="0"/>
              <a:t>Αναστολείς της ζύμωσης:</a:t>
            </a:r>
          </a:p>
          <a:p>
            <a:pPr marL="0" indent="0">
              <a:buNone/>
            </a:pPr>
            <a:r>
              <a:rPr lang="el-GR" b="1" dirty="0"/>
              <a:t>
Περιεκτικότητα Αλκοόλ</a:t>
            </a:r>
            <a:endParaRPr lang="en-US" b="1" dirty="0"/>
          </a:p>
          <a:p>
            <a:pPr marL="0" indent="0">
              <a:buNone/>
            </a:pPr>
            <a:r>
              <a:rPr lang="el-GR" b="1" dirty="0"/>
              <a:t>Έλλειψη διαχείρισης θερμοκρασίας
Πολύ χαμηλό </a:t>
            </a:r>
            <a:r>
              <a:rPr lang="el-GR" b="1" dirty="0" err="1"/>
              <a:t>pH</a:t>
            </a:r>
            <a:r>
              <a:rPr lang="el-GR" b="1" dirty="0"/>
              <a:t>
Βαρέα μέταλλα
Υψηλή </a:t>
            </a:r>
            <a:r>
              <a:rPr lang="el-GR" b="1" dirty="0" err="1"/>
              <a:t>οσμωτική</a:t>
            </a:r>
            <a:r>
              <a:rPr lang="el-GR" b="1" dirty="0"/>
              <a:t> πίεση
Υψηλή συγκέντρωση</a:t>
            </a:r>
            <a:r>
              <a:rPr lang="en-US" b="1" i="0" u="none" strike="noStrike" baseline="0" dirty="0"/>
              <a:t> (NH</a:t>
            </a:r>
            <a:r>
              <a:rPr lang="en-US" b="1" i="0" u="none" strike="noStrike" baseline="-25000" dirty="0"/>
              <a:t>4</a:t>
            </a:r>
            <a:r>
              <a:rPr lang="en-US" b="1" i="0" u="none" strike="noStrike" baseline="0" dirty="0"/>
              <a:t>)H</a:t>
            </a:r>
            <a:r>
              <a:rPr lang="en-US" b="1" i="0" u="none" strike="noStrike" baseline="-25000" dirty="0"/>
              <a:t>2</a:t>
            </a:r>
            <a:r>
              <a:rPr lang="en-US" b="1" i="0" u="none" strike="noStrike" baseline="0" dirty="0"/>
              <a:t>PO</a:t>
            </a:r>
            <a:r>
              <a:rPr lang="en-US" b="1" i="0" u="none" strike="noStrike" baseline="-25000" dirty="0"/>
              <a:t>4</a:t>
            </a:r>
            <a:endParaRPr lang="el-GR" b="1" i="0" u="none" strike="noStrike" baseline="-25000" dirty="0"/>
          </a:p>
          <a:p>
            <a:pPr marL="0" indent="0">
              <a:buNone/>
            </a:pPr>
            <a:r>
              <a:rPr lang="el-GR" b="1" dirty="0"/>
              <a:t>Ανεπάρκεια αζώτου</a:t>
            </a:r>
            <a:r>
              <a:rPr lang="el-GR" b="1" dirty="0">
                <a:latin typeface="Arial" panose="020B0604020202020204" pitchFamily="34" charset="0"/>
              </a:rPr>
              <a:t>
</a:t>
            </a:r>
            <a:endParaRPr lang="el-GR" dirty="0"/>
          </a:p>
        </p:txBody>
      </p:sp>
      <p:sp>
        <p:nvSpPr>
          <p:cNvPr id="46" name="Rectangle 45">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cxnSp>
        <p:nvCxnSpPr>
          <p:cNvPr id="48" name="Straight Connector 47">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52"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4"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6" name="Isosceles Triangle 55">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0F607F6C-3B8A-AB44-E6D8-EECE9FB565B6}"/>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73</a:t>
            </a:fld>
            <a:endParaRPr lang="el-GR"/>
          </a:p>
        </p:txBody>
      </p:sp>
      <p:sp>
        <p:nvSpPr>
          <p:cNvPr id="58"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0"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2"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64" name="Isosceles Triangle 63">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03A5BDD9-11CB-36D3-9741-B0D6790D2015}"/>
              </a:ext>
            </a:extLst>
          </p:cNvPr>
          <p:cNvSpPr>
            <a:spLocks noGrp="1"/>
          </p:cNvSpPr>
          <p:nvPr>
            <p:ph type="title"/>
          </p:nvPr>
        </p:nvSpPr>
        <p:spPr>
          <a:xfrm>
            <a:off x="7829658" y="1253067"/>
            <a:ext cx="3371742" cy="4351866"/>
          </a:xfrm>
        </p:spPr>
        <p:txBody>
          <a:bodyPr anchor="ctr">
            <a:normAutofit/>
          </a:bodyPr>
          <a:lstStyle/>
          <a:p>
            <a:r>
              <a:rPr lang="el-GR" b="1" dirty="0">
                <a:solidFill>
                  <a:schemeClr val="bg1"/>
                </a:solidFill>
              </a:rPr>
              <a:t>Κολλημένες ζυμώσεις
</a:t>
            </a:r>
            <a:endParaRPr lang="el-GR" dirty="0">
              <a:solidFill>
                <a:schemeClr val="bg1"/>
              </a:solidFill>
            </a:endParaRPr>
          </a:p>
        </p:txBody>
      </p:sp>
    </p:spTree>
    <p:extLst>
      <p:ext uri="{BB962C8B-B14F-4D97-AF65-F5344CB8AC3E}">
        <p14:creationId xmlns:p14="http://schemas.microsoft.com/office/powerpoint/2010/main" val="31216657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8">
            <a:extLst>
              <a:ext uri="{FF2B5EF4-FFF2-40B4-BE49-F238E27FC236}">
                <a16:creationId xmlns:a16="http://schemas.microsoft.com/office/drawing/2014/main" id="{C52ED567-06B3-4107-9773-BBB6BD786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B7068250-CEF2-2211-5CB1-94987431AEC7}"/>
              </a:ext>
            </a:extLst>
          </p:cNvPr>
          <p:cNvSpPr>
            <a:spLocks noGrp="1"/>
          </p:cNvSpPr>
          <p:nvPr>
            <p:ph idx="1"/>
          </p:nvPr>
        </p:nvSpPr>
        <p:spPr>
          <a:xfrm>
            <a:off x="677334" y="1253067"/>
            <a:ext cx="6155266" cy="4351866"/>
          </a:xfrm>
        </p:spPr>
        <p:txBody>
          <a:bodyPr anchor="ctr">
            <a:normAutofit/>
          </a:bodyPr>
          <a:lstStyle/>
          <a:p>
            <a:pPr marL="0" indent="0">
              <a:buNone/>
            </a:pPr>
            <a:r>
              <a:rPr lang="el-GR" sz="2400" b="1" dirty="0"/>
              <a:t>Τρόποι αντιμετώπισης</a:t>
            </a:r>
            <a:endParaRPr lang="en-US" sz="2400" b="1" dirty="0"/>
          </a:p>
          <a:p>
            <a:pPr marL="0" indent="0">
              <a:buNone/>
            </a:pPr>
            <a:endParaRPr lang="el-GR" sz="2400" b="1" dirty="0"/>
          </a:p>
          <a:p>
            <a:pPr marL="0" indent="0">
              <a:buNone/>
            </a:pPr>
            <a:r>
              <a:rPr lang="el-GR" sz="2400" b="1" dirty="0">
                <a:solidFill>
                  <a:srgbClr val="000000"/>
                </a:solidFill>
              </a:rPr>
              <a:t>Καθαρισμός του μούστου
Χρήση κατάλληλου μικροοργανισμού 
Τα σωστά θρεπτικά συστατικά</a:t>
            </a:r>
            <a:r>
              <a:rPr lang="el-GR" b="1" dirty="0">
                <a:solidFill>
                  <a:srgbClr val="000000"/>
                </a:solidFill>
                <a:latin typeface="Arial" panose="020B0604020202020204" pitchFamily="34" charset="0"/>
              </a:rPr>
              <a:t>
</a:t>
            </a:r>
            <a:endParaRPr lang="el-GR" dirty="0"/>
          </a:p>
        </p:txBody>
      </p:sp>
      <p:sp>
        <p:nvSpPr>
          <p:cNvPr id="31" name="Rectangle 10">
            <a:extLst>
              <a:ext uri="{FF2B5EF4-FFF2-40B4-BE49-F238E27FC236}">
                <a16:creationId xmlns:a16="http://schemas.microsoft.com/office/drawing/2014/main" id="{AF551D8B-3775-4477-88B7-7B7C350D3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panose="020F0502020204030204" pitchFamily="34" charset="0"/>
            </a:endParaRPr>
          </a:p>
        </p:txBody>
      </p:sp>
      <p:cxnSp>
        <p:nvCxnSpPr>
          <p:cNvPr id="32" name="Straight Connector 12">
            <a:extLst>
              <a:ext uri="{FF2B5EF4-FFF2-40B4-BE49-F238E27FC236}">
                <a16:creationId xmlns:a16="http://schemas.microsoft.com/office/drawing/2014/main" id="{1A901C3D-CFAE-460D-BD0E-7D22164D7D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590212" y="0"/>
            <a:ext cx="1059921" cy="6858000"/>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33" name="Straight Connector 14">
            <a:extLst>
              <a:ext uri="{FF2B5EF4-FFF2-40B4-BE49-F238E27FC236}">
                <a16:creationId xmlns:a16="http://schemas.microsoft.com/office/drawing/2014/main" id="{837C0EA9-1437-4437-9D20-2BBDA1AA9F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721600" y="3721395"/>
            <a:ext cx="4345560" cy="3136604"/>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BB934D2B-85E2-4375-94EE-B66C16BF7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5" name="Rectangle 25">
            <a:extLst>
              <a:ext uri="{FF2B5EF4-FFF2-40B4-BE49-F238E27FC236}">
                <a16:creationId xmlns:a16="http://schemas.microsoft.com/office/drawing/2014/main" id="{9B445E02-D785-4565-B842-9567BBC09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6" name="Isosceles Triangle 20">
            <a:extLst>
              <a:ext uri="{FF2B5EF4-FFF2-40B4-BE49-F238E27FC236}">
                <a16:creationId xmlns:a16="http://schemas.microsoft.com/office/drawing/2014/main" id="{2C153736-D102-4F57-9DE7-615AFC02B0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0F607F6C-3B8A-AB44-E6D8-EECE9FB565B6}"/>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74</a:t>
            </a:fld>
            <a:endParaRPr lang="el-GR"/>
          </a:p>
        </p:txBody>
      </p:sp>
      <p:sp>
        <p:nvSpPr>
          <p:cNvPr id="37" name="Rectangle 27">
            <a:extLst>
              <a:ext uri="{FF2B5EF4-FFF2-40B4-BE49-F238E27FC236}">
                <a16:creationId xmlns:a16="http://schemas.microsoft.com/office/drawing/2014/main" id="{BA407A52-66F4-4CDE-A726-FF79F3EC3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8" name="Rectangle 28">
            <a:extLst>
              <a:ext uri="{FF2B5EF4-FFF2-40B4-BE49-F238E27FC236}">
                <a16:creationId xmlns:a16="http://schemas.microsoft.com/office/drawing/2014/main" id="{D28FFB34-4FC3-46F5-B900-D3B774FD0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9" name="Rectangle 29">
            <a:extLst>
              <a:ext uri="{FF2B5EF4-FFF2-40B4-BE49-F238E27FC236}">
                <a16:creationId xmlns:a16="http://schemas.microsoft.com/office/drawing/2014/main" id="{205F7B13-ACB5-46BE-8070-0431266B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9" name="Isosceles Triangle 28">
            <a:extLst>
              <a:ext uri="{FF2B5EF4-FFF2-40B4-BE49-F238E27FC236}">
                <a16:creationId xmlns:a16="http://schemas.microsoft.com/office/drawing/2014/main" id="{D52A0D23-45DD-4DF4-ADE6-A81F409BB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03A5BDD9-11CB-36D3-9741-B0D6790D2015}"/>
              </a:ext>
            </a:extLst>
          </p:cNvPr>
          <p:cNvSpPr>
            <a:spLocks noGrp="1"/>
          </p:cNvSpPr>
          <p:nvPr>
            <p:ph type="title"/>
          </p:nvPr>
        </p:nvSpPr>
        <p:spPr>
          <a:xfrm>
            <a:off x="7829658" y="1253067"/>
            <a:ext cx="3371742" cy="4351866"/>
          </a:xfrm>
        </p:spPr>
        <p:txBody>
          <a:bodyPr anchor="ctr">
            <a:normAutofit/>
          </a:bodyPr>
          <a:lstStyle/>
          <a:p>
            <a:r>
              <a:rPr lang="el-GR" b="1" dirty="0">
                <a:solidFill>
                  <a:schemeClr val="bg1"/>
                </a:solidFill>
              </a:rPr>
              <a:t>Κολλημένες ζυμώσεις
</a:t>
            </a:r>
            <a:endParaRPr lang="el-GR" dirty="0">
              <a:solidFill>
                <a:schemeClr val="bg1"/>
              </a:solidFill>
            </a:endParaRPr>
          </a:p>
        </p:txBody>
      </p:sp>
    </p:spTree>
    <p:extLst>
      <p:ext uri="{BB962C8B-B14F-4D97-AF65-F5344CB8AC3E}">
        <p14:creationId xmlns:p14="http://schemas.microsoft.com/office/powerpoint/2010/main" val="720584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069D23A2-619F-0004-46C5-B89935120F26}"/>
              </a:ext>
            </a:extLst>
          </p:cNvPr>
          <p:cNvSpPr>
            <a:spLocks noGrp="1"/>
          </p:cNvSpPr>
          <p:nvPr>
            <p:ph type="title"/>
          </p:nvPr>
        </p:nvSpPr>
        <p:spPr>
          <a:xfrm>
            <a:off x="1286933" y="609600"/>
            <a:ext cx="10197494" cy="1099457"/>
          </a:xfrm>
        </p:spPr>
        <p:txBody>
          <a:bodyPr>
            <a:normAutofit/>
          </a:bodyPr>
          <a:lstStyle/>
          <a:p>
            <a:r>
              <a:rPr lang="el-GR"/>
              <a:t>ΒΑΚΤΗΡΙΑ</a:t>
            </a:r>
            <a:endParaRPr lang="el-GR" dirty="0"/>
          </a:p>
        </p:txBody>
      </p:sp>
      <p:sp>
        <p:nvSpPr>
          <p:cNvPr id="12" name="Isosceles Triangle 1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33B43371-450D-81C5-4F5E-84C7A6A07726}"/>
              </a:ext>
            </a:extLst>
          </p:cNvPr>
          <p:cNvSpPr>
            <a:spLocks noGrp="1"/>
          </p:cNvSpPr>
          <p:nvPr>
            <p:ph type="sldNum" sz="quarter" idx="12"/>
          </p:nvPr>
        </p:nvSpPr>
        <p:spPr>
          <a:xfrm>
            <a:off x="9894532" y="6182876"/>
            <a:ext cx="683339" cy="365125"/>
          </a:xfrm>
        </p:spPr>
        <p:txBody>
          <a:bodyPr>
            <a:normAutofit/>
          </a:bodyPr>
          <a:lstStyle/>
          <a:p>
            <a:pPr>
              <a:spcAft>
                <a:spcPts val="600"/>
              </a:spcAft>
            </a:pPr>
            <a:fld id="{E56A5D8D-318D-4644-ADF8-BC977F9584B9}" type="slidenum">
              <a:rPr lang="el-GR" smtClean="0"/>
              <a:pPr>
                <a:spcAft>
                  <a:spcPts val="600"/>
                </a:spcAft>
              </a:pPr>
              <a:t>75</a:t>
            </a:fld>
            <a:endParaRPr lang="el-GR"/>
          </a:p>
        </p:txBody>
      </p:sp>
      <p:sp>
        <p:nvSpPr>
          <p:cNvPr id="14" name="Isosceles Triangle 1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aphicFrame>
        <p:nvGraphicFramePr>
          <p:cNvPr id="6" name="Θέση περιεχομένου 2">
            <a:extLst>
              <a:ext uri="{FF2B5EF4-FFF2-40B4-BE49-F238E27FC236}">
                <a16:creationId xmlns:a16="http://schemas.microsoft.com/office/drawing/2014/main" id="{AF754ED5-CBB1-BFEE-A506-8E4AE62FCB46}"/>
              </a:ext>
            </a:extLst>
          </p:cNvPr>
          <p:cNvGraphicFramePr>
            <a:graphicFrameLocks noGrp="1"/>
          </p:cNvGraphicFramePr>
          <p:nvPr>
            <p:ph idx="1"/>
            <p:extLst>
              <p:ext uri="{D42A27DB-BD31-4B8C-83A1-F6EECF244321}">
                <p14:modId xmlns:p14="http://schemas.microsoft.com/office/powerpoint/2010/main" val="810993168"/>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29933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7FF62562-CB85-5CEE-8D29-F6B3AD890402}"/>
              </a:ext>
            </a:extLst>
          </p:cNvPr>
          <p:cNvSpPr>
            <a:spLocks noGrp="1"/>
          </p:cNvSpPr>
          <p:nvPr>
            <p:ph type="title"/>
          </p:nvPr>
        </p:nvSpPr>
        <p:spPr>
          <a:xfrm>
            <a:off x="677334" y="609600"/>
            <a:ext cx="8596668" cy="1320800"/>
          </a:xfrm>
        </p:spPr>
        <p:txBody>
          <a:bodyPr>
            <a:normAutofit/>
          </a:bodyPr>
          <a:lstStyle/>
          <a:p>
            <a:r>
              <a:rPr lang="el-GR" dirty="0"/>
              <a:t>ΒΑΚΤΗΡΙΑ</a:t>
            </a:r>
          </a:p>
        </p:txBody>
      </p:sp>
      <p:sp>
        <p:nvSpPr>
          <p:cNvPr id="4" name="Θέση αριθμού διαφάνειας 3">
            <a:extLst>
              <a:ext uri="{FF2B5EF4-FFF2-40B4-BE49-F238E27FC236}">
                <a16:creationId xmlns:a16="http://schemas.microsoft.com/office/drawing/2014/main" id="{1D68C207-B230-10E4-687C-A807B4809991}"/>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76</a:t>
            </a:fld>
            <a:endParaRPr lang="el-GR"/>
          </a:p>
        </p:txBody>
      </p:sp>
      <p:sp>
        <p:nvSpPr>
          <p:cNvPr id="3" name="Θέση περιεχομένου 2">
            <a:extLst>
              <a:ext uri="{FF2B5EF4-FFF2-40B4-BE49-F238E27FC236}">
                <a16:creationId xmlns:a16="http://schemas.microsoft.com/office/drawing/2014/main" id="{3477F33A-C767-80A1-B6CA-6A76F7397D9E}"/>
              </a:ext>
            </a:extLst>
          </p:cNvPr>
          <p:cNvSpPr>
            <a:spLocks noGrp="1"/>
          </p:cNvSpPr>
          <p:nvPr>
            <p:ph idx="1"/>
          </p:nvPr>
        </p:nvSpPr>
        <p:spPr>
          <a:xfrm>
            <a:off x="677334" y="2160589"/>
            <a:ext cx="8596668" cy="3880773"/>
          </a:xfrm>
        </p:spPr>
        <p:txBody>
          <a:bodyPr>
            <a:normAutofit/>
          </a:bodyPr>
          <a:lstStyle/>
          <a:p>
            <a:r>
              <a:rPr lang="en-US" i="1" dirty="0"/>
              <a:t>Bacterium </a:t>
            </a:r>
            <a:r>
              <a:rPr lang="en-US" i="1" dirty="0" err="1"/>
              <a:t>tartaropthorum</a:t>
            </a:r>
            <a:r>
              <a:rPr lang="el-GR" i="1" dirty="0"/>
              <a:t>, </a:t>
            </a:r>
            <a:r>
              <a:rPr lang="en-US" i="1" dirty="0"/>
              <a:t> Lactobacillus brevis</a:t>
            </a:r>
          </a:p>
          <a:p>
            <a:r>
              <a:rPr lang="el-GR" dirty="0"/>
              <a:t>Εκτροπή του κρασιού ( γαλακτική ζύμωση του τρυγικού οξέος)</a:t>
            </a:r>
            <a:endParaRPr lang="en-US" dirty="0"/>
          </a:p>
          <a:p>
            <a:endParaRPr lang="en-US" b="1" dirty="0"/>
          </a:p>
          <a:p>
            <a:r>
              <a:rPr lang="en-US" b="1" i="1" u="none" strike="noStrike" baseline="0" dirty="0" err="1"/>
              <a:t>Bacilus</a:t>
            </a:r>
            <a:r>
              <a:rPr lang="en-US" b="1" i="1" u="none" strike="noStrike" baseline="0" dirty="0"/>
              <a:t> </a:t>
            </a:r>
            <a:r>
              <a:rPr lang="en-US" b="1" i="1" u="none" strike="noStrike" baseline="0" dirty="0" err="1"/>
              <a:t>amaracrylus</a:t>
            </a:r>
            <a:r>
              <a:rPr lang="en-US" b="1" i="1" dirty="0"/>
              <a:t>, </a:t>
            </a:r>
            <a:r>
              <a:rPr lang="en-US" b="1" i="1" u="none" strike="noStrike" baseline="0" dirty="0"/>
              <a:t>Lactobacillus brevis , </a:t>
            </a:r>
            <a:r>
              <a:rPr lang="en-US" b="1" i="1" u="none" strike="noStrike" baseline="0" dirty="0" err="1"/>
              <a:t>L.buchneri</a:t>
            </a:r>
            <a:endParaRPr lang="en-US" b="1" i="1" u="none" strike="noStrike" baseline="0" dirty="0"/>
          </a:p>
          <a:p>
            <a:r>
              <a:rPr lang="el-GR" b="1" dirty="0"/>
              <a:t>Δημιουργεί πικρία στο κρασί και κάνει αλλοίωση του κρασιού γνωστή ως </a:t>
            </a:r>
            <a:r>
              <a:rPr lang="el-GR" b="1" dirty="0" err="1"/>
              <a:t>Amertu</a:t>
            </a:r>
            <a:r>
              <a:rPr lang="en-US" b="1" dirty="0"/>
              <a:t>m</a:t>
            </a:r>
            <a:r>
              <a:rPr lang="el-GR" b="1" dirty="0"/>
              <a:t>e </a:t>
            </a:r>
            <a:r>
              <a:rPr lang="en-US" b="1" dirty="0"/>
              <a:t>(</a:t>
            </a:r>
            <a:r>
              <a:rPr lang="el-GR" b="1" dirty="0" err="1"/>
              <a:t>προσβολη</a:t>
            </a:r>
            <a:r>
              <a:rPr lang="el-GR" b="1" dirty="0"/>
              <a:t> </a:t>
            </a:r>
            <a:r>
              <a:rPr lang="el-GR" b="1" dirty="0" err="1"/>
              <a:t>γλυκερόλη</a:t>
            </a:r>
            <a:r>
              <a:rPr lang="el-GR" b="1" dirty="0"/>
              <a:t>)</a:t>
            </a:r>
          </a:p>
          <a:p>
            <a:pPr marL="0" indent="0">
              <a:buNone/>
            </a:pPr>
            <a:endParaRPr lang="en-US" b="1" i="0" u="none" strike="noStrike" baseline="0" dirty="0"/>
          </a:p>
          <a:p>
            <a:r>
              <a:rPr lang="en-US" b="1" i="1" u="none" strike="noStrike" baseline="0" dirty="0"/>
              <a:t>Bacterium </a:t>
            </a:r>
            <a:r>
              <a:rPr lang="en-US" b="1" i="1" u="none" strike="noStrike" baseline="0" dirty="0" err="1"/>
              <a:t>manitopoeum</a:t>
            </a:r>
            <a:r>
              <a:rPr lang="en-US" b="1" i="1" u="none" strike="noStrike" baseline="0" dirty="0"/>
              <a:t>, </a:t>
            </a:r>
            <a:r>
              <a:rPr lang="en-US" b="1" i="1" dirty="0"/>
              <a:t>Bacterium intermedium, </a:t>
            </a:r>
            <a:r>
              <a:rPr lang="en-US" b="1" i="1" u="none" strike="noStrike" baseline="0" dirty="0"/>
              <a:t> </a:t>
            </a:r>
            <a:r>
              <a:rPr lang="en-US" b="1" i="1" u="none" strike="noStrike" baseline="0" dirty="0" err="1"/>
              <a:t>Leuconostoc</a:t>
            </a:r>
            <a:r>
              <a:rPr lang="en-US" b="1" i="1" dirty="0"/>
              <a:t> </a:t>
            </a:r>
            <a:r>
              <a:rPr lang="en-US" b="1" i="1" dirty="0" err="1"/>
              <a:t>oenos</a:t>
            </a:r>
            <a:endParaRPr lang="en-US" b="1" i="1" dirty="0"/>
          </a:p>
          <a:p>
            <a:r>
              <a:rPr lang="el-GR" b="1" dirty="0"/>
              <a:t>Πρόκληση </a:t>
            </a:r>
            <a:r>
              <a:rPr lang="el-GR" b="1" dirty="0" err="1"/>
              <a:t>μανιτικής</a:t>
            </a:r>
            <a:r>
              <a:rPr lang="el-GR" b="1" dirty="0"/>
              <a:t> ζύμωσης( </a:t>
            </a:r>
            <a:r>
              <a:rPr lang="el-GR" b="1" dirty="0" err="1"/>
              <a:t>μαλικό</a:t>
            </a:r>
            <a:r>
              <a:rPr lang="el-GR" b="1" dirty="0"/>
              <a:t> οξύ σε γαλακτικό οξύ)</a:t>
            </a:r>
            <a:endParaRPr lang="el-GR" dirty="0"/>
          </a:p>
        </p:txBody>
      </p:sp>
    </p:spTree>
    <p:extLst>
      <p:ext uri="{BB962C8B-B14F-4D97-AF65-F5344CB8AC3E}">
        <p14:creationId xmlns:p14="http://schemas.microsoft.com/office/powerpoint/2010/main" val="2507520854"/>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6196B55B-87D9-47A6-8029-2714F6C8D63F}"/>
              </a:ext>
            </a:extLst>
          </p:cNvPr>
          <p:cNvSpPr>
            <a:spLocks noGrp="1"/>
          </p:cNvSpPr>
          <p:nvPr>
            <p:ph type="title"/>
          </p:nvPr>
        </p:nvSpPr>
        <p:spPr>
          <a:xfrm>
            <a:off x="677334" y="609600"/>
            <a:ext cx="3843375" cy="5175624"/>
          </a:xfrm>
        </p:spPr>
        <p:txBody>
          <a:bodyPr anchor="ctr">
            <a:normAutofit/>
          </a:bodyPr>
          <a:lstStyle/>
          <a:p>
            <a:r>
              <a:rPr lang="el-GR" b="1" dirty="0">
                <a:solidFill>
                  <a:schemeClr val="tx1">
                    <a:lumMod val="85000"/>
                    <a:lumOff val="15000"/>
                  </a:schemeClr>
                </a:solidFill>
              </a:rPr>
              <a:t>Μύκητες κρασιού
</a:t>
            </a:r>
            <a:endParaRPr lang="el-GR" dirty="0">
              <a:solidFill>
                <a:schemeClr val="tx1">
                  <a:lumMod val="85000"/>
                  <a:lumOff val="15000"/>
                </a:schemeClr>
              </a:solidFill>
            </a:endParaRPr>
          </a:p>
        </p:txBody>
      </p:sp>
      <p:sp>
        <p:nvSpPr>
          <p:cNvPr id="27"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2C2A3655-08BB-AFC4-FB0A-2E016E35AF82}"/>
              </a:ext>
            </a:extLst>
          </p:cNvPr>
          <p:cNvSpPr>
            <a:spLocks noGrp="1"/>
          </p:cNvSpPr>
          <p:nvPr>
            <p:ph idx="1"/>
          </p:nvPr>
        </p:nvSpPr>
        <p:spPr>
          <a:xfrm>
            <a:off x="6116084" y="609601"/>
            <a:ext cx="5511296" cy="5175624"/>
          </a:xfrm>
        </p:spPr>
        <p:txBody>
          <a:bodyPr anchor="ctr">
            <a:normAutofit/>
          </a:bodyPr>
          <a:lstStyle/>
          <a:p>
            <a:r>
              <a:rPr lang="en-US" sz="2800" b="1" i="1" u="none" strike="noStrike" baseline="0" dirty="0">
                <a:solidFill>
                  <a:srgbClr val="FFFFFF"/>
                </a:solidFill>
              </a:rPr>
              <a:t>Mucor</a:t>
            </a:r>
            <a:endParaRPr lang="el-GR" sz="2800" b="1" i="1" u="none" strike="noStrike" baseline="0" dirty="0">
              <a:solidFill>
                <a:srgbClr val="FFFFFF"/>
              </a:solidFill>
            </a:endParaRPr>
          </a:p>
          <a:p>
            <a:r>
              <a:rPr lang="en-US" sz="2800" b="1" i="1" u="none" strike="noStrike" baseline="0" dirty="0">
                <a:solidFill>
                  <a:srgbClr val="FFFFFF"/>
                </a:solidFill>
              </a:rPr>
              <a:t>Botrytis cinerea</a:t>
            </a:r>
            <a:endParaRPr lang="el-GR" sz="2800" b="1" i="1" dirty="0">
              <a:solidFill>
                <a:srgbClr val="FFFFFF"/>
              </a:solidFill>
            </a:endParaRPr>
          </a:p>
          <a:p>
            <a:r>
              <a:rPr lang="en-US" sz="2800" b="1" i="1" u="none" strike="noStrike" baseline="0" dirty="0">
                <a:solidFill>
                  <a:srgbClr val="FFFFFF"/>
                </a:solidFill>
              </a:rPr>
              <a:t>Rhizopus</a:t>
            </a:r>
            <a:endParaRPr lang="el-GR" sz="2800" b="1" i="1" u="none" strike="noStrike" baseline="0" dirty="0">
              <a:solidFill>
                <a:srgbClr val="FFFFFF"/>
              </a:solidFill>
            </a:endParaRPr>
          </a:p>
          <a:p>
            <a:r>
              <a:rPr lang="en-US" sz="2800" b="1" i="1" u="none" strike="noStrike" baseline="0" dirty="0" err="1">
                <a:solidFill>
                  <a:srgbClr val="FFFFFF"/>
                </a:solidFill>
              </a:rPr>
              <a:t>Penicilium</a:t>
            </a:r>
            <a:r>
              <a:rPr lang="el-GR" sz="2800" b="1" i="1" dirty="0">
                <a:solidFill>
                  <a:srgbClr val="FFFFFF"/>
                </a:solidFill>
              </a:rPr>
              <a:t> </a:t>
            </a:r>
            <a:r>
              <a:rPr lang="en-US" sz="2800" b="1" i="1" dirty="0" err="1">
                <a:solidFill>
                  <a:srgbClr val="FFFFFF"/>
                </a:solidFill>
              </a:rPr>
              <a:t>expansum</a:t>
            </a:r>
            <a:endParaRPr lang="el-GR" sz="2800" b="1" i="1" dirty="0">
              <a:solidFill>
                <a:srgbClr val="FFFFFF"/>
              </a:solidFill>
            </a:endParaRPr>
          </a:p>
          <a:p>
            <a:r>
              <a:rPr lang="en-US" sz="2800" b="1" i="1" u="none" strike="noStrike" baseline="0" dirty="0" err="1">
                <a:solidFill>
                  <a:srgbClr val="FFFFFF"/>
                </a:solidFill>
              </a:rPr>
              <a:t>Aspergilus</a:t>
            </a:r>
            <a:r>
              <a:rPr lang="en-US" sz="2800" b="1" i="1" u="none" strike="noStrike" baseline="0" dirty="0">
                <a:solidFill>
                  <a:srgbClr val="FFFFFF"/>
                </a:solidFill>
              </a:rPr>
              <a:t> </a:t>
            </a:r>
            <a:r>
              <a:rPr lang="en-US" sz="2800" b="1" i="1" u="none" strike="noStrike" baseline="0" dirty="0" err="1">
                <a:solidFill>
                  <a:srgbClr val="FFFFFF"/>
                </a:solidFill>
              </a:rPr>
              <a:t>niger</a:t>
            </a:r>
            <a:r>
              <a:rPr lang="el-GR" sz="2800" b="1" i="1" dirty="0">
                <a:solidFill>
                  <a:srgbClr val="FFFFFF"/>
                </a:solidFill>
              </a:rPr>
              <a:t>, </a:t>
            </a:r>
            <a:r>
              <a:rPr lang="en-US" sz="2800" b="1" i="1" u="none" strike="noStrike" baseline="0" dirty="0" err="1">
                <a:solidFill>
                  <a:srgbClr val="FFFFFF"/>
                </a:solidFill>
              </a:rPr>
              <a:t>Aspergilus</a:t>
            </a:r>
            <a:r>
              <a:rPr lang="en-US" sz="2800" b="1" i="1" u="none" strike="noStrike" baseline="0" dirty="0">
                <a:solidFill>
                  <a:srgbClr val="FFFFFF"/>
                </a:solidFill>
              </a:rPr>
              <a:t> flavus</a:t>
            </a:r>
            <a:endParaRPr lang="el-GR" sz="2800" i="1" dirty="0">
              <a:solidFill>
                <a:srgbClr val="FFFFFF"/>
              </a:solidFill>
            </a:endParaRPr>
          </a:p>
        </p:txBody>
      </p:sp>
      <p:sp>
        <p:nvSpPr>
          <p:cNvPr id="4" name="Θέση αριθμού διαφάνειας 3">
            <a:extLst>
              <a:ext uri="{FF2B5EF4-FFF2-40B4-BE49-F238E27FC236}">
                <a16:creationId xmlns:a16="http://schemas.microsoft.com/office/drawing/2014/main" id="{DE9B14CB-BE8C-DEC8-57C2-69CE1AB3A9BA}"/>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77</a:t>
            </a:fld>
            <a:endParaRPr lang="el-GR">
              <a:solidFill>
                <a:srgbClr val="FFFFFF"/>
              </a:solidFill>
            </a:endParaRPr>
          </a:p>
        </p:txBody>
      </p:sp>
    </p:spTree>
    <p:extLst>
      <p:ext uri="{BB962C8B-B14F-4D97-AF65-F5344CB8AC3E}">
        <p14:creationId xmlns:p14="http://schemas.microsoft.com/office/powerpoint/2010/main" val="2619656952"/>
      </p:ext>
    </p:extLst>
  </p:cSld>
  <p:clrMapOvr>
    <a:overrideClrMapping bg1="dk1" tx1="lt1" bg2="dk2" tx2="lt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AA5EFC-7E79-E56B-5141-CD3100661FD4}"/>
              </a:ext>
            </a:extLst>
          </p:cNvPr>
          <p:cNvSpPr>
            <a:spLocks noGrp="1"/>
          </p:cNvSpPr>
          <p:nvPr>
            <p:ph type="title"/>
          </p:nvPr>
        </p:nvSpPr>
        <p:spPr/>
        <p:txBody>
          <a:bodyPr/>
          <a:lstStyle/>
          <a:p>
            <a:r>
              <a:rPr lang="en-US" b="1" dirty="0"/>
              <a:t>Species of genus Saccharomyces</a:t>
            </a:r>
            <a:br>
              <a:rPr lang="en-US" b="1" dirty="0"/>
            </a:br>
            <a:endParaRPr lang="el-GR" dirty="0"/>
          </a:p>
        </p:txBody>
      </p:sp>
      <p:sp>
        <p:nvSpPr>
          <p:cNvPr id="3" name="Θέση περιεχομένου 2">
            <a:extLst>
              <a:ext uri="{FF2B5EF4-FFF2-40B4-BE49-F238E27FC236}">
                <a16:creationId xmlns:a16="http://schemas.microsoft.com/office/drawing/2014/main" id="{B34263BA-3CC9-1277-BEEE-3AA1E7F8DFCB}"/>
              </a:ext>
            </a:extLst>
          </p:cNvPr>
          <p:cNvSpPr>
            <a:spLocks noGrp="1"/>
          </p:cNvSpPr>
          <p:nvPr>
            <p:ph idx="1"/>
          </p:nvPr>
        </p:nvSpPr>
        <p:spPr>
          <a:xfrm>
            <a:off x="375921" y="1666241"/>
            <a:ext cx="11750976" cy="4375122"/>
          </a:xfrm>
        </p:spPr>
        <p:txBody>
          <a:bodyPr numCol="3">
            <a:normAutofit lnSpcReduction="10000"/>
          </a:bodyPr>
          <a:lstStyle/>
          <a:p>
            <a:pPr algn="l"/>
            <a:r>
              <a:rPr lang="en-US" sz="1800" b="1" i="1" u="none" strike="noStrike" baseline="0" dirty="0"/>
              <a:t>1. Saccharomyces cerevisiae</a:t>
            </a:r>
          </a:p>
          <a:p>
            <a:pPr algn="l"/>
            <a:r>
              <a:rPr lang="en-US" sz="1800" b="1" i="1" u="none" strike="noStrike" baseline="0" dirty="0"/>
              <a:t>2. » </a:t>
            </a:r>
            <a:r>
              <a:rPr lang="en-US" sz="1800" b="1" i="1" u="none" strike="noStrike" baseline="0" dirty="0" err="1"/>
              <a:t>ellipsoideous</a:t>
            </a:r>
            <a:endParaRPr lang="en-US" sz="1800" b="1" i="1" u="none" strike="noStrike" baseline="0" dirty="0"/>
          </a:p>
          <a:p>
            <a:pPr algn="l"/>
            <a:r>
              <a:rPr lang="en-US" sz="1800" b="1" i="1" u="none" strike="noStrike" baseline="0" dirty="0"/>
              <a:t>3. » </a:t>
            </a:r>
            <a:r>
              <a:rPr lang="en-US" sz="1800" b="1" i="1" u="none" strike="noStrike" baseline="0" dirty="0" err="1"/>
              <a:t>microellipsoideous</a:t>
            </a:r>
            <a:endParaRPr lang="en-US" sz="1800" b="1" i="1" u="none" strike="noStrike" baseline="0" dirty="0"/>
          </a:p>
          <a:p>
            <a:pPr algn="l"/>
            <a:r>
              <a:rPr lang="en-US" sz="1800" b="1" i="1" u="none" strike="noStrike" baseline="0" dirty="0"/>
              <a:t>4. » </a:t>
            </a:r>
            <a:r>
              <a:rPr lang="en-US" sz="1800" b="1" i="1" u="none" strike="noStrike" baseline="0" dirty="0" err="1"/>
              <a:t>pastorianus</a:t>
            </a:r>
            <a:endParaRPr lang="en-US" sz="1800" b="1" i="1" u="none" strike="noStrike" baseline="0" dirty="0"/>
          </a:p>
          <a:p>
            <a:pPr algn="l"/>
            <a:r>
              <a:rPr lang="en-US" sz="1800" b="1" i="1" u="none" strike="noStrike" baseline="0" dirty="0"/>
              <a:t>5. » </a:t>
            </a:r>
            <a:r>
              <a:rPr lang="en-US" sz="1800" b="1" i="1" u="none" strike="noStrike" baseline="0" dirty="0" err="1"/>
              <a:t>apiculatus</a:t>
            </a:r>
            <a:endParaRPr lang="en-US" sz="1800" b="1" i="1" u="none" strike="noStrike" baseline="0" dirty="0"/>
          </a:p>
          <a:p>
            <a:pPr algn="l"/>
            <a:r>
              <a:rPr lang="en-US" sz="1800" b="1" i="1" u="none" strike="noStrike" baseline="0" dirty="0"/>
              <a:t>6. » </a:t>
            </a:r>
            <a:r>
              <a:rPr lang="en-US" sz="1800" b="1" i="1" u="none" strike="noStrike" baseline="0" dirty="0" err="1"/>
              <a:t>uvarum</a:t>
            </a:r>
            <a:endParaRPr lang="en-US" sz="1800" b="1" i="1" u="none" strike="noStrike" baseline="0" dirty="0"/>
          </a:p>
          <a:p>
            <a:pPr algn="l"/>
            <a:r>
              <a:rPr lang="en-US" sz="1800" b="1" i="1" u="none" strike="noStrike" baseline="0" dirty="0"/>
              <a:t>7. » </a:t>
            </a:r>
            <a:r>
              <a:rPr lang="en-US" sz="1800" b="1" i="1" u="none" strike="noStrike" baseline="0" dirty="0" err="1"/>
              <a:t>bayanus</a:t>
            </a:r>
            <a:r>
              <a:rPr lang="en-US" sz="1800" b="1" i="1" u="none" strike="noStrike" baseline="0" dirty="0"/>
              <a:t> (</a:t>
            </a:r>
            <a:r>
              <a:rPr lang="en-US" sz="1800" b="1" i="1" u="none" strike="noStrike" baseline="0" dirty="0" err="1"/>
              <a:t>oviformis</a:t>
            </a:r>
            <a:r>
              <a:rPr lang="en-US" sz="1800" b="1" i="1" u="none" strike="noStrike" baseline="0" dirty="0"/>
              <a:t>)</a:t>
            </a:r>
          </a:p>
          <a:p>
            <a:pPr algn="l"/>
            <a:r>
              <a:rPr lang="en-US" sz="1800" b="1" i="1" u="none" strike="noStrike" baseline="0" dirty="0"/>
              <a:t>8. » </a:t>
            </a:r>
            <a:r>
              <a:rPr lang="en-US" sz="1800" b="1" i="1" u="none" strike="noStrike" baseline="0" dirty="0" err="1"/>
              <a:t>rosei</a:t>
            </a:r>
            <a:endParaRPr lang="en-US" sz="1800" b="1" i="1" u="none" strike="noStrike" baseline="0" dirty="0"/>
          </a:p>
          <a:p>
            <a:pPr algn="l"/>
            <a:r>
              <a:rPr lang="en-US" sz="1800" b="1" i="1" u="none" strike="noStrike" baseline="0" dirty="0"/>
              <a:t>9. » </a:t>
            </a:r>
            <a:r>
              <a:rPr lang="en-US" sz="1800" b="1" i="1" u="none" strike="noStrike" baseline="0" dirty="0" err="1"/>
              <a:t>rouxii</a:t>
            </a:r>
            <a:endParaRPr lang="en-US" sz="1800" b="1" i="1" u="none" strike="noStrike" baseline="0" dirty="0"/>
          </a:p>
          <a:p>
            <a:pPr algn="l"/>
            <a:r>
              <a:rPr lang="en-US" sz="1800" b="1" i="1" u="none" strike="noStrike" baseline="0" dirty="0"/>
              <a:t>10. » capensis</a:t>
            </a:r>
          </a:p>
          <a:p>
            <a:pPr algn="l"/>
            <a:r>
              <a:rPr lang="en-US" sz="1800" b="1" i="1" u="none" strike="noStrike" baseline="0" dirty="0"/>
              <a:t>11. » </a:t>
            </a:r>
            <a:r>
              <a:rPr lang="en-US" sz="1800" b="1" i="1" u="none" strike="noStrike" baseline="0" dirty="0" err="1"/>
              <a:t>carbergensis</a:t>
            </a:r>
            <a:endParaRPr lang="en-US" sz="1800" b="1" i="1" u="none" strike="noStrike" baseline="0" dirty="0"/>
          </a:p>
          <a:p>
            <a:pPr algn="l"/>
            <a:r>
              <a:rPr lang="en-US" sz="1800" b="1" i="1" u="none" strike="noStrike" baseline="0" dirty="0"/>
              <a:t>12. » </a:t>
            </a:r>
            <a:r>
              <a:rPr lang="en-US" sz="1800" b="1" i="1" u="none" strike="noStrike" baseline="0" dirty="0" err="1"/>
              <a:t>chevalieri</a:t>
            </a:r>
            <a:endParaRPr lang="en-US" sz="1800" b="1" i="1" u="none" strike="noStrike" baseline="0" dirty="0"/>
          </a:p>
          <a:p>
            <a:pPr algn="l"/>
            <a:r>
              <a:rPr lang="en-US" sz="1800" b="1" i="1" u="none" strike="noStrike" baseline="0" dirty="0"/>
              <a:t>13. » </a:t>
            </a:r>
            <a:r>
              <a:rPr lang="en-US" sz="1800" b="1" i="1" u="none" strike="noStrike" baseline="0" dirty="0" err="1"/>
              <a:t>klyyveri</a:t>
            </a:r>
            <a:endParaRPr lang="en-US" sz="1800" b="1" i="1" u="none" strike="noStrike" baseline="0" dirty="0"/>
          </a:p>
          <a:p>
            <a:pPr algn="l"/>
            <a:r>
              <a:rPr lang="en-US" sz="1800" b="1" i="1" u="none" strike="noStrike" baseline="0" dirty="0"/>
              <a:t>14. » </a:t>
            </a:r>
            <a:r>
              <a:rPr lang="en-US" sz="1800" b="1" i="1" u="none" strike="noStrike" baseline="0" dirty="0" err="1"/>
              <a:t>mellis</a:t>
            </a:r>
            <a:endParaRPr lang="en-US" sz="1800" b="1" i="1" u="none" strike="noStrike" baseline="0" dirty="0"/>
          </a:p>
          <a:p>
            <a:pPr algn="l"/>
            <a:r>
              <a:rPr lang="en-US" sz="1800" b="1" i="1" u="none" strike="noStrike" baseline="0" dirty="0"/>
              <a:t>15. » elegans</a:t>
            </a:r>
          </a:p>
          <a:p>
            <a:pPr algn="l"/>
            <a:r>
              <a:rPr lang="en-US" sz="1800" b="1" i="1" u="none" strike="noStrike" baseline="0" dirty="0"/>
              <a:t>16. » </a:t>
            </a:r>
            <a:r>
              <a:rPr lang="en-US" sz="1800" b="1" i="1" u="none" strike="noStrike" baseline="0" dirty="0" err="1"/>
              <a:t>acidifaciens</a:t>
            </a:r>
            <a:endParaRPr lang="en-US" sz="1800" b="1" i="1" u="none" strike="noStrike" baseline="0" dirty="0"/>
          </a:p>
          <a:p>
            <a:pPr algn="l"/>
            <a:r>
              <a:rPr lang="en-US" sz="1800" b="1" i="1" u="none" strike="noStrike" baseline="0" dirty="0"/>
              <a:t>17. » </a:t>
            </a:r>
            <a:r>
              <a:rPr lang="en-US" sz="1800" b="1" i="1" u="none" strike="noStrike" baseline="0" dirty="0" err="1"/>
              <a:t>beticus-fermentati</a:t>
            </a:r>
            <a:endParaRPr lang="en-US" sz="1800" b="1" i="1" u="none" strike="noStrike" baseline="0" dirty="0"/>
          </a:p>
          <a:p>
            <a:pPr algn="l"/>
            <a:r>
              <a:rPr lang="en-US" sz="1800" b="1" i="1" u="none" strike="noStrike" baseline="0" dirty="0"/>
              <a:t>18. » </a:t>
            </a:r>
            <a:r>
              <a:rPr lang="en-US" sz="1800" b="1" i="1" u="none" strike="noStrike" baseline="0" dirty="0" err="1"/>
              <a:t>cherespiensisoviformis</a:t>
            </a:r>
            <a:endParaRPr lang="en-US" sz="1800" b="1" i="1" u="none" strike="noStrike" baseline="0" dirty="0"/>
          </a:p>
          <a:p>
            <a:pPr algn="l"/>
            <a:r>
              <a:rPr lang="en-US" sz="1800" b="1" i="1" u="none" strike="noStrike" baseline="0" dirty="0"/>
              <a:t>19. » </a:t>
            </a:r>
            <a:r>
              <a:rPr lang="en-US" sz="1800" b="1" i="1" u="none" strike="noStrike" baseline="0" dirty="0" err="1"/>
              <a:t>coreanus</a:t>
            </a:r>
            <a:endParaRPr lang="en-US" sz="1800" b="1" i="1" u="none" strike="noStrike" baseline="0" dirty="0"/>
          </a:p>
          <a:p>
            <a:pPr algn="l"/>
            <a:r>
              <a:rPr lang="en-US" sz="1800" b="1" i="1" u="none" strike="noStrike" baseline="0" dirty="0"/>
              <a:t>20. » </a:t>
            </a:r>
            <a:r>
              <a:rPr lang="en-US" sz="1800" b="1" i="1" u="none" strike="noStrike" baseline="0" dirty="0" err="1"/>
              <a:t>delbuckii</a:t>
            </a:r>
            <a:endParaRPr lang="en-US" sz="1800" b="1" i="1" u="none" strike="noStrike" baseline="0" dirty="0"/>
          </a:p>
          <a:p>
            <a:pPr algn="l"/>
            <a:r>
              <a:rPr lang="en-US" sz="1800" b="1" i="1" u="none" strike="noStrike" baseline="0" dirty="0"/>
              <a:t>21. » </a:t>
            </a:r>
            <a:r>
              <a:rPr lang="en-US" sz="1800" b="1" i="1" u="none" strike="noStrike" baseline="0" dirty="0" err="1"/>
              <a:t>exinus</a:t>
            </a:r>
            <a:endParaRPr lang="en-US" sz="1800" b="1" i="1" u="none" strike="noStrike" baseline="0" dirty="0"/>
          </a:p>
          <a:p>
            <a:pPr algn="l"/>
            <a:r>
              <a:rPr lang="en-US" sz="1800" b="1" i="1" u="none" strike="noStrike" baseline="0" dirty="0"/>
              <a:t>22 » </a:t>
            </a:r>
            <a:r>
              <a:rPr lang="en-US" sz="1800" b="1" i="1" u="none" strike="noStrike" baseline="0" dirty="0" err="1"/>
              <a:t>fermentocti</a:t>
            </a:r>
            <a:endParaRPr lang="en-US" sz="1800" b="1" i="1" u="none" strike="noStrike" baseline="0" dirty="0"/>
          </a:p>
          <a:p>
            <a:pPr algn="l"/>
            <a:r>
              <a:rPr lang="en-US" sz="1800" b="1" i="1" u="none" strike="noStrike" baseline="0" dirty="0"/>
              <a:t>23. » </a:t>
            </a:r>
            <a:r>
              <a:rPr lang="en-US" sz="1800" b="1" i="1" u="none" strike="noStrike" baseline="0" dirty="0" err="1"/>
              <a:t>florentinus</a:t>
            </a:r>
            <a:endParaRPr lang="en-US" sz="1800" b="1" i="1" u="none" strike="noStrike" baseline="0" dirty="0"/>
          </a:p>
          <a:p>
            <a:pPr algn="l"/>
            <a:r>
              <a:rPr lang="en-US" sz="1800" b="1" i="1" u="none" strike="noStrike" baseline="0" dirty="0"/>
              <a:t>24. » </a:t>
            </a:r>
            <a:r>
              <a:rPr lang="en-US" sz="1800" b="1" i="1" u="none" strike="noStrike" baseline="0" dirty="0" err="1"/>
              <a:t>fructuum</a:t>
            </a:r>
            <a:endParaRPr lang="en-US" sz="1800" b="1" i="1" u="none" strike="noStrike" baseline="0" dirty="0"/>
          </a:p>
          <a:p>
            <a:pPr algn="l"/>
            <a:r>
              <a:rPr lang="en-US" sz="1800" b="1" i="1" u="none" strike="noStrike" baseline="0" dirty="0"/>
              <a:t>25. » </a:t>
            </a:r>
            <a:r>
              <a:rPr lang="en-US" sz="1800" b="1" i="1" u="none" strike="noStrike" baseline="0" dirty="0" err="1"/>
              <a:t>heteroginicus</a:t>
            </a:r>
            <a:endParaRPr lang="en-US" sz="1800" b="1" i="1" u="none" strike="noStrike" baseline="0" dirty="0"/>
          </a:p>
          <a:p>
            <a:pPr algn="l"/>
            <a:r>
              <a:rPr lang="en-US" sz="1800" b="1" i="1" u="none" strike="noStrike" baseline="0" dirty="0"/>
              <a:t>26. » </a:t>
            </a:r>
            <a:r>
              <a:rPr lang="en-US" sz="1800" b="1" i="1" u="none" strike="noStrike" baseline="0" dirty="0" err="1"/>
              <a:t>italicus</a:t>
            </a:r>
            <a:endParaRPr lang="en-US" sz="1800" b="1" i="1" u="none" strike="noStrike" baseline="0" dirty="0"/>
          </a:p>
          <a:p>
            <a:pPr algn="l"/>
            <a:r>
              <a:rPr lang="en-US" sz="1800" b="1" i="1" u="none" strike="noStrike" baseline="0" dirty="0"/>
              <a:t>27. » </a:t>
            </a:r>
            <a:r>
              <a:rPr lang="en-US" sz="1800" b="1" i="1" u="none" strike="noStrike" baseline="0" dirty="0" err="1"/>
              <a:t>mangini-chevalieri</a:t>
            </a:r>
            <a:endParaRPr lang="en-US" sz="1800" b="1" i="1" u="none" strike="noStrike" baseline="0" dirty="0"/>
          </a:p>
          <a:p>
            <a:pPr algn="l"/>
            <a:r>
              <a:rPr lang="en-US" sz="1800" b="1" i="1" u="none" strike="noStrike" baseline="0" dirty="0"/>
              <a:t>28. » </a:t>
            </a:r>
            <a:r>
              <a:rPr lang="en-US" sz="1800" b="1" i="1" u="none" strike="noStrike" baseline="0" dirty="0" err="1"/>
              <a:t>steineri</a:t>
            </a:r>
            <a:endParaRPr lang="en-US" sz="1800" b="1" i="1" u="none" strike="noStrike" baseline="0" dirty="0"/>
          </a:p>
          <a:p>
            <a:pPr algn="l"/>
            <a:r>
              <a:rPr lang="en-US" sz="1800" b="1" i="1" u="none" strike="noStrike" baseline="0" dirty="0"/>
              <a:t>29. » </a:t>
            </a:r>
            <a:r>
              <a:rPr lang="en-US" sz="1800" b="1" i="1" u="none" strike="noStrike" baseline="0" dirty="0" err="1"/>
              <a:t>travadensis</a:t>
            </a:r>
            <a:endParaRPr lang="en-US" sz="1800" b="1" i="1" u="none" strike="noStrike" baseline="0" dirty="0"/>
          </a:p>
          <a:p>
            <a:pPr algn="l"/>
            <a:r>
              <a:rPr lang="en-US" sz="1800" b="1" i="1" u="none" strike="noStrike" baseline="0" dirty="0"/>
              <a:t>30. » </a:t>
            </a:r>
            <a:r>
              <a:rPr lang="en-US" sz="1800" b="1" i="1" u="none" strike="noStrike" baseline="0" dirty="0" err="1"/>
              <a:t>vanudenis</a:t>
            </a:r>
            <a:endParaRPr lang="en-US" sz="1800" b="1" i="1" u="none" strike="noStrike" baseline="0" dirty="0"/>
          </a:p>
          <a:p>
            <a:pPr algn="l"/>
            <a:r>
              <a:rPr lang="en-US" sz="1800" b="1" i="1" u="none" strike="noStrike" baseline="0" dirty="0"/>
              <a:t>31. » </a:t>
            </a:r>
            <a:r>
              <a:rPr lang="en-US" sz="1800" b="1" i="1" u="none" strike="noStrike" baseline="0" dirty="0" err="1"/>
              <a:t>veronae</a:t>
            </a:r>
            <a:endParaRPr lang="en-US" sz="1800" b="1" i="1" u="none" strike="noStrike" baseline="0" dirty="0"/>
          </a:p>
          <a:p>
            <a:pPr algn="l"/>
            <a:r>
              <a:rPr lang="en-US" sz="1800" b="1" i="1" u="none" strike="noStrike" baseline="0" dirty="0"/>
              <a:t>32. » </a:t>
            </a:r>
            <a:r>
              <a:rPr lang="en-US" sz="1800" b="1" i="1" u="none" strike="noStrike" baseline="0" dirty="0" err="1"/>
              <a:t>willianus</a:t>
            </a:r>
            <a:endParaRPr lang="en-US" sz="1800" b="1" i="1" u="none" strike="noStrike" baseline="0" dirty="0"/>
          </a:p>
          <a:p>
            <a:pPr algn="l"/>
            <a:r>
              <a:rPr lang="en-US" sz="1800" b="1" i="1" u="none" strike="noStrike" baseline="0" dirty="0"/>
              <a:t>33. » </a:t>
            </a:r>
            <a:r>
              <a:rPr lang="en-US" sz="1800" b="1" i="1" u="none" strike="noStrike" baseline="0" dirty="0" err="1"/>
              <a:t>bailis</a:t>
            </a:r>
            <a:endParaRPr lang="el-GR" i="1" dirty="0"/>
          </a:p>
        </p:txBody>
      </p:sp>
      <p:sp>
        <p:nvSpPr>
          <p:cNvPr id="4" name="Θέση αριθμού διαφάνειας 3">
            <a:extLst>
              <a:ext uri="{FF2B5EF4-FFF2-40B4-BE49-F238E27FC236}">
                <a16:creationId xmlns:a16="http://schemas.microsoft.com/office/drawing/2014/main" id="{74D07758-B490-F9F5-F865-CD3888A6F8E2}"/>
              </a:ext>
            </a:extLst>
          </p:cNvPr>
          <p:cNvSpPr>
            <a:spLocks noGrp="1"/>
          </p:cNvSpPr>
          <p:nvPr>
            <p:ph type="sldNum" sz="quarter" idx="12"/>
          </p:nvPr>
        </p:nvSpPr>
        <p:spPr/>
        <p:txBody>
          <a:bodyPr/>
          <a:lstStyle/>
          <a:p>
            <a:fld id="{E56A5D8D-318D-4644-ADF8-BC977F9584B9}" type="slidenum">
              <a:rPr lang="el-GR" smtClean="0"/>
              <a:t>78</a:t>
            </a:fld>
            <a:endParaRPr lang="el-GR"/>
          </a:p>
        </p:txBody>
      </p:sp>
    </p:spTree>
    <p:extLst>
      <p:ext uri="{BB962C8B-B14F-4D97-AF65-F5344CB8AC3E}">
        <p14:creationId xmlns:p14="http://schemas.microsoft.com/office/powerpoint/2010/main" val="1825322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AD3AB9-F045-AB0A-4C5B-D56A93FB7D2C}"/>
              </a:ext>
            </a:extLst>
          </p:cNvPr>
          <p:cNvSpPr>
            <a:spLocks noGrp="1"/>
          </p:cNvSpPr>
          <p:nvPr>
            <p:ph type="title"/>
          </p:nvPr>
        </p:nvSpPr>
        <p:spPr>
          <a:xfrm>
            <a:off x="5536734" y="609600"/>
            <a:ext cx="3737268" cy="1320800"/>
          </a:xfrm>
        </p:spPr>
        <p:txBody>
          <a:bodyPr>
            <a:normAutofit/>
          </a:bodyPr>
          <a:lstStyle/>
          <a:p>
            <a:pPr>
              <a:lnSpc>
                <a:spcPct val="90000"/>
              </a:lnSpc>
            </a:pPr>
            <a:r>
              <a:rPr lang="en-US" sz="2800" b="1" i="1" u="none" strike="noStrike" baseline="0" dirty="0"/>
              <a:t>1. Saccharomyces cerevisiae</a:t>
            </a:r>
            <a:br>
              <a:rPr lang="en-US" sz="2800" b="1" i="1" u="none" strike="noStrike" baseline="0" dirty="0"/>
            </a:br>
            <a:endParaRPr lang="el-GR" sz="2800" dirty="0"/>
          </a:p>
        </p:txBody>
      </p:sp>
      <p:sp>
        <p:nvSpPr>
          <p:cNvPr id="3" name="Θέση περιεχομένου 2">
            <a:extLst>
              <a:ext uri="{FF2B5EF4-FFF2-40B4-BE49-F238E27FC236}">
                <a16:creationId xmlns:a16="http://schemas.microsoft.com/office/drawing/2014/main" id="{7F59C55E-DE0D-4E23-2623-A0F25EFACE38}"/>
              </a:ext>
            </a:extLst>
          </p:cNvPr>
          <p:cNvSpPr>
            <a:spLocks noGrp="1"/>
          </p:cNvSpPr>
          <p:nvPr>
            <p:ph idx="1"/>
          </p:nvPr>
        </p:nvSpPr>
        <p:spPr>
          <a:xfrm>
            <a:off x="5209563" y="2160589"/>
            <a:ext cx="5885157" cy="3880773"/>
          </a:xfrm>
        </p:spPr>
        <p:txBody>
          <a:bodyPr>
            <a:normAutofit/>
          </a:bodyPr>
          <a:lstStyle/>
          <a:p>
            <a:pPr>
              <a:lnSpc>
                <a:spcPct val="90000"/>
              </a:lnSpc>
            </a:pPr>
            <a:r>
              <a:rPr lang="el-GR" sz="1700" i="1" dirty="0"/>
              <a:t>Ο </a:t>
            </a:r>
            <a:r>
              <a:rPr lang="el-GR" sz="1700" i="1" dirty="0" err="1"/>
              <a:t>Saccharomyces</a:t>
            </a:r>
            <a:r>
              <a:rPr lang="el-GR" sz="1700" i="1" dirty="0"/>
              <a:t> </a:t>
            </a:r>
            <a:r>
              <a:rPr lang="el-GR" sz="1700" i="1" dirty="0" err="1"/>
              <a:t>cerevisiae</a:t>
            </a:r>
            <a:r>
              <a:rPr lang="el-GR" sz="1700" i="1" dirty="0"/>
              <a:t> (επίσης γνωστός ως "ζύμη αρτοποιίας" ή "ζύμη ζυθοποιίας") είναι ένας μονοκύτταρος μύκητας υπεύθυνος για την παραγωγή αλκοόλ και το σχηματισμό ψωμιού.</a:t>
            </a:r>
            <a:endParaRPr lang="en-US" sz="1700" i="1" dirty="0"/>
          </a:p>
          <a:p>
            <a:pPr>
              <a:lnSpc>
                <a:spcPct val="90000"/>
              </a:lnSpc>
            </a:pPr>
            <a:r>
              <a:rPr lang="el-GR" sz="1700" i="1" dirty="0"/>
              <a:t> Χρησιμοποιείται εδώ και χιλιάδες χρόνια</a:t>
            </a:r>
          </a:p>
          <a:p>
            <a:pPr>
              <a:lnSpc>
                <a:spcPct val="90000"/>
              </a:lnSpc>
            </a:pPr>
            <a:r>
              <a:rPr lang="el-GR" sz="1700" i="1" dirty="0"/>
              <a:t>Ο S. </a:t>
            </a:r>
            <a:r>
              <a:rPr lang="el-GR" sz="1700" i="1" dirty="0" err="1"/>
              <a:t>cerevisiae</a:t>
            </a:r>
            <a:r>
              <a:rPr lang="el-GR" sz="1700" i="1" dirty="0"/>
              <a:t> είναι </a:t>
            </a:r>
            <a:r>
              <a:rPr lang="el-GR" sz="1700" i="1" dirty="0" err="1"/>
              <a:t>αυτος</a:t>
            </a:r>
            <a:r>
              <a:rPr lang="el-GR" sz="1700" i="1" dirty="0"/>
              <a:t> που κάνει </a:t>
            </a:r>
            <a:r>
              <a:rPr lang="el-GR" sz="1700" i="1" dirty="0" err="1"/>
              <a:t>ζύμωσεις</a:t>
            </a:r>
            <a:r>
              <a:rPr lang="el-GR" sz="1700" i="1" dirty="0"/>
              <a:t> και </a:t>
            </a:r>
            <a:r>
              <a:rPr lang="el-GR" sz="1700" i="1" dirty="0" err="1"/>
              <a:t>δημιουργει</a:t>
            </a:r>
            <a:r>
              <a:rPr lang="el-GR" sz="1700" i="1" dirty="0"/>
              <a:t> αυτών των προϊόντων</a:t>
            </a:r>
          </a:p>
          <a:p>
            <a:pPr>
              <a:lnSpc>
                <a:spcPct val="90000"/>
              </a:lnSpc>
            </a:pPr>
            <a:r>
              <a:rPr lang="el-GR" sz="1700" i="1" dirty="0"/>
              <a:t>Ο </a:t>
            </a:r>
            <a:r>
              <a:rPr lang="el-GR" sz="1700" i="1" dirty="0" err="1"/>
              <a:t>Saccharomyces</a:t>
            </a:r>
            <a:r>
              <a:rPr lang="el-GR" sz="1700" i="1" dirty="0"/>
              <a:t> </a:t>
            </a:r>
            <a:r>
              <a:rPr lang="el-GR" sz="1700" i="1" dirty="0" err="1"/>
              <a:t>cerevisiae</a:t>
            </a:r>
            <a:r>
              <a:rPr lang="el-GR" sz="1700" i="1" dirty="0"/>
              <a:t> είναι ένας ευρέως χρησιμοποιούμενος πρότυπος οργανισμός που επέτρεψε στους επιστήμονες να κατανοήσουν καλύτερα τις μοριακές, κυτταρικές και βιοχημικές διεργασίες, καθώς και την παθολογία και τις πιθανές θεραπείες σε κοινές ανθρώπινες ασθένειες.
</a:t>
            </a:r>
            <a:endParaRPr lang="el-GR" sz="1700" dirty="0"/>
          </a:p>
        </p:txBody>
      </p:sp>
      <p:pic>
        <p:nvPicPr>
          <p:cNvPr id="6" name="Εικόνα 5" descr="Εικόνα που περιέχει κείμενο&#10;&#10;Περιγραφή που δημιουργήθηκε αυτόματα">
            <a:extLst>
              <a:ext uri="{FF2B5EF4-FFF2-40B4-BE49-F238E27FC236}">
                <a16:creationId xmlns:a16="http://schemas.microsoft.com/office/drawing/2014/main" id="{73070454-1D6F-59E7-118C-9A48100C99E7}"/>
              </a:ext>
            </a:extLst>
          </p:cNvPr>
          <p:cNvPicPr>
            <a:picLocks noChangeAspect="1"/>
          </p:cNvPicPr>
          <p:nvPr/>
        </p:nvPicPr>
        <p:blipFill rotWithShape="1">
          <a:blip r:embed="rId2">
            <a:extLst>
              <a:ext uri="{28A0092B-C50C-407E-A947-70E740481C1C}">
                <a14:useLocalDpi xmlns:a14="http://schemas.microsoft.com/office/drawing/2010/main" val="0"/>
              </a:ext>
            </a:extLst>
          </a:blip>
          <a:srcRect l="4367" r="16966"/>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1D80A3F7-2E3A-586F-B8F1-3DBE31351BA5}"/>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79</a:t>
            </a:fld>
            <a:endParaRPr lang="el-GR"/>
          </a:p>
        </p:txBody>
      </p:sp>
    </p:spTree>
    <p:extLst>
      <p:ext uri="{BB962C8B-B14F-4D97-AF65-F5344CB8AC3E}">
        <p14:creationId xmlns:p14="http://schemas.microsoft.com/office/powerpoint/2010/main" val="35562712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29595A8-0AEA-8E52-F98C-FE0EC518E80D}"/>
              </a:ext>
            </a:extLst>
          </p:cNvPr>
          <p:cNvSpPr>
            <a:spLocks noGrp="1"/>
          </p:cNvSpPr>
          <p:nvPr>
            <p:ph type="title"/>
          </p:nvPr>
        </p:nvSpPr>
        <p:spPr/>
        <p:txBody>
          <a:bodyPr/>
          <a:lstStyle/>
          <a:p>
            <a:r>
              <a:rPr lang="el-GR" dirty="0"/>
              <a:t>Βιολογική υπερωρίμανση</a:t>
            </a:r>
          </a:p>
        </p:txBody>
      </p:sp>
      <p:sp>
        <p:nvSpPr>
          <p:cNvPr id="3" name="Θέση περιεχομένου 2">
            <a:extLst>
              <a:ext uri="{FF2B5EF4-FFF2-40B4-BE49-F238E27FC236}">
                <a16:creationId xmlns:a16="http://schemas.microsoft.com/office/drawing/2014/main" id="{1525B97B-8711-15A7-E4AE-A79ADDAC22FC}"/>
              </a:ext>
            </a:extLst>
          </p:cNvPr>
          <p:cNvSpPr>
            <a:spLocks noGrp="1"/>
          </p:cNvSpPr>
          <p:nvPr>
            <p:ph idx="1"/>
          </p:nvPr>
        </p:nvSpPr>
        <p:spPr>
          <a:xfrm>
            <a:off x="677334" y="2160589"/>
            <a:ext cx="6161616" cy="3880773"/>
          </a:xfrm>
        </p:spPr>
        <p:txBody>
          <a:bodyPr/>
          <a:lstStyle/>
          <a:p>
            <a:r>
              <a:rPr lang="el-GR"/>
              <a:t>Γίνεται με την καλλιέργεια στον αμπελώνα του μύκητα Votritis cinerea.</a:t>
            </a:r>
          </a:p>
          <a:p>
            <a:r>
              <a:rPr lang="el-GR"/>
              <a:t>Στην αρχή ο μύκητας εμφανίζεται στην επιφάνεια του σταφυλιού και μετά εισχωρεί κάτω απ’ αυτή.</a:t>
            </a:r>
          </a:p>
          <a:p>
            <a:r>
              <a:rPr lang="el-GR"/>
              <a:t> Έχει την ικανότητα να σχίζει τη φλούδα και να διευκολύνει έτσι την εξάτμιση του νερού και την συμπύκνωση του γλεύκους.</a:t>
            </a:r>
          </a:p>
          <a:p>
            <a:r>
              <a:rPr lang="el-GR"/>
              <a:t>Η βιολογική υπερωρίμανση γίνεται για την παραγωγή γλυκών οίνων.</a:t>
            </a:r>
          </a:p>
          <a:p>
            <a:r>
              <a:rPr lang="el-GR"/>
              <a:t>Έχουμε μείωση του αζώτου και μεταβολή των οξέων.</a:t>
            </a:r>
            <a:endParaRPr lang="el-GR" dirty="0"/>
          </a:p>
        </p:txBody>
      </p:sp>
      <p:sp>
        <p:nvSpPr>
          <p:cNvPr id="4" name="Θέση αριθμού διαφάνειας 3">
            <a:extLst>
              <a:ext uri="{FF2B5EF4-FFF2-40B4-BE49-F238E27FC236}">
                <a16:creationId xmlns:a16="http://schemas.microsoft.com/office/drawing/2014/main" id="{55B822AF-9154-60DF-CEF1-4A9D33F5153B}"/>
              </a:ext>
            </a:extLst>
          </p:cNvPr>
          <p:cNvSpPr>
            <a:spLocks noGrp="1"/>
          </p:cNvSpPr>
          <p:nvPr>
            <p:ph type="sldNum" sz="quarter" idx="12"/>
          </p:nvPr>
        </p:nvSpPr>
        <p:spPr/>
        <p:txBody>
          <a:bodyPr/>
          <a:lstStyle/>
          <a:p>
            <a:fld id="{E56A5D8D-318D-4644-ADF8-BC977F9584B9}" type="slidenum">
              <a:rPr lang="el-GR" smtClean="0"/>
              <a:t>8</a:t>
            </a:fld>
            <a:endParaRPr lang="el-GR"/>
          </a:p>
        </p:txBody>
      </p:sp>
      <p:pic>
        <p:nvPicPr>
          <p:cNvPr id="5" name="Εικόνα 4">
            <a:extLst>
              <a:ext uri="{FF2B5EF4-FFF2-40B4-BE49-F238E27FC236}">
                <a16:creationId xmlns:a16="http://schemas.microsoft.com/office/drawing/2014/main" id="{EA80E0A8-1EC2-D1E8-AE98-024E0951C4EC}"/>
              </a:ext>
            </a:extLst>
          </p:cNvPr>
          <p:cNvPicPr>
            <a:picLocks noChangeAspect="1"/>
          </p:cNvPicPr>
          <p:nvPr/>
        </p:nvPicPr>
        <p:blipFill>
          <a:blip r:embed="rId2"/>
          <a:stretch>
            <a:fillRect/>
          </a:stretch>
        </p:blipFill>
        <p:spPr>
          <a:xfrm>
            <a:off x="7177069" y="1930400"/>
            <a:ext cx="4810161" cy="3603048"/>
          </a:xfrm>
          <a:prstGeom prst="rect">
            <a:avLst/>
          </a:prstGeom>
        </p:spPr>
      </p:pic>
    </p:spTree>
    <p:extLst>
      <p:ext uri="{BB962C8B-B14F-4D97-AF65-F5344CB8AC3E}">
        <p14:creationId xmlns:p14="http://schemas.microsoft.com/office/powerpoint/2010/main" val="8839023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2F15DC-51AC-43ED-1368-93A675C71BAF}"/>
              </a:ext>
            </a:extLst>
          </p:cNvPr>
          <p:cNvSpPr>
            <a:spLocks noGrp="1"/>
          </p:cNvSpPr>
          <p:nvPr>
            <p:ph type="title"/>
          </p:nvPr>
        </p:nvSpPr>
        <p:spPr/>
        <p:txBody>
          <a:bodyPr/>
          <a:lstStyle/>
          <a:p>
            <a:r>
              <a:rPr lang="en-US" sz="3600" b="1" i="1" u="none" strike="noStrike" baseline="0" dirty="0"/>
              <a:t>Saccharomyces</a:t>
            </a:r>
            <a:endParaRPr lang="el-GR" dirty="0"/>
          </a:p>
        </p:txBody>
      </p:sp>
      <p:sp>
        <p:nvSpPr>
          <p:cNvPr id="3" name="Θέση περιεχομένου 2">
            <a:extLst>
              <a:ext uri="{FF2B5EF4-FFF2-40B4-BE49-F238E27FC236}">
                <a16:creationId xmlns:a16="http://schemas.microsoft.com/office/drawing/2014/main" id="{98E03BD1-0AE1-EF70-39C5-E2065DEC46AA}"/>
              </a:ext>
            </a:extLst>
          </p:cNvPr>
          <p:cNvSpPr>
            <a:spLocks noGrp="1"/>
          </p:cNvSpPr>
          <p:nvPr>
            <p:ph idx="1"/>
          </p:nvPr>
        </p:nvSpPr>
        <p:spPr/>
        <p:txBody>
          <a:bodyPr/>
          <a:lstStyle/>
          <a:p>
            <a:r>
              <a:rPr lang="en-US" b="1" dirty="0"/>
              <a:t>Saccharomyces </a:t>
            </a:r>
            <a:r>
              <a:rPr lang="en-US" b="1" dirty="0" err="1"/>
              <a:t>ellipsoideus</a:t>
            </a:r>
            <a:endParaRPr lang="en-US" b="1" dirty="0"/>
          </a:p>
          <a:p>
            <a:r>
              <a:rPr lang="el-GR" dirty="0"/>
              <a:t>Παρόμοιος με τον </a:t>
            </a:r>
            <a:r>
              <a:rPr lang="en-US" sz="1800" u="none" strike="noStrike" baseline="0" dirty="0"/>
              <a:t>cerevisiae</a:t>
            </a:r>
            <a:r>
              <a:rPr lang="el-GR" sz="1800" u="none" strike="noStrike" baseline="0" dirty="0"/>
              <a:t>.Έχει μεγαλύτερα ελικοειδείς κύτταρα και αντέχει μέχρι 18 αλκοολικούς βαθμούς</a:t>
            </a:r>
          </a:p>
          <a:p>
            <a:endParaRPr lang="el-GR" sz="1800" u="none" strike="noStrike" baseline="0" dirty="0"/>
          </a:p>
          <a:p>
            <a:r>
              <a:rPr lang="en-US" b="1" dirty="0"/>
              <a:t>Saccharomyces </a:t>
            </a:r>
            <a:r>
              <a:rPr lang="en-US" sz="1800" b="1" i="1" u="none" strike="noStrike" baseline="0" dirty="0" err="1"/>
              <a:t>pastorianus</a:t>
            </a:r>
            <a:endParaRPr lang="en-US" sz="1800" b="1" i="1" u="none" strike="noStrike" baseline="0" dirty="0"/>
          </a:p>
          <a:p>
            <a:r>
              <a:rPr lang="el-GR" sz="1800" u="none" strike="noStrike" baseline="0" dirty="0"/>
              <a:t>Ταχεία αλκοολική ζύμωση , χρησιμοποιείται για την παραγωγή ποσίμου οινοπνεύματος</a:t>
            </a:r>
            <a:r>
              <a:rPr lang="el-GR" dirty="0"/>
              <a:t>. Χρήση και σε ψυχρά κλίματα για παραγωγή οίνων αρίστης ποιότητας</a:t>
            </a:r>
          </a:p>
          <a:p>
            <a:endParaRPr lang="el-GR" dirty="0"/>
          </a:p>
          <a:p>
            <a:r>
              <a:rPr lang="en-US" sz="1800" b="1" i="1" u="none" strike="noStrike" baseline="0" dirty="0"/>
              <a:t>Saccharomyces </a:t>
            </a:r>
            <a:r>
              <a:rPr lang="en-US" sz="1800" b="1" i="1" u="none" strike="noStrike" baseline="0" dirty="0" err="1"/>
              <a:t>Apiculatus</a:t>
            </a:r>
            <a:endParaRPr lang="el-GR" sz="1800" b="1" i="1" u="none" strike="noStrike" baseline="0" dirty="0"/>
          </a:p>
          <a:p>
            <a:r>
              <a:rPr lang="el-GR" dirty="0"/>
              <a:t>Δεν ειναι </a:t>
            </a:r>
            <a:r>
              <a:rPr lang="el-GR" dirty="0" err="1"/>
              <a:t>αλκοολοανθεκτικος</a:t>
            </a:r>
            <a:endParaRPr lang="el-GR" sz="1800" u="none" strike="noStrike" baseline="0" dirty="0"/>
          </a:p>
          <a:p>
            <a:endParaRPr lang="el-GR" sz="1800" b="1" i="1" u="none" strike="noStrike" baseline="0" dirty="0"/>
          </a:p>
          <a:p>
            <a:endParaRPr lang="el-GR" dirty="0"/>
          </a:p>
        </p:txBody>
      </p:sp>
      <p:sp>
        <p:nvSpPr>
          <p:cNvPr id="4" name="Θέση αριθμού διαφάνειας 3">
            <a:extLst>
              <a:ext uri="{FF2B5EF4-FFF2-40B4-BE49-F238E27FC236}">
                <a16:creationId xmlns:a16="http://schemas.microsoft.com/office/drawing/2014/main" id="{4EF415F4-E6E0-27ED-E351-177EEA48262F}"/>
              </a:ext>
            </a:extLst>
          </p:cNvPr>
          <p:cNvSpPr>
            <a:spLocks noGrp="1"/>
          </p:cNvSpPr>
          <p:nvPr>
            <p:ph type="sldNum" sz="quarter" idx="12"/>
          </p:nvPr>
        </p:nvSpPr>
        <p:spPr/>
        <p:txBody>
          <a:bodyPr/>
          <a:lstStyle/>
          <a:p>
            <a:fld id="{E56A5D8D-318D-4644-ADF8-BC977F9584B9}" type="slidenum">
              <a:rPr lang="el-GR" smtClean="0"/>
              <a:t>80</a:t>
            </a:fld>
            <a:endParaRPr lang="el-GR"/>
          </a:p>
        </p:txBody>
      </p:sp>
    </p:spTree>
    <p:extLst>
      <p:ext uri="{BB962C8B-B14F-4D97-AF65-F5344CB8AC3E}">
        <p14:creationId xmlns:p14="http://schemas.microsoft.com/office/powerpoint/2010/main" val="3198873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4FEA830-4A71-037F-ECDA-7B88A55E344A}"/>
              </a:ext>
            </a:extLst>
          </p:cNvPr>
          <p:cNvSpPr>
            <a:spLocks noGrp="1"/>
          </p:cNvSpPr>
          <p:nvPr>
            <p:ph type="title"/>
          </p:nvPr>
        </p:nvSpPr>
        <p:spPr/>
        <p:txBody>
          <a:bodyPr/>
          <a:lstStyle/>
          <a:p>
            <a:r>
              <a:rPr lang="en-US" sz="3600" b="1" i="1" u="none" strike="noStrike" baseline="0" dirty="0"/>
              <a:t>Saccharomyces</a:t>
            </a:r>
            <a:endParaRPr lang="el-GR" dirty="0"/>
          </a:p>
        </p:txBody>
      </p:sp>
      <p:sp>
        <p:nvSpPr>
          <p:cNvPr id="3" name="Θέση περιεχομένου 2">
            <a:extLst>
              <a:ext uri="{FF2B5EF4-FFF2-40B4-BE49-F238E27FC236}">
                <a16:creationId xmlns:a16="http://schemas.microsoft.com/office/drawing/2014/main" id="{8A7EC4DD-1094-C6D0-C339-58309AC89EE5}"/>
              </a:ext>
            </a:extLst>
          </p:cNvPr>
          <p:cNvSpPr>
            <a:spLocks noGrp="1"/>
          </p:cNvSpPr>
          <p:nvPr>
            <p:ph idx="1"/>
          </p:nvPr>
        </p:nvSpPr>
        <p:spPr/>
        <p:txBody>
          <a:bodyPr>
            <a:normAutofit fontScale="92500" lnSpcReduction="10000"/>
          </a:bodyPr>
          <a:lstStyle/>
          <a:p>
            <a:r>
              <a:rPr lang="en-US" sz="1800" b="1" i="1" u="none" strike="noStrike" baseline="0" dirty="0"/>
              <a:t>Saccharomyces </a:t>
            </a:r>
            <a:r>
              <a:rPr lang="en-US" sz="1800" b="1" i="1" u="none" strike="noStrike" baseline="0" dirty="0" err="1"/>
              <a:t>bayanus</a:t>
            </a:r>
            <a:r>
              <a:rPr lang="en-US" sz="1800" b="1" i="1" u="none" strike="noStrike" baseline="0" dirty="0"/>
              <a:t> (</a:t>
            </a:r>
            <a:r>
              <a:rPr lang="en-US" sz="1800" b="1" i="1" u="none" strike="noStrike" baseline="0" dirty="0" err="1"/>
              <a:t>oviformis</a:t>
            </a:r>
            <a:r>
              <a:rPr lang="en-US" sz="1800" b="1" i="1" u="none" strike="noStrike" baseline="0" dirty="0"/>
              <a:t>)</a:t>
            </a:r>
          </a:p>
          <a:p>
            <a:r>
              <a:rPr lang="el-GR" dirty="0"/>
              <a:t>Σπάνιος στο σταφύλι  </a:t>
            </a:r>
            <a:r>
              <a:rPr lang="el-GR" dirty="0" err="1"/>
              <a:t>αλκοολοανθεκτικός</a:t>
            </a:r>
            <a:r>
              <a:rPr lang="el-GR" dirty="0"/>
              <a:t> μέχρι 18 βαθμούς. Αντέχει τα θειώδη. Δεν είναι κατάλληλος για ημίγλυκα γιατί πάει την ζύμωση μέχρι τέλους</a:t>
            </a:r>
          </a:p>
          <a:p>
            <a:r>
              <a:rPr lang="en-US" sz="1800" b="1" i="1" u="none" strike="noStrike" baseline="0" dirty="0"/>
              <a:t>Saccharomyces </a:t>
            </a:r>
            <a:r>
              <a:rPr lang="en-US" sz="1800" b="1" i="1" u="none" strike="noStrike" baseline="0" dirty="0" err="1"/>
              <a:t>Rosei</a:t>
            </a:r>
            <a:endParaRPr lang="el-GR" sz="1800" b="1" i="1" u="none" strike="noStrike" baseline="0" dirty="0"/>
          </a:p>
          <a:p>
            <a:r>
              <a:rPr lang="el-GR" dirty="0"/>
              <a:t>Χρήση σε λευκά κρασιά (κάνει χαμηλή οξύτητα)</a:t>
            </a:r>
          </a:p>
          <a:p>
            <a:endParaRPr lang="el-GR" b="1" i="1" dirty="0"/>
          </a:p>
          <a:p>
            <a:r>
              <a:rPr lang="en-US" sz="1800" b="1" i="1" u="none" strike="noStrike" baseline="0" dirty="0"/>
              <a:t>Saccharomyces </a:t>
            </a:r>
            <a:r>
              <a:rPr lang="en-US" sz="1800" b="1" i="1" u="none" strike="noStrike" baseline="0" dirty="0" err="1"/>
              <a:t>Rouxii</a:t>
            </a:r>
            <a:r>
              <a:rPr lang="el-GR" sz="1800" b="1" i="1" u="none" strike="noStrike" baseline="0" dirty="0"/>
              <a:t> και </a:t>
            </a:r>
            <a:r>
              <a:rPr lang="en-US" sz="1800" b="1" i="1" u="none" strike="noStrike" baseline="0" dirty="0" err="1"/>
              <a:t>mellis</a:t>
            </a:r>
            <a:endParaRPr lang="el-GR" sz="1800" b="1" i="1" u="none" strike="noStrike" baseline="0" dirty="0"/>
          </a:p>
          <a:p>
            <a:r>
              <a:rPr lang="el-GR" dirty="0"/>
              <a:t>Αντέχει σε διαλύματα με πολύ ζάχαρο όπως το μέλι</a:t>
            </a:r>
          </a:p>
          <a:p>
            <a:endParaRPr lang="el-GR" dirty="0"/>
          </a:p>
          <a:p>
            <a:r>
              <a:rPr lang="en-US" sz="1800" b="1" i="1" u="none" strike="noStrike" baseline="0" dirty="0"/>
              <a:t>Saccharomyces </a:t>
            </a:r>
            <a:r>
              <a:rPr lang="en-US" sz="1800" b="1" i="1" u="none" strike="noStrike" baseline="0" dirty="0" err="1"/>
              <a:t>Chevalieri</a:t>
            </a:r>
            <a:endParaRPr lang="el-GR" sz="1800" b="1" i="1" u="none" strike="noStrike" baseline="0" dirty="0"/>
          </a:p>
          <a:p>
            <a:r>
              <a:rPr lang="el-GR" b="1" i="1" dirty="0"/>
              <a:t>Παρόμοιά με </a:t>
            </a:r>
            <a:r>
              <a:rPr lang="en-US" sz="1800" b="1" i="1" u="none" strike="noStrike" baseline="0" dirty="0"/>
              <a:t>Saccharomyces cerevisiae </a:t>
            </a:r>
            <a:r>
              <a:rPr lang="el-GR" b="1" i="1" dirty="0"/>
              <a:t>αλλά δεν ζυμώνει την </a:t>
            </a:r>
            <a:r>
              <a:rPr lang="el-GR" b="1" i="1" dirty="0" err="1"/>
              <a:t>μαλτόζη</a:t>
            </a:r>
            <a:endParaRPr lang="en-US" sz="1800" b="1" i="1" u="none" strike="noStrike" baseline="0" dirty="0"/>
          </a:p>
          <a:p>
            <a:endParaRPr lang="el-GR" dirty="0"/>
          </a:p>
        </p:txBody>
      </p:sp>
      <p:sp>
        <p:nvSpPr>
          <p:cNvPr id="4" name="Θέση αριθμού διαφάνειας 3">
            <a:extLst>
              <a:ext uri="{FF2B5EF4-FFF2-40B4-BE49-F238E27FC236}">
                <a16:creationId xmlns:a16="http://schemas.microsoft.com/office/drawing/2014/main" id="{12A4F544-F40E-BBAB-75BE-8B21D9E55D77}"/>
              </a:ext>
            </a:extLst>
          </p:cNvPr>
          <p:cNvSpPr>
            <a:spLocks noGrp="1"/>
          </p:cNvSpPr>
          <p:nvPr>
            <p:ph type="sldNum" sz="quarter" idx="12"/>
          </p:nvPr>
        </p:nvSpPr>
        <p:spPr/>
        <p:txBody>
          <a:bodyPr/>
          <a:lstStyle/>
          <a:p>
            <a:fld id="{E56A5D8D-318D-4644-ADF8-BC977F9584B9}" type="slidenum">
              <a:rPr lang="el-GR" smtClean="0"/>
              <a:t>81</a:t>
            </a:fld>
            <a:endParaRPr lang="el-GR"/>
          </a:p>
        </p:txBody>
      </p:sp>
    </p:spTree>
    <p:extLst>
      <p:ext uri="{BB962C8B-B14F-4D97-AF65-F5344CB8AC3E}">
        <p14:creationId xmlns:p14="http://schemas.microsoft.com/office/powerpoint/2010/main" val="8860181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85FF717-B058-B8EC-BD00-0A3E3A9FD260}"/>
              </a:ext>
            </a:extLst>
          </p:cNvPr>
          <p:cNvSpPr>
            <a:spLocks noGrp="1"/>
          </p:cNvSpPr>
          <p:nvPr>
            <p:ph type="title"/>
          </p:nvPr>
        </p:nvSpPr>
        <p:spPr/>
        <p:txBody>
          <a:bodyPr/>
          <a:lstStyle/>
          <a:p>
            <a:r>
              <a:rPr lang="en-US" sz="3600" b="1" i="1" u="none" strike="noStrike" baseline="0" dirty="0"/>
              <a:t>Saccharomyces</a:t>
            </a:r>
            <a:endParaRPr lang="el-GR" dirty="0"/>
          </a:p>
        </p:txBody>
      </p:sp>
      <p:sp>
        <p:nvSpPr>
          <p:cNvPr id="3" name="Θέση περιεχομένου 2">
            <a:extLst>
              <a:ext uri="{FF2B5EF4-FFF2-40B4-BE49-F238E27FC236}">
                <a16:creationId xmlns:a16="http://schemas.microsoft.com/office/drawing/2014/main" id="{5801ACEC-A016-EDE9-5E3A-59B9A30CC050}"/>
              </a:ext>
            </a:extLst>
          </p:cNvPr>
          <p:cNvSpPr>
            <a:spLocks noGrp="1"/>
          </p:cNvSpPr>
          <p:nvPr>
            <p:ph idx="1"/>
          </p:nvPr>
        </p:nvSpPr>
        <p:spPr/>
        <p:txBody>
          <a:bodyPr/>
          <a:lstStyle/>
          <a:p>
            <a:pPr algn="l"/>
            <a:r>
              <a:rPr lang="en-US" sz="1800" b="1" i="1" u="none" strike="noStrike" baseline="0" dirty="0"/>
              <a:t>Saccharomyces </a:t>
            </a:r>
            <a:r>
              <a:rPr lang="en-US" b="1" i="1" dirty="0"/>
              <a:t>e</a:t>
            </a:r>
            <a:r>
              <a:rPr lang="en-US" sz="1800" b="1" i="1" u="none" strike="noStrike" baseline="0" dirty="0"/>
              <a:t>legans</a:t>
            </a:r>
            <a:r>
              <a:rPr lang="el-GR" sz="1800" b="1" i="1" u="none" strike="noStrike" baseline="0" dirty="0"/>
              <a:t> και </a:t>
            </a:r>
            <a:r>
              <a:rPr lang="en-US" sz="1800" b="1" i="1" u="none" strike="noStrike" baseline="0" dirty="0"/>
              <a:t> </a:t>
            </a:r>
            <a:r>
              <a:rPr lang="en-US" sz="1800" b="1" i="1" u="none" strike="noStrike" baseline="0" dirty="0" err="1"/>
              <a:t>acidifaciens</a:t>
            </a:r>
            <a:endParaRPr lang="en-US" sz="1800" b="1" i="1" u="none" strike="noStrike" baseline="0" dirty="0"/>
          </a:p>
          <a:p>
            <a:r>
              <a:rPr lang="el-GR" dirty="0"/>
              <a:t>Ζυμώνουν την φρουκτόζη και σχηματίζουν πτητικά οξέα σε μεγάλες συγκεντρώσεις</a:t>
            </a:r>
          </a:p>
          <a:p>
            <a:endParaRPr lang="el-GR" dirty="0"/>
          </a:p>
          <a:p>
            <a:r>
              <a:rPr lang="en-US" sz="1800" b="1" i="1" u="none" strike="noStrike" baseline="0" dirty="0"/>
              <a:t>Saccharomyces </a:t>
            </a:r>
            <a:r>
              <a:rPr lang="en-US" sz="1800" b="1" i="1" u="none" strike="noStrike" baseline="0" dirty="0" err="1"/>
              <a:t>bailii</a:t>
            </a:r>
            <a:endParaRPr lang="en-US" sz="1800" b="1" i="1" u="none" strike="noStrike" baseline="0" dirty="0"/>
          </a:p>
          <a:p>
            <a:r>
              <a:rPr lang="el-GR" b="1" i="1" dirty="0"/>
              <a:t>Προσδίδει ευχάριστο άρωμα αλλά ειναι σπάνιος. </a:t>
            </a:r>
            <a:r>
              <a:rPr lang="el-GR" b="1" i="1" dirty="0">
                <a:solidFill>
                  <a:srgbClr val="FF0000"/>
                </a:solidFill>
              </a:rPr>
              <a:t>Συναντάται</a:t>
            </a:r>
            <a:r>
              <a:rPr lang="el-GR" b="1" i="1" dirty="0"/>
              <a:t> στα λευκά κρασιά και κάνει </a:t>
            </a:r>
            <a:r>
              <a:rPr lang="el-GR" b="1" i="1" dirty="0" err="1"/>
              <a:t>αναζυμώσεις</a:t>
            </a:r>
            <a:endParaRPr lang="el-GR" dirty="0"/>
          </a:p>
        </p:txBody>
      </p:sp>
      <p:sp>
        <p:nvSpPr>
          <p:cNvPr id="4" name="Θέση αριθμού διαφάνειας 3">
            <a:extLst>
              <a:ext uri="{FF2B5EF4-FFF2-40B4-BE49-F238E27FC236}">
                <a16:creationId xmlns:a16="http://schemas.microsoft.com/office/drawing/2014/main" id="{E12226EC-28A7-3AA0-5CF1-1D5024A74C1D}"/>
              </a:ext>
            </a:extLst>
          </p:cNvPr>
          <p:cNvSpPr>
            <a:spLocks noGrp="1"/>
          </p:cNvSpPr>
          <p:nvPr>
            <p:ph type="sldNum" sz="quarter" idx="12"/>
          </p:nvPr>
        </p:nvSpPr>
        <p:spPr/>
        <p:txBody>
          <a:bodyPr/>
          <a:lstStyle/>
          <a:p>
            <a:fld id="{E56A5D8D-318D-4644-ADF8-BC977F9584B9}" type="slidenum">
              <a:rPr lang="el-GR" smtClean="0"/>
              <a:t>82</a:t>
            </a:fld>
            <a:endParaRPr lang="el-GR"/>
          </a:p>
        </p:txBody>
      </p:sp>
    </p:spTree>
    <p:extLst>
      <p:ext uri="{BB962C8B-B14F-4D97-AF65-F5344CB8AC3E}">
        <p14:creationId xmlns:p14="http://schemas.microsoft.com/office/powerpoint/2010/main" val="39621867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965E19-A319-6B2E-1122-01C9883F4CF4}"/>
              </a:ext>
            </a:extLst>
          </p:cNvPr>
          <p:cNvSpPr>
            <a:spLocks noGrp="1"/>
          </p:cNvSpPr>
          <p:nvPr>
            <p:ph type="title"/>
          </p:nvPr>
        </p:nvSpPr>
        <p:spPr>
          <a:xfrm>
            <a:off x="0" y="0"/>
            <a:ext cx="8596668" cy="1320800"/>
          </a:xfrm>
        </p:spPr>
        <p:txBody>
          <a:bodyPr>
            <a:normAutofit/>
          </a:bodyPr>
          <a:lstStyle/>
          <a:p>
            <a:pPr>
              <a:lnSpc>
                <a:spcPct val="90000"/>
              </a:lnSpc>
            </a:pPr>
            <a:r>
              <a:rPr lang="el-GR" sz="2800" b="1" dirty="0"/>
              <a:t>Γένη ζυμομυκήτων εκτός από σακχαρομύκητες που έχουν απομονωθεί από σταφύλια και οίνους
</a:t>
            </a:r>
            <a:endParaRPr lang="el-GR" sz="2800" dirty="0"/>
          </a:p>
        </p:txBody>
      </p:sp>
      <p:sp>
        <p:nvSpPr>
          <p:cNvPr id="4" name="Θέση αριθμού διαφάνειας 3">
            <a:extLst>
              <a:ext uri="{FF2B5EF4-FFF2-40B4-BE49-F238E27FC236}">
                <a16:creationId xmlns:a16="http://schemas.microsoft.com/office/drawing/2014/main" id="{AB6FEDED-3A7A-8E80-A752-B303E99123C2}"/>
              </a:ext>
            </a:extLst>
          </p:cNvPr>
          <p:cNvSpPr>
            <a:spLocks noGrp="1"/>
          </p:cNvSpPr>
          <p:nvPr>
            <p:ph type="sldNum" sz="quarter" idx="12"/>
          </p:nvPr>
        </p:nvSpPr>
        <p:spPr>
          <a:xfrm>
            <a:off x="8590663" y="6041362"/>
            <a:ext cx="683339" cy="365125"/>
          </a:xfrm>
        </p:spPr>
        <p:txBody>
          <a:bodyPr>
            <a:normAutofit/>
          </a:bodyPr>
          <a:lstStyle/>
          <a:p>
            <a:pPr defTabSz="438912">
              <a:spcAft>
                <a:spcPts val="600"/>
              </a:spcAft>
            </a:pPr>
            <a:fld id="{E56A5D8D-318D-4644-ADF8-BC977F9584B9}" type="slidenum">
              <a:rPr lang="el-GR" kern="1200">
                <a:latin typeface="Calibri" panose="020F0502020204030204" pitchFamily="34" charset="0"/>
                <a:ea typeface="+mn-ea"/>
                <a:cs typeface="+mn-cs"/>
              </a:rPr>
              <a:pPr defTabSz="438912">
                <a:spcAft>
                  <a:spcPts val="600"/>
                </a:spcAft>
              </a:pPr>
              <a:t>83</a:t>
            </a:fld>
            <a:endParaRPr lang="el-GR"/>
          </a:p>
        </p:txBody>
      </p:sp>
      <p:graphicFrame>
        <p:nvGraphicFramePr>
          <p:cNvPr id="10" name="Θέση περιεχομένου 9">
            <a:extLst>
              <a:ext uri="{FF2B5EF4-FFF2-40B4-BE49-F238E27FC236}">
                <a16:creationId xmlns:a16="http://schemas.microsoft.com/office/drawing/2014/main" id="{F3C15201-7085-9E5A-834F-EAFB41527C84}"/>
              </a:ext>
            </a:extLst>
          </p:cNvPr>
          <p:cNvGraphicFramePr>
            <a:graphicFrameLocks noGrp="1"/>
          </p:cNvGraphicFramePr>
          <p:nvPr>
            <p:ph idx="1"/>
            <p:extLst>
              <p:ext uri="{D42A27DB-BD31-4B8C-83A1-F6EECF244321}">
                <p14:modId xmlns:p14="http://schemas.microsoft.com/office/powerpoint/2010/main" val="2193127004"/>
              </p:ext>
            </p:extLst>
          </p:nvPr>
        </p:nvGraphicFramePr>
        <p:xfrm>
          <a:off x="291254" y="782267"/>
          <a:ext cx="11108266" cy="5797629"/>
        </p:xfrm>
        <a:graphic>
          <a:graphicData uri="http://schemas.openxmlformats.org/drawingml/2006/table">
            <a:tbl>
              <a:tblPr>
                <a:tableStyleId>{5C22544A-7EE6-4342-B048-85BDC9FD1C3A}</a:tableStyleId>
              </a:tblPr>
              <a:tblGrid>
                <a:gridCol w="2349987">
                  <a:extLst>
                    <a:ext uri="{9D8B030D-6E8A-4147-A177-3AD203B41FA5}">
                      <a16:colId xmlns:a16="http://schemas.microsoft.com/office/drawing/2014/main" val="494191262"/>
                    </a:ext>
                  </a:extLst>
                </a:gridCol>
                <a:gridCol w="3703592">
                  <a:extLst>
                    <a:ext uri="{9D8B030D-6E8A-4147-A177-3AD203B41FA5}">
                      <a16:colId xmlns:a16="http://schemas.microsoft.com/office/drawing/2014/main" val="1849411501"/>
                    </a:ext>
                  </a:extLst>
                </a:gridCol>
                <a:gridCol w="5054687">
                  <a:extLst>
                    <a:ext uri="{9D8B030D-6E8A-4147-A177-3AD203B41FA5}">
                      <a16:colId xmlns:a16="http://schemas.microsoft.com/office/drawing/2014/main" val="1826548295"/>
                    </a:ext>
                  </a:extLst>
                </a:gridCol>
              </a:tblGrid>
              <a:tr h="172861">
                <a:tc rowSpan="2">
                  <a:txBody>
                    <a:bodyPr/>
                    <a:lstStyle/>
                    <a:p>
                      <a:pPr algn="l" fontAlgn="ctr"/>
                      <a:r>
                        <a:rPr lang="el-GR" sz="1400" u="none" strike="noStrike" dirty="0">
                          <a:effectLst/>
                          <a:latin typeface="Calibri" panose="020F0502020204030204" pitchFamily="34" charset="0"/>
                        </a:rPr>
                        <a:t>Χώρα</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u="none" strike="noStrike" dirty="0" err="1">
                          <a:effectLst/>
                          <a:latin typeface="Calibri" panose="020F0502020204030204" pitchFamily="34" charset="0"/>
                        </a:rPr>
                        <a:t>Ποικιλια</a:t>
                      </a:r>
                      <a:endParaRPr lang="el-GR" sz="1400" b="0" i="0" u="none" strike="noStrike" dirty="0">
                        <a:solidFill>
                          <a:srgbClr val="000000"/>
                        </a:solidFill>
                        <a:effectLst/>
                        <a:latin typeface="Calibri" panose="020F0502020204030204" pitchFamily="34" charset="0"/>
                      </a:endParaRPr>
                    </a:p>
                  </a:txBody>
                  <a:tcPr marL="1367" marR="1367" marT="1367" marB="0" anchor="ctr"/>
                </a:tc>
                <a:tc rowSpan="2">
                  <a:txBody>
                    <a:bodyPr/>
                    <a:lstStyle/>
                    <a:p>
                      <a:pPr algn="l" fontAlgn="ctr"/>
                      <a:r>
                        <a:rPr lang="el-GR" sz="1400" u="none" strike="noStrike" dirty="0">
                          <a:effectLst/>
                          <a:latin typeface="Calibri" panose="020F0502020204030204" pitchFamily="34" charset="0"/>
                        </a:rPr>
                        <a:t>Γένη ζυμομυκήτων
</a:t>
                      </a:r>
                      <a:endParaRPr lang="el-GR" sz="1400" b="0" i="0"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350164772"/>
                  </a:ext>
                </a:extLst>
              </a:tr>
              <a:tr h="172861">
                <a:tc vMerge="1">
                  <a:txBody>
                    <a:bodyPr/>
                    <a:lstStyle/>
                    <a:p>
                      <a:endParaRPr lang="el-GR"/>
                    </a:p>
                  </a:txBody>
                  <a:tcPr/>
                </a:tc>
                <a:tc>
                  <a:txBody>
                    <a:bodyPr/>
                    <a:lstStyle/>
                    <a:p>
                      <a:pPr algn="l" fontAlgn="ctr"/>
                      <a:r>
                        <a:rPr lang="el-GR" sz="1400" u="none" strike="noStrike" dirty="0">
                          <a:effectLst/>
                          <a:latin typeface="Calibri" panose="020F0502020204030204" pitchFamily="34" charset="0"/>
                        </a:rPr>
                        <a:t>(κόκκινο/λευκό)</a:t>
                      </a:r>
                      <a:endParaRPr lang="el-GR" sz="1400" b="0" i="0" u="none" strike="noStrike" dirty="0">
                        <a:solidFill>
                          <a:srgbClr val="000000"/>
                        </a:solidFill>
                        <a:effectLst/>
                        <a:latin typeface="Calibri" panose="020F0502020204030204" pitchFamily="34" charset="0"/>
                      </a:endParaRPr>
                    </a:p>
                  </a:txBody>
                  <a:tcPr marL="1367" marR="1367" marT="1367" marB="0" anchor="ctr"/>
                </a:tc>
                <a:tc vMerge="1">
                  <a:txBody>
                    <a:bodyPr/>
                    <a:lstStyle/>
                    <a:p>
                      <a:endParaRPr lang="el-GR"/>
                    </a:p>
                  </a:txBody>
                  <a:tcPr/>
                </a:tc>
                <a:extLst>
                  <a:ext uri="{0D108BD9-81ED-4DB2-BD59-A6C34878D82A}">
                    <a16:rowId xmlns:a16="http://schemas.microsoft.com/office/drawing/2014/main" val="13808591"/>
                  </a:ext>
                </a:extLst>
              </a:tr>
              <a:tr h="172861">
                <a:tc rowSpan="4">
                  <a:txBody>
                    <a:bodyPr/>
                    <a:lstStyle/>
                    <a:p>
                      <a:pPr algn="l" fontAlgn="ctr"/>
                      <a:r>
                        <a:rPr lang="el-GR" sz="1400" u="none" strike="noStrike" dirty="0">
                          <a:effectLst/>
                          <a:latin typeface="Calibri" panose="020F0502020204030204" pitchFamily="34" charset="0"/>
                        </a:rPr>
                        <a:t>Αργεντινή</a:t>
                      </a:r>
                      <a:endParaRPr lang="el-GR" sz="1400" b="0" i="0" u="none" strike="noStrike" dirty="0">
                        <a:solidFill>
                          <a:srgbClr val="000000"/>
                        </a:solidFill>
                        <a:effectLst/>
                        <a:latin typeface="Calibri" panose="020F0502020204030204" pitchFamily="34" charset="0"/>
                      </a:endParaRPr>
                    </a:p>
                  </a:txBody>
                  <a:tcPr marL="1367" marR="1367" marT="1367" marB="0" anchor="ctr"/>
                </a:tc>
                <a:tc rowSpan="4">
                  <a:txBody>
                    <a:bodyPr/>
                    <a:lstStyle/>
                    <a:p>
                      <a:pPr algn="l" fontAlgn="ctr"/>
                      <a:r>
                        <a:rPr lang="el-GR" sz="1400" u="none" strike="noStrike" dirty="0" err="1">
                          <a:effectLst/>
                          <a:latin typeface="Calibri" panose="020F0502020204030204" pitchFamily="34" charset="0"/>
                        </a:rPr>
                        <a:t>Malbec</a:t>
                      </a:r>
                      <a:r>
                        <a:rPr lang="el-GR" sz="1400" u="none" strike="noStrike" dirty="0">
                          <a:effectLst/>
                          <a:latin typeface="Calibri" panose="020F0502020204030204" pitchFamily="34" charset="0"/>
                        </a:rPr>
                        <a:t> (</a:t>
                      </a:r>
                      <a:r>
                        <a:rPr lang="el-GR" sz="1400" u="none" strike="noStrike" dirty="0" err="1">
                          <a:effectLst/>
                          <a:latin typeface="Calibri" panose="020F0502020204030204" pitchFamily="34" charset="0"/>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a:effectLst/>
                          <a:latin typeface="Calibri" panose="020F0502020204030204" pitchFamily="34" charset="0"/>
                        </a:rPr>
                        <a:t>Pichia, </a:t>
                      </a:r>
                      <a:r>
                        <a:rPr lang="en-US" sz="1400" i="1" u="none" strike="noStrike" dirty="0" err="1">
                          <a:effectLst/>
                          <a:latin typeface="Calibri" panose="020F0502020204030204" pitchFamily="34" charset="0"/>
                        </a:rPr>
                        <a:t>Kloeckera</a:t>
                      </a:r>
                      <a:r>
                        <a:rPr lang="en-US" sz="1400" i="1" u="none" strike="noStrike" dirty="0">
                          <a:effectLst/>
                          <a:latin typeface="Calibri" panose="020F0502020204030204" pitchFamily="34" charset="0"/>
                        </a:rPr>
                        <a:t>, Saccharomyces,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1732762004"/>
                  </a:ext>
                </a:extLst>
              </a:tr>
              <a:tr h="172861">
                <a:tc vMerge="1">
                  <a:txBody>
                    <a:bodyPr/>
                    <a:lstStyle/>
                    <a:p>
                      <a:endParaRPr lang="el-GR"/>
                    </a:p>
                  </a:txBody>
                  <a:tcPr/>
                </a:tc>
                <a:tc vMerge="1">
                  <a:txBody>
                    <a:bodyPr/>
                    <a:lstStyle/>
                    <a:p>
                      <a:endParaRPr lang="el-GR"/>
                    </a:p>
                  </a:txBody>
                  <a:tcPr/>
                </a:tc>
                <a:tc>
                  <a:txBody>
                    <a:bodyPr/>
                    <a:lstStyle/>
                    <a:p>
                      <a:pPr algn="l" fontAlgn="ctr"/>
                      <a:r>
                        <a:rPr lang="en-US" sz="1400" i="1" u="none" strike="noStrike" dirty="0">
                          <a:effectLst/>
                          <a:latin typeface="Calibri" panose="020F0502020204030204" pitchFamily="34" charset="0"/>
                        </a:rPr>
                        <a:t>Zygosaccharomyces, </a:t>
                      </a:r>
                      <a:r>
                        <a:rPr lang="en-US" sz="1400" i="1" u="none" strike="noStrike" dirty="0" err="1">
                          <a:effectLst/>
                          <a:latin typeface="Calibri" panose="020F0502020204030204" pitchFamily="34" charset="0"/>
                        </a:rPr>
                        <a:t>Rhodotorula</a:t>
                      </a:r>
                      <a:r>
                        <a:rPr lang="en-US" sz="1400" i="1" u="none" strike="noStrike" dirty="0">
                          <a:effectLst/>
                          <a:latin typeface="Calibri" panose="020F0502020204030204" pitchFamily="34" charset="0"/>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1997561278"/>
                  </a:ext>
                </a:extLst>
              </a:tr>
              <a:tr h="172861">
                <a:tc vMerge="1">
                  <a:txBody>
                    <a:bodyPr/>
                    <a:lstStyle/>
                    <a:p>
                      <a:endParaRPr lang="el-GR"/>
                    </a:p>
                  </a:txBody>
                  <a:tcPr/>
                </a:tc>
                <a:tc vMerge="1">
                  <a:txBody>
                    <a:bodyPr/>
                    <a:lstStyle/>
                    <a:p>
                      <a:endParaRPr lang="el-GR"/>
                    </a:p>
                  </a:txBody>
                  <a:tcPr/>
                </a:tc>
                <a:tc>
                  <a:txBody>
                    <a:bodyPr/>
                    <a:lstStyle/>
                    <a:p>
                      <a:pPr algn="l" fontAlgn="ctr"/>
                      <a:r>
                        <a:rPr lang="el-GR" sz="1400" i="1" u="none" strike="noStrike" dirty="0" err="1">
                          <a:effectLst/>
                          <a:latin typeface="Calibri" panose="020F0502020204030204" pitchFamily="34" charset="0"/>
                        </a:rPr>
                        <a:t>Metschnicowia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Issatchenkia</a:t>
                      </a:r>
                      <a:r>
                        <a:rPr lang="el-GR"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1614374128"/>
                  </a:ext>
                </a:extLst>
              </a:tr>
              <a:tr h="172861">
                <a:tc vMerge="1">
                  <a:txBody>
                    <a:bodyPr/>
                    <a:lstStyle/>
                    <a:p>
                      <a:endParaRPr lang="el-GR"/>
                    </a:p>
                  </a:txBody>
                  <a:tcPr/>
                </a:tc>
                <a:tc vMerge="1">
                  <a:txBody>
                    <a:bodyPr/>
                    <a:lstStyle/>
                    <a:p>
                      <a:endParaRPr lang="el-GR"/>
                    </a:p>
                  </a:txBody>
                  <a:tcPr/>
                </a:tc>
                <a:tc>
                  <a:txBody>
                    <a:bodyPr/>
                    <a:lstStyle/>
                    <a:p>
                      <a:pPr algn="l" fontAlgn="ctr"/>
                      <a:r>
                        <a:rPr lang="el-GR" sz="1400" i="1" u="none" strike="noStrike" dirty="0" err="1">
                          <a:effectLst/>
                          <a:latin typeface="Calibri" panose="020F0502020204030204" pitchFamily="34" charset="0"/>
                        </a:rPr>
                        <a:t>Kluyveromyces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314459712"/>
                  </a:ext>
                </a:extLst>
              </a:tr>
              <a:tr h="172861">
                <a:tc rowSpan="4">
                  <a:txBody>
                    <a:bodyPr/>
                    <a:lstStyle/>
                    <a:p>
                      <a:pPr algn="l" fontAlgn="ctr"/>
                      <a:r>
                        <a:rPr lang="el-GR" sz="1400" u="none" strike="noStrike" dirty="0">
                          <a:effectLst/>
                          <a:latin typeface="Calibri" panose="020F0502020204030204" pitchFamily="34" charset="0"/>
                        </a:rPr>
                        <a:t>Αυστραλία</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u="none" strike="noStrike" dirty="0" err="1">
                          <a:effectLst/>
                          <a:latin typeface="Calibri" panose="020F0502020204030204" pitchFamily="34" charset="0"/>
                        </a:rPr>
                        <a:t>Cabernet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a:effectLst/>
                          <a:latin typeface="Calibri" panose="020F0502020204030204" pitchFamily="34" charset="0"/>
                        </a:rPr>
                        <a:t>Cryptococcus, </a:t>
                      </a:r>
                      <a:r>
                        <a:rPr lang="en-US" sz="1400" i="1" u="none" strike="noStrike" dirty="0" err="1">
                          <a:effectLst/>
                          <a:latin typeface="Calibri" panose="020F0502020204030204" pitchFamily="34" charset="0"/>
                        </a:rPr>
                        <a:t>Rhodotorula</a:t>
                      </a:r>
                      <a:r>
                        <a:rPr lang="en-US" sz="1400" i="1" u="none" strike="noStrike" dirty="0">
                          <a:effectLst/>
                          <a:latin typeface="Calibri" panose="020F0502020204030204" pitchFamily="34" charset="0"/>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465172771"/>
                  </a:ext>
                </a:extLst>
              </a:tr>
              <a:tr h="172861">
                <a:tc vMerge="1">
                  <a:txBody>
                    <a:bodyPr/>
                    <a:lstStyle/>
                    <a:p>
                      <a:endParaRPr lang="el-GR"/>
                    </a:p>
                  </a:txBody>
                  <a:tcPr/>
                </a:tc>
                <a:tc>
                  <a:txBody>
                    <a:bodyPr/>
                    <a:lstStyle/>
                    <a:p>
                      <a:pPr algn="l" fontAlgn="ctr"/>
                      <a:r>
                        <a:rPr lang="el-GR" sz="1400" u="none" strike="noStrike" dirty="0" err="1">
                          <a:effectLst/>
                          <a:latin typeface="Calibri" panose="020F0502020204030204" pitchFamily="34" charset="0"/>
                        </a:rPr>
                        <a:t>Sauvignon</a:t>
                      </a:r>
                      <a:r>
                        <a:rPr lang="el-GR" sz="1400" u="none" strike="noStrike" dirty="0">
                          <a:effectLst/>
                          <a:latin typeface="Calibri" panose="020F0502020204030204" pitchFamily="34" charset="0"/>
                        </a:rPr>
                        <a:t> (</a:t>
                      </a:r>
                      <a:r>
                        <a:rPr lang="el-GR" sz="1400" u="none" strike="noStrike" dirty="0" err="1">
                          <a:effectLst/>
                          <a:latin typeface="Calibri" panose="020F0502020204030204" pitchFamily="34" charset="0"/>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err="1">
                          <a:effectLst/>
                          <a:latin typeface="Calibri" panose="020F0502020204030204" pitchFamily="34" charset="0"/>
                        </a:rPr>
                        <a:t>Sporobolomyces</a:t>
                      </a:r>
                      <a:r>
                        <a:rPr lang="en-US" sz="1400" i="1" u="none" strike="noStrike" dirty="0">
                          <a:effectLst/>
                          <a:latin typeface="Calibri" panose="020F0502020204030204" pitchFamily="34" charset="0"/>
                        </a:rPr>
                        <a:t>, </a:t>
                      </a:r>
                      <a:r>
                        <a:rPr lang="en-US" sz="1400" i="1" u="none" strike="noStrike" dirty="0" err="1">
                          <a:effectLst/>
                          <a:latin typeface="Calibri" panose="020F0502020204030204" pitchFamily="34" charset="0"/>
                        </a:rPr>
                        <a:t>Hanseniaspora</a:t>
                      </a:r>
                      <a:r>
                        <a:rPr lang="en-US"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096079862"/>
                  </a:ext>
                </a:extLst>
              </a:tr>
              <a:tr h="172861">
                <a:tc vMerge="1">
                  <a:txBody>
                    <a:bodyPr/>
                    <a:lstStyle/>
                    <a:p>
                      <a:endParaRPr lang="el-GR"/>
                    </a:p>
                  </a:txBody>
                  <a:tcPr/>
                </a:tc>
                <a:tc>
                  <a:txBody>
                    <a:bodyPr/>
                    <a:lstStyle/>
                    <a:p>
                      <a:pPr algn="l" fontAlgn="t"/>
                      <a:r>
                        <a:rPr lang="el-GR" sz="1400" u="none" strike="noStrike" dirty="0">
                          <a:effectLst/>
                          <a:latin typeface="Calibri" panose="020F0502020204030204" pitchFamily="34" charset="0"/>
                        </a:rPr>
                        <a:t> </a:t>
                      </a:r>
                      <a:endParaRPr lang="el-GR" sz="1400" b="0" i="0" u="none" strike="noStrike" dirty="0">
                        <a:solidFill>
                          <a:srgbClr val="000000"/>
                        </a:solidFill>
                        <a:effectLst/>
                        <a:latin typeface="Calibri" panose="020F0502020204030204" pitchFamily="34" charset="0"/>
                      </a:endParaRPr>
                    </a:p>
                  </a:txBody>
                  <a:tcPr marL="1367" marR="1367" marT="1367" marB="0"/>
                </a:tc>
                <a:tc>
                  <a:txBody>
                    <a:bodyPr/>
                    <a:lstStyle/>
                    <a:p>
                      <a:pPr algn="l" fontAlgn="ctr"/>
                      <a:r>
                        <a:rPr lang="en-US" sz="1400" i="1" u="none" strike="noStrike" dirty="0" err="1">
                          <a:effectLst/>
                          <a:latin typeface="Calibri" panose="020F0502020204030204" pitchFamily="34" charset="0"/>
                        </a:rPr>
                        <a:t>Metschnikowia</a:t>
                      </a:r>
                      <a:r>
                        <a:rPr lang="en-US" sz="1400" i="1" u="none" strike="noStrike" dirty="0">
                          <a:effectLst/>
                          <a:latin typeface="Calibri" panose="020F0502020204030204" pitchFamily="34" charset="0"/>
                        </a:rPr>
                        <a:t>, </a:t>
                      </a:r>
                      <a:r>
                        <a:rPr lang="en-US" sz="1400" i="1" u="none" strike="noStrike" dirty="0" err="1">
                          <a:effectLst/>
                          <a:latin typeface="Calibri" panose="020F0502020204030204" pitchFamily="34" charset="0"/>
                        </a:rPr>
                        <a:t>Kluyveromyces</a:t>
                      </a:r>
                      <a:r>
                        <a:rPr lang="en-US"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1644926242"/>
                  </a:ext>
                </a:extLst>
              </a:tr>
              <a:tr h="172861">
                <a:tc vMerge="1">
                  <a:txBody>
                    <a:bodyPr/>
                    <a:lstStyle/>
                    <a:p>
                      <a:endParaRPr lang="el-GR"/>
                    </a:p>
                  </a:txBody>
                  <a:tcPr/>
                </a:tc>
                <a:tc>
                  <a:txBody>
                    <a:bodyPr/>
                    <a:lstStyle/>
                    <a:p>
                      <a:pPr algn="l" fontAlgn="t"/>
                      <a:r>
                        <a:rPr lang="el-GR" sz="1400" u="none" strike="noStrike" dirty="0">
                          <a:effectLst/>
                          <a:latin typeface="Calibri" panose="020F0502020204030204" pitchFamily="34" charset="0"/>
                        </a:rPr>
                        <a:t> </a:t>
                      </a:r>
                      <a:endParaRPr lang="el-GR" sz="1400" b="0" i="0" u="none" strike="noStrike" dirty="0">
                        <a:solidFill>
                          <a:srgbClr val="000000"/>
                        </a:solidFill>
                        <a:effectLst/>
                        <a:latin typeface="Calibri" panose="020F0502020204030204" pitchFamily="34" charset="0"/>
                      </a:endParaRPr>
                    </a:p>
                  </a:txBody>
                  <a:tcPr marL="1367" marR="1367" marT="1367" marB="0"/>
                </a:tc>
                <a:tc>
                  <a:txBody>
                    <a:bodyPr/>
                    <a:lstStyle/>
                    <a:p>
                      <a:pPr algn="l" fontAlgn="ctr"/>
                      <a:r>
                        <a:rPr lang="el-GR" sz="1400" i="1" u="none" strike="noStrike" dirty="0" err="1">
                          <a:effectLst/>
                          <a:latin typeface="Calibri" panose="020F0502020204030204" pitchFamily="34" charset="0"/>
                        </a:rPr>
                        <a:t>Torulaspora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Saccharomyces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954362523"/>
                  </a:ext>
                </a:extLst>
              </a:tr>
              <a:tr h="172861">
                <a:tc rowSpan="2">
                  <a:txBody>
                    <a:bodyPr/>
                    <a:lstStyle/>
                    <a:p>
                      <a:pPr algn="l" fontAlgn="ctr"/>
                      <a:r>
                        <a:rPr lang="el-GR" sz="1400" u="none" strike="noStrike" dirty="0">
                          <a:effectLst/>
                          <a:latin typeface="Calibri" panose="020F0502020204030204" pitchFamily="34" charset="0"/>
                        </a:rPr>
                        <a:t>Βραζιλία</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u="none" strike="noStrike" dirty="0" err="1">
                          <a:effectLst/>
                          <a:latin typeface="Calibri" panose="020F0502020204030204" pitchFamily="34" charset="0"/>
                        </a:rPr>
                        <a:t>Bordeaux</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i="1" u="none" strike="noStrike" dirty="0" err="1">
                          <a:effectLst/>
                          <a:latin typeface="Calibri" panose="020F0502020204030204" pitchFamily="34" charset="0"/>
                        </a:rPr>
                        <a:t>Hanseniaspora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Saccharomyces</a:t>
                      </a:r>
                      <a:r>
                        <a:rPr lang="el-GR"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798646881"/>
                  </a:ext>
                </a:extLst>
              </a:tr>
              <a:tr h="172861">
                <a:tc vMerge="1">
                  <a:txBody>
                    <a:bodyPr/>
                    <a:lstStyle/>
                    <a:p>
                      <a:endParaRPr lang="el-GR"/>
                    </a:p>
                  </a:txBody>
                  <a:tcPr/>
                </a:tc>
                <a:tc>
                  <a:txBody>
                    <a:bodyPr/>
                    <a:lstStyle/>
                    <a:p>
                      <a:pPr algn="l" fontAlgn="ctr"/>
                      <a:r>
                        <a:rPr lang="el-GR" sz="1400" u="none" strike="noStrike" dirty="0">
                          <a:effectLst/>
                          <a:latin typeface="Calibri" panose="020F0502020204030204" pitchFamily="34" charset="0"/>
                        </a:rPr>
                        <a:t>(</a:t>
                      </a:r>
                      <a:r>
                        <a:rPr lang="el-GR" sz="1400" u="none" strike="noStrike" dirty="0" err="1">
                          <a:effectLst/>
                          <a:latin typeface="Calibri" panose="020F0502020204030204" pitchFamily="34" charset="0"/>
                        </a:rPr>
                        <a:t>red</a:t>
                      </a:r>
                      <a:r>
                        <a:rPr lang="el-GR" sz="1400" u="none" strike="noStrike" dirty="0">
                          <a:effectLst/>
                          <a:latin typeface="Calibri" panose="020F0502020204030204" pitchFamily="34" charset="0"/>
                        </a:rPr>
                        <a:t>) </a:t>
                      </a:r>
                      <a:r>
                        <a:rPr lang="el-GR" sz="1400" u="none" strike="noStrike" dirty="0" err="1">
                          <a:effectLst/>
                        </a:rPr>
                        <a:t>Isabel</a:t>
                      </a:r>
                      <a:r>
                        <a:rPr lang="el-GR" sz="1400" u="none" strike="noStrike" dirty="0">
                          <a:effectLst/>
                        </a:rPr>
                        <a:t> (</a:t>
                      </a:r>
                      <a:r>
                        <a:rPr lang="el-GR" sz="1400" u="none" strike="noStrike" dirty="0" err="1">
                          <a:effectLst/>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i="1" u="none" strike="noStrike" dirty="0" err="1">
                          <a:effectLst/>
                          <a:latin typeface="Calibri" panose="020F0502020204030204" pitchFamily="34" charset="0"/>
                        </a:rPr>
                        <a:t>Issatchenkia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Sporidiobolus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861486301"/>
                  </a:ext>
                </a:extLst>
              </a:tr>
              <a:tr h="172861">
                <a:tc rowSpan="2">
                  <a:txBody>
                    <a:bodyPr/>
                    <a:lstStyle/>
                    <a:p>
                      <a:pPr algn="l" fontAlgn="ctr"/>
                      <a:r>
                        <a:rPr lang="el-GR" sz="1400" u="none" strike="noStrike" dirty="0" err="1">
                          <a:effectLst/>
                          <a:latin typeface="Calibri" panose="020F0502020204030204" pitchFamily="34" charset="0"/>
                        </a:rPr>
                        <a:t>Canada</a:t>
                      </a:r>
                      <a:endParaRPr lang="el-GR" sz="1400" b="0" i="0" u="none" strike="noStrike" dirty="0">
                        <a:solidFill>
                          <a:srgbClr val="000000"/>
                        </a:solidFill>
                        <a:effectLst/>
                        <a:latin typeface="Calibri" panose="020F0502020204030204" pitchFamily="34" charset="0"/>
                      </a:endParaRPr>
                    </a:p>
                  </a:txBody>
                  <a:tcPr marL="1367" marR="1367" marT="1367" marB="0" anchor="ctr"/>
                </a:tc>
                <a:tc rowSpan="2">
                  <a:txBody>
                    <a:bodyPr/>
                    <a:lstStyle/>
                    <a:p>
                      <a:pPr algn="l" fontAlgn="ctr"/>
                      <a:r>
                        <a:rPr lang="el-GR" sz="1400" u="none" strike="noStrike" dirty="0" err="1">
                          <a:effectLst/>
                          <a:latin typeface="Calibri" panose="020F0502020204030204" pitchFamily="34" charset="0"/>
                        </a:rPr>
                        <a:t>Icewine</a:t>
                      </a:r>
                      <a:r>
                        <a:rPr lang="el-GR" sz="1400" u="none" strike="noStrike" dirty="0">
                          <a:effectLst/>
                          <a:latin typeface="Calibri" panose="020F0502020204030204" pitchFamily="34" charset="0"/>
                        </a:rPr>
                        <a:t> (</a:t>
                      </a:r>
                      <a:r>
                        <a:rPr lang="el-GR" sz="1400" u="none" strike="noStrike" dirty="0" err="1">
                          <a:effectLst/>
                          <a:latin typeface="Calibri" panose="020F0502020204030204" pitchFamily="34" charset="0"/>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i="1" u="none" strike="noStrike" dirty="0" err="1">
                          <a:effectLst/>
                          <a:latin typeface="Calibri" panose="020F0502020204030204" pitchFamily="34" charset="0"/>
                        </a:rPr>
                        <a:t>Sporobolomyces</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Cryptococcus</a:t>
                      </a:r>
                      <a:r>
                        <a:rPr lang="el-GR"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1634413088"/>
                  </a:ext>
                </a:extLst>
              </a:tr>
              <a:tr h="172861">
                <a:tc vMerge="1">
                  <a:txBody>
                    <a:bodyPr/>
                    <a:lstStyle/>
                    <a:p>
                      <a:endParaRPr lang="el-GR"/>
                    </a:p>
                  </a:txBody>
                  <a:tcPr/>
                </a:tc>
                <a:tc vMerge="1">
                  <a:txBody>
                    <a:bodyPr/>
                    <a:lstStyle/>
                    <a:p>
                      <a:endParaRPr lang="el-GR"/>
                    </a:p>
                  </a:txBody>
                  <a:tcPr/>
                </a:tc>
                <a:tc>
                  <a:txBody>
                    <a:bodyPr/>
                    <a:lstStyle/>
                    <a:p>
                      <a:pPr algn="l" fontAlgn="ctr"/>
                      <a:r>
                        <a:rPr lang="el-GR" sz="1400" i="1" u="none" strike="noStrike" dirty="0" err="1">
                          <a:effectLst/>
                          <a:latin typeface="Calibri" panose="020F0502020204030204" pitchFamily="34" charset="0"/>
                        </a:rPr>
                        <a:t>Rhodotorula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Hanseniaspora</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667338419"/>
                  </a:ext>
                </a:extLst>
              </a:tr>
              <a:tr h="172861">
                <a:tc rowSpan="7">
                  <a:txBody>
                    <a:bodyPr/>
                    <a:lstStyle/>
                    <a:p>
                      <a:pPr algn="l" fontAlgn="ctr"/>
                      <a:r>
                        <a:rPr lang="el-GR" sz="1400" u="none" strike="noStrike" dirty="0">
                          <a:effectLst/>
                          <a:latin typeface="Calibri" panose="020F0502020204030204" pitchFamily="34" charset="0"/>
                        </a:rPr>
                        <a:t>Κίνα</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u="none" strike="noStrike" dirty="0" err="1">
                          <a:effectLst/>
                          <a:latin typeface="Calibri" panose="020F0502020204030204" pitchFamily="34" charset="0"/>
                        </a:rPr>
                        <a:t>Cabernet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i="1" u="none" strike="noStrike" dirty="0" err="1">
                          <a:effectLst/>
                          <a:latin typeface="Calibri" panose="020F0502020204030204" pitchFamily="34" charset="0"/>
                        </a:rPr>
                        <a:t>Hanseniaspora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Cryptococcus</a:t>
                      </a:r>
                      <a:r>
                        <a:rPr lang="el-GR" sz="1400" i="1" u="none" strike="noStrike" dirty="0">
                          <a:effectLst/>
                        </a:rPr>
                        <a:t>, </a:t>
                      </a:r>
                      <a:r>
                        <a:rPr lang="el-GR" sz="1400" i="1" u="none" strike="noStrike" dirty="0" err="1">
                          <a:effectLst/>
                        </a:rPr>
                        <a:t>Pichia</a:t>
                      </a:r>
                      <a:r>
                        <a:rPr lang="el-GR"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353427920"/>
                  </a:ext>
                </a:extLst>
              </a:tr>
              <a:tr h="172861">
                <a:tc vMerge="1">
                  <a:txBody>
                    <a:bodyPr/>
                    <a:lstStyle/>
                    <a:p>
                      <a:endParaRPr lang="el-GR"/>
                    </a:p>
                  </a:txBody>
                  <a:tcPr/>
                </a:tc>
                <a:tc>
                  <a:txBody>
                    <a:bodyPr/>
                    <a:lstStyle/>
                    <a:p>
                      <a:pPr algn="l" fontAlgn="ctr"/>
                      <a:r>
                        <a:rPr lang="el-GR" sz="1400" u="none" strike="noStrike" dirty="0" err="1">
                          <a:effectLst/>
                          <a:latin typeface="Calibri" panose="020F0502020204030204" pitchFamily="34" charset="0"/>
                        </a:rPr>
                        <a:t>Sauvignon</a:t>
                      </a:r>
                      <a:r>
                        <a:rPr lang="el-GR" sz="1400" u="none" strike="noStrike" dirty="0">
                          <a:effectLst/>
                          <a:latin typeface="Calibri" panose="020F0502020204030204" pitchFamily="34" charset="0"/>
                        </a:rPr>
                        <a:t> (</a:t>
                      </a:r>
                      <a:r>
                        <a:rPr lang="el-GR" sz="1400" u="none" strike="noStrike" dirty="0" err="1">
                          <a:effectLst/>
                          <a:latin typeface="Calibri" panose="020F0502020204030204" pitchFamily="34" charset="0"/>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i="1" u="none" strike="noStrike" dirty="0" err="1">
                          <a:effectLst/>
                          <a:latin typeface="Calibri" panose="020F0502020204030204" pitchFamily="34" charset="0"/>
                        </a:rPr>
                        <a:t>Candida</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1260622126"/>
                  </a:ext>
                </a:extLst>
              </a:tr>
              <a:tr h="172861">
                <a:tc vMerge="1">
                  <a:txBody>
                    <a:bodyPr/>
                    <a:lstStyle/>
                    <a:p>
                      <a:endParaRPr lang="el-GR"/>
                    </a:p>
                  </a:txBody>
                  <a:tcPr/>
                </a:tc>
                <a:tc rowSpan="3">
                  <a:txBody>
                    <a:bodyPr/>
                    <a:lstStyle/>
                    <a:p>
                      <a:pPr algn="l" fontAlgn="ctr"/>
                      <a:r>
                        <a:rPr lang="el-GR" sz="1400" u="none" strike="noStrike" dirty="0" err="1">
                          <a:effectLst/>
                          <a:latin typeface="Calibri" panose="020F0502020204030204" pitchFamily="34" charset="0"/>
                        </a:rPr>
                        <a:t>Merlot</a:t>
                      </a:r>
                      <a:r>
                        <a:rPr lang="el-GR" sz="1400" u="none" strike="noStrike" dirty="0">
                          <a:effectLst/>
                          <a:latin typeface="Calibri" panose="020F0502020204030204" pitchFamily="34" charset="0"/>
                        </a:rPr>
                        <a:t> (</a:t>
                      </a:r>
                      <a:r>
                        <a:rPr lang="el-GR" sz="1400" u="none" strike="noStrike" dirty="0" err="1">
                          <a:effectLst/>
                          <a:latin typeface="Calibri" panose="020F0502020204030204" pitchFamily="34" charset="0"/>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err="1">
                          <a:effectLst/>
                          <a:latin typeface="Calibri" panose="020F0502020204030204" pitchFamily="34" charset="0"/>
                        </a:rPr>
                        <a:t>Hanseniaspora</a:t>
                      </a:r>
                      <a:r>
                        <a:rPr lang="en-US" sz="1400" i="1" u="none" strike="noStrike" dirty="0">
                          <a:effectLst/>
                          <a:latin typeface="Calibri" panose="020F0502020204030204" pitchFamily="34" charset="0"/>
                        </a:rPr>
                        <a:t>, Cryptococcus, Pichia,</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112850657"/>
                  </a:ext>
                </a:extLst>
              </a:tr>
              <a:tr h="172861">
                <a:tc vMerge="1">
                  <a:txBody>
                    <a:bodyPr/>
                    <a:lstStyle/>
                    <a:p>
                      <a:endParaRPr lang="el-GR"/>
                    </a:p>
                  </a:txBody>
                  <a:tcPr/>
                </a:tc>
                <a:tc vMerge="1">
                  <a:txBody>
                    <a:bodyPr/>
                    <a:lstStyle/>
                    <a:p>
                      <a:endParaRPr lang="el-GR"/>
                    </a:p>
                  </a:txBody>
                  <a:tcPr/>
                </a:tc>
                <a:tc>
                  <a:txBody>
                    <a:bodyPr/>
                    <a:lstStyle/>
                    <a:p>
                      <a:pPr algn="l" fontAlgn="ctr"/>
                      <a:r>
                        <a:rPr lang="en-US" sz="1400" i="1" u="none" strike="noStrike" dirty="0">
                          <a:effectLst/>
                          <a:latin typeface="Calibri" panose="020F0502020204030204" pitchFamily="34" charset="0"/>
                        </a:rPr>
                        <a:t>Candida, Zygosaccharomyces,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491124885"/>
                  </a:ext>
                </a:extLst>
              </a:tr>
              <a:tr h="172861">
                <a:tc vMerge="1">
                  <a:txBody>
                    <a:bodyPr/>
                    <a:lstStyle/>
                    <a:p>
                      <a:endParaRPr lang="el-GR"/>
                    </a:p>
                  </a:txBody>
                  <a:tcPr/>
                </a:tc>
                <a:tc vMerge="1">
                  <a:txBody>
                    <a:bodyPr/>
                    <a:lstStyle/>
                    <a:p>
                      <a:endParaRPr lang="el-GR"/>
                    </a:p>
                  </a:txBody>
                  <a:tcPr/>
                </a:tc>
                <a:tc>
                  <a:txBody>
                    <a:bodyPr/>
                    <a:lstStyle/>
                    <a:p>
                      <a:pPr algn="l" fontAlgn="ctr"/>
                      <a:r>
                        <a:rPr lang="el-GR" sz="1400" i="1" u="none" strike="noStrike" dirty="0" err="1">
                          <a:effectLst/>
                          <a:latin typeface="Calibri" panose="020F0502020204030204" pitchFamily="34" charset="0"/>
                        </a:rPr>
                        <a:t>Issatchenkia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Metschnikowia</a:t>
                      </a:r>
                      <a:r>
                        <a:rPr lang="el-GR" sz="1400" i="1" u="none" strike="noStrike" dirty="0">
                          <a:effectLst/>
                        </a:rPr>
                        <a:t>, </a:t>
                      </a:r>
                      <a:r>
                        <a:rPr lang="el-GR" sz="1400" i="1" u="none" strike="noStrike" dirty="0" err="1">
                          <a:effectLst/>
                        </a:rPr>
                        <a:t>Pichia</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548346097"/>
                  </a:ext>
                </a:extLst>
              </a:tr>
              <a:tr h="172861">
                <a:tc vMerge="1">
                  <a:txBody>
                    <a:bodyPr/>
                    <a:lstStyle/>
                    <a:p>
                      <a:endParaRPr lang="el-GR"/>
                    </a:p>
                  </a:txBody>
                  <a:tcPr/>
                </a:tc>
                <a:tc rowSpan="2">
                  <a:txBody>
                    <a:bodyPr/>
                    <a:lstStyle/>
                    <a:p>
                      <a:pPr algn="l" fontAlgn="ctr"/>
                      <a:r>
                        <a:rPr lang="el-GR" sz="1400" u="none" strike="noStrike" dirty="0" err="1">
                          <a:effectLst/>
                          <a:latin typeface="Calibri" panose="020F0502020204030204" pitchFamily="34" charset="0"/>
                        </a:rPr>
                        <a:t>Chardonnay</a:t>
                      </a:r>
                      <a:r>
                        <a:rPr lang="el-GR" sz="1400" u="none" strike="noStrike" dirty="0">
                          <a:effectLst/>
                          <a:latin typeface="Calibri" panose="020F0502020204030204" pitchFamily="34" charset="0"/>
                        </a:rPr>
                        <a:t> (</a:t>
                      </a:r>
                      <a:r>
                        <a:rPr lang="el-GR" sz="1400" u="none" strike="noStrike" dirty="0" err="1">
                          <a:effectLst/>
                          <a:latin typeface="Calibri" panose="020F0502020204030204" pitchFamily="34" charset="0"/>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i="1" u="none" strike="noStrike" dirty="0" err="1">
                          <a:effectLst/>
                          <a:latin typeface="Calibri" panose="020F0502020204030204" pitchFamily="34" charset="0"/>
                        </a:rPr>
                        <a:t>Hanseniaspora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Candida</a:t>
                      </a:r>
                      <a:r>
                        <a:rPr lang="el-GR"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814525599"/>
                  </a:ext>
                </a:extLst>
              </a:tr>
              <a:tr h="172861">
                <a:tc vMerge="1">
                  <a:txBody>
                    <a:bodyPr/>
                    <a:lstStyle/>
                    <a:p>
                      <a:endParaRPr lang="el-GR"/>
                    </a:p>
                  </a:txBody>
                  <a:tcPr/>
                </a:tc>
                <a:tc vMerge="1">
                  <a:txBody>
                    <a:bodyPr/>
                    <a:lstStyle/>
                    <a:p>
                      <a:endParaRPr lang="el-GR"/>
                    </a:p>
                  </a:txBody>
                  <a:tcPr/>
                </a:tc>
                <a:tc>
                  <a:txBody>
                    <a:bodyPr/>
                    <a:lstStyle/>
                    <a:p>
                      <a:pPr algn="l" fontAlgn="ctr"/>
                      <a:r>
                        <a:rPr lang="el-GR" sz="1400" i="1" u="none" strike="noStrike" dirty="0" err="1">
                          <a:effectLst/>
                          <a:latin typeface="Calibri" panose="020F0502020204030204" pitchFamily="34" charset="0"/>
                        </a:rPr>
                        <a:t>Cryptococcus</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Sporidiobolus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890938239"/>
                  </a:ext>
                </a:extLst>
              </a:tr>
              <a:tr h="172861">
                <a:tc rowSpan="3">
                  <a:txBody>
                    <a:bodyPr/>
                    <a:lstStyle/>
                    <a:p>
                      <a:pPr algn="l" fontAlgn="ctr"/>
                      <a:r>
                        <a:rPr lang="el-GR" sz="1400" u="none" strike="noStrike" dirty="0">
                          <a:effectLst/>
                          <a:latin typeface="Calibri" panose="020F0502020204030204" pitchFamily="34" charset="0"/>
                        </a:rPr>
                        <a:t>Γαλλία</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u="none" strike="noStrike" dirty="0">
                          <a:effectLst/>
                          <a:latin typeface="Calibri" panose="020F0502020204030204" pitchFamily="34" charset="0"/>
                        </a:rPr>
                        <a:t>Merlot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a:effectLst/>
                          <a:latin typeface="Calibri" panose="020F0502020204030204" pitchFamily="34" charset="0"/>
                        </a:rPr>
                        <a:t>Candida, </a:t>
                      </a:r>
                      <a:r>
                        <a:rPr lang="en-US" sz="1400" i="1" u="none" strike="noStrike" dirty="0" err="1">
                          <a:effectLst/>
                          <a:latin typeface="Calibri" panose="020F0502020204030204" pitchFamily="34" charset="0"/>
                        </a:rPr>
                        <a:t>Rhodotorula</a:t>
                      </a:r>
                      <a:r>
                        <a:rPr lang="en-US" sz="1400" i="1" u="none" strike="noStrike" dirty="0">
                          <a:effectLst/>
                          <a:latin typeface="Calibri" panose="020F0502020204030204" pitchFamily="34" charset="0"/>
                        </a:rPr>
                        <a:t>, Pichia,</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631154442"/>
                  </a:ext>
                </a:extLst>
              </a:tr>
              <a:tr h="172861">
                <a:tc vMerge="1">
                  <a:txBody>
                    <a:bodyPr/>
                    <a:lstStyle/>
                    <a:p>
                      <a:endParaRPr lang="el-GR"/>
                    </a:p>
                  </a:txBody>
                  <a:tcPr/>
                </a:tc>
                <a:tc>
                  <a:txBody>
                    <a:bodyPr/>
                    <a:lstStyle/>
                    <a:p>
                      <a:pPr algn="l" fontAlgn="ctr"/>
                      <a:r>
                        <a:rPr lang="en-US" sz="1400" u="none" strike="noStrike" dirty="0">
                          <a:effectLst/>
                          <a:latin typeface="Calibri" panose="020F0502020204030204" pitchFamily="34" charset="0"/>
                        </a:rPr>
                        <a:t>(red) Cabernet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err="1">
                          <a:effectLst/>
                          <a:latin typeface="Calibri" panose="020F0502020204030204" pitchFamily="34" charset="0"/>
                        </a:rPr>
                        <a:t>Sporidiobolus</a:t>
                      </a:r>
                      <a:r>
                        <a:rPr lang="en-US" sz="1400" i="1" u="none" strike="noStrike" dirty="0">
                          <a:effectLst/>
                          <a:latin typeface="Calibri" panose="020F0502020204030204" pitchFamily="34" charset="0"/>
                        </a:rPr>
                        <a:t>, Cryptococcus,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529974279"/>
                  </a:ext>
                </a:extLst>
              </a:tr>
              <a:tr h="172861">
                <a:tc vMerge="1">
                  <a:txBody>
                    <a:bodyPr/>
                    <a:lstStyle/>
                    <a:p>
                      <a:endParaRPr lang="el-GR"/>
                    </a:p>
                  </a:txBody>
                  <a:tcPr/>
                </a:tc>
                <a:tc>
                  <a:txBody>
                    <a:bodyPr/>
                    <a:lstStyle/>
                    <a:p>
                      <a:pPr algn="l" fontAlgn="ctr"/>
                      <a:r>
                        <a:rPr lang="en-US" sz="1400" u="none" strike="noStrike" dirty="0">
                          <a:effectLst/>
                          <a:latin typeface="Calibri" panose="020F0502020204030204" pitchFamily="34" charset="0"/>
                        </a:rPr>
                        <a:t>Sauvignon (red)</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i="1" u="none" strike="noStrike" dirty="0" err="1">
                          <a:effectLst/>
                          <a:latin typeface="Calibri" panose="020F0502020204030204" pitchFamily="34" charset="0"/>
                        </a:rPr>
                        <a:t>Hanseniaspora</a:t>
                      </a:r>
                      <a:r>
                        <a:rPr lang="el-GR" sz="1400" i="1" u="none" strike="noStrike" dirty="0">
                          <a:effectLst/>
                          <a:latin typeface="Calibri" panose="020F0502020204030204" pitchFamily="34" charset="0"/>
                        </a:rPr>
                        <a:t>, </a:t>
                      </a:r>
                      <a:r>
                        <a:rPr lang="el-GR" sz="1400" i="1" u="none" strike="noStrike" dirty="0" err="1">
                          <a:effectLst/>
                          <a:latin typeface="Calibri" panose="020F0502020204030204" pitchFamily="34" charset="0"/>
                        </a:rPr>
                        <a:t>Rhodosporidium</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189782976"/>
                  </a:ext>
                </a:extLst>
              </a:tr>
              <a:tr h="172861">
                <a:tc rowSpan="3">
                  <a:txBody>
                    <a:bodyPr/>
                    <a:lstStyle/>
                    <a:p>
                      <a:pPr algn="l" fontAlgn="ctr"/>
                      <a:r>
                        <a:rPr lang="el-GR" sz="1400" u="none" strike="noStrike" dirty="0">
                          <a:effectLst/>
                          <a:latin typeface="Calibri" panose="020F0502020204030204" pitchFamily="34" charset="0"/>
                        </a:rPr>
                        <a:t>Ελλάδα</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l-GR" sz="1400" u="none" strike="noStrike" dirty="0" err="1">
                          <a:effectLst/>
                          <a:latin typeface="Calibri" panose="020F0502020204030204" pitchFamily="34" charset="0"/>
                        </a:rPr>
                        <a:t>Μαυρολιάτης</a:t>
                      </a:r>
                      <a:r>
                        <a:rPr lang="el-GR" sz="1400" u="none" strike="noStrike" dirty="0">
                          <a:effectLst/>
                          <a:latin typeface="Calibri" panose="020F0502020204030204" pitchFamily="34" charset="0"/>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err="1">
                          <a:effectLst/>
                          <a:latin typeface="Calibri" panose="020F0502020204030204" pitchFamily="34" charset="0"/>
                        </a:rPr>
                        <a:t>Aureobasidium</a:t>
                      </a:r>
                      <a:r>
                        <a:rPr lang="en-US" sz="1400" i="1" u="none" strike="noStrike" dirty="0">
                          <a:effectLst/>
                          <a:latin typeface="Calibri" panose="020F0502020204030204" pitchFamily="34" charset="0"/>
                        </a:rPr>
                        <a:t>, Candida,</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572483072"/>
                  </a:ext>
                </a:extLst>
              </a:tr>
              <a:tr h="172861">
                <a:tc vMerge="1">
                  <a:txBody>
                    <a:bodyPr/>
                    <a:lstStyle/>
                    <a:p>
                      <a:endParaRPr lang="el-GR"/>
                    </a:p>
                  </a:txBody>
                  <a:tcPr/>
                </a:tc>
                <a:tc>
                  <a:txBody>
                    <a:bodyPr/>
                    <a:lstStyle/>
                    <a:p>
                      <a:pPr algn="l" fontAlgn="ctr"/>
                      <a:r>
                        <a:rPr lang="el-GR" sz="1400" u="none" strike="noStrike" dirty="0" err="1">
                          <a:effectLst/>
                          <a:latin typeface="Calibri" panose="020F0502020204030204" pitchFamily="34" charset="0"/>
                        </a:rPr>
                        <a:t>Σέφκα</a:t>
                      </a:r>
                      <a:r>
                        <a:rPr lang="el-GR" sz="1400" u="none" strike="noStrike" dirty="0">
                          <a:effectLst/>
                          <a:latin typeface="Calibri" panose="020F0502020204030204" pitchFamily="34" charset="0"/>
                        </a:rPr>
                        <a:t> (</a:t>
                      </a:r>
                      <a:r>
                        <a:rPr lang="el-GR" sz="1400" u="none" strike="noStrike" dirty="0" err="1">
                          <a:effectLst/>
                          <a:latin typeface="Calibri" panose="020F0502020204030204" pitchFamily="34" charset="0"/>
                        </a:rPr>
                        <a:t>red</a:t>
                      </a:r>
                      <a:r>
                        <a:rPr lang="el-GR" sz="1400" u="none" strike="noStrike" dirty="0">
                          <a:effectLst/>
                        </a:rPr>
                        <a:t>)</a:t>
                      </a:r>
                      <a:endParaRPr lang="el-GR" sz="1400" b="0" i="0" u="none" strike="noStrike" dirty="0">
                        <a:solidFill>
                          <a:srgbClr val="000000"/>
                        </a:solidFill>
                        <a:effectLst/>
                        <a:latin typeface="Calibri" panose="020F0502020204030204" pitchFamily="34" charset="0"/>
                      </a:endParaRPr>
                    </a:p>
                  </a:txBody>
                  <a:tcPr marL="1367" marR="1367" marT="1367" marB="0" anchor="ctr"/>
                </a:tc>
                <a:tc>
                  <a:txBody>
                    <a:bodyPr/>
                    <a:lstStyle/>
                    <a:p>
                      <a:pPr algn="l" fontAlgn="ctr"/>
                      <a:r>
                        <a:rPr lang="en-US" sz="1400" i="1" u="none" strike="noStrike" dirty="0" err="1">
                          <a:effectLst/>
                          <a:latin typeface="Calibri" panose="020F0502020204030204" pitchFamily="34" charset="0"/>
                        </a:rPr>
                        <a:t>Hanseniaspora</a:t>
                      </a:r>
                      <a:r>
                        <a:rPr lang="en-US" sz="1400" i="1" u="none" strike="noStrike" dirty="0">
                          <a:effectLst/>
                          <a:latin typeface="Calibri" panose="020F0502020204030204" pitchFamily="34" charset="0"/>
                        </a:rPr>
                        <a:t>, </a:t>
                      </a:r>
                      <a:r>
                        <a:rPr lang="en-US" sz="1400" i="1" u="none" strike="noStrike" dirty="0" err="1">
                          <a:effectLst/>
                          <a:latin typeface="Calibri" panose="020F0502020204030204" pitchFamily="34" charset="0"/>
                        </a:rPr>
                        <a:t>Issatchenkia</a:t>
                      </a:r>
                      <a:r>
                        <a:rPr lang="en-US" sz="1400" i="1" u="none" strike="noStrike" dirty="0">
                          <a:effectLst/>
                        </a:rPr>
                        <a:t>,</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3527669329"/>
                  </a:ext>
                </a:extLst>
              </a:tr>
              <a:tr h="172861">
                <a:tc vMerge="1">
                  <a:txBody>
                    <a:bodyPr/>
                    <a:lstStyle/>
                    <a:p>
                      <a:endParaRPr lang="el-GR"/>
                    </a:p>
                  </a:txBody>
                  <a:tcPr/>
                </a:tc>
                <a:tc>
                  <a:txBody>
                    <a:bodyPr/>
                    <a:lstStyle/>
                    <a:p>
                      <a:pPr algn="l" fontAlgn="t"/>
                      <a:r>
                        <a:rPr lang="el-GR" sz="1400" u="none" strike="noStrike" dirty="0">
                          <a:effectLst/>
                          <a:latin typeface="Calibri" panose="020F0502020204030204" pitchFamily="34" charset="0"/>
                        </a:rPr>
                        <a:t> </a:t>
                      </a:r>
                      <a:endParaRPr lang="el-GR" sz="1400" b="0" i="0" u="none" strike="noStrike" dirty="0">
                        <a:solidFill>
                          <a:srgbClr val="000000"/>
                        </a:solidFill>
                        <a:effectLst/>
                        <a:latin typeface="Calibri" panose="020F0502020204030204" pitchFamily="34" charset="0"/>
                      </a:endParaRPr>
                    </a:p>
                  </a:txBody>
                  <a:tcPr marL="1367" marR="1367" marT="1367" marB="0"/>
                </a:tc>
                <a:tc>
                  <a:txBody>
                    <a:bodyPr/>
                    <a:lstStyle/>
                    <a:p>
                      <a:pPr algn="l" fontAlgn="ctr"/>
                      <a:r>
                        <a:rPr lang="en-US" sz="1400" i="1" u="none" strike="noStrike" dirty="0" err="1">
                          <a:effectLst/>
                          <a:latin typeface="Calibri" panose="020F0502020204030204" pitchFamily="34" charset="0"/>
                        </a:rPr>
                        <a:t>Metschnikowia</a:t>
                      </a:r>
                      <a:r>
                        <a:rPr lang="en-US" sz="1400" i="1" u="none" strike="noStrike" dirty="0">
                          <a:effectLst/>
                          <a:latin typeface="Calibri" panose="020F0502020204030204" pitchFamily="34" charset="0"/>
                        </a:rPr>
                        <a:t>, Zygosaccharomyces</a:t>
                      </a:r>
                      <a:endParaRPr lang="el-GR" sz="1400" b="0" i="1" u="none" strike="noStrike" dirty="0">
                        <a:solidFill>
                          <a:srgbClr val="000000"/>
                        </a:solidFill>
                        <a:effectLst/>
                        <a:latin typeface="Calibri" panose="020F0502020204030204" pitchFamily="34" charset="0"/>
                      </a:endParaRPr>
                    </a:p>
                  </a:txBody>
                  <a:tcPr marL="1367" marR="1367" marT="1367" marB="0" anchor="ctr"/>
                </a:tc>
                <a:extLst>
                  <a:ext uri="{0D108BD9-81ED-4DB2-BD59-A6C34878D82A}">
                    <a16:rowId xmlns:a16="http://schemas.microsoft.com/office/drawing/2014/main" val="2680086321"/>
                  </a:ext>
                </a:extLst>
              </a:tr>
            </a:tbl>
          </a:graphicData>
        </a:graphic>
      </p:graphicFrame>
      <p:sp>
        <p:nvSpPr>
          <p:cNvPr id="13" name="TextBox 12">
            <a:extLst>
              <a:ext uri="{FF2B5EF4-FFF2-40B4-BE49-F238E27FC236}">
                <a16:creationId xmlns:a16="http://schemas.microsoft.com/office/drawing/2014/main" id="{EBCD6F1A-CA9D-410F-C5A8-1629C0CA36D5}"/>
              </a:ext>
            </a:extLst>
          </p:cNvPr>
          <p:cNvSpPr txBox="1"/>
          <p:nvPr/>
        </p:nvSpPr>
        <p:spPr>
          <a:xfrm>
            <a:off x="8932332" y="6555819"/>
            <a:ext cx="3297785" cy="338554"/>
          </a:xfrm>
          <a:prstGeom prst="rect">
            <a:avLst/>
          </a:prstGeom>
          <a:noFill/>
        </p:spPr>
        <p:txBody>
          <a:bodyPr wrap="square">
            <a:spAutoFit/>
          </a:bodyPr>
          <a:lstStyle/>
          <a:p>
            <a:r>
              <a:rPr lang="en-US" sz="800" dirty="0">
                <a:latin typeface="Calibri" panose="020F0502020204030204" pitchFamily="34" charset="0"/>
              </a:rPr>
              <a:t>T. Satyanarayana and G. Kunze (eds.), Yeast Diversity</a:t>
            </a:r>
          </a:p>
          <a:p>
            <a:r>
              <a:rPr lang="en-US" sz="800" dirty="0">
                <a:latin typeface="Calibri" panose="020F0502020204030204" pitchFamily="34" charset="0"/>
              </a:rPr>
              <a:t>in Human Welfare, DOI 10.1007/978-981-10-2621-8_1</a:t>
            </a:r>
            <a:endParaRPr lang="el-GR" sz="800" dirty="0">
              <a:latin typeface="Calibri" panose="020F0502020204030204" pitchFamily="34" charset="0"/>
            </a:endParaRPr>
          </a:p>
        </p:txBody>
      </p:sp>
    </p:spTree>
    <p:extLst>
      <p:ext uri="{BB962C8B-B14F-4D97-AF65-F5344CB8AC3E}">
        <p14:creationId xmlns:p14="http://schemas.microsoft.com/office/powerpoint/2010/main" val="1486862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03E3FDB7-1D73-27BE-EA6A-D13202245D88}"/>
              </a:ext>
            </a:extLst>
          </p:cNvPr>
          <p:cNvSpPr>
            <a:spLocks noGrp="1"/>
          </p:cNvSpPr>
          <p:nvPr>
            <p:ph type="title"/>
          </p:nvPr>
        </p:nvSpPr>
        <p:spPr>
          <a:xfrm>
            <a:off x="677334" y="609600"/>
            <a:ext cx="8596668" cy="1320800"/>
          </a:xfrm>
        </p:spPr>
        <p:txBody>
          <a:bodyPr>
            <a:normAutofit/>
          </a:bodyPr>
          <a:lstStyle/>
          <a:p>
            <a:r>
              <a:rPr lang="el-GR" b="1" dirty="0" err="1"/>
              <a:t>Ζ</a:t>
            </a:r>
            <a:r>
              <a:rPr lang="el-GR" b="1" err="1"/>
              <a:t>υμομυκήτες</a:t>
            </a:r>
            <a:r>
              <a:rPr lang="el-GR" b="1"/>
              <a:t> εκτός από σακχαρομύκητες</a:t>
            </a:r>
            <a:endParaRPr lang="el-GR" dirty="0"/>
          </a:p>
        </p:txBody>
      </p:sp>
      <p:sp>
        <p:nvSpPr>
          <p:cNvPr id="4" name="Θέση αριθμού διαφάνειας 3">
            <a:extLst>
              <a:ext uri="{FF2B5EF4-FFF2-40B4-BE49-F238E27FC236}">
                <a16:creationId xmlns:a16="http://schemas.microsoft.com/office/drawing/2014/main" id="{00A52C3A-CE6B-5C7D-6F64-F679FE88E4EE}"/>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84</a:t>
            </a:fld>
            <a:endParaRPr lang="el-GR"/>
          </a:p>
        </p:txBody>
      </p:sp>
      <p:sp>
        <p:nvSpPr>
          <p:cNvPr id="3" name="Θέση περιεχομένου 2">
            <a:extLst>
              <a:ext uri="{FF2B5EF4-FFF2-40B4-BE49-F238E27FC236}">
                <a16:creationId xmlns:a16="http://schemas.microsoft.com/office/drawing/2014/main" id="{EC7694E3-BE96-C568-A7A3-24233A452AF1}"/>
              </a:ext>
            </a:extLst>
          </p:cNvPr>
          <p:cNvSpPr>
            <a:spLocks noGrp="1"/>
          </p:cNvSpPr>
          <p:nvPr>
            <p:ph idx="1"/>
          </p:nvPr>
        </p:nvSpPr>
        <p:spPr>
          <a:xfrm>
            <a:off x="677333" y="1930401"/>
            <a:ext cx="8952875" cy="4110962"/>
          </a:xfrm>
        </p:spPr>
        <p:txBody>
          <a:bodyPr>
            <a:normAutofit/>
          </a:bodyPr>
          <a:lstStyle/>
          <a:p>
            <a:r>
              <a:rPr lang="en-US" b="1" i="1" dirty="0" err="1"/>
              <a:t>Schizosaccharomyces</a:t>
            </a:r>
            <a:r>
              <a:rPr lang="en-US" b="1" i="1" dirty="0"/>
              <a:t> pombe</a:t>
            </a:r>
            <a:endParaRPr lang="en-US" b="1" dirty="0"/>
          </a:p>
          <a:p>
            <a:r>
              <a:rPr lang="el-GR" dirty="0"/>
              <a:t>Σπάνιος αλλά πολύ </a:t>
            </a:r>
            <a:r>
              <a:rPr lang="el-GR" dirty="0" err="1"/>
              <a:t>θερμοανθεκτικός</a:t>
            </a:r>
            <a:endParaRPr lang="el-GR" dirty="0"/>
          </a:p>
          <a:p>
            <a:endParaRPr lang="el-GR" dirty="0"/>
          </a:p>
          <a:p>
            <a:r>
              <a:rPr lang="en-US" b="1" i="1" dirty="0"/>
              <a:t>Pichia </a:t>
            </a:r>
            <a:r>
              <a:rPr lang="en-US" b="1" i="1" dirty="0" err="1"/>
              <a:t>etchellsii</a:t>
            </a:r>
            <a:endParaRPr lang="en-US" b="1" i="1" dirty="0"/>
          </a:p>
          <a:p>
            <a:r>
              <a:rPr lang="el-GR" dirty="0"/>
              <a:t>Ανεπιθύμητη ζύμη με μικρή ζυμωτική ικανότητα. Δίνει αυξημένη πτητική οξύτητα, οξικό </a:t>
            </a:r>
            <a:r>
              <a:rPr lang="el-GR" dirty="0" err="1"/>
              <a:t>αιθυλεστέρα</a:t>
            </a:r>
            <a:r>
              <a:rPr lang="el-GR" dirty="0"/>
              <a:t> και υμένα στην επιφάνεια των κρασιών.</a:t>
            </a:r>
          </a:p>
          <a:p>
            <a:endParaRPr lang="el-GR" dirty="0"/>
          </a:p>
          <a:p>
            <a:r>
              <a:rPr lang="en-US" b="1" dirty="0" err="1"/>
              <a:t>Debaryomyces</a:t>
            </a:r>
            <a:r>
              <a:rPr lang="en-US" b="1" dirty="0"/>
              <a:t> </a:t>
            </a:r>
            <a:r>
              <a:rPr lang="en-US" b="1" dirty="0" err="1"/>
              <a:t>phaffii</a:t>
            </a:r>
            <a:endParaRPr lang="en-US" b="1" dirty="0"/>
          </a:p>
          <a:p>
            <a:r>
              <a:rPr lang="el-GR" dirty="0"/>
              <a:t>μικρή ζυμωτική ικανότητα</a:t>
            </a:r>
            <a:r>
              <a:rPr lang="en-US" dirty="0"/>
              <a:t>, </a:t>
            </a:r>
            <a:r>
              <a:rPr lang="el-GR" dirty="0"/>
              <a:t>καταναλώνει αζωτούχες ενώσεις</a:t>
            </a:r>
          </a:p>
        </p:txBody>
      </p:sp>
    </p:spTree>
    <p:extLst>
      <p:ext uri="{BB962C8B-B14F-4D97-AF65-F5344CB8AC3E}">
        <p14:creationId xmlns:p14="http://schemas.microsoft.com/office/powerpoint/2010/main" val="2421978743"/>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30"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2"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3"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4"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5"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6709266A-18BE-9319-FF25-0CCF5CF2B793}"/>
              </a:ext>
            </a:extLst>
          </p:cNvPr>
          <p:cNvSpPr>
            <a:spLocks noGrp="1"/>
          </p:cNvSpPr>
          <p:nvPr>
            <p:ph type="title"/>
          </p:nvPr>
        </p:nvSpPr>
        <p:spPr>
          <a:xfrm>
            <a:off x="677334" y="609600"/>
            <a:ext cx="8596668" cy="1320800"/>
          </a:xfrm>
        </p:spPr>
        <p:txBody>
          <a:bodyPr>
            <a:normAutofit/>
          </a:bodyPr>
          <a:lstStyle/>
          <a:p>
            <a:r>
              <a:rPr lang="el-GR" b="1"/>
              <a:t>Ζ</a:t>
            </a:r>
            <a:r>
              <a:rPr lang="el-GR" b="1" err="1"/>
              <a:t>υμομυκήτες</a:t>
            </a:r>
            <a:r>
              <a:rPr lang="el-GR" b="1"/>
              <a:t> εκτός από σακχαρομύκητες</a:t>
            </a:r>
            <a:endParaRPr lang="el-GR" dirty="0"/>
          </a:p>
        </p:txBody>
      </p:sp>
      <p:sp>
        <p:nvSpPr>
          <p:cNvPr id="4" name="Θέση αριθμού διαφάνειας 3">
            <a:extLst>
              <a:ext uri="{FF2B5EF4-FFF2-40B4-BE49-F238E27FC236}">
                <a16:creationId xmlns:a16="http://schemas.microsoft.com/office/drawing/2014/main" id="{D23911BF-FDC5-7872-9B18-18BF1D683CAB}"/>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85</a:t>
            </a:fld>
            <a:endParaRPr lang="el-GR"/>
          </a:p>
        </p:txBody>
      </p:sp>
      <p:sp>
        <p:nvSpPr>
          <p:cNvPr id="3" name="Θέση περιεχομένου 2">
            <a:extLst>
              <a:ext uri="{FF2B5EF4-FFF2-40B4-BE49-F238E27FC236}">
                <a16:creationId xmlns:a16="http://schemas.microsoft.com/office/drawing/2014/main" id="{77D98FD6-CB0B-1B29-6862-8EF048638380}"/>
              </a:ext>
            </a:extLst>
          </p:cNvPr>
          <p:cNvSpPr>
            <a:spLocks noGrp="1"/>
          </p:cNvSpPr>
          <p:nvPr>
            <p:ph idx="1"/>
          </p:nvPr>
        </p:nvSpPr>
        <p:spPr>
          <a:xfrm>
            <a:off x="677334" y="2160589"/>
            <a:ext cx="8596668" cy="3880773"/>
          </a:xfrm>
        </p:spPr>
        <p:txBody>
          <a:bodyPr>
            <a:normAutofit lnSpcReduction="10000"/>
          </a:bodyPr>
          <a:lstStyle/>
          <a:p>
            <a:r>
              <a:rPr lang="en-US" b="1" i="1" dirty="0" err="1"/>
              <a:t>Hanseniaspora</a:t>
            </a:r>
            <a:r>
              <a:rPr lang="en-US" b="1" i="1" dirty="0"/>
              <a:t> </a:t>
            </a:r>
            <a:r>
              <a:rPr lang="en-US" b="1" i="1" dirty="0" err="1"/>
              <a:t>uvarum</a:t>
            </a:r>
            <a:endParaRPr lang="en-US" b="1" i="1" dirty="0"/>
          </a:p>
          <a:p>
            <a:r>
              <a:rPr lang="el-GR" dirty="0"/>
              <a:t>Παράγει μέχρι 4% αλκοόλη, είναι ευαίσθητη στο θειώδες και δίνει αυξημένη πτητική οξύτητα, , οξικό </a:t>
            </a:r>
            <a:r>
              <a:rPr lang="el-GR" dirty="0" err="1"/>
              <a:t>αιθυλεστέρα</a:t>
            </a:r>
            <a:r>
              <a:rPr lang="el-GR" dirty="0"/>
              <a:t>. Ανεπιθύμητη</a:t>
            </a:r>
          </a:p>
          <a:p>
            <a:endParaRPr lang="el-GR" b="1" dirty="0"/>
          </a:p>
          <a:p>
            <a:r>
              <a:rPr lang="en-US" b="1" i="1" dirty="0" err="1"/>
              <a:t>Saccharomycodes</a:t>
            </a:r>
            <a:r>
              <a:rPr lang="en-US" b="1" i="1" dirty="0"/>
              <a:t> </a:t>
            </a:r>
            <a:r>
              <a:rPr lang="en-US" b="1" i="1" dirty="0" err="1"/>
              <a:t>ludwigii</a:t>
            </a:r>
            <a:endParaRPr lang="en-US" b="1" i="1" dirty="0"/>
          </a:p>
          <a:p>
            <a:r>
              <a:rPr lang="el-GR" dirty="0"/>
              <a:t>Τα κύτταρα έχουν σχήμα λεμονιού, αντέχουν το θειώδες, την αλκοόλη </a:t>
            </a:r>
            <a:r>
              <a:rPr lang="el-GR" dirty="0" err="1"/>
              <a:t>εώσ</a:t>
            </a:r>
            <a:r>
              <a:rPr lang="el-GR" dirty="0"/>
              <a:t> 17% συγκέντρωση, δημιούργει μεγάλες ποσότητες οξικού </a:t>
            </a:r>
            <a:r>
              <a:rPr lang="el-GR" dirty="0" err="1"/>
              <a:t>αιθυλεστέρα</a:t>
            </a:r>
            <a:r>
              <a:rPr lang="el-GR" dirty="0"/>
              <a:t>, </a:t>
            </a:r>
            <a:r>
              <a:rPr lang="el-GR" dirty="0" err="1"/>
              <a:t>αναζυμώνει</a:t>
            </a:r>
            <a:r>
              <a:rPr lang="el-GR" dirty="0"/>
              <a:t> τα κρασιά. Ανεπιθύμητος</a:t>
            </a:r>
          </a:p>
          <a:p>
            <a:endParaRPr lang="el-GR" dirty="0"/>
          </a:p>
          <a:p>
            <a:r>
              <a:rPr lang="en-US" b="1" i="1" dirty="0" err="1"/>
              <a:t>Metschnikowia</a:t>
            </a:r>
            <a:r>
              <a:rPr lang="en-US" b="1" i="1" dirty="0"/>
              <a:t> pulcherrima</a:t>
            </a:r>
            <a:endParaRPr lang="el-GR" b="1" i="1" dirty="0"/>
          </a:p>
          <a:p>
            <a:r>
              <a:rPr lang="el-GR" dirty="0"/>
              <a:t>Δεν είναι ανθεκτική στην αλκοόλη και πεθαίνει μετά την έναρξη της ζύμωσης</a:t>
            </a:r>
            <a:endParaRPr lang="en-US" dirty="0"/>
          </a:p>
        </p:txBody>
      </p:sp>
    </p:spTree>
    <p:extLst>
      <p:ext uri="{BB962C8B-B14F-4D97-AF65-F5344CB8AC3E}">
        <p14:creationId xmlns:p14="http://schemas.microsoft.com/office/powerpoint/2010/main" val="2226129921"/>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A7447E1C-A8DA-5093-8081-9FB899F396F7}"/>
              </a:ext>
            </a:extLst>
          </p:cNvPr>
          <p:cNvSpPr>
            <a:spLocks noGrp="1"/>
          </p:cNvSpPr>
          <p:nvPr>
            <p:ph type="title"/>
          </p:nvPr>
        </p:nvSpPr>
        <p:spPr>
          <a:xfrm>
            <a:off x="643467" y="816638"/>
            <a:ext cx="3367359" cy="5224724"/>
          </a:xfrm>
        </p:spPr>
        <p:txBody>
          <a:bodyPr anchor="ctr">
            <a:normAutofit/>
          </a:bodyPr>
          <a:lstStyle/>
          <a:p>
            <a:r>
              <a:rPr lang="el-GR" sz="3300" b="1" err="1"/>
              <a:t>Ζυμομυκήτες</a:t>
            </a:r>
            <a:r>
              <a:rPr lang="el-GR" sz="3300" b="1"/>
              <a:t> εκτός από σακχαρομύκητες</a:t>
            </a:r>
            <a:endParaRPr lang="el-GR" sz="3300"/>
          </a:p>
        </p:txBody>
      </p:sp>
      <p:sp>
        <p:nvSpPr>
          <p:cNvPr id="4" name="Θέση αριθμού διαφάνειας 3">
            <a:extLst>
              <a:ext uri="{FF2B5EF4-FFF2-40B4-BE49-F238E27FC236}">
                <a16:creationId xmlns:a16="http://schemas.microsoft.com/office/drawing/2014/main" id="{2BF1250C-CFB7-82A4-CB19-39B70763572E}"/>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86</a:t>
            </a:fld>
            <a:endParaRPr lang="el-GR"/>
          </a:p>
        </p:txBody>
      </p:sp>
      <p:sp>
        <p:nvSpPr>
          <p:cNvPr id="3" name="Θέση περιεχομένου 2">
            <a:extLst>
              <a:ext uri="{FF2B5EF4-FFF2-40B4-BE49-F238E27FC236}">
                <a16:creationId xmlns:a16="http://schemas.microsoft.com/office/drawing/2014/main" id="{CEF4BF65-9087-B2E5-905C-A2EED88367D0}"/>
              </a:ext>
            </a:extLst>
          </p:cNvPr>
          <p:cNvSpPr>
            <a:spLocks noGrp="1"/>
          </p:cNvSpPr>
          <p:nvPr>
            <p:ph idx="1"/>
          </p:nvPr>
        </p:nvSpPr>
        <p:spPr>
          <a:xfrm>
            <a:off x="4654295" y="695325"/>
            <a:ext cx="6804280" cy="5346037"/>
          </a:xfrm>
        </p:spPr>
        <p:txBody>
          <a:bodyPr anchor="ctr">
            <a:normAutofit/>
          </a:bodyPr>
          <a:lstStyle/>
          <a:p>
            <a:pPr>
              <a:lnSpc>
                <a:spcPct val="90000"/>
              </a:lnSpc>
            </a:pPr>
            <a:r>
              <a:rPr lang="en-US" sz="2000" b="1" i="0" u="none" strike="noStrike" baseline="0" dirty="0"/>
              <a:t>Brettanomyces</a:t>
            </a:r>
            <a:endParaRPr lang="el-GR" sz="2000" b="1" i="0" u="none" strike="noStrike" baseline="0" dirty="0"/>
          </a:p>
          <a:p>
            <a:pPr>
              <a:lnSpc>
                <a:spcPct val="90000"/>
              </a:lnSpc>
            </a:pPr>
            <a:r>
              <a:rPr lang="el-GR" sz="2000" dirty="0"/>
              <a:t>Δίνει οξικό </a:t>
            </a:r>
            <a:r>
              <a:rPr lang="el-GR" sz="2000" dirty="0" err="1"/>
              <a:t>αιθυλεστέρα</a:t>
            </a:r>
            <a:r>
              <a:rPr lang="el-GR" sz="2000" dirty="0"/>
              <a:t> και υμένα στην επιφάνεια των κρασιών. Είναι επιθυμητός μόνο για συγκεκριμένα κρασιά. Χρησιμοποιείτε στην ζυθοποιία σε ορισμένες μόνο μπύρες (βέλγικες)</a:t>
            </a:r>
          </a:p>
          <a:p>
            <a:pPr>
              <a:lnSpc>
                <a:spcPct val="90000"/>
              </a:lnSpc>
            </a:pPr>
            <a:endParaRPr lang="el-GR" sz="2000" dirty="0"/>
          </a:p>
          <a:p>
            <a:pPr>
              <a:lnSpc>
                <a:spcPct val="90000"/>
              </a:lnSpc>
            </a:pPr>
            <a:r>
              <a:rPr lang="en-US" sz="2000" b="1" i="0" u="none" strike="noStrike" baseline="0" dirty="0" err="1"/>
              <a:t>Rhodotorula</a:t>
            </a:r>
            <a:endParaRPr lang="el-GR" sz="2000" dirty="0"/>
          </a:p>
          <a:p>
            <a:pPr>
              <a:lnSpc>
                <a:spcPct val="90000"/>
              </a:lnSpc>
            </a:pPr>
            <a:r>
              <a:rPr lang="el-GR" sz="2000" i="0" u="none" strike="noStrike" baseline="0" dirty="0"/>
              <a:t>Κάνουν ροζ αποικίες και έχουν ζυμωτική ικανότητα</a:t>
            </a:r>
          </a:p>
          <a:p>
            <a:pPr>
              <a:lnSpc>
                <a:spcPct val="90000"/>
              </a:lnSpc>
            </a:pPr>
            <a:endParaRPr lang="el-GR" sz="2000" b="1" dirty="0"/>
          </a:p>
          <a:p>
            <a:pPr>
              <a:lnSpc>
                <a:spcPct val="90000"/>
              </a:lnSpc>
            </a:pPr>
            <a:r>
              <a:rPr lang="en-US" sz="2000" b="1" i="0" u="none" strike="noStrike" baseline="0" dirty="0" err="1"/>
              <a:t>Torulopsis</a:t>
            </a:r>
            <a:endParaRPr lang="el-GR" sz="2000" b="1" i="0" u="none" strike="noStrike" baseline="0" dirty="0"/>
          </a:p>
          <a:p>
            <a:pPr>
              <a:lnSpc>
                <a:spcPct val="90000"/>
              </a:lnSpc>
            </a:pPr>
            <a:r>
              <a:rPr lang="el-GR" sz="2000" dirty="0"/>
              <a:t>Χρήση σε παρασκευή πρωτεϊνούχων τροφών από φτηνές φυτικές πρώτες ύλες. Αντέχουν στο αλάτι και αναπτύσσονται σε τρόφιμα που ειναι σε άλμη</a:t>
            </a:r>
          </a:p>
        </p:txBody>
      </p:sp>
    </p:spTree>
    <p:extLst>
      <p:ext uri="{BB962C8B-B14F-4D97-AF65-F5344CB8AC3E}">
        <p14:creationId xmlns:p14="http://schemas.microsoft.com/office/powerpoint/2010/main" val="39761419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Τίτλος 1">
            <a:extLst>
              <a:ext uri="{FF2B5EF4-FFF2-40B4-BE49-F238E27FC236}">
                <a16:creationId xmlns:a16="http://schemas.microsoft.com/office/drawing/2014/main" id="{5A77BC62-D257-08E6-20E4-FB1AA119252F}"/>
              </a:ext>
            </a:extLst>
          </p:cNvPr>
          <p:cNvSpPr>
            <a:spLocks noGrp="1"/>
          </p:cNvSpPr>
          <p:nvPr>
            <p:ph type="title"/>
          </p:nvPr>
        </p:nvSpPr>
        <p:spPr>
          <a:xfrm>
            <a:off x="643467" y="816638"/>
            <a:ext cx="3367359" cy="5224724"/>
          </a:xfrm>
        </p:spPr>
        <p:txBody>
          <a:bodyPr anchor="ctr">
            <a:normAutofit/>
          </a:bodyPr>
          <a:lstStyle/>
          <a:p>
            <a:r>
              <a:rPr lang="el-GR" sz="3300" b="1" err="1"/>
              <a:t>Ζυμομυκήτες</a:t>
            </a:r>
            <a:r>
              <a:rPr lang="el-GR" sz="3300" b="1"/>
              <a:t> εκτός από σακχαρομύκητες</a:t>
            </a:r>
            <a:endParaRPr lang="el-GR" sz="3300"/>
          </a:p>
        </p:txBody>
      </p:sp>
      <p:sp>
        <p:nvSpPr>
          <p:cNvPr id="4" name="Θέση αριθμού διαφάνειας 3">
            <a:extLst>
              <a:ext uri="{FF2B5EF4-FFF2-40B4-BE49-F238E27FC236}">
                <a16:creationId xmlns:a16="http://schemas.microsoft.com/office/drawing/2014/main" id="{65EE7728-2C53-C44A-96F9-5F5ABB9D34CE}"/>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87</a:t>
            </a:fld>
            <a:endParaRPr lang="el-GR"/>
          </a:p>
        </p:txBody>
      </p:sp>
      <p:sp>
        <p:nvSpPr>
          <p:cNvPr id="19" name="Θέση περιεχομένου 2">
            <a:extLst>
              <a:ext uri="{FF2B5EF4-FFF2-40B4-BE49-F238E27FC236}">
                <a16:creationId xmlns:a16="http://schemas.microsoft.com/office/drawing/2014/main" id="{36E29858-39DD-7A50-ADB5-9645FE402D09}"/>
              </a:ext>
            </a:extLst>
          </p:cNvPr>
          <p:cNvSpPr>
            <a:spLocks noGrp="1"/>
          </p:cNvSpPr>
          <p:nvPr>
            <p:ph idx="1"/>
          </p:nvPr>
        </p:nvSpPr>
        <p:spPr>
          <a:xfrm>
            <a:off x="4662358" y="685800"/>
            <a:ext cx="6643815" cy="6105525"/>
          </a:xfrm>
        </p:spPr>
        <p:txBody>
          <a:bodyPr anchor="ctr">
            <a:normAutofit/>
          </a:bodyPr>
          <a:lstStyle/>
          <a:p>
            <a:pPr>
              <a:lnSpc>
                <a:spcPct val="90000"/>
              </a:lnSpc>
            </a:pPr>
            <a:r>
              <a:rPr lang="en-US" sz="2000" b="1" i="1" dirty="0"/>
              <a:t>Pichia </a:t>
            </a:r>
            <a:r>
              <a:rPr lang="en-US" sz="2000" b="1" i="1" dirty="0" err="1"/>
              <a:t>Fermantans</a:t>
            </a:r>
            <a:endParaRPr lang="en-US" sz="2000" b="1" i="1" dirty="0"/>
          </a:p>
          <a:p>
            <a:pPr>
              <a:lnSpc>
                <a:spcPct val="90000"/>
              </a:lnSpc>
            </a:pPr>
            <a:r>
              <a:rPr lang="el-GR" sz="2000" dirty="0"/>
              <a:t>Αντέχει μέχρι 6 αλκοολικούς βαθμούς και παράγει μεγάλη πτητική οξύτητα</a:t>
            </a:r>
          </a:p>
          <a:p>
            <a:pPr>
              <a:lnSpc>
                <a:spcPct val="90000"/>
              </a:lnSpc>
            </a:pPr>
            <a:endParaRPr lang="el-GR" sz="2000" dirty="0"/>
          </a:p>
          <a:p>
            <a:pPr>
              <a:lnSpc>
                <a:spcPct val="90000"/>
              </a:lnSpc>
            </a:pPr>
            <a:r>
              <a:rPr lang="en-US" sz="2000" b="1" i="1" dirty="0"/>
              <a:t>Pichia</a:t>
            </a:r>
            <a:r>
              <a:rPr lang="el-GR" sz="2000" b="1" i="1" dirty="0"/>
              <a:t> </a:t>
            </a:r>
            <a:r>
              <a:rPr lang="en-US" sz="2000" b="1" i="1" dirty="0"/>
              <a:t>membra </a:t>
            </a:r>
            <a:r>
              <a:rPr lang="en-US" sz="2000" b="1" i="1" dirty="0" err="1"/>
              <a:t>naefaciens</a:t>
            </a:r>
            <a:r>
              <a:rPr lang="en-US" sz="2000" b="1" i="1" dirty="0"/>
              <a:t> </a:t>
            </a:r>
          </a:p>
          <a:p>
            <a:pPr>
              <a:lnSpc>
                <a:spcPct val="90000"/>
              </a:lnSpc>
            </a:pPr>
            <a:r>
              <a:rPr lang="el-GR" sz="2000" dirty="0"/>
              <a:t>Οξειδώνει την αλκοόλη σχηματίζει </a:t>
            </a:r>
            <a:r>
              <a:rPr lang="el-GR" sz="2000" dirty="0" err="1"/>
              <a:t>υμένια</a:t>
            </a:r>
            <a:r>
              <a:rPr lang="el-GR" sz="2000" dirty="0"/>
              <a:t> στην επιφάνεια του κρασιού</a:t>
            </a:r>
          </a:p>
          <a:p>
            <a:pPr>
              <a:lnSpc>
                <a:spcPct val="90000"/>
              </a:lnSpc>
            </a:pPr>
            <a:endParaRPr lang="el-GR" sz="2000" dirty="0"/>
          </a:p>
          <a:p>
            <a:pPr>
              <a:lnSpc>
                <a:spcPct val="90000"/>
              </a:lnSpc>
            </a:pPr>
            <a:r>
              <a:rPr lang="en-US" sz="2000" b="1" i="1" dirty="0"/>
              <a:t>Candida </a:t>
            </a:r>
            <a:r>
              <a:rPr lang="en-US" sz="2000" b="1" i="1" dirty="0" err="1"/>
              <a:t>Shehatae</a:t>
            </a:r>
            <a:endParaRPr lang="en-US" sz="2000" b="1" i="1" dirty="0"/>
          </a:p>
          <a:p>
            <a:pPr>
              <a:lnSpc>
                <a:spcPct val="90000"/>
              </a:lnSpc>
            </a:pPr>
            <a:r>
              <a:rPr lang="el-GR" sz="2000" dirty="0"/>
              <a:t>Παράγει αιθανόλη από </a:t>
            </a:r>
            <a:r>
              <a:rPr lang="el-GR" sz="2000" dirty="0" err="1"/>
              <a:t>ξυλόζη</a:t>
            </a:r>
            <a:r>
              <a:rPr lang="el-GR" sz="2000" dirty="0"/>
              <a:t> και γλυκόζη, εκμετάλλευση ξυλωδών πρώτων υλών για βιοαιθανόλη (10</a:t>
            </a:r>
            <a:r>
              <a:rPr lang="en-US" sz="2000" dirty="0"/>
              <a:t>g</a:t>
            </a:r>
            <a:r>
              <a:rPr lang="el-GR" sz="2000" dirty="0"/>
              <a:t>/</a:t>
            </a:r>
            <a:r>
              <a:rPr lang="en-US" sz="2000" dirty="0"/>
              <a:t>L</a:t>
            </a:r>
            <a:r>
              <a:rPr lang="el-GR" sz="2000" dirty="0"/>
              <a:t>)</a:t>
            </a:r>
          </a:p>
          <a:p>
            <a:pPr>
              <a:lnSpc>
                <a:spcPct val="90000"/>
              </a:lnSpc>
            </a:pPr>
            <a:endParaRPr lang="el-GR" sz="2000" dirty="0"/>
          </a:p>
          <a:p>
            <a:pPr>
              <a:lnSpc>
                <a:spcPct val="90000"/>
              </a:lnSpc>
            </a:pPr>
            <a:r>
              <a:rPr lang="en-US" sz="2000" b="1" i="1" dirty="0"/>
              <a:t>Candida </a:t>
            </a:r>
            <a:r>
              <a:rPr lang="en-US" sz="2000" b="1" i="1" dirty="0" err="1"/>
              <a:t>lusitaniae</a:t>
            </a:r>
            <a:endParaRPr lang="en-US" sz="2000" b="1" i="1" dirty="0"/>
          </a:p>
          <a:p>
            <a:pPr>
              <a:lnSpc>
                <a:spcPct val="90000"/>
              </a:lnSpc>
            </a:pPr>
            <a:r>
              <a:rPr lang="el-GR" sz="2000" dirty="0"/>
              <a:t>Αντέχει μέχρι 68</a:t>
            </a:r>
            <a:r>
              <a:rPr lang="en-US" sz="2000" dirty="0"/>
              <a:t>g/L </a:t>
            </a:r>
            <a:r>
              <a:rPr lang="el-GR" sz="2000" dirty="0"/>
              <a:t>αιθανόλη</a:t>
            </a:r>
          </a:p>
          <a:p>
            <a:pPr>
              <a:lnSpc>
                <a:spcPct val="90000"/>
              </a:lnSpc>
            </a:pPr>
            <a:endParaRPr lang="el-GR" sz="2000" dirty="0"/>
          </a:p>
          <a:p>
            <a:pPr>
              <a:lnSpc>
                <a:spcPct val="90000"/>
              </a:lnSpc>
            </a:pPr>
            <a:endParaRPr lang="el-GR" sz="2000" dirty="0"/>
          </a:p>
        </p:txBody>
      </p:sp>
    </p:spTree>
    <p:extLst>
      <p:ext uri="{BB962C8B-B14F-4D97-AF65-F5344CB8AC3E}">
        <p14:creationId xmlns:p14="http://schemas.microsoft.com/office/powerpoint/2010/main" val="34653930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10A8C353-4A2F-52A3-7070-2DA8F5673FD6}"/>
              </a:ext>
            </a:extLst>
          </p:cNvPr>
          <p:cNvSpPr>
            <a:spLocks noGrp="1"/>
          </p:cNvSpPr>
          <p:nvPr>
            <p:ph type="title"/>
          </p:nvPr>
        </p:nvSpPr>
        <p:spPr>
          <a:xfrm>
            <a:off x="1286933" y="609600"/>
            <a:ext cx="10197494" cy="1099457"/>
          </a:xfrm>
        </p:spPr>
        <p:txBody>
          <a:bodyPr>
            <a:normAutofit/>
          </a:bodyPr>
          <a:lstStyle/>
          <a:p>
            <a:r>
              <a:rPr lang="el-GR" dirty="0"/>
              <a:t>Οι μικροοργανισμοί κατά την διάρκεια της ζύμωσης</a:t>
            </a:r>
          </a:p>
        </p:txBody>
      </p:sp>
      <p:sp>
        <p:nvSpPr>
          <p:cNvPr id="12" name="Isosceles Triangle 1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7A7ABAC2-06D1-15E6-9C0A-2AF566651B89}"/>
              </a:ext>
            </a:extLst>
          </p:cNvPr>
          <p:cNvSpPr>
            <a:spLocks noGrp="1"/>
          </p:cNvSpPr>
          <p:nvPr>
            <p:ph type="sldNum" sz="quarter" idx="12"/>
          </p:nvPr>
        </p:nvSpPr>
        <p:spPr>
          <a:xfrm>
            <a:off x="9894532" y="6182876"/>
            <a:ext cx="683339" cy="365125"/>
          </a:xfrm>
        </p:spPr>
        <p:txBody>
          <a:bodyPr>
            <a:normAutofit/>
          </a:bodyPr>
          <a:lstStyle/>
          <a:p>
            <a:pPr>
              <a:spcAft>
                <a:spcPts val="600"/>
              </a:spcAft>
            </a:pPr>
            <a:fld id="{E56A5D8D-318D-4644-ADF8-BC977F9584B9}" type="slidenum">
              <a:rPr lang="el-GR" smtClean="0"/>
              <a:pPr>
                <a:spcAft>
                  <a:spcPts val="600"/>
                </a:spcAft>
              </a:pPr>
              <a:t>88</a:t>
            </a:fld>
            <a:endParaRPr lang="el-GR"/>
          </a:p>
        </p:txBody>
      </p:sp>
      <p:sp>
        <p:nvSpPr>
          <p:cNvPr id="14" name="Isosceles Triangle 1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aphicFrame>
        <p:nvGraphicFramePr>
          <p:cNvPr id="5" name="Θέση περιεχομένου 4">
            <a:extLst>
              <a:ext uri="{FF2B5EF4-FFF2-40B4-BE49-F238E27FC236}">
                <a16:creationId xmlns:a16="http://schemas.microsoft.com/office/drawing/2014/main" id="{EB6F1144-96F8-BB36-45E5-4B506B9B5C14}"/>
              </a:ext>
            </a:extLst>
          </p:cNvPr>
          <p:cNvGraphicFramePr>
            <a:graphicFrameLocks noGrp="1"/>
          </p:cNvGraphicFramePr>
          <p:nvPr>
            <p:ph idx="1"/>
            <p:extLst>
              <p:ext uri="{D42A27DB-BD31-4B8C-83A1-F6EECF244321}">
                <p14:modId xmlns:p14="http://schemas.microsoft.com/office/powerpoint/2010/main" val="2151585394"/>
              </p:ext>
            </p:extLst>
          </p:nvPr>
        </p:nvGraphicFramePr>
        <p:xfrm>
          <a:off x="342900" y="1333500"/>
          <a:ext cx="11553825" cy="5309742"/>
        </p:xfrm>
        <a:graphic>
          <a:graphicData uri="http://schemas.openxmlformats.org/drawingml/2006/table">
            <a:tbl>
              <a:tblPr firstRow="1" bandRow="1">
                <a:solidFill>
                  <a:schemeClr val="tx1">
                    <a:lumMod val="75000"/>
                    <a:lumOff val="25000"/>
                  </a:schemeClr>
                </a:solidFill>
                <a:tableStyleId>{5C22544A-7EE6-4342-B048-85BDC9FD1C3A}</a:tableStyleId>
              </a:tblPr>
              <a:tblGrid>
                <a:gridCol w="5364274">
                  <a:extLst>
                    <a:ext uri="{9D8B030D-6E8A-4147-A177-3AD203B41FA5}">
                      <a16:colId xmlns:a16="http://schemas.microsoft.com/office/drawing/2014/main" val="3074635786"/>
                    </a:ext>
                  </a:extLst>
                </a:gridCol>
                <a:gridCol w="6189551">
                  <a:extLst>
                    <a:ext uri="{9D8B030D-6E8A-4147-A177-3AD203B41FA5}">
                      <a16:colId xmlns:a16="http://schemas.microsoft.com/office/drawing/2014/main" val="4179358247"/>
                    </a:ext>
                  </a:extLst>
                </a:gridCol>
              </a:tblGrid>
              <a:tr h="610933">
                <a:tc gridSpan="2">
                  <a:txBody>
                    <a:bodyPr/>
                    <a:lstStyle/>
                    <a:p>
                      <a:pPr algn="l" fontAlgn="b"/>
                      <a:r>
                        <a:rPr lang="el-GR" sz="2400" b="1" u="none" strike="noStrike" cap="none" spc="0" dirty="0">
                          <a:solidFill>
                            <a:schemeClr val="bg1"/>
                          </a:solidFill>
                          <a:effectLst/>
                          <a:latin typeface="Calibri" panose="020F0502020204030204" pitchFamily="34" charset="0"/>
                        </a:rPr>
                        <a:t>Οι </a:t>
                      </a:r>
                      <a:r>
                        <a:rPr lang="el-GR" sz="2400" b="1" u="none" strike="noStrike" cap="none" spc="0" dirty="0" err="1">
                          <a:solidFill>
                            <a:schemeClr val="bg1"/>
                          </a:solidFill>
                          <a:effectLst/>
                          <a:latin typeface="Calibri" panose="020F0502020204030204" pitchFamily="34" charset="0"/>
                        </a:rPr>
                        <a:t>μικροοργανισμοι</a:t>
                      </a:r>
                      <a:r>
                        <a:rPr lang="el-GR" sz="2400" b="1" u="none" strike="noStrike" cap="none" spc="0" dirty="0">
                          <a:solidFill>
                            <a:schemeClr val="bg1"/>
                          </a:solidFill>
                          <a:effectLst/>
                          <a:latin typeface="Calibri" panose="020F0502020204030204" pitchFamily="34" charset="0"/>
                        </a:rPr>
                        <a:t> κατά τη ζύμωση του μούστου
</a:t>
                      </a:r>
                      <a:endParaRPr lang="en-US" sz="2400" b="1" i="0" u="none" strike="noStrike" cap="none" spc="0" dirty="0">
                        <a:solidFill>
                          <a:schemeClr val="bg1"/>
                        </a:solidFill>
                        <a:effectLst/>
                        <a:latin typeface="Calibri" panose="020F0502020204030204" pitchFamily="34" charset="0"/>
                      </a:endParaRPr>
                    </a:p>
                  </a:txBody>
                  <a:tcPr marL="47651" marR="4128" marT="13615" marB="102110" anchor="b">
                    <a:lnL w="12700" cmpd="sng">
                      <a:noFill/>
                    </a:lnL>
                    <a:lnR w="12700" cmpd="sng">
                      <a:noFill/>
                    </a:lnR>
                    <a:lnT w="9525" cap="flat" cmpd="sng" algn="ctr">
                      <a:noFill/>
                      <a:prstDash val="solid"/>
                    </a:lnT>
                    <a:lnB w="38100" cmpd="sng">
                      <a:noFill/>
                    </a:lnB>
                    <a:solidFill>
                      <a:schemeClr val="tx1">
                        <a:lumMod val="75000"/>
                        <a:lumOff val="25000"/>
                      </a:schemeClr>
                    </a:solidFill>
                  </a:tcPr>
                </a:tc>
                <a:tc hMerge="1">
                  <a:txBody>
                    <a:bodyPr/>
                    <a:lstStyle/>
                    <a:p>
                      <a:endParaRPr lang="el-GR"/>
                    </a:p>
                  </a:txBody>
                  <a:tcPr/>
                </a:tc>
                <a:extLst>
                  <a:ext uri="{0D108BD9-81ED-4DB2-BD59-A6C34878D82A}">
                    <a16:rowId xmlns:a16="http://schemas.microsoft.com/office/drawing/2014/main" val="519042010"/>
                  </a:ext>
                </a:extLst>
              </a:tr>
              <a:tr h="501348">
                <a:tc>
                  <a:txBody>
                    <a:bodyPr/>
                    <a:lstStyle/>
                    <a:p>
                      <a:pPr algn="l" fontAlgn="ctr"/>
                      <a:r>
                        <a:rPr lang="el-GR" sz="1400" u="none" strike="noStrike" cap="none" spc="0" dirty="0">
                          <a:solidFill>
                            <a:schemeClr val="bg1"/>
                          </a:solidFill>
                          <a:effectLst/>
                          <a:latin typeface="Calibri" panose="020F0502020204030204" pitchFamily="34" charset="0"/>
                        </a:rPr>
                        <a:t>Αμέσως μετά την έναρξη της ζύμωσης</a:t>
                      </a:r>
                      <a:endParaRPr lang="en-US" sz="1400" b="1" i="0" u="none" strike="noStrike" cap="none" spc="0" dirty="0">
                        <a:solidFill>
                          <a:schemeClr val="bg1"/>
                        </a:solidFill>
                        <a:effectLst/>
                        <a:latin typeface="Calibri" panose="020F0502020204030204" pitchFamily="34" charset="0"/>
                      </a:endParaRPr>
                    </a:p>
                  </a:txBody>
                  <a:tcPr marL="47651" marR="4128" marT="13615" marB="102110" anchor="ctr">
                    <a:lnL w="12700" cap="flat" cmpd="sng" algn="ctr">
                      <a:solidFill>
                        <a:schemeClr val="bg1"/>
                      </a:solidFill>
                      <a:prstDash val="solid"/>
                    </a:lnL>
                    <a:lnR w="12700" cmpd="sng">
                      <a:noFill/>
                      <a:prstDash val="solid"/>
                    </a:lnR>
                    <a:lnT w="38100" cmpd="sng">
                      <a:noFill/>
                    </a:lnT>
                    <a:lnB w="9525" cap="flat" cmpd="sng" algn="ctr">
                      <a:noFill/>
                      <a:prstDash val="solid"/>
                    </a:lnB>
                    <a:solidFill>
                      <a:schemeClr val="tx1">
                        <a:lumMod val="75000"/>
                        <a:lumOff val="25000"/>
                      </a:schemeClr>
                    </a:solidFill>
                  </a:tcPr>
                </a:tc>
                <a:tc>
                  <a:txBody>
                    <a:bodyPr/>
                    <a:lstStyle/>
                    <a:p>
                      <a:pPr algn="l" fontAlgn="ctr"/>
                      <a:r>
                        <a:rPr lang="el-GR" sz="1400" u="none" strike="noStrike" cap="none" spc="0" dirty="0">
                          <a:solidFill>
                            <a:schemeClr val="bg1"/>
                          </a:solidFill>
                          <a:effectLst/>
                          <a:latin typeface="Calibri" panose="020F0502020204030204" pitchFamily="34" charset="0"/>
                        </a:rPr>
                        <a:t>Δεν υπάρχει εμφανής κυτταρική ανάπτυξη ζυμομυκήτων, μυκήτων και βακτηρίων</a:t>
                      </a:r>
                      <a:endParaRPr lang="en-US" sz="1400" b="1" i="0" u="none" strike="noStrike" cap="none" spc="0" dirty="0">
                        <a:solidFill>
                          <a:schemeClr val="bg1"/>
                        </a:solidFill>
                        <a:effectLst/>
                        <a:latin typeface="Calibri" panose="020F0502020204030204" pitchFamily="34" charset="0"/>
                      </a:endParaRPr>
                    </a:p>
                  </a:txBody>
                  <a:tcPr marL="47651" marR="4128" marT="13615" marB="102110" anchor="ctr">
                    <a:lnL w="12700" cmpd="sng">
                      <a:noFill/>
                      <a:prstDash val="solid"/>
                    </a:lnL>
                    <a:lnR w="12700" cmpd="sng">
                      <a:noFill/>
                      <a:prstDash val="solid"/>
                    </a:lnR>
                    <a:lnT w="38100" cmpd="sng">
                      <a:noFill/>
                    </a:lnT>
                    <a:lnB w="9525" cap="flat" cmpd="sng" algn="ctr">
                      <a:noFill/>
                      <a:prstDash val="solid"/>
                    </a:lnB>
                    <a:solidFill>
                      <a:schemeClr val="tx1">
                        <a:lumMod val="75000"/>
                        <a:lumOff val="25000"/>
                      </a:schemeClr>
                    </a:solidFill>
                  </a:tcPr>
                </a:tc>
                <a:extLst>
                  <a:ext uri="{0D108BD9-81ED-4DB2-BD59-A6C34878D82A}">
                    <a16:rowId xmlns:a16="http://schemas.microsoft.com/office/drawing/2014/main" val="576981270"/>
                  </a:ext>
                </a:extLst>
              </a:tr>
              <a:tr h="665725">
                <a:tc>
                  <a:txBody>
                    <a:bodyPr/>
                    <a:lstStyle/>
                    <a:p>
                      <a:pPr algn="l" fontAlgn="ctr"/>
                      <a:r>
                        <a:rPr lang="el-GR" sz="1400" u="none" strike="noStrike" cap="none" spc="0" dirty="0">
                          <a:solidFill>
                            <a:schemeClr val="bg1"/>
                          </a:solidFill>
                          <a:effectLst/>
                          <a:latin typeface="Calibri" panose="020F0502020204030204" pitchFamily="34" charset="0"/>
                        </a:rPr>
                        <a:t>Όταν το ποσοστό αλκοόλης v/v είναι μεγαλύτερο από 3%</a:t>
                      </a:r>
                      <a:endParaRPr lang="en-US" sz="1400" b="1" i="0" u="none" strike="noStrike" cap="none" spc="0" dirty="0">
                        <a:solidFill>
                          <a:schemeClr val="bg1"/>
                        </a:solidFill>
                        <a:effectLst/>
                        <a:latin typeface="Calibri" panose="020F0502020204030204" pitchFamily="34" charset="0"/>
                      </a:endParaRPr>
                    </a:p>
                  </a:txBody>
                  <a:tcPr marL="47651" marR="4128" marT="13615" marB="102110" anchor="ctr">
                    <a:lnL w="12700" cap="flat" cmpd="sng" algn="ctr">
                      <a:solidFill>
                        <a:schemeClr val="bg1"/>
                      </a:solid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l" fontAlgn="ctr"/>
                      <a:r>
                        <a:rPr lang="el-GR" sz="1400" u="none" strike="noStrike" cap="none" spc="0" dirty="0">
                          <a:solidFill>
                            <a:schemeClr val="bg1"/>
                          </a:solidFill>
                          <a:effectLst/>
                          <a:latin typeface="+mn-lt"/>
                        </a:rPr>
                        <a:t>Οι μύκητες και οι ζυμομύκητες </a:t>
                      </a:r>
                      <a:r>
                        <a:rPr lang="el-GR" sz="1400" i="1" u="none" strike="noStrike" cap="none" spc="0" dirty="0">
                          <a:solidFill>
                            <a:schemeClr val="bg1"/>
                          </a:solidFill>
                          <a:effectLst/>
                          <a:latin typeface="+mn-lt"/>
                        </a:rPr>
                        <a:t>S. </a:t>
                      </a:r>
                      <a:r>
                        <a:rPr lang="el-GR" sz="1400" i="1" u="none" strike="noStrike" cap="none" spc="0" dirty="0" err="1">
                          <a:solidFill>
                            <a:schemeClr val="bg1"/>
                          </a:solidFill>
                          <a:effectLst/>
                          <a:latin typeface="+mn-lt"/>
                        </a:rPr>
                        <a:t>appiculatus</a:t>
                      </a:r>
                      <a:r>
                        <a:rPr lang="el-GR" sz="1400" i="1" u="none" strike="noStrike" cap="none" spc="0" dirty="0">
                          <a:solidFill>
                            <a:schemeClr val="bg1"/>
                          </a:solidFill>
                          <a:effectLst/>
                          <a:latin typeface="+mn-lt"/>
                        </a:rPr>
                        <a:t> </a:t>
                      </a:r>
                      <a:r>
                        <a:rPr lang="el-GR" sz="1400" u="none" strike="noStrike" cap="none" spc="0" dirty="0">
                          <a:solidFill>
                            <a:schemeClr val="bg1"/>
                          </a:solidFill>
                          <a:effectLst/>
                          <a:latin typeface="+mn-lt"/>
                        </a:rPr>
                        <a:t>καθώς και ορισμένες ζύμες που δεν είναι ανθεκτικές στο αλκοόλ εξαφανίζονται</a:t>
                      </a:r>
                      <a:endParaRPr lang="en-US" sz="1400" b="1" i="0" u="none" strike="noStrike" cap="none" spc="0" dirty="0">
                        <a:solidFill>
                          <a:schemeClr val="bg1"/>
                        </a:solidFill>
                        <a:effectLst/>
                        <a:latin typeface="+mn-lt"/>
                      </a:endParaRPr>
                    </a:p>
                  </a:txBody>
                  <a:tcPr marL="47651" marR="4128" marT="13615" marB="102110" anchor="ctr">
                    <a:lnL w="12700" cmpd="sng">
                      <a:noFill/>
                      <a:prstDash val="solid"/>
                    </a:lnL>
                    <a:lnR w="12700" cmpd="sng">
                      <a:noFill/>
                      <a:prstDash val="solid"/>
                    </a:lnR>
                    <a:lnT w="9525" cap="flat" cmpd="sng" algn="ctr">
                      <a:noFill/>
                      <a:prstDash val="solid"/>
                    </a:lnT>
                    <a:lnB w="12700" cmpd="sng">
                      <a:noFill/>
                      <a:prstDash val="solid"/>
                    </a:lnB>
                    <a:solidFill>
                      <a:srgbClr val="595959"/>
                    </a:solidFill>
                  </a:tcPr>
                </a:tc>
                <a:extLst>
                  <a:ext uri="{0D108BD9-81ED-4DB2-BD59-A6C34878D82A}">
                    <a16:rowId xmlns:a16="http://schemas.microsoft.com/office/drawing/2014/main" val="277123508"/>
                  </a:ext>
                </a:extLst>
              </a:tr>
              <a:tr h="665725">
                <a:tc>
                  <a:txBody>
                    <a:bodyPr/>
                    <a:lstStyle/>
                    <a:p>
                      <a:pPr algn="l" fontAlgn="ctr"/>
                      <a:r>
                        <a:rPr lang="el-GR" sz="1400" u="none" strike="noStrike" cap="none" spc="0" dirty="0">
                          <a:solidFill>
                            <a:schemeClr val="bg1"/>
                          </a:solidFill>
                          <a:effectLst/>
                          <a:latin typeface="Calibri" panose="020F0502020204030204" pitchFamily="34" charset="0"/>
                        </a:rPr>
                        <a:t>Σε συγκέντρωση αλκοόλ υψηλότερη από 5% v / v </a:t>
                      </a:r>
                      <a:endParaRPr lang="en-US" sz="1400" b="1" i="0" u="none" strike="noStrike" cap="none" spc="0" dirty="0">
                        <a:solidFill>
                          <a:schemeClr val="bg1"/>
                        </a:solidFill>
                        <a:effectLst/>
                        <a:latin typeface="Calibri" panose="020F0502020204030204" pitchFamily="34" charset="0"/>
                      </a:endParaRPr>
                    </a:p>
                  </a:txBody>
                  <a:tcPr marL="47651" marR="4128" marT="13615" marB="102110" anchor="ctr">
                    <a:lnL w="12700" cap="flat" cmpd="sng" algn="ctr">
                      <a:solidFill>
                        <a:schemeClr val="bg1"/>
                      </a:solid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l" fontAlgn="ctr"/>
                      <a:r>
                        <a:rPr lang="el-GR" sz="1400" u="none" strike="noStrike" cap="none" spc="0" dirty="0">
                          <a:solidFill>
                            <a:schemeClr val="bg1"/>
                          </a:solidFill>
                          <a:effectLst/>
                          <a:latin typeface="Calibri" panose="020F0502020204030204" pitchFamily="34" charset="0"/>
                        </a:rPr>
                        <a:t>Τα βακτήρια αρχίζουν να εξαφανίζονται και η εξαφάνιση αυξάνεται καθώς αυξάνεται το ποσοστό αλκοόλ </a:t>
                      </a:r>
                      <a:endParaRPr lang="en-US" sz="1400" b="1" i="0" u="none" strike="noStrike" cap="none" spc="0" dirty="0">
                        <a:solidFill>
                          <a:schemeClr val="bg1"/>
                        </a:solidFill>
                        <a:effectLst/>
                        <a:latin typeface="Calibri" panose="020F0502020204030204" pitchFamily="34" charset="0"/>
                      </a:endParaRPr>
                    </a:p>
                  </a:txBody>
                  <a:tcPr marL="47651" marR="4128" marT="13615" marB="102110" anchor="ctr">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extLst>
                  <a:ext uri="{0D108BD9-81ED-4DB2-BD59-A6C34878D82A}">
                    <a16:rowId xmlns:a16="http://schemas.microsoft.com/office/drawing/2014/main" val="153428018"/>
                  </a:ext>
                </a:extLst>
              </a:tr>
              <a:tr h="501348">
                <a:tc>
                  <a:txBody>
                    <a:bodyPr/>
                    <a:lstStyle/>
                    <a:p>
                      <a:pPr algn="l" fontAlgn="ctr"/>
                      <a:r>
                        <a:rPr lang="el-GR" sz="1400" u="none" strike="noStrike" cap="none" spc="0" dirty="0">
                          <a:solidFill>
                            <a:schemeClr val="bg1"/>
                          </a:solidFill>
                          <a:effectLst/>
                          <a:latin typeface="Calibri" panose="020F0502020204030204" pitchFamily="34" charset="0"/>
                        </a:rPr>
                        <a:t>Σε συγκέντρωση αλκοόλ υψηλότερη από 10% v / v 
</a:t>
                      </a:r>
                      <a:endParaRPr lang="en-US" sz="1400" b="1" i="0" u="none" strike="noStrike" cap="none" spc="0" dirty="0">
                        <a:solidFill>
                          <a:schemeClr val="bg1"/>
                        </a:solidFill>
                        <a:effectLst/>
                        <a:latin typeface="Calibri" panose="020F0502020204030204" pitchFamily="34" charset="0"/>
                      </a:endParaRPr>
                    </a:p>
                  </a:txBody>
                  <a:tcPr marL="47651" marR="4128" marT="13615" marB="102110" anchor="ctr">
                    <a:lnL w="12700" cap="flat" cmpd="sng" algn="ctr">
                      <a:solidFill>
                        <a:schemeClr val="bg1"/>
                      </a:solid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l" fontAlgn="ctr"/>
                      <a:r>
                        <a:rPr lang="el-GR" sz="1400" u="none" strike="noStrike" cap="none" spc="0" dirty="0">
                          <a:solidFill>
                            <a:schemeClr val="bg1"/>
                          </a:solidFill>
                          <a:effectLst/>
                          <a:latin typeface="Calibri" panose="020F0502020204030204" pitchFamily="34" charset="0"/>
                        </a:rPr>
                        <a:t>Τα είδη της ζύμης μειώνονται
</a:t>
                      </a:r>
                      <a:endParaRPr lang="en-US" sz="1400" b="1" i="0" u="none" strike="noStrike" cap="none" spc="0" dirty="0">
                        <a:solidFill>
                          <a:schemeClr val="bg1"/>
                        </a:solidFill>
                        <a:effectLst/>
                        <a:latin typeface="Calibri" panose="020F0502020204030204" pitchFamily="34" charset="0"/>
                      </a:endParaRPr>
                    </a:p>
                  </a:txBody>
                  <a:tcPr marL="47651" marR="4128" marT="13615" marB="102110" anchor="ctr">
                    <a:lnL w="12700" cmpd="sng">
                      <a:noFill/>
                      <a:prstDash val="solid"/>
                    </a:lnL>
                    <a:lnR w="12700" cmpd="sng">
                      <a:noFill/>
                      <a:prstDash val="solid"/>
                    </a:lnR>
                    <a:lnT w="9525" cap="flat" cmpd="sng" algn="ctr">
                      <a:noFill/>
                      <a:prstDash val="solid"/>
                    </a:lnT>
                    <a:lnB w="12700" cmpd="sng">
                      <a:noFill/>
                      <a:prstDash val="solid"/>
                    </a:lnB>
                    <a:solidFill>
                      <a:srgbClr val="595959"/>
                    </a:solidFill>
                  </a:tcPr>
                </a:tc>
                <a:extLst>
                  <a:ext uri="{0D108BD9-81ED-4DB2-BD59-A6C34878D82A}">
                    <a16:rowId xmlns:a16="http://schemas.microsoft.com/office/drawing/2014/main" val="3387830044"/>
                  </a:ext>
                </a:extLst>
              </a:tr>
              <a:tr h="830101">
                <a:tc>
                  <a:txBody>
                    <a:bodyPr/>
                    <a:lstStyle/>
                    <a:p>
                      <a:pPr algn="l" fontAlgn="b"/>
                      <a:r>
                        <a:rPr lang="el-GR" sz="1400" u="none" strike="noStrike" cap="none" spc="0" dirty="0">
                          <a:solidFill>
                            <a:schemeClr val="bg1"/>
                          </a:solidFill>
                          <a:effectLst/>
                          <a:latin typeface="Calibri" panose="020F0502020204030204" pitchFamily="34" charset="0"/>
                        </a:rPr>
                        <a:t>Μετά το τέλος της ζύμωσης σε γλεύκος πυκνότητας 12</a:t>
                      </a:r>
                      <a:r>
                        <a:rPr lang="el-GR" sz="1400" u="none" strike="noStrike" cap="none" spc="0" baseline="30000" dirty="0">
                          <a:solidFill>
                            <a:schemeClr val="bg1"/>
                          </a:solidFill>
                          <a:effectLst/>
                          <a:latin typeface="Calibri" panose="020F0502020204030204" pitchFamily="34" charset="0"/>
                        </a:rPr>
                        <a:t>o</a:t>
                      </a:r>
                      <a:r>
                        <a:rPr lang="el-GR" sz="1400" u="none" strike="noStrike" cap="none" spc="0" dirty="0">
                          <a:solidFill>
                            <a:schemeClr val="bg1"/>
                          </a:solidFill>
                          <a:effectLst/>
                        </a:rPr>
                        <a:t>Be</a:t>
                      </a:r>
                      <a:endParaRPr lang="en-US" sz="1400" b="0" i="0" u="none" strike="noStrike" cap="none" spc="0" dirty="0">
                        <a:solidFill>
                          <a:schemeClr val="bg1"/>
                        </a:solidFill>
                        <a:effectLst/>
                        <a:latin typeface="Calibri" panose="020F0502020204030204" pitchFamily="34" charset="0"/>
                      </a:endParaRPr>
                    </a:p>
                  </a:txBody>
                  <a:tcPr marL="47651" marR="4128" marT="13615" marB="102110" anchor="b">
                    <a:lnL w="12700" cap="flat" cmpd="sng" algn="ctr">
                      <a:solidFill>
                        <a:schemeClr val="bg1"/>
                      </a:solid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tc>
                  <a:txBody>
                    <a:bodyPr/>
                    <a:lstStyle/>
                    <a:p>
                      <a:pPr algn="l" fontAlgn="b"/>
                      <a:r>
                        <a:rPr lang="el-GR" sz="1400" u="none" strike="noStrike" cap="none" spc="0" dirty="0">
                          <a:solidFill>
                            <a:schemeClr val="bg1"/>
                          </a:solidFill>
                          <a:effectLst/>
                          <a:latin typeface="Calibri" panose="020F0502020204030204" pitchFamily="34" charset="0"/>
                        </a:rPr>
                        <a:t>Μόνο μερικά νεκρά κύτταρα ζύμης μπορούν να παρατηρηθούν  στο υπερκείμενο κρασί από το μικροσκόπιο. 
Τα περισσότερα από τα νεκρά κύτταρα κατακρημνίζονται</a:t>
                      </a:r>
                      <a:endParaRPr lang="en-US" sz="1400" b="0" i="0" u="none" strike="noStrike" cap="none" spc="0" dirty="0">
                        <a:solidFill>
                          <a:schemeClr val="bg1"/>
                        </a:solidFill>
                        <a:effectLst/>
                        <a:latin typeface="Calibri" panose="020F0502020204030204" pitchFamily="34" charset="0"/>
                      </a:endParaRPr>
                    </a:p>
                  </a:txBody>
                  <a:tcPr marL="47651" marR="4128" marT="13615" marB="102110" anchor="b">
                    <a:lnL w="12700" cmpd="sng">
                      <a:noFill/>
                      <a:prstDash val="solid"/>
                    </a:lnL>
                    <a:lnR w="12700" cmpd="sng">
                      <a:noFill/>
                      <a:prstDash val="solid"/>
                    </a:lnR>
                    <a:lnT w="12700" cmpd="sng">
                      <a:noFill/>
                      <a:prstDash val="solid"/>
                    </a:lnT>
                    <a:lnB w="9525" cap="flat" cmpd="sng" algn="ctr">
                      <a:noFill/>
                      <a:prstDash val="solid"/>
                    </a:lnB>
                    <a:solidFill>
                      <a:schemeClr val="tx1">
                        <a:lumMod val="75000"/>
                        <a:lumOff val="25000"/>
                      </a:schemeClr>
                    </a:solidFill>
                  </a:tcPr>
                </a:tc>
                <a:extLst>
                  <a:ext uri="{0D108BD9-81ED-4DB2-BD59-A6C34878D82A}">
                    <a16:rowId xmlns:a16="http://schemas.microsoft.com/office/drawing/2014/main" val="2974048092"/>
                  </a:ext>
                </a:extLst>
              </a:tr>
              <a:tr h="501348">
                <a:tc>
                  <a:txBody>
                    <a:bodyPr/>
                    <a:lstStyle/>
                    <a:p>
                      <a:pPr algn="l" fontAlgn="b"/>
                      <a:r>
                        <a:rPr lang="el-GR" sz="1400" u="none" strike="noStrike" cap="none" spc="0" dirty="0">
                          <a:solidFill>
                            <a:schemeClr val="bg1"/>
                          </a:solidFill>
                          <a:effectLst/>
                          <a:latin typeface="Calibri" panose="020F0502020204030204" pitchFamily="34" charset="0"/>
                        </a:rPr>
                        <a:t>Σε συγκέντρωση αλκοόλ υψηλότερη από 13% v/v</a:t>
                      </a:r>
                      <a:endParaRPr lang="en-US" sz="1400" b="0" i="0" u="none" strike="noStrike" cap="none" spc="0" dirty="0">
                        <a:solidFill>
                          <a:schemeClr val="bg1"/>
                        </a:solidFill>
                        <a:effectLst/>
                        <a:latin typeface="Calibri" panose="020F0502020204030204" pitchFamily="34" charset="0"/>
                      </a:endParaRPr>
                    </a:p>
                  </a:txBody>
                  <a:tcPr marL="47651" marR="4128" marT="13615" marB="102110" anchor="b">
                    <a:lnL w="12700" cap="flat" cmpd="sng" algn="ctr">
                      <a:solidFill>
                        <a:schemeClr val="bg1"/>
                      </a:solidFill>
                      <a:prstDash val="solid"/>
                    </a:lnL>
                    <a:lnR w="12700" cmpd="sng">
                      <a:noFill/>
                      <a:prstDash val="solid"/>
                    </a:lnR>
                    <a:lnT w="9525" cap="flat" cmpd="sng" algn="ctr">
                      <a:noFill/>
                      <a:prstDash val="solid"/>
                    </a:lnT>
                    <a:lnB w="12700" cmpd="sng">
                      <a:noFill/>
                      <a:prstDash val="solid"/>
                    </a:lnB>
                    <a:solidFill>
                      <a:srgbClr val="595959"/>
                    </a:solidFill>
                  </a:tcPr>
                </a:tc>
                <a:tc>
                  <a:txBody>
                    <a:bodyPr/>
                    <a:lstStyle/>
                    <a:p>
                      <a:pPr algn="l" fontAlgn="b"/>
                      <a:r>
                        <a:rPr lang="el-GR" sz="1400" u="none" strike="noStrike" cap="none" spc="0" dirty="0">
                          <a:solidFill>
                            <a:schemeClr val="bg1"/>
                          </a:solidFill>
                          <a:effectLst/>
                          <a:latin typeface="Calibri" panose="020F0502020204030204" pitchFamily="34" charset="0"/>
                        </a:rPr>
                        <a:t>Παρατηρείται περαιτέρω περιορισμός των ζυμομυκήτων</a:t>
                      </a:r>
                      <a:endParaRPr lang="en-US" sz="1400" b="0" i="0" u="none" strike="noStrike" cap="none" spc="0" dirty="0">
                        <a:solidFill>
                          <a:schemeClr val="bg1"/>
                        </a:solidFill>
                        <a:effectLst/>
                        <a:latin typeface="Calibri" panose="020F0502020204030204" pitchFamily="34" charset="0"/>
                      </a:endParaRPr>
                    </a:p>
                  </a:txBody>
                  <a:tcPr marL="47651" marR="4128" marT="13615" marB="102110" anchor="b">
                    <a:lnL w="12700" cmpd="sng">
                      <a:noFill/>
                      <a:prstDash val="solid"/>
                    </a:lnL>
                    <a:lnR w="12700" cmpd="sng">
                      <a:noFill/>
                      <a:prstDash val="solid"/>
                    </a:lnR>
                    <a:lnT w="9525" cap="flat" cmpd="sng" algn="ctr">
                      <a:noFill/>
                      <a:prstDash val="solid"/>
                    </a:lnT>
                    <a:lnB w="12700" cmpd="sng">
                      <a:noFill/>
                      <a:prstDash val="solid"/>
                    </a:lnB>
                    <a:solidFill>
                      <a:srgbClr val="595959"/>
                    </a:solidFill>
                  </a:tcPr>
                </a:tc>
                <a:extLst>
                  <a:ext uri="{0D108BD9-81ED-4DB2-BD59-A6C34878D82A}">
                    <a16:rowId xmlns:a16="http://schemas.microsoft.com/office/drawing/2014/main" val="7294731"/>
                  </a:ext>
                </a:extLst>
              </a:tr>
              <a:tr h="665725">
                <a:tc>
                  <a:txBody>
                    <a:bodyPr/>
                    <a:lstStyle/>
                    <a:p>
                      <a:pPr algn="l" fontAlgn="b"/>
                      <a:r>
                        <a:rPr lang="el-GR" sz="1400" u="none" strike="noStrike" cap="none" spc="0" dirty="0">
                          <a:solidFill>
                            <a:schemeClr val="bg1"/>
                          </a:solidFill>
                          <a:effectLst/>
                          <a:latin typeface="Calibri" panose="020F0502020204030204" pitchFamily="34" charset="0"/>
                        </a:rPr>
                        <a:t>Περιεκτικότητα σε αλκοόλ άνω του 15% v/v
</a:t>
                      </a:r>
                      <a:endParaRPr lang="en-US" sz="1400" b="0" i="0" u="none" strike="noStrike" cap="none" spc="0" dirty="0">
                        <a:solidFill>
                          <a:schemeClr val="bg1"/>
                        </a:solidFill>
                        <a:effectLst/>
                        <a:latin typeface="Calibri" panose="020F0502020204030204" pitchFamily="34" charset="0"/>
                      </a:endParaRPr>
                    </a:p>
                  </a:txBody>
                  <a:tcPr marL="47651" marR="4128" marT="13615" marB="102110" anchor="b">
                    <a:lnL w="12700" cap="flat" cmpd="sng" algn="ctr">
                      <a:solidFill>
                        <a:schemeClr val="bg1"/>
                      </a:solid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tc>
                  <a:txBody>
                    <a:bodyPr/>
                    <a:lstStyle/>
                    <a:p>
                      <a:pPr algn="l" fontAlgn="b"/>
                      <a:r>
                        <a:rPr lang="el-GR" sz="1400" u="none" strike="noStrike" cap="none" spc="0" dirty="0">
                          <a:solidFill>
                            <a:schemeClr val="bg1"/>
                          </a:solidFill>
                          <a:effectLst/>
                          <a:latin typeface="Calibri" panose="020F0502020204030204" pitchFamily="34" charset="0"/>
                        </a:rPr>
                        <a:t>Κανένας μικροοργανισμός δεν θα μπορούσε να επιβιώσει εκτός από κάποια σπάνια στελέχη ζύμης που υπάρχουν στην ελληνική γεωργική περιοχή
</a:t>
                      </a:r>
                      <a:endParaRPr lang="en-US" sz="1400" b="0" i="0" u="none" strike="noStrike" cap="none" spc="0" dirty="0">
                        <a:solidFill>
                          <a:schemeClr val="bg1"/>
                        </a:solidFill>
                        <a:effectLst/>
                        <a:latin typeface="Calibri" panose="020F0502020204030204" pitchFamily="34" charset="0"/>
                      </a:endParaRPr>
                    </a:p>
                  </a:txBody>
                  <a:tcPr marL="47651" marR="4128" marT="13615" marB="102110" anchor="b">
                    <a:lnL w="12700" cmpd="sng">
                      <a:noFill/>
                      <a:prstDash val="solid"/>
                    </a:lnL>
                    <a:lnR w="12700" cmpd="sng">
                      <a:noFill/>
                      <a:prstDash val="solid"/>
                    </a:lnR>
                    <a:lnT w="12700" cmpd="sng">
                      <a:noFill/>
                      <a:prstDash val="solid"/>
                    </a:lnT>
                    <a:lnB w="12700" cmpd="sng">
                      <a:noFill/>
                      <a:prstDash val="solid"/>
                    </a:lnB>
                    <a:solidFill>
                      <a:schemeClr val="tx1">
                        <a:lumMod val="75000"/>
                        <a:lumOff val="25000"/>
                      </a:schemeClr>
                    </a:solidFill>
                  </a:tcPr>
                </a:tc>
                <a:extLst>
                  <a:ext uri="{0D108BD9-81ED-4DB2-BD59-A6C34878D82A}">
                    <a16:rowId xmlns:a16="http://schemas.microsoft.com/office/drawing/2014/main" val="2718653343"/>
                  </a:ext>
                </a:extLst>
              </a:tr>
            </a:tbl>
          </a:graphicData>
        </a:graphic>
      </p:graphicFrame>
    </p:spTree>
    <p:extLst>
      <p:ext uri="{BB962C8B-B14F-4D97-AF65-F5344CB8AC3E}">
        <p14:creationId xmlns:p14="http://schemas.microsoft.com/office/powerpoint/2010/main" val="13912481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28" name="Rectangle 27">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30" name="Straight Connector 29">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6"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8" name="Isosceles Triangle 37">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0"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2" name="Isosceles Triangle 41">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7CC24441-BA52-0C45-1089-6035C1A5D921}"/>
              </a:ext>
            </a:extLst>
          </p:cNvPr>
          <p:cNvSpPr>
            <a:spLocks noGrp="1"/>
          </p:cNvSpPr>
          <p:nvPr>
            <p:ph type="title"/>
          </p:nvPr>
        </p:nvSpPr>
        <p:spPr>
          <a:xfrm>
            <a:off x="677334" y="609600"/>
            <a:ext cx="3843375" cy="5175624"/>
          </a:xfrm>
        </p:spPr>
        <p:txBody>
          <a:bodyPr anchor="ctr">
            <a:normAutofit/>
          </a:bodyPr>
          <a:lstStyle/>
          <a:p>
            <a:r>
              <a:rPr lang="el-GR" b="1">
                <a:solidFill>
                  <a:schemeClr val="tx1">
                    <a:lumMod val="85000"/>
                    <a:lumOff val="15000"/>
                  </a:schemeClr>
                </a:solidFill>
              </a:rPr>
              <a:t>Προσθήκη διοξειδίου του θείου
</a:t>
            </a:r>
            <a:endParaRPr lang="el-GR">
              <a:solidFill>
                <a:schemeClr val="tx1">
                  <a:lumMod val="85000"/>
                  <a:lumOff val="15000"/>
                </a:schemeClr>
              </a:solidFill>
            </a:endParaRPr>
          </a:p>
        </p:txBody>
      </p:sp>
      <p:sp>
        <p:nvSpPr>
          <p:cNvPr id="44" name="Freeform: Shape 43">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31DFA10A-F5DF-5837-4F74-A512B0020EC5}"/>
              </a:ext>
            </a:extLst>
          </p:cNvPr>
          <p:cNvSpPr>
            <a:spLocks noGrp="1"/>
          </p:cNvSpPr>
          <p:nvPr>
            <p:ph idx="1"/>
          </p:nvPr>
        </p:nvSpPr>
        <p:spPr>
          <a:xfrm>
            <a:off x="6116084" y="609601"/>
            <a:ext cx="5511296" cy="5175624"/>
          </a:xfrm>
        </p:spPr>
        <p:txBody>
          <a:bodyPr anchor="ctr">
            <a:normAutofit fontScale="92500"/>
          </a:bodyPr>
          <a:lstStyle/>
          <a:p>
            <a:r>
              <a:rPr lang="el-GR" sz="2800" b="1" dirty="0">
                <a:solidFill>
                  <a:srgbClr val="FFFFFF"/>
                </a:solidFill>
              </a:rPr>
              <a:t>Πλεονεκτήματα
α) Οι οίνοι θα έχουν μικρότερη πτητική οξύτητα
β) Η τελική συγκέντρωση αλκοόλης θα αυξηθεί κατά 0,2-0,3% v/v
γ) Οίνοι με βελτιωμένο άρωμα και γεύση
δ) Η βελτίωση του οίνου θα είναι ακόμα πιο αποτελεσματική
ε) Φωτεινότητα του χρώματος του κρασιού</a:t>
            </a:r>
            <a:endParaRPr lang="el-GR" sz="2800" dirty="0">
              <a:solidFill>
                <a:srgbClr val="FFFFFF"/>
              </a:solidFill>
            </a:endParaRPr>
          </a:p>
        </p:txBody>
      </p:sp>
      <p:sp>
        <p:nvSpPr>
          <p:cNvPr id="4" name="Θέση αριθμού διαφάνειας 3">
            <a:extLst>
              <a:ext uri="{FF2B5EF4-FFF2-40B4-BE49-F238E27FC236}">
                <a16:creationId xmlns:a16="http://schemas.microsoft.com/office/drawing/2014/main" id="{6CB800EE-34B3-08D7-EAF3-6FE05C09BDF9}"/>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89</a:t>
            </a:fld>
            <a:endParaRPr lang="el-GR">
              <a:solidFill>
                <a:srgbClr val="FFFFFF"/>
              </a:solidFill>
            </a:endParaRPr>
          </a:p>
        </p:txBody>
      </p:sp>
    </p:spTree>
    <p:extLst>
      <p:ext uri="{BB962C8B-B14F-4D97-AF65-F5344CB8AC3E}">
        <p14:creationId xmlns:p14="http://schemas.microsoft.com/office/powerpoint/2010/main" val="996976101"/>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67E304-3CB2-04AC-C581-BCF8C5E11430}"/>
              </a:ext>
            </a:extLst>
          </p:cNvPr>
          <p:cNvSpPr>
            <a:spLocks noGrp="1"/>
          </p:cNvSpPr>
          <p:nvPr>
            <p:ph type="title"/>
          </p:nvPr>
        </p:nvSpPr>
        <p:spPr/>
        <p:txBody>
          <a:bodyPr/>
          <a:lstStyle/>
          <a:p>
            <a:r>
              <a:rPr lang="el-GR" dirty="0"/>
              <a:t>Βιολογική υπερωρίμανση</a:t>
            </a:r>
          </a:p>
        </p:txBody>
      </p:sp>
      <p:sp>
        <p:nvSpPr>
          <p:cNvPr id="3" name="Θέση περιεχομένου 2">
            <a:extLst>
              <a:ext uri="{FF2B5EF4-FFF2-40B4-BE49-F238E27FC236}">
                <a16:creationId xmlns:a16="http://schemas.microsoft.com/office/drawing/2014/main" id="{53534801-2E69-7606-C87B-00F546511001}"/>
              </a:ext>
            </a:extLst>
          </p:cNvPr>
          <p:cNvSpPr>
            <a:spLocks noGrp="1"/>
          </p:cNvSpPr>
          <p:nvPr>
            <p:ph idx="1"/>
          </p:nvPr>
        </p:nvSpPr>
        <p:spPr>
          <a:xfrm>
            <a:off x="677334" y="2160589"/>
            <a:ext cx="5952066" cy="3880773"/>
          </a:xfrm>
        </p:spPr>
        <p:txBody>
          <a:bodyPr/>
          <a:lstStyle/>
          <a:p>
            <a:r>
              <a:rPr lang="el-GR" dirty="0"/>
              <a:t>Η ευγενής σήψη γίνεται σε λίγα μέρη του κόσμου και ιδιαίτερα εκεί που υπάρχει πρωινή ομίχλη και όχι βροχερός καιρός.</a:t>
            </a:r>
          </a:p>
          <a:p>
            <a:r>
              <a:rPr lang="el-GR" dirty="0"/>
              <a:t>Σε ψυχρό καιρό και υψηλή υγρασία έχουμε μεγάλη ανάπτυξη του μύκητα εμφανίζονται έντονες λευκές-φαιές </a:t>
            </a:r>
            <a:r>
              <a:rPr lang="el-GR" dirty="0" err="1"/>
              <a:t>μούχλες</a:t>
            </a:r>
            <a:r>
              <a:rPr lang="el-GR" dirty="0"/>
              <a:t> και τελικά έχουμε δυσμενή επίδραση στην οινοποίηση.</a:t>
            </a:r>
          </a:p>
          <a:p>
            <a:endParaRPr lang="el-GR" dirty="0"/>
          </a:p>
        </p:txBody>
      </p:sp>
      <p:sp>
        <p:nvSpPr>
          <p:cNvPr id="4" name="Θέση αριθμού διαφάνειας 3">
            <a:extLst>
              <a:ext uri="{FF2B5EF4-FFF2-40B4-BE49-F238E27FC236}">
                <a16:creationId xmlns:a16="http://schemas.microsoft.com/office/drawing/2014/main" id="{97B22198-6644-4400-EECA-DD6DE02FADD0}"/>
              </a:ext>
            </a:extLst>
          </p:cNvPr>
          <p:cNvSpPr>
            <a:spLocks noGrp="1"/>
          </p:cNvSpPr>
          <p:nvPr>
            <p:ph type="sldNum" sz="quarter" idx="12"/>
          </p:nvPr>
        </p:nvSpPr>
        <p:spPr/>
        <p:txBody>
          <a:bodyPr/>
          <a:lstStyle/>
          <a:p>
            <a:fld id="{E56A5D8D-318D-4644-ADF8-BC977F9584B9}" type="slidenum">
              <a:rPr lang="el-GR" smtClean="0"/>
              <a:t>9</a:t>
            </a:fld>
            <a:endParaRPr lang="el-GR"/>
          </a:p>
        </p:txBody>
      </p:sp>
      <p:pic>
        <p:nvPicPr>
          <p:cNvPr id="5" name="Εικόνα 4">
            <a:extLst>
              <a:ext uri="{FF2B5EF4-FFF2-40B4-BE49-F238E27FC236}">
                <a16:creationId xmlns:a16="http://schemas.microsoft.com/office/drawing/2014/main" id="{518AF7C4-34BE-48BA-3B99-221CA602295D}"/>
              </a:ext>
            </a:extLst>
          </p:cNvPr>
          <p:cNvPicPr>
            <a:picLocks noChangeAspect="1"/>
          </p:cNvPicPr>
          <p:nvPr/>
        </p:nvPicPr>
        <p:blipFill>
          <a:blip r:embed="rId2"/>
          <a:stretch>
            <a:fillRect/>
          </a:stretch>
        </p:blipFill>
        <p:spPr>
          <a:xfrm>
            <a:off x="7177069" y="1444625"/>
            <a:ext cx="4810161" cy="3603048"/>
          </a:xfrm>
          <a:prstGeom prst="rect">
            <a:avLst/>
          </a:prstGeom>
        </p:spPr>
      </p:pic>
    </p:spTree>
    <p:extLst>
      <p:ext uri="{BB962C8B-B14F-4D97-AF65-F5344CB8AC3E}">
        <p14:creationId xmlns:p14="http://schemas.microsoft.com/office/powerpoint/2010/main" val="17831076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5F501E0C-8658-C834-E408-BB303607F114}"/>
              </a:ext>
            </a:extLst>
          </p:cNvPr>
          <p:cNvSpPr>
            <a:spLocks noGrp="1"/>
          </p:cNvSpPr>
          <p:nvPr>
            <p:ph type="title"/>
          </p:nvPr>
        </p:nvSpPr>
        <p:spPr>
          <a:xfrm>
            <a:off x="677334" y="609600"/>
            <a:ext cx="8596668" cy="1320800"/>
          </a:xfrm>
        </p:spPr>
        <p:txBody>
          <a:bodyPr>
            <a:normAutofit/>
          </a:bodyPr>
          <a:lstStyle/>
          <a:p>
            <a:r>
              <a:rPr lang="el-GR" b="1" dirty="0"/>
              <a:t>Προσθήκη διοξειδίου του θείου</a:t>
            </a:r>
            <a:endParaRPr lang="el-GR" dirty="0"/>
          </a:p>
        </p:txBody>
      </p:sp>
      <p:sp>
        <p:nvSpPr>
          <p:cNvPr id="4" name="Θέση αριθμού διαφάνειας 3">
            <a:extLst>
              <a:ext uri="{FF2B5EF4-FFF2-40B4-BE49-F238E27FC236}">
                <a16:creationId xmlns:a16="http://schemas.microsoft.com/office/drawing/2014/main" id="{49C794E0-6925-52C9-FD99-A94B9BFC2AA1}"/>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90</a:t>
            </a:fld>
            <a:endParaRPr lang="el-GR"/>
          </a:p>
        </p:txBody>
      </p:sp>
      <p:sp>
        <p:nvSpPr>
          <p:cNvPr id="3" name="Θέση περιεχομένου 2">
            <a:extLst>
              <a:ext uri="{FF2B5EF4-FFF2-40B4-BE49-F238E27FC236}">
                <a16:creationId xmlns:a16="http://schemas.microsoft.com/office/drawing/2014/main" id="{6C135429-DECB-7B85-BF6A-C73DCBA093CA}"/>
              </a:ext>
            </a:extLst>
          </p:cNvPr>
          <p:cNvSpPr>
            <a:spLocks noGrp="1"/>
          </p:cNvSpPr>
          <p:nvPr>
            <p:ph idx="1"/>
          </p:nvPr>
        </p:nvSpPr>
        <p:spPr>
          <a:xfrm>
            <a:off x="677334" y="2160589"/>
            <a:ext cx="8596668" cy="3880773"/>
          </a:xfrm>
        </p:spPr>
        <p:txBody>
          <a:bodyPr>
            <a:normAutofit/>
          </a:bodyPr>
          <a:lstStyle/>
          <a:p>
            <a:r>
              <a:rPr lang="el-GR" b="1" dirty="0"/>
              <a:t>Παράγοντες που επηρεάζουν την προσθήκη διοξειδίου του θείου
Αν ο μούστος σταφυλιών προέρχεται από σταφύλια εξαιρετικής ποιότητας και χωρίς </a:t>
            </a:r>
            <a:r>
              <a:rPr lang="el-GR" b="1" dirty="0" err="1"/>
              <a:t>μούχλες</a:t>
            </a:r>
            <a:r>
              <a:rPr lang="el-GR" b="1" dirty="0"/>
              <a:t>: θα πρέπει να προστεθούν 10-15gr SO</a:t>
            </a:r>
            <a:r>
              <a:rPr lang="el-GR" b="1" baseline="-25000" dirty="0"/>
              <a:t>2</a:t>
            </a:r>
            <a:r>
              <a:rPr lang="el-GR" b="1" dirty="0"/>
              <a:t> ανά 100L λευκό κρασί και 20-25gr ανά 100L ερυθρού κρασιού
Αν το γλεύκος προέρχεται από σταφύλια μολυσμένα από περονόσπορο: θα πρέπει να προστεθούν 15-35gr SO</a:t>
            </a:r>
            <a:r>
              <a:rPr lang="el-GR" b="1" baseline="-25000" dirty="0"/>
              <a:t>2</a:t>
            </a:r>
            <a:r>
              <a:rPr lang="el-GR" b="1" dirty="0"/>
              <a:t> ανά 100L κρασιού 
Σε ζύμωση χαμηλής θερμοκρασίας (20-23</a:t>
            </a:r>
            <a:r>
              <a:rPr lang="el-GR" b="1" baseline="30000" dirty="0"/>
              <a:t>o</a:t>
            </a:r>
            <a:r>
              <a:rPr lang="el-GR" b="1" dirty="0"/>
              <a:t>C) απαιτείται συγκέντρωση 10gr ανά 100L SO</a:t>
            </a:r>
            <a:r>
              <a:rPr lang="el-GR" b="1" baseline="-25000" dirty="0"/>
              <a:t>2</a:t>
            </a:r>
            <a:r>
              <a:rPr lang="el-GR" b="1" dirty="0"/>
              <a:t>
Στο γλεύκος σταφυλιών με αρχική θερμοκρασία μεγαλύτερη από 26</a:t>
            </a:r>
            <a:r>
              <a:rPr lang="el-GR" b="1" baseline="30000" dirty="0"/>
              <a:t>o</a:t>
            </a:r>
            <a:r>
              <a:rPr lang="el-GR" b="1" dirty="0"/>
              <a:t>C απαιτείται προσθήκη 20-30 </a:t>
            </a:r>
            <a:r>
              <a:rPr lang="el-GR" b="1" dirty="0" err="1"/>
              <a:t>gr</a:t>
            </a:r>
            <a:r>
              <a:rPr lang="el-GR" b="1" dirty="0"/>
              <a:t> SO</a:t>
            </a:r>
            <a:r>
              <a:rPr lang="el-GR" b="1" baseline="-25000" dirty="0"/>
              <a:t>2</a:t>
            </a:r>
            <a:r>
              <a:rPr lang="el-GR" b="1" dirty="0"/>
              <a:t> ανά 100L</a:t>
            </a:r>
            <a:endParaRPr lang="el-GR" dirty="0"/>
          </a:p>
        </p:txBody>
      </p:sp>
    </p:spTree>
    <p:extLst>
      <p:ext uri="{BB962C8B-B14F-4D97-AF65-F5344CB8AC3E}">
        <p14:creationId xmlns:p14="http://schemas.microsoft.com/office/powerpoint/2010/main" val="2869450762"/>
      </p:ext>
    </p:extLst>
  </p:cSld>
  <p:clrMapOvr>
    <a:overrideClrMapping bg1="dk1" tx1="lt1" bg2="dk2"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E8535FB9-38A7-9957-5EDD-5B2E228039B3}"/>
              </a:ext>
            </a:extLst>
          </p:cNvPr>
          <p:cNvSpPr>
            <a:spLocks noGrp="1"/>
          </p:cNvSpPr>
          <p:nvPr>
            <p:ph type="title"/>
          </p:nvPr>
        </p:nvSpPr>
        <p:spPr>
          <a:xfrm>
            <a:off x="677334" y="609600"/>
            <a:ext cx="8596668" cy="1320800"/>
          </a:xfrm>
        </p:spPr>
        <p:txBody>
          <a:bodyPr>
            <a:normAutofit/>
          </a:bodyPr>
          <a:lstStyle/>
          <a:p>
            <a:r>
              <a:rPr lang="el-GR" dirty="0"/>
              <a:t>ΕΠΙΔΡΑΣΗ ΔΙΕΡΓΑΣΙΩΝ ΣΤΗΝ ΠΟΙΟΤΗΤΑ ΤΟΥ ΟΙΝΟΥ</a:t>
            </a:r>
          </a:p>
        </p:txBody>
      </p:sp>
      <p:sp>
        <p:nvSpPr>
          <p:cNvPr id="4" name="Θέση αριθμού διαφάνειας 3">
            <a:extLst>
              <a:ext uri="{FF2B5EF4-FFF2-40B4-BE49-F238E27FC236}">
                <a16:creationId xmlns:a16="http://schemas.microsoft.com/office/drawing/2014/main" id="{473C6AD1-1024-DE50-3DFA-4F3CCE2E99A5}"/>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91</a:t>
            </a:fld>
            <a:endParaRPr lang="el-GR"/>
          </a:p>
        </p:txBody>
      </p:sp>
      <p:sp>
        <p:nvSpPr>
          <p:cNvPr id="3" name="Θέση περιεχομένου 2">
            <a:extLst>
              <a:ext uri="{FF2B5EF4-FFF2-40B4-BE49-F238E27FC236}">
                <a16:creationId xmlns:a16="http://schemas.microsoft.com/office/drawing/2014/main" id="{DE1DFE4B-6E7F-2971-C398-0E72BD755080}"/>
              </a:ext>
            </a:extLst>
          </p:cNvPr>
          <p:cNvSpPr>
            <a:spLocks noGrp="1"/>
          </p:cNvSpPr>
          <p:nvPr>
            <p:ph idx="1"/>
          </p:nvPr>
        </p:nvSpPr>
        <p:spPr>
          <a:xfrm>
            <a:off x="677334" y="2160589"/>
            <a:ext cx="8596668" cy="3880773"/>
          </a:xfrm>
        </p:spPr>
        <p:txBody>
          <a:bodyPr>
            <a:normAutofit/>
          </a:bodyPr>
          <a:lstStyle/>
          <a:p>
            <a:pPr>
              <a:lnSpc>
                <a:spcPct val="90000"/>
              </a:lnSpc>
            </a:pPr>
            <a:r>
              <a:rPr lang="el-GR" dirty="0"/>
              <a:t>ΠΟΙΟΤΗΤΑ ΤΟΥ ΣΤΑΦΥΛΙΟΥ </a:t>
            </a:r>
          </a:p>
          <a:p>
            <a:pPr marL="0" indent="0">
              <a:lnSpc>
                <a:spcPct val="90000"/>
              </a:lnSpc>
              <a:buNone/>
            </a:pPr>
            <a:r>
              <a:rPr lang="el-GR" dirty="0"/>
              <a:t>Ώριμα σταφύλια χωρίς μούχλα και προσβεβλημένες ρόγες από περονόσπορο.</a:t>
            </a:r>
          </a:p>
          <a:p>
            <a:pPr marL="0" indent="0">
              <a:lnSpc>
                <a:spcPct val="90000"/>
              </a:lnSpc>
              <a:buNone/>
            </a:pPr>
            <a:endParaRPr lang="el-GR" dirty="0"/>
          </a:p>
          <a:p>
            <a:pPr>
              <a:lnSpc>
                <a:spcPct val="90000"/>
              </a:lnSpc>
            </a:pPr>
            <a:r>
              <a:rPr lang="el-GR" dirty="0"/>
              <a:t>ΕΠΙΛΟΓΗ ΤΟΥ ΑΜΠΕΛΩΝΑ ΚΑΙ ΤΗΣ ΠΟΙΚΙΛΙΑΣ</a:t>
            </a:r>
          </a:p>
          <a:p>
            <a:pPr>
              <a:lnSpc>
                <a:spcPct val="90000"/>
              </a:lnSpc>
            </a:pPr>
            <a:endParaRPr lang="el-GR" dirty="0"/>
          </a:p>
          <a:p>
            <a:pPr>
              <a:lnSpc>
                <a:spcPct val="90000"/>
              </a:lnSpc>
            </a:pPr>
            <a:r>
              <a:rPr lang="el-GR" dirty="0"/>
              <a:t>ΑΠΟΡΑΓΙΣΜΟΣ ΤΟΥ ΣΤΑΦΥΛΙΟΥ </a:t>
            </a:r>
          </a:p>
          <a:p>
            <a:pPr marL="0" indent="0">
              <a:lnSpc>
                <a:spcPct val="90000"/>
              </a:lnSpc>
              <a:buNone/>
            </a:pPr>
            <a:r>
              <a:rPr lang="el-GR" dirty="0"/>
              <a:t>(ήπια μέσα)</a:t>
            </a:r>
          </a:p>
          <a:p>
            <a:pPr>
              <a:lnSpc>
                <a:spcPct val="90000"/>
              </a:lnSpc>
            </a:pPr>
            <a:endParaRPr lang="el-GR" dirty="0"/>
          </a:p>
          <a:p>
            <a:pPr>
              <a:lnSpc>
                <a:spcPct val="90000"/>
              </a:lnSpc>
            </a:pPr>
            <a:r>
              <a:rPr lang="el-GR" dirty="0">
                <a:effectLst/>
              </a:rPr>
              <a:t>ΠΡΟΖΥΜΩΤΙΚΗ ΑΠΟΛΑΣΠΩΣΗ ΤΟΥ ΓΛΕΥΚΟΥΣ</a:t>
            </a:r>
          </a:p>
          <a:p>
            <a:pPr marL="0" indent="0">
              <a:lnSpc>
                <a:spcPct val="90000"/>
              </a:lnSpc>
              <a:buNone/>
            </a:pPr>
            <a:r>
              <a:rPr lang="el-GR" dirty="0"/>
              <a:t>(γίνεται με ψύξη , φεύγουν αιωρούμενα σωματίδια,  μικροβιακό φορτίο)</a:t>
            </a:r>
          </a:p>
        </p:txBody>
      </p:sp>
    </p:spTree>
    <p:extLst>
      <p:ext uri="{BB962C8B-B14F-4D97-AF65-F5344CB8AC3E}">
        <p14:creationId xmlns:p14="http://schemas.microsoft.com/office/powerpoint/2010/main" val="2151071923"/>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grpSp>
        <p:nvGrpSpPr>
          <p:cNvPr id="11" name="Group 10">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6" name="Isosceles Triangle 15">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7"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8"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0" name="Isosceles Triangle 19">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pSp>
      <p:sp>
        <p:nvSpPr>
          <p:cNvPr id="2" name="Τίτλος 1">
            <a:extLst>
              <a:ext uri="{FF2B5EF4-FFF2-40B4-BE49-F238E27FC236}">
                <a16:creationId xmlns:a16="http://schemas.microsoft.com/office/drawing/2014/main" id="{10E4C088-2F7D-9DB2-CABC-5FDF7CF1532C}"/>
              </a:ext>
            </a:extLst>
          </p:cNvPr>
          <p:cNvSpPr>
            <a:spLocks noGrp="1"/>
          </p:cNvSpPr>
          <p:nvPr>
            <p:ph type="title"/>
          </p:nvPr>
        </p:nvSpPr>
        <p:spPr>
          <a:xfrm>
            <a:off x="677333" y="609600"/>
            <a:ext cx="9824949" cy="1320800"/>
          </a:xfrm>
        </p:spPr>
        <p:txBody>
          <a:bodyPr>
            <a:normAutofit/>
          </a:bodyPr>
          <a:lstStyle/>
          <a:p>
            <a:r>
              <a:rPr lang="el-GR" dirty="0"/>
              <a:t>ΕΠΙΔΡΑΣΗ ΔΙΕΡΓΑΣΙΩΝ ΣΤΗΝ ΠΟΙΟΤΗΤΑ ΤΟΥ ΟΙΝΟΥ</a:t>
            </a:r>
          </a:p>
        </p:txBody>
      </p:sp>
      <p:sp>
        <p:nvSpPr>
          <p:cNvPr id="4" name="Θέση αριθμού διαφάνειας 3">
            <a:extLst>
              <a:ext uri="{FF2B5EF4-FFF2-40B4-BE49-F238E27FC236}">
                <a16:creationId xmlns:a16="http://schemas.microsoft.com/office/drawing/2014/main" id="{B7A3C8B4-0D21-3E3B-3297-E28A433AD8D6}"/>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smtClean="0"/>
              <a:pPr>
                <a:spcAft>
                  <a:spcPts val="600"/>
                </a:spcAft>
              </a:pPr>
              <a:t>92</a:t>
            </a:fld>
            <a:endParaRPr lang="el-GR"/>
          </a:p>
        </p:txBody>
      </p:sp>
      <p:sp>
        <p:nvSpPr>
          <p:cNvPr id="3" name="Θέση περιεχομένου 2">
            <a:extLst>
              <a:ext uri="{FF2B5EF4-FFF2-40B4-BE49-F238E27FC236}">
                <a16:creationId xmlns:a16="http://schemas.microsoft.com/office/drawing/2014/main" id="{81F31123-8647-269B-5693-DBC38F73EA62}"/>
              </a:ext>
            </a:extLst>
          </p:cNvPr>
          <p:cNvSpPr>
            <a:spLocks noGrp="1"/>
          </p:cNvSpPr>
          <p:nvPr>
            <p:ph idx="1"/>
          </p:nvPr>
        </p:nvSpPr>
        <p:spPr>
          <a:xfrm>
            <a:off x="677334" y="2160589"/>
            <a:ext cx="8596668" cy="3880773"/>
          </a:xfrm>
        </p:spPr>
        <p:txBody>
          <a:bodyPr>
            <a:normAutofit/>
          </a:bodyPr>
          <a:lstStyle/>
          <a:p>
            <a:r>
              <a:rPr lang="el-GR" b="1" dirty="0"/>
              <a:t>Ο μούστος πρέπει να διορθωθεί αν χρειαστεί
i) Βαθμός </a:t>
            </a:r>
            <a:r>
              <a:rPr lang="en-US" b="1" dirty="0"/>
              <a:t>Be </a:t>
            </a:r>
            <a:r>
              <a:rPr lang="en-US" b="1" baseline="30000" dirty="0"/>
              <a:t>o </a:t>
            </a:r>
            <a:r>
              <a:rPr lang="el-GR" b="1" dirty="0"/>
              <a:t> 11,5-12
</a:t>
            </a:r>
            <a:r>
              <a:rPr lang="el-GR" b="1" dirty="0" err="1"/>
              <a:t>ii</a:t>
            </a:r>
            <a:r>
              <a:rPr lang="el-GR" b="1" dirty="0"/>
              <a:t>) Ολική οξύτητα γλεύκους 6-8 g/L</a:t>
            </a:r>
            <a:endParaRPr lang="en-US" b="1" dirty="0"/>
          </a:p>
          <a:p>
            <a:endParaRPr lang="el-GR" dirty="0"/>
          </a:p>
          <a:p>
            <a:r>
              <a:rPr lang="el-GR" dirty="0"/>
              <a:t>ΖΥΜΩΣΗ  </a:t>
            </a:r>
          </a:p>
          <a:p>
            <a:pPr marL="514350" indent="-514350">
              <a:buFont typeface="+mj-lt"/>
              <a:buAutoNum type="arabicPeriod"/>
            </a:pPr>
            <a:r>
              <a:rPr lang="el-GR" dirty="0"/>
              <a:t>        Κατευθυνόμενη ή φυσική</a:t>
            </a:r>
          </a:p>
          <a:p>
            <a:pPr marL="514350" indent="-514350">
              <a:buFont typeface="+mj-lt"/>
              <a:buAutoNum type="arabicPeriod"/>
            </a:pPr>
            <a:r>
              <a:rPr lang="el-GR" dirty="0"/>
              <a:t>        Επίδραση της θερμοκρασίας</a:t>
            </a:r>
          </a:p>
          <a:p>
            <a:pPr marL="514350" indent="-514350">
              <a:buFont typeface="+mj-lt"/>
              <a:buAutoNum type="arabicPeriod"/>
            </a:pPr>
            <a:r>
              <a:rPr lang="el-GR" dirty="0"/>
              <a:t>        Οινοποιητικές ζύμες </a:t>
            </a:r>
          </a:p>
          <a:p>
            <a:pPr marL="514350" indent="-514350">
              <a:buFont typeface="+mj-lt"/>
              <a:buAutoNum type="arabicPeriod"/>
            </a:pPr>
            <a:r>
              <a:rPr lang="el-GR" dirty="0"/>
              <a:t>        </a:t>
            </a:r>
            <a:r>
              <a:rPr lang="el-GR" dirty="0" err="1"/>
              <a:t>Ζυμωτήρες</a:t>
            </a:r>
            <a:r>
              <a:rPr lang="el-GR" dirty="0"/>
              <a:t> </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291144925"/>
      </p:ext>
    </p:extLst>
  </p:cSld>
  <p:clrMapOvr>
    <a:overrideClrMapping bg1="dk1" tx1="lt1" bg2="dk2" tx2="lt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DB70CD9F-6D26-5751-4922-7C96A2328954}"/>
              </a:ext>
            </a:extLst>
          </p:cNvPr>
          <p:cNvSpPr>
            <a:spLocks noGrp="1"/>
          </p:cNvSpPr>
          <p:nvPr>
            <p:ph type="title"/>
          </p:nvPr>
        </p:nvSpPr>
        <p:spPr>
          <a:xfrm>
            <a:off x="1286933" y="609600"/>
            <a:ext cx="10197494" cy="1099457"/>
          </a:xfrm>
        </p:spPr>
        <p:txBody>
          <a:bodyPr>
            <a:normAutofit/>
          </a:bodyPr>
          <a:lstStyle/>
          <a:p>
            <a:r>
              <a:rPr lang="el-GR" dirty="0"/>
              <a:t>ΕΠΙΔΡΑΣΗ ΔΙΕΡΓΑΣΙΩΝ ΣΤΗΝ ΠΟΙΟΤΗΤΑ ΤΟΥ ΟΙΝΟΥ</a:t>
            </a:r>
          </a:p>
        </p:txBody>
      </p:sp>
      <p:sp>
        <p:nvSpPr>
          <p:cNvPr id="12" name="Isosceles Triangle 1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99F3CCD0-B5A9-ADAD-EA12-36A27A110632}"/>
              </a:ext>
            </a:extLst>
          </p:cNvPr>
          <p:cNvSpPr>
            <a:spLocks noGrp="1"/>
          </p:cNvSpPr>
          <p:nvPr>
            <p:ph type="sldNum" sz="quarter" idx="12"/>
          </p:nvPr>
        </p:nvSpPr>
        <p:spPr>
          <a:xfrm>
            <a:off x="9894532" y="6182876"/>
            <a:ext cx="683339" cy="365125"/>
          </a:xfrm>
        </p:spPr>
        <p:txBody>
          <a:bodyPr>
            <a:normAutofit/>
          </a:bodyPr>
          <a:lstStyle/>
          <a:p>
            <a:pPr>
              <a:spcAft>
                <a:spcPts val="600"/>
              </a:spcAft>
            </a:pPr>
            <a:fld id="{E56A5D8D-318D-4644-ADF8-BC977F9584B9}" type="slidenum">
              <a:rPr lang="el-GR" smtClean="0"/>
              <a:pPr>
                <a:spcAft>
                  <a:spcPts val="600"/>
                </a:spcAft>
              </a:pPr>
              <a:t>93</a:t>
            </a:fld>
            <a:endParaRPr lang="el-GR"/>
          </a:p>
        </p:txBody>
      </p:sp>
      <p:sp>
        <p:nvSpPr>
          <p:cNvPr id="14" name="Isosceles Triangle 1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graphicFrame>
        <p:nvGraphicFramePr>
          <p:cNvPr id="6" name="Θέση περιεχομένου 2">
            <a:extLst>
              <a:ext uri="{FF2B5EF4-FFF2-40B4-BE49-F238E27FC236}">
                <a16:creationId xmlns:a16="http://schemas.microsoft.com/office/drawing/2014/main" id="{AA90F18E-2AD0-CEDD-5E73-1F52B03452AE}"/>
              </a:ext>
            </a:extLst>
          </p:cNvPr>
          <p:cNvGraphicFramePr>
            <a:graphicFrameLocks noGrp="1"/>
          </p:cNvGraphicFramePr>
          <p:nvPr>
            <p:ph idx="1"/>
            <p:extLst>
              <p:ext uri="{D42A27DB-BD31-4B8C-83A1-F6EECF244321}">
                <p14:modId xmlns:p14="http://schemas.microsoft.com/office/powerpoint/2010/main" val="42343696"/>
              </p:ext>
            </p:extLst>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44111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useBgFill="1">
        <p:nvSpPr>
          <p:cNvPr id="11"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cxnSp>
        <p:nvCxnSpPr>
          <p:cNvPr id="13"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1"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5"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2" name="Τίτλος 1">
            <a:extLst>
              <a:ext uri="{FF2B5EF4-FFF2-40B4-BE49-F238E27FC236}">
                <a16:creationId xmlns:a16="http://schemas.microsoft.com/office/drawing/2014/main" id="{360B4D6B-6F02-6264-F15E-E01DD598A7F4}"/>
              </a:ext>
            </a:extLst>
          </p:cNvPr>
          <p:cNvSpPr>
            <a:spLocks noGrp="1"/>
          </p:cNvSpPr>
          <p:nvPr>
            <p:ph type="title"/>
          </p:nvPr>
        </p:nvSpPr>
        <p:spPr>
          <a:xfrm>
            <a:off x="677334" y="609600"/>
            <a:ext cx="3843375" cy="5175624"/>
          </a:xfrm>
        </p:spPr>
        <p:txBody>
          <a:bodyPr anchor="ctr">
            <a:normAutofit/>
          </a:bodyPr>
          <a:lstStyle/>
          <a:p>
            <a:r>
              <a:rPr lang="el-GR" b="1">
                <a:solidFill>
                  <a:schemeClr val="tx1">
                    <a:lumMod val="85000"/>
                    <a:lumOff val="15000"/>
                  </a:schemeClr>
                </a:solidFill>
                <a:latin typeface="Arial" panose="020B0604020202020204" pitchFamily="34" charset="0"/>
              </a:rPr>
              <a:t>Παλαίωση</a:t>
            </a:r>
            <a:endParaRPr lang="el-GR">
              <a:solidFill>
                <a:schemeClr val="tx1">
                  <a:lumMod val="85000"/>
                  <a:lumOff val="15000"/>
                </a:schemeClr>
              </a:solidFill>
            </a:endParaRPr>
          </a:p>
        </p:txBody>
      </p:sp>
      <p:sp>
        <p:nvSpPr>
          <p:cNvPr id="27"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Calibri" panose="020F0502020204030204" pitchFamily="34" charset="0"/>
            </a:endParaRPr>
          </a:p>
        </p:txBody>
      </p:sp>
      <p:sp>
        <p:nvSpPr>
          <p:cNvPr id="3" name="Θέση περιεχομένου 2">
            <a:extLst>
              <a:ext uri="{FF2B5EF4-FFF2-40B4-BE49-F238E27FC236}">
                <a16:creationId xmlns:a16="http://schemas.microsoft.com/office/drawing/2014/main" id="{8A3CEEAD-9D71-FFC0-9FB4-4E446450280B}"/>
              </a:ext>
            </a:extLst>
          </p:cNvPr>
          <p:cNvSpPr>
            <a:spLocks noGrp="1"/>
          </p:cNvSpPr>
          <p:nvPr>
            <p:ph idx="1"/>
          </p:nvPr>
        </p:nvSpPr>
        <p:spPr>
          <a:xfrm>
            <a:off x="3953376" y="609600"/>
            <a:ext cx="7674004" cy="5638799"/>
          </a:xfrm>
        </p:spPr>
        <p:txBody>
          <a:bodyPr anchor="ctr">
            <a:normAutofit fontScale="92500" lnSpcReduction="20000"/>
          </a:bodyPr>
          <a:lstStyle/>
          <a:p>
            <a:pPr>
              <a:lnSpc>
                <a:spcPct val="90000"/>
              </a:lnSpc>
            </a:pPr>
            <a:endParaRPr lang="el-GR" sz="2000" b="0" i="0" u="none" strike="noStrike" baseline="0" dirty="0">
              <a:solidFill>
                <a:srgbClr val="FFFFFF"/>
              </a:solidFill>
              <a:latin typeface="Arial" panose="020B0604020202020204" pitchFamily="34" charset="0"/>
            </a:endParaRPr>
          </a:p>
          <a:p>
            <a:pPr>
              <a:lnSpc>
                <a:spcPct val="90000"/>
              </a:lnSpc>
            </a:pPr>
            <a:r>
              <a:rPr lang="el-GR" sz="2000" b="0" i="0" u="none" strike="noStrike" baseline="0" dirty="0">
                <a:solidFill>
                  <a:srgbClr val="FFFFFF"/>
                </a:solidFill>
                <a:latin typeface="Arial" panose="020B0604020202020204" pitchFamily="34" charset="0"/>
              </a:rPr>
              <a:t>Κατά την παλαίωση το άρωμα και η γεύση του κρασιού βελτιώνονται μέσω αργών αντιδράσεων κυρίως </a:t>
            </a:r>
            <a:r>
              <a:rPr lang="el-GR" sz="2000" b="0" i="0" u="none" strike="noStrike" baseline="0" dirty="0" err="1">
                <a:solidFill>
                  <a:srgbClr val="FFFFFF"/>
                </a:solidFill>
                <a:latin typeface="Arial" panose="020B0604020202020204" pitchFamily="34" charset="0"/>
              </a:rPr>
              <a:t>εστεροποιήσεων</a:t>
            </a:r>
            <a:r>
              <a:rPr lang="el-GR" sz="2000" b="0" i="0" u="none" strike="noStrike" baseline="0" dirty="0">
                <a:solidFill>
                  <a:srgbClr val="FFFFFF"/>
                </a:solidFill>
                <a:latin typeface="Arial" panose="020B0604020202020204" pitchFamily="34" charset="0"/>
              </a:rPr>
              <a:t>. </a:t>
            </a:r>
          </a:p>
          <a:p>
            <a:pPr>
              <a:lnSpc>
                <a:spcPct val="90000"/>
              </a:lnSpc>
            </a:pPr>
            <a:r>
              <a:rPr lang="el-GR" sz="2000" dirty="0">
                <a:solidFill>
                  <a:srgbClr val="FFFFFF"/>
                </a:solidFill>
              </a:rPr>
              <a:t>Μόνο το 1% του συνόλου του οίνου που παράγεται στον κόσμο προορίζεται για παλαίωση. </a:t>
            </a:r>
            <a:r>
              <a:rPr lang="en-US" sz="2000" dirty="0">
                <a:solidFill>
                  <a:srgbClr val="FFFFFF"/>
                </a:solidFill>
              </a:rPr>
              <a:t>T</a:t>
            </a:r>
            <a:r>
              <a:rPr lang="el-GR" sz="2000" dirty="0">
                <a:solidFill>
                  <a:srgbClr val="FFFFFF"/>
                </a:solidFill>
              </a:rPr>
              <a:t>α λευκά, τα ροζέ και τα ελαφρά ερυθρά κρασιά, καταναλώνονται σχετικά φρέσκα εξαιτίας των αρωμάτων και της φρεσκάδα τους. Η παλαίωση δεν θα προσφέρει κάτι ίσα ίσα θα τα καταστρέψει</a:t>
            </a:r>
          </a:p>
          <a:p>
            <a:pPr>
              <a:lnSpc>
                <a:spcPct val="90000"/>
              </a:lnSpc>
            </a:pPr>
            <a:r>
              <a:rPr lang="el-GR" sz="2000" dirty="0">
                <a:solidFill>
                  <a:srgbClr val="FFFFFF"/>
                </a:solidFill>
              </a:rPr>
              <a:t>Παλαιώνονται τα "μεγάλα" λευκά κρασιά και το μεγαλύτερο μέρος των ερυθρών, κυρίως όταν εμφανίζουν ισχυρά </a:t>
            </a:r>
            <a:r>
              <a:rPr lang="el-GR" sz="2000" dirty="0" err="1">
                <a:solidFill>
                  <a:srgbClr val="FFFFFF"/>
                </a:solidFill>
              </a:rPr>
              <a:t>τανικό</a:t>
            </a:r>
            <a:r>
              <a:rPr lang="el-GR" sz="2000" dirty="0">
                <a:solidFill>
                  <a:srgbClr val="FFFFFF"/>
                </a:solidFill>
              </a:rPr>
              <a:t> και όξινο  χαρακτήρα.</a:t>
            </a:r>
          </a:p>
          <a:p>
            <a:pPr marL="0" indent="0">
              <a:lnSpc>
                <a:spcPct val="90000"/>
              </a:lnSpc>
              <a:buNone/>
            </a:pPr>
            <a:endParaRPr lang="el-GR" sz="2000" dirty="0">
              <a:solidFill>
                <a:srgbClr val="FFFFFF"/>
              </a:solidFill>
              <a:latin typeface="Arial" panose="020B0604020202020204" pitchFamily="34" charset="0"/>
            </a:endParaRPr>
          </a:p>
          <a:p>
            <a:pPr marL="0" indent="0">
              <a:lnSpc>
                <a:spcPct val="90000"/>
              </a:lnSpc>
              <a:buNone/>
            </a:pPr>
            <a:r>
              <a:rPr lang="el-GR" sz="2000" b="0" i="0" u="none" strike="noStrike" baseline="0" dirty="0">
                <a:solidFill>
                  <a:srgbClr val="FFFFFF"/>
                </a:solidFill>
                <a:latin typeface="Arial" panose="020B0604020202020204" pitchFamily="34" charset="0"/>
              </a:rPr>
              <a:t>Το άρωμα του κρασιού διακρίνεται σε:</a:t>
            </a:r>
          </a:p>
          <a:p>
            <a:pPr>
              <a:lnSpc>
                <a:spcPct val="90000"/>
              </a:lnSpc>
            </a:pPr>
            <a:r>
              <a:rPr lang="el-GR" sz="2000" b="0" i="0" u="none" strike="noStrike" baseline="0" dirty="0">
                <a:solidFill>
                  <a:srgbClr val="FFFFFF"/>
                </a:solidFill>
                <a:latin typeface="Arial" panose="020B0604020202020204" pitchFamily="34" charset="0"/>
              </a:rPr>
              <a:t>Πρωτογενές, το οποίο οφείλεται σε ενώσεις που βρίσκονται στο σταφύλι,</a:t>
            </a:r>
          </a:p>
          <a:p>
            <a:pPr>
              <a:lnSpc>
                <a:spcPct val="90000"/>
              </a:lnSpc>
            </a:pPr>
            <a:endParaRPr lang="el-GR" sz="2000" dirty="0">
              <a:solidFill>
                <a:srgbClr val="FFFFFF"/>
              </a:solidFill>
              <a:latin typeface="Arial" panose="020B0604020202020204" pitchFamily="34" charset="0"/>
            </a:endParaRPr>
          </a:p>
          <a:p>
            <a:pPr>
              <a:lnSpc>
                <a:spcPct val="90000"/>
              </a:lnSpc>
            </a:pPr>
            <a:r>
              <a:rPr lang="el-GR" sz="2000" b="0" i="0" u="none" strike="noStrike" baseline="0" dirty="0">
                <a:solidFill>
                  <a:srgbClr val="FFFFFF"/>
                </a:solidFill>
                <a:latin typeface="Arial" panose="020B0604020202020204" pitchFamily="34" charset="0"/>
              </a:rPr>
              <a:t>Δευτερογενές, το οποίο οφείλεται σε ενώσεις που παράγονται κατά τη ζύμωση</a:t>
            </a:r>
          </a:p>
          <a:p>
            <a:pPr>
              <a:lnSpc>
                <a:spcPct val="90000"/>
              </a:lnSpc>
            </a:pPr>
            <a:endParaRPr lang="el-GR" sz="2000" b="0" i="0" u="none" strike="noStrike" baseline="0" dirty="0">
              <a:solidFill>
                <a:srgbClr val="FFFFFF"/>
              </a:solidFill>
              <a:latin typeface="Arial" panose="020B0604020202020204" pitchFamily="34" charset="0"/>
            </a:endParaRPr>
          </a:p>
          <a:p>
            <a:pPr>
              <a:lnSpc>
                <a:spcPct val="90000"/>
              </a:lnSpc>
            </a:pPr>
            <a:r>
              <a:rPr lang="el-GR" sz="2000" b="0" i="0" u="none" strike="noStrike" baseline="0" dirty="0">
                <a:solidFill>
                  <a:srgbClr val="FFFFFF"/>
                </a:solidFill>
                <a:latin typeface="Arial" panose="020B0604020202020204" pitchFamily="34" charset="0"/>
              </a:rPr>
              <a:t>Τριτογενές, το οποίο οφείλεται σε ενώσεις που παράγονται κατά την ωρίμανση (παλαίωση του οίνου).</a:t>
            </a:r>
          </a:p>
        </p:txBody>
      </p:sp>
      <p:sp>
        <p:nvSpPr>
          <p:cNvPr id="4" name="Θέση αριθμού διαφάνειας 3">
            <a:extLst>
              <a:ext uri="{FF2B5EF4-FFF2-40B4-BE49-F238E27FC236}">
                <a16:creationId xmlns:a16="http://schemas.microsoft.com/office/drawing/2014/main" id="{3DAD0DA1-9C3E-6379-C6A1-242A64D66159}"/>
              </a:ext>
            </a:extLst>
          </p:cNvPr>
          <p:cNvSpPr>
            <a:spLocks noGrp="1"/>
          </p:cNvSpPr>
          <p:nvPr>
            <p:ph type="sldNum" sz="quarter" idx="12"/>
          </p:nvPr>
        </p:nvSpPr>
        <p:spPr>
          <a:xfrm>
            <a:off x="8590663" y="6041362"/>
            <a:ext cx="683339" cy="365125"/>
          </a:xfrm>
        </p:spPr>
        <p:txBody>
          <a:bodyPr>
            <a:normAutofit/>
          </a:bodyPr>
          <a:lstStyle/>
          <a:p>
            <a:pPr>
              <a:spcAft>
                <a:spcPts val="600"/>
              </a:spcAft>
            </a:pPr>
            <a:fld id="{E56A5D8D-318D-4644-ADF8-BC977F9584B9}" type="slidenum">
              <a:rPr lang="el-GR">
                <a:solidFill>
                  <a:srgbClr val="FFFFFF"/>
                </a:solidFill>
              </a:rPr>
              <a:pPr>
                <a:spcAft>
                  <a:spcPts val="600"/>
                </a:spcAft>
              </a:pPr>
              <a:t>94</a:t>
            </a:fld>
            <a:endParaRPr lang="el-GR">
              <a:solidFill>
                <a:srgbClr val="FFFFFF"/>
              </a:solidFill>
            </a:endParaRPr>
          </a:p>
        </p:txBody>
      </p:sp>
    </p:spTree>
    <p:extLst>
      <p:ext uri="{BB962C8B-B14F-4D97-AF65-F5344CB8AC3E}">
        <p14:creationId xmlns:p14="http://schemas.microsoft.com/office/powerpoint/2010/main" val="1002944729"/>
      </p:ext>
    </p:extLst>
  </p:cSld>
  <p:clrMapOvr>
    <a:overrideClrMapping bg1="dk1" tx1="lt1" bg2="dk2" tx2="lt2" accent1="accent1" accent2="accent2" accent3="accent3" accent4="accent4" accent5="accent5" accent6="accent6" hlink="hlink" folHlink="folHlink"/>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E0D22123-5942-783B-45ED-8304340C4D06}"/>
              </a:ext>
            </a:extLst>
          </p:cNvPr>
          <p:cNvSpPr>
            <a:spLocks noGrp="1"/>
          </p:cNvSpPr>
          <p:nvPr>
            <p:ph type="title"/>
          </p:nvPr>
        </p:nvSpPr>
        <p:spPr>
          <a:xfrm>
            <a:off x="673754" y="643467"/>
            <a:ext cx="4203045" cy="1375608"/>
          </a:xfrm>
        </p:spPr>
        <p:txBody>
          <a:bodyPr anchor="ctr">
            <a:normAutofit/>
          </a:bodyPr>
          <a:lstStyle/>
          <a:p>
            <a:r>
              <a:rPr lang="el-GR" b="1">
                <a:solidFill>
                  <a:schemeClr val="bg1"/>
                </a:solidFill>
                <a:latin typeface="Arial" panose="020B0604020202020204" pitchFamily="34" charset="0"/>
              </a:rPr>
              <a:t>Παλαίωση</a:t>
            </a:r>
            <a:endParaRPr lang="el-GR">
              <a:solidFill>
                <a:schemeClr val="bg1"/>
              </a:solidFill>
            </a:endParaRPr>
          </a:p>
        </p:txBody>
      </p:sp>
      <p:sp>
        <p:nvSpPr>
          <p:cNvPr id="3" name="Θέση περιεχομένου 2">
            <a:extLst>
              <a:ext uri="{FF2B5EF4-FFF2-40B4-BE49-F238E27FC236}">
                <a16:creationId xmlns:a16="http://schemas.microsoft.com/office/drawing/2014/main" id="{5DD2EF31-5624-6AB3-C4E6-5D8C6C2B26DB}"/>
              </a:ext>
            </a:extLst>
          </p:cNvPr>
          <p:cNvSpPr>
            <a:spLocks noGrp="1"/>
          </p:cNvSpPr>
          <p:nvPr>
            <p:ph idx="1"/>
          </p:nvPr>
        </p:nvSpPr>
        <p:spPr>
          <a:xfrm>
            <a:off x="673754" y="2160590"/>
            <a:ext cx="4203045" cy="3440110"/>
          </a:xfrm>
        </p:spPr>
        <p:txBody>
          <a:bodyPr>
            <a:normAutofit fontScale="92500" lnSpcReduction="20000"/>
          </a:bodyPr>
          <a:lstStyle/>
          <a:p>
            <a:pPr>
              <a:lnSpc>
                <a:spcPct val="90000"/>
              </a:lnSpc>
            </a:pPr>
            <a:r>
              <a:rPr lang="el-GR" dirty="0">
                <a:solidFill>
                  <a:schemeClr val="bg1"/>
                </a:solidFill>
              </a:rPr>
              <a:t>Η παλαίωση του κρασιού διακρίνεται στην οξειδωτική, που πραγματοποιείται μέσα στο βαρέλι και στην αναγωγική που πραγματοποιείται μέσα στη φιάλη.</a:t>
            </a:r>
          </a:p>
          <a:p>
            <a:pPr>
              <a:lnSpc>
                <a:spcPct val="90000"/>
              </a:lnSpc>
            </a:pPr>
            <a:r>
              <a:rPr lang="el-GR" dirty="0">
                <a:solidFill>
                  <a:schemeClr val="bg1"/>
                </a:solidFill>
              </a:rPr>
              <a:t>Κατά την οξειδωτική παλαίωση με την παρουσία του οξυγόνου (που εισέρχεται από τους πόρους του ξύλου του βαρελιού) το κρασί μαλακώνει σε γεύση ενώ διαλύει ταυτόχρονα ουσίες από το ξύλο</a:t>
            </a:r>
          </a:p>
          <a:p>
            <a:pPr>
              <a:lnSpc>
                <a:spcPct val="90000"/>
              </a:lnSpc>
            </a:pPr>
            <a:r>
              <a:rPr lang="el-GR" dirty="0">
                <a:solidFill>
                  <a:schemeClr val="bg1"/>
                </a:solidFill>
              </a:rPr>
              <a:t>Το κρασί πρέπει να ελέγχεται τακτικά, ακόμη και κατά τη διάρκεια της παραμονής του στο βαρέλι. Η θερμοκρασία του χώρου πρέπει να είναι αρκετά χαμηλή 10-14</a:t>
            </a:r>
            <a:r>
              <a:rPr lang="el-GR" baseline="30000" dirty="0">
                <a:solidFill>
                  <a:schemeClr val="bg1"/>
                </a:solidFill>
              </a:rPr>
              <a:t>ο</a:t>
            </a:r>
            <a:r>
              <a:rPr lang="el-GR" dirty="0">
                <a:solidFill>
                  <a:schemeClr val="bg1"/>
                </a:solidFill>
              </a:rPr>
              <a:t>C καθώς και υγρασία του (70-75%)</a:t>
            </a:r>
          </a:p>
        </p:txBody>
      </p:sp>
      <p:pic>
        <p:nvPicPr>
          <p:cNvPr id="5" name="Εικόνα 4" descr="Εικόνα που περιέχει διάγραμμα&#10;&#10;Περιγραφή που δημιουργήθηκε αυτόματα">
            <a:extLst>
              <a:ext uri="{FF2B5EF4-FFF2-40B4-BE49-F238E27FC236}">
                <a16:creationId xmlns:a16="http://schemas.microsoft.com/office/drawing/2014/main" id="{C5ADD18A-7ED3-3EEE-E43A-87D2B90A4DCE}"/>
              </a:ext>
            </a:extLst>
          </p:cNvPr>
          <p:cNvPicPr>
            <a:picLocks noChangeAspect="1"/>
          </p:cNvPicPr>
          <p:nvPr/>
        </p:nvPicPr>
        <p:blipFill>
          <a:blip r:embed="rId2"/>
          <a:stretch>
            <a:fillRect/>
          </a:stretch>
        </p:blipFill>
        <p:spPr>
          <a:xfrm>
            <a:off x="6096001" y="1442495"/>
            <a:ext cx="5143500" cy="3960494"/>
          </a:xfrm>
          <a:prstGeom prst="rect">
            <a:avLst/>
          </a:prstGeom>
        </p:spPr>
      </p:pic>
      <p:sp>
        <p:nvSpPr>
          <p:cNvPr id="4" name="Θέση αριθμού διαφάνειας 3">
            <a:extLst>
              <a:ext uri="{FF2B5EF4-FFF2-40B4-BE49-F238E27FC236}">
                <a16:creationId xmlns:a16="http://schemas.microsoft.com/office/drawing/2014/main" id="{6EB085CC-8DC9-0CB5-929E-684E2166417A}"/>
              </a:ext>
            </a:extLst>
          </p:cNvPr>
          <p:cNvSpPr>
            <a:spLocks noGrp="1"/>
          </p:cNvSpPr>
          <p:nvPr>
            <p:ph type="sldNum" sz="quarter" idx="12"/>
          </p:nvPr>
        </p:nvSpPr>
        <p:spPr>
          <a:xfrm>
            <a:off x="10556161" y="6182876"/>
            <a:ext cx="683339" cy="365125"/>
          </a:xfrm>
        </p:spPr>
        <p:txBody>
          <a:bodyPr>
            <a:normAutofit/>
          </a:bodyPr>
          <a:lstStyle/>
          <a:p>
            <a:pPr>
              <a:spcAft>
                <a:spcPts val="600"/>
              </a:spcAft>
            </a:pPr>
            <a:fld id="{E56A5D8D-318D-4644-ADF8-BC977F9584B9}" type="slidenum">
              <a:rPr lang="el-GR">
                <a:solidFill>
                  <a:schemeClr val="tx1">
                    <a:lumMod val="65000"/>
                    <a:lumOff val="35000"/>
                  </a:schemeClr>
                </a:solidFill>
              </a:rPr>
              <a:pPr>
                <a:spcAft>
                  <a:spcPts val="600"/>
                </a:spcAft>
              </a:pPr>
              <a:t>95</a:t>
            </a:fld>
            <a:endParaRPr lang="el-GR">
              <a:solidFill>
                <a:schemeClr val="tx1">
                  <a:lumMod val="65000"/>
                  <a:lumOff val="35000"/>
                </a:schemeClr>
              </a:solidFill>
            </a:endParaRP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Tree>
    <p:extLst>
      <p:ext uri="{BB962C8B-B14F-4D97-AF65-F5344CB8AC3E}">
        <p14:creationId xmlns:p14="http://schemas.microsoft.com/office/powerpoint/2010/main" val="32257533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E0D22123-5942-783B-45ED-8304340C4D06}"/>
              </a:ext>
            </a:extLst>
          </p:cNvPr>
          <p:cNvSpPr>
            <a:spLocks noGrp="1"/>
          </p:cNvSpPr>
          <p:nvPr>
            <p:ph type="title"/>
          </p:nvPr>
        </p:nvSpPr>
        <p:spPr>
          <a:xfrm>
            <a:off x="673754" y="643467"/>
            <a:ext cx="4203045" cy="1375608"/>
          </a:xfrm>
        </p:spPr>
        <p:txBody>
          <a:bodyPr anchor="ctr">
            <a:normAutofit/>
          </a:bodyPr>
          <a:lstStyle/>
          <a:p>
            <a:r>
              <a:rPr lang="el-GR" b="1">
                <a:solidFill>
                  <a:schemeClr val="bg1"/>
                </a:solidFill>
                <a:latin typeface="Arial" panose="020B0604020202020204" pitchFamily="34" charset="0"/>
              </a:rPr>
              <a:t>Παλαίωση</a:t>
            </a:r>
            <a:endParaRPr lang="el-GR">
              <a:solidFill>
                <a:schemeClr val="bg1"/>
              </a:solidFill>
            </a:endParaRPr>
          </a:p>
        </p:txBody>
      </p:sp>
      <p:sp>
        <p:nvSpPr>
          <p:cNvPr id="3" name="Θέση περιεχομένου 2">
            <a:extLst>
              <a:ext uri="{FF2B5EF4-FFF2-40B4-BE49-F238E27FC236}">
                <a16:creationId xmlns:a16="http://schemas.microsoft.com/office/drawing/2014/main" id="{5DD2EF31-5624-6AB3-C4E6-5D8C6C2B26DB}"/>
              </a:ext>
            </a:extLst>
          </p:cNvPr>
          <p:cNvSpPr>
            <a:spLocks noGrp="1"/>
          </p:cNvSpPr>
          <p:nvPr>
            <p:ph idx="1"/>
          </p:nvPr>
        </p:nvSpPr>
        <p:spPr>
          <a:xfrm>
            <a:off x="673754" y="2160590"/>
            <a:ext cx="4203045" cy="3440110"/>
          </a:xfrm>
        </p:spPr>
        <p:txBody>
          <a:bodyPr>
            <a:normAutofit/>
          </a:bodyPr>
          <a:lstStyle/>
          <a:p>
            <a:pPr>
              <a:lnSpc>
                <a:spcPct val="90000"/>
              </a:lnSpc>
            </a:pPr>
            <a:r>
              <a:rPr lang="el-GR" sz="2000" dirty="0">
                <a:solidFill>
                  <a:schemeClr val="bg1"/>
                </a:solidFill>
              </a:rPr>
              <a:t>Εισέρχεται οξυγόνο από τους πόρους του ξύλου. Η ποσότητα του οξυγόνου που περνάει στο κρασί όμως (2-5 </a:t>
            </a:r>
            <a:r>
              <a:rPr lang="el-GR" sz="2000" dirty="0" err="1">
                <a:solidFill>
                  <a:schemeClr val="bg1"/>
                </a:solidFill>
              </a:rPr>
              <a:t>ml</a:t>
            </a:r>
            <a:r>
              <a:rPr lang="el-GR" sz="2000" dirty="0">
                <a:solidFill>
                  <a:schemeClr val="bg1"/>
                </a:solidFill>
              </a:rPr>
              <a:t> οξυγόνου/</a:t>
            </a:r>
            <a:r>
              <a:rPr lang="el-GR" sz="2000" dirty="0" err="1">
                <a:solidFill>
                  <a:schemeClr val="bg1"/>
                </a:solidFill>
              </a:rPr>
              <a:t>λιτρο</a:t>
            </a:r>
            <a:r>
              <a:rPr lang="el-GR" sz="2000" dirty="0">
                <a:solidFill>
                  <a:schemeClr val="bg1"/>
                </a:solidFill>
              </a:rPr>
              <a:t>/έτος)</a:t>
            </a:r>
          </a:p>
          <a:p>
            <a:pPr>
              <a:lnSpc>
                <a:spcPct val="90000"/>
              </a:lnSpc>
            </a:pPr>
            <a:r>
              <a:rPr lang="el-GR" sz="2000" dirty="0">
                <a:solidFill>
                  <a:schemeClr val="bg1"/>
                </a:solidFill>
              </a:rPr>
              <a:t>Οι κυριότεροι εστέρες που δημιουργούνται είναι: ο οξικός </a:t>
            </a:r>
            <a:r>
              <a:rPr lang="el-GR" sz="2000" dirty="0" err="1">
                <a:solidFill>
                  <a:schemeClr val="bg1"/>
                </a:solidFill>
              </a:rPr>
              <a:t>αιθυλεστέρας</a:t>
            </a:r>
            <a:r>
              <a:rPr lang="el-GR" sz="2000" dirty="0">
                <a:solidFill>
                  <a:schemeClr val="bg1"/>
                </a:solidFill>
              </a:rPr>
              <a:t>, ο όξινος τρυγικός </a:t>
            </a:r>
            <a:r>
              <a:rPr lang="el-GR" sz="2000" dirty="0" err="1">
                <a:solidFill>
                  <a:schemeClr val="bg1"/>
                </a:solidFill>
              </a:rPr>
              <a:t>αιθυλεστέρας</a:t>
            </a:r>
            <a:r>
              <a:rPr lang="el-GR" sz="2000" dirty="0">
                <a:solidFill>
                  <a:schemeClr val="bg1"/>
                </a:solidFill>
              </a:rPr>
              <a:t>, ο ουδέτερος τρυγικός </a:t>
            </a:r>
            <a:r>
              <a:rPr lang="el-GR" sz="2000" dirty="0" err="1">
                <a:solidFill>
                  <a:schemeClr val="bg1"/>
                </a:solidFill>
              </a:rPr>
              <a:t>αιθυλεστέρας</a:t>
            </a:r>
            <a:r>
              <a:rPr lang="el-GR" sz="2000" dirty="0">
                <a:solidFill>
                  <a:schemeClr val="bg1"/>
                </a:solidFill>
              </a:rPr>
              <a:t> και ο γαλακτικός </a:t>
            </a:r>
            <a:r>
              <a:rPr lang="el-GR" sz="2000" dirty="0" err="1">
                <a:solidFill>
                  <a:schemeClr val="bg1"/>
                </a:solidFill>
              </a:rPr>
              <a:t>αιθυλεστέρας</a:t>
            </a:r>
            <a:endParaRPr lang="el-GR" sz="2000" dirty="0">
              <a:solidFill>
                <a:schemeClr val="bg1"/>
              </a:solidFill>
            </a:endParaRPr>
          </a:p>
        </p:txBody>
      </p:sp>
      <p:pic>
        <p:nvPicPr>
          <p:cNvPr id="5" name="Εικόνα 4" descr="Εικόνα που περιέχει διάγραμμα&#10;&#10;Περιγραφή που δημιουργήθηκε αυτόματα">
            <a:extLst>
              <a:ext uri="{FF2B5EF4-FFF2-40B4-BE49-F238E27FC236}">
                <a16:creationId xmlns:a16="http://schemas.microsoft.com/office/drawing/2014/main" id="{C5ADD18A-7ED3-3EEE-E43A-87D2B90A4DCE}"/>
              </a:ext>
            </a:extLst>
          </p:cNvPr>
          <p:cNvPicPr>
            <a:picLocks noChangeAspect="1"/>
          </p:cNvPicPr>
          <p:nvPr/>
        </p:nvPicPr>
        <p:blipFill>
          <a:blip r:embed="rId2"/>
          <a:stretch>
            <a:fillRect/>
          </a:stretch>
        </p:blipFill>
        <p:spPr>
          <a:xfrm>
            <a:off x="6096001" y="1442495"/>
            <a:ext cx="5143500" cy="3960494"/>
          </a:xfrm>
          <a:prstGeom prst="rect">
            <a:avLst/>
          </a:prstGeom>
        </p:spPr>
      </p:pic>
      <p:sp>
        <p:nvSpPr>
          <p:cNvPr id="4" name="Θέση αριθμού διαφάνειας 3">
            <a:extLst>
              <a:ext uri="{FF2B5EF4-FFF2-40B4-BE49-F238E27FC236}">
                <a16:creationId xmlns:a16="http://schemas.microsoft.com/office/drawing/2014/main" id="{6EB085CC-8DC9-0CB5-929E-684E2166417A}"/>
              </a:ext>
            </a:extLst>
          </p:cNvPr>
          <p:cNvSpPr>
            <a:spLocks noGrp="1"/>
          </p:cNvSpPr>
          <p:nvPr>
            <p:ph type="sldNum" sz="quarter" idx="12"/>
          </p:nvPr>
        </p:nvSpPr>
        <p:spPr>
          <a:xfrm>
            <a:off x="10556161" y="6182876"/>
            <a:ext cx="683339" cy="365125"/>
          </a:xfrm>
        </p:spPr>
        <p:txBody>
          <a:bodyPr>
            <a:normAutofit/>
          </a:bodyPr>
          <a:lstStyle/>
          <a:p>
            <a:pPr>
              <a:spcAft>
                <a:spcPts val="600"/>
              </a:spcAft>
            </a:pPr>
            <a:fld id="{E56A5D8D-318D-4644-ADF8-BC977F9584B9}" type="slidenum">
              <a:rPr lang="el-GR">
                <a:solidFill>
                  <a:schemeClr val="tx1">
                    <a:lumMod val="65000"/>
                    <a:lumOff val="35000"/>
                  </a:schemeClr>
                </a:solidFill>
              </a:rPr>
              <a:pPr>
                <a:spcAft>
                  <a:spcPts val="600"/>
                </a:spcAft>
              </a:pPr>
              <a:t>96</a:t>
            </a:fld>
            <a:endParaRPr lang="el-GR">
              <a:solidFill>
                <a:schemeClr val="tx1">
                  <a:lumMod val="65000"/>
                  <a:lumOff val="35000"/>
                </a:schemeClr>
              </a:solidFill>
            </a:endParaRP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Tree>
    <p:extLst>
      <p:ext uri="{BB962C8B-B14F-4D97-AF65-F5344CB8AC3E}">
        <p14:creationId xmlns:p14="http://schemas.microsoft.com/office/powerpoint/2010/main" val="3772260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Rectangle 1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14" name="Isosceles Triangle 1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
        <p:nvSpPr>
          <p:cNvPr id="2" name="Τίτλος 1">
            <a:extLst>
              <a:ext uri="{FF2B5EF4-FFF2-40B4-BE49-F238E27FC236}">
                <a16:creationId xmlns:a16="http://schemas.microsoft.com/office/drawing/2014/main" id="{E0D22123-5942-783B-45ED-8304340C4D06}"/>
              </a:ext>
            </a:extLst>
          </p:cNvPr>
          <p:cNvSpPr>
            <a:spLocks noGrp="1"/>
          </p:cNvSpPr>
          <p:nvPr>
            <p:ph type="title"/>
          </p:nvPr>
        </p:nvSpPr>
        <p:spPr>
          <a:xfrm>
            <a:off x="673754" y="643467"/>
            <a:ext cx="4203045" cy="1375608"/>
          </a:xfrm>
        </p:spPr>
        <p:txBody>
          <a:bodyPr anchor="ctr">
            <a:normAutofit/>
          </a:bodyPr>
          <a:lstStyle/>
          <a:p>
            <a:r>
              <a:rPr lang="el-GR" b="1">
                <a:solidFill>
                  <a:schemeClr val="bg1"/>
                </a:solidFill>
                <a:latin typeface="Arial" panose="020B0604020202020204" pitchFamily="34" charset="0"/>
              </a:rPr>
              <a:t>Παλαίωση</a:t>
            </a:r>
            <a:endParaRPr lang="el-GR">
              <a:solidFill>
                <a:schemeClr val="bg1"/>
              </a:solidFill>
            </a:endParaRPr>
          </a:p>
        </p:txBody>
      </p:sp>
      <p:sp>
        <p:nvSpPr>
          <p:cNvPr id="3" name="Θέση περιεχομένου 2">
            <a:extLst>
              <a:ext uri="{FF2B5EF4-FFF2-40B4-BE49-F238E27FC236}">
                <a16:creationId xmlns:a16="http://schemas.microsoft.com/office/drawing/2014/main" id="{5DD2EF31-5624-6AB3-C4E6-5D8C6C2B26DB}"/>
              </a:ext>
            </a:extLst>
          </p:cNvPr>
          <p:cNvSpPr>
            <a:spLocks noGrp="1"/>
          </p:cNvSpPr>
          <p:nvPr>
            <p:ph idx="1"/>
          </p:nvPr>
        </p:nvSpPr>
        <p:spPr>
          <a:xfrm>
            <a:off x="673755" y="2160590"/>
            <a:ext cx="4203044" cy="4240210"/>
          </a:xfrm>
        </p:spPr>
        <p:txBody>
          <a:bodyPr>
            <a:normAutofit/>
          </a:bodyPr>
          <a:lstStyle/>
          <a:p>
            <a:pPr>
              <a:lnSpc>
                <a:spcPct val="90000"/>
              </a:lnSpc>
            </a:pPr>
            <a:r>
              <a:rPr lang="el-GR" sz="1600" dirty="0">
                <a:solidFill>
                  <a:schemeClr val="bg1"/>
                </a:solidFill>
              </a:rPr>
              <a:t>Οι λευκοί οίνοι δεν έχουν τις </a:t>
            </a:r>
            <a:r>
              <a:rPr lang="el-GR" sz="1600" dirty="0" err="1">
                <a:solidFill>
                  <a:schemeClr val="bg1"/>
                </a:solidFill>
              </a:rPr>
              <a:t>πολυφαινόλες</a:t>
            </a:r>
            <a:r>
              <a:rPr lang="el-GR" sz="1600" dirty="0">
                <a:solidFill>
                  <a:schemeClr val="bg1"/>
                </a:solidFill>
              </a:rPr>
              <a:t> των ερυθρών</a:t>
            </a:r>
          </a:p>
          <a:p>
            <a:pPr>
              <a:lnSpc>
                <a:spcPct val="90000"/>
              </a:lnSpc>
            </a:pPr>
            <a:r>
              <a:rPr lang="el-GR" sz="1600" dirty="0">
                <a:solidFill>
                  <a:schemeClr val="bg1"/>
                </a:solidFill>
              </a:rPr>
              <a:t>Παίρνουν αρώματα από το βαρέλι και από την εστεροποίηση. </a:t>
            </a:r>
          </a:p>
          <a:p>
            <a:pPr>
              <a:lnSpc>
                <a:spcPct val="90000"/>
              </a:lnSpc>
            </a:pPr>
            <a:r>
              <a:rPr lang="el-GR" sz="1600" dirty="0">
                <a:solidFill>
                  <a:schemeClr val="bg1"/>
                </a:solidFill>
              </a:rPr>
              <a:t>Παράταση της παραμονής ενός λευκού οίνου περισσότερο από ένα εξάμηνο σε βαρέλι εκτός του ότι δεν προσφέρει κάτι αυξάνει το ρίσκο να αλλοιωθεί ο οίνος από το οξυγόνο. </a:t>
            </a:r>
          </a:p>
          <a:p>
            <a:pPr>
              <a:lnSpc>
                <a:spcPct val="90000"/>
              </a:lnSpc>
            </a:pPr>
            <a:r>
              <a:rPr lang="el-GR" sz="1600" dirty="0">
                <a:solidFill>
                  <a:schemeClr val="bg1"/>
                </a:solidFill>
              </a:rPr>
              <a:t>Λευκοί οίνοι που προέρχονται από σταφύλια έντονα αρωματικά (π.χ. Μοσχάτα) περνώντας από βαρέλι χάνουν ένα μέρος από το πρωτογενές άρωμα τους το οποίο επικαλύπτεται από τα αρώματα του ξύλου.</a:t>
            </a:r>
          </a:p>
        </p:txBody>
      </p:sp>
      <p:pic>
        <p:nvPicPr>
          <p:cNvPr id="5" name="Εικόνα 4" descr="Εικόνα που περιέχει διάγραμμα&#10;&#10;Περιγραφή που δημιουργήθηκε αυτόματα">
            <a:extLst>
              <a:ext uri="{FF2B5EF4-FFF2-40B4-BE49-F238E27FC236}">
                <a16:creationId xmlns:a16="http://schemas.microsoft.com/office/drawing/2014/main" id="{C5ADD18A-7ED3-3EEE-E43A-87D2B90A4DCE}"/>
              </a:ext>
            </a:extLst>
          </p:cNvPr>
          <p:cNvPicPr>
            <a:picLocks noChangeAspect="1"/>
          </p:cNvPicPr>
          <p:nvPr/>
        </p:nvPicPr>
        <p:blipFill>
          <a:blip r:embed="rId2"/>
          <a:stretch>
            <a:fillRect/>
          </a:stretch>
        </p:blipFill>
        <p:spPr>
          <a:xfrm>
            <a:off x="6096001" y="1442495"/>
            <a:ext cx="5143500" cy="3960494"/>
          </a:xfrm>
          <a:prstGeom prst="rect">
            <a:avLst/>
          </a:prstGeom>
        </p:spPr>
      </p:pic>
      <p:sp>
        <p:nvSpPr>
          <p:cNvPr id="4" name="Θέση αριθμού διαφάνειας 3">
            <a:extLst>
              <a:ext uri="{FF2B5EF4-FFF2-40B4-BE49-F238E27FC236}">
                <a16:creationId xmlns:a16="http://schemas.microsoft.com/office/drawing/2014/main" id="{6EB085CC-8DC9-0CB5-929E-684E2166417A}"/>
              </a:ext>
            </a:extLst>
          </p:cNvPr>
          <p:cNvSpPr>
            <a:spLocks noGrp="1"/>
          </p:cNvSpPr>
          <p:nvPr>
            <p:ph type="sldNum" sz="quarter" idx="12"/>
          </p:nvPr>
        </p:nvSpPr>
        <p:spPr>
          <a:xfrm>
            <a:off x="10556161" y="6182876"/>
            <a:ext cx="683339" cy="365125"/>
          </a:xfrm>
        </p:spPr>
        <p:txBody>
          <a:bodyPr>
            <a:normAutofit/>
          </a:bodyPr>
          <a:lstStyle/>
          <a:p>
            <a:pPr>
              <a:spcAft>
                <a:spcPts val="600"/>
              </a:spcAft>
            </a:pPr>
            <a:fld id="{E56A5D8D-318D-4644-ADF8-BC977F9584B9}" type="slidenum">
              <a:rPr lang="el-GR">
                <a:solidFill>
                  <a:schemeClr val="tx1">
                    <a:lumMod val="65000"/>
                    <a:lumOff val="35000"/>
                  </a:schemeClr>
                </a:solidFill>
              </a:rPr>
              <a:pPr>
                <a:spcAft>
                  <a:spcPts val="600"/>
                </a:spcAft>
              </a:pPr>
              <a:t>97</a:t>
            </a:fld>
            <a:endParaRPr lang="el-GR">
              <a:solidFill>
                <a:schemeClr val="tx1">
                  <a:lumMod val="65000"/>
                  <a:lumOff val="35000"/>
                </a:schemeClr>
              </a:solidFill>
            </a:endParaRPr>
          </a:p>
        </p:txBody>
      </p:sp>
      <p:sp>
        <p:nvSpPr>
          <p:cNvPr id="16" name="Isosceles Triangle 1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latin typeface="Calibri" panose="020F0502020204030204" pitchFamily="34" charset="0"/>
            </a:endParaRPr>
          </a:p>
        </p:txBody>
      </p:sp>
    </p:spTree>
    <p:extLst>
      <p:ext uri="{BB962C8B-B14F-4D97-AF65-F5344CB8AC3E}">
        <p14:creationId xmlns:p14="http://schemas.microsoft.com/office/powerpoint/2010/main" val="10000308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724535-5AF7-02AA-B152-3291D883EC74}"/>
              </a:ext>
            </a:extLst>
          </p:cNvPr>
          <p:cNvSpPr>
            <a:spLocks noGrp="1"/>
          </p:cNvSpPr>
          <p:nvPr>
            <p:ph type="title"/>
          </p:nvPr>
        </p:nvSpPr>
        <p:spPr>
          <a:xfrm>
            <a:off x="5536734" y="609600"/>
            <a:ext cx="3737268" cy="1320800"/>
          </a:xfrm>
        </p:spPr>
        <p:txBody>
          <a:bodyPr>
            <a:normAutofit/>
          </a:bodyPr>
          <a:lstStyle/>
          <a:p>
            <a:r>
              <a:rPr lang="el-GR" b="1">
                <a:latin typeface="Arial" panose="020B0604020202020204" pitchFamily="34" charset="0"/>
              </a:rPr>
              <a:t>Παλαίωση</a:t>
            </a:r>
            <a:endParaRPr lang="el-GR" dirty="0"/>
          </a:p>
        </p:txBody>
      </p:sp>
      <p:sp>
        <p:nvSpPr>
          <p:cNvPr id="3" name="Θέση περιεχομένου 2">
            <a:extLst>
              <a:ext uri="{FF2B5EF4-FFF2-40B4-BE49-F238E27FC236}">
                <a16:creationId xmlns:a16="http://schemas.microsoft.com/office/drawing/2014/main" id="{72E6A48F-021B-D343-689B-78355FF46858}"/>
              </a:ext>
            </a:extLst>
          </p:cNvPr>
          <p:cNvSpPr>
            <a:spLocks noGrp="1"/>
          </p:cNvSpPr>
          <p:nvPr>
            <p:ph idx="1"/>
          </p:nvPr>
        </p:nvSpPr>
        <p:spPr>
          <a:xfrm>
            <a:off x="5209563" y="2160589"/>
            <a:ext cx="4064439" cy="3880773"/>
          </a:xfrm>
        </p:spPr>
        <p:txBody>
          <a:bodyPr>
            <a:normAutofit/>
          </a:bodyPr>
          <a:lstStyle/>
          <a:p>
            <a:pPr>
              <a:lnSpc>
                <a:spcPct val="90000"/>
              </a:lnSpc>
            </a:pPr>
            <a:r>
              <a:rPr lang="el-GR" dirty="0"/>
              <a:t>Η αναγωγική παλαίωση πραγματοποιείται μέσα στη φιάλη και με την απουσία οξυγόνου </a:t>
            </a:r>
            <a:endParaRPr lang="el-GR"/>
          </a:p>
          <a:p>
            <a:pPr>
              <a:lnSpc>
                <a:spcPct val="90000"/>
              </a:lnSpc>
            </a:pPr>
            <a:endParaRPr lang="el-GR"/>
          </a:p>
          <a:p>
            <a:pPr>
              <a:lnSpc>
                <a:spcPct val="90000"/>
              </a:lnSpc>
            </a:pPr>
            <a:r>
              <a:rPr lang="el-GR" dirty="0"/>
              <a:t>Ο φελλός που έρχεται σε επαφή με το κρασί την απαγορεύει την είσοδο του αέρα.</a:t>
            </a:r>
            <a:endParaRPr lang="el-GR"/>
          </a:p>
          <a:p>
            <a:pPr>
              <a:lnSpc>
                <a:spcPct val="90000"/>
              </a:lnSpc>
            </a:pPr>
            <a:endParaRPr lang="el-GR"/>
          </a:p>
          <a:p>
            <a:pPr>
              <a:lnSpc>
                <a:spcPct val="90000"/>
              </a:lnSpc>
            </a:pPr>
            <a:r>
              <a:rPr lang="el-GR" dirty="0"/>
              <a:t>Στο στάδιο αυτό, το οποίο μπορεί να έχει διάρκεια από λίγες εβδομάδες μέχρι και αρκετά χρόνια, αναπτύσσεται παράλληλα ένα πιο σύνθετο άρωμα.</a:t>
            </a:r>
            <a:endParaRPr lang="el-GR"/>
          </a:p>
        </p:txBody>
      </p:sp>
      <p:pic>
        <p:nvPicPr>
          <p:cNvPr id="6" name="Εικόνα 5" descr="Εικόνα που περιέχει φιάλη, εσωτερικός χώρος, παρατεταγμένο, αρκετά&#10;&#10;Περιγραφή που δημιουργήθηκε αυτόματα">
            <a:extLst>
              <a:ext uri="{FF2B5EF4-FFF2-40B4-BE49-F238E27FC236}">
                <a16:creationId xmlns:a16="http://schemas.microsoft.com/office/drawing/2014/main" id="{CD7F0EDB-DDED-C3EF-0349-07B14A8EC5A4}"/>
              </a:ext>
            </a:extLst>
          </p:cNvPr>
          <p:cNvPicPr>
            <a:picLocks noChangeAspect="1"/>
          </p:cNvPicPr>
          <p:nvPr/>
        </p:nvPicPr>
        <p:blipFill rotWithShape="1">
          <a:blip r:embed="rId2">
            <a:extLst>
              <a:ext uri="{28A0092B-C50C-407E-A947-70E740481C1C}">
                <a14:useLocalDpi xmlns:a14="http://schemas.microsoft.com/office/drawing/2010/main" val="0"/>
              </a:ext>
            </a:extLst>
          </a:blip>
          <a:srcRect l="20792" r="20208"/>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11" name="Isosceles Triangle 10">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4" name="Θέση αριθμού διαφάνειας 3">
            <a:extLst>
              <a:ext uri="{FF2B5EF4-FFF2-40B4-BE49-F238E27FC236}">
                <a16:creationId xmlns:a16="http://schemas.microsoft.com/office/drawing/2014/main" id="{5D6C1894-F30B-9DC7-083B-DEB054FDEAD9}"/>
              </a:ext>
            </a:extLst>
          </p:cNvPr>
          <p:cNvSpPr>
            <a:spLocks noGrp="1"/>
          </p:cNvSpPr>
          <p:nvPr>
            <p:ph type="sldNum" sz="quarter" idx="12"/>
          </p:nvPr>
        </p:nvSpPr>
        <p:spPr>
          <a:xfrm>
            <a:off x="8841996" y="6041362"/>
            <a:ext cx="432006" cy="365125"/>
          </a:xfrm>
        </p:spPr>
        <p:txBody>
          <a:bodyPr>
            <a:normAutofit/>
          </a:bodyPr>
          <a:lstStyle/>
          <a:p>
            <a:pPr>
              <a:spcAft>
                <a:spcPts val="600"/>
              </a:spcAft>
            </a:pPr>
            <a:fld id="{E56A5D8D-318D-4644-ADF8-BC977F9584B9}" type="slidenum">
              <a:rPr lang="el-GR" smtClean="0"/>
              <a:pPr>
                <a:spcAft>
                  <a:spcPts val="600"/>
                </a:spcAft>
              </a:pPr>
              <a:t>98</a:t>
            </a:fld>
            <a:endParaRPr lang="el-GR"/>
          </a:p>
        </p:txBody>
      </p:sp>
    </p:spTree>
    <p:extLst>
      <p:ext uri="{BB962C8B-B14F-4D97-AF65-F5344CB8AC3E}">
        <p14:creationId xmlns:p14="http://schemas.microsoft.com/office/powerpoint/2010/main" val="498598867"/>
      </p:ext>
    </p:extLst>
  </p:cSld>
  <p:clrMapOvr>
    <a:overrideClrMapping bg1="dk1" tx1="lt1" bg2="dk2" tx2="lt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493C2A-7B9A-1223-CCAC-8343CC4A5E7C}"/>
              </a:ext>
            </a:extLst>
          </p:cNvPr>
          <p:cNvSpPr>
            <a:spLocks noGrp="1"/>
          </p:cNvSpPr>
          <p:nvPr>
            <p:ph type="title"/>
          </p:nvPr>
        </p:nvSpPr>
        <p:spPr/>
        <p:txBody>
          <a:bodyPr/>
          <a:lstStyle/>
          <a:p>
            <a:r>
              <a:rPr lang="el-GR" b="1" dirty="0">
                <a:solidFill>
                  <a:srgbClr val="000000"/>
                </a:solidFill>
                <a:latin typeface="Arial" panose="020B0604020202020204" pitchFamily="34" charset="0"/>
              </a:rPr>
              <a:t>Νέες Τάσεις στην Παραγωγή Κρασιού</a:t>
            </a:r>
            <a:br>
              <a:rPr lang="el-GR" dirty="0">
                <a:solidFill>
                  <a:srgbClr val="000000"/>
                </a:solidFill>
                <a:latin typeface="Arial" panose="020B0604020202020204" pitchFamily="34" charset="0"/>
              </a:rPr>
            </a:br>
            <a:endParaRPr lang="el-GR" dirty="0"/>
          </a:p>
        </p:txBody>
      </p:sp>
      <p:sp>
        <p:nvSpPr>
          <p:cNvPr id="3" name="Θέση περιεχομένου 2">
            <a:extLst>
              <a:ext uri="{FF2B5EF4-FFF2-40B4-BE49-F238E27FC236}">
                <a16:creationId xmlns:a16="http://schemas.microsoft.com/office/drawing/2014/main" id="{6ADC839D-90C3-79FC-3E41-DB06D1159D9C}"/>
              </a:ext>
            </a:extLst>
          </p:cNvPr>
          <p:cNvSpPr>
            <a:spLocks noGrp="1"/>
          </p:cNvSpPr>
          <p:nvPr>
            <p:ph idx="1"/>
          </p:nvPr>
        </p:nvSpPr>
        <p:spPr/>
        <p:txBody>
          <a:bodyPr/>
          <a:lstStyle/>
          <a:p>
            <a:r>
              <a:rPr lang="el-GR" sz="2400" b="0" i="0" u="none" strike="noStrike" baseline="0" dirty="0">
                <a:solidFill>
                  <a:srgbClr val="000000"/>
                </a:solidFill>
                <a:latin typeface="Arial" panose="020B0604020202020204" pitchFamily="34" charset="0"/>
              </a:rPr>
              <a:t>Χρήση ακινητοποιημένων κυττάρων.</a:t>
            </a:r>
          </a:p>
          <a:p>
            <a:r>
              <a:rPr lang="el-GR" sz="2400" dirty="0">
                <a:solidFill>
                  <a:srgbClr val="000000"/>
                </a:solidFill>
                <a:latin typeface="Arial" panose="020B0604020202020204" pitchFamily="34" charset="0"/>
              </a:rPr>
              <a:t>Χρήση συστημάτων συνεχούς παραγωγής.</a:t>
            </a:r>
          </a:p>
          <a:p>
            <a:r>
              <a:rPr lang="el-GR" sz="2400" b="0" i="0" u="none" strike="noStrike" baseline="0" dirty="0">
                <a:solidFill>
                  <a:srgbClr val="000000"/>
                </a:solidFill>
                <a:latin typeface="Arial" panose="020B0604020202020204" pitchFamily="34" charset="0"/>
              </a:rPr>
              <a:t>Χρήση καθαρών </a:t>
            </a:r>
            <a:r>
              <a:rPr lang="el-GR" sz="2400" b="0" i="0" u="none" strike="noStrike" baseline="0" dirty="0" err="1">
                <a:solidFill>
                  <a:srgbClr val="000000"/>
                </a:solidFill>
                <a:latin typeface="Arial" panose="020B0604020202020204" pitchFamily="34" charset="0"/>
              </a:rPr>
              <a:t>λυοφιλιωμένων</a:t>
            </a:r>
            <a:r>
              <a:rPr lang="el-GR" sz="2400" b="0" i="0" u="none" strike="noStrike" baseline="0" dirty="0">
                <a:solidFill>
                  <a:srgbClr val="000000"/>
                </a:solidFill>
                <a:latin typeface="Arial" panose="020B0604020202020204" pitchFamily="34" charset="0"/>
              </a:rPr>
              <a:t> καλλιεργειών.</a:t>
            </a:r>
          </a:p>
          <a:p>
            <a:r>
              <a:rPr lang="el-GR" sz="2400" b="0" i="0" u="none" strike="noStrike" baseline="0" dirty="0">
                <a:solidFill>
                  <a:srgbClr val="000000"/>
                </a:solidFill>
                <a:latin typeface="Arial" panose="020B0604020202020204" pitchFamily="34" charset="0"/>
              </a:rPr>
              <a:t>Χρήση γενετικά τροποποιημένων ζυμών.</a:t>
            </a:r>
          </a:p>
          <a:p>
            <a:r>
              <a:rPr lang="el-GR" sz="2400" b="0" i="0" u="none" strike="noStrike" baseline="0" dirty="0">
                <a:solidFill>
                  <a:srgbClr val="000000"/>
                </a:solidFill>
                <a:latin typeface="Arial" panose="020B0604020202020204" pitchFamily="34" charset="0"/>
              </a:rPr>
              <a:t>Αλκοολική ζύμωση σε χαμηλές θερμοκρασίες.</a:t>
            </a:r>
          </a:p>
          <a:p>
            <a:r>
              <a:rPr lang="el-GR" sz="2400" b="0" i="0" u="none" strike="noStrike" baseline="0" dirty="0" err="1">
                <a:solidFill>
                  <a:srgbClr val="000000"/>
                </a:solidFill>
                <a:latin typeface="Arial" panose="020B0604020202020204" pitchFamily="34" charset="0"/>
              </a:rPr>
              <a:t>Θερμοοινοποίηση</a:t>
            </a:r>
            <a:r>
              <a:rPr lang="el-GR" sz="2400" b="0" i="0" u="none" strike="noStrike" baseline="0" dirty="0">
                <a:solidFill>
                  <a:srgbClr val="000000"/>
                </a:solidFill>
                <a:latin typeface="Arial" panose="020B0604020202020204" pitchFamily="34" charset="0"/>
              </a:rPr>
              <a:t>.</a:t>
            </a:r>
          </a:p>
          <a:p>
            <a:endParaRPr lang="el-GR" dirty="0"/>
          </a:p>
        </p:txBody>
      </p:sp>
      <p:sp>
        <p:nvSpPr>
          <p:cNvPr id="4" name="Θέση αριθμού διαφάνειας 3">
            <a:extLst>
              <a:ext uri="{FF2B5EF4-FFF2-40B4-BE49-F238E27FC236}">
                <a16:creationId xmlns:a16="http://schemas.microsoft.com/office/drawing/2014/main" id="{59CF3680-7B77-864F-D5E4-BB3F9B9121EF}"/>
              </a:ext>
            </a:extLst>
          </p:cNvPr>
          <p:cNvSpPr>
            <a:spLocks noGrp="1"/>
          </p:cNvSpPr>
          <p:nvPr>
            <p:ph type="sldNum" sz="quarter" idx="12"/>
          </p:nvPr>
        </p:nvSpPr>
        <p:spPr/>
        <p:txBody>
          <a:bodyPr/>
          <a:lstStyle/>
          <a:p>
            <a:fld id="{E56A5D8D-318D-4644-ADF8-BC977F9584B9}" type="slidenum">
              <a:rPr lang="el-GR" smtClean="0"/>
              <a:t>99</a:t>
            </a:fld>
            <a:endParaRPr lang="el-GR"/>
          </a:p>
        </p:txBody>
      </p:sp>
    </p:spTree>
    <p:extLst>
      <p:ext uri="{BB962C8B-B14F-4D97-AF65-F5344CB8AC3E}">
        <p14:creationId xmlns:p14="http://schemas.microsoft.com/office/powerpoint/2010/main" val="3278015081"/>
      </p:ext>
    </p:extLst>
  </p:cSld>
  <p:clrMapOvr>
    <a:masterClrMapping/>
  </p:clrMapOvr>
</p:sld>
</file>

<file path=ppt/theme/theme1.xml><?xml version="1.0" encoding="utf-8"?>
<a:theme xmlns:a="http://schemas.openxmlformats.org/drawingml/2006/main" name="Όψη">
  <a:themeElements>
    <a:clrScheme name="Όψη">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Όψη">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Όψη">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3065</TotalTime>
  <Words>7065</Words>
  <Application>Microsoft Office PowerPoint</Application>
  <PresentationFormat>Ευρεία οθόνη</PresentationFormat>
  <Paragraphs>879</Paragraphs>
  <Slides>108</Slides>
  <Notes>0</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108</vt:i4>
      </vt:variant>
    </vt:vector>
  </HeadingPairs>
  <TitlesOfParts>
    <vt:vector size="114" baseType="lpstr">
      <vt:lpstr>Arial</vt:lpstr>
      <vt:lpstr>Calibri</vt:lpstr>
      <vt:lpstr>Times New Roman</vt:lpstr>
      <vt:lpstr>Wingdings</vt:lpstr>
      <vt:lpstr>Wingdings 3</vt:lpstr>
      <vt:lpstr>Όψη</vt:lpstr>
      <vt:lpstr>Κρασιά ποιότητας</vt:lpstr>
      <vt:lpstr>ΠΡΩΤΗ ΥΛΗ</vt:lpstr>
      <vt:lpstr>Ωρίμανση του σταφυλιού - Πρώτη περίοδος</vt:lpstr>
      <vt:lpstr>Δεύτερη περίοδος ωρίμανσης</vt:lpstr>
      <vt:lpstr>Τρίτη περίοδος ωρίμανσης</vt:lpstr>
      <vt:lpstr>Τρυγητός</vt:lpstr>
      <vt:lpstr>Υπερωρίμανση</vt:lpstr>
      <vt:lpstr>Βιολογική υπερωρίμανση</vt:lpstr>
      <vt:lpstr>Βιολογική υπερωρίμανση</vt:lpstr>
      <vt:lpstr>Τρύγος</vt:lpstr>
      <vt:lpstr>Μηχανικός Τρύγος</vt:lpstr>
      <vt:lpstr>Χειρωνακτικός Τρύγος</vt:lpstr>
      <vt:lpstr>Οινοποίηση</vt:lpstr>
      <vt:lpstr>ΖΥΜΩΣΗ-Κατευθυνόμενη ή φυσική    </vt:lpstr>
      <vt:lpstr>Φυσική και Κατευθυνόμενη Ζύμωση</vt:lpstr>
      <vt:lpstr>Παρεμβάσεις</vt:lpstr>
      <vt:lpstr>Λευκή και ερυθρά οινοποίηση</vt:lpstr>
      <vt:lpstr>Λευκή οινοποίηση</vt:lpstr>
      <vt:lpstr>Λευκή οινοποίηση</vt:lpstr>
      <vt:lpstr>Λευκή οινοποίηση</vt:lpstr>
      <vt:lpstr>Λευκή οινοποίηση</vt:lpstr>
      <vt:lpstr>Λευκή οινοποίηση</vt:lpstr>
      <vt:lpstr>Ερυθρά οινοποίηση</vt:lpstr>
      <vt:lpstr>ερυθρά οινοποίηση</vt:lpstr>
      <vt:lpstr>ερυθρά οινοποίηση</vt:lpstr>
      <vt:lpstr>ερυθρά οινοποίηση</vt:lpstr>
      <vt:lpstr>ερυθρά οινοποίηση</vt:lpstr>
      <vt:lpstr>Παραγωγή γλυκών οίνων</vt:lpstr>
      <vt:lpstr>Παραγωγή γλυκών οίνων</vt:lpstr>
      <vt:lpstr>Παραγωγή γλυκών οίνων με προσθήκη  οινοπνεύματος:Μαυροδάφνη</vt:lpstr>
      <vt:lpstr>Παραγωγή γλυκών οίνων με απευθείας ζύμωση πυκνού γλεύκους: Vinsanto</vt:lpstr>
      <vt:lpstr>Παραγωγή γλυκών οίνων με απευθείας ζύμωση πυκνού γλεύκους: Vinsanto</vt:lpstr>
      <vt:lpstr>Παραγωγή γλυκών οίνων με απευθείας ζύμωση πυκνού γλεύκους: Vinsanto</vt:lpstr>
      <vt:lpstr>Vinsanto- Μαυροδάφνη</vt:lpstr>
      <vt:lpstr>Ρετσίνα</vt:lpstr>
      <vt:lpstr>Αφρώδεις οίνοι: Ημιαφρώδης της Ζίτσας</vt:lpstr>
      <vt:lpstr>Αφρώδεις οίνοι: Ημιαφρώδης της Ζίτσας</vt:lpstr>
      <vt:lpstr>Αφρώδεις οίνοι: Σαμπάνια</vt:lpstr>
      <vt:lpstr>Αφρώδεις οίνοι: Σαμπάνια</vt:lpstr>
      <vt:lpstr>Αφρώδεις οίνοι: Σαμπάνια</vt:lpstr>
      <vt:lpstr>Αφρώδεις οίνοι: Σαμπάνια</vt:lpstr>
      <vt:lpstr>Αφρώδεις οίνοι: Σαμπάνια</vt:lpstr>
      <vt:lpstr>Ποιότητα Αφρωδών οίνων: Σαμπάνια</vt:lpstr>
      <vt:lpstr>Παραγωγή κρασιου τύπου σαμπανιας</vt:lpstr>
      <vt:lpstr>Παραγωγή κρασιου τύπου σαμπανιας</vt:lpstr>
      <vt:lpstr> Υλικά κατασκευής μηχανημάτων οινοποιείου</vt:lpstr>
      <vt:lpstr>Ξύλινες δεξαμενές και ζυμωτήρες</vt:lpstr>
      <vt:lpstr>Ξύλινες δεξαμενές και ζυμωτήρες</vt:lpstr>
      <vt:lpstr>Ξύλινες δεξαμενές και ζυμωτήρες</vt:lpstr>
      <vt:lpstr>Ξύλινες δεξαμενές και ζυμωτήρες</vt:lpstr>
      <vt:lpstr>Τσιμέντο</vt:lpstr>
      <vt:lpstr>Τσιμέντο</vt:lpstr>
      <vt:lpstr>                          Εποξικές ρητίνες</vt:lpstr>
      <vt:lpstr>Πολυμερή υλικά</vt:lpstr>
      <vt:lpstr>Ανοξείδωτος χάλυβας</vt:lpstr>
      <vt:lpstr>Dexamenes°° Seaside Hotel</vt:lpstr>
      <vt:lpstr>Κρασιά ποιότητας</vt:lpstr>
      <vt:lpstr>Κρασιά ποιότητας</vt:lpstr>
      <vt:lpstr>Τεχνολογία ζύμωσης: </vt:lpstr>
      <vt:lpstr>Επεξεργασία μετά τη ζύμωση </vt:lpstr>
      <vt:lpstr>Μικροβιολογία οίνου </vt:lpstr>
      <vt:lpstr>Οίνος με αλκοολική ζύμωση γλεύκους</vt:lpstr>
      <vt:lpstr>Σταφύλι</vt:lpstr>
      <vt:lpstr>Συστατικά του πρωτογενούς αρώματος του οίνου
</vt:lpstr>
      <vt:lpstr>Βιταμίνες στα Κρασιά
</vt:lpstr>
      <vt:lpstr>ανθοκυανίνες</vt:lpstr>
      <vt:lpstr>ανθοκυανίνες</vt:lpstr>
      <vt:lpstr>ανθοκυανίνες</vt:lpstr>
      <vt:lpstr>ανθοκυανίνες</vt:lpstr>
      <vt:lpstr>ανθοκυανίνες</vt:lpstr>
      <vt:lpstr>Τανίνες</vt:lpstr>
      <vt:lpstr>Μικροβιολογία οίνου
</vt:lpstr>
      <vt:lpstr>Κολλημένες ζυμώσεις
</vt:lpstr>
      <vt:lpstr>Κολλημένες ζυμώσεις
</vt:lpstr>
      <vt:lpstr>ΒΑΚΤΗΡΙΑ</vt:lpstr>
      <vt:lpstr>ΒΑΚΤΗΡΙΑ</vt:lpstr>
      <vt:lpstr>Μύκητες κρασιού
</vt:lpstr>
      <vt:lpstr>Species of genus Saccharomyces </vt:lpstr>
      <vt:lpstr>1. Saccharomyces cerevisiae </vt:lpstr>
      <vt:lpstr>Saccharomyces</vt:lpstr>
      <vt:lpstr>Saccharomyces</vt:lpstr>
      <vt:lpstr>Saccharomyces</vt:lpstr>
      <vt:lpstr>Γένη ζυμομυκήτων εκτός από σακχαρομύκητες που έχουν απομονωθεί από σταφύλια και οίνους
</vt:lpstr>
      <vt:lpstr>Ζυμομυκήτες εκτός από σακχαρομύκητες</vt:lpstr>
      <vt:lpstr>Ζυμομυκήτες εκτός από σακχαρομύκητες</vt:lpstr>
      <vt:lpstr>Ζυμομυκήτες εκτός από σακχαρομύκητες</vt:lpstr>
      <vt:lpstr>Ζυμομυκήτες εκτός από σακχαρομύκητες</vt:lpstr>
      <vt:lpstr>Οι μικροοργανισμοί κατά την διάρκεια της ζύμωσης</vt:lpstr>
      <vt:lpstr>Προσθήκη διοξειδίου του θείου
</vt:lpstr>
      <vt:lpstr>Προσθήκη διοξειδίου του θείου</vt:lpstr>
      <vt:lpstr>ΕΠΙΔΡΑΣΗ ΔΙΕΡΓΑΣΙΩΝ ΣΤΗΝ ΠΟΙΟΤΗΤΑ ΤΟΥ ΟΙΝΟΥ</vt:lpstr>
      <vt:lpstr>ΕΠΙΔΡΑΣΗ ΔΙΕΡΓΑΣΙΩΝ ΣΤΗΝ ΠΟΙΟΤΗΤΑ ΤΟΥ ΟΙΝΟΥ</vt:lpstr>
      <vt:lpstr>ΕΠΙΔΡΑΣΗ ΔΙΕΡΓΑΣΙΩΝ ΣΤΗΝ ΠΟΙΟΤΗΤΑ ΤΟΥ ΟΙΝΟΥ</vt:lpstr>
      <vt:lpstr>Παλαίωση</vt:lpstr>
      <vt:lpstr>Παλαίωση</vt:lpstr>
      <vt:lpstr>Παλαίωση</vt:lpstr>
      <vt:lpstr>Παλαίωση</vt:lpstr>
      <vt:lpstr>Παλαίωση</vt:lpstr>
      <vt:lpstr>Νέες Τάσεις στην Παραγωγή Κρασιού </vt:lpstr>
      <vt:lpstr>Νέες Τάσεις στην Παραγωγή Κρασιού </vt:lpstr>
      <vt:lpstr>Νέες Τάσεις στην Παραγωγή Κρασιού</vt:lpstr>
      <vt:lpstr>Νέες Τάσεις στην Παραγωγή Κρασιού</vt:lpstr>
      <vt:lpstr>Vin Santo </vt:lpstr>
      <vt:lpstr>Vin Santo </vt:lpstr>
      <vt:lpstr>Ice wine - Eiswein </vt:lpstr>
      <vt:lpstr>Κουμανδαρία (Κουμανταρία)</vt:lpstr>
      <vt:lpstr>Κουμανδαρία (Κουμανταρία)</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Κρασιά ποιότητας</dc:title>
  <dc:creator>Agapi Dima</dc:creator>
  <cp:lastModifiedBy>Δήμα Αγάπη</cp:lastModifiedBy>
  <cp:revision>33</cp:revision>
  <dcterms:created xsi:type="dcterms:W3CDTF">2023-03-02T12:01:07Z</dcterms:created>
  <dcterms:modified xsi:type="dcterms:W3CDTF">2024-04-08T08:01:03Z</dcterms:modified>
</cp:coreProperties>
</file>