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5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565" r:id="rId4"/>
    <p:sldId id="566" r:id="rId5"/>
    <p:sldId id="567" r:id="rId6"/>
    <p:sldId id="568" r:id="rId7"/>
    <p:sldId id="569" r:id="rId8"/>
    <p:sldId id="571" r:id="rId9"/>
    <p:sldId id="572" r:id="rId10"/>
    <p:sldId id="570" r:id="rId11"/>
    <p:sldId id="573" r:id="rId12"/>
    <p:sldId id="574" r:id="rId13"/>
    <p:sldId id="575" r:id="rId14"/>
    <p:sldId id="577" r:id="rId15"/>
    <p:sldId id="578" r:id="rId16"/>
    <p:sldId id="576" r:id="rId17"/>
    <p:sldId id="579" r:id="rId18"/>
    <p:sldId id="502" r:id="rId19"/>
    <p:sldId id="581" r:id="rId20"/>
    <p:sldId id="582" r:id="rId21"/>
    <p:sldId id="583" r:id="rId22"/>
    <p:sldId id="584" r:id="rId23"/>
    <p:sldId id="585" r:id="rId24"/>
    <p:sldId id="586" r:id="rId25"/>
    <p:sldId id="587" r:id="rId26"/>
    <p:sldId id="588" r:id="rId27"/>
    <p:sldId id="589" r:id="rId28"/>
    <p:sldId id="580" r:id="rId29"/>
    <p:sldId id="318" r:id="rId30"/>
  </p:sldIdLst>
  <p:sldSz cx="9144000" cy="6858000" type="screen4x3"/>
  <p:notesSz cx="6797675" cy="992822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99"/>
    <a:srgbClr val="00519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82" autoAdjust="0"/>
  </p:normalViewPr>
  <p:slideViewPr>
    <p:cSldViewPr>
      <p:cViewPr varScale="1">
        <p:scale>
          <a:sx n="102" d="100"/>
          <a:sy n="102" d="100"/>
        </p:scale>
        <p:origin x="-18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3BDAE04-9A1D-4EF3-BB53-E24FED49D83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381290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 smtClean="0"/>
              <a:t>Click to edit Master text styles</a:t>
            </a:r>
          </a:p>
          <a:p>
            <a:pPr lvl="1"/>
            <a:r>
              <a:rPr lang="el-GR" altLang="el-GR" noProof="0" smtClean="0"/>
              <a:t>Second level</a:t>
            </a:r>
          </a:p>
          <a:p>
            <a:pPr lvl="2"/>
            <a:r>
              <a:rPr lang="el-GR" altLang="el-GR" noProof="0" smtClean="0"/>
              <a:t>Third level</a:t>
            </a:r>
          </a:p>
          <a:p>
            <a:pPr lvl="3"/>
            <a:r>
              <a:rPr lang="el-GR" altLang="el-GR" noProof="0" smtClean="0"/>
              <a:t>Fourth level</a:t>
            </a:r>
          </a:p>
          <a:p>
            <a:pPr lvl="4"/>
            <a:r>
              <a:rPr lang="el-GR" altLang="el-GR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C29F39D-10D4-4B94-A33F-14BCF35B7C3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3963080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41275">
            <a:solidFill>
              <a:srgbClr val="ABABA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3348038" y="4148138"/>
            <a:ext cx="5795962" cy="360362"/>
            <a:chOff x="2744" y="2251"/>
            <a:chExt cx="3016" cy="227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789" y="2296"/>
              <a:ext cx="2971" cy="182"/>
            </a:xfrm>
            <a:prstGeom prst="rect">
              <a:avLst/>
            </a:prstGeom>
            <a:solidFill>
              <a:srgbClr val="005190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744" y="2251"/>
              <a:ext cx="3016" cy="182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51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l-GR" altLang="el-GR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4427538" cy="7651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l-GR" altLang="el-GR" noProof="0" smtClean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6286C18-84E2-46D2-A181-22F1FF613C6E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D0EDA-1D5F-47AC-B266-A499DC55D4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341780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FF9AF-F8BD-4C90-AB3B-0FECC055BC2A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7A64C-D4D8-4ADC-A4CE-83A6089F1F3B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47171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58988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8669B-E323-43CE-9B7A-1940D1336879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A7BA1-2A6C-4125-B8C9-F6A17EBE021A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3294800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7308850" y="6453188"/>
            <a:ext cx="1835150" cy="215900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41275">
            <a:solidFill>
              <a:srgbClr val="ABABA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038600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3488"/>
            <a:ext cx="4038600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36B80-F057-4642-909D-2614F685653F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132138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AF83B-56ED-48E8-B1A7-49E15E60151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controls>
      <p:control spid="54281" r:id="rId2" imgW="792000" imgH="792000"/>
    </p:controls>
    <p:extLst>
      <p:ext uri="{BB962C8B-B14F-4D97-AF65-F5344CB8AC3E}">
        <p14:creationId xmlns="" xmlns:p14="http://schemas.microsoft.com/office/powerpoint/2010/main" val="4182304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7308850" y="6453188"/>
            <a:ext cx="1835150" cy="215900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41275">
            <a:solidFill>
              <a:srgbClr val="ABABA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68272-7939-436C-9C84-0FC919BEDDB2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32138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16805-86DB-4A3A-B2DC-1E173BB48F6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controls>
      <p:control spid="55305" r:id="rId2" imgW="792000" imgH="792000"/>
    </p:controls>
    <p:extLst>
      <p:ext uri="{BB962C8B-B14F-4D97-AF65-F5344CB8AC3E}">
        <p14:creationId xmlns="" xmlns:p14="http://schemas.microsoft.com/office/powerpoint/2010/main" val="219342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7308850" y="6453188"/>
            <a:ext cx="1835150" cy="215900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41275">
            <a:solidFill>
              <a:srgbClr val="ABABA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07E8F-04B6-42D0-A477-8F8EEF031343}" type="datetime1">
              <a:rPr lang="el-GR" altLang="el-GR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08850" y="6430963"/>
            <a:ext cx="346075" cy="277812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69A61C92-AA7C-4B9C-A139-EB551195AC30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controls>
      <p:control spid="52233" r:id="rId2" imgW="792000" imgH="792000"/>
    </p:controls>
    <p:extLst>
      <p:ext uri="{BB962C8B-B14F-4D97-AF65-F5344CB8AC3E}">
        <p14:creationId xmlns="" xmlns:p14="http://schemas.microsoft.com/office/powerpoint/2010/main" val="322922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770B6-0138-4A14-9E3F-CF2D72BBB4D7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98CC0-058B-48D7-8711-FF9758EC33F1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253972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7308850" y="6453188"/>
            <a:ext cx="1835150" cy="215900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41275">
            <a:solidFill>
              <a:srgbClr val="ABABA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2BE1E-015B-44B1-BA18-05CB5C1D3F0B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</p:spTree>
    <p:controls>
      <p:control spid="53257" r:id="rId2" imgW="792000" imgH="792000"/>
    </p:controls>
    <p:extLst>
      <p:ext uri="{BB962C8B-B14F-4D97-AF65-F5344CB8AC3E}">
        <p14:creationId xmlns="" xmlns:p14="http://schemas.microsoft.com/office/powerpoint/2010/main" val="21115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C7ABD-0361-4CDD-924F-9E720EEF1EB6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CC642-FD95-4D79-A1F8-F696C1A92A28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260074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A5C40-27D4-418D-8B87-AD427C066479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5C7F1-56AB-4D9E-BA4B-576CEBAC9E4A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96961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98A09-36E7-48FB-9CD3-E6AB764FC4F1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CEC53-57F0-48C0-8D14-7D1D50D44082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104221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B53BF-306C-4417-ABCE-A3E48B17E431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44848-75A3-4D65-99E3-D649BC2AA77C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357688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42FB-766F-430D-A6A5-FA1C71E42161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18239-3675-4815-9056-BADAA95A2B5A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63118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control" Target="../activeX/activeX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"/>
          <p:cNvSpPr>
            <a:spLocks noChangeArrowheads="1"/>
          </p:cNvSpPr>
          <p:nvPr userDrawn="1"/>
        </p:nvSpPr>
        <p:spPr bwMode="auto">
          <a:xfrm>
            <a:off x="7308850" y="6453188"/>
            <a:ext cx="1835150" cy="215900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6429375"/>
            <a:ext cx="1524000" cy="16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9210566-58F1-4217-BE5E-0C41F320E67B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text styles</a:t>
            </a:r>
          </a:p>
          <a:p>
            <a:pPr lvl="1"/>
            <a:r>
              <a:rPr lang="el-GR" altLang="el-GR" smtClean="0"/>
              <a:t>Second level</a:t>
            </a:r>
          </a:p>
          <a:p>
            <a:pPr lvl="2"/>
            <a:r>
              <a:rPr lang="el-GR" altLang="el-GR" smtClean="0"/>
              <a:t>Third level</a:t>
            </a:r>
          </a:p>
          <a:p>
            <a:pPr lvl="3"/>
            <a:r>
              <a:rPr lang="el-GR" altLang="el-GR" smtClean="0"/>
              <a:t>Fourth level</a:t>
            </a:r>
          </a:p>
          <a:p>
            <a:pPr lvl="4"/>
            <a:r>
              <a:rPr lang="el-GR" altLang="el-GR" smtClean="0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1188" y="6426200"/>
            <a:ext cx="69532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D15A3DC-5E9D-4765-A8DF-47B0321859DA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  <p:sp>
        <p:nvSpPr>
          <p:cNvPr id="1034" name="Line 8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41275">
            <a:solidFill>
              <a:srgbClr val="ABABA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  <p:controls>
      <p:control spid="1033" r:id="rId16" imgW="792000" imgH="792000"/>
    </p:controls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33" r:id="rId3"/>
    <p:sldLayoutId id="214748434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  <p:sldLayoutId id="2147484344" r:id="rId12"/>
    <p:sldLayoutId id="2147484345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3200" dirty="0" smtClean="0"/>
              <a:t/>
            </a:r>
            <a:br>
              <a:rPr lang="el-GR" altLang="el-GR" sz="3200" dirty="0" smtClean="0"/>
            </a:br>
            <a:r>
              <a:rPr lang="en-US" altLang="el-GR" sz="3200" dirty="0" smtClean="0"/>
              <a:t>P</a:t>
            </a:r>
            <a:r>
              <a:rPr lang="en-US" altLang="el-GR" sz="2800" dirty="0" smtClean="0"/>
              <a:t>YTHON </a:t>
            </a:r>
            <a:r>
              <a:rPr lang="el-GR" altLang="el-GR" sz="3200" dirty="0" smtClean="0"/>
              <a:t>Α</a:t>
            </a:r>
            <a:r>
              <a:rPr lang="el-GR" altLang="el-GR" sz="2800" dirty="0" smtClean="0"/>
              <a:t>ΠΟ </a:t>
            </a:r>
            <a:r>
              <a:rPr lang="el-GR" altLang="el-GR" sz="3200" dirty="0" smtClean="0"/>
              <a:t>Π</a:t>
            </a:r>
            <a:r>
              <a:rPr lang="el-GR" altLang="el-GR" sz="2800" dirty="0" smtClean="0"/>
              <a:t>ΙΟ </a:t>
            </a:r>
            <a:r>
              <a:rPr lang="el-GR" altLang="el-GR" sz="3200" dirty="0" smtClean="0"/>
              <a:t>Κ</a:t>
            </a:r>
            <a:r>
              <a:rPr lang="el-GR" altLang="el-GR" sz="2800" dirty="0" smtClean="0"/>
              <a:t>ΟΝΤΑ </a:t>
            </a:r>
            <a:r>
              <a:rPr lang="en-US" altLang="el-GR" sz="2800" dirty="0" smtClean="0"/>
              <a:t>– 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3200" dirty="0" smtClean="0"/>
              <a:t>Ε</a:t>
            </a:r>
            <a:r>
              <a:rPr lang="el-GR" altLang="el-GR" sz="2800" dirty="0" smtClean="0"/>
              <a:t>ΝΝΟΙΕΣ</a:t>
            </a:r>
            <a:r>
              <a:rPr lang="el-GR" altLang="el-GR" sz="3200" dirty="0" smtClean="0"/>
              <a:t> Α</a:t>
            </a:r>
            <a:r>
              <a:rPr lang="el-GR" altLang="el-GR" sz="2800" dirty="0" smtClean="0"/>
              <a:t>ΝΤΙΚΕΙΜΕΝΟΣΤΡΕΦΟΥΣ</a:t>
            </a:r>
            <a:r>
              <a:rPr lang="el-GR" altLang="el-GR" sz="3200" dirty="0" smtClean="0"/>
              <a:t> Π</a:t>
            </a:r>
            <a:r>
              <a:rPr lang="el-GR" altLang="el-GR" sz="2800" dirty="0" smtClean="0"/>
              <a:t>ΡΟΓΡΑΜΜΑΤΙΣΜΟΥ </a:t>
            </a:r>
            <a:br>
              <a:rPr lang="el-GR" altLang="el-GR" sz="2800" dirty="0" smtClean="0"/>
            </a:br>
            <a:r>
              <a:rPr lang="el-GR" altLang="el-GR" sz="2800" dirty="0" smtClean="0"/>
              <a:t>ΚΑΙ </a:t>
            </a:r>
            <a:r>
              <a:rPr lang="el-GR" altLang="el-GR" sz="3200" dirty="0" smtClean="0"/>
              <a:t>Ε</a:t>
            </a:r>
            <a:r>
              <a:rPr lang="el-GR" altLang="el-GR" sz="2800" dirty="0" smtClean="0"/>
              <a:t>ΦΑΡΜΟΓΗ ΣΤΗΝ </a:t>
            </a:r>
            <a:r>
              <a:rPr lang="el-GR" altLang="el-GR" sz="3200" dirty="0" smtClean="0"/>
              <a:t>Π</a:t>
            </a:r>
            <a:r>
              <a:rPr lang="el-GR" altLang="el-GR" sz="2800" dirty="0" smtClean="0"/>
              <a:t>ΡΑΞΗ</a:t>
            </a:r>
            <a:br>
              <a:rPr lang="el-GR" altLang="el-GR" sz="2800" dirty="0" smtClean="0"/>
            </a:br>
            <a:endParaRPr lang="el-GR" altLang="el-GR" sz="2400" dirty="0" smtClean="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851920" y="4149725"/>
            <a:ext cx="4680519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l-GR" altLang="el-GR" sz="1400" dirty="0">
                <a:latin typeface="Georgia" pitchFamily="18" charset="0"/>
              </a:rPr>
              <a:t>Γ ι ά ν </a:t>
            </a:r>
            <a:r>
              <a:rPr lang="el-GR" altLang="el-GR" sz="1400" dirty="0" err="1">
                <a:latin typeface="Georgia" pitchFamily="18" charset="0"/>
              </a:rPr>
              <a:t>ν</a:t>
            </a:r>
            <a:r>
              <a:rPr lang="el-GR" altLang="el-GR" sz="1400" dirty="0">
                <a:latin typeface="Georgia" pitchFamily="18" charset="0"/>
              </a:rPr>
              <a:t> η ς   Ε .   Τ ζ ή μ α </a:t>
            </a:r>
            <a:r>
              <a:rPr lang="el-GR" altLang="el-GR" sz="1400" dirty="0" smtClean="0">
                <a:latin typeface="Georgia" pitchFamily="18" charset="0"/>
              </a:rPr>
              <a:t>ς</a:t>
            </a:r>
            <a:r>
              <a:rPr lang="en-US" altLang="el-GR" sz="1400" dirty="0" smtClean="0">
                <a:latin typeface="Georgia" pitchFamily="18" charset="0"/>
              </a:rPr>
              <a:t>, </a:t>
            </a:r>
            <a:r>
              <a:rPr lang="el-GR" altLang="el-GR" sz="1400" dirty="0" smtClean="0">
                <a:latin typeface="Georgia" pitchFamily="18" charset="0"/>
              </a:rPr>
              <a:t>Σπύρος Α. Σιούτας</a:t>
            </a:r>
          </a:p>
        </p:txBody>
      </p:sp>
      <p:pic>
        <p:nvPicPr>
          <p:cNvPr id="11270" name="Picture 7" descr="C:\Users\Administrator\Desktop\scratc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78125"/>
            <a:ext cx="20891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E:\Users\JOHN\lessons\Μαθήματα ΤΕΙ\Mine\Τεχνικές Προγραμματισμού\Lecture 07\Images\pyth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01" t="20798" r="2867" b="25000"/>
          <a:stretch>
            <a:fillRect/>
          </a:stretch>
        </p:blipFill>
        <p:spPr bwMode="auto">
          <a:xfrm>
            <a:off x="250825" y="5815013"/>
            <a:ext cx="27654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5443" y="0"/>
            <a:ext cx="5246057" cy="765175"/>
          </a:xfrm>
        </p:spPr>
        <p:txBody>
          <a:bodyPr/>
          <a:lstStyle/>
          <a:p>
            <a:pPr algn="l" eaLnBrk="1" hangingPunct="1"/>
            <a:r>
              <a:rPr lang="en-US" altLang="el-GR" sz="1400" dirty="0" err="1" smtClean="0"/>
              <a:t>CEID@Upatras</a:t>
            </a:r>
            <a:endParaRPr lang="el-GR" altLang="el-GR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Attributes</a:t>
            </a:r>
            <a:r>
              <a:rPr lang="el-GR" altLang="el-GR" dirty="0" smtClean="0"/>
              <a:t> - Κατηγορήματα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4546600" cy="288131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l-GR" dirty="0" smtClean="0"/>
              <a:t>Τα </a:t>
            </a:r>
            <a:r>
              <a:rPr lang="en-US" b="1" dirty="0" smtClean="0">
                <a:solidFill>
                  <a:srgbClr val="003399"/>
                </a:solidFill>
              </a:rPr>
              <a:t>attributes</a:t>
            </a:r>
            <a:r>
              <a:rPr lang="el-GR" dirty="0" smtClean="0"/>
              <a:t> </a:t>
            </a:r>
            <a:r>
              <a:rPr lang="en-US" dirty="0" smtClean="0"/>
              <a:t>/ </a:t>
            </a:r>
            <a:r>
              <a:rPr lang="el-GR" b="1" dirty="0">
                <a:solidFill>
                  <a:srgbClr val="003399"/>
                </a:solidFill>
              </a:rPr>
              <a:t>κατηγορήματα</a:t>
            </a:r>
            <a:r>
              <a:rPr lang="el-GR" dirty="0" smtClean="0"/>
              <a:t> είναι στην πραγματικότητα τα </a:t>
            </a:r>
            <a:r>
              <a:rPr lang="el-GR" dirty="0" smtClean="0">
                <a:solidFill>
                  <a:srgbClr val="003399"/>
                </a:solidFill>
              </a:rPr>
              <a:t>τμήματα των δεδομένων τα οποία το αντικείμενο εκθέτει</a:t>
            </a:r>
            <a:r>
              <a:rPr lang="el-GR" dirty="0" smtClean="0"/>
              <a:t>. Σε άλλες γλώσσες ονομάζονται </a:t>
            </a:r>
            <a:r>
              <a:rPr lang="en-US" dirty="0" smtClean="0">
                <a:solidFill>
                  <a:srgbClr val="003399"/>
                </a:solidFill>
              </a:rPr>
              <a:t>properties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Και αν θέλουμε να το κάνουμε λίγο ποιο ενδιαφέρον</a:t>
            </a:r>
            <a:r>
              <a:rPr lang="en-US" dirty="0" smtClean="0"/>
              <a:t>,</a:t>
            </a:r>
            <a:r>
              <a:rPr lang="el-GR" dirty="0" smtClean="0"/>
              <a:t> ώστε όλα τα αντικείμενα </a:t>
            </a:r>
            <a:r>
              <a:rPr lang="el-GR" dirty="0" smtClean="0">
                <a:solidFill>
                  <a:srgbClr val="003399"/>
                </a:solidFill>
              </a:rPr>
              <a:t>να μην έχουν το ίδιο </a:t>
            </a:r>
            <a:r>
              <a:rPr lang="en-US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403403-02A6-4F9F-9964-E0C3C70F0613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87EB79-907F-4152-99BF-EBE77055BA56}" type="slidenum">
              <a:rPr lang="el-GR" altLang="el-GR" smtClean="0"/>
              <a:pPr>
                <a:defRPr/>
              </a:pPr>
              <a:t>10</a:t>
            </a:fld>
            <a:endParaRPr lang="el-GR" altLang="el-GR" dirty="0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29003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5580063" y="1196975"/>
            <a:ext cx="2879725" cy="2016125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27984" y="1484784"/>
            <a:ext cx="1799779" cy="359891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3097212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179388" y="4005263"/>
            <a:ext cx="3168650" cy="2736850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204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149725"/>
            <a:ext cx="15335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3924300" y="4157663"/>
            <a:ext cx="1584325" cy="927100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3563938" y="4508500"/>
            <a:ext cx="287337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2049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3860800"/>
            <a:ext cx="31257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5940425" y="3789363"/>
            <a:ext cx="3168650" cy="2735262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8" name="Right Arrow 17"/>
          <p:cNvSpPr/>
          <p:nvPr/>
        </p:nvSpPr>
        <p:spPr>
          <a:xfrm rot="10800000">
            <a:off x="5580063" y="4508500"/>
            <a:ext cx="287337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9" name="Right Arrow 18"/>
          <p:cNvSpPr/>
          <p:nvPr/>
        </p:nvSpPr>
        <p:spPr>
          <a:xfrm rot="10800000">
            <a:off x="1763713" y="5732463"/>
            <a:ext cx="287337" cy="287337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0" name="Right Arrow 19"/>
          <p:cNvSpPr/>
          <p:nvPr/>
        </p:nvSpPr>
        <p:spPr>
          <a:xfrm rot="10800000">
            <a:off x="8532813" y="4149725"/>
            <a:ext cx="287337" cy="287338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1" name="Right Arrow 20"/>
          <p:cNvSpPr/>
          <p:nvPr/>
        </p:nvSpPr>
        <p:spPr>
          <a:xfrm rot="10800000">
            <a:off x="7740650" y="5373688"/>
            <a:ext cx="287338" cy="287337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2" name="Right Arrow 21"/>
          <p:cNvSpPr/>
          <p:nvPr/>
        </p:nvSpPr>
        <p:spPr>
          <a:xfrm rot="10800000">
            <a:off x="7667625" y="5876925"/>
            <a:ext cx="287338" cy="287338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Και ας δούμε τώρα τη</a:t>
            </a:r>
            <a:r>
              <a:rPr lang="en-US" altLang="el-GR" smtClean="0"/>
              <a:t> </a:t>
            </a:r>
            <a:r>
              <a:rPr lang="el-GR" altLang="el-GR" smtClean="0"/>
              <a:t>συσχέτιση </a:t>
            </a:r>
            <a:br>
              <a:rPr lang="el-GR" altLang="el-GR" smtClean="0"/>
            </a:br>
            <a:r>
              <a:rPr lang="el-GR" altLang="el-GR" smtClean="0"/>
              <a:t>των μεταβλητών με τα αντικείμενα…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4114800" cy="5329237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l-GR" dirty="0" smtClean="0"/>
              <a:t>Όταν </a:t>
            </a:r>
            <a:r>
              <a:rPr lang="el-GR" dirty="0" smtClean="0">
                <a:solidFill>
                  <a:srgbClr val="003399"/>
                </a:solidFill>
              </a:rPr>
              <a:t>δημιουργούμε</a:t>
            </a:r>
            <a:r>
              <a:rPr lang="el-GR" dirty="0" smtClean="0"/>
              <a:t> ένα </a:t>
            </a:r>
            <a:r>
              <a:rPr lang="el-GR" dirty="0" smtClean="0">
                <a:solidFill>
                  <a:srgbClr val="003399"/>
                </a:solidFill>
              </a:rPr>
              <a:t>αντικείμενο</a:t>
            </a:r>
            <a:r>
              <a:rPr lang="el-GR" dirty="0" smtClean="0"/>
              <a:t> αυτό καταλαμβάνει κάποιο χώρο στη </a:t>
            </a:r>
            <a:r>
              <a:rPr lang="el-GR" dirty="0" smtClean="0">
                <a:solidFill>
                  <a:srgbClr val="003399"/>
                </a:solidFill>
              </a:rPr>
              <a:t>μνήμη</a:t>
            </a:r>
            <a:r>
              <a:rPr lang="el-GR" dirty="0" smtClean="0"/>
              <a:t> του υπολογιστή.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Οι </a:t>
            </a:r>
            <a:r>
              <a:rPr lang="el-GR" dirty="0" smtClean="0">
                <a:solidFill>
                  <a:srgbClr val="003399"/>
                </a:solidFill>
              </a:rPr>
              <a:t>μεταβλητές δεν περιέχουν τα αντικείμενα</a:t>
            </a:r>
            <a:r>
              <a:rPr lang="el-GR" dirty="0" smtClean="0"/>
              <a:t>. Τις χρησιμοποιούμε για να έχουμε πρόσβαση σε αυτά.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Τις μεταβλητές μπορούμε να τις σκεφτόμαστε σα </a:t>
            </a:r>
            <a:r>
              <a:rPr lang="el-GR" b="1" dirty="0" smtClean="0">
                <a:solidFill>
                  <a:srgbClr val="003399"/>
                </a:solidFill>
              </a:rPr>
              <a:t>δείκτες</a:t>
            </a:r>
            <a:r>
              <a:rPr lang="el-GR" dirty="0" smtClean="0"/>
              <a:t> ή </a:t>
            </a:r>
            <a:r>
              <a:rPr lang="el-GR" b="1" dirty="0" smtClean="0">
                <a:solidFill>
                  <a:srgbClr val="003399"/>
                </a:solidFill>
              </a:rPr>
              <a:t>αναφορές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>
                <a:solidFill>
                  <a:srgbClr val="003399"/>
                </a:solidFill>
              </a:rPr>
              <a:t>Περιέχουν τη θέση που μπορούμε να βρούμε ένα αντικείμενο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>
                <a:solidFill>
                  <a:srgbClr val="003399"/>
                </a:solidFill>
              </a:rPr>
              <a:t>Μία μεταβλητή μπορεί να δείχνει ένα αντικείμενο κάθε φορά</a:t>
            </a:r>
            <a:r>
              <a:rPr lang="el-GR" dirty="0" smtClean="0"/>
              <a:t>, αλλά </a:t>
            </a:r>
            <a:r>
              <a:rPr lang="el-GR" b="1" dirty="0" smtClean="0">
                <a:solidFill>
                  <a:srgbClr val="003399"/>
                </a:solidFill>
              </a:rPr>
              <a:t>δύο διαφορετικές μεταβλητές μπορούν να δείχνουν στο ίδιο αντικείμενο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403403-02A6-4F9F-9964-E0C3C70F0613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794082-8BAA-4E57-B77E-A59DEC6F2E48}" type="slidenum">
              <a:rPr lang="el-GR" altLang="el-GR" smtClean="0"/>
              <a:pPr>
                <a:defRPr/>
              </a:pPr>
              <a:t>11</a:t>
            </a:fld>
            <a:endParaRPr lang="el-GR" altLang="el-GR" dirty="0"/>
          </a:p>
        </p:txBody>
      </p:sp>
      <p:sp>
        <p:nvSpPr>
          <p:cNvPr id="6" name="Rectangle 5"/>
          <p:cNvSpPr/>
          <p:nvPr/>
        </p:nvSpPr>
        <p:spPr>
          <a:xfrm>
            <a:off x="6659563" y="1268413"/>
            <a:ext cx="2376487" cy="2736850"/>
          </a:xfrm>
          <a:prstGeom prst="rect">
            <a:avLst/>
          </a:prstGeom>
          <a:gradFill>
            <a:gsLst>
              <a:gs pos="0">
                <a:srgbClr val="00519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9050"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/>
              <a:t>Memory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7235825" y="1916113"/>
            <a:ext cx="1276350" cy="6477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519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Person</a:t>
            </a:r>
          </a:p>
          <a:p>
            <a:pPr algn="ctr">
              <a:defRPr/>
            </a:pPr>
            <a:r>
              <a:rPr lang="en-US" dirty="0"/>
              <a:t>‘Maria’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5825" y="2889250"/>
            <a:ext cx="1276350" cy="6461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519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Person</a:t>
            </a:r>
          </a:p>
          <a:p>
            <a:pPr algn="ctr">
              <a:defRPr/>
            </a:pPr>
            <a:r>
              <a:rPr lang="en-US" dirty="0"/>
              <a:t>‘John’</a:t>
            </a:r>
          </a:p>
        </p:txBody>
      </p:sp>
      <p:cxnSp>
        <p:nvCxnSpPr>
          <p:cNvPr id="18" name="Straight Arrow Connector 17"/>
          <p:cNvCxnSpPr>
            <a:stCxn id="21" idx="3"/>
            <a:endCxn id="15" idx="1"/>
          </p:cNvCxnSpPr>
          <p:nvPr/>
        </p:nvCxnSpPr>
        <p:spPr>
          <a:xfrm>
            <a:off x="6156325" y="2236788"/>
            <a:ext cx="1079500" cy="3175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3" idx="3"/>
          </p:cNvCxnSpPr>
          <p:nvPr/>
        </p:nvCxnSpPr>
        <p:spPr>
          <a:xfrm flipV="1">
            <a:off x="6156325" y="3357563"/>
            <a:ext cx="1079500" cy="39687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2" idx="3"/>
          </p:cNvCxnSpPr>
          <p:nvPr/>
        </p:nvCxnSpPr>
        <p:spPr>
          <a:xfrm>
            <a:off x="6156325" y="2820988"/>
            <a:ext cx="1079500" cy="24765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79975" y="2051050"/>
            <a:ext cx="1276350" cy="369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519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p1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9975" y="2636838"/>
            <a:ext cx="1276350" cy="3698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519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p2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9975" y="3213100"/>
            <a:ext cx="1276350" cy="369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519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p3</a:t>
            </a:r>
          </a:p>
        </p:txBody>
      </p:sp>
      <p:pic>
        <p:nvPicPr>
          <p:cNvPr id="21519" name="Picture 2" descr="C:\Users\Giannis\Desktop\Lecture 08\Letcure 09\Images\PC-Mem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4510088"/>
            <a:ext cx="2973387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Μεταβλητές και Αντικείμενα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403403-02A6-4F9F-9964-E0C3C70F0613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9B2BF8-96A2-4247-A7EF-867BD818B484}" type="slidenum">
              <a:rPr lang="el-GR" altLang="el-GR" smtClean="0"/>
              <a:pPr>
                <a:defRPr/>
              </a:pPr>
              <a:t>12</a:t>
            </a:fld>
            <a:endParaRPr lang="el-GR" altLang="el-GR" dirty="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459288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817563" y="2214563"/>
            <a:ext cx="792162" cy="287337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827088" y="2565400"/>
            <a:ext cx="792162" cy="28733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1392238" y="1343025"/>
            <a:ext cx="1450975" cy="646113"/>
          </a:xfrm>
          <a:prstGeom prst="rect">
            <a:avLst/>
          </a:prstGeom>
          <a:noFill/>
          <a:ln w="9525">
            <a:solidFill>
              <a:srgbClr val="FF33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3300"/>
                </a:solidFill>
              </a:rPr>
              <a:t>Τύπος του </a:t>
            </a:r>
            <a:br>
              <a:rPr lang="el-GR" altLang="el-GR" sz="1800">
                <a:solidFill>
                  <a:srgbClr val="FF3300"/>
                </a:solidFill>
              </a:rPr>
            </a:br>
            <a:r>
              <a:rPr lang="el-GR" altLang="el-GR" sz="1800">
                <a:solidFill>
                  <a:srgbClr val="FF3300"/>
                </a:solidFill>
              </a:rPr>
              <a:t>αντικειμένου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476375" y="1989138"/>
            <a:ext cx="215900" cy="21590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2536" idx="2"/>
            <a:endCxn id="10" idx="7"/>
          </p:cNvCxnSpPr>
          <p:nvPr/>
        </p:nvCxnSpPr>
        <p:spPr>
          <a:xfrm flipH="1">
            <a:off x="1503363" y="1989138"/>
            <a:ext cx="614362" cy="617537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TextBox 17"/>
          <p:cNvSpPr txBox="1">
            <a:spLocks noChangeArrowheads="1"/>
          </p:cNvSpPr>
          <p:nvPr/>
        </p:nvSpPr>
        <p:spPr bwMode="auto">
          <a:xfrm>
            <a:off x="4572000" y="1557338"/>
            <a:ext cx="2405063" cy="646112"/>
          </a:xfrm>
          <a:prstGeom prst="rect">
            <a:avLst/>
          </a:prstGeom>
          <a:noFill/>
          <a:ln w="9525">
            <a:solidFill>
              <a:srgbClr val="FF33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3300"/>
                </a:solidFill>
              </a:rPr>
              <a:t>Διεύθυνση </a:t>
            </a:r>
            <a:br>
              <a:rPr lang="el-GR" altLang="el-GR" sz="1800">
                <a:solidFill>
                  <a:srgbClr val="FF3300"/>
                </a:solidFill>
              </a:rPr>
            </a:br>
            <a:r>
              <a:rPr lang="el-GR" altLang="el-GR" sz="1800">
                <a:solidFill>
                  <a:srgbClr val="FF3300"/>
                </a:solidFill>
              </a:rPr>
              <a:t>μνήμης (Δεκαεξαδικό)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995738" y="1916113"/>
            <a:ext cx="555625" cy="360362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140200" y="2205038"/>
            <a:ext cx="431800" cy="503237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2" name="TextBox 28"/>
          <p:cNvSpPr txBox="1">
            <a:spLocks noChangeArrowheads="1"/>
          </p:cNvSpPr>
          <p:nvPr/>
        </p:nvSpPr>
        <p:spPr bwMode="auto">
          <a:xfrm>
            <a:off x="4787900" y="2998788"/>
            <a:ext cx="4105275" cy="646112"/>
          </a:xfrm>
          <a:prstGeom prst="rect">
            <a:avLst/>
          </a:prstGeom>
          <a:noFill/>
          <a:ln w="9525">
            <a:solidFill>
              <a:srgbClr val="FF33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3300"/>
                </a:solidFill>
              </a:rPr>
              <a:t>Δείχνουν πλέον στο ίδιο αντικείμενο, άρα και στην ίδια θέση μνήμης.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140200" y="3141663"/>
            <a:ext cx="647700" cy="36512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2545" idx="1"/>
          </p:cNvCxnSpPr>
          <p:nvPr/>
        </p:nvCxnSpPr>
        <p:spPr>
          <a:xfrm flipH="1">
            <a:off x="4140200" y="5557838"/>
            <a:ext cx="576263" cy="3175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TextBox 35"/>
          <p:cNvSpPr txBox="1">
            <a:spLocks noChangeArrowheads="1"/>
          </p:cNvSpPr>
          <p:nvPr/>
        </p:nvSpPr>
        <p:spPr bwMode="auto">
          <a:xfrm>
            <a:off x="4716463" y="5373688"/>
            <a:ext cx="3743325" cy="368300"/>
          </a:xfrm>
          <a:prstGeom prst="rect">
            <a:avLst/>
          </a:prstGeom>
          <a:noFill/>
          <a:ln w="9525">
            <a:solidFill>
              <a:srgbClr val="FF33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3300"/>
                </a:solidFill>
              </a:rPr>
              <a:t>Πλέον δείχνει σε άλλο αντικείμενο.</a:t>
            </a:r>
          </a:p>
        </p:txBody>
      </p:sp>
      <p:sp>
        <p:nvSpPr>
          <p:cNvPr id="22546" name="TextBox 47"/>
          <p:cNvSpPr txBox="1">
            <a:spLocks noChangeArrowheads="1"/>
          </p:cNvSpPr>
          <p:nvPr/>
        </p:nvSpPr>
        <p:spPr bwMode="auto">
          <a:xfrm>
            <a:off x="4716463" y="5949950"/>
            <a:ext cx="3743325" cy="368300"/>
          </a:xfrm>
          <a:prstGeom prst="rect">
            <a:avLst/>
          </a:prstGeom>
          <a:noFill/>
          <a:ln w="9525">
            <a:solidFill>
              <a:srgbClr val="FF33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3300"/>
                </a:solidFill>
              </a:rPr>
              <a:t>Είναι η ίδια τιμή σε δεκαδικό.</a:t>
            </a:r>
          </a:p>
        </p:txBody>
      </p:sp>
      <p:cxnSp>
        <p:nvCxnSpPr>
          <p:cNvPr id="50" name="Straight Arrow Connector 49"/>
          <p:cNvCxnSpPr>
            <a:stCxn id="22546" idx="1"/>
          </p:cNvCxnSpPr>
          <p:nvPr/>
        </p:nvCxnSpPr>
        <p:spPr>
          <a:xfrm flipH="1" flipV="1">
            <a:off x="4067175" y="5300663"/>
            <a:ext cx="649288" cy="833437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546" idx="1"/>
          </p:cNvCxnSpPr>
          <p:nvPr/>
        </p:nvCxnSpPr>
        <p:spPr>
          <a:xfrm flipH="1" flipV="1">
            <a:off x="900113" y="5949950"/>
            <a:ext cx="3816350" cy="18415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2542" idx="1"/>
          </p:cNvCxnSpPr>
          <p:nvPr/>
        </p:nvCxnSpPr>
        <p:spPr>
          <a:xfrm flipH="1">
            <a:off x="4140200" y="3322638"/>
            <a:ext cx="647700" cy="17780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Και στην πράξη…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403403-02A6-4F9F-9964-E0C3C70F0613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E6A36F-9CE1-42F1-9C1A-C91F156A0FC3}" type="slidenum">
              <a:rPr lang="el-GR" altLang="el-GR" smtClean="0"/>
              <a:pPr>
                <a:defRPr/>
              </a:pPr>
              <a:t>13</a:t>
            </a:fld>
            <a:endParaRPr lang="el-GR" altLang="el-GR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995738" y="1412875"/>
            <a:ext cx="1584325" cy="720725"/>
            <a:chOff x="3995936" y="1412776"/>
            <a:chExt cx="1584176" cy="720080"/>
          </a:xfrm>
        </p:grpSpPr>
        <p:pic>
          <p:nvPicPr>
            <p:cNvPr id="2357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319" y="1437159"/>
              <a:ext cx="1536806" cy="684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 bwMode="auto">
            <a:xfrm>
              <a:off x="3995936" y="1412776"/>
              <a:ext cx="1584176" cy="720080"/>
            </a:xfrm>
            <a:prstGeom prst="rect">
              <a:avLst/>
            </a:prstGeom>
            <a:noFill/>
            <a:ln>
              <a:solidFill>
                <a:srgbClr val="00519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995738" y="4005263"/>
            <a:ext cx="1584325" cy="1236662"/>
            <a:chOff x="3995936" y="4005064"/>
            <a:chExt cx="1584176" cy="1236137"/>
          </a:xfrm>
        </p:grpSpPr>
        <p:pic>
          <p:nvPicPr>
            <p:cNvPr id="2357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4005064"/>
              <a:ext cx="1440160" cy="1236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 bwMode="auto">
            <a:xfrm>
              <a:off x="3995936" y="4005064"/>
              <a:ext cx="1584176" cy="1223442"/>
            </a:xfrm>
            <a:prstGeom prst="rect">
              <a:avLst/>
            </a:prstGeom>
            <a:noFill/>
            <a:ln>
              <a:solidFill>
                <a:srgbClr val="00519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79388" y="836613"/>
            <a:ext cx="3743325" cy="2447925"/>
            <a:chOff x="179512" y="836712"/>
            <a:chExt cx="3743722" cy="2448272"/>
          </a:xfrm>
        </p:grpSpPr>
        <p:sp>
          <p:nvSpPr>
            <p:cNvPr id="8" name="Rectangle 7"/>
            <p:cNvSpPr/>
            <p:nvPr/>
          </p:nvSpPr>
          <p:spPr bwMode="auto">
            <a:xfrm>
              <a:off x="179512" y="836712"/>
              <a:ext cx="3311876" cy="2448272"/>
            </a:xfrm>
            <a:prstGeom prst="rect">
              <a:avLst/>
            </a:prstGeom>
            <a:noFill/>
            <a:ln>
              <a:solidFill>
                <a:srgbClr val="00519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635866" y="1700434"/>
              <a:ext cx="287368" cy="287378"/>
            </a:xfrm>
            <a:prstGeom prst="rightArrow">
              <a:avLst/>
            </a:prstGeom>
            <a:solidFill>
              <a:srgbClr val="005190"/>
            </a:solidFill>
            <a:ln>
              <a:solidFill>
                <a:srgbClr val="005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pic>
          <p:nvPicPr>
            <p:cNvPr id="23573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45" y="870620"/>
              <a:ext cx="2980903" cy="239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179388" y="3500438"/>
            <a:ext cx="3744912" cy="3024187"/>
            <a:chOff x="179512" y="3501008"/>
            <a:chExt cx="3744416" cy="302433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79512" y="3501008"/>
              <a:ext cx="3312673" cy="3024336"/>
            </a:xfrm>
            <a:prstGeom prst="rect">
              <a:avLst/>
            </a:prstGeom>
            <a:noFill/>
            <a:ln>
              <a:solidFill>
                <a:srgbClr val="00519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3636629" y="4509120"/>
              <a:ext cx="287299" cy="287352"/>
            </a:xfrm>
            <a:prstGeom prst="rightArrow">
              <a:avLst/>
            </a:prstGeom>
            <a:solidFill>
              <a:srgbClr val="005190"/>
            </a:solidFill>
            <a:ln>
              <a:solidFill>
                <a:srgbClr val="005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pic>
          <p:nvPicPr>
            <p:cNvPr id="23570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06" y="3573015"/>
              <a:ext cx="3188966" cy="288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6732588" y="4868863"/>
            <a:ext cx="1584325" cy="1223962"/>
            <a:chOff x="6732240" y="5013176"/>
            <a:chExt cx="1584176" cy="1224136"/>
          </a:xfrm>
        </p:grpSpPr>
        <p:pic>
          <p:nvPicPr>
            <p:cNvPr id="23566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5013176"/>
              <a:ext cx="1300498" cy="111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1"/>
            <p:cNvSpPr/>
            <p:nvPr/>
          </p:nvSpPr>
          <p:spPr bwMode="auto">
            <a:xfrm>
              <a:off x="6732240" y="5013176"/>
              <a:ext cx="1584176" cy="1224136"/>
            </a:xfrm>
            <a:prstGeom prst="rect">
              <a:avLst/>
            </a:prstGeom>
            <a:noFill/>
            <a:ln>
              <a:solidFill>
                <a:srgbClr val="00519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5757863" y="1341438"/>
            <a:ext cx="3313112" cy="3311525"/>
            <a:chOff x="5758036" y="1340768"/>
            <a:chExt cx="3312368" cy="3311675"/>
          </a:xfrm>
        </p:grpSpPr>
        <p:sp>
          <p:nvSpPr>
            <p:cNvPr id="29" name="Rectangle 28"/>
            <p:cNvSpPr/>
            <p:nvPr/>
          </p:nvSpPr>
          <p:spPr bwMode="auto">
            <a:xfrm>
              <a:off x="5758036" y="1340768"/>
              <a:ext cx="3312368" cy="2879855"/>
            </a:xfrm>
            <a:prstGeom prst="rect">
              <a:avLst/>
            </a:prstGeom>
            <a:noFill/>
            <a:ln>
              <a:solidFill>
                <a:srgbClr val="00519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30" name="Right Arrow 29"/>
            <p:cNvSpPr/>
            <p:nvPr/>
          </p:nvSpPr>
          <p:spPr>
            <a:xfrm rot="5400000">
              <a:off x="7380058" y="4365131"/>
              <a:ext cx="287351" cy="287272"/>
            </a:xfrm>
            <a:prstGeom prst="rightArrow">
              <a:avLst/>
            </a:prstGeom>
            <a:solidFill>
              <a:srgbClr val="005190"/>
            </a:solidFill>
            <a:ln>
              <a:solidFill>
                <a:srgbClr val="005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pic>
          <p:nvPicPr>
            <p:cNvPr id="23565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5" y="1412776"/>
              <a:ext cx="3207307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Ενθυλάκωση – </a:t>
            </a:r>
            <a:r>
              <a:rPr lang="en-US" altLang="el-GR" smtClean="0"/>
              <a:t>Encapsulation </a:t>
            </a:r>
            <a:endParaRPr lang="el-GR" alt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2735263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l-GR" dirty="0" smtClean="0"/>
              <a:t>Οι </a:t>
            </a:r>
            <a:r>
              <a:rPr lang="el-GR" dirty="0" err="1" smtClean="0"/>
              <a:t>αντικειμενοστρεφείς</a:t>
            </a:r>
            <a:r>
              <a:rPr lang="el-GR" dirty="0" smtClean="0"/>
              <a:t> τεχνικές είναι δημοφιλείς τα τελευταία 20 χρόνια γιατί μας επιτρέπουν να δημιουργήσουμε </a:t>
            </a:r>
            <a:r>
              <a:rPr lang="el-GR" dirty="0" smtClean="0">
                <a:solidFill>
                  <a:srgbClr val="003399"/>
                </a:solidFill>
              </a:rPr>
              <a:t>αφαιρέσεις</a:t>
            </a:r>
            <a:r>
              <a:rPr lang="el-GR" dirty="0" smtClean="0"/>
              <a:t> (γενικεύουν και απλοποιούν τον κώδικά μας μειώνοντας την πολυπλοκότητά του).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Ένας τρόπος για να γίνει αυτό είναι η </a:t>
            </a:r>
            <a:r>
              <a:rPr lang="el-GR" dirty="0" smtClean="0">
                <a:solidFill>
                  <a:srgbClr val="003399"/>
                </a:solidFill>
              </a:rPr>
              <a:t>ενθυλάκωση</a:t>
            </a:r>
            <a:r>
              <a:rPr lang="el-GR" dirty="0" smtClean="0"/>
              <a:t>. Υπάρχουν δύο τρόποι για να σκέφτεστε την ενθυλάκωση:</a:t>
            </a:r>
          </a:p>
          <a:p>
            <a:pPr lvl="1">
              <a:defRPr/>
            </a:pPr>
            <a:r>
              <a:rPr lang="el-GR" dirty="0" smtClean="0">
                <a:solidFill>
                  <a:srgbClr val="003399"/>
                </a:solidFill>
              </a:rPr>
              <a:t>Απόκρυψη λεπτομερειών </a:t>
            </a:r>
            <a:r>
              <a:rPr lang="el-GR" dirty="0" smtClean="0"/>
              <a:t>(ξέρετε πως ακριβώς λειτουργεί ένα </a:t>
            </a:r>
            <a:r>
              <a:rPr lang="en-US" dirty="0" smtClean="0"/>
              <a:t>list</a:t>
            </a:r>
            <a:r>
              <a:rPr lang="el-GR" dirty="0" smtClean="0"/>
              <a:t> ή πως ακριβώς λειτουργεί ένα αυτοκίνητο πριν το οδηγήσετε</a:t>
            </a:r>
            <a:r>
              <a:rPr lang="en-US" dirty="0" smtClean="0"/>
              <a:t>;</a:t>
            </a:r>
            <a:r>
              <a:rPr lang="el-GR" dirty="0" smtClean="0"/>
              <a:t>)</a:t>
            </a:r>
            <a:endParaRPr lang="en-US" dirty="0" smtClean="0"/>
          </a:p>
          <a:p>
            <a:pPr lvl="1">
              <a:defRPr/>
            </a:pPr>
            <a:r>
              <a:rPr lang="el-GR" dirty="0" smtClean="0">
                <a:solidFill>
                  <a:srgbClr val="003399"/>
                </a:solidFill>
              </a:rPr>
              <a:t>Ομαδοποίηση λεπτομερειών σε ένα συνεκτικό μοντέλο: Κλάσεις </a:t>
            </a:r>
            <a:r>
              <a:rPr lang="el-GR" dirty="0" smtClean="0"/>
              <a:t>(Ενσωματωμένα δεδομένα και συμπεριφορά).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403403-02A6-4F9F-9964-E0C3C70F0613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11728B-523B-45AB-BA91-65AD298FAE39}" type="slidenum">
              <a:rPr lang="el-GR" altLang="el-GR" smtClean="0"/>
              <a:pPr>
                <a:defRPr/>
              </a:pPr>
              <a:t>14</a:t>
            </a:fld>
            <a:endParaRPr lang="el-GR" altLang="el-GR" dirty="0"/>
          </a:p>
        </p:txBody>
      </p:sp>
      <p:sp>
        <p:nvSpPr>
          <p:cNvPr id="6" name="Rectangle 5"/>
          <p:cNvSpPr/>
          <p:nvPr/>
        </p:nvSpPr>
        <p:spPr>
          <a:xfrm>
            <a:off x="900113" y="3789363"/>
            <a:ext cx="2376487" cy="3024187"/>
          </a:xfrm>
          <a:prstGeom prst="rect">
            <a:avLst/>
          </a:prstGeom>
          <a:gradFill>
            <a:gsLst>
              <a:gs pos="0">
                <a:srgbClr val="00519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9050"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/>
              <a:t>list</a:t>
            </a:r>
            <a:endParaRPr lang="el-GR" dirty="0"/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1619250" y="4941888"/>
            <a:ext cx="1177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“apples”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“oranges”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“cherries”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2916238" y="4294188"/>
            <a:ext cx="1079500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519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latin typeface="Courier New" pitchFamily="49" charset="0"/>
                <a:cs typeface="Courier New" pitchFamily="49" charset="0"/>
              </a:rPr>
              <a:t>append</a:t>
            </a:r>
            <a:endParaRPr lang="el-GR" altLang="el-GR" sz="18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585" name="TextBox 8"/>
          <p:cNvSpPr txBox="1">
            <a:spLocks noChangeArrowheads="1"/>
          </p:cNvSpPr>
          <p:nvPr/>
        </p:nvSpPr>
        <p:spPr bwMode="auto">
          <a:xfrm>
            <a:off x="2916238" y="4870450"/>
            <a:ext cx="1079500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519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latin typeface="Courier New" pitchFamily="49" charset="0"/>
                <a:cs typeface="Courier New" pitchFamily="49" charset="0"/>
              </a:rPr>
              <a:t>remove</a:t>
            </a:r>
            <a:endParaRPr lang="el-GR" altLang="el-GR" sz="18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2916238" y="5445125"/>
            <a:ext cx="10795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519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latin typeface="Courier New" pitchFamily="49" charset="0"/>
                <a:cs typeface="Courier New" pitchFamily="49" charset="0"/>
              </a:rPr>
              <a:t>sort</a:t>
            </a:r>
            <a:endParaRPr lang="el-GR" altLang="el-GR" sz="18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587" name="TextBox 10"/>
          <p:cNvSpPr txBox="1">
            <a:spLocks noChangeArrowheads="1"/>
          </p:cNvSpPr>
          <p:nvPr/>
        </p:nvSpPr>
        <p:spPr bwMode="auto">
          <a:xfrm>
            <a:off x="2889250" y="5949950"/>
            <a:ext cx="1150938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519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latin typeface="Courier New" pitchFamily="49" charset="0"/>
                <a:cs typeface="Courier New" pitchFamily="49" charset="0"/>
              </a:rPr>
              <a:t>reverse</a:t>
            </a:r>
            <a:endParaRPr lang="el-GR" altLang="el-GR" sz="18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3789363"/>
            <a:ext cx="2376488" cy="3024187"/>
          </a:xfrm>
          <a:prstGeom prst="rect">
            <a:avLst/>
          </a:prstGeom>
          <a:gradFill>
            <a:gsLst>
              <a:gs pos="0">
                <a:srgbClr val="00519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9050"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/>
              <a:t>Person</a:t>
            </a:r>
            <a:endParaRPr lang="el-GR" dirty="0"/>
          </a:p>
        </p:txBody>
      </p:sp>
      <p:sp>
        <p:nvSpPr>
          <p:cNvPr id="24589" name="TextBox 12"/>
          <p:cNvSpPr txBox="1">
            <a:spLocks noChangeArrowheads="1"/>
          </p:cNvSpPr>
          <p:nvPr/>
        </p:nvSpPr>
        <p:spPr bwMode="auto">
          <a:xfrm>
            <a:off x="5292725" y="4941888"/>
            <a:ext cx="842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“John”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24590" name="TextBox 13"/>
          <p:cNvSpPr txBox="1">
            <a:spLocks noChangeArrowheads="1"/>
          </p:cNvSpPr>
          <p:nvPr/>
        </p:nvSpPr>
        <p:spPr bwMode="auto">
          <a:xfrm>
            <a:off x="6516688" y="4294188"/>
            <a:ext cx="1223962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519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latin typeface="Courier New" pitchFamily="49" charset="0"/>
                <a:cs typeface="Courier New" pitchFamily="49" charset="0"/>
              </a:rPr>
              <a:t>name</a:t>
            </a:r>
            <a:endParaRPr lang="el-GR" altLang="el-GR" sz="18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591" name="TextBox 14"/>
          <p:cNvSpPr txBox="1">
            <a:spLocks noChangeArrowheads="1"/>
          </p:cNvSpPr>
          <p:nvPr/>
        </p:nvSpPr>
        <p:spPr bwMode="auto">
          <a:xfrm>
            <a:off x="6516688" y="4870450"/>
            <a:ext cx="1584325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519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latin typeface="Courier New" pitchFamily="49" charset="0"/>
                <a:cs typeface="Courier New" pitchFamily="49" charset="0"/>
              </a:rPr>
              <a:t>say_hello</a:t>
            </a:r>
            <a:endParaRPr lang="el-GR" altLang="el-GR" sz="1800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Σύνθεση – </a:t>
            </a:r>
            <a:r>
              <a:rPr lang="en-US" altLang="el-GR" smtClean="0"/>
              <a:t>Composition </a:t>
            </a:r>
            <a:endParaRPr lang="el-GR" altLang="el-GR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5992813"/>
            <a:ext cx="7235825" cy="865187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l-GR" dirty="0" smtClean="0"/>
              <a:t>Το πώς </a:t>
            </a:r>
            <a:r>
              <a:rPr lang="el-GR" dirty="0" smtClean="0">
                <a:solidFill>
                  <a:srgbClr val="003399"/>
                </a:solidFill>
              </a:rPr>
              <a:t>συνθέτουμε</a:t>
            </a:r>
            <a:r>
              <a:rPr lang="el-GR" dirty="0" smtClean="0"/>
              <a:t> όλα μαζί τα διαφορετικά αντικείμενα  για να κάνουμε κάτι μεγαλύτερο – μία πιο </a:t>
            </a:r>
            <a:r>
              <a:rPr lang="el-GR" dirty="0" err="1" smtClean="0"/>
              <a:t>στοχευμένη</a:t>
            </a:r>
            <a:r>
              <a:rPr lang="el-GR" dirty="0" smtClean="0"/>
              <a:t> αφαίρεση.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403403-02A6-4F9F-9964-E0C3C70F0613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A7703C-C21F-4D6A-A063-E34A7F9A6977}" type="slidenum">
              <a:rPr lang="el-GR" altLang="el-GR" smtClean="0"/>
              <a:pPr>
                <a:defRPr/>
              </a:pPr>
              <a:t>15</a:t>
            </a:fld>
            <a:endParaRPr lang="el-GR" altLang="el-GR" dirty="0"/>
          </a:p>
        </p:txBody>
      </p:sp>
      <p:sp>
        <p:nvSpPr>
          <p:cNvPr id="6" name="Rectangle 5"/>
          <p:cNvSpPr/>
          <p:nvPr/>
        </p:nvSpPr>
        <p:spPr>
          <a:xfrm>
            <a:off x="900113" y="765175"/>
            <a:ext cx="2376487" cy="2879725"/>
          </a:xfrm>
          <a:prstGeom prst="rect">
            <a:avLst/>
          </a:prstGeom>
          <a:gradFill>
            <a:gsLst>
              <a:gs pos="0">
                <a:srgbClr val="00519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9050"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/>
              <a:t>list</a:t>
            </a:r>
            <a:endParaRPr lang="el-GR" dirty="0"/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2916238" y="1270000"/>
            <a:ext cx="1079500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519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latin typeface="Courier New" pitchFamily="49" charset="0"/>
                <a:cs typeface="Courier New" pitchFamily="49" charset="0"/>
              </a:rPr>
              <a:t>append</a:t>
            </a:r>
            <a:endParaRPr lang="el-GR" altLang="el-GR" sz="18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2916238" y="1844675"/>
            <a:ext cx="10795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519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latin typeface="Courier New" pitchFamily="49" charset="0"/>
                <a:cs typeface="Courier New" pitchFamily="49" charset="0"/>
              </a:rPr>
              <a:t>remove</a:t>
            </a:r>
            <a:endParaRPr lang="el-GR" altLang="el-GR" sz="18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2916238" y="2420938"/>
            <a:ext cx="10795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519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latin typeface="Courier New" pitchFamily="49" charset="0"/>
                <a:cs typeface="Courier New" pitchFamily="49" charset="0"/>
              </a:rPr>
              <a:t>sort</a:t>
            </a:r>
            <a:endParaRPr lang="el-GR" altLang="el-GR" sz="18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2889250" y="2925763"/>
            <a:ext cx="1150938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519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latin typeface="Courier New" pitchFamily="49" charset="0"/>
                <a:cs typeface="Courier New" pitchFamily="49" charset="0"/>
              </a:rPr>
              <a:t>reverse</a:t>
            </a:r>
            <a:endParaRPr lang="el-GR" altLang="el-GR" sz="18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765175"/>
            <a:ext cx="2376488" cy="2879725"/>
          </a:xfrm>
          <a:prstGeom prst="rect">
            <a:avLst/>
          </a:prstGeom>
          <a:gradFill>
            <a:gsLst>
              <a:gs pos="0">
                <a:srgbClr val="00519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9050"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/>
              <a:t>Person</a:t>
            </a:r>
            <a:endParaRPr lang="el-GR" dirty="0"/>
          </a:p>
        </p:txBody>
      </p:sp>
      <p:sp>
        <p:nvSpPr>
          <p:cNvPr id="25612" name="TextBox 13"/>
          <p:cNvSpPr txBox="1">
            <a:spLocks noChangeArrowheads="1"/>
          </p:cNvSpPr>
          <p:nvPr/>
        </p:nvSpPr>
        <p:spPr bwMode="auto">
          <a:xfrm>
            <a:off x="6516688" y="1270000"/>
            <a:ext cx="1223962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519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latin typeface="Courier New" pitchFamily="49" charset="0"/>
                <a:cs typeface="Courier New" pitchFamily="49" charset="0"/>
              </a:rPr>
              <a:t>name</a:t>
            </a:r>
            <a:endParaRPr lang="el-GR" altLang="el-GR" sz="18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11475" y="3214688"/>
            <a:ext cx="2376488" cy="2446337"/>
          </a:xfrm>
          <a:prstGeom prst="rect">
            <a:avLst/>
          </a:prstGeom>
          <a:gradFill>
            <a:gsLst>
              <a:gs pos="0">
                <a:srgbClr val="00519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9050"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/>
              <a:t>list</a:t>
            </a:r>
            <a:endParaRPr lang="el-GR" dirty="0"/>
          </a:p>
        </p:txBody>
      </p:sp>
      <p:sp>
        <p:nvSpPr>
          <p:cNvPr id="25614" name="TextBox 15"/>
          <p:cNvSpPr txBox="1">
            <a:spLocks noChangeArrowheads="1"/>
          </p:cNvSpPr>
          <p:nvPr/>
        </p:nvSpPr>
        <p:spPr bwMode="auto">
          <a:xfrm>
            <a:off x="3190875" y="4365625"/>
            <a:ext cx="1839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Person (John)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Person (Mary)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Person (Kostas)</a:t>
            </a:r>
            <a:endParaRPr lang="el-GR" altLang="el-GR" sz="1800"/>
          </a:p>
        </p:txBody>
      </p:sp>
      <p:sp>
        <p:nvSpPr>
          <p:cNvPr id="25615" name="TextBox 16"/>
          <p:cNvSpPr txBox="1">
            <a:spLocks noChangeArrowheads="1"/>
          </p:cNvSpPr>
          <p:nvPr/>
        </p:nvSpPr>
        <p:spPr bwMode="auto">
          <a:xfrm>
            <a:off x="4927600" y="3500438"/>
            <a:ext cx="1081088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519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latin typeface="Courier New" pitchFamily="49" charset="0"/>
                <a:cs typeface="Courier New" pitchFamily="49" charset="0"/>
              </a:rPr>
              <a:t>append</a:t>
            </a:r>
            <a:endParaRPr lang="el-GR" altLang="el-GR" sz="18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6" name="TextBox 17"/>
          <p:cNvSpPr txBox="1">
            <a:spLocks noChangeArrowheads="1"/>
          </p:cNvSpPr>
          <p:nvPr/>
        </p:nvSpPr>
        <p:spPr bwMode="auto">
          <a:xfrm>
            <a:off x="4927600" y="4076700"/>
            <a:ext cx="1081088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519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latin typeface="Courier New" pitchFamily="49" charset="0"/>
                <a:cs typeface="Courier New" pitchFamily="49" charset="0"/>
              </a:rPr>
              <a:t>remove</a:t>
            </a:r>
            <a:endParaRPr lang="el-GR" altLang="el-GR" sz="18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7" name="TextBox 18"/>
          <p:cNvSpPr txBox="1">
            <a:spLocks noChangeArrowheads="1"/>
          </p:cNvSpPr>
          <p:nvPr/>
        </p:nvSpPr>
        <p:spPr bwMode="auto">
          <a:xfrm>
            <a:off x="4927600" y="4652963"/>
            <a:ext cx="1081088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519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latin typeface="Courier New" pitchFamily="49" charset="0"/>
                <a:cs typeface="Courier New" pitchFamily="49" charset="0"/>
              </a:rPr>
              <a:t>sort</a:t>
            </a:r>
            <a:endParaRPr lang="el-GR" altLang="el-GR" sz="18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8" name="TextBox 19"/>
          <p:cNvSpPr txBox="1">
            <a:spLocks noChangeArrowheads="1"/>
          </p:cNvSpPr>
          <p:nvPr/>
        </p:nvSpPr>
        <p:spPr bwMode="auto">
          <a:xfrm>
            <a:off x="4902200" y="5156200"/>
            <a:ext cx="114935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519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latin typeface="Courier New" pitchFamily="49" charset="0"/>
                <a:cs typeface="Courier New" pitchFamily="49" charset="0"/>
              </a:rPr>
              <a:t>reverse</a:t>
            </a:r>
            <a:endParaRPr lang="el-GR" altLang="el-GR" sz="18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6516688" y="1836737"/>
            <a:ext cx="1584325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519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latin typeface="Courier New" pitchFamily="49" charset="0"/>
                <a:cs typeface="Courier New" pitchFamily="49" charset="0"/>
              </a:rPr>
              <a:t>say_hello</a:t>
            </a:r>
            <a:endParaRPr lang="el-GR" altLang="el-GR" sz="1800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Ας συνθέσουμε…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403403-02A6-4F9F-9964-E0C3C70F0613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52BAA0-D6F0-4A94-83F0-A287F369D0BA}" type="slidenum">
              <a:rPr lang="el-GR" altLang="el-GR" smtClean="0"/>
              <a:pPr>
                <a:defRPr/>
              </a:pPr>
              <a:t>16</a:t>
            </a:fld>
            <a:endParaRPr lang="el-GR" altLang="el-GR" dirty="0"/>
          </a:p>
        </p:txBody>
      </p:sp>
      <p:pic>
        <p:nvPicPr>
          <p:cNvPr id="26629" name="Picture 6" descr="C:\Users\Giannis\Desktop\Lecture 08\Letcure 09\Images\classroomConnections_k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5081588"/>
            <a:ext cx="297973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273685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dirty="0" smtClean="0"/>
              <a:t>Γυρνώντας στο πρόγραμμά μας σκεφτείτε την περίπτωση που </a:t>
            </a:r>
            <a:r>
              <a:rPr lang="el-GR" dirty="0" smtClean="0">
                <a:solidFill>
                  <a:srgbClr val="003399"/>
                </a:solidFill>
              </a:rPr>
              <a:t>διαχειριζόμαστε μία τάξη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Μία τάξη μπορεί να περιέχει πολλά άτομα.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Θα πρέπει να φτιάξουμε μία </a:t>
            </a:r>
            <a:r>
              <a:rPr lang="el-GR" dirty="0" smtClean="0">
                <a:solidFill>
                  <a:srgbClr val="003399"/>
                </a:solidFill>
              </a:rPr>
              <a:t>αφαίρεση</a:t>
            </a:r>
            <a:r>
              <a:rPr lang="el-GR" dirty="0" smtClean="0"/>
              <a:t> για να </a:t>
            </a:r>
            <a:r>
              <a:rPr lang="el-GR" dirty="0" smtClean="0">
                <a:solidFill>
                  <a:srgbClr val="003399"/>
                </a:solidFill>
              </a:rPr>
              <a:t>διαχειριζόμαστε πολλαπλά αντικείμενα τύπου </a:t>
            </a:r>
            <a:r>
              <a:rPr lang="en-US" dirty="0" smtClean="0">
                <a:solidFill>
                  <a:srgbClr val="003399"/>
                </a:solidFill>
              </a:rPr>
              <a:t>Person</a:t>
            </a:r>
            <a:r>
              <a:rPr lang="en-US" dirty="0" smtClean="0"/>
              <a:t> </a:t>
            </a:r>
            <a:r>
              <a:rPr lang="el-GR" dirty="0" smtClean="0"/>
              <a:t>και να τα </a:t>
            </a:r>
            <a:r>
              <a:rPr lang="el-GR" dirty="0" smtClean="0">
                <a:solidFill>
                  <a:srgbClr val="003399"/>
                </a:solidFill>
              </a:rPr>
              <a:t>ομαδοποιούμε</a:t>
            </a:r>
            <a:r>
              <a:rPr lang="el-GR" dirty="0" smtClean="0"/>
              <a:t> σε μία τάξη.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…στην πράξη…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4DB2805-683E-4B39-B86A-712C444105B3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E22163-1121-4203-BBB8-D7D8CD75F4D1}" type="slidenum">
              <a:rPr lang="el-GR" altLang="el-GR" smtClean="0"/>
              <a:pPr>
                <a:defRPr/>
              </a:pPr>
              <a:t>17</a:t>
            </a:fld>
            <a:endParaRPr lang="el-GR" altLang="el-GR" dirty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3384550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629"/>
          <a:stretch>
            <a:fillRect/>
          </a:stretch>
        </p:blipFill>
        <p:spPr bwMode="auto">
          <a:xfrm>
            <a:off x="4284663" y="4572000"/>
            <a:ext cx="3581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07950" y="836613"/>
            <a:ext cx="3455988" cy="5400675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Right Arrow 8"/>
          <p:cNvSpPr/>
          <p:nvPr/>
        </p:nvSpPr>
        <p:spPr bwMode="auto">
          <a:xfrm>
            <a:off x="3708400" y="5229225"/>
            <a:ext cx="287338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3708400" y="765175"/>
            <a:ext cx="5184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003399"/>
                </a:solidFill>
              </a:rPr>
              <a:t>Σύμβαση</a:t>
            </a:r>
            <a:r>
              <a:rPr lang="el-GR" altLang="el-GR" sz="1800"/>
              <a:t>: Όταν ονοματίζετε ένα </a:t>
            </a:r>
            <a:r>
              <a:rPr lang="en-US" altLang="el-GR" sz="1800"/>
              <a:t>attribute </a:t>
            </a:r>
            <a:r>
              <a:rPr lang="el-GR" altLang="el-GR" sz="1800"/>
              <a:t>με </a:t>
            </a:r>
            <a:br>
              <a:rPr lang="el-GR" altLang="el-GR" sz="1800"/>
            </a:br>
            <a:r>
              <a:rPr lang="el-GR" altLang="el-GR" sz="1800">
                <a:solidFill>
                  <a:srgbClr val="003399"/>
                </a:solidFill>
              </a:rPr>
              <a:t>_</a:t>
            </a:r>
            <a:r>
              <a:rPr lang="el-GR" altLang="el-GR" sz="1800"/>
              <a:t> σαν πρώτο γράμμα, τότε θα χρησιμοποιείται μόνο εντός της κλάσης. Είναι μία μορφή </a:t>
            </a:r>
            <a:r>
              <a:rPr lang="el-GR" altLang="el-GR" sz="1800">
                <a:solidFill>
                  <a:srgbClr val="003399"/>
                </a:solidFill>
              </a:rPr>
              <a:t>ενθυλάκωσης</a:t>
            </a:r>
            <a:r>
              <a:rPr lang="el-GR" altLang="el-GR" sz="1800"/>
              <a:t>.</a:t>
            </a:r>
          </a:p>
        </p:txBody>
      </p:sp>
      <p:cxnSp>
        <p:nvCxnSpPr>
          <p:cNvPr id="11" name="Straight Arrow Connector 10"/>
          <p:cNvCxnSpPr>
            <a:stCxn id="27657" idx="1"/>
          </p:cNvCxnSpPr>
          <p:nvPr/>
        </p:nvCxnSpPr>
        <p:spPr>
          <a:xfrm flipH="1">
            <a:off x="1476375" y="1365250"/>
            <a:ext cx="2232025" cy="2635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651500" y="1773238"/>
            <a:ext cx="3492500" cy="3024187"/>
          </a:xfrm>
          <a:prstGeom prst="rect">
            <a:avLst/>
          </a:prstGeom>
          <a:gradFill>
            <a:gsLst>
              <a:gs pos="0">
                <a:srgbClr val="00519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9050"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/>
              <a:t>Memory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5940425" y="2133600"/>
            <a:ext cx="3024188" cy="6461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519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Classroom</a:t>
            </a:r>
          </a:p>
          <a:p>
            <a:pPr algn="ctr">
              <a:defRPr/>
            </a:pPr>
            <a:r>
              <a:rPr lang="en-US" dirty="0"/>
              <a:t>[person, person, person]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3663" y="2852738"/>
            <a:ext cx="2105025" cy="584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519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Person</a:t>
            </a:r>
          </a:p>
          <a:p>
            <a:pPr algn="ctr">
              <a:defRPr/>
            </a:pPr>
            <a:r>
              <a:rPr lang="en-US" sz="1600" dirty="0"/>
              <a:t>‘John’</a:t>
            </a:r>
          </a:p>
        </p:txBody>
      </p:sp>
      <p:cxnSp>
        <p:nvCxnSpPr>
          <p:cNvPr id="17" name="Straight Arrow Connector 16"/>
          <p:cNvCxnSpPr>
            <a:stCxn id="20" idx="3"/>
            <a:endCxn id="15" idx="1"/>
          </p:cNvCxnSpPr>
          <p:nvPr/>
        </p:nvCxnSpPr>
        <p:spPr>
          <a:xfrm>
            <a:off x="5272088" y="2246313"/>
            <a:ext cx="668337" cy="20955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95738" y="2060575"/>
            <a:ext cx="1276350" cy="369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519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room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43663" y="3500438"/>
            <a:ext cx="2105025" cy="5857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519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Person</a:t>
            </a:r>
          </a:p>
          <a:p>
            <a:pPr algn="ctr">
              <a:defRPr/>
            </a:pPr>
            <a:r>
              <a:rPr lang="en-US" sz="1600" dirty="0"/>
              <a:t>‘Mary’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43663" y="4149725"/>
            <a:ext cx="2105025" cy="584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519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Person</a:t>
            </a:r>
          </a:p>
          <a:p>
            <a:pPr algn="ctr">
              <a:defRPr/>
            </a:pPr>
            <a:r>
              <a:rPr lang="en-US" sz="1600" dirty="0"/>
              <a:t>‘Kostas’</a:t>
            </a:r>
          </a:p>
        </p:txBody>
      </p:sp>
      <p:sp>
        <p:nvSpPr>
          <p:cNvPr id="27666" name="TextBox 29"/>
          <p:cNvSpPr txBox="1">
            <a:spLocks noChangeArrowheads="1"/>
          </p:cNvSpPr>
          <p:nvPr/>
        </p:nvSpPr>
        <p:spPr bwMode="auto">
          <a:xfrm>
            <a:off x="5651500" y="2852738"/>
            <a:ext cx="865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/>
              <a:t>53467120</a:t>
            </a:r>
            <a:endParaRPr lang="el-GR" altLang="el-GR" sz="1200"/>
          </a:p>
        </p:txBody>
      </p:sp>
      <p:sp>
        <p:nvSpPr>
          <p:cNvPr id="27667" name="TextBox 30"/>
          <p:cNvSpPr txBox="1">
            <a:spLocks noChangeArrowheads="1"/>
          </p:cNvSpPr>
          <p:nvPr/>
        </p:nvSpPr>
        <p:spPr bwMode="auto">
          <a:xfrm>
            <a:off x="5651500" y="3500438"/>
            <a:ext cx="865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/>
              <a:t>53467232</a:t>
            </a:r>
            <a:endParaRPr lang="el-GR" altLang="el-GR" sz="1200"/>
          </a:p>
        </p:txBody>
      </p:sp>
      <p:sp>
        <p:nvSpPr>
          <p:cNvPr id="27668" name="TextBox 31"/>
          <p:cNvSpPr txBox="1">
            <a:spLocks noChangeArrowheads="1"/>
          </p:cNvSpPr>
          <p:nvPr/>
        </p:nvSpPr>
        <p:spPr bwMode="auto">
          <a:xfrm>
            <a:off x="5651500" y="4149725"/>
            <a:ext cx="865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/>
              <a:t>53467344</a:t>
            </a:r>
            <a:endParaRPr lang="el-GR" altLang="el-GR" sz="120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659563" y="2708275"/>
            <a:ext cx="0" cy="576263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164388" y="2708275"/>
            <a:ext cx="0" cy="936625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027988" y="2781300"/>
            <a:ext cx="73025" cy="1655763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8462AA-DDED-456E-80CB-EFE7E86D2E45}" type="slidenum">
              <a:rPr lang="el-GR" altLang="el-GR" smtClean="0"/>
              <a:pPr>
                <a:defRPr/>
              </a:pPr>
              <a:t>18</a:t>
            </a:fld>
            <a:endParaRPr lang="el-GR" alt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A68F48-AF40-4FCB-8B2F-7BEFC7C41AB2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pic>
        <p:nvPicPr>
          <p:cNvPr id="28676" name="Picture 7" descr="C:\Users\Administrator\Desktop\Introdu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814888"/>
            <a:ext cx="2036763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Τι είδαμε μέχρι τώρα;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316865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l-GR" dirty="0" smtClean="0"/>
              <a:t>Είδαμε τις </a:t>
            </a:r>
            <a:r>
              <a:rPr lang="el-GR" dirty="0" smtClean="0">
                <a:solidFill>
                  <a:srgbClr val="003399"/>
                </a:solidFill>
              </a:rPr>
              <a:t>κλάσεις</a:t>
            </a:r>
            <a:r>
              <a:rPr lang="el-GR" dirty="0" smtClean="0"/>
              <a:t> της </a:t>
            </a:r>
            <a:r>
              <a:rPr lang="en-US" dirty="0" smtClean="0"/>
              <a:t>Python </a:t>
            </a:r>
            <a:r>
              <a:rPr lang="el-GR" dirty="0" smtClean="0"/>
              <a:t>οι οποίες έχουν </a:t>
            </a:r>
            <a:r>
              <a:rPr lang="en-US" dirty="0" smtClean="0">
                <a:solidFill>
                  <a:srgbClr val="003399"/>
                </a:solidFill>
              </a:rPr>
              <a:t>attributes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>
                <a:solidFill>
                  <a:srgbClr val="003399"/>
                </a:solidFill>
              </a:rPr>
              <a:t>methods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Μας βοηθάνε να δημιουργήσουμε </a:t>
            </a:r>
            <a:r>
              <a:rPr lang="el-GR" dirty="0" smtClean="0">
                <a:solidFill>
                  <a:srgbClr val="003399"/>
                </a:solidFill>
              </a:rPr>
              <a:t>αφαιρέσεις</a:t>
            </a:r>
            <a:r>
              <a:rPr lang="el-GR" dirty="0" smtClean="0"/>
              <a:t>.</a:t>
            </a:r>
          </a:p>
          <a:p>
            <a:pPr lvl="1">
              <a:defRPr/>
            </a:pPr>
            <a:endParaRPr lang="el-GR" dirty="0"/>
          </a:p>
          <a:p>
            <a:pPr>
              <a:defRPr/>
            </a:pPr>
            <a:r>
              <a:rPr lang="el-GR" dirty="0" smtClean="0"/>
              <a:t>Είδαμε επίσης τις έννοιες της </a:t>
            </a:r>
            <a:r>
              <a:rPr lang="el-GR" dirty="0" smtClean="0">
                <a:solidFill>
                  <a:srgbClr val="003399"/>
                </a:solidFill>
              </a:rPr>
              <a:t>ενθυλάκωσης</a:t>
            </a:r>
            <a:r>
              <a:rPr lang="el-GR" dirty="0" smtClean="0"/>
              <a:t> και της </a:t>
            </a:r>
            <a:r>
              <a:rPr lang="el-GR" dirty="0" smtClean="0">
                <a:solidFill>
                  <a:srgbClr val="003399"/>
                </a:solidFill>
              </a:rPr>
              <a:t>σύνθεσης</a:t>
            </a:r>
            <a:r>
              <a:rPr lang="el-GR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altLang="el-GR" smtClean="0"/>
              <a:t>Στην Πράξη…       …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4DB2805-683E-4B39-B86A-712C444105B3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9190B3-6C4D-4282-BDE8-4E9F67343927}" type="slidenum">
              <a:rPr lang="el-GR" altLang="el-GR" smtClean="0"/>
              <a:pPr>
                <a:defRPr/>
              </a:pPr>
              <a:t>19</a:t>
            </a:fld>
            <a:endParaRPr lang="el-GR" altLang="el-GR" dirty="0"/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2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275" y="1268413"/>
            <a:ext cx="4835525" cy="485775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dirty="0" smtClean="0"/>
              <a:t>Ας εφαρμόσουμε στην πράξη όσα μάθαμε στο καλάθι αγορών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l-GR" dirty="0" smtClean="0"/>
              <a:t>Μέχρι το σημείο που είχαμε φτάσει το πρόγραμμά μας χρησιμοποιούσαμε μόνο </a:t>
            </a:r>
            <a:r>
              <a:rPr lang="el-GR" dirty="0" smtClean="0">
                <a:solidFill>
                  <a:srgbClr val="003399"/>
                </a:solidFill>
              </a:rPr>
              <a:t>συναρτήσεις</a:t>
            </a:r>
            <a:r>
              <a:rPr lang="el-GR" dirty="0" smtClean="0"/>
              <a:t>. Και με αυτές δημιουργούμε </a:t>
            </a:r>
            <a:r>
              <a:rPr lang="el-GR" dirty="0" smtClean="0">
                <a:solidFill>
                  <a:srgbClr val="003399"/>
                </a:solidFill>
              </a:rPr>
              <a:t>αφαιρέσεις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l-GR" dirty="0" smtClean="0"/>
              <a:t>Κοιτώντας τον κώδικα που γράψαμε βλέπουμε ότι όλα κινούνται γύρω από δύο έννοιες.</a:t>
            </a:r>
          </a:p>
          <a:p>
            <a:pPr lvl="1">
              <a:defRPr/>
            </a:pPr>
            <a:r>
              <a:rPr lang="el-GR" dirty="0" smtClean="0"/>
              <a:t>Την παραγγελία – </a:t>
            </a:r>
            <a:r>
              <a:rPr lang="en-US" dirty="0" smtClean="0">
                <a:solidFill>
                  <a:srgbClr val="003399"/>
                </a:solidFill>
              </a:rPr>
              <a:t>order</a:t>
            </a:r>
          </a:p>
          <a:p>
            <a:pPr lvl="1">
              <a:defRPr/>
            </a:pPr>
            <a:r>
              <a:rPr lang="el-GR" dirty="0" smtClean="0"/>
              <a:t>Το καλάθι αγορών – </a:t>
            </a:r>
            <a:r>
              <a:rPr lang="en-US" dirty="0" smtClean="0">
                <a:solidFill>
                  <a:srgbClr val="003399"/>
                </a:solidFill>
              </a:rPr>
              <a:t>cart </a:t>
            </a:r>
            <a:endParaRPr lang="el-GR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C8E823-11C0-4C66-9F2F-E9D83D563DB9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Το πρώτο πράγμα που πρέπει πάντα να κάνετε είναι να ρωτάτε το </a:t>
            </a:r>
            <a:r>
              <a:rPr lang="el-GR" altLang="el-GR" b="1" smtClean="0"/>
              <a:t>γιατί;</a:t>
            </a:r>
            <a:endParaRPr lang="el-GR" altLang="el-GR" smtClean="0"/>
          </a:p>
        </p:txBody>
      </p:sp>
      <p:pic>
        <p:nvPicPr>
          <p:cNvPr id="12292" name="Picture 4" descr="targ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268413"/>
            <a:ext cx="69119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4186238" cy="4857750"/>
          </a:xfrm>
        </p:spPr>
        <p:txBody>
          <a:bodyPr/>
          <a:lstStyle/>
          <a:p>
            <a:pPr eaLnBrk="1" hangingPunct="1">
              <a:spcAft>
                <a:spcPct val="45000"/>
              </a:spcAft>
            </a:pPr>
            <a:r>
              <a:rPr lang="el-GR" altLang="el-GR" sz="2400" smtClean="0"/>
              <a:t>Σε αυτό το μάθημα θα :</a:t>
            </a:r>
          </a:p>
          <a:p>
            <a:pPr lvl="1" eaLnBrk="1" hangingPunct="1">
              <a:spcAft>
                <a:spcPct val="45000"/>
              </a:spcAft>
            </a:pPr>
            <a:r>
              <a:rPr lang="el-GR" altLang="el-GR" sz="2000" smtClean="0"/>
              <a:t>Δούμε από πιο κοντά </a:t>
            </a:r>
            <a:r>
              <a:rPr lang="el-GR" altLang="el-GR" sz="2000" smtClean="0">
                <a:solidFill>
                  <a:srgbClr val="003399"/>
                </a:solidFill>
              </a:rPr>
              <a:t>έννοιες αντικειμενοστρεφούς προγραμματισμού </a:t>
            </a:r>
            <a:r>
              <a:rPr lang="el-GR" altLang="el-GR" sz="2000" smtClean="0"/>
              <a:t>στην </a:t>
            </a:r>
            <a:r>
              <a:rPr lang="en-US" altLang="el-GR" sz="2000" smtClean="0"/>
              <a:t>Python </a:t>
            </a:r>
            <a:r>
              <a:rPr lang="el-GR" altLang="el-GR" sz="2000" smtClean="0"/>
              <a:t>και θα</a:t>
            </a:r>
          </a:p>
          <a:p>
            <a:pPr lvl="1" eaLnBrk="1" hangingPunct="1">
              <a:spcAft>
                <a:spcPct val="45000"/>
              </a:spcAft>
            </a:pPr>
            <a:r>
              <a:rPr lang="el-GR" altLang="el-GR" sz="2000" smtClean="0"/>
              <a:t>Αξιοποιήσουμε αυτά που </a:t>
            </a:r>
            <a:br>
              <a:rPr lang="el-GR" altLang="el-GR" sz="2000" smtClean="0"/>
            </a:br>
            <a:r>
              <a:rPr lang="el-GR" altLang="el-GR" sz="2000" smtClean="0"/>
              <a:t>θα μάθουμε σε πραγματικά </a:t>
            </a:r>
            <a:r>
              <a:rPr lang="el-GR" altLang="el-GR" sz="2000" smtClean="0">
                <a:solidFill>
                  <a:srgbClr val="003399"/>
                </a:solidFill>
              </a:rPr>
              <a:t>παραδείγματα</a:t>
            </a:r>
            <a:r>
              <a:rPr lang="en-US" altLang="el-GR" sz="2000" smtClean="0"/>
              <a:t>.</a:t>
            </a:r>
            <a:endParaRPr lang="el-GR" altLang="el-GR" sz="2000" smtClean="0"/>
          </a:p>
          <a:p>
            <a:pPr lvl="1" eaLnBrk="1" hangingPunct="1">
              <a:spcAft>
                <a:spcPct val="45000"/>
              </a:spcAft>
            </a:pPr>
            <a:endParaRPr lang="el-GR" altLang="el-GR" sz="2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051D25-9049-4698-A078-0BCB52A4AC2B}" type="slidenum">
              <a:rPr lang="el-GR" altLang="el-GR"/>
              <a:pPr>
                <a:defRPr/>
              </a:pPr>
              <a:t>2</a:t>
            </a:fld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Τι πρέπει να σκεφτόμαστε όμως για να επιλέξουμε τις κλάσεις μας;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4475163" cy="485775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dirty="0" smtClean="0">
                <a:solidFill>
                  <a:srgbClr val="003399"/>
                </a:solidFill>
              </a:rPr>
              <a:t>Αρχή #1</a:t>
            </a:r>
            <a:r>
              <a:rPr lang="el-GR" dirty="0" smtClean="0"/>
              <a:t>: Να δίνετε στις κλάσεις σας μία </a:t>
            </a:r>
            <a:r>
              <a:rPr lang="el-GR" dirty="0" smtClean="0">
                <a:solidFill>
                  <a:srgbClr val="003399"/>
                </a:solidFill>
              </a:rPr>
              <a:t>μοναδική ευθύνη</a:t>
            </a:r>
            <a:r>
              <a:rPr lang="el-GR" dirty="0" smtClean="0"/>
              <a:t>. Για το καλάθι μας η ευθύνη αυτή ίσως είναι απλά να αποθηκεύει τα αντικείμενα που έχει επιλέξει ο χρήστης. Οι κλάσεις σας πρέπει να είναι </a:t>
            </a:r>
            <a:r>
              <a:rPr lang="el-GR" dirty="0" smtClean="0">
                <a:solidFill>
                  <a:srgbClr val="003399"/>
                </a:solidFill>
              </a:rPr>
              <a:t>μικρές</a:t>
            </a:r>
            <a:r>
              <a:rPr lang="el-GR" dirty="0" smtClean="0"/>
              <a:t> και </a:t>
            </a:r>
            <a:r>
              <a:rPr lang="el-GR" dirty="0" err="1" smtClean="0">
                <a:solidFill>
                  <a:srgbClr val="003399"/>
                </a:solidFill>
              </a:rPr>
              <a:t>στοχευμένες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>
                <a:solidFill>
                  <a:srgbClr val="003399"/>
                </a:solidFill>
              </a:rPr>
              <a:t>Αρχή #2</a:t>
            </a:r>
            <a:r>
              <a:rPr lang="el-GR" dirty="0" smtClean="0"/>
              <a:t>: Να </a:t>
            </a:r>
            <a:r>
              <a:rPr lang="el-GR" dirty="0" smtClean="0">
                <a:solidFill>
                  <a:srgbClr val="003399"/>
                </a:solidFill>
              </a:rPr>
              <a:t>σχεδιάζετε</a:t>
            </a:r>
            <a:r>
              <a:rPr lang="el-GR" dirty="0" smtClean="0"/>
              <a:t> τις κλάσεις σας </a:t>
            </a:r>
            <a:r>
              <a:rPr lang="el-GR" dirty="0" smtClean="0">
                <a:solidFill>
                  <a:srgbClr val="003399"/>
                </a:solidFill>
              </a:rPr>
              <a:t>από έξω</a:t>
            </a:r>
            <a:r>
              <a:rPr lang="el-GR" dirty="0" smtClean="0"/>
              <a:t>. Γράψτε πρώτα τον κώδικα που θα χρησιμοποιήσει την κλάση πριν από τον κώδικα της κλάσης.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4DB2805-683E-4B39-B86A-712C444105B3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3463F6-F5DA-4730-AC9F-57B41FF190B0}" type="slidenum">
              <a:rPr lang="el-GR" altLang="el-GR" smtClean="0"/>
              <a:pPr>
                <a:defRPr/>
              </a:pPr>
              <a:t>20</a:t>
            </a:fld>
            <a:endParaRPr lang="el-GR" altLang="el-GR" dirty="0"/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29860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5364163" y="1196975"/>
            <a:ext cx="3455987" cy="1439863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Rectangle 8"/>
          <p:cNvSpPr/>
          <p:nvPr/>
        </p:nvSpPr>
        <p:spPr bwMode="auto">
          <a:xfrm>
            <a:off x="5364163" y="3716338"/>
            <a:ext cx="3455987" cy="1800225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307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3789363"/>
            <a:ext cx="2162175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268413"/>
            <a:ext cx="3224213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Και αφού τα σκεφτήκαμε όλα ας φτιάξουμε τις κλάσεις μας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4DB2805-683E-4B39-B86A-712C444105B3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3B29BC-7A89-40B4-BEE9-038DE9A3F8BA}" type="slidenum">
              <a:rPr lang="el-GR" altLang="el-GR" smtClean="0"/>
              <a:pPr>
                <a:defRPr/>
              </a:pPr>
              <a:t>21</a:t>
            </a:fld>
            <a:endParaRPr lang="el-GR" altLang="el-GR" dirty="0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1130"/>
          <a:stretch>
            <a:fillRect/>
          </a:stretch>
        </p:blipFill>
        <p:spPr bwMode="auto">
          <a:xfrm>
            <a:off x="88900" y="836613"/>
            <a:ext cx="7523163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536"/>
          <a:stretch>
            <a:fillRect/>
          </a:stretch>
        </p:blipFill>
        <p:spPr bwMode="auto">
          <a:xfrm>
            <a:off x="107950" y="4679950"/>
            <a:ext cx="75231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765175"/>
            <a:ext cx="7596188" cy="5616575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138" y="3284538"/>
            <a:ext cx="4392612" cy="266541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l-GR" dirty="0" smtClean="0"/>
              <a:t>Φτιάχνουμε αρχικά τις κλάσεις μας.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Δανειζόμαστε λίγο από τον κώδικα που είχαμε γράψει και μπορούμε να ξεκινήσουμε</a:t>
            </a:r>
            <a:endParaRPr lang="el-GR" dirty="0"/>
          </a:p>
        </p:txBody>
      </p:sp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076950"/>
            <a:ext cx="4933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 bwMode="auto">
          <a:xfrm>
            <a:off x="2700338" y="6021388"/>
            <a:ext cx="287337" cy="287337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3175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836613"/>
            <a:ext cx="3224213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133600"/>
            <a:ext cx="238601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Επόμενο Βήμα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4DB2805-683E-4B39-B86A-712C444105B3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9C9A89-8B87-41C4-9DBD-43883380E92A}" type="slidenum">
              <a:rPr lang="el-GR" altLang="el-GR" smtClean="0"/>
              <a:pPr>
                <a:defRPr/>
              </a:pPr>
              <a:t>22</a:t>
            </a:fld>
            <a:endParaRPr lang="el-GR" altLang="el-GR" dirty="0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765175"/>
            <a:ext cx="6410325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96975"/>
            <a:ext cx="202088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0" y="765175"/>
            <a:ext cx="7596188" cy="5976938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Rectangle 10"/>
          <p:cNvSpPr/>
          <p:nvPr/>
        </p:nvSpPr>
        <p:spPr bwMode="auto">
          <a:xfrm>
            <a:off x="5003800" y="765175"/>
            <a:ext cx="2592388" cy="2016125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2777" name="TextBox 11"/>
          <p:cNvSpPr txBox="1">
            <a:spLocks noChangeArrowheads="1"/>
          </p:cNvSpPr>
          <p:nvPr/>
        </p:nvSpPr>
        <p:spPr bwMode="auto">
          <a:xfrm>
            <a:off x="5003800" y="836613"/>
            <a:ext cx="220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003399"/>
                </a:solidFill>
              </a:rPr>
              <a:t>Κυρίως πρόγραμμα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5321300" y="2066925"/>
            <a:ext cx="287338" cy="142875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2779" name="TextBox 13"/>
          <p:cNvSpPr txBox="1">
            <a:spLocks noChangeArrowheads="1"/>
          </p:cNvSpPr>
          <p:nvPr/>
        </p:nvSpPr>
        <p:spPr bwMode="auto">
          <a:xfrm>
            <a:off x="2484438" y="3500438"/>
            <a:ext cx="3671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Αντί να κάνουμε το </a:t>
            </a:r>
            <a:r>
              <a:rPr lang="en-US" altLang="el-GR" sz="1800"/>
              <a:t>command attribute </a:t>
            </a:r>
            <a:r>
              <a:rPr lang="el-GR" altLang="el-GR" sz="1800"/>
              <a:t>και η επεξεργασία να γίνει στο </a:t>
            </a:r>
            <a:r>
              <a:rPr lang="en-US" altLang="el-GR" sz="1800"/>
              <a:t>process </a:t>
            </a:r>
            <a:r>
              <a:rPr lang="el-GR" altLang="el-GR" sz="1800"/>
              <a:t>αφήνουμε αυτή τη διαδικασία στο </a:t>
            </a:r>
            <a:r>
              <a:rPr lang="en-US" altLang="el-GR" sz="1800"/>
              <a:t>Order.</a:t>
            </a:r>
            <a:endParaRPr lang="el-GR" altLang="el-GR" sz="1800"/>
          </a:p>
        </p:txBody>
      </p:sp>
      <p:sp>
        <p:nvSpPr>
          <p:cNvPr id="15" name="Right Arrow 14"/>
          <p:cNvSpPr/>
          <p:nvPr/>
        </p:nvSpPr>
        <p:spPr bwMode="auto">
          <a:xfrm>
            <a:off x="395288" y="5445125"/>
            <a:ext cx="287337" cy="144463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6" name="Right Brace 15"/>
          <p:cNvSpPr/>
          <p:nvPr/>
        </p:nvSpPr>
        <p:spPr>
          <a:xfrm>
            <a:off x="2268538" y="3644900"/>
            <a:ext cx="142875" cy="863600"/>
          </a:xfrm>
          <a:prstGeom prst="rightBrace">
            <a:avLst/>
          </a:prstGeom>
          <a:ln w="19050">
            <a:solidFill>
              <a:srgbClr val="FF33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268538" y="4652963"/>
            <a:ext cx="1079500" cy="1223962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1"/>
          </p:cNvCxnSpPr>
          <p:nvPr/>
        </p:nvCxnSpPr>
        <p:spPr>
          <a:xfrm flipV="1">
            <a:off x="395288" y="4437063"/>
            <a:ext cx="288925" cy="107950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1"/>
          </p:cNvCxnSpPr>
          <p:nvPr/>
        </p:nvCxnSpPr>
        <p:spPr>
          <a:xfrm flipV="1">
            <a:off x="395288" y="2205038"/>
            <a:ext cx="2808287" cy="33115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Αυτό που έχει το καλάθι μας μέχρι στιγμής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4DB2805-683E-4B39-B86A-712C444105B3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DC7B05-FB33-46AF-95AD-67480335C222}" type="slidenum">
              <a:rPr lang="el-GR" altLang="el-GR" smtClean="0"/>
              <a:pPr>
                <a:defRPr/>
              </a:pPr>
              <a:t>23</a:t>
            </a:fld>
            <a:endParaRPr lang="el-GR" altLang="el-GR" dirty="0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7599362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7775575" cy="620713"/>
          </a:xfrm>
        </p:spPr>
        <p:txBody>
          <a:bodyPr/>
          <a:lstStyle/>
          <a:p>
            <a:pPr algn="r"/>
            <a:r>
              <a:rPr lang="el-GR" altLang="el-GR" smtClean="0"/>
              <a:t>Ας δούμε τι περιέχει </a:t>
            </a:r>
            <a:br>
              <a:rPr lang="el-GR" altLang="el-GR" smtClean="0"/>
            </a:br>
            <a:r>
              <a:rPr lang="el-GR" altLang="el-GR" smtClean="0"/>
              <a:t>το καλάθι μας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9563" y="1268413"/>
            <a:ext cx="2484437" cy="252095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l-GR" dirty="0" smtClean="0"/>
              <a:t>Υπάρχουν ειδικές </a:t>
            </a:r>
            <a:r>
              <a:rPr lang="en-US" dirty="0" smtClean="0">
                <a:solidFill>
                  <a:srgbClr val="003399"/>
                </a:solidFill>
              </a:rPr>
              <a:t>methods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>
                <a:solidFill>
                  <a:srgbClr val="003399"/>
                </a:solidFill>
              </a:rPr>
              <a:t>attributes</a:t>
            </a:r>
            <a:r>
              <a:rPr lang="en-US" dirty="0" smtClean="0"/>
              <a:t> </a:t>
            </a:r>
            <a:r>
              <a:rPr lang="el-GR" dirty="0" smtClean="0"/>
              <a:t>που μας βοηθάνε.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4DB2805-683E-4B39-B86A-712C444105B3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EBB54-DD78-43C1-B428-DCF5A826952D}" type="slidenum">
              <a:rPr lang="el-GR" altLang="el-GR" smtClean="0"/>
              <a:pPr>
                <a:defRPr/>
              </a:pPr>
              <a:t>24</a:t>
            </a:fld>
            <a:endParaRPr lang="el-GR" altLang="el-GR" dirty="0"/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5065713"/>
            <a:ext cx="2043112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6804025" y="4652963"/>
            <a:ext cx="2339975" cy="2205037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4824" name="TextBox 18"/>
          <p:cNvSpPr txBox="1">
            <a:spLocks noChangeArrowheads="1"/>
          </p:cNvSpPr>
          <p:nvPr/>
        </p:nvSpPr>
        <p:spPr bwMode="auto">
          <a:xfrm>
            <a:off x="6837363" y="4724400"/>
            <a:ext cx="2198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003399"/>
                </a:solidFill>
              </a:rPr>
              <a:t>Κυρίως πρόγραμμα</a:t>
            </a:r>
          </a:p>
        </p:txBody>
      </p:sp>
      <p:pic>
        <p:nvPicPr>
          <p:cNvPr id="348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97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607050"/>
            <a:ext cx="4291012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2160588" y="5589588"/>
            <a:ext cx="4572000" cy="1268412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40425" y="2708275"/>
            <a:ext cx="1152525" cy="388937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92500" y="2276475"/>
            <a:ext cx="3600450" cy="4176713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403350" y="2708275"/>
            <a:ext cx="5689600" cy="576263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Python Modules</a:t>
            </a:r>
            <a:endParaRPr lang="el-GR" alt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331311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l-GR" dirty="0" smtClean="0"/>
              <a:t>Σχεδόν κάθε προγραμματιστικό περιβάλλον παρέχει τρόπο για </a:t>
            </a:r>
            <a:r>
              <a:rPr lang="el-GR" dirty="0" smtClean="0">
                <a:solidFill>
                  <a:srgbClr val="003399"/>
                </a:solidFill>
              </a:rPr>
              <a:t>ομαδοποίηση</a:t>
            </a:r>
            <a:r>
              <a:rPr lang="el-GR" dirty="0" smtClean="0"/>
              <a:t> και </a:t>
            </a:r>
            <a:r>
              <a:rPr lang="el-GR" dirty="0" smtClean="0">
                <a:solidFill>
                  <a:srgbClr val="003399"/>
                </a:solidFill>
              </a:rPr>
              <a:t>οργάνωση</a:t>
            </a:r>
            <a:r>
              <a:rPr lang="el-GR" dirty="0" smtClean="0"/>
              <a:t> κώδικα.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l-GR" dirty="0" smtClean="0"/>
              <a:t>Το έχουμε ήδη κάνει με τις </a:t>
            </a:r>
            <a:r>
              <a:rPr lang="el-GR" dirty="0" smtClean="0">
                <a:solidFill>
                  <a:srgbClr val="003399"/>
                </a:solidFill>
              </a:rPr>
              <a:t>συναρτήσεις</a:t>
            </a:r>
            <a:r>
              <a:rPr lang="el-GR" dirty="0" smtClean="0"/>
              <a:t> και τις </a:t>
            </a:r>
            <a:r>
              <a:rPr lang="el-GR" dirty="0" smtClean="0">
                <a:solidFill>
                  <a:srgbClr val="003399"/>
                </a:solidFill>
              </a:rPr>
              <a:t>κλάσεις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l-GR" dirty="0" smtClean="0"/>
              <a:t>Μπορούμε όμως να πετύχουμε ακόμα παραπάνω ομαδοποιώντας τον κώδικά μας σε </a:t>
            </a:r>
            <a:r>
              <a:rPr lang="el-GR" dirty="0" smtClean="0">
                <a:solidFill>
                  <a:srgbClr val="003399"/>
                </a:solidFill>
              </a:rPr>
              <a:t>διαφορετικά αρχεία</a:t>
            </a:r>
            <a:r>
              <a:rPr lang="el-GR" dirty="0" smtClean="0"/>
              <a:t>, κάτι που ήδη είδαμε με τη </a:t>
            </a:r>
            <a:r>
              <a:rPr lang="en-US" dirty="0" smtClean="0">
                <a:solidFill>
                  <a:srgbClr val="003399"/>
                </a:solidFill>
              </a:rPr>
              <a:t>JavaScript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l-GR" dirty="0" smtClean="0"/>
              <a:t>Στην περίπτωση της </a:t>
            </a:r>
            <a:r>
              <a:rPr lang="en-US" dirty="0" smtClean="0"/>
              <a:t>Python </a:t>
            </a:r>
            <a:r>
              <a:rPr lang="el-GR" dirty="0" smtClean="0"/>
              <a:t>αυτό γίνεται με τα </a:t>
            </a:r>
            <a:r>
              <a:rPr lang="en-US" dirty="0" smtClean="0">
                <a:solidFill>
                  <a:srgbClr val="003399"/>
                </a:solidFill>
              </a:rPr>
              <a:t>modules</a:t>
            </a:r>
            <a:r>
              <a:rPr lang="en-US" dirty="0" smtClean="0"/>
              <a:t> </a:t>
            </a:r>
            <a:r>
              <a:rPr lang="el-GR" dirty="0" smtClean="0"/>
              <a:t>και ήδη έχουμε χρησιμοποιήσει ένα </a:t>
            </a:r>
            <a:r>
              <a:rPr lang="en-US" dirty="0" smtClean="0"/>
              <a:t>module.</a:t>
            </a:r>
            <a:endParaRPr lang="el-GR" dirty="0" smtClean="0"/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7F37D9-D2EA-49EA-9954-55A3721722BB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30FEA1-8BC1-4A98-BB85-A9122A8C90FF}" type="slidenum">
              <a:rPr lang="el-GR" altLang="el-GR" smtClean="0"/>
              <a:pPr>
                <a:defRPr/>
              </a:pPr>
              <a:t>25</a:t>
            </a:fld>
            <a:endParaRPr lang="el-GR" altLang="el-GR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95288" y="4652963"/>
            <a:ext cx="6913562" cy="2205037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6743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547813" y="4437063"/>
            <a:ext cx="1079500" cy="1655762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Python Modules</a:t>
            </a:r>
            <a:endParaRPr lang="el-GR" alt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7F37D9-D2EA-49EA-9954-55A3721722BB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CF137E-10C1-4D53-97F5-96E4C075853F}" type="slidenum">
              <a:rPr lang="el-GR" altLang="el-GR" smtClean="0"/>
              <a:pPr>
                <a:defRPr/>
              </a:pPr>
              <a:t>26</a:t>
            </a:fld>
            <a:endParaRPr lang="el-GR" altLang="el-GR" dirty="0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95325"/>
            <a:ext cx="6057900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0" y="692150"/>
            <a:ext cx="6156325" cy="6165850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2700338" y="692150"/>
            <a:ext cx="1068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FF3300"/>
                </a:solidFill>
              </a:rPr>
              <a:t>Sales.py</a:t>
            </a:r>
            <a:endParaRPr lang="el-GR" altLang="el-GR" sz="1800">
              <a:solidFill>
                <a:srgbClr val="FF3300"/>
              </a:solidFill>
            </a:endParaRPr>
          </a:p>
        </p:txBody>
      </p:sp>
      <p:pic>
        <p:nvPicPr>
          <p:cNvPr id="3687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341438"/>
            <a:ext cx="21399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6300788" y="908050"/>
            <a:ext cx="2663825" cy="2592388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6874" name="TextBox 18"/>
          <p:cNvSpPr txBox="1">
            <a:spLocks noChangeArrowheads="1"/>
          </p:cNvSpPr>
          <p:nvPr/>
        </p:nvSpPr>
        <p:spPr bwMode="auto">
          <a:xfrm>
            <a:off x="6334125" y="979488"/>
            <a:ext cx="219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3300"/>
                </a:solidFill>
              </a:rPr>
              <a:t>Κυρίως πρόγραμμα</a:t>
            </a:r>
          </a:p>
        </p:txBody>
      </p:sp>
      <p:sp>
        <p:nvSpPr>
          <p:cNvPr id="12" name="Right Arrow 11"/>
          <p:cNvSpPr/>
          <p:nvPr/>
        </p:nvSpPr>
        <p:spPr bwMode="auto">
          <a:xfrm flipH="1">
            <a:off x="7596188" y="1341438"/>
            <a:ext cx="331787" cy="136525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" name="Right Arrow 12"/>
          <p:cNvSpPr/>
          <p:nvPr/>
        </p:nvSpPr>
        <p:spPr bwMode="auto">
          <a:xfrm flipH="1">
            <a:off x="8129588" y="1677988"/>
            <a:ext cx="330200" cy="138112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4" name="Right Arrow 13"/>
          <p:cNvSpPr/>
          <p:nvPr/>
        </p:nvSpPr>
        <p:spPr bwMode="auto">
          <a:xfrm flipH="1">
            <a:off x="8243888" y="1851025"/>
            <a:ext cx="331787" cy="138113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5" name="Right Arrow 14"/>
          <p:cNvSpPr/>
          <p:nvPr/>
        </p:nvSpPr>
        <p:spPr bwMode="auto">
          <a:xfrm flipH="1">
            <a:off x="8585200" y="2686050"/>
            <a:ext cx="331788" cy="138113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3687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5267325"/>
            <a:ext cx="48482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4229100" y="5229225"/>
            <a:ext cx="4914900" cy="1617663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48263" y="4652963"/>
            <a:ext cx="1800225" cy="1871662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2" name="TextBox 20"/>
          <p:cNvSpPr txBox="1">
            <a:spLocks noChangeArrowheads="1"/>
          </p:cNvSpPr>
          <p:nvPr/>
        </p:nvSpPr>
        <p:spPr bwMode="auto">
          <a:xfrm>
            <a:off x="6300788" y="4076700"/>
            <a:ext cx="2843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Προσέξτε το </a:t>
            </a:r>
            <a:r>
              <a:rPr lang="en-US" altLang="el-GR" sz="1800"/>
              <a:t>module </a:t>
            </a:r>
            <a:r>
              <a:rPr lang="el-GR" altLang="el-GR" sz="1800"/>
              <a:t>το οποίο έχουμε.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Python Packages</a:t>
            </a:r>
            <a:endParaRPr lang="el-GR" alt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165576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dirty="0" smtClean="0"/>
              <a:t>Όταν έχουμε κώδικα σε </a:t>
            </a:r>
            <a:r>
              <a:rPr lang="el-GR" dirty="0" smtClean="0">
                <a:solidFill>
                  <a:srgbClr val="003399"/>
                </a:solidFill>
              </a:rPr>
              <a:t>πολλαπλούς καταλόγους</a:t>
            </a:r>
            <a:r>
              <a:rPr lang="el-GR" dirty="0" smtClean="0"/>
              <a:t>.</a:t>
            </a:r>
          </a:p>
          <a:p>
            <a:pPr>
              <a:defRPr/>
            </a:pPr>
            <a:r>
              <a:rPr lang="el-GR" dirty="0" smtClean="0"/>
              <a:t>Στην </a:t>
            </a:r>
            <a:r>
              <a:rPr lang="en-US" dirty="0" smtClean="0"/>
              <a:t>Python </a:t>
            </a:r>
            <a:r>
              <a:rPr lang="el-GR" dirty="0" smtClean="0"/>
              <a:t>ένας υποκατάλογος γίνεται </a:t>
            </a:r>
            <a:r>
              <a:rPr lang="en-US" dirty="0" smtClean="0">
                <a:solidFill>
                  <a:srgbClr val="003399"/>
                </a:solidFill>
              </a:rPr>
              <a:t>package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l-GR" dirty="0" smtClean="0"/>
              <a:t>Όπως οι κλάσεις έχουν </a:t>
            </a:r>
            <a:r>
              <a:rPr lang="en-US" dirty="0" smtClean="0">
                <a:solidFill>
                  <a:srgbClr val="003399"/>
                </a:solidFill>
              </a:rPr>
              <a:t>init</a:t>
            </a:r>
            <a:r>
              <a:rPr lang="en-US" dirty="0" smtClean="0"/>
              <a:t> </a:t>
            </a:r>
            <a:r>
              <a:rPr lang="el-GR" dirty="0" smtClean="0"/>
              <a:t>μέθοδο, έτσι μπορεί να έχει και ένα </a:t>
            </a:r>
            <a:r>
              <a:rPr lang="en-US" dirty="0" smtClean="0">
                <a:solidFill>
                  <a:srgbClr val="003399"/>
                </a:solidFill>
              </a:rPr>
              <a:t>module</a:t>
            </a:r>
            <a:r>
              <a:rPr lang="en-US" dirty="0" smtClean="0"/>
              <a:t> </a:t>
            </a:r>
            <a:r>
              <a:rPr lang="el-GR" dirty="0" smtClean="0"/>
              <a:t>ή ένα </a:t>
            </a:r>
            <a:r>
              <a:rPr lang="en-US" dirty="0" smtClean="0">
                <a:solidFill>
                  <a:srgbClr val="003399"/>
                </a:solidFill>
              </a:rPr>
              <a:t>package</a:t>
            </a:r>
            <a:r>
              <a:rPr lang="en-US" dirty="0" smtClean="0"/>
              <a:t>. </a:t>
            </a:r>
            <a:r>
              <a:rPr lang="el-GR" dirty="0" smtClean="0"/>
              <a:t>Για το λόγο αυτό φτιάχνουμε ένα κενό αρχείο στον ίδιο φάκελο με το όνομα </a:t>
            </a:r>
            <a:r>
              <a:rPr lang="el-GR" dirty="0" smtClean="0">
                <a:solidFill>
                  <a:srgbClr val="003399"/>
                </a:solidFill>
              </a:rPr>
              <a:t>__</a:t>
            </a:r>
            <a:r>
              <a:rPr lang="en-US" dirty="0" smtClean="0">
                <a:solidFill>
                  <a:srgbClr val="003399"/>
                </a:solidFill>
              </a:rPr>
              <a:t>init</a:t>
            </a:r>
            <a:r>
              <a:rPr lang="el-GR" dirty="0" smtClean="0">
                <a:solidFill>
                  <a:srgbClr val="003399"/>
                </a:solidFill>
              </a:rPr>
              <a:t>__.</a:t>
            </a:r>
            <a:r>
              <a:rPr lang="en-US" dirty="0" err="1" smtClean="0">
                <a:solidFill>
                  <a:srgbClr val="003399"/>
                </a:solidFill>
              </a:rPr>
              <a:t>py</a:t>
            </a:r>
            <a:endParaRPr lang="en-US" dirty="0" smtClean="0">
              <a:solidFill>
                <a:srgbClr val="0033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7F37D9-D2EA-49EA-9954-55A3721722BB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4A20A7-DAD4-44A6-861C-19918F213CF1}" type="slidenum">
              <a:rPr lang="el-GR" altLang="el-GR" smtClean="0"/>
              <a:pPr>
                <a:defRPr/>
              </a:pPr>
              <a:t>27</a:t>
            </a:fld>
            <a:endParaRPr lang="el-GR" altLang="el-GR" dirty="0"/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24175"/>
            <a:ext cx="31750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852738"/>
            <a:ext cx="2665413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Brace 7"/>
          <p:cNvSpPr/>
          <p:nvPr/>
        </p:nvSpPr>
        <p:spPr>
          <a:xfrm flipH="1">
            <a:off x="3779838" y="3213100"/>
            <a:ext cx="144462" cy="863600"/>
          </a:xfrm>
          <a:prstGeom prst="rightBrace">
            <a:avLst/>
          </a:prstGeom>
          <a:ln w="19050">
            <a:solidFill>
              <a:srgbClr val="FF33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1403350" y="3500438"/>
            <a:ext cx="2376488" cy="144462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652963"/>
            <a:ext cx="4322762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971550" y="4265613"/>
            <a:ext cx="4608513" cy="2592387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7900" name="TextBox 18"/>
          <p:cNvSpPr txBox="1">
            <a:spLocks noChangeArrowheads="1"/>
          </p:cNvSpPr>
          <p:nvPr/>
        </p:nvSpPr>
        <p:spPr bwMode="auto">
          <a:xfrm>
            <a:off x="1004888" y="4337050"/>
            <a:ext cx="3803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3300"/>
                </a:solidFill>
              </a:rPr>
              <a:t>Κυρίως πρόγραμμα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859338" y="2852738"/>
            <a:ext cx="1368425" cy="7207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FBA26C-F441-4C11-83A6-B7B2F014520C}" type="slidenum">
              <a:rPr lang="el-GR" altLang="el-GR" smtClean="0"/>
              <a:pPr>
                <a:defRPr/>
              </a:pPr>
              <a:t>28</a:t>
            </a:fld>
            <a:endParaRPr lang="el-GR" alt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A68F48-AF40-4FCB-8B2F-7BEFC7C41AB2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pic>
        <p:nvPicPr>
          <p:cNvPr id="38916" name="Picture 7" descr="C:\Users\Administrator\Desktop\Introdu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814888"/>
            <a:ext cx="2036763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Τι είδαμε μέχρι τώρα;</a:t>
            </a:r>
          </a:p>
        </p:txBody>
      </p:sp>
      <p:sp>
        <p:nvSpPr>
          <p:cNvPr id="38918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3168650"/>
          </a:xfrm>
        </p:spPr>
        <p:txBody>
          <a:bodyPr/>
          <a:lstStyle/>
          <a:p>
            <a:r>
              <a:rPr lang="el-GR" altLang="el-GR" dirty="0" smtClean="0"/>
              <a:t>Συνολικά</a:t>
            </a:r>
            <a:r>
              <a:rPr lang="en-US" altLang="el-GR" smtClean="0"/>
              <a:t>,</a:t>
            </a:r>
            <a:r>
              <a:rPr lang="el-GR" altLang="el-GR" smtClean="0"/>
              <a:t> </a:t>
            </a:r>
            <a:r>
              <a:rPr lang="el-GR" altLang="el-GR" dirty="0" smtClean="0"/>
              <a:t>είδαμε την </a:t>
            </a:r>
            <a:r>
              <a:rPr lang="en-US" altLang="el-GR" dirty="0" smtClean="0">
                <a:solidFill>
                  <a:srgbClr val="003399"/>
                </a:solidFill>
              </a:rPr>
              <a:t>Python</a:t>
            </a:r>
            <a:r>
              <a:rPr lang="el-GR" altLang="el-GR" dirty="0" smtClean="0"/>
              <a:t>,</a:t>
            </a:r>
            <a:r>
              <a:rPr lang="en-US" altLang="el-GR" dirty="0" smtClean="0"/>
              <a:t> </a:t>
            </a:r>
            <a:r>
              <a:rPr lang="el-GR" altLang="el-GR" dirty="0" smtClean="0"/>
              <a:t>επικεντρωθήκαμε στο πώς να χτίζουμε </a:t>
            </a:r>
            <a:r>
              <a:rPr lang="el-GR" altLang="el-GR" dirty="0" smtClean="0">
                <a:solidFill>
                  <a:srgbClr val="003399"/>
                </a:solidFill>
              </a:rPr>
              <a:t>αφαιρέσεις</a:t>
            </a:r>
            <a:r>
              <a:rPr lang="el-GR" altLang="el-GR" dirty="0" smtClean="0"/>
              <a:t>  και είδαμε </a:t>
            </a:r>
            <a:r>
              <a:rPr lang="el-GR" altLang="el-GR" dirty="0" smtClean="0">
                <a:solidFill>
                  <a:srgbClr val="003399"/>
                </a:solidFill>
              </a:rPr>
              <a:t>βασικές αρχές </a:t>
            </a:r>
            <a:r>
              <a:rPr lang="el-GR" altLang="el-GR" dirty="0" err="1" smtClean="0">
                <a:solidFill>
                  <a:srgbClr val="003399"/>
                </a:solidFill>
              </a:rPr>
              <a:t>αντικειμενοστρεφούς</a:t>
            </a:r>
            <a:r>
              <a:rPr lang="el-GR" altLang="el-GR" dirty="0" smtClean="0">
                <a:solidFill>
                  <a:srgbClr val="003399"/>
                </a:solidFill>
              </a:rPr>
              <a:t> προγραμματισμού</a:t>
            </a:r>
            <a:r>
              <a:rPr lang="el-GR" altLang="el-GR" dirty="0" smtClean="0"/>
              <a:t>.</a:t>
            </a:r>
            <a:endParaRPr lang="en-US" alt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F03F47-2B85-4B92-A149-85E192F41843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Ερωτήσεις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708D99-9CBE-4060-AB85-856867441E22}" type="slidenum">
              <a:rPr lang="el-GR" altLang="el-GR"/>
              <a:pPr>
                <a:defRPr/>
              </a:pPr>
              <a:t>29</a:t>
            </a:fld>
            <a:endParaRPr lang="el-GR" altLang="el-GR"/>
          </a:p>
        </p:txBody>
      </p:sp>
      <p:pic>
        <p:nvPicPr>
          <p:cNvPr id="6" name="Picture 2" descr="C:\Users\Giannis\Desktop\New folder (2)\Images\naden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00638"/>
            <a:ext cx="265430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Giannis\Desktop\New folder (2)\Images\question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6688" y="20605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Αντικειμενοστρεφής</a:t>
            </a:r>
            <a:r>
              <a:rPr lang="el-GR" altLang="el-GR" dirty="0" smtClean="0"/>
              <a:t> Προγραμματισμός</a:t>
            </a:r>
            <a:r>
              <a:rPr lang="en-US" altLang="el-GR" dirty="0" smtClean="0"/>
              <a:t> (1/3)</a:t>
            </a: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352901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l-GR" dirty="0" smtClean="0"/>
              <a:t>Ο </a:t>
            </a:r>
            <a:r>
              <a:rPr lang="el-GR" dirty="0" err="1" smtClean="0">
                <a:solidFill>
                  <a:srgbClr val="003399"/>
                </a:solidFill>
              </a:rPr>
              <a:t>Αντικειμενοστρεφής</a:t>
            </a:r>
            <a:r>
              <a:rPr lang="el-GR" dirty="0" smtClean="0">
                <a:solidFill>
                  <a:srgbClr val="003399"/>
                </a:solidFill>
              </a:rPr>
              <a:t> προγραμματισμός </a:t>
            </a:r>
            <a:r>
              <a:rPr lang="el-GR" dirty="0" smtClean="0"/>
              <a:t>(</a:t>
            </a:r>
            <a:r>
              <a:rPr lang="en-US" dirty="0" smtClean="0">
                <a:solidFill>
                  <a:srgbClr val="003399"/>
                </a:solidFill>
              </a:rPr>
              <a:t>Object Oriented Programming</a:t>
            </a:r>
            <a:r>
              <a:rPr lang="el-GR" dirty="0" smtClean="0">
                <a:solidFill>
                  <a:srgbClr val="003399"/>
                </a:solidFill>
              </a:rPr>
              <a:t> - </a:t>
            </a:r>
            <a:r>
              <a:rPr lang="en-US" dirty="0" smtClean="0">
                <a:solidFill>
                  <a:srgbClr val="003399"/>
                </a:solidFill>
              </a:rPr>
              <a:t>OOP</a:t>
            </a:r>
            <a:r>
              <a:rPr lang="en-US" dirty="0" smtClean="0"/>
              <a:t>) </a:t>
            </a:r>
            <a:r>
              <a:rPr lang="el-GR" dirty="0" smtClean="0"/>
              <a:t>είναι ένας τρόπος προγραμματισμού που </a:t>
            </a:r>
            <a:r>
              <a:rPr lang="el-GR" dirty="0" smtClean="0">
                <a:solidFill>
                  <a:srgbClr val="003399"/>
                </a:solidFill>
              </a:rPr>
              <a:t>υποστηρίζεται</a:t>
            </a:r>
            <a:r>
              <a:rPr lang="el-GR" dirty="0" smtClean="0"/>
              <a:t> από </a:t>
            </a:r>
            <a:r>
              <a:rPr lang="el-GR" dirty="0" smtClean="0">
                <a:solidFill>
                  <a:srgbClr val="003399"/>
                </a:solidFill>
              </a:rPr>
              <a:t>πάρα πολλές και διαδεδομένες γλώσσες προγραμματισμού</a:t>
            </a:r>
            <a:r>
              <a:rPr lang="el-GR" dirty="0" smtClean="0"/>
              <a:t> όπως τις:</a:t>
            </a:r>
          </a:p>
          <a:p>
            <a:pPr lvl="1">
              <a:defRPr/>
            </a:pPr>
            <a:r>
              <a:rPr lang="en-US" dirty="0" smtClean="0"/>
              <a:t>Python</a:t>
            </a:r>
          </a:p>
          <a:p>
            <a:pPr lvl="1">
              <a:defRPr/>
            </a:pPr>
            <a:r>
              <a:rPr lang="en-US" dirty="0" smtClean="0"/>
              <a:t>C#</a:t>
            </a:r>
          </a:p>
          <a:p>
            <a:pPr lvl="1">
              <a:defRPr/>
            </a:pPr>
            <a:r>
              <a:rPr lang="en-US" dirty="0" smtClean="0"/>
              <a:t>C++</a:t>
            </a:r>
          </a:p>
          <a:p>
            <a:pPr lvl="1">
              <a:defRPr/>
            </a:pPr>
            <a:r>
              <a:rPr lang="en-US" dirty="0" smtClean="0"/>
              <a:t>Java </a:t>
            </a:r>
            <a:r>
              <a:rPr lang="el-GR" dirty="0" smtClean="0"/>
              <a:t>και πολλές ακόμα.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403403-02A6-4F9F-9964-E0C3C70F0613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876109-208C-4A21-B5FA-53531CC6F51B}" type="slidenum">
              <a:rPr lang="el-GR" altLang="el-GR" smtClean="0"/>
              <a:pPr>
                <a:defRPr/>
              </a:pPr>
              <a:t>3</a:t>
            </a:fld>
            <a:endParaRPr lang="el-GR" altLang="el-GR" dirty="0"/>
          </a:p>
        </p:txBody>
      </p:sp>
      <p:pic>
        <p:nvPicPr>
          <p:cNvPr id="13318" name="Picture 2" descr="C:\Users\Giannis\Desktop\Lecture 08\Letcure 09\Images\Programming_OOP_Wallpaper_by_hexen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4983163"/>
            <a:ext cx="496887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 descr="C:\Users\Giannis\Desktop\Lecture 08\Letcure 09\Images\16414217-abstract-word-cloud-for-object-oriented-programming-with-related-tags-and-ter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92375"/>
            <a:ext cx="266541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Αντικειμενοστρεφής</a:t>
            </a:r>
            <a:r>
              <a:rPr lang="el-GR" altLang="el-GR" dirty="0"/>
              <a:t> Προγραμματισμός</a:t>
            </a:r>
            <a:r>
              <a:rPr lang="en-US" altLang="el-GR" dirty="0"/>
              <a:t> </a:t>
            </a:r>
            <a:r>
              <a:rPr lang="en-US" altLang="el-GR" dirty="0" smtClean="0"/>
              <a:t>(2/3</a:t>
            </a:r>
            <a:r>
              <a:rPr lang="en-US" altLang="el-GR" dirty="0"/>
              <a:t>)</a:t>
            </a: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5651500" cy="5472261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l-GR" dirty="0" smtClean="0"/>
              <a:t>Μέχρι τώρα είδαμε πώς να χρησιμοποιούμε </a:t>
            </a:r>
            <a:r>
              <a:rPr lang="el-GR" dirty="0" smtClean="0">
                <a:solidFill>
                  <a:srgbClr val="003399"/>
                </a:solidFill>
              </a:rPr>
              <a:t>αφαιρέσεις</a:t>
            </a:r>
            <a:r>
              <a:rPr lang="el-GR" dirty="0" smtClean="0"/>
              <a:t> και ο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 έχει σαν πυρήνα τις αφαιρέσεις, γιατί </a:t>
            </a:r>
            <a:r>
              <a:rPr lang="el-GR" dirty="0" smtClean="0">
                <a:solidFill>
                  <a:srgbClr val="003399"/>
                </a:solidFill>
              </a:rPr>
              <a:t>τα αντικείμενα είναι αφαιρέσεις </a:t>
            </a:r>
            <a:r>
              <a:rPr lang="el-GR" dirty="0" smtClean="0"/>
              <a:t>– οργανώνουν τη </a:t>
            </a:r>
            <a:r>
              <a:rPr lang="el-GR" dirty="0" smtClean="0">
                <a:solidFill>
                  <a:srgbClr val="003399"/>
                </a:solidFill>
              </a:rPr>
              <a:t>λογική</a:t>
            </a:r>
            <a:r>
              <a:rPr lang="el-GR" dirty="0" smtClean="0"/>
              <a:t> και τα </a:t>
            </a:r>
            <a:r>
              <a:rPr lang="el-GR" dirty="0" smtClean="0">
                <a:solidFill>
                  <a:srgbClr val="003399"/>
                </a:solidFill>
              </a:rPr>
              <a:t>δεδομένα</a:t>
            </a:r>
            <a:r>
              <a:rPr lang="el-GR" dirty="0" smtClean="0"/>
              <a:t> μας </a:t>
            </a:r>
            <a:r>
              <a:rPr lang="el-GR" dirty="0" smtClean="0">
                <a:solidFill>
                  <a:srgbClr val="003399"/>
                </a:solidFill>
              </a:rPr>
              <a:t>μειώνοντας την πολυπλοκότητα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Αντί να έχουμε ένα γιγαντιαίο πρόγραμμα με κώδικα και μεταβλητές παντού, μπορούμε να έχουμε </a:t>
            </a:r>
            <a:r>
              <a:rPr lang="el-GR" dirty="0" smtClean="0">
                <a:solidFill>
                  <a:srgbClr val="003399"/>
                </a:solidFill>
              </a:rPr>
              <a:t>αντικείμενα</a:t>
            </a:r>
            <a:r>
              <a:rPr lang="el-GR" dirty="0" smtClean="0"/>
              <a:t> που </a:t>
            </a:r>
            <a:r>
              <a:rPr lang="el-GR" dirty="0" smtClean="0">
                <a:solidFill>
                  <a:srgbClr val="003399"/>
                </a:solidFill>
              </a:rPr>
              <a:t>ομαδοποιούν των κώδικα και τις μεταβλητές μας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Έχουμε ήδη χρησιμοποιήσει αντικείμενα όπως η </a:t>
            </a:r>
            <a:r>
              <a:rPr lang="el-GR" dirty="0" smtClean="0">
                <a:solidFill>
                  <a:srgbClr val="003399"/>
                </a:solidFill>
              </a:rPr>
              <a:t>λίστα </a:t>
            </a:r>
            <a:r>
              <a:rPr lang="el-GR" dirty="0" smtClean="0"/>
              <a:t>της </a:t>
            </a:r>
            <a:r>
              <a:rPr lang="en-US" dirty="0" smtClean="0"/>
              <a:t>Python</a:t>
            </a:r>
            <a:r>
              <a:rPr lang="el-GR" dirty="0" smtClean="0"/>
              <a:t>.</a:t>
            </a:r>
            <a:endParaRPr lang="en-US" dirty="0" smtClean="0"/>
          </a:p>
          <a:p>
            <a:pPr lvl="1">
              <a:defRPr/>
            </a:pPr>
            <a:r>
              <a:rPr lang="en-US" sz="3300" dirty="0" smtClean="0"/>
              <a:t>H </a:t>
            </a:r>
            <a:r>
              <a:rPr lang="el-GR" sz="3300" dirty="0" smtClean="0"/>
              <a:t>λίστα είναι ένα αντικείμενο που είναι </a:t>
            </a:r>
            <a:r>
              <a:rPr lang="el-GR" sz="3300" dirty="0" smtClean="0">
                <a:solidFill>
                  <a:srgbClr val="003399"/>
                </a:solidFill>
              </a:rPr>
              <a:t>δομή δεδομένων </a:t>
            </a:r>
            <a:r>
              <a:rPr lang="el-GR" sz="3300" dirty="0" smtClean="0"/>
              <a:t>– ένα δοχείο δεδομένων. Όπως θυμάστε από το προηγούμενο μάθημα, μπορούμε σε μία λίστα να αποθηκεύσουμε τα αντικείμενα ενός καλαθιού αγορών.</a:t>
            </a:r>
          </a:p>
          <a:p>
            <a:pPr lvl="1">
              <a:defRPr/>
            </a:pPr>
            <a:r>
              <a:rPr lang="el-GR" sz="3300" dirty="0" smtClean="0"/>
              <a:t>Επίσης, όμως εκθέτει </a:t>
            </a:r>
            <a:r>
              <a:rPr lang="el-GR" sz="3300" dirty="0" smtClean="0">
                <a:solidFill>
                  <a:srgbClr val="003399"/>
                </a:solidFill>
              </a:rPr>
              <a:t>μεθόδους</a:t>
            </a:r>
            <a:r>
              <a:rPr lang="el-GR" sz="3300" dirty="0" smtClean="0"/>
              <a:t> για να διαχειριστούμε αυτά τα δεδομένα.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403403-02A6-4F9F-9964-E0C3C70F0613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6BA354-1E16-4950-AF1E-3DA2389E997A}" type="slidenum">
              <a:rPr lang="el-GR" altLang="el-GR" smtClean="0"/>
              <a:pPr>
                <a:defRPr/>
              </a:pPr>
              <a:t>4</a:t>
            </a:fld>
            <a:endParaRPr lang="el-GR" altLang="el-GR" dirty="0"/>
          </a:p>
        </p:txBody>
      </p:sp>
      <p:sp>
        <p:nvSpPr>
          <p:cNvPr id="6" name="Rectangle 5"/>
          <p:cNvSpPr/>
          <p:nvPr/>
        </p:nvSpPr>
        <p:spPr>
          <a:xfrm>
            <a:off x="5867400" y="1268413"/>
            <a:ext cx="2376488" cy="3889375"/>
          </a:xfrm>
          <a:prstGeom prst="rect">
            <a:avLst/>
          </a:prstGeom>
          <a:gradFill>
            <a:gsLst>
              <a:gs pos="0">
                <a:srgbClr val="00519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9050"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/>
              <a:t>list</a:t>
            </a:r>
            <a:endParaRPr lang="el-GR" dirty="0"/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6588125" y="2420938"/>
            <a:ext cx="1120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‘apples’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‘oranges’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‘cherries’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7956550" y="1773238"/>
            <a:ext cx="954088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519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append</a:t>
            </a:r>
            <a:endParaRPr lang="el-GR" altLang="el-GR" sz="1800"/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7956550" y="2349500"/>
            <a:ext cx="954088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519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remove</a:t>
            </a:r>
            <a:endParaRPr lang="el-GR" altLang="el-GR" sz="1800"/>
          </a:p>
        </p:txBody>
      </p:sp>
      <p:sp>
        <p:nvSpPr>
          <p:cNvPr id="14346" name="TextBox 9"/>
          <p:cNvSpPr txBox="1">
            <a:spLocks noChangeArrowheads="1"/>
          </p:cNvSpPr>
          <p:nvPr/>
        </p:nvSpPr>
        <p:spPr bwMode="auto">
          <a:xfrm>
            <a:off x="7956550" y="2924175"/>
            <a:ext cx="936625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519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sort</a:t>
            </a:r>
            <a:endParaRPr lang="el-GR" altLang="el-GR" sz="1800"/>
          </a:p>
        </p:txBody>
      </p:sp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7956550" y="3429000"/>
            <a:ext cx="954088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519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reverse</a:t>
            </a:r>
            <a:endParaRPr lang="el-GR" altLang="el-G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Αντικειμενοστρεφής</a:t>
            </a:r>
            <a:r>
              <a:rPr lang="el-GR" altLang="el-GR" dirty="0"/>
              <a:t> Προγραμματισμός</a:t>
            </a:r>
            <a:r>
              <a:rPr lang="en-US" altLang="el-GR" dirty="0"/>
              <a:t> </a:t>
            </a:r>
            <a:r>
              <a:rPr lang="en-US" altLang="el-GR" dirty="0" smtClean="0"/>
              <a:t>(3/3</a:t>
            </a:r>
            <a:r>
              <a:rPr lang="en-US" altLang="el-GR" dirty="0"/>
              <a:t>)</a:t>
            </a: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316865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l-GR" dirty="0" smtClean="0"/>
              <a:t>Ένας λοιπόν από τους </a:t>
            </a:r>
            <a:r>
              <a:rPr lang="el-GR" dirty="0" smtClean="0">
                <a:solidFill>
                  <a:srgbClr val="003399"/>
                </a:solidFill>
              </a:rPr>
              <a:t>στόχους του </a:t>
            </a:r>
            <a:r>
              <a:rPr lang="en-US" dirty="0" smtClean="0">
                <a:solidFill>
                  <a:srgbClr val="003399"/>
                </a:solidFill>
              </a:rPr>
              <a:t>OOP </a:t>
            </a:r>
            <a:r>
              <a:rPr lang="el-GR" dirty="0" smtClean="0"/>
              <a:t>είναι να πάρεις ότι είναι απαραίτητο σε σχέση με μία εφαρμογή και </a:t>
            </a:r>
            <a:r>
              <a:rPr lang="el-GR" dirty="0" smtClean="0">
                <a:solidFill>
                  <a:srgbClr val="003399"/>
                </a:solidFill>
              </a:rPr>
              <a:t>να βρεις τρόπο να δημιουργήσεις αντικείμενα που να ομαδοποιήσουν τον κώδικα και τα δεδομένα που χρειάζεσαι</a:t>
            </a:r>
            <a:r>
              <a:rPr lang="el-GR" dirty="0" smtClean="0"/>
              <a:t>. Αυτό μειώνει την πολυπλοκότητα.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Για να φτιάξουμε όμως το πρόγραμμά μας, εκτός από τα έτοιμα αντικείμενα που μας δίνει η </a:t>
            </a:r>
            <a:r>
              <a:rPr lang="en-US" dirty="0" smtClean="0"/>
              <a:t>Python </a:t>
            </a:r>
            <a:r>
              <a:rPr lang="el-GR" dirty="0" smtClean="0"/>
              <a:t>χρειαζόμαστε και </a:t>
            </a:r>
            <a:r>
              <a:rPr lang="el-GR" dirty="0" smtClean="0">
                <a:solidFill>
                  <a:srgbClr val="003399"/>
                </a:solidFill>
              </a:rPr>
              <a:t>αντικείμενα που θα ορίσουμε εμείς </a:t>
            </a:r>
            <a:r>
              <a:rPr lang="el-GR" dirty="0" smtClean="0"/>
              <a:t>και αναπαριστούν τις </a:t>
            </a:r>
            <a:r>
              <a:rPr lang="el-GR" dirty="0" smtClean="0">
                <a:solidFill>
                  <a:srgbClr val="003399"/>
                </a:solidFill>
              </a:rPr>
              <a:t>ανάγκες της εφαρμογής μας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Τα αντικείμενα που θα </a:t>
            </a:r>
            <a:r>
              <a:rPr lang="el-GR" dirty="0" smtClean="0">
                <a:solidFill>
                  <a:srgbClr val="003399"/>
                </a:solidFill>
              </a:rPr>
              <a:t>δημιουργήσουμε μπορεί να αναπαριστούν αντικείμενα του πραγματικού κόσμου</a:t>
            </a:r>
            <a:r>
              <a:rPr lang="el-GR" dirty="0" smtClean="0"/>
              <a:t>, αλλά </a:t>
            </a:r>
            <a:r>
              <a:rPr lang="el-GR" dirty="0" smtClean="0">
                <a:solidFill>
                  <a:srgbClr val="003399"/>
                </a:solidFill>
              </a:rPr>
              <a:t>αυτό δεν είναι και απαραίτητο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403403-02A6-4F9F-9964-E0C3C70F0613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D52977-07B4-4CBD-ACE6-DF6FF77ACCCD}" type="slidenum">
              <a:rPr lang="el-GR" altLang="el-GR" smtClean="0"/>
              <a:pPr>
                <a:defRPr/>
              </a:pPr>
              <a:t>5</a:t>
            </a:fld>
            <a:endParaRPr lang="el-GR" altLang="el-GR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221088"/>
            <a:ext cx="3093913" cy="24484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Ας φτιάξουμε λοιπόν ένα δικό μας αντικείμενο…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2808288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l-GR" dirty="0" smtClean="0"/>
              <a:t>Όταν δημιουργούμε ένα αντικείμενο θα πρέπει να υπάρχει ένα </a:t>
            </a:r>
            <a:r>
              <a:rPr lang="el-GR" dirty="0" smtClean="0">
                <a:solidFill>
                  <a:srgbClr val="003399"/>
                </a:solidFill>
              </a:rPr>
              <a:t>σχεδιάγραμμα</a:t>
            </a:r>
            <a:r>
              <a:rPr lang="el-GR" dirty="0" smtClean="0"/>
              <a:t> – </a:t>
            </a:r>
            <a:r>
              <a:rPr lang="en-US" dirty="0" smtClean="0"/>
              <a:t>blueprint </a:t>
            </a:r>
            <a:r>
              <a:rPr lang="el-GR" dirty="0" smtClean="0"/>
              <a:t>για αυτό</a:t>
            </a:r>
            <a:r>
              <a:rPr lang="en-US" dirty="0" smtClean="0"/>
              <a:t>, </a:t>
            </a:r>
            <a:r>
              <a:rPr lang="el-GR" dirty="0" smtClean="0"/>
              <a:t>ορισμένο κάπου.</a:t>
            </a:r>
            <a:r>
              <a:rPr lang="en-US" dirty="0" smtClean="0"/>
              <a:t> </a:t>
            </a:r>
            <a:endParaRPr lang="el-GR" dirty="0" smtClean="0"/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n-US" dirty="0" smtClean="0"/>
              <a:t>H </a:t>
            </a:r>
            <a:r>
              <a:rPr lang="el-GR" dirty="0" smtClean="0">
                <a:solidFill>
                  <a:srgbClr val="003399"/>
                </a:solidFill>
              </a:rPr>
              <a:t>κλάση</a:t>
            </a:r>
            <a:r>
              <a:rPr lang="el-GR" dirty="0" smtClean="0"/>
              <a:t> είναι αυτό το σχεδιάγραμμα.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Ας φτιάξουμε ένα αντικείμενο </a:t>
            </a:r>
            <a:r>
              <a:rPr lang="en-US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Person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l-GR" dirty="0" smtClean="0"/>
              <a:t>Μία </a:t>
            </a:r>
            <a:r>
              <a:rPr lang="el-GR" dirty="0" smtClean="0">
                <a:solidFill>
                  <a:srgbClr val="003399"/>
                </a:solidFill>
              </a:rPr>
              <a:t>μέθοδος</a:t>
            </a:r>
            <a:r>
              <a:rPr lang="el-GR" dirty="0" smtClean="0"/>
              <a:t> είναι μία </a:t>
            </a:r>
            <a:r>
              <a:rPr lang="el-GR" dirty="0" smtClean="0">
                <a:solidFill>
                  <a:srgbClr val="003399"/>
                </a:solidFill>
              </a:rPr>
              <a:t>συνάρτηση που έχει συσχετιστεί με ένα αντικείμενο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403403-02A6-4F9F-9964-E0C3C70F0613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A262E-EC72-4AA0-9338-D13C3EF2E721}" type="slidenum">
              <a:rPr lang="el-GR" altLang="el-GR" smtClean="0"/>
              <a:pPr>
                <a:defRPr/>
              </a:pPr>
              <a:t>6</a:t>
            </a:fld>
            <a:endParaRPr lang="el-GR" altLang="el-GR" dirty="0"/>
          </a:p>
        </p:txBody>
      </p:sp>
      <p:pic>
        <p:nvPicPr>
          <p:cNvPr id="16390" name="Picture 2" descr="C:\Users\Giannis\Desktop\Lecture 08\Letcure 09\Images\Blueprint_Little_Si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489" y="5056188"/>
            <a:ext cx="2412511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616325"/>
            <a:ext cx="21494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195513" y="3582988"/>
            <a:ext cx="2232025" cy="1473200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1639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16338"/>
            <a:ext cx="3943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5003800" y="3573463"/>
            <a:ext cx="4105275" cy="863600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Right Arrow 10"/>
          <p:cNvSpPr/>
          <p:nvPr/>
        </p:nvSpPr>
        <p:spPr>
          <a:xfrm>
            <a:off x="4572000" y="3832225"/>
            <a:ext cx="287338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92500" y="3284538"/>
            <a:ext cx="935038" cy="649287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TextBox 14"/>
          <p:cNvSpPr txBox="1">
            <a:spLocks noChangeArrowheads="1"/>
          </p:cNvSpPr>
          <p:nvPr/>
        </p:nvSpPr>
        <p:spPr bwMode="auto">
          <a:xfrm>
            <a:off x="0" y="3716338"/>
            <a:ext cx="21240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Μία </a:t>
            </a:r>
            <a:r>
              <a:rPr lang="el-GR" altLang="el-GR" sz="1800">
                <a:solidFill>
                  <a:srgbClr val="003399"/>
                </a:solidFill>
              </a:rPr>
              <a:t>σύμβαση</a:t>
            </a:r>
            <a:r>
              <a:rPr lang="el-GR" altLang="el-GR" sz="1800"/>
              <a:t> που χρησιμοποιούμε στην </a:t>
            </a:r>
            <a:r>
              <a:rPr lang="en-US" altLang="el-GR" sz="1800"/>
              <a:t>Python </a:t>
            </a:r>
            <a:r>
              <a:rPr lang="el-GR" altLang="el-GR" sz="1800"/>
              <a:t>είναι </a:t>
            </a:r>
            <a:r>
              <a:rPr lang="el-GR" altLang="el-GR" sz="1800">
                <a:solidFill>
                  <a:srgbClr val="003399"/>
                </a:solidFill>
              </a:rPr>
              <a:t>το πρώτο γράμμα της κλάσης να είναι κεφαλαίο</a:t>
            </a:r>
            <a:r>
              <a:rPr lang="el-GR" altLang="el-GR" sz="1800"/>
              <a:t>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763713" y="3725863"/>
            <a:ext cx="1016000" cy="49530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TextBox 22"/>
          <p:cNvSpPr txBox="1">
            <a:spLocks noChangeArrowheads="1"/>
          </p:cNvSpPr>
          <p:nvPr/>
        </p:nvSpPr>
        <p:spPr bwMode="auto">
          <a:xfrm>
            <a:off x="0" y="5516563"/>
            <a:ext cx="6732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7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/>
              <a:t>Δεν μπορούμε να χρησιμοποιήσουμε τον ορισμό της κλάσης σαν αντικείμενο, αλλά μπορούμε να δημιουργήσουμε αντικείμενα από την κλάση. Αυτή η διαδικασία λέγεται </a:t>
            </a:r>
            <a:r>
              <a:rPr lang="en-US" altLang="el-GR" sz="1800" b="1" dirty="0">
                <a:solidFill>
                  <a:srgbClr val="003399"/>
                </a:solidFill>
              </a:rPr>
              <a:t>Instantiation</a:t>
            </a:r>
            <a:r>
              <a:rPr lang="en-US" altLang="el-GR" sz="1800" dirty="0"/>
              <a:t>. </a:t>
            </a:r>
            <a:r>
              <a:rPr lang="en-US" altLang="el-GR" sz="1800" dirty="0" smtClean="0"/>
              <a:t/>
            </a:r>
            <a:br>
              <a:rPr lang="en-US" altLang="el-GR" sz="1800" dirty="0" smtClean="0"/>
            </a:br>
            <a:r>
              <a:rPr lang="el-GR" altLang="el-GR" sz="1800" b="1" dirty="0" smtClean="0">
                <a:solidFill>
                  <a:srgbClr val="FF3300"/>
                </a:solidFill>
              </a:rPr>
              <a:t>Δε</a:t>
            </a:r>
            <a:r>
              <a:rPr lang="el-GR" altLang="el-GR" sz="1800" dirty="0" smtClean="0"/>
              <a:t> </a:t>
            </a:r>
            <a:r>
              <a:rPr lang="el-GR" altLang="el-GR" sz="1800" dirty="0"/>
              <a:t>μπορώ να γράψω </a:t>
            </a:r>
            <a:r>
              <a:rPr lang="en-US" altLang="el-GR" sz="1800" b="1" dirty="0" err="1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Person.say_hello</a:t>
            </a:r>
            <a:r>
              <a:rPr lang="en-US" altLang="el-GR" sz="1800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l-GR" sz="1800" dirty="0"/>
              <a:t> </a:t>
            </a:r>
            <a:r>
              <a:rPr lang="el-GR" sz="1800" dirty="0" smtClean="0"/>
              <a:t>.</a:t>
            </a:r>
            <a:endParaRPr lang="el-GR" altLang="el-GR" sz="1800" b="1" dirty="0">
              <a:solidFill>
                <a:srgbClr val="003399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419475" y="4797425"/>
            <a:ext cx="792163" cy="719138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Instantiation (1/2)</a:t>
            </a: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8686800" cy="6477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dirty="0" smtClean="0"/>
              <a:t>Μπορούμε </a:t>
            </a:r>
            <a:r>
              <a:rPr lang="el-GR" dirty="0" smtClean="0">
                <a:solidFill>
                  <a:srgbClr val="003399"/>
                </a:solidFill>
              </a:rPr>
              <a:t>να κάνουμε </a:t>
            </a:r>
            <a:r>
              <a:rPr lang="en-US" dirty="0" smtClean="0">
                <a:solidFill>
                  <a:srgbClr val="003399"/>
                </a:solidFill>
              </a:rPr>
              <a:t>instantiate </a:t>
            </a:r>
            <a:r>
              <a:rPr lang="el-GR" dirty="0" smtClean="0">
                <a:solidFill>
                  <a:srgbClr val="003399"/>
                </a:solidFill>
              </a:rPr>
              <a:t>πολλαπλά αντικείμενα από τον ίδιο ορισμό κλάσης </a:t>
            </a:r>
            <a:r>
              <a:rPr lang="el-GR" dirty="0" smtClean="0"/>
              <a:t>και αυτό είναι πολύ χρήσιμο.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403403-02A6-4F9F-9964-E0C3C70F0613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089D0-BE2A-439A-90E4-F55854A57B0C}" type="slidenum">
              <a:rPr lang="el-GR" altLang="el-GR" smtClean="0"/>
              <a:pPr>
                <a:defRPr/>
              </a:pPr>
              <a:t>7</a:t>
            </a:fld>
            <a:endParaRPr lang="el-GR" altLang="el-GR" dirty="0"/>
          </a:p>
        </p:txBody>
      </p:sp>
      <p:grpSp>
        <p:nvGrpSpPr>
          <p:cNvPr id="17414" name="Group 25"/>
          <p:cNvGrpSpPr>
            <a:grpSpLocks/>
          </p:cNvGrpSpPr>
          <p:nvPr/>
        </p:nvGrpSpPr>
        <p:grpSpPr bwMode="auto">
          <a:xfrm>
            <a:off x="3563938" y="1989138"/>
            <a:ext cx="5545137" cy="4176712"/>
            <a:chOff x="1763688" y="1988840"/>
            <a:chExt cx="5544616" cy="4176464"/>
          </a:xfrm>
        </p:grpSpPr>
        <p:sp>
          <p:nvSpPr>
            <p:cNvPr id="10" name="Rectangle 9"/>
            <p:cNvSpPr/>
            <p:nvPr/>
          </p:nvSpPr>
          <p:spPr>
            <a:xfrm>
              <a:off x="4787591" y="1988840"/>
              <a:ext cx="2520713" cy="41764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7418" name="TextBox 5"/>
            <p:cNvSpPr txBox="1">
              <a:spLocks noChangeArrowheads="1"/>
            </p:cNvSpPr>
            <p:nvPr/>
          </p:nvSpPr>
          <p:spPr bwMode="auto">
            <a:xfrm>
              <a:off x="1763688" y="3053859"/>
              <a:ext cx="2016224" cy="2031325"/>
            </a:xfrm>
            <a:prstGeom prst="rect">
              <a:avLst/>
            </a:prstGeom>
            <a:solidFill>
              <a:srgbClr val="00519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chemeClr val="bg1"/>
                  </a:solidFill>
                </a:rPr>
                <a:t>p1 = Person()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chemeClr val="bg1"/>
                  </a:solidFill>
                </a:rPr>
                <a:t>p2 = Person()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>
                  <a:solidFill>
                    <a:schemeClr val="bg1"/>
                  </a:solidFill>
                </a:rPr>
                <a:t>p3 = Person()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36818" y="2349181"/>
              <a:ext cx="1274642" cy="92228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r>
                <a:rPr lang="en-US" dirty="0"/>
                <a:t>Person</a:t>
              </a:r>
            </a:p>
            <a:p>
              <a:pPr algn="ctr">
                <a:defRPr/>
              </a:pPr>
              <a:endParaRPr lang="el-GR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36818" y="3573071"/>
              <a:ext cx="1274642" cy="92387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r>
                <a:rPr lang="en-US" dirty="0"/>
                <a:t>Person</a:t>
              </a:r>
            </a:p>
            <a:p>
              <a:pPr algn="ctr">
                <a:defRPr/>
              </a:pPr>
              <a:endParaRPr lang="el-GR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36818" y="4725527"/>
              <a:ext cx="1274642" cy="92228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r>
                <a:rPr lang="en-US" dirty="0"/>
                <a:t>Person</a:t>
              </a:r>
            </a:p>
            <a:p>
              <a:pPr algn="ctr">
                <a:defRPr/>
              </a:pPr>
              <a:endParaRPr lang="el-GR" dirty="0"/>
            </a:p>
          </p:txBody>
        </p:sp>
        <p:cxnSp>
          <p:nvCxnSpPr>
            <p:cNvPr id="12" name="Straight Arrow Connector 11"/>
            <p:cNvCxnSpPr>
              <a:endCxn id="7" idx="1"/>
            </p:cNvCxnSpPr>
            <p:nvPr/>
          </p:nvCxnSpPr>
          <p:spPr>
            <a:xfrm flipV="1">
              <a:off x="3276433" y="2811116"/>
              <a:ext cx="2160385" cy="690521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8" idx="1"/>
            </p:cNvCxnSpPr>
            <p:nvPr/>
          </p:nvCxnSpPr>
          <p:spPr>
            <a:xfrm flipV="1">
              <a:off x="3276433" y="4035005"/>
              <a:ext cx="2160385" cy="42860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9" idx="1"/>
            </p:cNvCxnSpPr>
            <p:nvPr/>
          </p:nvCxnSpPr>
          <p:spPr>
            <a:xfrm>
              <a:off x="3276433" y="4652507"/>
              <a:ext cx="2160385" cy="534955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0" y="1844675"/>
            <a:ext cx="34925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l-GR" sz="3200" kern="0" dirty="0">
                <a:latin typeface="+mn-lt"/>
              </a:rPr>
              <a:t>Για να γράψουμε ένα μεγάλο πρόγραμμα σίγουρα χρειαζόμαστε πολλαπλά αντικείμενα. </a:t>
            </a: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l-GR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l-GR" sz="3200" kern="0" dirty="0">
                <a:latin typeface="+mn-lt"/>
              </a:rPr>
              <a:t>Για την περίπτωσή μας τα αντικείμενα </a:t>
            </a:r>
            <a:r>
              <a:rPr lang="en-US" sz="3200" kern="0" dirty="0">
                <a:latin typeface="+mn-lt"/>
              </a:rPr>
              <a:t>Person </a:t>
            </a:r>
            <a:r>
              <a:rPr lang="el-GR" sz="3200" kern="0" dirty="0">
                <a:latin typeface="+mn-lt"/>
              </a:rPr>
              <a:t>θα </a:t>
            </a:r>
            <a:r>
              <a:rPr lang="el-GR" sz="3200" kern="0" dirty="0">
                <a:solidFill>
                  <a:srgbClr val="003399"/>
                </a:solidFill>
                <a:latin typeface="+mn-lt"/>
              </a:rPr>
              <a:t>αναπαριστούν διαφορετικούς ανθρώπους</a:t>
            </a:r>
            <a:r>
              <a:rPr lang="el-GR" sz="3200" kern="0" dirty="0">
                <a:latin typeface="+mn-lt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l-GR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l-GR" sz="3200" kern="0" dirty="0">
                <a:latin typeface="+mn-lt"/>
              </a:rPr>
              <a:t>Κάθε ένα από αυτά τα αντικείμενα θα δημιουργείται διακριτά στη μνήμη και θα κρατάει </a:t>
            </a:r>
            <a:r>
              <a:rPr lang="el-GR" sz="3200" kern="0" dirty="0">
                <a:solidFill>
                  <a:srgbClr val="003399"/>
                </a:solidFill>
                <a:latin typeface="+mn-lt"/>
              </a:rPr>
              <a:t>διαφορετικά τμήματα δεδομένων</a:t>
            </a:r>
            <a:r>
              <a:rPr lang="el-GR" sz="3200" kern="0" dirty="0">
                <a:latin typeface="+mn-lt"/>
              </a:rPr>
              <a:t>. Αυτό το ονομάζουμε </a:t>
            </a:r>
            <a:r>
              <a:rPr lang="el-GR" sz="3200" b="1" kern="0" dirty="0">
                <a:solidFill>
                  <a:srgbClr val="003399"/>
                </a:solidFill>
                <a:latin typeface="+mn-lt"/>
              </a:rPr>
              <a:t>κατάσταση</a:t>
            </a:r>
            <a:r>
              <a:rPr lang="el-GR" sz="3200" kern="0" dirty="0">
                <a:solidFill>
                  <a:srgbClr val="003399"/>
                </a:solidFill>
                <a:latin typeface="+mn-lt"/>
              </a:rPr>
              <a:t> </a:t>
            </a:r>
            <a:r>
              <a:rPr lang="en-US" sz="3200" kern="0" dirty="0" smtClean="0">
                <a:solidFill>
                  <a:srgbClr val="003399"/>
                </a:solidFill>
                <a:latin typeface="+mn-lt"/>
              </a:rPr>
              <a:t>/</a:t>
            </a:r>
            <a:r>
              <a:rPr lang="el-GR" sz="3200" kern="0" dirty="0" smtClean="0">
                <a:solidFill>
                  <a:srgbClr val="003399"/>
                </a:solidFill>
                <a:latin typeface="+mn-lt"/>
              </a:rPr>
              <a:t> </a:t>
            </a:r>
            <a:r>
              <a:rPr lang="en-US" sz="3200" b="1" kern="0" dirty="0">
                <a:solidFill>
                  <a:srgbClr val="003399"/>
                </a:solidFill>
                <a:latin typeface="+mn-lt"/>
              </a:rPr>
              <a:t>state</a:t>
            </a:r>
            <a:r>
              <a:rPr lang="el-GR" sz="3200" kern="0" dirty="0">
                <a:solidFill>
                  <a:srgbClr val="003399"/>
                </a:solidFill>
                <a:latin typeface="+mn-lt"/>
              </a:rPr>
              <a:t> του αντικειμένου</a:t>
            </a:r>
            <a:r>
              <a:rPr lang="en-US" sz="3200" kern="0" dirty="0">
                <a:latin typeface="+mn-lt"/>
              </a:rPr>
              <a:t>.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419475" y="5732463"/>
            <a:ext cx="316865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l-GR" sz="3200" kern="0" dirty="0">
                <a:latin typeface="+mn-lt"/>
              </a:rPr>
              <a:t>Η </a:t>
            </a:r>
            <a:r>
              <a:rPr lang="el-GR" sz="3200" kern="0" dirty="0">
                <a:solidFill>
                  <a:srgbClr val="003399"/>
                </a:solidFill>
                <a:latin typeface="+mn-lt"/>
              </a:rPr>
              <a:t>κατάσταση</a:t>
            </a:r>
            <a:r>
              <a:rPr lang="el-GR" sz="3200" kern="0" dirty="0">
                <a:latin typeface="+mn-lt"/>
              </a:rPr>
              <a:t> ενός αντικειμένου αποτελείται από τα </a:t>
            </a:r>
            <a:r>
              <a:rPr lang="el-GR" sz="3200" kern="0" dirty="0">
                <a:solidFill>
                  <a:srgbClr val="003399"/>
                </a:solidFill>
                <a:latin typeface="+mn-lt"/>
              </a:rPr>
              <a:t>δεδομένα</a:t>
            </a:r>
            <a:r>
              <a:rPr lang="el-GR" sz="3200" kern="0" dirty="0">
                <a:latin typeface="+mn-lt"/>
              </a:rPr>
              <a:t> που κρατάει.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Instantiation </a:t>
            </a:r>
            <a:r>
              <a:rPr lang="en-US" altLang="el-GR" dirty="0" smtClean="0"/>
              <a:t>(2/2</a:t>
            </a:r>
            <a:r>
              <a:rPr lang="en-US" altLang="el-GR" dirty="0"/>
              <a:t>)</a:t>
            </a: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3095625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l-GR" dirty="0" smtClean="0"/>
              <a:t>Προς το παρόν δεν έχουμε δεδομένα σε κάθε αντικείμενο και ας δούμε πως γίνεται αυτό.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Όλες οι γλώσσες που επιτρέπουν τη δημιουργία αντικειμένων από κλάσεις, έχουν κάποια </a:t>
            </a:r>
            <a:r>
              <a:rPr lang="el-GR" dirty="0" smtClean="0">
                <a:solidFill>
                  <a:srgbClr val="003399"/>
                </a:solidFill>
              </a:rPr>
              <a:t>ειδική μέθοδο </a:t>
            </a:r>
            <a:r>
              <a:rPr lang="el-GR" dirty="0" smtClean="0"/>
              <a:t>για την </a:t>
            </a:r>
            <a:r>
              <a:rPr lang="el-GR" dirty="0" smtClean="0">
                <a:solidFill>
                  <a:srgbClr val="003399"/>
                </a:solidFill>
              </a:rPr>
              <a:t>αρχικοποίηση των αντικειμένων </a:t>
            </a:r>
            <a:r>
              <a:rPr lang="el-GR" dirty="0" smtClean="0"/>
              <a:t>με συγκεκριμένα κομμάτια δεδομένων. 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Κάποιες γλώσσες αποκαλούν αυτές τις μεθόδους </a:t>
            </a:r>
            <a:r>
              <a:rPr lang="en-US" b="1" dirty="0" smtClean="0">
                <a:solidFill>
                  <a:srgbClr val="003399"/>
                </a:solidFill>
              </a:rPr>
              <a:t>constructors</a:t>
            </a:r>
            <a:r>
              <a:rPr lang="en-US" dirty="0" smtClean="0">
                <a:solidFill>
                  <a:srgbClr val="003399"/>
                </a:solidFill>
              </a:rPr>
              <a:t> / </a:t>
            </a:r>
            <a:r>
              <a:rPr lang="el-GR" b="1" dirty="0" smtClean="0">
                <a:solidFill>
                  <a:srgbClr val="003399"/>
                </a:solidFill>
              </a:rPr>
              <a:t>κατασκευαστές</a:t>
            </a:r>
            <a:r>
              <a:rPr lang="en-US" dirty="0" smtClean="0"/>
              <a:t>, </a:t>
            </a:r>
            <a:r>
              <a:rPr lang="el-GR" dirty="0" smtClean="0"/>
              <a:t>γιατί χρησιμοποιούνται για την κατασκευή ενός αντικειμένου. 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Στην </a:t>
            </a:r>
            <a:r>
              <a:rPr lang="en-US" dirty="0" smtClean="0"/>
              <a:t>Python </a:t>
            </a:r>
            <a:r>
              <a:rPr lang="el-GR" dirty="0" smtClean="0"/>
              <a:t>αυτή η μέθοδος είναι η </a:t>
            </a:r>
            <a:r>
              <a:rPr lang="en-US" sz="3600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3600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από το </a:t>
            </a:r>
            <a:r>
              <a:rPr lang="en-US" dirty="0" smtClean="0"/>
              <a:t>initialize)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403403-02A6-4F9F-9964-E0C3C70F0613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55BA9A-74FF-4CE2-A55C-EFF8B90FF4B6}" type="slidenum">
              <a:rPr lang="el-GR" altLang="el-GR" smtClean="0"/>
              <a:pPr>
                <a:defRPr/>
              </a:pPr>
              <a:t>8</a:t>
            </a:fld>
            <a:endParaRPr lang="el-GR" altLang="el-GR" dirty="0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625"/>
            <a:ext cx="3476005" cy="23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043608" y="4292600"/>
            <a:ext cx="3456955" cy="2418916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Right Arrow 7"/>
          <p:cNvSpPr/>
          <p:nvPr/>
        </p:nvSpPr>
        <p:spPr>
          <a:xfrm>
            <a:off x="4643438" y="4797425"/>
            <a:ext cx="287337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184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92600"/>
            <a:ext cx="15128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5148263" y="4292600"/>
            <a:ext cx="1727200" cy="865188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Η μέθοδος </a:t>
            </a:r>
            <a:r>
              <a:rPr lang="en-US" altLang="el-GR" smtClean="0"/>
              <a:t>init</a:t>
            </a:r>
            <a:endParaRPr lang="el-GR" alt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5051425" cy="485775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l-GR" dirty="0" smtClean="0"/>
              <a:t>Αυτός ο τρόπος γραφής είναι μία </a:t>
            </a:r>
            <a:r>
              <a:rPr lang="el-GR" dirty="0" smtClean="0">
                <a:solidFill>
                  <a:srgbClr val="003399"/>
                </a:solidFill>
              </a:rPr>
              <a:t>σύμβαση</a:t>
            </a:r>
            <a:r>
              <a:rPr lang="el-GR" dirty="0" smtClean="0"/>
              <a:t> για μερικές από τις ειδικές μεθόδους της </a:t>
            </a:r>
            <a:r>
              <a:rPr lang="en-US" dirty="0" smtClean="0"/>
              <a:t>Python, </a:t>
            </a:r>
            <a:r>
              <a:rPr lang="el-GR" dirty="0" smtClean="0"/>
              <a:t>με τις οποίες </a:t>
            </a:r>
            <a:r>
              <a:rPr lang="el-GR" dirty="0" smtClean="0">
                <a:solidFill>
                  <a:srgbClr val="FF3300"/>
                </a:solidFill>
              </a:rPr>
              <a:t>δεν αλληλεπιδρούμε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smtClean="0">
                <a:solidFill>
                  <a:srgbClr val="003399"/>
                </a:solidFill>
              </a:rPr>
              <a:t>Δε</a:t>
            </a:r>
            <a:r>
              <a:rPr lang="el-GR" dirty="0" smtClean="0"/>
              <a:t> θα γράφαμε ποτέ </a:t>
            </a:r>
            <a:r>
              <a:rPr lang="en-US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p1.__init__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Αυτό </a:t>
            </a:r>
            <a:r>
              <a:rPr lang="el-GR" dirty="0" smtClean="0">
                <a:solidFill>
                  <a:srgbClr val="003399"/>
                </a:solidFill>
              </a:rPr>
              <a:t>το κάνει η </a:t>
            </a:r>
            <a:r>
              <a:rPr lang="en-US" dirty="0" smtClean="0">
                <a:solidFill>
                  <a:srgbClr val="003399"/>
                </a:solidFill>
              </a:rPr>
              <a:t>Python </a:t>
            </a:r>
            <a:r>
              <a:rPr lang="el-GR" dirty="0" smtClean="0">
                <a:solidFill>
                  <a:srgbClr val="003399"/>
                </a:solidFill>
              </a:rPr>
              <a:t>για εμάς </a:t>
            </a:r>
            <a:r>
              <a:rPr lang="el-GR" dirty="0" smtClean="0"/>
              <a:t>όταν κατασκευάζουμε ένα αντικείμενο.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Όταν κάνουμε </a:t>
            </a:r>
            <a:r>
              <a:rPr lang="en-US" dirty="0" smtClean="0"/>
              <a:t>instantiate </a:t>
            </a:r>
            <a:r>
              <a:rPr lang="el-GR" dirty="0" smtClean="0"/>
              <a:t>ένα αντικείμενο το </a:t>
            </a:r>
            <a:r>
              <a:rPr lang="el-GR" dirty="0" smtClean="0">
                <a:solidFill>
                  <a:srgbClr val="003399"/>
                </a:solidFill>
              </a:rPr>
              <a:t>πρώτο πράγμα </a:t>
            </a:r>
            <a:r>
              <a:rPr lang="el-GR" dirty="0" smtClean="0"/>
              <a:t>που κάνει η </a:t>
            </a:r>
            <a:r>
              <a:rPr lang="en-US" dirty="0" smtClean="0"/>
              <a:t>Python </a:t>
            </a:r>
            <a:r>
              <a:rPr lang="el-GR" dirty="0" smtClean="0"/>
              <a:t>είναι </a:t>
            </a:r>
            <a:r>
              <a:rPr lang="el-GR" dirty="0" smtClean="0">
                <a:solidFill>
                  <a:srgbClr val="003399"/>
                </a:solidFill>
              </a:rPr>
              <a:t>να εκτελέσει την </a:t>
            </a:r>
            <a:r>
              <a:rPr lang="en-US" dirty="0" smtClean="0">
                <a:solidFill>
                  <a:srgbClr val="003399"/>
                </a:solidFill>
              </a:rPr>
              <a:t>init </a:t>
            </a:r>
            <a:r>
              <a:rPr lang="el-GR" dirty="0" smtClean="0">
                <a:solidFill>
                  <a:srgbClr val="003399"/>
                </a:solidFill>
              </a:rPr>
              <a:t>μέθοδο για εμάς</a:t>
            </a:r>
            <a:r>
              <a:rPr lang="el-GR" dirty="0" smtClean="0"/>
              <a:t>. </a:t>
            </a:r>
            <a:br>
              <a:rPr lang="el-GR" dirty="0" smtClean="0"/>
            </a:br>
            <a:r>
              <a:rPr lang="el-GR" dirty="0" smtClean="0"/>
              <a:t>Για αυτό το λόγο είναι ο </a:t>
            </a:r>
            <a:r>
              <a:rPr lang="en-US" dirty="0" err="1" smtClean="0">
                <a:solidFill>
                  <a:srgbClr val="003399"/>
                </a:solidFill>
              </a:rPr>
              <a:t>initializer</a:t>
            </a:r>
            <a:r>
              <a:rPr lang="en-US" dirty="0" smtClean="0">
                <a:solidFill>
                  <a:srgbClr val="003399"/>
                </a:solidFill>
              </a:rPr>
              <a:t> </a:t>
            </a:r>
            <a:r>
              <a:rPr lang="en-US" dirty="0" smtClean="0"/>
              <a:t>(constructor). </a:t>
            </a:r>
            <a:r>
              <a:rPr lang="el-GR" dirty="0" smtClean="0"/>
              <a:t>Μου επιτρέπει φτιάξω κάποια πράγματα εντός του αντικειμένου πριν εκτελεστεί ο υπόλοιπος κώδικας.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Η παράμετρος που περνάμε στην __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init</a:t>
            </a:r>
            <a:r>
              <a:rPr lang="el-GR" b="1" dirty="0" smtClean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dirty="0" smtClean="0"/>
              <a:t> </a:t>
            </a:r>
            <a:r>
              <a:rPr lang="el-GR" dirty="0" smtClean="0"/>
              <a:t>δε χρειάζεται να είναι η </a:t>
            </a:r>
            <a:r>
              <a:rPr lang="en-US" sz="3600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 smtClean="0"/>
              <a:t>, </a:t>
            </a:r>
            <a:r>
              <a:rPr lang="el-GR" dirty="0" smtClean="0"/>
              <a:t>αλλά αυτό είναι μία ακόμα σύμβαση. 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403403-02A6-4F9F-9964-E0C3C70F0613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A41ECC-54E5-4C07-892F-C779CC68EEC9}" type="slidenum">
              <a:rPr lang="el-GR" altLang="el-GR" smtClean="0"/>
              <a:pPr>
                <a:defRPr/>
              </a:pPr>
              <a:t>9</a:t>
            </a:fld>
            <a:endParaRPr lang="el-GR" altLang="el-GR" dirty="0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557338"/>
            <a:ext cx="29003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6084888" y="1484313"/>
            <a:ext cx="2879725" cy="2016125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724525" y="3573463"/>
            <a:ext cx="31686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l-GR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l-GR" sz="3200" kern="0" dirty="0">
                <a:latin typeface="+mn-lt"/>
              </a:rPr>
              <a:t>Δεν χρειάζεται να περάσουμε κάποια παράμετρο όταν καλούμε κάποια μέθοδο του αντικειμένου και αυτό γιατί </a:t>
            </a:r>
            <a:r>
              <a:rPr lang="el-GR" sz="3200" kern="0" dirty="0">
                <a:solidFill>
                  <a:srgbClr val="003399"/>
                </a:solidFill>
                <a:latin typeface="+mn-lt"/>
              </a:rPr>
              <a:t>η ίδια η </a:t>
            </a:r>
            <a:r>
              <a:rPr lang="en-US" sz="3200" kern="0" dirty="0">
                <a:solidFill>
                  <a:srgbClr val="003399"/>
                </a:solidFill>
                <a:latin typeface="+mn-lt"/>
              </a:rPr>
              <a:t>Python </a:t>
            </a:r>
            <a:r>
              <a:rPr lang="el-GR" sz="3200" kern="0" dirty="0">
                <a:solidFill>
                  <a:srgbClr val="003399"/>
                </a:solidFill>
                <a:latin typeface="+mn-lt"/>
              </a:rPr>
              <a:t>θα περάσει μία παράμετρο η οποία ουσιαστικά θα είναι μία αναφορά  στο αντικείμενο όπου αυτή η μέθοδος καλείται.</a:t>
            </a: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l-GR" sz="3200" kern="0" dirty="0"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19700" y="1412875"/>
            <a:ext cx="1655763" cy="503238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004048" y="2060575"/>
            <a:ext cx="2520702" cy="3240633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235825" y="3213100"/>
            <a:ext cx="360363" cy="503238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7591</TotalTime>
  <Words>1517</Words>
  <Application>Microsoft Office PowerPoint</Application>
  <PresentationFormat>Προβολή στην οθόνη (4:3)</PresentationFormat>
  <Paragraphs>274</Paragraphs>
  <Slides>29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Default Design</vt:lpstr>
      <vt:lpstr> PYTHON ΑΠΟ ΠΙΟ ΚΟΝΤΑ –  ΕΝΝΟΙΕΣ ΑΝΤΙΚΕΙΜΕΝΟΣΤΡΕΦΟΥΣ ΠΡΟΓΡΑΜΜΑΤΙΣΜΟΥ  ΚΑΙ ΕΦΑΡΜΟΓΗ ΣΤΗΝ ΠΡΑΞΗ </vt:lpstr>
      <vt:lpstr>Το πρώτο πράγμα που πρέπει πάντα να κάνετε είναι να ρωτάτε το γιατί;</vt:lpstr>
      <vt:lpstr>Αντικειμενοστρεφής Προγραμματισμός (1/3)</vt:lpstr>
      <vt:lpstr>Αντικειμενοστρεφής Προγραμματισμός (2/3)</vt:lpstr>
      <vt:lpstr>Αντικειμενοστρεφής Προγραμματισμός (3/3)</vt:lpstr>
      <vt:lpstr>Ας φτιάξουμε λοιπόν ένα δικό μας αντικείμενο…</vt:lpstr>
      <vt:lpstr>Instantiation (1/2)</vt:lpstr>
      <vt:lpstr>Instantiation (2/2)</vt:lpstr>
      <vt:lpstr>Η μέθοδος init</vt:lpstr>
      <vt:lpstr>Attributes - Κατηγορήματα</vt:lpstr>
      <vt:lpstr>Και ας δούμε τώρα τη συσχέτιση  των μεταβλητών με τα αντικείμενα…</vt:lpstr>
      <vt:lpstr>Μεταβλητές και Αντικείμενα</vt:lpstr>
      <vt:lpstr>Και στην πράξη… </vt:lpstr>
      <vt:lpstr>Ενθυλάκωση – Encapsulation </vt:lpstr>
      <vt:lpstr>Σύνθεση – Composition </vt:lpstr>
      <vt:lpstr>Ας συνθέσουμε…</vt:lpstr>
      <vt:lpstr>…στην πράξη…</vt:lpstr>
      <vt:lpstr>Τι είδαμε μέχρι τώρα;</vt:lpstr>
      <vt:lpstr>Στην Πράξη…       … </vt:lpstr>
      <vt:lpstr>Τι πρέπει να σκεφτόμαστε όμως για να επιλέξουμε τις κλάσεις μας;</vt:lpstr>
      <vt:lpstr>Και αφού τα σκεφτήκαμε όλα ας φτιάξουμε τις κλάσεις μας</vt:lpstr>
      <vt:lpstr>Επόμενο Βήμα</vt:lpstr>
      <vt:lpstr>Αυτό που έχει το καλάθι μας μέχρι στιγμής</vt:lpstr>
      <vt:lpstr>Ας δούμε τι περιέχει  το καλάθι μας</vt:lpstr>
      <vt:lpstr>Python Modules</vt:lpstr>
      <vt:lpstr>Python Modules</vt:lpstr>
      <vt:lpstr>Python Packages</vt:lpstr>
      <vt:lpstr>Τι είδαμε μέχρι τώρα;</vt:lpstr>
      <vt:lpstr>Ερωτήσεις</vt:lpstr>
    </vt:vector>
  </TitlesOfParts>
  <Company>University of Patras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 Presentation</dc:title>
  <dc:creator>Tzimas Giannis</dc:creator>
  <cp:lastModifiedBy>7_USER</cp:lastModifiedBy>
  <cp:revision>759</cp:revision>
  <dcterms:created xsi:type="dcterms:W3CDTF">2005-05-27T09:32:58Z</dcterms:created>
  <dcterms:modified xsi:type="dcterms:W3CDTF">2019-04-13T22:27:01Z</dcterms:modified>
</cp:coreProperties>
</file>