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11"/>
  </p:notesMasterIdLst>
  <p:sldIdLst>
    <p:sldId id="256" r:id="rId2"/>
    <p:sldId id="326" r:id="rId3"/>
    <p:sldId id="327" r:id="rId4"/>
    <p:sldId id="328" r:id="rId5"/>
    <p:sldId id="303" r:id="rId6"/>
    <p:sldId id="312" r:id="rId7"/>
    <p:sldId id="313" r:id="rId8"/>
    <p:sldId id="329" r:id="rId9"/>
    <p:sldId id="29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4" autoAdjust="0"/>
  </p:normalViewPr>
  <p:slideViewPr>
    <p:cSldViewPr snapToGrid="0" snapToObjects="1"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6C478-1A26-144C-9D1B-D5074399D630}" type="datetimeFigureOut">
              <a:rPr lang="el-GR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7AF50-21CC-5C4A-A0E6-E3A0ABA7CC7B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9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7AF50-21CC-5C4A-A0E6-E3A0ABA7CC7B}" type="slidenum">
              <a:rPr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6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1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3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9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2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2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8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7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5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1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1544B-520F-1C4E-9F3E-8B4A68E2795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11D-6677-D44F-9D42-19885A5723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4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mazon.com/Adventures-Constantine-Cavafy-Duane-Michals/dp/193188554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62608" y="163773"/>
            <a:ext cx="8387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Garamond" pitchFamily="18" charset="0"/>
              </a:rPr>
              <a:t>Έρως και Ετερότητα</a:t>
            </a:r>
            <a:endParaRPr lang="el-GR" sz="2800" b="1" dirty="0">
              <a:solidFill>
                <a:schemeClr val="tx1">
                  <a:lumMod val="65000"/>
                  <a:lumOff val="35000"/>
                </a:schemeClr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1003" y="686993"/>
            <a:ext cx="6631319" cy="506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655093" y="5750909"/>
            <a:ext cx="7833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Από το ποιητικό-φωτογραφικό αφιέρωμα του </a:t>
            </a:r>
            <a:r>
              <a:rPr lang="en-US" dirty="0" smtClean="0"/>
              <a:t>Duane </a:t>
            </a:r>
            <a:r>
              <a:rPr lang="en-US" dirty="0" err="1" smtClean="0"/>
              <a:t>Michals</a:t>
            </a:r>
            <a:r>
              <a:rPr lang="en-US" dirty="0" smtClean="0"/>
              <a:t> «The adventures of Constantine </a:t>
            </a:r>
            <a:r>
              <a:rPr lang="en-US" dirty="0" err="1" smtClean="0"/>
              <a:t>Cavafy</a:t>
            </a:r>
            <a:r>
              <a:rPr lang="en-US" dirty="0" smtClean="0"/>
              <a:t>» &lt;</a:t>
            </a:r>
            <a:r>
              <a:rPr lang="en-US" u="sng" dirty="0" smtClean="0">
                <a:hlinkClick r:id="rId4"/>
              </a:rPr>
              <a:t>http://www.amazon.com/Adventures-Constantine-Cavafy-Duane-Michals/dp/1931885540</a:t>
            </a:r>
            <a:r>
              <a:rPr lang="en-US" dirty="0" smtClean="0"/>
              <a:t>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28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85471" cy="1005522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Μέσα στα καπηλειά—</a:t>
            </a:r>
            <a:endParaRPr lang="el-GR" sz="2000" b="1" dirty="0">
              <a:solidFill>
                <a:srgbClr val="C0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84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l-GR" sz="1900" dirty="0" smtClean="0"/>
              <a:t>Μέσα </a:t>
            </a:r>
            <a:r>
              <a:rPr lang="el-GR" sz="1900" dirty="0" smtClean="0"/>
              <a:t>στα καπηλειά   </a:t>
            </a:r>
            <a:r>
              <a:rPr lang="en-US" sz="1900" dirty="0" smtClean="0"/>
              <a:t>  </a:t>
            </a:r>
            <a:r>
              <a:rPr lang="el-GR" sz="1900" dirty="0" smtClean="0"/>
              <a:t>και </a:t>
            </a:r>
            <a:r>
              <a:rPr lang="el-GR" sz="1900" dirty="0" smtClean="0"/>
              <a:t>τα χαμαιτυπεία</a:t>
            </a:r>
            <a:br>
              <a:rPr lang="el-GR" sz="1900" dirty="0" smtClean="0"/>
            </a:br>
            <a:r>
              <a:rPr lang="el-GR" sz="1900" dirty="0" smtClean="0"/>
              <a:t>της Βηρυτού κυλιέμαι.   </a:t>
            </a:r>
            <a:r>
              <a:rPr lang="en-US" sz="1900" dirty="0" smtClean="0"/>
              <a:t>  </a:t>
            </a:r>
            <a:r>
              <a:rPr lang="el-GR" sz="1900" dirty="0" smtClean="0"/>
              <a:t>Δεν </a:t>
            </a:r>
            <a:r>
              <a:rPr lang="el-GR" sz="1900" dirty="0" smtClean="0"/>
              <a:t>ήθελα να μένω</a:t>
            </a:r>
            <a:br>
              <a:rPr lang="el-GR" sz="1900" dirty="0" smtClean="0"/>
            </a:br>
            <a:r>
              <a:rPr lang="el-GR" sz="1900" dirty="0" smtClean="0"/>
              <a:t>στην </a:t>
            </a:r>
            <a:r>
              <a:rPr lang="el-GR" sz="1900" dirty="0" err="1" smtClean="0"/>
              <a:t>Aλεξάνδρεια</a:t>
            </a:r>
            <a:r>
              <a:rPr lang="el-GR" sz="1900" dirty="0" smtClean="0"/>
              <a:t> εγώ.   </a:t>
            </a:r>
            <a:r>
              <a:rPr lang="en-US" sz="1900" dirty="0" smtClean="0"/>
              <a:t>  </a:t>
            </a:r>
            <a:r>
              <a:rPr lang="el-GR" sz="1900" dirty="0" smtClean="0"/>
              <a:t>Μ</a:t>
            </a:r>
            <a:r>
              <a:rPr lang="el-GR" sz="1900" dirty="0" smtClean="0"/>
              <a:t>’ </a:t>
            </a:r>
            <a:r>
              <a:rPr lang="el-GR" sz="1900" dirty="0" err="1" smtClean="0"/>
              <a:t>άφισεν</a:t>
            </a:r>
            <a:r>
              <a:rPr lang="el-GR" sz="1900" dirty="0" smtClean="0"/>
              <a:t> ο </a:t>
            </a:r>
            <a:r>
              <a:rPr lang="el-GR" sz="1900" dirty="0" err="1" smtClean="0"/>
              <a:t>Ταμίδης</a:t>
            </a:r>
            <a:r>
              <a:rPr lang="el-GR" sz="1900" dirty="0" smtClean="0"/>
              <a:t>·</a:t>
            </a:r>
            <a:br>
              <a:rPr lang="el-GR" sz="1900" dirty="0" smtClean="0"/>
            </a:br>
            <a:r>
              <a:rPr lang="el-GR" sz="1900" dirty="0" smtClean="0"/>
              <a:t>κ’ επήγε με του </a:t>
            </a:r>
            <a:r>
              <a:rPr lang="el-GR" sz="1900" dirty="0" err="1" smtClean="0"/>
              <a:t>Επάρχου</a:t>
            </a:r>
            <a:r>
              <a:rPr lang="el-GR" sz="1900" dirty="0" smtClean="0"/>
              <a:t>   </a:t>
            </a:r>
            <a:r>
              <a:rPr lang="en-US" sz="1900" dirty="0" smtClean="0"/>
              <a:t>  </a:t>
            </a:r>
            <a:r>
              <a:rPr lang="el-GR" sz="1900" dirty="0" smtClean="0"/>
              <a:t>τον </a:t>
            </a:r>
            <a:r>
              <a:rPr lang="el-GR" sz="1900" dirty="0" smtClean="0"/>
              <a:t>υιό για ν’ αποκτήσει</a:t>
            </a:r>
            <a:br>
              <a:rPr lang="el-GR" sz="1900" dirty="0" smtClean="0"/>
            </a:br>
            <a:r>
              <a:rPr lang="el-GR" sz="1900" dirty="0" smtClean="0"/>
              <a:t>μια </a:t>
            </a:r>
            <a:r>
              <a:rPr lang="el-GR" sz="1900" dirty="0" err="1" smtClean="0"/>
              <a:t>έπαυλι</a:t>
            </a:r>
            <a:r>
              <a:rPr lang="el-GR" sz="1900" dirty="0" smtClean="0"/>
              <a:t> στον Νείλο, </a:t>
            </a:r>
            <a:r>
              <a:rPr lang="en-US" sz="1900" dirty="0" smtClean="0"/>
              <a:t>  </a:t>
            </a:r>
            <a:r>
              <a:rPr lang="el-GR" sz="1900" dirty="0" smtClean="0"/>
              <a:t>  ένα </a:t>
            </a:r>
            <a:r>
              <a:rPr lang="el-GR" sz="1900" dirty="0" err="1" smtClean="0"/>
              <a:t>μέγαρον</a:t>
            </a:r>
            <a:r>
              <a:rPr lang="el-GR" sz="1900" dirty="0" smtClean="0"/>
              <a:t> στην πόλιν</a:t>
            </a:r>
            <a:r>
              <a:rPr lang="el-GR" sz="1900" dirty="0" smtClean="0"/>
              <a:t>.				5</a:t>
            </a:r>
            <a:r>
              <a:rPr lang="el-GR" sz="1900" dirty="0" smtClean="0"/>
              <a:t/>
            </a:r>
            <a:br>
              <a:rPr lang="el-GR" sz="1900" dirty="0" smtClean="0"/>
            </a:br>
            <a:r>
              <a:rPr lang="el-GR" sz="1900" dirty="0" smtClean="0"/>
              <a:t>Δεν έκανε να μένω  </a:t>
            </a:r>
            <a:r>
              <a:rPr lang="en-US" sz="1900" dirty="0" smtClean="0"/>
              <a:t>  </a:t>
            </a:r>
            <a:r>
              <a:rPr lang="el-GR" sz="1900" dirty="0" smtClean="0"/>
              <a:t> στην </a:t>
            </a:r>
            <a:r>
              <a:rPr lang="el-GR" sz="1900" dirty="0" err="1" smtClean="0"/>
              <a:t>Aλεξάνδρεια</a:t>
            </a:r>
            <a:r>
              <a:rPr lang="el-GR" sz="1900" dirty="0" smtClean="0"/>
              <a:t> εγώ.—</a:t>
            </a:r>
            <a:br>
              <a:rPr lang="el-GR" sz="1900" dirty="0" smtClean="0"/>
            </a:br>
            <a:r>
              <a:rPr lang="el-GR" sz="1900" dirty="0" smtClean="0"/>
              <a:t>Μέσα στα καπηλειά   </a:t>
            </a:r>
            <a:r>
              <a:rPr lang="en-US" sz="1900" dirty="0" smtClean="0"/>
              <a:t>  </a:t>
            </a:r>
            <a:r>
              <a:rPr lang="el-GR" sz="1900" dirty="0" smtClean="0"/>
              <a:t>και </a:t>
            </a:r>
            <a:r>
              <a:rPr lang="el-GR" sz="1900" dirty="0" smtClean="0"/>
              <a:t>τα χαμαιτυπεία</a:t>
            </a:r>
            <a:br>
              <a:rPr lang="el-GR" sz="1900" dirty="0" smtClean="0"/>
            </a:br>
            <a:r>
              <a:rPr lang="el-GR" sz="1900" dirty="0" smtClean="0"/>
              <a:t>της Βηρυτού κυλιέμαι.  </a:t>
            </a:r>
            <a:r>
              <a:rPr lang="en-US" sz="1900" dirty="0" smtClean="0"/>
              <a:t>  </a:t>
            </a:r>
            <a:r>
              <a:rPr lang="el-GR" sz="1900" dirty="0" smtClean="0"/>
              <a:t> Μες σ’ ευτελή κραιπάλη</a:t>
            </a:r>
            <a:br>
              <a:rPr lang="el-GR" sz="1900" dirty="0" smtClean="0"/>
            </a:br>
            <a:r>
              <a:rPr lang="el-GR" sz="1900" dirty="0" smtClean="0"/>
              <a:t>διάγω </a:t>
            </a:r>
            <a:r>
              <a:rPr lang="el-GR" sz="1900" dirty="0" err="1" smtClean="0"/>
              <a:t>ποταπώς</a:t>
            </a:r>
            <a:r>
              <a:rPr lang="el-GR" sz="1900" dirty="0" smtClean="0"/>
              <a:t>.   </a:t>
            </a:r>
            <a:r>
              <a:rPr lang="en-US" sz="1900" dirty="0" smtClean="0"/>
              <a:t>  </a:t>
            </a:r>
            <a:r>
              <a:rPr lang="el-GR" sz="1900" dirty="0" smtClean="0"/>
              <a:t>Το </a:t>
            </a:r>
            <a:r>
              <a:rPr lang="el-GR" sz="1900" dirty="0" smtClean="0"/>
              <a:t>μόνο που με σώζει</a:t>
            </a:r>
            <a:br>
              <a:rPr lang="el-GR" sz="1900" dirty="0" smtClean="0"/>
            </a:br>
            <a:r>
              <a:rPr lang="el-GR" sz="1900" dirty="0" smtClean="0"/>
              <a:t>σαν εμορφιά διαρκής,   </a:t>
            </a:r>
            <a:r>
              <a:rPr lang="en-US" sz="1900" dirty="0" smtClean="0"/>
              <a:t>  </a:t>
            </a:r>
            <a:r>
              <a:rPr lang="el-GR" sz="1900" dirty="0" smtClean="0"/>
              <a:t>σαν </a:t>
            </a:r>
            <a:r>
              <a:rPr lang="el-GR" sz="1900" dirty="0" smtClean="0"/>
              <a:t>άρωμα που </a:t>
            </a:r>
            <a:r>
              <a:rPr lang="el-GR" sz="1900" dirty="0" smtClean="0"/>
              <a:t>επάνω					10</a:t>
            </a:r>
            <a:r>
              <a:rPr lang="el-GR" sz="1900" dirty="0" smtClean="0"/>
              <a:t/>
            </a:r>
            <a:br>
              <a:rPr lang="el-GR" sz="1900" dirty="0" smtClean="0"/>
            </a:br>
            <a:r>
              <a:rPr lang="el-GR" sz="1900" dirty="0" smtClean="0"/>
              <a:t>στην σάρκα μου έχει μείνει,  </a:t>
            </a:r>
            <a:r>
              <a:rPr lang="en-US" sz="1900" dirty="0" smtClean="0"/>
              <a:t>  </a:t>
            </a:r>
            <a:r>
              <a:rPr lang="el-GR" sz="1900" dirty="0" smtClean="0"/>
              <a:t> είναι που είχα δυο χρόνια</a:t>
            </a:r>
            <a:br>
              <a:rPr lang="el-GR" sz="1900" dirty="0" smtClean="0"/>
            </a:br>
            <a:r>
              <a:rPr lang="el-GR" sz="1900" dirty="0" smtClean="0"/>
              <a:t>δικό μου τον </a:t>
            </a:r>
            <a:r>
              <a:rPr lang="el-GR" sz="1900" dirty="0" err="1" smtClean="0"/>
              <a:t>Ταμίδη</a:t>
            </a:r>
            <a:r>
              <a:rPr lang="el-GR" sz="1900" dirty="0" smtClean="0"/>
              <a:t>,   </a:t>
            </a:r>
            <a:r>
              <a:rPr lang="en-US" sz="1900" dirty="0" smtClean="0"/>
              <a:t>  </a:t>
            </a:r>
            <a:r>
              <a:rPr lang="el-GR" sz="1900" dirty="0" smtClean="0"/>
              <a:t>τον </a:t>
            </a:r>
            <a:r>
              <a:rPr lang="el-GR" sz="1900" dirty="0" smtClean="0"/>
              <a:t>πιο εξαίσιο νέο,</a:t>
            </a:r>
            <a:br>
              <a:rPr lang="el-GR" sz="1900" dirty="0" smtClean="0"/>
            </a:br>
            <a:r>
              <a:rPr lang="el-GR" sz="1900" dirty="0" smtClean="0"/>
              <a:t>δικό μου όχι για </a:t>
            </a:r>
            <a:r>
              <a:rPr lang="el-GR" sz="1900" dirty="0" smtClean="0"/>
              <a:t>σπίτι</a:t>
            </a:r>
            <a:r>
              <a:rPr lang="en-US" sz="1900" dirty="0" smtClean="0"/>
              <a:t>  </a:t>
            </a:r>
            <a:r>
              <a:rPr lang="el-GR" sz="1900" dirty="0" smtClean="0"/>
              <a:t> </a:t>
            </a:r>
            <a:r>
              <a:rPr lang="el-GR" sz="1900" dirty="0" smtClean="0"/>
              <a:t>  ή για </a:t>
            </a:r>
            <a:r>
              <a:rPr lang="el-GR" sz="1900" dirty="0" err="1" smtClean="0"/>
              <a:t>έπαυλι</a:t>
            </a:r>
            <a:r>
              <a:rPr lang="el-GR" sz="1900" dirty="0" smtClean="0"/>
              <a:t> στον Νείλο. </a:t>
            </a:r>
            <a:br>
              <a:rPr lang="el-GR" sz="1900" dirty="0" smtClean="0"/>
            </a:br>
            <a:endParaRPr lang="el-GR" sz="1900" dirty="0" smtClean="0"/>
          </a:p>
          <a:p>
            <a:pPr>
              <a:buNone/>
            </a:pPr>
            <a:r>
              <a:rPr lang="el-GR" sz="1900" dirty="0" smtClean="0"/>
              <a:t>									   		</a:t>
            </a:r>
            <a:r>
              <a:rPr lang="el-GR" sz="1900" dirty="0" err="1" smtClean="0"/>
              <a:t>δημ</a:t>
            </a:r>
            <a:r>
              <a:rPr lang="el-GR" sz="1900" dirty="0" smtClean="0"/>
              <a:t>. 1926</a:t>
            </a:r>
            <a:endParaRPr lang="el-GR"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l-GR" sz="4500" b="1" dirty="0" smtClean="0">
                <a:solidFill>
                  <a:srgbClr val="C00000"/>
                </a:solidFill>
              </a:rPr>
              <a:t>Ωραία λουλούδια κι άσπρα ως ταίριαζαν πολύ</a:t>
            </a:r>
            <a:endParaRPr lang="en-US" sz="45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l-GR" sz="4500" dirty="0" smtClean="0"/>
              <a:t>	</a:t>
            </a:r>
          </a:p>
          <a:p>
            <a:pPr>
              <a:buNone/>
            </a:pPr>
            <a:r>
              <a:rPr lang="el-GR" sz="4500" dirty="0" smtClean="0"/>
              <a:t>	Μπήκε στο καφενείο  </a:t>
            </a:r>
            <a:r>
              <a:rPr lang="en-US" sz="4500" dirty="0" smtClean="0"/>
              <a:t> </a:t>
            </a:r>
            <a:r>
              <a:rPr lang="el-GR" sz="4500" dirty="0" smtClean="0"/>
              <a:t> </a:t>
            </a:r>
            <a:r>
              <a:rPr lang="en-US" sz="4500" dirty="0" smtClean="0"/>
              <a:t> </a:t>
            </a:r>
            <a:r>
              <a:rPr lang="el-GR" sz="4500" dirty="0" smtClean="0"/>
              <a:t>όπου </a:t>
            </a:r>
            <a:r>
              <a:rPr lang="el-GR" sz="4500" dirty="0" err="1" smtClean="0"/>
              <a:t>επήγαιναν</a:t>
            </a:r>
            <a:r>
              <a:rPr lang="el-GR" sz="4500" dirty="0" smtClean="0"/>
              <a:t> </a:t>
            </a:r>
            <a:r>
              <a:rPr lang="el-GR" sz="4500" dirty="0" err="1" smtClean="0"/>
              <a:t>μαζύ</a:t>
            </a:r>
            <a:r>
              <a:rPr lang="el-GR" sz="4500" dirty="0" smtClean="0"/>
              <a:t>.—</a:t>
            </a:r>
            <a:br>
              <a:rPr lang="el-GR" sz="4500" dirty="0" smtClean="0"/>
            </a:br>
            <a:r>
              <a:rPr lang="el-GR" sz="4500" dirty="0" smtClean="0"/>
              <a:t>Ο φίλος του εδώ </a:t>
            </a:r>
            <a:r>
              <a:rPr lang="en-US" sz="4500" dirty="0" smtClean="0"/>
              <a:t> </a:t>
            </a:r>
            <a:r>
              <a:rPr lang="el-GR" sz="4500" dirty="0" smtClean="0"/>
              <a:t> </a:t>
            </a:r>
            <a:r>
              <a:rPr lang="en-US" sz="4500" dirty="0" smtClean="0"/>
              <a:t> </a:t>
            </a:r>
            <a:r>
              <a:rPr lang="el-GR" sz="4500" dirty="0" smtClean="0"/>
              <a:t> προ </a:t>
            </a:r>
            <a:r>
              <a:rPr lang="el-GR" sz="4500" dirty="0" err="1" smtClean="0"/>
              <a:t>τριώ</a:t>
            </a:r>
            <a:r>
              <a:rPr lang="el-GR" sz="4500" dirty="0" smtClean="0"/>
              <a:t> μηνών του είπε,</a:t>
            </a:r>
            <a:br>
              <a:rPr lang="el-GR" sz="4500" dirty="0" smtClean="0"/>
            </a:br>
            <a:r>
              <a:rPr lang="el-GR" sz="4500" dirty="0" smtClean="0"/>
              <a:t>«Δεν έχουμε πεντάρα.   </a:t>
            </a:r>
            <a:r>
              <a:rPr lang="en-US" sz="4500" dirty="0" smtClean="0"/>
              <a:t>  </a:t>
            </a:r>
            <a:r>
              <a:rPr lang="el-GR" sz="4500" dirty="0" smtClean="0"/>
              <a:t>Δυο </a:t>
            </a:r>
            <a:r>
              <a:rPr lang="el-GR" sz="4500" dirty="0" smtClean="0"/>
              <a:t>πάμπτωχα παιδιά</a:t>
            </a:r>
            <a:br>
              <a:rPr lang="el-GR" sz="4500" dirty="0" smtClean="0"/>
            </a:br>
            <a:r>
              <a:rPr lang="el-GR" sz="4500" dirty="0" smtClean="0"/>
              <a:t>είμεθα — ξεπεσμένοι  </a:t>
            </a:r>
            <a:r>
              <a:rPr lang="en-US" sz="4500" dirty="0" smtClean="0"/>
              <a:t>  </a:t>
            </a:r>
            <a:r>
              <a:rPr lang="el-GR" sz="4500" dirty="0" smtClean="0"/>
              <a:t> στα κέντρα τα φθηνά.</a:t>
            </a:r>
            <a:br>
              <a:rPr lang="el-GR" sz="4500" dirty="0" smtClean="0"/>
            </a:br>
            <a:r>
              <a:rPr lang="el-GR" sz="4500" dirty="0" smtClean="0"/>
              <a:t>Σ’ το λέγω φανερά,  </a:t>
            </a:r>
            <a:r>
              <a:rPr lang="en-US" sz="4500" dirty="0" smtClean="0"/>
              <a:t>  </a:t>
            </a:r>
            <a:r>
              <a:rPr lang="el-GR" sz="4500" dirty="0" smtClean="0"/>
              <a:t> με σένα δεν </a:t>
            </a:r>
            <a:r>
              <a:rPr lang="el-GR" sz="4500" dirty="0" smtClean="0"/>
              <a:t>μπορώ						5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να περπατώ.  Ένας άλλος,   </a:t>
            </a:r>
            <a:r>
              <a:rPr lang="en-US" sz="4500" dirty="0" smtClean="0"/>
              <a:t>  </a:t>
            </a:r>
            <a:r>
              <a:rPr lang="el-GR" sz="4500" dirty="0" smtClean="0"/>
              <a:t>μάθε </a:t>
            </a:r>
            <a:r>
              <a:rPr lang="el-GR" sz="4500" dirty="0" smtClean="0"/>
              <a:t>το, με ζητεί.»</a:t>
            </a:r>
            <a:br>
              <a:rPr lang="el-GR" sz="4500" dirty="0" smtClean="0"/>
            </a:br>
            <a:r>
              <a:rPr lang="el-GR" sz="4500" dirty="0" smtClean="0"/>
              <a:t>Ο άλλος τού είχε τάξει   </a:t>
            </a:r>
            <a:r>
              <a:rPr lang="en-US" sz="4500" dirty="0" smtClean="0"/>
              <a:t>  </a:t>
            </a:r>
            <a:r>
              <a:rPr lang="el-GR" sz="4500" dirty="0" smtClean="0"/>
              <a:t>δυο </a:t>
            </a:r>
            <a:r>
              <a:rPr lang="el-GR" sz="4500" dirty="0" smtClean="0"/>
              <a:t>φορεσιές, και κάτι</a:t>
            </a:r>
            <a:br>
              <a:rPr lang="el-GR" sz="4500" dirty="0" smtClean="0"/>
            </a:br>
            <a:r>
              <a:rPr lang="el-GR" sz="4500" dirty="0" smtClean="0"/>
              <a:t>μεταξωτά μαντήλια.— </a:t>
            </a:r>
            <a:r>
              <a:rPr lang="en-US" sz="4500" dirty="0" smtClean="0"/>
              <a:t>  </a:t>
            </a:r>
            <a:r>
              <a:rPr lang="el-GR" sz="4500" dirty="0" smtClean="0"/>
              <a:t>  Για να τον ξαναπάρει</a:t>
            </a:r>
            <a:br>
              <a:rPr lang="el-GR" sz="4500" dirty="0" smtClean="0"/>
            </a:br>
            <a:r>
              <a:rPr lang="el-GR" sz="4500" dirty="0" err="1" smtClean="0"/>
              <a:t>εχάλασε</a:t>
            </a:r>
            <a:r>
              <a:rPr lang="el-GR" sz="4500" dirty="0" smtClean="0"/>
              <a:t> τον κόσμο,  </a:t>
            </a:r>
            <a:r>
              <a:rPr lang="en-US" sz="4500" dirty="0" smtClean="0"/>
              <a:t>  </a:t>
            </a:r>
            <a:r>
              <a:rPr lang="el-GR" sz="4500" dirty="0" smtClean="0"/>
              <a:t> και βρήκε είκοσι λίρες.</a:t>
            </a:r>
            <a:br>
              <a:rPr lang="el-GR" sz="4500" dirty="0" smtClean="0"/>
            </a:br>
            <a:r>
              <a:rPr lang="el-GR" sz="4500" dirty="0" smtClean="0"/>
              <a:t>Ήλθε ξανά </a:t>
            </a:r>
            <a:r>
              <a:rPr lang="el-GR" sz="4500" dirty="0" err="1" smtClean="0"/>
              <a:t>μαζύ</a:t>
            </a:r>
            <a:r>
              <a:rPr lang="el-GR" sz="4500" dirty="0" smtClean="0"/>
              <a:t> του   </a:t>
            </a:r>
            <a:r>
              <a:rPr lang="en-US" sz="4500" dirty="0" smtClean="0"/>
              <a:t>  </a:t>
            </a:r>
            <a:r>
              <a:rPr lang="el-GR" sz="4500" dirty="0" smtClean="0"/>
              <a:t>για </a:t>
            </a:r>
            <a:r>
              <a:rPr lang="el-GR" sz="4500" dirty="0" smtClean="0"/>
              <a:t>τες είκοσι λίρες</a:t>
            </a:r>
            <a:r>
              <a:rPr lang="el-GR" sz="4500" dirty="0" smtClean="0"/>
              <a:t>·					10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μα και, κοντά σ’ αυτές,  </a:t>
            </a:r>
            <a:r>
              <a:rPr lang="en-US" sz="4500" dirty="0" smtClean="0"/>
              <a:t>  </a:t>
            </a:r>
            <a:r>
              <a:rPr lang="el-GR" sz="4500" dirty="0" smtClean="0"/>
              <a:t> για την </a:t>
            </a:r>
            <a:r>
              <a:rPr lang="el-GR" sz="4500" dirty="0" err="1" smtClean="0"/>
              <a:t>παληά</a:t>
            </a:r>
            <a:r>
              <a:rPr lang="el-GR" sz="4500" dirty="0" smtClean="0"/>
              <a:t> φιλία,</a:t>
            </a:r>
            <a:br>
              <a:rPr lang="el-GR" sz="4500" dirty="0" smtClean="0"/>
            </a:br>
            <a:r>
              <a:rPr lang="el-GR" sz="4500" dirty="0" smtClean="0"/>
              <a:t>για την </a:t>
            </a:r>
            <a:r>
              <a:rPr lang="el-GR" sz="4500" dirty="0" err="1" smtClean="0"/>
              <a:t>παληάν</a:t>
            </a:r>
            <a:r>
              <a:rPr lang="el-GR" sz="4500" dirty="0" smtClean="0"/>
              <a:t> αγάπη,   </a:t>
            </a:r>
            <a:r>
              <a:rPr lang="en-US" sz="4500" dirty="0" smtClean="0"/>
              <a:t>  </a:t>
            </a:r>
            <a:r>
              <a:rPr lang="el-GR" sz="4500" dirty="0" smtClean="0"/>
              <a:t>για </a:t>
            </a:r>
            <a:r>
              <a:rPr lang="el-GR" sz="4500" dirty="0" smtClean="0"/>
              <a:t>το βαθύ αίσθημά των.—</a:t>
            </a:r>
            <a:br>
              <a:rPr lang="el-GR" sz="4500" dirty="0" smtClean="0"/>
            </a:br>
            <a:r>
              <a:rPr lang="el-GR" sz="4500" dirty="0" smtClean="0"/>
              <a:t>Ο «άλλος» ήταν ψεύτης, </a:t>
            </a:r>
            <a:r>
              <a:rPr lang="en-US" sz="4500" dirty="0" smtClean="0"/>
              <a:t> </a:t>
            </a:r>
            <a:r>
              <a:rPr lang="el-GR" sz="4500" dirty="0" smtClean="0"/>
              <a:t>  </a:t>
            </a:r>
            <a:r>
              <a:rPr lang="el-GR" sz="4500" dirty="0" err="1" smtClean="0"/>
              <a:t>παληόπαιδο</a:t>
            </a:r>
            <a:r>
              <a:rPr lang="el-GR" sz="4500" dirty="0" smtClean="0"/>
              <a:t> σωστό·</a:t>
            </a:r>
            <a:br>
              <a:rPr lang="el-GR" sz="4500" dirty="0" smtClean="0"/>
            </a:br>
            <a:r>
              <a:rPr lang="el-GR" sz="4500" dirty="0" smtClean="0"/>
              <a:t>μια φορεσιά μονάχα  </a:t>
            </a:r>
            <a:r>
              <a:rPr lang="en-US" sz="4500" dirty="0" smtClean="0"/>
              <a:t>   </a:t>
            </a:r>
            <a:r>
              <a:rPr lang="el-GR" sz="4500" dirty="0" smtClean="0"/>
              <a:t> του είχε κάμει, και</a:t>
            </a:r>
            <a:br>
              <a:rPr lang="el-GR" sz="4500" dirty="0" smtClean="0"/>
            </a:br>
            <a:r>
              <a:rPr lang="el-GR" sz="4500" dirty="0" smtClean="0"/>
              <a:t>με το στανιό και τούτην,   </a:t>
            </a:r>
            <a:r>
              <a:rPr lang="en-US" sz="4500" dirty="0" smtClean="0"/>
              <a:t>   </a:t>
            </a:r>
            <a:r>
              <a:rPr lang="el-GR" sz="4500" dirty="0" smtClean="0"/>
              <a:t>με </a:t>
            </a:r>
            <a:r>
              <a:rPr lang="el-GR" sz="4500" dirty="0" smtClean="0"/>
              <a:t>χίλια παρακάλια</a:t>
            </a:r>
            <a:r>
              <a:rPr lang="el-GR" sz="4500" dirty="0" smtClean="0"/>
              <a:t>.				15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Μα τώρα πια δεν θέλει  </a:t>
            </a:r>
            <a:r>
              <a:rPr lang="en-US" sz="4500" dirty="0" smtClean="0"/>
              <a:t>  </a:t>
            </a:r>
            <a:r>
              <a:rPr lang="el-GR" sz="4500" dirty="0" smtClean="0"/>
              <a:t> μήτε τες φορεσιές,</a:t>
            </a:r>
            <a:br>
              <a:rPr lang="el-GR" sz="4500" dirty="0" smtClean="0"/>
            </a:br>
            <a:r>
              <a:rPr lang="el-GR" sz="4500" dirty="0" smtClean="0"/>
              <a:t>και μήτε διόλου τα  </a:t>
            </a:r>
            <a:r>
              <a:rPr lang="en-US" sz="4500" dirty="0" smtClean="0"/>
              <a:t>  </a:t>
            </a:r>
            <a:r>
              <a:rPr lang="el-GR" sz="4500" dirty="0" smtClean="0"/>
              <a:t> μεταξωτά μαντήλια,</a:t>
            </a:r>
            <a:br>
              <a:rPr lang="el-GR" sz="4500" dirty="0" smtClean="0"/>
            </a:br>
            <a:r>
              <a:rPr lang="el-GR" sz="4500" dirty="0" smtClean="0"/>
              <a:t>και μήτε είκοσι λίρες, </a:t>
            </a:r>
            <a:r>
              <a:rPr lang="en-US" sz="4500" dirty="0" smtClean="0"/>
              <a:t>  </a:t>
            </a:r>
            <a:r>
              <a:rPr lang="el-GR" sz="4500" dirty="0" smtClean="0"/>
              <a:t>  και μήτε είκοσι γρόσια.</a:t>
            </a:r>
            <a:br>
              <a:rPr lang="el-GR" sz="4500" dirty="0" smtClean="0"/>
            </a:b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Την Κυριακή τον θάψαν,   </a:t>
            </a:r>
            <a:r>
              <a:rPr lang="en-US" sz="4500" dirty="0" smtClean="0"/>
              <a:t>  </a:t>
            </a:r>
            <a:r>
              <a:rPr lang="el-GR" sz="4500" dirty="0" err="1" smtClean="0"/>
              <a:t>στες</a:t>
            </a:r>
            <a:r>
              <a:rPr lang="el-GR" sz="4500" dirty="0" smtClean="0"/>
              <a:t> </a:t>
            </a:r>
            <a:r>
              <a:rPr lang="el-GR" sz="4500" dirty="0" smtClean="0"/>
              <a:t>δέκα το πρωί.</a:t>
            </a:r>
            <a:br>
              <a:rPr lang="el-GR" sz="4500" dirty="0" smtClean="0"/>
            </a:br>
            <a:r>
              <a:rPr lang="el-GR" sz="4500" dirty="0" smtClean="0"/>
              <a:t>Την Κυριακή τον θάψαν:   </a:t>
            </a:r>
            <a:r>
              <a:rPr lang="en-US" sz="4500" dirty="0" smtClean="0"/>
              <a:t>  </a:t>
            </a:r>
            <a:r>
              <a:rPr lang="el-GR" sz="4500" dirty="0" smtClean="0"/>
              <a:t>πάει </a:t>
            </a:r>
            <a:r>
              <a:rPr lang="el-GR" sz="4500" dirty="0" smtClean="0"/>
              <a:t>εβδομάς σχεδόν</a:t>
            </a:r>
            <a:r>
              <a:rPr lang="el-GR" sz="4500" dirty="0" smtClean="0"/>
              <a:t>.				20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								</a:t>
            </a:r>
            <a:endParaRPr lang="el-GR" sz="4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7437" y="300252"/>
            <a:ext cx="6862038" cy="294938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2100" dirty="0" smtClean="0"/>
              <a:t>Στην πτωχική του κάσα   του έβαλε λουλούδια,</a:t>
            </a:r>
            <a:br>
              <a:rPr lang="el-GR" sz="2100" dirty="0" smtClean="0"/>
            </a:br>
            <a:r>
              <a:rPr lang="el-GR" sz="2100" dirty="0" smtClean="0"/>
              <a:t>ωραία λουλούδια κι άσπρα   ως ταίριαζαν πολύ</a:t>
            </a:r>
            <a:br>
              <a:rPr lang="el-GR" sz="2100" dirty="0" smtClean="0"/>
            </a:br>
            <a:r>
              <a:rPr lang="el-GR" sz="2100" dirty="0" smtClean="0"/>
              <a:t>στην εμορφιά του και   στα είκοσι δυο του χρόνια.</a:t>
            </a:r>
            <a:br>
              <a:rPr lang="el-GR" sz="2100" dirty="0" smtClean="0"/>
            </a:br>
            <a:r>
              <a:rPr lang="el-GR" sz="2100" dirty="0" smtClean="0"/>
              <a:t/>
            </a:r>
            <a:br>
              <a:rPr lang="el-GR" sz="2100" dirty="0" smtClean="0"/>
            </a:br>
            <a:r>
              <a:rPr lang="el-GR" sz="2100" dirty="0" smtClean="0"/>
              <a:t>Όταν το βράδυ </a:t>
            </a:r>
            <a:r>
              <a:rPr lang="el-GR" sz="2100" dirty="0" err="1" smtClean="0"/>
              <a:t>επήγεν</a:t>
            </a:r>
            <a:r>
              <a:rPr lang="el-GR" sz="2100" dirty="0" smtClean="0"/>
              <a:t>—   έτυχε μια δουλειά,</a:t>
            </a:r>
            <a:br>
              <a:rPr lang="el-GR" sz="2100" dirty="0" smtClean="0"/>
            </a:br>
            <a:r>
              <a:rPr lang="el-GR" sz="2100" dirty="0" smtClean="0"/>
              <a:t>μια ανάγκη του ψωμιού του—   στο </a:t>
            </a:r>
            <a:r>
              <a:rPr lang="el-GR" sz="2100" dirty="0" err="1" smtClean="0"/>
              <a:t>καφενείον</a:t>
            </a:r>
            <a:r>
              <a:rPr lang="el-GR" sz="2100" dirty="0" smtClean="0"/>
              <a:t> </a:t>
            </a:r>
            <a:r>
              <a:rPr lang="el-GR" sz="2100" dirty="0" smtClean="0"/>
              <a:t>όπου		25</a:t>
            </a:r>
            <a:r>
              <a:rPr lang="el-GR" sz="2100" dirty="0" smtClean="0"/>
              <a:t/>
            </a:r>
            <a:br>
              <a:rPr lang="el-GR" sz="2100" dirty="0" smtClean="0"/>
            </a:br>
            <a:r>
              <a:rPr lang="el-GR" sz="2100" dirty="0" err="1" smtClean="0"/>
              <a:t>επήγαιναν</a:t>
            </a:r>
            <a:r>
              <a:rPr lang="el-GR" sz="2100" dirty="0" smtClean="0"/>
              <a:t> </a:t>
            </a:r>
            <a:r>
              <a:rPr lang="el-GR" sz="2100" dirty="0" err="1" smtClean="0"/>
              <a:t>μαζύ</a:t>
            </a:r>
            <a:r>
              <a:rPr lang="el-GR" sz="2100" dirty="0" smtClean="0"/>
              <a:t>:   μαχαίρι στην καρδιά του</a:t>
            </a:r>
            <a:br>
              <a:rPr lang="el-GR" sz="2100" dirty="0" smtClean="0"/>
            </a:br>
            <a:r>
              <a:rPr lang="el-GR" sz="2100" dirty="0" smtClean="0"/>
              <a:t>το μαύρο καφενείο   όπου </a:t>
            </a:r>
            <a:r>
              <a:rPr lang="el-GR" sz="2100" dirty="0" err="1" smtClean="0"/>
              <a:t>επήγαιναν</a:t>
            </a:r>
            <a:r>
              <a:rPr lang="el-GR" sz="2100" dirty="0" smtClean="0"/>
              <a:t> </a:t>
            </a:r>
            <a:r>
              <a:rPr lang="el-GR" sz="2100" dirty="0" err="1" smtClean="0"/>
              <a:t>μαζύ</a:t>
            </a:r>
            <a:r>
              <a:rPr lang="el-GR" sz="2100" dirty="0" smtClean="0"/>
              <a:t>. </a:t>
            </a:r>
            <a:br>
              <a:rPr lang="el-GR" sz="2100" dirty="0" smtClean="0"/>
            </a:br>
            <a:endParaRPr lang="el-GR" sz="2100" dirty="0" smtClean="0"/>
          </a:p>
          <a:p>
            <a:pPr>
              <a:buNone/>
            </a:pPr>
            <a:r>
              <a:rPr lang="el-GR" sz="2100" dirty="0" smtClean="0"/>
              <a:t>										 </a:t>
            </a:r>
            <a:r>
              <a:rPr lang="el-GR" sz="2100" dirty="0" err="1" smtClean="0"/>
              <a:t>δημ</a:t>
            </a:r>
            <a:r>
              <a:rPr lang="el-GR" sz="2100" dirty="0" smtClean="0"/>
              <a:t>. 1929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  <p:pic>
        <p:nvPicPr>
          <p:cNvPr id="4" name="Picture 2" descr="http://images.elculture.gr/photo/%CE%9A%CE%B1%CE%B2%CE%AC%CF%86%CE%B7%CF%82:%20%CE%96%CF%89%CE%B3%CF%81%CE%B1%CF%86%CE%B9%CF%83%CE%BC%CE%AD%CE%BD%CE%B1-40%20%CE%A3%CF%8D%CE%B3%CF%87%CF%81%CE%BF%CE%BD%CE%BF%CE%B9%20%CE%88%CE%BB%CE%BB%CE%B7%CE%BD%CE%B5%CF%82%20%CE%94%CE%B7%CE%BC%CE%B9%CE%BF%CF%85%CF%81%CE%B3%CE%BF%CE%AF~672257-253-1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707" y="3010486"/>
            <a:ext cx="6912768" cy="3105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313899"/>
            <a:ext cx="8229600" cy="614149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7200" dirty="0" smtClean="0"/>
              <a:t>			</a:t>
            </a:r>
            <a:r>
              <a:rPr lang="el-GR" sz="7200" b="1" dirty="0" err="1" smtClean="0">
                <a:solidFill>
                  <a:srgbClr val="C00000"/>
                </a:solidFill>
              </a:rPr>
              <a:t>Μύρης</a:t>
            </a:r>
            <a:r>
              <a:rPr lang="el-GR" sz="7200" b="1" dirty="0" smtClean="0">
                <a:solidFill>
                  <a:srgbClr val="C00000"/>
                </a:solidFill>
                <a:cs typeface="Andalus"/>
              </a:rPr>
              <a:t>·  Αλεξάνδρεια 340 μ. Χ. </a:t>
            </a:r>
            <a:endParaRPr lang="en-US" sz="7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l-GR" sz="7200" dirty="0" smtClean="0"/>
              <a:t>	Την συμφορά όταν έμαθα, που ο </a:t>
            </a:r>
            <a:r>
              <a:rPr lang="el-GR" sz="7200" dirty="0" err="1" smtClean="0"/>
              <a:t>Μύρης</a:t>
            </a:r>
            <a:r>
              <a:rPr lang="el-GR" sz="7200" dirty="0" smtClean="0"/>
              <a:t> πέθανε,</a:t>
            </a:r>
            <a:br>
              <a:rPr lang="el-GR" sz="7200" dirty="0" smtClean="0"/>
            </a:br>
            <a:r>
              <a:rPr lang="el-GR" sz="7200" dirty="0" smtClean="0"/>
              <a:t>πήγα στο σπίτι του, μ' όλο που το αποφεύγω</a:t>
            </a:r>
            <a:br>
              <a:rPr lang="el-GR" sz="7200" dirty="0" smtClean="0"/>
            </a:br>
            <a:r>
              <a:rPr lang="el-GR" sz="7200" dirty="0" smtClean="0"/>
              <a:t>να εισέρχομαι στων Χριστιανών τα σπίτια,</a:t>
            </a:r>
            <a:br>
              <a:rPr lang="el-GR" sz="7200" dirty="0" smtClean="0"/>
            </a:br>
            <a:r>
              <a:rPr lang="el-GR" sz="7200" dirty="0" smtClean="0"/>
              <a:t>προ πάντων όταν έχουν θλίψεις ή γιορτές.</a:t>
            </a:r>
            <a:br>
              <a:rPr lang="el-GR" sz="7200" dirty="0" smtClean="0"/>
            </a:b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Στάθηκα σε διάδρομο. Δεν </a:t>
            </a:r>
            <a:r>
              <a:rPr lang="el-GR" sz="7200" dirty="0" smtClean="0"/>
              <a:t>θέλησα							5</a:t>
            </a: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να προχωρήσω πιο εντός, γιατί αντελήφθην</a:t>
            </a:r>
            <a:br>
              <a:rPr lang="el-GR" sz="7200" dirty="0" smtClean="0"/>
            </a:br>
            <a:r>
              <a:rPr lang="el-GR" sz="7200" dirty="0" smtClean="0"/>
              <a:t>που οι συγγενείς του πεθαμένου μ’ έβλεπαν</a:t>
            </a:r>
            <a:br>
              <a:rPr lang="el-GR" sz="7200" dirty="0" smtClean="0"/>
            </a:br>
            <a:r>
              <a:rPr lang="el-GR" sz="7200" dirty="0" smtClean="0"/>
              <a:t>με προφανή </a:t>
            </a:r>
            <a:r>
              <a:rPr lang="el-GR" sz="7200" dirty="0" err="1" smtClean="0"/>
              <a:t>απορίαν</a:t>
            </a:r>
            <a:r>
              <a:rPr lang="el-GR" sz="7200" dirty="0" smtClean="0"/>
              <a:t> και με δυσαρέσκεια.</a:t>
            </a:r>
            <a:br>
              <a:rPr lang="el-GR" sz="7200" dirty="0" smtClean="0"/>
            </a:b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Τον είχανε σε μια μεγάλη κάμαρη</a:t>
            </a:r>
            <a:br>
              <a:rPr lang="el-GR" sz="7200" dirty="0" smtClean="0"/>
            </a:br>
            <a:r>
              <a:rPr lang="el-GR" sz="7200" dirty="0" smtClean="0"/>
              <a:t>που από την </a:t>
            </a:r>
            <a:r>
              <a:rPr lang="el-GR" sz="7200" dirty="0" err="1" smtClean="0"/>
              <a:t>άκρην</a:t>
            </a:r>
            <a:r>
              <a:rPr lang="el-GR" sz="7200" dirty="0" smtClean="0"/>
              <a:t> όπου </a:t>
            </a:r>
            <a:r>
              <a:rPr lang="el-GR" sz="7200" dirty="0" smtClean="0"/>
              <a:t>στάθηκα							10</a:t>
            </a: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είδα κομμάτι· όλο τάπητες πολύτιμοι,</a:t>
            </a:r>
            <a:br>
              <a:rPr lang="el-GR" sz="7200" dirty="0" smtClean="0"/>
            </a:br>
            <a:r>
              <a:rPr lang="el-GR" sz="7200" dirty="0" smtClean="0"/>
              <a:t>και σκεύη εξ αργύρου και χρυσού.</a:t>
            </a:r>
            <a:br>
              <a:rPr lang="el-GR" sz="7200" dirty="0" smtClean="0"/>
            </a:b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err="1" smtClean="0"/>
              <a:t>Στέκομουν</a:t>
            </a:r>
            <a:r>
              <a:rPr lang="el-GR" sz="7200" dirty="0" smtClean="0"/>
              <a:t> κ’ έκλαια σε μια άκρη του διαδρόμου.</a:t>
            </a:r>
            <a:br>
              <a:rPr lang="el-GR" sz="7200" dirty="0" smtClean="0"/>
            </a:br>
            <a:r>
              <a:rPr lang="el-GR" sz="7200" dirty="0" smtClean="0"/>
              <a:t>Και </a:t>
            </a:r>
            <a:r>
              <a:rPr lang="el-GR" sz="7200" dirty="0" err="1" smtClean="0"/>
              <a:t>σκέπτομουν</a:t>
            </a:r>
            <a:r>
              <a:rPr lang="el-GR" sz="7200" dirty="0" smtClean="0"/>
              <a:t> που η συγκεντρώσεις μας κ’ η εκδρομές</a:t>
            </a:r>
            <a:br>
              <a:rPr lang="el-GR" sz="7200" dirty="0" smtClean="0"/>
            </a:br>
            <a:r>
              <a:rPr lang="el-GR" sz="7200" dirty="0" smtClean="0"/>
              <a:t>χωρίς τον </a:t>
            </a:r>
            <a:r>
              <a:rPr lang="el-GR" sz="7200" dirty="0" err="1" smtClean="0"/>
              <a:t>Μύρη</a:t>
            </a:r>
            <a:r>
              <a:rPr lang="el-GR" sz="7200" dirty="0" smtClean="0"/>
              <a:t> δεν θ' αξίζουν πια</a:t>
            </a:r>
            <a:r>
              <a:rPr lang="el-GR" sz="7200" dirty="0" smtClean="0"/>
              <a:t>·							15</a:t>
            </a: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και </a:t>
            </a:r>
            <a:r>
              <a:rPr lang="el-GR" sz="7200" dirty="0" err="1" smtClean="0"/>
              <a:t>σκέπτομουν</a:t>
            </a:r>
            <a:r>
              <a:rPr lang="el-GR" sz="7200" dirty="0" smtClean="0"/>
              <a:t> που πια δεν θα τον δω</a:t>
            </a:r>
            <a:br>
              <a:rPr lang="el-GR" sz="7200" dirty="0" smtClean="0"/>
            </a:br>
            <a:r>
              <a:rPr lang="el-GR" sz="7200" dirty="0" smtClean="0"/>
              <a:t>στα ωραία κι άσεμνα ξενύχτια μας</a:t>
            </a:r>
            <a:br>
              <a:rPr lang="el-GR" sz="7200" dirty="0" smtClean="0"/>
            </a:br>
            <a:r>
              <a:rPr lang="el-GR" sz="7200" dirty="0" smtClean="0"/>
              <a:t>να χαίρεται, και να γελά, και ν’ απαγγέλλει στίχους</a:t>
            </a:r>
            <a:br>
              <a:rPr lang="el-GR" sz="7200" dirty="0" smtClean="0"/>
            </a:br>
            <a:r>
              <a:rPr lang="el-GR" sz="7200" dirty="0" smtClean="0"/>
              <a:t>με την τελεία του </a:t>
            </a:r>
            <a:r>
              <a:rPr lang="el-GR" sz="7200" dirty="0" err="1" smtClean="0"/>
              <a:t>αίσθησι</a:t>
            </a:r>
            <a:r>
              <a:rPr lang="el-GR" sz="7200" dirty="0" smtClean="0"/>
              <a:t> του ελληνικού ρυθμού·</a:t>
            </a:r>
            <a:br>
              <a:rPr lang="el-GR" sz="7200" dirty="0" smtClean="0"/>
            </a:br>
            <a:r>
              <a:rPr lang="el-GR" sz="7200" dirty="0" smtClean="0"/>
              <a:t>και </a:t>
            </a:r>
            <a:r>
              <a:rPr lang="el-GR" sz="7200" dirty="0" err="1" smtClean="0"/>
              <a:t>σκέπτομουν</a:t>
            </a:r>
            <a:r>
              <a:rPr lang="el-GR" sz="7200" dirty="0" smtClean="0"/>
              <a:t> που έχασα για </a:t>
            </a:r>
            <a:r>
              <a:rPr lang="el-GR" sz="7200" dirty="0" smtClean="0"/>
              <a:t>πάντα						20</a:t>
            </a: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sz="7200" dirty="0" smtClean="0"/>
              <a:t>την εμορφιά του, που έχασα για πάντα</a:t>
            </a:r>
            <a:br>
              <a:rPr lang="el-GR" sz="7200" dirty="0" smtClean="0"/>
            </a:br>
            <a:r>
              <a:rPr lang="el-GR" sz="7200" dirty="0" smtClean="0"/>
              <a:t>τον νέον που λάτρευα παράφορα.</a:t>
            </a:r>
            <a:br>
              <a:rPr lang="el-GR" sz="7200" dirty="0" smtClean="0"/>
            </a:br>
            <a:r>
              <a:rPr lang="el-GR" sz="7200" dirty="0" smtClean="0"/>
              <a:t/>
            </a:r>
            <a:br>
              <a:rPr lang="el-GR" sz="7200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3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68489" y="259307"/>
            <a:ext cx="6523629" cy="659869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4500" dirty="0" smtClean="0"/>
              <a:t>Κάτι </a:t>
            </a:r>
            <a:r>
              <a:rPr lang="el-GR" sz="4500" dirty="0" err="1" smtClean="0"/>
              <a:t>γρηές</a:t>
            </a:r>
            <a:r>
              <a:rPr lang="el-GR" sz="4500" dirty="0" smtClean="0"/>
              <a:t>, κοντά μου, χαμηλά μιλούσαν για</a:t>
            </a:r>
            <a:br>
              <a:rPr lang="el-GR" sz="4500" dirty="0" smtClean="0"/>
            </a:br>
            <a:r>
              <a:rPr lang="el-GR" sz="4500" dirty="0" smtClean="0"/>
              <a:t>την τελευταία μέρα που έζησε—</a:t>
            </a:r>
            <a:br>
              <a:rPr lang="el-GR" sz="4500" dirty="0" smtClean="0"/>
            </a:br>
            <a:r>
              <a:rPr lang="el-GR" sz="4500" dirty="0" smtClean="0"/>
              <a:t>στα χείλη του διαρκώς τ’ όνομα του Χριστού</a:t>
            </a:r>
            <a:r>
              <a:rPr lang="el-GR" sz="4500" dirty="0" smtClean="0"/>
              <a:t>,				25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στα χέρια του </a:t>
            </a:r>
            <a:r>
              <a:rPr lang="el-GR" sz="4500" dirty="0" err="1" smtClean="0"/>
              <a:t>βαστούσ</a:t>
            </a:r>
            <a:r>
              <a:rPr lang="el-GR" sz="4500" dirty="0" smtClean="0"/>
              <a:t>’ έναν σταυρό.—</a:t>
            </a:r>
            <a:br>
              <a:rPr lang="el-GR" sz="4500" dirty="0" smtClean="0"/>
            </a:br>
            <a:r>
              <a:rPr lang="el-GR" sz="4500" dirty="0" smtClean="0"/>
              <a:t>Μπήκαν κατόπι μες στην κάμαρη</a:t>
            </a:r>
            <a:br>
              <a:rPr lang="el-GR" sz="4500" dirty="0" smtClean="0"/>
            </a:br>
            <a:r>
              <a:rPr lang="el-GR" sz="4500" dirty="0" smtClean="0"/>
              <a:t>τέσσαρες Χριστιανοί ιερείς, κ’ έλεγαν προσευχές</a:t>
            </a:r>
            <a:br>
              <a:rPr lang="el-GR" sz="4500" dirty="0" smtClean="0"/>
            </a:br>
            <a:r>
              <a:rPr lang="el-GR" sz="4500" dirty="0" smtClean="0"/>
              <a:t>ενθέρμως και δεήσεις στον </a:t>
            </a:r>
            <a:r>
              <a:rPr lang="el-GR" sz="4500" dirty="0" err="1" smtClean="0"/>
              <a:t>Ιησούν</a:t>
            </a:r>
            <a:r>
              <a:rPr lang="el-GR" sz="4500" dirty="0" smtClean="0"/>
              <a:t>,</a:t>
            </a:r>
            <a:br>
              <a:rPr lang="el-GR" sz="4500" dirty="0" smtClean="0"/>
            </a:br>
            <a:r>
              <a:rPr lang="el-GR" sz="4500" dirty="0" smtClean="0"/>
              <a:t>ή στην </a:t>
            </a:r>
            <a:r>
              <a:rPr lang="el-GR" sz="4500" dirty="0" err="1" smtClean="0"/>
              <a:t>Μαρίαν</a:t>
            </a:r>
            <a:r>
              <a:rPr lang="el-GR" sz="4500" dirty="0" smtClean="0"/>
              <a:t> (δεν ξέρω την θρησκεία τους καλά</a:t>
            </a:r>
            <a:r>
              <a:rPr lang="el-GR" sz="4500" dirty="0" smtClean="0"/>
              <a:t>).		30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Γνωρίζαμε, βεβαίως, που ο </a:t>
            </a:r>
            <a:r>
              <a:rPr lang="el-GR" sz="4500" dirty="0" err="1" smtClean="0"/>
              <a:t>Μύρης</a:t>
            </a:r>
            <a:r>
              <a:rPr lang="el-GR" sz="4500" dirty="0" smtClean="0"/>
              <a:t> ήταν Χριστιανός.</a:t>
            </a:r>
            <a:br>
              <a:rPr lang="el-GR" sz="4500" dirty="0" smtClean="0"/>
            </a:br>
            <a:r>
              <a:rPr lang="el-GR" sz="4500" dirty="0" err="1" smtClean="0"/>
              <a:t>Aπό</a:t>
            </a:r>
            <a:r>
              <a:rPr lang="el-GR" sz="4500" dirty="0" smtClean="0"/>
              <a:t> την </a:t>
            </a:r>
            <a:r>
              <a:rPr lang="el-GR" sz="4500" dirty="0" err="1" smtClean="0"/>
              <a:t>πρώτην</a:t>
            </a:r>
            <a:r>
              <a:rPr lang="el-GR" sz="4500" dirty="0" smtClean="0"/>
              <a:t> ώρα το γνωρίζαμε, όταν</a:t>
            </a:r>
            <a:br>
              <a:rPr lang="el-GR" sz="4500" dirty="0" smtClean="0"/>
            </a:br>
            <a:r>
              <a:rPr lang="el-GR" sz="4500" dirty="0" smtClean="0"/>
              <a:t>πρόπερσι στην παρέα μας είχε μπει.</a:t>
            </a:r>
            <a:br>
              <a:rPr lang="el-GR" sz="4500" dirty="0" smtClean="0"/>
            </a:br>
            <a:r>
              <a:rPr lang="el-GR" sz="4500" dirty="0" smtClean="0"/>
              <a:t>Μα </a:t>
            </a:r>
            <a:r>
              <a:rPr lang="el-GR" sz="4500" dirty="0" err="1" smtClean="0"/>
              <a:t>ζούσεν</a:t>
            </a:r>
            <a:r>
              <a:rPr lang="el-GR" sz="4500" dirty="0" smtClean="0"/>
              <a:t> απολύτως σαν κ’ εμάς.</a:t>
            </a:r>
            <a:br>
              <a:rPr lang="el-GR" sz="4500" dirty="0" smtClean="0"/>
            </a:br>
            <a:r>
              <a:rPr lang="el-GR" sz="4500" dirty="0" err="1" smtClean="0"/>
              <a:t>Aπ</a:t>
            </a:r>
            <a:r>
              <a:rPr lang="el-GR" sz="4500" dirty="0" smtClean="0"/>
              <a:t>’ όλους μας πιο έκδοτος </a:t>
            </a:r>
            <a:r>
              <a:rPr lang="el-GR" sz="4500" dirty="0" err="1" smtClean="0"/>
              <a:t>στες</a:t>
            </a:r>
            <a:r>
              <a:rPr lang="el-GR" sz="4500" dirty="0" smtClean="0"/>
              <a:t> ηδονές</a:t>
            </a:r>
            <a:r>
              <a:rPr lang="el-GR" sz="4500" dirty="0" smtClean="0"/>
              <a:t>·					35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σκορπώντας αφειδώς το χρήμα του </a:t>
            </a:r>
            <a:r>
              <a:rPr lang="el-GR" sz="4500" dirty="0" err="1" smtClean="0"/>
              <a:t>στες</a:t>
            </a:r>
            <a:r>
              <a:rPr lang="el-GR" sz="4500" dirty="0" smtClean="0"/>
              <a:t> διασκεδάσεις.</a:t>
            </a:r>
            <a:br>
              <a:rPr lang="el-GR" sz="4500" dirty="0" smtClean="0"/>
            </a:br>
            <a:r>
              <a:rPr lang="el-GR" sz="4500" dirty="0" smtClean="0"/>
              <a:t>Για την </a:t>
            </a:r>
            <a:r>
              <a:rPr lang="el-GR" sz="4500" dirty="0" err="1" smtClean="0"/>
              <a:t>υπόληψι</a:t>
            </a:r>
            <a:r>
              <a:rPr lang="el-GR" sz="4500" dirty="0" smtClean="0"/>
              <a:t> του κόσμου ξένοιαστος,</a:t>
            </a:r>
            <a:br>
              <a:rPr lang="el-GR" sz="4500" dirty="0" smtClean="0"/>
            </a:br>
            <a:r>
              <a:rPr lang="el-GR" sz="4500" dirty="0" smtClean="0"/>
              <a:t>ρίχνονταν πρόθυμα σε νύχτιες ρήξεις </a:t>
            </a:r>
            <a:r>
              <a:rPr lang="el-GR" sz="4500" dirty="0" err="1" smtClean="0"/>
              <a:t>στες</a:t>
            </a:r>
            <a:r>
              <a:rPr lang="el-GR" sz="4500" dirty="0" smtClean="0"/>
              <a:t> οδούς</a:t>
            </a:r>
            <a:br>
              <a:rPr lang="el-GR" sz="4500" dirty="0" smtClean="0"/>
            </a:br>
            <a:r>
              <a:rPr lang="el-GR" sz="4500" dirty="0" smtClean="0"/>
              <a:t>όταν ετύχαινε η παρέα μας</a:t>
            </a:r>
            <a:br>
              <a:rPr lang="el-GR" sz="4500" dirty="0" smtClean="0"/>
            </a:br>
            <a:r>
              <a:rPr lang="el-GR" sz="4500" dirty="0" smtClean="0"/>
              <a:t>να συναντήσει αντίθετη παρέα</a:t>
            </a:r>
            <a:r>
              <a:rPr lang="el-GR" sz="4500" dirty="0" smtClean="0"/>
              <a:t>.						40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 Ποτέ για την θρησκεία του δεν μιλούσε.</a:t>
            </a:r>
            <a:br>
              <a:rPr lang="el-GR" sz="4500" dirty="0" smtClean="0"/>
            </a:br>
            <a:r>
              <a:rPr lang="el-GR" sz="4500" dirty="0" smtClean="0"/>
              <a:t>Μάλιστα μια φορά τον είπαμε</a:t>
            </a:r>
            <a:br>
              <a:rPr lang="el-GR" sz="4500" dirty="0" smtClean="0"/>
            </a:br>
            <a:r>
              <a:rPr lang="el-GR" sz="4500" dirty="0" smtClean="0"/>
              <a:t>πως θα τον πάρουμε </a:t>
            </a:r>
            <a:r>
              <a:rPr lang="el-GR" sz="4500" dirty="0" err="1" smtClean="0"/>
              <a:t>μαζύ</a:t>
            </a:r>
            <a:r>
              <a:rPr lang="el-GR" sz="4500" dirty="0" smtClean="0"/>
              <a:t> μας στο </a:t>
            </a:r>
            <a:r>
              <a:rPr lang="el-GR" sz="4500" dirty="0" err="1" smtClean="0"/>
              <a:t>Σεράπιον</a:t>
            </a:r>
            <a:r>
              <a:rPr lang="el-GR" sz="4500" dirty="0" smtClean="0"/>
              <a:t>.</a:t>
            </a:r>
            <a:br>
              <a:rPr lang="el-GR" sz="4500" dirty="0" smtClean="0"/>
            </a:br>
            <a:r>
              <a:rPr lang="el-GR" sz="4500" dirty="0" smtClean="0"/>
              <a:t>Όμως σαν να δυσαρεστήθηκε</a:t>
            </a:r>
            <a:br>
              <a:rPr lang="el-GR" sz="4500" dirty="0" smtClean="0"/>
            </a:br>
            <a:r>
              <a:rPr lang="el-GR" sz="4500" dirty="0" smtClean="0"/>
              <a:t>μ’ αυτόν μας τον αστεϊσμό: θυμούμαι τώρα</a:t>
            </a:r>
            <a:r>
              <a:rPr lang="el-GR" sz="4500" dirty="0" smtClean="0"/>
              <a:t>.				45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A κι άλλες δυο φορές τώρα στον νου μου έρχονται.</a:t>
            </a:r>
            <a:br>
              <a:rPr lang="el-GR" sz="4500" dirty="0" smtClean="0"/>
            </a:br>
            <a:r>
              <a:rPr lang="el-GR" sz="4500" dirty="0" smtClean="0"/>
              <a:t>Όταν στον Ποσειδώνα κάμναμε σπονδές,</a:t>
            </a:r>
            <a:br>
              <a:rPr lang="el-GR" sz="4500" dirty="0" smtClean="0"/>
            </a:br>
            <a:r>
              <a:rPr lang="el-GR" sz="4500" dirty="0" err="1" smtClean="0"/>
              <a:t>τραβήχθηκε</a:t>
            </a:r>
            <a:r>
              <a:rPr lang="el-GR" sz="4500" dirty="0" smtClean="0"/>
              <a:t> απ’ τον κύκλο μας, </a:t>
            </a:r>
          </a:p>
          <a:p>
            <a:pPr>
              <a:buNone/>
            </a:pPr>
            <a:r>
              <a:rPr lang="el-GR" sz="4500" dirty="0" smtClean="0"/>
              <a:t>	κ’ έστρεψε αλλού το βλέμμα.</a:t>
            </a:r>
            <a:br>
              <a:rPr lang="el-GR" sz="4500" dirty="0" smtClean="0"/>
            </a:br>
            <a:endParaRPr lang="el-GR" sz="4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382136" y="191069"/>
            <a:ext cx="8044412" cy="656142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l-GR" i="1" dirty="0" smtClean="0"/>
              <a:t>	</a:t>
            </a:r>
            <a:r>
              <a:rPr lang="el-GR" sz="4500" dirty="0" smtClean="0"/>
              <a:t>Όταν ενθουσιασμένος ένας </a:t>
            </a:r>
            <a:r>
              <a:rPr lang="el-GR" sz="4500" dirty="0" smtClean="0"/>
              <a:t>μας				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err="1" smtClean="0"/>
              <a:t>είπεν</a:t>
            </a:r>
            <a:r>
              <a:rPr lang="el-GR" sz="4500" dirty="0" smtClean="0"/>
              <a:t>, Η συντροφιά μας </a:t>
            </a:r>
            <a:r>
              <a:rPr lang="el-GR" sz="4500" dirty="0" err="1" smtClean="0"/>
              <a:t>νάναι</a:t>
            </a:r>
            <a:r>
              <a:rPr lang="el-GR" sz="4500" dirty="0" smtClean="0"/>
              <a:t> </a:t>
            </a:r>
            <a:r>
              <a:rPr lang="el-GR" sz="4500" dirty="0" smtClean="0"/>
              <a:t>υπό							50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την </a:t>
            </a:r>
            <a:r>
              <a:rPr lang="el-GR" sz="4500" dirty="0" err="1" smtClean="0"/>
              <a:t>εύνοιαν</a:t>
            </a:r>
            <a:r>
              <a:rPr lang="el-GR" sz="4500" dirty="0" smtClean="0"/>
              <a:t> και την </a:t>
            </a:r>
            <a:r>
              <a:rPr lang="el-GR" sz="4500" dirty="0" err="1" smtClean="0"/>
              <a:t>προστασίαν</a:t>
            </a:r>
            <a:r>
              <a:rPr lang="el-GR" sz="4500" dirty="0" smtClean="0"/>
              <a:t> του μεγάλου,</a:t>
            </a:r>
            <a:br>
              <a:rPr lang="el-GR" sz="4500" dirty="0" smtClean="0"/>
            </a:br>
            <a:r>
              <a:rPr lang="el-GR" sz="4500" dirty="0" smtClean="0"/>
              <a:t>του </a:t>
            </a:r>
            <a:r>
              <a:rPr lang="el-GR" sz="4500" dirty="0" err="1" smtClean="0"/>
              <a:t>πανωραίου</a:t>
            </a:r>
            <a:r>
              <a:rPr lang="el-GR" sz="4500" dirty="0" smtClean="0"/>
              <a:t> </a:t>
            </a:r>
            <a:r>
              <a:rPr lang="el-GR" sz="4500" dirty="0" err="1" smtClean="0"/>
              <a:t>Aπόλλωνος</a:t>
            </a:r>
            <a:r>
              <a:rPr lang="el-GR" sz="4500" dirty="0" smtClean="0"/>
              <a:t> — </a:t>
            </a:r>
            <a:r>
              <a:rPr lang="el-GR" sz="4500" dirty="0" err="1" smtClean="0"/>
              <a:t>ψιθύρισεν</a:t>
            </a:r>
            <a:r>
              <a:rPr lang="el-GR" sz="4500" dirty="0" smtClean="0"/>
              <a:t> ο </a:t>
            </a:r>
            <a:r>
              <a:rPr lang="el-GR" sz="4500" dirty="0" err="1" smtClean="0"/>
              <a:t>Μύρης</a:t>
            </a:r>
            <a:r>
              <a:rPr lang="el-GR" sz="4500" dirty="0" smtClean="0"/>
              <a:t/>
            </a:r>
            <a:br>
              <a:rPr lang="el-GR" sz="4500" dirty="0" smtClean="0"/>
            </a:br>
            <a:r>
              <a:rPr lang="el-GR" sz="4500" dirty="0" smtClean="0"/>
              <a:t>(οι άλλοι δεν άκουσαν) «τη εξαιρέσει εμού». </a:t>
            </a:r>
            <a:endParaRPr lang="el-GR" sz="4500" dirty="0" smtClean="0"/>
          </a:p>
          <a:p>
            <a:pPr>
              <a:buNone/>
            </a:pPr>
            <a:r>
              <a:rPr lang="el-GR" sz="4800" dirty="0" smtClean="0"/>
              <a:t>	</a:t>
            </a:r>
          </a:p>
          <a:p>
            <a:pPr>
              <a:buNone/>
            </a:pPr>
            <a:r>
              <a:rPr lang="el-GR" sz="4800" dirty="0"/>
              <a:t>	</a:t>
            </a:r>
            <a:r>
              <a:rPr lang="el-GR" sz="4800" dirty="0" smtClean="0"/>
              <a:t>Οι </a:t>
            </a:r>
            <a:r>
              <a:rPr lang="el-GR" sz="4800" dirty="0"/>
              <a:t>Χριστιανοί ιερείς μεγαλοφώνως</a:t>
            </a:r>
            <a:br>
              <a:rPr lang="el-GR" sz="4800" dirty="0"/>
            </a:br>
            <a:r>
              <a:rPr lang="el-GR" sz="4800" dirty="0"/>
              <a:t>για την ψυχή του νέου δέονταν</a:t>
            </a:r>
            <a:r>
              <a:rPr lang="el-GR" sz="4800" dirty="0" smtClean="0"/>
              <a:t>.—						55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/>
              <a:t>Παρατηρούσα με πόση επιμέλεια,</a:t>
            </a:r>
            <a:br>
              <a:rPr lang="el-GR" sz="4800" dirty="0"/>
            </a:br>
            <a:r>
              <a:rPr lang="el-GR" sz="4800" dirty="0"/>
              <a:t>και με τι </a:t>
            </a:r>
            <a:r>
              <a:rPr lang="el-GR" sz="4800" dirty="0" err="1"/>
              <a:t>προσοχήν</a:t>
            </a:r>
            <a:r>
              <a:rPr lang="el-GR" sz="4800" dirty="0"/>
              <a:t> εντατική</a:t>
            </a:r>
            <a:br>
              <a:rPr lang="el-GR" sz="4800" dirty="0"/>
            </a:br>
            <a:r>
              <a:rPr lang="el-GR" sz="4800" dirty="0"/>
              <a:t>στους τύπους της θρησκείας τους, ετοιμάζονταν</a:t>
            </a:r>
            <a:br>
              <a:rPr lang="el-GR" sz="4800" dirty="0"/>
            </a:br>
            <a:r>
              <a:rPr lang="el-GR" sz="4800" dirty="0"/>
              <a:t>όλα για την χριστιανική κηδεία.</a:t>
            </a:r>
            <a:br>
              <a:rPr lang="el-GR" sz="4800" dirty="0"/>
            </a:br>
            <a:r>
              <a:rPr lang="el-GR" sz="4800" dirty="0"/>
              <a:t>Κ’ εξαίφνης με κυρίευσε μια </a:t>
            </a:r>
            <a:r>
              <a:rPr lang="el-GR" sz="4800" dirty="0" smtClean="0"/>
              <a:t>αλλόκοτη						60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 err="1"/>
              <a:t>εντύπωσις</a:t>
            </a:r>
            <a:r>
              <a:rPr lang="el-GR" sz="4800" dirty="0"/>
              <a:t>. </a:t>
            </a:r>
            <a:r>
              <a:rPr lang="el-GR" sz="4800" dirty="0" err="1"/>
              <a:t>Aόριστα</a:t>
            </a:r>
            <a:r>
              <a:rPr lang="el-GR" sz="4800" dirty="0"/>
              <a:t>, </a:t>
            </a:r>
            <a:r>
              <a:rPr lang="el-GR" sz="4800" dirty="0" err="1"/>
              <a:t>αισθάνομουν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/>
              <a:t>σαν </a:t>
            </a:r>
            <a:r>
              <a:rPr lang="el-GR" sz="4800" dirty="0" err="1"/>
              <a:t>νάφευγεν</a:t>
            </a:r>
            <a:r>
              <a:rPr lang="el-GR" sz="4800" dirty="0"/>
              <a:t> από κοντά μου ο </a:t>
            </a:r>
            <a:r>
              <a:rPr lang="el-GR" sz="4800" dirty="0" err="1"/>
              <a:t>Μύρης</a:t>
            </a:r>
            <a:r>
              <a:rPr lang="el-GR" sz="4800" dirty="0"/>
              <a:t>·</a:t>
            </a:r>
            <a:br>
              <a:rPr lang="el-GR" sz="4800" dirty="0"/>
            </a:br>
            <a:r>
              <a:rPr lang="el-GR" sz="4800" dirty="0" err="1"/>
              <a:t>αισθάνομουν</a:t>
            </a:r>
            <a:r>
              <a:rPr lang="el-GR" sz="4800" dirty="0"/>
              <a:t> που </a:t>
            </a:r>
            <a:r>
              <a:rPr lang="el-GR" sz="4800" dirty="0" err="1"/>
              <a:t>ενώθη</a:t>
            </a:r>
            <a:r>
              <a:rPr lang="el-GR" sz="4800" dirty="0"/>
              <a:t>, Χριστιανός,</a:t>
            </a:r>
            <a:br>
              <a:rPr lang="el-GR" sz="4800" dirty="0"/>
            </a:br>
            <a:r>
              <a:rPr lang="el-GR" sz="4800" dirty="0"/>
              <a:t>με τους δικούς του, και που </a:t>
            </a:r>
            <a:r>
              <a:rPr lang="el-GR" sz="4800" dirty="0" err="1"/>
              <a:t>γένομουν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/>
              <a:t>ξ έ ν ο ς εγώ,  ξ έ ν ο ς  π ο λ ύ· ένοιωθα </a:t>
            </a:r>
            <a:r>
              <a:rPr lang="el-GR" sz="4800" dirty="0" smtClean="0"/>
              <a:t>κιόλα				65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/>
              <a:t>μια αμφιβολία να με σιμώνει: μήπως κι είχα </a:t>
            </a:r>
            <a:r>
              <a:rPr lang="el-GR" sz="4800" dirty="0" err="1"/>
              <a:t>γελασθεί</a:t>
            </a:r>
            <a:r>
              <a:rPr lang="el-GR" sz="4800" dirty="0"/>
              <a:t/>
            </a:r>
            <a:br>
              <a:rPr lang="el-GR" sz="4800" dirty="0"/>
            </a:br>
            <a:r>
              <a:rPr lang="el-GR" sz="4800" dirty="0"/>
              <a:t>από το πάθος μου, και  π ά ν τ α τού ήμουν ξένος.—</a:t>
            </a:r>
            <a:br>
              <a:rPr lang="el-GR" sz="4800" dirty="0"/>
            </a:br>
            <a:r>
              <a:rPr lang="el-GR" sz="4800" dirty="0" err="1"/>
              <a:t>Πετάχθηκα</a:t>
            </a:r>
            <a:r>
              <a:rPr lang="el-GR" sz="4800" dirty="0"/>
              <a:t> έξω απ’ το φρικτό τους σπίτι,</a:t>
            </a:r>
            <a:br>
              <a:rPr lang="el-GR" sz="4800" dirty="0"/>
            </a:br>
            <a:r>
              <a:rPr lang="el-GR" sz="4800" dirty="0"/>
              <a:t>έφυγα γρήγορα πριν αρπαχθεί, πριν αλλοιωθεί</a:t>
            </a:r>
            <a:br>
              <a:rPr lang="el-GR" sz="4800" dirty="0"/>
            </a:br>
            <a:r>
              <a:rPr lang="el-GR" sz="4800" dirty="0"/>
              <a:t>απ’ την χριστιανοσύνη τους η θύμηση του </a:t>
            </a:r>
            <a:r>
              <a:rPr lang="el-GR" sz="4800" dirty="0" err="1"/>
              <a:t>Μύρη</a:t>
            </a:r>
            <a:r>
              <a:rPr lang="el-GR" sz="4800" dirty="0"/>
              <a:t>. </a:t>
            </a:r>
            <a:r>
              <a:rPr lang="el-GR" sz="4800" dirty="0" smtClean="0"/>
              <a:t>			70</a:t>
            </a:r>
            <a:r>
              <a:rPr lang="el-GR" sz="4800" dirty="0"/>
              <a:t/>
            </a:r>
            <a:br>
              <a:rPr lang="el-GR" sz="4800" dirty="0"/>
            </a:br>
            <a:endParaRPr lang="el-GR" sz="4500" dirty="0"/>
          </a:p>
          <a:p>
            <a:pPr>
              <a:buNone/>
            </a:pPr>
            <a:r>
              <a:rPr lang="el-GR" sz="4500" dirty="0" smtClean="0"/>
              <a:t>	</a:t>
            </a:r>
            <a:r>
              <a:rPr lang="el-GR" sz="4000" dirty="0"/>
              <a:t>	</a:t>
            </a:r>
            <a:r>
              <a:rPr lang="el-GR" sz="4000" dirty="0" smtClean="0"/>
              <a:t>									</a:t>
            </a:r>
            <a:r>
              <a:rPr lang="el-GR" sz="4500" dirty="0" err="1" smtClean="0"/>
              <a:t>δημ</a:t>
            </a:r>
            <a:r>
              <a:rPr lang="el-GR" sz="4500" dirty="0" smtClean="0"/>
              <a:t>. 1929</a:t>
            </a:r>
            <a:endParaRPr lang="el-GR" sz="4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21237" cy="1143000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Των Εβραίων 50 </a:t>
            </a:r>
            <a:r>
              <a:rPr lang="el-GR" sz="2000" b="1" dirty="0" err="1" smtClean="0">
                <a:solidFill>
                  <a:srgbClr val="C00000"/>
                </a:solidFill>
              </a:rPr>
              <a:t>μ.Χ</a:t>
            </a:r>
            <a:r>
              <a:rPr lang="el-GR" sz="2000" b="1" dirty="0" smtClean="0">
                <a:solidFill>
                  <a:srgbClr val="C00000"/>
                </a:solidFill>
              </a:rPr>
              <a:t>.</a:t>
            </a:r>
            <a:endParaRPr lang="el-GR" sz="2000" b="1" dirty="0">
              <a:solidFill>
                <a:srgbClr val="C0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94228"/>
            <a:ext cx="7786468" cy="48319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/>
              <a:t>Ζωγράφος και ποιητής, </a:t>
            </a:r>
            <a:r>
              <a:rPr lang="el-GR" dirty="0" err="1"/>
              <a:t>δρομεύς</a:t>
            </a:r>
            <a:r>
              <a:rPr lang="el-GR" dirty="0"/>
              <a:t> και δισκοβόλος</a:t>
            </a:r>
            <a:r>
              <a:rPr lang="el-GR" dirty="0" smtClean="0"/>
              <a:t>,	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σαν </a:t>
            </a:r>
            <a:r>
              <a:rPr lang="el-GR" dirty="0" err="1"/>
              <a:t>Ενδυμίων</a:t>
            </a:r>
            <a:r>
              <a:rPr lang="el-GR" dirty="0"/>
              <a:t> </a:t>
            </a:r>
            <a:r>
              <a:rPr lang="el-GR" dirty="0" err="1"/>
              <a:t>έμορφος</a:t>
            </a:r>
            <a:r>
              <a:rPr lang="el-GR" dirty="0"/>
              <a:t>, ο Ιάνθης </a:t>
            </a:r>
            <a:r>
              <a:rPr lang="el-GR" dirty="0" err="1"/>
              <a:t>Aντωνίου</a:t>
            </a:r>
            <a:r>
              <a:rPr lang="el-GR" dirty="0"/>
              <a:t>.</a:t>
            </a:r>
            <a:r>
              <a:rPr lang="el-GR" dirty="0"/>
              <a:t/>
            </a:r>
            <a:br>
              <a:rPr lang="el-GR" dirty="0"/>
            </a:br>
            <a:r>
              <a:rPr lang="el-GR" dirty="0" err="1"/>
              <a:t>Aπό</a:t>
            </a:r>
            <a:r>
              <a:rPr lang="el-GR" dirty="0"/>
              <a:t> </a:t>
            </a:r>
            <a:r>
              <a:rPr lang="el-GR" dirty="0" err="1"/>
              <a:t>οικογένειαν</a:t>
            </a:r>
            <a:r>
              <a:rPr lang="el-GR" dirty="0"/>
              <a:t> </a:t>
            </a:r>
            <a:r>
              <a:rPr lang="el-GR" dirty="0" err="1"/>
              <a:t>φίλην</a:t>
            </a:r>
            <a:r>
              <a:rPr lang="el-GR" dirty="0"/>
              <a:t> της Συναγωγής.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«Η τιμιότερές μου μέρες </a:t>
            </a:r>
            <a:r>
              <a:rPr lang="el-GR" dirty="0" err="1"/>
              <a:t>είν</a:t>
            </a:r>
            <a:r>
              <a:rPr lang="el-GR" dirty="0"/>
              <a:t>’ εκείνες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που την αισθητική </a:t>
            </a:r>
            <a:r>
              <a:rPr lang="el-GR" dirty="0" err="1"/>
              <a:t>αναζήτησιν</a:t>
            </a:r>
            <a:r>
              <a:rPr lang="el-GR" dirty="0"/>
              <a:t> </a:t>
            </a:r>
            <a:r>
              <a:rPr lang="el-GR" dirty="0" err="1"/>
              <a:t>αφίνω</a:t>
            </a:r>
            <a:r>
              <a:rPr lang="el-GR" dirty="0" smtClean="0"/>
              <a:t>,							5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που εγκαταλείπω τον ωραίο και </a:t>
            </a:r>
            <a:r>
              <a:rPr lang="el-GR" dirty="0" err="1"/>
              <a:t>σκληρόν</a:t>
            </a:r>
            <a:r>
              <a:rPr lang="el-GR" dirty="0"/>
              <a:t> ελληνισμό,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με την κυρίαρχη </a:t>
            </a:r>
            <a:r>
              <a:rPr lang="el-GR" dirty="0" err="1"/>
              <a:t>προσήλωσι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σε τέλεια καμωμένα και φθαρτά άσπρα μέλη.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Και γένομαι αυτός που θα ήθελα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πάντα να μένω· των Εβραίων, των ιερών Εβραίων, ο υιός</a:t>
            </a:r>
            <a:r>
              <a:rPr lang="el-GR" dirty="0" smtClean="0"/>
              <a:t>.»		10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Ένθερμη λίαν η </a:t>
            </a:r>
            <a:r>
              <a:rPr lang="el-GR" dirty="0" err="1"/>
              <a:t>δήλωσίς</a:t>
            </a:r>
            <a:r>
              <a:rPr lang="el-GR" dirty="0"/>
              <a:t> του. «Πάντα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να μένω των Εβραίων, των ιερών Εβραίων —»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Όμως δεν έμενε τοιούτος διόλου.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Ο Ηδονισμός κ’ η Τέχνη της </a:t>
            </a:r>
            <a:r>
              <a:rPr lang="el-GR" dirty="0" err="1"/>
              <a:t>Aλεξανδρείας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αφοσιωμένο τους παιδί τον είχαν. </a:t>
            </a:r>
            <a:r>
              <a:rPr lang="el-GR" dirty="0"/>
              <a:t>	</a:t>
            </a:r>
            <a:r>
              <a:rPr lang="el-GR" dirty="0" smtClean="0"/>
              <a:t>						15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							</a:t>
            </a:r>
            <a:r>
              <a:rPr lang="el-GR" dirty="0" err="1" smtClean="0"/>
              <a:t>γρ</a:t>
            </a:r>
            <a:r>
              <a:rPr lang="el-GR" dirty="0" smtClean="0"/>
              <a:t>. 1912--</a:t>
            </a:r>
            <a:r>
              <a:rPr lang="el-GR" dirty="0" err="1" smtClean="0"/>
              <a:t>δημ</a:t>
            </a:r>
            <a:r>
              <a:rPr lang="el-GR" dirty="0" smtClean="0"/>
              <a:t>. 1919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1015"/>
            <a:ext cx="8229600" cy="351693"/>
          </a:xfrm>
        </p:spPr>
        <p:txBody>
          <a:bodyPr>
            <a:normAutofit fontScale="90000"/>
          </a:bodyPr>
          <a:lstStyle/>
          <a:p>
            <a:r>
              <a:rPr lang="el-GR" sz="1800" b="1" dirty="0" smtClean="0">
                <a:solidFill>
                  <a:srgbClr val="C00000"/>
                </a:solidFill>
                <a:latin typeface="Book Antiqua" pitchFamily="18" charset="0"/>
              </a:rPr>
              <a:t>ΒΙΒΛΙΟΓΡΑΦΙΑ</a:t>
            </a:r>
            <a:endParaRPr lang="el-GR" sz="1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03385"/>
            <a:ext cx="8229600" cy="58065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800" dirty="0" smtClean="0"/>
              <a:t>Δημήτρης </a:t>
            </a:r>
            <a:r>
              <a:rPr lang="el-GR" sz="1800" dirty="0" err="1" smtClean="0"/>
              <a:t>Αγγελάτος</a:t>
            </a:r>
            <a:r>
              <a:rPr lang="el-GR" sz="1800" dirty="0" smtClean="0"/>
              <a:t>, </a:t>
            </a:r>
            <a:r>
              <a:rPr lang="el-GR" sz="1800" dirty="0"/>
              <a:t>«</a:t>
            </a:r>
            <a:r>
              <a:rPr lang="el-GR" sz="1800" dirty="0" err="1"/>
              <a:t>Μύρης</a:t>
            </a:r>
            <a:r>
              <a:rPr lang="el-GR" sz="1800" dirty="0"/>
              <a:t>· Αλεξάνδρεια του 340 μ. Χ.»,</a:t>
            </a:r>
            <a:r>
              <a:rPr lang="el-GR" sz="1800" i="1" dirty="0"/>
              <a:t> Η ποίηση του κράματος (Μοντερνισμός και </a:t>
            </a:r>
            <a:r>
              <a:rPr lang="el-GR" sz="1800" i="1" dirty="0" err="1"/>
              <a:t>διαπλιτισμικότητα</a:t>
            </a:r>
            <a:r>
              <a:rPr lang="el-GR" sz="1800" i="1" dirty="0"/>
              <a:t> στο έργο του Καβάφη)</a:t>
            </a:r>
            <a:r>
              <a:rPr lang="el-GR" sz="1800" dirty="0"/>
              <a:t>, Ηράκλειο, Παν/</a:t>
            </a:r>
            <a:r>
              <a:rPr lang="el-GR" sz="1800" dirty="0" err="1"/>
              <a:t>κές</a:t>
            </a:r>
            <a:r>
              <a:rPr lang="el-GR" sz="1800" dirty="0"/>
              <a:t> εκδόσεις Κρήτης, </a:t>
            </a:r>
            <a:r>
              <a:rPr lang="el-GR" sz="1800" dirty="0" smtClean="0"/>
              <a:t>2000, 95-102.</a:t>
            </a:r>
          </a:p>
          <a:p>
            <a:pPr>
              <a:buNone/>
            </a:pPr>
            <a:r>
              <a:rPr lang="en-US" sz="1800" dirty="0" err="1" smtClean="0"/>
              <a:t>Giampiero</a:t>
            </a:r>
            <a:r>
              <a:rPr lang="en-US" sz="1800" dirty="0" smtClean="0"/>
              <a:t> </a:t>
            </a:r>
            <a:r>
              <a:rPr lang="en-US" sz="1800" dirty="0" err="1" smtClean="0"/>
              <a:t>Bellingeri</a:t>
            </a:r>
            <a:r>
              <a:rPr lang="el-GR" sz="1800" dirty="0" smtClean="0"/>
              <a:t>, </a:t>
            </a:r>
            <a:r>
              <a:rPr lang="el-GR" sz="1800" dirty="0"/>
              <a:t>«Για ίσες/ισότιμες σχέσεις;», στο </a:t>
            </a:r>
            <a:r>
              <a:rPr lang="el-GR" sz="1800" i="1" dirty="0"/>
              <a:t>Η ποίηση του κράματος (Μοντερνισμός και </a:t>
            </a:r>
            <a:r>
              <a:rPr lang="el-GR" sz="1800" i="1" dirty="0" err="1"/>
              <a:t>διαπ</a:t>
            </a:r>
            <a:r>
              <a:rPr lang="en-US" sz="1800" i="1" dirty="0"/>
              <a:t>o</a:t>
            </a:r>
            <a:r>
              <a:rPr lang="el-GR" sz="1800" i="1" dirty="0" err="1"/>
              <a:t>λιτισμικότητα</a:t>
            </a:r>
            <a:r>
              <a:rPr lang="el-GR" sz="1800" i="1" dirty="0"/>
              <a:t> στο έργο του Καβάφη)</a:t>
            </a:r>
            <a:r>
              <a:rPr lang="el-GR" sz="1800" dirty="0"/>
              <a:t>, Ηράκλειο, Παν/</a:t>
            </a:r>
            <a:r>
              <a:rPr lang="el-GR" sz="1800" dirty="0" err="1"/>
              <a:t>κές</a:t>
            </a:r>
            <a:r>
              <a:rPr lang="el-GR" sz="1800" dirty="0"/>
              <a:t> εκδόσεις Κρήτης, </a:t>
            </a:r>
            <a:r>
              <a:rPr lang="el-GR" sz="1800" dirty="0" smtClean="0"/>
              <a:t>2000, 273-289</a:t>
            </a:r>
            <a:r>
              <a:rPr lang="el-GR" sz="1800" dirty="0"/>
              <a:t>.</a:t>
            </a:r>
          </a:p>
          <a:p>
            <a:pPr>
              <a:buNone/>
            </a:pPr>
            <a:r>
              <a:rPr lang="el-GR" sz="1800" dirty="0" smtClean="0"/>
              <a:t>Ευριπίδης </a:t>
            </a:r>
            <a:r>
              <a:rPr lang="el-GR" sz="1800" dirty="0" err="1" smtClean="0"/>
              <a:t>Γαραντούδης</a:t>
            </a:r>
            <a:r>
              <a:rPr lang="el-GR" sz="1800" dirty="0" smtClean="0"/>
              <a:t>, </a:t>
            </a:r>
            <a:r>
              <a:rPr lang="el-GR" sz="1800" dirty="0"/>
              <a:t>«“Ωραία λουλούδια κι άσπρα….” Η τυραννία και η κάθαρση της ερωτικής μνήμης», </a:t>
            </a:r>
            <a:r>
              <a:rPr lang="el-GR" sz="1800" i="1" dirty="0"/>
              <a:t>Ποίηση</a:t>
            </a:r>
            <a:r>
              <a:rPr lang="el-GR" sz="1800" dirty="0"/>
              <a:t> 8 (</a:t>
            </a:r>
            <a:r>
              <a:rPr lang="el-GR" sz="1800" dirty="0" smtClean="0"/>
              <a:t>Φθινόπωρο-Χειμώνας 1996) </a:t>
            </a:r>
            <a:r>
              <a:rPr lang="el-GR" sz="1800" dirty="0"/>
              <a:t>155-167.</a:t>
            </a:r>
          </a:p>
          <a:p>
            <a:pPr>
              <a:buNone/>
            </a:pPr>
            <a:r>
              <a:rPr lang="el-GR" sz="1800" dirty="0" smtClean="0"/>
              <a:t>Ξ</a:t>
            </a:r>
            <a:r>
              <a:rPr lang="el-GR" sz="1800" dirty="0"/>
              <a:t>. </a:t>
            </a:r>
            <a:r>
              <a:rPr lang="el-GR" sz="1800" dirty="0" smtClean="0"/>
              <a:t>Α</a:t>
            </a:r>
            <a:r>
              <a:rPr lang="en-US" sz="1800" dirty="0" smtClean="0"/>
              <a:t>. </a:t>
            </a:r>
            <a:r>
              <a:rPr lang="el-GR" sz="1800" dirty="0" err="1" smtClean="0"/>
              <a:t>Κοκόλης</a:t>
            </a:r>
            <a:r>
              <a:rPr lang="el-GR" sz="1800" dirty="0" smtClean="0"/>
              <a:t>, </a:t>
            </a:r>
            <a:r>
              <a:rPr lang="el-GR" sz="1800" dirty="0"/>
              <a:t>«</a:t>
            </a:r>
            <a:r>
              <a:rPr lang="el-GR" sz="1800" dirty="0" err="1"/>
              <a:t>Μυρτίας</a:t>
            </a:r>
            <a:r>
              <a:rPr lang="el-GR" sz="1800" dirty="0"/>
              <a:t>, Ιάνθης, Ραφαήλ, Ιγνάτιος, Ρέμων, </a:t>
            </a:r>
            <a:r>
              <a:rPr lang="el-GR" sz="1800" dirty="0" err="1"/>
              <a:t>Κλεώνυμος</a:t>
            </a:r>
            <a:r>
              <a:rPr lang="el-GR" sz="1800" dirty="0"/>
              <a:t>: Πολιτισμικές </a:t>
            </a:r>
            <a:r>
              <a:rPr lang="el-GR" sz="1800" dirty="0" err="1"/>
              <a:t>οσμώσεις</a:t>
            </a:r>
            <a:r>
              <a:rPr lang="el-GR" sz="1800" dirty="0"/>
              <a:t> στον Καβάφη», </a:t>
            </a:r>
            <a:r>
              <a:rPr lang="el-GR" sz="1800" i="1" dirty="0"/>
              <a:t>Η ποίηση του κράματος (Μοντερνισμός και </a:t>
            </a:r>
            <a:r>
              <a:rPr lang="el-GR" sz="1800" i="1" dirty="0" err="1"/>
              <a:t>διαπλιτισμικότητα</a:t>
            </a:r>
            <a:r>
              <a:rPr lang="el-GR" sz="1800" i="1" dirty="0"/>
              <a:t> στο έργο του Καβάφη)</a:t>
            </a:r>
            <a:r>
              <a:rPr lang="el-GR" sz="1800" dirty="0"/>
              <a:t>, Ηράκλειο, Παν/</a:t>
            </a:r>
            <a:r>
              <a:rPr lang="el-GR" sz="1800" dirty="0" err="1"/>
              <a:t>κές</a:t>
            </a:r>
            <a:r>
              <a:rPr lang="el-GR" sz="1800" dirty="0"/>
              <a:t> εκδόσεις Κρήτης, </a:t>
            </a:r>
            <a:r>
              <a:rPr lang="el-GR" sz="1800" dirty="0" smtClean="0"/>
              <a:t>2000, 291-300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r>
              <a:rPr lang="el-GR" sz="1800" dirty="0" smtClean="0"/>
              <a:t>Μιχάλης </a:t>
            </a:r>
            <a:r>
              <a:rPr lang="el-GR" sz="1800" dirty="0" err="1" smtClean="0"/>
              <a:t>Πιερής</a:t>
            </a:r>
            <a:r>
              <a:rPr lang="el-GR" sz="1800" dirty="0" smtClean="0"/>
              <a:t>, </a:t>
            </a:r>
            <a:r>
              <a:rPr lang="el-GR" sz="1800" dirty="0"/>
              <a:t>«Έρως και εξουσία: όψεις της ποιητικής του Καβάφη», </a:t>
            </a:r>
            <a:r>
              <a:rPr lang="el-GR" sz="1800" i="1" dirty="0" err="1"/>
              <a:t>Μολυβδοκονδυλοπελεκητής</a:t>
            </a:r>
            <a:r>
              <a:rPr lang="el-GR" sz="1800" dirty="0"/>
              <a:t> </a:t>
            </a:r>
            <a:r>
              <a:rPr lang="el-GR" sz="1800" dirty="0" smtClean="0"/>
              <a:t>6 (1998-1999) 17-57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r>
              <a:rPr lang="el-GR" sz="1800" dirty="0"/>
              <a:t>--------------------------- </a:t>
            </a:r>
            <a:r>
              <a:rPr lang="el-GR" sz="1800" dirty="0" smtClean="0"/>
              <a:t>«</a:t>
            </a:r>
            <a:r>
              <a:rPr lang="el-GR" sz="1800" dirty="0"/>
              <a:t>Έρως και εξουσία: όψεις της ποιητικής του Καβάφη», </a:t>
            </a:r>
            <a:r>
              <a:rPr lang="el-GR" sz="1800" i="1" dirty="0"/>
              <a:t>Ο Πολίτης</a:t>
            </a:r>
            <a:r>
              <a:rPr lang="el-GR" sz="1800" dirty="0"/>
              <a:t>, 74 (</a:t>
            </a:r>
            <a:r>
              <a:rPr lang="el-GR" sz="1800" dirty="0" smtClean="0"/>
              <a:t>Μάρτιος 2000) </a:t>
            </a:r>
            <a:r>
              <a:rPr lang="el-GR" sz="1800" dirty="0"/>
              <a:t>56-61. </a:t>
            </a:r>
            <a:endParaRPr lang="el-GR" sz="1800" dirty="0" smtClean="0"/>
          </a:p>
          <a:p>
            <a:pPr marL="0" indent="0">
              <a:buNone/>
            </a:pPr>
            <a:r>
              <a:rPr lang="en-US" sz="1800" dirty="0" smtClean="0"/>
              <a:t>Diana Haas, </a:t>
            </a:r>
            <a:r>
              <a:rPr lang="el-GR" sz="1800" dirty="0" smtClean="0"/>
              <a:t>«Θρησκευτικές </a:t>
            </a:r>
            <a:r>
              <a:rPr lang="el-GR" sz="1800" dirty="0"/>
              <a:t>μεταστροφές στην Αλεξάνδρεια του Καβάφη», στο </a:t>
            </a:r>
            <a:r>
              <a:rPr lang="el-GR" sz="1800" i="1" dirty="0"/>
              <a:t>Η ποίηση του κράματος (Μοντερνισμός και </a:t>
            </a:r>
            <a:r>
              <a:rPr lang="el-GR" sz="1800" i="1" dirty="0" err="1"/>
              <a:t>διαπλιτισμικότητα</a:t>
            </a:r>
            <a:r>
              <a:rPr lang="el-GR" sz="1800" i="1" dirty="0"/>
              <a:t> στο έργο του Καβάφη)</a:t>
            </a:r>
            <a:r>
              <a:rPr lang="el-GR" sz="1800" dirty="0"/>
              <a:t>, Ηράκλειο, Παν/</a:t>
            </a:r>
            <a:r>
              <a:rPr lang="el-GR" sz="1800" dirty="0" err="1"/>
              <a:t>κές</a:t>
            </a:r>
            <a:r>
              <a:rPr lang="el-GR" sz="1800" dirty="0"/>
              <a:t> εκδόσεις Κρήτης, </a:t>
            </a:r>
            <a:r>
              <a:rPr lang="en-US" sz="1800" dirty="0" smtClean="0"/>
              <a:t>2000, </a:t>
            </a:r>
            <a:r>
              <a:rPr lang="el-GR" sz="1800" dirty="0" smtClean="0"/>
              <a:t>47-65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endParaRPr lang="el-GR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3966</TotalTime>
  <Words>262</Words>
  <Application>Microsoft Office PowerPoint</Application>
  <PresentationFormat>Προβολή στην οθόνη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Andalus</vt:lpstr>
      <vt:lpstr>Arial</vt:lpstr>
      <vt:lpstr>Book Antiqua</vt:lpstr>
      <vt:lpstr>Calibri</vt:lpstr>
      <vt:lpstr>Garamond</vt:lpstr>
      <vt:lpstr>Office Theme</vt:lpstr>
      <vt:lpstr>Παρουσίαση του PowerPoint</vt:lpstr>
      <vt:lpstr>Μέσα στα καπηλειά—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Των Εβραίων 50 μ.Χ.</vt:lpstr>
      <vt:lpstr>ΒΙΒΛΙΟΓΡΑΦΙΑ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Κατερίνα Κωστίου</cp:lastModifiedBy>
  <cp:revision>273</cp:revision>
  <dcterms:created xsi:type="dcterms:W3CDTF">2013-02-15T14:50:52Z</dcterms:created>
  <dcterms:modified xsi:type="dcterms:W3CDTF">2015-01-11T22:57:33Z</dcterms:modified>
</cp:coreProperties>
</file>