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4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C8047-41F6-4F02-889B-4C5F7D1AFB12}" type="datetimeFigureOut">
              <a:rPr lang="en-US" smtClean="0"/>
              <a:t>4/6/2015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C567A-BE1A-446F-95B9-4BB580B48727}" type="slidenum">
              <a:rPr lang="en-US" smtClean="0"/>
              <a:t>‹#›</a:t>
            </a:fld>
            <a:endParaRPr lang="en-US"/>
          </a:p>
        </p:txBody>
      </p:sp>
    </p:spTree>
    <p:extLst>
      <p:ext uri="{BB962C8B-B14F-4D97-AF65-F5344CB8AC3E}">
        <p14:creationId xmlns:p14="http://schemas.microsoft.com/office/powerpoint/2010/main" val="284945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C5350-267C-4D70-AD60-914342EBAD3D}"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84224-0D18-4C86-AE12-A1E1B1226362}"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E9D12-5912-4803-9D56-4F4000B0B54D}"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DA9C1-A36A-4553-A6C4-436942D346F7}"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53541-9AA6-4C78-9C0B-17411F7C67C7}" type="datetime1">
              <a:rPr lang="en-US" smtClean="0"/>
              <a:t>4/6/2015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0BAB00-031C-487D-9FF0-E690B151B279}"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0A949C-939D-4E20-A893-5C54AD076162}" type="datetime1">
              <a:rPr lang="en-US" smtClean="0"/>
              <a:t>4/6/2015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7185D7-8E28-47C0-A436-759721AB53CA}" type="datetime1">
              <a:rPr lang="en-US" smtClean="0"/>
              <a:t>4/6/2015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19A9C-3521-4AD1-83FE-CA8AFF805EF4}" type="datetime1">
              <a:rPr lang="en-US" smtClean="0"/>
              <a:t>4/6/2015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28821-5133-4B6B-99CC-E10C6C27637B}"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97F7F-6A62-44A6-A5AF-399A43AA297B}" type="datetime1">
              <a:rPr lang="en-US" smtClean="0"/>
              <a:t>4/6/2015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14F60-8119-4AC1-BA5C-924D6777261D}" type="datetime1">
              <a:rPr lang="en-US" smtClean="0"/>
              <a:t>4/6/2015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solidFill>
                  <a:srgbClr val="4BACC6">
                    <a:lumMod val="75000"/>
                  </a:srgbClr>
                </a:solidFill>
              </a:rPr>
              <a:t>Το </a:t>
            </a:r>
            <a:r>
              <a:rPr lang="el-GR" dirty="0" smtClean="0">
                <a:solidFill>
                  <a:srgbClr val="4BACC6">
                    <a:lumMod val="75000"/>
                  </a:srgbClr>
                </a:solidFill>
              </a:rPr>
              <a:t>ευρωπαϊκό θέατρο </a:t>
            </a:r>
            <a:r>
              <a:rPr lang="el-GR" dirty="0">
                <a:solidFill>
                  <a:srgbClr val="4BACC6">
                    <a:lumMod val="75000"/>
                  </a:srgbClr>
                </a:solidFill>
              </a:rPr>
              <a:t>του 20ού αιώνα (1900-1960)</a:t>
            </a:r>
            <a:endParaRPr lang="en-US" dirty="0"/>
          </a:p>
        </p:txBody>
      </p:sp>
      <p:sp>
        <p:nvSpPr>
          <p:cNvPr id="3" name="Subtitle 2"/>
          <p:cNvSpPr>
            <a:spLocks noGrp="1"/>
          </p:cNvSpPr>
          <p:nvPr>
            <p:ph type="subTitle" idx="1"/>
          </p:nvPr>
        </p:nvSpPr>
        <p:spPr/>
        <p:txBody>
          <a:bodyPr>
            <a:normAutofit fontScale="92500" lnSpcReduction="20000"/>
          </a:bodyPr>
          <a:lstStyle/>
          <a:p>
            <a:pPr lvl="0"/>
            <a:r>
              <a:rPr lang="el-GR" sz="2000" dirty="0">
                <a:solidFill>
                  <a:prstClr val="black">
                    <a:tint val="75000"/>
                  </a:prstClr>
                </a:solidFill>
              </a:rPr>
              <a:t>Ενότητα </a:t>
            </a:r>
            <a:r>
              <a:rPr lang="el-GR" sz="2000" dirty="0" smtClean="0">
                <a:solidFill>
                  <a:prstClr val="black">
                    <a:tint val="75000"/>
                  </a:prstClr>
                </a:solidFill>
              </a:rPr>
              <a:t>9</a:t>
            </a:r>
          </a:p>
          <a:p>
            <a:pPr lvl="0"/>
            <a:r>
              <a:rPr lang="el-GR" sz="2000" dirty="0" smtClean="0">
                <a:solidFill>
                  <a:prstClr val="black">
                    <a:tint val="75000"/>
                  </a:prstClr>
                </a:solidFill>
              </a:rPr>
              <a:t> </a:t>
            </a:r>
            <a:r>
              <a:rPr lang="el-GR" sz="2000" dirty="0" smtClean="0">
                <a:solidFill>
                  <a:prstClr val="black"/>
                </a:solidFill>
              </a:rPr>
              <a:t>Η μεταπολεμική ευρωπαϊκή δραματουργία</a:t>
            </a:r>
            <a:endParaRPr lang="en-US" sz="2000" dirty="0">
              <a:solidFill>
                <a:prstClr val="black"/>
              </a:solidFill>
            </a:endParaRPr>
          </a:p>
          <a:p>
            <a:pPr lvl="0"/>
            <a:endParaRPr lang="en-US" sz="2000" dirty="0">
              <a:solidFill>
                <a:prstClr val="black"/>
              </a:solidFill>
            </a:endParaRPr>
          </a:p>
          <a:p>
            <a:pPr lvl="0"/>
            <a:r>
              <a:rPr lang="el-GR" sz="2000" dirty="0">
                <a:solidFill>
                  <a:prstClr val="black"/>
                </a:solidFill>
              </a:rPr>
              <a:t>Αγγελική </a:t>
            </a:r>
            <a:r>
              <a:rPr lang="el-GR" sz="2000" dirty="0" err="1">
                <a:solidFill>
                  <a:prstClr val="black"/>
                </a:solidFill>
              </a:rPr>
              <a:t>Ρόζη</a:t>
            </a:r>
            <a:r>
              <a:rPr lang="el-GR" sz="2000" dirty="0">
                <a:solidFill>
                  <a:prstClr val="black"/>
                </a:solidFill>
              </a:rPr>
              <a:t/>
            </a:r>
            <a:br>
              <a:rPr lang="el-GR" sz="2000" dirty="0">
                <a:solidFill>
                  <a:prstClr val="black"/>
                </a:solidFill>
              </a:rPr>
            </a:br>
            <a:r>
              <a:rPr lang="el-GR" sz="2000" dirty="0">
                <a:solidFill>
                  <a:prstClr val="black"/>
                </a:solidFill>
              </a:rPr>
              <a:t>Πανεπιστήμιο Πατρών</a:t>
            </a:r>
            <a:br>
              <a:rPr lang="el-GR" sz="2000" dirty="0">
                <a:solidFill>
                  <a:prstClr val="black"/>
                </a:solidFill>
              </a:rPr>
            </a:br>
            <a:r>
              <a:rPr lang="el-GR" sz="2000" dirty="0">
                <a:solidFill>
                  <a:prstClr val="black"/>
                </a:solidFill>
              </a:rPr>
              <a:t>Τμήμα Θεατρικών </a:t>
            </a:r>
            <a:r>
              <a:rPr lang="el-GR" sz="2000" dirty="0" smtClean="0">
                <a:solidFill>
                  <a:prstClr val="black"/>
                </a:solidFill>
              </a:rPr>
              <a:t>Σπουδών</a:t>
            </a:r>
            <a:endParaRPr lang="en-US" sz="2000" dirty="0">
              <a:solidFill>
                <a:prstClr val="black">
                  <a:tint val="75000"/>
                </a:prstClr>
              </a:solidFill>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4800"/>
            <a:ext cx="36941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417240"/>
            <a:ext cx="45180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89946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a:solidFill>
                  <a:srgbClr val="1F497D">
                    <a:lumMod val="60000"/>
                    <a:lumOff val="40000"/>
                  </a:srgbClr>
                </a:solidFill>
              </a:rPr>
              <a:t>Βασικά γνωρίσματα της δραματουργίας του </a:t>
            </a:r>
            <a:r>
              <a:rPr lang="el-GR" sz="4000" dirty="0" smtClean="0">
                <a:solidFill>
                  <a:srgbClr val="1F497D">
                    <a:lumMod val="60000"/>
                    <a:lumOff val="40000"/>
                  </a:srgbClr>
                </a:solidFill>
              </a:rPr>
              <a:t>παραλόγου</a:t>
            </a:r>
            <a:endParaRPr lang="en-US" dirty="0"/>
          </a:p>
        </p:txBody>
      </p:sp>
      <p:sp>
        <p:nvSpPr>
          <p:cNvPr id="3" name="Content Placeholder 2"/>
          <p:cNvSpPr>
            <a:spLocks noGrp="1"/>
          </p:cNvSpPr>
          <p:nvPr>
            <p:ph idx="1"/>
          </p:nvPr>
        </p:nvSpPr>
        <p:spPr/>
        <p:txBody>
          <a:bodyPr>
            <a:normAutofit/>
          </a:bodyPr>
          <a:lstStyle/>
          <a:p>
            <a:pPr lvl="0"/>
            <a:r>
              <a:rPr lang="el-GR" sz="2800" dirty="0">
                <a:solidFill>
                  <a:prstClr val="black"/>
                </a:solidFill>
              </a:rPr>
              <a:t>Ονειρική λογική στην κατασκευή του φανταστικού </a:t>
            </a:r>
            <a:r>
              <a:rPr lang="el-GR" sz="2800" dirty="0" smtClean="0">
                <a:solidFill>
                  <a:prstClr val="black"/>
                </a:solidFill>
              </a:rPr>
              <a:t>κόσμου</a:t>
            </a:r>
            <a:r>
              <a:rPr lang="el-GR" sz="2800" dirty="0">
                <a:solidFill>
                  <a:prstClr val="black"/>
                </a:solidFill>
              </a:rPr>
              <a:t>: </a:t>
            </a:r>
            <a:r>
              <a:rPr lang="el-GR" sz="2800" dirty="0" smtClean="0">
                <a:solidFill>
                  <a:prstClr val="black"/>
                </a:solidFill>
              </a:rPr>
              <a:t>το υποσυνείδητο </a:t>
            </a:r>
            <a:r>
              <a:rPr lang="el-GR" sz="2800" dirty="0">
                <a:solidFill>
                  <a:prstClr val="black"/>
                </a:solidFill>
              </a:rPr>
              <a:t>και η φαντασία είναι οι δυνάμεις που καθοδηγούν το λόγο και τις πράξεις των δραματικών προσώπων.</a:t>
            </a:r>
          </a:p>
          <a:p>
            <a:pPr lvl="0"/>
            <a:r>
              <a:rPr lang="el-GR" sz="2800" dirty="0">
                <a:solidFill>
                  <a:prstClr val="black"/>
                </a:solidFill>
              </a:rPr>
              <a:t>Ανατρεπτική χρήση του λόγου: η γλώσσα παύει να λειτουργεί ως μέσο επικοινωνίας και «ταυτίζεται» με τη δράση, ενώ συχνά αποκτά «υλική» διάσταση.</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2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solidFill>
                  <a:srgbClr val="1F497D">
                    <a:lumMod val="60000"/>
                    <a:lumOff val="40000"/>
                  </a:srgbClr>
                </a:solidFill>
              </a:rPr>
              <a:t>Βασικά γνωρίσματα της δραματουργίας του </a:t>
            </a:r>
            <a:r>
              <a:rPr lang="el-GR" sz="3600" dirty="0" smtClean="0">
                <a:solidFill>
                  <a:srgbClr val="1F497D">
                    <a:lumMod val="60000"/>
                    <a:lumOff val="40000"/>
                  </a:srgbClr>
                </a:solidFill>
              </a:rPr>
              <a:t>παραλόγου</a:t>
            </a:r>
            <a:endParaRPr lang="en-US" dirty="0"/>
          </a:p>
        </p:txBody>
      </p:sp>
      <p:sp>
        <p:nvSpPr>
          <p:cNvPr id="3" name="Content Placeholder 2"/>
          <p:cNvSpPr>
            <a:spLocks noGrp="1"/>
          </p:cNvSpPr>
          <p:nvPr>
            <p:ph idx="1"/>
          </p:nvPr>
        </p:nvSpPr>
        <p:spPr/>
        <p:txBody>
          <a:bodyPr>
            <a:normAutofit/>
          </a:bodyPr>
          <a:lstStyle/>
          <a:p>
            <a:pPr lvl="0"/>
            <a:r>
              <a:rPr lang="el-GR" sz="2800" dirty="0">
                <a:solidFill>
                  <a:prstClr val="black"/>
                </a:solidFill>
              </a:rPr>
              <a:t>Η κυρίαρχη λογική του «παιχνιδιού», μιας διαδικασίας χωρίς συγκεκριμένο, «πραγματικό</a:t>
            </a:r>
            <a:r>
              <a:rPr lang="el-GR" sz="2800" dirty="0" smtClean="0">
                <a:solidFill>
                  <a:prstClr val="black"/>
                </a:solidFill>
              </a:rPr>
              <a:t>» διακύβευμα</a:t>
            </a:r>
          </a:p>
          <a:p>
            <a:pPr lvl="0"/>
            <a:r>
              <a:rPr lang="el-GR" sz="2800" dirty="0" smtClean="0">
                <a:solidFill>
                  <a:prstClr val="black"/>
                </a:solidFill>
              </a:rPr>
              <a:t>Η </a:t>
            </a:r>
            <a:r>
              <a:rPr lang="el-GR" sz="2800" dirty="0">
                <a:solidFill>
                  <a:prstClr val="black"/>
                </a:solidFill>
              </a:rPr>
              <a:t>νέα αντίληψη για το </a:t>
            </a:r>
            <a:r>
              <a:rPr lang="el-GR" sz="2800" dirty="0" smtClean="0">
                <a:solidFill>
                  <a:prstClr val="black"/>
                </a:solidFill>
              </a:rPr>
              <a:t>κωμικό: </a:t>
            </a:r>
            <a:r>
              <a:rPr lang="el-GR" sz="2800" dirty="0">
                <a:solidFill>
                  <a:prstClr val="black"/>
                </a:solidFill>
              </a:rPr>
              <a:t>το κωμικό που συνυφαίνεται με το τραγικό ή που έχει την όψη του </a:t>
            </a:r>
            <a:r>
              <a:rPr lang="el-GR" sz="2800" dirty="0" err="1">
                <a:solidFill>
                  <a:prstClr val="black"/>
                </a:solidFill>
              </a:rPr>
              <a:t>γκροτέσκου</a:t>
            </a:r>
            <a:r>
              <a:rPr lang="el-GR" sz="2800" dirty="0">
                <a:solidFill>
                  <a:prstClr val="black"/>
                </a:solidFill>
              </a:rPr>
              <a:t>.</a:t>
            </a: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31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02321" y="3044280"/>
            <a:ext cx="373935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4400" b="0" i="0" u="none" strike="noStrike" kern="0" cap="none" spc="0" normalizeH="0" baseline="0" noProof="0" dirty="0" smtClean="0">
                <a:ln>
                  <a:noFill/>
                </a:ln>
                <a:solidFill>
                  <a:srgbClr val="4F81BD"/>
                </a:solidFill>
                <a:effectLst/>
                <a:uLnTx/>
                <a:uFillTx/>
              </a:rPr>
              <a:t>Τέλος Ενότητας</a:t>
            </a:r>
            <a:endParaRPr kumimoji="0" lang="en-US"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297104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3" name="Title 1"/>
          <p:cNvSpPr txBox="1">
            <a:spLocks/>
          </p:cNvSpPr>
          <p:nvPr/>
        </p:nvSpPr>
        <p:spPr>
          <a:xfrm>
            <a:off x="457200" y="-1622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5075BC"/>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smtClean="0">
                <a:ln>
                  <a:noFill/>
                </a:ln>
                <a:solidFill>
                  <a:srgbClr val="5075BC"/>
                </a:solidFill>
                <a:effectLst/>
                <a:uLnTx/>
                <a:uFillTx/>
                <a:latin typeface="Calibri"/>
                <a:ea typeface="+mj-ea"/>
                <a:cs typeface="+mj-cs"/>
              </a:rPr>
              <a:t>Σημείωμα Αδειοδότησης</a:t>
            </a:r>
            <a:endParaRPr kumimoji="0" lang="el-GR" sz="4400" b="0" i="0" u="none" strike="noStrike" kern="1200" cap="none" spc="0" normalizeH="0" baseline="0" noProof="0" dirty="0">
              <a:ln>
                <a:noFill/>
              </a:ln>
              <a:solidFill>
                <a:srgbClr val="5075BC"/>
              </a:solidFill>
              <a:effectLst/>
              <a:uLnTx/>
              <a:uFillTx/>
              <a:latin typeface="Calibri"/>
              <a:ea typeface="+mj-ea"/>
              <a:cs typeface="+mj-cs"/>
            </a:endParaRPr>
          </a:p>
        </p:txBody>
      </p:sp>
      <p:sp>
        <p:nvSpPr>
          <p:cNvPr id="4" name="Content Placeholder 2"/>
          <p:cNvSpPr txBox="1">
            <a:spLocks/>
          </p:cNvSpPr>
          <p:nvPr/>
        </p:nvSpPr>
        <p:spPr>
          <a:xfrm>
            <a:off x="107504" y="764704"/>
            <a:ext cx="8928992" cy="144015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l-GR" sz="2000" b="0" i="0" u="none" strike="noStrike" kern="1200" cap="none" spc="0" normalizeH="0" baseline="0" noProof="0" smtClean="0">
                <a:ln>
                  <a:noFill/>
                </a:ln>
                <a:solidFill>
                  <a:sysClr val="windowText" lastClr="000000"/>
                </a:solidFill>
                <a:effectLst/>
                <a:uLnTx/>
                <a:uFillTx/>
                <a:latin typeface="Calibri"/>
                <a:ea typeface="+mn-ea"/>
                <a:cs typeface="+mn-cs"/>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black"/>
                </a:solidFill>
                <a:effectLst/>
                <a:uLnTx/>
                <a:uFillTx/>
              </a:rPr>
              <a:t>[1] http://creativecommons.org/licenses/by-nc-sa/4.0/ </a:t>
            </a:r>
            <a:endParaRPr kumimoji="0" lang="en-US"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black"/>
                </a:solidFill>
                <a:effectLst/>
                <a:uLnTx/>
                <a:uFillTx/>
              </a:rPr>
              <a:t>Ως </a:t>
            </a:r>
            <a:r>
              <a:rPr kumimoji="0" lang="el-GR" sz="1800" b="1" i="0" u="none" strike="noStrike" kern="0" cap="none" spc="0" normalizeH="0" baseline="0" noProof="0" dirty="0" smtClean="0">
                <a:ln>
                  <a:noFill/>
                </a:ln>
                <a:solidFill>
                  <a:prstClr val="black"/>
                </a:solidFill>
                <a:effectLst/>
                <a:uLnTx/>
                <a:uFillTx/>
              </a:rPr>
              <a:t>Μη Εμπορική</a:t>
            </a:r>
            <a:r>
              <a:rPr kumimoji="0" lang="el-GR" sz="1800" b="0" i="0" u="none" strike="noStrike" kern="0" cap="none" spc="0" normalizeH="0" baseline="0" noProof="0" dirty="0" smtClean="0">
                <a:ln>
                  <a:noFill/>
                </a:ln>
                <a:solidFill>
                  <a:prstClr val="black"/>
                </a:solidFill>
                <a:effectLst/>
                <a:uLnTx/>
                <a:uFillTx/>
              </a:rPr>
              <a:t> ορίζεται η χρήση:</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0" cap="none" spc="0" normalizeH="0" baseline="0" noProof="0" dirty="0" smtClean="0">
                <a:ln>
                  <a:noFill/>
                </a:ln>
                <a:solidFill>
                  <a:prstClr val="black"/>
                </a:solidFill>
                <a:effectLst/>
                <a:uLnTx/>
                <a:uFillTx/>
              </a:rPr>
              <a:t>που δεν περιλαμβάνει άμεσο ή έμμεσο οικονομικό όφελος από την χρήση του έργου, για το διανομέα του έργου και </a:t>
            </a:r>
            <a:r>
              <a:rPr kumimoji="0" lang="el-GR" sz="1800" b="0" i="0" u="none" strike="noStrike" kern="0" cap="none" spc="0" normalizeH="0" baseline="0" noProof="0" dirty="0" err="1" smtClean="0">
                <a:ln>
                  <a:noFill/>
                </a:ln>
                <a:solidFill>
                  <a:prstClr val="black"/>
                </a:solidFill>
                <a:effectLst/>
                <a:uLnTx/>
                <a:uFillTx/>
              </a:rPr>
              <a:t>αδειοδόχο</a:t>
            </a:r>
            <a:endParaRPr kumimoji="0" lang="el-GR"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0" cap="none" spc="0" normalizeH="0" baseline="0" noProof="0" dirty="0" smtClean="0">
                <a:ln>
                  <a:noFill/>
                </a:ln>
                <a:solidFill>
                  <a:prstClr val="black"/>
                </a:solidFill>
                <a:effectLst/>
                <a:uLnTx/>
                <a:uFillTx/>
              </a:rPr>
              <a:t>που</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smtClean="0">
                <a:ln>
                  <a:noFill/>
                </a:ln>
                <a:solidFill>
                  <a:prstClr val="black"/>
                </a:solidFill>
                <a:effectLst/>
                <a:uLnTx/>
                <a:uFillTx/>
              </a:rPr>
              <a:t>δεν περιλαμβάνει οικονομική συναλλαγή ως προϋπόθεση για τη χρήση ή πρόσβαση στο έργο</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0" cap="none" spc="0" normalizeH="0" baseline="0" noProof="0" dirty="0" smtClean="0">
                <a:ln>
                  <a:noFill/>
                </a:ln>
                <a:solidFill>
                  <a:prstClr val="black"/>
                </a:solidFill>
                <a:effectLst/>
                <a:uLnTx/>
                <a:uFillTx/>
              </a:rPr>
              <a:t>που</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smtClean="0">
                <a:ln>
                  <a:noFill/>
                </a:ln>
                <a:solidFill>
                  <a:prstClr val="black"/>
                </a:solidFill>
                <a:effectLst/>
                <a:uLnTx/>
                <a:uFillTx/>
              </a:rPr>
              <a:t>δεν προσπορίζει στο διανομέα του έργου και</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err="1" smtClean="0">
                <a:ln>
                  <a:noFill/>
                </a:ln>
                <a:solidFill>
                  <a:prstClr val="black"/>
                </a:solidFill>
                <a:effectLst/>
                <a:uLnTx/>
                <a:uFillTx/>
              </a:rPr>
              <a:t>αδειοδόχο</a:t>
            </a:r>
            <a:r>
              <a:rPr kumimoji="0" lang="en-GB" sz="1800" b="0" i="0" u="none" strike="noStrike" kern="0" cap="none" spc="0" normalizeH="0" baseline="0" noProof="0" dirty="0" smtClean="0">
                <a:ln>
                  <a:noFill/>
                </a:ln>
                <a:solidFill>
                  <a:prstClr val="black"/>
                </a:solidFill>
                <a:effectLst/>
                <a:uLnTx/>
                <a:uFillTx/>
              </a:rPr>
              <a:t> </a:t>
            </a:r>
            <a:r>
              <a:rPr kumimoji="0" lang="el-GR" sz="1800" b="0" i="0" u="none" strike="noStrike" kern="0" cap="none" spc="0" normalizeH="0" baseline="0" noProof="0" dirty="0" smtClean="0">
                <a:ln>
                  <a:noFill/>
                </a:ln>
                <a:solidFill>
                  <a:prstClr val="black"/>
                </a:solidFill>
                <a:effectLst/>
                <a:uLnTx/>
                <a:uFillTx/>
              </a:rPr>
              <a:t>έμμεσο οικονομικό όφελος (π.χ. διαφημίσεις) από την προβολή του έργου σε διαδικτυακό τόπο</a:t>
            </a:r>
            <a:endParaRPr kumimoji="0" lang="en-U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black"/>
                </a:solidFill>
                <a:effectLst/>
                <a:uLnTx/>
                <a:uFillTx/>
              </a:rPr>
              <a:t>Ο δικαιούχος μπορεί να παρέχει στον </a:t>
            </a:r>
            <a:r>
              <a:rPr kumimoji="0" lang="el-GR" sz="1800" b="0" i="0" u="none" strike="noStrike" kern="0" cap="none" spc="0" normalizeH="0" baseline="0" noProof="0" dirty="0" err="1" smtClean="0">
                <a:ln>
                  <a:noFill/>
                </a:ln>
                <a:solidFill>
                  <a:prstClr val="black"/>
                </a:solidFill>
                <a:effectLst/>
                <a:uLnTx/>
                <a:uFillTx/>
              </a:rPr>
              <a:t>αδειοδόχο</a:t>
            </a:r>
            <a:r>
              <a:rPr kumimoji="0" lang="el-GR" sz="1800" b="0" i="0" u="none" strike="noStrike" kern="0" cap="none" spc="0" normalizeH="0" baseline="0" noProof="0" dirty="0" smtClean="0">
                <a:ln>
                  <a:noFill/>
                </a:ln>
                <a:solidFill>
                  <a:prstClr val="black"/>
                </a:solidFill>
                <a:effectLst/>
                <a:uLnTx/>
                <a:uFillTx/>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44927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1397000"/>
            <a:ext cx="52736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77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rgbClr val="5075BC"/>
                </a:solidFill>
              </a:rPr>
              <a:t>Στόχοι της ενότητας</a:t>
            </a:r>
            <a:endParaRPr lang="en-US" dirty="0"/>
          </a:p>
        </p:txBody>
      </p:sp>
      <p:sp>
        <p:nvSpPr>
          <p:cNvPr id="3" name="Content Placeholder 2"/>
          <p:cNvSpPr>
            <a:spLocks noGrp="1"/>
          </p:cNvSpPr>
          <p:nvPr>
            <p:ph idx="1"/>
          </p:nvPr>
        </p:nvSpPr>
        <p:spPr/>
        <p:txBody>
          <a:bodyPr/>
          <a:lstStyle/>
          <a:p>
            <a:r>
              <a:rPr lang="el-GR" dirty="0" smtClean="0"/>
              <a:t>Σκιαγράφηση του ιστορικού πλαισίου</a:t>
            </a:r>
          </a:p>
          <a:p>
            <a:r>
              <a:rPr lang="el-GR" dirty="0" smtClean="0"/>
              <a:t>Αναφορά στις νέες δραματουργικές τεχνικές</a:t>
            </a:r>
          </a:p>
          <a:p>
            <a:r>
              <a:rPr lang="el-GR" dirty="0" smtClean="0"/>
              <a:t>Τα χαρακτηριστικά γνωρίσματα του θεάτρου του παραλόγου και σχετικές ορολογίες</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82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5075BC"/>
                </a:solidFill>
              </a:rPr>
              <a:t>Περιεχόμενα </a:t>
            </a:r>
            <a:r>
              <a:rPr lang="el-GR" dirty="0" smtClean="0">
                <a:solidFill>
                  <a:srgbClr val="5075BC"/>
                </a:solidFill>
              </a:rPr>
              <a:t>της ενότητας</a:t>
            </a:r>
            <a:endParaRPr lang="en-US" dirty="0"/>
          </a:p>
        </p:txBody>
      </p:sp>
      <p:sp>
        <p:nvSpPr>
          <p:cNvPr id="3" name="Content Placeholder 2"/>
          <p:cNvSpPr>
            <a:spLocks noGrp="1"/>
          </p:cNvSpPr>
          <p:nvPr>
            <p:ph idx="1"/>
          </p:nvPr>
        </p:nvSpPr>
        <p:spPr/>
        <p:txBody>
          <a:bodyPr/>
          <a:lstStyle/>
          <a:p>
            <a:r>
              <a:rPr lang="el-GR" dirty="0" smtClean="0"/>
              <a:t>Ιστορικό πλαίσιο</a:t>
            </a:r>
          </a:p>
          <a:p>
            <a:r>
              <a:rPr lang="el-GR" dirty="0" smtClean="0"/>
              <a:t>Το θέατρο του παραλόγου</a:t>
            </a:r>
          </a:p>
          <a:p>
            <a:r>
              <a:rPr lang="el-GR" dirty="0" smtClean="0"/>
              <a:t>Βασικά γνωρίσματα της δραματουργίας του παραλόγου</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27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solidFill>
                  <a:schemeClr val="tx2">
                    <a:lumMod val="60000"/>
                    <a:lumOff val="40000"/>
                  </a:schemeClr>
                </a:solidFill>
                <a:ea typeface="+mn-ea"/>
                <a:cs typeface="+mn-cs"/>
              </a:rPr>
              <a:t>Η μεταπολεμική ευρωπαϊκή δραματουργία</a:t>
            </a:r>
            <a:endParaRPr lang="en-US" sz="4000"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pPr lvl="0"/>
            <a:r>
              <a:rPr lang="el-GR" sz="3000" b="1" dirty="0">
                <a:solidFill>
                  <a:prstClr val="black"/>
                </a:solidFill>
              </a:rPr>
              <a:t>Ιστορικό </a:t>
            </a:r>
            <a:r>
              <a:rPr lang="el-GR" sz="3000" b="1" dirty="0" smtClean="0">
                <a:solidFill>
                  <a:prstClr val="black"/>
                </a:solidFill>
              </a:rPr>
              <a:t>πλαίσιο</a:t>
            </a:r>
          </a:p>
          <a:p>
            <a:pPr marL="0" lvl="0" indent="0" algn="ctr">
              <a:buNone/>
            </a:pPr>
            <a:r>
              <a:rPr lang="el-GR" sz="2800" dirty="0" smtClean="0">
                <a:solidFill>
                  <a:prstClr val="black"/>
                </a:solidFill>
              </a:rPr>
              <a:t>Στα </a:t>
            </a:r>
            <a:r>
              <a:rPr lang="el-GR" sz="2800" dirty="0">
                <a:solidFill>
                  <a:prstClr val="black"/>
                </a:solidFill>
              </a:rPr>
              <a:t>πρώτα μεταπολεμικά χρόνια οι ευρωπαίοι πολίτες βρέθηκαν αντιμέτωποι με μια σειρά </a:t>
            </a:r>
            <a:r>
              <a:rPr lang="el-GR" sz="2800" dirty="0" smtClean="0">
                <a:solidFill>
                  <a:prstClr val="black"/>
                </a:solidFill>
              </a:rPr>
              <a:t>από ερωτήματα </a:t>
            </a:r>
            <a:r>
              <a:rPr lang="el-GR" sz="2800" dirty="0">
                <a:solidFill>
                  <a:prstClr val="black"/>
                </a:solidFill>
              </a:rPr>
              <a:t>που αφορούσαν τις θεμελιώδεις αξίες του πολιτισμού τους. </a:t>
            </a:r>
            <a:endParaRPr lang="el-GR" sz="2800" dirty="0" smtClean="0">
              <a:solidFill>
                <a:prstClr val="black"/>
              </a:solidFill>
            </a:endParaRPr>
          </a:p>
          <a:p>
            <a:pPr marL="0" lvl="0" indent="0" algn="ctr">
              <a:buNone/>
            </a:pPr>
            <a:r>
              <a:rPr lang="el-GR" sz="2800" dirty="0" smtClean="0">
                <a:solidFill>
                  <a:prstClr val="black"/>
                </a:solidFill>
              </a:rPr>
              <a:t>Η </a:t>
            </a:r>
            <a:r>
              <a:rPr lang="el-GR" sz="2800" dirty="0">
                <a:solidFill>
                  <a:prstClr val="black"/>
                </a:solidFill>
              </a:rPr>
              <a:t>πίστη στην παντοδυναμία του σκεπτόμενου ανθρώπου και στη θετική για την πρόοδο του κοινωνικού συνόλου συμβολή των επιστημονικών και πνευματικών επιτευγμάτων, </a:t>
            </a:r>
            <a:r>
              <a:rPr lang="el-GR" sz="2800" dirty="0" smtClean="0">
                <a:solidFill>
                  <a:prstClr val="black"/>
                </a:solidFill>
              </a:rPr>
              <a:t>που μέχρι </a:t>
            </a:r>
            <a:r>
              <a:rPr lang="el-GR" sz="2800" dirty="0">
                <a:solidFill>
                  <a:prstClr val="black"/>
                </a:solidFill>
              </a:rPr>
              <a:t>τότε  αποτελούσαν </a:t>
            </a:r>
            <a:r>
              <a:rPr lang="el-GR" sz="2800" dirty="0" smtClean="0">
                <a:solidFill>
                  <a:prstClr val="black"/>
                </a:solidFill>
              </a:rPr>
              <a:t>τα </a:t>
            </a:r>
            <a:r>
              <a:rPr lang="el-GR" sz="2800" dirty="0">
                <a:solidFill>
                  <a:prstClr val="black"/>
                </a:solidFill>
              </a:rPr>
              <a:t>βασικά στηρίγματα του δυτικού πολιτισμού, τέθηκαν </a:t>
            </a:r>
            <a:r>
              <a:rPr lang="el-GR" sz="2800" dirty="0" smtClean="0">
                <a:solidFill>
                  <a:prstClr val="black"/>
                </a:solidFill>
              </a:rPr>
              <a:t>υπό </a:t>
            </a:r>
            <a:r>
              <a:rPr lang="el-GR" sz="2800" dirty="0">
                <a:solidFill>
                  <a:prstClr val="black"/>
                </a:solidFill>
              </a:rPr>
              <a:t>αμφισβήτηση μετά </a:t>
            </a:r>
            <a:r>
              <a:rPr lang="el-GR" sz="2800" dirty="0" smtClean="0">
                <a:solidFill>
                  <a:prstClr val="black"/>
                </a:solidFill>
              </a:rPr>
              <a:t>τη </a:t>
            </a:r>
            <a:r>
              <a:rPr lang="el-GR" sz="2800" dirty="0">
                <a:solidFill>
                  <a:prstClr val="black"/>
                </a:solidFill>
              </a:rPr>
              <a:t>νέα πραγματικότητα που «επέβαλε» η εικόνα των ναζιστικών στρατοπέδων συγκέντρωσης.</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05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1F497D">
                    <a:lumMod val="60000"/>
                    <a:lumOff val="40000"/>
                  </a:srgbClr>
                </a:solidFill>
              </a:rPr>
              <a:t>Η μεταπολεμική ευρωπαϊκή δραματουργία</a:t>
            </a:r>
            <a:endParaRPr lang="en-US" dirty="0"/>
          </a:p>
        </p:txBody>
      </p:sp>
      <p:sp>
        <p:nvSpPr>
          <p:cNvPr id="3" name="Content Placeholder 2"/>
          <p:cNvSpPr>
            <a:spLocks noGrp="1"/>
          </p:cNvSpPr>
          <p:nvPr>
            <p:ph idx="1"/>
          </p:nvPr>
        </p:nvSpPr>
        <p:spPr>
          <a:xfrm>
            <a:off x="542255" y="1737706"/>
            <a:ext cx="8229600" cy="4525963"/>
          </a:xfrm>
        </p:spPr>
        <p:txBody>
          <a:bodyPr>
            <a:noAutofit/>
          </a:bodyPr>
          <a:lstStyle/>
          <a:p>
            <a:pPr lvl="0"/>
            <a:r>
              <a:rPr lang="el-GR" sz="2800" dirty="0">
                <a:solidFill>
                  <a:prstClr val="black"/>
                </a:solidFill>
              </a:rPr>
              <a:t>Οι ευρωπαίοι θεατρικοί συγγραφείς επιχειρούν, επινοώντας νέες δραματουργικές τεχνικές, να παρουσιάσουν επί σκηνής την εικόνα του δυτικού ανθρώπου που αναζητά απαντήσεις στα ζητήματα αυτά. Οι ιστορικοί του θεάτρου διακρίνουν συνήθως δύο βασικές κατευθύνσεις μέχρι τη δεκαετία του ’60:</a:t>
            </a:r>
          </a:p>
          <a:p>
            <a:pPr lvl="1"/>
            <a:r>
              <a:rPr lang="el-GR" sz="2400" dirty="0">
                <a:solidFill>
                  <a:prstClr val="black"/>
                </a:solidFill>
              </a:rPr>
              <a:t>Στην πρώτη κατατάσσουν τους συγγραφείς του «παραλόγου» </a:t>
            </a:r>
            <a:r>
              <a:rPr lang="el-GR" sz="2400" dirty="0" smtClean="0">
                <a:solidFill>
                  <a:prstClr val="black"/>
                </a:solidFill>
              </a:rPr>
              <a:t>που υιοθετούν </a:t>
            </a:r>
            <a:r>
              <a:rPr lang="el-GR" sz="2400" dirty="0">
                <a:solidFill>
                  <a:prstClr val="black"/>
                </a:solidFill>
              </a:rPr>
              <a:t>μια υπαρξιακή οπτική</a:t>
            </a:r>
          </a:p>
          <a:p>
            <a:pPr lvl="1"/>
            <a:r>
              <a:rPr lang="el-GR" sz="2400" dirty="0">
                <a:solidFill>
                  <a:prstClr val="black"/>
                </a:solidFill>
              </a:rPr>
              <a:t>και </a:t>
            </a:r>
            <a:r>
              <a:rPr lang="el-GR" sz="2400" dirty="0" smtClean="0">
                <a:solidFill>
                  <a:prstClr val="black"/>
                </a:solidFill>
              </a:rPr>
              <a:t>στη </a:t>
            </a:r>
            <a:r>
              <a:rPr lang="el-GR" sz="2400" dirty="0">
                <a:solidFill>
                  <a:prstClr val="black"/>
                </a:solidFill>
              </a:rPr>
              <a:t>δεύτερη εκείνους που προτάσσουν ανοιχτά την πολιτική  στράτευση</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73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Το θέατρο του παραλόγου</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pPr lvl="0"/>
            <a:r>
              <a:rPr lang="el-GR" sz="2400" dirty="0">
                <a:solidFill>
                  <a:prstClr val="black"/>
                </a:solidFill>
              </a:rPr>
              <a:t>Το θέατρο του παραλόγου δεν αποτελεί ένα κίνημα, αλλά αναφέρεται στη «συμπτωματική» συνάντηση νεοεμφανιζόμενων θεατρικών συγγραφέων, των οποίων τα έργα παρουσιάστηκαν σχεδόν ταυτόχρονα στις μικρές σκηνές της αριστερής όχθης του Σηκουάνα, στο Παρίσι. </a:t>
            </a:r>
            <a:endParaRPr lang="el-GR" sz="2400" dirty="0" smtClean="0">
              <a:solidFill>
                <a:prstClr val="black"/>
              </a:solidFill>
            </a:endParaRPr>
          </a:p>
          <a:p>
            <a:pPr lvl="0"/>
            <a:r>
              <a:rPr lang="el-GR" sz="2400" dirty="0" smtClean="0">
                <a:solidFill>
                  <a:prstClr val="black"/>
                </a:solidFill>
              </a:rPr>
              <a:t>Η </a:t>
            </a:r>
            <a:r>
              <a:rPr lang="el-GR" sz="2400" dirty="0">
                <a:solidFill>
                  <a:prstClr val="black"/>
                </a:solidFill>
              </a:rPr>
              <a:t>ταυτόχρονη εμφάνιση και μια σειρά κοινά στοιχεία στις δραματουργικές τεχνικές και τις </a:t>
            </a:r>
            <a:r>
              <a:rPr lang="el-GR" sz="2400" dirty="0" err="1">
                <a:solidFill>
                  <a:prstClr val="black"/>
                </a:solidFill>
              </a:rPr>
              <a:t>θεματολογικές</a:t>
            </a:r>
            <a:r>
              <a:rPr lang="el-GR" sz="2400" dirty="0">
                <a:solidFill>
                  <a:prstClr val="black"/>
                </a:solidFill>
              </a:rPr>
              <a:t> αναζητήσεις των συγγραφέων αυτών είναι οι παράγοντες που εξηγούν την απόπειρα των κριτικών και ιστορικών του θεάτρου να προσδώσουν στο έργο τους τα χαρακτηριστικά ενός «κινήματος». </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09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1F497D">
                    <a:lumMod val="60000"/>
                    <a:lumOff val="40000"/>
                  </a:srgbClr>
                </a:solidFill>
              </a:rPr>
              <a:t>Το </a:t>
            </a:r>
            <a:r>
              <a:rPr lang="el-GR" dirty="0" smtClean="0">
                <a:solidFill>
                  <a:srgbClr val="1F497D">
                    <a:lumMod val="60000"/>
                    <a:lumOff val="40000"/>
                  </a:srgbClr>
                </a:solidFill>
              </a:rPr>
              <a:t>θέατρο </a:t>
            </a:r>
            <a:r>
              <a:rPr lang="el-GR" dirty="0">
                <a:solidFill>
                  <a:srgbClr val="1F497D">
                    <a:lumMod val="60000"/>
                    <a:lumOff val="40000"/>
                  </a:srgbClr>
                </a:solidFill>
              </a:rPr>
              <a:t>του </a:t>
            </a:r>
            <a:r>
              <a:rPr lang="el-GR" dirty="0" smtClean="0">
                <a:solidFill>
                  <a:srgbClr val="1F497D">
                    <a:lumMod val="60000"/>
                    <a:lumOff val="40000"/>
                  </a:srgbClr>
                </a:solidFill>
              </a:rPr>
              <a:t>παραλόγου</a:t>
            </a:r>
            <a:endParaRPr lang="en-US" dirty="0"/>
          </a:p>
        </p:txBody>
      </p:sp>
      <p:sp>
        <p:nvSpPr>
          <p:cNvPr id="3" name="Content Placeholder 2"/>
          <p:cNvSpPr>
            <a:spLocks noGrp="1"/>
          </p:cNvSpPr>
          <p:nvPr>
            <p:ph idx="1"/>
          </p:nvPr>
        </p:nvSpPr>
        <p:spPr/>
        <p:txBody>
          <a:bodyPr>
            <a:normAutofit/>
          </a:bodyPr>
          <a:lstStyle/>
          <a:p>
            <a:r>
              <a:rPr lang="el-GR" sz="2800" dirty="0">
                <a:solidFill>
                  <a:prstClr val="black"/>
                </a:solidFill>
              </a:rPr>
              <a:t>Στην ανάδειξη της νέας δραματουργίας σημαντική ήταν η συμβολή μιας ομάδας </a:t>
            </a:r>
            <a:r>
              <a:rPr lang="el-GR" sz="2800" dirty="0" smtClean="0">
                <a:solidFill>
                  <a:prstClr val="black"/>
                </a:solidFill>
              </a:rPr>
              <a:t>σκηνοθετών </a:t>
            </a:r>
            <a:r>
              <a:rPr lang="el-GR" sz="2800" dirty="0">
                <a:solidFill>
                  <a:prstClr val="black"/>
                </a:solidFill>
              </a:rPr>
              <a:t>οι οποίοι, συνεχίζοντας την παράδοση της ομάδας των τεσσάρων (</a:t>
            </a:r>
            <a:r>
              <a:rPr lang="el-GR" sz="2800" i="1" dirty="0" err="1">
                <a:solidFill>
                  <a:prstClr val="black"/>
                </a:solidFill>
              </a:rPr>
              <a:t>Cartel</a:t>
            </a:r>
            <a:r>
              <a:rPr lang="el-GR" sz="2800" i="1" dirty="0">
                <a:solidFill>
                  <a:prstClr val="black"/>
                </a:solidFill>
              </a:rPr>
              <a:t> </a:t>
            </a:r>
            <a:r>
              <a:rPr lang="el-GR" sz="2800" i="1" dirty="0" err="1">
                <a:solidFill>
                  <a:prstClr val="black"/>
                </a:solidFill>
              </a:rPr>
              <a:t>des</a:t>
            </a:r>
            <a:r>
              <a:rPr lang="el-GR" sz="2800" i="1" dirty="0">
                <a:solidFill>
                  <a:prstClr val="black"/>
                </a:solidFill>
              </a:rPr>
              <a:t> </a:t>
            </a:r>
            <a:r>
              <a:rPr lang="el-GR" sz="2800" i="1" dirty="0" err="1">
                <a:solidFill>
                  <a:prstClr val="black"/>
                </a:solidFill>
              </a:rPr>
              <a:t>quatre</a:t>
            </a:r>
            <a:r>
              <a:rPr lang="el-GR" sz="2800" dirty="0" smtClean="0">
                <a:solidFill>
                  <a:prstClr val="black"/>
                </a:solidFill>
              </a:rPr>
              <a:t>), </a:t>
            </a:r>
            <a:r>
              <a:rPr lang="el-GR" sz="2800" dirty="0">
                <a:solidFill>
                  <a:prstClr val="black"/>
                </a:solidFill>
              </a:rPr>
              <a:t>ήταν πρόθυμοι να τολμήσουν να παρουσιάσουν με τα ελάχιστα τεχνικά μέσα που διέθεταν </a:t>
            </a:r>
            <a:r>
              <a:rPr lang="el-GR" sz="2800" dirty="0" smtClean="0">
                <a:solidFill>
                  <a:prstClr val="black"/>
                </a:solidFill>
              </a:rPr>
              <a:t>τα, </a:t>
            </a:r>
            <a:r>
              <a:rPr lang="el-GR" sz="2800" dirty="0">
                <a:solidFill>
                  <a:prstClr val="black"/>
                </a:solidFill>
              </a:rPr>
              <a:t>πρωτοποριακά για την εποχή </a:t>
            </a:r>
            <a:r>
              <a:rPr lang="el-GR" sz="2800" dirty="0" smtClean="0">
                <a:solidFill>
                  <a:prstClr val="black"/>
                </a:solidFill>
              </a:rPr>
              <a:t>εκείνη, έργα.</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6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1F497D">
                    <a:lumMod val="60000"/>
                    <a:lumOff val="40000"/>
                  </a:srgbClr>
                </a:solidFill>
              </a:rPr>
              <a:t>Το </a:t>
            </a:r>
            <a:r>
              <a:rPr lang="el-GR" dirty="0" smtClean="0">
                <a:solidFill>
                  <a:srgbClr val="1F497D">
                    <a:lumMod val="60000"/>
                    <a:lumOff val="40000"/>
                  </a:srgbClr>
                </a:solidFill>
              </a:rPr>
              <a:t>θέατρο </a:t>
            </a:r>
            <a:r>
              <a:rPr lang="el-GR" dirty="0">
                <a:solidFill>
                  <a:srgbClr val="1F497D">
                    <a:lumMod val="60000"/>
                    <a:lumOff val="40000"/>
                  </a:srgbClr>
                </a:solidFill>
              </a:rPr>
              <a:t>του </a:t>
            </a:r>
            <a:r>
              <a:rPr lang="el-GR" dirty="0" smtClean="0">
                <a:solidFill>
                  <a:srgbClr val="1F497D">
                    <a:lumMod val="60000"/>
                    <a:lumOff val="40000"/>
                  </a:srgbClr>
                </a:solidFill>
              </a:rPr>
              <a:t>παραλόγου</a:t>
            </a:r>
            <a:endParaRPr lang="en-US" dirty="0"/>
          </a:p>
        </p:txBody>
      </p:sp>
      <p:sp>
        <p:nvSpPr>
          <p:cNvPr id="3" name="Content Placeholder 2"/>
          <p:cNvSpPr>
            <a:spLocks noGrp="1"/>
          </p:cNvSpPr>
          <p:nvPr>
            <p:ph idx="1"/>
          </p:nvPr>
        </p:nvSpPr>
        <p:spPr/>
        <p:txBody>
          <a:bodyPr/>
          <a:lstStyle/>
          <a:p>
            <a:pPr lvl="0"/>
            <a:r>
              <a:rPr lang="el-GR" b="1" dirty="0">
                <a:solidFill>
                  <a:prstClr val="black"/>
                </a:solidFill>
              </a:rPr>
              <a:t>Ζητήματα ορολογίας</a:t>
            </a:r>
            <a:r>
              <a:rPr lang="el-GR" dirty="0">
                <a:solidFill>
                  <a:prstClr val="black"/>
                </a:solidFill>
              </a:rPr>
              <a:t>: </a:t>
            </a:r>
            <a:endParaRPr lang="el-GR" dirty="0" smtClean="0">
              <a:solidFill>
                <a:prstClr val="black"/>
              </a:solidFill>
            </a:endParaRPr>
          </a:p>
          <a:p>
            <a:pPr marL="0" lvl="0" indent="0" algn="ctr">
              <a:buNone/>
            </a:pPr>
            <a:r>
              <a:rPr lang="el-GR" sz="2800" i="1" dirty="0" smtClean="0">
                <a:solidFill>
                  <a:prstClr val="black"/>
                </a:solidFill>
              </a:rPr>
              <a:t> Θέατρο </a:t>
            </a:r>
            <a:r>
              <a:rPr lang="el-GR" sz="2800" i="1" dirty="0">
                <a:solidFill>
                  <a:prstClr val="black"/>
                </a:solidFill>
              </a:rPr>
              <a:t>του </a:t>
            </a:r>
            <a:r>
              <a:rPr lang="el-GR" sz="2800" i="1" dirty="0" smtClean="0">
                <a:solidFill>
                  <a:prstClr val="black"/>
                </a:solidFill>
              </a:rPr>
              <a:t>παραλόγου</a:t>
            </a:r>
            <a:r>
              <a:rPr lang="el-GR" sz="2800" dirty="0" smtClean="0">
                <a:solidFill>
                  <a:prstClr val="black"/>
                </a:solidFill>
              </a:rPr>
              <a:t>,</a:t>
            </a:r>
            <a:r>
              <a:rPr lang="el-GR" sz="2800" i="1" dirty="0" smtClean="0">
                <a:solidFill>
                  <a:prstClr val="black"/>
                </a:solidFill>
              </a:rPr>
              <a:t> </a:t>
            </a:r>
            <a:r>
              <a:rPr lang="el-GR" sz="2800" i="1" dirty="0">
                <a:solidFill>
                  <a:prstClr val="black"/>
                </a:solidFill>
              </a:rPr>
              <a:t>Νέο </a:t>
            </a:r>
            <a:r>
              <a:rPr lang="el-GR" sz="2800" i="1" dirty="0" smtClean="0">
                <a:solidFill>
                  <a:prstClr val="black"/>
                </a:solidFill>
              </a:rPr>
              <a:t>Θέατρο</a:t>
            </a:r>
            <a:r>
              <a:rPr lang="el-GR" sz="2800" dirty="0">
                <a:solidFill>
                  <a:prstClr val="black"/>
                </a:solidFill>
              </a:rPr>
              <a:t>,</a:t>
            </a:r>
            <a:r>
              <a:rPr lang="el-GR" sz="2800" i="1" dirty="0">
                <a:solidFill>
                  <a:prstClr val="black"/>
                </a:solidFill>
              </a:rPr>
              <a:t> </a:t>
            </a:r>
            <a:r>
              <a:rPr lang="el-GR" sz="2800" i="1" dirty="0" smtClean="0">
                <a:solidFill>
                  <a:prstClr val="black"/>
                </a:solidFill>
              </a:rPr>
              <a:t>Θέατρο </a:t>
            </a:r>
            <a:r>
              <a:rPr lang="el-GR" sz="2800" i="1" dirty="0">
                <a:solidFill>
                  <a:prstClr val="black"/>
                </a:solidFill>
              </a:rPr>
              <a:t>της πρωτοπορίας</a:t>
            </a:r>
            <a:r>
              <a:rPr lang="el-GR" sz="2800" dirty="0">
                <a:solidFill>
                  <a:prstClr val="black"/>
                </a:solidFill>
              </a:rPr>
              <a:t>,</a:t>
            </a:r>
            <a:r>
              <a:rPr lang="el-GR" sz="2800" i="1" dirty="0">
                <a:solidFill>
                  <a:prstClr val="black"/>
                </a:solidFill>
              </a:rPr>
              <a:t> </a:t>
            </a:r>
            <a:r>
              <a:rPr lang="el-GR" sz="2800" i="1" dirty="0" smtClean="0">
                <a:solidFill>
                  <a:prstClr val="black"/>
                </a:solidFill>
              </a:rPr>
              <a:t>Θέατρο </a:t>
            </a:r>
            <a:r>
              <a:rPr lang="el-GR" sz="2800" i="1" dirty="0">
                <a:solidFill>
                  <a:prstClr val="black"/>
                </a:solidFill>
              </a:rPr>
              <a:t>του «εμπαιγμού»</a:t>
            </a:r>
            <a:r>
              <a:rPr lang="el-GR" sz="2800" dirty="0">
                <a:solidFill>
                  <a:prstClr val="black"/>
                </a:solidFill>
              </a:rPr>
              <a:t>,</a:t>
            </a:r>
            <a:r>
              <a:rPr lang="el-GR" sz="2800" i="1" dirty="0">
                <a:solidFill>
                  <a:prstClr val="black"/>
                </a:solidFill>
              </a:rPr>
              <a:t> Μεταφυσική φάρσα</a:t>
            </a:r>
            <a:r>
              <a:rPr lang="el-GR" sz="2800" dirty="0">
                <a:solidFill>
                  <a:prstClr val="black"/>
                </a:solidFill>
              </a:rPr>
              <a:t>,</a:t>
            </a:r>
            <a:r>
              <a:rPr lang="el-GR" sz="2800" i="1" dirty="0">
                <a:solidFill>
                  <a:prstClr val="black"/>
                </a:solidFill>
              </a:rPr>
              <a:t> Σκοτεινή κωμωδία</a:t>
            </a:r>
            <a:r>
              <a:rPr lang="el-GR" sz="2800" dirty="0">
                <a:solidFill>
                  <a:prstClr val="black"/>
                </a:solidFill>
              </a:rPr>
              <a:t>,</a:t>
            </a:r>
            <a:r>
              <a:rPr lang="el-GR" sz="2800" i="1" dirty="0">
                <a:solidFill>
                  <a:prstClr val="black"/>
                </a:solidFill>
              </a:rPr>
              <a:t> Σύγχρονη </a:t>
            </a:r>
            <a:r>
              <a:rPr lang="el-GR" sz="2800" i="1" dirty="0" err="1">
                <a:solidFill>
                  <a:prstClr val="black"/>
                </a:solidFill>
              </a:rPr>
              <a:t>τραγικωμωδία</a:t>
            </a:r>
            <a:r>
              <a:rPr lang="el-GR" sz="2800" dirty="0">
                <a:solidFill>
                  <a:prstClr val="black"/>
                </a:solidFill>
              </a:rPr>
              <a:t>,</a:t>
            </a:r>
            <a:r>
              <a:rPr lang="el-GR" sz="2800" i="1" dirty="0">
                <a:solidFill>
                  <a:prstClr val="black"/>
                </a:solidFill>
              </a:rPr>
              <a:t> </a:t>
            </a:r>
            <a:r>
              <a:rPr lang="el-GR" sz="2800" i="1" dirty="0" err="1">
                <a:solidFill>
                  <a:prstClr val="black"/>
                </a:solidFill>
              </a:rPr>
              <a:t>Μεταθέατρο</a:t>
            </a:r>
            <a:r>
              <a:rPr lang="el-GR" sz="2800" dirty="0">
                <a:solidFill>
                  <a:prstClr val="black"/>
                </a:solidFill>
              </a:rPr>
              <a:t>,</a:t>
            </a:r>
            <a:r>
              <a:rPr lang="el-GR" sz="2800" i="1" dirty="0">
                <a:solidFill>
                  <a:prstClr val="black"/>
                </a:solidFill>
              </a:rPr>
              <a:t> Θέατρο της διαμαρτυρίας και του </a:t>
            </a:r>
            <a:r>
              <a:rPr lang="el-GR" sz="2800" i="1" dirty="0" smtClean="0">
                <a:solidFill>
                  <a:prstClr val="black"/>
                </a:solidFill>
              </a:rPr>
              <a:t>παραδόξου</a:t>
            </a:r>
            <a:endParaRPr lang="el-GR"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59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chemeClr val="tx2">
                    <a:lumMod val="60000"/>
                    <a:lumOff val="40000"/>
                  </a:schemeClr>
                </a:solidFill>
              </a:rPr>
              <a:t>Βασικά γνωρίσματα της δραματουργίας του παραλόγου</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pPr lvl="0"/>
            <a:r>
              <a:rPr lang="el-GR" sz="2800" dirty="0">
                <a:solidFill>
                  <a:prstClr val="black"/>
                </a:solidFill>
              </a:rPr>
              <a:t>Κατάργηση των παραδοσιακών δραματουργικών </a:t>
            </a:r>
            <a:r>
              <a:rPr lang="el-GR" sz="2800" dirty="0" smtClean="0">
                <a:solidFill>
                  <a:prstClr val="black"/>
                </a:solidFill>
              </a:rPr>
              <a:t>συμβάσεων</a:t>
            </a:r>
            <a:endParaRPr lang="el-GR" sz="2800" dirty="0">
              <a:solidFill>
                <a:prstClr val="black"/>
              </a:solidFill>
            </a:endParaRPr>
          </a:p>
          <a:p>
            <a:pPr lvl="0"/>
            <a:r>
              <a:rPr lang="el-GR" sz="2800" dirty="0">
                <a:solidFill>
                  <a:prstClr val="black"/>
                </a:solidFill>
              </a:rPr>
              <a:t>Η λειτουργία της «</a:t>
            </a:r>
            <a:r>
              <a:rPr lang="el-GR" sz="2800" dirty="0" err="1">
                <a:solidFill>
                  <a:prstClr val="black"/>
                </a:solidFill>
              </a:rPr>
              <a:t>καταδήλωσης</a:t>
            </a:r>
            <a:r>
              <a:rPr lang="el-GR" sz="2800" dirty="0">
                <a:solidFill>
                  <a:prstClr val="black"/>
                </a:solidFill>
              </a:rPr>
              <a:t>» ή «</a:t>
            </a:r>
            <a:r>
              <a:rPr lang="el-GR" sz="2800" dirty="0" err="1">
                <a:solidFill>
                  <a:prstClr val="black"/>
                </a:solidFill>
              </a:rPr>
              <a:t>αυτολεξίας</a:t>
            </a:r>
            <a:r>
              <a:rPr lang="el-GR" sz="2800" dirty="0">
                <a:solidFill>
                  <a:prstClr val="black"/>
                </a:solidFill>
              </a:rPr>
              <a:t>» (</a:t>
            </a:r>
            <a:r>
              <a:rPr lang="el-GR" sz="2800" i="1" dirty="0" err="1">
                <a:solidFill>
                  <a:prstClr val="black"/>
                </a:solidFill>
              </a:rPr>
              <a:t>littéralité</a:t>
            </a:r>
            <a:r>
              <a:rPr lang="el-GR" sz="2800" dirty="0">
                <a:solidFill>
                  <a:prstClr val="black"/>
                </a:solidFill>
              </a:rPr>
              <a:t>). Σύμφωνα με την αρχή αυτή, δεν υπάρχουν δραματικά συμφραζόμενα για να υποστηρίξουν τα επί σκηνής δρώμενα. Το νόημα όσων παρουσιάζονται στη σκηνή (λόγων, πράξεων, αντικειμένων, εικόνων) παράγεται αποκλειστικά από τη θεατρική τους υπόσταση. </a:t>
            </a:r>
          </a:p>
          <a:p>
            <a:pPr lvl="0"/>
            <a:r>
              <a:rPr lang="el-GR" sz="2800" dirty="0" err="1" smtClean="0">
                <a:solidFill>
                  <a:prstClr val="black"/>
                </a:solidFill>
              </a:rPr>
              <a:t>Αυτοαναφορικότητα</a:t>
            </a:r>
            <a:r>
              <a:rPr lang="el-GR" sz="2800" dirty="0" smtClean="0">
                <a:solidFill>
                  <a:prstClr val="black"/>
                </a:solidFill>
              </a:rPr>
              <a:t> </a:t>
            </a:r>
            <a:endParaRPr lang="el-GR" sz="2800" dirty="0">
              <a:solidFill>
                <a:prstClr val="black"/>
              </a:solidFill>
            </a:endParaRPr>
          </a:p>
          <a:p>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77272"/>
            <a:ext cx="72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51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675</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Το ευρωπαϊκό θέατρο του 20ού αιώνα (1900-1960)</vt:lpstr>
      <vt:lpstr>Στόχοι της ενότητας</vt:lpstr>
      <vt:lpstr>Περιεχόμενα της ενότητας</vt:lpstr>
      <vt:lpstr>Η μεταπολεμική ευρωπαϊκή δραματουργία</vt:lpstr>
      <vt:lpstr>Η μεταπολεμική ευρωπαϊκή δραματουργία</vt:lpstr>
      <vt:lpstr>Το θέατρο του παραλόγου</vt:lpstr>
      <vt:lpstr>Το θέατρο του παραλόγου</vt:lpstr>
      <vt:lpstr>Το θέατρο του παραλόγου</vt:lpstr>
      <vt:lpstr>Βασικά γνωρίσματα της δραματουργίας του παραλόγου</vt:lpstr>
      <vt:lpstr>Βασικά γνωρίσματα της δραματουργίας του παραλόγου</vt:lpstr>
      <vt:lpstr>Βασικά γνωρίσματα της δραματουργίας του παραλόγου</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Ευρωπαϊκό Θέατρο του 20ού αιώνα (1900-1960)</dc:title>
  <dc:creator>Iria</dc:creator>
  <cp:lastModifiedBy>Iria</cp:lastModifiedBy>
  <cp:revision>10</cp:revision>
  <dcterms:created xsi:type="dcterms:W3CDTF">2006-08-16T00:00:00Z</dcterms:created>
  <dcterms:modified xsi:type="dcterms:W3CDTF">2015-04-06T08:20:23Z</dcterms:modified>
</cp:coreProperties>
</file>