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9" r:id="rId3"/>
    <p:sldId id="260" r:id="rId4"/>
    <p:sldId id="270" r:id="rId5"/>
    <p:sldId id="271" r:id="rId6"/>
    <p:sldId id="272" r:id="rId7"/>
    <p:sldId id="273" r:id="rId8"/>
    <p:sldId id="275" r:id="rId9"/>
    <p:sldId id="27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9D4A21-7220-4E7D-9814-78BEC098CD93}" type="datetimeFigureOut">
              <a:rPr lang="el-GR" smtClean="0"/>
              <a:pPr/>
              <a:t>20/5/2013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ADC0D-F69A-4D38-98E3-08F4CABFDD1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20/5/2013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20/5/2013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20/5/2013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FDA9ACA-3D30-402A-B9DE-6FD14B602EF0}" type="datetimeFigureOut">
              <a:rPr lang="el-GR" smtClean="0"/>
              <a:pPr/>
              <a:t>20/5/2013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DA9ACA-3D30-402A-B9DE-6FD14B602EF0}" type="datetimeFigureOut">
              <a:rPr lang="el-GR" smtClean="0"/>
              <a:pPr/>
              <a:t>20/5/2013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FDA9ACA-3D30-402A-B9DE-6FD14B602EF0}" type="datetimeFigureOut">
              <a:rPr lang="el-GR" smtClean="0"/>
              <a:pPr/>
              <a:t>20/5/2013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FDA9ACA-3D30-402A-B9DE-6FD14B602EF0}" type="datetimeFigureOut">
              <a:rPr lang="el-GR" smtClean="0"/>
              <a:pPr/>
              <a:t>20/5/2013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FDA9ACA-3D30-402A-B9DE-6FD14B602EF0}" type="datetimeFigureOut">
              <a:rPr lang="el-GR" smtClean="0"/>
              <a:pPr/>
              <a:t>20/5/2013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DA9ACA-3D30-402A-B9DE-6FD14B602EF0}" type="datetimeFigureOut">
              <a:rPr lang="el-GR" smtClean="0"/>
              <a:pPr/>
              <a:t>20/5/2013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DA9ACA-3D30-402A-B9DE-6FD14B602EF0}" type="datetimeFigureOut">
              <a:rPr lang="el-GR" smtClean="0"/>
              <a:pPr/>
              <a:t>20/5/2013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DA9ACA-3D30-402A-B9DE-6FD14B602EF0}" type="datetimeFigureOut">
              <a:rPr lang="el-GR" smtClean="0"/>
              <a:pPr/>
              <a:t>20/5/2013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28004DD-1BB1-4670-A759-09927D0224C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A9ACA-3D30-402A-B9DE-6FD14B602EF0}" type="datetimeFigureOut">
              <a:rPr lang="el-GR" smtClean="0"/>
              <a:pPr/>
              <a:t>20/5/2013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004DD-1BB1-4670-A759-09927D0224C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0" y="6183868"/>
            <a:ext cx="91440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11</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(17/05/2013): Ο ΓΑΜΟΣ</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3" name="TextBox 2"/>
          <p:cNvSpPr txBox="1"/>
          <p:nvPr/>
        </p:nvSpPr>
        <p:spPr>
          <a:xfrm>
            <a:off x="0" y="1371600"/>
            <a:ext cx="9144000" cy="5355312"/>
          </a:xfrm>
          <a:prstGeom prst="rect">
            <a:avLst/>
          </a:prstGeom>
          <a:noFill/>
        </p:spPr>
        <p:txBody>
          <a:bodyPr wrap="square" rtlCol="0">
            <a:spAutoFit/>
          </a:bodyPr>
          <a:lstStyle/>
          <a:p>
            <a:pPr lvl="0"/>
            <a:r>
              <a:rPr lang="fr-FR" dirty="0" err="1" smtClean="0">
                <a:latin typeface="Tahoma" pitchFamily="34" charset="0"/>
                <a:cs typeface="Tahoma" pitchFamily="34" charset="0"/>
              </a:rPr>
              <a:t>Bozon</a:t>
            </a:r>
            <a:r>
              <a:rPr lang="fr-FR" dirty="0" smtClean="0">
                <a:latin typeface="Tahoma" pitchFamily="34" charset="0"/>
                <a:cs typeface="Tahoma" pitchFamily="34" charset="0"/>
              </a:rPr>
              <a:t>, M. 1991. Le choix du conjoint. In : F. </a:t>
            </a:r>
            <a:r>
              <a:rPr lang="fr-FR" dirty="0" err="1" smtClean="0">
                <a:latin typeface="Tahoma" pitchFamily="34" charset="0"/>
                <a:cs typeface="Tahoma" pitchFamily="34" charset="0"/>
              </a:rPr>
              <a:t>Singly</a:t>
            </a:r>
            <a:r>
              <a:rPr lang="fr-FR" dirty="0" smtClean="0">
                <a:latin typeface="Tahoma" pitchFamily="34" charset="0"/>
                <a:cs typeface="Tahoma" pitchFamily="34" charset="0"/>
              </a:rPr>
              <a:t> de (</a:t>
            </a:r>
            <a:r>
              <a:rPr lang="fr-FR" dirty="0" err="1" smtClean="0">
                <a:latin typeface="Tahoma" pitchFamily="34" charset="0"/>
                <a:cs typeface="Tahoma" pitchFamily="34" charset="0"/>
              </a:rPr>
              <a:t>sd</a:t>
            </a:r>
            <a:r>
              <a:rPr lang="fr-FR" dirty="0" smtClean="0">
                <a:latin typeface="Tahoma" pitchFamily="34" charset="0"/>
                <a:cs typeface="Tahoma" pitchFamily="34" charset="0"/>
              </a:rPr>
              <a:t>), </a:t>
            </a:r>
            <a:r>
              <a:rPr lang="fr-FR" i="1" dirty="0" smtClean="0">
                <a:latin typeface="Tahoma" pitchFamily="34" charset="0"/>
                <a:cs typeface="Tahoma" pitchFamily="34" charset="0"/>
              </a:rPr>
              <a:t>La famille, l’état des savoirs</a:t>
            </a:r>
            <a:r>
              <a:rPr lang="fr-FR" dirty="0" smtClean="0">
                <a:latin typeface="Tahoma" pitchFamily="34" charset="0"/>
                <a:cs typeface="Tahoma" pitchFamily="34" charset="0"/>
              </a:rPr>
              <a:t>. Paris : La Découverte, pp. 22-34</a:t>
            </a:r>
            <a:endParaRPr lang="el-GR" dirty="0" smtClean="0">
              <a:latin typeface="Tahoma" pitchFamily="34" charset="0"/>
              <a:cs typeface="Tahoma" pitchFamily="34" charset="0"/>
            </a:endParaRPr>
          </a:p>
          <a:p>
            <a:pPr lvl="0"/>
            <a:r>
              <a:rPr lang="fr-FR" dirty="0" err="1" smtClean="0">
                <a:latin typeface="Tahoma" pitchFamily="34" charset="0"/>
                <a:cs typeface="Tahoma" pitchFamily="34" charset="0"/>
              </a:rPr>
              <a:t>Bozon</a:t>
            </a:r>
            <a:r>
              <a:rPr lang="fr-FR" dirty="0" smtClean="0">
                <a:latin typeface="Tahoma" pitchFamily="34" charset="0"/>
                <a:cs typeface="Tahoma" pitchFamily="34" charset="0"/>
              </a:rPr>
              <a:t>, M. 1991. Le mariage : montée et déclin d’une institution. In : F. </a:t>
            </a:r>
            <a:r>
              <a:rPr lang="fr-FR" dirty="0" err="1" smtClean="0">
                <a:latin typeface="Tahoma" pitchFamily="34" charset="0"/>
                <a:cs typeface="Tahoma" pitchFamily="34" charset="0"/>
              </a:rPr>
              <a:t>Singly</a:t>
            </a:r>
            <a:r>
              <a:rPr lang="fr-FR" dirty="0" smtClean="0">
                <a:latin typeface="Tahoma" pitchFamily="34" charset="0"/>
                <a:cs typeface="Tahoma" pitchFamily="34" charset="0"/>
              </a:rPr>
              <a:t> de (</a:t>
            </a:r>
            <a:r>
              <a:rPr lang="fr-FR" dirty="0" err="1" smtClean="0">
                <a:latin typeface="Tahoma" pitchFamily="34" charset="0"/>
                <a:cs typeface="Tahoma" pitchFamily="34" charset="0"/>
              </a:rPr>
              <a:t>sd</a:t>
            </a:r>
            <a:r>
              <a:rPr lang="fr-FR" dirty="0" smtClean="0">
                <a:latin typeface="Tahoma" pitchFamily="34" charset="0"/>
                <a:cs typeface="Tahoma" pitchFamily="34" charset="0"/>
              </a:rPr>
              <a:t>), </a:t>
            </a:r>
            <a:r>
              <a:rPr lang="fr-FR" i="1" dirty="0" smtClean="0">
                <a:latin typeface="Tahoma" pitchFamily="34" charset="0"/>
                <a:cs typeface="Tahoma" pitchFamily="34" charset="0"/>
              </a:rPr>
              <a:t>La famille, l’état des savoirs</a:t>
            </a:r>
            <a:r>
              <a:rPr lang="fr-FR" dirty="0" smtClean="0">
                <a:latin typeface="Tahoma" pitchFamily="34" charset="0"/>
                <a:cs typeface="Tahoma" pitchFamily="34" charset="0"/>
              </a:rPr>
              <a:t>. Paris : La Découverte, pp. 47-58</a:t>
            </a:r>
            <a:endParaRPr lang="el-GR" dirty="0" smtClean="0">
              <a:latin typeface="Tahoma" pitchFamily="34" charset="0"/>
              <a:cs typeface="Tahoma" pitchFamily="34" charset="0"/>
            </a:endParaRPr>
          </a:p>
          <a:p>
            <a:pPr lvl="0"/>
            <a:r>
              <a:rPr lang="fr-FR" dirty="0" err="1" smtClean="0">
                <a:latin typeface="Tahoma" pitchFamily="34" charset="0"/>
                <a:cs typeface="Tahoma" pitchFamily="34" charset="0"/>
              </a:rPr>
              <a:t>Bozon</a:t>
            </a:r>
            <a:r>
              <a:rPr lang="fr-FR" dirty="0" smtClean="0">
                <a:latin typeface="Tahoma" pitchFamily="34" charset="0"/>
                <a:cs typeface="Tahoma" pitchFamily="34" charset="0"/>
              </a:rPr>
              <a:t>, M. 1990. Les femmes et l’écart d’âge entre conjoints. Une domination consentie. I et II. </a:t>
            </a:r>
            <a:r>
              <a:rPr lang="fr-FR" i="1" dirty="0" smtClean="0">
                <a:latin typeface="Tahoma" pitchFamily="34" charset="0"/>
                <a:cs typeface="Tahoma" pitchFamily="34" charset="0"/>
              </a:rPr>
              <a:t>Population</a:t>
            </a:r>
            <a:r>
              <a:rPr lang="fr-FR" dirty="0" smtClean="0">
                <a:latin typeface="Tahoma" pitchFamily="34" charset="0"/>
                <a:cs typeface="Tahoma" pitchFamily="34" charset="0"/>
              </a:rPr>
              <a:t> </a:t>
            </a:r>
            <a:r>
              <a:rPr lang="fr-FR" b="1" dirty="0" smtClean="0">
                <a:latin typeface="Tahoma" pitchFamily="34" charset="0"/>
                <a:cs typeface="Tahoma" pitchFamily="34" charset="0"/>
              </a:rPr>
              <a:t>(2)</a:t>
            </a:r>
            <a:r>
              <a:rPr lang="fr-FR" dirty="0" smtClean="0">
                <a:latin typeface="Tahoma" pitchFamily="34" charset="0"/>
                <a:cs typeface="Tahoma" pitchFamily="34" charset="0"/>
              </a:rPr>
              <a:t>, </a:t>
            </a:r>
            <a:r>
              <a:rPr lang="fr-FR" i="1" dirty="0" smtClean="0">
                <a:latin typeface="Tahoma" pitchFamily="34" charset="0"/>
                <a:cs typeface="Tahoma" pitchFamily="34" charset="0"/>
              </a:rPr>
              <a:t>Population</a:t>
            </a:r>
            <a:r>
              <a:rPr lang="fr-FR" dirty="0" smtClean="0">
                <a:latin typeface="Tahoma" pitchFamily="34" charset="0"/>
                <a:cs typeface="Tahoma" pitchFamily="34" charset="0"/>
              </a:rPr>
              <a:t> </a:t>
            </a:r>
            <a:r>
              <a:rPr lang="fr-FR" b="1" dirty="0" smtClean="0">
                <a:latin typeface="Tahoma" pitchFamily="34" charset="0"/>
                <a:cs typeface="Tahoma" pitchFamily="34" charset="0"/>
              </a:rPr>
              <a:t>(3)</a:t>
            </a:r>
            <a:r>
              <a:rPr lang="fr-FR" dirty="0" smtClean="0">
                <a:latin typeface="Tahoma" pitchFamily="34" charset="0"/>
                <a:cs typeface="Tahoma" pitchFamily="34" charset="0"/>
              </a:rPr>
              <a:t>.</a:t>
            </a:r>
            <a:endParaRPr lang="el-GR" dirty="0" smtClean="0">
              <a:latin typeface="Tahoma" pitchFamily="34" charset="0"/>
              <a:cs typeface="Tahoma" pitchFamily="34" charset="0"/>
            </a:endParaRPr>
          </a:p>
          <a:p>
            <a:pPr lvl="0"/>
            <a:r>
              <a:rPr lang="en-US" dirty="0" err="1" smtClean="0">
                <a:latin typeface="Tahoma" pitchFamily="34" charset="0"/>
                <a:cs typeface="Tahoma" pitchFamily="34" charset="0"/>
              </a:rPr>
              <a:t>Cuber</a:t>
            </a:r>
            <a:r>
              <a:rPr lang="en-US" dirty="0" smtClean="0">
                <a:latin typeface="Tahoma" pitchFamily="34" charset="0"/>
                <a:cs typeface="Tahoma" pitchFamily="34" charset="0"/>
              </a:rPr>
              <a:t>, J.F. &amp; </a:t>
            </a:r>
            <a:r>
              <a:rPr lang="en-US" dirty="0" err="1" smtClean="0">
                <a:latin typeface="Tahoma" pitchFamily="34" charset="0"/>
                <a:cs typeface="Tahoma" pitchFamily="34" charset="0"/>
              </a:rPr>
              <a:t>Harroff</a:t>
            </a:r>
            <a:r>
              <a:rPr lang="en-US" dirty="0" smtClean="0">
                <a:latin typeface="Tahoma" pitchFamily="34" charset="0"/>
                <a:cs typeface="Tahoma" pitchFamily="34" charset="0"/>
              </a:rPr>
              <a:t>, P.B. 2004. </a:t>
            </a:r>
            <a:r>
              <a:rPr lang="el-GR" dirty="0" smtClean="0">
                <a:latin typeface="Tahoma" pitchFamily="34" charset="0"/>
                <a:cs typeface="Tahoma" pitchFamily="34" charset="0"/>
              </a:rPr>
              <a:t>Πέντε τύποι γάμων. </a:t>
            </a:r>
            <a:r>
              <a:rPr lang="en-US" dirty="0" smtClean="0">
                <a:latin typeface="Tahoma" pitchFamily="34" charset="0"/>
                <a:cs typeface="Tahoma" pitchFamily="34" charset="0"/>
              </a:rPr>
              <a:t>In</a:t>
            </a:r>
            <a:r>
              <a:rPr lang="el-GR" dirty="0" smtClean="0">
                <a:latin typeface="Tahoma" pitchFamily="34" charset="0"/>
                <a:cs typeface="Tahoma" pitchFamily="34" charset="0"/>
              </a:rPr>
              <a:t>: Χ. Νόβα-Καλτσούνη (επ.), </a:t>
            </a:r>
            <a:r>
              <a:rPr lang="el-GR" i="1" dirty="0" smtClean="0">
                <a:latin typeface="Tahoma" pitchFamily="34" charset="0"/>
                <a:cs typeface="Tahoma" pitchFamily="34" charset="0"/>
              </a:rPr>
              <a:t>Κείμενα κοινωνιολογίας του γάμου και της οικογένειας</a:t>
            </a:r>
            <a:r>
              <a:rPr lang="el-GR" dirty="0" smtClean="0">
                <a:latin typeface="Tahoma" pitchFamily="34" charset="0"/>
                <a:cs typeface="Tahoma" pitchFamily="34" charset="0"/>
              </a:rPr>
              <a:t>, Αθήνα: Τυπωθήτω-Δαρδάνος, σσ. 275-287</a:t>
            </a:r>
          </a:p>
          <a:p>
            <a:pPr lvl="0"/>
            <a:r>
              <a:rPr lang="en-US" dirty="0" smtClean="0">
                <a:latin typeface="Tahoma" pitchFamily="34" charset="0"/>
                <a:cs typeface="Tahoma" pitchFamily="34" charset="0"/>
              </a:rPr>
              <a:t>Lauer</a:t>
            </a:r>
            <a:r>
              <a:rPr lang="el-GR" dirty="0" smtClean="0">
                <a:latin typeface="Tahoma" pitchFamily="34" charset="0"/>
                <a:cs typeface="Tahoma" pitchFamily="34" charset="0"/>
              </a:rPr>
              <a:t>, </a:t>
            </a:r>
            <a:r>
              <a:rPr lang="en-US" dirty="0" smtClean="0">
                <a:latin typeface="Tahoma" pitchFamily="34" charset="0"/>
                <a:cs typeface="Tahoma" pitchFamily="34" charset="0"/>
              </a:rPr>
              <a:t>J</a:t>
            </a:r>
            <a:r>
              <a:rPr lang="el-GR" dirty="0" smtClean="0">
                <a:latin typeface="Tahoma" pitchFamily="34" charset="0"/>
                <a:cs typeface="Tahoma" pitchFamily="34" charset="0"/>
              </a:rPr>
              <a:t>. &amp; </a:t>
            </a:r>
            <a:r>
              <a:rPr lang="en-US" dirty="0" smtClean="0">
                <a:latin typeface="Tahoma" pitchFamily="34" charset="0"/>
                <a:cs typeface="Tahoma" pitchFamily="34" charset="0"/>
              </a:rPr>
              <a:t>Lauer</a:t>
            </a:r>
            <a:r>
              <a:rPr lang="el-GR" dirty="0" smtClean="0">
                <a:latin typeface="Tahoma" pitchFamily="34" charset="0"/>
                <a:cs typeface="Tahoma" pitchFamily="34" charset="0"/>
              </a:rPr>
              <a:t>, </a:t>
            </a:r>
            <a:r>
              <a:rPr lang="en-US" dirty="0" smtClean="0">
                <a:latin typeface="Tahoma" pitchFamily="34" charset="0"/>
                <a:cs typeface="Tahoma" pitchFamily="34" charset="0"/>
              </a:rPr>
              <a:t>R</a:t>
            </a:r>
            <a:r>
              <a:rPr lang="el-GR" dirty="0" smtClean="0">
                <a:latin typeface="Tahoma" pitchFamily="34" charset="0"/>
                <a:cs typeface="Tahoma" pitchFamily="34" charset="0"/>
              </a:rPr>
              <a:t>. 2004. Γάμοι που διαρκούν. </a:t>
            </a:r>
            <a:r>
              <a:rPr lang="en-US" dirty="0" smtClean="0">
                <a:latin typeface="Tahoma" pitchFamily="34" charset="0"/>
                <a:cs typeface="Tahoma" pitchFamily="34" charset="0"/>
              </a:rPr>
              <a:t>In</a:t>
            </a:r>
            <a:r>
              <a:rPr lang="el-GR" dirty="0" smtClean="0">
                <a:latin typeface="Tahoma" pitchFamily="34" charset="0"/>
                <a:cs typeface="Tahoma" pitchFamily="34" charset="0"/>
              </a:rPr>
              <a:t>: Χ. Νόβα-Καλτσούνη (επ.), </a:t>
            </a:r>
            <a:r>
              <a:rPr lang="el-GR" i="1" dirty="0" smtClean="0">
                <a:latin typeface="Tahoma" pitchFamily="34" charset="0"/>
                <a:cs typeface="Tahoma" pitchFamily="34" charset="0"/>
              </a:rPr>
              <a:t>Κείμενα κοινωνιολογίας του γάμου και της οικογένειας</a:t>
            </a:r>
            <a:r>
              <a:rPr lang="el-GR" dirty="0" smtClean="0">
                <a:latin typeface="Tahoma" pitchFamily="34" charset="0"/>
                <a:cs typeface="Tahoma" pitchFamily="34" charset="0"/>
              </a:rPr>
              <a:t>, Αθήνα: Τυπωθήτω-Δαρδάνος, σσ. 287-297</a:t>
            </a:r>
          </a:p>
          <a:p>
            <a:r>
              <a:rPr lang="el-GR" dirty="0" smtClean="0">
                <a:latin typeface="Tahoma" pitchFamily="34" charset="0"/>
                <a:cs typeface="Tahoma" pitchFamily="34" charset="0"/>
              </a:rPr>
              <a:t>Μουσούρου</a:t>
            </a:r>
            <a:r>
              <a:rPr lang="el-GR" dirty="0" smtClean="0">
                <a:latin typeface="Tahoma" pitchFamily="34" charset="0"/>
                <a:cs typeface="Tahoma" pitchFamily="34" charset="0"/>
              </a:rPr>
              <a:t>, Λ. 2005. </a:t>
            </a:r>
            <a:r>
              <a:rPr lang="el-GR" i="1" dirty="0" smtClean="0">
                <a:latin typeface="Tahoma" pitchFamily="34" charset="0"/>
                <a:cs typeface="Tahoma" pitchFamily="34" charset="0"/>
              </a:rPr>
              <a:t>Κοινωνιολογία της σύγχρονης οικογένειας</a:t>
            </a:r>
            <a:r>
              <a:rPr lang="el-GR" dirty="0" smtClean="0">
                <a:latin typeface="Tahoma" pitchFamily="34" charset="0"/>
                <a:cs typeface="Tahoma" pitchFamily="34" charset="0"/>
              </a:rPr>
              <a:t>. Αθήνα: </a:t>
            </a:r>
            <a:r>
              <a:rPr lang="en-US" dirty="0" smtClean="0">
                <a:latin typeface="Tahoma" pitchFamily="34" charset="0"/>
                <a:cs typeface="Tahoma" pitchFamily="34" charset="0"/>
              </a:rPr>
              <a:t>Gutenberg</a:t>
            </a:r>
            <a:endParaRPr lang="el-GR" dirty="0" smtClean="0">
              <a:latin typeface="Tahoma" pitchFamily="34" charset="0"/>
              <a:cs typeface="Tahoma" pitchFamily="34" charset="0"/>
            </a:endParaRPr>
          </a:p>
          <a:p>
            <a:r>
              <a:rPr lang="el-GR" dirty="0" smtClean="0">
                <a:latin typeface="Tahoma" pitchFamily="34" charset="0"/>
                <a:cs typeface="Tahoma" pitchFamily="34" charset="0"/>
              </a:rPr>
              <a:t>Νοβα-Καλτσούνη, Χ. (επ.). 2004. </a:t>
            </a:r>
            <a:r>
              <a:rPr lang="el-GR" i="1" dirty="0" smtClean="0">
                <a:latin typeface="Tahoma" pitchFamily="34" charset="0"/>
                <a:cs typeface="Tahoma" pitchFamily="34" charset="0"/>
              </a:rPr>
              <a:t>Κείμενα κοινωνιολογίας του γάμου και της οικογένειας</a:t>
            </a:r>
            <a:r>
              <a:rPr lang="el-GR" dirty="0" smtClean="0">
                <a:latin typeface="Tahoma" pitchFamily="34" charset="0"/>
                <a:cs typeface="Tahoma" pitchFamily="34" charset="0"/>
              </a:rPr>
              <a:t>. Αθήνα: Τυπωθήτω-Δαρδάνος</a:t>
            </a:r>
          </a:p>
          <a:p>
            <a:pPr lvl="0"/>
            <a:r>
              <a:rPr lang="fr-FR" dirty="0" err="1" smtClean="0">
                <a:latin typeface="Tahoma" pitchFamily="34" charset="0"/>
                <a:cs typeface="Tahoma" pitchFamily="34" charset="0"/>
              </a:rPr>
              <a:t>Singly</a:t>
            </a:r>
            <a:r>
              <a:rPr lang="fr-FR" dirty="0" smtClean="0">
                <a:latin typeface="Tahoma" pitchFamily="34" charset="0"/>
                <a:cs typeface="Tahoma" pitchFamily="34" charset="0"/>
              </a:rPr>
              <a:t> </a:t>
            </a:r>
            <a:r>
              <a:rPr lang="fr-FR" dirty="0" smtClean="0">
                <a:latin typeface="Tahoma" pitchFamily="34" charset="0"/>
                <a:cs typeface="Tahoma" pitchFamily="34" charset="0"/>
              </a:rPr>
              <a:t>de, F. (</a:t>
            </a:r>
            <a:r>
              <a:rPr lang="fr-FR" dirty="0" err="1" smtClean="0">
                <a:latin typeface="Tahoma" pitchFamily="34" charset="0"/>
                <a:cs typeface="Tahoma" pitchFamily="34" charset="0"/>
              </a:rPr>
              <a:t>sd</a:t>
            </a:r>
            <a:r>
              <a:rPr lang="fr-FR" dirty="0" smtClean="0">
                <a:latin typeface="Tahoma" pitchFamily="34" charset="0"/>
                <a:cs typeface="Tahoma" pitchFamily="34" charset="0"/>
              </a:rPr>
              <a:t>).1991. </a:t>
            </a:r>
            <a:r>
              <a:rPr lang="fr-FR" i="1" dirty="0" smtClean="0">
                <a:latin typeface="Tahoma" pitchFamily="34" charset="0"/>
                <a:cs typeface="Tahoma" pitchFamily="34" charset="0"/>
              </a:rPr>
              <a:t>La famille, l’état des savoirs</a:t>
            </a:r>
            <a:r>
              <a:rPr lang="fr-FR" dirty="0" smtClean="0">
                <a:latin typeface="Tahoma" pitchFamily="34" charset="0"/>
                <a:cs typeface="Tahoma" pitchFamily="34" charset="0"/>
              </a:rPr>
              <a:t>. Paris : La Découverte</a:t>
            </a:r>
            <a:r>
              <a:rPr lang="el-GR" dirty="0" smtClean="0">
                <a:latin typeface="Tahoma" pitchFamily="34" charset="0"/>
                <a:cs typeface="Tahoma" pitchFamily="34" charset="0"/>
              </a:rPr>
              <a:t>Τσαούσης</a:t>
            </a:r>
            <a:r>
              <a:rPr lang="el-GR" dirty="0" smtClean="0">
                <a:latin typeface="Tahoma" pitchFamily="34" charset="0"/>
                <a:cs typeface="Tahoma" pitchFamily="34" charset="0"/>
              </a:rPr>
              <a:t>, Δ. Γ. 1984. </a:t>
            </a:r>
            <a:r>
              <a:rPr lang="el-GR" i="1" dirty="0" smtClean="0">
                <a:latin typeface="Tahoma" pitchFamily="34" charset="0"/>
                <a:cs typeface="Tahoma" pitchFamily="34" charset="0"/>
              </a:rPr>
              <a:t>Χρηστικό λεξικό κοινωνιολογίας</a:t>
            </a:r>
            <a:r>
              <a:rPr lang="el-GR" dirty="0" smtClean="0">
                <a:latin typeface="Tahoma" pitchFamily="34" charset="0"/>
                <a:cs typeface="Tahoma" pitchFamily="34" charset="0"/>
              </a:rPr>
              <a:t>. Αθήνα: </a:t>
            </a:r>
            <a:r>
              <a:rPr lang="en-US" dirty="0" smtClean="0">
                <a:latin typeface="Tahoma" pitchFamily="34" charset="0"/>
                <a:cs typeface="Tahoma" pitchFamily="34" charset="0"/>
              </a:rPr>
              <a:t>Gutenberg</a:t>
            </a:r>
          </a:p>
          <a:p>
            <a:pPr lvl="0"/>
            <a:endParaRPr lang="en-US" dirty="0" smtClean="0">
              <a:latin typeface="Tahoma" pitchFamily="34" charset="0"/>
              <a:cs typeface="Tahoma" pitchFamily="34" charset="0"/>
            </a:endParaRPr>
          </a:p>
          <a:p>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5" name="TextBox 4"/>
          <p:cNvSpPr txBox="1"/>
          <p:nvPr/>
        </p:nvSpPr>
        <p:spPr>
          <a:xfrm>
            <a:off x="0" y="1600200"/>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Ορισμός (Τσαούσης, 1984):</a:t>
            </a:r>
            <a:endParaRPr lang="el-GR" sz="2400" u="sng" dirty="0">
              <a:latin typeface="Tahoma" pitchFamily="34" charset="0"/>
              <a:ea typeface="Tahoma" pitchFamily="34" charset="0"/>
              <a:cs typeface="Tahoma" pitchFamily="34" charset="0"/>
            </a:endParaRPr>
          </a:p>
        </p:txBody>
      </p:sp>
      <p:sp>
        <p:nvSpPr>
          <p:cNvPr id="8" name="TextBox 7"/>
          <p:cNvSpPr txBox="1"/>
          <p:nvPr/>
        </p:nvSpPr>
        <p:spPr>
          <a:xfrm>
            <a:off x="1016" y="2169616"/>
            <a:ext cx="9107488" cy="4154984"/>
          </a:xfrm>
          <a:prstGeom prst="rect">
            <a:avLst/>
          </a:prstGeom>
          <a:noFill/>
        </p:spPr>
        <p:txBody>
          <a:bodyPr wrap="square" rtlCol="0">
            <a:spAutoFit/>
          </a:bodyPr>
          <a:lstStyle/>
          <a:p>
            <a:pPr algn="just"/>
            <a:r>
              <a:rPr lang="el-GR" sz="2400" dirty="0" smtClean="0">
                <a:latin typeface="Tahoma" pitchFamily="34" charset="0"/>
                <a:cs typeface="Tahoma" pitchFamily="34" charset="0"/>
              </a:rPr>
              <a:t>Κοινωνικά αναγνωρισμένη ένωση δύο ετερόφυλων προσώπων που χαρακτηρίζεται από:</a:t>
            </a:r>
          </a:p>
          <a:p>
            <a:pPr algn="just"/>
            <a:r>
              <a:rPr lang="el-GR" sz="2400" dirty="0" smtClean="0">
                <a:latin typeface="Tahoma" pitchFamily="34" charset="0"/>
                <a:cs typeface="Tahoma" pitchFamily="34" charset="0"/>
              </a:rPr>
              <a:t> α. την αμοιβαία πρόθεση μακρόχρονης διατήρησής της </a:t>
            </a:r>
          </a:p>
          <a:p>
            <a:pPr algn="just"/>
            <a:r>
              <a:rPr lang="el-GR" sz="2400" dirty="0" smtClean="0">
                <a:latin typeface="Tahoma" pitchFamily="34" charset="0"/>
                <a:cs typeface="Tahoma" pitchFamily="34" charset="0"/>
              </a:rPr>
              <a:t>β. την κατά κανόνα συνοίκηση των δύο συζύγων </a:t>
            </a:r>
          </a:p>
          <a:p>
            <a:pPr algn="just"/>
            <a:r>
              <a:rPr lang="el-GR" sz="2400" dirty="0" smtClean="0">
                <a:latin typeface="Tahoma" pitchFamily="34" charset="0"/>
                <a:cs typeface="Tahoma" pitchFamily="34" charset="0"/>
              </a:rPr>
              <a:t>γ. τη ρύθμιση των γενετήσιων σχέσεων των δύο συζύγων και την άλλων προσώπων μέσα και έξω από την οικογένεια </a:t>
            </a:r>
          </a:p>
          <a:p>
            <a:pPr algn="just"/>
            <a:r>
              <a:rPr lang="el-GR" sz="2400" dirty="0" smtClean="0">
                <a:latin typeface="Tahoma" pitchFamily="34" charset="0"/>
                <a:cs typeface="Tahoma" pitchFamily="34" charset="0"/>
              </a:rPr>
              <a:t>δ. την αμοιβαία πρόθεση αναπαραγωγής </a:t>
            </a:r>
          </a:p>
          <a:p>
            <a:pPr algn="just"/>
            <a:r>
              <a:rPr lang="el-GR" sz="2400" dirty="0" smtClean="0">
                <a:latin typeface="Tahoma" pitchFamily="34" charset="0"/>
                <a:cs typeface="Tahoma" pitchFamily="34" charset="0"/>
              </a:rPr>
              <a:t>ε. την οικονομική συνεργασία των συζύγων </a:t>
            </a:r>
          </a:p>
          <a:p>
            <a:pPr algn="just"/>
            <a:r>
              <a:rPr lang="el-GR" sz="2400" dirty="0" smtClean="0">
                <a:latin typeface="Tahoma" pitchFamily="34" charset="0"/>
                <a:cs typeface="Tahoma" pitchFamily="34" charset="0"/>
              </a:rPr>
              <a:t>στ.την από κοινού ανάληψη υποχρεώσεων διατροφής, ανατροφής και αποκατάστασης των κοινών τέκνων, σύμφωνα με τους κοινωνικούς κανόνες που ισχύουν.</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676400"/>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Ο γάμος γίνεται αντιληπτός ως:</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0" y="3200400"/>
            <a:ext cx="9144000" cy="1569660"/>
          </a:xfrm>
          <a:prstGeom prst="rect">
            <a:avLst/>
          </a:prstGeom>
          <a:noFill/>
        </p:spPr>
        <p:txBody>
          <a:bodyPr wrap="square" rtlCol="0">
            <a:spAutoFit/>
          </a:bodyPr>
          <a:lstStyle/>
          <a:p>
            <a:pPr marL="457200"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Διαβατήρια τελετουργία (Μουσούρου), με την οποία, «συνίσταται και αναγνωρίζεται δημόσια μια νόμιμη, μόνιμη και τυπική γενετήσια ένωση που θα οδηγήσει στη δημιουργία οικογένειας» (Τσαούσης).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2293203"/>
            <a:ext cx="9144000" cy="830997"/>
          </a:xfrm>
          <a:prstGeom prst="rect">
            <a:avLst/>
          </a:prstGeom>
          <a:noFill/>
        </p:spPr>
        <p:txBody>
          <a:bodyPr wrap="square" rtlCol="0">
            <a:spAutoFit/>
          </a:bodyPr>
          <a:lstStyle/>
          <a:p>
            <a:pPr marL="457200"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Κοινωνικός θεσμός, που με κέντρο τη δυάδα, επιδιώκει την αναπαραγωγή και την εξέλιξη της κοινωνίας.</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0" y="4876800"/>
            <a:ext cx="9144000" cy="1200329"/>
          </a:xfrm>
          <a:prstGeom prst="rect">
            <a:avLst/>
          </a:prstGeom>
          <a:noFill/>
        </p:spPr>
        <p:txBody>
          <a:bodyPr wrap="square" rtlCol="0">
            <a:spAutoFit/>
          </a:bodyPr>
          <a:lstStyle/>
          <a:p>
            <a:pPr marL="457200"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Για τις σύγχρονες κοινωνίες αρχή της κοινής ζωής δυο ατόμων ως οικογένεια με αυτόματη νομιμοποίηση των παιδιών του ζευγαριού.</a:t>
            </a:r>
            <a:endParaRPr lang="el-GR" sz="2400" dirty="0">
              <a:latin typeface="Tahoma" pitchFamily="34" charset="0"/>
              <a:ea typeface="Tahoma" pitchFamily="34" charset="0"/>
              <a:cs typeface="Tahoma" pitchFamily="34" charset="0"/>
            </a:endParaRPr>
          </a:p>
        </p:txBody>
      </p:sp>
      <p:sp>
        <p:nvSpPr>
          <p:cNvPr id="8" name="Title 7"/>
          <p:cNvSpPr>
            <a:spLocks noGrp="1"/>
          </p:cNvSpPr>
          <p:nvPr>
            <p:ph type="title"/>
          </p:nvPr>
        </p:nvSpPr>
        <p:spPr/>
        <p:txBody>
          <a:bodyPr/>
          <a:lstStyle/>
          <a:p>
            <a:endParaRPr lang="el-GR"/>
          </a:p>
        </p:txBody>
      </p:sp>
      <p:sp>
        <p:nvSpPr>
          <p:cNvPr id="9" name="Title 1"/>
          <p:cNvSpPr txBox="1">
            <a:spLocks/>
          </p:cNvSpPr>
          <p:nvPr/>
        </p:nvSpPr>
        <p:spPr>
          <a:xfrm>
            <a:off x="0" y="0"/>
            <a:ext cx="9144000" cy="1600200"/>
          </a:xfrm>
          <a:prstGeom prst="rect">
            <a:avLst/>
          </a:prstGeom>
          <a:solidFill>
            <a:schemeClr val="accent5">
              <a:lumMod val="40000"/>
              <a:lumOff val="6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t>Ο ΓΑΜΟΣ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Righ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trips(downRight)">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pPr lvl="0">
              <a:defRPr/>
            </a:pPr>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5" name="TextBox 4"/>
          <p:cNvSpPr txBox="1"/>
          <p:nvPr/>
        </p:nvSpPr>
        <p:spPr>
          <a:xfrm>
            <a:off x="0" y="1600200"/>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Ο γάμος δεν είχε ανέκαθεν το ίδιο κοινωνικό βάρος, δεν εξυπηρετούσε τους ίδιους σκοπούς με σήμερα.</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0" y="3581400"/>
            <a:ext cx="9144000" cy="461665"/>
          </a:xfrm>
          <a:prstGeom prst="rect">
            <a:avLst/>
          </a:prstGeom>
          <a:noFill/>
        </p:spPr>
        <p:txBody>
          <a:bodyPr wrap="square" rtlCol="0">
            <a:spAutoFit/>
          </a:bodyPr>
          <a:lstStyle/>
          <a:p>
            <a:pPr marL="457200" indent="-457200" algn="just">
              <a:buClr>
                <a:schemeClr val="accent5">
                  <a:lumMod val="60000"/>
                  <a:lumOff val="40000"/>
                </a:schemeClr>
              </a:buClr>
            </a:pPr>
            <a:r>
              <a:rPr lang="el-GR" sz="2400" dirty="0" smtClean="0">
                <a:latin typeface="Tahoma" pitchFamily="34" charset="0"/>
                <a:cs typeface="Tahoma" pitchFamily="34" charset="0"/>
              </a:rPr>
              <a:t>Ο γάμος πριν και μετά το 17</a:t>
            </a:r>
            <a:r>
              <a:rPr lang="el-GR" sz="2400" baseline="30000" dirty="0" smtClean="0">
                <a:latin typeface="Tahoma" pitchFamily="34" charset="0"/>
                <a:cs typeface="Tahoma" pitchFamily="34" charset="0"/>
              </a:rPr>
              <a:t>ο</a:t>
            </a:r>
            <a:r>
              <a:rPr lang="el-GR" sz="2400" dirty="0" smtClean="0">
                <a:latin typeface="Tahoma" pitchFamily="34" charset="0"/>
                <a:cs typeface="Tahoma" pitchFamily="34" charset="0"/>
              </a:rPr>
              <a:t> αιώνα (Εκκλησία και Κράτος)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0" y="2362200"/>
            <a:ext cx="9144000" cy="1200329"/>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Η τελετουργία του διέφερε σημαντικά τόσο ανάλογα με την εποχή ή την περιοχή στην οποία τελούνταν, όσο και με την κοινωνική τάξη στην οποία ανήκαν τα άτομα που παντρεύονταν.</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0" y="4038600"/>
            <a:ext cx="8915400" cy="461665"/>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Αίτια σύναψης γάμων</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572000"/>
            <a:ext cx="8915400" cy="461665"/>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Ασυμμετρία των φύλων στα έθιμα του γάμου </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0" y="5024735"/>
            <a:ext cx="152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Οι βέρες :</a:t>
            </a:r>
            <a:endParaRPr lang="el-GR" sz="2400" dirty="0">
              <a:latin typeface="Tahoma" pitchFamily="34" charset="0"/>
              <a:ea typeface="Tahoma" pitchFamily="34" charset="0"/>
              <a:cs typeface="Tahoma" pitchFamily="34" charset="0"/>
            </a:endParaRPr>
          </a:p>
        </p:txBody>
      </p:sp>
      <p:sp>
        <p:nvSpPr>
          <p:cNvPr id="13" name="TextBox 12"/>
          <p:cNvSpPr txBox="1"/>
          <p:nvPr/>
        </p:nvSpPr>
        <p:spPr>
          <a:xfrm>
            <a:off x="1447800" y="5486400"/>
            <a:ext cx="7620000" cy="461665"/>
          </a:xfrm>
          <a:prstGeom prst="rect">
            <a:avLst/>
          </a:prstGeom>
          <a:noFill/>
        </p:spPr>
        <p:txBody>
          <a:bodyPr wrap="square" rtlCol="0">
            <a:spAutoFit/>
          </a:bodyPr>
          <a:lstStyle/>
          <a:p>
            <a:pPr marL="457200" indent="-457200" algn="just">
              <a:buClr>
                <a:schemeClr val="accent5">
                  <a:lumMod val="60000"/>
                  <a:lumOff val="40000"/>
                </a:schemeClr>
              </a:buClr>
            </a:pPr>
            <a:r>
              <a:rPr lang="el-GR" sz="2400" dirty="0" smtClean="0">
                <a:latin typeface="Tahoma" pitchFamily="34" charset="0"/>
                <a:cs typeface="Tahoma" pitchFamily="34" charset="0"/>
              </a:rPr>
              <a:t>Αρχαία Αίγυπτος</a:t>
            </a:r>
            <a:endParaRPr lang="el-GR" sz="2400" dirty="0">
              <a:latin typeface="Tahoma" pitchFamily="34" charset="0"/>
              <a:ea typeface="Tahoma" pitchFamily="34" charset="0"/>
              <a:cs typeface="Tahoma" pitchFamily="34" charset="0"/>
            </a:endParaRPr>
          </a:p>
        </p:txBody>
      </p:sp>
      <p:sp>
        <p:nvSpPr>
          <p:cNvPr id="14" name="TextBox 13"/>
          <p:cNvSpPr txBox="1"/>
          <p:nvPr/>
        </p:nvSpPr>
        <p:spPr>
          <a:xfrm>
            <a:off x="1447800" y="5029200"/>
            <a:ext cx="7696200" cy="461665"/>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Σημασία του δαχτυλιδιού</a:t>
            </a:r>
            <a:endParaRPr lang="el-GR" sz="2400" dirty="0">
              <a:latin typeface="Tahoma" pitchFamily="34" charset="0"/>
              <a:ea typeface="Tahoma" pitchFamily="34" charset="0"/>
              <a:cs typeface="Tahoma" pitchFamily="34" charset="0"/>
            </a:endParaRPr>
          </a:p>
        </p:txBody>
      </p:sp>
      <p:sp>
        <p:nvSpPr>
          <p:cNvPr id="15" name="TextBox 14"/>
          <p:cNvSpPr txBox="1"/>
          <p:nvPr/>
        </p:nvSpPr>
        <p:spPr>
          <a:xfrm>
            <a:off x="1447800" y="6027003"/>
            <a:ext cx="7467600" cy="461665"/>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Κοινωνικές προεκτάσεις στην αρχαιότητα και σήμερα</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Righ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Righ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trips(downRigh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8" presetClass="entr" presetSubtype="6"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strips(downRight)">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trips(downRight)">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strips(downRight)">
                                      <p:cBhvr>
                                        <p:cTn id="4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9" grpId="0"/>
      <p:bldP spid="10" grpId="0"/>
      <p:bldP spid="12" grpId="0"/>
      <p:bldP spid="13"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pPr lvl="0">
              <a:defRPr/>
            </a:pPr>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5" name="TextBox 4"/>
          <p:cNvSpPr txBox="1"/>
          <p:nvPr/>
        </p:nvSpPr>
        <p:spPr>
          <a:xfrm>
            <a:off x="0" y="1600200"/>
            <a:ext cx="914400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Στοιχεία που προκύπτουν κατά τη μελέτη του θεσμού του γάμου:</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838200" y="4191000"/>
            <a:ext cx="8305800" cy="461665"/>
          </a:xfrm>
          <a:prstGeom prst="rect">
            <a:avLst/>
          </a:prstGeom>
          <a:noFill/>
        </p:spPr>
        <p:txBody>
          <a:bodyPr wrap="square" rtlCol="0">
            <a:spAutoFit/>
          </a:bodyPr>
          <a:lstStyle/>
          <a:p>
            <a:pPr marL="457200" indent="-457200" algn="just">
              <a:buClr>
                <a:schemeClr val="accent5">
                  <a:lumMod val="60000"/>
                  <a:lumOff val="40000"/>
                </a:schemeClr>
              </a:buClr>
            </a:pPr>
            <a:r>
              <a:rPr lang="el-GR" sz="2400" dirty="0" smtClean="0">
                <a:latin typeface="Tahoma" pitchFamily="34" charset="0"/>
                <a:cs typeface="Tahoma" pitchFamily="34" charset="0"/>
              </a:rPr>
              <a:t>Κοινωνική ομογαμία</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838200" y="2087939"/>
            <a:ext cx="6553200" cy="461665"/>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Γεωγραφική ενδογαμία</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762000" y="2602468"/>
            <a:ext cx="8153400" cy="830997"/>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Αφορά το φαινόμενο του να παντρεύονται μεταξύ τους άνθρωποι που κατοικούν στην ίδια ή σε κοντινές περιοχές.</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762000" y="3360003"/>
            <a:ext cx="8077200" cy="830997"/>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Τα ποσοστά της διέφεραν και διαφέρουν ανάλογα με την κοινωνική ομάδα.</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762000" y="4719935"/>
            <a:ext cx="8382000" cy="1200329"/>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Αναφέρεται στην τάση των ατόμων να επιλέγουν και να παντρεύονται άτομα που κοινωνικά, μορφωτικά και οικονομικά είναι κοντά τους.</a:t>
            </a:r>
            <a:endParaRPr lang="el-GR" sz="2400" dirty="0">
              <a:latin typeface="Tahoma" pitchFamily="34" charset="0"/>
              <a:ea typeface="Tahoma" pitchFamily="34" charset="0"/>
              <a:cs typeface="Tahoma" pitchFamily="34" charset="0"/>
            </a:endParaRPr>
          </a:p>
        </p:txBody>
      </p:sp>
      <p:sp>
        <p:nvSpPr>
          <p:cNvPr id="12" name="Curved Right Arrow 11"/>
          <p:cNvSpPr/>
          <p:nvPr/>
        </p:nvSpPr>
        <p:spPr>
          <a:xfrm>
            <a:off x="0" y="2221468"/>
            <a:ext cx="762000" cy="838200"/>
          </a:xfrm>
          <a:prstGeom prst="curved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3" name="Curved Right Arrow 12"/>
          <p:cNvSpPr/>
          <p:nvPr/>
        </p:nvSpPr>
        <p:spPr>
          <a:xfrm>
            <a:off x="0" y="4343399"/>
            <a:ext cx="762000" cy="833735"/>
          </a:xfrm>
          <a:prstGeom prst="curved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5" name="TextBox 14"/>
          <p:cNvSpPr txBox="1"/>
          <p:nvPr/>
        </p:nvSpPr>
        <p:spPr>
          <a:xfrm>
            <a:off x="762000" y="5943600"/>
            <a:ext cx="8077200" cy="830997"/>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Τα ποσοστά της διαφοροποιούνται ανάλογα με την κοινωνική ομάδα και το επάγγελμα.</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Right)">
                                      <p:cBhvr>
                                        <p:cTn id="7" dur="500"/>
                                        <p:tgtEl>
                                          <p:spTgt spid="11"/>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Righ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strips(downRight)">
                                      <p:cBhvr>
                                        <p:cTn id="15" dur="500"/>
                                        <p:tgtEl>
                                          <p:spTgt spid="12"/>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strips(downRight)">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downRigh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trips(downRight)">
                                      <p:cBhvr>
                                        <p:cTn id="28" dur="500"/>
                                        <p:tgtEl>
                                          <p:spTgt spid="13"/>
                                        </p:tgtEl>
                                      </p:cBhvr>
                                    </p:animEffect>
                                  </p:childTnLst>
                                </p:cTn>
                              </p:par>
                              <p:par>
                                <p:cTn id="29" presetID="18" presetClass="entr" presetSubtype="6" fill="hold" grpId="1"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strips(downRight)">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strips(downRight)">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8" grpId="0"/>
      <p:bldP spid="9" grpId="0"/>
      <p:bldP spid="10" grpId="1"/>
      <p:bldP spid="12" grpId="0" animBg="1"/>
      <p:bldP spid="13"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pPr lvl="0">
              <a:defRPr/>
            </a:pPr>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5" name="TextBox 4"/>
          <p:cNvSpPr txBox="1"/>
          <p:nvPr/>
        </p:nvSpPr>
        <p:spPr>
          <a:xfrm>
            <a:off x="0" y="1600200"/>
            <a:ext cx="9144000" cy="461665"/>
          </a:xfrm>
          <a:prstGeom prst="rect">
            <a:avLst/>
          </a:prstGeom>
          <a:noFill/>
        </p:spPr>
        <p:txBody>
          <a:bodyPr wrap="square" rtlCol="0">
            <a:spAutoFit/>
          </a:bodyPr>
          <a:lstStyle/>
          <a:p>
            <a:pPr algn="ctr"/>
            <a:r>
              <a:rPr lang="el-GR" sz="2400" i="1" dirty="0" smtClean="0">
                <a:latin typeface="Tahoma" pitchFamily="34" charset="0"/>
                <a:cs typeface="Tahoma" pitchFamily="34" charset="0"/>
              </a:rPr>
              <a:t>Η επιλογή συντρόφου είναι συνειδητή;</a:t>
            </a:r>
            <a:endParaRPr lang="el-GR" sz="2400" i="1" dirty="0">
              <a:latin typeface="Tahoma" pitchFamily="34" charset="0"/>
              <a:ea typeface="Tahoma" pitchFamily="34" charset="0"/>
              <a:cs typeface="Tahoma" pitchFamily="34" charset="0"/>
            </a:endParaRPr>
          </a:p>
        </p:txBody>
      </p:sp>
      <p:sp>
        <p:nvSpPr>
          <p:cNvPr id="7" name="TextBox 6"/>
          <p:cNvSpPr txBox="1"/>
          <p:nvPr/>
        </p:nvSpPr>
        <p:spPr>
          <a:xfrm>
            <a:off x="0" y="3969603"/>
            <a:ext cx="9144000" cy="830997"/>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Ο τρόπος που γνωρίζονται τα άτομα αλλάζει ανάλογα με τις εποχές και τις κοινωνίες.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838200" y="2023408"/>
            <a:ext cx="8229600" cy="1938992"/>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Πρόκειται για πράξη μη συνειδητή και σκόπιμη η οποία κατευθύνεται από τη ζωή των ατόμων που τα οδηγεί στο να συναντήσουν ή όχι κάποιους ανθρώπους και επηρεάζεται από την κοινωνικοποίησή τους που τους ωθεί στο να επιλέξουν ή να απορρίψουν κάποιον για σύντροφο.</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800600"/>
            <a:ext cx="9144000" cy="1200329"/>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Ο Μ. </a:t>
            </a:r>
            <a:r>
              <a:rPr lang="fr-FR" sz="2400" dirty="0" err="1" smtClean="0">
                <a:latin typeface="Tahoma" pitchFamily="34" charset="0"/>
                <a:cs typeface="Tahoma" pitchFamily="34" charset="0"/>
              </a:rPr>
              <a:t>Bozon</a:t>
            </a:r>
            <a:r>
              <a:rPr lang="el-GR" sz="2400" dirty="0" smtClean="0">
                <a:latin typeface="Tahoma" pitchFamily="34" charset="0"/>
                <a:cs typeface="Tahoma" pitchFamily="34" charset="0"/>
              </a:rPr>
              <a:t> υποστηρίζει ότι ο τρόπος που γνωρίζει κανείς το μέλλοντα σύντροφό του συνδέεται με τις μορφές κοινωνικής συναναστροφής και έκφρασης που έχει επιλέξει.</a:t>
            </a:r>
          </a:p>
        </p:txBody>
      </p:sp>
      <p:sp>
        <p:nvSpPr>
          <p:cNvPr id="12" name="Curved Right Arrow 11"/>
          <p:cNvSpPr/>
          <p:nvPr/>
        </p:nvSpPr>
        <p:spPr>
          <a:xfrm>
            <a:off x="76200" y="1752600"/>
            <a:ext cx="762000" cy="838200"/>
          </a:xfrm>
          <a:prstGeom prst="curved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4" name="TextBox 13"/>
          <p:cNvSpPr txBox="1"/>
          <p:nvPr/>
        </p:nvSpPr>
        <p:spPr>
          <a:xfrm>
            <a:off x="838200" y="6027003"/>
            <a:ext cx="82296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Χαμηλά στρώματα, ανώτερα στρώματα, άτομα</a:t>
            </a:r>
            <a:r>
              <a:rPr lang="en-US" sz="2400" dirty="0" smtClean="0">
                <a:latin typeface="Tahoma" pitchFamily="34" charset="0"/>
                <a:cs typeface="Tahoma" pitchFamily="34" charset="0"/>
              </a:rPr>
              <a:t> </a:t>
            </a:r>
            <a:r>
              <a:rPr lang="el-GR" sz="2400" dirty="0" smtClean="0">
                <a:latin typeface="Tahoma" pitchFamily="34" charset="0"/>
                <a:cs typeface="Tahoma" pitchFamily="34" charset="0"/>
              </a:rPr>
              <a:t>με επιστημονικά επαγγέλματα και θέσεις εξουσίας</a:t>
            </a:r>
            <a:endParaRPr lang="el-GR" sz="2400" dirty="0">
              <a:latin typeface="Tahoma" pitchFamily="34" charset="0"/>
              <a:cs typeface="Tahoma" pitchFamily="34" charset="0"/>
            </a:endParaRPr>
          </a:p>
        </p:txBody>
      </p:sp>
      <p:sp>
        <p:nvSpPr>
          <p:cNvPr id="16" name="Right Arrow 15"/>
          <p:cNvSpPr/>
          <p:nvPr/>
        </p:nvSpPr>
        <p:spPr>
          <a:xfrm>
            <a:off x="152400" y="6172200"/>
            <a:ext cx="533400" cy="457200"/>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Right)">
                                      <p:cBhvr>
                                        <p:cTn id="12" dur="500"/>
                                        <p:tgtEl>
                                          <p:spTgt spid="12"/>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Righ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strips(downRigh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strips(downRight)">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0" grpId="0"/>
      <p:bldP spid="12" grpId="0" animBg="1"/>
      <p:bldP spid="14" grpId="0"/>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pPr lvl="0">
              <a:defRPr/>
            </a:pPr>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11" name="TextBox 10"/>
          <p:cNvSpPr txBox="1"/>
          <p:nvPr/>
        </p:nvSpPr>
        <p:spPr>
          <a:xfrm>
            <a:off x="0" y="2590800"/>
            <a:ext cx="9144000"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α. </a:t>
            </a:r>
            <a:r>
              <a:rPr lang="en-US" sz="2400" dirty="0" smtClean="0">
                <a:latin typeface="Tahoma" pitchFamily="34" charset="0"/>
                <a:cs typeface="Tahoma" pitchFamily="34" charset="0"/>
              </a:rPr>
              <a:t>O</a:t>
            </a:r>
            <a:r>
              <a:rPr lang="el-GR" sz="2400" dirty="0" smtClean="0">
                <a:latin typeface="Tahoma" pitchFamily="34" charset="0"/>
                <a:cs typeface="Tahoma" pitchFamily="34" charset="0"/>
              </a:rPr>
              <a:t>ι άντρες αξιολογούν στις γυναίκες την εμφάνιση αλλά και τα ψυχικά και συναισθηματικά χαρίσματα και τις διαπροσωπικές δεξιότητες που θεωρούν ότι είναι σημαντικές για τη συζυγική και οικογενειακή ζωή.</a:t>
            </a:r>
            <a:endParaRPr lang="el-GR" sz="2400" dirty="0">
              <a:latin typeface="Tahoma" pitchFamily="34" charset="0"/>
              <a:cs typeface="Tahoma" pitchFamily="34" charset="0"/>
            </a:endParaRPr>
          </a:p>
        </p:txBody>
      </p:sp>
      <p:sp>
        <p:nvSpPr>
          <p:cNvPr id="10" name="TextBox 9"/>
          <p:cNvSpPr txBox="1"/>
          <p:nvPr/>
        </p:nvSpPr>
        <p:spPr>
          <a:xfrm>
            <a:off x="0" y="4191000"/>
            <a:ext cx="9144000" cy="1938992"/>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Για τις γυναίκες η εμφάνιση και τα φυσικά προσόντα φαίνεται να παίζουν μικρό ρόλο στην κρίση και την τελική επιλογή τους, ενώ θεωρούν ιδιαίτερα σημαντικές τις ψυχολογικές, κοινωνικές και διανοητικές δεξιότητες οι οποίες σχεδόν πάντοτε παραπέμπουν σε ένα επαγγελματικό και κοινωνικό στάτους. </a:t>
            </a:r>
            <a:endParaRPr lang="el-GR" sz="2400" dirty="0">
              <a:latin typeface="Tahoma" pitchFamily="34" charset="0"/>
              <a:ea typeface="Tahoma" pitchFamily="34" charset="0"/>
              <a:cs typeface="Tahoma" pitchFamily="34" charset="0"/>
            </a:endParaRPr>
          </a:p>
        </p:txBody>
      </p:sp>
      <p:sp>
        <p:nvSpPr>
          <p:cNvPr id="12" name="TextBox 11"/>
          <p:cNvSpPr txBox="1"/>
          <p:nvPr/>
        </p:nvSpPr>
        <p:spPr>
          <a:xfrm>
            <a:off x="0" y="1619071"/>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Η αξιολόγηση και η επιλογή όμως είναι διαφορετική ανάλογα α. με το φύλο β. με την κοινωνική ομάδα  </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Righ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downRigh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pPr lvl="0">
              <a:defRPr/>
            </a:pPr>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11" name="TextBox 10"/>
          <p:cNvSpPr txBox="1"/>
          <p:nvPr/>
        </p:nvSpPr>
        <p:spPr>
          <a:xfrm>
            <a:off x="0" y="1664732"/>
            <a:ext cx="9144000"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β. </a:t>
            </a:r>
            <a:r>
              <a:rPr lang="en-US" sz="2400" dirty="0" smtClean="0">
                <a:latin typeface="Tahoma" pitchFamily="34" charset="0"/>
                <a:cs typeface="Tahoma" pitchFamily="34" charset="0"/>
              </a:rPr>
              <a:t>O</a:t>
            </a:r>
            <a:r>
              <a:rPr lang="el-GR" sz="2400" dirty="0" smtClean="0">
                <a:latin typeface="Tahoma" pitchFamily="34" charset="0"/>
                <a:cs typeface="Tahoma" pitchFamily="34" charset="0"/>
              </a:rPr>
              <a:t>ι άντρες που ανήκουν σε χαμηλά κοινωνικοοικονομικά στρώματα εκτιμώνται για τη σωματική δύναμη, την αρρενωπή εμφάνιση, την επαγγελματική σταθερότητα και την οικογενειακή αφοσίωση (χαρακτηρισμοί: σοβαρός, δουλευταράς, απλός, δυνατός). </a:t>
            </a:r>
            <a:endParaRPr lang="el-GR" sz="2400" dirty="0">
              <a:latin typeface="Tahoma" pitchFamily="34" charset="0"/>
              <a:cs typeface="Tahoma" pitchFamily="34" charset="0"/>
            </a:endParaRPr>
          </a:p>
        </p:txBody>
      </p:sp>
      <p:sp>
        <p:nvSpPr>
          <p:cNvPr id="10" name="TextBox 9"/>
          <p:cNvSpPr txBox="1"/>
          <p:nvPr/>
        </p:nvSpPr>
        <p:spPr>
          <a:xfrm>
            <a:off x="0" y="3535740"/>
            <a:ext cx="9144000" cy="1569660"/>
          </a:xfrm>
          <a:prstGeom prst="rect">
            <a:avLst/>
          </a:prstGeom>
          <a:noFill/>
        </p:spPr>
        <p:txBody>
          <a:bodyPr wrap="square" rtlCol="0">
            <a:spAutoFit/>
          </a:bodyPr>
          <a:lstStyle/>
          <a:p>
            <a:pPr indent="-457200" algn="just">
              <a:buClr>
                <a:schemeClr val="accent5">
                  <a:lumMod val="60000"/>
                  <a:lumOff val="40000"/>
                </a:schemeClr>
              </a:buClr>
            </a:pPr>
            <a:r>
              <a:rPr lang="el-GR" sz="2400" dirty="0" smtClean="0">
                <a:latin typeface="Tahoma" pitchFamily="34" charset="0"/>
                <a:cs typeface="Tahoma" pitchFamily="34" charset="0"/>
              </a:rPr>
              <a:t>Οι άντρες των ανώτερων κοινωνικοοικονομικό στρωμάτων εκτιμώνται για τις διανοητικές και επαγγελματικές επιτυχίες τους και την ανωτερότητά τους σε κοινωνικό και ψυχολογικό επίπεδο (χαρακτηρισμοί: έξυπνος, καλλιεργημένος, εμπνέει ασφάλεια).</a:t>
            </a:r>
            <a:endParaRPr lang="el-GR" sz="2400" dirty="0">
              <a:latin typeface="Tahoma" pitchFamily="34" charset="0"/>
              <a:ea typeface="Tahoma" pitchFamily="34" charset="0"/>
              <a:cs typeface="Tahoma" pitchFamily="34" charset="0"/>
            </a:endParaRPr>
          </a:p>
        </p:txBody>
      </p:sp>
      <p:sp>
        <p:nvSpPr>
          <p:cNvPr id="6" name="TextBox 5"/>
          <p:cNvSpPr txBox="1"/>
          <p:nvPr/>
        </p:nvSpPr>
        <p:spPr>
          <a:xfrm>
            <a:off x="381000" y="5562600"/>
            <a:ext cx="8382000" cy="830997"/>
          </a:xfrm>
          <a:prstGeom prst="rect">
            <a:avLst/>
          </a:prstGeom>
          <a:noFill/>
        </p:spPr>
        <p:txBody>
          <a:bodyPr wrap="square" rtlCol="0">
            <a:spAutoFit/>
          </a:bodyPr>
          <a:lstStyle/>
          <a:p>
            <a:pPr algn="ctr"/>
            <a:r>
              <a:rPr lang="el-GR" sz="2400" i="1" dirty="0" smtClean="0">
                <a:latin typeface="Tahoma" pitchFamily="34" charset="0"/>
                <a:cs typeface="Tahoma" pitchFamily="34" charset="0"/>
              </a:rPr>
              <a:t>Πόσο έχει αλλάξει με το πέρασμα των ετών η ηλικία γάμου και η διαφορά ηλικίας των συζύγων και για ποιους λόγους;</a:t>
            </a:r>
            <a:endParaRPr lang="el-GR" sz="2400" i="1"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trips(downRigh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lide(fromBottom)">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pPr lvl="0">
              <a:defRPr/>
            </a:pPr>
            <a:r>
              <a:rPr lang="el-GR" sz="3600" b="1" dirty="0" smtClean="0">
                <a:latin typeface="Tahoma" pitchFamily="34" charset="0"/>
                <a:cs typeface="Tahoma" pitchFamily="34" charset="0"/>
              </a:rPr>
              <a:t>Ο ΓΑΜΟΣ</a:t>
            </a:r>
            <a:endParaRPr lang="el-GR" sz="3600" b="1" dirty="0">
              <a:latin typeface="Tahoma" pitchFamily="34" charset="0"/>
              <a:cs typeface="Tahoma" pitchFamily="34" charset="0"/>
            </a:endParaRPr>
          </a:p>
        </p:txBody>
      </p:sp>
      <p:sp>
        <p:nvSpPr>
          <p:cNvPr id="11" name="TextBox 10"/>
          <p:cNvSpPr txBox="1"/>
          <p:nvPr/>
        </p:nvSpPr>
        <p:spPr>
          <a:xfrm>
            <a:off x="0" y="2057400"/>
            <a:ext cx="9144000" cy="461665"/>
          </a:xfrm>
          <a:prstGeom prst="rect">
            <a:avLst/>
          </a:prstGeom>
          <a:noFill/>
        </p:spPr>
        <p:txBody>
          <a:bodyPr wrap="square" rtlCol="0">
            <a:spAutoFit/>
          </a:bodyPr>
          <a:lstStyle/>
          <a:p>
            <a:pPr indent="-457200" algn="just">
              <a:buClr>
                <a:schemeClr val="accent5">
                  <a:lumMod val="60000"/>
                  <a:lumOff val="40000"/>
                </a:schemeClr>
              </a:buClr>
              <a:buFont typeface="+mj-lt"/>
              <a:buAutoNum type="arabicPeriod"/>
            </a:pPr>
            <a:r>
              <a:rPr lang="el-GR" sz="2400" dirty="0" smtClean="0">
                <a:latin typeface="Tahoma" pitchFamily="34" charset="0"/>
                <a:cs typeface="Tahoma" pitchFamily="34" charset="0"/>
              </a:rPr>
              <a:t>Γάμος εθισμένος στις συγκρούσεις</a:t>
            </a:r>
            <a:endParaRPr lang="el-GR" sz="2400" dirty="0">
              <a:latin typeface="Tahoma" pitchFamily="34" charset="0"/>
              <a:ea typeface="Tahoma" pitchFamily="34" charset="0"/>
              <a:cs typeface="Tahoma" pitchFamily="34" charset="0"/>
            </a:endParaRPr>
          </a:p>
        </p:txBody>
      </p:sp>
      <p:sp>
        <p:nvSpPr>
          <p:cNvPr id="10" name="TextBox 9"/>
          <p:cNvSpPr txBox="1"/>
          <p:nvPr/>
        </p:nvSpPr>
        <p:spPr>
          <a:xfrm>
            <a:off x="0" y="4419600"/>
            <a:ext cx="9144000" cy="461665"/>
          </a:xfrm>
          <a:prstGeom prst="rect">
            <a:avLst/>
          </a:prstGeom>
          <a:noFill/>
        </p:spPr>
        <p:txBody>
          <a:bodyPr wrap="square" rtlCol="0">
            <a:spAutoFit/>
          </a:bodyPr>
          <a:lstStyle/>
          <a:p>
            <a:pPr indent="-457200" algn="just">
              <a:buClr>
                <a:schemeClr val="accent5">
                  <a:lumMod val="60000"/>
                  <a:lumOff val="40000"/>
                </a:schemeClr>
              </a:buClr>
            </a:pPr>
            <a:r>
              <a:rPr lang="el-GR" sz="2400" u="sng" dirty="0" smtClean="0">
                <a:latin typeface="Tahoma" pitchFamily="34" charset="0"/>
                <a:cs typeface="Tahoma" pitchFamily="34" charset="0"/>
              </a:rPr>
              <a:t>Χαρακτηριστικά επιτυχημένων </a:t>
            </a:r>
            <a:r>
              <a:rPr lang="el-GR" sz="2400" u="sng" dirty="0" smtClean="0">
                <a:latin typeface="Tahoma" pitchFamily="34" charset="0"/>
                <a:cs typeface="Tahoma" pitchFamily="34" charset="0"/>
              </a:rPr>
              <a:t>γάμων</a:t>
            </a:r>
            <a:r>
              <a:rPr lang="en-US" sz="2400" u="sng" dirty="0" smtClean="0">
                <a:latin typeface="Tahoma" pitchFamily="34" charset="0"/>
                <a:cs typeface="Tahoma" pitchFamily="34" charset="0"/>
              </a:rPr>
              <a:t> (Lauer &amp; Lauer)</a:t>
            </a:r>
            <a:r>
              <a:rPr lang="el-GR" sz="2400" u="sng" dirty="0" smtClean="0">
                <a:latin typeface="Tahoma" pitchFamily="34" charset="0"/>
                <a:cs typeface="Tahoma" pitchFamily="34" charset="0"/>
              </a:rPr>
              <a:t>:</a:t>
            </a:r>
            <a:endParaRPr lang="el-GR" sz="2400" u="sng" dirty="0">
              <a:latin typeface="Tahoma" pitchFamily="34" charset="0"/>
              <a:ea typeface="Tahoma" pitchFamily="34" charset="0"/>
              <a:cs typeface="Tahoma" pitchFamily="34" charset="0"/>
            </a:endParaRPr>
          </a:p>
        </p:txBody>
      </p:sp>
      <p:sp>
        <p:nvSpPr>
          <p:cNvPr id="12" name="TextBox 11"/>
          <p:cNvSpPr txBox="1"/>
          <p:nvPr/>
        </p:nvSpPr>
        <p:spPr>
          <a:xfrm>
            <a:off x="0" y="1600200"/>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Τύποι γάμων που </a:t>
            </a:r>
            <a:r>
              <a:rPr lang="el-GR" sz="2400" u="sng" dirty="0" smtClean="0">
                <a:latin typeface="Tahoma" pitchFamily="34" charset="0"/>
                <a:cs typeface="Tahoma" pitchFamily="34" charset="0"/>
              </a:rPr>
              <a:t>διαρκούν</a:t>
            </a:r>
            <a:r>
              <a:rPr lang="en-US" sz="2400" u="sng" dirty="0" smtClean="0">
                <a:latin typeface="Tahoma" pitchFamily="34" charset="0"/>
                <a:cs typeface="Tahoma" pitchFamily="34" charset="0"/>
              </a:rPr>
              <a:t> (</a:t>
            </a:r>
            <a:r>
              <a:rPr lang="en-US" sz="2400" u="sng" dirty="0" err="1" smtClean="0">
                <a:latin typeface="Tahoma" pitchFamily="34" charset="0"/>
                <a:cs typeface="Tahoma" pitchFamily="34" charset="0"/>
              </a:rPr>
              <a:t>Cuber</a:t>
            </a:r>
            <a:r>
              <a:rPr lang="en-US" sz="2400" u="sng" dirty="0" smtClean="0">
                <a:latin typeface="Tahoma" pitchFamily="34" charset="0"/>
                <a:cs typeface="Tahoma" pitchFamily="34" charset="0"/>
              </a:rPr>
              <a:t> &amp; </a:t>
            </a:r>
            <a:r>
              <a:rPr lang="en-US" sz="2400" u="sng" dirty="0" err="1" smtClean="0">
                <a:latin typeface="Tahoma" pitchFamily="34" charset="0"/>
                <a:cs typeface="Tahoma" pitchFamily="34" charset="0"/>
              </a:rPr>
              <a:t>Harroff</a:t>
            </a:r>
            <a:r>
              <a:rPr lang="en-US" sz="2400" u="sng" dirty="0" smtClean="0">
                <a:latin typeface="Tahoma" pitchFamily="34" charset="0"/>
                <a:cs typeface="Tahoma" pitchFamily="34" charset="0"/>
              </a:rPr>
              <a:t>)</a:t>
            </a:r>
            <a:r>
              <a:rPr lang="el-GR" sz="2400" u="sng" dirty="0" smtClean="0">
                <a:latin typeface="Tahoma" pitchFamily="34" charset="0"/>
                <a:cs typeface="Tahoma" pitchFamily="34" charset="0"/>
              </a:rPr>
              <a:t>:</a:t>
            </a:r>
            <a:endParaRPr lang="el-GR" sz="2400" u="sng" dirty="0">
              <a:latin typeface="Tahoma" pitchFamily="34" charset="0"/>
              <a:cs typeface="Tahoma" pitchFamily="34" charset="0"/>
            </a:endParaRPr>
          </a:p>
        </p:txBody>
      </p:sp>
      <p:sp>
        <p:nvSpPr>
          <p:cNvPr id="7" name="TextBox 6"/>
          <p:cNvSpPr txBox="1"/>
          <p:nvPr/>
        </p:nvSpPr>
        <p:spPr>
          <a:xfrm>
            <a:off x="0" y="2514600"/>
            <a:ext cx="9144000" cy="461665"/>
          </a:xfrm>
          <a:prstGeom prst="rect">
            <a:avLst/>
          </a:prstGeom>
          <a:noFill/>
        </p:spPr>
        <p:txBody>
          <a:bodyPr wrap="square" rtlCol="0">
            <a:spAutoFit/>
          </a:bodyPr>
          <a:lstStyle/>
          <a:p>
            <a:pPr indent="-457200" algn="just">
              <a:buClr>
                <a:schemeClr val="accent5">
                  <a:lumMod val="60000"/>
                  <a:lumOff val="40000"/>
                </a:schemeClr>
              </a:buClr>
              <a:buFont typeface="+mj-lt"/>
              <a:buAutoNum type="arabicPeriod" startAt="2"/>
            </a:pPr>
            <a:r>
              <a:rPr lang="el-GR" sz="2400" dirty="0" smtClean="0">
                <a:latin typeface="Tahoma" pitchFamily="34" charset="0"/>
                <a:cs typeface="Tahoma" pitchFamily="34" charset="0"/>
              </a:rPr>
              <a:t>Απονεκρωμένος γάμος</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0" y="2971800"/>
            <a:ext cx="9144000" cy="461665"/>
          </a:xfrm>
          <a:prstGeom prst="rect">
            <a:avLst/>
          </a:prstGeom>
          <a:noFill/>
        </p:spPr>
        <p:txBody>
          <a:bodyPr wrap="square" rtlCol="0">
            <a:spAutoFit/>
          </a:bodyPr>
          <a:lstStyle/>
          <a:p>
            <a:pPr indent="-457200" algn="just">
              <a:buClr>
                <a:schemeClr val="accent5">
                  <a:lumMod val="60000"/>
                  <a:lumOff val="40000"/>
                </a:schemeClr>
              </a:buClr>
              <a:buFont typeface="+mj-lt"/>
              <a:buAutoNum type="arabicPeriod" startAt="3"/>
            </a:pPr>
            <a:r>
              <a:rPr lang="el-GR" sz="2400" dirty="0" smtClean="0">
                <a:latin typeface="Tahoma" pitchFamily="34" charset="0"/>
                <a:cs typeface="Tahoma" pitchFamily="34" charset="0"/>
              </a:rPr>
              <a:t>Γάμος παθητικότητας-αρμονίας</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0" y="3429000"/>
            <a:ext cx="9144000" cy="461665"/>
          </a:xfrm>
          <a:prstGeom prst="rect">
            <a:avLst/>
          </a:prstGeom>
          <a:noFill/>
        </p:spPr>
        <p:txBody>
          <a:bodyPr wrap="square" rtlCol="0">
            <a:spAutoFit/>
          </a:bodyPr>
          <a:lstStyle/>
          <a:p>
            <a:pPr indent="-457200" algn="just">
              <a:buClr>
                <a:schemeClr val="accent5">
                  <a:lumMod val="60000"/>
                  <a:lumOff val="40000"/>
                </a:schemeClr>
              </a:buClr>
              <a:buFont typeface="+mj-lt"/>
              <a:buAutoNum type="arabicPeriod" startAt="4"/>
            </a:pPr>
            <a:r>
              <a:rPr lang="el-GR" sz="2400" dirty="0" smtClean="0">
                <a:latin typeface="Tahoma" pitchFamily="34" charset="0"/>
                <a:cs typeface="Tahoma" pitchFamily="34" charset="0"/>
              </a:rPr>
              <a:t>Ζωτικός γάμος</a:t>
            </a:r>
            <a:endParaRPr lang="el-GR" sz="2400" dirty="0">
              <a:latin typeface="Tahoma" pitchFamily="34" charset="0"/>
              <a:ea typeface="Tahoma" pitchFamily="34" charset="0"/>
              <a:cs typeface="Tahoma" pitchFamily="34" charset="0"/>
            </a:endParaRPr>
          </a:p>
        </p:txBody>
      </p:sp>
      <p:sp>
        <p:nvSpPr>
          <p:cNvPr id="13" name="TextBox 12"/>
          <p:cNvSpPr txBox="1"/>
          <p:nvPr/>
        </p:nvSpPr>
        <p:spPr>
          <a:xfrm>
            <a:off x="0" y="3886200"/>
            <a:ext cx="9144000" cy="461665"/>
          </a:xfrm>
          <a:prstGeom prst="rect">
            <a:avLst/>
          </a:prstGeom>
          <a:noFill/>
        </p:spPr>
        <p:txBody>
          <a:bodyPr wrap="square" rtlCol="0">
            <a:spAutoFit/>
          </a:bodyPr>
          <a:lstStyle/>
          <a:p>
            <a:pPr indent="-457200" algn="just">
              <a:buClr>
                <a:schemeClr val="accent5">
                  <a:lumMod val="60000"/>
                  <a:lumOff val="40000"/>
                </a:schemeClr>
              </a:buClr>
              <a:buFont typeface="+mj-lt"/>
              <a:buAutoNum type="arabicPeriod" startAt="5"/>
            </a:pPr>
            <a:r>
              <a:rPr lang="el-GR" sz="2400" dirty="0" smtClean="0">
                <a:latin typeface="Tahoma" pitchFamily="34" charset="0"/>
                <a:cs typeface="Tahoma" pitchFamily="34" charset="0"/>
              </a:rPr>
              <a:t>Ολικός γάμος</a:t>
            </a:r>
            <a:endParaRPr lang="el-GR" sz="2400" dirty="0">
              <a:latin typeface="Tahoma" pitchFamily="34" charset="0"/>
              <a:ea typeface="Tahoma" pitchFamily="34" charset="0"/>
              <a:cs typeface="Tahoma" pitchFamily="34" charset="0"/>
            </a:endParaRPr>
          </a:p>
        </p:txBody>
      </p:sp>
      <p:sp>
        <p:nvSpPr>
          <p:cNvPr id="14" name="TextBox 13"/>
          <p:cNvSpPr txBox="1"/>
          <p:nvPr/>
        </p:nvSpPr>
        <p:spPr>
          <a:xfrm>
            <a:off x="0" y="4953000"/>
            <a:ext cx="9144000" cy="461665"/>
          </a:xfrm>
          <a:prstGeom prst="rect">
            <a:avLst/>
          </a:prstGeom>
          <a:noFill/>
        </p:spPr>
        <p:txBody>
          <a:bodyPr wrap="square" rtlCol="0">
            <a:spAutoFit/>
          </a:bodyPr>
          <a:lstStyle/>
          <a:p>
            <a:pPr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Θετική άποψη για το χαρακτήρα του συντρόφου</a:t>
            </a:r>
            <a:endParaRPr lang="el-GR" sz="2400" dirty="0">
              <a:latin typeface="Tahoma" pitchFamily="34" charset="0"/>
              <a:ea typeface="Tahoma" pitchFamily="34" charset="0"/>
              <a:cs typeface="Tahoma" pitchFamily="34" charset="0"/>
            </a:endParaRPr>
          </a:p>
        </p:txBody>
      </p:sp>
      <p:sp>
        <p:nvSpPr>
          <p:cNvPr id="16" name="TextBox 15"/>
          <p:cNvSpPr txBox="1"/>
          <p:nvPr/>
        </p:nvSpPr>
        <p:spPr>
          <a:xfrm>
            <a:off x="0" y="5405735"/>
            <a:ext cx="9144000" cy="461665"/>
          </a:xfrm>
          <a:prstGeom prst="rect">
            <a:avLst/>
          </a:prstGeom>
          <a:noFill/>
        </p:spPr>
        <p:txBody>
          <a:bodyPr wrap="square" rtlCol="0">
            <a:spAutoFit/>
          </a:bodyPr>
          <a:lstStyle/>
          <a:p>
            <a:pPr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Κοινοί στόχοι και επιδιώξεις στη ζωή</a:t>
            </a:r>
            <a:endParaRPr lang="el-GR" sz="2400" dirty="0">
              <a:latin typeface="Tahoma" pitchFamily="34" charset="0"/>
              <a:ea typeface="Tahoma" pitchFamily="34" charset="0"/>
              <a:cs typeface="Tahoma" pitchFamily="34" charset="0"/>
            </a:endParaRPr>
          </a:p>
        </p:txBody>
      </p:sp>
      <p:sp>
        <p:nvSpPr>
          <p:cNvPr id="17" name="TextBox 16"/>
          <p:cNvSpPr txBox="1"/>
          <p:nvPr/>
        </p:nvSpPr>
        <p:spPr>
          <a:xfrm>
            <a:off x="0" y="5862935"/>
            <a:ext cx="9144000" cy="461665"/>
          </a:xfrm>
          <a:prstGeom prst="rect">
            <a:avLst/>
          </a:prstGeom>
          <a:noFill/>
        </p:spPr>
        <p:txBody>
          <a:bodyPr wrap="square" rtlCol="0">
            <a:spAutoFit/>
          </a:bodyPr>
          <a:lstStyle/>
          <a:p>
            <a:pPr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Ο σύντροφος γίνεται πιο ενδιαφέρον με την πάροδο των ετών</a:t>
            </a:r>
            <a:endParaRPr lang="el-GR" sz="2400" dirty="0">
              <a:latin typeface="Tahoma" pitchFamily="34" charset="0"/>
              <a:ea typeface="Tahoma" pitchFamily="34" charset="0"/>
              <a:cs typeface="Tahoma" pitchFamily="34" charset="0"/>
            </a:endParaRPr>
          </a:p>
        </p:txBody>
      </p:sp>
      <p:sp>
        <p:nvSpPr>
          <p:cNvPr id="18" name="TextBox 17"/>
          <p:cNvSpPr txBox="1"/>
          <p:nvPr/>
        </p:nvSpPr>
        <p:spPr>
          <a:xfrm>
            <a:off x="0" y="6320135"/>
            <a:ext cx="9144000" cy="461665"/>
          </a:xfrm>
          <a:prstGeom prst="rect">
            <a:avLst/>
          </a:prstGeom>
          <a:noFill/>
        </p:spPr>
        <p:txBody>
          <a:bodyPr wrap="square" rtlCol="0">
            <a:spAutoFit/>
          </a:bodyPr>
          <a:lstStyle/>
          <a:p>
            <a:pPr indent="-457200"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Αυτοσυγράτηση και αποφυγή καβγάδων</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Righ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Righ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trips(downRigh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strips(downRigh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strips(downRight)">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strips(downRight)">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strips(downRight)">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strips(downRigh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p:bldP spid="7" grpId="0"/>
      <p:bldP spid="8" grpId="0"/>
      <p:bldP spid="9" grpId="0"/>
      <p:bldP spid="13" grpId="0"/>
      <p:bldP spid="14" grpId="0"/>
      <p:bldP spid="16" grpId="0"/>
      <p:bldP spid="17"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738</Words>
  <Application>Microsoft Office PowerPoint</Application>
  <PresentationFormat>On-screen Show (4:3)</PresentationFormat>
  <Paragraphs>82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ΚΟΙΝΩΝΙΟΛΟΓΙΑ ΤΗΣ ΟΙΚΟΓΕΝΕΙΑΣ</vt:lpstr>
      <vt:lpstr>Ο ΓΑΜΟΣ</vt:lpstr>
      <vt:lpstr>Slide 3</vt:lpstr>
      <vt:lpstr>Ο ΓΑΜΟΣ</vt:lpstr>
      <vt:lpstr>Ο ΓΑΜΟΣ</vt:lpstr>
      <vt:lpstr>Ο ΓΑΜΟΣ</vt:lpstr>
      <vt:lpstr>Ο ΓΑΜΟΣ</vt:lpstr>
      <vt:lpstr>Ο ΓΑΜΟΣ</vt:lpstr>
      <vt:lpstr>Ο ΓΑΜΟΣ</vt:lpstr>
      <vt:lpstr>Slide 10</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ΚΟΙΝΩΝΙΟΛΟΓΙΑ ΤΗΣ ΟΙΚΟΓΕΝΕΙΑΣ</dc:title>
  <dc:creator>Valued Acer Customer</dc:creator>
  <cp:lastModifiedBy>Valued Acer Customer</cp:lastModifiedBy>
  <cp:revision>42</cp:revision>
  <dcterms:created xsi:type="dcterms:W3CDTF">2013-04-11T20:19:22Z</dcterms:created>
  <dcterms:modified xsi:type="dcterms:W3CDTF">2013-05-19T21:19:12Z</dcterms:modified>
</cp:coreProperties>
</file>