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56" r:id="rId2"/>
    <p:sldId id="261" r:id="rId3"/>
    <p:sldId id="303" r:id="rId4"/>
    <p:sldId id="262" r:id="rId5"/>
    <p:sldId id="304" r:id="rId6"/>
    <p:sldId id="305" r:id="rId7"/>
    <p:sldId id="306" r:id="rId8"/>
    <p:sldId id="307" r:id="rId9"/>
    <p:sldId id="308" r:id="rId10"/>
    <p:sldId id="309" r:id="rId11"/>
    <p:sldId id="360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62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01" r:id="rId35"/>
    <p:sldId id="331" r:id="rId36"/>
    <p:sldId id="332" r:id="rId37"/>
    <p:sldId id="333" r:id="rId38"/>
    <p:sldId id="357" r:id="rId39"/>
    <p:sldId id="334" r:id="rId40"/>
    <p:sldId id="335" r:id="rId41"/>
    <p:sldId id="363" r:id="rId42"/>
    <p:sldId id="280" r:id="rId43"/>
    <p:sldId id="290" r:id="rId44"/>
    <p:sldId id="295" r:id="rId45"/>
    <p:sldId id="299" r:id="rId46"/>
    <p:sldId id="292" r:id="rId47"/>
    <p:sldId id="291" r:id="rId48"/>
    <p:sldId id="294" r:id="rId49"/>
    <p:sldId id="293" r:id="rId50"/>
    <p:sldId id="345" r:id="rId51"/>
    <p:sldId id="361" r:id="rId5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3" autoAdjust="0"/>
    <p:restoredTop sz="99309" autoAdjust="0"/>
  </p:normalViewPr>
  <p:slideViewPr>
    <p:cSldViewPr>
      <p:cViewPr varScale="1">
        <p:scale>
          <a:sx n="117" d="100"/>
          <a:sy n="117" d="100"/>
        </p:scale>
        <p:origin x="-15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45123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45123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5180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anges_River_Delta,_Bangladesh,_India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8596" y="2024078"/>
            <a:ext cx="8358246" cy="169067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ΠΕΤΡΟΛΟΓΙΑ ΜΑΓΜΑΤΙΚΩΝ &amp; ΜΕΤΑΜΟΡΦΩΜΕΝΩΝ ΠΕΤΡΩΜΑΤΩΝ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639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</a:t>
            </a: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dirty="0" smtClean="0"/>
              <a:t>Πετρολογία Μεταμορφωμένων Πετρωμάτων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l-GR" sz="2400" dirty="0" smtClean="0"/>
              <a:t>Ιωάννης Ηλιόπουλος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Σχολή Θετικών Επιστημών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Γεωλογίας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l-GR" sz="3600" dirty="0" smtClean="0"/>
              <a:t>Που μπορεί να ρίξει φώς η μελέτη των μεταμορφωμένων πετρωμάτων</a:t>
            </a:r>
            <a: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8038" indent="-442913" algn="just">
              <a:spcBef>
                <a:spcPct val="20000"/>
              </a:spcBef>
              <a:buFont typeface="Courier New" pitchFamily="49" charset="0"/>
              <a:buChar char="o"/>
              <a:defRPr/>
            </a:pPr>
            <a:endParaRPr lang="en-US" sz="2400" dirty="0" smtClean="0"/>
          </a:p>
          <a:p>
            <a:pPr marL="808038" indent="-442913" algn="just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l-GR" sz="2400" dirty="0" smtClean="0"/>
              <a:t>Συμπεράσματα για</a:t>
            </a:r>
            <a:r>
              <a:rPr lang="en-US" sz="2400" dirty="0" smtClean="0"/>
              <a:t> </a:t>
            </a:r>
            <a:r>
              <a:rPr lang="el-GR" sz="2400" dirty="0" smtClean="0"/>
              <a:t>τις </a:t>
            </a:r>
            <a:r>
              <a:rPr lang="en-US" sz="2400" dirty="0" smtClean="0"/>
              <a:t>T</a:t>
            </a:r>
            <a:r>
              <a:rPr lang="el-GR" sz="2400" dirty="0" smtClean="0"/>
              <a:t> που επικρατούσαν σε διάφορα βάθη του φλοιού ή και του ανώτερου μανδύα κατά το γεωλογικό παρελθόν μιας περιοχής</a:t>
            </a:r>
          </a:p>
          <a:p>
            <a:pPr marL="808038" indent="-442913" algn="just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l-GR" sz="2400" dirty="0" smtClean="0"/>
              <a:t>Η επέκταση του πυθμένα και οι κινήσεις των </a:t>
            </a:r>
            <a:r>
              <a:rPr lang="el-GR" sz="2400" dirty="0" err="1" smtClean="0"/>
              <a:t>λιθοσφαιρικών</a:t>
            </a:r>
            <a:r>
              <a:rPr lang="el-GR" sz="2400" dirty="0" smtClean="0"/>
              <a:t> πλακών </a:t>
            </a:r>
            <a:r>
              <a:rPr lang="el-GR" sz="2400" dirty="0" smtClean="0">
                <a:sym typeface="Wingdings" pitchFamily="2" charset="2"/>
              </a:rPr>
              <a:t> οι θεμελιώδεις διεργασίες για τον ανασχηματισμό φλοιού και αν. μανδύα. Συνοδεύονται από μεγάλης κλίμακας μεταμόρφωση.</a:t>
            </a:r>
          </a:p>
          <a:p>
            <a:pPr marL="808038" indent="-442913" algn="just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l-GR" sz="2400" dirty="0" smtClean="0"/>
              <a:t>Βοηθούν στην ανασύνθεση και της προ-μεταμορφικής ιστορίας μέσω της </a:t>
            </a:r>
            <a:r>
              <a:rPr lang="el-GR" sz="2400" dirty="0" err="1" smtClean="0"/>
              <a:t>συστασιακής</a:t>
            </a:r>
            <a:r>
              <a:rPr lang="el-GR" sz="2400" dirty="0" smtClean="0"/>
              <a:t> πληροφορίας που έχουν αποθηκεύσει (</a:t>
            </a:r>
            <a:r>
              <a:rPr lang="el-GR" sz="2400" dirty="0" err="1" smtClean="0"/>
              <a:t>πρωτόλιθοι</a:t>
            </a:r>
            <a:r>
              <a:rPr lang="el-GR" sz="2400" dirty="0" smtClean="0"/>
              <a:t>)</a:t>
            </a:r>
            <a:endParaRPr lang="en-US" sz="2400" b="1" dirty="0" smtClean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Geo-metamorphism mailing list</a:t>
            </a:r>
            <a:endParaRPr lang="it-IT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499" b="11095"/>
          <a:stretch>
            <a:fillRect/>
          </a:stretch>
        </p:blipFill>
        <p:spPr bwMode="auto">
          <a:xfrm>
            <a:off x="1304589" y="1557338"/>
            <a:ext cx="6547522" cy="4525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l-GR" sz="3600" dirty="0" smtClean="0"/>
              <a:t>Γιατί είναι χρήσιμη η μελέτη των μεταμορφωμένων πετρωμάτων</a:t>
            </a:r>
            <a: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8038" indent="-442913">
              <a:spcBef>
                <a:spcPct val="20000"/>
              </a:spcBef>
              <a:buFont typeface="Arial" charset="0"/>
              <a:buChar char="•"/>
            </a:pPr>
            <a:r>
              <a:rPr lang="el-GR" sz="2400" dirty="0" smtClean="0"/>
              <a:t>Αναπόσπαστο τμήμα της διεπιστημονικής μελέτης της εξέλιξης της λιθόσφαιρας</a:t>
            </a:r>
          </a:p>
          <a:p>
            <a:pPr marL="808038" indent="-442913">
              <a:spcBef>
                <a:spcPct val="20000"/>
              </a:spcBef>
              <a:buFont typeface="Arial" charset="0"/>
              <a:buChar char="•"/>
            </a:pPr>
            <a:r>
              <a:rPr lang="el-GR" sz="2400" dirty="0" smtClean="0"/>
              <a:t>Εξέλιξη της γης μέσω της μελέτη της έκλυσης θερμότητας με τον χρόνο</a:t>
            </a:r>
          </a:p>
          <a:p>
            <a:pPr marL="808038" indent="-442913">
              <a:spcBef>
                <a:spcPct val="20000"/>
              </a:spcBef>
              <a:buFont typeface="Arial" charset="0"/>
              <a:buChar char="•"/>
            </a:pPr>
            <a:r>
              <a:rPr lang="el-GR" sz="2400" dirty="0" smtClean="0"/>
              <a:t>Αποτελούν </a:t>
            </a:r>
            <a:r>
              <a:rPr lang="el-GR" sz="2400" b="1" dirty="0" smtClean="0"/>
              <a:t>θερμικές «ανωμαλίες» </a:t>
            </a:r>
            <a:r>
              <a:rPr lang="el-GR" sz="2400" dirty="0" smtClean="0"/>
              <a:t>που η μελέτη τους βοηθά στην κατανόηση της λειτουργίας της γης</a:t>
            </a:r>
          </a:p>
          <a:p>
            <a:pPr marL="808038" indent="-442913">
              <a:spcBef>
                <a:spcPct val="20000"/>
              </a:spcBef>
              <a:buFont typeface="Arial" charset="0"/>
              <a:buChar char="•"/>
            </a:pPr>
            <a:r>
              <a:rPr lang="el-GR" sz="2400" dirty="0" smtClean="0"/>
              <a:t>Η καταγραφή της ιστορικής διαδρομής </a:t>
            </a:r>
            <a:r>
              <a:rPr lang="en-US" sz="2400" dirty="0" smtClean="0"/>
              <a:t>P-T-D-t </a:t>
            </a:r>
            <a:r>
              <a:rPr lang="el-GR" sz="2400" dirty="0" smtClean="0"/>
              <a:t>και η συσχέτιση αυτών βάσει πετρωμάτων διαφορετικών ζωνών της ίδιας τεκτονικής ζώνης ή διαφορετικών ζωνών </a:t>
            </a:r>
            <a:r>
              <a:rPr lang="el-GR" sz="2400" dirty="0" smtClean="0">
                <a:sym typeface="Wingdings" pitchFamily="2" charset="2"/>
              </a:rPr>
              <a:t>→ τεκτονικές διεργασίες</a:t>
            </a:r>
            <a:r>
              <a:rPr lang="el-GR" sz="2400" dirty="0" smtClean="0"/>
              <a:t> </a:t>
            </a:r>
          </a:p>
          <a:p>
            <a:endParaRPr lang="el-GR" sz="24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dirty="0" smtClean="0"/>
              <a:t>Γιατί είναι χρήσιμη η μελέτη των μεταμορφωμένων πετρωμάτων</a:t>
            </a:r>
            <a: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08038" indent="-442913">
              <a:spcBef>
                <a:spcPct val="20000"/>
              </a:spcBef>
              <a:buFont typeface="Arial" charset="0"/>
              <a:buChar char="•"/>
            </a:pPr>
            <a:r>
              <a:rPr lang="el-GR" sz="2400" dirty="0" smtClean="0"/>
              <a:t>Η </a:t>
            </a:r>
            <a:r>
              <a:rPr lang="el-GR" sz="2400" b="1" dirty="0" smtClean="0"/>
              <a:t>αύξηση της πυκνότητας </a:t>
            </a:r>
            <a:r>
              <a:rPr lang="el-GR" sz="2400" dirty="0" smtClean="0"/>
              <a:t>που προκαλείται λόγω του μετασχηματισμού των φάσεων είναι υπεύθυνη για την κίνηση των </a:t>
            </a:r>
            <a:r>
              <a:rPr lang="el-GR" sz="2400" dirty="0" err="1" smtClean="0"/>
              <a:t>λιθοσφαιρικών</a:t>
            </a:r>
            <a:r>
              <a:rPr lang="el-GR" sz="2400" dirty="0" smtClean="0"/>
              <a:t> πλακών </a:t>
            </a:r>
          </a:p>
          <a:p>
            <a:pPr marL="808038" indent="-442913">
              <a:spcBef>
                <a:spcPct val="20000"/>
              </a:spcBef>
              <a:buFont typeface="Arial" charset="0"/>
              <a:buChar char="•"/>
            </a:pPr>
            <a:r>
              <a:rPr lang="el-GR" sz="2400" dirty="0" smtClean="0"/>
              <a:t>Αν το φαινόμενο είναι επεισοδιακό τότε μπορεί να πυροδοτήσει </a:t>
            </a:r>
            <a:r>
              <a:rPr lang="el-GR" sz="2400" b="1" dirty="0" smtClean="0"/>
              <a:t>σεισμικά γεγονότα </a:t>
            </a:r>
            <a:r>
              <a:rPr lang="el-GR" sz="2400" dirty="0" smtClean="0"/>
              <a:t>στις ζώνες καταβύθισης</a:t>
            </a:r>
          </a:p>
          <a:p>
            <a:pPr marL="808038" indent="-442913">
              <a:spcBef>
                <a:spcPct val="20000"/>
              </a:spcBef>
              <a:buFont typeface="Arial" charset="0"/>
              <a:buChar char="•"/>
            </a:pPr>
            <a:r>
              <a:rPr lang="el-GR" sz="2400" dirty="0" smtClean="0"/>
              <a:t>Η μελέτη των </a:t>
            </a:r>
            <a:r>
              <a:rPr lang="en-US" sz="2400" dirty="0" smtClean="0"/>
              <a:t>P-T-D-t </a:t>
            </a:r>
            <a:r>
              <a:rPr lang="el-GR" sz="2400" dirty="0" smtClean="0"/>
              <a:t>στις </a:t>
            </a:r>
            <a:r>
              <a:rPr lang="el-GR" sz="2400" dirty="0" err="1" smtClean="0"/>
              <a:t>ορογενετικές</a:t>
            </a:r>
            <a:r>
              <a:rPr lang="el-GR" sz="2400" dirty="0" smtClean="0"/>
              <a:t> ζώνες </a:t>
            </a:r>
            <a:r>
              <a:rPr lang="el-GR" sz="2400" dirty="0" err="1" smtClean="0">
                <a:sym typeface="Wingdings" pitchFamily="2" charset="2"/>
              </a:rPr>
              <a:t>→κατανόηση</a:t>
            </a:r>
            <a:r>
              <a:rPr lang="el-GR" sz="2400" dirty="0" smtClean="0">
                <a:sym typeface="Wingdings" pitchFamily="2" charset="2"/>
              </a:rPr>
              <a:t> του σχηματισμού τους και </a:t>
            </a:r>
            <a:r>
              <a:rPr lang="el-GR" sz="2400" b="1" dirty="0" smtClean="0">
                <a:sym typeface="Wingdings" pitchFamily="2" charset="2"/>
              </a:rPr>
              <a:t>ανασύνθεσης του </a:t>
            </a:r>
            <a:r>
              <a:rPr lang="el-GR" sz="2400" b="1" dirty="0" err="1" smtClean="0">
                <a:sym typeface="Wingdings" pitchFamily="2" charset="2"/>
              </a:rPr>
              <a:t>παλαιο</a:t>
            </a:r>
            <a:r>
              <a:rPr lang="el-GR" sz="2400" b="1" dirty="0" smtClean="0">
                <a:sym typeface="Wingdings" pitchFamily="2" charset="2"/>
              </a:rPr>
              <a:t>-περιβάλλοντος </a:t>
            </a:r>
            <a:r>
              <a:rPr lang="el-GR" sz="2400" dirty="0" smtClean="0">
                <a:sym typeface="Wingdings" pitchFamily="2" charset="2"/>
              </a:rPr>
              <a:t>και </a:t>
            </a:r>
            <a:r>
              <a:rPr lang="el-GR" sz="2400" b="1" dirty="0" smtClean="0">
                <a:sym typeface="Wingdings" pitchFamily="2" charset="2"/>
              </a:rPr>
              <a:t>πρόβλεψη σχηματισμού νέων</a:t>
            </a:r>
            <a:endParaRPr lang="el-GR" sz="2400" b="1" dirty="0" smtClean="0"/>
          </a:p>
          <a:p>
            <a:pPr>
              <a:buNone/>
            </a:pPr>
            <a:endParaRPr lang="el-GR" sz="24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dirty="0" smtClean="0"/>
              <a:t>Γιατί είναι χρήσιμη η μελέτη των μεταμορφωμένων πετρωμάτων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8038" indent="-442913">
              <a:spcBef>
                <a:spcPct val="20000"/>
              </a:spcBef>
              <a:buFont typeface="Arial" charset="0"/>
              <a:buChar char="•"/>
            </a:pPr>
            <a:r>
              <a:rPr lang="el-GR" sz="2400" dirty="0" smtClean="0"/>
              <a:t>Η συγκράτηση </a:t>
            </a:r>
            <a:r>
              <a:rPr lang="el-GR" sz="2400" b="1" dirty="0" smtClean="0"/>
              <a:t>πτητικών συστατικών </a:t>
            </a:r>
            <a:r>
              <a:rPr lang="el-GR" sz="2400" dirty="0" smtClean="0"/>
              <a:t>κατά την ωκεάνια μεταμόρφωση και την σύγκλιση πλακών και η μετέπειτα απελευθέρωσή τους, συμβάλει στη διακίνησή τους επηρεάζοντας τη σύσταση τόσο του ωκεανού όσο και της ατμόσφαιρας. </a:t>
            </a:r>
          </a:p>
          <a:p>
            <a:pPr marL="808038" indent="-442913">
              <a:spcBef>
                <a:spcPct val="20000"/>
              </a:spcBef>
              <a:buFont typeface="Arial" charset="0"/>
              <a:buChar char="•"/>
            </a:pPr>
            <a:r>
              <a:rPr lang="el-GR" sz="2400" dirty="0" smtClean="0"/>
              <a:t>Ο </a:t>
            </a:r>
            <a:r>
              <a:rPr lang="el-GR" sz="2400" b="1" dirty="0" err="1" smtClean="0"/>
              <a:t>μαγματισμός</a:t>
            </a:r>
            <a:r>
              <a:rPr lang="el-GR" sz="2400" dirty="0" smtClean="0"/>
              <a:t> στα περιθώρια των πλακών, τόσο στον μανδύα όσο και στο φλοιό, οφείλεται εν μέρει στα ρευστά που απελευθερώνονται από τις αντιδράσεις στις ζώνες καταβύθισης</a:t>
            </a:r>
          </a:p>
          <a:p>
            <a:endParaRPr lang="el-GR" sz="24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dirty="0" smtClean="0"/>
              <a:t>Γιατί είναι χρήσιμη η μελέτη των μεταμορφωμένων πετρωμάτων</a:t>
            </a:r>
            <a: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8038" indent="-442913">
              <a:spcBef>
                <a:spcPct val="20000"/>
              </a:spcBef>
              <a:buFont typeface="Arial" charset="0"/>
              <a:buChar char="•"/>
            </a:pPr>
            <a:r>
              <a:rPr lang="el-GR" sz="2400" dirty="0" smtClean="0"/>
              <a:t>Κατανόηση της συσχέτισης </a:t>
            </a:r>
            <a:r>
              <a:rPr lang="el-GR" sz="2400" b="1" dirty="0" err="1" smtClean="0"/>
              <a:t>γρανουλιτών</a:t>
            </a:r>
            <a:r>
              <a:rPr lang="el-GR" sz="2400" b="1" dirty="0" smtClean="0"/>
              <a:t>-γρανιτών</a:t>
            </a:r>
            <a:r>
              <a:rPr lang="el-GR" sz="2400" dirty="0" smtClean="0"/>
              <a:t> και κατά συνέπεια της δημιουργίας μαγμάτων στις ηπειρωτικές περιοχές</a:t>
            </a:r>
          </a:p>
          <a:p>
            <a:pPr marL="808038" indent="-442913">
              <a:spcBef>
                <a:spcPct val="20000"/>
              </a:spcBef>
              <a:buFont typeface="Arial" charset="0"/>
              <a:buChar char="•"/>
            </a:pPr>
            <a:r>
              <a:rPr lang="el-GR" sz="2400" dirty="0" smtClean="0"/>
              <a:t>Η μηχανική και θερμική συμπεριφορά των ηπείρων καθορίζεται εν μέρει από τις μεταμορφικές αντιδράσεις και τον ρυθμό τους, και κυρίως εκείνες που ευθύνονται για την </a:t>
            </a:r>
            <a:r>
              <a:rPr lang="el-GR" sz="2400" b="1" dirty="0" smtClean="0"/>
              <a:t>μερική τήξη και τη δημιουργία μάγματος</a:t>
            </a:r>
          </a:p>
          <a:p>
            <a:pPr marL="808038" indent="-442913">
              <a:spcBef>
                <a:spcPct val="20000"/>
              </a:spcBef>
              <a:buFont typeface="Arial" charset="0"/>
              <a:buChar char="•"/>
            </a:pPr>
            <a:r>
              <a:rPr lang="el-GR" sz="2400" dirty="0" smtClean="0"/>
              <a:t>Η μεταμορφική πετρολογία επιτρέπει την </a:t>
            </a:r>
            <a:r>
              <a:rPr lang="el-GR" sz="2400" b="1" dirty="0" smtClean="0"/>
              <a:t>επαλήθευση γεωφυσικών </a:t>
            </a:r>
            <a:r>
              <a:rPr lang="el-GR" sz="2400" b="1" dirty="0" err="1" smtClean="0"/>
              <a:t>διασκοπήσεων</a:t>
            </a:r>
            <a:r>
              <a:rPr lang="el-GR" sz="2400" b="1" dirty="0" smtClean="0"/>
              <a:t> </a:t>
            </a:r>
            <a:r>
              <a:rPr lang="el-GR" sz="2400" dirty="0" smtClean="0"/>
              <a:t>στον φλοιό και στον μανδύα αφού αυτό που καταγράφουν είναι οι μετασχηματισμοί φάσεων</a:t>
            </a:r>
          </a:p>
          <a:p>
            <a:endParaRPr lang="el-GR" sz="24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dirty="0" smtClean="0"/>
              <a:t>Γιατί είναι χρήσιμη η μελέτη των μεταμορφωμένων πετρωμάτων</a:t>
            </a:r>
            <a: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8038" indent="-442913">
              <a:spcBef>
                <a:spcPct val="20000"/>
              </a:spcBef>
              <a:buFont typeface="Arial" charset="0"/>
              <a:buChar char="•"/>
            </a:pPr>
            <a:r>
              <a:rPr lang="el-GR" sz="2400" dirty="0" smtClean="0"/>
              <a:t>Οι μεταμορφικές διεργασίες είναι πολλές φορές υπεύθυνες για τη δημιουργία </a:t>
            </a:r>
            <a:r>
              <a:rPr lang="el-GR" sz="2400" b="1" dirty="0" smtClean="0"/>
              <a:t>κοιτασμάτων</a:t>
            </a:r>
          </a:p>
          <a:p>
            <a:pPr marL="808038" indent="-442913">
              <a:spcBef>
                <a:spcPct val="20000"/>
              </a:spcBef>
              <a:buFont typeface="Arial" charset="0"/>
              <a:buChar char="•"/>
            </a:pPr>
            <a:r>
              <a:rPr lang="el-GR" sz="2400" dirty="0" smtClean="0"/>
              <a:t>Πολλά από τα </a:t>
            </a:r>
            <a:r>
              <a:rPr lang="el-GR" sz="2400" b="1" dirty="0" smtClean="0"/>
              <a:t>βιομηχανικά ορυκτά </a:t>
            </a:r>
            <a:r>
              <a:rPr lang="el-GR" sz="2400" dirty="0" smtClean="0"/>
              <a:t>και τους </a:t>
            </a:r>
            <a:r>
              <a:rPr lang="el-GR" sz="2400" b="1" dirty="0" smtClean="0"/>
              <a:t>πολύτιμους λίθους </a:t>
            </a:r>
            <a:r>
              <a:rPr lang="el-GR" sz="2400" dirty="0" smtClean="0"/>
              <a:t>έχουν μεταμορφική προέλευση. Μεταμορφικές τεχνικές οδηγούν στην πρόβλεψη πιθανόν </a:t>
            </a:r>
            <a:r>
              <a:rPr lang="el-GR" sz="2400" dirty="0" err="1" smtClean="0"/>
              <a:t>αδαμαντοφόρων</a:t>
            </a:r>
            <a:r>
              <a:rPr lang="el-GR" sz="2400" dirty="0" smtClean="0"/>
              <a:t> ζωνών</a:t>
            </a:r>
          </a:p>
          <a:p>
            <a:pPr marL="803275" indent="-438150">
              <a:spcBef>
                <a:spcPct val="20000"/>
              </a:spcBef>
              <a:buFont typeface="Arial" charset="0"/>
              <a:buChar char="•"/>
            </a:pPr>
            <a:r>
              <a:rPr lang="el-GR" sz="2400" dirty="0" smtClean="0"/>
              <a:t>Η </a:t>
            </a:r>
            <a:r>
              <a:rPr lang="el-GR" sz="2400" b="1" dirty="0" err="1" smtClean="0"/>
              <a:t>ορυκτοποίηση</a:t>
            </a:r>
            <a:r>
              <a:rPr lang="el-GR" sz="2400" dirty="0" smtClean="0"/>
              <a:t> ως μέθοδος δέσμευσης και αποθήκευσης 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l-GR" sz="2400" dirty="0" smtClean="0"/>
              <a:t>έχει τα θεμέλιά της σε μεταμορφικές αντιδράσεις και χρησιμοποιεί εν μέρει μεταμορφωμένα πετρώματα</a:t>
            </a:r>
          </a:p>
          <a:p>
            <a:endParaRPr lang="el-GR" sz="24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dirty="0" smtClean="0"/>
              <a:t>Γιατί είναι χρήσιμη η μελέτη των μεταμορφωμένων πετρωμάτων</a:t>
            </a:r>
            <a: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8038" indent="-442913">
              <a:spcBef>
                <a:spcPct val="20000"/>
              </a:spcBef>
              <a:buFont typeface="Arial" charset="0"/>
              <a:buChar char="•"/>
            </a:pPr>
            <a:r>
              <a:rPr lang="el-GR" dirty="0" smtClean="0"/>
              <a:t>Η γνώση των αρχών της μεταμόρφωσης και των ορυκτών της βοηθά στον σχεδιασμό και </a:t>
            </a:r>
            <a:r>
              <a:rPr lang="el-GR" b="1" dirty="0" smtClean="0"/>
              <a:t>σύνθεση νέων ορυκτών υψηλότερης προστιθέμενης αξίας</a:t>
            </a:r>
          </a:p>
          <a:p>
            <a:pPr marL="808038" indent="-442913">
              <a:spcBef>
                <a:spcPct val="20000"/>
              </a:spcBef>
              <a:buFont typeface="Arial" charset="0"/>
              <a:buChar char="•"/>
            </a:pPr>
            <a:r>
              <a:rPr lang="el-GR" dirty="0" smtClean="0"/>
              <a:t>Μερικές από τις </a:t>
            </a:r>
            <a:r>
              <a:rPr lang="el-GR" b="1" dirty="0" smtClean="0"/>
              <a:t>αρχαιότερες ενδείξεις ζωής </a:t>
            </a:r>
            <a:r>
              <a:rPr lang="el-GR" dirty="0" smtClean="0"/>
              <a:t>εντοπίζονται μέσα σε μεταμορφωμένα πετρώματα (π.χ. γραφίτης)</a:t>
            </a:r>
          </a:p>
          <a:p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dirty="0" smtClean="0"/>
              <a:t>Γιατί είναι χρήσιμη η μελέτη των μεταμορφωμένων πετρωμάτων</a:t>
            </a:r>
            <a: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5040559"/>
          </a:xfrm>
        </p:spPr>
        <p:txBody>
          <a:bodyPr>
            <a:noAutofit/>
          </a:bodyPr>
          <a:lstStyle/>
          <a:p>
            <a:pPr marL="808038" indent="-442913">
              <a:spcBef>
                <a:spcPct val="20000"/>
              </a:spcBef>
              <a:buFont typeface="Arial" charset="0"/>
              <a:buChar char="•"/>
            </a:pPr>
            <a:r>
              <a:rPr lang="el-GR" sz="3000" b="1" dirty="0" smtClean="0"/>
              <a:t>Τεχνικές</a:t>
            </a:r>
            <a:r>
              <a:rPr lang="el-GR" sz="3000" dirty="0" smtClean="0"/>
              <a:t> που για πρώτη φορά χρησιμοποιήθηκαν για τη μελέτη μεταμορφωμένων πετρωμάτων, τώρα χρησιμοποιούνται ευρέως και από άλλους κλάδους.</a:t>
            </a:r>
          </a:p>
          <a:p>
            <a:pPr marL="808038" indent="-442913">
              <a:spcBef>
                <a:spcPct val="20000"/>
              </a:spcBef>
              <a:buFont typeface="Arial" charset="0"/>
              <a:buChar char="•"/>
            </a:pPr>
            <a:r>
              <a:rPr lang="el-GR" sz="3000" dirty="0" smtClean="0"/>
              <a:t>Η συνεισφορά της μεταμορφικής πετρολογίας είναι μεγάλη και στην </a:t>
            </a:r>
            <a:r>
              <a:rPr lang="el-GR" sz="3000" b="1" dirty="0" smtClean="0"/>
              <a:t>αρχαιολογία</a:t>
            </a:r>
            <a:r>
              <a:rPr lang="el-GR" sz="3000" dirty="0" smtClean="0"/>
              <a:t>, όχι μόνο για την προέλευση πρώτων υλών άλλα και για την ανασύνθεση της αρχαίας κεραμικής τεχνολογίας</a:t>
            </a:r>
            <a:endParaRPr lang="el-GR" sz="30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 smtClean="0"/>
              <a:t>Κατηγορίες Μεταμόρφωσης</a:t>
            </a:r>
            <a:r>
              <a:rPr lang="en-US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l-GR" dirty="0" smtClean="0"/>
              <a:t>Υπάρχουν</a:t>
            </a:r>
            <a:endParaRPr lang="en-US" dirty="0" smtClean="0"/>
          </a:p>
          <a:p>
            <a:pPr marL="514350" indent="-514350">
              <a:spcBef>
                <a:spcPts val="600"/>
              </a:spcBef>
              <a:buClr>
                <a:srgbClr val="5075BC"/>
              </a:buClr>
              <a:buFont typeface="+mj-lt"/>
              <a:buAutoNum type="arabicPeriod"/>
            </a:pPr>
            <a:r>
              <a:rPr lang="el-GR" dirty="0" smtClean="0">
                <a:solidFill>
                  <a:srgbClr val="5075BC"/>
                </a:solidFill>
              </a:rPr>
              <a:t> Με βάση τον παράγοντα μεταμόρφωσης</a:t>
            </a:r>
            <a:endParaRPr lang="en-US" dirty="0" smtClean="0">
              <a:solidFill>
                <a:srgbClr val="5075BC"/>
              </a:solidFill>
            </a:endParaRPr>
          </a:p>
          <a:p>
            <a:pPr lvl="1">
              <a:spcBef>
                <a:spcPts val="600"/>
              </a:spcBef>
              <a:buClr>
                <a:schemeClr val="tx2"/>
              </a:buClr>
              <a:buSzPct val="95000"/>
              <a:buFont typeface="Arial" charset="0"/>
              <a:buChar char="•"/>
            </a:pPr>
            <a:r>
              <a:rPr lang="el-GR" sz="3200" dirty="0" smtClean="0"/>
              <a:t>Δυναμική Μεταμόρφωση</a:t>
            </a:r>
            <a:endParaRPr lang="en-US" sz="3200" dirty="0" smtClean="0"/>
          </a:p>
          <a:p>
            <a:pPr lvl="1">
              <a:spcBef>
                <a:spcPts val="600"/>
              </a:spcBef>
              <a:buClr>
                <a:schemeClr val="tx2"/>
              </a:buClr>
              <a:buSzPct val="95000"/>
              <a:buFont typeface="Arial" charset="0"/>
              <a:buChar char="•"/>
            </a:pPr>
            <a:r>
              <a:rPr lang="el-GR" sz="3200" dirty="0" smtClean="0"/>
              <a:t>Θερμική Μεταμόρφωση</a:t>
            </a:r>
            <a:endParaRPr lang="en-US" sz="3200" dirty="0" smtClean="0"/>
          </a:p>
          <a:p>
            <a:pPr lvl="1">
              <a:spcBef>
                <a:spcPts val="600"/>
              </a:spcBef>
              <a:buClr>
                <a:schemeClr val="tx2"/>
              </a:buClr>
              <a:buSzPct val="95000"/>
              <a:buFont typeface="Arial" charset="0"/>
              <a:buChar char="•"/>
            </a:pPr>
            <a:r>
              <a:rPr lang="el-GR" sz="3200" dirty="0" err="1" smtClean="0"/>
              <a:t>Δυναμο</a:t>
            </a:r>
            <a:r>
              <a:rPr lang="el-GR" sz="3200" dirty="0" smtClean="0"/>
              <a:t>-θερμική Μεταμόρφωση</a:t>
            </a:r>
            <a:r>
              <a:rPr lang="el-GR" dirty="0" smtClean="0"/>
              <a:t> διαφορετικές προσεγγίσεις</a:t>
            </a: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229600" cy="11430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l-GR" dirty="0" smtClean="0"/>
              <a:t>ΕΙΣΑΓΩΓΙΚΕΣ ΕΝΝΟΙΕΣ</a:t>
            </a:r>
            <a:br>
              <a:rPr lang="el-GR" dirty="0" smtClean="0"/>
            </a:br>
            <a:r>
              <a:rPr lang="el-GR" dirty="0" smtClean="0"/>
              <a:t>ΠΑΡΑΓΟΝΤΕΣ ΜΕΤΑΜΟΡΦΩΣΗΣ</a:t>
            </a:r>
            <a:endParaRPr 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 smtClean="0"/>
              <a:t>Κατηγορίες Μεταμόρφωσης</a:t>
            </a:r>
            <a:r>
              <a:rPr lang="en-US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buNone/>
            </a:pPr>
            <a:r>
              <a:rPr lang="el-GR" sz="2400" dirty="0" smtClean="0">
                <a:solidFill>
                  <a:srgbClr val="5075BC"/>
                </a:solidFill>
              </a:rPr>
              <a:t>2.</a:t>
            </a:r>
            <a:r>
              <a:rPr lang="en-US" sz="2400" b="1" dirty="0" smtClean="0">
                <a:solidFill>
                  <a:srgbClr val="5075BC"/>
                </a:solidFill>
              </a:rPr>
              <a:t>  </a:t>
            </a:r>
            <a:r>
              <a:rPr lang="el-GR" sz="2400" dirty="0" smtClean="0">
                <a:solidFill>
                  <a:srgbClr val="5075BC"/>
                </a:solidFill>
              </a:rPr>
              <a:t>Με βάση την εμφάνιση στην ύπαιθρο</a:t>
            </a:r>
            <a:endParaRPr lang="en-US" sz="2400" dirty="0" smtClean="0">
              <a:solidFill>
                <a:srgbClr val="5075BC"/>
              </a:solidFill>
            </a:endParaRPr>
          </a:p>
          <a:p>
            <a:pPr lvl="1">
              <a:spcBef>
                <a:spcPts val="600"/>
              </a:spcBef>
              <a:buClr>
                <a:schemeClr val="tx1"/>
              </a:buClr>
              <a:buSzPct val="90000"/>
              <a:buFont typeface="Arial" charset="0"/>
              <a:buChar char="•"/>
            </a:pPr>
            <a:r>
              <a:rPr lang="el-GR" sz="2400" dirty="0" smtClean="0"/>
              <a:t>Μεταμόρφωση επαφής</a:t>
            </a:r>
            <a:endParaRPr lang="en-US" sz="2400" dirty="0" smtClean="0"/>
          </a:p>
          <a:p>
            <a:pPr lvl="2">
              <a:spcBef>
                <a:spcPts val="300"/>
              </a:spcBef>
              <a:buClr>
                <a:schemeClr val="tx1"/>
              </a:buClr>
              <a:buSzPct val="80000"/>
              <a:buFont typeface="Courier New" pitchFamily="49" charset="0"/>
              <a:buChar char="o"/>
            </a:pPr>
            <a:r>
              <a:rPr lang="el-GR" dirty="0" err="1" smtClean="0">
                <a:solidFill>
                  <a:srgbClr val="5075BC"/>
                </a:solidFill>
              </a:rPr>
              <a:t>Πυρομεταμόρφωση</a:t>
            </a:r>
            <a:endParaRPr lang="en-US" dirty="0" smtClean="0">
              <a:solidFill>
                <a:srgbClr val="5075BC"/>
              </a:solidFill>
            </a:endParaRPr>
          </a:p>
          <a:p>
            <a:pPr lvl="1">
              <a:spcBef>
                <a:spcPts val="300"/>
              </a:spcBef>
              <a:buClr>
                <a:schemeClr val="tx1"/>
              </a:buClr>
              <a:buSzPct val="90000"/>
              <a:buFont typeface="Courier New" pitchFamily="49" charset="0"/>
              <a:buChar char="o"/>
            </a:pPr>
            <a:r>
              <a:rPr lang="el-GR" sz="2400" dirty="0" smtClean="0"/>
              <a:t>Καθολική Μεταμόρφωση</a:t>
            </a:r>
            <a:endParaRPr lang="en-US" sz="2400" dirty="0" smtClean="0"/>
          </a:p>
          <a:p>
            <a:pPr lvl="2">
              <a:spcBef>
                <a:spcPts val="300"/>
              </a:spcBef>
              <a:buClr>
                <a:schemeClr val="tx1"/>
              </a:buClr>
              <a:buSzPct val="80000"/>
              <a:buFont typeface="Courier New" pitchFamily="49" charset="0"/>
              <a:buChar char="o"/>
            </a:pPr>
            <a:r>
              <a:rPr lang="el-GR" dirty="0" err="1" smtClean="0">
                <a:solidFill>
                  <a:srgbClr val="5075BC"/>
                </a:solidFill>
              </a:rPr>
              <a:t>Ορογενετική</a:t>
            </a:r>
            <a:r>
              <a:rPr lang="el-GR" dirty="0" smtClean="0">
                <a:solidFill>
                  <a:srgbClr val="5075BC"/>
                </a:solidFill>
              </a:rPr>
              <a:t> Μεταμόρφωση</a:t>
            </a:r>
            <a:endParaRPr lang="en-US" dirty="0" smtClean="0">
              <a:solidFill>
                <a:srgbClr val="5075BC"/>
              </a:solidFill>
            </a:endParaRPr>
          </a:p>
          <a:p>
            <a:pPr lvl="2">
              <a:spcBef>
                <a:spcPts val="300"/>
              </a:spcBef>
              <a:buClr>
                <a:schemeClr val="tx1"/>
              </a:buClr>
              <a:buSzPct val="80000"/>
              <a:buFont typeface="Courier New" pitchFamily="49" charset="0"/>
              <a:buChar char="o"/>
            </a:pPr>
            <a:r>
              <a:rPr lang="el-GR" dirty="0" smtClean="0">
                <a:solidFill>
                  <a:srgbClr val="5075BC"/>
                </a:solidFill>
              </a:rPr>
              <a:t>Μεταμόρφωση Ενταφιασμού</a:t>
            </a:r>
            <a:endParaRPr lang="en-US" dirty="0" smtClean="0">
              <a:solidFill>
                <a:srgbClr val="5075BC"/>
              </a:solidFill>
            </a:endParaRPr>
          </a:p>
          <a:p>
            <a:pPr lvl="2">
              <a:spcBef>
                <a:spcPts val="300"/>
              </a:spcBef>
              <a:buClr>
                <a:schemeClr val="tx1"/>
              </a:buClr>
              <a:buSzPct val="80000"/>
              <a:buFont typeface="Courier New" pitchFamily="49" charset="0"/>
              <a:buChar char="o"/>
            </a:pPr>
            <a:r>
              <a:rPr lang="el-GR" dirty="0" smtClean="0">
                <a:solidFill>
                  <a:srgbClr val="5075BC"/>
                </a:solidFill>
              </a:rPr>
              <a:t>Μεταμόρφωση Ωκεάνιου πυθμένα</a:t>
            </a:r>
            <a:endParaRPr lang="en-US" dirty="0" smtClean="0">
              <a:solidFill>
                <a:srgbClr val="5075BC"/>
              </a:solidFill>
            </a:endParaRPr>
          </a:p>
          <a:p>
            <a:pPr lvl="1">
              <a:spcBef>
                <a:spcPts val="300"/>
              </a:spcBef>
              <a:buClr>
                <a:schemeClr val="tx1"/>
              </a:buClr>
              <a:buSzPct val="90000"/>
              <a:buFont typeface="Arial" charset="0"/>
              <a:buChar char="•"/>
            </a:pPr>
            <a:r>
              <a:rPr lang="el-GR" sz="2400" dirty="0" smtClean="0"/>
              <a:t>Υδροθερμική Μεταμόρφωση</a:t>
            </a:r>
            <a:endParaRPr lang="en-US" sz="2400" dirty="0" smtClean="0"/>
          </a:p>
          <a:p>
            <a:pPr lvl="1">
              <a:spcBef>
                <a:spcPts val="300"/>
              </a:spcBef>
              <a:buClr>
                <a:schemeClr val="tx1"/>
              </a:buClr>
              <a:buSzPct val="90000"/>
              <a:buFont typeface="Arial" charset="0"/>
              <a:buChar char="•"/>
            </a:pPr>
            <a:r>
              <a:rPr lang="el-GR" sz="2400" dirty="0" smtClean="0"/>
              <a:t>Δυναμική Μεταμόρφωση</a:t>
            </a:r>
            <a:endParaRPr lang="en-US" sz="2400" dirty="0" smtClean="0"/>
          </a:p>
          <a:p>
            <a:pPr lvl="1" algn="just">
              <a:spcBef>
                <a:spcPts val="600"/>
              </a:spcBef>
              <a:buClr>
                <a:schemeClr val="tx1"/>
              </a:buClr>
              <a:buSzPct val="90000"/>
              <a:buFont typeface="Arial" charset="0"/>
              <a:buChar char="•"/>
            </a:pPr>
            <a:r>
              <a:rPr lang="el-GR" sz="2400" dirty="0" smtClean="0"/>
              <a:t>Μεταμόρφωση από πρόσκρουση μετεωριτών</a:t>
            </a:r>
            <a:endParaRPr lang="el-GR" sz="20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dirty="0" smtClean="0"/>
              <a:t>Χαρακτηριστικά Μεταμορφωμένων Πετρωμάτων</a:t>
            </a:r>
            <a: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buClr>
                <a:srgbClr val="5075BC"/>
              </a:buClr>
            </a:pPr>
            <a:r>
              <a:rPr lang="el-GR" dirty="0" smtClean="0">
                <a:solidFill>
                  <a:srgbClr val="5075BC"/>
                </a:solidFill>
              </a:rPr>
              <a:t>Μεταμόρφωση Επαφής</a:t>
            </a:r>
          </a:p>
          <a:p>
            <a:pPr>
              <a:spcBef>
                <a:spcPts val="600"/>
              </a:spcBef>
              <a:buClr>
                <a:srgbClr val="5075BC"/>
              </a:buClr>
              <a:buNone/>
            </a:pPr>
            <a:r>
              <a:rPr lang="el-GR" dirty="0" smtClean="0">
                <a:solidFill>
                  <a:srgbClr val="5075BC"/>
                </a:solidFill>
              </a:rPr>
              <a:t> </a:t>
            </a:r>
            <a:r>
              <a:rPr lang="el-GR" dirty="0" smtClean="0"/>
              <a:t>Το μέγεθος και το σχήμα μιας μεταμορφικής άλω καθορίζονται από:</a:t>
            </a:r>
          </a:p>
          <a:p>
            <a:pPr marL="3429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l-GR" dirty="0" smtClean="0"/>
              <a:t>Τη φύση του </a:t>
            </a:r>
            <a:r>
              <a:rPr lang="el-GR" dirty="0" err="1" smtClean="0"/>
              <a:t>πλουτωνίτη</a:t>
            </a:r>
            <a:endParaRPr lang="en-US" dirty="0" smtClean="0"/>
          </a:p>
          <a:p>
            <a:pPr marL="346075" indent="-346075">
              <a:buClr>
                <a:schemeClr val="tx1"/>
              </a:buClr>
              <a:buSzPct val="85000"/>
              <a:buFont typeface="Courier New" pitchFamily="49" charset="0"/>
              <a:buChar char="o"/>
            </a:pPr>
            <a:r>
              <a:rPr lang="el-GR" dirty="0" smtClean="0"/>
              <a:t>μέγεθος</a:t>
            </a:r>
            <a:endParaRPr lang="en-US" dirty="0" smtClean="0"/>
          </a:p>
          <a:p>
            <a:pPr marL="346075" indent="-346075">
              <a:buClr>
                <a:schemeClr val="tx1"/>
              </a:buClr>
              <a:buSzPct val="85000"/>
              <a:buFont typeface="Courier New" pitchFamily="49" charset="0"/>
              <a:buChar char="o"/>
            </a:pPr>
            <a:r>
              <a:rPr lang="el-GR" dirty="0" smtClean="0"/>
              <a:t>σχήμα</a:t>
            </a:r>
            <a:endParaRPr lang="en-US" dirty="0" smtClean="0"/>
          </a:p>
          <a:p>
            <a:pPr marL="346075" indent="-346075">
              <a:buClr>
                <a:schemeClr val="tx1"/>
              </a:buClr>
              <a:buSzPct val="85000"/>
              <a:buFont typeface="Courier New" pitchFamily="49" charset="0"/>
              <a:buChar char="o"/>
            </a:pPr>
            <a:r>
              <a:rPr lang="el-GR" dirty="0" smtClean="0"/>
              <a:t>προσανατολισμός</a:t>
            </a:r>
          </a:p>
          <a:p>
            <a:pPr marL="346075" indent="-346075">
              <a:buClr>
                <a:schemeClr val="tx1"/>
              </a:buClr>
              <a:buSzPct val="85000"/>
              <a:buFont typeface="Courier New" pitchFamily="49" charset="0"/>
              <a:buChar char="o"/>
            </a:pPr>
            <a:r>
              <a:rPr lang="el-GR" dirty="0" smtClean="0"/>
              <a:t>θερμοκρασία</a:t>
            </a:r>
            <a:endParaRPr lang="en-US" dirty="0" smtClean="0"/>
          </a:p>
          <a:p>
            <a:pPr marL="346075" indent="-346075">
              <a:buClr>
                <a:schemeClr val="tx1"/>
              </a:buClr>
              <a:buSzPct val="85000"/>
              <a:buFont typeface="Courier New" pitchFamily="49" charset="0"/>
              <a:buChar char="o"/>
            </a:pPr>
            <a:r>
              <a:rPr lang="el-GR" dirty="0" smtClean="0"/>
              <a:t>σύσταση</a:t>
            </a:r>
            <a:endParaRPr lang="en-US" dirty="0" smtClean="0"/>
          </a:p>
          <a:p>
            <a:pPr marL="346075" indent="-346075">
              <a:buClr>
                <a:srgbClr val="0099FF"/>
              </a:buClr>
              <a:buSzPct val="85000"/>
              <a:buFont typeface="Wingdings" pitchFamily="2" charset="2"/>
              <a:buChar char="§"/>
            </a:pPr>
            <a:endParaRPr lang="en-US" dirty="0" smtClean="0"/>
          </a:p>
          <a:p>
            <a:pPr>
              <a:spcBef>
                <a:spcPts val="600"/>
              </a:spcBef>
              <a:buClr>
                <a:srgbClr val="5075BC"/>
              </a:buClr>
              <a:buNone/>
            </a:pP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808038" indent="-442913">
              <a:spcBef>
                <a:spcPct val="20000"/>
              </a:spcBef>
            </a:pPr>
            <a:r>
              <a:rPr lang="el-GR" sz="2400" dirty="0" smtClean="0"/>
              <a:t>Φαινόμενα επαφής μεταξύ γρανίτη Δ. Ικαρίας και </a:t>
            </a:r>
            <a:r>
              <a:rPr lang="el-GR" sz="2400" dirty="0" err="1" smtClean="0"/>
              <a:t>γνευσιοσχιστολίθων</a:t>
            </a:r>
            <a:r>
              <a:rPr lang="el-GR" sz="2400" dirty="0" smtClean="0"/>
              <a:t> της περιοχής.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2" descr="Εικόνα 4: Φαινόμενα επαφής μεταξύ γρανίτη Δ. Ικαρίας και γνευσιοσχιστολίθων της περιοχής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1390" y="1557338"/>
            <a:ext cx="309391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Χαρακτηριστικά Μεταμορφωμένων Πετρωμάτων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None/>
            </a:pPr>
            <a:r>
              <a:rPr lang="el-GR" dirty="0" smtClean="0"/>
              <a:t>Το μέγεθος και το σχήμα μιας μεταμορφικής άλω καθορίζονται από </a:t>
            </a:r>
            <a:r>
              <a:rPr lang="en-US" dirty="0" smtClean="0"/>
              <a:t>(</a:t>
            </a:r>
            <a:r>
              <a:rPr lang="el-GR" dirty="0" smtClean="0"/>
              <a:t>συνέχεια</a:t>
            </a:r>
            <a:r>
              <a:rPr lang="en-US" dirty="0" smtClean="0"/>
              <a:t>)</a:t>
            </a:r>
            <a:r>
              <a:rPr lang="el-GR" dirty="0" smtClean="0"/>
              <a:t>: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dirty="0" smtClean="0"/>
              <a:t>Τη φύση των γειτονικών πετρωμάτων</a:t>
            </a:r>
            <a:endParaRPr lang="en-US" dirty="0" smtClean="0"/>
          </a:p>
          <a:p>
            <a:pPr marL="346075" indent="-346075">
              <a:buClr>
                <a:schemeClr val="tx1"/>
              </a:buClr>
              <a:buSzPct val="85000"/>
              <a:buFont typeface="Courier New" pitchFamily="49" charset="0"/>
              <a:buChar char="o"/>
            </a:pPr>
            <a:r>
              <a:rPr lang="el-GR" dirty="0" smtClean="0"/>
              <a:t>Σύσταση</a:t>
            </a:r>
            <a:endParaRPr lang="en-US" dirty="0" smtClean="0"/>
          </a:p>
          <a:p>
            <a:pPr marL="346075" indent="-346075">
              <a:buClr>
                <a:schemeClr val="tx1"/>
              </a:buClr>
              <a:buSzPct val="85000"/>
              <a:buFont typeface="Courier New" pitchFamily="49" charset="0"/>
              <a:buChar char="o"/>
            </a:pPr>
            <a:r>
              <a:rPr lang="el-GR" dirty="0" smtClean="0"/>
              <a:t>Βάθος και μεταμορφικός βαθμός πριν τη διείσδυση</a:t>
            </a:r>
            <a:endParaRPr lang="en-US" dirty="0" smtClean="0"/>
          </a:p>
          <a:p>
            <a:pPr marL="346075" indent="-346075">
              <a:buClr>
                <a:schemeClr val="tx1"/>
              </a:buClr>
              <a:buSzPct val="85000"/>
              <a:buFont typeface="Courier New" pitchFamily="49" charset="0"/>
              <a:buChar char="o"/>
            </a:pPr>
            <a:r>
              <a:rPr lang="el-GR" dirty="0" smtClean="0"/>
              <a:t>Διαπερατότητα</a:t>
            </a:r>
            <a:endParaRPr lang="en-US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dirty="0" smtClean="0"/>
              <a:t>Χαρακτηριστικά Μεταμορφωμένων Πετρωμάτων</a:t>
            </a:r>
            <a: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8038" indent="-442913">
              <a:spcBef>
                <a:spcPct val="20000"/>
              </a:spcBef>
              <a:buClr>
                <a:srgbClr val="C00000"/>
              </a:buClr>
              <a:buNone/>
              <a:defRPr/>
            </a:pPr>
            <a:r>
              <a:rPr lang="el-GR" b="1" dirty="0" smtClean="0"/>
              <a:t>Μεταμόρφωση Επαφής</a:t>
            </a:r>
            <a:endParaRPr lang="en-US" b="1" dirty="0" smtClean="0"/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l-GR" dirty="0" smtClean="0"/>
              <a:t>Γρανιτικές (πιο έντονα φαινόμενα) – </a:t>
            </a:r>
            <a:r>
              <a:rPr lang="el-GR" dirty="0" err="1" smtClean="0"/>
              <a:t>γαββρικές</a:t>
            </a:r>
            <a:r>
              <a:rPr lang="el-GR" dirty="0" smtClean="0"/>
              <a:t> (λιγότερο έντονα)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l-GR" dirty="0" smtClean="0"/>
              <a:t>Σε μεγάλης έκτασης μεταμορφικές άλω →</a:t>
            </a:r>
            <a:r>
              <a:rPr lang="el-GR" dirty="0" smtClean="0">
                <a:sym typeface="Wingdings" pitchFamily="2" charset="2"/>
              </a:rPr>
              <a:t> </a:t>
            </a:r>
            <a:r>
              <a:rPr lang="el-GR" dirty="0" smtClean="0"/>
              <a:t>Σειρά προοδευτικής μεταμόρφωσης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l-GR" dirty="0" smtClean="0"/>
              <a:t>Ιδιαίτερα εντυπωσιακές σε </a:t>
            </a:r>
            <a:r>
              <a:rPr lang="el-GR" dirty="0" err="1" smtClean="0"/>
              <a:t>πηλιτικής</a:t>
            </a:r>
            <a:r>
              <a:rPr lang="el-GR" dirty="0" smtClean="0"/>
              <a:t> σύστασης πετρώματα</a:t>
            </a: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dirty="0" smtClean="0"/>
              <a:t>Χαρακτηριστικά Μεταμορφωμένων Πετρωμάτων</a:t>
            </a:r>
            <a: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000" b="1" dirty="0" smtClean="0"/>
              <a:t>Μεταμόρφωση Επαφής - </a:t>
            </a:r>
            <a:r>
              <a:rPr lang="el-GR" sz="2000" b="1" dirty="0" err="1" smtClean="0"/>
              <a:t>Μετασωμάτωση</a:t>
            </a:r>
            <a:endParaRPr lang="en-US" sz="2000" b="1" dirty="0" smtClean="0"/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l-GR" sz="2000" dirty="0" smtClean="0"/>
              <a:t>Πολλές φορές όχι μόνο </a:t>
            </a:r>
            <a:r>
              <a:rPr lang="el-GR" sz="2000" dirty="0" err="1" smtClean="0"/>
              <a:t>ανακρυστάλλωση</a:t>
            </a:r>
            <a:r>
              <a:rPr lang="el-GR" sz="2000" dirty="0" smtClean="0"/>
              <a:t> αλλά και μεταβολή στη χημική σύσταση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l-GR" sz="2000" dirty="0" smtClean="0"/>
              <a:t>Μείωση πτητικών και μη πτητικών συστατικών ιζηματογενών πετρωμάτων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l-GR" sz="2000" dirty="0" smtClean="0"/>
              <a:t>Η μεταμόρφωση που συνοδεύεται από αλλαγή στη χημική σύσταση του πετρώματος </a:t>
            </a:r>
            <a:r>
              <a:rPr lang="el-GR" sz="2000" dirty="0" smtClean="0">
                <a:sym typeface="Wingdings" pitchFamily="2" charset="2"/>
              </a:rPr>
              <a:t>→ </a:t>
            </a:r>
            <a:r>
              <a:rPr lang="el-GR" sz="2000" b="1" dirty="0" err="1" smtClean="0">
                <a:solidFill>
                  <a:srgbClr val="5075BC"/>
                </a:solidFill>
                <a:sym typeface="Wingdings" pitchFamily="2" charset="2"/>
              </a:rPr>
              <a:t>μετασωμάτωση</a:t>
            </a:r>
            <a:endParaRPr lang="el-GR" sz="2000" b="1" dirty="0" smtClean="0">
              <a:solidFill>
                <a:srgbClr val="5075BC"/>
              </a:solidFill>
              <a:sym typeface="Wingdings" pitchFamily="2" charset="2"/>
            </a:endParaRP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l-GR" sz="2000" dirty="0" smtClean="0">
                <a:sym typeface="Wingdings" pitchFamily="2" charset="2"/>
              </a:rPr>
              <a:t>Συνδέεται συνήθως με γρανιτικές διεισδύσεις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l-GR" sz="2000" dirty="0" smtClean="0">
                <a:sym typeface="Wingdings" pitchFamily="2" charset="2"/>
              </a:rPr>
              <a:t>Δημιουργεί γενικά πετρώματα με μικρό αριθμό ορυκτών →</a:t>
            </a:r>
            <a:r>
              <a:rPr lang="el-GR" sz="2000" dirty="0" smtClean="0">
                <a:solidFill>
                  <a:srgbClr val="5075BC"/>
                </a:solidFill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rgbClr val="5075BC"/>
                </a:solidFill>
                <a:sym typeface="Wingdings" pitchFamily="2" charset="2"/>
              </a:rPr>
              <a:t>skarn</a:t>
            </a:r>
            <a:endParaRPr lang="el-GR" sz="2000" b="1" dirty="0" smtClean="0">
              <a:solidFill>
                <a:srgbClr val="5075BC"/>
              </a:solidFill>
              <a:sym typeface="Wingdings" pitchFamily="2" charset="2"/>
            </a:endParaRP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l-GR" sz="2000" dirty="0" smtClean="0">
                <a:sym typeface="Wingdings" pitchFamily="2" charset="2"/>
              </a:rPr>
              <a:t>Διαφορές μεταξύ έκτασης μεταμορφικών </a:t>
            </a:r>
            <a:r>
              <a:rPr lang="el-GR" sz="2000" dirty="0" err="1" smtClean="0">
                <a:sym typeface="Wingdings" pitchFamily="2" charset="2"/>
              </a:rPr>
              <a:t>άλωων</a:t>
            </a:r>
            <a:r>
              <a:rPr lang="el-GR" sz="2000" dirty="0" smtClean="0">
                <a:sym typeface="Wingdings" pitchFamily="2" charset="2"/>
              </a:rPr>
              <a:t> που δημιουργούνται γύρω από γρανίτες ίδιου μεγέθους</a:t>
            </a:r>
            <a:endParaRPr lang="el-GR" sz="2000" dirty="0" smtClean="0"/>
          </a:p>
          <a:p>
            <a:pPr>
              <a:buFont typeface="Wingdings" pitchFamily="2" charset="2"/>
              <a:buChar char="§"/>
            </a:pPr>
            <a:endParaRPr lang="el-GR" sz="20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dirty="0" smtClean="0"/>
              <a:t>Χαρακτηριστικά Μεταμορφωμένων Πετρωμάτων</a:t>
            </a:r>
            <a: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b="1" dirty="0" smtClean="0"/>
              <a:t>Δυναμικής μεταμόρφωσης</a:t>
            </a:r>
            <a:endParaRPr lang="en-US" sz="2400" b="1" dirty="0" smtClean="0"/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l-GR" sz="2400" dirty="0" smtClean="0"/>
              <a:t>Πιο πολύπλοκες διεργασίες από ότι στα επαφής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l-GR" sz="2400" dirty="0" smtClean="0"/>
              <a:t>Σε μικρά βάθη: </a:t>
            </a:r>
            <a:r>
              <a:rPr lang="el-GR" sz="2400" b="1" dirty="0" smtClean="0">
                <a:solidFill>
                  <a:srgbClr val="5075BC"/>
                </a:solidFill>
              </a:rPr>
              <a:t>τεκτονικά </a:t>
            </a:r>
            <a:r>
              <a:rPr lang="el-GR" sz="2400" b="1" dirty="0" err="1" smtClean="0">
                <a:solidFill>
                  <a:srgbClr val="5075BC"/>
                </a:solidFill>
              </a:rPr>
              <a:t>λατυποπαγή</a:t>
            </a:r>
            <a:endParaRPr lang="el-GR" sz="2400" b="1" dirty="0" smtClean="0">
              <a:solidFill>
                <a:srgbClr val="5075BC"/>
              </a:solidFill>
            </a:endParaRP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l-GR" sz="2400" dirty="0" smtClean="0"/>
              <a:t>Σε μεγαλύτερα βάθη: οι κινήσεις των </a:t>
            </a:r>
            <a:r>
              <a:rPr lang="el-GR" sz="2400" dirty="0" err="1" smtClean="0"/>
              <a:t>τεμαχών</a:t>
            </a:r>
            <a:r>
              <a:rPr lang="el-GR" sz="2400" dirty="0" smtClean="0"/>
              <a:t> συνοδεύονται από </a:t>
            </a:r>
            <a:r>
              <a:rPr lang="el-GR" sz="2400" dirty="0" err="1" smtClean="0"/>
              <a:t>ανακρυστάλλωση</a:t>
            </a:r>
            <a:endParaRPr lang="el-GR" sz="2400" dirty="0" smtClean="0"/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l-GR" sz="2400" dirty="0" smtClean="0"/>
              <a:t>Η φύση των πετρωμάτων που θα δημιουργηθούν εξαρτάται από την φύση των πετρωμάτων της περιοχής</a:t>
            </a:r>
          </a:p>
          <a:p>
            <a:endParaRPr lang="el-GR" sz="24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dirty="0" smtClean="0"/>
              <a:t>Χαρακτηριστικά Μεταμορφωμένων Πετρωμάτων</a:t>
            </a:r>
            <a: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/>
              <a:t>Δυναμικής μεταμόρφωσης</a:t>
            </a:r>
            <a:endParaRPr lang="en-US" b="1" dirty="0" smtClean="0"/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l-GR" dirty="0" smtClean="0"/>
              <a:t>Συμπαγή και ανθεκτικά πετρώματα (π.χ. χαλαζίτης) </a:t>
            </a:r>
            <a:r>
              <a:rPr lang="el-GR" dirty="0" smtClean="0">
                <a:sym typeface="Wingdings" pitchFamily="2" charset="2"/>
              </a:rPr>
              <a:t>→ </a:t>
            </a:r>
            <a:r>
              <a:rPr lang="el-GR" b="1" dirty="0" err="1" smtClean="0">
                <a:solidFill>
                  <a:srgbClr val="5075BC"/>
                </a:solidFill>
                <a:sym typeface="Wingdings" pitchFamily="2" charset="2"/>
              </a:rPr>
              <a:t>μυλονίτης</a:t>
            </a:r>
            <a:r>
              <a:rPr lang="el-GR" dirty="0" smtClean="0">
                <a:solidFill>
                  <a:srgbClr val="5075BC"/>
                </a:solidFill>
                <a:sym typeface="Wingdings" pitchFamily="2" charset="2"/>
              </a:rPr>
              <a:t> </a:t>
            </a:r>
            <a:r>
              <a:rPr lang="el-GR" dirty="0" smtClean="0">
                <a:sym typeface="Wingdings" pitchFamily="2" charset="2"/>
              </a:rPr>
              <a:t>(</a:t>
            </a:r>
            <a:r>
              <a:rPr lang="el-GR" dirty="0" err="1" smtClean="0">
                <a:sym typeface="Wingdings" pitchFamily="2" charset="2"/>
              </a:rPr>
              <a:t>μικροκρυσταλλικά</a:t>
            </a:r>
            <a:r>
              <a:rPr lang="el-GR" dirty="0" smtClean="0">
                <a:sym typeface="Wingdings" pitchFamily="2" charset="2"/>
              </a:rPr>
              <a:t> πετρώματα)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l-GR" dirty="0" smtClean="0">
                <a:sym typeface="Wingdings" pitchFamily="2" charset="2"/>
              </a:rPr>
              <a:t>Άργιλοι, </a:t>
            </a:r>
            <a:r>
              <a:rPr lang="el-GR" dirty="0" err="1" smtClean="0">
                <a:sym typeface="Wingdings" pitchFamily="2" charset="2"/>
              </a:rPr>
              <a:t>αργιλ</a:t>
            </a:r>
            <a:r>
              <a:rPr lang="el-GR" dirty="0" smtClean="0">
                <a:sym typeface="Wingdings" pitchFamily="2" charset="2"/>
              </a:rPr>
              <a:t>. σχιστόλιθοι ή σχιστόλιθοι πλούσιοι σε </a:t>
            </a:r>
            <a:r>
              <a:rPr lang="el-GR" dirty="0" err="1" smtClean="0">
                <a:sym typeface="Wingdings" pitchFamily="2" charset="2"/>
              </a:rPr>
              <a:t>φυλλόμορφα</a:t>
            </a:r>
            <a:r>
              <a:rPr lang="el-GR" dirty="0" smtClean="0">
                <a:sym typeface="Wingdings" pitchFamily="2" charset="2"/>
              </a:rPr>
              <a:t> → </a:t>
            </a:r>
            <a:r>
              <a:rPr lang="el-GR" b="1" dirty="0" err="1" smtClean="0">
                <a:solidFill>
                  <a:srgbClr val="5075BC"/>
                </a:solidFill>
                <a:sym typeface="Wingdings" pitchFamily="2" charset="2"/>
              </a:rPr>
              <a:t>φυλλονίτης</a:t>
            </a:r>
            <a:endParaRPr lang="el-GR" b="1" dirty="0" smtClean="0">
              <a:solidFill>
                <a:srgbClr val="5075BC"/>
              </a:solidFill>
              <a:sym typeface="Wingdings" pitchFamily="2" charset="2"/>
            </a:endParaRPr>
          </a:p>
          <a:p>
            <a:pPr>
              <a:buNone/>
            </a:pP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dirty="0" smtClean="0"/>
              <a:t>Χαρακτηριστικά Μεταμορφωμένων Πετρωμάτων</a:t>
            </a:r>
            <a: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/>
              <a:t>Δυναμικής μεταμόρφωσης</a:t>
            </a:r>
            <a:endParaRPr lang="en-US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(a) </a:t>
            </a:r>
            <a:r>
              <a:rPr lang="el-GR" b="1" dirty="0" smtClean="0"/>
              <a:t>ρηχή </a:t>
            </a:r>
            <a:r>
              <a:rPr lang="el-GR" dirty="0" err="1" smtClean="0"/>
              <a:t>ρηγματογόνος</a:t>
            </a:r>
            <a:r>
              <a:rPr lang="el-GR" dirty="0" smtClean="0"/>
              <a:t> ζώνης με δημιουργία </a:t>
            </a:r>
            <a:r>
              <a:rPr lang="el-GR" dirty="0" smtClean="0">
                <a:solidFill>
                  <a:srgbClr val="0070C0"/>
                </a:solidFill>
              </a:rPr>
              <a:t>τεκτονικού </a:t>
            </a:r>
            <a:r>
              <a:rPr lang="el-GR" dirty="0" err="1" smtClean="0">
                <a:solidFill>
                  <a:srgbClr val="0070C0"/>
                </a:solidFill>
              </a:rPr>
              <a:t>λατυποπαγούς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(b) </a:t>
            </a:r>
            <a:r>
              <a:rPr lang="el-GR" b="1" dirty="0" smtClean="0"/>
              <a:t>Ελαφρά βαθύτερη </a:t>
            </a:r>
            <a:r>
              <a:rPr lang="el-GR" dirty="0" err="1" smtClean="0"/>
              <a:t>ρηγματογόνος</a:t>
            </a:r>
            <a:r>
              <a:rPr lang="el-GR" dirty="0" smtClean="0"/>
              <a:t> ζώνης</a:t>
            </a:r>
            <a:r>
              <a:rPr lang="en-US" dirty="0" smtClean="0"/>
              <a:t> (</a:t>
            </a:r>
            <a:r>
              <a:rPr lang="el-GR" dirty="0" smtClean="0"/>
              <a:t>που αποκαλύφθηκε μέσω διάβρωσης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 smtClean="0">
                <a:sym typeface="Wingdings" pitchFamily="2" charset="2"/>
              </a:rPr>
              <a:t>→ </a:t>
            </a:r>
            <a:r>
              <a:rPr lang="en-US" dirty="0" smtClean="0"/>
              <a:t> </a:t>
            </a:r>
            <a:r>
              <a:rPr lang="el-GR" dirty="0" err="1" smtClean="0">
                <a:solidFill>
                  <a:srgbClr val="0070C0"/>
                </a:solidFill>
              </a:rPr>
              <a:t>μυλονίτης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dirty="0" smtClean="0"/>
              <a:t>Χαρακτηριστικά Μεταμορφωμένων Πετρωμάτων</a:t>
            </a:r>
            <a:r>
              <a:rPr lang="en-US" sz="40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/>
              <a:t>Δυναμικής μεταμόρφωσης</a:t>
            </a:r>
            <a:endParaRPr lang="en-US" b="1" dirty="0" smtClean="0"/>
          </a:p>
          <a:p>
            <a:pPr marL="808038" indent="-442913">
              <a:spcBef>
                <a:spcPct val="20000"/>
              </a:spcBef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l-GR" sz="2800" dirty="0" smtClean="0"/>
              <a:t>Συμπαγή και ανθεκτικά πετρώματα (π.χ. χαλαζίτης) </a:t>
            </a:r>
            <a:r>
              <a:rPr lang="el-GR" sz="2800" dirty="0" smtClean="0">
                <a:sym typeface="Wingdings" pitchFamily="2" charset="2"/>
              </a:rPr>
              <a:t>→</a:t>
            </a:r>
            <a:r>
              <a:rPr lang="el-GR" sz="2800" dirty="0" smtClean="0">
                <a:solidFill>
                  <a:srgbClr val="5075BC"/>
                </a:solidFill>
                <a:sym typeface="Wingdings" pitchFamily="2" charset="2"/>
              </a:rPr>
              <a:t> </a:t>
            </a:r>
            <a:r>
              <a:rPr lang="el-GR" sz="2800" b="1" dirty="0" err="1" smtClean="0">
                <a:solidFill>
                  <a:srgbClr val="5075BC"/>
                </a:solidFill>
                <a:sym typeface="Wingdings" pitchFamily="2" charset="2"/>
              </a:rPr>
              <a:t>μυλονίτης</a:t>
            </a:r>
            <a:r>
              <a:rPr lang="el-GR" sz="2800" dirty="0" smtClean="0">
                <a:solidFill>
                  <a:srgbClr val="5075BC"/>
                </a:solidFill>
                <a:sym typeface="Wingdings" pitchFamily="2" charset="2"/>
              </a:rPr>
              <a:t> </a:t>
            </a:r>
            <a:r>
              <a:rPr lang="el-GR" sz="2800" dirty="0" smtClean="0">
                <a:sym typeface="Wingdings" pitchFamily="2" charset="2"/>
              </a:rPr>
              <a:t>(</a:t>
            </a:r>
            <a:r>
              <a:rPr lang="el-GR" sz="2800" dirty="0" err="1" smtClean="0">
                <a:sym typeface="Wingdings" pitchFamily="2" charset="2"/>
              </a:rPr>
              <a:t>μικροκρυσταλλικά</a:t>
            </a:r>
            <a:r>
              <a:rPr lang="el-GR" sz="2800" dirty="0" smtClean="0">
                <a:sym typeface="Wingdings" pitchFamily="2" charset="2"/>
              </a:rPr>
              <a:t> πετρώματα)</a:t>
            </a:r>
          </a:p>
          <a:p>
            <a:pPr marL="808038" indent="-442913">
              <a:spcBef>
                <a:spcPct val="20000"/>
              </a:spcBef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l-GR" sz="2800" dirty="0" smtClean="0">
                <a:sym typeface="Wingdings" pitchFamily="2" charset="2"/>
              </a:rPr>
              <a:t>Άργιλοι, </a:t>
            </a:r>
            <a:r>
              <a:rPr lang="el-GR" sz="2800" dirty="0" err="1" smtClean="0">
                <a:sym typeface="Wingdings" pitchFamily="2" charset="2"/>
              </a:rPr>
              <a:t>αργιλ</a:t>
            </a:r>
            <a:r>
              <a:rPr lang="el-GR" sz="2800" dirty="0" smtClean="0">
                <a:sym typeface="Wingdings" pitchFamily="2" charset="2"/>
              </a:rPr>
              <a:t>. σχιστόλιθοι ή σχιστόλιθοι πλούσιοι σε </a:t>
            </a:r>
            <a:r>
              <a:rPr lang="el-GR" sz="2800" dirty="0" err="1" smtClean="0">
                <a:sym typeface="Wingdings" pitchFamily="2" charset="2"/>
              </a:rPr>
              <a:t>φυλλόμορφα</a:t>
            </a:r>
            <a:r>
              <a:rPr lang="el-GR" sz="2800" dirty="0" smtClean="0">
                <a:sym typeface="Wingdings" pitchFamily="2" charset="2"/>
              </a:rPr>
              <a:t> → </a:t>
            </a:r>
            <a:r>
              <a:rPr lang="el-GR" sz="2800" b="1" dirty="0" err="1" smtClean="0">
                <a:solidFill>
                  <a:srgbClr val="5075BC"/>
                </a:solidFill>
                <a:sym typeface="Wingdings" pitchFamily="2" charset="2"/>
              </a:rPr>
              <a:t>φυλλονίτης</a:t>
            </a:r>
            <a:endParaRPr lang="el-GR" sz="2800" b="1" dirty="0" smtClean="0">
              <a:solidFill>
                <a:srgbClr val="5075BC"/>
              </a:solidFill>
              <a:sym typeface="Wingdings" pitchFamily="2" charset="2"/>
            </a:endParaRPr>
          </a:p>
          <a:p>
            <a:pPr marL="808038" indent="-442913">
              <a:spcBef>
                <a:spcPct val="20000"/>
              </a:spcBef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l-GR" sz="2800" b="1" dirty="0" err="1" smtClean="0">
                <a:solidFill>
                  <a:srgbClr val="5075BC"/>
                </a:solidFill>
                <a:sym typeface="Wingdings" pitchFamily="2" charset="2"/>
              </a:rPr>
              <a:t>Φολίωση</a:t>
            </a:r>
            <a:endParaRPr lang="el-GR" sz="2800" b="1" dirty="0" smtClean="0">
              <a:solidFill>
                <a:srgbClr val="5075BC"/>
              </a:solidFill>
              <a:sym typeface="Wingdings" pitchFamily="2" charset="2"/>
            </a:endParaRPr>
          </a:p>
          <a:p>
            <a:pPr marL="808038" indent="-442913">
              <a:spcBef>
                <a:spcPct val="20000"/>
              </a:spcBef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l-GR" sz="2800" b="1" dirty="0" smtClean="0">
                <a:solidFill>
                  <a:srgbClr val="5075BC"/>
                </a:solidFill>
                <a:sym typeface="Wingdings" pitchFamily="2" charset="2"/>
              </a:rPr>
              <a:t>Γράμμωση</a:t>
            </a:r>
            <a:endParaRPr lang="el-GR" sz="2800" b="1" dirty="0" smtClean="0">
              <a:solidFill>
                <a:srgbClr val="5075BC"/>
              </a:solidFill>
            </a:endParaRPr>
          </a:p>
          <a:p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Υγιής βασάλτης</a:t>
            </a:r>
            <a:endParaRPr lang="el-GR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err="1" smtClean="0"/>
              <a:t>Εξαλλοιωμένοι</a:t>
            </a:r>
            <a:r>
              <a:rPr lang="el-GR" dirty="0" smtClean="0"/>
              <a:t> </a:t>
            </a:r>
            <a:r>
              <a:rPr lang="el-GR" dirty="0" err="1" smtClean="0"/>
              <a:t>τόφοι</a:t>
            </a:r>
            <a:endParaRPr lang="el-GR" dirty="0"/>
          </a:p>
        </p:txBody>
      </p:sp>
      <p:pic>
        <p:nvPicPr>
          <p:cNvPr id="11" name="Content Placeholder 10" descr="DSCN565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638028"/>
            <a:ext cx="4041775" cy="3031331"/>
          </a:xfrm>
        </p:spPr>
      </p:pic>
      <p:pic>
        <p:nvPicPr>
          <p:cNvPr id="10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82946" name="Picture 2" descr="Εικόνα 1: Υγιής βασάλτης με στηλοειδή κατάτμηση, Gorge Of The Organ Pipes, Basalt, Namibia, Africa, Rock&#10;https://pixabay.com/en/gorge-of-the-organ-pipes-basalt-518169/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587" y="2996952"/>
            <a:ext cx="3769519" cy="2120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Χαρακτηριστικά Μεταμορφωμένων Πετρωμάτων</a:t>
            </a:r>
            <a:endParaRPr lang="el-GR" sz="3200" dirty="0"/>
          </a:p>
        </p:txBody>
      </p:sp>
      <p:sp>
        <p:nvSpPr>
          <p:cNvPr id="6" name="5 - TextBox"/>
          <p:cNvSpPr txBox="1"/>
          <p:nvPr/>
        </p:nvSpPr>
        <p:spPr>
          <a:xfrm>
            <a:off x="2285984" y="321468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7" name="6 - TextBox"/>
          <p:cNvSpPr txBox="1"/>
          <p:nvPr/>
        </p:nvSpPr>
        <p:spPr>
          <a:xfrm>
            <a:off x="1000100" y="4286256"/>
            <a:ext cx="7072362" cy="164307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l-GR" sz="1600" dirty="0" smtClean="0"/>
              <a:t>Σχηματική απεικόνιση δειγμάτων </a:t>
            </a:r>
            <a:r>
              <a:rPr lang="en-US" sz="1600" dirty="0" smtClean="0"/>
              <a:t>(a) </a:t>
            </a:r>
            <a:r>
              <a:rPr lang="el-GR" sz="1600" dirty="0" err="1" smtClean="0"/>
              <a:t>μυλονίτη</a:t>
            </a:r>
            <a:r>
              <a:rPr lang="el-GR" sz="1600" dirty="0" smtClean="0"/>
              <a:t> και </a:t>
            </a:r>
            <a:r>
              <a:rPr lang="en-US" sz="1600" dirty="0" smtClean="0"/>
              <a:t>(b)</a:t>
            </a:r>
            <a:r>
              <a:rPr lang="el-GR" sz="1600" dirty="0" smtClean="0"/>
              <a:t> </a:t>
            </a:r>
            <a:r>
              <a:rPr lang="el-GR" sz="1600" dirty="0" err="1" smtClean="0"/>
              <a:t>φυλλονίτη</a:t>
            </a:r>
            <a:endParaRPr lang="el-GR" sz="1600" dirty="0" smtClean="0"/>
          </a:p>
          <a:p>
            <a:pPr algn="ctr"/>
            <a:r>
              <a:rPr lang="el-GR" sz="1600" dirty="0" smtClean="0"/>
              <a:t>που παρουσιάζουν </a:t>
            </a:r>
            <a:r>
              <a:rPr lang="el-GR" sz="1600" dirty="0" err="1" smtClean="0"/>
              <a:t>φολίωση</a:t>
            </a:r>
            <a:r>
              <a:rPr lang="el-GR" sz="1600" dirty="0" smtClean="0"/>
              <a:t> και γράμμωση. Η γράμμωση στο </a:t>
            </a:r>
            <a:r>
              <a:rPr lang="el-GR" sz="1600" dirty="0" err="1" smtClean="0"/>
              <a:t>μυλονίτη</a:t>
            </a:r>
            <a:endParaRPr lang="el-GR" sz="1600" dirty="0" smtClean="0"/>
          </a:p>
          <a:p>
            <a:pPr algn="ctr"/>
            <a:r>
              <a:rPr lang="el-GR" sz="1600" dirty="0" smtClean="0"/>
              <a:t>προσδιορίζεται από τον προτιμητέο προσανατολισμό θραυσμάτων του </a:t>
            </a:r>
          </a:p>
          <a:p>
            <a:pPr algn="ctr"/>
            <a:r>
              <a:rPr lang="el-GR" sz="1600" dirty="0" smtClean="0"/>
              <a:t>πετρώματος. Η γράμμωση στον </a:t>
            </a:r>
            <a:r>
              <a:rPr lang="el-GR" sz="1600" dirty="0" err="1" smtClean="0"/>
              <a:t>φυλλονίτη</a:t>
            </a:r>
            <a:r>
              <a:rPr lang="el-GR" sz="1600" dirty="0" smtClean="0"/>
              <a:t> προσδιορίζεται από τις τομές  </a:t>
            </a:r>
          </a:p>
          <a:p>
            <a:pPr algn="ctr"/>
            <a:r>
              <a:rPr lang="el-GR" sz="1600" dirty="0" smtClean="0"/>
              <a:t>των </a:t>
            </a:r>
            <a:r>
              <a:rPr lang="el-GR" sz="1600" dirty="0" err="1" smtClean="0"/>
              <a:t>υποπαράλληλων</a:t>
            </a:r>
            <a:r>
              <a:rPr lang="el-GR" sz="1600" dirty="0" smtClean="0"/>
              <a:t> επιφανειών σχιστότητας.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0" name="9 - Θέση περιεχομένου" descr="Εικόνα 5: Φολίωση και γράμμωση&#10;από Καταγάς 2012, Πετρολογία Μεταμορφωμένων, Πανεπιστημικές Σημειώσεις, Πανεπιστήμιο Πατρών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82079" y="1571612"/>
            <a:ext cx="5433127" cy="2700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Εικόνα 6: Μυλονιτιοποιημένος γρανίτης από τη Δυτική Ικαρία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734" b="373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err="1" smtClean="0"/>
              <a:t>Μυλονιτοποιημένος</a:t>
            </a:r>
            <a:r>
              <a:rPr lang="el-GR" dirty="0" smtClean="0"/>
              <a:t> γρανίτης Δυτικής Ικαρίας (λεπτή τομή, Χ </a:t>
            </a:r>
            <a:r>
              <a:rPr lang="en-US" dirty="0" err="1" smtClean="0"/>
              <a:t>nicols</a:t>
            </a:r>
            <a:r>
              <a:rPr lang="el-GR" dirty="0" smtClean="0"/>
              <a:t>).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Χαρακτηριστικά Μεταμορφωμένων Πετρωμάτων</a:t>
            </a:r>
            <a:endParaRPr lang="el-GR" sz="4000" dirty="0"/>
          </a:p>
        </p:txBody>
      </p:sp>
      <p:sp>
        <p:nvSpPr>
          <p:cNvPr id="6" name="5 - TextBox"/>
          <p:cNvSpPr txBox="1"/>
          <p:nvPr/>
        </p:nvSpPr>
        <p:spPr>
          <a:xfrm>
            <a:off x="6872310" y="128586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4.</a:t>
            </a:r>
            <a:endParaRPr lang="el-GR" b="1" dirty="0" smtClean="0">
              <a:solidFill>
                <a:srgbClr val="C00000"/>
              </a:solidFill>
            </a:endParaRP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dirty="0" smtClean="0"/>
              <a:t>Χαρακτηριστικά Μεταμορφωμένων Πετρωμάτων</a:t>
            </a:r>
            <a: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b="1" dirty="0" smtClean="0"/>
              <a:t>Καθολικής μεταμόρφωσης</a:t>
            </a:r>
            <a:endParaRPr lang="en-US" b="1" dirty="0" smtClean="0"/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l-GR" sz="2600" dirty="0" smtClean="0"/>
              <a:t>Οι διεργασίες δεν μπορούν να προσδιορισθούν μόνο από τις υπαίθριες σχέσεις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l-GR" sz="2600" dirty="0" smtClean="0"/>
              <a:t>Κύριο χαρακτηριστικό: </a:t>
            </a:r>
            <a:r>
              <a:rPr lang="el-GR" sz="2600" b="1" dirty="0" smtClean="0"/>
              <a:t>ο προτιμητέος προσανατολισμός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l-GR" sz="2600" b="1" dirty="0" err="1" smtClean="0"/>
              <a:t>Φολίωση</a:t>
            </a:r>
            <a:r>
              <a:rPr lang="el-GR" sz="2600" dirty="0" smtClean="0"/>
              <a:t>: </a:t>
            </a:r>
            <a:r>
              <a:rPr lang="el-GR" sz="2600" dirty="0" err="1" smtClean="0"/>
              <a:t>προσανατολισμος</a:t>
            </a:r>
            <a:r>
              <a:rPr lang="el-GR" sz="2600" dirty="0" smtClean="0"/>
              <a:t> // επίπεδο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l-GR" sz="2600" b="1" dirty="0" smtClean="0"/>
              <a:t>Γράμμωση</a:t>
            </a:r>
            <a:r>
              <a:rPr lang="el-GR" sz="2600" dirty="0" smtClean="0"/>
              <a:t>: </a:t>
            </a:r>
            <a:r>
              <a:rPr lang="el-GR" sz="2600" dirty="0" err="1" smtClean="0"/>
              <a:t>προσανατολισμος</a:t>
            </a:r>
            <a:r>
              <a:rPr lang="el-GR" sz="2600" dirty="0" smtClean="0"/>
              <a:t> // διεύθυνση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l-GR" sz="2600" b="1" dirty="0" smtClean="0"/>
              <a:t>Σχισμός αργιλικού σχιστόλιθου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l-GR" sz="2600" b="1" dirty="0" smtClean="0"/>
              <a:t>Σχιστότητα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l-GR" sz="2600" b="1" dirty="0" err="1" smtClean="0"/>
              <a:t>Γνευσιακή</a:t>
            </a:r>
            <a:r>
              <a:rPr lang="el-GR" sz="2600" b="1" dirty="0" smtClean="0"/>
              <a:t> δομή</a:t>
            </a:r>
          </a:p>
          <a:p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- Θέση περιεχομένου" descr="Εικόνα 7: Αργιλικός σχιστόλιθος κα σχιστόλιθος&#10;από Καταγάς 2012, Πετρολογία Μεταμορφωμένων, Πανεπιστημικές Σημειώσεις, Πανεπιστήμιο Πατρών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3542" y="1643050"/>
            <a:ext cx="4461598" cy="3420000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Χαρακτηριστικά Μεταμορφωμένων Πετρωμάτων</a:t>
            </a:r>
            <a: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/>
          </a:p>
        </p:txBody>
      </p:sp>
      <p:sp>
        <p:nvSpPr>
          <p:cNvPr id="6" name="5 - TextBox"/>
          <p:cNvSpPr txBox="1"/>
          <p:nvPr/>
        </p:nvSpPr>
        <p:spPr>
          <a:xfrm>
            <a:off x="1714480" y="5143512"/>
            <a:ext cx="5643602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/>
          <a:p>
            <a:pPr algn="ctr"/>
            <a:r>
              <a:rPr lang="el-GR" sz="1600" dirty="0" smtClean="0"/>
              <a:t>Δείγματα χειρός </a:t>
            </a:r>
            <a:r>
              <a:rPr lang="en-US" sz="1600" dirty="0" smtClean="0"/>
              <a:t>(a) </a:t>
            </a:r>
            <a:r>
              <a:rPr lang="el-GR" sz="1600" dirty="0" smtClean="0"/>
              <a:t>αργιλικός σχιστόλιθος και </a:t>
            </a:r>
            <a:r>
              <a:rPr lang="en-US" sz="1600" dirty="0" smtClean="0"/>
              <a:t>(b) </a:t>
            </a:r>
            <a:r>
              <a:rPr lang="el-GR" sz="1600" dirty="0" smtClean="0"/>
              <a:t>σχιστόλιθος. </a:t>
            </a:r>
          </a:p>
          <a:p>
            <a:pPr algn="ctr"/>
            <a:r>
              <a:rPr lang="el-GR" sz="1600" dirty="0" smtClean="0"/>
              <a:t>Στον αργιλικό σχιστόλιθο απεικονίζεται </a:t>
            </a:r>
          </a:p>
          <a:p>
            <a:pPr algn="ctr"/>
            <a:r>
              <a:rPr lang="el-GR" sz="1600" dirty="0" smtClean="0"/>
              <a:t>η κατεύθυνση του σχισμού. Κρύσταλλοι </a:t>
            </a:r>
            <a:r>
              <a:rPr lang="el-GR" sz="1600" dirty="0" err="1" smtClean="0"/>
              <a:t>βιοτίτη</a:t>
            </a:r>
            <a:r>
              <a:rPr lang="el-GR" sz="1600" dirty="0" smtClean="0"/>
              <a:t> και μοσχοβίτη </a:t>
            </a:r>
          </a:p>
          <a:p>
            <a:pPr algn="ctr"/>
            <a:r>
              <a:rPr lang="el-GR" sz="1600" dirty="0" smtClean="0"/>
              <a:t>διακρίνονται στον σχιστόλιθο. 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3" name="1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271512"/>
            <a:ext cx="5486400" cy="1015008"/>
          </a:xfrm>
        </p:spPr>
        <p:txBody>
          <a:bodyPr/>
          <a:lstStyle/>
          <a:p>
            <a:pPr algn="ctr"/>
            <a:r>
              <a:rPr lang="el-GR" dirty="0" err="1" smtClean="0"/>
              <a:t>Αμφιβολιτικός</a:t>
            </a:r>
            <a:r>
              <a:rPr lang="el-GR" dirty="0" smtClean="0"/>
              <a:t> </a:t>
            </a:r>
            <a:r>
              <a:rPr lang="el-GR" dirty="0" err="1" smtClean="0"/>
              <a:t>γνεύσιος</a:t>
            </a:r>
            <a:r>
              <a:rPr lang="en-US" dirty="0" smtClean="0"/>
              <a:t> </a:t>
            </a:r>
            <a:r>
              <a:rPr lang="el-GR" dirty="0" smtClean="0"/>
              <a:t>στη Νήσο Ικαρία</a:t>
            </a:r>
          </a:p>
        </p:txBody>
      </p:sp>
      <p:sp>
        <p:nvSpPr>
          <p:cNvPr id="9" name="8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3600" smtClean="0"/>
              <a:t>Χαρακτηριστικά Μεταμορφωμένων Πετρωμάτων</a:t>
            </a:r>
            <a:endParaRPr lang="el-GR" sz="3600" dirty="0"/>
          </a:p>
        </p:txBody>
      </p:sp>
      <p:pic>
        <p:nvPicPr>
          <p:cNvPr id="14" name="Picture 2" descr="Εικόνα 8: Αμφιβολιτικός Γνεύσιος, Νήσος Ικαρία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4912" b="4912"/>
          <a:stretch>
            <a:fillRect/>
          </a:stretch>
        </p:blipFill>
        <p:spPr bwMode="auto">
          <a:xfrm>
            <a:off x="1792288" y="1687128"/>
            <a:ext cx="54864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dirty="0" smtClean="0"/>
              <a:t>Χαρακτηριστικά Μεταμορφωμένων Πετρωμάτων</a:t>
            </a:r>
            <a: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Clr>
                <a:srgbClr val="00CC00"/>
              </a:buClr>
              <a:buNone/>
            </a:pPr>
            <a:r>
              <a:rPr lang="el-GR" b="1" dirty="0" smtClean="0"/>
              <a:t>Καθολικής μεταμόρφωσης</a:t>
            </a:r>
          </a:p>
          <a:p>
            <a:pPr>
              <a:spcBef>
                <a:spcPts val="600"/>
              </a:spcBef>
            </a:pPr>
            <a:r>
              <a:rPr lang="el-GR" dirty="0" smtClean="0"/>
              <a:t>Διαπεραστική ή μη διαπεραστική δομή</a:t>
            </a:r>
          </a:p>
          <a:p>
            <a:pPr>
              <a:spcBef>
                <a:spcPts val="600"/>
              </a:spcBef>
              <a:buClr>
                <a:srgbClr val="00CC00"/>
              </a:buClr>
              <a:buNone/>
            </a:pPr>
            <a:endParaRPr lang="en-US" b="1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- Θέση περιεχομένου" descr="Εικόνα 9: Διαπεραστική και μη διαπεραστική σχιστότητα&#10;από Καταγάς 2012, Πετρολογία Μεταμορφωμένων, Πανεπιστημικές Σημειώσεις, Πανεπιστήμιο Πατρών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1138" y="2071678"/>
            <a:ext cx="5276944" cy="2736000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Χαρακτηριστικά Μεταμορφωμένων Πετρωμάτων</a:t>
            </a:r>
            <a:endParaRPr lang="el-GR" sz="3600" dirty="0"/>
          </a:p>
        </p:txBody>
      </p:sp>
      <p:sp>
        <p:nvSpPr>
          <p:cNvPr id="6" name="5 - TextBox"/>
          <p:cNvSpPr txBox="1"/>
          <p:nvPr/>
        </p:nvSpPr>
        <p:spPr>
          <a:xfrm>
            <a:off x="1571604" y="4872054"/>
            <a:ext cx="6286512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l-GR" dirty="0" smtClean="0"/>
              <a:t>Σχηματική απεικόνιση ενός σχιστόλιθου που παρουσιάζει </a:t>
            </a:r>
          </a:p>
          <a:p>
            <a:pPr algn="ctr"/>
            <a:r>
              <a:rPr lang="el-GR" dirty="0" smtClean="0"/>
              <a:t>μια αρχική.  Διαπεραστική σχιστότητα </a:t>
            </a:r>
            <a:r>
              <a:rPr lang="en-US" dirty="0" smtClean="0"/>
              <a:t>(S1)</a:t>
            </a:r>
            <a:r>
              <a:rPr lang="el-GR" dirty="0" smtClean="0"/>
              <a:t> και </a:t>
            </a:r>
          </a:p>
          <a:p>
            <a:pPr algn="ctr"/>
            <a:r>
              <a:rPr lang="el-GR" dirty="0" smtClean="0"/>
              <a:t>την μη διαπεραστική  σχιστότητα </a:t>
            </a:r>
            <a:r>
              <a:rPr lang="en-US" dirty="0" smtClean="0"/>
              <a:t>(S2)</a:t>
            </a:r>
            <a:endParaRPr lang="el-GR" dirty="0" smtClean="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dirty="0" smtClean="0"/>
              <a:t>Χαρακτηριστικά Μεταμορφωμένων Πετρωμάτων</a:t>
            </a:r>
            <a: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800" b="1" dirty="0" smtClean="0"/>
              <a:t>Καθολικής μεταμόρφωσης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</a:pPr>
            <a:r>
              <a:rPr lang="el-GR" sz="2400" dirty="0" smtClean="0"/>
              <a:t>Διαπεραστική ή μη διαπεραστική δομή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</a:pPr>
            <a:r>
              <a:rPr lang="el-GR" sz="2400" dirty="0" smtClean="0"/>
              <a:t>Διαφοροποίηση ως προς το μέγεθος των ορυκτολογικών συστατικών και των κόκκων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</a:pPr>
            <a:r>
              <a:rPr lang="el-GR" sz="2400" b="1" dirty="0" smtClean="0"/>
              <a:t>Βραδύτερη</a:t>
            </a:r>
            <a:r>
              <a:rPr lang="el-GR" sz="2400" dirty="0" smtClean="0"/>
              <a:t> ως προς την αντίστοιχη της μεταμόρφωσης επαφής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</a:pPr>
            <a:r>
              <a:rPr lang="el-GR" sz="2400" b="1" dirty="0" smtClean="0"/>
              <a:t>Μεγαλύτερης έκτασης </a:t>
            </a:r>
            <a:r>
              <a:rPr lang="el-GR" sz="2400" dirty="0" smtClean="0">
                <a:sym typeface="Wingdings" pitchFamily="2" charset="2"/>
              </a:rPr>
              <a:t>→ αναπαριστώνται εύκολα στο χάρτη </a:t>
            </a:r>
            <a:r>
              <a:rPr lang="en-US" sz="2400" dirty="0" smtClean="0">
                <a:sym typeface="Wingdings" pitchFamily="2" charset="2"/>
              </a:rPr>
              <a:t>(Barrow, 1912)</a:t>
            </a:r>
            <a:endParaRPr lang="el-GR" sz="2400" dirty="0" smtClean="0">
              <a:sym typeface="Wingdings" pitchFamily="2" charset="2"/>
            </a:endParaRPr>
          </a:p>
          <a:p>
            <a:pPr>
              <a:buNone/>
            </a:pPr>
            <a:endParaRPr lang="en-US" sz="2800" b="1" dirty="0" smtClean="0"/>
          </a:p>
          <a:p>
            <a:endParaRPr lang="el-GR" sz="28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πιο γνωστή σειρά προοδευτικής μεταμόρφωσης (</a:t>
            </a:r>
            <a:r>
              <a:rPr lang="en-US" dirty="0" smtClean="0"/>
              <a:t>Barrow, 1912).</a:t>
            </a:r>
            <a:endParaRPr lang="el-GR" dirty="0"/>
          </a:p>
        </p:txBody>
      </p:sp>
      <p:pic>
        <p:nvPicPr>
          <p:cNvPr id="4" name="Content Placeholder 3" descr="Εικόνα 10: Η πιο γνωστή σειρά προοδευτικής μεταμόρφωσης (Barrow, 1912). &#10;1280px-Scotland_metamorphic_zones_EN.svg.png&#10;https://commons.wikimedia.org/wiki/File:Scotland_metamorphic_zones_EN.sv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9032" y="1557338"/>
            <a:ext cx="6538636" cy="4525962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dirty="0" smtClean="0"/>
              <a:t>Χαρακτηριστικά Μεταμορφωμένων Πετρωμάτων</a:t>
            </a:r>
            <a: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800" b="1" dirty="0" smtClean="0"/>
              <a:t>Καθολικής μεταμόρφωσης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</a:pPr>
            <a:r>
              <a:rPr lang="el-GR" sz="2400" dirty="0" smtClean="0">
                <a:sym typeface="Wingdings" pitchFamily="2" charset="2"/>
              </a:rPr>
              <a:t>Κυριότερο κριτήριο βαθμού μεταμόρφωσης  η αύξηση του μεγέθους των κόκκων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</a:pPr>
            <a:r>
              <a:rPr lang="el-GR" sz="2400" dirty="0" smtClean="0">
                <a:sym typeface="Wingdings" pitchFamily="2" charset="2"/>
              </a:rPr>
              <a:t>Σε περιοχές πολύ υψηλού βαθμού μεταμόρφωσης → γρανιτικές και </a:t>
            </a:r>
            <a:r>
              <a:rPr lang="el-GR" sz="2400" dirty="0" err="1" smtClean="0">
                <a:sym typeface="Wingdings" pitchFamily="2" charset="2"/>
              </a:rPr>
              <a:t>πηγματιτικές</a:t>
            </a:r>
            <a:r>
              <a:rPr lang="el-GR" sz="2400" dirty="0" smtClean="0">
                <a:sym typeface="Wingdings" pitchFamily="2" charset="2"/>
              </a:rPr>
              <a:t> φλέβες</a:t>
            </a:r>
          </a:p>
          <a:p>
            <a:endParaRPr lang="el-GR" sz="20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Ορισμός της έννοιας «μεταμόρφωση»</a:t>
            </a:r>
            <a:endParaRPr lang="en-US" dirty="0"/>
          </a:p>
        </p:txBody>
      </p:sp>
      <p:sp>
        <p:nvSpPr>
          <p:cNvPr id="10" name="9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2400" dirty="0" smtClean="0"/>
              <a:t>H </a:t>
            </a:r>
            <a:r>
              <a:rPr lang="en-US" sz="2400" b="1" dirty="0" smtClean="0"/>
              <a:t>IUGS-SCMR</a:t>
            </a:r>
            <a:r>
              <a:rPr lang="en-US" sz="2400" dirty="0" smtClean="0"/>
              <a:t> </a:t>
            </a:r>
            <a:r>
              <a:rPr lang="el-GR" sz="2400" dirty="0" smtClean="0"/>
              <a:t>πρότεινε τον ακόλουθο ορισμό</a:t>
            </a:r>
            <a:r>
              <a:rPr lang="en-US" sz="2400" dirty="0" smtClean="0"/>
              <a:t>:</a:t>
            </a:r>
          </a:p>
          <a:p>
            <a:pPr marL="571500" lvl="1" indent="-31750">
              <a:spcBef>
                <a:spcPct val="20000"/>
              </a:spcBef>
              <a:buClr>
                <a:srgbClr val="00CC00"/>
              </a:buClr>
              <a:buNone/>
            </a:pPr>
            <a:r>
              <a:rPr lang="en-US" sz="2400" dirty="0" smtClean="0"/>
              <a:t>“</a:t>
            </a:r>
            <a:r>
              <a:rPr lang="el-GR" sz="2400" dirty="0" smtClean="0"/>
              <a:t>Η μεταμόρφωση αποτελεί μια </a:t>
            </a:r>
            <a:r>
              <a:rPr lang="en-US" sz="2400" dirty="0" err="1" smtClean="0">
                <a:solidFill>
                  <a:srgbClr val="5075BC"/>
                </a:solidFill>
              </a:rPr>
              <a:t>subsolidus</a:t>
            </a:r>
            <a:r>
              <a:rPr lang="en-US" sz="2400" dirty="0" smtClean="0"/>
              <a:t> </a:t>
            </a:r>
            <a:r>
              <a:rPr lang="el-GR" sz="2400" dirty="0" smtClean="0"/>
              <a:t>διεργασία που οδηγεί σε ορυκτολογικές ή/και ιστολογικές (π.χ. μέγεθος κόκκων) μετατροπές και συχνά και στη χημική σύσταση ενός πετρώματος.</a:t>
            </a:r>
          </a:p>
          <a:p>
            <a:pPr marL="571500" lvl="1" indent="-31750">
              <a:spcBef>
                <a:spcPct val="20000"/>
              </a:spcBef>
              <a:buClr>
                <a:srgbClr val="00CC00"/>
              </a:buClr>
              <a:buNone/>
            </a:pPr>
            <a:r>
              <a:rPr lang="el-GR" sz="2400" dirty="0" smtClean="0"/>
              <a:t>Αυτές οι αλλαγές είναι προϊόν φυσικών ή/και χημικών συνθηκών που διαφέρουν από εκείνες που συνήθως επικρατούν στην επιφάνεια των πλανητών και στις περιοχές κάτω από αυτήν, όπου επικρατούν συνθήκες </a:t>
            </a:r>
            <a:r>
              <a:rPr lang="el-GR" sz="2400" dirty="0" err="1" smtClean="0"/>
              <a:t>διαγένεσης</a:t>
            </a:r>
            <a:r>
              <a:rPr lang="el-GR" sz="2400" dirty="0" smtClean="0"/>
              <a:t>-τσιμεντοποίησης</a:t>
            </a:r>
            <a:r>
              <a:rPr lang="en-US" sz="2400" dirty="0" smtClean="0"/>
              <a:t>. </a:t>
            </a:r>
            <a:r>
              <a:rPr lang="el-GR" sz="2400" dirty="0" smtClean="0"/>
              <a:t>Μπορούν να συνυπάρχουν με την μερική τήξη.</a:t>
            </a:r>
            <a:r>
              <a:rPr lang="en-US" sz="2400" dirty="0" smtClean="0"/>
              <a:t>”</a:t>
            </a:r>
          </a:p>
          <a:p>
            <a:endParaRPr lang="en-US" sz="2800" dirty="0" smtClean="0"/>
          </a:p>
          <a:p>
            <a:pPr>
              <a:buNone/>
            </a:pPr>
            <a:endParaRPr lang="el-GR" sz="28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>
                <a:solidFill>
                  <a:srgbClr val="FF3399"/>
                </a:solidFill>
              </a:rPr>
              <a:t/>
            </a:r>
            <a:br>
              <a:rPr lang="el-GR" sz="3600" dirty="0" smtClean="0">
                <a:solidFill>
                  <a:srgbClr val="FF3399"/>
                </a:solidFill>
              </a:rPr>
            </a:br>
            <a:r>
              <a:rPr lang="el-GR" sz="3600" dirty="0" smtClean="0"/>
              <a:t>Χαρακτηριστικά Μεταμορφωμένων Πετρωμάτων</a:t>
            </a:r>
            <a:r>
              <a:rPr lang="en-US" sz="3600" dirty="0" smtClean="0">
                <a:solidFill>
                  <a:srgbClr val="FF3399"/>
                </a:solidFill>
              </a:rPr>
              <a:t/>
            </a:r>
            <a:br>
              <a:rPr lang="en-US" sz="3600" dirty="0" smtClean="0">
                <a:solidFill>
                  <a:srgbClr val="FF3399"/>
                </a:solidFill>
              </a:rPr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b="1" dirty="0" smtClean="0"/>
              <a:t>Καθολικής μεταμόρφωσης</a:t>
            </a:r>
            <a:endParaRPr lang="en-US" b="1" dirty="0" smtClean="0"/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</a:pPr>
            <a:r>
              <a:rPr lang="el-GR" sz="2600" dirty="0" smtClean="0"/>
              <a:t>Αναπαράσταση διαφορών βαθμού μεταμόρφωσης σε χάρτη υπό μορφή ζωνών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</a:pPr>
            <a:r>
              <a:rPr lang="el-GR" sz="2600" dirty="0" smtClean="0">
                <a:sym typeface="Wingdings" pitchFamily="2" charset="2"/>
              </a:rPr>
              <a:t>Πλέον αξιόπιστη μέθοδος: καταγραφή ορυκτολογικών μεταβολών σε πετρώματα  συγκεκριμένης χημικής σύστασης (π.χ. </a:t>
            </a:r>
            <a:r>
              <a:rPr lang="el-GR" sz="2600" dirty="0" err="1" smtClean="0">
                <a:sym typeface="Wingdings" pitchFamily="2" charset="2"/>
              </a:rPr>
              <a:t>πηλιτικών</a:t>
            </a:r>
            <a:r>
              <a:rPr lang="el-GR" sz="2600" dirty="0" smtClean="0">
                <a:sym typeface="Wingdings" pitchFamily="2" charset="2"/>
              </a:rPr>
              <a:t>)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</a:pPr>
            <a:r>
              <a:rPr lang="el-GR" sz="2600" dirty="0" smtClean="0">
                <a:sym typeface="Wingdings" pitchFamily="2" charset="2"/>
              </a:rPr>
              <a:t>Με βάση εμφάνιση ή εξαφάνιση χαρακτηριστικών ορυκτών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</a:pPr>
            <a:r>
              <a:rPr lang="el-GR" sz="2600" dirty="0" smtClean="0">
                <a:sym typeface="Wingdings" pitchFamily="2" charset="2"/>
              </a:rPr>
              <a:t>Σχήμα μεταμορφικών ζωνών του </a:t>
            </a:r>
            <a:r>
              <a:rPr lang="en-US" sz="2600" dirty="0" smtClean="0">
                <a:sym typeface="Wingdings" pitchFamily="2" charset="2"/>
              </a:rPr>
              <a:t>Barrow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</a:pPr>
            <a:r>
              <a:rPr lang="el-GR" sz="2600" dirty="0" smtClean="0">
                <a:sym typeface="Wingdings" pitchFamily="2" charset="2"/>
              </a:rPr>
              <a:t>Ζώνες </a:t>
            </a:r>
            <a:r>
              <a:rPr lang="el-GR" sz="2600" dirty="0" err="1" smtClean="0">
                <a:sym typeface="Wingdings" pitchFamily="2" charset="2"/>
              </a:rPr>
              <a:t>χλωρίτη</a:t>
            </a:r>
            <a:r>
              <a:rPr lang="el-GR" sz="2600" dirty="0" smtClean="0">
                <a:sym typeface="Wingdings" pitchFamily="2" charset="2"/>
              </a:rPr>
              <a:t>, </a:t>
            </a:r>
            <a:r>
              <a:rPr lang="el-GR" sz="2600" dirty="0" err="1" smtClean="0">
                <a:sym typeface="Wingdings" pitchFamily="2" charset="2"/>
              </a:rPr>
              <a:t>βιοτίτη</a:t>
            </a:r>
            <a:r>
              <a:rPr lang="el-GR" sz="2600" dirty="0" smtClean="0">
                <a:sym typeface="Wingdings" pitchFamily="2" charset="2"/>
              </a:rPr>
              <a:t>, γρανάτη, σταυρόλιθου, </a:t>
            </a:r>
            <a:r>
              <a:rPr lang="el-GR" sz="2600" dirty="0" err="1" smtClean="0">
                <a:sym typeface="Wingdings" pitchFamily="2" charset="2"/>
              </a:rPr>
              <a:t>κυανίτη</a:t>
            </a:r>
            <a:r>
              <a:rPr lang="el-GR" sz="2600" dirty="0" smtClean="0">
                <a:sym typeface="Wingdings" pitchFamily="2" charset="2"/>
              </a:rPr>
              <a:t>, </a:t>
            </a:r>
            <a:r>
              <a:rPr lang="el-GR" sz="2600" dirty="0" err="1" smtClean="0">
                <a:sym typeface="Wingdings" pitchFamily="2" charset="2"/>
              </a:rPr>
              <a:t>σιλλιμανίτη</a:t>
            </a:r>
            <a:endParaRPr lang="el-GR" sz="2600" dirty="0" smtClean="0">
              <a:sym typeface="Wingdings" pitchFamily="2" charset="2"/>
            </a:endParaRPr>
          </a:p>
          <a:p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πιο γνωστή σειρά προοδευτικής μεταμόρφωσης (</a:t>
            </a:r>
            <a:r>
              <a:rPr lang="en-US" dirty="0" smtClean="0"/>
              <a:t>Barrow, 1912).</a:t>
            </a:r>
            <a:endParaRPr lang="el-GR" dirty="0"/>
          </a:p>
        </p:txBody>
      </p:sp>
      <p:pic>
        <p:nvPicPr>
          <p:cNvPr id="4" name="Content Placeholder 3" descr="Εικόνα 11: Η πιο γνωστή σειρά προοδευτικής μεταμόρφωσης (Barrow, 1912). &#10;1280px-Scotland_metamorphic_zones_EN.svg.png&#10;https://commons.wikimedia.org/wiki/File:Scotland_metamorphic_zones_EN.sv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9032" y="1557338"/>
            <a:ext cx="6538636" cy="4525962"/>
          </a:xfrm>
        </p:spPr>
      </p:pic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4572000" y="4149080"/>
            <a:ext cx="432048" cy="401583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68144" y="4509120"/>
            <a:ext cx="1447800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l-GR" dirty="0" smtClean="0">
                <a:solidFill>
                  <a:srgbClr val="FF3399"/>
                </a:solidFill>
              </a:rPr>
              <a:t>Η περιοχή μελέτης του </a:t>
            </a:r>
            <a:r>
              <a:rPr lang="en-US" dirty="0" smtClean="0">
                <a:solidFill>
                  <a:srgbClr val="FF3399"/>
                </a:solidFill>
              </a:rPr>
              <a:t>Barrow (1912)</a:t>
            </a:r>
            <a:endParaRPr lang="en-US" dirty="0">
              <a:solidFill>
                <a:srgbClr val="FF3399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004049" y="4444802"/>
            <a:ext cx="864096" cy="280342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</a:t>
            </a:r>
            <a:r>
              <a:rPr lang="el-GR" sz="2000" b="1" dirty="0" smtClean="0"/>
              <a:t>Πατρ</a:t>
            </a:r>
            <a:r>
              <a:rPr lang="el-GR" sz="2000" b="1" dirty="0" smtClean="0"/>
              <a:t>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1.0 2015</a:t>
            </a:r>
            <a:endParaRPr lang="el-GR" sz="2000" dirty="0" smtClean="0"/>
          </a:p>
          <a:p>
            <a:pPr>
              <a:buNone/>
            </a:pP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Ιωάννης Ηλιόπουλος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smtClean="0">
                <a:solidFill>
                  <a:srgbClr val="FF0000"/>
                </a:solidFill>
              </a:rPr>
              <a:t>Επίκουρος Καθηγητής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Πετρολογία Μαγματικών και Μεταμορφωμένων Πετρωμάτων. Πετρολογία Μαγματικών Πετρωμάτων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it-IT" sz="2000" dirty="0" smtClean="0">
                <a:solidFill>
                  <a:srgbClr val="FF0000"/>
                </a:solidFill>
              </a:rPr>
              <a:t>https://eclass.upatras.gr/courses/GEO308/</a:t>
            </a:r>
            <a:r>
              <a:rPr lang="el-GR" sz="2000" dirty="0" smtClean="0"/>
              <a:t>.</a:t>
            </a:r>
            <a:endParaRPr lang="el-GR" sz="2000" dirty="0" smtClean="0"/>
          </a:p>
          <a:p>
            <a:pPr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[Η άδεια αυτή ανήκει στις άδειες που ακολουθούν τις προδιαγραφές του </a:t>
            </a:r>
            <a:r>
              <a:rPr lang="el-GR" dirty="0" err="1" smtClean="0"/>
              <a:t>Oρισμού</a:t>
            </a:r>
            <a:r>
              <a:rPr lang="el-GR" dirty="0" smtClean="0"/>
              <a:t> Ανοικτής Γνώσης [2], είναι ανοικτό πολιτιστικό έργο [3] και για το λόγο αυτό αποτελεί ανοικτό περιεχόμενο [4]. 	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[1] </a:t>
            </a:r>
            <a:r>
              <a:rPr lang="en-US" dirty="0" smtClean="0">
                <a:hlinkClick r:id="rId3"/>
              </a:rPr>
              <a:t>http://creativecommons.org/licenses/by-sa/4.0/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[2] http://opendefinition.org/okd/ellinika/ </a:t>
            </a:r>
          </a:p>
          <a:p>
            <a:endParaRPr lang="en-US" dirty="0" smtClean="0"/>
          </a:p>
          <a:p>
            <a:r>
              <a:rPr lang="en-US" dirty="0" smtClean="0"/>
              <a:t>[3] http://freedomdefined.org/Definition/El </a:t>
            </a:r>
          </a:p>
          <a:p>
            <a:endParaRPr lang="en-US" dirty="0" smtClean="0"/>
          </a:p>
          <a:p>
            <a:r>
              <a:rPr lang="en-US" dirty="0" smtClean="0"/>
              <a:t>[4] http://opendefinition.org/buttons/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1" descr="C:\Users\eorfanou\Downloads\by_sa.p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580" y="2424372"/>
            <a:ext cx="16488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&lt;https://pixabay.com/en/gorge-of-the-organ-pipes-basalt-518169/&gt;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5: </a:t>
            </a:r>
            <a:r>
              <a:rPr lang="el-GR" sz="2000" dirty="0" smtClean="0"/>
              <a:t>&lt;από 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</a:t>
            </a:r>
            <a:r>
              <a:rPr lang="el-GR" sz="2000" dirty="0" err="1" smtClean="0"/>
              <a:t>Πανεπιστημικές</a:t>
            </a:r>
            <a:r>
              <a:rPr lang="el-GR" sz="2000" dirty="0" smtClean="0"/>
              <a:t> Σημειώσεις, Πανεπιστήμιο Πατρών</a:t>
            </a:r>
            <a:r>
              <a:rPr lang="en-US" sz="2000" dirty="0" smtClean="0"/>
              <a:t>&gt;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7: </a:t>
            </a:r>
            <a:r>
              <a:rPr lang="el-GR" sz="2000" dirty="0" smtClean="0"/>
              <a:t>&lt; από 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</a:t>
            </a:r>
            <a:r>
              <a:rPr lang="el-GR" sz="2000" dirty="0" err="1" smtClean="0"/>
              <a:t>Πανεπιστημικές</a:t>
            </a:r>
            <a:r>
              <a:rPr lang="el-GR" sz="2000" dirty="0" smtClean="0"/>
              <a:t> Σημειώσεις, Πανεπιστήμιο Πατρών </a:t>
            </a:r>
            <a:r>
              <a:rPr lang="en-US" sz="2000" dirty="0" smtClean="0"/>
              <a:t>&gt;</a:t>
            </a:r>
            <a:endParaRPr lang="el-G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9: </a:t>
            </a:r>
            <a:r>
              <a:rPr lang="el-GR" sz="2000" dirty="0" smtClean="0"/>
              <a:t>&lt; από 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</a:t>
            </a:r>
            <a:r>
              <a:rPr lang="el-GR" sz="2000" dirty="0" err="1" smtClean="0"/>
              <a:t>Πανεπιστημικές</a:t>
            </a:r>
            <a:r>
              <a:rPr lang="el-GR" sz="2000" dirty="0" smtClean="0"/>
              <a:t> Σημειώσεις, Πανεπιστήμιο Πατρών </a:t>
            </a:r>
            <a:r>
              <a:rPr lang="en-US" sz="2000" dirty="0" smtClean="0"/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 smtClean="0"/>
              <a:t>Τα όρια της μεταμόρφωσης</a:t>
            </a:r>
            <a:r>
              <a:rPr lang="en-US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3744416"/>
          </a:xfrm>
        </p:spPr>
        <p:txBody>
          <a:bodyPr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el-GR" sz="2800" dirty="0" smtClean="0"/>
              <a:t>Το </a:t>
            </a:r>
            <a:r>
              <a:rPr lang="el-GR" sz="2800" dirty="0" smtClean="0">
                <a:solidFill>
                  <a:srgbClr val="5075BC"/>
                </a:solidFill>
              </a:rPr>
              <a:t>χαμηλής θερμοκρασίας </a:t>
            </a:r>
            <a:r>
              <a:rPr lang="en-US" sz="2800" dirty="0" smtClean="0">
                <a:solidFill>
                  <a:srgbClr val="5075BC"/>
                </a:solidFill>
              </a:rPr>
              <a:t>(LT)</a:t>
            </a:r>
            <a:r>
              <a:rPr lang="el-GR" sz="2800" dirty="0" smtClean="0">
                <a:solidFill>
                  <a:srgbClr val="5075BC"/>
                </a:solidFill>
              </a:rPr>
              <a:t> </a:t>
            </a:r>
            <a:r>
              <a:rPr lang="el-GR" sz="2800" dirty="0" smtClean="0"/>
              <a:t>όριο</a:t>
            </a:r>
            <a:r>
              <a:rPr lang="el-GR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/>
              <a:t>τοποθετείται εντός των ορίων της </a:t>
            </a:r>
            <a:r>
              <a:rPr lang="el-GR" sz="2800" dirty="0" err="1" smtClean="0">
                <a:solidFill>
                  <a:srgbClr val="5075BC"/>
                </a:solidFill>
              </a:rPr>
              <a:t>διαγένεσης</a:t>
            </a:r>
            <a:endParaRPr lang="en-US" sz="2800" dirty="0" smtClean="0">
              <a:solidFill>
                <a:srgbClr val="5075BC"/>
              </a:solidFill>
            </a:endParaRPr>
          </a:p>
          <a:p>
            <a:pPr lvl="1">
              <a:spcBef>
                <a:spcPct val="20000"/>
              </a:spcBef>
              <a:buSzPct val="90000"/>
              <a:buFont typeface="Courier New" pitchFamily="49" charset="0"/>
              <a:buChar char="o"/>
            </a:pPr>
            <a:r>
              <a:rPr lang="el-GR" sz="2400" dirty="0" smtClean="0"/>
              <a:t>Οι δύο διεργασίες είναι δύσκολο να διακριθούν</a:t>
            </a:r>
            <a:endParaRPr lang="en-US" sz="2400" dirty="0" smtClean="0"/>
          </a:p>
          <a:p>
            <a:pPr lvl="1">
              <a:spcBef>
                <a:spcPct val="20000"/>
              </a:spcBef>
              <a:buSzPct val="90000"/>
              <a:buFont typeface="Courier New" pitchFamily="49" charset="0"/>
              <a:buChar char="o"/>
            </a:pPr>
            <a:r>
              <a:rPr lang="el-GR" sz="2400" dirty="0" smtClean="0"/>
              <a:t>Ορισμένοι ζεόλιθοι θεωρούνται ως </a:t>
            </a:r>
            <a:r>
              <a:rPr lang="el-GR" sz="2400" dirty="0" err="1" smtClean="0"/>
              <a:t>διαγενετικοί</a:t>
            </a:r>
            <a:r>
              <a:rPr lang="el-GR" sz="2400" dirty="0" smtClean="0"/>
              <a:t> και άλλοι ως μεταμορφικοί </a:t>
            </a:r>
            <a:r>
              <a:rPr lang="en-US" sz="2400" dirty="0" smtClean="0"/>
              <a:t>– </a:t>
            </a:r>
            <a:r>
              <a:rPr lang="el-GR" sz="2400" dirty="0" smtClean="0"/>
              <a:t>αρκετά αυθαίρετη η διάκριση</a:t>
            </a:r>
            <a:endParaRPr lang="en-US" sz="2400" dirty="0" smtClean="0"/>
          </a:p>
          <a:p>
            <a:pPr lvl="1">
              <a:spcBef>
                <a:spcPct val="20000"/>
              </a:spcBef>
              <a:buSzPct val="90000"/>
              <a:buFont typeface="Courier New" pitchFamily="49" charset="0"/>
              <a:buChar char="o"/>
            </a:pPr>
            <a:r>
              <a:rPr lang="el-GR" sz="2400" dirty="0" smtClean="0"/>
              <a:t>Η μεταμόρφωση ξεκινά γύρω στους </a:t>
            </a:r>
            <a:r>
              <a:rPr lang="en-US" sz="2400" dirty="0" smtClean="0"/>
              <a:t>100-150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 </a:t>
            </a:r>
            <a:r>
              <a:rPr lang="el-GR" sz="2400" dirty="0" smtClean="0"/>
              <a:t>για τους πλέον ασταθής τύπους </a:t>
            </a:r>
            <a:r>
              <a:rPr lang="el-GR" sz="2400" dirty="0" err="1" smtClean="0">
                <a:solidFill>
                  <a:srgbClr val="5075BC"/>
                </a:solidFill>
              </a:rPr>
              <a:t>πρωτολίθων</a:t>
            </a:r>
            <a:endParaRPr lang="el-GR" sz="2400" dirty="0" smtClean="0">
              <a:solidFill>
                <a:srgbClr val="5075BC"/>
              </a:solidFill>
            </a:endParaRPr>
          </a:p>
          <a:p>
            <a:pPr lvl="1">
              <a:spcBef>
                <a:spcPct val="20000"/>
              </a:spcBef>
              <a:buSzPct val="90000"/>
              <a:buFont typeface="Courier New" pitchFamily="49" charset="0"/>
              <a:buChar char="o"/>
            </a:pPr>
            <a:r>
              <a:rPr lang="el-GR" sz="2400" dirty="0" smtClean="0"/>
              <a:t>Χαρακτηρίζεται από τη δημιουργία ορυκτών όπως </a:t>
            </a:r>
            <a:r>
              <a:rPr lang="en-US" sz="2400" i="1" dirty="0" err="1" smtClean="0"/>
              <a:t>laumontite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analcime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heulandite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carpholite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paragonite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prehnite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pumpellyite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lawsonite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glaucophane</a:t>
            </a:r>
            <a:r>
              <a:rPr lang="en-US" sz="2400" i="1" dirty="0" smtClean="0"/>
              <a:t> </a:t>
            </a:r>
            <a:r>
              <a:rPr lang="el-GR" sz="2400" i="1" dirty="0" smtClean="0"/>
              <a:t>ή </a:t>
            </a:r>
            <a:r>
              <a:rPr lang="en-US" sz="2400" i="1" dirty="0" err="1" smtClean="0"/>
              <a:t>stilpnomelane</a:t>
            </a:r>
            <a:endParaRPr lang="el-GR" sz="32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2</a:t>
            </a:r>
            <a:r>
              <a:rPr lang="en-US" dirty="0" smtClean="0"/>
              <a:t>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10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l-GR" sz="2000" dirty="0" smtClean="0"/>
              <a:t> &lt;</a:t>
            </a:r>
            <a:r>
              <a:rPr lang="it-IT" sz="2000" dirty="0" smtClean="0"/>
              <a:t> https://commons.wikimedia.org/wiki/File:Scotland_metamorphic_zones_EN.svg </a:t>
            </a:r>
            <a:r>
              <a:rPr lang="en-US" sz="2000" dirty="0" smtClean="0"/>
              <a:t>&gt;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11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l-GR" sz="2000" dirty="0" smtClean="0"/>
              <a:t> &lt;</a:t>
            </a:r>
            <a:r>
              <a:rPr lang="it-IT" sz="2000" dirty="0" smtClean="0"/>
              <a:t> https://commons.wikimedia.org/wiki/File:Scotland_metamorphic_zones_EN.svg </a:t>
            </a:r>
            <a:r>
              <a:rPr lang="en-US" sz="2000" dirty="0" smtClean="0"/>
              <a:t>&gt;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12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l-GR" sz="2000" dirty="0" smtClean="0"/>
              <a:t> &lt;</a:t>
            </a:r>
            <a:r>
              <a:rPr lang="it-IT" sz="2000" dirty="0" smtClean="0"/>
              <a:t> </a:t>
            </a:r>
            <a:r>
              <a:rPr lang="it-IT" sz="2000" dirty="0" smtClean="0">
                <a:hlinkClick r:id="rId3"/>
              </a:rPr>
              <a:t>https://commons.wikimedia.org/wiki/File:Ganges_River_Delta,_Bangladesh,_India.jpg</a:t>
            </a:r>
            <a:r>
              <a:rPr lang="en-US" sz="2000" dirty="0" smtClean="0"/>
              <a:t>&gt;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</a:t>
            </a:r>
            <a:r>
              <a:rPr lang="en-US" sz="2000" dirty="0" smtClean="0">
                <a:solidFill>
                  <a:srgbClr val="FF0000"/>
                </a:solidFill>
              </a:rPr>
              <a:t>1</a:t>
            </a:r>
            <a:r>
              <a:rPr lang="el-GR" sz="2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l-GR" sz="2000" dirty="0" smtClean="0"/>
              <a:t> &lt; από 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</a:t>
            </a:r>
            <a:r>
              <a:rPr lang="el-GR" sz="2000" dirty="0" err="1" smtClean="0"/>
              <a:t>Πανεπιστημικές</a:t>
            </a:r>
            <a:r>
              <a:rPr lang="el-GR" sz="2000" dirty="0" smtClean="0"/>
              <a:t> Σημειώσεις, Πανεπιστήμιο Πατρών </a:t>
            </a:r>
            <a:r>
              <a:rPr lang="en-US" sz="2000" dirty="0" smtClean="0"/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3</a:t>
            </a:r>
            <a:r>
              <a:rPr lang="en-US" dirty="0" smtClean="0"/>
              <a:t>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</a:t>
            </a:r>
            <a:r>
              <a:rPr lang="en-US" sz="2000" dirty="0" smtClean="0">
                <a:solidFill>
                  <a:srgbClr val="FF0000"/>
                </a:solidFill>
              </a:rPr>
              <a:t>1</a:t>
            </a:r>
            <a:r>
              <a:rPr lang="el-GR" sz="2000" dirty="0" smtClean="0">
                <a:solidFill>
                  <a:srgbClr val="FF0000"/>
                </a:solidFill>
              </a:rPr>
              <a:t>4: </a:t>
            </a:r>
            <a:r>
              <a:rPr lang="el-GR" sz="2000" dirty="0" smtClean="0"/>
              <a:t>&lt; από 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</a:t>
            </a:r>
            <a:r>
              <a:rPr lang="el-GR" sz="2000" dirty="0" err="1" smtClean="0"/>
              <a:t>Πανεπιστημικές</a:t>
            </a:r>
            <a:r>
              <a:rPr lang="el-GR" sz="2000" dirty="0" smtClean="0"/>
              <a:t> Σημειώσεις, Πανεπιστήμιο Πατρών </a:t>
            </a:r>
            <a:r>
              <a:rPr lang="en-US" sz="2000" dirty="0" smtClean="0"/>
              <a:t>&gt;</a:t>
            </a:r>
            <a:endParaRPr lang="el-G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15: </a:t>
            </a:r>
            <a:r>
              <a:rPr lang="el-GR" sz="2000" dirty="0" smtClean="0"/>
              <a:t>&lt; από 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</a:t>
            </a:r>
            <a:r>
              <a:rPr lang="el-GR" sz="2000" dirty="0" err="1" smtClean="0"/>
              <a:t>Πανεπιστημικές</a:t>
            </a:r>
            <a:r>
              <a:rPr lang="el-GR" sz="2000" dirty="0" smtClean="0"/>
              <a:t> Σημειώσεις, Πανεπιστήμιο Πατρών </a:t>
            </a:r>
            <a:r>
              <a:rPr lang="en-US" sz="2000" dirty="0" smtClean="0"/>
              <a:t>&gt;</a:t>
            </a:r>
          </a:p>
          <a:p>
            <a:pPr marL="0" indent="0">
              <a:buNone/>
            </a:pPr>
            <a:r>
              <a:rPr lang="el-GR" sz="2000" dirty="0" smtClean="0"/>
              <a:t>Όλες οι εικόνες που δεν έχουν αναφορά προέρχονται από το προσωπικό αρχείο του διδάσκοντα.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 smtClean="0"/>
              <a:t>Τα όρια της μεταμόρφωσης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el-GR" sz="2800" dirty="0" smtClean="0"/>
              <a:t>Το </a:t>
            </a:r>
            <a:r>
              <a:rPr lang="el-GR" sz="2800" dirty="0" smtClean="0">
                <a:solidFill>
                  <a:srgbClr val="5075BC"/>
                </a:solidFill>
              </a:rPr>
              <a:t>υψηλής θερμοκρασίας </a:t>
            </a:r>
            <a:r>
              <a:rPr lang="el-GR" sz="2800" dirty="0" smtClean="0"/>
              <a:t>όριο μεταβαίνει εντός των ορίων του </a:t>
            </a:r>
            <a:r>
              <a:rPr lang="el-GR" sz="2800" dirty="0" err="1" smtClean="0">
                <a:solidFill>
                  <a:srgbClr val="5075BC"/>
                </a:solidFill>
              </a:rPr>
              <a:t>τήγματος</a:t>
            </a:r>
            <a:endParaRPr lang="en-US" sz="2800" dirty="0" smtClean="0">
              <a:solidFill>
                <a:srgbClr val="5075BC"/>
              </a:solidFill>
            </a:endParaRP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el-GR" sz="2800" dirty="0" smtClean="0"/>
              <a:t>Εντός των ορίων του </a:t>
            </a:r>
            <a:r>
              <a:rPr lang="el-GR" sz="2800" dirty="0" err="1" smtClean="0"/>
              <a:t>τήγματος</a:t>
            </a:r>
            <a:r>
              <a:rPr lang="el-GR" sz="2800" dirty="0" smtClean="0"/>
              <a:t> στερεά και ρευστά συνυπάρχουν</a:t>
            </a:r>
            <a:endParaRPr lang="en-US" sz="2800" dirty="0" smtClean="0"/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el-GR" sz="2800" dirty="0" smtClean="0"/>
              <a:t>Τι γίνεται με τους </a:t>
            </a:r>
            <a:r>
              <a:rPr lang="el-GR" sz="2800" dirty="0" err="1" smtClean="0"/>
              <a:t>ξενόλιθους</a:t>
            </a:r>
            <a:r>
              <a:rPr lang="el-GR" sz="2800" dirty="0" smtClean="0"/>
              <a:t>, </a:t>
            </a:r>
            <a:r>
              <a:rPr lang="el-GR" sz="2800" dirty="0" err="1" smtClean="0"/>
              <a:t>ρεστίτες</a:t>
            </a:r>
            <a:r>
              <a:rPr lang="el-GR" sz="2800" dirty="0" smtClean="0"/>
              <a:t> και τα άλλα εγκλείσματα</a:t>
            </a:r>
            <a:r>
              <a:rPr lang="en-US" sz="2800" dirty="0" smtClean="0"/>
              <a:t>?</a:t>
            </a: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el-GR" sz="2800" dirty="0" smtClean="0"/>
              <a:t>Οι</a:t>
            </a:r>
            <a:r>
              <a:rPr lang="el-GR" sz="2800" dirty="0" smtClean="0">
                <a:solidFill>
                  <a:srgbClr val="00CC00"/>
                </a:solidFill>
              </a:rPr>
              <a:t> </a:t>
            </a:r>
            <a:r>
              <a:rPr lang="el-GR" sz="2800" dirty="0" err="1" smtClean="0">
                <a:solidFill>
                  <a:srgbClr val="5075BC"/>
                </a:solidFill>
              </a:rPr>
              <a:t>μιγματίτες</a:t>
            </a:r>
            <a:r>
              <a:rPr lang="el-GR" sz="2800" dirty="0" smtClean="0">
                <a:solidFill>
                  <a:srgbClr val="00CC00"/>
                </a:solidFill>
              </a:rPr>
              <a:t> </a:t>
            </a:r>
            <a:r>
              <a:rPr lang="en-US" sz="2800" dirty="0" smtClean="0"/>
              <a:t>(“</a:t>
            </a:r>
            <a:r>
              <a:rPr lang="el-GR" sz="2800" dirty="0" smtClean="0"/>
              <a:t>αναμεμιγμένα πετρώματα</a:t>
            </a:r>
            <a:r>
              <a:rPr lang="en-US" sz="2800" dirty="0" smtClean="0"/>
              <a:t>”) </a:t>
            </a:r>
            <a:r>
              <a:rPr lang="el-GR" sz="2800" dirty="0" smtClean="0"/>
              <a:t> δείχνουν βαθμιαία μετάβαση</a:t>
            </a:r>
            <a:endParaRPr lang="en-US" sz="2800" dirty="0" smtClean="0"/>
          </a:p>
          <a:p>
            <a:pPr>
              <a:buNone/>
            </a:pPr>
            <a:endParaRPr lang="el-GR" sz="28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 smtClean="0"/>
              <a:t>Τα όρια της μεταμόρφωσης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125" indent="-4763">
              <a:spcBef>
                <a:spcPct val="20000"/>
              </a:spcBef>
              <a:buClr>
                <a:srgbClr val="00CC00"/>
              </a:buClr>
              <a:buNone/>
              <a:defRPr/>
            </a:pP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800" i="1" dirty="0" smtClean="0"/>
              <a:t>Perhaps we should acquiesce and leave both the high and low boundaries of metamorphism as vague as they are in nature. </a:t>
            </a:r>
            <a:endParaRPr lang="el-GR" sz="2800" i="1" dirty="0" smtClean="0"/>
          </a:p>
          <a:p>
            <a:pPr marL="365125" indent="-4763">
              <a:spcBef>
                <a:spcPct val="20000"/>
              </a:spcBef>
              <a:buClr>
                <a:srgbClr val="00CC00"/>
              </a:buClr>
              <a:buNone/>
              <a:defRPr/>
            </a:pPr>
            <a:r>
              <a:rPr lang="el-GR" sz="2800" i="1" dirty="0" smtClean="0"/>
              <a:t>		</a:t>
            </a:r>
            <a:r>
              <a:rPr lang="en-US" sz="2800" i="1" dirty="0" smtClean="0"/>
              <a:t>I see no reason why metamorphic </a:t>
            </a:r>
            <a:r>
              <a:rPr lang="en-US" sz="2800" i="1" dirty="0" err="1" smtClean="0"/>
              <a:t>petrologists</a:t>
            </a:r>
            <a:r>
              <a:rPr lang="en-US" sz="2800" i="1" dirty="0" smtClean="0"/>
              <a:t> cannot work in conjunction with those who study </a:t>
            </a:r>
            <a:r>
              <a:rPr lang="en-US" sz="2800" i="1" dirty="0" err="1" smtClean="0"/>
              <a:t>diagenesis</a:t>
            </a:r>
            <a:r>
              <a:rPr lang="en-US" sz="2800" i="1" dirty="0" smtClean="0"/>
              <a:t> or with igneous </a:t>
            </a:r>
            <a:r>
              <a:rPr lang="en-US" sz="2800" i="1" dirty="0" err="1" smtClean="0"/>
              <a:t>petrologists</a:t>
            </a:r>
            <a:r>
              <a:rPr lang="en-US" sz="2800" i="1" dirty="0" smtClean="0"/>
              <a:t> where their areas of expertise overlaps.”</a:t>
            </a:r>
          </a:p>
          <a:p>
            <a:pPr algn="r">
              <a:spcBef>
                <a:spcPct val="20000"/>
              </a:spcBef>
              <a:buClr>
                <a:srgbClr val="00CC00"/>
              </a:buClr>
              <a:buNone/>
              <a:defRPr/>
            </a:pPr>
            <a:r>
              <a:rPr lang="en-US" sz="2800" i="1" dirty="0" smtClean="0"/>
              <a:t>John D. Winter, 2001</a:t>
            </a:r>
          </a:p>
          <a:p>
            <a:endParaRPr lang="el-GR" sz="28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l-GR" sz="3600" dirty="0" smtClean="0"/>
              <a:t>Τα είδη των μεταμορφικών αλλαγών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8038" indent="-442913">
              <a:spcBef>
                <a:spcPts val="600"/>
              </a:spcBef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el-GR" sz="2800" dirty="0" smtClean="0"/>
              <a:t>Μετατροπές φάσεων (λόγω χημικών αντιδράσεων)</a:t>
            </a:r>
          </a:p>
          <a:p>
            <a:pPr marL="808038" indent="-442913">
              <a:spcBef>
                <a:spcPts val="600"/>
              </a:spcBef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el-GR" sz="2800" dirty="0" smtClean="0"/>
              <a:t>Ιστολογικές μετατροπές (λόγω </a:t>
            </a:r>
            <a:r>
              <a:rPr lang="el-GR" sz="2800" dirty="0" err="1" smtClean="0"/>
              <a:t>ανακρυστάλλωσης</a:t>
            </a:r>
            <a:r>
              <a:rPr lang="el-GR" sz="2800" dirty="0" smtClean="0"/>
              <a:t>)</a:t>
            </a:r>
          </a:p>
          <a:p>
            <a:pPr marL="808038" indent="-442913">
              <a:spcBef>
                <a:spcPts val="600"/>
              </a:spcBef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el-GR" sz="2800" dirty="0" smtClean="0"/>
              <a:t>Όλες συμβαίνουν σε στερεά κατάσταση!</a:t>
            </a:r>
          </a:p>
          <a:p>
            <a:pPr marL="808038" indent="-442913">
              <a:spcBef>
                <a:spcPts val="600"/>
              </a:spcBef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el-GR" sz="2800" dirty="0" err="1" smtClean="0"/>
              <a:t>Ισοχημική</a:t>
            </a:r>
            <a:r>
              <a:rPr lang="el-GR" sz="2800" dirty="0" smtClean="0"/>
              <a:t> μεταμόρφωση</a:t>
            </a:r>
          </a:p>
          <a:p>
            <a:pPr marL="808038" indent="-442913">
              <a:spcBef>
                <a:spcPts val="600"/>
              </a:spcBef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el-GR" sz="2800" dirty="0" err="1" smtClean="0"/>
              <a:t>Μετασωμάτωση</a:t>
            </a:r>
            <a:endParaRPr lang="en-US" sz="2800" dirty="0" smtClean="0"/>
          </a:p>
          <a:p>
            <a:pPr>
              <a:buFont typeface="Courier New" pitchFamily="49" charset="0"/>
              <a:buChar char="o"/>
            </a:pPr>
            <a:endParaRPr lang="el-GR" sz="28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l-GR" sz="3600" dirty="0" smtClean="0"/>
              <a:t>Γιατί μελετάμε </a:t>
            </a:r>
            <a:br>
              <a:rPr lang="el-GR" sz="3600" dirty="0" smtClean="0"/>
            </a:br>
            <a:r>
              <a:rPr lang="el-GR" sz="3600" dirty="0" smtClean="0"/>
              <a:t>τα μεταμορφωμένα πετρώματα;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l-GR" dirty="0" smtClean="0"/>
              <a:t>Κατανόηση της ιστορίας τους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l-GR" dirty="0" smtClean="0"/>
              <a:t>Δυσκολότερο από ότι σε ιζηματογενή - μαγματικά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l-GR" dirty="0" smtClean="0"/>
              <a:t>Κυρίως μέσω έμμεσων μεθόδων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l-GR" dirty="0" smtClean="0"/>
              <a:t>Πιθανή η ύπαρξη διαφορετικών απόψεων για την πετρογένεση</a:t>
            </a:r>
            <a:endParaRPr lang="en-US" dirty="0" smtClean="0"/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l-GR" dirty="0" smtClean="0">
                <a:solidFill>
                  <a:srgbClr val="5075BC"/>
                </a:solidFill>
              </a:rPr>
              <a:t>Ορυκτολογικές </a:t>
            </a:r>
            <a:r>
              <a:rPr lang="el-GR" dirty="0" err="1" smtClean="0">
                <a:solidFill>
                  <a:srgbClr val="5075BC"/>
                </a:solidFill>
              </a:rPr>
              <a:t>παραγενέσεις</a:t>
            </a:r>
            <a:r>
              <a:rPr lang="el-GR" dirty="0" smtClean="0">
                <a:solidFill>
                  <a:srgbClr val="5075BC"/>
                </a:solidFill>
              </a:rPr>
              <a:t> - εργαστηριακές μελέτες </a:t>
            </a:r>
            <a:r>
              <a:rPr lang="en-US" b="1" i="1" dirty="0" smtClean="0"/>
              <a:t>versus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ιστολογικές παρατηρήσεις - τεκτονική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l-GR" dirty="0" smtClean="0"/>
              <a:t>Πειραματική πετρολογία </a:t>
            </a:r>
            <a:r>
              <a:rPr lang="el-GR" dirty="0" smtClean="0">
                <a:sym typeface="Wingdings" pitchFamily="2" charset="2"/>
              </a:rPr>
              <a:t>→ ώθηση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l-GR" dirty="0" smtClean="0">
                <a:sym typeface="Wingdings" pitchFamily="2" charset="2"/>
              </a:rPr>
              <a:t>στη μελέτη μεταμορφωμένων πετρωμάτων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4165</TotalTime>
  <Words>1870</Words>
  <Application>Microsoft Office PowerPoint</Application>
  <PresentationFormat>On-screen Show (4:3)</PresentationFormat>
  <Paragraphs>257</Paragraphs>
  <Slides>51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Θέμα του Office</vt:lpstr>
      <vt:lpstr>ΠΕΤΡΟΛΟΓΙΑ ΜΑΓΜΑΤΙΚΩΝ &amp; ΜΕΤΑΜΟΡΦΩΜΕΝΩΝ ΠΕΤΡΩΜΑΤΩΝ </vt:lpstr>
      <vt:lpstr>ΕΙΣΑΓΩΓΙΚΕΣ ΕΝΝΟΙΕΣ ΠΑΡΑΓΟΝΤΕΣ ΜΕΤΑΜΟΡΦΩΣΗΣ</vt:lpstr>
      <vt:lpstr>Εισαγωγή</vt:lpstr>
      <vt:lpstr>Ορισμός της έννοιας «μεταμόρφωση»</vt:lpstr>
      <vt:lpstr> Τα όρια της μεταμόρφωσης </vt:lpstr>
      <vt:lpstr> Τα όρια της μεταμόρφωσης </vt:lpstr>
      <vt:lpstr> Τα όρια της μεταμόρφωσης </vt:lpstr>
      <vt:lpstr> Τα είδη των μεταμορφικών αλλαγών </vt:lpstr>
      <vt:lpstr> Γιατί μελετάμε  τα μεταμορφωμένα πετρώματα; </vt:lpstr>
      <vt:lpstr> Που μπορεί να ρίξει φώς η μελέτη των μεταμορφωμένων πετρωμάτων </vt:lpstr>
      <vt:lpstr>Geo-metamorphism mailing list</vt:lpstr>
      <vt:lpstr> Γιατί είναι χρήσιμη η μελέτη των μεταμορφωμένων πετρωμάτων </vt:lpstr>
      <vt:lpstr> Γιατί είναι χρήσιμη η μελέτη των μεταμορφωμένων πετρωμάτων </vt:lpstr>
      <vt:lpstr> Γιατί είναι χρήσιμη η μελέτη των μεταμορφωμένων πετρωμάτων </vt:lpstr>
      <vt:lpstr> Γιατί είναι χρήσιμη η μελέτη των μεταμορφωμένων πετρωμάτων </vt:lpstr>
      <vt:lpstr> Γιατί είναι χρήσιμη η μελέτη των μεταμορφωμένων πετρωμάτων </vt:lpstr>
      <vt:lpstr> Γιατί είναι χρήσιμη η μελέτη των μεταμορφωμένων πετρωμάτων </vt:lpstr>
      <vt:lpstr> Γιατί είναι χρήσιμη η μελέτη των μεταμορφωμένων πετρωμάτων </vt:lpstr>
      <vt:lpstr> Κατηγορίες Μεταμόρφωσης </vt:lpstr>
      <vt:lpstr> Κατηγορίες Μεταμόρφωσης </vt:lpstr>
      <vt:lpstr> Χαρακτηριστικά Μεταμορφωμένων Πετρωμάτων </vt:lpstr>
      <vt:lpstr>Φαινόμενα επαφής μεταξύ γρανίτη Δ. Ικαρίας και γνευσιοσχιστολίθων της περιοχής.</vt:lpstr>
      <vt:lpstr>Χαρακτηριστικά Μεταμορφωμένων Πετρωμάτων</vt:lpstr>
      <vt:lpstr> Χαρακτηριστικά Μεταμορφωμένων Πετρωμάτων </vt:lpstr>
      <vt:lpstr> Χαρακτηριστικά Μεταμορφωμένων Πετρωμάτων </vt:lpstr>
      <vt:lpstr> Χαρακτηριστικά Μεταμορφωμένων Πετρωμάτων </vt:lpstr>
      <vt:lpstr> Χαρακτηριστικά Μεταμορφωμένων Πετρωμάτων </vt:lpstr>
      <vt:lpstr> Χαρακτηριστικά Μεταμορφωμένων Πετρωμάτων </vt:lpstr>
      <vt:lpstr> Χαρακτηριστικά Μεταμορφωμένων Πετρωμάτων </vt:lpstr>
      <vt:lpstr>Χαρακτηριστικά Μεταμορφωμένων Πετρωμάτων</vt:lpstr>
      <vt:lpstr>Χαρακτηριστικά Μεταμορφωμένων Πετρωμάτων</vt:lpstr>
      <vt:lpstr> Χαρακτηριστικά Μεταμορφωμένων Πετρωμάτων </vt:lpstr>
      <vt:lpstr> Χαρακτηριστικά Μεταμορφωμένων Πετρωμάτων </vt:lpstr>
      <vt:lpstr>Χαρακτηριστικά Μεταμορφωμένων Πετρωμάτων</vt:lpstr>
      <vt:lpstr> Χαρακτηριστικά Μεταμορφωμένων Πετρωμάτων </vt:lpstr>
      <vt:lpstr>Χαρακτηριστικά Μεταμορφωμένων Πετρωμάτων</vt:lpstr>
      <vt:lpstr> Χαρακτηριστικά Μεταμορφωμένων Πετρωμάτων </vt:lpstr>
      <vt:lpstr>Η πιο γνωστή σειρά προοδευτικής μεταμόρφωσης (Barrow, 1912).</vt:lpstr>
      <vt:lpstr> Χαρακτηριστικά Μεταμορφωμένων Πετρωμάτων </vt:lpstr>
      <vt:lpstr> Χαρακτηριστικά Μεταμορφωμένων Πετρωμάτων </vt:lpstr>
      <vt:lpstr>Η πιο γνωστή σειρά προοδευτικής μεταμόρφωσης (Barrow, 1912).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(1/3)</vt:lpstr>
      <vt:lpstr>Σημείωμα Χρήσης Έργων Τρίτων (2/3)</vt:lpstr>
      <vt:lpstr>Σημείωμα Χρήσης Έργων Τρίτων (3/3)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Ioannis Iliopoulos</cp:lastModifiedBy>
  <cp:revision>364</cp:revision>
  <dcterms:created xsi:type="dcterms:W3CDTF">2012-09-06T09:03:05Z</dcterms:created>
  <dcterms:modified xsi:type="dcterms:W3CDTF">2015-09-09T08:58:36Z</dcterms:modified>
</cp:coreProperties>
</file>