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2" autoAdjust="0"/>
    <p:restoredTop sz="94660"/>
  </p:normalViewPr>
  <p:slideViewPr>
    <p:cSldViewPr snapToGrid="0">
      <p:cViewPr varScale="1">
        <p:scale>
          <a:sx n="50" d="100"/>
          <a:sy n="50" d="100"/>
        </p:scale>
        <p:origin x="45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146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15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42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017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663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672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817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957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077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515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562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0848A-3F39-4445-9374-E2E1B7081F29}" type="datetimeFigureOut">
              <a:rPr lang="el-GR" smtClean="0"/>
              <a:t>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A0F0-FACE-4EB8-8FAE-1CA11C3ADD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006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7973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DE2DBA-D4D3-464C-9DF5-7A52CCA0F4A8}" type="slidenum">
              <a:rPr lang="en-US" altLang="el-GR"/>
              <a:pPr>
                <a:defRPr/>
              </a:pPr>
              <a:t>10</a:t>
            </a:fld>
            <a:endParaRPr lang="en-US" altLang="el-GR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Improved Cascode Stage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486400"/>
            <a:ext cx="7772400" cy="83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l-GR" smtClean="0"/>
              <a:t>In order to preserve the high output impedance, a cascode PNP current source is used.  </a:t>
            </a:r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4953000" y="2514600"/>
            <a:ext cx="5410200" cy="533400"/>
            <a:chOff x="2160" y="1584"/>
            <a:chExt cx="3408" cy="336"/>
          </a:xfrm>
        </p:grpSpPr>
        <p:sp>
          <p:nvSpPr>
            <p:cNvPr id="34824" name="AutoShape 7"/>
            <p:cNvSpPr>
              <a:spLocks noChangeArrowheads="1"/>
            </p:cNvSpPr>
            <p:nvPr/>
          </p:nvSpPr>
          <p:spPr bwMode="auto">
            <a:xfrm>
              <a:off x="2160" y="1584"/>
              <a:ext cx="3408" cy="3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34825" name="Object 5"/>
            <p:cNvGraphicFramePr>
              <a:graphicFrameLocks noChangeAspect="1"/>
            </p:cNvGraphicFramePr>
            <p:nvPr/>
          </p:nvGraphicFramePr>
          <p:xfrm>
            <a:off x="2160" y="1632"/>
            <a:ext cx="3408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" name="Equation" r:id="rId3" imgW="4203700" imgH="330200" progId="Equation.3">
                    <p:embed/>
                  </p:oleObj>
                </mc:Choice>
                <mc:Fallback>
                  <p:oleObj name="Equation" r:id="rId3" imgW="4203700" imgH="330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1632"/>
                          <a:ext cx="3408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482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066800"/>
            <a:ext cx="258762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7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B0A8BB-1EAE-4BBF-95F7-4E0C2F8C399F}" type="slidenum">
              <a:rPr lang="en-US" altLang="el-GR"/>
              <a:pPr>
                <a:defRPr/>
              </a:pPr>
              <a:t>11</a:t>
            </a:fld>
            <a:endParaRPr lang="en-US" altLang="el-G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MOS Cascode Amplifier</a:t>
            </a:r>
          </a:p>
        </p:txBody>
      </p:sp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447800"/>
            <a:ext cx="3865563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846" name="Group 7"/>
          <p:cNvGrpSpPr>
            <a:grpSpLocks/>
          </p:cNvGrpSpPr>
          <p:nvPr/>
        </p:nvGrpSpPr>
        <p:grpSpPr bwMode="auto">
          <a:xfrm>
            <a:off x="5905500" y="2400300"/>
            <a:ext cx="4495800" cy="1676400"/>
            <a:chOff x="2640" y="1344"/>
            <a:chExt cx="2832" cy="1056"/>
          </a:xfrm>
        </p:grpSpPr>
        <p:sp>
          <p:nvSpPr>
            <p:cNvPr id="35847" name="AutoShape 6"/>
            <p:cNvSpPr>
              <a:spLocks noChangeArrowheads="1"/>
            </p:cNvSpPr>
            <p:nvPr/>
          </p:nvSpPr>
          <p:spPr bwMode="auto">
            <a:xfrm>
              <a:off x="2640" y="1344"/>
              <a:ext cx="2832" cy="105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35848" name="Object 5"/>
            <p:cNvGraphicFramePr>
              <a:graphicFrameLocks noChangeAspect="1"/>
            </p:cNvGraphicFramePr>
            <p:nvPr/>
          </p:nvGraphicFramePr>
          <p:xfrm>
            <a:off x="2688" y="1392"/>
            <a:ext cx="2736" cy="9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6" name="Equation" r:id="rId4" imgW="3213100" imgH="1092200" progId="Equation.3">
                    <p:embed/>
                  </p:oleObj>
                </mc:Choice>
                <mc:Fallback>
                  <p:oleObj name="Equation" r:id="rId4" imgW="3213100" imgH="1092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1392"/>
                          <a:ext cx="2736" cy="9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278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5963A9-A7C7-4B74-A050-CACCE90D6902}" type="slidenum">
              <a:rPr lang="en-US" altLang="el-GR"/>
              <a:pPr>
                <a:defRPr/>
              </a:pPr>
              <a:t>12</a:t>
            </a:fld>
            <a:endParaRPr lang="en-US" altLang="el-GR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Improved MOS Cascode Amplifier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422900"/>
            <a:ext cx="7772400" cy="99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mtClean="0"/>
              <a:t>Similar to its bipolar counterpart, the output impedance of a MOS cascode amplifier can be improved by using a PMOS cascode current source.</a:t>
            </a:r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977901"/>
            <a:ext cx="238760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871" name="Group 7"/>
          <p:cNvGrpSpPr>
            <a:grpSpLocks/>
          </p:cNvGrpSpPr>
          <p:nvPr/>
        </p:nvGrpSpPr>
        <p:grpSpPr bwMode="auto">
          <a:xfrm>
            <a:off x="6019800" y="2286000"/>
            <a:ext cx="2667000" cy="1981200"/>
            <a:chOff x="2688" y="1440"/>
            <a:chExt cx="1680" cy="1248"/>
          </a:xfrm>
        </p:grpSpPr>
        <p:sp>
          <p:nvSpPr>
            <p:cNvPr id="36872" name="AutoShape 6"/>
            <p:cNvSpPr>
              <a:spLocks noChangeArrowheads="1"/>
            </p:cNvSpPr>
            <p:nvPr/>
          </p:nvSpPr>
          <p:spPr bwMode="auto">
            <a:xfrm>
              <a:off x="2688" y="1440"/>
              <a:ext cx="1680" cy="124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36873" name="Object 5"/>
            <p:cNvGraphicFramePr>
              <a:graphicFrameLocks noChangeAspect="1"/>
            </p:cNvGraphicFramePr>
            <p:nvPr/>
          </p:nvGraphicFramePr>
          <p:xfrm>
            <a:off x="2768" y="1488"/>
            <a:ext cx="1584" cy="1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0" name="Equation" r:id="rId4" imgW="1625600" imgH="1155700" progId="Equation.3">
                    <p:embed/>
                  </p:oleObj>
                </mc:Choice>
                <mc:Fallback>
                  <p:oleObj name="Equation" r:id="rId4" imgW="1625600" imgH="1155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8" y="1488"/>
                          <a:ext cx="1584" cy="1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7911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CA0F1A-B2BA-44AC-BDE0-E2289BF94E41}" type="slidenum">
              <a:rPr lang="en-US" altLang="el-GR"/>
              <a:pPr>
                <a:defRPr/>
              </a:pPr>
              <a:t>13</a:t>
            </a:fld>
            <a:endParaRPr lang="en-US" altLang="el-GR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8486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l-GR" smtClean="0"/>
              <a:t>Temperature and Supply Dependence of Bias Current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651500"/>
            <a:ext cx="7772400" cy="7620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l-GR" smtClean="0"/>
              <a:t>Since V</a:t>
            </a:r>
            <a:r>
              <a:rPr lang="en-US" altLang="el-GR" baseline="-25000" smtClean="0"/>
              <a:t>T</a:t>
            </a:r>
            <a:r>
              <a:rPr lang="en-US" altLang="el-GR" smtClean="0"/>
              <a:t>, I</a:t>
            </a:r>
            <a:r>
              <a:rPr lang="en-US" altLang="el-GR" baseline="-25000" smtClean="0"/>
              <a:t>S</a:t>
            </a:r>
            <a:r>
              <a:rPr lang="en-US" altLang="el-GR" smtClean="0"/>
              <a:t>, </a:t>
            </a:r>
            <a:r>
              <a:rPr lang="en-US" altLang="el-GR" smtClean="0">
                <a:sym typeface="Symbol" panose="05050102010706020507" pitchFamily="18" charset="2"/>
              </a:rPr>
              <a:t></a:t>
            </a:r>
            <a:r>
              <a:rPr lang="en-US" altLang="el-GR" baseline="-25000" smtClean="0">
                <a:sym typeface="Symbol" panose="05050102010706020507" pitchFamily="18" charset="2"/>
              </a:rPr>
              <a:t>n</a:t>
            </a:r>
            <a:r>
              <a:rPr lang="en-US" altLang="el-GR" smtClean="0">
                <a:sym typeface="Symbol" panose="05050102010706020507" pitchFamily="18" charset="2"/>
              </a:rPr>
              <a:t>, and V</a:t>
            </a:r>
            <a:r>
              <a:rPr lang="en-US" altLang="el-GR" baseline="-25000" smtClean="0">
                <a:sym typeface="Symbol" panose="05050102010706020507" pitchFamily="18" charset="2"/>
              </a:rPr>
              <a:t>TH</a:t>
            </a:r>
            <a:r>
              <a:rPr lang="en-US" altLang="el-GR" smtClean="0">
                <a:sym typeface="Symbol" panose="05050102010706020507" pitchFamily="18" charset="2"/>
              </a:rPr>
              <a:t> all depend on temperature, I</a:t>
            </a:r>
            <a:r>
              <a:rPr lang="en-US" altLang="el-GR" baseline="-25000" smtClean="0">
                <a:sym typeface="Symbol" panose="05050102010706020507" pitchFamily="18" charset="2"/>
              </a:rPr>
              <a:t>1 </a:t>
            </a:r>
            <a:r>
              <a:rPr lang="en-US" altLang="el-GR" smtClean="0">
                <a:sym typeface="Symbol" panose="05050102010706020507" pitchFamily="18" charset="2"/>
              </a:rPr>
              <a:t>for both bipolar and MOS depends on temperature and supply.</a:t>
            </a:r>
          </a:p>
        </p:txBody>
      </p:sp>
      <p:pic>
        <p:nvPicPr>
          <p:cNvPr id="3789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016001"/>
            <a:ext cx="7696200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895" name="Group 7"/>
          <p:cNvGrpSpPr>
            <a:grpSpLocks/>
          </p:cNvGrpSpPr>
          <p:nvPr/>
        </p:nvGrpSpPr>
        <p:grpSpPr bwMode="auto">
          <a:xfrm>
            <a:off x="4191000" y="4051300"/>
            <a:ext cx="4191000" cy="1447800"/>
            <a:chOff x="1776" y="2544"/>
            <a:chExt cx="2640" cy="912"/>
          </a:xfrm>
        </p:grpSpPr>
        <p:sp>
          <p:nvSpPr>
            <p:cNvPr id="37896" name="AutoShape 6"/>
            <p:cNvSpPr>
              <a:spLocks noChangeArrowheads="1"/>
            </p:cNvSpPr>
            <p:nvPr/>
          </p:nvSpPr>
          <p:spPr bwMode="auto">
            <a:xfrm>
              <a:off x="1776" y="2544"/>
              <a:ext cx="2640" cy="9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37897" name="Object 5"/>
            <p:cNvGraphicFramePr>
              <a:graphicFrameLocks noChangeAspect="1"/>
            </p:cNvGraphicFramePr>
            <p:nvPr/>
          </p:nvGraphicFramePr>
          <p:xfrm>
            <a:off x="1824" y="2592"/>
            <a:ext cx="2592" cy="8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4" name="Equation" r:id="rId4" imgW="3733800" imgH="1168400" progId="Equation.3">
                    <p:embed/>
                  </p:oleObj>
                </mc:Choice>
                <mc:Fallback>
                  <p:oleObj name="Equation" r:id="rId4" imgW="3733800" imgH="1168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592"/>
                          <a:ext cx="2592" cy="8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765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B068D4-E052-48F9-ABC8-BEC1EBE5C0E0}" type="slidenum">
              <a:rPr lang="en-US" altLang="el-GR"/>
              <a:pPr>
                <a:defRPr/>
              </a:pPr>
              <a:t>14</a:t>
            </a:fld>
            <a:endParaRPr lang="en-US" altLang="el-GR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Concept of Current Mirror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257800"/>
            <a:ext cx="7772400" cy="106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l-GR" smtClean="0"/>
              <a:t>The motivation behind a current mirror is to sense the current from a “golden current source” and duplicate this “golden current” to other locations. </a:t>
            </a:r>
          </a:p>
        </p:txBody>
      </p:sp>
      <p:pic>
        <p:nvPicPr>
          <p:cNvPr id="389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22400"/>
            <a:ext cx="42481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1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F2FF53-A14C-4CEC-A368-EEDE60A7AFFE}" type="slidenum">
              <a:rPr lang="en-US" altLang="el-GR"/>
              <a:pPr>
                <a:defRPr/>
              </a:pPr>
              <a:t>15</a:t>
            </a:fld>
            <a:endParaRPr lang="en-US" altLang="el-GR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Bipolar Current Mirror Circuitry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562600"/>
            <a:ext cx="7772400" cy="76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l-GR" smtClean="0"/>
              <a:t>The diode-connected Q</a:t>
            </a:r>
            <a:r>
              <a:rPr lang="en-US" altLang="el-GR" baseline="-25000" smtClean="0"/>
              <a:t>REF</a:t>
            </a:r>
            <a:r>
              <a:rPr lang="en-US" altLang="el-GR" smtClean="0"/>
              <a:t> produces an output voltage V</a:t>
            </a:r>
            <a:r>
              <a:rPr lang="en-US" altLang="el-GR" baseline="-25000" smtClean="0"/>
              <a:t>1 </a:t>
            </a:r>
            <a:r>
              <a:rPr lang="en-US" altLang="el-GR" smtClean="0"/>
              <a:t>that forces I</a:t>
            </a:r>
            <a:r>
              <a:rPr lang="en-US" altLang="el-GR" baseline="-25000" smtClean="0"/>
              <a:t>copy1 </a:t>
            </a:r>
            <a:r>
              <a:rPr lang="en-US" altLang="el-GR" smtClean="0"/>
              <a:t>= I</a:t>
            </a:r>
            <a:r>
              <a:rPr lang="en-US" altLang="el-GR" baseline="-25000" smtClean="0"/>
              <a:t>REF</a:t>
            </a:r>
            <a:r>
              <a:rPr lang="en-US" altLang="el-GR" smtClean="0"/>
              <a:t>, if Q</a:t>
            </a:r>
            <a:r>
              <a:rPr lang="en-US" altLang="el-GR" baseline="-25000" smtClean="0"/>
              <a:t>1 </a:t>
            </a:r>
            <a:r>
              <a:rPr lang="en-US" altLang="el-GR" smtClean="0"/>
              <a:t>= Q</a:t>
            </a:r>
            <a:r>
              <a:rPr lang="en-US" altLang="el-GR" baseline="-25000" smtClean="0"/>
              <a:t>REF</a:t>
            </a:r>
            <a:r>
              <a:rPr lang="en-US" altLang="el-GR" smtClean="0"/>
              <a:t>.</a:t>
            </a:r>
          </a:p>
        </p:txBody>
      </p:sp>
      <p:pic>
        <p:nvPicPr>
          <p:cNvPr id="399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1701801"/>
            <a:ext cx="8915400" cy="240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43" name="Group 8"/>
          <p:cNvGrpSpPr>
            <a:grpSpLocks/>
          </p:cNvGrpSpPr>
          <p:nvPr/>
        </p:nvGrpSpPr>
        <p:grpSpPr bwMode="auto">
          <a:xfrm>
            <a:off x="4419600" y="4267200"/>
            <a:ext cx="2590800" cy="1003300"/>
            <a:chOff x="1824" y="2736"/>
            <a:chExt cx="1632" cy="632"/>
          </a:xfrm>
        </p:grpSpPr>
        <p:sp>
          <p:nvSpPr>
            <p:cNvPr id="39944" name="AutoShape 6"/>
            <p:cNvSpPr>
              <a:spLocks noChangeArrowheads="1"/>
            </p:cNvSpPr>
            <p:nvPr/>
          </p:nvSpPr>
          <p:spPr bwMode="auto">
            <a:xfrm>
              <a:off x="1824" y="2736"/>
              <a:ext cx="1632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39945" name="Object 5"/>
            <p:cNvGraphicFramePr>
              <a:graphicFrameLocks noChangeAspect="1"/>
            </p:cNvGraphicFramePr>
            <p:nvPr/>
          </p:nvGraphicFramePr>
          <p:xfrm>
            <a:off x="1824" y="2736"/>
            <a:ext cx="1616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8" name="Equation" r:id="rId4" imgW="1816100" imgH="711200" progId="Equation.3">
                    <p:embed/>
                  </p:oleObj>
                </mc:Choice>
                <mc:Fallback>
                  <p:oleObj name="Equation" r:id="rId4" imgW="1816100" imgH="71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736"/>
                          <a:ext cx="1616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094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F4BDDC-2053-4856-9AC1-5127B3EBA8EA}" type="slidenum">
              <a:rPr lang="en-US" altLang="el-GR"/>
              <a:pPr>
                <a:defRPr/>
              </a:pPr>
              <a:t>16</a:t>
            </a:fld>
            <a:endParaRPr lang="en-US" altLang="el-GR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Bad Current Mirror Example I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334000"/>
            <a:ext cx="7772400" cy="99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mtClean="0"/>
              <a:t>Without shorting the collector and base of Q</a:t>
            </a:r>
            <a:r>
              <a:rPr lang="en-US" altLang="el-GR" baseline="-25000" smtClean="0"/>
              <a:t>REF</a:t>
            </a:r>
            <a:r>
              <a:rPr lang="en-US" altLang="el-GR" smtClean="0"/>
              <a:t> together, there will not be a path for the base currents to flow, therefore, I</a:t>
            </a:r>
            <a:r>
              <a:rPr lang="en-US" altLang="el-GR" baseline="-25000" smtClean="0"/>
              <a:t>copy </a:t>
            </a:r>
            <a:r>
              <a:rPr lang="en-US" altLang="el-GR" smtClean="0"/>
              <a:t>is zero.</a:t>
            </a:r>
          </a:p>
        </p:txBody>
      </p:sp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43001"/>
            <a:ext cx="441960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2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F6B5D8-0C4B-4D5E-83E9-FAA300378B90}" type="slidenum">
              <a:rPr lang="en-US" altLang="el-GR"/>
              <a:pPr>
                <a:defRPr/>
              </a:pPr>
              <a:t>17</a:t>
            </a:fld>
            <a:endParaRPr lang="en-US" altLang="el-GR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Bad Current Mirror Example II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486400"/>
            <a:ext cx="7772400" cy="838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l-GR" smtClean="0"/>
              <a:t>Although a path for base currents exists, this technique of biasing is no better than resistive divider. </a:t>
            </a:r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66800"/>
            <a:ext cx="466725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2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7A5F8F-5B0F-44D0-9454-A27820E0F299}" type="slidenum">
              <a:rPr lang="en-US" altLang="el-GR"/>
              <a:pPr>
                <a:defRPr/>
              </a:pPr>
              <a:t>18</a:t>
            </a:fld>
            <a:endParaRPr lang="en-US" altLang="el-GR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Multiple Copies of I</a:t>
            </a:r>
            <a:r>
              <a:rPr lang="en-US" altLang="el-GR" baseline="-25000" smtClean="0"/>
              <a:t>REF</a:t>
            </a:r>
            <a:endParaRPr lang="en-US" altLang="el-GR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346700"/>
            <a:ext cx="7772400" cy="106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l-GR" smtClean="0"/>
              <a:t>Multiple copies of I</a:t>
            </a:r>
            <a:r>
              <a:rPr lang="en-US" altLang="el-GR" baseline="-25000" smtClean="0"/>
              <a:t>REF</a:t>
            </a:r>
            <a:r>
              <a:rPr lang="en-US" altLang="el-GR" smtClean="0"/>
              <a:t> can be generated at different locations by simply applying the idea of current mirror to more transistors.</a:t>
            </a:r>
          </a:p>
        </p:txBody>
      </p:sp>
      <p:pic>
        <p:nvPicPr>
          <p:cNvPr id="430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1"/>
            <a:ext cx="769620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4343400" y="3962401"/>
            <a:ext cx="3124200" cy="1184275"/>
            <a:chOff x="1776" y="2496"/>
            <a:chExt cx="1968" cy="746"/>
          </a:xfrm>
        </p:grpSpPr>
        <p:sp>
          <p:nvSpPr>
            <p:cNvPr id="43016" name="AutoShape 6"/>
            <p:cNvSpPr>
              <a:spLocks noChangeArrowheads="1"/>
            </p:cNvSpPr>
            <p:nvPr/>
          </p:nvSpPr>
          <p:spPr bwMode="auto">
            <a:xfrm>
              <a:off x="1776" y="2496"/>
              <a:ext cx="1968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43017" name="Object 5"/>
            <p:cNvGraphicFramePr>
              <a:graphicFrameLocks noChangeAspect="1"/>
            </p:cNvGraphicFramePr>
            <p:nvPr/>
          </p:nvGraphicFramePr>
          <p:xfrm>
            <a:off x="1776" y="2496"/>
            <a:ext cx="1968" cy="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" name="Equation" r:id="rId4" imgW="1943100" imgH="736600" progId="Equation.3">
                    <p:embed/>
                  </p:oleObj>
                </mc:Choice>
                <mc:Fallback>
                  <p:oleObj name="Equation" r:id="rId4" imgW="1943100" imgH="736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496"/>
                          <a:ext cx="1968" cy="7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398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FE781C-10A3-4529-99CD-CA8001B08CE3}" type="slidenum">
              <a:rPr lang="en-US" altLang="el-GR"/>
              <a:pPr>
                <a:defRPr/>
              </a:pPr>
              <a:t>2</a:t>
            </a:fld>
            <a:endParaRPr lang="en-US" altLang="el-GR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Short-Circuit Transconductance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562600"/>
            <a:ext cx="7772400" cy="7620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l-GR" smtClean="0"/>
              <a:t>The short-circuit transconductance of a circuit measures its strength in converting input voltage to output current.   </a:t>
            </a:r>
          </a:p>
        </p:txBody>
      </p:sp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905001"/>
            <a:ext cx="53625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1" name="Group 8"/>
          <p:cNvGrpSpPr>
            <a:grpSpLocks/>
          </p:cNvGrpSpPr>
          <p:nvPr/>
        </p:nvGrpSpPr>
        <p:grpSpPr bwMode="auto">
          <a:xfrm>
            <a:off x="7391400" y="2362200"/>
            <a:ext cx="2540000" cy="1447800"/>
            <a:chOff x="3696" y="1488"/>
            <a:chExt cx="1600" cy="912"/>
          </a:xfrm>
        </p:grpSpPr>
        <p:sp>
          <p:nvSpPr>
            <p:cNvPr id="26632" name="AutoShape 6"/>
            <p:cNvSpPr>
              <a:spLocks noChangeArrowheads="1"/>
            </p:cNvSpPr>
            <p:nvPr/>
          </p:nvSpPr>
          <p:spPr bwMode="auto">
            <a:xfrm>
              <a:off x="3696" y="1488"/>
              <a:ext cx="1584" cy="9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26633" name="Object 5"/>
            <p:cNvGraphicFramePr>
              <a:graphicFrameLocks noChangeAspect="1"/>
            </p:cNvGraphicFramePr>
            <p:nvPr/>
          </p:nvGraphicFramePr>
          <p:xfrm>
            <a:off x="3712" y="1488"/>
            <a:ext cx="1584" cy="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4" imgW="1447800" imgH="787400" progId="Equation.3">
                    <p:embed/>
                  </p:oleObj>
                </mc:Choice>
                <mc:Fallback>
                  <p:oleObj name="Equation" r:id="rId4" imgW="1447800" imgH="787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2" y="1488"/>
                          <a:ext cx="1584" cy="8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055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5408E9-DDFA-4398-B948-505AE546D25B}" type="slidenum">
              <a:rPr lang="en-US" altLang="el-GR"/>
              <a:pPr>
                <a:defRPr/>
              </a:pPr>
              <a:t>3</a:t>
            </a:fld>
            <a:endParaRPr lang="en-US" altLang="el-GR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Transconductance Example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316039"/>
            <a:ext cx="84582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654" name="Group 7"/>
          <p:cNvGrpSpPr>
            <a:grpSpLocks/>
          </p:cNvGrpSpPr>
          <p:nvPr/>
        </p:nvGrpSpPr>
        <p:grpSpPr bwMode="auto">
          <a:xfrm>
            <a:off x="5029200" y="5295900"/>
            <a:ext cx="1828800" cy="838200"/>
            <a:chOff x="2208" y="3264"/>
            <a:chExt cx="1152" cy="528"/>
          </a:xfrm>
        </p:grpSpPr>
        <p:sp>
          <p:nvSpPr>
            <p:cNvPr id="27655" name="AutoShape 6"/>
            <p:cNvSpPr>
              <a:spLocks noChangeArrowheads="1"/>
            </p:cNvSpPr>
            <p:nvPr/>
          </p:nvSpPr>
          <p:spPr bwMode="auto">
            <a:xfrm>
              <a:off x="2208" y="3264"/>
              <a:ext cx="1152" cy="5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27656" name="Object 5"/>
            <p:cNvGraphicFramePr>
              <a:graphicFrameLocks noChangeAspect="1"/>
            </p:cNvGraphicFramePr>
            <p:nvPr/>
          </p:nvGraphicFramePr>
          <p:xfrm>
            <a:off x="2256" y="3312"/>
            <a:ext cx="1104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4" imgW="965200" imgH="330200" progId="Equation.3">
                    <p:embed/>
                  </p:oleObj>
                </mc:Choice>
                <mc:Fallback>
                  <p:oleObj name="Equation" r:id="rId4" imgW="965200" imgH="330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3312"/>
                          <a:ext cx="1104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498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90FB-431E-4D63-94B2-5A93BFBA061E}" type="slidenum">
              <a:rPr lang="en-US" altLang="el-GR"/>
              <a:pPr>
                <a:defRPr/>
              </a:pPr>
              <a:t>4</a:t>
            </a:fld>
            <a:endParaRPr lang="en-US" altLang="el-GR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Derivation of Voltage Gain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257800"/>
            <a:ext cx="7772400" cy="106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l-GR" smtClean="0"/>
              <a:t>By representing a linear circuit with its Norton equivalent, the relationship between V</a:t>
            </a:r>
            <a:r>
              <a:rPr lang="en-US" altLang="el-GR" baseline="-25000" smtClean="0"/>
              <a:t>out </a:t>
            </a:r>
            <a:r>
              <a:rPr lang="en-US" altLang="el-GR" smtClean="0"/>
              <a:t>and V</a:t>
            </a:r>
            <a:r>
              <a:rPr lang="en-US" altLang="el-GR" baseline="-25000" smtClean="0"/>
              <a:t>in </a:t>
            </a:r>
            <a:r>
              <a:rPr lang="en-US" altLang="el-GR" smtClean="0"/>
              <a:t>can be expressed by the product of G</a:t>
            </a:r>
            <a:r>
              <a:rPr lang="en-US" altLang="el-GR" baseline="-25000" smtClean="0"/>
              <a:t>m </a:t>
            </a:r>
            <a:r>
              <a:rPr lang="en-US" altLang="el-GR" smtClean="0"/>
              <a:t>and R</a:t>
            </a:r>
            <a:r>
              <a:rPr lang="en-US" altLang="el-GR" baseline="-25000" smtClean="0"/>
              <a:t>out</a:t>
            </a:r>
            <a:r>
              <a:rPr lang="en-US" altLang="el-GR" smtClean="0"/>
              <a:t>.</a:t>
            </a: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1"/>
            <a:ext cx="58674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6019800" y="2971800"/>
            <a:ext cx="4495800" cy="1143000"/>
            <a:chOff x="2688" y="1824"/>
            <a:chExt cx="2976" cy="816"/>
          </a:xfrm>
        </p:grpSpPr>
        <p:sp>
          <p:nvSpPr>
            <p:cNvPr id="28680" name="AutoShape 6"/>
            <p:cNvSpPr>
              <a:spLocks noChangeArrowheads="1"/>
            </p:cNvSpPr>
            <p:nvPr/>
          </p:nvSpPr>
          <p:spPr bwMode="auto">
            <a:xfrm>
              <a:off x="2688" y="1824"/>
              <a:ext cx="2976" cy="81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28681" name="Object 5"/>
            <p:cNvGraphicFramePr>
              <a:graphicFrameLocks noChangeAspect="1"/>
            </p:cNvGraphicFramePr>
            <p:nvPr/>
          </p:nvGraphicFramePr>
          <p:xfrm>
            <a:off x="2832" y="1872"/>
            <a:ext cx="2760" cy="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4" imgW="2819400" imgH="711200" progId="Equation.3">
                    <p:embed/>
                  </p:oleObj>
                </mc:Choice>
                <mc:Fallback>
                  <p:oleObj name="Equation" r:id="rId4" imgW="2819400" imgH="71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1872"/>
                          <a:ext cx="2760" cy="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740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41C16D-E5CF-42D1-8E42-639D7A25E26A}" type="slidenum">
              <a:rPr lang="en-US" altLang="el-GR"/>
              <a:pPr>
                <a:defRPr/>
              </a:pPr>
              <a:t>5</a:t>
            </a:fld>
            <a:endParaRPr lang="en-US" altLang="el-GR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Example:  Voltage Gain </a:t>
            </a:r>
          </a:p>
        </p:txBody>
      </p:sp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9144000" cy="282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702" name="Group 7"/>
          <p:cNvGrpSpPr>
            <a:grpSpLocks/>
          </p:cNvGrpSpPr>
          <p:nvPr/>
        </p:nvGrpSpPr>
        <p:grpSpPr bwMode="auto">
          <a:xfrm>
            <a:off x="5029200" y="4800600"/>
            <a:ext cx="2209800" cy="609600"/>
            <a:chOff x="2208" y="2592"/>
            <a:chExt cx="1392" cy="384"/>
          </a:xfrm>
        </p:grpSpPr>
        <p:sp>
          <p:nvSpPr>
            <p:cNvPr id="29703" name="AutoShape 6"/>
            <p:cNvSpPr>
              <a:spLocks noChangeArrowheads="1"/>
            </p:cNvSpPr>
            <p:nvPr/>
          </p:nvSpPr>
          <p:spPr bwMode="auto">
            <a:xfrm>
              <a:off x="2208" y="2592"/>
              <a:ext cx="1392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29704" name="Object 5"/>
            <p:cNvGraphicFramePr>
              <a:graphicFrameLocks noChangeAspect="1"/>
            </p:cNvGraphicFramePr>
            <p:nvPr/>
          </p:nvGraphicFramePr>
          <p:xfrm>
            <a:off x="2256" y="2592"/>
            <a:ext cx="134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Equation" r:id="rId4" imgW="1320227" imgH="330057" progId="Equation.3">
                    <p:embed/>
                  </p:oleObj>
                </mc:Choice>
                <mc:Fallback>
                  <p:oleObj name="Equation" r:id="rId4" imgW="1320227" imgH="3300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2592"/>
                          <a:ext cx="1344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075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DCF1FF-1A8F-44B9-A1B5-23C22F19A3A1}" type="slidenum">
              <a:rPr lang="en-US" altLang="el-GR"/>
              <a:pPr>
                <a:defRPr/>
              </a:pPr>
              <a:t>6</a:t>
            </a:fld>
            <a:endParaRPr lang="en-US" altLang="el-GR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Comparison between Bipolar Cascode and CE Stage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257800"/>
            <a:ext cx="7772400" cy="106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l-GR" smtClean="0"/>
              <a:t>Since the output impedance of bipolar cascode is higher than that of the CE stage, we would expect its voltage gain to be higher as well.</a:t>
            </a: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0600"/>
            <a:ext cx="78486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26BAFA-3C89-417E-A7C2-4799239FE0C3}" type="slidenum">
              <a:rPr lang="en-US" altLang="el-GR"/>
              <a:pPr>
                <a:defRPr/>
              </a:pPr>
              <a:t>7</a:t>
            </a:fld>
            <a:endParaRPr lang="en-US" altLang="el-GR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939800"/>
            <a:ext cx="7239000" cy="328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Voltage Gain of Bipolar Cascode Amplifier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384800"/>
            <a:ext cx="7772400" cy="99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mtClean="0"/>
              <a:t>Since r</a:t>
            </a:r>
            <a:r>
              <a:rPr lang="en-US" altLang="el-GR" baseline="-25000" smtClean="0"/>
              <a:t>O </a:t>
            </a:r>
            <a:r>
              <a:rPr lang="en-US" altLang="el-GR" smtClean="0"/>
              <a:t>is much larger than 1/g</a:t>
            </a:r>
            <a:r>
              <a:rPr lang="en-US" altLang="el-GR" baseline="-25000" smtClean="0"/>
              <a:t>m</a:t>
            </a:r>
            <a:r>
              <a:rPr lang="en-US" altLang="el-GR" smtClean="0"/>
              <a:t>, most of I</a:t>
            </a:r>
            <a:r>
              <a:rPr lang="en-US" altLang="el-GR" baseline="-25000" smtClean="0"/>
              <a:t>C,Q1 </a:t>
            </a:r>
            <a:r>
              <a:rPr lang="en-US" altLang="el-GR" smtClean="0"/>
              <a:t>flows into the diode-connected Q</a:t>
            </a:r>
            <a:r>
              <a:rPr lang="en-US" altLang="el-GR" baseline="-25000" smtClean="0"/>
              <a:t>2</a:t>
            </a:r>
            <a:r>
              <a:rPr lang="en-US" altLang="el-GR" smtClean="0"/>
              <a:t>.  Using R</a:t>
            </a:r>
            <a:r>
              <a:rPr lang="en-US" altLang="el-GR" baseline="-25000" smtClean="0"/>
              <a:t>out </a:t>
            </a:r>
            <a:r>
              <a:rPr lang="en-US" altLang="el-GR" smtClean="0"/>
              <a:t>as before, A</a:t>
            </a:r>
            <a:r>
              <a:rPr lang="en-US" altLang="el-GR" baseline="-25000" smtClean="0"/>
              <a:t>V </a:t>
            </a:r>
            <a:r>
              <a:rPr lang="en-US" altLang="el-GR" smtClean="0"/>
              <a:t>is easily calculated.</a:t>
            </a:r>
            <a:endParaRPr lang="en-US" altLang="el-GR" baseline="-25000" smtClean="0"/>
          </a:p>
        </p:txBody>
      </p:sp>
      <p:grpSp>
        <p:nvGrpSpPr>
          <p:cNvPr id="31751" name="Group 8"/>
          <p:cNvGrpSpPr>
            <a:grpSpLocks/>
          </p:cNvGrpSpPr>
          <p:nvPr/>
        </p:nvGrpSpPr>
        <p:grpSpPr bwMode="auto">
          <a:xfrm>
            <a:off x="3962400" y="4267200"/>
            <a:ext cx="3429000" cy="914400"/>
            <a:chOff x="1664" y="3237"/>
            <a:chExt cx="2312" cy="699"/>
          </a:xfrm>
        </p:grpSpPr>
        <p:sp>
          <p:nvSpPr>
            <p:cNvPr id="31752" name="AutoShape 6"/>
            <p:cNvSpPr>
              <a:spLocks noChangeArrowheads="1"/>
            </p:cNvSpPr>
            <p:nvPr/>
          </p:nvSpPr>
          <p:spPr bwMode="auto">
            <a:xfrm>
              <a:off x="1664" y="3264"/>
              <a:ext cx="2312" cy="67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31753" name="Object 7"/>
            <p:cNvGraphicFramePr>
              <a:graphicFrameLocks noChangeAspect="1"/>
            </p:cNvGraphicFramePr>
            <p:nvPr/>
          </p:nvGraphicFramePr>
          <p:xfrm>
            <a:off x="1705" y="3237"/>
            <a:ext cx="2271" cy="6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Equation" r:id="rId4" imgW="2667000" imgH="711200" progId="Equation.3">
                    <p:embed/>
                  </p:oleObj>
                </mc:Choice>
                <mc:Fallback>
                  <p:oleObj name="Equation" r:id="rId4" imgW="2667000" imgH="71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5" y="3237"/>
                          <a:ext cx="2271" cy="6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340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51FAB0-6600-45AA-8040-3B5CAE0D03FB}" type="slidenum">
              <a:rPr lang="en-US" altLang="el-GR"/>
              <a:pPr>
                <a:defRPr/>
              </a:pPr>
              <a:t>8</a:t>
            </a:fld>
            <a:endParaRPr lang="en-US" altLang="el-GR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Alternate View of Cascode Amplifier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562600"/>
            <a:ext cx="7772400" cy="76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l-GR" smtClean="0"/>
              <a:t>A bipolar cascode amplifier is also a CE stage in series with a CB stage.</a:t>
            </a:r>
          </a:p>
        </p:txBody>
      </p:sp>
      <p:pic>
        <p:nvPicPr>
          <p:cNvPr id="327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4" y="938214"/>
            <a:ext cx="37242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1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CH 9  Cascode Stages and Current Mirrors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F167CF-0B7B-469B-8C64-0E98DE5B3C9C}" type="slidenum">
              <a:rPr lang="en-US" altLang="el-GR"/>
              <a:pPr>
                <a:defRPr/>
              </a:pPr>
              <a:t>9</a:t>
            </a:fld>
            <a:endParaRPr lang="en-US" altLang="el-G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Practical Cascode Stage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638800"/>
            <a:ext cx="7772400" cy="68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mtClean="0"/>
              <a:t>Since no current source can be ideal, the output impedance drops.</a:t>
            </a:r>
          </a:p>
        </p:txBody>
      </p:sp>
      <p:pic>
        <p:nvPicPr>
          <p:cNvPr id="337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066800"/>
            <a:ext cx="670560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029200" y="46482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l-GR" altLang="el-GR" baseline="0"/>
          </a:p>
        </p:txBody>
      </p:sp>
      <p:grpSp>
        <p:nvGrpSpPr>
          <p:cNvPr id="33800" name="Group 10"/>
          <p:cNvGrpSpPr>
            <a:grpSpLocks/>
          </p:cNvGrpSpPr>
          <p:nvPr/>
        </p:nvGrpSpPr>
        <p:grpSpPr bwMode="auto">
          <a:xfrm>
            <a:off x="3886200" y="4876800"/>
            <a:ext cx="4572000" cy="533400"/>
            <a:chOff x="1488" y="3072"/>
            <a:chExt cx="2880" cy="336"/>
          </a:xfrm>
        </p:grpSpPr>
        <p:sp>
          <p:nvSpPr>
            <p:cNvPr id="33801" name="AutoShape 9"/>
            <p:cNvSpPr>
              <a:spLocks noChangeArrowheads="1"/>
            </p:cNvSpPr>
            <p:nvPr/>
          </p:nvSpPr>
          <p:spPr bwMode="auto">
            <a:xfrm>
              <a:off x="1488" y="3072"/>
              <a:ext cx="2880" cy="3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33802" name="Object 8"/>
            <p:cNvGraphicFramePr>
              <a:graphicFrameLocks noChangeAspect="1"/>
            </p:cNvGraphicFramePr>
            <p:nvPr/>
          </p:nvGraphicFramePr>
          <p:xfrm>
            <a:off x="1552" y="3072"/>
            <a:ext cx="2784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name="Equation" r:id="rId4" imgW="2857500" imgH="330200" progId="Equation.3">
                    <p:embed/>
                  </p:oleObj>
                </mc:Choice>
                <mc:Fallback>
                  <p:oleObj name="Equation" r:id="rId4" imgW="2857500" imgH="330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2" y="3072"/>
                          <a:ext cx="2784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385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523</Words>
  <Application>Microsoft Office PowerPoint</Application>
  <PresentationFormat>Widescreen</PresentationFormat>
  <Paragraphs>65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Office Theme</vt:lpstr>
      <vt:lpstr>Microsoft Equation 3.0</vt:lpstr>
      <vt:lpstr>PowerPoint Presentation</vt:lpstr>
      <vt:lpstr>Short-Circuit Transconductance</vt:lpstr>
      <vt:lpstr>Transconductance Example</vt:lpstr>
      <vt:lpstr>Derivation of Voltage Gain</vt:lpstr>
      <vt:lpstr>Example:  Voltage Gain </vt:lpstr>
      <vt:lpstr>Comparison between Bipolar Cascode and CE Stage</vt:lpstr>
      <vt:lpstr>Voltage Gain of Bipolar Cascode Amplifier</vt:lpstr>
      <vt:lpstr>Alternate View of Cascode Amplifier</vt:lpstr>
      <vt:lpstr>Practical Cascode Stage</vt:lpstr>
      <vt:lpstr>Improved Cascode Stage</vt:lpstr>
      <vt:lpstr>MOS Cascode Amplifier</vt:lpstr>
      <vt:lpstr>Improved MOS Cascode Amplifier</vt:lpstr>
      <vt:lpstr>Temperature and Supply Dependence of Bias Current</vt:lpstr>
      <vt:lpstr>Concept of Current Mirror</vt:lpstr>
      <vt:lpstr>Bipolar Current Mirror Circuitry</vt:lpstr>
      <vt:lpstr>Bad Current Mirror Example I</vt:lpstr>
      <vt:lpstr>Bad Current Mirror Example II</vt:lpstr>
      <vt:lpstr>Multiple Copies of IREF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Alex</cp:lastModifiedBy>
  <cp:revision>1</cp:revision>
  <dcterms:created xsi:type="dcterms:W3CDTF">2020-10-08T09:23:16Z</dcterms:created>
  <dcterms:modified xsi:type="dcterms:W3CDTF">2020-10-08T09:24:53Z</dcterms:modified>
</cp:coreProperties>
</file>