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7" r:id="rId2"/>
    <p:sldId id="281" r:id="rId3"/>
    <p:sldId id="259" r:id="rId4"/>
    <p:sldId id="264" r:id="rId5"/>
    <p:sldId id="265" r:id="rId6"/>
    <p:sldId id="266" r:id="rId7"/>
    <p:sldId id="267" r:id="rId8"/>
    <p:sldId id="268" r:id="rId9"/>
    <p:sldId id="269" r:id="rId10"/>
    <p:sldId id="270" r:id="rId11"/>
    <p:sldId id="271" r:id="rId12"/>
    <p:sldId id="272" r:id="rId13"/>
    <p:sldId id="273" r:id="rId14"/>
    <p:sldId id="274" r:id="rId15"/>
    <p:sldId id="275" r:id="rId16"/>
    <p:sldId id="276" r:id="rId17"/>
    <p:sldId id="277" r:id="rId18"/>
    <p:sldId id="278" r:id="rId19"/>
    <p:sldId id="282" r:id="rId20"/>
    <p:sldId id="280" r:id="rId21"/>
    <p:sldId id="263" r:id="rId22"/>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1164" y="-80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1F544C-AA0A-4324-B426-96E0C4C016D2}" type="datetimeFigureOut">
              <a:rPr lang="el-GR" smtClean="0"/>
              <a:pPr/>
              <a:t>11/6/2015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2A8C6C-5243-418B-864E-D16005CDD8CD}" type="slidenum">
              <a:rPr lang="el-GR" smtClean="0"/>
              <a:pPr/>
              <a:t>‹#›</a:t>
            </a:fld>
            <a:endParaRPr lang="el-GR"/>
          </a:p>
        </p:txBody>
      </p:sp>
    </p:spTree>
    <p:extLst>
      <p:ext uri="{BB962C8B-B14F-4D97-AF65-F5344CB8AC3E}">
        <p14:creationId xmlns:p14="http://schemas.microsoft.com/office/powerpoint/2010/main" xmlns="" val="12962552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2C7A1044-8886-4315-8A69-F08931E47C17}" type="slidenum">
              <a:rPr lang="el-GR" altLang="el-GR" smtClean="0">
                <a:latin typeface="Times New Roman" pitchFamily="16" charset="0"/>
              </a:rPr>
              <a:pPr/>
              <a:t>4</a:t>
            </a:fld>
            <a:endParaRPr lang="el-GR" altLang="el-GR" smtClean="0">
              <a:latin typeface="Times New Roman" pitchFamily="16"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l-GR" altLang="el-GR" smtClean="0">
              <a:latin typeface="Times New Roman" pitchFamily="16"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51F82591-AA54-414D-9403-6A92AA15341F}" type="slidenum">
              <a:rPr lang="el-GR" altLang="el-GR" smtClean="0">
                <a:latin typeface="Times New Roman" pitchFamily="16" charset="0"/>
              </a:rPr>
              <a:pPr/>
              <a:t>8</a:t>
            </a:fld>
            <a:endParaRPr lang="el-GR" altLang="el-GR" smtClean="0">
              <a:latin typeface="Times New Roman" pitchFamily="16"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endParaRPr lang="el-GR" altLang="el-GR" smtClean="0">
              <a:latin typeface="Times New Roman" pitchFamily="16"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8EB47EC8-DCE9-40B3-9DB4-2B735E4518BD}" type="slidenum">
              <a:rPr lang="el-GR" altLang="el-GR" smtClean="0">
                <a:latin typeface="Times New Roman" pitchFamily="16" charset="0"/>
              </a:rPr>
              <a:pPr/>
              <a:t>10</a:t>
            </a:fld>
            <a:endParaRPr lang="el-GR" altLang="el-GR" smtClean="0">
              <a:latin typeface="Times New Roman" pitchFamily="16" charset="0"/>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l-GR" altLang="el-GR" smtClean="0">
              <a:latin typeface="Times New Roman" pitchFamily="16"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0AA1D8BE-79DE-4589-94D3-F4DFCBA6DE23}" type="slidenum">
              <a:rPr lang="el-GR" altLang="el-GR" smtClean="0">
                <a:latin typeface="Times New Roman" pitchFamily="16" charset="0"/>
              </a:rPr>
              <a:pPr/>
              <a:t>13</a:t>
            </a:fld>
            <a:endParaRPr lang="el-GR" altLang="el-GR" smtClean="0">
              <a:latin typeface="Times New Roman" pitchFamily="16" charset="0"/>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endParaRPr lang="el-GR" altLang="el-GR" smtClean="0">
              <a:latin typeface="Times New Roman" pitchFamily="16"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FA2CDE01-F58D-4F74-B4B8-513D0C01DAF9}" type="slidenum">
              <a:rPr lang="el-GR" altLang="el-GR" smtClean="0">
                <a:latin typeface="Times New Roman" pitchFamily="16" charset="0"/>
              </a:rPr>
              <a:pPr/>
              <a:t>14</a:t>
            </a:fld>
            <a:endParaRPr lang="el-GR" altLang="el-GR" smtClean="0">
              <a:latin typeface="Times New Roman" pitchFamily="16" charset="0"/>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el-GR" altLang="el-GR" smtClean="0">
              <a:latin typeface="Times New Roman" pitchFamily="16"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E6AFB54F-211C-4D1C-9C6A-C8548DC49867}" type="slidenum">
              <a:rPr lang="el-GR" altLang="el-GR" smtClean="0">
                <a:latin typeface="Times New Roman" pitchFamily="16" charset="0"/>
              </a:rPr>
              <a:pPr/>
              <a:t>16</a:t>
            </a:fld>
            <a:endParaRPr lang="el-GR" altLang="el-GR" smtClean="0">
              <a:latin typeface="Times New Roman" pitchFamily="16" charset="0"/>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el-GR" altLang="el-GR" smtClean="0">
              <a:latin typeface="Times New Roman" pitchFamily="16"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1 - Θέση εικόνας διαφάνειας"/>
          <p:cNvSpPr>
            <a:spLocks noGrp="1" noRot="1" noChangeAspect="1" noTextEdit="1"/>
          </p:cNvSpPr>
          <p:nvPr>
            <p:ph type="sldImg"/>
          </p:nvPr>
        </p:nvSpPr>
        <p:spPr>
          <a:ln/>
        </p:spPr>
      </p:sp>
      <p:sp>
        <p:nvSpPr>
          <p:cNvPr id="74755" name="2 - Θέση σημειώσεων"/>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l-GR" altLang="el-GR" smtClean="0">
              <a:latin typeface="Times New Roman" pitchFamily="16" charset="0"/>
            </a:endParaRPr>
          </a:p>
        </p:txBody>
      </p:sp>
      <p:sp>
        <p:nvSpPr>
          <p:cNvPr id="74756" name="3 - Θέση αριθμού διαφάνειας"/>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27A87BD1-4505-4DF2-888D-B6AB9130A42E}" type="slidenum">
              <a:rPr lang="el-GR" altLang="el-GR">
                <a:solidFill>
                  <a:srgbClr val="000000"/>
                </a:solidFill>
                <a:latin typeface="Times New Roman" pitchFamily="16" charset="0"/>
              </a:rPr>
              <a:pPr eaLnBrk="1" hangingPunct="1"/>
              <a:t>21</a:t>
            </a:fld>
            <a:endParaRPr lang="el-GR" altLang="el-GR">
              <a:solidFill>
                <a:srgbClr val="000000"/>
              </a:solidFill>
              <a:latin typeface="Times New Roman" pitchFamily="16"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lvl1pPr fontAlgn="base">
              <a:spcBef>
                <a:spcPct val="0"/>
              </a:spcBef>
              <a:spcAft>
                <a:spcPct val="0"/>
              </a:spcAft>
              <a:defRPr>
                <a:latin typeface="Times New Roman" pitchFamily="18" charset="0"/>
                <a:cs typeface="Arial" charset="0"/>
              </a:defRPr>
            </a:lvl1pPr>
          </a:lstStyle>
          <a:p>
            <a:pPr>
              <a:defRPr/>
            </a:pPr>
            <a:fld id="{E897FCD8-4E85-4103-B79E-CB95F3AE2DC5}" type="datetimeFigureOut">
              <a:rPr lang="el-GR"/>
              <a:pPr>
                <a:defRPr/>
              </a:pPr>
              <a:t>11/6/2015</a:t>
            </a:fld>
            <a:endParaRPr lang="el-GR"/>
          </a:p>
        </p:txBody>
      </p:sp>
      <p:sp>
        <p:nvSpPr>
          <p:cNvPr id="5" name="Θέση υποσέλιδου 4"/>
          <p:cNvSpPr>
            <a:spLocks noGrp="1"/>
          </p:cNvSpPr>
          <p:nvPr>
            <p:ph type="ftr" sz="quarter" idx="11"/>
          </p:nvPr>
        </p:nvSpPr>
        <p:spPr/>
        <p:txBody>
          <a:bodyPr/>
          <a:lstStyle>
            <a:lvl1pPr fontAlgn="base">
              <a:spcBef>
                <a:spcPct val="0"/>
              </a:spcBef>
              <a:spcAft>
                <a:spcPct val="0"/>
              </a:spcAft>
              <a:defRPr>
                <a:latin typeface="Times New Roman" pitchFamily="18" charset="0"/>
                <a:cs typeface="Arial" charset="0"/>
              </a:defRPr>
            </a:lvl1pPr>
          </a:lstStyle>
          <a:p>
            <a:pPr>
              <a:defRPr/>
            </a:pPr>
            <a:endParaRPr lang="el-GR"/>
          </a:p>
        </p:txBody>
      </p:sp>
      <p:sp>
        <p:nvSpPr>
          <p:cNvPr id="6" name="Θέση αριθμού διαφάνειας 5"/>
          <p:cNvSpPr>
            <a:spLocks noGrp="1"/>
          </p:cNvSpPr>
          <p:nvPr>
            <p:ph type="sldNum" sz="quarter" idx="12"/>
          </p:nvPr>
        </p:nvSpPr>
        <p:spPr/>
        <p:txBody>
          <a:bodyPr/>
          <a:lstStyle>
            <a:lvl1pPr fontAlgn="base">
              <a:spcBef>
                <a:spcPct val="0"/>
              </a:spcBef>
              <a:spcAft>
                <a:spcPct val="0"/>
              </a:spcAft>
              <a:defRPr>
                <a:latin typeface="Times New Roman" pitchFamily="18" charset="0"/>
                <a:cs typeface="Arial" charset="0"/>
              </a:defRPr>
            </a:lvl1pPr>
          </a:lstStyle>
          <a:p>
            <a:pPr>
              <a:defRPr/>
            </a:pPr>
            <a:fld id="{73693CDB-52D6-4064-9E1E-4BD62CBF8053}" type="slidenum">
              <a:rPr lang="el-GR"/>
              <a:pPr>
                <a:defRPr/>
              </a:pPr>
              <a:t>‹#›</a:t>
            </a:fld>
            <a:endParaRPr lang="el-GR"/>
          </a:p>
        </p:txBody>
      </p:sp>
    </p:spTree>
    <p:extLst>
      <p:ext uri="{BB962C8B-B14F-4D97-AF65-F5344CB8AC3E}">
        <p14:creationId xmlns:p14="http://schemas.microsoft.com/office/powerpoint/2010/main" xmlns="" val="26829904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lvl1pPr fontAlgn="base">
              <a:spcBef>
                <a:spcPct val="0"/>
              </a:spcBef>
              <a:spcAft>
                <a:spcPct val="0"/>
              </a:spcAft>
              <a:defRPr>
                <a:latin typeface="Times New Roman" pitchFamily="18" charset="0"/>
                <a:cs typeface="Arial" charset="0"/>
              </a:defRPr>
            </a:lvl1pPr>
          </a:lstStyle>
          <a:p>
            <a:pPr>
              <a:defRPr/>
            </a:pPr>
            <a:fld id="{C86C2520-5AA4-49EB-9170-40A29DB40DAA}" type="datetimeFigureOut">
              <a:rPr lang="el-GR"/>
              <a:pPr>
                <a:defRPr/>
              </a:pPr>
              <a:t>11/6/2015</a:t>
            </a:fld>
            <a:endParaRPr lang="el-GR"/>
          </a:p>
        </p:txBody>
      </p:sp>
      <p:sp>
        <p:nvSpPr>
          <p:cNvPr id="5" name="Θέση υποσέλιδου 4"/>
          <p:cNvSpPr>
            <a:spLocks noGrp="1"/>
          </p:cNvSpPr>
          <p:nvPr>
            <p:ph type="ftr" sz="quarter" idx="11"/>
          </p:nvPr>
        </p:nvSpPr>
        <p:spPr/>
        <p:txBody>
          <a:bodyPr/>
          <a:lstStyle>
            <a:lvl1pPr fontAlgn="base">
              <a:spcBef>
                <a:spcPct val="0"/>
              </a:spcBef>
              <a:spcAft>
                <a:spcPct val="0"/>
              </a:spcAft>
              <a:defRPr>
                <a:latin typeface="Times New Roman" pitchFamily="18" charset="0"/>
                <a:cs typeface="Arial" charset="0"/>
              </a:defRPr>
            </a:lvl1pPr>
          </a:lstStyle>
          <a:p>
            <a:pPr>
              <a:defRPr/>
            </a:pPr>
            <a:endParaRPr lang="el-GR"/>
          </a:p>
        </p:txBody>
      </p:sp>
      <p:sp>
        <p:nvSpPr>
          <p:cNvPr id="6" name="Θέση αριθμού διαφάνειας 5"/>
          <p:cNvSpPr>
            <a:spLocks noGrp="1"/>
          </p:cNvSpPr>
          <p:nvPr>
            <p:ph type="sldNum" sz="quarter" idx="12"/>
          </p:nvPr>
        </p:nvSpPr>
        <p:spPr/>
        <p:txBody>
          <a:bodyPr/>
          <a:lstStyle>
            <a:lvl1pPr fontAlgn="base">
              <a:spcBef>
                <a:spcPct val="0"/>
              </a:spcBef>
              <a:spcAft>
                <a:spcPct val="0"/>
              </a:spcAft>
              <a:defRPr>
                <a:latin typeface="Times New Roman" pitchFamily="18" charset="0"/>
                <a:cs typeface="Arial" charset="0"/>
              </a:defRPr>
            </a:lvl1pPr>
          </a:lstStyle>
          <a:p>
            <a:pPr>
              <a:defRPr/>
            </a:pPr>
            <a:fld id="{61DC2274-BB79-4AF8-B870-D70E28E7A24E}" type="slidenum">
              <a:rPr lang="el-GR"/>
              <a:pPr>
                <a:defRPr/>
              </a:pPr>
              <a:t>‹#›</a:t>
            </a:fld>
            <a:endParaRPr lang="el-GR"/>
          </a:p>
        </p:txBody>
      </p:sp>
    </p:spTree>
    <p:extLst>
      <p:ext uri="{BB962C8B-B14F-4D97-AF65-F5344CB8AC3E}">
        <p14:creationId xmlns:p14="http://schemas.microsoft.com/office/powerpoint/2010/main" xmlns="" val="23479633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lvl1pPr fontAlgn="base">
              <a:spcBef>
                <a:spcPct val="0"/>
              </a:spcBef>
              <a:spcAft>
                <a:spcPct val="0"/>
              </a:spcAft>
              <a:defRPr>
                <a:latin typeface="Times New Roman" pitchFamily="18" charset="0"/>
                <a:cs typeface="Arial" charset="0"/>
              </a:defRPr>
            </a:lvl1pPr>
          </a:lstStyle>
          <a:p>
            <a:pPr>
              <a:defRPr/>
            </a:pPr>
            <a:fld id="{C92FF9F8-3374-4EE8-BB83-36541A38F4FF}" type="datetimeFigureOut">
              <a:rPr lang="el-GR"/>
              <a:pPr>
                <a:defRPr/>
              </a:pPr>
              <a:t>11/6/2015</a:t>
            </a:fld>
            <a:endParaRPr lang="el-GR"/>
          </a:p>
        </p:txBody>
      </p:sp>
      <p:sp>
        <p:nvSpPr>
          <p:cNvPr id="5" name="Θέση υποσέλιδου 4"/>
          <p:cNvSpPr>
            <a:spLocks noGrp="1"/>
          </p:cNvSpPr>
          <p:nvPr>
            <p:ph type="ftr" sz="quarter" idx="11"/>
          </p:nvPr>
        </p:nvSpPr>
        <p:spPr/>
        <p:txBody>
          <a:bodyPr/>
          <a:lstStyle>
            <a:lvl1pPr fontAlgn="base">
              <a:spcBef>
                <a:spcPct val="0"/>
              </a:spcBef>
              <a:spcAft>
                <a:spcPct val="0"/>
              </a:spcAft>
              <a:defRPr>
                <a:latin typeface="Times New Roman" pitchFamily="18" charset="0"/>
                <a:cs typeface="Arial" charset="0"/>
              </a:defRPr>
            </a:lvl1pPr>
          </a:lstStyle>
          <a:p>
            <a:pPr>
              <a:defRPr/>
            </a:pPr>
            <a:endParaRPr lang="el-GR"/>
          </a:p>
        </p:txBody>
      </p:sp>
      <p:sp>
        <p:nvSpPr>
          <p:cNvPr id="6" name="Θέση αριθμού διαφάνειας 5"/>
          <p:cNvSpPr>
            <a:spLocks noGrp="1"/>
          </p:cNvSpPr>
          <p:nvPr>
            <p:ph type="sldNum" sz="quarter" idx="12"/>
          </p:nvPr>
        </p:nvSpPr>
        <p:spPr/>
        <p:txBody>
          <a:bodyPr/>
          <a:lstStyle>
            <a:lvl1pPr fontAlgn="base">
              <a:spcBef>
                <a:spcPct val="0"/>
              </a:spcBef>
              <a:spcAft>
                <a:spcPct val="0"/>
              </a:spcAft>
              <a:defRPr>
                <a:latin typeface="Times New Roman" pitchFamily="18" charset="0"/>
                <a:cs typeface="Arial" charset="0"/>
              </a:defRPr>
            </a:lvl1pPr>
          </a:lstStyle>
          <a:p>
            <a:pPr>
              <a:defRPr/>
            </a:pPr>
            <a:fld id="{6C9F9971-D719-4592-AF3E-AF1AFE3240C7}" type="slidenum">
              <a:rPr lang="el-GR"/>
              <a:pPr>
                <a:defRPr/>
              </a:pPr>
              <a:t>‹#›</a:t>
            </a:fld>
            <a:endParaRPr lang="el-GR"/>
          </a:p>
        </p:txBody>
      </p:sp>
    </p:spTree>
    <p:extLst>
      <p:ext uri="{BB962C8B-B14F-4D97-AF65-F5344CB8AC3E}">
        <p14:creationId xmlns:p14="http://schemas.microsoft.com/office/powerpoint/2010/main" xmlns="" val="14774002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Αντικείμενο">
    <p:spTree>
      <p:nvGrpSpPr>
        <p:cNvPr id="1" name=""/>
        <p:cNvGrpSpPr/>
        <p:nvPr/>
      </p:nvGrpSpPr>
      <p:grpSpPr>
        <a:xfrm>
          <a:off x="0" y="0"/>
          <a:ext cx="0" cy="0"/>
          <a:chOff x="0" y="0"/>
          <a:chExt cx="0" cy="0"/>
        </a:xfrm>
      </p:grpSpPr>
      <p:sp>
        <p:nvSpPr>
          <p:cNvPr id="2" name="1 - Θέση περιεχομένου"/>
          <p:cNvSpPr>
            <a:spLocks noGrp="1"/>
          </p:cNvSpPr>
          <p:nvPr>
            <p:ph/>
          </p:nvPr>
        </p:nvSpPr>
        <p:spPr>
          <a:xfrm>
            <a:off x="685800" y="284163"/>
            <a:ext cx="8180388" cy="5811837"/>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3" name="Rectangle 1028"/>
          <p:cNvSpPr>
            <a:spLocks noGrp="1" noChangeArrowheads="1"/>
          </p:cNvSpPr>
          <p:nvPr>
            <p:ph type="dt" sz="half" idx="10"/>
          </p:nvPr>
        </p:nvSpPr>
        <p:spPr/>
        <p:txBody>
          <a:bodyPr/>
          <a:lstStyle>
            <a:lvl1pPr fontAlgn="base">
              <a:spcBef>
                <a:spcPct val="0"/>
              </a:spcBef>
              <a:spcAft>
                <a:spcPct val="0"/>
              </a:spcAft>
              <a:defRPr>
                <a:solidFill>
                  <a:prstClr val="black">
                    <a:tint val="75000"/>
                  </a:prstClr>
                </a:solidFill>
                <a:latin typeface="Times New Roman" pitchFamily="18" charset="0"/>
                <a:cs typeface="Arial" charset="0"/>
              </a:defRPr>
            </a:lvl1pPr>
          </a:lstStyle>
          <a:p>
            <a:pPr>
              <a:defRPr/>
            </a:pPr>
            <a:endParaRPr lang="el-GR"/>
          </a:p>
        </p:txBody>
      </p:sp>
      <p:sp>
        <p:nvSpPr>
          <p:cNvPr id="4" name="Rectangle 1029"/>
          <p:cNvSpPr>
            <a:spLocks noGrp="1" noChangeArrowheads="1"/>
          </p:cNvSpPr>
          <p:nvPr>
            <p:ph type="ftr" sz="quarter" idx="11"/>
          </p:nvPr>
        </p:nvSpPr>
        <p:spPr/>
        <p:txBody>
          <a:bodyPr/>
          <a:lstStyle>
            <a:lvl1pPr fontAlgn="base">
              <a:spcBef>
                <a:spcPct val="0"/>
              </a:spcBef>
              <a:spcAft>
                <a:spcPct val="0"/>
              </a:spcAft>
              <a:defRPr>
                <a:solidFill>
                  <a:prstClr val="black">
                    <a:tint val="75000"/>
                  </a:prstClr>
                </a:solidFill>
                <a:latin typeface="Times New Roman" pitchFamily="18" charset="0"/>
                <a:cs typeface="Arial" charset="0"/>
              </a:defRPr>
            </a:lvl1pPr>
          </a:lstStyle>
          <a:p>
            <a:pPr>
              <a:defRPr/>
            </a:pPr>
            <a:endParaRPr lang="el-GR"/>
          </a:p>
        </p:txBody>
      </p:sp>
      <p:sp>
        <p:nvSpPr>
          <p:cNvPr id="5" name="Rectangle 1033" descr="Large confetti"/>
          <p:cNvSpPr>
            <a:spLocks noGrp="1" noChangeArrowheads="1"/>
          </p:cNvSpPr>
          <p:nvPr>
            <p:ph type="sldNum" sz="quarter" idx="12"/>
          </p:nvPr>
        </p:nvSpPr>
        <p:spPr/>
        <p:txBody>
          <a:bodyPr/>
          <a:lstStyle>
            <a:lvl1pPr fontAlgn="base">
              <a:spcBef>
                <a:spcPct val="0"/>
              </a:spcBef>
              <a:spcAft>
                <a:spcPct val="0"/>
              </a:spcAft>
              <a:defRPr>
                <a:solidFill>
                  <a:prstClr val="black">
                    <a:tint val="75000"/>
                  </a:prstClr>
                </a:solidFill>
                <a:latin typeface="Times New Roman" pitchFamily="18" charset="0"/>
                <a:cs typeface="Arial" charset="0"/>
              </a:defRPr>
            </a:lvl1pPr>
          </a:lstStyle>
          <a:p>
            <a:pPr>
              <a:defRPr/>
            </a:pPr>
            <a:fld id="{923741B3-7923-4C58-B725-F728895B658D}" type="slidenum">
              <a:rPr lang="el-GR"/>
              <a:pPr>
                <a:defRPr/>
              </a:pPr>
              <a:t>‹#›</a:t>
            </a:fld>
            <a:endParaRPr lang="el-GR"/>
          </a:p>
        </p:txBody>
      </p:sp>
    </p:spTree>
    <p:extLst>
      <p:ext uri="{BB962C8B-B14F-4D97-AF65-F5344CB8AC3E}">
        <p14:creationId xmlns:p14="http://schemas.microsoft.com/office/powerpoint/2010/main" xmlns="" val="19152377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Τίτλος και Πίνακ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1370013" y="301625"/>
            <a:ext cx="7313612" cy="1143000"/>
          </a:xfrm>
        </p:spPr>
        <p:txBody>
          <a:bodyPr/>
          <a:lstStyle/>
          <a:p>
            <a:r>
              <a:rPr lang="el-GR" smtClean="0"/>
              <a:t>Kλικ για επεξεργασία του τίτλου</a:t>
            </a:r>
            <a:endParaRPr lang="el-GR"/>
          </a:p>
        </p:txBody>
      </p:sp>
      <p:sp>
        <p:nvSpPr>
          <p:cNvPr id="3" name="2 - Θέση πίνακα"/>
          <p:cNvSpPr>
            <a:spLocks noGrp="1"/>
          </p:cNvSpPr>
          <p:nvPr>
            <p:ph type="tbl" idx="1"/>
          </p:nvPr>
        </p:nvSpPr>
        <p:spPr>
          <a:xfrm>
            <a:off x="1370013" y="1827213"/>
            <a:ext cx="7313612" cy="4114800"/>
          </a:xfrm>
        </p:spPr>
        <p:txBody>
          <a:bodyPr/>
          <a:lstStyle/>
          <a:p>
            <a:pPr lvl="0"/>
            <a:endParaRPr lang="el-GR" noProof="0" smtClean="0"/>
          </a:p>
        </p:txBody>
      </p:sp>
      <p:sp>
        <p:nvSpPr>
          <p:cNvPr id="4" name="Rectangle 8"/>
          <p:cNvSpPr>
            <a:spLocks noGrp="1" noChangeArrowheads="1"/>
          </p:cNvSpPr>
          <p:nvPr>
            <p:ph type="dt" sz="half" idx="10"/>
          </p:nvPr>
        </p:nvSpPr>
        <p:spPr/>
        <p:txBody>
          <a:bodyPr/>
          <a:lstStyle>
            <a:lvl1pPr>
              <a:defRPr>
                <a:cs typeface="Arial" charset="0"/>
              </a:defRPr>
            </a:lvl1pPr>
          </a:lstStyle>
          <a:p>
            <a:pPr>
              <a:defRPr/>
            </a:pPr>
            <a:endParaRPr lang="el-GR"/>
          </a:p>
        </p:txBody>
      </p:sp>
      <p:sp>
        <p:nvSpPr>
          <p:cNvPr id="5" name="Rectangle 9"/>
          <p:cNvSpPr>
            <a:spLocks noGrp="1" noChangeArrowheads="1"/>
          </p:cNvSpPr>
          <p:nvPr>
            <p:ph type="ftr" sz="quarter" idx="11"/>
          </p:nvPr>
        </p:nvSpPr>
        <p:spPr/>
        <p:txBody>
          <a:bodyPr/>
          <a:lstStyle>
            <a:lvl1pPr>
              <a:defRPr>
                <a:cs typeface="Arial" charset="0"/>
              </a:defRPr>
            </a:lvl1pPr>
          </a:lstStyle>
          <a:p>
            <a:pPr>
              <a:defRPr/>
            </a:pPr>
            <a:endParaRPr lang="el-GR"/>
          </a:p>
        </p:txBody>
      </p:sp>
      <p:sp>
        <p:nvSpPr>
          <p:cNvPr id="6" name="Rectangle 10"/>
          <p:cNvSpPr>
            <a:spLocks noGrp="1" noChangeArrowheads="1"/>
          </p:cNvSpPr>
          <p:nvPr>
            <p:ph type="sldNum" sz="quarter" idx="12"/>
          </p:nvPr>
        </p:nvSpPr>
        <p:spPr/>
        <p:txBody>
          <a:bodyPr/>
          <a:lstStyle>
            <a:lvl1pPr>
              <a:defRPr>
                <a:cs typeface="Arial" charset="0"/>
              </a:defRPr>
            </a:lvl1pPr>
          </a:lstStyle>
          <a:p>
            <a:pPr>
              <a:defRPr/>
            </a:pPr>
            <a:fld id="{D32491DC-E7F5-4F24-B6D9-11B88C7CE4D8}" type="slidenum">
              <a:rPr lang="el-GR"/>
              <a:pPr>
                <a:defRPr/>
              </a:pPr>
              <a:t>‹#›</a:t>
            </a:fld>
            <a:endParaRPr lang="el-GR"/>
          </a:p>
        </p:txBody>
      </p:sp>
    </p:spTree>
    <p:extLst>
      <p:ext uri="{BB962C8B-B14F-4D97-AF65-F5344CB8AC3E}">
        <p14:creationId xmlns:p14="http://schemas.microsoft.com/office/powerpoint/2010/main" xmlns="" val="2174731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lvl1pPr fontAlgn="base">
              <a:spcBef>
                <a:spcPct val="0"/>
              </a:spcBef>
              <a:spcAft>
                <a:spcPct val="0"/>
              </a:spcAft>
              <a:defRPr>
                <a:latin typeface="Times New Roman" pitchFamily="18" charset="0"/>
                <a:cs typeface="Arial" charset="0"/>
              </a:defRPr>
            </a:lvl1pPr>
          </a:lstStyle>
          <a:p>
            <a:pPr>
              <a:defRPr/>
            </a:pPr>
            <a:fld id="{93B43FED-E208-4C4E-B505-E7589ED3C5D2}" type="datetimeFigureOut">
              <a:rPr lang="el-GR"/>
              <a:pPr>
                <a:defRPr/>
              </a:pPr>
              <a:t>11/6/2015</a:t>
            </a:fld>
            <a:endParaRPr lang="el-GR"/>
          </a:p>
        </p:txBody>
      </p:sp>
      <p:sp>
        <p:nvSpPr>
          <p:cNvPr id="5" name="Θέση υποσέλιδου 4"/>
          <p:cNvSpPr>
            <a:spLocks noGrp="1"/>
          </p:cNvSpPr>
          <p:nvPr>
            <p:ph type="ftr" sz="quarter" idx="11"/>
          </p:nvPr>
        </p:nvSpPr>
        <p:spPr/>
        <p:txBody>
          <a:bodyPr/>
          <a:lstStyle>
            <a:lvl1pPr fontAlgn="base">
              <a:spcBef>
                <a:spcPct val="0"/>
              </a:spcBef>
              <a:spcAft>
                <a:spcPct val="0"/>
              </a:spcAft>
              <a:defRPr>
                <a:latin typeface="Times New Roman" pitchFamily="18" charset="0"/>
                <a:cs typeface="Arial" charset="0"/>
              </a:defRPr>
            </a:lvl1pPr>
          </a:lstStyle>
          <a:p>
            <a:pPr>
              <a:defRPr/>
            </a:pPr>
            <a:endParaRPr lang="el-GR"/>
          </a:p>
        </p:txBody>
      </p:sp>
      <p:sp>
        <p:nvSpPr>
          <p:cNvPr id="6" name="Θέση αριθμού διαφάνειας 5"/>
          <p:cNvSpPr>
            <a:spLocks noGrp="1"/>
          </p:cNvSpPr>
          <p:nvPr>
            <p:ph type="sldNum" sz="quarter" idx="12"/>
          </p:nvPr>
        </p:nvSpPr>
        <p:spPr/>
        <p:txBody>
          <a:bodyPr/>
          <a:lstStyle>
            <a:lvl1pPr fontAlgn="base">
              <a:spcBef>
                <a:spcPct val="0"/>
              </a:spcBef>
              <a:spcAft>
                <a:spcPct val="0"/>
              </a:spcAft>
              <a:defRPr>
                <a:latin typeface="Times New Roman" pitchFamily="18" charset="0"/>
                <a:cs typeface="Arial" charset="0"/>
              </a:defRPr>
            </a:lvl1pPr>
          </a:lstStyle>
          <a:p>
            <a:pPr>
              <a:defRPr/>
            </a:pPr>
            <a:fld id="{E1B952C1-B780-40E2-AA81-B3EC7E87361D}" type="slidenum">
              <a:rPr lang="el-GR"/>
              <a:pPr>
                <a:defRPr/>
              </a:pPr>
              <a:t>‹#›</a:t>
            </a:fld>
            <a:endParaRPr lang="el-GR"/>
          </a:p>
        </p:txBody>
      </p:sp>
    </p:spTree>
    <p:extLst>
      <p:ext uri="{BB962C8B-B14F-4D97-AF65-F5344CB8AC3E}">
        <p14:creationId xmlns:p14="http://schemas.microsoft.com/office/powerpoint/2010/main" xmlns="" val="3970908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lvl1pPr fontAlgn="base">
              <a:spcBef>
                <a:spcPct val="0"/>
              </a:spcBef>
              <a:spcAft>
                <a:spcPct val="0"/>
              </a:spcAft>
              <a:defRPr>
                <a:latin typeface="Times New Roman" pitchFamily="18" charset="0"/>
                <a:cs typeface="Arial" charset="0"/>
              </a:defRPr>
            </a:lvl1pPr>
          </a:lstStyle>
          <a:p>
            <a:pPr>
              <a:defRPr/>
            </a:pPr>
            <a:fld id="{9452C49F-9D81-4B74-AF29-29779BD5B401}" type="datetimeFigureOut">
              <a:rPr lang="el-GR"/>
              <a:pPr>
                <a:defRPr/>
              </a:pPr>
              <a:t>11/6/2015</a:t>
            </a:fld>
            <a:endParaRPr lang="el-GR"/>
          </a:p>
        </p:txBody>
      </p:sp>
      <p:sp>
        <p:nvSpPr>
          <p:cNvPr id="5" name="Θέση υποσέλιδου 4"/>
          <p:cNvSpPr>
            <a:spLocks noGrp="1"/>
          </p:cNvSpPr>
          <p:nvPr>
            <p:ph type="ftr" sz="quarter" idx="11"/>
          </p:nvPr>
        </p:nvSpPr>
        <p:spPr/>
        <p:txBody>
          <a:bodyPr/>
          <a:lstStyle>
            <a:lvl1pPr fontAlgn="base">
              <a:spcBef>
                <a:spcPct val="0"/>
              </a:spcBef>
              <a:spcAft>
                <a:spcPct val="0"/>
              </a:spcAft>
              <a:defRPr>
                <a:latin typeface="Times New Roman" pitchFamily="18" charset="0"/>
                <a:cs typeface="Arial" charset="0"/>
              </a:defRPr>
            </a:lvl1pPr>
          </a:lstStyle>
          <a:p>
            <a:pPr>
              <a:defRPr/>
            </a:pPr>
            <a:endParaRPr lang="el-GR"/>
          </a:p>
        </p:txBody>
      </p:sp>
      <p:sp>
        <p:nvSpPr>
          <p:cNvPr id="6" name="Θέση αριθμού διαφάνειας 5"/>
          <p:cNvSpPr>
            <a:spLocks noGrp="1"/>
          </p:cNvSpPr>
          <p:nvPr>
            <p:ph type="sldNum" sz="quarter" idx="12"/>
          </p:nvPr>
        </p:nvSpPr>
        <p:spPr/>
        <p:txBody>
          <a:bodyPr/>
          <a:lstStyle>
            <a:lvl1pPr fontAlgn="base">
              <a:spcBef>
                <a:spcPct val="0"/>
              </a:spcBef>
              <a:spcAft>
                <a:spcPct val="0"/>
              </a:spcAft>
              <a:defRPr>
                <a:latin typeface="Times New Roman" pitchFamily="18" charset="0"/>
                <a:cs typeface="Arial" charset="0"/>
              </a:defRPr>
            </a:lvl1pPr>
          </a:lstStyle>
          <a:p>
            <a:pPr>
              <a:defRPr/>
            </a:pPr>
            <a:fld id="{8C099983-B8A4-42BA-BBF3-DCD0852115DC}" type="slidenum">
              <a:rPr lang="el-GR"/>
              <a:pPr>
                <a:defRPr/>
              </a:pPr>
              <a:t>‹#›</a:t>
            </a:fld>
            <a:endParaRPr lang="el-GR"/>
          </a:p>
        </p:txBody>
      </p:sp>
    </p:spTree>
    <p:extLst>
      <p:ext uri="{BB962C8B-B14F-4D97-AF65-F5344CB8AC3E}">
        <p14:creationId xmlns:p14="http://schemas.microsoft.com/office/powerpoint/2010/main" xmlns="" val="42627136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lvl1pPr fontAlgn="base">
              <a:spcBef>
                <a:spcPct val="0"/>
              </a:spcBef>
              <a:spcAft>
                <a:spcPct val="0"/>
              </a:spcAft>
              <a:defRPr>
                <a:latin typeface="Times New Roman" pitchFamily="18" charset="0"/>
                <a:cs typeface="Arial" charset="0"/>
              </a:defRPr>
            </a:lvl1pPr>
          </a:lstStyle>
          <a:p>
            <a:pPr>
              <a:defRPr/>
            </a:pPr>
            <a:fld id="{B6853240-C6C2-47BC-99BC-15651EA077BB}" type="datetimeFigureOut">
              <a:rPr lang="el-GR"/>
              <a:pPr>
                <a:defRPr/>
              </a:pPr>
              <a:t>11/6/2015</a:t>
            </a:fld>
            <a:endParaRPr lang="el-GR"/>
          </a:p>
        </p:txBody>
      </p:sp>
      <p:sp>
        <p:nvSpPr>
          <p:cNvPr id="6" name="Θέση υποσέλιδου 5"/>
          <p:cNvSpPr>
            <a:spLocks noGrp="1"/>
          </p:cNvSpPr>
          <p:nvPr>
            <p:ph type="ftr" sz="quarter" idx="11"/>
          </p:nvPr>
        </p:nvSpPr>
        <p:spPr/>
        <p:txBody>
          <a:bodyPr/>
          <a:lstStyle>
            <a:lvl1pPr fontAlgn="base">
              <a:spcBef>
                <a:spcPct val="0"/>
              </a:spcBef>
              <a:spcAft>
                <a:spcPct val="0"/>
              </a:spcAft>
              <a:defRPr>
                <a:latin typeface="Times New Roman" pitchFamily="18" charset="0"/>
                <a:cs typeface="Arial" charset="0"/>
              </a:defRPr>
            </a:lvl1pPr>
          </a:lstStyle>
          <a:p>
            <a:pPr>
              <a:defRPr/>
            </a:pPr>
            <a:endParaRPr lang="el-GR"/>
          </a:p>
        </p:txBody>
      </p:sp>
      <p:sp>
        <p:nvSpPr>
          <p:cNvPr id="7" name="Θέση αριθμού διαφάνειας 6"/>
          <p:cNvSpPr>
            <a:spLocks noGrp="1"/>
          </p:cNvSpPr>
          <p:nvPr>
            <p:ph type="sldNum" sz="quarter" idx="12"/>
          </p:nvPr>
        </p:nvSpPr>
        <p:spPr/>
        <p:txBody>
          <a:bodyPr/>
          <a:lstStyle>
            <a:lvl1pPr fontAlgn="base">
              <a:spcBef>
                <a:spcPct val="0"/>
              </a:spcBef>
              <a:spcAft>
                <a:spcPct val="0"/>
              </a:spcAft>
              <a:defRPr>
                <a:latin typeface="Times New Roman" pitchFamily="18" charset="0"/>
                <a:cs typeface="Arial" charset="0"/>
              </a:defRPr>
            </a:lvl1pPr>
          </a:lstStyle>
          <a:p>
            <a:pPr>
              <a:defRPr/>
            </a:pPr>
            <a:fld id="{6A09033F-C55A-4FE0-8ECB-7B280A259BB1}" type="slidenum">
              <a:rPr lang="el-GR"/>
              <a:pPr>
                <a:defRPr/>
              </a:pPr>
              <a:t>‹#›</a:t>
            </a:fld>
            <a:endParaRPr lang="el-GR"/>
          </a:p>
        </p:txBody>
      </p:sp>
    </p:spTree>
    <p:extLst>
      <p:ext uri="{BB962C8B-B14F-4D97-AF65-F5344CB8AC3E}">
        <p14:creationId xmlns:p14="http://schemas.microsoft.com/office/powerpoint/2010/main" xmlns="" val="60330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lvl1pPr fontAlgn="base">
              <a:spcBef>
                <a:spcPct val="0"/>
              </a:spcBef>
              <a:spcAft>
                <a:spcPct val="0"/>
              </a:spcAft>
              <a:defRPr>
                <a:latin typeface="Times New Roman" pitchFamily="18" charset="0"/>
                <a:cs typeface="Arial" charset="0"/>
              </a:defRPr>
            </a:lvl1pPr>
          </a:lstStyle>
          <a:p>
            <a:pPr>
              <a:defRPr/>
            </a:pPr>
            <a:fld id="{3675AE52-162E-433F-8C6C-5F24AE2BAAE2}" type="datetimeFigureOut">
              <a:rPr lang="el-GR"/>
              <a:pPr>
                <a:defRPr/>
              </a:pPr>
              <a:t>11/6/2015</a:t>
            </a:fld>
            <a:endParaRPr lang="el-GR"/>
          </a:p>
        </p:txBody>
      </p:sp>
      <p:sp>
        <p:nvSpPr>
          <p:cNvPr id="8" name="Θέση υποσέλιδου 7"/>
          <p:cNvSpPr>
            <a:spLocks noGrp="1"/>
          </p:cNvSpPr>
          <p:nvPr>
            <p:ph type="ftr" sz="quarter" idx="11"/>
          </p:nvPr>
        </p:nvSpPr>
        <p:spPr/>
        <p:txBody>
          <a:bodyPr/>
          <a:lstStyle>
            <a:lvl1pPr fontAlgn="base">
              <a:spcBef>
                <a:spcPct val="0"/>
              </a:spcBef>
              <a:spcAft>
                <a:spcPct val="0"/>
              </a:spcAft>
              <a:defRPr>
                <a:latin typeface="Times New Roman" pitchFamily="18" charset="0"/>
                <a:cs typeface="Arial" charset="0"/>
              </a:defRPr>
            </a:lvl1pPr>
          </a:lstStyle>
          <a:p>
            <a:pPr>
              <a:defRPr/>
            </a:pPr>
            <a:endParaRPr lang="el-GR"/>
          </a:p>
        </p:txBody>
      </p:sp>
      <p:sp>
        <p:nvSpPr>
          <p:cNvPr id="9" name="Θέση αριθμού διαφάνειας 8"/>
          <p:cNvSpPr>
            <a:spLocks noGrp="1"/>
          </p:cNvSpPr>
          <p:nvPr>
            <p:ph type="sldNum" sz="quarter" idx="12"/>
          </p:nvPr>
        </p:nvSpPr>
        <p:spPr/>
        <p:txBody>
          <a:bodyPr/>
          <a:lstStyle>
            <a:lvl1pPr fontAlgn="base">
              <a:spcBef>
                <a:spcPct val="0"/>
              </a:spcBef>
              <a:spcAft>
                <a:spcPct val="0"/>
              </a:spcAft>
              <a:defRPr>
                <a:latin typeface="Times New Roman" pitchFamily="18" charset="0"/>
                <a:cs typeface="Arial" charset="0"/>
              </a:defRPr>
            </a:lvl1pPr>
          </a:lstStyle>
          <a:p>
            <a:pPr>
              <a:defRPr/>
            </a:pPr>
            <a:fld id="{01BE894D-AA40-4C04-B208-CED305CD6BD8}" type="slidenum">
              <a:rPr lang="el-GR"/>
              <a:pPr>
                <a:defRPr/>
              </a:pPr>
              <a:t>‹#›</a:t>
            </a:fld>
            <a:endParaRPr lang="el-GR"/>
          </a:p>
        </p:txBody>
      </p:sp>
    </p:spTree>
    <p:extLst>
      <p:ext uri="{BB962C8B-B14F-4D97-AF65-F5344CB8AC3E}">
        <p14:creationId xmlns:p14="http://schemas.microsoft.com/office/powerpoint/2010/main" xmlns="" val="785773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lvl1pPr fontAlgn="base">
              <a:spcBef>
                <a:spcPct val="0"/>
              </a:spcBef>
              <a:spcAft>
                <a:spcPct val="0"/>
              </a:spcAft>
              <a:defRPr>
                <a:latin typeface="Times New Roman" pitchFamily="18" charset="0"/>
                <a:cs typeface="Arial" charset="0"/>
              </a:defRPr>
            </a:lvl1pPr>
          </a:lstStyle>
          <a:p>
            <a:pPr>
              <a:defRPr/>
            </a:pPr>
            <a:fld id="{C9DB103B-495C-4F38-84D5-0D017CEBDD90}" type="datetimeFigureOut">
              <a:rPr lang="el-GR"/>
              <a:pPr>
                <a:defRPr/>
              </a:pPr>
              <a:t>11/6/2015</a:t>
            </a:fld>
            <a:endParaRPr lang="el-GR"/>
          </a:p>
        </p:txBody>
      </p:sp>
      <p:sp>
        <p:nvSpPr>
          <p:cNvPr id="4" name="Θέση υποσέλιδου 3"/>
          <p:cNvSpPr>
            <a:spLocks noGrp="1"/>
          </p:cNvSpPr>
          <p:nvPr>
            <p:ph type="ftr" sz="quarter" idx="11"/>
          </p:nvPr>
        </p:nvSpPr>
        <p:spPr/>
        <p:txBody>
          <a:bodyPr/>
          <a:lstStyle>
            <a:lvl1pPr fontAlgn="base">
              <a:spcBef>
                <a:spcPct val="0"/>
              </a:spcBef>
              <a:spcAft>
                <a:spcPct val="0"/>
              </a:spcAft>
              <a:defRPr>
                <a:latin typeface="Times New Roman" pitchFamily="18" charset="0"/>
                <a:cs typeface="Arial" charset="0"/>
              </a:defRPr>
            </a:lvl1pPr>
          </a:lstStyle>
          <a:p>
            <a:pPr>
              <a:defRPr/>
            </a:pPr>
            <a:endParaRPr lang="el-GR"/>
          </a:p>
        </p:txBody>
      </p:sp>
      <p:sp>
        <p:nvSpPr>
          <p:cNvPr id="5" name="Θέση αριθμού διαφάνειας 4"/>
          <p:cNvSpPr>
            <a:spLocks noGrp="1"/>
          </p:cNvSpPr>
          <p:nvPr>
            <p:ph type="sldNum" sz="quarter" idx="12"/>
          </p:nvPr>
        </p:nvSpPr>
        <p:spPr/>
        <p:txBody>
          <a:bodyPr/>
          <a:lstStyle>
            <a:lvl1pPr fontAlgn="base">
              <a:spcBef>
                <a:spcPct val="0"/>
              </a:spcBef>
              <a:spcAft>
                <a:spcPct val="0"/>
              </a:spcAft>
              <a:defRPr>
                <a:latin typeface="Times New Roman" pitchFamily="18" charset="0"/>
                <a:cs typeface="Arial" charset="0"/>
              </a:defRPr>
            </a:lvl1pPr>
          </a:lstStyle>
          <a:p>
            <a:pPr>
              <a:defRPr/>
            </a:pPr>
            <a:fld id="{B3370478-5DDF-4127-9AE1-F0792E87515D}" type="slidenum">
              <a:rPr lang="el-GR"/>
              <a:pPr>
                <a:defRPr/>
              </a:pPr>
              <a:t>‹#›</a:t>
            </a:fld>
            <a:endParaRPr lang="el-GR"/>
          </a:p>
        </p:txBody>
      </p:sp>
    </p:spTree>
    <p:extLst>
      <p:ext uri="{BB962C8B-B14F-4D97-AF65-F5344CB8AC3E}">
        <p14:creationId xmlns:p14="http://schemas.microsoft.com/office/powerpoint/2010/main" xmlns="" val="17737417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lvl1pPr fontAlgn="base">
              <a:spcBef>
                <a:spcPct val="0"/>
              </a:spcBef>
              <a:spcAft>
                <a:spcPct val="0"/>
              </a:spcAft>
              <a:defRPr>
                <a:latin typeface="Times New Roman" pitchFamily="18" charset="0"/>
                <a:cs typeface="Arial" charset="0"/>
              </a:defRPr>
            </a:lvl1pPr>
          </a:lstStyle>
          <a:p>
            <a:pPr>
              <a:defRPr/>
            </a:pPr>
            <a:fld id="{AEF1B32D-0E98-4D1C-ADE9-39B6C739D365}" type="datetimeFigureOut">
              <a:rPr lang="el-GR"/>
              <a:pPr>
                <a:defRPr/>
              </a:pPr>
              <a:t>11/6/2015</a:t>
            </a:fld>
            <a:endParaRPr lang="el-GR"/>
          </a:p>
        </p:txBody>
      </p:sp>
      <p:sp>
        <p:nvSpPr>
          <p:cNvPr id="3" name="Θέση υποσέλιδου 2"/>
          <p:cNvSpPr>
            <a:spLocks noGrp="1"/>
          </p:cNvSpPr>
          <p:nvPr>
            <p:ph type="ftr" sz="quarter" idx="11"/>
          </p:nvPr>
        </p:nvSpPr>
        <p:spPr/>
        <p:txBody>
          <a:bodyPr/>
          <a:lstStyle>
            <a:lvl1pPr fontAlgn="base">
              <a:spcBef>
                <a:spcPct val="0"/>
              </a:spcBef>
              <a:spcAft>
                <a:spcPct val="0"/>
              </a:spcAft>
              <a:defRPr>
                <a:latin typeface="Times New Roman" pitchFamily="18" charset="0"/>
                <a:cs typeface="Arial" charset="0"/>
              </a:defRPr>
            </a:lvl1pPr>
          </a:lstStyle>
          <a:p>
            <a:pPr>
              <a:defRPr/>
            </a:pPr>
            <a:endParaRPr lang="el-GR"/>
          </a:p>
        </p:txBody>
      </p:sp>
      <p:sp>
        <p:nvSpPr>
          <p:cNvPr id="4" name="Θέση αριθμού διαφάνειας 3"/>
          <p:cNvSpPr>
            <a:spLocks noGrp="1"/>
          </p:cNvSpPr>
          <p:nvPr>
            <p:ph type="sldNum" sz="quarter" idx="12"/>
          </p:nvPr>
        </p:nvSpPr>
        <p:spPr/>
        <p:txBody>
          <a:bodyPr/>
          <a:lstStyle>
            <a:lvl1pPr fontAlgn="base">
              <a:spcBef>
                <a:spcPct val="0"/>
              </a:spcBef>
              <a:spcAft>
                <a:spcPct val="0"/>
              </a:spcAft>
              <a:defRPr>
                <a:latin typeface="Times New Roman" pitchFamily="18" charset="0"/>
                <a:cs typeface="Arial" charset="0"/>
              </a:defRPr>
            </a:lvl1pPr>
          </a:lstStyle>
          <a:p>
            <a:pPr>
              <a:defRPr/>
            </a:pPr>
            <a:fld id="{4D12F5F8-90A5-4D32-8BFE-01249D8F1416}" type="slidenum">
              <a:rPr lang="el-GR"/>
              <a:pPr>
                <a:defRPr/>
              </a:pPr>
              <a:t>‹#›</a:t>
            </a:fld>
            <a:endParaRPr lang="el-GR"/>
          </a:p>
        </p:txBody>
      </p:sp>
    </p:spTree>
    <p:extLst>
      <p:ext uri="{BB962C8B-B14F-4D97-AF65-F5344CB8AC3E}">
        <p14:creationId xmlns:p14="http://schemas.microsoft.com/office/powerpoint/2010/main" xmlns="" val="3762075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lvl1pPr fontAlgn="base">
              <a:spcBef>
                <a:spcPct val="0"/>
              </a:spcBef>
              <a:spcAft>
                <a:spcPct val="0"/>
              </a:spcAft>
              <a:defRPr>
                <a:latin typeface="Times New Roman" pitchFamily="18" charset="0"/>
                <a:cs typeface="Arial" charset="0"/>
              </a:defRPr>
            </a:lvl1pPr>
          </a:lstStyle>
          <a:p>
            <a:pPr>
              <a:defRPr/>
            </a:pPr>
            <a:fld id="{89A177B9-75FE-4936-A262-52295FEDB951}" type="datetimeFigureOut">
              <a:rPr lang="el-GR"/>
              <a:pPr>
                <a:defRPr/>
              </a:pPr>
              <a:t>11/6/2015</a:t>
            </a:fld>
            <a:endParaRPr lang="el-GR"/>
          </a:p>
        </p:txBody>
      </p:sp>
      <p:sp>
        <p:nvSpPr>
          <p:cNvPr id="6" name="Θέση υποσέλιδου 5"/>
          <p:cNvSpPr>
            <a:spLocks noGrp="1"/>
          </p:cNvSpPr>
          <p:nvPr>
            <p:ph type="ftr" sz="quarter" idx="11"/>
          </p:nvPr>
        </p:nvSpPr>
        <p:spPr/>
        <p:txBody>
          <a:bodyPr/>
          <a:lstStyle>
            <a:lvl1pPr fontAlgn="base">
              <a:spcBef>
                <a:spcPct val="0"/>
              </a:spcBef>
              <a:spcAft>
                <a:spcPct val="0"/>
              </a:spcAft>
              <a:defRPr>
                <a:latin typeface="Times New Roman" pitchFamily="18" charset="0"/>
                <a:cs typeface="Arial" charset="0"/>
              </a:defRPr>
            </a:lvl1pPr>
          </a:lstStyle>
          <a:p>
            <a:pPr>
              <a:defRPr/>
            </a:pPr>
            <a:endParaRPr lang="el-GR"/>
          </a:p>
        </p:txBody>
      </p:sp>
      <p:sp>
        <p:nvSpPr>
          <p:cNvPr id="7" name="Θέση αριθμού διαφάνειας 6"/>
          <p:cNvSpPr>
            <a:spLocks noGrp="1"/>
          </p:cNvSpPr>
          <p:nvPr>
            <p:ph type="sldNum" sz="quarter" idx="12"/>
          </p:nvPr>
        </p:nvSpPr>
        <p:spPr/>
        <p:txBody>
          <a:bodyPr/>
          <a:lstStyle>
            <a:lvl1pPr fontAlgn="base">
              <a:spcBef>
                <a:spcPct val="0"/>
              </a:spcBef>
              <a:spcAft>
                <a:spcPct val="0"/>
              </a:spcAft>
              <a:defRPr>
                <a:latin typeface="Times New Roman" pitchFamily="18" charset="0"/>
                <a:cs typeface="Arial" charset="0"/>
              </a:defRPr>
            </a:lvl1pPr>
          </a:lstStyle>
          <a:p>
            <a:pPr>
              <a:defRPr/>
            </a:pPr>
            <a:fld id="{D5430220-583D-4EB3-85DB-A23D904E5408}" type="slidenum">
              <a:rPr lang="el-GR"/>
              <a:pPr>
                <a:defRPr/>
              </a:pPr>
              <a:t>‹#›</a:t>
            </a:fld>
            <a:endParaRPr lang="el-GR"/>
          </a:p>
        </p:txBody>
      </p:sp>
    </p:spTree>
    <p:extLst>
      <p:ext uri="{BB962C8B-B14F-4D97-AF65-F5344CB8AC3E}">
        <p14:creationId xmlns:p14="http://schemas.microsoft.com/office/powerpoint/2010/main" xmlns="" val="16304882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lvl1pPr fontAlgn="base">
              <a:spcBef>
                <a:spcPct val="0"/>
              </a:spcBef>
              <a:spcAft>
                <a:spcPct val="0"/>
              </a:spcAft>
              <a:defRPr>
                <a:latin typeface="Times New Roman" pitchFamily="18" charset="0"/>
                <a:cs typeface="Arial" charset="0"/>
              </a:defRPr>
            </a:lvl1pPr>
          </a:lstStyle>
          <a:p>
            <a:pPr>
              <a:defRPr/>
            </a:pPr>
            <a:fld id="{1AF05C30-0EF8-41B8-AF0D-E42A68CDEEC6}" type="datetimeFigureOut">
              <a:rPr lang="el-GR"/>
              <a:pPr>
                <a:defRPr/>
              </a:pPr>
              <a:t>11/6/2015</a:t>
            </a:fld>
            <a:endParaRPr lang="el-GR"/>
          </a:p>
        </p:txBody>
      </p:sp>
      <p:sp>
        <p:nvSpPr>
          <p:cNvPr id="6" name="Θέση υποσέλιδου 5"/>
          <p:cNvSpPr>
            <a:spLocks noGrp="1"/>
          </p:cNvSpPr>
          <p:nvPr>
            <p:ph type="ftr" sz="quarter" idx="11"/>
          </p:nvPr>
        </p:nvSpPr>
        <p:spPr/>
        <p:txBody>
          <a:bodyPr/>
          <a:lstStyle>
            <a:lvl1pPr fontAlgn="base">
              <a:spcBef>
                <a:spcPct val="0"/>
              </a:spcBef>
              <a:spcAft>
                <a:spcPct val="0"/>
              </a:spcAft>
              <a:defRPr>
                <a:latin typeface="Times New Roman" pitchFamily="18" charset="0"/>
                <a:cs typeface="Arial" charset="0"/>
              </a:defRPr>
            </a:lvl1pPr>
          </a:lstStyle>
          <a:p>
            <a:pPr>
              <a:defRPr/>
            </a:pPr>
            <a:endParaRPr lang="el-GR"/>
          </a:p>
        </p:txBody>
      </p:sp>
      <p:sp>
        <p:nvSpPr>
          <p:cNvPr id="7" name="Θέση αριθμού διαφάνειας 6"/>
          <p:cNvSpPr>
            <a:spLocks noGrp="1"/>
          </p:cNvSpPr>
          <p:nvPr>
            <p:ph type="sldNum" sz="quarter" idx="12"/>
          </p:nvPr>
        </p:nvSpPr>
        <p:spPr/>
        <p:txBody>
          <a:bodyPr/>
          <a:lstStyle>
            <a:lvl1pPr fontAlgn="base">
              <a:spcBef>
                <a:spcPct val="0"/>
              </a:spcBef>
              <a:spcAft>
                <a:spcPct val="0"/>
              </a:spcAft>
              <a:defRPr>
                <a:latin typeface="Times New Roman" pitchFamily="18" charset="0"/>
                <a:cs typeface="Arial" charset="0"/>
              </a:defRPr>
            </a:lvl1pPr>
          </a:lstStyle>
          <a:p>
            <a:pPr>
              <a:defRPr/>
            </a:pPr>
            <a:fld id="{A59F4F55-29BC-416F-AFAC-4AC45DEC63F5}" type="slidenum">
              <a:rPr lang="el-GR"/>
              <a:pPr>
                <a:defRPr/>
              </a:pPr>
              <a:t>‹#›</a:t>
            </a:fld>
            <a:endParaRPr lang="el-GR"/>
          </a:p>
        </p:txBody>
      </p:sp>
    </p:spTree>
    <p:extLst>
      <p:ext uri="{BB962C8B-B14F-4D97-AF65-F5344CB8AC3E}">
        <p14:creationId xmlns:p14="http://schemas.microsoft.com/office/powerpoint/2010/main" xmlns="" val="35809459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9AB5E4"/>
            </a:gs>
            <a:gs pos="50000">
              <a:srgbClr val="C2D1ED"/>
            </a:gs>
            <a:gs pos="100000">
              <a:srgbClr val="E1E8F5"/>
            </a:gs>
          </a:gsLst>
          <a:lin ang="5400000"/>
        </a:gradFill>
        <a:effectLst/>
      </p:bgPr>
    </p:bg>
    <p:spTree>
      <p:nvGrpSpPr>
        <p:cNvPr id="1" name=""/>
        <p:cNvGrpSpPr/>
        <p:nvPr/>
      </p:nvGrpSpPr>
      <p:grpSpPr>
        <a:xfrm>
          <a:off x="0" y="0"/>
          <a:ext cx="0" cy="0"/>
          <a:chOff x="0" y="0"/>
          <a:chExt cx="0" cy="0"/>
        </a:xfrm>
      </p:grpSpPr>
      <p:sp>
        <p:nvSpPr>
          <p:cNvPr id="1026" name="Θέση τίτλου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altLang="el-GR" smtClean="0"/>
              <a:t>Στυλ κύριου τίτλου</a:t>
            </a:r>
          </a:p>
        </p:txBody>
      </p:sp>
      <p:sp>
        <p:nvSpPr>
          <p:cNvPr id="1027" name="Θέση κειμένου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smtClean="0"/>
              <a:t>Στυλ υποδείγματος κειμένου</a:t>
            </a:r>
          </a:p>
          <a:p>
            <a:pPr lvl="1"/>
            <a:r>
              <a:rPr lang="el-GR" altLang="el-GR" smtClean="0"/>
              <a:t>Δεύτερου επιπέδου</a:t>
            </a:r>
          </a:p>
          <a:p>
            <a:pPr lvl="2"/>
            <a:r>
              <a:rPr lang="el-GR" altLang="el-GR" smtClean="0"/>
              <a:t>Τρίτου επιπέδου</a:t>
            </a:r>
          </a:p>
          <a:p>
            <a:pPr lvl="3"/>
            <a:r>
              <a:rPr lang="el-GR" altLang="el-GR" smtClean="0"/>
              <a:t>Τέταρτου επιπέδου</a:t>
            </a:r>
          </a:p>
          <a:p>
            <a:pPr lvl="4"/>
            <a:r>
              <a:rPr lang="el-GR" altLang="el-GR" smtClean="0"/>
              <a:t>Πέμπτου επιπέδου</a:t>
            </a: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cs typeface="+mn-cs"/>
              </a:defRPr>
            </a:lvl1pPr>
          </a:lstStyle>
          <a:p>
            <a:pPr>
              <a:defRPr/>
            </a:pPr>
            <a:fld id="{2A00CE0E-64E6-4CF7-9AEE-143BA2B392FD}" type="datetimeFigureOut">
              <a:rPr lang="el-GR"/>
              <a:pPr>
                <a:defRPr/>
              </a:pPr>
              <a:t>11/6/2015</a:t>
            </a:fld>
            <a:endParaRPr lang="el-G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cs typeface="+mn-cs"/>
              </a:defRPr>
            </a:lvl1pPr>
          </a:lstStyle>
          <a:p>
            <a:pPr>
              <a:defRPr/>
            </a:pPr>
            <a:fld id="{1ED64603-3B3C-48FC-A8C6-F151A0FD5958}" type="slidenum">
              <a:rPr lang="el-GR"/>
              <a:pPr>
                <a:defRPr/>
              </a:pPr>
              <a:t>‹#›</a:t>
            </a:fld>
            <a:endParaRPr lang="el-GR"/>
          </a:p>
        </p:txBody>
      </p:sp>
    </p:spTree>
    <p:extLst>
      <p:ext uri="{BB962C8B-B14F-4D97-AF65-F5344CB8AC3E}">
        <p14:creationId xmlns:p14="http://schemas.microsoft.com/office/powerpoint/2010/main" xmlns="" val="23968951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 Τίτλος"/>
          <p:cNvSpPr>
            <a:spLocks noGrp="1"/>
          </p:cNvSpPr>
          <p:nvPr>
            <p:ph type="title"/>
          </p:nvPr>
        </p:nvSpPr>
        <p:spPr>
          <a:xfrm>
            <a:off x="1763713" y="1844675"/>
            <a:ext cx="5688012" cy="855663"/>
          </a:xfrm>
        </p:spPr>
        <p:txBody>
          <a:bodyPr/>
          <a:lstStyle/>
          <a:p>
            <a:pPr eaLnBrk="1" hangingPunct="1"/>
            <a:r>
              <a:rPr lang="el-GR" altLang="el-GR" b="1" smtClean="0"/>
              <a:t>ΓΕΩΛΟΓΙΑ ΚΑΙ ΣΕΙΣΜΟΙ</a:t>
            </a:r>
          </a:p>
        </p:txBody>
      </p:sp>
      <p:sp>
        <p:nvSpPr>
          <p:cNvPr id="3" name="2 - Θέση περιεχομένου"/>
          <p:cNvSpPr>
            <a:spLocks noGrp="1"/>
          </p:cNvSpPr>
          <p:nvPr>
            <p:ph idx="1"/>
          </p:nvPr>
        </p:nvSpPr>
        <p:spPr>
          <a:xfrm>
            <a:off x="0" y="2852738"/>
            <a:ext cx="9144000" cy="2808287"/>
          </a:xfrm>
        </p:spPr>
        <p:txBody>
          <a:bodyPr rtlCol="0">
            <a:normAutofit fontScale="92500" lnSpcReduction="10000"/>
          </a:bodyPr>
          <a:lstStyle/>
          <a:p>
            <a:pPr marL="0" indent="0" algn="ctr" eaLnBrk="1" hangingPunct="1">
              <a:spcBef>
                <a:spcPct val="0"/>
              </a:spcBef>
              <a:buFont typeface="Arial" panose="020B0604020202020204" pitchFamily="34" charset="0"/>
              <a:buNone/>
              <a:defRPr/>
            </a:pPr>
            <a:r>
              <a:rPr lang="el-GR" sz="3500" b="1" dirty="0" smtClean="0">
                <a:latin typeface="+mj-lt"/>
              </a:rPr>
              <a:t>Ενότητα </a:t>
            </a:r>
            <a:r>
              <a:rPr lang="en-US" sz="3500" b="1" dirty="0" smtClean="0">
                <a:latin typeface="+mj-lt"/>
              </a:rPr>
              <a:t>8</a:t>
            </a:r>
            <a:r>
              <a:rPr lang="el-GR" sz="3500" dirty="0" smtClean="0">
                <a:latin typeface="+mj-lt"/>
              </a:rPr>
              <a:t>:</a:t>
            </a:r>
            <a:r>
              <a:rPr lang="el-GR" dirty="0" smtClean="0">
                <a:latin typeface="+mj-lt"/>
              </a:rPr>
              <a:t> </a:t>
            </a:r>
            <a:r>
              <a:rPr lang="el-GR" sz="3500" dirty="0" smtClean="0">
                <a:latin typeface="+mj-lt"/>
              </a:rPr>
              <a:t>Σεισμοί και Ρήγματα</a:t>
            </a:r>
            <a:endParaRPr lang="el-GR" sz="4000" dirty="0" smtClean="0">
              <a:latin typeface="+mj-lt"/>
            </a:endParaRPr>
          </a:p>
          <a:p>
            <a:pPr algn="ctr" eaLnBrk="1" fontAlgn="auto" hangingPunct="1">
              <a:spcAft>
                <a:spcPts val="0"/>
              </a:spcAft>
              <a:buFont typeface="Arial" panose="020B0604020202020204" pitchFamily="34" charset="0"/>
              <a:buNone/>
              <a:defRPr/>
            </a:pPr>
            <a:r>
              <a:rPr lang="el-GR" sz="3500" dirty="0" smtClean="0">
                <a:latin typeface="+mj-lt"/>
              </a:rPr>
              <a:t> </a:t>
            </a:r>
            <a:endParaRPr lang="el-GR" dirty="0" smtClean="0">
              <a:latin typeface="+mj-lt"/>
            </a:endParaRPr>
          </a:p>
          <a:p>
            <a:pPr algn="ctr" eaLnBrk="1" fontAlgn="auto" hangingPunct="1">
              <a:spcAft>
                <a:spcPts val="0"/>
              </a:spcAft>
              <a:buFont typeface="Arial" panose="020B0604020202020204" pitchFamily="34" charset="0"/>
              <a:buNone/>
              <a:defRPr/>
            </a:pPr>
            <a:r>
              <a:rPr lang="el-GR" dirty="0" smtClean="0">
                <a:latin typeface="+mj-lt"/>
              </a:rPr>
              <a:t>Ιωάννης </a:t>
            </a:r>
            <a:r>
              <a:rPr lang="el-GR" dirty="0" err="1" smtClean="0">
                <a:latin typeface="+mj-lt"/>
              </a:rPr>
              <a:t>Κουκουβέλας</a:t>
            </a:r>
            <a:r>
              <a:rPr lang="el-GR" dirty="0" smtClean="0">
                <a:latin typeface="+mj-lt"/>
              </a:rPr>
              <a:t>, Καθηγητής</a:t>
            </a:r>
          </a:p>
          <a:p>
            <a:pPr algn="ctr" eaLnBrk="1" fontAlgn="auto" hangingPunct="1">
              <a:spcAft>
                <a:spcPts val="0"/>
              </a:spcAft>
              <a:buFont typeface="Arial" panose="020B0604020202020204" pitchFamily="34" charset="0"/>
              <a:buNone/>
              <a:defRPr/>
            </a:pPr>
            <a:r>
              <a:rPr lang="el-GR" dirty="0" smtClean="0">
                <a:latin typeface="+mj-lt"/>
              </a:rPr>
              <a:t>Σχολή Θετικών Επιστημών</a:t>
            </a:r>
          </a:p>
          <a:p>
            <a:pPr algn="ctr" eaLnBrk="1" fontAlgn="auto" hangingPunct="1">
              <a:spcAft>
                <a:spcPts val="0"/>
              </a:spcAft>
              <a:buFont typeface="Arial" panose="020B0604020202020204" pitchFamily="34" charset="0"/>
              <a:buNone/>
              <a:defRPr/>
            </a:pPr>
            <a:r>
              <a:rPr lang="el-GR" dirty="0" smtClean="0">
                <a:latin typeface="+mj-lt"/>
              </a:rPr>
              <a:t>Τμήμα Γεωλογίας</a:t>
            </a:r>
          </a:p>
          <a:p>
            <a:pPr eaLnBrk="1" fontAlgn="auto" hangingPunct="1">
              <a:spcAft>
                <a:spcPts val="0"/>
              </a:spcAft>
              <a:buFont typeface="Arial" panose="020B0604020202020204" pitchFamily="34" charset="0"/>
              <a:buNone/>
              <a:defRPr/>
            </a:pPr>
            <a:endParaRPr lang="el-GR" dirty="0"/>
          </a:p>
        </p:txBody>
      </p:sp>
      <p:pic>
        <p:nvPicPr>
          <p:cNvPr id="15364" name="Εικόνα 3"/>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00563" y="476250"/>
            <a:ext cx="4514850" cy="935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365" name="Εικόνα 12"/>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90550" y="260350"/>
            <a:ext cx="3694113" cy="1389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366"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779838" y="5715000"/>
            <a:ext cx="4310062" cy="1027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367"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900113" y="5859463"/>
            <a:ext cx="2314575" cy="809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0653897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Grp="1" noChangeArrowheads="1"/>
          </p:cNvSpPr>
          <p:nvPr>
            <p:ph idx="1"/>
          </p:nvPr>
        </p:nvSpPr>
        <p:spPr>
          <a:xfrm>
            <a:off x="107950" y="2781300"/>
            <a:ext cx="9036050" cy="3887788"/>
          </a:xfrm>
        </p:spPr>
        <p:txBody>
          <a:bodyPr/>
          <a:lstStyle/>
          <a:p>
            <a:pPr eaLnBrk="1" hangingPunct="1"/>
            <a:r>
              <a:rPr lang="el-GR" altLang="el-GR" sz="2400" smtClean="0"/>
              <a:t>Μια σειρά διαδοχικών σεισμών = με κύκλους συσσώρευσης και εκτόνωσης ελαστικής παραμόρφωσης. </a:t>
            </a:r>
          </a:p>
          <a:p>
            <a:pPr eaLnBrk="1" hangingPunct="1"/>
            <a:r>
              <a:rPr lang="el-GR" altLang="el-GR" sz="2400" smtClean="0"/>
              <a:t>Φαινόμενα που προηγούνται του σεισμού, σταθερή μηχανική συμπεριφορά των ρηγμάτων και φαινόμενα που έπονται των σεισμών. Ο κύκλος του σεισμού περιλαμβάνει</a:t>
            </a:r>
            <a:r>
              <a:rPr lang="el-GR" altLang="el-GR" sz="2400" b="1" smtClean="0"/>
              <a:t> το ενδο-σεισμικό, το συν-σεισμικό και το μετα-σεισμικό στάδιο, </a:t>
            </a:r>
            <a:r>
              <a:rPr lang="el-GR" altLang="el-GR" sz="2400" smtClean="0"/>
              <a:t>που ορίζονται με βάση τον κύριο σεισμό. </a:t>
            </a:r>
          </a:p>
          <a:p>
            <a:pPr eaLnBrk="1" hangingPunct="1"/>
            <a:r>
              <a:rPr lang="el-GR" altLang="el-GR" sz="2400" smtClean="0"/>
              <a:t>Το ενδο-σεισμικό στάδιο αφορά το χρόνο ανάμεσα σε δύο σεισμούς και ανάλογα ορίζονται τα άλλα δύο στάδια. </a:t>
            </a:r>
          </a:p>
        </p:txBody>
      </p:sp>
      <p:sp>
        <p:nvSpPr>
          <p:cNvPr id="44035" name="Rectangle 2"/>
          <p:cNvSpPr>
            <a:spLocks noGrp="1" noChangeArrowheads="1"/>
          </p:cNvSpPr>
          <p:nvPr>
            <p:ph type="title"/>
          </p:nvPr>
        </p:nvSpPr>
        <p:spPr>
          <a:xfrm>
            <a:off x="0" y="171450"/>
            <a:ext cx="9144000" cy="1817688"/>
          </a:xfrm>
        </p:spPr>
        <p:txBody>
          <a:bodyPr/>
          <a:lstStyle/>
          <a:p>
            <a:pPr eaLnBrk="1" hangingPunct="1"/>
            <a:r>
              <a:rPr lang="el-GR" altLang="el-GR" b="1" smtClean="0"/>
              <a:t>Ο κύκλος του σεισμού</a:t>
            </a:r>
            <a:r>
              <a:rPr lang="el-GR" altLang="el-GR" sz="4000" b="1" smtClean="0"/>
              <a:t>-</a:t>
            </a:r>
            <a:r>
              <a:rPr lang="el-GR" altLang="el-GR" sz="4000" b="1" i="1" smtClean="0"/>
              <a:t/>
            </a:r>
            <a:br>
              <a:rPr lang="el-GR" altLang="el-GR" sz="4000" b="1" i="1" smtClean="0"/>
            </a:br>
            <a:r>
              <a:rPr lang="el-GR" altLang="el-GR" sz="4000" b="1" smtClean="0"/>
              <a:t>Σεισμοί και ρήγματα με ελαστική επαναφορά </a:t>
            </a:r>
            <a:r>
              <a:rPr lang="el-GR" altLang="el-GR" sz="3200" b="1" smtClean="0"/>
              <a:t>(3)</a:t>
            </a:r>
            <a:endParaRPr lang="el-GR" altLang="el-GR" sz="540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07950" y="2665413"/>
            <a:ext cx="9036050" cy="4148137"/>
          </a:xfrm>
        </p:spPr>
        <p:txBody>
          <a:bodyPr/>
          <a:lstStyle/>
          <a:p>
            <a:pPr>
              <a:defRPr/>
            </a:pPr>
            <a:r>
              <a:rPr lang="el-GR" altLang="el-GR" sz="2400" dirty="0" smtClean="0"/>
              <a:t>Σεισμοί που προσομοιάζουν το μοντέλο ελαστικής συμπεριφοράς έγιναν το 1707, 1854 και 1946 στην τάφρο </a:t>
            </a:r>
            <a:r>
              <a:rPr lang="el-GR" altLang="el-GR" sz="2400" dirty="0" err="1" smtClean="0"/>
              <a:t>Νανκάϊ</a:t>
            </a:r>
            <a:r>
              <a:rPr lang="el-GR" altLang="el-GR" sz="2400" dirty="0" smtClean="0"/>
              <a:t> : (α) ανύψωση στο </a:t>
            </a:r>
            <a:r>
              <a:rPr lang="el-GR" altLang="el-GR" sz="2400" dirty="0" err="1" smtClean="0"/>
              <a:t>ενδο</a:t>
            </a:r>
            <a:r>
              <a:rPr lang="el-GR" altLang="el-GR" sz="2400" dirty="0" smtClean="0"/>
              <a:t>-σεισμικό στάδιο που δεν εξαλείφθηκε πλήρως στο συν-σεισμικό στάδιο. (β) Η περίοδος επανάληψης δεν ήταν σταθερή.</a:t>
            </a:r>
          </a:p>
          <a:p>
            <a:pPr marL="0" indent="0">
              <a:buFont typeface="Arial" charset="0"/>
              <a:buNone/>
              <a:defRPr/>
            </a:pPr>
            <a:r>
              <a:rPr lang="el-GR" altLang="el-GR" sz="2400" b="1" dirty="0" smtClean="0"/>
              <a:t>  Στους σεισμούς αυτούς:</a:t>
            </a:r>
          </a:p>
          <a:p>
            <a:pPr marL="457200" indent="-457200">
              <a:buFont typeface="+mj-lt"/>
              <a:buAutoNum type="arabicPeriod"/>
              <a:defRPr/>
            </a:pPr>
            <a:r>
              <a:rPr lang="el-GR" sz="2400" dirty="0"/>
              <a:t>Α</a:t>
            </a:r>
            <a:r>
              <a:rPr lang="el-GR" sz="2400" dirty="0" smtClean="0"/>
              <a:t>ποκαθίσταται τμήμα της ελαστικής παραμόρφωσης. </a:t>
            </a:r>
          </a:p>
          <a:p>
            <a:pPr marL="457200" indent="-457200">
              <a:buFont typeface="+mj-lt"/>
              <a:buAutoNum type="arabicPeriod"/>
              <a:defRPr/>
            </a:pPr>
            <a:r>
              <a:rPr lang="el-GR" sz="2400" dirty="0" smtClean="0"/>
              <a:t>Το συν-σεισμικό στάδιο συνοδεύεται από ένα </a:t>
            </a:r>
            <a:r>
              <a:rPr lang="el-GR" sz="2400" dirty="0" err="1" smtClean="0"/>
              <a:t>μετα</a:t>
            </a:r>
            <a:r>
              <a:rPr lang="el-GR" sz="2400" dirty="0" smtClean="0"/>
              <a:t>- σεισμικό στάδιο που προηγείται του τυπικού </a:t>
            </a:r>
            <a:r>
              <a:rPr lang="el-GR" sz="2400" dirty="0" err="1" smtClean="0"/>
              <a:t>ενδο</a:t>
            </a:r>
            <a:r>
              <a:rPr lang="el-GR" sz="2400" dirty="0" smtClean="0"/>
              <a:t>-σεισμικού κύκλου. Στο </a:t>
            </a:r>
            <a:r>
              <a:rPr lang="el-GR" sz="2400" dirty="0" err="1" smtClean="0"/>
              <a:t>μετα</a:t>
            </a:r>
            <a:r>
              <a:rPr lang="el-GR" sz="2400" dirty="0" smtClean="0"/>
              <a:t>- σεισμικό στάδιο συσσωρεύεται με γρήγορο ρυθμό μεγάλη παραμόρφωση που υπερβαίνει αυτή του </a:t>
            </a:r>
            <a:r>
              <a:rPr lang="el-GR" sz="2400" dirty="0" err="1" smtClean="0"/>
              <a:t>ενδο</a:t>
            </a:r>
            <a:r>
              <a:rPr lang="el-GR" sz="2400" dirty="0" smtClean="0"/>
              <a:t>-σεισμικού κύκλου. </a:t>
            </a:r>
          </a:p>
          <a:p>
            <a:pPr>
              <a:defRPr/>
            </a:pPr>
            <a:endParaRPr lang="el-GR" altLang="el-GR" sz="2800" b="1" dirty="0" smtClean="0"/>
          </a:p>
        </p:txBody>
      </p:sp>
      <p:sp>
        <p:nvSpPr>
          <p:cNvPr id="45059" name="Rectangle 2"/>
          <p:cNvSpPr>
            <a:spLocks noGrp="1" noChangeArrowheads="1"/>
          </p:cNvSpPr>
          <p:nvPr>
            <p:ph type="title"/>
          </p:nvPr>
        </p:nvSpPr>
        <p:spPr>
          <a:xfrm>
            <a:off x="0" y="171450"/>
            <a:ext cx="9144000" cy="1817688"/>
          </a:xfrm>
        </p:spPr>
        <p:txBody>
          <a:bodyPr/>
          <a:lstStyle/>
          <a:p>
            <a:pPr eaLnBrk="1" hangingPunct="1"/>
            <a:r>
              <a:rPr lang="el-GR" altLang="el-GR" b="1" smtClean="0"/>
              <a:t>Ο κύκλος του σεισμού</a:t>
            </a:r>
            <a:r>
              <a:rPr lang="el-GR" altLang="el-GR" sz="4000" b="1" smtClean="0"/>
              <a:t>-</a:t>
            </a:r>
            <a:r>
              <a:rPr lang="el-GR" altLang="el-GR" sz="4000" b="1" i="1" smtClean="0"/>
              <a:t/>
            </a:r>
            <a:br>
              <a:rPr lang="el-GR" altLang="el-GR" sz="4000" b="1" i="1" smtClean="0"/>
            </a:br>
            <a:r>
              <a:rPr lang="el-GR" altLang="el-GR" sz="4000" b="1" smtClean="0"/>
              <a:t>Σεισμοί και ρήγματα με ελαστική επαναφορά </a:t>
            </a:r>
            <a:r>
              <a:rPr lang="el-GR" altLang="el-GR" sz="3200" b="1" smtClean="0"/>
              <a:t>(4)</a:t>
            </a:r>
            <a:endParaRPr lang="el-GR" altLang="el-GR" sz="540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07950" y="2781300"/>
            <a:ext cx="9036050" cy="4076700"/>
          </a:xfrm>
        </p:spPr>
        <p:txBody>
          <a:bodyPr/>
          <a:lstStyle/>
          <a:p>
            <a:pPr>
              <a:buFont typeface="Wingdings" panose="05000000000000000000" pitchFamily="2" charset="2"/>
              <a:buChar char="q"/>
              <a:defRPr/>
            </a:pPr>
            <a:r>
              <a:rPr lang="el-GR" sz="2400" dirty="0" smtClean="0"/>
              <a:t>“</a:t>
            </a:r>
            <a:r>
              <a:rPr lang="el-GR" sz="2400" dirty="0" err="1" smtClean="0"/>
              <a:t>slow</a:t>
            </a:r>
            <a:r>
              <a:rPr lang="el-GR" sz="2400" dirty="0" smtClean="0"/>
              <a:t> </a:t>
            </a:r>
            <a:r>
              <a:rPr lang="el-GR" sz="2400" dirty="0" err="1" smtClean="0"/>
              <a:t>earthquakes</a:t>
            </a:r>
            <a:r>
              <a:rPr lang="el-GR" sz="2400" dirty="0" smtClean="0"/>
              <a:t>” εκλύουν με μικρή ή μέση περίοδο επανάληψης μεγάλα ποσά ενέργειας χωρίς όμως να γίνεται ένας καταστροφικός σεισμός. </a:t>
            </a:r>
          </a:p>
          <a:p>
            <a:pPr marL="0" indent="0">
              <a:buFont typeface="Arial" charset="0"/>
              <a:buNone/>
              <a:defRPr/>
            </a:pPr>
            <a:endParaRPr lang="el-GR" sz="2400" dirty="0" smtClean="0"/>
          </a:p>
          <a:p>
            <a:pPr marL="457200" indent="-457200">
              <a:buFont typeface="+mj-lt"/>
              <a:buAutoNum type="arabicPeriod" startAt="3"/>
              <a:defRPr/>
            </a:pPr>
            <a:r>
              <a:rPr lang="el-GR" sz="2400" dirty="0" smtClean="0"/>
              <a:t>Στο μοντέλο </a:t>
            </a:r>
            <a:r>
              <a:rPr lang="el-GR" sz="2400" dirty="0" err="1" smtClean="0"/>
              <a:t>Reid</a:t>
            </a:r>
            <a:r>
              <a:rPr lang="el-GR" sz="2400" dirty="0" smtClean="0"/>
              <a:t> η μηχανική συμπεριφορά του ρήγματος είναι σταθερή. Η θεωρία όμως των φραγμάτων και εμποδίων, ο ρόλος των ρευστών και η πύκνωση ή αραίωση των σεισμών δείχνει ότι η μηχανική συμπεριφορά των ρηγμάτων συνήθως μεταβάλλεται στη διάρκεια του χρόνου. </a:t>
            </a:r>
            <a:endParaRPr lang="el-GR" dirty="0" smtClean="0"/>
          </a:p>
          <a:p>
            <a:pPr marL="0" indent="0">
              <a:buFont typeface="Arial" charset="0"/>
              <a:buNone/>
              <a:defRPr/>
            </a:pPr>
            <a:endParaRPr lang="el-GR" dirty="0"/>
          </a:p>
        </p:txBody>
      </p:sp>
      <p:sp>
        <p:nvSpPr>
          <p:cNvPr id="46083" name="Rectangle 2"/>
          <p:cNvSpPr>
            <a:spLocks noGrp="1" noChangeArrowheads="1"/>
          </p:cNvSpPr>
          <p:nvPr>
            <p:ph type="title"/>
          </p:nvPr>
        </p:nvSpPr>
        <p:spPr>
          <a:xfrm>
            <a:off x="0" y="171450"/>
            <a:ext cx="9144000" cy="1817688"/>
          </a:xfrm>
        </p:spPr>
        <p:txBody>
          <a:bodyPr/>
          <a:lstStyle/>
          <a:p>
            <a:pPr eaLnBrk="1" hangingPunct="1"/>
            <a:r>
              <a:rPr lang="el-GR" altLang="el-GR" b="1" smtClean="0"/>
              <a:t>Ο κύκλος του σεισμού</a:t>
            </a:r>
            <a:r>
              <a:rPr lang="el-GR" altLang="el-GR" sz="4000" b="1" smtClean="0"/>
              <a:t>-</a:t>
            </a:r>
            <a:r>
              <a:rPr lang="el-GR" altLang="el-GR" sz="4000" b="1" i="1" smtClean="0"/>
              <a:t/>
            </a:r>
            <a:br>
              <a:rPr lang="el-GR" altLang="el-GR" sz="4000" b="1" i="1" smtClean="0"/>
            </a:br>
            <a:r>
              <a:rPr lang="el-GR" altLang="el-GR" sz="4000" b="1" smtClean="0"/>
              <a:t>Σεισμοί και ρήγματα με ελαστική επαναφορά </a:t>
            </a:r>
            <a:r>
              <a:rPr lang="el-GR" altLang="el-GR" sz="3200" b="1" smtClean="0"/>
              <a:t>(5)</a:t>
            </a:r>
            <a:endParaRPr lang="el-GR" altLang="el-GR" sz="540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a:spLocks noGrp="1" noChangeArrowheads="1"/>
          </p:cNvSpPr>
          <p:nvPr>
            <p:ph idx="1"/>
          </p:nvPr>
        </p:nvSpPr>
        <p:spPr>
          <a:xfrm>
            <a:off x="107950" y="2060575"/>
            <a:ext cx="9036050" cy="4797425"/>
          </a:xfrm>
        </p:spPr>
        <p:txBody>
          <a:bodyPr/>
          <a:lstStyle/>
          <a:p>
            <a:pPr eaLnBrk="1" hangingPunct="1">
              <a:buFont typeface="Wingdings" pitchFamily="2" charset="2"/>
              <a:buNone/>
            </a:pPr>
            <a:r>
              <a:rPr lang="el-GR" altLang="el-GR" sz="2400" smtClean="0"/>
              <a:t>Για ερμηνευθεί λοιπόν ο τρόπος με τον οποίο επαναλαμβάνονται οι σεισμοί προτάθηκαν μια σειρά μοντέλων που μαζί με το μοντέλο του </a:t>
            </a:r>
            <a:r>
              <a:rPr lang="en-US" altLang="el-GR" sz="2400" smtClean="0"/>
              <a:t>Reid</a:t>
            </a:r>
            <a:r>
              <a:rPr lang="el-GR" altLang="el-GR" sz="2400" smtClean="0"/>
              <a:t> αποτελούν τα αποδεκτά μοντέλα μακράς διάρκειας </a:t>
            </a:r>
            <a:r>
              <a:rPr lang="el-GR" altLang="el-GR" sz="2400" b="1" i="1" smtClean="0"/>
              <a:t>πρόβλεψης των σεισμών </a:t>
            </a:r>
            <a:r>
              <a:rPr lang="el-GR" altLang="el-GR" sz="2400" smtClean="0"/>
              <a:t>: </a:t>
            </a:r>
            <a:endParaRPr lang="el-GR" altLang="el-GR" sz="2400" b="1" i="1" smtClean="0"/>
          </a:p>
          <a:p>
            <a:pPr eaLnBrk="1" hangingPunct="1"/>
            <a:r>
              <a:rPr lang="el-GR" altLang="el-GR" sz="2400" b="1" i="1" smtClean="0"/>
              <a:t>Το μοντέλο του χαρακτηριστικού σεισμού. </a:t>
            </a:r>
          </a:p>
          <a:p>
            <a:pPr eaLnBrk="1" hangingPunct="1"/>
            <a:r>
              <a:rPr lang="el-GR" altLang="el-GR" sz="2400" b="1" i="1" smtClean="0"/>
              <a:t>Το μοντέλο του κατά χρόνο προβλέψιμου σεισμού. </a:t>
            </a:r>
          </a:p>
          <a:p>
            <a:pPr eaLnBrk="1" hangingPunct="1"/>
            <a:r>
              <a:rPr lang="el-GR" altLang="el-GR" sz="2400" b="1" i="1" smtClean="0"/>
              <a:t>Το μοντέλο του κατά μέγεθος προβλέψιμου σεισμού.</a:t>
            </a:r>
            <a:endParaRPr lang="el-GR" altLang="el-GR" sz="2400" smtClean="0"/>
          </a:p>
          <a:p>
            <a:pPr eaLnBrk="1" hangingPunct="1">
              <a:buFont typeface="Wingdings" pitchFamily="2" charset="2"/>
              <a:buNone/>
            </a:pPr>
            <a:r>
              <a:rPr lang="el-GR" altLang="el-GR" sz="2200" smtClean="0"/>
              <a:t>Στο μοντέλο του χαρακτηριστικού σεισμού η τάση συσσωρεύεται έως την τιμή τ1 μετά την οποία προκαλείται σεισμός, μειώνεται η τάση και επανέρχεται στην τιμή τ2 (εικ. 15). </a:t>
            </a:r>
          </a:p>
          <a:p>
            <a:pPr eaLnBrk="1" hangingPunct="1">
              <a:buFont typeface="Wingdings" pitchFamily="2" charset="2"/>
              <a:buNone/>
            </a:pPr>
            <a:r>
              <a:rPr lang="el-GR" altLang="el-GR" sz="2200" smtClean="0"/>
              <a:t>- προϋπάρχοντα ρήγματα – ισχυροί σεισμοί - κλειδώνουν “</a:t>
            </a:r>
            <a:r>
              <a:rPr lang="en-US" altLang="el-GR" sz="2200" smtClean="0"/>
              <a:t>stick</a:t>
            </a:r>
            <a:r>
              <a:rPr lang="el-GR" altLang="el-GR" sz="2200" smtClean="0"/>
              <a:t>-</a:t>
            </a:r>
            <a:r>
              <a:rPr lang="en-US" altLang="el-GR" sz="2200" smtClean="0"/>
              <a:t>slip</a:t>
            </a:r>
            <a:r>
              <a:rPr lang="el-GR" altLang="el-GR" sz="2200" smtClean="0"/>
              <a:t>” - περίοδος επανάληψης και μέγεθός σταθερά. Απλό και κατανοητό. </a:t>
            </a:r>
          </a:p>
        </p:txBody>
      </p:sp>
      <p:sp>
        <p:nvSpPr>
          <p:cNvPr id="47107" name="Rectangle 2"/>
          <p:cNvSpPr>
            <a:spLocks noGrp="1" noChangeArrowheads="1"/>
          </p:cNvSpPr>
          <p:nvPr>
            <p:ph type="title"/>
          </p:nvPr>
        </p:nvSpPr>
        <p:spPr>
          <a:xfrm>
            <a:off x="0" y="171450"/>
            <a:ext cx="9144000" cy="1169988"/>
          </a:xfrm>
        </p:spPr>
        <p:txBody>
          <a:bodyPr/>
          <a:lstStyle/>
          <a:p>
            <a:pPr eaLnBrk="1" hangingPunct="1"/>
            <a:r>
              <a:rPr lang="el-GR" altLang="el-GR" sz="4000" b="1" smtClean="0"/>
              <a:t>Σεισμοί και εναλλακτικά μοντέλα δραστηριότητας ρηγμάτων</a:t>
            </a:r>
            <a:r>
              <a:rPr lang="el-GR" altLang="el-GR" b="1" smtClean="0"/>
              <a:t> </a:t>
            </a:r>
            <a:r>
              <a:rPr lang="el-GR" altLang="el-GR" sz="3200" b="1" smtClean="0"/>
              <a:t>(1)</a:t>
            </a:r>
            <a:endParaRPr lang="el-GR" altLang="el-GR" sz="540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Grp="1" noChangeArrowheads="1"/>
          </p:cNvSpPr>
          <p:nvPr>
            <p:ph idx="1"/>
          </p:nvPr>
        </p:nvSpPr>
        <p:spPr>
          <a:xfrm>
            <a:off x="0" y="1989138"/>
            <a:ext cx="9144000" cy="4868862"/>
          </a:xfrm>
        </p:spPr>
        <p:txBody>
          <a:bodyPr/>
          <a:lstStyle/>
          <a:p>
            <a:pPr eaLnBrk="1" hangingPunct="1"/>
            <a:r>
              <a:rPr lang="el-GR" altLang="el-GR" sz="2200" smtClean="0"/>
              <a:t>Μοντέλο </a:t>
            </a:r>
            <a:r>
              <a:rPr lang="el-GR" altLang="el-GR" sz="2200" b="1" smtClean="0"/>
              <a:t>κατά χρόνο προβλέψιμος</a:t>
            </a:r>
            <a:r>
              <a:rPr lang="el-GR" altLang="el-GR" sz="2200" smtClean="0"/>
              <a:t> σεισμός = σταθερή αντοχή του ρήγματος - το ρήγμα διαρρηγνύεται με τάση στο ρήγμα = τ1 (εικ. 15). Σε κάθε διάρρηξη η ολίσθηση δεν είναι σταθερή. Όσο μεγαλύτερη είναι η ολίσθηση τόσο μεγαλύτερος είναι και ο χρόνος μέχρι τον επόμενο σεισμό, ολίσθηση στο ρήγμα σταθερή. Έτσι με βάση το σταθερό ρυθμό ολίσθησης και γνωστή την ολίσθηση στον προηγούμενο σεισμό μπορεί να προβλεφθεί ο χρόνος εκδήλωσης του επόμενου σεισμού. Το μοντέλο δεν προβλέπει το μέγεθος του επερχόμενου σεισμού. </a:t>
            </a:r>
          </a:p>
          <a:p>
            <a:pPr eaLnBrk="1" hangingPunct="1"/>
            <a:r>
              <a:rPr lang="el-GR" altLang="el-GR" sz="2200" smtClean="0"/>
              <a:t>Μοντέλο </a:t>
            </a:r>
            <a:r>
              <a:rPr lang="el-GR" altLang="el-GR" sz="2200" b="1" smtClean="0"/>
              <a:t>κατά μέγεθος προβλέψιμου</a:t>
            </a:r>
            <a:r>
              <a:rPr lang="el-GR" altLang="el-GR" sz="2200" smtClean="0"/>
              <a:t> σεισμού παραδοχή το ρήγμα δεν διαρρηγνύεται στην ίδια τιμή τάσης, χρονικά τυχαίος σεισμός. Ο σεισμός προκαλέσει πτώση τάσης μέχρι τιμή =  με την τριβή. Το μέγεθος του σεισμού θα ισούται με τη συσσώρευση ενέργειας, προβλέπεται το μέγεθος αν γνωρίζουμε πότε έγινε ο προηγούμενος σεισμός. </a:t>
            </a:r>
          </a:p>
        </p:txBody>
      </p:sp>
      <p:sp>
        <p:nvSpPr>
          <p:cNvPr id="48131" name="Rectangle 2"/>
          <p:cNvSpPr>
            <a:spLocks noGrp="1" noChangeArrowheads="1"/>
          </p:cNvSpPr>
          <p:nvPr>
            <p:ph type="title"/>
          </p:nvPr>
        </p:nvSpPr>
        <p:spPr>
          <a:xfrm>
            <a:off x="0" y="171450"/>
            <a:ext cx="9144000" cy="1169988"/>
          </a:xfrm>
        </p:spPr>
        <p:txBody>
          <a:bodyPr/>
          <a:lstStyle/>
          <a:p>
            <a:pPr eaLnBrk="1" hangingPunct="1"/>
            <a:r>
              <a:rPr lang="el-GR" altLang="el-GR" sz="4000" b="1" smtClean="0"/>
              <a:t>Σεισμοί και εναλλακτικά μοντέλα δραστηριότητας ρηγμάτων</a:t>
            </a:r>
            <a:r>
              <a:rPr lang="el-GR" altLang="el-GR" b="1" smtClean="0"/>
              <a:t> </a:t>
            </a:r>
            <a:r>
              <a:rPr lang="el-GR" altLang="el-GR" sz="3200" b="1" smtClean="0"/>
              <a:t>(2)</a:t>
            </a:r>
            <a:endParaRPr lang="el-GR" altLang="el-GR" sz="540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0" y="171450"/>
            <a:ext cx="9144000" cy="1169988"/>
          </a:xfrm>
        </p:spPr>
        <p:txBody>
          <a:bodyPr/>
          <a:lstStyle/>
          <a:p>
            <a:pPr eaLnBrk="1" hangingPunct="1"/>
            <a:r>
              <a:rPr lang="el-GR" altLang="el-GR" sz="4000" b="1" smtClean="0"/>
              <a:t>Σεισμοί και εναλλακτικά μοντέλα δραστηριότητας ρηγμάτων</a:t>
            </a:r>
            <a:r>
              <a:rPr lang="el-GR" altLang="el-GR" b="1" smtClean="0"/>
              <a:t> </a:t>
            </a:r>
            <a:r>
              <a:rPr lang="el-GR" altLang="el-GR" sz="3200" b="1" smtClean="0"/>
              <a:t>(3)</a:t>
            </a:r>
            <a:endParaRPr lang="el-GR" altLang="el-GR" sz="5400" smtClean="0"/>
          </a:p>
        </p:txBody>
      </p:sp>
      <p:pic>
        <p:nvPicPr>
          <p:cNvPr id="49155" name="Picture 4" descr="8_3"/>
          <p:cNvPicPr>
            <a:picLocks noChangeAspect="1" noChangeArrowheads="1"/>
          </p:cNvPicPr>
          <p:nvPr/>
        </p:nvPicPr>
        <p:blipFill>
          <a:blip r:embed="rId2" cstate="print"/>
          <a:srcRect/>
          <a:stretch>
            <a:fillRect/>
          </a:stretch>
        </p:blipFill>
        <p:spPr bwMode="auto">
          <a:xfrm>
            <a:off x="552450" y="1881188"/>
            <a:ext cx="8039100" cy="4140200"/>
          </a:xfrm>
          <a:prstGeom prst="rect">
            <a:avLst/>
          </a:prstGeom>
          <a:noFill/>
          <a:ln w="9525">
            <a:noFill/>
            <a:miter lim="800000"/>
            <a:headEnd/>
            <a:tailEnd/>
          </a:ln>
        </p:spPr>
      </p:pic>
      <p:sp>
        <p:nvSpPr>
          <p:cNvPr id="49156" name="4 - TextBox"/>
          <p:cNvSpPr txBox="1">
            <a:spLocks noChangeArrowheads="1"/>
          </p:cNvSpPr>
          <p:nvPr/>
        </p:nvSpPr>
        <p:spPr bwMode="auto">
          <a:xfrm>
            <a:off x="3924300" y="6286500"/>
            <a:ext cx="1295400" cy="401638"/>
          </a:xfrm>
          <a:prstGeom prst="rect">
            <a:avLst/>
          </a:prstGeom>
          <a:noFill/>
          <a:ln w="9525">
            <a:noFill/>
            <a:miter lim="800000"/>
            <a:headEnd/>
            <a:tailEnd/>
          </a:ln>
        </p:spPr>
        <p:txBody>
          <a:bodyPr>
            <a:spAutoFit/>
          </a:bodyPr>
          <a:lstStyle/>
          <a:p>
            <a:pPr algn="just"/>
            <a:r>
              <a:rPr lang="el-GR" altLang="el-GR" sz="2000" dirty="0">
                <a:solidFill>
                  <a:srgbClr val="000000"/>
                </a:solidFill>
                <a:latin typeface="Calibri" pitchFamily="34" charset="0"/>
              </a:rPr>
              <a:t>Εικόνα </a:t>
            </a:r>
            <a:r>
              <a:rPr lang="en-US" altLang="el-GR" sz="2000" dirty="0">
                <a:solidFill>
                  <a:srgbClr val="000000"/>
                </a:solidFill>
                <a:latin typeface="Calibri" pitchFamily="34" charset="0"/>
              </a:rPr>
              <a:t>3</a:t>
            </a:r>
            <a:r>
              <a:rPr lang="el-GR" altLang="el-GR" sz="2000" dirty="0" smtClean="0">
                <a:solidFill>
                  <a:srgbClr val="000000"/>
                </a:solidFill>
                <a:latin typeface="Calibri" pitchFamily="34" charset="0"/>
              </a:rPr>
              <a:t>.</a:t>
            </a:r>
            <a:endParaRPr lang="en-US" altLang="el-GR" sz="2000" dirty="0">
              <a:solidFill>
                <a:srgbClr val="000000"/>
              </a:solidFill>
              <a:latin typeface="Calibri"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6" descr="eik 8_4"/>
          <p:cNvPicPr>
            <a:picLocks noChangeAspect="1" noChangeArrowheads="1"/>
          </p:cNvPicPr>
          <p:nvPr/>
        </p:nvPicPr>
        <p:blipFill>
          <a:blip r:embed="rId3" cstate="print"/>
          <a:srcRect/>
          <a:stretch>
            <a:fillRect/>
          </a:stretch>
        </p:blipFill>
        <p:spPr bwMode="auto">
          <a:xfrm>
            <a:off x="260350" y="2451100"/>
            <a:ext cx="8623300" cy="2778125"/>
          </a:xfrm>
          <a:prstGeom prst="rect">
            <a:avLst/>
          </a:prstGeom>
          <a:noFill/>
          <a:ln w="9525">
            <a:noFill/>
            <a:miter lim="800000"/>
            <a:headEnd/>
            <a:tailEnd/>
          </a:ln>
        </p:spPr>
      </p:pic>
      <p:sp>
        <p:nvSpPr>
          <p:cNvPr id="50179" name="Rectangle 2"/>
          <p:cNvSpPr>
            <a:spLocks noGrp="1" noChangeArrowheads="1"/>
          </p:cNvSpPr>
          <p:nvPr>
            <p:ph type="title"/>
          </p:nvPr>
        </p:nvSpPr>
        <p:spPr>
          <a:xfrm>
            <a:off x="0" y="171450"/>
            <a:ext cx="9144000" cy="1169988"/>
          </a:xfrm>
        </p:spPr>
        <p:txBody>
          <a:bodyPr/>
          <a:lstStyle/>
          <a:p>
            <a:pPr eaLnBrk="1" hangingPunct="1"/>
            <a:r>
              <a:rPr lang="el-GR" altLang="el-GR" sz="4000" b="1" smtClean="0"/>
              <a:t>Σεισμοί και εναλλακτικά μοντέλα δραστηριότητας ρηγμάτων</a:t>
            </a:r>
            <a:r>
              <a:rPr lang="el-GR" altLang="el-GR" b="1" smtClean="0"/>
              <a:t> </a:t>
            </a:r>
            <a:r>
              <a:rPr lang="el-GR" altLang="el-GR" sz="3200" b="1" smtClean="0"/>
              <a:t>(4)</a:t>
            </a:r>
            <a:endParaRPr lang="el-GR" altLang="el-GR" sz="5400" smtClean="0"/>
          </a:p>
        </p:txBody>
      </p:sp>
      <p:sp>
        <p:nvSpPr>
          <p:cNvPr id="50180" name="4 - TextBox"/>
          <p:cNvSpPr txBox="1">
            <a:spLocks noChangeArrowheads="1"/>
          </p:cNvSpPr>
          <p:nvPr/>
        </p:nvSpPr>
        <p:spPr bwMode="auto">
          <a:xfrm>
            <a:off x="3924300" y="6237288"/>
            <a:ext cx="1295400" cy="400050"/>
          </a:xfrm>
          <a:prstGeom prst="rect">
            <a:avLst/>
          </a:prstGeom>
          <a:noFill/>
          <a:ln w="9525">
            <a:noFill/>
            <a:miter lim="800000"/>
            <a:headEnd/>
            <a:tailEnd/>
          </a:ln>
        </p:spPr>
        <p:txBody>
          <a:bodyPr>
            <a:spAutoFit/>
          </a:bodyPr>
          <a:lstStyle/>
          <a:p>
            <a:pPr algn="just"/>
            <a:r>
              <a:rPr lang="el-GR" altLang="el-GR" sz="2000" dirty="0">
                <a:solidFill>
                  <a:srgbClr val="000000"/>
                </a:solidFill>
                <a:latin typeface="Calibri" pitchFamily="34" charset="0"/>
              </a:rPr>
              <a:t>Εικόνα </a:t>
            </a:r>
            <a:r>
              <a:rPr lang="en-US" altLang="el-GR" sz="2000" dirty="0">
                <a:solidFill>
                  <a:srgbClr val="000000"/>
                </a:solidFill>
                <a:latin typeface="Calibri" pitchFamily="34" charset="0"/>
              </a:rPr>
              <a:t>4</a:t>
            </a:r>
            <a:r>
              <a:rPr lang="el-GR" altLang="el-GR" sz="2000" dirty="0" smtClean="0">
                <a:solidFill>
                  <a:srgbClr val="000000"/>
                </a:solidFill>
                <a:latin typeface="Calibri" pitchFamily="34" charset="0"/>
              </a:rPr>
              <a:t>.</a:t>
            </a:r>
            <a:endParaRPr lang="en-US" altLang="el-GR" sz="2000" dirty="0">
              <a:solidFill>
                <a:srgbClr val="000000"/>
              </a:solidFill>
              <a:latin typeface="Calibri"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0" y="171450"/>
            <a:ext cx="9144000" cy="1169988"/>
          </a:xfrm>
        </p:spPr>
        <p:txBody>
          <a:bodyPr/>
          <a:lstStyle/>
          <a:p>
            <a:pPr eaLnBrk="1" hangingPunct="1"/>
            <a:r>
              <a:rPr lang="el-GR" altLang="el-GR" sz="4000" b="1" smtClean="0"/>
              <a:t>Σεισμοί και εναλλακτικά μοντέλα δραστηριότητας ρηγμάτων</a:t>
            </a:r>
            <a:r>
              <a:rPr lang="el-GR" altLang="el-GR" b="1" smtClean="0"/>
              <a:t> </a:t>
            </a:r>
            <a:r>
              <a:rPr lang="el-GR" altLang="el-GR" sz="3200" b="1" smtClean="0"/>
              <a:t>(5)</a:t>
            </a:r>
            <a:endParaRPr lang="el-GR" altLang="el-GR" sz="5400" smtClean="0"/>
          </a:p>
        </p:txBody>
      </p:sp>
      <p:pic>
        <p:nvPicPr>
          <p:cNvPr id="51203" name="Picture 5" descr="eik 8_5"/>
          <p:cNvPicPr>
            <a:picLocks noChangeAspect="1" noChangeArrowheads="1"/>
          </p:cNvPicPr>
          <p:nvPr/>
        </p:nvPicPr>
        <p:blipFill>
          <a:blip r:embed="rId2" cstate="print"/>
          <a:srcRect/>
          <a:stretch>
            <a:fillRect/>
          </a:stretch>
        </p:blipFill>
        <p:spPr bwMode="auto">
          <a:xfrm>
            <a:off x="1314450" y="1844675"/>
            <a:ext cx="6515100" cy="4117975"/>
          </a:xfrm>
          <a:prstGeom prst="rect">
            <a:avLst/>
          </a:prstGeom>
          <a:noFill/>
          <a:ln w="9525">
            <a:noFill/>
            <a:miter lim="800000"/>
            <a:headEnd/>
            <a:tailEnd/>
          </a:ln>
        </p:spPr>
      </p:pic>
      <p:sp>
        <p:nvSpPr>
          <p:cNvPr id="51204" name="4 - TextBox"/>
          <p:cNvSpPr txBox="1">
            <a:spLocks noChangeArrowheads="1"/>
          </p:cNvSpPr>
          <p:nvPr/>
        </p:nvSpPr>
        <p:spPr bwMode="auto">
          <a:xfrm>
            <a:off x="3924300" y="6237288"/>
            <a:ext cx="1295400" cy="400050"/>
          </a:xfrm>
          <a:prstGeom prst="rect">
            <a:avLst/>
          </a:prstGeom>
          <a:noFill/>
          <a:ln w="9525">
            <a:noFill/>
            <a:miter lim="800000"/>
            <a:headEnd/>
            <a:tailEnd/>
          </a:ln>
        </p:spPr>
        <p:txBody>
          <a:bodyPr>
            <a:spAutoFit/>
          </a:bodyPr>
          <a:lstStyle/>
          <a:p>
            <a:pPr algn="just"/>
            <a:r>
              <a:rPr lang="el-GR" altLang="el-GR" sz="2000" dirty="0">
                <a:solidFill>
                  <a:srgbClr val="000000"/>
                </a:solidFill>
                <a:latin typeface="Calibri" pitchFamily="34" charset="0"/>
              </a:rPr>
              <a:t>Εικόνα </a:t>
            </a:r>
            <a:r>
              <a:rPr lang="en-US" altLang="el-GR" sz="2000" dirty="0">
                <a:solidFill>
                  <a:srgbClr val="000000"/>
                </a:solidFill>
                <a:latin typeface="Calibri" pitchFamily="34" charset="0"/>
              </a:rPr>
              <a:t>5</a:t>
            </a:r>
            <a:r>
              <a:rPr lang="el-GR" altLang="el-GR" sz="2000" dirty="0" smtClean="0">
                <a:solidFill>
                  <a:srgbClr val="000000"/>
                </a:solidFill>
                <a:latin typeface="Calibri" pitchFamily="34" charset="0"/>
              </a:rPr>
              <a:t>.</a:t>
            </a:r>
            <a:endParaRPr lang="en-US" altLang="el-GR" sz="2000" dirty="0">
              <a:solidFill>
                <a:srgbClr val="000000"/>
              </a:solidFill>
              <a:latin typeface="Calibri"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7" descr="eik 8_6"/>
          <p:cNvPicPr>
            <a:picLocks noGrp="1" noChangeAspect="1" noChangeArrowheads="1"/>
          </p:cNvPicPr>
          <p:nvPr>
            <p:ph idx="1"/>
          </p:nvPr>
        </p:nvPicPr>
        <p:blipFill>
          <a:blip r:embed="rId2" cstate="print"/>
          <a:srcRect/>
          <a:stretch>
            <a:fillRect/>
          </a:stretch>
        </p:blipFill>
        <p:spPr>
          <a:xfrm>
            <a:off x="2706688" y="1541463"/>
            <a:ext cx="3730625" cy="4840287"/>
          </a:xfrm>
          <a:noFill/>
        </p:spPr>
      </p:pic>
      <p:sp>
        <p:nvSpPr>
          <p:cNvPr id="52227" name="4 - TextBox"/>
          <p:cNvSpPr txBox="1">
            <a:spLocks noChangeArrowheads="1"/>
          </p:cNvSpPr>
          <p:nvPr/>
        </p:nvSpPr>
        <p:spPr bwMode="auto">
          <a:xfrm>
            <a:off x="3924300" y="6413500"/>
            <a:ext cx="1295400" cy="400050"/>
          </a:xfrm>
          <a:prstGeom prst="rect">
            <a:avLst/>
          </a:prstGeom>
          <a:noFill/>
          <a:ln w="9525">
            <a:noFill/>
            <a:miter lim="800000"/>
            <a:headEnd/>
            <a:tailEnd/>
          </a:ln>
        </p:spPr>
        <p:txBody>
          <a:bodyPr>
            <a:spAutoFit/>
          </a:bodyPr>
          <a:lstStyle/>
          <a:p>
            <a:pPr algn="just"/>
            <a:r>
              <a:rPr lang="el-GR" altLang="el-GR" sz="2000" dirty="0">
                <a:solidFill>
                  <a:srgbClr val="000000"/>
                </a:solidFill>
                <a:latin typeface="Calibri" pitchFamily="34" charset="0"/>
              </a:rPr>
              <a:t>Εικόνα </a:t>
            </a:r>
            <a:r>
              <a:rPr lang="en-US" altLang="el-GR" sz="2000" dirty="0">
                <a:solidFill>
                  <a:srgbClr val="000000"/>
                </a:solidFill>
                <a:latin typeface="Calibri" pitchFamily="34" charset="0"/>
              </a:rPr>
              <a:t>6</a:t>
            </a:r>
            <a:r>
              <a:rPr lang="el-GR" altLang="el-GR" sz="2000" dirty="0" smtClean="0">
                <a:solidFill>
                  <a:srgbClr val="000000"/>
                </a:solidFill>
                <a:latin typeface="Calibri" pitchFamily="34" charset="0"/>
              </a:rPr>
              <a:t>.</a:t>
            </a:r>
            <a:endParaRPr lang="en-US" altLang="el-GR" sz="2000" dirty="0">
              <a:solidFill>
                <a:srgbClr val="000000"/>
              </a:solidFill>
              <a:latin typeface="Calibri" pitchFamily="34" charset="0"/>
            </a:endParaRPr>
          </a:p>
        </p:txBody>
      </p:sp>
      <p:sp>
        <p:nvSpPr>
          <p:cNvPr id="52228" name="Rectangle 2"/>
          <p:cNvSpPr>
            <a:spLocks noGrp="1" noChangeArrowheads="1"/>
          </p:cNvSpPr>
          <p:nvPr>
            <p:ph type="title"/>
          </p:nvPr>
        </p:nvSpPr>
        <p:spPr>
          <a:xfrm>
            <a:off x="0" y="171450"/>
            <a:ext cx="9144000" cy="1169988"/>
          </a:xfrm>
        </p:spPr>
        <p:txBody>
          <a:bodyPr/>
          <a:lstStyle/>
          <a:p>
            <a:pPr eaLnBrk="1" hangingPunct="1"/>
            <a:r>
              <a:rPr lang="el-GR" altLang="el-GR" sz="4000" b="1" smtClean="0"/>
              <a:t>Σεισμοί και εναλλακτικά μοντέλα δραστηριότητας ρηγμάτων</a:t>
            </a:r>
            <a:r>
              <a:rPr lang="el-GR" altLang="el-GR" b="1" smtClean="0"/>
              <a:t> </a:t>
            </a:r>
            <a:r>
              <a:rPr lang="el-GR" altLang="el-GR" sz="3200" b="1" smtClean="0"/>
              <a:t>(6)</a:t>
            </a:r>
            <a:endParaRPr lang="el-GR" altLang="el-GR" sz="540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907704" y="548680"/>
            <a:ext cx="5328592" cy="794352"/>
          </a:xfrm>
        </p:spPr>
        <p:txBody>
          <a:bodyPr>
            <a:normAutofit/>
          </a:bodyPr>
          <a:lstStyle/>
          <a:p>
            <a:r>
              <a:rPr lang="el-GR" sz="4400" b="1" dirty="0" smtClean="0"/>
              <a:t>Σημείωμα Αναφοράς</a:t>
            </a:r>
            <a:endParaRPr lang="el-GR" sz="4400" b="1" dirty="0"/>
          </a:p>
        </p:txBody>
      </p:sp>
      <p:sp>
        <p:nvSpPr>
          <p:cNvPr id="3" name="2 - Θέση περιεχομένου"/>
          <p:cNvSpPr>
            <a:spLocks noGrp="1"/>
          </p:cNvSpPr>
          <p:nvPr>
            <p:ph idx="1"/>
          </p:nvPr>
        </p:nvSpPr>
        <p:spPr>
          <a:xfrm>
            <a:off x="467544" y="2492896"/>
            <a:ext cx="8229600" cy="2520280"/>
          </a:xfrm>
        </p:spPr>
        <p:txBody>
          <a:bodyPr>
            <a:normAutofit/>
          </a:bodyPr>
          <a:lstStyle/>
          <a:p>
            <a:pPr>
              <a:buNone/>
            </a:pPr>
            <a:r>
              <a:rPr lang="el-GR" dirty="0" smtClean="0"/>
              <a:t>	</a:t>
            </a:r>
            <a:r>
              <a:rPr lang="en-US" sz="2800" dirty="0" smtClean="0"/>
              <a:t>Copyright, </a:t>
            </a:r>
            <a:r>
              <a:rPr lang="el-GR" sz="2800" dirty="0" smtClean="0"/>
              <a:t>Πανεπιστήμιο Πατρών, Ιωάννης </a:t>
            </a:r>
            <a:r>
              <a:rPr lang="el-GR" sz="2800" dirty="0" err="1" smtClean="0"/>
              <a:t>Κουκουβέλας</a:t>
            </a:r>
            <a:r>
              <a:rPr lang="el-GR" sz="2800" dirty="0" smtClean="0"/>
              <a:t>, Σωτήριος </a:t>
            </a:r>
            <a:r>
              <a:rPr lang="el-GR" sz="2800" dirty="0" err="1" smtClean="0"/>
              <a:t>Κοκκάλας</a:t>
            </a:r>
            <a:r>
              <a:rPr lang="el-GR" sz="2800" dirty="0" smtClean="0"/>
              <a:t> και Βασιλική </a:t>
            </a:r>
            <a:r>
              <a:rPr lang="el-GR" sz="2800" dirty="0" err="1" smtClean="0"/>
              <a:t>Ζυγούρη</a:t>
            </a:r>
            <a:r>
              <a:rPr lang="el-GR" sz="2800" dirty="0" smtClean="0"/>
              <a:t>. «Γεωλογία </a:t>
            </a:r>
            <a:r>
              <a:rPr lang="el-GR" sz="2800" dirty="0" smtClean="0"/>
              <a:t>και </a:t>
            </a:r>
            <a:r>
              <a:rPr lang="el-GR" sz="2800" dirty="0" smtClean="0"/>
              <a:t>Σεισμοί». </a:t>
            </a:r>
            <a:r>
              <a:rPr lang="el-GR" sz="2800" dirty="0" smtClean="0"/>
              <a:t>Έκδοση: 1.0. </a:t>
            </a:r>
            <a:r>
              <a:rPr lang="el-GR" sz="2800" dirty="0" smtClean="0"/>
              <a:t>Πάτρα 2015. </a:t>
            </a:r>
            <a:r>
              <a:rPr lang="el-GR" altLang="el-GR" sz="2800" dirty="0" smtClean="0">
                <a:cs typeface="Arial" charset="0"/>
              </a:rPr>
              <a:t>Διαθέσιμο από τη δικτυακή διεύθυνση: </a:t>
            </a:r>
            <a:r>
              <a:rPr lang="en-US" altLang="el-GR" sz="2800" dirty="0" smtClean="0">
                <a:cs typeface="Arial" charset="0"/>
              </a:rPr>
              <a:t>https://eclass.upatras.gr/courses/GEO344/</a:t>
            </a:r>
            <a:endParaRPr lang="el-GR" sz="2800" dirty="0" smtClean="0"/>
          </a:p>
          <a:p>
            <a:pPr>
              <a:buNone/>
            </a:pPr>
            <a:endParaRPr lang="el-G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3 - Ορθογώνιο"/>
          <p:cNvSpPr>
            <a:spLocks noChangeArrowheads="1"/>
          </p:cNvSpPr>
          <p:nvPr/>
        </p:nvSpPr>
        <p:spPr bwMode="auto">
          <a:xfrm>
            <a:off x="71438" y="1052513"/>
            <a:ext cx="9072562" cy="1554162"/>
          </a:xfrm>
          <a:prstGeom prst="rect">
            <a:avLst/>
          </a:prstGeom>
          <a:noFill/>
          <a:ln w="9525">
            <a:noFill/>
            <a:miter lim="800000"/>
            <a:headEnd/>
            <a:tailEnd/>
          </a:ln>
        </p:spPr>
        <p:txBody>
          <a:bodyPr>
            <a:spAutoFit/>
          </a:bodyPr>
          <a:lstStyle/>
          <a:p>
            <a:r>
              <a:rPr lang="el-GR" sz="1900">
                <a:solidFill>
                  <a:srgbClr val="000000"/>
                </a:solidFill>
                <a:latin typeface="Calibri" pitchFamily="34" charset="0"/>
                <a:cs typeface="Arial" charset="0"/>
              </a:rPr>
              <a:t>Το παρόν υλικό διατίθεται με τους όρους της άδειας χρήσης Creative Commons Αναφορά, Μη Εμπορική Χρήση, Μη παράγωγα έργα 4.0 [1] ή μεταγενέστερη, Διεθνής Έκδοση. Εξαιρούνται τα αυτοτελή έργα τρίτων π.χ. φωτογραφίες, διαγράμματα κ.λ.π., τα οποία εμπεριέχονται σε αυτό και τα οποία αναφέρονται μαζί με τους όρους χρήσης τους στο «Σημείωμα Χρήσης Έργων Τρίτων». </a:t>
            </a:r>
          </a:p>
        </p:txBody>
      </p:sp>
      <p:sp>
        <p:nvSpPr>
          <p:cNvPr id="14339" name="AutoShape 2" descr="Αποτέλεσμα εικόνας για ΨΨ ΒΥ ΣΑ"/>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l-GR" altLang="el-GR" sz="1800">
              <a:solidFill>
                <a:srgbClr val="000000"/>
              </a:solidFill>
              <a:latin typeface="Tahoma" pitchFamily="34" charset="0"/>
              <a:cs typeface="Arial" charset="0"/>
            </a:endParaRPr>
          </a:p>
        </p:txBody>
      </p:sp>
      <p:sp>
        <p:nvSpPr>
          <p:cNvPr id="14340" name="AutoShape 4" descr="Αποτέλεσμα εικόνας για ΨΨ ΒΥ ΣΑ"/>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l-GR" altLang="el-GR" sz="1800">
              <a:solidFill>
                <a:srgbClr val="000000"/>
              </a:solidFill>
              <a:latin typeface="Tahoma" pitchFamily="34" charset="0"/>
              <a:cs typeface="Arial" charset="0"/>
            </a:endParaRPr>
          </a:p>
        </p:txBody>
      </p:sp>
      <p:sp>
        <p:nvSpPr>
          <p:cNvPr id="14341" name="8 - Ορθογώνιο"/>
          <p:cNvSpPr>
            <a:spLocks noChangeArrowheads="1"/>
          </p:cNvSpPr>
          <p:nvPr/>
        </p:nvSpPr>
        <p:spPr bwMode="auto">
          <a:xfrm>
            <a:off x="36513" y="4160838"/>
            <a:ext cx="9070975" cy="2724150"/>
          </a:xfrm>
          <a:prstGeom prst="rect">
            <a:avLst/>
          </a:prstGeom>
          <a:noFill/>
          <a:ln w="9525">
            <a:noFill/>
            <a:miter lim="800000"/>
            <a:headEnd/>
            <a:tailEnd/>
          </a:ln>
        </p:spPr>
        <p:txBody>
          <a:bodyPr>
            <a:spAutoFit/>
          </a:bodyPr>
          <a:lstStyle/>
          <a:p>
            <a:pPr algn="just"/>
            <a:r>
              <a:rPr lang="el-GR" sz="1900" b="1">
                <a:solidFill>
                  <a:srgbClr val="000000"/>
                </a:solidFill>
                <a:latin typeface="Calibri" pitchFamily="34" charset="0"/>
                <a:cs typeface="Arial" charset="0"/>
              </a:rPr>
              <a:t>Σύμφωνα με αυτήν την άδεια ο δικαιούχος σας δίνει το δικαίωμα να:</a:t>
            </a:r>
          </a:p>
          <a:p>
            <a:pPr algn="just"/>
            <a:r>
              <a:rPr lang="el-GR" sz="1900" b="1">
                <a:solidFill>
                  <a:srgbClr val="000000"/>
                </a:solidFill>
                <a:latin typeface="Calibri" pitchFamily="34" charset="0"/>
                <a:cs typeface="Arial" charset="0"/>
              </a:rPr>
              <a:t>Μοιραστείτε</a:t>
            </a:r>
            <a:r>
              <a:rPr lang="el-GR" sz="1900">
                <a:solidFill>
                  <a:srgbClr val="000000"/>
                </a:solidFill>
                <a:latin typeface="Calibri" pitchFamily="34" charset="0"/>
                <a:cs typeface="Arial" charset="0"/>
              </a:rPr>
              <a:t> — αντιγράψετε και αναδιανέμετε το υλικό</a:t>
            </a:r>
          </a:p>
          <a:p>
            <a:pPr algn="just"/>
            <a:r>
              <a:rPr lang="el-GR" sz="1900" b="1">
                <a:solidFill>
                  <a:srgbClr val="000000"/>
                </a:solidFill>
                <a:latin typeface="Calibri" pitchFamily="34" charset="0"/>
                <a:cs typeface="Arial" charset="0"/>
              </a:rPr>
              <a:t>Υπό τους ακόλουθους όρους:</a:t>
            </a:r>
          </a:p>
          <a:p>
            <a:pPr algn="just"/>
            <a:r>
              <a:rPr lang="el-GR" sz="1900" b="1">
                <a:solidFill>
                  <a:srgbClr val="000000"/>
                </a:solidFill>
                <a:latin typeface="Calibri" pitchFamily="34" charset="0"/>
                <a:cs typeface="Arial" charset="0"/>
              </a:rPr>
              <a:t>Αναφορά Δημιουργού</a:t>
            </a:r>
            <a:r>
              <a:rPr lang="el-GR" sz="1900">
                <a:solidFill>
                  <a:srgbClr val="000000"/>
                </a:solidFill>
                <a:latin typeface="Calibri" pitchFamily="34" charset="0"/>
                <a:cs typeface="Arial" charset="0"/>
              </a:rPr>
              <a:t> — Θα πρέπει να καταχωρίσετε αναφορά στο δημιουργό, με σύνδεσμο της άδειας</a:t>
            </a:r>
          </a:p>
          <a:p>
            <a:pPr algn="just"/>
            <a:r>
              <a:rPr lang="el-GR" sz="1900" b="1">
                <a:solidFill>
                  <a:srgbClr val="000000"/>
                </a:solidFill>
                <a:latin typeface="Calibri" pitchFamily="34" charset="0"/>
                <a:cs typeface="Arial" charset="0"/>
              </a:rPr>
              <a:t>Μη εμπορική χρήση</a:t>
            </a:r>
            <a:r>
              <a:rPr lang="el-GR" sz="1900">
                <a:solidFill>
                  <a:srgbClr val="000000"/>
                </a:solidFill>
                <a:latin typeface="Calibri" pitchFamily="34" charset="0"/>
                <a:cs typeface="Arial" charset="0"/>
              </a:rPr>
              <a:t> — Δεν μπορείτε να χρησιμοποιήσετε το υλικό για εμπορικούς σκοπούς</a:t>
            </a:r>
          </a:p>
          <a:p>
            <a:pPr algn="just"/>
            <a:r>
              <a:rPr lang="el-GR" sz="1900" b="1">
                <a:solidFill>
                  <a:srgbClr val="000000"/>
                </a:solidFill>
                <a:latin typeface="Calibri" pitchFamily="34" charset="0"/>
                <a:cs typeface="Arial" charset="0"/>
              </a:rPr>
              <a:t>Μη παράγωγα έργα</a:t>
            </a:r>
            <a:r>
              <a:rPr lang="el-GR" sz="1900">
                <a:solidFill>
                  <a:srgbClr val="000000"/>
                </a:solidFill>
                <a:latin typeface="Calibri" pitchFamily="34" charset="0"/>
                <a:cs typeface="Arial" charset="0"/>
              </a:rPr>
              <a:t> — Μπορείτε να αναδιανείμετε το υλικό ως έχει, χωρίς να προβείτε σε αλλαγές (ανάμιξη, τροποποίηση)</a:t>
            </a:r>
            <a:endParaRPr lang="el-GR" sz="1900" b="1">
              <a:solidFill>
                <a:srgbClr val="000000"/>
              </a:solidFill>
              <a:latin typeface="Calibri" pitchFamily="34" charset="0"/>
              <a:cs typeface="Arial" charset="0"/>
            </a:endParaRPr>
          </a:p>
        </p:txBody>
      </p:sp>
      <p:sp>
        <p:nvSpPr>
          <p:cNvPr id="14342" name="AutoShape 2" descr="Αποτέλεσμα εικόνας για cc by nc nd"/>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l-GR" altLang="el-GR" sz="1800">
              <a:solidFill>
                <a:srgbClr val="000000"/>
              </a:solidFill>
              <a:latin typeface="Tahoma" pitchFamily="34" charset="0"/>
              <a:cs typeface="Arial" charset="0"/>
            </a:endParaRPr>
          </a:p>
        </p:txBody>
      </p:sp>
      <p:sp>
        <p:nvSpPr>
          <p:cNvPr id="14343" name="AutoShape 4" descr="Αποτέλεσμα εικόνας για cc by nc nd"/>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l-GR" altLang="el-GR" sz="1800">
              <a:solidFill>
                <a:srgbClr val="000000"/>
              </a:solidFill>
              <a:latin typeface="Tahoma" pitchFamily="34" charset="0"/>
              <a:cs typeface="Arial" charset="0"/>
            </a:endParaRPr>
          </a:p>
        </p:txBody>
      </p:sp>
      <p:pic>
        <p:nvPicPr>
          <p:cNvPr id="14344" name="Picture 6" descr="http://mirrors.creativecommons.org/presskit/buttons/88x31/png/by-nc-nd.eu.png"/>
          <p:cNvPicPr>
            <a:picLocks noChangeAspect="1" noChangeArrowheads="1"/>
          </p:cNvPicPr>
          <p:nvPr/>
        </p:nvPicPr>
        <p:blipFill>
          <a:blip r:embed="rId2" cstate="print"/>
          <a:srcRect/>
          <a:stretch>
            <a:fillRect/>
          </a:stretch>
        </p:blipFill>
        <p:spPr bwMode="auto">
          <a:xfrm>
            <a:off x="3216275" y="2636838"/>
            <a:ext cx="2711450" cy="936625"/>
          </a:xfrm>
          <a:prstGeom prst="rect">
            <a:avLst/>
          </a:prstGeom>
          <a:noFill/>
          <a:ln w="9525">
            <a:noFill/>
            <a:miter lim="800000"/>
            <a:headEnd/>
            <a:tailEnd/>
          </a:ln>
        </p:spPr>
      </p:pic>
      <p:sp>
        <p:nvSpPr>
          <p:cNvPr id="14345" name="Τίτλος 1"/>
          <p:cNvSpPr txBox="1">
            <a:spLocks/>
          </p:cNvSpPr>
          <p:nvPr/>
        </p:nvSpPr>
        <p:spPr bwMode="auto">
          <a:xfrm>
            <a:off x="2635250" y="115888"/>
            <a:ext cx="3873500" cy="793750"/>
          </a:xfrm>
          <a:prstGeom prst="rect">
            <a:avLst/>
          </a:prstGeom>
          <a:noFill/>
          <a:ln w="9525">
            <a:noFill/>
            <a:miter lim="800000"/>
            <a:headEnd/>
            <a:tailEnd/>
          </a:ln>
        </p:spPr>
        <p:txBody>
          <a:bodyPr anchor="ctr"/>
          <a:lstStyle/>
          <a:p>
            <a:r>
              <a:rPr lang="el-GR" altLang="el-GR" sz="4400" b="1">
                <a:solidFill>
                  <a:srgbClr val="000000"/>
                </a:solidFill>
                <a:latin typeface="Calibri" pitchFamily="34" charset="0"/>
                <a:cs typeface="Arial" charset="0"/>
              </a:rPr>
              <a:t>Άδειες Χρήσης</a:t>
            </a:r>
          </a:p>
        </p:txBody>
      </p:sp>
      <p:sp>
        <p:nvSpPr>
          <p:cNvPr id="14346" name="Ορθογώνιο 7"/>
          <p:cNvSpPr>
            <a:spLocks noChangeArrowheads="1"/>
          </p:cNvSpPr>
          <p:nvPr/>
        </p:nvSpPr>
        <p:spPr bwMode="auto">
          <a:xfrm>
            <a:off x="36513" y="3635375"/>
            <a:ext cx="9144000" cy="369888"/>
          </a:xfrm>
          <a:prstGeom prst="rect">
            <a:avLst/>
          </a:prstGeom>
          <a:noFill/>
          <a:ln w="9525">
            <a:noFill/>
            <a:miter lim="800000"/>
            <a:headEnd/>
            <a:tailEnd/>
          </a:ln>
        </p:spPr>
        <p:txBody>
          <a:bodyPr>
            <a:spAutoFit/>
          </a:bodyPr>
          <a:lstStyle/>
          <a:p>
            <a:r>
              <a:rPr lang="en-US" sz="1800">
                <a:solidFill>
                  <a:srgbClr val="000000"/>
                </a:solidFill>
                <a:latin typeface="Calibri" pitchFamily="34" charset="0"/>
                <a:cs typeface="Arial" charset="0"/>
              </a:rPr>
              <a:t>[1] http://creativecommons.org/licenses/by-nc-nd/4.0/ </a:t>
            </a:r>
            <a:endParaRPr lang="el-GR" sz="1800">
              <a:solidFill>
                <a:srgbClr val="000000"/>
              </a:solidFill>
              <a:latin typeface="Calibri" pitchFamily="34" charset="0"/>
              <a:cs typeface="Arial"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75556" y="474408"/>
            <a:ext cx="7992888" cy="794352"/>
          </a:xfrm>
        </p:spPr>
        <p:txBody>
          <a:bodyPr>
            <a:normAutofit/>
          </a:bodyPr>
          <a:lstStyle/>
          <a:p>
            <a:r>
              <a:rPr lang="el-GR" sz="4400" b="1" dirty="0" smtClean="0"/>
              <a:t>Σημείωμα Χρήσης Έργων Τρίτων</a:t>
            </a:r>
            <a:endParaRPr lang="el-GR" sz="4400" b="1" dirty="0"/>
          </a:p>
        </p:txBody>
      </p:sp>
      <p:sp>
        <p:nvSpPr>
          <p:cNvPr id="3" name="2 - Θέση περιεχομένου"/>
          <p:cNvSpPr>
            <a:spLocks noGrp="1"/>
          </p:cNvSpPr>
          <p:nvPr>
            <p:ph idx="1"/>
          </p:nvPr>
        </p:nvSpPr>
        <p:spPr>
          <a:xfrm>
            <a:off x="467544" y="2060848"/>
            <a:ext cx="8229600" cy="2861672"/>
          </a:xfrm>
        </p:spPr>
        <p:txBody>
          <a:bodyPr>
            <a:normAutofit fontScale="85000" lnSpcReduction="10000"/>
          </a:bodyPr>
          <a:lstStyle/>
          <a:p>
            <a:pPr>
              <a:buNone/>
            </a:pPr>
            <a:r>
              <a:rPr lang="el-GR" dirty="0" smtClean="0"/>
              <a:t>	Το υλικό της παρουσίασης προέρχεται από το βιβλίο:</a:t>
            </a:r>
          </a:p>
          <a:p>
            <a:pPr>
              <a:buNone/>
            </a:pPr>
            <a:endParaRPr lang="el-GR" dirty="0" smtClean="0"/>
          </a:p>
          <a:p>
            <a:pPr>
              <a:lnSpc>
                <a:spcPct val="110000"/>
              </a:lnSpc>
              <a:buNone/>
            </a:pPr>
            <a:r>
              <a:rPr lang="el-GR" dirty="0" smtClean="0"/>
              <a:t>	</a:t>
            </a:r>
            <a:r>
              <a:rPr lang="el-GR" b="1" i="1" dirty="0" smtClean="0"/>
              <a:t>ΓΕΩΛΟΓΙΑ ΚΑΙ ΣΕΙΣΜΟΙ</a:t>
            </a:r>
            <a:endParaRPr lang="el-GR" dirty="0" smtClean="0"/>
          </a:p>
          <a:p>
            <a:pPr>
              <a:lnSpc>
                <a:spcPct val="110000"/>
              </a:lnSpc>
              <a:buNone/>
            </a:pPr>
            <a:r>
              <a:rPr lang="el-GR" dirty="0" smtClean="0"/>
              <a:t>	Ιωάννης </a:t>
            </a:r>
            <a:r>
              <a:rPr lang="el-GR" dirty="0" err="1" smtClean="0"/>
              <a:t>Κουκουβέλας</a:t>
            </a:r>
            <a:r>
              <a:rPr lang="el-GR" dirty="0" smtClean="0"/>
              <a:t>, Σωτήριος </a:t>
            </a:r>
            <a:r>
              <a:rPr lang="el-GR" dirty="0" err="1" smtClean="0"/>
              <a:t>Κοκκάλας</a:t>
            </a:r>
            <a:r>
              <a:rPr lang="el-GR" dirty="0" smtClean="0"/>
              <a:t> και Βασιλική </a:t>
            </a:r>
            <a:r>
              <a:rPr lang="el-GR" dirty="0" err="1" smtClean="0"/>
              <a:t>Ζυγούρη</a:t>
            </a:r>
            <a:r>
              <a:rPr lang="el-GR" dirty="0" smtClean="0"/>
              <a:t>, </a:t>
            </a:r>
            <a:r>
              <a:rPr lang="el-GR" dirty="0"/>
              <a:t>Εκδόσεις </a:t>
            </a:r>
            <a:r>
              <a:rPr lang="el-GR" dirty="0" err="1"/>
              <a:t>Δίσιγμα</a:t>
            </a:r>
            <a:r>
              <a:rPr lang="el-GR" dirty="0"/>
              <a:t> – Έκδοση 2010 –ISBN: </a:t>
            </a:r>
            <a:r>
              <a:rPr lang="el-GR" dirty="0" smtClean="0"/>
              <a:t>978-960-9935-03-6</a:t>
            </a:r>
            <a:endParaRPr lang="el-GR" dirty="0"/>
          </a:p>
        </p:txBody>
      </p:sp>
    </p:spTree>
    <p:extLst>
      <p:ext uri="{BB962C8B-B14F-4D97-AF65-F5344CB8AC3E}">
        <p14:creationId xmlns:p14="http://schemas.microsoft.com/office/powerpoint/2010/main" xmlns="" val="14895239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1 - Τίτλος"/>
          <p:cNvSpPr>
            <a:spLocks noGrp="1"/>
          </p:cNvSpPr>
          <p:nvPr>
            <p:ph type="title"/>
          </p:nvPr>
        </p:nvSpPr>
        <p:spPr>
          <a:xfrm>
            <a:off x="2335213" y="2420938"/>
            <a:ext cx="4473575" cy="938212"/>
          </a:xfrm>
        </p:spPr>
        <p:txBody>
          <a:bodyPr/>
          <a:lstStyle/>
          <a:p>
            <a:pPr eaLnBrk="1" hangingPunct="1"/>
            <a:r>
              <a:rPr lang="el-GR" altLang="el-GR" b="1" smtClean="0"/>
              <a:t>Τέλος Ενότητας</a:t>
            </a:r>
          </a:p>
        </p:txBody>
      </p:sp>
      <p:pic>
        <p:nvPicPr>
          <p:cNvPr id="56323"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04900" y="5732463"/>
            <a:ext cx="2314575" cy="809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6324"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924300" y="5589588"/>
            <a:ext cx="4310063" cy="1025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0563713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Τίτλος 1"/>
          <p:cNvSpPr>
            <a:spLocks noGrp="1"/>
          </p:cNvSpPr>
          <p:nvPr>
            <p:ph type="title"/>
          </p:nvPr>
        </p:nvSpPr>
        <p:spPr>
          <a:xfrm>
            <a:off x="2447925" y="404813"/>
            <a:ext cx="4248150" cy="793750"/>
          </a:xfrm>
        </p:spPr>
        <p:txBody>
          <a:bodyPr/>
          <a:lstStyle/>
          <a:p>
            <a:pPr algn="l" eaLnBrk="1" hangingPunct="1"/>
            <a:r>
              <a:rPr lang="el-GR" altLang="el-GR" b="1" smtClean="0"/>
              <a:t>Χρηματοδότηση</a:t>
            </a:r>
          </a:p>
        </p:txBody>
      </p:sp>
      <p:sp>
        <p:nvSpPr>
          <p:cNvPr id="3" name="Θέση περιεχομένου 2"/>
          <p:cNvSpPr>
            <a:spLocks noGrp="1"/>
          </p:cNvSpPr>
          <p:nvPr>
            <p:ph idx="1"/>
          </p:nvPr>
        </p:nvSpPr>
        <p:spPr>
          <a:xfrm>
            <a:off x="468313" y="1412875"/>
            <a:ext cx="8229600" cy="3600450"/>
          </a:xfrm>
        </p:spPr>
        <p:txBody>
          <a:bodyPr rtlCol="0">
            <a:normAutofit/>
          </a:bodyPr>
          <a:lstStyle/>
          <a:p>
            <a:pPr eaLnBrk="1" fontAlgn="auto" hangingPunct="1">
              <a:spcAft>
                <a:spcPts val="0"/>
              </a:spcAft>
              <a:buFont typeface="Arial" panose="020B0604020202020204" pitchFamily="34" charset="0"/>
              <a:buChar char="•"/>
              <a:defRPr/>
            </a:pPr>
            <a:r>
              <a:rPr lang="el-GR" sz="2400" dirty="0">
                <a:latin typeface="+mj-lt"/>
              </a:rPr>
              <a:t>Το παρόν εκπαιδευτικό υλικό έχει αναπτυχθεί στα πλαίσια του εκπαιδευτικού έργου του διδάσκοντα.</a:t>
            </a:r>
            <a:endParaRPr lang="en-US" sz="2400" dirty="0">
              <a:latin typeface="+mj-lt"/>
            </a:endParaRPr>
          </a:p>
          <a:p>
            <a:pPr eaLnBrk="1" fontAlgn="auto" hangingPunct="1">
              <a:spcAft>
                <a:spcPts val="0"/>
              </a:spcAft>
              <a:buFont typeface="Arial" panose="020B0604020202020204" pitchFamily="34" charset="0"/>
              <a:buChar char="•"/>
              <a:defRPr/>
            </a:pPr>
            <a:r>
              <a:rPr lang="el-GR" sz="2400" dirty="0">
                <a:latin typeface="+mj-lt"/>
              </a:rPr>
              <a:t>Το έργο «</a:t>
            </a:r>
            <a:r>
              <a:rPr lang="el-GR" sz="2400" b="1" dirty="0">
                <a:latin typeface="+mj-lt"/>
              </a:rPr>
              <a:t>Ανοικτά Ακαδημαϊκά Μαθήματα στο Πανεπιστήμιο Πατρών</a:t>
            </a:r>
            <a:r>
              <a:rPr lang="el-GR" sz="2400" dirty="0">
                <a:latin typeface="+mj-lt"/>
              </a:rPr>
              <a:t>» έχει χρηματοδοτήσει μόνο τη αναδιαμόρφωση του εκπαιδευτικού υλικού. </a:t>
            </a:r>
          </a:p>
          <a:p>
            <a:pPr eaLnBrk="1" fontAlgn="auto" hangingPunct="1">
              <a:spcAft>
                <a:spcPts val="0"/>
              </a:spcAft>
              <a:buFont typeface="Arial" panose="020B0604020202020204" pitchFamily="34" charset="0"/>
              <a:buChar char="•"/>
              <a:defRPr/>
            </a:pPr>
            <a:r>
              <a:rPr lang="el-GR" sz="2400" dirty="0">
                <a:latin typeface="+mj-lt"/>
              </a:rPr>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a:p>
            <a:pPr eaLnBrk="1" fontAlgn="auto" hangingPunct="1">
              <a:spcAft>
                <a:spcPts val="0"/>
              </a:spcAft>
              <a:buFont typeface="Arial" panose="020B0604020202020204" pitchFamily="34" charset="0"/>
              <a:buChar char="•"/>
              <a:defRPr/>
            </a:pPr>
            <a:endParaRPr lang="el-GR" dirty="0"/>
          </a:p>
        </p:txBody>
      </p:sp>
      <p:pic>
        <p:nvPicPr>
          <p:cNvPr id="17412" name="Picture 3" descr="Λογότυπο Επιχειρησιακού Προγράμματος Εκπαίδευση και Δια βίου Μάθηση"/>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04938" y="5054600"/>
            <a:ext cx="6480175" cy="1543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1988336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4" descr="head 8"/>
          <p:cNvPicPr>
            <a:picLocks noChangeAspect="1" noChangeArrowheads="1"/>
          </p:cNvPicPr>
          <p:nvPr/>
        </p:nvPicPr>
        <p:blipFill>
          <a:blip r:embed="rId3" cstate="print"/>
          <a:srcRect/>
          <a:stretch>
            <a:fillRect/>
          </a:stretch>
        </p:blipFill>
        <p:spPr bwMode="auto">
          <a:xfrm>
            <a:off x="198438" y="1339850"/>
            <a:ext cx="8747125" cy="4249738"/>
          </a:xfrm>
          <a:prstGeom prst="rect">
            <a:avLst/>
          </a:prstGeom>
          <a:noFill/>
          <a:ln w="9525">
            <a:noFill/>
            <a:miter lim="800000"/>
            <a:headEnd/>
            <a:tailEnd/>
          </a:ln>
        </p:spPr>
      </p:pic>
      <p:sp>
        <p:nvSpPr>
          <p:cNvPr id="37891" name="Rectangle 2"/>
          <p:cNvSpPr>
            <a:spLocks noGrp="1" noChangeArrowheads="1"/>
          </p:cNvSpPr>
          <p:nvPr>
            <p:ph type="title"/>
          </p:nvPr>
        </p:nvSpPr>
        <p:spPr>
          <a:xfrm>
            <a:off x="5208588" y="349250"/>
            <a:ext cx="3395662" cy="847725"/>
          </a:xfrm>
        </p:spPr>
        <p:txBody>
          <a:bodyPr/>
          <a:lstStyle/>
          <a:p>
            <a:pPr algn="r" eaLnBrk="1" hangingPunct="1"/>
            <a:r>
              <a:rPr lang="el-GR" altLang="el-GR" b="1" smtClean="0"/>
              <a:t>ΚΕΦΑΛΑΙΟ 8</a:t>
            </a:r>
          </a:p>
        </p:txBody>
      </p:sp>
      <p:sp>
        <p:nvSpPr>
          <p:cNvPr id="29700" name="Rectangle 5"/>
          <p:cNvSpPr>
            <a:spLocks noChangeArrowheads="1"/>
          </p:cNvSpPr>
          <p:nvPr/>
        </p:nvSpPr>
        <p:spPr bwMode="auto">
          <a:xfrm>
            <a:off x="323850" y="5732463"/>
            <a:ext cx="4248150" cy="79375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defRPr/>
            </a:pPr>
            <a:r>
              <a:rPr lang="el-GR" altLang="el-GR" sz="3600" b="1" dirty="0" smtClean="0">
                <a:latin typeface="+mj-lt"/>
              </a:rPr>
              <a:t>Σεισμοί και Ρήγματα</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Θέση περιεχομένου 2"/>
          <p:cNvSpPr>
            <a:spLocks noGrp="1"/>
          </p:cNvSpPr>
          <p:nvPr>
            <p:ph idx="1"/>
          </p:nvPr>
        </p:nvSpPr>
        <p:spPr>
          <a:xfrm>
            <a:off x="107950" y="2103438"/>
            <a:ext cx="9036050" cy="4710112"/>
          </a:xfrm>
        </p:spPr>
        <p:txBody>
          <a:bodyPr/>
          <a:lstStyle/>
          <a:p>
            <a:r>
              <a:rPr lang="el-GR" altLang="el-GR" sz="2800" smtClean="0"/>
              <a:t>Μια μεγάλη πρόκληση: Η πρόβλεψη των σεισμών </a:t>
            </a:r>
          </a:p>
          <a:p>
            <a:r>
              <a:rPr lang="el-GR" altLang="el-GR" sz="2800" smtClean="0"/>
              <a:t>Πρόβλεψη= Ακρίβεια στο χώρο, το χρόνο και το μέγεθος. </a:t>
            </a:r>
          </a:p>
          <a:p>
            <a:r>
              <a:rPr lang="el-GR" altLang="el-GR" sz="2800" smtClean="0"/>
              <a:t>Η κατανόηση της γεωλογίας ρηγμάτων = εκτίμηση ενεργοποίησης ρηγμάτων (ιδεατά η καταγραφή όλων των ενεργών ρηγμάτων, εύρεση περιόδου επανάληψης, μεγέθη) πιθανά οδηγεί σε πρόβλεψη. </a:t>
            </a:r>
          </a:p>
          <a:p>
            <a:r>
              <a:rPr lang="el-GR" altLang="el-GR" sz="2800" smtClean="0"/>
              <a:t>Η προαναφερόμενη γνώση δεν υπάρχει. </a:t>
            </a:r>
          </a:p>
          <a:p>
            <a:r>
              <a:rPr lang="el-GR" altLang="el-GR" sz="2800" smtClean="0"/>
              <a:t>Γνωστοί σεισμοί λιγότεροι ή ίσοι με δύο σε κάθε ρήγμα. </a:t>
            </a:r>
          </a:p>
        </p:txBody>
      </p:sp>
      <p:sp>
        <p:nvSpPr>
          <p:cNvPr id="4" name="Rectangle 5"/>
          <p:cNvSpPr>
            <a:spLocks noChangeArrowheads="1"/>
          </p:cNvSpPr>
          <p:nvPr/>
        </p:nvSpPr>
        <p:spPr bwMode="auto">
          <a:xfrm>
            <a:off x="1493838" y="333375"/>
            <a:ext cx="6156325" cy="792163"/>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defRPr/>
            </a:pPr>
            <a:r>
              <a:rPr lang="el-GR" altLang="el-GR" sz="4400" b="1" dirty="0" smtClean="0">
                <a:latin typeface="+mj-lt"/>
              </a:rPr>
              <a:t>Σεισμοί και Ρήγματα </a:t>
            </a:r>
            <a:r>
              <a:rPr lang="el-GR" altLang="el-GR" sz="3600" b="1" dirty="0" smtClean="0">
                <a:latin typeface="+mj-lt"/>
              </a:rPr>
              <a:t>(1)</a:t>
            </a:r>
            <a:endParaRPr lang="el-GR" altLang="el-GR" sz="4400" b="1" dirty="0" smtClean="0">
              <a:latin typeface="+mj-l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Θέση περιεχομένου 2"/>
          <p:cNvSpPr>
            <a:spLocks noGrp="1"/>
          </p:cNvSpPr>
          <p:nvPr>
            <p:ph idx="1"/>
          </p:nvPr>
        </p:nvSpPr>
        <p:spPr>
          <a:xfrm>
            <a:off x="0" y="1887538"/>
            <a:ext cx="9144000" cy="4997450"/>
          </a:xfrm>
        </p:spPr>
        <p:txBody>
          <a:bodyPr/>
          <a:lstStyle/>
          <a:p>
            <a:r>
              <a:rPr lang="el-GR" altLang="el-GR" sz="2800" smtClean="0"/>
              <a:t>Η περίοδος επανάληψης προκύπτει από την παλαιοσεισμολογία.</a:t>
            </a:r>
          </a:p>
          <a:p>
            <a:r>
              <a:rPr lang="el-GR" altLang="el-GR" sz="2800" smtClean="0"/>
              <a:t>Τα ρήγματα έχουν περιόδους επανάληψης μικρές, ενδιάμεσες ή μεγάλες.</a:t>
            </a:r>
          </a:p>
          <a:p>
            <a:r>
              <a:rPr lang="el-GR" altLang="el-GR" sz="2800" smtClean="0"/>
              <a:t>Ρήγμα Αιγίου σεισμοί 1748, 1888, και 1995 = π.ε. 120±20 χρόνια. Ρήγμα Ελίκης σεισμός 1861 μικρές και ενδιάμεσες π.ε. 400, 900 έτη. </a:t>
            </a:r>
          </a:p>
          <a:p>
            <a:r>
              <a:rPr lang="el-GR" altLang="el-GR" sz="2800" smtClean="0"/>
              <a:t>Μακράς διάρκειας πρόβλεψη. </a:t>
            </a:r>
          </a:p>
          <a:p>
            <a:r>
              <a:rPr lang="el-GR" altLang="el-GR" sz="2800" smtClean="0"/>
              <a:t>Μοντέλα πρόβλεψης= παραδοχές + πραγματικά δεδομένα για τη δράση ρηγμάτων. </a:t>
            </a:r>
          </a:p>
          <a:p>
            <a:endParaRPr lang="el-GR" altLang="el-GR" smtClean="0"/>
          </a:p>
        </p:txBody>
      </p:sp>
      <p:sp>
        <p:nvSpPr>
          <p:cNvPr id="4" name="Rectangle 5"/>
          <p:cNvSpPr>
            <a:spLocks noChangeArrowheads="1"/>
          </p:cNvSpPr>
          <p:nvPr/>
        </p:nvSpPr>
        <p:spPr bwMode="auto">
          <a:xfrm>
            <a:off x="1493838" y="333375"/>
            <a:ext cx="6156325" cy="792163"/>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defRPr/>
            </a:pPr>
            <a:r>
              <a:rPr lang="el-GR" altLang="el-GR" sz="4400" b="1" dirty="0" smtClean="0">
                <a:latin typeface="+mj-lt"/>
              </a:rPr>
              <a:t>Σεισμοί και Ρήγματα </a:t>
            </a:r>
            <a:r>
              <a:rPr lang="el-GR" altLang="el-GR" sz="3600" b="1" dirty="0" smtClean="0">
                <a:latin typeface="+mj-lt"/>
              </a:rPr>
              <a:t>(2)</a:t>
            </a:r>
            <a:endParaRPr lang="el-GR" altLang="el-GR" sz="4400" b="1" dirty="0" smtClean="0">
              <a:latin typeface="+mj-l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5" descr="8_1"/>
          <p:cNvPicPr>
            <a:picLocks noChangeAspect="1" noChangeArrowheads="1"/>
          </p:cNvPicPr>
          <p:nvPr/>
        </p:nvPicPr>
        <p:blipFill>
          <a:blip r:embed="rId2" cstate="print"/>
          <a:srcRect/>
          <a:stretch>
            <a:fillRect/>
          </a:stretch>
        </p:blipFill>
        <p:spPr bwMode="auto">
          <a:xfrm>
            <a:off x="863600" y="1404938"/>
            <a:ext cx="7416800" cy="4832350"/>
          </a:xfrm>
          <a:prstGeom prst="rect">
            <a:avLst/>
          </a:prstGeom>
          <a:noFill/>
          <a:ln w="9525">
            <a:noFill/>
            <a:miter lim="800000"/>
            <a:headEnd/>
            <a:tailEnd/>
          </a:ln>
        </p:spPr>
      </p:pic>
      <p:sp>
        <p:nvSpPr>
          <p:cNvPr id="40963" name="4 - TextBox"/>
          <p:cNvSpPr txBox="1">
            <a:spLocks noChangeArrowheads="1"/>
          </p:cNvSpPr>
          <p:nvPr/>
        </p:nvSpPr>
        <p:spPr bwMode="auto">
          <a:xfrm>
            <a:off x="3924300" y="6308725"/>
            <a:ext cx="1295400" cy="400050"/>
          </a:xfrm>
          <a:prstGeom prst="rect">
            <a:avLst/>
          </a:prstGeom>
          <a:noFill/>
          <a:ln w="9525">
            <a:noFill/>
            <a:miter lim="800000"/>
            <a:headEnd/>
            <a:tailEnd/>
          </a:ln>
        </p:spPr>
        <p:txBody>
          <a:bodyPr>
            <a:spAutoFit/>
          </a:bodyPr>
          <a:lstStyle/>
          <a:p>
            <a:pPr algn="just"/>
            <a:r>
              <a:rPr lang="el-GR" altLang="el-GR" sz="2000" dirty="0">
                <a:solidFill>
                  <a:srgbClr val="000000"/>
                </a:solidFill>
                <a:latin typeface="Calibri" pitchFamily="34" charset="0"/>
              </a:rPr>
              <a:t>Εικόνα </a:t>
            </a:r>
            <a:r>
              <a:rPr lang="el-GR" altLang="el-GR" sz="2000" dirty="0" smtClean="0">
                <a:solidFill>
                  <a:srgbClr val="000000"/>
                </a:solidFill>
                <a:latin typeface="Calibri" pitchFamily="34" charset="0"/>
              </a:rPr>
              <a:t>1.</a:t>
            </a:r>
            <a:endParaRPr lang="en-US" altLang="el-GR" sz="2000" dirty="0">
              <a:solidFill>
                <a:srgbClr val="000000"/>
              </a:solidFill>
              <a:latin typeface="Calibri" pitchFamily="34" charset="0"/>
            </a:endParaRPr>
          </a:p>
        </p:txBody>
      </p:sp>
      <p:sp>
        <p:nvSpPr>
          <p:cNvPr id="6" name="Rectangle 5"/>
          <p:cNvSpPr>
            <a:spLocks noChangeArrowheads="1"/>
          </p:cNvSpPr>
          <p:nvPr/>
        </p:nvSpPr>
        <p:spPr bwMode="auto">
          <a:xfrm>
            <a:off x="1493838" y="260350"/>
            <a:ext cx="6156325" cy="792163"/>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defRPr/>
            </a:pPr>
            <a:r>
              <a:rPr lang="el-GR" altLang="el-GR" sz="4400" b="1" dirty="0" smtClean="0">
                <a:latin typeface="+mj-lt"/>
              </a:rPr>
              <a:t>Σεισμοί και Ρήγματα </a:t>
            </a:r>
            <a:r>
              <a:rPr lang="el-GR" altLang="el-GR" sz="3600" b="1" dirty="0" smtClean="0">
                <a:latin typeface="+mj-lt"/>
              </a:rPr>
              <a:t>(3)</a:t>
            </a:r>
            <a:endParaRPr lang="el-GR" altLang="el-GR" sz="4400" b="1" dirty="0" smtClean="0">
              <a:latin typeface="+mj-l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0" y="171450"/>
            <a:ext cx="9144000" cy="1817688"/>
          </a:xfrm>
        </p:spPr>
        <p:txBody>
          <a:bodyPr/>
          <a:lstStyle/>
          <a:p>
            <a:pPr eaLnBrk="1" hangingPunct="1"/>
            <a:r>
              <a:rPr lang="el-GR" altLang="el-GR" b="1" smtClean="0"/>
              <a:t>Ο κύκλος του σεισμού</a:t>
            </a:r>
            <a:r>
              <a:rPr lang="el-GR" altLang="el-GR" sz="4000" b="1" smtClean="0"/>
              <a:t>-</a:t>
            </a:r>
            <a:r>
              <a:rPr lang="el-GR" altLang="el-GR" sz="4000" b="1" i="1" smtClean="0"/>
              <a:t/>
            </a:r>
            <a:br>
              <a:rPr lang="el-GR" altLang="el-GR" sz="4000" b="1" i="1" smtClean="0"/>
            </a:br>
            <a:r>
              <a:rPr lang="el-GR" altLang="el-GR" sz="4000" b="1" smtClean="0"/>
              <a:t>Σεισμοί και ρήγματα με ελαστική επαναφορά </a:t>
            </a:r>
            <a:r>
              <a:rPr lang="el-GR" altLang="el-GR" sz="3200" b="1" smtClean="0"/>
              <a:t>(1)</a:t>
            </a:r>
            <a:endParaRPr lang="el-GR" altLang="el-GR" sz="5400" smtClean="0"/>
          </a:p>
        </p:txBody>
      </p:sp>
      <p:sp>
        <p:nvSpPr>
          <p:cNvPr id="65539" name="Rectangle 3"/>
          <p:cNvSpPr>
            <a:spLocks noGrp="1" noChangeArrowheads="1"/>
          </p:cNvSpPr>
          <p:nvPr>
            <p:ph idx="1"/>
          </p:nvPr>
        </p:nvSpPr>
        <p:spPr>
          <a:xfrm>
            <a:off x="0" y="2563813"/>
            <a:ext cx="9144000" cy="4249737"/>
          </a:xfrm>
        </p:spPr>
        <p:txBody>
          <a:bodyPr/>
          <a:lstStyle/>
          <a:p>
            <a:pPr eaLnBrk="1" hangingPunct="1"/>
            <a:r>
              <a:rPr lang="el-GR" altLang="el-GR" sz="2800" smtClean="0"/>
              <a:t>Η γένεση σεισμών από ενδογενείς διεργασίες θεωρία της </a:t>
            </a:r>
            <a:r>
              <a:rPr lang="el-GR" altLang="el-GR" sz="2800" b="1" i="1" smtClean="0"/>
              <a:t>ελαστικής επαναφοράς</a:t>
            </a:r>
            <a:r>
              <a:rPr lang="el-GR" altLang="el-GR" sz="2800" smtClean="0"/>
              <a:t>.</a:t>
            </a:r>
          </a:p>
          <a:p>
            <a:pPr eaLnBrk="1" hangingPunct="1"/>
            <a:r>
              <a:rPr lang="el-GR" altLang="el-GR" sz="2800" smtClean="0"/>
              <a:t>Η θεωρία προήλθε από το σεισμό του 1906 στο Σαν Φρανσίσκο.</a:t>
            </a:r>
          </a:p>
          <a:p>
            <a:pPr eaLnBrk="1" hangingPunct="1"/>
            <a:r>
              <a:rPr lang="el-GR" altLang="el-GR" sz="2800" smtClean="0"/>
              <a:t>Διαπιστώθηκε από τον </a:t>
            </a:r>
            <a:r>
              <a:rPr lang="en-US" altLang="el-GR" sz="2800" smtClean="0"/>
              <a:t>Reid </a:t>
            </a:r>
            <a:r>
              <a:rPr lang="el-GR" altLang="el-GR" sz="2800" smtClean="0"/>
              <a:t>ότι η μετατόπιση μειώνεται με την απομάκρυνση από το ρήγμα. </a:t>
            </a:r>
          </a:p>
          <a:p>
            <a:pPr eaLnBrk="1" hangingPunct="1"/>
            <a:r>
              <a:rPr lang="el-GR" altLang="el-GR" sz="2800" smtClean="0"/>
              <a:t>Η θεωρία</a:t>
            </a:r>
            <a:r>
              <a:rPr lang="en-US" altLang="el-GR" sz="2800" smtClean="0"/>
              <a:t> </a:t>
            </a:r>
            <a:r>
              <a:rPr lang="el-GR" altLang="el-GR" sz="2800" smtClean="0"/>
              <a:t>αυτή προϋποθέτει συσσώρευση και εκτόνωση ελαστικής παραμόρφωσης στη διάρκεια του </a:t>
            </a:r>
            <a:r>
              <a:rPr lang="el-GR" altLang="el-GR" sz="2800" b="1" i="1" smtClean="0"/>
              <a:t>κύκλου του σεισμού</a:t>
            </a:r>
            <a:r>
              <a:rPr lang="el-GR" altLang="el-GR" sz="2800" b="1" smtClean="0"/>
              <a:t>.</a:t>
            </a:r>
            <a:r>
              <a:rPr lang="el-GR" altLang="el-GR" sz="2800" smtClean="0"/>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5539">
                                            <p:txEl>
                                              <p:pRg st="0" end="0"/>
                                            </p:txEl>
                                          </p:spTgt>
                                        </p:tgtEl>
                                        <p:attrNameLst>
                                          <p:attrName>style.visibility</p:attrName>
                                        </p:attrNameLst>
                                      </p:cBhvr>
                                      <p:to>
                                        <p:strVal val="visible"/>
                                      </p:to>
                                    </p:set>
                                    <p:anim calcmode="lin" valueType="num">
                                      <p:cBhvr>
                                        <p:cTn id="7" dur="1000" fill="hold"/>
                                        <p:tgtEl>
                                          <p:spTgt spid="65539">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65539">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65539">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65539">
                                            <p:txEl>
                                              <p:pRg st="1" end="1"/>
                                            </p:txEl>
                                          </p:spTgt>
                                        </p:tgtEl>
                                        <p:attrNameLst>
                                          <p:attrName>style.visibility</p:attrName>
                                        </p:attrNameLst>
                                      </p:cBhvr>
                                      <p:to>
                                        <p:strVal val="visible"/>
                                      </p:to>
                                    </p:set>
                                    <p:anim calcmode="lin" valueType="num">
                                      <p:cBhvr>
                                        <p:cTn id="14" dur="1000" fill="hold"/>
                                        <p:tgtEl>
                                          <p:spTgt spid="65539">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65539">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65539">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65539">
                                            <p:txEl>
                                              <p:pRg st="2" end="2"/>
                                            </p:txEl>
                                          </p:spTgt>
                                        </p:tgtEl>
                                        <p:attrNameLst>
                                          <p:attrName>style.visibility</p:attrName>
                                        </p:attrNameLst>
                                      </p:cBhvr>
                                      <p:to>
                                        <p:strVal val="visible"/>
                                      </p:to>
                                    </p:set>
                                    <p:anim calcmode="lin" valueType="num">
                                      <p:cBhvr>
                                        <p:cTn id="21" dur="1000" fill="hold"/>
                                        <p:tgtEl>
                                          <p:spTgt spid="65539">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65539">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65539">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65539">
                                            <p:txEl>
                                              <p:pRg st="3" end="3"/>
                                            </p:txEl>
                                          </p:spTgt>
                                        </p:tgtEl>
                                        <p:attrNameLst>
                                          <p:attrName>style.visibility</p:attrName>
                                        </p:attrNameLst>
                                      </p:cBhvr>
                                      <p:to>
                                        <p:strVal val="visible"/>
                                      </p:to>
                                    </p:set>
                                    <p:anim calcmode="lin" valueType="num">
                                      <p:cBhvr>
                                        <p:cTn id="28" dur="1000" fill="hold"/>
                                        <p:tgtEl>
                                          <p:spTgt spid="65539">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65539">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6553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6" descr="8_2"/>
          <p:cNvPicPr>
            <a:picLocks noChangeAspect="1" noChangeArrowheads="1"/>
          </p:cNvPicPr>
          <p:nvPr/>
        </p:nvPicPr>
        <p:blipFill>
          <a:blip r:embed="rId2" cstate="print"/>
          <a:srcRect/>
          <a:stretch>
            <a:fillRect/>
          </a:stretch>
        </p:blipFill>
        <p:spPr bwMode="auto">
          <a:xfrm>
            <a:off x="258763" y="2701925"/>
            <a:ext cx="8626475" cy="2743200"/>
          </a:xfrm>
          <a:prstGeom prst="rect">
            <a:avLst/>
          </a:prstGeom>
          <a:noFill/>
          <a:ln w="9525">
            <a:noFill/>
            <a:miter lim="800000"/>
            <a:headEnd/>
            <a:tailEnd/>
          </a:ln>
        </p:spPr>
      </p:pic>
      <p:sp>
        <p:nvSpPr>
          <p:cNvPr id="43011" name="4 - TextBox"/>
          <p:cNvSpPr txBox="1">
            <a:spLocks noChangeArrowheads="1"/>
          </p:cNvSpPr>
          <p:nvPr/>
        </p:nvSpPr>
        <p:spPr bwMode="auto">
          <a:xfrm>
            <a:off x="3924300" y="6286500"/>
            <a:ext cx="1295400" cy="401638"/>
          </a:xfrm>
          <a:prstGeom prst="rect">
            <a:avLst/>
          </a:prstGeom>
          <a:noFill/>
          <a:ln w="9525">
            <a:noFill/>
            <a:miter lim="800000"/>
            <a:headEnd/>
            <a:tailEnd/>
          </a:ln>
        </p:spPr>
        <p:txBody>
          <a:bodyPr>
            <a:spAutoFit/>
          </a:bodyPr>
          <a:lstStyle/>
          <a:p>
            <a:pPr algn="just"/>
            <a:r>
              <a:rPr lang="el-GR" altLang="el-GR" sz="2000" dirty="0">
                <a:solidFill>
                  <a:srgbClr val="000000"/>
                </a:solidFill>
                <a:latin typeface="Calibri" pitchFamily="34" charset="0"/>
              </a:rPr>
              <a:t>Εικόνα </a:t>
            </a:r>
            <a:r>
              <a:rPr lang="en-US" altLang="el-GR" sz="2000" dirty="0">
                <a:solidFill>
                  <a:srgbClr val="000000"/>
                </a:solidFill>
                <a:latin typeface="Calibri" pitchFamily="34" charset="0"/>
              </a:rPr>
              <a:t>2</a:t>
            </a:r>
            <a:r>
              <a:rPr lang="el-GR" altLang="el-GR" sz="2000" dirty="0" smtClean="0">
                <a:solidFill>
                  <a:srgbClr val="000000"/>
                </a:solidFill>
                <a:latin typeface="Calibri" pitchFamily="34" charset="0"/>
              </a:rPr>
              <a:t>.</a:t>
            </a:r>
            <a:endParaRPr lang="en-US" altLang="el-GR" sz="2000" dirty="0">
              <a:solidFill>
                <a:srgbClr val="000000"/>
              </a:solidFill>
              <a:latin typeface="Calibri" pitchFamily="34" charset="0"/>
            </a:endParaRPr>
          </a:p>
        </p:txBody>
      </p:sp>
      <p:sp>
        <p:nvSpPr>
          <p:cNvPr id="43012" name="Rectangle 2"/>
          <p:cNvSpPr>
            <a:spLocks noGrp="1" noChangeArrowheads="1"/>
          </p:cNvSpPr>
          <p:nvPr>
            <p:ph type="title"/>
          </p:nvPr>
        </p:nvSpPr>
        <p:spPr>
          <a:xfrm>
            <a:off x="0" y="171450"/>
            <a:ext cx="9144000" cy="1817688"/>
          </a:xfrm>
        </p:spPr>
        <p:txBody>
          <a:bodyPr/>
          <a:lstStyle/>
          <a:p>
            <a:pPr eaLnBrk="1" hangingPunct="1"/>
            <a:r>
              <a:rPr lang="el-GR" altLang="el-GR" b="1" smtClean="0"/>
              <a:t>Ο κύκλος του σεισμού</a:t>
            </a:r>
            <a:r>
              <a:rPr lang="el-GR" altLang="el-GR" sz="4000" b="1" smtClean="0"/>
              <a:t>-</a:t>
            </a:r>
            <a:r>
              <a:rPr lang="el-GR" altLang="el-GR" sz="4000" b="1" i="1" smtClean="0"/>
              <a:t/>
            </a:r>
            <a:br>
              <a:rPr lang="el-GR" altLang="el-GR" sz="4000" b="1" i="1" smtClean="0"/>
            </a:br>
            <a:r>
              <a:rPr lang="el-GR" altLang="el-GR" sz="4000" b="1" smtClean="0"/>
              <a:t>Σεισμοί και ρήγματα με ελαστική επαναφορά </a:t>
            </a:r>
            <a:r>
              <a:rPr lang="el-GR" altLang="el-GR" sz="3200" b="1" smtClean="0"/>
              <a:t>(2)</a:t>
            </a:r>
            <a:endParaRPr lang="el-GR" altLang="el-GR" sz="540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122</TotalTime>
  <Words>962</Words>
  <Application>Microsoft Office PowerPoint</Application>
  <PresentationFormat>Προβολή στην οθόνη (4:3)</PresentationFormat>
  <Paragraphs>88</Paragraphs>
  <Slides>21</Slides>
  <Notes>7</Notes>
  <HiddenSlides>0</HiddenSlides>
  <MMClips>0</MMClips>
  <ScaleCrop>false</ScaleCrop>
  <HeadingPairs>
    <vt:vector size="4" baseType="variant">
      <vt:variant>
        <vt:lpstr>Θέμα</vt:lpstr>
      </vt:variant>
      <vt:variant>
        <vt:i4>1</vt:i4>
      </vt:variant>
      <vt:variant>
        <vt:lpstr>Τίτλοι διαφανειών</vt:lpstr>
      </vt:variant>
      <vt:variant>
        <vt:i4>21</vt:i4>
      </vt:variant>
    </vt:vector>
  </HeadingPairs>
  <TitlesOfParts>
    <vt:vector size="22" baseType="lpstr">
      <vt:lpstr>1_Θέμα του Office</vt:lpstr>
      <vt:lpstr>ΓΕΩΛΟΓΙΑ ΚΑΙ ΣΕΙΣΜΟΙ</vt:lpstr>
      <vt:lpstr>Διαφάνεια 2</vt:lpstr>
      <vt:lpstr>Χρηματοδότηση</vt:lpstr>
      <vt:lpstr>ΚΕΦΑΛΑΙΟ 8</vt:lpstr>
      <vt:lpstr>Διαφάνεια 5</vt:lpstr>
      <vt:lpstr>Διαφάνεια 6</vt:lpstr>
      <vt:lpstr>Διαφάνεια 7</vt:lpstr>
      <vt:lpstr>Ο κύκλος του σεισμού- Σεισμοί και ρήγματα με ελαστική επαναφορά (1)</vt:lpstr>
      <vt:lpstr>Ο κύκλος του σεισμού- Σεισμοί και ρήγματα με ελαστική επαναφορά (2)</vt:lpstr>
      <vt:lpstr>Ο κύκλος του σεισμού- Σεισμοί και ρήγματα με ελαστική επαναφορά (3)</vt:lpstr>
      <vt:lpstr>Ο κύκλος του σεισμού- Σεισμοί και ρήγματα με ελαστική επαναφορά (4)</vt:lpstr>
      <vt:lpstr>Ο κύκλος του σεισμού- Σεισμοί και ρήγματα με ελαστική επαναφορά (5)</vt:lpstr>
      <vt:lpstr>Σεισμοί και εναλλακτικά μοντέλα δραστηριότητας ρηγμάτων (1)</vt:lpstr>
      <vt:lpstr>Σεισμοί και εναλλακτικά μοντέλα δραστηριότητας ρηγμάτων (2)</vt:lpstr>
      <vt:lpstr>Σεισμοί και εναλλακτικά μοντέλα δραστηριότητας ρηγμάτων (3)</vt:lpstr>
      <vt:lpstr>Σεισμοί και εναλλακτικά μοντέλα δραστηριότητας ρηγμάτων (4)</vt:lpstr>
      <vt:lpstr>Σεισμοί και εναλλακτικά μοντέλα δραστηριότητας ρηγμάτων (5)</vt:lpstr>
      <vt:lpstr>Σεισμοί και εναλλακτικά μοντέλα δραστηριότητας ρηγμάτων (6)</vt:lpstr>
      <vt:lpstr>Σημείωμα Αναφοράς</vt:lpstr>
      <vt:lpstr>Σημείωμα Χρήσης Έργων Τρίτων</vt:lpstr>
      <vt:lpstr>Τέλος Ενότητας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ΓΕΩΛΟΓΙΑ ΚΑΙ ΣΕΙΣΜΟΙ</dc:title>
  <dc:creator>aspasia</dc:creator>
  <cp:lastModifiedBy>user</cp:lastModifiedBy>
  <cp:revision>11</cp:revision>
  <dcterms:created xsi:type="dcterms:W3CDTF">2015-02-08T18:27:36Z</dcterms:created>
  <dcterms:modified xsi:type="dcterms:W3CDTF">2015-06-11T10:28:26Z</dcterms:modified>
</cp:coreProperties>
</file>