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300" r:id="rId4"/>
    <p:sldId id="258" r:id="rId5"/>
    <p:sldId id="303" r:id="rId6"/>
    <p:sldId id="259" r:id="rId7"/>
    <p:sldId id="260" r:id="rId8"/>
    <p:sldId id="301" r:id="rId9"/>
    <p:sldId id="261" r:id="rId10"/>
    <p:sldId id="262" r:id="rId11"/>
    <p:sldId id="302" r:id="rId12"/>
    <p:sldId id="264" r:id="rId13"/>
    <p:sldId id="265" r:id="rId14"/>
    <p:sldId id="267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9" autoAdjust="0"/>
    <p:restoredTop sz="94713" autoAdjust="0"/>
  </p:normalViewPr>
  <p:slideViewPr>
    <p:cSldViewPr>
      <p:cViewPr varScale="1">
        <p:scale>
          <a:sx n="80" d="100"/>
          <a:sy n="80" d="100"/>
        </p:scale>
        <p:origin x="-17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4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17/12/18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17/12/18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17/12/18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17/12/18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17/12/18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17/12/18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42CEA3-3058-4D43-AE35-B3DA76CB4003}" type="datetimeFigureOut">
              <a:rPr lang="el-GR" smtClean="0"/>
              <a:pPr/>
              <a:t>17/12/18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17/12/18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5.png"/><Relationship Id="rId12" Type="http://schemas.openxmlformats.org/officeDocument/2006/relationships/image" Target="../media/image16.png"/><Relationship Id="rId13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8.png"/><Relationship Id="rId12" Type="http://schemas.openxmlformats.org/officeDocument/2006/relationships/image" Target="../media/image29.png"/><Relationship Id="rId13" Type="http://schemas.openxmlformats.org/officeDocument/2006/relationships/image" Target="../media/image30.png"/><Relationship Id="rId14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8" Type="http://schemas.openxmlformats.org/officeDocument/2006/relationships/image" Target="../media/image25.png"/><Relationship Id="rId9" Type="http://schemas.openxmlformats.org/officeDocument/2006/relationships/image" Target="../media/image26.png"/><Relationship Id="rId10" Type="http://schemas.openxmlformats.org/officeDocument/2006/relationships/image" Target="../media/image2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362200" y="1844824"/>
            <a:ext cx="6477000" cy="2510408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tx1"/>
                </a:solidFill>
              </a:rPr>
              <a:t>Μοντέρνες</a:t>
            </a:r>
            <a:r>
              <a:rPr lang="el-GR" dirty="0" smtClean="0">
                <a:solidFill>
                  <a:schemeClr val="tx1"/>
                </a:solidFill>
              </a:rPr>
              <a:t> Βάσεις Δεδομένων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2411760" y="4797152"/>
            <a:ext cx="672531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B. </a:t>
            </a:r>
            <a:r>
              <a:rPr lang="el-GR" sz="2400" dirty="0" smtClean="0"/>
              <a:t>Μεγαλοοικονόμου, ΤΜΗΥΠ</a:t>
            </a:r>
            <a:endParaRPr lang="en-US" sz="24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                                          (</a:t>
            </a:r>
            <a:r>
              <a:rPr lang="el-GR" sz="1600" dirty="0" smtClean="0"/>
              <a:t>Βασισμένο σε </a:t>
            </a:r>
            <a:r>
              <a:rPr lang="en-US" sz="1600" dirty="0" smtClean="0"/>
              <a:t>slides </a:t>
            </a:r>
            <a:r>
              <a:rPr lang="el-GR" sz="1600" dirty="0" smtClean="0"/>
              <a:t>από τον  Χ. Φαλούτσο, </a:t>
            </a:r>
            <a:r>
              <a:rPr lang="en-US" sz="1600" dirty="0" smtClean="0"/>
              <a:t>CMU)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Example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703768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Find </a:t>
            </a:r>
            <a:r>
              <a:rPr lang="en-US" dirty="0" err="1" smtClean="0"/>
              <a:t>sourceIP</a:t>
            </a:r>
            <a:r>
              <a:rPr lang="en-US" dirty="0" smtClean="0"/>
              <a:t> that generated most </a:t>
            </a:r>
            <a:r>
              <a:rPr lang="en-US" dirty="0" err="1" smtClean="0"/>
              <a:t>adRevenue</a:t>
            </a:r>
            <a:r>
              <a:rPr lang="en-US" dirty="0" smtClean="0"/>
              <a:t> along with its average </a:t>
            </a:r>
            <a:r>
              <a:rPr lang="en-US" dirty="0" err="1" smtClean="0"/>
              <a:t>pageRank</a:t>
            </a:r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Join Example - SQL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916832"/>
            <a:ext cx="8451953" cy="378565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SELECT INTO Temp </a:t>
            </a:r>
            <a:r>
              <a:rPr lang="en-US" sz="2400" dirty="0" err="1" smtClean="0"/>
              <a:t>sourceIP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		AVG(</a:t>
            </a:r>
            <a:r>
              <a:rPr lang="en-US" sz="2400" dirty="0" err="1" smtClean="0"/>
              <a:t>pageRank</a:t>
            </a:r>
            <a:r>
              <a:rPr lang="en-US" sz="2400" dirty="0" smtClean="0"/>
              <a:t>) AS </a:t>
            </a:r>
            <a:r>
              <a:rPr lang="en-US" sz="2400" dirty="0" err="1" smtClean="0"/>
              <a:t>avgPageRank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		SUM(</a:t>
            </a:r>
            <a:r>
              <a:rPr lang="en-US" sz="2400" dirty="0" err="1" smtClean="0"/>
              <a:t>adRevenue</a:t>
            </a:r>
            <a:r>
              <a:rPr lang="en-US" sz="2400" dirty="0" smtClean="0"/>
              <a:t>) AS </a:t>
            </a:r>
            <a:r>
              <a:rPr lang="en-US" sz="2400" dirty="0" err="1" smtClean="0"/>
              <a:t>totalRevenue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FROM Rankings AS R, </a:t>
            </a:r>
            <a:r>
              <a:rPr lang="en-US" sz="2400" dirty="0" err="1" smtClean="0"/>
              <a:t>UserVisits</a:t>
            </a:r>
            <a:r>
              <a:rPr lang="en-US" sz="2400" dirty="0" smtClean="0"/>
              <a:t> AS UV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WHERE </a:t>
            </a:r>
            <a:r>
              <a:rPr lang="en-US" sz="2400" dirty="0" err="1" smtClean="0"/>
              <a:t>R.pageURL</a:t>
            </a:r>
            <a:r>
              <a:rPr lang="en-US" sz="2400" dirty="0" smtClean="0"/>
              <a:t> = </a:t>
            </a:r>
            <a:r>
              <a:rPr lang="en-US" sz="2400" dirty="0" err="1" smtClean="0"/>
              <a:t>UV.destURL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 AND </a:t>
            </a:r>
            <a:r>
              <a:rPr lang="en-US" sz="2400" dirty="0" err="1" smtClean="0"/>
              <a:t>UV.visitDate</a:t>
            </a:r>
            <a:r>
              <a:rPr lang="en-US" sz="2400" dirty="0" smtClean="0"/>
              <a:t> BETWEEN “2000-01-15” AND “2000-01-22”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GROUP BY </a:t>
            </a:r>
            <a:r>
              <a:rPr lang="en-US" sz="2400" dirty="0" err="1" smtClean="0"/>
              <a:t>UV.sourceIP</a:t>
            </a:r>
            <a:r>
              <a:rPr lang="en-US" sz="2400" dirty="0" smtClean="0"/>
              <a:t>;</a:t>
            </a:r>
          </a:p>
          <a:p>
            <a:endParaRPr lang="en-US" sz="2400" dirty="0"/>
          </a:p>
          <a:p>
            <a:r>
              <a:rPr lang="en-US" sz="2400" dirty="0" smtClean="0"/>
              <a:t>SELECT </a:t>
            </a:r>
            <a:r>
              <a:rPr lang="en-US" sz="2400" dirty="0" err="1" smtClean="0"/>
              <a:t>sourceIP</a:t>
            </a:r>
            <a:r>
              <a:rPr lang="en-US" sz="2400" dirty="0" smtClean="0"/>
              <a:t>, </a:t>
            </a:r>
            <a:r>
              <a:rPr lang="en-US" sz="2400" dirty="0" err="1" smtClean="0"/>
              <a:t>totalRevenue</a:t>
            </a:r>
            <a:r>
              <a:rPr lang="en-US" sz="2400" dirty="0" smtClean="0"/>
              <a:t>, </a:t>
            </a:r>
            <a:r>
              <a:rPr lang="en-US" sz="2400" dirty="0" err="1" smtClean="0"/>
              <a:t>avgPageRank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FROM Temp ORDER BY </a:t>
            </a:r>
            <a:r>
              <a:rPr lang="en-US" sz="2400" dirty="0" err="1" smtClean="0"/>
              <a:t>totalRevenue</a:t>
            </a:r>
            <a:r>
              <a:rPr lang="en-US" sz="2400" dirty="0" smtClean="0"/>
              <a:t> DESC LIMIT 1;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5877272"/>
            <a:ext cx="82566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Find </a:t>
            </a:r>
            <a:r>
              <a:rPr lang="en-US" sz="2800" dirty="0" err="1" smtClean="0"/>
              <a:t>sourceIP</a:t>
            </a:r>
            <a:r>
              <a:rPr lang="en-US" sz="2800" dirty="0" smtClean="0"/>
              <a:t> that generated most </a:t>
            </a:r>
            <a:r>
              <a:rPr lang="en-US" sz="2800" dirty="0" err="1" smtClean="0"/>
              <a:t>adRevenue</a:t>
            </a:r>
            <a:r>
              <a:rPr lang="en-US" sz="2800" dirty="0" smtClean="0"/>
              <a:t> along with </a:t>
            </a:r>
          </a:p>
          <a:p>
            <a:r>
              <a:rPr lang="en-US" sz="2800" dirty="0" smtClean="0"/>
              <a:t>its average </a:t>
            </a:r>
            <a:r>
              <a:rPr lang="en-US" sz="2800" dirty="0" err="1" smtClean="0"/>
              <a:t>pageRank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Join Example - </a:t>
            </a:r>
            <a:r>
              <a:rPr lang="en-US" dirty="0" err="1" smtClean="0"/>
              <a:t>MapReduce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467544" y="2636912"/>
            <a:ext cx="2232248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Map:</a:t>
            </a:r>
          </a:p>
          <a:p>
            <a:r>
              <a:rPr lang="en-US" dirty="0" smtClean="0"/>
              <a:t>Emit all records for Rankings.</a:t>
            </a:r>
          </a:p>
          <a:p>
            <a:r>
              <a:rPr lang="en-US" dirty="0" smtClean="0"/>
              <a:t>Filter </a:t>
            </a:r>
            <a:r>
              <a:rPr lang="en-US" dirty="0" err="1"/>
              <a:t>U</a:t>
            </a:r>
            <a:r>
              <a:rPr lang="en-US" dirty="0" err="1" smtClean="0"/>
              <a:t>serVisits</a:t>
            </a:r>
            <a:r>
              <a:rPr lang="en-US" dirty="0" smtClean="0"/>
              <a:t> data.</a:t>
            </a:r>
          </a:p>
          <a:p>
            <a:endParaRPr lang="en-US" dirty="0"/>
          </a:p>
          <a:p>
            <a:r>
              <a:rPr lang="en-US" b="1" dirty="0" smtClean="0"/>
              <a:t>Reduce:</a:t>
            </a:r>
          </a:p>
          <a:p>
            <a:r>
              <a:rPr lang="en-US" dirty="0" smtClean="0"/>
              <a:t>Compute cross product</a:t>
            </a:r>
          </a:p>
          <a:p>
            <a:pPr algn="ctr"/>
            <a:endParaRPr lang="el-GR" dirty="0"/>
          </a:p>
        </p:txBody>
      </p:sp>
      <p:sp>
        <p:nvSpPr>
          <p:cNvPr id="15" name="3 - Ορθογώνιο"/>
          <p:cNvSpPr/>
          <p:nvPr/>
        </p:nvSpPr>
        <p:spPr>
          <a:xfrm>
            <a:off x="3131840" y="2636912"/>
            <a:ext cx="2448272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Map:</a:t>
            </a:r>
          </a:p>
          <a:p>
            <a:r>
              <a:rPr lang="en-US" dirty="0" smtClean="0"/>
              <a:t>Emit all tuples (i.e., </a:t>
            </a:r>
            <a:r>
              <a:rPr lang="en-US" dirty="0" err="1" smtClean="0"/>
              <a:t>passthrough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b="1" dirty="0" smtClean="0"/>
              <a:t>Reduce:</a:t>
            </a:r>
          </a:p>
          <a:p>
            <a:r>
              <a:rPr lang="en-US" dirty="0" smtClean="0"/>
              <a:t>Compute </a:t>
            </a:r>
            <a:r>
              <a:rPr lang="en-US" dirty="0" err="1" smtClean="0"/>
              <a:t>avg</a:t>
            </a:r>
            <a:r>
              <a:rPr lang="en-US" dirty="0" smtClean="0"/>
              <a:t> </a:t>
            </a:r>
            <a:r>
              <a:rPr lang="en-US" dirty="0" err="1" smtClean="0"/>
              <a:t>pageRank</a:t>
            </a:r>
            <a:r>
              <a:rPr lang="en-US" dirty="0" smtClean="0"/>
              <a:t> for each </a:t>
            </a:r>
            <a:r>
              <a:rPr lang="en-US" dirty="0" err="1" smtClean="0"/>
              <a:t>sourceIP</a:t>
            </a:r>
            <a:endParaRPr lang="el-GR" dirty="0"/>
          </a:p>
        </p:txBody>
      </p:sp>
      <p:sp>
        <p:nvSpPr>
          <p:cNvPr id="17" name="3 - Ορθογώνιο"/>
          <p:cNvSpPr/>
          <p:nvPr/>
        </p:nvSpPr>
        <p:spPr>
          <a:xfrm>
            <a:off x="6012160" y="2636912"/>
            <a:ext cx="2304256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Map:</a:t>
            </a:r>
          </a:p>
          <a:p>
            <a:r>
              <a:rPr lang="en-US" dirty="0" smtClean="0"/>
              <a:t>Emit </a:t>
            </a:r>
            <a:r>
              <a:rPr lang="en-US" dirty="0"/>
              <a:t>all tuples (i.e., </a:t>
            </a:r>
            <a:r>
              <a:rPr lang="en-US" dirty="0" err="1"/>
              <a:t>passthrough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b="1" dirty="0" smtClean="0"/>
              <a:t>Reduce:</a:t>
            </a:r>
            <a:r>
              <a:rPr lang="en-US" b="1" dirty="0"/>
              <a:t> </a:t>
            </a:r>
            <a:endParaRPr lang="en-US" b="1" dirty="0" smtClean="0"/>
          </a:p>
          <a:p>
            <a:r>
              <a:rPr lang="en-US" dirty="0" smtClean="0"/>
              <a:t>Scan entire input and emit the record with greatest </a:t>
            </a:r>
            <a:r>
              <a:rPr lang="en-US" dirty="0" err="1" smtClean="0"/>
              <a:t>adRevenue</a:t>
            </a:r>
            <a:r>
              <a:rPr lang="en-US" dirty="0" smtClean="0"/>
              <a:t> sum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99592" y="1916832"/>
            <a:ext cx="962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Phase 1:</a:t>
            </a:r>
          </a:p>
          <a:p>
            <a:r>
              <a:rPr lang="en-US" dirty="0" smtClean="0"/>
              <a:t>Filter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07904" y="1916832"/>
            <a:ext cx="1350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Phase 2:</a:t>
            </a:r>
          </a:p>
          <a:p>
            <a:r>
              <a:rPr lang="en-US" dirty="0" smtClean="0"/>
              <a:t>Aggregation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33850" y="1916832"/>
            <a:ext cx="962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Phase 1:</a:t>
            </a:r>
          </a:p>
          <a:p>
            <a:r>
              <a:rPr lang="en-US" dirty="0" smtClean="0"/>
              <a:t>Search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Distributed Joins are Hard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3040360"/>
            <a:ext cx="8153400" cy="3340968"/>
          </a:xfrm>
        </p:spPr>
        <p:txBody>
          <a:bodyPr>
            <a:normAutofit/>
          </a:bodyPr>
          <a:lstStyle/>
          <a:p>
            <a:r>
              <a:rPr lang="en-US" dirty="0" smtClean="0"/>
              <a:t>Assume tables are horizontally partitioned:</a:t>
            </a:r>
          </a:p>
          <a:p>
            <a:pPr lvl="1"/>
            <a:r>
              <a:rPr lang="en-US" dirty="0" smtClean="0"/>
              <a:t>Table1 Partition Key </a:t>
            </a:r>
            <a:r>
              <a:rPr lang="en-US" dirty="0" smtClean="0">
                <a:sym typeface="Wingdings"/>
              </a:rPr>
              <a:t> table1.key</a:t>
            </a:r>
          </a:p>
          <a:p>
            <a:pPr lvl="1"/>
            <a:r>
              <a:rPr lang="en-US" dirty="0" smtClean="0">
                <a:sym typeface="Wingdings"/>
              </a:rPr>
              <a:t>Table2 Partition Key  table2.key</a:t>
            </a:r>
          </a:p>
          <a:p>
            <a:r>
              <a:rPr lang="en-US" dirty="0" smtClean="0">
                <a:sym typeface="Wingdings"/>
              </a:rPr>
              <a:t>Q: How to execute?</a:t>
            </a:r>
          </a:p>
          <a:p>
            <a:r>
              <a:rPr lang="en-US" dirty="0" smtClean="0">
                <a:sym typeface="Wingdings"/>
              </a:rPr>
              <a:t>Naïve solution is to send all partitions to a single node and compute join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619672" y="1916832"/>
            <a:ext cx="4464496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SELECT * FROM table1, table2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WHERE table1.val = table2.val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Semi-Joins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559752" cy="4997152"/>
          </a:xfrm>
        </p:spPr>
        <p:txBody>
          <a:bodyPr/>
          <a:lstStyle/>
          <a:p>
            <a:r>
              <a:rPr lang="en-US" dirty="0" smtClean="0"/>
              <a:t>First distribute the join attributes between nodes and then recreate the full tuples in the final output.</a:t>
            </a:r>
          </a:p>
          <a:p>
            <a:pPr lvl="1"/>
            <a:r>
              <a:rPr lang="en-US" dirty="0" smtClean="0"/>
              <a:t>Send just enough data from each table to compute which rows to include in output</a:t>
            </a:r>
          </a:p>
          <a:p>
            <a:r>
              <a:rPr lang="en-US" dirty="0" smtClean="0"/>
              <a:t>Lots of choices make this problem hard:</a:t>
            </a:r>
          </a:p>
          <a:p>
            <a:pPr lvl="1"/>
            <a:r>
              <a:rPr lang="en-US" dirty="0" smtClean="0"/>
              <a:t>What to materialize?</a:t>
            </a:r>
          </a:p>
          <a:p>
            <a:pPr lvl="1"/>
            <a:r>
              <a:rPr lang="en-US" dirty="0" smtClean="0"/>
              <a:t>Which table to send?</a:t>
            </a:r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 in 2014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756792"/>
          </a:xfrm>
        </p:spPr>
        <p:txBody>
          <a:bodyPr/>
          <a:lstStyle/>
          <a:p>
            <a:r>
              <a:rPr lang="en-US" dirty="0" smtClean="0"/>
              <a:t>SQL/Declarative Query Support</a:t>
            </a:r>
          </a:p>
          <a:p>
            <a:r>
              <a:rPr lang="en-US" dirty="0" smtClean="0"/>
              <a:t>Table Schemas</a:t>
            </a:r>
          </a:p>
          <a:p>
            <a:r>
              <a:rPr lang="en-US" dirty="0" smtClean="0"/>
              <a:t>Column-oriented storage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568" y="2708920"/>
            <a:ext cx="4392488" cy="504056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4797152"/>
            <a:ext cx="2222500" cy="571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4797152"/>
            <a:ext cx="1600200" cy="533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4509120"/>
            <a:ext cx="1384300" cy="12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693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Stores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r>
              <a:rPr lang="en-US" dirty="0" smtClean="0"/>
              <a:t>Store tables as sections of columns of data rather than as rows of data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6537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Stores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1403648" y="2132856"/>
            <a:ext cx="5118559" cy="83099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SELECT sex,   AVG(GPA)   FROM student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GROUP BY sex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194897"/>
              </p:ext>
            </p:extLst>
          </p:nvPr>
        </p:nvGraphicFramePr>
        <p:xfrm>
          <a:off x="755577" y="3271303"/>
          <a:ext cx="3888432" cy="3038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490"/>
                <a:gridCol w="617212"/>
                <a:gridCol w="771515"/>
                <a:gridCol w="462908"/>
                <a:gridCol w="432048"/>
                <a:gridCol w="1049259"/>
              </a:tblGrid>
              <a:tr h="303049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login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sex</a:t>
                      </a:r>
                      <a:endParaRPr lang="en-US" sz="1200" dirty="0"/>
                    </a:p>
                  </a:txBody>
                  <a:tcPr/>
                </a:tc>
              </a:tr>
              <a:tr h="4561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Megas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megas@cs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4.0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</a:t>
                      </a:r>
                      <a:endParaRPr lang="en-US" sz="1200" dirty="0"/>
                    </a:p>
                  </a:txBody>
                  <a:tcPr/>
                </a:tc>
              </a:tr>
              <a:tr h="4530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Bogut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bogut@cs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</a:t>
                      </a:r>
                      <a:endParaRPr lang="en-US" sz="1200" dirty="0"/>
                    </a:p>
                  </a:txBody>
                  <a:tcPr/>
                </a:tc>
              </a:tr>
              <a:tr h="4530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Tupac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tupac@cs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4.0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</a:t>
                      </a:r>
                      <a:endParaRPr lang="en-US" sz="1200" dirty="0"/>
                    </a:p>
                  </a:txBody>
                  <a:tcPr/>
                </a:tc>
              </a:tr>
              <a:tr h="4530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Olden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olden@cs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/>
                </a:tc>
              </a:tr>
              <a:tr h="45705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Fedman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fedman@cs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/>
                </a:tc>
              </a:tr>
              <a:tr h="44896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Oblo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Oblo@cs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544439"/>
              </p:ext>
            </p:extLst>
          </p:nvPr>
        </p:nvGraphicFramePr>
        <p:xfrm>
          <a:off x="5148064" y="3646512"/>
          <a:ext cx="36004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</a:tblGrid>
              <a:tr h="139040">
                <a:tc>
                  <a:txBody>
                    <a:bodyPr/>
                    <a:lstStyle/>
                    <a:p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sid</a:t>
                      </a:r>
                      <a:r>
                        <a:rPr lang="en-US" dirty="0" smtClean="0"/>
                        <a:t>, name, login, age, </a:t>
                      </a:r>
                      <a:r>
                        <a:rPr lang="en-US" dirty="0" err="1" smtClean="0"/>
                        <a:t>gpa</a:t>
                      </a:r>
                      <a:r>
                        <a:rPr lang="en-US" dirty="0" smtClean="0"/>
                        <a:t>, sex&gt;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sid</a:t>
                      </a:r>
                      <a:r>
                        <a:rPr lang="en-US" dirty="0" smtClean="0"/>
                        <a:t>, name, login, age, </a:t>
                      </a:r>
                      <a:r>
                        <a:rPr lang="en-US" dirty="0" err="1" smtClean="0"/>
                        <a:t>gpa</a:t>
                      </a:r>
                      <a:r>
                        <a:rPr lang="en-US" dirty="0" smtClean="0"/>
                        <a:t>, sex&gt;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sid</a:t>
                      </a:r>
                      <a:r>
                        <a:rPr lang="en-US" dirty="0" smtClean="0"/>
                        <a:t>, name, login, age, </a:t>
                      </a:r>
                      <a:r>
                        <a:rPr lang="en-US" dirty="0" err="1" smtClean="0"/>
                        <a:t>gpa</a:t>
                      </a:r>
                      <a:r>
                        <a:rPr lang="en-US" dirty="0" smtClean="0"/>
                        <a:t>, sex&gt;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sid</a:t>
                      </a:r>
                      <a:r>
                        <a:rPr lang="en-US" dirty="0" smtClean="0"/>
                        <a:t>, name, login, age, </a:t>
                      </a:r>
                      <a:r>
                        <a:rPr lang="en-US" dirty="0" err="1" smtClean="0"/>
                        <a:t>gpa</a:t>
                      </a:r>
                      <a:r>
                        <a:rPr lang="en-US" dirty="0" smtClean="0"/>
                        <a:t>, sex&gt;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sid</a:t>
                      </a:r>
                      <a:r>
                        <a:rPr lang="en-US" dirty="0" smtClean="0"/>
                        <a:t>, name, login, age, </a:t>
                      </a:r>
                      <a:r>
                        <a:rPr lang="en-US" dirty="0" err="1" smtClean="0"/>
                        <a:t>gpa</a:t>
                      </a:r>
                      <a:r>
                        <a:rPr lang="en-US" dirty="0" smtClean="0"/>
                        <a:t>, sex&gt;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sid</a:t>
                      </a:r>
                      <a:r>
                        <a:rPr lang="en-US" dirty="0" smtClean="0"/>
                        <a:t>, name, login, age, </a:t>
                      </a:r>
                      <a:r>
                        <a:rPr lang="en-US" dirty="0" err="1" smtClean="0"/>
                        <a:t>gpa</a:t>
                      </a:r>
                      <a:r>
                        <a:rPr lang="en-US" dirty="0" smtClean="0"/>
                        <a:t>, sex&gt;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sid</a:t>
                      </a:r>
                      <a:r>
                        <a:rPr lang="en-US" dirty="0" smtClean="0"/>
                        <a:t>, name, login, age, </a:t>
                      </a:r>
                      <a:r>
                        <a:rPr lang="en-US" dirty="0" err="1" smtClean="0"/>
                        <a:t>gpa</a:t>
                      </a:r>
                      <a:r>
                        <a:rPr lang="en-US" dirty="0" smtClean="0"/>
                        <a:t>, sex&gt;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24328" y="3068960"/>
            <a:ext cx="2813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Row-oriented storage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5048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Stores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1403648" y="2132856"/>
            <a:ext cx="5118559" cy="83099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SELECT sex,   AVG(GPA)   FROM student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GROUP BY sex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984035"/>
              </p:ext>
            </p:extLst>
          </p:nvPr>
        </p:nvGraphicFramePr>
        <p:xfrm>
          <a:off x="755577" y="3271303"/>
          <a:ext cx="3888432" cy="3038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490"/>
                <a:gridCol w="617212"/>
                <a:gridCol w="771515"/>
                <a:gridCol w="462908"/>
                <a:gridCol w="432048"/>
                <a:gridCol w="1049259"/>
              </a:tblGrid>
              <a:tr h="303049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login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sex</a:t>
                      </a:r>
                      <a:endParaRPr lang="en-US" sz="1200" dirty="0"/>
                    </a:p>
                  </a:txBody>
                  <a:tcPr/>
                </a:tc>
              </a:tr>
              <a:tr h="4561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Megas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megas@cs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4.0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</a:t>
                      </a:r>
                      <a:endParaRPr lang="en-US" sz="1200" dirty="0"/>
                    </a:p>
                  </a:txBody>
                  <a:tcPr/>
                </a:tc>
              </a:tr>
              <a:tr h="4530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Bogut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bogut@cs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</a:t>
                      </a:r>
                      <a:endParaRPr lang="en-US" sz="1200" dirty="0"/>
                    </a:p>
                  </a:txBody>
                  <a:tcPr/>
                </a:tc>
              </a:tr>
              <a:tr h="4530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Tupac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tupac@cs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4.0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</a:t>
                      </a:r>
                      <a:endParaRPr lang="en-US" sz="1200" dirty="0"/>
                    </a:p>
                  </a:txBody>
                  <a:tcPr/>
                </a:tc>
              </a:tr>
              <a:tr h="4530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Olden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olden@cs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/>
                </a:tc>
              </a:tr>
              <a:tr h="45705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Fedman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fedman@cs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/>
                </a:tc>
              </a:tr>
              <a:tr h="44896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Oblo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Oblo@cs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24328" y="3068960"/>
            <a:ext cx="3200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Column-oriented storage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5076056" y="3933056"/>
            <a:ext cx="288032" cy="252028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52120" y="3933056"/>
            <a:ext cx="288032" cy="252028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28184" y="3933056"/>
            <a:ext cx="288032" cy="252028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04248" y="3933056"/>
            <a:ext cx="288032" cy="252028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80312" y="3933056"/>
            <a:ext cx="288032" cy="252028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956376" y="3933056"/>
            <a:ext cx="288032" cy="252028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02467" y="3573016"/>
            <a:ext cx="3360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Sid   name  login  age   </a:t>
            </a:r>
            <a:r>
              <a:rPr lang="en-US" dirty="0" err="1" smtClean="0"/>
              <a:t>gpa</a:t>
            </a:r>
            <a:r>
              <a:rPr lang="en-US" dirty="0" smtClean="0"/>
              <a:t>    sex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316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Stores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r>
              <a:rPr lang="en-US" dirty="0" smtClean="0"/>
              <a:t>Only scan the columns that a query needs</a:t>
            </a:r>
          </a:p>
          <a:p>
            <a:r>
              <a:rPr lang="en-US" dirty="0" smtClean="0"/>
              <a:t>Allows for amazing compression ratios:</a:t>
            </a:r>
          </a:p>
          <a:p>
            <a:pPr lvl="1"/>
            <a:r>
              <a:rPr lang="en-US" dirty="0" smtClean="0"/>
              <a:t>Values for the same query are usually similar</a:t>
            </a:r>
          </a:p>
          <a:p>
            <a:r>
              <a:rPr lang="en-US" dirty="0" smtClean="0"/>
              <a:t>Main goal is delay materializing a record back to its row-oriented format for as long as possible inside of the DBMS</a:t>
            </a:r>
          </a:p>
          <a:p>
            <a:r>
              <a:rPr lang="en-US" dirty="0" smtClean="0"/>
              <a:t>Inserts/Updates/Deletes are harder…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47962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Distributed OLAP</a:t>
            </a:r>
          </a:p>
          <a:p>
            <a:r>
              <a:rPr lang="en-US" dirty="0" err="1" smtClean="0"/>
              <a:t>OldSQL</a:t>
            </a:r>
            <a:r>
              <a:rPr lang="en-US" dirty="0" smtClean="0"/>
              <a:t> vs. </a:t>
            </a:r>
            <a:r>
              <a:rPr lang="en-US" dirty="0" err="1" smtClean="0"/>
              <a:t>NoSQL</a:t>
            </a:r>
            <a:r>
              <a:rPr lang="en-US" dirty="0" smtClean="0"/>
              <a:t> vs. </a:t>
            </a:r>
            <a:r>
              <a:rPr lang="en-US" dirty="0" err="1" smtClean="0"/>
              <a:t>NewSQL</a:t>
            </a:r>
            <a:endParaRPr lang="en-US" dirty="0" smtClean="0"/>
          </a:p>
          <a:p>
            <a:r>
              <a:rPr lang="en-US" dirty="0" smtClean="0"/>
              <a:t>How to scale a DBMS? </a:t>
            </a:r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Store Systems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r>
              <a:rPr lang="en-US" dirty="0" smtClean="0"/>
              <a:t>Many column-store DBMSs</a:t>
            </a:r>
          </a:p>
          <a:p>
            <a:pPr lvl="1"/>
            <a:r>
              <a:rPr lang="en-US" dirty="0" smtClean="0"/>
              <a:t>Examples: </a:t>
            </a:r>
            <a:r>
              <a:rPr lang="en-US" dirty="0" err="1" smtClean="0"/>
              <a:t>Vertica</a:t>
            </a:r>
            <a:r>
              <a:rPr lang="en-US" dirty="0" smtClean="0"/>
              <a:t>, Sybase IQ, </a:t>
            </a:r>
            <a:r>
              <a:rPr lang="en-US" dirty="0" err="1" smtClean="0"/>
              <a:t>MonetDB</a:t>
            </a:r>
            <a:endParaRPr lang="en-US" dirty="0" smtClean="0"/>
          </a:p>
          <a:p>
            <a:r>
              <a:rPr lang="en-US" dirty="0" err="1" smtClean="0"/>
              <a:t>Hadoop</a:t>
            </a:r>
            <a:r>
              <a:rPr lang="en-US" dirty="0" smtClean="0"/>
              <a:t> storage library:</a:t>
            </a:r>
          </a:p>
          <a:p>
            <a:pPr lvl="1"/>
            <a:r>
              <a:rPr lang="en-US" dirty="0" smtClean="0"/>
              <a:t>Example: Parquet, </a:t>
            </a:r>
            <a:r>
              <a:rPr lang="en-US" dirty="0" err="1" smtClean="0"/>
              <a:t>RCFile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3282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NoSQL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r>
              <a:rPr lang="en-US" dirty="0" smtClean="0"/>
              <a:t>In addition to </a:t>
            </a:r>
            <a:r>
              <a:rPr lang="en-US" dirty="0" err="1" smtClean="0"/>
              <a:t>MapReduce</a:t>
            </a:r>
            <a:r>
              <a:rPr lang="en-US" dirty="0" smtClean="0"/>
              <a:t>, Google created a distributed DBMS call </a:t>
            </a:r>
            <a:r>
              <a:rPr lang="en-US" dirty="0" err="1" smtClean="0"/>
              <a:t>BigTable</a:t>
            </a:r>
            <a:endParaRPr lang="en-US" dirty="0" smtClean="0"/>
          </a:p>
          <a:p>
            <a:pPr lvl="1"/>
            <a:r>
              <a:rPr lang="en-US" dirty="0" smtClean="0"/>
              <a:t>It used a GET/PUT API instead of SQL</a:t>
            </a:r>
          </a:p>
          <a:p>
            <a:pPr lvl="1"/>
            <a:r>
              <a:rPr lang="en-US" dirty="0" smtClean="0"/>
              <a:t>No support for transactions</a:t>
            </a:r>
          </a:p>
          <a:p>
            <a:r>
              <a:rPr lang="en-US" dirty="0" smtClean="0"/>
              <a:t>Newer systems have been created that follow </a:t>
            </a:r>
            <a:r>
              <a:rPr lang="en-US" dirty="0" err="1" smtClean="0"/>
              <a:t>BigTable’s</a:t>
            </a:r>
            <a:r>
              <a:rPr lang="en-US" dirty="0" smtClean="0"/>
              <a:t> anti-relational spirit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5265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NoSQL</a:t>
            </a:r>
            <a:r>
              <a:rPr lang="en-US" dirty="0" smtClean="0"/>
              <a:t> Systems</a:t>
            </a:r>
            <a:endParaRPr lang="el-G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276872"/>
            <a:ext cx="1625600" cy="5207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2924944"/>
            <a:ext cx="1676400" cy="635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3717032"/>
            <a:ext cx="1676400" cy="55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576" y="4509120"/>
            <a:ext cx="1752600" cy="444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576" y="5157192"/>
            <a:ext cx="1663700" cy="571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63888" y="2060848"/>
            <a:ext cx="1460500" cy="965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63888" y="3212976"/>
            <a:ext cx="1701800" cy="4191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19872" y="4077072"/>
            <a:ext cx="1854200" cy="774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40152" y="2060848"/>
            <a:ext cx="2082800" cy="5969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68144" y="2780928"/>
            <a:ext cx="2247900" cy="8128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00192" y="3573016"/>
            <a:ext cx="990600" cy="9017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012160" y="4725144"/>
            <a:ext cx="1714500" cy="5842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39552" y="1556792"/>
            <a:ext cx="725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Key/Value             Column-Family       Documents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67544" y="2132856"/>
            <a:ext cx="2304256" cy="3600400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03848" y="2132856"/>
            <a:ext cx="2304256" cy="3600400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940152" y="2132856"/>
            <a:ext cx="2304256" cy="3600400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95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NoSQL</a:t>
            </a:r>
            <a:r>
              <a:rPr lang="en-US" dirty="0" smtClean="0"/>
              <a:t> Drawbacks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775776" cy="4997152"/>
          </a:xfrm>
        </p:spPr>
        <p:txBody>
          <a:bodyPr/>
          <a:lstStyle/>
          <a:p>
            <a:r>
              <a:rPr lang="en-US" dirty="0" smtClean="0"/>
              <a:t>Developers write code to handle eventually consistent data, lack of transactions, and joins</a:t>
            </a:r>
          </a:p>
          <a:p>
            <a:r>
              <a:rPr lang="en-US" dirty="0" smtClean="0"/>
              <a:t>Not all applications can give up strong transactional semantics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2737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NewSQL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703768" cy="4997152"/>
          </a:xfrm>
        </p:spPr>
        <p:txBody>
          <a:bodyPr/>
          <a:lstStyle/>
          <a:p>
            <a:r>
              <a:rPr lang="en-US" dirty="0" smtClean="0"/>
              <a:t>Next generation of relational DBMSs that can scale like a </a:t>
            </a:r>
            <a:r>
              <a:rPr lang="en-US" dirty="0" err="1" smtClean="0"/>
              <a:t>NoSQL</a:t>
            </a:r>
            <a:r>
              <a:rPr lang="en-US" dirty="0" smtClean="0"/>
              <a:t> system but without giving up SQL or transactions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2579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Aslett</a:t>
            </a:r>
            <a:r>
              <a:rPr lang="en-US" dirty="0" smtClean="0"/>
              <a:t> White Paper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535416" cy="4997152"/>
          </a:xfrm>
        </p:spPr>
        <p:txBody>
          <a:bodyPr/>
          <a:lstStyle/>
          <a:p>
            <a:r>
              <a:rPr lang="en-US" dirty="0" smtClean="0"/>
              <a:t>[Systems that] deliver the scalability and flexibility promised by </a:t>
            </a:r>
            <a:r>
              <a:rPr lang="en-US" dirty="0" err="1" smtClean="0"/>
              <a:t>NoSQL</a:t>
            </a:r>
            <a:r>
              <a:rPr lang="en-US" dirty="0" smtClean="0"/>
              <a:t> while retaining the support for SQL queries and/or ACID, or to improve performance for appropriate workloads</a:t>
            </a:r>
            <a:endParaRPr lang="el-G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5902" y="1715864"/>
            <a:ext cx="3067626" cy="444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970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Wikipedia Article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415736" cy="4997152"/>
          </a:xfrm>
        </p:spPr>
        <p:txBody>
          <a:bodyPr/>
          <a:lstStyle/>
          <a:p>
            <a:r>
              <a:rPr lang="en-US" dirty="0" smtClean="0"/>
              <a:t>A class of modern relational database systems that provide the same scalable performance of </a:t>
            </a:r>
            <a:r>
              <a:rPr lang="en-US" dirty="0" err="1" smtClean="0"/>
              <a:t>NoSQL</a:t>
            </a:r>
            <a:r>
              <a:rPr lang="en-US" dirty="0" smtClean="0"/>
              <a:t> systems for OLTP workloads while still maintaining the ACID guarantees of a traditional database system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9007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NewSQL</a:t>
            </a:r>
            <a:r>
              <a:rPr lang="en-US" dirty="0" smtClean="0"/>
              <a:t> Systems</a:t>
            </a:r>
            <a:endParaRPr lang="el-GR" dirty="0"/>
          </a:p>
        </p:txBody>
      </p:sp>
      <p:sp>
        <p:nvSpPr>
          <p:cNvPr id="16" name="TextBox 15"/>
          <p:cNvSpPr txBox="1"/>
          <p:nvPr/>
        </p:nvSpPr>
        <p:spPr>
          <a:xfrm>
            <a:off x="467544" y="1484784"/>
            <a:ext cx="7789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New Design          MySQL Engines       Middleware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251520" y="2348880"/>
            <a:ext cx="2304256" cy="3600400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59832" y="2348880"/>
            <a:ext cx="2304256" cy="3600400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724128" y="2348880"/>
            <a:ext cx="2304256" cy="3600400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420888"/>
            <a:ext cx="977900" cy="6604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420888"/>
            <a:ext cx="635000" cy="7874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29000"/>
            <a:ext cx="1079500" cy="3810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576" y="3861048"/>
            <a:ext cx="1511300" cy="3810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4221088"/>
            <a:ext cx="1524000" cy="4699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7584" y="4869160"/>
            <a:ext cx="1320800" cy="3048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5536" y="5301208"/>
            <a:ext cx="1016000" cy="3683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19872" y="2420888"/>
            <a:ext cx="965200" cy="9652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19872" y="3717032"/>
            <a:ext cx="1320800" cy="8255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91880" y="4941168"/>
            <a:ext cx="1397000" cy="33020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40152" y="2636912"/>
            <a:ext cx="1917700" cy="3302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796136" y="3717032"/>
            <a:ext cx="1968500" cy="4064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868144" y="4725144"/>
            <a:ext cx="18796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701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NewSQL</a:t>
            </a:r>
            <a:r>
              <a:rPr lang="en-US" dirty="0" smtClean="0"/>
              <a:t> Implementations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487744" cy="4997152"/>
          </a:xfrm>
        </p:spPr>
        <p:txBody>
          <a:bodyPr/>
          <a:lstStyle/>
          <a:p>
            <a:r>
              <a:rPr lang="en-US" dirty="0" smtClean="0"/>
              <a:t>Distributed Concurrency Control</a:t>
            </a:r>
          </a:p>
          <a:p>
            <a:r>
              <a:rPr lang="en-US" dirty="0" smtClean="0"/>
              <a:t>Main Memory Storage</a:t>
            </a:r>
          </a:p>
          <a:p>
            <a:r>
              <a:rPr lang="en-US" dirty="0" smtClean="0"/>
              <a:t>Hybrid Architectures</a:t>
            </a:r>
          </a:p>
          <a:p>
            <a:pPr lvl="1"/>
            <a:r>
              <a:rPr lang="en-US" dirty="0" smtClean="0"/>
              <a:t>Support OLTP and OLAP in single DBMS</a:t>
            </a:r>
          </a:p>
          <a:p>
            <a:r>
              <a:rPr lang="en-US" dirty="0" smtClean="0"/>
              <a:t>Query Code Compilation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1608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OLTP vs. OLAP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On-line Transaction Processing:</a:t>
            </a:r>
          </a:p>
          <a:p>
            <a:pPr lvl="1"/>
            <a:r>
              <a:rPr lang="en-US" dirty="0" smtClean="0"/>
              <a:t>Short-lived transactions</a:t>
            </a:r>
          </a:p>
          <a:p>
            <a:pPr lvl="1"/>
            <a:r>
              <a:rPr lang="en-US" dirty="0" smtClean="0"/>
              <a:t>Small footprint</a:t>
            </a:r>
          </a:p>
          <a:p>
            <a:pPr lvl="1"/>
            <a:r>
              <a:rPr lang="en-US" dirty="0" smtClean="0"/>
              <a:t>Repetitive operations</a:t>
            </a:r>
          </a:p>
          <a:p>
            <a:r>
              <a:rPr lang="en-US" dirty="0" smtClean="0"/>
              <a:t>On-line Analytical Processing:</a:t>
            </a:r>
          </a:p>
          <a:p>
            <a:pPr lvl="1"/>
            <a:r>
              <a:rPr lang="en-US" dirty="0" smtClean="0"/>
              <a:t>Long running queries</a:t>
            </a:r>
          </a:p>
          <a:p>
            <a:pPr lvl="1"/>
            <a:r>
              <a:rPr lang="en-US" dirty="0" smtClean="0"/>
              <a:t>Complex queries</a:t>
            </a:r>
          </a:p>
          <a:p>
            <a:pPr lvl="1"/>
            <a:r>
              <a:rPr lang="en-US" dirty="0" smtClean="0"/>
              <a:t>Exploratory queries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Workload Characterization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1776403" y="2492896"/>
            <a:ext cx="99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Complex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01752" y="5291916"/>
            <a:ext cx="798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Simple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04141" y="5805264"/>
            <a:ext cx="803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84168" y="5805264"/>
            <a:ext cx="74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22806" y="6309320"/>
            <a:ext cx="167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Workload Focus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27745" y="3573016"/>
            <a:ext cx="12239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Operation</a:t>
            </a:r>
          </a:p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33757" y="299695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OLAP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99992" y="4006805"/>
            <a:ext cx="104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Social</a:t>
            </a:r>
          </a:p>
          <a:p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550864" y="5229200"/>
            <a:ext cx="66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OLTP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915816" y="2708920"/>
            <a:ext cx="0" cy="302433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915816" y="5733256"/>
            <a:ext cx="42484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Relational Database Backlash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35816" cy="4495800"/>
          </a:xfrm>
        </p:spPr>
        <p:txBody>
          <a:bodyPr/>
          <a:lstStyle/>
          <a:p>
            <a:r>
              <a:rPr lang="en-US" dirty="0" smtClean="0"/>
              <a:t>New Internet start-ups hit the limits of single-node DBMSs</a:t>
            </a:r>
          </a:p>
          <a:p>
            <a:r>
              <a:rPr lang="en-US" dirty="0" smtClean="0"/>
              <a:t>Early companies used custom middleware to shard databases across multiple DBMSs</a:t>
            </a:r>
          </a:p>
          <a:p>
            <a:r>
              <a:rPr lang="en-US" dirty="0" smtClean="0"/>
              <a:t>Google was a pioneer in developing non-relational DBMS architectures</a:t>
            </a:r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MapReduce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7776864" cy="5112568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>
                <a:latin typeface="Tw Cen MT" pitchFamily="34" charset="0"/>
              </a:rPr>
              <a:t>Simplified parallel computing paradigm for large-scale data analysis</a:t>
            </a:r>
          </a:p>
          <a:p>
            <a:r>
              <a:rPr lang="en-US" sz="3200" dirty="0" smtClean="0">
                <a:latin typeface="Tw Cen MT" pitchFamily="34" charset="0"/>
              </a:rPr>
              <a:t>Originally proposed by Google in 2004</a:t>
            </a:r>
          </a:p>
          <a:p>
            <a:r>
              <a:rPr lang="en-US" sz="3200" dirty="0" err="1" smtClean="0">
                <a:latin typeface="Tw Cen MT" pitchFamily="34" charset="0"/>
              </a:rPr>
              <a:t>Hadoop</a:t>
            </a:r>
            <a:r>
              <a:rPr lang="en-US" sz="3200" dirty="0" smtClean="0">
                <a:latin typeface="Tw Cen MT" pitchFamily="34" charset="0"/>
              </a:rPr>
              <a:t> is the current leading open-source implementation</a:t>
            </a:r>
          </a:p>
          <a:p>
            <a:r>
              <a:rPr lang="en-US" sz="3200" dirty="0" err="1" smtClean="0">
                <a:latin typeface="Tw Cen MT" pitchFamily="34" charset="0"/>
              </a:rPr>
              <a:t>MapReduce</a:t>
            </a:r>
            <a:r>
              <a:rPr lang="en-US" sz="3200" dirty="0" smtClean="0">
                <a:latin typeface="Tw Cen MT" pitchFamily="34" charset="0"/>
              </a:rPr>
              <a:t>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 </a:t>
            </a:r>
            <a:r>
              <a:rPr lang="en-US" u="sng" dirty="0"/>
              <a:t>map transform</a:t>
            </a:r>
            <a:r>
              <a:rPr lang="en-US" dirty="0"/>
              <a:t> </a:t>
            </a:r>
            <a:r>
              <a:rPr lang="en-US" dirty="0" smtClean="0"/>
              <a:t>transforms </a:t>
            </a:r>
            <a:r>
              <a:rPr lang="en-US" dirty="0"/>
              <a:t>an input data row of key and value to an output key/</a:t>
            </a:r>
            <a:r>
              <a:rPr lang="en-US" dirty="0" smtClean="0"/>
              <a:t>value, that </a:t>
            </a:r>
            <a:r>
              <a:rPr lang="en-US" dirty="0"/>
              <a:t>is, for an input it returns a list containing zero or more (</a:t>
            </a:r>
            <a:r>
              <a:rPr lang="en-US" dirty="0" err="1"/>
              <a:t>key,value</a:t>
            </a:r>
            <a:r>
              <a:rPr lang="en-US" dirty="0"/>
              <a:t>) </a:t>
            </a:r>
            <a:r>
              <a:rPr lang="en-US" dirty="0" smtClean="0"/>
              <a:t>pairs</a:t>
            </a:r>
          </a:p>
          <a:p>
            <a:pPr lvl="2">
              <a:lnSpc>
                <a:spcPct val="120000"/>
              </a:lnSpc>
            </a:pPr>
            <a:r>
              <a:rPr lang="en-US" sz="2200" dirty="0"/>
              <a:t>map(key1,value) -&gt; list&lt;key2,value2&gt; </a:t>
            </a:r>
            <a:endParaRPr lang="en-US" sz="3000" dirty="0" smtClean="0"/>
          </a:p>
          <a:p>
            <a:pPr lvl="1">
              <a:lnSpc>
                <a:spcPct val="120000"/>
              </a:lnSpc>
            </a:pPr>
            <a:r>
              <a:rPr lang="en-US" sz="2500" dirty="0"/>
              <a:t>A </a:t>
            </a:r>
            <a:r>
              <a:rPr lang="en-US" sz="2500" u="sng" dirty="0"/>
              <a:t>reduce transform</a:t>
            </a:r>
            <a:r>
              <a:rPr lang="en-US" sz="2500" dirty="0"/>
              <a:t> </a:t>
            </a:r>
            <a:r>
              <a:rPr lang="en-US" sz="2500" dirty="0" smtClean="0"/>
              <a:t>takes </a:t>
            </a:r>
            <a:r>
              <a:rPr lang="en-US" sz="2500" dirty="0"/>
              <a:t>all values for a specific key, and generate a new list of the </a:t>
            </a:r>
            <a:r>
              <a:rPr lang="en-US" sz="2500" i="1" dirty="0"/>
              <a:t>reduced</a:t>
            </a:r>
            <a:r>
              <a:rPr lang="en-US" sz="2500" dirty="0"/>
              <a:t> </a:t>
            </a:r>
            <a:r>
              <a:rPr lang="en-US" sz="2500" dirty="0" smtClean="0"/>
              <a:t>output </a:t>
            </a:r>
          </a:p>
          <a:p>
            <a:pPr lvl="2">
              <a:lnSpc>
                <a:spcPct val="120000"/>
              </a:lnSpc>
            </a:pPr>
            <a:r>
              <a:rPr lang="en-US" sz="2200" dirty="0"/>
              <a:t>reduce(key2, list&lt;value2&gt;) -&gt; list&lt;value3&gt; </a:t>
            </a:r>
            <a:endParaRPr lang="en-US" sz="3000" dirty="0" smtClean="0"/>
          </a:p>
          <a:p>
            <a:endParaRPr lang="en-US" sz="3200" dirty="0" smtClean="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MapReduce</a:t>
            </a:r>
            <a:r>
              <a:rPr lang="en-US" dirty="0" smtClean="0"/>
              <a:t> Example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Calculate total order amount per day after Jan. 1</a:t>
            </a:r>
            <a:r>
              <a:rPr lang="en-US" baseline="30000" dirty="0" smtClean="0"/>
              <a:t>st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2636912"/>
            <a:ext cx="6480720" cy="267765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REDUCE (key,  values) {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sum = 0;</a:t>
            </a:r>
          </a:p>
          <a:p>
            <a:r>
              <a:rPr lang="en-US" sz="2400" dirty="0" smtClean="0"/>
              <a:t>	while (</a:t>
            </a:r>
            <a:r>
              <a:rPr lang="en-US" sz="2400" dirty="0" err="1" smtClean="0"/>
              <a:t>values.hasNext</a:t>
            </a:r>
            <a:r>
              <a:rPr lang="en-US" sz="2400" dirty="0" smtClean="0"/>
              <a:t> ( ) ) {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sum += </a:t>
            </a:r>
            <a:r>
              <a:rPr lang="en-US" sz="2400" dirty="0" err="1" smtClean="0"/>
              <a:t>values.next</a:t>
            </a:r>
            <a:r>
              <a:rPr lang="en-US" sz="2400" dirty="0" smtClean="0"/>
              <a:t> ( );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}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output (key,  sum);</a:t>
            </a:r>
          </a:p>
          <a:p>
            <a:r>
              <a:rPr lang="en-US" sz="2400" dirty="0"/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err="1" smtClean="0"/>
              <a:t>MapReduce</a:t>
            </a:r>
            <a:r>
              <a:rPr lang="en-US" dirty="0" smtClean="0"/>
              <a:t> Does Right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703768" cy="4495800"/>
          </a:xfrm>
        </p:spPr>
        <p:txBody>
          <a:bodyPr/>
          <a:lstStyle/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n-US" dirty="0" smtClean="0"/>
              <a:t>Since all intermediate results are written to </a:t>
            </a:r>
            <a:r>
              <a:rPr lang="en-US" dirty="0" err="1" smtClean="0"/>
              <a:t>Hadoop</a:t>
            </a:r>
            <a:r>
              <a:rPr lang="en-US" dirty="0" smtClean="0"/>
              <a:t> Distributed File System (HDFS), if one node crashes, the entire query does not need to be restarted</a:t>
            </a:r>
          </a:p>
          <a:p>
            <a:r>
              <a:rPr lang="en-US" dirty="0" smtClean="0"/>
              <a:t>Easy to load data and start running queries</a:t>
            </a:r>
          </a:p>
          <a:p>
            <a:r>
              <a:rPr lang="en-US" dirty="0" smtClean="0"/>
              <a:t>Great for semi-structured data sets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err="1" smtClean="0"/>
              <a:t>MapReduce</a:t>
            </a:r>
            <a:r>
              <a:rPr lang="en-US" dirty="0" smtClean="0"/>
              <a:t> </a:t>
            </a:r>
            <a:r>
              <a:rPr lang="en-US" u="sng" dirty="0" smtClean="0"/>
              <a:t>Did</a:t>
            </a:r>
            <a:r>
              <a:rPr lang="en-US" dirty="0" smtClean="0"/>
              <a:t> Wrong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Have to parse/cast values every time:</a:t>
            </a:r>
          </a:p>
          <a:p>
            <a:pPr lvl="1"/>
            <a:r>
              <a:rPr lang="en-US" dirty="0" smtClean="0"/>
              <a:t>Multi-attribute values handled by user code</a:t>
            </a:r>
          </a:p>
          <a:p>
            <a:pPr lvl="1"/>
            <a:r>
              <a:rPr lang="en-US" dirty="0" smtClean="0"/>
              <a:t>If data format changes, code must change</a:t>
            </a:r>
          </a:p>
          <a:p>
            <a:r>
              <a:rPr lang="en-US" dirty="0" smtClean="0"/>
              <a:t>Expensive execution:</a:t>
            </a:r>
          </a:p>
          <a:p>
            <a:pPr lvl="1"/>
            <a:r>
              <a:rPr lang="en-US" dirty="0" smtClean="0"/>
              <a:t>Have to send data to executors</a:t>
            </a:r>
          </a:p>
          <a:p>
            <a:pPr lvl="1"/>
            <a:r>
              <a:rPr lang="en-US" dirty="0" smtClean="0"/>
              <a:t>A simple join requires multiple </a:t>
            </a:r>
            <a:r>
              <a:rPr lang="en-US" dirty="0" err="1" smtClean="0"/>
              <a:t>MapReduce</a:t>
            </a:r>
            <a:r>
              <a:rPr lang="en-US" dirty="0" smtClean="0"/>
              <a:t> jobs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1598</TotalTime>
  <Words>1110</Words>
  <Application>Microsoft Macintosh PowerPoint</Application>
  <PresentationFormat>On-screen Show (4:3)</PresentationFormat>
  <Paragraphs>258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Διάμεσος</vt:lpstr>
      <vt:lpstr>Μοντέρνες Βάσεις Δεδομένων</vt:lpstr>
      <vt:lpstr>Agenda</vt:lpstr>
      <vt:lpstr>OLTP vs. OLAP</vt:lpstr>
      <vt:lpstr>Workload Characterization</vt:lpstr>
      <vt:lpstr>Relational Database Backlash </vt:lpstr>
      <vt:lpstr>MapReduce</vt:lpstr>
      <vt:lpstr>MapReduce Example</vt:lpstr>
      <vt:lpstr>What MapReduce Does Right</vt:lpstr>
      <vt:lpstr>What MapReduce Did Wrong</vt:lpstr>
      <vt:lpstr>Join Example</vt:lpstr>
      <vt:lpstr>Join Example - SQL</vt:lpstr>
      <vt:lpstr>Join Example - MapReduce</vt:lpstr>
      <vt:lpstr>Distributed Joins are Hard</vt:lpstr>
      <vt:lpstr>Semi-Joins</vt:lpstr>
      <vt:lpstr>MapReduce in 2014</vt:lpstr>
      <vt:lpstr>Column Stores</vt:lpstr>
      <vt:lpstr>Column Stores</vt:lpstr>
      <vt:lpstr>Column Stores</vt:lpstr>
      <vt:lpstr>Column Stores</vt:lpstr>
      <vt:lpstr>Column Store Systems</vt:lpstr>
      <vt:lpstr>NoSQL</vt:lpstr>
      <vt:lpstr>NoSQL Systems</vt:lpstr>
      <vt:lpstr>NoSQL Drawbacks</vt:lpstr>
      <vt:lpstr>NewSQL</vt:lpstr>
      <vt:lpstr>Aslett White Paper</vt:lpstr>
      <vt:lpstr>Wikipedia Article</vt:lpstr>
      <vt:lpstr>NewSQL Systems</vt:lpstr>
      <vt:lpstr>NewSQL Implementations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</dc:creator>
  <cp:lastModifiedBy>Vasileios Megalooikonomou</cp:lastModifiedBy>
  <cp:revision>190</cp:revision>
  <dcterms:created xsi:type="dcterms:W3CDTF">2013-05-19T17:38:03Z</dcterms:created>
  <dcterms:modified xsi:type="dcterms:W3CDTF">2018-12-17T15:11:06Z</dcterms:modified>
</cp:coreProperties>
</file>