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9E8F1-D3C4-4DE3-9EC3-ADC0BA94BA5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1EDC-B366-4EB0-9B65-3E3479F411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430A-BD48-4A18-85DC-16BCE33C28C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0574-CB70-471E-84E8-90EEEC7F09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ΣΥΜΠΕΡΙΦΟΡΑ ΚΑΤΑΝΑΛΩΤΗ Ι 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6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6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ΚΡΙΤΙΚΗ ΣΤΟ ΟΙΚΟΝΟΜΙΚΟ ΜΟΝΤΕΛΟ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Ο καταναλωτής εμφανίζεται σαν ένας πανίσχυρος Η/Υ, ο οποίος μπορεί να κάνει άπειρους υπολογισμούς (χρησιμοτήτων-αγαθών).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Οι καταναλωτές αγοράζουν ορθολογικά ή με βάση το συναίσθημα, ιδιοσυγκρασία, τη δύναμη της συνήθειας, επιρροές περιβάλλοντος;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κατανάλωση εξαρτάται μόνο από την τιμή-εισόδημα;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Παρόλα αυτά, το μοντέλο είναι χρήσιμο για: πληροφοριακές διαφημίσεις, δημιουργία υψηλής προσδοκούμενης αξίας, σημαντικότητα τιμής.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ΥΠΟΔΕΙΓΜΑ ΙΕΡΑΡΧΗΣΗΣ ΑΝΑΓΚΩΝ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Ανάγκη (</a:t>
            </a:r>
            <a:r>
              <a:rPr lang="en-US" sz="2800" b="1"/>
              <a:t>Need)</a:t>
            </a:r>
            <a:r>
              <a:rPr lang="el-GR" sz="2800" b="1"/>
              <a:t>:</a:t>
            </a:r>
            <a:r>
              <a:rPr lang="el-GR" sz="2800"/>
              <a:t> είναι μια βασική απαίτηση του σώματος, χωρίς την οποία η ζωή δεν μπορεί να συνεχισθεί (αίσθημα υψηλής έντασης).</a:t>
            </a:r>
            <a:endParaRPr lang="en-US" sz="280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Επιθυμία (</a:t>
            </a:r>
            <a:r>
              <a:rPr lang="en-US" sz="2800" b="1"/>
              <a:t>Want):</a:t>
            </a:r>
            <a:r>
              <a:rPr lang="en-US" sz="2800"/>
              <a:t> </a:t>
            </a:r>
            <a:r>
              <a:rPr lang="el-GR" sz="2800"/>
              <a:t>αναφέρεται σε οποιαδήποτε όχι απαραίτητη απαίτηση που την προκαλεί η προβλεπόμενη ευχαρίστηση (αίσθημα χαμηλής σχετικά έντασης).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Τα σύγχρονα καταναλωτικά πρότυπα συνετέλεσαν στο να είναι δυσδιάκριτες οι ανάγκες και οι επιθυμίες.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Φυσιολογικές ανάγκες</a:t>
            </a:r>
            <a:r>
              <a:rPr lang="el-GR" sz="2800"/>
              <a:t> (πείνα, δίψα, ύπνος, σεξ, δράση) ≠ </a:t>
            </a:r>
            <a:r>
              <a:rPr lang="el-GR" sz="2800" b="1"/>
              <a:t>Ψυχολογικές</a:t>
            </a:r>
            <a:r>
              <a:rPr lang="el-GR" sz="2800"/>
              <a:t> ανάγκες (αγάπη, συναισθήματα, γνώση, εγώ κ.ά).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ΥΠΟΔΕΙΓΜΑ ΙΕΡΑΡΧΗΣΗΣ ΑΝΑΓΚΩΝ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l-GR" sz="2800"/>
              <a:t>Θεωρία ανθρώπινης υποκίνησης – </a:t>
            </a:r>
            <a:r>
              <a:rPr lang="en-US" sz="2800"/>
              <a:t>Maslow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sz="2800" b="1"/>
              <a:t>Φυσιολογικές:</a:t>
            </a:r>
            <a:r>
              <a:rPr lang="el-GR" sz="2800"/>
              <a:t> βιολογικές λειτουργίες σώματος (πείνα, δίψα, αέρας, ύπνος, ρούχα).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sz="2800" b="1"/>
              <a:t>Ασφάλειας: </a:t>
            </a:r>
            <a:r>
              <a:rPr lang="el-GR" sz="2800"/>
              <a:t>προστασία απέναντι σε φυσικούς και ψυχολογικούς κινδύνους (ασφάλεια ζωής, ασθένειας, γήρατος, συστήματα συναγερμού, </a:t>
            </a:r>
            <a:r>
              <a:rPr lang="en-US" sz="2800"/>
              <a:t>security </a:t>
            </a:r>
            <a:r>
              <a:rPr lang="el-GR" sz="2800"/>
              <a:t>κ.ά).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sz="2800" b="1"/>
              <a:t>Κοινωνικές:</a:t>
            </a:r>
            <a:r>
              <a:rPr lang="el-GR" sz="2800"/>
              <a:t> κοινωνική συμμετοχή και δράση (φιλία, συντροφικότητα, αγάπη, οικογένεια, συμμετοχή σε οργανώσεις-ομάδες κ.ά).</a:t>
            </a:r>
            <a:endParaRPr lang="el-GR" sz="2800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ΥΠΟΔΕΙΓΜΑ ΙΕΡΑΡΧΗΣΗΣ ΑΝΑΓΚΩΝ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4. </a:t>
            </a:r>
            <a:r>
              <a:rPr lang="el-GR" sz="2800" b="1"/>
              <a:t>Εκτίμησης:</a:t>
            </a:r>
            <a:r>
              <a:rPr lang="el-GR" sz="2800"/>
              <a:t> ανάγκη για επιτεύγματα (κύρος, φήμη, αναγνώριση, εξουσία, επιτυχία, διάκριση).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5. </a:t>
            </a:r>
            <a:r>
              <a:rPr lang="el-GR" sz="2800" b="1"/>
              <a:t>Αυτό-πραγμάτωσης:</a:t>
            </a:r>
            <a:r>
              <a:rPr lang="el-GR" sz="2800"/>
              <a:t> απελευθέρωση του ανθρώπου από τα δίκτυα των κοινωνικών επιταγών – «γνώθι σαυτόν» - αυτοεκπλήρωση-αυτοκαταξίωση-αυτοολοκλήρωση.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Το μοντέλο είναι ιεραρχικό (οι ανάγκες προκύπτουν και ικανοποιούνται σειριακά, δηλαδή μόνο όταν έχει ικανοποιηθεί πλήρως μια κατηγορία αναγκών ενεργοποιείται η επόμενη).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/>
              <a:t>Ποιες κατηγορίες αναγκών ικανοποιούν οι παρακάτω τύποι αυτοκινήτων:</a:t>
            </a:r>
            <a:br>
              <a:rPr lang="el-GR" sz="3200" b="1"/>
            </a:br>
            <a:endParaRPr lang="el-GR" sz="32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l-GR" sz="2400"/>
              <a:t>1. Φυσιολογικές ανάγκες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l-GR" sz="2400"/>
              <a:t>Ανάγκες Ασφάλειας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l-GR" sz="2400"/>
              <a:t>Κοινωνικές ανάγκες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l-GR" sz="2400"/>
              <a:t>Ανάγκες εκτίμησης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l-GR" sz="2400"/>
              <a:t>Ανάγκες για αυτοπραγμάτωση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60851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/>
              <a:t>Α. σπορ διθέσιο </a:t>
            </a:r>
            <a:r>
              <a:rPr lang="en-US" sz="2400"/>
              <a:t>cabrio </a:t>
            </a:r>
            <a:r>
              <a:rPr lang="el-GR" sz="2400"/>
              <a:t>αυτοκίνητο.</a:t>
            </a:r>
          </a:p>
          <a:p>
            <a:pPr algn="just">
              <a:buFont typeface="Wingdings" pitchFamily="2" charset="2"/>
              <a:buNone/>
            </a:pPr>
            <a:r>
              <a:rPr lang="el-GR" sz="2400"/>
              <a:t>Β. αυτοκίνητο με αυξημένες προδιαγραφές ασφάλειας.</a:t>
            </a:r>
          </a:p>
          <a:p>
            <a:pPr algn="just">
              <a:buFont typeface="Wingdings" pitchFamily="2" charset="2"/>
              <a:buNone/>
            </a:pPr>
            <a:r>
              <a:rPr lang="el-GR" sz="2400"/>
              <a:t>Γ. Αυτοκίνητο με ειδικές προδιαγραφές, π.χ. αντίκα-συλλεκτικό.</a:t>
            </a:r>
          </a:p>
          <a:p>
            <a:pPr algn="just">
              <a:buFont typeface="Wingdings" pitchFamily="2" charset="2"/>
              <a:buNone/>
            </a:pPr>
            <a:r>
              <a:rPr lang="el-GR" sz="2400"/>
              <a:t>Δ. ακριβό αυτοκίνητο με μάρκα κύρους, για λίγους, πανίσχυρο μεγάλο και σπάνιο.</a:t>
            </a:r>
          </a:p>
          <a:p>
            <a:pPr>
              <a:buFont typeface="Wingdings" pitchFamily="2" charset="2"/>
              <a:buNone/>
            </a:pPr>
            <a:endParaRPr lang="el-GR" sz="2400"/>
          </a:p>
          <a:p>
            <a:pPr>
              <a:buFont typeface="Wingdings" pitchFamily="2" charset="2"/>
              <a:buNone/>
            </a:pPr>
            <a:endParaRPr lang="el-GR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ΚΡΙΤΙΚΗ ΥΠΟΔΕΙΓΜΑΤΟΣ </a:t>
            </a:r>
            <a:r>
              <a:rPr lang="en-US" sz="4000"/>
              <a:t>MASLOW</a:t>
            </a:r>
            <a:endParaRPr lang="el-GR" sz="40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800"/>
              <a:t>Δεν είναι σωστό να υποστηρίζεται ότι ο καταναλωτής θα προχωρήσει στην ικανοποίηση των αναγκών της επόμενης κατηγορίας, μόνο όταν έχει ήδη ικανοποιήσει πλήρως τις ανάγκες της προηγούμενης (π.χ. έχεις να γράψεις εξετάσεις και πεινάς!)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800"/>
              <a:t>Πολλά αγαθά μπορούν ταυτόχρονα να ικανοποιήσουν ανάγκες δύο ή και περισσοτέρων κατηγοριών (π.χ. μια εγκυκλοπαίδεια, το Μέγαρο Μουσικής, το Πανεπιστήμιο, το γυναικείο άρωμα, καφές κ.ά).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endParaRPr lang="el-GR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ΧΡΗΣΙΜΟΤΗΤΑ ΥΠΟΔΕΙΓΜΑΤΟΣ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Κατανόηση των αναγκών των καταναλωτών.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Επιτυχή τμηματοποίηση της αγοράς (βλ. προηγούμενο παράδειγμα με αυτοκίνητα) – με κριτήριο την ανάγκη.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Στην ενίσχυση της εικόνας ενός προϊόντος το οποίο υπόσχεται κάλυψη πολλαπλών αναγκών π.χ. αντικλεπτικός μηχανισμός (προστατέυει την περιουσία, την οικογένεια, είναι ακριβός, θέλει ειδικούς χειρισμούς).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800"/>
              <a:t>Στην πρόγνωση των πωλήσεων. Οι ανάγκες δημιουργούν την ζήτηση και η ζήτηση τις πωλήσεις.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Έννοια συμπεριφοράς καταναλωτή, χρησιμότητα και χαρακτηριστικά της</a:t>
            </a:r>
          </a:p>
          <a:p>
            <a:r>
              <a:rPr lang="el-GR" dirty="0" smtClean="0"/>
              <a:t>Υπόδειγμα ιεράρχησης αναγκών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ΟΡΙΣΜΟΣ ΣΥΜΠΕΡΙΦΟΡΑΣ ΚΑΤΑΝΑΛΩΤΗ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Η </a:t>
            </a:r>
            <a:r>
              <a:rPr lang="el-GR" sz="2800" b="1"/>
              <a:t>Συμπεριφορά Καταναλωτή</a:t>
            </a:r>
            <a:r>
              <a:rPr lang="el-GR" sz="2800"/>
              <a:t> αφορά τη μελέτη του πως τα άτομα παίρνουν αποφάσεις για να ξοδέψουν τους διαθέσιμους πόρους τους (χρήμα, χρόνο, προσπάθεια) σε αντικείμενα προς κατανάλωση.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ΤΙ</a:t>
            </a:r>
            <a:r>
              <a:rPr lang="el-GR" sz="2800"/>
              <a:t> αγοράζουν;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ΓΙΑΤΙ</a:t>
            </a:r>
            <a:r>
              <a:rPr lang="el-GR" sz="2800"/>
              <a:t> το αγοράζουν;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ΠΟΤΕ</a:t>
            </a:r>
            <a:r>
              <a:rPr lang="el-GR" sz="2800"/>
              <a:t> το αγοράζουν;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ΠΩΣ</a:t>
            </a:r>
            <a:r>
              <a:rPr lang="el-GR" sz="2800"/>
              <a:t> το αγοράζουν;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ΑΠΟ ΠΟΥ</a:t>
            </a:r>
            <a:r>
              <a:rPr lang="el-GR" sz="2800"/>
              <a:t> το αγοράζουν;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ΠΟΣΟ ΣΥΧΝΑ</a:t>
            </a:r>
            <a:r>
              <a:rPr lang="el-GR" sz="2800"/>
              <a:t> το αγοράζουν; (π.χ. Σαμπουάν</a:t>
            </a:r>
            <a:r>
              <a:rPr lang="en-US" sz="2800"/>
              <a:t>)</a:t>
            </a:r>
            <a:endParaRPr lang="el-GR" sz="280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ΧΡΗΣΙΜΟΤΗΤΑ</a:t>
            </a:r>
            <a:r>
              <a:rPr lang="el-GR" sz="4000"/>
              <a:t> </a:t>
            </a:r>
            <a:r>
              <a:rPr lang="el-GR" sz="4000" b="1"/>
              <a:t>ΣΥΜΠΕΡΙΦΟΡΑΣ ΚΑΤΑΝΑΛΩΤΗ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562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Καλύτερη κατανόηση αναγκών καταναλωτή.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Σωστή ανάπτυξη μελετών έρευνας αγοράς.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Αποτελεσματική τμηματοποίηση της αγοράς σε μικρότερες ομάδες με κοινά συμπεριφορικά χαρακτηριστικά.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Μείωση κόστους και σπατάλη πόρων που σχετίζεται με αποτυχίες νέων προϊόντων.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Κατάλληλη τοποθέτηση του προϊόντος στην αγορά και διαφοροποίηση του από τον ανταγωνισμό.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Αύξηση κερδοφορίας επιχείρησης με την μετατροπή των αναγκών του καταναλωτή σε αποτελεσματικά προϊόντα.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ΧΑΡΑΚΤΗΡΙΣΤΙΚΑ ΣΤΟΙΧΕΙΑ ΣΥΜΠΕΡΙΦΟΡΑΣ ΚΑΤΑΝΑΛΩΤΗ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 b="1"/>
              <a:t>Πολύπλοκο</a:t>
            </a:r>
            <a:r>
              <a:rPr lang="el-GR" sz="2800"/>
              <a:t> φαινόμενο.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Συμπεριφορά του Καταναλωτή είναι </a:t>
            </a:r>
            <a:r>
              <a:rPr lang="el-GR" sz="2800" b="1"/>
              <a:t>Διεπιστημονική</a:t>
            </a:r>
            <a:r>
              <a:rPr lang="el-GR" sz="2800"/>
              <a:t> (Οικονομική Θεωρία, Ψυχολογία, Κοινωνιολογία, Πολιτιστική Ανθρωπολογία).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Ανεύρεση σχέσεων </a:t>
            </a:r>
            <a:r>
              <a:rPr lang="el-GR" sz="2800" b="1"/>
              <a:t>αιτίας-αποτελέσματος</a:t>
            </a:r>
            <a:r>
              <a:rPr lang="el-GR" sz="2800"/>
              <a:t>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Τρία στάδια μελέτης: (1) </a:t>
            </a:r>
            <a:r>
              <a:rPr lang="el-GR" sz="2800" b="1"/>
              <a:t>πριν την αγορά, (2) αγορά, (3) μετά την αγορά.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Ανάλυση της Συμπεριφοράς του Καταναλωτή μέσο της ανάπτυξης </a:t>
            </a:r>
            <a:r>
              <a:rPr lang="el-GR" sz="2800" b="1"/>
              <a:t>Θεωριών</a:t>
            </a:r>
            <a:r>
              <a:rPr lang="el-GR" sz="2800"/>
              <a:t>-Υ</a:t>
            </a:r>
            <a:r>
              <a:rPr lang="el-GR" sz="2800" b="1"/>
              <a:t>ποδειγμάτων.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ΑΡΙΣΤΟΤΕΛΗΣ- ΚΙΝΗΤΡΑ ΔΙΑΜΟΡΦΩΣΗΣ ΣΥΜΠΕΡΙΦΟΡΑΣ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b="1"/>
              <a:t>ΛΟΓΟΣ:</a:t>
            </a:r>
            <a:r>
              <a:rPr lang="el-GR"/>
              <a:t> η ορθολογική-οργανωμένη σκέψη.</a:t>
            </a:r>
          </a:p>
          <a:p>
            <a:pPr>
              <a:buFont typeface="Wingdings" pitchFamily="2" charset="2"/>
              <a:buNone/>
            </a:pPr>
            <a:r>
              <a:rPr lang="el-GR" b="1"/>
              <a:t>ΠΑΘΟΣ:</a:t>
            </a:r>
            <a:r>
              <a:rPr lang="el-GR"/>
              <a:t> Ορμές-Ένστικτα.</a:t>
            </a:r>
          </a:p>
          <a:p>
            <a:pPr>
              <a:buFont typeface="Wingdings" pitchFamily="2" charset="2"/>
              <a:buNone/>
            </a:pPr>
            <a:r>
              <a:rPr lang="el-GR" b="1"/>
              <a:t>ΗΘΟΣ:</a:t>
            </a:r>
            <a:r>
              <a:rPr lang="el-GR"/>
              <a:t> τι είναι κοινωνικά αποδεκτό σαν σωστό ή λάθος.</a:t>
            </a:r>
          </a:p>
          <a:p>
            <a:pPr>
              <a:buFont typeface="Wingdings" pitchFamily="2" charset="2"/>
              <a:buNone/>
            </a:pPr>
            <a:r>
              <a:rPr lang="el-GR"/>
              <a:t>Ορθολογικά μοντέλα – Ψυχολογικά μοντέλα- Κοινωνιολογικά μοντέλα ερμηνείας της συμπεριφοράς.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ΥΠΟΔΕΙΓΜΑ ΒΙΟΛΟΓΙΚΟΥ ΚΥΚΛΟΥ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Η αγοραστική συμπεριφορά εξαρτάται από την </a:t>
            </a:r>
            <a:r>
              <a:rPr lang="el-GR" sz="2800" b="1"/>
              <a:t>ηλικία</a:t>
            </a:r>
            <a:r>
              <a:rPr lang="el-GR" sz="2800"/>
              <a:t> ή το στάδιο του βιολογικού κύκλου (κύκλου ζωής) του ατόμου.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800" b="1"/>
              <a:t>Πρώιμα έτη</a:t>
            </a:r>
            <a:r>
              <a:rPr lang="el-GR" sz="2800"/>
              <a:t> (παιδιά μέχρι 14 χρονών).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800" b="1"/>
              <a:t>Νέοι Καταναλωτές</a:t>
            </a:r>
            <a:r>
              <a:rPr lang="el-GR" sz="2800"/>
              <a:t> (15-17 χρονών).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800" b="1"/>
              <a:t>Νέοι Ενήλικες</a:t>
            </a:r>
            <a:r>
              <a:rPr lang="el-GR" sz="2800"/>
              <a:t> (18-34 χρονών):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	- </a:t>
            </a:r>
            <a:r>
              <a:rPr lang="el-GR" sz="2800" i="1"/>
              <a:t>Ανύπαντροι Νέοι</a:t>
            </a:r>
            <a:r>
              <a:rPr lang="el-GR" sz="2800"/>
              <a:t> (επάγγελμα, σύντροφος)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	- </a:t>
            </a:r>
            <a:r>
              <a:rPr lang="el-GR" sz="2800" i="1"/>
              <a:t>Νιόπαντροι χωρίς παιδιά</a:t>
            </a:r>
            <a:r>
              <a:rPr lang="el-GR" sz="2800"/>
              <a:t> (διαρκή καταν. αγαθά, διασκέδαση, ταξίδια, δανεισμός).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	- </a:t>
            </a:r>
            <a:r>
              <a:rPr lang="el-GR" sz="2800" i="1"/>
              <a:t>Νέοι Γονείς</a:t>
            </a:r>
            <a:r>
              <a:rPr lang="el-GR" sz="2800"/>
              <a:t> (οικία, αγαθά για μωρό, στενότητα, διασκέδαση μέσα στο σπίτι).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ΥΠΟΔΕΙΓΜΑ ΒΙΟΛΟΓΙΚΟΥ ΚΥΚΛΟΥ </a:t>
            </a:r>
            <a:r>
              <a:rPr lang="el-GR" sz="4000"/>
              <a:t>(συνέχεια)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4. </a:t>
            </a:r>
            <a:r>
              <a:rPr lang="el-GR" sz="2800" b="1"/>
              <a:t>Μεσαία Έτη </a:t>
            </a:r>
            <a:r>
              <a:rPr lang="el-GR" sz="2800"/>
              <a:t>(35-54 χρονών):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/>
              <a:t>	- </a:t>
            </a:r>
            <a:r>
              <a:rPr lang="el-GR" sz="2800" i="1"/>
              <a:t>Γεμάτη Φωλιά:</a:t>
            </a:r>
            <a:r>
              <a:rPr lang="el-GR" sz="2800" b="1"/>
              <a:t> </a:t>
            </a:r>
            <a:r>
              <a:rPr lang="el-GR" sz="2800"/>
              <a:t>οι γονείς και τα παιδιά που μένουν μαζί (πατέρας→δουλειά, μητέρα→σπίτι/δουλειά).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	- </a:t>
            </a:r>
            <a:r>
              <a:rPr lang="el-GR" sz="2800" i="1"/>
              <a:t>Άδεια Φωλιά</a:t>
            </a:r>
            <a:r>
              <a:rPr lang="el-GR" sz="2800"/>
              <a:t>: τα παιδιά φεύγουν από το σπίτι (οι γονείς έχουν ελεύθερο χρόνο και χρήμα, αγαθά πολυτελείας, ταξίδια, υπηρεσίες υγείας).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5. </a:t>
            </a:r>
            <a:r>
              <a:rPr lang="el-GR" sz="2800" b="1"/>
              <a:t>Ηλικιωμένοι Καταναλωτές</a:t>
            </a:r>
            <a:r>
              <a:rPr lang="el-GR" sz="2800"/>
              <a:t>: 55+ χρονών, υγιεινή διατροφή, φάρμακα, ιατρικές εξετάσεις, χόμπι μέσα στο σπίτι, θρησκεία, αλλαγή κατοικίας).  </a:t>
            </a:r>
            <a:endParaRPr lang="el-GR" sz="2800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36885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ΟΙΚΟΝΟΜΙΚΟ ΥΠΟΔΕΙΓΜΑ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« Ο ορθολογικός καταναλωτής έχοντας περιορισμένο </a:t>
            </a:r>
            <a:r>
              <a:rPr lang="el-GR" sz="2800" b="1"/>
              <a:t>εισόδημα</a:t>
            </a:r>
            <a:r>
              <a:rPr lang="el-GR" sz="2800"/>
              <a:t> και απεριόριστες </a:t>
            </a:r>
            <a:r>
              <a:rPr lang="el-GR" sz="2800" b="1"/>
              <a:t>ανάγκες</a:t>
            </a:r>
            <a:r>
              <a:rPr lang="el-GR" sz="2800"/>
              <a:t> επιθυμεί να αγοράσει έναν </a:t>
            </a:r>
            <a:r>
              <a:rPr lang="el-GR" sz="2800" b="1"/>
              <a:t>άριστο συνδυασμό αγαθών μεγιστοποιώντας την χρησιμότητα</a:t>
            </a:r>
            <a:r>
              <a:rPr lang="el-GR" sz="2800"/>
              <a:t> του, δηλαδή την ικανοποίηση που προκύπτει από την κατανάλωση αυτών των αγαθών».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/>
              <a:t>- Οι χρησιμότητες των προϊόντων είναι υποκειμενικές.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Ο καταναλωτής αντιμετωπίζει πρόβλημα μεγιστοποίησης.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Όσο αυξάνει η κατανάλωση ενός αγαθού, η οριακή χρησιμότητα του μειώνεται συνεχώς.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1074</Words>
  <Application>Microsoft Office PowerPoint</Application>
  <PresentationFormat>Προβολή στην οθόνη (4:3)</PresentationFormat>
  <Paragraphs>112</Paragraphs>
  <Slides>20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ΣΤΟ ΜΑΡΚΕΤΙΝΓΚ</vt:lpstr>
      <vt:lpstr>Σκοποί ενότητας</vt:lpstr>
      <vt:lpstr>ΟΡΙΣΜΟΣ ΣΥΜΠΕΡΙΦΟΡΑΣ ΚΑΤΑΝΑΛΩΤΗ</vt:lpstr>
      <vt:lpstr>ΧΡΗΣΙΜΟΤΗΤΑ ΣΥΜΠΕΡΙΦΟΡΑΣ ΚΑΤΑΝΑΛΩΤΗ</vt:lpstr>
      <vt:lpstr>ΧΑΡΑΚΤΗΡΙΣΤΙΚΑ ΣΤΟΙΧΕΙΑ ΣΥΜΠΕΡΙΦΟΡΑΣ ΚΑΤΑΝΑΛΩΤΗ</vt:lpstr>
      <vt:lpstr>ΑΡΙΣΤΟΤΕΛΗΣ- ΚΙΝΗΤΡΑ ΔΙΑΜΟΡΦΩΣΗΣ ΣΥΜΠΕΡΙΦΟΡΑΣ</vt:lpstr>
      <vt:lpstr>ΥΠΟΔΕΙΓΜΑ ΒΙΟΛΟΓΙΚΟΥ ΚΥΚΛΟΥ</vt:lpstr>
      <vt:lpstr>ΥΠΟΔΕΙΓΜΑ ΒΙΟΛΟΓΙΚΟΥ ΚΥΚΛΟΥ (συνέχεια)</vt:lpstr>
      <vt:lpstr>ΟΙΚΟΝΟΜΙΚΟ ΥΠΟΔΕΙΓΜΑ</vt:lpstr>
      <vt:lpstr>ΚΡΙΤΙΚΗ ΣΤΟ ΟΙΚΟΝΟΜΙΚΟ ΜΟΝΤΕΛΟ</vt:lpstr>
      <vt:lpstr>ΥΠΟΔΕΙΓΜΑ ΙΕΡΑΡΧΗΣΗΣ ΑΝΑΓΚΩΝ</vt:lpstr>
      <vt:lpstr>ΥΠΟΔΕΙΓΜΑ ΙΕΡΑΡΧΗΣΗΣ ΑΝΑΓΚΩΝ</vt:lpstr>
      <vt:lpstr>ΥΠΟΔΕΙΓΜΑ ΙΕΡΑΡΧΗΣΗΣ ΑΝΑΓΚΩΝ</vt:lpstr>
      <vt:lpstr>Ποιες κατηγορίες αναγκών ικανοποιούν οι παρακάτω τύποι αυτοκινήτων: </vt:lpstr>
      <vt:lpstr>ΚΡΙΤΙΚΗ ΥΠΟΔΕΙΓΜΑΤΟΣ MASLOW</vt:lpstr>
      <vt:lpstr>ΧΡΗΣΙΜΟΤΗΤΑ ΥΠΟΔΕΙΓΜΑΤΟΣ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4</cp:revision>
  <dcterms:created xsi:type="dcterms:W3CDTF">2015-09-02T21:43:42Z</dcterms:created>
  <dcterms:modified xsi:type="dcterms:W3CDTF">2015-09-20T13:51:45Z</dcterms:modified>
</cp:coreProperties>
</file>