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7"/>
  </p:notesMasterIdLst>
  <p:handoutMasterIdLst>
    <p:handoutMasterId r:id="rId48"/>
  </p:handoutMasterIdLst>
  <p:sldIdLst>
    <p:sldId id="482" r:id="rId2"/>
    <p:sldId id="490" r:id="rId3"/>
    <p:sldId id="491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80" r:id="rId14"/>
    <p:sldId id="455" r:id="rId15"/>
    <p:sldId id="481" r:id="rId16"/>
    <p:sldId id="456" r:id="rId17"/>
    <p:sldId id="457" r:id="rId18"/>
    <p:sldId id="459" r:id="rId19"/>
    <p:sldId id="462" r:id="rId20"/>
    <p:sldId id="463" r:id="rId21"/>
    <p:sldId id="460" r:id="rId22"/>
    <p:sldId id="461" r:id="rId23"/>
    <p:sldId id="476" r:id="rId24"/>
    <p:sldId id="477" r:id="rId25"/>
    <p:sldId id="478" r:id="rId26"/>
    <p:sldId id="479" r:id="rId27"/>
    <p:sldId id="464" r:id="rId28"/>
    <p:sldId id="465" r:id="rId29"/>
    <p:sldId id="466" r:id="rId30"/>
    <p:sldId id="467" r:id="rId31"/>
    <p:sldId id="468" r:id="rId32"/>
    <p:sldId id="469" r:id="rId33"/>
    <p:sldId id="475" r:id="rId34"/>
    <p:sldId id="470" r:id="rId35"/>
    <p:sldId id="471" r:id="rId36"/>
    <p:sldId id="472" r:id="rId37"/>
    <p:sldId id="473" r:id="rId38"/>
    <p:sldId id="474" r:id="rId39"/>
    <p:sldId id="483" r:id="rId40"/>
    <p:sldId id="484" r:id="rId41"/>
    <p:sldId id="485" r:id="rId42"/>
    <p:sldId id="486" r:id="rId43"/>
    <p:sldId id="487" r:id="rId44"/>
    <p:sldId id="488" r:id="rId45"/>
    <p:sldId id="489" r:id="rId46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75000"/>
      <a:buFont typeface="Wingdings" panose="05000000000000000000" pitchFamily="2" charset="2"/>
      <a:buChar char="n"/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CB4A6"/>
    <a:srgbClr val="FFFF99"/>
    <a:srgbClr val="FFE0A3"/>
    <a:srgbClr val="CCE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8889" autoAdjust="0"/>
  </p:normalViewPr>
  <p:slideViewPr>
    <p:cSldViewPr>
      <p:cViewPr varScale="1">
        <p:scale>
          <a:sx n="52" d="100"/>
          <a:sy n="52" d="100"/>
        </p:scale>
        <p:origin x="48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85" y="7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7" tIns="48224" rIns="96447" bIns="48224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C4A982A2-4993-41F4-9F01-4356B1DDF44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3470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20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l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9" tIns="46145" rIns="92289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391B092F-0229-4E4A-B10D-1CD84E02DE7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04784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47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A22E79-33C3-43C1-9045-29C4CB111267}" type="slidenum">
              <a:rPr lang="en-GB" altLang="el-GR" sz="1200"/>
              <a:pPr eaLnBrk="1" hangingPunct="1"/>
              <a:t>10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163908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Επειδή ο Ν-</a:t>
            </a:r>
            <a:r>
              <a:rPr lang="en-US" altLang="el-GR" smtClean="0"/>
              <a:t>D </a:t>
            </a:r>
            <a:r>
              <a:rPr lang="el-GR" altLang="el-GR" smtClean="0"/>
              <a:t>χώρος είναι σχεδιασμένος</a:t>
            </a:r>
            <a:r>
              <a:rPr lang="en-US" altLang="el-GR" smtClean="0"/>
              <a:t> </a:t>
            </a:r>
            <a:r>
              <a:rPr lang="el-GR" altLang="el-GR" smtClean="0"/>
              <a:t>για τα σήματα </a:t>
            </a:r>
            <a:r>
              <a:rPr lang="en-US" altLang="el-GR" smtClean="0"/>
              <a:t>s_m(t) </a:t>
            </a:r>
            <a:r>
              <a:rPr lang="el-GR" altLang="el-GR" smtClean="0"/>
              <a:t>και όχι για το θόρυβο είναι σαφές ότι ένα</a:t>
            </a:r>
            <a:r>
              <a:rPr lang="en-US" altLang="el-GR" smtClean="0"/>
              <a:t> </a:t>
            </a:r>
            <a:r>
              <a:rPr lang="el-GR" altLang="el-GR" smtClean="0"/>
              <a:t>μόνο μέρος του θορύβου θα προβάλλεται κάθε φορά στον ο Ν-</a:t>
            </a:r>
            <a:r>
              <a:rPr lang="en-US" altLang="el-GR" smtClean="0"/>
              <a:t>D </a:t>
            </a:r>
            <a:r>
              <a:rPr lang="el-GR" altLang="el-GR" smtClean="0"/>
              <a:t>χώρο,  και σε κάθε υλοποίηση  (αποστολή συμβόλου) το μέρος αυτό θα είναι διαφορετικό.</a:t>
            </a:r>
          </a:p>
          <a:p>
            <a:r>
              <a:rPr lang="el-GR" altLang="el-GR" smtClean="0"/>
              <a:t>Θεωρητικά οι συνιστώσες θορύβου που προστίθενται στα Μ διαφορετικά σήματα , δηλαδή τα Μ διαφορετικά σήματα θορύβου, χρειάζονται έναν Μ-διάστατο χώρο για να αναπαρασταθούν</a:t>
            </a:r>
            <a:r>
              <a:rPr lang="en-US" altLang="el-GR" smtClean="0"/>
              <a:t> (</a:t>
            </a:r>
            <a:r>
              <a:rPr lang="el-GR" altLang="el-GR" smtClean="0"/>
              <a:t>που βέβαια είναι διαφορετικός κάθε φορά, σε κάθε υλοποίηση δηλαδή). 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01DC08A-3CA0-4B92-A14F-0D712D669E16}" type="slidenum">
              <a:rPr lang="en-GB" altLang="el-GR" sz="1200"/>
              <a:pPr eaLnBrk="1" hangingPunct="1"/>
              <a:t>11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66964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2F1B67-70EB-4E15-8C1D-1C9F325F8EFC}" type="slidenum">
              <a:rPr lang="en-GB" altLang="el-GR" sz="1200"/>
              <a:pPr eaLnBrk="1" hangingPunct="1"/>
              <a:t>12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5246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2F1B67-70EB-4E15-8C1D-1C9F325F8EFC}" type="slidenum">
              <a:rPr lang="en-GB" altLang="el-GR" sz="1200"/>
              <a:pPr eaLnBrk="1" hangingPunct="1"/>
              <a:t>13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78916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8897811-AC0E-4F5D-A7EC-44115875B3DE}" type="slidenum">
              <a:rPr lang="en-GB" altLang="el-GR" sz="1200"/>
              <a:pPr eaLnBrk="1" hangingPunct="1"/>
              <a:t>14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577525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8897811-AC0E-4F5D-A7EC-44115875B3DE}" type="slidenum">
              <a:rPr lang="en-GB" altLang="el-GR" sz="1200"/>
              <a:pPr eaLnBrk="1" hangingPunct="1"/>
              <a:t>15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56347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3490F5-8925-4388-8F6E-EA1A1873FE6B}" type="slidenum">
              <a:rPr lang="en-GB" altLang="el-GR" sz="1200"/>
              <a:pPr eaLnBrk="1" hangingPunct="1"/>
              <a:t>16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62455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Let \psi=y.     h_k(</a:t>
            </a:r>
            <a:r>
              <a:rPr lang="el-GR" altLang="el-GR" smtClean="0"/>
              <a:t>τ)</a:t>
            </a:r>
            <a:r>
              <a:rPr lang="en-US" altLang="el-GR" smtClean="0"/>
              <a:t>=</a:t>
            </a:r>
            <a:r>
              <a:rPr lang="el-GR" altLang="el-GR" smtClean="0"/>
              <a:t>ψ</a:t>
            </a:r>
            <a:r>
              <a:rPr lang="en-US" altLang="el-GR" smtClean="0"/>
              <a:t>_k(T-</a:t>
            </a:r>
            <a:r>
              <a:rPr lang="el-GR" altLang="el-GR" smtClean="0"/>
              <a:t>τ) </a:t>
            </a:r>
            <a:r>
              <a:rPr lang="el-GR" altLang="el-GR" smtClean="0">
                <a:sym typeface="Wingdings" panose="05000000000000000000" pitchFamily="2" charset="2"/>
              </a:rPr>
              <a:t> </a:t>
            </a:r>
            <a:r>
              <a:rPr lang="en-US" altLang="el-GR" smtClean="0"/>
              <a:t>h_k(</a:t>
            </a:r>
            <a:r>
              <a:rPr lang="el-GR" altLang="el-GR" smtClean="0"/>
              <a:t>-τ)</a:t>
            </a:r>
            <a:r>
              <a:rPr lang="en-US" altLang="el-GR" smtClean="0"/>
              <a:t>=</a:t>
            </a:r>
            <a:r>
              <a:rPr lang="el-GR" altLang="el-GR" smtClean="0"/>
              <a:t>ψ</a:t>
            </a:r>
            <a:r>
              <a:rPr lang="en-US" altLang="el-GR" smtClean="0"/>
              <a:t>_k(</a:t>
            </a:r>
            <a:r>
              <a:rPr lang="el-GR" altLang="el-GR" smtClean="0"/>
              <a:t>τ-Τ) </a:t>
            </a:r>
            <a:r>
              <a:rPr lang="el-GR" altLang="el-GR" smtClean="0">
                <a:sym typeface="Wingdings" panose="05000000000000000000" pitchFamily="2" charset="2"/>
              </a:rPr>
              <a:t> </a:t>
            </a:r>
            <a:r>
              <a:rPr lang="en-US" altLang="el-GR" smtClean="0"/>
              <a:t>h_k(t-</a:t>
            </a:r>
            <a:r>
              <a:rPr lang="el-GR" altLang="el-GR" smtClean="0"/>
              <a:t>τ)</a:t>
            </a:r>
            <a:r>
              <a:rPr lang="en-US" altLang="el-GR" smtClean="0"/>
              <a:t>=</a:t>
            </a:r>
            <a:r>
              <a:rPr lang="el-GR" altLang="el-GR" smtClean="0"/>
              <a:t>ψ</a:t>
            </a:r>
            <a:r>
              <a:rPr lang="en-US" altLang="el-GR" smtClean="0"/>
              <a:t>_k(t+</a:t>
            </a:r>
            <a:r>
              <a:rPr lang="el-GR" altLang="el-GR" smtClean="0"/>
              <a:t>τ</a:t>
            </a:r>
            <a:r>
              <a:rPr lang="en-US" altLang="el-GR" smtClean="0"/>
              <a:t>-T</a:t>
            </a:r>
            <a:r>
              <a:rPr lang="el-GR" altLang="el-GR" smtClean="0"/>
              <a:t>)</a:t>
            </a:r>
            <a:r>
              <a:rPr lang="en-US" altLang="el-GR" smtClean="0"/>
              <a:t>  </a:t>
            </a:r>
            <a:r>
              <a:rPr lang="en-US" altLang="el-GR" smtClean="0">
                <a:sym typeface="Wingdings" panose="05000000000000000000" pitchFamily="2" charset="2"/>
              </a:rPr>
              <a:t> for t=T  y_k(t) = \int_0^t r</a:t>
            </a:r>
            <a:r>
              <a:rPr lang="el-GR" altLang="el-GR" smtClean="0">
                <a:sym typeface="Wingdings" panose="05000000000000000000" pitchFamily="2" charset="2"/>
              </a:rPr>
              <a:t>(τ)ψ_</a:t>
            </a:r>
            <a:r>
              <a:rPr lang="en-US" altLang="el-GR" smtClean="0">
                <a:sym typeface="Wingdings" panose="05000000000000000000" pitchFamily="2" charset="2"/>
              </a:rPr>
              <a:t>k</a:t>
            </a:r>
            <a:r>
              <a:rPr lang="el-GR" altLang="el-GR" smtClean="0">
                <a:sym typeface="Wingdings" panose="05000000000000000000" pitchFamily="2" charset="2"/>
              </a:rPr>
              <a:t>(τ)</a:t>
            </a:r>
            <a:r>
              <a:rPr lang="en-US" altLang="el-GR" smtClean="0">
                <a:sym typeface="Wingdings" panose="05000000000000000000" pitchFamily="2" charset="2"/>
              </a:rPr>
              <a:t>d</a:t>
            </a:r>
            <a:r>
              <a:rPr lang="el-GR" altLang="el-GR" smtClean="0">
                <a:sym typeface="Wingdings" panose="05000000000000000000" pitchFamily="2" charset="2"/>
              </a:rPr>
              <a:t>τ</a:t>
            </a:r>
            <a:r>
              <a:rPr lang="el-GR" altLang="el-GR" smtClean="0"/>
              <a:t>  </a:t>
            </a:r>
            <a:endParaRPr lang="en-US" altLang="el-GR" smtClean="0"/>
          </a:p>
          <a:p>
            <a:endParaRPr lang="el-GR" alt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3212774-C7CB-4B40-BDBA-0D7F15AA3523}" type="slidenum">
              <a:rPr lang="en-GB" altLang="el-GR" sz="1200"/>
              <a:pPr eaLnBrk="1" hangingPunct="1"/>
              <a:t>17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370772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30630BE-F477-42CD-BBBC-4EE52E227D86}" type="slidenum">
              <a:rPr lang="en-GB" altLang="el-GR" sz="1200"/>
              <a:pPr eaLnBrk="1" hangingPunct="1"/>
              <a:t>18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934143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D2AF157-592F-4A38-B469-64730B02B023}" type="slidenum">
              <a:rPr lang="en-GB" altLang="el-GR" sz="1200"/>
              <a:pPr eaLnBrk="1" hangingPunct="1"/>
              <a:t>19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39156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97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99C58-3873-45E7-B64A-11C18EA7FC42}" type="slidenum">
              <a:rPr lang="en-GB" altLang="el-GR" sz="1200"/>
              <a:pPr eaLnBrk="1" hangingPunct="1"/>
              <a:t>20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590414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29A2B4-5C44-44FA-892C-08954DFF1C68}" type="slidenum">
              <a:rPr lang="en-GB" altLang="el-GR" sz="1200"/>
              <a:pPr eaLnBrk="1" hangingPunct="1"/>
              <a:t>21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001596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435DE2-6A4A-4152-BB73-F84AA30023DF}" type="slidenum">
              <a:rPr lang="en-GB" altLang="el-GR" sz="1200"/>
              <a:pPr eaLnBrk="1" hangingPunct="1"/>
              <a:t>22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294240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DAA44A1-15C6-4F21-9FD7-93E4EB69E3C6}" type="slidenum">
              <a:rPr lang="en-GB" altLang="el-GR" sz="1200"/>
              <a:pPr eaLnBrk="1" hangingPunct="1"/>
              <a:t>23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858031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7CC1F73-FA61-4A61-88CC-6867310EF668}" type="slidenum">
              <a:rPr lang="en-GB" altLang="el-GR" sz="1200"/>
              <a:pPr eaLnBrk="1" hangingPunct="1"/>
              <a:t>24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63604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1AA59AB-727E-4953-961E-CDC75F2CB32B}" type="slidenum">
              <a:rPr lang="en-GB" altLang="el-GR" sz="1200"/>
              <a:pPr eaLnBrk="1" hangingPunct="1"/>
              <a:t>25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15796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829EE5B-D5CB-4523-A387-E2C23C8735D5}" type="slidenum">
              <a:rPr lang="en-GB" altLang="el-GR" sz="1200"/>
              <a:pPr eaLnBrk="1" hangingPunct="1"/>
              <a:t>26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816346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FD7FFC-97A1-4286-BCCF-9BA7E7E71662}" type="slidenum">
              <a:rPr lang="en-GB" altLang="el-GR" sz="1200"/>
              <a:pPr eaLnBrk="1" hangingPunct="1"/>
              <a:t>27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25177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6D4B68D-3C6F-4BEF-B18E-2C6F57C1770D}" type="slidenum">
              <a:rPr lang="en-GB" altLang="el-GR" sz="1200"/>
              <a:pPr eaLnBrk="1" hangingPunct="1"/>
              <a:t>28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42541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5274FF8-305E-4A60-99B5-CA019B8ABF48}" type="slidenum">
              <a:rPr lang="en-GB" altLang="el-GR" sz="1200"/>
              <a:pPr eaLnBrk="1" hangingPunct="1"/>
              <a:t>29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402292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404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2E5899-0B46-4E17-B823-4099E729CAB3}" type="slidenum">
              <a:rPr lang="en-GB" altLang="el-GR" sz="1200"/>
              <a:pPr eaLnBrk="1" hangingPunct="1"/>
              <a:t>30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76988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0A8FA06-89F1-45D0-90EC-0A461410A439}" type="slidenum">
              <a:rPr lang="en-GB" altLang="el-GR" sz="1200"/>
              <a:pPr eaLnBrk="1" hangingPunct="1"/>
              <a:t>31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664642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mtClean="0"/>
              <a:t>P(s</a:t>
            </a:r>
            <a:r>
              <a:rPr lang="en-US" altLang="el-GR" baseline="-25000" smtClean="0"/>
              <a:t>m</a:t>
            </a:r>
            <a:r>
              <a:rPr lang="en-US" altLang="el-GR" smtClean="0"/>
              <a:t> / r) f(r) = P(s</a:t>
            </a:r>
            <a:r>
              <a:rPr lang="en-US" altLang="el-GR" baseline="-25000" smtClean="0"/>
              <a:t>m</a:t>
            </a:r>
            <a:r>
              <a:rPr lang="en-US" altLang="el-GR" smtClean="0"/>
              <a:t> , r) </a:t>
            </a:r>
            <a:endParaRPr lang="el-GR" alt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E86BD41-0644-43E7-A1BD-2DE3F0AD5FA6}" type="slidenum">
              <a:rPr lang="en-GB" altLang="el-GR" sz="1200"/>
              <a:pPr eaLnBrk="1" hangingPunct="1"/>
              <a:t>32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306083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FDBF14E-8110-4CA7-82D0-61ADA5E56C7A}" type="slidenum">
              <a:rPr lang="en-GB" altLang="el-GR" sz="1200"/>
              <a:pPr eaLnBrk="1" hangingPunct="1"/>
              <a:t>33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054481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E55E52-2415-4041-B23C-6EAFAE6594A7}" type="slidenum">
              <a:rPr lang="en-GB" altLang="el-GR" sz="1200"/>
              <a:pPr eaLnBrk="1" hangingPunct="1"/>
              <a:t>34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926270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513A65E-0850-43DF-9EED-02B05ABE6E30}" type="slidenum">
              <a:rPr lang="en-GB" altLang="el-GR" sz="1200"/>
              <a:pPr eaLnBrk="1" hangingPunct="1"/>
              <a:t>35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2476513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7A5C94-8F76-45BA-8B9D-4294273DB2BC}" type="slidenum">
              <a:rPr lang="en-GB" altLang="el-GR" sz="1200"/>
              <a:pPr eaLnBrk="1" hangingPunct="1"/>
              <a:t>36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832459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DEB646-3BA0-455E-BDF5-E1357A9FFB58}" type="slidenum">
              <a:rPr lang="en-GB" altLang="el-GR" sz="1200"/>
              <a:pPr eaLnBrk="1" hangingPunct="1"/>
              <a:t>37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62233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9DE199-52C0-4483-91B2-2D07161DA6FE}" type="slidenum">
              <a:rPr lang="en-GB" altLang="el-GR" sz="1200"/>
              <a:pPr eaLnBrk="1" hangingPunct="1"/>
              <a:t>38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495080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85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575075C-BE4F-463B-BDA0-E3EC0A4CEEC0}" type="slidenum">
              <a:rPr lang="en-GB" altLang="el-GR" sz="1200"/>
              <a:pPr eaLnBrk="1" hangingPunct="1"/>
              <a:t>4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2500242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185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7052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160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888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82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0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54A6C64-5408-4944-9FE9-7350110C9055}" type="slidenum">
              <a:rPr lang="en-GB" altLang="el-GR" sz="1200"/>
              <a:pPr eaLnBrk="1" hangingPunct="1"/>
              <a:t>5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62241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0CCD01-6461-42FA-A802-01C7DA8E1582}" type="slidenum">
              <a:rPr lang="en-GB" altLang="el-GR" sz="1200"/>
              <a:pPr eaLnBrk="1" hangingPunct="1"/>
              <a:t>6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59354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762F14B-1FE2-4C07-95DF-F929FF4F9424}" type="slidenum">
              <a:rPr lang="en-GB" altLang="el-GR" sz="1200"/>
              <a:pPr eaLnBrk="1" hangingPunct="1"/>
              <a:t>7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319155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3B376EE-C477-4648-B321-3CA394AC0D09}" type="slidenum">
              <a:rPr lang="en-GB" altLang="el-GR" sz="1200"/>
              <a:pPr eaLnBrk="1" hangingPunct="1"/>
              <a:t>8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99649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7B58F1D-B4ED-45FE-AA22-C4E48537FB76}" type="slidenum">
              <a:rPr lang="en-GB" altLang="el-GR" sz="1200"/>
              <a:pPr eaLnBrk="1" hangingPunct="1"/>
              <a:t>9</a:t>
            </a:fld>
            <a:endParaRPr lang="en-GB" altLang="el-GR" sz="1200"/>
          </a:p>
        </p:txBody>
      </p:sp>
    </p:spTree>
    <p:extLst>
      <p:ext uri="{BB962C8B-B14F-4D97-AF65-F5344CB8AC3E}">
        <p14:creationId xmlns:p14="http://schemas.microsoft.com/office/powerpoint/2010/main" val="101204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1814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90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08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08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4071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93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1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0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84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43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noFill/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>
                <a:buNone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12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09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7.png"/><Relationship Id="rId9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2006575"/>
            <a:ext cx="9144000" cy="1470025"/>
          </a:xfrm>
        </p:spPr>
        <p:txBody>
          <a:bodyPr>
            <a:normAutofit/>
          </a:bodyPr>
          <a:lstStyle/>
          <a:p>
            <a:r>
              <a:rPr lang="el-GR" sz="4100" dirty="0" smtClean="0">
                <a:solidFill>
                  <a:srgbClr val="5075BC"/>
                </a:solidFill>
              </a:rPr>
              <a:t>Ψηφιακές </a:t>
            </a:r>
            <a:r>
              <a:rPr lang="el-GR" sz="4100" dirty="0" err="1" smtClean="0">
                <a:solidFill>
                  <a:srgbClr val="5075BC"/>
                </a:solidFill>
              </a:rPr>
              <a:t>Τηλεπικοινωνιές</a:t>
            </a:r>
            <a:endParaRPr lang="el-GR" sz="41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384822"/>
            <a:ext cx="8136904" cy="3068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12: </a:t>
            </a:r>
            <a:r>
              <a:rPr lang="el-GR" sz="2800" smtClean="0"/>
              <a:t>Βέλτιστος </a:t>
            </a:r>
            <a:r>
              <a:rPr lang="el-GR" sz="2800" dirty="0"/>
              <a:t>Δέκτης</a:t>
            </a:r>
            <a:r>
              <a:rPr lang="en-US" sz="2800" dirty="0"/>
              <a:t> </a:t>
            </a:r>
          </a:p>
          <a:p>
            <a:pPr>
              <a:defRPr/>
            </a:pPr>
            <a:endParaRPr lang="el-GR" sz="2800" dirty="0"/>
          </a:p>
          <a:p>
            <a:pPr>
              <a:defRPr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Καθηγητής Κώστας Μπερμπερίδης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Μηχανικών Η/Υ και Πληροφορικής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Διανυσματική Αναπαράσταση</a:t>
            </a:r>
            <a:endParaRPr lang="en-GB" smtClean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Τα αποτελέσματα των συσχετιστών μπορούν να γραφούν σε μορφή διανύσματος ως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Τα στοιχεία του </a:t>
            </a:r>
            <a:r>
              <a:rPr lang="en-US" sz="2400" b="1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εξαρτώνται από το ποιο σήμα μεταδόθηκε</a:t>
            </a:r>
          </a:p>
          <a:p>
            <a:pPr marL="0" indent="0" eaLnBrk="1" hangingPunct="1">
              <a:buNone/>
              <a:defRPr/>
            </a:pP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Τα στοιχεία του </a:t>
            </a:r>
            <a:r>
              <a:rPr lang="en-US" sz="2400" b="1" dirty="0" smtClean="0"/>
              <a:t>n</a:t>
            </a:r>
            <a:r>
              <a:rPr lang="en-US" sz="2400" dirty="0" smtClean="0"/>
              <a:t> </a:t>
            </a:r>
            <a:r>
              <a:rPr lang="el-GR" sz="2400" dirty="0" smtClean="0"/>
              <a:t>είναι τυχαίες μεταβλητές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n-GB" sz="2400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45197"/>
              </p:ext>
            </p:extLst>
          </p:nvPr>
        </p:nvGraphicFramePr>
        <p:xfrm>
          <a:off x="3870137" y="3285259"/>
          <a:ext cx="14176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137" y="3285259"/>
                        <a:ext cx="1417637" cy="51117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Επάρκεια των Προβολών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6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600200"/>
                <a:ext cx="3538736" cy="4525963"/>
              </a:xfrm>
            </p:spPr>
            <p:txBody>
              <a:bodyPr>
                <a:noAutofit/>
              </a:bodyPr>
              <a:lstStyle/>
              <a:p>
                <a:pPr eaLnBrk="1" hangingPunct="1">
                  <a:spcAft>
                    <a:spcPct val="25000"/>
                  </a:spcAft>
                  <a:defRPr/>
                </a:pPr>
                <a:r>
                  <a:rPr lang="el-GR" sz="2000" dirty="0" smtClean="0"/>
                  <a:t>Κάθε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μπορεί να εκφραστεί ως γραμμικός συνδυασμός των συναρτήσεων βάσης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/>
              </a:p>
              <a:p>
                <a:pPr eaLnBrk="1" hangingPunct="1">
                  <a:spcAft>
                    <a:spcPct val="25000"/>
                  </a:spcAft>
                  <a:buFont typeface="Wingdings" panose="05000000000000000000" pitchFamily="2" charset="2"/>
                  <a:buNone/>
                  <a:defRPr/>
                </a:pPr>
                <a:endParaRPr lang="en-US" sz="2000" i="1" dirty="0" smtClean="0"/>
              </a:p>
              <a:p>
                <a:pPr lvl="1" eaLnBrk="1" hangingPunct="1">
                  <a:spcAft>
                    <a:spcPts val="1200"/>
                  </a:spcAft>
                  <a:buFontTx/>
                  <a:buNone/>
                  <a:defRPr/>
                </a:pPr>
                <a:r>
                  <a:rPr lang="en-US" sz="2000" i="1" dirty="0" smtClean="0"/>
                  <a:t/>
                </a:r>
                <a:br>
                  <a:rPr lang="en-US" sz="2000" i="1" dirty="0" smtClean="0"/>
                </a:br>
                <a:r>
                  <a:rPr lang="en-US" sz="2000" i="1" dirty="0" smtClean="0"/>
                  <a:t/>
                </a:r>
                <a:br>
                  <a:rPr lang="en-US" sz="2000" i="1" dirty="0" smtClean="0"/>
                </a:br>
                <a:r>
                  <a:rPr lang="en-US" sz="2000" i="1" dirty="0" smtClean="0"/>
                  <a:t/>
                </a:r>
                <a:br>
                  <a:rPr lang="en-US" sz="2000" i="1" dirty="0" smtClean="0"/>
                </a:br>
                <a:endParaRPr lang="el-GR" sz="2000" i="1" dirty="0" smtClean="0"/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l-GR" sz="2000" dirty="0" smtClean="0"/>
                  <a:t>Προβάλλοντας το λαμβανόμενο σήμα στις </a:t>
                </a:r>
                <a:r>
                  <a:rPr lang="el-GR" sz="2000" i="1" dirty="0" smtClean="0"/>
                  <a:t>Ν</a:t>
                </a:r>
                <a:r>
                  <a:rPr lang="el-GR" sz="2000" dirty="0" smtClean="0"/>
                  <a:t> συναρτήσεις βάσης δε χάνουμε ενέργεια της </a:t>
                </a:r>
                <a:r>
                  <a:rPr lang="el-GR" sz="2000" dirty="0" err="1" smtClean="0"/>
                  <a:t>κυματομορφής</a:t>
                </a:r>
                <a:r>
                  <a:rPr lang="el-GR" sz="2000" dirty="0" smtClean="0"/>
                  <a:t> συμβόλου</a:t>
                </a:r>
              </a:p>
            </p:txBody>
          </p:sp>
        </mc:Choice>
        <mc:Fallback xmlns="">
          <p:sp>
            <p:nvSpPr>
              <p:cNvPr id="552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3538736" cy="4525963"/>
              </a:xfrm>
              <a:blipFill rotWithShape="0">
                <a:blip r:embed="rId4"/>
                <a:stretch>
                  <a:fillRect l="-1549" t="-809" b="-9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24784" y="1600200"/>
                <a:ext cx="4739704" cy="4525963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l-GR" sz="2000" dirty="0"/>
                  <a:t>Ο θόρυβος</a:t>
                </a:r>
                <a:r>
                  <a:rPr lang="en-US" sz="2000" dirty="0"/>
                  <a:t>, </a:t>
                </a:r>
                <a:r>
                  <a:rPr lang="el-GR" sz="2000" dirty="0"/>
                  <a:t>στη γενική περίπτωση, δεν είναι περιορισμένος στις Ν συνιστώσες (όπως, εκ κατασκευής, είναι το χρήσιμο σήμα)</a:t>
                </a:r>
              </a:p>
              <a:p>
                <a:pPr lvl="1">
                  <a:spcAft>
                    <a:spcPts val="1200"/>
                  </a:spcAft>
                  <a:defRPr/>
                </a:pPr>
                <a:r>
                  <a:rPr lang="el-GR" sz="2000" i="1" dirty="0"/>
                  <a:t>αγνοώντας τυχόν προβολές του θορύβου σε άλλες συνιστώσες, πέρα των Ν, δε χάνουμε χρήσιμη πληροφορία και επιπλέον μειώνεται η ισχύς του θορύβου</a:t>
                </a:r>
                <a:endParaRPr lang="el-GR" sz="2000" dirty="0"/>
              </a:p>
              <a:p>
                <a:pPr>
                  <a:defRPr/>
                </a:pPr>
                <a:r>
                  <a:rPr lang="el-GR" sz="2000" dirty="0">
                    <a:solidFill>
                      <a:srgbClr val="0033CC"/>
                    </a:solidFill>
                  </a:rPr>
                  <a:t>Τελικό Συμπέρασμα:</a:t>
                </a:r>
                <a:r>
                  <a:rPr lang="el-GR" sz="2000" dirty="0"/>
                  <a:t> </a:t>
                </a:r>
              </a:p>
              <a:p>
                <a:pPr>
                  <a:buNone/>
                  <a:defRPr/>
                </a:pPr>
                <a:r>
                  <a:rPr lang="el-GR" sz="2000" dirty="0"/>
                  <a:t>    </a:t>
                </a:r>
                <a:r>
                  <a:rPr lang="el-GR" sz="2000" i="1" dirty="0"/>
                  <a:t>Με τη διαδικασία των προβολών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l-GR" sz="2000" i="1" dirty="0"/>
                  <a:t>στις Ν συναρτήσεις βάσεις δε χάνουμε χρήσιμη πληροφορία. Οι έξοδοι των </a:t>
                </a:r>
                <a:r>
                  <a:rPr lang="el-GR" sz="2000" i="1" dirty="0" err="1"/>
                  <a:t>συσχετιστών</a:t>
                </a:r>
                <a:r>
                  <a:rPr lang="el-GR" sz="2000" i="1" dirty="0"/>
                  <a:t> είναι </a:t>
                </a:r>
                <a:r>
                  <a:rPr lang="el-GR" sz="2000" i="1" dirty="0">
                    <a:solidFill>
                      <a:srgbClr val="0033CC"/>
                    </a:solidFill>
                  </a:rPr>
                  <a:t>στατιστικά επαρκείς</a:t>
                </a:r>
                <a:r>
                  <a:rPr lang="el-GR" sz="2000" i="1" dirty="0"/>
                  <a:t> για τη λήψη απόφασης</a:t>
                </a:r>
                <a:endParaRPr lang="en-GB" sz="2000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24784" y="1600200"/>
                <a:ext cx="4739704" cy="4525963"/>
              </a:xfrm>
              <a:blipFill rotWithShape="0">
                <a:blip r:embed="rId5"/>
                <a:stretch>
                  <a:fillRect l="-1157" t="-809" r="-1414" b="-128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34426"/>
              </p:ext>
            </p:extLst>
          </p:nvPr>
        </p:nvGraphicFramePr>
        <p:xfrm>
          <a:off x="762099" y="3178174"/>
          <a:ext cx="292893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6" imgW="1409400" imgH="660240" progId="Equation.DSMT4">
                  <p:embed/>
                </p:oleObj>
              </mc:Choice>
              <mc:Fallback>
                <p:oleObj name="Equation" r:id="rId6" imgW="140940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99" y="3178174"/>
                        <a:ext cx="2928937" cy="137001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50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>
                  <a:defRPr/>
                </a:pPr>
                <a:r>
                  <a:rPr lang="el-GR" dirty="0" smtClean="0"/>
                  <a:t>Ανάλυση Διανύσματος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(1 </a:t>
                </a:r>
                <a:r>
                  <a:rPr lang="el-GR" dirty="0" smtClean="0"/>
                  <a:t>από 4)</a:t>
                </a:r>
                <a:endParaRPr lang="en-GB" b="1" dirty="0" smtClean="0"/>
              </a:p>
            </p:txBody>
          </p:sp>
        </mc:Choice>
        <mc:Fallback xmlns="">
          <p:sp>
            <p:nvSpPr>
              <p:cNvPr id="5550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800"/>
              </a:spcAft>
              <a:defRPr/>
            </a:pPr>
            <a:r>
              <a:rPr lang="en-US" sz="2400" dirty="0" smtClean="0"/>
              <a:t>To</a:t>
            </a:r>
            <a:r>
              <a:rPr lang="el-GR" sz="2400" dirty="0" smtClean="0"/>
              <a:t> </a:t>
            </a:r>
            <a:r>
              <a:rPr lang="en-US" sz="2400" b="1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l-GR" sz="2400" dirty="0" smtClean="0"/>
              <a:t> είναι ντετερμινιστικό (νομοτελειακό)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 smtClean="0"/>
          </a:p>
          <a:p>
            <a:pPr eaLnBrk="1" hangingPunct="1">
              <a:spcAft>
                <a:spcPts val="800"/>
              </a:spcAft>
              <a:defRPr/>
            </a:pPr>
            <a:r>
              <a:rPr lang="el-GR" sz="2400" dirty="0" smtClean="0"/>
              <a:t>Τα στοιχεία του </a:t>
            </a:r>
            <a:r>
              <a:rPr lang="en-US" sz="2400" b="1" dirty="0" smtClean="0"/>
              <a:t>n</a:t>
            </a:r>
            <a:r>
              <a:rPr lang="el-GR" sz="2400" dirty="0" smtClean="0"/>
              <a:t> είναι </a:t>
            </a:r>
            <a:r>
              <a:rPr lang="en-US" sz="2400" dirty="0" smtClean="0"/>
              <a:t>Gaussian</a:t>
            </a:r>
            <a:r>
              <a:rPr lang="el-GR" sz="2400" dirty="0" smtClean="0"/>
              <a:t> τυχαίες μεταβλητές (γιατί;)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 smtClean="0"/>
          </a:p>
          <a:p>
            <a:pPr eaLnBrk="1" hangingPunct="1">
              <a:spcAft>
                <a:spcPts val="800"/>
              </a:spcAft>
              <a:defRPr/>
            </a:pPr>
            <a:r>
              <a:rPr lang="el-GR" sz="2400" dirty="0" smtClean="0"/>
              <a:t>Μέση τιμή</a:t>
            </a:r>
            <a:r>
              <a:rPr lang="en-US" sz="2400" dirty="0" smtClean="0"/>
              <a:t> </a:t>
            </a:r>
            <a:r>
              <a:rPr lang="el-GR" sz="2400" dirty="0" smtClean="0"/>
              <a:t>συνιστωσών θορύβου 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GB" sz="2000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93219"/>
              </p:ext>
            </p:extLst>
          </p:nvPr>
        </p:nvGraphicFramePr>
        <p:xfrm>
          <a:off x="2678718" y="5448045"/>
          <a:ext cx="38004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5" imgW="1981080" imgH="330120" progId="Equation.DSMT4">
                  <p:embed/>
                </p:oleObj>
              </mc:Choice>
              <mc:Fallback>
                <p:oleObj name="Equation" r:id="rId5" imgW="198108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718" y="5448045"/>
                        <a:ext cx="3800475" cy="6334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009996"/>
              </p:ext>
            </p:extLst>
          </p:nvPr>
        </p:nvGraphicFramePr>
        <p:xfrm>
          <a:off x="3350230" y="3501008"/>
          <a:ext cx="24574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230" y="3501008"/>
                        <a:ext cx="2457450" cy="95726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50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>
                  <a:defRPr/>
                </a:pPr>
                <a:r>
                  <a:rPr lang="el-GR" dirty="0" smtClean="0"/>
                  <a:t>Ανάλυση Διανύσματος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(2 από 4)</a:t>
                </a:r>
                <a:endParaRPr lang="en-GB" b="1" dirty="0" smtClean="0"/>
              </a:p>
            </p:txBody>
          </p:sp>
        </mc:Choice>
        <mc:Fallback xmlns="">
          <p:sp>
            <p:nvSpPr>
              <p:cNvPr id="5550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err="1" smtClean="0"/>
              <a:t>Συνδιασπορά</a:t>
            </a:r>
            <a:r>
              <a:rPr lang="el-GR" sz="2400" dirty="0" smtClean="0"/>
              <a:t> (Συμμεταβολή, </a:t>
            </a:r>
            <a:r>
              <a:rPr lang="en-US" sz="2400" dirty="0" smtClean="0"/>
              <a:t>Covariance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GB" sz="2000" dirty="0" smtClean="0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14196"/>
              </p:ext>
            </p:extLst>
          </p:nvPr>
        </p:nvGraphicFramePr>
        <p:xfrm>
          <a:off x="1757174" y="2636912"/>
          <a:ext cx="56435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5" imgW="2933640" imgH="990360" progId="Equation.DSMT4">
                  <p:embed/>
                </p:oleObj>
              </mc:Choice>
              <mc:Fallback>
                <p:oleObj name="Equation" r:id="rId5" imgW="29336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174" y="2636912"/>
                        <a:ext cx="5643563" cy="1905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35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60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>
                  <a:defRPr/>
                </a:pPr>
                <a:r>
                  <a:rPr lang="el-GR" dirty="0" smtClean="0"/>
                  <a:t>Ανάλυση Διανύσματος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(3 από 4) 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5560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60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Συνιστώσες Θορύβου</a:t>
                </a:r>
              </a:p>
              <a:p>
                <a:pPr lvl="1" eaLnBrk="1" hangingPunct="1">
                  <a:spcAft>
                    <a:spcPts val="300"/>
                  </a:spcAft>
                  <a:defRPr/>
                </a:pPr>
                <a:r>
                  <a:rPr lang="el-GR" sz="2000" dirty="0" smtClean="0"/>
                  <a:t>ασυσχέτιστες τ.μ. </a:t>
                </a:r>
                <a:r>
                  <a:rPr lang="en-US" sz="2000" dirty="0" smtClean="0"/>
                  <a:t>Gaussian</a:t>
                </a:r>
                <a:r>
                  <a:rPr lang="el-GR" sz="2000" dirty="0" smtClean="0"/>
                  <a:t>, άρα και ανεξάρτητες</a:t>
                </a:r>
              </a:p>
              <a:p>
                <a:pPr lvl="1" eaLnBrk="1" hangingPunct="1">
                  <a:spcAft>
                    <a:spcPts val="300"/>
                  </a:spcAft>
                  <a:defRPr/>
                </a:pPr>
                <a:r>
                  <a:rPr lang="el-GR" sz="2000" dirty="0" smtClean="0"/>
                  <a:t>μηδενικής μέσης τιμής και ίδιας διασποράς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l-GR" sz="2000" i="1" dirty="0" smtClean="0"/>
              </a:p>
              <a:p>
                <a:pPr lvl="1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η από κοινού </a:t>
                </a:r>
                <a:r>
                  <a:rPr lang="en-US" sz="2000" dirty="0" smtClean="0"/>
                  <a:t>pdf</a:t>
                </a:r>
                <a:r>
                  <a:rPr lang="el-GR" sz="2000" dirty="0" smtClean="0"/>
                  <a:t> είναι:</a:t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US" sz="2000" dirty="0" smtClean="0"/>
              </a:p>
              <a:p>
                <a:pPr marL="342900" lvl="1" indent="-342900" eaLnBrk="1" hangingPunct="1">
                  <a:buClr>
                    <a:schemeClr val="tx2"/>
                  </a:buClr>
                  <a:buSzPct val="75000"/>
                  <a:buFontTx/>
                  <a:buNone/>
                  <a:defRPr/>
                </a:pPr>
                <a:r>
                  <a:rPr lang="el-GR" sz="2000" dirty="0" smtClean="0"/>
                  <a:t>           όπου</a:t>
                </a:r>
              </a:p>
            </p:txBody>
          </p:sp>
        </mc:Choice>
        <mc:Fallback xmlns="">
          <p:sp>
            <p:nvSpPr>
              <p:cNvPr id="556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30433"/>
              </p:ext>
            </p:extLst>
          </p:nvPr>
        </p:nvGraphicFramePr>
        <p:xfrm>
          <a:off x="2451706" y="3717032"/>
          <a:ext cx="42545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6" imgW="2209680" imgH="558720" progId="Equation.DSMT4">
                  <p:embed/>
                </p:oleObj>
              </mc:Choice>
              <mc:Fallback>
                <p:oleObj name="Equation" r:id="rId6" imgW="220968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706" y="3717032"/>
                        <a:ext cx="4254500" cy="10763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759782"/>
              </p:ext>
            </p:extLst>
          </p:nvPr>
        </p:nvGraphicFramePr>
        <p:xfrm>
          <a:off x="2339752" y="5208043"/>
          <a:ext cx="262731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8" imgW="1371600" imgH="457200" progId="Equation.DSMT4">
                  <p:embed/>
                </p:oleObj>
              </mc:Choice>
              <mc:Fallback>
                <p:oleObj name="Equation" r:id="rId8" imgW="13716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208043"/>
                        <a:ext cx="2627312" cy="8747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60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>
                  <a:defRPr/>
                </a:pPr>
                <a:r>
                  <a:rPr lang="el-GR" dirty="0" smtClean="0"/>
                  <a:t>Ανάλυση Διανύσματος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(4 από 4) 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5560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60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lnSpc>
                    <a:spcPts val="3200"/>
                  </a:lnSpc>
                  <a:spcBef>
                    <a:spcPts val="2400"/>
                  </a:spcBef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Συνιστώσες Διανύσματος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l-GR" sz="2000" b="1" dirty="0" smtClean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ts val="3200"/>
                  </a:lnSpc>
                  <a:spcAft>
                    <a:spcPts val="0"/>
                  </a:spcAft>
                  <a:buFontTx/>
                  <a:buNone/>
                  <a:defRPr/>
                </a:pPr>
                <a:r>
                  <a:rPr lang="el-GR" sz="2000" dirty="0" smtClean="0"/>
                  <a:t>Λόγω των συνιστωσών του θορύβου, είναι: </a:t>
                </a:r>
                <a:endParaRPr lang="en-US" sz="2000" dirty="0" smtClean="0"/>
              </a:p>
              <a:p>
                <a:pPr lvl="1" eaLnBrk="1" hangingPunct="1">
                  <a:lnSpc>
                    <a:spcPts val="3200"/>
                  </a:lnSpc>
                  <a:defRPr/>
                </a:pPr>
                <a:r>
                  <a:rPr lang="en-US" sz="2000" dirty="0" smtClean="0"/>
                  <a:t>Gaussian </a:t>
                </a:r>
                <a:r>
                  <a:rPr lang="el-GR" sz="2000" dirty="0" smtClean="0"/>
                  <a:t>τυχαίες μεταβλητές και ανεξάρτητες</a:t>
                </a:r>
              </a:p>
              <a:p>
                <a:pPr lvl="1" eaLnBrk="1" hangingPunct="1">
                  <a:lnSpc>
                    <a:spcPts val="3200"/>
                  </a:lnSpc>
                  <a:defRPr/>
                </a:pPr>
                <a:r>
                  <a:rPr lang="el-GR" sz="2000" dirty="0" smtClean="0"/>
                  <a:t>μέσης τιμής </a:t>
                </a:r>
                <a:r>
                  <a:rPr lang="en-US" sz="2000" i="1" dirty="0" err="1" smtClean="0"/>
                  <a:t>s</a:t>
                </a:r>
                <a:r>
                  <a:rPr lang="en-US" sz="2000" i="1" baseline="-25000" dirty="0" err="1" smtClean="0"/>
                  <a:t>mk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κάθε μία και ίσης διασποράς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l-GR" sz="2000" i="1" dirty="0" smtClean="0"/>
              </a:p>
            </p:txBody>
          </p:sp>
        </mc:Choice>
        <mc:Fallback xmlns="">
          <p:sp>
            <p:nvSpPr>
              <p:cNvPr id="556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90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Υπό Συνθήκη </a:t>
            </a:r>
            <a:r>
              <a:rPr lang="en-US" smtClean="0"/>
              <a:t>PDF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42900" lvl="1" indent="-342900" eaLnBrk="1" hangingPunct="1">
                  <a:lnSpc>
                    <a:spcPct val="150000"/>
                  </a:lnSpc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el-GR" sz="2000" dirty="0" smtClean="0"/>
                  <a:t>Λόγω ανεξαρτησίας των στοιχείων του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μεταξύ τους, η  από κοινού υπό συνθήκη </a:t>
                </a:r>
                <a:r>
                  <a:rPr lang="en-US" sz="2000" dirty="0" err="1" smtClean="0"/>
                  <a:t>pdf</a:t>
                </a:r>
                <a:r>
                  <a:rPr lang="el-GR" sz="2000" dirty="0" smtClean="0"/>
                  <a:t> να ληφθεί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δεδομένου ότι στάλθηκε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2000" baseline="-25000" dirty="0" smtClean="0">
                    <a:solidFill>
                      <a:srgbClr val="0033CC"/>
                    </a:solidFill>
                  </a:rPr>
                  <a:t>  </a:t>
                </a:r>
                <a:r>
                  <a:rPr lang="el-GR" sz="2000" dirty="0" smtClean="0"/>
                  <a:t>είναι</a:t>
                </a:r>
              </a:p>
              <a:p>
                <a:pPr eaLnBrk="1" hangingPunct="1">
                  <a:defRPr/>
                </a:pPr>
                <a:endParaRPr lang="el-GR" sz="2000" baseline="-25000" dirty="0" smtClean="0">
                  <a:solidFill>
                    <a:srgbClr val="0033CC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r>
                  <a:rPr lang="el-GR" sz="2000" dirty="0"/>
                  <a:t> </a:t>
                </a:r>
                <a:r>
                  <a:rPr lang="el-GR" sz="2000" dirty="0" smtClean="0"/>
                  <a:t>                                                     όπου</a:t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b="1" dirty="0" smtClean="0"/>
              </a:p>
              <a:p>
                <a:pPr eaLnBrk="1" hangingPunct="1">
                  <a:spcBef>
                    <a:spcPts val="1200"/>
                  </a:spcBef>
                  <a:defRPr/>
                </a:pPr>
                <a:r>
                  <a:rPr lang="el-GR" sz="2000" dirty="0" smtClean="0"/>
                  <a:t>Τελικά η από κοινού </a:t>
                </a:r>
                <a:r>
                  <a:rPr lang="en-US" sz="2000" dirty="0" err="1" smtClean="0"/>
                  <a:t>pdf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για κάθε </a:t>
                </a:r>
                <a:r>
                  <a:rPr lang="en-US" sz="2000" i="1" dirty="0" smtClean="0"/>
                  <a:t>m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είναι</a:t>
                </a:r>
                <a:endParaRPr lang="en-US" sz="2000" dirty="0" smtClean="0"/>
              </a:p>
              <a:p>
                <a:pPr marL="0" indent="0" eaLnBrk="1" hangingPunct="1">
                  <a:spcBef>
                    <a:spcPts val="1200"/>
                  </a:spcBef>
                  <a:buNone/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US" sz="2000" dirty="0" smtClean="0"/>
              </a:p>
              <a:p>
                <a:pPr marL="0" indent="0" eaLnBrk="1" hangingPunct="1">
                  <a:spcBef>
                    <a:spcPts val="1200"/>
                  </a:spcBef>
                  <a:buNone/>
                  <a:defRPr/>
                </a:pPr>
                <a:endParaRPr lang="en-US" sz="2000" dirty="0" smtClean="0"/>
              </a:p>
              <a:p>
                <a:pPr eaLnBrk="1" hangingPunct="1">
                  <a:spcBef>
                    <a:spcPts val="1200"/>
                  </a:spcBef>
                  <a:defRPr/>
                </a:pPr>
                <a:r>
                  <a:rPr lang="el-GR" sz="2000" dirty="0" smtClean="0"/>
                  <a:t>Καλείται και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συνάρτηση πιθανοφάνειας </a:t>
                </a:r>
                <a:r>
                  <a:rPr lang="el-GR" sz="2000" dirty="0" smtClean="0"/>
                  <a:t>του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b="-30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19070"/>
              </p:ext>
            </p:extLst>
          </p:nvPr>
        </p:nvGraphicFramePr>
        <p:xfrm>
          <a:off x="784574" y="2723383"/>
          <a:ext cx="303371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5" imgW="1485720" imgH="431640" progId="Equation.DSMT4">
                  <p:embed/>
                </p:oleObj>
              </mc:Choice>
              <mc:Fallback>
                <p:oleObj name="Equation" r:id="rId5" imgW="14857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74" y="2723383"/>
                        <a:ext cx="3033712" cy="88106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56102"/>
              </p:ext>
            </p:extLst>
          </p:nvPr>
        </p:nvGraphicFramePr>
        <p:xfrm>
          <a:off x="5089348" y="2723383"/>
          <a:ext cx="3607500" cy="88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1854000" imgH="457200" progId="Equation.DSMT4">
                  <p:embed/>
                </p:oleObj>
              </mc:Choice>
              <mc:Fallback>
                <p:oleObj name="Equation" r:id="rId7" imgW="1854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348" y="2723383"/>
                        <a:ext cx="3607500" cy="889256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60895"/>
              </p:ext>
            </p:extLst>
          </p:nvPr>
        </p:nvGraphicFramePr>
        <p:xfrm>
          <a:off x="2195736" y="4653136"/>
          <a:ext cx="52212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9" imgW="2552400" imgH="469800" progId="Equation.DSMT4">
                  <p:embed/>
                </p:oleObj>
              </mc:Choice>
              <mc:Fallback>
                <p:oleObj name="Equation" r:id="rId9" imgW="255240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653136"/>
                        <a:ext cx="5221287" cy="96043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Αποδιαμορφωτής Προσαρμοσμένου Φίλτρου </a:t>
            </a:r>
            <a:r>
              <a:rPr lang="en-US" dirty="0" smtClean="0"/>
              <a:t> 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910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Εναλλακτικός τρόπος υλοποίησης της συσχέτισης στον Α/Δ σήματος</a:t>
                </a: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Συσχέτιση</a:t>
                </a:r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με συνάρτηση βάσης</a:t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 smtClean="0"/>
              </a:p>
              <a:p>
                <a:pPr eaLnBrk="1" hangingPunct="1">
                  <a:defRPr/>
                </a:pPr>
                <a:endParaRPr lang="en-US" sz="2000" dirty="0" smtClean="0"/>
              </a:p>
              <a:p>
                <a:pPr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Συνέλιξη</a:t>
                </a:r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με φίλτρο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/>
              </a:p>
            </p:txBody>
          </p:sp>
        </mc:Choice>
        <mc:Fallback xmlns="">
          <p:sp>
            <p:nvSpPr>
              <p:cNvPr id="559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357" t="-809" r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l-GR" sz="2000" dirty="0" smtClean="0"/>
                  <a:t>Αν </a:t>
                </a:r>
                <a:r>
                  <a:rPr lang="el-GR" sz="2000" dirty="0"/>
                  <a:t>επιλέξω ως φίλτρο το</a:t>
                </a:r>
              </a:p>
              <a:p>
                <a:pPr marL="457200" lvl="1" indent="0">
                  <a:buNone/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/>
              </a:p>
              <a:p>
                <a:pPr lvl="1">
                  <a:buNone/>
                  <a:defRPr/>
                </a:pP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l-GR" sz="2000" dirty="0"/>
              </a:p>
              <a:p>
                <a:pPr lvl="1">
                  <a:defRPr/>
                </a:pPr>
                <a:r>
                  <a:rPr lang="el-GR" sz="2000" dirty="0"/>
                  <a:t>και </a:t>
                </a:r>
                <a:r>
                  <a:rPr lang="el-GR" sz="2000" dirty="0" err="1"/>
                  <a:t>δειγματοληπτήσω</a:t>
                </a:r>
                <a:r>
                  <a:rPr lang="el-GR" sz="2000" dirty="0"/>
                  <a:t> την έξοδο του φίλτρου για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l-GR" sz="2000" dirty="0"/>
              </a:p>
              <a:p>
                <a:pPr lvl="1">
                  <a:buNone/>
                  <a:defRPr/>
                </a:pPr>
                <a:endParaRPr lang="el-GR" sz="2000" dirty="0"/>
              </a:p>
              <a:p>
                <a:pPr lvl="1">
                  <a:buNone/>
                  <a:defRPr/>
                </a:pPr>
                <a:r>
                  <a:rPr lang="el-GR" sz="2000" dirty="0"/>
                  <a:t>τότε οι δύο διατάξεις είναι ισοδύναμες.</a:t>
                </a:r>
                <a:endParaRPr lang="en-GB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5"/>
                <a:stretch>
                  <a:fillRect l="-1360" t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83441"/>
              </p:ext>
            </p:extLst>
          </p:nvPr>
        </p:nvGraphicFramePr>
        <p:xfrm>
          <a:off x="1353342" y="3411537"/>
          <a:ext cx="22463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6" imgW="1168200" imgH="469800" progId="Equation.DSMT4">
                  <p:embed/>
                </p:oleObj>
              </mc:Choice>
              <mc:Fallback>
                <p:oleObj name="Equation" r:id="rId6" imgW="11682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342" y="3411537"/>
                        <a:ext cx="2246313" cy="9032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76353"/>
              </p:ext>
            </p:extLst>
          </p:nvPr>
        </p:nvGraphicFramePr>
        <p:xfrm>
          <a:off x="912810" y="5222873"/>
          <a:ext cx="31273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8" imgW="1625400" imgH="469800" progId="Equation.DSMT4">
                  <p:embed/>
                </p:oleObj>
              </mc:Choice>
              <mc:Fallback>
                <p:oleObj name="Equation" r:id="rId8" imgW="16254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0" y="5222873"/>
                        <a:ext cx="3127375" cy="9032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61759"/>
              </p:ext>
            </p:extLst>
          </p:nvPr>
        </p:nvGraphicFramePr>
        <p:xfrm>
          <a:off x="4902994" y="2276872"/>
          <a:ext cx="35290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10" imgW="1841400" imgH="482400" progId="Equation.DSMT4">
                  <p:embed/>
                </p:oleObj>
              </mc:Choice>
              <mc:Fallback>
                <p:oleObj name="Equation" r:id="rId10" imgW="18414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994" y="2276872"/>
                        <a:ext cx="3529012" cy="925513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Προσαρμοσμένο Φίλτρο (1 από 3)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11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4156" y="1556793"/>
                <a:ext cx="8229600" cy="432048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ts val="3200"/>
                  </a:lnSpc>
                  <a:defRPr/>
                </a:pPr>
                <a:r>
                  <a:rPr lang="el-GR" sz="2000" dirty="0" smtClean="0"/>
                  <a:t>Γενικά ένα φίλτρο με κρουστική απόκριση</a:t>
                </a:r>
              </a:p>
              <a:p>
                <a:pPr marL="0" indent="0" eaLnBrk="1" hangingPunct="1">
                  <a:lnSpc>
                    <a:spcPts val="3200"/>
                  </a:lnSpc>
                  <a:buNone/>
                  <a:defRPr/>
                </a:pPr>
                <a:endParaRPr lang="el-GR" sz="2000" dirty="0" smtClean="0"/>
              </a:p>
              <a:p>
                <a:pPr marL="522288" lvl="1" indent="-65088" eaLnBrk="1" hangingPunct="1">
                  <a:lnSpc>
                    <a:spcPts val="3200"/>
                  </a:lnSpc>
                  <a:spcAft>
                    <a:spcPts val="1200"/>
                  </a:spcAft>
                  <a:buFontTx/>
                  <a:buNone/>
                  <a:defRPr/>
                </a:pPr>
                <a:r>
                  <a:rPr lang="el-GR" sz="2000" dirty="0" smtClean="0"/>
                  <a:t>όπου το σήμα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 είναι μηδέν εκτός του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[0,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2000" dirty="0" smtClean="0"/>
                  <a:t>, λέγεται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προσαρμοσμένο φίλτρο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(matched filter) </a:t>
                </a:r>
                <a:r>
                  <a:rPr lang="el-GR" sz="2000" dirty="0" smtClean="0"/>
                  <a:t>στο σήμα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ts val="3200"/>
                  </a:lnSpc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Παρατήρηση:</a:t>
                </a:r>
              </a:p>
              <a:p>
                <a:pPr marL="522288" lvl="1" indent="-65088" eaLnBrk="1" hangingPunct="1">
                  <a:lnSpc>
                    <a:spcPts val="32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αν στο προσαρμοσμένο φίλτρο χρησιμοποιηθεί ως είσοδος το σήμα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i="1" dirty="0" smtClean="0"/>
                  <a:t>,</a:t>
                </a:r>
                <a:endParaRPr lang="en-US" sz="2000" i="1" dirty="0" smtClean="0"/>
              </a:p>
              <a:p>
                <a:pPr marL="522288" lvl="1" indent="-65088" eaLnBrk="1" hangingPunct="1">
                  <a:lnSpc>
                    <a:spcPts val="32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τότε η έξοδος του φίλτρου είναι η συνάρτηση αυτοσυσχέτισης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i="1" dirty="0" smtClean="0"/>
              </a:p>
            </p:txBody>
          </p:sp>
        </mc:Choice>
        <mc:Fallback xmlns="">
          <p:sp>
            <p:nvSpPr>
              <p:cNvPr id="561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4320480"/>
              </a:xfrm>
              <a:blipFill rotWithShape="0">
                <a:blip r:embed="rId4"/>
                <a:stretch>
                  <a:fillRect l="-667" r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00037"/>
              </p:ext>
            </p:extLst>
          </p:nvPr>
        </p:nvGraphicFramePr>
        <p:xfrm>
          <a:off x="3593118" y="2132856"/>
          <a:ext cx="1971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118" y="2132856"/>
                        <a:ext cx="1971675" cy="5334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77670"/>
              </p:ext>
            </p:extLst>
          </p:nvPr>
        </p:nvGraphicFramePr>
        <p:xfrm>
          <a:off x="2772569" y="5661248"/>
          <a:ext cx="35988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7" imgW="1726920" imgH="469800" progId="Equation.DSMT4">
                  <p:embed/>
                </p:oleObj>
              </mc:Choice>
              <mc:Fallback>
                <p:oleObj name="Equation" r:id="rId7" imgW="172692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569" y="5661248"/>
                        <a:ext cx="3598862" cy="9794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Προσαρμοσμένο Φίλτρο (2 από 3)</a:t>
            </a:r>
            <a:endParaRPr lang="en-GB" dirty="0" smtClean="0"/>
          </a:p>
        </p:txBody>
      </p:sp>
      <p:pic>
        <p:nvPicPr>
          <p:cNvPr id="6" name="Picture 4" descr="fig7_3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7210"/>
            <a:ext cx="7937574" cy="33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Σκοποί 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400" dirty="0" smtClean="0"/>
              <a:t>Περιγραφή των βασικών μερών ενός βέλτιστου δέκτη: </a:t>
            </a:r>
            <a:r>
              <a:rPr lang="el-GR" sz="2400" dirty="0" err="1" smtClean="0"/>
              <a:t>αποδιαμορφωτή</a:t>
            </a:r>
            <a:r>
              <a:rPr lang="el-GR" sz="2400" dirty="0" smtClean="0"/>
              <a:t> σήματος και φωρατή. Εισαγωγή του </a:t>
            </a:r>
            <a:r>
              <a:rPr lang="el-GR" sz="2400" dirty="0" err="1" smtClean="0"/>
              <a:t>αποδιαμορφωτή</a:t>
            </a:r>
            <a:r>
              <a:rPr lang="el-GR" sz="2400" dirty="0" smtClean="0"/>
              <a:t> συσχέτισης και του προσαρμοστικού </a:t>
            </a:r>
            <a:r>
              <a:rPr lang="el-GR" sz="2400" dirty="0" err="1" smtClean="0"/>
              <a:t>αποδιαμορφωτή</a:t>
            </a:r>
            <a:r>
              <a:rPr lang="el-GR" sz="2400" dirty="0" smtClean="0"/>
              <a:t>. Παρουσίαση διάφορων κριτηρίων απόφασης του φωρατή.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Προσαρμοσμένο Φίλτρο (3 από 3)</a:t>
            </a:r>
            <a:endParaRPr lang="en-GB" dirty="0" smtClean="0"/>
          </a:p>
        </p:txBody>
      </p:sp>
      <p:pic>
        <p:nvPicPr>
          <p:cNvPr id="6" name="Picture 4" descr="fig7_3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68" y="1844824"/>
            <a:ext cx="6690469" cy="41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Διάγραμμα</a:t>
            </a:r>
            <a:endParaRPr lang="en-GB" smtClean="0"/>
          </a:p>
        </p:txBody>
      </p:sp>
      <p:sp>
        <p:nvSpPr>
          <p:cNvPr id="5621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Τα φίλτρα είναι προσαρμοσμένα στις Ν συναρτήσεις βάσης</a:t>
            </a:r>
          </a:p>
        </p:txBody>
      </p:sp>
      <p:pic>
        <p:nvPicPr>
          <p:cNvPr id="8" name="Picture 3" descr="fig7_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9722"/>
            <a:ext cx="4401378" cy="49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mtClean="0"/>
              <a:t>Ιδιότητα Προσαρμοσμένου Φίλτρου</a:t>
            </a:r>
            <a:endParaRPr lang="en-GB" smtClean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300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Ιδιότητα: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>
                <a:solidFill>
                  <a:srgbClr val="0033CC"/>
                </a:solidFill>
              </a:rPr>
              <a:t>Μεγιστοποίηση </a:t>
            </a:r>
            <a:r>
              <a:rPr lang="en-US" sz="2000" dirty="0" smtClean="0">
                <a:solidFill>
                  <a:srgbClr val="0033CC"/>
                </a:solidFill>
              </a:rPr>
              <a:t>SNR </a:t>
            </a:r>
            <a:r>
              <a:rPr lang="el-GR" sz="2000" dirty="0" smtClean="0">
                <a:solidFill>
                  <a:srgbClr val="0033CC"/>
                </a:solidFill>
              </a:rPr>
              <a:t>Εξόδου.</a:t>
            </a:r>
            <a:r>
              <a:rPr lang="el-GR" sz="20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</a:t>
            </a:r>
            <a:r>
              <a:rPr lang="el-GR" sz="2000" i="1" dirty="0" smtClean="0"/>
              <a:t>Εάν ένα σήμα διαβρώνεται από </a:t>
            </a:r>
            <a:r>
              <a:rPr lang="en-US" sz="2000" i="1" dirty="0" smtClean="0"/>
              <a:t>AWGN</a:t>
            </a:r>
            <a:r>
              <a:rPr lang="el-GR" sz="2000" i="1" dirty="0" smtClean="0"/>
              <a:t>, το φίλτρο με κρουστική απόκριση προσαρμοσμένη στο </a:t>
            </a:r>
            <a:r>
              <a:rPr lang="en-US" sz="2000" i="1" dirty="0" smtClean="0"/>
              <a:t>s(t)</a:t>
            </a:r>
            <a:r>
              <a:rPr lang="el-GR" sz="2000" i="1" dirty="0" smtClean="0"/>
              <a:t> μεγιστοποιεί το </a:t>
            </a:r>
            <a:r>
              <a:rPr lang="en-US" sz="2000" i="1" dirty="0" smtClean="0"/>
              <a:t>SNR </a:t>
            </a:r>
            <a:r>
              <a:rPr lang="el-GR" sz="2000" i="1" dirty="0" smtClean="0"/>
              <a:t>εξόδου τη χρονική στιγμή </a:t>
            </a:r>
            <a:r>
              <a:rPr lang="en-US" sz="2000" i="1" dirty="0" smtClean="0"/>
              <a:t>t=T</a:t>
            </a:r>
            <a:endParaRPr lang="el-GR" sz="2000" i="1" dirty="0" smtClean="0"/>
          </a:p>
          <a:p>
            <a:pPr eaLnBrk="1" hangingPunct="1">
              <a:defRPr/>
            </a:pPr>
            <a:endParaRPr lang="el-GR" sz="2000" i="1" dirty="0" smtClean="0"/>
          </a:p>
          <a:p>
            <a:pPr eaLnBrk="1" hangingPunct="1">
              <a:defRPr/>
            </a:pPr>
            <a:endParaRPr lang="el-GR" sz="2000" i="1" dirty="0" smtClean="0"/>
          </a:p>
          <a:p>
            <a:pPr eaLnBrk="1" hangingPunct="1">
              <a:defRPr/>
            </a:pPr>
            <a:r>
              <a:rPr lang="el-GR" sz="2000" dirty="0" smtClean="0"/>
              <a:t>Η μέγιστη τιμή του </a:t>
            </a:r>
            <a:r>
              <a:rPr lang="en-US" sz="2000" dirty="0" smtClean="0"/>
              <a:t>SNR </a:t>
            </a:r>
            <a:r>
              <a:rPr lang="el-GR" sz="2000" dirty="0" smtClean="0"/>
              <a:t>είναι</a:t>
            </a:r>
            <a:endParaRPr lang="en-US" sz="2000" dirty="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24953"/>
              </p:ext>
            </p:extLst>
          </p:nvPr>
        </p:nvGraphicFramePr>
        <p:xfrm>
          <a:off x="3664556" y="4653136"/>
          <a:ext cx="1828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" imgW="812520" imgH="444240" progId="Equation.DSMT4">
                  <p:embed/>
                </p:oleObj>
              </mc:Choice>
              <mc:Fallback>
                <p:oleObj name="Equation" r:id="rId4" imgW="81252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556" y="4653136"/>
                        <a:ext cx="1828800" cy="10001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Ερμηνεία στο Πεδίο Συχνοτήτων (1 από 3) </a:t>
            </a:r>
            <a:r>
              <a:rPr lang="el-GR" dirty="0" smtClean="0">
                <a:solidFill>
                  <a:srgbClr val="FF0000"/>
                </a:solidFill>
              </a:rPr>
              <a:t>(ΟΧΙ)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Αν το σήμα </a:t>
            </a:r>
            <a:r>
              <a:rPr lang="en-US" sz="2000" i="1" dirty="0" smtClean="0"/>
              <a:t>s(t)</a:t>
            </a:r>
            <a:r>
              <a:rPr lang="el-GR" sz="2000" dirty="0" smtClean="0"/>
              <a:t> έχει φάσμα </a:t>
            </a:r>
            <a:r>
              <a:rPr lang="en-US" sz="2000" i="1" dirty="0" smtClean="0"/>
              <a:t>S(f)</a:t>
            </a:r>
            <a:r>
              <a:rPr lang="en-US" sz="2000" dirty="0" smtClean="0"/>
              <a:t>,</a:t>
            </a:r>
            <a:r>
              <a:rPr lang="el-GR" sz="2000" dirty="0" smtClean="0"/>
              <a:t> τότε το προσαρμοσμένο φίλτρο σε αυτό έχει απόκριση συχνότητας</a:t>
            </a: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marL="457200" lvl="1" indent="0" eaLnBrk="1" hangingPunct="1">
              <a:buNone/>
              <a:defRPr/>
            </a:pP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ίσο με το συζυγές του </a:t>
            </a:r>
            <a:r>
              <a:rPr lang="en-US" sz="2000" i="1" dirty="0" smtClean="0"/>
              <a:t>S(f)</a:t>
            </a: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επί έναν παράγοντα φάσης λόγω της καθυστέρησης </a:t>
            </a:r>
            <a:r>
              <a:rPr lang="el-GR" sz="2000" dirty="0" err="1" smtClean="0"/>
              <a:t>δειγματολήπτησης</a:t>
            </a:r>
            <a:endParaRPr lang="el-GR" sz="2000" i="1" dirty="0" smtClean="0"/>
          </a:p>
          <a:p>
            <a:pPr eaLnBrk="1" hangingPunct="1">
              <a:defRPr/>
            </a:pPr>
            <a:r>
              <a:rPr lang="el-GR" sz="2000" dirty="0" smtClean="0"/>
              <a:t>Έξοδος του φίλτρου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i="1" dirty="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3809"/>
              </p:ext>
            </p:extLst>
          </p:nvPr>
        </p:nvGraphicFramePr>
        <p:xfrm>
          <a:off x="2123728" y="2348880"/>
          <a:ext cx="44577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4" imgW="1981080" imgH="482400" progId="Equation.DSMT4">
                  <p:embed/>
                </p:oleObj>
              </mc:Choice>
              <mc:Fallback>
                <p:oleObj name="Equation" r:id="rId4" imgW="1981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348880"/>
                        <a:ext cx="4457700" cy="10858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44663"/>
              </p:ext>
            </p:extLst>
          </p:nvPr>
        </p:nvGraphicFramePr>
        <p:xfrm>
          <a:off x="1578581" y="5541789"/>
          <a:ext cx="6000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6" imgW="2666880" imgH="304560" progId="Equation.DSMT4">
                  <p:embed/>
                </p:oleObj>
              </mc:Choice>
              <mc:Fallback>
                <p:oleObj name="Equation" r:id="rId6" imgW="266688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581" y="5541789"/>
                        <a:ext cx="6000750" cy="6858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Ερμηνεία στο Πεδίο Συχνοτήτων (2 από 3)</a:t>
            </a:r>
            <a:r>
              <a:rPr lang="el-GR" dirty="0" smtClean="0">
                <a:solidFill>
                  <a:srgbClr val="FF0000"/>
                </a:solidFill>
              </a:rPr>
              <a:t> (ΟΧΙ)</a:t>
            </a:r>
            <a:r>
              <a:rPr lang="el-GR" dirty="0" smtClean="0"/>
              <a:t> </a:t>
            </a:r>
            <a:endParaRPr lang="en-GB" dirty="0" smtClean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l-GR" smtClean="0"/>
              <a:t>Η συνιστώσα του σήματος στην έξοδο εκφράζεται ως</a:t>
            </a:r>
            <a:endParaRPr lang="en-US" smtClean="0"/>
          </a:p>
          <a:p>
            <a:pPr eaLnBrk="1" hangingPunct="1">
              <a:defRPr/>
            </a:pPr>
            <a:endParaRPr lang="el-GR" i="1" smtClean="0"/>
          </a:p>
          <a:p>
            <a:pPr eaLnBrk="1" hangingPunct="1">
              <a:defRPr/>
            </a:pPr>
            <a:endParaRPr lang="el-GR" i="1" smtClean="0"/>
          </a:p>
          <a:p>
            <a:pPr eaLnBrk="1" hangingPunct="1">
              <a:defRPr/>
            </a:pPr>
            <a:endParaRPr lang="el-GR" i="1" smtClean="0"/>
          </a:p>
          <a:p>
            <a:pPr eaLnBrk="1" hangingPunct="1">
              <a:defRPr/>
            </a:pPr>
            <a:endParaRPr lang="el-GR" i="1" smtClean="0"/>
          </a:p>
          <a:p>
            <a:pPr eaLnBrk="1" hangingPunct="1">
              <a:defRPr/>
            </a:pPr>
            <a:r>
              <a:rPr lang="el-GR" smtClean="0"/>
              <a:t>Δειγματοληπτείται τη χρονική στιγμή </a:t>
            </a:r>
            <a:r>
              <a:rPr lang="en-US" i="1" smtClean="0"/>
              <a:t>t=T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l-GR" smtClean="0"/>
          </a:p>
          <a:p>
            <a:pPr eaLnBrk="1" hangingPunct="1">
              <a:defRPr/>
            </a:pPr>
            <a:r>
              <a:rPr lang="el-GR" smtClean="0"/>
              <a:t>Η ισχύς του σήματος είναι </a:t>
            </a: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l-GR" smtClean="0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31541"/>
              </p:ext>
            </p:extLst>
          </p:nvPr>
        </p:nvGraphicFramePr>
        <p:xfrm>
          <a:off x="2571750" y="1986218"/>
          <a:ext cx="40005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4" imgW="1777680" imgH="469800" progId="Equation.DSMT4">
                  <p:embed/>
                </p:oleObj>
              </mc:Choice>
              <mc:Fallback>
                <p:oleObj name="Equation" r:id="rId4" imgW="17776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986218"/>
                        <a:ext cx="4000500" cy="10572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161994"/>
              </p:ext>
            </p:extLst>
          </p:nvPr>
        </p:nvGraphicFramePr>
        <p:xfrm>
          <a:off x="2914650" y="4062939"/>
          <a:ext cx="33147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6" imgW="1473120" imgH="469800" progId="Equation.DSMT4">
                  <p:embed/>
                </p:oleObj>
              </mc:Choice>
              <mc:Fallback>
                <p:oleObj name="Equation" r:id="rId6" imgW="147312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062939"/>
                        <a:ext cx="3314700" cy="10572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43721"/>
              </p:ext>
            </p:extLst>
          </p:nvPr>
        </p:nvGraphicFramePr>
        <p:xfrm>
          <a:off x="3421668" y="5992525"/>
          <a:ext cx="2314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668" y="5992525"/>
                        <a:ext cx="2314575" cy="571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Ερμηνεία στο Πεδίο Συχνοτήτων (3 από 3)</a:t>
            </a:r>
            <a:r>
              <a:rPr lang="el-GR" dirty="0" smtClean="0">
                <a:solidFill>
                  <a:srgbClr val="FF0000"/>
                </a:solidFill>
              </a:rPr>
              <a:t> (ΟΧΙ)</a:t>
            </a:r>
            <a:r>
              <a:rPr lang="el-GR" dirty="0" smtClean="0"/>
              <a:t> </a:t>
            </a:r>
            <a:endParaRPr lang="en-GB" dirty="0" smtClean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Η συνιστώσα του θορύβου στην έξοδο εκφράζεται ως</a:t>
            </a:r>
            <a:endParaRPr lang="en-US" sz="2000" dirty="0" smtClean="0"/>
          </a:p>
          <a:p>
            <a:pPr eaLnBrk="1" hangingPunct="1">
              <a:defRPr/>
            </a:pPr>
            <a:endParaRPr lang="el-GR" sz="2000" i="1" dirty="0" smtClean="0"/>
          </a:p>
          <a:p>
            <a:pPr eaLnBrk="1" hangingPunct="1">
              <a:defRPr/>
            </a:pPr>
            <a:endParaRPr lang="el-GR" sz="2000" i="1" dirty="0" smtClean="0"/>
          </a:p>
          <a:p>
            <a:pPr eaLnBrk="1" hangingPunct="1">
              <a:defRPr/>
            </a:pPr>
            <a:r>
              <a:rPr lang="el-GR" sz="2000" dirty="0" smtClean="0"/>
              <a:t>Με πυκνότητα φάσματος ισχύος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Η συνολική (σε όλο το εύρος των συχνοτήτων) ισχύς του θορύβου είναι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Άρα το </a:t>
            </a:r>
            <a:r>
              <a:rPr lang="en-US" sz="2000" dirty="0" smtClean="0"/>
              <a:t>SNR </a:t>
            </a:r>
            <a:r>
              <a:rPr lang="el-GR" sz="2000" dirty="0" smtClean="0"/>
              <a:t>είναι 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85671"/>
              </p:ext>
            </p:extLst>
          </p:nvPr>
        </p:nvGraphicFramePr>
        <p:xfrm>
          <a:off x="3402013" y="2008188"/>
          <a:ext cx="262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2008188"/>
                        <a:ext cx="2628900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6435"/>
              </p:ext>
            </p:extLst>
          </p:nvPr>
        </p:nvGraphicFramePr>
        <p:xfrm>
          <a:off x="4489270" y="2816226"/>
          <a:ext cx="320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6" imgW="1422360" imgH="304560" progId="Equation.DSMT4">
                  <p:embed/>
                </p:oleObj>
              </mc:Choice>
              <mc:Fallback>
                <p:oleObj name="Equation" r:id="rId6" imgW="142236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70" y="2816226"/>
                        <a:ext cx="3200400" cy="6858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21415"/>
              </p:ext>
            </p:extLst>
          </p:nvPr>
        </p:nvGraphicFramePr>
        <p:xfrm>
          <a:off x="1917700" y="4338638"/>
          <a:ext cx="55975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8" imgW="2666880" imgH="457200" progId="Equation.DSMT4">
                  <p:embed/>
                </p:oleObj>
              </mc:Choice>
              <mc:Fallback>
                <p:oleObj name="Equation" r:id="rId8" imgW="26668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4338638"/>
                        <a:ext cx="5597525" cy="9588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35104"/>
              </p:ext>
            </p:extLst>
          </p:nvPr>
        </p:nvGraphicFramePr>
        <p:xfrm>
          <a:off x="3493900" y="5684044"/>
          <a:ext cx="21701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10" imgW="1041120" imgH="431640" progId="Equation.DSMT4">
                  <p:embed/>
                </p:oleObj>
              </mc:Choice>
              <mc:Fallback>
                <p:oleObj name="Equation" r:id="rId10" imgW="104112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900" y="5684044"/>
                        <a:ext cx="2170112" cy="9001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Βασικά Τμήματα Βέλτιστου Δέκτη</a:t>
            </a:r>
            <a:endParaRPr lang="en-GB" dirty="0" smtClean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446588"/>
            <a:ext cx="2729880" cy="2078756"/>
          </a:xfrm>
          <a:ln cap="flat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Μπορεί να είναι είτε</a:t>
            </a: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Αποδιαμορφωτής Συσχέτισης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είτε  </a:t>
            </a:r>
            <a:r>
              <a:rPr lang="el-GR" sz="2000" dirty="0" smtClean="0">
                <a:solidFill>
                  <a:srgbClr val="0033CC"/>
                </a:solidFill>
              </a:rPr>
              <a:t>Αποδιαμορφωτής Προσαρμοσμένων Φίλτρων</a:t>
            </a:r>
            <a:endParaRPr lang="en-GB" sz="2000" dirty="0" smtClean="0">
              <a:solidFill>
                <a:srgbClr val="0033CC"/>
              </a:solidFill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1143000" y="2346325"/>
            <a:ext cx="2971800" cy="71437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b="1">
                <a:latin typeface="+mn-lt"/>
              </a:rPr>
              <a:t>ΑΠΟΔΙΑΜΟΡΦΩΤΗΣ </a:t>
            </a:r>
            <a:br>
              <a:rPr lang="el-GR" altLang="el-GR" b="1">
                <a:latin typeface="+mn-lt"/>
              </a:rPr>
            </a:br>
            <a:r>
              <a:rPr lang="el-GR" altLang="el-GR" b="1">
                <a:latin typeface="+mn-lt"/>
              </a:rPr>
              <a:t>ΣΗΜΑΤΟΣ</a:t>
            </a:r>
            <a:endParaRPr lang="en-GB" altLang="el-GR" b="1">
              <a:latin typeface="+mn-lt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953000" y="2346325"/>
            <a:ext cx="2971800" cy="7143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b="1">
                <a:latin typeface="+mn-lt"/>
              </a:rPr>
              <a:t>ΦΩΡΑΤΗΣ</a:t>
            </a:r>
            <a:br>
              <a:rPr lang="el-GR" altLang="el-GR" b="1">
                <a:latin typeface="+mn-lt"/>
              </a:rPr>
            </a:br>
            <a:endParaRPr lang="en-GB" altLang="el-GR" b="1">
              <a:latin typeface="+mn-lt"/>
            </a:endParaRPr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381000" y="272732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91000" y="272732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7924800" y="272732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34925" y="2708275"/>
          <a:ext cx="68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708275"/>
                        <a:ext cx="685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A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3200400" y="3594100"/>
          <a:ext cx="2400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6" imgW="1066680" imgH="279360" progId="Equation.DSMT4">
                  <p:embed/>
                </p:oleObj>
              </mc:Choice>
              <mc:Fallback>
                <p:oleObj name="Equation" r:id="rId6" imgW="106668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94100"/>
                        <a:ext cx="24003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A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5"/>
          <p:cNvGraphicFramePr>
            <a:graphicFrameLocks noChangeAspect="1"/>
          </p:cNvGraphicFramePr>
          <p:nvPr/>
        </p:nvGraphicFramePr>
        <p:xfrm>
          <a:off x="8493125" y="2854325"/>
          <a:ext cx="400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25" y="2854325"/>
                        <a:ext cx="4000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A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762000" y="1538288"/>
            <a:ext cx="7467599" cy="474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l-GR" dirty="0">
                <a:latin typeface="+mn-lt"/>
              </a:rPr>
              <a:t>Ελαχιστοποιεί την πιθανότητα σφάλματος απόφασης</a:t>
            </a:r>
            <a:endParaRPr lang="en-GB" dirty="0">
              <a:latin typeface="+mn-lt"/>
            </a:endParaRPr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914400" y="1989138"/>
            <a:ext cx="73152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 flipV="1">
            <a:off x="3635375" y="2852738"/>
            <a:ext cx="936625" cy="720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 flipV="1">
            <a:off x="2051050" y="3141663"/>
            <a:ext cx="217488" cy="1223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7860" name="Rectangle 20"/>
              <p:cNvSpPr>
                <a:spLocks noChangeArrowheads="1"/>
              </p:cNvSpPr>
              <p:nvPr/>
            </p:nvSpPr>
            <p:spPr bwMode="auto">
              <a:xfrm>
                <a:off x="5724128" y="4721225"/>
                <a:ext cx="3119835" cy="16033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0" tIns="45715" rIns="91430" bIns="45715"/>
              <a:lstStyle/>
              <a:p>
                <a:pPr marL="381000" indent="-381000" algn="l">
                  <a:lnSpc>
                    <a:spcPct val="9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l-GR" dirty="0">
                    <a:latin typeface="+mn-lt"/>
                  </a:rPr>
                  <a:t>    Αποφασίζει ποια από τις Μ </a:t>
                </a:r>
                <a:r>
                  <a:rPr lang="el-GR" dirty="0" err="1">
                    <a:latin typeface="+mn-lt"/>
                  </a:rPr>
                  <a:t>κυματομορφές</a:t>
                </a:r>
                <a:r>
                  <a:rPr lang="el-GR" dirty="0">
                    <a:latin typeface="+mn-lt"/>
                  </a:rPr>
                  <a:t> μεταδόθηκε βασισμένος στην παρατήρηση του διανύσματος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47860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4721225"/>
                <a:ext cx="3119835" cy="1603375"/>
              </a:xfrm>
              <a:prstGeom prst="rect">
                <a:avLst/>
              </a:prstGeom>
              <a:blipFill rotWithShape="0">
                <a:blip r:embed="rId10"/>
                <a:stretch>
                  <a:fillRect t="-3383" r="-3113"/>
                </a:stretch>
              </a:blipFill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2" name="Line 21"/>
          <p:cNvSpPr>
            <a:spLocks noChangeShapeType="1"/>
          </p:cNvSpPr>
          <p:nvPr/>
        </p:nvSpPr>
        <p:spPr bwMode="auto">
          <a:xfrm flipH="1" flipV="1">
            <a:off x="6588125" y="3138488"/>
            <a:ext cx="504825" cy="158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Βέλτιστος Φωρατής</a:t>
            </a:r>
            <a:endParaRPr lang="en-GB" smtClean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Λειτουργία: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 smtClean="0"/>
              <a:t>είσοδος: το Ν-διάστατο διάνυσμα των προβολών</a:t>
            </a:r>
            <a:endParaRPr lang="en-US" sz="2000" i="1" dirty="0" smtClean="0"/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2000" dirty="0" smtClean="0"/>
              <a:t>έξοδος: η απόφαση για το σύμβολο που στάλθηκε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Ερώτηση:</a:t>
            </a:r>
            <a:r>
              <a:rPr lang="el-GR" sz="2000" dirty="0" smtClean="0"/>
              <a:t> δεδομένου του διανύσματος </a:t>
            </a:r>
            <a:r>
              <a:rPr lang="en-US" sz="2000" b="1" i="1" dirty="0" smtClean="0"/>
              <a:t>r</a:t>
            </a:r>
            <a:r>
              <a:rPr lang="en-US" sz="2000" dirty="0" smtClean="0"/>
              <a:t>, </a:t>
            </a:r>
            <a:r>
              <a:rPr lang="el-GR" sz="2000" dirty="0" smtClean="0"/>
              <a:t>ποιος είναι ο βέλτιστος τρόπος να αποφασίσει ο φωρατής ποιο σύμβολο στάλθηκε;</a:t>
            </a: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Απάντηση:</a:t>
            </a:r>
            <a:r>
              <a:rPr lang="el-GR" sz="2000" dirty="0" smtClean="0"/>
              <a:t> δοθείσης της παρατήρησης </a:t>
            </a:r>
            <a:r>
              <a:rPr lang="en-US" sz="2000" b="1" i="1" dirty="0" smtClean="0"/>
              <a:t>r</a:t>
            </a:r>
            <a:r>
              <a:rPr lang="en-US" sz="2000" dirty="0" smtClean="0"/>
              <a:t>,</a:t>
            </a:r>
            <a:r>
              <a:rPr lang="el-GR" sz="2000" dirty="0" smtClean="0"/>
              <a:t> θέλουμε να μεγιστοποιείται η πιθανότητα σωστής απόφασης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Υπόθεση:</a:t>
            </a:r>
            <a:r>
              <a:rPr lang="el-GR" sz="2000" dirty="0" smtClean="0"/>
              <a:t> το σύστημα δεν έχει μνήμη μεταξύ διαδοχικών περιόδων συμβόλου </a:t>
            </a:r>
            <a:r>
              <a:rPr lang="el-GR" sz="2000" i="1" dirty="0" smtClean="0"/>
              <a:t>Τ</a:t>
            </a:r>
            <a:endParaRPr lang="en-GB" sz="2000" i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729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l-GR" dirty="0" smtClean="0"/>
                  <a:t>Γεωμετρική Ερμηνεία του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i="1" dirty="0" smtClean="0"/>
              </a:p>
            </p:txBody>
          </p:sp>
        </mc:Choice>
        <mc:Fallback xmlns="">
          <p:sp>
            <p:nvSpPr>
              <p:cNvPr id="5672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72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Το διάνυσμα των προβολών εκφράζεται ως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lnSpc>
                    <a:spcPts val="26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Λόγω των ιδιοτήτων του θορύβου και με βάση την ανάλυση που έγινε</a:t>
                </a:r>
              </a:p>
              <a:p>
                <a:pPr lvl="1" eaLnBrk="1" hangingPunct="1">
                  <a:lnSpc>
                    <a:spcPts val="26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το διάνυσμα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μπορεί να αναπαρασταθεί ως ένα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(</a:t>
                </a:r>
                <a:r>
                  <a:rPr lang="el-GR" sz="2000" dirty="0" err="1" smtClean="0">
                    <a:solidFill>
                      <a:srgbClr val="0033CC"/>
                    </a:solidFill>
                  </a:rPr>
                  <a:t>υπερ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-) σφαιρικό νέφος</a:t>
                </a:r>
                <a:r>
                  <a:rPr lang="el-GR" sz="2000" dirty="0" smtClean="0"/>
                  <a:t> γύρω από το διάνυσμα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i="1" baseline="-25000" dirty="0" smtClean="0"/>
              </a:p>
              <a:p>
                <a:pPr lvl="1" eaLnBrk="1" hangingPunct="1">
                  <a:lnSpc>
                    <a:spcPts val="26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η πυκνότητα του νέφους είναι υψηλότερη στο κέντρο και αποσβενόμενη προς τα έξω</a:t>
                </a:r>
              </a:p>
              <a:p>
                <a:pPr lvl="1" eaLnBrk="1" hangingPunct="1">
                  <a:lnSpc>
                    <a:spcPts val="26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τα σημεία που είναι πιο κοντά στο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2000" dirty="0" smtClean="0"/>
                  <a:t> είναι πιθανότερα να εμφανιστούν</a:t>
                </a:r>
              </a:p>
              <a:p>
                <a:pPr lvl="1" eaLnBrk="1" hangingPunct="1">
                  <a:lnSpc>
                    <a:spcPts val="26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όσο μικρότερη είναι η διασπορά του θορύβου,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l-GR" sz="2000" dirty="0" smtClean="0"/>
                  <a:t>τόσο πιο συμπαγής είναι η σφαίρα</a:t>
                </a:r>
              </a:p>
              <a:p>
                <a:pPr lvl="1" eaLnBrk="1" hangingPunct="1">
                  <a:lnSpc>
                    <a:spcPts val="2600"/>
                  </a:lnSpc>
                  <a:spcBef>
                    <a:spcPts val="0"/>
                  </a:spcBef>
                  <a:defRPr/>
                </a:pPr>
                <a:r>
                  <a:rPr lang="el-GR" sz="2000" dirty="0" smtClean="0"/>
                  <a:t>όσο μεγαλύτερη είναι η διασπορά, τόσο πιο απλωμένο είναι το νέφος</a:t>
                </a:r>
                <a:r>
                  <a:rPr lang="en-US" sz="2000" dirty="0" smtClean="0"/>
                  <a:t> </a:t>
                </a:r>
                <a:endParaRPr lang="en-GB" sz="2000" i="1" dirty="0" smtClean="0"/>
              </a:p>
            </p:txBody>
          </p:sp>
        </mc:Choice>
        <mc:Fallback xmlns="">
          <p:sp>
            <p:nvSpPr>
              <p:cNvPr id="567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667" t="-673" r="-148" b="-3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76332"/>
              </p:ext>
            </p:extLst>
          </p:nvPr>
        </p:nvGraphicFramePr>
        <p:xfrm>
          <a:off x="3907443" y="2060848"/>
          <a:ext cx="13430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443" y="2060848"/>
                        <a:ext cx="1343025" cy="48418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Παράδειγμα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832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600200"/>
                <a:ext cx="2386608" cy="4525963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l-GR" sz="2400" i="1" dirty="0" smtClean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l-GR" sz="2400" i="1" dirty="0" smtClean="0"/>
              </a:p>
              <a:p>
                <a:pPr eaLnBrk="1" hangingPunct="1">
                  <a:defRPr/>
                </a:pPr>
                <a:r>
                  <a:rPr lang="el-GR" sz="2400" dirty="0" smtClean="0"/>
                  <a:t>στάλθηκε το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400" i="1" dirty="0" smtClean="0"/>
              </a:p>
            </p:txBody>
          </p:sp>
        </mc:Choice>
        <mc:Fallback xmlns="">
          <p:sp>
            <p:nvSpPr>
              <p:cNvPr id="568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2386608" cy="4525963"/>
              </a:xfrm>
              <a:blipFill rotWithShape="0">
                <a:blip r:embed="rId3"/>
                <a:stretch>
                  <a:fillRect l="-3316" t="-6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fig7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28508"/>
            <a:ext cx="5257946" cy="479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Περιεχόμενα ενότητας</a:t>
            </a:r>
            <a:endParaRPr lang="el-GR" sz="36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Βασικά Τμήματα Βέλτιστου Δέκτη</a:t>
            </a:r>
          </a:p>
          <a:p>
            <a:r>
              <a:rPr lang="el-GR" sz="2400" dirty="0" err="1"/>
              <a:t>Αποδιαμορφωτής</a:t>
            </a:r>
            <a:r>
              <a:rPr lang="el-GR" sz="2400" dirty="0"/>
              <a:t> Συσχέτισης</a:t>
            </a:r>
          </a:p>
          <a:p>
            <a:r>
              <a:rPr lang="el-GR" sz="2400" dirty="0"/>
              <a:t>Διανυσματική Αναπαράσταση</a:t>
            </a:r>
          </a:p>
          <a:p>
            <a:r>
              <a:rPr lang="el-GR" sz="2400" dirty="0" err="1"/>
              <a:t>Αποδιαμορφωτής</a:t>
            </a:r>
            <a:r>
              <a:rPr lang="el-GR" sz="2400" dirty="0"/>
              <a:t> Προσαρμοσμένου Φίλτρου</a:t>
            </a:r>
          </a:p>
          <a:p>
            <a:r>
              <a:rPr lang="el-GR" sz="2400" dirty="0"/>
              <a:t>Βέλτιστος Φωρατής</a:t>
            </a:r>
          </a:p>
          <a:p>
            <a:r>
              <a:rPr lang="el-GR" sz="2400" dirty="0" err="1"/>
              <a:t>Maximum</a:t>
            </a:r>
            <a:r>
              <a:rPr lang="el-GR" sz="2400" dirty="0"/>
              <a:t> A-Posteriori </a:t>
            </a:r>
            <a:r>
              <a:rPr lang="el-GR" sz="2400" dirty="0" err="1"/>
              <a:t>Probability</a:t>
            </a:r>
            <a:endParaRPr lang="el-GR" sz="2400" dirty="0"/>
          </a:p>
          <a:p>
            <a:r>
              <a:rPr lang="el-GR" sz="2400" dirty="0"/>
              <a:t>Φώραση Ελάχιστης Απόστασης και Μέγιστης Συσχέτισης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768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Maximum A-Posteriori Probability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934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lnSpc>
                    <a:spcPts val="3000"/>
                  </a:lnSpc>
                  <a:spcAft>
                    <a:spcPts val="1200"/>
                  </a:spcAft>
                  <a:defRPr/>
                </a:pPr>
                <a:r>
                  <a:rPr lang="el-GR" sz="2000" dirty="0" smtClean="0"/>
                  <a:t>Ο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βέλτιστος κανόνας απόφασης</a:t>
                </a:r>
                <a:r>
                  <a:rPr lang="el-GR" sz="2000" dirty="0" smtClean="0"/>
                  <a:t> είναι να επιλέξουμε το σύμβολο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/>
                  <a:t>με τη μεγαλύτερη πιθανότητα εμφάνισης δεδομένης της παρατήρησης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000" b="1" i="1" dirty="0" smtClean="0"/>
                  <a:t>,  </a:t>
                </a:r>
                <a:r>
                  <a:rPr lang="el-GR" sz="2000" dirty="0" err="1" smtClean="0"/>
                  <a:t>δηλαδή,</a:t>
                </a:r>
                <a:endParaRPr lang="el-GR" sz="2000" dirty="0" smtClean="0"/>
              </a:p>
              <a:p>
                <a:pPr lvl="1" eaLnBrk="1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υπολογίζουμε την εκ των υστέρων (</a:t>
                </a:r>
                <a:r>
                  <a:rPr lang="en-US" sz="2000" dirty="0" smtClean="0"/>
                  <a:t>a-posteriori</a:t>
                </a:r>
                <a:r>
                  <a:rPr lang="el-GR" sz="2000" dirty="0" smtClean="0"/>
                  <a:t>)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πιθανότητα να στάλθηκε κάθε ένα από τα σύμβολα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200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i="1" baseline="-25000" dirty="0" smtClean="0"/>
                  <a:t>  </a:t>
                </a:r>
                <a:r>
                  <a:rPr lang="el-GR" sz="2000" dirty="0" smtClean="0"/>
                  <a:t>δεδομένου ότι έχουμε λάβει το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GB" sz="20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69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357" r="-754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dirty="0"/>
              <a:t>και επιλέγουμε εκείνο που μεγιστοποιεί αυτήν την πιθανότητα, δηλαδή το κριτήριο μας είναι:</a:t>
            </a:r>
            <a:endParaRPr lang="el-GR" sz="20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el-GR" sz="20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l-GR" sz="2000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dirty="0" smtClean="0"/>
              <a:t>Το </a:t>
            </a:r>
            <a:r>
              <a:rPr lang="el-GR" sz="2000" dirty="0"/>
              <a:t>κριτήριο αυτό λέγεται </a:t>
            </a:r>
            <a:endParaRPr lang="en-US" sz="2000" dirty="0"/>
          </a:p>
          <a:p>
            <a:pPr lvl="1">
              <a:defRPr/>
            </a:pPr>
            <a:r>
              <a:rPr lang="el-GR" sz="2000" dirty="0">
                <a:solidFill>
                  <a:srgbClr val="0033CC"/>
                </a:solidFill>
              </a:rPr>
              <a:t>κριτήριο Μέγιστης εκ των Υστέρων Πιθανότητας</a:t>
            </a:r>
            <a:endParaRPr lang="en-US" sz="2000" dirty="0">
              <a:solidFill>
                <a:srgbClr val="0033CC"/>
              </a:solidFill>
            </a:endParaRPr>
          </a:p>
          <a:p>
            <a:pPr lvl="1">
              <a:buNone/>
              <a:defRPr/>
            </a:pPr>
            <a:r>
              <a:rPr lang="el-GR" sz="2000" dirty="0">
                <a:solidFill>
                  <a:srgbClr val="0033CC"/>
                </a:solidFill>
              </a:rPr>
              <a:t>   (</a:t>
            </a:r>
            <a:r>
              <a:rPr lang="en-US" sz="2000" dirty="0">
                <a:solidFill>
                  <a:srgbClr val="0033CC"/>
                </a:solidFill>
              </a:rPr>
              <a:t>Maximum </a:t>
            </a:r>
            <a:r>
              <a:rPr lang="el-GR" sz="2000" dirty="0">
                <a:solidFill>
                  <a:srgbClr val="0033CC"/>
                </a:solidFill>
              </a:rPr>
              <a:t>Α</a:t>
            </a:r>
            <a:r>
              <a:rPr lang="en-US" sz="2000" dirty="0">
                <a:solidFill>
                  <a:srgbClr val="0033CC"/>
                </a:solidFill>
              </a:rPr>
              <a:t>-posteriori Probability - MAP)</a:t>
            </a:r>
            <a:endParaRPr lang="en-GB" sz="2000" dirty="0">
              <a:solidFill>
                <a:srgbClr val="0033CC"/>
              </a:solidFill>
            </a:endParaRPr>
          </a:p>
          <a:p>
            <a:endParaRPr lang="el-GR" sz="2000" dirty="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16876"/>
              </p:ext>
            </p:extLst>
          </p:nvPr>
        </p:nvGraphicFramePr>
        <p:xfrm>
          <a:off x="5795168" y="3190081"/>
          <a:ext cx="17446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5" imgW="825480" imgH="317160" progId="Equation.DSMT4">
                  <p:embed/>
                </p:oleObj>
              </mc:Choice>
              <mc:Fallback>
                <p:oleObj name="Equation" r:id="rId5" imgW="82548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168" y="3190081"/>
                        <a:ext cx="1744663" cy="6731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Κριτήριο </a:t>
            </a:r>
            <a:r>
              <a:rPr lang="en-US" smtClean="0"/>
              <a:t>MAP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03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ct val="30000"/>
                  </a:spcAft>
                  <a:defRPr/>
                </a:pPr>
                <a:r>
                  <a:rPr lang="el-GR" sz="2000" dirty="0" smtClean="0"/>
                  <a:t>Αποδεικνύεται ότι το κριτήριο </a:t>
                </a:r>
                <a:r>
                  <a:rPr lang="en-US" sz="2000" dirty="0" smtClean="0"/>
                  <a:t>MAP</a:t>
                </a:r>
                <a:endParaRPr lang="el-GR" sz="2000" dirty="0" smtClean="0"/>
              </a:p>
              <a:p>
                <a:pPr lvl="1" eaLnBrk="1" hangingPunct="1">
                  <a:defRPr/>
                </a:pPr>
                <a:r>
                  <a:rPr lang="el-GR" sz="2000" dirty="0" smtClean="0"/>
                  <a:t>μεγιστοποιεί την πιθανότητα σωστής λήψης</a:t>
                </a:r>
              </a:p>
              <a:p>
                <a:pPr lvl="1" eaLnBrk="1" hangingPunct="1">
                  <a:defRPr/>
                </a:pPr>
                <a:r>
                  <a:rPr lang="el-GR" sz="2000" dirty="0" smtClean="0"/>
                  <a:t>άρα, ελαχιστοποιεί την πιθανότητα σφάλματος</a:t>
                </a:r>
              </a:p>
              <a:p>
                <a:pPr eaLnBrk="1" hangingPunct="1">
                  <a:defRPr/>
                </a:pPr>
                <a:endParaRPr lang="el-GR" sz="2000" dirty="0" smtClean="0"/>
              </a:p>
              <a:p>
                <a:pPr eaLnBrk="1" hangingPunct="1">
                  <a:spcAft>
                    <a:spcPct val="35000"/>
                  </a:spcAft>
                  <a:defRPr/>
                </a:pPr>
                <a:r>
                  <a:rPr lang="el-GR" sz="2000" dirty="0" smtClean="0"/>
                  <a:t>Αν ο δέκτης δεν είχε καν την παρατήρηση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000" dirty="0" smtClean="0"/>
              </a:p>
              <a:p>
                <a:pPr lvl="1" eaLnBrk="1" hangingPunct="1">
                  <a:lnSpc>
                    <a:spcPct val="130000"/>
                  </a:lnSpc>
                  <a:spcAft>
                    <a:spcPct val="20000"/>
                  </a:spcAft>
                  <a:defRPr/>
                </a:pPr>
                <a:r>
                  <a:rPr lang="el-GR" sz="2000" dirty="0" smtClean="0"/>
                  <a:t>τότε θα διάλεγε ένα σύμβολο με βάση τις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εκ των προτέρων πιθανότητες εμφάνισης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>
                  <a:solidFill>
                    <a:srgbClr val="0033CC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l-GR" sz="2000" dirty="0" smtClean="0"/>
                  <a:t>δηλαδή απλά θα διάλεγε το πιθανότερο σύμβολο </a:t>
                </a:r>
              </a:p>
              <a:p>
                <a:pPr lvl="1" eaLnBrk="1" hangingPunct="1">
                  <a:defRPr/>
                </a:pPr>
                <a:endParaRPr lang="el-GR" sz="2000" dirty="0" smtClean="0"/>
              </a:p>
              <a:p>
                <a:pPr lvl="1" eaLnBrk="1" hangingPunct="1">
                  <a:defRPr/>
                </a:pPr>
                <a:endParaRPr lang="el-GR" sz="2000" dirty="0" smtClean="0"/>
              </a:p>
              <a:p>
                <a:pPr lvl="1" eaLnBrk="1" hangingPunct="1"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570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Απλοποίηση </a:t>
            </a:r>
            <a:r>
              <a:rPr lang="en-US" dirty="0" smtClean="0"/>
              <a:t>MAP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ML</a:t>
            </a:r>
            <a:r>
              <a:rPr lang="el-GR" dirty="0" smtClean="0">
                <a:sym typeface="Wingdings" pitchFamily="2" charset="2"/>
              </a:rPr>
              <a:t> (1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13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r>
                  <a:rPr lang="el-GR" sz="2000" dirty="0" smtClean="0"/>
                  <a:t>Κανόνας </a:t>
                </a:r>
                <a:r>
                  <a:rPr lang="en-US" sz="2000" dirty="0" err="1" smtClean="0"/>
                  <a:t>Bayes</a:t>
                </a:r>
                <a:endParaRPr lang="en-US" sz="2000" dirty="0" smtClean="0"/>
              </a:p>
              <a:p>
                <a:pPr marL="0" indent="0" eaLnBrk="1" hangingPunct="1">
                  <a:buNone/>
                  <a:defRPr/>
                </a:pPr>
                <a:endParaRPr lang="en-US" sz="2000" dirty="0" smtClean="0"/>
              </a:p>
              <a:p>
                <a:pPr marL="0" indent="0" eaLnBrk="1" hangingPunct="1">
                  <a:buNone/>
                  <a:defRPr/>
                </a:pPr>
                <a:endParaRPr lang="en-US" sz="2000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l-GR" sz="2000" dirty="0" smtClean="0"/>
                  <a:t>η πιθανότητα να λάβω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000" dirty="0" smtClean="0"/>
                  <a:t>, αν στάλθηκε το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l-GR" sz="2000" b="1" i="1" dirty="0" smtClean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l-GR" sz="2000" i="1" dirty="0" smtClean="0"/>
                  <a:t>               (πιθανοφάνεια του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l-GR" sz="2000" b="1" i="1" baseline="-25000" dirty="0" smtClean="0"/>
                  <a:t>  </a:t>
                </a:r>
                <a:r>
                  <a:rPr lang="el-GR" sz="2000" i="1" dirty="0" smtClean="0"/>
                  <a:t>δοθέντος του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000" i="1" dirty="0" smtClean="0"/>
                  <a:t>)</a:t>
                </a: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l-GR" sz="2000" dirty="0" smtClean="0"/>
                  <a:t>η </a:t>
                </a:r>
                <a:r>
                  <a:rPr lang="en-US" sz="2000" dirty="0" smtClean="0"/>
                  <a:t>a-priori </a:t>
                </a:r>
                <a:r>
                  <a:rPr lang="el-GR" sz="2000" dirty="0" smtClean="0"/>
                  <a:t>πιθανότητα εμφάνισης του συμβόλου</a:t>
                </a:r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/>
                  <a:t>: η πιθανότητα να λάβω το συγκεκριμένο διάνυσμα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l-GR" sz="2000" dirty="0" smtClean="0"/>
                  <a:t>      (είναι ανεξάρτητη του συμβόλου)</a:t>
                </a:r>
                <a:endParaRPr lang="en-US" sz="2000" dirty="0" smtClean="0"/>
              </a:p>
              <a:p>
                <a:pPr lvl="1" eaLnBrk="1" hangingPunct="1">
                  <a:buFontTx/>
                  <a:buNone/>
                  <a:defRPr/>
                </a:pPr>
                <a:endParaRPr lang="en-US" sz="2000" dirty="0" smtClean="0"/>
              </a:p>
              <a:p>
                <a:pPr lvl="1" eaLnBrk="1" hangingPunct="1">
                  <a:buFontTx/>
                  <a:buNone/>
                  <a:defRPr/>
                </a:pPr>
                <a:r>
                  <a:rPr lang="en-US" sz="2000" dirty="0" smtClean="0"/>
                  <a:t>* </a:t>
                </a:r>
                <a:r>
                  <a:rPr lang="el-GR" sz="2000" dirty="0" smtClean="0"/>
                  <a:t>Προσέξτε τη διαφορά στο συμβολισμό:  </a:t>
                </a:r>
                <a:r>
                  <a:rPr lang="en-US" sz="2000" i="1" dirty="0" smtClean="0"/>
                  <a:t>P(·),  f(·)</a:t>
                </a:r>
                <a:endParaRPr lang="el-GR" sz="2000" i="1" dirty="0" smtClean="0"/>
              </a:p>
              <a:p>
                <a:pPr eaLnBrk="1" hangingPunct="1"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571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323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79528"/>
              </p:ext>
            </p:extLst>
          </p:nvPr>
        </p:nvGraphicFramePr>
        <p:xfrm>
          <a:off x="2867818" y="1988840"/>
          <a:ext cx="34083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5" imgW="1612800" imgH="495000" progId="Equation.DSMT4">
                  <p:embed/>
                </p:oleObj>
              </mc:Choice>
              <mc:Fallback>
                <p:oleObj name="Equation" r:id="rId5" imgW="161280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818" y="1988840"/>
                        <a:ext cx="3408363" cy="10509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Απλοποίηση </a:t>
            </a:r>
            <a:r>
              <a:rPr lang="en-US" dirty="0" smtClean="0"/>
              <a:t>MAP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ML</a:t>
            </a:r>
            <a:r>
              <a:rPr lang="el-GR" dirty="0" smtClean="0">
                <a:sym typeface="Wingdings" pitchFamily="2" charset="2"/>
              </a:rPr>
              <a:t> (2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75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spcAft>
                    <a:spcPts val="400"/>
                  </a:spcAft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Απλοποίηση: </a:t>
                </a:r>
                <a:endParaRPr lang="en-US" sz="2000" dirty="0" smtClean="0">
                  <a:solidFill>
                    <a:srgbClr val="0033CC"/>
                  </a:solidFill>
                </a:endParaRPr>
              </a:p>
              <a:p>
                <a:pPr lvl="1" eaLnBrk="1" hangingPunct="1">
                  <a:spcBef>
                    <a:spcPts val="600"/>
                  </a:spcBef>
                  <a:defRPr/>
                </a:pPr>
                <a:r>
                  <a:rPr lang="el-GR" sz="2000" dirty="0" smtClean="0"/>
                  <a:t>αν τα σύμβολα είναι ισοπίθανα, </a:t>
                </a:r>
                <a:endParaRPr lang="en-US" sz="2000" dirty="0" smtClean="0"/>
              </a:p>
              <a:p>
                <a:pPr lvl="1" eaLnBrk="1" hangingPunct="1">
                  <a:spcBef>
                    <a:spcPts val="600"/>
                  </a:spcBef>
                  <a:defRPr/>
                </a:pPr>
                <a:r>
                  <a:rPr lang="el-GR" sz="2000" dirty="0" smtClean="0"/>
                  <a:t>τότε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)=1/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 smtClean="0"/>
              </a:p>
              <a:p>
                <a:pPr lvl="1" eaLnBrk="1" hangingPunct="1">
                  <a:spcBef>
                    <a:spcPts val="600"/>
                  </a:spcBef>
                  <a:defRPr/>
                </a:pPr>
                <a:r>
                  <a:rPr lang="el-GR" sz="2000" dirty="0" smtClean="0"/>
                  <a:t>δηλαδή 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i="1" dirty="0" smtClean="0"/>
                  <a:t> </a:t>
                </a:r>
                <a:r>
                  <a:rPr lang="el-GR" sz="2000" dirty="0" smtClean="0"/>
                  <a:t>γίνεται σταθερά ανεξάρτητη του συμβόλου</a:t>
                </a: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l-GR" sz="2000" dirty="0" smtClean="0"/>
                  <a:t>Η μεγιστοποίηση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l-GR" sz="2000" dirty="0" smtClean="0"/>
                  <a:t>αντιστοιχεί σε μεγιστοποίηση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marL="0" indent="0" eaLnBrk="1" hangingPunct="1">
                  <a:buNone/>
                  <a:defRPr/>
                </a:pPr>
                <a:endParaRPr lang="el-GR" sz="2000" i="1" dirty="0" smtClean="0"/>
              </a:p>
              <a:p>
                <a:pPr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Συμπέρασμα:</a:t>
                </a:r>
                <a:r>
                  <a:rPr lang="el-GR" sz="2000" dirty="0" smtClean="0"/>
                  <a:t> </a:t>
                </a:r>
                <a:endParaRPr lang="en-US" sz="2000" dirty="0" smtClean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sz="2000" dirty="0" smtClean="0"/>
                  <a:t>    </a:t>
                </a:r>
                <a:r>
                  <a:rPr lang="el-GR" sz="2000" i="1" dirty="0" smtClean="0"/>
                  <a:t>Υποθέτοντας ισοπίθανα σύμβολα, το κριτήριο </a:t>
                </a:r>
                <a:r>
                  <a:rPr lang="en-US" sz="2000" i="1" dirty="0" smtClean="0"/>
                  <a:t>MAP</a:t>
                </a:r>
                <a:r>
                  <a:rPr lang="el-GR" sz="2000" i="1" dirty="0" smtClean="0"/>
                  <a:t> απλοποιείται στο κριτήριο μεγιστοποίησης της συνάρτησης πιθανοφάνειας</a:t>
                </a:r>
                <a:endParaRPr lang="en-GB" sz="2000" i="1" dirty="0" smtClean="0"/>
              </a:p>
            </p:txBody>
          </p:sp>
        </mc:Choice>
        <mc:Fallback xmlns="">
          <p:sp>
            <p:nvSpPr>
              <p:cNvPr id="577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t="-673" b="-48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62555"/>
              </p:ext>
            </p:extLst>
          </p:nvPr>
        </p:nvGraphicFramePr>
        <p:xfrm>
          <a:off x="2646968" y="3792986"/>
          <a:ext cx="38639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5" imgW="1828800" imgH="317160" progId="Equation.DSMT4">
                  <p:embed/>
                </p:oleObj>
              </mc:Choice>
              <mc:Fallback>
                <p:oleObj name="Equation" r:id="rId5" imgW="182880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968" y="3792986"/>
                        <a:ext cx="3863975" cy="6731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Κριτήριο </a:t>
            </a:r>
            <a:r>
              <a:rPr lang="en-US" dirty="0" smtClean="0"/>
              <a:t>ML</a:t>
            </a:r>
            <a:r>
              <a:rPr lang="el-GR" dirty="0" smtClean="0"/>
              <a:t> (1 από 2)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24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defRPr/>
                </a:pPr>
                <a:endParaRPr lang="el-GR" sz="2000" dirty="0" smtClean="0"/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Το κριτήριο αυτό καλείται </a:t>
                </a:r>
              </a:p>
              <a:p>
                <a:pPr lvl="1"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κριτήριο μέγιστης πιθανοφάνειας</a:t>
                </a:r>
              </a:p>
              <a:p>
                <a:pPr lvl="1" eaLnBrk="1" hangingPunct="1">
                  <a:buFontTx/>
                  <a:buNone/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   (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maximum likelihood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-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ML)</a:t>
                </a:r>
                <a:endParaRPr lang="en-US" sz="2000" dirty="0" smtClean="0"/>
              </a:p>
              <a:p>
                <a:pPr eaLnBrk="1" hangingPunct="1">
                  <a:lnSpc>
                    <a:spcPts val="3200"/>
                  </a:lnSpc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Παρατήρηση:</a:t>
                </a:r>
                <a:r>
                  <a:rPr lang="el-GR" sz="2000" dirty="0" smtClean="0"/>
                  <a:t> </a:t>
                </a:r>
                <a:endParaRPr lang="en-US" sz="2000" dirty="0" smtClean="0"/>
              </a:p>
              <a:p>
                <a:pPr eaLnBrk="1" hangingPunct="1">
                  <a:lnSpc>
                    <a:spcPts val="3200"/>
                  </a:lnSpc>
                  <a:spcAft>
                    <a:spcPts val="600"/>
                  </a:spcAft>
                  <a:buFont typeface="Wingdings" panose="05000000000000000000" pitchFamily="2" charset="2"/>
                  <a:buNone/>
                  <a:defRPr/>
                </a:pPr>
                <a:r>
                  <a:rPr lang="en-US" sz="2000" dirty="0" smtClean="0"/>
                  <a:t>    A</a:t>
                </a:r>
                <a:r>
                  <a:rPr lang="el-GR" sz="2000" dirty="0" smtClean="0"/>
                  <a:t>ντί να μεγιστοποιήσουμε την </a:t>
                </a:r>
                <a:r>
                  <a:rPr lang="en-US" sz="2000" dirty="0" err="1" smtClean="0"/>
                  <a:t>pdf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l-GR" sz="2000" dirty="0" smtClean="0"/>
                  <a:t> μπορούμε να μεγιστοποιήσουμε οποιοδήποτε μονότονη συνάρτησή της</a:t>
                </a:r>
              </a:p>
              <a:p>
                <a:pPr lvl="1" eaLnBrk="1" hangingPunct="1">
                  <a:lnSpc>
                    <a:spcPts val="3200"/>
                  </a:lnSpc>
                  <a:defRPr/>
                </a:pPr>
                <a:r>
                  <a:rPr lang="el-GR" sz="2000" dirty="0" smtClean="0"/>
                  <a:t>συνήθως χρησιμοποιείται 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l-GR" sz="2000" i="1" dirty="0" smtClean="0"/>
              </a:p>
              <a:p>
                <a:pPr lvl="1" eaLnBrk="1" hangingPunct="1">
                  <a:buFontTx/>
                  <a:buNone/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572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b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4996"/>
              </p:ext>
            </p:extLst>
          </p:nvPr>
        </p:nvGraphicFramePr>
        <p:xfrm>
          <a:off x="3526631" y="1591963"/>
          <a:ext cx="20907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5" imgW="825480" imgH="317160" progId="Equation.DSMT4">
                  <p:embed/>
                </p:oleObj>
              </mc:Choice>
              <mc:Fallback>
                <p:oleObj name="Equation" r:id="rId5" imgW="82548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631" y="1591963"/>
                        <a:ext cx="2090737" cy="8064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Κριτήριο </a:t>
            </a:r>
            <a:r>
              <a:rPr lang="en-US" dirty="0" smtClean="0"/>
              <a:t>ML (2</a:t>
            </a:r>
            <a:r>
              <a:rPr lang="el-GR" dirty="0" smtClean="0"/>
              <a:t> από 2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Υπενθύμιση:</a:t>
            </a:r>
            <a:r>
              <a:rPr lang="el-GR" sz="2000" dirty="0" smtClean="0"/>
              <a:t> η συνάρτηση πιθανοφάνειας υπολογίστηκε ως</a:t>
            </a:r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Το κριτήριο </a:t>
            </a:r>
            <a:r>
              <a:rPr lang="en-US" sz="2000" dirty="0" smtClean="0"/>
              <a:t>ML</a:t>
            </a:r>
            <a:r>
              <a:rPr lang="el-GR" sz="2000" dirty="0" smtClean="0"/>
              <a:t> εκφράζεται πλέον ως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l-GR" sz="2000" b="1" dirty="0" smtClean="0">
                <a:solidFill>
                  <a:srgbClr val="0033CC"/>
                </a:solidFill>
              </a:rPr>
              <a:t>Συμπέρασμα: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l-GR" sz="2000" b="1" dirty="0" smtClean="0">
                <a:solidFill>
                  <a:srgbClr val="0033CC"/>
                </a:solidFill>
              </a:rPr>
              <a:t>   </a:t>
            </a:r>
            <a:r>
              <a:rPr lang="el-GR" sz="2000" b="1" dirty="0" smtClean="0"/>
              <a:t> </a:t>
            </a:r>
            <a:r>
              <a:rPr lang="en-US" sz="2000" b="1" dirty="0" smtClean="0"/>
              <a:t>“</a:t>
            </a:r>
            <a:r>
              <a:rPr lang="en-US" sz="2000" b="1" i="1" dirty="0" smtClean="0"/>
              <a:t>T</a:t>
            </a:r>
            <a:r>
              <a:rPr lang="el-GR" sz="2000" b="1" i="1" dirty="0" smtClean="0"/>
              <a:t>ο βέλτιστο σύμβολο είναι αυτό που έχει την ελάχιστη Ευκλείδια απόσταση από το διάνυσμα του λαμβανόμενου σήματος</a:t>
            </a:r>
            <a:r>
              <a:rPr lang="en-US" sz="2000" b="1" i="1" dirty="0" smtClean="0"/>
              <a:t>”</a:t>
            </a:r>
            <a:endParaRPr lang="en-GB" sz="2000" b="1" i="1" dirty="0" smtClean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9353"/>
              </p:ext>
            </p:extLst>
          </p:nvPr>
        </p:nvGraphicFramePr>
        <p:xfrm>
          <a:off x="1979613" y="2060848"/>
          <a:ext cx="5397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4" imgW="2552400" imgH="469800" progId="Equation.DSMT4">
                  <p:embed/>
                </p:oleObj>
              </mc:Choice>
              <mc:Fallback>
                <p:oleObj name="Equation" r:id="rId4" imgW="25524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60848"/>
                        <a:ext cx="5397500" cy="9921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65323"/>
              </p:ext>
            </p:extLst>
          </p:nvPr>
        </p:nvGraphicFramePr>
        <p:xfrm>
          <a:off x="2704307" y="3819773"/>
          <a:ext cx="39481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6" imgW="1866600" imgH="330120" progId="Equation.DSMT4">
                  <p:embed/>
                </p:oleObj>
              </mc:Choice>
              <mc:Fallback>
                <p:oleObj name="Equation" r:id="rId6" imgW="186660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307" y="3819773"/>
                        <a:ext cx="3948112" cy="696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Φώραση Ελάχιστης Απόστασης</a:t>
            </a:r>
            <a:endParaRPr lang="en-GB" dirty="0" smtClean="0"/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Ο φωρατής καλείται να υπολογίσει τις </a:t>
            </a:r>
            <a:r>
              <a:rPr lang="el-GR" sz="2000" dirty="0" smtClean="0">
                <a:solidFill>
                  <a:srgbClr val="0033CC"/>
                </a:solidFill>
              </a:rPr>
              <a:t>μετρικές απόστασης</a:t>
            </a:r>
          </a:p>
          <a:p>
            <a:pPr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el-GR" sz="2000" dirty="0" smtClean="0">
              <a:solidFill>
                <a:srgbClr val="0033CC"/>
              </a:solidFill>
            </a:endParaRPr>
          </a:p>
          <a:p>
            <a:pPr lvl="1" eaLnBrk="1" hangingPunct="1">
              <a:defRPr/>
            </a:pPr>
            <a:r>
              <a:rPr lang="el-GR" sz="2000" dirty="0" smtClean="0"/>
              <a:t>ανάμεσα σε όλα τα σύμβολα και το </a:t>
            </a:r>
            <a:r>
              <a:rPr lang="el-GR" sz="2000" dirty="0" err="1" smtClean="0"/>
              <a:t>ληφθέν</a:t>
            </a:r>
            <a:r>
              <a:rPr lang="el-GR" sz="2000" dirty="0" smtClean="0"/>
              <a:t> διάνυσμα</a:t>
            </a:r>
          </a:p>
          <a:p>
            <a:pPr lvl="1" eaLnBrk="1" hangingPunct="1">
              <a:defRPr/>
            </a:pPr>
            <a:r>
              <a:rPr lang="el-GR" sz="2000" dirty="0" smtClean="0"/>
              <a:t>και να επιλέξει το σύμβολο με τη μικρότερη απόσταση</a:t>
            </a:r>
          </a:p>
          <a:p>
            <a:pPr eaLnBrk="1" hangingPunct="1">
              <a:defRPr/>
            </a:pPr>
            <a:r>
              <a:rPr lang="el-GR" sz="2000" dirty="0" smtClean="0"/>
              <a:t>Εναλλακτικά,</a:t>
            </a:r>
          </a:p>
          <a:p>
            <a:pPr marL="457200" lvl="1" indent="0" eaLnBrk="1" hangingPunct="1">
              <a:buNone/>
              <a:defRPr/>
            </a:pP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lvl="1" eaLnBrk="1" hangingPunct="1">
              <a:defRPr/>
            </a:pPr>
            <a:r>
              <a:rPr lang="el-GR" sz="2000" dirty="0" smtClean="0"/>
              <a:t>εφόσον το μέτρο του </a:t>
            </a:r>
            <a:r>
              <a:rPr lang="en-US" sz="2000" b="1" i="1" dirty="0" smtClean="0"/>
              <a:t>r</a:t>
            </a:r>
            <a:r>
              <a:rPr lang="el-GR" sz="2000" b="1" i="1" dirty="0" smtClean="0"/>
              <a:t> </a:t>
            </a:r>
            <a:r>
              <a:rPr lang="el-GR" sz="2000" dirty="0" smtClean="0"/>
              <a:t> είναι κοινό για όλα τα σύμβολα</a:t>
            </a:r>
            <a:endParaRPr lang="el-GR" sz="2000" b="1" i="1" dirty="0" smtClean="0"/>
          </a:p>
          <a:p>
            <a:pPr lvl="1" eaLnBrk="1" hangingPunct="1">
              <a:defRPr/>
            </a:pPr>
            <a:endParaRPr lang="el-GR" sz="2000" dirty="0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35763"/>
              </p:ext>
            </p:extLst>
          </p:nvPr>
        </p:nvGraphicFramePr>
        <p:xfrm>
          <a:off x="2275681" y="2191271"/>
          <a:ext cx="45926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4" imgW="2171520" imgH="431640" progId="Equation.DSMT4">
                  <p:embed/>
                </p:oleObj>
              </mc:Choice>
              <mc:Fallback>
                <p:oleObj name="Equation" r:id="rId4" imgW="21715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681" y="2191271"/>
                        <a:ext cx="4592638" cy="9112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301252"/>
              </p:ext>
            </p:extLst>
          </p:nvPr>
        </p:nvGraphicFramePr>
        <p:xfrm>
          <a:off x="1503175" y="4869160"/>
          <a:ext cx="61515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6" imgW="2908080" imgH="342720" progId="Equation.DSMT4">
                  <p:embed/>
                </p:oleObj>
              </mc:Choice>
              <mc:Fallback>
                <p:oleObj name="Equation" r:id="rId6" imgW="290808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175" y="4869160"/>
                        <a:ext cx="6151562" cy="7239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Φώραση Μέγιστης Συσχέτισης</a:t>
            </a:r>
            <a:endParaRPr lang="en-GB" dirty="0" smtClean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Ορίζεται η ποσότητα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000" dirty="0"/>
          </a:p>
          <a:p>
            <a:pPr eaLnBrk="1" hangingPunct="1">
              <a:defRPr/>
            </a:pPr>
            <a:endParaRPr lang="el-GR" sz="2000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πρώτος όρος:</a:t>
            </a:r>
            <a:r>
              <a:rPr lang="el-GR" sz="2000" dirty="0" smtClean="0"/>
              <a:t> είναι η συσχέτιση μεταξύ του συμβόλου και του λαμβανόμενου σήματος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δεύτερος όρος:</a:t>
            </a:r>
            <a:r>
              <a:rPr lang="el-GR" sz="2000" dirty="0" smtClean="0"/>
              <a:t> σταθμίζει την ενέργεια κάθε συμβόλου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000" dirty="0"/>
              <a:t>Αν τα σύμβολα είναι ίσης ενέργειας (π.χ. </a:t>
            </a:r>
            <a:r>
              <a:rPr lang="en-US" sz="2000" dirty="0"/>
              <a:t>PSK</a:t>
            </a:r>
            <a:r>
              <a:rPr lang="el-GR" sz="2000" dirty="0"/>
              <a:t>)</a:t>
            </a:r>
          </a:p>
          <a:p>
            <a:pPr lvl="1">
              <a:defRPr/>
            </a:pPr>
            <a:r>
              <a:rPr lang="el-GR" sz="2000" dirty="0"/>
              <a:t>ο δεύτερος όρος μπορεί να αγνοηθεί</a:t>
            </a:r>
          </a:p>
          <a:p>
            <a:pPr>
              <a:defRPr/>
            </a:pPr>
            <a:r>
              <a:rPr lang="el-GR" sz="2000" dirty="0"/>
              <a:t>Η ποσότητα ονομάζεται </a:t>
            </a:r>
            <a:r>
              <a:rPr lang="el-GR" sz="2000" dirty="0">
                <a:solidFill>
                  <a:srgbClr val="0033CC"/>
                </a:solidFill>
              </a:rPr>
              <a:t>μετρική συσχέτισης</a:t>
            </a:r>
          </a:p>
          <a:p>
            <a:pPr>
              <a:defRPr/>
            </a:pPr>
            <a:r>
              <a:rPr lang="el-GR" sz="2000" dirty="0">
                <a:solidFill>
                  <a:srgbClr val="0033CC"/>
                </a:solidFill>
              </a:rPr>
              <a:t>Συμπέρασμα:</a:t>
            </a:r>
            <a:r>
              <a:rPr lang="el-GR" sz="2000" dirty="0"/>
              <a:t> </a:t>
            </a:r>
          </a:p>
          <a:p>
            <a:pPr>
              <a:buNone/>
              <a:defRPr/>
            </a:pPr>
            <a:r>
              <a:rPr lang="el-GR" sz="2000" dirty="0"/>
              <a:t>    </a:t>
            </a:r>
            <a:r>
              <a:rPr lang="el-GR" sz="2000" i="1" dirty="0"/>
              <a:t>ο βέλτιστος φωρατής </a:t>
            </a:r>
            <a:r>
              <a:rPr lang="en-US" sz="2000" i="1" dirty="0"/>
              <a:t>ML</a:t>
            </a:r>
            <a:r>
              <a:rPr lang="el-GR" sz="2000" i="1" dirty="0"/>
              <a:t> επιλέγει το σύμβολο </a:t>
            </a:r>
          </a:p>
          <a:p>
            <a:pPr lvl="1">
              <a:spcBef>
                <a:spcPts val="0"/>
              </a:spcBef>
              <a:defRPr/>
            </a:pPr>
            <a:r>
              <a:rPr lang="el-GR" sz="2000" i="1" dirty="0"/>
              <a:t>με τη μικρότερη μετρική απόστασης</a:t>
            </a:r>
          </a:p>
          <a:p>
            <a:pPr lvl="1">
              <a:spcBef>
                <a:spcPts val="0"/>
              </a:spcBef>
              <a:defRPr/>
            </a:pPr>
            <a:r>
              <a:rPr lang="el-GR" sz="2000" i="1" dirty="0"/>
              <a:t>(ή ισοδύναμα) με τη μεγαλύτερη μετρική </a:t>
            </a:r>
            <a:r>
              <a:rPr lang="el-GR" sz="2000" i="1" dirty="0" smtClean="0"/>
              <a:t>συσχέτισης</a:t>
            </a:r>
            <a:endParaRPr lang="en-GB" sz="2000" i="1" dirty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09685"/>
              </p:ext>
            </p:extLst>
          </p:nvPr>
        </p:nvGraphicFramePr>
        <p:xfrm>
          <a:off x="905668" y="2492896"/>
          <a:ext cx="31416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4" imgW="1485720" imgH="279360" progId="Equation.DSMT4">
                  <p:embed/>
                </p:oleObj>
              </mc:Choice>
              <mc:Fallback>
                <p:oleObj name="Equation" r:id="rId4" imgW="148572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68" y="2492896"/>
                        <a:ext cx="3141663" cy="5905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MAP </a:t>
            </a:r>
            <a:r>
              <a:rPr lang="el-GR" smtClean="0"/>
              <a:t>για μη Ισοπίθανα Σύμβολα</a:t>
            </a:r>
            <a:endParaRPr lang="en-GB" smtClean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 smtClean="0"/>
              <a:t>Το κριτήριο </a:t>
            </a:r>
            <a:r>
              <a:rPr lang="en-US" sz="2000" dirty="0" smtClean="0"/>
              <a:t>MAP </a:t>
            </a:r>
            <a:r>
              <a:rPr lang="el-GR" sz="2000" dirty="0" smtClean="0"/>
              <a:t>απλοποιείται στο </a:t>
            </a:r>
            <a:r>
              <a:rPr lang="en-US" sz="2000" dirty="0" smtClean="0"/>
              <a:t>ML</a:t>
            </a:r>
            <a:r>
              <a:rPr lang="el-GR" sz="2000" dirty="0" smtClean="0"/>
              <a:t> όταν τα σύμβολα είναι ισοπίθανα</a:t>
            </a:r>
          </a:p>
          <a:p>
            <a:pPr marL="0" indent="0" eaLnBrk="1" hangingPunct="1">
              <a:buNone/>
              <a:defRPr/>
            </a:pP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Αν τα σύμβολα δεν είναι ισοπίθανα, ο βέλτιστος φωρατής </a:t>
            </a:r>
            <a:r>
              <a:rPr lang="en-US" sz="2000" dirty="0" smtClean="0"/>
              <a:t>MAP</a:t>
            </a:r>
            <a:r>
              <a:rPr lang="el-GR" sz="2000" dirty="0" smtClean="0"/>
              <a:t> θα πρέπει να μεγιστοποιήσει κανονικά την</a:t>
            </a:r>
            <a:endParaRPr lang="en-GB" sz="2000" dirty="0" smtClean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542807"/>
              </p:ext>
            </p:extLst>
          </p:nvPr>
        </p:nvGraphicFramePr>
        <p:xfrm>
          <a:off x="2290762" y="3356992"/>
          <a:ext cx="45624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4" imgW="2158920" imgH="317160" progId="Equation.DSMT4">
                  <p:embed/>
                </p:oleObj>
              </mc:Choice>
              <mc:Fallback>
                <p:oleObj name="Equation" r:id="rId4" imgW="21589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2" y="3356992"/>
                        <a:ext cx="4562475" cy="67310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smtClean="0"/>
              <a:t>Ενότητας 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8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Σύνδεση με τα Προηγούμενα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57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Επειδή το πραγματικό κανάλι είναι αναλογικό,</a:t>
                </a:r>
              </a:p>
              <a:p>
                <a:pPr lvl="1"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κατά τη διαβίβαση ψηφιακής πληροφορίας,</a:t>
                </a:r>
              </a:p>
              <a:p>
                <a:pPr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l-GR" sz="2000" dirty="0" smtClean="0"/>
                  <a:t>αντιστοιχίζουμε τα σύμβολα σε αναλογικές κυματομορφές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Τα </a:t>
                </a:r>
                <a:r>
                  <a:rPr lang="en-US" sz="2000" dirty="0" smtClean="0"/>
                  <a:t>bits </a:t>
                </a:r>
                <a:r>
                  <a:rPr lang="el-GR" sz="2000" dirty="0" smtClean="0"/>
                  <a:t>της δυαδικής πληροφορίας ενδεχομένως να ομαδοποιούνται σε σύμβολα των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bits</a:t>
                </a:r>
                <a:endParaRPr lang="el-GR" sz="2000" dirty="0" smtClean="0"/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Απαιτούνται </a:t>
                </a:r>
                <a:r>
                  <a:rPr lang="el-GR" sz="2000" i="1" dirty="0" smtClean="0"/>
                  <a:t>Μ</a:t>
                </a:r>
                <a:r>
                  <a:rPr lang="el-GR" sz="2000" dirty="0" smtClean="0"/>
                  <a:t> κυματομορφές που βρίσκονται σε έναν </a:t>
                </a:r>
                <a:r>
                  <a:rPr lang="el-GR" sz="2000" i="1" dirty="0" smtClean="0"/>
                  <a:t>Ν</a:t>
                </a:r>
                <a:r>
                  <a:rPr lang="el-GR" sz="2000" dirty="0" smtClean="0"/>
                  <a:t>-διάστατο χώρο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Είδαμε κάποιες βασικές επιλογές ως προς τις κυματομορφές</a:t>
                </a:r>
                <a:endParaRPr lang="en-US" sz="2000" dirty="0" smtClean="0"/>
              </a:p>
              <a:p>
                <a:pPr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None/>
                  <a:defRPr/>
                </a:pPr>
                <a:r>
                  <a:rPr lang="en-US" sz="2000" dirty="0" smtClean="0"/>
                  <a:t>   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Αντίποδες</a:t>
                </a:r>
                <a:r>
                  <a:rPr lang="el-GR" sz="2000" dirty="0" smtClean="0"/>
                  <a:t>: </a:t>
                </a:r>
                <a:r>
                  <a:rPr lang="en-US" sz="2000" dirty="0" smtClean="0"/>
                  <a:t>PAM, PSK, QAM,</a:t>
                </a:r>
                <a:r>
                  <a:rPr lang="el-GR" sz="2000" dirty="0" smtClean="0"/>
                  <a:t> 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Ορθογώνιες</a:t>
                </a:r>
                <a:r>
                  <a:rPr lang="el-GR" sz="2000" dirty="0" smtClean="0"/>
                  <a:t>:</a:t>
                </a:r>
                <a:r>
                  <a:rPr lang="en-US" sz="2000" dirty="0" smtClean="0"/>
                  <a:t> PPM, FSK</a:t>
                </a:r>
                <a:endParaRPr lang="el-GR" sz="2000" dirty="0" smtClean="0"/>
              </a:p>
              <a:p>
                <a:pPr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Θα δούμε στη συνέχεια</a:t>
                </a:r>
              </a:p>
              <a:p>
                <a:pPr lvl="1" eaLnBrk="1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l-GR" sz="2000" dirty="0" smtClean="0"/>
                  <a:t>το πώς ο δέκτης διαχειρίζεται τις κυματομορφές του λαμβανόμενου σήματος προκειμένου να εξάγει την αρχική ψηφιακή πληροφορία</a:t>
                </a:r>
                <a:endParaRPr lang="en-GB" sz="2000" dirty="0" smtClean="0"/>
              </a:p>
            </p:txBody>
          </p:sp>
        </mc:Choice>
        <mc:Fallback xmlns="">
          <p:sp>
            <p:nvSpPr>
              <p:cNvPr id="54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069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Πανεπιστήμιο Πατρών</a:t>
            </a:r>
            <a:r>
              <a:rPr lang="en-US" sz="2000" dirty="0"/>
              <a:t>, </a:t>
            </a:r>
            <a:r>
              <a:rPr lang="el-GR" sz="2000" dirty="0"/>
              <a:t>Κώστας Μπερμπερίδης. </a:t>
            </a:r>
            <a:r>
              <a:rPr lang="el-GR" sz="2000" dirty="0" smtClean="0"/>
              <a:t>«Ψηφιακές Τηλεπικοινωνίες</a:t>
            </a:r>
            <a:r>
              <a:rPr lang="el-GR" sz="2000" dirty="0"/>
              <a:t>». Έκδοση: 1.0. Πάτρα 2015. Διαθέσιμο από τη δικτυακή διεύθυνση: </a:t>
            </a:r>
            <a:r>
              <a:rPr lang="en-US" sz="2000" dirty="0"/>
              <a:t>https://eclass.upatras.gr/courses/CEID1110/</a:t>
            </a:r>
            <a:r>
              <a:rPr lang="el-GR" sz="2000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10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600" dirty="0" err="1"/>
              <a:t>κ.λ.π</a:t>
            </a:r>
            <a:r>
              <a:rPr lang="el-GR" sz="16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600" dirty="0" smtClean="0"/>
              <a:t>».                     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06084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63691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buNone/>
            </a:pPr>
            <a:r>
              <a:rPr lang="el-GR" sz="1800" dirty="0">
                <a:latin typeface="+mn-lt"/>
              </a:rPr>
              <a:t>[1] http://creativecommons.org/licenses/by-nc-sa/4.0/ </a:t>
            </a:r>
          </a:p>
          <a:p>
            <a:pPr algn="l">
              <a:buNone/>
            </a:pPr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algn="l">
              <a:buNone/>
            </a:pPr>
            <a:endParaRPr lang="el-GR" sz="1800" dirty="0" smtClean="0">
              <a:latin typeface="+mn-lt"/>
            </a:endParaRPr>
          </a:p>
          <a:p>
            <a:pPr algn="l">
              <a:buNone/>
            </a:pPr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Εισαγωγή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68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81000" indent="-381000" eaLnBrk="1" hangingPunct="1">
                  <a:lnSpc>
                    <a:spcPct val="125000"/>
                  </a:lnSpc>
                  <a:defRPr/>
                </a:pPr>
                <a:r>
                  <a:rPr lang="el-GR" sz="2000" dirty="0" smtClean="0"/>
                  <a:t>Κατά τη διάρκεια μετάδοσης ενός συμβόλου, ο πομπός στέλνει την κυματομορφή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 ,  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l-GR" sz="2000" dirty="0" smtClean="0"/>
              </a:p>
              <a:p>
                <a:pPr marL="381000" indent="-381000"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Το κανάλι </a:t>
                </a:r>
                <a:r>
                  <a:rPr lang="en-US" sz="2000" dirty="0" smtClean="0"/>
                  <a:t>AWGN </a:t>
                </a:r>
                <a:r>
                  <a:rPr lang="el-GR" sz="2000" dirty="0" smtClean="0"/>
                  <a:t>εισάγει θόρυβο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i="1" dirty="0" smtClean="0">
                  <a:solidFill>
                    <a:srgbClr val="0033CC"/>
                  </a:solidFill>
                </a:endParaRPr>
              </a:p>
              <a:p>
                <a:pPr marL="838200" lvl="1" indent="-381000" eaLnBrk="1" hangingPunct="1">
                  <a:defRPr/>
                </a:pPr>
                <a:r>
                  <a:rPr lang="el-GR" sz="2000" dirty="0" smtClean="0"/>
                  <a:t>με φασματική πυκνότητα ισχύος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/2 [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marL="381000" indent="-381000" eaLnBrk="1" hangingPunct="1">
                  <a:defRPr/>
                </a:pPr>
                <a:r>
                  <a:rPr lang="el-GR" sz="2000" dirty="0" smtClean="0"/>
                  <a:t>Ο δέκτης λαμβάνει</a:t>
                </a:r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marL="381000" indent="-381000" eaLnBrk="1" hangingPunct="1">
                  <a:lnSpc>
                    <a:spcPct val="150000"/>
                  </a:lnSpc>
                  <a:defRPr/>
                </a:pPr>
                <a:r>
                  <a:rPr lang="el-GR" sz="2000" dirty="0" smtClean="0"/>
                  <a:t>Παρατηρώντας το </a:t>
                </a:r>
                <a:r>
                  <a:rPr lang="en-US" sz="2000" i="1" dirty="0" smtClean="0">
                    <a:solidFill>
                      <a:srgbClr val="0033CC"/>
                    </a:solidFill>
                  </a:rPr>
                  <a:t>r(t)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smtClean="0"/>
                  <a:t>καλείται να πάρει μια απόφαση για το ποιο από τα σύμβολα </a:t>
                </a:r>
                <a:r>
                  <a:rPr lang="el-GR" sz="2000" i="1" dirty="0" smtClean="0">
                    <a:solidFill>
                      <a:srgbClr val="0033CC"/>
                    </a:solidFill>
                  </a:rPr>
                  <a:t>{</a:t>
                </a:r>
                <a:r>
                  <a:rPr lang="en-US" sz="2000" i="1" dirty="0" err="1" smtClean="0">
                    <a:solidFill>
                      <a:srgbClr val="0033CC"/>
                    </a:solidFill>
                  </a:rPr>
                  <a:t>s</a:t>
                </a:r>
                <a:r>
                  <a:rPr lang="en-US" sz="2000" i="1" baseline="-25000" dirty="0" err="1" smtClean="0">
                    <a:solidFill>
                      <a:srgbClr val="0033CC"/>
                    </a:solidFill>
                  </a:rPr>
                  <a:t>m</a:t>
                </a:r>
                <a:r>
                  <a:rPr lang="el-GR" sz="2000" i="1" dirty="0" smtClean="0">
                    <a:solidFill>
                      <a:srgbClr val="0033CC"/>
                    </a:solidFill>
                  </a:rPr>
                  <a:t>}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l-GR" sz="2000" dirty="0" smtClean="0"/>
                  <a:t>στάλθηκε</a:t>
                </a:r>
                <a:endParaRPr lang="el-GR" sz="2000" dirty="0" smtClean="0">
                  <a:solidFill>
                    <a:srgbClr val="0033CC"/>
                  </a:solidFill>
                </a:endParaRPr>
              </a:p>
              <a:p>
                <a:pPr marL="381000" indent="-381000" eaLnBrk="1" hangingPunct="1">
                  <a:defRPr/>
                </a:pPr>
                <a:r>
                  <a:rPr lang="el-GR" sz="2000" dirty="0" smtClean="0">
                    <a:solidFill>
                      <a:srgbClr val="0033CC"/>
                    </a:solidFill>
                  </a:rPr>
                  <a:t>Ζητούμενο:</a:t>
                </a:r>
                <a:r>
                  <a:rPr lang="el-GR" sz="2000" dirty="0" smtClean="0"/>
                  <a:t> ποιος είναι ο βέλτιστος δέκτης; </a:t>
                </a:r>
              </a:p>
            </p:txBody>
          </p:sp>
        </mc:Choice>
        <mc:Fallback xmlns="">
          <p:sp>
            <p:nvSpPr>
              <p:cNvPr id="546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r="-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78990"/>
              </p:ext>
            </p:extLst>
          </p:nvPr>
        </p:nvGraphicFramePr>
        <p:xfrm>
          <a:off x="2843808" y="3828366"/>
          <a:ext cx="3860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854000" imgH="253800" progId="Equation.DSMT4">
                  <p:embed/>
                </p:oleObj>
              </mc:Choice>
              <mc:Fallback>
                <p:oleObj name="Equation" r:id="rId5" imgW="1854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28366"/>
                        <a:ext cx="3860800" cy="528637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Βασικά Τμήματα Βέλτιστου Δέκτη</a:t>
            </a:r>
            <a:endParaRPr lang="en-GB" smtClean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072168" y="4386262"/>
            <a:ext cx="3139469" cy="2015653"/>
          </a:xfrm>
          <a:ln cap="flat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Μπορεί να είναι είτε</a:t>
            </a:r>
          </a:p>
          <a:p>
            <a:pPr marL="381000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Αποδιαμορφωτής Συσχέτισης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0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είτε  </a:t>
            </a:r>
            <a:r>
              <a:rPr lang="el-GR" sz="2000" dirty="0" smtClean="0">
                <a:solidFill>
                  <a:srgbClr val="0033CC"/>
                </a:solidFill>
              </a:rPr>
              <a:t>Αποδιαμορφωτής Προσαρμοσμένων Φίλτρων</a:t>
            </a:r>
            <a:endParaRPr lang="en-GB" sz="2000" dirty="0" smtClean="0">
              <a:solidFill>
                <a:srgbClr val="0033CC"/>
              </a:solidFill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143000" y="2346325"/>
            <a:ext cx="2971800" cy="71437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b="1" dirty="0">
                <a:latin typeface="+mn-lt"/>
              </a:rPr>
              <a:t>ΑΠΟΔΙΑΜΟΡΦΩΤΗΣ </a:t>
            </a:r>
            <a:br>
              <a:rPr lang="el-GR" altLang="el-GR" b="1" dirty="0">
                <a:latin typeface="+mn-lt"/>
              </a:rPr>
            </a:br>
            <a:r>
              <a:rPr lang="el-GR" altLang="el-GR" b="1" dirty="0">
                <a:latin typeface="+mn-lt"/>
              </a:rPr>
              <a:t>ΣΗΜΑΤΟΣ</a:t>
            </a:r>
            <a:endParaRPr lang="en-GB" altLang="el-GR" b="1" dirty="0">
              <a:latin typeface="+mn-lt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953000" y="2346325"/>
            <a:ext cx="2971800" cy="71437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b="1" dirty="0">
                <a:latin typeface="+mn-lt"/>
              </a:rPr>
              <a:t>ΦΩΡΑΤΗΣ</a:t>
            </a:r>
            <a:br>
              <a:rPr lang="el-GR" altLang="el-GR" b="1" dirty="0">
                <a:latin typeface="+mn-lt"/>
              </a:rPr>
            </a:br>
            <a:endParaRPr lang="en-GB" altLang="el-GR" b="1" dirty="0">
              <a:latin typeface="+mn-lt"/>
            </a:endParaRPr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381000" y="272732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4191000" y="272732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7924800" y="272732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34925" y="2708275"/>
          <a:ext cx="68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708275"/>
                        <a:ext cx="685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A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4"/>
          <p:cNvGraphicFramePr>
            <a:graphicFrameLocks noChangeAspect="1"/>
          </p:cNvGraphicFramePr>
          <p:nvPr/>
        </p:nvGraphicFramePr>
        <p:xfrm>
          <a:off x="3200400" y="3594100"/>
          <a:ext cx="2400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6" imgW="1066680" imgH="279360" progId="Equation.DSMT4">
                  <p:embed/>
                </p:oleObj>
              </mc:Choice>
              <mc:Fallback>
                <p:oleObj name="Equation" r:id="rId6" imgW="106668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94100"/>
                        <a:ext cx="24003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A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5"/>
          <p:cNvGraphicFramePr>
            <a:graphicFrameLocks noChangeAspect="1"/>
          </p:cNvGraphicFramePr>
          <p:nvPr/>
        </p:nvGraphicFramePr>
        <p:xfrm>
          <a:off x="8493125" y="2854325"/>
          <a:ext cx="400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25" y="2854325"/>
                        <a:ext cx="4000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A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1072168" y="1538288"/>
            <a:ext cx="6852631" cy="5222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l-GR" dirty="0">
                <a:latin typeface="+mn-lt"/>
              </a:rPr>
              <a:t>Ελαχιστοποιεί την πιθανότητα σφάλματος απόφασης</a:t>
            </a:r>
            <a:endParaRPr lang="en-GB" dirty="0">
              <a:latin typeface="+mn-lt"/>
            </a:endParaRPr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914400" y="1989138"/>
            <a:ext cx="73152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 flipV="1">
            <a:off x="3635375" y="2852738"/>
            <a:ext cx="936625" cy="720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64" name="Line 19"/>
          <p:cNvSpPr>
            <a:spLocks noChangeShapeType="1"/>
          </p:cNvSpPr>
          <p:nvPr/>
        </p:nvSpPr>
        <p:spPr bwMode="auto">
          <a:xfrm flipV="1">
            <a:off x="2051050" y="3141663"/>
            <a:ext cx="217488" cy="1223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7860" name="Rectangle 20"/>
          <p:cNvSpPr>
            <a:spLocks noChangeArrowheads="1"/>
          </p:cNvSpPr>
          <p:nvPr/>
        </p:nvSpPr>
        <p:spPr bwMode="auto">
          <a:xfrm>
            <a:off x="5003800" y="4724400"/>
            <a:ext cx="3840163" cy="1600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/>
          <a:lstStyle/>
          <a:p>
            <a:pPr marL="381000" indent="-381000" algn="l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dirty="0">
                <a:latin typeface="+mn-lt"/>
              </a:rPr>
              <a:t>    Αποφασίζει ποια από τις Μ </a:t>
            </a:r>
            <a:r>
              <a:rPr lang="el-GR" dirty="0" err="1">
                <a:latin typeface="+mn-lt"/>
              </a:rPr>
              <a:t>κυματομορφές</a:t>
            </a:r>
            <a:r>
              <a:rPr lang="el-GR" dirty="0">
                <a:latin typeface="+mn-lt"/>
              </a:rPr>
              <a:t> μεταδόθηκε βασισμένος στην παρατήρηση του διανύσματος </a:t>
            </a:r>
            <a:r>
              <a:rPr lang="en-US" b="1" dirty="0">
                <a:latin typeface="+mn-lt"/>
              </a:rPr>
              <a:t>r</a:t>
            </a:r>
            <a:endParaRPr lang="en-GB" b="1" dirty="0">
              <a:latin typeface="+mn-lt"/>
            </a:endParaRPr>
          </a:p>
        </p:txBody>
      </p:sp>
      <p:sp>
        <p:nvSpPr>
          <p:cNvPr id="2066" name="Line 21"/>
          <p:cNvSpPr>
            <a:spLocks noChangeShapeType="1"/>
          </p:cNvSpPr>
          <p:nvPr/>
        </p:nvSpPr>
        <p:spPr bwMode="auto">
          <a:xfrm flipH="1" flipV="1">
            <a:off x="6588125" y="3138488"/>
            <a:ext cx="504825" cy="15859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Αποδιαμορφωτής Συσχέτισης</a:t>
            </a:r>
            <a:endParaRPr lang="en-GB" smtClean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el-GR" sz="2000" dirty="0" smtClean="0"/>
              <a:t>Λειτουργία:</a:t>
            </a:r>
          </a:p>
          <a:p>
            <a:pPr lvl="1" eaLnBrk="1" hangingPunct="1">
              <a:lnSpc>
                <a:spcPts val="3200"/>
              </a:lnSpc>
              <a:spcBef>
                <a:spcPts val="60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είσοδος:</a:t>
            </a:r>
            <a:r>
              <a:rPr lang="el-GR" sz="2000" dirty="0" smtClean="0"/>
              <a:t> η λαμβανόμενη αναλογική κυματομορφή </a:t>
            </a:r>
            <a:r>
              <a:rPr lang="en-US" sz="2000" i="1" dirty="0" smtClean="0"/>
              <a:t>r(t)</a:t>
            </a:r>
          </a:p>
          <a:p>
            <a:pPr lvl="1" eaLnBrk="1" hangingPunct="1">
              <a:lnSpc>
                <a:spcPts val="3200"/>
              </a:lnSpc>
              <a:spcBef>
                <a:spcPts val="600"/>
              </a:spcBef>
              <a:defRPr/>
            </a:pPr>
            <a:r>
              <a:rPr lang="el-GR" sz="2000" dirty="0" smtClean="0">
                <a:solidFill>
                  <a:srgbClr val="0033CC"/>
                </a:solidFill>
              </a:rPr>
              <a:t>έξοδος: </a:t>
            </a:r>
            <a:r>
              <a:rPr lang="el-GR" sz="2000" dirty="0" smtClean="0"/>
              <a:t> ένα </a:t>
            </a:r>
            <a:r>
              <a:rPr lang="el-GR" sz="2000" i="1" dirty="0" smtClean="0"/>
              <a:t>Ν</a:t>
            </a:r>
            <a:r>
              <a:rPr lang="el-GR" sz="2000" dirty="0" smtClean="0"/>
              <a:t>-</a:t>
            </a:r>
            <a:r>
              <a:rPr lang="el-GR" sz="2000" dirty="0" err="1" smtClean="0"/>
              <a:t>διάστατο</a:t>
            </a:r>
            <a:r>
              <a:rPr lang="el-GR" sz="2000" dirty="0" smtClean="0"/>
              <a:t> διάνυσμα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l-GR" sz="20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l-GR" sz="2000" dirty="0" smtClean="0"/>
              <a:t>Το λαμβανόμενο σήμα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000" dirty="0" smtClean="0"/>
              <a:t>    </a:t>
            </a:r>
            <a:r>
              <a:rPr lang="en-US" sz="2000" dirty="0" smtClean="0"/>
              <a:t> </a:t>
            </a:r>
            <a:r>
              <a:rPr lang="el-GR" sz="2000" dirty="0" smtClean="0"/>
              <a:t> προβάλλεται στις διαστάσεις του χώρου </a:t>
            </a:r>
            <a:r>
              <a:rPr lang="el-GR" sz="2000" dirty="0" err="1" smtClean="0"/>
              <a:t>κυματομορφών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l-GR" sz="2000" dirty="0" smtClean="0"/>
              <a:t>Πώς υπολογίζονται οι </a:t>
            </a:r>
            <a:r>
              <a:rPr lang="el-GR" sz="2000" dirty="0" smtClean="0">
                <a:solidFill>
                  <a:srgbClr val="0033CC"/>
                </a:solidFill>
              </a:rPr>
              <a:t>προβολές</a:t>
            </a:r>
            <a:r>
              <a:rPr lang="el-GR" sz="2000" dirty="0" smtClean="0"/>
              <a:t>;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l-GR" sz="2000" dirty="0" smtClean="0"/>
              <a:t>ολοκλήρωση του λαμβανόμενου σήματος με την αντίστοιχη συνάρτηση βάσης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l-GR" sz="2000" i="1" dirty="0" smtClean="0"/>
              <a:t>Ν</a:t>
            </a:r>
            <a:r>
              <a:rPr lang="el-GR" sz="2000" dirty="0" smtClean="0"/>
              <a:t> ολοκληρώσεις (συσχετίσεις)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n-GB" sz="20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83424"/>
              </p:ext>
            </p:extLst>
          </p:nvPr>
        </p:nvGraphicFramePr>
        <p:xfrm>
          <a:off x="3491880" y="3350667"/>
          <a:ext cx="3573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" imgW="1854000" imgH="253800" progId="Equation.DSMT4">
                  <p:embed/>
                </p:oleObj>
              </mc:Choice>
              <mc:Fallback>
                <p:oleObj name="Equation" r:id="rId4" imgW="1854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350667"/>
                        <a:ext cx="3573462" cy="488950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947775"/>
              </p:ext>
            </p:extLst>
          </p:nvPr>
        </p:nvGraphicFramePr>
        <p:xfrm>
          <a:off x="4932040" y="5633492"/>
          <a:ext cx="17240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901440" imgH="469800" progId="Equation.DSMT4">
                  <p:embed/>
                </p:oleObj>
              </mc:Choice>
              <mc:Fallback>
                <p:oleObj name="Equation" r:id="rId6" imgW="9014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633492"/>
                        <a:ext cx="1724025" cy="8985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fig7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31" y="1268760"/>
            <a:ext cx="643413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Αποδιαμορφωτής</a:t>
            </a:r>
            <a:r>
              <a:rPr lang="el-GR" dirty="0" smtClean="0"/>
              <a:t> Συσχέτισης</a:t>
            </a:r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Αποτέλεσμα Συσχετιστών</a:t>
            </a:r>
            <a:endParaRPr lang="en-GB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0915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el-GR" sz="2000" dirty="0" smtClean="0"/>
                  <a:t>Σε κάθε συσχετιστή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000" i="1" dirty="0" smtClean="0"/>
                  <a:t>,</a:t>
                </a:r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marL="0" indent="0" eaLnBrk="1" hangingPunct="1">
                  <a:buNone/>
                  <a:defRPr/>
                </a:pPr>
                <a:endParaRPr lang="en-US" sz="2000" i="1" dirty="0" smtClean="0"/>
              </a:p>
              <a:p>
                <a:pPr eaLnBrk="1" hangingPunct="1">
                  <a:defRPr/>
                </a:pPr>
                <a:r>
                  <a:rPr lang="el-GR" sz="2000" dirty="0" smtClean="0"/>
                  <a:t>όπου </a:t>
                </a:r>
                <a:r>
                  <a:rPr lang="en-US" sz="2000" i="1" dirty="0" err="1" smtClean="0"/>
                  <a:t>s</a:t>
                </a:r>
                <a:r>
                  <a:rPr lang="en-US" sz="2000" i="1" baseline="-25000" dirty="0" err="1" smtClean="0"/>
                  <a:t>mk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η προβολή του σήματος</a:t>
                </a:r>
              </a:p>
              <a:p>
                <a:pPr marL="0" indent="0" eaLnBrk="1" hangingPunct="1">
                  <a:buNone/>
                  <a:defRPr/>
                </a:pPr>
                <a:endParaRPr lang="el-GR" sz="2000" dirty="0" smtClean="0"/>
              </a:p>
              <a:p>
                <a:pPr eaLnBrk="1" hangingPunct="1">
                  <a:defRPr/>
                </a:pPr>
                <a:endParaRPr lang="en-GB" sz="2000" dirty="0" smtClean="0"/>
              </a:p>
            </p:txBody>
          </p:sp>
        </mc:Choice>
        <mc:Fallback xmlns="">
          <p:sp>
            <p:nvSpPr>
              <p:cNvPr id="550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357" t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000" dirty="0" smtClean="0"/>
              <a:t>και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k</a:t>
            </a:r>
            <a:r>
              <a:rPr lang="el-GR" sz="2000" dirty="0"/>
              <a:t> είναι η προβολή του θορύβου στην </a:t>
            </a:r>
            <a:r>
              <a:rPr lang="en-US" sz="2000" dirty="0"/>
              <a:t>k-</a:t>
            </a:r>
            <a:r>
              <a:rPr lang="el-GR" sz="2000" dirty="0" err="1"/>
              <a:t>οστή</a:t>
            </a:r>
            <a:r>
              <a:rPr lang="el-GR" sz="2000" dirty="0"/>
              <a:t> συνιστώσα του χώρου</a:t>
            </a:r>
          </a:p>
          <a:p>
            <a:endParaRPr lang="el-GR" sz="2000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84700"/>
              </p:ext>
            </p:extLst>
          </p:nvPr>
        </p:nvGraphicFramePr>
        <p:xfrm>
          <a:off x="538162" y="2252299"/>
          <a:ext cx="395763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5" imgW="1765080" imgH="469800" progId="Equation.DSMT4">
                  <p:embed/>
                </p:oleObj>
              </mc:Choice>
              <mc:Fallback>
                <p:oleObj name="Equation" r:id="rId5" imgW="17650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" y="2252299"/>
                        <a:ext cx="3957638" cy="10525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71712"/>
              </p:ext>
            </p:extLst>
          </p:nvPr>
        </p:nvGraphicFramePr>
        <p:xfrm>
          <a:off x="1242219" y="4869160"/>
          <a:ext cx="246856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7" imgW="1104840" imgH="469800" progId="Equation.DSMT4">
                  <p:embed/>
                </p:oleObj>
              </mc:Choice>
              <mc:Fallback>
                <p:oleObj name="Equation" r:id="rId7" imgW="11048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219" y="4869160"/>
                        <a:ext cx="2468562" cy="1050925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58144"/>
              </p:ext>
            </p:extLst>
          </p:nvPr>
        </p:nvGraphicFramePr>
        <p:xfrm>
          <a:off x="5315743" y="2844771"/>
          <a:ext cx="27035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9" imgW="1206360" imgH="469800" progId="Equation.DSMT4">
                  <p:embed/>
                </p:oleObj>
              </mc:Choice>
              <mc:Fallback>
                <p:oleObj name="Equation" r:id="rId9" imgW="12063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743" y="2844771"/>
                        <a:ext cx="2703513" cy="1052512"/>
                      </a:xfrm>
                      <a:prstGeom prst="rect">
                        <a:avLst/>
                      </a:prstGeom>
                      <a:solidFill>
                        <a:srgbClr val="FFE0A3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Ανοιχτά Μαθήματα Template.potx" id="{325F7027-AB97-47D6-A50A-CECCD2A64FB5}" vid="{A60DF7FA-2893-48FE-89AE-98F75B8403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Ανοιχτά Μαθήματα Template</Template>
  <TotalTime>12019</TotalTime>
  <Words>2047</Words>
  <Application>Microsoft Office PowerPoint</Application>
  <PresentationFormat>On-screen Show (4:3)</PresentationFormat>
  <Paragraphs>364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Tahoma</vt:lpstr>
      <vt:lpstr>Wingdings</vt:lpstr>
      <vt:lpstr>Θέμα του Office</vt:lpstr>
      <vt:lpstr>Equation</vt:lpstr>
      <vt:lpstr>Ψηφιακές Τηλεπικοινωνιές</vt:lpstr>
      <vt:lpstr>Σκοποί  ενότητας</vt:lpstr>
      <vt:lpstr>Περιεχόμενα ενότητας</vt:lpstr>
      <vt:lpstr>Σύνδεση με τα Προηγούμενα</vt:lpstr>
      <vt:lpstr>Εισαγωγή</vt:lpstr>
      <vt:lpstr>Βασικά Τμήματα Βέλτιστου Δέκτη</vt:lpstr>
      <vt:lpstr>Αποδιαμορφωτής Συσχέτισης</vt:lpstr>
      <vt:lpstr>Αποδιαμορφωτής Συσχέτισης</vt:lpstr>
      <vt:lpstr>Αποτέλεσμα Συσχετιστών</vt:lpstr>
      <vt:lpstr>Διανυσματική Αναπαράσταση</vt:lpstr>
      <vt:lpstr>Επάρκεια των Προβολών</vt:lpstr>
      <vt:lpstr>Ανάλυση Διανύσματος r=sm+n (1 από 4)</vt:lpstr>
      <vt:lpstr>Ανάλυση Διανύσματος r=sm+n (2 από 4)</vt:lpstr>
      <vt:lpstr>Ανάλυση Διανύσματος r=sm+n (3 από 4) </vt:lpstr>
      <vt:lpstr>Ανάλυση Διανύσματος r=sm+n (4 από 4) </vt:lpstr>
      <vt:lpstr>Υπό Συνθήκη PDF</vt:lpstr>
      <vt:lpstr>Αποδιαμορφωτής Προσαρμοσμένου Φίλτρου  </vt:lpstr>
      <vt:lpstr>Προσαρμοσμένο Φίλτρο (1 από 3)</vt:lpstr>
      <vt:lpstr>Προσαρμοσμένο Φίλτρο (2 από 3)</vt:lpstr>
      <vt:lpstr>Προσαρμοσμένο Φίλτρο (3 από 3)</vt:lpstr>
      <vt:lpstr>Διάγραμμα</vt:lpstr>
      <vt:lpstr>Ιδιότητα Προσαρμοσμένου Φίλτρου</vt:lpstr>
      <vt:lpstr>Ερμηνεία στο Πεδίο Συχνοτήτων (1 από 3) (ΟΧΙ)</vt:lpstr>
      <vt:lpstr>Ερμηνεία στο Πεδίο Συχνοτήτων (2 από 3) (ΟΧΙ) </vt:lpstr>
      <vt:lpstr>Ερμηνεία στο Πεδίο Συχνοτήτων (3 από 3) (ΟΧΙ) </vt:lpstr>
      <vt:lpstr>Βασικά Τμήματα Βέλτιστου Δέκτη</vt:lpstr>
      <vt:lpstr>Βέλτιστος Φωρατής</vt:lpstr>
      <vt:lpstr>Γεωμετρική Ερμηνεία του r</vt:lpstr>
      <vt:lpstr>Παράδειγμα</vt:lpstr>
      <vt:lpstr>Maximum A-Posteriori Probability</vt:lpstr>
      <vt:lpstr>Κριτήριο MAP</vt:lpstr>
      <vt:lpstr>Απλοποίηση MAP  ML (1 από 2)</vt:lpstr>
      <vt:lpstr>Απλοποίηση MAP  ML (2 από 2)</vt:lpstr>
      <vt:lpstr>Κριτήριο ML (1 από 2)</vt:lpstr>
      <vt:lpstr>Κριτήριο ML (2 από 2)</vt:lpstr>
      <vt:lpstr>Φώραση Ελάχιστης Απόστασης</vt:lpstr>
      <vt:lpstr>Φώραση Μέγιστης Συσχέτισης</vt:lpstr>
      <vt:lpstr>MAP για μη Ισοπίθανα Σύμβολα</vt:lpstr>
      <vt:lpstr>Τέλος Ενότητας 12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Company>SPCLab/CEID/UPatras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"Mobile Channel Characteristics"</dc:title>
  <dc:creator>Kostas Berberidis</dc:creator>
  <cp:lastModifiedBy>Evangelos Vlachos</cp:lastModifiedBy>
  <cp:revision>2755</cp:revision>
  <cp:lastPrinted>1601-01-01T00:00:00Z</cp:lastPrinted>
  <dcterms:created xsi:type="dcterms:W3CDTF">2001-05-17T09:43:34Z</dcterms:created>
  <dcterms:modified xsi:type="dcterms:W3CDTF">2015-09-02T14:26:06Z</dcterms:modified>
</cp:coreProperties>
</file>