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60" r:id="rId5"/>
    <p:sldId id="296" r:id="rId6"/>
    <p:sldId id="258" r:id="rId7"/>
    <p:sldId id="259" r:id="rId8"/>
    <p:sldId id="269" r:id="rId9"/>
    <p:sldId id="261" r:id="rId10"/>
    <p:sldId id="297" r:id="rId11"/>
    <p:sldId id="298" r:id="rId12"/>
    <p:sldId id="299" r:id="rId13"/>
    <p:sldId id="262" r:id="rId14"/>
    <p:sldId id="300" r:id="rId15"/>
    <p:sldId id="301" r:id="rId16"/>
    <p:sldId id="302" r:id="rId17"/>
    <p:sldId id="263" r:id="rId18"/>
    <p:sldId id="303" r:id="rId19"/>
    <p:sldId id="304" r:id="rId20"/>
    <p:sldId id="264" r:id="rId21"/>
    <p:sldId id="265" r:id="rId22"/>
    <p:sldId id="305" r:id="rId23"/>
    <p:sldId id="273" r:id="rId24"/>
    <p:sldId id="267" r:id="rId25"/>
    <p:sldId id="268" r:id="rId26"/>
    <p:sldId id="306" r:id="rId27"/>
    <p:sldId id="307" r:id="rId28"/>
    <p:sldId id="270" r:id="rId29"/>
    <p:sldId id="274" r:id="rId30"/>
    <p:sldId id="271" r:id="rId31"/>
    <p:sldId id="275" r:id="rId32"/>
    <p:sldId id="308" r:id="rId33"/>
    <p:sldId id="276" r:id="rId34"/>
    <p:sldId id="281" r:id="rId35"/>
    <p:sldId id="282" r:id="rId36"/>
    <p:sldId id="279" r:id="rId37"/>
    <p:sldId id="280" r:id="rId38"/>
    <p:sldId id="278" r:id="rId39"/>
    <p:sldId id="277" r:id="rId40"/>
    <p:sldId id="283" r:id="rId41"/>
    <p:sldId id="284" r:id="rId42"/>
    <p:sldId id="285" r:id="rId43"/>
    <p:sldId id="287" r:id="rId44"/>
    <p:sldId id="286" r:id="rId45"/>
    <p:sldId id="288" r:id="rId46"/>
    <p:sldId id="289" r:id="rId47"/>
    <p:sldId id="290" r:id="rId48"/>
    <p:sldId id="291" r:id="rId49"/>
    <p:sldId id="292" r:id="rId50"/>
    <p:sldId id="294" r:id="rId51"/>
    <p:sldId id="293" r:id="rId52"/>
    <p:sldId id="295" r:id="rId53"/>
    <p:sldId id="309" r:id="rId54"/>
    <p:sldId id="310" r:id="rId55"/>
    <p:sldId id="311" r:id="rId5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D6AB-D9A7-49BE-B62E-3EBD3ADE7F23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600B2DC-00ED-4026-8932-8D5B1D73AB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D6AB-D9A7-49BE-B62E-3EBD3ADE7F23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B2DC-00ED-4026-8932-8D5B1D73A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D6AB-D9A7-49BE-B62E-3EBD3ADE7F23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B2DC-00ED-4026-8932-8D5B1D73A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D6AB-D9A7-49BE-B62E-3EBD3ADE7F23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B2DC-00ED-4026-8932-8D5B1D73AB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D6AB-D9A7-49BE-B62E-3EBD3ADE7F23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600B2DC-00ED-4026-8932-8D5B1D73A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D6AB-D9A7-49BE-B62E-3EBD3ADE7F23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B2DC-00ED-4026-8932-8D5B1D73AB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D6AB-D9A7-49BE-B62E-3EBD3ADE7F23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B2DC-00ED-4026-8932-8D5B1D73AB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D6AB-D9A7-49BE-B62E-3EBD3ADE7F23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B2DC-00ED-4026-8932-8D5B1D73A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D6AB-D9A7-49BE-B62E-3EBD3ADE7F23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B2DC-00ED-4026-8932-8D5B1D73A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D6AB-D9A7-49BE-B62E-3EBD3ADE7F23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B2DC-00ED-4026-8932-8D5B1D73AB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D6AB-D9A7-49BE-B62E-3EBD3ADE7F23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600B2DC-00ED-4026-8932-8D5B1D73AB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86ED6AB-D9A7-49BE-B62E-3EBD3ADE7F23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600B2DC-00ED-4026-8932-8D5B1D73ABB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erimentalphysiology.gr/UserFiles/Events/Bafopouleio_2008/6_omilia_3.3.2008/Bafopouleio_6.pdf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iatropedia.gr/medical/malady/88" TargetMode="External"/><Relationship Id="rId2" Type="http://schemas.openxmlformats.org/officeDocument/2006/relationships/hyperlink" Target="http://iatropedia.gr/medical/malady/1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Μαρία </a:t>
            </a:r>
            <a:r>
              <a:rPr lang="el-GR" dirty="0" err="1" smtClean="0"/>
              <a:t>Λαγκαδινού</a:t>
            </a:r>
            <a:endParaRPr lang="el-GR" dirty="0" smtClean="0"/>
          </a:p>
          <a:p>
            <a:r>
              <a:rPr lang="el-GR" dirty="0" smtClean="0"/>
              <a:t>Παθολόγος-</a:t>
            </a:r>
            <a:r>
              <a:rPr lang="el-GR" dirty="0" err="1" smtClean="0"/>
              <a:t>Λοιμωξιολογίας</a:t>
            </a:r>
            <a:endParaRPr lang="el-GR" dirty="0" smtClean="0"/>
          </a:p>
          <a:p>
            <a:r>
              <a:rPr lang="el-GR" dirty="0" err="1" smtClean="0"/>
              <a:t>Επίκ</a:t>
            </a:r>
            <a:r>
              <a:rPr lang="el-GR" dirty="0" smtClean="0"/>
              <a:t>. Καθηγήτρια Παθολογίας</a:t>
            </a:r>
          </a:p>
          <a:p>
            <a:r>
              <a:rPr lang="el-GR" dirty="0" smtClean="0"/>
              <a:t>Τμήμα Νοσηλευτικής Παν/</a:t>
            </a:r>
            <a:r>
              <a:rPr lang="el-GR" dirty="0" err="1" smtClean="0"/>
              <a:t>μιο</a:t>
            </a:r>
            <a:r>
              <a:rPr lang="el-GR" dirty="0" smtClean="0"/>
              <a:t> Πατρών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ΦΥΣΙΟΛΟΓΙΑ ΠΕΠΤΙΚΟΥ ΣΥΣΤΗΜΑΤΟΣ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Στοματική κοιλότητα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el-GR" dirty="0" smtClean="0"/>
          </a:p>
          <a:p>
            <a:pPr algn="just"/>
            <a:endParaRPr lang="el-GR" dirty="0" smtClean="0"/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Επενδυμένη με το στοματικό βλεννογόνο, ο οποίος είναι αρκετά λεπτός και </a:t>
            </a:r>
            <a:r>
              <a:rPr lang="el-GR" dirty="0" err="1" smtClean="0"/>
              <a:t>αγγειοβριθής</a:t>
            </a:r>
            <a:r>
              <a:rPr lang="el-GR" dirty="0" smtClean="0"/>
              <a:t> οπότε επιτρέπεται η ταχεία απορρόφηση </a:t>
            </a:r>
            <a:r>
              <a:rPr lang="el-GR" dirty="0" err="1" smtClean="0"/>
              <a:t>ουσιων</a:t>
            </a:r>
            <a:endParaRPr lang="el-G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Γλώσσα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Χειρίζεται την τροφή μέσα στο στόμα</a:t>
            </a:r>
          </a:p>
          <a:p>
            <a:r>
              <a:rPr lang="el-GR" dirty="0" smtClean="0"/>
              <a:t>Λειτουργίες:</a:t>
            </a:r>
          </a:p>
          <a:p>
            <a:pPr lvl="2"/>
            <a:r>
              <a:rPr lang="el-GR" dirty="0" smtClean="0"/>
              <a:t>1. Επεξεργασία της τροφής μέσω της συμπίεσης, λείανσης και παραμόρφωσης</a:t>
            </a:r>
          </a:p>
          <a:p>
            <a:pPr lvl="2"/>
            <a:r>
              <a:rPr lang="el-GR" dirty="0" smtClean="0"/>
              <a:t>2. Υποβοήθηση της μάσησης</a:t>
            </a:r>
          </a:p>
          <a:p>
            <a:pPr lvl="2"/>
            <a:r>
              <a:rPr lang="el-GR" dirty="0" smtClean="0"/>
              <a:t>3. Παροχή αισθητικών πληροφοριών μέσω των γευστικών καλύκων</a:t>
            </a:r>
          </a:p>
          <a:p>
            <a:pPr lvl="2"/>
            <a:r>
              <a:rPr lang="el-GR" dirty="0" smtClean="0"/>
              <a:t>4. Η έκκριση της </a:t>
            </a:r>
            <a:r>
              <a:rPr lang="el-GR" dirty="0" err="1" smtClean="0"/>
              <a:t>βλέννης</a:t>
            </a:r>
            <a:r>
              <a:rPr lang="el-GR" dirty="0" smtClean="0"/>
              <a:t> για τη λείανση της τροφής</a:t>
            </a:r>
          </a:p>
          <a:p>
            <a:pPr lvl="2"/>
            <a:r>
              <a:rPr lang="el-GR" dirty="0" smtClean="0"/>
              <a:t>5. η έκκριση του ενζύμου γλωσσική </a:t>
            </a:r>
            <a:r>
              <a:rPr lang="el-GR" dirty="0" err="1" smtClean="0"/>
              <a:t>λιπάση</a:t>
            </a:r>
            <a:r>
              <a:rPr lang="el-GR" dirty="0" smtClean="0"/>
              <a:t>    </a:t>
            </a:r>
          </a:p>
          <a:p>
            <a:pPr lvl="2"/>
            <a:endParaRPr lang="el-GR" dirty="0" smtClean="0"/>
          </a:p>
          <a:p>
            <a:pPr lvl="2"/>
            <a:endParaRPr lang="el-GR" dirty="0" smtClean="0"/>
          </a:p>
          <a:p>
            <a:pPr lvl="2"/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Σιελογόνοι αδένες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algn="just"/>
            <a:r>
              <a:rPr lang="el-GR" dirty="0" smtClean="0"/>
              <a:t>Κύριοι-μεγάλοι: υπογλώσσιοι, υπογνάθιοι, </a:t>
            </a:r>
            <a:r>
              <a:rPr lang="el-GR" dirty="0" err="1" smtClean="0"/>
              <a:t>υπογενείδιος</a:t>
            </a:r>
            <a:r>
              <a:rPr lang="el-GR" dirty="0" smtClean="0"/>
              <a:t>, παρωτίδα </a:t>
            </a:r>
          </a:p>
          <a:p>
            <a:pPr algn="just"/>
            <a:r>
              <a:rPr lang="el-GR" dirty="0" smtClean="0"/>
              <a:t>Μικρότεροι-δευτερεύοντες: διεσπαρμένοι σε ολόκληρη τη στοματική κοιλότητα και τη γλώσσα.</a:t>
            </a:r>
          </a:p>
          <a:p>
            <a:pPr algn="just"/>
            <a:r>
              <a:rPr lang="el-GR" dirty="0" smtClean="0"/>
              <a:t>Εκκρίνουν σίελο στη στοματική κοιλότητα και απλά την </a:t>
            </a:r>
            <a:r>
              <a:rPr lang="el-GR" dirty="0" err="1" smtClean="0"/>
              <a:t>υγράινουν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Σιελογόνοι αδένες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Παραγωγή σιέλου</a:t>
            </a:r>
          </a:p>
          <a:p>
            <a:endParaRPr lang="el-GR" dirty="0" smtClean="0"/>
          </a:p>
          <a:p>
            <a:r>
              <a:rPr lang="el-GR" dirty="0" smtClean="0"/>
              <a:t>Ύγρανση- λίπανση τροφών</a:t>
            </a:r>
          </a:p>
          <a:p>
            <a:endParaRPr lang="el-GR" dirty="0" smtClean="0"/>
          </a:p>
          <a:p>
            <a:r>
              <a:rPr lang="el-GR" dirty="0" smtClean="0"/>
              <a:t>Σχηματισμός βλωμού</a:t>
            </a:r>
          </a:p>
          <a:p>
            <a:endParaRPr lang="el-GR" dirty="0" smtClean="0"/>
          </a:p>
          <a:p>
            <a:r>
              <a:rPr lang="el-GR" dirty="0" smtClean="0"/>
              <a:t>Παραγωγή ενζύμων (</a:t>
            </a:r>
            <a:r>
              <a:rPr lang="el-GR" dirty="0" err="1" smtClean="0"/>
              <a:t>αμυλάση</a:t>
            </a:r>
            <a:r>
              <a:rPr lang="el-GR" dirty="0" smtClean="0"/>
              <a:t>)</a:t>
            </a:r>
          </a:p>
          <a:p>
            <a:endParaRPr lang="el-GR" dirty="0" smtClean="0"/>
          </a:p>
          <a:p>
            <a:r>
              <a:rPr lang="el-GR" dirty="0" smtClean="0"/>
              <a:t>Πέψη υδατανθράκων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1556792"/>
            <a:ext cx="3168352" cy="410445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Σίελος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Οι σιελογόνοι αδένες παράγουν 1-1,5 λίτρα </a:t>
            </a:r>
            <a:r>
              <a:rPr lang="el-GR" dirty="0" err="1" smtClean="0"/>
              <a:t>σιελου</a:t>
            </a:r>
            <a:r>
              <a:rPr lang="el-GR" dirty="0" smtClean="0"/>
              <a:t> καθημερινά</a:t>
            </a:r>
          </a:p>
          <a:p>
            <a:r>
              <a:rPr lang="el-GR" dirty="0" smtClean="0"/>
              <a:t>99,5% νερό</a:t>
            </a:r>
          </a:p>
          <a:p>
            <a:r>
              <a:rPr lang="el-GR" dirty="0" smtClean="0"/>
              <a:t>0,5% ηλεκτρολύτες, ένζυμα, και άλλα.</a:t>
            </a:r>
          </a:p>
          <a:p>
            <a:endParaRPr lang="el-GR" dirty="0" smtClean="0"/>
          </a:p>
          <a:p>
            <a:r>
              <a:rPr lang="el-GR" dirty="0" smtClean="0"/>
              <a:t>Το νερό χρησιμεύει γα την ύγρανση και τη διάλυση των τροφών, καθώς και για την αντίληψη της γεύσης τους</a:t>
            </a:r>
          </a:p>
          <a:p>
            <a:r>
              <a:rPr lang="el-GR" dirty="0" smtClean="0"/>
              <a:t>Οι </a:t>
            </a:r>
            <a:r>
              <a:rPr lang="el-GR" dirty="0" err="1" smtClean="0"/>
              <a:t>γλυκοπρωτείνες</a:t>
            </a:r>
            <a:r>
              <a:rPr lang="el-GR" dirty="0" smtClean="0"/>
              <a:t> (</a:t>
            </a:r>
            <a:r>
              <a:rPr lang="el-GR" dirty="0" err="1" smtClean="0"/>
              <a:t>βλεννίτες</a:t>
            </a:r>
            <a:r>
              <a:rPr lang="el-GR" dirty="0" smtClean="0"/>
              <a:t>) είναι υπεύθυνες για τη λιπαντική δράση τους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Σίελος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err="1" smtClean="0"/>
              <a:t>Λυσοζύμη</a:t>
            </a:r>
            <a:r>
              <a:rPr lang="el-GR" dirty="0" smtClean="0"/>
              <a:t>: ένζυμο για την καταστροφή των μικροβίων</a:t>
            </a:r>
          </a:p>
          <a:p>
            <a:endParaRPr lang="el-GR" dirty="0" smtClean="0"/>
          </a:p>
          <a:p>
            <a:r>
              <a:rPr lang="el-GR" dirty="0" smtClean="0"/>
              <a:t>Αντισώματα και </a:t>
            </a:r>
            <a:r>
              <a:rPr lang="el-GR" dirty="0" err="1" smtClean="0"/>
              <a:t>λυσοσώματα</a:t>
            </a:r>
            <a:r>
              <a:rPr lang="el-GR" dirty="0" smtClean="0"/>
              <a:t> για τον έλεγχο των μικροβίων της στοματικής κοιλότητας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Μάσηση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Επιτυγχάνεται:</a:t>
            </a:r>
          </a:p>
          <a:p>
            <a:pPr lvl="1"/>
            <a:r>
              <a:rPr lang="el-GR" dirty="0" smtClean="0"/>
              <a:t>Μείωση του μεγέθους των τεμαχίων της τροφής</a:t>
            </a:r>
          </a:p>
          <a:p>
            <a:pPr lvl="1">
              <a:buNone/>
            </a:pPr>
            <a:endParaRPr lang="el-GR" dirty="0" smtClean="0"/>
          </a:p>
          <a:p>
            <a:pPr lvl="1"/>
            <a:r>
              <a:rPr lang="el-GR" dirty="0" smtClean="0"/>
              <a:t>Ανάμειξη της τροφής με τη σίελο οπότε η τροφή διαβρέχεται και μαλακώνει για να σχηματιστεί ο βλωμός</a:t>
            </a:r>
          </a:p>
          <a:p>
            <a:pPr lvl="1"/>
            <a:r>
              <a:rPr lang="el-GR" dirty="0" smtClean="0"/>
              <a:t>Διάσπαση υδατανθράκων</a:t>
            </a:r>
          </a:p>
          <a:p>
            <a:pPr lvl="1"/>
            <a:r>
              <a:rPr lang="el-GR" dirty="0" smtClean="0"/>
              <a:t>Διάσπαση των </a:t>
            </a:r>
            <a:r>
              <a:rPr lang="el-GR" dirty="0" err="1" smtClean="0"/>
              <a:t>τριγλυκεριδίων</a:t>
            </a:r>
            <a:r>
              <a:rPr lang="el-GR" dirty="0" smtClean="0"/>
              <a:t> της τροφής από τη γλωσσική </a:t>
            </a:r>
            <a:r>
              <a:rPr lang="el-GR" dirty="0" err="1" smtClean="0"/>
              <a:t>λιπάση</a:t>
            </a:r>
            <a:r>
              <a:rPr lang="el-GR" dirty="0" smtClean="0"/>
              <a:t>. 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1538" y="428604"/>
            <a:ext cx="7772400" cy="121014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          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Φάρυγγας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Κατάποση, δηλαδή μεταφορά βλωμού με περισταλτικές κινήσεις</a:t>
            </a:r>
          </a:p>
          <a:p>
            <a:endParaRPr lang="el-GR" dirty="0" smtClean="0"/>
          </a:p>
          <a:p>
            <a:r>
              <a:rPr lang="el-GR" dirty="0" smtClean="0"/>
              <a:t>Αποτροπή παλινδρόμησης (</a:t>
            </a:r>
            <a:r>
              <a:rPr lang="el-GR" dirty="0" err="1" smtClean="0"/>
              <a:t>καρδιοοισοφαγική</a:t>
            </a:r>
            <a:r>
              <a:rPr lang="el-GR" dirty="0" smtClean="0"/>
              <a:t> βαλβίδα) στο σημείο που ο οισοφάγος καταλήγει στο στομάχι</a:t>
            </a:r>
          </a:p>
          <a:p>
            <a:endParaRPr lang="el-GR" dirty="0" smtClean="0"/>
          </a:p>
          <a:p>
            <a:r>
              <a:rPr lang="el-GR" dirty="0" smtClean="0"/>
              <a:t>Ομιλία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Οισοφάγος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Εκκρίνει </a:t>
            </a:r>
            <a:r>
              <a:rPr lang="el-GR" dirty="0" err="1" smtClean="0"/>
              <a:t>βλέννη</a:t>
            </a:r>
            <a:r>
              <a:rPr lang="el-GR" dirty="0" smtClean="0"/>
              <a:t> που αναμιγνύεται με τις τροφές και διευκολύνεται η μεταφορά του βλωμού στο στόμαχο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Κατάποση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Διαδικασία που ξεκινά εκούσια</a:t>
            </a:r>
          </a:p>
          <a:p>
            <a:r>
              <a:rPr lang="el-GR" dirty="0" smtClean="0"/>
              <a:t>Φάσεις:</a:t>
            </a:r>
          </a:p>
          <a:p>
            <a:pPr lvl="1" algn="just"/>
            <a:r>
              <a:rPr lang="el-GR" b="1" dirty="0" smtClean="0"/>
              <a:t>Στοματική/εκούσια:</a:t>
            </a:r>
            <a:r>
              <a:rPr lang="el-GR" dirty="0" smtClean="0"/>
              <a:t> αρχίζει με τη </a:t>
            </a:r>
            <a:r>
              <a:rPr lang="el-GR" dirty="0" err="1" smtClean="0"/>
              <a:t>συμπίσεση</a:t>
            </a:r>
            <a:r>
              <a:rPr lang="el-GR" dirty="0" smtClean="0"/>
              <a:t> του βλωμού με τη γλώσσα, ανάμιξη τροφής με σίελο, </a:t>
            </a:r>
          </a:p>
          <a:p>
            <a:pPr lvl="1" algn="just"/>
            <a:r>
              <a:rPr lang="el-GR" b="1" dirty="0" smtClean="0"/>
              <a:t>Φαρυγγική φάση: </a:t>
            </a:r>
            <a:r>
              <a:rPr lang="el-GR" dirty="0" smtClean="0"/>
              <a:t>αρχίζει όταν η τροφή έρθει σε επαφή με το οπίσθιο τοίχωμα του οισοφάγου</a:t>
            </a:r>
          </a:p>
          <a:p>
            <a:pPr lvl="1" algn="just"/>
            <a:r>
              <a:rPr lang="el-GR" b="1" dirty="0" smtClean="0"/>
              <a:t>Οισοφαγική φάση: </a:t>
            </a:r>
            <a:r>
              <a:rPr lang="el-GR" dirty="0" smtClean="0"/>
              <a:t>αρχίζει καθώς η συστολή των φαρυγγικών μυών ωθεί το βλωμό στον οισοφάγο.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ΑΝΑΤΟΜΙΑ ΠΕΠΤΙΚΟΥ </a:t>
            </a:r>
            <a:r>
              <a:rPr lang="el-GR" dirty="0" err="1" smtClean="0"/>
              <a:t>ΣΥΣΤΗΜΑΤΟς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dirty="0" smtClean="0"/>
              <a:t>Το πεπτικό σύστημα αποτελείται από:</a:t>
            </a:r>
          </a:p>
          <a:p>
            <a:pPr algn="just">
              <a:buNone/>
            </a:pPr>
            <a:r>
              <a:rPr lang="el-GR" dirty="0" smtClean="0"/>
              <a:t>        τον πεπτικό σωλήνα</a:t>
            </a:r>
          </a:p>
          <a:p>
            <a:pPr algn="just">
              <a:buNone/>
            </a:pPr>
            <a:r>
              <a:rPr lang="el-GR" dirty="0" smtClean="0"/>
              <a:t>         τα βοηθητικά όργανα</a:t>
            </a:r>
          </a:p>
          <a:p>
            <a:pPr algn="just">
              <a:buNone/>
            </a:pPr>
            <a:endParaRPr lang="el-GR" dirty="0" smtClean="0"/>
          </a:p>
          <a:p>
            <a:pPr algn="just"/>
            <a:r>
              <a:rPr lang="el-GR" dirty="0" smtClean="0"/>
              <a:t>Χρησιμεύει στην πέψη της τροφής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Πέψη: η διαδικασία με την οποία η τροφή  διασπάται με μηχανικά και χημικά μέσα στον πεπτικό σωλήνα 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Στόμαχος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Αποθήκευση τροφών</a:t>
            </a:r>
          </a:p>
          <a:p>
            <a:endParaRPr lang="el-GR" dirty="0" smtClean="0"/>
          </a:p>
          <a:p>
            <a:r>
              <a:rPr lang="el-GR" dirty="0" smtClean="0"/>
              <a:t>Ρευστοποίηση τροφών</a:t>
            </a:r>
          </a:p>
          <a:p>
            <a:endParaRPr lang="el-GR" dirty="0" smtClean="0"/>
          </a:p>
          <a:p>
            <a:r>
              <a:rPr lang="el-GR" dirty="0" smtClean="0"/>
              <a:t>Πέψη τροφών</a:t>
            </a:r>
          </a:p>
          <a:p>
            <a:endParaRPr lang="el-GR" dirty="0" smtClean="0"/>
          </a:p>
          <a:p>
            <a:r>
              <a:rPr lang="el-GR" dirty="0" smtClean="0"/>
              <a:t>Προώθηση τροφών</a:t>
            </a:r>
          </a:p>
          <a:p>
            <a:endParaRPr lang="el-GR" dirty="0"/>
          </a:p>
        </p:txBody>
      </p:sp>
      <p:pic>
        <p:nvPicPr>
          <p:cNvPr id="4" name="3 - Εικόνα" descr="κατάλογο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1628800"/>
            <a:ext cx="3744416" cy="36004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ΣΤΟΜΑΧΟΣ -ΠΕΨΗ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Περισταλτικές κινήσεις τοιχώματος (τοπικός βηματοδότης) που οδηγεί σε μετακίνηση της τροφής προς το λεπτό έντερο</a:t>
            </a:r>
          </a:p>
          <a:p>
            <a:pPr algn="just">
              <a:buNone/>
            </a:pPr>
            <a:endParaRPr lang="el-GR" dirty="0" smtClean="0"/>
          </a:p>
          <a:p>
            <a:pPr algn="just"/>
            <a:r>
              <a:rPr lang="el-GR" dirty="0" smtClean="0"/>
              <a:t>Χημική πέψη: ανάμιξη τροφών με το πολύ όξινο γαστρικό οξύ που εκκρίνεται στο στομάχι. Η επίδραση γαστρικού υγρού προκαλεί διάσπαση των </a:t>
            </a:r>
            <a:r>
              <a:rPr lang="el-GR" dirty="0" err="1" smtClean="0"/>
              <a:t>πρωτεινών</a:t>
            </a:r>
            <a:r>
              <a:rPr lang="el-GR" dirty="0" smtClean="0"/>
              <a:t> με τη δράση της πεψίνης(ένζυμο).</a:t>
            </a:r>
          </a:p>
          <a:p>
            <a:pPr algn="just"/>
            <a:r>
              <a:rPr lang="el-GR" dirty="0" smtClean="0"/>
              <a:t>Δημιουργία </a:t>
            </a:r>
            <a:r>
              <a:rPr lang="el-GR" b="1" dirty="0" smtClean="0"/>
              <a:t>γαστρικού χυμού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Εκκρίσεις Στομάχου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err="1" smtClean="0"/>
              <a:t>Βλέννη</a:t>
            </a:r>
            <a:r>
              <a:rPr lang="el-GR" dirty="0" smtClean="0"/>
              <a:t>: εκκρίνεται από τα </a:t>
            </a:r>
            <a:r>
              <a:rPr lang="el-GR" b="1" dirty="0" smtClean="0"/>
              <a:t>επιφανειακά κύτταρα</a:t>
            </a:r>
            <a:r>
              <a:rPr lang="el-GR" dirty="0" smtClean="0"/>
              <a:t> και καλύπτει την εσωτερική επιφάνεια του στομάχου. Προστατεύει από τα οξέα και τα ένζυμα του γαστρικού αυλού!</a:t>
            </a:r>
          </a:p>
          <a:p>
            <a:pPr algn="just"/>
            <a:r>
              <a:rPr lang="el-GR" dirty="0" smtClean="0"/>
              <a:t>Εκτός  από την </a:t>
            </a:r>
            <a:r>
              <a:rPr lang="el-GR" dirty="0" err="1" smtClean="0"/>
              <a:t>βλέννη</a:t>
            </a:r>
            <a:r>
              <a:rPr lang="el-GR" dirty="0" smtClean="0"/>
              <a:t>, τα </a:t>
            </a:r>
            <a:r>
              <a:rPr lang="el-GR" b="1" dirty="0" smtClean="0"/>
              <a:t>τοιχωματικά κύτταρα </a:t>
            </a:r>
            <a:r>
              <a:rPr lang="el-GR" dirty="0" smtClean="0"/>
              <a:t>παράγουν τον ενδογενή παράγοντα: απαιτείται για την απορρόφηση της Β12 στον ειλεό.</a:t>
            </a:r>
          </a:p>
          <a:p>
            <a:pPr algn="just"/>
            <a:r>
              <a:rPr lang="el-GR" dirty="0" smtClean="0"/>
              <a:t>Τα </a:t>
            </a:r>
            <a:r>
              <a:rPr lang="el-GR" b="1" dirty="0" smtClean="0"/>
              <a:t>κύρια κύτταρα </a:t>
            </a:r>
            <a:r>
              <a:rPr lang="el-GR" dirty="0" smtClean="0"/>
              <a:t>είναι πιο άφθονα κύτταρα πλησίον της βάσης του γαστρικού αδένα. Αυτά τα κύτταρα εκκρίνουν </a:t>
            </a:r>
            <a:r>
              <a:rPr lang="el-GR" dirty="0" err="1" smtClean="0"/>
              <a:t>πεψινογόνο</a:t>
            </a:r>
            <a:r>
              <a:rPr lang="el-GR" dirty="0" smtClean="0"/>
              <a:t> το οποίο ενεργοποιείται σε πεψίνη (με την δράση του υδροχλωρικού οξέος)</a:t>
            </a: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Οι κινήσεις του στομάχου χρησιμεύουν για: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την αποθήκευση της τροφής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Τη μίξη με το γαστρικό υγρό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Την ελάττωση του μεγέθους των σωματιδίων της τροφής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Την κένωση του στομάχου προς το δωδεκαδάκτυλο </a:t>
            </a:r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ΛΕΠΤΟ ΕΝΤΕΡΟ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Διακρίνεται σε: νήστιδα (1μ)</a:t>
            </a:r>
          </a:p>
          <a:p>
            <a:pPr>
              <a:buNone/>
            </a:pPr>
            <a:r>
              <a:rPr lang="el-GR" dirty="0" smtClean="0"/>
              <a:t>    και ειλεό(2μ)</a:t>
            </a:r>
          </a:p>
          <a:p>
            <a:pPr>
              <a:buNone/>
            </a:pPr>
            <a:r>
              <a:rPr lang="el-GR" dirty="0" smtClean="0"/>
              <a:t>Χαρακτηριστικό: το τοίχωμα </a:t>
            </a:r>
          </a:p>
          <a:p>
            <a:pPr>
              <a:buNone/>
            </a:pPr>
            <a:r>
              <a:rPr lang="el-GR" dirty="0" smtClean="0"/>
              <a:t>του ειλεού έχει άφθονο λεμφικό </a:t>
            </a:r>
          </a:p>
          <a:p>
            <a:pPr>
              <a:buNone/>
            </a:pPr>
            <a:r>
              <a:rPr lang="el-GR" dirty="0" smtClean="0"/>
              <a:t>ιστό(πλάκες </a:t>
            </a:r>
            <a:r>
              <a:rPr lang="en-US" dirty="0" err="1" smtClean="0"/>
              <a:t>Peyer</a:t>
            </a:r>
            <a:r>
              <a:rPr lang="el-GR" dirty="0" smtClean="0"/>
              <a:t>) </a:t>
            </a:r>
          </a:p>
          <a:p>
            <a:pPr>
              <a:buNone/>
            </a:pPr>
            <a:r>
              <a:rPr lang="el-GR" dirty="0" smtClean="0"/>
              <a:t>ΛΕΙΤΟΥΡΓΙΕΣ:</a:t>
            </a:r>
          </a:p>
          <a:p>
            <a:r>
              <a:rPr lang="el-GR" dirty="0" smtClean="0"/>
              <a:t>Πέψη</a:t>
            </a:r>
          </a:p>
          <a:p>
            <a:endParaRPr lang="el-GR" dirty="0" smtClean="0"/>
          </a:p>
          <a:p>
            <a:r>
              <a:rPr lang="el-GR" dirty="0" smtClean="0"/>
              <a:t>Απορρόφηση</a:t>
            </a:r>
            <a:endParaRPr lang="el-GR" dirty="0"/>
          </a:p>
        </p:txBody>
      </p:sp>
      <p:pic>
        <p:nvPicPr>
          <p:cNvPr id="4" name="3 - Εικόνα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928670"/>
            <a:ext cx="2401021" cy="2566990"/>
          </a:xfrm>
          <a:prstGeom prst="rect">
            <a:avLst/>
          </a:prstGeom>
        </p:spPr>
      </p:pic>
      <p:pic>
        <p:nvPicPr>
          <p:cNvPr id="6" name="5 - Εικόνα" descr="images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6512" y="3929066"/>
            <a:ext cx="2609850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ΛΕΠΤΟ ΕΝΤΕΡΟ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dirty="0" smtClean="0"/>
              <a:t>Ο χυμός υπόκειται στις περιοδικές κινήσεις  οπότε προωθείται κατά μήκος του σωλήνα.  Έτσι εξασφαλίζεται και καλύτερη ανάμιξη των συστατικών</a:t>
            </a:r>
          </a:p>
          <a:p>
            <a:pPr algn="just"/>
            <a:r>
              <a:rPr lang="el-GR" dirty="0" smtClean="0"/>
              <a:t>Επίδραση ουσιών που εκκρίνονται από πάγκρεας και ήπαρ οπότε καλύτερη διάσπαση </a:t>
            </a:r>
          </a:p>
          <a:p>
            <a:pPr algn="just"/>
            <a:r>
              <a:rPr lang="el-GR" dirty="0" smtClean="0"/>
              <a:t>Γίνεται μεγάλη απορρόφηση θρεπτικών ουσιών  μέσω των λαχνών</a:t>
            </a:r>
          </a:p>
          <a:p>
            <a:pPr algn="just"/>
            <a:r>
              <a:rPr lang="el-GR" dirty="0" smtClean="0"/>
              <a:t>Λάχνες: αναδιπλώσεις του βλεννογόνου. Αυξάνουν την επιφάνεια απορρόφησης στο </a:t>
            </a:r>
            <a:r>
              <a:rPr lang="el-GR" dirty="0" err="1" smtClean="0"/>
              <a:t>δεκαπλάσσιο</a:t>
            </a:r>
            <a:endParaRPr lang="el-GR" dirty="0" smtClean="0"/>
          </a:p>
          <a:p>
            <a:pPr algn="just"/>
            <a:r>
              <a:rPr lang="el-GR" b="1" dirty="0" smtClean="0"/>
              <a:t>Κυρίως σε αυτό το τμήμα γίνεται η πέψη και απορρόφηση θρεπτικών ουσιών</a:t>
            </a:r>
            <a:endParaRPr lang="el-GR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Εντερικές λάχνες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Λάχνες: αναδιπλώσεις του βλεννογόνου. Αυξάνουν την επιφάνεια απορρόφησης στο </a:t>
            </a:r>
            <a:r>
              <a:rPr lang="el-GR" dirty="0" err="1" smtClean="0"/>
              <a:t>δεκαπλάσσιο</a:t>
            </a:r>
            <a:endParaRPr lang="el-GR" dirty="0" smtClean="0"/>
          </a:p>
          <a:p>
            <a:r>
              <a:rPr lang="el-GR" dirty="0" smtClean="0"/>
              <a:t>Καλύπτονται από επιθήλιο, το οποίο καλύπτεται με τη σειρά του από </a:t>
            </a:r>
            <a:r>
              <a:rPr lang="el-GR" dirty="0" err="1" smtClean="0"/>
              <a:t>μικρολάχνες</a:t>
            </a:r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 err="1" smtClean="0"/>
              <a:t>μικρολάχνες</a:t>
            </a:r>
            <a:r>
              <a:rPr lang="el-GR" dirty="0" smtClean="0"/>
              <a:t> αυξάνουν επιπλέον το εμβαδό κατά 20φορές</a:t>
            </a:r>
          </a:p>
          <a:p>
            <a:r>
              <a:rPr lang="el-GR" dirty="0" smtClean="0"/>
              <a:t>Κάθε λάχνη εμπεριέχει και δίκτυο τριχοειδών και λεμφικό αγγείο</a:t>
            </a:r>
          </a:p>
          <a:p>
            <a:endParaRPr lang="el-GR" dirty="0"/>
          </a:p>
        </p:txBody>
      </p:sp>
      <p:pic>
        <p:nvPicPr>
          <p:cNvPr id="4" name="3 - Εικόνα" descr="image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4486391"/>
            <a:ext cx="2928958" cy="2146412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Εντερικές εκκρίσεις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pPr algn="just"/>
            <a:r>
              <a:rPr lang="el-GR" dirty="0" smtClean="0"/>
              <a:t>Περίπου 1,8 λίτρα υδατώδους εντερικού περιεχομένου εισέρχεται καθημερινά στον εντερικό αυλό </a:t>
            </a:r>
          </a:p>
          <a:p>
            <a:pPr algn="just"/>
            <a:r>
              <a:rPr lang="el-GR" dirty="0" smtClean="0"/>
              <a:t>Το εντερικό περιεχόμενο ανακατεύεται με το χυμό</a:t>
            </a:r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ΔΙΑΡΚΕΙΑ ΤΗΣ ΠΕΨΗΣ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Επιτυγχάνεται με ολοκλήρωση των επιμέρους λειτουργιών όλων των οργάνων</a:t>
            </a:r>
          </a:p>
          <a:p>
            <a:r>
              <a:rPr lang="el-GR" dirty="0" smtClean="0"/>
              <a:t>Το πρώτο μέρος του γεύματος  (μέχρι το παχύ έντερο) διαρκεί περίπου 20 λεπτά</a:t>
            </a:r>
          </a:p>
          <a:p>
            <a:r>
              <a:rPr lang="el-GR" dirty="0" smtClean="0"/>
              <a:t>Μέση τιμή παραμονής τροφών στο λεπτό είναι 4-6 ώρες</a:t>
            </a:r>
          </a:p>
          <a:p>
            <a:r>
              <a:rPr lang="el-GR" dirty="0" smtClean="0"/>
              <a:t>Ο χρόνος για την απομάκρυνση των υπολειμμάτων των   τροφών είναι 24-36 ώρες για τα πρώτα υπολείμματα και 5ημέρες για την αποβολή του 95% των </a:t>
            </a:r>
            <a:r>
              <a:rPr lang="el-GR" dirty="0" err="1" smtClean="0"/>
              <a:t>υπολλειμάτων</a:t>
            </a: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ΠΑΧΥ ΕΝΤΕΡΟ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Μέρη: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   τυφλό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   ανιόν </a:t>
            </a:r>
            <a:r>
              <a:rPr lang="el-GR" dirty="0" err="1" smtClean="0"/>
              <a:t>κόλο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   εγκάρσιο </a:t>
            </a:r>
            <a:r>
              <a:rPr lang="el-GR" dirty="0" err="1" smtClean="0"/>
              <a:t>κόλο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   κατιόν </a:t>
            </a:r>
            <a:r>
              <a:rPr lang="el-GR" dirty="0" err="1" smtClean="0"/>
              <a:t>κόλο</a:t>
            </a:r>
            <a:r>
              <a:rPr lang="el-GR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   σιγμοειδές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   ορθό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   πρωκτός</a:t>
            </a:r>
          </a:p>
          <a:p>
            <a:endParaRPr lang="el-GR" dirty="0"/>
          </a:p>
        </p:txBody>
      </p:sp>
      <p:pic>
        <p:nvPicPr>
          <p:cNvPr id="4" name="3 - Εικόνα" descr="κατάλογο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556792"/>
            <a:ext cx="3295253" cy="46085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5531534_orig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447800"/>
            <a:ext cx="7848872" cy="5077544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ΠΑΧΥ ΕΝΤΕΡΟ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Το παχύ έντερο στερείται σημαντικής πεπτικής λειτουργίας</a:t>
            </a:r>
          </a:p>
          <a:p>
            <a:r>
              <a:rPr lang="el-GR" dirty="0" smtClean="0"/>
              <a:t>Λειτουργίες: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Απορρόφηση νερού και ηλεκτρολυτών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Αποβολή άπεπτων-άχρηστων ουσιών (αφόδευση)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Περισταλτικές κινήσεις</a:t>
            </a:r>
          </a:p>
          <a:p>
            <a:r>
              <a:rPr lang="el-GR" dirty="0" smtClean="0"/>
              <a:t>Κινήσεις ανάμιξης του περιεχομένου</a:t>
            </a:r>
          </a:p>
          <a:p>
            <a:r>
              <a:rPr lang="el-GR" dirty="0" smtClean="0"/>
              <a:t>Απορρόφηση νερού και ηλεκτρολυτών</a:t>
            </a:r>
          </a:p>
          <a:p>
            <a:r>
              <a:rPr lang="el-GR" dirty="0" smtClean="0"/>
              <a:t>Περιεχόμενο τυφλού πιο υδαρές</a:t>
            </a:r>
          </a:p>
          <a:p>
            <a:r>
              <a:rPr lang="el-GR" dirty="0" smtClean="0"/>
              <a:t>Περιεχόμενο κατιόντος </a:t>
            </a:r>
            <a:r>
              <a:rPr lang="el-GR" dirty="0" err="1" smtClean="0"/>
              <a:t>κόλου</a:t>
            </a:r>
            <a:r>
              <a:rPr lang="el-GR" dirty="0" smtClean="0"/>
              <a:t> πιο συμπαγές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ΦΥΣΙΟΛΟΓΙΑ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1.500</a:t>
            </a:r>
            <a:r>
              <a:rPr lang="en-US" dirty="0" smtClean="0"/>
              <a:t>ml </a:t>
            </a:r>
            <a:r>
              <a:rPr lang="el-GR" dirty="0" smtClean="0"/>
              <a:t>υλικού εισέρχεται στο κόλον καθημερινά</a:t>
            </a:r>
          </a:p>
          <a:p>
            <a:r>
              <a:rPr lang="el-GR" dirty="0" smtClean="0"/>
              <a:t>200</a:t>
            </a:r>
            <a:r>
              <a:rPr lang="en-US" dirty="0" smtClean="0"/>
              <a:t>ml </a:t>
            </a:r>
            <a:r>
              <a:rPr lang="el-GR" dirty="0" smtClean="0"/>
              <a:t>κοπράνων αποβάλλονται από το σώμα</a:t>
            </a:r>
          </a:p>
          <a:p>
            <a:r>
              <a:rPr lang="el-GR" dirty="0" smtClean="0"/>
              <a:t>Η σύσταση των </a:t>
            </a:r>
            <a:r>
              <a:rPr lang="el-GR" dirty="0" err="1" smtClean="0"/>
              <a:t>κοπράνω</a:t>
            </a:r>
            <a:r>
              <a:rPr lang="el-GR" dirty="0" smtClean="0"/>
              <a:t>: </a:t>
            </a:r>
          </a:p>
          <a:p>
            <a:pPr lvl="1"/>
            <a:r>
              <a:rPr lang="el-GR" dirty="0" smtClean="0"/>
              <a:t>75% είναι νερό</a:t>
            </a:r>
          </a:p>
          <a:p>
            <a:pPr lvl="1"/>
            <a:r>
              <a:rPr lang="el-GR" dirty="0" smtClean="0"/>
              <a:t>5% βακτήρια</a:t>
            </a:r>
          </a:p>
          <a:p>
            <a:pPr lvl="1"/>
            <a:r>
              <a:rPr lang="el-GR" dirty="0" smtClean="0"/>
              <a:t>Λοιπά: άπεπτα υλικά </a:t>
            </a:r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ΑΦΟΔΕΥΣΗ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Παρουσία κοπράνων στο ορθό συνεπάγεται τη δημιουργία ερεθίσματος που φτάνει στον εγκέφαλο και δημιουργείται η </a:t>
            </a:r>
            <a:r>
              <a:rPr lang="el-GR" dirty="0" err="1" smtClean="0"/>
              <a:t>έπειξη</a:t>
            </a:r>
            <a:r>
              <a:rPr lang="el-GR" dirty="0" smtClean="0"/>
              <a:t> προς αφόδευση</a:t>
            </a:r>
          </a:p>
          <a:p>
            <a:r>
              <a:rPr lang="el-GR" dirty="0" smtClean="0"/>
              <a:t>Σύσπαση λείου μυός κατιόντος </a:t>
            </a:r>
            <a:r>
              <a:rPr lang="el-GR" dirty="0" err="1" smtClean="0"/>
              <a:t>κόλου</a:t>
            </a:r>
            <a:r>
              <a:rPr lang="el-GR" dirty="0" smtClean="0"/>
              <a:t>- σιγμοειδούς και ορθού</a:t>
            </a:r>
          </a:p>
          <a:p>
            <a:r>
              <a:rPr lang="el-GR" dirty="0" smtClean="0"/>
              <a:t>Η αύξηση της πίεσης στο ορθό προκαλεί </a:t>
            </a:r>
            <a:r>
              <a:rPr lang="el-GR" dirty="0" err="1" smtClean="0"/>
              <a:t>χάλαση</a:t>
            </a:r>
            <a:r>
              <a:rPr lang="el-GR" dirty="0" smtClean="0"/>
              <a:t> των σφιγκτήρων. Παράλληλα αυξάνεται η </a:t>
            </a:r>
            <a:r>
              <a:rPr lang="el-GR" dirty="0" err="1" smtClean="0"/>
              <a:t>ενδοκοιλιακή</a:t>
            </a:r>
            <a:r>
              <a:rPr lang="el-GR" dirty="0" smtClean="0"/>
              <a:t> πίεση  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ΗΠΑΡ-ΑΝΑΤΟΜΙΑ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ήπαρ βρίσκεται κάτω από τις πλευρές στο δεξιό μέρος του σώματος </a:t>
            </a:r>
          </a:p>
          <a:p>
            <a:r>
              <a:rPr lang="el-GR" dirty="0" smtClean="0"/>
              <a:t>Βρίσκεται ακριβώς κάτω από το δεξιό πνεύμονα, κάτω από την κορυφή του διαφράγματος στο οποίο είναι προσδεμένο. </a:t>
            </a:r>
          </a:p>
          <a:p>
            <a:r>
              <a:rPr lang="el-GR" dirty="0" smtClean="0"/>
              <a:t>Προστατεύεται σε μεγάλο βαθμό από το </a:t>
            </a:r>
            <a:r>
              <a:rPr lang="el-GR" b="1" dirty="0" smtClean="0"/>
              <a:t>θωρακικό κλωβό</a:t>
            </a:r>
            <a:r>
              <a:rPr lang="el-GR" dirty="0" smtClean="0"/>
              <a:t>. </a:t>
            </a:r>
            <a:endParaRPr lang="el-G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5 - Θέση περιεχομένου" descr="κατάλογος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844824"/>
            <a:ext cx="5832648" cy="4152819"/>
          </a:xfr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image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899595"/>
            <a:ext cx="6912768" cy="4553741"/>
          </a:xfr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Το ήπαρ είναι το μοναδικό όργανο που τροφοδοτείται με αίμα από δύο οδούς: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την ηπατική αρτηρία που αντιπροσωπεύει το 30% της αιματικής ροής στο ήπαρ, με αίμα πλούσιο σε οξυγόνο από την συστηματική κυκλοφορία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πυλαία φλέβα που καλύπτει το 70% της ηπατικής αιματικής ροής και προσφέρει αίμα πλούσιο σε θρεπτικές ουσίες, </a:t>
            </a:r>
            <a:r>
              <a:rPr lang="el-GR" b="1" dirty="0" smtClean="0"/>
              <a:t>αλλά φτωχό σε οξυγόνο από το πεπτικό σύστημα.</a:t>
            </a:r>
          </a:p>
          <a:p>
            <a:pPr marL="514350" indent="-514350"/>
            <a:r>
              <a:rPr lang="el-GR" dirty="0" smtClean="0"/>
              <a:t> Σε φυσιολογικές συνθήκες , το ήπαρ περιέχει το 10-14% του συνολικού κυκλοφορούντος όγκου αίματος</a:t>
            </a:r>
            <a:endParaRPr lang="el-G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3 - Θέση περιεχομένου" descr="κατάλογος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938994"/>
            <a:ext cx="7056784" cy="3799876"/>
          </a:xfr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ΗΠΑΡ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Το ήπαρ είναι ο μεγαλύτερος αδένας του σώματος με πολλές λειτουργίες.</a:t>
            </a:r>
          </a:p>
          <a:p>
            <a:r>
              <a:rPr lang="el-GR" dirty="0" smtClean="0"/>
              <a:t> Οι τρεις κυριότερες λειτουργίες του είναι</a:t>
            </a:r>
          </a:p>
          <a:p>
            <a:pPr>
              <a:buNone/>
            </a:pPr>
            <a:r>
              <a:rPr lang="el-GR" dirty="0" smtClean="0"/>
              <a:t>    (1) η παραγωγή και απέκκριση της χολής, η οποία φέρεται στον εντερικό σωλήνα, </a:t>
            </a:r>
          </a:p>
          <a:p>
            <a:pPr>
              <a:buNone/>
            </a:pPr>
            <a:r>
              <a:rPr lang="el-GR" dirty="0" smtClean="0"/>
              <a:t>    (2) η συμμετοχή σε πολλές μεταβολικές λειτουργίες, που αφορούν στο μεταβολισμό του λίπους, των πρωτεϊνών και των υδατανθράκων</a:t>
            </a:r>
          </a:p>
          <a:p>
            <a:pPr>
              <a:buNone/>
            </a:pPr>
            <a:r>
              <a:rPr lang="el-GR" dirty="0" smtClean="0"/>
              <a:t>    (3) τη διήθηση του αίματος και την απαλλαγή του από μικρόβια και άλλα ξένα σώματα, που εισήλθαν από τον αυλό του γαστρεντερικού σωλήνα.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ΛΕΙΤΟΥΡΓΙΕΣ ΠΕΠΤΙΚΟΥ ΣΥΣΤΗΜΑΤΟΣ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l-GR" dirty="0">
              <a:hlinkClick r:id="rId2" tooltip="Σελίδα 1"/>
            </a:endParaRPr>
          </a:p>
          <a:p>
            <a:pPr>
              <a:buNone/>
            </a:pPr>
            <a:endParaRPr lang="el-GR" dirty="0" smtClean="0">
              <a:hlinkClick r:id="rId2" tooltip="Σελίδα 1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827584" y="1628800"/>
            <a:ext cx="603041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dirty="0"/>
          </a:p>
          <a:p>
            <a:pPr algn="just">
              <a:buFont typeface="Arial" pitchFamily="34" charset="0"/>
              <a:buChar char="•"/>
            </a:pPr>
            <a:r>
              <a:rPr lang="el-GR" b="1" dirty="0" smtClean="0"/>
              <a:t>Λήψη τροφής</a:t>
            </a:r>
            <a:r>
              <a:rPr lang="el-GR" dirty="0" smtClean="0"/>
              <a:t>: είσοδος τροφής σε πεπτικό σωλήνα</a:t>
            </a:r>
          </a:p>
          <a:p>
            <a:pPr algn="just">
              <a:buFont typeface="Arial" pitchFamily="34" charset="0"/>
              <a:buChar char="•"/>
            </a:pPr>
            <a:endParaRPr lang="el-GR" dirty="0" smtClean="0"/>
          </a:p>
          <a:p>
            <a:pPr algn="just">
              <a:buFont typeface="Arial" pitchFamily="34" charset="0"/>
              <a:buChar char="•"/>
            </a:pPr>
            <a:r>
              <a:rPr lang="el-GR" b="1" dirty="0" smtClean="0"/>
              <a:t>Πέψη: </a:t>
            </a:r>
            <a:r>
              <a:rPr lang="el-GR" dirty="0" smtClean="0"/>
              <a:t>χημική διάσπαση της τροφής σε μικρότερα οργανικά μόρια ικανά για απορρόφηση</a:t>
            </a:r>
          </a:p>
          <a:p>
            <a:pPr algn="just"/>
            <a:endParaRPr lang="el-GR" dirty="0"/>
          </a:p>
          <a:p>
            <a:pPr algn="just">
              <a:buFont typeface="Arial" pitchFamily="34" charset="0"/>
              <a:buChar char="•"/>
            </a:pPr>
            <a:r>
              <a:rPr lang="el-GR" dirty="0" smtClean="0"/>
              <a:t> </a:t>
            </a:r>
            <a:r>
              <a:rPr lang="el-GR" b="1" dirty="0" smtClean="0"/>
              <a:t>Έκκριση υγρού-ουσιών</a:t>
            </a:r>
            <a:r>
              <a:rPr lang="el-GR" dirty="0" smtClean="0"/>
              <a:t>: πραγματοποιείται από το επιθήλιο των οργάνων του πεπτικού, αλλά και από τα επικουρικά όργανα όπου απελευθερώνονται ένζυμα νερό </a:t>
            </a:r>
            <a:r>
              <a:rPr lang="el-GR" dirty="0" err="1" smtClean="0"/>
              <a:t>κ.α</a:t>
            </a:r>
            <a:endParaRPr lang="el-GR" dirty="0"/>
          </a:p>
          <a:p>
            <a:pPr algn="just">
              <a:buFont typeface="Arial" pitchFamily="34" charset="0"/>
              <a:buChar char="•"/>
            </a:pPr>
            <a:r>
              <a:rPr lang="el-GR" dirty="0" smtClean="0"/>
              <a:t> </a:t>
            </a:r>
            <a:r>
              <a:rPr lang="el-GR" b="1" dirty="0" smtClean="0"/>
              <a:t>Κινητικότητα: </a:t>
            </a:r>
            <a:r>
              <a:rPr lang="el-GR" dirty="0" smtClean="0"/>
              <a:t>κινήσεις ανάμειξη και προώθησης. Οι εναλλαγές σύνθλιψης, διάτμησης και πολτοποίησης της τροφής </a:t>
            </a:r>
          </a:p>
          <a:p>
            <a:pPr algn="just">
              <a:buFont typeface="Arial" pitchFamily="34" charset="0"/>
              <a:buChar char="•"/>
            </a:pPr>
            <a:r>
              <a:rPr lang="el-GR" b="1" dirty="0" err="1" smtClean="0"/>
              <a:t>Απορρόφηση:</a:t>
            </a:r>
            <a:r>
              <a:rPr lang="el-GR" dirty="0" err="1" smtClean="0"/>
              <a:t>μεταφορά</a:t>
            </a:r>
            <a:r>
              <a:rPr lang="el-GR" dirty="0" smtClean="0"/>
              <a:t> μικρών οργανικών  μορίων μέσα στα επιθηλιακά κύτταρα στον αυλό του εντέρου και ακολούθως εισέρχονται στην κυκλοφορία </a:t>
            </a:r>
          </a:p>
          <a:p>
            <a:pPr algn="just">
              <a:buFont typeface="Arial" pitchFamily="34" charset="0"/>
              <a:buChar char="•"/>
            </a:pPr>
            <a:r>
              <a:rPr lang="el-GR" b="1" dirty="0" smtClean="0"/>
              <a:t>Αφόδευση:</a:t>
            </a:r>
            <a:r>
              <a:rPr lang="el-GR" dirty="0" smtClean="0"/>
              <a:t> αποβολή άπεπτων συστατικών και βακτηρίων   </a:t>
            </a:r>
          </a:p>
          <a:p>
            <a:pPr algn="just">
              <a:buFont typeface="Arial" pitchFamily="34" charset="0"/>
              <a:buChar char="•"/>
            </a:pPr>
            <a:endParaRPr lang="el-G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 μεταβολισμός των υδατανθράκων οδηγεί στη μετατροπή τους σε </a:t>
            </a:r>
            <a:r>
              <a:rPr lang="el-GR" dirty="0" err="1" smtClean="0"/>
              <a:t>γλυκαγόνο</a:t>
            </a:r>
            <a:r>
              <a:rPr lang="el-GR" dirty="0" smtClean="0"/>
              <a:t> το οποίο ρυθμίζει και τη συγκέντρωση της γλυκόζης στο αίμα</a:t>
            </a:r>
          </a:p>
          <a:p>
            <a:r>
              <a:rPr lang="el-GR" dirty="0" smtClean="0"/>
              <a:t>Ο μεταβολισμός των λιπιδίων οδηγεί στο σχηματισμό των λιπαρών οξέων</a:t>
            </a:r>
          </a:p>
          <a:p>
            <a:r>
              <a:rPr lang="el-GR" dirty="0" smtClean="0"/>
              <a:t>Τ ο ήπαρ συνθέτει </a:t>
            </a:r>
            <a:r>
              <a:rPr lang="el-GR" dirty="0" err="1" smtClean="0"/>
              <a:t>πρωτείνες</a:t>
            </a:r>
            <a:r>
              <a:rPr lang="el-GR" dirty="0" smtClean="0"/>
              <a:t> (</a:t>
            </a:r>
            <a:r>
              <a:rPr lang="el-GR" b="1" dirty="0" smtClean="0"/>
              <a:t>λευκώματα</a:t>
            </a:r>
            <a:r>
              <a:rPr lang="el-GR" dirty="0" smtClean="0"/>
              <a:t>), </a:t>
            </a:r>
            <a:r>
              <a:rPr lang="el-GR" b="1" dirty="0" smtClean="0"/>
              <a:t>παράγοντες πήξης,</a:t>
            </a:r>
            <a:r>
              <a:rPr lang="el-GR" dirty="0" smtClean="0"/>
              <a:t> παράγοντες </a:t>
            </a:r>
            <a:r>
              <a:rPr lang="el-GR" b="1" dirty="0" err="1" smtClean="0"/>
              <a:t>ινωδόλυσης</a:t>
            </a:r>
            <a:r>
              <a:rPr lang="el-GR" b="1" dirty="0" smtClean="0"/>
              <a:t> </a:t>
            </a:r>
            <a:r>
              <a:rPr lang="el-GR" dirty="0" smtClean="0"/>
              <a:t>και </a:t>
            </a:r>
            <a:r>
              <a:rPr lang="el-GR" b="1" dirty="0" smtClean="0"/>
              <a:t>  </a:t>
            </a:r>
            <a:r>
              <a:rPr lang="el-GR" dirty="0" smtClean="0"/>
              <a:t>κάποια ένζυμα </a:t>
            </a:r>
          </a:p>
          <a:p>
            <a:r>
              <a:rPr lang="el-GR" dirty="0" smtClean="0"/>
              <a:t>Στο ήπαρ μεταβολίζονται πολλά φάρμακα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Χολή και </a:t>
            </a:r>
            <a:r>
              <a:rPr lang="el-GR" dirty="0" err="1" smtClean="0"/>
              <a:t>εντεροηπατική</a:t>
            </a:r>
            <a:r>
              <a:rPr lang="el-GR" dirty="0" smtClean="0"/>
              <a:t> κυκλοφορία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Η χολή παράγεται από τα </a:t>
            </a:r>
            <a:r>
              <a:rPr lang="el-GR" dirty="0" err="1" smtClean="0"/>
              <a:t>ηπατοκύτταρα</a:t>
            </a:r>
            <a:r>
              <a:rPr lang="el-GR" dirty="0" smtClean="0"/>
              <a:t> (600</a:t>
            </a:r>
            <a:r>
              <a:rPr lang="en-US" dirty="0" smtClean="0"/>
              <a:t>ml/</a:t>
            </a:r>
            <a:r>
              <a:rPr lang="el-GR" dirty="0" smtClean="0"/>
              <a:t>24) και από αυτά φέρεται στα χοληφόρα τριχοειδή. </a:t>
            </a:r>
          </a:p>
          <a:p>
            <a:r>
              <a:rPr lang="el-GR" dirty="0" smtClean="0"/>
              <a:t>Χρησιμεύει στην πέψη των λιπών στο λεπτό </a:t>
            </a:r>
          </a:p>
          <a:p>
            <a:pPr>
              <a:buNone/>
            </a:pPr>
            <a:r>
              <a:rPr lang="el-GR" dirty="0" smtClean="0"/>
              <a:t>    έντερο</a:t>
            </a:r>
          </a:p>
          <a:p>
            <a:r>
              <a:rPr lang="el-GR" dirty="0" smtClean="0"/>
              <a:t>Από εκεί η χολή αποθηκεύεται στη χοληδόχο κύστη</a:t>
            </a:r>
          </a:p>
          <a:p>
            <a:pPr>
              <a:buNone/>
            </a:pPr>
            <a:r>
              <a:rPr lang="el-GR" dirty="0" smtClean="0"/>
              <a:t>    στην οποία φτάνει μέσω του κυστικού και ηπατικού πόρου όπου και συμπυκνώνεται.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Πάγκρεας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Μικτός αδένας:</a:t>
            </a:r>
          </a:p>
          <a:p>
            <a:pPr>
              <a:buNone/>
            </a:pPr>
            <a:r>
              <a:rPr lang="el-GR" dirty="0" smtClean="0"/>
              <a:t>                          </a:t>
            </a:r>
            <a:r>
              <a:rPr lang="el-GR" b="1" dirty="0" smtClean="0"/>
              <a:t>ενδοκρινής μοίρα:</a:t>
            </a:r>
            <a:r>
              <a:rPr lang="el-GR" dirty="0" smtClean="0"/>
              <a:t> εκκρίνεται ινσουλίνη, </a:t>
            </a:r>
            <a:r>
              <a:rPr lang="el-GR" dirty="0" err="1" smtClean="0"/>
              <a:t>γλυκαγόνη</a:t>
            </a:r>
            <a:r>
              <a:rPr lang="el-GR" dirty="0" smtClean="0"/>
              <a:t> και </a:t>
            </a:r>
            <a:r>
              <a:rPr lang="el-GR" dirty="0" err="1" smtClean="0"/>
              <a:t>σωματοστατίνη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       </a:t>
            </a:r>
            <a:r>
              <a:rPr lang="el-GR" b="1" dirty="0" smtClean="0"/>
              <a:t>εξωκρινής μοίρα</a:t>
            </a:r>
            <a:r>
              <a:rPr lang="el-GR" dirty="0" smtClean="0"/>
              <a:t>: παγκρεατικό υγρό, πλούσιο σε ένζυμα και εκβάλλεται στο 12δάκτυλο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Παγκρεατική έκκριση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Η εξωκρινής μοίρα του παγκρέατος συνθέτει και εκκρίνει το παγκρεατικό υγρό που περιλαμβάνει </a:t>
            </a:r>
            <a:r>
              <a:rPr lang="el-GR" b="1" dirty="0" smtClean="0"/>
              <a:t>πεπτικά ένζυμα </a:t>
            </a:r>
            <a:r>
              <a:rPr lang="el-GR" dirty="0" smtClean="0"/>
              <a:t>και υδατικό </a:t>
            </a:r>
            <a:r>
              <a:rPr lang="el-GR" b="1" dirty="0" smtClean="0"/>
              <a:t>διάλυμα ηλεκτρολυτών και </a:t>
            </a:r>
            <a:r>
              <a:rPr lang="el-GR" b="1" dirty="0" err="1" smtClean="0"/>
              <a:t>διττανθρακικών</a:t>
            </a:r>
            <a:r>
              <a:rPr lang="el-GR" b="1" dirty="0" smtClean="0"/>
              <a:t> </a:t>
            </a:r>
            <a:endParaRPr lang="el-GR" dirty="0" smtClean="0"/>
          </a:p>
          <a:p>
            <a:r>
              <a:rPr lang="el-GR" dirty="0" smtClean="0"/>
              <a:t>Τα πεπτικά ένζυμα εκκρίνονται από τις </a:t>
            </a:r>
            <a:r>
              <a:rPr lang="el-GR" b="1" dirty="0" err="1" smtClean="0"/>
              <a:t>αδενοκυψέλες</a:t>
            </a:r>
            <a:r>
              <a:rPr lang="el-GR" b="1" dirty="0" smtClean="0"/>
              <a:t> </a:t>
            </a:r>
            <a:r>
              <a:rPr lang="el-GR" dirty="0" smtClean="0"/>
              <a:t>του παγκρέατος ενώ το διάλυμα των ηλεκτρολυτών  και </a:t>
            </a:r>
            <a:r>
              <a:rPr lang="el-GR" dirty="0" err="1" smtClean="0"/>
              <a:t>διττανθρακικων</a:t>
            </a:r>
            <a:r>
              <a:rPr lang="el-GR" dirty="0" smtClean="0"/>
              <a:t> από τα </a:t>
            </a:r>
            <a:r>
              <a:rPr lang="el-GR" b="1" dirty="0" smtClean="0"/>
              <a:t>επιθηλιακά κύτταρα των μικρών και μεγάλων εκφορητικών πόρων </a:t>
            </a:r>
            <a:r>
              <a:rPr lang="el-GR" dirty="0" smtClean="0"/>
              <a:t>του αδένα.</a:t>
            </a:r>
          </a:p>
          <a:p>
            <a:r>
              <a:rPr lang="en-US" dirty="0" smtClean="0"/>
              <a:t>T</a:t>
            </a:r>
            <a:r>
              <a:rPr lang="el-GR" dirty="0" smtClean="0"/>
              <a:t>ο παγκρεατικό υγρό εκκρίνεται με ερέθισμα την παρουσία χυμού στο ανώτερο τμήμα του λεπτού εντέρου, τα δε χαρακτηριστικά του καθορίζονται ως ένα βαθμό από το είδος της τροφής  </a:t>
            </a:r>
          </a:p>
          <a:p>
            <a:r>
              <a:rPr lang="el-GR" dirty="0" smtClean="0"/>
              <a:t>Το παγκρεατικό υγρό συμμετέχει στην λειτουργία της </a:t>
            </a:r>
            <a:r>
              <a:rPr lang="el-GR" b="1" dirty="0" smtClean="0"/>
              <a:t>πέψης </a:t>
            </a:r>
            <a:r>
              <a:rPr lang="el-GR" dirty="0" smtClean="0"/>
              <a:t>και στην </a:t>
            </a:r>
            <a:r>
              <a:rPr lang="el-GR" b="1" dirty="0" smtClean="0"/>
              <a:t>ρύθμιση του </a:t>
            </a:r>
            <a:r>
              <a:rPr lang="en-US" b="1" dirty="0" smtClean="0"/>
              <a:t>pH </a:t>
            </a:r>
            <a:r>
              <a:rPr lang="el-GR" dirty="0" smtClean="0"/>
              <a:t>του εντερικού σωλήνα προστατεύοντας τον εντερικό βλεννογόνο από τον όξινο γαστρικό χυμό </a:t>
            </a:r>
          </a:p>
          <a:p>
            <a:r>
              <a:rPr lang="el-GR" dirty="0" smtClean="0"/>
              <a:t>Περίπου 500-800 </a:t>
            </a:r>
            <a:r>
              <a:rPr lang="en-US" dirty="0" smtClean="0"/>
              <a:t>ml</a:t>
            </a:r>
            <a:r>
              <a:rPr lang="el-GR" dirty="0" smtClean="0"/>
              <a:t> παγκρεατικού υγρού παράγονται ημερησίως </a:t>
            </a:r>
          </a:p>
          <a:p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Παγκρεατική έκκριση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 όγκος και σύσταση του παγκρεατικού υγρού μεταβάλλεται κατά τη διάρκεια της ημέρας</a:t>
            </a:r>
          </a:p>
          <a:p>
            <a:r>
              <a:rPr lang="el-GR" dirty="0" smtClean="0"/>
              <a:t>Η έκκριση διακρίνεται σε: </a:t>
            </a:r>
          </a:p>
          <a:p>
            <a:r>
              <a:rPr lang="el-GR" dirty="0" smtClean="0"/>
              <a:t>        βασική: μεταξύ των γευμάτων</a:t>
            </a:r>
          </a:p>
          <a:p>
            <a:r>
              <a:rPr lang="el-GR" dirty="0" smtClean="0"/>
              <a:t>        διεγειρόμενη: μετά τα γεύματα</a:t>
            </a:r>
          </a:p>
          <a:p>
            <a:endParaRPr lang="el-GR" dirty="0" smtClean="0"/>
          </a:p>
          <a:p>
            <a:r>
              <a:rPr lang="el-GR" dirty="0" smtClean="0"/>
              <a:t>Την έκκριση τη ρυθμίζουν : </a:t>
            </a:r>
            <a:r>
              <a:rPr lang="el-GR" dirty="0" err="1" smtClean="0"/>
              <a:t>εκκριτίνη</a:t>
            </a:r>
            <a:r>
              <a:rPr lang="el-GR" dirty="0" smtClean="0"/>
              <a:t> και </a:t>
            </a:r>
            <a:r>
              <a:rPr lang="el-GR" dirty="0" err="1" smtClean="0"/>
              <a:t>χολοκυστοκινίνη</a:t>
            </a:r>
            <a:r>
              <a:rPr lang="el-GR" dirty="0" smtClean="0"/>
              <a:t> (ορμόνες), </a:t>
            </a:r>
            <a:r>
              <a:rPr lang="el-GR" dirty="0" err="1" smtClean="0"/>
              <a:t>πνευμονογαστρικό</a:t>
            </a:r>
            <a:r>
              <a:rPr lang="el-GR" dirty="0" smtClean="0"/>
              <a:t> αντανακλαστικό</a:t>
            </a:r>
          </a:p>
          <a:p>
            <a:pPr>
              <a:buNone/>
            </a:pPr>
            <a:r>
              <a:rPr lang="el-GR" dirty="0" smtClean="0"/>
              <a:t>       </a:t>
            </a:r>
            <a:endParaRPr lang="el-G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b="1" dirty="0" smtClean="0"/>
              <a:t>ΦΑΣΕΙΣ ΕΚΚΡΙΣΗΣ ΠΑΓΚΡΕΑΤΙΚΟΥ ΥΓΡΟΥ</a:t>
            </a:r>
            <a:endParaRPr lang="el-GR" dirty="0" smtClean="0"/>
          </a:p>
          <a:p>
            <a:r>
              <a:rPr lang="el-GR" dirty="0" smtClean="0"/>
              <a:t>Η έκκριση παγκρεατικού υγρού επιτελείται σε τρεις φάσεις: </a:t>
            </a:r>
            <a:r>
              <a:rPr lang="el-GR" dirty="0" err="1" smtClean="0"/>
              <a:t>Κεφαλική,Γαστρική</a:t>
            </a:r>
            <a:r>
              <a:rPr lang="el-GR" dirty="0" smtClean="0"/>
              <a:t>, Εντερική</a:t>
            </a:r>
          </a:p>
          <a:p>
            <a:r>
              <a:rPr lang="el-GR" b="1" dirty="0" smtClean="0"/>
              <a:t>ΚΕΦΑΛΙΚΗ ΦΑΣΗ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   Ερεθίσματα οπτικά, οσφρητικά, γευστικά προκαλούν την δημιουργία νευρικών σημάτων από τον εγκεφαλικό φλοιό και τον υποθάλαμο μέσω του </a:t>
            </a:r>
            <a:r>
              <a:rPr lang="el-GR" dirty="0" err="1" smtClean="0"/>
              <a:t>πνευμονογαστρικού</a:t>
            </a:r>
            <a:r>
              <a:rPr lang="el-GR" dirty="0" smtClean="0"/>
              <a:t> νεύρου διεγείρουν το πάγκρεας με αποτέλεσμα την έκκριση μέτριου ποσού ενζύμων που αποτελεί το 20% της ολικής παγκρεατικής έκκρισης. Εντούτοις ελάχιστο έκκριμα ρέει προς το έντερο γιατί παράγονται ελάχιστο νερό και ηλεκτρολύτες </a:t>
            </a:r>
          </a:p>
          <a:p>
            <a:r>
              <a:rPr lang="el-GR" b="1" dirty="0" smtClean="0"/>
              <a:t>ΓΑΣΤΡΙΚΗ ΦΑΣΗ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  Κατά την γαστρική φάση η νευρική διέγερση για την παραγωγή ενζύμων συνεχίζεται με αποτέλεσμα την παραγωγή άλλων 5-10% των ενζύμων που εκκρίνονται μετά από γεύμα. Και σε αυτή την φάση ελάχιστα ποσά διοχετεύονται προς τον αυλό του δωδεκαδακτύλου γιατί εξακολουθεί η έλλειψη επαρκούς ποσότητος υγρού από το έκκριμα </a:t>
            </a:r>
          </a:p>
          <a:p>
            <a:r>
              <a:rPr lang="el-GR" b="1" dirty="0" smtClean="0"/>
              <a:t>ΕΝΤΕΡΙΚΗ ΦΑΣΗ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   Με την είσοδο χυμού στο λεπτό έντερο η έκκριση του παγκρεατικού υγρού γίνεται άφθονη σαν απάντηση στο </a:t>
            </a:r>
            <a:r>
              <a:rPr lang="el-GR" dirty="0" err="1" smtClean="0"/>
              <a:t>έρέθισμα</a:t>
            </a:r>
            <a:r>
              <a:rPr lang="el-GR" dirty="0" smtClean="0"/>
              <a:t> της </a:t>
            </a:r>
            <a:r>
              <a:rPr lang="el-GR" b="1" dirty="0" err="1" smtClean="0"/>
              <a:t>εκκριματίνης</a:t>
            </a:r>
            <a:r>
              <a:rPr lang="el-GR" b="1" dirty="0" smtClean="0"/>
              <a:t>.</a:t>
            </a:r>
            <a:r>
              <a:rPr lang="el-GR" dirty="0" smtClean="0"/>
              <a:t> Επιπλέον η </a:t>
            </a:r>
            <a:r>
              <a:rPr lang="el-GR" b="1" dirty="0" err="1" smtClean="0"/>
              <a:t>χολοκυστοκινίνη</a:t>
            </a:r>
            <a:r>
              <a:rPr lang="el-GR" b="1" dirty="0" smtClean="0"/>
              <a:t> προκαλεί μεγαλύτερη έκκριση ενζύμων </a:t>
            </a:r>
            <a:endParaRPr lang="el-G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‘</a:t>
            </a:r>
            <a:r>
              <a:rPr lang="el-GR" dirty="0" err="1" smtClean="0"/>
              <a:t>Εμετος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Βίαιη αποβολή γαστρικού περιεχομένου (οτιδήποτε περιέχει το στομάχι, όπως φαγητό, γαστρικά υγρά, κλπ) μέσω του στόματος προς το περιβάλλον. </a:t>
            </a:r>
          </a:p>
          <a:p>
            <a:r>
              <a:rPr lang="el-GR" dirty="0" smtClean="0"/>
              <a:t> Μπορεί να επέλθει αυτόματα ή να προκληθεί από τον ασθενή. </a:t>
            </a:r>
          </a:p>
          <a:p>
            <a:pPr>
              <a:buNone/>
            </a:pPr>
            <a:r>
              <a:rPr lang="el-GR" dirty="0" smtClean="0"/>
              <a:t>     Ναυτία είναι το αίσθημα επικειμένου εμέτου και δεν ακολουθείται υποχρεωτικά από έμετο.</a:t>
            </a:r>
          </a:p>
          <a:p>
            <a:r>
              <a:rPr lang="el-GR" dirty="0" smtClean="0"/>
              <a:t>Ο έμετος είναι πολύπλοκο αντανακλαστικό, στο οποίο μετέχει το κεντρικό και το αυτόνομο (συμπαθητικό, παρασυμπαθητικό) νευρικό σύστημα, όπως και απαγωγές νευρικές ίνες.</a:t>
            </a:r>
          </a:p>
          <a:p>
            <a:r>
              <a:rPr lang="el-GR" dirty="0" smtClean="0"/>
              <a:t> Το κέντρο του εμέτου βρίσκεται στο κεντρικό νευρικό σύστημα. 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Έμετος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Θεωρείται ότι αποτελεί αμυντικό μηχανισμό του οργανισμού, που αποσκοπεί στην αποβολή τοξικών ουσιών που κάποιος έχει καταπιεί. </a:t>
            </a:r>
          </a:p>
          <a:p>
            <a:r>
              <a:rPr lang="el-GR" dirty="0" smtClean="0"/>
              <a:t>Ο έμετος μπορεί να προκληθεί λόγω διέγερσης υποδοχέων στο βλεννογόνο του στομάχου, αλλά και  εξαιτίας σπλαχνικού πόνου.</a:t>
            </a:r>
          </a:p>
          <a:p>
            <a:r>
              <a:rPr lang="el-GR" dirty="0" smtClean="0"/>
              <a:t>Υπάρχει περίπτωση πριν τον έμετο να προηγείται πρόδρομη φάση, κατά την οποία υπάρχει ναυτία, ωχρότητα δέρματος, σιελόρροια και ταχυκαρδία. Το στάδιο αυτό μπορεί να διαρκέσει από λίγα λεπτά μέχρι ώρες ή και ημέρες. Ακολουθεί η κύρια φάση του εμέτου, που καταλήγει στην αποβολή του εμέσματος από το στόμα.</a:t>
            </a:r>
          </a:p>
          <a:p>
            <a:pPr>
              <a:buNone/>
            </a:pPr>
            <a:r>
              <a:rPr lang="el-GR" dirty="0" smtClean="0"/>
              <a:t> 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Διάρροια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Διάρροια θεωρείται κάθε αύξηση του βάρους των κοπράνων πάνω από 250 </a:t>
            </a:r>
            <a:r>
              <a:rPr lang="el-GR" dirty="0" err="1" smtClean="0"/>
              <a:t>gr</a:t>
            </a:r>
            <a:r>
              <a:rPr lang="el-GR" dirty="0" smtClean="0"/>
              <a:t> το 24ωρο.</a:t>
            </a:r>
          </a:p>
          <a:p>
            <a:r>
              <a:rPr lang="el-GR" dirty="0" smtClean="0"/>
              <a:t> Η διάρροια διακρίνεται σε οξεία και χρόνια. </a:t>
            </a:r>
          </a:p>
          <a:p>
            <a:r>
              <a:rPr lang="el-GR" dirty="0" smtClean="0"/>
              <a:t>Οξεία είναι η διάρροια που έχει απότομη έναρξη και διαρκεί λιγότερο από δύο εβδομάδες. </a:t>
            </a:r>
          </a:p>
          <a:p>
            <a:r>
              <a:rPr lang="el-GR" dirty="0" smtClean="0"/>
              <a:t>Διάρροια που διαρκεί πέραν των δύο εβδομάδων θεωρείται χρόνια.</a:t>
            </a:r>
            <a:endParaRPr lang="el-G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Διάρροια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Τα συχνότερα αίτια της οξείας διάρροιας είναι ιοί, βακτήρια και οι τοξίνες τους, ενώ τα αίτια της χρόνιας διάρροιας είναι ποικίλα και κάποια από αυτά είναι τα παρακάτω:</a:t>
            </a:r>
          </a:p>
          <a:p>
            <a:r>
              <a:rPr lang="el-GR" dirty="0" smtClean="0"/>
              <a:t> </a:t>
            </a:r>
          </a:p>
          <a:p>
            <a:r>
              <a:rPr lang="el-GR" dirty="0" smtClean="0"/>
              <a:t>Ευερέθιστο έντερο</a:t>
            </a:r>
          </a:p>
          <a:p>
            <a:r>
              <a:rPr lang="el-GR" dirty="0" smtClean="0"/>
              <a:t>Σύνδρομα </a:t>
            </a:r>
            <a:r>
              <a:rPr lang="el-GR" dirty="0" err="1" smtClean="0">
                <a:hlinkClick r:id="rId2"/>
              </a:rPr>
              <a:t>δυσαπορρόφησης</a:t>
            </a:r>
            <a:endParaRPr lang="el-GR" dirty="0" smtClean="0"/>
          </a:p>
          <a:p>
            <a:r>
              <a:rPr lang="el-GR" dirty="0" smtClean="0"/>
              <a:t>Κατάχρηση καθαρτικών</a:t>
            </a:r>
          </a:p>
          <a:p>
            <a:r>
              <a:rPr lang="el-GR" dirty="0" smtClean="0"/>
              <a:t>Χρόνιες ή υποτροπιάζουσες λοιμώξεις του πεπτικού</a:t>
            </a:r>
          </a:p>
          <a:p>
            <a:r>
              <a:rPr lang="el-GR" dirty="0" smtClean="0"/>
              <a:t>Φλεγμονώδη νοσήματα του εντέρου</a:t>
            </a:r>
          </a:p>
          <a:p>
            <a:r>
              <a:rPr lang="el-GR" dirty="0" smtClean="0"/>
              <a:t>Φάρμακα</a:t>
            </a:r>
          </a:p>
          <a:p>
            <a:r>
              <a:rPr lang="el-GR" dirty="0" smtClean="0"/>
              <a:t>Ενδοκρινικά νοσήματα – </a:t>
            </a:r>
            <a:r>
              <a:rPr lang="el-GR" dirty="0" err="1" smtClean="0"/>
              <a:t>Νευροενδοκρινείς</a:t>
            </a:r>
            <a:r>
              <a:rPr lang="el-GR" dirty="0" smtClean="0"/>
              <a:t> όγκοι</a:t>
            </a:r>
          </a:p>
          <a:p>
            <a:r>
              <a:rPr lang="el-GR" dirty="0" smtClean="0"/>
              <a:t>Ακράτεια κοπράνων</a:t>
            </a:r>
          </a:p>
          <a:p>
            <a:r>
              <a:rPr lang="el-GR" dirty="0" smtClean="0">
                <a:hlinkClick r:id="rId3"/>
              </a:rPr>
              <a:t>Καρκίνος </a:t>
            </a:r>
            <a:r>
              <a:rPr lang="el-GR" dirty="0" err="1" smtClean="0">
                <a:hlinkClick r:id="rId3"/>
              </a:rPr>
              <a:t>παχέος</a:t>
            </a:r>
            <a:r>
              <a:rPr lang="el-GR" dirty="0" smtClean="0">
                <a:hlinkClick r:id="rId3"/>
              </a:rPr>
              <a:t> εντέρου</a:t>
            </a:r>
            <a:endParaRPr lang="el-GR" dirty="0" smtClean="0"/>
          </a:p>
          <a:p>
            <a:r>
              <a:rPr lang="el-GR" dirty="0" smtClean="0"/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ΚΙΝΗΣΗ ΤΗΣ ΤΡΟΦΗΣ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b="1" dirty="0" smtClean="0"/>
          </a:p>
          <a:p>
            <a:pPr algn="just"/>
            <a:r>
              <a:rPr lang="el-GR" b="1" dirty="0" err="1" smtClean="0"/>
              <a:t>Περίσταλση</a:t>
            </a:r>
            <a:r>
              <a:rPr lang="el-GR" b="1" dirty="0" smtClean="0"/>
              <a:t>: </a:t>
            </a:r>
            <a:r>
              <a:rPr lang="el-GR" dirty="0" smtClean="0"/>
              <a:t>η εξωτερική </a:t>
            </a:r>
            <a:r>
              <a:rPr lang="el-GR" dirty="0" err="1" smtClean="0"/>
              <a:t>μυική</a:t>
            </a:r>
            <a:r>
              <a:rPr lang="el-GR" dirty="0" smtClean="0"/>
              <a:t> στιβάδα προωθεί το βλωμό από το ένα τμήμα του πεπτικού σωλήνα στον άλλο. Πρόκειται για κύματα </a:t>
            </a:r>
            <a:r>
              <a:rPr lang="el-GR" dirty="0" err="1" smtClean="0"/>
              <a:t>μυικών</a:t>
            </a:r>
            <a:r>
              <a:rPr lang="el-GR" dirty="0" smtClean="0"/>
              <a:t> συσπάσεων 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Κατάτμηση: </a:t>
            </a:r>
            <a:r>
              <a:rPr lang="el-GR" dirty="0" err="1" smtClean="0"/>
              <a:t>διακυμάνσεισ</a:t>
            </a:r>
            <a:r>
              <a:rPr lang="el-GR" dirty="0" smtClean="0"/>
              <a:t> συστολής και </a:t>
            </a:r>
            <a:r>
              <a:rPr lang="el-GR" dirty="0" err="1" smtClean="0"/>
              <a:t>χάλασης</a:t>
            </a:r>
            <a:r>
              <a:rPr lang="el-GR" dirty="0" smtClean="0"/>
              <a:t> αναμιγνύουν το περιεχόμενο με τις εντερικές εκκρίσεις.</a:t>
            </a:r>
          </a:p>
          <a:p>
            <a:endParaRPr lang="el-GR" dirty="0" smtClean="0"/>
          </a:p>
          <a:p>
            <a:endParaRPr lang="el-GR" b="1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b="1" u="sng" dirty="0" smtClean="0"/>
              <a:t>Παθολογική φυσιολογία</a:t>
            </a:r>
          </a:p>
          <a:p>
            <a:endParaRPr lang="el-GR" dirty="0" smtClean="0"/>
          </a:p>
          <a:p>
            <a:r>
              <a:rPr lang="el-GR" dirty="0" smtClean="0"/>
              <a:t>Η συχνότητα των κενώσεων σε άτομα που λαμβάνουν δυτικού τύπου διαιτολόγιο κυμαίνεται από 1-3 ανά 24ωρο μέχρι τρεις ανά εβδομάδα. Η διάρροια από πλευράς </a:t>
            </a:r>
            <a:r>
              <a:rPr lang="el-GR" dirty="0" err="1" smtClean="0"/>
              <a:t>παθοφυσιολογίας</a:t>
            </a:r>
            <a:r>
              <a:rPr lang="el-GR" dirty="0" smtClean="0"/>
              <a:t> διακρίνεται σε τέσσερις τύπους. </a:t>
            </a:r>
          </a:p>
          <a:p>
            <a:r>
              <a:rPr lang="el-GR" b="1" dirty="0" smtClean="0"/>
              <a:t>Εκκριτική διάρροια</a:t>
            </a:r>
            <a:r>
              <a:rPr lang="el-GR" dirty="0" smtClean="0"/>
              <a:t>: Οφείλεται στη δράση εξωγενών ή ενδογενών παραγόντων στον εντερικό βλεννογόνο με αποτέλεσμα την ενεργό έκκριση ύδατος και ηλεκτρολυτών στον αυλό του εντέρου. </a:t>
            </a:r>
          </a:p>
          <a:p>
            <a:r>
              <a:rPr lang="el-GR" b="1" dirty="0" smtClean="0"/>
              <a:t>Ωσμωτική διάρροια</a:t>
            </a:r>
            <a:r>
              <a:rPr lang="el-GR" dirty="0" smtClean="0"/>
              <a:t>: Οφείλεται στην πρόσληψη με την τροφή ατελώς </a:t>
            </a:r>
            <a:r>
              <a:rPr lang="el-GR" dirty="0" err="1" smtClean="0"/>
              <a:t>απορροφούμενων</a:t>
            </a:r>
            <a:r>
              <a:rPr lang="el-GR" dirty="0" smtClean="0"/>
              <a:t> ωσμωτικά δραστικών ουσιών.</a:t>
            </a:r>
          </a:p>
          <a:p>
            <a:r>
              <a:rPr lang="el-GR" b="1" dirty="0" smtClean="0"/>
              <a:t>Φλεγμονώδης διάρροια</a:t>
            </a:r>
            <a:r>
              <a:rPr lang="el-GR" dirty="0" smtClean="0"/>
              <a:t>: Οφείλεται σε φλεγμονή του εντερικού βλεννογόνου με αποτέλεσμα την μείωση της απορροφητικής του ικανότητας.</a:t>
            </a:r>
          </a:p>
          <a:p>
            <a:r>
              <a:rPr lang="el-GR" b="1" dirty="0" smtClean="0"/>
              <a:t>Λειτουργική διάρροια</a:t>
            </a:r>
            <a:r>
              <a:rPr lang="el-GR" dirty="0" smtClean="0"/>
              <a:t>: Οφείλεται σε διαταραχή της κινητικότητας του εντέρου, με κλασσικό εκπρόσωπο το ευερέθιστο έντερο.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Τα βακτήρια, οι ιοί και τα παράσιτα που προκαλούν διάρροια δρουν στον βλεννογόνο του λεπτού ή του </a:t>
            </a:r>
            <a:r>
              <a:rPr lang="el-GR" dirty="0" err="1" smtClean="0"/>
              <a:t>παχέος</a:t>
            </a:r>
            <a:r>
              <a:rPr lang="el-GR" dirty="0" smtClean="0"/>
              <a:t> εντέρου ή και των δύο. </a:t>
            </a:r>
          </a:p>
          <a:p>
            <a:r>
              <a:rPr lang="el-GR" dirty="0" smtClean="0"/>
              <a:t>Ορισμένα μικρόβια όπως ο S. </a:t>
            </a:r>
            <a:r>
              <a:rPr lang="el-GR" dirty="0" err="1" smtClean="0"/>
              <a:t>Aureus</a:t>
            </a:r>
            <a:r>
              <a:rPr lang="el-GR" dirty="0" smtClean="0"/>
              <a:t>, B. </a:t>
            </a:r>
            <a:r>
              <a:rPr lang="el-GR" dirty="0" err="1" smtClean="0"/>
              <a:t>Cereus</a:t>
            </a:r>
            <a:r>
              <a:rPr lang="el-GR" dirty="0" smtClean="0"/>
              <a:t>, C. </a:t>
            </a:r>
            <a:r>
              <a:rPr lang="el-GR" dirty="0" err="1" smtClean="0"/>
              <a:t>Perfrigens</a:t>
            </a:r>
            <a:r>
              <a:rPr lang="el-GR" dirty="0" smtClean="0"/>
              <a:t>, και C. </a:t>
            </a:r>
            <a:r>
              <a:rPr lang="el-GR" dirty="0" err="1" smtClean="0"/>
              <a:t>Botulinum</a:t>
            </a:r>
            <a:r>
              <a:rPr lang="el-GR" dirty="0" smtClean="0"/>
              <a:t> δρουν με προσχηματισμένες τοξίνες και με τη βρώση της μολυσμένης τροφής παρουσιάζεται διάρροια από την </a:t>
            </a:r>
            <a:r>
              <a:rPr lang="el-GR" dirty="0" err="1" smtClean="0"/>
              <a:t>εξωτοξίνη</a:t>
            </a:r>
            <a:r>
              <a:rPr lang="el-GR" dirty="0" smtClean="0"/>
              <a:t> και όχι από το μικρόβιο. </a:t>
            </a:r>
          </a:p>
          <a:p>
            <a:r>
              <a:rPr lang="el-GR" dirty="0" smtClean="0"/>
              <a:t>Άλλη ομάδα μικροβίων που ονομάζονται </a:t>
            </a:r>
            <a:r>
              <a:rPr lang="el-GR" b="1" dirty="0" err="1" smtClean="0"/>
              <a:t>προσκολλητικά</a:t>
            </a:r>
            <a:r>
              <a:rPr lang="el-GR" dirty="0" smtClean="0"/>
              <a:t> (V. </a:t>
            </a:r>
            <a:r>
              <a:rPr lang="el-GR" dirty="0" err="1" smtClean="0"/>
              <a:t>Cholerae</a:t>
            </a:r>
            <a:r>
              <a:rPr lang="el-GR" dirty="0" smtClean="0"/>
              <a:t>, </a:t>
            </a:r>
            <a:r>
              <a:rPr lang="el-GR" dirty="0" err="1" smtClean="0"/>
              <a:t>E.Coli</a:t>
            </a:r>
            <a:r>
              <a:rPr lang="el-GR" dirty="0" smtClean="0"/>
              <a:t>), όταν προσληφθούν με την μολυσμένη τροφή, προσκολλώνται στον βλεννογόνο του λεπτού εντέρου, πολλαπλασιάζονται και παράγουν </a:t>
            </a:r>
            <a:r>
              <a:rPr lang="el-GR" dirty="0" err="1" smtClean="0"/>
              <a:t>εξωτοξίνη</a:t>
            </a:r>
            <a:r>
              <a:rPr lang="el-GR" dirty="0" smtClean="0"/>
              <a:t> που είναι υπεύθυνη για το διαρροϊκό σύνδρομο.</a:t>
            </a:r>
          </a:p>
          <a:p>
            <a:r>
              <a:rPr lang="el-GR" dirty="0" smtClean="0"/>
              <a:t>Τέλος άλλη ομάδα μικροβίων που καλούνται διεισδυτικά (</a:t>
            </a:r>
            <a:r>
              <a:rPr lang="el-GR" dirty="0" err="1" smtClean="0"/>
              <a:t>Shigella</a:t>
            </a:r>
            <a:r>
              <a:rPr lang="el-GR" dirty="0" smtClean="0"/>
              <a:t>, </a:t>
            </a:r>
            <a:r>
              <a:rPr lang="el-GR" dirty="0" err="1" smtClean="0"/>
              <a:t>Salmonella</a:t>
            </a:r>
            <a:r>
              <a:rPr lang="el-GR" dirty="0" smtClean="0"/>
              <a:t>, </a:t>
            </a:r>
            <a:r>
              <a:rPr lang="el-GR" dirty="0" err="1" smtClean="0"/>
              <a:t>Yersinia</a:t>
            </a:r>
            <a:r>
              <a:rPr lang="el-GR" dirty="0" smtClean="0"/>
              <a:t>, </a:t>
            </a:r>
            <a:r>
              <a:rPr lang="el-GR" dirty="0" err="1" smtClean="0"/>
              <a:t>Campylobacter</a:t>
            </a:r>
            <a:r>
              <a:rPr lang="el-GR" dirty="0" smtClean="0"/>
              <a:t>, </a:t>
            </a:r>
            <a:r>
              <a:rPr lang="el-GR" dirty="0" err="1" smtClean="0"/>
              <a:t>Aeromonas</a:t>
            </a:r>
            <a:r>
              <a:rPr lang="el-GR" dirty="0" smtClean="0"/>
              <a:t>) διεισδύουν στον βλεννογόνο του εντέρου, πολλαπλασιάζονται και προκαλούν έντονη φλεγμονή με οίδημα και εξελκώσεις.</a:t>
            </a:r>
          </a:p>
          <a:p>
            <a:r>
              <a:rPr lang="el-GR" dirty="0" smtClean="0"/>
              <a:t>Η </a:t>
            </a:r>
            <a:r>
              <a:rPr lang="el-GR" dirty="0" err="1" smtClean="0"/>
              <a:t>Giardia</a:t>
            </a:r>
            <a:r>
              <a:rPr lang="el-GR" dirty="0" smtClean="0"/>
              <a:t> </a:t>
            </a:r>
            <a:r>
              <a:rPr lang="el-GR" dirty="0" err="1" smtClean="0"/>
              <a:t>lamblia</a:t>
            </a:r>
            <a:r>
              <a:rPr lang="el-GR" dirty="0" smtClean="0"/>
              <a:t> και ο </a:t>
            </a:r>
            <a:r>
              <a:rPr lang="el-GR" dirty="0" err="1" smtClean="0"/>
              <a:t>Rotavirus</a:t>
            </a:r>
            <a:r>
              <a:rPr lang="el-GR" dirty="0" smtClean="0"/>
              <a:t> προκαλούν φλεγμονή του βλεννογόνου του λεπτού εντέρου με βράχυνση ή </a:t>
            </a:r>
            <a:r>
              <a:rPr lang="el-GR" dirty="0" err="1" smtClean="0"/>
              <a:t>επιπέδωση</a:t>
            </a:r>
            <a:r>
              <a:rPr lang="el-GR" dirty="0" smtClean="0"/>
              <a:t> των λαχνών.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Θεραπεία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Αντιμετώπιση αφυδάτωσης (ενυδάτωση – χορήγηση υγρών)</a:t>
            </a:r>
          </a:p>
          <a:p>
            <a:r>
              <a:rPr lang="el-GR" dirty="0" smtClean="0"/>
              <a:t>Διόρθωση διαταραχών </a:t>
            </a:r>
            <a:r>
              <a:rPr lang="el-GR" dirty="0" err="1" smtClean="0"/>
              <a:t>οξεοβασικής</a:t>
            </a:r>
            <a:r>
              <a:rPr lang="el-GR" dirty="0" smtClean="0"/>
              <a:t> ισορροπίας και ηλεκτρολυτών</a:t>
            </a:r>
          </a:p>
          <a:p>
            <a:r>
              <a:rPr lang="el-GR" dirty="0" smtClean="0"/>
              <a:t>Αντιμετώπιση </a:t>
            </a:r>
            <a:r>
              <a:rPr lang="el-GR" dirty="0" err="1" smtClean="0"/>
              <a:t>υποθρεψίας</a:t>
            </a:r>
            <a:r>
              <a:rPr lang="el-GR" dirty="0" smtClean="0"/>
              <a:t>, ανεπάρκειας βιταμινών</a:t>
            </a:r>
          </a:p>
          <a:p>
            <a:r>
              <a:rPr lang="el-GR" b="1" dirty="0" smtClean="0"/>
              <a:t>Δίαιτα</a:t>
            </a:r>
            <a:endParaRPr lang="el-GR" dirty="0" smtClean="0"/>
          </a:p>
          <a:p>
            <a:r>
              <a:rPr lang="el-GR" dirty="0" smtClean="0"/>
              <a:t>Στην οξεία διάρροια τις πρώτες 24 ώρες δεν δίδεται τροφή και χορηγούνται μόνο υγρά. Ακολούθως προστίθενται συχνά μικρά μαλακά γεύματα ανάλογα με την ανοχή </a:t>
            </a:r>
          </a:p>
          <a:p>
            <a:r>
              <a:rPr lang="el-GR" dirty="0" smtClean="0"/>
              <a:t>Στη χρόνια διάρροια οι διαταραχές της θρέψης κυμαίνονται από μηδαμινές έως πολύ σοβαρές. Εάν η υποκείμενη νόσος είναι γνωστή γίνεται προσπάθεια αντιμετώπισης.</a:t>
            </a:r>
          </a:p>
          <a:p>
            <a:r>
              <a:rPr lang="el-GR" dirty="0" smtClean="0"/>
              <a:t> Σε μερικούς ασθενείς που είναι έντονα καταβεβλημένοι είναι δυνατόν να χρειασθούν συμπληρώματα διατροφής και εντερική ή </a:t>
            </a:r>
            <a:r>
              <a:rPr lang="el-GR" dirty="0" err="1" smtClean="0"/>
              <a:t>παραντερική</a:t>
            </a:r>
            <a:r>
              <a:rPr lang="el-GR" dirty="0" smtClean="0"/>
              <a:t> διατροφή. </a:t>
            </a:r>
          </a:p>
          <a:p>
            <a:r>
              <a:rPr lang="el-GR" dirty="0" smtClean="0"/>
              <a:t>Θα πρέπει επίσης να αποφεύγονται τα ωμά λαχανικά και φρούτα, το γάλα, τα μη αποφλοιωμένα δημητριακά και ο καφές.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Πέψη </a:t>
            </a:r>
            <a:r>
              <a:rPr lang="el-GR" b="1" dirty="0" smtClean="0"/>
              <a:t>και απορρόφηση υδατανθράκων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 smtClean="0"/>
              <a:t>Κύρια </a:t>
            </a:r>
            <a:r>
              <a:rPr lang="el-GR" dirty="0" smtClean="0"/>
              <a:t>πηγή υδατανθράκων για τον άνθρωπο είναι οι πολυσακχαρίτες άμυλο και γλυκογόνο, οι </a:t>
            </a:r>
            <a:r>
              <a:rPr lang="el-GR" dirty="0" err="1" smtClean="0"/>
              <a:t>δισακχαρίτες</a:t>
            </a:r>
            <a:r>
              <a:rPr lang="el-GR" dirty="0" smtClean="0"/>
              <a:t> καλαμοσάκχαρο, </a:t>
            </a:r>
            <a:r>
              <a:rPr lang="el-GR" dirty="0" err="1" smtClean="0"/>
              <a:t>μαλτόζη</a:t>
            </a:r>
            <a:r>
              <a:rPr lang="el-GR" dirty="0" smtClean="0"/>
              <a:t> και λακτόζη και οι μονοσακχαρίτες γλυκόζη και φρουκτόζη. </a:t>
            </a:r>
            <a:endParaRPr lang="el-GR" dirty="0" smtClean="0"/>
          </a:p>
          <a:p>
            <a:pPr algn="just"/>
            <a:r>
              <a:rPr lang="el-GR" dirty="0" smtClean="0"/>
              <a:t>Η </a:t>
            </a:r>
            <a:r>
              <a:rPr lang="el-GR" dirty="0" smtClean="0"/>
              <a:t>διάσπαση του αμύλου αρχίζει στο στόμα με την επίδραση του ενζύμου </a:t>
            </a:r>
            <a:r>
              <a:rPr lang="el-GR" dirty="0" err="1" smtClean="0"/>
              <a:t>πτυαλίνη</a:t>
            </a:r>
            <a:r>
              <a:rPr lang="el-GR" dirty="0" smtClean="0"/>
              <a:t> που περιέχεται </a:t>
            </a:r>
            <a:r>
              <a:rPr lang="el-GR" dirty="0" smtClean="0"/>
              <a:t>στη σίελο, </a:t>
            </a:r>
            <a:r>
              <a:rPr lang="el-GR" dirty="0" smtClean="0"/>
              <a:t>και συνεχίζεται στο ανώτερο τμήμα του λεπτού εντέρου με την επίδραση της παγκρεατικής </a:t>
            </a:r>
            <a:r>
              <a:rPr lang="el-GR" dirty="0" err="1" smtClean="0"/>
              <a:t>αμυλάσης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Τελικό </a:t>
            </a:r>
            <a:r>
              <a:rPr lang="el-GR" dirty="0" smtClean="0"/>
              <a:t>προϊόν της διάσπασης των υδατανθράκων είναι οι μονοσακχαρίτες, οι οποίοι απορροφώνται από τα επιθηλιακά κύτταρα του λεπτού εντέρου και από εκεί διοχετεύονται στο αίμα. </a:t>
            </a:r>
            <a:endParaRPr lang="el-GR" dirty="0" smtClean="0"/>
          </a:p>
          <a:p>
            <a:pPr lvl="1" algn="just"/>
            <a:endParaRPr lang="el-G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Πέψη και </a:t>
            </a:r>
            <a:r>
              <a:rPr lang="el-GR" b="1" dirty="0" smtClean="0"/>
              <a:t>απορρόφηση λιπών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l-GR" dirty="0" smtClean="0"/>
              <a:t>Τα λίπη βρίσκονται τόσο σε ζωικές όσο και σε φυτικές τροφές, και μπορεί να είναι ουδέτερα λίπη (</a:t>
            </a:r>
            <a:r>
              <a:rPr lang="el-GR" dirty="0" err="1" smtClean="0"/>
              <a:t>τριγλυκερίδια</a:t>
            </a:r>
            <a:r>
              <a:rPr lang="el-GR" dirty="0" smtClean="0"/>
              <a:t>), </a:t>
            </a:r>
            <a:r>
              <a:rPr lang="el-GR" dirty="0" err="1" smtClean="0"/>
              <a:t>φωσφολιπίδια</a:t>
            </a:r>
            <a:r>
              <a:rPr lang="el-GR" dirty="0" smtClean="0"/>
              <a:t> και χοληστερόλη. </a:t>
            </a:r>
            <a:endParaRPr lang="el-GR" dirty="0" smtClean="0"/>
          </a:p>
          <a:p>
            <a:pPr algn="just"/>
            <a:r>
              <a:rPr lang="el-GR" dirty="0" smtClean="0"/>
              <a:t>Η </a:t>
            </a:r>
            <a:r>
              <a:rPr lang="el-GR" dirty="0" smtClean="0"/>
              <a:t>πέψη των λιπών συντελείται κυρίως στο λεπτό έντερο με την επίδραση της παγκρεατικής </a:t>
            </a:r>
            <a:r>
              <a:rPr lang="el-GR" dirty="0" err="1" smtClean="0"/>
              <a:t>λιπάσης</a:t>
            </a:r>
            <a:r>
              <a:rPr lang="el-GR" dirty="0" smtClean="0"/>
              <a:t>,. </a:t>
            </a:r>
          </a:p>
          <a:p>
            <a:pPr algn="just"/>
            <a:r>
              <a:rPr lang="el-GR" dirty="0" smtClean="0"/>
              <a:t>Με </a:t>
            </a:r>
            <a:r>
              <a:rPr lang="el-GR" dirty="0" smtClean="0"/>
              <a:t>τη δράση της </a:t>
            </a:r>
            <a:r>
              <a:rPr lang="el-GR" dirty="0" err="1" smtClean="0"/>
              <a:t>λιπάσης</a:t>
            </a:r>
            <a:r>
              <a:rPr lang="el-GR" dirty="0" smtClean="0"/>
              <a:t> τα ουδέτερα λίπη διασπώνται σε </a:t>
            </a:r>
            <a:r>
              <a:rPr lang="el-GR" dirty="0" err="1" smtClean="0"/>
              <a:t>μονογλυκερίδια</a:t>
            </a:r>
            <a:r>
              <a:rPr lang="el-GR" dirty="0" smtClean="0"/>
              <a:t>, λιπαρά οξέα και </a:t>
            </a:r>
            <a:r>
              <a:rPr lang="el-GR" dirty="0" err="1" smtClean="0"/>
              <a:t>γλυκερόλη</a:t>
            </a:r>
            <a:r>
              <a:rPr lang="el-GR" dirty="0" smtClean="0"/>
              <a:t>. Κατά την επαφή τους με την επιφάνεια των επιθηλιακών κυττάρων τα λιπαρά οξέα και τα </a:t>
            </a:r>
            <a:r>
              <a:rPr lang="el-GR" dirty="0" err="1" smtClean="0"/>
              <a:t>μονογλυκερίδια</a:t>
            </a:r>
            <a:r>
              <a:rPr lang="el-GR" dirty="0" smtClean="0"/>
              <a:t> διαχέονται παθητικά διά μέσου της κυτταρικής μεμβράνης. </a:t>
            </a:r>
            <a:endParaRPr lang="el-GR" dirty="0" smtClean="0"/>
          </a:p>
          <a:p>
            <a:pPr algn="just"/>
            <a:r>
              <a:rPr lang="el-GR" dirty="0" smtClean="0"/>
              <a:t>Μέσα </a:t>
            </a:r>
            <a:r>
              <a:rPr lang="el-GR" dirty="0" smtClean="0"/>
              <a:t>στα επιθηλιακά κύτταρα τα </a:t>
            </a:r>
            <a:r>
              <a:rPr lang="el-GR" dirty="0" err="1" smtClean="0"/>
              <a:t>τριγλυκερίδια</a:t>
            </a:r>
            <a:r>
              <a:rPr lang="el-GR" dirty="0" smtClean="0"/>
              <a:t> </a:t>
            </a:r>
            <a:r>
              <a:rPr lang="el-GR" dirty="0" err="1" smtClean="0"/>
              <a:t>επανασυντίθενται</a:t>
            </a:r>
            <a:r>
              <a:rPr lang="el-GR" dirty="0" smtClean="0"/>
              <a:t> </a:t>
            </a:r>
            <a:r>
              <a:rPr lang="el-GR" dirty="0" smtClean="0"/>
              <a:t>από </a:t>
            </a:r>
            <a:r>
              <a:rPr lang="el-GR" dirty="0" err="1" smtClean="0"/>
              <a:t>μονογλυκερίδια</a:t>
            </a:r>
            <a:r>
              <a:rPr lang="el-GR" dirty="0" smtClean="0"/>
              <a:t> </a:t>
            </a:r>
            <a:r>
              <a:rPr lang="el-GR" dirty="0" smtClean="0"/>
              <a:t>και λιπαρά οξέα και συγκεντρώνονται στο </a:t>
            </a:r>
            <a:r>
              <a:rPr lang="el-GR" dirty="0" err="1" smtClean="0"/>
              <a:t>ενδοπλασματικό</a:t>
            </a:r>
            <a:r>
              <a:rPr lang="el-GR" dirty="0" smtClean="0"/>
              <a:t> δίκτυο, όπου μετατρέπονται σε σφαιρίδια που ονομάζονται </a:t>
            </a:r>
            <a:r>
              <a:rPr lang="el-GR" dirty="0" err="1" smtClean="0"/>
              <a:t>χυλομικρά</a:t>
            </a:r>
            <a:r>
              <a:rPr lang="el-GR" dirty="0" smtClean="0"/>
              <a:t>. Αυτά απομακρύνονται με τη λέμφο και καταλήγουν σε διάφορους ιστούς, κυρίως στο μυϊκό ή στο λιπώδη ιστό.</a:t>
            </a:r>
            <a:endParaRPr lang="el-G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Πέψη και απορρόφηση </a:t>
            </a:r>
            <a:r>
              <a:rPr lang="el-GR" b="1" dirty="0" err="1" smtClean="0"/>
              <a:t>πρωτεινών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l-GR" dirty="0" smtClean="0"/>
              <a:t>Οι πρωτεΐνες βρίσκονται κυρίως σε τροφές ζωικής προέλευσης αλλά και σε φυτικές τροφές (όσπρια) και </a:t>
            </a:r>
            <a:r>
              <a:rPr lang="el-GR" dirty="0" err="1" smtClean="0"/>
              <a:t>πέπτονται</a:t>
            </a:r>
            <a:r>
              <a:rPr lang="el-GR" dirty="0" smtClean="0"/>
              <a:t> στο στομάχι και στο ανώτερο τμήμα του λεπτού εντέρου. </a:t>
            </a:r>
            <a:endParaRPr lang="el-GR" dirty="0" smtClean="0"/>
          </a:p>
          <a:p>
            <a:pPr algn="just"/>
            <a:r>
              <a:rPr lang="el-GR" dirty="0" smtClean="0"/>
              <a:t>Η </a:t>
            </a:r>
            <a:r>
              <a:rPr lang="el-GR" dirty="0" smtClean="0"/>
              <a:t>πεψίνη στο στομάχι διασπά τις πρωτεΐνες σε μικρότερα πολυπεπτίδια. </a:t>
            </a:r>
            <a:endParaRPr lang="el-GR" dirty="0" smtClean="0"/>
          </a:p>
          <a:p>
            <a:pPr algn="just"/>
            <a:r>
              <a:rPr lang="el-GR" dirty="0" smtClean="0"/>
              <a:t>Με την επίδραση των παγκρεατικών ενζύμων, (θρυψίνης, </a:t>
            </a:r>
            <a:r>
              <a:rPr lang="el-GR" dirty="0" err="1" smtClean="0"/>
              <a:t>χυμοθρυψίνης</a:t>
            </a:r>
            <a:r>
              <a:rPr lang="el-GR" dirty="0" smtClean="0"/>
              <a:t> </a:t>
            </a:r>
            <a:r>
              <a:rPr lang="el-GR" dirty="0" err="1" smtClean="0"/>
              <a:t>καρβοξυπεπτιδασών</a:t>
            </a:r>
            <a:r>
              <a:rPr lang="el-GR" dirty="0" smtClean="0"/>
              <a:t> και </a:t>
            </a:r>
            <a:r>
              <a:rPr lang="el-GR" dirty="0" err="1" smtClean="0"/>
              <a:t>αμινοπεπτιδασών</a:t>
            </a:r>
            <a:r>
              <a:rPr lang="el-GR" dirty="0" smtClean="0"/>
              <a:t>) συνεχίζεται η πέψη των πρωτεϊνών στο ανώτερο τμήμα του λεπτού εντέρου, οπότε τελικά προκύπτουν </a:t>
            </a:r>
            <a:r>
              <a:rPr lang="el-GR" dirty="0" err="1" smtClean="0"/>
              <a:t>διπεπτίδια</a:t>
            </a:r>
            <a:r>
              <a:rPr lang="el-GR" dirty="0" smtClean="0"/>
              <a:t> και λίγα αμινοξέα. </a:t>
            </a:r>
            <a:endParaRPr lang="el-GR" dirty="0" smtClean="0"/>
          </a:p>
          <a:p>
            <a:pPr algn="just"/>
            <a:r>
              <a:rPr lang="el-GR" dirty="0" smtClean="0"/>
              <a:t>Το </a:t>
            </a:r>
            <a:r>
              <a:rPr lang="el-GR" dirty="0" smtClean="0"/>
              <a:t>τελευταίο στάδιο της πέψης των πρωτεϊνών, δηλαδή η διάσπασή τους σε αμινοξέα, πραγματοποιείται, με τη βοήθεια των </a:t>
            </a:r>
            <a:r>
              <a:rPr lang="el-GR" dirty="0" err="1" smtClean="0"/>
              <a:t>πεπτιδασών</a:t>
            </a:r>
            <a:r>
              <a:rPr lang="el-GR" dirty="0" smtClean="0"/>
              <a:t>, στα επιθηλιακά κύτταρα του βλεννογόνου του λεπτού εντέρου. Τα αμινοξέα απορροφώνται από τα επιθηλιακά κύτταρα του λεπτού εντέρου και από εκεί διοχετεύονται στην κυκλοφορία του αίματος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ΠΕΨΗ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Μηχανική: πραγματοποιείται με μηχανικές διεργασίες που περιλαμβάνουν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την κατάτμηση των τροφών,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την πολτοποίηση,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την ανάμιξη με τις εκκρίσεις των αδένων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τη μετακίνηση της σχηματιζόμενης μάζας κατά μήκος του πεπτικού σωλήνα </a:t>
            </a:r>
          </a:p>
          <a:p>
            <a:pPr marL="514350" indent="-514350"/>
            <a:r>
              <a:rPr lang="el-GR" dirty="0" smtClean="0"/>
              <a:t>Χημική: διάσπαση με τη βοήθεια ενζύμων</a:t>
            </a:r>
            <a:endParaRPr lang="el-GR" dirty="0"/>
          </a:p>
        </p:txBody>
      </p:sp>
      <p:pic>
        <p:nvPicPr>
          <p:cNvPr id="1026" name="Picture 2" descr="C:\Users\user\Desktop\canva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844824"/>
            <a:ext cx="1941562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ΑΠΟΡΡΟΦΗΣΗ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Είναι η διεργασία της εισόδου στο αίμα ή στη λέμφο των διασπασμένων συστατικών της τροφής</a:t>
            </a:r>
          </a:p>
          <a:p>
            <a:endParaRPr lang="el-GR" dirty="0" smtClean="0"/>
          </a:p>
          <a:p>
            <a:r>
              <a:rPr lang="el-GR" dirty="0" smtClean="0"/>
              <a:t>Αυτά διέρχονται μέσω των επιθηλιακών κυττάρων του βλεννογόνου του εντέρου </a:t>
            </a:r>
            <a:r>
              <a:rPr lang="el-GR" dirty="0" err="1" smtClean="0"/>
              <a:t>κυριώς</a:t>
            </a:r>
            <a:r>
              <a:rPr lang="el-GR" dirty="0" smtClean="0"/>
              <a:t> (λάχνες)</a:t>
            </a:r>
          </a:p>
          <a:p>
            <a:endParaRPr lang="el-GR" dirty="0" smtClean="0"/>
          </a:p>
          <a:p>
            <a:r>
              <a:rPr lang="el-GR" dirty="0" smtClean="0"/>
              <a:t>Γίνεται με διάφορους τρόπους: διάχυση, ενεργητική μεταφορά…   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ΣΥΝΟΨΗ ΛΕΙΤΟΥΡΓΙΩΝ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Πρόσληψη τροφής με το στόμα</a:t>
            </a:r>
          </a:p>
          <a:p>
            <a:pPr algn="just"/>
            <a:r>
              <a:rPr lang="el-GR" dirty="0" smtClean="0"/>
              <a:t>Μάσηση τροφής στο στόμα και ανάμιξη με τη σίελο που καταλήγει στο σχηματισμό βλωμού</a:t>
            </a:r>
          </a:p>
          <a:p>
            <a:pPr algn="just"/>
            <a:r>
              <a:rPr lang="el-GR" dirty="0" smtClean="0"/>
              <a:t>Κατάποση του βλωμού</a:t>
            </a:r>
          </a:p>
          <a:p>
            <a:pPr algn="just"/>
            <a:r>
              <a:rPr lang="el-GR" dirty="0" smtClean="0"/>
              <a:t>Μηχανική και χημική πέψη</a:t>
            </a:r>
          </a:p>
          <a:p>
            <a:pPr algn="just"/>
            <a:r>
              <a:rPr lang="el-GR" dirty="0" smtClean="0"/>
              <a:t>Απορρόφηση των συστατικών της τροφής</a:t>
            </a:r>
          </a:p>
          <a:p>
            <a:pPr algn="just"/>
            <a:r>
              <a:rPr lang="el-GR" dirty="0" err="1" smtClean="0"/>
              <a:t>Περίσταλση</a:t>
            </a:r>
            <a:r>
              <a:rPr lang="el-GR" dirty="0" smtClean="0"/>
              <a:t>, δηλαδή ρυθμικές, κυματοειδείς κινήσεις που στόχο έχουν την μεταφορά της τροφής</a:t>
            </a:r>
          </a:p>
          <a:p>
            <a:pPr algn="just"/>
            <a:r>
              <a:rPr lang="el-GR" dirty="0" smtClean="0"/>
              <a:t>Αφόδευση, δηλαδή αποβολή άπεπτων και άχρηστων </a:t>
            </a:r>
            <a:r>
              <a:rPr lang="el-GR" dirty="0" err="1" smtClean="0"/>
              <a:t>προιόντων</a:t>
            </a:r>
            <a:r>
              <a:rPr lang="el-GR" dirty="0" smtClean="0"/>
              <a:t> μεταβολισμού τροφών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Στοματική κοιλότητα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Μάσηση</a:t>
            </a:r>
          </a:p>
          <a:p>
            <a:endParaRPr lang="el-GR" dirty="0" smtClean="0"/>
          </a:p>
          <a:p>
            <a:r>
              <a:rPr lang="el-GR" dirty="0" smtClean="0"/>
              <a:t>Κατάποση</a:t>
            </a:r>
          </a:p>
          <a:p>
            <a:endParaRPr lang="el-GR" dirty="0" smtClean="0"/>
          </a:p>
          <a:p>
            <a:r>
              <a:rPr lang="el-GR" dirty="0" smtClean="0"/>
              <a:t>Έκκριση σιέλου</a:t>
            </a:r>
          </a:p>
          <a:p>
            <a:endParaRPr lang="el-GR" dirty="0" smtClean="0"/>
          </a:p>
          <a:p>
            <a:r>
              <a:rPr lang="el-GR" dirty="0" smtClean="0"/>
              <a:t>Γεύση</a:t>
            </a:r>
          </a:p>
          <a:p>
            <a:endParaRPr lang="el-GR" dirty="0" smtClean="0"/>
          </a:p>
          <a:p>
            <a:r>
              <a:rPr lang="el-GR" dirty="0" smtClean="0"/>
              <a:t>Ομιλία</a:t>
            </a:r>
          </a:p>
          <a:p>
            <a:endParaRPr lang="el-GR" dirty="0" smtClean="0"/>
          </a:p>
          <a:p>
            <a:r>
              <a:rPr lang="el-GR" dirty="0" smtClean="0"/>
              <a:t>Αναπνοή </a:t>
            </a:r>
          </a:p>
          <a:p>
            <a:endParaRPr lang="el-GR" dirty="0"/>
          </a:p>
        </p:txBody>
      </p:sp>
      <p:pic>
        <p:nvPicPr>
          <p:cNvPr id="4" name="3 - Εικόνα" descr="κατάλογο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1340768"/>
            <a:ext cx="3528392" cy="489654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472</TotalTime>
  <Words>2575</Words>
  <Application>Microsoft Office PowerPoint</Application>
  <PresentationFormat>Προβολή στην οθόνη (4:3)</PresentationFormat>
  <Paragraphs>334</Paragraphs>
  <Slides>55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55</vt:i4>
      </vt:variant>
    </vt:vector>
  </HeadingPairs>
  <TitlesOfParts>
    <vt:vector size="56" baseType="lpstr">
      <vt:lpstr>Δικαιοσύνη</vt:lpstr>
      <vt:lpstr>ΦΥΣΙΟΛΟΓΙΑ ΠΕΠΤΙΚΟΥ ΣΥΣΤΗΜΑΤΟΣ</vt:lpstr>
      <vt:lpstr>ΑΝΑΤΟΜΙΑ ΠΕΠΤΙΚΟΥ ΣΥΣΤΗΜΑΤΟς </vt:lpstr>
      <vt:lpstr>Διαφάνεια 3</vt:lpstr>
      <vt:lpstr>ΛΕΙΤΟΥΡΓΙΕΣ ΠΕΠΤΙΚΟΥ ΣΥΣΤΗΜΑΤΟΣ</vt:lpstr>
      <vt:lpstr>ΚΙΝΗΣΗ ΤΗΣ ΤΡΟΦΗΣ</vt:lpstr>
      <vt:lpstr>ΠΕΨΗ</vt:lpstr>
      <vt:lpstr>ΑΠΟΡΡΟΦΗΣΗ</vt:lpstr>
      <vt:lpstr>ΣΥΝΟΨΗ ΛΕΙΤΟΥΡΓΙΩΝ</vt:lpstr>
      <vt:lpstr>Στοματική κοιλότητα</vt:lpstr>
      <vt:lpstr>Στοματική κοιλότητα</vt:lpstr>
      <vt:lpstr>Γλώσσα</vt:lpstr>
      <vt:lpstr>Σιελογόνοι αδένες</vt:lpstr>
      <vt:lpstr>Σιελογόνοι αδένες </vt:lpstr>
      <vt:lpstr>Σίελος</vt:lpstr>
      <vt:lpstr>Σίελος</vt:lpstr>
      <vt:lpstr>Μάσηση</vt:lpstr>
      <vt:lpstr>                       Φάρυγγας </vt:lpstr>
      <vt:lpstr>Οισοφάγος</vt:lpstr>
      <vt:lpstr>Κατάποση</vt:lpstr>
      <vt:lpstr>Στόμαχος </vt:lpstr>
      <vt:lpstr>ΣΤΟΜΑΧΟΣ -ΠΕΨΗ</vt:lpstr>
      <vt:lpstr>Εκκρίσεις Στομάχου</vt:lpstr>
      <vt:lpstr>Διαφάνεια 23</vt:lpstr>
      <vt:lpstr>ΛΕΠΤΟ ΕΝΤΕΡΟ</vt:lpstr>
      <vt:lpstr>ΛΕΠΤΟ ΕΝΤΕΡΟ</vt:lpstr>
      <vt:lpstr>Εντερικές λάχνες </vt:lpstr>
      <vt:lpstr>Εντερικές εκκρίσεις</vt:lpstr>
      <vt:lpstr>ΔΙΑΡΚΕΙΑ ΤΗΣ ΠΕΨΗΣ</vt:lpstr>
      <vt:lpstr>ΠΑΧΥ ΕΝΤΕΡΟ</vt:lpstr>
      <vt:lpstr>ΠΑΧΥ ΕΝΤΕΡΟ</vt:lpstr>
      <vt:lpstr>Διαφάνεια 31</vt:lpstr>
      <vt:lpstr>ΦΥΣΙΟΛΟΓΙΑ</vt:lpstr>
      <vt:lpstr>ΑΦΟΔΕΥΣΗ</vt:lpstr>
      <vt:lpstr>ΗΠΑΡ-ΑΝΑΤΟΜΙΑ</vt:lpstr>
      <vt:lpstr>Διαφάνεια 35</vt:lpstr>
      <vt:lpstr>Διαφάνεια 36</vt:lpstr>
      <vt:lpstr>Διαφάνεια 37</vt:lpstr>
      <vt:lpstr>Διαφάνεια 38</vt:lpstr>
      <vt:lpstr>ΗΠΑΡ</vt:lpstr>
      <vt:lpstr>Διαφάνεια 40</vt:lpstr>
      <vt:lpstr>Χολή και εντεροηπατική κυκλοφορία</vt:lpstr>
      <vt:lpstr>Πάγκρεας</vt:lpstr>
      <vt:lpstr>Παγκρεατική έκκριση</vt:lpstr>
      <vt:lpstr>Παγκρεατική έκκριση</vt:lpstr>
      <vt:lpstr>Διαφάνεια 45</vt:lpstr>
      <vt:lpstr>‘Εμετος </vt:lpstr>
      <vt:lpstr>Έμετος</vt:lpstr>
      <vt:lpstr>Διάρροια</vt:lpstr>
      <vt:lpstr>Διάρροια</vt:lpstr>
      <vt:lpstr>Διαφάνεια 50</vt:lpstr>
      <vt:lpstr>Διαφάνεια 51</vt:lpstr>
      <vt:lpstr>Θεραπεία </vt:lpstr>
      <vt:lpstr>   Πέψη και απορρόφηση υδατανθράκων </vt:lpstr>
      <vt:lpstr>Πέψη και απορρόφηση λιπών</vt:lpstr>
      <vt:lpstr>Πέψη και απορρόφηση πρωτεινών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ΦΥΣΙΟΛΟΓΙΑ ΠΕΠΤΙΚΟΥ ΣΥΣΤΗΜΑΤΟΣ</dc:title>
  <dc:creator>user</dc:creator>
  <cp:lastModifiedBy>LAGA</cp:lastModifiedBy>
  <cp:revision>79</cp:revision>
  <dcterms:created xsi:type="dcterms:W3CDTF">2015-12-06T20:47:01Z</dcterms:created>
  <dcterms:modified xsi:type="dcterms:W3CDTF">2021-12-03T20:54:52Z</dcterms:modified>
</cp:coreProperties>
</file>