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40053FC-547A-4309-A5F4-F29F7E9FBAB9}" type="datetimeFigureOut">
              <a:rPr lang="el-GR" smtClean="0"/>
              <a:pPr/>
              <a:t>28/4/2015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DDB9AEB-A163-4181-9CF9-D5C7F7703E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Μορφολογική Τυπολογία ΙΙ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Διασπώντας τις λέξεις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(3). Η σειρά των μορφημάτων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γλώσσες διαφέρουν σημαντικά στη σειρά των διαφόρων μορφημάτων μέσα στην λέξη, ακόμα και αν αυτά τα μορφήματα έχουν την ίδια σημασία</a:t>
            </a:r>
          </a:p>
          <a:p>
            <a:r>
              <a:rPr lang="el-GR" dirty="0" smtClean="0"/>
              <a:t>Π.χ. δάσκαλ-οι, </a:t>
            </a:r>
            <a:r>
              <a:rPr lang="en-US" dirty="0" smtClean="0"/>
              <a:t>teacher-s / a-</a:t>
            </a:r>
            <a:r>
              <a:rPr lang="en-US" dirty="0" err="1" smtClean="0"/>
              <a:t>rutani</a:t>
            </a:r>
            <a:r>
              <a:rPr lang="en-US" dirty="0" smtClean="0"/>
              <a:t> [Kikuyu- Bantu]</a:t>
            </a:r>
          </a:p>
          <a:p>
            <a:r>
              <a:rPr lang="el-GR" dirty="0" smtClean="0"/>
              <a:t>Ξεχωρίζουμε προ-θήματα, επι-θήματα (αλλά και εν-θήματα), που μπορούν να συνυπάρχουν σε μία γλώσσα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Σπανιότερα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Περιθήματα: ασυνεχής δήλωση γραμματικής σημασίας</a:t>
            </a:r>
          </a:p>
          <a:p>
            <a:pPr>
              <a:buNone/>
            </a:pPr>
            <a:r>
              <a:rPr lang="el-GR" dirty="0" smtClean="0"/>
              <a:t>Π.χ. Γερμανική </a:t>
            </a:r>
            <a:r>
              <a:rPr lang="en-US" dirty="0" err="1" smtClean="0"/>
              <a:t>ge</a:t>
            </a:r>
            <a:r>
              <a:rPr lang="en-US" dirty="0" smtClean="0"/>
              <a:t>-</a:t>
            </a:r>
            <a:r>
              <a:rPr lang="en-US" dirty="0" err="1" smtClean="0"/>
              <a:t>schrieb</a:t>
            </a:r>
            <a:r>
              <a:rPr lang="en-US" dirty="0" smtClean="0"/>
              <a:t>-en (</a:t>
            </a:r>
            <a:r>
              <a:rPr lang="el-GR" dirty="0" smtClean="0"/>
              <a:t>γραμμένος)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</a:t>
            </a:r>
            <a:r>
              <a:rPr lang="en-US" dirty="0" err="1" smtClean="0"/>
              <a:t>Chikasaw</a:t>
            </a:r>
            <a:r>
              <a:rPr lang="en-US" dirty="0" smtClean="0"/>
              <a:t> (</a:t>
            </a:r>
            <a:r>
              <a:rPr lang="el-GR" dirty="0" smtClean="0"/>
              <a:t>Β. Αμερική): </a:t>
            </a:r>
            <a:r>
              <a:rPr lang="en-US" dirty="0" err="1" smtClean="0"/>
              <a:t>chokma</a:t>
            </a:r>
            <a:r>
              <a:rPr lang="en-US" dirty="0" smtClean="0"/>
              <a:t> </a:t>
            </a:r>
            <a:r>
              <a:rPr lang="el-GR" dirty="0" smtClean="0"/>
              <a:t>(είναι   	καλός) / </a:t>
            </a:r>
            <a:r>
              <a:rPr lang="en-US" dirty="0" err="1" smtClean="0"/>
              <a:t>ik</a:t>
            </a:r>
            <a:r>
              <a:rPr lang="en-US" dirty="0" smtClean="0"/>
              <a:t>-</a:t>
            </a:r>
            <a:r>
              <a:rPr lang="en-US" dirty="0" err="1" smtClean="0"/>
              <a:t>chokm</a:t>
            </a:r>
            <a:r>
              <a:rPr lang="en-US" dirty="0" smtClean="0"/>
              <a:t>-o </a:t>
            </a:r>
            <a:r>
              <a:rPr lang="el-GR" dirty="0" smtClean="0"/>
              <a:t>(δεν είναι καλός)</a:t>
            </a:r>
          </a:p>
          <a:p>
            <a:pPr>
              <a:buNone/>
            </a:pPr>
            <a:r>
              <a:rPr lang="el-GR" dirty="0" smtClean="0"/>
              <a:t>Μερικές φορές, τόσο η ρίζα όσο και το πρόσφυμα είναι ασυνεχή</a:t>
            </a:r>
          </a:p>
          <a:p>
            <a:pPr>
              <a:buNone/>
            </a:pPr>
            <a:r>
              <a:rPr lang="el-GR" dirty="0" smtClean="0"/>
              <a:t>Π.χ. Εβραϊκή: </a:t>
            </a:r>
            <a:r>
              <a:rPr lang="en-US" dirty="0" err="1" smtClean="0"/>
              <a:t>raqad</a:t>
            </a:r>
            <a:r>
              <a:rPr lang="en-US" dirty="0" smtClean="0"/>
              <a:t> (</a:t>
            </a:r>
            <a:r>
              <a:rPr lang="el-GR" dirty="0" smtClean="0"/>
              <a:t>χορεύω) – </a:t>
            </a:r>
            <a:r>
              <a:rPr lang="en-US" dirty="0" smtClean="0"/>
              <a:t>hi-</a:t>
            </a:r>
            <a:r>
              <a:rPr lang="en-US" dirty="0" err="1" smtClean="0"/>
              <a:t>rq</a:t>
            </a:r>
            <a:r>
              <a:rPr lang="en-US" dirty="0" smtClean="0"/>
              <a:t>-</a:t>
            </a:r>
            <a:r>
              <a:rPr lang="en-US" dirty="0" err="1" smtClean="0"/>
              <a:t>i</a:t>
            </a:r>
            <a:r>
              <a:rPr lang="en-US" dirty="0" smtClean="0"/>
              <a:t>-d (</a:t>
            </a:r>
            <a:r>
              <a:rPr lang="el-GR" dirty="0" smtClean="0"/>
              <a:t>κάνω κάποιον να χορέψει)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Υπερτεμαχιακή δήλωση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Ορισμένες φορές, τα μορφήματα δηλώνονται χρονικά, δηλαδή με τον επιτονισμό</a:t>
            </a:r>
          </a:p>
          <a:p>
            <a:r>
              <a:rPr lang="el-GR" dirty="0" smtClean="0"/>
              <a:t>Π.χ. Αγγλική: </a:t>
            </a:r>
            <a:r>
              <a:rPr lang="en-US" dirty="0" err="1"/>
              <a:t>á</a:t>
            </a:r>
            <a:r>
              <a:rPr lang="en-US" dirty="0" err="1" smtClean="0"/>
              <a:t>ddress</a:t>
            </a:r>
            <a:r>
              <a:rPr lang="en-US" dirty="0" smtClean="0"/>
              <a:t> / </a:t>
            </a:r>
            <a:r>
              <a:rPr lang="en-US" dirty="0" err="1" smtClean="0"/>
              <a:t>addréss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l-GR" u="sng" dirty="0" smtClean="0"/>
              <a:t>6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ερώτηση: Ποια είναι η σειρά των μορφημάτων σε κάθε γλώσσα;</a:t>
            </a:r>
            <a:endParaRPr lang="el-GR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απαντήσεις ψάχνουμε;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ψάχνουμε να βρούμε τι υπάρχει στις γλώσσες, αλλά τι υπάρχει συχνότερα και υπό ποιες συνθήκες εμφανίζονται κάποιες δομές</a:t>
            </a:r>
          </a:p>
          <a:p>
            <a:r>
              <a:rPr lang="el-GR" dirty="0" smtClean="0"/>
              <a:t>Με άλλα λόγια, ψάχνουμε για απόλυτα και σχετικά καθολικά, καθώς και τους όρους εμφάνισής τους (αν υπάρχουν)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(1).  Επιλογή μορφημάτων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smtClean="0"/>
              <a:t>1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διαγλωσσική ερώτηση: Τι συνδυασμοί ριζών και προσφυμάτων είναι δυνατοί σε μία γλώσσα;</a:t>
            </a:r>
          </a:p>
          <a:p>
            <a:r>
              <a:rPr lang="el-GR" u="sng" dirty="0" smtClean="0"/>
              <a:t>2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ερώτηση: Τα προσφύματα έχουν μόνο μία σημασία ή περισσότερες στην ίδια λέξη;</a:t>
            </a:r>
          </a:p>
          <a:p>
            <a:r>
              <a:rPr lang="el-GR" u="sng" dirty="0" smtClean="0"/>
              <a:t>3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ερώτηση: Τα προσφύματα έχουν μόνο μία σημασία ή περισσότερες εναλλακτικές σημασίες;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Ερώτηση 1</a:t>
            </a:r>
            <a:r>
              <a:rPr lang="el-GR" i="1" baseline="30000" dirty="0" smtClean="0"/>
              <a:t>η</a:t>
            </a:r>
            <a:r>
              <a:rPr lang="el-GR" i="1" dirty="0" smtClean="0"/>
              <a:t> </a:t>
            </a:r>
            <a:endParaRPr lang="el-G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Ένα από τα πιο γνωστά (και παλιά) καθολικά:  ΓΕΝ-1  Αν μία γλώσσα έχει κλιτικά μορφήματα, τότε θα έχει και παραγωγικά (</a:t>
            </a:r>
            <a:r>
              <a:rPr lang="en-US" dirty="0" smtClean="0"/>
              <a:t>Greenberg, 1966: #29)</a:t>
            </a:r>
          </a:p>
          <a:p>
            <a:r>
              <a:rPr lang="el-GR" dirty="0" smtClean="0"/>
              <a:t>Με άλλα λόγια, είναι πιο σημαντικό για τους ομιλητές (και κατ’επέκταση τις γλώσσες) να χρησιμοποιούν μορφήματα για την δημιουργία νέων λέξεων παρά για την τροποποίηση της σημασίας των υπαρχόντων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Ερώτηση 2</a:t>
            </a:r>
            <a:r>
              <a:rPr lang="el-GR" i="1" baseline="30000" dirty="0" smtClean="0"/>
              <a:t>η</a:t>
            </a:r>
            <a:endParaRPr lang="el-G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 2: Οι γραμματικές κατηγορίες του προσώπου και του αριθμού συχνά εκφράζονται από συνθετικά και όχι απομονωτικά μορφήματα</a:t>
            </a:r>
          </a:p>
          <a:p>
            <a:r>
              <a:rPr lang="el-GR" dirty="0" smtClean="0"/>
              <a:t>Ίσως σχετίζεται με το γεγονός ότι στο 1</a:t>
            </a:r>
            <a:r>
              <a:rPr lang="el-GR" baseline="30000" dirty="0" smtClean="0"/>
              <a:t>ο</a:t>
            </a:r>
            <a:r>
              <a:rPr lang="el-GR" dirty="0" smtClean="0"/>
              <a:t> και 2</a:t>
            </a:r>
            <a:r>
              <a:rPr lang="el-GR" baseline="30000" dirty="0" smtClean="0"/>
              <a:t>ο</a:t>
            </a:r>
            <a:r>
              <a:rPr lang="el-GR" dirty="0" smtClean="0"/>
              <a:t> πρόσωπο δεν υπάρχει η έννοια της προσθήκης στον Πληθυντικό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Ερώτηση 3</a:t>
            </a:r>
            <a:r>
              <a:rPr lang="el-GR" i="1" baseline="30000" dirty="0" smtClean="0"/>
              <a:t>η</a:t>
            </a:r>
            <a:r>
              <a:rPr lang="el-GR" i="1" dirty="0" smtClean="0"/>
              <a:t> </a:t>
            </a:r>
            <a:endParaRPr lang="el-GR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1435100" y="1524000"/>
          <a:ext cx="3657598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514"/>
                <a:gridCol w="522514"/>
                <a:gridCol w="522514"/>
                <a:gridCol w="522514"/>
                <a:gridCol w="522514"/>
                <a:gridCol w="522514"/>
                <a:gridCol w="522514"/>
              </a:tblGrid>
              <a:tr h="11783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44597" marR="44597"/>
                </a:tc>
                <a:tc gridSpan="3">
                  <a:txBody>
                    <a:bodyPr/>
                    <a:lstStyle/>
                    <a:p>
                      <a:r>
                        <a:rPr lang="el-GR" dirty="0" smtClean="0"/>
                        <a:t>Ενικός</a:t>
                      </a:r>
                      <a:endParaRPr lang="el-GR" dirty="0"/>
                    </a:p>
                  </a:txBody>
                  <a:tcPr marL="44597" marR="44597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l-GR" dirty="0" smtClean="0"/>
                        <a:t>Πληθυντικός</a:t>
                      </a:r>
                      <a:endParaRPr lang="el-GR" dirty="0"/>
                    </a:p>
                  </a:txBody>
                  <a:tcPr marL="44597" marR="44597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Αρσ.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Θηλ.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Ουδ.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Αρσ.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Θηλ.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Ουδ.</a:t>
                      </a:r>
                      <a:endParaRPr lang="el-GR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Ονομ.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Das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Αιτ.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Das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l-GR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Γεν.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</a:t>
                      </a:r>
                      <a:endParaRPr lang="el-GR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Δοτ.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dem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dem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</a:t>
                      </a:r>
                      <a:endParaRPr lang="el-GR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</a:t>
                      </a:r>
                      <a:endParaRPr lang="el-GR" dirty="0"/>
                    </a:p>
                  </a:txBody>
                  <a:tcPr marL="44597" marR="44597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Το παράδειγμα του γερμανικού οριστικού άρθρου</a:t>
            </a:r>
          </a:p>
          <a:p>
            <a:r>
              <a:rPr lang="el-GR" dirty="0" smtClean="0"/>
              <a:t>Ένα μόρφημα φαίνεται να έχει αρκετές εναλλακτικές σημασίες</a:t>
            </a:r>
          </a:p>
          <a:p>
            <a:r>
              <a:rPr lang="el-GR" dirty="0" smtClean="0"/>
              <a:t>Ομωνυμία ή πολυσημία;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Συγκρητισμός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Δύο βασικές παρατηρήσεις : ο Πληθυντικός είναι κοινός σε όλα τα γένη, ενώ και η Ονομαστική και η Αιτιατική είναι ίδια (με εξαίρεση τον Ενικό του αρσενικού γένους)</a:t>
            </a:r>
          </a:p>
          <a:p>
            <a:r>
              <a:rPr lang="el-GR" dirty="0" smtClean="0"/>
              <a:t>Τυχαίες διαπιστώσεις;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Καθολικά (σχετικά)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 3: Ο συγκρητισμός στο γένος είναι πιο συχνός στον πληθυντικό απ’ό,τι στον ενικό</a:t>
            </a:r>
          </a:p>
          <a:p>
            <a:r>
              <a:rPr lang="el-GR" dirty="0" smtClean="0"/>
              <a:t>ΓΕΝ 4: Ο συγκρητισμός των πτώσεων είναι πιο συχνός στις δύο βασικές πτώσεις (Ονομ-Αιτ., Εργαστική – Απόλυτη)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 επίπεδο της λέξης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Πέρα από τον γενικό χαρακτηρισμό μίας γλώσσας (μακροσκοπικό επίπεδο), πολλές τυπολογικές διαφορές (και ομοιότητες) μπορούν να εντοπιστούν στο μικροσκοπικό επίπεδο</a:t>
            </a:r>
          </a:p>
          <a:p>
            <a:r>
              <a:rPr lang="el-GR" dirty="0" smtClean="0"/>
              <a:t>Ποιες είναι οι παράμετροι διαφοροποίησης των γλωσσών σε αυτό το επίπεδο;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(2).  Τα σωστά μορφήματα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Τρεις πιθανότητες για ένα μόρφημα:</a:t>
            </a:r>
          </a:p>
          <a:p>
            <a:pPr>
              <a:buNone/>
            </a:pPr>
            <a:r>
              <a:rPr lang="el-GR" dirty="0" smtClean="0"/>
              <a:t>Α) Καμία ποικιλία</a:t>
            </a:r>
          </a:p>
          <a:p>
            <a:pPr>
              <a:buNone/>
            </a:pPr>
            <a:r>
              <a:rPr lang="el-GR" dirty="0" smtClean="0"/>
              <a:t>Β) Φωνολογική αλλομορφία</a:t>
            </a:r>
          </a:p>
          <a:p>
            <a:pPr>
              <a:buNone/>
            </a:pPr>
            <a:r>
              <a:rPr lang="el-GR" dirty="0" smtClean="0"/>
              <a:t>Γ) Λεξική αλλομορφία</a:t>
            </a:r>
          </a:p>
          <a:p>
            <a:r>
              <a:rPr lang="el-GR" dirty="0" smtClean="0"/>
              <a:t>Η τελευταία εμφανίζεται συχνά αυθαίρετη και εξηγείται ουσιαστικά μόνο ιστορικά</a:t>
            </a:r>
          </a:p>
          <a:p>
            <a:r>
              <a:rPr lang="el-GR" dirty="0" smtClean="0"/>
              <a:t>Όμως εμφανίζονται διαγλωσσικές τάσεις 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Ποικιλία από αναδιπλασιασμό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Αναδιπλασιασμός: συχνός διαγλωσσικά, συμβαίνει όταν η ρίζα, ή ένα μέρος της, επαναλαμβάνεται</a:t>
            </a:r>
          </a:p>
          <a:p>
            <a:r>
              <a:rPr lang="el-GR" dirty="0" smtClean="0"/>
              <a:t>Ενδιαφέρον: παρατηρούνται συστηματικά  χαρακτηριστικά  στον αναδιπλασιασμό διαγλωσσικά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Μορφή του αναδιπλασιασμού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 5: Αν μια γλώσσα έχει μερικό αναδιπλασιασμό, τότε θα έχει και ολικό (επαγωγικό καθολικό)</a:t>
            </a:r>
          </a:p>
          <a:p>
            <a:pPr>
              <a:buNone/>
            </a:pPr>
            <a:r>
              <a:rPr lang="el-GR" u="sng" dirty="0" smtClean="0"/>
              <a:t>Μερικός</a:t>
            </a:r>
            <a:r>
              <a:rPr lang="el-GR" dirty="0" smtClean="0"/>
              <a:t>: </a:t>
            </a:r>
            <a:r>
              <a:rPr lang="en-US" dirty="0" err="1" smtClean="0"/>
              <a:t>Tagalog</a:t>
            </a:r>
            <a:r>
              <a:rPr lang="en-US" dirty="0" smtClean="0"/>
              <a:t> [</a:t>
            </a:r>
            <a:r>
              <a:rPr lang="el-GR" dirty="0" smtClean="0"/>
              <a:t>Αυστρονησιακή, Φιλιππίνες]</a:t>
            </a:r>
          </a:p>
          <a:p>
            <a:pPr>
              <a:buNone/>
            </a:pPr>
            <a:r>
              <a:rPr lang="en-US" dirty="0" err="1" smtClean="0"/>
              <a:t>Ikagalit</a:t>
            </a:r>
            <a:r>
              <a:rPr lang="en-US" dirty="0" smtClean="0"/>
              <a:t> (make angry) &gt; </a:t>
            </a:r>
            <a:r>
              <a:rPr lang="en-US" dirty="0" err="1" smtClean="0"/>
              <a:t>ika-ga-galit</a:t>
            </a:r>
            <a:r>
              <a:rPr lang="en-US" dirty="0" smtClean="0"/>
              <a:t> (will make angry)</a:t>
            </a:r>
          </a:p>
          <a:p>
            <a:pPr>
              <a:buNone/>
            </a:pPr>
            <a:r>
              <a:rPr lang="el-GR" u="sng" dirty="0" smtClean="0"/>
              <a:t>Ολικός</a:t>
            </a:r>
            <a:r>
              <a:rPr lang="el-GR" dirty="0" smtClean="0"/>
              <a:t>: Λατινικά  </a:t>
            </a:r>
          </a:p>
          <a:p>
            <a:pPr>
              <a:buNone/>
            </a:pPr>
            <a:r>
              <a:rPr lang="en-US" dirty="0" err="1" smtClean="0"/>
              <a:t>Quis</a:t>
            </a:r>
            <a:r>
              <a:rPr lang="en-US" dirty="0" smtClean="0"/>
              <a:t> {</a:t>
            </a:r>
            <a:r>
              <a:rPr lang="el-GR" dirty="0" smtClean="0"/>
              <a:t>Ποιος} </a:t>
            </a:r>
            <a:r>
              <a:rPr lang="en-US" dirty="0" smtClean="0"/>
              <a:t>&gt; </a:t>
            </a:r>
            <a:r>
              <a:rPr lang="en-US" dirty="0" err="1" smtClean="0"/>
              <a:t>quisquis</a:t>
            </a:r>
            <a:r>
              <a:rPr lang="el-GR" dirty="0" smtClean="0"/>
              <a:t> {Οποιοσδήποτε}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Μορφή του αναδιπλασιασμού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αναδιπλασιασμένο μόρφημα μπορεί να έχει ποικίλες μορφές: </a:t>
            </a:r>
            <a:r>
              <a:rPr lang="en-US" dirty="0" smtClean="0"/>
              <a:t>C-, CV-, CVC-, CVCV-</a:t>
            </a:r>
            <a:r>
              <a:rPr lang="el-GR" dirty="0" smtClean="0"/>
              <a:t> να προηγείται ή ένα έπεται της ρίζας (και αντίστοιχα να επαναλαμβάνει το γειτονικό του κομμάτι)</a:t>
            </a:r>
          </a:p>
          <a:p>
            <a:r>
              <a:rPr lang="el-GR" dirty="0" smtClean="0"/>
              <a:t>Παραδείγματα: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Kuna  “husband” &gt; </a:t>
            </a:r>
            <a:r>
              <a:rPr lang="en-US" dirty="0" err="1" smtClean="0"/>
              <a:t>ku-kuna</a:t>
            </a:r>
            <a:r>
              <a:rPr lang="en-US" dirty="0" smtClean="0"/>
              <a:t> “husbands”  </a:t>
            </a:r>
            <a:r>
              <a:rPr lang="en-US" dirty="0" err="1" smtClean="0"/>
              <a:t>Papago</a:t>
            </a:r>
            <a:r>
              <a:rPr lang="en-US" dirty="0" smtClean="0"/>
              <a:t> [B.-K. </a:t>
            </a:r>
            <a:r>
              <a:rPr lang="el-GR" dirty="0" smtClean="0"/>
              <a:t>Αμερική]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err="1" smtClean="0"/>
              <a:t>Erasi</a:t>
            </a:r>
            <a:r>
              <a:rPr lang="en-US" dirty="0" smtClean="0"/>
              <a:t>  “he is sick” &gt; </a:t>
            </a:r>
            <a:r>
              <a:rPr lang="en-US" dirty="0" err="1" smtClean="0"/>
              <a:t>erasi-rasi</a:t>
            </a:r>
            <a:r>
              <a:rPr lang="en-US" dirty="0" smtClean="0"/>
              <a:t> “he continues to be sick 	</a:t>
            </a:r>
            <a:r>
              <a:rPr lang="en-US" dirty="0" err="1" smtClean="0"/>
              <a:t>Sirioni</a:t>
            </a:r>
            <a:r>
              <a:rPr lang="en-US" dirty="0" smtClean="0"/>
              <a:t> [</a:t>
            </a:r>
            <a:r>
              <a:rPr lang="el-GR" dirty="0" smtClean="0"/>
              <a:t>Βολιβία]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Woman  “to bark at” &gt; </a:t>
            </a:r>
            <a:r>
              <a:rPr lang="en-US" dirty="0" err="1" smtClean="0"/>
              <a:t>wom</a:t>
            </a:r>
            <a:r>
              <a:rPr lang="en-US" dirty="0" smtClean="0"/>
              <a:t>-woman “to be barking at” Aztec </a:t>
            </a:r>
            <a:r>
              <a:rPr lang="el-GR" dirty="0" smtClean="0"/>
              <a:t> </a:t>
            </a:r>
            <a:r>
              <a:rPr lang="en-US" dirty="0" smtClean="0"/>
              <a:t>[</a:t>
            </a:r>
            <a:r>
              <a:rPr lang="el-GR" dirty="0" smtClean="0"/>
              <a:t>Κ. Αμερική]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Σημασία του αναδιπλασιασμού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Δύο βασικές αντίρροπες τάσεις: αύξηση ή ενίσχυση της σημασίας από την μία, υποκορισμός ή μετρίαση της σημασίας από την άλλη</a:t>
            </a:r>
          </a:p>
          <a:p>
            <a:r>
              <a:rPr lang="el-GR" dirty="0" smtClean="0"/>
              <a:t>Κοινή αφετηρία: ο αναδιπλασιασμός αλλάζει την σημασία της λέξης που γίνεται ασυνήθιστη: είτε επιτείνεται είτε μετριάζεται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Αύξηση / Επίταση σημασίας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/>
            <a:r>
              <a:rPr lang="en-US" dirty="0" err="1" smtClean="0"/>
              <a:t>Ren</a:t>
            </a:r>
            <a:r>
              <a:rPr lang="en-US" dirty="0" smtClean="0"/>
              <a:t> “man” &gt; </a:t>
            </a:r>
            <a:r>
              <a:rPr lang="en-US" dirty="0" err="1" smtClean="0"/>
              <a:t>ren-ren</a:t>
            </a:r>
            <a:r>
              <a:rPr lang="en-US" dirty="0" smtClean="0"/>
              <a:t> “everybody” </a:t>
            </a:r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l-GR" dirty="0" smtClean="0"/>
              <a:t>Μανδαρινική</a:t>
            </a:r>
          </a:p>
          <a:p>
            <a:pPr marL="596646" indent="-514350"/>
            <a:r>
              <a:rPr lang="en-US" dirty="0" err="1" smtClean="0"/>
              <a:t>Dolu</a:t>
            </a:r>
            <a:r>
              <a:rPr lang="en-US" dirty="0" smtClean="0"/>
              <a:t> “full” &gt; </a:t>
            </a:r>
            <a:r>
              <a:rPr lang="en-US" dirty="0" err="1" smtClean="0"/>
              <a:t>dop-dolu</a:t>
            </a:r>
            <a:r>
              <a:rPr lang="en-US" dirty="0" smtClean="0"/>
              <a:t> “very full”   </a:t>
            </a:r>
            <a:r>
              <a:rPr lang="el-GR" dirty="0" smtClean="0"/>
              <a:t>Τουρκική</a:t>
            </a:r>
          </a:p>
          <a:p>
            <a:pPr marL="596646" indent="-514350">
              <a:buNone/>
            </a:pPr>
            <a:endParaRPr lang="el-GR" dirty="0" smtClean="0"/>
          </a:p>
          <a:p>
            <a:pPr marL="596646" indent="-514350">
              <a:buFont typeface="+mj-lt"/>
              <a:buAutoNum type="alphaLcParenR"/>
            </a:pP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Μετρίαση σημασίας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en-US" dirty="0" err="1" smtClean="0"/>
              <a:t>Duduk</a:t>
            </a:r>
            <a:r>
              <a:rPr lang="en-US" dirty="0" smtClean="0"/>
              <a:t> “to sit” &gt; </a:t>
            </a:r>
            <a:r>
              <a:rPr lang="en-US" dirty="0" err="1" smtClean="0"/>
              <a:t>duduk-duduk</a:t>
            </a:r>
            <a:r>
              <a:rPr lang="en-US" dirty="0" smtClean="0"/>
              <a:t> “to sit doing nothing” 	</a:t>
            </a:r>
            <a:r>
              <a:rPr lang="el-GR" dirty="0" smtClean="0"/>
              <a:t>Ινδονησιακή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err="1" smtClean="0"/>
              <a:t>Xoyamac</a:t>
            </a:r>
            <a:r>
              <a:rPr lang="en-US" dirty="0" smtClean="0"/>
              <a:t> “child” &gt; </a:t>
            </a:r>
            <a:r>
              <a:rPr lang="en-US" dirty="0" err="1" smtClean="0"/>
              <a:t>xoyamac-xoyamac</a:t>
            </a:r>
            <a:r>
              <a:rPr lang="en-US" dirty="0" smtClean="0"/>
              <a:t> “small child”		Nez Perce [</a:t>
            </a:r>
            <a:r>
              <a:rPr lang="el-GR" dirty="0" smtClean="0"/>
              <a:t>Β. Αμερική]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Μηδενικά μορφήματα: 5</a:t>
            </a:r>
            <a:r>
              <a:rPr lang="el-GR" baseline="30000" dirty="0" smtClean="0"/>
              <a:t>η</a:t>
            </a:r>
            <a:r>
              <a:rPr lang="el-GR" dirty="0" smtClean="0"/>
              <a:t> ερώτηση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Σε ορισμένες περιπτώσεις, σημασίες εκφράζονται με απουσία μορφήματος</a:t>
            </a:r>
          </a:p>
          <a:p>
            <a:r>
              <a:rPr lang="el-GR" dirty="0" smtClean="0"/>
              <a:t>Η απουσία μπορεί να έχει δύο μορφές:</a:t>
            </a:r>
          </a:p>
          <a:p>
            <a:r>
              <a:rPr lang="el-GR" dirty="0" smtClean="0"/>
              <a:t>1. Μηδενικό μόρφημα ως αλλόμορφο δήλωσης γραμματικής σημασίας:</a:t>
            </a:r>
          </a:p>
          <a:p>
            <a:pPr>
              <a:buNone/>
            </a:pPr>
            <a:r>
              <a:rPr lang="el-GR" dirty="0" smtClean="0"/>
              <a:t>Π.χ. Αγγλικά </a:t>
            </a:r>
            <a:r>
              <a:rPr lang="en-US" dirty="0" smtClean="0"/>
              <a:t>book-s, sheep-,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l-GR" dirty="0" smtClean="0"/>
              <a:t>Λατινικά </a:t>
            </a:r>
            <a:r>
              <a:rPr lang="en-US" dirty="0" smtClean="0"/>
              <a:t>uxor-</a:t>
            </a:r>
          </a:p>
          <a:p>
            <a:r>
              <a:rPr lang="en-US" dirty="0" smtClean="0"/>
              <a:t>2. </a:t>
            </a:r>
            <a:r>
              <a:rPr lang="el-GR" dirty="0" smtClean="0"/>
              <a:t>Μηδενικό μόρφημα για την δήλωση μίας αξίας από μία γραμματική σημασία:</a:t>
            </a:r>
          </a:p>
          <a:p>
            <a:pPr>
              <a:buNone/>
            </a:pPr>
            <a:r>
              <a:rPr lang="el-GR" dirty="0" smtClean="0"/>
              <a:t>Π.χ. Γαλλικά </a:t>
            </a:r>
            <a:r>
              <a:rPr lang="en-US" dirty="0" err="1" smtClean="0"/>
              <a:t>fille</a:t>
            </a:r>
            <a:r>
              <a:rPr lang="en-US" dirty="0" smtClean="0"/>
              <a:t>, </a:t>
            </a:r>
            <a:r>
              <a:rPr lang="en-US" dirty="0" err="1" smtClean="0"/>
              <a:t>maison</a:t>
            </a:r>
            <a:r>
              <a:rPr lang="en-US" dirty="0" smtClean="0"/>
              <a:t>, </a:t>
            </a:r>
            <a:r>
              <a:rPr lang="en-US" dirty="0" err="1" smtClean="0"/>
              <a:t>ligne</a:t>
            </a:r>
            <a:r>
              <a:rPr lang="en-US" dirty="0" smtClean="0"/>
              <a:t>, </a:t>
            </a:r>
            <a:r>
              <a:rPr lang="en-US" dirty="0" err="1" smtClean="0"/>
              <a:t>chambre</a:t>
            </a:r>
            <a:r>
              <a:rPr lang="en-US" dirty="0" smtClean="0"/>
              <a:t> (</a:t>
            </a:r>
            <a:r>
              <a:rPr lang="el-GR" dirty="0" smtClean="0"/>
              <a:t>Ενικός) &gt; </a:t>
            </a:r>
            <a:r>
              <a:rPr lang="en-US" dirty="0" err="1" smtClean="0"/>
              <a:t>filles</a:t>
            </a:r>
            <a:r>
              <a:rPr lang="en-US" dirty="0" smtClean="0"/>
              <a:t>, </a:t>
            </a:r>
            <a:r>
              <a:rPr lang="en-US" dirty="0" err="1" smtClean="0"/>
              <a:t>maisons</a:t>
            </a:r>
            <a:r>
              <a:rPr lang="en-US" dirty="0" smtClean="0"/>
              <a:t>, </a:t>
            </a:r>
            <a:r>
              <a:rPr lang="en-US" dirty="0" err="1" smtClean="0"/>
              <a:t>lignes</a:t>
            </a:r>
            <a:r>
              <a:rPr lang="en-US" dirty="0" smtClean="0"/>
              <a:t>, </a:t>
            </a:r>
            <a:r>
              <a:rPr lang="en-US" dirty="0" err="1" smtClean="0"/>
              <a:t>chambres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Μηδενικά μορφήματα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επικαλούμαστε για να εξηγήσουμε έλλειψη μορφήματος εκεί που περιμένουμε (και στις 2 περιπτώσεις που αναφέρθηκαν)</a:t>
            </a:r>
          </a:p>
          <a:p>
            <a:r>
              <a:rPr lang="el-GR" dirty="0" smtClean="0"/>
              <a:t>Διαφοροποίηση:</a:t>
            </a:r>
          </a:p>
          <a:p>
            <a:pPr>
              <a:buFontTx/>
              <a:buChar char="-"/>
            </a:pPr>
            <a:r>
              <a:rPr lang="el-GR" dirty="0" smtClean="0"/>
              <a:t>Μηδενικό ως αλλόμορφο: κατανομή κατά γλώσσα</a:t>
            </a:r>
          </a:p>
          <a:p>
            <a:pPr>
              <a:buFontTx/>
              <a:buChar char="-"/>
            </a:pPr>
            <a:r>
              <a:rPr lang="el-GR" dirty="0" smtClean="0"/>
              <a:t>Μηδενικό ως μόρφημα: κοινές διαγλωσσικές συστηματικότητες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Μηδενικά μορφήματα διαγλωσσικά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Ποιες αξίες τείνουν να μην μαρκάρονται; Οι απλούστερες σημασιολογικά, π.χ. θετικός βαθμός επιθέτων (πβ. συγκριτικό), ενικός (πβ. πληθυντικό), κατάφαση (πβ. άρνηση), δήλωση (πβ. ερώτηση) κλπ.</a:t>
            </a:r>
          </a:p>
          <a:p>
            <a:r>
              <a:rPr lang="el-GR" dirty="0" smtClean="0"/>
              <a:t>ΓΕΝ 6: Αν μία γραμματική κατηγορία έχει δύο αντίθετες αξίες, η «απλούστερη» αξία τείνει να έχει απλούστερη έκφραση από την άλλη [η απλούστερη περιλαμβάνει και την μηδενική] {σχετικό καθολικό}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(1) *γρηγόρως	               γρήγορα</a:t>
            </a:r>
          </a:p>
          <a:p>
            <a:pPr>
              <a:buNone/>
            </a:pPr>
            <a:r>
              <a:rPr lang="el-GR" dirty="0" smtClean="0"/>
              <a:t>	      * εντόπιση		     εντοπισμός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(2)  *άνθρωπες		άνθρωποι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	 * βασιλιοί			βασιλιάδες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(3)  *γράψαε			έγραψα</a:t>
            </a:r>
          </a:p>
          <a:p>
            <a:pPr lvl="2">
              <a:buNone/>
            </a:pPr>
            <a:r>
              <a:rPr lang="el-GR" sz="3200" dirty="0" smtClean="0"/>
              <a:t>  *φύγω θα		θα φύγω</a:t>
            </a:r>
            <a:endParaRPr lang="el-GR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Δήλωση και συχνότητα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μη μαρκαρισμένο μέλος μίας γραμματικής κατηγορίες τείνει να είναι και συχνότερο</a:t>
            </a:r>
          </a:p>
          <a:p>
            <a:r>
              <a:rPr lang="el-GR" dirty="0" smtClean="0"/>
              <a:t>Ή μάλλον, επειδή είναι συχνότερο, τείνει να είναι μη μαρκαρισμένο</a:t>
            </a:r>
          </a:p>
          <a:p>
            <a:r>
              <a:rPr lang="el-GR" dirty="0" smtClean="0"/>
              <a:t>Το ίδιο ισχύει και σε πολλές καθημερινές μας συμπεριφορές και συνήθειες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(3). Η σειρά των μορφημάτων [6</a:t>
            </a:r>
            <a:r>
              <a:rPr lang="el-GR" baseline="30000" dirty="0" smtClean="0"/>
              <a:t>η</a:t>
            </a:r>
            <a:r>
              <a:rPr lang="el-GR" dirty="0" smtClean="0"/>
              <a:t> ερώτηση]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ΓΕΝ 7: Η </a:t>
            </a:r>
            <a:r>
              <a:rPr lang="el-GR" dirty="0" smtClean="0"/>
              <a:t>ελεύθερη </a:t>
            </a:r>
            <a:r>
              <a:rPr lang="el-GR" dirty="0" smtClean="0"/>
              <a:t>σειρά των προσφυμάτων είναι σπάνια και αν υπάρχει σε μία γλώσσα, τότε στην ίδια γλώσσα υπάρχει και καθορισμένη σειρά</a:t>
            </a:r>
          </a:p>
          <a:p>
            <a:r>
              <a:rPr lang="el-GR" dirty="0" smtClean="0"/>
              <a:t>ΓΕΝ 8: Ασυνεχή μορφήματα είναι σπάνια διαγλωσσικά, και αν υπάρχουν σε μία γλώσσα, τότε στην ίδια γλώσσα υπάρχουν και προθήματα και επιθήματα</a:t>
            </a:r>
          </a:p>
          <a:p>
            <a:r>
              <a:rPr lang="el-GR" dirty="0" smtClean="0"/>
              <a:t>(Σχετικά και επαγωγικά καθολικά)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Προθηματοποίηση ή Επιθηματοποίηση;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ΓΕΝ 9: Διαγλωσσικά, η επιθηματοποίηση είναι πιο συχνή από την προθηματοποίηση</a:t>
            </a:r>
          </a:p>
          <a:p>
            <a:r>
              <a:rPr lang="el-GR" dirty="0" smtClean="0"/>
              <a:t>Δύο εξηγήσεις:</a:t>
            </a:r>
          </a:p>
          <a:p>
            <a:r>
              <a:rPr lang="el-GR" dirty="0" smtClean="0"/>
              <a:t>1. Ιστορική: Γραμματικοποίηση ως πηγή των επιθημάτων (αλλά και των προθημάτων), επομένως;</a:t>
            </a:r>
          </a:p>
          <a:p>
            <a:r>
              <a:rPr lang="el-GR" dirty="0" smtClean="0"/>
              <a:t>2. Ψυχογλωσσολογική: Λεξική αναγνώριση επιτυγχάνεται καλύτερα αν οι λέξεις είναι σειριακά στον λόγο, χωρίς προθήματα που παρεμβαίνουν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Ποια είναι τα χαρακτηριστικά του αναδιπλασιασμού στα ακόλουθα δεδομένα [</a:t>
            </a:r>
            <a:r>
              <a:rPr lang="en-US" dirty="0" err="1" smtClean="0"/>
              <a:t>Agta</a:t>
            </a:r>
            <a:r>
              <a:rPr lang="en-US" dirty="0" smtClean="0"/>
              <a:t>, </a:t>
            </a:r>
            <a:r>
              <a:rPr lang="el-GR" dirty="0" smtClean="0"/>
              <a:t>Φιλιππίνες, άγνωστης προέλευσης];</a:t>
            </a:r>
          </a:p>
          <a:p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16016" y="1556792"/>
          <a:ext cx="6096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Adanuk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Adadanuk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long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Adaddu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many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Apisi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Apapisi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small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Uffu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Thigh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Ufuffu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Thighs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Laban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Lablaban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Patches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Furab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Afternoon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Fufurab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 afternoon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Creek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Walawer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creek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Pirak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Money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Palapirak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little money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Pesuk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Peso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Palapesuk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mere </a:t>
                      </a:r>
                      <a:r>
                        <a:rPr lang="en-US" dirty="0" err="1" smtClean="0"/>
                        <a:t>paso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Ποια είναι τα μορφήματα στα ακόλουθα δεδομένα από τα </a:t>
            </a:r>
            <a:r>
              <a:rPr lang="en-US" dirty="0" smtClean="0"/>
              <a:t>Cheyenne (</a:t>
            </a:r>
            <a:r>
              <a:rPr lang="sv-SE" dirty="0" smtClean="0"/>
              <a:t>B. </a:t>
            </a:r>
            <a:r>
              <a:rPr lang="el-GR" dirty="0" smtClean="0"/>
              <a:t>Αμερική);</a:t>
            </a:r>
            <a:endParaRPr lang="el-G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148064" y="548680"/>
          <a:ext cx="36576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eat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</a:t>
                      </a:r>
                      <a:r>
                        <a:rPr lang="en-US" baseline="0" dirty="0" smtClean="0"/>
                        <a:t> eats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Naešemesehe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already ate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Esaamesehehe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doesn’t eat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Emeomesehe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ate this morning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Eohkemesehe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always</a:t>
                      </a:r>
                      <a:r>
                        <a:rPr lang="en-US" baseline="0" dirty="0" smtClean="0"/>
                        <a:t> eats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Epevemesehe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eats well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Eohkepevemesehe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always eats well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Eohkesaapevemesehehe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never eats well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Esaaešemesehehe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has not eaten yet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Nameoešemesehe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already ate this morning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Naohkepevenemene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always sing well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Ιστορίες από την Τυπολογία </a:t>
            </a:r>
            <a:r>
              <a:rPr lang="en-US" dirty="0" smtClean="0"/>
              <a:t>VII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Harrison,  </a:t>
            </a:r>
            <a:r>
              <a:rPr lang="en-US" i="1" dirty="0" smtClean="0"/>
              <a:t>When Languages Die</a:t>
            </a:r>
            <a:r>
              <a:rPr lang="en-US" dirty="0" smtClean="0"/>
              <a:t>, OUP 2007, pp. 114 ff.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 άλλα λόγια…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(1) Η επιλογή των μορφημάτων</a:t>
            </a:r>
          </a:p>
          <a:p>
            <a:r>
              <a:rPr lang="el-GR" dirty="0" smtClean="0"/>
              <a:t>(2) Η μορφή των μορφημάτων (σωστά αλλόμορφα)</a:t>
            </a:r>
          </a:p>
          <a:p>
            <a:r>
              <a:rPr lang="el-GR" dirty="0" smtClean="0"/>
              <a:t>(3) Η σειρά των σωστών μορφημάτων</a:t>
            </a:r>
          </a:p>
          <a:p>
            <a:endParaRPr lang="el-GR" dirty="0"/>
          </a:p>
          <a:p>
            <a:r>
              <a:rPr lang="el-GR" dirty="0" smtClean="0"/>
              <a:t>Αυτές είναι τρεις παράμετροι στο επίπεδο της λέξης όπου μπορεί να γίνει διαγλωσσική σύγκριση</a:t>
            </a:r>
          </a:p>
          <a:p>
            <a:r>
              <a:rPr lang="el-GR" dirty="0" smtClean="0"/>
              <a:t>Θα ορίσουμε βασικές ερωτήσεις για κάθε μία από τις τρεις παραμέτρους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(1). Η επιλογή των μορφημάτων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Πώς χτίζονται οι λέξεις στις διάφορες γλώσσες</a:t>
            </a:r>
          </a:p>
          <a:p>
            <a:r>
              <a:rPr lang="el-GR" dirty="0" smtClean="0"/>
              <a:t>Εξαρτάται από την μακροδομή (αναλυτικές – συνθετικές – πολυσυνθετικές)</a:t>
            </a:r>
          </a:p>
          <a:p>
            <a:r>
              <a:rPr lang="el-GR" dirty="0" smtClean="0"/>
              <a:t>Δύο βασικές κατηγορίες μορφημάτων: ρίζες - προσφύματα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 πιθανοί συνδυασμοί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Α. ρίζα – ρίζα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	Σύνθεση: </a:t>
            </a:r>
            <a:r>
              <a:rPr lang="en-US" dirty="0" err="1" smtClean="0"/>
              <a:t>o’rang</a:t>
            </a:r>
            <a:r>
              <a:rPr lang="en-US" dirty="0" smtClean="0"/>
              <a:t> – </a:t>
            </a:r>
            <a:r>
              <a:rPr lang="en-US" dirty="0" err="1" smtClean="0"/>
              <a:t>oe’tan</a:t>
            </a:r>
            <a:r>
              <a:rPr lang="en-US" dirty="0" smtClean="0"/>
              <a:t> (Malay)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       </a:t>
            </a:r>
            <a:r>
              <a:rPr lang="el-GR" dirty="0" smtClean="0"/>
              <a:t>άνθρωπος – δάσος</a:t>
            </a:r>
          </a:p>
          <a:p>
            <a:r>
              <a:rPr lang="el-GR" dirty="0" smtClean="0"/>
              <a:t>Β. ρίζα – πρόσφυμα</a:t>
            </a:r>
          </a:p>
          <a:p>
            <a:r>
              <a:rPr lang="el-GR" dirty="0" smtClean="0"/>
              <a:t>Γ. πρόσφυμα – πρόσφυμα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u="sng" dirty="0" smtClean="0"/>
              <a:t>1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διαγλωσσική ερώτηση: Τι συνδυασμοί ριζών και προσφυμάτων είναι δυνατοί σε μία γλώσσα;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Προσφύματα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Σχετικά με το είδος των προσφυμάτων που υπάρχουν σε κάθε γλώσσα, μπορούμε να επισημάνουμε δύο ακόμα διαγλωσσικά σημεία:</a:t>
            </a:r>
          </a:p>
          <a:p>
            <a:r>
              <a:rPr lang="el-GR" u="sng" dirty="0" smtClean="0"/>
              <a:t>2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ερώτηση: Τα προσφύματα έχουν μόνο μία σημασία ή περισσότερες στην ίδια λέξη;</a:t>
            </a:r>
          </a:p>
          <a:p>
            <a:r>
              <a:rPr lang="el-GR" u="sng" dirty="0" smtClean="0"/>
              <a:t>3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ερώτηση: Τα προσφύματα έχουν μόνο μία σημασία ή περισσότερες εναλλακτικές σημασίες;</a:t>
            </a:r>
            <a:endParaRPr lang="el-GR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(2). Τα σωστά μορφήματα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Ελληνικά: οι άνθρωπ-οι, οι ποιητ-ές, οι παππού-δες ….</a:t>
            </a:r>
          </a:p>
          <a:p>
            <a:r>
              <a:rPr lang="el-GR" dirty="0" smtClean="0"/>
              <a:t>Φινλανδικά: </a:t>
            </a:r>
            <a:r>
              <a:rPr lang="en-US" dirty="0" err="1" smtClean="0"/>
              <a:t>kaapi</a:t>
            </a:r>
            <a:r>
              <a:rPr lang="en-US" dirty="0" smtClean="0"/>
              <a:t>-n, </a:t>
            </a:r>
            <a:r>
              <a:rPr lang="en-US" dirty="0" err="1" smtClean="0"/>
              <a:t>Mati</a:t>
            </a:r>
            <a:r>
              <a:rPr lang="en-US" dirty="0" smtClean="0"/>
              <a:t>-n, </a:t>
            </a:r>
            <a:r>
              <a:rPr lang="en-US" dirty="0" err="1" smtClean="0"/>
              <a:t>koulu</a:t>
            </a:r>
            <a:r>
              <a:rPr lang="en-US" dirty="0" smtClean="0"/>
              <a:t>-n (</a:t>
            </a:r>
            <a:r>
              <a:rPr lang="el-GR" dirty="0" smtClean="0"/>
              <a:t>του πίνακα, του Ματίν, του σχολείου)</a:t>
            </a:r>
          </a:p>
          <a:p>
            <a:r>
              <a:rPr lang="el-GR" u="sng" dirty="0" smtClean="0"/>
              <a:t>4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ερώτηση: Τα προσφύματα έχουν μία μορφή ή έχουν και αλλόμορφα (όχι φωνολογικά);</a:t>
            </a:r>
            <a:endParaRPr lang="el-GR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Υπάρχουν πάντα προσφύματα;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ορισμένες περιπτώσεις, μία σημασία δηλώνεται μέσα από την απουσία προσφύματος</a:t>
            </a:r>
          </a:p>
          <a:p>
            <a:r>
              <a:rPr lang="el-GR" dirty="0" smtClean="0"/>
              <a:t>Π.χ. </a:t>
            </a:r>
            <a:r>
              <a:rPr lang="en-US" dirty="0" smtClean="0"/>
              <a:t>Uxor</a:t>
            </a:r>
            <a:r>
              <a:rPr lang="el-GR" dirty="0" smtClean="0"/>
              <a:t>-</a:t>
            </a:r>
            <a:r>
              <a:rPr lang="en-US" dirty="0" smtClean="0"/>
              <a:t>, uxor-is, uxor-</a:t>
            </a:r>
            <a:r>
              <a:rPr lang="en-US" dirty="0" err="1" smtClean="0"/>
              <a:t>i</a:t>
            </a:r>
            <a:r>
              <a:rPr lang="en-US" dirty="0" smtClean="0"/>
              <a:t>, uxor-</a:t>
            </a:r>
            <a:r>
              <a:rPr lang="en-US" dirty="0" err="1" smtClean="0"/>
              <a:t>em</a:t>
            </a:r>
            <a:r>
              <a:rPr lang="en-US" dirty="0" smtClean="0"/>
              <a:t>, uxor-e</a:t>
            </a:r>
          </a:p>
          <a:p>
            <a:r>
              <a:rPr lang="el-GR" dirty="0" smtClean="0"/>
              <a:t>Μηδενικά μορφήματα</a:t>
            </a:r>
          </a:p>
          <a:p>
            <a:r>
              <a:rPr lang="el-GR" u="sng" dirty="0" smtClean="0"/>
              <a:t>5</a:t>
            </a:r>
            <a:r>
              <a:rPr lang="el-GR" u="sng" baseline="30000" dirty="0" smtClean="0"/>
              <a:t>η</a:t>
            </a:r>
            <a:r>
              <a:rPr lang="el-GR" u="sng" dirty="0" smtClean="0"/>
              <a:t> ερώτηση: Ποια προσφύματα έχουν διαγλωσσική δήλωση/έκφραση και ποια όχι;</a:t>
            </a:r>
            <a:endParaRPr lang="el-GR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554</TotalTime>
  <Words>1517</Words>
  <Application>Microsoft Office PowerPoint</Application>
  <PresentationFormat>On-screen Show (4:3)</PresentationFormat>
  <Paragraphs>247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Solstice</vt:lpstr>
      <vt:lpstr>Μορφολογική Τυπολογία ΙΙ</vt:lpstr>
      <vt:lpstr>Στο επίπεδο της λέξης</vt:lpstr>
      <vt:lpstr>Παραδείγματα</vt:lpstr>
      <vt:lpstr>Με άλλα λόγια…</vt:lpstr>
      <vt:lpstr>(1). Η επιλογή των μορφημάτων</vt:lpstr>
      <vt:lpstr>3 πιθανοί συνδυασμοί</vt:lpstr>
      <vt:lpstr>Προσφύματα</vt:lpstr>
      <vt:lpstr>(2). Τα σωστά μορφήματα</vt:lpstr>
      <vt:lpstr>Υπάρχουν πάντα προσφύματα;</vt:lpstr>
      <vt:lpstr>(3). Η σειρά των μορφημάτων</vt:lpstr>
      <vt:lpstr>Σπανιότερα</vt:lpstr>
      <vt:lpstr>Υπερτεμαχιακή δήλωση</vt:lpstr>
      <vt:lpstr>Τι απαντήσεις ψάχνουμε;</vt:lpstr>
      <vt:lpstr>(1).  Επιλογή μορφημάτων</vt:lpstr>
      <vt:lpstr>Ερώτηση 1η </vt:lpstr>
      <vt:lpstr>Ερώτηση 2η</vt:lpstr>
      <vt:lpstr>Ερώτηση 3η </vt:lpstr>
      <vt:lpstr>Συγκρητισμός</vt:lpstr>
      <vt:lpstr>Καθολικά (σχετικά)</vt:lpstr>
      <vt:lpstr>(2).  Τα σωστά μορφήματα</vt:lpstr>
      <vt:lpstr>Ποικιλία από αναδιπλασιασμό</vt:lpstr>
      <vt:lpstr>Μορφή του αναδιπλασιασμού</vt:lpstr>
      <vt:lpstr>Μορφή του αναδιπλασιασμού ΙΙ</vt:lpstr>
      <vt:lpstr>Σημασία του αναδιπλασιασμού</vt:lpstr>
      <vt:lpstr>Αύξηση / Επίταση σημασίας</vt:lpstr>
      <vt:lpstr>Μετρίαση σημασίας</vt:lpstr>
      <vt:lpstr>Μηδενικά μορφήματα: 5η ερώτηση</vt:lpstr>
      <vt:lpstr>Μηδενικά μορφήματα ΙΙ</vt:lpstr>
      <vt:lpstr>Μηδενικά μορφήματα διαγλωσσικά</vt:lpstr>
      <vt:lpstr>Δήλωση και συχνότητα</vt:lpstr>
      <vt:lpstr>(3). Η σειρά των μορφημάτων [6η ερώτηση]</vt:lpstr>
      <vt:lpstr>Προθηματοποίηση ή Επιθηματοποίηση;</vt:lpstr>
      <vt:lpstr>Άσκηση Ι</vt:lpstr>
      <vt:lpstr>Άσκηση ΙΙ</vt:lpstr>
      <vt:lpstr>Ιστορίες από την Τυπολογία VII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Μορφολογική Τυπολογία ΙΙ</dc:title>
  <dc:creator>Δεσποινούλα</dc:creator>
  <cp:lastModifiedBy>Δεσποινούλα</cp:lastModifiedBy>
  <cp:revision>108</cp:revision>
  <dcterms:created xsi:type="dcterms:W3CDTF">2015-04-21T07:17:41Z</dcterms:created>
  <dcterms:modified xsi:type="dcterms:W3CDTF">2015-04-28T07:39:24Z</dcterms:modified>
</cp:coreProperties>
</file>