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22" r:id="rId2"/>
    <p:sldId id="459" r:id="rId3"/>
    <p:sldId id="477" r:id="rId4"/>
    <p:sldId id="476" r:id="rId5"/>
    <p:sldId id="479" r:id="rId6"/>
    <p:sldId id="513" r:id="rId7"/>
    <p:sldId id="503" r:id="rId8"/>
    <p:sldId id="502" r:id="rId9"/>
    <p:sldId id="478" r:id="rId10"/>
    <p:sldId id="480" r:id="rId11"/>
    <p:sldId id="504" r:id="rId12"/>
    <p:sldId id="481" r:id="rId13"/>
    <p:sldId id="482" r:id="rId14"/>
    <p:sldId id="483" r:id="rId15"/>
    <p:sldId id="515" r:id="rId16"/>
    <p:sldId id="514" r:id="rId17"/>
    <p:sldId id="382" r:id="rId18"/>
    <p:sldId id="446" r:id="rId19"/>
  </p:sldIdLst>
  <p:sldSz cx="9144000" cy="6858000" type="screen4x3"/>
  <p:notesSz cx="6888163" cy="960755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Λοίζος Σόφος" initials="ΛΣ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Φωτεινό στυλ 1 - Έμφαση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67" autoAdjust="0"/>
    <p:restoredTop sz="94660"/>
  </p:normalViewPr>
  <p:slideViewPr>
    <p:cSldViewPr>
      <p:cViewPr varScale="1">
        <p:scale>
          <a:sx n="81" d="100"/>
          <a:sy n="81" d="100"/>
        </p:scale>
        <p:origin x="187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984500" cy="481013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2077" y="4"/>
            <a:ext cx="2984500" cy="481013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>
              <a:defRPr sz="1200"/>
            </a:lvl1pPr>
          </a:lstStyle>
          <a:p>
            <a:fld id="{ABA78150-DC0A-4645-8B13-D54FFBE8EBBA}" type="datetimeFigureOut">
              <a:rPr lang="el-GR" smtClean="0"/>
              <a:t>7/12/2018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6538"/>
            <a:ext cx="2984500" cy="481012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2077" y="9126538"/>
            <a:ext cx="2984500" cy="481012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>
              <a:defRPr sz="1200"/>
            </a:lvl1pPr>
          </a:lstStyle>
          <a:p>
            <a:fld id="{9C50D910-93A8-4275-B377-1BD85BAB17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984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482046"/>
          </a:xfrm>
          <a:prstGeom prst="rect">
            <a:avLst/>
          </a:prstGeom>
        </p:spPr>
        <p:txBody>
          <a:bodyPr vert="horz" lIns="94244" tIns="47122" rIns="94244" bIns="47122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482046"/>
          </a:xfrm>
          <a:prstGeom prst="rect">
            <a:avLst/>
          </a:prstGeom>
        </p:spPr>
        <p:txBody>
          <a:bodyPr vert="horz" lIns="94244" tIns="47122" rIns="94244" bIns="47122" rtlCol="0"/>
          <a:lstStyle>
            <a:lvl1pPr algn="r">
              <a:defRPr sz="1200"/>
            </a:lvl1pPr>
          </a:lstStyle>
          <a:p>
            <a:fld id="{3F1D1457-11D8-4A90-B566-8EA2456D75B6}" type="datetimeFigureOut">
              <a:rPr lang="el-GR" smtClean="0"/>
              <a:t>7/12/2018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84288" y="1201738"/>
            <a:ext cx="4319587" cy="3241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44" tIns="47122" rIns="94244" bIns="47122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623636"/>
            <a:ext cx="5510530" cy="3782973"/>
          </a:xfrm>
          <a:prstGeom prst="rect">
            <a:avLst/>
          </a:prstGeom>
        </p:spPr>
        <p:txBody>
          <a:bodyPr vert="horz" lIns="94244" tIns="47122" rIns="94244" bIns="4712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25511"/>
            <a:ext cx="2984871" cy="482045"/>
          </a:xfrm>
          <a:prstGeom prst="rect">
            <a:avLst/>
          </a:prstGeom>
        </p:spPr>
        <p:txBody>
          <a:bodyPr vert="horz" lIns="94244" tIns="47122" rIns="94244" bIns="47122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9" y="9125511"/>
            <a:ext cx="2984871" cy="482045"/>
          </a:xfrm>
          <a:prstGeom prst="rect">
            <a:avLst/>
          </a:prstGeom>
        </p:spPr>
        <p:txBody>
          <a:bodyPr vert="horz" lIns="94244" tIns="47122" rIns="94244" bIns="47122" rtlCol="0" anchor="b"/>
          <a:lstStyle>
            <a:lvl1pPr algn="r">
              <a:defRPr sz="1200"/>
            </a:lvl1pPr>
          </a:lstStyle>
          <a:p>
            <a:fld id="{52EC38FD-BC8C-4679-A92A-AC8E23D218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7678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7/12/2018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7/12/2018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7/12/2018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7/12/2018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7/12/2018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7/12/2018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7/12/2018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earvanitis@upatras.g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ofstede-insights.com/country-comparison/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earvanitis@upatras.gr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ndiversity.com/2019-conference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>
          <a:xfrm>
            <a:off x="683568" y="2232074"/>
            <a:ext cx="7920880" cy="2033635"/>
          </a:xfrm>
        </p:spPr>
        <p:txBody>
          <a:bodyPr>
            <a:noAutofit/>
          </a:bodyPr>
          <a:lstStyle/>
          <a:p>
            <a:r>
              <a:rPr lang="el-GR" sz="3200" b="1" dirty="0"/>
              <a:t>ΔΙΑΠΟΛΙΤΙΣΜΙΚΗ ΕΚΠΑΙΔΕΥΣΗ ΕΚΠΑΙΔΕΥΤΙΚΩΝ </a:t>
            </a:r>
            <a:br>
              <a:rPr lang="el-GR" sz="4000" b="1" dirty="0"/>
            </a:br>
            <a:r>
              <a:rPr lang="el-GR" sz="2400" b="1" dirty="0"/>
              <a:t>ΠΟΛΙΤΙΣΜΙΚΟΙ ΚΑΙ ΑΞΙΑΚΟΙ</a:t>
            </a:r>
            <a:br>
              <a:rPr lang="el-GR" sz="2400" b="1" dirty="0"/>
            </a:br>
            <a:r>
              <a:rPr lang="el-GR" sz="2400" b="1" dirty="0"/>
              <a:t>ΠΡΟΣΑΝΑΤΟΛΙΣΜΟΙ</a:t>
            </a:r>
            <a:endParaRPr lang="en-US" sz="2400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 flipH="1">
            <a:off x="1520732" y="5837735"/>
            <a:ext cx="6102536" cy="1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Τίτλος 3"/>
          <p:cNvSpPr txBox="1">
            <a:spLocks/>
          </p:cNvSpPr>
          <p:nvPr/>
        </p:nvSpPr>
        <p:spPr>
          <a:xfrm>
            <a:off x="15989" y="4082361"/>
            <a:ext cx="9144000" cy="16420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l-GR" sz="1600" b="1" dirty="0"/>
          </a:p>
          <a:p>
            <a:r>
              <a:rPr lang="el-GR" sz="1800" b="1" dirty="0">
                <a:latin typeface="Arial" panose="020B0604020202020204" pitchFamily="34" charset="0"/>
                <a:cs typeface="Arial" panose="020B0604020202020204" pitchFamily="34" charset="0"/>
              </a:rPr>
              <a:t>Ευγενία Αρβανίτη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l-G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1800" dirty="0">
                <a:latin typeface="Arial" panose="020B0604020202020204" pitchFamily="34" charset="0"/>
                <a:cs typeface="Arial" panose="020B0604020202020204" pitchFamily="34" charset="0"/>
              </a:rPr>
              <a:t>Επίκουρη Καθηγήτρια ΤΕΕΑΠΗ</a:t>
            </a:r>
            <a:r>
              <a:rPr lang="el-GR" sz="1800" i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earvanitis@upatras.gr</a:t>
            </a:r>
            <a:endParaRPr lang="en-US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Ευθεία γραμμή σύνδεσης 13"/>
          <p:cNvCxnSpPr/>
          <p:nvPr/>
        </p:nvCxnSpPr>
        <p:spPr>
          <a:xfrm flipH="1">
            <a:off x="1547664" y="2132856"/>
            <a:ext cx="6102536" cy="1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εία γραμμή σύνδεσης 14"/>
          <p:cNvCxnSpPr/>
          <p:nvPr/>
        </p:nvCxnSpPr>
        <p:spPr>
          <a:xfrm flipH="1">
            <a:off x="-17168" y="1"/>
            <a:ext cx="9148556" cy="0"/>
          </a:xfrm>
          <a:prstGeom prst="line">
            <a:avLst/>
          </a:prstGeom>
          <a:ln w="190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Ευθεία γραμμή σύνδεσης 18"/>
          <p:cNvCxnSpPr/>
          <p:nvPr/>
        </p:nvCxnSpPr>
        <p:spPr>
          <a:xfrm flipH="1">
            <a:off x="-17168" y="6813376"/>
            <a:ext cx="9197680" cy="0"/>
          </a:xfrm>
          <a:prstGeom prst="line">
            <a:avLst/>
          </a:prstGeom>
          <a:ln w="190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utoShape 2" descr="Sigillo di Atene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Εικόνα 7">
            <a:extLst>
              <a:ext uri="{FF2B5EF4-FFF2-40B4-BE49-F238E27FC236}">
                <a16:creationId xmlns:a16="http://schemas.microsoft.com/office/drawing/2014/main" id="{F41509BA-E18B-5446-B10B-3527C2C30A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5" y="260648"/>
            <a:ext cx="3720242" cy="1395512"/>
          </a:xfrm>
          <a:prstGeom prst="rect">
            <a:avLst/>
          </a:prstGeom>
        </p:spPr>
      </p:pic>
      <p:pic>
        <p:nvPicPr>
          <p:cNvPr id="13" name="6 - Εικόνα" descr="FIDLen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923928" y="260648"/>
            <a:ext cx="5220072" cy="1494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071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Απόσταση εξουσίας</a:t>
            </a:r>
            <a:br>
              <a:rPr lang="el-GR" sz="3200" dirty="0">
                <a:solidFill>
                  <a:schemeClr val="bg1"/>
                </a:solidFill>
              </a:rPr>
            </a:br>
            <a:endParaRPr lang="el-GR" sz="3200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αντανακλά τον βαθμό στον οποίο ένας πολιτισμός </a:t>
            </a:r>
            <a:r>
              <a:rPr lang="el-GR" sz="2400" b="1" dirty="0">
                <a:solidFill>
                  <a:schemeClr val="tx1"/>
                </a:solidFill>
              </a:rPr>
              <a:t>ανέχεται την ανισότητα </a:t>
            </a:r>
            <a:r>
              <a:rPr lang="el-GR" sz="2400" dirty="0">
                <a:solidFill>
                  <a:schemeClr val="tx1"/>
                </a:solidFill>
              </a:rPr>
              <a:t>στην κατανομή της εξουσίας.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Στους πολιτισμούς με μεγαλύτερη απόσταση εξουσίας, οι ανισότητες ανάμεσα στους ανθρώπους είναι τόσο </a:t>
            </a:r>
            <a:r>
              <a:rPr lang="el-GR" sz="2400" b="1" dirty="0">
                <a:solidFill>
                  <a:schemeClr val="tx1"/>
                </a:solidFill>
              </a:rPr>
              <a:t>αναμενόμενες όσο και επιθυμητές</a:t>
            </a:r>
            <a:r>
              <a:rPr lang="el-GR" sz="2400" dirty="0">
                <a:solidFill>
                  <a:schemeClr val="tx1"/>
                </a:solidFill>
              </a:rPr>
              <a:t>.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Οι λιγότερο ισχυροί άνθρωποι οφείλουν να </a:t>
            </a:r>
            <a:r>
              <a:rPr lang="el-GR" sz="2400" b="1" dirty="0">
                <a:solidFill>
                  <a:schemeClr val="tx1"/>
                </a:solidFill>
              </a:rPr>
              <a:t>εξαρτώνται</a:t>
            </a:r>
            <a:r>
              <a:rPr lang="el-GR" sz="2400" dirty="0">
                <a:solidFill>
                  <a:schemeClr val="tx1"/>
                </a:solidFill>
              </a:rPr>
              <a:t> από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τους ισχυρότερους. 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Τα παιδιά οφείλουν να είναι </a:t>
            </a:r>
            <a:r>
              <a:rPr lang="el-GR" sz="2000" b="1" dirty="0">
                <a:solidFill>
                  <a:schemeClr val="tx1"/>
                </a:solidFill>
              </a:rPr>
              <a:t>υπάκουα</a:t>
            </a:r>
            <a:r>
              <a:rPr lang="el-GR" sz="2000" dirty="0">
                <a:solidFill>
                  <a:schemeClr val="tx1"/>
                </a:solidFill>
              </a:rPr>
              <a:t> προς τους γονείς και δεν αντιμετωπίζονται ως ισότιμα μέλη, ενώ οι άνθρωποι είναι υποχρεωμένοι να επιδεικνύουν </a:t>
            </a:r>
            <a:r>
              <a:rPr lang="el-GR" sz="2000" b="1" dirty="0">
                <a:solidFill>
                  <a:schemeClr val="tx1"/>
                </a:solidFill>
              </a:rPr>
              <a:t>σεβασμό</a:t>
            </a:r>
            <a:r>
              <a:rPr lang="el-GR" sz="2000" dirty="0">
                <a:solidFill>
                  <a:schemeClr val="tx1"/>
                </a:solidFill>
              </a:rPr>
              <a:t> προς όσους κατέχουν θέση υψηλότερη από τη δική τους.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Οι πολιτισμοί με μικρότερη απόσταση εξουσίας τονίζουν την </a:t>
            </a:r>
            <a:r>
              <a:rPr lang="el-GR" sz="2000" b="1" dirty="0">
                <a:solidFill>
                  <a:schemeClr val="tx1"/>
                </a:solidFill>
              </a:rPr>
              <a:t>ισότητα ανάμεσα στους ανθρώπους</a:t>
            </a:r>
            <a:r>
              <a:rPr lang="el-GR" sz="2000" dirty="0">
                <a:solidFill>
                  <a:schemeClr val="tx1"/>
                </a:solidFill>
              </a:rPr>
              <a:t>, υπογραμμίζοντας το γεγονός ότι θα έπρεπε να υπάρχει αλληλεξάρτηση μεταξύ ανθρώπων σε διαφορετικά επίπεδα εξουσίας.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931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Απόσταση εξουσίας</a:t>
            </a:r>
            <a:br>
              <a:rPr lang="el-GR" sz="3200" dirty="0">
                <a:solidFill>
                  <a:schemeClr val="bg1"/>
                </a:solidFill>
              </a:rPr>
            </a:br>
            <a:endParaRPr lang="el-GR" sz="3200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Οι πολιτισμοί αυτοί ενδέχεται να επικοινωνούν με τρόπο που ενισχύει την ιεραρχία στις διαπροσωπικές σχέσεις, ενώ όταν χαρακτηρίζονται από </a:t>
            </a:r>
            <a:r>
              <a:rPr lang="el-GR" sz="2400" b="1" dirty="0">
                <a:solidFill>
                  <a:schemeClr val="tx1"/>
                </a:solidFill>
              </a:rPr>
              <a:t>μεγάλη απόσταση εξουσίας τείνουν να προσανατολίζονται προς την απολυταρχία</a:t>
            </a:r>
            <a:r>
              <a:rPr lang="el-GR" sz="2400" dirty="0">
                <a:solidFill>
                  <a:schemeClr val="tx1"/>
                </a:solidFill>
              </a:rPr>
              <a:t>, καθεστώς που υπαγορεύει μια ιεραρχική δομή κοινωνικών σχέσεων.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Σε τέτοιους πολιτισμούς μεγιστοποιούνται οι διαφορές ως προς την ηλικία και την κοινωνική θέση.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l-GR" sz="1600" dirty="0">
                <a:solidFill>
                  <a:schemeClr val="tx1"/>
                </a:solidFill>
              </a:rPr>
              <a:t>Οι </a:t>
            </a:r>
            <a:r>
              <a:rPr lang="el-GR" sz="1600" dirty="0" err="1">
                <a:solidFill>
                  <a:schemeClr val="tx1"/>
                </a:solidFill>
              </a:rPr>
              <a:t>φιλιππίνες</a:t>
            </a:r>
            <a:r>
              <a:rPr lang="el-GR" sz="1600" dirty="0">
                <a:solidFill>
                  <a:schemeClr val="tx1"/>
                </a:solidFill>
              </a:rPr>
              <a:t>, το Μεξικό, η Βενεζουέλα, η Ινδία, η Σιγκαπούρη, η Βραζιλία, το </a:t>
            </a:r>
            <a:r>
              <a:rPr lang="el-GR" sz="1600" dirty="0" err="1">
                <a:solidFill>
                  <a:schemeClr val="tx1"/>
                </a:solidFill>
              </a:rPr>
              <a:t>χονγκ</a:t>
            </a:r>
            <a:r>
              <a:rPr lang="el-GR" sz="1600" dirty="0">
                <a:solidFill>
                  <a:schemeClr val="tx1"/>
                </a:solidFill>
              </a:rPr>
              <a:t> Κονγκ, η Γαλλία και η Κολομβία αποτελούν πολιτισμούς </a:t>
            </a:r>
            <a:r>
              <a:rPr lang="el-GR" sz="1600" b="1" dirty="0">
                <a:solidFill>
                  <a:schemeClr val="tx1"/>
                </a:solidFill>
              </a:rPr>
              <a:t>με μεγαλύτερη απόσταση εξουσίας</a:t>
            </a:r>
            <a:r>
              <a:rPr lang="el-GR" sz="1600" dirty="0">
                <a:solidFill>
                  <a:schemeClr val="tx1"/>
                </a:solidFill>
              </a:rPr>
              <a:t> (</a:t>
            </a:r>
            <a:r>
              <a:rPr lang="el-GR" sz="1600" dirty="0" err="1">
                <a:solidFill>
                  <a:schemeClr val="tx1"/>
                </a:solidFill>
              </a:rPr>
              <a:t>Hofstede</a:t>
            </a:r>
            <a:r>
              <a:rPr lang="el-GR" sz="1600" dirty="0">
                <a:solidFill>
                  <a:schemeClr val="tx1"/>
                </a:solidFill>
              </a:rPr>
              <a:t>, 1980).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el-GR" sz="2000" dirty="0">
              <a:solidFill>
                <a:schemeClr val="tx1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Οι κοινωνικές σχέσεις είναι περισσότερο </a:t>
            </a:r>
            <a:r>
              <a:rPr lang="el-GR" sz="2000" b="1" dirty="0">
                <a:solidFill>
                  <a:schemeClr val="tx1"/>
                </a:solidFill>
              </a:rPr>
              <a:t>ευθείες και λιγότερο επίσημες</a:t>
            </a:r>
            <a:r>
              <a:rPr lang="el-GR" sz="2000" dirty="0">
                <a:solidFill>
                  <a:schemeClr val="tx1"/>
                </a:solidFill>
              </a:rPr>
              <a:t>. Χώρες όπως η Αυστραλία, η Νέα </a:t>
            </a:r>
            <a:r>
              <a:rPr lang="el-GR" sz="2000" dirty="0" err="1">
                <a:solidFill>
                  <a:schemeClr val="tx1"/>
                </a:solidFill>
              </a:rPr>
              <a:t>ζηλανδία</a:t>
            </a:r>
            <a:r>
              <a:rPr lang="el-GR" sz="2000" dirty="0">
                <a:solidFill>
                  <a:schemeClr val="tx1"/>
                </a:solidFill>
              </a:rPr>
              <a:t>, το Ισραήλ, η Δανία, η Ιρλανδία, η Σουηδία, η Νορβηγία, η </a:t>
            </a:r>
            <a:r>
              <a:rPr lang="el-GR" sz="2000" dirty="0" err="1">
                <a:solidFill>
                  <a:schemeClr val="tx1"/>
                </a:solidFill>
              </a:rPr>
              <a:t>φινλανδία</a:t>
            </a:r>
            <a:r>
              <a:rPr lang="el-GR" sz="2000" dirty="0">
                <a:solidFill>
                  <a:schemeClr val="tx1"/>
                </a:solidFill>
              </a:rPr>
              <a:t> και η Ελβετία σημειώνουν χαμηλή βαθμολογία στην απόσταση εξουσίας.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3979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Αποφυγή αβεβαιότητας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lvl="1" algn="just"/>
            <a:r>
              <a:rPr lang="el-GR" sz="2400" dirty="0">
                <a:solidFill>
                  <a:schemeClr val="tx1"/>
                </a:solidFill>
              </a:rPr>
              <a:t>αντικατοπτρίζει την </a:t>
            </a:r>
            <a:r>
              <a:rPr lang="el-GR" sz="2400" b="1" dirty="0">
                <a:solidFill>
                  <a:schemeClr val="tx1"/>
                </a:solidFill>
              </a:rPr>
              <a:t>ανοχή ενός πολιτισμού στην ασάφεια</a:t>
            </a:r>
            <a:r>
              <a:rPr lang="el-GR" sz="2400" dirty="0">
                <a:solidFill>
                  <a:schemeClr val="tx1"/>
                </a:solidFill>
              </a:rPr>
              <a:t>, καθώς και τον βαθμό στον οποίο αποδέχεται την ανάληψη ρίσκων.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Στους πολιτισμούς με </a:t>
            </a:r>
            <a:r>
              <a:rPr lang="el-GR" sz="2000" b="1" dirty="0">
                <a:solidFill>
                  <a:schemeClr val="tx1"/>
                </a:solidFill>
              </a:rPr>
              <a:t>υψηλή αποφυγή αβεβαιότητας</a:t>
            </a:r>
            <a:r>
              <a:rPr lang="el-GR" sz="2000" dirty="0">
                <a:solidFill>
                  <a:schemeClr val="tx1"/>
                </a:solidFill>
              </a:rPr>
              <a:t>, οι άνθρωποι είναι ενεργοί και αναζητούν </a:t>
            </a:r>
            <a:r>
              <a:rPr lang="el-GR" sz="2000" b="1" dirty="0">
                <a:solidFill>
                  <a:schemeClr val="tx1"/>
                </a:solidFill>
              </a:rPr>
              <a:t>ασφάλεια</a:t>
            </a:r>
            <a:r>
              <a:rPr lang="el-GR" sz="2000" dirty="0">
                <a:solidFill>
                  <a:schemeClr val="tx1"/>
                </a:solidFill>
              </a:rPr>
              <a:t>·</a:t>
            </a:r>
            <a:endParaRPr lang="en-AU" sz="2000" dirty="0">
              <a:solidFill>
                <a:schemeClr val="tx1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 οι πολιτισμοί που παρουσιάζουν ήπια αποφυγή αβεβαιότητας είναι στοχαστικοί, λιγότερο επιθετικοί, μη συναισθηματικοί, χαλαροί, αποδέχονται το προσωπικό ρίσκο και είναι σχετικά ανεκτικοί.</a:t>
            </a:r>
          </a:p>
          <a:p>
            <a:pPr lvl="1" algn="just"/>
            <a:r>
              <a:rPr lang="el-GR" sz="2000" dirty="0">
                <a:solidFill>
                  <a:schemeClr val="tx1"/>
                </a:solidFill>
              </a:rPr>
              <a:t>Σύμφωνα με την κλίμακα του </a:t>
            </a:r>
            <a:r>
              <a:rPr lang="el-GR" sz="2000" dirty="0" err="1">
                <a:solidFill>
                  <a:schemeClr val="tx1"/>
                </a:solidFill>
              </a:rPr>
              <a:t>Hofstede</a:t>
            </a:r>
            <a:r>
              <a:rPr lang="el-GR" sz="2000" dirty="0">
                <a:solidFill>
                  <a:schemeClr val="tx1"/>
                </a:solidFill>
              </a:rPr>
              <a:t> (2001),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η Ελλάδα, η Πορτογαλία, το Βέλγιο, η Ιαπωνία, το Περού, η Γαλλία, η </a:t>
            </a:r>
            <a:r>
              <a:rPr lang="el-GR" sz="2000" dirty="0" err="1">
                <a:solidFill>
                  <a:schemeClr val="tx1"/>
                </a:solidFill>
              </a:rPr>
              <a:t>χιλή</a:t>
            </a:r>
            <a:r>
              <a:rPr lang="el-GR" sz="2000" dirty="0">
                <a:solidFill>
                  <a:schemeClr val="tx1"/>
                </a:solidFill>
              </a:rPr>
              <a:t>, η Ισπανία και η Αργεντινή εμφανίζουν </a:t>
            </a:r>
            <a:r>
              <a:rPr lang="el-GR" sz="2000" b="1" dirty="0">
                <a:solidFill>
                  <a:schemeClr val="tx1"/>
                </a:solidFill>
              </a:rPr>
              <a:t>υψηλό βαθμό</a:t>
            </a:r>
            <a:r>
              <a:rPr lang="el-GR" sz="2000" dirty="0">
                <a:solidFill>
                  <a:schemeClr val="tx1"/>
                </a:solidFill>
              </a:rPr>
              <a:t> αποφυγής αβεβαιότητας,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ενώ η Δανία, η Σουηδία, η Νορβηγία, η </a:t>
            </a:r>
            <a:r>
              <a:rPr lang="el-GR" sz="2000" dirty="0" err="1">
                <a:solidFill>
                  <a:schemeClr val="tx1"/>
                </a:solidFill>
              </a:rPr>
              <a:t>φινλανδία</a:t>
            </a:r>
            <a:r>
              <a:rPr lang="el-GR" sz="2000" dirty="0">
                <a:solidFill>
                  <a:schemeClr val="tx1"/>
                </a:solidFill>
              </a:rPr>
              <a:t>, η Ιρλανδία, η Μεγάλη Βρετανία, οι Κάτω χώρες, οι </a:t>
            </a:r>
            <a:r>
              <a:rPr lang="el-GR" sz="2000" dirty="0" err="1">
                <a:solidFill>
                  <a:schemeClr val="tx1"/>
                </a:solidFill>
              </a:rPr>
              <a:t>φιλιππίνες</a:t>
            </a:r>
            <a:r>
              <a:rPr lang="el-GR" sz="2000" dirty="0">
                <a:solidFill>
                  <a:schemeClr val="tx1"/>
                </a:solidFill>
              </a:rPr>
              <a:t> και οι Ηνωμένες Πολιτείες εμφανίζουν </a:t>
            </a:r>
            <a:r>
              <a:rPr lang="el-GR" sz="2000" b="1" dirty="0">
                <a:solidFill>
                  <a:schemeClr val="tx1"/>
                </a:solidFill>
              </a:rPr>
              <a:t>χαμηλό βαθμό</a:t>
            </a:r>
            <a:r>
              <a:rPr lang="el-GR" sz="2000" dirty="0">
                <a:solidFill>
                  <a:schemeClr val="tx1"/>
                </a:solidFill>
              </a:rPr>
              <a:t> αποφυγής αβεβαιότητας.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000" b="1" dirty="0">
                <a:solidFill>
                  <a:schemeClr val="tx1"/>
                </a:solidFill>
              </a:rPr>
              <a:t>Οι πολιτισμοί συλλογικότητας συνήθως παρουσιάζουν μεγαλύτερη αποφυγή αβεβαιότητας.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0490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ΚΡΙΤΙΚΗ ΣΚΕΨΗ</a:t>
            </a:r>
            <a:br>
              <a:rPr lang="el-GR" sz="3200" dirty="0">
                <a:solidFill>
                  <a:schemeClr val="bg1"/>
                </a:solidFill>
              </a:rPr>
            </a:br>
            <a:endParaRPr lang="el-GR" sz="3200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Πιστεύετε ότι ο προσανατολισμός μιας χώρας ως προς την </a:t>
            </a:r>
            <a:r>
              <a:rPr lang="el-GR" b="1" dirty="0">
                <a:solidFill>
                  <a:schemeClr val="tx1"/>
                </a:solidFill>
              </a:rPr>
              <a:t>ανάληψη ρίσκων </a:t>
            </a:r>
            <a:r>
              <a:rPr lang="el-GR" dirty="0">
                <a:solidFill>
                  <a:schemeClr val="tx1"/>
                </a:solidFill>
              </a:rPr>
              <a:t>σχετίζεται με το οικονομικό και το πολιτικό της σύστημα;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Πώς θα μπορούσε η αποφυγή αβεβαιότητας να σχετίζεται επίσης με το επίπεδο </a:t>
            </a:r>
            <a:r>
              <a:rPr lang="el-GR" b="1" dirty="0">
                <a:solidFill>
                  <a:schemeClr val="tx1"/>
                </a:solidFill>
              </a:rPr>
              <a:t>οικονομικής ασφάλειας </a:t>
            </a:r>
            <a:r>
              <a:rPr lang="el-GR" dirty="0">
                <a:solidFill>
                  <a:schemeClr val="tx1"/>
                </a:solidFill>
              </a:rPr>
              <a:t>σε μια ορισμένη ιστορική περίοδο;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5518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2800" b="1" dirty="0">
                <a:solidFill>
                  <a:schemeClr val="bg1"/>
                </a:solidFill>
              </a:rPr>
              <a:t>Μακροπρόθεσμος και βραχυπρόθεσμος προσανατολισμός</a:t>
            </a:r>
            <a:br>
              <a:rPr lang="el-GR" sz="3200" dirty="0">
                <a:solidFill>
                  <a:schemeClr val="bg1"/>
                </a:solidFill>
              </a:rPr>
            </a:br>
            <a:endParaRPr lang="el-GR" sz="3200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lvl="1" algn="just"/>
            <a:r>
              <a:rPr lang="el-GR" sz="2400" b="1" dirty="0">
                <a:solidFill>
                  <a:schemeClr val="tx1"/>
                </a:solidFill>
              </a:rPr>
              <a:t>αφορά τις αξίες που διέπουν τις κοινωνικές σχέσεις</a:t>
            </a:r>
            <a:r>
              <a:rPr lang="el-GR" sz="2400" dirty="0">
                <a:solidFill>
                  <a:schemeClr val="tx1"/>
                </a:solidFill>
              </a:rPr>
              <a:t>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Οι άνθρωποι που εμφανίζουν </a:t>
            </a:r>
            <a:r>
              <a:rPr lang="el-GR" sz="2000" b="1" dirty="0">
                <a:solidFill>
                  <a:schemeClr val="tx1"/>
                </a:solidFill>
              </a:rPr>
              <a:t>μακροπρόθεσμο</a:t>
            </a:r>
            <a:r>
              <a:rPr lang="el-GR" sz="2000" dirty="0">
                <a:solidFill>
                  <a:schemeClr val="tx1"/>
                </a:solidFill>
              </a:rPr>
              <a:t> προσανατολισμό συνήθως είναι άτομα </a:t>
            </a:r>
            <a:r>
              <a:rPr lang="el-GR" sz="2000" b="1" dirty="0">
                <a:solidFill>
                  <a:schemeClr val="tx1"/>
                </a:solidFill>
              </a:rPr>
              <a:t>αφοσιωμένα στους στόχους τους</a:t>
            </a:r>
            <a:r>
              <a:rPr lang="el-GR" sz="2000" dirty="0">
                <a:solidFill>
                  <a:schemeClr val="tx1"/>
                </a:solidFill>
              </a:rPr>
              <a:t>, με κίνητρο, υπεύθυνα και μορφωμένα, με αίσθηση καθήκοντος, καθώς και </a:t>
            </a:r>
            <a:r>
              <a:rPr lang="el-GR" sz="2000" dirty="0" err="1">
                <a:solidFill>
                  <a:schemeClr val="tx1"/>
                </a:solidFill>
              </a:rPr>
              <a:t>οργανωσιακή</a:t>
            </a:r>
            <a:r>
              <a:rPr lang="el-GR" sz="2000" dirty="0">
                <a:solidFill>
                  <a:schemeClr val="tx1"/>
                </a:solidFill>
              </a:rPr>
              <a:t> ταυτότητα και αφοσίωση.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l-GR" sz="1600" b="1" dirty="0">
                <a:solidFill>
                  <a:schemeClr val="tx1"/>
                </a:solidFill>
              </a:rPr>
              <a:t>ενθαρρύνει τη λιτότητα, την αποταμίευση, την επιμονή στην επίτευξη αποτελεσμάτων</a:t>
            </a:r>
            <a:r>
              <a:rPr lang="el-GR" sz="1600" dirty="0">
                <a:solidFill>
                  <a:schemeClr val="tx1"/>
                </a:solidFill>
              </a:rPr>
              <a:t>, την </a:t>
            </a:r>
            <a:r>
              <a:rPr lang="el-GR" sz="1600" b="1" dirty="0">
                <a:solidFill>
                  <a:schemeClr val="tx1"/>
                </a:solidFill>
              </a:rPr>
              <a:t>ταξινόμηση των σχέσεων </a:t>
            </a:r>
            <a:r>
              <a:rPr lang="el-GR" sz="1600" dirty="0">
                <a:solidFill>
                  <a:schemeClr val="tx1"/>
                </a:solidFill>
              </a:rPr>
              <a:t>ανάλογα με την κοινωνική τους θέση και την προθυμία να υποταχθεί κανείς για την επίτευξη ενός στόχου.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tx1"/>
                </a:solidFill>
              </a:rPr>
              <a:t>	</a:t>
            </a:r>
            <a:r>
              <a:rPr lang="el-GR" sz="2000" dirty="0">
                <a:solidFill>
                  <a:schemeClr val="tx1"/>
                </a:solidFill>
              </a:rPr>
              <a:t>το </a:t>
            </a:r>
            <a:r>
              <a:rPr lang="el-GR" sz="2000" dirty="0" err="1">
                <a:solidFill>
                  <a:schemeClr val="tx1"/>
                </a:solidFill>
              </a:rPr>
              <a:t>χονγκ</a:t>
            </a:r>
            <a:r>
              <a:rPr lang="el-GR" sz="2000" dirty="0">
                <a:solidFill>
                  <a:schemeClr val="tx1"/>
                </a:solidFill>
              </a:rPr>
              <a:t> Κονγκ, η Σιγκαπούρη, η </a:t>
            </a:r>
            <a:r>
              <a:rPr lang="el-GR" sz="2000" dirty="0" err="1">
                <a:solidFill>
                  <a:schemeClr val="tx1"/>
                </a:solidFill>
              </a:rPr>
              <a:t>Ταϊβάν</a:t>
            </a:r>
            <a:r>
              <a:rPr lang="el-GR" sz="2000" dirty="0">
                <a:solidFill>
                  <a:schemeClr val="tx1"/>
                </a:solidFill>
              </a:rPr>
              <a:t>, η Νότια Κορέα και η Ιαπωνία – </a:t>
            </a:r>
            <a:r>
              <a:rPr lang="el-GR" sz="2000" b="1" dirty="0">
                <a:solidFill>
                  <a:schemeClr val="tx1"/>
                </a:solidFill>
              </a:rPr>
              <a:t>πέντε δράκοντες της οικονομίας</a:t>
            </a:r>
            <a:r>
              <a:rPr lang="el-GR" sz="2000" dirty="0">
                <a:solidFill>
                  <a:schemeClr val="tx1"/>
                </a:solidFill>
              </a:rPr>
              <a:t>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n-AU" sz="2000" b="1" dirty="0">
              <a:solidFill>
                <a:schemeClr val="tx1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000" b="1" dirty="0">
                <a:solidFill>
                  <a:schemeClr val="tx1"/>
                </a:solidFill>
              </a:rPr>
              <a:t>Ο βραχυπρόθεσμος προσανατολισμός</a:t>
            </a:r>
            <a:r>
              <a:rPr lang="el-GR" sz="2000" dirty="0">
                <a:solidFill>
                  <a:schemeClr val="tx1"/>
                </a:solidFill>
              </a:rPr>
              <a:t>, που χαρακτηρίζει τους </a:t>
            </a:r>
            <a:r>
              <a:rPr lang="el-GR" sz="2000" b="1" dirty="0">
                <a:solidFill>
                  <a:schemeClr val="tx1"/>
                </a:solidFill>
              </a:rPr>
              <a:t>δυτικούς πολιτισμούς</a:t>
            </a:r>
            <a:r>
              <a:rPr lang="el-GR" sz="2000" dirty="0">
                <a:solidFill>
                  <a:schemeClr val="tx1"/>
                </a:solidFill>
              </a:rPr>
              <a:t>, είναι συμβατός με δαπάνες οι οποίες υπαγορεύονται από την</a:t>
            </a:r>
          </a:p>
          <a:p>
            <a:pPr lvl="1" algn="just"/>
            <a:r>
              <a:rPr lang="el-GR" sz="2000" dirty="0">
                <a:solidFill>
                  <a:schemeClr val="tx1"/>
                </a:solidFill>
              </a:rPr>
              <a:t>κοινωνική πίεση, από μικρότερο βαθμό αποταμίευσης και μια προτίμηση για γρήγορα αποτελέσματα (</a:t>
            </a:r>
            <a:r>
              <a:rPr lang="el-GR" sz="2000" dirty="0" err="1">
                <a:solidFill>
                  <a:schemeClr val="tx1"/>
                </a:solidFill>
              </a:rPr>
              <a:t>Hofstede</a:t>
            </a:r>
            <a:r>
              <a:rPr lang="el-GR" sz="2000" dirty="0">
                <a:solidFill>
                  <a:schemeClr val="tx1"/>
                </a:solidFill>
              </a:rPr>
              <a:t>, 2001).</a:t>
            </a:r>
          </a:p>
          <a:p>
            <a:pPr lvl="1" algn="just"/>
            <a:endParaRPr lang="el-GR" sz="2000" dirty="0">
              <a:solidFill>
                <a:schemeClr val="tx1"/>
              </a:solidFill>
            </a:endParaRPr>
          </a:p>
          <a:p>
            <a:pPr lvl="1" algn="just"/>
            <a:endParaRPr lang="el-GR" sz="2000" dirty="0">
              <a:solidFill>
                <a:schemeClr val="tx1"/>
              </a:solidFill>
            </a:endParaRPr>
          </a:p>
          <a:p>
            <a:pPr lvl="1" algn="just"/>
            <a:endParaRPr lang="el-GR" sz="2000" dirty="0">
              <a:solidFill>
                <a:schemeClr val="tx1"/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1997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2800" b="1" dirty="0">
                <a:solidFill>
                  <a:schemeClr val="bg1"/>
                </a:solidFill>
              </a:rPr>
              <a:t>Επιείκεια και αυτοσυγκράτηση /περιορισμός</a:t>
            </a:r>
            <a:br>
              <a:rPr lang="el-GR" sz="3200" dirty="0">
                <a:solidFill>
                  <a:schemeClr val="bg1"/>
                </a:solidFill>
              </a:rPr>
            </a:br>
            <a:endParaRPr lang="el-GR" sz="3200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lvl="1" algn="just"/>
            <a:r>
              <a:rPr lang="el-GR" sz="2400" dirty="0">
                <a:solidFill>
                  <a:schemeClr val="tx1"/>
                </a:solidFill>
              </a:rPr>
              <a:t>Η επιείκεια αντιπροσωπεύει μια κοινωνία που επιτρέπει σχετικά </a:t>
            </a:r>
            <a:r>
              <a:rPr lang="el-GR" sz="2400" b="1" dirty="0">
                <a:solidFill>
                  <a:schemeClr val="tx1"/>
                </a:solidFill>
              </a:rPr>
              <a:t>ελεύθερη ικανοποίηση </a:t>
            </a:r>
            <a:r>
              <a:rPr lang="el-GR" sz="2400" dirty="0">
                <a:solidFill>
                  <a:schemeClr val="tx1"/>
                </a:solidFill>
              </a:rPr>
              <a:t>βασικών και φυσικών ανθρώπινων κινήσεων που σχετίζονται με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την απόλαυση της ζωής και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τη διασκέδαση. </a:t>
            </a:r>
          </a:p>
          <a:p>
            <a:pPr lvl="1" algn="just"/>
            <a:endParaRPr lang="el-GR" sz="2400" dirty="0">
              <a:solidFill>
                <a:schemeClr val="tx1"/>
              </a:solidFill>
            </a:endParaRPr>
          </a:p>
          <a:p>
            <a:pPr lvl="1" algn="just"/>
            <a:r>
              <a:rPr lang="el-GR" sz="2400" dirty="0">
                <a:solidFill>
                  <a:schemeClr val="tx1"/>
                </a:solidFill>
              </a:rPr>
              <a:t>Ο περιορισμός σημαίνει μια κοινωνία που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κα</a:t>
            </a:r>
            <a:r>
              <a:rPr lang="el-GR" sz="2400" b="1" dirty="0">
                <a:solidFill>
                  <a:schemeClr val="tx1"/>
                </a:solidFill>
              </a:rPr>
              <a:t>ταστέλλει την ικανοποίηση των αναγκών </a:t>
            </a:r>
            <a:r>
              <a:rPr lang="el-GR" sz="2400" dirty="0">
                <a:solidFill>
                  <a:schemeClr val="tx1"/>
                </a:solidFill>
              </a:rPr>
              <a:t>και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τη </a:t>
            </a:r>
            <a:r>
              <a:rPr lang="el-GR" sz="2400" b="1" dirty="0">
                <a:solidFill>
                  <a:schemeClr val="tx1"/>
                </a:solidFill>
              </a:rPr>
              <a:t>ρυθμίζει</a:t>
            </a:r>
            <a:r>
              <a:rPr lang="el-GR" sz="2400" dirty="0">
                <a:solidFill>
                  <a:schemeClr val="tx1"/>
                </a:solidFill>
              </a:rPr>
              <a:t> μέσω αυστηρών κοινωνικών κανόνων.</a:t>
            </a:r>
          </a:p>
          <a:p>
            <a:pPr lvl="1" algn="just"/>
            <a:endParaRPr lang="el-GR" sz="2000" dirty="0">
              <a:solidFill>
                <a:schemeClr val="tx1"/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0370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r>
              <a:rPr lang="el-GR" sz="3200" dirty="0">
                <a:solidFill>
                  <a:schemeClr val="bg1"/>
                </a:solidFill>
              </a:rPr>
              <a:t>Δραστηριότητα Σύγκριση Πολιτισμών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lvl="1" algn="just"/>
            <a:endParaRPr lang="en-AU" sz="2000" dirty="0">
              <a:solidFill>
                <a:schemeClr val="tx1"/>
              </a:solidFill>
            </a:endParaRPr>
          </a:p>
          <a:p>
            <a:pPr lvl="1" algn="just"/>
            <a:endParaRPr lang="el-GR" sz="2000" dirty="0">
              <a:solidFill>
                <a:schemeClr val="tx1"/>
              </a:solidFill>
            </a:endParaRPr>
          </a:p>
          <a:p>
            <a:pPr lvl="1" algn="just"/>
            <a:r>
              <a:rPr lang="en-AU" sz="2000" dirty="0">
                <a:solidFill>
                  <a:schemeClr val="tx1"/>
                </a:solidFill>
                <a:hlinkClick r:id="rId2"/>
              </a:rPr>
              <a:t>https://www.hofstede-insights.com/country-comparison/</a:t>
            </a:r>
            <a:endParaRPr lang="el-GR" sz="2000" dirty="0">
              <a:solidFill>
                <a:schemeClr val="tx1"/>
              </a:solidFill>
            </a:endParaRPr>
          </a:p>
          <a:p>
            <a:pPr lvl="1" algn="just"/>
            <a:endParaRPr lang="en-AU" sz="2000" dirty="0">
              <a:solidFill>
                <a:schemeClr val="tx1"/>
              </a:solidFill>
            </a:endParaRPr>
          </a:p>
          <a:p>
            <a:pPr lvl="1" algn="just"/>
            <a:endParaRPr lang="en-AU" sz="2000" dirty="0">
              <a:solidFill>
                <a:schemeClr val="tx1"/>
              </a:solidFill>
            </a:endParaRPr>
          </a:p>
          <a:p>
            <a:pPr lvl="1" algn="just"/>
            <a:r>
              <a:rPr lang="en-US" sz="2000" dirty="0">
                <a:solidFill>
                  <a:schemeClr val="tx1"/>
                </a:solidFill>
              </a:rPr>
              <a:t>https://www.hofstede-insights.com/product/compare-countries/ </a:t>
            </a:r>
          </a:p>
          <a:p>
            <a:pPr lvl="1" algn="just"/>
            <a:endParaRPr lang="el-GR" sz="2000" dirty="0">
              <a:solidFill>
                <a:schemeClr val="tx1"/>
              </a:solidFill>
            </a:endParaRPr>
          </a:p>
          <a:p>
            <a:pPr lvl="1" algn="just"/>
            <a:endParaRPr lang="el-GR" sz="2000" dirty="0">
              <a:solidFill>
                <a:schemeClr val="tx1"/>
              </a:solidFill>
            </a:endParaRPr>
          </a:p>
          <a:p>
            <a:pPr lvl="1" algn="just"/>
            <a:endParaRPr lang="el-GR" sz="2000" dirty="0">
              <a:solidFill>
                <a:schemeClr val="tx1"/>
              </a:solidFill>
            </a:endParaRPr>
          </a:p>
          <a:p>
            <a:pPr lvl="1" algn="just"/>
            <a:endParaRPr lang="el-GR" sz="2000" dirty="0">
              <a:solidFill>
                <a:schemeClr val="tx1"/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77911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04" y="-2544"/>
            <a:ext cx="9144000" cy="531214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337999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AU" sz="2800" b="1" dirty="0">
                <a:hlinkClick r:id="rId3"/>
              </a:rPr>
              <a:t>earvanitis@upatras.gr</a:t>
            </a:r>
            <a:endParaRPr lang="el-GR" sz="2800" b="1" dirty="0"/>
          </a:p>
          <a:p>
            <a:pPr algn="ctr">
              <a:buNone/>
            </a:pPr>
            <a:r>
              <a:rPr lang="el-GR" sz="2800" b="1" dirty="0"/>
              <a:t>Ώρες συνεργασίας: </a:t>
            </a:r>
          </a:p>
          <a:p>
            <a:pPr algn="ctr">
              <a:buNone/>
            </a:pPr>
            <a:r>
              <a:rPr lang="el-GR" sz="2800" b="1" dirty="0"/>
              <a:t>Πέμπτη και Παρασκευή 13.00-15.00</a:t>
            </a:r>
            <a:endParaRPr lang="en-AU" sz="2800" b="1" dirty="0"/>
          </a:p>
        </p:txBody>
      </p:sp>
    </p:spTree>
    <p:extLst>
      <p:ext uri="{BB962C8B-B14F-4D97-AF65-F5344CB8AC3E}">
        <p14:creationId xmlns:p14="http://schemas.microsoft.com/office/powerpoint/2010/main" val="421819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20000">
        <p:circle/>
      </p:transition>
    </mc:Choice>
    <mc:Fallback xmlns="">
      <p:transition spd="slow" advClick="0" advTm="20000">
        <p:circl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66800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Συνέδριο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el-G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-35511" y="6525344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79512" y="6488668"/>
            <a:ext cx="48245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http://ondiversity.com/2019-conference</a:t>
            </a:r>
            <a:r>
              <a:rPr lang="en-US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12204" r="5781" b="12759"/>
          <a:stretch/>
        </p:blipFill>
        <p:spPr>
          <a:xfrm>
            <a:off x="-9724" y="1124744"/>
            <a:ext cx="8974212" cy="536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962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20000">
        <p:circle/>
      </p:transition>
    </mc:Choice>
    <mc:Fallback xmlns="">
      <p:transition spd="slow" advClick="0" advTm="20000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792087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just"/>
            <a:r>
              <a:rPr lang="el-GR" sz="3200" dirty="0">
                <a:solidFill>
                  <a:schemeClr val="bg1"/>
                </a:solidFill>
              </a:rPr>
              <a:t>ΠΟΛΙΤΙΣΜ</a:t>
            </a:r>
            <a:r>
              <a:rPr lang="en-AU" sz="3200" dirty="0">
                <a:solidFill>
                  <a:schemeClr val="bg1"/>
                </a:solidFill>
              </a:rPr>
              <a:t>IKOI </a:t>
            </a:r>
            <a:r>
              <a:rPr lang="el-GR" sz="3200" dirty="0">
                <a:solidFill>
                  <a:schemeClr val="bg1"/>
                </a:solidFill>
              </a:rPr>
              <a:t>ΠΡΟΣΑΝΑΤΟΛΙΣΜΟΙ-ΔΙΑΣΤΑΣΕΙΣ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836713"/>
            <a:ext cx="8640962" cy="5832640"/>
          </a:xfrm>
        </p:spPr>
        <p:txBody>
          <a:bodyPr>
            <a:noAutofit/>
          </a:bodyPr>
          <a:lstStyle/>
          <a:p>
            <a:pPr algn="just"/>
            <a:r>
              <a:rPr lang="el-GR" sz="2400" dirty="0">
                <a:solidFill>
                  <a:schemeClr val="tx1"/>
                </a:solidFill>
              </a:rPr>
              <a:t>ΣΤΟΧΟΙ </a:t>
            </a:r>
          </a:p>
          <a:p>
            <a:pPr algn="just"/>
            <a:r>
              <a:rPr lang="el-GR" sz="2400" dirty="0">
                <a:solidFill>
                  <a:schemeClr val="tx1"/>
                </a:solidFill>
              </a:rPr>
              <a:t>● Να εντοπίζετε τις πέντε διαστάσεις του πολιτισμού του</a:t>
            </a:r>
            <a:r>
              <a:rPr lang="en-AU" sz="2400" dirty="0">
                <a:solidFill>
                  <a:schemeClr val="tx1"/>
                </a:solidFill>
              </a:rPr>
              <a:t> </a:t>
            </a:r>
            <a:r>
              <a:rPr lang="el-GR" sz="2400" dirty="0" err="1">
                <a:solidFill>
                  <a:schemeClr val="tx1"/>
                </a:solidFill>
              </a:rPr>
              <a:t>Hofstede</a:t>
            </a:r>
            <a:r>
              <a:rPr lang="el-GR" sz="2400" dirty="0">
                <a:solidFill>
                  <a:schemeClr val="tx1"/>
                </a:solidFill>
              </a:rPr>
              <a:t>.</a:t>
            </a:r>
            <a:endParaRPr lang="en-AU" sz="2400" dirty="0">
              <a:solidFill>
                <a:schemeClr val="tx1"/>
              </a:solidFill>
            </a:endParaRPr>
          </a:p>
          <a:p>
            <a:pPr algn="just"/>
            <a:r>
              <a:rPr lang="el-GR" sz="2400" dirty="0">
                <a:solidFill>
                  <a:schemeClr val="tx1"/>
                </a:solidFill>
              </a:rPr>
              <a:t>● Να ορίζετε τους πολιτισμούς υψηλού και χαμηλού πλαισίου του </a:t>
            </a:r>
            <a:r>
              <a:rPr lang="el-GR" sz="2400" dirty="0" err="1">
                <a:solidFill>
                  <a:schemeClr val="tx1"/>
                </a:solidFill>
              </a:rPr>
              <a:t>Hall</a:t>
            </a:r>
            <a:r>
              <a:rPr lang="el-GR" sz="2400" dirty="0">
                <a:solidFill>
                  <a:schemeClr val="tx1"/>
                </a:solidFill>
              </a:rPr>
              <a:t>.</a:t>
            </a:r>
            <a:endParaRPr lang="en-AU" sz="2400" dirty="0">
              <a:solidFill>
                <a:schemeClr val="tx1"/>
              </a:solidFill>
            </a:endParaRPr>
          </a:p>
          <a:p>
            <a:pPr algn="just"/>
            <a:r>
              <a:rPr lang="el-GR" sz="2400" dirty="0">
                <a:solidFill>
                  <a:schemeClr val="tx1"/>
                </a:solidFill>
              </a:rPr>
              <a:t>● Να συγκρίνετε και να αντιπαραθέτετε τους </a:t>
            </a:r>
            <a:r>
              <a:rPr lang="el-GR" sz="2400" dirty="0" err="1">
                <a:solidFill>
                  <a:schemeClr val="tx1"/>
                </a:solidFill>
              </a:rPr>
              <a:t>αξιακούς</a:t>
            </a:r>
            <a:r>
              <a:rPr lang="en-AU" sz="2400" dirty="0">
                <a:solidFill>
                  <a:schemeClr val="tx1"/>
                </a:solidFill>
              </a:rPr>
              <a:t> </a:t>
            </a:r>
            <a:r>
              <a:rPr lang="el-GR" sz="2400" dirty="0">
                <a:solidFill>
                  <a:schemeClr val="tx1"/>
                </a:solidFill>
              </a:rPr>
              <a:t>προσανατολισμούς των </a:t>
            </a:r>
            <a:r>
              <a:rPr lang="el-GR" sz="2400" dirty="0" err="1">
                <a:solidFill>
                  <a:schemeClr val="tx1"/>
                </a:solidFill>
              </a:rPr>
              <a:t>Kluckhohn</a:t>
            </a:r>
            <a:r>
              <a:rPr lang="el-GR" sz="2400" dirty="0">
                <a:solidFill>
                  <a:schemeClr val="tx1"/>
                </a:solidFill>
              </a:rPr>
              <a:t> και </a:t>
            </a:r>
            <a:r>
              <a:rPr lang="el-GR" sz="2400" dirty="0" err="1">
                <a:solidFill>
                  <a:schemeClr val="tx1"/>
                </a:solidFill>
              </a:rPr>
              <a:t>Strodtbeck</a:t>
            </a:r>
            <a:r>
              <a:rPr lang="el-GR" sz="24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l-GR" sz="2400" dirty="0">
                <a:solidFill>
                  <a:schemeClr val="tx1"/>
                </a:solidFill>
              </a:rPr>
              <a:t>● Να εξηγείτε τη θεωρία πολιτισμικών αξιών του </a:t>
            </a:r>
            <a:r>
              <a:rPr lang="el-GR" sz="2400" dirty="0" err="1">
                <a:solidFill>
                  <a:schemeClr val="tx1"/>
                </a:solidFill>
              </a:rPr>
              <a:t>Schwartz</a:t>
            </a:r>
            <a:r>
              <a:rPr lang="el-GR" sz="24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l-GR" sz="2400" dirty="0">
                <a:solidFill>
                  <a:schemeClr val="tx1"/>
                </a:solidFill>
              </a:rPr>
              <a:t>● Να εφαρμόζετε τις αρχές που διέπουν τη δεοντολογία</a:t>
            </a:r>
            <a:r>
              <a:rPr lang="en-AU" sz="2400" dirty="0">
                <a:solidFill>
                  <a:schemeClr val="tx1"/>
                </a:solidFill>
              </a:rPr>
              <a:t> </a:t>
            </a:r>
            <a:r>
              <a:rPr lang="el-GR" sz="2400" dirty="0">
                <a:solidFill>
                  <a:schemeClr val="tx1"/>
                </a:solidFill>
              </a:rPr>
              <a:t>της διαπολιτισμικής επικοινωνίας.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379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ΠΟΛΙΤΙΣΜΙΚΗ ΠΛΑΙΣΙΩΣΗ</a:t>
            </a:r>
            <a:br>
              <a:rPr lang="el-GR" sz="3200" dirty="0">
                <a:solidFill>
                  <a:schemeClr val="bg1"/>
                </a:solidFill>
              </a:rPr>
            </a:br>
            <a:endParaRPr lang="el-GR" sz="3200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lvl="1" algn="just"/>
            <a:r>
              <a:rPr lang="el-GR" sz="2400" dirty="0">
                <a:solidFill>
                  <a:schemeClr val="tx1"/>
                </a:solidFill>
              </a:rPr>
              <a:t>Συνολικό πλαίσιο για να οργανώσουν οι άνθρωποι τις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b="1" dirty="0">
                <a:solidFill>
                  <a:schemeClr val="tx1"/>
                </a:solidFill>
              </a:rPr>
              <a:t>σκέψεις</a:t>
            </a:r>
            <a:r>
              <a:rPr lang="el-GR" sz="2400" dirty="0">
                <a:solidFill>
                  <a:schemeClr val="tx1"/>
                </a:solidFill>
              </a:rPr>
              <a:t>, τα </a:t>
            </a:r>
            <a:r>
              <a:rPr lang="el-GR" sz="2400" b="1" dirty="0">
                <a:solidFill>
                  <a:schemeClr val="tx1"/>
                </a:solidFill>
              </a:rPr>
              <a:t>συναισθήματα</a:t>
            </a:r>
            <a:r>
              <a:rPr lang="el-GR" sz="2400" dirty="0">
                <a:solidFill>
                  <a:schemeClr val="tx1"/>
                </a:solidFill>
              </a:rPr>
              <a:t> και τις </a:t>
            </a:r>
            <a:r>
              <a:rPr lang="el-GR" sz="2400" b="1" dirty="0">
                <a:solidFill>
                  <a:schemeClr val="tx1"/>
                </a:solidFill>
              </a:rPr>
              <a:t>συμπεριφορές</a:t>
            </a:r>
            <a:r>
              <a:rPr lang="el-GR" sz="2400" dirty="0">
                <a:solidFill>
                  <a:schemeClr val="tx1"/>
                </a:solidFill>
              </a:rPr>
              <a:t> τους σε σχέση με το περιβάλλον τους.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Στον πυρήνα του πολιτισμού βρίσκονται οι </a:t>
            </a:r>
            <a:r>
              <a:rPr lang="el-GR" sz="2400" b="1" dirty="0">
                <a:solidFill>
                  <a:schemeClr val="tx1"/>
                </a:solidFill>
              </a:rPr>
              <a:t>αξίες</a:t>
            </a:r>
            <a:r>
              <a:rPr lang="el-GR" sz="2400" dirty="0">
                <a:solidFill>
                  <a:schemeClr val="tx1"/>
                </a:solidFill>
              </a:rPr>
              <a:t> = 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σαφής ή έμμεση εννοιολόγηση, μοναδική για ένα άτομο ή χαρακτηριστική μιας ομάδας, που επηρεάζει την επιλογή συμπεριφοράς.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el-GR" sz="2400" dirty="0">
              <a:solidFill>
                <a:schemeClr val="tx1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Ο κάθε πολιτισμός εκτιμά κάποιες  αξίες περισσότερο απ’ ό,τι άλλες.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οι αξίες κοινοποιούνται τόσο </a:t>
            </a:r>
            <a:r>
              <a:rPr lang="el-GR" sz="2400" b="1" dirty="0">
                <a:solidFill>
                  <a:schemeClr val="tx1"/>
                </a:solidFill>
              </a:rPr>
              <a:t>ευθέως</a:t>
            </a:r>
            <a:r>
              <a:rPr lang="el-GR" sz="2400" dirty="0">
                <a:solidFill>
                  <a:schemeClr val="tx1"/>
                </a:solidFill>
              </a:rPr>
              <a:t> όσο και </a:t>
            </a:r>
            <a:r>
              <a:rPr lang="el-GR" sz="2400" b="1" dirty="0">
                <a:solidFill>
                  <a:schemeClr val="tx1"/>
                </a:solidFill>
              </a:rPr>
              <a:t>εμμέσως</a:t>
            </a:r>
            <a:r>
              <a:rPr lang="el-GR" sz="2400" dirty="0">
                <a:solidFill>
                  <a:schemeClr val="tx1"/>
                </a:solidFill>
              </a:rPr>
              <a:t> με τη χρήση </a:t>
            </a:r>
            <a:r>
              <a:rPr lang="el-GR" sz="2400" b="1" dirty="0">
                <a:solidFill>
                  <a:schemeClr val="tx1"/>
                </a:solidFill>
              </a:rPr>
              <a:t>συμβολικής συμπεριφοράς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6326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Παραδείγματα </a:t>
            </a:r>
            <a:br>
              <a:rPr lang="el-GR" sz="3200" dirty="0">
                <a:solidFill>
                  <a:schemeClr val="bg1"/>
                </a:solidFill>
              </a:rPr>
            </a:br>
            <a:endParaRPr lang="el-GR" sz="3200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Οι </a:t>
            </a:r>
            <a:r>
              <a:rPr lang="el-GR" sz="2400" b="1" dirty="0" err="1">
                <a:solidFill>
                  <a:schemeClr val="tx1"/>
                </a:solidFill>
              </a:rPr>
              <a:t>Κορεάτες</a:t>
            </a:r>
            <a:r>
              <a:rPr lang="el-GR" sz="2400" dirty="0">
                <a:solidFill>
                  <a:schemeClr val="tx1"/>
                </a:solidFill>
              </a:rPr>
              <a:t> συχνά </a:t>
            </a:r>
            <a:r>
              <a:rPr lang="el-GR" sz="2400" b="1" dirty="0">
                <a:solidFill>
                  <a:schemeClr val="tx1"/>
                </a:solidFill>
              </a:rPr>
              <a:t>αποφεύγουν να πουν «όχι» </a:t>
            </a:r>
            <a:r>
              <a:rPr lang="el-GR" sz="2400" dirty="0">
                <a:solidFill>
                  <a:schemeClr val="tx1"/>
                </a:solidFill>
              </a:rPr>
              <a:t>όταν κάποιος ζητά κάτι που λογικά δεν πρόκειται να υλοποιηθεί. Αντί για την ξεκάθαρη άρνηση θα χρησιμοποιούσαν μια απάντηση όπως «Πρέπει να το ξανασκεφθούμε» ή «Είναι κάπως δύσκολο», προκειμένου να διατηρηθεί η αρμονία.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Αντιθέτως, οι </a:t>
            </a:r>
            <a:r>
              <a:rPr lang="el-GR" sz="2400" b="1" dirty="0">
                <a:solidFill>
                  <a:schemeClr val="tx1"/>
                </a:solidFill>
              </a:rPr>
              <a:t>Αμερικανοί</a:t>
            </a:r>
            <a:r>
              <a:rPr lang="el-GR" sz="2400" dirty="0">
                <a:solidFill>
                  <a:schemeClr val="tx1"/>
                </a:solidFill>
              </a:rPr>
              <a:t> εκτιμούν την </a:t>
            </a:r>
            <a:r>
              <a:rPr lang="el-GR" sz="2400" b="1" dirty="0">
                <a:solidFill>
                  <a:schemeClr val="tx1"/>
                </a:solidFill>
              </a:rPr>
              <a:t>ευθύτητα</a:t>
            </a:r>
            <a:r>
              <a:rPr lang="el-GR" sz="2400" dirty="0">
                <a:solidFill>
                  <a:schemeClr val="tx1"/>
                </a:solidFill>
              </a:rPr>
              <a:t> στην επικοινωνία, επομένως προτιμούν «να λέει κανείς τη γνώμη του».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 Οι </a:t>
            </a:r>
            <a:r>
              <a:rPr lang="el-GR" sz="2400" dirty="0" err="1">
                <a:solidFill>
                  <a:schemeClr val="tx1"/>
                </a:solidFill>
              </a:rPr>
              <a:t>φινλανδοί</a:t>
            </a:r>
            <a:r>
              <a:rPr lang="el-GR" sz="2400" dirty="0">
                <a:solidFill>
                  <a:schemeClr val="tx1"/>
                </a:solidFill>
              </a:rPr>
              <a:t>, τηρούν μια στάση σύμφωνα με την οποία </a:t>
            </a:r>
            <a:r>
              <a:rPr lang="el-GR" sz="2400" b="1" dirty="0">
                <a:solidFill>
                  <a:schemeClr val="tx1"/>
                </a:solidFill>
              </a:rPr>
              <a:t>κάποιος μιλάει μόνο εφόσον έχει κάτι να πει</a:t>
            </a:r>
            <a:r>
              <a:rPr lang="el-GR" sz="2400" dirty="0">
                <a:solidFill>
                  <a:schemeClr val="tx1"/>
                </a:solidFill>
              </a:rPr>
              <a:t>, όχι απλώς για να γεμίσει ένα κενό στη συζήτηση – δεν είναι σπάνια τα μεγάλα χρονικά διαστήματα σιωπής ανάμεσα σε ανθρώπους που κάθονται στο ίδιο τραπέζι (</a:t>
            </a:r>
            <a:r>
              <a:rPr lang="el-GR" sz="2400" dirty="0" err="1">
                <a:solidFill>
                  <a:schemeClr val="tx1"/>
                </a:solidFill>
              </a:rPr>
              <a:t>Carbaugh</a:t>
            </a:r>
            <a:r>
              <a:rPr lang="el-GR" sz="2400" dirty="0">
                <a:solidFill>
                  <a:schemeClr val="tx1"/>
                </a:solidFill>
              </a:rPr>
              <a:t>, </a:t>
            </a:r>
            <a:r>
              <a:rPr lang="el-GR" sz="2400" dirty="0" err="1">
                <a:solidFill>
                  <a:schemeClr val="tx1"/>
                </a:solidFill>
              </a:rPr>
              <a:t>Berry</a:t>
            </a:r>
            <a:r>
              <a:rPr lang="el-GR" sz="2400" dirty="0">
                <a:solidFill>
                  <a:schemeClr val="tx1"/>
                </a:solidFill>
              </a:rPr>
              <a:t> &amp; </a:t>
            </a:r>
            <a:r>
              <a:rPr lang="el-GR" sz="2400" dirty="0" err="1">
                <a:solidFill>
                  <a:schemeClr val="tx1"/>
                </a:solidFill>
              </a:rPr>
              <a:t>Nurmikari-Berry</a:t>
            </a:r>
            <a:r>
              <a:rPr lang="el-GR" sz="2400" dirty="0">
                <a:solidFill>
                  <a:schemeClr val="tx1"/>
                </a:solidFill>
              </a:rPr>
              <a:t>, 2006).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7443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ΟΙ ΠΟΛΙΤΙΣΜΙΚΕΣ ΔΙΑΣΤΑΣΕΙΣ ΤΟΥ HOFSTEDE</a:t>
            </a:r>
            <a:br>
              <a:rPr lang="el-GR" sz="3200" dirty="0">
                <a:solidFill>
                  <a:schemeClr val="bg1"/>
                </a:solidFill>
              </a:rPr>
            </a:br>
            <a:endParaRPr lang="el-GR" sz="3200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b="1" dirty="0">
                <a:solidFill>
                  <a:schemeClr val="tx1"/>
                </a:solidFill>
              </a:rPr>
              <a:t>Ατομικισμός – Συλλογικότητα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έμφαση στους </a:t>
            </a:r>
            <a:r>
              <a:rPr lang="el-GR" b="1" dirty="0">
                <a:solidFill>
                  <a:schemeClr val="tx1"/>
                </a:solidFill>
              </a:rPr>
              <a:t>ατομικούς στόχους </a:t>
            </a:r>
            <a:r>
              <a:rPr lang="el-GR" dirty="0">
                <a:solidFill>
                  <a:schemeClr val="tx1"/>
                </a:solidFill>
              </a:rPr>
              <a:t>έναντι των στόχων της ομάδας (</a:t>
            </a:r>
            <a:r>
              <a:rPr lang="el-GR" dirty="0" err="1">
                <a:solidFill>
                  <a:schemeClr val="tx1"/>
                </a:solidFill>
              </a:rPr>
              <a:t>Triandis</a:t>
            </a:r>
            <a:r>
              <a:rPr lang="el-GR" dirty="0">
                <a:solidFill>
                  <a:schemeClr val="tx1"/>
                </a:solidFill>
              </a:rPr>
              <a:t>, </a:t>
            </a:r>
            <a:r>
              <a:rPr lang="el-GR" dirty="0" err="1">
                <a:solidFill>
                  <a:schemeClr val="tx1"/>
                </a:solidFill>
              </a:rPr>
              <a:t>McCusker</a:t>
            </a:r>
            <a:r>
              <a:rPr lang="el-GR" dirty="0">
                <a:solidFill>
                  <a:schemeClr val="tx1"/>
                </a:solidFill>
              </a:rPr>
              <a:t> &amp; </a:t>
            </a:r>
            <a:r>
              <a:rPr lang="el-GR" dirty="0" err="1">
                <a:solidFill>
                  <a:schemeClr val="tx1"/>
                </a:solidFill>
              </a:rPr>
              <a:t>Hui</a:t>
            </a:r>
            <a:r>
              <a:rPr lang="el-GR" dirty="0">
                <a:solidFill>
                  <a:schemeClr val="tx1"/>
                </a:solidFill>
              </a:rPr>
              <a:t>, 1990).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Οι άνθρωποι τείνουν να υπογραμμίζουν τη σημασία της προσωπικής και ατομικής επιτυχίας (</a:t>
            </a:r>
            <a:r>
              <a:rPr lang="el-GR" dirty="0" err="1">
                <a:solidFill>
                  <a:schemeClr val="tx1"/>
                </a:solidFill>
              </a:rPr>
              <a:t>Gudykunst</a:t>
            </a:r>
            <a:r>
              <a:rPr lang="el-GR" dirty="0">
                <a:solidFill>
                  <a:schemeClr val="tx1"/>
                </a:solidFill>
              </a:rPr>
              <a:t>, 2004).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Η κοινωνική συμπεριφορά καθοδηγείται από τους προσωπικούς στόχους, συχνά εις βάρος άλλων τύπων στόχων.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Τα άτομα ενθαρρύνονται να χρησιμοποιούν και να εξελίσσουν τις ικανότητες και τα ταλέντα τους.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112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ΟΙ ΠΟΛΙΤΙΣΜΙΚΕΣ ΔΙΑΣΤΑΣΕΙΣ ΤΟΥ HOFSTEDE</a:t>
            </a:r>
            <a:br>
              <a:rPr lang="el-GR" sz="3200" dirty="0">
                <a:solidFill>
                  <a:schemeClr val="bg1"/>
                </a:solidFill>
              </a:rPr>
            </a:br>
            <a:endParaRPr lang="el-GR" sz="3200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908719"/>
            <a:ext cx="9036496" cy="5760633"/>
          </a:xfrm>
        </p:spPr>
        <p:txBody>
          <a:bodyPr>
            <a:noAutofit/>
          </a:bodyPr>
          <a:lstStyle/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b="1" dirty="0">
                <a:solidFill>
                  <a:schemeClr val="tx1"/>
                </a:solidFill>
              </a:rPr>
              <a:t>Συλλογικότητα</a:t>
            </a:r>
          </a:p>
          <a:p>
            <a:pPr lvl="1" algn="just"/>
            <a:r>
              <a:rPr lang="el-GR" sz="2400" dirty="0">
                <a:solidFill>
                  <a:schemeClr val="tx1"/>
                </a:solidFill>
              </a:rPr>
              <a:t>οι πολιτισμοί συλλογικότητας τονίζουν τη σημασία αξιών που υπηρετούν και συντηρούν την </a:t>
            </a:r>
            <a:r>
              <a:rPr lang="el-GR" sz="2400" b="1" dirty="0" err="1">
                <a:solidFill>
                  <a:schemeClr val="tx1"/>
                </a:solidFill>
              </a:rPr>
              <a:t>εσω</a:t>
            </a:r>
            <a:r>
              <a:rPr lang="el-GR" sz="2400" b="1" dirty="0">
                <a:solidFill>
                  <a:schemeClr val="tx1"/>
                </a:solidFill>
              </a:rPr>
              <a:t>-ομάδα,</a:t>
            </a:r>
            <a:r>
              <a:rPr lang="el-GR" sz="2400" dirty="0">
                <a:solidFill>
                  <a:schemeClr val="tx1"/>
                </a:solidFill>
              </a:rPr>
              <a:t> </a:t>
            </a:r>
            <a:r>
              <a:rPr lang="el-GR" sz="2400" b="1" dirty="0">
                <a:solidFill>
                  <a:schemeClr val="tx1"/>
                </a:solidFill>
              </a:rPr>
              <a:t>καθυποτάσσοντας τους προσωπικούς στόχους </a:t>
            </a:r>
            <a:r>
              <a:rPr lang="el-GR" sz="2400" dirty="0">
                <a:solidFill>
                  <a:schemeClr val="tx1"/>
                </a:solidFill>
              </a:rPr>
              <a:t>προς όφελος των ομαδικών.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Η συμμετοχή στην ομάδα είναι σημαντικότερη από την αίσθηση της ατομικότητας</a:t>
            </a:r>
            <a:r>
              <a:rPr lang="el-GR" dirty="0">
                <a:solidFill>
                  <a:schemeClr val="tx1"/>
                </a:solidFill>
              </a:rPr>
              <a:t>,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οι άνθρωποι οφείλουν να </a:t>
            </a:r>
            <a:r>
              <a:rPr lang="el-GR" sz="2400" b="1" dirty="0">
                <a:solidFill>
                  <a:schemeClr val="tx1"/>
                </a:solidFill>
              </a:rPr>
              <a:t>εξαρτώνται</a:t>
            </a:r>
            <a:r>
              <a:rPr lang="el-GR" sz="2400" dirty="0">
                <a:solidFill>
                  <a:schemeClr val="tx1"/>
                </a:solidFill>
              </a:rPr>
              <a:t> ο ένας από τον άλλον και να </a:t>
            </a:r>
            <a:r>
              <a:rPr lang="el-GR" sz="2400" b="1" dirty="0">
                <a:solidFill>
                  <a:schemeClr val="tx1"/>
                </a:solidFill>
              </a:rPr>
              <a:t>συμμορφώνονται</a:t>
            </a:r>
            <a:r>
              <a:rPr lang="el-GR" sz="2400" dirty="0">
                <a:solidFill>
                  <a:schemeClr val="tx1"/>
                </a:solidFill>
              </a:rPr>
              <a:t> με τις </a:t>
            </a:r>
            <a:r>
              <a:rPr lang="el-GR" sz="2400" b="1" dirty="0">
                <a:solidFill>
                  <a:schemeClr val="tx1"/>
                </a:solidFill>
              </a:rPr>
              <a:t>νόρμες και τις αξίες της </a:t>
            </a:r>
            <a:r>
              <a:rPr lang="el-GR" sz="2400" b="1" dirty="0" err="1">
                <a:solidFill>
                  <a:schemeClr val="tx1"/>
                </a:solidFill>
              </a:rPr>
              <a:t>εσω</a:t>
            </a:r>
            <a:r>
              <a:rPr lang="el-GR" sz="2400" b="1" dirty="0">
                <a:solidFill>
                  <a:schemeClr val="tx1"/>
                </a:solidFill>
              </a:rPr>
              <a:t>-ομάδας</a:t>
            </a:r>
            <a:r>
              <a:rPr lang="el-GR" sz="2400" dirty="0">
                <a:solidFill>
                  <a:schemeClr val="tx1"/>
                </a:solidFill>
              </a:rPr>
              <a:t>.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οι άνθρωποι δεν βλέπουν τον εαυτό τους ως μεμονωμένο άτομο αλλά ως μονάδα </a:t>
            </a:r>
            <a:r>
              <a:rPr lang="el-GR" sz="2000" dirty="0" err="1">
                <a:solidFill>
                  <a:schemeClr val="tx1"/>
                </a:solidFill>
              </a:rPr>
              <a:t>αλληλοεξαρτώμενη</a:t>
            </a:r>
            <a:r>
              <a:rPr lang="el-GR" sz="2000" dirty="0">
                <a:solidFill>
                  <a:schemeClr val="tx1"/>
                </a:solidFill>
              </a:rPr>
              <a:t> με τους άλλους (π.χ., με τα μέλη της</a:t>
            </a:r>
            <a:r>
              <a:rPr lang="en-AU" sz="2000" dirty="0">
                <a:solidFill>
                  <a:schemeClr val="tx1"/>
                </a:solidFill>
              </a:rPr>
              <a:t> </a:t>
            </a:r>
            <a:r>
              <a:rPr lang="el-GR" sz="2000" dirty="0" err="1">
                <a:solidFill>
                  <a:schemeClr val="tx1"/>
                </a:solidFill>
              </a:rPr>
              <a:t>εσω</a:t>
            </a:r>
            <a:r>
              <a:rPr lang="el-GR" sz="2000" dirty="0">
                <a:solidFill>
                  <a:schemeClr val="tx1"/>
                </a:solidFill>
              </a:rPr>
              <a:t>-ομάδας όπου ανήκουν), ενώ τα μέλη μοιράζονται την ευθύνη και λογοδοτούν</a:t>
            </a:r>
            <a:r>
              <a:rPr lang="en-AU" sz="2000" dirty="0">
                <a:solidFill>
                  <a:schemeClr val="tx1"/>
                </a:solidFill>
              </a:rPr>
              <a:t> </a:t>
            </a:r>
            <a:r>
              <a:rPr lang="el-GR" sz="2000" dirty="0">
                <a:solidFill>
                  <a:schemeClr val="tx1"/>
                </a:solidFill>
              </a:rPr>
              <a:t>συλλογικά για τις πράξεις τους.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Οι συλλογικές κοινωνίες χαρακτηρίζονται από </a:t>
            </a:r>
            <a:r>
              <a:rPr lang="el-GR" sz="2400" b="1" dirty="0">
                <a:solidFill>
                  <a:schemeClr val="tx1"/>
                </a:solidFill>
              </a:rPr>
              <a:t>εκτεταμένες πυρηνικές ομάδες</a:t>
            </a:r>
            <a:r>
              <a:rPr lang="el-GR" sz="2400" dirty="0">
                <a:solidFill>
                  <a:schemeClr val="tx1"/>
                </a:solidFill>
              </a:rPr>
              <a:t>, όπως η οικογένεια, η γειτονιά ή μια ομάδα με κοινό επάγγελμα.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236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ΟΙ ΠΟΛΙΤΙΣΜΙΚΕΣ ΔΙΑΣΤΑΣΕΙΣ ΤΟΥ HOFSTEDE</a:t>
            </a:r>
            <a:br>
              <a:rPr lang="el-GR" sz="3200" dirty="0">
                <a:solidFill>
                  <a:schemeClr val="bg1"/>
                </a:solidFill>
              </a:rPr>
            </a:br>
            <a:endParaRPr lang="el-GR" sz="3200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Ο ατομικισμός και η συλλογικότητα έχουν συνδεθεί με τον </a:t>
            </a:r>
            <a:r>
              <a:rPr lang="el-GR" sz="2400" b="1" dirty="0">
                <a:solidFill>
                  <a:schemeClr val="tx1"/>
                </a:solidFill>
              </a:rPr>
              <a:t>ευθύ και τον πλάγιο </a:t>
            </a:r>
            <a:r>
              <a:rPr lang="el-GR" sz="2400" dirty="0">
                <a:solidFill>
                  <a:schemeClr val="tx1"/>
                </a:solidFill>
              </a:rPr>
              <a:t>τρόπο επικοινωνίας, αντιστοίχως·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ο διαχωρισμός της έννοιας του εαυτού δεν διαδραματίζει τόσο σημαντικό ρόλο όσο στους ατομικιστικούς πολιτισμούς (</a:t>
            </a:r>
            <a:r>
              <a:rPr lang="el-GR" sz="2400" dirty="0" err="1">
                <a:solidFill>
                  <a:schemeClr val="tx1"/>
                </a:solidFill>
              </a:rPr>
              <a:t>Hofstede</a:t>
            </a:r>
            <a:r>
              <a:rPr lang="el-GR" sz="2400" dirty="0">
                <a:solidFill>
                  <a:schemeClr val="tx1"/>
                </a:solidFill>
              </a:rPr>
              <a:t>, 1980)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ο ατομικισμός ή η συλλογικότητα στο πολιτισμικό επίπεδο δεν συνεπάγονται </a:t>
            </a:r>
            <a:r>
              <a:rPr lang="el-GR" sz="2400" b="1" dirty="0">
                <a:solidFill>
                  <a:schemeClr val="tx1"/>
                </a:solidFill>
              </a:rPr>
              <a:t>ότι κάθε άτομο μέσα στον εκάστοτε πολιτισμό θα συμμορφώνεται </a:t>
            </a:r>
            <a:r>
              <a:rPr lang="el-GR" sz="2400" dirty="0">
                <a:solidFill>
                  <a:schemeClr val="tx1"/>
                </a:solidFill>
              </a:rPr>
              <a:t>με τη θέση του πολιτισμού του σε ό,τι αφορά αυτή τη διάσταση.</a:t>
            </a:r>
          </a:p>
          <a:p>
            <a:pPr lvl="1" algn="just"/>
            <a:endParaRPr lang="el-GR" sz="2400" dirty="0">
              <a:solidFill>
                <a:schemeClr val="tx1"/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836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ΚΡΙΤΙΚΗ ΣΚΕΨΗ… </a:t>
            </a:r>
            <a:br>
              <a:rPr lang="el-GR" sz="3200" dirty="0">
                <a:solidFill>
                  <a:schemeClr val="bg1"/>
                </a:solidFill>
              </a:rPr>
            </a:br>
            <a:endParaRPr lang="el-GR" sz="3200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el-GR" dirty="0">
              <a:solidFill>
                <a:schemeClr val="tx1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Μπορεί ένας πολιτισμός να τείνει ταυτόχρονα προς τον ατομικισμό και προς τη συλλογικότητα; 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Μπορείτε να βρείτε ένα παράδειγμα που να το αποδεικνύει;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Σε ποιον τομέα είναι ο πολιτισμός περισσότερο ατομικιστικός και σε ποιον προτιμά τη συλλογικότητα;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Γιατί πιστεύετε ότι ισχύει αυτός ο συνδυασμός (εφόσον ισχύει);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8297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 err="1">
                <a:solidFill>
                  <a:schemeClr val="bg1"/>
                </a:solidFill>
              </a:rPr>
              <a:t>Αρσενικότητα</a:t>
            </a:r>
            <a:r>
              <a:rPr lang="el-GR" sz="3200" dirty="0">
                <a:solidFill>
                  <a:schemeClr val="bg1"/>
                </a:solidFill>
              </a:rPr>
              <a:t> - θηλυκότητα</a:t>
            </a:r>
            <a:br>
              <a:rPr lang="el-GR" sz="3200" dirty="0">
                <a:solidFill>
                  <a:schemeClr val="bg1"/>
                </a:solidFill>
              </a:rPr>
            </a:br>
            <a:endParaRPr lang="el-GR" sz="3200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Στους </a:t>
            </a:r>
            <a:r>
              <a:rPr lang="el-GR" sz="2400" b="1" dirty="0">
                <a:solidFill>
                  <a:schemeClr val="tx1"/>
                </a:solidFill>
              </a:rPr>
              <a:t>ανδρικούς πολιτισμούς</a:t>
            </a:r>
            <a:r>
              <a:rPr lang="el-GR" sz="2400" dirty="0">
                <a:solidFill>
                  <a:schemeClr val="tx1"/>
                </a:solidFill>
              </a:rPr>
              <a:t>, οι άνθρωποι αγωνίζονται για μέγιστη </a:t>
            </a:r>
            <a:r>
              <a:rPr lang="el-GR" sz="2400" b="1" dirty="0">
                <a:solidFill>
                  <a:schemeClr val="tx1"/>
                </a:solidFill>
              </a:rPr>
              <a:t>διάκριση</a:t>
            </a:r>
            <a:r>
              <a:rPr lang="el-GR" sz="2400" dirty="0">
                <a:solidFill>
                  <a:schemeClr val="tx1"/>
                </a:solidFill>
              </a:rPr>
              <a:t> μεταξύ του τρόπου σκέψης και συμπεριφοράς των ανδρών και των γυναικών. 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τονίζουν τη σημασία της αποφασιστικότητας, του ανταγωνισμού και της υλικής επιτυχίας.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Οι </a:t>
            </a:r>
            <a:r>
              <a:rPr lang="el-GR" sz="2400" b="1" dirty="0">
                <a:solidFill>
                  <a:schemeClr val="tx1"/>
                </a:solidFill>
              </a:rPr>
              <a:t>θηλυκοί</a:t>
            </a:r>
            <a:r>
              <a:rPr lang="el-GR" sz="2400" dirty="0">
                <a:solidFill>
                  <a:schemeClr val="tx1"/>
                </a:solidFill>
              </a:rPr>
              <a:t> είναι αυτοί που επιτρέπουν σε περισσότερους κοινωνικούς</a:t>
            </a:r>
            <a:r>
              <a:rPr lang="en-AU" sz="2400" dirty="0">
                <a:solidFill>
                  <a:schemeClr val="tx1"/>
                </a:solidFill>
              </a:rPr>
              <a:t> </a:t>
            </a:r>
            <a:r>
              <a:rPr lang="el-GR" sz="2400" dirty="0">
                <a:solidFill>
                  <a:schemeClr val="tx1"/>
                </a:solidFill>
              </a:rPr>
              <a:t>ρόλους να καλύπτονται τόσο από άνδρες όσο και από γυναίκες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εναποθέτουν μεγάλη αξία στις </a:t>
            </a:r>
            <a:r>
              <a:rPr lang="el-GR" sz="2000" b="1" dirty="0">
                <a:solidFill>
                  <a:schemeClr val="tx1"/>
                </a:solidFill>
              </a:rPr>
              <a:t>θηλυκές ιδιότητες </a:t>
            </a:r>
            <a:r>
              <a:rPr lang="el-GR" sz="2000" dirty="0">
                <a:solidFill>
                  <a:schemeClr val="tx1"/>
                </a:solidFill>
              </a:rPr>
              <a:t>όπως στην ποιότητα ζωής, στις διαπροσωπικές σχέσεις και στο ενδιαφέρον για τους αδύναμους.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η Ιαπωνία βρίσκεται στην κορυφή του καταλόγου των </a:t>
            </a:r>
            <a:r>
              <a:rPr lang="el-GR" sz="2000" b="1" dirty="0">
                <a:solidFill>
                  <a:schemeClr val="tx1"/>
                </a:solidFill>
              </a:rPr>
              <a:t>αρσενικών πολιτισμών</a:t>
            </a:r>
            <a:r>
              <a:rPr lang="el-GR" sz="2000" dirty="0">
                <a:solidFill>
                  <a:schemeClr val="tx1"/>
                </a:solidFill>
              </a:rPr>
              <a:t>· στην ίδια κατηγορία ανήκουν επίσης η Αυστραλία, η Βενεζουέλα, η Ελβετία, το Μεξικό, η Ιρλανδία, η Μεγάλη Βρετανία και η Γερμανία.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64846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4422</TotalTime>
  <Words>1351</Words>
  <Application>Microsoft Office PowerPoint</Application>
  <PresentationFormat>Προβολή στην οθόνη (4:3)</PresentationFormat>
  <Paragraphs>109</Paragraphs>
  <Slides>18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1" baseType="lpstr">
      <vt:lpstr>Arial</vt:lpstr>
      <vt:lpstr>Calibri</vt:lpstr>
      <vt:lpstr>Θέμα του Office</vt:lpstr>
      <vt:lpstr>ΔΙΑΠΟΛΙΤΙΣΜΙΚΗ ΕΚΠΑΙΔΕΥΣΗ ΕΚΠΑΙΔΕΥΤΙΚΩΝ  ΠΟΛΙΤΙΣΜΙΚΟΙ ΚΑΙ ΑΞΙΑΚΟΙ ΠΡΟΣΑΝΑΤΟΛΙΣΜΟΙ</vt:lpstr>
      <vt:lpstr>ΠΟΛΙΤΙΣΜIKOI ΠΡΟΣΑΝΑΤΟΛΙΣΜΟΙ-ΔΙΑΣΤΑΣΕΙΣ</vt:lpstr>
      <vt:lpstr>ΠΟΛΙΤΙΣΜΙΚΗ ΠΛΑΙΣΙΩΣΗ </vt:lpstr>
      <vt:lpstr>Παραδείγματα  </vt:lpstr>
      <vt:lpstr>ΟΙ ΠΟΛΙΤΙΣΜΙΚΕΣ ΔΙΑΣΤΑΣΕΙΣ ΤΟΥ HOFSTEDE </vt:lpstr>
      <vt:lpstr>ΟΙ ΠΟΛΙΤΙΣΜΙΚΕΣ ΔΙΑΣΤΑΣΕΙΣ ΤΟΥ HOFSTEDE </vt:lpstr>
      <vt:lpstr>ΟΙ ΠΟΛΙΤΙΣΜΙΚΕΣ ΔΙΑΣΤΑΣΕΙΣ ΤΟΥ HOFSTEDE </vt:lpstr>
      <vt:lpstr>ΚΡΙΤΙΚΗ ΣΚΕΨΗ…  </vt:lpstr>
      <vt:lpstr>Αρσενικότητα - θηλυκότητα </vt:lpstr>
      <vt:lpstr>Απόσταση εξουσίας </vt:lpstr>
      <vt:lpstr>Απόσταση εξουσίας </vt:lpstr>
      <vt:lpstr>Αποφυγή αβεβαιότητας</vt:lpstr>
      <vt:lpstr>ΚΡΙΤΙΚΗ ΣΚΕΨΗ </vt:lpstr>
      <vt:lpstr>Μακροπρόθεσμος και βραχυπρόθεσμος προσανατολισμός </vt:lpstr>
      <vt:lpstr>Επιείκεια και αυτοσυγκράτηση /περιορισμός </vt:lpstr>
      <vt:lpstr>Δραστηριότητα Σύγκριση Πολιτισμών </vt:lpstr>
      <vt:lpstr>Παρουσίαση του PowerPoint</vt:lpstr>
      <vt:lpstr>Συνέδριο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Iordanis</dc:creator>
  <cp:lastModifiedBy>Eugenia Arvanitis</cp:lastModifiedBy>
  <cp:revision>470</cp:revision>
  <cp:lastPrinted>2018-05-27T14:52:15Z</cp:lastPrinted>
  <dcterms:created xsi:type="dcterms:W3CDTF">2013-10-27T12:50:08Z</dcterms:created>
  <dcterms:modified xsi:type="dcterms:W3CDTF">2018-12-07T11:18:20Z</dcterms:modified>
</cp:coreProperties>
</file>