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7" r:id="rId2"/>
    <p:sldId id="258" r:id="rId3"/>
    <p:sldId id="25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35" r:id="rId29"/>
    <p:sldId id="336" r:id="rId30"/>
    <p:sldId id="337" r:id="rId31"/>
    <p:sldId id="338" r:id="rId32"/>
    <p:sldId id="281" r:id="rId33"/>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68" d="100"/>
          <a:sy n="68" d="100"/>
        </p:scale>
        <p:origin x="-10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9/23/2015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276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EF53BC6-A6D3-4E9A-8706-74720A2C564B}" type="slidenum">
              <a:rPr lang="en-GB" altLang="el-GR"/>
              <a:pPr>
                <a:spcBef>
                  <a:spcPct val="0"/>
                </a:spcBef>
              </a:pPr>
              <a:t>10</a:t>
            </a:fld>
            <a:endParaRPr lang="en-GB"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2970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7E9A858-B114-4FA1-A165-5DDA7E0EB254}" type="slidenum">
              <a:rPr lang="en-GB" altLang="el-GR"/>
              <a:pPr>
                <a:spcBef>
                  <a:spcPct val="0"/>
                </a:spcBef>
              </a:pPr>
              <a:t>11</a:t>
            </a:fld>
            <a:endParaRPr lang="en-GB"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317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C6E6B73-64E4-442C-A26A-14B87E7BECDA}" type="slidenum">
              <a:rPr lang="en-GB" altLang="el-GR"/>
              <a:pPr>
                <a:spcBef>
                  <a:spcPct val="0"/>
                </a:spcBef>
              </a:pPr>
              <a:t>12</a:t>
            </a:fld>
            <a:endParaRPr lang="en-GB"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337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3E61C91-24A8-4A22-902E-1CD1A02BDC6C}" type="slidenum">
              <a:rPr lang="en-GB" altLang="el-GR"/>
              <a:pPr>
                <a:spcBef>
                  <a:spcPct val="0"/>
                </a:spcBef>
              </a:pPr>
              <a:t>13</a:t>
            </a:fld>
            <a:endParaRPr lang="en-GB"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358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DD8832C-0F24-4FAE-9F54-21A8CA279E87}" type="slidenum">
              <a:rPr lang="en-GB" altLang="el-GR"/>
              <a:pPr>
                <a:spcBef>
                  <a:spcPct val="0"/>
                </a:spcBef>
              </a:pPr>
              <a:t>14</a:t>
            </a:fld>
            <a:endParaRPr lang="en-GB"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378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0ED51BA-6AE9-4A0A-B70F-E2E08C849F77}" type="slidenum">
              <a:rPr lang="en-GB" altLang="el-GR"/>
              <a:pPr>
                <a:spcBef>
                  <a:spcPct val="0"/>
                </a:spcBef>
              </a:pPr>
              <a:t>15</a:t>
            </a:fld>
            <a:endParaRPr lang="en-GB"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399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A449BC4-DF6A-47F4-A031-FF3CF0B78007}" type="slidenum">
              <a:rPr lang="en-GB" altLang="el-GR"/>
              <a:pPr>
                <a:spcBef>
                  <a:spcPct val="0"/>
                </a:spcBef>
              </a:pPr>
              <a:t>16</a:t>
            </a:fld>
            <a:endParaRPr lang="en-GB"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19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ACF7182-5099-40C0-B8D3-F9DE8CB7729F}" type="slidenum">
              <a:rPr lang="en-GB" altLang="el-GR"/>
              <a:pPr>
                <a:spcBef>
                  <a:spcPct val="0"/>
                </a:spcBef>
              </a:pPr>
              <a:t>17</a:t>
            </a:fld>
            <a:endParaRPr lang="en-GB"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403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181C898-243C-4CC6-9883-5085B5FA085E}" type="slidenum">
              <a:rPr lang="en-GB" altLang="el-GR"/>
              <a:pPr>
                <a:spcBef>
                  <a:spcPct val="0"/>
                </a:spcBef>
              </a:pPr>
              <a:t>18</a:t>
            </a:fld>
            <a:endParaRPr lang="en-GB"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60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F392BC9-6610-4A51-89AD-CA0EBC2187C2}" type="slidenum">
              <a:rPr lang="en-GB" altLang="el-GR"/>
              <a:pPr>
                <a:spcBef>
                  <a:spcPct val="0"/>
                </a:spcBef>
              </a:pPr>
              <a:t>19</a:t>
            </a:fld>
            <a:endParaRPr lang="en-GB"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81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AB01D66-89A1-4BF0-B4E2-DC7CA1581BF9}" type="slidenum">
              <a:rPr lang="en-GB" altLang="el-GR"/>
              <a:pPr>
                <a:spcBef>
                  <a:spcPct val="0"/>
                </a:spcBef>
              </a:pPr>
              <a:t>20</a:t>
            </a:fld>
            <a:endParaRPr lang="en-GB"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501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E6028EB-1D98-472B-BC43-9295C9EEFEB3}" type="slidenum">
              <a:rPr lang="en-GB" altLang="el-GR"/>
              <a:pPr>
                <a:spcBef>
                  <a:spcPct val="0"/>
                </a:spcBef>
              </a:pPr>
              <a:t>21</a:t>
            </a:fld>
            <a:endParaRPr lang="en-GB"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522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FBC9EF6-8BD1-4802-9EB1-DB98D7B83AE6}" type="slidenum">
              <a:rPr lang="en-GB" altLang="el-GR"/>
              <a:pPr>
                <a:spcBef>
                  <a:spcPct val="0"/>
                </a:spcBef>
              </a:pPr>
              <a:t>22</a:t>
            </a:fld>
            <a:endParaRPr lang="en-GB" alt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542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FA0AAAE-718D-4564-8D08-8AD672F2C40B}" type="slidenum">
              <a:rPr lang="en-GB" altLang="el-GR"/>
              <a:pPr>
                <a:spcBef>
                  <a:spcPct val="0"/>
                </a:spcBef>
              </a:pPr>
              <a:t>23</a:t>
            </a:fld>
            <a:endParaRPr lang="en-GB"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563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2C6F277-FE8C-47D7-9ACA-1FA438DD3300}" type="slidenum">
              <a:rPr lang="en-GB" altLang="el-GR"/>
              <a:pPr>
                <a:spcBef>
                  <a:spcPct val="0"/>
                </a:spcBef>
              </a:pPr>
              <a:t>24</a:t>
            </a:fld>
            <a:endParaRPr lang="en-GB"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583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E4A4C75-88B1-4AD8-9B32-60EE1C8A5107}" type="slidenum">
              <a:rPr lang="en-GB" altLang="el-GR"/>
              <a:pPr>
                <a:spcBef>
                  <a:spcPct val="0"/>
                </a:spcBef>
              </a:pPr>
              <a:t>25</a:t>
            </a:fld>
            <a:endParaRPr lang="en-GB" alt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604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9BFE2CB-D203-4AAB-A7A6-163C548FF960}" type="slidenum">
              <a:rPr lang="en-GB" altLang="el-GR"/>
              <a:pPr>
                <a:spcBef>
                  <a:spcPct val="0"/>
                </a:spcBef>
              </a:pPr>
              <a:t>26</a:t>
            </a:fld>
            <a:endParaRPr lang="en-GB"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624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DBFA914-DF74-45AF-8401-5BD9F65813C1}" type="slidenum">
              <a:rPr lang="en-GB" altLang="el-GR"/>
              <a:pPr>
                <a:spcBef>
                  <a:spcPct val="0"/>
                </a:spcBef>
              </a:pPr>
              <a:t>27</a:t>
            </a:fld>
            <a:endParaRPr lang="en-GB"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B92419-98B7-401C-9A20-F6FF1DEBDC66}" type="slidenum">
              <a:rPr lang="en-GB" altLang="el-GR">
                <a:latin typeface="Calibri" pitchFamily="34" charset="0"/>
              </a:rPr>
              <a:pPr/>
              <a:t>4</a:t>
            </a:fld>
            <a:endParaRPr lang="en-GB" altLang="el-GR">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741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FC2DA86-FBA1-4C4E-A608-A9376BC765E8}" type="slidenum">
              <a:rPr lang="en-GB" altLang="el-GR"/>
              <a:pPr>
                <a:spcBef>
                  <a:spcPct val="0"/>
                </a:spcBef>
              </a:pPr>
              <a:t>5</a:t>
            </a:fld>
            <a:endParaRPr lang="en-GB"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94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8A927E0-B81F-458B-B83A-81A5B0D90622}" type="slidenum">
              <a:rPr lang="en-GB" altLang="el-GR"/>
              <a:pPr>
                <a:spcBef>
                  <a:spcPct val="0"/>
                </a:spcBef>
              </a:pPr>
              <a:t>6</a:t>
            </a:fld>
            <a:endParaRPr lang="en-GB"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215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34D3132-4E8A-465C-9D74-4E7324C75333}" type="slidenum">
              <a:rPr lang="en-GB" altLang="el-GR"/>
              <a:pPr>
                <a:spcBef>
                  <a:spcPct val="0"/>
                </a:spcBef>
              </a:pPr>
              <a:t>7</a:t>
            </a:fld>
            <a:endParaRPr lang="en-GB"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235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4C759FD-E578-4B2F-9D13-D5E518F5D501}" type="slidenum">
              <a:rPr lang="en-GB" altLang="el-GR"/>
              <a:pPr>
                <a:spcBef>
                  <a:spcPct val="0"/>
                </a:spcBef>
              </a:pPr>
              <a:t>8</a:t>
            </a:fld>
            <a:endParaRPr lang="en-GB"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256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382C018-5379-451A-8AF9-5E687F2C32F8}" type="slidenum">
              <a:rPr lang="en-GB" altLang="el-GR"/>
              <a:pPr>
                <a:spcBef>
                  <a:spcPct val="0"/>
                </a:spcBef>
              </a:pPr>
              <a:t>9</a:t>
            </a:fld>
            <a:endParaRPr lang="en-GB"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47800"/>
            <a:ext cx="7772400" cy="1470025"/>
          </a:xfrm>
        </p:spPr>
        <p:txBody>
          <a:bodyPr/>
          <a:lstStyle/>
          <a:p>
            <a:pPr algn="ctr"/>
            <a:r>
              <a:rPr lang="el-GR" dirty="0"/>
              <a:t>Π</a:t>
            </a:r>
            <a:r>
              <a:rPr lang="el-GR" dirty="0" smtClean="0"/>
              <a:t>αιδαγωγικός Σχεδιασμός με ΤΠΕ στην Πρώτη Σχολική Ηλικία</a:t>
            </a:r>
            <a:endParaRPr lang="el-GR" dirty="0"/>
          </a:p>
        </p:txBody>
      </p:sp>
      <p:sp>
        <p:nvSpPr>
          <p:cNvPr id="3" name="Υπότιτλος 2"/>
          <p:cNvSpPr>
            <a:spLocks noGrp="1"/>
          </p:cNvSpPr>
          <p:nvPr>
            <p:ph type="subTitle" idx="1"/>
          </p:nvPr>
        </p:nvSpPr>
        <p:spPr>
          <a:xfrm>
            <a:off x="683568" y="2971800"/>
            <a:ext cx="7776864" cy="2115094"/>
          </a:xfrm>
        </p:spPr>
        <p:txBody>
          <a:bodyPr>
            <a:noAutofit/>
          </a:bodyPr>
          <a:lstStyle/>
          <a:p>
            <a:r>
              <a:rPr lang="el-GR" sz="2800" b="1" dirty="0" smtClean="0"/>
              <a:t>Εργαστήριο </a:t>
            </a:r>
            <a:r>
              <a:rPr lang="en-US" sz="2800" b="1" dirty="0" smtClean="0"/>
              <a:t>1</a:t>
            </a:r>
            <a:r>
              <a:rPr lang="el-GR" sz="2800" b="1" dirty="0" smtClean="0"/>
              <a:t>1</a:t>
            </a:r>
            <a:r>
              <a:rPr lang="el-GR" sz="2800" b="1" baseline="30000" dirty="0" smtClean="0"/>
              <a:t>ο</a:t>
            </a:r>
            <a:r>
              <a:rPr lang="el-GR" sz="2800" b="1" dirty="0" smtClean="0"/>
              <a:t> </a:t>
            </a:r>
            <a:r>
              <a:rPr lang="en-US" sz="2800" b="1" dirty="0" smtClean="0"/>
              <a:t> </a:t>
            </a:r>
            <a:r>
              <a:rPr lang="el-GR" sz="2800" b="1" dirty="0" smtClean="0"/>
              <a:t>:</a:t>
            </a:r>
            <a:r>
              <a:rPr lang="en-US" sz="2800" dirty="0" smtClean="0"/>
              <a:t> </a:t>
            </a:r>
            <a:r>
              <a:rPr lang="el-GR" sz="2800" dirty="0" smtClean="0"/>
              <a:t> Σχεδιασμός Εκπαιδευτικού Σεναρίου – Μέρος Α</a:t>
            </a:r>
          </a:p>
          <a:p>
            <a:endParaRPr lang="en-US" sz="2800" dirty="0" smtClean="0"/>
          </a:p>
          <a:p>
            <a:r>
              <a:rPr lang="el-GR" sz="2800" b="1" dirty="0" smtClean="0"/>
              <a:t>Βασίλειος Κόμης</a:t>
            </a:r>
          </a:p>
          <a:p>
            <a:r>
              <a:rPr lang="el-GR" sz="2800" b="1"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715000"/>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962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a:xfrm>
            <a:off x="381000" y="620713"/>
            <a:ext cx="8740775" cy="1143000"/>
          </a:xfrm>
        </p:spPr>
        <p:txBody>
          <a:bodyPr>
            <a:noAutofit/>
          </a:bodyPr>
          <a:lstStyle/>
          <a:p>
            <a:pPr algn="just">
              <a:defRPr/>
            </a:pPr>
            <a:r>
              <a:rPr lang="el-GR" sz="4000" dirty="0" smtClean="0"/>
              <a:t>Φάσεις ανάπτυξης του εκπαιδευτικού σεναρίου (1)</a:t>
            </a:r>
          </a:p>
        </p:txBody>
      </p:sp>
      <p:sp>
        <p:nvSpPr>
          <p:cNvPr id="26627" name="2 - Θέση περιεχομένου"/>
          <p:cNvSpPr>
            <a:spLocks noGrp="1"/>
          </p:cNvSpPr>
          <p:nvPr>
            <p:ph idx="1"/>
          </p:nvPr>
        </p:nvSpPr>
        <p:spPr>
          <a:xfrm>
            <a:off x="1058863" y="2492375"/>
            <a:ext cx="7499350" cy="4033838"/>
          </a:xfrm>
        </p:spPr>
        <p:txBody>
          <a:bodyPr/>
          <a:lstStyle/>
          <a:p>
            <a:pPr algn="just"/>
            <a:r>
              <a:rPr lang="el-GR" altLang="el-GR" sz="2400" dirty="0" smtClean="0"/>
              <a:t>Στο προτεινόμενο μοντέλο, η ανάπτυξη ενός εκπαιδευτικού σεναρίου με ΤΠΕ συμπεριλαμβάνει τουλάχιστον τις ακόλουθες – σε στενή συνήθως μεταξύ τους σχέση και αλληλεπίδραση – επτά (7) </a:t>
            </a:r>
            <a:r>
              <a:rPr lang="el-GR" altLang="el-GR" sz="2400" b="1" dirty="0" smtClean="0"/>
              <a:t>φάσεις </a:t>
            </a:r>
            <a:endParaRPr lang="el-GR" altLang="el-GR" sz="2400" dirty="0" smtClean="0"/>
          </a:p>
        </p:txBody>
      </p:sp>
    </p:spTree>
    <p:extLst>
      <p:ext uri="{BB962C8B-B14F-4D97-AF65-F5344CB8AC3E}">
        <p14:creationId xmlns:p14="http://schemas.microsoft.com/office/powerpoint/2010/main" val="1551720383"/>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27088" y="273050"/>
            <a:ext cx="8528050" cy="1108075"/>
          </a:xfrm>
        </p:spPr>
        <p:txBody>
          <a:bodyPr>
            <a:noAutofit/>
          </a:bodyPr>
          <a:lstStyle/>
          <a:p>
            <a:pPr>
              <a:defRPr/>
            </a:pPr>
            <a:r>
              <a:rPr lang="el-GR" sz="4000" dirty="0" smtClean="0"/>
              <a:t>Φάσεις ανάπτυξης του εκπαιδευτικού σεναρίου (2)</a:t>
            </a:r>
          </a:p>
        </p:txBody>
      </p:sp>
      <p:pic>
        <p:nvPicPr>
          <p:cNvPr id="2867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0" y="1125538"/>
            <a:ext cx="3417888" cy="4895850"/>
          </a:xfrm>
        </p:spPr>
      </p:pic>
      <p:sp>
        <p:nvSpPr>
          <p:cNvPr id="28676" name="TextBox 4"/>
          <p:cNvSpPr txBox="1">
            <a:spLocks noChangeArrowheads="1"/>
          </p:cNvSpPr>
          <p:nvPr/>
        </p:nvSpPr>
        <p:spPr bwMode="auto">
          <a:xfrm rot="-5400000">
            <a:off x="-630238" y="3714751"/>
            <a:ext cx="400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l-GR" altLang="el-GR" sz="2400" b="1">
                <a:latin typeface="Arial" charset="0"/>
              </a:rPr>
              <a:t>Υπολογιστικό περιβάλλον</a:t>
            </a:r>
          </a:p>
        </p:txBody>
      </p:sp>
      <p:cxnSp>
        <p:nvCxnSpPr>
          <p:cNvPr id="8" name="Straight Arrow Connector 6"/>
          <p:cNvCxnSpPr>
            <a:cxnSpLocks noChangeShapeType="1"/>
          </p:cNvCxnSpPr>
          <p:nvPr/>
        </p:nvCxnSpPr>
        <p:spPr bwMode="auto">
          <a:xfrm flipV="1">
            <a:off x="1835150" y="1484313"/>
            <a:ext cx="3744913" cy="1657350"/>
          </a:xfrm>
          <a:prstGeom prst="straightConnector1">
            <a:avLst/>
          </a:prstGeom>
          <a:ln>
            <a:solidFill>
              <a:srgbClr val="C00000"/>
            </a:solidFill>
            <a:headEnd/>
            <a:tailEnd type="arrow" w="med" len="med"/>
          </a:ln>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a:cxnSpLocks noChangeShapeType="1"/>
          </p:cNvCxnSpPr>
          <p:nvPr/>
        </p:nvCxnSpPr>
        <p:spPr bwMode="auto">
          <a:xfrm flipV="1">
            <a:off x="1908175" y="3789363"/>
            <a:ext cx="2103438" cy="49212"/>
          </a:xfrm>
          <a:prstGeom prst="straightConnector1">
            <a:avLst/>
          </a:prstGeom>
          <a:ln>
            <a:solidFill>
              <a:srgbClr val="C00000"/>
            </a:solidFill>
            <a:headEnd/>
            <a:tailEnd type="arrow" w="med" len="med"/>
          </a:ln>
        </p:spPr>
        <p:style>
          <a:lnRef idx="3">
            <a:schemeClr val="accent3"/>
          </a:lnRef>
          <a:fillRef idx="0">
            <a:schemeClr val="accent3"/>
          </a:fillRef>
          <a:effectRef idx="2">
            <a:schemeClr val="accent3"/>
          </a:effectRef>
          <a:fontRef idx="minor">
            <a:schemeClr val="tx1"/>
          </a:fontRef>
        </p:style>
      </p:cxnSp>
      <p:cxnSp>
        <p:nvCxnSpPr>
          <p:cNvPr id="10" name="Straight Arrow Connector 10"/>
          <p:cNvCxnSpPr>
            <a:cxnSpLocks noChangeShapeType="1"/>
          </p:cNvCxnSpPr>
          <p:nvPr/>
        </p:nvCxnSpPr>
        <p:spPr bwMode="auto">
          <a:xfrm>
            <a:off x="1908175" y="4437063"/>
            <a:ext cx="3527425" cy="431800"/>
          </a:xfrm>
          <a:prstGeom prst="straightConnector1">
            <a:avLst/>
          </a:prstGeom>
          <a:ln>
            <a:solidFill>
              <a:srgbClr val="C00000"/>
            </a:solidFill>
            <a:headEnd/>
            <a:tailEnd type="arrow" w="med" len="med"/>
          </a:ln>
        </p:spPr>
        <p:style>
          <a:lnRef idx="3">
            <a:schemeClr val="accent3"/>
          </a:lnRef>
          <a:fillRef idx="0">
            <a:schemeClr val="accent3"/>
          </a:fillRef>
          <a:effectRef idx="2">
            <a:schemeClr val="accent3"/>
          </a:effectRef>
          <a:fontRef idx="minor">
            <a:schemeClr val="tx1"/>
          </a:fontRef>
        </p:style>
      </p:cxnSp>
      <p:sp>
        <p:nvSpPr>
          <p:cNvPr id="11" name="10 - Σύννεφο"/>
          <p:cNvSpPr/>
          <p:nvPr/>
        </p:nvSpPr>
        <p:spPr>
          <a:xfrm>
            <a:off x="1547664" y="2564904"/>
            <a:ext cx="2952328" cy="1872208"/>
          </a:xfrm>
          <a:prstGeom prst="cloud">
            <a:avLst/>
          </a:prstGeom>
        </p:spPr>
        <p:style>
          <a:lnRef idx="1">
            <a:schemeClr val="accent4"/>
          </a:lnRef>
          <a:fillRef idx="1002">
            <a:schemeClr val="lt2"/>
          </a:fillRef>
          <a:effectRef idx="1">
            <a:schemeClr val="accent4"/>
          </a:effectRef>
          <a:fontRef idx="minor">
            <a:schemeClr val="dk1"/>
          </a:fontRef>
        </p:style>
        <p:txBody>
          <a:bodyPr anchor="ctr"/>
          <a:lstStyle/>
          <a:p>
            <a:pPr algn="ctr">
              <a:defRPr/>
            </a:pPr>
            <a:endParaRPr lang="el-GR"/>
          </a:p>
        </p:txBody>
      </p:sp>
      <p:sp>
        <p:nvSpPr>
          <p:cNvPr id="12" name="11 - TextBox"/>
          <p:cNvSpPr txBox="1"/>
          <p:nvPr/>
        </p:nvSpPr>
        <p:spPr>
          <a:xfrm>
            <a:off x="1547813" y="3244850"/>
            <a:ext cx="2808287" cy="400050"/>
          </a:xfrm>
          <a:prstGeom prst="rect">
            <a:avLst/>
          </a:prstGeom>
          <a:noFill/>
        </p:spPr>
        <p:txBody>
          <a:bodyPr>
            <a:spAutoFit/>
          </a:bodyPr>
          <a:lstStyle/>
          <a:p>
            <a:pPr algn="ctr">
              <a:defRPr/>
            </a:pPr>
            <a:r>
              <a:rPr lang="el-GR" sz="2000" b="1" dirty="0">
                <a:solidFill>
                  <a:schemeClr val="accent4">
                    <a:lumMod val="50000"/>
                  </a:schemeClr>
                </a:solidFill>
                <a:latin typeface="Arial" panose="020B0604020202020204" pitchFamily="34" charset="0"/>
              </a:rPr>
              <a:t>Διδακτικό Συμβόλαιο</a:t>
            </a:r>
          </a:p>
        </p:txBody>
      </p:sp>
    </p:spTree>
    <p:extLst>
      <p:ext uri="{BB962C8B-B14F-4D97-AF65-F5344CB8AC3E}">
        <p14:creationId xmlns:p14="http://schemas.microsoft.com/office/powerpoint/2010/main" val="28603355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a:xfrm>
            <a:off x="762000" y="404813"/>
            <a:ext cx="8382000" cy="1143000"/>
          </a:xfrm>
        </p:spPr>
        <p:txBody>
          <a:bodyPr>
            <a:noAutofit/>
          </a:bodyPr>
          <a:lstStyle/>
          <a:p>
            <a:pPr>
              <a:defRPr/>
            </a:pPr>
            <a:r>
              <a:rPr lang="el-GR" sz="3600" dirty="0" smtClean="0"/>
              <a:t>Φάσεις ανάπτυξης του εκπαιδευτικού σεναρίου (3)</a:t>
            </a:r>
          </a:p>
        </p:txBody>
      </p:sp>
      <p:sp>
        <p:nvSpPr>
          <p:cNvPr id="30723" name="2 - Θέση περιεχομένου"/>
          <p:cNvSpPr>
            <a:spLocks noGrp="1"/>
          </p:cNvSpPr>
          <p:nvPr>
            <p:ph idx="1"/>
          </p:nvPr>
        </p:nvSpPr>
        <p:spPr>
          <a:xfrm>
            <a:off x="1116013" y="1700213"/>
            <a:ext cx="7232650" cy="4752975"/>
          </a:xfrm>
        </p:spPr>
        <p:txBody>
          <a:bodyPr/>
          <a:lstStyle/>
          <a:p>
            <a:r>
              <a:rPr lang="el-GR" altLang="el-GR" sz="1500" i="1" dirty="0" smtClean="0"/>
              <a:t>Α. Το </a:t>
            </a:r>
            <a:r>
              <a:rPr lang="el-GR" altLang="el-GR" sz="1500" b="1" i="1" dirty="0" smtClean="0"/>
              <a:t>διδακτικό αντικείμενο</a:t>
            </a:r>
            <a:r>
              <a:rPr lang="el-GR" altLang="el-GR" sz="1500" i="1" dirty="0" smtClean="0"/>
              <a:t> του εκπαιδευτικού σεναρίου (τίτλος, τάξη (π.χ. </a:t>
            </a:r>
            <a:r>
              <a:rPr lang="el-GR" altLang="el-GR" sz="1500" i="1" dirty="0" err="1" smtClean="0"/>
              <a:t>προνήπια</a:t>
            </a:r>
            <a:r>
              <a:rPr lang="el-GR" altLang="el-GR" sz="1500" i="1" dirty="0" smtClean="0"/>
              <a:t>, νήπια ή τάξη), εμπλεκόμενες γνωστικές περιοχές, γνωστικά προαπαιτούμενα, κλπ.) </a:t>
            </a:r>
            <a:endParaRPr lang="el-GR" altLang="el-GR" sz="1500" dirty="0" smtClean="0"/>
          </a:p>
          <a:p>
            <a:r>
              <a:rPr lang="el-GR" altLang="el-GR" sz="1500" i="1" dirty="0" smtClean="0"/>
              <a:t>Β. Οι </a:t>
            </a:r>
            <a:r>
              <a:rPr lang="el-GR" altLang="el-GR" sz="1500" b="1" i="1" dirty="0" smtClean="0"/>
              <a:t>αναπαραστάσεις</a:t>
            </a:r>
            <a:r>
              <a:rPr lang="el-GR" altLang="el-GR" sz="1500" i="1" dirty="0" smtClean="0"/>
              <a:t> των μαθητών και οι πιθανές δυσκολίες της σκέψης τους σχετικά με το γνωστικό αντικείμενο</a:t>
            </a:r>
            <a:endParaRPr lang="el-GR" altLang="el-GR" sz="1500" dirty="0" smtClean="0"/>
          </a:p>
          <a:p>
            <a:r>
              <a:rPr lang="el-GR" altLang="el-GR" sz="1500" i="1" dirty="0" smtClean="0"/>
              <a:t>Γ.</a:t>
            </a:r>
            <a:r>
              <a:rPr lang="en-US" altLang="el-GR" sz="1500" i="1" dirty="0" smtClean="0"/>
              <a:t> </a:t>
            </a:r>
            <a:r>
              <a:rPr lang="el-GR" altLang="el-GR" sz="1500" i="1" dirty="0" smtClean="0"/>
              <a:t>Ο </a:t>
            </a:r>
            <a:r>
              <a:rPr lang="el-GR" altLang="el-GR" sz="1500" b="1" i="1" dirty="0" smtClean="0"/>
              <a:t>σκοπός</a:t>
            </a:r>
            <a:r>
              <a:rPr lang="el-GR" altLang="el-GR" sz="1500" i="1" dirty="0" smtClean="0"/>
              <a:t> και οι </a:t>
            </a:r>
            <a:r>
              <a:rPr lang="el-GR" altLang="el-GR" sz="1500" b="1" i="1" dirty="0" smtClean="0"/>
              <a:t>διδακτικοί στόχοι</a:t>
            </a:r>
            <a:r>
              <a:rPr lang="el-GR" altLang="el-GR" sz="1500" i="1" dirty="0" smtClean="0"/>
              <a:t> του εκπαιδευτικού σεναρίου (</a:t>
            </a:r>
            <a:r>
              <a:rPr lang="el-GR" altLang="el-GR" sz="1500" dirty="0" smtClean="0"/>
              <a:t>ως προς το γνωστικό αντικείμενο, ως προς τη χρήση των ΤΠΕ, ως προς τη μαθησιακή διαδικασία</a:t>
            </a:r>
            <a:r>
              <a:rPr lang="el-GR" altLang="el-GR" sz="1500" i="1" dirty="0" smtClean="0"/>
              <a:t>) </a:t>
            </a:r>
            <a:endParaRPr lang="el-GR" altLang="el-GR" sz="1500" dirty="0" smtClean="0"/>
          </a:p>
          <a:p>
            <a:r>
              <a:rPr lang="el-GR" altLang="el-GR" sz="1500" i="1" dirty="0" smtClean="0"/>
              <a:t>Δ. Το </a:t>
            </a:r>
            <a:r>
              <a:rPr lang="el-GR" altLang="el-GR" sz="1500" b="1" i="1" dirty="0" smtClean="0"/>
              <a:t>διδακτικό υλικό</a:t>
            </a:r>
            <a:r>
              <a:rPr lang="el-GR" altLang="el-GR" sz="1500" i="1" dirty="0" smtClean="0"/>
              <a:t> του εκπαιδευτικού σεναρίου και η απαιτούμενη υλικοτεχνική υποδομή</a:t>
            </a:r>
            <a:endParaRPr lang="el-GR" altLang="el-GR" sz="1500" dirty="0" smtClean="0"/>
          </a:p>
          <a:p>
            <a:r>
              <a:rPr lang="el-GR" altLang="el-GR" sz="1500" i="1" dirty="0" smtClean="0"/>
              <a:t>Ε. Η οργάνωση της διδασκαλίας στη βάση κατάλληλων </a:t>
            </a:r>
            <a:r>
              <a:rPr lang="el-GR" altLang="el-GR" sz="1500" b="1" i="1" dirty="0" smtClean="0"/>
              <a:t>δραστηριοτήτων υλοποίησης</a:t>
            </a:r>
            <a:r>
              <a:rPr lang="el-GR" altLang="el-GR" sz="1500" i="1" dirty="0" smtClean="0"/>
              <a:t> του εκπαιδευτικού σεναρίου στην τάξη (διδακτικές προσεγγίσεις και στρατηγικές, αξιοποίηση της προστιθέμενης αξίας των ΤΠΕ στη μαθησιακή διαδικασία, φύλλα εργασίας, κλπ.) </a:t>
            </a:r>
            <a:endParaRPr lang="el-GR" altLang="el-GR" sz="1500" dirty="0" smtClean="0"/>
          </a:p>
          <a:p>
            <a:r>
              <a:rPr lang="el-GR" altLang="el-GR" sz="1500" i="1" dirty="0" smtClean="0"/>
              <a:t>ΣΤ. Η </a:t>
            </a:r>
            <a:r>
              <a:rPr lang="el-GR" altLang="el-GR" sz="1500" b="1" i="1" dirty="0" smtClean="0"/>
              <a:t>αξιολόγηση</a:t>
            </a:r>
            <a:r>
              <a:rPr lang="el-GR" altLang="el-GR" sz="1500" i="1" dirty="0" smtClean="0"/>
              <a:t> (μαθητή και σεναρίου) και οι πιθανές επεκτάσεις του σεναρίου </a:t>
            </a:r>
            <a:endParaRPr lang="el-GR" altLang="el-GR" sz="1500" dirty="0" smtClean="0"/>
          </a:p>
          <a:p>
            <a:r>
              <a:rPr lang="el-GR" altLang="el-GR" sz="1500" i="1" dirty="0" smtClean="0"/>
              <a:t>Ζ. </a:t>
            </a:r>
            <a:r>
              <a:rPr lang="el-GR" altLang="el-GR" sz="1500" b="1" i="1" dirty="0" smtClean="0"/>
              <a:t>Παρατηρήσεις</a:t>
            </a:r>
            <a:r>
              <a:rPr lang="el-GR" altLang="el-GR" sz="1500" i="1" dirty="0" smtClean="0"/>
              <a:t> και </a:t>
            </a:r>
            <a:r>
              <a:rPr lang="el-GR" altLang="el-GR" sz="1500" b="1" i="1" dirty="0" smtClean="0"/>
              <a:t>οδηγίες</a:t>
            </a:r>
            <a:r>
              <a:rPr lang="el-GR" altLang="el-GR" sz="1500" i="1" dirty="0" smtClean="0"/>
              <a:t> για τους εκπαιδευτικούς, </a:t>
            </a:r>
            <a:r>
              <a:rPr lang="el-GR" altLang="el-GR" sz="1500" b="1" i="1" dirty="0" smtClean="0"/>
              <a:t>βιβλιογραφία</a:t>
            </a:r>
            <a:endParaRPr lang="el-GR" altLang="el-GR" sz="1500" dirty="0" smtClean="0"/>
          </a:p>
          <a:p>
            <a:pPr>
              <a:buFont typeface="Arial" charset="0"/>
              <a:buNone/>
            </a:pPr>
            <a:endParaRPr lang="el-GR" altLang="el-GR" sz="1500" dirty="0" smtClean="0"/>
          </a:p>
        </p:txBody>
      </p:sp>
    </p:spTree>
    <p:extLst>
      <p:ext uri="{BB962C8B-B14F-4D97-AF65-F5344CB8AC3E}">
        <p14:creationId xmlns:p14="http://schemas.microsoft.com/office/powerpoint/2010/main" val="113210997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04813"/>
            <a:ext cx="9155113" cy="1143000"/>
          </a:xfrm>
        </p:spPr>
        <p:txBody>
          <a:bodyPr>
            <a:noAutofit/>
          </a:bodyPr>
          <a:lstStyle/>
          <a:p>
            <a:pPr>
              <a:defRPr/>
            </a:pPr>
            <a:r>
              <a:rPr lang="el-GR" sz="4000" dirty="0" smtClean="0"/>
              <a:t>Α. Καθορισμός διδακτικού αντικειμένου</a:t>
            </a:r>
          </a:p>
        </p:txBody>
      </p:sp>
      <p:sp>
        <p:nvSpPr>
          <p:cNvPr id="32771" name="2 - Θέση περιεχομένου"/>
          <p:cNvSpPr>
            <a:spLocks noGrp="1"/>
          </p:cNvSpPr>
          <p:nvPr>
            <p:ph idx="1"/>
          </p:nvPr>
        </p:nvSpPr>
        <p:spPr>
          <a:xfrm>
            <a:off x="914400" y="1773238"/>
            <a:ext cx="7648575" cy="4465637"/>
          </a:xfrm>
        </p:spPr>
        <p:txBody>
          <a:bodyPr/>
          <a:lstStyle/>
          <a:p>
            <a:pPr>
              <a:lnSpc>
                <a:spcPct val="90000"/>
              </a:lnSpc>
            </a:pPr>
            <a:r>
              <a:rPr lang="el-GR" altLang="el-GR" sz="2600" dirty="0" smtClean="0"/>
              <a:t>Επί μέρους τμήματα του σεναρίου οικοδόμησης της έννοιας και εστίαση στα επίμαχα σημεία της έννοιας</a:t>
            </a:r>
          </a:p>
          <a:p>
            <a:pPr>
              <a:lnSpc>
                <a:spcPct val="90000"/>
              </a:lnSpc>
            </a:pPr>
            <a:r>
              <a:rPr lang="el-GR" altLang="el-GR" sz="2600" b="1" u="sng" dirty="0" smtClean="0"/>
              <a:t>Προαπαιτούμενες </a:t>
            </a:r>
            <a:r>
              <a:rPr lang="el-GR" altLang="el-GR" sz="2600" dirty="0" smtClean="0"/>
              <a:t>και </a:t>
            </a:r>
            <a:r>
              <a:rPr lang="el-GR" altLang="el-GR" sz="2600" b="1" u="sng" dirty="0" smtClean="0"/>
              <a:t>πρότερες </a:t>
            </a:r>
            <a:r>
              <a:rPr lang="el-GR" altLang="el-GR" sz="2600" dirty="0" smtClean="0"/>
              <a:t>γνώσεις </a:t>
            </a:r>
          </a:p>
          <a:p>
            <a:pPr lvl="1">
              <a:lnSpc>
                <a:spcPct val="90000"/>
              </a:lnSpc>
            </a:pPr>
            <a:r>
              <a:rPr lang="el-GR" altLang="el-GR" sz="2100" dirty="0" smtClean="0"/>
              <a:t>πώς αποτιμώνται και πώς εντάσσονται στο σενάριο;</a:t>
            </a:r>
          </a:p>
          <a:p>
            <a:pPr>
              <a:lnSpc>
                <a:spcPct val="90000"/>
              </a:lnSpc>
            </a:pPr>
            <a:r>
              <a:rPr lang="el-GR" altLang="el-GR" sz="2600" dirty="0" smtClean="0"/>
              <a:t>Καταλληλότητα του σεναρίου για το επίπεδο γνώσης των μαθητών (αναπτυξιακά κατάλληλες δραστηριότητες;)</a:t>
            </a:r>
          </a:p>
          <a:p>
            <a:pPr>
              <a:lnSpc>
                <a:spcPct val="90000"/>
              </a:lnSpc>
            </a:pPr>
            <a:r>
              <a:rPr lang="el-GR" altLang="el-GR" sz="2600" b="1" dirty="0" smtClean="0"/>
              <a:t>Διδακτικός μετασχηματισμός </a:t>
            </a:r>
            <a:r>
              <a:rPr lang="el-GR" altLang="el-GR" sz="2600" dirty="0" smtClean="0"/>
              <a:t>(επιστημονική γνώση </a:t>
            </a:r>
            <a:r>
              <a:rPr lang="el-GR" altLang="el-GR" sz="2600" dirty="0" smtClean="0">
                <a:sym typeface="Wingdings" pitchFamily="2" charset="2"/>
              </a:rPr>
              <a:t></a:t>
            </a:r>
            <a:r>
              <a:rPr lang="el-GR" altLang="el-GR" sz="2600" dirty="0" smtClean="0"/>
              <a:t> διδακτέα και διδαχθείσα)</a:t>
            </a:r>
            <a:endParaRPr lang="el-GR" altLang="el-GR" sz="2400" dirty="0" smtClean="0"/>
          </a:p>
          <a:p>
            <a:endParaRPr lang="el-GR" altLang="el-GR" dirty="0" smtClean="0"/>
          </a:p>
        </p:txBody>
      </p:sp>
    </p:spTree>
    <p:extLst>
      <p:ext uri="{BB962C8B-B14F-4D97-AF65-F5344CB8AC3E}">
        <p14:creationId xmlns:p14="http://schemas.microsoft.com/office/powerpoint/2010/main" val="384498057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3600" i="1" dirty="0" smtClean="0"/>
              <a:t>αναλυτικά…</a:t>
            </a:r>
            <a:endParaRPr lang="el-GR" sz="3600" i="1" dirty="0"/>
          </a:p>
        </p:txBody>
      </p:sp>
      <p:sp>
        <p:nvSpPr>
          <p:cNvPr id="34819" name="2 - Θέση περιεχομένου"/>
          <p:cNvSpPr>
            <a:spLocks noGrp="1"/>
          </p:cNvSpPr>
          <p:nvPr>
            <p:ph idx="1"/>
          </p:nvPr>
        </p:nvSpPr>
        <p:spPr>
          <a:xfrm>
            <a:off x="914400" y="1557338"/>
            <a:ext cx="8229600" cy="4525962"/>
          </a:xfrm>
        </p:spPr>
        <p:txBody>
          <a:bodyPr/>
          <a:lstStyle/>
          <a:p>
            <a:r>
              <a:rPr lang="el-GR" altLang="el-GR" sz="1800" dirty="0" smtClean="0"/>
              <a:t>Στην αρχική φάση καθορίζεται: </a:t>
            </a:r>
          </a:p>
          <a:p>
            <a:pPr lvl="1"/>
            <a:r>
              <a:rPr lang="el-GR" altLang="el-GR" sz="1800" dirty="0" smtClean="0"/>
              <a:t>το προς μελέτη διδακτικό αντικείμενο </a:t>
            </a:r>
          </a:p>
          <a:p>
            <a:pPr lvl="1"/>
            <a:r>
              <a:rPr lang="el-GR" altLang="el-GR" sz="1800" dirty="0" smtClean="0"/>
              <a:t>το περιεχόμενο </a:t>
            </a:r>
          </a:p>
          <a:p>
            <a:pPr lvl="1"/>
            <a:r>
              <a:rPr lang="el-GR" altLang="el-GR" sz="1800" dirty="0" smtClean="0"/>
              <a:t>προσδιορίζονται τα βασικά τμήματα του σεναρίου </a:t>
            </a:r>
          </a:p>
          <a:p>
            <a:pPr lvl="1"/>
            <a:r>
              <a:rPr lang="el-GR" altLang="el-GR" sz="1800" dirty="0" smtClean="0"/>
              <a:t>γίνεται εστίαση στα επιμέρους σημεία του αντικειμένου της μάθησης </a:t>
            </a:r>
          </a:p>
          <a:p>
            <a:r>
              <a:rPr lang="el-GR" altLang="el-GR" sz="1800" dirty="0" smtClean="0"/>
              <a:t>Συνεπώς ορίζεται: </a:t>
            </a:r>
          </a:p>
          <a:p>
            <a:pPr lvl="1"/>
            <a:r>
              <a:rPr lang="el-GR" altLang="el-GR" sz="1800" dirty="0" smtClean="0"/>
              <a:t>ο τίτλος και το θέμα του σεναρίου </a:t>
            </a:r>
          </a:p>
          <a:p>
            <a:pPr lvl="1"/>
            <a:r>
              <a:rPr lang="el-GR" altLang="el-GR" sz="1800" dirty="0" smtClean="0"/>
              <a:t>η τάξη ή οι τάξεις στις οποίες μπορεί να απευθύνεται </a:t>
            </a:r>
          </a:p>
          <a:p>
            <a:pPr lvl="1"/>
            <a:r>
              <a:rPr lang="el-GR" altLang="el-GR" sz="1800" dirty="0" smtClean="0"/>
              <a:t>οι εμπλεκόμενες γνωστικές περιοχές </a:t>
            </a:r>
          </a:p>
          <a:p>
            <a:pPr lvl="1"/>
            <a:r>
              <a:rPr lang="el-GR" altLang="el-GR" sz="1800" dirty="0" smtClean="0"/>
              <a:t>η συμβατότητα (ή όχι) με το ισχύον αναλυτικό πρόγραμμα</a:t>
            </a:r>
          </a:p>
          <a:p>
            <a:pPr lvl="1"/>
            <a:r>
              <a:rPr lang="el-GR" altLang="el-GR" sz="1800" dirty="0" smtClean="0"/>
              <a:t>η ενδεικτική διάρκεια υλοποίησης του σεναρίου στην τάξη</a:t>
            </a:r>
          </a:p>
          <a:p>
            <a:endParaRPr lang="el-GR" altLang="el-GR" sz="1800" dirty="0" smtClean="0"/>
          </a:p>
        </p:txBody>
      </p:sp>
    </p:spTree>
    <p:extLst>
      <p:ext uri="{BB962C8B-B14F-4D97-AF65-F5344CB8AC3E}">
        <p14:creationId xmlns:p14="http://schemas.microsoft.com/office/powerpoint/2010/main" val="394778141"/>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4725" y="404813"/>
            <a:ext cx="7499350" cy="1143000"/>
          </a:xfrm>
        </p:spPr>
        <p:txBody>
          <a:bodyPr/>
          <a:lstStyle/>
          <a:p>
            <a:pPr>
              <a:defRPr/>
            </a:pPr>
            <a:r>
              <a:rPr lang="el-GR" sz="3600" i="1" dirty="0" smtClean="0"/>
              <a:t>στη συνέχεια….</a:t>
            </a:r>
          </a:p>
        </p:txBody>
      </p:sp>
      <p:sp>
        <p:nvSpPr>
          <p:cNvPr id="36867" name="2 - Θέση περιεχομένου"/>
          <p:cNvSpPr>
            <a:spLocks noGrp="1"/>
          </p:cNvSpPr>
          <p:nvPr>
            <p:ph idx="1"/>
          </p:nvPr>
        </p:nvSpPr>
        <p:spPr>
          <a:xfrm>
            <a:off x="971550" y="1844675"/>
            <a:ext cx="7499350" cy="4297363"/>
          </a:xfrm>
        </p:spPr>
        <p:txBody>
          <a:bodyPr/>
          <a:lstStyle/>
          <a:p>
            <a:r>
              <a:rPr lang="el-GR" altLang="el-GR" sz="2400" smtClean="0"/>
              <a:t>είναι απαραίτητο να προσδιοριστούν </a:t>
            </a:r>
          </a:p>
          <a:p>
            <a:pPr lvl="1"/>
            <a:r>
              <a:rPr lang="el-GR" altLang="el-GR" sz="2000" smtClean="0"/>
              <a:t>τα βασικά τμήματα του σεναρίου, </a:t>
            </a:r>
          </a:p>
          <a:p>
            <a:pPr lvl="1"/>
            <a:r>
              <a:rPr lang="el-GR" altLang="el-GR" sz="2000" smtClean="0"/>
              <a:t>να γίνει αναφορά στις </a:t>
            </a:r>
            <a:r>
              <a:rPr lang="el-GR" altLang="el-GR" sz="2000" u="sng" smtClean="0"/>
              <a:t>προαπαιτούμενες γνώσεις</a:t>
            </a:r>
            <a:r>
              <a:rPr lang="el-GR" altLang="el-GR" sz="2000" smtClean="0"/>
              <a:t> που πρέπει να διαθέτουν (τι πρέπει να ξέρουν) οι μαθητές </a:t>
            </a:r>
          </a:p>
          <a:p>
            <a:pPr lvl="1"/>
            <a:r>
              <a:rPr lang="el-GR" altLang="el-GR" sz="2000" smtClean="0"/>
              <a:t>στις </a:t>
            </a:r>
            <a:r>
              <a:rPr lang="el-GR" altLang="el-GR" sz="2000" u="sng" smtClean="0"/>
              <a:t>πρότερες (προϋπάρχουσες) γνώσεις που διαθέτουν</a:t>
            </a:r>
            <a:r>
              <a:rPr lang="el-GR" altLang="el-GR" sz="2000" smtClean="0"/>
              <a:t> πραγματικά (τι ήδη ξέρουν) </a:t>
            </a:r>
          </a:p>
          <a:p>
            <a:pPr lvl="1"/>
            <a:r>
              <a:rPr lang="el-GR" altLang="el-GR" sz="2000" smtClean="0"/>
              <a:t>να αιτιολογηθεί σύντομα γιατί το προτεινόμενο σενάριο είναι κατάλληλο για το επίπεδο γνώσεων των μαθητών. </a:t>
            </a:r>
          </a:p>
        </p:txBody>
      </p:sp>
    </p:spTree>
    <p:extLst>
      <p:ext uri="{BB962C8B-B14F-4D97-AF65-F5344CB8AC3E}">
        <p14:creationId xmlns:p14="http://schemas.microsoft.com/office/powerpoint/2010/main" val="870670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3600" i="1" dirty="0" smtClean="0"/>
              <a:t>εν ολίγοις…</a:t>
            </a:r>
          </a:p>
        </p:txBody>
      </p:sp>
      <p:sp>
        <p:nvSpPr>
          <p:cNvPr id="38915" name="2 - Θέση περιεχομένου"/>
          <p:cNvSpPr>
            <a:spLocks noGrp="1"/>
          </p:cNvSpPr>
          <p:nvPr>
            <p:ph idx="1"/>
          </p:nvPr>
        </p:nvSpPr>
        <p:spPr>
          <a:xfrm>
            <a:off x="1042988" y="1916113"/>
            <a:ext cx="7499350" cy="4225925"/>
          </a:xfrm>
        </p:spPr>
        <p:txBody>
          <a:bodyPr/>
          <a:lstStyle/>
          <a:p>
            <a:pPr algn="just"/>
            <a:r>
              <a:rPr lang="el-GR" altLang="el-GR" sz="2000" smtClean="0"/>
              <a:t>Η Α΄ φάση καθορίζει το περιεχόμενο (θέμα, τίτλος, αντικείμενο) του σεναρίου και τη σύνδεσή του με τις γνώσεις των μαθητών. Επιπροσθέτως, σε συνδυασμό με την επόμενη φάση (ανίχνευση αναπαραστάσεων), περιγράφει συνοπτικά το κυρίως σκεπτικό του σεναρίου: για ποιους λόγους δημιουργήθηκε και ποια διδακτικά προβλήματα θέλει να αντιμετωπίσει.</a:t>
            </a:r>
          </a:p>
          <a:p>
            <a:pPr algn="just"/>
            <a:r>
              <a:rPr lang="el-GR" altLang="el-GR" sz="2000" smtClean="0"/>
              <a:t>Επιπρόσθετα, λόγω της ένταξης των ΤΠΕ στο σενάριο, είναι απαραίτητο να προσδιοριστούν στη φάση αυτή τα γνωστικά προαπαιτούμενα που αφορούν τα προς χρήση λογισμικά και υπολογιστικά εργαλεία.</a:t>
            </a:r>
          </a:p>
        </p:txBody>
      </p:sp>
    </p:spTree>
    <p:extLst>
      <p:ext uri="{BB962C8B-B14F-4D97-AF65-F5344CB8AC3E}">
        <p14:creationId xmlns:p14="http://schemas.microsoft.com/office/powerpoint/2010/main" val="298205022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33375"/>
            <a:ext cx="7789863" cy="1143000"/>
          </a:xfrm>
        </p:spPr>
        <p:txBody>
          <a:bodyPr>
            <a:normAutofit/>
          </a:bodyPr>
          <a:lstStyle/>
          <a:p>
            <a:pPr>
              <a:defRPr/>
            </a:pPr>
            <a:r>
              <a:rPr lang="el-GR" sz="4000" dirty="0" smtClean="0"/>
              <a:t>Β. Αναπαραστάσεις μαθητών</a:t>
            </a:r>
          </a:p>
        </p:txBody>
      </p:sp>
      <p:sp>
        <p:nvSpPr>
          <p:cNvPr id="40963" name="Rectangle 3"/>
          <p:cNvSpPr>
            <a:spLocks noGrp="1" noChangeArrowheads="1"/>
          </p:cNvSpPr>
          <p:nvPr>
            <p:ph idx="1"/>
          </p:nvPr>
        </p:nvSpPr>
        <p:spPr>
          <a:xfrm>
            <a:off x="900113" y="1476375"/>
            <a:ext cx="7920037" cy="5192713"/>
          </a:xfrm>
        </p:spPr>
        <p:txBody>
          <a:bodyPr/>
          <a:lstStyle/>
          <a:p>
            <a:pPr algn="just"/>
            <a:r>
              <a:rPr lang="el-GR" altLang="el-GR" sz="1800" b="1" dirty="0" smtClean="0">
                <a:solidFill>
                  <a:schemeClr val="bg1">
                    <a:lumMod val="50000"/>
                  </a:schemeClr>
                </a:solidFill>
              </a:rPr>
              <a:t>Οι αναπαραστάσεις των παιδιών μπορούν να εξυπηρετήσουν την οικοδόμηση της γνώσης, καθώς αποτελούν τον πρώτο δεσμό του παιδιού με την νέα γνώση </a:t>
            </a:r>
          </a:p>
          <a:p>
            <a:pPr algn="just"/>
            <a:r>
              <a:rPr lang="el-GR" altLang="el-GR" sz="1800" dirty="0" smtClean="0"/>
              <a:t>Έπειτα από τη </a:t>
            </a:r>
            <a:r>
              <a:rPr lang="el-GR" altLang="el-GR" sz="1800" b="1" dirty="0" smtClean="0"/>
              <a:t>μελέτη της σχετικής βιβλιογραφίας* </a:t>
            </a:r>
            <a:r>
              <a:rPr lang="el-GR" altLang="el-GR" sz="1800" dirty="0" smtClean="0"/>
              <a:t>προσδιορίζονται οι πιθανές </a:t>
            </a:r>
            <a:r>
              <a:rPr lang="el-GR" altLang="el-GR" sz="1800" u="sng" dirty="0" smtClean="0"/>
              <a:t>δυσκολίες της σκέψης</a:t>
            </a:r>
            <a:r>
              <a:rPr lang="el-GR" altLang="el-GR" sz="1800" dirty="0" smtClean="0"/>
              <a:t> του μαθητή σχετικά με το προς μελέτη γνωστικό αντικείμενο:</a:t>
            </a:r>
          </a:p>
          <a:p>
            <a:pPr lvl="1" algn="just"/>
            <a:r>
              <a:rPr lang="el-GR" altLang="el-GR" sz="1800" dirty="0" smtClean="0"/>
              <a:t>οι </a:t>
            </a:r>
            <a:r>
              <a:rPr lang="el-GR" altLang="el-GR" sz="1800" u="sng" dirty="0" smtClean="0"/>
              <a:t>πρότερες ιδέες</a:t>
            </a:r>
            <a:r>
              <a:rPr lang="el-GR" altLang="el-GR" sz="1800" dirty="0" smtClean="0"/>
              <a:t> και οι </a:t>
            </a:r>
            <a:r>
              <a:rPr lang="el-GR" altLang="el-GR" sz="1800" u="sng" dirty="0" smtClean="0"/>
              <a:t>αναπαραστάσεις</a:t>
            </a:r>
            <a:r>
              <a:rPr lang="el-GR" altLang="el-GR" sz="1800" dirty="0" smtClean="0"/>
              <a:t> που διαθέτουν οι μαθητές της ηλικίας που αφορά το σενάριο για την έννοια ή τις έννοιες που μελετούνται</a:t>
            </a:r>
          </a:p>
          <a:p>
            <a:pPr lvl="1" algn="just"/>
            <a:r>
              <a:rPr lang="el-GR" altLang="el-GR" sz="1800" dirty="0" smtClean="0"/>
              <a:t>οι </a:t>
            </a:r>
            <a:r>
              <a:rPr lang="el-GR" altLang="el-GR" sz="1800" u="sng" dirty="0" smtClean="0"/>
              <a:t>παρανοήσεις</a:t>
            </a:r>
            <a:r>
              <a:rPr lang="el-GR" altLang="el-GR" sz="1800" dirty="0" smtClean="0"/>
              <a:t> και τα </a:t>
            </a:r>
            <a:r>
              <a:rPr lang="el-GR" altLang="el-GR" sz="1800" u="sng" dirty="0" smtClean="0"/>
              <a:t>λάθη</a:t>
            </a:r>
            <a:r>
              <a:rPr lang="el-GR" altLang="el-GR" sz="1800" dirty="0" smtClean="0"/>
              <a:t> που κάνουν οι μαθητές στο εν λόγω γνωστικό αντικείμενο</a:t>
            </a:r>
          </a:p>
          <a:p>
            <a:pPr lvl="1" algn="just"/>
            <a:r>
              <a:rPr lang="el-GR" altLang="el-GR" sz="1800" u="sng" dirty="0" smtClean="0"/>
              <a:t>οι γνωστικές δυσκολίες</a:t>
            </a:r>
            <a:r>
              <a:rPr lang="el-GR" altLang="el-GR" sz="1800" dirty="0" smtClean="0"/>
              <a:t> που αντιμετωπίζουν στο πλαίσιο αυτό οι μαθητές</a:t>
            </a:r>
          </a:p>
          <a:p>
            <a:pPr lvl="1" algn="just">
              <a:buFont typeface="Arial" charset="0"/>
              <a:buNone/>
            </a:pPr>
            <a:endParaRPr lang="el-GR" altLang="el-GR" sz="1800" dirty="0" smtClean="0"/>
          </a:p>
          <a:p>
            <a:pPr lvl="1" algn="just">
              <a:buFont typeface="Arial" charset="0"/>
              <a:buNone/>
            </a:pPr>
            <a:r>
              <a:rPr lang="el-GR" altLang="el-GR" sz="1800" b="1" dirty="0" smtClean="0"/>
              <a:t>   </a:t>
            </a:r>
            <a:r>
              <a:rPr lang="el-GR" altLang="el-GR" sz="1800" b="1" i="1" dirty="0" smtClean="0"/>
              <a:t>*</a:t>
            </a:r>
            <a:r>
              <a:rPr lang="el-GR" altLang="el-GR" sz="1800" i="1" dirty="0" smtClean="0"/>
              <a:t>(χρήση διαδικτύου ή όποιας άλλης πηγής μπορεί να φανεί βοηθητική, ενδεχόμενη εμπειρική γνώση εκπαιδευτικού, βιβλία, πρόγραμμα σπουδών, κτλ)</a:t>
            </a:r>
          </a:p>
          <a:p>
            <a:endParaRPr lang="el-GR" altLang="el-GR" sz="1800" dirty="0" smtClean="0"/>
          </a:p>
        </p:txBody>
      </p:sp>
    </p:spTree>
    <p:extLst>
      <p:ext uri="{BB962C8B-B14F-4D97-AF65-F5344CB8AC3E}">
        <p14:creationId xmlns:p14="http://schemas.microsoft.com/office/powerpoint/2010/main" val="2224179349"/>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3600" i="1" dirty="0" smtClean="0"/>
              <a:t>συγκεκριμένα …</a:t>
            </a:r>
            <a:endParaRPr lang="el-GR" sz="3600" i="1" dirty="0"/>
          </a:p>
        </p:txBody>
      </p:sp>
      <p:sp>
        <p:nvSpPr>
          <p:cNvPr id="43011" name="2 - Θέση περιεχομένου"/>
          <p:cNvSpPr>
            <a:spLocks noGrp="1"/>
          </p:cNvSpPr>
          <p:nvPr>
            <p:ph idx="1"/>
          </p:nvPr>
        </p:nvSpPr>
        <p:spPr>
          <a:xfrm>
            <a:off x="971550" y="1844675"/>
            <a:ext cx="7499350" cy="4392613"/>
          </a:xfrm>
        </p:spPr>
        <p:txBody>
          <a:bodyPr/>
          <a:lstStyle/>
          <a:p>
            <a:pPr algn="just"/>
            <a:r>
              <a:rPr lang="el-GR" altLang="el-GR" sz="2000" dirty="0" smtClean="0"/>
              <a:t>Στη Β’ φάση του εκπαιδευτικού σεναρίου γίνεται:</a:t>
            </a:r>
          </a:p>
          <a:p>
            <a:pPr lvl="1" algn="just"/>
            <a:r>
              <a:rPr lang="el-GR" altLang="el-GR" sz="2000" dirty="0" smtClean="0"/>
              <a:t>Διατύπωση των πρότερων γνώσεων και αναπαραστάσεων των μαθητών, ανίχνευση και μετασχηματισμός τους. </a:t>
            </a:r>
          </a:p>
          <a:p>
            <a:pPr lvl="1" algn="just"/>
            <a:r>
              <a:rPr lang="el-GR" altLang="el-GR" sz="2000" dirty="0" smtClean="0"/>
              <a:t>Ενσωμάτωση των παρανοήσεων και ενδεχόμενων λαθών των μαθητών </a:t>
            </a:r>
            <a:r>
              <a:rPr lang="el-GR" altLang="el-GR" sz="2000" dirty="0" smtClean="0">
                <a:sym typeface="Wingdings" pitchFamily="2" charset="2"/>
              </a:rPr>
              <a:t> πώς θα ξεπεράσουν τα γνωστικά εμπόδια οι μαθητές;</a:t>
            </a:r>
            <a:endParaRPr lang="el-GR" altLang="el-GR" sz="2000" dirty="0" smtClean="0"/>
          </a:p>
          <a:p>
            <a:pPr lvl="1" algn="just"/>
            <a:r>
              <a:rPr lang="el-GR" altLang="el-GR" sz="2000" dirty="0" smtClean="0"/>
              <a:t>Ενσωμάτωση των γνωστικών δυσκολιών στο σενάριο.</a:t>
            </a:r>
          </a:p>
          <a:p>
            <a:pPr lvl="1" algn="just"/>
            <a:r>
              <a:rPr lang="el-GR" altLang="el-GR" sz="2000" dirty="0" smtClean="0"/>
              <a:t>Αντιμετώπιση – αξιοποίηση των γνωστικών δυσκολιών των μαθητών στις δραστηριότητες του σεναρίου </a:t>
            </a:r>
            <a:r>
              <a:rPr lang="el-GR" altLang="el-GR" sz="2000" dirty="0" smtClean="0">
                <a:sym typeface="Wingdings" pitchFamily="2" charset="2"/>
              </a:rPr>
              <a:t> Πώς</a:t>
            </a:r>
            <a:r>
              <a:rPr lang="el-GR" altLang="el-GR" sz="2000" dirty="0" smtClean="0"/>
              <a:t>;</a:t>
            </a:r>
          </a:p>
          <a:p>
            <a:endParaRPr lang="el-GR" altLang="el-GR" sz="2000" dirty="0" smtClean="0"/>
          </a:p>
        </p:txBody>
      </p:sp>
    </p:spTree>
    <p:extLst>
      <p:ext uri="{BB962C8B-B14F-4D97-AF65-F5344CB8AC3E}">
        <p14:creationId xmlns:p14="http://schemas.microsoft.com/office/powerpoint/2010/main" val="705655735"/>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476250"/>
            <a:ext cx="8251825" cy="1143000"/>
          </a:xfrm>
        </p:spPr>
        <p:txBody>
          <a:bodyPr/>
          <a:lstStyle/>
          <a:p>
            <a:pPr>
              <a:defRPr/>
            </a:pPr>
            <a:r>
              <a:rPr lang="el-GR" sz="3600" i="1" dirty="0" smtClean="0"/>
              <a:t>σύνδεση με επόμενες φάσεις….</a:t>
            </a:r>
            <a:endParaRPr lang="el-GR" sz="3600" i="1" dirty="0"/>
          </a:p>
        </p:txBody>
      </p:sp>
      <p:sp>
        <p:nvSpPr>
          <p:cNvPr id="45059" name="2 - Θέση περιεχομένου"/>
          <p:cNvSpPr>
            <a:spLocks noGrp="1"/>
          </p:cNvSpPr>
          <p:nvPr>
            <p:ph idx="1"/>
          </p:nvPr>
        </p:nvSpPr>
        <p:spPr>
          <a:xfrm>
            <a:off x="762000" y="1752600"/>
            <a:ext cx="7499350" cy="4260850"/>
          </a:xfrm>
        </p:spPr>
        <p:txBody>
          <a:bodyPr/>
          <a:lstStyle/>
          <a:p>
            <a:pPr algn="just"/>
            <a:r>
              <a:rPr lang="el-GR" altLang="el-GR" sz="2200" dirty="0" smtClean="0"/>
              <a:t>Τα δεδομένα της φάσης αυτής είναι απαραίτητα: </a:t>
            </a:r>
          </a:p>
          <a:p>
            <a:pPr lvl="1" algn="just"/>
            <a:r>
              <a:rPr lang="el-GR" altLang="el-GR" sz="2200" dirty="0" smtClean="0"/>
              <a:t>για τον καθορισμό των στόχων του σεναρίου </a:t>
            </a:r>
            <a:r>
              <a:rPr lang="el-GR" altLang="el-GR" sz="2200" b="1" i="1" dirty="0" smtClean="0"/>
              <a:t>(φάση Γ) </a:t>
            </a:r>
          </a:p>
          <a:p>
            <a:pPr lvl="1" algn="just"/>
            <a:r>
              <a:rPr lang="el-GR" altLang="el-GR" sz="2200" dirty="0" smtClean="0"/>
              <a:t>για την ανάπτυξη του διδακτικού υλικού </a:t>
            </a:r>
            <a:r>
              <a:rPr lang="el-GR" altLang="el-GR" sz="2200" b="1" i="1" dirty="0" smtClean="0"/>
              <a:t>(φάση Δ) </a:t>
            </a:r>
          </a:p>
          <a:p>
            <a:pPr lvl="1" algn="just"/>
            <a:r>
              <a:rPr lang="el-GR" altLang="el-GR" sz="2200" dirty="0" smtClean="0"/>
              <a:t> για την ανάπτυξη των διδακτικών δραστηριοτήτων του σεναρίου </a:t>
            </a:r>
            <a:r>
              <a:rPr lang="el-GR" altLang="el-GR" sz="2200" b="1" i="1" dirty="0" smtClean="0"/>
              <a:t>(φάση Ε). </a:t>
            </a:r>
          </a:p>
          <a:p>
            <a:pPr algn="just"/>
            <a:r>
              <a:rPr lang="el-GR" altLang="el-GR" sz="2200" b="1" dirty="0" smtClean="0"/>
              <a:t>Προσοχή: </a:t>
            </a:r>
            <a:r>
              <a:rPr lang="el-GR" altLang="el-GR" sz="2200" dirty="0" smtClean="0"/>
              <a:t>στις επόμενες φάσεις πρέπει να επεξηγηθεί πως θα αντιμετωπισθούν διδακτικά όλες οι δυσκολίες της σκέψης του μαθητή που εντοπίζονται στην παρούσα φάση.</a:t>
            </a:r>
          </a:p>
        </p:txBody>
      </p:sp>
    </p:spTree>
    <p:extLst>
      <p:ext uri="{BB962C8B-B14F-4D97-AF65-F5344CB8AC3E}">
        <p14:creationId xmlns:p14="http://schemas.microsoft.com/office/powerpoint/2010/main" val="91302757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476250"/>
            <a:ext cx="8207375" cy="1143000"/>
          </a:xfrm>
        </p:spPr>
        <p:txBody>
          <a:bodyPr>
            <a:noAutofit/>
          </a:bodyPr>
          <a:lstStyle/>
          <a:p>
            <a:pPr>
              <a:defRPr/>
            </a:pPr>
            <a:r>
              <a:rPr lang="el-GR" sz="4000" dirty="0" smtClean="0"/>
              <a:t>Γ. Στόχοι του εκπαιδευτικού σεναρίου</a:t>
            </a:r>
          </a:p>
        </p:txBody>
      </p:sp>
      <p:sp>
        <p:nvSpPr>
          <p:cNvPr id="47107" name="2 - Θέση περιεχομένου"/>
          <p:cNvSpPr>
            <a:spLocks noGrp="1"/>
          </p:cNvSpPr>
          <p:nvPr>
            <p:ph idx="1"/>
          </p:nvPr>
        </p:nvSpPr>
        <p:spPr>
          <a:xfrm>
            <a:off x="762000" y="1981200"/>
            <a:ext cx="8229600" cy="4525963"/>
          </a:xfrm>
        </p:spPr>
        <p:txBody>
          <a:bodyPr/>
          <a:lstStyle/>
          <a:p>
            <a:pPr algn="just"/>
            <a:r>
              <a:rPr lang="el-GR" altLang="el-GR" sz="2400" dirty="0" smtClean="0"/>
              <a:t>Οι διδακτικοί και οι μαθησιακοί στόχοι του εκπαιδευτικού σεναρίου καθορίζονται συναρτήσει: </a:t>
            </a:r>
          </a:p>
          <a:p>
            <a:pPr lvl="1" algn="just"/>
            <a:r>
              <a:rPr lang="el-GR" altLang="el-GR" sz="2000" dirty="0" smtClean="0"/>
              <a:t>α. του προς μελέτη διδακτικού αντικειμένου</a:t>
            </a:r>
          </a:p>
          <a:p>
            <a:pPr lvl="1" algn="just"/>
            <a:r>
              <a:rPr lang="el-GR" altLang="el-GR" sz="2000" dirty="0" smtClean="0"/>
              <a:t>β. των δυσκολιών που παρουσιάζει η σκέψη των μαθητών σε σχέση με το διδακτικό αντικείμενο.</a:t>
            </a:r>
          </a:p>
          <a:p>
            <a:pPr algn="just"/>
            <a:r>
              <a:rPr lang="el-GR" altLang="el-GR" sz="2400" dirty="0" smtClean="0"/>
              <a:t>Με βάση τους στόχους αυτούς καθορίζονται στη συνέχεια οι διδακτικές δραστηριότητες του εκπαιδευτικού σεναρίου και το προς ανάπτυξη διδακτικό υλικό καθώς και η χρήση των ΤΠΕ </a:t>
            </a:r>
          </a:p>
          <a:p>
            <a:pPr algn="just"/>
            <a:r>
              <a:rPr lang="el-GR" altLang="el-GR" sz="2400" dirty="0" smtClean="0"/>
              <a:t>Η διατύπωση των στόχων γίνεται ρητά και με ακρίβεια</a:t>
            </a:r>
          </a:p>
        </p:txBody>
      </p:sp>
    </p:spTree>
    <p:extLst>
      <p:ext uri="{BB962C8B-B14F-4D97-AF65-F5344CB8AC3E}">
        <p14:creationId xmlns:p14="http://schemas.microsoft.com/office/powerpoint/2010/main" val="398326552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68375" y="381000"/>
            <a:ext cx="7859713" cy="855663"/>
          </a:xfrm>
        </p:spPr>
        <p:txBody>
          <a:bodyPr/>
          <a:lstStyle/>
          <a:p>
            <a:pPr>
              <a:defRPr/>
            </a:pPr>
            <a:r>
              <a:rPr lang="el-GR" sz="3600" i="1" dirty="0" smtClean="0"/>
              <a:t>συγκεκριμένα….</a:t>
            </a:r>
          </a:p>
        </p:txBody>
      </p:sp>
      <p:sp>
        <p:nvSpPr>
          <p:cNvPr id="49155" name="Rectangle 3"/>
          <p:cNvSpPr>
            <a:spLocks noGrp="1" noChangeArrowheads="1"/>
          </p:cNvSpPr>
          <p:nvPr>
            <p:ph idx="1"/>
          </p:nvPr>
        </p:nvSpPr>
        <p:spPr>
          <a:xfrm>
            <a:off x="971550" y="1143000"/>
            <a:ext cx="7786688" cy="4464050"/>
          </a:xfrm>
        </p:spPr>
        <p:txBody>
          <a:bodyPr/>
          <a:lstStyle/>
          <a:p>
            <a:pPr marL="609600" indent="-609600" algn="just">
              <a:buFont typeface="Arial" charset="0"/>
              <a:buNone/>
            </a:pPr>
            <a:r>
              <a:rPr lang="el-GR" altLang="el-GR" sz="2800" dirty="0" smtClean="0"/>
              <a:t>Οι διδακτικοί στόχοι μπορεί να είναι:</a:t>
            </a:r>
          </a:p>
          <a:p>
            <a:pPr marL="609600" indent="-609600" algn="just">
              <a:buFont typeface="Gill Sans MT" pitchFamily="34" charset="0"/>
              <a:buAutoNum type="alphaLcParenR"/>
            </a:pPr>
            <a:r>
              <a:rPr lang="el-GR" altLang="el-GR" sz="2800" b="1" u="sng" dirty="0" smtClean="0"/>
              <a:t>Υψηλού επιπέδου</a:t>
            </a:r>
            <a:r>
              <a:rPr lang="el-GR" altLang="el-GR" sz="2800" dirty="0" smtClean="0"/>
              <a:t> και να αφορούν συγκεκριμένες ικανότητες</a:t>
            </a:r>
          </a:p>
          <a:p>
            <a:pPr marL="1371600" lvl="2" indent="-457200" algn="just"/>
            <a:r>
              <a:rPr lang="el-GR" altLang="el-GR" sz="2000" dirty="0" smtClean="0"/>
              <a:t>Ικανότητα: γνώση, δεξιότητα, στάση</a:t>
            </a:r>
          </a:p>
          <a:p>
            <a:pPr marL="609600" indent="-609600" algn="just">
              <a:buFont typeface="Gill Sans MT" pitchFamily="34" charset="0"/>
              <a:buAutoNum type="alphaLcParenR"/>
            </a:pPr>
            <a:r>
              <a:rPr lang="el-GR" altLang="el-GR" sz="2800" b="1" u="sng" dirty="0" smtClean="0"/>
              <a:t>Χαμηλού επιπέδου</a:t>
            </a:r>
            <a:r>
              <a:rPr lang="el-GR" altLang="el-GR" sz="2800" dirty="0" smtClean="0"/>
              <a:t> και να αφορούν απλές γνώσεις, δεξιότητες και στάσεις</a:t>
            </a:r>
          </a:p>
          <a:p>
            <a:pPr marL="1371600" lvl="2" indent="-457200" algn="just"/>
            <a:r>
              <a:rPr lang="el-GR" altLang="el-GR" sz="2000" dirty="0" smtClean="0"/>
              <a:t>Γνώση: αφορούν το λέγειν, δηλωτικές γνώσεις (τι;)</a:t>
            </a:r>
          </a:p>
          <a:p>
            <a:pPr marL="1371600" lvl="2" indent="-457200" algn="just"/>
            <a:r>
              <a:rPr lang="el-GR" altLang="el-GR" sz="2000" dirty="0" smtClean="0"/>
              <a:t>Δεξιότητα: όψη μιας ικανότητας (πώς;)</a:t>
            </a:r>
          </a:p>
          <a:p>
            <a:pPr marL="1371600" lvl="2" indent="-457200" algn="just"/>
            <a:r>
              <a:rPr lang="el-GR" altLang="el-GR" sz="2000" dirty="0" smtClean="0"/>
              <a:t>Στάση: παραδοχές που υιοθετούν τα υποκείμενα </a:t>
            </a:r>
          </a:p>
          <a:p>
            <a:pPr marL="1371600" lvl="2" indent="-457200">
              <a:buFontTx/>
              <a:buNone/>
            </a:pPr>
            <a:endParaRPr lang="el-GR" altLang="el-GR" b="1" dirty="0" smtClean="0">
              <a:solidFill>
                <a:srgbClr val="FF0000"/>
              </a:solidFill>
            </a:endParaRPr>
          </a:p>
          <a:p>
            <a:pPr marL="609600" indent="-609600"/>
            <a:endParaRPr lang="el-GR" altLang="el-GR" dirty="0" smtClean="0"/>
          </a:p>
        </p:txBody>
      </p:sp>
      <p:sp>
        <p:nvSpPr>
          <p:cNvPr id="7" name="Rectangle 3"/>
          <p:cNvSpPr/>
          <p:nvPr/>
        </p:nvSpPr>
        <p:spPr>
          <a:xfrm>
            <a:off x="947337" y="5257800"/>
            <a:ext cx="7642225" cy="928687"/>
          </a:xfrm>
          <a:prstGeom prst="rect">
            <a:avLst/>
          </a:prstGeom>
          <a:solidFill>
            <a:schemeClr val="bg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b="1" dirty="0">
                <a:solidFill>
                  <a:srgbClr val="4B2203"/>
                </a:solidFill>
              </a:rPr>
              <a:t>Κάθε </a:t>
            </a:r>
            <a:r>
              <a:rPr lang="el-GR" sz="2400" dirty="0">
                <a:solidFill>
                  <a:srgbClr val="4B2203"/>
                </a:solidFill>
              </a:rPr>
              <a:t>διδακτική δραστηριότητα του σεναρίου υποστηρίζει την επίτευξη ενός ή περισσότερων στόχων. </a:t>
            </a:r>
          </a:p>
        </p:txBody>
      </p:sp>
    </p:spTree>
    <p:extLst>
      <p:ext uri="{BB962C8B-B14F-4D97-AF65-F5344CB8AC3E}">
        <p14:creationId xmlns:p14="http://schemas.microsoft.com/office/powerpoint/2010/main" val="2369608159"/>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3600" i="1" dirty="0" smtClean="0"/>
              <a:t>παραδείγματα…</a:t>
            </a:r>
            <a:endParaRPr lang="el-GR" sz="3600" i="1" dirty="0"/>
          </a:p>
        </p:txBody>
      </p:sp>
      <p:sp>
        <p:nvSpPr>
          <p:cNvPr id="51203" name="2 - Θέση περιεχομένου"/>
          <p:cNvSpPr>
            <a:spLocks noGrp="1"/>
          </p:cNvSpPr>
          <p:nvPr>
            <p:ph idx="1"/>
          </p:nvPr>
        </p:nvSpPr>
        <p:spPr>
          <a:xfrm>
            <a:off x="685800" y="1676400"/>
            <a:ext cx="7499350" cy="4257675"/>
          </a:xfrm>
        </p:spPr>
        <p:txBody>
          <a:bodyPr/>
          <a:lstStyle/>
          <a:p>
            <a:pPr algn="just"/>
            <a:r>
              <a:rPr lang="el-GR" altLang="el-GR" sz="2400" b="1" dirty="0" smtClean="0"/>
              <a:t>Παράδειγμα στόχου υψηλού επιπέδου</a:t>
            </a:r>
            <a:r>
              <a:rPr lang="el-GR" altLang="el-GR" sz="2400" dirty="0" smtClean="0"/>
              <a:t>: να είναι ικανός να χρησιμοποιεί το πρόγραμμα ζωγραφικής σε απλές καθημερινές σχολικές ή κατ’ οίκον δραστηριότητες. </a:t>
            </a:r>
          </a:p>
          <a:p>
            <a:pPr algn="just"/>
            <a:r>
              <a:rPr lang="el-GR" altLang="el-GR" sz="2400" b="1" dirty="0" smtClean="0"/>
              <a:t>Παράδειγμα στόχου χαμηλού επιπέδου</a:t>
            </a:r>
            <a:r>
              <a:rPr lang="el-GR" altLang="el-GR" sz="2400" dirty="0" smtClean="0"/>
              <a:t>: να εξηγεί την έννοια του αρχείου εικόνας </a:t>
            </a:r>
            <a:r>
              <a:rPr lang="el-GR" altLang="el-GR" sz="2400" i="1" dirty="0" smtClean="0"/>
              <a:t>(γνώση), </a:t>
            </a:r>
            <a:r>
              <a:rPr lang="el-GR" altLang="el-GR" sz="2400" dirty="0" smtClean="0"/>
              <a:t>να αποθηκεύει ένα αρχείο εικόνας </a:t>
            </a:r>
            <a:r>
              <a:rPr lang="el-GR" altLang="el-GR" sz="2400" i="1" dirty="0" smtClean="0"/>
              <a:t>(δεξιότητα), </a:t>
            </a:r>
            <a:r>
              <a:rPr lang="el-GR" altLang="el-GR" sz="2400" dirty="0" smtClean="0"/>
              <a:t>να μην διαγράφει αρχεία εικόνων συμμαθητών του </a:t>
            </a:r>
            <a:r>
              <a:rPr lang="el-GR" altLang="el-GR" sz="2400" i="1" dirty="0" smtClean="0"/>
              <a:t>(στάση).</a:t>
            </a:r>
          </a:p>
        </p:txBody>
      </p:sp>
    </p:spTree>
    <p:extLst>
      <p:ext uri="{BB962C8B-B14F-4D97-AF65-F5344CB8AC3E}">
        <p14:creationId xmlns:p14="http://schemas.microsoft.com/office/powerpoint/2010/main" val="252320159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62000" y="457200"/>
            <a:ext cx="8172450" cy="1143000"/>
          </a:xfrm>
        </p:spPr>
        <p:txBody>
          <a:bodyPr>
            <a:normAutofit fontScale="90000"/>
          </a:bodyPr>
          <a:lstStyle/>
          <a:p>
            <a:pPr>
              <a:defRPr/>
            </a:pPr>
            <a:r>
              <a:rPr lang="el-GR" dirty="0" smtClean="0"/>
              <a:t>Δ. Διδακτικό υλικό του εκπαιδευτικού σεναρίου</a:t>
            </a:r>
          </a:p>
        </p:txBody>
      </p:sp>
      <p:sp>
        <p:nvSpPr>
          <p:cNvPr id="53251" name="Rectangle 3"/>
          <p:cNvSpPr>
            <a:spLocks noGrp="1" noChangeArrowheads="1"/>
          </p:cNvSpPr>
          <p:nvPr>
            <p:ph idx="1"/>
          </p:nvPr>
        </p:nvSpPr>
        <p:spPr>
          <a:xfrm>
            <a:off x="685800" y="2060575"/>
            <a:ext cx="8175625" cy="4681538"/>
          </a:xfrm>
        </p:spPr>
        <p:txBody>
          <a:bodyPr/>
          <a:lstStyle/>
          <a:p>
            <a:pPr lvl="1">
              <a:spcBef>
                <a:spcPts val="600"/>
              </a:spcBef>
              <a:buSzPct val="80000"/>
              <a:buFont typeface="Wingdings 2" pitchFamily="18" charset="2"/>
              <a:buChar char=""/>
            </a:pPr>
            <a:r>
              <a:rPr lang="el-GR" altLang="el-GR" sz="2400" dirty="0" smtClean="0"/>
              <a:t>Έτοιμο διδακτικό υλικό (βιβλίο, χάρτες, λογισμικό, κλπ.)</a:t>
            </a:r>
          </a:p>
          <a:p>
            <a:pPr lvl="1">
              <a:spcBef>
                <a:spcPts val="600"/>
              </a:spcBef>
              <a:buSzPct val="80000"/>
              <a:buFont typeface="Wingdings 2" pitchFamily="18" charset="2"/>
              <a:buChar char=""/>
            </a:pPr>
            <a:r>
              <a:rPr lang="el-GR" altLang="el-GR" sz="2400" dirty="0" smtClean="0"/>
              <a:t>Συμπληρωματικό διδακτικό υλικό (υλικά καθημερινής ζωής)</a:t>
            </a:r>
          </a:p>
          <a:p>
            <a:pPr lvl="1">
              <a:spcBef>
                <a:spcPts val="600"/>
              </a:spcBef>
              <a:buSzPct val="80000"/>
              <a:buFont typeface="Wingdings 2" pitchFamily="18" charset="2"/>
              <a:buChar char=""/>
            </a:pPr>
            <a:r>
              <a:rPr lang="el-GR" altLang="el-GR" sz="2400" dirty="0" smtClean="0"/>
              <a:t>Φύλλα εργασίας </a:t>
            </a:r>
          </a:p>
          <a:p>
            <a:pPr lvl="1">
              <a:spcBef>
                <a:spcPts val="600"/>
              </a:spcBef>
              <a:buSzPct val="80000"/>
              <a:buFont typeface="Wingdings 2" pitchFamily="18" charset="2"/>
              <a:buChar char=""/>
            </a:pPr>
            <a:r>
              <a:rPr lang="el-GR" altLang="el-GR" sz="2400" dirty="0" smtClean="0"/>
              <a:t>Εκπαιδευτικό λογισμικό (περιγραφή αρχείων του και τρόπος χρήσης του)</a:t>
            </a:r>
          </a:p>
          <a:p>
            <a:pPr lvl="1">
              <a:spcBef>
                <a:spcPts val="600"/>
              </a:spcBef>
              <a:buSzPct val="80000"/>
              <a:buFont typeface="Wingdings 2" pitchFamily="18" charset="2"/>
              <a:buChar char=""/>
            </a:pPr>
            <a:r>
              <a:rPr lang="el-GR" altLang="el-GR" sz="2400" dirty="0" smtClean="0"/>
              <a:t>Υλικοτεχνική υποδομή (υπολογιστές, πίνακες, προβολικό μηχάνημα, κλπ.)</a:t>
            </a:r>
          </a:p>
          <a:p>
            <a:pPr lvl="1">
              <a:spcBef>
                <a:spcPts val="600"/>
              </a:spcBef>
              <a:buSzPct val="80000"/>
              <a:buFont typeface="Wingdings 2" pitchFamily="18" charset="2"/>
              <a:buChar char=""/>
            </a:pPr>
            <a:r>
              <a:rPr lang="el-GR" altLang="el-GR" sz="2400" dirty="0" smtClean="0"/>
              <a:t>Τρόπος αξιοποίησης του σεναρίου.</a:t>
            </a:r>
          </a:p>
        </p:txBody>
      </p:sp>
    </p:spTree>
    <p:extLst>
      <p:ext uri="{BB962C8B-B14F-4D97-AF65-F5344CB8AC3E}">
        <p14:creationId xmlns:p14="http://schemas.microsoft.com/office/powerpoint/2010/main" val="2598589422"/>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442913"/>
            <a:ext cx="8350250" cy="1143000"/>
          </a:xfrm>
        </p:spPr>
        <p:txBody>
          <a:bodyPr>
            <a:normAutofit fontScale="90000"/>
          </a:bodyPr>
          <a:lstStyle/>
          <a:p>
            <a:pPr>
              <a:defRPr/>
            </a:pPr>
            <a:r>
              <a:rPr lang="el-GR" dirty="0" smtClean="0"/>
              <a:t>Ε. Δραστηριότητες υλοποίησης του εκπαιδευτικού σεναρίου</a:t>
            </a:r>
          </a:p>
        </p:txBody>
      </p:sp>
      <p:sp>
        <p:nvSpPr>
          <p:cNvPr id="55299" name="2 - Θέση περιεχομένου"/>
          <p:cNvSpPr>
            <a:spLocks noGrp="1"/>
          </p:cNvSpPr>
          <p:nvPr>
            <p:ph idx="1"/>
          </p:nvPr>
        </p:nvSpPr>
        <p:spPr>
          <a:xfrm>
            <a:off x="1042988" y="1989138"/>
            <a:ext cx="7531100" cy="4760912"/>
          </a:xfrm>
        </p:spPr>
        <p:txBody>
          <a:bodyPr/>
          <a:lstStyle/>
          <a:p>
            <a:pPr algn="just"/>
            <a:r>
              <a:rPr lang="el-GR" altLang="el-GR" sz="1800" dirty="0" smtClean="0"/>
              <a:t>Η φάση αυτή συνιστά την πιο ουσιαστική φάση σχεδίασης του εκπαιδευτικού σεναρίου αφού κατά τη διάρκειά της περιγράφονται όλες οι απαιτούμενες διαδικασίες που αφορούν τους εκπαιδευτικούς και τους μαθητές μέσα στην τάξη. </a:t>
            </a:r>
          </a:p>
          <a:p>
            <a:pPr algn="just"/>
            <a:r>
              <a:rPr lang="el-GR" altLang="el-GR" sz="1800" dirty="0" smtClean="0"/>
              <a:t>Είναι η φάση κατά την οποία προκαθορίζονται τόσο οι ενέργειες του εκπαιδευτικού όσο και οι ενέργειες των μαθητών ώστε να επιτευχθούν οι στόχοι του σεναρίου.</a:t>
            </a:r>
          </a:p>
          <a:p>
            <a:pPr algn="just"/>
            <a:r>
              <a:rPr lang="el-GR" altLang="el-GR" sz="1800" dirty="0" smtClean="0"/>
              <a:t>Για την ανάπτυξη αυτής της φάσης πρέπει να προσδιοριστεί τόσο η θεωρητική και μεθοδολογική προσέγγιση του σεναρίου (θεωρίες μάθησης και διδακτικές καταστάσεις) όσο και οι ακολουθούμενες διδακτικές προσεγγίσεις και στρατηγικές σε συνάρτηση με τη χρήση των ΤΠΕ και του άλλου διδακτικού υλικού. </a:t>
            </a:r>
          </a:p>
          <a:p>
            <a:pPr algn="just"/>
            <a:r>
              <a:rPr lang="el-GR" altLang="el-GR" sz="1800" dirty="0" smtClean="0"/>
              <a:t>Οι δραστηριότητες αυτές χωρίζονται σε πέντε διαφορετικές κατηγορίες</a:t>
            </a:r>
          </a:p>
          <a:p>
            <a:pPr algn="just"/>
            <a:endParaRPr lang="el-GR" altLang="el-GR" sz="1800" dirty="0" smtClean="0"/>
          </a:p>
        </p:txBody>
      </p:sp>
    </p:spTree>
    <p:extLst>
      <p:ext uri="{BB962C8B-B14F-4D97-AF65-F5344CB8AC3E}">
        <p14:creationId xmlns:p14="http://schemas.microsoft.com/office/powerpoint/2010/main" val="3063541120"/>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273050"/>
            <a:ext cx="8101013" cy="981075"/>
          </a:xfrm>
        </p:spPr>
        <p:txBody>
          <a:bodyPr/>
          <a:lstStyle/>
          <a:p>
            <a:pPr>
              <a:defRPr/>
            </a:pPr>
            <a:r>
              <a:rPr lang="el-GR" sz="3600" i="1" dirty="0" smtClean="0"/>
              <a:t>οι κατηγορίες….</a:t>
            </a:r>
          </a:p>
        </p:txBody>
      </p:sp>
      <p:pic>
        <p:nvPicPr>
          <p:cNvPr id="57347"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6013" y="1187450"/>
            <a:ext cx="3168650" cy="5084763"/>
          </a:xfrm>
        </p:spPr>
      </p:pic>
      <p:sp>
        <p:nvSpPr>
          <p:cNvPr id="7" name="Rectangle 3"/>
          <p:cNvSpPr/>
          <p:nvPr/>
        </p:nvSpPr>
        <p:spPr>
          <a:xfrm>
            <a:off x="5076825" y="2205038"/>
            <a:ext cx="3357563" cy="2879725"/>
          </a:xfrm>
          <a:prstGeom prst="rect">
            <a:avLst/>
          </a:prstGeom>
          <a:solidFill>
            <a:schemeClr val="bg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b="1" u="sng" dirty="0">
                <a:solidFill>
                  <a:srgbClr val="4B2203"/>
                </a:solidFill>
              </a:rPr>
              <a:t>ΠΡΟΣΟΧΗ!</a:t>
            </a:r>
            <a:endParaRPr lang="el-GR" sz="2400" b="1" dirty="0">
              <a:solidFill>
                <a:srgbClr val="4B2203"/>
              </a:solidFill>
            </a:endParaRPr>
          </a:p>
          <a:p>
            <a:pPr algn="ctr">
              <a:defRPr/>
            </a:pPr>
            <a:r>
              <a:rPr lang="el-GR" sz="2400" dirty="0">
                <a:solidFill>
                  <a:srgbClr val="4B2203"/>
                </a:solidFill>
              </a:rPr>
              <a:t>Κάθε δραστηριότητα ακολουθεί μία ή περισσότερες διδακτικές στρατηγικές.</a:t>
            </a:r>
          </a:p>
        </p:txBody>
      </p:sp>
    </p:spTree>
    <p:extLst>
      <p:ext uri="{BB962C8B-B14F-4D97-AF65-F5344CB8AC3E}">
        <p14:creationId xmlns:p14="http://schemas.microsoft.com/office/powerpoint/2010/main" val="2405154965"/>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312738"/>
            <a:ext cx="9167813" cy="1301750"/>
          </a:xfrm>
        </p:spPr>
        <p:txBody>
          <a:bodyPr>
            <a:noAutofit/>
          </a:bodyPr>
          <a:lstStyle/>
          <a:p>
            <a:pPr>
              <a:defRPr/>
            </a:pPr>
            <a:r>
              <a:rPr lang="el-GR" sz="4000" dirty="0" smtClean="0"/>
              <a:t>Δραστηριότητες γνωστικής- ψυχολογικής προετοιμασίας (ανίχνευσης)</a:t>
            </a:r>
          </a:p>
        </p:txBody>
      </p:sp>
      <p:sp>
        <p:nvSpPr>
          <p:cNvPr id="59395" name="Rectangle 3"/>
          <p:cNvSpPr>
            <a:spLocks noGrp="1" noChangeArrowheads="1"/>
          </p:cNvSpPr>
          <p:nvPr>
            <p:ph idx="1"/>
          </p:nvPr>
        </p:nvSpPr>
        <p:spPr>
          <a:xfrm>
            <a:off x="838200" y="1676400"/>
            <a:ext cx="7499350" cy="4473575"/>
          </a:xfrm>
        </p:spPr>
        <p:txBody>
          <a:bodyPr/>
          <a:lstStyle/>
          <a:p>
            <a:pPr marL="609600" indent="-609600" algn="just">
              <a:buFont typeface="Arial" charset="0"/>
              <a:buNone/>
            </a:pPr>
            <a:r>
              <a:rPr lang="el-GR" altLang="el-GR" sz="2400" dirty="0" smtClean="0"/>
              <a:t>Οι δραστηριότητες αυτής της κατηγορίας σχετίζονται με:</a:t>
            </a:r>
          </a:p>
          <a:p>
            <a:pPr marL="609600" indent="-609600" algn="just">
              <a:buFont typeface="Gill Sans MT" pitchFamily="34" charset="0"/>
              <a:buAutoNum type="arabicPeriod"/>
            </a:pPr>
            <a:r>
              <a:rPr lang="el-GR" altLang="el-GR" sz="2400" dirty="0" smtClean="0"/>
              <a:t>Διαμόρφωση κατάλληλου συναισθηματικού κλίματος και κλίματος ασφάλειας για το μαθητή.</a:t>
            </a:r>
          </a:p>
          <a:p>
            <a:pPr marL="609600" indent="-609600" algn="just">
              <a:buFont typeface="Gill Sans MT" pitchFamily="34" charset="0"/>
              <a:buAutoNum type="arabicPeriod"/>
            </a:pPr>
            <a:r>
              <a:rPr lang="el-GR" altLang="el-GR" sz="2400" dirty="0" smtClean="0"/>
              <a:t>Διαμόρφωση κατάλληλης </a:t>
            </a:r>
            <a:r>
              <a:rPr lang="el-GR" altLang="el-GR" sz="2400" dirty="0" err="1" smtClean="0"/>
              <a:t>αφόρμησης</a:t>
            </a:r>
            <a:r>
              <a:rPr lang="el-GR" altLang="el-GR" sz="2400" dirty="0" smtClean="0"/>
              <a:t>- κινήτρου για το μάθημα (ψυχολογική προετοιμασία).</a:t>
            </a:r>
          </a:p>
          <a:p>
            <a:pPr marL="609600" indent="-609600" algn="just">
              <a:buFont typeface="Gill Sans MT" pitchFamily="34" charset="0"/>
              <a:buAutoNum type="arabicPeriod"/>
            </a:pPr>
            <a:r>
              <a:rPr lang="el-GR" altLang="el-GR" sz="2400" dirty="0" smtClean="0"/>
              <a:t>Ενημέρωση για το τι ακολουθεί.</a:t>
            </a:r>
          </a:p>
          <a:p>
            <a:pPr marL="609600" indent="-609600" algn="just">
              <a:buFont typeface="Gill Sans MT" pitchFamily="34" charset="0"/>
              <a:buAutoNum type="arabicPeriod"/>
            </a:pPr>
            <a:r>
              <a:rPr lang="el-GR" altLang="el-GR" sz="2400" dirty="0" smtClean="0"/>
              <a:t>Ενημέρωση για το σκοπό και τους στόχους του μαθήματος.</a:t>
            </a:r>
          </a:p>
          <a:p>
            <a:pPr marL="609600" indent="-609600" algn="just">
              <a:buFont typeface="Gill Sans MT" pitchFamily="34" charset="0"/>
              <a:buAutoNum type="arabicPeriod"/>
            </a:pPr>
            <a:r>
              <a:rPr lang="el-GR" altLang="el-GR" sz="2400" dirty="0" smtClean="0"/>
              <a:t>Διερεύνηση της προϋπάρχουσας γνώσης.</a:t>
            </a:r>
          </a:p>
          <a:p>
            <a:pPr marL="609600" indent="-609600" algn="just">
              <a:buFont typeface="Gill Sans MT" pitchFamily="34" charset="0"/>
              <a:buAutoNum type="arabicPeriod"/>
            </a:pPr>
            <a:r>
              <a:rPr lang="el-GR" altLang="el-GR" sz="2400" dirty="0" smtClean="0"/>
              <a:t>Διερεύνηση ιδεών, αντιλήψεων, αναπαραστάσεων.</a:t>
            </a:r>
          </a:p>
        </p:txBody>
      </p:sp>
    </p:spTree>
    <p:extLst>
      <p:ext uri="{BB962C8B-B14F-4D97-AF65-F5344CB8AC3E}">
        <p14:creationId xmlns:p14="http://schemas.microsoft.com/office/powerpoint/2010/main" val="1505863021"/>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2988" y="333375"/>
            <a:ext cx="7818437" cy="1143000"/>
          </a:xfrm>
        </p:spPr>
        <p:txBody>
          <a:bodyPr/>
          <a:lstStyle/>
          <a:p>
            <a:pPr>
              <a:defRPr/>
            </a:pPr>
            <a:r>
              <a:rPr lang="el-GR" sz="3600" i="1" dirty="0" smtClean="0"/>
              <a:t>συγκεκριμένα ….</a:t>
            </a:r>
            <a:endParaRPr lang="el-GR" sz="3600" i="1" dirty="0"/>
          </a:p>
        </p:txBody>
      </p:sp>
      <p:sp>
        <p:nvSpPr>
          <p:cNvPr id="61443" name="2 - Θέση περιεχομένου"/>
          <p:cNvSpPr>
            <a:spLocks noGrp="1"/>
          </p:cNvSpPr>
          <p:nvPr>
            <p:ph idx="1"/>
          </p:nvPr>
        </p:nvSpPr>
        <p:spPr>
          <a:xfrm>
            <a:off x="1042988" y="1916113"/>
            <a:ext cx="7499350" cy="4330700"/>
          </a:xfrm>
        </p:spPr>
        <p:txBody>
          <a:bodyPr/>
          <a:lstStyle/>
          <a:p>
            <a:pPr algn="just"/>
            <a:r>
              <a:rPr lang="el-GR" altLang="el-GR" sz="2000" smtClean="0"/>
              <a:t>Οι δραστηριότητες που σχετίζονται με την αποτίμηση της προαπαιτούμενης και της προϋπάρχουσας γνώσης καθώς και οι δραστηριότητες ανίχνευσης των γνωστικών δυσκολιών των μαθητών που αφορούν ιδέες, αντιλήψεις και αναπαραστάσεις μπορούν να διεξαχθούν με τη χρήση κατάλληλων διδακτικών στρατηγικών όπως είναι: </a:t>
            </a:r>
          </a:p>
          <a:p>
            <a:pPr lvl="1" algn="just"/>
            <a:r>
              <a:rPr lang="el-GR" altLang="el-GR" sz="2000" smtClean="0"/>
              <a:t>οι ερωτοαποκρίσεις (ζητάμε ορισμό, θέτουμε ένα ερώτημα)</a:t>
            </a:r>
          </a:p>
          <a:p>
            <a:pPr lvl="1" algn="just"/>
            <a:r>
              <a:rPr lang="el-GR" altLang="el-GR" sz="2000" smtClean="0"/>
              <a:t>ο καταιγισμός ιδεών</a:t>
            </a:r>
          </a:p>
          <a:p>
            <a:pPr lvl="1" algn="just"/>
            <a:r>
              <a:rPr lang="el-GR" altLang="el-GR" sz="2000" smtClean="0"/>
              <a:t>η δημιουργία ή ο σχολιασμός σχεδίων  </a:t>
            </a:r>
          </a:p>
          <a:p>
            <a:pPr lvl="1" algn="just"/>
            <a:r>
              <a:rPr lang="el-GR" altLang="el-GR" sz="2000" smtClean="0"/>
              <a:t>η εννοιολογική χαρτογράφηση. </a:t>
            </a:r>
          </a:p>
        </p:txBody>
      </p:sp>
    </p:spTree>
    <p:extLst>
      <p:ext uri="{BB962C8B-B14F-4D97-AF65-F5344CB8AC3E}">
        <p14:creationId xmlns:p14="http://schemas.microsoft.com/office/powerpoint/2010/main" val="1947833483"/>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lgn="just">
              <a:buNone/>
            </a:pPr>
            <a:r>
              <a:rPr lang="en-US" sz="2800" dirty="0"/>
              <a:t>Copyright</a:t>
            </a:r>
            <a:r>
              <a:rPr lang="el-GR" sz="2800" dirty="0"/>
              <a:t> Πανεπιστήμιο Πατρών, Βασίλειος Κόμης. «Παιδαγωγικός Σχεδιασμός με ΤΠΕ στην Πρώτη Σχολική Ηλικία: Σχεδιασμός Εκπαιδευτικού Σεναρίου – Μέρος </a:t>
            </a:r>
            <a:r>
              <a:rPr lang="el-GR" sz="2800" dirty="0" smtClean="0"/>
              <a:t>Α». </a:t>
            </a:r>
            <a:r>
              <a:rPr lang="el-GR" sz="2800" dirty="0"/>
              <a:t>Έκδοση: 1.0. Πάτρα, 2015.</a:t>
            </a:r>
          </a:p>
          <a:p>
            <a:pPr marL="0" indent="0">
              <a:buNone/>
            </a:pPr>
            <a:endParaRPr lang="el-GR" sz="2800" dirty="0" smtClean="0"/>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11</a:t>
            </a:r>
            <a:r>
              <a:rPr lang="el-GR" baseline="30000" dirty="0" smtClean="0"/>
              <a:t>ου</a:t>
            </a:r>
            <a:r>
              <a:rPr lang="el-GR" dirty="0" smtClean="0"/>
              <a:t> Εργαστηρίου</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4102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562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913"/>
            <a:ext cx="7924799" cy="1143000"/>
          </a:xfrm>
        </p:spPr>
        <p:txBody>
          <a:bodyPr>
            <a:normAutofit/>
          </a:bodyPr>
          <a:lstStyle/>
          <a:p>
            <a:pPr>
              <a:defRPr/>
            </a:pPr>
            <a:r>
              <a:rPr lang="el-GR" b="1" dirty="0" smtClean="0"/>
              <a:t>Σκοπός Εργαστηρίου</a:t>
            </a:r>
            <a:endParaRPr lang="en-GB" b="1" dirty="0"/>
          </a:p>
        </p:txBody>
      </p:sp>
      <p:sp>
        <p:nvSpPr>
          <p:cNvPr id="15363" name="Content Placeholder 2"/>
          <p:cNvSpPr>
            <a:spLocks noGrp="1"/>
          </p:cNvSpPr>
          <p:nvPr>
            <p:ph sz="half" idx="1"/>
          </p:nvPr>
        </p:nvSpPr>
        <p:spPr>
          <a:xfrm>
            <a:off x="928688" y="1524000"/>
            <a:ext cx="7215187" cy="4664075"/>
          </a:xfrm>
        </p:spPr>
        <p:txBody>
          <a:bodyPr/>
          <a:lstStyle/>
          <a:p>
            <a:pPr>
              <a:buFont typeface="Wingdings 2" pitchFamily="18" charset="2"/>
              <a:buNone/>
            </a:pPr>
            <a:r>
              <a:rPr lang="el-GR" altLang="el-GR" dirty="0" smtClean="0"/>
              <a:t>Σκοπός του εργαστηρίου είναι </a:t>
            </a:r>
          </a:p>
          <a:p>
            <a:r>
              <a:rPr lang="el-GR" altLang="el-GR" dirty="0" smtClean="0"/>
              <a:t>Η έννοια και παρουσίαση ενός </a:t>
            </a:r>
            <a:r>
              <a:rPr lang="el-GR" altLang="el-GR" dirty="0" err="1" smtClean="0"/>
              <a:t>εκαπιδευτικού</a:t>
            </a:r>
            <a:r>
              <a:rPr lang="el-GR" altLang="el-GR" dirty="0" smtClean="0"/>
              <a:t> σεναρίου</a:t>
            </a:r>
          </a:p>
          <a:p>
            <a:r>
              <a:rPr lang="el-GR" altLang="el-GR" dirty="0" smtClean="0"/>
              <a:t>Η παρουσίαση και ανάλυση των Φάσεων Ανάπτυξης ενός Εκπαιδευτικού Σεναρίου</a:t>
            </a:r>
          </a:p>
          <a:p>
            <a:pPr marL="0" indent="0">
              <a:buNone/>
            </a:pPr>
            <a:endParaRPr lang="en-GB" altLang="el-GR" dirty="0" smtClean="0"/>
          </a:p>
        </p:txBody>
      </p:sp>
      <p:sp>
        <p:nvSpPr>
          <p:cNvPr id="1536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BD5773-5F97-4073-A3A5-6D0F05BFA296}" type="slidenum">
              <a:rPr lang="en-US" altLang="el-GR">
                <a:solidFill>
                  <a:srgbClr val="B5A788"/>
                </a:solidFill>
                <a:latin typeface="Gill Sans MT" pitchFamily="34" charset="0"/>
              </a:rPr>
              <a:pPr/>
              <a:t>4</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963748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87450" y="260350"/>
            <a:ext cx="7499350" cy="1143000"/>
          </a:xfrm>
        </p:spPr>
        <p:txBody>
          <a:bodyPr>
            <a:normAutofit/>
          </a:bodyPr>
          <a:lstStyle/>
          <a:p>
            <a:pPr>
              <a:defRPr/>
            </a:pPr>
            <a:r>
              <a:rPr lang="el-GR" sz="4000" dirty="0" smtClean="0"/>
              <a:t>Βασικές έννοιες</a:t>
            </a:r>
          </a:p>
        </p:txBody>
      </p:sp>
      <p:sp>
        <p:nvSpPr>
          <p:cNvPr id="3" name="2 - Θέση περιεχομένου"/>
          <p:cNvSpPr>
            <a:spLocks noGrp="1"/>
          </p:cNvSpPr>
          <p:nvPr>
            <p:ph idx="1"/>
          </p:nvPr>
        </p:nvSpPr>
        <p:spPr>
          <a:xfrm>
            <a:off x="1187450" y="1619250"/>
            <a:ext cx="5545138" cy="3817938"/>
          </a:xfrm>
          <a:solidFill>
            <a:schemeClr val="bg2">
              <a:lumMod val="75000"/>
              <a:alpha val="62000"/>
            </a:schemeClr>
          </a:solidFill>
          <a:ln>
            <a:solidFill>
              <a:schemeClr val="tx2">
                <a:lumMod val="75000"/>
              </a:schemeClr>
            </a:solidFill>
          </a:ln>
        </p:spPr>
        <p:txBody>
          <a:bodyPr/>
          <a:lstStyle/>
          <a:p>
            <a:pPr>
              <a:defRPr/>
            </a:pPr>
            <a:r>
              <a:rPr lang="el-GR" sz="2000" dirty="0" smtClean="0"/>
              <a:t>Γνωστικό εργαλείο</a:t>
            </a:r>
          </a:p>
          <a:p>
            <a:pPr>
              <a:defRPr/>
            </a:pPr>
            <a:r>
              <a:rPr lang="el-GR" sz="2000" dirty="0" smtClean="0"/>
              <a:t>Ιδέες, λάθη και παρανοήσεις</a:t>
            </a:r>
          </a:p>
          <a:p>
            <a:pPr>
              <a:defRPr/>
            </a:pPr>
            <a:r>
              <a:rPr lang="el-GR" sz="2000" dirty="0" smtClean="0"/>
              <a:t>Αναπαραστάσεις</a:t>
            </a:r>
          </a:p>
          <a:p>
            <a:pPr>
              <a:defRPr/>
            </a:pPr>
            <a:r>
              <a:rPr lang="el-GR" sz="2000" dirty="0" smtClean="0"/>
              <a:t>Γνωστικά εμπόδια</a:t>
            </a:r>
          </a:p>
          <a:p>
            <a:pPr>
              <a:defRPr/>
            </a:pPr>
            <a:r>
              <a:rPr lang="el-GR" sz="2000" dirty="0" smtClean="0"/>
              <a:t>Γνωστική σύγκρουση</a:t>
            </a:r>
          </a:p>
          <a:p>
            <a:pPr>
              <a:defRPr/>
            </a:pPr>
            <a:r>
              <a:rPr lang="el-GR" sz="2000" dirty="0" smtClean="0"/>
              <a:t>Διδακτική κατάσταση</a:t>
            </a:r>
          </a:p>
          <a:p>
            <a:pPr>
              <a:defRPr/>
            </a:pPr>
            <a:r>
              <a:rPr lang="el-GR" sz="2000" dirty="0" smtClean="0"/>
              <a:t>Διδακτική βοήθεια </a:t>
            </a:r>
          </a:p>
          <a:p>
            <a:pPr>
              <a:defRPr/>
            </a:pPr>
            <a:r>
              <a:rPr lang="el-GR" sz="2000" dirty="0" err="1" smtClean="0"/>
              <a:t>Κοινωνικογνωστική</a:t>
            </a:r>
            <a:r>
              <a:rPr lang="el-GR" sz="2000" dirty="0" smtClean="0"/>
              <a:t> σύγκρουση</a:t>
            </a:r>
          </a:p>
          <a:p>
            <a:pPr>
              <a:defRPr/>
            </a:pPr>
            <a:r>
              <a:rPr lang="el-GR" sz="2000" dirty="0" smtClean="0"/>
              <a:t>Εννοιολογική αλλαγή</a:t>
            </a:r>
          </a:p>
          <a:p>
            <a:pPr>
              <a:defRPr/>
            </a:pPr>
            <a:r>
              <a:rPr lang="el-GR" sz="2000" dirty="0" smtClean="0"/>
              <a:t>Διδακτική στρατηγική</a:t>
            </a:r>
          </a:p>
        </p:txBody>
      </p:sp>
    </p:spTree>
    <p:extLst>
      <p:ext uri="{BB962C8B-B14F-4D97-AF65-F5344CB8AC3E}">
        <p14:creationId xmlns:p14="http://schemas.microsoft.com/office/powerpoint/2010/main" val="209352749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defRPr/>
            </a:pPr>
            <a:r>
              <a:rPr lang="el-GR" sz="4000" dirty="0" smtClean="0"/>
              <a:t>Βασικά εργαλεία</a:t>
            </a:r>
          </a:p>
        </p:txBody>
      </p:sp>
      <p:sp>
        <p:nvSpPr>
          <p:cNvPr id="3" name="2 - Θέση περιεχομένου"/>
          <p:cNvSpPr>
            <a:spLocks noGrp="1"/>
          </p:cNvSpPr>
          <p:nvPr>
            <p:ph idx="1"/>
          </p:nvPr>
        </p:nvSpPr>
        <p:spPr>
          <a:xfrm>
            <a:off x="1187450" y="1619250"/>
            <a:ext cx="5081588" cy="3322638"/>
          </a:xfrm>
          <a:solidFill>
            <a:schemeClr val="bg2">
              <a:lumMod val="75000"/>
              <a:alpha val="62000"/>
            </a:schemeClr>
          </a:solidFill>
          <a:ln>
            <a:solidFill>
              <a:schemeClr val="tx2">
                <a:lumMod val="75000"/>
              </a:schemeClr>
            </a:solidFill>
          </a:ln>
        </p:spPr>
        <p:txBody>
          <a:bodyPr/>
          <a:lstStyle/>
          <a:p>
            <a:pPr>
              <a:defRPr/>
            </a:pPr>
            <a:r>
              <a:rPr lang="el-GR" sz="2400" dirty="0" smtClean="0"/>
              <a:t>Φύλλο εργασίας</a:t>
            </a:r>
          </a:p>
          <a:p>
            <a:pPr>
              <a:defRPr/>
            </a:pPr>
            <a:r>
              <a:rPr lang="el-GR" sz="2400" dirty="0" smtClean="0"/>
              <a:t>Εκπαιδευτικό σενάριο</a:t>
            </a:r>
            <a:endParaRPr lang="en-US" sz="2400" dirty="0" smtClean="0"/>
          </a:p>
          <a:p>
            <a:pPr>
              <a:defRPr/>
            </a:pPr>
            <a:r>
              <a:rPr lang="el-GR" sz="2400" dirty="0" smtClean="0"/>
              <a:t>Διδακτική δραστηριότητα</a:t>
            </a:r>
            <a:endParaRPr lang="el-GR" sz="2000" dirty="0" smtClean="0"/>
          </a:p>
          <a:p>
            <a:pPr>
              <a:defRPr/>
            </a:pPr>
            <a:r>
              <a:rPr lang="el-GR" sz="2400" dirty="0" smtClean="0"/>
              <a:t>Διδακτική Παρέμβαση</a:t>
            </a:r>
          </a:p>
          <a:p>
            <a:pPr>
              <a:defRPr/>
            </a:pPr>
            <a:r>
              <a:rPr lang="el-GR" sz="2400" dirty="0" smtClean="0"/>
              <a:t>Αξιολόγηση</a:t>
            </a:r>
          </a:p>
          <a:p>
            <a:pPr>
              <a:defRPr/>
            </a:pPr>
            <a:r>
              <a:rPr lang="el-GR" sz="2400" dirty="0" smtClean="0"/>
              <a:t>Διδακτικό υλικό</a:t>
            </a:r>
          </a:p>
          <a:p>
            <a:pPr>
              <a:defRPr/>
            </a:pPr>
            <a:r>
              <a:rPr lang="el-GR" sz="2400" dirty="0" smtClean="0"/>
              <a:t>Εκπαιδευτικό λογισμικό</a:t>
            </a:r>
          </a:p>
        </p:txBody>
      </p:sp>
    </p:spTree>
    <p:extLst>
      <p:ext uri="{BB962C8B-B14F-4D97-AF65-F5344CB8AC3E}">
        <p14:creationId xmlns:p14="http://schemas.microsoft.com/office/powerpoint/2010/main" val="348351940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3050"/>
            <a:ext cx="7570788" cy="1143000"/>
          </a:xfrm>
        </p:spPr>
        <p:txBody>
          <a:bodyPr>
            <a:normAutofit/>
          </a:bodyPr>
          <a:lstStyle/>
          <a:p>
            <a:pPr>
              <a:defRPr/>
            </a:pPr>
            <a:r>
              <a:rPr lang="el-GR" sz="4000" dirty="0" smtClean="0"/>
              <a:t>Τι είναι εκπαιδευτικό σενάριο (1)</a:t>
            </a:r>
            <a:endParaRPr lang="el-GR" sz="4000" i="1" dirty="0" smtClean="0"/>
          </a:p>
        </p:txBody>
      </p:sp>
      <p:sp>
        <p:nvSpPr>
          <p:cNvPr id="20483" name="2 - Θέση περιεχομένου"/>
          <p:cNvSpPr>
            <a:spLocks noGrp="1"/>
          </p:cNvSpPr>
          <p:nvPr>
            <p:ph idx="1"/>
          </p:nvPr>
        </p:nvSpPr>
        <p:spPr>
          <a:xfrm>
            <a:off x="838201" y="1557338"/>
            <a:ext cx="7550150" cy="4751387"/>
          </a:xfrm>
        </p:spPr>
        <p:txBody>
          <a:bodyPr/>
          <a:lstStyle/>
          <a:p>
            <a:pPr algn="just">
              <a:lnSpc>
                <a:spcPct val="80000"/>
              </a:lnSpc>
            </a:pPr>
            <a:r>
              <a:rPr lang="el-GR" altLang="el-GR" sz="2400" dirty="0" smtClean="0"/>
              <a:t>Ένα συνεκτικό σύνολο </a:t>
            </a:r>
            <a:r>
              <a:rPr lang="el-GR" altLang="el-GR" sz="2400" b="1" dirty="0" smtClean="0"/>
              <a:t>διδακτικών δραστηριοτήτων </a:t>
            </a:r>
          </a:p>
          <a:p>
            <a:pPr lvl="1" algn="just">
              <a:lnSpc>
                <a:spcPct val="80000"/>
              </a:lnSpc>
            </a:pPr>
            <a:r>
              <a:rPr lang="el-GR" altLang="el-GR" sz="2400" dirty="0" smtClean="0"/>
              <a:t>που αφορά </a:t>
            </a:r>
            <a:r>
              <a:rPr lang="el-GR" altLang="el-GR" sz="2400" b="1" dirty="0" smtClean="0"/>
              <a:t>εκπαιδευτικούς</a:t>
            </a:r>
            <a:r>
              <a:rPr lang="el-GR" altLang="el-GR" sz="2400" dirty="0" smtClean="0"/>
              <a:t> και </a:t>
            </a:r>
            <a:r>
              <a:rPr lang="el-GR" altLang="el-GR" sz="2400" b="1" dirty="0" smtClean="0"/>
              <a:t>μαθητές</a:t>
            </a:r>
            <a:endParaRPr lang="el-GR" altLang="el-GR" sz="2400" dirty="0" smtClean="0"/>
          </a:p>
          <a:p>
            <a:pPr algn="just">
              <a:lnSpc>
                <a:spcPct val="80000"/>
              </a:lnSpc>
            </a:pPr>
            <a:r>
              <a:rPr lang="el-GR" altLang="el-GR" sz="2400" dirty="0" smtClean="0"/>
              <a:t>κάνει χρήση κατάλληλων </a:t>
            </a:r>
            <a:r>
              <a:rPr lang="el-GR" altLang="el-GR" sz="2400" b="1" dirty="0" smtClean="0"/>
              <a:t>διδακτικών στρατηγικών </a:t>
            </a:r>
            <a:r>
              <a:rPr lang="el-GR" altLang="el-GR" sz="2400" dirty="0" smtClean="0"/>
              <a:t>και αποσκοπεί στην επίτευξη ενός </a:t>
            </a:r>
            <a:r>
              <a:rPr lang="el-GR" altLang="el-GR" sz="2400" b="1" dirty="0" smtClean="0"/>
              <a:t>μαθησιακού αποτελέσματος</a:t>
            </a:r>
            <a:endParaRPr lang="el-GR" altLang="el-GR" sz="2400" dirty="0" smtClean="0"/>
          </a:p>
          <a:p>
            <a:pPr algn="just">
              <a:lnSpc>
                <a:spcPct val="80000"/>
              </a:lnSpc>
            </a:pPr>
            <a:r>
              <a:rPr lang="el-GR" altLang="el-GR" sz="2400" dirty="0" smtClean="0"/>
              <a:t>χρησιμοποιεί κατάλληλο </a:t>
            </a:r>
            <a:r>
              <a:rPr lang="el-GR" altLang="el-GR" sz="2400" b="1" dirty="0" smtClean="0"/>
              <a:t>υπολογιστικό περιβάλλον (εκπαιδευτικό λογισμικό ή και υλικό) </a:t>
            </a:r>
            <a:endParaRPr lang="el-GR" altLang="el-GR" sz="2400" dirty="0" smtClean="0"/>
          </a:p>
          <a:p>
            <a:pPr algn="just">
              <a:lnSpc>
                <a:spcPct val="80000"/>
              </a:lnSpc>
            </a:pPr>
            <a:r>
              <a:rPr lang="el-GR" altLang="el-GR" sz="2400" dirty="0" smtClean="0"/>
              <a:t>αποσκοπεί στη </a:t>
            </a:r>
            <a:r>
              <a:rPr lang="el-GR" altLang="el-GR" sz="2400" b="1" dirty="0" smtClean="0"/>
              <a:t>διδασκαλία</a:t>
            </a:r>
            <a:r>
              <a:rPr lang="el-GR" altLang="el-GR" sz="2400" dirty="0" smtClean="0"/>
              <a:t> και στη </a:t>
            </a:r>
            <a:r>
              <a:rPr lang="el-GR" altLang="el-GR" sz="2400" b="1" dirty="0" smtClean="0"/>
              <a:t>μάθηση</a:t>
            </a:r>
            <a:r>
              <a:rPr lang="el-GR" altLang="el-GR" sz="2400" dirty="0" smtClean="0"/>
              <a:t> μιας ή περισσοτέρων βασικών </a:t>
            </a:r>
            <a:r>
              <a:rPr lang="el-GR" altLang="el-GR" sz="2400" b="1" dirty="0" smtClean="0"/>
              <a:t>εννοιών</a:t>
            </a:r>
            <a:r>
              <a:rPr lang="el-GR" altLang="el-GR" sz="2400" dirty="0" smtClean="0"/>
              <a:t> ενός γνωστικού αντικειμένου</a:t>
            </a:r>
          </a:p>
          <a:p>
            <a:endParaRPr lang="el-GR" altLang="el-GR" sz="2400" dirty="0" smtClean="0"/>
          </a:p>
        </p:txBody>
      </p:sp>
    </p:spTree>
    <p:extLst>
      <p:ext uri="{BB962C8B-B14F-4D97-AF65-F5344CB8AC3E}">
        <p14:creationId xmlns:p14="http://schemas.microsoft.com/office/powerpoint/2010/main" val="289987617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a:xfrm>
            <a:off x="457200" y="273050"/>
            <a:ext cx="7499350" cy="1143000"/>
          </a:xfrm>
        </p:spPr>
        <p:txBody>
          <a:bodyPr>
            <a:normAutofit/>
          </a:bodyPr>
          <a:lstStyle/>
          <a:p>
            <a:pPr>
              <a:defRPr/>
            </a:pPr>
            <a:r>
              <a:rPr lang="el-GR" sz="4000" dirty="0" smtClean="0"/>
              <a:t>Τι είναι εκπαιδευτικό σενάριο (2)</a:t>
            </a:r>
          </a:p>
        </p:txBody>
      </p:sp>
      <p:sp>
        <p:nvSpPr>
          <p:cNvPr id="22531" name="2 - Θέση περιεχομένου"/>
          <p:cNvSpPr>
            <a:spLocks noGrp="1"/>
          </p:cNvSpPr>
          <p:nvPr>
            <p:ph idx="1"/>
          </p:nvPr>
        </p:nvSpPr>
        <p:spPr>
          <a:xfrm>
            <a:off x="533400" y="1452563"/>
            <a:ext cx="8358188" cy="4186237"/>
          </a:xfrm>
        </p:spPr>
        <p:txBody>
          <a:bodyPr/>
          <a:lstStyle/>
          <a:p>
            <a:pPr algn="just">
              <a:spcBef>
                <a:spcPct val="0"/>
              </a:spcBef>
            </a:pPr>
            <a:r>
              <a:rPr lang="el-GR" altLang="el-GR" sz="2400" dirty="0" smtClean="0"/>
              <a:t>Το εκπαιδευτικό σενάριο, με άλλα λόγια, είναι </a:t>
            </a:r>
            <a:r>
              <a:rPr lang="el-GR" altLang="el-GR" sz="2400" b="1" dirty="0" smtClean="0"/>
              <a:t>μια πλήρης διδακτική παρέμβαση </a:t>
            </a:r>
            <a:r>
              <a:rPr lang="el-GR" altLang="el-GR" sz="2400" dirty="0" smtClean="0"/>
              <a:t>με </a:t>
            </a:r>
            <a:endParaRPr lang="el-GR" altLang="el-GR" sz="2400" b="1" dirty="0" smtClean="0"/>
          </a:p>
          <a:p>
            <a:pPr lvl="1">
              <a:spcBef>
                <a:spcPct val="0"/>
              </a:spcBef>
            </a:pPr>
            <a:r>
              <a:rPr lang="el-GR" altLang="el-GR" sz="2400" dirty="0" smtClean="0"/>
              <a:t>σκοπό, </a:t>
            </a:r>
          </a:p>
          <a:p>
            <a:pPr lvl="1">
              <a:spcBef>
                <a:spcPct val="0"/>
              </a:spcBef>
            </a:pPr>
            <a:r>
              <a:rPr lang="el-GR" altLang="el-GR" sz="2400" dirty="0" smtClean="0"/>
              <a:t>στόχους, </a:t>
            </a:r>
          </a:p>
          <a:p>
            <a:pPr lvl="1">
              <a:spcBef>
                <a:spcPct val="0"/>
              </a:spcBef>
            </a:pPr>
            <a:r>
              <a:rPr lang="el-GR" altLang="el-GR" sz="2400" dirty="0" smtClean="0"/>
              <a:t>προβληματική, </a:t>
            </a:r>
          </a:p>
          <a:p>
            <a:pPr lvl="1">
              <a:spcBef>
                <a:spcPct val="0"/>
              </a:spcBef>
            </a:pPr>
            <a:r>
              <a:rPr lang="el-GR" altLang="el-GR" sz="2400" dirty="0" smtClean="0"/>
              <a:t>διαδικασία εφαρμογής μέσω κατάλληλων δραστηριοτήτων και διδακτικών στρατηγικών, </a:t>
            </a:r>
          </a:p>
          <a:p>
            <a:pPr lvl="1">
              <a:spcBef>
                <a:spcPct val="0"/>
              </a:spcBef>
            </a:pPr>
            <a:r>
              <a:rPr lang="el-GR" altLang="el-GR" sz="2400" dirty="0" smtClean="0"/>
              <a:t>διαδικασία αξιολόγησης, κλπ. </a:t>
            </a:r>
          </a:p>
        </p:txBody>
      </p:sp>
    </p:spTree>
    <p:extLst>
      <p:ext uri="{BB962C8B-B14F-4D97-AF65-F5344CB8AC3E}">
        <p14:creationId xmlns:p14="http://schemas.microsoft.com/office/powerpoint/2010/main" val="3066524302"/>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3050"/>
            <a:ext cx="7499350" cy="1143000"/>
          </a:xfrm>
        </p:spPr>
        <p:txBody>
          <a:bodyPr>
            <a:normAutofit/>
          </a:bodyPr>
          <a:lstStyle/>
          <a:p>
            <a:pPr>
              <a:defRPr/>
            </a:pPr>
            <a:r>
              <a:rPr lang="el-GR" sz="4000" dirty="0" smtClean="0"/>
              <a:t>Σκοπός και στόχοι εργασίας</a:t>
            </a:r>
          </a:p>
        </p:txBody>
      </p:sp>
      <p:sp>
        <p:nvSpPr>
          <p:cNvPr id="24579" name="2 - Θέση περιεχομένου"/>
          <p:cNvSpPr>
            <a:spLocks noGrp="1"/>
          </p:cNvSpPr>
          <p:nvPr>
            <p:ph idx="1"/>
          </p:nvPr>
        </p:nvSpPr>
        <p:spPr>
          <a:xfrm>
            <a:off x="457200" y="1619250"/>
            <a:ext cx="7499350" cy="4113213"/>
          </a:xfrm>
        </p:spPr>
        <p:txBody>
          <a:bodyPr/>
          <a:lstStyle/>
          <a:p>
            <a:pPr algn="just">
              <a:lnSpc>
                <a:spcPct val="90000"/>
              </a:lnSpc>
              <a:spcAft>
                <a:spcPts val="600"/>
              </a:spcAft>
            </a:pPr>
            <a:r>
              <a:rPr lang="el-GR" altLang="el-GR" sz="2400" dirty="0" smtClean="0"/>
              <a:t>Κατανόηση εννοιολογικού πλαισίου και </a:t>
            </a:r>
            <a:r>
              <a:rPr lang="el-GR" altLang="el-GR" sz="2400" b="1" u="sng" dirty="0" smtClean="0"/>
              <a:t>κατασκευή διδακτικής παρέμβασης</a:t>
            </a:r>
            <a:r>
              <a:rPr lang="el-GR" altLang="el-GR" sz="2400" dirty="0" smtClean="0"/>
              <a:t> για τη διδασκαλία τμήματος του ΑΠΣ.</a:t>
            </a:r>
          </a:p>
          <a:p>
            <a:pPr algn="just">
              <a:lnSpc>
                <a:spcPct val="90000"/>
              </a:lnSpc>
              <a:spcAft>
                <a:spcPts val="600"/>
              </a:spcAft>
            </a:pPr>
            <a:r>
              <a:rPr lang="el-GR" altLang="el-GR" sz="2400" b="1" u="sng" dirty="0" smtClean="0"/>
              <a:t>Σχεδίαση εκπαιδευτικού σεναρίου</a:t>
            </a:r>
            <a:r>
              <a:rPr lang="el-GR" altLang="el-GR" sz="2400" dirty="0" smtClean="0"/>
              <a:t>, με χρήση κατάλληλου υπολογιστικού περιβάλλοντος.</a:t>
            </a:r>
          </a:p>
          <a:p>
            <a:pPr algn="just">
              <a:lnSpc>
                <a:spcPct val="90000"/>
              </a:lnSpc>
              <a:spcAft>
                <a:spcPts val="600"/>
              </a:spcAft>
            </a:pPr>
            <a:r>
              <a:rPr lang="el-GR" altLang="el-GR" sz="2400" dirty="0" smtClean="0"/>
              <a:t>Εφαρμογή του εκπαιδευτικού σεναρίου και </a:t>
            </a:r>
            <a:r>
              <a:rPr lang="el-GR" altLang="el-GR" sz="2400" b="1" u="sng" dirty="0" smtClean="0"/>
              <a:t>αποτίμηση της διαδικασίας</a:t>
            </a:r>
            <a:r>
              <a:rPr lang="el-GR" altLang="el-GR" sz="2400" dirty="0" smtClean="0"/>
              <a:t> όσο αφορά στο γνωστικό δυναμικό</a:t>
            </a:r>
            <a:endParaRPr lang="el-GR" altLang="el-GR" sz="2400" i="1" dirty="0" smtClean="0"/>
          </a:p>
          <a:p>
            <a:endParaRPr lang="el-GR" altLang="el-GR" sz="2400" dirty="0" smtClean="0"/>
          </a:p>
        </p:txBody>
      </p:sp>
    </p:spTree>
    <p:extLst>
      <p:ext uri="{BB962C8B-B14F-4D97-AF65-F5344CB8AC3E}">
        <p14:creationId xmlns:p14="http://schemas.microsoft.com/office/powerpoint/2010/main" val="2057005331"/>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264</TotalTime>
  <Words>1868</Words>
  <Application>Microsoft Office PowerPoint</Application>
  <PresentationFormat>Προβολή στην οθόνη (4:3)</PresentationFormat>
  <Paragraphs>215</Paragraphs>
  <Slides>32</Slides>
  <Notes>28</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IV-ICTEGroup.GR.new</vt:lpstr>
      <vt:lpstr>Παιδαγωγικός Σχεδιασμός με ΤΠΕ στην Πρώτη Σχολική Ηλικία</vt:lpstr>
      <vt:lpstr>Άδειες Χρήσης</vt:lpstr>
      <vt:lpstr>Χρηματοδότηση</vt:lpstr>
      <vt:lpstr>Σκοπός Εργαστηρίου</vt:lpstr>
      <vt:lpstr>Βασικές έννοιες</vt:lpstr>
      <vt:lpstr>Βασικά εργαλεία</vt:lpstr>
      <vt:lpstr>Τι είναι εκπαιδευτικό σενάριο (1)</vt:lpstr>
      <vt:lpstr>Τι είναι εκπαιδευτικό σενάριο (2)</vt:lpstr>
      <vt:lpstr>Σκοπός και στόχοι εργασίας</vt:lpstr>
      <vt:lpstr>Φάσεις ανάπτυξης του εκπαιδευτικού σεναρίου (1)</vt:lpstr>
      <vt:lpstr>Φάσεις ανάπτυξης του εκπαιδευτικού σεναρίου (2)</vt:lpstr>
      <vt:lpstr>Φάσεις ανάπτυξης του εκπαιδευτικού σεναρίου (3)</vt:lpstr>
      <vt:lpstr>Α. Καθορισμός διδακτικού αντικειμένου</vt:lpstr>
      <vt:lpstr>αναλυτικά…</vt:lpstr>
      <vt:lpstr>στη συνέχεια….</vt:lpstr>
      <vt:lpstr>εν ολίγοις…</vt:lpstr>
      <vt:lpstr>Β. Αναπαραστάσεις μαθητών</vt:lpstr>
      <vt:lpstr>συγκεκριμένα …</vt:lpstr>
      <vt:lpstr>σύνδεση με επόμενες φάσεις….</vt:lpstr>
      <vt:lpstr>Γ. Στόχοι του εκπαιδευτικού σεναρίου</vt:lpstr>
      <vt:lpstr>συγκεκριμένα….</vt:lpstr>
      <vt:lpstr>παραδείγματα…</vt:lpstr>
      <vt:lpstr>Δ. Διδακτικό υλικό του εκπαιδευτικού σεναρίου</vt:lpstr>
      <vt:lpstr>Ε. Δραστηριότητες υλοποίησης του εκπαιδευτικού σεναρίου</vt:lpstr>
      <vt:lpstr>οι κατηγορίες….</vt:lpstr>
      <vt:lpstr>Δραστηριότητες γνωστικής- ψυχολογικής προετοιμασίας (ανίχνευσης)</vt:lpstr>
      <vt:lpstr>συγκεκριμένα ….</vt:lpstr>
      <vt:lpstr>Σημειωματα</vt:lpstr>
      <vt:lpstr>Σημείωμα Ιστορικού Εκδόσεων Έργου</vt:lpstr>
      <vt:lpstr>Σημείωμα Αναφοράς </vt:lpstr>
      <vt:lpstr>Σημείωμα Αδειοδότησης</vt:lpstr>
      <vt:lpstr>Τέλος 11ου Εργαστηρίου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71</cp:revision>
  <dcterms:created xsi:type="dcterms:W3CDTF">2014-12-10T08:52:23Z</dcterms:created>
  <dcterms:modified xsi:type="dcterms:W3CDTF">2015-09-23T11:41:05Z</dcterms:modified>
</cp:coreProperties>
</file>