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7" r:id="rId2"/>
    <p:sldId id="258" r:id="rId3"/>
    <p:sldId id="259" r:id="rId4"/>
    <p:sldId id="33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408"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9" r:id="rId42"/>
    <p:sldId id="410" r:id="rId43"/>
    <p:sldId id="411" r:id="rId44"/>
    <p:sldId id="412" r:id="rId45"/>
    <p:sldId id="281" r:id="rId46"/>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p:scale>
          <a:sx n="61" d="100"/>
          <a:sy n="61" d="100"/>
        </p:scale>
        <p:origin x="-882" y="-11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7/21/2015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669169-AE0B-4A5C-AA80-9C5649FA77BA}" type="slidenum">
              <a:rPr lang="en-GB" smtClean="0"/>
              <a:pPr>
                <a:spcBef>
                  <a:spcPct val="0"/>
                </a:spcBef>
              </a:pPr>
              <a:t>13</a:t>
            </a:fld>
            <a:endParaRPr lang="en-GB" smtClean="0"/>
          </a:p>
        </p:txBody>
      </p:sp>
    </p:spTree>
    <p:extLst>
      <p:ext uri="{BB962C8B-B14F-4D97-AF65-F5344CB8AC3E}">
        <p14:creationId xmlns:p14="http://schemas.microsoft.com/office/powerpoint/2010/main" val="270963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0EE01-5E52-4A72-BCE7-EBCFC04D58DD}" type="slidenum">
              <a:rPr lang="en-GB" smtClean="0"/>
              <a:pPr>
                <a:spcBef>
                  <a:spcPct val="0"/>
                </a:spcBef>
              </a:pPr>
              <a:t>14</a:t>
            </a:fld>
            <a:endParaRPr lang="en-GB" smtClean="0"/>
          </a:p>
        </p:txBody>
      </p:sp>
    </p:spTree>
    <p:extLst>
      <p:ext uri="{BB962C8B-B14F-4D97-AF65-F5344CB8AC3E}">
        <p14:creationId xmlns:p14="http://schemas.microsoft.com/office/powerpoint/2010/main" val="212481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0405A3-2023-43F1-B197-40B911D90A06}" type="slidenum">
              <a:rPr lang="en-GB" smtClean="0"/>
              <a:pPr>
                <a:spcBef>
                  <a:spcPct val="0"/>
                </a:spcBef>
              </a:pPr>
              <a:t>15</a:t>
            </a:fld>
            <a:endParaRPr lang="en-GB" smtClean="0"/>
          </a:p>
        </p:txBody>
      </p:sp>
    </p:spTree>
    <p:extLst>
      <p:ext uri="{BB962C8B-B14F-4D97-AF65-F5344CB8AC3E}">
        <p14:creationId xmlns:p14="http://schemas.microsoft.com/office/powerpoint/2010/main" val="186087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D4826A-EAFA-49FF-8237-46C9069CB1A1}" type="slidenum">
              <a:rPr lang="en-GB" smtClean="0"/>
              <a:pPr>
                <a:spcBef>
                  <a:spcPct val="0"/>
                </a:spcBef>
              </a:pPr>
              <a:t>16</a:t>
            </a:fld>
            <a:endParaRPr lang="en-GB" smtClean="0"/>
          </a:p>
        </p:txBody>
      </p:sp>
    </p:spTree>
    <p:extLst>
      <p:ext uri="{BB962C8B-B14F-4D97-AF65-F5344CB8AC3E}">
        <p14:creationId xmlns:p14="http://schemas.microsoft.com/office/powerpoint/2010/main" val="251295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81C8F4-4197-4976-A7EB-71FA1BBB0E30}" type="slidenum">
              <a:rPr lang="en-GB" smtClean="0"/>
              <a:pPr>
                <a:spcBef>
                  <a:spcPct val="0"/>
                </a:spcBef>
              </a:pPr>
              <a:t>17</a:t>
            </a:fld>
            <a:endParaRPr lang="en-GB" smtClean="0"/>
          </a:p>
        </p:txBody>
      </p:sp>
    </p:spTree>
    <p:extLst>
      <p:ext uri="{BB962C8B-B14F-4D97-AF65-F5344CB8AC3E}">
        <p14:creationId xmlns:p14="http://schemas.microsoft.com/office/powerpoint/2010/main" val="201523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78E05C-53D7-4655-835C-A761D3709E19}" type="slidenum">
              <a:rPr lang="en-GB" smtClean="0"/>
              <a:pPr>
                <a:spcBef>
                  <a:spcPct val="0"/>
                </a:spcBef>
              </a:pPr>
              <a:t>18</a:t>
            </a:fld>
            <a:endParaRPr lang="en-GB" smtClean="0"/>
          </a:p>
        </p:txBody>
      </p:sp>
    </p:spTree>
    <p:extLst>
      <p:ext uri="{BB962C8B-B14F-4D97-AF65-F5344CB8AC3E}">
        <p14:creationId xmlns:p14="http://schemas.microsoft.com/office/powerpoint/2010/main" val="391491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DEE943-8C47-4F94-9EA7-420AA4FA230A}" type="slidenum">
              <a:rPr lang="en-GB" smtClean="0"/>
              <a:pPr>
                <a:spcBef>
                  <a:spcPct val="0"/>
                </a:spcBef>
              </a:pPr>
              <a:t>19</a:t>
            </a:fld>
            <a:endParaRPr lang="en-GB" smtClean="0"/>
          </a:p>
        </p:txBody>
      </p:sp>
    </p:spTree>
    <p:extLst>
      <p:ext uri="{BB962C8B-B14F-4D97-AF65-F5344CB8AC3E}">
        <p14:creationId xmlns:p14="http://schemas.microsoft.com/office/powerpoint/2010/main" val="5600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E8C16C-7BB3-4EF0-B054-96DAE512AEF1}" type="slidenum">
              <a:rPr lang="en-GB" smtClean="0"/>
              <a:pPr>
                <a:spcBef>
                  <a:spcPct val="0"/>
                </a:spcBef>
              </a:pPr>
              <a:t>20</a:t>
            </a:fld>
            <a:endParaRPr lang="en-GB" smtClean="0"/>
          </a:p>
        </p:txBody>
      </p:sp>
    </p:spTree>
    <p:extLst>
      <p:ext uri="{BB962C8B-B14F-4D97-AF65-F5344CB8AC3E}">
        <p14:creationId xmlns:p14="http://schemas.microsoft.com/office/powerpoint/2010/main" val="339502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5536"/>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0179" name="Rectangle 6553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hap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4EF7A3-8003-46A3-8EB6-245E59762D2D}" type="slidenum">
              <a:rPr lang="en-GB" smtClean="0"/>
              <a:pPr>
                <a:spcBef>
                  <a:spcPct val="0"/>
                </a:spcBef>
              </a:pPr>
              <a:t>21</a:t>
            </a:fld>
            <a:endParaRPr lang="en-GB" smtClean="0"/>
          </a:p>
        </p:txBody>
      </p:sp>
    </p:spTree>
    <p:extLst>
      <p:ext uri="{BB962C8B-B14F-4D97-AF65-F5344CB8AC3E}">
        <p14:creationId xmlns:p14="http://schemas.microsoft.com/office/powerpoint/2010/main" val="29493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6560"/>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2227" name="Rectangle 6656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hap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8672C9-0C2E-406A-9EE6-97A27E7A976F}" type="slidenum">
              <a:rPr lang="en-GB" smtClean="0"/>
              <a:pPr>
                <a:spcBef>
                  <a:spcPct val="0"/>
                </a:spcBef>
              </a:pPr>
              <a:t>22</a:t>
            </a:fld>
            <a:endParaRPr lang="en-GB" smtClean="0"/>
          </a:p>
        </p:txBody>
      </p:sp>
    </p:spTree>
    <p:extLst>
      <p:ext uri="{BB962C8B-B14F-4D97-AF65-F5344CB8AC3E}">
        <p14:creationId xmlns:p14="http://schemas.microsoft.com/office/powerpoint/2010/main" val="178303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7584"/>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4275" name="Rectangle 6758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hap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9973A0-5A7D-4FDE-BD2C-40008209EFCA}" type="slidenum">
              <a:rPr lang="en-GB" smtClean="0"/>
              <a:pPr>
                <a:spcBef>
                  <a:spcPct val="0"/>
                </a:spcBef>
              </a:pPr>
              <a:t>23</a:t>
            </a:fld>
            <a:endParaRPr lang="en-GB" smtClean="0"/>
          </a:p>
        </p:txBody>
      </p:sp>
    </p:spTree>
    <p:extLst>
      <p:ext uri="{BB962C8B-B14F-4D97-AF65-F5344CB8AC3E}">
        <p14:creationId xmlns:p14="http://schemas.microsoft.com/office/powerpoint/2010/main" val="283359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8608"/>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6323" name="Rectangle 6860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6324" name="Shap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04D67B-6273-40CC-A6D5-E10D0DBC0A35}" type="slidenum">
              <a:rPr lang="en-GB" smtClean="0"/>
              <a:pPr>
                <a:spcBef>
                  <a:spcPct val="0"/>
                </a:spcBef>
              </a:pPr>
              <a:t>24</a:t>
            </a:fld>
            <a:endParaRPr lang="en-GB" smtClean="0"/>
          </a:p>
        </p:txBody>
      </p:sp>
    </p:spTree>
    <p:extLst>
      <p:ext uri="{BB962C8B-B14F-4D97-AF65-F5344CB8AC3E}">
        <p14:creationId xmlns:p14="http://schemas.microsoft.com/office/powerpoint/2010/main" val="4277855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61E745-A45D-4403-B4A7-02727B11E279}" type="slidenum">
              <a:rPr lang="en-GB" smtClean="0"/>
              <a:pPr>
                <a:spcBef>
                  <a:spcPct val="0"/>
                </a:spcBef>
              </a:pPr>
              <a:t>25</a:t>
            </a:fld>
            <a:endParaRPr lang="en-GB" smtClean="0"/>
          </a:p>
        </p:txBody>
      </p:sp>
    </p:spTree>
    <p:extLst>
      <p:ext uri="{BB962C8B-B14F-4D97-AF65-F5344CB8AC3E}">
        <p14:creationId xmlns:p14="http://schemas.microsoft.com/office/powerpoint/2010/main" val="1968338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097100-6AFE-4859-B812-1AE886890B45}" type="slidenum">
              <a:rPr lang="en-GB" smtClean="0"/>
              <a:pPr>
                <a:spcBef>
                  <a:spcPct val="0"/>
                </a:spcBef>
              </a:pPr>
              <a:t>26</a:t>
            </a:fld>
            <a:endParaRPr lang="en-GB" smtClean="0"/>
          </a:p>
        </p:txBody>
      </p:sp>
    </p:spTree>
    <p:extLst>
      <p:ext uri="{BB962C8B-B14F-4D97-AF65-F5344CB8AC3E}">
        <p14:creationId xmlns:p14="http://schemas.microsoft.com/office/powerpoint/2010/main" val="1616412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596906-183E-465B-A684-3FB8314752EE}" type="slidenum">
              <a:rPr lang="en-GB" smtClean="0"/>
              <a:pPr>
                <a:spcBef>
                  <a:spcPct val="0"/>
                </a:spcBef>
              </a:pPr>
              <a:t>28</a:t>
            </a:fld>
            <a:endParaRPr lang="en-GB" smtClean="0"/>
          </a:p>
        </p:txBody>
      </p:sp>
    </p:spTree>
    <p:extLst>
      <p:ext uri="{BB962C8B-B14F-4D97-AF65-F5344CB8AC3E}">
        <p14:creationId xmlns:p14="http://schemas.microsoft.com/office/powerpoint/2010/main" val="777818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F40277-474D-4BD2-A8F8-D15C19386445}" type="slidenum">
              <a:rPr lang="en-GB" smtClean="0"/>
              <a:pPr>
                <a:spcBef>
                  <a:spcPct val="0"/>
                </a:spcBef>
              </a:pPr>
              <a:t>29</a:t>
            </a:fld>
            <a:endParaRPr lang="en-GB" smtClean="0"/>
          </a:p>
        </p:txBody>
      </p:sp>
    </p:spTree>
    <p:extLst>
      <p:ext uri="{BB962C8B-B14F-4D97-AF65-F5344CB8AC3E}">
        <p14:creationId xmlns:p14="http://schemas.microsoft.com/office/powerpoint/2010/main" val="36087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327F72-FE69-411E-BA78-0305EA363F76}" type="slidenum">
              <a:rPr lang="en-GB" smtClean="0"/>
              <a:pPr>
                <a:spcBef>
                  <a:spcPct val="0"/>
                </a:spcBef>
              </a:pPr>
              <a:t>30</a:t>
            </a:fld>
            <a:endParaRPr lang="en-GB" smtClean="0"/>
          </a:p>
        </p:txBody>
      </p:sp>
    </p:spTree>
    <p:extLst>
      <p:ext uri="{BB962C8B-B14F-4D97-AF65-F5344CB8AC3E}">
        <p14:creationId xmlns:p14="http://schemas.microsoft.com/office/powerpoint/2010/main" val="254270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B48E46-6EE9-409B-BF38-E39905EB8C79}" type="slidenum">
              <a:rPr lang="en-GB" smtClean="0"/>
              <a:pPr>
                <a:spcBef>
                  <a:spcPct val="0"/>
                </a:spcBef>
              </a:pPr>
              <a:t>31</a:t>
            </a:fld>
            <a:endParaRPr lang="en-GB" smtClean="0"/>
          </a:p>
        </p:txBody>
      </p:sp>
    </p:spTree>
    <p:extLst>
      <p:ext uri="{BB962C8B-B14F-4D97-AF65-F5344CB8AC3E}">
        <p14:creationId xmlns:p14="http://schemas.microsoft.com/office/powerpoint/2010/main" val="3609273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996C8A-5AA6-4BE7-88B2-D35876DDB95F}" type="slidenum">
              <a:rPr lang="en-GB" smtClean="0"/>
              <a:pPr>
                <a:spcBef>
                  <a:spcPct val="0"/>
                </a:spcBef>
              </a:pPr>
              <a:t>32</a:t>
            </a:fld>
            <a:endParaRPr lang="en-GB" smtClean="0"/>
          </a:p>
        </p:txBody>
      </p:sp>
    </p:spTree>
    <p:extLst>
      <p:ext uri="{BB962C8B-B14F-4D97-AF65-F5344CB8AC3E}">
        <p14:creationId xmlns:p14="http://schemas.microsoft.com/office/powerpoint/2010/main" val="3418997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5FFF34-9F0A-4B4B-A02A-E8DEFD04081A}" type="slidenum">
              <a:rPr lang="en-GB" smtClean="0"/>
              <a:pPr>
                <a:spcBef>
                  <a:spcPct val="0"/>
                </a:spcBef>
              </a:pPr>
              <a:t>33</a:t>
            </a:fld>
            <a:endParaRPr lang="en-GB" smtClean="0"/>
          </a:p>
        </p:txBody>
      </p:sp>
    </p:spTree>
    <p:extLst>
      <p:ext uri="{BB962C8B-B14F-4D97-AF65-F5344CB8AC3E}">
        <p14:creationId xmlns:p14="http://schemas.microsoft.com/office/powerpoint/2010/main" val="96812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D8FA49-1F88-442E-A1FF-85FA286BD143}" type="slidenum">
              <a:rPr lang="en-GB" smtClean="0"/>
              <a:pPr>
                <a:spcBef>
                  <a:spcPct val="0"/>
                </a:spcBef>
              </a:pPr>
              <a:t>36</a:t>
            </a:fld>
            <a:endParaRPr lang="en-GB" smtClean="0"/>
          </a:p>
        </p:txBody>
      </p:sp>
    </p:spTree>
    <p:extLst>
      <p:ext uri="{BB962C8B-B14F-4D97-AF65-F5344CB8AC3E}">
        <p14:creationId xmlns:p14="http://schemas.microsoft.com/office/powerpoint/2010/main" val="3507856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D121FC-44AB-4D55-97AC-E84DE199FEA1}" type="slidenum">
              <a:rPr lang="en-GB" smtClean="0"/>
              <a:pPr>
                <a:spcBef>
                  <a:spcPct val="0"/>
                </a:spcBef>
              </a:pPr>
              <a:t>37</a:t>
            </a:fld>
            <a:endParaRPr lang="en-GB" smtClean="0"/>
          </a:p>
        </p:txBody>
      </p:sp>
    </p:spTree>
    <p:extLst>
      <p:ext uri="{BB962C8B-B14F-4D97-AF65-F5344CB8AC3E}">
        <p14:creationId xmlns:p14="http://schemas.microsoft.com/office/powerpoint/2010/main" val="3868507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376604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2FC6D0-FDF3-4EAC-95C0-8D554B3EBD5A}" type="slidenum">
              <a:rPr lang="en-GB" smtClean="0"/>
              <a:pPr>
                <a:spcBef>
                  <a:spcPct val="0"/>
                </a:spcBef>
              </a:pPr>
              <a:t>5</a:t>
            </a:fld>
            <a:endParaRPr lang="en-GB" smtClean="0"/>
          </a:p>
        </p:txBody>
      </p:sp>
    </p:spTree>
    <p:extLst>
      <p:ext uri="{BB962C8B-B14F-4D97-AF65-F5344CB8AC3E}">
        <p14:creationId xmlns:p14="http://schemas.microsoft.com/office/powerpoint/2010/main" val="343641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DE1799-25F2-4B23-8009-1F40DB363338}" type="slidenum">
              <a:rPr lang="en-GB" smtClean="0"/>
              <a:pPr>
                <a:spcBef>
                  <a:spcPct val="0"/>
                </a:spcBef>
              </a:pPr>
              <a:t>6</a:t>
            </a:fld>
            <a:endParaRPr lang="en-GB"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261733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BD9C62-E8B2-49D6-BFEE-B2CE110E51D1}" type="slidenum">
              <a:rPr lang="en-GB" smtClean="0"/>
              <a:pPr>
                <a:spcBef>
                  <a:spcPct val="0"/>
                </a:spcBef>
              </a:pPr>
              <a:t>8</a:t>
            </a:fld>
            <a:endParaRPr lang="en-GB"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14113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C18AD2-4321-4F8D-934C-896E57758450}" type="slidenum">
              <a:rPr lang="en-GB" smtClean="0"/>
              <a:pPr>
                <a:spcBef>
                  <a:spcPct val="0"/>
                </a:spcBef>
              </a:pPr>
              <a:t>10</a:t>
            </a:fld>
            <a:endParaRPr lang="en-GB" smtClean="0"/>
          </a:p>
        </p:txBody>
      </p:sp>
    </p:spTree>
    <p:extLst>
      <p:ext uri="{BB962C8B-B14F-4D97-AF65-F5344CB8AC3E}">
        <p14:creationId xmlns:p14="http://schemas.microsoft.com/office/powerpoint/2010/main" val="118686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0FF9E0-D5E4-4496-AB20-3D4880DE5CBE}" type="slidenum">
              <a:rPr lang="en-GB" smtClean="0"/>
              <a:pPr>
                <a:spcBef>
                  <a:spcPct val="0"/>
                </a:spcBef>
              </a:pPr>
              <a:t>12</a:t>
            </a:fld>
            <a:endParaRPr lang="en-GB" smtClean="0"/>
          </a:p>
        </p:txBody>
      </p:sp>
    </p:spTree>
    <p:extLst>
      <p:ext uri="{BB962C8B-B14F-4D97-AF65-F5344CB8AC3E}">
        <p14:creationId xmlns:p14="http://schemas.microsoft.com/office/powerpoint/2010/main" val="130200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endParaRPr lang="en-GB"/>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dt" sz="half" idx="10"/>
          </p:nvPr>
        </p:nvSpPr>
        <p:spPr>
          <a:xfrm>
            <a:off x="3581400" y="6305550"/>
            <a:ext cx="2133600" cy="476250"/>
          </a:xfrm>
          <a:prstGeom prst="rect">
            <a:avLst/>
          </a:prstGeom>
        </p:spPr>
        <p:txBody>
          <a:bodyPr/>
          <a:lstStyle>
            <a:lvl1pPr>
              <a:defRPr/>
            </a:lvl1pPr>
          </a:lstStyle>
          <a:p>
            <a:pPr>
              <a:defRPr/>
            </a:pPr>
            <a:fld id="{16921042-E09C-4438-AA5E-17D29AEB4351}" type="datetime1">
              <a:rPr lang="en-US"/>
              <a:pPr>
                <a:defRPr/>
              </a:pPr>
              <a:t>7/21/2015</a:t>
            </a:fld>
            <a:endParaRPr lang="en-GB"/>
          </a:p>
        </p:txBody>
      </p:sp>
      <p:sp>
        <p:nvSpPr>
          <p:cNvPr id="5" name="Rectangle 13"/>
          <p:cNvSpPr>
            <a:spLocks noGrp="1" noChangeArrowheads="1"/>
          </p:cNvSpPr>
          <p:nvPr>
            <p:ph type="ftr" sz="quarter" idx="11"/>
          </p:nvPr>
        </p:nvSpPr>
        <p:spPr>
          <a:xfrm>
            <a:off x="5715000" y="6305550"/>
            <a:ext cx="2895600" cy="476250"/>
          </a:xfrm>
          <a:prstGeom prst="rect">
            <a:avLst/>
          </a:prstGeom>
        </p:spPr>
        <p:txBody>
          <a:bodyPr/>
          <a:lstStyle>
            <a:lvl1pPr>
              <a:defRPr/>
            </a:lvl1pPr>
          </a:lstStyle>
          <a:p>
            <a:pPr>
              <a:defRPr/>
            </a:pPr>
            <a:r>
              <a:rPr lang="el-GR"/>
              <a:t>ΤΠΕ στην Εκπαίδευση, Β. Κόμης</a:t>
            </a:r>
            <a:endParaRPr lang="en-US"/>
          </a:p>
        </p:txBody>
      </p:sp>
      <p:sp>
        <p:nvSpPr>
          <p:cNvPr id="6" name="Rectangle 15"/>
          <p:cNvSpPr>
            <a:spLocks noGrp="1" noChangeArrowheads="1"/>
          </p:cNvSpPr>
          <p:nvPr>
            <p:ph type="sldNum" sz="quarter" idx="12"/>
          </p:nvPr>
        </p:nvSpPr>
        <p:spPr>
          <a:xfrm>
            <a:off x="8613775" y="6305550"/>
            <a:ext cx="457200" cy="476250"/>
          </a:xfrm>
          <a:prstGeom prst="rect">
            <a:avLst/>
          </a:prstGeom>
        </p:spPr>
        <p:txBody>
          <a:bodyPr/>
          <a:lstStyle>
            <a:lvl1pPr>
              <a:defRPr/>
            </a:lvl1pPr>
          </a:lstStyle>
          <a:p>
            <a:pPr>
              <a:defRPr/>
            </a:pPr>
            <a:fld id="{E181F824-4A13-4FE8-8DF4-2B7BD2BC7070}" type="slidenum">
              <a:rPr lang="en-GB"/>
              <a:pPr>
                <a:defRPr/>
              </a:pPr>
              <a:t>‹#›</a:t>
            </a:fld>
            <a:endParaRPr lang="en-GB"/>
          </a:p>
        </p:txBody>
      </p:sp>
    </p:spTree>
    <p:extLst>
      <p:ext uri="{BB962C8B-B14F-4D97-AF65-F5344CB8AC3E}">
        <p14:creationId xmlns:p14="http://schemas.microsoft.com/office/powerpoint/2010/main" val="79833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dysseia.cti.g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ti.g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odysseia.cti.gr/action-epimorfwsh/"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odysseia.cti.gr/action-logismiko/" TargetMode="External"/><Relationship Id="rId4" Type="http://schemas.openxmlformats.org/officeDocument/2006/relationships/hyperlink" Target="http://odysseia.cti.gr/action-ypodomh/"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ti.gr/epimorfosi/index2.htm" TargetMode="External"/><Relationship Id="rId2" Type="http://schemas.openxmlformats.org/officeDocument/2006/relationships/hyperlink" Target="http://epimorfosi.cti.g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b-epipedo2.cti.g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i-schools.g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igitalschool.minedu.gov.g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467494"/>
          </a:xfrm>
        </p:spPr>
        <p:txBody>
          <a:bodyPr>
            <a:noAutofit/>
          </a:bodyPr>
          <a:lstStyle/>
          <a:p>
            <a:r>
              <a:rPr lang="el-GR" sz="2800" b="1" dirty="0"/>
              <a:t>Ενότητα </a:t>
            </a:r>
            <a:r>
              <a:rPr lang="el-GR" sz="2800" b="1" dirty="0" smtClean="0"/>
              <a:t>4</a:t>
            </a:r>
            <a:r>
              <a:rPr lang="en-US" sz="2800" b="1" dirty="0" smtClean="0"/>
              <a:t> </a:t>
            </a:r>
            <a:r>
              <a:rPr lang="el-GR" sz="2800" b="1" dirty="0" smtClean="0"/>
              <a:t>:</a:t>
            </a:r>
            <a:r>
              <a:rPr lang="en-US" sz="2800" dirty="0" smtClean="0"/>
              <a:t> </a:t>
            </a:r>
            <a:r>
              <a:rPr lang="el-GR" sz="2800" dirty="0" smtClean="0"/>
              <a:t> Η Πληροφορική και οι ΤΠΕ στην Ελληνική Εκπαίδευση</a:t>
            </a:r>
            <a:endParaRPr lang="en-US" sz="2800" dirty="0" smtClean="0"/>
          </a:p>
          <a:p>
            <a:endParaRPr lang="en-US" sz="2800" dirty="0" smtClean="0"/>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897"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Ιστορική αναδρομή</a:t>
            </a:r>
            <a:endParaRPr lang="en-GB" dirty="0"/>
          </a:p>
        </p:txBody>
      </p:sp>
      <p:sp>
        <p:nvSpPr>
          <p:cNvPr id="3" name="Content Placeholder 2"/>
          <p:cNvSpPr>
            <a:spLocks noGrp="1"/>
          </p:cNvSpPr>
          <p:nvPr>
            <p:ph idx="1"/>
          </p:nvPr>
        </p:nvSpPr>
        <p:spPr>
          <a:xfrm>
            <a:off x="609600" y="1412875"/>
            <a:ext cx="8226425" cy="4800600"/>
          </a:xfrm>
        </p:spPr>
        <p:txBody>
          <a:bodyPr>
            <a:normAutofit fontScale="92500"/>
          </a:bodyPr>
          <a:lstStyle/>
          <a:p>
            <a:r>
              <a:rPr lang="el-GR" sz="2800" dirty="0" smtClean="0"/>
              <a:t>Εισαγωγή της Πληροφορικής στην ελληνική εκπαίδευση </a:t>
            </a:r>
          </a:p>
          <a:p>
            <a:r>
              <a:rPr lang="el-GR" sz="2800" dirty="0" smtClean="0"/>
              <a:t>Τεχνικά – Επαγγελματικά και τα Πολυκλαδικά Λύκεια κατά την περίοδο 1983 – 1985. </a:t>
            </a:r>
          </a:p>
          <a:p>
            <a:r>
              <a:rPr lang="el-GR" sz="2800" dirty="0" smtClean="0"/>
              <a:t>Γυμνάσια, από το 1992 όπου και ολοκληρώθηκε μετά από μερικά χρόνια. </a:t>
            </a:r>
          </a:p>
          <a:p>
            <a:r>
              <a:rPr lang="el-GR" sz="2800" dirty="0" smtClean="0"/>
              <a:t>Γενικό Λύκειο, από το 1998, και ολοκληρώθηκε μετά από μερικά χρόνια. </a:t>
            </a:r>
          </a:p>
          <a:p>
            <a:r>
              <a:rPr lang="el-GR" sz="2800" dirty="0" smtClean="0"/>
              <a:t>Πρωτοβάθμια Εκπαίδευση &amp; Προσχολική Εκπαίδευση, με την καθιέρωση ενός προγράμματος σπουδών και τον σταδιακό εξοπλισμό των σχολείων με υπολογιστές. </a:t>
            </a:r>
            <a:endParaRPr lang="en-GB" sz="2800" dirty="0" smtClean="0"/>
          </a:p>
          <a:p>
            <a:endParaRPr lang="en-GB" sz="2400" dirty="0" smtClean="0"/>
          </a:p>
        </p:txBody>
      </p:sp>
      <p:sp>
        <p:nvSpPr>
          <p:cNvPr id="2765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ABD1D66-BBE8-4FF4-BA5F-2FDD5DF38741}" type="slidenum">
              <a:rPr lang="en-US" sz="1200" smtClean="0">
                <a:solidFill>
                  <a:srgbClr val="B5A788"/>
                </a:solidFill>
              </a:rPr>
              <a:pPr>
                <a:spcBef>
                  <a:spcPct val="0"/>
                </a:spcBef>
                <a:buClrTx/>
                <a:buSzTx/>
                <a:buFontTx/>
                <a:buNone/>
              </a:pPr>
              <a:t>10</a:t>
            </a:fld>
            <a:endParaRPr lang="en-US" sz="1200" smtClean="0">
              <a:solidFill>
                <a:srgbClr val="B5A788"/>
              </a:solidFill>
            </a:endParaRPr>
          </a:p>
        </p:txBody>
      </p:sp>
    </p:spTree>
    <p:extLst>
      <p:ext uri="{BB962C8B-B14F-4D97-AF65-F5344CB8AC3E}">
        <p14:creationId xmlns:p14="http://schemas.microsoft.com/office/powerpoint/2010/main" val="4080569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52" y="172141"/>
            <a:ext cx="8882586" cy="1143000"/>
          </a:xfrm>
        </p:spPr>
        <p:txBody>
          <a:bodyPr>
            <a:noAutofit/>
          </a:bodyPr>
          <a:lstStyle/>
          <a:p>
            <a:pPr>
              <a:defRPr/>
            </a:pPr>
            <a:r>
              <a:rPr lang="en-GB" sz="4000" dirty="0" err="1"/>
              <a:t>Χρονολογική</a:t>
            </a:r>
            <a:r>
              <a:rPr lang="en-GB" sz="4000" dirty="0"/>
              <a:t> </a:t>
            </a:r>
            <a:r>
              <a:rPr lang="en-GB" sz="4000" dirty="0" err="1"/>
              <a:t>εξέλιξη</a:t>
            </a:r>
            <a:r>
              <a:rPr lang="en-GB" sz="4000" dirty="0"/>
              <a:t> </a:t>
            </a:r>
            <a:r>
              <a:rPr lang="en-GB" sz="4000" dirty="0" err="1"/>
              <a:t>της</a:t>
            </a:r>
            <a:r>
              <a:rPr lang="en-GB" sz="4000" dirty="0"/>
              <a:t> </a:t>
            </a:r>
            <a:r>
              <a:rPr lang="en-GB" sz="4000" dirty="0" err="1"/>
              <a:t>Πληροφορικής</a:t>
            </a:r>
            <a:r>
              <a:rPr lang="el-GR" sz="4000" dirty="0"/>
              <a:t> &amp; των ΤΠΕ</a:t>
            </a:r>
            <a:r>
              <a:rPr lang="en-GB" sz="4000" dirty="0"/>
              <a:t> </a:t>
            </a:r>
            <a:r>
              <a:rPr lang="en-GB" sz="4000" dirty="0" err="1" smtClean="0"/>
              <a:t>στην</a:t>
            </a:r>
            <a:r>
              <a:rPr lang="en-GB" sz="4000" dirty="0" smtClean="0"/>
              <a:t> </a:t>
            </a:r>
            <a:r>
              <a:rPr lang="en-GB" sz="4000" dirty="0" err="1" smtClean="0"/>
              <a:t>ελληνική</a:t>
            </a:r>
            <a:r>
              <a:rPr lang="en-GB" sz="4000" dirty="0" smtClean="0"/>
              <a:t> </a:t>
            </a:r>
            <a:r>
              <a:rPr lang="en-GB" sz="4000" dirty="0" err="1" smtClean="0"/>
              <a:t>εκ</a:t>
            </a:r>
            <a:r>
              <a:rPr lang="en-GB" sz="4000" dirty="0" smtClean="0"/>
              <a:t>παίδευση</a:t>
            </a:r>
            <a:endParaRPr lang="en-GB" sz="4000" dirty="0"/>
          </a:p>
        </p:txBody>
      </p:sp>
      <p:sp>
        <p:nvSpPr>
          <p:cNvPr id="29701" name="Slide Number Placeholder 2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3AEAFB-E4D6-49DC-BC6B-35A3E5ACDE7F}" type="slidenum">
              <a:rPr lang="en-US" sz="1200" smtClean="0">
                <a:solidFill>
                  <a:srgbClr val="B5A788"/>
                </a:solidFill>
              </a:rPr>
              <a:pPr>
                <a:spcBef>
                  <a:spcPct val="0"/>
                </a:spcBef>
                <a:buClrTx/>
                <a:buSzTx/>
                <a:buFontTx/>
                <a:buNone/>
              </a:pPr>
              <a:t>11</a:t>
            </a:fld>
            <a:endParaRPr lang="en-US" sz="1200" smtClean="0">
              <a:solidFill>
                <a:srgbClr val="B5A788"/>
              </a:solidFill>
            </a:endParaRPr>
          </a:p>
        </p:txBody>
      </p:sp>
      <p:pic>
        <p:nvPicPr>
          <p:cNvPr id="3" name="Picture 2"/>
          <p:cNvPicPr>
            <a:picLocks noChangeAspect="1"/>
          </p:cNvPicPr>
          <p:nvPr/>
        </p:nvPicPr>
        <p:blipFill>
          <a:blip r:embed="rId2"/>
          <a:stretch>
            <a:fillRect/>
          </a:stretch>
        </p:blipFill>
        <p:spPr>
          <a:xfrm>
            <a:off x="457200" y="1981200"/>
            <a:ext cx="7848599" cy="3886200"/>
          </a:xfrm>
          <a:prstGeom prst="rect">
            <a:avLst/>
          </a:prstGeom>
        </p:spPr>
      </p:pic>
    </p:spTree>
    <p:extLst>
      <p:ext uri="{BB962C8B-B14F-4D97-AF65-F5344CB8AC3E}">
        <p14:creationId xmlns:p14="http://schemas.microsoft.com/office/powerpoint/2010/main" val="1361548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err="1" smtClean="0"/>
              <a:t>Πρότυπα</a:t>
            </a:r>
            <a:r>
              <a:rPr lang="en-GB" sz="4000" dirty="0" smtClean="0"/>
              <a:t> </a:t>
            </a:r>
            <a:r>
              <a:rPr lang="en-GB" sz="4000" dirty="0" err="1" smtClean="0"/>
              <a:t>ένταξης</a:t>
            </a:r>
            <a:r>
              <a:rPr lang="en-GB" sz="4000" dirty="0" smtClean="0"/>
              <a:t> </a:t>
            </a:r>
            <a:r>
              <a:rPr lang="en-GB" sz="4000" dirty="0" err="1" smtClean="0"/>
              <a:t>της</a:t>
            </a:r>
            <a:r>
              <a:rPr lang="en-GB" sz="4000" dirty="0" smtClean="0"/>
              <a:t> </a:t>
            </a:r>
            <a:r>
              <a:rPr lang="en-GB" sz="4000" dirty="0" err="1" smtClean="0"/>
              <a:t>Πληροφορικής</a:t>
            </a:r>
            <a:r>
              <a:rPr lang="en-GB" sz="4000" dirty="0" smtClean="0"/>
              <a:t> </a:t>
            </a:r>
            <a:r>
              <a:rPr lang="en-GB" sz="4000" dirty="0" err="1" smtClean="0"/>
              <a:t>στην</a:t>
            </a:r>
            <a:r>
              <a:rPr lang="en-GB" sz="4000" dirty="0" smtClean="0"/>
              <a:t> </a:t>
            </a:r>
            <a:r>
              <a:rPr lang="en-GB" sz="4000" dirty="0" err="1" smtClean="0"/>
              <a:t>ελληνική</a:t>
            </a:r>
            <a:r>
              <a:rPr lang="en-GB" sz="4000" dirty="0" smtClean="0"/>
              <a:t> </a:t>
            </a:r>
            <a:r>
              <a:rPr lang="en-GB" sz="4000" dirty="0" err="1" smtClean="0"/>
              <a:t>εκπαίδευση</a:t>
            </a:r>
            <a:endParaRPr lang="en-GB" sz="4000"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714500"/>
            <a:ext cx="7572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9B3BDB3-228D-4FBF-AEDD-B28C9D58973F}" type="slidenum">
              <a:rPr lang="en-US" sz="1200" smtClean="0">
                <a:solidFill>
                  <a:srgbClr val="B5A788"/>
                </a:solidFill>
              </a:rPr>
              <a:pPr>
                <a:spcBef>
                  <a:spcPct val="0"/>
                </a:spcBef>
                <a:buClrTx/>
                <a:buSzTx/>
                <a:buFontTx/>
                <a:buNone/>
              </a:pPr>
              <a:t>12</a:t>
            </a:fld>
            <a:endParaRPr lang="en-US" sz="1200" smtClean="0">
              <a:solidFill>
                <a:srgbClr val="B5A788"/>
              </a:solidFill>
            </a:endParaRPr>
          </a:p>
        </p:txBody>
      </p:sp>
    </p:spTree>
    <p:extLst>
      <p:ext uri="{BB962C8B-B14F-4D97-AF65-F5344CB8AC3E}">
        <p14:creationId xmlns:p14="http://schemas.microsoft.com/office/powerpoint/2010/main" val="2801336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Οι ΤΠΕ στην προσχολική και την πρωτοβάθμια εκπαίδευση</a:t>
            </a:r>
            <a:endParaRPr lang="en-GB" dirty="0"/>
          </a:p>
        </p:txBody>
      </p:sp>
      <p:sp>
        <p:nvSpPr>
          <p:cNvPr id="3" name="Content Placeholder 2"/>
          <p:cNvSpPr>
            <a:spLocks noGrp="1"/>
          </p:cNvSpPr>
          <p:nvPr>
            <p:ph idx="1"/>
          </p:nvPr>
        </p:nvSpPr>
        <p:spPr>
          <a:xfrm>
            <a:off x="609600" y="1447800"/>
            <a:ext cx="8324850" cy="4800600"/>
          </a:xfrm>
        </p:spPr>
        <p:txBody>
          <a:bodyPr>
            <a:normAutofit fontScale="85000" lnSpcReduction="20000"/>
          </a:bodyPr>
          <a:lstStyle/>
          <a:p>
            <a:r>
              <a:rPr lang="el-GR" sz="2800" dirty="0" smtClean="0"/>
              <a:t>Καθυστέρηση του κεντρικού σχεδιασμού για την εισαγωγή των ΤΠΕ στην πρωτοβάθμια ελληνική εκπαίδευση και τον εξοπλισμό των ελληνικών δημοτικών σχολείων με υπολογιστές. </a:t>
            </a:r>
          </a:p>
          <a:p>
            <a:pPr lvl="1"/>
            <a:r>
              <a:rPr lang="el-GR" sz="2600" dirty="0" smtClean="0"/>
              <a:t>Το Πλαίσιο Προγράμματος Σπουδών Πληροφορικής του 1997 (ΕΠΠΣ, 1997) δεν περιείχε πρόβλεψη για την προσχολική εκπαίδευση. </a:t>
            </a:r>
          </a:p>
          <a:p>
            <a:r>
              <a:rPr lang="el-GR" sz="2800" dirty="0" smtClean="0"/>
              <a:t>Το πλαίσιο προγράμματος σπουδών εκείνης της περιόδου προέβλεπε προαιρετική εισαγωγή και χρήση της Πληροφορικής μόνο στις δύο τελευταίες τάξεις του δημοτικού</a:t>
            </a:r>
            <a:r>
              <a:rPr lang="el-GR" sz="2400" dirty="0" smtClean="0"/>
              <a:t>. </a:t>
            </a:r>
          </a:p>
          <a:p>
            <a:pPr lvl="1"/>
            <a:r>
              <a:rPr lang="el-GR" sz="2600" dirty="0" smtClean="0"/>
              <a:t>Για πρώτη φορά γίνεται πρόβλεψη ένταξης της Πληροφορικής σε όλη την πρωτοβάθμια και </a:t>
            </a:r>
            <a:r>
              <a:rPr lang="el-GR" sz="2600" dirty="0" err="1" smtClean="0"/>
              <a:t>προδημοτική</a:t>
            </a:r>
            <a:r>
              <a:rPr lang="el-GR" sz="2600" dirty="0" smtClean="0"/>
              <a:t> εκπαίδευση στο Διαθεματικό Πλαίσιο Προγράμματος Σπουδών (ΔΕΠΠΣ), το οποίο δημοσιεύτηκε το 2003 (ΔΕΠΠΣ, 2003).</a:t>
            </a:r>
            <a:endParaRPr lang="en-GB" sz="2600" dirty="0" smtClean="0"/>
          </a:p>
          <a:p>
            <a:endParaRPr lang="en-GB" sz="2400" dirty="0" smtClean="0"/>
          </a:p>
        </p:txBody>
      </p:sp>
      <p:sp>
        <p:nvSpPr>
          <p:cNvPr id="3277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673AE6C-714A-4A5D-BE6D-E353AED6B7FD}" type="slidenum">
              <a:rPr lang="en-US" sz="1200" smtClean="0">
                <a:solidFill>
                  <a:srgbClr val="B5A788"/>
                </a:solidFill>
              </a:rPr>
              <a:pPr>
                <a:spcBef>
                  <a:spcPct val="0"/>
                </a:spcBef>
                <a:buClrTx/>
                <a:buSzTx/>
                <a:buFontTx/>
                <a:buNone/>
              </a:pPr>
              <a:t>13</a:t>
            </a:fld>
            <a:endParaRPr lang="en-US" sz="1200" smtClean="0">
              <a:solidFill>
                <a:srgbClr val="B5A788"/>
              </a:solidFill>
            </a:endParaRPr>
          </a:p>
        </p:txBody>
      </p:sp>
    </p:spTree>
    <p:extLst>
      <p:ext uri="{BB962C8B-B14F-4D97-AF65-F5344CB8AC3E}">
        <p14:creationId xmlns:p14="http://schemas.microsoft.com/office/powerpoint/2010/main" val="221715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a:defRPr/>
            </a:pPr>
            <a:r>
              <a:rPr lang="el-GR" sz="4000" dirty="0" smtClean="0"/>
              <a:t>Οι ΤΠΕ στην προσχολική εκπαίδευση</a:t>
            </a:r>
            <a:endParaRPr lang="en-GB" sz="4000" dirty="0"/>
          </a:p>
        </p:txBody>
      </p:sp>
      <p:sp>
        <p:nvSpPr>
          <p:cNvPr id="34819" name="Content Placeholder 2"/>
          <p:cNvSpPr>
            <a:spLocks noGrp="1"/>
          </p:cNvSpPr>
          <p:nvPr>
            <p:ph idx="1"/>
          </p:nvPr>
        </p:nvSpPr>
        <p:spPr>
          <a:xfrm>
            <a:off x="533400" y="1571625"/>
            <a:ext cx="8247063" cy="4800600"/>
          </a:xfrm>
        </p:spPr>
        <p:txBody>
          <a:bodyPr/>
          <a:lstStyle/>
          <a:p>
            <a:r>
              <a:rPr lang="el-GR" sz="2400" dirty="0" smtClean="0"/>
              <a:t>Το Διαθεματικό Ενιαίο Πλαίσιο Προγράμματος Σπουδών (ΔΕΠΠΣ) για το Νηπιαγωγείο</a:t>
            </a:r>
          </a:p>
          <a:p>
            <a:r>
              <a:rPr lang="el-GR" sz="2400" dirty="0" smtClean="0"/>
              <a:t>Σκοπός</a:t>
            </a:r>
          </a:p>
          <a:p>
            <a:pPr lvl="1"/>
            <a:r>
              <a:rPr lang="el-GR" sz="2000" dirty="0" smtClean="0"/>
              <a:t>«</a:t>
            </a:r>
            <a:r>
              <a:rPr lang="el-GR" sz="2000" i="1" dirty="0" smtClean="0"/>
              <a:t>Σκοπός της εισαγωγής της Πληροφορικής στο Νηπιαγωγείο και στο Δημοτικό Σχολείο είναι να εξοικειωθούν οι μαθητές και οι μαθήτριες με τις </a:t>
            </a:r>
            <a:r>
              <a:rPr lang="el-GR" sz="2000" b="1" i="1" dirty="0" smtClean="0">
                <a:solidFill>
                  <a:srgbClr val="FF0000"/>
                </a:solidFill>
              </a:rPr>
              <a:t>βασικές λειτουργίες του υπολογιστή </a:t>
            </a:r>
            <a:r>
              <a:rPr lang="el-GR" sz="2000" i="1" dirty="0" smtClean="0"/>
              <a:t>και να έλθουν σε μια πρώτη επαφή με διάφορες χρήσεις του ως </a:t>
            </a:r>
            <a:r>
              <a:rPr lang="el-GR" sz="2000" b="1" i="1" dirty="0" err="1">
                <a:solidFill>
                  <a:srgbClr val="FF0000"/>
                </a:solidFill>
              </a:rPr>
              <a:t>εποπτικούμέσου</a:t>
            </a:r>
            <a:r>
              <a:rPr lang="el-GR" sz="2000" b="1" i="1" dirty="0">
                <a:solidFill>
                  <a:srgbClr val="FF0000"/>
                </a:solidFill>
              </a:rPr>
              <a:t> διδασκαλίας</a:t>
            </a:r>
            <a:r>
              <a:rPr lang="el-GR" sz="2000" i="1" dirty="0" smtClean="0"/>
              <a:t>, ως </a:t>
            </a:r>
            <a:r>
              <a:rPr lang="el-GR" sz="2000" b="1" i="1" dirty="0" smtClean="0">
                <a:solidFill>
                  <a:srgbClr val="FF0000"/>
                </a:solidFill>
              </a:rPr>
              <a:t>γνωστικού - διερευνητικού εργαλείου</a:t>
            </a:r>
            <a:r>
              <a:rPr lang="el-GR" sz="2000" i="1" dirty="0" smtClean="0"/>
              <a:t> και ως </a:t>
            </a:r>
            <a:r>
              <a:rPr lang="el-GR" sz="2000" b="1" i="1" dirty="0" smtClean="0">
                <a:solidFill>
                  <a:srgbClr val="FF0000"/>
                </a:solidFill>
              </a:rPr>
              <a:t>εργαλείου επικοινωνίας και αναζήτησης πληροφοριών</a:t>
            </a:r>
            <a:r>
              <a:rPr lang="el-GR" sz="2000" i="1" dirty="0" smtClean="0">
                <a:solidFill>
                  <a:srgbClr val="FF0000"/>
                </a:solidFill>
              </a:rPr>
              <a:t> </a:t>
            </a:r>
            <a:r>
              <a:rPr lang="el-GR" sz="2000" i="1" dirty="0" smtClean="0"/>
              <a:t>στο πλαίσιο των καθημερινών σχολικών τους δραστηριοτήτων με τη χρήση κατάλληλου λογισμικού και ιδιαίτερα ανοικτού λογισμικού διερευνητικής μάθησης</a:t>
            </a:r>
            <a:r>
              <a:rPr lang="el-GR" sz="2000" dirty="0" smtClean="0"/>
              <a:t>.» </a:t>
            </a:r>
            <a:endParaRPr lang="en-GB" sz="2000" dirty="0" smtClean="0"/>
          </a:p>
          <a:p>
            <a:endParaRPr lang="en-GB" sz="2400" dirty="0" smtClean="0"/>
          </a:p>
          <a:p>
            <a:endParaRPr lang="en-GB" dirty="0" smtClean="0"/>
          </a:p>
        </p:txBody>
      </p:sp>
      <p:sp>
        <p:nvSpPr>
          <p:cNvPr id="348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F3F012D-EDED-4791-BA82-8BBC3AC0C702}" type="slidenum">
              <a:rPr lang="en-US" sz="1200" smtClean="0">
                <a:solidFill>
                  <a:srgbClr val="B5A788"/>
                </a:solidFill>
              </a:rPr>
              <a:pPr>
                <a:spcBef>
                  <a:spcPct val="0"/>
                </a:spcBef>
                <a:buClrTx/>
                <a:buSzTx/>
                <a:buFontTx/>
                <a:buNone/>
              </a:pPr>
              <a:t>14</a:t>
            </a:fld>
            <a:endParaRPr lang="en-US" sz="1200" smtClean="0">
              <a:solidFill>
                <a:srgbClr val="B5A788"/>
              </a:solidFill>
            </a:endParaRPr>
          </a:p>
        </p:txBody>
      </p:sp>
    </p:spTree>
    <p:extLst>
      <p:ext uri="{BB962C8B-B14F-4D97-AF65-F5344CB8AC3E}">
        <p14:creationId xmlns:p14="http://schemas.microsoft.com/office/powerpoint/2010/main" val="143037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fontScale="90000"/>
          </a:bodyPr>
          <a:lstStyle/>
          <a:p>
            <a:pPr>
              <a:defRPr/>
            </a:pPr>
            <a:r>
              <a:rPr lang="el-GR" dirty="0" smtClean="0"/>
              <a:t>Άξονες περιεχομένου προγράμματος σπουδών στο Νηπιαγωγείο</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32375333"/>
              </p:ext>
            </p:extLst>
          </p:nvPr>
        </p:nvGraphicFramePr>
        <p:xfrm>
          <a:off x="533400" y="1643063"/>
          <a:ext cx="8324851" cy="4662487"/>
        </p:xfrm>
        <a:graphic>
          <a:graphicData uri="http://schemas.openxmlformats.org/drawingml/2006/table">
            <a:tbl>
              <a:tblPr/>
              <a:tblGrid>
                <a:gridCol w="1832995"/>
                <a:gridCol w="4658861"/>
                <a:gridCol w="1832995"/>
              </a:tblGrid>
              <a:tr h="614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imes New Roman" pitchFamily="18" charset="0"/>
                          <a:cs typeface="Times New Roman" pitchFamily="18" charset="0"/>
                        </a:rPr>
                        <a:t>Άξονες Περιεχομένου</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imes New Roman" pitchFamily="18" charset="0"/>
                          <a:cs typeface="Times New Roman" pitchFamily="18" charset="0"/>
                        </a:rPr>
                        <a:t>Ανάλυση Αξόνων</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Διαθεματικές Προσεγγίσεις</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Γνωριμία με τον υπολογιστή</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Το παιδί αναγνωρίζει τις κυριότερες μονάδες του υπολογιστή.</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34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smtClean="0">
                          <a:ln>
                            <a:noFill/>
                          </a:ln>
                          <a:solidFill>
                            <a:schemeClr val="tx1"/>
                          </a:solidFill>
                          <a:effectLst/>
                          <a:latin typeface="Times New Roman" pitchFamily="18" charset="0"/>
                          <a:cs typeface="Times New Roman" pitchFamily="18" charset="0"/>
                        </a:rPr>
                        <a:t>Παιγνίδι και γνώση</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Έρχεται σε πρώτη επαφή με το πληκτρολόγιο και το ποντίκι.</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Αναγνωρίζει τα γράμματα.</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Πληκτρολογεί γράμματα, αριθμούς, λέξεις.</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Παίζει και συνθέτει με τα σχήματα.</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Χρησιμοποιεί εργαλεία ελεύθερης σχεδίασης.</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Τροποποιεί εικόνες.</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Ακούει και παίζει με τους ήχους.</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Η νηπιαγωγός ξεναγεί τα παιδιά σε επιλεγμένους τόπους του Διαδικτύου (WWW).</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Προφυλάξεις – εργονομία.</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Συνεργάζεται με τα άλλα παιδιά.</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cs typeface="Times New Roman" pitchFamily="18" charset="0"/>
                        </a:rPr>
                        <a:t>Όλα τα γνωστικά αντικείμενα. </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886"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30048AB-E0FF-4F71-97D5-EF9D7F3130DD}"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spTree>
    <p:extLst>
      <p:ext uri="{BB962C8B-B14F-4D97-AF65-F5344CB8AC3E}">
        <p14:creationId xmlns:p14="http://schemas.microsoft.com/office/powerpoint/2010/main" val="314431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313"/>
            <a:ext cx="8475663" cy="1143000"/>
          </a:xfrm>
        </p:spPr>
        <p:txBody>
          <a:bodyPr>
            <a:normAutofit fontScale="90000"/>
          </a:bodyPr>
          <a:lstStyle/>
          <a:p>
            <a:pPr>
              <a:defRPr/>
            </a:pPr>
            <a:r>
              <a:rPr lang="el-GR" dirty="0" smtClean="0"/>
              <a:t>Δείγμα αναλυτικού προγράμματος για το Νηπιαγωγείο</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41831369"/>
              </p:ext>
            </p:extLst>
          </p:nvPr>
        </p:nvGraphicFramePr>
        <p:xfrm>
          <a:off x="285750" y="1571625"/>
          <a:ext cx="8572500" cy="4769744"/>
        </p:xfrm>
        <a:graphic>
          <a:graphicData uri="http://schemas.openxmlformats.org/drawingml/2006/table">
            <a:tbl>
              <a:tblPr/>
              <a:tblGrid>
                <a:gridCol w="3786188"/>
                <a:gridCol w="2143125"/>
                <a:gridCol w="2643187"/>
              </a:tblGrid>
              <a:tr h="239363">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Στόχοι</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Περιεχόμενο</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Ενδεικτικές δραστηριότητες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72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1. Γνωριμία με τον υπολογιστή</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808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Αναγνώριση των κυριότερων μονάδων του υπολογιστή.</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72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Μετά το πέρας της διδασκαλίας τα παιδιά θα πρέπει να είναι ικανά:</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Τα παιδιά:</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9024">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αναγνωρίζουν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κατονομάζουν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και 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καταδεικνύουν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τις κυριότερες μονάδες του υπολογιστή (κεντρική μονάδα, πληκτρολόγιο, ποντίκι, οθόνη, ηχεία, εκτυπωτής) και τον υπολογιστή ως ενιαίο σύστημα.</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ταυτίζουν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τον υπολογιστή με μια μηχανή που βοηθάει τον άνθρωπο στην εργασία του και την οποία μπορεί να χρησιμοποιήσει ο άνθρωπος για παιγνίδι και διασκέδαση. </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Οργανώνονται σε ομάδες και </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σχεδιάζουν</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και </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κατασκευάζουν</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τα μέρη του υπολογιστή (με χαρτόνι ή άλλα υλικά και χρώματα) και </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συναρμολογούν</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το δικό τους υπολογιστή.</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Συμμετέχουν σε θεατρικό παιχνίδι, όπου </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αναπαριστούν</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δραματοποιούν</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τα μέρη του υπολογιστή. </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502" marR="665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4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F8F3DE5-0240-458C-8F3F-1F6D87E5328A}" type="slidenum">
              <a:rPr lang="en-US" sz="1200" smtClean="0">
                <a:solidFill>
                  <a:srgbClr val="B5A788"/>
                </a:solidFill>
              </a:rPr>
              <a:pPr>
                <a:spcBef>
                  <a:spcPct val="0"/>
                </a:spcBef>
                <a:buClrTx/>
                <a:buSzTx/>
                <a:buFontTx/>
                <a:buNone/>
              </a:pPr>
              <a:t>16</a:t>
            </a:fld>
            <a:endParaRPr lang="en-US" sz="1200" smtClean="0">
              <a:solidFill>
                <a:srgbClr val="B5A788"/>
              </a:solidFill>
            </a:endParaRPr>
          </a:p>
        </p:txBody>
      </p:sp>
    </p:spTree>
    <p:extLst>
      <p:ext uri="{BB962C8B-B14F-4D97-AF65-F5344CB8AC3E}">
        <p14:creationId xmlns:p14="http://schemas.microsoft.com/office/powerpoint/2010/main" val="150688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143000"/>
          </a:xfrm>
        </p:spPr>
        <p:txBody>
          <a:bodyPr>
            <a:normAutofit fontScale="90000"/>
          </a:bodyPr>
          <a:lstStyle/>
          <a:p>
            <a:pPr>
              <a:defRPr/>
            </a:pPr>
            <a:r>
              <a:rPr lang="el-GR" dirty="0" smtClean="0"/>
              <a:t>Οι ΤΠΕ στην πρωτοβάθμια εκπαίδευση (Σκοπός)</a:t>
            </a:r>
            <a:endParaRPr lang="en-GB" dirty="0"/>
          </a:p>
        </p:txBody>
      </p:sp>
      <p:sp>
        <p:nvSpPr>
          <p:cNvPr id="40963" name="Content Placeholder 2"/>
          <p:cNvSpPr>
            <a:spLocks noGrp="1"/>
          </p:cNvSpPr>
          <p:nvPr>
            <p:ph idx="1"/>
          </p:nvPr>
        </p:nvSpPr>
        <p:spPr>
          <a:xfrm>
            <a:off x="609600" y="1447801"/>
            <a:ext cx="8324850" cy="4857750"/>
          </a:xfrm>
        </p:spPr>
        <p:txBody>
          <a:bodyPr>
            <a:normAutofit lnSpcReduction="10000"/>
          </a:bodyPr>
          <a:lstStyle/>
          <a:p>
            <a:pPr>
              <a:buFont typeface="Wingdings 2" panose="05020102010507070707" pitchFamily="18" charset="2"/>
              <a:buNone/>
            </a:pPr>
            <a:r>
              <a:rPr lang="el-GR" sz="2000" dirty="0" smtClean="0"/>
              <a:t>	</a:t>
            </a:r>
            <a:r>
              <a:rPr lang="el-GR" sz="2400" dirty="0" smtClean="0"/>
              <a:t>Το </a:t>
            </a:r>
            <a:r>
              <a:rPr lang="el-GR" sz="2400" b="1" dirty="0" smtClean="0"/>
              <a:t>Διαθεματικό Ενιαίο Πλαίσιο Προγράμματος Σπουδών (ΔΕΠΠΣ)</a:t>
            </a:r>
            <a:r>
              <a:rPr lang="el-GR" sz="2400" dirty="0" smtClean="0"/>
              <a:t> για το Δημοτικό</a:t>
            </a:r>
          </a:p>
          <a:p>
            <a:r>
              <a:rPr lang="el-GR" sz="2000" dirty="0" smtClean="0"/>
              <a:t>«</a:t>
            </a:r>
            <a:r>
              <a:rPr lang="el-GR" sz="2000" i="1" dirty="0" smtClean="0"/>
              <a:t>Ο ειδικός σκοπός της εισαγωγής της Πληροφορικής στο Δημοτικό Σχολείο είναι να εξοικειωθούν οι μαθητές και οι μαθήτριες µε τις βασικές λειτουργίες του υπολογιστή και να έλθουν σε μια πρώτη επαφή µε διάφορες χρήσεις του ως εποπτικού μέσου διδασκαλίας, ως γνωστικού - διερευνητικού εργαλείου και ως εργαλείου επικοινωνίας και αναζήτησης πληροφοριών στο πλαίσιο των καθημερινών σχολικών τους δραστηριοτήτων µε τη χρήση κατάλληλου λογισμικού και ιδιαίτερα ανοικτού λογισμικού διερευνητικής μάθησης. Σε καμία περίπτωση δεν νοείται η διδασκαλία της Πληροφορικής ως διδασκαλία γνωστικού αντικειμένου (λαμβανομένου, επιπλέον, υπόψη ότι δεν διατίθεται χρόνος στο αντίστοιχο Ωρολόγιο Πρόγραμμα). Σκοπός είναι ο μαθητής να μαθαίνει </a:t>
            </a:r>
            <a:r>
              <a:rPr lang="el-GR" sz="2000" i="1" dirty="0"/>
              <a:t>µε τη χρήση των Τεχνολογιών της Πληροφορίας και της Επικοινωνίας (ΤΠΕ) παρά για τη χρήση τους.» </a:t>
            </a:r>
            <a:r>
              <a:rPr lang="en-US" sz="2000" dirty="0"/>
              <a:t>[ </a:t>
            </a:r>
            <a:r>
              <a:rPr lang="el-GR" sz="2000" dirty="0" smtClean="0"/>
              <a:t>Πηγή:  </a:t>
            </a:r>
            <a:r>
              <a:rPr lang="el-GR" sz="2000" dirty="0"/>
              <a:t>Διαθεματικό Ενιαίο Πλαίσιο Προγράμματος Σπουδών Πληροφορικής, Π.Ι., Νοέμβριος 2003</a:t>
            </a:r>
            <a:r>
              <a:rPr lang="en-US" sz="2000" dirty="0"/>
              <a:t>]</a:t>
            </a:r>
            <a:endParaRPr lang="en-GB" sz="2000" dirty="0"/>
          </a:p>
          <a:p>
            <a:endParaRPr lang="en-GB" dirty="0" smtClean="0"/>
          </a:p>
        </p:txBody>
      </p:sp>
      <p:sp>
        <p:nvSpPr>
          <p:cNvPr id="409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D125897-2713-4F0A-9198-5E495725D89A}" type="slidenum">
              <a:rPr lang="en-US" sz="1200" smtClean="0">
                <a:solidFill>
                  <a:srgbClr val="B5A788"/>
                </a:solidFill>
              </a:rPr>
              <a:pPr>
                <a:spcBef>
                  <a:spcPct val="0"/>
                </a:spcBef>
                <a:buClrTx/>
                <a:buSzTx/>
                <a:buFontTx/>
                <a:buNone/>
              </a:pPr>
              <a:t>17</a:t>
            </a:fld>
            <a:endParaRPr lang="en-US" sz="1200" smtClean="0">
              <a:solidFill>
                <a:srgbClr val="B5A788"/>
              </a:solidFill>
            </a:endParaRPr>
          </a:p>
        </p:txBody>
      </p:sp>
    </p:spTree>
    <p:extLst>
      <p:ext uri="{BB962C8B-B14F-4D97-AF65-F5344CB8AC3E}">
        <p14:creationId xmlns:p14="http://schemas.microsoft.com/office/powerpoint/2010/main" val="3300518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defRPr/>
            </a:pPr>
            <a:r>
              <a:rPr lang="el-GR" dirty="0" smtClean="0"/>
              <a:t>Άξονες υλοποίησης του σκοπού της Πληροφορικής στο Δημοτικό</a:t>
            </a:r>
            <a:endParaRPr lang="en-GB" dirty="0"/>
          </a:p>
        </p:txBody>
      </p:sp>
      <p:sp>
        <p:nvSpPr>
          <p:cNvPr id="24579" name="Content Placeholder 2"/>
          <p:cNvSpPr>
            <a:spLocks noGrp="1"/>
          </p:cNvSpPr>
          <p:nvPr>
            <p:ph idx="1"/>
          </p:nvPr>
        </p:nvSpPr>
        <p:spPr>
          <a:xfrm>
            <a:off x="609600" y="1643063"/>
            <a:ext cx="8247063" cy="4800600"/>
          </a:xfrm>
        </p:spPr>
        <p:txBody>
          <a:bodyPr/>
          <a:lstStyle/>
          <a:p>
            <a:pPr>
              <a:defRPr/>
            </a:pPr>
            <a:r>
              <a:rPr lang="el-GR" dirty="0" smtClean="0"/>
              <a:t>Τέσσερις άξονες (ταξινομούνται εδώ με σειρά σπουδαιότητας): </a:t>
            </a:r>
          </a:p>
          <a:p>
            <a:pPr lvl="1">
              <a:defRPr/>
            </a:pPr>
            <a:r>
              <a:rPr lang="el-GR" i="1" dirty="0" smtClean="0"/>
              <a:t>ο υπολογιστής θεωρείται </a:t>
            </a:r>
          </a:p>
          <a:p>
            <a:pPr marL="939800" lvl="1" indent="-457200">
              <a:buFont typeface="+mj-lt"/>
              <a:buAutoNum type="arabicPeriod"/>
              <a:defRPr/>
            </a:pPr>
            <a:r>
              <a:rPr lang="el-GR" sz="2400" b="1" i="1" dirty="0" smtClean="0"/>
              <a:t>γνωστικό - διερευνητικό εργαλείο</a:t>
            </a:r>
            <a:r>
              <a:rPr lang="el-GR" sz="2400" i="1" dirty="0" smtClean="0"/>
              <a:t>, </a:t>
            </a:r>
          </a:p>
          <a:p>
            <a:pPr marL="939800" lvl="1" indent="-457200">
              <a:buFont typeface="+mj-lt"/>
              <a:buAutoNum type="arabicPeriod"/>
              <a:defRPr/>
            </a:pPr>
            <a:r>
              <a:rPr lang="el-GR" sz="2400" b="1" i="1" dirty="0" smtClean="0"/>
              <a:t>εποπτικό μέσο διδασκαλίας</a:t>
            </a:r>
            <a:r>
              <a:rPr lang="el-GR" sz="2400" dirty="0" smtClean="0"/>
              <a:t> σε βασικά γνωστικά αντικείμενα, </a:t>
            </a:r>
          </a:p>
          <a:p>
            <a:pPr marL="939800" lvl="1" indent="-457200">
              <a:buFont typeface="+mj-lt"/>
              <a:buAutoNum type="arabicPeriod"/>
              <a:defRPr/>
            </a:pPr>
            <a:r>
              <a:rPr lang="el-GR" sz="2400" b="1" i="1" dirty="0" smtClean="0"/>
              <a:t>εργαλείο επικοινωνίας και αναζήτησης πληροφοριών</a:t>
            </a:r>
            <a:r>
              <a:rPr lang="el-GR" sz="2400" dirty="0" smtClean="0"/>
              <a:t>,</a:t>
            </a:r>
          </a:p>
          <a:p>
            <a:pPr marL="939800" lvl="1" indent="-457200">
              <a:buFont typeface="+mj-lt"/>
              <a:buAutoNum type="arabicPeriod"/>
              <a:defRPr/>
            </a:pPr>
            <a:r>
              <a:rPr lang="el-GR" sz="2400" b="1" i="1" dirty="0" smtClean="0"/>
              <a:t>Γνωστικό αντικείμενο </a:t>
            </a:r>
            <a:r>
              <a:rPr lang="el-GR" sz="2400" i="1" dirty="0" smtClean="0"/>
              <a:t>(πληροφορικός αλφαβητισμός)</a:t>
            </a:r>
            <a:r>
              <a:rPr lang="el-GR" sz="2400" dirty="0" smtClean="0"/>
              <a:t> </a:t>
            </a:r>
            <a:endParaRPr lang="en-GB" sz="2400" dirty="0" smtClean="0"/>
          </a:p>
        </p:txBody>
      </p:sp>
      <p:sp>
        <p:nvSpPr>
          <p:cNvPr id="430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0F37AA9-AE27-4B4C-BE6D-27571BDDEFB9}" type="slidenum">
              <a:rPr lang="en-US" sz="1200" smtClean="0">
                <a:solidFill>
                  <a:srgbClr val="B5A788"/>
                </a:solidFill>
              </a:rPr>
              <a:pPr>
                <a:spcBef>
                  <a:spcPct val="0"/>
                </a:spcBef>
                <a:buClrTx/>
                <a:buSzTx/>
                <a:buFontTx/>
                <a:buNone/>
              </a:pPr>
              <a:t>18</a:t>
            </a:fld>
            <a:endParaRPr lang="en-US" sz="1200" smtClean="0">
              <a:solidFill>
                <a:srgbClr val="B5A788"/>
              </a:solidFill>
            </a:endParaRPr>
          </a:p>
        </p:txBody>
      </p:sp>
    </p:spTree>
    <p:extLst>
      <p:ext uri="{BB962C8B-B14F-4D97-AF65-F5344CB8AC3E}">
        <p14:creationId xmlns:p14="http://schemas.microsoft.com/office/powerpoint/2010/main" val="2788003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Δείγμα αναλυτικού προγράμματος</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920858470"/>
              </p:ext>
            </p:extLst>
          </p:nvPr>
        </p:nvGraphicFramePr>
        <p:xfrm>
          <a:off x="457200" y="1219201"/>
          <a:ext cx="8329613" cy="5086350"/>
        </p:xfrm>
        <a:graphic>
          <a:graphicData uri="http://schemas.openxmlformats.org/drawingml/2006/table">
            <a:tbl>
              <a:tblPr/>
              <a:tblGrid>
                <a:gridCol w="669343"/>
                <a:gridCol w="1898954"/>
                <a:gridCol w="5761316"/>
              </a:tblGrid>
              <a:tr h="8290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Τάξη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Άξονες </a:t>
                      </a:r>
                      <a:endParaRPr kumimoji="0" lang="en-GB" sz="18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γνωστικού </a:t>
                      </a:r>
                      <a:endParaRPr kumimoji="0" lang="en-GB" sz="18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περιεχομένου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Γενικοί στόχοι </a:t>
                      </a:r>
                      <a:endParaRPr kumimoji="0" lang="en-GB" sz="18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(γνώσεις, δεξιότητες, στάσεις και αξίες)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1649">
                <a:tc>
                  <a:txBody>
                    <a:bodyPr/>
                    <a:lstStyle/>
                    <a:p>
                      <a:pPr marL="0" marR="0" lvl="0" indent="0" algn="ctr" defTabSz="914400" rtl="0" eaLnBrk="1" fontAlgn="base" latinLnBrk="0" hangingPunct="1">
                        <a:lnSpc>
                          <a:spcPct val="100000"/>
                        </a:lnSpc>
                        <a:spcBef>
                          <a:spcPts val="300"/>
                        </a:spcBef>
                        <a:spcAft>
                          <a:spcPts val="600"/>
                        </a:spcAft>
                        <a:buClrTx/>
                        <a:buSzTx/>
                        <a:buFontTx/>
                        <a:buNone/>
                        <a:tabLst/>
                      </a:pPr>
                      <a:r>
                        <a:rPr kumimoji="0" lang="el-GR" sz="1800" b="1" i="0" u="none" strike="noStrike" cap="none" normalizeH="0" baseline="0" smtClean="0">
                          <a:ln>
                            <a:noFill/>
                          </a:ln>
                          <a:solidFill>
                            <a:srgbClr val="000000"/>
                          </a:solidFill>
                          <a:effectLst/>
                          <a:latin typeface="Times New Roman" pitchFamily="18" charset="0"/>
                          <a:cs typeface="Times New Roman" pitchFamily="18" charset="0"/>
                        </a:rPr>
                        <a:t>Α-Β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600"/>
                        </a:spcAft>
                        <a:buClrTx/>
                        <a:buSzTx/>
                        <a:buFontTx/>
                        <a:buNone/>
                        <a:tabLst/>
                      </a:pPr>
                      <a:r>
                        <a:rPr kumimoji="0" lang="el-GR" sz="1800" b="0" i="1" u="none" strike="noStrike" cap="none" normalizeH="0" baseline="0" smtClean="0">
                          <a:ln>
                            <a:noFill/>
                          </a:ln>
                          <a:solidFill>
                            <a:srgbClr val="000000"/>
                          </a:solidFill>
                          <a:effectLst/>
                          <a:latin typeface="Times New Roman" pitchFamily="18" charset="0"/>
                          <a:cs typeface="Times New Roman" pitchFamily="18" charset="0"/>
                        </a:rPr>
                        <a:t>Γνωρίζω τον υπολογιστή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dirty="0" smtClean="0">
                          <a:ln>
                            <a:noFill/>
                          </a:ln>
                          <a:solidFill>
                            <a:srgbClr val="000000"/>
                          </a:solidFill>
                          <a:effectLst/>
                          <a:latin typeface="Times New Roman" pitchFamily="18" charset="0"/>
                          <a:cs typeface="Times New Roman" pitchFamily="18" charset="0"/>
                        </a:rPr>
                        <a:t>Αναγνώριση και λειτουργία των φυσικών μονάδων ενός τυπικού υπολογιστικού συστήματος.</a:t>
                      </a:r>
                      <a:endParaRPr kumimoji="0" lang="en-GB"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dirty="0" smtClean="0">
                          <a:ln>
                            <a:noFill/>
                          </a:ln>
                          <a:solidFill>
                            <a:srgbClr val="000000"/>
                          </a:solidFill>
                          <a:effectLst/>
                          <a:latin typeface="Times New Roman" pitchFamily="18" charset="0"/>
                          <a:cs typeface="Times New Roman" pitchFamily="18" charset="0"/>
                        </a:rPr>
                        <a:t>Προφυλάξεις, εργονομία.</a:t>
                      </a:r>
                      <a:endParaRPr kumimoji="0" lang="en-GB"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dirty="0" smtClean="0">
                          <a:ln>
                            <a:noFill/>
                          </a:ln>
                          <a:solidFill>
                            <a:srgbClr val="000000"/>
                          </a:solidFill>
                          <a:effectLst/>
                          <a:latin typeface="Times New Roman" pitchFamily="18" charset="0"/>
                          <a:cs typeface="Times New Roman" pitchFamily="18" charset="0"/>
                        </a:rPr>
                        <a:t>Σωστή θέση του σώματος.</a:t>
                      </a:r>
                      <a:endParaRPr kumimoji="0" lang="en-GB"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dirty="0" smtClean="0">
                          <a:ln>
                            <a:noFill/>
                          </a:ln>
                          <a:solidFill>
                            <a:srgbClr val="000000"/>
                          </a:solidFill>
                          <a:effectLst/>
                          <a:latin typeface="Times New Roman" pitchFamily="18" charset="0"/>
                          <a:cs typeface="Times New Roman" pitchFamily="18" charset="0"/>
                        </a:rPr>
                        <a:t>Αναγνώριση της χρήσης του υπολογιστή και της χρήσης του στο άμεσο οικογενειακό και κοινωνικό περιβάλλον.</a:t>
                      </a:r>
                      <a:endParaRPr kumimoji="0" lang="en-GB" sz="1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0472">
                <a:tc>
                  <a:txBody>
                    <a:bodyPr/>
                    <a:lstStyle/>
                    <a:p>
                      <a:pPr marL="0" marR="0" lvl="0" indent="0" algn="ctr" defTabSz="914400" rtl="0" eaLnBrk="1" fontAlgn="base" latinLnBrk="0" hangingPunct="1">
                        <a:lnSpc>
                          <a:spcPct val="100000"/>
                        </a:lnSpc>
                        <a:spcBef>
                          <a:spcPts val="300"/>
                        </a:spcBef>
                        <a:spcAft>
                          <a:spcPts val="600"/>
                        </a:spcAft>
                        <a:buClrTx/>
                        <a:buSzTx/>
                        <a:buFontTx/>
                        <a:buNone/>
                        <a:tabLst/>
                      </a:pPr>
                      <a:r>
                        <a:rPr kumimoji="0" lang="el-GR" sz="1800" b="0" i="1" u="none" strike="noStrike" cap="none" normalizeH="0" baseline="0" smtClean="0">
                          <a:ln>
                            <a:noFill/>
                          </a:ln>
                          <a:solidFill>
                            <a:srgbClr val="000000"/>
                          </a:solidFill>
                          <a:effectLst/>
                          <a:latin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600"/>
                        </a:spcAft>
                        <a:buClrTx/>
                        <a:buSzTx/>
                        <a:buFontTx/>
                        <a:buNone/>
                        <a:tabLst/>
                      </a:pPr>
                      <a:r>
                        <a:rPr kumimoji="0" lang="el-GR" sz="1800" b="0" i="1" u="none" strike="noStrike" cap="none" normalizeH="0" baseline="0" smtClean="0">
                          <a:ln>
                            <a:noFill/>
                          </a:ln>
                          <a:solidFill>
                            <a:srgbClr val="000000"/>
                          </a:solidFill>
                          <a:effectLst/>
                          <a:latin typeface="Times New Roman" pitchFamily="18" charset="0"/>
                          <a:cs typeface="Times New Roman" pitchFamily="18" charset="0"/>
                        </a:rPr>
                        <a:t>Παίζω και μαθαίνω με τον υπολογιστή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cs typeface="Times New Roman" pitchFamily="18" charset="0"/>
                        </a:rPr>
                        <a:t>Άνοιγμα και κλείσιμο μιας εφαρμογής αρχικά με βοήθεια και στη συνέχεια με σταδιακή αυτονόμηση.</a:t>
                      </a:r>
                      <a:endParaRPr kumimoji="0" lang="en-GB" sz="18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cs typeface="Times New Roman" pitchFamily="18" charset="0"/>
                        </a:rPr>
                        <a:t>Ξεφύλλισμα κειμένων, εικόνων και ακρόαση ήχων και μουσικής από έτοιμες πολυμεσικές εφαρμογές.</a:t>
                      </a:r>
                      <a:endParaRPr kumimoji="0" lang="en-GB" sz="18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cs typeface="Times New Roman" pitchFamily="18" charset="0"/>
                        </a:rPr>
                        <a:t>Δημιουργία εικόνας, επανάληψη εικόνας – σχήματος, μετακίνηση.</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170">
                <a:tc>
                  <a:txBody>
                    <a:bodyPr/>
                    <a:lstStyle/>
                    <a:p>
                      <a:pPr marL="0" marR="0" lvl="0" indent="0" algn="ctr" defTabSz="914400" rtl="0" eaLnBrk="1" fontAlgn="base" latinLnBrk="0" hangingPunct="1">
                        <a:lnSpc>
                          <a:spcPct val="100000"/>
                        </a:lnSpc>
                        <a:spcBef>
                          <a:spcPts val="300"/>
                        </a:spcBef>
                        <a:spcAft>
                          <a:spcPts val="600"/>
                        </a:spcAft>
                        <a:buClrTx/>
                        <a:buSzTx/>
                        <a:buFontTx/>
                        <a:buNone/>
                        <a:tabLst/>
                      </a:pPr>
                      <a:r>
                        <a:rPr kumimoji="0" lang="el-GR" sz="1800" b="0" i="1" u="none" strike="noStrike" cap="none" normalizeH="0" baseline="0" smtClean="0">
                          <a:ln>
                            <a:noFill/>
                          </a:ln>
                          <a:solidFill>
                            <a:srgbClr val="000000"/>
                          </a:solidFill>
                          <a:effectLst/>
                          <a:latin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600"/>
                        </a:spcAft>
                        <a:buClrTx/>
                        <a:buSzTx/>
                        <a:buFontTx/>
                        <a:buNone/>
                        <a:tabLst/>
                      </a:pPr>
                      <a:r>
                        <a:rPr kumimoji="0" lang="el-GR" sz="1800" b="0" i="1" u="none" strike="noStrike" cap="none" normalizeH="0" baseline="0" smtClean="0">
                          <a:ln>
                            <a:noFill/>
                          </a:ln>
                          <a:solidFill>
                            <a:srgbClr val="000000"/>
                          </a:solidFill>
                          <a:effectLst/>
                          <a:latin typeface="Times New Roman" pitchFamily="18" charset="0"/>
                          <a:cs typeface="Times New Roman" pitchFamily="18" charset="0"/>
                        </a:rPr>
                        <a:t>Επικοινωνώ ηλεκτρονικά </a:t>
                      </a:r>
                      <a:endParaRPr kumimoji="0" lang="en-GB"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l-GR" sz="1800" b="0" i="0" u="none" strike="noStrike" cap="none" normalizeH="0" baseline="0" dirty="0" smtClean="0">
                          <a:ln>
                            <a:noFill/>
                          </a:ln>
                          <a:solidFill>
                            <a:srgbClr val="000000"/>
                          </a:solidFill>
                          <a:effectLst/>
                          <a:latin typeface="Times New Roman" pitchFamily="18" charset="0"/>
                          <a:cs typeface="Times New Roman" pitchFamily="18" charset="0"/>
                        </a:rPr>
                        <a:t>Επίδειξη επιλεγμένων τόπων του Διαδικτύου (</a:t>
                      </a:r>
                      <a:r>
                        <a:rPr kumimoji="0" lang="el-GR" sz="1800" b="0" i="0" u="none" strike="noStrike" cap="none" normalizeH="0" baseline="0" dirty="0" err="1" smtClean="0">
                          <a:ln>
                            <a:noFill/>
                          </a:ln>
                          <a:solidFill>
                            <a:srgbClr val="000000"/>
                          </a:solidFill>
                          <a:effectLst/>
                          <a:latin typeface="Times New Roman" pitchFamily="18" charset="0"/>
                          <a:cs typeface="Times New Roman" pitchFamily="18" charset="0"/>
                        </a:rPr>
                        <a:t>www</a:t>
                      </a:r>
                      <a:r>
                        <a:rPr kumimoji="0" lang="el-GR" sz="1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GB" sz="1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082"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CF01CB-57D6-4002-987C-C35C81C62622}" type="slidenum">
              <a:rPr lang="en-US" sz="1200" smtClean="0">
                <a:solidFill>
                  <a:srgbClr val="B5A788"/>
                </a:solidFill>
              </a:rPr>
              <a:pPr>
                <a:spcBef>
                  <a:spcPct val="0"/>
                </a:spcBef>
                <a:buClrTx/>
                <a:buSzTx/>
                <a:buFontTx/>
                <a:buNone/>
              </a:pPr>
              <a:t>19</a:t>
            </a:fld>
            <a:endParaRPr lang="en-US" sz="1200" smtClean="0">
              <a:solidFill>
                <a:srgbClr val="B5A788"/>
              </a:solidFill>
            </a:endParaRPr>
          </a:p>
        </p:txBody>
      </p:sp>
    </p:spTree>
    <p:extLst>
      <p:ext uri="{BB962C8B-B14F-4D97-AF65-F5344CB8AC3E}">
        <p14:creationId xmlns:p14="http://schemas.microsoft.com/office/powerpoint/2010/main" val="64848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95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13775" cy="1143000"/>
          </a:xfrm>
        </p:spPr>
        <p:txBody>
          <a:bodyPr>
            <a:normAutofit fontScale="90000"/>
          </a:bodyPr>
          <a:lstStyle/>
          <a:p>
            <a:pPr>
              <a:defRPr/>
            </a:pPr>
            <a:r>
              <a:rPr lang="el-GR" dirty="0" smtClean="0"/>
              <a:t>Τρόποι ένταξης των ΤΠΕ στο Δημοτικό</a:t>
            </a:r>
            <a:endParaRPr lang="en-GB" dirty="0"/>
          </a:p>
        </p:txBody>
      </p:sp>
      <p:sp>
        <p:nvSpPr>
          <p:cNvPr id="47107" name="Content Placeholder 2"/>
          <p:cNvSpPr>
            <a:spLocks noGrp="1"/>
          </p:cNvSpPr>
          <p:nvPr>
            <p:ph idx="1"/>
          </p:nvPr>
        </p:nvSpPr>
        <p:spPr>
          <a:xfrm>
            <a:off x="685800" y="1628800"/>
            <a:ext cx="8073182" cy="4800600"/>
          </a:xfrm>
        </p:spPr>
        <p:txBody>
          <a:bodyPr/>
          <a:lstStyle/>
          <a:p>
            <a:pPr eaLnBrk="1" hangingPunct="1">
              <a:spcAft>
                <a:spcPts val="600"/>
              </a:spcAft>
              <a:buFont typeface="Wingdings" panose="05000000000000000000" pitchFamily="2" charset="2"/>
              <a:buNone/>
            </a:pPr>
            <a:r>
              <a:rPr lang="el-GR" dirty="0" smtClean="0"/>
              <a:t>Η ένταξη με τρεις διαφορετικούς τρόπους</a:t>
            </a:r>
            <a:r>
              <a:rPr lang="en-US" dirty="0" smtClean="0"/>
              <a:t>:</a:t>
            </a:r>
          </a:p>
          <a:p>
            <a:pPr eaLnBrk="1" hangingPunct="1">
              <a:spcAft>
                <a:spcPts val="600"/>
              </a:spcAft>
            </a:pPr>
            <a:r>
              <a:rPr lang="el-GR" sz="2800" i="1" dirty="0" smtClean="0"/>
              <a:t>υπολογιστής στην τάξη</a:t>
            </a:r>
            <a:r>
              <a:rPr lang="en-US" sz="2800" dirty="0" smtClean="0"/>
              <a:t>, </a:t>
            </a:r>
          </a:p>
          <a:p>
            <a:pPr eaLnBrk="1" hangingPunct="1">
              <a:spcAft>
                <a:spcPts val="600"/>
              </a:spcAft>
            </a:pPr>
            <a:r>
              <a:rPr lang="el-GR" sz="2800" dirty="0" smtClean="0"/>
              <a:t>δημιουργία </a:t>
            </a:r>
            <a:r>
              <a:rPr lang="el-GR" sz="2800" i="1" dirty="0" smtClean="0"/>
              <a:t>εργαστηρίου πληροφορικής</a:t>
            </a:r>
            <a:r>
              <a:rPr lang="en-US" sz="2800" dirty="0" smtClean="0"/>
              <a:t>,</a:t>
            </a:r>
          </a:p>
          <a:p>
            <a:pPr eaLnBrk="1" hangingPunct="1">
              <a:spcAft>
                <a:spcPts val="600"/>
              </a:spcAft>
            </a:pPr>
            <a:r>
              <a:rPr lang="el-GR" sz="2800" i="1" dirty="0" smtClean="0"/>
              <a:t>μικτή προσέγγιση</a:t>
            </a:r>
            <a:r>
              <a:rPr lang="el-GR" sz="2800" dirty="0" smtClean="0"/>
              <a:t> </a:t>
            </a:r>
            <a:r>
              <a:rPr lang="en-US" sz="2800" dirty="0" smtClean="0"/>
              <a:t>(</a:t>
            </a:r>
            <a:r>
              <a:rPr lang="el-GR" sz="2800" dirty="0" smtClean="0"/>
              <a:t>συνδυασμός των δύο προηγούμενων</a:t>
            </a:r>
            <a:r>
              <a:rPr lang="en-US" sz="2800" dirty="0" smtClean="0"/>
              <a:t>) </a:t>
            </a:r>
          </a:p>
          <a:p>
            <a:pPr marL="0" indent="0">
              <a:buNone/>
            </a:pPr>
            <a:endParaRPr lang="en-GB" dirty="0" smtClean="0"/>
          </a:p>
        </p:txBody>
      </p:sp>
      <p:sp>
        <p:nvSpPr>
          <p:cNvPr id="471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DDC2525-82C2-4B8D-9255-93FA77611FEF}" type="slidenum">
              <a:rPr lang="en-US" sz="1200" smtClean="0">
                <a:solidFill>
                  <a:srgbClr val="B5A788"/>
                </a:solidFill>
              </a:rPr>
              <a:pPr>
                <a:spcBef>
                  <a:spcPct val="0"/>
                </a:spcBef>
                <a:buClrTx/>
                <a:buSzTx/>
                <a:buFontTx/>
                <a:buNone/>
              </a:pPr>
              <a:t>20</a:t>
            </a:fld>
            <a:endParaRPr lang="en-US" sz="1200" smtClean="0">
              <a:solidFill>
                <a:srgbClr val="B5A788"/>
              </a:solidFill>
            </a:endParaRPr>
          </a:p>
        </p:txBody>
      </p:sp>
    </p:spTree>
    <p:extLst>
      <p:ext uri="{BB962C8B-B14F-4D97-AF65-F5344CB8AC3E}">
        <p14:creationId xmlns:p14="http://schemas.microsoft.com/office/powerpoint/2010/main" val="3420020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27E79FC-6631-4E00-9AA4-0147040E3D93}" type="slidenum">
              <a:rPr lang="en-GB" sz="1200" smtClean="0">
                <a:solidFill>
                  <a:srgbClr val="B5A788"/>
                </a:solidFill>
              </a:rPr>
              <a:pPr>
                <a:spcBef>
                  <a:spcPct val="0"/>
                </a:spcBef>
                <a:buClrTx/>
                <a:buSzTx/>
                <a:buFontTx/>
                <a:buNone/>
              </a:pPr>
              <a:t>21</a:t>
            </a:fld>
            <a:endParaRPr lang="en-GB" sz="1200" smtClean="0">
              <a:solidFill>
                <a:srgbClr val="B5A788"/>
              </a:solidFill>
            </a:endParaRPr>
          </a:p>
        </p:txBody>
      </p:sp>
      <p:sp>
        <p:nvSpPr>
          <p:cNvPr id="40962" name="Shape 40961"/>
          <p:cNvSpPr>
            <a:spLocks noGrp="1" noChangeArrowheads="1"/>
          </p:cNvSpPr>
          <p:nvPr>
            <p:ph type="title"/>
          </p:nvPr>
        </p:nvSpPr>
        <p:spPr/>
        <p:txBody>
          <a:bodyPr anchor="b"/>
          <a:lstStyle/>
          <a:p>
            <a:pPr eaLnBrk="1" hangingPunct="1">
              <a:defRPr/>
            </a:pPr>
            <a:r>
              <a:rPr lang="el-GR" dirty="0" smtClean="0"/>
              <a:t>Ο υπολογιστής στην τάξη (1)</a:t>
            </a:r>
            <a:endParaRPr lang="en-US" dirty="0" smtClean="0"/>
          </a:p>
        </p:txBody>
      </p:sp>
      <p:sp>
        <p:nvSpPr>
          <p:cNvPr id="49157" name="Shape 40962"/>
          <p:cNvSpPr>
            <a:spLocks noGrp="1" noChangeArrowheads="1"/>
          </p:cNvSpPr>
          <p:nvPr>
            <p:ph type="body" idx="1"/>
          </p:nvPr>
        </p:nvSpPr>
        <p:spPr>
          <a:xfrm>
            <a:off x="609600" y="1714500"/>
            <a:ext cx="8229600" cy="4114800"/>
          </a:xfrm>
        </p:spPr>
        <p:txBody>
          <a:bodyPr>
            <a:noAutofit/>
          </a:bodyPr>
          <a:lstStyle/>
          <a:p>
            <a:pPr eaLnBrk="1" hangingPunct="1">
              <a:spcBef>
                <a:spcPts val="1200"/>
              </a:spcBef>
              <a:spcAft>
                <a:spcPts val="300"/>
              </a:spcAft>
            </a:pPr>
            <a:r>
              <a:rPr lang="el-GR" sz="2800" dirty="0" smtClean="0"/>
              <a:t>δημιουργία μέσα στην τάξη </a:t>
            </a:r>
            <a:r>
              <a:rPr lang="en-US" sz="2800" dirty="0" smtClean="0"/>
              <a:t>"</a:t>
            </a:r>
            <a:r>
              <a:rPr lang="el-GR" sz="2800" dirty="0" smtClean="0"/>
              <a:t>γωνιάς του υπολογιστή</a:t>
            </a:r>
            <a:r>
              <a:rPr lang="en-GB" sz="2800" dirty="0" smtClean="0"/>
              <a:t> </a:t>
            </a:r>
            <a:r>
              <a:rPr lang="el-GR" sz="2800" dirty="0" smtClean="0"/>
              <a:t>ή υπολογιστών</a:t>
            </a:r>
            <a:r>
              <a:rPr lang="en-US" sz="2800" dirty="0" smtClean="0"/>
              <a:t>”</a:t>
            </a:r>
          </a:p>
          <a:p>
            <a:pPr eaLnBrk="1" hangingPunct="1">
              <a:spcBef>
                <a:spcPts val="1200"/>
              </a:spcBef>
              <a:spcAft>
                <a:spcPts val="300"/>
              </a:spcAft>
            </a:pPr>
            <a:r>
              <a:rPr lang="el-GR" sz="2800" dirty="0" smtClean="0"/>
              <a:t>Το μοντέλο προσεγγίζει το πρότυπο της ολοκληρωμένης ένταξης των νέων τεχνολογιών στην εκπαιδευτική διαδικασία</a:t>
            </a:r>
          </a:p>
          <a:p>
            <a:pPr lvl="1">
              <a:spcBef>
                <a:spcPts val="1200"/>
              </a:spcBef>
              <a:spcAft>
                <a:spcPts val="300"/>
              </a:spcAft>
            </a:pPr>
            <a:r>
              <a:rPr lang="el-GR" sz="2400" dirty="0" smtClean="0"/>
              <a:t>ο υπολογιστής εντάσσεται στη μαθησιακή διαδικασία με τη χρήση εκπαιδευτικού λογισμικού διερευνητικής και </a:t>
            </a:r>
            <a:r>
              <a:rPr lang="el-GR" sz="2400" dirty="0" err="1" smtClean="0"/>
              <a:t>ανακαλυπτικής</a:t>
            </a:r>
            <a:r>
              <a:rPr lang="el-GR" sz="2400" dirty="0" smtClean="0"/>
              <a:t> μάθησης και χρησιμοποιείται είτε ατομικά είτε από ομάδες μαθητών</a:t>
            </a:r>
          </a:p>
        </p:txBody>
      </p:sp>
    </p:spTree>
    <p:extLst>
      <p:ext uri="{BB962C8B-B14F-4D97-AF65-F5344CB8AC3E}">
        <p14:creationId xmlns:p14="http://schemas.microsoft.com/office/powerpoint/2010/main" val="3759819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82A3A0A-4966-4AA4-951B-1F9B5E7650B1}" type="slidenum">
              <a:rPr lang="en-GB" sz="1200" smtClean="0">
                <a:solidFill>
                  <a:srgbClr val="B5A788"/>
                </a:solidFill>
              </a:rPr>
              <a:pPr>
                <a:spcBef>
                  <a:spcPct val="0"/>
                </a:spcBef>
                <a:buClrTx/>
                <a:buSzTx/>
                <a:buFontTx/>
                <a:buNone/>
              </a:pPr>
              <a:t>22</a:t>
            </a:fld>
            <a:endParaRPr lang="en-GB" sz="1200" smtClean="0">
              <a:solidFill>
                <a:srgbClr val="B5A788"/>
              </a:solidFill>
            </a:endParaRPr>
          </a:p>
        </p:txBody>
      </p:sp>
      <p:sp>
        <p:nvSpPr>
          <p:cNvPr id="41986" name="Shape 41985"/>
          <p:cNvSpPr>
            <a:spLocks noGrp="1" noChangeArrowheads="1"/>
          </p:cNvSpPr>
          <p:nvPr>
            <p:ph type="title"/>
          </p:nvPr>
        </p:nvSpPr>
        <p:spPr/>
        <p:txBody>
          <a:bodyPr anchor="b"/>
          <a:lstStyle/>
          <a:p>
            <a:pPr eaLnBrk="1" hangingPunct="1">
              <a:defRPr/>
            </a:pPr>
            <a:r>
              <a:rPr lang="el-GR" dirty="0" smtClean="0"/>
              <a:t>Ο υπολογιστής στην τάξη (2)</a:t>
            </a:r>
            <a:endParaRPr lang="en-US" dirty="0" smtClean="0"/>
          </a:p>
        </p:txBody>
      </p:sp>
      <p:sp>
        <p:nvSpPr>
          <p:cNvPr id="51205" name="Shape 41986"/>
          <p:cNvSpPr>
            <a:spLocks noGrp="1" noChangeArrowheads="1"/>
          </p:cNvSpPr>
          <p:nvPr>
            <p:ph type="body" idx="1"/>
          </p:nvPr>
        </p:nvSpPr>
        <p:spPr>
          <a:xfrm>
            <a:off x="609599" y="1773238"/>
            <a:ext cx="8229601" cy="3941762"/>
          </a:xfrm>
        </p:spPr>
        <p:txBody>
          <a:bodyPr>
            <a:normAutofit fontScale="92500" lnSpcReduction="20000"/>
          </a:bodyPr>
          <a:lstStyle/>
          <a:p>
            <a:pPr eaLnBrk="1" hangingPunct="1">
              <a:spcBef>
                <a:spcPts val="1200"/>
              </a:spcBef>
              <a:spcAft>
                <a:spcPts val="300"/>
              </a:spcAft>
            </a:pPr>
            <a:r>
              <a:rPr lang="el-GR" sz="2800" dirty="0" smtClean="0"/>
              <a:t>Ο υπολογιστής είναι συνδεδεμένος στο διαδίκτυο </a:t>
            </a:r>
            <a:endParaRPr lang="en-US" sz="2800" dirty="0" smtClean="0"/>
          </a:p>
          <a:p>
            <a:pPr eaLnBrk="1" hangingPunct="1">
              <a:spcBef>
                <a:spcPts val="1200"/>
              </a:spcBef>
              <a:spcAft>
                <a:spcPts val="300"/>
              </a:spcAft>
            </a:pPr>
            <a:r>
              <a:rPr lang="el-GR" sz="2800" dirty="0" smtClean="0"/>
              <a:t> χρησιμοποιείται σε όλα τα γνωστικά αντικείμενα </a:t>
            </a:r>
          </a:p>
          <a:p>
            <a:pPr eaLnBrk="1" hangingPunct="1">
              <a:spcBef>
                <a:spcPts val="1200"/>
              </a:spcBef>
              <a:spcAft>
                <a:spcPts val="300"/>
              </a:spcAft>
            </a:pPr>
            <a:r>
              <a:rPr lang="el-GR" sz="2800" dirty="0" smtClean="0"/>
              <a:t>εντάσσεται στην καθημερινή εκπαιδευτική πρακτική </a:t>
            </a:r>
          </a:p>
          <a:p>
            <a:pPr eaLnBrk="1" hangingPunct="1">
              <a:spcBef>
                <a:spcPts val="1200"/>
              </a:spcBef>
              <a:spcAft>
                <a:spcPts val="300"/>
              </a:spcAft>
            </a:pPr>
            <a:r>
              <a:rPr lang="el-GR" sz="2800" dirty="0" smtClean="0"/>
              <a:t>και χρησιμοποιείται για ποικίλες δραστηριότητες </a:t>
            </a:r>
          </a:p>
          <a:p>
            <a:pPr lvl="1">
              <a:spcBef>
                <a:spcPts val="1200"/>
              </a:spcBef>
              <a:spcAft>
                <a:spcPts val="300"/>
              </a:spcAft>
            </a:pPr>
            <a:r>
              <a:rPr lang="el-GR" sz="2400" dirty="0" smtClean="0"/>
              <a:t>όπως π</a:t>
            </a:r>
            <a:r>
              <a:rPr lang="en-US" sz="2400" dirty="0" smtClean="0"/>
              <a:t>.</a:t>
            </a:r>
            <a:r>
              <a:rPr lang="el-GR" sz="2400" dirty="0" smtClean="0"/>
              <a:t>χ</a:t>
            </a:r>
            <a:r>
              <a:rPr lang="en-US" sz="2400" dirty="0" smtClean="0"/>
              <a:t>. </a:t>
            </a:r>
            <a:r>
              <a:rPr lang="el-GR" sz="2400" dirty="0" smtClean="0"/>
              <a:t>ανάπτυξη εργασιών σε διάφορα μαθήματα, διαχείριση βιβλιοθήκης της τάξης</a:t>
            </a:r>
            <a:r>
              <a:rPr lang="en-US" sz="2400" dirty="0" smtClean="0"/>
              <a:t>, </a:t>
            </a:r>
            <a:r>
              <a:rPr lang="el-GR" sz="2400" dirty="0" smtClean="0"/>
              <a:t>επικοινωνία με άλλους μαθητές και αναζήτηση πληροφοριών μέσω </a:t>
            </a:r>
            <a:r>
              <a:rPr lang="en-US" sz="2400" dirty="0" smtClean="0"/>
              <a:t>internet, </a:t>
            </a:r>
            <a:r>
              <a:rPr lang="el-GR" sz="2400" dirty="0" smtClean="0"/>
              <a:t>δημιουργία διαθεματικών εργασιών</a:t>
            </a:r>
            <a:r>
              <a:rPr lang="en-US" sz="2400" dirty="0" smtClean="0"/>
              <a:t>, </a:t>
            </a:r>
            <a:r>
              <a:rPr lang="el-GR" sz="2400" dirty="0" smtClean="0"/>
              <a:t>ένταξη του υπολογιστή στις δραστηριότητες της σχολικής ζωής </a:t>
            </a:r>
            <a:r>
              <a:rPr lang="en-US" sz="2400" dirty="0" smtClean="0"/>
              <a:t>(</a:t>
            </a:r>
            <a:r>
              <a:rPr lang="el-GR" sz="2400" dirty="0" smtClean="0"/>
              <a:t>π</a:t>
            </a:r>
            <a:r>
              <a:rPr lang="en-US" sz="2400" dirty="0" smtClean="0"/>
              <a:t>.</a:t>
            </a:r>
            <a:r>
              <a:rPr lang="el-GR" sz="2400" dirty="0" smtClean="0"/>
              <a:t>χ</a:t>
            </a:r>
            <a:r>
              <a:rPr lang="en-US" sz="2400" dirty="0" smtClean="0"/>
              <a:t>. </a:t>
            </a:r>
            <a:r>
              <a:rPr lang="el-GR" sz="2400" dirty="0" smtClean="0"/>
              <a:t>εφημερίδα της τάξης</a:t>
            </a:r>
            <a:r>
              <a:rPr lang="en-US" sz="2400" dirty="0" smtClean="0"/>
              <a:t>, </a:t>
            </a:r>
            <a:r>
              <a:rPr lang="el-GR" sz="2400" dirty="0" smtClean="0"/>
              <a:t>ανάπτυξη υλικού υποστήριξης εκδηλώσεων</a:t>
            </a:r>
            <a:r>
              <a:rPr lang="en-US" sz="2400" dirty="0" smtClean="0"/>
              <a:t>, </a:t>
            </a:r>
            <a:r>
              <a:rPr lang="el-GR" sz="2400" dirty="0" err="1" smtClean="0"/>
              <a:t>κλπ</a:t>
            </a:r>
            <a:r>
              <a:rPr lang="en-US" sz="2400" dirty="0" smtClean="0"/>
              <a:t>).</a:t>
            </a:r>
          </a:p>
          <a:p>
            <a:pPr eaLnBrk="1" hangingPunct="1">
              <a:spcBef>
                <a:spcPts val="1200"/>
              </a:spcBef>
              <a:spcAft>
                <a:spcPts val="300"/>
              </a:spcAft>
            </a:pPr>
            <a:endParaRPr lang="el-GR" dirty="0" smtClean="0"/>
          </a:p>
        </p:txBody>
      </p:sp>
    </p:spTree>
    <p:extLst>
      <p:ext uri="{BB962C8B-B14F-4D97-AF65-F5344CB8AC3E}">
        <p14:creationId xmlns:p14="http://schemas.microsoft.com/office/powerpoint/2010/main" val="2382780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27F7D43-6E94-445C-B801-C4A8D15E6854}" type="slidenum">
              <a:rPr lang="en-GB" sz="1200" smtClean="0">
                <a:solidFill>
                  <a:srgbClr val="B5A788"/>
                </a:solidFill>
              </a:rPr>
              <a:pPr>
                <a:spcBef>
                  <a:spcPct val="0"/>
                </a:spcBef>
                <a:buClrTx/>
                <a:buSzTx/>
                <a:buFontTx/>
                <a:buNone/>
              </a:pPr>
              <a:t>23</a:t>
            </a:fld>
            <a:endParaRPr lang="en-GB" sz="1200" smtClean="0">
              <a:solidFill>
                <a:srgbClr val="B5A788"/>
              </a:solidFill>
            </a:endParaRPr>
          </a:p>
        </p:txBody>
      </p:sp>
      <p:sp>
        <p:nvSpPr>
          <p:cNvPr id="43010" name="Shape 43009"/>
          <p:cNvSpPr>
            <a:spLocks noGrp="1" noChangeArrowheads="1"/>
          </p:cNvSpPr>
          <p:nvPr>
            <p:ph type="title"/>
          </p:nvPr>
        </p:nvSpPr>
        <p:spPr/>
        <p:txBody>
          <a:bodyPr anchor="b"/>
          <a:lstStyle/>
          <a:p>
            <a:pPr eaLnBrk="1" hangingPunct="1">
              <a:defRPr/>
            </a:pPr>
            <a:r>
              <a:rPr lang="el-GR" dirty="0" smtClean="0"/>
              <a:t>Εργαστήριο Πληροφορικής</a:t>
            </a:r>
            <a:endParaRPr lang="en-US" dirty="0" smtClean="0"/>
          </a:p>
        </p:txBody>
      </p:sp>
      <p:sp>
        <p:nvSpPr>
          <p:cNvPr id="53253" name="Shape 43010"/>
          <p:cNvSpPr>
            <a:spLocks noGrp="1" noChangeArrowheads="1"/>
          </p:cNvSpPr>
          <p:nvPr>
            <p:ph type="body" idx="1"/>
          </p:nvPr>
        </p:nvSpPr>
        <p:spPr>
          <a:xfrm>
            <a:off x="609600" y="1857375"/>
            <a:ext cx="7848600" cy="4114800"/>
          </a:xfrm>
        </p:spPr>
        <p:txBody>
          <a:bodyPr>
            <a:normAutofit fontScale="77500" lnSpcReduction="20000"/>
          </a:bodyPr>
          <a:lstStyle/>
          <a:p>
            <a:pPr eaLnBrk="1" hangingPunct="1">
              <a:spcBef>
                <a:spcPts val="1200"/>
              </a:spcBef>
              <a:spcAft>
                <a:spcPts val="300"/>
              </a:spcAft>
            </a:pPr>
            <a:r>
              <a:rPr lang="el-GR" sz="3600" dirty="0" smtClean="0"/>
              <a:t>δημιουργία εργαστηρίου υπολογιστών στο σχολείο</a:t>
            </a:r>
            <a:r>
              <a:rPr lang="en-US" sz="3600" dirty="0" smtClean="0"/>
              <a:t>. </a:t>
            </a:r>
            <a:endParaRPr lang="el-GR" sz="3600" dirty="0" smtClean="0"/>
          </a:p>
          <a:p>
            <a:pPr eaLnBrk="1" hangingPunct="1">
              <a:spcBef>
                <a:spcPts val="1200"/>
              </a:spcBef>
              <a:spcAft>
                <a:spcPts val="300"/>
              </a:spcAft>
            </a:pPr>
            <a:r>
              <a:rPr lang="el-GR" sz="3600" dirty="0" smtClean="0"/>
              <a:t>πραγματολογικό πρότυπο εισαγωγής των υπολογιστών στην εκπαιδευτική διαδικασία</a:t>
            </a:r>
          </a:p>
          <a:p>
            <a:pPr eaLnBrk="1" hangingPunct="1">
              <a:spcBef>
                <a:spcPts val="1200"/>
              </a:spcBef>
              <a:spcAft>
                <a:spcPts val="300"/>
              </a:spcAft>
            </a:pPr>
            <a:r>
              <a:rPr lang="el-GR" sz="3600" dirty="0" smtClean="0"/>
              <a:t>οι άξονες του γενικού σκοπού που υλοποιούνται είναι</a:t>
            </a:r>
            <a:r>
              <a:rPr lang="en-US" sz="3600" dirty="0" smtClean="0"/>
              <a:t>: </a:t>
            </a:r>
            <a:endParaRPr lang="el-GR" sz="3600" dirty="0" smtClean="0"/>
          </a:p>
          <a:p>
            <a:pPr lvl="1">
              <a:spcBef>
                <a:spcPts val="1200"/>
              </a:spcBef>
              <a:spcAft>
                <a:spcPts val="300"/>
              </a:spcAft>
            </a:pPr>
            <a:r>
              <a:rPr lang="el-GR" sz="3100" dirty="0" smtClean="0"/>
              <a:t>πληροφορικός αλφαβητισμός</a:t>
            </a:r>
            <a:r>
              <a:rPr lang="en-US" sz="3100" dirty="0" smtClean="0"/>
              <a:t>, </a:t>
            </a:r>
            <a:r>
              <a:rPr lang="el-GR" sz="3100" dirty="0" smtClean="0"/>
              <a:t>ο υπολογιστής μέσο διδασκαλίας</a:t>
            </a:r>
            <a:r>
              <a:rPr lang="en-US" sz="3100" dirty="0" smtClean="0"/>
              <a:t>, </a:t>
            </a:r>
            <a:r>
              <a:rPr lang="el-GR" sz="3100" dirty="0" smtClean="0"/>
              <a:t>υπολογιστής “γνωστικό </a:t>
            </a:r>
            <a:r>
              <a:rPr lang="en-US" sz="3100" dirty="0" smtClean="0"/>
              <a:t>- </a:t>
            </a:r>
            <a:r>
              <a:rPr lang="el-GR" sz="3100" dirty="0" smtClean="0"/>
              <a:t>διερευνητικό εργαλείο”, ο υπολογιστής επικοινωνιακό μέσο και μέσο αναζήτησης πληροφοριών</a:t>
            </a:r>
            <a:endParaRPr lang="en-US" sz="3100" dirty="0" smtClean="0"/>
          </a:p>
          <a:p>
            <a:pPr eaLnBrk="1" hangingPunct="1"/>
            <a:endParaRPr lang="el-GR" dirty="0" smtClean="0"/>
          </a:p>
        </p:txBody>
      </p:sp>
    </p:spTree>
    <p:extLst>
      <p:ext uri="{BB962C8B-B14F-4D97-AF65-F5344CB8AC3E}">
        <p14:creationId xmlns:p14="http://schemas.microsoft.com/office/powerpoint/2010/main" val="3739315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47E7591-635C-4C92-9322-2363F2D3064C}" type="slidenum">
              <a:rPr lang="en-GB" sz="1200" smtClean="0">
                <a:solidFill>
                  <a:srgbClr val="B5A788"/>
                </a:solidFill>
              </a:rPr>
              <a:pPr>
                <a:spcBef>
                  <a:spcPct val="0"/>
                </a:spcBef>
                <a:buClrTx/>
                <a:buSzTx/>
                <a:buFontTx/>
                <a:buNone/>
              </a:pPr>
              <a:t>24</a:t>
            </a:fld>
            <a:endParaRPr lang="en-GB" sz="1200" smtClean="0">
              <a:solidFill>
                <a:srgbClr val="B5A788"/>
              </a:solidFill>
            </a:endParaRPr>
          </a:p>
        </p:txBody>
      </p:sp>
      <p:sp>
        <p:nvSpPr>
          <p:cNvPr id="44034" name="Shape 44033"/>
          <p:cNvSpPr>
            <a:spLocks noGrp="1" noChangeArrowheads="1"/>
          </p:cNvSpPr>
          <p:nvPr>
            <p:ph type="title"/>
          </p:nvPr>
        </p:nvSpPr>
        <p:spPr/>
        <p:txBody>
          <a:bodyPr anchor="b"/>
          <a:lstStyle/>
          <a:p>
            <a:pPr eaLnBrk="1" hangingPunct="1">
              <a:defRPr/>
            </a:pPr>
            <a:r>
              <a:rPr lang="el-GR" dirty="0" smtClean="0"/>
              <a:t>Μεικτή προσέγγιση</a:t>
            </a:r>
            <a:endParaRPr lang="en-US" dirty="0" smtClean="0"/>
          </a:p>
        </p:txBody>
      </p:sp>
      <p:sp>
        <p:nvSpPr>
          <p:cNvPr id="55301" name="Shape 44034"/>
          <p:cNvSpPr>
            <a:spLocks noGrp="1" noChangeArrowheads="1"/>
          </p:cNvSpPr>
          <p:nvPr>
            <p:ph type="body" idx="1"/>
          </p:nvPr>
        </p:nvSpPr>
        <p:spPr>
          <a:xfrm>
            <a:off x="609601" y="1600200"/>
            <a:ext cx="8345488" cy="4532313"/>
          </a:xfrm>
        </p:spPr>
        <p:txBody>
          <a:bodyPr>
            <a:normAutofit lnSpcReduction="10000"/>
          </a:bodyPr>
          <a:lstStyle/>
          <a:p>
            <a:pPr eaLnBrk="1" hangingPunct="1">
              <a:spcBef>
                <a:spcPts val="1200"/>
              </a:spcBef>
              <a:spcAft>
                <a:spcPts val="300"/>
              </a:spcAft>
            </a:pPr>
            <a:r>
              <a:rPr lang="el-GR" sz="2800" dirty="0" smtClean="0"/>
              <a:t>συνιστά συνδυασμό των δύο προηγούμενων προσεγγίσεων </a:t>
            </a:r>
            <a:endParaRPr lang="en-US" sz="2800" dirty="0" smtClean="0"/>
          </a:p>
          <a:p>
            <a:pPr eaLnBrk="1" hangingPunct="1">
              <a:spcBef>
                <a:spcPts val="1200"/>
              </a:spcBef>
              <a:spcAft>
                <a:spcPts val="300"/>
              </a:spcAft>
            </a:pPr>
            <a:r>
              <a:rPr lang="el-GR" sz="2800" dirty="0" smtClean="0"/>
              <a:t>φαίνεται να καθιερώνεται διεθνώς στις ανεπτυγμένες χώρες</a:t>
            </a:r>
          </a:p>
          <a:p>
            <a:pPr lvl="1">
              <a:spcBef>
                <a:spcPts val="1200"/>
              </a:spcBef>
              <a:spcAft>
                <a:spcPts val="300"/>
              </a:spcAft>
            </a:pPr>
            <a:r>
              <a:rPr lang="el-GR" sz="2400" dirty="0" smtClean="0"/>
              <a:t>Υποστηρίζει αφενός το ολοκληρωμένο πρότυπο εισαγωγής των υπολογιστών στην εκπαίδευση ενώ παράλληλα πληροί τους όρους μιας πιο συγκροτημένης προσέγγισης εννοιών και εργαλείων σε μια περίοδο όπου τα παιδιά δεν είναι εξοικειωμένα με τις νέες τεχνολογίες από το κοινωνικό περιβάλλον</a:t>
            </a:r>
            <a:r>
              <a:rPr lang="en-US" sz="2400" dirty="0" smtClean="0"/>
              <a:t>.  </a:t>
            </a:r>
            <a:r>
              <a:rPr lang="el-GR" sz="2400" dirty="0" smtClean="0"/>
              <a:t>Με το μοντέλο αυτό υλοποιούνται όλοι οι άξονες του γενικού σκοπού</a:t>
            </a:r>
            <a:r>
              <a:rPr lang="en-US" sz="2400" dirty="0" smtClean="0"/>
              <a:t>.</a:t>
            </a:r>
          </a:p>
          <a:p>
            <a:pPr eaLnBrk="1" hangingPunct="1"/>
            <a:endParaRPr lang="el-GR" dirty="0" smtClean="0"/>
          </a:p>
        </p:txBody>
      </p:sp>
    </p:spTree>
    <p:extLst>
      <p:ext uri="{BB962C8B-B14F-4D97-AF65-F5344CB8AC3E}">
        <p14:creationId xmlns:p14="http://schemas.microsoft.com/office/powerpoint/2010/main" val="2868644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ΤΠΕ στο Γυμνάσιο</a:t>
            </a:r>
            <a:endParaRPr lang="en-GB" dirty="0"/>
          </a:p>
        </p:txBody>
      </p:sp>
      <p:sp>
        <p:nvSpPr>
          <p:cNvPr id="57347" name="Content Placeholder 2"/>
          <p:cNvSpPr>
            <a:spLocks noGrp="1"/>
          </p:cNvSpPr>
          <p:nvPr>
            <p:ph idx="1"/>
          </p:nvPr>
        </p:nvSpPr>
        <p:spPr>
          <a:xfrm>
            <a:off x="609601" y="1386486"/>
            <a:ext cx="8324850" cy="4800600"/>
          </a:xfrm>
        </p:spPr>
        <p:txBody>
          <a:bodyPr/>
          <a:lstStyle/>
          <a:p>
            <a:r>
              <a:rPr lang="el-GR" sz="2400" dirty="0" smtClean="0"/>
              <a:t>Η πρώτη </a:t>
            </a:r>
            <a:r>
              <a:rPr lang="el-GR" sz="2000" dirty="0" smtClean="0"/>
              <a:t>(αν εξαιρέσουμε τους κλάδους πληροφορικής των ΤΕΛ - ΕΠΛ και των Τεχνικών Επαγγελματικών Σχολών) </a:t>
            </a:r>
            <a:r>
              <a:rPr lang="el-GR" sz="2400" dirty="0" smtClean="0"/>
              <a:t>σχολική βαθμίδα μαζικής εισαγωγής ενός αυτόνομου μαθήματος πληροφορικής στην ελληνική υποχρεωτική εκπαίδευση. </a:t>
            </a:r>
          </a:p>
          <a:p>
            <a:r>
              <a:rPr lang="el-GR" sz="2400" dirty="0" smtClean="0"/>
              <a:t>Η εισαγωγή άρχισε το 1992 και ολοκληρώθηκε σταδιακά μετά από μια δεκαετία. </a:t>
            </a:r>
          </a:p>
          <a:p>
            <a:r>
              <a:rPr lang="el-GR" sz="2400" dirty="0" smtClean="0"/>
              <a:t>Το σύνολο σχεδόν των ελληνικών γυμνασίων διαθέτει σήμερα σχολικό εργαστήριο πληροφορικής</a:t>
            </a:r>
            <a:endParaRPr lang="en-GB" sz="2400" dirty="0" smtClean="0"/>
          </a:p>
          <a:p>
            <a:r>
              <a:rPr lang="el-GR" sz="2400" dirty="0" smtClean="0"/>
              <a:t>Το μάθημα πληροφορικής διδάσκεται </a:t>
            </a:r>
            <a:r>
              <a:rPr lang="el-GR" sz="2400" b="1" dirty="0" smtClean="0"/>
              <a:t>μία ώρα εβδομαδιαίως </a:t>
            </a:r>
            <a:r>
              <a:rPr lang="el-GR" sz="2400" dirty="0" smtClean="0"/>
              <a:t>σε όλες τις τάξεις από καθηγητές Πληροφορικής των κλάδων ΠΕ19 (απόφοιτοι ΑΕΙ) και ΠΕ20 (απόφοιτοι ΤΕΙ).</a:t>
            </a:r>
            <a:endParaRPr lang="en-GB" sz="2400" dirty="0" smtClean="0"/>
          </a:p>
          <a:p>
            <a:endParaRPr lang="en-GB" dirty="0" smtClean="0"/>
          </a:p>
        </p:txBody>
      </p:sp>
      <p:sp>
        <p:nvSpPr>
          <p:cNvPr id="5734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51C39A4-9972-4E10-9104-D144550AD398}" type="slidenum">
              <a:rPr lang="en-US" sz="1200" smtClean="0">
                <a:solidFill>
                  <a:srgbClr val="B5A788"/>
                </a:solidFill>
              </a:rPr>
              <a:pPr>
                <a:spcBef>
                  <a:spcPct val="0"/>
                </a:spcBef>
                <a:buClrTx/>
                <a:buSzTx/>
                <a:buFontTx/>
                <a:buNone/>
              </a:pPr>
              <a:t>25</a:t>
            </a:fld>
            <a:endParaRPr lang="en-US" sz="1200" smtClean="0">
              <a:solidFill>
                <a:srgbClr val="B5A788"/>
              </a:solidFill>
            </a:endParaRPr>
          </a:p>
        </p:txBody>
      </p:sp>
    </p:spTree>
    <p:extLst>
      <p:ext uri="{BB962C8B-B14F-4D97-AF65-F5344CB8AC3E}">
        <p14:creationId xmlns:p14="http://schemas.microsoft.com/office/powerpoint/2010/main" val="4288873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488" cy="1143000"/>
          </a:xfrm>
        </p:spPr>
        <p:txBody>
          <a:bodyPr>
            <a:normAutofit fontScale="90000"/>
          </a:bodyPr>
          <a:lstStyle/>
          <a:p>
            <a:pPr>
              <a:defRPr/>
            </a:pPr>
            <a:r>
              <a:rPr lang="el-GR" dirty="0" smtClean="0"/>
              <a:t>Ο σκοπός διδασκαλίας της πληροφορικής στο Γυμνάσιο (1/2)</a:t>
            </a:r>
            <a:endParaRPr lang="en-GB" dirty="0"/>
          </a:p>
        </p:txBody>
      </p:sp>
      <p:sp>
        <p:nvSpPr>
          <p:cNvPr id="59395" name="Content Placeholder 2"/>
          <p:cNvSpPr>
            <a:spLocks noGrp="1"/>
          </p:cNvSpPr>
          <p:nvPr>
            <p:ph idx="1"/>
          </p:nvPr>
        </p:nvSpPr>
        <p:spPr>
          <a:xfrm>
            <a:off x="285750" y="1447800"/>
            <a:ext cx="8643938" cy="4981575"/>
          </a:xfrm>
        </p:spPr>
        <p:txBody>
          <a:bodyPr>
            <a:normAutofit/>
          </a:bodyPr>
          <a:lstStyle/>
          <a:p>
            <a:r>
              <a:rPr lang="el-GR" sz="2000" i="1" dirty="0" smtClean="0"/>
              <a:t>«…να δώσει στους μαθητές όλα τα απαιτούμενα εφόδια ώστε να εντρυφήσουν στις βασικές έννοιες και όρους της Τεχνολογίας της Πληροφορίας και της Επικοινωνίας (ΤΠΕ), δηλαδή των μέσων και των τεχνικών που χρησιμοποιούνται για την επεξεργασία, τη μετάδοση και λήψη κάθε πληροφορίας που μπορεί να παρουσιασθεί σε ψηφιακή μορφή. Να προσεγγίσουν το σύνολο των βασικών απλών εννοιών που αφορούν τη γενική δομή των υπολογιστικών συστημάτων και τις διαχρονικές αρχές που τα διέπουν (αρχιτεκτονική υπολογιστών, διαφορετικότητα υπολογιστικών συστημάτων, πρόγραμμα, οργάνωση και διαχείριση αρχείων κλπ.). Να αποκτήσουν τις απαραίτητες δεξιότητες χειρισμού και κριτικής επεξεργασίας, καθώς και δεξιότητες μεθοδολογικού χαρακτήρα, ασκούμενοι σε ένα σύστημα υπολογιστών και στα βασικά εργαλεία που το συνοδεύουν. Να αποκτήσουν γνώσεις σχετικά με τη διαδικασία επίλυσης απλών προβλημάτων με τη χρήση του υπολογιστή. να διαπιστώσουν και να αντιληφθούν ότι μια απλή μηχανή ελέγχεται και προγραμματίζεται από τον άνθρωπο. (</a:t>
            </a:r>
            <a:r>
              <a:rPr lang="el-GR" sz="2000" i="1" dirty="0" err="1" smtClean="0"/>
              <a:t>συνέχίζεται</a:t>
            </a:r>
            <a:r>
              <a:rPr lang="el-GR" sz="2000" i="1" dirty="0" smtClean="0"/>
              <a:t>)</a:t>
            </a:r>
            <a:endParaRPr lang="en-GB" sz="2000" dirty="0" smtClean="0"/>
          </a:p>
        </p:txBody>
      </p:sp>
      <p:sp>
        <p:nvSpPr>
          <p:cNvPr id="5939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54EBC49-F314-4549-83A5-7546BA6A330D}" type="slidenum">
              <a:rPr lang="en-US" sz="1200" smtClean="0">
                <a:solidFill>
                  <a:srgbClr val="B5A788"/>
                </a:solidFill>
              </a:rPr>
              <a:pPr>
                <a:spcBef>
                  <a:spcPct val="0"/>
                </a:spcBef>
                <a:buClrTx/>
                <a:buSzTx/>
                <a:buFontTx/>
                <a:buNone/>
              </a:pPr>
              <a:t>26</a:t>
            </a:fld>
            <a:endParaRPr lang="en-US" sz="1200" smtClean="0">
              <a:solidFill>
                <a:srgbClr val="B5A788"/>
              </a:solidFill>
            </a:endParaRPr>
          </a:p>
        </p:txBody>
      </p:sp>
    </p:spTree>
    <p:extLst>
      <p:ext uri="{BB962C8B-B14F-4D97-AF65-F5344CB8AC3E}">
        <p14:creationId xmlns:p14="http://schemas.microsoft.com/office/powerpoint/2010/main" val="4248811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σκοπός διδασκαλίας της πληροφορικής στο Γυμνάσιο (1/2)</a:t>
            </a:r>
            <a:endParaRPr lang="en-US" dirty="0"/>
          </a:p>
        </p:txBody>
      </p:sp>
      <p:sp>
        <p:nvSpPr>
          <p:cNvPr id="3" name="Content Placeholder 2"/>
          <p:cNvSpPr>
            <a:spLocks noGrp="1"/>
          </p:cNvSpPr>
          <p:nvPr>
            <p:ph idx="1"/>
          </p:nvPr>
        </p:nvSpPr>
        <p:spPr/>
        <p:txBody>
          <a:bodyPr>
            <a:normAutofit fontScale="77500" lnSpcReduction="20000"/>
          </a:bodyPr>
          <a:lstStyle/>
          <a:p>
            <a:r>
              <a:rPr lang="el-GR" sz="2900" i="1" dirty="0" smtClean="0"/>
              <a:t>(συνέχεια…)Να </a:t>
            </a:r>
            <a:r>
              <a:rPr lang="el-GR" sz="2900" i="1" dirty="0"/>
              <a:t>χρησιμοποιήσουν εφαρμογές πολυμέσων, να κατακτήσουν τις έννοιες της πλοήγησης και της αλληλεπίδρασης, να περιηγηθούν στο Διαδίκτυο, να εκπαιδευτούν στη χρήση κατάλληλου λογισμικού ώστε να αξιοποιήσουν τον υπολογιστή, αρχικά, στο πλαίσιο διαφόρων μαθημάτων τους αλλά και στις μετέπειτα δραστηριότητές τους. Να ανακαλύψουν, να επιλέξουν, να αναλύσουν και να αξιολογήσουν πληροφορίες για να τις αξιοποιήσουν στις εκπαιδευτικές τους δραστηριότητες αλλά και στην καθημερινή τους ζωή γενικότερα. Να αναπτύξουν κώδικες δεοντολογίας στο πλαίσιο της συνεργασίας με άλλους, του σεβασμού της εργασίας τους και της διαφορετικότητάς τους. Να γνωρίσουν και να κρίνουν τις τρέχουσες και τις μελλοντικές επιπτώσεις των ΤΠΕ σε ατομικό και κοινωνικό επίπεδο αλλά και στους διάφορους τομείς της ανθρώπινης δραστηριότητας».  </a:t>
            </a:r>
            <a:endParaRPr lang="en-GB" sz="2900" dirty="0"/>
          </a:p>
          <a:p>
            <a:pPr marL="0" indent="0">
              <a:buNone/>
            </a:pPr>
            <a:endParaRPr lang="en-US" dirty="0"/>
          </a:p>
        </p:txBody>
      </p:sp>
    </p:spTree>
    <p:extLst>
      <p:ext uri="{BB962C8B-B14F-4D97-AF65-F5344CB8AC3E}">
        <p14:creationId xmlns:p14="http://schemas.microsoft.com/office/powerpoint/2010/main" val="2684257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Άξονες υλοποίησης του σκοπού της Πληροφορικής στο Γυμνάσιο</a:t>
            </a:r>
            <a:endParaRPr lang="en-GB" dirty="0"/>
          </a:p>
        </p:txBody>
      </p:sp>
      <p:sp>
        <p:nvSpPr>
          <p:cNvPr id="61443" name="Content Placeholder 2"/>
          <p:cNvSpPr>
            <a:spLocks noGrp="1"/>
          </p:cNvSpPr>
          <p:nvPr>
            <p:ph idx="1"/>
          </p:nvPr>
        </p:nvSpPr>
        <p:spPr>
          <a:xfrm>
            <a:off x="428625" y="1714500"/>
            <a:ext cx="8715375" cy="4533900"/>
          </a:xfrm>
        </p:spPr>
        <p:txBody>
          <a:bodyPr>
            <a:normAutofit lnSpcReduction="10000"/>
          </a:bodyPr>
          <a:lstStyle/>
          <a:p>
            <a:pPr marL="596900" indent="-514350">
              <a:buFont typeface="Gill Sans MT" panose="020B0502020104020203" pitchFamily="34" charset="0"/>
              <a:buAutoNum type="arabicPeriod"/>
            </a:pPr>
            <a:r>
              <a:rPr lang="el-GR" sz="2800" dirty="0" smtClean="0"/>
              <a:t>γνωρίζω-επικοινωνώ με τον υπολογιστή (</a:t>
            </a:r>
            <a:r>
              <a:rPr lang="el-GR" sz="2400" b="1" dirty="0" smtClean="0">
                <a:solidFill>
                  <a:srgbClr val="FF0000"/>
                </a:solidFill>
              </a:rPr>
              <a:t>υπολογιστής ως στοιχείο γενικής κουλτούρας – ψηφιακός </a:t>
            </a:r>
            <a:r>
              <a:rPr lang="el-GR" sz="2400" b="1" dirty="0" err="1" smtClean="0">
                <a:solidFill>
                  <a:srgbClr val="FF0000"/>
                </a:solidFill>
              </a:rPr>
              <a:t>γραμματισμός</a:t>
            </a:r>
            <a:r>
              <a:rPr lang="el-GR" sz="2800" dirty="0" smtClean="0"/>
              <a:t>), </a:t>
            </a:r>
          </a:p>
          <a:p>
            <a:pPr marL="596900" indent="-514350">
              <a:buFont typeface="Gill Sans MT" panose="020B0502020104020203" pitchFamily="34" charset="0"/>
              <a:buAutoNum type="arabicPeriod"/>
            </a:pPr>
            <a:r>
              <a:rPr lang="el-GR" sz="2800" dirty="0" smtClean="0"/>
              <a:t>χρήση εργαλείων έκφρασης, επικοινωνίας, ανακάλυψης και δημιουργίας (</a:t>
            </a:r>
            <a:r>
              <a:rPr lang="el-GR" sz="2400" b="1" dirty="0" smtClean="0">
                <a:solidFill>
                  <a:srgbClr val="FF0000"/>
                </a:solidFill>
              </a:rPr>
              <a:t>υπολογιστής ως εργαλείο διδασκαλίας και μάθησης</a:t>
            </a:r>
            <a:r>
              <a:rPr lang="el-GR" sz="2800" dirty="0" smtClean="0"/>
              <a:t>), </a:t>
            </a:r>
          </a:p>
          <a:p>
            <a:pPr marL="596900" indent="-514350">
              <a:buFont typeface="Gill Sans MT" panose="020B0502020104020203" pitchFamily="34" charset="0"/>
              <a:buAutoNum type="arabicPeriod"/>
            </a:pPr>
            <a:r>
              <a:rPr lang="el-GR" sz="2800" dirty="0" smtClean="0"/>
              <a:t>ο υπολογιστής στο σχολείο και στην κοινωνία (</a:t>
            </a:r>
            <a:r>
              <a:rPr lang="el-GR" sz="2400" b="1" dirty="0" smtClean="0">
                <a:solidFill>
                  <a:srgbClr val="FF0000"/>
                </a:solidFill>
              </a:rPr>
              <a:t>πληροφορική ως παραγωγική τεχνολογία και κοινωνικό φαινόμενο</a:t>
            </a:r>
            <a:r>
              <a:rPr lang="el-GR" sz="2800" dirty="0" smtClean="0"/>
              <a:t>)</a:t>
            </a:r>
          </a:p>
          <a:p>
            <a:pPr marL="596900" indent="-514350">
              <a:buFont typeface="Gill Sans MT" panose="020B0502020104020203" pitchFamily="34" charset="0"/>
              <a:buAutoNum type="arabicPeriod"/>
            </a:pPr>
            <a:r>
              <a:rPr lang="el-GR" sz="2800" b="1" dirty="0" smtClean="0"/>
              <a:t>ελέγχω-προγραμματίζω τον υπολογιστή (</a:t>
            </a:r>
            <a:r>
              <a:rPr lang="el-GR" sz="2400" b="1" dirty="0" smtClean="0">
                <a:solidFill>
                  <a:srgbClr val="FF0000"/>
                </a:solidFill>
              </a:rPr>
              <a:t>μάθηση της πληροφορικής – γνωστικό αντικείμενο</a:t>
            </a:r>
            <a:r>
              <a:rPr lang="el-GR" sz="2800" b="1" dirty="0" smtClean="0"/>
              <a:t>)</a:t>
            </a:r>
            <a:endParaRPr lang="en-GB" sz="2800" b="1" dirty="0" smtClean="0"/>
          </a:p>
        </p:txBody>
      </p:sp>
      <p:sp>
        <p:nvSpPr>
          <p:cNvPr id="6144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6347629-C868-432C-81B7-4B5C16F88967}" type="slidenum">
              <a:rPr lang="en-US" sz="1200" smtClean="0">
                <a:solidFill>
                  <a:srgbClr val="B5A788"/>
                </a:solidFill>
              </a:rPr>
              <a:pPr>
                <a:spcBef>
                  <a:spcPct val="0"/>
                </a:spcBef>
                <a:buClrTx/>
                <a:buSzTx/>
                <a:buFontTx/>
                <a:buNone/>
              </a:pPr>
              <a:t>28</a:t>
            </a:fld>
            <a:endParaRPr lang="en-US" sz="1200" smtClean="0">
              <a:solidFill>
                <a:srgbClr val="B5A788"/>
              </a:solidFill>
            </a:endParaRPr>
          </a:p>
        </p:txBody>
      </p:sp>
    </p:spTree>
    <p:extLst>
      <p:ext uri="{BB962C8B-B14F-4D97-AF65-F5344CB8AC3E}">
        <p14:creationId xmlns:p14="http://schemas.microsoft.com/office/powerpoint/2010/main" val="2597393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ΤΠΕ στο Λύκειο</a:t>
            </a:r>
            <a:endParaRPr lang="en-GB" dirty="0"/>
          </a:p>
        </p:txBody>
      </p:sp>
      <p:sp>
        <p:nvSpPr>
          <p:cNvPr id="63491" name="Content Placeholder 2"/>
          <p:cNvSpPr>
            <a:spLocks noGrp="1"/>
          </p:cNvSpPr>
          <p:nvPr>
            <p:ph idx="1"/>
          </p:nvPr>
        </p:nvSpPr>
        <p:spPr/>
        <p:txBody>
          <a:bodyPr/>
          <a:lstStyle/>
          <a:p>
            <a:r>
              <a:rPr lang="el-GR" dirty="0" smtClean="0"/>
              <a:t>Η Πληροφορική ως μάθημα γενικής παιδείας στο Ενιαίο Λύκειο</a:t>
            </a:r>
          </a:p>
          <a:p>
            <a:r>
              <a:rPr lang="el-GR" dirty="0" smtClean="0"/>
              <a:t>Η Πληροφορική στην τεχνολογική κατεύθυνση </a:t>
            </a:r>
          </a:p>
          <a:p>
            <a:pPr lvl="1"/>
            <a:r>
              <a:rPr lang="el-GR" dirty="0" smtClean="0"/>
              <a:t>η Πληροφορική εντάσσεται </a:t>
            </a:r>
          </a:p>
          <a:p>
            <a:pPr lvl="2"/>
            <a:r>
              <a:rPr lang="el-GR" dirty="0" smtClean="0"/>
              <a:t>ως μάθημα γενικής παιδείας (</a:t>
            </a:r>
            <a:r>
              <a:rPr lang="el-GR" b="1" dirty="0" smtClean="0"/>
              <a:t>επιλογής</a:t>
            </a:r>
            <a:r>
              <a:rPr lang="el-GR" dirty="0" smtClean="0"/>
              <a:t>) και στις τρεις τάξεις (Α', Β’ και Γ’ λυκείου) </a:t>
            </a:r>
          </a:p>
          <a:p>
            <a:pPr lvl="2"/>
            <a:r>
              <a:rPr lang="el-GR" dirty="0" smtClean="0"/>
              <a:t>ως κύκλος μαθημάτων (</a:t>
            </a:r>
            <a:r>
              <a:rPr lang="el-GR" b="1" dirty="0" smtClean="0"/>
              <a:t>υποχρεωτικά και επιλογής</a:t>
            </a:r>
            <a:r>
              <a:rPr lang="el-GR" dirty="0" smtClean="0"/>
              <a:t>) της τεχνολογικής κατεύθυνσης στη Γ΄ λυκείου</a:t>
            </a:r>
            <a:endParaRPr lang="en-GB" dirty="0" smtClean="0"/>
          </a:p>
          <a:p>
            <a:pPr marL="0" indent="0">
              <a:buNone/>
            </a:pPr>
            <a:endParaRPr lang="en-GB" dirty="0" smtClean="0"/>
          </a:p>
        </p:txBody>
      </p:sp>
      <p:sp>
        <p:nvSpPr>
          <p:cNvPr id="6349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A10A749-16D5-4761-8ADE-971152DD6D06}" type="slidenum">
              <a:rPr lang="en-US" sz="1200" smtClean="0">
                <a:solidFill>
                  <a:srgbClr val="B5A788"/>
                </a:solidFill>
              </a:rPr>
              <a:pPr>
                <a:spcBef>
                  <a:spcPct val="0"/>
                </a:spcBef>
                <a:buClrTx/>
                <a:buSzTx/>
                <a:buFontTx/>
                <a:buNone/>
              </a:pPr>
              <a:t>29</a:t>
            </a:fld>
            <a:endParaRPr lang="en-US" sz="1200" smtClean="0">
              <a:solidFill>
                <a:srgbClr val="B5A788"/>
              </a:solidFill>
            </a:endParaRPr>
          </a:p>
        </p:txBody>
      </p:sp>
    </p:spTree>
    <p:extLst>
      <p:ext uri="{BB962C8B-B14F-4D97-AF65-F5344CB8AC3E}">
        <p14:creationId xmlns:p14="http://schemas.microsoft.com/office/powerpoint/2010/main" val="331696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0952" y="51633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Γενικός Σκοπός της Πληροφορικής στο Ενιαίο Λύκειο</a:t>
            </a:r>
            <a:endParaRPr lang="en-GB" dirty="0"/>
          </a:p>
        </p:txBody>
      </p:sp>
      <p:sp>
        <p:nvSpPr>
          <p:cNvPr id="65539" name="Content Placeholder 2"/>
          <p:cNvSpPr>
            <a:spLocks noGrp="1"/>
          </p:cNvSpPr>
          <p:nvPr>
            <p:ph idx="1"/>
          </p:nvPr>
        </p:nvSpPr>
        <p:spPr>
          <a:xfrm>
            <a:off x="714375" y="1447800"/>
            <a:ext cx="8220075" cy="4981575"/>
          </a:xfrm>
        </p:spPr>
        <p:txBody>
          <a:bodyPr>
            <a:normAutofit lnSpcReduction="10000"/>
          </a:bodyPr>
          <a:lstStyle/>
          <a:p>
            <a:r>
              <a:rPr lang="el-GR" sz="2000" i="1" dirty="0" smtClean="0"/>
              <a:t>«Τα μαθήματα επιλογής Εφαρμογές Πληροφορικής και Εφαρμογές Υπολογιστών εντάσσονται στο ωρολόγιο πρόγραμμα, των Α΄ και Β΄/Γ΄ τάξεων αντίστοιχα, του Ενιαίου Λυκείου και έχουν γενικό σκοπό: </a:t>
            </a:r>
          </a:p>
          <a:p>
            <a:r>
              <a:rPr lang="el-GR" sz="2000" i="1" dirty="0" smtClean="0"/>
              <a:t>την </a:t>
            </a:r>
            <a:r>
              <a:rPr lang="el-GR" sz="2000" b="1" i="1" dirty="0" smtClean="0"/>
              <a:t>επέκταση της γενικής πληροφορικής παιδείας </a:t>
            </a:r>
            <a:r>
              <a:rPr lang="el-GR" sz="2000" i="1" dirty="0" smtClean="0"/>
              <a:t>των μαθητών με έμφαση </a:t>
            </a:r>
            <a:r>
              <a:rPr lang="el-GR" sz="2000" b="1" i="1" dirty="0" smtClean="0"/>
              <a:t>στην ανάπτυξη ικανοτήτων και δεξιοτήτων στη χρήση και αξιοποίηση των υπολογιστικών και δικτυακών τεχνολογιών ως εργαλείων μάθησης και σκέψης</a:t>
            </a:r>
            <a:endParaRPr lang="en-GB" sz="2000" b="1" dirty="0" smtClean="0"/>
          </a:p>
          <a:p>
            <a:r>
              <a:rPr lang="el-GR" sz="2000" b="1" i="1" dirty="0" smtClean="0"/>
              <a:t>την ενημέρωση των μαθητών για τις εφαρμογές της πληροφορικής στο σύγχρονο κόσμο </a:t>
            </a:r>
            <a:r>
              <a:rPr lang="el-GR" sz="2000" i="1" dirty="0" smtClean="0"/>
              <a:t>και ειδικότερα για τις δυνατότητες που προσφέρει και τις προοπτικές που δημιουργεί στον κλάδο/κατεύθυνση που επέλεξαν (ή πρόκειται να επιλέξουν) για να σπουδάσουν</a:t>
            </a:r>
            <a:endParaRPr lang="en-GB" sz="2000" dirty="0" smtClean="0"/>
          </a:p>
          <a:p>
            <a:r>
              <a:rPr lang="el-GR" sz="2000" b="1" i="1" dirty="0" smtClean="0"/>
              <a:t>την ευαισθητοποίηση, τον προβληματισμό και την ανάπτυξη κριτικής ικανότητας εκ μέρους των μαθητών, στα κοινωνικά, ηθικά, πολιτισμικά, </a:t>
            </a:r>
            <a:r>
              <a:rPr lang="el-GR" sz="2000" i="1" dirty="0" smtClean="0"/>
              <a:t>κ.ά. ζητήματα που τίθενται με την «εισβολή» των υπολογιστικών και δικτυακών τεχνολογιών σε όλους τους τομείς της ανθρώπινης δραστηριότητας.</a:t>
            </a:r>
            <a:r>
              <a:rPr lang="el-GR" sz="2000" dirty="0" smtClean="0"/>
              <a:t>»</a:t>
            </a:r>
            <a:endParaRPr lang="en-GB" sz="2000" dirty="0" smtClean="0"/>
          </a:p>
          <a:p>
            <a:endParaRPr lang="en-GB" sz="3600" dirty="0" smtClean="0"/>
          </a:p>
        </p:txBody>
      </p:sp>
      <p:sp>
        <p:nvSpPr>
          <p:cNvPr id="6554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252F89C-991E-4027-A5D7-0CF82B0B2AB7}" type="slidenum">
              <a:rPr lang="en-US" sz="1200" smtClean="0">
                <a:solidFill>
                  <a:srgbClr val="B5A788"/>
                </a:solidFill>
              </a:rPr>
              <a:pPr>
                <a:spcBef>
                  <a:spcPct val="0"/>
                </a:spcBef>
                <a:buClrTx/>
                <a:buSzTx/>
                <a:buFontTx/>
                <a:buNone/>
              </a:pPr>
              <a:t>30</a:t>
            </a:fld>
            <a:endParaRPr lang="en-US" sz="1200" smtClean="0">
              <a:solidFill>
                <a:srgbClr val="B5A788"/>
              </a:solidFill>
            </a:endParaRPr>
          </a:p>
        </p:txBody>
      </p:sp>
    </p:spTree>
    <p:extLst>
      <p:ext uri="{BB962C8B-B14F-4D97-AF65-F5344CB8AC3E}">
        <p14:creationId xmlns:p14="http://schemas.microsoft.com/office/powerpoint/2010/main" val="1037569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Άξονες υλοποίησης του γενικού σκοπού στο Λύκειο</a:t>
            </a:r>
            <a:endParaRPr lang="en-GB" dirty="0"/>
          </a:p>
        </p:txBody>
      </p:sp>
      <p:sp>
        <p:nvSpPr>
          <p:cNvPr id="67587" name="Content Placeholder 2"/>
          <p:cNvSpPr>
            <a:spLocks noGrp="1"/>
          </p:cNvSpPr>
          <p:nvPr>
            <p:ph idx="1"/>
          </p:nvPr>
        </p:nvSpPr>
        <p:spPr>
          <a:xfrm>
            <a:off x="642938" y="1447800"/>
            <a:ext cx="8291512" cy="4800600"/>
          </a:xfrm>
        </p:spPr>
        <p:txBody>
          <a:bodyPr/>
          <a:lstStyle/>
          <a:p>
            <a:r>
              <a:rPr lang="el-GR" sz="2400" b="1" i="1" dirty="0" smtClean="0"/>
              <a:t>Ο κόσμος της Πληροφορικής:</a:t>
            </a:r>
            <a:r>
              <a:rPr lang="el-GR" sz="2400" dirty="0" smtClean="0"/>
              <a:t> </a:t>
            </a:r>
          </a:p>
          <a:p>
            <a:pPr lvl="1"/>
            <a:r>
              <a:rPr lang="el-GR" sz="2000" dirty="0" smtClean="0"/>
              <a:t>γνώσεις και εμπειρίες σχετικά με τις εφαρμογές της πληροφορικής στο σύγχρονο κόσμο, εξοικείωση με έννοιες, εργαλεία και τεχνικές των υπολογιστικών και δικτυακών τεχνολογιών.  </a:t>
            </a:r>
            <a:endParaRPr lang="en-GB" sz="2000" dirty="0" smtClean="0"/>
          </a:p>
          <a:p>
            <a:r>
              <a:rPr lang="el-GR" sz="2400" b="1" i="1" dirty="0" smtClean="0"/>
              <a:t>Διερευνώ - δημιουργώ - ανακαλύπτω:</a:t>
            </a:r>
            <a:r>
              <a:rPr lang="el-GR" sz="2400" i="1" dirty="0" smtClean="0"/>
              <a:t> </a:t>
            </a:r>
          </a:p>
          <a:p>
            <a:pPr lvl="1"/>
            <a:r>
              <a:rPr lang="el-GR" sz="2000" dirty="0" smtClean="0"/>
              <a:t>χρήση της πληροφορικής στο πλαίσιο σύνθετων και ολοκληρωμένων εργασιών, χρησιμοποιώντας λογισμικό εφαρμογών γενικής χρήσης, εκπαιδευτικό λογισμικό, προγραμματιστικά εργαλεία, λογισμικό ανάπτυξης εφαρμογών πολυμέσων και λογισμικό δικτύων.</a:t>
            </a:r>
            <a:endParaRPr lang="en-GB" sz="2000" dirty="0" smtClean="0"/>
          </a:p>
          <a:p>
            <a:r>
              <a:rPr lang="el-GR" sz="2400" b="1" i="1" dirty="0" smtClean="0"/>
              <a:t>Πληροφορική και σύγχρονος κόσμος</a:t>
            </a:r>
            <a:r>
              <a:rPr lang="el-GR" sz="2400" i="1" dirty="0" smtClean="0"/>
              <a:t>: </a:t>
            </a:r>
          </a:p>
          <a:p>
            <a:pPr lvl="1"/>
            <a:r>
              <a:rPr lang="el-GR" sz="2000" dirty="0" smtClean="0"/>
              <a:t>ενημέρωση για τους νέους επιστημονικούς και τεχνολογικούς κλάδους. Ευαισθητοποίηση πάνω στα σύγχρονα και ανοιχτά ζητήματα που τίθενται από την εισβολή των ΤΠΕ στη ζωή των ανθρώπων. </a:t>
            </a:r>
            <a:endParaRPr lang="en-GB" sz="2000" dirty="0" smtClean="0"/>
          </a:p>
        </p:txBody>
      </p:sp>
      <p:sp>
        <p:nvSpPr>
          <p:cNvPr id="675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25CA1BF-7055-474A-87E1-EA70D07A5B76}" type="slidenum">
              <a:rPr lang="en-US" sz="1200" smtClean="0">
                <a:solidFill>
                  <a:srgbClr val="B5A788"/>
                </a:solidFill>
              </a:rPr>
              <a:pPr>
                <a:spcBef>
                  <a:spcPct val="0"/>
                </a:spcBef>
                <a:buClrTx/>
                <a:buSzTx/>
                <a:buFontTx/>
                <a:buNone/>
              </a:pPr>
              <a:t>31</a:t>
            </a:fld>
            <a:endParaRPr lang="en-US" sz="1200" smtClean="0">
              <a:solidFill>
                <a:srgbClr val="B5A788"/>
              </a:solidFill>
            </a:endParaRPr>
          </a:p>
        </p:txBody>
      </p:sp>
    </p:spTree>
    <p:extLst>
      <p:ext uri="{BB962C8B-B14F-4D97-AF65-F5344CB8AC3E}">
        <p14:creationId xmlns:p14="http://schemas.microsoft.com/office/powerpoint/2010/main" val="33893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24850" cy="1143000"/>
          </a:xfrm>
        </p:spPr>
        <p:txBody>
          <a:bodyPr>
            <a:normAutofit fontScale="90000"/>
          </a:bodyPr>
          <a:lstStyle/>
          <a:p>
            <a:pPr>
              <a:defRPr/>
            </a:pPr>
            <a:r>
              <a:rPr lang="el-GR" dirty="0" smtClean="0"/>
              <a:t>Οι ΤΠΕ ως διδακτικό και μαθησιακό μέσο στην ελληνική εκπαίδευση</a:t>
            </a:r>
            <a:endParaRPr lang="en-GB" dirty="0"/>
          </a:p>
        </p:txBody>
      </p:sp>
      <p:sp>
        <p:nvSpPr>
          <p:cNvPr id="69635" name="Content Placeholder 2"/>
          <p:cNvSpPr>
            <a:spLocks noGrp="1"/>
          </p:cNvSpPr>
          <p:nvPr>
            <p:ph idx="1"/>
          </p:nvPr>
        </p:nvSpPr>
        <p:spPr>
          <a:xfrm>
            <a:off x="838200" y="1600200"/>
            <a:ext cx="7848600" cy="4525963"/>
          </a:xfrm>
        </p:spPr>
        <p:txBody>
          <a:bodyPr/>
          <a:lstStyle/>
          <a:p>
            <a:r>
              <a:rPr lang="el-GR" dirty="0" smtClean="0"/>
              <a:t>Το έργο «Οδύσσεια»</a:t>
            </a:r>
          </a:p>
          <a:p>
            <a:r>
              <a:rPr lang="el-GR" dirty="0" smtClean="0"/>
              <a:t>Η υλοποίηση του έργου «</a:t>
            </a:r>
            <a:r>
              <a:rPr lang="el-GR" b="1" i="1" dirty="0" smtClean="0"/>
              <a:t>Οδύσσεια</a:t>
            </a:r>
            <a:r>
              <a:rPr lang="el-GR" dirty="0" smtClean="0"/>
              <a:t>» ξεκίνησε το 1997 και ολοκληρώθηκε το 2002 (</a:t>
            </a:r>
            <a:r>
              <a:rPr lang="en-US" u="sng" dirty="0" smtClean="0">
                <a:hlinkClick r:id="rId3" tooltip="Ιστότοπος του Έργου &quot;Οδύσσεια&quot;"/>
              </a:rPr>
              <a:t>http</a:t>
            </a:r>
            <a:r>
              <a:rPr lang="el-GR" u="sng" dirty="0" smtClean="0">
                <a:hlinkClick r:id="rId3" tooltip="Ιστότοπος του Έργου &quot;Οδύσσεια&quot;"/>
              </a:rPr>
              <a:t>://</a:t>
            </a:r>
            <a:r>
              <a:rPr lang="en-US" u="sng" dirty="0" err="1" smtClean="0">
                <a:hlinkClick r:id="rId3" tooltip="Ιστότοπος του Έργου &quot;Οδύσσεια&quot;"/>
              </a:rPr>
              <a:t>odysseia</a:t>
            </a:r>
            <a:r>
              <a:rPr lang="el-GR" u="sng" dirty="0" smtClean="0">
                <a:hlinkClick r:id="rId3" tooltip="Ιστότοπος του Έργου &quot;Οδύσσεια&quot;"/>
              </a:rPr>
              <a:t>.</a:t>
            </a:r>
            <a:r>
              <a:rPr lang="en-US" u="sng" dirty="0" err="1" smtClean="0">
                <a:hlinkClick r:id="rId3" tooltip="Ιστότοπος του Έργου &quot;Οδύσσεια&quot;"/>
              </a:rPr>
              <a:t>cti</a:t>
            </a:r>
            <a:r>
              <a:rPr lang="el-GR" u="sng" dirty="0" smtClean="0">
                <a:hlinkClick r:id="rId3" tooltip="Ιστότοπος του Έργου &quot;Οδύσσεια&quot;"/>
              </a:rPr>
              <a:t>.</a:t>
            </a:r>
            <a:r>
              <a:rPr lang="en-US" u="sng" dirty="0" smtClean="0">
                <a:hlinkClick r:id="rId3" tooltip="Ιστότοπος του Έργου &quot;Οδύσσεια&quot;"/>
              </a:rPr>
              <a:t>gr</a:t>
            </a:r>
            <a:r>
              <a:rPr lang="el-GR" u="sng" dirty="0" smtClean="0">
                <a:hlinkClick r:id="rId3" tooltip="Ιστότοπος του Έργου &quot;Οδύσσεια&quot;"/>
              </a:rPr>
              <a:t>/</a:t>
            </a:r>
            <a:r>
              <a:rPr lang="el-GR" dirty="0" smtClean="0"/>
              <a:t>).</a:t>
            </a:r>
          </a:p>
          <a:p>
            <a:r>
              <a:rPr lang="el-GR" dirty="0" smtClean="0"/>
              <a:t> Φορέας υλοποίησης του έργου ήταν το Ινστιτούτο Τεχνολογίας Υπολογιστών (</a:t>
            </a:r>
            <a:r>
              <a:rPr lang="en-US" u="sng" dirty="0" smtClean="0">
                <a:hlinkClick r:id="rId4" tooltip="Ιστότοπος του Ινστιτούτου Τεχνολογίας Υπολογιστών"/>
              </a:rPr>
              <a:t>http</a:t>
            </a:r>
            <a:r>
              <a:rPr lang="el-GR" u="sng" dirty="0" smtClean="0">
                <a:hlinkClick r:id="rId4" tooltip="Ιστότοπος του Ινστιτούτου Τεχνολογίας Υπολογιστών"/>
              </a:rPr>
              <a:t>://</a:t>
            </a:r>
            <a:r>
              <a:rPr lang="en-US" u="sng" dirty="0" smtClean="0">
                <a:hlinkClick r:id="rId4" tooltip="Ιστότοπος του Ινστιτούτου Τεχνολογίας Υπολογιστών"/>
              </a:rPr>
              <a:t>www</a:t>
            </a:r>
            <a:r>
              <a:rPr lang="el-GR" u="sng" dirty="0" smtClean="0">
                <a:hlinkClick r:id="rId4" tooltip="Ιστότοπος του Ινστιτούτου Τεχνολογίας Υπολογιστών"/>
              </a:rPr>
              <a:t>.</a:t>
            </a:r>
            <a:r>
              <a:rPr lang="en-US" u="sng" dirty="0" err="1" smtClean="0">
                <a:hlinkClick r:id="rId4" tooltip="Ιστότοπος του Ινστιτούτου Τεχνολογίας Υπολογιστών"/>
              </a:rPr>
              <a:t>cti</a:t>
            </a:r>
            <a:r>
              <a:rPr lang="el-GR" u="sng" dirty="0" smtClean="0">
                <a:hlinkClick r:id="rId4" tooltip="Ιστότοπος του Ινστιτούτου Τεχνολογίας Υπολογιστών"/>
              </a:rPr>
              <a:t>.</a:t>
            </a:r>
            <a:r>
              <a:rPr lang="en-US" u="sng" dirty="0" smtClean="0">
                <a:hlinkClick r:id="rId4" tooltip="Ιστότοπος του Ινστιτούτου Τεχνολογίας Υπολογιστών"/>
              </a:rPr>
              <a:t>gr</a:t>
            </a:r>
            <a:r>
              <a:rPr lang="el-GR" dirty="0" smtClean="0"/>
              <a:t>) σε συνεργασία με το Παιδαγωγικό Ινστιτούτο</a:t>
            </a:r>
          </a:p>
        </p:txBody>
      </p:sp>
      <p:sp>
        <p:nvSpPr>
          <p:cNvPr id="696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B11770E-0544-472E-A79B-8FC82F963E75}" type="slidenum">
              <a:rPr lang="en-US" sz="1200" smtClean="0">
                <a:solidFill>
                  <a:srgbClr val="B5A788"/>
                </a:solidFill>
              </a:rPr>
              <a:pPr>
                <a:spcBef>
                  <a:spcPct val="0"/>
                </a:spcBef>
                <a:buClrTx/>
                <a:buSzTx/>
                <a:buFontTx/>
                <a:buNone/>
              </a:pPr>
              <a:t>32</a:t>
            </a:fld>
            <a:endParaRPr lang="en-US" sz="1200" smtClean="0">
              <a:solidFill>
                <a:srgbClr val="B5A788"/>
              </a:solidFill>
            </a:endParaRPr>
          </a:p>
        </p:txBody>
      </p:sp>
    </p:spTree>
    <p:extLst>
      <p:ext uri="{BB962C8B-B14F-4D97-AF65-F5344CB8AC3E}">
        <p14:creationId xmlns:p14="http://schemas.microsoft.com/office/powerpoint/2010/main" val="2568520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Στόχοι της «Οδύσσειας»</a:t>
            </a:r>
            <a:endParaRPr lang="en-GB" dirty="0"/>
          </a:p>
        </p:txBody>
      </p:sp>
      <p:sp>
        <p:nvSpPr>
          <p:cNvPr id="71683" name="Content Placeholder 2"/>
          <p:cNvSpPr>
            <a:spLocks noGrp="1"/>
          </p:cNvSpPr>
          <p:nvPr>
            <p:ph idx="1"/>
          </p:nvPr>
        </p:nvSpPr>
        <p:spPr>
          <a:xfrm>
            <a:off x="609600" y="1447800"/>
            <a:ext cx="8324850" cy="4800600"/>
          </a:xfrm>
        </p:spPr>
        <p:txBody>
          <a:bodyPr/>
          <a:lstStyle/>
          <a:p>
            <a:r>
              <a:rPr lang="el-GR" sz="2400" dirty="0" smtClean="0">
                <a:hlinkClick r:id="rId3"/>
              </a:rPr>
              <a:t>Επιμόρφωση και στήριξη εκπαιδευτικών όλων των ειδικοτήτων</a:t>
            </a:r>
            <a:r>
              <a:rPr lang="el-GR" sz="2400" dirty="0" smtClean="0"/>
              <a:t>: </a:t>
            </a:r>
            <a:r>
              <a:rPr lang="el-GR" sz="2400" dirty="0" err="1" smtClean="0"/>
              <a:t>ενδοσχολική</a:t>
            </a:r>
            <a:r>
              <a:rPr lang="el-GR" sz="2400" dirty="0" smtClean="0"/>
              <a:t>, συνεχής και προσανατολισμένη στην εκπαιδευτική πράξη από ειδικευμένους </a:t>
            </a:r>
            <a:r>
              <a:rPr lang="el-GR" sz="2400" dirty="0" err="1" smtClean="0"/>
              <a:t>επιμορφωτές</a:t>
            </a:r>
            <a:r>
              <a:rPr lang="el-GR" sz="2400" dirty="0" smtClean="0"/>
              <a:t>. </a:t>
            </a:r>
            <a:endParaRPr lang="en-GB" sz="2400" dirty="0" smtClean="0"/>
          </a:p>
          <a:p>
            <a:r>
              <a:rPr lang="el-GR" sz="2400" dirty="0" smtClean="0">
                <a:hlinkClick r:id="rId4"/>
              </a:rPr>
              <a:t>Δημιουργία κατάλληλης υποδομής</a:t>
            </a:r>
            <a:r>
              <a:rPr lang="el-GR" sz="2400" dirty="0" smtClean="0"/>
              <a:t>: πλήρως εξοπλισμένα εργαστήρια συνδεδεμένα σε Πανελλήνιο Σχολικό Δίκτυο και τεχνική υποστήριξη για το σύνολο των σχολείων. </a:t>
            </a:r>
            <a:endParaRPr lang="en-GB" sz="2400" dirty="0" smtClean="0"/>
          </a:p>
          <a:p>
            <a:r>
              <a:rPr lang="el-GR" sz="2400" dirty="0" smtClean="0">
                <a:hlinkClick r:id="rId5"/>
              </a:rPr>
              <a:t>Δημιουργία κατάλληλου εκπαιδευτικού υλικού</a:t>
            </a:r>
            <a:r>
              <a:rPr lang="el-GR" sz="2400" dirty="0" smtClean="0"/>
              <a:t>: ανάπτυξη νέου και προσαρμογή υπάρχοντος διεθνούς διερευνητικού και διαθεματικού εκπαιδευτικού λογισμικού. </a:t>
            </a:r>
          </a:p>
        </p:txBody>
      </p:sp>
      <p:sp>
        <p:nvSpPr>
          <p:cNvPr id="716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D9D8728-5C15-42F0-9AA1-767A4609D32F}" type="slidenum">
              <a:rPr lang="en-US" sz="1200" smtClean="0">
                <a:solidFill>
                  <a:srgbClr val="B5A788"/>
                </a:solidFill>
              </a:rPr>
              <a:pPr>
                <a:spcBef>
                  <a:spcPct val="0"/>
                </a:spcBef>
                <a:buClrTx/>
                <a:buSzTx/>
                <a:buFontTx/>
                <a:buNone/>
              </a:pPr>
              <a:t>33</a:t>
            </a:fld>
            <a:endParaRPr lang="en-US" sz="1200" smtClean="0">
              <a:solidFill>
                <a:srgbClr val="B5A788"/>
              </a:solidFill>
            </a:endParaRPr>
          </a:p>
        </p:txBody>
      </p:sp>
    </p:spTree>
    <p:extLst>
      <p:ext uri="{BB962C8B-B14F-4D97-AF65-F5344CB8AC3E}">
        <p14:creationId xmlns:p14="http://schemas.microsoft.com/office/powerpoint/2010/main" val="1782136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Α’ Επίπεδο Επιμόρφωσης </a:t>
            </a:r>
            <a:endParaRPr lang="el-GR" dirty="0"/>
          </a:p>
        </p:txBody>
      </p:sp>
      <p:sp>
        <p:nvSpPr>
          <p:cNvPr id="3" name="Θέση περιεχομένου 2"/>
          <p:cNvSpPr>
            <a:spLocks noGrp="1"/>
          </p:cNvSpPr>
          <p:nvPr>
            <p:ph idx="1"/>
          </p:nvPr>
        </p:nvSpPr>
        <p:spPr>
          <a:xfrm>
            <a:off x="609600" y="1417638"/>
            <a:ext cx="8077200" cy="4708525"/>
          </a:xfrm>
        </p:spPr>
        <p:txBody>
          <a:bodyPr/>
          <a:lstStyle/>
          <a:p>
            <a:pPr>
              <a:defRPr/>
            </a:pPr>
            <a:r>
              <a:rPr lang="en-GB" sz="2800" dirty="0" smtClean="0">
                <a:hlinkClick r:id="rId2" tooltip="Ιστότοπος Επιμόρφωσης Α' Επιπέδου"/>
              </a:rPr>
              <a:t>http://epimorfosi.cti.gr/</a:t>
            </a:r>
            <a:endParaRPr lang="el-GR" sz="2800" dirty="0" smtClean="0"/>
          </a:p>
          <a:p>
            <a:pPr>
              <a:defRPr/>
            </a:pPr>
            <a:r>
              <a:rPr lang="en-GB" sz="2800" dirty="0" smtClean="0">
                <a:hlinkClick r:id="rId3" tooltip="Περιεχόμενα Ιστοτόπου Επιμόρφωησησ Α' Επιπέδου"/>
              </a:rPr>
              <a:t>http://www.cti.gr/epimorfosi/index2.htm</a:t>
            </a:r>
            <a:r>
              <a:rPr lang="el-GR" sz="2800" dirty="0" smtClean="0"/>
              <a:t> </a:t>
            </a:r>
          </a:p>
          <a:p>
            <a:pPr>
              <a:defRPr/>
            </a:pPr>
            <a:endParaRPr lang="el-GR" dirty="0" smtClean="0"/>
          </a:p>
          <a:p>
            <a:pPr marL="82550" indent="0">
              <a:buFont typeface="Wingdings 2" panose="05020102010507070707" pitchFamily="18" charset="2"/>
              <a:buNone/>
              <a:defRPr/>
            </a:pPr>
            <a:endParaRPr lang="el-GR" dirty="0"/>
          </a:p>
        </p:txBody>
      </p:sp>
      <p:sp>
        <p:nvSpPr>
          <p:cNvPr id="73733"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2B32160-7381-4B97-ABD0-BD7702CC2CD2}" type="slidenum">
              <a:rPr lang="en-US" sz="1200" smtClean="0">
                <a:solidFill>
                  <a:srgbClr val="B5A788"/>
                </a:solidFill>
              </a:rPr>
              <a:pPr>
                <a:spcBef>
                  <a:spcPct val="0"/>
                </a:spcBef>
                <a:buClrTx/>
                <a:buSzTx/>
                <a:buFontTx/>
                <a:buNone/>
              </a:pPr>
              <a:t>34</a:t>
            </a:fld>
            <a:endParaRPr lang="en-US" sz="1200" smtClean="0">
              <a:solidFill>
                <a:srgbClr val="B5A788"/>
              </a:solidFill>
            </a:endParaRPr>
          </a:p>
        </p:txBody>
      </p:sp>
      <p:graphicFrame>
        <p:nvGraphicFramePr>
          <p:cNvPr id="6" name="Πίνακας 5"/>
          <p:cNvGraphicFramePr>
            <a:graphicFrameLocks noGrp="1"/>
          </p:cNvGraphicFramePr>
          <p:nvPr>
            <p:extLst>
              <p:ext uri="{D42A27DB-BD31-4B8C-83A1-F6EECF244321}">
                <p14:modId xmlns:p14="http://schemas.microsoft.com/office/powerpoint/2010/main" val="2509405173"/>
              </p:ext>
            </p:extLst>
          </p:nvPr>
        </p:nvGraphicFramePr>
        <p:xfrm>
          <a:off x="609600" y="2565400"/>
          <a:ext cx="8066089" cy="3829471"/>
        </p:xfrm>
        <a:graphic>
          <a:graphicData uri="http://schemas.openxmlformats.org/drawingml/2006/table">
            <a:tbl>
              <a:tblPr/>
              <a:tblGrid>
                <a:gridCol w="2538416"/>
                <a:gridCol w="2989257"/>
                <a:gridCol w="2538416"/>
              </a:tblGrid>
              <a:tr h="223405">
                <a:tc gridSpan="3">
                  <a:txBody>
                    <a:bodyPr/>
                    <a:lstStyle/>
                    <a:p>
                      <a:endParaRPr lang="el-GR" sz="1100" dirty="0"/>
                    </a:p>
                  </a:txBody>
                  <a:tcPr marL="55817" marR="55817" marT="27889" marB="27889" anchor="ctr">
                    <a:lnL>
                      <a:noFill/>
                    </a:lnL>
                    <a:lnR>
                      <a:noFill/>
                    </a:lnR>
                    <a:lnT>
                      <a:noFill/>
                    </a:lnT>
                    <a:lnB>
                      <a:noFill/>
                    </a:lnB>
                  </a:tcPr>
                </a:tc>
                <a:tc hMerge="1">
                  <a:txBody>
                    <a:bodyPr/>
                    <a:lstStyle/>
                    <a:p>
                      <a:endParaRPr lang="el-GR"/>
                    </a:p>
                  </a:txBody>
                  <a:tcPr/>
                </a:tc>
                <a:tc hMerge="1">
                  <a:txBody>
                    <a:bodyPr/>
                    <a:lstStyle/>
                    <a:p>
                      <a:endParaRPr lang="el-GR"/>
                    </a:p>
                  </a:txBody>
                  <a:tcPr/>
                </a:tc>
              </a:tr>
              <a:tr h="868782">
                <a:tc gridSpan="3">
                  <a:txBody>
                    <a:bodyPr/>
                    <a:lstStyle/>
                    <a:p>
                      <a:pPr algn="ctr"/>
                      <a:r>
                        <a:rPr lang="el-GR" sz="2000" dirty="0"/>
                        <a:t>ΕΠΙΜΟΡΦΩΣΗ ΕΚΠΑΙΔΕΥΤΙΚΩΝ ΓΙΑ ΤΗΝ ΑΞΙΟΠΟΙΗΣΗ </a:t>
                      </a:r>
                      <a:br>
                        <a:rPr lang="el-GR" sz="2000" dirty="0"/>
                      </a:br>
                      <a:r>
                        <a:rPr lang="el-GR" sz="2000" dirty="0"/>
                        <a:t>ΤΩΝ ΤΕΧΝΟΛΟΓΙΩΝ ΠΛΗΡΟΦΟΡΙΑΣ ΚΑΙ ΕΠΙΚΟΙΝΩΝΙΩΝ ΣΤΗΝ ΕΚΠΑΙΔΕΥΣΗ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79604">
                <a:tc>
                  <a:txBody>
                    <a:bodyPr/>
                    <a:lstStyle/>
                    <a:p>
                      <a:pPr algn="l"/>
                      <a:r>
                        <a:rPr lang="el-GR" sz="2000" dirty="0"/>
                        <a:t>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a:endParaRPr lang="el-GR" sz="2000" dirty="0"/>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a:r>
                        <a:rPr lang="el-GR" sz="1100"/>
                        <a:t>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r>
              <a:tr h="360555">
                <a:tc gridSpan="3">
                  <a:txBody>
                    <a:bodyPr/>
                    <a:lstStyle/>
                    <a:p>
                      <a:pPr algn="l"/>
                      <a:r>
                        <a:rPr lang="el-GR" sz="2400" b="1" u="sng" dirty="0"/>
                        <a:t>A' Επίπεδο Επιμόρφωσης (Βασικές Δεξιότητες)</a:t>
                      </a:r>
                      <a:endParaRPr lang="el-GR" sz="2400" dirty="0"/>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0">
                <a:tc gridSpan="3">
                  <a:txBody>
                    <a:bodyPr/>
                    <a:lstStyle/>
                    <a:p>
                      <a:pPr algn="l"/>
                      <a:r>
                        <a:rPr lang="el-GR" sz="1200" dirty="0"/>
                        <a:t>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23405">
                <a:tc gridSpan="3">
                  <a:txBody>
                    <a:bodyPr/>
                    <a:lstStyle/>
                    <a:p>
                      <a:pPr algn="l"/>
                      <a:r>
                        <a:rPr lang="el-GR" sz="1200" dirty="0"/>
                        <a:t>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23405">
                <a:tc gridSpan="3">
                  <a:txBody>
                    <a:bodyPr/>
                    <a:lstStyle/>
                    <a:p>
                      <a:pPr algn="l"/>
                      <a:r>
                        <a:rPr lang="el-GR" sz="1200" b="1" u="sng" dirty="0"/>
                        <a:t>Ι. ΕΠΙΧΕΙΡΗΣΙΑΚΟ ΠΡΟΓΡΑΜΜΑ "ΚΟΙΝΩΝΙΑ ΤΗΣ ΠΛΗΡΟΦΟΡΙΑΣ" (</a:t>
                      </a:r>
                      <a:r>
                        <a:rPr lang="el-GR" sz="1200" b="1" u="sng" dirty="0" err="1"/>
                        <a:t>ΕΠΚτΠ</a:t>
                      </a:r>
                      <a:r>
                        <a:rPr lang="el-GR" sz="1200" b="1" u="sng" dirty="0"/>
                        <a:t>)</a:t>
                      </a:r>
                      <a:endParaRPr lang="el-GR" sz="1200" dirty="0"/>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23405">
                <a:tc gridSpan="3">
                  <a:txBody>
                    <a:bodyPr/>
                    <a:lstStyle/>
                    <a:p>
                      <a:pPr algn="l"/>
                      <a:r>
                        <a:rPr lang="el-GR" sz="1200" dirty="0"/>
                        <a:t>Άξονας Προτεραιότητας: 1, Μέτρο 1.2 (2002 - 2006)</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92052">
                <a:tc gridSpan="3">
                  <a:txBody>
                    <a:bodyPr/>
                    <a:lstStyle/>
                    <a:p>
                      <a:pPr algn="l"/>
                      <a:r>
                        <a:rPr lang="el-GR" sz="1200"/>
                        <a:t>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99789">
                <a:tc gridSpan="3">
                  <a:txBody>
                    <a:bodyPr/>
                    <a:lstStyle/>
                    <a:p>
                      <a:pPr algn="l"/>
                      <a:r>
                        <a:rPr lang="el-GR" sz="1200" b="1" u="sng" dirty="0"/>
                        <a:t>ΙΙ. ΕΠΙΧΕΙΡΗΣΙΑΚΟ ΠΡΟΓΡΑΜΜΑ ΕΚΠΑΙΔΕΥΣΗΣ και ΑΡΧΙΚΗΣ ΕΠΑΓΓΕΛΜΑΤΙΚΗΣ ΚΑΤΑΡΤΙΣΗΣ ( ΕΠΕΑΕΚ ΙΙ) </a:t>
                      </a:r>
                      <a:endParaRPr lang="el-GR" sz="1200" dirty="0"/>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23405">
                <a:tc gridSpan="3">
                  <a:txBody>
                    <a:bodyPr/>
                    <a:lstStyle/>
                    <a:p>
                      <a:pPr algn="l"/>
                      <a:r>
                        <a:rPr lang="el-GR" sz="1200" dirty="0"/>
                        <a:t>Άξονας Προτεραιότητας: 2, Μέτρο 2.1 (2006 - 2008)</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r h="223405">
                <a:tc gridSpan="3">
                  <a:txBody>
                    <a:bodyPr/>
                    <a:lstStyle/>
                    <a:p>
                      <a:pPr algn="l"/>
                      <a:r>
                        <a:rPr lang="el-GR" sz="1100" dirty="0"/>
                        <a:t> </a:t>
                      </a:r>
                    </a:p>
                  </a:txBody>
                  <a:tcPr marL="55817" marR="55817" marT="27889" marB="278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r>
            </a:tbl>
          </a:graphicData>
        </a:graphic>
      </p:graphicFrame>
    </p:spTree>
    <p:extLst>
      <p:ext uri="{BB962C8B-B14F-4D97-AF65-F5344CB8AC3E}">
        <p14:creationId xmlns:p14="http://schemas.microsoft.com/office/powerpoint/2010/main" val="2923151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458200" cy="1143000"/>
          </a:xfrm>
        </p:spPr>
        <p:txBody>
          <a:bodyPr>
            <a:noAutofit/>
          </a:bodyPr>
          <a:lstStyle/>
          <a:p>
            <a:pPr>
              <a:defRPr/>
            </a:pPr>
            <a:r>
              <a:rPr lang="el-GR" dirty="0" smtClean="0"/>
              <a:t>Στοιχεία επιμόρφωσης Α’ επιπέδου </a:t>
            </a:r>
            <a:endParaRPr lang="el-GR" dirty="0"/>
          </a:p>
        </p:txBody>
      </p:sp>
      <p:sp>
        <p:nvSpPr>
          <p:cNvPr id="74755" name="Θέση περιεχομένου 2"/>
          <p:cNvSpPr>
            <a:spLocks noGrp="1"/>
          </p:cNvSpPr>
          <p:nvPr>
            <p:ph idx="1"/>
          </p:nvPr>
        </p:nvSpPr>
        <p:spPr>
          <a:xfrm>
            <a:off x="609600" y="1417638"/>
            <a:ext cx="7712075" cy="4800600"/>
          </a:xfrm>
        </p:spPr>
        <p:txBody>
          <a:bodyPr>
            <a:normAutofit lnSpcReduction="10000"/>
          </a:bodyPr>
          <a:lstStyle/>
          <a:p>
            <a:r>
              <a:rPr lang="el-GR" sz="2400" dirty="0" smtClean="0"/>
              <a:t>Το έργο «</a:t>
            </a:r>
            <a:r>
              <a:rPr lang="el-GR" sz="2400" b="1" dirty="0" smtClean="0"/>
              <a:t>Επιμόρφωση Εκπαιδευτικών στην Αξιοποίηση των Τεχνολογιών της Πληροφορίας και των Επικοινωνιών (ΤΠΕ) στην Εκπαίδευση</a:t>
            </a:r>
            <a:r>
              <a:rPr lang="el-GR" sz="2400" dirty="0" smtClean="0"/>
              <a:t>» αφορά στην επιμόρφωση 76.000 εκπαιδευτικών της πρωτοβάθμιας και δευτεροβάθμιας εκπαίδευσης στην απόκτηση βασικών γνώσεων και δεξιοτήτων στη χρήση των ΤΠΕ στην εκπαίδευση. </a:t>
            </a:r>
          </a:p>
          <a:p>
            <a:r>
              <a:rPr lang="el-GR" sz="2400" dirty="0" smtClean="0"/>
              <a:t>Το πρόγραμμα σπουδών καλύπτει εισαγωγικές έννοιες της πληροφορικής και βασικά στοιχεία χρήσης προσωπικού Η/Υ, επεξεργαστή κειμένου, υπολογιστικών φύλλων, λογισμικού παρουσίασης, διαδικτύου και επικοινωνιών. Επίσης στο περιεχόμενο της επιμόρφωσης περιλαμβάνεται και παρουσίαση εκπαιδευτικού λογισμικού.</a:t>
            </a:r>
          </a:p>
          <a:p>
            <a:endParaRPr lang="el-GR" sz="2000" dirty="0" smtClean="0"/>
          </a:p>
        </p:txBody>
      </p:sp>
      <p:sp>
        <p:nvSpPr>
          <p:cNvPr id="7475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F965C46-5A7F-4ED9-AE81-FB4B09428950}" type="slidenum">
              <a:rPr lang="en-US" sz="1200" smtClean="0">
                <a:solidFill>
                  <a:srgbClr val="B5A788"/>
                </a:solidFill>
              </a:rPr>
              <a:pPr>
                <a:spcBef>
                  <a:spcPct val="0"/>
                </a:spcBef>
                <a:buClrTx/>
                <a:buSzTx/>
                <a:buFontTx/>
                <a:buNone/>
              </a:pPr>
              <a:t>35</a:t>
            </a:fld>
            <a:endParaRPr lang="en-US" sz="1200" smtClean="0">
              <a:solidFill>
                <a:srgbClr val="B5A788"/>
              </a:solidFill>
            </a:endParaRPr>
          </a:p>
        </p:txBody>
      </p:sp>
    </p:spTree>
    <p:extLst>
      <p:ext uri="{BB962C8B-B14F-4D97-AF65-F5344CB8AC3E}">
        <p14:creationId xmlns:p14="http://schemas.microsoft.com/office/powerpoint/2010/main" val="3948722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Τρέχουσα κατάσταση (1)	</a:t>
            </a:r>
            <a:endParaRPr lang="en-GB" dirty="0"/>
          </a:p>
        </p:txBody>
      </p:sp>
      <p:sp>
        <p:nvSpPr>
          <p:cNvPr id="75779" name="Content Placeholder 2"/>
          <p:cNvSpPr>
            <a:spLocks noGrp="1"/>
          </p:cNvSpPr>
          <p:nvPr>
            <p:ph idx="1"/>
          </p:nvPr>
        </p:nvSpPr>
        <p:spPr>
          <a:xfrm>
            <a:off x="762000" y="1600200"/>
            <a:ext cx="7924800" cy="4525963"/>
          </a:xfrm>
        </p:spPr>
        <p:txBody>
          <a:bodyPr>
            <a:normAutofit lnSpcReduction="10000"/>
          </a:bodyPr>
          <a:lstStyle/>
          <a:p>
            <a:r>
              <a:rPr lang="el-GR" dirty="0" smtClean="0"/>
              <a:t>Έμφαση </a:t>
            </a:r>
          </a:p>
          <a:p>
            <a:r>
              <a:rPr lang="el-GR" dirty="0" smtClean="0"/>
              <a:t>Στην ανάπτυξη της τεχνολογικής υποδομής (εξοπλισμός σχολείων σε υπολογιστές – δίκτυα και Διαδίκτυο)</a:t>
            </a:r>
          </a:p>
          <a:p>
            <a:r>
              <a:rPr lang="el-GR" dirty="0" smtClean="0"/>
              <a:t>Στην επιμόρφωση των εκπαιδευτικών στην τεχνολογική χρήση των υπολογιστών (75000 εκπαιδευτικοί)</a:t>
            </a:r>
          </a:p>
          <a:p>
            <a:pPr lvl="1"/>
            <a:r>
              <a:rPr lang="el-GR" dirty="0" smtClean="0"/>
              <a:t>Στην ανάπτυξη εκπαιδευτικών σεναρίων και λογισμικών</a:t>
            </a:r>
          </a:p>
        </p:txBody>
      </p:sp>
      <p:sp>
        <p:nvSpPr>
          <p:cNvPr id="757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1FFAEEA-7EF1-4C6C-9F05-D17491D25D36}" type="slidenum">
              <a:rPr lang="en-US" sz="1200" smtClean="0">
                <a:solidFill>
                  <a:srgbClr val="B5A788"/>
                </a:solidFill>
              </a:rPr>
              <a:pPr>
                <a:spcBef>
                  <a:spcPct val="0"/>
                </a:spcBef>
                <a:buClrTx/>
                <a:buSzTx/>
                <a:buFontTx/>
                <a:buNone/>
              </a:pPr>
              <a:t>36</a:t>
            </a:fld>
            <a:endParaRPr lang="en-US" sz="1200" smtClean="0">
              <a:solidFill>
                <a:srgbClr val="B5A788"/>
              </a:solidFill>
            </a:endParaRPr>
          </a:p>
        </p:txBody>
      </p:sp>
    </p:spTree>
    <p:extLst>
      <p:ext uri="{BB962C8B-B14F-4D97-AF65-F5344CB8AC3E}">
        <p14:creationId xmlns:p14="http://schemas.microsoft.com/office/powerpoint/2010/main" val="2624095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Τρέχουσα κατάσταση (2)</a:t>
            </a:r>
            <a:endParaRPr lang="en-GB" dirty="0"/>
          </a:p>
        </p:txBody>
      </p:sp>
      <p:sp>
        <p:nvSpPr>
          <p:cNvPr id="77827" name="Content Placeholder 2"/>
          <p:cNvSpPr>
            <a:spLocks noGrp="1"/>
          </p:cNvSpPr>
          <p:nvPr>
            <p:ph idx="1"/>
          </p:nvPr>
        </p:nvSpPr>
        <p:spPr>
          <a:xfrm>
            <a:off x="762000" y="1600200"/>
            <a:ext cx="7924800" cy="4525963"/>
          </a:xfrm>
        </p:spPr>
        <p:txBody>
          <a:bodyPr/>
          <a:lstStyle/>
          <a:p>
            <a:r>
              <a:rPr lang="el-GR" dirty="0" smtClean="0"/>
              <a:t>Σε εξέλιξη πρόγραμμα επιμόρφωσης 15.000 εκπαιδευτικών στις διδακτικές και τις μαθησιακές χρήσεις των ΤΠΕ </a:t>
            </a:r>
            <a:endParaRPr lang="en-GB" dirty="0" smtClean="0"/>
          </a:p>
        </p:txBody>
      </p:sp>
      <p:sp>
        <p:nvSpPr>
          <p:cNvPr id="778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FEB3981-C829-43DC-82A6-C9E1A95FE20D}" type="slidenum">
              <a:rPr lang="en-US" sz="1200" smtClean="0">
                <a:solidFill>
                  <a:srgbClr val="B5A788"/>
                </a:solidFill>
              </a:rPr>
              <a:pPr>
                <a:spcBef>
                  <a:spcPct val="0"/>
                </a:spcBef>
                <a:buClrTx/>
                <a:buSzTx/>
                <a:buFontTx/>
                <a:buNone/>
              </a:pPr>
              <a:t>37</a:t>
            </a:fld>
            <a:endParaRPr lang="en-US" sz="1200" smtClean="0">
              <a:solidFill>
                <a:srgbClr val="B5A788"/>
              </a:solidFill>
            </a:endParaRPr>
          </a:p>
        </p:txBody>
      </p:sp>
    </p:spTree>
    <p:extLst>
      <p:ext uri="{BB962C8B-B14F-4D97-AF65-F5344CB8AC3E}">
        <p14:creationId xmlns:p14="http://schemas.microsoft.com/office/powerpoint/2010/main" val="737201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Β’ Επίπεδο Επιμόρφωσης (1) </a:t>
            </a:r>
            <a:endParaRPr lang="el-GR" dirty="0"/>
          </a:p>
        </p:txBody>
      </p:sp>
      <p:sp>
        <p:nvSpPr>
          <p:cNvPr id="3" name="Θέση περιεχομένου 2"/>
          <p:cNvSpPr>
            <a:spLocks noGrp="1"/>
          </p:cNvSpPr>
          <p:nvPr>
            <p:ph idx="1"/>
          </p:nvPr>
        </p:nvSpPr>
        <p:spPr>
          <a:xfrm>
            <a:off x="685800" y="1341438"/>
            <a:ext cx="8072438" cy="4800600"/>
          </a:xfrm>
        </p:spPr>
        <p:txBody>
          <a:bodyPr>
            <a:normAutofit lnSpcReduction="10000"/>
          </a:bodyPr>
          <a:lstStyle/>
          <a:p>
            <a:pPr>
              <a:defRPr/>
            </a:pPr>
            <a:r>
              <a:rPr lang="en-GB" sz="2800" dirty="0" smtClean="0">
                <a:hlinkClick r:id="rId2" tooltip="Ιστότοπος Επιμόρφωσης Β΄Επιπέδου"/>
              </a:rPr>
              <a:t>https://b-epipedo2.cti.gr/</a:t>
            </a:r>
            <a:endParaRPr lang="el-GR" sz="2800" dirty="0" smtClean="0"/>
          </a:p>
          <a:p>
            <a:pPr>
              <a:defRPr/>
            </a:pPr>
            <a:r>
              <a:rPr lang="el-GR" sz="2800" b="1" dirty="0" smtClean="0"/>
              <a:t>«Επιμόρφωση των εκπαιδευτικών για την αξιοποίηση και εφαρμογή των ΤΠΕ στη διδακτική πράξη»</a:t>
            </a:r>
            <a:r>
              <a:rPr lang="el-GR" sz="2800" dirty="0" smtClean="0"/>
              <a:t> του ΕΠ «Εκπαίδευση και Δια Βίου Μάθηση», ΕΣΠΑ (</a:t>
            </a:r>
            <a:r>
              <a:rPr lang="el-GR" sz="2800" b="1" dirty="0" smtClean="0"/>
              <a:t>2007-2013</a:t>
            </a:r>
            <a:r>
              <a:rPr lang="el-GR" sz="2800" dirty="0" smtClean="0"/>
              <a:t>)</a:t>
            </a:r>
          </a:p>
          <a:p>
            <a:pPr lvl="1">
              <a:defRPr/>
            </a:pPr>
            <a:r>
              <a:rPr lang="el-GR" sz="2400" dirty="0"/>
              <a:t>Έ</a:t>
            </a:r>
            <a:r>
              <a:rPr lang="el-GR" sz="2400" dirty="0" smtClean="0"/>
              <a:t>χει ως αντικείμενο την επιμόρφωση μεγάλου αριθμού εκπαιδευτικών των ελληνικών σχολείων της πρωτοβάθμιας και της δευτεροβάθμιας εκπαίδευσης στη διδακτική αξιοποίηση των Τεχνολογιών της Πληροφορίας και των Επικοινωνιών  στην τάξη.</a:t>
            </a:r>
          </a:p>
          <a:p>
            <a:pPr marL="82550" indent="0">
              <a:buFont typeface="Wingdings 2" panose="05020102010507070707" pitchFamily="18" charset="2"/>
              <a:buNone/>
              <a:defRPr/>
            </a:pPr>
            <a:endParaRPr lang="el-GR" sz="2800" dirty="0" smtClean="0"/>
          </a:p>
          <a:p>
            <a:pPr marL="82550" indent="0">
              <a:buFont typeface="Wingdings 2" panose="05020102010507070707" pitchFamily="18" charset="2"/>
              <a:buNone/>
              <a:defRPr/>
            </a:pPr>
            <a:r>
              <a:rPr lang="el-GR" sz="2800" dirty="0" smtClean="0"/>
              <a:t> </a:t>
            </a:r>
            <a:endParaRPr lang="el-GR" sz="2800" dirty="0"/>
          </a:p>
        </p:txBody>
      </p:sp>
      <p:sp>
        <p:nvSpPr>
          <p:cNvPr id="7987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40453E7-CFB5-44CA-9E02-E9F0FC63B62E}" type="slidenum">
              <a:rPr lang="en-US" sz="1200" smtClean="0">
                <a:solidFill>
                  <a:srgbClr val="B5A788"/>
                </a:solidFill>
              </a:rPr>
              <a:pPr>
                <a:spcBef>
                  <a:spcPct val="0"/>
                </a:spcBef>
                <a:buClrTx/>
                <a:buSzTx/>
                <a:buFontTx/>
                <a:buNone/>
              </a:pPr>
              <a:t>38</a:t>
            </a:fld>
            <a:endParaRPr lang="en-US" sz="1200" smtClean="0">
              <a:solidFill>
                <a:srgbClr val="B5A788"/>
              </a:solidFill>
            </a:endParaRPr>
          </a:p>
        </p:txBody>
      </p:sp>
    </p:spTree>
    <p:extLst>
      <p:ext uri="{BB962C8B-B14F-4D97-AF65-F5344CB8AC3E}">
        <p14:creationId xmlns:p14="http://schemas.microsoft.com/office/powerpoint/2010/main" val="3616648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Β’ Επίπεδο Επιμόρφωσης (2) </a:t>
            </a:r>
            <a:endParaRPr lang="el-GR" dirty="0"/>
          </a:p>
        </p:txBody>
      </p:sp>
      <p:sp>
        <p:nvSpPr>
          <p:cNvPr id="3" name="Θέση περιεχομένου 2"/>
          <p:cNvSpPr>
            <a:spLocks noGrp="1"/>
          </p:cNvSpPr>
          <p:nvPr>
            <p:ph idx="1"/>
          </p:nvPr>
        </p:nvSpPr>
        <p:spPr>
          <a:xfrm>
            <a:off x="685801" y="1412875"/>
            <a:ext cx="8072438" cy="4800600"/>
          </a:xfrm>
        </p:spPr>
        <p:txBody>
          <a:bodyPr/>
          <a:lstStyle/>
          <a:p>
            <a:pPr>
              <a:defRPr/>
            </a:pPr>
            <a:r>
              <a:rPr lang="el-GR" sz="2400" dirty="0" smtClean="0"/>
              <a:t>Το πρόγραμμα έχει διάρκεια 96 ώρες συν 18 ώρες πρακτική εφαρμογή στην τάξη  </a:t>
            </a:r>
          </a:p>
          <a:p>
            <a:pPr>
              <a:defRPr/>
            </a:pPr>
            <a:r>
              <a:rPr lang="el-GR" sz="2400" dirty="0" smtClean="0"/>
              <a:t>διεξάγεται εκτός σχολικού ωραρίου σε ειδικά εξοπλισμένα κέντρα, </a:t>
            </a:r>
            <a:r>
              <a:rPr lang="el-GR" sz="2400" b="1" dirty="0" smtClean="0"/>
              <a:t>Κέντρα Στήριξης Επιμόρφωσης - ΚΣΕ</a:t>
            </a:r>
            <a:r>
              <a:rPr lang="el-GR" sz="2400" dirty="0" smtClean="0"/>
              <a:t>, τα οποία συνήθως είναι σχολεία, σε όλη τη χώρα, από εξειδικευμένους επιμορφωτές, τους </a:t>
            </a:r>
            <a:r>
              <a:rPr lang="el-GR" sz="2400" b="1" dirty="0" smtClean="0"/>
              <a:t>επιμορφωτές ‘β’ επιπέδου’</a:t>
            </a:r>
            <a:r>
              <a:rPr lang="el-GR" sz="2400" dirty="0" smtClean="0"/>
              <a:t>, οι οποίοι έχουν εκπαιδευτεί κατάλληλα για το σκοπό αυτό σε Πανεπιστήμια, τα </a:t>
            </a:r>
            <a:r>
              <a:rPr lang="el-GR" sz="2400" b="1" dirty="0" smtClean="0"/>
              <a:t>Πανεπιστημιακά Κέντρα Εκπαίδευσης – ΠΑΚΕ</a:t>
            </a:r>
            <a:r>
              <a:rPr lang="el-GR" sz="2400" dirty="0" smtClean="0"/>
              <a:t>. </a:t>
            </a:r>
          </a:p>
          <a:p>
            <a:pPr lvl="1">
              <a:defRPr/>
            </a:pPr>
            <a:r>
              <a:rPr lang="el-GR" sz="2200" dirty="0" smtClean="0"/>
              <a:t>Η </a:t>
            </a:r>
            <a:r>
              <a:rPr lang="el-GR" sz="2200" b="1" dirty="0" smtClean="0"/>
              <a:t>επιμόρφωση β’ επιπέδου</a:t>
            </a:r>
            <a:r>
              <a:rPr lang="el-GR" sz="2200" dirty="0" smtClean="0"/>
              <a:t>, αποτελεί φυσική συνέχεια της </a:t>
            </a:r>
            <a:r>
              <a:rPr lang="el-GR" sz="2200" b="1" dirty="0" smtClean="0"/>
              <a:t>επιμόρφωσης ‘α’ επιπέδου’ </a:t>
            </a:r>
            <a:r>
              <a:rPr lang="el-GR" sz="2200" dirty="0" smtClean="0"/>
              <a:t>σε βασικές δεξιότητες ΤΠΕ.</a:t>
            </a:r>
          </a:p>
          <a:p>
            <a:pPr marL="82550" indent="0">
              <a:buFont typeface="Wingdings 2" panose="05020102010507070707" pitchFamily="18" charset="2"/>
              <a:buNone/>
              <a:defRPr/>
            </a:pPr>
            <a:r>
              <a:rPr lang="el-GR" sz="2400" dirty="0" smtClean="0"/>
              <a:t> </a:t>
            </a:r>
            <a:endParaRPr lang="el-GR" sz="2400" dirty="0"/>
          </a:p>
        </p:txBody>
      </p:sp>
      <p:sp>
        <p:nvSpPr>
          <p:cNvPr id="8090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DC351DA-5BC7-4FE8-B400-2C01912B824A}" type="slidenum">
              <a:rPr lang="en-US" sz="1200" smtClean="0">
                <a:solidFill>
                  <a:srgbClr val="B5A788"/>
                </a:solidFill>
              </a:rPr>
              <a:pPr>
                <a:spcBef>
                  <a:spcPct val="0"/>
                </a:spcBef>
                <a:buClrTx/>
                <a:buSzTx/>
                <a:buFontTx/>
                <a:buNone/>
              </a:pPr>
              <a:t>39</a:t>
            </a:fld>
            <a:endParaRPr lang="en-US" sz="1200" smtClean="0">
              <a:solidFill>
                <a:srgbClr val="B5A788"/>
              </a:solidFill>
            </a:endParaRPr>
          </a:p>
        </p:txBody>
      </p:sp>
    </p:spTree>
    <p:extLst>
      <p:ext uri="{BB962C8B-B14F-4D97-AF65-F5344CB8AC3E}">
        <p14:creationId xmlns:p14="http://schemas.microsoft.com/office/powerpoint/2010/main" val="651178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685800" y="1600200"/>
            <a:ext cx="8001000" cy="4525963"/>
          </a:xfrm>
        </p:spPr>
        <p:txBody>
          <a:bodyPr/>
          <a:lstStyle/>
          <a:p>
            <a:r>
              <a:rPr lang="el-GR" sz="2400" dirty="0"/>
              <a:t>Συνοπτική περιγραφή και ανάλυση της θέσης των ΤΠΕ στην ελληνική πρωτοβάθμια και δευτεροβάθμια εκπαίδευση. </a:t>
            </a:r>
          </a:p>
          <a:p>
            <a:pPr lvl="1"/>
            <a:r>
              <a:rPr lang="el-GR" sz="2000" dirty="0"/>
              <a:t>Οι ΤΠΕ αντιμετωπίζονται κυρίως ως </a:t>
            </a:r>
            <a:r>
              <a:rPr lang="el-GR" sz="2000" b="1" dirty="0"/>
              <a:t>αντικείμενο εκπαίδευσης </a:t>
            </a:r>
            <a:r>
              <a:rPr lang="el-GR" sz="2000" dirty="0"/>
              <a:t>και δευτερευόντως ως </a:t>
            </a:r>
            <a:r>
              <a:rPr lang="el-GR" sz="2000" b="1" dirty="0"/>
              <a:t>μέσο γνώσης</a:t>
            </a:r>
            <a:r>
              <a:rPr lang="el-GR" sz="2000" dirty="0"/>
              <a:t>, έρευνας και μάθησης σε όλο το εύρος του προγράμματος σπουδών. </a:t>
            </a:r>
          </a:p>
          <a:p>
            <a:r>
              <a:rPr lang="el-GR" sz="2400" dirty="0"/>
              <a:t>Δίνεται έμφαση </a:t>
            </a:r>
          </a:p>
          <a:p>
            <a:pPr lvl="1"/>
            <a:r>
              <a:rPr lang="el-GR" sz="2000" dirty="0"/>
              <a:t>Στην παρουσίαση των προγραμμάτων σπουδών του γνωστικού αντικειμένου της Πληροφορικής σε όλες τις βαθμίδες της γενικής εκπαίδευσης.</a:t>
            </a:r>
          </a:p>
          <a:p>
            <a:pPr lvl="1"/>
            <a:r>
              <a:rPr lang="el-GR" sz="2000" dirty="0"/>
              <a:t>Στα προγράμματα επιμόρφωσης εν ενεργεία εκπαιδευτικών που προωθούν τις ΤΠΕ  ως διδακτικό μέσο και ως εργαλείο μάθησης στα διάφορα γνωστικά αντικείμενα</a:t>
            </a:r>
            <a:endParaRPr lang="en-GB" sz="2000" dirty="0"/>
          </a:p>
          <a:p>
            <a:pPr marL="0" indent="0">
              <a:buNone/>
            </a:pPr>
            <a:endParaRPr lang="el-GR" dirty="0" smtClean="0"/>
          </a:p>
          <a:p>
            <a:pPr marL="0"/>
            <a:endParaRPr lang="el-GR" dirty="0"/>
          </a:p>
        </p:txBody>
      </p:sp>
    </p:spTree>
    <p:extLst>
      <p:ext uri="{BB962C8B-B14F-4D97-AF65-F5344CB8AC3E}">
        <p14:creationId xmlns:p14="http://schemas.microsoft.com/office/powerpoint/2010/main" val="1696496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Β’ Επίπεδο Επιμόρφωσης (3) </a:t>
            </a:r>
            <a:endParaRPr lang="el-GR" dirty="0"/>
          </a:p>
        </p:txBody>
      </p:sp>
      <p:sp>
        <p:nvSpPr>
          <p:cNvPr id="3" name="Θέση περιεχομένου 2"/>
          <p:cNvSpPr>
            <a:spLocks noGrp="1"/>
          </p:cNvSpPr>
          <p:nvPr>
            <p:ph idx="1"/>
          </p:nvPr>
        </p:nvSpPr>
        <p:spPr>
          <a:xfrm>
            <a:off x="609601" y="1341438"/>
            <a:ext cx="8148638" cy="4800600"/>
          </a:xfrm>
        </p:spPr>
        <p:txBody>
          <a:bodyPr>
            <a:normAutofit fontScale="92500" lnSpcReduction="10000"/>
          </a:bodyPr>
          <a:lstStyle/>
          <a:p>
            <a:pPr>
              <a:defRPr/>
            </a:pPr>
            <a:r>
              <a:rPr lang="el-GR" sz="2800" b="1" dirty="0" smtClean="0"/>
              <a:t>φιλόλογοι </a:t>
            </a:r>
            <a:r>
              <a:rPr lang="el-GR" sz="2800" dirty="0" smtClean="0"/>
              <a:t>(ΠΕ02)</a:t>
            </a:r>
            <a:r>
              <a:rPr lang="el-GR" sz="2800" b="1" dirty="0" smtClean="0"/>
              <a:t>, μαθηματικοί </a:t>
            </a:r>
            <a:r>
              <a:rPr lang="el-GR" sz="2800" dirty="0" smtClean="0"/>
              <a:t>(ΠΕ03)</a:t>
            </a:r>
            <a:r>
              <a:rPr lang="el-GR" sz="2800" b="1" dirty="0" smtClean="0"/>
              <a:t>, καθηγητές φυσικών επιστημών </a:t>
            </a:r>
            <a:r>
              <a:rPr lang="el-GR" sz="2800" dirty="0" smtClean="0"/>
              <a:t>(ΠΕ04)</a:t>
            </a:r>
            <a:r>
              <a:rPr lang="el-GR" sz="2800" b="1" dirty="0" smtClean="0"/>
              <a:t>, δάσκαλοι (ΠΕ70), νηπιαγωγοί </a:t>
            </a:r>
            <a:r>
              <a:rPr lang="el-GR" sz="2800" dirty="0" smtClean="0"/>
              <a:t>(ΠΕ60) και </a:t>
            </a:r>
            <a:r>
              <a:rPr lang="el-GR" sz="2800" b="1" dirty="0" smtClean="0"/>
              <a:t>πληροφορικής</a:t>
            </a:r>
            <a:r>
              <a:rPr lang="el-GR" sz="2800" dirty="0" smtClean="0"/>
              <a:t> (ΠΕ19/20). </a:t>
            </a:r>
          </a:p>
          <a:p>
            <a:pPr>
              <a:defRPr/>
            </a:pPr>
            <a:r>
              <a:rPr lang="el-GR" sz="2800" dirty="0" smtClean="0"/>
              <a:t>Η επιμόρφωση διεξάγεται σε πέντε επιμορφωτικές περιόδους, στο διάστημα 2009 - 2014 </a:t>
            </a:r>
          </a:p>
          <a:p>
            <a:pPr>
              <a:defRPr/>
            </a:pPr>
            <a:r>
              <a:rPr lang="el-GR" sz="2800" dirty="0" smtClean="0"/>
              <a:t>27.500 εκπαιδευτικοί. </a:t>
            </a:r>
          </a:p>
          <a:p>
            <a:pPr lvl="1">
              <a:defRPr/>
            </a:pPr>
            <a:r>
              <a:rPr lang="el-GR" sz="2400" b="1" dirty="0" smtClean="0"/>
              <a:t>Αντικείμενο της επιμόρφωσης </a:t>
            </a:r>
            <a:r>
              <a:rPr lang="el-GR" sz="2400" b="1" dirty="0"/>
              <a:t>Β</a:t>
            </a:r>
            <a:r>
              <a:rPr lang="el-GR" sz="2400" b="1" dirty="0" smtClean="0"/>
              <a:t>΄ επιπέδου</a:t>
            </a:r>
            <a:r>
              <a:rPr lang="el-GR" sz="2400" dirty="0" smtClean="0"/>
              <a:t> είναι η εκμάθηση των αρχών παιδαγωγικής αξιοποίησης των ΤΠΕ, η απόκτηση δεξιοτήτων, κατά κλάδο εκπαιδευτικών, για την παιδαγωγική αξιοποίηση εκπαιδευτικού λογισμικού και εργαλείων γενικής χρήσης και η καλλιέργεια του τρίπτυχου γνώσεις-δεξιότητες-στάσεις. </a:t>
            </a:r>
          </a:p>
          <a:p>
            <a:pPr marL="82550" indent="0">
              <a:buFont typeface="Wingdings 2" panose="05020102010507070707" pitchFamily="18" charset="2"/>
              <a:buNone/>
              <a:defRPr/>
            </a:pPr>
            <a:r>
              <a:rPr lang="el-GR" sz="2400" dirty="0" smtClean="0"/>
              <a:t> </a:t>
            </a:r>
            <a:endParaRPr lang="el-GR" sz="2400" dirty="0"/>
          </a:p>
        </p:txBody>
      </p:sp>
      <p:sp>
        <p:nvSpPr>
          <p:cNvPr id="8192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2A6B8D1-C449-4E2A-9168-E7AFE75A2E4F}" type="slidenum">
              <a:rPr lang="en-US" sz="1200" smtClean="0">
                <a:solidFill>
                  <a:srgbClr val="B5A788"/>
                </a:solidFill>
              </a:rPr>
              <a:pPr>
                <a:spcBef>
                  <a:spcPct val="0"/>
                </a:spcBef>
                <a:buClrTx/>
                <a:buSzTx/>
                <a:buFontTx/>
                <a:buNone/>
              </a:pPr>
              <a:t>40</a:t>
            </a:fld>
            <a:endParaRPr lang="en-US" sz="1200" smtClean="0">
              <a:solidFill>
                <a:srgbClr val="B5A788"/>
              </a:solidFill>
            </a:endParaRPr>
          </a:p>
        </p:txBody>
      </p:sp>
    </p:spTree>
    <p:extLst>
      <p:ext uri="{BB962C8B-B14F-4D97-AF65-F5344CB8AC3E}">
        <p14:creationId xmlns:p14="http://schemas.microsoft.com/office/powerpoint/2010/main" val="2654829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89846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2688611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smtClean="0"/>
              <a:t>Copyright</a:t>
            </a:r>
            <a:r>
              <a:rPr lang="el-GR" sz="2800" dirty="0" smtClean="0"/>
              <a:t> Πανεπιστήμιο Πατρών, Βασίλειος Κόμης. «Τεχνολογία τη Πληροφορίας και των Επικοινωνιών στην Εκπαίδευση: </a:t>
            </a:r>
            <a:r>
              <a:rPr lang="el-GR" sz="2800" dirty="0"/>
              <a:t>Η Πληροφορική και οι ΤΠΕ στην Ελληνική </a:t>
            </a:r>
            <a:r>
              <a:rPr lang="el-GR" sz="2800" dirty="0" smtClean="0"/>
              <a:t>Εκπαίδευση</a:t>
            </a:r>
            <a:r>
              <a:rPr lang="el-GR" sz="2800" dirty="0" smtClean="0"/>
              <a:t>». </a:t>
            </a:r>
            <a:r>
              <a:rPr lang="el-GR" sz="2800"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https://eclass.upatras.gr/courses/PN1400/</a:t>
            </a:r>
            <a:endParaRPr lang="el-GR" sz="2800" dirty="0" smtClean="0"/>
          </a:p>
          <a:p>
            <a:pPr marL="0" indent="0">
              <a:buNone/>
            </a:pPr>
            <a:endParaRPr lang="el-GR" dirty="0"/>
          </a:p>
        </p:txBody>
      </p:sp>
    </p:spTree>
    <p:extLst>
      <p:ext uri="{BB962C8B-B14F-4D97-AF65-F5344CB8AC3E}">
        <p14:creationId xmlns:p14="http://schemas.microsoft.com/office/powerpoint/2010/main" val="1537592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199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4</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4449"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340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fontAlgn="auto" hangingPunct="1">
              <a:spcAft>
                <a:spcPts val="0"/>
              </a:spcAft>
              <a:defRPr/>
            </a:pPr>
            <a:r>
              <a:rPr lang="el-GR" dirty="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1207852"/>
              </p:ext>
            </p:extLst>
          </p:nvPr>
        </p:nvGraphicFramePr>
        <p:xfrm>
          <a:off x="457199" y="1447800"/>
          <a:ext cx="8477252" cy="4767263"/>
        </p:xfrm>
        <a:graphic>
          <a:graphicData uri="http://schemas.openxmlformats.org/drawingml/2006/table">
            <a:tbl>
              <a:tblPr firstRow="1" bandRow="1">
                <a:tableStyleId>{8A107856-5554-42FB-B03E-39F5DBC370BA}</a:tableStyleId>
              </a:tblPr>
              <a:tblGrid>
                <a:gridCol w="4238626"/>
                <a:gridCol w="4238626"/>
              </a:tblGrid>
              <a:tr h="4767263">
                <a:tc>
                  <a:txBody>
                    <a:bodyPr/>
                    <a:lstStyle/>
                    <a:p>
                      <a:pPr lvl="0">
                        <a:buFont typeface="Arial" pitchFamily="34" charset="0"/>
                        <a:buChar char="•"/>
                      </a:pPr>
                      <a:r>
                        <a:rPr kumimoji="0" lang="el-GR" sz="2000" b="1" kern="1200" dirty="0" smtClean="0">
                          <a:solidFill>
                            <a:schemeClr val="dk1"/>
                          </a:solidFill>
                          <a:latin typeface="+mn-lt"/>
                          <a:ea typeface="+mn-ea"/>
                          <a:cs typeface="+mn-cs"/>
                        </a:rPr>
                        <a:t>Τεχνολογίες της Πληροφορίας και των Επικοινωνιών</a:t>
                      </a:r>
                      <a:endParaRPr kumimoji="0" lang="en-GB" sz="2000" b="1" kern="1200" dirty="0" smtClean="0">
                        <a:solidFill>
                          <a:schemeClr val="dk1"/>
                        </a:solidFill>
                        <a:latin typeface="+mn-lt"/>
                        <a:ea typeface="+mn-ea"/>
                        <a:cs typeface="+mn-cs"/>
                      </a:endParaRPr>
                    </a:p>
                    <a:p>
                      <a:pPr lvl="0">
                        <a:buFont typeface="Arial" pitchFamily="34" charset="0"/>
                        <a:buChar char="•"/>
                      </a:pPr>
                      <a:r>
                        <a:rPr kumimoji="0" lang="el-GR" sz="2000" b="1" kern="1200" dirty="0" smtClean="0">
                          <a:solidFill>
                            <a:schemeClr val="dk1"/>
                          </a:solidFill>
                          <a:latin typeface="+mn-lt"/>
                          <a:ea typeface="+mn-ea"/>
                          <a:cs typeface="+mn-cs"/>
                        </a:rPr>
                        <a:t>Πληροφορική και Εκπαίδευση</a:t>
                      </a:r>
                      <a:endParaRPr kumimoji="0" lang="en-GB" sz="2000" b="1" kern="1200" dirty="0" smtClean="0">
                        <a:solidFill>
                          <a:schemeClr val="dk1"/>
                        </a:solidFill>
                        <a:latin typeface="+mn-lt"/>
                        <a:ea typeface="+mn-ea"/>
                        <a:cs typeface="+mn-cs"/>
                      </a:endParaRPr>
                    </a:p>
                    <a:p>
                      <a:pPr lvl="0">
                        <a:buFont typeface="Arial" pitchFamily="34" charset="0"/>
                        <a:buChar char="•"/>
                      </a:pPr>
                      <a:r>
                        <a:rPr kumimoji="0" lang="el-GR" sz="2000" b="1" kern="1200" dirty="0" smtClean="0">
                          <a:solidFill>
                            <a:schemeClr val="dk1"/>
                          </a:solidFill>
                          <a:latin typeface="+mn-lt"/>
                          <a:ea typeface="+mn-ea"/>
                          <a:cs typeface="+mn-cs"/>
                        </a:rPr>
                        <a:t>Πληροφορική ως γνωστικό αντικείμενο</a:t>
                      </a:r>
                      <a:endParaRPr kumimoji="0" lang="en-GB" sz="2000" b="1" kern="1200" dirty="0" smtClean="0">
                        <a:solidFill>
                          <a:schemeClr val="dk1"/>
                        </a:solidFill>
                        <a:latin typeface="+mn-lt"/>
                        <a:ea typeface="+mn-ea"/>
                        <a:cs typeface="+mn-cs"/>
                      </a:endParaRPr>
                    </a:p>
                    <a:p>
                      <a:pPr lvl="0">
                        <a:buFont typeface="Arial" pitchFamily="34" charset="0"/>
                        <a:buChar char="•"/>
                      </a:pPr>
                      <a:r>
                        <a:rPr kumimoji="0" lang="el-GR" sz="2000" b="1" kern="1200" dirty="0" smtClean="0">
                          <a:solidFill>
                            <a:schemeClr val="dk1"/>
                          </a:solidFill>
                          <a:latin typeface="+mn-lt"/>
                          <a:ea typeface="+mn-ea"/>
                          <a:cs typeface="+mn-cs"/>
                        </a:rPr>
                        <a:t>Πρόγραμμα</a:t>
                      </a:r>
                      <a:r>
                        <a:rPr kumimoji="0" lang="el-GR" sz="2000" b="1" kern="1200" baseline="0" dirty="0" smtClean="0">
                          <a:solidFill>
                            <a:schemeClr val="dk1"/>
                          </a:solidFill>
                          <a:latin typeface="+mn-lt"/>
                          <a:ea typeface="+mn-ea"/>
                          <a:cs typeface="+mn-cs"/>
                        </a:rPr>
                        <a:t> Σπουδών</a:t>
                      </a:r>
                    </a:p>
                    <a:p>
                      <a:pPr lvl="0">
                        <a:buFont typeface="Arial" pitchFamily="34" charset="0"/>
                        <a:buChar char="•"/>
                      </a:pPr>
                      <a:r>
                        <a:rPr kumimoji="0" lang="el-GR" sz="2000" b="1" kern="1200" dirty="0" smtClean="0">
                          <a:solidFill>
                            <a:schemeClr val="dk1"/>
                          </a:solidFill>
                          <a:latin typeface="+mn-lt"/>
                          <a:ea typeface="+mn-ea"/>
                          <a:cs typeface="+mn-cs"/>
                        </a:rPr>
                        <a:t>Αναλυτικά προγράμματα πληροφορικής</a:t>
                      </a:r>
                    </a:p>
                    <a:p>
                      <a:pPr lvl="0">
                        <a:buFont typeface="Arial" pitchFamily="34" charset="0"/>
                        <a:buChar char="•"/>
                      </a:pPr>
                      <a:r>
                        <a:rPr kumimoji="0" lang="el-GR" sz="2000" b="1" kern="1200" dirty="0" smtClean="0">
                          <a:solidFill>
                            <a:schemeClr val="dk1"/>
                          </a:solidFill>
                          <a:latin typeface="+mn-lt"/>
                          <a:ea typeface="+mn-ea"/>
                          <a:cs typeface="+mn-cs"/>
                        </a:rPr>
                        <a:t>Ενιαίο Πλαίσιο Προγράμματος Σπουδών</a:t>
                      </a:r>
                      <a:endParaRPr kumimoji="0" lang="en-GB" sz="2000" b="1" kern="1200" dirty="0" smtClean="0">
                        <a:solidFill>
                          <a:schemeClr val="dk1"/>
                        </a:solidFill>
                        <a:latin typeface="+mn-lt"/>
                        <a:ea typeface="+mn-ea"/>
                        <a:cs typeface="+mn-cs"/>
                      </a:endParaRPr>
                    </a:p>
                    <a:p>
                      <a:pPr lvl="0">
                        <a:buFont typeface="Arial" pitchFamily="34" charset="0"/>
                        <a:buChar char="•"/>
                      </a:pPr>
                      <a:r>
                        <a:rPr kumimoji="0" lang="el-GR" sz="2000" b="1" kern="1200" dirty="0" smtClean="0">
                          <a:solidFill>
                            <a:schemeClr val="dk1"/>
                          </a:solidFill>
                          <a:latin typeface="+mn-lt"/>
                          <a:ea typeface="+mn-ea"/>
                          <a:cs typeface="+mn-cs"/>
                        </a:rPr>
                        <a:t>Διαθεματικό Ενιαίο Πλαίσιο Προγράμματος Σπουδών</a:t>
                      </a:r>
                      <a:endParaRPr kumimoji="0" lang="en-GB" sz="2000" b="1" kern="1200" dirty="0" smtClean="0">
                        <a:solidFill>
                          <a:schemeClr val="dk1"/>
                        </a:solidFill>
                        <a:latin typeface="+mn-lt"/>
                        <a:ea typeface="+mn-ea"/>
                        <a:cs typeface="+mn-cs"/>
                      </a:endParaRPr>
                    </a:p>
                    <a:p>
                      <a:pPr lvl="0">
                        <a:buFont typeface="Arial" pitchFamily="34" charset="0"/>
                        <a:buNone/>
                      </a:pP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endParaRPr lang="en-GB" sz="2000" dirty="0"/>
                    </a:p>
                  </a:txBody>
                  <a:tcPr/>
                </a:tc>
                <a:tc>
                  <a:txBody>
                    <a:bodyPr/>
                    <a:lstStyle/>
                    <a:p>
                      <a:pPr lvl="0">
                        <a:buFont typeface="Arial" pitchFamily="34" charset="0"/>
                        <a:buChar char="•"/>
                      </a:pPr>
                      <a:r>
                        <a:rPr kumimoji="0" lang="el-GR" sz="2000" b="1" kern="1200" dirty="0" smtClean="0">
                          <a:solidFill>
                            <a:schemeClr val="dk1"/>
                          </a:solidFill>
                          <a:latin typeface="+mn-lt"/>
                          <a:ea typeface="+mn-ea"/>
                          <a:cs typeface="+mn-cs"/>
                        </a:rPr>
                        <a:t>Μοντέλα ένταξης της πληροφορικής στην εκπαίδευση</a:t>
                      </a:r>
                      <a:endParaRPr kumimoji="0" lang="en-US" sz="20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 Επιμόρφωση</a:t>
                      </a:r>
                      <a:r>
                        <a:rPr kumimoji="0" lang="el-GR" sz="2000" b="1" kern="1200" baseline="0" dirty="0" smtClean="0">
                          <a:solidFill>
                            <a:schemeClr val="dk1"/>
                          </a:solidFill>
                          <a:latin typeface="+mn-lt"/>
                          <a:ea typeface="+mn-ea"/>
                          <a:cs typeface="+mn-cs"/>
                        </a:rPr>
                        <a:t> εκπαιδευτικών πληροφορικής</a:t>
                      </a:r>
                      <a:r>
                        <a:rPr kumimoji="0" lang="el-GR" sz="2000" b="1" kern="1200" dirty="0" smtClean="0">
                          <a:solidFill>
                            <a:schemeClr val="dk1"/>
                          </a:solidFill>
                          <a:latin typeface="+mn-lt"/>
                          <a:ea typeface="+mn-ea"/>
                          <a:cs typeface="+mn-cs"/>
                        </a:rPr>
                        <a:t> </a:t>
                      </a:r>
                      <a:endParaRPr kumimoji="0" lang="en-GB" sz="2000" b="1" kern="1200" dirty="0" smtClean="0">
                        <a:solidFill>
                          <a:schemeClr val="dk1"/>
                        </a:solidFill>
                        <a:latin typeface="+mn-lt"/>
                        <a:ea typeface="+mn-ea"/>
                        <a:cs typeface="+mn-cs"/>
                      </a:endParaRPr>
                    </a:p>
                    <a:p>
                      <a:pPr lvl="0">
                        <a:buFont typeface="Arial" pitchFamily="34" charset="0"/>
                        <a:buChar char="•"/>
                      </a:pPr>
                      <a:r>
                        <a:rPr kumimoji="0" lang="el-GR" sz="2000" b="1" kern="1200" dirty="0" smtClean="0">
                          <a:solidFill>
                            <a:schemeClr val="dk1"/>
                          </a:solidFill>
                          <a:latin typeface="+mn-lt"/>
                          <a:ea typeface="+mn-ea"/>
                          <a:cs typeface="+mn-cs"/>
                        </a:rPr>
                        <a:t> Επιμόρφωση</a:t>
                      </a:r>
                      <a:r>
                        <a:rPr kumimoji="0" lang="el-GR" sz="2000" b="1" kern="1200" baseline="0" dirty="0" smtClean="0">
                          <a:solidFill>
                            <a:schemeClr val="dk1"/>
                          </a:solidFill>
                          <a:latin typeface="+mn-lt"/>
                          <a:ea typeface="+mn-ea"/>
                          <a:cs typeface="+mn-cs"/>
                        </a:rPr>
                        <a:t> εκπαιδευτικών πληροφορικής</a:t>
                      </a:r>
                      <a:r>
                        <a:rPr kumimoji="0" lang="el-GR" sz="2000" b="1" kern="1200" dirty="0" smtClean="0">
                          <a:solidFill>
                            <a:schemeClr val="dk1"/>
                          </a:solidFill>
                          <a:latin typeface="+mn-lt"/>
                          <a:ea typeface="+mn-ea"/>
                          <a:cs typeface="+mn-cs"/>
                        </a:rPr>
                        <a:t> </a:t>
                      </a:r>
                      <a:endParaRPr kumimoji="0" lang="en-GB" sz="2000" b="1" kern="1200" dirty="0" smtClean="0">
                        <a:solidFill>
                          <a:schemeClr val="dk1"/>
                        </a:solidFill>
                        <a:latin typeface="+mn-lt"/>
                        <a:ea typeface="+mn-ea"/>
                        <a:cs typeface="+mn-cs"/>
                      </a:endParaRPr>
                    </a:p>
                    <a:p>
                      <a:pPr lvl="0">
                        <a:lnSpc>
                          <a:spcPct val="150000"/>
                        </a:lnSpc>
                        <a:buFont typeface="Arial" pitchFamily="34" charset="0"/>
                        <a:buNone/>
                      </a:pPr>
                      <a:endParaRPr lang="en-GB" sz="2000" dirty="0"/>
                    </a:p>
                  </a:txBody>
                  <a:tcPr/>
                </a:tc>
              </a:tr>
            </a:tbl>
          </a:graphicData>
        </a:graphic>
      </p:graphicFrame>
      <p:sp>
        <p:nvSpPr>
          <p:cNvPr id="19468"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CCB0F6C-17E9-4889-8422-5F85CE383207}"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3402428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74638"/>
            <a:ext cx="8401050" cy="1225550"/>
          </a:xfrm>
        </p:spPr>
        <p:txBody>
          <a:bodyPr>
            <a:noAutofit/>
          </a:bodyPr>
          <a:lstStyle/>
          <a:p>
            <a:pPr eaLnBrk="1" fontAlgn="auto" hangingPunct="1">
              <a:spcAft>
                <a:spcPts val="0"/>
              </a:spcAft>
              <a:defRPr/>
            </a:pPr>
            <a:r>
              <a:rPr lang="el-GR" sz="4000" b="1" dirty="0" smtClean="0"/>
              <a:t>Πρόγραμμα Σπουδών </a:t>
            </a:r>
            <a:br>
              <a:rPr lang="el-GR" sz="4000" b="1" dirty="0" smtClean="0"/>
            </a:br>
            <a:r>
              <a:rPr lang="el-GR" sz="4000" b="1" dirty="0" smtClean="0"/>
              <a:t>Αναλυτικό Πρόγραμμα Σπουδών </a:t>
            </a:r>
            <a:endParaRPr lang="en-US" sz="4000" b="1" dirty="0" smtClean="0">
              <a:solidFill>
                <a:schemeClr val="tx2">
                  <a:satMod val="130000"/>
                </a:schemeClr>
              </a:solidFill>
            </a:endParaRPr>
          </a:p>
        </p:txBody>
      </p:sp>
      <p:sp>
        <p:nvSpPr>
          <p:cNvPr id="21507" name="Content Placeholder 5"/>
          <p:cNvSpPr>
            <a:spLocks noGrp="1"/>
          </p:cNvSpPr>
          <p:nvPr>
            <p:ph idx="1"/>
          </p:nvPr>
        </p:nvSpPr>
        <p:spPr>
          <a:xfrm>
            <a:off x="685800" y="1785938"/>
            <a:ext cx="8248650" cy="4462462"/>
          </a:xfrm>
        </p:spPr>
        <p:txBody>
          <a:bodyPr>
            <a:normAutofit/>
          </a:bodyPr>
          <a:lstStyle/>
          <a:p>
            <a:r>
              <a:rPr lang="el-GR" b="1" dirty="0" smtClean="0"/>
              <a:t>Πρόγραμμα Σπουδών</a:t>
            </a:r>
            <a:r>
              <a:rPr lang="el-GR" dirty="0" smtClean="0"/>
              <a:t>: </a:t>
            </a:r>
          </a:p>
          <a:p>
            <a:pPr lvl="1"/>
            <a:r>
              <a:rPr lang="el-GR" dirty="0" smtClean="0"/>
              <a:t>περιγράφει τις βασικές αρχές σχετικά με το </a:t>
            </a:r>
            <a:r>
              <a:rPr lang="el-GR" b="1" dirty="0" smtClean="0"/>
              <a:t>τι</a:t>
            </a:r>
            <a:r>
              <a:rPr lang="el-GR" dirty="0" smtClean="0"/>
              <a:t>, το </a:t>
            </a:r>
            <a:r>
              <a:rPr lang="el-GR" b="1" dirty="0" smtClean="0"/>
              <a:t>πώς</a:t>
            </a:r>
            <a:r>
              <a:rPr lang="el-GR" dirty="0" smtClean="0"/>
              <a:t> και το </a:t>
            </a:r>
            <a:r>
              <a:rPr lang="el-GR" b="1" dirty="0" smtClean="0"/>
              <a:t>γιατί</a:t>
            </a:r>
            <a:r>
              <a:rPr lang="el-GR" dirty="0" smtClean="0"/>
              <a:t> ενός γνωστικού αντικειμένου (μαθήματος)</a:t>
            </a:r>
          </a:p>
          <a:p>
            <a:r>
              <a:rPr lang="el-GR" b="1" dirty="0" smtClean="0"/>
              <a:t>Αναλυτικό Πρόγραμμα Σπουδών</a:t>
            </a:r>
            <a:r>
              <a:rPr lang="el-GR" dirty="0" smtClean="0"/>
              <a:t>: </a:t>
            </a:r>
          </a:p>
          <a:p>
            <a:pPr lvl="1"/>
            <a:r>
              <a:rPr lang="el-GR" dirty="0" smtClean="0"/>
              <a:t>εξειδικεύει το πρόγραμμα σπουδών παρέχοντας αναλυτικές πληροφορίες συχνά σε επίπεδο διδακτικής ώρας ή ενότητας διδακτικών ωρών   </a:t>
            </a:r>
            <a:endParaRPr lang="en-US" u="sng" dirty="0" smtClean="0"/>
          </a:p>
          <a:p>
            <a:pPr marL="0" indent="0">
              <a:buNone/>
            </a:pPr>
            <a:endParaRPr lang="en-GB" sz="2800" dirty="0" smtClean="0"/>
          </a:p>
        </p:txBody>
      </p:sp>
      <p:sp>
        <p:nvSpPr>
          <p:cNvPr id="215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2CF8746-F285-4863-9062-592D45C1979D}" type="slidenum">
              <a:rPr lang="en-US" sz="1200" smtClean="0">
                <a:solidFill>
                  <a:srgbClr val="B5A788"/>
                </a:solidFill>
              </a:rPr>
              <a:pPr>
                <a:spcBef>
                  <a:spcPct val="0"/>
                </a:spcBef>
                <a:buClrTx/>
                <a:buSzTx/>
                <a:buFontTx/>
                <a:buNone/>
              </a:pPr>
              <a:t>6</a:t>
            </a:fld>
            <a:endParaRPr lang="en-US" sz="1200" smtClean="0">
              <a:solidFill>
                <a:srgbClr val="B5A788"/>
              </a:solidFill>
            </a:endParaRPr>
          </a:p>
        </p:txBody>
      </p:sp>
    </p:spTree>
    <p:extLst>
      <p:ext uri="{BB962C8B-B14F-4D97-AF65-F5344CB8AC3E}">
        <p14:creationId xmlns:p14="http://schemas.microsoft.com/office/powerpoint/2010/main" val="31097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Διδακτικό υλικό		</a:t>
            </a:r>
            <a:endParaRPr lang="el-GR" dirty="0"/>
          </a:p>
        </p:txBody>
      </p:sp>
      <p:sp>
        <p:nvSpPr>
          <p:cNvPr id="23555" name="Θέση περιεχομένου 2"/>
          <p:cNvSpPr>
            <a:spLocks noGrp="1"/>
          </p:cNvSpPr>
          <p:nvPr>
            <p:ph idx="1"/>
          </p:nvPr>
        </p:nvSpPr>
        <p:spPr>
          <a:xfrm>
            <a:off x="609600" y="1600200"/>
            <a:ext cx="8077200" cy="4525963"/>
          </a:xfrm>
        </p:spPr>
        <p:txBody>
          <a:bodyPr/>
          <a:lstStyle/>
          <a:p>
            <a:r>
              <a:rPr lang="el-GR" dirty="0" smtClean="0"/>
              <a:t>Βιβλίο μαθητή</a:t>
            </a:r>
          </a:p>
          <a:p>
            <a:r>
              <a:rPr lang="el-GR" dirty="0" smtClean="0"/>
              <a:t>Τετράδιο εργασιών</a:t>
            </a:r>
          </a:p>
          <a:p>
            <a:r>
              <a:rPr lang="el-GR" dirty="0" smtClean="0"/>
              <a:t>Βιβλίο καθηγητή </a:t>
            </a:r>
          </a:p>
          <a:p>
            <a:r>
              <a:rPr lang="el-GR" dirty="0" smtClean="0"/>
              <a:t>Εκπαιδευτικό λογισμικό </a:t>
            </a:r>
          </a:p>
          <a:p>
            <a:r>
              <a:rPr lang="el-GR" dirty="0" smtClean="0"/>
              <a:t>Άλλο υλικό (εποπτικά μέσα, εκπαιδευτικό λογισμικό κλπ.)</a:t>
            </a:r>
          </a:p>
        </p:txBody>
      </p:sp>
      <p:sp>
        <p:nvSpPr>
          <p:cNvPr id="2355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A7C8C9-593B-4415-ABEC-CA328198F7F9}" type="slidenum">
              <a:rPr lang="en-US" smtClean="0">
                <a:solidFill>
                  <a:srgbClr val="B5A788"/>
                </a:solidFill>
                <a:latin typeface="Gill Sans MT" panose="020B0502020104020203" pitchFamily="34" charset="0"/>
              </a:rPr>
              <a:pPr/>
              <a:t>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03418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74638"/>
            <a:ext cx="8248650" cy="1225550"/>
          </a:xfrm>
        </p:spPr>
        <p:txBody>
          <a:bodyPr>
            <a:noAutofit/>
          </a:bodyPr>
          <a:lstStyle/>
          <a:p>
            <a:pPr eaLnBrk="1" fontAlgn="auto" hangingPunct="1">
              <a:spcAft>
                <a:spcPts val="0"/>
              </a:spcAft>
              <a:defRPr/>
            </a:pPr>
            <a:r>
              <a:rPr lang="el-GR" b="1" dirty="0" smtClean="0"/>
              <a:t>Ελληνικά Προγράμματα Σπουδών</a:t>
            </a:r>
            <a:endParaRPr lang="en-US" b="1" dirty="0" smtClean="0">
              <a:solidFill>
                <a:schemeClr val="tx2">
                  <a:satMod val="130000"/>
                </a:schemeClr>
              </a:solidFill>
            </a:endParaRPr>
          </a:p>
        </p:txBody>
      </p:sp>
      <p:sp>
        <p:nvSpPr>
          <p:cNvPr id="24579" name="Content Placeholder 5"/>
          <p:cNvSpPr>
            <a:spLocks noGrp="1"/>
          </p:cNvSpPr>
          <p:nvPr>
            <p:ph idx="1"/>
          </p:nvPr>
        </p:nvSpPr>
        <p:spPr>
          <a:xfrm>
            <a:off x="838200" y="1500188"/>
            <a:ext cx="8096250" cy="4748212"/>
          </a:xfrm>
        </p:spPr>
        <p:txBody>
          <a:bodyPr>
            <a:normAutofit fontScale="92500" lnSpcReduction="10000"/>
          </a:bodyPr>
          <a:lstStyle/>
          <a:p>
            <a:r>
              <a:rPr lang="el-GR" dirty="0" smtClean="0"/>
              <a:t>Τα πλήρη προγράμματα ανά βαθμίδα και εκπαίδευση καθώς και το Πλαίσιο Προγράμματος Σπουδών Πληροφορικής και το Διαθεματικό Πλαίσιο Προγράμματος Σπουδών του πρώην Παιδαγωγικού Ινστιτούτου (νυν Ινστιτούτο Εκπαιδευτικής Πολιτικής):</a:t>
            </a:r>
            <a:endParaRPr lang="en-GB" dirty="0" smtClean="0"/>
          </a:p>
          <a:p>
            <a:pPr lvl="1"/>
            <a:r>
              <a:rPr lang="el-GR" u="sng" dirty="0" smtClean="0">
                <a:hlinkClick r:id="rId3" tooltip="Σύνδεσμος Παιδαγωγικού Ινστιτούτου"/>
              </a:rPr>
              <a:t>http://www.pi-schools.gr</a:t>
            </a:r>
            <a:endParaRPr lang="en-US" u="sng" dirty="0" smtClean="0"/>
          </a:p>
          <a:p>
            <a:r>
              <a:rPr lang="el-GR" dirty="0" err="1" smtClean="0"/>
              <a:t>Ιστότοπος</a:t>
            </a:r>
            <a:r>
              <a:rPr lang="el-GR" dirty="0" smtClean="0"/>
              <a:t> Ψηφιακό Σχολείο (Υπουργείο Παιδείας)</a:t>
            </a:r>
            <a:endParaRPr lang="en-US" dirty="0" smtClean="0"/>
          </a:p>
          <a:p>
            <a:pPr lvl="1"/>
            <a:r>
              <a:rPr lang="en-US" u="sng" dirty="0" smtClean="0">
                <a:hlinkClick r:id="rId4" tooltip="Ιστότοπος Ψηφιακό Σχολείο"/>
              </a:rPr>
              <a:t>http://digitalschool.minedu.gov.gr/</a:t>
            </a:r>
            <a:r>
              <a:rPr lang="en-US" u="sng" dirty="0" smtClean="0"/>
              <a:t> </a:t>
            </a:r>
          </a:p>
          <a:p>
            <a:endParaRPr lang="en-GB" sz="2400" dirty="0" smtClean="0"/>
          </a:p>
        </p:txBody>
      </p:sp>
      <p:sp>
        <p:nvSpPr>
          <p:cNvPr id="245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9856CC5-4021-4FAF-8F77-67E25767FB2F}" type="slidenum">
              <a:rPr lang="en-US" sz="1200" smtClean="0">
                <a:solidFill>
                  <a:srgbClr val="B5A788"/>
                </a:solidFill>
              </a:rPr>
              <a:pPr>
                <a:spcBef>
                  <a:spcPct val="0"/>
                </a:spcBef>
                <a:buClrTx/>
                <a:buSzTx/>
                <a:buFontTx/>
                <a:buNone/>
              </a:pPr>
              <a:t>8</a:t>
            </a:fld>
            <a:endParaRPr lang="en-US" sz="1200" smtClean="0">
              <a:solidFill>
                <a:srgbClr val="B5A788"/>
              </a:solidFill>
            </a:endParaRPr>
          </a:p>
        </p:txBody>
      </p:sp>
    </p:spTree>
    <p:extLst>
      <p:ext uri="{BB962C8B-B14F-4D97-AF65-F5344CB8AC3E}">
        <p14:creationId xmlns:p14="http://schemas.microsoft.com/office/powerpoint/2010/main" val="263687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458200" cy="1143000"/>
          </a:xfrm>
        </p:spPr>
        <p:txBody>
          <a:bodyPr>
            <a:noAutofit/>
          </a:bodyPr>
          <a:lstStyle/>
          <a:p>
            <a:pPr>
              <a:defRPr/>
            </a:pPr>
            <a:r>
              <a:rPr lang="el-GR" dirty="0" smtClean="0"/>
              <a:t>Πληροφορική &amp; ΤΠΕ στην ελληνική εκπαίδευση </a:t>
            </a:r>
            <a:endParaRPr lang="el-GR" dirty="0"/>
          </a:p>
        </p:txBody>
      </p:sp>
      <p:sp>
        <p:nvSpPr>
          <p:cNvPr id="26627" name="Θέση περιεχομένου 2"/>
          <p:cNvSpPr>
            <a:spLocks noGrp="1"/>
          </p:cNvSpPr>
          <p:nvPr>
            <p:ph idx="1"/>
          </p:nvPr>
        </p:nvSpPr>
        <p:spPr>
          <a:xfrm>
            <a:off x="609600" y="1600200"/>
            <a:ext cx="8077200" cy="4525963"/>
          </a:xfrm>
        </p:spPr>
        <p:txBody>
          <a:bodyPr/>
          <a:lstStyle/>
          <a:p>
            <a:pPr>
              <a:defRPr/>
            </a:pPr>
            <a:r>
              <a:rPr lang="el-GR" dirty="0" smtClean="0"/>
              <a:t>Ιδιαιτερότητες της ελληνικής περίπτωσης</a:t>
            </a:r>
          </a:p>
          <a:p>
            <a:pPr lvl="1">
              <a:defRPr/>
            </a:pPr>
            <a:r>
              <a:rPr lang="el-GR" dirty="0" smtClean="0"/>
              <a:t>Αρχικά</a:t>
            </a:r>
          </a:p>
          <a:p>
            <a:pPr lvl="2">
              <a:defRPr/>
            </a:pPr>
            <a:r>
              <a:rPr lang="el-GR" dirty="0" err="1" smtClean="0"/>
              <a:t>Τεχνοκεντρικό</a:t>
            </a:r>
            <a:r>
              <a:rPr lang="el-GR" dirty="0" smtClean="0"/>
              <a:t> μοντέλο </a:t>
            </a:r>
          </a:p>
          <a:p>
            <a:pPr lvl="2">
              <a:defRPr/>
            </a:pPr>
            <a:r>
              <a:rPr lang="el-GR" dirty="0" smtClean="0"/>
              <a:t>Μικρή έμφαση στην επιμόρφωση των εκπαιδευτικών</a:t>
            </a:r>
          </a:p>
          <a:p>
            <a:pPr lvl="1">
              <a:defRPr/>
            </a:pPr>
            <a:r>
              <a:rPr lang="el-GR" dirty="0" smtClean="0"/>
              <a:t>Τελευταία χρόνια </a:t>
            </a:r>
          </a:p>
          <a:p>
            <a:pPr lvl="2">
              <a:defRPr/>
            </a:pPr>
            <a:r>
              <a:rPr lang="el-GR" dirty="0" smtClean="0"/>
              <a:t>Πραγματολογικό μοντέλο </a:t>
            </a:r>
          </a:p>
          <a:p>
            <a:pPr lvl="2">
              <a:defRPr/>
            </a:pPr>
            <a:r>
              <a:rPr lang="el-GR" dirty="0" smtClean="0"/>
              <a:t>Επιμόρφωση όλων των εκπαιδευτικών  </a:t>
            </a:r>
          </a:p>
          <a:p>
            <a:pPr marL="82550" indent="0">
              <a:buFont typeface="Wingdings 2" panose="05020102010507070707" pitchFamily="18" charset="2"/>
              <a:buNone/>
              <a:defRPr/>
            </a:pPr>
            <a:endParaRPr lang="el-GR" dirty="0" smtClean="0"/>
          </a:p>
        </p:txBody>
      </p:sp>
      <p:sp>
        <p:nvSpPr>
          <p:cNvPr id="26629"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D68189-7D26-4388-9775-22F011FDDC81}" type="slidenum">
              <a:rPr lang="en-US" smtClean="0">
                <a:solidFill>
                  <a:srgbClr val="B5A788"/>
                </a:solidFill>
                <a:latin typeface="Gill Sans MT" panose="020B0502020104020203" pitchFamily="34" charset="0"/>
              </a:rPr>
              <a:pPr/>
              <a:t>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3600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251</TotalTime>
  <Words>2974</Words>
  <Application>Microsoft Office PowerPoint</Application>
  <PresentationFormat>Προβολή στην οθόνη (4:3)</PresentationFormat>
  <Paragraphs>331</Paragraphs>
  <Slides>45</Slides>
  <Notes>32</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IV-ICTEGroup.GR.new</vt:lpstr>
      <vt:lpstr>Τίτλος Μαθήματος</vt:lpstr>
      <vt:lpstr>Άδειες Χρήσης</vt:lpstr>
      <vt:lpstr>Χρηματοδότηση</vt:lpstr>
      <vt:lpstr>Σκοποί  ενότητας</vt:lpstr>
      <vt:lpstr>Έννοιες – Κλειδιά</vt:lpstr>
      <vt:lpstr>Πρόγραμμα Σπουδών  Αναλυτικό Πρόγραμμα Σπουδών </vt:lpstr>
      <vt:lpstr>Διδακτικό υλικό  </vt:lpstr>
      <vt:lpstr>Ελληνικά Προγράμματα Σπουδών</vt:lpstr>
      <vt:lpstr>Πληροφορική &amp; ΤΠΕ στην ελληνική εκπαίδευση </vt:lpstr>
      <vt:lpstr>Ιστορική αναδρομή</vt:lpstr>
      <vt:lpstr>Χρονολογική εξέλιξη της Πληροφορικής &amp; των ΤΠΕ στην ελληνική εκπαίδευση</vt:lpstr>
      <vt:lpstr>Πρότυπα ένταξης της Πληροφορικής στην ελληνική εκπαίδευση</vt:lpstr>
      <vt:lpstr>Οι ΤΠΕ στην προσχολική και την πρωτοβάθμια εκπαίδευση</vt:lpstr>
      <vt:lpstr>Οι ΤΠΕ στην προσχολική εκπαίδευση</vt:lpstr>
      <vt:lpstr>Άξονες περιεχομένου προγράμματος σπουδών στο Νηπιαγωγείο</vt:lpstr>
      <vt:lpstr>Δείγμα αναλυτικού προγράμματος για το Νηπιαγωγείο</vt:lpstr>
      <vt:lpstr>Οι ΤΠΕ στην πρωτοβάθμια εκπαίδευση (Σκοπός)</vt:lpstr>
      <vt:lpstr>Άξονες υλοποίησης του σκοπού της Πληροφορικής στο Δημοτικό</vt:lpstr>
      <vt:lpstr>Δείγμα αναλυτικού προγράμματος</vt:lpstr>
      <vt:lpstr>Τρόποι ένταξης των ΤΠΕ στο Δημοτικό</vt:lpstr>
      <vt:lpstr>Ο υπολογιστής στην τάξη (1)</vt:lpstr>
      <vt:lpstr>Ο υπολογιστής στην τάξη (2)</vt:lpstr>
      <vt:lpstr>Εργαστήριο Πληροφορικής</vt:lpstr>
      <vt:lpstr>Μεικτή προσέγγιση</vt:lpstr>
      <vt:lpstr>Οι ΤΠΕ στο Γυμνάσιο</vt:lpstr>
      <vt:lpstr>Ο σκοπός διδασκαλίας της πληροφορικής στο Γυμνάσιο (1/2)</vt:lpstr>
      <vt:lpstr>Ο σκοπός διδασκαλίας της πληροφορικής στο Γυμνάσιο (1/2)</vt:lpstr>
      <vt:lpstr>Άξονες υλοποίησης του σκοπού της Πληροφορικής στο Γυμνάσιο</vt:lpstr>
      <vt:lpstr>Οι ΤΠΕ στο Λύκειο</vt:lpstr>
      <vt:lpstr>Γενικός Σκοπός της Πληροφορικής στο Ενιαίο Λύκειο</vt:lpstr>
      <vt:lpstr>Άξονες υλοποίησης του γενικού σκοπού στο Λύκειο</vt:lpstr>
      <vt:lpstr>Οι ΤΠΕ ως διδακτικό και μαθησιακό μέσο στην ελληνική εκπαίδευση</vt:lpstr>
      <vt:lpstr>Στόχοι της «Οδύσσειας»</vt:lpstr>
      <vt:lpstr>Α’ Επίπεδο Επιμόρφωσης </vt:lpstr>
      <vt:lpstr>Στοιχεία επιμόρφωσης Α’ επιπέδου </vt:lpstr>
      <vt:lpstr>Τρέχουσα κατάσταση (1) </vt:lpstr>
      <vt:lpstr>Τρέχουσα κατάσταση (2)</vt:lpstr>
      <vt:lpstr>Β’ Επίπεδο Επιμόρφωσης (1) </vt:lpstr>
      <vt:lpstr>Β’ Επίπεδο Επιμόρφωσης (2) </vt:lpstr>
      <vt:lpstr>Β’ Επίπεδο Επιμόρφωσης (3) </vt:lpstr>
      <vt:lpstr>Σημειωματα</vt:lpstr>
      <vt:lpstr>Σημείωμα Ιστορικού Εκδόσεων Έργου</vt:lpstr>
      <vt:lpstr>Σημείωμα Αναφοράς </vt:lpstr>
      <vt:lpstr>Σημείωμα Αδειοδότησης</vt:lpstr>
      <vt:lpstr>Τέλος 4ης Ενότητας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94</cp:revision>
  <dcterms:created xsi:type="dcterms:W3CDTF">2014-12-10T08:52:23Z</dcterms:created>
  <dcterms:modified xsi:type="dcterms:W3CDTF">2015-07-21T07:13:08Z</dcterms:modified>
</cp:coreProperties>
</file>