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50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62" r:id="rId11"/>
    <p:sldId id="363" r:id="rId12"/>
    <p:sldId id="344" r:id="rId13"/>
    <p:sldId id="345" r:id="rId14"/>
    <p:sldId id="346" r:id="rId15"/>
    <p:sldId id="347" r:id="rId16"/>
    <p:sldId id="280" r:id="rId17"/>
    <p:sldId id="290" r:id="rId18"/>
    <p:sldId id="295" r:id="rId19"/>
    <p:sldId id="299" r:id="rId20"/>
    <p:sldId id="292" r:id="rId21"/>
    <p:sldId id="291" r:id="rId22"/>
    <p:sldId id="294" r:id="rId23"/>
    <p:sldId id="361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2586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ΜΟΝΤΕΛΟ ΕΝΔΟΩΚΕΑΝΙΟΥ ΜΑΓΜΑΤΙΣΜΟΥ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ΜΟΝΤΕΛΟ ΕΝΔΟΗΠΕΙΡΩΤΙΚΟΥ ΜΑΓΜΑΤΙΣΜΟΥ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ΓΡΑΝΙΤΙΚΑ ΠΕΤΡΩΜΑΤΑ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Γρανιτικά Πετρώματα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Εκτός από τα ηπειρωτικά τόξα εμφανίζονται επίσης σε περιοχές σύγκρουσης και σε ζώνες διάρρηξης (μη </a:t>
            </a:r>
            <a:r>
              <a:rPr lang="el-GR" dirty="0" err="1" smtClean="0"/>
              <a:t>ορογενετικές</a:t>
            </a:r>
            <a:r>
              <a:rPr lang="el-GR" dirty="0" smtClean="0"/>
              <a:t> περιοχές) </a:t>
            </a:r>
          </a:p>
          <a:p>
            <a:r>
              <a:rPr lang="el-GR" dirty="0" smtClean="0"/>
              <a:t>Εμφανίζονται σε περιοχές πάχυνσης του φλοιού και απαιτείται θερμική διαταραχή (π.χ. </a:t>
            </a:r>
            <a:r>
              <a:rPr lang="el-GR" dirty="0" err="1" smtClean="0"/>
              <a:t>θερμοκηλίδα</a:t>
            </a:r>
            <a:r>
              <a:rPr lang="el-GR" dirty="0" smtClean="0"/>
              <a:t> ή αυξημένη γεωθερμική βαθμίδα)</a:t>
            </a:r>
          </a:p>
          <a:p>
            <a:r>
              <a:rPr lang="el-GR" dirty="0" smtClean="0"/>
              <a:t>Μεγάλος όγκος γρανιτικών πετρωμάτων </a:t>
            </a:r>
            <a:r>
              <a:rPr lang="el-GR" u="sng" dirty="0" smtClean="0"/>
              <a:t>ΔΕΝ</a:t>
            </a:r>
            <a:r>
              <a:rPr lang="el-GR" dirty="0" smtClean="0"/>
              <a:t> μπορεί να παραχθεί από διαφοροποίηση </a:t>
            </a:r>
            <a:r>
              <a:rPr lang="el-GR" dirty="0" err="1" smtClean="0"/>
              <a:t>βασαλτικών</a:t>
            </a:r>
            <a:r>
              <a:rPr lang="el-GR" dirty="0" smtClean="0"/>
              <a:t> </a:t>
            </a:r>
            <a:r>
              <a:rPr lang="el-GR" dirty="0" err="1" smtClean="0"/>
              <a:t>τηγμάτων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Γρανιτικά Πετρώματα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πλειοψηφία προκύπτει από </a:t>
            </a:r>
            <a:r>
              <a:rPr lang="el-GR" dirty="0" err="1" smtClean="0"/>
              <a:t>ανάτηξη</a:t>
            </a:r>
            <a:r>
              <a:rPr lang="el-GR" dirty="0" smtClean="0"/>
              <a:t> του φλοιού</a:t>
            </a:r>
          </a:p>
          <a:p>
            <a:r>
              <a:rPr lang="el-GR" dirty="0" smtClean="0"/>
              <a:t>Αυτή σπάνια μπορεί να είναι άνυδρη (μικρή ποσότητα </a:t>
            </a:r>
            <a:r>
              <a:rPr lang="el-GR" dirty="0" err="1" smtClean="0"/>
              <a:t>τήγματος</a:t>
            </a:r>
            <a:r>
              <a:rPr lang="el-GR" dirty="0" smtClean="0"/>
              <a:t>, μεγάλη παροχή θερμότητας) ή πιο συνηθισμένα ένυδρη</a:t>
            </a:r>
          </a:p>
          <a:p>
            <a:r>
              <a:rPr lang="el-GR" dirty="0" smtClean="0"/>
              <a:t>Ο μανδύας μπορεί να συμμετέχει είτε ως </a:t>
            </a:r>
            <a:r>
              <a:rPr lang="el-GR" dirty="0" err="1" smtClean="0"/>
              <a:t>πάροχος</a:t>
            </a:r>
            <a:r>
              <a:rPr lang="el-GR" dirty="0" smtClean="0"/>
              <a:t> της θερμότητας τήξης είτε και με συνεισφορά υλικού</a:t>
            </a:r>
          </a:p>
          <a:p>
            <a:r>
              <a:rPr lang="el-GR" dirty="0" smtClean="0"/>
              <a:t>Συχνά το όξινο </a:t>
            </a:r>
            <a:r>
              <a:rPr lang="el-GR" dirty="0" err="1" smtClean="0"/>
              <a:t>τήγμα</a:t>
            </a:r>
            <a:r>
              <a:rPr lang="el-GR" dirty="0" smtClean="0"/>
              <a:t> συγκεντρώνεται και καθοδηγείται από τεκτονικά επεισόδια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l-GR" sz="2600" dirty="0" smtClean="0"/>
              <a:t>Γρανιτικός </a:t>
            </a:r>
            <a:r>
              <a:rPr lang="el-GR" sz="2600" dirty="0" err="1" smtClean="0"/>
              <a:t>ημι</a:t>
            </a:r>
            <a:r>
              <a:rPr lang="el-GR" sz="2600" dirty="0" smtClean="0"/>
              <a:t>-δόμος στο Εθνικό Πάρκο </a:t>
            </a:r>
            <a:r>
              <a:rPr lang="fr-FR" sz="2600" dirty="0" err="1" smtClean="0"/>
              <a:t>Yosemite</a:t>
            </a:r>
            <a:r>
              <a:rPr lang="el-GR" sz="2600" dirty="0" smtClean="0"/>
              <a:t> των Η.Π.Α.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l-GR" sz="2600" dirty="0" smtClean="0"/>
              <a:t>Ένας πρώην Μαγματικός Θάλαμος!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l-GR" sz="2600" dirty="0"/>
          </a:p>
        </p:txBody>
      </p:sp>
      <p:pic>
        <p:nvPicPr>
          <p:cNvPr id="4" name="3 - Θέση περιεχομένου" descr="Εικόνα 15: Half_Dome_and_Clouds_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7100" y="1557338"/>
            <a:ext cx="5502499" cy="4525962"/>
          </a:xfrm>
        </p:spPr>
      </p:pic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ΜΑΓΜΑΤΙΣΜΟΣ ΣΤΟ ΕΣΩΤΕΡΙΚΟ ΤΩΝ ΛΙΘΟΣΦΑΙΡΙΚΩΝ ΠΛΑΚΩΝ</a:t>
            </a:r>
            <a:endParaRPr lang="el-GR" dirty="0"/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[Η άδεια αυτή ανήκει στις άδειες που ακολουθούν τις προδιαγραφές του </a:t>
            </a:r>
            <a:r>
              <a:rPr lang="el-GR" dirty="0" err="1" smtClean="0"/>
              <a:t>Oρισμού</a:t>
            </a:r>
            <a:r>
              <a:rPr lang="el-GR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[1] </a:t>
            </a:r>
            <a:r>
              <a:rPr lang="en-US" dirty="0" smtClean="0">
                <a:hlinkClick r:id="rId3"/>
              </a:rPr>
              <a:t>http://creativecommons.org/licenses/by-sa/4.0/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[2] http://opendefinition.org/okd/ellinika/ </a:t>
            </a:r>
          </a:p>
          <a:p>
            <a:endParaRPr lang="en-US" dirty="0" smtClean="0"/>
          </a:p>
          <a:p>
            <a:r>
              <a:rPr lang="en-US" dirty="0" smtClean="0"/>
              <a:t>[3] http://freedomdefined.org/Definition/El </a:t>
            </a:r>
          </a:p>
          <a:p>
            <a:endParaRPr lang="en-US" dirty="0" smtClean="0"/>
          </a:p>
          <a:p>
            <a:r>
              <a:rPr lang="en-US" dirty="0" smtClean="0"/>
              <a:t>[4] http://opendefinition.org/buttons/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4</a:t>
            </a:r>
            <a:r>
              <a:rPr lang="en-US" dirty="0" smtClean="0"/>
              <a:t>/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Εικόνα 14: </a:t>
            </a:r>
            <a:r>
              <a:rPr lang="el-GR" sz="1800" dirty="0" smtClean="0"/>
              <a:t>&lt;</a:t>
            </a:r>
            <a:r>
              <a:rPr lang="en-US" sz="1800" dirty="0" smtClean="0"/>
              <a:t>http://geology.com/usgs/hawaiian-hot-spot/&gt;</a:t>
            </a:r>
            <a:endParaRPr lang="el-GR" sz="1800" dirty="0"/>
          </a:p>
          <a:p>
            <a:pPr marL="0" indent="0">
              <a:buNone/>
            </a:pPr>
            <a:r>
              <a:rPr lang="el-GR" sz="1800" dirty="0">
                <a:solidFill>
                  <a:srgbClr val="FF0000"/>
                </a:solidFill>
              </a:rPr>
              <a:t>Εικόνα </a:t>
            </a:r>
            <a:r>
              <a:rPr lang="el-GR" sz="1800" dirty="0" smtClean="0">
                <a:solidFill>
                  <a:srgbClr val="FF0000"/>
                </a:solidFill>
              </a:rPr>
              <a:t>15: </a:t>
            </a:r>
            <a:r>
              <a:rPr lang="en-US" sz="1800" dirty="0" smtClean="0"/>
              <a:t>&lt;http://commons.wikimedia.org/wiki/File:Half_Dome_and_Clouds_Rest.jpg&gt;</a:t>
            </a:r>
            <a:endParaRPr lang="el-GR" sz="1800" dirty="0" smtClean="0"/>
          </a:p>
          <a:p>
            <a:pPr marL="0" indent="0">
              <a:buNone/>
            </a:pPr>
            <a:r>
              <a:rPr lang="el-GR" sz="18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Εικόνα 14: hawaiian-hot-spot-map-l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104614"/>
            <a:ext cx="5111750" cy="351396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82550" indent="-82550">
              <a:buFont typeface="Arial" pitchFamily="34" charset="0"/>
              <a:buChar char="•"/>
            </a:pPr>
            <a:endParaRPr lang="en-US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l-GR" sz="2800" dirty="0" err="1" smtClean="0"/>
              <a:t>Θερμοκηλίδες</a:t>
            </a:r>
            <a:r>
              <a:rPr lang="el-GR" sz="2800" dirty="0" smtClean="0"/>
              <a:t> (</a:t>
            </a:r>
            <a:r>
              <a:rPr lang="fr-FR" sz="2800" dirty="0" err="1" smtClean="0"/>
              <a:t>Hotspots</a:t>
            </a:r>
            <a:r>
              <a:rPr lang="el-GR" sz="2800" dirty="0" smtClean="0"/>
              <a:t>)</a:t>
            </a:r>
            <a:endParaRPr lang="fr-FR" sz="2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l-GR" sz="2800" dirty="0" smtClean="0"/>
              <a:t>Ζώνες διάρρηξης (</a:t>
            </a:r>
            <a:r>
              <a:rPr lang="fr-FR" sz="2800" dirty="0" smtClean="0"/>
              <a:t>Rift zones</a:t>
            </a:r>
            <a:r>
              <a:rPr lang="el-GR" sz="2800" dirty="0" smtClean="0"/>
              <a:t>, που συχνά σχετίζονται με </a:t>
            </a:r>
            <a:r>
              <a:rPr lang="el-GR" sz="2800" dirty="0" err="1" smtClean="0"/>
              <a:t>θερμοκηλίδες</a:t>
            </a:r>
            <a:r>
              <a:rPr lang="en-US" sz="2800" dirty="0" smtClean="0"/>
              <a:t>)</a:t>
            </a:r>
            <a:endParaRPr lang="fr-FR" sz="2800" dirty="0" smtClean="0"/>
          </a:p>
          <a:p>
            <a:pPr>
              <a:buFont typeface="Arial" pitchFamily="34" charset="0"/>
              <a:buChar char="•"/>
            </a:pPr>
            <a:endParaRPr lang="el-GR" sz="280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Εσωτερικό των Πλακών</a:t>
            </a:r>
            <a:endParaRPr lang="el-GR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Ενδωκεάνιος</a:t>
            </a:r>
            <a:r>
              <a:rPr lang="el-GR" dirty="0" smtClean="0"/>
              <a:t> </a:t>
            </a:r>
            <a:r>
              <a:rPr lang="el-GR" dirty="0" err="1" smtClean="0"/>
              <a:t>Μαγματισμός</a:t>
            </a:r>
            <a:endParaRPr lang="el-GR" dirty="0">
              <a:latin typeface="+mn-lt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Θολεϊτικές</a:t>
            </a:r>
            <a:r>
              <a:rPr lang="el-GR" sz="2800" dirty="0" smtClean="0"/>
              <a:t> (ΟΙΤ: </a:t>
            </a:r>
            <a:r>
              <a:rPr lang="en-US" sz="2800" dirty="0" smtClean="0"/>
              <a:t>Oceanic Island </a:t>
            </a:r>
            <a:r>
              <a:rPr lang="en-US" sz="2800" dirty="0" err="1" smtClean="0"/>
              <a:t>Tholeiite</a:t>
            </a:r>
            <a:r>
              <a:rPr lang="en-US" sz="2800" dirty="0" smtClean="0"/>
              <a:t>) </a:t>
            </a:r>
            <a:r>
              <a:rPr lang="el-GR" sz="2800" dirty="0" smtClean="0"/>
              <a:t>έως αλκαλικές σειρές</a:t>
            </a:r>
          </a:p>
          <a:p>
            <a:r>
              <a:rPr lang="el-GR" sz="2800" dirty="0" smtClean="0"/>
              <a:t>Κυρίως βασάλτες </a:t>
            </a:r>
            <a:r>
              <a:rPr lang="en-US" sz="2800" dirty="0" smtClean="0"/>
              <a:t>OIB (Oceanic Island Basalts)</a:t>
            </a:r>
          </a:p>
          <a:p>
            <a:r>
              <a:rPr lang="el-GR" sz="2800" dirty="0" smtClean="0"/>
              <a:t>Τόσο τα </a:t>
            </a:r>
            <a:r>
              <a:rPr lang="en-US" sz="2800" dirty="0" smtClean="0"/>
              <a:t>LILE</a:t>
            </a:r>
            <a:r>
              <a:rPr lang="el-GR" sz="2800" dirty="0" smtClean="0"/>
              <a:t> όσο και τα </a:t>
            </a:r>
            <a:r>
              <a:rPr lang="en-US" sz="2800" dirty="0" smtClean="0"/>
              <a:t>HFSE</a:t>
            </a:r>
            <a:r>
              <a:rPr lang="el-GR" sz="2800" dirty="0" smtClean="0"/>
              <a:t> είναι ασύμβατα και επομένως εμπλουτισμένα σε σχέση με τους </a:t>
            </a:r>
            <a:r>
              <a:rPr lang="en-US" sz="2800" dirty="0" smtClean="0"/>
              <a:t>MORB</a:t>
            </a:r>
            <a:endParaRPr lang="el-GR" sz="2800" dirty="0" smtClean="0"/>
          </a:p>
          <a:p>
            <a:r>
              <a:rPr lang="el-GR" sz="2800" dirty="0" smtClean="0"/>
              <a:t>Μικρότερη συμμετοχή αλκαλικών πετρωμάτων ΟΙΑ (</a:t>
            </a:r>
            <a:r>
              <a:rPr lang="en-US" sz="2800" dirty="0" smtClean="0"/>
              <a:t>Oceanic Island Alkaline)</a:t>
            </a:r>
            <a:endParaRPr lang="el-GR" sz="2800" dirty="0" smtClean="0"/>
          </a:p>
          <a:p>
            <a:endParaRPr lang="el-GR" sz="2800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Ενδοηπειρωτικός</a:t>
            </a:r>
            <a:r>
              <a:rPr lang="el-GR" dirty="0" smtClean="0"/>
              <a:t> </a:t>
            </a:r>
            <a:r>
              <a:rPr lang="el-GR" dirty="0" err="1" smtClean="0"/>
              <a:t>Μαγματισμός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Τεράστιες εκτάσεις </a:t>
            </a:r>
            <a:r>
              <a:rPr lang="el-GR" dirty="0" err="1" smtClean="0"/>
              <a:t>θολεϊτικών</a:t>
            </a:r>
            <a:r>
              <a:rPr lang="el-GR" dirty="0" smtClean="0"/>
              <a:t> βασαλτών (συχνά σχετιζόμενων με </a:t>
            </a:r>
            <a:r>
              <a:rPr lang="el-GR" dirty="0" err="1" smtClean="0"/>
              <a:t>ρυόλιθους</a:t>
            </a:r>
            <a:r>
              <a:rPr lang="el-GR" dirty="0" smtClean="0"/>
              <a:t>) </a:t>
            </a:r>
            <a:r>
              <a:rPr lang="en-US" dirty="0" smtClean="0"/>
              <a:t>CFB (Continental Flood Basalts)</a:t>
            </a:r>
          </a:p>
          <a:p>
            <a:r>
              <a:rPr lang="el-GR" dirty="0" smtClean="0"/>
              <a:t>Αλκαλικές </a:t>
            </a:r>
            <a:r>
              <a:rPr lang="el-GR" dirty="0" err="1" smtClean="0"/>
              <a:t>υπεραλκαλικές</a:t>
            </a:r>
            <a:r>
              <a:rPr lang="el-GR" dirty="0" smtClean="0"/>
              <a:t> σειρές (συηνίτες, </a:t>
            </a:r>
            <a:r>
              <a:rPr lang="el-GR" dirty="0" err="1" smtClean="0"/>
              <a:t>φωνόλιθοι</a:t>
            </a:r>
            <a:r>
              <a:rPr lang="el-GR" dirty="0" smtClean="0"/>
              <a:t>, </a:t>
            </a:r>
            <a:r>
              <a:rPr lang="el-GR" dirty="0" err="1" smtClean="0"/>
              <a:t>ανθρακικίτες</a:t>
            </a:r>
            <a:r>
              <a:rPr lang="el-GR" dirty="0" smtClean="0"/>
              <a:t>, </a:t>
            </a:r>
            <a:r>
              <a:rPr lang="el-GR" dirty="0" err="1" smtClean="0"/>
              <a:t>κιμπερλίτες</a:t>
            </a:r>
            <a:r>
              <a:rPr lang="el-GR" dirty="0" smtClean="0"/>
              <a:t> </a:t>
            </a:r>
            <a:r>
              <a:rPr lang="el-GR" dirty="0" err="1" smtClean="0"/>
              <a:t>κ.λ.π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alibri" pitchFamily="34" charset="0"/>
              </a:rPr>
              <a:t/>
            </a:r>
            <a:br>
              <a:rPr lang="el-GR" dirty="0" smtClean="0">
                <a:latin typeface="Calibri" pitchFamily="34" charset="0"/>
              </a:rPr>
            </a:br>
            <a:r>
              <a:rPr lang="el-GR" dirty="0" smtClean="0">
                <a:latin typeface="Calibri" pitchFamily="34" charset="0"/>
              </a:rPr>
              <a:t>Και Σχεδόν Πάντα ο «Ένοχος» είναι…</a:t>
            </a:r>
            <a:br>
              <a:rPr lang="el-GR" dirty="0" smtClean="0">
                <a:latin typeface="Calibri" pitchFamily="34" charset="0"/>
              </a:rPr>
            </a:br>
            <a:endParaRPr lang="el-GR" dirty="0">
              <a:latin typeface="Calibri" pitchFamily="34" charset="0"/>
            </a:endParaRPr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Μια τολύπη!</a:t>
            </a:r>
            <a:endParaRPr lang="el-GR" dirty="0"/>
          </a:p>
        </p:txBody>
      </p:sp>
      <p:pic>
        <p:nvPicPr>
          <p:cNvPr id="3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l-GR" kern="0" dirty="0" smtClean="0"/>
              <a:t>Μερική τήξη στην Τολύπη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l-GR" kern="0" dirty="0" smtClean="0"/>
              <a:t>Το υλικό της τολύπης είναι θερμότερο στον άξονα της.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l-GR" kern="0" dirty="0" smtClean="0"/>
              <a:t>Μερική τήξη</a:t>
            </a:r>
            <a:r>
              <a:rPr lang="en-US" kern="0" dirty="0" smtClean="0"/>
              <a:t> </a:t>
            </a:r>
            <a:r>
              <a:rPr lang="el-GR" kern="0" dirty="0" err="1" smtClean="0"/>
              <a:t>λερζόλιθου</a:t>
            </a:r>
            <a:r>
              <a:rPr lang="el-GR" kern="0" dirty="0" smtClean="0"/>
              <a:t> ~350 </a:t>
            </a:r>
            <a:r>
              <a:rPr lang="en-US" kern="0" dirty="0" smtClean="0"/>
              <a:t>km</a:t>
            </a:r>
            <a:endParaRPr lang="el-GR" kern="0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l-GR" kern="0" dirty="0" smtClean="0"/>
              <a:t>Όμως είναι ασήμαντη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l-GR" kern="0" dirty="0" smtClean="0"/>
              <a:t>Τήξη </a:t>
            </a:r>
            <a:r>
              <a:rPr lang="el-GR" kern="0" dirty="0" err="1" smtClean="0"/>
              <a:t>φλοιικών</a:t>
            </a:r>
            <a:r>
              <a:rPr lang="el-GR" kern="0" dirty="0" smtClean="0"/>
              <a:t> προσμίξεων παρέχει                                                 </a:t>
            </a:r>
            <a:r>
              <a:rPr lang="el-GR" kern="0" dirty="0" err="1" smtClean="0"/>
              <a:t>παρέχει</a:t>
            </a:r>
            <a:r>
              <a:rPr lang="el-GR" kern="0" dirty="0" smtClean="0"/>
              <a:t> πιο εκτεταμένα </a:t>
            </a:r>
            <a:r>
              <a:rPr lang="el-GR" kern="0" dirty="0" err="1" smtClean="0"/>
              <a:t>τήγματα</a:t>
            </a:r>
            <a:r>
              <a:rPr lang="el-GR" kern="0" dirty="0" smtClean="0"/>
              <a:t>                                                   </a:t>
            </a:r>
            <a:endParaRPr lang="en-US" kern="0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l-GR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kern="0" dirty="0" smtClean="0"/>
              <a:t>Μερική τήξη στην Τολύπη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l-GR" kern="0" dirty="0" smtClean="0"/>
              <a:t>Σημαντική τήξη </a:t>
            </a:r>
            <a:r>
              <a:rPr lang="el-GR" kern="0" dirty="0" err="1" smtClean="0"/>
              <a:t>λερζόλιθου</a:t>
            </a:r>
            <a:r>
              <a:rPr lang="el-GR" kern="0" dirty="0" smtClean="0"/>
              <a:t> ~ 100 </a:t>
            </a:r>
            <a:r>
              <a:rPr lang="en-US" kern="0" dirty="0" smtClean="0"/>
              <a:t>km</a:t>
            </a:r>
            <a:endParaRPr lang="el-GR" kern="0" dirty="0" smtClean="0"/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l-GR" kern="0" dirty="0" smtClean="0"/>
              <a:t>Το κλάσμα του </a:t>
            </a:r>
            <a:r>
              <a:rPr lang="el-GR" kern="0" dirty="0" err="1" smtClean="0"/>
              <a:t>τήγματος</a:t>
            </a:r>
            <a:r>
              <a:rPr lang="el-GR" kern="0" dirty="0" smtClean="0"/>
              <a:t> είναι                                                                                           μεγαλύτερο κοντά στον άξονα της τολύπης                                                    και παράγει </a:t>
            </a:r>
            <a:r>
              <a:rPr lang="el-GR" u="sng" kern="0" dirty="0" err="1" smtClean="0">
                <a:solidFill>
                  <a:schemeClr val="tx2"/>
                </a:solidFill>
              </a:rPr>
              <a:t>πικρίτες</a:t>
            </a:r>
            <a:r>
              <a:rPr lang="el-GR" u="sng" kern="0" dirty="0" smtClean="0">
                <a:solidFill>
                  <a:schemeClr val="tx2"/>
                </a:solidFill>
              </a:rPr>
              <a:t> και </a:t>
            </a:r>
            <a:r>
              <a:rPr lang="el-GR" u="sng" kern="0" dirty="0" err="1" smtClean="0">
                <a:solidFill>
                  <a:schemeClr val="tx2"/>
                </a:solidFill>
              </a:rPr>
              <a:t>θολεΐτες</a:t>
            </a:r>
            <a:endParaRPr lang="el-GR" u="sng" kern="0" dirty="0" smtClean="0">
              <a:solidFill>
                <a:schemeClr val="tx2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l-GR" kern="0" dirty="0" smtClean="0"/>
              <a:t>Πιο εκτεταμένη τήξη στην κεφαλή της τολύπης</a:t>
            </a:r>
            <a:endParaRPr lang="en-US" kern="0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626</Words>
  <Application>Microsoft Office PowerPoint</Application>
  <PresentationFormat>On-screen Show (4:3)</PresentationFormat>
  <Paragraphs>86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Θέμα του Office</vt:lpstr>
      <vt:lpstr>ΠΕΤΡΟΛΟΓΙΑ ΜΑΓΜΑΤΙΚΩΝ &amp; ΜΕΤΑΜΟΡΦΩΜΕΝΩΝ ΠΕΤΡΩΜΑΤΩΝ </vt:lpstr>
      <vt:lpstr>ΜΑΓΜΑΤΙΣΜΟΣ ΣΤΟ ΕΣΩΤΕΡΙΚΟ ΤΩΝ ΛΙΘΟΣΦΑΙΡΙΚΩΝ ΠΛΑΚΩΝ</vt:lpstr>
      <vt:lpstr>Εσωτερικό των Πλακών</vt:lpstr>
      <vt:lpstr>Ενδωκεάνιος Μαγματισμός</vt:lpstr>
      <vt:lpstr>Ενδοηπειρωτικός Μαγματισμός</vt:lpstr>
      <vt:lpstr> Και Σχεδόν Πάντα ο «Ένοχος» είναι… </vt:lpstr>
      <vt:lpstr>Μια τολύπη!</vt:lpstr>
      <vt:lpstr> Μερική τήξη στην Τολύπη </vt:lpstr>
      <vt:lpstr> Μερική τήξη στην Τολύπη </vt:lpstr>
      <vt:lpstr>ΜΟΝΤΕΛΟ ΕΝΔΟΩΚΕΑΝΙΟΥ ΜΑΓΜΑΤΙΣΜΟΥ</vt:lpstr>
      <vt:lpstr>ΜΟΝΤΕΛΟ ΕΝΔΟΗΠΕΙΡΩΤΙΚΟΥ ΜΑΓΜΑΤΙΣΜΟΥ</vt:lpstr>
      <vt:lpstr>ΓΡΑΝΙΤΙΚΑ ΠΕΤΡΩΜΑΤΑ</vt:lpstr>
      <vt:lpstr>Γρανιτικά Πετρώματα</vt:lpstr>
      <vt:lpstr>Γρανιτικά Πετρώματα</vt:lpstr>
      <vt:lpstr> Γρανιτικός ημι-δόμος στο Εθνικό Πάρκο Yosemite των Η.Π.Α.  Ένας πρώην Μαγματικός Θάλαμος! 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(4/4)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333</cp:revision>
  <dcterms:created xsi:type="dcterms:W3CDTF">2012-09-06T09:03:05Z</dcterms:created>
  <dcterms:modified xsi:type="dcterms:W3CDTF">2015-09-09T08:57:38Z</dcterms:modified>
</cp:coreProperties>
</file>