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35" r:id="rId39"/>
    <p:sldId id="336" r:id="rId40"/>
    <p:sldId id="337" r:id="rId41"/>
    <p:sldId id="338" r:id="rId42"/>
    <p:sldId id="281" r:id="rId43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83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001E6-B4FC-43F7-8A2D-30D9B9D8D802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20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FC95A-EE04-49A0-853B-B88E4A9DEE5A}" type="slidenum">
              <a:rPr lang="en-GB" smtClean="0"/>
              <a:pPr>
                <a:spcBef>
                  <a:spcPct val="0"/>
                </a:spcBef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ABBA03-1D83-4464-8DEE-25279855607C}" type="slidenum">
              <a:rPr lang="en-GB" smtClean="0"/>
              <a:pPr>
                <a:spcBef>
                  <a:spcPct val="0"/>
                </a:spcBef>
              </a:pPr>
              <a:t>12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20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E0432-64BB-43D1-8539-10967894FBC6}" type="slidenum">
              <a:rPr lang="en-GB" smtClean="0"/>
              <a:pPr>
                <a:spcBef>
                  <a:spcPct val="0"/>
                </a:spcBef>
              </a:pPr>
              <a:t>13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03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59E72-2963-454B-9C07-481626CCF52D}" type="slidenum">
              <a:rPr lang="en-GB" smtClean="0"/>
              <a:pPr>
                <a:spcBef>
                  <a:spcPct val="0"/>
                </a:spcBef>
              </a:pPr>
              <a:t>14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03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5D814-6282-4A89-8468-3F92C75F0566}" type="slidenum">
              <a:rPr lang="en-GB" smtClean="0"/>
              <a:pPr>
                <a:spcBef>
                  <a:spcPct val="0"/>
                </a:spcBef>
              </a:pPr>
              <a:t>15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03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E9DE91-20C2-47CF-B599-4697396FE510}" type="slidenum">
              <a:rPr lang="en-GB" smtClean="0"/>
              <a:pPr>
                <a:spcBef>
                  <a:spcPct val="0"/>
                </a:spcBef>
              </a:pPr>
              <a:t>17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77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F8073-0E96-46A1-B39E-53FFF80473E3}" type="slidenum">
              <a:rPr lang="en-GB" smtClean="0"/>
              <a:pPr>
                <a:spcBef>
                  <a:spcPct val="0"/>
                </a:spcBef>
              </a:pPr>
              <a:t>18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51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FEB80-679F-434F-B8D9-7B6A828AEC0E}" type="slidenum">
              <a:rPr lang="el-GR" smtClean="0"/>
              <a:pPr>
                <a:spcBef>
                  <a:spcPct val="0"/>
                </a:spcBef>
              </a:pPr>
              <a:t>19</a:t>
            </a:fld>
            <a:endParaRPr lang="el-G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12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05C64-7860-4BB9-B617-9A4353763090}" type="slidenum">
              <a:rPr lang="el-GR" smtClean="0"/>
              <a:pPr>
                <a:spcBef>
                  <a:spcPct val="0"/>
                </a:spcBef>
              </a:pPr>
              <a:t>20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902A2-8D2A-4C1A-B5DF-A516E44479AD}" type="slidenum">
              <a:rPr lang="el-GR" smtClean="0"/>
              <a:pPr>
                <a:spcBef>
                  <a:spcPct val="0"/>
                </a:spcBef>
              </a:pPr>
              <a:t>21</a:t>
            </a:fld>
            <a:endParaRPr 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95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FCE39-8771-4EBF-B253-3E8461CC663F}" type="slidenum">
              <a:rPr lang="el-GR" smtClean="0"/>
              <a:pPr>
                <a:spcBef>
                  <a:spcPct val="0"/>
                </a:spcBef>
              </a:pPr>
              <a:t>22</a:t>
            </a:fld>
            <a:endParaRPr lang="el-G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27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63046-591C-4431-A14D-512E65D0E1D2}" type="slidenum">
              <a:rPr lang="el-GR" smtClean="0"/>
              <a:pPr>
                <a:spcBef>
                  <a:spcPct val="0"/>
                </a:spcBef>
              </a:pPr>
              <a:t>23</a:t>
            </a:fld>
            <a:endParaRPr lang="el-G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5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B735F-9285-489C-8B45-BE58A1B10104}" type="slidenum">
              <a:rPr lang="el-GR" smtClean="0"/>
              <a:pPr>
                <a:spcBef>
                  <a:spcPct val="0"/>
                </a:spcBef>
              </a:pPr>
              <a:t>24</a:t>
            </a:fld>
            <a:endParaRPr lang="el-G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6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D61BE4-1E4F-4342-BEE6-BD24A0390196}" type="slidenum">
              <a:rPr lang="el-GR" smtClean="0"/>
              <a:pPr>
                <a:spcBef>
                  <a:spcPct val="0"/>
                </a:spcBef>
              </a:pPr>
              <a:t>25</a:t>
            </a:fld>
            <a:endParaRPr lang="el-G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22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4F698-6EEF-4E4F-87F6-16651F3B8BA1}" type="slidenum">
              <a:rPr lang="el-GR" smtClean="0"/>
              <a:pPr>
                <a:spcBef>
                  <a:spcPct val="0"/>
                </a:spcBef>
              </a:pPr>
              <a:t>26</a:t>
            </a:fld>
            <a:endParaRPr lang="el-G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93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12BC3-5434-4EF4-BE9F-C40912B99A68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653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002E0-3F71-42CF-A642-87DB09BEF835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92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65772-3919-4C5B-AFA9-17486B249005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53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593D-8CA5-4D0F-B046-4D894059B327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14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D21688-6EAC-424E-B350-11AC03D1819F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234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5EB39-D623-4A16-B617-7BE91F634A68}" type="slidenum">
              <a:rPr lang="en-GB" smtClean="0"/>
              <a:pPr>
                <a:spcBef>
                  <a:spcPct val="0"/>
                </a:spcBef>
              </a:pPr>
              <a:t>32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486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D13CB-393D-426E-B559-048A55F6D73E}" type="slidenum">
              <a:rPr lang="en-GB" smtClean="0"/>
              <a:pPr>
                <a:spcBef>
                  <a:spcPct val="0"/>
                </a:spcBef>
              </a:pPr>
              <a:t>33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727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3AE9C-44FE-43D6-A23C-A6B93945169B}" type="slidenum">
              <a:rPr lang="en-GB" smtClean="0"/>
              <a:pPr>
                <a:spcBef>
                  <a:spcPct val="0"/>
                </a:spcBef>
              </a:pPr>
              <a:t>34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636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48AFB7-10FB-4126-8E56-462BA76ABFB7}" type="slidenum">
              <a:rPr lang="en-GB" smtClean="0"/>
              <a:pPr>
                <a:spcBef>
                  <a:spcPct val="0"/>
                </a:spcBef>
              </a:pPr>
              <a:t>35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440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FF50D8-8566-4B54-A7B5-FC0366422858}" type="slidenum">
              <a:rPr lang="en-GB" smtClean="0"/>
              <a:pPr>
                <a:spcBef>
                  <a:spcPct val="0"/>
                </a:spcBef>
              </a:pPr>
              <a:t>36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35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84DAE-20C5-40B2-9751-DF0DB80A3AA3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4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FAD7B-8EB6-4D59-ADA1-9733A3B5BF70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0CC5A-5C22-42EC-A2D7-E2F83E3E62E6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8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8276D7-549F-4C8D-BF63-50F427390ECF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02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1F230-DAF7-4DC0-AB8B-FBBBD14B6F4D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45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D58DC-BEAF-4715-9B4F-3EF2F6BD68D2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69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19/10/2021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/ΧΧ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19/10/2021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cover_book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lass.upatras.gr/courses/PN1402/" TargetMode="External"/><Relationship Id="rId4" Type="http://schemas.openxmlformats.org/officeDocument/2006/relationships/hyperlink" Target="http://150.140.160.87/moodle/course/view.php?id=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50.140.160.103/mood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edu.upatras.gr/komis/" TargetMode="External"/><Relationship Id="rId4" Type="http://schemas.openxmlformats.org/officeDocument/2006/relationships/hyperlink" Target="http://eclass.upatras.gr/PN140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/>
              <a:t>Τίτλος 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 </a:t>
            </a:r>
            <a:r>
              <a:rPr lang="el-GR" sz="2800" b="1" dirty="0"/>
              <a:t>:</a:t>
            </a:r>
            <a:r>
              <a:rPr lang="en-US" sz="2800" dirty="0"/>
              <a:t> </a:t>
            </a:r>
            <a:r>
              <a:rPr lang="el-GR" sz="2800" dirty="0"/>
              <a:t> Παιδαγωγικός Σχεδιασμός με ΤΠΕ στην Πρώτη Σχολική Ηλικία: Αντικείμενο Μαθήματος</a:t>
            </a:r>
          </a:p>
          <a:p>
            <a:endParaRPr lang="el-GR" sz="2800" dirty="0"/>
          </a:p>
          <a:p>
            <a:r>
              <a:rPr lang="el-GR" sz="2800" dirty="0"/>
              <a:t>Βασίλειος Κόμης</a:t>
            </a:r>
          </a:p>
          <a:p>
            <a:r>
              <a:rPr lang="el-GR" sz="2800" dirty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5273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05" y="5626346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D4B9A1-418A-44EC-90C1-94DD7E8CE9C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Πληροφορίες</a:t>
            </a:r>
            <a:r>
              <a:rPr lang="el-GR" sz="4000" dirty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/>
              <a:t>Γραφείο, </a:t>
            </a:r>
            <a:r>
              <a:rPr lang="el-GR" sz="2400" dirty="0"/>
              <a:t>Κτίριο Τομέα Θεωρητικής &amp; Εφαρμοσμένης Παιδαγωγικής (ΘΕΠ)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dirty="0"/>
              <a:t>Ώρες Γραφείου - Συνεργασίας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/>
              <a:t>	Δευτέρα 14-15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/>
              <a:t>	Τρίτη 12-14</a:t>
            </a:r>
          </a:p>
          <a:p>
            <a:pPr>
              <a:lnSpc>
                <a:spcPct val="90000"/>
              </a:lnSpc>
            </a:pPr>
            <a:r>
              <a:rPr lang="el-GR" sz="2400" b="1" dirty="0"/>
              <a:t>Εργαστήριο Υπολογιστών</a:t>
            </a:r>
            <a:r>
              <a:rPr lang="el-GR" sz="2400" dirty="0"/>
              <a:t>: Νέο Κτίριο Η/Υ (χώρος στάθμευσης)</a:t>
            </a: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b="1" dirty="0"/>
          </a:p>
          <a:p>
            <a:pPr eaLnBrk="1" hangingPunct="1">
              <a:lnSpc>
                <a:spcPct val="90000"/>
              </a:lnSpc>
            </a:pPr>
            <a:r>
              <a:rPr lang="el-GR" sz="2400" b="1" dirty="0"/>
              <a:t>Διδασκαλία εργαστηρίων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Ανδρομάχη Φιλιππίδη – Αγγελική </a:t>
            </a:r>
            <a:r>
              <a:rPr lang="el-GR" sz="2400" dirty="0" err="1"/>
              <a:t>Ντούνου</a:t>
            </a:r>
            <a:r>
              <a:rPr lang="el-GR" sz="2400" dirty="0"/>
              <a:t>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4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Εργαστήριο</a:t>
            </a:r>
            <a:r>
              <a:rPr lang="en-GB" sz="4000" dirty="0"/>
              <a:t> </a:t>
            </a:r>
            <a:r>
              <a:rPr lang="el-GR" sz="4000" dirty="0"/>
              <a:t>υπολογιστών </a:t>
            </a:r>
            <a:endParaRPr lang="en-GB" sz="4000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FDBD60-1BB1-450D-B6AF-B5DBD98BC56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>
              <a:solidFill>
                <a:srgbClr val="B5A788"/>
              </a:solidFill>
            </a:endParaRPr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500188"/>
            <a:ext cx="5803900" cy="4800600"/>
          </a:xfrm>
          <a:noFill/>
        </p:spPr>
      </p:pic>
      <p:sp>
        <p:nvSpPr>
          <p:cNvPr id="7" name="Right Arrow 6"/>
          <p:cNvSpPr/>
          <p:nvPr/>
        </p:nvSpPr>
        <p:spPr>
          <a:xfrm>
            <a:off x="1071563" y="2743200"/>
            <a:ext cx="2000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5051CC-D82B-40BB-89B5-4873F5EC603D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/>
              <a:t>Δομή μαθήματος</a:t>
            </a:r>
            <a:r>
              <a:rPr lang="en-GB" sz="4000" dirty="0"/>
              <a:t> </a:t>
            </a:r>
          </a:p>
        </p:txBody>
      </p:sp>
      <p:sp>
        <p:nvSpPr>
          <p:cNvPr id="1843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553450" cy="4114800"/>
          </a:xfrm>
          <a:noFill/>
        </p:spPr>
        <p:txBody>
          <a:bodyPr/>
          <a:lstStyle/>
          <a:p>
            <a:pPr eaLnBrk="1" hangingPunct="1"/>
            <a:r>
              <a:rPr lang="el-GR" b="1" dirty="0"/>
              <a:t>Θεωρία</a:t>
            </a:r>
            <a:r>
              <a:rPr lang="el-GR" dirty="0"/>
              <a:t>: 2 ώρες, κάθε </a:t>
            </a:r>
            <a:r>
              <a:rPr lang="el-GR" dirty="0">
                <a:solidFill>
                  <a:srgbClr val="FF0000"/>
                </a:solidFill>
              </a:rPr>
              <a:t>Δευτέρα 12:00-14:00</a:t>
            </a:r>
          </a:p>
          <a:p>
            <a:pPr eaLnBrk="1" hangingPunct="1"/>
            <a:r>
              <a:rPr lang="el-GR" sz="2400" b="1" dirty="0"/>
              <a:t>Εργαστήριο</a:t>
            </a:r>
            <a:r>
              <a:rPr lang="el-GR" sz="2400" dirty="0"/>
              <a:t>: 2 ώρες κάθε </a:t>
            </a:r>
            <a:r>
              <a:rPr lang="el-GR" sz="2400" dirty="0">
                <a:highlight>
                  <a:srgbClr val="FFFF00"/>
                </a:highlight>
              </a:rPr>
              <a:t>Τρίτη 16:00 – 18:00</a:t>
            </a:r>
          </a:p>
          <a:p>
            <a:pPr lvl="1" eaLnBrk="1" hangingPunct="1"/>
            <a:r>
              <a:rPr lang="el-GR" dirty="0"/>
              <a:t>Σε ομάδες</a:t>
            </a:r>
          </a:p>
          <a:p>
            <a:pPr lvl="1" eaLnBrk="1" hangingPunct="1"/>
            <a:r>
              <a:rPr lang="el-GR" dirty="0"/>
              <a:t>Έναρξη εργαστηρίων: 19/10/2021</a:t>
            </a:r>
            <a:endParaRPr lang="el-GR" dirty="0">
              <a:latin typeface="Arial" panose="020B0604020202020204" pitchFamily="34" charset="0"/>
            </a:endParaRPr>
          </a:p>
          <a:p>
            <a:pPr lvl="1" eaLnBrk="1" hangingPunct="1"/>
            <a:r>
              <a:rPr lang="el-GR" dirty="0"/>
              <a:t>Η παρακολούθηση στο μάθημα και στα εργαστήρια είναι </a:t>
            </a:r>
            <a:r>
              <a:rPr lang="el-GR" u="sng" dirty="0"/>
              <a:t>υποχρεωτική</a:t>
            </a:r>
            <a:r>
              <a:rPr lang="el-GR" dirty="0"/>
              <a:t> (1 απουσία στο μάθημα και 1 απουσία στο εργαστήριο)</a:t>
            </a:r>
          </a:p>
        </p:txBody>
      </p:sp>
    </p:spTree>
    <p:extLst>
      <p:ext uri="{BB962C8B-B14F-4D97-AF65-F5344CB8AC3E}">
        <p14:creationId xmlns:p14="http://schemas.microsoft.com/office/powerpoint/2010/main" val="13972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6D83A3-1019-42B8-B75B-85C605D5185C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</a:t>
            </a:r>
            <a:r>
              <a:rPr lang="en-GB" dirty="0" err="1"/>
              <a:t>ξιολόγηση</a:t>
            </a:r>
            <a:r>
              <a:rPr lang="el-GR" dirty="0"/>
              <a:t> μαθήματος</a:t>
            </a:r>
            <a:endParaRPr lang="en-GB" dirty="0">
              <a:latin typeface="Tahoma Greek" charset="-95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4"/>
            <a:ext cx="7986712" cy="4683125"/>
          </a:xfrm>
          <a:noFill/>
        </p:spPr>
        <p:txBody>
          <a:bodyPr>
            <a:normAutofit fontScale="92500" lnSpcReduction="10000"/>
          </a:bodyPr>
          <a:lstStyle/>
          <a:p>
            <a:pPr lvl="1" eaLnBrk="1" hangingPunct="1">
              <a:spcBef>
                <a:spcPts val="1200"/>
              </a:spcBef>
            </a:pPr>
            <a:r>
              <a:rPr lang="en-GB" dirty="0" err="1"/>
              <a:t>Εργ</a:t>
            </a:r>
            <a:r>
              <a:rPr lang="en-GB" dirty="0"/>
              <a:t>ασί</a:t>
            </a:r>
            <a:r>
              <a:rPr lang="el-GR" dirty="0" err="1"/>
              <a:t>ες</a:t>
            </a:r>
            <a:r>
              <a:rPr lang="en-GB" dirty="0"/>
              <a:t> και </a:t>
            </a:r>
            <a:r>
              <a:rPr lang="en-GB" dirty="0" err="1"/>
              <a:t>εξέτ</a:t>
            </a:r>
            <a:r>
              <a:rPr lang="en-GB" dirty="0"/>
              <a:t>αση (</a:t>
            </a:r>
            <a:r>
              <a:rPr lang="el-GR" dirty="0"/>
              <a:t>οι εργασίες θα γίνουν σε ομάδες των δύο ατόμων</a:t>
            </a:r>
            <a:r>
              <a:rPr lang="en-GB" dirty="0"/>
              <a:t>)</a:t>
            </a:r>
          </a:p>
          <a:p>
            <a:pPr lvl="1" eaLnBrk="1" hangingPunct="1">
              <a:spcBef>
                <a:spcPts val="1200"/>
              </a:spcBef>
            </a:pPr>
            <a:r>
              <a:rPr lang="el-GR" dirty="0"/>
              <a:t>Τελικός βαθμός= 50% βαθμός εξέτασης +50% βαθμός εργασίας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dirty="0"/>
              <a:t>Οι εξετάσεις θα γίνουν με ανοικτά βιβλία (πιθανώς προφορικές) </a:t>
            </a:r>
          </a:p>
          <a:p>
            <a:pPr lvl="1" eaLnBrk="1" hangingPunct="1">
              <a:spcBef>
                <a:spcPts val="1200"/>
              </a:spcBef>
            </a:pPr>
            <a:r>
              <a:rPr lang="el-GR" dirty="0"/>
              <a:t>Προϋπόθεση βαθμός εξέτασης&gt;=</a:t>
            </a:r>
            <a:r>
              <a:rPr lang="el-GR" dirty="0">
                <a:latin typeface="Arial" panose="020B0604020202020204" pitchFamily="34" charset="0"/>
              </a:rPr>
              <a:t>5</a:t>
            </a:r>
            <a:r>
              <a:rPr lang="el-GR" dirty="0"/>
              <a:t> </a:t>
            </a:r>
          </a:p>
          <a:p>
            <a:pPr lvl="2" eaLnBrk="1" hangingPunct="1">
              <a:spcBef>
                <a:spcPts val="1200"/>
              </a:spcBef>
            </a:pPr>
            <a:r>
              <a:rPr lang="el-GR" dirty="0"/>
              <a:t>Οι εργασίες αφορούν στη σχεδίαση και υλοποίηση εκπαιδευτικών σεναρίων με χρήση εκπαιδευτικών λογισμικών Πρώτης Σχολικής Ηλικίας (οδηγίες στο εργαστήριο)</a:t>
            </a:r>
          </a:p>
          <a:p>
            <a:pPr lvl="1" eaLnBrk="1" hangingPunct="1"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39E64A-2BEE-4343-B151-C9E0A58B7656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Υποχρεώσεις φοιτητών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785938"/>
            <a:ext cx="7858125" cy="4346575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800" i="1" dirty="0">
                <a:latin typeface="Arial" panose="020B0604020202020204" pitchFamily="34" charset="0"/>
              </a:rPr>
              <a:t>Το εργαστηριακό τμήμα του μαθήματος είναι </a:t>
            </a:r>
            <a:r>
              <a:rPr lang="el-GR" sz="2800" i="1" u="sng" dirty="0">
                <a:latin typeface="Arial" panose="020B0604020202020204" pitchFamily="34" charset="0"/>
              </a:rPr>
              <a:t>υποχρεωτικό</a:t>
            </a:r>
            <a:r>
              <a:rPr lang="el-GR" sz="2800" i="1" dirty="0">
                <a:latin typeface="Arial" panose="020B0604020202020204" pitchFamily="34" charset="0"/>
              </a:rPr>
              <a:t> (80% των εργαστηρίων)</a:t>
            </a:r>
          </a:p>
          <a:p>
            <a:pPr>
              <a:spcAft>
                <a:spcPts val="300"/>
              </a:spcAft>
            </a:pPr>
            <a:r>
              <a:rPr lang="el-GR" sz="2800" i="1" dirty="0">
                <a:latin typeface="Arial" panose="020B0604020202020204" pitchFamily="34" charset="0"/>
              </a:rPr>
              <a:t>Το θεωρητικό τμήμα του μαθήματος είναι </a:t>
            </a:r>
            <a:r>
              <a:rPr lang="el-GR" sz="2800" i="1" u="sng" dirty="0">
                <a:latin typeface="Arial" panose="020B0604020202020204" pitchFamily="34" charset="0"/>
              </a:rPr>
              <a:t>υποχρεωτικό </a:t>
            </a:r>
            <a:r>
              <a:rPr lang="el-GR" sz="2800" i="1" dirty="0">
                <a:latin typeface="Arial" panose="020B0604020202020204" pitchFamily="34" charset="0"/>
              </a:rPr>
              <a:t>(80% των μαθημάτων)</a:t>
            </a:r>
          </a:p>
          <a:p>
            <a:pPr eaLnBrk="1" hangingPunct="1">
              <a:spcAft>
                <a:spcPts val="300"/>
              </a:spcAft>
            </a:pPr>
            <a:endParaRPr lang="en-US" sz="2800" i="1" dirty="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 i="1" dirty="0">
                <a:latin typeface="Arial" panose="020B0604020202020204" pitchFamily="34" charset="0"/>
              </a:rPr>
              <a:t>Τακτική χρήση του δικτυακού τόπου του Μαθήματος (διαφάνειες, άλλο υλικό)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i="1" dirty="0">
                <a:latin typeface="Arial" panose="020B0604020202020204" pitchFamily="34" charset="0"/>
              </a:rPr>
              <a:t>Τακτική επικοινωνία με χρήση ηλεκτρονικού ταχυδρομείου</a:t>
            </a:r>
          </a:p>
          <a:p>
            <a:pPr eaLnBrk="1" hangingPunct="1">
              <a:spcAft>
                <a:spcPts val="300"/>
              </a:spcAft>
            </a:pPr>
            <a:endParaRPr lang="el-GR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8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AD32AB-71AF-481C-8962-551B8EAC0999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sz="1200" dirty="0">
              <a:solidFill>
                <a:srgbClr val="B5A788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Υλικό Μαθήματος</a:t>
            </a:r>
            <a:endParaRPr lang="en-GB" dirty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447800"/>
            <a:ext cx="855345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>
                <a:hlinkClick r:id="rId3" action="ppaction://hlinkfile"/>
              </a:rPr>
              <a:t>Βι</a:t>
            </a:r>
            <a:r>
              <a:rPr lang="en-GB" sz="2800" dirty="0">
                <a:hlinkClick r:id="rId3" action="ppaction://hlinkfile"/>
              </a:rPr>
              <a:t>βλί</a:t>
            </a:r>
            <a:r>
              <a:rPr lang="el-GR" sz="2800" dirty="0">
                <a:hlinkClick r:id="rId3" action="ppaction://hlinkfile"/>
              </a:rPr>
              <a:t>α</a:t>
            </a:r>
            <a:r>
              <a:rPr lang="en-GB" sz="2800" dirty="0">
                <a:hlinkClick r:id="rId3" action="ppaction://hlinkfile"/>
              </a:rPr>
              <a:t> Μα</a:t>
            </a:r>
            <a:r>
              <a:rPr lang="en-GB" sz="2800" dirty="0" err="1">
                <a:hlinkClick r:id="rId3" action="ppaction://hlinkfile"/>
              </a:rPr>
              <a:t>θήμ</a:t>
            </a:r>
            <a:r>
              <a:rPr lang="en-GB" sz="2800" dirty="0">
                <a:hlinkClick r:id="rId3" action="ppaction://hlinkfile"/>
              </a:rPr>
              <a:t>ατος</a:t>
            </a:r>
            <a:r>
              <a:rPr lang="en-GB" sz="2800" dirty="0"/>
              <a:t>: </a:t>
            </a:r>
            <a:endParaRPr lang="el-GR" sz="2800" dirty="0"/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α) </a:t>
            </a:r>
            <a:r>
              <a:rPr lang="el-GR" sz="2000" dirty="0" err="1"/>
              <a:t>Depover</a:t>
            </a:r>
            <a:r>
              <a:rPr lang="el-GR" sz="2000" dirty="0"/>
              <a:t>, C., </a:t>
            </a:r>
            <a:r>
              <a:rPr lang="el-GR" sz="2000" dirty="0" err="1"/>
              <a:t>Karsenti</a:t>
            </a:r>
            <a:r>
              <a:rPr lang="el-GR" sz="2000" dirty="0"/>
              <a:t>, T, Κόμης, Β, Διδασκαλία με χρήση της τεχνολογίας, Προώθηση της μάθησης, ανάπτυξη ικανοτήτων, Εκδόσεις Κλειδάριθμος. </a:t>
            </a:r>
            <a:br>
              <a:rPr lang="el-GR" sz="2000" dirty="0"/>
            </a:br>
            <a:r>
              <a:rPr lang="el-GR" sz="2000" dirty="0"/>
              <a:t>β) Μικρόπουλος, Α., Μπέλλου, Ι. (2010). Σενάρια διδασκαλίας με υπολογιστή, Αθήνα: Κλειδάριθμος. </a:t>
            </a:r>
            <a:br>
              <a:rPr lang="el-GR" sz="2000" dirty="0"/>
            </a:br>
            <a:r>
              <a:rPr lang="el-GR" sz="2000" dirty="0"/>
              <a:t>γ) Κόμης Β. (2004), Εισαγωγή στις Εκπαιδευτικές Εφαρμογές των Τεχνολογιών της Πληροφορίας και των Επικοινωνιών, Αθήνα: Εκδόσεις Νέων Τεχνολογιών. </a:t>
            </a:r>
            <a:br>
              <a:rPr lang="el-GR" sz="2000" dirty="0"/>
            </a:br>
            <a:r>
              <a:rPr lang="el-GR" sz="2000" dirty="0"/>
              <a:t>δ) Ράπτης, Α. &amp; Ράπτη, Α. (2013). Μάθηση και Διδασκαλία στην Κοινωνία της Πληροφορίας, Τόμος Α’. Αθήνα: Εκδόσεις Αριστοτέλης Ράπτης.</a:t>
            </a:r>
            <a:endParaRPr lang="el-GR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Δικτυακοί τόποι μαθήματος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l-GR" sz="2400" dirty="0"/>
              <a:t>Περιβάλλον ασύγχρονης εκπαίδευσης </a:t>
            </a:r>
            <a:r>
              <a:rPr lang="en-GB" sz="2400" dirty="0"/>
              <a:t>Moodle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>
                <a:hlinkClick r:id="rId4"/>
              </a:rPr>
              <a:t>http://150.140.160.87/moodle/course/view.php?id=8</a:t>
            </a:r>
            <a:r>
              <a:rPr lang="en-US" sz="2400" dirty="0"/>
              <a:t> </a:t>
            </a:r>
            <a:endParaRPr lang="el-GR" sz="24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l-GR" sz="2400" dirty="0"/>
              <a:t>Περιβάλλον ασύγχρονης εκπαίδευσης </a:t>
            </a:r>
            <a:r>
              <a:rPr lang="en-US" sz="2400" dirty="0" err="1"/>
              <a:t>Eclass</a:t>
            </a:r>
            <a:r>
              <a:rPr lang="en-US" sz="2400" dirty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 sz="2400" dirty="0">
                <a:hlinkClick r:id="rId5"/>
              </a:rPr>
              <a:t>https://eclass.upatras.gr/courses/PN1402/</a:t>
            </a:r>
            <a:r>
              <a:rPr lang="en-GB" sz="24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Διαφάνειες, Σημειώσεις, Άλλο διδακτικό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404148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Το καφέ βιβλίο</a:t>
            </a:r>
          </a:p>
        </p:txBody>
      </p:sp>
      <p:sp>
        <p:nvSpPr>
          <p:cNvPr id="44036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2B31C-C2E8-44F6-8B3F-8D8AD1F9598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rgbClr val="B5A788"/>
              </a:solidFill>
            </a:endParaRPr>
          </a:p>
        </p:txBody>
      </p:sp>
      <p:pic>
        <p:nvPicPr>
          <p:cNvPr id="44037" name="Picture 2" descr="C:\Users\Vasilis Komis\My Dropbox\1. Τρέχοντα\3. Books\9. Μετάφραση EavecT\Exofilo\fi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19308"/>
            <a:ext cx="7991475" cy="4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6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854676-A127-421E-B595-932625E2DE0E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Το κόκκινο βιβλίο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DA0368-4368-9345-BD34-C6DE960A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19200"/>
            <a:ext cx="5715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3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902FF-B74C-43D7-AAE4-D40F709D109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Δικτυακοί Τόποι Μαθήματος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/>
              <a:t>Moodle </a:t>
            </a:r>
          </a:p>
          <a:p>
            <a:pPr lvl="1">
              <a:spcBef>
                <a:spcPts val="1200"/>
              </a:spcBef>
              <a:buNone/>
            </a:pPr>
            <a:r>
              <a:rPr lang="en-GB" dirty="0">
                <a:hlinkClick r:id="rId3"/>
              </a:rPr>
              <a:t>http://150.140.160.</a:t>
            </a:r>
            <a:r>
              <a:rPr lang="el-GR" dirty="0">
                <a:hlinkClick r:id="rId3"/>
              </a:rPr>
              <a:t>103</a:t>
            </a:r>
            <a:r>
              <a:rPr lang="en-GB" dirty="0">
                <a:hlinkClick r:id="rId3"/>
              </a:rPr>
              <a:t>/moodle/</a:t>
            </a:r>
            <a:r>
              <a:rPr lang="en-GB" dirty="0"/>
              <a:t> </a:t>
            </a:r>
          </a:p>
          <a:p>
            <a:pPr lvl="1">
              <a:spcBef>
                <a:spcPts val="1200"/>
              </a:spcBef>
              <a:buNone/>
            </a:pPr>
            <a:r>
              <a:rPr lang="en-GB" dirty="0" err="1"/>
              <a:t>Eclass</a:t>
            </a:r>
            <a:r>
              <a:rPr lang="en-GB" dirty="0"/>
              <a:t>  </a:t>
            </a:r>
            <a:endParaRPr lang="el-GR" dirty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>
                <a:hlinkClick r:id="rId4"/>
              </a:rPr>
              <a:t>http://eclass.upatras.gr/PN1402/</a:t>
            </a:r>
            <a:r>
              <a:rPr lang="en-GB" dirty="0"/>
              <a:t> </a:t>
            </a:r>
            <a:endParaRPr lang="el-GR" dirty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endParaRPr lang="el-GR" dirty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dirty="0"/>
              <a:t>komis@upatras.gr </a:t>
            </a:r>
            <a:endParaRPr lang="el-GR" dirty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>
                <a:hlinkClick r:id="rId5"/>
              </a:rPr>
              <a:t>http://www.ecedu.upatras.gr/komis/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82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Βασικές έννοιες (1) </a:t>
            </a:r>
            <a:endParaRPr lang="en-GB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14438"/>
            <a:ext cx="8312150" cy="5024437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/>
              <a:t>Πρέπει να μπουν οι υπολογιστές στο Νηπιαγωγείο;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sz="2400">
                <a:latin typeface="Corbel" panose="020B0503020204020204" pitchFamily="34" charset="0"/>
              </a:rPr>
              <a:t>Προβληματική και ενδιαφέρον της προσέγγισης</a:t>
            </a:r>
            <a:endParaRPr lang="el-GR" sz="2400"/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/>
              <a:t>«Πληροφορική και Εκπαίδευση» ή </a:t>
            </a:r>
            <a:r>
              <a:rPr lang="en-GB" sz="2000">
                <a:latin typeface="Corbel" panose="020B0503020204020204" pitchFamily="34" charset="0"/>
              </a:rPr>
              <a:t>«</a:t>
            </a:r>
            <a:r>
              <a:rPr lang="el-GR" sz="2000"/>
              <a:t>Τεχνολογίες της Πληροφορίας και των Επικοινωνιών και Εκπαίδευση</a:t>
            </a:r>
            <a:r>
              <a:rPr lang="en-GB" sz="2000">
                <a:latin typeface="Corbel" panose="020B0503020204020204" pitchFamily="34" charset="0"/>
              </a:rPr>
              <a:t>»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/>
              <a:t>Δεν μας ενδιαφέρει η Τεχνολογία της Πληροφορικής αυτή καθαυτή, αλλά </a:t>
            </a:r>
            <a:endParaRPr lang="en-GB" sz="2400">
              <a:latin typeface="Corbel" panose="020B050302020402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/>
              <a:t>Η Πληροφορική ως μάθημα (γνωστικό αντικείμενο) στο Νηπιαγωγείο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/>
              <a:t>Η Πληροφορική ως </a:t>
            </a:r>
            <a:r>
              <a:rPr lang="el-GR" sz="2000" u="sng"/>
              <a:t>εργαλείο</a:t>
            </a:r>
            <a:r>
              <a:rPr lang="el-GR" sz="2000"/>
              <a:t> στα άλλα μαθήματα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/>
              <a:t>Το ενδιαφέρον του Μαθήματος: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/>
              <a:t>Π</a:t>
            </a:r>
            <a:r>
              <a:rPr lang="en-GB" sz="2000">
                <a:latin typeface="Corbel" panose="020B0503020204020204" pitchFamily="34" charset="0"/>
              </a:rPr>
              <a:t>αιδαγωγικό</a:t>
            </a:r>
            <a:r>
              <a:rPr lang="el-GR" sz="2000"/>
              <a:t>, κοινωνικό, ψυχολογικό </a:t>
            </a:r>
            <a:r>
              <a:rPr lang="en-GB" sz="2000">
                <a:latin typeface="Corbel" panose="020B0503020204020204" pitchFamily="34" charset="0"/>
              </a:rPr>
              <a:t>και </a:t>
            </a:r>
            <a:r>
              <a:rPr lang="el-GR" sz="2000"/>
              <a:t>π</a:t>
            </a:r>
            <a:r>
              <a:rPr lang="en-GB" sz="2000">
                <a:latin typeface="Corbel" panose="020B0503020204020204" pitchFamily="34" charset="0"/>
              </a:rPr>
              <a:t>ολιτισμικό πλαίσιο σχετικό με την </a:t>
            </a:r>
            <a:r>
              <a:rPr lang="el-GR" sz="2000"/>
              <a:t>ένταξη</a:t>
            </a:r>
            <a:r>
              <a:rPr lang="en-GB" sz="2000">
                <a:latin typeface="Corbel" panose="020B0503020204020204" pitchFamily="34" charset="0"/>
              </a:rPr>
              <a:t>, χρήση και υποστήριξη των εκπαιδευτικών εφαρμογών των </a:t>
            </a:r>
            <a:r>
              <a:rPr lang="el-GR" sz="2000"/>
              <a:t>Τεχνολογιών της Πληροφορίας και των Επικοινωνιών</a:t>
            </a:r>
            <a:r>
              <a:rPr lang="en-GB" sz="2000">
                <a:latin typeface="Corbel" panose="020B0503020204020204" pitchFamily="34" charset="0"/>
              </a:rPr>
              <a:t> </a:t>
            </a:r>
            <a:r>
              <a:rPr lang="el-GR" sz="2000"/>
              <a:t>στην Προσχολική και την Πρώτη σχολική Ηλικία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endParaRPr lang="en-GB" sz="2000">
              <a:latin typeface="Corbel" panose="020B0503020204020204" pitchFamily="34" charset="0"/>
            </a:endParaRPr>
          </a:p>
        </p:txBody>
      </p:sp>
      <p:sp>
        <p:nvSpPr>
          <p:cNvPr id="4915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1668E4-E7A6-48B1-B630-7E74C32B179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Βασικές έννοιες (2)</a:t>
            </a:r>
            <a:endParaRPr lang="en-GB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Τεχνολογίες της Πληροφορικής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Υλικό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000"/>
              <a:t>Συσκευές - εξοπλισμός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Λογισμικό</a:t>
            </a:r>
          </a:p>
          <a:p>
            <a:pPr lvl="2" eaLnBrk="1" hangingPunct="1"/>
            <a:r>
              <a:rPr lang="en-US" sz="2000"/>
              <a:t>Λογισμικό (software) είναι τα προγράμματα </a:t>
            </a:r>
            <a:r>
              <a:rPr lang="el-GR" sz="2000"/>
              <a:t>που</a:t>
            </a:r>
            <a:r>
              <a:rPr lang="en-US" sz="2000"/>
              <a:t> κατευθύνουν τη λειτουργία του υπολογιστή και την επεξεργασία των δεδομένων.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endParaRPr lang="el-GR" sz="200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Τεχνολογίες των Επικοινωνιών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000"/>
              <a:t>Διαδίκτυο (</a:t>
            </a:r>
            <a:r>
              <a:rPr lang="en-GB" sz="2000"/>
              <a:t>Internet</a:t>
            </a:r>
            <a:r>
              <a:rPr lang="el-GR" sz="2000"/>
              <a:t>)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180899-9187-4FDE-B0A8-942C9CC631D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(3)</a:t>
            </a:r>
            <a:endParaRPr lang="el-GR" sz="40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8097838" cy="441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800"/>
              <a:t>Εκπαιδευτικό Λογισμικό (και ειδικότερα λογισμικό για τις μικρές ηλικίες)</a:t>
            </a:r>
          </a:p>
          <a:p>
            <a:pPr eaLnBrk="1" hangingPunct="1"/>
            <a:r>
              <a:rPr lang="el-GR" sz="2400"/>
              <a:t>Εφαρμογές λογισμικού (και υλικού) για την υπολογιστική υποστήριξη της διδασκαλίας και της μάθησης στην προσχολική και την πρώτη σχολική ηλικία</a:t>
            </a:r>
          </a:p>
          <a:p>
            <a:pPr lvl="1" eaLnBrk="1" hangingPunct="1"/>
            <a:r>
              <a:rPr lang="el-GR" sz="2400"/>
              <a:t>ειδικό λογισμικό με σαφή μαθησιακό και διδακτικό σκοπό, σε μορφή </a:t>
            </a:r>
            <a:r>
              <a:rPr lang="en-US" sz="2400"/>
              <a:t>CD-ROM</a:t>
            </a:r>
            <a:r>
              <a:rPr lang="el-GR" sz="2400"/>
              <a:t>, δικτυακού τόπου, εφαρμογών </a:t>
            </a:r>
            <a:r>
              <a:rPr lang="el-GR" sz="2400" u="sng"/>
              <a:t>ρομποτικής</a:t>
            </a:r>
            <a:r>
              <a:rPr lang="el-GR" sz="2400"/>
              <a:t>, κλπ.</a:t>
            </a:r>
          </a:p>
          <a:p>
            <a:pPr lvl="1" eaLnBrk="1" hangingPunct="1"/>
            <a:r>
              <a:rPr lang="el-GR" sz="2400"/>
              <a:t>λογισμικό γενικής χρήσης, π.χ. κειμενογράφος, ζωγραφική, κλπ. που χρησιμοποιείται ως </a:t>
            </a:r>
            <a:r>
              <a:rPr lang="el-GR" sz="2400" u="sng"/>
              <a:t>γνωστικό εργαλείο</a:t>
            </a:r>
            <a:r>
              <a:rPr lang="el-GR" sz="2400"/>
              <a:t> (</a:t>
            </a:r>
            <a:r>
              <a:rPr lang="en-US" sz="2400"/>
              <a:t>cognitive tool</a:t>
            </a:r>
            <a:r>
              <a:rPr lang="el-GR" sz="2400"/>
              <a:t>)</a:t>
            </a:r>
            <a:r>
              <a:rPr lang="en-US" sz="2400"/>
              <a:t> </a:t>
            </a:r>
            <a:endParaRPr lang="el-GR" sz="240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endParaRPr lang="el-GR" sz="2000"/>
          </a:p>
        </p:txBody>
      </p:sp>
      <p:sp>
        <p:nvSpPr>
          <p:cNvPr id="5325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82017-D328-4462-BB98-85EB02E2AE0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(4)</a:t>
            </a:r>
            <a:endParaRPr lang="el-GR" sz="4000" dirty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Αναλυτικό Πρόγραμμα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Πρόγραμμα Σπουδών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Διαθεματικό Ενιαίο Πλαίσιο Προγράμματος Σπουδών (ΔΕΠΠΣ) για το Νηπιαγωγείο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Οδηγός Νηπιαγωγού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Περιβάλλον μάθησης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Διδασκαλία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/>
              <a:t>Μάθηση </a:t>
            </a:r>
            <a:endParaRPr lang="el-GR" sz="24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Εκπαιδευτικ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ό Σενάριο με ΤΠΕ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>
                <a:latin typeface="Arial" panose="020B0604020202020204" pitchFamily="34" charset="0"/>
              </a:rPr>
              <a:t>Διδακτικές Στρατηγικές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C74123-651E-49D3-92FB-3E5DE5ED3BC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(5)</a:t>
            </a:r>
            <a:endParaRPr lang="el-GR" sz="4000" dirty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43063"/>
            <a:ext cx="8199438" cy="4489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GB">
                <a:latin typeface="Corbel" panose="020B0503020204020204" pitchFamily="34" charset="0"/>
              </a:rPr>
              <a:t>Πληροφορικά περιβάλλοντα μάθησης με υπολογιστή</a:t>
            </a:r>
            <a:r>
              <a:rPr lang="el-GR"/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Υ</a:t>
            </a:r>
            <a:r>
              <a:rPr lang="en-GB">
                <a:latin typeface="Corbel" panose="020B0503020204020204" pitchFamily="34" charset="0"/>
              </a:rPr>
              <a:t>πολογιστική υποστήριξη της </a:t>
            </a:r>
            <a:r>
              <a:rPr lang="el-GR"/>
              <a:t>διδασκαλίας και της </a:t>
            </a:r>
            <a:r>
              <a:rPr lang="en-GB">
                <a:latin typeface="Corbel" panose="020B0503020204020204" pitchFamily="34" charset="0"/>
              </a:rPr>
              <a:t>μάθησης</a:t>
            </a:r>
            <a:r>
              <a:rPr lang="el-GR"/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Γωνιά υπολογιστή.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/>
              <a:t>Δ</a:t>
            </a:r>
            <a:r>
              <a:rPr lang="en-GB">
                <a:latin typeface="Corbel" panose="020B0503020204020204" pitchFamily="34" charset="0"/>
              </a:rPr>
              <a:t>ίκτυα υπολογιστών στην εκπαίδευση.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GB">
                <a:latin typeface="Corbel" panose="020B0503020204020204" pitchFamily="34" charset="0"/>
              </a:rPr>
              <a:t>Συνεργατικά περιβάλλοντα μάθησης με υπολογιστές. </a:t>
            </a:r>
          </a:p>
          <a:p>
            <a:pPr eaLnBrk="1" hangingPunct="1"/>
            <a:endParaRPr lang="en-GB" sz="3600">
              <a:latin typeface="Corbel" panose="020B0503020204020204" pitchFamily="34" charset="0"/>
            </a:endParaRPr>
          </a:p>
        </p:txBody>
      </p:sp>
      <p:sp>
        <p:nvSpPr>
          <p:cNvPr id="5734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1F2EC1-B225-45DD-A4B2-CE03776EAA4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dirty="0"/>
              <a:t>ΤΠΕ και Εκπαίδευση των μικρών παιδιών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374808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l-GR" sz="2800" b="1" i="1"/>
              <a:t>Τεχνολογίες της Πληροφορίας και των Επικοινωνιών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b="1" i="1"/>
              <a:t>Δύo βασικά ερωτήματα:</a:t>
            </a:r>
            <a:r>
              <a:rPr lang="el-GR" sz="2800" i="1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800" i="1"/>
          </a:p>
          <a:p>
            <a:pPr eaLnBrk="1" hangingPunct="1">
              <a:lnSpc>
                <a:spcPct val="80000"/>
              </a:lnSpc>
            </a:pPr>
            <a:r>
              <a:rPr lang="el-GR" sz="2800" i="1"/>
              <a:t>η εισαγωγή και η ένταξη των ΤΠΕ στο αναλυτικό πρόγραμμα σπουδών του νηπιαγωγείου</a:t>
            </a:r>
            <a:r>
              <a:rPr lang="en-GB" sz="2800" i="1"/>
              <a:t>;</a:t>
            </a:r>
            <a:endParaRPr lang="el-GR" sz="2800" i="1"/>
          </a:p>
          <a:p>
            <a:pPr eaLnBrk="1" hangingPunct="1">
              <a:lnSpc>
                <a:spcPct val="80000"/>
              </a:lnSpc>
            </a:pPr>
            <a:endParaRPr lang="el-GR" sz="2800" i="1"/>
          </a:p>
          <a:p>
            <a:pPr eaLnBrk="1" hangingPunct="1">
              <a:lnSpc>
                <a:spcPct val="80000"/>
              </a:lnSpc>
            </a:pPr>
            <a:r>
              <a:rPr lang="el-GR" sz="2800" i="1"/>
              <a:t>Οι επιδράσεις των ΤΠΕ στις διαδικασίες της διδασκαλίας και μάθησης</a:t>
            </a:r>
            <a:r>
              <a:rPr lang="en-GB" sz="2800" i="1"/>
              <a:t>;</a:t>
            </a:r>
            <a:endParaRPr lang="el-GR" sz="2800" i="1"/>
          </a:p>
        </p:txBody>
      </p:sp>
      <p:sp>
        <p:nvSpPr>
          <p:cNvPr id="5939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DC16F0-E3A8-4B6B-A19F-8EA9754C3CA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i="1" dirty="0"/>
              <a:t>Η εισαγωγή και η ένταξη ...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l-GR"/>
              <a:t>τι περιμένoυμε από τoν όρo «ΤΠΕ στην προσχολική και την πρώτη σχολική ηλικία»;</a:t>
            </a:r>
          </a:p>
          <a:p>
            <a:pPr eaLnBrk="1" hangingPunct="1">
              <a:lnSpc>
                <a:spcPct val="90000"/>
              </a:lnSpc>
            </a:pPr>
            <a:endParaRPr lang="el-GR"/>
          </a:p>
          <a:p>
            <a:pPr eaLnBrk="1" hangingPunct="1">
              <a:lnSpc>
                <a:spcPct val="90000"/>
              </a:lnSpc>
            </a:pPr>
            <a:r>
              <a:rPr lang="el-GR"/>
              <a:t>πως αντιμετωπίζεται το θέμα της εισαγωγής και της ένταξης στο ελληνικό νηπιαγωγείο γενικότερα και στην καθημερινή σχολική πραγματικότητα ειδικότερα;</a:t>
            </a:r>
          </a:p>
        </p:txBody>
      </p:sp>
      <p:sp>
        <p:nvSpPr>
          <p:cNvPr id="6144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86E18E-5632-4E71-B60A-A44BE8D850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8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i="1" dirty="0"/>
              <a:t>Τουλάχιστον τέσσερις </a:t>
            </a:r>
            <a:r>
              <a:rPr lang="el-GR" sz="4000" i="1" dirty="0" err="1"/>
              <a:t>διαφoρετικές</a:t>
            </a:r>
            <a:r>
              <a:rPr lang="el-GR" sz="4000" i="1" dirty="0"/>
              <a:t> προσεγγίσεις:  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3125"/>
            <a:ext cx="7086600" cy="3989388"/>
          </a:xfrm>
          <a:noFill/>
        </p:spPr>
        <p:txBody>
          <a:bodyPr lIns="92075" tIns="46038" rIns="92075" bIns="46038"/>
          <a:lstStyle/>
          <a:p>
            <a:pPr lvl="2" eaLnBrk="1" hangingPunct="1"/>
            <a:r>
              <a:rPr lang="el-GR" sz="3200" dirty="0"/>
              <a:t>ως «αυτόνομο» μάθημα...</a:t>
            </a:r>
          </a:p>
          <a:p>
            <a:pPr lvl="3" eaLnBrk="1" hangingPunct="1"/>
            <a:r>
              <a:rPr lang="el-GR" sz="2800" dirty="0"/>
              <a:t>Η πληροφορική στο ΔΕΠΠΣ του νηπιαγωγείου</a:t>
            </a:r>
          </a:p>
          <a:p>
            <a:pPr lvl="2" eaLnBrk="1" hangingPunct="1"/>
            <a:r>
              <a:rPr lang="el-GR" sz="3200" dirty="0"/>
              <a:t>ως μέσο για τα άλλα μαθήματα ...</a:t>
            </a:r>
          </a:p>
          <a:p>
            <a:pPr lvl="2" eaLnBrk="1" hangingPunct="1"/>
            <a:r>
              <a:rPr lang="el-GR" sz="3200" dirty="0"/>
              <a:t>στοιχείο γενικής κουλτούρας ...</a:t>
            </a:r>
          </a:p>
          <a:p>
            <a:pPr lvl="2" eaLnBrk="1" hangingPunct="1"/>
            <a:r>
              <a:rPr lang="el-GR" sz="3200" dirty="0"/>
              <a:t>ένα κοινωνικό φαινόμενο...</a:t>
            </a:r>
          </a:p>
        </p:txBody>
      </p:sp>
      <p:sp>
        <p:nvSpPr>
          <p:cNvPr id="6349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7D479B-22D4-40AD-AD4A-860C88B304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3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7A1BB9-96EF-4669-8397-846B4288E109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(1)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1628775"/>
            <a:ext cx="7699375" cy="4475163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Τεκμηρίωση της ένταξης των Τεχνολογιών της Πληροφορίας και των Επικοινωνιών στην Προσχολική και την Πρώτη Σχολική Ηλικία</a:t>
            </a:r>
          </a:p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Η Πληροφορική στο Διαθεματικό Ενιαίο Πλαίσιο Προγραμμάτων Σπουδών στο Νηπιαγωγείο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Η Πληροφορική στο νέο Αναλυτικό Πρόγραμμα Σπουδών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Η Πληροφορική στο Πλαίσιο Προγράμματος Σπουδών του Δημοτικού Σχολείου  </a:t>
            </a:r>
          </a:p>
        </p:txBody>
      </p:sp>
    </p:spTree>
    <p:extLst>
      <p:ext uri="{BB962C8B-B14F-4D97-AF65-F5344CB8AC3E}">
        <p14:creationId xmlns:p14="http://schemas.microsoft.com/office/powerpoint/2010/main" val="6225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A178CC-DD07-4319-A024-902622CA7B1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(2)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577138" cy="48006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>
                <a:latin typeface="Arial" panose="020B0604020202020204" pitchFamily="34" charset="0"/>
              </a:rPr>
              <a:t>Ψυχοπαιδαγωγικές αρχές ένταξης των Τεχνολογιών της Πληροφορίας και των Επικοινωνιών στην Προσχολική και την Πρώτη Σχολική Ηλικία.</a:t>
            </a:r>
          </a:p>
          <a:p>
            <a:pPr eaLnBrk="1" hangingPunct="1">
              <a:spcAft>
                <a:spcPts val="300"/>
              </a:spcAft>
            </a:pPr>
            <a:r>
              <a:rPr lang="el-GR" dirty="0">
                <a:latin typeface="Arial" panose="020B0604020202020204" pitchFamily="34" charset="0"/>
              </a:rPr>
              <a:t>Αναπτυξιακές, </a:t>
            </a:r>
            <a:r>
              <a:rPr lang="el-GR" dirty="0" err="1">
                <a:latin typeface="Arial" panose="020B0604020202020204" pitchFamily="34" charset="0"/>
              </a:rPr>
              <a:t>κοινωνιογνωστικές</a:t>
            </a:r>
            <a:r>
              <a:rPr lang="el-GR" dirty="0">
                <a:latin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</a:rPr>
              <a:t>κοινωνιοπολιτισμικές</a:t>
            </a:r>
            <a:r>
              <a:rPr lang="el-GR" dirty="0">
                <a:latin typeface="Arial" panose="020B0604020202020204" pitchFamily="34" charset="0"/>
              </a:rPr>
              <a:t> θεωρίες μάθησης και υπολογιστές.</a:t>
            </a:r>
          </a:p>
        </p:txBody>
      </p:sp>
    </p:spTree>
    <p:extLst>
      <p:ext uri="{BB962C8B-B14F-4D97-AF65-F5344CB8AC3E}">
        <p14:creationId xmlns:p14="http://schemas.microsoft.com/office/powerpoint/2010/main" val="357137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8694A7-0FCB-491C-A572-DE3F5E24CE8A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(3)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75"/>
            <a:ext cx="7286625" cy="4391025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>
                <a:latin typeface="Arial" panose="020B0604020202020204" pitchFamily="34" charset="0"/>
              </a:rPr>
              <a:t>Παιδαγωγικές δραστηριότητες για τους υπολογιστές (γνωριμία του παιδιού με τον υπολογιστή και τις περιφερειακές συσκευές του).</a:t>
            </a:r>
          </a:p>
        </p:txBody>
      </p:sp>
    </p:spTree>
    <p:extLst>
      <p:ext uri="{BB962C8B-B14F-4D97-AF65-F5344CB8AC3E}">
        <p14:creationId xmlns:p14="http://schemas.microsoft.com/office/powerpoint/2010/main" val="88972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8AE15E-C8CB-46DA-A861-D754DF23A0CF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(4)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29538" cy="48006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>
                <a:latin typeface="Arial" panose="020B0604020202020204" pitchFamily="34" charset="0"/>
              </a:rPr>
              <a:t>Παιδαγωγικές δραστηριότητες με υπολογιστές με έμφαση σε επιμέρους άξονες του αναλυτικού προγράμματος και σε διαθεματικές δραστηριότητες. </a:t>
            </a:r>
          </a:p>
        </p:txBody>
      </p:sp>
    </p:spTree>
    <p:extLst>
      <p:ext uri="{BB962C8B-B14F-4D97-AF65-F5344CB8AC3E}">
        <p14:creationId xmlns:p14="http://schemas.microsoft.com/office/powerpoint/2010/main" val="307466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B10E5-9B45-44B2-BBFE-AA71AAD4C67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(5)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>
                <a:latin typeface="Arial" panose="020B0604020202020204" pitchFamily="34" charset="0"/>
              </a:rPr>
              <a:t>Κριτική ανάλυση εκπαιδευτικού λογισμικού για προσχολική και πρώτη σχολική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130968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56C4E-8C93-4925-85A8-D192B664FB1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Θεωρητικό μέρος (6)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>
                <a:latin typeface="Arial" panose="020B0604020202020204" pitchFamily="34" charset="0"/>
              </a:rPr>
              <a:t>Ανάπτυξη </a:t>
            </a:r>
            <a:r>
              <a:rPr lang="el-GR" b="1">
                <a:latin typeface="Arial" panose="020B0604020202020204" pitchFamily="34" charset="0"/>
              </a:rPr>
              <a:t>εκπαιδευτικών σεναρίων</a:t>
            </a:r>
            <a:r>
              <a:rPr lang="el-GR">
                <a:latin typeface="Arial" panose="020B0604020202020204" pitchFamily="34" charset="0"/>
              </a:rPr>
              <a:t> και «φύλλων εργασίας». </a:t>
            </a:r>
          </a:p>
          <a:p>
            <a:pPr eaLnBrk="1" hangingPunct="1">
              <a:spcAft>
                <a:spcPts val="300"/>
              </a:spcAft>
            </a:pPr>
            <a:r>
              <a:rPr lang="el-GR">
                <a:latin typeface="Arial" panose="020B0604020202020204" pitchFamily="34" charset="0"/>
              </a:rPr>
              <a:t>Σχεδιασμός και δημιουργία παιδαγωγικών δραστηριοτήτων με χρήση κατάλληλου εκπαιδευτικού λογισμικού.</a:t>
            </a:r>
          </a:p>
        </p:txBody>
      </p:sp>
    </p:spTree>
    <p:extLst>
      <p:ext uri="{BB962C8B-B14F-4D97-AF65-F5344CB8AC3E}">
        <p14:creationId xmlns:p14="http://schemas.microsoft.com/office/powerpoint/2010/main" val="119286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87010-1690-4603-99BD-C14BBEC359CD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Εργαστηριακό μέρος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800" dirty="0">
                <a:latin typeface="Arial" panose="020B0604020202020204" pitchFamily="34" charset="0"/>
              </a:rPr>
              <a:t>Το εργαστήριο περιλαμβάνει τα ακόλουθα αντικείμενα: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dirty="0">
                <a:latin typeface="Arial" panose="020B0604020202020204" pitchFamily="34" charset="0"/>
              </a:rPr>
              <a:t>Παρουσίαση και ανάλυση επιμέρους κατηγοριών ψηφιακών εκπαιδευτικών περιβαλλόντων προσχολικής και πρώτης σχολικής ηλικίας.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dirty="0">
                <a:latin typeface="Arial" panose="020B0604020202020204" pitchFamily="34" charset="0"/>
              </a:rPr>
              <a:t>Σχεδιασμός, ανάπτυξη και εφαρμογή διδακτικών δραστηριοτήτων και εκπαιδευτικών σεναρίων χρήσης ψηφιακών εκπαιδευτικών περιβαλλόντων με μαθητές (Πρακτική Άσκηση).</a:t>
            </a:r>
          </a:p>
        </p:txBody>
      </p:sp>
    </p:spTree>
    <p:extLst>
      <p:ext uri="{BB962C8B-B14F-4D97-AF65-F5344CB8AC3E}">
        <p14:creationId xmlns:p14="http://schemas.microsoft.com/office/powerpoint/2010/main" val="579541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60F009-BAD8-4FF1-B09B-0BAA1C8CE84E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Εργαστηριακό μέρος (2)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Σχεδιασμός και παρουσίαση δραστηριοτήτων με εκπαιδευτικό λογισμικό σε επιμέρους πτυχές του αναλυτικού προγράμματος. </a:t>
            </a:r>
          </a:p>
          <a:p>
            <a:pPr eaLnBrk="1" hangingPunct="1">
              <a:spcAft>
                <a:spcPts val="300"/>
              </a:spcAft>
            </a:pPr>
            <a:r>
              <a:rPr lang="el-GR" sz="2800">
                <a:latin typeface="Arial" panose="020B0604020202020204" pitchFamily="34" charset="0"/>
              </a:rPr>
              <a:t>Παιδαγωγική αξιολόγηση των σεναρίων και των δραστηριοτήτων με εκπαιδευτικό λογισμικό με χρήση κατάλληλων ερωτηματολογίων αξιολόγησης. </a:t>
            </a:r>
          </a:p>
        </p:txBody>
      </p:sp>
    </p:spTree>
    <p:extLst>
      <p:ext uri="{BB962C8B-B14F-4D97-AF65-F5344CB8AC3E}">
        <p14:creationId xmlns:p14="http://schemas.microsoft.com/office/powerpoint/2010/main" val="714146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00389-B984-43F1-A856-BDFEBE74FABB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Διδακτική μέθοδος (1)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912100" cy="41148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Το μάθημα θα διδαχθεί ως συνδυασμός τεσσάρων μεθόδων διδασκαλίας: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(α) διαλέξεις όπου θα εισάγονται βασικές έννοιες σχετικές με το περιεχόμενο του μαθήματος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(β) εργαστηριακή διδασκαλία όπου οι φοιτητές θα εργάζονται σε ομάδες χρησιμοποιώντας διαφόρων τύπων εκπαιδευτικό λογισμικό, με την καθοδήγηση συνεργαζόμενου προσωπικού. </a:t>
            </a:r>
          </a:p>
        </p:txBody>
      </p:sp>
    </p:spTree>
    <p:extLst>
      <p:ext uri="{BB962C8B-B14F-4D97-AF65-F5344CB8AC3E}">
        <p14:creationId xmlns:p14="http://schemas.microsoft.com/office/powerpoint/2010/main" val="1650183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C7FE52-08D4-40B6-A2AA-1A4EF38BEEC4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Διδακτική μέθοδος (2)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8054975" cy="4114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 (γ) εκπόνηση εργασίας (σε ομάδες) με σκοπό να εμβαθύνουν σε ένα θέμα – πρόβλημα σχετικό με το αναλυτικό πρόγραμμα όπου αναδεικνύονται τα μεθοδολογικά χαρακτηριστικά της χρήσης των ΤΠΕ στην καθημερινή εκπαιδευτική πρακτική.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Η εργασία αφορά στο σχεδιασμό κατάλληλης διδακτικής παρέμβασης με χρήση λογισμικού και ανάπτυξη σχετικών οδηγιών και φύλλων εργασίας (εκπαιδευτικό σενάριο). 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dirty="0">
                <a:latin typeface="Arial" panose="020B0604020202020204" pitchFamily="34" charset="0"/>
              </a:rPr>
              <a:t>(δ) συμμετοχή στο </a:t>
            </a:r>
            <a:r>
              <a:rPr lang="en-US" sz="2400" i="1" dirty="0">
                <a:latin typeface="Arial" panose="020B0604020202020204" pitchFamily="34" charset="0"/>
              </a:rPr>
              <a:t>forum, </a:t>
            </a:r>
            <a:r>
              <a:rPr lang="el-GR" sz="2400" i="1" dirty="0">
                <a:latin typeface="Arial" panose="020B0604020202020204" pitchFamily="34" charset="0"/>
              </a:rPr>
              <a:t>δημιουργία </a:t>
            </a:r>
            <a:r>
              <a:rPr lang="en-US" sz="2400" i="1" dirty="0">
                <a:latin typeface="Arial" panose="020B0604020202020204" pitchFamily="34" charset="0"/>
              </a:rPr>
              <a:t>blog </a:t>
            </a:r>
            <a:r>
              <a:rPr lang="el-GR" sz="2400" i="1" dirty="0">
                <a:latin typeface="Arial" panose="020B0604020202020204" pitchFamily="34" charset="0"/>
              </a:rPr>
              <a:t>και σχολιασμός. </a:t>
            </a:r>
          </a:p>
          <a:p>
            <a:pPr eaLnBrk="1" hangingPunct="1">
              <a:spcAft>
                <a:spcPts val="300"/>
              </a:spcAft>
            </a:pPr>
            <a:endParaRPr lang="el-GR" sz="2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9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0"/>
            <a:ext cx="7861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Εργαλεία </a:t>
            </a:r>
            <a:r>
              <a:rPr lang="en-US" sz="4000" dirty="0"/>
              <a:t>Web 2.0</a:t>
            </a:r>
            <a:r>
              <a:rPr lang="el-GR" sz="4000" dirty="0"/>
              <a:t> </a:t>
            </a:r>
            <a:r>
              <a:rPr lang="el-GR" dirty="0"/>
              <a:t>– Πλαίσιο χρήσης</a:t>
            </a:r>
          </a:p>
        </p:txBody>
      </p:sp>
      <p:sp>
        <p:nvSpPr>
          <p:cNvPr id="86019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25563"/>
            <a:ext cx="807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/>
              <a:t>Eclass</a:t>
            </a:r>
            <a:r>
              <a:rPr lang="en-US" sz="2000" b="1" u="sng" dirty="0"/>
              <a:t>:</a:t>
            </a:r>
            <a:r>
              <a:rPr lang="el-GR" sz="2000" dirty="0"/>
              <a:t> Το </a:t>
            </a:r>
            <a:r>
              <a:rPr lang="en-US" sz="2000" dirty="0"/>
              <a:t>Moodle </a:t>
            </a:r>
            <a:r>
              <a:rPr lang="el-GR" sz="2000" dirty="0"/>
              <a:t>χρησιμοποιείται για την ανάπτυξη των σεναρίων</a:t>
            </a: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Wiki:</a:t>
            </a:r>
            <a:r>
              <a:rPr lang="en-US" sz="2000" b="1" dirty="0"/>
              <a:t> </a:t>
            </a:r>
            <a:r>
              <a:rPr lang="el-GR" sz="2000" dirty="0"/>
              <a:t>Κάθε ομάδα έχει το δικό της </a:t>
            </a:r>
            <a:r>
              <a:rPr lang="el-GR" sz="2000" b="1" dirty="0" err="1"/>
              <a:t>Wiki</a:t>
            </a:r>
            <a:r>
              <a:rPr lang="el-GR" sz="2000" dirty="0"/>
              <a:t> όπου θα δουλεύει το αντίστοιχο κομμάτι του εκπαιδευτικού σεναρίου που θα έχει παρουσιασθεί /σχολιασθεί στο εργαστήριο μαζί με τους διδάσκοντες </a:t>
            </a:r>
            <a:r>
              <a:rPr lang="el-GR" sz="2000" b="1" i="1" dirty="0"/>
              <a:t>(ομαδική διαδικασία)</a:t>
            </a:r>
            <a:r>
              <a:rPr lang="el-GR" sz="2000" i="1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n-US" sz="2000" b="1" u="sng" dirty="0"/>
              <a:t>Blog:</a:t>
            </a:r>
            <a:r>
              <a:rPr lang="el-GR" sz="2000" dirty="0"/>
              <a:t> Κάθε ομάδα έχει το δικό της </a:t>
            </a:r>
            <a:r>
              <a:rPr lang="el-GR" sz="2000" b="1" dirty="0" err="1"/>
              <a:t>Blog</a:t>
            </a:r>
            <a:r>
              <a:rPr lang="el-GR" sz="2000" dirty="0"/>
              <a:t> όπου 3 άλλες ομάδες (καθορισμένες εξ αρχής) θα πρέπει, αφού μελετήσουν το κομμάτι της ομάδας που έχουν αναλάβει στο </a:t>
            </a:r>
            <a:r>
              <a:rPr lang="el-GR" sz="2000" dirty="0" err="1"/>
              <a:t>Wiki</a:t>
            </a:r>
            <a:r>
              <a:rPr lang="el-GR" sz="2000" dirty="0"/>
              <a:t> της, να μπουν στο </a:t>
            </a:r>
            <a:r>
              <a:rPr lang="el-GR" sz="2000" dirty="0" err="1"/>
              <a:t>Blog</a:t>
            </a:r>
            <a:r>
              <a:rPr lang="el-GR" sz="2000" dirty="0"/>
              <a:t> της και να κάνουν σχόλια /ερωτήσεις /προτάσεις κτλ. </a:t>
            </a:r>
            <a:r>
              <a:rPr lang="el-GR" sz="2000" b="1" i="1" dirty="0"/>
              <a:t>(ομαδική διαδικασία).</a:t>
            </a:r>
            <a:endParaRPr lang="el-GR" sz="2000" dirty="0"/>
          </a:p>
          <a:p>
            <a:pPr marL="0" indent="0">
              <a:buNone/>
            </a:pPr>
            <a:r>
              <a:rPr lang="en-US" sz="2000" b="1" u="sng" dirty="0"/>
              <a:t>Forum:</a:t>
            </a:r>
            <a:r>
              <a:rPr lang="en-US" sz="2000" dirty="0"/>
              <a:t> </a:t>
            </a:r>
            <a:endParaRPr lang="el-GR" sz="2000" dirty="0"/>
          </a:p>
          <a:p>
            <a:pPr lvl="1"/>
            <a:r>
              <a:rPr lang="el-GR" sz="1600" dirty="0"/>
              <a:t>Σε κάθε εργαστήριο υπάρχει </a:t>
            </a:r>
            <a:r>
              <a:rPr lang="el-GR" sz="1600" b="1" dirty="0" err="1"/>
              <a:t>Forum</a:t>
            </a:r>
            <a:r>
              <a:rPr lang="el-GR" sz="1600" dirty="0"/>
              <a:t> όπου οι διδάσκοντες προσθέτουν ομάδες συζητήσεων και όλοι οι συμμετέχοντες στο εργαστήριο θα πρέπει να απαντήσουν </a:t>
            </a:r>
            <a:r>
              <a:rPr lang="el-GR" sz="1600" b="1" i="1" dirty="0"/>
              <a:t>(ατομική διαδικασία).</a:t>
            </a:r>
            <a:r>
              <a:rPr lang="el-GR" sz="1600" b="1" dirty="0"/>
              <a:t> </a:t>
            </a:r>
          </a:p>
          <a:p>
            <a:pPr lvl="1"/>
            <a:r>
              <a:rPr lang="el-GR" sz="1600" dirty="0"/>
              <a:t>Στο ίδιο σημείο, οι φοιτητές, -</a:t>
            </a:r>
            <a:r>
              <a:rPr lang="el-GR" sz="1600" dirty="0" err="1"/>
              <a:t>τριες</a:t>
            </a:r>
            <a:r>
              <a:rPr lang="el-GR" sz="1600" dirty="0"/>
              <a:t> μπορούσαν να ανεβάζουν και δικά τους ερωτήματα αναφορικά με το υλικό της εκάστοτε συνάντησης </a:t>
            </a:r>
            <a:r>
              <a:rPr lang="el-GR" sz="1600" b="1" i="1" dirty="0"/>
              <a:t>(ατομική διαδικασία).</a:t>
            </a:r>
            <a:endParaRPr lang="el-GR" sz="1600" dirty="0"/>
          </a:p>
          <a:p>
            <a:endParaRPr lang="el-GR" sz="2000" dirty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2E6F46-EB7F-40F9-AC40-6AD8B4FCE00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2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Σημείωμα Ιστορικού Εκδόσεων Έργου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Το παρόν έργο αποτελεί την </a:t>
            </a:r>
            <a:r>
              <a:rPr lang="el-GR" sz="2800" b="1" dirty="0"/>
              <a:t>έκδοση 1.0.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/>
              <a:t>Αντικείμενο Μαθήματος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16013" y="1428750"/>
            <a:ext cx="75596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/>
              <a:t>Θέση των </a:t>
            </a:r>
            <a:r>
              <a:rPr lang="el-GR" sz="2800" b="1"/>
              <a:t>υπολογιστών</a:t>
            </a:r>
            <a:r>
              <a:rPr lang="el-GR" sz="2800"/>
              <a:t> και των </a:t>
            </a:r>
            <a:r>
              <a:rPr lang="el-GR" sz="2800" b="1"/>
              <a:t>Τεχνολογιών της Πληροφορίας και των Επικοινωνιών </a:t>
            </a:r>
            <a:r>
              <a:rPr lang="el-GR" sz="2800"/>
              <a:t>στην προσχολική και την πρώτη σχολική ηλικία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/>
              <a:t>Μελέτη των δυνατών εφαρμογών της Πληροφορικής στη διδασκαλία και τη μάθηση στο Νηπιαγωγείο (αλλά και λίγο πριν και λίγο μετά)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/>
              <a:t>Ενασχόληση με εφαρμογές των ΤΠΕ που αφορούν παιδιά ηλικίας από 3 έως και 8 ετών </a:t>
            </a:r>
            <a:endParaRPr lang="en-GB" sz="2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0CC383-B38F-4223-94DB-45F07D5EB21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4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Σημείωμα Αναφοράς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Αντικείμενο Μαθήματος». Έκδοση: 1.0. Πάτρα, 2015.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Τρίτων».</a:t>
            </a: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l-GR" sz="1400" dirty="0"/>
          </a:p>
          <a:p>
            <a:pPr marL="0" indent="0" algn="just">
              <a:buNone/>
            </a:pPr>
            <a:r>
              <a:rPr lang="el-GR" sz="1400" dirty="0"/>
              <a:t>[1] http://creativecommons.org/licenses/by-nc-sa/4.0/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Ως Μη Εμπορική ορίζεται η χρήση: </a:t>
            </a: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• 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/>
              <a:t>αδειοδόχο</a:t>
            </a: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 • που δεν περιλαμβάνει οικονομική συναλλαγή ως προϋπόθεση για τη χρήση ή πρόσβαση στο έργο</a:t>
            </a: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 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/>
              <a:t>Ο 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1</a:t>
            </a:r>
            <a:r>
              <a:rPr lang="el-GR" baseline="30000" dirty="0"/>
              <a:t>ης</a:t>
            </a:r>
            <a:r>
              <a:rPr lang="el-GR" dirty="0"/>
              <a:t>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3432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Σκοπός του Μαθήματος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sz="2800">
                <a:latin typeface="Arial" panose="020B0604020202020204" pitchFamily="34" charset="0"/>
              </a:rPr>
              <a:t>να ευαισθητοποιήσει τις φοιτήτριες/ές στο </a:t>
            </a:r>
            <a:r>
              <a:rPr lang="el-GR" sz="2800" b="1">
                <a:latin typeface="Arial" panose="020B0604020202020204" pitchFamily="34" charset="0"/>
              </a:rPr>
              <a:t>διεπιστημονικό πεδίο </a:t>
            </a:r>
            <a:r>
              <a:rPr lang="el-GR" sz="2800">
                <a:latin typeface="Arial" panose="020B0604020202020204" pitchFamily="34" charset="0"/>
              </a:rPr>
              <a:t>της εφαρμογής των Τεχνολογιών της Πληροφορίας και των Επικοινωνιών μέσω της </a:t>
            </a:r>
            <a:r>
              <a:rPr lang="el-GR" sz="2800" u="sng">
                <a:latin typeface="Arial" panose="020B0604020202020204" pitchFamily="34" charset="0"/>
              </a:rPr>
              <a:t>ανάπτυξης και αξιολόγησης κατάλληλων αναπτυξιακά δραστηριοτήτων</a:t>
            </a:r>
            <a:r>
              <a:rPr lang="el-GR" sz="2800">
                <a:latin typeface="Arial" panose="020B0604020202020204" pitchFamily="34" charset="0"/>
              </a:rPr>
              <a:t> σχετικών με το πρόγραμμα σπουδών που κάνουν ευρεία χρήση των υπολογιστών και του εκπαιδευτικού λογισμικού. </a:t>
            </a:r>
          </a:p>
          <a:p>
            <a:endParaRPr lang="en-GB" sz="280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0538B-5042-4A08-991B-A1A031387AC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4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Προβληματική	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71563" y="1357313"/>
            <a:ext cx="7715250" cy="4800600"/>
          </a:xfrm>
        </p:spPr>
        <p:txBody>
          <a:bodyPr/>
          <a:lstStyle/>
          <a:p>
            <a:r>
              <a:rPr lang="el-GR" sz="2800"/>
              <a:t>Έχουν θέση οι υπολογιστές στην προσχολική και την πρώτη σχολική ηλικία;</a:t>
            </a:r>
          </a:p>
          <a:p>
            <a:r>
              <a:rPr lang="el-GR" sz="2800"/>
              <a:t>Εάν ναι, </a:t>
            </a:r>
          </a:p>
          <a:p>
            <a:pPr lvl="1"/>
            <a:r>
              <a:rPr lang="el-GR" sz="2400"/>
              <a:t>πως τεκμηριώνεται ψυχοπαιδαγωγικά η άποψη αυτή;</a:t>
            </a:r>
          </a:p>
          <a:p>
            <a:pPr lvl="1"/>
            <a:r>
              <a:rPr lang="el-GR" sz="2400"/>
              <a:t>ποιες είναι οι δυνατές εφαρμογές και πως μπορούν να ενταχθούν στο πρόγραμμα σπουδών;</a:t>
            </a:r>
          </a:p>
          <a:p>
            <a:pPr lvl="1"/>
            <a:r>
              <a:rPr lang="el-GR" sz="2400"/>
              <a:t>Κάτω από ποιες προϋποθέσεις μπορούν να προσφέρουν κάτι ποιοτικά διαφορετικό στην εκπαίδευση των μικρών παιδιών  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88137F-2655-4FC0-AA0C-23A61B36C5A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l-GR" sz="3600" dirty="0"/>
              <a:t>Ερωτήματα για την ένταξη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71625"/>
            <a:ext cx="7883525" cy="47371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800"/>
              <a:t>Μπορούν και πώς τα μικρά παιδιά να χρησιμοποιούν υπολογιστές στις σχολικές τους δραστηριότητες;</a:t>
            </a:r>
          </a:p>
          <a:p>
            <a:pPr>
              <a:lnSpc>
                <a:spcPct val="80000"/>
              </a:lnSpc>
            </a:pPr>
            <a:r>
              <a:rPr lang="el-GR" sz="2800"/>
              <a:t>Η ενασχόληση με τις ΤΠΕ είναι μια αναπτυξιακά κατάλληλη δραστηριότητα; </a:t>
            </a:r>
          </a:p>
          <a:p>
            <a:pPr>
              <a:lnSpc>
                <a:spcPct val="80000"/>
              </a:lnSpc>
            </a:pPr>
            <a:r>
              <a:rPr lang="el-GR" sz="2800"/>
              <a:t>Τι τύπου παιδαγωγικές δραστηριότητες μπορούν να ευνοηθούν με τη χρήση των ΤΠΕ; </a:t>
            </a:r>
          </a:p>
          <a:p>
            <a:pPr>
              <a:lnSpc>
                <a:spcPct val="80000"/>
              </a:lnSpc>
            </a:pPr>
            <a:r>
              <a:rPr lang="el-GR" sz="2800"/>
              <a:t>Μπορούμε να θεωρήσουμε μια γενικευμένη εισαγωγή της χρήσης των υπολογιστών από την προσχολική ηλικία; </a:t>
            </a:r>
          </a:p>
          <a:p>
            <a:pPr>
              <a:lnSpc>
                <a:spcPct val="80000"/>
              </a:lnSpc>
            </a:pPr>
            <a:r>
              <a:rPr lang="el-GR" sz="2800"/>
              <a:t>Στη βάση ποιών παιδαγωγικών και ψυχολογικών προσεγγίσεων θεμελιώνεται μια τέτοια προοπτική;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sz="2800"/>
              <a:t>  </a:t>
            </a:r>
          </a:p>
          <a:p>
            <a:pPr>
              <a:lnSpc>
                <a:spcPct val="80000"/>
              </a:lnSpc>
            </a:pPr>
            <a:endParaRPr lang="el-GR" sz="280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A12AED-4488-4966-BB0C-1248185B70F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9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541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l-GR" sz="3600" dirty="0"/>
              <a:t>Ερωτήματα για την ένταξη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357313"/>
            <a:ext cx="7883525" cy="4114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Είναι το νηπιαγωγείο έτοιμο να ανταποκριθεί στη νέα τεχνολογική πραγματικότητα;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Οι εκπαιδευτικοί έχουν συνειδητοποιήσει την ανάγκη παρουσίας του υπολογιστή στο νηπιαγωγείο και είναι σε θέση να τον εντάξουν στο πρόγραμμά τους;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Ποιες αλλαγές θα φέρει ο υπολογιστής στη δομή του προγράμματος του νηπιαγωγείου και γενικότερα στην εκπαιδευτική διαδικασία;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Ποια τα προβλήματα, οι περιορισμοί και τα σημαντικότερα εμπόδια που πρέπει να ληφθούν υπόψη στο σχεδιασμό ένταξης;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A927C-588C-4E56-9C31-E87BC997AED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B0B30-8C59-49D5-9AEA-FFEC777F9F1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sz="1200">
              <a:solidFill>
                <a:srgbClr val="B5A788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799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Εννοιολογικό</a:t>
            </a:r>
            <a:r>
              <a:rPr lang="en-GB" sz="4000" dirty="0"/>
              <a:t> </a:t>
            </a:r>
            <a:r>
              <a:rPr lang="en-GB" sz="4000" dirty="0" err="1"/>
              <a:t>πλαίσιο</a:t>
            </a:r>
            <a:r>
              <a:rPr lang="en-GB" sz="4000" dirty="0"/>
              <a:t>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26400" cy="4560888"/>
          </a:xfrm>
          <a:noFill/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</a:pPr>
            <a:r>
              <a:rPr lang="en-GB" sz="2400">
                <a:latin typeface="Corbel" panose="020B0503020204020204" pitchFamily="34" charset="0"/>
              </a:rPr>
              <a:t>Oι </a:t>
            </a:r>
            <a:r>
              <a:rPr lang="el-GR" sz="2400"/>
              <a:t>Τεχνολογίες της Πληροφορίας και των Επικοινωνιών</a:t>
            </a:r>
            <a:r>
              <a:rPr lang="en-GB" sz="2400">
                <a:latin typeface="Corbel" panose="020B0503020204020204" pitchFamily="34" charset="0"/>
              </a:rPr>
              <a:t> </a:t>
            </a:r>
            <a:r>
              <a:rPr lang="el-GR" sz="2400"/>
              <a:t>(ΤΠΕ) </a:t>
            </a:r>
            <a:r>
              <a:rPr lang="en-GB" sz="2400">
                <a:latin typeface="Corbel" panose="020B0503020204020204" pitchFamily="34" charset="0"/>
              </a:rPr>
              <a:t>ως αυτόνομο γνωστικό αντικείμενο</a:t>
            </a:r>
            <a:r>
              <a:rPr lang="el-GR" sz="2400"/>
              <a:t> στην προσχολική ηλικία</a:t>
            </a:r>
            <a:r>
              <a:rPr lang="en-US" sz="2400">
                <a:latin typeface="Corbel" panose="020B0503020204020204" pitchFamily="34" charset="0"/>
              </a:rPr>
              <a:t>.</a:t>
            </a:r>
            <a:r>
              <a:rPr lang="en-GB" sz="2400">
                <a:latin typeface="Corbel" panose="020B0503020204020204" pitchFamily="34" charset="0"/>
              </a:rPr>
              <a:t> </a:t>
            </a:r>
            <a:endParaRPr lang="el-GR" sz="2400"/>
          </a:p>
          <a:p>
            <a:pPr lvl="1" eaLnBrk="1" hangingPunct="1">
              <a:spcBef>
                <a:spcPts val="1200"/>
              </a:spcBef>
            </a:pPr>
            <a:r>
              <a:rPr lang="en-GB" sz="2400">
                <a:latin typeface="Corbel" panose="020B0503020204020204" pitchFamily="34" charset="0"/>
              </a:rPr>
              <a:t>οι </a:t>
            </a:r>
            <a:r>
              <a:rPr lang="el-GR" sz="2400"/>
              <a:t>Τεχνολογίες της Πληροφορίας και των Επικοινωνιών</a:t>
            </a:r>
            <a:r>
              <a:rPr lang="en-GB" sz="2400">
                <a:latin typeface="Corbel" panose="020B0503020204020204" pitchFamily="34" charset="0"/>
              </a:rPr>
              <a:t> ως μέσο γνώσης, έρευνας και μάθησης στα </a:t>
            </a:r>
            <a:r>
              <a:rPr lang="el-GR" sz="2400"/>
              <a:t>διάφορα </a:t>
            </a:r>
            <a:r>
              <a:rPr lang="en-GB" sz="2400">
                <a:latin typeface="Corbel" panose="020B0503020204020204" pitchFamily="34" charset="0"/>
              </a:rPr>
              <a:t>γνωστικά αντικείμενα</a:t>
            </a:r>
            <a:r>
              <a:rPr lang="el-GR" sz="2400"/>
              <a:t> του Νηπιαγωγείου (Γλώσσα, Μαθηματικά, Μελέτη Περιβάλλοντος, Δημιουργία - Έκφραση)</a:t>
            </a:r>
            <a:r>
              <a:rPr lang="en-GB" sz="2400">
                <a:latin typeface="Corbel" panose="020B0503020204020204" pitchFamily="34" charset="0"/>
              </a:rPr>
              <a:t>. 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z="2400"/>
              <a:t>Εφαρμογή και ό</a:t>
            </a:r>
            <a:r>
              <a:rPr lang="en-GB" sz="2400">
                <a:latin typeface="Corbel" panose="020B0503020204020204" pitchFamily="34" charset="0"/>
              </a:rPr>
              <a:t>ρια της εκπαιδευτικής τεχνολογίας</a:t>
            </a:r>
            <a:r>
              <a:rPr lang="el-GR" sz="2400"/>
              <a:t> στις μικρές ηλικίες</a:t>
            </a:r>
            <a:r>
              <a:rPr lang="en-GB" sz="2400">
                <a:latin typeface="Corbel" panose="020B0503020204020204" pitchFamily="34" charset="0"/>
              </a:rPr>
              <a:t> </a:t>
            </a:r>
            <a:endParaRPr lang="el-GR" sz="2400"/>
          </a:p>
          <a:p>
            <a:pPr lvl="1" eaLnBrk="1" hangingPunct="1">
              <a:spcBef>
                <a:spcPts val="1200"/>
              </a:spcBef>
            </a:pPr>
            <a:r>
              <a:rPr lang="en-GB" sz="2400">
                <a:latin typeface="Corbel" panose="020B0503020204020204" pitchFamily="34" charset="0"/>
              </a:rPr>
              <a:t>Βασικές αρχές της διδακτικής αξιοποίησης της υπολογιστικής τεχνολογίας.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258148736"/>
      </p:ext>
    </p:extLst>
  </p:cSld>
  <p:clrMapOvr>
    <a:masterClrMapping/>
  </p:clrMapOvr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417</TotalTime>
  <Words>2170</Words>
  <Application>Microsoft Office PowerPoint</Application>
  <PresentationFormat>Προβολή στην οθόνη (4:3)</PresentationFormat>
  <Paragraphs>280</Paragraphs>
  <Slides>42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9" baseType="lpstr">
      <vt:lpstr>Arial</vt:lpstr>
      <vt:lpstr>Calibri</vt:lpstr>
      <vt:lpstr>Corbel</vt:lpstr>
      <vt:lpstr>Gill Sans MT</vt:lpstr>
      <vt:lpstr>Tahoma Greek</vt:lpstr>
      <vt:lpstr>Wingdings</vt:lpstr>
      <vt:lpstr>IV-ICTEGroup.GR.new</vt:lpstr>
      <vt:lpstr>Τίτλος Μαθήματος</vt:lpstr>
      <vt:lpstr>Άδειες Χρήσης</vt:lpstr>
      <vt:lpstr>Χρηματοδότηση</vt:lpstr>
      <vt:lpstr>Αντικείμενο Μαθήματος</vt:lpstr>
      <vt:lpstr>Σκοπός του Μαθήματος</vt:lpstr>
      <vt:lpstr>Προβληματική </vt:lpstr>
      <vt:lpstr>Ερωτήματα για την ένταξη (1)</vt:lpstr>
      <vt:lpstr>Ερωτήματα για την ένταξη (2)</vt:lpstr>
      <vt:lpstr>Εννοιολογικό πλαίσιο </vt:lpstr>
      <vt:lpstr>Πληροφορίες </vt:lpstr>
      <vt:lpstr>Εργαστήριο υπολογιστών </vt:lpstr>
      <vt:lpstr>Δομή μαθήματος </vt:lpstr>
      <vt:lpstr>Αξιολόγηση μαθήματος</vt:lpstr>
      <vt:lpstr>Υποχρεώσεις φοιτητών</vt:lpstr>
      <vt:lpstr>Υλικό Μαθήματος</vt:lpstr>
      <vt:lpstr>Το καφέ βιβλίο</vt:lpstr>
      <vt:lpstr>Το κόκκινο βιβλίο</vt:lpstr>
      <vt:lpstr>Δικτυακοί Τόποι Μαθήματος</vt:lpstr>
      <vt:lpstr>Βασικές έννοιες (1) </vt:lpstr>
      <vt:lpstr>Βασικές έννοιες (2)</vt:lpstr>
      <vt:lpstr>Βασικές έννοιες (3)</vt:lpstr>
      <vt:lpstr>Βασικές έννοιες (4)</vt:lpstr>
      <vt:lpstr>Βασικές έννοιες (5)</vt:lpstr>
      <vt:lpstr>ΤΠΕ και Εκπαίδευση των μικρών παιδιών</vt:lpstr>
      <vt:lpstr>Η εισαγωγή και η ένταξη ...</vt:lpstr>
      <vt:lpstr>Τουλάχιστον τέσσερις διαφoρετικές προσεγγίσεις:  </vt:lpstr>
      <vt:lpstr>Θεωρητικό μέρος (1)</vt:lpstr>
      <vt:lpstr>Θεωρητικό μέρος (2)</vt:lpstr>
      <vt:lpstr>Θεωρητικό μέρος (3)</vt:lpstr>
      <vt:lpstr>Θεωρητικό μέρος (4)</vt:lpstr>
      <vt:lpstr>Θεωρητικό μέρος (5)</vt:lpstr>
      <vt:lpstr>Θεωρητικό μέρος (6)</vt:lpstr>
      <vt:lpstr>Εργαστηριακό μέρος</vt:lpstr>
      <vt:lpstr>Εργαστηριακό μέρος (2)</vt:lpstr>
      <vt:lpstr>Διδακτική μέθοδος (1)</vt:lpstr>
      <vt:lpstr>Διδακτική μέθοδος (2)</vt:lpstr>
      <vt:lpstr>Εργαλεία Web 2.0 – Πλαίσιο χρήσης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1ης Ενότητας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Angela Doumou</cp:lastModifiedBy>
  <cp:revision>97</cp:revision>
  <dcterms:created xsi:type="dcterms:W3CDTF">2014-12-10T08:52:23Z</dcterms:created>
  <dcterms:modified xsi:type="dcterms:W3CDTF">2021-10-19T09:00:38Z</dcterms:modified>
</cp:coreProperties>
</file>