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2" r:id="rId5"/>
    <p:sldId id="260" r:id="rId6"/>
    <p:sldId id="257" r:id="rId7"/>
    <p:sldId id="258" r:id="rId8"/>
    <p:sldId id="261"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97" d="100"/>
          <a:sy n="97" d="100"/>
        </p:scale>
        <p:origin x="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0C1F1D27-D82A-488A-A784-B0C2BC735C3D}" type="datetimeFigureOut">
              <a:rPr lang="el-GR" smtClean="0"/>
              <a:t>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3296891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C1F1D27-D82A-488A-A784-B0C2BC735C3D}" type="datetimeFigureOut">
              <a:rPr lang="el-GR" smtClean="0"/>
              <a:t>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2770328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C1F1D27-D82A-488A-A784-B0C2BC735C3D}" type="datetimeFigureOut">
              <a:rPr lang="el-GR" smtClean="0"/>
              <a:t>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110185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C1F1D27-D82A-488A-A784-B0C2BC735C3D}" type="datetimeFigureOut">
              <a:rPr lang="el-GR" smtClean="0"/>
              <a:t>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293826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1F1D27-D82A-488A-A784-B0C2BC735C3D}" type="datetimeFigureOut">
              <a:rPr lang="el-GR" smtClean="0"/>
              <a:t>6/3/2022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1983587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0C1F1D27-D82A-488A-A784-B0C2BC735C3D}" type="datetimeFigureOut">
              <a:rPr lang="el-GR" smtClean="0"/>
              <a:t>6/3/2022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1295354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0C1F1D27-D82A-488A-A784-B0C2BC735C3D}" type="datetimeFigureOut">
              <a:rPr lang="el-GR" smtClean="0"/>
              <a:t>6/3/2022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183500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0C1F1D27-D82A-488A-A784-B0C2BC735C3D}" type="datetimeFigureOut">
              <a:rPr lang="el-GR" smtClean="0"/>
              <a:t>6/3/2022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150768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F1D27-D82A-488A-A784-B0C2BC735C3D}" type="datetimeFigureOut">
              <a:rPr lang="el-GR" smtClean="0"/>
              <a:t>6/3/2022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2470077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1F1D27-D82A-488A-A784-B0C2BC735C3D}" type="datetimeFigureOut">
              <a:rPr lang="el-GR" smtClean="0"/>
              <a:t>6/3/2022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261977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C1F1D27-D82A-488A-A784-B0C2BC735C3D}" type="datetimeFigureOut">
              <a:rPr lang="el-GR" smtClean="0"/>
              <a:t>6/3/2022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8BFE572-EA86-4BBB-8545-9EE383F4C9CF}" type="slidenum">
              <a:rPr lang="el-GR" smtClean="0"/>
              <a:t>‹#›</a:t>
            </a:fld>
            <a:endParaRPr lang="el-GR"/>
          </a:p>
        </p:txBody>
      </p:sp>
    </p:spTree>
    <p:extLst>
      <p:ext uri="{BB962C8B-B14F-4D97-AF65-F5344CB8AC3E}">
        <p14:creationId xmlns:p14="http://schemas.microsoft.com/office/powerpoint/2010/main" val="468250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F1D27-D82A-488A-A784-B0C2BC735C3D}" type="datetimeFigureOut">
              <a:rPr lang="el-GR" smtClean="0"/>
              <a:t>6/3/2022</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FE572-EA86-4BBB-8545-9EE383F4C9CF}" type="slidenum">
              <a:rPr lang="el-GR" smtClean="0"/>
              <a:t>‹#›</a:t>
            </a:fld>
            <a:endParaRPr lang="el-GR"/>
          </a:p>
        </p:txBody>
      </p:sp>
    </p:spTree>
    <p:extLst>
      <p:ext uri="{BB962C8B-B14F-4D97-AF65-F5344CB8AC3E}">
        <p14:creationId xmlns:p14="http://schemas.microsoft.com/office/powerpoint/2010/main" val="3659892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repository.kallipos.gr/handle/11419/219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lidodeiktes.greek-language.gr/lemmas/411/36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peri-grafis.net/ergo.php?id=1015" TargetMode="External"/><Relationship Id="rId2" Type="http://schemas.openxmlformats.org/officeDocument/2006/relationships/hyperlink" Target="http://www.ekebi.gr/frontoffice/portal.asp?cpage=NODE&amp;cnode=461&amp;t=326" TargetMode="External"/><Relationship Id="rId1" Type="http://schemas.openxmlformats.org/officeDocument/2006/relationships/slideLayout" Target="../slideLayouts/slideLayout2.xml"/><Relationship Id="rId5" Type="http://schemas.openxmlformats.org/officeDocument/2006/relationships/hyperlink" Target="https://www.tovima.gr/2021/11/18/books-ideas/ta-viomata-piso-apo-tin-pena/" TargetMode="External"/><Relationship Id="rId4" Type="http://schemas.openxmlformats.org/officeDocument/2006/relationships/hyperlink" Target="https://gnosis.library.ucy.ac.cy/handle/7/3893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lod.gr/lectures/o-tsirkas-ston-kosmo-ton-ideon-symposio-gia-ta-100-hronia-apo-ti-gennisi-tou-strati-tsirka/" TargetMode="External"/><Relationship Id="rId2" Type="http://schemas.openxmlformats.org/officeDocument/2006/relationships/hyperlink" Target="https://press.ert.gr/politismos/afieroma-toy-archeioy-tis-ert-ston-strati-tsirka-27-ianoyarioy-198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ntonispetrides.wordpress.com/2015/01/18/valtinos/" TargetMode="External"/><Relationship Id="rId2" Type="http://schemas.openxmlformats.org/officeDocument/2006/relationships/hyperlink" Target="http://www.greek-language.gr/digitalResources/literature/education/greek_history/item.html?iid=854" TargetMode="External"/><Relationship Id="rId1" Type="http://schemas.openxmlformats.org/officeDocument/2006/relationships/slideLayout" Target="../slideLayouts/slideLayout2.xml"/><Relationship Id="rId5" Type="http://schemas.openxmlformats.org/officeDocument/2006/relationships/hyperlink" Target="https://www.youtube.com/watch?v=A_sDRoz8_VA" TargetMode="External"/><Relationship Id="rId4" Type="http://schemas.openxmlformats.org/officeDocument/2006/relationships/hyperlink" Target="https://doi.org/10.12681/sas.777"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gutenberg.org/browse/recent/last1" TargetMode="External"/><Relationship Id="rId2" Type="http://schemas.openxmlformats.org/officeDocument/2006/relationships/hyperlink" Target="http://www.ekebi.gr/frontoffice/portal.asp?cpage=node&amp;cnode=488" TargetMode="External"/><Relationship Id="rId1" Type="http://schemas.openxmlformats.org/officeDocument/2006/relationships/slideLayout" Target="../slideLayouts/slideLayout2.xml"/><Relationship Id="rId6" Type="http://schemas.openxmlformats.org/officeDocument/2006/relationships/hyperlink" Target="https://library.upatras.gr/support/edumaterial" TargetMode="External"/><Relationship Id="rId5" Type="http://schemas.openxmlformats.org/officeDocument/2006/relationships/hyperlink" Target="https://www.jstor.org/open/" TargetMode="External"/><Relationship Id="rId4" Type="http://schemas.openxmlformats.org/officeDocument/2006/relationships/hyperlink" Target="https://search.heal-link.g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bout.muse.jhu.edu/resources/freeresourcescovid19/" TargetMode="External"/><Relationship Id="rId7" Type="http://schemas.openxmlformats.org/officeDocument/2006/relationships/hyperlink" Target="http://opensquare.nyupress.org/" TargetMode="External"/><Relationship Id="rId2" Type="http://schemas.openxmlformats.org/officeDocument/2006/relationships/hyperlink" Target="https://direct.mit.edu/books/pages/Browse_Topics" TargetMode="External"/><Relationship Id="rId1" Type="http://schemas.openxmlformats.org/officeDocument/2006/relationships/slideLayout" Target="../slideLayouts/slideLayout2.xml"/><Relationship Id="rId6" Type="http://schemas.openxmlformats.org/officeDocument/2006/relationships/hyperlink" Target="https://www.openbook.gr/" TargetMode="External"/><Relationship Id="rId5" Type="http://schemas.openxmlformats.org/officeDocument/2006/relationships/hyperlink" Target="https://www.nlg.gr/collection/ilektroniko-anagnostirio/" TargetMode="External"/><Relationship Id="rId4" Type="http://schemas.openxmlformats.org/officeDocument/2006/relationships/hyperlink" Target="https://ereading.nlg.g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53142"/>
            <a:ext cx="9144000" cy="2272937"/>
          </a:xfrm>
        </p:spPr>
        <p:txBody>
          <a:bodyPr>
            <a:normAutofit fontScale="90000"/>
          </a:bodyPr>
          <a:lstStyle/>
          <a:p>
            <a:r>
              <a:rPr lang="el-GR" dirty="0"/>
              <a:t>Μεταπολεμική Πεζογραφία 2022</a:t>
            </a:r>
            <a:br>
              <a:rPr lang="el-GR" dirty="0"/>
            </a:br>
            <a:r>
              <a:rPr lang="el-GR" dirty="0"/>
              <a:t>Επιπρόσθετη Βιβλιογραφία</a:t>
            </a:r>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15604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solidFill>
                  <a:srgbClr val="C00000"/>
                </a:solidFill>
              </a:rPr>
              <a:t>Ηλεκτρονικό εγχειρίδιο</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9032149"/>
              </p:ext>
            </p:extLst>
          </p:nvPr>
        </p:nvGraphicFramePr>
        <p:xfrm>
          <a:off x="2197100" y="1993900"/>
          <a:ext cx="7729494" cy="3483746"/>
        </p:xfrm>
        <a:graphic>
          <a:graphicData uri="http://schemas.openxmlformats.org/drawingml/2006/table">
            <a:tbl>
              <a:tblPr/>
              <a:tblGrid>
                <a:gridCol w="3882423">
                  <a:extLst>
                    <a:ext uri="{9D8B030D-6E8A-4147-A177-3AD203B41FA5}">
                      <a16:colId xmlns:a16="http://schemas.microsoft.com/office/drawing/2014/main" val="20000"/>
                    </a:ext>
                  </a:extLst>
                </a:gridCol>
                <a:gridCol w="3847071">
                  <a:extLst>
                    <a:ext uri="{9D8B030D-6E8A-4147-A177-3AD203B41FA5}">
                      <a16:colId xmlns:a16="http://schemas.microsoft.com/office/drawing/2014/main" val="20001"/>
                    </a:ext>
                  </a:extLst>
                </a:gridCol>
              </a:tblGrid>
              <a:tr h="3483746">
                <a:tc>
                  <a:txBody>
                    <a:bodyPr/>
                    <a:lstStyle/>
                    <a:p>
                      <a:pPr algn="l" fontAlgn="t"/>
                      <a:endParaRPr lang="el-GR" sz="2000" b="1" i="1" u="none" strike="noStrike" dirty="0">
                        <a:solidFill>
                          <a:srgbClr val="6D6E70"/>
                        </a:solidFill>
                        <a:effectLst/>
                        <a:latin typeface="Arial" panose="020B060402020202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l-GR" sz="2000" b="0" i="0" u="none" strike="noStrike" dirty="0" err="1">
                          <a:solidFill>
                            <a:srgbClr val="6D6E70"/>
                          </a:solidFill>
                          <a:effectLst/>
                          <a:latin typeface="Arial" panose="020B0604020202020204" pitchFamily="34" charset="0"/>
                        </a:rPr>
                        <a:t>Νάτσινα</a:t>
                      </a:r>
                      <a:r>
                        <a:rPr lang="el-GR" sz="2000" b="0" i="0" u="none" strike="noStrike" dirty="0">
                          <a:solidFill>
                            <a:srgbClr val="6D6E70"/>
                          </a:solidFill>
                          <a:effectLst/>
                          <a:latin typeface="Arial" panose="020B0604020202020204" pitchFamily="34" charset="0"/>
                        </a:rPr>
                        <a:t>, Αναστασία,</a:t>
                      </a:r>
                      <a:r>
                        <a:rPr lang="el-GR" sz="2000" b="0" i="0" u="none" strike="noStrike" baseline="0" dirty="0">
                          <a:solidFill>
                            <a:srgbClr val="6D6E70"/>
                          </a:solidFill>
                          <a:effectLst/>
                          <a:latin typeface="Arial" panose="020B0604020202020204" pitchFamily="34" charset="0"/>
                        </a:rPr>
                        <a:t> </a:t>
                      </a:r>
                      <a:r>
                        <a:rPr lang="el-GR" sz="2000" b="0" i="0" u="none" strike="noStrike" dirty="0">
                          <a:solidFill>
                            <a:srgbClr val="6D6E70"/>
                          </a:solidFill>
                          <a:effectLst/>
                          <a:latin typeface="Arial" panose="020B0604020202020204" pitchFamily="34" charset="0"/>
                        </a:rPr>
                        <a:t>Καστρινάκη, Αγγέλα,</a:t>
                      </a:r>
                      <a:r>
                        <a:rPr lang="el-GR" sz="2000" b="0" i="0" u="none" strike="noStrike" baseline="0" dirty="0">
                          <a:solidFill>
                            <a:srgbClr val="6D6E70"/>
                          </a:solidFill>
                          <a:effectLst/>
                          <a:latin typeface="Arial" panose="020B0604020202020204" pitchFamily="34" charset="0"/>
                        </a:rPr>
                        <a:t> </a:t>
                      </a:r>
                      <a:r>
                        <a:rPr lang="el-GR" sz="2000" b="0" i="0" u="none" strike="noStrike" dirty="0" err="1">
                          <a:solidFill>
                            <a:srgbClr val="6D6E70"/>
                          </a:solidFill>
                          <a:effectLst/>
                          <a:latin typeface="Arial" panose="020B0604020202020204" pitchFamily="34" charset="0"/>
                        </a:rPr>
                        <a:t>Δημητρακάκης</a:t>
                      </a:r>
                      <a:r>
                        <a:rPr lang="el-GR" sz="2000" b="0" i="0" u="none" strike="noStrike" dirty="0">
                          <a:solidFill>
                            <a:srgbClr val="6D6E70"/>
                          </a:solidFill>
                          <a:effectLst/>
                          <a:latin typeface="Arial" panose="020B0604020202020204" pitchFamily="34" charset="0"/>
                        </a:rPr>
                        <a:t>,</a:t>
                      </a:r>
                      <a:r>
                        <a:rPr lang="el-GR" sz="2000" b="0" i="0" u="none" strike="noStrike" baseline="0" dirty="0">
                          <a:solidFill>
                            <a:srgbClr val="6D6E70"/>
                          </a:solidFill>
                          <a:effectLst/>
                          <a:latin typeface="Arial" panose="020B0604020202020204" pitchFamily="34" charset="0"/>
                        </a:rPr>
                        <a:t> </a:t>
                      </a:r>
                      <a:r>
                        <a:rPr lang="el-GR" sz="2000" b="0" i="0" u="none" strike="noStrike" dirty="0">
                          <a:solidFill>
                            <a:srgbClr val="6D6E70"/>
                          </a:solidFill>
                          <a:effectLst/>
                          <a:latin typeface="Arial" panose="020B0604020202020204" pitchFamily="34" charset="0"/>
                        </a:rPr>
                        <a:t>Ιωάννης</a:t>
                      </a:r>
                      <a:r>
                        <a:rPr lang="el-GR" sz="2000" b="0" i="0" u="none" strike="noStrike" baseline="0" dirty="0">
                          <a:solidFill>
                            <a:srgbClr val="6D6E70"/>
                          </a:solidFill>
                          <a:effectLst/>
                          <a:latin typeface="Arial" panose="020B0604020202020204" pitchFamily="34" charset="0"/>
                        </a:rPr>
                        <a:t> &amp; </a:t>
                      </a:r>
                      <a:r>
                        <a:rPr lang="el-GR" sz="2000" b="0" i="0" u="none" strike="noStrike" dirty="0" err="1">
                          <a:solidFill>
                            <a:srgbClr val="6D6E70"/>
                          </a:solidFill>
                          <a:effectLst/>
                          <a:latin typeface="Arial" panose="020B0604020202020204" pitchFamily="34" charset="0"/>
                        </a:rPr>
                        <a:t>Δασκαλά</a:t>
                      </a:r>
                      <a:r>
                        <a:rPr lang="el-GR" sz="2000" b="0" i="0" u="none" strike="noStrike" dirty="0">
                          <a:solidFill>
                            <a:srgbClr val="6D6E70"/>
                          </a:solidFill>
                          <a:effectLst/>
                          <a:latin typeface="Arial" panose="020B0604020202020204" pitchFamily="34" charset="0"/>
                        </a:rPr>
                        <a:t>, Ευαγγελία</a:t>
                      </a:r>
                      <a:endParaRPr lang="el-GR" sz="2000" b="1" i="1" u="none" strike="noStrike" dirty="0">
                        <a:solidFill>
                          <a:srgbClr val="6D6E70"/>
                        </a:solidFill>
                        <a:effectLst/>
                        <a:latin typeface="Arial" panose="020B0604020202020204" pitchFamily="34" charset="0"/>
                      </a:endParaRPr>
                    </a:p>
                    <a:p>
                      <a:pPr algn="l" fontAlgn="t"/>
                      <a:endParaRPr lang="el-GR" sz="2000" b="1" i="1" u="none" strike="noStrike" dirty="0">
                        <a:solidFill>
                          <a:srgbClr val="6D6E70"/>
                        </a:solidFill>
                        <a:effectLst/>
                        <a:latin typeface="Arial" panose="020B0604020202020204" pitchFamily="34" charset="0"/>
                      </a:endParaRPr>
                    </a:p>
                    <a:p>
                      <a:pPr algn="l" fontAlgn="t"/>
                      <a:r>
                        <a:rPr lang="el-GR" sz="2000" b="1" i="1" u="none" strike="noStrike" dirty="0">
                          <a:solidFill>
                            <a:srgbClr val="6D6E70"/>
                          </a:solidFill>
                          <a:effectLst/>
                          <a:latin typeface="Arial" panose="020B0604020202020204" pitchFamily="34" charset="0"/>
                        </a:rPr>
                        <a:t>Η πεζογραφία στη μακρά</a:t>
                      </a:r>
                      <a:r>
                        <a:rPr lang="el-GR" sz="2000" b="1" i="1" u="none" strike="noStrike" baseline="0" dirty="0">
                          <a:solidFill>
                            <a:srgbClr val="6D6E70"/>
                          </a:solidFill>
                          <a:effectLst/>
                          <a:latin typeface="Arial" panose="020B0604020202020204" pitchFamily="34" charset="0"/>
                        </a:rPr>
                        <a:t> </a:t>
                      </a:r>
                      <a:r>
                        <a:rPr lang="el-GR" sz="2000" b="1" i="1" u="none" strike="noStrike" dirty="0">
                          <a:solidFill>
                            <a:srgbClr val="6D6E70"/>
                          </a:solidFill>
                          <a:effectLst/>
                          <a:latin typeface="Arial" panose="020B0604020202020204" pitchFamily="34" charset="0"/>
                        </a:rPr>
                        <a:t>δεκαετία του 1960 </a:t>
                      </a:r>
                      <a:r>
                        <a:rPr lang="en-US" sz="2000" dirty="0">
                          <a:hlinkClick r:id="rId2"/>
                        </a:rPr>
                        <a:t>https://repository.kallipos.gr/handle/11419/2197</a:t>
                      </a:r>
                      <a:endParaRPr lang="el-GR" sz="2000" dirty="0"/>
                    </a:p>
                    <a:p>
                      <a:pPr algn="l" fontAlgn="t"/>
                      <a:endParaRPr lang="el-GR" sz="2000" b="1" i="0" u="none" strike="noStrike" dirty="0">
                        <a:solidFill>
                          <a:srgbClr val="6D6E70"/>
                        </a:solidFill>
                        <a:effectLst/>
                        <a:latin typeface="Arial" panose="020B0604020202020204" pitchFamily="34" charset="0"/>
                      </a:endParaRPr>
                    </a:p>
                  </a:txBody>
                  <a:tcPr marL="95250" marT="28575" marB="28575">
                    <a:lnL>
                      <a:noFill/>
                    </a:lnL>
                    <a:lnR>
                      <a:noFill/>
                    </a:lnR>
                    <a:lnT>
                      <a:noFill/>
                    </a:lnT>
                    <a:lnB>
                      <a:noFill/>
                    </a:lnB>
                    <a:solidFill>
                      <a:srgbClr val="FFFFFF"/>
                    </a:solidFill>
                  </a:tcPr>
                </a:tc>
                <a:tc>
                  <a:txBody>
                    <a:bodyPr/>
                    <a:lstStyle/>
                    <a:p>
                      <a:endParaRPr lang="el-GR" sz="3200" dirty="0">
                        <a:cs typeface="Aharoni" panose="02010803020104030203" pitchFamily="2" charset="-79"/>
                      </a:endParaRPr>
                    </a:p>
                  </a:txBody>
                  <a:tcPr>
                    <a:lnL>
                      <a:noFill/>
                    </a:ln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83628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solidFill>
                  <a:srgbClr val="C00000"/>
                </a:solidFill>
              </a:rPr>
              <a:t>Η μαρτυρία: ένα νέο λογοτεχνικό είδος </a:t>
            </a:r>
          </a:p>
        </p:txBody>
      </p:sp>
      <p:sp>
        <p:nvSpPr>
          <p:cNvPr id="3" name="Content Placeholder 2"/>
          <p:cNvSpPr>
            <a:spLocks noGrp="1"/>
          </p:cNvSpPr>
          <p:nvPr>
            <p:ph idx="1"/>
          </p:nvPr>
        </p:nvSpPr>
        <p:spPr/>
        <p:txBody>
          <a:bodyPr/>
          <a:lstStyle/>
          <a:p>
            <a:r>
              <a:rPr lang="en-US" dirty="0">
                <a:hlinkClick r:id="rId2"/>
              </a:rPr>
              <a:t>http://selidodeiktes.greek-language.gr/lemmas/411/362</a:t>
            </a:r>
            <a:endParaRPr lang="el-GR" dirty="0"/>
          </a:p>
        </p:txBody>
      </p:sp>
    </p:spTree>
    <p:extLst>
      <p:ext uri="{BB962C8B-B14F-4D97-AF65-F5344CB8AC3E}">
        <p14:creationId xmlns:p14="http://schemas.microsoft.com/office/powerpoint/2010/main" val="53533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3740"/>
          </a:xfrm>
        </p:spPr>
        <p:txBody>
          <a:bodyPr>
            <a:normAutofit/>
          </a:bodyPr>
          <a:lstStyle/>
          <a:p>
            <a:pPr algn="ctr"/>
            <a:r>
              <a:rPr lang="el-GR" sz="3600" b="1" dirty="0">
                <a:solidFill>
                  <a:srgbClr val="C00000"/>
                </a:solidFill>
              </a:rPr>
              <a:t>Σωτήρης </a:t>
            </a:r>
            <a:r>
              <a:rPr lang="el-GR" sz="3600" b="1" dirty="0" err="1">
                <a:solidFill>
                  <a:srgbClr val="C00000"/>
                </a:solidFill>
              </a:rPr>
              <a:t>Πατατζής</a:t>
            </a:r>
            <a:endParaRPr lang="el-GR" sz="3600" b="1" dirty="0">
              <a:solidFill>
                <a:srgbClr val="C00000"/>
              </a:solidFill>
            </a:endParaRPr>
          </a:p>
        </p:txBody>
      </p:sp>
      <p:sp>
        <p:nvSpPr>
          <p:cNvPr id="3" name="Content Placeholder 2"/>
          <p:cNvSpPr>
            <a:spLocks noGrp="1"/>
          </p:cNvSpPr>
          <p:nvPr>
            <p:ph idx="1"/>
          </p:nvPr>
        </p:nvSpPr>
        <p:spPr>
          <a:xfrm>
            <a:off x="838200" y="1238866"/>
            <a:ext cx="10515600" cy="5441333"/>
          </a:xfrm>
        </p:spPr>
        <p:txBody>
          <a:bodyPr>
            <a:normAutofit fontScale="85000" lnSpcReduction="20000"/>
          </a:bodyPr>
          <a:lstStyle/>
          <a:p>
            <a:r>
              <a:rPr lang="el-GR" dirty="0" err="1"/>
              <a:t>Βιοεργογραφία</a:t>
            </a:r>
            <a:r>
              <a:rPr lang="el-GR" dirty="0"/>
              <a:t>:  </a:t>
            </a:r>
          </a:p>
          <a:p>
            <a:r>
              <a:rPr lang="en-US" dirty="0">
                <a:hlinkClick r:id="rId2"/>
              </a:rPr>
              <a:t>http://www.ekebi.gr/frontoffice/portal.asp?cpage=NODE&amp;cnode=461&amp;t=326</a:t>
            </a:r>
            <a:endParaRPr lang="el-GR" dirty="0">
              <a:hlinkClick r:id="rId3"/>
            </a:endParaRPr>
          </a:p>
          <a:p>
            <a:r>
              <a:rPr lang="en-US" dirty="0">
                <a:hlinkClick r:id="rId3"/>
              </a:rPr>
              <a:t>http://peri-grafis.net/ergo.php?id=1015</a:t>
            </a:r>
            <a:endParaRPr lang="el-GR" dirty="0"/>
          </a:p>
          <a:p>
            <a:endParaRPr lang="el-GR" dirty="0"/>
          </a:p>
          <a:p>
            <a:pPr marL="0" indent="0" algn="ctr">
              <a:buNone/>
            </a:pPr>
            <a:r>
              <a:rPr lang="el-GR" sz="4000" dirty="0">
                <a:solidFill>
                  <a:srgbClr val="C00000"/>
                </a:solidFill>
              </a:rPr>
              <a:t>Ρόδης Ρούφος</a:t>
            </a:r>
          </a:p>
          <a:p>
            <a:r>
              <a:rPr lang="el-GR" dirty="0" err="1"/>
              <a:t>Μπαζούκης</a:t>
            </a:r>
            <a:r>
              <a:rPr lang="el-GR" dirty="0"/>
              <a:t>, Α. Δ. (2017). </a:t>
            </a:r>
            <a:r>
              <a:rPr lang="el-GR" i="1" dirty="0"/>
              <a:t>Ένας συγγραφέας σε καιρούς δοκιμασίας: ο Ρόδης Ρούφος στην Κατοχή, στην Αντίσταση και στον αγώνα της Ε.Ο.Κ.Α.</a:t>
            </a:r>
            <a:r>
              <a:rPr lang="el-GR" dirty="0"/>
              <a:t> Πανεπιστήμιο Κύπρου, Φιλοσοφική Σχολή </a:t>
            </a:r>
            <a:r>
              <a:rPr lang="en-US" dirty="0">
                <a:hlinkClick r:id="rId4"/>
              </a:rPr>
              <a:t>https://gnosis.library.ucy.ac.cy/handle/7/38938</a:t>
            </a:r>
            <a:endParaRPr lang="el-GR" dirty="0"/>
          </a:p>
          <a:p>
            <a:endParaRPr lang="el-GR" dirty="0"/>
          </a:p>
          <a:p>
            <a:pPr marL="0" indent="0" algn="ctr">
              <a:buNone/>
            </a:pPr>
            <a:r>
              <a:rPr lang="el-GR" sz="3900" dirty="0">
                <a:solidFill>
                  <a:srgbClr val="C00000"/>
                </a:solidFill>
              </a:rPr>
              <a:t>Έλλη Αλεξίου</a:t>
            </a:r>
          </a:p>
          <a:p>
            <a:r>
              <a:rPr lang="el-GR" sz="2300" dirty="0" err="1"/>
              <a:t>Βιοεργογραφική</a:t>
            </a:r>
            <a:r>
              <a:rPr lang="el-GR" sz="2300" dirty="0"/>
              <a:t> εκπομπή. «</a:t>
            </a:r>
            <a:r>
              <a:rPr lang="el-GR" sz="2300" i="0" dirty="0">
                <a:effectLst/>
                <a:latin typeface="PFBeauSansPro-Bold"/>
              </a:rPr>
              <a:t>Αφιέρωμα στην Έλλη Αλεξίου – Ένα σπάνιο οπτικοακουστικό ντοκουμέντο από το Αρχείο της ΕΡΤ», </a:t>
            </a:r>
            <a:r>
              <a:rPr lang="en-US" sz="2300" i="0">
                <a:effectLst/>
                <a:latin typeface="PFBeauSansPro-Bold"/>
              </a:rPr>
              <a:t>https://www.ertnews.gr/anadromes/afieroma-stin-elli-alexioy-ena-spanio-optikoakoystiko-ntokoymento-apo-to-archeio-tis-ert/</a:t>
            </a:r>
            <a:endParaRPr lang="el-GR" sz="2300" dirty="0"/>
          </a:p>
          <a:p>
            <a:r>
              <a:rPr lang="el-GR" sz="2300" dirty="0"/>
              <a:t>Λαμπρινή </a:t>
            </a:r>
            <a:r>
              <a:rPr lang="el-GR" sz="2300" dirty="0" err="1"/>
              <a:t>Κουζέλη</a:t>
            </a:r>
            <a:r>
              <a:rPr lang="el-GR" sz="2300" dirty="0"/>
              <a:t>, «</a:t>
            </a:r>
            <a:r>
              <a:rPr lang="el-GR" sz="2300" i="0" dirty="0">
                <a:effectLst/>
                <a:latin typeface="Vegabold"/>
              </a:rPr>
              <a:t>Έλλη Αλεξίου – Τα βιώματα πίσω από την πένα», Βιβλιοκρισία, </a:t>
            </a:r>
            <a:r>
              <a:rPr lang="en-US" sz="2300" i="0" dirty="0">
                <a:effectLst/>
                <a:latin typeface="Vegabold"/>
                <a:hlinkClick r:id="rId5">
                  <a:extLst>
                    <a:ext uri="{A12FA001-AC4F-418D-AE19-62706E023703}">
                      <ahyp:hlinkClr xmlns:ahyp="http://schemas.microsoft.com/office/drawing/2018/hyperlinkcolor" val="tx"/>
                    </a:ext>
                  </a:extLst>
                </a:hlinkClick>
              </a:rPr>
              <a:t>https://www.tovima.gr/2021/11/18/books-ideas/ta-viomata-piso-apo-tin-pena/</a:t>
            </a:r>
            <a:endParaRPr lang="el-GR" sz="2300" i="0" dirty="0">
              <a:effectLst/>
              <a:latin typeface="Vegabold"/>
            </a:endParaRPr>
          </a:p>
          <a:p>
            <a:pPr marL="0" indent="0">
              <a:buNone/>
            </a:pPr>
            <a:r>
              <a:rPr lang="el-GR" sz="2300" b="0" i="0" dirty="0">
                <a:solidFill>
                  <a:srgbClr val="FFFFFF"/>
                </a:solidFill>
                <a:effectLst/>
                <a:latin typeface="Roboto Slab"/>
              </a:rPr>
              <a:t>Αλεξίου – Η εκπαιδευτικός, η λογοτέχνης, η αγωνίστρια</a:t>
            </a:r>
          </a:p>
          <a:p>
            <a:endParaRPr lang="el-GR" dirty="0"/>
          </a:p>
          <a:p>
            <a:endParaRPr lang="el-GR" dirty="0"/>
          </a:p>
          <a:p>
            <a:endParaRPr lang="el-GR" dirty="0"/>
          </a:p>
        </p:txBody>
      </p:sp>
    </p:spTree>
    <p:extLst>
      <p:ext uri="{BB962C8B-B14F-4D97-AF65-F5344CB8AC3E}">
        <p14:creationId xmlns:p14="http://schemas.microsoft.com/office/powerpoint/2010/main" val="150735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solidFill>
                  <a:srgbClr val="C00000"/>
                </a:solidFill>
              </a:rPr>
              <a:t>Στρατής Τσίρκας</a:t>
            </a:r>
          </a:p>
        </p:txBody>
      </p:sp>
      <p:sp>
        <p:nvSpPr>
          <p:cNvPr id="3" name="Content Placeholder 2"/>
          <p:cNvSpPr>
            <a:spLocks noGrp="1"/>
          </p:cNvSpPr>
          <p:nvPr>
            <p:ph idx="1"/>
          </p:nvPr>
        </p:nvSpPr>
        <p:spPr/>
        <p:txBody>
          <a:bodyPr/>
          <a:lstStyle/>
          <a:p>
            <a:r>
              <a:rPr lang="el-GR" dirty="0"/>
              <a:t>Αφιέρωμα του Αρχείου της ΕΡΤ στον Στρατή Τσίρκα (27 Ιανουαρίου 1980)  </a:t>
            </a:r>
            <a:r>
              <a:rPr lang="el-GR" u="sng" dirty="0">
                <a:hlinkClick r:id="rId2"/>
              </a:rPr>
              <a:t>https://press.ert.gr/politismos/afieroma-toy-archeioy-tis-ert-ston-strati-tsirka-27-ianoyarioy-1980/</a:t>
            </a:r>
            <a:endParaRPr lang="el-GR" u="sng" dirty="0"/>
          </a:p>
          <a:p>
            <a:endParaRPr lang="el-GR" u="sng" dirty="0"/>
          </a:p>
          <a:p>
            <a:r>
              <a:rPr lang="el-GR" dirty="0"/>
              <a:t>Συζητήσεις και επιστημονικές ομιλίες για τον Στρατή Τσίρκα: "Ο Τσίρκας στον κόσμο των ιδεών". Συμπόσιο για τα 100 χρόνια από τη γέννηση του Στρατή Τσίρκα  </a:t>
            </a:r>
            <a:r>
              <a:rPr lang="en-US" dirty="0">
                <a:hlinkClick r:id="rId3"/>
              </a:rPr>
              <a:t>https://www.blod.gr/lectures/o-tsirkas-ston-kosmo-ton-ideon-symposio-gia-ta-100-hronia-apo-ti-gennisi-tou-strati-tsirka/</a:t>
            </a:r>
            <a:endParaRPr lang="el-GR" dirty="0"/>
          </a:p>
          <a:p>
            <a:endParaRPr lang="el-GR" dirty="0"/>
          </a:p>
        </p:txBody>
      </p:sp>
    </p:spTree>
    <p:extLst>
      <p:ext uri="{BB962C8B-B14F-4D97-AF65-F5344CB8AC3E}">
        <p14:creationId xmlns:p14="http://schemas.microsoft.com/office/powerpoint/2010/main" val="584844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2995"/>
            <a:ext cx="10515600" cy="1079157"/>
          </a:xfrm>
        </p:spPr>
        <p:txBody>
          <a:bodyPr/>
          <a:lstStyle/>
          <a:p>
            <a:pPr algn="ctr"/>
            <a:r>
              <a:rPr lang="el-GR" b="1" i="1" dirty="0">
                <a:solidFill>
                  <a:srgbClr val="C00000"/>
                </a:solidFill>
              </a:rPr>
              <a:t>Η Κάθοδος των εννιά</a:t>
            </a:r>
          </a:p>
        </p:txBody>
      </p:sp>
      <p:sp>
        <p:nvSpPr>
          <p:cNvPr id="3" name="Content Placeholder 2"/>
          <p:cNvSpPr>
            <a:spLocks noGrp="1"/>
          </p:cNvSpPr>
          <p:nvPr>
            <p:ph idx="1"/>
          </p:nvPr>
        </p:nvSpPr>
        <p:spPr>
          <a:xfrm>
            <a:off x="838200" y="1441622"/>
            <a:ext cx="10515600" cy="5140409"/>
          </a:xfrm>
        </p:spPr>
        <p:txBody>
          <a:bodyPr>
            <a:normAutofit fontScale="55000" lnSpcReduction="20000"/>
          </a:bodyPr>
          <a:lstStyle/>
          <a:p>
            <a:r>
              <a:rPr lang="el-GR" dirty="0" err="1">
                <a:latin typeface="Times New Roman" pitchFamily="18" charset="0"/>
                <a:cs typeface="Times New Roman" pitchFamily="18" charset="0"/>
              </a:rPr>
              <a:t>Τσακνιάς</a:t>
            </a:r>
            <a:r>
              <a:rPr lang="el-GR" dirty="0">
                <a:latin typeface="Times New Roman" pitchFamily="18" charset="0"/>
                <a:cs typeface="Times New Roman" pitchFamily="18" charset="0"/>
              </a:rPr>
              <a:t>, Σπύρος,  «Θανάσης Βαλτινός, Η κάθοδος των εννιά»,  </a:t>
            </a:r>
            <a:r>
              <a:rPr lang="el-GR" i="1" dirty="0">
                <a:latin typeface="Times New Roman" pitchFamily="18" charset="0"/>
                <a:cs typeface="Times New Roman" pitchFamily="18" charset="0"/>
              </a:rPr>
              <a:t>Δακτυλικά Αποτυπώματα</a:t>
            </a:r>
            <a:r>
              <a:rPr lang="el-GR" dirty="0">
                <a:latin typeface="Times New Roman" pitchFamily="18" charset="0"/>
                <a:cs typeface="Times New Roman" pitchFamily="18" charset="0"/>
              </a:rPr>
              <a:t>, Αθήνα, Καστανιώτης, 1983,σελ.17-23.</a:t>
            </a:r>
          </a:p>
          <a:p>
            <a:r>
              <a:rPr lang="el-GR" b="1" dirty="0">
                <a:latin typeface="Times New Roman" pitchFamily="18" charset="0"/>
                <a:cs typeface="Times New Roman" pitchFamily="18" charset="0"/>
              </a:rPr>
              <a:t>Βαλτινός, Θανάσης, </a:t>
            </a:r>
            <a:r>
              <a:rPr lang="el-GR" b="1" i="1" dirty="0">
                <a:latin typeface="Times New Roman" pitchFamily="18" charset="0"/>
                <a:cs typeface="Times New Roman" pitchFamily="18" charset="0"/>
              </a:rPr>
              <a:t>Η κάθοδος των εννιά</a:t>
            </a:r>
            <a:r>
              <a:rPr lang="el-GR" b="1" dirty="0">
                <a:latin typeface="Times New Roman" pitchFamily="18" charset="0"/>
                <a:cs typeface="Times New Roman" pitchFamily="18" charset="0"/>
              </a:rPr>
              <a:t>, Αθήνα, </a:t>
            </a:r>
            <a:r>
              <a:rPr lang="el-GR" b="1" dirty="0" err="1">
                <a:latin typeface="Times New Roman" pitchFamily="18" charset="0"/>
                <a:cs typeface="Times New Roman" pitchFamily="18" charset="0"/>
              </a:rPr>
              <a:t>Βιβλιοπωλείον</a:t>
            </a:r>
            <a:r>
              <a:rPr lang="el-GR" b="1" dirty="0">
                <a:latin typeface="Times New Roman" pitchFamily="18" charset="0"/>
                <a:cs typeface="Times New Roman" pitchFamily="18" charset="0"/>
              </a:rPr>
              <a:t> της Εστίας, </a:t>
            </a:r>
            <a:r>
              <a:rPr lang="el-GR" b="1" baseline="30000" dirty="0"/>
              <a:t>1</a:t>
            </a:r>
            <a:r>
              <a:rPr lang="el-GR" b="1" dirty="0">
                <a:latin typeface="Times New Roman" pitchFamily="18" charset="0"/>
                <a:cs typeface="Times New Roman" pitchFamily="18" charset="0"/>
              </a:rPr>
              <a:t>2007.</a:t>
            </a:r>
          </a:p>
          <a:p>
            <a:r>
              <a:rPr lang="el-GR" dirty="0">
                <a:latin typeface="Times New Roman" pitchFamily="18" charset="0"/>
                <a:cs typeface="Times New Roman" pitchFamily="18" charset="0"/>
              </a:rPr>
              <a:t>Ραφαηλίδης, Βασίλης, «Ελληνική αισιόδοξη τραγωδία σε τέσσερα μέρη»,</a:t>
            </a:r>
            <a:r>
              <a:rPr lang="el-GR" i="1" dirty="0">
                <a:latin typeface="Times New Roman" pitchFamily="18" charset="0"/>
                <a:cs typeface="Times New Roman" pitchFamily="18" charset="0"/>
              </a:rPr>
              <a:t> </a:t>
            </a:r>
            <a:r>
              <a:rPr lang="el-GR" b="1" i="1" dirty="0">
                <a:latin typeface="Times New Roman" pitchFamily="18" charset="0"/>
                <a:cs typeface="Times New Roman" pitchFamily="18" charset="0"/>
              </a:rPr>
              <a:t>Διαβάζω</a:t>
            </a:r>
            <a:r>
              <a:rPr lang="el-GR" dirty="0">
                <a:latin typeface="Times New Roman" pitchFamily="18" charset="0"/>
                <a:cs typeface="Times New Roman" pitchFamily="18" charset="0"/>
              </a:rPr>
              <a:t>, 22 (Ιούλιος 1979), σελ. 67-70.</a:t>
            </a:r>
          </a:p>
          <a:p>
            <a:r>
              <a:rPr lang="el-GR" dirty="0" err="1">
                <a:latin typeface="Times New Roman" pitchFamily="18" charset="0"/>
                <a:cs typeface="Times New Roman" pitchFamily="18" charset="0"/>
              </a:rPr>
              <a:t>Παρίσης</a:t>
            </a:r>
            <a:r>
              <a:rPr lang="el-GR" dirty="0">
                <a:latin typeface="Times New Roman" pitchFamily="18" charset="0"/>
                <a:cs typeface="Times New Roman" pitchFamily="18" charset="0"/>
              </a:rPr>
              <a:t>, Νικήτας, «Αναφορά στο έργο του Θ. Βαλτινού. Αναζήτηση του αφηγηματικού ήθους», </a:t>
            </a:r>
            <a:r>
              <a:rPr lang="el-GR" b="1" i="1" dirty="0">
                <a:latin typeface="Times New Roman" pitchFamily="18" charset="0"/>
                <a:cs typeface="Times New Roman" pitchFamily="18" charset="0"/>
              </a:rPr>
              <a:t>Η Λέξη</a:t>
            </a:r>
            <a:r>
              <a:rPr lang="el-GR" b="1" dirty="0">
                <a:latin typeface="Times New Roman" pitchFamily="18" charset="0"/>
                <a:cs typeface="Times New Roman" pitchFamily="18" charset="0"/>
              </a:rPr>
              <a:t>, </a:t>
            </a:r>
            <a:r>
              <a:rPr lang="el-GR" dirty="0">
                <a:latin typeface="Times New Roman" pitchFamily="18" charset="0"/>
                <a:cs typeface="Times New Roman" pitchFamily="18" charset="0"/>
              </a:rPr>
              <a:t>71 (Ιανουάριος 1988), σελ. 6-13.</a:t>
            </a:r>
          </a:p>
          <a:p>
            <a:r>
              <a:rPr lang="en-US" dirty="0">
                <a:latin typeface="Times New Roman" pitchFamily="18" charset="0"/>
                <a:cs typeface="Times New Roman" pitchFamily="18" charset="0"/>
              </a:rPr>
              <a:t>Hedwig, Rohde, «</a:t>
            </a:r>
            <a:r>
              <a:rPr lang="el-GR" dirty="0">
                <a:latin typeface="Times New Roman" pitchFamily="18" charset="0"/>
                <a:cs typeface="Times New Roman" pitchFamily="18" charset="0"/>
              </a:rPr>
              <a:t>Θανάση Βαλτινού</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Η κάθοδος των εννιά</a:t>
            </a:r>
            <a:r>
              <a:rPr lang="en-US" dirty="0">
                <a:latin typeface="Times New Roman" pitchFamily="18" charset="0"/>
                <a:cs typeface="Times New Roman" pitchFamily="18" charset="0"/>
              </a:rPr>
              <a:t>»</a:t>
            </a:r>
            <a:r>
              <a:rPr lang="el-GR" dirty="0">
                <a:latin typeface="Times New Roman" pitchFamily="18" charset="0"/>
                <a:cs typeface="Times New Roman" pitchFamily="18" charset="0"/>
              </a:rPr>
              <a:t> </a:t>
            </a:r>
            <a:r>
              <a:rPr lang="en-US" i="1" dirty="0">
                <a:latin typeface="Times New Roman" pitchFamily="18" charset="0"/>
                <a:cs typeface="Times New Roman" pitchFamily="18" charset="0"/>
              </a:rPr>
              <a:t>Der </a:t>
            </a:r>
            <a:r>
              <a:rPr lang="en-US" i="1" dirty="0" err="1">
                <a:latin typeface="Times New Roman" pitchFamily="18" charset="0"/>
                <a:cs typeface="Times New Roman" pitchFamily="18" charset="0"/>
              </a:rPr>
              <a:t>Tagesspiegel</a:t>
            </a:r>
            <a:r>
              <a:rPr lang="el-GR" dirty="0">
                <a:latin typeface="Times New Roman" pitchFamily="18" charset="0"/>
                <a:cs typeface="Times New Roman" pitchFamily="18" charset="0"/>
              </a:rPr>
              <a:t>, ( 19 Σεπτεμβρίου 1979).</a:t>
            </a:r>
          </a:p>
          <a:p>
            <a:r>
              <a:rPr lang="el-GR" dirty="0" err="1">
                <a:latin typeface="Times New Roman" pitchFamily="18" charset="0"/>
                <a:cs typeface="Times New Roman" pitchFamily="18" charset="0"/>
              </a:rPr>
              <a:t>Περιοδ</a:t>
            </a:r>
            <a:r>
              <a:rPr lang="el-GR" dirty="0">
                <a:latin typeface="Times New Roman" pitchFamily="18" charset="0"/>
                <a:cs typeface="Times New Roman" pitchFamily="18" charset="0"/>
              </a:rPr>
              <a:t>. </a:t>
            </a:r>
            <a:r>
              <a:rPr lang="el-GR" i="1" dirty="0">
                <a:latin typeface="Times New Roman" pitchFamily="18" charset="0"/>
                <a:cs typeface="Times New Roman" pitchFamily="18" charset="0"/>
              </a:rPr>
              <a:t>Αντί</a:t>
            </a:r>
            <a:r>
              <a:rPr lang="el-GR" dirty="0">
                <a:latin typeface="Times New Roman" pitchFamily="18" charset="0"/>
                <a:cs typeface="Times New Roman" pitchFamily="18" charset="0"/>
              </a:rPr>
              <a:t>, 294 (Ιούλιος 1985) σελ. 36-40.</a:t>
            </a:r>
          </a:p>
          <a:p>
            <a:r>
              <a:rPr lang="el-GR" b="1" i="1" dirty="0">
                <a:latin typeface="Times New Roman" pitchFamily="18" charset="0"/>
                <a:cs typeface="Times New Roman" pitchFamily="18" charset="0"/>
              </a:rPr>
              <a:t>Λεξικό Νεοελληνικής Λογοτεχνίας</a:t>
            </a:r>
            <a:r>
              <a:rPr lang="el-GR" b="1" dirty="0">
                <a:latin typeface="Times New Roman" pitchFamily="18" charset="0"/>
                <a:cs typeface="Times New Roman" pitchFamily="18" charset="0"/>
              </a:rPr>
              <a:t>, Αθήνα, Πατάκης, 2014, σελ. 245-246.</a:t>
            </a:r>
          </a:p>
          <a:p>
            <a:r>
              <a:rPr lang="en-US" dirty="0">
                <a:hlinkClick r:id="rId2"/>
              </a:rPr>
              <a:t>http://www.greek-language.gr/digitalResources/literature/education/greek_history/item.html?iid=854</a:t>
            </a:r>
            <a:endParaRPr lang="en-US" dirty="0"/>
          </a:p>
          <a:p>
            <a:r>
              <a:rPr lang="en-US" dirty="0">
                <a:hlinkClick r:id="rId3"/>
              </a:rPr>
              <a:t>https://antonispetrides.wordpress.com/2015/01/18/valtinos/</a:t>
            </a:r>
            <a:endParaRPr lang="el-GR" dirty="0"/>
          </a:p>
          <a:p>
            <a:r>
              <a:rPr lang="el-GR" dirty="0" err="1"/>
              <a:t>Παϊβανάς</a:t>
            </a:r>
            <a:r>
              <a:rPr lang="el-GR" dirty="0"/>
              <a:t>, Δ., «Η πεζογραφία του Θανάση Βαλτινού, ο μεταμοντερνισμός και </a:t>
            </a:r>
            <a:r>
              <a:rPr lang="el-GR" dirty="0" err="1"/>
              <a:t>τo</a:t>
            </a:r>
            <a:r>
              <a:rPr lang="el-GR" dirty="0"/>
              <a:t> ιστοριογραφικό πρόβλημα». </a:t>
            </a:r>
            <a:r>
              <a:rPr lang="el-GR" i="1" dirty="0"/>
              <a:t>Επιστήμη και Κοινωνία: Επιθεώρηση Πολιτικής και Ηθικής Θεωρίας, 12</a:t>
            </a:r>
            <a:r>
              <a:rPr lang="el-GR" dirty="0"/>
              <a:t>, (2015) 297-334. </a:t>
            </a:r>
            <a:r>
              <a:rPr lang="el-GR" dirty="0" err="1"/>
              <a:t>doi:</a:t>
            </a:r>
            <a:r>
              <a:rPr lang="el-GR" dirty="0" err="1">
                <a:hlinkClick r:id="rId4"/>
              </a:rPr>
              <a:t>https</a:t>
            </a:r>
            <a:r>
              <a:rPr lang="el-GR" dirty="0">
                <a:hlinkClick r:id="rId4"/>
              </a:rPr>
              <a:t>://doi.org/10.12681/sas.777</a:t>
            </a:r>
            <a:endParaRPr lang="el-GR" dirty="0"/>
          </a:p>
          <a:p>
            <a:r>
              <a:rPr lang="el-GR" dirty="0" err="1">
                <a:latin typeface="Times New Roman" pitchFamily="18" charset="0"/>
                <a:cs typeface="Times New Roman" pitchFamily="18" charset="0"/>
              </a:rPr>
              <a:t>Παϊβανάς</a:t>
            </a:r>
            <a:r>
              <a:rPr lang="el-GR" dirty="0">
                <a:latin typeface="Times New Roman" pitchFamily="18" charset="0"/>
                <a:cs typeface="Times New Roman" pitchFamily="18" charset="0"/>
              </a:rPr>
              <a:t>, Δ., </a:t>
            </a:r>
            <a:r>
              <a:rPr lang="el-GR" i="1" dirty="0">
                <a:latin typeface="Times New Roman" pitchFamily="18" charset="0"/>
                <a:cs typeface="Times New Roman" pitchFamily="18" charset="0"/>
              </a:rPr>
              <a:t>Βία και Αφήγηση –Ιστορία, ιδεολογία και εθνικός πολιτισμός στην πεζογραφία του Θανάση Βαλτινού</a:t>
            </a:r>
            <a:r>
              <a:rPr lang="el-GR" dirty="0">
                <a:latin typeface="Times New Roman" pitchFamily="18" charset="0"/>
                <a:cs typeface="Times New Roman" pitchFamily="18" charset="0"/>
              </a:rPr>
              <a:t>, Αθήνα, </a:t>
            </a:r>
            <a:r>
              <a:rPr lang="el-GR" dirty="0" err="1">
                <a:latin typeface="Times New Roman" pitchFamily="18" charset="0"/>
                <a:cs typeface="Times New Roman" pitchFamily="18" charset="0"/>
              </a:rPr>
              <a:t>Βιβλιοπωλείον</a:t>
            </a:r>
            <a:r>
              <a:rPr lang="el-GR" dirty="0">
                <a:latin typeface="Times New Roman" pitchFamily="18" charset="0"/>
                <a:cs typeface="Times New Roman" pitchFamily="18" charset="0"/>
              </a:rPr>
              <a:t> της Εστίας, 2012, σελ.73-94</a:t>
            </a:r>
            <a:endParaRPr lang="el-GR" b="1" dirty="0">
              <a:latin typeface="Times New Roman" pitchFamily="18" charset="0"/>
              <a:cs typeface="Times New Roman" pitchFamily="18" charset="0"/>
            </a:endParaRPr>
          </a:p>
          <a:p>
            <a:endParaRPr lang="el-GR" b="1" dirty="0">
              <a:latin typeface="Times New Roman" pitchFamily="18" charset="0"/>
              <a:cs typeface="Times New Roman" pitchFamily="18" charset="0"/>
            </a:endParaRPr>
          </a:p>
          <a:p>
            <a:r>
              <a:rPr lang="el-GR" b="1" dirty="0">
                <a:latin typeface="Times New Roman" pitchFamily="18" charset="0"/>
                <a:cs typeface="Times New Roman" pitchFamily="18" charset="0"/>
              </a:rPr>
              <a:t>ΤΑΙΝΙΑ:  </a:t>
            </a:r>
            <a:r>
              <a:rPr lang="en-US" dirty="0">
                <a:hlinkClick r:id="rId5"/>
              </a:rPr>
              <a:t>https://www.youtube.com/watch?v=A_sDRoz8_VA</a:t>
            </a:r>
            <a:endParaRPr lang="el-GR" b="1" dirty="0">
              <a:latin typeface="Times New Roman" pitchFamily="18" charset="0"/>
              <a:cs typeface="Times New Roman" pitchFamily="18" charset="0"/>
            </a:endParaRPr>
          </a:p>
          <a:p>
            <a:endParaRPr lang="el-GR" b="1" dirty="0">
              <a:latin typeface="Times New Roman" pitchFamily="18" charset="0"/>
              <a:cs typeface="Times New Roman" pitchFamily="18" charset="0"/>
            </a:endParaRPr>
          </a:p>
          <a:p>
            <a:endParaRPr lang="el-GR" dirty="0"/>
          </a:p>
        </p:txBody>
      </p:sp>
    </p:spTree>
    <p:extLst>
      <p:ext uri="{BB962C8B-B14F-4D97-AF65-F5344CB8AC3E}">
        <p14:creationId xmlns:p14="http://schemas.microsoft.com/office/powerpoint/2010/main" val="157743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569"/>
            <a:ext cx="10515600" cy="1567120"/>
          </a:xfrm>
        </p:spPr>
        <p:txBody>
          <a:bodyPr>
            <a:normAutofit/>
          </a:bodyPr>
          <a:lstStyle/>
          <a:p>
            <a:pPr algn="ctr"/>
            <a:r>
              <a:rPr lang="el-GR" dirty="0"/>
              <a:t>Ηλεκτρονικές βάσεις</a:t>
            </a:r>
            <a:br>
              <a:rPr lang="el-GR" dirty="0"/>
            </a:br>
            <a:endParaRPr lang="el-GR" sz="2700" dirty="0"/>
          </a:p>
        </p:txBody>
      </p:sp>
      <p:sp>
        <p:nvSpPr>
          <p:cNvPr id="3" name="Content Placeholder 2"/>
          <p:cNvSpPr>
            <a:spLocks noGrp="1"/>
          </p:cNvSpPr>
          <p:nvPr>
            <p:ph idx="1"/>
          </p:nvPr>
        </p:nvSpPr>
        <p:spPr>
          <a:xfrm>
            <a:off x="838200" y="1307690"/>
            <a:ext cx="10515600" cy="4869273"/>
          </a:xfrm>
        </p:spPr>
        <p:txBody>
          <a:bodyPr>
            <a:noAutofit/>
          </a:bodyPr>
          <a:lstStyle/>
          <a:p>
            <a:pPr algn="just"/>
            <a:endParaRPr lang="el-GR" sz="1600" dirty="0"/>
          </a:p>
          <a:p>
            <a:pPr algn="just"/>
            <a:r>
              <a:rPr lang="el-GR" sz="1600" dirty="0"/>
              <a:t>Η Πύλη για την ελληνική γλώσσα</a:t>
            </a:r>
          </a:p>
          <a:p>
            <a:pPr algn="just"/>
            <a:r>
              <a:rPr lang="el-GR" sz="1600" dirty="0"/>
              <a:t>Άρθρα στη βάση </a:t>
            </a:r>
            <a:r>
              <a:rPr lang="en-US" sz="1600" dirty="0"/>
              <a:t>academia.edu</a:t>
            </a:r>
            <a:r>
              <a:rPr lang="el-GR" sz="1600" dirty="0"/>
              <a:t> </a:t>
            </a:r>
          </a:p>
          <a:p>
            <a:pPr algn="just"/>
            <a:r>
              <a:rPr lang="el-GR" sz="1600" dirty="0"/>
              <a:t>Τα ψηφιοποιημένα περιοδικά του </a:t>
            </a:r>
            <a:r>
              <a:rPr lang="el-GR" sz="1600" i="1" dirty="0"/>
              <a:t>Εθνικού Κέντρου Βιβλίου</a:t>
            </a:r>
            <a:r>
              <a:rPr lang="el-GR" sz="1600" dirty="0"/>
              <a:t>: </a:t>
            </a:r>
            <a:r>
              <a:rPr lang="en-US" sz="1600" dirty="0">
                <a:hlinkClick r:id="rId2"/>
              </a:rPr>
              <a:t>http://www.ekebi.gr/frontoffice/portal.asp?cpage=node&amp;cnode=488</a:t>
            </a:r>
            <a:endParaRPr lang="el-GR" sz="1600" dirty="0"/>
          </a:p>
          <a:p>
            <a:pPr algn="just"/>
            <a:r>
              <a:rPr lang="el-GR" sz="1600" dirty="0"/>
              <a:t>Αρχείο των εκδόσεων </a:t>
            </a:r>
            <a:r>
              <a:rPr lang="en-US" sz="1600" dirty="0"/>
              <a:t>G</a:t>
            </a:r>
            <a:r>
              <a:rPr lang="el-GR" sz="1600" dirty="0" err="1"/>
              <a:t>utenberg</a:t>
            </a:r>
            <a:r>
              <a:rPr lang="el-GR" sz="1600" dirty="0"/>
              <a:t> με δωρεάν πρόσβαση σε 42.000 τίτλους βιβλίων, οι οποίοι συνεχώς</a:t>
            </a:r>
            <a:r>
              <a:rPr lang="en-US" sz="1600" dirty="0"/>
              <a:t> </a:t>
            </a:r>
            <a:r>
              <a:rPr lang="el-GR" sz="1600" dirty="0"/>
              <a:t>αυξάνονται. </a:t>
            </a:r>
            <a:r>
              <a:rPr lang="el-GR" sz="1600" u="sng" dirty="0">
                <a:hlinkClick r:id="rId3"/>
              </a:rPr>
              <a:t>https://www.gutenberg.org/browse/recent/last1</a:t>
            </a:r>
            <a:endParaRPr lang="el-GR" sz="1600" dirty="0"/>
          </a:p>
          <a:p>
            <a:pPr algn="just"/>
            <a:endParaRPr lang="el-GR" sz="1600" dirty="0"/>
          </a:p>
          <a:p>
            <a:pPr algn="just"/>
            <a:r>
              <a:rPr lang="el-GR" sz="1600" dirty="0"/>
              <a:t>Σύνδεσμος ελληνικών ακαδημαϊκών βιβλιοθηκών. Η ενοποιημένη μηχανή αναζήτησης του Συνδέσμου βρίσκεται στη διεύθυνση </a:t>
            </a:r>
            <a:r>
              <a:rPr lang="el-GR" sz="1600" dirty="0">
                <a:hlinkClick r:id="rId4"/>
              </a:rPr>
              <a:t>https://search.heal-link.gr/</a:t>
            </a:r>
            <a:r>
              <a:rPr lang="el-GR" sz="1600" dirty="0"/>
              <a:t>  μέσω σύνδεσης με ΒΥΠ)</a:t>
            </a:r>
          </a:p>
          <a:p>
            <a:pPr algn="just" fontAlgn="base"/>
            <a:r>
              <a:rPr lang="en-US" sz="1600" dirty="0">
                <a:hlinkClick r:id="rId5"/>
              </a:rPr>
              <a:t>JSTOR – Open EBooks</a:t>
            </a:r>
            <a:r>
              <a:rPr lang="en-US" sz="1600" dirty="0"/>
              <a:t>.  </a:t>
            </a:r>
            <a:r>
              <a:rPr lang="el-GR" sz="1600" dirty="0"/>
              <a:t>Περισσότεροι από 6.000 τίτλοι ηλεκτρονικών βιβλίων ανοικτής πρόσβασης από 75+ εκδότες, συμπεριλαμβανομένων των </a:t>
            </a:r>
            <a:r>
              <a:rPr lang="en-US" sz="1600" dirty="0"/>
              <a:t>Brill, Cornell University Press, De </a:t>
            </a:r>
            <a:r>
              <a:rPr lang="en-US" sz="1600" dirty="0" err="1"/>
              <a:t>Gruyter</a:t>
            </a:r>
            <a:r>
              <a:rPr lang="en-US" sz="1600" dirty="0"/>
              <a:t> </a:t>
            </a:r>
            <a:r>
              <a:rPr lang="el-GR" sz="1600" dirty="0"/>
              <a:t>και </a:t>
            </a:r>
            <a:r>
              <a:rPr lang="en-US" sz="1600" dirty="0"/>
              <a:t>University of California Press</a:t>
            </a:r>
            <a:r>
              <a:rPr lang="el-GR" sz="1600" dirty="0"/>
              <a:t> (μέσω σύνδεσης με ΒΥΠ: </a:t>
            </a:r>
            <a:r>
              <a:rPr lang="en-US" sz="1600" dirty="0">
                <a:hlinkClick r:id="rId6"/>
              </a:rPr>
              <a:t>https://library.upatras.gr/support/edumaterial</a:t>
            </a:r>
            <a:r>
              <a:rPr lang="el-GR" sz="1600" dirty="0"/>
              <a:t>)</a:t>
            </a:r>
          </a:p>
          <a:p>
            <a:endParaRPr lang="el-GR" sz="1600" dirty="0"/>
          </a:p>
        </p:txBody>
      </p:sp>
    </p:spTree>
    <p:extLst>
      <p:ext uri="{BB962C8B-B14F-4D97-AF65-F5344CB8AC3E}">
        <p14:creationId xmlns:p14="http://schemas.microsoft.com/office/powerpoint/2010/main" val="739086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algn="just" fontAlgn="base"/>
            <a:r>
              <a:rPr lang="el-GR" b="1" dirty="0"/>
              <a:t>MIT </a:t>
            </a:r>
            <a:r>
              <a:rPr lang="el-GR" b="1" dirty="0" err="1"/>
              <a:t>Press</a:t>
            </a:r>
            <a:r>
              <a:rPr lang="el-GR" b="1" dirty="0"/>
              <a:t>.</a:t>
            </a:r>
            <a:r>
              <a:rPr lang="el-GR" dirty="0"/>
              <a:t> Χρήση </a:t>
            </a:r>
            <a:r>
              <a:rPr lang="el-GR" dirty="0" err="1"/>
              <a:t>OpenVPN</a:t>
            </a:r>
            <a:r>
              <a:rPr lang="el-GR" dirty="0"/>
              <a:t> Ο εκδότης MIT </a:t>
            </a:r>
            <a:r>
              <a:rPr lang="el-GR" dirty="0" err="1"/>
              <a:t>Press</a:t>
            </a:r>
            <a:r>
              <a:rPr lang="el-GR" dirty="0"/>
              <a:t> παρέχει ελεύθερη πρόσβαση σε περισσότερα από </a:t>
            </a:r>
            <a:r>
              <a:rPr lang="el-GR" dirty="0">
                <a:hlinkClick r:id="rId2"/>
              </a:rPr>
              <a:t>2.500 ηλεκτρονικά βιβλία</a:t>
            </a:r>
            <a:r>
              <a:rPr lang="el-GR" dirty="0"/>
              <a:t>. Η επέκταση της πρόσβασης στα βιβλία αφορά ιδρύματα που έχουν ήδη συνδρομή στις συλλογές του, όπως το Πανεπιστήμιο Πατρών, και θα διαρκέσει μέχρι τις 31 </a:t>
            </a:r>
            <a:r>
              <a:rPr lang="el-GR" dirty="0" err="1"/>
              <a:t>Μαϊου</a:t>
            </a:r>
            <a:r>
              <a:rPr lang="el-GR" dirty="0"/>
              <a:t>.</a:t>
            </a:r>
          </a:p>
          <a:p>
            <a:pPr algn="just" fontAlgn="base"/>
            <a:r>
              <a:rPr lang="el-GR" b="1" dirty="0" err="1"/>
              <a:t>ProjectMuse</a:t>
            </a:r>
            <a:r>
              <a:rPr lang="el-GR" b="1" dirty="0"/>
              <a:t>.</a:t>
            </a:r>
            <a:r>
              <a:rPr lang="el-GR" dirty="0"/>
              <a:t> Ελεύθερη πρόσβαση Ο διαθέτης Project </a:t>
            </a:r>
            <a:r>
              <a:rPr lang="el-GR" dirty="0" err="1"/>
              <a:t>Muse</a:t>
            </a:r>
            <a:r>
              <a:rPr lang="el-GR" dirty="0"/>
              <a:t> σε συνεργασία με διάφορους εκδότες διαθέτουν ελεύθερα περιεχόμενο στην </a:t>
            </a:r>
            <a:r>
              <a:rPr lang="el-GR" dirty="0" err="1"/>
              <a:t>πλατφορμα</a:t>
            </a:r>
            <a:r>
              <a:rPr lang="el-GR" dirty="0"/>
              <a:t> MUSE. Πιο συγκεκριμένα, περιλαμβάνονται τίτλοι από </a:t>
            </a:r>
            <a:r>
              <a:rPr lang="el-GR" dirty="0" err="1"/>
              <a:t>Johns</a:t>
            </a:r>
            <a:r>
              <a:rPr lang="el-GR" dirty="0"/>
              <a:t> </a:t>
            </a:r>
            <a:r>
              <a:rPr lang="el-GR" dirty="0" err="1"/>
              <a:t>Hopkins</a:t>
            </a:r>
            <a:r>
              <a:rPr lang="el-GR" dirty="0"/>
              <a:t> </a:t>
            </a:r>
            <a:r>
              <a:rPr lang="el-GR" dirty="0" err="1"/>
              <a:t>University</a:t>
            </a:r>
            <a:r>
              <a:rPr lang="el-GR" dirty="0"/>
              <a:t> </a:t>
            </a:r>
            <a:r>
              <a:rPr lang="el-GR" dirty="0" err="1"/>
              <a:t>Press</a:t>
            </a:r>
            <a:r>
              <a:rPr lang="el-GR" dirty="0"/>
              <a:t> (όλα τα βιβλία και περιοδικά μέχρι 31 </a:t>
            </a:r>
            <a:r>
              <a:rPr lang="el-GR" dirty="0" err="1"/>
              <a:t>Μαϊου</a:t>
            </a:r>
            <a:r>
              <a:rPr lang="el-GR" dirty="0"/>
              <a:t> 2020), </a:t>
            </a:r>
            <a:r>
              <a:rPr lang="el-GR" dirty="0" err="1"/>
              <a:t>Ohio</a:t>
            </a:r>
            <a:r>
              <a:rPr lang="el-GR" dirty="0"/>
              <a:t> </a:t>
            </a:r>
            <a:r>
              <a:rPr lang="el-GR" dirty="0" err="1"/>
              <a:t>State</a:t>
            </a:r>
            <a:r>
              <a:rPr lang="el-GR" dirty="0"/>
              <a:t> </a:t>
            </a:r>
            <a:r>
              <a:rPr lang="el-GR" dirty="0" err="1"/>
              <a:t>University</a:t>
            </a:r>
            <a:r>
              <a:rPr lang="el-GR" dirty="0"/>
              <a:t> </a:t>
            </a:r>
            <a:r>
              <a:rPr lang="el-GR" dirty="0" err="1"/>
              <a:t>Press</a:t>
            </a:r>
            <a:r>
              <a:rPr lang="el-GR" dirty="0"/>
              <a:t> (όλα τα βιβλία και περιοδικά μέχρι 30 Ιουνίου 2020), </a:t>
            </a:r>
            <a:r>
              <a:rPr lang="el-GR" dirty="0" err="1"/>
              <a:t>University</a:t>
            </a:r>
            <a:r>
              <a:rPr lang="el-GR" dirty="0"/>
              <a:t> of </a:t>
            </a:r>
            <a:r>
              <a:rPr lang="el-GR" dirty="0" err="1"/>
              <a:t>Georgia</a:t>
            </a:r>
            <a:r>
              <a:rPr lang="el-GR" dirty="0"/>
              <a:t> </a:t>
            </a:r>
            <a:r>
              <a:rPr lang="el-GR" dirty="0" err="1"/>
              <a:t>Press</a:t>
            </a:r>
            <a:r>
              <a:rPr lang="el-GR" dirty="0"/>
              <a:t> (όλα τα βιβλία και περιοδικά μέχρι 30 Ιουνίου 2020), </a:t>
            </a:r>
            <a:r>
              <a:rPr lang="el-GR" dirty="0" err="1"/>
              <a:t>University</a:t>
            </a:r>
            <a:r>
              <a:rPr lang="el-GR" dirty="0"/>
              <a:t> of </a:t>
            </a:r>
            <a:r>
              <a:rPr lang="el-GR" dirty="0" err="1"/>
              <a:t>Nebraska</a:t>
            </a:r>
            <a:r>
              <a:rPr lang="el-GR" dirty="0"/>
              <a:t> </a:t>
            </a:r>
            <a:r>
              <a:rPr lang="el-GR" dirty="0" err="1"/>
              <a:t>Press</a:t>
            </a:r>
            <a:r>
              <a:rPr lang="el-GR" dirty="0"/>
              <a:t> (όλα τα βιβλία και περιοδικά μέχρι 31 </a:t>
            </a:r>
            <a:r>
              <a:rPr lang="el-GR" dirty="0" err="1"/>
              <a:t>Μαϊου</a:t>
            </a:r>
            <a:r>
              <a:rPr lang="el-GR" dirty="0"/>
              <a:t> 2020), </a:t>
            </a:r>
            <a:r>
              <a:rPr lang="el-GR" dirty="0" err="1"/>
              <a:t>University</a:t>
            </a:r>
            <a:r>
              <a:rPr lang="el-GR" dirty="0"/>
              <a:t> of North </a:t>
            </a:r>
            <a:r>
              <a:rPr lang="el-GR" dirty="0" err="1"/>
              <a:t>Carolina</a:t>
            </a:r>
            <a:r>
              <a:rPr lang="el-GR" dirty="0"/>
              <a:t> </a:t>
            </a:r>
            <a:r>
              <a:rPr lang="el-GR" dirty="0" err="1"/>
              <a:t>Press</a:t>
            </a:r>
            <a:r>
              <a:rPr lang="el-GR" dirty="0"/>
              <a:t> (όλα τα βιβλία και περιοδικά μέχρι 30 Ιουνίου 2020), </a:t>
            </a:r>
            <a:r>
              <a:rPr lang="el-GR" dirty="0" err="1"/>
              <a:t>University</a:t>
            </a:r>
            <a:r>
              <a:rPr lang="el-GR" dirty="0"/>
              <a:t> </a:t>
            </a:r>
            <a:r>
              <a:rPr lang="el-GR" dirty="0" err="1"/>
              <a:t>Press</a:t>
            </a:r>
            <a:r>
              <a:rPr lang="el-GR" dirty="0"/>
              <a:t> of </a:t>
            </a:r>
            <a:r>
              <a:rPr lang="el-GR" dirty="0" err="1"/>
              <a:t>Colorado</a:t>
            </a:r>
            <a:r>
              <a:rPr lang="el-GR" dirty="0"/>
              <a:t> (όλα τα βιβλία και περιοδικά μέχρι 30 Ιουνίου 2020), </a:t>
            </a:r>
            <a:r>
              <a:rPr lang="el-GR" dirty="0" err="1"/>
              <a:t>Temple</a:t>
            </a:r>
            <a:r>
              <a:rPr lang="el-GR" dirty="0"/>
              <a:t> </a:t>
            </a:r>
            <a:r>
              <a:rPr lang="el-GR" dirty="0" err="1"/>
              <a:t>University</a:t>
            </a:r>
            <a:r>
              <a:rPr lang="el-GR" dirty="0"/>
              <a:t> </a:t>
            </a:r>
            <a:r>
              <a:rPr lang="el-GR" dirty="0" err="1"/>
              <a:t>Press</a:t>
            </a:r>
            <a:r>
              <a:rPr lang="el-GR" dirty="0"/>
              <a:t> (όλα τα βιβλία και περιοδικά μέχρι 30 Ιουνίου 2020), </a:t>
            </a:r>
            <a:r>
              <a:rPr lang="el-GR" dirty="0" err="1"/>
              <a:t>Utah</a:t>
            </a:r>
            <a:r>
              <a:rPr lang="el-GR" dirty="0"/>
              <a:t> </a:t>
            </a:r>
            <a:r>
              <a:rPr lang="el-GR" dirty="0" err="1"/>
              <a:t>State</a:t>
            </a:r>
            <a:r>
              <a:rPr lang="el-GR" dirty="0"/>
              <a:t> </a:t>
            </a:r>
            <a:r>
              <a:rPr lang="el-GR" dirty="0" err="1"/>
              <a:t>University</a:t>
            </a:r>
            <a:r>
              <a:rPr lang="el-GR" dirty="0"/>
              <a:t> </a:t>
            </a:r>
            <a:r>
              <a:rPr lang="el-GR" dirty="0" err="1"/>
              <a:t>Press</a:t>
            </a:r>
            <a:r>
              <a:rPr lang="el-GR" dirty="0"/>
              <a:t> (όλα τα βιβλία και περιοδικά μέχρι 30 Ιουνίου 2020), </a:t>
            </a:r>
            <a:r>
              <a:rPr lang="el-GR" dirty="0" err="1"/>
              <a:t>Vanderbilt</a:t>
            </a:r>
            <a:r>
              <a:rPr lang="el-GR" dirty="0"/>
              <a:t> </a:t>
            </a:r>
            <a:r>
              <a:rPr lang="el-GR" dirty="0" err="1"/>
              <a:t>University</a:t>
            </a:r>
            <a:r>
              <a:rPr lang="el-GR" dirty="0"/>
              <a:t> </a:t>
            </a:r>
            <a:r>
              <a:rPr lang="el-GR" dirty="0" err="1"/>
              <a:t>Press</a:t>
            </a:r>
            <a:r>
              <a:rPr lang="el-GR" dirty="0"/>
              <a:t> (επιλεγμένα βιβλία μέχρι 31 </a:t>
            </a:r>
            <a:r>
              <a:rPr lang="el-GR" dirty="0" err="1"/>
              <a:t>Μαϊου</a:t>
            </a:r>
            <a:r>
              <a:rPr lang="el-GR" dirty="0"/>
              <a:t> 2020). Περισσότερες πληροφορίες μπορείτε να βρείτε στην ιστοσελίδα </a:t>
            </a:r>
            <a:r>
              <a:rPr lang="el-GR" dirty="0">
                <a:hlinkClick r:id="rId3"/>
              </a:rPr>
              <a:t>https://about.muse.jhu.edu/resources/freeresourcescovid19/</a:t>
            </a:r>
            <a:r>
              <a:rPr lang="el-GR" dirty="0"/>
              <a:t>.</a:t>
            </a:r>
          </a:p>
          <a:p>
            <a:pPr algn="just" fontAlgn="base"/>
            <a:endParaRPr lang="el-GR" b="1" dirty="0"/>
          </a:p>
          <a:p>
            <a:pPr algn="just" fontAlgn="base"/>
            <a:r>
              <a:rPr lang="el-GR" b="1" dirty="0"/>
              <a:t>Ηλεκτρονικά βιβλία (γενικά / ψυχαγωγίας)</a:t>
            </a:r>
          </a:p>
          <a:p>
            <a:pPr algn="just" fontAlgn="base"/>
            <a:r>
              <a:rPr lang="el-GR" dirty="0">
                <a:hlinkClick r:id="rId4"/>
              </a:rPr>
              <a:t>Ηλεκτρονικό Αναγνωστήριο Εθνικής Βιβλιοθήκης της Ελλάδος</a:t>
            </a:r>
            <a:r>
              <a:rPr lang="el-GR" dirty="0"/>
              <a:t>. Απαιτείται εγγραφή Η συλλογή του Ηλεκτρονικού Αναγνωστηρίου περιλαμβάνει βιβλία ευρείας αναγνωσιμότητας με έμφαση στους τομείς της λογοτεχνίας, της ιστορίας, των τεχνών, των επιστημών, αλλά και γενικότερου ενδιαφέροντος. Η συλλογή αποτελείται από εμπορικά ηλεκτρονικά βιβλία και είναι, επομένως, διακριτή τόσο από υπηρεσίες πρόσβασης σε ακαδημαϊκά ηλεκτρονικά βιβλία που ήδη παρέχονται από βιβλιοθήκες εκπαιδευτικών ιδρυμάτων και άλλους φορείς όσο και από ηλεκτρονικά βιβλία ελεύθερα πνευματικών δικαιωμάτων. Η υπηρεσία παρέχεται δωρεάν στους χρήστες, οι οποίοι εγγράφονται και </a:t>
            </a:r>
            <a:r>
              <a:rPr lang="el-GR" dirty="0" err="1"/>
              <a:t>διαπιστεύονται</a:t>
            </a:r>
            <a:r>
              <a:rPr lang="el-GR" dirty="0"/>
              <a:t> μέσω του </a:t>
            </a:r>
            <a:r>
              <a:rPr lang="el-GR" dirty="0" err="1"/>
              <a:t>Taxisnet</a:t>
            </a:r>
            <a:r>
              <a:rPr lang="el-GR" dirty="0"/>
              <a:t>. Περισσότερα για την υπηρεσία μπορείτε να διαβάσετε </a:t>
            </a:r>
            <a:r>
              <a:rPr lang="el-GR" dirty="0">
                <a:hlinkClick r:id="rId5"/>
              </a:rPr>
              <a:t>στη σχετική ιστοσελίδα της ΕΒΕ</a:t>
            </a:r>
            <a:r>
              <a:rPr lang="el-GR" dirty="0"/>
              <a:t>.</a:t>
            </a:r>
          </a:p>
          <a:p>
            <a:pPr algn="just" fontAlgn="base"/>
            <a:r>
              <a:rPr lang="el-GR" dirty="0">
                <a:hlinkClick r:id="rId6"/>
              </a:rPr>
              <a:t>Ανοικτή Βιβλιοθήκη</a:t>
            </a:r>
            <a:r>
              <a:rPr lang="el-GR" dirty="0"/>
              <a:t>. Ελεύθερη πρόσβαση Η Ανοικτή Βιβλιοθήκη αποτελεί ένα αποθετήριο με χιλιάδες ελληνικά ψηφιακά βιβλία που διανέμονται ελεύθερα και νόμιμα στο διαδίκτυο. Περιλαμβάνει επίσης έργα Κλασικής Λογοτεχνίας και Αρχαίας Γραμματείας που είναι ελεύθερα πνευματικών δικαιωμάτων (</a:t>
            </a:r>
            <a:r>
              <a:rPr lang="el-GR" dirty="0" err="1"/>
              <a:t>Public</a:t>
            </a:r>
            <a:r>
              <a:rPr lang="el-GR" dirty="0"/>
              <a:t> </a:t>
            </a:r>
            <a:r>
              <a:rPr lang="el-GR" dirty="0" err="1"/>
              <a:t>domain</a:t>
            </a:r>
            <a:r>
              <a:rPr lang="el-GR" dirty="0"/>
              <a:t>). Παράλληλα προωθεί την ψηφιακή λογοτεχνία εκδίδοντας καινοτόμα e-</a:t>
            </a:r>
            <a:r>
              <a:rPr lang="el-GR" dirty="0" err="1"/>
              <a:t>books</a:t>
            </a:r>
            <a:r>
              <a:rPr lang="el-GR" dirty="0"/>
              <a:t> με ελεύθερη διανομή.</a:t>
            </a:r>
          </a:p>
          <a:p>
            <a:pPr algn="just" fontAlgn="base"/>
            <a:r>
              <a:rPr lang="el-GR" dirty="0" err="1">
                <a:hlinkClick r:id="rId7"/>
              </a:rPr>
              <a:t>OpenSquare</a:t>
            </a:r>
            <a:r>
              <a:rPr lang="el-GR" dirty="0"/>
              <a:t>. Ελεύθερη πρόσβαση Το </a:t>
            </a:r>
            <a:r>
              <a:rPr lang="el-GR" dirty="0" err="1"/>
              <a:t>Open</a:t>
            </a:r>
            <a:r>
              <a:rPr lang="el-GR" dirty="0"/>
              <a:t> </a:t>
            </a:r>
            <a:r>
              <a:rPr lang="el-GR" dirty="0" err="1"/>
              <a:t>Square</a:t>
            </a:r>
            <a:r>
              <a:rPr lang="el-GR" dirty="0"/>
              <a:t> είναι η πλατφόρμα του </a:t>
            </a:r>
            <a:r>
              <a:rPr lang="el-GR" dirty="0" err="1"/>
              <a:t>New</a:t>
            </a:r>
            <a:r>
              <a:rPr lang="el-GR" dirty="0"/>
              <a:t> </a:t>
            </a:r>
            <a:r>
              <a:rPr lang="el-GR" dirty="0" err="1"/>
              <a:t>York</a:t>
            </a:r>
            <a:r>
              <a:rPr lang="el-GR" dirty="0"/>
              <a:t> </a:t>
            </a:r>
            <a:r>
              <a:rPr lang="el-GR" dirty="0" err="1"/>
              <a:t>University</a:t>
            </a:r>
            <a:r>
              <a:rPr lang="el-GR" dirty="0"/>
              <a:t> </a:t>
            </a:r>
            <a:r>
              <a:rPr lang="el-GR" dirty="0" err="1"/>
              <a:t>Press</a:t>
            </a:r>
            <a:r>
              <a:rPr lang="el-GR" dirty="0"/>
              <a:t> για τη δημοσίευση και την ανάγνωση βιβλίων ανοικτής πρόσβασης. Περιλαμβάνει μονογραφίες, δοκίμια, κλπ.</a:t>
            </a:r>
          </a:p>
          <a:p>
            <a:pPr algn="just" fontAlgn="base"/>
            <a:endParaRPr lang="en-US" dirty="0"/>
          </a:p>
          <a:p>
            <a:endParaRPr lang="el-GR" dirty="0"/>
          </a:p>
        </p:txBody>
      </p:sp>
    </p:spTree>
    <p:extLst>
      <p:ext uri="{BB962C8B-B14F-4D97-AF65-F5344CB8AC3E}">
        <p14:creationId xmlns:p14="http://schemas.microsoft.com/office/powerpoint/2010/main" val="33410328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1160</Words>
  <Application>Microsoft Office PowerPoint</Application>
  <PresentationFormat>Ευρεία οθόνη</PresentationFormat>
  <Paragraphs>55</Paragraphs>
  <Slides>8</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8</vt:i4>
      </vt:variant>
    </vt:vector>
  </HeadingPairs>
  <TitlesOfParts>
    <vt:vector size="17" baseType="lpstr">
      <vt:lpstr>Aharoni</vt:lpstr>
      <vt:lpstr>Arial</vt:lpstr>
      <vt:lpstr>Calibri</vt:lpstr>
      <vt:lpstr>Calibri Light</vt:lpstr>
      <vt:lpstr>PFBeauSansPro-Bold</vt:lpstr>
      <vt:lpstr>Roboto Slab</vt:lpstr>
      <vt:lpstr>Times New Roman</vt:lpstr>
      <vt:lpstr>Vegabold</vt:lpstr>
      <vt:lpstr>Office Theme</vt:lpstr>
      <vt:lpstr>Μεταπολεμική Πεζογραφία 2022 Επιπρόσθετη Βιβλιογραφία</vt:lpstr>
      <vt:lpstr>Ηλεκτρονικό εγχειρίδιο</vt:lpstr>
      <vt:lpstr>Η μαρτυρία: ένα νέο λογοτεχνικό είδος </vt:lpstr>
      <vt:lpstr>Σωτήρης Πατατζής</vt:lpstr>
      <vt:lpstr>Στρατής Τσίρκας</vt:lpstr>
      <vt:lpstr>Η Κάθοδος των εννιά</vt:lpstr>
      <vt:lpstr>Ηλεκτρονικές βάσεις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Georgia Gotsi</dc:creator>
  <cp:lastModifiedBy>Georgia Gotsi</cp:lastModifiedBy>
  <cp:revision>12</cp:revision>
  <dcterms:created xsi:type="dcterms:W3CDTF">2020-03-21T20:12:28Z</dcterms:created>
  <dcterms:modified xsi:type="dcterms:W3CDTF">2022-03-06T10:55:28Z</dcterms:modified>
</cp:coreProperties>
</file>