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A5C6C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A5C6C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A5C6C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A5C6C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A5C6C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A5C6C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A5C6C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A5C6C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A5C6C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5A5C6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2FF"/>
          </a:solidFill>
        </a:fill>
      </a:tcStyle>
    </a:wholeTbl>
    <a:band2H>
      <a:tcTxStyle b="def" i="def"/>
      <a:tcStyle>
        <a:tcBdr/>
        <a:fill>
          <a:solidFill>
            <a:srgbClr val="EFEA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5A5C6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5A5C6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5A5C6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A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5A5C6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A5C6C"/>
              </a:solidFill>
              <a:prstDash val="solid"/>
              <a:round/>
            </a:ln>
          </a:top>
          <a:bottom>
            <a:ln w="25400" cap="flat">
              <a:solidFill>
                <a:srgbClr val="5A5C6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A5C6C"/>
              </a:solidFill>
              <a:prstDash val="solid"/>
              <a:round/>
            </a:ln>
          </a:top>
          <a:bottom>
            <a:ln w="25400" cap="flat">
              <a:solidFill>
                <a:srgbClr val="5A5C6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5A5C6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1D3"/>
          </a:solidFill>
        </a:fill>
      </a:tcStyle>
    </a:wholeTbl>
    <a:band2H>
      <a:tcTxStyle b="def" i="def"/>
      <a:tcStyle>
        <a:tcBdr/>
        <a:fill>
          <a:solidFill>
            <a:srgbClr val="E9E9EA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A5C6C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A5C6C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A5C6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Shape 17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lide Number"/>
          <p:cNvSpPr txBox="1"/>
          <p:nvPr>
            <p:ph type="sldNum" sz="quarter" idx="2"/>
          </p:nvPr>
        </p:nvSpPr>
        <p:spPr>
          <a:xfrm>
            <a:off x="8596401" y="6248400"/>
            <a:ext cx="242799" cy="24384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"/>
          <p:cNvGrpSpPr/>
          <p:nvPr/>
        </p:nvGrpSpPr>
        <p:grpSpPr>
          <a:xfrm>
            <a:off x="3707" y="1422400"/>
            <a:ext cx="9143469" cy="5435600"/>
            <a:chOff x="0" y="0"/>
            <a:chExt cx="9143467" cy="5435600"/>
          </a:xfrm>
        </p:grpSpPr>
        <p:grpSp>
          <p:nvGrpSpPr>
            <p:cNvPr id="15" name="Group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" name="Line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" name="Line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" name="Line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" name="Line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" name="Line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" name="Line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" name="Line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" name="Shape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" name="Line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" name="Line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" name="Line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" name="Shape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" name="Shape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51" name="Group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16" name="Rectangle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" name="Rectangle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" name="Rectangle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" name="Rectangle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" name="Rectangle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" name="Rectangle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" name="Rectangle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" name="Rectangle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" name="Rectangle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" name="Rectangle"/>
              <p:cNvSpPr/>
              <p:nvPr/>
            </p:nvSpPr>
            <p:spPr>
              <a:xfrm rot="5583200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" name="Rectangle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" name="Rectangle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" name="Rectangle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" name="Rectangle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0" name="Rectangle"/>
              <p:cNvSpPr/>
              <p:nvPr/>
            </p:nvSpPr>
            <p:spPr>
              <a:xfrm rot="5041352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" name="Rectangle"/>
              <p:cNvSpPr/>
              <p:nvPr/>
            </p:nvSpPr>
            <p:spPr>
              <a:xfrm rot="3816889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" name="Rectangle"/>
              <p:cNvSpPr/>
              <p:nvPr/>
            </p:nvSpPr>
            <p:spPr>
              <a:xfrm rot="3816889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" name="Rectangle"/>
              <p:cNvSpPr/>
              <p:nvPr/>
            </p:nvSpPr>
            <p:spPr>
              <a:xfrm rot="4104184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" name="Rectangle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5" name="Rectangle"/>
              <p:cNvSpPr/>
              <p:nvPr/>
            </p:nvSpPr>
            <p:spPr>
              <a:xfrm rot="3368036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" name="Rectangle"/>
              <p:cNvSpPr/>
              <p:nvPr/>
            </p:nvSpPr>
            <p:spPr>
              <a:xfrm rot="3368036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7" name="Rectangle"/>
              <p:cNvSpPr/>
              <p:nvPr/>
            </p:nvSpPr>
            <p:spPr>
              <a:xfrm rot="3368036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8" name="Rectangle"/>
              <p:cNvSpPr/>
              <p:nvPr/>
            </p:nvSpPr>
            <p:spPr>
              <a:xfrm rot="3816889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9" name="Rectangle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" name="Rectangle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" name="Rectangle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" name="Rectangle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" name="Rectangle"/>
              <p:cNvSpPr/>
              <p:nvPr/>
            </p:nvSpPr>
            <p:spPr>
              <a:xfrm rot="1525830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4" name="Rectangle"/>
              <p:cNvSpPr/>
              <p:nvPr/>
            </p:nvSpPr>
            <p:spPr>
              <a:xfrm rot="1525830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" name="Rectangle"/>
              <p:cNvSpPr/>
              <p:nvPr/>
            </p:nvSpPr>
            <p:spPr>
              <a:xfrm rot="1788117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6" name="Rectangle"/>
              <p:cNvSpPr/>
              <p:nvPr/>
            </p:nvSpPr>
            <p:spPr>
              <a:xfrm rot="1788117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7" name="Rectangle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8" name="Rectangle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9" name="Rectangle"/>
              <p:cNvSpPr/>
              <p:nvPr/>
            </p:nvSpPr>
            <p:spPr>
              <a:xfrm rot="1308689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0" name="Rectangle"/>
              <p:cNvSpPr/>
              <p:nvPr/>
            </p:nvSpPr>
            <p:spPr>
              <a:xfrm rot="1308689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1" name="Rectangle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2" name="Rectangle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3" name="Rectangle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4" name="Rectangle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5" name="Rectangle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" name="Rectangle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" name="Rectangle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8" name="Rectangle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" name="Rectangle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0" name="Rectangle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" name="Rectangle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" name="Rectangle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3" name="Rectangle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4" name="Rectangle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5" name="Rectangle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6" name="Rectangle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7" name="Rectangle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8" name="Rectangle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9" name="Rectangle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0" name="Rectangle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1" name="Rectangle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2" name="Rectangle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3" name="Rectangle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4" name="Rectangle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5" name="Rectangle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6" name="Rectangle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7" name="Rectangle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8" name="Rectangle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9" name="Shape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0" name="Rectangle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1" name="Rectangle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2" name="Rectangle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3" name="Rectangle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4" name="Rectangle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5" name="Rectangle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6" name="Rectangle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7" name="Rectangle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8" name="Rectangle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9" name="Rectangle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0" name="Rectangle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" name="Rectangle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2" name="Rectangle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3" name="Rectangle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4" name="Rectangle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5" name="Rectangle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6" name="Rectangle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7" name="Rectangle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8" name="Rectangle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9" name="Rectangle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0" name="Rectangle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1" name="Rectangle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2" name="Rectangle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3" name="Rectangle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" name="Rectangle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" name="Rectangle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6" name="Rectangle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7" name="Rectangle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8" name="Rectangle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9" name="Rectangle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0" name="Rectangle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1" name="Rectangle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2" name="Rectangle"/>
              <p:cNvSpPr/>
              <p:nvPr/>
            </p:nvSpPr>
            <p:spPr>
              <a:xfrm rot="3283992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3" name="Rectangle"/>
              <p:cNvSpPr/>
              <p:nvPr/>
            </p:nvSpPr>
            <p:spPr>
              <a:xfrm rot="3283992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4" name="Rectangle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5" name="Rectangle"/>
              <p:cNvSpPr/>
              <p:nvPr/>
            </p:nvSpPr>
            <p:spPr>
              <a:xfrm rot="5908516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6" name="Rectangle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7" name="Rectangle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8" name="Rectangle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9" name="Rectangle"/>
              <p:cNvSpPr/>
              <p:nvPr/>
            </p:nvSpPr>
            <p:spPr>
              <a:xfrm rot="3805227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0" name="Rectangle"/>
              <p:cNvSpPr/>
              <p:nvPr/>
            </p:nvSpPr>
            <p:spPr>
              <a:xfrm rot="3060138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1" name="Rectangle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2" name="Rectangle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3" name="Rectangle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4" name="Rectangle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5" name="Rectangle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" name="Rectangle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" name="Rectangle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" name="Rectangle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" name="Rectangle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" name="Rectangle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1" name="Rectangle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2" name="Rectangle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3" name="Rectangle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4" name="Rectangle"/>
              <p:cNvSpPr/>
              <p:nvPr/>
            </p:nvSpPr>
            <p:spPr>
              <a:xfrm rot="696741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5" name="Rectangle"/>
              <p:cNvSpPr/>
              <p:nvPr/>
            </p:nvSpPr>
            <p:spPr>
              <a:xfrm rot="1529990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6" name="Shape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7" name="Shape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8" name="Shape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9" name="Shape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0" name="Shape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1" name="Shape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2" name="Triangle"/>
              <p:cNvSpPr/>
              <p:nvPr/>
            </p:nvSpPr>
            <p:spPr>
              <a:xfrm>
                <a:off x="5817" y="2451215"/>
                <a:ext cx="12701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3" name="Shape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4" name="Shape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5" name="Rectangle"/>
              <p:cNvSpPr/>
              <p:nvPr/>
            </p:nvSpPr>
            <p:spPr>
              <a:xfrm rot="244926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6" name="Rectangle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7" name="Shape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8" name="Shape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9" name="Shape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0" name="Oval"/>
              <p:cNvSpPr/>
              <p:nvPr/>
            </p:nvSpPr>
            <p:spPr>
              <a:xfrm rot="19915651">
                <a:off x="466192" y="1197090"/>
                <a:ext cx="350838" cy="276226"/>
              </a:xfrm>
              <a:prstGeom prst="ellipse">
                <a:avLst/>
              </a:prstGeom>
              <a:gradFill flip="none" rotWithShape="1">
                <a:gsLst>
                  <a:gs pos="0">
                    <a:srgbClr val="535561"/>
                  </a:gs>
                  <a:gs pos="50000">
                    <a:srgbClr val="5B5D6B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sp>
        <p:nvSpPr>
          <p:cNvPr id="153" name="Title Text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15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xfrm>
            <a:off x="8596972" y="6245225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3C145"/>
        </a:buClr>
        <a:buSzPct val="80000"/>
        <a:buFont typeface="Arial"/>
        <a:buChar char="►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3C145"/>
        </a:buClr>
        <a:buSzPct val="100000"/>
        <a:buFont typeface="Arial"/>
        <a:buChar char="▪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3C145"/>
        </a:buClr>
        <a:buSzPct val="80000"/>
        <a:buFont typeface="Arial"/>
        <a:buChar char="►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3C145"/>
        </a:buClr>
        <a:buSzPct val="100000"/>
        <a:buFont typeface="Arial"/>
        <a:buChar char="▪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3C145"/>
        </a:buClr>
        <a:buSzPct val="80000"/>
        <a:buFont typeface="Arial"/>
        <a:buChar char="►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3C145"/>
        </a:buClr>
        <a:buSzPct val="80000"/>
        <a:buFont typeface="Arial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3C145"/>
        </a:buClr>
        <a:buSzPct val="80000"/>
        <a:buFont typeface="Arial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3C145"/>
        </a:buClr>
        <a:buSzPct val="80000"/>
        <a:buFont typeface="Arial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3C145"/>
        </a:buClr>
        <a:buSzPct val="80000"/>
        <a:buFont typeface="Arial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Παιδιατρικό Ιστορικό (Θεωρία)"/>
          <p:cNvSpPr txBox="1"/>
          <p:nvPr>
            <p:ph type="title" idx="4294967295"/>
          </p:nvPr>
        </p:nvSpPr>
        <p:spPr>
          <a:xfrm>
            <a:off x="685800" y="1768475"/>
            <a:ext cx="7772400" cy="1736725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Παιδιατρικό Ιστορικό</a:t>
            </a:r>
            <a:br/>
            <a:r>
              <a:t>(Θεωρία)</a:t>
            </a:r>
          </a:p>
        </p:txBody>
      </p:sp>
      <p:sp>
        <p:nvSpPr>
          <p:cNvPr id="179" name="Αγγελική Α Καρατζά…"/>
          <p:cNvSpPr txBox="1"/>
          <p:nvPr>
            <p:ph type="body" sz="half" idx="4294967295"/>
          </p:nvPr>
        </p:nvSpPr>
        <p:spPr>
          <a:xfrm>
            <a:off x="179387" y="3716337"/>
            <a:ext cx="8785226" cy="1752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spcBef>
                <a:spcPts val="600"/>
              </a:spcBef>
              <a:buSzTx/>
              <a:buNone/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Αγγελική Α Καρατζά</a:t>
            </a:r>
          </a:p>
          <a:p>
            <a:pPr marL="0" indent="0" algn="ctr">
              <a:spcBef>
                <a:spcPts val="600"/>
              </a:spcBef>
              <a:buSzTx/>
              <a:buNone/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Παιδιατρική Κλινική Πανεπιστημίου Πατρών</a:t>
            </a:r>
          </a:p>
        </p:txBody>
      </p:sp>
      <p:pic>
        <p:nvPicPr>
          <p:cNvPr id="180" name="logo-medicine" descr="logo-medic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Agiantreas" descr="Agiantrea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Ατομικό αναμνηστικό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Ατομικό αναμνηστικό</a:t>
            </a:r>
          </a:p>
        </p:txBody>
      </p:sp>
      <p:sp>
        <p:nvSpPr>
          <p:cNvPr id="225" name="Διατροφή και καμπύλες ανάπτυξης…"/>
          <p:cNvSpPr txBox="1"/>
          <p:nvPr>
            <p:ph type="body" idx="4294967295"/>
          </p:nvPr>
        </p:nvSpPr>
        <p:spPr>
          <a:xfrm>
            <a:off x="301625" y="1412874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Διατροφή και καμπύλες ανάπτυξης</a:t>
            </a:r>
          </a:p>
          <a:p>
            <a:pPr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Μητρικός θηλασμός</a:t>
            </a:r>
          </a:p>
          <a:p>
            <a:pPr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Ηλικία εισαγωγής στερεών τροφών</a:t>
            </a:r>
          </a:p>
          <a:p>
            <a:pPr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Διαιτητικά προβλήματα</a:t>
            </a:r>
          </a:p>
          <a:p>
            <a:pPr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Ειδική δίαιτα</a:t>
            </a:r>
          </a:p>
          <a:p>
            <a:pPr>
              <a:lnSpc>
                <a:spcPct val="80000"/>
              </a:lnSpc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Ψυχοκινητική εξέλιξη</a:t>
            </a:r>
          </a:p>
          <a:p>
            <a:pPr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Αδρή κινητικότητα</a:t>
            </a:r>
          </a:p>
          <a:p>
            <a:pPr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Ομιλία - Ακοή</a:t>
            </a:r>
          </a:p>
          <a:p>
            <a:pPr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Λεπτή κινητικότητα - Όραση</a:t>
            </a:r>
          </a:p>
          <a:p>
            <a:pPr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Ψυχολογική ανάπτυξη–κοινωνικότητα - συμπεριφορά</a:t>
            </a:r>
            <a:r>
              <a:rPr sz="2000"/>
              <a:t> </a:t>
            </a:r>
          </a:p>
        </p:txBody>
      </p:sp>
      <p:pic>
        <p:nvPicPr>
          <p:cNvPr id="226" name="logo-medicine" descr="logo-medic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Agiantreas" descr="Agiantrea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0075" y="776287"/>
            <a:ext cx="8162925" cy="54514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5312" y="738187"/>
            <a:ext cx="7953376" cy="53816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http://www.columbia.edu/itc/hs/medical/residency/peds/new_compeds_site/images/blockskills.jpg" descr="http://www.columbia.edu/itc/hs/medical/residency/peds/new_compeds_site/images/blockskills.jpg"/>
          <p:cNvPicPr>
            <a:picLocks noChangeAspect="1"/>
          </p:cNvPicPr>
          <p:nvPr/>
        </p:nvPicPr>
        <p:blipFill>
          <a:blip r:embed="rId2">
            <a:extLst/>
          </a:blip>
          <a:srcRect l="3683" t="0" r="4815" b="0"/>
          <a:stretch>
            <a:fillRect/>
          </a:stretch>
        </p:blipFill>
        <p:spPr>
          <a:xfrm>
            <a:off x="5435600" y="1123950"/>
            <a:ext cx="2736850" cy="4767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http://image.slidesharecdn.com/developmentalassessmentforresidents-140526233401-phpapp02/95/developmental-assessment-for-residents-and-mrcpch-exams-29-638.jpg?cb=1401165621" descr="http://image.slidesharecdn.com/developmentalassessmentforresidents-140526233401-phpapp02/95/developmental-assessment-for-residents-and-mrcpch-exams-29-638.jpg?cb=140116562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5687" y="2420937"/>
            <a:ext cx="3587751" cy="2693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Ατομικό αναμνηστικό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Ατομικό αναμνηστικό</a:t>
            </a:r>
          </a:p>
        </p:txBody>
      </p:sp>
      <p:sp>
        <p:nvSpPr>
          <p:cNvPr id="237" name="Ύπνος – παιχνίδι – σχολείο – σεξουαλικότητα - προσωπικότητα…"/>
          <p:cNvSpPr txBox="1"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Ύπνος – παιχνίδι – σχολείο – σεξουαλικότητα - προσωπικότητα 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Εμβολιασμοί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Screening tests – άλλες εξετάσεις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Αλλεργίες – χρόνιες νόσοι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Προηγούμενες νόσοι – νοσηλείες – εγχειρήσεις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Επαφή με λοιμώδη νοσήματα – γενική κατάσταση - φάρμακα</a:t>
            </a:r>
          </a:p>
        </p:txBody>
      </p:sp>
      <p:pic>
        <p:nvPicPr>
          <p:cNvPr id="238" name="Agiantreas" descr="Agiantrea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239" name="logo-medicine" descr="logo-medic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Ατομικό αναμνηστικό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Ατομικό αναμνηστικό</a:t>
            </a:r>
          </a:p>
        </p:txBody>
      </p:sp>
      <p:sp>
        <p:nvSpPr>
          <p:cNvPr id="242" name="Αλλεργία στα φυστίκια…"/>
          <p:cNvSpPr txBox="1"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Αλλεργία στα φυστίκια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Άσθμα</a:t>
            </a:r>
            <a:r>
              <a:t> </a:t>
            </a:r>
            <a:r>
              <a:t>από 4ετίας - βήχας στην άσκηση</a:t>
            </a:r>
            <a:r>
              <a:t> 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Φάρμακα</a:t>
            </a:r>
          </a:p>
          <a:p>
            <a:pPr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</a:t>
            </a:r>
            <a:r>
              <a:t>Beclomethasone 200 </a:t>
            </a:r>
            <a:r>
              <a:t>μ</a:t>
            </a:r>
            <a:r>
              <a:t>g x 2</a:t>
            </a:r>
          </a:p>
          <a:p>
            <a:pPr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</a:t>
            </a:r>
            <a:r>
              <a:t>Salbutamol PRN</a:t>
            </a:r>
          </a:p>
          <a:p>
            <a:pPr>
              <a:spcBef>
                <a:spcPts val="600"/>
              </a:spcBef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</a:t>
            </a:r>
            <a:r>
              <a:rPr>
                <a:solidFill>
                  <a:srgbClr val="FFFFFF"/>
                </a:solidFill>
              </a:rPr>
              <a:t>Μαθήτρια Α’ Δημοτικού</a:t>
            </a:r>
          </a:p>
        </p:txBody>
      </p:sp>
      <p:pic>
        <p:nvPicPr>
          <p:cNvPr id="243" name="Agiantreas" descr="Agiantrea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244" name="logo-medicine" descr="logo-medic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Οικογενειακό αναμνηστικό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Οικογενειακό αναμνηστικό</a:t>
            </a:r>
          </a:p>
        </p:txBody>
      </p:sp>
      <p:sp>
        <p:nvSpPr>
          <p:cNvPr id="247" name="Κληρονομικό ιστορικό…"/>
          <p:cNvSpPr txBox="1"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Κληρονομικό ιστορικό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Κοινωνικο-οικονομική κατάσταση</a:t>
            </a:r>
          </a:p>
          <a:p>
            <a:pPr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Επάγγελμα γονέων</a:t>
            </a:r>
          </a:p>
          <a:p>
            <a:pPr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Μέλη οικογένειας</a:t>
            </a:r>
          </a:p>
          <a:p>
            <a:pPr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Διαμονή</a:t>
            </a:r>
          </a:p>
          <a:p>
            <a:pPr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Σχολείο - παιδικός σταθμός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Μία τυπική ημέρα του παιδιού</a:t>
            </a:r>
          </a:p>
        </p:txBody>
      </p:sp>
      <p:pic>
        <p:nvPicPr>
          <p:cNvPr id="248" name="Agiantreas" descr="Agiantrea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249" name="logo-medicine" descr="logo-medic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logo-medicine" descr="logo-medic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7325" y="196850"/>
            <a:ext cx="704850" cy="80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Γενεαλογικό δεντρο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Γενεαλογικό δεντρο</a:t>
            </a:r>
          </a:p>
        </p:txBody>
      </p:sp>
      <p:sp>
        <p:nvSpPr>
          <p:cNvPr id="253" name="Line"/>
          <p:cNvSpPr/>
          <p:nvPr/>
        </p:nvSpPr>
        <p:spPr>
          <a:xfrm>
            <a:off x="4211637" y="2565400"/>
            <a:ext cx="1" cy="1295400"/>
          </a:xfrm>
          <a:prstGeom prst="line">
            <a:avLst/>
          </a:prstGeom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4" name="Line"/>
          <p:cNvSpPr/>
          <p:nvPr/>
        </p:nvSpPr>
        <p:spPr>
          <a:xfrm>
            <a:off x="1835150" y="3860800"/>
            <a:ext cx="4824413" cy="0"/>
          </a:xfrm>
          <a:prstGeom prst="line">
            <a:avLst/>
          </a:prstGeom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5" name="Line"/>
          <p:cNvSpPr/>
          <p:nvPr/>
        </p:nvSpPr>
        <p:spPr>
          <a:xfrm>
            <a:off x="6659562" y="3860800"/>
            <a:ext cx="1" cy="360363"/>
          </a:xfrm>
          <a:prstGeom prst="line">
            <a:avLst/>
          </a:prstGeom>
          <a:ln>
            <a:solidFill>
              <a:srgbClr val="FFFFFF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6" name="Line"/>
          <p:cNvSpPr/>
          <p:nvPr/>
        </p:nvSpPr>
        <p:spPr>
          <a:xfrm>
            <a:off x="1835150" y="3860800"/>
            <a:ext cx="0" cy="360363"/>
          </a:xfrm>
          <a:prstGeom prst="line">
            <a:avLst/>
          </a:prstGeom>
          <a:ln>
            <a:solidFill>
              <a:srgbClr val="FFFFFF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59" name="Group"/>
          <p:cNvGrpSpPr/>
          <p:nvPr/>
        </p:nvGrpSpPr>
        <p:grpSpPr>
          <a:xfrm>
            <a:off x="1619250" y="4365625"/>
            <a:ext cx="431800" cy="431800"/>
            <a:chOff x="0" y="0"/>
            <a:chExt cx="431800" cy="431800"/>
          </a:xfrm>
        </p:grpSpPr>
        <p:sp>
          <p:nvSpPr>
            <p:cNvPr id="257" name="Square"/>
            <p:cNvSpPr/>
            <p:nvPr/>
          </p:nvSpPr>
          <p:spPr>
            <a:xfrm>
              <a:off x="0" y="0"/>
              <a:ext cx="431800" cy="431800"/>
            </a:xfrm>
            <a:prstGeom prst="rect">
              <a:avLst/>
            </a:prstGeom>
            <a:solidFill>
              <a:srgbClr val="A3C145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8" name="3"/>
            <p:cNvSpPr txBox="1"/>
            <p:nvPr/>
          </p:nvSpPr>
          <p:spPr>
            <a:xfrm>
              <a:off x="91053" y="30479"/>
              <a:ext cx="24969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262" name="Group"/>
          <p:cNvGrpSpPr/>
          <p:nvPr/>
        </p:nvGrpSpPr>
        <p:grpSpPr>
          <a:xfrm>
            <a:off x="6372225" y="4365625"/>
            <a:ext cx="504825" cy="503238"/>
            <a:chOff x="0" y="0"/>
            <a:chExt cx="504825" cy="503237"/>
          </a:xfrm>
        </p:grpSpPr>
        <p:sp>
          <p:nvSpPr>
            <p:cNvPr id="260" name="Circle"/>
            <p:cNvSpPr/>
            <p:nvPr/>
          </p:nvSpPr>
          <p:spPr>
            <a:xfrm>
              <a:off x="0" y="0"/>
              <a:ext cx="504825" cy="503238"/>
            </a:xfrm>
            <a:prstGeom prst="ellipse">
              <a:avLst/>
            </a:prstGeom>
            <a:solidFill>
              <a:srgbClr val="A3C145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1" name="5"/>
            <p:cNvSpPr txBox="1"/>
            <p:nvPr/>
          </p:nvSpPr>
          <p:spPr>
            <a:xfrm>
              <a:off x="127565" y="66198"/>
              <a:ext cx="249695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5</a:t>
              </a:r>
            </a:p>
          </p:txBody>
        </p:sp>
      </p:grpSp>
      <p:sp>
        <p:nvSpPr>
          <p:cNvPr id="263" name="Άσθμα"/>
          <p:cNvSpPr txBox="1"/>
          <p:nvPr/>
        </p:nvSpPr>
        <p:spPr>
          <a:xfrm>
            <a:off x="6156325" y="5300662"/>
            <a:ext cx="85780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Άσθμα</a:t>
            </a:r>
          </a:p>
        </p:txBody>
      </p:sp>
      <p:grpSp>
        <p:nvGrpSpPr>
          <p:cNvPr id="266" name="Group"/>
          <p:cNvGrpSpPr/>
          <p:nvPr/>
        </p:nvGrpSpPr>
        <p:grpSpPr>
          <a:xfrm>
            <a:off x="2484437" y="2349500"/>
            <a:ext cx="431801" cy="431800"/>
            <a:chOff x="0" y="0"/>
            <a:chExt cx="431800" cy="431800"/>
          </a:xfrm>
        </p:grpSpPr>
        <p:sp>
          <p:nvSpPr>
            <p:cNvPr id="264" name="Square"/>
            <p:cNvSpPr/>
            <p:nvPr/>
          </p:nvSpPr>
          <p:spPr>
            <a:xfrm>
              <a:off x="0" y="0"/>
              <a:ext cx="431800" cy="431800"/>
            </a:xfrm>
            <a:prstGeom prst="rect">
              <a:avLst/>
            </a:prstGeom>
            <a:solidFill>
              <a:srgbClr val="A3C145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5" name="37"/>
            <p:cNvSpPr txBox="1"/>
            <p:nvPr/>
          </p:nvSpPr>
          <p:spPr>
            <a:xfrm>
              <a:off x="18276" y="30479"/>
              <a:ext cx="39524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37</a:t>
              </a:r>
            </a:p>
          </p:txBody>
        </p:sp>
      </p:grpSp>
      <p:grpSp>
        <p:nvGrpSpPr>
          <p:cNvPr id="269" name="Group"/>
          <p:cNvGrpSpPr/>
          <p:nvPr/>
        </p:nvGrpSpPr>
        <p:grpSpPr>
          <a:xfrm>
            <a:off x="5508625" y="2276475"/>
            <a:ext cx="504825" cy="503238"/>
            <a:chOff x="0" y="0"/>
            <a:chExt cx="504825" cy="503237"/>
          </a:xfrm>
        </p:grpSpPr>
        <p:sp>
          <p:nvSpPr>
            <p:cNvPr id="267" name="Circle"/>
            <p:cNvSpPr/>
            <p:nvPr/>
          </p:nvSpPr>
          <p:spPr>
            <a:xfrm>
              <a:off x="0" y="0"/>
              <a:ext cx="504825" cy="503238"/>
            </a:xfrm>
            <a:prstGeom prst="ellipse">
              <a:avLst/>
            </a:prstGeom>
            <a:solidFill>
              <a:srgbClr val="A3C145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8" name="33"/>
            <p:cNvSpPr txBox="1"/>
            <p:nvPr/>
          </p:nvSpPr>
          <p:spPr>
            <a:xfrm>
              <a:off x="54788" y="66198"/>
              <a:ext cx="395249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33</a:t>
              </a:r>
            </a:p>
          </p:txBody>
        </p:sp>
      </p:grpSp>
      <p:sp>
        <p:nvSpPr>
          <p:cNvPr id="270" name="Άσθμα στην παιδική ηλικία"/>
          <p:cNvSpPr txBox="1"/>
          <p:nvPr/>
        </p:nvSpPr>
        <p:spPr>
          <a:xfrm>
            <a:off x="250825" y="2990850"/>
            <a:ext cx="3157089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Άσθμα στην παιδική ηλικία</a:t>
            </a:r>
          </a:p>
        </p:txBody>
      </p:sp>
      <p:sp>
        <p:nvSpPr>
          <p:cNvPr id="271" name="Line"/>
          <p:cNvSpPr/>
          <p:nvPr/>
        </p:nvSpPr>
        <p:spPr>
          <a:xfrm>
            <a:off x="2987675" y="2565400"/>
            <a:ext cx="2447925" cy="0"/>
          </a:xfrm>
          <a:prstGeom prst="line">
            <a:avLst/>
          </a:prstGeom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2" name="Line"/>
          <p:cNvSpPr/>
          <p:nvPr/>
        </p:nvSpPr>
        <p:spPr>
          <a:xfrm flipV="1">
            <a:off x="5795962" y="4652962"/>
            <a:ext cx="360363" cy="288926"/>
          </a:xfrm>
          <a:prstGeom prst="line">
            <a:avLst/>
          </a:prstGeom>
          <a:ln w="38100">
            <a:solidFill>
              <a:srgbClr val="FFFFFF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Ανασκόπηση συστημάτων (I)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Ανασκόπηση συστημάτων</a:t>
            </a:r>
            <a:r>
              <a:t> (I)</a:t>
            </a:r>
          </a:p>
        </p:txBody>
      </p:sp>
      <p:sp>
        <p:nvSpPr>
          <p:cNvPr id="275" name="Αναπνευστικό → Βήχας – συριγμός – δύσπνοια…"/>
          <p:cNvSpPr txBox="1"/>
          <p:nvPr>
            <p:ph type="body" idx="4294967295"/>
          </p:nvPr>
        </p:nvSpPr>
        <p:spPr>
          <a:xfrm>
            <a:off x="301625" y="1600199"/>
            <a:ext cx="8662988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9470" indent="-339470" defTabSz="905255">
              <a:lnSpc>
                <a:spcPct val="90000"/>
              </a:lnSpc>
              <a:spcBef>
                <a:spcPts val="600"/>
              </a:spcBef>
              <a:defRPr sz="2772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pPr>
            <a:r>
              <a:t>Αναπνευστικό </a:t>
            </a:r>
            <a:r>
              <a:rPr sz="2376"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rPr sz="2376"/>
              <a:t>Βήχας – συριγμός – δύσπνοια</a:t>
            </a:r>
            <a:endParaRPr sz="2376"/>
          </a:p>
          <a:p>
            <a:pPr marL="339470" indent="-339470" defTabSz="905255">
              <a:lnSpc>
                <a:spcPct val="90000"/>
              </a:lnSpc>
              <a:buSzTx/>
              <a:buNone/>
              <a:defRPr sz="2376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pPr>
          </a:p>
          <a:p>
            <a:pPr marL="339470" indent="-339470" defTabSz="905255">
              <a:lnSpc>
                <a:spcPct val="90000"/>
              </a:lnSpc>
              <a:spcBef>
                <a:spcPts val="600"/>
              </a:spcBef>
              <a:defRPr sz="2772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pPr>
            <a:r>
              <a:t>Καρδιαγγειακό </a:t>
            </a:r>
            <a:r>
              <a:rPr sz="2376"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rPr sz="2376"/>
              <a:t>Προκάρδιο άλγος</a:t>
            </a:r>
            <a:endParaRPr sz="2376"/>
          </a:p>
          <a:p>
            <a:pPr marL="339470" indent="-339470" defTabSz="905255">
              <a:lnSpc>
                <a:spcPct val="90000"/>
              </a:lnSpc>
              <a:buSzTx/>
              <a:buNone/>
              <a:defRPr sz="2376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pPr>
          </a:p>
          <a:p>
            <a:pPr marL="339470" indent="-339470" defTabSz="905255">
              <a:lnSpc>
                <a:spcPct val="90000"/>
              </a:lnSpc>
              <a:spcBef>
                <a:spcPts val="600"/>
              </a:spcBef>
              <a:defRPr sz="2772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pPr>
            <a:r>
              <a:t>Γαστρεντερικό</a:t>
            </a:r>
            <a:r>
              <a:rPr sz="2376"/>
              <a:t> </a:t>
            </a:r>
            <a:r>
              <a:rPr sz="2376"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rPr sz="2376"/>
              <a:t>έμετοι – διάρροιες – κοιλιακό άλγος</a:t>
            </a:r>
            <a:endParaRPr sz="2376"/>
          </a:p>
          <a:p>
            <a:pPr marL="339470" indent="-339470" defTabSz="905255">
              <a:lnSpc>
                <a:spcPct val="90000"/>
              </a:lnSpc>
              <a:buSzTx/>
              <a:buNone/>
              <a:defRPr sz="2376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pPr>
          </a:p>
          <a:p>
            <a:pPr marL="339470" indent="-339470" defTabSz="905255">
              <a:lnSpc>
                <a:spcPct val="90000"/>
              </a:lnSpc>
              <a:spcBef>
                <a:spcPts val="600"/>
              </a:spcBef>
              <a:defRPr sz="2772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pPr>
            <a:r>
              <a:t>Ουροποιογεννητικό</a:t>
            </a:r>
            <a:r>
              <a:rPr sz="2376"/>
              <a:t> </a:t>
            </a:r>
            <a:r>
              <a:rPr sz="2376"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rPr sz="2376"/>
              <a:t>ενούρηση – δυσουρικά ενοχλήματα</a:t>
            </a:r>
            <a:endParaRPr sz="2376"/>
          </a:p>
          <a:p>
            <a:pPr marL="339470" indent="-339470" defTabSz="905255">
              <a:lnSpc>
                <a:spcPct val="90000"/>
              </a:lnSpc>
              <a:buSzTx/>
              <a:buNone/>
              <a:defRPr sz="2376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pPr>
          </a:p>
          <a:p>
            <a:pPr marL="339470" indent="-339470" defTabSz="905255">
              <a:lnSpc>
                <a:spcPct val="90000"/>
              </a:lnSpc>
              <a:spcBef>
                <a:spcPts val="600"/>
              </a:spcBef>
              <a:defRPr sz="2772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pPr>
            <a:r>
              <a:t>Νευρικό – οφθαλμοί </a:t>
            </a:r>
            <a:r>
              <a:rPr sz="2376"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rPr sz="2376"/>
              <a:t>σπασμοί - κεφαλαλγία</a:t>
            </a:r>
          </a:p>
        </p:txBody>
      </p:sp>
      <p:pic>
        <p:nvPicPr>
          <p:cNvPr id="276" name="Agiantreas" descr="Agiantrea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277" name="logo-medicine" descr="logo-medic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Ανασκόπηση συστημάτων (II)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Ανασκόπηση συστημάτων</a:t>
            </a:r>
            <a:r>
              <a:t> (II)</a:t>
            </a:r>
          </a:p>
        </p:txBody>
      </p:sp>
      <p:sp>
        <p:nvSpPr>
          <p:cNvPr id="280" name="ΩΡΛ → ωτίτιδα – βαρυκοϊα…"/>
          <p:cNvSpPr txBox="1"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ΩΡΛ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rPr sz="2400"/>
              <a:t>ωτίτιδα – βαρυκοϊα</a:t>
            </a:r>
            <a:endParaRPr sz="2400"/>
          </a:p>
          <a:p>
            <a:pPr>
              <a:lnSpc>
                <a:spcPct val="90000"/>
              </a:lnSpc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Μυοσκελετικό</a:t>
            </a:r>
            <a:r>
              <a:rPr sz="2400"/>
              <a:t>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rPr sz="2400"/>
              <a:t>παραμορφώσεις – αρθραλγία</a:t>
            </a:r>
            <a:endParaRPr sz="2400"/>
          </a:p>
          <a:p>
            <a:pPr>
              <a:lnSpc>
                <a:spcPct val="90000"/>
              </a:lnSpc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Δέρμα</a:t>
            </a:r>
            <a:r>
              <a:rPr sz="2400"/>
              <a:t>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rPr sz="2400"/>
              <a:t>εξάνθημα</a:t>
            </a:r>
            <a:endParaRPr sz="2400"/>
          </a:p>
          <a:p>
            <a:pPr>
              <a:lnSpc>
                <a:spcPct val="90000"/>
              </a:lnSpc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Γενικά συμπτώματα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rPr sz="2400"/>
              <a:t>πυρετός – κόπωση</a:t>
            </a:r>
            <a:endParaRPr sz="2400"/>
          </a:p>
          <a:p>
            <a:pPr>
              <a:lnSpc>
                <a:spcPct val="90000"/>
              </a:lnSpc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Νοητική λειτουργία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rPr sz="2400"/>
              <a:t>συμπεριφορά - συγκέντρωση</a:t>
            </a:r>
          </a:p>
        </p:txBody>
      </p:sp>
      <p:pic>
        <p:nvPicPr>
          <p:cNvPr id="281" name="Agiantreas" descr="Agiantrea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282" name="logo-medicine" descr="logo-medic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Εκπαιδευτικοί στόχοι (Ι)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Εκπαιδευτικοί στόχοι (Ι)</a:t>
            </a:r>
          </a:p>
        </p:txBody>
      </p:sp>
      <p:sp>
        <p:nvSpPr>
          <p:cNvPr id="184" name="Κατανόηση διαφορετικότητας του περιεχομένου του παιδιατρικού ιστορικού σε σχέση με εκείνο των ενηλίκων…"/>
          <p:cNvSpPr txBox="1"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buClr>
                <a:srgbClr val="92D050"/>
              </a:buClr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Κατανόηση </a:t>
            </a:r>
            <a:r>
              <a:rPr u="sng"/>
              <a:t>διαφορετικότητας του περιεχομένου </a:t>
            </a:r>
            <a:r>
              <a:t>του παιδιατρικού ιστορικού σε σχέση με εκείνο των ενηλίκων</a:t>
            </a:r>
          </a:p>
          <a:p>
            <a:pPr>
              <a:spcBef>
                <a:spcPts val="600"/>
              </a:spcBef>
              <a:buClr>
                <a:srgbClr val="92D050"/>
              </a:buClr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Κατανόηση πώς </a:t>
            </a:r>
            <a:r>
              <a:rPr u="sng"/>
              <a:t>η ηλικία του παιδιού </a:t>
            </a:r>
            <a:r>
              <a:t>επιδρά στον τρόπο λήψης επαρκούς ιστορικού</a:t>
            </a:r>
          </a:p>
          <a:p>
            <a:pPr>
              <a:spcBef>
                <a:spcPts val="600"/>
              </a:spcBef>
              <a:buClr>
                <a:srgbClr val="92D050"/>
              </a:buClr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</a:t>
            </a:r>
            <a:r>
              <a:rPr u="sng"/>
              <a:t>Εκμάθηση</a:t>
            </a:r>
            <a:r>
              <a:t> λήψης ικανοποιητικού ιστορικού από ασθενείς διαφορετικών ηλικιακών ομάδων (&lt;1 έτους, 1-5 ετών, &gt; 5 ετών) </a:t>
            </a:r>
          </a:p>
        </p:txBody>
      </p:sp>
      <p:pic>
        <p:nvPicPr>
          <p:cNvPr id="185" name="logo-medicine" descr="logo-medic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Agiantreas" descr="Agiantrea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Ειδικοί τύποι ιστορικού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Ειδικοί τύποι ιστορικού</a:t>
            </a:r>
          </a:p>
        </p:txBody>
      </p:sp>
      <p:sp>
        <p:nvSpPr>
          <p:cNvPr id="285" name="Περιληπτικό ιστορικό…"/>
          <p:cNvSpPr txBox="1"/>
          <p:nvPr>
            <p:ph type="body" sz="half" idx="4294967295"/>
          </p:nvPr>
        </p:nvSpPr>
        <p:spPr>
          <a:xfrm>
            <a:off x="1309687" y="2105025"/>
            <a:ext cx="6430963" cy="30527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Περιληπτικό ιστορικό </a:t>
            </a:r>
          </a:p>
          <a:p>
            <a:pPr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(γύρω από το σύμπτωμα)</a:t>
            </a:r>
          </a:p>
          <a:p>
            <a:pPr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Εξειδικευμένο ιστορικό</a:t>
            </a:r>
          </a:p>
        </p:txBody>
      </p:sp>
      <p:pic>
        <p:nvPicPr>
          <p:cNvPr id="286" name="logo-medicine" descr="logo-medic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Agiantreas" descr="Agiantrea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Ερωτήσεις που πρέπει να απαντηθούν:"/>
          <p:cNvSpPr txBox="1"/>
          <p:nvPr>
            <p:ph type="title" idx="4294967295"/>
          </p:nvPr>
        </p:nvSpPr>
        <p:spPr>
          <a:xfrm>
            <a:off x="352425" y="414337"/>
            <a:ext cx="854075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86384">
              <a:defRPr b="1" sz="3440">
                <a:effectLst>
                  <a:outerShdw sx="100000" sy="100000" kx="0" ky="0" algn="b" rotWithShape="0" blurRad="10922" dist="21844" dir="2700000">
                    <a:srgbClr val="000000"/>
                  </a:outerShdw>
                </a:effectLst>
              </a:defRPr>
            </a:pPr>
            <a:r>
              <a:t>Ερωτήσεις που πρέπει να απαντηθούν</a:t>
            </a:r>
            <a:r>
              <a:t>:</a:t>
            </a:r>
          </a:p>
        </p:txBody>
      </p:sp>
      <p:sp>
        <p:nvSpPr>
          <p:cNvPr id="290" name="Γιατί έχει έρθει ο άρρωστος στο γιατρό ;…"/>
          <p:cNvSpPr txBox="1"/>
          <p:nvPr>
            <p:ph type="body" idx="4294967295"/>
          </p:nvPr>
        </p:nvSpPr>
        <p:spPr>
          <a:xfrm>
            <a:off x="301625" y="2060575"/>
            <a:ext cx="8540750" cy="37734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Γιατί έχει έρθει ο άρρωστος στο γιατρό </a:t>
            </a:r>
            <a:r>
              <a:t>;</a:t>
            </a:r>
          </a:p>
          <a:p>
            <a:pPr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Τι ανησυχεί πραγματικά τον γονέα </a:t>
            </a:r>
            <a:r>
              <a:t>;</a:t>
            </a:r>
          </a:p>
          <a:p>
            <a:pPr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Γιατί τον ανησυχεί </a:t>
            </a:r>
            <a:r>
              <a:t>;</a:t>
            </a:r>
          </a:p>
        </p:txBody>
      </p:sp>
      <p:pic>
        <p:nvPicPr>
          <p:cNvPr id="291" name="logo-medicine" descr="logo-medic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Agiantreas" descr="Agiantrea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(Β) Ιδιαιτερότητες παιδιατρικού ιστορικού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68680">
              <a:defRPr b="1" sz="342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lvl1pPr>
          </a:lstStyle>
          <a:p>
            <a:pPr/>
            <a:r>
              <a:t>(Β) Ιδιαιτερότητες παιδιατρικού ιστορικού</a:t>
            </a:r>
          </a:p>
        </p:txBody>
      </p:sp>
      <p:sp>
        <p:nvSpPr>
          <p:cNvPr id="295" name="Συλλογή πληροφοριών από 3ο πρόσωπο…"/>
          <p:cNvSpPr txBox="1"/>
          <p:nvPr>
            <p:ph type="body" idx="4294967295"/>
          </p:nvPr>
        </p:nvSpPr>
        <p:spPr>
          <a:xfrm>
            <a:off x="301625" y="2032000"/>
            <a:ext cx="8540750" cy="41338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Συλλογή πληροφοριών από 3ο πρόσωπο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Περιβάλλον λήψης ιστορικού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Η μητέρα είναι συνήθως η πηγή του ιστορικού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Ζητήματα συμμόρφωσης με την αγωγή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Συμμετοχή του παιδιού στο ιστορικό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Πιθανόν από 3-4 ετών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Συνήθως από 8 ετών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Σχεδόν πάντα από 13 ετών</a:t>
            </a:r>
          </a:p>
        </p:txBody>
      </p:sp>
      <p:pic>
        <p:nvPicPr>
          <p:cNvPr id="296" name="Agiantreas" descr="Agiantrea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297" name="logo-medicine" descr="logo-medic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(Β) Ιδιαιτερότητες παιδιατρικού ιστορικού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68680">
              <a:defRPr b="1" sz="342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lvl1pPr>
          </a:lstStyle>
          <a:p>
            <a:pPr/>
            <a:r>
              <a:t>(Β) Ιδιαιτερότητες παιδιατρικού ιστορικού</a:t>
            </a:r>
          </a:p>
        </p:txBody>
      </p:sp>
      <p:sp>
        <p:nvSpPr>
          <p:cNvPr id="300" name="Η επικοινωνία με το παιδί κατά τη λήψη του ιστορικού…"/>
          <p:cNvSpPr txBox="1"/>
          <p:nvPr>
            <p:ph type="body" idx="4294967295"/>
          </p:nvPr>
        </p:nvSpPr>
        <p:spPr>
          <a:xfrm>
            <a:off x="301625" y="1600199"/>
            <a:ext cx="8662988" cy="4997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Η επικοινωνία με το παιδί κατά τη λήψη του ιστορικού</a:t>
            </a:r>
          </a:p>
          <a:p>
            <a:pPr algn="just"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«Μυστικά» σχετικά με τα παιδιά</a:t>
            </a:r>
            <a:r>
              <a:t>:</a:t>
            </a:r>
          </a:p>
          <a:p>
            <a:pPr algn="just"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</a:t>
            </a:r>
            <a:r>
              <a:rPr sz="2400"/>
              <a:t>Ψιθυριστή ομιλία</a:t>
            </a:r>
            <a:endParaRPr sz="2400"/>
          </a:p>
          <a:p>
            <a:pPr algn="just"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Όχι «αφ’υψηλού»</a:t>
            </a:r>
          </a:p>
          <a:p>
            <a:pPr algn="just"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Γελάστε μόνο όταν αστειεύονται</a:t>
            </a:r>
          </a:p>
          <a:p>
            <a:pPr algn="just"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Μην αστειεύεστε υπερβολικά</a:t>
            </a:r>
          </a:p>
          <a:p>
            <a:pPr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Αποτρέψτε τους γονείς από το να τα 	 		  </a:t>
            </a:r>
          </a:p>
          <a:p>
            <a:pPr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           μαλώνουν ή να τα προσβάλλουν μπροστά σας</a:t>
            </a:r>
          </a:p>
        </p:txBody>
      </p:sp>
      <p:pic>
        <p:nvPicPr>
          <p:cNvPr id="301" name="logo-medicine" descr="logo-medic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2" name="Agiantreas" descr="Agiantrea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Ιστορικό εφήβου"/>
          <p:cNvSpPr txBox="1"/>
          <p:nvPr>
            <p:ph type="title" idx="4294967295"/>
          </p:nvPr>
        </p:nvSpPr>
        <p:spPr>
          <a:xfrm>
            <a:off x="301625" y="414337"/>
            <a:ext cx="854075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Ιστορικό εφήβου</a:t>
            </a:r>
          </a:p>
        </p:txBody>
      </p:sp>
      <p:sp>
        <p:nvSpPr>
          <p:cNvPr id="305" name="Λήψη ιστορικού ενώπιον των γονέων…"/>
          <p:cNvSpPr txBox="1"/>
          <p:nvPr>
            <p:ph type="body" idx="4294967295"/>
          </p:nvPr>
        </p:nvSpPr>
        <p:spPr>
          <a:xfrm>
            <a:off x="301625" y="2174875"/>
            <a:ext cx="8540750" cy="3341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Λήψη ιστορικού ενώπιον των γονέων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Λήψη ιστορικού ιδιαιτέρως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Φυσική εξέταση απουσία των γονέων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Συζήτηση και με τους γονείς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Οι γονείς λαμβάνουν τις τελικές αποφάσεις</a:t>
            </a:r>
          </a:p>
        </p:txBody>
      </p:sp>
      <p:pic>
        <p:nvPicPr>
          <p:cNvPr id="306" name="Agiantreas" descr="Agiantrea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307" name="logo-medicine" descr="logo-medic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https://0.s3.envato.com/files/69210722/LT08.jpg" descr="https://0.s3.envato.com/files/69210722/LT0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5150" y="765175"/>
            <a:ext cx="5619750" cy="3743325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ΔΙΑΛΕΙΜΜΑ !!!"/>
          <p:cNvSpPr txBox="1"/>
          <p:nvPr>
            <p:ph type="title" idx="4294967295"/>
          </p:nvPr>
        </p:nvSpPr>
        <p:spPr>
          <a:xfrm>
            <a:off x="301625" y="4941887"/>
            <a:ext cx="854075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ΔΙΑΛΕΙΜΜΑ !!!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Εκπαιδευτικοί στόχοι (ΙΙ)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Εκπαιδευτικοί στόχοι (ΙΙ)</a:t>
            </a:r>
          </a:p>
        </p:txBody>
      </p:sp>
      <p:sp>
        <p:nvSpPr>
          <p:cNvPr id="189" name="Κατανόηση των περιορισμών της «έμμεσης» λήψης του ιστορικού (από τους συνοδούς &amp; κηδεμόνες)…"/>
          <p:cNvSpPr txBox="1"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Κατανόηση των περιορισμών της </a:t>
            </a:r>
            <a:r>
              <a:rPr u="sng"/>
              <a:t>«έμμεσης» λήψης του ιστορικού</a:t>
            </a:r>
            <a:r>
              <a:t> (από τους συνοδούς &amp; κηδεμόνες)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Εκμάθηση χρησιμοποίησης του </a:t>
            </a:r>
            <a:r>
              <a:rPr u="sng"/>
              <a:t>κατάλληλου λεξιλογίου</a:t>
            </a:r>
            <a:r>
              <a:t> και σωστής κατάλληλου τρόπου  έκφρασης των ερωτήσεων</a:t>
            </a:r>
            <a:r>
              <a:t> 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Διαχωρισμός των περιπτώσεων που απαιτείται λήψη </a:t>
            </a:r>
            <a:r>
              <a:rPr u="sng"/>
              <a:t>αναλυτικού ιστορικού </a:t>
            </a:r>
            <a:r>
              <a:t>και εκείνων που χρειάζεται περισσότερο </a:t>
            </a:r>
            <a:r>
              <a:rPr u="sng"/>
              <a:t>εστιασμένο ιστορικό</a:t>
            </a:r>
          </a:p>
        </p:txBody>
      </p:sp>
      <p:pic>
        <p:nvPicPr>
          <p:cNvPr id="190" name="logo-medicine" descr="logo-medic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Agiantreas" descr="Agiantrea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Κορίτσι ηλικίας 5 ετών…"/>
          <p:cNvSpPr txBox="1"/>
          <p:nvPr>
            <p:ph type="body" sz="quarter" idx="4294967295"/>
          </p:nvPr>
        </p:nvSpPr>
        <p:spPr>
          <a:xfrm>
            <a:off x="250825" y="2320925"/>
            <a:ext cx="4918075" cy="19002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Κορίτσι ηλικίας 5 ετών</a:t>
            </a: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Εισαγωγή στην Π/Δ Κλινική το προηγούμενο βράδυ</a:t>
            </a:r>
          </a:p>
        </p:txBody>
      </p:sp>
      <p:sp>
        <p:nvSpPr>
          <p:cNvPr id="194" name="Παράδειγμα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Παράδειγμα</a:t>
            </a:r>
          </a:p>
        </p:txBody>
      </p:sp>
      <p:pic>
        <p:nvPicPr>
          <p:cNvPr id="195" name="logo-medicine" descr="logo-medic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Agiantreas" descr="Agiantrea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197" name="http://static7.depositphotos.com/1192060/766/i/950/depositphotos_7664637-Doctor-examining-little-girl.jpg" descr="http://static7.depositphotos.com/1192060/766/i/950/depositphotos_7664637-Doctor-examining-little-girl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76825" y="2060575"/>
            <a:ext cx="3816350" cy="25447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(Α) Τα βασικά μέρη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(Α) Τα βασικά μέρη</a:t>
            </a:r>
          </a:p>
        </p:txBody>
      </p:sp>
      <p:sp>
        <p:nvSpPr>
          <p:cNvPr id="200" name="Ημερομηνία…"/>
          <p:cNvSpPr txBox="1"/>
          <p:nvPr>
            <p:ph type="body" idx="4294967295"/>
          </p:nvPr>
        </p:nvSpPr>
        <p:spPr>
          <a:xfrm>
            <a:off x="301625" y="1600199"/>
            <a:ext cx="8540750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Ημερομηνία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Στοιχεία ταυτότητας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Ονοματεπώνυμο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Πατρώνυμο - μητρώνυμο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Ημερομηνία γέννησης		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Διεύθυνση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Τηλέφωνο επικοινωνίας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Πηγή πληροφοριών</a:t>
            </a:r>
          </a:p>
        </p:txBody>
      </p:sp>
      <p:pic>
        <p:nvPicPr>
          <p:cNvPr id="201" name="logo-medicine" descr="logo-medic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Agiantreas" descr="Agiantrea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(Α) Τα βασικά μέρη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(Α) Τα βασικά μέρη</a:t>
            </a:r>
          </a:p>
        </p:txBody>
      </p:sp>
      <p:sp>
        <p:nvSpPr>
          <p:cNvPr id="205" name="Κύριο ενόχλημα (αιτία προσέλευσης στο γιατρό)…"/>
          <p:cNvSpPr txBox="1"/>
          <p:nvPr>
            <p:ph type="body" idx="4294967295"/>
          </p:nvPr>
        </p:nvSpPr>
        <p:spPr>
          <a:xfrm>
            <a:off x="250825" y="2247900"/>
            <a:ext cx="8540750" cy="3341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Κύριο ενόχλημα (αιτία προσέλευσης στο γιατρό)</a:t>
            </a:r>
          </a:p>
          <a:p>
            <a:pPr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Παρούσα νόσος</a:t>
            </a:r>
          </a:p>
          <a:p>
            <a:pPr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Περιγραφή προβλήματος στο χρόνο</a:t>
            </a:r>
          </a:p>
          <a:p>
            <a:pPr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Αντιδράσεις περίγυρου</a:t>
            </a:r>
          </a:p>
          <a:p>
            <a:pPr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	- Αντιμετώπιση</a:t>
            </a:r>
          </a:p>
        </p:txBody>
      </p:sp>
      <p:pic>
        <p:nvPicPr>
          <p:cNvPr id="206" name="logo-medicine" descr="logo-medic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Agiantreas" descr="Agiantrea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(Α) Τα βασικά μέρη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(Α) Τα βασικά μέρη</a:t>
            </a:r>
          </a:p>
        </p:txBody>
      </p:sp>
      <p:sp>
        <p:nvSpPr>
          <p:cNvPr id="210" name="Κύριο ενόχλημα (αιτία προσέλευσης στο γιατρό)…"/>
          <p:cNvSpPr txBox="1"/>
          <p:nvPr>
            <p:ph type="body" idx="4294967295"/>
          </p:nvPr>
        </p:nvSpPr>
        <p:spPr>
          <a:xfrm>
            <a:off x="179387" y="1600199"/>
            <a:ext cx="8662988" cy="44989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Κύριο ενόχλημα (αιτία προσέλευσης στο γιατρό)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Βήχας και αναπνευστική δυσχέρεια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Παρούσα νόσος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</a:t>
            </a:r>
            <a:r>
              <a:rPr>
                <a:solidFill>
                  <a:srgbClr val="A3C145"/>
                </a:solidFill>
              </a:rPr>
              <a:t>-</a:t>
            </a:r>
            <a:r>
              <a:t> </a:t>
            </a:r>
            <a:r>
              <a:rPr>
                <a:solidFill>
                  <a:srgbClr val="A3C145"/>
                </a:solidFill>
              </a:rPr>
              <a:t>Ρινοκαταρροή, βήχας και θερμοκρασία μέχρι 38</a:t>
            </a:r>
            <a:r>
              <a:rPr baseline="30000">
                <a:solidFill>
                  <a:srgbClr val="A3C145"/>
                </a:solidFill>
              </a:rPr>
              <a:t>ο</a:t>
            </a:r>
            <a:r>
              <a:rPr>
                <a:solidFill>
                  <a:srgbClr val="A3C145"/>
                </a:solidFill>
              </a:rPr>
              <a:t> C</a:t>
            </a:r>
            <a:r>
              <a:rPr>
                <a:solidFill>
                  <a:srgbClr val="A3C145"/>
                </a:solidFill>
              </a:rPr>
              <a:t> από 24ώρου</a:t>
            </a:r>
            <a:endParaRPr>
              <a:solidFill>
                <a:srgbClr val="A3C145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Προοδευτικά επιδείνωση του βήχα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Συριγμός («βράσιμο») τις πρώτες πρωινές ώρες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Μεταφορά στο νοσοκομείο από το ΕΚΑΒ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Ιστορικό άσθματος από 4ετίας</a:t>
            </a:r>
          </a:p>
        </p:txBody>
      </p:sp>
      <p:pic>
        <p:nvPicPr>
          <p:cNvPr id="211" name="Agiantreas" descr="Agiantrea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212" name="logo-medicine" descr="logo-medic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Ατομικό αναμνηστικό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Ατομικό αναμνηστικό</a:t>
            </a:r>
          </a:p>
        </p:txBody>
      </p:sp>
      <p:sp>
        <p:nvSpPr>
          <p:cNvPr id="215" name="Βιβλιάριο υγείας - Φάκελος ασθενή…"/>
          <p:cNvSpPr txBox="1"/>
          <p:nvPr>
            <p:ph type="body" idx="4294967295"/>
          </p:nvPr>
        </p:nvSpPr>
        <p:spPr>
          <a:xfrm>
            <a:off x="301625" y="1600199"/>
            <a:ext cx="8540750" cy="4997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5754" indent="-325754" defTabSz="868680">
              <a:lnSpc>
                <a:spcPct val="80000"/>
              </a:lnSpc>
              <a:spcBef>
                <a:spcPts val="600"/>
              </a:spcBef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Βιβλιάριο υγείας - Φάκελος ασθενή</a:t>
            </a:r>
          </a:p>
          <a:p>
            <a:pPr marL="325754" indent="-325754" defTabSz="868680">
              <a:lnSpc>
                <a:spcPct val="80000"/>
              </a:lnSpc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</a:p>
          <a:p>
            <a:pPr marL="325754" indent="-325754" defTabSz="868680">
              <a:lnSpc>
                <a:spcPct val="80000"/>
              </a:lnSpc>
              <a:spcBef>
                <a:spcPts val="600"/>
              </a:spcBef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Προγεννητικά προβλήματα μητέρας</a:t>
            </a:r>
          </a:p>
          <a:p>
            <a:pPr marL="325754" indent="-325754" defTabSz="868680">
              <a:lnSpc>
                <a:spcPct val="80000"/>
              </a:lnSpc>
              <a:spcBef>
                <a:spcPts val="600"/>
              </a:spcBef>
              <a:buSzTx/>
              <a:buNone/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	- Επιπλοκές εγκυμοσύνης </a:t>
            </a:r>
          </a:p>
          <a:p>
            <a:pPr marL="325754" indent="-325754" defTabSz="868680">
              <a:lnSpc>
                <a:spcPct val="80000"/>
              </a:lnSpc>
              <a:spcBef>
                <a:spcPts val="600"/>
              </a:spcBef>
              <a:buSzTx/>
              <a:buNone/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	- Φάρμακα</a:t>
            </a:r>
          </a:p>
          <a:p>
            <a:pPr marL="325754" indent="-325754" defTabSz="868680">
              <a:lnSpc>
                <a:spcPct val="80000"/>
              </a:lnSpc>
              <a:spcBef>
                <a:spcPts val="600"/>
              </a:spcBef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Περιγεννητικό ιστορικό</a:t>
            </a:r>
          </a:p>
          <a:p>
            <a:pPr marL="325754" indent="-325754" defTabSz="868680">
              <a:lnSpc>
                <a:spcPct val="80000"/>
              </a:lnSpc>
              <a:spcBef>
                <a:spcPts val="600"/>
              </a:spcBef>
              <a:buSzTx/>
              <a:buNone/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	- Ηλικία κύησης </a:t>
            </a:r>
          </a:p>
          <a:p>
            <a:pPr marL="325754" indent="-325754" defTabSz="868680">
              <a:lnSpc>
                <a:spcPct val="80000"/>
              </a:lnSpc>
              <a:spcBef>
                <a:spcPts val="600"/>
              </a:spcBef>
              <a:buSzTx/>
              <a:buNone/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	- Βάρος γέννησης</a:t>
            </a:r>
          </a:p>
          <a:p>
            <a:pPr marL="325754" indent="-325754" defTabSz="868680">
              <a:lnSpc>
                <a:spcPct val="80000"/>
              </a:lnSpc>
              <a:spcBef>
                <a:spcPts val="600"/>
              </a:spcBef>
              <a:buSzTx/>
              <a:buNone/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	- Μέθοδος τοκετού</a:t>
            </a:r>
          </a:p>
          <a:p>
            <a:pPr marL="325754" indent="-325754" defTabSz="868680">
              <a:lnSpc>
                <a:spcPct val="80000"/>
              </a:lnSpc>
              <a:spcBef>
                <a:spcPts val="600"/>
              </a:spcBef>
              <a:buSzTx/>
              <a:buNone/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	- Επιπλοκές</a:t>
            </a:r>
          </a:p>
          <a:p>
            <a:pPr marL="325754" indent="-325754" defTabSz="868680">
              <a:lnSpc>
                <a:spcPct val="80000"/>
              </a:lnSpc>
              <a:spcBef>
                <a:spcPts val="600"/>
              </a:spcBef>
              <a:buSzTx/>
              <a:buNone/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	- Κατάσταση στη γέννηση </a:t>
            </a:r>
          </a:p>
          <a:p>
            <a:pPr marL="325754" indent="-325754" defTabSz="868680">
              <a:lnSpc>
                <a:spcPct val="80000"/>
              </a:lnSpc>
              <a:spcBef>
                <a:spcPts val="600"/>
              </a:spcBef>
              <a:buSzTx/>
              <a:buNone/>
              <a:defRPr sz="2660">
                <a:effectLst>
                  <a:outerShdw sx="100000" sy="100000" kx="0" ky="0" algn="b" rotWithShape="0" blurRad="12065" dist="24130" dir="2700000">
                    <a:srgbClr val="000000"/>
                  </a:outerShdw>
                </a:effectLst>
              </a:defRPr>
            </a:pPr>
            <a:r>
              <a:t>	- Νοσηλεία στη ΜΕΝ</a:t>
            </a:r>
          </a:p>
        </p:txBody>
      </p:sp>
      <p:pic>
        <p:nvPicPr>
          <p:cNvPr id="216" name="Agiantreas" descr="Agiantrea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27987" y="5661025"/>
            <a:ext cx="1014413" cy="1090613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217" name="logo-medicine" descr="logo-medic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Ατομικό αναμνηστικό"/>
          <p:cNvSpPr txBox="1"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Ατομικό αναμνηστικό</a:t>
            </a:r>
          </a:p>
        </p:txBody>
      </p:sp>
      <p:sp>
        <p:nvSpPr>
          <p:cNvPr id="220" name="Βιβλιάριο υγείας - Φάκελος ασθενή…"/>
          <p:cNvSpPr txBox="1"/>
          <p:nvPr>
            <p:ph type="body" idx="4294967295"/>
          </p:nvPr>
        </p:nvSpPr>
        <p:spPr>
          <a:xfrm>
            <a:off x="301625" y="1600199"/>
            <a:ext cx="8540750" cy="4997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Βιβλιάριο υγείας - Φάκελος ασθενή</a:t>
            </a:r>
          </a:p>
          <a:p>
            <a:pPr>
              <a:lnSpc>
                <a:spcPct val="90000"/>
              </a:lnSpc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Προγεννητικά προβλήματα μητέρας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Υγιής 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Κύηση χωρίς προβλήματα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Περιγεννητικό ιστορικό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- 38 εβδομάδων 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- 3200 γραμμάρια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Φ.Τ.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A3C14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- Έξοδος το 3ο 24ωρο</a:t>
            </a:r>
          </a:p>
        </p:txBody>
      </p:sp>
      <p:pic>
        <p:nvPicPr>
          <p:cNvPr id="221" name="logo_upatras" descr="logo_upatra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5445125"/>
            <a:ext cx="1281113" cy="136842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222" name="logo-medicine" descr="logo-medicin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925" y="44450"/>
            <a:ext cx="704850" cy="809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ompass">
  <a:themeElements>
    <a:clrScheme name="Compass">
      <a:dk1>
        <a:srgbClr val="5A5C6C"/>
      </a:dk1>
      <a:lt1>
        <a:srgbClr val="6C6212"/>
      </a:lt1>
      <a:dk2>
        <a:srgbClr val="A7A7A7"/>
      </a:dk2>
      <a:lt2>
        <a:srgbClr val="535353"/>
      </a:lt2>
      <a:accent1>
        <a:srgbClr val="9966FF"/>
      </a:accent1>
      <a:accent2>
        <a:srgbClr val="9383B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mpass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mpas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A5C6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A5C6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ompass">
  <a:themeElements>
    <a:clrScheme name="Compas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66FF"/>
      </a:accent1>
      <a:accent2>
        <a:srgbClr val="9383B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mpass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mpas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A5C6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A5C6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