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5A5C6C"/>
        </a:solidFill>
        <a:effectLst/>
        <a:uFillTx/>
        <a:latin typeface="Tahoma"/>
        <a:ea typeface="Tahoma"/>
        <a:cs typeface="Tahoma"/>
        <a:sym typeface="Tahom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5A5C6C"/>
        </a:solidFill>
        <a:effectLst/>
        <a:uFillTx/>
        <a:latin typeface="Tahoma"/>
        <a:ea typeface="Tahoma"/>
        <a:cs typeface="Tahoma"/>
        <a:sym typeface="Tahom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5A5C6C"/>
        </a:solidFill>
        <a:effectLst/>
        <a:uFillTx/>
        <a:latin typeface="Tahoma"/>
        <a:ea typeface="Tahoma"/>
        <a:cs typeface="Tahoma"/>
        <a:sym typeface="Tahom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5A5C6C"/>
        </a:solidFill>
        <a:effectLst/>
        <a:uFillTx/>
        <a:latin typeface="Tahoma"/>
        <a:ea typeface="Tahoma"/>
        <a:cs typeface="Tahoma"/>
        <a:sym typeface="Tahom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5A5C6C"/>
        </a:solidFill>
        <a:effectLst/>
        <a:uFillTx/>
        <a:latin typeface="Tahoma"/>
        <a:ea typeface="Tahoma"/>
        <a:cs typeface="Tahoma"/>
        <a:sym typeface="Tahom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5A5C6C"/>
        </a:solidFill>
        <a:effectLst/>
        <a:uFillTx/>
        <a:latin typeface="Tahoma"/>
        <a:ea typeface="Tahoma"/>
        <a:cs typeface="Tahoma"/>
        <a:sym typeface="Tahom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5A5C6C"/>
        </a:solidFill>
        <a:effectLst/>
        <a:uFillTx/>
        <a:latin typeface="Tahoma"/>
        <a:ea typeface="Tahoma"/>
        <a:cs typeface="Tahoma"/>
        <a:sym typeface="Tahom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5A5C6C"/>
        </a:solidFill>
        <a:effectLst/>
        <a:uFillTx/>
        <a:latin typeface="Tahoma"/>
        <a:ea typeface="Tahoma"/>
        <a:cs typeface="Tahoma"/>
        <a:sym typeface="Tahom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5A5C6C"/>
        </a:solidFill>
        <a:effectLst/>
        <a:uFillTx/>
        <a:latin typeface="Tahoma"/>
        <a:ea typeface="Tahoma"/>
        <a:cs typeface="Tahoma"/>
        <a:sym typeface="Tahom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Tahoma"/>
          <a:ea typeface="Tahoma"/>
          <a:cs typeface="Tahoma"/>
        </a:font>
        <a:srgbClr val="5A5C6C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DD2FF"/>
          </a:solidFill>
        </a:fill>
      </a:tcStyle>
    </a:wholeTbl>
    <a:band2H>
      <a:tcTxStyle b="def" i="def"/>
      <a:tcStyle>
        <a:tcBdr/>
        <a:fill>
          <a:solidFill>
            <a:srgbClr val="EFEAFF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ahoma"/>
          <a:ea typeface="Tahoma"/>
          <a:cs typeface="Tahoma"/>
        </a:font>
        <a:srgbClr val="5A5C6C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ahoma"/>
          <a:ea typeface="Tahoma"/>
          <a:cs typeface="Tahoma"/>
        </a:font>
        <a:srgbClr val="5A5C6C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ahoma"/>
          <a:ea typeface="Tahoma"/>
          <a:cs typeface="Tahoma"/>
        </a:font>
        <a:srgbClr val="5A5C6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A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5A5C6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A5C6C"/>
              </a:solidFill>
              <a:prstDash val="solid"/>
              <a:round/>
            </a:ln>
          </a:top>
          <a:bottom>
            <a:ln w="25400" cap="flat">
              <a:solidFill>
                <a:srgbClr val="5A5C6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A5C6C"/>
              </a:solidFill>
              <a:prstDash val="solid"/>
              <a:round/>
            </a:ln>
          </a:top>
          <a:bottom>
            <a:ln w="25400" cap="flat">
              <a:solidFill>
                <a:srgbClr val="5A5C6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ahoma"/>
          <a:ea typeface="Tahoma"/>
          <a:cs typeface="Tahoma"/>
        </a:font>
        <a:srgbClr val="5A5C6C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1D3"/>
          </a:solidFill>
        </a:fill>
      </a:tcStyle>
    </a:wholeTbl>
    <a:band2H>
      <a:tcTxStyle b="def" i="def"/>
      <a:tcStyle>
        <a:tcBdr/>
        <a:fill>
          <a:solidFill>
            <a:srgbClr val="E9E9EA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A5C6C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A5C6C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A5C6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6" name="Shape 17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Calibri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lide Number"/>
          <p:cNvSpPr txBox="1"/>
          <p:nvPr>
            <p:ph type="sldNum" sz="quarter" idx="2"/>
          </p:nvPr>
        </p:nvSpPr>
        <p:spPr>
          <a:xfrm>
            <a:off x="8596401" y="6248400"/>
            <a:ext cx="242799" cy="243840"/>
          </a:xfrm>
          <a:prstGeom prst="rect">
            <a:avLst/>
          </a:prstGeom>
        </p:spPr>
        <p:txBody>
          <a:bodyPr/>
          <a:lstStyle>
            <a:lvl1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rgbClr val="525462"/>
            </a:gs>
            <a:gs pos="100000">
              <a:srgbClr val="5A5C6C"/>
            </a:gs>
          </a:gsLst>
          <a:lin ang="162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"/>
          <p:cNvGrpSpPr/>
          <p:nvPr/>
        </p:nvGrpSpPr>
        <p:grpSpPr>
          <a:xfrm>
            <a:off x="3707" y="1422400"/>
            <a:ext cx="9143469" cy="5435600"/>
            <a:chOff x="0" y="0"/>
            <a:chExt cx="9143467" cy="5435600"/>
          </a:xfrm>
        </p:grpSpPr>
        <p:grpSp>
          <p:nvGrpSpPr>
            <p:cNvPr id="15" name="Group"/>
            <p:cNvGrpSpPr/>
            <p:nvPr/>
          </p:nvGrpSpPr>
          <p:grpSpPr>
            <a:xfrm>
              <a:off x="28042" y="0"/>
              <a:ext cx="9115426" cy="5435600"/>
              <a:chOff x="0" y="0"/>
              <a:chExt cx="9115425" cy="5435600"/>
            </a:xfrm>
          </p:grpSpPr>
          <p:sp>
            <p:nvSpPr>
              <p:cNvPr id="2" name="Line"/>
              <p:cNvSpPr/>
              <p:nvPr/>
            </p:nvSpPr>
            <p:spPr>
              <a:xfrm>
                <a:off x="2189162" y="349250"/>
                <a:ext cx="4468813" cy="33496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7290" y="870"/>
                    </a:moveTo>
                    <a:lnTo>
                      <a:pt x="4819" y="4484"/>
                    </a:lnTo>
                    <a:lnTo>
                      <a:pt x="506" y="4822"/>
                    </a:lnTo>
                    <a:lnTo>
                      <a:pt x="0" y="6419"/>
                    </a:lnTo>
                    <a:lnTo>
                      <a:pt x="2854" y="10503"/>
                    </a:lnTo>
                    <a:lnTo>
                      <a:pt x="4688" y="9234"/>
                    </a:lnTo>
                    <a:lnTo>
                      <a:pt x="7612" y="11107"/>
                    </a:lnTo>
                    <a:lnTo>
                      <a:pt x="8563" y="13707"/>
                    </a:lnTo>
                    <a:lnTo>
                      <a:pt x="8310" y="14844"/>
                    </a:lnTo>
                    <a:lnTo>
                      <a:pt x="8625" y="16983"/>
                    </a:lnTo>
                    <a:lnTo>
                      <a:pt x="8816" y="20464"/>
                    </a:lnTo>
                    <a:lnTo>
                      <a:pt x="11226" y="21600"/>
                    </a:lnTo>
                    <a:lnTo>
                      <a:pt x="12937" y="20730"/>
                    </a:lnTo>
                    <a:lnTo>
                      <a:pt x="12300" y="18191"/>
                    </a:lnTo>
                    <a:lnTo>
                      <a:pt x="15277" y="15918"/>
                    </a:lnTo>
                    <a:lnTo>
                      <a:pt x="17503" y="15785"/>
                    </a:lnTo>
                    <a:lnTo>
                      <a:pt x="18769" y="13912"/>
                    </a:lnTo>
                    <a:lnTo>
                      <a:pt x="18116" y="10247"/>
                    </a:lnTo>
                    <a:lnTo>
                      <a:pt x="19996" y="9142"/>
                    </a:lnTo>
                    <a:lnTo>
                      <a:pt x="21600" y="4648"/>
                    </a:lnTo>
                    <a:lnTo>
                      <a:pt x="19321" y="0"/>
                    </a:lnTo>
                  </a:path>
                </a:pathLst>
              </a:custGeom>
              <a:noFill/>
              <a:ln w="1524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" name="Line"/>
              <p:cNvSpPr/>
              <p:nvPr/>
            </p:nvSpPr>
            <p:spPr>
              <a:xfrm>
                <a:off x="1035050" y="349250"/>
                <a:ext cx="6296025" cy="37560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7750" y="593"/>
                    </a:moveTo>
                    <a:lnTo>
                      <a:pt x="6252" y="2392"/>
                    </a:lnTo>
                    <a:lnTo>
                      <a:pt x="5087" y="1972"/>
                    </a:lnTo>
                    <a:lnTo>
                      <a:pt x="2881" y="2867"/>
                    </a:lnTo>
                    <a:lnTo>
                      <a:pt x="948" y="2985"/>
                    </a:lnTo>
                    <a:lnTo>
                      <a:pt x="0" y="5733"/>
                    </a:lnTo>
                    <a:lnTo>
                      <a:pt x="496" y="6628"/>
                    </a:lnTo>
                    <a:lnTo>
                      <a:pt x="1258" y="5971"/>
                    </a:lnTo>
                    <a:lnTo>
                      <a:pt x="2342" y="6272"/>
                    </a:lnTo>
                    <a:lnTo>
                      <a:pt x="2745" y="7760"/>
                    </a:lnTo>
                    <a:lnTo>
                      <a:pt x="1890" y="9312"/>
                    </a:lnTo>
                    <a:lnTo>
                      <a:pt x="2881" y="10444"/>
                    </a:lnTo>
                    <a:lnTo>
                      <a:pt x="3959" y="10088"/>
                    </a:lnTo>
                    <a:lnTo>
                      <a:pt x="4907" y="11101"/>
                    </a:lnTo>
                    <a:lnTo>
                      <a:pt x="6841" y="11220"/>
                    </a:lnTo>
                    <a:lnTo>
                      <a:pt x="8774" y="13009"/>
                    </a:lnTo>
                    <a:lnTo>
                      <a:pt x="9226" y="15273"/>
                    </a:lnTo>
                    <a:lnTo>
                      <a:pt x="8818" y="19336"/>
                    </a:lnTo>
                    <a:lnTo>
                      <a:pt x="9226" y="20705"/>
                    </a:lnTo>
                    <a:lnTo>
                      <a:pt x="11611" y="20468"/>
                    </a:lnTo>
                    <a:lnTo>
                      <a:pt x="12467" y="21600"/>
                    </a:lnTo>
                    <a:lnTo>
                      <a:pt x="14128" y="18679"/>
                    </a:lnTo>
                    <a:lnTo>
                      <a:pt x="13817" y="16588"/>
                    </a:lnTo>
                    <a:lnTo>
                      <a:pt x="15348" y="15273"/>
                    </a:lnTo>
                    <a:lnTo>
                      <a:pt x="16426" y="15693"/>
                    </a:lnTo>
                    <a:lnTo>
                      <a:pt x="17864" y="14744"/>
                    </a:lnTo>
                    <a:lnTo>
                      <a:pt x="18545" y="10718"/>
                    </a:lnTo>
                    <a:lnTo>
                      <a:pt x="19841" y="8417"/>
                    </a:lnTo>
                    <a:lnTo>
                      <a:pt x="21600" y="8180"/>
                    </a:lnTo>
                    <a:lnTo>
                      <a:pt x="21284" y="6692"/>
                    </a:lnTo>
                    <a:lnTo>
                      <a:pt x="19982" y="5140"/>
                    </a:lnTo>
                    <a:lnTo>
                      <a:pt x="20789" y="1917"/>
                    </a:lnTo>
                    <a:lnTo>
                      <a:pt x="19552" y="0"/>
                    </a:lnTo>
                  </a:path>
                </a:pathLst>
              </a:custGeom>
              <a:noFill/>
              <a:ln w="1651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" name="Line"/>
              <p:cNvSpPr/>
              <p:nvPr/>
            </p:nvSpPr>
            <p:spPr>
              <a:xfrm>
                <a:off x="0" y="274637"/>
                <a:ext cx="9099550" cy="49323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305" y="0"/>
                    </a:moveTo>
                    <a:lnTo>
                      <a:pt x="501" y="2280"/>
                    </a:lnTo>
                    <a:lnTo>
                      <a:pt x="0" y="4630"/>
                    </a:lnTo>
                    <a:lnTo>
                      <a:pt x="313" y="8488"/>
                    </a:lnTo>
                    <a:lnTo>
                      <a:pt x="1556" y="10532"/>
                    </a:lnTo>
                    <a:lnTo>
                      <a:pt x="3320" y="11818"/>
                    </a:lnTo>
                    <a:lnTo>
                      <a:pt x="5426" y="11478"/>
                    </a:lnTo>
                    <a:lnTo>
                      <a:pt x="6613" y="13487"/>
                    </a:lnTo>
                    <a:lnTo>
                      <a:pt x="6229" y="14780"/>
                    </a:lnTo>
                    <a:lnTo>
                      <a:pt x="4281" y="14891"/>
                    </a:lnTo>
                    <a:lnTo>
                      <a:pt x="3433" y="14050"/>
                    </a:lnTo>
                    <a:lnTo>
                      <a:pt x="2785" y="14891"/>
                    </a:lnTo>
                    <a:lnTo>
                      <a:pt x="3595" y="17547"/>
                    </a:lnTo>
                    <a:lnTo>
                      <a:pt x="3667" y="20196"/>
                    </a:lnTo>
                    <a:lnTo>
                      <a:pt x="5694" y="21600"/>
                    </a:lnTo>
                    <a:lnTo>
                      <a:pt x="6195" y="20314"/>
                    </a:lnTo>
                    <a:lnTo>
                      <a:pt x="7827" y="19445"/>
                    </a:lnTo>
                    <a:lnTo>
                      <a:pt x="9835" y="20592"/>
                    </a:lnTo>
                    <a:lnTo>
                      <a:pt x="12142" y="19549"/>
                    </a:lnTo>
                    <a:lnTo>
                      <a:pt x="12974" y="20314"/>
                    </a:lnTo>
                    <a:lnTo>
                      <a:pt x="14549" y="18409"/>
                    </a:lnTo>
                    <a:lnTo>
                      <a:pt x="15544" y="16066"/>
                    </a:lnTo>
                    <a:lnTo>
                      <a:pt x="16464" y="16115"/>
                    </a:lnTo>
                    <a:lnTo>
                      <a:pt x="17161" y="16998"/>
                    </a:lnTo>
                    <a:lnTo>
                      <a:pt x="18898" y="14891"/>
                    </a:lnTo>
                    <a:lnTo>
                      <a:pt x="20364" y="15190"/>
                    </a:lnTo>
                    <a:lnTo>
                      <a:pt x="21600" y="14384"/>
                    </a:lnTo>
                  </a:path>
                </a:pathLst>
              </a:custGeom>
              <a:noFill/>
              <a:ln w="1651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" name="Line"/>
              <p:cNvSpPr/>
              <p:nvPr/>
            </p:nvSpPr>
            <p:spPr>
              <a:xfrm>
                <a:off x="352425" y="395287"/>
                <a:ext cx="8750300" cy="4381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940" y="0"/>
                    </a:moveTo>
                    <a:lnTo>
                      <a:pt x="0" y="2630"/>
                    </a:lnTo>
                    <a:lnTo>
                      <a:pt x="321" y="6425"/>
                    </a:lnTo>
                    <a:lnTo>
                      <a:pt x="952" y="6832"/>
                    </a:lnTo>
                    <a:lnTo>
                      <a:pt x="1854" y="8507"/>
                    </a:lnTo>
                    <a:lnTo>
                      <a:pt x="2183" y="11277"/>
                    </a:lnTo>
                    <a:lnTo>
                      <a:pt x="3288" y="11731"/>
                    </a:lnTo>
                    <a:lnTo>
                      <a:pt x="4930" y="10557"/>
                    </a:lnTo>
                    <a:lnTo>
                      <a:pt x="5122" y="11684"/>
                    </a:lnTo>
                    <a:lnTo>
                      <a:pt x="6352" y="11841"/>
                    </a:lnTo>
                    <a:lnTo>
                      <a:pt x="7297" y="14596"/>
                    </a:lnTo>
                    <a:lnTo>
                      <a:pt x="6536" y="16951"/>
                    </a:lnTo>
                    <a:lnTo>
                      <a:pt x="5126" y="17350"/>
                    </a:lnTo>
                    <a:lnTo>
                      <a:pt x="3887" y="16998"/>
                    </a:lnTo>
                    <a:lnTo>
                      <a:pt x="3539" y="17562"/>
                    </a:lnTo>
                    <a:lnTo>
                      <a:pt x="3950" y="18900"/>
                    </a:lnTo>
                    <a:lnTo>
                      <a:pt x="3887" y="19863"/>
                    </a:lnTo>
                    <a:lnTo>
                      <a:pt x="4456" y="21600"/>
                    </a:lnTo>
                    <a:lnTo>
                      <a:pt x="6509" y="20528"/>
                    </a:lnTo>
                    <a:lnTo>
                      <a:pt x="6760" y="19503"/>
                    </a:lnTo>
                    <a:lnTo>
                      <a:pt x="7426" y="19964"/>
                    </a:lnTo>
                    <a:lnTo>
                      <a:pt x="9162" y="19158"/>
                    </a:lnTo>
                    <a:lnTo>
                      <a:pt x="9573" y="21240"/>
                    </a:lnTo>
                    <a:lnTo>
                      <a:pt x="11247" y="19886"/>
                    </a:lnTo>
                    <a:lnTo>
                      <a:pt x="12791" y="20277"/>
                    </a:lnTo>
                    <a:lnTo>
                      <a:pt x="13802" y="18994"/>
                    </a:lnTo>
                    <a:lnTo>
                      <a:pt x="14084" y="16286"/>
                    </a:lnTo>
                    <a:lnTo>
                      <a:pt x="15726" y="16333"/>
                    </a:lnTo>
                    <a:lnTo>
                      <a:pt x="15949" y="15057"/>
                    </a:lnTo>
                    <a:lnTo>
                      <a:pt x="16611" y="15112"/>
                    </a:lnTo>
                    <a:lnTo>
                      <a:pt x="17497" y="16388"/>
                    </a:lnTo>
                    <a:lnTo>
                      <a:pt x="18951" y="14197"/>
                    </a:lnTo>
                    <a:lnTo>
                      <a:pt x="20475" y="13970"/>
                    </a:lnTo>
                    <a:lnTo>
                      <a:pt x="21032" y="12295"/>
                    </a:lnTo>
                    <a:lnTo>
                      <a:pt x="21600" y="12404"/>
                    </a:lnTo>
                  </a:path>
                </a:pathLst>
              </a:custGeom>
              <a:noFill/>
              <a:ln w="1524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" name="Line"/>
              <p:cNvSpPr/>
              <p:nvPr/>
            </p:nvSpPr>
            <p:spPr>
              <a:xfrm>
                <a:off x="7651750" y="139700"/>
                <a:ext cx="1254125" cy="18875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3801" y="0"/>
                    </a:moveTo>
                    <a:lnTo>
                      <a:pt x="5742" y="4233"/>
                    </a:lnTo>
                    <a:lnTo>
                      <a:pt x="4347" y="11681"/>
                    </a:lnTo>
                    <a:lnTo>
                      <a:pt x="12413" y="14006"/>
                    </a:lnTo>
                    <a:lnTo>
                      <a:pt x="16542" y="19002"/>
                    </a:lnTo>
                    <a:lnTo>
                      <a:pt x="21600" y="21600"/>
                    </a:lnTo>
                    <a:lnTo>
                      <a:pt x="14765" y="20183"/>
                    </a:lnTo>
                    <a:lnTo>
                      <a:pt x="9925" y="16041"/>
                    </a:lnTo>
                    <a:lnTo>
                      <a:pt x="3801" y="15478"/>
                    </a:lnTo>
                    <a:lnTo>
                      <a:pt x="0" y="9065"/>
                    </a:lnTo>
                    <a:lnTo>
                      <a:pt x="1312" y="3797"/>
                    </a:lnTo>
                  </a:path>
                </a:pathLst>
              </a:custGeom>
              <a:noFill/>
              <a:ln w="1524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" name="Line"/>
              <p:cNvSpPr/>
              <p:nvPr/>
            </p:nvSpPr>
            <p:spPr>
              <a:xfrm>
                <a:off x="8180387" y="0"/>
                <a:ext cx="919163" cy="17732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4775" y="6343"/>
                    </a:lnTo>
                    <a:lnTo>
                      <a:pt x="336" y="12743"/>
                    </a:lnTo>
                    <a:lnTo>
                      <a:pt x="1492" y="14755"/>
                    </a:lnTo>
                    <a:lnTo>
                      <a:pt x="8730" y="14290"/>
                    </a:lnTo>
                    <a:lnTo>
                      <a:pt x="12833" y="20401"/>
                    </a:lnTo>
                    <a:lnTo>
                      <a:pt x="21600" y="21600"/>
                    </a:lnTo>
                  </a:path>
                </a:pathLst>
              </a:custGeom>
              <a:noFill/>
              <a:ln w="1651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8" name="Line"/>
              <p:cNvSpPr/>
              <p:nvPr/>
            </p:nvSpPr>
            <p:spPr>
              <a:xfrm>
                <a:off x="5192712" y="114300"/>
                <a:ext cx="3922713" cy="38036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9773" y="0"/>
                    </a:moveTo>
                    <a:lnTo>
                      <a:pt x="10306" y="2028"/>
                    </a:lnTo>
                    <a:lnTo>
                      <a:pt x="12177" y="3056"/>
                    </a:lnTo>
                    <a:lnTo>
                      <a:pt x="12273" y="4940"/>
                    </a:lnTo>
                    <a:lnTo>
                      <a:pt x="11731" y="6599"/>
                    </a:lnTo>
                    <a:lnTo>
                      <a:pt x="12535" y="8339"/>
                    </a:lnTo>
                    <a:lnTo>
                      <a:pt x="12719" y="9998"/>
                    </a:lnTo>
                    <a:lnTo>
                      <a:pt x="11460" y="10295"/>
                    </a:lnTo>
                    <a:lnTo>
                      <a:pt x="8095" y="12477"/>
                    </a:lnTo>
                    <a:lnTo>
                      <a:pt x="8523" y="13126"/>
                    </a:lnTo>
                    <a:lnTo>
                      <a:pt x="8357" y="14640"/>
                    </a:lnTo>
                    <a:lnTo>
                      <a:pt x="6836" y="16380"/>
                    </a:lnTo>
                    <a:lnTo>
                      <a:pt x="4712" y="17832"/>
                    </a:lnTo>
                    <a:lnTo>
                      <a:pt x="1329" y="18264"/>
                    </a:lnTo>
                    <a:lnTo>
                      <a:pt x="166" y="20293"/>
                    </a:lnTo>
                    <a:lnTo>
                      <a:pt x="0" y="21600"/>
                    </a:lnTo>
                    <a:lnTo>
                      <a:pt x="1862" y="19644"/>
                    </a:lnTo>
                    <a:lnTo>
                      <a:pt x="5498" y="18841"/>
                    </a:lnTo>
                    <a:lnTo>
                      <a:pt x="7815" y="17183"/>
                    </a:lnTo>
                    <a:lnTo>
                      <a:pt x="10752" y="17904"/>
                    </a:lnTo>
                    <a:lnTo>
                      <a:pt x="14581" y="17183"/>
                    </a:lnTo>
                    <a:lnTo>
                      <a:pt x="17334" y="15731"/>
                    </a:lnTo>
                    <a:lnTo>
                      <a:pt x="17605" y="14424"/>
                    </a:lnTo>
                    <a:lnTo>
                      <a:pt x="19555" y="13486"/>
                    </a:lnTo>
                    <a:lnTo>
                      <a:pt x="20621" y="13991"/>
                    </a:lnTo>
                    <a:lnTo>
                      <a:pt x="21600" y="13333"/>
                    </a:lnTo>
                  </a:path>
                </a:pathLst>
              </a:custGeom>
              <a:noFill/>
              <a:ln w="1651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9" name="Shape"/>
              <p:cNvSpPr/>
              <p:nvPr/>
            </p:nvSpPr>
            <p:spPr>
              <a:xfrm>
                <a:off x="3724275" y="271462"/>
                <a:ext cx="2220913" cy="21415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9573" y="2482"/>
                    </a:moveTo>
                    <a:lnTo>
                      <a:pt x="6500" y="2482"/>
                    </a:lnTo>
                    <a:lnTo>
                      <a:pt x="3165" y="8118"/>
                    </a:lnTo>
                    <a:lnTo>
                      <a:pt x="0" y="10776"/>
                    </a:lnTo>
                    <a:lnTo>
                      <a:pt x="7519" y="12537"/>
                    </a:lnTo>
                    <a:lnTo>
                      <a:pt x="6562" y="16156"/>
                    </a:lnTo>
                    <a:lnTo>
                      <a:pt x="9526" y="17389"/>
                    </a:lnTo>
                    <a:lnTo>
                      <a:pt x="7689" y="21600"/>
                    </a:lnTo>
                    <a:lnTo>
                      <a:pt x="14837" y="16572"/>
                    </a:lnTo>
                    <a:lnTo>
                      <a:pt x="14297" y="12425"/>
                    </a:lnTo>
                    <a:lnTo>
                      <a:pt x="18234" y="11993"/>
                    </a:lnTo>
                    <a:lnTo>
                      <a:pt x="21600" y="9623"/>
                    </a:lnTo>
                    <a:lnTo>
                      <a:pt x="20303" y="6661"/>
                    </a:lnTo>
                    <a:lnTo>
                      <a:pt x="20705" y="3138"/>
                    </a:lnTo>
                    <a:lnTo>
                      <a:pt x="18080" y="2626"/>
                    </a:lnTo>
                    <a:lnTo>
                      <a:pt x="14328" y="0"/>
                    </a:lnTo>
                    <a:lnTo>
                      <a:pt x="9573" y="2482"/>
                    </a:lnTo>
                    <a:close/>
                  </a:path>
                </a:pathLst>
              </a:custGeom>
              <a:noFill/>
              <a:ln w="1778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" name="Line"/>
              <p:cNvSpPr/>
              <p:nvPr/>
            </p:nvSpPr>
            <p:spPr>
              <a:xfrm>
                <a:off x="6754812" y="1801812"/>
                <a:ext cx="1993901" cy="12858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2365" y="4880"/>
                    </a:moveTo>
                    <a:lnTo>
                      <a:pt x="13070" y="880"/>
                    </a:lnTo>
                    <a:lnTo>
                      <a:pt x="15203" y="0"/>
                    </a:lnTo>
                    <a:lnTo>
                      <a:pt x="16905" y="2080"/>
                    </a:lnTo>
                    <a:lnTo>
                      <a:pt x="18608" y="6613"/>
                    </a:lnTo>
                    <a:lnTo>
                      <a:pt x="21600" y="6107"/>
                    </a:lnTo>
                    <a:lnTo>
                      <a:pt x="21462" y="9573"/>
                    </a:lnTo>
                    <a:lnTo>
                      <a:pt x="17473" y="11493"/>
                    </a:lnTo>
                    <a:lnTo>
                      <a:pt x="15117" y="11120"/>
                    </a:lnTo>
                    <a:lnTo>
                      <a:pt x="12365" y="12827"/>
                    </a:lnTo>
                    <a:lnTo>
                      <a:pt x="10164" y="16880"/>
                    </a:lnTo>
                    <a:lnTo>
                      <a:pt x="7275" y="14320"/>
                    </a:lnTo>
                    <a:lnTo>
                      <a:pt x="4403" y="21600"/>
                    </a:lnTo>
                    <a:lnTo>
                      <a:pt x="1135" y="20373"/>
                    </a:lnTo>
                    <a:lnTo>
                      <a:pt x="0" y="16027"/>
                    </a:lnTo>
                    <a:lnTo>
                      <a:pt x="2700" y="12880"/>
                    </a:lnTo>
                    <a:lnTo>
                      <a:pt x="4265" y="7493"/>
                    </a:lnTo>
                    <a:lnTo>
                      <a:pt x="7532" y="4000"/>
                    </a:lnTo>
                    <a:lnTo>
                      <a:pt x="12365" y="5040"/>
                    </a:lnTo>
                  </a:path>
                </a:pathLst>
              </a:custGeom>
              <a:noFill/>
              <a:ln w="1778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" name="Line"/>
              <p:cNvSpPr/>
              <p:nvPr/>
            </p:nvSpPr>
            <p:spPr>
              <a:xfrm>
                <a:off x="4594225" y="4095750"/>
                <a:ext cx="4521200" cy="12509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524" y="439"/>
                    </a:moveTo>
                    <a:lnTo>
                      <a:pt x="18908" y="0"/>
                    </a:lnTo>
                    <a:lnTo>
                      <a:pt x="17277" y="2220"/>
                    </a:lnTo>
                    <a:lnTo>
                      <a:pt x="14683" y="1206"/>
                    </a:lnTo>
                    <a:lnTo>
                      <a:pt x="13189" y="9704"/>
                    </a:lnTo>
                    <a:lnTo>
                      <a:pt x="12135" y="5811"/>
                    </a:lnTo>
                    <a:lnTo>
                      <a:pt x="10254" y="8443"/>
                    </a:lnTo>
                    <a:lnTo>
                      <a:pt x="10959" y="14117"/>
                    </a:lnTo>
                    <a:lnTo>
                      <a:pt x="8130" y="11293"/>
                    </a:lnTo>
                    <a:lnTo>
                      <a:pt x="6735" y="14802"/>
                    </a:lnTo>
                    <a:lnTo>
                      <a:pt x="0" y="18091"/>
                    </a:lnTo>
                    <a:lnTo>
                      <a:pt x="2184" y="21600"/>
                    </a:lnTo>
                    <a:lnTo>
                      <a:pt x="7888" y="18530"/>
                    </a:lnTo>
                    <a:lnTo>
                      <a:pt x="9647" y="20504"/>
                    </a:lnTo>
                    <a:lnTo>
                      <a:pt x="15897" y="18941"/>
                    </a:lnTo>
                    <a:lnTo>
                      <a:pt x="17596" y="20504"/>
                    </a:lnTo>
                    <a:lnTo>
                      <a:pt x="18627" y="16337"/>
                    </a:lnTo>
                    <a:lnTo>
                      <a:pt x="20569" y="19626"/>
                    </a:lnTo>
                    <a:lnTo>
                      <a:pt x="20599" y="9292"/>
                    </a:lnTo>
                    <a:lnTo>
                      <a:pt x="21600" y="7072"/>
                    </a:lnTo>
                  </a:path>
                </a:pathLst>
              </a:custGeom>
              <a:noFill/>
              <a:ln w="1778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" name="Line"/>
              <p:cNvSpPr/>
              <p:nvPr/>
            </p:nvSpPr>
            <p:spPr>
              <a:xfrm>
                <a:off x="8609012" y="41275"/>
                <a:ext cx="506413" cy="13557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7177" y="7917"/>
                    </a:lnTo>
                    <a:lnTo>
                      <a:pt x="7177" y="16036"/>
                    </a:lnTo>
                    <a:lnTo>
                      <a:pt x="18147" y="21600"/>
                    </a:lnTo>
                    <a:lnTo>
                      <a:pt x="18824" y="14594"/>
                    </a:lnTo>
                    <a:lnTo>
                      <a:pt x="16115" y="10117"/>
                    </a:lnTo>
                    <a:lnTo>
                      <a:pt x="21600" y="6070"/>
                    </a:lnTo>
                  </a:path>
                </a:pathLst>
              </a:custGeom>
              <a:noFill/>
              <a:ln w="1778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3" name="Shape"/>
              <p:cNvSpPr/>
              <p:nvPr/>
            </p:nvSpPr>
            <p:spPr>
              <a:xfrm>
                <a:off x="7832725" y="4241800"/>
                <a:ext cx="1025525" cy="6223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6852" y="0"/>
                    </a:moveTo>
                    <a:lnTo>
                      <a:pt x="10700" y="3361"/>
                    </a:lnTo>
                    <a:lnTo>
                      <a:pt x="7958" y="6006"/>
                    </a:lnTo>
                    <a:lnTo>
                      <a:pt x="4815" y="11902"/>
                    </a:lnTo>
                    <a:lnTo>
                      <a:pt x="0" y="21600"/>
                    </a:lnTo>
                    <a:lnTo>
                      <a:pt x="12037" y="14492"/>
                    </a:lnTo>
                    <a:lnTo>
                      <a:pt x="14445" y="10029"/>
                    </a:lnTo>
                    <a:lnTo>
                      <a:pt x="21600" y="7824"/>
                    </a:lnTo>
                    <a:lnTo>
                      <a:pt x="16852" y="0"/>
                    </a:lnTo>
                    <a:close/>
                  </a:path>
                </a:pathLst>
              </a:custGeom>
              <a:noFill/>
              <a:ln w="1778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4" name="Shape"/>
              <p:cNvSpPr/>
              <p:nvPr/>
            </p:nvSpPr>
            <p:spPr>
              <a:xfrm>
                <a:off x="47625" y="2387600"/>
                <a:ext cx="4343400" cy="30480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758" y="3780"/>
                    </a:lnTo>
                    <a:lnTo>
                      <a:pt x="3032" y="4320"/>
                    </a:lnTo>
                    <a:lnTo>
                      <a:pt x="4547" y="8100"/>
                    </a:lnTo>
                    <a:lnTo>
                      <a:pt x="4168" y="10800"/>
                    </a:lnTo>
                    <a:lnTo>
                      <a:pt x="5305" y="12420"/>
                    </a:lnTo>
                    <a:lnTo>
                      <a:pt x="4547" y="15660"/>
                    </a:lnTo>
                    <a:lnTo>
                      <a:pt x="4926" y="18360"/>
                    </a:lnTo>
                    <a:lnTo>
                      <a:pt x="11747" y="21060"/>
                    </a:lnTo>
                    <a:lnTo>
                      <a:pt x="13263" y="19440"/>
                    </a:lnTo>
                    <a:lnTo>
                      <a:pt x="17432" y="19440"/>
                    </a:lnTo>
                    <a:lnTo>
                      <a:pt x="18189" y="18360"/>
                    </a:lnTo>
                    <a:lnTo>
                      <a:pt x="21600" y="21060"/>
                    </a:lnTo>
                    <a:lnTo>
                      <a:pt x="20842" y="21600"/>
                    </a:lnTo>
                    <a:lnTo>
                      <a:pt x="18189" y="20520"/>
                    </a:lnTo>
                    <a:lnTo>
                      <a:pt x="17053" y="21060"/>
                    </a:lnTo>
                    <a:lnTo>
                      <a:pt x="12884" y="21600"/>
                    </a:lnTo>
                    <a:lnTo>
                      <a:pt x="11368" y="21600"/>
                    </a:lnTo>
                    <a:lnTo>
                      <a:pt x="3789" y="20520"/>
                    </a:lnTo>
                    <a:lnTo>
                      <a:pt x="1516" y="21060"/>
                    </a:lnTo>
                    <a:lnTo>
                      <a:pt x="758" y="18900"/>
                    </a:lnTo>
                    <a:lnTo>
                      <a:pt x="2274" y="16200"/>
                    </a:lnTo>
                    <a:lnTo>
                      <a:pt x="2653" y="12420"/>
                    </a:lnTo>
                    <a:lnTo>
                      <a:pt x="1137" y="9720"/>
                    </a:lnTo>
                    <a:lnTo>
                      <a:pt x="1895" y="7020"/>
                    </a:lnTo>
                    <a:lnTo>
                      <a:pt x="379" y="594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151" name="Group"/>
            <p:cNvGrpSpPr/>
            <p:nvPr/>
          </p:nvGrpSpPr>
          <p:grpSpPr>
            <a:xfrm>
              <a:off x="-1" y="2217622"/>
              <a:ext cx="2193879" cy="2694461"/>
              <a:chOff x="0" y="0"/>
              <a:chExt cx="2193877" cy="2694460"/>
            </a:xfrm>
          </p:grpSpPr>
          <p:sp>
            <p:nvSpPr>
              <p:cNvPr id="16" name="Rectangle"/>
              <p:cNvSpPr/>
              <p:nvPr/>
            </p:nvSpPr>
            <p:spPr>
              <a:xfrm rot="6798887">
                <a:off x="97098" y="2521859"/>
                <a:ext cx="11906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" name="Rectangle"/>
              <p:cNvSpPr/>
              <p:nvPr/>
            </p:nvSpPr>
            <p:spPr>
              <a:xfrm rot="6798887">
                <a:off x="49473" y="2518684"/>
                <a:ext cx="11906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" name="Rectangle"/>
              <p:cNvSpPr/>
              <p:nvPr/>
            </p:nvSpPr>
            <p:spPr>
              <a:xfrm rot="6798887">
                <a:off x="8198" y="2509159"/>
                <a:ext cx="11906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9" name="Rectangle"/>
              <p:cNvSpPr/>
              <p:nvPr/>
            </p:nvSpPr>
            <p:spPr>
              <a:xfrm rot="5999912">
                <a:off x="328873" y="2525034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0" name="Rectangle"/>
              <p:cNvSpPr/>
              <p:nvPr/>
            </p:nvSpPr>
            <p:spPr>
              <a:xfrm rot="5999912">
                <a:off x="287598" y="2531384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1" name="Rectangle"/>
              <p:cNvSpPr/>
              <p:nvPr/>
            </p:nvSpPr>
            <p:spPr>
              <a:xfrm rot="6250138">
                <a:off x="239973" y="2531384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2" name="Rectangle"/>
              <p:cNvSpPr/>
              <p:nvPr/>
            </p:nvSpPr>
            <p:spPr>
              <a:xfrm rot="6238076">
                <a:off x="192348" y="2528209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3" name="Rectangle"/>
              <p:cNvSpPr/>
              <p:nvPr/>
            </p:nvSpPr>
            <p:spPr>
              <a:xfrm rot="5380717">
                <a:off x="573348" y="2499634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4" name="Rectangle"/>
              <p:cNvSpPr/>
              <p:nvPr/>
            </p:nvSpPr>
            <p:spPr>
              <a:xfrm rot="5380717">
                <a:off x="525723" y="2505984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5" name="Rectangle"/>
              <p:cNvSpPr/>
              <p:nvPr/>
            </p:nvSpPr>
            <p:spPr>
              <a:xfrm rot="5583200">
                <a:off x="478098" y="2512334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6" name="Rectangle"/>
              <p:cNvSpPr/>
              <p:nvPr/>
            </p:nvSpPr>
            <p:spPr>
              <a:xfrm rot="5737625">
                <a:off x="427298" y="2521859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7" name="Rectangle"/>
              <p:cNvSpPr/>
              <p:nvPr/>
            </p:nvSpPr>
            <p:spPr>
              <a:xfrm rot="4715477">
                <a:off x="817823" y="2436134"/>
                <a:ext cx="10001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8" name="Rectangle"/>
              <p:cNvSpPr/>
              <p:nvPr/>
            </p:nvSpPr>
            <p:spPr>
              <a:xfrm rot="4924949">
                <a:off x="768611" y="2445659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9" name="Rectangle"/>
              <p:cNvSpPr/>
              <p:nvPr/>
            </p:nvSpPr>
            <p:spPr>
              <a:xfrm rot="4924949">
                <a:off x="720986" y="2467884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0" name="Rectangle"/>
              <p:cNvSpPr/>
              <p:nvPr/>
            </p:nvSpPr>
            <p:spPr>
              <a:xfrm rot="5041352">
                <a:off x="674948" y="2471059"/>
                <a:ext cx="10001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1" name="Rectangle"/>
              <p:cNvSpPr/>
              <p:nvPr/>
            </p:nvSpPr>
            <p:spPr>
              <a:xfrm rot="3816889">
                <a:off x="1051186" y="2331359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2" name="Rectangle"/>
              <p:cNvSpPr/>
              <p:nvPr/>
            </p:nvSpPr>
            <p:spPr>
              <a:xfrm rot="3816889">
                <a:off x="1003561" y="2359934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3" name="Rectangle"/>
              <p:cNvSpPr/>
              <p:nvPr/>
            </p:nvSpPr>
            <p:spPr>
              <a:xfrm rot="4104184">
                <a:off x="959111" y="2375809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4" name="Rectangle"/>
              <p:cNvSpPr/>
              <p:nvPr/>
            </p:nvSpPr>
            <p:spPr>
              <a:xfrm rot="4325343">
                <a:off x="909898" y="2398034"/>
                <a:ext cx="10001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5" name="Rectangle"/>
              <p:cNvSpPr/>
              <p:nvPr/>
            </p:nvSpPr>
            <p:spPr>
              <a:xfrm rot="3368036">
                <a:off x="1267086" y="2204359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6" name="Rectangle"/>
              <p:cNvSpPr/>
              <p:nvPr/>
            </p:nvSpPr>
            <p:spPr>
              <a:xfrm rot="3368036">
                <a:off x="1222636" y="2229759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7" name="Rectangle"/>
              <p:cNvSpPr/>
              <p:nvPr/>
            </p:nvSpPr>
            <p:spPr>
              <a:xfrm rot="3368036">
                <a:off x="1181361" y="2258334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8" name="Rectangle"/>
              <p:cNvSpPr/>
              <p:nvPr/>
            </p:nvSpPr>
            <p:spPr>
              <a:xfrm rot="3816889">
                <a:off x="1135323" y="2286909"/>
                <a:ext cx="10001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9" name="Rectangle"/>
              <p:cNvSpPr/>
              <p:nvPr/>
            </p:nvSpPr>
            <p:spPr>
              <a:xfrm rot="2302266">
                <a:off x="1461554" y="2054340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0" name="Rectangle"/>
              <p:cNvSpPr/>
              <p:nvPr/>
            </p:nvSpPr>
            <p:spPr>
              <a:xfrm rot="2302266">
                <a:off x="1423454" y="2084502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1" name="Rectangle"/>
              <p:cNvSpPr/>
              <p:nvPr/>
            </p:nvSpPr>
            <p:spPr>
              <a:xfrm rot="2707562">
                <a:off x="1387736" y="2115459"/>
                <a:ext cx="10953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2" name="Rectangle"/>
              <p:cNvSpPr/>
              <p:nvPr/>
            </p:nvSpPr>
            <p:spPr>
              <a:xfrm rot="2707562">
                <a:off x="1346461" y="2144034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3" name="Rectangle"/>
              <p:cNvSpPr/>
              <p:nvPr/>
            </p:nvSpPr>
            <p:spPr>
              <a:xfrm rot="1525830">
                <a:off x="1626654" y="1873365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4" name="Rectangle"/>
              <p:cNvSpPr/>
              <p:nvPr/>
            </p:nvSpPr>
            <p:spPr>
              <a:xfrm rot="1525830">
                <a:off x="1598079" y="1911465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5" name="Rectangle"/>
              <p:cNvSpPr/>
              <p:nvPr/>
            </p:nvSpPr>
            <p:spPr>
              <a:xfrm rot="1788117">
                <a:off x="1567917" y="1946390"/>
                <a:ext cx="10953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6" name="Rectangle"/>
              <p:cNvSpPr/>
              <p:nvPr/>
            </p:nvSpPr>
            <p:spPr>
              <a:xfrm rot="1788117">
                <a:off x="1534579" y="1986077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7" name="Rectangle"/>
              <p:cNvSpPr/>
              <p:nvPr/>
            </p:nvSpPr>
            <p:spPr>
              <a:xfrm rot="841630">
                <a:off x="1763179" y="1686040"/>
                <a:ext cx="11906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8" name="Rectangle"/>
              <p:cNvSpPr/>
              <p:nvPr/>
            </p:nvSpPr>
            <p:spPr>
              <a:xfrm rot="841630">
                <a:off x="1742542" y="1722552"/>
                <a:ext cx="10953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9" name="Rectangle"/>
              <p:cNvSpPr/>
              <p:nvPr/>
            </p:nvSpPr>
            <p:spPr>
              <a:xfrm rot="1308689">
                <a:off x="1720317" y="1763827"/>
                <a:ext cx="10953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0" name="Rectangle"/>
              <p:cNvSpPr/>
              <p:nvPr/>
            </p:nvSpPr>
            <p:spPr>
              <a:xfrm rot="1308689">
                <a:off x="1685392" y="1797165"/>
                <a:ext cx="10953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1" name="Rectangle"/>
              <p:cNvSpPr/>
              <p:nvPr/>
            </p:nvSpPr>
            <p:spPr>
              <a:xfrm rot="469913">
                <a:off x="1856842" y="1479665"/>
                <a:ext cx="12858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2" name="Rectangle"/>
              <p:cNvSpPr/>
              <p:nvPr/>
            </p:nvSpPr>
            <p:spPr>
              <a:xfrm rot="559869">
                <a:off x="1840967" y="1519352"/>
                <a:ext cx="12858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3" name="Rectangle"/>
              <p:cNvSpPr/>
              <p:nvPr/>
            </p:nvSpPr>
            <p:spPr>
              <a:xfrm rot="734079">
                <a:off x="1828267" y="1560627"/>
                <a:ext cx="12858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4" name="Rectangle"/>
              <p:cNvSpPr/>
              <p:nvPr/>
            </p:nvSpPr>
            <p:spPr>
              <a:xfrm rot="734079">
                <a:off x="1807629" y="1605077"/>
                <a:ext cx="11906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5" name="Rectangle"/>
              <p:cNvSpPr/>
              <p:nvPr/>
            </p:nvSpPr>
            <p:spPr>
              <a:xfrm rot="21306094">
                <a:off x="1918754" y="1274877"/>
                <a:ext cx="12858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6" name="Rectangle"/>
              <p:cNvSpPr/>
              <p:nvPr/>
            </p:nvSpPr>
            <p:spPr>
              <a:xfrm rot="21599993">
                <a:off x="1902879" y="1316152"/>
                <a:ext cx="12858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7" name="Rectangle"/>
              <p:cNvSpPr/>
              <p:nvPr/>
            </p:nvSpPr>
            <p:spPr>
              <a:xfrm rot="21599993">
                <a:off x="1901292" y="1355840"/>
                <a:ext cx="12858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8" name="Rectangle"/>
              <p:cNvSpPr/>
              <p:nvPr/>
            </p:nvSpPr>
            <p:spPr>
              <a:xfrm rot="214188">
                <a:off x="1883829" y="1397115"/>
                <a:ext cx="12858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9" name="Rectangle"/>
              <p:cNvSpPr/>
              <p:nvPr/>
            </p:nvSpPr>
            <p:spPr>
              <a:xfrm rot="20917612">
                <a:off x="1931454" y="1066915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0" name="Rectangle"/>
              <p:cNvSpPr/>
              <p:nvPr/>
            </p:nvSpPr>
            <p:spPr>
              <a:xfrm rot="21119601">
                <a:off x="1933042" y="1108190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1" name="Rectangle"/>
              <p:cNvSpPr/>
              <p:nvPr/>
            </p:nvSpPr>
            <p:spPr>
              <a:xfrm rot="21119601">
                <a:off x="1933042" y="1146290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2" name="Rectangle"/>
              <p:cNvSpPr/>
              <p:nvPr/>
            </p:nvSpPr>
            <p:spPr>
              <a:xfrm rot="21329454">
                <a:off x="1931454" y="1187565"/>
                <a:ext cx="12858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3" name="Rectangle"/>
              <p:cNvSpPr/>
              <p:nvPr/>
            </p:nvSpPr>
            <p:spPr>
              <a:xfrm rot="20467714">
                <a:off x="1912404" y="873240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4" name="Rectangle"/>
              <p:cNvSpPr/>
              <p:nvPr/>
            </p:nvSpPr>
            <p:spPr>
              <a:xfrm rot="20630728">
                <a:off x="1921929" y="906577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5" name="Rectangle"/>
              <p:cNvSpPr/>
              <p:nvPr/>
            </p:nvSpPr>
            <p:spPr>
              <a:xfrm rot="20630728">
                <a:off x="1926692" y="944677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6" name="Rectangle"/>
              <p:cNvSpPr/>
              <p:nvPr/>
            </p:nvSpPr>
            <p:spPr>
              <a:xfrm rot="20793741">
                <a:off x="1931454" y="987540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7" name="Rectangle"/>
              <p:cNvSpPr/>
              <p:nvPr/>
            </p:nvSpPr>
            <p:spPr>
              <a:xfrm rot="20056058">
                <a:off x="1845729" y="689090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8" name="Rectangle"/>
              <p:cNvSpPr/>
              <p:nvPr/>
            </p:nvSpPr>
            <p:spPr>
              <a:xfrm rot="20258046">
                <a:off x="1863192" y="728777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9" name="Rectangle"/>
              <p:cNvSpPr/>
              <p:nvPr/>
            </p:nvSpPr>
            <p:spPr>
              <a:xfrm rot="20258046">
                <a:off x="1875892" y="765290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0" name="Rectangle"/>
              <p:cNvSpPr/>
              <p:nvPr/>
            </p:nvSpPr>
            <p:spPr>
              <a:xfrm rot="20258046">
                <a:off x="1891767" y="797040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1" name="Rectangle"/>
              <p:cNvSpPr/>
              <p:nvPr/>
            </p:nvSpPr>
            <p:spPr>
              <a:xfrm rot="19671255">
                <a:off x="1744129" y="531927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2" name="Rectangle"/>
              <p:cNvSpPr/>
              <p:nvPr/>
            </p:nvSpPr>
            <p:spPr>
              <a:xfrm rot="19755824">
                <a:off x="1764767" y="558915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3" name="Rectangle"/>
              <p:cNvSpPr/>
              <p:nvPr/>
            </p:nvSpPr>
            <p:spPr>
              <a:xfrm rot="19847617">
                <a:off x="1788579" y="593840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4" name="Rectangle"/>
              <p:cNvSpPr/>
              <p:nvPr/>
            </p:nvSpPr>
            <p:spPr>
              <a:xfrm rot="19847617">
                <a:off x="1809217" y="620827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5" name="Rectangle"/>
              <p:cNvSpPr/>
              <p:nvPr/>
            </p:nvSpPr>
            <p:spPr>
              <a:xfrm rot="19133264">
                <a:off x="1606017" y="389052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6" name="Rectangle"/>
              <p:cNvSpPr/>
              <p:nvPr/>
            </p:nvSpPr>
            <p:spPr>
              <a:xfrm rot="19133264">
                <a:off x="1639354" y="419215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7" name="Rectangle"/>
              <p:cNvSpPr/>
              <p:nvPr/>
            </p:nvSpPr>
            <p:spPr>
              <a:xfrm rot="19133264">
                <a:off x="1663167" y="446202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8" name="Rectangle"/>
              <p:cNvSpPr/>
              <p:nvPr/>
            </p:nvSpPr>
            <p:spPr>
              <a:xfrm rot="19257134">
                <a:off x="1691742" y="471602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9" name="Shape"/>
              <p:cNvSpPr/>
              <p:nvPr/>
            </p:nvSpPr>
            <p:spPr>
              <a:xfrm>
                <a:off x="767817" y="428740"/>
                <a:ext cx="285751" cy="2397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0599"/>
                    </a:moveTo>
                    <a:lnTo>
                      <a:pt x="3360" y="21028"/>
                    </a:lnTo>
                    <a:lnTo>
                      <a:pt x="7680" y="6580"/>
                    </a:lnTo>
                    <a:lnTo>
                      <a:pt x="11280" y="21600"/>
                    </a:lnTo>
                    <a:lnTo>
                      <a:pt x="15480" y="21600"/>
                    </a:lnTo>
                    <a:lnTo>
                      <a:pt x="21600" y="1287"/>
                    </a:lnTo>
                    <a:lnTo>
                      <a:pt x="17760" y="1430"/>
                    </a:lnTo>
                    <a:lnTo>
                      <a:pt x="13440" y="16021"/>
                    </a:lnTo>
                    <a:lnTo>
                      <a:pt x="9480" y="0"/>
                    </a:lnTo>
                    <a:lnTo>
                      <a:pt x="5760" y="0"/>
                    </a:lnTo>
                    <a:lnTo>
                      <a:pt x="0" y="20599"/>
                    </a:ln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80" name="Rectangle"/>
              <p:cNvSpPr/>
              <p:nvPr/>
            </p:nvSpPr>
            <p:spPr>
              <a:xfrm rot="6575641">
                <a:off x="-348196" y="1341552"/>
                <a:ext cx="194627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81" name="Rectangle"/>
              <p:cNvSpPr/>
              <p:nvPr/>
            </p:nvSpPr>
            <p:spPr>
              <a:xfrm rot="238799">
                <a:off x="2642" y="1354252"/>
                <a:ext cx="16367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82" name="Rectangle"/>
              <p:cNvSpPr/>
              <p:nvPr/>
            </p:nvSpPr>
            <p:spPr>
              <a:xfrm rot="18642971">
                <a:off x="1436948" y="283484"/>
                <a:ext cx="12858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83" name="Rectangle"/>
              <p:cNvSpPr/>
              <p:nvPr/>
            </p:nvSpPr>
            <p:spPr>
              <a:xfrm rot="18642971">
                <a:off x="1473461" y="305709"/>
                <a:ext cx="12858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84" name="Rectangle"/>
              <p:cNvSpPr/>
              <p:nvPr/>
            </p:nvSpPr>
            <p:spPr>
              <a:xfrm rot="18642971">
                <a:off x="1510767" y="323965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85" name="Rectangle"/>
              <p:cNvSpPr/>
              <p:nvPr/>
            </p:nvSpPr>
            <p:spPr>
              <a:xfrm rot="18938967">
                <a:off x="1542517" y="343015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86" name="Rectangle"/>
              <p:cNvSpPr/>
              <p:nvPr/>
            </p:nvSpPr>
            <p:spPr>
              <a:xfrm rot="17961497">
                <a:off x="1248036" y="210459"/>
                <a:ext cx="11906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87" name="Rectangle"/>
              <p:cNvSpPr/>
              <p:nvPr/>
            </p:nvSpPr>
            <p:spPr>
              <a:xfrm rot="17961497">
                <a:off x="1290898" y="223159"/>
                <a:ext cx="11906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88" name="Rectangle"/>
              <p:cNvSpPr/>
              <p:nvPr/>
            </p:nvSpPr>
            <p:spPr>
              <a:xfrm rot="18085367">
                <a:off x="1325823" y="232684"/>
                <a:ext cx="12858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89" name="Rectangle"/>
              <p:cNvSpPr/>
              <p:nvPr/>
            </p:nvSpPr>
            <p:spPr>
              <a:xfrm rot="18379200">
                <a:off x="1365511" y="251734"/>
                <a:ext cx="12858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90" name="Rectangle"/>
              <p:cNvSpPr/>
              <p:nvPr/>
            </p:nvSpPr>
            <p:spPr>
              <a:xfrm rot="17261750">
                <a:off x="1027373" y="162834"/>
                <a:ext cx="11906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91" name="Rectangle"/>
              <p:cNvSpPr/>
              <p:nvPr/>
            </p:nvSpPr>
            <p:spPr>
              <a:xfrm rot="17349642">
                <a:off x="1071823" y="172359"/>
                <a:ext cx="11906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92" name="Rectangle"/>
              <p:cNvSpPr/>
              <p:nvPr/>
            </p:nvSpPr>
            <p:spPr>
              <a:xfrm rot="17349642">
                <a:off x="1121036" y="178709"/>
                <a:ext cx="11906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93" name="Rectangle"/>
              <p:cNvSpPr/>
              <p:nvPr/>
            </p:nvSpPr>
            <p:spPr>
              <a:xfrm rot="17610754">
                <a:off x="1168661" y="185059"/>
                <a:ext cx="11906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94" name="Rectangle"/>
              <p:cNvSpPr/>
              <p:nvPr/>
            </p:nvSpPr>
            <p:spPr>
              <a:xfrm rot="16737784">
                <a:off x="795598" y="159659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95" name="Rectangle"/>
              <p:cNvSpPr/>
              <p:nvPr/>
            </p:nvSpPr>
            <p:spPr>
              <a:xfrm rot="16926630">
                <a:off x="844811" y="156484"/>
                <a:ext cx="11906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96" name="Rectangle"/>
              <p:cNvSpPr/>
              <p:nvPr/>
            </p:nvSpPr>
            <p:spPr>
              <a:xfrm rot="16953279">
                <a:off x="890848" y="153309"/>
                <a:ext cx="11906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97" name="Rectangle"/>
              <p:cNvSpPr/>
              <p:nvPr/>
            </p:nvSpPr>
            <p:spPr>
              <a:xfrm rot="17019377">
                <a:off x="941648" y="153309"/>
                <a:ext cx="11906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98" name="Rectangle"/>
              <p:cNvSpPr/>
              <p:nvPr/>
            </p:nvSpPr>
            <p:spPr>
              <a:xfrm rot="16404871">
                <a:off x="560648" y="191409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99" name="Rectangle"/>
              <p:cNvSpPr/>
              <p:nvPr/>
            </p:nvSpPr>
            <p:spPr>
              <a:xfrm rot="16239516">
                <a:off x="608273" y="181884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0" name="Rectangle"/>
              <p:cNvSpPr/>
              <p:nvPr/>
            </p:nvSpPr>
            <p:spPr>
              <a:xfrm rot="16311061">
                <a:off x="662248" y="175534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1" name="Rectangle"/>
              <p:cNvSpPr/>
              <p:nvPr/>
            </p:nvSpPr>
            <p:spPr>
              <a:xfrm rot="16435146">
                <a:off x="709873" y="169184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2" name="Rectangle"/>
              <p:cNvSpPr/>
              <p:nvPr/>
            </p:nvSpPr>
            <p:spPr>
              <a:xfrm rot="15467838">
                <a:off x="324111" y="261259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3" name="Rectangle"/>
              <p:cNvSpPr/>
              <p:nvPr/>
            </p:nvSpPr>
            <p:spPr>
              <a:xfrm rot="15379567">
                <a:off x="373323" y="245384"/>
                <a:ext cx="10001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4" name="Rectangle"/>
              <p:cNvSpPr/>
              <p:nvPr/>
            </p:nvSpPr>
            <p:spPr>
              <a:xfrm rot="15489056">
                <a:off x="419361" y="229509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5" name="Rectangle"/>
              <p:cNvSpPr/>
              <p:nvPr/>
            </p:nvSpPr>
            <p:spPr>
              <a:xfrm rot="15680431">
                <a:off x="462223" y="210459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6" name="Rectangle"/>
              <p:cNvSpPr/>
              <p:nvPr/>
            </p:nvSpPr>
            <p:spPr>
              <a:xfrm rot="14223709">
                <a:off x="6611" y="404134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7" name="Rectangle"/>
              <p:cNvSpPr/>
              <p:nvPr/>
            </p:nvSpPr>
            <p:spPr>
              <a:xfrm rot="14431653">
                <a:off x="100273" y="353334"/>
                <a:ext cx="10001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8" name="Rectangle"/>
              <p:cNvSpPr/>
              <p:nvPr/>
            </p:nvSpPr>
            <p:spPr>
              <a:xfrm rot="14797584">
                <a:off x="143136" y="331109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9" name="Rectangle"/>
              <p:cNvSpPr/>
              <p:nvPr/>
            </p:nvSpPr>
            <p:spPr>
              <a:xfrm rot="14797584">
                <a:off x="185998" y="315234"/>
                <a:ext cx="10001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0" name="Rectangle"/>
              <p:cNvSpPr/>
              <p:nvPr/>
            </p:nvSpPr>
            <p:spPr>
              <a:xfrm rot="15142296">
                <a:off x="235211" y="293009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1" name="Rectangle"/>
              <p:cNvSpPr/>
              <p:nvPr/>
            </p:nvSpPr>
            <p:spPr>
              <a:xfrm rot="19723229">
                <a:off x="-3708" y="1698740"/>
                <a:ext cx="11906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2" name="Rectangle"/>
              <p:cNvSpPr/>
              <p:nvPr/>
            </p:nvSpPr>
            <p:spPr>
              <a:xfrm rot="3283992">
                <a:off x="807504" y="1881302"/>
                <a:ext cx="38417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3" name="Rectangle"/>
              <p:cNvSpPr/>
              <p:nvPr/>
            </p:nvSpPr>
            <p:spPr>
              <a:xfrm rot="3283992">
                <a:off x="51854" y="801802"/>
                <a:ext cx="38417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4" name="Rectangle"/>
              <p:cNvSpPr/>
              <p:nvPr/>
            </p:nvSpPr>
            <p:spPr>
              <a:xfrm rot="19723229">
                <a:off x="1107542" y="885940"/>
                <a:ext cx="50323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5" name="Rectangle"/>
              <p:cNvSpPr/>
              <p:nvPr/>
            </p:nvSpPr>
            <p:spPr>
              <a:xfrm rot="5908516">
                <a:off x="313792" y="2575040"/>
                <a:ext cx="21907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6" name="Rectangle"/>
              <p:cNvSpPr/>
              <p:nvPr/>
            </p:nvSpPr>
            <p:spPr>
              <a:xfrm rot="6683973">
                <a:off x="67729" y="2575040"/>
                <a:ext cx="228601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7" name="Rectangle"/>
              <p:cNvSpPr/>
              <p:nvPr/>
            </p:nvSpPr>
            <p:spPr>
              <a:xfrm rot="5245609">
                <a:off x="569379" y="2540115"/>
                <a:ext cx="209551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8" name="Rectangle"/>
              <p:cNvSpPr/>
              <p:nvPr/>
            </p:nvSpPr>
            <p:spPr>
              <a:xfrm rot="4500520">
                <a:off x="824967" y="2467090"/>
                <a:ext cx="209551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9" name="Rectangle"/>
              <p:cNvSpPr/>
              <p:nvPr/>
            </p:nvSpPr>
            <p:spPr>
              <a:xfrm rot="3805227">
                <a:off x="1059917" y="2357552"/>
                <a:ext cx="209551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0" name="Rectangle"/>
              <p:cNvSpPr/>
              <p:nvPr/>
            </p:nvSpPr>
            <p:spPr>
              <a:xfrm rot="3060138">
                <a:off x="1286929" y="2214677"/>
                <a:ext cx="209551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1" name="Rectangle"/>
              <p:cNvSpPr/>
              <p:nvPr/>
            </p:nvSpPr>
            <p:spPr>
              <a:xfrm rot="2090281">
                <a:off x="1485367" y="2046402"/>
                <a:ext cx="209551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2" name="Rectangle"/>
              <p:cNvSpPr/>
              <p:nvPr/>
            </p:nvSpPr>
            <p:spPr>
              <a:xfrm rot="14431653">
                <a:off x="-32283" y="338252"/>
                <a:ext cx="209551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3" name="Rectangle"/>
              <p:cNvSpPr/>
              <p:nvPr/>
            </p:nvSpPr>
            <p:spPr>
              <a:xfrm rot="15193499">
                <a:off x="212192" y="222365"/>
                <a:ext cx="209551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4" name="Rectangle"/>
              <p:cNvSpPr/>
              <p:nvPr/>
            </p:nvSpPr>
            <p:spPr>
              <a:xfrm rot="16629379">
                <a:off x="705904" y="112827"/>
                <a:ext cx="21907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5" name="Rectangle"/>
              <p:cNvSpPr/>
              <p:nvPr/>
            </p:nvSpPr>
            <p:spPr>
              <a:xfrm rot="17301498">
                <a:off x="944029" y="106477"/>
                <a:ext cx="2381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6" name="Rectangle"/>
              <p:cNvSpPr/>
              <p:nvPr/>
            </p:nvSpPr>
            <p:spPr>
              <a:xfrm rot="17923696">
                <a:off x="1170248" y="146959"/>
                <a:ext cx="24606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7" name="Rectangle"/>
              <p:cNvSpPr/>
              <p:nvPr/>
            </p:nvSpPr>
            <p:spPr>
              <a:xfrm rot="18411383">
                <a:off x="1376623" y="216809"/>
                <a:ext cx="26511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8" name="Rectangle"/>
              <p:cNvSpPr/>
              <p:nvPr/>
            </p:nvSpPr>
            <p:spPr>
              <a:xfrm rot="18989755">
                <a:off x="1558392" y="323965"/>
                <a:ext cx="2651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9" name="Rectangle"/>
              <p:cNvSpPr/>
              <p:nvPr/>
            </p:nvSpPr>
            <p:spPr>
              <a:xfrm rot="19409993">
                <a:off x="1702854" y="463665"/>
                <a:ext cx="2746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30" name="Rectangle"/>
              <p:cNvSpPr/>
              <p:nvPr/>
            </p:nvSpPr>
            <p:spPr>
              <a:xfrm rot="19871442">
                <a:off x="1817154" y="627177"/>
                <a:ext cx="26511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31" name="Rectangle"/>
              <p:cNvSpPr/>
              <p:nvPr/>
            </p:nvSpPr>
            <p:spPr>
              <a:xfrm rot="20427883">
                <a:off x="1898117" y="812915"/>
                <a:ext cx="2651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32" name="Rectangle"/>
              <p:cNvSpPr/>
              <p:nvPr/>
            </p:nvSpPr>
            <p:spPr>
              <a:xfrm rot="20846155">
                <a:off x="1929867" y="1011352"/>
                <a:ext cx="2651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33" name="Rectangle"/>
              <p:cNvSpPr/>
              <p:nvPr/>
            </p:nvSpPr>
            <p:spPr>
              <a:xfrm rot="21312177">
                <a:off x="1921929" y="1227252"/>
                <a:ext cx="26511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34" name="Rectangle"/>
              <p:cNvSpPr/>
              <p:nvPr/>
            </p:nvSpPr>
            <p:spPr>
              <a:xfrm rot="696741">
                <a:off x="1783817" y="1657465"/>
                <a:ext cx="2381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35" name="Rectangle"/>
              <p:cNvSpPr/>
              <p:nvPr/>
            </p:nvSpPr>
            <p:spPr>
              <a:xfrm rot="1529990">
                <a:off x="1648879" y="1860665"/>
                <a:ext cx="222251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36" name="Shape"/>
              <p:cNvSpPr/>
              <p:nvPr/>
            </p:nvSpPr>
            <p:spPr>
              <a:xfrm>
                <a:off x="1345667" y="1338377"/>
                <a:ext cx="323851" cy="190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7788" y="21600"/>
                    </a:moveTo>
                    <a:lnTo>
                      <a:pt x="21600" y="2160"/>
                    </a:lnTo>
                    <a:lnTo>
                      <a:pt x="4447" y="0"/>
                    </a:lnTo>
                    <a:lnTo>
                      <a:pt x="0" y="19440"/>
                    </a:lnTo>
                    <a:lnTo>
                      <a:pt x="3176" y="20520"/>
                    </a:lnTo>
                    <a:lnTo>
                      <a:pt x="6353" y="5400"/>
                    </a:lnTo>
                    <a:lnTo>
                      <a:pt x="10800" y="6480"/>
                    </a:lnTo>
                    <a:lnTo>
                      <a:pt x="8259" y="19440"/>
                    </a:lnTo>
                    <a:lnTo>
                      <a:pt x="10800" y="19440"/>
                    </a:lnTo>
                    <a:lnTo>
                      <a:pt x="13976" y="6480"/>
                    </a:lnTo>
                    <a:lnTo>
                      <a:pt x="17153" y="6480"/>
                    </a:lnTo>
                    <a:lnTo>
                      <a:pt x="14612" y="20520"/>
                    </a:lnTo>
                    <a:lnTo>
                      <a:pt x="17788" y="21600"/>
                    </a:ln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37" name="Shape"/>
              <p:cNvSpPr/>
              <p:nvPr/>
            </p:nvSpPr>
            <p:spPr>
              <a:xfrm>
                <a:off x="26454" y="681152"/>
                <a:ext cx="142876" cy="1238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5840" y="9969"/>
                    </a:moveTo>
                    <a:lnTo>
                      <a:pt x="4320" y="6646"/>
                    </a:lnTo>
                    <a:lnTo>
                      <a:pt x="0" y="8308"/>
                    </a:lnTo>
                    <a:lnTo>
                      <a:pt x="8640" y="21600"/>
                    </a:lnTo>
                    <a:lnTo>
                      <a:pt x="11520" y="19938"/>
                    </a:lnTo>
                    <a:lnTo>
                      <a:pt x="5760" y="9969"/>
                    </a:lnTo>
                    <a:lnTo>
                      <a:pt x="17280" y="14954"/>
                    </a:lnTo>
                    <a:lnTo>
                      <a:pt x="21600" y="11631"/>
                    </a:lnTo>
                    <a:lnTo>
                      <a:pt x="12960" y="0"/>
                    </a:lnTo>
                    <a:lnTo>
                      <a:pt x="10080" y="1662"/>
                    </a:lnTo>
                    <a:lnTo>
                      <a:pt x="15840" y="9969"/>
                    </a:ln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38" name="Shape"/>
              <p:cNvSpPr/>
              <p:nvPr/>
            </p:nvSpPr>
            <p:spPr>
              <a:xfrm>
                <a:off x="150279" y="568440"/>
                <a:ext cx="160339" cy="1412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1549" y="21600"/>
                    </a:moveTo>
                    <a:lnTo>
                      <a:pt x="13901" y="20144"/>
                    </a:lnTo>
                    <a:lnTo>
                      <a:pt x="10265" y="8494"/>
                    </a:lnTo>
                    <a:lnTo>
                      <a:pt x="19034" y="15775"/>
                    </a:lnTo>
                    <a:lnTo>
                      <a:pt x="21600" y="14319"/>
                    </a:lnTo>
                    <a:lnTo>
                      <a:pt x="17750" y="0"/>
                    </a:lnTo>
                    <a:lnTo>
                      <a:pt x="15184" y="2912"/>
                    </a:lnTo>
                    <a:lnTo>
                      <a:pt x="17750" y="9951"/>
                    </a:lnTo>
                    <a:lnTo>
                      <a:pt x="10265" y="5582"/>
                    </a:lnTo>
                    <a:lnTo>
                      <a:pt x="7699" y="7038"/>
                    </a:lnTo>
                    <a:lnTo>
                      <a:pt x="9624" y="16503"/>
                    </a:lnTo>
                    <a:lnTo>
                      <a:pt x="3850" y="9951"/>
                    </a:lnTo>
                    <a:lnTo>
                      <a:pt x="0" y="12863"/>
                    </a:lnTo>
                    <a:lnTo>
                      <a:pt x="11549" y="21600"/>
                    </a:ln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39" name="Shape"/>
              <p:cNvSpPr/>
              <p:nvPr/>
            </p:nvSpPr>
            <p:spPr>
              <a:xfrm>
                <a:off x="1071029" y="1919402"/>
                <a:ext cx="131764" cy="1238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9369" y="21600"/>
                    </a:moveTo>
                    <a:lnTo>
                      <a:pt x="21600" y="13292"/>
                    </a:lnTo>
                    <a:lnTo>
                      <a:pt x="14053" y="0"/>
                    </a:lnTo>
                    <a:lnTo>
                      <a:pt x="0" y="8308"/>
                    </a:lnTo>
                    <a:lnTo>
                      <a:pt x="1561" y="9969"/>
                    </a:lnTo>
                    <a:lnTo>
                      <a:pt x="10930" y="4985"/>
                    </a:lnTo>
                    <a:lnTo>
                      <a:pt x="14053" y="8308"/>
                    </a:lnTo>
                    <a:lnTo>
                      <a:pt x="6246" y="13292"/>
                    </a:lnTo>
                    <a:lnTo>
                      <a:pt x="7807" y="14954"/>
                    </a:lnTo>
                    <a:lnTo>
                      <a:pt x="15614" y="9969"/>
                    </a:lnTo>
                    <a:lnTo>
                      <a:pt x="17176" y="13292"/>
                    </a:lnTo>
                    <a:lnTo>
                      <a:pt x="7807" y="18277"/>
                    </a:lnTo>
                    <a:lnTo>
                      <a:pt x="9369" y="21600"/>
                    </a:ln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40" name="Shape"/>
              <p:cNvSpPr/>
              <p:nvPr/>
            </p:nvSpPr>
            <p:spPr>
              <a:xfrm>
                <a:off x="1488542" y="776402"/>
                <a:ext cx="142876" cy="1143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9000"/>
                    </a:moveTo>
                    <a:lnTo>
                      <a:pt x="15840" y="0"/>
                    </a:lnTo>
                    <a:lnTo>
                      <a:pt x="0" y="10800"/>
                    </a:lnTo>
                    <a:lnTo>
                      <a:pt x="5760" y="21600"/>
                    </a:lnTo>
                    <a:lnTo>
                      <a:pt x="8640" y="19800"/>
                    </a:lnTo>
                    <a:lnTo>
                      <a:pt x="4320" y="12600"/>
                    </a:lnTo>
                    <a:lnTo>
                      <a:pt x="8640" y="9000"/>
                    </a:lnTo>
                    <a:lnTo>
                      <a:pt x="12960" y="16200"/>
                    </a:lnTo>
                    <a:lnTo>
                      <a:pt x="14400" y="14400"/>
                    </a:lnTo>
                    <a:lnTo>
                      <a:pt x="11520" y="7200"/>
                    </a:lnTo>
                    <a:lnTo>
                      <a:pt x="14400" y="3600"/>
                    </a:lnTo>
                    <a:lnTo>
                      <a:pt x="18720" y="12600"/>
                    </a:lnTo>
                    <a:lnTo>
                      <a:pt x="21600" y="9000"/>
                    </a:ln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41" name="Shape"/>
              <p:cNvSpPr/>
              <p:nvPr/>
            </p:nvSpPr>
            <p:spPr>
              <a:xfrm>
                <a:off x="1421867" y="671627"/>
                <a:ext cx="142876" cy="1333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080" y="15429"/>
                    </a:moveTo>
                    <a:lnTo>
                      <a:pt x="17280" y="3086"/>
                    </a:lnTo>
                    <a:lnTo>
                      <a:pt x="15840" y="0"/>
                    </a:lnTo>
                    <a:lnTo>
                      <a:pt x="0" y="10800"/>
                    </a:lnTo>
                    <a:lnTo>
                      <a:pt x="1440" y="13886"/>
                    </a:lnTo>
                    <a:lnTo>
                      <a:pt x="12960" y="6171"/>
                    </a:lnTo>
                    <a:lnTo>
                      <a:pt x="4320" y="18514"/>
                    </a:lnTo>
                    <a:lnTo>
                      <a:pt x="5760" y="21600"/>
                    </a:lnTo>
                    <a:lnTo>
                      <a:pt x="21600" y="10800"/>
                    </a:lnTo>
                    <a:lnTo>
                      <a:pt x="20160" y="7714"/>
                    </a:lnTo>
                    <a:lnTo>
                      <a:pt x="10080" y="15429"/>
                    </a:ln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42" name="Triangle"/>
              <p:cNvSpPr/>
              <p:nvPr/>
            </p:nvSpPr>
            <p:spPr>
              <a:xfrm>
                <a:off x="5817" y="2451215"/>
                <a:ext cx="12701" cy="19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43" name="Shape"/>
              <p:cNvSpPr/>
              <p:nvPr/>
            </p:nvSpPr>
            <p:spPr>
              <a:xfrm>
                <a:off x="7404" y="416040"/>
                <a:ext cx="47626" cy="762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2960" y="21600"/>
                    </a:moveTo>
                    <a:lnTo>
                      <a:pt x="21600" y="18900"/>
                    </a:lnTo>
                    <a:lnTo>
                      <a:pt x="0" y="0"/>
                    </a:lnTo>
                    <a:lnTo>
                      <a:pt x="0" y="10800"/>
                    </a:lnTo>
                    <a:lnTo>
                      <a:pt x="12960" y="21600"/>
                    </a:ln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44" name="Shape"/>
              <p:cNvSpPr/>
              <p:nvPr/>
            </p:nvSpPr>
            <p:spPr>
              <a:xfrm>
                <a:off x="7404" y="2460740"/>
                <a:ext cx="57151" cy="1047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lnTo>
                      <a:pt x="14400" y="0"/>
                    </a:lnTo>
                    <a:lnTo>
                      <a:pt x="0" y="11782"/>
                    </a:lnTo>
                    <a:lnTo>
                      <a:pt x="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45" name="Rectangle"/>
              <p:cNvSpPr/>
              <p:nvPr/>
            </p:nvSpPr>
            <p:spPr>
              <a:xfrm rot="244926">
                <a:off x="1864779" y="1441565"/>
                <a:ext cx="25558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46" name="Rectangle"/>
              <p:cNvSpPr/>
              <p:nvPr/>
            </p:nvSpPr>
            <p:spPr>
              <a:xfrm rot="16001411">
                <a:off x="456667" y="147752"/>
                <a:ext cx="21907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47" name="Shape"/>
              <p:cNvSpPr/>
              <p:nvPr/>
            </p:nvSpPr>
            <p:spPr>
              <a:xfrm>
                <a:off x="216954" y="2034159"/>
                <a:ext cx="224302" cy="2424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94" h="21419" fill="norm" stroke="1" extrusionOk="0">
                    <a:moveTo>
                      <a:pt x="0" y="14125"/>
                    </a:moveTo>
                    <a:cubicBezTo>
                      <a:pt x="900" y="19455"/>
                      <a:pt x="3750" y="21419"/>
                      <a:pt x="8850" y="21419"/>
                    </a:cubicBezTo>
                    <a:cubicBezTo>
                      <a:pt x="16650" y="21138"/>
                      <a:pt x="15900" y="18053"/>
                      <a:pt x="17550" y="16650"/>
                    </a:cubicBezTo>
                    <a:cubicBezTo>
                      <a:pt x="17850" y="8375"/>
                      <a:pt x="12600" y="11601"/>
                      <a:pt x="9300" y="7533"/>
                    </a:cubicBezTo>
                    <a:cubicBezTo>
                      <a:pt x="8850" y="5710"/>
                      <a:pt x="11700" y="1362"/>
                      <a:pt x="15600" y="4588"/>
                    </a:cubicBezTo>
                    <a:cubicBezTo>
                      <a:pt x="16200" y="5570"/>
                      <a:pt x="16650" y="6972"/>
                      <a:pt x="17550" y="7253"/>
                    </a:cubicBezTo>
                    <a:cubicBezTo>
                      <a:pt x="18450" y="7533"/>
                      <a:pt x="21600" y="7533"/>
                      <a:pt x="21150" y="6411"/>
                    </a:cubicBezTo>
                    <a:cubicBezTo>
                      <a:pt x="20700" y="5289"/>
                      <a:pt x="18900" y="520"/>
                      <a:pt x="14550" y="100"/>
                    </a:cubicBezTo>
                    <a:cubicBezTo>
                      <a:pt x="11550" y="-181"/>
                      <a:pt x="7200" y="-181"/>
                      <a:pt x="5400" y="4448"/>
                    </a:cubicBezTo>
                    <a:cubicBezTo>
                      <a:pt x="2250" y="12302"/>
                      <a:pt x="12450" y="10900"/>
                      <a:pt x="13500" y="14827"/>
                    </a:cubicBezTo>
                    <a:cubicBezTo>
                      <a:pt x="14400" y="18053"/>
                      <a:pt x="5100" y="20437"/>
                      <a:pt x="4200" y="13985"/>
                    </a:cubicBezTo>
                    <a:cubicBezTo>
                      <a:pt x="1800" y="14406"/>
                      <a:pt x="2250" y="13564"/>
                      <a:pt x="0" y="14125"/>
                    </a:cubicBez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48" name="Shape"/>
              <p:cNvSpPr/>
              <p:nvPr/>
            </p:nvSpPr>
            <p:spPr>
              <a:xfrm rot="18742963">
                <a:off x="978830" y="1997913"/>
                <a:ext cx="105920" cy="1086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94" h="21419" fill="norm" stroke="1" extrusionOk="0">
                    <a:moveTo>
                      <a:pt x="0" y="14125"/>
                    </a:moveTo>
                    <a:cubicBezTo>
                      <a:pt x="900" y="19455"/>
                      <a:pt x="3750" y="21419"/>
                      <a:pt x="8850" y="21419"/>
                    </a:cubicBezTo>
                    <a:cubicBezTo>
                      <a:pt x="16650" y="21138"/>
                      <a:pt x="15900" y="18053"/>
                      <a:pt x="17550" y="16650"/>
                    </a:cubicBezTo>
                    <a:cubicBezTo>
                      <a:pt x="16950" y="6411"/>
                      <a:pt x="12600" y="11601"/>
                      <a:pt x="9300" y="7533"/>
                    </a:cubicBezTo>
                    <a:cubicBezTo>
                      <a:pt x="8850" y="5710"/>
                      <a:pt x="11700" y="1362"/>
                      <a:pt x="15600" y="4588"/>
                    </a:cubicBezTo>
                    <a:cubicBezTo>
                      <a:pt x="16200" y="5570"/>
                      <a:pt x="16650" y="6972"/>
                      <a:pt x="17550" y="7253"/>
                    </a:cubicBezTo>
                    <a:cubicBezTo>
                      <a:pt x="18450" y="7533"/>
                      <a:pt x="21600" y="7533"/>
                      <a:pt x="21150" y="6411"/>
                    </a:cubicBezTo>
                    <a:cubicBezTo>
                      <a:pt x="20700" y="5289"/>
                      <a:pt x="18900" y="520"/>
                      <a:pt x="14550" y="100"/>
                    </a:cubicBezTo>
                    <a:cubicBezTo>
                      <a:pt x="11550" y="-181"/>
                      <a:pt x="7200" y="-181"/>
                      <a:pt x="5400" y="4448"/>
                    </a:cubicBezTo>
                    <a:cubicBezTo>
                      <a:pt x="2250" y="12302"/>
                      <a:pt x="12450" y="10900"/>
                      <a:pt x="13500" y="14827"/>
                    </a:cubicBezTo>
                    <a:cubicBezTo>
                      <a:pt x="14400" y="18053"/>
                      <a:pt x="5100" y="20437"/>
                      <a:pt x="4200" y="13985"/>
                    </a:cubicBezTo>
                    <a:cubicBezTo>
                      <a:pt x="1800" y="14406"/>
                      <a:pt x="2250" y="13564"/>
                      <a:pt x="0" y="14125"/>
                    </a:cubicBez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49" name="Shape"/>
              <p:cNvSpPr/>
              <p:nvPr/>
            </p:nvSpPr>
            <p:spPr>
              <a:xfrm>
                <a:off x="369354" y="333490"/>
                <a:ext cx="552451" cy="20193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17814" y="9883"/>
                    </a:lnTo>
                    <a:lnTo>
                      <a:pt x="21600" y="21600"/>
                    </a:lnTo>
                    <a:lnTo>
                      <a:pt x="3352" y="11479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585A68"/>
                  </a:gs>
                  <a:gs pos="100000">
                    <a:srgbClr val="5B5D6B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50" name="Oval"/>
              <p:cNvSpPr/>
              <p:nvPr/>
            </p:nvSpPr>
            <p:spPr>
              <a:xfrm rot="19915651">
                <a:off x="466192" y="1197090"/>
                <a:ext cx="350838" cy="276226"/>
              </a:xfrm>
              <a:prstGeom prst="ellipse">
                <a:avLst/>
              </a:prstGeom>
              <a:gradFill flip="none" rotWithShape="1">
                <a:gsLst>
                  <a:gs pos="0">
                    <a:srgbClr val="535561"/>
                  </a:gs>
                  <a:gs pos="50000">
                    <a:srgbClr val="5B5D6B"/>
                  </a:gs>
                  <a:gs pos="100000">
                    <a:srgbClr val="535561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</p:grpSp>
      <p:sp>
        <p:nvSpPr>
          <p:cNvPr id="153" name="Title Text"/>
          <p:cNvSpPr txBox="1"/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154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5" name="Slide Number"/>
          <p:cNvSpPr txBox="1"/>
          <p:nvPr>
            <p:ph type="sldNum" sz="quarter" idx="2"/>
          </p:nvPr>
        </p:nvSpPr>
        <p:spPr>
          <a:xfrm>
            <a:off x="8596972" y="6245225"/>
            <a:ext cx="245404" cy="22698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CC"/>
          </a:solidFill>
          <a:uFillTx/>
          <a:latin typeface="Tahoma"/>
          <a:ea typeface="Tahoma"/>
          <a:cs typeface="Tahoma"/>
          <a:sym typeface="Tahom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CC"/>
          </a:solidFill>
          <a:uFillTx/>
          <a:latin typeface="Tahoma"/>
          <a:ea typeface="Tahoma"/>
          <a:cs typeface="Tahoma"/>
          <a:sym typeface="Tahom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CC"/>
          </a:solidFill>
          <a:uFillTx/>
          <a:latin typeface="Tahoma"/>
          <a:ea typeface="Tahoma"/>
          <a:cs typeface="Tahoma"/>
          <a:sym typeface="Tahom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CC"/>
          </a:solidFill>
          <a:uFillTx/>
          <a:latin typeface="Tahoma"/>
          <a:ea typeface="Tahoma"/>
          <a:cs typeface="Tahoma"/>
          <a:sym typeface="Tahom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CC"/>
          </a:solidFill>
          <a:uFillTx/>
          <a:latin typeface="Tahoma"/>
          <a:ea typeface="Tahoma"/>
          <a:cs typeface="Tahoma"/>
          <a:sym typeface="Tahoma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CC"/>
          </a:solidFill>
          <a:uFillTx/>
          <a:latin typeface="Tahoma"/>
          <a:ea typeface="Tahoma"/>
          <a:cs typeface="Tahoma"/>
          <a:sym typeface="Tahoma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CC"/>
          </a:solidFill>
          <a:uFillTx/>
          <a:latin typeface="Tahoma"/>
          <a:ea typeface="Tahoma"/>
          <a:cs typeface="Tahoma"/>
          <a:sym typeface="Tahoma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CC"/>
          </a:solidFill>
          <a:uFillTx/>
          <a:latin typeface="Tahoma"/>
          <a:ea typeface="Tahoma"/>
          <a:cs typeface="Tahoma"/>
          <a:sym typeface="Tahoma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CC"/>
          </a:solidFill>
          <a:uFillTx/>
          <a:latin typeface="Tahoma"/>
          <a:ea typeface="Tahoma"/>
          <a:cs typeface="Tahoma"/>
          <a:sym typeface="Tahoma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A3C145"/>
        </a:buClr>
        <a:buSzPct val="80000"/>
        <a:buFont typeface="Arial"/>
        <a:buChar char="►"/>
        <a:tabLst/>
        <a:defRPr b="0" baseline="0" cap="none" i="0" spc="0" strike="noStrike" sz="32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A3C145"/>
        </a:buClr>
        <a:buSzPct val="100000"/>
        <a:buFont typeface="Arial"/>
        <a:buChar char="▪"/>
        <a:tabLst/>
        <a:defRPr b="0" baseline="0" cap="none" i="0" spc="0" strike="noStrike" sz="32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A3C145"/>
        </a:buClr>
        <a:buSzPct val="80000"/>
        <a:buFont typeface="Arial"/>
        <a:buChar char="►"/>
        <a:tabLst/>
        <a:defRPr b="0" baseline="0" cap="none" i="0" spc="0" strike="noStrike" sz="32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A3C145"/>
        </a:buClr>
        <a:buSzPct val="100000"/>
        <a:buFont typeface="Arial"/>
        <a:buChar char="▪"/>
        <a:tabLst/>
        <a:defRPr b="0" baseline="0" cap="none" i="0" spc="0" strike="noStrike" sz="32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A3C145"/>
        </a:buClr>
        <a:buSzPct val="80000"/>
        <a:buFont typeface="Arial"/>
        <a:buChar char="►"/>
        <a:tabLst/>
        <a:defRPr b="0" baseline="0" cap="none" i="0" spc="0" strike="noStrike" sz="32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A3C145"/>
        </a:buClr>
        <a:buSzPct val="80000"/>
        <a:buFont typeface="Arial"/>
        <a:buChar char=""/>
        <a:tabLst/>
        <a:defRPr b="0" baseline="0" cap="none" i="0" spc="0" strike="noStrike" sz="32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A3C145"/>
        </a:buClr>
        <a:buSzPct val="80000"/>
        <a:buFont typeface="Arial"/>
        <a:buChar char=""/>
        <a:tabLst/>
        <a:defRPr b="0" baseline="0" cap="none" i="0" spc="0" strike="noStrike" sz="32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A3C145"/>
        </a:buClr>
        <a:buSzPct val="80000"/>
        <a:buFont typeface="Arial"/>
        <a:buChar char=""/>
        <a:tabLst/>
        <a:defRPr b="0" baseline="0" cap="none" i="0" spc="0" strike="noStrike" sz="32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A3C145"/>
        </a:buClr>
        <a:buSzPct val="80000"/>
        <a:buFont typeface="Arial"/>
        <a:buChar char=""/>
        <a:tabLst/>
        <a:defRPr b="0" baseline="0" cap="none" i="0" spc="0" strike="noStrike" sz="3200" u="none">
          <a:solidFill>
            <a:srgbClr val="FFFFFF"/>
          </a:solidFill>
          <a:uFillTx/>
          <a:latin typeface="Tahoma"/>
          <a:ea typeface="Tahoma"/>
          <a:cs typeface="Tahoma"/>
          <a:sym typeface="Tahom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Relationship Id="rId4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Παιδιατρικό Ιστορικό (Θεωρία)"/>
          <p:cNvSpPr txBox="1"/>
          <p:nvPr>
            <p:ph type="title" idx="4294967295"/>
          </p:nvPr>
        </p:nvSpPr>
        <p:spPr>
          <a:xfrm>
            <a:off x="685800" y="1768475"/>
            <a:ext cx="7772400" cy="1736725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/>
          <a:p>
            <a:pPr>
              <a:defRPr b="1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Παιδιατρικό Ιστορικό</a:t>
            </a:r>
            <a:br/>
            <a:r>
              <a:t>(Θεωρία)</a:t>
            </a:r>
          </a:p>
        </p:txBody>
      </p:sp>
      <p:sp>
        <p:nvSpPr>
          <p:cNvPr id="179" name="Αγγελική Α Καρατζά…"/>
          <p:cNvSpPr txBox="1"/>
          <p:nvPr>
            <p:ph type="body" sz="half" idx="4294967295"/>
          </p:nvPr>
        </p:nvSpPr>
        <p:spPr>
          <a:xfrm>
            <a:off x="179387" y="3716337"/>
            <a:ext cx="8785226" cy="17526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spcBef>
                <a:spcPts val="600"/>
              </a:spcBef>
              <a:buSzTx/>
              <a:buNone/>
              <a:defRPr b="1"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Αγγελική Α Καρατζά</a:t>
            </a:r>
          </a:p>
          <a:p>
            <a:pPr marL="0" indent="0" algn="ctr">
              <a:spcBef>
                <a:spcPts val="600"/>
              </a:spcBef>
              <a:buSzTx/>
              <a:buNone/>
              <a:defRPr b="1"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Παιδιατρική Κλινική Πανεπιστημίου Πατρών</a:t>
            </a:r>
          </a:p>
        </p:txBody>
      </p:sp>
      <p:pic>
        <p:nvPicPr>
          <p:cNvPr id="180" name="logo-medicine" descr="logo-medic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925" y="44450"/>
            <a:ext cx="704850" cy="8096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Agiantreas" descr="Agiantreas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27987" y="5661025"/>
            <a:ext cx="1014413" cy="1090613"/>
          </a:xfrm>
          <a:prstGeom prst="rect">
            <a:avLst/>
          </a:prstGeom>
          <a:ln>
            <a:solidFill>
              <a:srgbClr val="92D050"/>
            </a:solidFill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Ατομικό αναμνηστικό"/>
          <p:cNvSpPr txBox="1"/>
          <p:nvPr>
            <p:ph type="title" idx="4294967295"/>
          </p:nvPr>
        </p:nvSpPr>
        <p:spPr>
          <a:xfrm>
            <a:off x="301625" y="228599"/>
            <a:ext cx="854075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Ατομικό αναμνηστικό</a:t>
            </a:r>
          </a:p>
        </p:txBody>
      </p:sp>
      <p:sp>
        <p:nvSpPr>
          <p:cNvPr id="225" name="Διατροφή και καμπύλες ανάπτυξης…"/>
          <p:cNvSpPr txBox="1"/>
          <p:nvPr>
            <p:ph type="body" idx="4294967295"/>
          </p:nvPr>
        </p:nvSpPr>
        <p:spPr>
          <a:xfrm>
            <a:off x="301625" y="1412874"/>
            <a:ext cx="8540750" cy="449897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Διατροφή και καμπύλες ανάπτυξης</a:t>
            </a:r>
          </a:p>
          <a:p>
            <a:pPr>
              <a:lnSpc>
                <a:spcPct val="80000"/>
              </a:lnSpc>
              <a:spcBef>
                <a:spcPts val="500"/>
              </a:spcBef>
              <a:buSzTx/>
              <a:buNone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Μητρικός θηλασμός</a:t>
            </a:r>
          </a:p>
          <a:p>
            <a:pPr>
              <a:lnSpc>
                <a:spcPct val="80000"/>
              </a:lnSpc>
              <a:spcBef>
                <a:spcPts val="500"/>
              </a:spcBef>
              <a:buSzTx/>
              <a:buNone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Ηλικία εισαγωγής στερεών τροφών</a:t>
            </a:r>
          </a:p>
          <a:p>
            <a:pPr>
              <a:lnSpc>
                <a:spcPct val="80000"/>
              </a:lnSpc>
              <a:spcBef>
                <a:spcPts val="500"/>
              </a:spcBef>
              <a:buSzTx/>
              <a:buNone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Διαιτητικά προβλήματα</a:t>
            </a:r>
          </a:p>
          <a:p>
            <a:pPr>
              <a:lnSpc>
                <a:spcPct val="80000"/>
              </a:lnSpc>
              <a:spcBef>
                <a:spcPts val="500"/>
              </a:spcBef>
              <a:buSzTx/>
              <a:buNone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Ειδική δίαιτα</a:t>
            </a:r>
          </a:p>
          <a:p>
            <a:pPr>
              <a:lnSpc>
                <a:spcPct val="80000"/>
              </a:lnSpc>
              <a:buSzTx/>
              <a:buNone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</a:p>
          <a:p>
            <a:pPr>
              <a:lnSpc>
                <a:spcPct val="8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Ψυχοκινητική εξέλιξη</a:t>
            </a:r>
          </a:p>
          <a:p>
            <a:pPr>
              <a:lnSpc>
                <a:spcPct val="80000"/>
              </a:lnSpc>
              <a:spcBef>
                <a:spcPts val="500"/>
              </a:spcBef>
              <a:buSzTx/>
              <a:buNone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Αδρή κινητικότητα</a:t>
            </a:r>
          </a:p>
          <a:p>
            <a:pPr>
              <a:lnSpc>
                <a:spcPct val="80000"/>
              </a:lnSpc>
              <a:spcBef>
                <a:spcPts val="500"/>
              </a:spcBef>
              <a:buSzTx/>
              <a:buNone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Ομιλία - Ακοή</a:t>
            </a:r>
          </a:p>
          <a:p>
            <a:pPr>
              <a:lnSpc>
                <a:spcPct val="80000"/>
              </a:lnSpc>
              <a:spcBef>
                <a:spcPts val="500"/>
              </a:spcBef>
              <a:buSzTx/>
              <a:buNone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Λεπτή κινητικότητα - Όραση</a:t>
            </a:r>
          </a:p>
          <a:p>
            <a:pPr>
              <a:lnSpc>
                <a:spcPct val="80000"/>
              </a:lnSpc>
              <a:spcBef>
                <a:spcPts val="500"/>
              </a:spcBef>
              <a:buSzTx/>
              <a:buNone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Ψυχολογική ανάπτυξη–κοινωνικότητα - συμπεριφορά</a:t>
            </a:r>
            <a:r>
              <a:rPr sz="2000"/>
              <a:t> </a:t>
            </a:r>
          </a:p>
        </p:txBody>
      </p:sp>
      <p:pic>
        <p:nvPicPr>
          <p:cNvPr id="226" name="logo-medicine" descr="logo-medic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925" y="44450"/>
            <a:ext cx="704850" cy="809625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Agiantreas" descr="Agiantreas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27987" y="5661025"/>
            <a:ext cx="1014413" cy="1090613"/>
          </a:xfrm>
          <a:prstGeom prst="rect">
            <a:avLst/>
          </a:prstGeom>
          <a:ln>
            <a:solidFill>
              <a:srgbClr val="92D050"/>
            </a:solidFill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0075" y="776287"/>
            <a:ext cx="8162925" cy="54514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5312" y="738187"/>
            <a:ext cx="7953376" cy="53816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http://www.columbia.edu/itc/hs/medical/residency/peds/new_compeds_site/images/blockskills.jpg" descr="http://www.columbia.edu/itc/hs/medical/residency/peds/new_compeds_site/images/blockskills.jpg"/>
          <p:cNvPicPr>
            <a:picLocks noChangeAspect="1"/>
          </p:cNvPicPr>
          <p:nvPr/>
        </p:nvPicPr>
        <p:blipFill>
          <a:blip r:embed="rId2">
            <a:extLst/>
          </a:blip>
          <a:srcRect l="3683" t="0" r="4815" b="0"/>
          <a:stretch>
            <a:fillRect/>
          </a:stretch>
        </p:blipFill>
        <p:spPr>
          <a:xfrm>
            <a:off x="5435600" y="1123950"/>
            <a:ext cx="2736850" cy="4767263"/>
          </a:xfrm>
          <a:prstGeom prst="rect">
            <a:avLst/>
          </a:prstGeom>
          <a:ln w="12700">
            <a:miter lim="400000"/>
          </a:ln>
        </p:spPr>
      </p:pic>
      <p:pic>
        <p:nvPicPr>
          <p:cNvPr id="234" name="http://image.slidesharecdn.com/developmentalassessmentforresidents-140526233401-phpapp02/95/developmental-assessment-for-residents-and-mrcpch-exams-29-638.jpg?cb=1401165621" descr="http://image.slidesharecdn.com/developmentalassessmentforresidents-140526233401-phpapp02/95/developmental-assessment-for-residents-and-mrcpch-exams-29-638.jpg?cb=140116562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5687" y="2420937"/>
            <a:ext cx="3587751" cy="2693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Ατομικό αναμνηστικό"/>
          <p:cNvSpPr txBox="1"/>
          <p:nvPr>
            <p:ph type="title" idx="4294967295"/>
          </p:nvPr>
        </p:nvSpPr>
        <p:spPr>
          <a:xfrm>
            <a:off x="301625" y="228599"/>
            <a:ext cx="854075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Ατομικό αναμνηστικό</a:t>
            </a:r>
          </a:p>
        </p:txBody>
      </p:sp>
      <p:sp>
        <p:nvSpPr>
          <p:cNvPr id="237" name="Ύπνος – παιχνίδι – σχολείο – σεξουαλικότητα - προσωπικότητα…"/>
          <p:cNvSpPr txBox="1"/>
          <p:nvPr>
            <p:ph type="body" idx="4294967295"/>
          </p:nvPr>
        </p:nvSpPr>
        <p:spPr>
          <a:xfrm>
            <a:off x="301625" y="1600199"/>
            <a:ext cx="8540750" cy="449897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Ύπνος – παιχνίδι – σχολείο – σεξουαλικότητα - προσωπικότητα </a:t>
            </a: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Εμβολιασμοί</a:t>
            </a: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Screening tests – άλλες εξετάσεις</a:t>
            </a: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Αλλεργίες – χρόνιες νόσοι</a:t>
            </a: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Προηγούμενες νόσοι – νοσηλείες – εγχειρήσεις</a:t>
            </a: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Επαφή με λοιμώδη νοσήματα – γενική κατάσταση - φάρμακα</a:t>
            </a:r>
          </a:p>
        </p:txBody>
      </p:sp>
      <p:pic>
        <p:nvPicPr>
          <p:cNvPr id="238" name="Agiantreas" descr="Agiantreas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27987" y="5661025"/>
            <a:ext cx="1014413" cy="1090613"/>
          </a:xfrm>
          <a:prstGeom prst="rect">
            <a:avLst/>
          </a:prstGeom>
          <a:ln>
            <a:solidFill>
              <a:srgbClr val="92D050"/>
            </a:solidFill>
          </a:ln>
        </p:spPr>
      </p:pic>
      <p:pic>
        <p:nvPicPr>
          <p:cNvPr id="239" name="logo-medicine" descr="logo-medicin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925" y="44450"/>
            <a:ext cx="704850" cy="8096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Ατομικό αναμνηστικό"/>
          <p:cNvSpPr txBox="1"/>
          <p:nvPr>
            <p:ph type="title" idx="4294967295"/>
          </p:nvPr>
        </p:nvSpPr>
        <p:spPr>
          <a:xfrm>
            <a:off x="301625" y="228599"/>
            <a:ext cx="854075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Ατομικό αναμνηστικό</a:t>
            </a:r>
          </a:p>
        </p:txBody>
      </p:sp>
      <p:sp>
        <p:nvSpPr>
          <p:cNvPr id="242" name="Αλλεργία στα φυστίκια…"/>
          <p:cNvSpPr txBox="1"/>
          <p:nvPr>
            <p:ph type="body" idx="4294967295"/>
          </p:nvPr>
        </p:nvSpPr>
        <p:spPr>
          <a:xfrm>
            <a:off x="301625" y="1600199"/>
            <a:ext cx="8540750" cy="449897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Αλλεργία στα φυστίκια</a:t>
            </a: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Άσθμα</a:t>
            </a:r>
            <a:r>
              <a:t> </a:t>
            </a:r>
            <a:r>
              <a:t>από 4ετίας - βήχας στην άσκηση</a:t>
            </a:r>
            <a:r>
              <a:t> </a:t>
            </a: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Φάρμακα</a:t>
            </a:r>
          </a:p>
          <a:p>
            <a:pPr>
              <a:spcBef>
                <a:spcPts val="600"/>
              </a:spcBef>
              <a:buSzTx/>
              <a:buNone/>
              <a:defRPr sz="2800">
                <a:solidFill>
                  <a:srgbClr val="A3C145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- </a:t>
            </a:r>
            <a:r>
              <a:t>Beclomethasone 200 </a:t>
            </a:r>
            <a:r>
              <a:t>μ</a:t>
            </a:r>
            <a:r>
              <a:t>g x 2</a:t>
            </a:r>
          </a:p>
          <a:p>
            <a:pPr>
              <a:spcBef>
                <a:spcPts val="600"/>
              </a:spcBef>
              <a:buSzTx/>
              <a:buNone/>
              <a:defRPr sz="2800">
                <a:solidFill>
                  <a:srgbClr val="A3C145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- </a:t>
            </a:r>
            <a:r>
              <a:t>Salbutamol PRN</a:t>
            </a:r>
          </a:p>
          <a:p>
            <a:pPr>
              <a:spcBef>
                <a:spcPts val="600"/>
              </a:spcBef>
              <a:defRPr sz="2800">
                <a:solidFill>
                  <a:srgbClr val="A3C145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 </a:t>
            </a:r>
            <a:r>
              <a:rPr>
                <a:solidFill>
                  <a:srgbClr val="FFFFFF"/>
                </a:solidFill>
              </a:rPr>
              <a:t>Μαθήτρια Α’ Δημοτικού</a:t>
            </a:r>
          </a:p>
        </p:txBody>
      </p:sp>
      <p:pic>
        <p:nvPicPr>
          <p:cNvPr id="243" name="Agiantreas" descr="Agiantreas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27987" y="5661025"/>
            <a:ext cx="1014413" cy="1090613"/>
          </a:xfrm>
          <a:prstGeom prst="rect">
            <a:avLst/>
          </a:prstGeom>
          <a:ln>
            <a:solidFill>
              <a:srgbClr val="92D050"/>
            </a:solidFill>
          </a:ln>
        </p:spPr>
      </p:pic>
      <p:pic>
        <p:nvPicPr>
          <p:cNvPr id="244" name="logo-medicine" descr="logo-medicin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925" y="44450"/>
            <a:ext cx="704850" cy="8096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Οικογενειακό αναμνηστικό"/>
          <p:cNvSpPr txBox="1"/>
          <p:nvPr>
            <p:ph type="title" idx="4294967295"/>
          </p:nvPr>
        </p:nvSpPr>
        <p:spPr>
          <a:xfrm>
            <a:off x="301625" y="228599"/>
            <a:ext cx="854075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Οικογενειακό αναμνηστικό</a:t>
            </a:r>
          </a:p>
        </p:txBody>
      </p:sp>
      <p:sp>
        <p:nvSpPr>
          <p:cNvPr id="247" name="Κληρονομικό ιστορικό…"/>
          <p:cNvSpPr txBox="1"/>
          <p:nvPr>
            <p:ph type="body" idx="4294967295"/>
          </p:nvPr>
        </p:nvSpPr>
        <p:spPr>
          <a:xfrm>
            <a:off x="301625" y="1600199"/>
            <a:ext cx="8540750" cy="449897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Κληρονομικό ιστορικό</a:t>
            </a: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Κοινωνικο-οικονομική κατάσταση</a:t>
            </a:r>
          </a:p>
          <a:p>
            <a:pPr>
              <a:spcBef>
                <a:spcPts val="600"/>
              </a:spcBef>
              <a:buSzTx/>
              <a:buNone/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- Επάγγελμα γονέων</a:t>
            </a:r>
          </a:p>
          <a:p>
            <a:pPr>
              <a:spcBef>
                <a:spcPts val="600"/>
              </a:spcBef>
              <a:buSzTx/>
              <a:buNone/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- Μέλη οικογένειας</a:t>
            </a:r>
          </a:p>
          <a:p>
            <a:pPr>
              <a:spcBef>
                <a:spcPts val="600"/>
              </a:spcBef>
              <a:buSzTx/>
              <a:buNone/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- Διαμονή</a:t>
            </a:r>
          </a:p>
          <a:p>
            <a:pPr>
              <a:spcBef>
                <a:spcPts val="600"/>
              </a:spcBef>
              <a:buSzTx/>
              <a:buNone/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- Σχολείο - παιδικός σταθμός</a:t>
            </a: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Μία τυπική ημέρα του παιδιού</a:t>
            </a:r>
          </a:p>
        </p:txBody>
      </p:sp>
      <p:pic>
        <p:nvPicPr>
          <p:cNvPr id="248" name="Agiantreas" descr="Agiantreas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27987" y="5661025"/>
            <a:ext cx="1014413" cy="1090613"/>
          </a:xfrm>
          <a:prstGeom prst="rect">
            <a:avLst/>
          </a:prstGeom>
          <a:ln>
            <a:solidFill>
              <a:srgbClr val="92D050"/>
            </a:solidFill>
          </a:ln>
        </p:spPr>
      </p:pic>
      <p:pic>
        <p:nvPicPr>
          <p:cNvPr id="249" name="logo-medicine" descr="logo-medicin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925" y="44450"/>
            <a:ext cx="704850" cy="809625"/>
          </a:xfrm>
          <a:prstGeom prst="rect">
            <a:avLst/>
          </a:prstGeom>
          <a:ln w="12700">
            <a:miter lim="400000"/>
          </a:ln>
        </p:spPr>
      </p:pic>
      <p:pic>
        <p:nvPicPr>
          <p:cNvPr id="250" name="logo-medicine" descr="logo-medicin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7325" y="196850"/>
            <a:ext cx="704850" cy="8096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Γενεαλογικό δεντρο"/>
          <p:cNvSpPr txBox="1"/>
          <p:nvPr>
            <p:ph type="title" idx="4294967295"/>
          </p:nvPr>
        </p:nvSpPr>
        <p:spPr>
          <a:xfrm>
            <a:off x="301625" y="228599"/>
            <a:ext cx="854075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Γενεαλογικό δεντρο</a:t>
            </a:r>
          </a:p>
        </p:txBody>
      </p:sp>
      <p:sp>
        <p:nvSpPr>
          <p:cNvPr id="253" name="Line"/>
          <p:cNvSpPr/>
          <p:nvPr/>
        </p:nvSpPr>
        <p:spPr>
          <a:xfrm>
            <a:off x="4211637" y="2565400"/>
            <a:ext cx="1" cy="1295400"/>
          </a:xfrm>
          <a:prstGeom prst="line">
            <a:avLst/>
          </a:prstGeom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4" name="Line"/>
          <p:cNvSpPr/>
          <p:nvPr/>
        </p:nvSpPr>
        <p:spPr>
          <a:xfrm>
            <a:off x="1835150" y="3860800"/>
            <a:ext cx="4824413" cy="0"/>
          </a:xfrm>
          <a:prstGeom prst="line">
            <a:avLst/>
          </a:prstGeom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5" name="Line"/>
          <p:cNvSpPr/>
          <p:nvPr/>
        </p:nvSpPr>
        <p:spPr>
          <a:xfrm>
            <a:off x="6659562" y="3860800"/>
            <a:ext cx="1" cy="360363"/>
          </a:xfrm>
          <a:prstGeom prst="line">
            <a:avLst/>
          </a:prstGeom>
          <a:ln>
            <a:solidFill>
              <a:srgbClr val="FFFFFF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6" name="Line"/>
          <p:cNvSpPr/>
          <p:nvPr/>
        </p:nvSpPr>
        <p:spPr>
          <a:xfrm>
            <a:off x="1835150" y="3860800"/>
            <a:ext cx="0" cy="360363"/>
          </a:xfrm>
          <a:prstGeom prst="line">
            <a:avLst/>
          </a:prstGeom>
          <a:ln>
            <a:solidFill>
              <a:srgbClr val="FFFFFF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259" name="Group"/>
          <p:cNvGrpSpPr/>
          <p:nvPr/>
        </p:nvGrpSpPr>
        <p:grpSpPr>
          <a:xfrm>
            <a:off x="1619250" y="4365625"/>
            <a:ext cx="431800" cy="431800"/>
            <a:chOff x="0" y="0"/>
            <a:chExt cx="431800" cy="431800"/>
          </a:xfrm>
        </p:grpSpPr>
        <p:sp>
          <p:nvSpPr>
            <p:cNvPr id="257" name="Square"/>
            <p:cNvSpPr/>
            <p:nvPr/>
          </p:nvSpPr>
          <p:spPr>
            <a:xfrm>
              <a:off x="0" y="0"/>
              <a:ext cx="431800" cy="431800"/>
            </a:xfrm>
            <a:prstGeom prst="rect">
              <a:avLst/>
            </a:prstGeom>
            <a:solidFill>
              <a:srgbClr val="A3C145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58" name="3"/>
            <p:cNvSpPr txBox="1"/>
            <p:nvPr/>
          </p:nvSpPr>
          <p:spPr>
            <a:xfrm>
              <a:off x="91053" y="30479"/>
              <a:ext cx="249694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262" name="Group"/>
          <p:cNvGrpSpPr/>
          <p:nvPr/>
        </p:nvGrpSpPr>
        <p:grpSpPr>
          <a:xfrm>
            <a:off x="6372225" y="4365625"/>
            <a:ext cx="504825" cy="503238"/>
            <a:chOff x="0" y="0"/>
            <a:chExt cx="504825" cy="503237"/>
          </a:xfrm>
        </p:grpSpPr>
        <p:sp>
          <p:nvSpPr>
            <p:cNvPr id="260" name="Circle"/>
            <p:cNvSpPr/>
            <p:nvPr/>
          </p:nvSpPr>
          <p:spPr>
            <a:xfrm>
              <a:off x="0" y="0"/>
              <a:ext cx="504825" cy="503238"/>
            </a:xfrm>
            <a:prstGeom prst="ellipse">
              <a:avLst/>
            </a:prstGeom>
            <a:solidFill>
              <a:srgbClr val="A3C145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61" name="5"/>
            <p:cNvSpPr txBox="1"/>
            <p:nvPr/>
          </p:nvSpPr>
          <p:spPr>
            <a:xfrm>
              <a:off x="127565" y="66198"/>
              <a:ext cx="249695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</a:defRPr>
              </a:lvl1pPr>
            </a:lstStyle>
            <a:p>
              <a:pPr/>
              <a:r>
                <a:t>5</a:t>
              </a:r>
            </a:p>
          </p:txBody>
        </p:sp>
      </p:grpSp>
      <p:sp>
        <p:nvSpPr>
          <p:cNvPr id="263" name="Άσθμα"/>
          <p:cNvSpPr txBox="1"/>
          <p:nvPr/>
        </p:nvSpPr>
        <p:spPr>
          <a:xfrm>
            <a:off x="6156325" y="5300662"/>
            <a:ext cx="85780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pPr/>
            <a:r>
              <a:t>Άσθμα</a:t>
            </a:r>
          </a:p>
        </p:txBody>
      </p:sp>
      <p:grpSp>
        <p:nvGrpSpPr>
          <p:cNvPr id="266" name="Group"/>
          <p:cNvGrpSpPr/>
          <p:nvPr/>
        </p:nvGrpSpPr>
        <p:grpSpPr>
          <a:xfrm>
            <a:off x="2484437" y="2349500"/>
            <a:ext cx="431801" cy="431800"/>
            <a:chOff x="0" y="0"/>
            <a:chExt cx="431800" cy="431800"/>
          </a:xfrm>
        </p:grpSpPr>
        <p:sp>
          <p:nvSpPr>
            <p:cNvPr id="264" name="Square"/>
            <p:cNvSpPr/>
            <p:nvPr/>
          </p:nvSpPr>
          <p:spPr>
            <a:xfrm>
              <a:off x="0" y="0"/>
              <a:ext cx="431800" cy="431800"/>
            </a:xfrm>
            <a:prstGeom prst="rect">
              <a:avLst/>
            </a:prstGeom>
            <a:solidFill>
              <a:srgbClr val="A3C145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65" name="37"/>
            <p:cNvSpPr txBox="1"/>
            <p:nvPr/>
          </p:nvSpPr>
          <p:spPr>
            <a:xfrm>
              <a:off x="18276" y="30479"/>
              <a:ext cx="395248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</a:defRPr>
              </a:lvl1pPr>
            </a:lstStyle>
            <a:p>
              <a:pPr/>
              <a:r>
                <a:t>37</a:t>
              </a:r>
            </a:p>
          </p:txBody>
        </p:sp>
      </p:grpSp>
      <p:grpSp>
        <p:nvGrpSpPr>
          <p:cNvPr id="269" name="Group"/>
          <p:cNvGrpSpPr/>
          <p:nvPr/>
        </p:nvGrpSpPr>
        <p:grpSpPr>
          <a:xfrm>
            <a:off x="5508625" y="2276475"/>
            <a:ext cx="504825" cy="503238"/>
            <a:chOff x="0" y="0"/>
            <a:chExt cx="504825" cy="503237"/>
          </a:xfrm>
        </p:grpSpPr>
        <p:sp>
          <p:nvSpPr>
            <p:cNvPr id="267" name="Circle"/>
            <p:cNvSpPr/>
            <p:nvPr/>
          </p:nvSpPr>
          <p:spPr>
            <a:xfrm>
              <a:off x="0" y="0"/>
              <a:ext cx="504825" cy="503238"/>
            </a:xfrm>
            <a:prstGeom prst="ellipse">
              <a:avLst/>
            </a:prstGeom>
            <a:solidFill>
              <a:srgbClr val="A3C145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68" name="33"/>
            <p:cNvSpPr txBox="1"/>
            <p:nvPr/>
          </p:nvSpPr>
          <p:spPr>
            <a:xfrm>
              <a:off x="54788" y="66198"/>
              <a:ext cx="395249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</a:defRPr>
              </a:lvl1pPr>
            </a:lstStyle>
            <a:p>
              <a:pPr/>
              <a:r>
                <a:t>33</a:t>
              </a:r>
            </a:p>
          </p:txBody>
        </p:sp>
      </p:grpSp>
      <p:sp>
        <p:nvSpPr>
          <p:cNvPr id="270" name="Άσθμα στην παιδική ηλικία"/>
          <p:cNvSpPr txBox="1"/>
          <p:nvPr/>
        </p:nvSpPr>
        <p:spPr>
          <a:xfrm>
            <a:off x="250825" y="2990850"/>
            <a:ext cx="3157089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pPr/>
            <a:r>
              <a:t>Άσθμα στην παιδική ηλικία</a:t>
            </a:r>
          </a:p>
        </p:txBody>
      </p:sp>
      <p:sp>
        <p:nvSpPr>
          <p:cNvPr id="271" name="Line"/>
          <p:cNvSpPr/>
          <p:nvPr/>
        </p:nvSpPr>
        <p:spPr>
          <a:xfrm>
            <a:off x="2987675" y="2565400"/>
            <a:ext cx="2447925" cy="0"/>
          </a:xfrm>
          <a:prstGeom prst="line">
            <a:avLst/>
          </a:prstGeom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72" name="Line"/>
          <p:cNvSpPr/>
          <p:nvPr/>
        </p:nvSpPr>
        <p:spPr>
          <a:xfrm flipV="1">
            <a:off x="5795962" y="4652962"/>
            <a:ext cx="360363" cy="288926"/>
          </a:xfrm>
          <a:prstGeom prst="line">
            <a:avLst/>
          </a:prstGeom>
          <a:ln w="38100">
            <a:solidFill>
              <a:srgbClr val="FFFFFF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Ανασκόπηση συστημάτων (I)"/>
          <p:cNvSpPr txBox="1"/>
          <p:nvPr>
            <p:ph type="title" idx="4294967295"/>
          </p:nvPr>
        </p:nvSpPr>
        <p:spPr>
          <a:xfrm>
            <a:off x="301625" y="228599"/>
            <a:ext cx="854075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b="1"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Ανασκόπηση συστημάτων</a:t>
            </a:r>
            <a:r>
              <a:t> (I)</a:t>
            </a:r>
          </a:p>
        </p:txBody>
      </p:sp>
      <p:sp>
        <p:nvSpPr>
          <p:cNvPr id="275" name="Αναπνευστικό → Βήχας – συριγμός – δύσπνοια…"/>
          <p:cNvSpPr txBox="1"/>
          <p:nvPr>
            <p:ph type="body" idx="4294967295"/>
          </p:nvPr>
        </p:nvSpPr>
        <p:spPr>
          <a:xfrm>
            <a:off x="301625" y="1600199"/>
            <a:ext cx="8662988" cy="449897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339470" indent="-339470" defTabSz="905255">
              <a:lnSpc>
                <a:spcPct val="90000"/>
              </a:lnSpc>
              <a:spcBef>
                <a:spcPts val="600"/>
              </a:spcBef>
              <a:defRPr sz="2772">
                <a:effectLst>
                  <a:outerShdw sx="100000" sy="100000" kx="0" ky="0" algn="b" rotWithShape="0" blurRad="12573" dist="25146" dir="2700000">
                    <a:srgbClr val="000000"/>
                  </a:outerShdw>
                </a:effectLst>
              </a:defRPr>
            </a:pPr>
            <a:r>
              <a:t>Αναπνευστικό </a:t>
            </a:r>
            <a:r>
              <a:rPr sz="2376">
                <a:latin typeface="Symbol"/>
                <a:ea typeface="Symbol"/>
                <a:cs typeface="Symbol"/>
                <a:sym typeface="Symbol"/>
              </a:rPr>
              <a:t>® </a:t>
            </a:r>
            <a:r>
              <a:rPr sz="2376"/>
              <a:t>Βήχας – συριγμός – δύσπνοια</a:t>
            </a:r>
            <a:endParaRPr sz="2376"/>
          </a:p>
          <a:p>
            <a:pPr marL="339470" indent="-339470" defTabSz="905255">
              <a:lnSpc>
                <a:spcPct val="90000"/>
              </a:lnSpc>
              <a:buSzTx/>
              <a:buNone/>
              <a:defRPr sz="2376">
                <a:effectLst>
                  <a:outerShdw sx="100000" sy="100000" kx="0" ky="0" algn="b" rotWithShape="0" blurRad="12573" dist="25146" dir="2700000">
                    <a:srgbClr val="000000"/>
                  </a:outerShdw>
                </a:effectLst>
              </a:defRPr>
            </a:pPr>
          </a:p>
          <a:p>
            <a:pPr marL="339470" indent="-339470" defTabSz="905255">
              <a:lnSpc>
                <a:spcPct val="90000"/>
              </a:lnSpc>
              <a:spcBef>
                <a:spcPts val="600"/>
              </a:spcBef>
              <a:defRPr sz="2772">
                <a:effectLst>
                  <a:outerShdw sx="100000" sy="100000" kx="0" ky="0" algn="b" rotWithShape="0" blurRad="12573" dist="25146" dir="2700000">
                    <a:srgbClr val="000000"/>
                  </a:outerShdw>
                </a:effectLst>
              </a:defRPr>
            </a:pPr>
            <a:r>
              <a:t>Καρδιαγγειακό </a:t>
            </a:r>
            <a:r>
              <a:rPr sz="2376">
                <a:latin typeface="Symbol"/>
                <a:ea typeface="Symbol"/>
                <a:cs typeface="Symbol"/>
                <a:sym typeface="Symbol"/>
              </a:rPr>
              <a:t>® </a:t>
            </a:r>
            <a:r>
              <a:rPr sz="2376"/>
              <a:t>Προκάρδιο άλγος</a:t>
            </a:r>
            <a:endParaRPr sz="2376"/>
          </a:p>
          <a:p>
            <a:pPr marL="339470" indent="-339470" defTabSz="905255">
              <a:lnSpc>
                <a:spcPct val="90000"/>
              </a:lnSpc>
              <a:buSzTx/>
              <a:buNone/>
              <a:defRPr sz="2376">
                <a:effectLst>
                  <a:outerShdw sx="100000" sy="100000" kx="0" ky="0" algn="b" rotWithShape="0" blurRad="12573" dist="25146" dir="2700000">
                    <a:srgbClr val="000000"/>
                  </a:outerShdw>
                </a:effectLst>
              </a:defRPr>
            </a:pPr>
          </a:p>
          <a:p>
            <a:pPr marL="339470" indent="-339470" defTabSz="905255">
              <a:lnSpc>
                <a:spcPct val="90000"/>
              </a:lnSpc>
              <a:spcBef>
                <a:spcPts val="600"/>
              </a:spcBef>
              <a:defRPr sz="2772">
                <a:effectLst>
                  <a:outerShdw sx="100000" sy="100000" kx="0" ky="0" algn="b" rotWithShape="0" blurRad="12573" dist="25146" dir="2700000">
                    <a:srgbClr val="000000"/>
                  </a:outerShdw>
                </a:effectLst>
              </a:defRPr>
            </a:pPr>
            <a:r>
              <a:t>Γαστρεντερικό</a:t>
            </a:r>
            <a:r>
              <a:rPr sz="2376"/>
              <a:t> </a:t>
            </a:r>
            <a:r>
              <a:rPr sz="2376">
                <a:latin typeface="Symbol"/>
                <a:ea typeface="Symbol"/>
                <a:cs typeface="Symbol"/>
                <a:sym typeface="Symbol"/>
              </a:rPr>
              <a:t>® </a:t>
            </a:r>
            <a:r>
              <a:rPr sz="2376"/>
              <a:t>έμετοι – διάρροιες – κοιλιακό άλγος</a:t>
            </a:r>
            <a:endParaRPr sz="2376"/>
          </a:p>
          <a:p>
            <a:pPr marL="339470" indent="-339470" defTabSz="905255">
              <a:lnSpc>
                <a:spcPct val="90000"/>
              </a:lnSpc>
              <a:buSzTx/>
              <a:buNone/>
              <a:defRPr sz="2376">
                <a:effectLst>
                  <a:outerShdw sx="100000" sy="100000" kx="0" ky="0" algn="b" rotWithShape="0" blurRad="12573" dist="25146" dir="2700000">
                    <a:srgbClr val="000000"/>
                  </a:outerShdw>
                </a:effectLst>
              </a:defRPr>
            </a:pPr>
          </a:p>
          <a:p>
            <a:pPr marL="339470" indent="-339470" defTabSz="905255">
              <a:lnSpc>
                <a:spcPct val="90000"/>
              </a:lnSpc>
              <a:spcBef>
                <a:spcPts val="600"/>
              </a:spcBef>
              <a:defRPr sz="2772">
                <a:effectLst>
                  <a:outerShdw sx="100000" sy="100000" kx="0" ky="0" algn="b" rotWithShape="0" blurRad="12573" dist="25146" dir="2700000">
                    <a:srgbClr val="000000"/>
                  </a:outerShdw>
                </a:effectLst>
              </a:defRPr>
            </a:pPr>
            <a:r>
              <a:t>Ουροποιογεννητικό</a:t>
            </a:r>
            <a:r>
              <a:rPr sz="2376"/>
              <a:t> </a:t>
            </a:r>
            <a:r>
              <a:rPr sz="2376">
                <a:latin typeface="Symbol"/>
                <a:ea typeface="Symbol"/>
                <a:cs typeface="Symbol"/>
                <a:sym typeface="Symbol"/>
              </a:rPr>
              <a:t>® </a:t>
            </a:r>
            <a:r>
              <a:rPr sz="2376"/>
              <a:t>ενούρηση – δυσουρικά ενοχλήματα</a:t>
            </a:r>
            <a:endParaRPr sz="2376"/>
          </a:p>
          <a:p>
            <a:pPr marL="339470" indent="-339470" defTabSz="905255">
              <a:lnSpc>
                <a:spcPct val="90000"/>
              </a:lnSpc>
              <a:buSzTx/>
              <a:buNone/>
              <a:defRPr sz="2376">
                <a:effectLst>
                  <a:outerShdw sx="100000" sy="100000" kx="0" ky="0" algn="b" rotWithShape="0" blurRad="12573" dist="25146" dir="2700000">
                    <a:srgbClr val="000000"/>
                  </a:outerShdw>
                </a:effectLst>
              </a:defRPr>
            </a:pPr>
          </a:p>
          <a:p>
            <a:pPr marL="339470" indent="-339470" defTabSz="905255">
              <a:lnSpc>
                <a:spcPct val="90000"/>
              </a:lnSpc>
              <a:spcBef>
                <a:spcPts val="600"/>
              </a:spcBef>
              <a:defRPr sz="2772">
                <a:effectLst>
                  <a:outerShdw sx="100000" sy="100000" kx="0" ky="0" algn="b" rotWithShape="0" blurRad="12573" dist="25146" dir="2700000">
                    <a:srgbClr val="000000"/>
                  </a:outerShdw>
                </a:effectLst>
              </a:defRPr>
            </a:pPr>
            <a:r>
              <a:t>Νευρικό – οφθαλμοί </a:t>
            </a:r>
            <a:r>
              <a:rPr sz="2376">
                <a:latin typeface="Symbol"/>
                <a:ea typeface="Symbol"/>
                <a:cs typeface="Symbol"/>
                <a:sym typeface="Symbol"/>
              </a:rPr>
              <a:t>® </a:t>
            </a:r>
            <a:r>
              <a:rPr sz="2376"/>
              <a:t>σπασμοί - κεφαλαλγία</a:t>
            </a:r>
          </a:p>
        </p:txBody>
      </p:sp>
      <p:pic>
        <p:nvPicPr>
          <p:cNvPr id="276" name="Agiantreas" descr="Agiantreas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27987" y="5661025"/>
            <a:ext cx="1014413" cy="1090613"/>
          </a:xfrm>
          <a:prstGeom prst="rect">
            <a:avLst/>
          </a:prstGeom>
          <a:ln>
            <a:solidFill>
              <a:srgbClr val="92D050"/>
            </a:solidFill>
          </a:ln>
        </p:spPr>
      </p:pic>
      <p:pic>
        <p:nvPicPr>
          <p:cNvPr id="277" name="logo-medicine" descr="logo-medicin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925" y="44450"/>
            <a:ext cx="704850" cy="8096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Ανασκόπηση συστημάτων (II)"/>
          <p:cNvSpPr txBox="1"/>
          <p:nvPr>
            <p:ph type="title" idx="4294967295"/>
          </p:nvPr>
        </p:nvSpPr>
        <p:spPr>
          <a:xfrm>
            <a:off x="301625" y="228599"/>
            <a:ext cx="854075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b="1"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Ανασκόπηση συστημάτων</a:t>
            </a:r>
            <a:r>
              <a:t> (II)</a:t>
            </a:r>
          </a:p>
        </p:txBody>
      </p:sp>
      <p:sp>
        <p:nvSpPr>
          <p:cNvPr id="280" name="ΩΡΛ → ωτίτιδα – βαρυκοϊα…"/>
          <p:cNvSpPr txBox="1"/>
          <p:nvPr>
            <p:ph type="body" idx="4294967295"/>
          </p:nvPr>
        </p:nvSpPr>
        <p:spPr>
          <a:xfrm>
            <a:off x="301625" y="1600199"/>
            <a:ext cx="8540750" cy="449897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ΩΡΛ </a:t>
            </a:r>
            <a:r>
              <a:rPr sz="2400">
                <a:latin typeface="Symbol"/>
                <a:ea typeface="Symbol"/>
                <a:cs typeface="Symbol"/>
                <a:sym typeface="Symbol"/>
              </a:rPr>
              <a:t>® </a:t>
            </a:r>
            <a:r>
              <a:rPr sz="2400"/>
              <a:t>ωτίτιδα – βαρυκοϊα</a:t>
            </a:r>
            <a:endParaRPr sz="2400"/>
          </a:p>
          <a:p>
            <a:pPr>
              <a:lnSpc>
                <a:spcPct val="90000"/>
              </a:lnSpc>
              <a:buSzTx/>
              <a:buNone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</a:p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Μυοσκελετικό</a:t>
            </a:r>
            <a:r>
              <a:rPr sz="2400"/>
              <a:t> </a:t>
            </a:r>
            <a:r>
              <a:rPr sz="2400">
                <a:latin typeface="Symbol"/>
                <a:ea typeface="Symbol"/>
                <a:cs typeface="Symbol"/>
                <a:sym typeface="Symbol"/>
              </a:rPr>
              <a:t>® </a:t>
            </a:r>
            <a:r>
              <a:rPr sz="2400"/>
              <a:t>παραμορφώσεις – αρθραλγία</a:t>
            </a:r>
            <a:endParaRPr sz="2400"/>
          </a:p>
          <a:p>
            <a:pPr>
              <a:lnSpc>
                <a:spcPct val="90000"/>
              </a:lnSpc>
              <a:buSzTx/>
              <a:buNone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</a:p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Δέρμα</a:t>
            </a:r>
            <a:r>
              <a:rPr sz="2400"/>
              <a:t> </a:t>
            </a:r>
            <a:r>
              <a:rPr sz="2400">
                <a:latin typeface="Symbol"/>
                <a:ea typeface="Symbol"/>
                <a:cs typeface="Symbol"/>
                <a:sym typeface="Symbol"/>
              </a:rPr>
              <a:t>® </a:t>
            </a:r>
            <a:r>
              <a:rPr sz="2400"/>
              <a:t>εξάνθημα</a:t>
            </a:r>
            <a:endParaRPr sz="2400"/>
          </a:p>
          <a:p>
            <a:pPr>
              <a:lnSpc>
                <a:spcPct val="90000"/>
              </a:lnSpc>
              <a:buSzTx/>
              <a:buNone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</a:p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Γενικά συμπτώματα </a:t>
            </a:r>
            <a:r>
              <a:rPr sz="2400">
                <a:latin typeface="Symbol"/>
                <a:ea typeface="Symbol"/>
                <a:cs typeface="Symbol"/>
                <a:sym typeface="Symbol"/>
              </a:rPr>
              <a:t>® </a:t>
            </a:r>
            <a:r>
              <a:rPr sz="2400"/>
              <a:t>πυρετός – κόπωση</a:t>
            </a:r>
            <a:endParaRPr sz="2400"/>
          </a:p>
          <a:p>
            <a:pPr>
              <a:lnSpc>
                <a:spcPct val="90000"/>
              </a:lnSpc>
              <a:buSzTx/>
              <a:buNone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</a:p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Νοητική λειτουργία </a:t>
            </a:r>
            <a:r>
              <a:rPr sz="2400">
                <a:latin typeface="Symbol"/>
                <a:ea typeface="Symbol"/>
                <a:cs typeface="Symbol"/>
                <a:sym typeface="Symbol"/>
              </a:rPr>
              <a:t>® </a:t>
            </a:r>
            <a:r>
              <a:rPr sz="2400"/>
              <a:t>συμπεριφορά - συγκέντρωση</a:t>
            </a:r>
          </a:p>
        </p:txBody>
      </p:sp>
      <p:pic>
        <p:nvPicPr>
          <p:cNvPr id="281" name="Agiantreas" descr="Agiantreas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27987" y="5661025"/>
            <a:ext cx="1014413" cy="1090613"/>
          </a:xfrm>
          <a:prstGeom prst="rect">
            <a:avLst/>
          </a:prstGeom>
          <a:ln>
            <a:solidFill>
              <a:srgbClr val="92D050"/>
            </a:solidFill>
          </a:ln>
        </p:spPr>
      </p:pic>
      <p:pic>
        <p:nvPicPr>
          <p:cNvPr id="282" name="logo-medicine" descr="logo-medicin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925" y="44450"/>
            <a:ext cx="704850" cy="8096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Εκπαιδευτικοί στόχοι (Ι)"/>
          <p:cNvSpPr txBox="1"/>
          <p:nvPr>
            <p:ph type="title" idx="4294967295"/>
          </p:nvPr>
        </p:nvSpPr>
        <p:spPr>
          <a:xfrm>
            <a:off x="301625" y="228599"/>
            <a:ext cx="854075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Εκπαιδευτικοί στόχοι (Ι)</a:t>
            </a:r>
          </a:p>
        </p:txBody>
      </p:sp>
      <p:sp>
        <p:nvSpPr>
          <p:cNvPr id="184" name="Κατανόηση διαφορετικότητας του περιεχομένου του παιδιατρικού ιστορικού σε σχέση με εκείνο των ενηλίκων…"/>
          <p:cNvSpPr txBox="1"/>
          <p:nvPr>
            <p:ph type="body" idx="4294967295"/>
          </p:nvPr>
        </p:nvSpPr>
        <p:spPr>
          <a:xfrm>
            <a:off x="301625" y="1600199"/>
            <a:ext cx="8540750" cy="449897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600"/>
              </a:spcBef>
              <a:buClr>
                <a:srgbClr val="92D050"/>
              </a:buClr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Κατανόηση </a:t>
            </a:r>
            <a:r>
              <a:rPr u="sng"/>
              <a:t>διαφορετικότητας του περιεχομένου </a:t>
            </a:r>
            <a:r>
              <a:t>του παιδιατρικού ιστορικού σε σχέση με εκείνο των ενηλίκων</a:t>
            </a:r>
          </a:p>
          <a:p>
            <a:pPr>
              <a:spcBef>
                <a:spcPts val="600"/>
              </a:spcBef>
              <a:buClr>
                <a:srgbClr val="92D050"/>
              </a:buClr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Κατανόηση πώς </a:t>
            </a:r>
            <a:r>
              <a:rPr u="sng"/>
              <a:t>η ηλικία του παιδιού </a:t>
            </a:r>
            <a:r>
              <a:t>επιδρά στον τρόπο λήψης επαρκούς ιστορικού</a:t>
            </a:r>
          </a:p>
          <a:p>
            <a:pPr>
              <a:spcBef>
                <a:spcPts val="600"/>
              </a:spcBef>
              <a:buClr>
                <a:srgbClr val="92D050"/>
              </a:buClr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 </a:t>
            </a:r>
            <a:r>
              <a:rPr u="sng"/>
              <a:t>Εκμάθηση</a:t>
            </a:r>
            <a:r>
              <a:t> λήψης ικανοποιητικού ιστορικού από ασθενείς διαφορετικών ηλικιακών ομάδων (&lt;1 έτους, 1-5 ετών, &gt; 5 ετών) </a:t>
            </a:r>
          </a:p>
        </p:txBody>
      </p:sp>
      <p:pic>
        <p:nvPicPr>
          <p:cNvPr id="185" name="logo-medicine" descr="logo-medic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925" y="44450"/>
            <a:ext cx="704850" cy="8096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86" name="Agiantreas" descr="Agiantreas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27987" y="5661025"/>
            <a:ext cx="1014413" cy="1090613"/>
          </a:xfrm>
          <a:prstGeom prst="rect">
            <a:avLst/>
          </a:prstGeom>
          <a:ln>
            <a:solidFill>
              <a:srgbClr val="92D050"/>
            </a:solidFill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Ειδικοί τύποι ιστορικού"/>
          <p:cNvSpPr txBox="1"/>
          <p:nvPr>
            <p:ph type="title" idx="4294967295"/>
          </p:nvPr>
        </p:nvSpPr>
        <p:spPr>
          <a:xfrm>
            <a:off x="301625" y="228599"/>
            <a:ext cx="854075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Ειδικοί τύποι ιστορικού</a:t>
            </a:r>
          </a:p>
        </p:txBody>
      </p:sp>
      <p:sp>
        <p:nvSpPr>
          <p:cNvPr id="285" name="Περιληπτικό ιστορικό…"/>
          <p:cNvSpPr txBox="1"/>
          <p:nvPr>
            <p:ph type="body" sz="half" idx="4294967295"/>
          </p:nvPr>
        </p:nvSpPr>
        <p:spPr>
          <a:xfrm>
            <a:off x="1309687" y="2105025"/>
            <a:ext cx="6430963" cy="30527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Περιληπτικό ιστορικό </a:t>
            </a:r>
          </a:p>
          <a:p>
            <a:pPr>
              <a:buSzTx/>
              <a:buNone/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(γύρω από το σύμπτωμα)</a:t>
            </a:r>
          </a:p>
          <a:p>
            <a:pPr>
              <a:buSzTx/>
              <a:buNone/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</a:p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Εξειδικευμένο ιστορικό</a:t>
            </a:r>
          </a:p>
        </p:txBody>
      </p:sp>
      <p:pic>
        <p:nvPicPr>
          <p:cNvPr id="286" name="logo-medicine" descr="logo-medic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925" y="44450"/>
            <a:ext cx="704850" cy="809625"/>
          </a:xfrm>
          <a:prstGeom prst="rect">
            <a:avLst/>
          </a:prstGeom>
          <a:ln w="12700">
            <a:miter lim="400000"/>
          </a:ln>
        </p:spPr>
      </p:pic>
      <p:pic>
        <p:nvPicPr>
          <p:cNvPr id="287" name="Agiantreas" descr="Agiantreas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27987" y="5661025"/>
            <a:ext cx="1014413" cy="1090613"/>
          </a:xfrm>
          <a:prstGeom prst="rect">
            <a:avLst/>
          </a:prstGeom>
          <a:ln>
            <a:solidFill>
              <a:srgbClr val="92D050"/>
            </a:solidFill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Ερωτήσεις που πρέπει να απαντηθούν:"/>
          <p:cNvSpPr txBox="1"/>
          <p:nvPr>
            <p:ph type="title" idx="4294967295"/>
          </p:nvPr>
        </p:nvSpPr>
        <p:spPr>
          <a:xfrm>
            <a:off x="352425" y="414337"/>
            <a:ext cx="854075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defTabSz="786384">
              <a:defRPr b="1" sz="3440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Ερωτήσεις που πρέπει να απαντηθούν</a:t>
            </a:r>
            <a:r>
              <a:t>:</a:t>
            </a:r>
          </a:p>
        </p:txBody>
      </p:sp>
      <p:sp>
        <p:nvSpPr>
          <p:cNvPr id="290" name="Γιατί έχει έρθει ο άρρωστος στο γιατρό ;…"/>
          <p:cNvSpPr txBox="1"/>
          <p:nvPr>
            <p:ph type="body" idx="4294967295"/>
          </p:nvPr>
        </p:nvSpPr>
        <p:spPr>
          <a:xfrm>
            <a:off x="301625" y="2060575"/>
            <a:ext cx="8540750" cy="37734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Γιατί έχει έρθει ο άρρωστος στο γιατρό </a:t>
            </a:r>
            <a:r>
              <a:t>;</a:t>
            </a:r>
          </a:p>
          <a:p>
            <a:pPr>
              <a:buSzTx/>
              <a:buNone/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Τι ανησυχεί πραγματικά τον γονέα </a:t>
            </a:r>
            <a:r>
              <a:t>;</a:t>
            </a:r>
          </a:p>
          <a:p>
            <a:pPr>
              <a:buSzTx/>
              <a:buNone/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Γιατί τον ανησυχεί </a:t>
            </a:r>
            <a:r>
              <a:t>;</a:t>
            </a:r>
          </a:p>
        </p:txBody>
      </p:sp>
      <p:pic>
        <p:nvPicPr>
          <p:cNvPr id="291" name="logo-medicine" descr="logo-medic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925" y="44450"/>
            <a:ext cx="704850" cy="809625"/>
          </a:xfrm>
          <a:prstGeom prst="rect">
            <a:avLst/>
          </a:prstGeom>
          <a:ln w="12700">
            <a:miter lim="400000"/>
          </a:ln>
        </p:spPr>
      </p:pic>
      <p:pic>
        <p:nvPicPr>
          <p:cNvPr id="292" name="Agiantreas" descr="Agiantreas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27987" y="5661025"/>
            <a:ext cx="1014413" cy="1090613"/>
          </a:xfrm>
          <a:prstGeom prst="rect">
            <a:avLst/>
          </a:prstGeom>
          <a:ln>
            <a:solidFill>
              <a:srgbClr val="92D050"/>
            </a:solidFill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(Β) Ιδιαιτερότητες παιδιατρικού ιστορικού"/>
          <p:cNvSpPr txBox="1"/>
          <p:nvPr>
            <p:ph type="title" idx="4294967295"/>
          </p:nvPr>
        </p:nvSpPr>
        <p:spPr>
          <a:xfrm>
            <a:off x="301625" y="228599"/>
            <a:ext cx="854075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68680">
              <a:defRPr b="1" sz="342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lvl1pPr>
          </a:lstStyle>
          <a:p>
            <a:pPr/>
            <a:r>
              <a:t>(Β) Ιδιαιτερότητες παιδιατρικού ιστορικού</a:t>
            </a:r>
          </a:p>
        </p:txBody>
      </p:sp>
      <p:sp>
        <p:nvSpPr>
          <p:cNvPr id="295" name="Συλλογή πληροφοριών από 3ο πρόσωπο…"/>
          <p:cNvSpPr txBox="1"/>
          <p:nvPr>
            <p:ph type="body" idx="4294967295"/>
          </p:nvPr>
        </p:nvSpPr>
        <p:spPr>
          <a:xfrm>
            <a:off x="301625" y="2032000"/>
            <a:ext cx="8540750" cy="413385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Συλλογή πληροφοριών από 3ο πρόσωπο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Περιβάλλον λήψης ιστορικού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Η μητέρα είναι συνήθως η πηγή του ιστορικού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Ζητήματα συμμόρφωσης με την αγωγή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Συμμετοχή του παιδιού στο ιστορικό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Πιθανόν από 3-4 ετών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Συνήθως από 8 ετών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Σχεδόν πάντα από 13 ετών</a:t>
            </a:r>
          </a:p>
        </p:txBody>
      </p:sp>
      <p:pic>
        <p:nvPicPr>
          <p:cNvPr id="296" name="Agiantreas" descr="Agiantreas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27987" y="5661025"/>
            <a:ext cx="1014413" cy="1090613"/>
          </a:xfrm>
          <a:prstGeom prst="rect">
            <a:avLst/>
          </a:prstGeom>
          <a:ln>
            <a:solidFill>
              <a:srgbClr val="92D050"/>
            </a:solidFill>
          </a:ln>
        </p:spPr>
      </p:pic>
      <p:pic>
        <p:nvPicPr>
          <p:cNvPr id="297" name="logo-medicine" descr="logo-medicin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925" y="44450"/>
            <a:ext cx="704850" cy="8096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(Β) Ιδιαιτερότητες παιδιατρικού ιστορικού"/>
          <p:cNvSpPr txBox="1"/>
          <p:nvPr>
            <p:ph type="title" idx="4294967295"/>
          </p:nvPr>
        </p:nvSpPr>
        <p:spPr>
          <a:xfrm>
            <a:off x="301625" y="228599"/>
            <a:ext cx="854075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68680">
              <a:defRPr b="1" sz="342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lvl1pPr>
          </a:lstStyle>
          <a:p>
            <a:pPr/>
            <a:r>
              <a:t>(Β) Ιδιαιτερότητες παιδιατρικού ιστορικού</a:t>
            </a:r>
          </a:p>
        </p:txBody>
      </p:sp>
      <p:sp>
        <p:nvSpPr>
          <p:cNvPr id="300" name="Η επικοινωνία με το παιδί κατά τη λήψη του ιστορικού…"/>
          <p:cNvSpPr txBox="1"/>
          <p:nvPr>
            <p:ph type="body" idx="4294967295"/>
          </p:nvPr>
        </p:nvSpPr>
        <p:spPr>
          <a:xfrm>
            <a:off x="301625" y="1600199"/>
            <a:ext cx="8662988" cy="499745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Η επικοινωνία με το παιδί κατά τη λήψη του ιστορικού</a:t>
            </a:r>
          </a:p>
          <a:p>
            <a:pPr algn="just"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«Μυστικά» σχετικά με τα παιδιά</a:t>
            </a:r>
            <a:r>
              <a:t>:</a:t>
            </a:r>
          </a:p>
          <a:p>
            <a:pPr algn="just">
              <a:spcBef>
                <a:spcPts val="600"/>
              </a:spcBef>
              <a:buSzTx/>
              <a:buNone/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</a:t>
            </a:r>
            <a:r>
              <a:rPr sz="2400"/>
              <a:t>Ψιθυριστή ομιλία</a:t>
            </a:r>
            <a:endParaRPr sz="2400"/>
          </a:p>
          <a:p>
            <a:pPr algn="just">
              <a:spcBef>
                <a:spcPts val="500"/>
              </a:spcBef>
              <a:buSzTx/>
              <a:buNone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Όχι «αφ’υψηλού»</a:t>
            </a:r>
          </a:p>
          <a:p>
            <a:pPr algn="just">
              <a:spcBef>
                <a:spcPts val="500"/>
              </a:spcBef>
              <a:buSzTx/>
              <a:buNone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Γελάστε μόνο όταν αστειεύονται</a:t>
            </a:r>
          </a:p>
          <a:p>
            <a:pPr algn="just">
              <a:spcBef>
                <a:spcPts val="500"/>
              </a:spcBef>
              <a:buSzTx/>
              <a:buNone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Μην αστειεύεστε υπερβολικά</a:t>
            </a:r>
          </a:p>
          <a:p>
            <a:pPr>
              <a:spcBef>
                <a:spcPts val="500"/>
              </a:spcBef>
              <a:buSzTx/>
              <a:buNone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Αποτρέψτε τους γονείς από το να τα 	 		  </a:t>
            </a:r>
          </a:p>
          <a:p>
            <a:pPr>
              <a:spcBef>
                <a:spcPts val="500"/>
              </a:spcBef>
              <a:buSzTx/>
              <a:buNone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            μαλώνουν ή να τα προσβάλλουν μπροστά σας</a:t>
            </a:r>
          </a:p>
        </p:txBody>
      </p:sp>
      <p:pic>
        <p:nvPicPr>
          <p:cNvPr id="301" name="logo-medicine" descr="logo-medic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925" y="44450"/>
            <a:ext cx="704850" cy="809625"/>
          </a:xfrm>
          <a:prstGeom prst="rect">
            <a:avLst/>
          </a:prstGeom>
          <a:ln w="12700">
            <a:miter lim="400000"/>
          </a:ln>
        </p:spPr>
      </p:pic>
      <p:pic>
        <p:nvPicPr>
          <p:cNvPr id="302" name="Agiantreas" descr="Agiantreas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27987" y="5661025"/>
            <a:ext cx="1014413" cy="1090613"/>
          </a:xfrm>
          <a:prstGeom prst="rect">
            <a:avLst/>
          </a:prstGeom>
          <a:ln>
            <a:solidFill>
              <a:srgbClr val="92D050"/>
            </a:solidFill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Ιστορικό εφήβου"/>
          <p:cNvSpPr txBox="1"/>
          <p:nvPr>
            <p:ph type="title" idx="4294967295"/>
          </p:nvPr>
        </p:nvSpPr>
        <p:spPr>
          <a:xfrm>
            <a:off x="301625" y="414337"/>
            <a:ext cx="854075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Ιστορικό εφήβου</a:t>
            </a:r>
          </a:p>
        </p:txBody>
      </p:sp>
      <p:sp>
        <p:nvSpPr>
          <p:cNvPr id="305" name="Λήψη ιστορικού ενώπιον των γονέων…"/>
          <p:cNvSpPr txBox="1"/>
          <p:nvPr>
            <p:ph type="body" idx="4294967295"/>
          </p:nvPr>
        </p:nvSpPr>
        <p:spPr>
          <a:xfrm>
            <a:off x="301625" y="2174875"/>
            <a:ext cx="8540750" cy="3341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Λήψη ιστορικού ενώπιον των γονέων</a:t>
            </a: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Λήψη ιστορικού ιδιαιτέρως</a:t>
            </a: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Φυσική εξέταση απουσία των γονέων</a:t>
            </a: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Συζήτηση και με τους γονείς</a:t>
            </a: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Οι γονείς λαμβάνουν τις τελικές αποφάσεις</a:t>
            </a:r>
          </a:p>
        </p:txBody>
      </p:sp>
      <p:pic>
        <p:nvPicPr>
          <p:cNvPr id="306" name="Agiantreas" descr="Agiantreas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27987" y="5661025"/>
            <a:ext cx="1014413" cy="1090613"/>
          </a:xfrm>
          <a:prstGeom prst="rect">
            <a:avLst/>
          </a:prstGeom>
          <a:ln>
            <a:solidFill>
              <a:srgbClr val="92D050"/>
            </a:solidFill>
          </a:ln>
        </p:spPr>
      </p:pic>
      <p:pic>
        <p:nvPicPr>
          <p:cNvPr id="307" name="logo-medicine" descr="logo-medicin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925" y="44450"/>
            <a:ext cx="704850" cy="8096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" name="https://0.s3.envato.com/files/69210722/LT08.jpg" descr="https://0.s3.envato.com/files/69210722/LT08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35150" y="765175"/>
            <a:ext cx="5619750" cy="3743325"/>
          </a:xfrm>
          <a:prstGeom prst="rect">
            <a:avLst/>
          </a:prstGeom>
          <a:ln w="12700">
            <a:miter lim="400000"/>
          </a:ln>
        </p:spPr>
      </p:pic>
      <p:sp>
        <p:nvSpPr>
          <p:cNvPr id="310" name="ΔΙΑΛΕΙΜΜΑ !!!"/>
          <p:cNvSpPr txBox="1"/>
          <p:nvPr>
            <p:ph type="title" idx="4294967295"/>
          </p:nvPr>
        </p:nvSpPr>
        <p:spPr>
          <a:xfrm>
            <a:off x="301625" y="4941887"/>
            <a:ext cx="854075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ΔΙΑΛΕΙΜΜΑ !!!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Εκπαιδευτικοί στόχοι (ΙΙ)"/>
          <p:cNvSpPr txBox="1"/>
          <p:nvPr>
            <p:ph type="title" idx="4294967295"/>
          </p:nvPr>
        </p:nvSpPr>
        <p:spPr>
          <a:xfrm>
            <a:off x="301625" y="228599"/>
            <a:ext cx="854075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Εκπαιδευτικοί στόχοι (ΙΙ)</a:t>
            </a:r>
          </a:p>
        </p:txBody>
      </p:sp>
      <p:sp>
        <p:nvSpPr>
          <p:cNvPr id="189" name="Κατανόηση των περιορισμών της «έμμεσης» λήψης του ιστορικού (από τους συνοδούς &amp; κηδεμόνες)…"/>
          <p:cNvSpPr txBox="1"/>
          <p:nvPr>
            <p:ph type="body" idx="4294967295"/>
          </p:nvPr>
        </p:nvSpPr>
        <p:spPr>
          <a:xfrm>
            <a:off x="301625" y="1600199"/>
            <a:ext cx="8540750" cy="449897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Κατανόηση των περιορισμών της </a:t>
            </a:r>
            <a:r>
              <a:rPr u="sng"/>
              <a:t>«έμμεσης» λήψης του ιστορικού</a:t>
            </a:r>
            <a:r>
              <a:t> (από τους συνοδούς &amp; κηδεμόνες)</a:t>
            </a: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Εκμάθηση χρησιμοποίησης του </a:t>
            </a:r>
            <a:r>
              <a:rPr u="sng"/>
              <a:t>κατάλληλου λεξιλογίου</a:t>
            </a:r>
            <a:r>
              <a:t> και σωστής κατάλληλου τρόπου  έκφρασης των ερωτήσεων</a:t>
            </a:r>
            <a:r>
              <a:t> </a:t>
            </a: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Διαχωρισμός των περιπτώσεων που απαιτείται λήψη </a:t>
            </a:r>
            <a:r>
              <a:rPr u="sng"/>
              <a:t>αναλυτικού ιστορικού </a:t>
            </a:r>
            <a:r>
              <a:t>και εκείνων που χρειάζεται περισσότερο </a:t>
            </a:r>
            <a:r>
              <a:rPr u="sng"/>
              <a:t>εστιασμένο ιστορικό</a:t>
            </a:r>
          </a:p>
        </p:txBody>
      </p:sp>
      <p:pic>
        <p:nvPicPr>
          <p:cNvPr id="190" name="logo-medicine" descr="logo-medic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925" y="44450"/>
            <a:ext cx="704850" cy="8096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Agiantreas" descr="Agiantreas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27987" y="5661025"/>
            <a:ext cx="1014413" cy="1090613"/>
          </a:xfrm>
          <a:prstGeom prst="rect">
            <a:avLst/>
          </a:prstGeom>
          <a:ln>
            <a:solidFill>
              <a:srgbClr val="92D050"/>
            </a:solidFill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Κορίτσι ηλικίας 5 ετών…"/>
          <p:cNvSpPr txBox="1"/>
          <p:nvPr>
            <p:ph type="body" sz="quarter" idx="4294967295"/>
          </p:nvPr>
        </p:nvSpPr>
        <p:spPr>
          <a:xfrm>
            <a:off x="250825" y="2320925"/>
            <a:ext cx="4918075" cy="190023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Κορίτσι ηλικίας 5 ετών</a:t>
            </a: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Εισαγωγή στην Π/Δ Κλινική το προηγούμενο βράδυ</a:t>
            </a:r>
          </a:p>
        </p:txBody>
      </p:sp>
      <p:sp>
        <p:nvSpPr>
          <p:cNvPr id="194" name="Παράδειγμα"/>
          <p:cNvSpPr txBox="1"/>
          <p:nvPr>
            <p:ph type="title" idx="4294967295"/>
          </p:nvPr>
        </p:nvSpPr>
        <p:spPr>
          <a:xfrm>
            <a:off x="301625" y="228599"/>
            <a:ext cx="854075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Παράδειγμα</a:t>
            </a:r>
          </a:p>
        </p:txBody>
      </p:sp>
      <p:pic>
        <p:nvPicPr>
          <p:cNvPr id="195" name="logo-medicine" descr="logo-medic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925" y="44450"/>
            <a:ext cx="704850" cy="8096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Agiantreas" descr="Agiantreas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27987" y="5661025"/>
            <a:ext cx="1014413" cy="1090613"/>
          </a:xfrm>
          <a:prstGeom prst="rect">
            <a:avLst/>
          </a:prstGeom>
          <a:ln>
            <a:solidFill>
              <a:srgbClr val="92D050"/>
            </a:solidFill>
          </a:ln>
        </p:spPr>
      </p:pic>
      <p:pic>
        <p:nvPicPr>
          <p:cNvPr id="197" name="http://static7.depositphotos.com/1192060/766/i/950/depositphotos_7664637-Doctor-examining-little-girl.jpg" descr="http://static7.depositphotos.com/1192060/766/i/950/depositphotos_7664637-Doctor-examining-little-girl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76825" y="2060575"/>
            <a:ext cx="3816350" cy="25447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(Α) Τα βασικά μέρη"/>
          <p:cNvSpPr txBox="1"/>
          <p:nvPr>
            <p:ph type="title" idx="4294967295"/>
          </p:nvPr>
        </p:nvSpPr>
        <p:spPr>
          <a:xfrm>
            <a:off x="301625" y="228599"/>
            <a:ext cx="854075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(Α) Τα βασικά μέρη</a:t>
            </a:r>
          </a:p>
        </p:txBody>
      </p:sp>
      <p:sp>
        <p:nvSpPr>
          <p:cNvPr id="200" name="Ημερομηνία…"/>
          <p:cNvSpPr txBox="1"/>
          <p:nvPr>
            <p:ph type="body" idx="4294967295"/>
          </p:nvPr>
        </p:nvSpPr>
        <p:spPr>
          <a:xfrm>
            <a:off x="301625" y="1600199"/>
            <a:ext cx="8540750" cy="449897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Ημερομηνία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Στοιχεία ταυτότητας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Ονοματεπώνυμο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Πατρώνυμο - μητρώνυμο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Ημερομηνία γέννησης		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Διεύθυνση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Τηλέφωνο επικοινωνίας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Πηγή πληροφοριών</a:t>
            </a:r>
          </a:p>
        </p:txBody>
      </p:sp>
      <p:pic>
        <p:nvPicPr>
          <p:cNvPr id="201" name="logo-medicine" descr="logo-medic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925" y="44450"/>
            <a:ext cx="704850" cy="809625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" name="Agiantreas" descr="Agiantreas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27987" y="5661025"/>
            <a:ext cx="1014413" cy="1090613"/>
          </a:xfrm>
          <a:prstGeom prst="rect">
            <a:avLst/>
          </a:prstGeom>
          <a:ln>
            <a:solidFill>
              <a:srgbClr val="92D050"/>
            </a:solidFill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(Α) Τα βασικά μέρη"/>
          <p:cNvSpPr txBox="1"/>
          <p:nvPr>
            <p:ph type="title" idx="4294967295"/>
          </p:nvPr>
        </p:nvSpPr>
        <p:spPr>
          <a:xfrm>
            <a:off x="301625" y="228599"/>
            <a:ext cx="854075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(Α) Τα βασικά μέρη</a:t>
            </a:r>
          </a:p>
        </p:txBody>
      </p:sp>
      <p:sp>
        <p:nvSpPr>
          <p:cNvPr id="205" name="Κύριο ενόχλημα (αιτία προσέλευσης στο γιατρό)…"/>
          <p:cNvSpPr txBox="1"/>
          <p:nvPr>
            <p:ph type="body" idx="4294967295"/>
          </p:nvPr>
        </p:nvSpPr>
        <p:spPr>
          <a:xfrm>
            <a:off x="250825" y="2247900"/>
            <a:ext cx="8540750" cy="3341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Κύριο ενόχλημα (αιτία προσέλευσης στο γιατρό)</a:t>
            </a:r>
          </a:p>
          <a:p>
            <a:pPr>
              <a:buSzTx/>
              <a:buNone/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Παρούσα νόσος</a:t>
            </a:r>
          </a:p>
          <a:p>
            <a:pPr>
              <a:spcBef>
                <a:spcPts val="600"/>
              </a:spcBef>
              <a:buSzTx/>
              <a:buNone/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Περιγραφή προβλήματος στο χρόνο</a:t>
            </a:r>
          </a:p>
          <a:p>
            <a:pPr>
              <a:spcBef>
                <a:spcPts val="600"/>
              </a:spcBef>
              <a:buSzTx/>
              <a:buNone/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Αντιδράσεις περίγυρου</a:t>
            </a:r>
          </a:p>
          <a:p>
            <a:pPr>
              <a:spcBef>
                <a:spcPts val="600"/>
              </a:spcBef>
              <a:buSzTx/>
              <a:buNone/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	- Αντιμετώπιση</a:t>
            </a:r>
          </a:p>
        </p:txBody>
      </p:sp>
      <p:pic>
        <p:nvPicPr>
          <p:cNvPr id="206" name="logo-medicine" descr="logo-medic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925" y="44450"/>
            <a:ext cx="704850" cy="809625"/>
          </a:xfrm>
          <a:prstGeom prst="rect">
            <a:avLst/>
          </a:prstGeom>
          <a:ln w="12700">
            <a:miter lim="400000"/>
          </a:ln>
        </p:spPr>
      </p:pic>
      <p:pic>
        <p:nvPicPr>
          <p:cNvPr id="207" name="Agiantreas" descr="Agiantreas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27987" y="5661025"/>
            <a:ext cx="1014413" cy="1090613"/>
          </a:xfrm>
          <a:prstGeom prst="rect">
            <a:avLst/>
          </a:prstGeom>
          <a:ln>
            <a:solidFill>
              <a:srgbClr val="92D050"/>
            </a:solidFill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(Α) Τα βασικά μέρη"/>
          <p:cNvSpPr txBox="1"/>
          <p:nvPr>
            <p:ph type="title" idx="4294967295"/>
          </p:nvPr>
        </p:nvSpPr>
        <p:spPr>
          <a:xfrm>
            <a:off x="301625" y="228599"/>
            <a:ext cx="854075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(Α) Τα βασικά μέρη</a:t>
            </a:r>
          </a:p>
        </p:txBody>
      </p:sp>
      <p:sp>
        <p:nvSpPr>
          <p:cNvPr id="210" name="Κύριο ενόχλημα (αιτία προσέλευσης στο γιατρό)…"/>
          <p:cNvSpPr txBox="1"/>
          <p:nvPr>
            <p:ph type="body" idx="4294967295"/>
          </p:nvPr>
        </p:nvSpPr>
        <p:spPr>
          <a:xfrm>
            <a:off x="179387" y="1600199"/>
            <a:ext cx="8662988" cy="449897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algn="just"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Κύριο ενόχλημα (αιτία προσέλευσης στο γιατρό)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solidFill>
                  <a:srgbClr val="A3C145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Βήχας και αναπνευστική δυσχέρεια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Παρούσα νόσος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</a:t>
            </a:r>
            <a:r>
              <a:rPr>
                <a:solidFill>
                  <a:srgbClr val="A3C145"/>
                </a:solidFill>
              </a:rPr>
              <a:t>-</a:t>
            </a:r>
            <a:r>
              <a:t> </a:t>
            </a:r>
            <a:r>
              <a:rPr>
                <a:solidFill>
                  <a:srgbClr val="A3C145"/>
                </a:solidFill>
              </a:rPr>
              <a:t>Ρινοκαταρροή, βήχας και θερμοκρασία μέχρι 38</a:t>
            </a:r>
            <a:r>
              <a:rPr baseline="30000">
                <a:solidFill>
                  <a:srgbClr val="A3C145"/>
                </a:solidFill>
              </a:rPr>
              <a:t>ο</a:t>
            </a:r>
            <a:r>
              <a:rPr>
                <a:solidFill>
                  <a:srgbClr val="A3C145"/>
                </a:solidFill>
              </a:rPr>
              <a:t> C</a:t>
            </a:r>
            <a:r>
              <a:rPr>
                <a:solidFill>
                  <a:srgbClr val="A3C145"/>
                </a:solidFill>
              </a:rPr>
              <a:t> από 24ώρου</a:t>
            </a:r>
            <a:endParaRPr>
              <a:solidFill>
                <a:srgbClr val="A3C145"/>
              </a:solidFill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solidFill>
                  <a:srgbClr val="A3C145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- Προοδευτικά επιδείνωση του βήχα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solidFill>
                  <a:srgbClr val="A3C145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- Συριγμός («βράσιμο») τις πρώτες πρωινές ώρες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solidFill>
                  <a:srgbClr val="A3C145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- Μεταφορά στο νοσοκομείο από το ΕΚΑΒ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solidFill>
                  <a:srgbClr val="A3C145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- Ιστορικό άσθματος από 4ετίας</a:t>
            </a:r>
          </a:p>
        </p:txBody>
      </p:sp>
      <p:pic>
        <p:nvPicPr>
          <p:cNvPr id="211" name="Agiantreas" descr="Agiantreas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27987" y="5661025"/>
            <a:ext cx="1014413" cy="1090613"/>
          </a:xfrm>
          <a:prstGeom prst="rect">
            <a:avLst/>
          </a:prstGeom>
          <a:ln>
            <a:solidFill>
              <a:srgbClr val="92D050"/>
            </a:solidFill>
          </a:ln>
        </p:spPr>
      </p:pic>
      <p:pic>
        <p:nvPicPr>
          <p:cNvPr id="212" name="logo-medicine" descr="logo-medicin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925" y="44450"/>
            <a:ext cx="704850" cy="8096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Ατομικό αναμνηστικό"/>
          <p:cNvSpPr txBox="1"/>
          <p:nvPr>
            <p:ph type="title" idx="4294967295"/>
          </p:nvPr>
        </p:nvSpPr>
        <p:spPr>
          <a:xfrm>
            <a:off x="301625" y="228599"/>
            <a:ext cx="854075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Ατομικό αναμνηστικό</a:t>
            </a:r>
          </a:p>
        </p:txBody>
      </p:sp>
      <p:sp>
        <p:nvSpPr>
          <p:cNvPr id="215" name="Βιβλιάριο υγείας - Φάκελος ασθενή…"/>
          <p:cNvSpPr txBox="1"/>
          <p:nvPr>
            <p:ph type="body" idx="4294967295"/>
          </p:nvPr>
        </p:nvSpPr>
        <p:spPr>
          <a:xfrm>
            <a:off x="301625" y="1600199"/>
            <a:ext cx="8540750" cy="499745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325754" indent="-325754" defTabSz="868680">
              <a:lnSpc>
                <a:spcPct val="80000"/>
              </a:lnSpc>
              <a:spcBef>
                <a:spcPts val="600"/>
              </a:spcBef>
              <a:defRPr sz="266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Βιβλιάριο υγείας - Φάκελος ασθενή</a:t>
            </a:r>
          </a:p>
          <a:p>
            <a:pPr marL="325754" indent="-325754" defTabSz="868680">
              <a:lnSpc>
                <a:spcPct val="80000"/>
              </a:lnSpc>
              <a:defRPr sz="266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</a:p>
          <a:p>
            <a:pPr marL="325754" indent="-325754" defTabSz="868680">
              <a:lnSpc>
                <a:spcPct val="80000"/>
              </a:lnSpc>
              <a:spcBef>
                <a:spcPts val="600"/>
              </a:spcBef>
              <a:defRPr sz="266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Προγεννητικά προβλήματα μητέρας</a:t>
            </a:r>
          </a:p>
          <a:p>
            <a:pPr marL="325754" indent="-325754" defTabSz="868680">
              <a:lnSpc>
                <a:spcPct val="80000"/>
              </a:lnSpc>
              <a:spcBef>
                <a:spcPts val="600"/>
              </a:spcBef>
              <a:buSzTx/>
              <a:buNone/>
              <a:defRPr sz="266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	- Επιπλοκές εγκυμοσύνης </a:t>
            </a:r>
          </a:p>
          <a:p>
            <a:pPr marL="325754" indent="-325754" defTabSz="868680">
              <a:lnSpc>
                <a:spcPct val="80000"/>
              </a:lnSpc>
              <a:spcBef>
                <a:spcPts val="600"/>
              </a:spcBef>
              <a:buSzTx/>
              <a:buNone/>
              <a:defRPr sz="266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	- Φάρμακα</a:t>
            </a:r>
          </a:p>
          <a:p>
            <a:pPr marL="325754" indent="-325754" defTabSz="868680">
              <a:lnSpc>
                <a:spcPct val="80000"/>
              </a:lnSpc>
              <a:spcBef>
                <a:spcPts val="600"/>
              </a:spcBef>
              <a:defRPr sz="266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Περιγεννητικό ιστορικό</a:t>
            </a:r>
          </a:p>
          <a:p>
            <a:pPr marL="325754" indent="-325754" defTabSz="868680">
              <a:lnSpc>
                <a:spcPct val="80000"/>
              </a:lnSpc>
              <a:spcBef>
                <a:spcPts val="600"/>
              </a:spcBef>
              <a:buSzTx/>
              <a:buNone/>
              <a:defRPr sz="266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	- Ηλικία κύησης </a:t>
            </a:r>
          </a:p>
          <a:p>
            <a:pPr marL="325754" indent="-325754" defTabSz="868680">
              <a:lnSpc>
                <a:spcPct val="80000"/>
              </a:lnSpc>
              <a:spcBef>
                <a:spcPts val="600"/>
              </a:spcBef>
              <a:buSzTx/>
              <a:buNone/>
              <a:defRPr sz="266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	- Βάρος γέννησης</a:t>
            </a:r>
          </a:p>
          <a:p>
            <a:pPr marL="325754" indent="-325754" defTabSz="868680">
              <a:lnSpc>
                <a:spcPct val="80000"/>
              </a:lnSpc>
              <a:spcBef>
                <a:spcPts val="600"/>
              </a:spcBef>
              <a:buSzTx/>
              <a:buNone/>
              <a:defRPr sz="266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	- Μέθοδος τοκετού</a:t>
            </a:r>
          </a:p>
          <a:p>
            <a:pPr marL="325754" indent="-325754" defTabSz="868680">
              <a:lnSpc>
                <a:spcPct val="80000"/>
              </a:lnSpc>
              <a:spcBef>
                <a:spcPts val="600"/>
              </a:spcBef>
              <a:buSzTx/>
              <a:buNone/>
              <a:defRPr sz="266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	- Επιπλοκές</a:t>
            </a:r>
          </a:p>
          <a:p>
            <a:pPr marL="325754" indent="-325754" defTabSz="868680">
              <a:lnSpc>
                <a:spcPct val="80000"/>
              </a:lnSpc>
              <a:spcBef>
                <a:spcPts val="600"/>
              </a:spcBef>
              <a:buSzTx/>
              <a:buNone/>
              <a:defRPr sz="266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	- Κατάσταση στη γέννηση </a:t>
            </a:r>
          </a:p>
          <a:p>
            <a:pPr marL="325754" indent="-325754" defTabSz="868680">
              <a:lnSpc>
                <a:spcPct val="80000"/>
              </a:lnSpc>
              <a:spcBef>
                <a:spcPts val="600"/>
              </a:spcBef>
              <a:buSzTx/>
              <a:buNone/>
              <a:defRPr sz="266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	- Νοσηλεία στη ΜΕΝ</a:t>
            </a:r>
          </a:p>
        </p:txBody>
      </p:sp>
      <p:pic>
        <p:nvPicPr>
          <p:cNvPr id="216" name="Agiantreas" descr="Agiantreas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27987" y="5661025"/>
            <a:ext cx="1014413" cy="1090613"/>
          </a:xfrm>
          <a:prstGeom prst="rect">
            <a:avLst/>
          </a:prstGeom>
          <a:ln>
            <a:solidFill>
              <a:srgbClr val="92D050"/>
            </a:solidFill>
          </a:ln>
        </p:spPr>
      </p:pic>
      <p:pic>
        <p:nvPicPr>
          <p:cNvPr id="217" name="logo-medicine" descr="logo-medicin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925" y="44450"/>
            <a:ext cx="704850" cy="8096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Ατομικό αναμνηστικό"/>
          <p:cNvSpPr txBox="1"/>
          <p:nvPr>
            <p:ph type="title" idx="4294967295"/>
          </p:nvPr>
        </p:nvSpPr>
        <p:spPr>
          <a:xfrm>
            <a:off x="301625" y="228599"/>
            <a:ext cx="854075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1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Ατομικό αναμνηστικό</a:t>
            </a:r>
          </a:p>
        </p:txBody>
      </p:sp>
      <p:sp>
        <p:nvSpPr>
          <p:cNvPr id="220" name="Βιβλιάριο υγείας - Φάκελος ασθενή…"/>
          <p:cNvSpPr txBox="1"/>
          <p:nvPr>
            <p:ph type="body" idx="4294967295"/>
          </p:nvPr>
        </p:nvSpPr>
        <p:spPr>
          <a:xfrm>
            <a:off x="301625" y="1600199"/>
            <a:ext cx="8540750" cy="499745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Βιβλιάριο υγείας - Φάκελος ασθενή</a:t>
            </a:r>
          </a:p>
          <a:p>
            <a:pPr>
              <a:lnSpc>
                <a:spcPct val="90000"/>
              </a:lnSpc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</a:p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Προγεννητικά προβλήματα μητέρας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solidFill>
                  <a:srgbClr val="A3C145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- Υγιής 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solidFill>
                  <a:srgbClr val="A3C145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- Κύηση χωρίς προβλήματα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Περιγεννητικό ιστορικό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solidFill>
                  <a:srgbClr val="A3C145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- 38 εβδομάδων 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solidFill>
                  <a:srgbClr val="A3C145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- 3200 γραμμάρια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solidFill>
                  <a:srgbClr val="A3C145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- Φ.Τ.</a:t>
            </a:r>
          </a:p>
          <a:p>
            <a:pPr>
              <a:lnSpc>
                <a:spcPct val="90000"/>
              </a:lnSpc>
              <a:spcBef>
                <a:spcPts val="600"/>
              </a:spcBef>
              <a:buSzTx/>
              <a:buNone/>
              <a:defRPr sz="2800">
                <a:solidFill>
                  <a:srgbClr val="A3C145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	- Έξοδος το 3ο 24ωρο</a:t>
            </a:r>
          </a:p>
        </p:txBody>
      </p:sp>
      <p:pic>
        <p:nvPicPr>
          <p:cNvPr id="221" name="logo_upatras" descr="logo_upatras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087" y="5445125"/>
            <a:ext cx="1281113" cy="1368425"/>
          </a:xfrm>
          <a:prstGeom prst="rect">
            <a:avLst/>
          </a:prstGeom>
          <a:ln>
            <a:solidFill>
              <a:srgbClr val="C00000"/>
            </a:solidFill>
          </a:ln>
        </p:spPr>
      </p:pic>
      <p:pic>
        <p:nvPicPr>
          <p:cNvPr id="222" name="logo-medicine" descr="logo-medicin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925" y="44450"/>
            <a:ext cx="704850" cy="8096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Compass">
  <a:themeElements>
    <a:clrScheme name="Compass">
      <a:dk1>
        <a:srgbClr val="5A5C6C"/>
      </a:dk1>
      <a:lt1>
        <a:srgbClr val="6C6212"/>
      </a:lt1>
      <a:dk2>
        <a:srgbClr val="A7A7A7"/>
      </a:dk2>
      <a:lt2>
        <a:srgbClr val="535353"/>
      </a:lt2>
      <a:accent1>
        <a:srgbClr val="9966FF"/>
      </a:accent1>
      <a:accent2>
        <a:srgbClr val="9383B3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ompass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Compas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5A5C6C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5A5C6C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ompass">
  <a:themeElements>
    <a:clrScheme name="Compas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966FF"/>
      </a:accent1>
      <a:accent2>
        <a:srgbClr val="9383B3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ompass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Compas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5A5C6C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5A5C6C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