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6"/>
  </p:notesMasterIdLst>
  <p:sldIdLst>
    <p:sldId id="363" r:id="rId3"/>
    <p:sldId id="258" r:id="rId4"/>
    <p:sldId id="388" r:id="rId5"/>
    <p:sldId id="399" r:id="rId6"/>
    <p:sldId id="391" r:id="rId7"/>
    <p:sldId id="392" r:id="rId8"/>
    <p:sldId id="352" r:id="rId9"/>
    <p:sldId id="370" r:id="rId10"/>
    <p:sldId id="393" r:id="rId11"/>
    <p:sldId id="395" r:id="rId12"/>
    <p:sldId id="394" r:id="rId13"/>
    <p:sldId id="374" r:id="rId14"/>
    <p:sldId id="371" r:id="rId15"/>
    <p:sldId id="376" r:id="rId16"/>
    <p:sldId id="375" r:id="rId17"/>
    <p:sldId id="396" r:id="rId18"/>
    <p:sldId id="397" r:id="rId19"/>
    <p:sldId id="402" r:id="rId20"/>
    <p:sldId id="403" r:id="rId21"/>
    <p:sldId id="401" r:id="rId22"/>
    <p:sldId id="404" r:id="rId23"/>
    <p:sldId id="405" r:id="rId24"/>
    <p:sldId id="406" r:id="rId25"/>
    <p:sldId id="408" r:id="rId26"/>
    <p:sldId id="410" r:id="rId27"/>
    <p:sldId id="409" r:id="rId28"/>
    <p:sldId id="413" r:id="rId29"/>
    <p:sldId id="412" r:id="rId30"/>
    <p:sldId id="411" r:id="rId31"/>
    <p:sldId id="414" r:id="rId32"/>
    <p:sldId id="415" r:id="rId33"/>
    <p:sldId id="417" r:id="rId34"/>
    <p:sldId id="354" r:id="rId3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138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2356C7-0E3B-4631-93EE-EB9FEAD9D69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6FCAF3D-FBCA-45C7-939C-4DE5205ACEF3}">
      <dgm:prSet/>
      <dgm:spPr>
        <a:solidFill>
          <a:schemeClr val="tx2"/>
        </a:solidFill>
      </dgm:spPr>
      <dgm:t>
        <a:bodyPr/>
        <a:lstStyle/>
        <a:p>
          <a:r>
            <a:rPr lang="en-US" b="1"/>
            <a:t>Απόβλητα</a:t>
          </a:r>
          <a:r>
            <a:rPr lang="en-US"/>
            <a:t> </a:t>
          </a:r>
        </a:p>
      </dgm:t>
    </dgm:pt>
    <dgm:pt modelId="{99F6FA47-67DB-4EB1-A226-D2B6EBD25779}" type="parTrans" cxnId="{1A8F4AD5-698D-4993-987B-3FCCC148BEFE}">
      <dgm:prSet/>
      <dgm:spPr/>
      <dgm:t>
        <a:bodyPr/>
        <a:lstStyle/>
        <a:p>
          <a:endParaRPr lang="en-US"/>
        </a:p>
      </dgm:t>
    </dgm:pt>
    <dgm:pt modelId="{D185CB63-339F-47FC-A26B-594D2569F0EC}" type="sibTrans" cxnId="{1A8F4AD5-698D-4993-987B-3FCCC148BEFE}">
      <dgm:prSet/>
      <dgm:spPr/>
      <dgm:t>
        <a:bodyPr/>
        <a:lstStyle/>
        <a:p>
          <a:endParaRPr lang="en-US"/>
        </a:p>
      </dgm:t>
    </dgm:pt>
    <dgm:pt modelId="{0D9667D2-084C-4EF0-B42C-579D4FF9EA44}">
      <dgm:prSet/>
      <dgm:spPr/>
      <dgm:t>
        <a:bodyPr/>
        <a:lstStyle/>
        <a:p>
          <a:r>
            <a:rPr lang="en-US" dirty="0"/>
            <a:t>Παραπ</a:t>
          </a:r>
          <a:r>
            <a:rPr lang="en-US" dirty="0" err="1"/>
            <a:t>ροϊόντ</a:t>
          </a:r>
          <a:r>
            <a:rPr lang="en-US" dirty="0"/>
            <a:t>α ανθρωπίνων δραστηριοτήτων </a:t>
          </a:r>
        </a:p>
      </dgm:t>
    </dgm:pt>
    <dgm:pt modelId="{67531269-7DD8-4A6E-BF9F-7C083903E072}" type="parTrans" cxnId="{A8C20ED5-3BA0-450C-AE39-A941FBE65C64}">
      <dgm:prSet/>
      <dgm:spPr/>
      <dgm:t>
        <a:bodyPr/>
        <a:lstStyle/>
        <a:p>
          <a:endParaRPr lang="en-US"/>
        </a:p>
      </dgm:t>
    </dgm:pt>
    <dgm:pt modelId="{A4F7B84A-A8BB-4329-B8F1-FE2962F7A436}" type="sibTrans" cxnId="{A8C20ED5-3BA0-450C-AE39-A941FBE65C64}">
      <dgm:prSet/>
      <dgm:spPr/>
      <dgm:t>
        <a:bodyPr/>
        <a:lstStyle/>
        <a:p>
          <a:endParaRPr lang="en-US"/>
        </a:p>
      </dgm:t>
    </dgm:pt>
    <dgm:pt modelId="{060B0E21-AF8D-4955-BF6E-1CC28ED26924}">
      <dgm:prSet/>
      <dgm:spPr/>
      <dgm:t>
        <a:bodyPr/>
        <a:lstStyle/>
        <a:p>
          <a:r>
            <a:rPr lang="en-US"/>
            <a:t>Χωρίς πλέον χρησιμότητα</a:t>
          </a:r>
        </a:p>
      </dgm:t>
    </dgm:pt>
    <dgm:pt modelId="{E5679E5C-C080-4D5C-9169-B226DCA8AF97}" type="parTrans" cxnId="{44FF1F83-245E-4A36-82FF-202C23FFB79D}">
      <dgm:prSet/>
      <dgm:spPr/>
      <dgm:t>
        <a:bodyPr/>
        <a:lstStyle/>
        <a:p>
          <a:endParaRPr lang="en-US"/>
        </a:p>
      </dgm:t>
    </dgm:pt>
    <dgm:pt modelId="{5EC56D37-893A-4AF0-95C4-DAB4CFABA4F2}" type="sibTrans" cxnId="{44FF1F83-245E-4A36-82FF-202C23FFB79D}">
      <dgm:prSet/>
      <dgm:spPr/>
      <dgm:t>
        <a:bodyPr/>
        <a:lstStyle/>
        <a:p>
          <a:endParaRPr lang="en-US"/>
        </a:p>
      </dgm:t>
    </dgm:pt>
    <dgm:pt modelId="{3C6BF163-7669-409B-9835-639192A812A8}">
      <dgm:prSet/>
      <dgm:spPr/>
      <dgm:t>
        <a:bodyPr/>
        <a:lstStyle/>
        <a:p>
          <a:r>
            <a:rPr lang="en-US"/>
            <a:t>Επιβάλλεται η επαναπροώθηση  στο περιβάλλον με ασφαλή τρόπο</a:t>
          </a:r>
        </a:p>
      </dgm:t>
    </dgm:pt>
    <dgm:pt modelId="{270DF655-3916-45CB-BD40-A8BDA8884707}" type="parTrans" cxnId="{EB19D3D9-CE92-4089-B90B-C50C75C470E1}">
      <dgm:prSet/>
      <dgm:spPr/>
      <dgm:t>
        <a:bodyPr/>
        <a:lstStyle/>
        <a:p>
          <a:endParaRPr lang="en-US"/>
        </a:p>
      </dgm:t>
    </dgm:pt>
    <dgm:pt modelId="{C4344EBE-5753-4482-9AE4-10E90CB47367}" type="sibTrans" cxnId="{EB19D3D9-CE92-4089-B90B-C50C75C470E1}">
      <dgm:prSet/>
      <dgm:spPr/>
      <dgm:t>
        <a:bodyPr/>
        <a:lstStyle/>
        <a:p>
          <a:endParaRPr lang="en-US"/>
        </a:p>
      </dgm:t>
    </dgm:pt>
    <dgm:pt modelId="{C844F04B-7512-46D8-8DAE-6BC85E2E5DED}" type="pres">
      <dgm:prSet presAssocID="{652356C7-0E3B-4631-93EE-EB9FEAD9D696}" presName="linear" presStyleCnt="0">
        <dgm:presLayoutVars>
          <dgm:animLvl val="lvl"/>
          <dgm:resizeHandles val="exact"/>
        </dgm:presLayoutVars>
      </dgm:prSet>
      <dgm:spPr/>
    </dgm:pt>
    <dgm:pt modelId="{45618B95-D079-4B7C-AB2C-E713A925ADDA}" type="pres">
      <dgm:prSet presAssocID="{56FCAF3D-FBCA-45C7-939C-4DE5205ACEF3}" presName="parentText" presStyleLbl="node1" presStyleIdx="0" presStyleCnt="1" custLinFactNeighborX="6853" custLinFactNeighborY="-28065">
        <dgm:presLayoutVars>
          <dgm:chMax val="0"/>
          <dgm:bulletEnabled val="1"/>
        </dgm:presLayoutVars>
      </dgm:prSet>
      <dgm:spPr/>
    </dgm:pt>
    <dgm:pt modelId="{C9CED3FD-A69A-43A3-8990-82217D24A709}" type="pres">
      <dgm:prSet presAssocID="{56FCAF3D-FBCA-45C7-939C-4DE5205ACEF3}" presName="childText" presStyleLbl="revTx" presStyleIdx="0" presStyleCnt="1">
        <dgm:presLayoutVars>
          <dgm:bulletEnabled val="1"/>
        </dgm:presLayoutVars>
      </dgm:prSet>
      <dgm:spPr/>
    </dgm:pt>
  </dgm:ptLst>
  <dgm:cxnLst>
    <dgm:cxn modelId="{43F6A134-0FC4-456C-AD6A-5767EE87AF76}" type="presOf" srcId="{3C6BF163-7669-409B-9835-639192A812A8}" destId="{C9CED3FD-A69A-43A3-8990-82217D24A709}" srcOrd="0" destOrd="2" presId="urn:microsoft.com/office/officeart/2005/8/layout/vList2"/>
    <dgm:cxn modelId="{13328E76-6716-43A3-8628-7F82E91BBF7D}" type="presOf" srcId="{56FCAF3D-FBCA-45C7-939C-4DE5205ACEF3}" destId="{45618B95-D079-4B7C-AB2C-E713A925ADDA}" srcOrd="0" destOrd="0" presId="urn:microsoft.com/office/officeart/2005/8/layout/vList2"/>
    <dgm:cxn modelId="{44FF1F83-245E-4A36-82FF-202C23FFB79D}" srcId="{56FCAF3D-FBCA-45C7-939C-4DE5205ACEF3}" destId="{060B0E21-AF8D-4955-BF6E-1CC28ED26924}" srcOrd="1" destOrd="0" parTransId="{E5679E5C-C080-4D5C-9169-B226DCA8AF97}" sibTransId="{5EC56D37-893A-4AF0-95C4-DAB4CFABA4F2}"/>
    <dgm:cxn modelId="{5DFDAC93-4CE4-4907-9316-F0873C1F068A}" type="presOf" srcId="{0D9667D2-084C-4EF0-B42C-579D4FF9EA44}" destId="{C9CED3FD-A69A-43A3-8990-82217D24A709}" srcOrd="0" destOrd="0" presId="urn:microsoft.com/office/officeart/2005/8/layout/vList2"/>
    <dgm:cxn modelId="{AEBDC397-5644-4CCC-8800-03D6E02D623D}" type="presOf" srcId="{652356C7-0E3B-4631-93EE-EB9FEAD9D696}" destId="{C844F04B-7512-46D8-8DAE-6BC85E2E5DED}" srcOrd="0" destOrd="0" presId="urn:microsoft.com/office/officeart/2005/8/layout/vList2"/>
    <dgm:cxn modelId="{2DC7EDC3-7604-4182-A5A3-CBDE6C0C880A}" type="presOf" srcId="{060B0E21-AF8D-4955-BF6E-1CC28ED26924}" destId="{C9CED3FD-A69A-43A3-8990-82217D24A709}" srcOrd="0" destOrd="1" presId="urn:microsoft.com/office/officeart/2005/8/layout/vList2"/>
    <dgm:cxn modelId="{A8C20ED5-3BA0-450C-AE39-A941FBE65C64}" srcId="{56FCAF3D-FBCA-45C7-939C-4DE5205ACEF3}" destId="{0D9667D2-084C-4EF0-B42C-579D4FF9EA44}" srcOrd="0" destOrd="0" parTransId="{67531269-7DD8-4A6E-BF9F-7C083903E072}" sibTransId="{A4F7B84A-A8BB-4329-B8F1-FE2962F7A436}"/>
    <dgm:cxn modelId="{1A8F4AD5-698D-4993-987B-3FCCC148BEFE}" srcId="{652356C7-0E3B-4631-93EE-EB9FEAD9D696}" destId="{56FCAF3D-FBCA-45C7-939C-4DE5205ACEF3}" srcOrd="0" destOrd="0" parTransId="{99F6FA47-67DB-4EB1-A226-D2B6EBD25779}" sibTransId="{D185CB63-339F-47FC-A26B-594D2569F0EC}"/>
    <dgm:cxn modelId="{EB19D3D9-CE92-4089-B90B-C50C75C470E1}" srcId="{56FCAF3D-FBCA-45C7-939C-4DE5205ACEF3}" destId="{3C6BF163-7669-409B-9835-639192A812A8}" srcOrd="2" destOrd="0" parTransId="{270DF655-3916-45CB-BD40-A8BDA8884707}" sibTransId="{C4344EBE-5753-4482-9AE4-10E90CB47367}"/>
    <dgm:cxn modelId="{88E25128-3945-4149-B001-41047A8B8F34}" type="presParOf" srcId="{C844F04B-7512-46D8-8DAE-6BC85E2E5DED}" destId="{45618B95-D079-4B7C-AB2C-E713A925ADDA}" srcOrd="0" destOrd="0" presId="urn:microsoft.com/office/officeart/2005/8/layout/vList2"/>
    <dgm:cxn modelId="{16CFA77D-77D6-40E0-9D68-BC6EEA5B8231}" type="presParOf" srcId="{C844F04B-7512-46D8-8DAE-6BC85E2E5DED}" destId="{C9CED3FD-A69A-43A3-8990-82217D24A709}"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FDD825-FE17-44C8-850F-BA4D8A82683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DE8DA98-F299-4D41-A935-B5F7760028EC}">
      <dgm:prSet/>
      <dgm:spPr>
        <a:solidFill>
          <a:schemeClr val="tx2"/>
        </a:solidFill>
      </dgm:spPr>
      <dgm:t>
        <a:bodyPr/>
        <a:lstStyle/>
        <a:p>
          <a:r>
            <a:rPr lang="en-US"/>
            <a:t>Στην Ευρώπη ετήσια κάθε άτομο:</a:t>
          </a:r>
        </a:p>
      </dgm:t>
    </dgm:pt>
    <dgm:pt modelId="{F3A47881-879E-41F1-8799-76EA0CBA2F79}" type="parTrans" cxnId="{B251F12F-B124-4836-A858-7C7B8C4829FA}">
      <dgm:prSet/>
      <dgm:spPr/>
      <dgm:t>
        <a:bodyPr/>
        <a:lstStyle/>
        <a:p>
          <a:endParaRPr lang="en-US"/>
        </a:p>
      </dgm:t>
    </dgm:pt>
    <dgm:pt modelId="{0D90F3CE-87BA-4474-ADDA-B110BB0A9727}" type="sibTrans" cxnId="{B251F12F-B124-4836-A858-7C7B8C4829FA}">
      <dgm:prSet/>
      <dgm:spPr/>
      <dgm:t>
        <a:bodyPr/>
        <a:lstStyle/>
        <a:p>
          <a:endParaRPr lang="en-US"/>
        </a:p>
      </dgm:t>
    </dgm:pt>
    <dgm:pt modelId="{8BBEA6BD-9E9D-4F1A-8240-D080A62874E9}">
      <dgm:prSet/>
      <dgm:spPr/>
      <dgm:t>
        <a:bodyPr/>
        <a:lstStyle/>
        <a:p>
          <a:r>
            <a:rPr lang="en-US"/>
            <a:t>Καταναλώνει υλικά 16 tn</a:t>
          </a:r>
        </a:p>
      </dgm:t>
    </dgm:pt>
    <dgm:pt modelId="{96FE34FB-9C04-4CC7-ACFB-10585EAE31A9}" type="parTrans" cxnId="{3F9DDF23-3181-4858-8AF5-4DDCF9B36730}">
      <dgm:prSet/>
      <dgm:spPr/>
      <dgm:t>
        <a:bodyPr/>
        <a:lstStyle/>
        <a:p>
          <a:endParaRPr lang="en-US"/>
        </a:p>
      </dgm:t>
    </dgm:pt>
    <dgm:pt modelId="{2BFF3AE9-8938-4956-BB5C-40867A03CCE8}" type="sibTrans" cxnId="{3F9DDF23-3181-4858-8AF5-4DDCF9B36730}">
      <dgm:prSet/>
      <dgm:spPr/>
      <dgm:t>
        <a:bodyPr/>
        <a:lstStyle/>
        <a:p>
          <a:endParaRPr lang="en-US"/>
        </a:p>
      </dgm:t>
    </dgm:pt>
    <dgm:pt modelId="{B44F91A4-D22E-469F-AF12-F496ED1AD445}">
      <dgm:prSet/>
      <dgm:spPr/>
      <dgm:t>
        <a:bodyPr/>
        <a:lstStyle/>
        <a:p>
          <a:r>
            <a:rPr lang="en-US"/>
            <a:t>Παράγει 6 tn απόβλητα</a:t>
          </a:r>
        </a:p>
      </dgm:t>
    </dgm:pt>
    <dgm:pt modelId="{7BA977C5-DAAA-48B1-B727-DFE440549038}" type="parTrans" cxnId="{0D3B960F-405F-4414-BE48-85B0FB21C680}">
      <dgm:prSet/>
      <dgm:spPr/>
      <dgm:t>
        <a:bodyPr/>
        <a:lstStyle/>
        <a:p>
          <a:endParaRPr lang="en-US"/>
        </a:p>
      </dgm:t>
    </dgm:pt>
    <dgm:pt modelId="{E150B93C-39A7-41A3-9C59-F3FB69E7607B}" type="sibTrans" cxnId="{0D3B960F-405F-4414-BE48-85B0FB21C680}">
      <dgm:prSet/>
      <dgm:spPr/>
      <dgm:t>
        <a:bodyPr/>
        <a:lstStyle/>
        <a:p>
          <a:endParaRPr lang="en-US"/>
        </a:p>
      </dgm:t>
    </dgm:pt>
    <dgm:pt modelId="{62AA412B-574C-49CF-9572-0916204E3A46}">
      <dgm:prSet/>
      <dgm:spPr/>
      <dgm:t>
        <a:bodyPr/>
        <a:lstStyle/>
        <a:p>
          <a:r>
            <a:rPr lang="en-US" dirty="0"/>
            <a:t>Πα</a:t>
          </a:r>
          <a:r>
            <a:rPr lang="en-US" dirty="0" err="1"/>
            <a:t>ράγει</a:t>
          </a:r>
          <a:r>
            <a:rPr lang="en-US" dirty="0"/>
            <a:t> 0,5 </a:t>
          </a:r>
          <a:r>
            <a:rPr lang="en-US" dirty="0" err="1"/>
            <a:t>tn</a:t>
          </a:r>
          <a:r>
            <a:rPr lang="en-US" dirty="0"/>
            <a:t> </a:t>
          </a:r>
          <a:r>
            <a:rPr lang="en-US" dirty="0" err="1"/>
            <a:t>οικι</a:t>
          </a:r>
          <a:r>
            <a:rPr lang="en-US" dirty="0"/>
            <a:t>ακών αποβλήτων</a:t>
          </a:r>
        </a:p>
      </dgm:t>
    </dgm:pt>
    <dgm:pt modelId="{C1B09716-8E24-4224-B69D-11865F253CAF}" type="parTrans" cxnId="{6042983F-D2AD-4FBE-8438-303041727474}">
      <dgm:prSet/>
      <dgm:spPr/>
      <dgm:t>
        <a:bodyPr/>
        <a:lstStyle/>
        <a:p>
          <a:endParaRPr lang="en-US"/>
        </a:p>
      </dgm:t>
    </dgm:pt>
    <dgm:pt modelId="{1FBAFA07-06E9-41AD-8392-4AAAE1337C9F}" type="sibTrans" cxnId="{6042983F-D2AD-4FBE-8438-303041727474}">
      <dgm:prSet/>
      <dgm:spPr/>
      <dgm:t>
        <a:bodyPr/>
        <a:lstStyle/>
        <a:p>
          <a:endParaRPr lang="en-US"/>
        </a:p>
      </dgm:t>
    </dgm:pt>
    <dgm:pt modelId="{065CB447-4483-4921-86C6-C16E93C2159A}">
      <dgm:prSet/>
      <dgm:spPr/>
      <dgm:t>
        <a:bodyPr/>
        <a:lstStyle/>
        <a:p>
          <a:r>
            <a:rPr lang="en-US"/>
            <a:t>Το 40% αυτών επαναχρησιμοποιείται ή ανακυκλώνεται </a:t>
          </a:r>
        </a:p>
      </dgm:t>
    </dgm:pt>
    <dgm:pt modelId="{AEEB240D-E973-4C4F-9A0D-B3891C5792E1}" type="parTrans" cxnId="{C72F5F4C-C65E-459D-9C0C-574FE883F1CD}">
      <dgm:prSet/>
      <dgm:spPr/>
      <dgm:t>
        <a:bodyPr/>
        <a:lstStyle/>
        <a:p>
          <a:endParaRPr lang="en-US"/>
        </a:p>
      </dgm:t>
    </dgm:pt>
    <dgm:pt modelId="{596B328B-998B-4F55-B298-A0391BC54DED}" type="sibTrans" cxnId="{C72F5F4C-C65E-459D-9C0C-574FE883F1CD}">
      <dgm:prSet/>
      <dgm:spPr/>
      <dgm:t>
        <a:bodyPr/>
        <a:lstStyle/>
        <a:p>
          <a:endParaRPr lang="en-US"/>
        </a:p>
      </dgm:t>
    </dgm:pt>
    <dgm:pt modelId="{758F0CCC-2A3B-43F3-A742-38462CC600D8}" type="pres">
      <dgm:prSet presAssocID="{2DFDD825-FE17-44C8-850F-BA4D8A826837}" presName="linear" presStyleCnt="0">
        <dgm:presLayoutVars>
          <dgm:animLvl val="lvl"/>
          <dgm:resizeHandles val="exact"/>
        </dgm:presLayoutVars>
      </dgm:prSet>
      <dgm:spPr/>
    </dgm:pt>
    <dgm:pt modelId="{F4F1ACC9-50DE-4136-A73F-B3436111CFA1}" type="pres">
      <dgm:prSet presAssocID="{3DE8DA98-F299-4D41-A935-B5F7760028EC}" presName="parentText" presStyleLbl="node1" presStyleIdx="0" presStyleCnt="1">
        <dgm:presLayoutVars>
          <dgm:chMax val="0"/>
          <dgm:bulletEnabled val="1"/>
        </dgm:presLayoutVars>
      </dgm:prSet>
      <dgm:spPr/>
    </dgm:pt>
    <dgm:pt modelId="{F08BE280-35DF-498D-A46A-34757BC46294}" type="pres">
      <dgm:prSet presAssocID="{3DE8DA98-F299-4D41-A935-B5F7760028EC}" presName="childText" presStyleLbl="revTx" presStyleIdx="0" presStyleCnt="1">
        <dgm:presLayoutVars>
          <dgm:bulletEnabled val="1"/>
        </dgm:presLayoutVars>
      </dgm:prSet>
      <dgm:spPr/>
    </dgm:pt>
  </dgm:ptLst>
  <dgm:cxnLst>
    <dgm:cxn modelId="{6510EC0B-A05E-47FE-8119-729447C44C0D}" type="presOf" srcId="{2DFDD825-FE17-44C8-850F-BA4D8A826837}" destId="{758F0CCC-2A3B-43F3-A742-38462CC600D8}" srcOrd="0" destOrd="0" presId="urn:microsoft.com/office/officeart/2005/8/layout/vList2"/>
    <dgm:cxn modelId="{0D3B960F-405F-4414-BE48-85B0FB21C680}" srcId="{3DE8DA98-F299-4D41-A935-B5F7760028EC}" destId="{B44F91A4-D22E-469F-AF12-F496ED1AD445}" srcOrd="1" destOrd="0" parTransId="{7BA977C5-DAAA-48B1-B727-DFE440549038}" sibTransId="{E150B93C-39A7-41A3-9C59-F3FB69E7607B}"/>
    <dgm:cxn modelId="{7862B719-A972-4B14-93BF-01BE1F2A09FF}" type="presOf" srcId="{B44F91A4-D22E-469F-AF12-F496ED1AD445}" destId="{F08BE280-35DF-498D-A46A-34757BC46294}" srcOrd="0" destOrd="1" presId="urn:microsoft.com/office/officeart/2005/8/layout/vList2"/>
    <dgm:cxn modelId="{9B14CA21-5838-47F5-9846-9B37EE0A50AD}" type="presOf" srcId="{8BBEA6BD-9E9D-4F1A-8240-D080A62874E9}" destId="{F08BE280-35DF-498D-A46A-34757BC46294}" srcOrd="0" destOrd="0" presId="urn:microsoft.com/office/officeart/2005/8/layout/vList2"/>
    <dgm:cxn modelId="{3F9DDF23-3181-4858-8AF5-4DDCF9B36730}" srcId="{3DE8DA98-F299-4D41-A935-B5F7760028EC}" destId="{8BBEA6BD-9E9D-4F1A-8240-D080A62874E9}" srcOrd="0" destOrd="0" parTransId="{96FE34FB-9C04-4CC7-ACFB-10585EAE31A9}" sibTransId="{2BFF3AE9-8938-4956-BB5C-40867A03CCE8}"/>
    <dgm:cxn modelId="{B251F12F-B124-4836-A858-7C7B8C4829FA}" srcId="{2DFDD825-FE17-44C8-850F-BA4D8A826837}" destId="{3DE8DA98-F299-4D41-A935-B5F7760028EC}" srcOrd="0" destOrd="0" parTransId="{F3A47881-879E-41F1-8799-76EA0CBA2F79}" sibTransId="{0D90F3CE-87BA-4474-ADDA-B110BB0A9727}"/>
    <dgm:cxn modelId="{6042983F-D2AD-4FBE-8438-303041727474}" srcId="{3DE8DA98-F299-4D41-A935-B5F7760028EC}" destId="{62AA412B-574C-49CF-9572-0916204E3A46}" srcOrd="2" destOrd="0" parTransId="{C1B09716-8E24-4224-B69D-11865F253CAF}" sibTransId="{1FBAFA07-06E9-41AD-8392-4AAAE1337C9F}"/>
    <dgm:cxn modelId="{C72F5F4C-C65E-459D-9C0C-574FE883F1CD}" srcId="{3DE8DA98-F299-4D41-A935-B5F7760028EC}" destId="{065CB447-4483-4921-86C6-C16E93C2159A}" srcOrd="3" destOrd="0" parTransId="{AEEB240D-E973-4C4F-9A0D-B3891C5792E1}" sibTransId="{596B328B-998B-4F55-B298-A0391BC54DED}"/>
    <dgm:cxn modelId="{AE804BB5-F078-4CA4-AE75-1DDB52A62D14}" type="presOf" srcId="{62AA412B-574C-49CF-9572-0916204E3A46}" destId="{F08BE280-35DF-498D-A46A-34757BC46294}" srcOrd="0" destOrd="2" presId="urn:microsoft.com/office/officeart/2005/8/layout/vList2"/>
    <dgm:cxn modelId="{18788AB5-F67F-45B5-BD54-52C2357BC8D5}" type="presOf" srcId="{065CB447-4483-4921-86C6-C16E93C2159A}" destId="{F08BE280-35DF-498D-A46A-34757BC46294}" srcOrd="0" destOrd="3" presId="urn:microsoft.com/office/officeart/2005/8/layout/vList2"/>
    <dgm:cxn modelId="{0E4030D4-9105-473E-9D1F-656A756DBED2}" type="presOf" srcId="{3DE8DA98-F299-4D41-A935-B5F7760028EC}" destId="{F4F1ACC9-50DE-4136-A73F-B3436111CFA1}" srcOrd="0" destOrd="0" presId="urn:microsoft.com/office/officeart/2005/8/layout/vList2"/>
    <dgm:cxn modelId="{6B609C06-0540-42EF-A335-845B420B87FF}" type="presParOf" srcId="{758F0CCC-2A3B-43F3-A742-38462CC600D8}" destId="{F4F1ACC9-50DE-4136-A73F-B3436111CFA1}" srcOrd="0" destOrd="0" presId="urn:microsoft.com/office/officeart/2005/8/layout/vList2"/>
    <dgm:cxn modelId="{88BF0785-C19D-4643-BFD5-B24411BFACAC}" type="presParOf" srcId="{758F0CCC-2A3B-43F3-A742-38462CC600D8}" destId="{F08BE280-35DF-498D-A46A-34757BC46294}"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4AFBD4-EC2D-4ED6-B371-D121547B4659}"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AD4722B8-715F-4A14-B7A0-7F33C8380710}">
      <dgm:prSet custT="1"/>
      <dgm:spPr>
        <a:solidFill>
          <a:schemeClr val="tx2"/>
        </a:solidFill>
      </dgm:spPr>
      <dgm:t>
        <a:bodyPr/>
        <a:lstStyle/>
        <a:p>
          <a:pPr>
            <a:lnSpc>
              <a:spcPct val="150000"/>
            </a:lnSpc>
          </a:pPr>
          <a:r>
            <a:rPr lang="el-GR" sz="2000" dirty="0"/>
            <a:t>Σε ορισμένες χώρες &gt;80% εξακολουθεί να εισέρχεται σε χώρους υγειονομικής ταφής </a:t>
          </a:r>
          <a:r>
            <a:rPr lang="en-US" sz="2000" dirty="0"/>
            <a:t>(</a:t>
          </a:r>
          <a:r>
            <a:rPr lang="el-GR" sz="2000" dirty="0"/>
            <a:t>Μάλτα, Κύπρος και Ελλάδα</a:t>
          </a:r>
          <a:r>
            <a:rPr lang="en-US" sz="2000" dirty="0"/>
            <a:t>)</a:t>
          </a:r>
          <a:r>
            <a:rPr lang="el-GR" sz="2000" dirty="0"/>
            <a:t> </a:t>
          </a:r>
          <a:endParaRPr lang="en-US" sz="2000" dirty="0"/>
        </a:p>
      </dgm:t>
    </dgm:pt>
    <dgm:pt modelId="{F46B924E-E47E-4941-BE46-6F3412A6EFA9}" type="parTrans" cxnId="{46BF267E-71A1-484D-9820-C1C8522AC834}">
      <dgm:prSet/>
      <dgm:spPr/>
      <dgm:t>
        <a:bodyPr/>
        <a:lstStyle/>
        <a:p>
          <a:endParaRPr lang="en-US" sz="1800"/>
        </a:p>
      </dgm:t>
    </dgm:pt>
    <dgm:pt modelId="{A90D7115-6C0F-42C6-9500-02538665E58E}" type="sibTrans" cxnId="{46BF267E-71A1-484D-9820-C1C8522AC834}">
      <dgm:prSet custT="1"/>
      <dgm:spPr/>
      <dgm:t>
        <a:bodyPr/>
        <a:lstStyle/>
        <a:p>
          <a:endParaRPr lang="en-US" sz="1100"/>
        </a:p>
      </dgm:t>
    </dgm:pt>
    <dgm:pt modelId="{09F384FE-5D1C-4E3A-9C6E-CD2AB2ABFB95}" type="pres">
      <dgm:prSet presAssocID="{114AFBD4-EC2D-4ED6-B371-D121547B4659}" presName="Name0" presStyleCnt="0">
        <dgm:presLayoutVars>
          <dgm:dir/>
          <dgm:animLvl val="lvl"/>
          <dgm:resizeHandles val="exact"/>
        </dgm:presLayoutVars>
      </dgm:prSet>
      <dgm:spPr/>
    </dgm:pt>
    <dgm:pt modelId="{7A7D0D65-6228-4FC7-A862-6050AF8B5C12}" type="pres">
      <dgm:prSet presAssocID="{AD4722B8-715F-4A14-B7A0-7F33C8380710}" presName="boxAndChildren" presStyleCnt="0"/>
      <dgm:spPr/>
    </dgm:pt>
    <dgm:pt modelId="{73EA7733-632F-4052-A3F2-4DD25D4E4ADA}" type="pres">
      <dgm:prSet presAssocID="{AD4722B8-715F-4A14-B7A0-7F33C8380710}" presName="parentTextBox" presStyleLbl="node1" presStyleIdx="0" presStyleCnt="1"/>
      <dgm:spPr/>
    </dgm:pt>
  </dgm:ptLst>
  <dgm:cxnLst>
    <dgm:cxn modelId="{9E084E09-8709-42AE-A475-2A1E59297514}" type="presOf" srcId="{114AFBD4-EC2D-4ED6-B371-D121547B4659}" destId="{09F384FE-5D1C-4E3A-9C6E-CD2AB2ABFB95}" srcOrd="0" destOrd="0" presId="urn:microsoft.com/office/officeart/2005/8/layout/process4"/>
    <dgm:cxn modelId="{46BF267E-71A1-484D-9820-C1C8522AC834}" srcId="{114AFBD4-EC2D-4ED6-B371-D121547B4659}" destId="{AD4722B8-715F-4A14-B7A0-7F33C8380710}" srcOrd="0" destOrd="0" parTransId="{F46B924E-E47E-4941-BE46-6F3412A6EFA9}" sibTransId="{A90D7115-6C0F-42C6-9500-02538665E58E}"/>
    <dgm:cxn modelId="{29311B80-FD65-44FB-A88D-D23F3B882757}" type="presOf" srcId="{AD4722B8-715F-4A14-B7A0-7F33C8380710}" destId="{73EA7733-632F-4052-A3F2-4DD25D4E4ADA}" srcOrd="0" destOrd="0" presId="urn:microsoft.com/office/officeart/2005/8/layout/process4"/>
    <dgm:cxn modelId="{81D4FE7C-9ED9-4510-B485-C2D1088558E8}" type="presParOf" srcId="{09F384FE-5D1C-4E3A-9C6E-CD2AB2ABFB95}" destId="{7A7D0D65-6228-4FC7-A862-6050AF8B5C12}" srcOrd="0" destOrd="0" presId="urn:microsoft.com/office/officeart/2005/8/layout/process4"/>
    <dgm:cxn modelId="{2EA392F6-6B93-4A2D-8923-BF7DF727FCD7}" type="presParOf" srcId="{7A7D0D65-6228-4FC7-A862-6050AF8B5C12}" destId="{73EA7733-632F-4052-A3F2-4DD25D4E4ADA}" srcOrd="0"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BD3FB9-9450-4294-BCBD-1047F108C0F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A26F346-FC28-4851-8A0C-23239D97D403}">
      <dgm:prSet/>
      <dgm:spPr/>
      <dgm:t>
        <a:bodyPr/>
        <a:lstStyle/>
        <a:p>
          <a:r>
            <a:rPr lang="el-GR" b="0" i="0" baseline="0"/>
            <a:t>Ανεπτυγμένες χώρες:</a:t>
          </a:r>
          <a:endParaRPr lang="en-US"/>
        </a:p>
      </dgm:t>
    </dgm:pt>
    <dgm:pt modelId="{420A0B6B-2C19-4B55-8035-C1D832289E95}" type="parTrans" cxnId="{9A88C83A-8175-4059-AA3B-BD7F4E103F54}">
      <dgm:prSet/>
      <dgm:spPr/>
      <dgm:t>
        <a:bodyPr/>
        <a:lstStyle/>
        <a:p>
          <a:endParaRPr lang="en-US"/>
        </a:p>
      </dgm:t>
    </dgm:pt>
    <dgm:pt modelId="{9E5AA58F-920B-4513-A13F-FA4395CF4D1C}" type="sibTrans" cxnId="{9A88C83A-8175-4059-AA3B-BD7F4E103F54}">
      <dgm:prSet/>
      <dgm:spPr/>
      <dgm:t>
        <a:bodyPr/>
        <a:lstStyle/>
        <a:p>
          <a:endParaRPr lang="en-US"/>
        </a:p>
      </dgm:t>
    </dgm:pt>
    <dgm:pt modelId="{1C148D21-F154-4F1B-98A3-03072F1BBE02}">
      <dgm:prSet/>
      <dgm:spPr/>
      <dgm:t>
        <a:bodyPr/>
        <a:lstStyle/>
        <a:p>
          <a:r>
            <a:rPr lang="el-GR" b="0" i="0" baseline="0" dirty="0"/>
            <a:t>Συμπεριφορά των καταναλωτών (αγορά περιττών ποσοτήτων, μη κατανάλωση μέχρι την ημερομηνία λήξης κλπ.) </a:t>
          </a:r>
          <a:endParaRPr lang="en-US" dirty="0"/>
        </a:p>
      </dgm:t>
    </dgm:pt>
    <dgm:pt modelId="{64416F01-4ACF-4FCD-9CAC-23642FBE98D0}" type="parTrans" cxnId="{F4E4C5A5-D4B4-43A2-8903-ADA2DD494817}">
      <dgm:prSet/>
      <dgm:spPr/>
      <dgm:t>
        <a:bodyPr/>
        <a:lstStyle/>
        <a:p>
          <a:endParaRPr lang="en-US"/>
        </a:p>
      </dgm:t>
    </dgm:pt>
    <dgm:pt modelId="{F2FC5F86-F8A0-423E-8D63-947CE723F958}" type="sibTrans" cxnId="{F4E4C5A5-D4B4-43A2-8903-ADA2DD494817}">
      <dgm:prSet/>
      <dgm:spPr/>
      <dgm:t>
        <a:bodyPr/>
        <a:lstStyle/>
        <a:p>
          <a:endParaRPr lang="en-US"/>
        </a:p>
      </dgm:t>
    </dgm:pt>
    <dgm:pt modelId="{1CD40C66-2841-4FEF-B4F4-6E60231F1C70}">
      <dgm:prSet/>
      <dgm:spPr/>
      <dgm:t>
        <a:bodyPr/>
        <a:lstStyle/>
        <a:p>
          <a:r>
            <a:rPr lang="el-GR" b="0" i="0" baseline="0"/>
            <a:t>έλλειψη συντονισμού μεταξύ των διαφορετικών κρίκων της παραγωγικής αλυσίδας</a:t>
          </a:r>
          <a:endParaRPr lang="en-US"/>
        </a:p>
      </dgm:t>
    </dgm:pt>
    <dgm:pt modelId="{CCCEC0B7-A967-4C59-BB4B-B360BFCBE296}" type="parTrans" cxnId="{9EE71A26-02DF-481C-BBE9-E370C17BC28A}">
      <dgm:prSet/>
      <dgm:spPr/>
      <dgm:t>
        <a:bodyPr/>
        <a:lstStyle/>
        <a:p>
          <a:endParaRPr lang="en-US"/>
        </a:p>
      </dgm:t>
    </dgm:pt>
    <dgm:pt modelId="{25B3D4BE-5713-4048-B6A5-565096300453}" type="sibTrans" cxnId="{9EE71A26-02DF-481C-BBE9-E370C17BC28A}">
      <dgm:prSet/>
      <dgm:spPr/>
      <dgm:t>
        <a:bodyPr/>
        <a:lstStyle/>
        <a:p>
          <a:endParaRPr lang="en-US"/>
        </a:p>
      </dgm:t>
    </dgm:pt>
    <dgm:pt modelId="{6F575769-EE61-4059-A30F-193B680850B9}">
      <dgm:prSet/>
      <dgm:spPr/>
      <dgm:t>
        <a:bodyPr/>
        <a:lstStyle/>
        <a:p>
          <a:r>
            <a:rPr lang="el-GR" b="0" i="0" baseline="0"/>
            <a:t>μη συμμόρφωση με νομοθετικά πλαίσια που οδηγούν σε απόρριψη τροφίμων, π.χ. λόγω μη σωστού σχήματος η όψης </a:t>
          </a:r>
          <a:endParaRPr lang="en-US"/>
        </a:p>
      </dgm:t>
    </dgm:pt>
    <dgm:pt modelId="{8739D2A2-9D39-40F9-9EA4-C2B33736451C}" type="parTrans" cxnId="{CB81CF43-603A-45DB-A450-CBAC5BC5B749}">
      <dgm:prSet/>
      <dgm:spPr/>
      <dgm:t>
        <a:bodyPr/>
        <a:lstStyle/>
        <a:p>
          <a:endParaRPr lang="en-US"/>
        </a:p>
      </dgm:t>
    </dgm:pt>
    <dgm:pt modelId="{D62447EE-B94C-4A3E-BFA2-B07BA53FE227}" type="sibTrans" cxnId="{CB81CF43-603A-45DB-A450-CBAC5BC5B749}">
      <dgm:prSet/>
      <dgm:spPr/>
      <dgm:t>
        <a:bodyPr/>
        <a:lstStyle/>
        <a:p>
          <a:endParaRPr lang="en-US"/>
        </a:p>
      </dgm:t>
    </dgm:pt>
    <dgm:pt modelId="{3AD36F82-684D-40D3-B052-8AF6D658EFD7}" type="pres">
      <dgm:prSet presAssocID="{78BD3FB9-9450-4294-BCBD-1047F108C0FC}" presName="vert0" presStyleCnt="0">
        <dgm:presLayoutVars>
          <dgm:dir/>
          <dgm:animOne val="branch"/>
          <dgm:animLvl val="lvl"/>
        </dgm:presLayoutVars>
      </dgm:prSet>
      <dgm:spPr/>
    </dgm:pt>
    <dgm:pt modelId="{0C940C0E-2394-4FCF-A1AF-1E2C002D2938}" type="pres">
      <dgm:prSet presAssocID="{FA26F346-FC28-4851-8A0C-23239D97D403}" presName="thickLine" presStyleLbl="alignNode1" presStyleIdx="0" presStyleCnt="4"/>
      <dgm:spPr/>
    </dgm:pt>
    <dgm:pt modelId="{E838DF6B-6C1D-4440-8C8E-B94642DC8823}" type="pres">
      <dgm:prSet presAssocID="{FA26F346-FC28-4851-8A0C-23239D97D403}" presName="horz1" presStyleCnt="0"/>
      <dgm:spPr/>
    </dgm:pt>
    <dgm:pt modelId="{3906D635-9D62-4B7C-81FE-C46BC5BAE8AA}" type="pres">
      <dgm:prSet presAssocID="{FA26F346-FC28-4851-8A0C-23239D97D403}" presName="tx1" presStyleLbl="revTx" presStyleIdx="0" presStyleCnt="4"/>
      <dgm:spPr/>
    </dgm:pt>
    <dgm:pt modelId="{226F29C9-E310-4A04-B675-C00966784073}" type="pres">
      <dgm:prSet presAssocID="{FA26F346-FC28-4851-8A0C-23239D97D403}" presName="vert1" presStyleCnt="0"/>
      <dgm:spPr/>
    </dgm:pt>
    <dgm:pt modelId="{C9879BDF-106B-4704-8BD7-7406F7EF625E}" type="pres">
      <dgm:prSet presAssocID="{1C148D21-F154-4F1B-98A3-03072F1BBE02}" presName="thickLine" presStyleLbl="alignNode1" presStyleIdx="1" presStyleCnt="4"/>
      <dgm:spPr/>
    </dgm:pt>
    <dgm:pt modelId="{9DB2D055-B93A-453B-B1D7-E600BB1D8A63}" type="pres">
      <dgm:prSet presAssocID="{1C148D21-F154-4F1B-98A3-03072F1BBE02}" presName="horz1" presStyleCnt="0"/>
      <dgm:spPr/>
    </dgm:pt>
    <dgm:pt modelId="{E2BDAFF6-5E41-47BB-84F0-6900704A1F74}" type="pres">
      <dgm:prSet presAssocID="{1C148D21-F154-4F1B-98A3-03072F1BBE02}" presName="tx1" presStyleLbl="revTx" presStyleIdx="1" presStyleCnt="4"/>
      <dgm:spPr/>
    </dgm:pt>
    <dgm:pt modelId="{C5951BFB-7B23-4EC4-B4AF-07A6AF434034}" type="pres">
      <dgm:prSet presAssocID="{1C148D21-F154-4F1B-98A3-03072F1BBE02}" presName="vert1" presStyleCnt="0"/>
      <dgm:spPr/>
    </dgm:pt>
    <dgm:pt modelId="{65FC292E-8625-4132-9775-5F7A450A5171}" type="pres">
      <dgm:prSet presAssocID="{1CD40C66-2841-4FEF-B4F4-6E60231F1C70}" presName="thickLine" presStyleLbl="alignNode1" presStyleIdx="2" presStyleCnt="4"/>
      <dgm:spPr/>
    </dgm:pt>
    <dgm:pt modelId="{535CC5DF-DF9B-4D2C-86E3-7399D4836C2D}" type="pres">
      <dgm:prSet presAssocID="{1CD40C66-2841-4FEF-B4F4-6E60231F1C70}" presName="horz1" presStyleCnt="0"/>
      <dgm:spPr/>
    </dgm:pt>
    <dgm:pt modelId="{FA2016CB-4A21-4718-998D-0EE4804E8EFB}" type="pres">
      <dgm:prSet presAssocID="{1CD40C66-2841-4FEF-B4F4-6E60231F1C70}" presName="tx1" presStyleLbl="revTx" presStyleIdx="2" presStyleCnt="4"/>
      <dgm:spPr/>
    </dgm:pt>
    <dgm:pt modelId="{BC4D4278-B44C-48F0-9ABF-2031C1FE4334}" type="pres">
      <dgm:prSet presAssocID="{1CD40C66-2841-4FEF-B4F4-6E60231F1C70}" presName="vert1" presStyleCnt="0"/>
      <dgm:spPr/>
    </dgm:pt>
    <dgm:pt modelId="{90A944DB-1E04-4BCC-9BA1-A3AE98BC27E1}" type="pres">
      <dgm:prSet presAssocID="{6F575769-EE61-4059-A30F-193B680850B9}" presName="thickLine" presStyleLbl="alignNode1" presStyleIdx="3" presStyleCnt="4"/>
      <dgm:spPr/>
    </dgm:pt>
    <dgm:pt modelId="{ADC08973-17D0-451E-9901-00AC5B8A2643}" type="pres">
      <dgm:prSet presAssocID="{6F575769-EE61-4059-A30F-193B680850B9}" presName="horz1" presStyleCnt="0"/>
      <dgm:spPr/>
    </dgm:pt>
    <dgm:pt modelId="{38D3931A-4D9C-4507-90C0-066F54393263}" type="pres">
      <dgm:prSet presAssocID="{6F575769-EE61-4059-A30F-193B680850B9}" presName="tx1" presStyleLbl="revTx" presStyleIdx="3" presStyleCnt="4"/>
      <dgm:spPr/>
    </dgm:pt>
    <dgm:pt modelId="{43143359-5C57-4D07-ADAC-8ACA572B85D8}" type="pres">
      <dgm:prSet presAssocID="{6F575769-EE61-4059-A30F-193B680850B9}" presName="vert1" presStyleCnt="0"/>
      <dgm:spPr/>
    </dgm:pt>
  </dgm:ptLst>
  <dgm:cxnLst>
    <dgm:cxn modelId="{9EE71A26-02DF-481C-BBE9-E370C17BC28A}" srcId="{78BD3FB9-9450-4294-BCBD-1047F108C0FC}" destId="{1CD40C66-2841-4FEF-B4F4-6E60231F1C70}" srcOrd="2" destOrd="0" parTransId="{CCCEC0B7-A967-4C59-BB4B-B360BFCBE296}" sibTransId="{25B3D4BE-5713-4048-B6A5-565096300453}"/>
    <dgm:cxn modelId="{C098E727-71FE-4BC6-A32C-73F37098CDCA}" type="presOf" srcId="{1CD40C66-2841-4FEF-B4F4-6E60231F1C70}" destId="{FA2016CB-4A21-4718-998D-0EE4804E8EFB}" srcOrd="0" destOrd="0" presId="urn:microsoft.com/office/officeart/2008/layout/LinedList"/>
    <dgm:cxn modelId="{21538B38-CF69-4389-B659-2A7AEC890654}" type="presOf" srcId="{6F575769-EE61-4059-A30F-193B680850B9}" destId="{38D3931A-4D9C-4507-90C0-066F54393263}" srcOrd="0" destOrd="0" presId="urn:microsoft.com/office/officeart/2008/layout/LinedList"/>
    <dgm:cxn modelId="{9A88C83A-8175-4059-AA3B-BD7F4E103F54}" srcId="{78BD3FB9-9450-4294-BCBD-1047F108C0FC}" destId="{FA26F346-FC28-4851-8A0C-23239D97D403}" srcOrd="0" destOrd="0" parTransId="{420A0B6B-2C19-4B55-8035-C1D832289E95}" sibTransId="{9E5AA58F-920B-4513-A13F-FA4395CF4D1C}"/>
    <dgm:cxn modelId="{CB81CF43-603A-45DB-A450-CBAC5BC5B749}" srcId="{78BD3FB9-9450-4294-BCBD-1047F108C0FC}" destId="{6F575769-EE61-4059-A30F-193B680850B9}" srcOrd="3" destOrd="0" parTransId="{8739D2A2-9D39-40F9-9EA4-C2B33736451C}" sibTransId="{D62447EE-B94C-4A3E-BFA2-B07BA53FE227}"/>
    <dgm:cxn modelId="{F1A1AC68-EBB0-4E7E-B36B-B3F6981CB0A0}" type="presOf" srcId="{1C148D21-F154-4F1B-98A3-03072F1BBE02}" destId="{E2BDAFF6-5E41-47BB-84F0-6900704A1F74}" srcOrd="0" destOrd="0" presId="urn:microsoft.com/office/officeart/2008/layout/LinedList"/>
    <dgm:cxn modelId="{440BC88F-9BD6-4123-B799-F0122AC42936}" type="presOf" srcId="{78BD3FB9-9450-4294-BCBD-1047F108C0FC}" destId="{3AD36F82-684D-40D3-B052-8AF6D658EFD7}" srcOrd="0" destOrd="0" presId="urn:microsoft.com/office/officeart/2008/layout/LinedList"/>
    <dgm:cxn modelId="{F4E4C5A5-D4B4-43A2-8903-ADA2DD494817}" srcId="{78BD3FB9-9450-4294-BCBD-1047F108C0FC}" destId="{1C148D21-F154-4F1B-98A3-03072F1BBE02}" srcOrd="1" destOrd="0" parTransId="{64416F01-4ACF-4FCD-9CAC-23642FBE98D0}" sibTransId="{F2FC5F86-F8A0-423E-8D63-947CE723F958}"/>
    <dgm:cxn modelId="{73249DF4-B80D-47E8-96F0-B8B95C4D0682}" type="presOf" srcId="{FA26F346-FC28-4851-8A0C-23239D97D403}" destId="{3906D635-9D62-4B7C-81FE-C46BC5BAE8AA}" srcOrd="0" destOrd="0" presId="urn:microsoft.com/office/officeart/2008/layout/LinedList"/>
    <dgm:cxn modelId="{89F50773-2E41-40B0-A894-1838614F49E4}" type="presParOf" srcId="{3AD36F82-684D-40D3-B052-8AF6D658EFD7}" destId="{0C940C0E-2394-4FCF-A1AF-1E2C002D2938}" srcOrd="0" destOrd="0" presId="urn:microsoft.com/office/officeart/2008/layout/LinedList"/>
    <dgm:cxn modelId="{EF0B6816-80D5-42C5-B8C7-E28D16E9E9A5}" type="presParOf" srcId="{3AD36F82-684D-40D3-B052-8AF6D658EFD7}" destId="{E838DF6B-6C1D-4440-8C8E-B94642DC8823}" srcOrd="1" destOrd="0" presId="urn:microsoft.com/office/officeart/2008/layout/LinedList"/>
    <dgm:cxn modelId="{EA372D47-E028-4E58-9317-11B1A272EE84}" type="presParOf" srcId="{E838DF6B-6C1D-4440-8C8E-B94642DC8823}" destId="{3906D635-9D62-4B7C-81FE-C46BC5BAE8AA}" srcOrd="0" destOrd="0" presId="urn:microsoft.com/office/officeart/2008/layout/LinedList"/>
    <dgm:cxn modelId="{F3D9F5E0-9343-475E-A9FA-809A5DFCD77E}" type="presParOf" srcId="{E838DF6B-6C1D-4440-8C8E-B94642DC8823}" destId="{226F29C9-E310-4A04-B675-C00966784073}" srcOrd="1" destOrd="0" presId="urn:microsoft.com/office/officeart/2008/layout/LinedList"/>
    <dgm:cxn modelId="{52313A02-D68C-4032-9636-722572762A3A}" type="presParOf" srcId="{3AD36F82-684D-40D3-B052-8AF6D658EFD7}" destId="{C9879BDF-106B-4704-8BD7-7406F7EF625E}" srcOrd="2" destOrd="0" presId="urn:microsoft.com/office/officeart/2008/layout/LinedList"/>
    <dgm:cxn modelId="{FCE18B34-1540-4AE1-BF40-4F0E9776268B}" type="presParOf" srcId="{3AD36F82-684D-40D3-B052-8AF6D658EFD7}" destId="{9DB2D055-B93A-453B-B1D7-E600BB1D8A63}" srcOrd="3" destOrd="0" presId="urn:microsoft.com/office/officeart/2008/layout/LinedList"/>
    <dgm:cxn modelId="{C9D92404-2CEE-493E-B518-26D8B847D4A7}" type="presParOf" srcId="{9DB2D055-B93A-453B-B1D7-E600BB1D8A63}" destId="{E2BDAFF6-5E41-47BB-84F0-6900704A1F74}" srcOrd="0" destOrd="0" presId="urn:microsoft.com/office/officeart/2008/layout/LinedList"/>
    <dgm:cxn modelId="{1D3F77B4-86AE-4445-83C0-93FB53A888A0}" type="presParOf" srcId="{9DB2D055-B93A-453B-B1D7-E600BB1D8A63}" destId="{C5951BFB-7B23-4EC4-B4AF-07A6AF434034}" srcOrd="1" destOrd="0" presId="urn:microsoft.com/office/officeart/2008/layout/LinedList"/>
    <dgm:cxn modelId="{4294E882-F5C3-4328-BFB9-B1A5B55CF5E6}" type="presParOf" srcId="{3AD36F82-684D-40D3-B052-8AF6D658EFD7}" destId="{65FC292E-8625-4132-9775-5F7A450A5171}" srcOrd="4" destOrd="0" presId="urn:microsoft.com/office/officeart/2008/layout/LinedList"/>
    <dgm:cxn modelId="{AC2F4019-58C8-4265-9417-4892E83AD188}" type="presParOf" srcId="{3AD36F82-684D-40D3-B052-8AF6D658EFD7}" destId="{535CC5DF-DF9B-4D2C-86E3-7399D4836C2D}" srcOrd="5" destOrd="0" presId="urn:microsoft.com/office/officeart/2008/layout/LinedList"/>
    <dgm:cxn modelId="{8BAC68E7-9E8A-4388-9C3C-035814CFFC82}" type="presParOf" srcId="{535CC5DF-DF9B-4D2C-86E3-7399D4836C2D}" destId="{FA2016CB-4A21-4718-998D-0EE4804E8EFB}" srcOrd="0" destOrd="0" presId="urn:microsoft.com/office/officeart/2008/layout/LinedList"/>
    <dgm:cxn modelId="{F2C43FA9-AD24-49DB-93D0-598CAA62CD85}" type="presParOf" srcId="{535CC5DF-DF9B-4D2C-86E3-7399D4836C2D}" destId="{BC4D4278-B44C-48F0-9ABF-2031C1FE4334}" srcOrd="1" destOrd="0" presId="urn:microsoft.com/office/officeart/2008/layout/LinedList"/>
    <dgm:cxn modelId="{7534E6EF-7122-4123-8334-0A18930FD0F2}" type="presParOf" srcId="{3AD36F82-684D-40D3-B052-8AF6D658EFD7}" destId="{90A944DB-1E04-4BCC-9BA1-A3AE98BC27E1}" srcOrd="6" destOrd="0" presId="urn:microsoft.com/office/officeart/2008/layout/LinedList"/>
    <dgm:cxn modelId="{7D4F38BD-000A-488D-848B-968164B9EEEE}" type="presParOf" srcId="{3AD36F82-684D-40D3-B052-8AF6D658EFD7}" destId="{ADC08973-17D0-451E-9901-00AC5B8A2643}" srcOrd="7" destOrd="0" presId="urn:microsoft.com/office/officeart/2008/layout/LinedList"/>
    <dgm:cxn modelId="{EAC5FC31-269C-4284-97C8-8FD10F49ED4D}" type="presParOf" srcId="{ADC08973-17D0-451E-9901-00AC5B8A2643}" destId="{38D3931A-4D9C-4507-90C0-066F54393263}" srcOrd="0" destOrd="0" presId="urn:microsoft.com/office/officeart/2008/layout/LinedList"/>
    <dgm:cxn modelId="{8BEE02C9-B9E0-408F-AB70-258DE6BC4926}" type="presParOf" srcId="{ADC08973-17D0-451E-9901-00AC5B8A2643}" destId="{43143359-5C57-4D07-ADAC-8ACA572B85D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F401125-24B6-4F3A-9AB6-55ABBA8D01E1}"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E87D4401-4AEA-42FA-8286-1FD68C565437}">
      <dgm:prSet/>
      <dgm:spPr/>
      <dgm:t>
        <a:bodyPr/>
        <a:lstStyle/>
        <a:p>
          <a:r>
            <a:rPr lang="el-GR" b="1" dirty="0"/>
            <a:t>Β) Τα απόβλητα  να μένουν εκτός των χωματερών ή αποτίθεται ένα μέρος τους μόνο</a:t>
          </a:r>
          <a:endParaRPr lang="en-US" dirty="0"/>
        </a:p>
      </dgm:t>
    </dgm:pt>
    <dgm:pt modelId="{731AD3A0-2307-4538-A97B-96D531C6EEB3}" type="parTrans" cxnId="{943D8824-BA5D-47BC-858B-D3E02700CCBC}">
      <dgm:prSet/>
      <dgm:spPr/>
      <dgm:t>
        <a:bodyPr/>
        <a:lstStyle/>
        <a:p>
          <a:endParaRPr lang="en-US"/>
        </a:p>
      </dgm:t>
    </dgm:pt>
    <dgm:pt modelId="{2CBA26EA-0A22-4780-BC4F-B145FB81CE42}" type="sibTrans" cxnId="{943D8824-BA5D-47BC-858B-D3E02700CCBC}">
      <dgm:prSet/>
      <dgm:spPr/>
      <dgm:t>
        <a:bodyPr/>
        <a:lstStyle/>
        <a:p>
          <a:endParaRPr lang="en-US"/>
        </a:p>
      </dgm:t>
    </dgm:pt>
    <dgm:pt modelId="{64F79653-92ED-409B-BA70-11CA714EC890}">
      <dgm:prSet/>
      <dgm:spPr/>
      <dgm:t>
        <a:bodyPr/>
        <a:lstStyle/>
        <a:p>
          <a:r>
            <a:rPr lang="el-GR" b="1" dirty="0"/>
            <a:t>Γ) Η παραλαβή χρήσιμων προϊόντων από πρώτες ύλες μηδενικής αξίας</a:t>
          </a:r>
          <a:endParaRPr lang="en-US" dirty="0"/>
        </a:p>
      </dgm:t>
    </dgm:pt>
    <dgm:pt modelId="{03C5EF3F-AF57-4C8C-92E4-DB7E7444E908}" type="parTrans" cxnId="{2F7A27CA-9CCF-47C8-AEE3-1DB6D6184B15}">
      <dgm:prSet/>
      <dgm:spPr/>
      <dgm:t>
        <a:bodyPr/>
        <a:lstStyle/>
        <a:p>
          <a:endParaRPr lang="en-US"/>
        </a:p>
      </dgm:t>
    </dgm:pt>
    <dgm:pt modelId="{C1383A49-FF9A-4264-A0D4-F7AD3BF52D8D}" type="sibTrans" cxnId="{2F7A27CA-9CCF-47C8-AEE3-1DB6D6184B15}">
      <dgm:prSet/>
      <dgm:spPr/>
      <dgm:t>
        <a:bodyPr/>
        <a:lstStyle/>
        <a:p>
          <a:endParaRPr lang="en-US"/>
        </a:p>
      </dgm:t>
    </dgm:pt>
    <dgm:pt modelId="{435C924B-8D97-4222-8960-FEE4D20D3550}">
      <dgm:prSet/>
      <dgm:spPr/>
      <dgm:t>
        <a:bodyPr/>
        <a:lstStyle/>
        <a:p>
          <a:r>
            <a:rPr lang="el-GR" b="1" dirty="0"/>
            <a:t>Α) Η χρήση πρώτων υλών (απόβλητα) που έμεναν ανεκμετάλλευτες</a:t>
          </a:r>
          <a:endParaRPr lang="en-US" dirty="0"/>
        </a:p>
      </dgm:t>
    </dgm:pt>
    <dgm:pt modelId="{14345F6A-A539-45CC-BDCA-226F1C4E3327}" type="sibTrans" cxnId="{4D61E55F-4750-4CCF-A1E7-5D9813229A2D}">
      <dgm:prSet/>
      <dgm:spPr/>
      <dgm:t>
        <a:bodyPr/>
        <a:lstStyle/>
        <a:p>
          <a:endParaRPr lang="en-US"/>
        </a:p>
      </dgm:t>
    </dgm:pt>
    <dgm:pt modelId="{7BC6D1B4-FADC-4F93-A332-9BE23F31C090}" type="parTrans" cxnId="{4D61E55F-4750-4CCF-A1E7-5D9813229A2D}">
      <dgm:prSet/>
      <dgm:spPr/>
      <dgm:t>
        <a:bodyPr/>
        <a:lstStyle/>
        <a:p>
          <a:endParaRPr lang="en-US"/>
        </a:p>
      </dgm:t>
    </dgm:pt>
    <dgm:pt modelId="{73130217-6C71-4CAB-BF5E-B8A585CCE92B}">
      <dgm:prSet/>
      <dgm:spPr/>
      <dgm:t>
        <a:bodyPr/>
        <a:lstStyle/>
        <a:p>
          <a:r>
            <a:rPr lang="el-GR" b="1" dirty="0"/>
            <a:t>Επιτυγχάνεται</a:t>
          </a:r>
          <a:endParaRPr lang="en-US" dirty="0"/>
        </a:p>
      </dgm:t>
    </dgm:pt>
    <dgm:pt modelId="{092DF0D8-4CCE-4ECC-8C52-9B30960F4FF0}" type="sibTrans" cxnId="{67F368A7-DD7A-4740-9A0D-CCC30BD704E9}">
      <dgm:prSet/>
      <dgm:spPr/>
      <dgm:t>
        <a:bodyPr/>
        <a:lstStyle/>
        <a:p>
          <a:endParaRPr lang="en-US"/>
        </a:p>
      </dgm:t>
    </dgm:pt>
    <dgm:pt modelId="{F20C8A7F-07F8-45ED-AA07-74CB78C9F88C}" type="parTrans" cxnId="{67F368A7-DD7A-4740-9A0D-CCC30BD704E9}">
      <dgm:prSet/>
      <dgm:spPr/>
      <dgm:t>
        <a:bodyPr/>
        <a:lstStyle/>
        <a:p>
          <a:endParaRPr lang="en-US"/>
        </a:p>
      </dgm:t>
    </dgm:pt>
    <dgm:pt modelId="{49AB11C0-6452-46AD-89C7-443F2DBCDE23}" type="pres">
      <dgm:prSet presAssocID="{7F401125-24B6-4F3A-9AB6-55ABBA8D01E1}" presName="outerComposite" presStyleCnt="0">
        <dgm:presLayoutVars>
          <dgm:chMax val="5"/>
          <dgm:dir/>
          <dgm:resizeHandles val="exact"/>
        </dgm:presLayoutVars>
      </dgm:prSet>
      <dgm:spPr/>
    </dgm:pt>
    <dgm:pt modelId="{25EBC21D-8D9C-4BF1-B354-82F2C3C1238C}" type="pres">
      <dgm:prSet presAssocID="{7F401125-24B6-4F3A-9AB6-55ABBA8D01E1}" presName="dummyMaxCanvas" presStyleCnt="0">
        <dgm:presLayoutVars/>
      </dgm:prSet>
      <dgm:spPr/>
    </dgm:pt>
    <dgm:pt modelId="{62B30C3C-8B35-4AC1-8A40-31C493D61F08}" type="pres">
      <dgm:prSet presAssocID="{7F401125-24B6-4F3A-9AB6-55ABBA8D01E1}" presName="FourNodes_1" presStyleLbl="node1" presStyleIdx="0" presStyleCnt="4">
        <dgm:presLayoutVars>
          <dgm:bulletEnabled val="1"/>
        </dgm:presLayoutVars>
      </dgm:prSet>
      <dgm:spPr/>
    </dgm:pt>
    <dgm:pt modelId="{EBD2525E-FB2C-4743-9AE1-0C8E09778CC0}" type="pres">
      <dgm:prSet presAssocID="{7F401125-24B6-4F3A-9AB6-55ABBA8D01E1}" presName="FourNodes_2" presStyleLbl="node1" presStyleIdx="1" presStyleCnt="4">
        <dgm:presLayoutVars>
          <dgm:bulletEnabled val="1"/>
        </dgm:presLayoutVars>
      </dgm:prSet>
      <dgm:spPr/>
    </dgm:pt>
    <dgm:pt modelId="{AAD7A097-C3A5-4CF5-B505-70C7EC1021DE}" type="pres">
      <dgm:prSet presAssocID="{7F401125-24B6-4F3A-9AB6-55ABBA8D01E1}" presName="FourNodes_3" presStyleLbl="node1" presStyleIdx="2" presStyleCnt="4">
        <dgm:presLayoutVars>
          <dgm:bulletEnabled val="1"/>
        </dgm:presLayoutVars>
      </dgm:prSet>
      <dgm:spPr/>
    </dgm:pt>
    <dgm:pt modelId="{976F27F8-0574-4440-87BA-D8396CB9B32D}" type="pres">
      <dgm:prSet presAssocID="{7F401125-24B6-4F3A-9AB6-55ABBA8D01E1}" presName="FourNodes_4" presStyleLbl="node1" presStyleIdx="3" presStyleCnt="4">
        <dgm:presLayoutVars>
          <dgm:bulletEnabled val="1"/>
        </dgm:presLayoutVars>
      </dgm:prSet>
      <dgm:spPr/>
    </dgm:pt>
    <dgm:pt modelId="{10D8C063-D100-4CB5-92CD-972032A2A2F0}" type="pres">
      <dgm:prSet presAssocID="{7F401125-24B6-4F3A-9AB6-55ABBA8D01E1}" presName="FourConn_1-2" presStyleLbl="fgAccFollowNode1" presStyleIdx="0" presStyleCnt="3">
        <dgm:presLayoutVars>
          <dgm:bulletEnabled val="1"/>
        </dgm:presLayoutVars>
      </dgm:prSet>
      <dgm:spPr/>
    </dgm:pt>
    <dgm:pt modelId="{5E2442C2-5BAE-4C96-A597-5FA603DD0BDF}" type="pres">
      <dgm:prSet presAssocID="{7F401125-24B6-4F3A-9AB6-55ABBA8D01E1}" presName="FourConn_2-3" presStyleLbl="fgAccFollowNode1" presStyleIdx="1" presStyleCnt="3">
        <dgm:presLayoutVars>
          <dgm:bulletEnabled val="1"/>
        </dgm:presLayoutVars>
      </dgm:prSet>
      <dgm:spPr/>
    </dgm:pt>
    <dgm:pt modelId="{02652712-DC28-479D-8E0D-10F35E54C4B1}" type="pres">
      <dgm:prSet presAssocID="{7F401125-24B6-4F3A-9AB6-55ABBA8D01E1}" presName="FourConn_3-4" presStyleLbl="fgAccFollowNode1" presStyleIdx="2" presStyleCnt="3">
        <dgm:presLayoutVars>
          <dgm:bulletEnabled val="1"/>
        </dgm:presLayoutVars>
      </dgm:prSet>
      <dgm:spPr/>
    </dgm:pt>
    <dgm:pt modelId="{ED74DEC1-04D6-45D9-8716-486183A21B46}" type="pres">
      <dgm:prSet presAssocID="{7F401125-24B6-4F3A-9AB6-55ABBA8D01E1}" presName="FourNodes_1_text" presStyleLbl="node1" presStyleIdx="3" presStyleCnt="4">
        <dgm:presLayoutVars>
          <dgm:bulletEnabled val="1"/>
        </dgm:presLayoutVars>
      </dgm:prSet>
      <dgm:spPr/>
    </dgm:pt>
    <dgm:pt modelId="{C0F4CB3E-5B49-4A28-B7D4-E970F0250263}" type="pres">
      <dgm:prSet presAssocID="{7F401125-24B6-4F3A-9AB6-55ABBA8D01E1}" presName="FourNodes_2_text" presStyleLbl="node1" presStyleIdx="3" presStyleCnt="4">
        <dgm:presLayoutVars>
          <dgm:bulletEnabled val="1"/>
        </dgm:presLayoutVars>
      </dgm:prSet>
      <dgm:spPr/>
    </dgm:pt>
    <dgm:pt modelId="{02008778-7AE6-4943-8DDC-81E09DCFBFDD}" type="pres">
      <dgm:prSet presAssocID="{7F401125-24B6-4F3A-9AB6-55ABBA8D01E1}" presName="FourNodes_3_text" presStyleLbl="node1" presStyleIdx="3" presStyleCnt="4">
        <dgm:presLayoutVars>
          <dgm:bulletEnabled val="1"/>
        </dgm:presLayoutVars>
      </dgm:prSet>
      <dgm:spPr/>
    </dgm:pt>
    <dgm:pt modelId="{C1EF19C8-AA73-4180-A982-39F53229EA22}" type="pres">
      <dgm:prSet presAssocID="{7F401125-24B6-4F3A-9AB6-55ABBA8D01E1}" presName="FourNodes_4_text" presStyleLbl="node1" presStyleIdx="3" presStyleCnt="4">
        <dgm:presLayoutVars>
          <dgm:bulletEnabled val="1"/>
        </dgm:presLayoutVars>
      </dgm:prSet>
      <dgm:spPr/>
    </dgm:pt>
  </dgm:ptLst>
  <dgm:cxnLst>
    <dgm:cxn modelId="{3A395A09-25A6-4854-8881-AA27830B2F51}" type="presOf" srcId="{64F79653-92ED-409B-BA70-11CA714EC890}" destId="{976F27F8-0574-4440-87BA-D8396CB9B32D}" srcOrd="0" destOrd="0" presId="urn:microsoft.com/office/officeart/2005/8/layout/vProcess5"/>
    <dgm:cxn modelId="{943D8824-BA5D-47BC-858B-D3E02700CCBC}" srcId="{7F401125-24B6-4F3A-9AB6-55ABBA8D01E1}" destId="{E87D4401-4AEA-42FA-8286-1FD68C565437}" srcOrd="2" destOrd="0" parTransId="{731AD3A0-2307-4538-A97B-96D531C6EEB3}" sibTransId="{2CBA26EA-0A22-4780-BC4F-B145FB81CE42}"/>
    <dgm:cxn modelId="{832AD22A-D191-4AC3-A845-278A00955F92}" type="presOf" srcId="{092DF0D8-4CCE-4ECC-8C52-9B30960F4FF0}" destId="{10D8C063-D100-4CB5-92CD-972032A2A2F0}" srcOrd="0" destOrd="0" presId="urn:microsoft.com/office/officeart/2005/8/layout/vProcess5"/>
    <dgm:cxn modelId="{4D61E55F-4750-4CCF-A1E7-5D9813229A2D}" srcId="{7F401125-24B6-4F3A-9AB6-55ABBA8D01E1}" destId="{435C924B-8D97-4222-8960-FEE4D20D3550}" srcOrd="1" destOrd="0" parTransId="{7BC6D1B4-FADC-4F93-A332-9BE23F31C090}" sibTransId="{14345F6A-A539-45CC-BDCA-226F1C4E3327}"/>
    <dgm:cxn modelId="{99B73544-6637-45F8-9935-5CCEBA245BA3}" type="presOf" srcId="{14345F6A-A539-45CC-BDCA-226F1C4E3327}" destId="{5E2442C2-5BAE-4C96-A597-5FA603DD0BDF}" srcOrd="0" destOrd="0" presId="urn:microsoft.com/office/officeart/2005/8/layout/vProcess5"/>
    <dgm:cxn modelId="{67494671-452A-4260-9B1E-FB980774FA07}" type="presOf" srcId="{E87D4401-4AEA-42FA-8286-1FD68C565437}" destId="{AAD7A097-C3A5-4CF5-B505-70C7EC1021DE}" srcOrd="0" destOrd="0" presId="urn:microsoft.com/office/officeart/2005/8/layout/vProcess5"/>
    <dgm:cxn modelId="{C3C8A275-54EC-418A-A3C1-E878F1221A4C}" type="presOf" srcId="{435C924B-8D97-4222-8960-FEE4D20D3550}" destId="{C0F4CB3E-5B49-4A28-B7D4-E970F0250263}" srcOrd="1" destOrd="0" presId="urn:microsoft.com/office/officeart/2005/8/layout/vProcess5"/>
    <dgm:cxn modelId="{884B8178-EAD5-4EA7-868D-AA3E3B0B960D}" type="presOf" srcId="{435C924B-8D97-4222-8960-FEE4D20D3550}" destId="{EBD2525E-FB2C-4743-9AE1-0C8E09778CC0}" srcOrd="0" destOrd="0" presId="urn:microsoft.com/office/officeart/2005/8/layout/vProcess5"/>
    <dgm:cxn modelId="{4C0B9182-DFDA-4A9D-9F14-E1873F3C22BA}" type="presOf" srcId="{E87D4401-4AEA-42FA-8286-1FD68C565437}" destId="{02008778-7AE6-4943-8DDC-81E09DCFBFDD}" srcOrd="1" destOrd="0" presId="urn:microsoft.com/office/officeart/2005/8/layout/vProcess5"/>
    <dgm:cxn modelId="{49C85D8F-485C-4E44-9610-8850AD4E50BC}" type="presOf" srcId="{64F79653-92ED-409B-BA70-11CA714EC890}" destId="{C1EF19C8-AA73-4180-A982-39F53229EA22}" srcOrd="1" destOrd="0" presId="urn:microsoft.com/office/officeart/2005/8/layout/vProcess5"/>
    <dgm:cxn modelId="{792B6EA0-2B1F-4720-9904-493186E5F9E1}" type="presOf" srcId="{73130217-6C71-4CAB-BF5E-B8A585CCE92B}" destId="{ED74DEC1-04D6-45D9-8716-486183A21B46}" srcOrd="1" destOrd="0" presId="urn:microsoft.com/office/officeart/2005/8/layout/vProcess5"/>
    <dgm:cxn modelId="{67F368A7-DD7A-4740-9A0D-CCC30BD704E9}" srcId="{7F401125-24B6-4F3A-9AB6-55ABBA8D01E1}" destId="{73130217-6C71-4CAB-BF5E-B8A585CCE92B}" srcOrd="0" destOrd="0" parTransId="{F20C8A7F-07F8-45ED-AA07-74CB78C9F88C}" sibTransId="{092DF0D8-4CCE-4ECC-8C52-9B30960F4FF0}"/>
    <dgm:cxn modelId="{9C54C2B6-B824-4263-88A4-B4A8E22A717C}" type="presOf" srcId="{73130217-6C71-4CAB-BF5E-B8A585CCE92B}" destId="{62B30C3C-8B35-4AC1-8A40-31C493D61F08}" srcOrd="0" destOrd="0" presId="urn:microsoft.com/office/officeart/2005/8/layout/vProcess5"/>
    <dgm:cxn modelId="{B389B1C4-E1BE-46C0-AFA0-3A2751EEFFB6}" type="presOf" srcId="{2CBA26EA-0A22-4780-BC4F-B145FB81CE42}" destId="{02652712-DC28-479D-8E0D-10F35E54C4B1}" srcOrd="0" destOrd="0" presId="urn:microsoft.com/office/officeart/2005/8/layout/vProcess5"/>
    <dgm:cxn modelId="{3572EBC9-EFE1-470C-971F-B53498B5C3C4}" type="presOf" srcId="{7F401125-24B6-4F3A-9AB6-55ABBA8D01E1}" destId="{49AB11C0-6452-46AD-89C7-443F2DBCDE23}" srcOrd="0" destOrd="0" presId="urn:microsoft.com/office/officeart/2005/8/layout/vProcess5"/>
    <dgm:cxn modelId="{2F7A27CA-9CCF-47C8-AEE3-1DB6D6184B15}" srcId="{7F401125-24B6-4F3A-9AB6-55ABBA8D01E1}" destId="{64F79653-92ED-409B-BA70-11CA714EC890}" srcOrd="3" destOrd="0" parTransId="{03C5EF3F-AF57-4C8C-92E4-DB7E7444E908}" sibTransId="{C1383A49-FF9A-4264-A0D4-F7AD3BF52D8D}"/>
    <dgm:cxn modelId="{AF630A0E-1990-4B14-9F5E-6FDEEAC155BB}" type="presParOf" srcId="{49AB11C0-6452-46AD-89C7-443F2DBCDE23}" destId="{25EBC21D-8D9C-4BF1-B354-82F2C3C1238C}" srcOrd="0" destOrd="0" presId="urn:microsoft.com/office/officeart/2005/8/layout/vProcess5"/>
    <dgm:cxn modelId="{D8190846-4A09-40E5-8091-9E45B7B24A00}" type="presParOf" srcId="{49AB11C0-6452-46AD-89C7-443F2DBCDE23}" destId="{62B30C3C-8B35-4AC1-8A40-31C493D61F08}" srcOrd="1" destOrd="0" presId="urn:microsoft.com/office/officeart/2005/8/layout/vProcess5"/>
    <dgm:cxn modelId="{A01D9E29-53F2-48AD-8971-90554123DF2C}" type="presParOf" srcId="{49AB11C0-6452-46AD-89C7-443F2DBCDE23}" destId="{EBD2525E-FB2C-4743-9AE1-0C8E09778CC0}" srcOrd="2" destOrd="0" presId="urn:microsoft.com/office/officeart/2005/8/layout/vProcess5"/>
    <dgm:cxn modelId="{974A384D-4878-4D37-9B08-CA7EC76290CE}" type="presParOf" srcId="{49AB11C0-6452-46AD-89C7-443F2DBCDE23}" destId="{AAD7A097-C3A5-4CF5-B505-70C7EC1021DE}" srcOrd="3" destOrd="0" presId="urn:microsoft.com/office/officeart/2005/8/layout/vProcess5"/>
    <dgm:cxn modelId="{0689F16E-203F-413B-BB6C-59BB18D1479C}" type="presParOf" srcId="{49AB11C0-6452-46AD-89C7-443F2DBCDE23}" destId="{976F27F8-0574-4440-87BA-D8396CB9B32D}" srcOrd="4" destOrd="0" presId="urn:microsoft.com/office/officeart/2005/8/layout/vProcess5"/>
    <dgm:cxn modelId="{18BEF827-8985-4CB8-9A4F-C0794864D29C}" type="presParOf" srcId="{49AB11C0-6452-46AD-89C7-443F2DBCDE23}" destId="{10D8C063-D100-4CB5-92CD-972032A2A2F0}" srcOrd="5" destOrd="0" presId="urn:microsoft.com/office/officeart/2005/8/layout/vProcess5"/>
    <dgm:cxn modelId="{73B2AA0C-1ABC-47EC-9BFD-35E925B11DBB}" type="presParOf" srcId="{49AB11C0-6452-46AD-89C7-443F2DBCDE23}" destId="{5E2442C2-5BAE-4C96-A597-5FA603DD0BDF}" srcOrd="6" destOrd="0" presId="urn:microsoft.com/office/officeart/2005/8/layout/vProcess5"/>
    <dgm:cxn modelId="{BC34C57C-2BFF-4C09-9EDB-BB8DCD7A09B9}" type="presParOf" srcId="{49AB11C0-6452-46AD-89C7-443F2DBCDE23}" destId="{02652712-DC28-479D-8E0D-10F35E54C4B1}" srcOrd="7" destOrd="0" presId="urn:microsoft.com/office/officeart/2005/8/layout/vProcess5"/>
    <dgm:cxn modelId="{121105E9-2D46-4FF0-ACF3-5894A044BBE4}" type="presParOf" srcId="{49AB11C0-6452-46AD-89C7-443F2DBCDE23}" destId="{ED74DEC1-04D6-45D9-8716-486183A21B46}" srcOrd="8" destOrd="0" presId="urn:microsoft.com/office/officeart/2005/8/layout/vProcess5"/>
    <dgm:cxn modelId="{CBA820C4-3402-4C0E-91D7-C9171CD6F2F1}" type="presParOf" srcId="{49AB11C0-6452-46AD-89C7-443F2DBCDE23}" destId="{C0F4CB3E-5B49-4A28-B7D4-E970F0250263}" srcOrd="9" destOrd="0" presId="urn:microsoft.com/office/officeart/2005/8/layout/vProcess5"/>
    <dgm:cxn modelId="{13AB3605-C17C-4AFB-B20C-5CCCDBFDEBA4}" type="presParOf" srcId="{49AB11C0-6452-46AD-89C7-443F2DBCDE23}" destId="{02008778-7AE6-4943-8DDC-81E09DCFBFDD}" srcOrd="10" destOrd="0" presId="urn:microsoft.com/office/officeart/2005/8/layout/vProcess5"/>
    <dgm:cxn modelId="{8BEE77E2-5B68-4759-A742-DDDB87C05D87}" type="presParOf" srcId="{49AB11C0-6452-46AD-89C7-443F2DBCDE23}" destId="{C1EF19C8-AA73-4180-A982-39F53229EA22}"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69E1C11-D8EA-4545-BB23-B96A536A1B34}"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C8BA941C-2DDE-4A82-A374-379F00453882}">
      <dgm:prSet/>
      <dgm:spPr/>
      <dgm:t>
        <a:bodyPr/>
        <a:lstStyle/>
        <a:p>
          <a:pPr algn="ctr"/>
          <a:r>
            <a:rPr lang="el-GR" b="1" i="0" baseline="0"/>
            <a:t>Περιέχουν ουσίες όπως</a:t>
          </a:r>
          <a:r>
            <a:rPr lang="el-GR" b="0" i="0" baseline="0"/>
            <a:t>:</a:t>
          </a:r>
          <a:endParaRPr lang="en-US" dirty="0"/>
        </a:p>
      </dgm:t>
    </dgm:pt>
    <dgm:pt modelId="{09F82970-9E27-47AF-87FE-F75FB1A7DD2B}" type="parTrans" cxnId="{9C042551-30C8-416C-B30B-A088547298BB}">
      <dgm:prSet/>
      <dgm:spPr/>
      <dgm:t>
        <a:bodyPr/>
        <a:lstStyle/>
        <a:p>
          <a:endParaRPr lang="en-US"/>
        </a:p>
      </dgm:t>
    </dgm:pt>
    <dgm:pt modelId="{2663CCF4-2F28-4AFD-A449-854292277B76}" type="sibTrans" cxnId="{9C042551-30C8-416C-B30B-A088547298BB}">
      <dgm:prSet/>
      <dgm:spPr/>
      <dgm:t>
        <a:bodyPr/>
        <a:lstStyle/>
        <a:p>
          <a:endParaRPr lang="en-US"/>
        </a:p>
      </dgm:t>
    </dgm:pt>
    <dgm:pt modelId="{57F8B189-5809-47C5-9B44-A4E2E4FFC288}">
      <dgm:prSet/>
      <dgm:spPr/>
      <dgm:t>
        <a:bodyPr/>
        <a:lstStyle/>
        <a:p>
          <a:r>
            <a:rPr lang="el-GR" b="0" i="0" baseline="0"/>
            <a:t>Πρωτεΐνη</a:t>
          </a:r>
          <a:endParaRPr lang="en-US"/>
        </a:p>
      </dgm:t>
    </dgm:pt>
    <dgm:pt modelId="{DDAB68F2-DF57-47D0-96F2-5CF8C43C04CA}" type="parTrans" cxnId="{034E6B4C-8AF2-4DEA-88D4-ADA48E05F85C}">
      <dgm:prSet/>
      <dgm:spPr/>
      <dgm:t>
        <a:bodyPr/>
        <a:lstStyle/>
        <a:p>
          <a:endParaRPr lang="en-US"/>
        </a:p>
      </dgm:t>
    </dgm:pt>
    <dgm:pt modelId="{09893EE1-550A-42D9-ADE2-6DAA339292E4}" type="sibTrans" cxnId="{034E6B4C-8AF2-4DEA-88D4-ADA48E05F85C}">
      <dgm:prSet/>
      <dgm:spPr/>
      <dgm:t>
        <a:bodyPr/>
        <a:lstStyle/>
        <a:p>
          <a:endParaRPr lang="en-US"/>
        </a:p>
      </dgm:t>
    </dgm:pt>
    <dgm:pt modelId="{39BEAFF7-C44C-42D4-AB58-96161182DF78}">
      <dgm:prSet/>
      <dgm:spPr/>
      <dgm:t>
        <a:bodyPr/>
        <a:lstStyle/>
        <a:p>
          <a:r>
            <a:rPr lang="el-GR" b="0" i="0" baseline="0"/>
            <a:t>Υδατάνθρακες</a:t>
          </a:r>
          <a:endParaRPr lang="en-US"/>
        </a:p>
      </dgm:t>
    </dgm:pt>
    <dgm:pt modelId="{D44031F3-3FB2-42ED-B91A-366FEC326552}" type="parTrans" cxnId="{D7E5E095-86DC-4AE4-A0D9-E0672DB6B0BE}">
      <dgm:prSet/>
      <dgm:spPr/>
      <dgm:t>
        <a:bodyPr/>
        <a:lstStyle/>
        <a:p>
          <a:endParaRPr lang="en-US"/>
        </a:p>
      </dgm:t>
    </dgm:pt>
    <dgm:pt modelId="{C1BC3D56-5A71-4CDD-8FAA-D65188ABBFC0}" type="sibTrans" cxnId="{D7E5E095-86DC-4AE4-A0D9-E0672DB6B0BE}">
      <dgm:prSet/>
      <dgm:spPr/>
      <dgm:t>
        <a:bodyPr/>
        <a:lstStyle/>
        <a:p>
          <a:endParaRPr lang="en-US"/>
        </a:p>
      </dgm:t>
    </dgm:pt>
    <dgm:pt modelId="{55191762-EF46-44EF-B836-1E02192259C9}">
      <dgm:prSet/>
      <dgm:spPr/>
      <dgm:t>
        <a:bodyPr/>
        <a:lstStyle/>
        <a:p>
          <a:r>
            <a:rPr lang="el-GR" b="0" i="0" baseline="0"/>
            <a:t>Φυτικές ίνες</a:t>
          </a:r>
          <a:endParaRPr lang="en-US"/>
        </a:p>
      </dgm:t>
    </dgm:pt>
    <dgm:pt modelId="{F1F07329-D926-48CA-AF76-5BAC68227B98}" type="parTrans" cxnId="{A0D84200-02D6-4CB7-9B7F-95C327B69B1E}">
      <dgm:prSet/>
      <dgm:spPr/>
      <dgm:t>
        <a:bodyPr/>
        <a:lstStyle/>
        <a:p>
          <a:endParaRPr lang="en-US"/>
        </a:p>
      </dgm:t>
    </dgm:pt>
    <dgm:pt modelId="{5DD49935-0895-4F30-B708-3FF80459AAA2}" type="sibTrans" cxnId="{A0D84200-02D6-4CB7-9B7F-95C327B69B1E}">
      <dgm:prSet/>
      <dgm:spPr/>
      <dgm:t>
        <a:bodyPr/>
        <a:lstStyle/>
        <a:p>
          <a:endParaRPr lang="en-US"/>
        </a:p>
      </dgm:t>
    </dgm:pt>
    <dgm:pt modelId="{AB3C4493-E7DB-47C2-BD44-BF863477767B}">
      <dgm:prSet/>
      <dgm:spPr/>
      <dgm:t>
        <a:bodyPr/>
        <a:lstStyle/>
        <a:p>
          <a:r>
            <a:rPr lang="el-GR" b="0" i="0" baseline="0"/>
            <a:t>Μέταλλα</a:t>
          </a:r>
          <a:endParaRPr lang="en-US"/>
        </a:p>
      </dgm:t>
    </dgm:pt>
    <dgm:pt modelId="{05256D3B-3B59-4166-836E-DD504FFD6C49}" type="parTrans" cxnId="{5A91DD40-C0AE-464F-9620-F9D42E339B81}">
      <dgm:prSet/>
      <dgm:spPr/>
      <dgm:t>
        <a:bodyPr/>
        <a:lstStyle/>
        <a:p>
          <a:endParaRPr lang="en-US"/>
        </a:p>
      </dgm:t>
    </dgm:pt>
    <dgm:pt modelId="{C6760E24-02C6-42D8-8E20-668E1A7C8E54}" type="sibTrans" cxnId="{5A91DD40-C0AE-464F-9620-F9D42E339B81}">
      <dgm:prSet/>
      <dgm:spPr/>
      <dgm:t>
        <a:bodyPr/>
        <a:lstStyle/>
        <a:p>
          <a:endParaRPr lang="en-US"/>
        </a:p>
      </dgm:t>
    </dgm:pt>
    <dgm:pt modelId="{553B1091-AB0E-4621-9B59-984A59681F2E}">
      <dgm:prSet/>
      <dgm:spPr/>
      <dgm:t>
        <a:bodyPr/>
        <a:lstStyle/>
        <a:p>
          <a:r>
            <a:rPr lang="el-GR" b="0" i="0" baseline="0"/>
            <a:t>Βιταμίνες</a:t>
          </a:r>
          <a:endParaRPr lang="en-US"/>
        </a:p>
      </dgm:t>
    </dgm:pt>
    <dgm:pt modelId="{31724875-91A3-4CDC-9272-16762356021E}" type="parTrans" cxnId="{9026E3CD-7E0D-4A56-B7D9-F36975AD0FA7}">
      <dgm:prSet/>
      <dgm:spPr/>
      <dgm:t>
        <a:bodyPr/>
        <a:lstStyle/>
        <a:p>
          <a:endParaRPr lang="en-US"/>
        </a:p>
      </dgm:t>
    </dgm:pt>
    <dgm:pt modelId="{3234E49B-81DF-4740-BBE1-2996289A7E40}" type="sibTrans" cxnId="{9026E3CD-7E0D-4A56-B7D9-F36975AD0FA7}">
      <dgm:prSet/>
      <dgm:spPr/>
      <dgm:t>
        <a:bodyPr/>
        <a:lstStyle/>
        <a:p>
          <a:endParaRPr lang="en-US"/>
        </a:p>
      </dgm:t>
    </dgm:pt>
    <dgm:pt modelId="{7860BD91-CBCE-4195-A77E-56767F61104E}">
      <dgm:prSet/>
      <dgm:spPr/>
      <dgm:t>
        <a:bodyPr/>
        <a:lstStyle/>
        <a:p>
          <a:r>
            <a:rPr lang="el-GR" b="0" i="0" baseline="0" dirty="0" err="1"/>
            <a:t>Βιοδραστικά</a:t>
          </a:r>
          <a:r>
            <a:rPr lang="el-GR" b="0" i="0" baseline="0" dirty="0"/>
            <a:t> συστατικά, κ.α.</a:t>
          </a:r>
          <a:endParaRPr lang="en-US" dirty="0"/>
        </a:p>
      </dgm:t>
    </dgm:pt>
    <dgm:pt modelId="{BD84B556-9DD6-46BF-A777-2F8D9C8E1C1E}" type="parTrans" cxnId="{EED73FAB-A96B-4EBF-93F0-CCC205CA1026}">
      <dgm:prSet/>
      <dgm:spPr/>
      <dgm:t>
        <a:bodyPr/>
        <a:lstStyle/>
        <a:p>
          <a:endParaRPr lang="en-US"/>
        </a:p>
      </dgm:t>
    </dgm:pt>
    <dgm:pt modelId="{5883ABB9-B8E0-49DE-93F3-9D65D81A9916}" type="sibTrans" cxnId="{EED73FAB-A96B-4EBF-93F0-CCC205CA1026}">
      <dgm:prSet/>
      <dgm:spPr/>
      <dgm:t>
        <a:bodyPr/>
        <a:lstStyle/>
        <a:p>
          <a:endParaRPr lang="en-US"/>
        </a:p>
      </dgm:t>
    </dgm:pt>
    <dgm:pt modelId="{FA15D528-B053-44F3-A0CF-523EBD15E331}" type="pres">
      <dgm:prSet presAssocID="{B69E1C11-D8EA-4545-BB23-B96A536A1B34}" presName="vert0" presStyleCnt="0">
        <dgm:presLayoutVars>
          <dgm:dir/>
          <dgm:animOne val="branch"/>
          <dgm:animLvl val="lvl"/>
        </dgm:presLayoutVars>
      </dgm:prSet>
      <dgm:spPr/>
    </dgm:pt>
    <dgm:pt modelId="{D83C5995-8397-4C38-A5AB-D6DFFAFD2C27}" type="pres">
      <dgm:prSet presAssocID="{C8BA941C-2DDE-4A82-A374-379F00453882}" presName="thickLine" presStyleLbl="alignNode1" presStyleIdx="0" presStyleCnt="7"/>
      <dgm:spPr/>
    </dgm:pt>
    <dgm:pt modelId="{50D3E52A-E2D2-412A-9AC7-31B5941A8FCC}" type="pres">
      <dgm:prSet presAssocID="{C8BA941C-2DDE-4A82-A374-379F00453882}" presName="horz1" presStyleCnt="0"/>
      <dgm:spPr/>
    </dgm:pt>
    <dgm:pt modelId="{AC975492-8CB1-4E8F-A5E1-F61F985647CF}" type="pres">
      <dgm:prSet presAssocID="{C8BA941C-2DDE-4A82-A374-379F00453882}" presName="tx1" presStyleLbl="revTx" presStyleIdx="0" presStyleCnt="7"/>
      <dgm:spPr/>
    </dgm:pt>
    <dgm:pt modelId="{595FD53A-9AF2-4056-90B7-F20E268BAFCD}" type="pres">
      <dgm:prSet presAssocID="{C8BA941C-2DDE-4A82-A374-379F00453882}" presName="vert1" presStyleCnt="0"/>
      <dgm:spPr/>
    </dgm:pt>
    <dgm:pt modelId="{70EFA7C7-A9FE-4764-869C-E2C6B1C09ACF}" type="pres">
      <dgm:prSet presAssocID="{57F8B189-5809-47C5-9B44-A4E2E4FFC288}" presName="thickLine" presStyleLbl="alignNode1" presStyleIdx="1" presStyleCnt="7"/>
      <dgm:spPr/>
    </dgm:pt>
    <dgm:pt modelId="{0A9304D4-0A06-4A46-9FB1-B3D6D4D75303}" type="pres">
      <dgm:prSet presAssocID="{57F8B189-5809-47C5-9B44-A4E2E4FFC288}" presName="horz1" presStyleCnt="0"/>
      <dgm:spPr/>
    </dgm:pt>
    <dgm:pt modelId="{3258739C-DCFB-40AC-9A94-314F63EF42AC}" type="pres">
      <dgm:prSet presAssocID="{57F8B189-5809-47C5-9B44-A4E2E4FFC288}" presName="tx1" presStyleLbl="revTx" presStyleIdx="1" presStyleCnt="7"/>
      <dgm:spPr/>
    </dgm:pt>
    <dgm:pt modelId="{ECCEDDC9-8588-4B4F-800B-E0ABE3F726F0}" type="pres">
      <dgm:prSet presAssocID="{57F8B189-5809-47C5-9B44-A4E2E4FFC288}" presName="vert1" presStyleCnt="0"/>
      <dgm:spPr/>
    </dgm:pt>
    <dgm:pt modelId="{A5A44723-039A-49B3-81BB-8DA31A548E3A}" type="pres">
      <dgm:prSet presAssocID="{39BEAFF7-C44C-42D4-AB58-96161182DF78}" presName="thickLine" presStyleLbl="alignNode1" presStyleIdx="2" presStyleCnt="7"/>
      <dgm:spPr/>
    </dgm:pt>
    <dgm:pt modelId="{7C5AB111-B0B4-4346-AC2E-E6190805342E}" type="pres">
      <dgm:prSet presAssocID="{39BEAFF7-C44C-42D4-AB58-96161182DF78}" presName="horz1" presStyleCnt="0"/>
      <dgm:spPr/>
    </dgm:pt>
    <dgm:pt modelId="{304139A8-6C3B-4A2A-9586-244388D79F74}" type="pres">
      <dgm:prSet presAssocID="{39BEAFF7-C44C-42D4-AB58-96161182DF78}" presName="tx1" presStyleLbl="revTx" presStyleIdx="2" presStyleCnt="7"/>
      <dgm:spPr/>
    </dgm:pt>
    <dgm:pt modelId="{7A3EBCF0-C83E-4B7D-B5DD-8B069E14C5DA}" type="pres">
      <dgm:prSet presAssocID="{39BEAFF7-C44C-42D4-AB58-96161182DF78}" presName="vert1" presStyleCnt="0"/>
      <dgm:spPr/>
    </dgm:pt>
    <dgm:pt modelId="{0A4E5D6D-C078-4988-A480-62A8408B57D4}" type="pres">
      <dgm:prSet presAssocID="{55191762-EF46-44EF-B836-1E02192259C9}" presName="thickLine" presStyleLbl="alignNode1" presStyleIdx="3" presStyleCnt="7"/>
      <dgm:spPr/>
    </dgm:pt>
    <dgm:pt modelId="{6C488332-9B07-496A-BDCE-2375ADB7CD3C}" type="pres">
      <dgm:prSet presAssocID="{55191762-EF46-44EF-B836-1E02192259C9}" presName="horz1" presStyleCnt="0"/>
      <dgm:spPr/>
    </dgm:pt>
    <dgm:pt modelId="{FE8AB50D-6A16-46CC-BBBB-2BA72D61D53F}" type="pres">
      <dgm:prSet presAssocID="{55191762-EF46-44EF-B836-1E02192259C9}" presName="tx1" presStyleLbl="revTx" presStyleIdx="3" presStyleCnt="7"/>
      <dgm:spPr/>
    </dgm:pt>
    <dgm:pt modelId="{24C39E34-C01D-4D23-BB29-71EA90AFED9C}" type="pres">
      <dgm:prSet presAssocID="{55191762-EF46-44EF-B836-1E02192259C9}" presName="vert1" presStyleCnt="0"/>
      <dgm:spPr/>
    </dgm:pt>
    <dgm:pt modelId="{D0A9B2FC-4B27-4797-A687-9B4043FA356F}" type="pres">
      <dgm:prSet presAssocID="{AB3C4493-E7DB-47C2-BD44-BF863477767B}" presName="thickLine" presStyleLbl="alignNode1" presStyleIdx="4" presStyleCnt="7"/>
      <dgm:spPr/>
    </dgm:pt>
    <dgm:pt modelId="{09064E3C-4EFC-4F72-87D0-4D777902E6ED}" type="pres">
      <dgm:prSet presAssocID="{AB3C4493-E7DB-47C2-BD44-BF863477767B}" presName="horz1" presStyleCnt="0"/>
      <dgm:spPr/>
    </dgm:pt>
    <dgm:pt modelId="{69ED740E-D195-4268-9552-C07D5B9FCBAB}" type="pres">
      <dgm:prSet presAssocID="{AB3C4493-E7DB-47C2-BD44-BF863477767B}" presName="tx1" presStyleLbl="revTx" presStyleIdx="4" presStyleCnt="7"/>
      <dgm:spPr/>
    </dgm:pt>
    <dgm:pt modelId="{6F4C0C64-578A-43EC-BA7D-968BCB295A54}" type="pres">
      <dgm:prSet presAssocID="{AB3C4493-E7DB-47C2-BD44-BF863477767B}" presName="vert1" presStyleCnt="0"/>
      <dgm:spPr/>
    </dgm:pt>
    <dgm:pt modelId="{DA3B57FE-3AD9-4C7E-923A-3BBA7624840A}" type="pres">
      <dgm:prSet presAssocID="{553B1091-AB0E-4621-9B59-984A59681F2E}" presName="thickLine" presStyleLbl="alignNode1" presStyleIdx="5" presStyleCnt="7"/>
      <dgm:spPr/>
    </dgm:pt>
    <dgm:pt modelId="{B41BBB3A-A2E7-45FC-BEEE-798702403AE5}" type="pres">
      <dgm:prSet presAssocID="{553B1091-AB0E-4621-9B59-984A59681F2E}" presName="horz1" presStyleCnt="0"/>
      <dgm:spPr/>
    </dgm:pt>
    <dgm:pt modelId="{FF687B8C-6708-41D6-A9AF-E9C6720AC338}" type="pres">
      <dgm:prSet presAssocID="{553B1091-AB0E-4621-9B59-984A59681F2E}" presName="tx1" presStyleLbl="revTx" presStyleIdx="5" presStyleCnt="7"/>
      <dgm:spPr/>
    </dgm:pt>
    <dgm:pt modelId="{76E211C3-5650-4750-8131-F82EFA57BE44}" type="pres">
      <dgm:prSet presAssocID="{553B1091-AB0E-4621-9B59-984A59681F2E}" presName="vert1" presStyleCnt="0"/>
      <dgm:spPr/>
    </dgm:pt>
    <dgm:pt modelId="{89788AAB-A15C-4058-9C1A-1CB0AA71AD26}" type="pres">
      <dgm:prSet presAssocID="{7860BD91-CBCE-4195-A77E-56767F61104E}" presName="thickLine" presStyleLbl="alignNode1" presStyleIdx="6" presStyleCnt="7"/>
      <dgm:spPr/>
    </dgm:pt>
    <dgm:pt modelId="{C22BD187-7B8A-4825-AB7E-E5CB570A2B8B}" type="pres">
      <dgm:prSet presAssocID="{7860BD91-CBCE-4195-A77E-56767F61104E}" presName="horz1" presStyleCnt="0"/>
      <dgm:spPr/>
    </dgm:pt>
    <dgm:pt modelId="{ABD7A71A-1C00-4C00-B2D1-7159F74EB8A6}" type="pres">
      <dgm:prSet presAssocID="{7860BD91-CBCE-4195-A77E-56767F61104E}" presName="tx1" presStyleLbl="revTx" presStyleIdx="6" presStyleCnt="7"/>
      <dgm:spPr/>
    </dgm:pt>
    <dgm:pt modelId="{8CD667EB-FEAC-4300-A55C-D713FF03AD0B}" type="pres">
      <dgm:prSet presAssocID="{7860BD91-CBCE-4195-A77E-56767F61104E}" presName="vert1" presStyleCnt="0"/>
      <dgm:spPr/>
    </dgm:pt>
  </dgm:ptLst>
  <dgm:cxnLst>
    <dgm:cxn modelId="{A0D84200-02D6-4CB7-9B7F-95C327B69B1E}" srcId="{B69E1C11-D8EA-4545-BB23-B96A536A1B34}" destId="{55191762-EF46-44EF-B836-1E02192259C9}" srcOrd="3" destOrd="0" parTransId="{F1F07329-D926-48CA-AF76-5BAC68227B98}" sibTransId="{5DD49935-0895-4F30-B708-3FF80459AAA2}"/>
    <dgm:cxn modelId="{114A1C1E-9DAF-408E-ACC3-7063FA13081A}" type="presOf" srcId="{55191762-EF46-44EF-B836-1E02192259C9}" destId="{FE8AB50D-6A16-46CC-BBBB-2BA72D61D53F}" srcOrd="0" destOrd="0" presId="urn:microsoft.com/office/officeart/2008/layout/LinedList"/>
    <dgm:cxn modelId="{3437C334-246E-4937-8553-57362F6D5603}" type="presOf" srcId="{7860BD91-CBCE-4195-A77E-56767F61104E}" destId="{ABD7A71A-1C00-4C00-B2D1-7159F74EB8A6}" srcOrd="0" destOrd="0" presId="urn:microsoft.com/office/officeart/2008/layout/LinedList"/>
    <dgm:cxn modelId="{5A91DD40-C0AE-464F-9620-F9D42E339B81}" srcId="{B69E1C11-D8EA-4545-BB23-B96A536A1B34}" destId="{AB3C4493-E7DB-47C2-BD44-BF863477767B}" srcOrd="4" destOrd="0" parTransId="{05256D3B-3B59-4166-836E-DD504FFD6C49}" sibTransId="{C6760E24-02C6-42D8-8E20-668E1A7C8E54}"/>
    <dgm:cxn modelId="{29604465-E272-40A7-A5A4-69A8F20C89FB}" type="presOf" srcId="{B69E1C11-D8EA-4545-BB23-B96A536A1B34}" destId="{FA15D528-B053-44F3-A0CF-523EBD15E331}" srcOrd="0" destOrd="0" presId="urn:microsoft.com/office/officeart/2008/layout/LinedList"/>
    <dgm:cxn modelId="{034E6B4C-8AF2-4DEA-88D4-ADA48E05F85C}" srcId="{B69E1C11-D8EA-4545-BB23-B96A536A1B34}" destId="{57F8B189-5809-47C5-9B44-A4E2E4FFC288}" srcOrd="1" destOrd="0" parTransId="{DDAB68F2-DF57-47D0-96F2-5CF8C43C04CA}" sibTransId="{09893EE1-550A-42D9-ADE2-6DAA339292E4}"/>
    <dgm:cxn modelId="{3413894E-9FA8-4452-BF6C-AB4EF970F106}" type="presOf" srcId="{AB3C4493-E7DB-47C2-BD44-BF863477767B}" destId="{69ED740E-D195-4268-9552-C07D5B9FCBAB}" srcOrd="0" destOrd="0" presId="urn:microsoft.com/office/officeart/2008/layout/LinedList"/>
    <dgm:cxn modelId="{067AED50-3127-4672-AB30-8C4D4C3BE0D6}" type="presOf" srcId="{39BEAFF7-C44C-42D4-AB58-96161182DF78}" destId="{304139A8-6C3B-4A2A-9586-244388D79F74}" srcOrd="0" destOrd="0" presId="urn:microsoft.com/office/officeart/2008/layout/LinedList"/>
    <dgm:cxn modelId="{9C042551-30C8-416C-B30B-A088547298BB}" srcId="{B69E1C11-D8EA-4545-BB23-B96A536A1B34}" destId="{C8BA941C-2DDE-4A82-A374-379F00453882}" srcOrd="0" destOrd="0" parTransId="{09F82970-9E27-47AF-87FE-F75FB1A7DD2B}" sibTransId="{2663CCF4-2F28-4AFD-A449-854292277B76}"/>
    <dgm:cxn modelId="{D7E5E095-86DC-4AE4-A0D9-E0672DB6B0BE}" srcId="{B69E1C11-D8EA-4545-BB23-B96A536A1B34}" destId="{39BEAFF7-C44C-42D4-AB58-96161182DF78}" srcOrd="2" destOrd="0" parTransId="{D44031F3-3FB2-42ED-B91A-366FEC326552}" sibTransId="{C1BC3D56-5A71-4CDD-8FAA-D65188ABBFC0}"/>
    <dgm:cxn modelId="{EED73FAB-A96B-4EBF-93F0-CCC205CA1026}" srcId="{B69E1C11-D8EA-4545-BB23-B96A536A1B34}" destId="{7860BD91-CBCE-4195-A77E-56767F61104E}" srcOrd="6" destOrd="0" parTransId="{BD84B556-9DD6-46BF-A777-2F8D9C8E1C1E}" sibTransId="{5883ABB9-B8E0-49DE-93F3-9D65D81A9916}"/>
    <dgm:cxn modelId="{C3613EB9-A32A-4C96-AE97-FA1F6E97B05E}" type="presOf" srcId="{553B1091-AB0E-4621-9B59-984A59681F2E}" destId="{FF687B8C-6708-41D6-A9AF-E9C6720AC338}" srcOrd="0" destOrd="0" presId="urn:microsoft.com/office/officeart/2008/layout/LinedList"/>
    <dgm:cxn modelId="{9026E3CD-7E0D-4A56-B7D9-F36975AD0FA7}" srcId="{B69E1C11-D8EA-4545-BB23-B96A536A1B34}" destId="{553B1091-AB0E-4621-9B59-984A59681F2E}" srcOrd="5" destOrd="0" parTransId="{31724875-91A3-4CDC-9272-16762356021E}" sibTransId="{3234E49B-81DF-4740-BBE1-2996289A7E40}"/>
    <dgm:cxn modelId="{F52F50E2-79F8-4C11-8A4C-F0EA98DB4F9B}" type="presOf" srcId="{C8BA941C-2DDE-4A82-A374-379F00453882}" destId="{AC975492-8CB1-4E8F-A5E1-F61F985647CF}" srcOrd="0" destOrd="0" presId="urn:microsoft.com/office/officeart/2008/layout/LinedList"/>
    <dgm:cxn modelId="{CECEBBF4-F54E-4E21-AE64-D9399AF78877}" type="presOf" srcId="{57F8B189-5809-47C5-9B44-A4E2E4FFC288}" destId="{3258739C-DCFB-40AC-9A94-314F63EF42AC}" srcOrd="0" destOrd="0" presId="urn:microsoft.com/office/officeart/2008/layout/LinedList"/>
    <dgm:cxn modelId="{3C384EF7-6FE3-40D9-9C19-BB7897215730}" type="presParOf" srcId="{FA15D528-B053-44F3-A0CF-523EBD15E331}" destId="{D83C5995-8397-4C38-A5AB-D6DFFAFD2C27}" srcOrd="0" destOrd="0" presId="urn:microsoft.com/office/officeart/2008/layout/LinedList"/>
    <dgm:cxn modelId="{8D301953-E758-40A6-8FAF-FB2E4E1AF382}" type="presParOf" srcId="{FA15D528-B053-44F3-A0CF-523EBD15E331}" destId="{50D3E52A-E2D2-412A-9AC7-31B5941A8FCC}" srcOrd="1" destOrd="0" presId="urn:microsoft.com/office/officeart/2008/layout/LinedList"/>
    <dgm:cxn modelId="{BBECEB21-9F90-498C-9364-B340181D52C5}" type="presParOf" srcId="{50D3E52A-E2D2-412A-9AC7-31B5941A8FCC}" destId="{AC975492-8CB1-4E8F-A5E1-F61F985647CF}" srcOrd="0" destOrd="0" presId="urn:microsoft.com/office/officeart/2008/layout/LinedList"/>
    <dgm:cxn modelId="{104EDBC2-8FE0-4326-B910-9C249E93B59D}" type="presParOf" srcId="{50D3E52A-E2D2-412A-9AC7-31B5941A8FCC}" destId="{595FD53A-9AF2-4056-90B7-F20E268BAFCD}" srcOrd="1" destOrd="0" presId="urn:microsoft.com/office/officeart/2008/layout/LinedList"/>
    <dgm:cxn modelId="{DFAFFB0B-FCC3-40AA-82E1-52597C6CE57F}" type="presParOf" srcId="{FA15D528-B053-44F3-A0CF-523EBD15E331}" destId="{70EFA7C7-A9FE-4764-869C-E2C6B1C09ACF}" srcOrd="2" destOrd="0" presId="urn:microsoft.com/office/officeart/2008/layout/LinedList"/>
    <dgm:cxn modelId="{02C74466-AF1B-48D1-917D-21E96780B306}" type="presParOf" srcId="{FA15D528-B053-44F3-A0CF-523EBD15E331}" destId="{0A9304D4-0A06-4A46-9FB1-B3D6D4D75303}" srcOrd="3" destOrd="0" presId="urn:microsoft.com/office/officeart/2008/layout/LinedList"/>
    <dgm:cxn modelId="{C63DF7F1-20A5-487F-A5BC-5BE92C68D96A}" type="presParOf" srcId="{0A9304D4-0A06-4A46-9FB1-B3D6D4D75303}" destId="{3258739C-DCFB-40AC-9A94-314F63EF42AC}" srcOrd="0" destOrd="0" presId="urn:microsoft.com/office/officeart/2008/layout/LinedList"/>
    <dgm:cxn modelId="{9BCAFF40-8DD6-4A76-8776-23F391F6B0B0}" type="presParOf" srcId="{0A9304D4-0A06-4A46-9FB1-B3D6D4D75303}" destId="{ECCEDDC9-8588-4B4F-800B-E0ABE3F726F0}" srcOrd="1" destOrd="0" presId="urn:microsoft.com/office/officeart/2008/layout/LinedList"/>
    <dgm:cxn modelId="{7F7459A2-15AB-4D20-802B-56C0884210B9}" type="presParOf" srcId="{FA15D528-B053-44F3-A0CF-523EBD15E331}" destId="{A5A44723-039A-49B3-81BB-8DA31A548E3A}" srcOrd="4" destOrd="0" presId="urn:microsoft.com/office/officeart/2008/layout/LinedList"/>
    <dgm:cxn modelId="{3C87945D-BFF8-470F-9A63-F02E53FC1851}" type="presParOf" srcId="{FA15D528-B053-44F3-A0CF-523EBD15E331}" destId="{7C5AB111-B0B4-4346-AC2E-E6190805342E}" srcOrd="5" destOrd="0" presId="urn:microsoft.com/office/officeart/2008/layout/LinedList"/>
    <dgm:cxn modelId="{09A8485C-ABF4-4675-BB7E-E07F1B30B783}" type="presParOf" srcId="{7C5AB111-B0B4-4346-AC2E-E6190805342E}" destId="{304139A8-6C3B-4A2A-9586-244388D79F74}" srcOrd="0" destOrd="0" presId="urn:microsoft.com/office/officeart/2008/layout/LinedList"/>
    <dgm:cxn modelId="{543ECD8B-14DA-4AC2-A901-0712E2F56452}" type="presParOf" srcId="{7C5AB111-B0B4-4346-AC2E-E6190805342E}" destId="{7A3EBCF0-C83E-4B7D-B5DD-8B069E14C5DA}" srcOrd="1" destOrd="0" presId="urn:microsoft.com/office/officeart/2008/layout/LinedList"/>
    <dgm:cxn modelId="{A20E655F-3073-43D0-97CF-BA8EF85BADFF}" type="presParOf" srcId="{FA15D528-B053-44F3-A0CF-523EBD15E331}" destId="{0A4E5D6D-C078-4988-A480-62A8408B57D4}" srcOrd="6" destOrd="0" presId="urn:microsoft.com/office/officeart/2008/layout/LinedList"/>
    <dgm:cxn modelId="{E029BEA7-9FD5-4590-9A24-2D15E23288A2}" type="presParOf" srcId="{FA15D528-B053-44F3-A0CF-523EBD15E331}" destId="{6C488332-9B07-496A-BDCE-2375ADB7CD3C}" srcOrd="7" destOrd="0" presId="urn:microsoft.com/office/officeart/2008/layout/LinedList"/>
    <dgm:cxn modelId="{FD233079-800A-49E3-AF69-039E986324D8}" type="presParOf" srcId="{6C488332-9B07-496A-BDCE-2375ADB7CD3C}" destId="{FE8AB50D-6A16-46CC-BBBB-2BA72D61D53F}" srcOrd="0" destOrd="0" presId="urn:microsoft.com/office/officeart/2008/layout/LinedList"/>
    <dgm:cxn modelId="{7F9BF19B-2878-4828-9C33-732D446FCE52}" type="presParOf" srcId="{6C488332-9B07-496A-BDCE-2375ADB7CD3C}" destId="{24C39E34-C01D-4D23-BB29-71EA90AFED9C}" srcOrd="1" destOrd="0" presId="urn:microsoft.com/office/officeart/2008/layout/LinedList"/>
    <dgm:cxn modelId="{E8136D45-2AB6-47D1-80BA-A714C16A8A7F}" type="presParOf" srcId="{FA15D528-B053-44F3-A0CF-523EBD15E331}" destId="{D0A9B2FC-4B27-4797-A687-9B4043FA356F}" srcOrd="8" destOrd="0" presId="urn:microsoft.com/office/officeart/2008/layout/LinedList"/>
    <dgm:cxn modelId="{1412C75C-50B6-4D9A-92CD-04805CB3E542}" type="presParOf" srcId="{FA15D528-B053-44F3-A0CF-523EBD15E331}" destId="{09064E3C-4EFC-4F72-87D0-4D777902E6ED}" srcOrd="9" destOrd="0" presId="urn:microsoft.com/office/officeart/2008/layout/LinedList"/>
    <dgm:cxn modelId="{9E25319B-9A76-4899-9F30-A71FEE908EB9}" type="presParOf" srcId="{09064E3C-4EFC-4F72-87D0-4D777902E6ED}" destId="{69ED740E-D195-4268-9552-C07D5B9FCBAB}" srcOrd="0" destOrd="0" presId="urn:microsoft.com/office/officeart/2008/layout/LinedList"/>
    <dgm:cxn modelId="{FFFCBD45-DE41-448D-BE95-04A884512B55}" type="presParOf" srcId="{09064E3C-4EFC-4F72-87D0-4D777902E6ED}" destId="{6F4C0C64-578A-43EC-BA7D-968BCB295A54}" srcOrd="1" destOrd="0" presId="urn:microsoft.com/office/officeart/2008/layout/LinedList"/>
    <dgm:cxn modelId="{D293EC76-0272-448B-827F-901D49D1212C}" type="presParOf" srcId="{FA15D528-B053-44F3-A0CF-523EBD15E331}" destId="{DA3B57FE-3AD9-4C7E-923A-3BBA7624840A}" srcOrd="10" destOrd="0" presId="urn:microsoft.com/office/officeart/2008/layout/LinedList"/>
    <dgm:cxn modelId="{C936EBDE-37C6-4BCC-965E-047AB7A2E4D1}" type="presParOf" srcId="{FA15D528-B053-44F3-A0CF-523EBD15E331}" destId="{B41BBB3A-A2E7-45FC-BEEE-798702403AE5}" srcOrd="11" destOrd="0" presId="urn:microsoft.com/office/officeart/2008/layout/LinedList"/>
    <dgm:cxn modelId="{F5610C6C-B3F6-40C3-894D-4CB45D904A0D}" type="presParOf" srcId="{B41BBB3A-A2E7-45FC-BEEE-798702403AE5}" destId="{FF687B8C-6708-41D6-A9AF-E9C6720AC338}" srcOrd="0" destOrd="0" presId="urn:microsoft.com/office/officeart/2008/layout/LinedList"/>
    <dgm:cxn modelId="{E10F3695-5D81-4CDB-808B-91DB31AD564F}" type="presParOf" srcId="{B41BBB3A-A2E7-45FC-BEEE-798702403AE5}" destId="{76E211C3-5650-4750-8131-F82EFA57BE44}" srcOrd="1" destOrd="0" presId="urn:microsoft.com/office/officeart/2008/layout/LinedList"/>
    <dgm:cxn modelId="{830F0B5F-8F40-4152-876E-EBED2BED7983}" type="presParOf" srcId="{FA15D528-B053-44F3-A0CF-523EBD15E331}" destId="{89788AAB-A15C-4058-9C1A-1CB0AA71AD26}" srcOrd="12" destOrd="0" presId="urn:microsoft.com/office/officeart/2008/layout/LinedList"/>
    <dgm:cxn modelId="{E95CBFA5-0D54-4C48-9F06-9CB0AE84DECC}" type="presParOf" srcId="{FA15D528-B053-44F3-A0CF-523EBD15E331}" destId="{C22BD187-7B8A-4825-AB7E-E5CB570A2B8B}" srcOrd="13" destOrd="0" presId="urn:microsoft.com/office/officeart/2008/layout/LinedList"/>
    <dgm:cxn modelId="{A0C01CC4-A484-46AB-9893-B0D69269DD60}" type="presParOf" srcId="{C22BD187-7B8A-4825-AB7E-E5CB570A2B8B}" destId="{ABD7A71A-1C00-4C00-B2D1-7159F74EB8A6}" srcOrd="0" destOrd="0" presId="urn:microsoft.com/office/officeart/2008/layout/LinedList"/>
    <dgm:cxn modelId="{708FB01E-FA55-4DEA-B866-59FE4E6FC701}" type="presParOf" srcId="{C22BD187-7B8A-4825-AB7E-E5CB570A2B8B}" destId="{8CD667EB-FEAC-4300-A55C-D713FF03AD0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69715E6-BBB6-499E-A415-E1F9247D6CE1}" type="doc">
      <dgm:prSet loTypeId="urn:microsoft.com/office/officeart/2008/layout/LinedList" loCatId="list" qsTypeId="urn:microsoft.com/office/officeart/2005/8/quickstyle/simple4" qsCatId="simple" csTypeId="urn:microsoft.com/office/officeart/2005/8/colors/accent3_2" csCatId="accent3" phldr="1"/>
      <dgm:spPr/>
      <dgm:t>
        <a:bodyPr/>
        <a:lstStyle/>
        <a:p>
          <a:endParaRPr lang="en-US"/>
        </a:p>
      </dgm:t>
    </dgm:pt>
    <dgm:pt modelId="{7633340D-E50A-4DFD-8152-220245BB8301}">
      <dgm:prSet custT="1"/>
      <dgm:spPr/>
      <dgm:t>
        <a:bodyPr/>
        <a:lstStyle/>
        <a:p>
          <a:r>
            <a:rPr lang="el-GR" sz="2400" b="1" i="0" baseline="0"/>
            <a:t>Απόρριψη:</a:t>
          </a:r>
          <a:endParaRPr lang="en-US" sz="2400" b="1" dirty="0"/>
        </a:p>
      </dgm:t>
    </dgm:pt>
    <dgm:pt modelId="{8E6797B7-C7BA-40E2-85A1-7CB8BB404666}" type="parTrans" cxnId="{D69CB8DF-7EC2-4FDE-8368-F5B47A65737E}">
      <dgm:prSet/>
      <dgm:spPr/>
      <dgm:t>
        <a:bodyPr/>
        <a:lstStyle/>
        <a:p>
          <a:endParaRPr lang="en-US" sz="2400"/>
        </a:p>
      </dgm:t>
    </dgm:pt>
    <dgm:pt modelId="{60AD5DD7-B5DC-4807-8897-AF4117DC384F}" type="sibTrans" cxnId="{D69CB8DF-7EC2-4FDE-8368-F5B47A65737E}">
      <dgm:prSet/>
      <dgm:spPr/>
      <dgm:t>
        <a:bodyPr/>
        <a:lstStyle/>
        <a:p>
          <a:endParaRPr lang="en-US" sz="2400"/>
        </a:p>
      </dgm:t>
    </dgm:pt>
    <dgm:pt modelId="{F53CCD0F-5CD1-487F-95EC-969C12349DF9}">
      <dgm:prSet custT="1"/>
      <dgm:spPr/>
      <dgm:t>
        <a:bodyPr/>
        <a:lstStyle/>
        <a:p>
          <a:r>
            <a:rPr lang="el-GR" sz="2400" b="0" i="0" baseline="0"/>
            <a:t>Μεγάλο οργανικό φορτίο </a:t>
          </a:r>
          <a:endParaRPr lang="en-US" sz="2400"/>
        </a:p>
      </dgm:t>
    </dgm:pt>
    <dgm:pt modelId="{CF7464E1-4229-407D-BD78-A4A16584FF72}" type="parTrans" cxnId="{F4ED6ACD-4899-4634-B49C-28D1FFD05999}">
      <dgm:prSet/>
      <dgm:spPr/>
      <dgm:t>
        <a:bodyPr/>
        <a:lstStyle/>
        <a:p>
          <a:endParaRPr lang="en-US" sz="2400"/>
        </a:p>
      </dgm:t>
    </dgm:pt>
    <dgm:pt modelId="{B722F093-6C6D-4E82-A59D-7D286F22782C}" type="sibTrans" cxnId="{F4ED6ACD-4899-4634-B49C-28D1FFD05999}">
      <dgm:prSet/>
      <dgm:spPr/>
      <dgm:t>
        <a:bodyPr/>
        <a:lstStyle/>
        <a:p>
          <a:endParaRPr lang="en-US" sz="2400"/>
        </a:p>
      </dgm:t>
    </dgm:pt>
    <dgm:pt modelId="{67C0E85E-7F71-461E-A1DC-0E1A3BA32876}">
      <dgm:prSet custT="1"/>
      <dgm:spPr/>
      <dgm:t>
        <a:bodyPr/>
        <a:lstStyle/>
        <a:p>
          <a:r>
            <a:rPr lang="el-GR" sz="2400" b="0" i="0" baseline="0"/>
            <a:t>Ρύπανση του περιβάλλοντος</a:t>
          </a:r>
          <a:endParaRPr lang="en-US" sz="2400" dirty="0"/>
        </a:p>
      </dgm:t>
    </dgm:pt>
    <dgm:pt modelId="{0FAE3C13-D450-4A26-8EC4-E543DEE59B0A}" type="parTrans" cxnId="{6E977FF0-933D-4A75-8A69-5F90493AF249}">
      <dgm:prSet/>
      <dgm:spPr/>
      <dgm:t>
        <a:bodyPr/>
        <a:lstStyle/>
        <a:p>
          <a:endParaRPr lang="en-US" sz="2400"/>
        </a:p>
      </dgm:t>
    </dgm:pt>
    <dgm:pt modelId="{4F37BF74-7172-428B-A0A2-22A866377A27}" type="sibTrans" cxnId="{6E977FF0-933D-4A75-8A69-5F90493AF249}">
      <dgm:prSet/>
      <dgm:spPr/>
      <dgm:t>
        <a:bodyPr/>
        <a:lstStyle/>
        <a:p>
          <a:endParaRPr lang="en-US" sz="2400"/>
        </a:p>
      </dgm:t>
    </dgm:pt>
    <dgm:pt modelId="{9C7A2BF0-3A22-42A3-84DD-58F3AEDA7C91}">
      <dgm:prSet custT="1"/>
      <dgm:spPr/>
      <dgm:t>
        <a:bodyPr/>
        <a:lstStyle/>
        <a:p>
          <a:r>
            <a:rPr lang="el-GR" sz="2400" b="1" i="0" baseline="0" dirty="0"/>
            <a:t>Μη επεξεργασμένα, περιορισμένη αξιοποίηση ως: </a:t>
          </a:r>
          <a:endParaRPr lang="en-US" sz="2400" b="1" dirty="0"/>
        </a:p>
      </dgm:t>
    </dgm:pt>
    <dgm:pt modelId="{0DFA0F98-E989-40A9-B714-AB4F63B85805}" type="parTrans" cxnId="{3D424DFE-4E00-46FA-92BF-7A698A167667}">
      <dgm:prSet/>
      <dgm:spPr/>
      <dgm:t>
        <a:bodyPr/>
        <a:lstStyle/>
        <a:p>
          <a:endParaRPr lang="en-US" sz="2400"/>
        </a:p>
      </dgm:t>
    </dgm:pt>
    <dgm:pt modelId="{BDCE6E57-9C79-4ADA-A94B-48244768A922}" type="sibTrans" cxnId="{3D424DFE-4E00-46FA-92BF-7A698A167667}">
      <dgm:prSet/>
      <dgm:spPr/>
      <dgm:t>
        <a:bodyPr/>
        <a:lstStyle/>
        <a:p>
          <a:endParaRPr lang="en-US" sz="2400"/>
        </a:p>
      </dgm:t>
    </dgm:pt>
    <dgm:pt modelId="{85B134D2-BF10-4A65-8809-EAF167D32373}">
      <dgm:prSet custT="1"/>
      <dgm:spPr/>
      <dgm:t>
        <a:bodyPr/>
        <a:lstStyle/>
        <a:p>
          <a:r>
            <a:rPr lang="el-GR" sz="2400" b="0" i="0" baseline="0"/>
            <a:t>Ζωοτροφή</a:t>
          </a:r>
          <a:endParaRPr lang="en-US" sz="2400"/>
        </a:p>
      </dgm:t>
    </dgm:pt>
    <dgm:pt modelId="{8665FE26-1AF0-4CBE-9B79-24D73CC01D34}" type="parTrans" cxnId="{EF75EC35-2FA6-4B30-94B3-B38EA1B75A1C}">
      <dgm:prSet/>
      <dgm:spPr/>
      <dgm:t>
        <a:bodyPr/>
        <a:lstStyle/>
        <a:p>
          <a:endParaRPr lang="en-US" sz="2400"/>
        </a:p>
      </dgm:t>
    </dgm:pt>
    <dgm:pt modelId="{25325E61-E052-449E-8BD5-29A1CA7932DA}" type="sibTrans" cxnId="{EF75EC35-2FA6-4B30-94B3-B38EA1B75A1C}">
      <dgm:prSet/>
      <dgm:spPr/>
      <dgm:t>
        <a:bodyPr/>
        <a:lstStyle/>
        <a:p>
          <a:endParaRPr lang="en-US" sz="2400"/>
        </a:p>
      </dgm:t>
    </dgm:pt>
    <dgm:pt modelId="{44AA2F2A-CC71-48D8-BFA5-43227EA3C72E}">
      <dgm:prSet custT="1"/>
      <dgm:spPr/>
      <dgm:t>
        <a:bodyPr/>
        <a:lstStyle/>
        <a:p>
          <a:r>
            <a:rPr lang="el-GR" sz="2400" b="0" i="0" baseline="0"/>
            <a:t>Λίπασμα/κομπόστ</a:t>
          </a:r>
          <a:endParaRPr lang="en-US" sz="2400"/>
        </a:p>
      </dgm:t>
    </dgm:pt>
    <dgm:pt modelId="{1444F7D6-21AD-4274-A1E8-9D46706A99A1}" type="parTrans" cxnId="{64A4A54B-183D-4CD5-A2EB-EC233475E255}">
      <dgm:prSet/>
      <dgm:spPr/>
      <dgm:t>
        <a:bodyPr/>
        <a:lstStyle/>
        <a:p>
          <a:endParaRPr lang="en-US" sz="2400"/>
        </a:p>
      </dgm:t>
    </dgm:pt>
    <dgm:pt modelId="{B8866CE1-D6B2-4B35-8E4A-ACD408553162}" type="sibTrans" cxnId="{64A4A54B-183D-4CD5-A2EB-EC233475E255}">
      <dgm:prSet/>
      <dgm:spPr/>
      <dgm:t>
        <a:bodyPr/>
        <a:lstStyle/>
        <a:p>
          <a:endParaRPr lang="en-US" sz="2400"/>
        </a:p>
      </dgm:t>
    </dgm:pt>
    <dgm:pt modelId="{460584F7-AE58-4E1F-B182-EBEF805849AE}">
      <dgm:prSet custT="1"/>
      <dgm:spPr/>
      <dgm:t>
        <a:bodyPr/>
        <a:lstStyle/>
        <a:p>
          <a:r>
            <a:rPr lang="el-GR" sz="2400" b="0" i="0" baseline="0"/>
            <a:t>Καύσιμη ύλη</a:t>
          </a:r>
          <a:endParaRPr lang="en-US" sz="2400"/>
        </a:p>
      </dgm:t>
    </dgm:pt>
    <dgm:pt modelId="{249843AB-069A-4794-9A0C-96ED31F8D6D7}" type="parTrans" cxnId="{03243BB9-8998-4F4E-85C7-871E60B6733E}">
      <dgm:prSet/>
      <dgm:spPr/>
      <dgm:t>
        <a:bodyPr/>
        <a:lstStyle/>
        <a:p>
          <a:endParaRPr lang="en-US" sz="2400"/>
        </a:p>
      </dgm:t>
    </dgm:pt>
    <dgm:pt modelId="{7A13180D-7654-4014-96E3-05F4764E42CD}" type="sibTrans" cxnId="{03243BB9-8998-4F4E-85C7-871E60B6733E}">
      <dgm:prSet/>
      <dgm:spPr/>
      <dgm:t>
        <a:bodyPr/>
        <a:lstStyle/>
        <a:p>
          <a:endParaRPr lang="en-US" sz="2400"/>
        </a:p>
      </dgm:t>
    </dgm:pt>
    <dgm:pt modelId="{FEF4ADDC-BC7D-4D99-81DD-537B88A5A42B}">
      <dgm:prSet custT="1"/>
      <dgm:spPr/>
      <dgm:t>
        <a:bodyPr/>
        <a:lstStyle/>
        <a:p>
          <a:endParaRPr lang="en-US" sz="2400" dirty="0"/>
        </a:p>
      </dgm:t>
    </dgm:pt>
    <dgm:pt modelId="{6F64FAC1-D949-4A5A-8B69-19DF28CA6379}" type="parTrans" cxnId="{16811A1F-3EA7-4149-8034-795D73286935}">
      <dgm:prSet/>
      <dgm:spPr/>
      <dgm:t>
        <a:bodyPr/>
        <a:lstStyle/>
        <a:p>
          <a:endParaRPr lang="el-GR" sz="2400"/>
        </a:p>
      </dgm:t>
    </dgm:pt>
    <dgm:pt modelId="{844F4D99-A2D7-411A-B05A-159098293351}" type="sibTrans" cxnId="{16811A1F-3EA7-4149-8034-795D73286935}">
      <dgm:prSet/>
      <dgm:spPr/>
      <dgm:t>
        <a:bodyPr/>
        <a:lstStyle/>
        <a:p>
          <a:endParaRPr lang="el-GR" sz="2400"/>
        </a:p>
      </dgm:t>
    </dgm:pt>
    <dgm:pt modelId="{80AA83FB-EA69-4723-B91E-B8D0A90A8468}" type="pres">
      <dgm:prSet presAssocID="{669715E6-BBB6-499E-A415-E1F9247D6CE1}" presName="vert0" presStyleCnt="0">
        <dgm:presLayoutVars>
          <dgm:dir/>
          <dgm:animOne val="branch"/>
          <dgm:animLvl val="lvl"/>
        </dgm:presLayoutVars>
      </dgm:prSet>
      <dgm:spPr/>
    </dgm:pt>
    <dgm:pt modelId="{11884D4A-FC7B-41C3-B774-A273E1E6CB31}" type="pres">
      <dgm:prSet presAssocID="{7633340D-E50A-4DFD-8152-220245BB8301}" presName="thickLine" presStyleLbl="alignNode1" presStyleIdx="0" presStyleCnt="8"/>
      <dgm:spPr/>
    </dgm:pt>
    <dgm:pt modelId="{4A6BF2D7-3FA5-46BD-9A56-507D0B59155B}" type="pres">
      <dgm:prSet presAssocID="{7633340D-E50A-4DFD-8152-220245BB8301}" presName="horz1" presStyleCnt="0"/>
      <dgm:spPr/>
    </dgm:pt>
    <dgm:pt modelId="{8B523AA1-A6AB-4958-A95A-48390E98A5E0}" type="pres">
      <dgm:prSet presAssocID="{7633340D-E50A-4DFD-8152-220245BB8301}" presName="tx1" presStyleLbl="revTx" presStyleIdx="0" presStyleCnt="8"/>
      <dgm:spPr/>
    </dgm:pt>
    <dgm:pt modelId="{BC6CA294-0820-42F0-B0AF-6D91B2BDFC41}" type="pres">
      <dgm:prSet presAssocID="{7633340D-E50A-4DFD-8152-220245BB8301}" presName="vert1" presStyleCnt="0"/>
      <dgm:spPr/>
    </dgm:pt>
    <dgm:pt modelId="{F054AA03-D218-4113-B471-43E9C246CEB3}" type="pres">
      <dgm:prSet presAssocID="{F53CCD0F-5CD1-487F-95EC-969C12349DF9}" presName="thickLine" presStyleLbl="alignNode1" presStyleIdx="1" presStyleCnt="8"/>
      <dgm:spPr/>
    </dgm:pt>
    <dgm:pt modelId="{5C13EA0D-EADB-4DBC-9D90-32E7A7EAC871}" type="pres">
      <dgm:prSet presAssocID="{F53CCD0F-5CD1-487F-95EC-969C12349DF9}" presName="horz1" presStyleCnt="0"/>
      <dgm:spPr/>
    </dgm:pt>
    <dgm:pt modelId="{1D0B0D38-5741-4789-8B3F-40A2CBE1DA57}" type="pres">
      <dgm:prSet presAssocID="{F53CCD0F-5CD1-487F-95EC-969C12349DF9}" presName="tx1" presStyleLbl="revTx" presStyleIdx="1" presStyleCnt="8"/>
      <dgm:spPr/>
    </dgm:pt>
    <dgm:pt modelId="{F30D37DA-E311-4B12-A83A-03DFD87125E8}" type="pres">
      <dgm:prSet presAssocID="{F53CCD0F-5CD1-487F-95EC-969C12349DF9}" presName="vert1" presStyleCnt="0"/>
      <dgm:spPr/>
    </dgm:pt>
    <dgm:pt modelId="{7A21712D-A24E-4664-8F03-054A13289DAE}" type="pres">
      <dgm:prSet presAssocID="{67C0E85E-7F71-461E-A1DC-0E1A3BA32876}" presName="thickLine" presStyleLbl="alignNode1" presStyleIdx="2" presStyleCnt="8"/>
      <dgm:spPr/>
    </dgm:pt>
    <dgm:pt modelId="{6084E6F7-DDBE-462C-94C4-B7A815BA76CE}" type="pres">
      <dgm:prSet presAssocID="{67C0E85E-7F71-461E-A1DC-0E1A3BA32876}" presName="horz1" presStyleCnt="0"/>
      <dgm:spPr/>
    </dgm:pt>
    <dgm:pt modelId="{7C6A71E1-A819-4712-A8B8-9BF73B397D93}" type="pres">
      <dgm:prSet presAssocID="{67C0E85E-7F71-461E-A1DC-0E1A3BA32876}" presName="tx1" presStyleLbl="revTx" presStyleIdx="2" presStyleCnt="8"/>
      <dgm:spPr/>
    </dgm:pt>
    <dgm:pt modelId="{2032C630-08BA-425E-9A88-84B3342C8CCB}" type="pres">
      <dgm:prSet presAssocID="{67C0E85E-7F71-461E-A1DC-0E1A3BA32876}" presName="vert1" presStyleCnt="0"/>
      <dgm:spPr/>
    </dgm:pt>
    <dgm:pt modelId="{04F13506-0273-4A92-B90F-84E1A7D7DAC1}" type="pres">
      <dgm:prSet presAssocID="{FEF4ADDC-BC7D-4D99-81DD-537B88A5A42B}" presName="thickLine" presStyleLbl="alignNode1" presStyleIdx="3" presStyleCnt="8"/>
      <dgm:spPr/>
    </dgm:pt>
    <dgm:pt modelId="{FEF30538-0235-41C5-A48C-E15EE2592138}" type="pres">
      <dgm:prSet presAssocID="{FEF4ADDC-BC7D-4D99-81DD-537B88A5A42B}" presName="horz1" presStyleCnt="0"/>
      <dgm:spPr/>
    </dgm:pt>
    <dgm:pt modelId="{2C6234FB-B112-475C-AC13-CD8B537A80C3}" type="pres">
      <dgm:prSet presAssocID="{FEF4ADDC-BC7D-4D99-81DD-537B88A5A42B}" presName="tx1" presStyleLbl="revTx" presStyleIdx="3" presStyleCnt="8"/>
      <dgm:spPr/>
    </dgm:pt>
    <dgm:pt modelId="{E94089D2-DFFE-44DD-A038-77079D063898}" type="pres">
      <dgm:prSet presAssocID="{FEF4ADDC-BC7D-4D99-81DD-537B88A5A42B}" presName="vert1" presStyleCnt="0"/>
      <dgm:spPr/>
    </dgm:pt>
    <dgm:pt modelId="{17586CD1-0BBA-49E9-94EE-A8CB90C6983E}" type="pres">
      <dgm:prSet presAssocID="{9C7A2BF0-3A22-42A3-84DD-58F3AEDA7C91}" presName="thickLine" presStyleLbl="alignNode1" presStyleIdx="4" presStyleCnt="8"/>
      <dgm:spPr/>
    </dgm:pt>
    <dgm:pt modelId="{47C00CDD-0BA9-423E-86DE-6B100E1D3EFA}" type="pres">
      <dgm:prSet presAssocID="{9C7A2BF0-3A22-42A3-84DD-58F3AEDA7C91}" presName="horz1" presStyleCnt="0"/>
      <dgm:spPr/>
    </dgm:pt>
    <dgm:pt modelId="{D30A05A9-C9C7-40F4-9518-F2C75EE8E6DE}" type="pres">
      <dgm:prSet presAssocID="{9C7A2BF0-3A22-42A3-84DD-58F3AEDA7C91}" presName="tx1" presStyleLbl="revTx" presStyleIdx="4" presStyleCnt="8" custScaleY="122152"/>
      <dgm:spPr/>
    </dgm:pt>
    <dgm:pt modelId="{C3367C02-C87D-479D-9868-1FD52DFCEEFF}" type="pres">
      <dgm:prSet presAssocID="{9C7A2BF0-3A22-42A3-84DD-58F3AEDA7C91}" presName="vert1" presStyleCnt="0"/>
      <dgm:spPr/>
    </dgm:pt>
    <dgm:pt modelId="{880A5C67-078B-4FEE-BD40-96C44D3BDB26}" type="pres">
      <dgm:prSet presAssocID="{85B134D2-BF10-4A65-8809-EAF167D32373}" presName="thickLine" presStyleLbl="alignNode1" presStyleIdx="5" presStyleCnt="8"/>
      <dgm:spPr/>
    </dgm:pt>
    <dgm:pt modelId="{9504D52F-E430-4243-A27C-1DC9A9A6859A}" type="pres">
      <dgm:prSet presAssocID="{85B134D2-BF10-4A65-8809-EAF167D32373}" presName="horz1" presStyleCnt="0"/>
      <dgm:spPr/>
    </dgm:pt>
    <dgm:pt modelId="{61E888A2-DFB9-4007-880B-98B232356212}" type="pres">
      <dgm:prSet presAssocID="{85B134D2-BF10-4A65-8809-EAF167D32373}" presName="tx1" presStyleLbl="revTx" presStyleIdx="5" presStyleCnt="8"/>
      <dgm:spPr/>
    </dgm:pt>
    <dgm:pt modelId="{BA8634D3-6852-4389-B37E-3E902981ED97}" type="pres">
      <dgm:prSet presAssocID="{85B134D2-BF10-4A65-8809-EAF167D32373}" presName="vert1" presStyleCnt="0"/>
      <dgm:spPr/>
    </dgm:pt>
    <dgm:pt modelId="{4B6C76D5-EE06-4BCB-95E3-2A843FEF27A0}" type="pres">
      <dgm:prSet presAssocID="{44AA2F2A-CC71-48D8-BFA5-43227EA3C72E}" presName="thickLine" presStyleLbl="alignNode1" presStyleIdx="6" presStyleCnt="8"/>
      <dgm:spPr/>
    </dgm:pt>
    <dgm:pt modelId="{54A15E3E-E3C9-4DE0-B4D3-D84613C5CFC2}" type="pres">
      <dgm:prSet presAssocID="{44AA2F2A-CC71-48D8-BFA5-43227EA3C72E}" presName="horz1" presStyleCnt="0"/>
      <dgm:spPr/>
    </dgm:pt>
    <dgm:pt modelId="{FA038164-4446-49D0-AA14-6C0CB52F7B83}" type="pres">
      <dgm:prSet presAssocID="{44AA2F2A-CC71-48D8-BFA5-43227EA3C72E}" presName="tx1" presStyleLbl="revTx" presStyleIdx="6" presStyleCnt="8"/>
      <dgm:spPr/>
    </dgm:pt>
    <dgm:pt modelId="{B5EC344F-A893-4E78-A094-BA43517A984C}" type="pres">
      <dgm:prSet presAssocID="{44AA2F2A-CC71-48D8-BFA5-43227EA3C72E}" presName="vert1" presStyleCnt="0"/>
      <dgm:spPr/>
    </dgm:pt>
    <dgm:pt modelId="{8D0DEDB1-425D-4706-93F6-DA1B8F1FDB8E}" type="pres">
      <dgm:prSet presAssocID="{460584F7-AE58-4E1F-B182-EBEF805849AE}" presName="thickLine" presStyleLbl="alignNode1" presStyleIdx="7" presStyleCnt="8"/>
      <dgm:spPr/>
    </dgm:pt>
    <dgm:pt modelId="{D459C806-2D1A-487C-BADE-6CC353CA8EDD}" type="pres">
      <dgm:prSet presAssocID="{460584F7-AE58-4E1F-B182-EBEF805849AE}" presName="horz1" presStyleCnt="0"/>
      <dgm:spPr/>
    </dgm:pt>
    <dgm:pt modelId="{8E7E3900-B25F-42E1-A88A-721046A2CDEA}" type="pres">
      <dgm:prSet presAssocID="{460584F7-AE58-4E1F-B182-EBEF805849AE}" presName="tx1" presStyleLbl="revTx" presStyleIdx="7" presStyleCnt="8"/>
      <dgm:spPr/>
    </dgm:pt>
    <dgm:pt modelId="{590A019C-F132-467B-9440-8E1767F31E0A}" type="pres">
      <dgm:prSet presAssocID="{460584F7-AE58-4E1F-B182-EBEF805849AE}" presName="vert1" presStyleCnt="0"/>
      <dgm:spPr/>
    </dgm:pt>
  </dgm:ptLst>
  <dgm:cxnLst>
    <dgm:cxn modelId="{2A54640E-022B-4CAC-BFDD-4CDC3F8CBBBE}" type="presOf" srcId="{669715E6-BBB6-499E-A415-E1F9247D6CE1}" destId="{80AA83FB-EA69-4723-B91E-B8D0A90A8468}" srcOrd="0" destOrd="0" presId="urn:microsoft.com/office/officeart/2008/layout/LinedList"/>
    <dgm:cxn modelId="{16811A1F-3EA7-4149-8034-795D73286935}" srcId="{669715E6-BBB6-499E-A415-E1F9247D6CE1}" destId="{FEF4ADDC-BC7D-4D99-81DD-537B88A5A42B}" srcOrd="3" destOrd="0" parTransId="{6F64FAC1-D949-4A5A-8B69-19DF28CA6379}" sibTransId="{844F4D99-A2D7-411A-B05A-159098293351}"/>
    <dgm:cxn modelId="{1FC43B30-E690-4D76-B106-47F0638C6BCB}" type="presOf" srcId="{85B134D2-BF10-4A65-8809-EAF167D32373}" destId="{61E888A2-DFB9-4007-880B-98B232356212}" srcOrd="0" destOrd="0" presId="urn:microsoft.com/office/officeart/2008/layout/LinedList"/>
    <dgm:cxn modelId="{EF75EC35-2FA6-4B30-94B3-B38EA1B75A1C}" srcId="{669715E6-BBB6-499E-A415-E1F9247D6CE1}" destId="{85B134D2-BF10-4A65-8809-EAF167D32373}" srcOrd="5" destOrd="0" parTransId="{8665FE26-1AF0-4CBE-9B79-24D73CC01D34}" sibTransId="{25325E61-E052-449E-8BD5-29A1CA7932DA}"/>
    <dgm:cxn modelId="{64A4A54B-183D-4CD5-A2EB-EC233475E255}" srcId="{669715E6-BBB6-499E-A415-E1F9247D6CE1}" destId="{44AA2F2A-CC71-48D8-BFA5-43227EA3C72E}" srcOrd="6" destOrd="0" parTransId="{1444F7D6-21AD-4274-A1E8-9D46706A99A1}" sibTransId="{B8866CE1-D6B2-4B35-8E4A-ACD408553162}"/>
    <dgm:cxn modelId="{4CAACD7F-C440-4A0A-872C-A13A5CE9838B}" type="presOf" srcId="{67C0E85E-7F71-461E-A1DC-0E1A3BA32876}" destId="{7C6A71E1-A819-4712-A8B8-9BF73B397D93}" srcOrd="0" destOrd="0" presId="urn:microsoft.com/office/officeart/2008/layout/LinedList"/>
    <dgm:cxn modelId="{C069099F-BB5F-478A-B03E-BF6E27CED48E}" type="presOf" srcId="{44AA2F2A-CC71-48D8-BFA5-43227EA3C72E}" destId="{FA038164-4446-49D0-AA14-6C0CB52F7B83}" srcOrd="0" destOrd="0" presId="urn:microsoft.com/office/officeart/2008/layout/LinedList"/>
    <dgm:cxn modelId="{8C4BD6B2-CC36-4578-8D89-704493FB48D0}" type="presOf" srcId="{F53CCD0F-5CD1-487F-95EC-969C12349DF9}" destId="{1D0B0D38-5741-4789-8B3F-40A2CBE1DA57}" srcOrd="0" destOrd="0" presId="urn:microsoft.com/office/officeart/2008/layout/LinedList"/>
    <dgm:cxn modelId="{03243BB9-8998-4F4E-85C7-871E60B6733E}" srcId="{669715E6-BBB6-499E-A415-E1F9247D6CE1}" destId="{460584F7-AE58-4E1F-B182-EBEF805849AE}" srcOrd="7" destOrd="0" parTransId="{249843AB-069A-4794-9A0C-96ED31F8D6D7}" sibTransId="{7A13180D-7654-4014-96E3-05F4764E42CD}"/>
    <dgm:cxn modelId="{E73199BE-9E83-4A5D-85C9-830EF3FD26B4}" type="presOf" srcId="{FEF4ADDC-BC7D-4D99-81DD-537B88A5A42B}" destId="{2C6234FB-B112-475C-AC13-CD8B537A80C3}" srcOrd="0" destOrd="0" presId="urn:microsoft.com/office/officeart/2008/layout/LinedList"/>
    <dgm:cxn modelId="{F4ED6ACD-4899-4634-B49C-28D1FFD05999}" srcId="{669715E6-BBB6-499E-A415-E1F9247D6CE1}" destId="{F53CCD0F-5CD1-487F-95EC-969C12349DF9}" srcOrd="1" destOrd="0" parTransId="{CF7464E1-4229-407D-BD78-A4A16584FF72}" sibTransId="{B722F093-6C6D-4E82-A59D-7D286F22782C}"/>
    <dgm:cxn modelId="{E5E73AD5-FD56-498E-A3FC-8CBB6BDD1647}" type="presOf" srcId="{460584F7-AE58-4E1F-B182-EBEF805849AE}" destId="{8E7E3900-B25F-42E1-A88A-721046A2CDEA}" srcOrd="0" destOrd="0" presId="urn:microsoft.com/office/officeart/2008/layout/LinedList"/>
    <dgm:cxn modelId="{D69CB8DF-7EC2-4FDE-8368-F5B47A65737E}" srcId="{669715E6-BBB6-499E-A415-E1F9247D6CE1}" destId="{7633340D-E50A-4DFD-8152-220245BB8301}" srcOrd="0" destOrd="0" parTransId="{8E6797B7-C7BA-40E2-85A1-7CB8BB404666}" sibTransId="{60AD5DD7-B5DC-4807-8897-AF4117DC384F}"/>
    <dgm:cxn modelId="{E90E66E6-DA1D-4B36-A56E-4AE30DAB5270}" type="presOf" srcId="{7633340D-E50A-4DFD-8152-220245BB8301}" destId="{8B523AA1-A6AB-4958-A95A-48390E98A5E0}" srcOrd="0" destOrd="0" presId="urn:microsoft.com/office/officeart/2008/layout/LinedList"/>
    <dgm:cxn modelId="{54F3EBED-0760-4D32-9B33-4D83C1AB8B89}" type="presOf" srcId="{9C7A2BF0-3A22-42A3-84DD-58F3AEDA7C91}" destId="{D30A05A9-C9C7-40F4-9518-F2C75EE8E6DE}" srcOrd="0" destOrd="0" presId="urn:microsoft.com/office/officeart/2008/layout/LinedList"/>
    <dgm:cxn modelId="{6E977FF0-933D-4A75-8A69-5F90493AF249}" srcId="{669715E6-BBB6-499E-A415-E1F9247D6CE1}" destId="{67C0E85E-7F71-461E-A1DC-0E1A3BA32876}" srcOrd="2" destOrd="0" parTransId="{0FAE3C13-D450-4A26-8EC4-E543DEE59B0A}" sibTransId="{4F37BF74-7172-428B-A0A2-22A866377A27}"/>
    <dgm:cxn modelId="{3D424DFE-4E00-46FA-92BF-7A698A167667}" srcId="{669715E6-BBB6-499E-A415-E1F9247D6CE1}" destId="{9C7A2BF0-3A22-42A3-84DD-58F3AEDA7C91}" srcOrd="4" destOrd="0" parTransId="{0DFA0F98-E989-40A9-B714-AB4F63B85805}" sibTransId="{BDCE6E57-9C79-4ADA-A94B-48244768A922}"/>
    <dgm:cxn modelId="{D6208FDF-DC9B-4EBB-848D-A14FA48B5BBF}" type="presParOf" srcId="{80AA83FB-EA69-4723-B91E-B8D0A90A8468}" destId="{11884D4A-FC7B-41C3-B774-A273E1E6CB31}" srcOrd="0" destOrd="0" presId="urn:microsoft.com/office/officeart/2008/layout/LinedList"/>
    <dgm:cxn modelId="{FBA260BF-C9AA-4A96-A350-8F8482876AB7}" type="presParOf" srcId="{80AA83FB-EA69-4723-B91E-B8D0A90A8468}" destId="{4A6BF2D7-3FA5-46BD-9A56-507D0B59155B}" srcOrd="1" destOrd="0" presId="urn:microsoft.com/office/officeart/2008/layout/LinedList"/>
    <dgm:cxn modelId="{43FFCAFD-D0F4-4B44-899F-0490DFA8DCAD}" type="presParOf" srcId="{4A6BF2D7-3FA5-46BD-9A56-507D0B59155B}" destId="{8B523AA1-A6AB-4958-A95A-48390E98A5E0}" srcOrd="0" destOrd="0" presId="urn:microsoft.com/office/officeart/2008/layout/LinedList"/>
    <dgm:cxn modelId="{9845E3FE-E43F-4036-8FCE-08A69B9D333C}" type="presParOf" srcId="{4A6BF2D7-3FA5-46BD-9A56-507D0B59155B}" destId="{BC6CA294-0820-42F0-B0AF-6D91B2BDFC41}" srcOrd="1" destOrd="0" presId="urn:microsoft.com/office/officeart/2008/layout/LinedList"/>
    <dgm:cxn modelId="{1E7B53EF-4D67-4665-A7FF-2E7F83EF42B3}" type="presParOf" srcId="{80AA83FB-EA69-4723-B91E-B8D0A90A8468}" destId="{F054AA03-D218-4113-B471-43E9C246CEB3}" srcOrd="2" destOrd="0" presId="urn:microsoft.com/office/officeart/2008/layout/LinedList"/>
    <dgm:cxn modelId="{D251513F-AF81-48DC-A02F-8FF4DEFE7922}" type="presParOf" srcId="{80AA83FB-EA69-4723-B91E-B8D0A90A8468}" destId="{5C13EA0D-EADB-4DBC-9D90-32E7A7EAC871}" srcOrd="3" destOrd="0" presId="urn:microsoft.com/office/officeart/2008/layout/LinedList"/>
    <dgm:cxn modelId="{5FDA4E36-53B5-46CB-8AF2-756992A931D2}" type="presParOf" srcId="{5C13EA0D-EADB-4DBC-9D90-32E7A7EAC871}" destId="{1D0B0D38-5741-4789-8B3F-40A2CBE1DA57}" srcOrd="0" destOrd="0" presId="urn:microsoft.com/office/officeart/2008/layout/LinedList"/>
    <dgm:cxn modelId="{062CB0D2-760C-4962-9A61-C4118DB6681F}" type="presParOf" srcId="{5C13EA0D-EADB-4DBC-9D90-32E7A7EAC871}" destId="{F30D37DA-E311-4B12-A83A-03DFD87125E8}" srcOrd="1" destOrd="0" presId="urn:microsoft.com/office/officeart/2008/layout/LinedList"/>
    <dgm:cxn modelId="{958A5200-DFD0-4558-BECD-CD8BF69438D4}" type="presParOf" srcId="{80AA83FB-EA69-4723-B91E-B8D0A90A8468}" destId="{7A21712D-A24E-4664-8F03-054A13289DAE}" srcOrd="4" destOrd="0" presId="urn:microsoft.com/office/officeart/2008/layout/LinedList"/>
    <dgm:cxn modelId="{1F6DE765-72CA-45FC-A0C9-3F9573199F29}" type="presParOf" srcId="{80AA83FB-EA69-4723-B91E-B8D0A90A8468}" destId="{6084E6F7-DDBE-462C-94C4-B7A815BA76CE}" srcOrd="5" destOrd="0" presId="urn:microsoft.com/office/officeart/2008/layout/LinedList"/>
    <dgm:cxn modelId="{5897F985-E93C-464E-9589-B5AE0CA8DF19}" type="presParOf" srcId="{6084E6F7-DDBE-462C-94C4-B7A815BA76CE}" destId="{7C6A71E1-A819-4712-A8B8-9BF73B397D93}" srcOrd="0" destOrd="0" presId="urn:microsoft.com/office/officeart/2008/layout/LinedList"/>
    <dgm:cxn modelId="{C383A07A-5977-4312-8FD7-215C19312BD6}" type="presParOf" srcId="{6084E6F7-DDBE-462C-94C4-B7A815BA76CE}" destId="{2032C630-08BA-425E-9A88-84B3342C8CCB}" srcOrd="1" destOrd="0" presId="urn:microsoft.com/office/officeart/2008/layout/LinedList"/>
    <dgm:cxn modelId="{042368D8-965A-434F-B4E5-44583F5E29A8}" type="presParOf" srcId="{80AA83FB-EA69-4723-B91E-B8D0A90A8468}" destId="{04F13506-0273-4A92-B90F-84E1A7D7DAC1}" srcOrd="6" destOrd="0" presId="urn:microsoft.com/office/officeart/2008/layout/LinedList"/>
    <dgm:cxn modelId="{EB5F8A20-3ECA-4F69-BC3F-156DFAC8ACA6}" type="presParOf" srcId="{80AA83FB-EA69-4723-B91E-B8D0A90A8468}" destId="{FEF30538-0235-41C5-A48C-E15EE2592138}" srcOrd="7" destOrd="0" presId="urn:microsoft.com/office/officeart/2008/layout/LinedList"/>
    <dgm:cxn modelId="{22976C71-515B-4A4B-8472-9A5321CE7E7E}" type="presParOf" srcId="{FEF30538-0235-41C5-A48C-E15EE2592138}" destId="{2C6234FB-B112-475C-AC13-CD8B537A80C3}" srcOrd="0" destOrd="0" presId="urn:microsoft.com/office/officeart/2008/layout/LinedList"/>
    <dgm:cxn modelId="{662C0E75-B827-485B-923C-2A10F2D68378}" type="presParOf" srcId="{FEF30538-0235-41C5-A48C-E15EE2592138}" destId="{E94089D2-DFFE-44DD-A038-77079D063898}" srcOrd="1" destOrd="0" presId="urn:microsoft.com/office/officeart/2008/layout/LinedList"/>
    <dgm:cxn modelId="{3383CF51-9632-4772-910A-6742DF37D931}" type="presParOf" srcId="{80AA83FB-EA69-4723-B91E-B8D0A90A8468}" destId="{17586CD1-0BBA-49E9-94EE-A8CB90C6983E}" srcOrd="8" destOrd="0" presId="urn:microsoft.com/office/officeart/2008/layout/LinedList"/>
    <dgm:cxn modelId="{AC77DB9E-FCF2-41D0-8723-618762D08A44}" type="presParOf" srcId="{80AA83FB-EA69-4723-B91E-B8D0A90A8468}" destId="{47C00CDD-0BA9-423E-86DE-6B100E1D3EFA}" srcOrd="9" destOrd="0" presId="urn:microsoft.com/office/officeart/2008/layout/LinedList"/>
    <dgm:cxn modelId="{B9A89622-EC4A-4072-9CA3-FAB80DCA0F26}" type="presParOf" srcId="{47C00CDD-0BA9-423E-86DE-6B100E1D3EFA}" destId="{D30A05A9-C9C7-40F4-9518-F2C75EE8E6DE}" srcOrd="0" destOrd="0" presId="urn:microsoft.com/office/officeart/2008/layout/LinedList"/>
    <dgm:cxn modelId="{AF22B6B1-88A9-4DFA-AB15-BD32189FFB8D}" type="presParOf" srcId="{47C00CDD-0BA9-423E-86DE-6B100E1D3EFA}" destId="{C3367C02-C87D-479D-9868-1FD52DFCEEFF}" srcOrd="1" destOrd="0" presId="urn:microsoft.com/office/officeart/2008/layout/LinedList"/>
    <dgm:cxn modelId="{9E870D8A-100F-4F52-949D-8CD25AF8207D}" type="presParOf" srcId="{80AA83FB-EA69-4723-B91E-B8D0A90A8468}" destId="{880A5C67-078B-4FEE-BD40-96C44D3BDB26}" srcOrd="10" destOrd="0" presId="urn:microsoft.com/office/officeart/2008/layout/LinedList"/>
    <dgm:cxn modelId="{39D6FCE9-F81A-4208-9C14-146C717A2B40}" type="presParOf" srcId="{80AA83FB-EA69-4723-B91E-B8D0A90A8468}" destId="{9504D52F-E430-4243-A27C-1DC9A9A6859A}" srcOrd="11" destOrd="0" presId="urn:microsoft.com/office/officeart/2008/layout/LinedList"/>
    <dgm:cxn modelId="{9223A21C-B42A-4D9E-9507-6811F2DEBF64}" type="presParOf" srcId="{9504D52F-E430-4243-A27C-1DC9A9A6859A}" destId="{61E888A2-DFB9-4007-880B-98B232356212}" srcOrd="0" destOrd="0" presId="urn:microsoft.com/office/officeart/2008/layout/LinedList"/>
    <dgm:cxn modelId="{1EC7D051-54F4-4DFB-ABFF-6613CE07A446}" type="presParOf" srcId="{9504D52F-E430-4243-A27C-1DC9A9A6859A}" destId="{BA8634D3-6852-4389-B37E-3E902981ED97}" srcOrd="1" destOrd="0" presId="urn:microsoft.com/office/officeart/2008/layout/LinedList"/>
    <dgm:cxn modelId="{6CBFA8B0-D459-4E0F-BDA4-C67559DA59FA}" type="presParOf" srcId="{80AA83FB-EA69-4723-B91E-B8D0A90A8468}" destId="{4B6C76D5-EE06-4BCB-95E3-2A843FEF27A0}" srcOrd="12" destOrd="0" presId="urn:microsoft.com/office/officeart/2008/layout/LinedList"/>
    <dgm:cxn modelId="{EFB3EB5F-F814-49C2-8014-F207464C3186}" type="presParOf" srcId="{80AA83FB-EA69-4723-B91E-B8D0A90A8468}" destId="{54A15E3E-E3C9-4DE0-B4D3-D84613C5CFC2}" srcOrd="13" destOrd="0" presId="urn:microsoft.com/office/officeart/2008/layout/LinedList"/>
    <dgm:cxn modelId="{1BFFED84-CB3F-41D8-8B7A-B361D48F7B3F}" type="presParOf" srcId="{54A15E3E-E3C9-4DE0-B4D3-D84613C5CFC2}" destId="{FA038164-4446-49D0-AA14-6C0CB52F7B83}" srcOrd="0" destOrd="0" presId="urn:microsoft.com/office/officeart/2008/layout/LinedList"/>
    <dgm:cxn modelId="{875704C2-7B6F-4B20-B45F-A48CD56BFE40}" type="presParOf" srcId="{54A15E3E-E3C9-4DE0-B4D3-D84613C5CFC2}" destId="{B5EC344F-A893-4E78-A094-BA43517A984C}" srcOrd="1" destOrd="0" presId="urn:microsoft.com/office/officeart/2008/layout/LinedList"/>
    <dgm:cxn modelId="{AB7FB103-D1AC-4F20-BD33-3CFF9AC42272}" type="presParOf" srcId="{80AA83FB-EA69-4723-B91E-B8D0A90A8468}" destId="{8D0DEDB1-425D-4706-93F6-DA1B8F1FDB8E}" srcOrd="14" destOrd="0" presId="urn:microsoft.com/office/officeart/2008/layout/LinedList"/>
    <dgm:cxn modelId="{7FE6BEB3-7E7F-4C9C-90F8-7056447C829B}" type="presParOf" srcId="{80AA83FB-EA69-4723-B91E-B8D0A90A8468}" destId="{D459C806-2D1A-487C-BADE-6CC353CA8EDD}" srcOrd="15" destOrd="0" presId="urn:microsoft.com/office/officeart/2008/layout/LinedList"/>
    <dgm:cxn modelId="{4321B115-AD04-460E-B361-255295093B99}" type="presParOf" srcId="{D459C806-2D1A-487C-BADE-6CC353CA8EDD}" destId="{8E7E3900-B25F-42E1-A88A-721046A2CDEA}" srcOrd="0" destOrd="0" presId="urn:microsoft.com/office/officeart/2008/layout/LinedList"/>
    <dgm:cxn modelId="{653C887A-E62D-4B8C-BEBC-27F27628790B}" type="presParOf" srcId="{D459C806-2D1A-487C-BADE-6CC353CA8EDD}" destId="{590A019C-F132-467B-9440-8E1767F31E0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C8647D6-0D29-42DC-98CE-4627EFD3BEDD}"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lang="en-US"/>
        </a:p>
      </dgm:t>
    </dgm:pt>
    <dgm:pt modelId="{C44905A5-703A-45A7-9069-412733A39947}">
      <dgm:prSet/>
      <dgm:spPr/>
      <dgm:t>
        <a:bodyPr/>
        <a:lstStyle/>
        <a:p>
          <a:r>
            <a:rPr lang="el-GR" b="0" i="0" baseline="0" dirty="0"/>
            <a:t>ΑΠΟΒΛΗΤΟ π.χ. Βιομηχανίας γαλακτοκομικών (τυρόγαλο)</a:t>
          </a:r>
          <a:endParaRPr lang="en-US" dirty="0"/>
        </a:p>
      </dgm:t>
    </dgm:pt>
    <dgm:pt modelId="{D6237591-5F3B-4157-9235-AC6A3664A952}" type="parTrans" cxnId="{02EC598A-64CD-4DAE-966E-BB0779E21278}">
      <dgm:prSet/>
      <dgm:spPr/>
      <dgm:t>
        <a:bodyPr/>
        <a:lstStyle/>
        <a:p>
          <a:endParaRPr lang="en-US"/>
        </a:p>
      </dgm:t>
    </dgm:pt>
    <dgm:pt modelId="{8695323A-7AC7-482D-8C49-840F23732069}" type="sibTrans" cxnId="{02EC598A-64CD-4DAE-966E-BB0779E21278}">
      <dgm:prSet/>
      <dgm:spPr/>
      <dgm:t>
        <a:bodyPr/>
        <a:lstStyle/>
        <a:p>
          <a:endParaRPr lang="en-US"/>
        </a:p>
      </dgm:t>
    </dgm:pt>
    <dgm:pt modelId="{D7636B64-C6C4-44F5-A1E2-3C532D21FF43}">
      <dgm:prSet/>
      <dgm:spPr/>
      <dgm:t>
        <a:bodyPr/>
        <a:lstStyle/>
        <a:p>
          <a:r>
            <a:rPr lang="el-GR" b="0" i="0" baseline="0" dirty="0"/>
            <a:t>ΚΑΤΕΡΓΑΣΙΑ </a:t>
          </a:r>
        </a:p>
        <a:p>
          <a:r>
            <a:rPr lang="el-GR" dirty="0"/>
            <a:t> (</a:t>
          </a:r>
          <a:r>
            <a:rPr lang="el-GR" b="0" i="0" baseline="0" dirty="0"/>
            <a:t>Χημική ή μικροβιακή): π.χ.  Χρήση μικτής καλλιέργειας</a:t>
          </a:r>
          <a:endParaRPr lang="en-US" dirty="0"/>
        </a:p>
      </dgm:t>
    </dgm:pt>
    <dgm:pt modelId="{5E917EFD-AB2B-4D59-87C8-32F77F1E3516}" type="parTrans" cxnId="{9C20851E-9DAF-4075-8A39-F21F476E036C}">
      <dgm:prSet/>
      <dgm:spPr/>
      <dgm:t>
        <a:bodyPr/>
        <a:lstStyle/>
        <a:p>
          <a:endParaRPr lang="en-US"/>
        </a:p>
      </dgm:t>
    </dgm:pt>
    <dgm:pt modelId="{8AEEC6C6-C9BD-40E3-AA1E-F663D0F3A9E4}" type="sibTrans" cxnId="{9C20851E-9DAF-4075-8A39-F21F476E036C}">
      <dgm:prSet/>
      <dgm:spPr/>
      <dgm:t>
        <a:bodyPr/>
        <a:lstStyle/>
        <a:p>
          <a:endParaRPr lang="en-US"/>
        </a:p>
      </dgm:t>
    </dgm:pt>
    <dgm:pt modelId="{5BCAC0DC-3BC6-411A-B781-B24080B4C402}">
      <dgm:prSet/>
      <dgm:spPr/>
      <dgm:t>
        <a:bodyPr/>
        <a:lstStyle/>
        <a:p>
          <a:r>
            <a:rPr lang="el-GR" dirty="0"/>
            <a:t>Π</a:t>
          </a:r>
          <a:r>
            <a:rPr lang="el-GR" b="0" i="0" baseline="0" dirty="0"/>
            <a:t>αραγωγή ενός νέου προϊόντος: </a:t>
          </a:r>
          <a:r>
            <a:rPr lang="en-US" b="0" i="0" baseline="0" dirty="0"/>
            <a:t>A</a:t>
          </a:r>
          <a:r>
            <a:rPr lang="el-GR" b="0" i="0" baseline="0" dirty="0" err="1"/>
            <a:t>ιθανόλη</a:t>
          </a:r>
          <a:r>
            <a:rPr lang="el-GR" b="0" i="0" baseline="0" dirty="0"/>
            <a:t>–βιοκαύσιμα, </a:t>
          </a:r>
          <a:endParaRPr lang="en-US" dirty="0"/>
        </a:p>
      </dgm:t>
    </dgm:pt>
    <dgm:pt modelId="{4D51A67B-F39E-47EE-A9EB-9F09BE30A389}" type="parTrans" cxnId="{08BA5039-CDCC-4B41-B5EB-8CAA1C7D0537}">
      <dgm:prSet/>
      <dgm:spPr/>
      <dgm:t>
        <a:bodyPr/>
        <a:lstStyle/>
        <a:p>
          <a:endParaRPr lang="en-US"/>
        </a:p>
      </dgm:t>
    </dgm:pt>
    <dgm:pt modelId="{8F147405-8CE9-47ED-9EFC-08D83215C721}" type="sibTrans" cxnId="{08BA5039-CDCC-4B41-B5EB-8CAA1C7D0537}">
      <dgm:prSet/>
      <dgm:spPr/>
      <dgm:t>
        <a:bodyPr/>
        <a:lstStyle/>
        <a:p>
          <a:endParaRPr lang="en-US"/>
        </a:p>
      </dgm:t>
    </dgm:pt>
    <dgm:pt modelId="{30403088-9EE3-44E0-82F1-82FCF8115737}" type="pres">
      <dgm:prSet presAssocID="{7C8647D6-0D29-42DC-98CE-4627EFD3BEDD}" presName="hierChild1" presStyleCnt="0">
        <dgm:presLayoutVars>
          <dgm:chPref val="1"/>
          <dgm:dir/>
          <dgm:animOne val="branch"/>
          <dgm:animLvl val="lvl"/>
          <dgm:resizeHandles/>
        </dgm:presLayoutVars>
      </dgm:prSet>
      <dgm:spPr/>
    </dgm:pt>
    <dgm:pt modelId="{4F2464EF-C9DE-4E6F-B92F-398CA9E49A73}" type="pres">
      <dgm:prSet presAssocID="{C44905A5-703A-45A7-9069-412733A39947}" presName="hierRoot1" presStyleCnt="0"/>
      <dgm:spPr/>
    </dgm:pt>
    <dgm:pt modelId="{85FE1549-9710-474C-ADE1-E5D89F8B2CCC}" type="pres">
      <dgm:prSet presAssocID="{C44905A5-703A-45A7-9069-412733A39947}" presName="composite" presStyleCnt="0"/>
      <dgm:spPr/>
    </dgm:pt>
    <dgm:pt modelId="{FB4F4ECF-87E9-4CE0-A42C-5CF32CC91584}" type="pres">
      <dgm:prSet presAssocID="{C44905A5-703A-45A7-9069-412733A39947}" presName="background" presStyleLbl="node0" presStyleIdx="0" presStyleCnt="3"/>
      <dgm:spPr/>
    </dgm:pt>
    <dgm:pt modelId="{FF704424-7D60-4781-ADBA-C0EB0736AEB5}" type="pres">
      <dgm:prSet presAssocID="{C44905A5-703A-45A7-9069-412733A39947}" presName="text" presStyleLbl="fgAcc0" presStyleIdx="0" presStyleCnt="3">
        <dgm:presLayoutVars>
          <dgm:chPref val="3"/>
        </dgm:presLayoutVars>
      </dgm:prSet>
      <dgm:spPr/>
    </dgm:pt>
    <dgm:pt modelId="{D05E5DD7-FEE3-47AA-8BC4-12E93BADDDB4}" type="pres">
      <dgm:prSet presAssocID="{C44905A5-703A-45A7-9069-412733A39947}" presName="hierChild2" presStyleCnt="0"/>
      <dgm:spPr/>
    </dgm:pt>
    <dgm:pt modelId="{1E4D952D-553A-4398-9A94-D73D576B45A3}" type="pres">
      <dgm:prSet presAssocID="{D7636B64-C6C4-44F5-A1E2-3C532D21FF43}" presName="hierRoot1" presStyleCnt="0"/>
      <dgm:spPr/>
    </dgm:pt>
    <dgm:pt modelId="{FF94865F-7EB4-4814-ACCF-018F8ED5C122}" type="pres">
      <dgm:prSet presAssocID="{D7636B64-C6C4-44F5-A1E2-3C532D21FF43}" presName="composite" presStyleCnt="0"/>
      <dgm:spPr/>
    </dgm:pt>
    <dgm:pt modelId="{8C2E123E-CEED-4270-ADC5-ACF78F500614}" type="pres">
      <dgm:prSet presAssocID="{D7636B64-C6C4-44F5-A1E2-3C532D21FF43}" presName="background" presStyleLbl="node0" presStyleIdx="1" presStyleCnt="3"/>
      <dgm:spPr/>
    </dgm:pt>
    <dgm:pt modelId="{1BC6077E-975D-43C9-82DB-C302900718BC}" type="pres">
      <dgm:prSet presAssocID="{D7636B64-C6C4-44F5-A1E2-3C532D21FF43}" presName="text" presStyleLbl="fgAcc0" presStyleIdx="1" presStyleCnt="3">
        <dgm:presLayoutVars>
          <dgm:chPref val="3"/>
        </dgm:presLayoutVars>
      </dgm:prSet>
      <dgm:spPr/>
    </dgm:pt>
    <dgm:pt modelId="{3BBF8756-E7D5-4A53-BDEE-592AC230453B}" type="pres">
      <dgm:prSet presAssocID="{D7636B64-C6C4-44F5-A1E2-3C532D21FF43}" presName="hierChild2" presStyleCnt="0"/>
      <dgm:spPr/>
    </dgm:pt>
    <dgm:pt modelId="{76E26C37-C35D-42F6-B668-4835BD98C2A8}" type="pres">
      <dgm:prSet presAssocID="{5BCAC0DC-3BC6-411A-B781-B24080B4C402}" presName="hierRoot1" presStyleCnt="0"/>
      <dgm:spPr/>
    </dgm:pt>
    <dgm:pt modelId="{A27C9CC8-F2E9-4545-97DF-58475F1BE8CD}" type="pres">
      <dgm:prSet presAssocID="{5BCAC0DC-3BC6-411A-B781-B24080B4C402}" presName="composite" presStyleCnt="0"/>
      <dgm:spPr/>
    </dgm:pt>
    <dgm:pt modelId="{DCAB2260-8880-4F8E-B307-3E4AB3F1F2F6}" type="pres">
      <dgm:prSet presAssocID="{5BCAC0DC-3BC6-411A-B781-B24080B4C402}" presName="background" presStyleLbl="node0" presStyleIdx="2" presStyleCnt="3"/>
      <dgm:spPr/>
    </dgm:pt>
    <dgm:pt modelId="{6A22F27F-47CE-4B09-8DEA-3DD27B8ADBC8}" type="pres">
      <dgm:prSet presAssocID="{5BCAC0DC-3BC6-411A-B781-B24080B4C402}" presName="text" presStyleLbl="fgAcc0" presStyleIdx="2" presStyleCnt="3">
        <dgm:presLayoutVars>
          <dgm:chPref val="3"/>
        </dgm:presLayoutVars>
      </dgm:prSet>
      <dgm:spPr/>
    </dgm:pt>
    <dgm:pt modelId="{006EA711-9D8E-4AFC-B9CD-E8612C35E20C}" type="pres">
      <dgm:prSet presAssocID="{5BCAC0DC-3BC6-411A-B781-B24080B4C402}" presName="hierChild2" presStyleCnt="0"/>
      <dgm:spPr/>
    </dgm:pt>
  </dgm:ptLst>
  <dgm:cxnLst>
    <dgm:cxn modelId="{9C20851E-9DAF-4075-8A39-F21F476E036C}" srcId="{7C8647D6-0D29-42DC-98CE-4627EFD3BEDD}" destId="{D7636B64-C6C4-44F5-A1E2-3C532D21FF43}" srcOrd="1" destOrd="0" parTransId="{5E917EFD-AB2B-4D59-87C8-32F77F1E3516}" sibTransId="{8AEEC6C6-C9BD-40E3-AA1E-F663D0F3A9E4}"/>
    <dgm:cxn modelId="{39609E34-F752-44DC-B364-85633150F91E}" type="presOf" srcId="{C44905A5-703A-45A7-9069-412733A39947}" destId="{FF704424-7D60-4781-ADBA-C0EB0736AEB5}" srcOrd="0" destOrd="0" presId="urn:microsoft.com/office/officeart/2005/8/layout/hierarchy1"/>
    <dgm:cxn modelId="{08BA5039-CDCC-4B41-B5EB-8CAA1C7D0537}" srcId="{7C8647D6-0D29-42DC-98CE-4627EFD3BEDD}" destId="{5BCAC0DC-3BC6-411A-B781-B24080B4C402}" srcOrd="2" destOrd="0" parTransId="{4D51A67B-F39E-47EE-A9EB-9F09BE30A389}" sibTransId="{8F147405-8CE9-47ED-9EFC-08D83215C721}"/>
    <dgm:cxn modelId="{02EC598A-64CD-4DAE-966E-BB0779E21278}" srcId="{7C8647D6-0D29-42DC-98CE-4627EFD3BEDD}" destId="{C44905A5-703A-45A7-9069-412733A39947}" srcOrd="0" destOrd="0" parTransId="{D6237591-5F3B-4157-9235-AC6A3664A952}" sibTransId="{8695323A-7AC7-482D-8C49-840F23732069}"/>
    <dgm:cxn modelId="{64ACA8BD-0D42-4DE6-BB30-DB19DC176960}" type="presOf" srcId="{D7636B64-C6C4-44F5-A1E2-3C532D21FF43}" destId="{1BC6077E-975D-43C9-82DB-C302900718BC}" srcOrd="0" destOrd="0" presId="urn:microsoft.com/office/officeart/2005/8/layout/hierarchy1"/>
    <dgm:cxn modelId="{BCA58ED0-0922-41DD-91A2-A2DC17368359}" type="presOf" srcId="{5BCAC0DC-3BC6-411A-B781-B24080B4C402}" destId="{6A22F27F-47CE-4B09-8DEA-3DD27B8ADBC8}" srcOrd="0" destOrd="0" presId="urn:microsoft.com/office/officeart/2005/8/layout/hierarchy1"/>
    <dgm:cxn modelId="{1D7311F7-9B84-44DD-98EF-1AF259BCA755}" type="presOf" srcId="{7C8647D6-0D29-42DC-98CE-4627EFD3BEDD}" destId="{30403088-9EE3-44E0-82F1-82FCF8115737}" srcOrd="0" destOrd="0" presId="urn:microsoft.com/office/officeart/2005/8/layout/hierarchy1"/>
    <dgm:cxn modelId="{BC48CC70-EEAB-45C2-A331-36E2639DC686}" type="presParOf" srcId="{30403088-9EE3-44E0-82F1-82FCF8115737}" destId="{4F2464EF-C9DE-4E6F-B92F-398CA9E49A73}" srcOrd="0" destOrd="0" presId="urn:microsoft.com/office/officeart/2005/8/layout/hierarchy1"/>
    <dgm:cxn modelId="{F4816B9B-ECEF-4014-86F6-360A1EBEB41F}" type="presParOf" srcId="{4F2464EF-C9DE-4E6F-B92F-398CA9E49A73}" destId="{85FE1549-9710-474C-ADE1-E5D89F8B2CCC}" srcOrd="0" destOrd="0" presId="urn:microsoft.com/office/officeart/2005/8/layout/hierarchy1"/>
    <dgm:cxn modelId="{E2C41B4E-53F9-4514-84AD-9F52F8B4EF14}" type="presParOf" srcId="{85FE1549-9710-474C-ADE1-E5D89F8B2CCC}" destId="{FB4F4ECF-87E9-4CE0-A42C-5CF32CC91584}" srcOrd="0" destOrd="0" presId="urn:microsoft.com/office/officeart/2005/8/layout/hierarchy1"/>
    <dgm:cxn modelId="{7D4A10CC-F126-4A57-A368-15D3995688D7}" type="presParOf" srcId="{85FE1549-9710-474C-ADE1-E5D89F8B2CCC}" destId="{FF704424-7D60-4781-ADBA-C0EB0736AEB5}" srcOrd="1" destOrd="0" presId="urn:microsoft.com/office/officeart/2005/8/layout/hierarchy1"/>
    <dgm:cxn modelId="{F20DB60A-26D7-4F02-80FC-17BEC71B2D5B}" type="presParOf" srcId="{4F2464EF-C9DE-4E6F-B92F-398CA9E49A73}" destId="{D05E5DD7-FEE3-47AA-8BC4-12E93BADDDB4}" srcOrd="1" destOrd="0" presId="urn:microsoft.com/office/officeart/2005/8/layout/hierarchy1"/>
    <dgm:cxn modelId="{666506A8-3200-4427-A78A-6DA2B05AE8F2}" type="presParOf" srcId="{30403088-9EE3-44E0-82F1-82FCF8115737}" destId="{1E4D952D-553A-4398-9A94-D73D576B45A3}" srcOrd="1" destOrd="0" presId="urn:microsoft.com/office/officeart/2005/8/layout/hierarchy1"/>
    <dgm:cxn modelId="{F03A4BFB-53C3-48AF-8961-A85AEDCCC502}" type="presParOf" srcId="{1E4D952D-553A-4398-9A94-D73D576B45A3}" destId="{FF94865F-7EB4-4814-ACCF-018F8ED5C122}" srcOrd="0" destOrd="0" presId="urn:microsoft.com/office/officeart/2005/8/layout/hierarchy1"/>
    <dgm:cxn modelId="{523ABA8F-0BDD-40DB-B93D-C0C17CD9D484}" type="presParOf" srcId="{FF94865F-7EB4-4814-ACCF-018F8ED5C122}" destId="{8C2E123E-CEED-4270-ADC5-ACF78F500614}" srcOrd="0" destOrd="0" presId="urn:microsoft.com/office/officeart/2005/8/layout/hierarchy1"/>
    <dgm:cxn modelId="{B09B5BFB-93A5-42A1-B2D1-64B99892732D}" type="presParOf" srcId="{FF94865F-7EB4-4814-ACCF-018F8ED5C122}" destId="{1BC6077E-975D-43C9-82DB-C302900718BC}" srcOrd="1" destOrd="0" presId="urn:microsoft.com/office/officeart/2005/8/layout/hierarchy1"/>
    <dgm:cxn modelId="{8ADAB19E-BE1A-424D-97FB-3E567BBDE440}" type="presParOf" srcId="{1E4D952D-553A-4398-9A94-D73D576B45A3}" destId="{3BBF8756-E7D5-4A53-BDEE-592AC230453B}" srcOrd="1" destOrd="0" presId="urn:microsoft.com/office/officeart/2005/8/layout/hierarchy1"/>
    <dgm:cxn modelId="{3C179C6D-BD4C-43DE-84D8-27C739596604}" type="presParOf" srcId="{30403088-9EE3-44E0-82F1-82FCF8115737}" destId="{76E26C37-C35D-42F6-B668-4835BD98C2A8}" srcOrd="2" destOrd="0" presId="urn:microsoft.com/office/officeart/2005/8/layout/hierarchy1"/>
    <dgm:cxn modelId="{65997DE4-B75D-40F5-8FBB-90BE03E0AF2D}" type="presParOf" srcId="{76E26C37-C35D-42F6-B668-4835BD98C2A8}" destId="{A27C9CC8-F2E9-4545-97DF-58475F1BE8CD}" srcOrd="0" destOrd="0" presId="urn:microsoft.com/office/officeart/2005/8/layout/hierarchy1"/>
    <dgm:cxn modelId="{9184503D-B430-4D2F-B7CF-90903C11722F}" type="presParOf" srcId="{A27C9CC8-F2E9-4545-97DF-58475F1BE8CD}" destId="{DCAB2260-8880-4F8E-B307-3E4AB3F1F2F6}" srcOrd="0" destOrd="0" presId="urn:microsoft.com/office/officeart/2005/8/layout/hierarchy1"/>
    <dgm:cxn modelId="{6DB13BAF-DB01-446E-87A9-8BCB0CF9266F}" type="presParOf" srcId="{A27C9CC8-F2E9-4545-97DF-58475F1BE8CD}" destId="{6A22F27F-47CE-4B09-8DEA-3DD27B8ADBC8}" srcOrd="1" destOrd="0" presId="urn:microsoft.com/office/officeart/2005/8/layout/hierarchy1"/>
    <dgm:cxn modelId="{78DD5A3D-6E95-432A-9CF9-224DE8CC91E8}" type="presParOf" srcId="{76E26C37-C35D-42F6-B668-4835BD98C2A8}" destId="{006EA711-9D8E-4AFC-B9CD-E8612C35E20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618B95-D079-4B7C-AB2C-E713A925ADDA}">
      <dsp:nvSpPr>
        <dsp:cNvPr id="0" name=""/>
        <dsp:cNvSpPr/>
      </dsp:nvSpPr>
      <dsp:spPr>
        <a:xfrm>
          <a:off x="0" y="0"/>
          <a:ext cx="3886199" cy="671580"/>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t>Απόβλητα</a:t>
          </a:r>
          <a:r>
            <a:rPr lang="en-US" sz="2800" kern="1200"/>
            <a:t> </a:t>
          </a:r>
        </a:p>
      </dsp:txBody>
      <dsp:txXfrm>
        <a:off x="32784" y="32784"/>
        <a:ext cx="3820631" cy="606012"/>
      </dsp:txXfrm>
    </dsp:sp>
    <dsp:sp modelId="{C9CED3FD-A69A-43A3-8990-82217D24A709}">
      <dsp:nvSpPr>
        <dsp:cNvPr id="0" name=""/>
        <dsp:cNvSpPr/>
      </dsp:nvSpPr>
      <dsp:spPr>
        <a:xfrm>
          <a:off x="0" y="852558"/>
          <a:ext cx="3886199" cy="2376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387"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Παραπ</a:t>
          </a:r>
          <a:r>
            <a:rPr lang="en-US" sz="2200" kern="1200" dirty="0" err="1"/>
            <a:t>ροϊόντ</a:t>
          </a:r>
          <a:r>
            <a:rPr lang="en-US" sz="2200" kern="1200" dirty="0"/>
            <a:t>α ανθρωπίνων δραστηριοτήτων </a:t>
          </a:r>
        </a:p>
        <a:p>
          <a:pPr marL="228600" lvl="1" indent="-228600" algn="l" defTabSz="977900">
            <a:lnSpc>
              <a:spcPct val="90000"/>
            </a:lnSpc>
            <a:spcBef>
              <a:spcPct val="0"/>
            </a:spcBef>
            <a:spcAft>
              <a:spcPct val="20000"/>
            </a:spcAft>
            <a:buChar char="•"/>
          </a:pPr>
          <a:r>
            <a:rPr lang="en-US" sz="2200" kern="1200"/>
            <a:t>Χωρίς πλέον χρησιμότητα</a:t>
          </a:r>
        </a:p>
        <a:p>
          <a:pPr marL="228600" lvl="1" indent="-228600" algn="l" defTabSz="977900">
            <a:lnSpc>
              <a:spcPct val="90000"/>
            </a:lnSpc>
            <a:spcBef>
              <a:spcPct val="0"/>
            </a:spcBef>
            <a:spcAft>
              <a:spcPct val="20000"/>
            </a:spcAft>
            <a:buChar char="•"/>
          </a:pPr>
          <a:r>
            <a:rPr lang="en-US" sz="2200" kern="1200"/>
            <a:t>Επιβάλλεται η επαναπροώθηση  στο περιβάλλον με ασφαλή τρόπο</a:t>
          </a:r>
        </a:p>
      </dsp:txBody>
      <dsp:txXfrm>
        <a:off x="0" y="852558"/>
        <a:ext cx="3886199" cy="23763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F1ACC9-50DE-4136-A73F-B3436111CFA1}">
      <dsp:nvSpPr>
        <dsp:cNvPr id="0" name=""/>
        <dsp:cNvSpPr/>
      </dsp:nvSpPr>
      <dsp:spPr>
        <a:xfrm>
          <a:off x="0" y="33942"/>
          <a:ext cx="3976747" cy="1074060"/>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Στην Ευρώπη ετήσια κάθε άτομο:</a:t>
          </a:r>
        </a:p>
      </dsp:txBody>
      <dsp:txXfrm>
        <a:off x="52431" y="86373"/>
        <a:ext cx="3871885" cy="969198"/>
      </dsp:txXfrm>
    </dsp:sp>
    <dsp:sp modelId="{F08BE280-35DF-498D-A46A-34757BC46294}">
      <dsp:nvSpPr>
        <dsp:cNvPr id="0" name=""/>
        <dsp:cNvSpPr/>
      </dsp:nvSpPr>
      <dsp:spPr>
        <a:xfrm>
          <a:off x="0" y="1108002"/>
          <a:ext cx="3976747" cy="2347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262"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Καταναλώνει υλικά 16 tn</a:t>
          </a:r>
        </a:p>
        <a:p>
          <a:pPr marL="228600" lvl="1" indent="-228600" algn="l" defTabSz="933450">
            <a:lnSpc>
              <a:spcPct val="90000"/>
            </a:lnSpc>
            <a:spcBef>
              <a:spcPct val="0"/>
            </a:spcBef>
            <a:spcAft>
              <a:spcPct val="20000"/>
            </a:spcAft>
            <a:buChar char="•"/>
          </a:pPr>
          <a:r>
            <a:rPr lang="en-US" sz="2100" kern="1200"/>
            <a:t>Παράγει 6 tn απόβλητα</a:t>
          </a:r>
        </a:p>
        <a:p>
          <a:pPr marL="228600" lvl="1" indent="-228600" algn="l" defTabSz="933450">
            <a:lnSpc>
              <a:spcPct val="90000"/>
            </a:lnSpc>
            <a:spcBef>
              <a:spcPct val="0"/>
            </a:spcBef>
            <a:spcAft>
              <a:spcPct val="20000"/>
            </a:spcAft>
            <a:buChar char="•"/>
          </a:pPr>
          <a:r>
            <a:rPr lang="en-US" sz="2100" kern="1200" dirty="0"/>
            <a:t>Πα</a:t>
          </a:r>
          <a:r>
            <a:rPr lang="en-US" sz="2100" kern="1200" dirty="0" err="1"/>
            <a:t>ράγει</a:t>
          </a:r>
          <a:r>
            <a:rPr lang="en-US" sz="2100" kern="1200" dirty="0"/>
            <a:t> 0,5 </a:t>
          </a:r>
          <a:r>
            <a:rPr lang="en-US" sz="2100" kern="1200" dirty="0" err="1"/>
            <a:t>tn</a:t>
          </a:r>
          <a:r>
            <a:rPr lang="en-US" sz="2100" kern="1200" dirty="0"/>
            <a:t> </a:t>
          </a:r>
          <a:r>
            <a:rPr lang="en-US" sz="2100" kern="1200" dirty="0" err="1"/>
            <a:t>οικι</a:t>
          </a:r>
          <a:r>
            <a:rPr lang="en-US" sz="2100" kern="1200" dirty="0"/>
            <a:t>ακών αποβλήτων</a:t>
          </a:r>
        </a:p>
        <a:p>
          <a:pPr marL="228600" lvl="1" indent="-228600" algn="l" defTabSz="933450">
            <a:lnSpc>
              <a:spcPct val="90000"/>
            </a:lnSpc>
            <a:spcBef>
              <a:spcPct val="0"/>
            </a:spcBef>
            <a:spcAft>
              <a:spcPct val="20000"/>
            </a:spcAft>
            <a:buChar char="•"/>
          </a:pPr>
          <a:r>
            <a:rPr lang="en-US" sz="2100" kern="1200"/>
            <a:t>Το 40% αυτών επαναχρησιμοποιείται ή ανακυκλώνεται </a:t>
          </a:r>
        </a:p>
      </dsp:txBody>
      <dsp:txXfrm>
        <a:off x="0" y="1108002"/>
        <a:ext cx="3976747" cy="23473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EA7733-632F-4052-A3F2-4DD25D4E4ADA}">
      <dsp:nvSpPr>
        <dsp:cNvPr id="0" name=""/>
        <dsp:cNvSpPr/>
      </dsp:nvSpPr>
      <dsp:spPr>
        <a:xfrm>
          <a:off x="0" y="0"/>
          <a:ext cx="3976747" cy="3489325"/>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150000"/>
            </a:lnSpc>
            <a:spcBef>
              <a:spcPct val="0"/>
            </a:spcBef>
            <a:spcAft>
              <a:spcPct val="35000"/>
            </a:spcAft>
            <a:buNone/>
          </a:pPr>
          <a:r>
            <a:rPr lang="el-GR" sz="2000" kern="1200" dirty="0"/>
            <a:t>Σε ορισμένες χώρες &gt;80% εξακολουθεί να εισέρχεται σε χώρους υγειονομικής ταφής </a:t>
          </a:r>
          <a:r>
            <a:rPr lang="en-US" sz="2000" kern="1200" dirty="0"/>
            <a:t>(</a:t>
          </a:r>
          <a:r>
            <a:rPr lang="el-GR" sz="2000" kern="1200" dirty="0"/>
            <a:t>Μάλτα, Κύπρος και Ελλάδα</a:t>
          </a:r>
          <a:r>
            <a:rPr lang="en-US" sz="2000" kern="1200" dirty="0"/>
            <a:t>)</a:t>
          </a:r>
          <a:r>
            <a:rPr lang="el-GR" sz="2000" kern="1200" dirty="0"/>
            <a:t> </a:t>
          </a:r>
          <a:endParaRPr lang="en-US" sz="2000" kern="1200" dirty="0"/>
        </a:p>
      </dsp:txBody>
      <dsp:txXfrm>
        <a:off x="0" y="0"/>
        <a:ext cx="3976747" cy="34893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940C0E-2394-4FCF-A1AF-1E2C002D2938}">
      <dsp:nvSpPr>
        <dsp:cNvPr id="0" name=""/>
        <dsp:cNvSpPr/>
      </dsp:nvSpPr>
      <dsp:spPr>
        <a:xfrm>
          <a:off x="0" y="0"/>
          <a:ext cx="491651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06D635-9D62-4B7C-81FE-C46BC5BAE8AA}">
      <dsp:nvSpPr>
        <dsp:cNvPr id="0" name=""/>
        <dsp:cNvSpPr/>
      </dsp:nvSpPr>
      <dsp:spPr>
        <a:xfrm>
          <a:off x="0" y="0"/>
          <a:ext cx="4916510" cy="1386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l-GR" sz="2200" b="0" i="0" kern="1200" baseline="0"/>
            <a:t>Ανεπτυγμένες χώρες:</a:t>
          </a:r>
          <a:endParaRPr lang="en-US" sz="2200" kern="1200"/>
        </a:p>
      </dsp:txBody>
      <dsp:txXfrm>
        <a:off x="0" y="0"/>
        <a:ext cx="4916510" cy="1386511"/>
      </dsp:txXfrm>
    </dsp:sp>
    <dsp:sp modelId="{C9879BDF-106B-4704-8BD7-7406F7EF625E}">
      <dsp:nvSpPr>
        <dsp:cNvPr id="0" name=""/>
        <dsp:cNvSpPr/>
      </dsp:nvSpPr>
      <dsp:spPr>
        <a:xfrm>
          <a:off x="0" y="1386511"/>
          <a:ext cx="491651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BDAFF6-5E41-47BB-84F0-6900704A1F74}">
      <dsp:nvSpPr>
        <dsp:cNvPr id="0" name=""/>
        <dsp:cNvSpPr/>
      </dsp:nvSpPr>
      <dsp:spPr>
        <a:xfrm>
          <a:off x="0" y="1386511"/>
          <a:ext cx="4916510" cy="1386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l-GR" sz="2200" b="0" i="0" kern="1200" baseline="0" dirty="0"/>
            <a:t>Συμπεριφορά των καταναλωτών (αγορά περιττών ποσοτήτων, μη κατανάλωση μέχρι την ημερομηνία λήξης κλπ.) </a:t>
          </a:r>
          <a:endParaRPr lang="en-US" sz="2200" kern="1200" dirty="0"/>
        </a:p>
      </dsp:txBody>
      <dsp:txXfrm>
        <a:off x="0" y="1386511"/>
        <a:ext cx="4916510" cy="1386511"/>
      </dsp:txXfrm>
    </dsp:sp>
    <dsp:sp modelId="{65FC292E-8625-4132-9775-5F7A450A5171}">
      <dsp:nvSpPr>
        <dsp:cNvPr id="0" name=""/>
        <dsp:cNvSpPr/>
      </dsp:nvSpPr>
      <dsp:spPr>
        <a:xfrm>
          <a:off x="0" y="2773023"/>
          <a:ext cx="491651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2016CB-4A21-4718-998D-0EE4804E8EFB}">
      <dsp:nvSpPr>
        <dsp:cNvPr id="0" name=""/>
        <dsp:cNvSpPr/>
      </dsp:nvSpPr>
      <dsp:spPr>
        <a:xfrm>
          <a:off x="0" y="2773023"/>
          <a:ext cx="4916510" cy="1386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l-GR" sz="2200" b="0" i="0" kern="1200" baseline="0"/>
            <a:t>έλλειψη συντονισμού μεταξύ των διαφορετικών κρίκων της παραγωγικής αλυσίδας</a:t>
          </a:r>
          <a:endParaRPr lang="en-US" sz="2200" kern="1200"/>
        </a:p>
      </dsp:txBody>
      <dsp:txXfrm>
        <a:off x="0" y="2773023"/>
        <a:ext cx="4916510" cy="1386511"/>
      </dsp:txXfrm>
    </dsp:sp>
    <dsp:sp modelId="{90A944DB-1E04-4BCC-9BA1-A3AE98BC27E1}">
      <dsp:nvSpPr>
        <dsp:cNvPr id="0" name=""/>
        <dsp:cNvSpPr/>
      </dsp:nvSpPr>
      <dsp:spPr>
        <a:xfrm>
          <a:off x="0" y="4159535"/>
          <a:ext cx="491651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D3931A-4D9C-4507-90C0-066F54393263}">
      <dsp:nvSpPr>
        <dsp:cNvPr id="0" name=""/>
        <dsp:cNvSpPr/>
      </dsp:nvSpPr>
      <dsp:spPr>
        <a:xfrm>
          <a:off x="0" y="4159535"/>
          <a:ext cx="4916510" cy="1386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l-GR" sz="2200" b="0" i="0" kern="1200" baseline="0"/>
            <a:t>μη συμμόρφωση με νομοθετικά πλαίσια που οδηγούν σε απόρριψη τροφίμων, π.χ. λόγω μη σωστού σχήματος η όψης </a:t>
          </a:r>
          <a:endParaRPr lang="en-US" sz="2200" kern="1200"/>
        </a:p>
      </dsp:txBody>
      <dsp:txXfrm>
        <a:off x="0" y="4159535"/>
        <a:ext cx="4916510" cy="13865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B30C3C-8B35-4AC1-8A40-31C493D61F08}">
      <dsp:nvSpPr>
        <dsp:cNvPr id="0" name=""/>
        <dsp:cNvSpPr/>
      </dsp:nvSpPr>
      <dsp:spPr>
        <a:xfrm>
          <a:off x="0" y="0"/>
          <a:ext cx="5834418" cy="810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b="1" kern="1200" dirty="0"/>
            <a:t>Επιτυγχάνεται</a:t>
          </a:r>
          <a:endParaRPr lang="en-US" sz="1800" kern="1200" dirty="0"/>
        </a:p>
      </dsp:txBody>
      <dsp:txXfrm>
        <a:off x="23734" y="23734"/>
        <a:ext cx="4891526" cy="762870"/>
      </dsp:txXfrm>
    </dsp:sp>
    <dsp:sp modelId="{EBD2525E-FB2C-4743-9AE1-0C8E09778CC0}">
      <dsp:nvSpPr>
        <dsp:cNvPr id="0" name=""/>
        <dsp:cNvSpPr/>
      </dsp:nvSpPr>
      <dsp:spPr>
        <a:xfrm>
          <a:off x="488632" y="957673"/>
          <a:ext cx="5834418" cy="810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b="1" kern="1200" dirty="0"/>
            <a:t>Α) Η χρήση πρώτων υλών (απόβλητα) που έμεναν ανεκμετάλλευτες</a:t>
          </a:r>
          <a:endParaRPr lang="en-US" sz="1800" kern="1200" dirty="0"/>
        </a:p>
      </dsp:txBody>
      <dsp:txXfrm>
        <a:off x="512366" y="981407"/>
        <a:ext cx="4771597" cy="762870"/>
      </dsp:txXfrm>
    </dsp:sp>
    <dsp:sp modelId="{AAD7A097-C3A5-4CF5-B505-70C7EC1021DE}">
      <dsp:nvSpPr>
        <dsp:cNvPr id="0" name=""/>
        <dsp:cNvSpPr/>
      </dsp:nvSpPr>
      <dsp:spPr>
        <a:xfrm>
          <a:off x="969972" y="1915346"/>
          <a:ext cx="5834418" cy="810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b="1" kern="1200" dirty="0"/>
            <a:t>Β) Τα απόβλητα  να μένουν εκτός των χωματερών ή αποτίθεται ένα μέρος τους μόνο</a:t>
          </a:r>
          <a:endParaRPr lang="en-US" sz="1800" kern="1200" dirty="0"/>
        </a:p>
      </dsp:txBody>
      <dsp:txXfrm>
        <a:off x="993706" y="1939080"/>
        <a:ext cx="4778890" cy="762870"/>
      </dsp:txXfrm>
    </dsp:sp>
    <dsp:sp modelId="{976F27F8-0574-4440-87BA-D8396CB9B32D}">
      <dsp:nvSpPr>
        <dsp:cNvPr id="0" name=""/>
        <dsp:cNvSpPr/>
      </dsp:nvSpPr>
      <dsp:spPr>
        <a:xfrm>
          <a:off x="1458604" y="2873019"/>
          <a:ext cx="5834418" cy="810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b="1" kern="1200" dirty="0"/>
            <a:t>Γ) Η παραλαβή χρήσιμων προϊόντων από πρώτες ύλες μηδενικής αξίας</a:t>
          </a:r>
          <a:endParaRPr lang="en-US" sz="1800" kern="1200" dirty="0"/>
        </a:p>
      </dsp:txBody>
      <dsp:txXfrm>
        <a:off x="1482338" y="2896753"/>
        <a:ext cx="4771597" cy="762870"/>
      </dsp:txXfrm>
    </dsp:sp>
    <dsp:sp modelId="{10D8C063-D100-4CB5-92CD-972032A2A2F0}">
      <dsp:nvSpPr>
        <dsp:cNvPr id="0" name=""/>
        <dsp:cNvSpPr/>
      </dsp:nvSpPr>
      <dsp:spPr>
        <a:xfrm>
          <a:off x="5307698" y="620645"/>
          <a:ext cx="526720" cy="52672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5426210" y="620645"/>
        <a:ext cx="289696" cy="396357"/>
      </dsp:txXfrm>
    </dsp:sp>
    <dsp:sp modelId="{5E2442C2-5BAE-4C96-A597-5FA603DD0BDF}">
      <dsp:nvSpPr>
        <dsp:cNvPr id="0" name=""/>
        <dsp:cNvSpPr/>
      </dsp:nvSpPr>
      <dsp:spPr>
        <a:xfrm>
          <a:off x="5796330" y="1578318"/>
          <a:ext cx="526720" cy="52672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5914842" y="1578318"/>
        <a:ext cx="289696" cy="396357"/>
      </dsp:txXfrm>
    </dsp:sp>
    <dsp:sp modelId="{02652712-DC28-479D-8E0D-10F35E54C4B1}">
      <dsp:nvSpPr>
        <dsp:cNvPr id="0" name=""/>
        <dsp:cNvSpPr/>
      </dsp:nvSpPr>
      <dsp:spPr>
        <a:xfrm>
          <a:off x="6277670" y="2535991"/>
          <a:ext cx="526720" cy="52672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6396182" y="2535991"/>
        <a:ext cx="289696" cy="3963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3C5995-8397-4C38-A5AB-D6DFFAFD2C27}">
      <dsp:nvSpPr>
        <dsp:cNvPr id="0" name=""/>
        <dsp:cNvSpPr/>
      </dsp:nvSpPr>
      <dsp:spPr>
        <a:xfrm>
          <a:off x="0" y="531"/>
          <a:ext cx="78867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C975492-8CB1-4E8F-A5E1-F61F985647CF}">
      <dsp:nvSpPr>
        <dsp:cNvPr id="0" name=""/>
        <dsp:cNvSpPr/>
      </dsp:nvSpPr>
      <dsp:spPr>
        <a:xfrm>
          <a:off x="0" y="531"/>
          <a:ext cx="78867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el-GR" sz="2800" b="1" i="0" kern="1200" baseline="0"/>
            <a:t>Περιέχουν ουσίες όπως</a:t>
          </a:r>
          <a:r>
            <a:rPr lang="el-GR" sz="2800" b="0" i="0" kern="1200" baseline="0"/>
            <a:t>:</a:t>
          </a:r>
          <a:endParaRPr lang="en-US" sz="2800" kern="1200" dirty="0"/>
        </a:p>
      </dsp:txBody>
      <dsp:txXfrm>
        <a:off x="0" y="531"/>
        <a:ext cx="7886700" cy="621467"/>
      </dsp:txXfrm>
    </dsp:sp>
    <dsp:sp modelId="{70EFA7C7-A9FE-4764-869C-E2C6B1C09ACF}">
      <dsp:nvSpPr>
        <dsp:cNvPr id="0" name=""/>
        <dsp:cNvSpPr/>
      </dsp:nvSpPr>
      <dsp:spPr>
        <a:xfrm>
          <a:off x="0" y="621999"/>
          <a:ext cx="7886700" cy="0"/>
        </a:xfrm>
        <a:prstGeom prst="line">
          <a:avLst/>
        </a:prstGeom>
        <a:gradFill rotWithShape="0">
          <a:gsLst>
            <a:gs pos="0">
              <a:schemeClr val="accent2">
                <a:hueOff val="-242561"/>
                <a:satOff val="-13988"/>
                <a:lumOff val="1438"/>
                <a:alphaOff val="0"/>
                <a:satMod val="103000"/>
                <a:lumMod val="102000"/>
                <a:tint val="94000"/>
              </a:schemeClr>
            </a:gs>
            <a:gs pos="50000">
              <a:schemeClr val="accent2">
                <a:hueOff val="-242561"/>
                <a:satOff val="-13988"/>
                <a:lumOff val="1438"/>
                <a:alphaOff val="0"/>
                <a:satMod val="110000"/>
                <a:lumMod val="100000"/>
                <a:shade val="100000"/>
              </a:schemeClr>
            </a:gs>
            <a:gs pos="100000">
              <a:schemeClr val="accent2">
                <a:hueOff val="-242561"/>
                <a:satOff val="-13988"/>
                <a:lumOff val="1438"/>
                <a:alphaOff val="0"/>
                <a:lumMod val="99000"/>
                <a:satMod val="120000"/>
                <a:shade val="78000"/>
              </a:schemeClr>
            </a:gs>
          </a:gsLst>
          <a:lin ang="5400000" scaled="0"/>
        </a:gradFill>
        <a:ln w="6350" cap="flat" cmpd="sng" algn="ctr">
          <a:solidFill>
            <a:schemeClr val="accent2">
              <a:hueOff val="-242561"/>
              <a:satOff val="-13988"/>
              <a:lumOff val="143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258739C-DCFB-40AC-9A94-314F63EF42AC}">
      <dsp:nvSpPr>
        <dsp:cNvPr id="0" name=""/>
        <dsp:cNvSpPr/>
      </dsp:nvSpPr>
      <dsp:spPr>
        <a:xfrm>
          <a:off x="0" y="621999"/>
          <a:ext cx="78867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l-GR" sz="2800" b="0" i="0" kern="1200" baseline="0"/>
            <a:t>Πρωτεΐνη</a:t>
          </a:r>
          <a:endParaRPr lang="en-US" sz="2800" kern="1200"/>
        </a:p>
      </dsp:txBody>
      <dsp:txXfrm>
        <a:off x="0" y="621999"/>
        <a:ext cx="7886700" cy="621467"/>
      </dsp:txXfrm>
    </dsp:sp>
    <dsp:sp modelId="{A5A44723-039A-49B3-81BB-8DA31A548E3A}">
      <dsp:nvSpPr>
        <dsp:cNvPr id="0" name=""/>
        <dsp:cNvSpPr/>
      </dsp:nvSpPr>
      <dsp:spPr>
        <a:xfrm>
          <a:off x="0" y="1243467"/>
          <a:ext cx="7886700" cy="0"/>
        </a:xfrm>
        <a:prstGeom prst="line">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w="6350" cap="flat" cmpd="sng" algn="ctr">
          <a:solidFill>
            <a:schemeClr val="accent2">
              <a:hueOff val="-485121"/>
              <a:satOff val="-27976"/>
              <a:lumOff val="2876"/>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04139A8-6C3B-4A2A-9586-244388D79F74}">
      <dsp:nvSpPr>
        <dsp:cNvPr id="0" name=""/>
        <dsp:cNvSpPr/>
      </dsp:nvSpPr>
      <dsp:spPr>
        <a:xfrm>
          <a:off x="0" y="1243467"/>
          <a:ext cx="78867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l-GR" sz="2800" b="0" i="0" kern="1200" baseline="0"/>
            <a:t>Υδατάνθρακες</a:t>
          </a:r>
          <a:endParaRPr lang="en-US" sz="2800" kern="1200"/>
        </a:p>
      </dsp:txBody>
      <dsp:txXfrm>
        <a:off x="0" y="1243467"/>
        <a:ext cx="7886700" cy="621467"/>
      </dsp:txXfrm>
    </dsp:sp>
    <dsp:sp modelId="{0A4E5D6D-C078-4988-A480-62A8408B57D4}">
      <dsp:nvSpPr>
        <dsp:cNvPr id="0" name=""/>
        <dsp:cNvSpPr/>
      </dsp:nvSpPr>
      <dsp:spPr>
        <a:xfrm>
          <a:off x="0" y="1864935"/>
          <a:ext cx="7886700" cy="0"/>
        </a:xfrm>
        <a:prstGeom prst="line">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w="6350" cap="flat" cmpd="sng" algn="ctr">
          <a:solidFill>
            <a:schemeClr val="accent2">
              <a:hueOff val="-727682"/>
              <a:satOff val="-41964"/>
              <a:lumOff val="4314"/>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E8AB50D-6A16-46CC-BBBB-2BA72D61D53F}">
      <dsp:nvSpPr>
        <dsp:cNvPr id="0" name=""/>
        <dsp:cNvSpPr/>
      </dsp:nvSpPr>
      <dsp:spPr>
        <a:xfrm>
          <a:off x="0" y="1864935"/>
          <a:ext cx="78867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l-GR" sz="2800" b="0" i="0" kern="1200" baseline="0"/>
            <a:t>Φυτικές ίνες</a:t>
          </a:r>
          <a:endParaRPr lang="en-US" sz="2800" kern="1200"/>
        </a:p>
      </dsp:txBody>
      <dsp:txXfrm>
        <a:off x="0" y="1864935"/>
        <a:ext cx="7886700" cy="621467"/>
      </dsp:txXfrm>
    </dsp:sp>
    <dsp:sp modelId="{D0A9B2FC-4B27-4797-A687-9B4043FA356F}">
      <dsp:nvSpPr>
        <dsp:cNvPr id="0" name=""/>
        <dsp:cNvSpPr/>
      </dsp:nvSpPr>
      <dsp:spPr>
        <a:xfrm>
          <a:off x="0" y="2486402"/>
          <a:ext cx="7886700" cy="0"/>
        </a:xfrm>
        <a:prstGeom prst="line">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w="6350" cap="flat" cmpd="sng" algn="ctr">
          <a:solidFill>
            <a:schemeClr val="accent2">
              <a:hueOff val="-970242"/>
              <a:satOff val="-55952"/>
              <a:lumOff val="5752"/>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9ED740E-D195-4268-9552-C07D5B9FCBAB}">
      <dsp:nvSpPr>
        <dsp:cNvPr id="0" name=""/>
        <dsp:cNvSpPr/>
      </dsp:nvSpPr>
      <dsp:spPr>
        <a:xfrm>
          <a:off x="0" y="2486402"/>
          <a:ext cx="78867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l-GR" sz="2800" b="0" i="0" kern="1200" baseline="0"/>
            <a:t>Μέταλλα</a:t>
          </a:r>
          <a:endParaRPr lang="en-US" sz="2800" kern="1200"/>
        </a:p>
      </dsp:txBody>
      <dsp:txXfrm>
        <a:off x="0" y="2486402"/>
        <a:ext cx="7886700" cy="621467"/>
      </dsp:txXfrm>
    </dsp:sp>
    <dsp:sp modelId="{DA3B57FE-3AD9-4C7E-923A-3BBA7624840A}">
      <dsp:nvSpPr>
        <dsp:cNvPr id="0" name=""/>
        <dsp:cNvSpPr/>
      </dsp:nvSpPr>
      <dsp:spPr>
        <a:xfrm>
          <a:off x="0" y="3107870"/>
          <a:ext cx="7886700" cy="0"/>
        </a:xfrm>
        <a:prstGeom prst="line">
          <a:avLst/>
        </a:prstGeom>
        <a:gradFill rotWithShape="0">
          <a:gsLst>
            <a:gs pos="0">
              <a:schemeClr val="accent2">
                <a:hueOff val="-1212803"/>
                <a:satOff val="-69940"/>
                <a:lumOff val="7190"/>
                <a:alphaOff val="0"/>
                <a:satMod val="103000"/>
                <a:lumMod val="102000"/>
                <a:tint val="94000"/>
              </a:schemeClr>
            </a:gs>
            <a:gs pos="50000">
              <a:schemeClr val="accent2">
                <a:hueOff val="-1212803"/>
                <a:satOff val="-69940"/>
                <a:lumOff val="7190"/>
                <a:alphaOff val="0"/>
                <a:satMod val="110000"/>
                <a:lumMod val="100000"/>
                <a:shade val="100000"/>
              </a:schemeClr>
            </a:gs>
            <a:gs pos="100000">
              <a:schemeClr val="accent2">
                <a:hueOff val="-1212803"/>
                <a:satOff val="-69940"/>
                <a:lumOff val="7190"/>
                <a:alphaOff val="0"/>
                <a:lumMod val="99000"/>
                <a:satMod val="120000"/>
                <a:shade val="78000"/>
              </a:schemeClr>
            </a:gs>
          </a:gsLst>
          <a:lin ang="5400000" scaled="0"/>
        </a:gradFill>
        <a:ln w="6350" cap="flat" cmpd="sng" algn="ctr">
          <a:solidFill>
            <a:schemeClr val="accent2">
              <a:hueOff val="-1212803"/>
              <a:satOff val="-69940"/>
              <a:lumOff val="719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F687B8C-6708-41D6-A9AF-E9C6720AC338}">
      <dsp:nvSpPr>
        <dsp:cNvPr id="0" name=""/>
        <dsp:cNvSpPr/>
      </dsp:nvSpPr>
      <dsp:spPr>
        <a:xfrm>
          <a:off x="0" y="3107870"/>
          <a:ext cx="78867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l-GR" sz="2800" b="0" i="0" kern="1200" baseline="0"/>
            <a:t>Βιταμίνες</a:t>
          </a:r>
          <a:endParaRPr lang="en-US" sz="2800" kern="1200"/>
        </a:p>
      </dsp:txBody>
      <dsp:txXfrm>
        <a:off x="0" y="3107870"/>
        <a:ext cx="7886700" cy="621467"/>
      </dsp:txXfrm>
    </dsp:sp>
    <dsp:sp modelId="{89788AAB-A15C-4058-9C1A-1CB0AA71AD26}">
      <dsp:nvSpPr>
        <dsp:cNvPr id="0" name=""/>
        <dsp:cNvSpPr/>
      </dsp:nvSpPr>
      <dsp:spPr>
        <a:xfrm>
          <a:off x="0" y="3729338"/>
          <a:ext cx="7886700" cy="0"/>
        </a:xfrm>
        <a:prstGeom prst="line">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BD7A71A-1C00-4C00-B2D1-7159F74EB8A6}">
      <dsp:nvSpPr>
        <dsp:cNvPr id="0" name=""/>
        <dsp:cNvSpPr/>
      </dsp:nvSpPr>
      <dsp:spPr>
        <a:xfrm>
          <a:off x="0" y="3729338"/>
          <a:ext cx="78867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l-GR" sz="2800" b="0" i="0" kern="1200" baseline="0" dirty="0" err="1"/>
            <a:t>Βιοδραστικά</a:t>
          </a:r>
          <a:r>
            <a:rPr lang="el-GR" sz="2800" b="0" i="0" kern="1200" baseline="0" dirty="0"/>
            <a:t> συστατικά, κ.α.</a:t>
          </a:r>
          <a:endParaRPr lang="en-US" sz="2800" kern="1200" dirty="0"/>
        </a:p>
      </dsp:txBody>
      <dsp:txXfrm>
        <a:off x="0" y="3729338"/>
        <a:ext cx="7886700" cy="62146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84D4A-FC7B-41C3-B774-A273E1E6CB31}">
      <dsp:nvSpPr>
        <dsp:cNvPr id="0" name=""/>
        <dsp:cNvSpPr/>
      </dsp:nvSpPr>
      <dsp:spPr>
        <a:xfrm>
          <a:off x="0" y="893"/>
          <a:ext cx="788670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B523AA1-A6AB-4958-A95A-48390E98A5E0}">
      <dsp:nvSpPr>
        <dsp:cNvPr id="0" name=""/>
        <dsp:cNvSpPr/>
      </dsp:nvSpPr>
      <dsp:spPr>
        <a:xfrm>
          <a:off x="0" y="893"/>
          <a:ext cx="7886700" cy="529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b="1" i="0" kern="1200" baseline="0"/>
            <a:t>Απόρριψη:</a:t>
          </a:r>
          <a:endParaRPr lang="en-US" sz="2400" b="1" kern="1200" dirty="0"/>
        </a:p>
      </dsp:txBody>
      <dsp:txXfrm>
        <a:off x="0" y="893"/>
        <a:ext cx="7886700" cy="529044"/>
      </dsp:txXfrm>
    </dsp:sp>
    <dsp:sp modelId="{F054AA03-D218-4113-B471-43E9C246CEB3}">
      <dsp:nvSpPr>
        <dsp:cNvPr id="0" name=""/>
        <dsp:cNvSpPr/>
      </dsp:nvSpPr>
      <dsp:spPr>
        <a:xfrm>
          <a:off x="0" y="529938"/>
          <a:ext cx="788670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D0B0D38-5741-4789-8B3F-40A2CBE1DA57}">
      <dsp:nvSpPr>
        <dsp:cNvPr id="0" name=""/>
        <dsp:cNvSpPr/>
      </dsp:nvSpPr>
      <dsp:spPr>
        <a:xfrm>
          <a:off x="0" y="529938"/>
          <a:ext cx="7886700" cy="529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b="0" i="0" kern="1200" baseline="0"/>
            <a:t>Μεγάλο οργανικό φορτίο </a:t>
          </a:r>
          <a:endParaRPr lang="en-US" sz="2400" kern="1200"/>
        </a:p>
      </dsp:txBody>
      <dsp:txXfrm>
        <a:off x="0" y="529938"/>
        <a:ext cx="7886700" cy="529044"/>
      </dsp:txXfrm>
    </dsp:sp>
    <dsp:sp modelId="{7A21712D-A24E-4664-8F03-054A13289DAE}">
      <dsp:nvSpPr>
        <dsp:cNvPr id="0" name=""/>
        <dsp:cNvSpPr/>
      </dsp:nvSpPr>
      <dsp:spPr>
        <a:xfrm>
          <a:off x="0" y="1058983"/>
          <a:ext cx="788670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C6A71E1-A819-4712-A8B8-9BF73B397D93}">
      <dsp:nvSpPr>
        <dsp:cNvPr id="0" name=""/>
        <dsp:cNvSpPr/>
      </dsp:nvSpPr>
      <dsp:spPr>
        <a:xfrm>
          <a:off x="0" y="1058983"/>
          <a:ext cx="7886700" cy="529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b="0" i="0" kern="1200" baseline="0"/>
            <a:t>Ρύπανση του περιβάλλοντος</a:t>
          </a:r>
          <a:endParaRPr lang="en-US" sz="2400" kern="1200" dirty="0"/>
        </a:p>
      </dsp:txBody>
      <dsp:txXfrm>
        <a:off x="0" y="1058983"/>
        <a:ext cx="7886700" cy="529044"/>
      </dsp:txXfrm>
    </dsp:sp>
    <dsp:sp modelId="{04F13506-0273-4A92-B90F-84E1A7D7DAC1}">
      <dsp:nvSpPr>
        <dsp:cNvPr id="0" name=""/>
        <dsp:cNvSpPr/>
      </dsp:nvSpPr>
      <dsp:spPr>
        <a:xfrm>
          <a:off x="0" y="1588027"/>
          <a:ext cx="788670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C6234FB-B112-475C-AC13-CD8B537A80C3}">
      <dsp:nvSpPr>
        <dsp:cNvPr id="0" name=""/>
        <dsp:cNvSpPr/>
      </dsp:nvSpPr>
      <dsp:spPr>
        <a:xfrm>
          <a:off x="0" y="1588027"/>
          <a:ext cx="7886700" cy="529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endParaRPr lang="en-US" sz="2400" kern="1200" dirty="0"/>
        </a:p>
      </dsp:txBody>
      <dsp:txXfrm>
        <a:off x="0" y="1588027"/>
        <a:ext cx="7886700" cy="529044"/>
      </dsp:txXfrm>
    </dsp:sp>
    <dsp:sp modelId="{17586CD1-0BBA-49E9-94EE-A8CB90C6983E}">
      <dsp:nvSpPr>
        <dsp:cNvPr id="0" name=""/>
        <dsp:cNvSpPr/>
      </dsp:nvSpPr>
      <dsp:spPr>
        <a:xfrm>
          <a:off x="0" y="2117072"/>
          <a:ext cx="788670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30A05A9-C9C7-40F4-9518-F2C75EE8E6DE}">
      <dsp:nvSpPr>
        <dsp:cNvPr id="0" name=""/>
        <dsp:cNvSpPr/>
      </dsp:nvSpPr>
      <dsp:spPr>
        <a:xfrm>
          <a:off x="0" y="2117072"/>
          <a:ext cx="7878998" cy="646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b="1" i="0" kern="1200" baseline="0" dirty="0"/>
            <a:t>Μη επεξεργασμένα, περιορισμένη αξιοποίηση ως: </a:t>
          </a:r>
          <a:endParaRPr lang="en-US" sz="2400" b="1" kern="1200" dirty="0"/>
        </a:p>
      </dsp:txBody>
      <dsp:txXfrm>
        <a:off x="0" y="2117072"/>
        <a:ext cx="7878998" cy="646238"/>
      </dsp:txXfrm>
    </dsp:sp>
    <dsp:sp modelId="{880A5C67-078B-4FEE-BD40-96C44D3BDB26}">
      <dsp:nvSpPr>
        <dsp:cNvPr id="0" name=""/>
        <dsp:cNvSpPr/>
      </dsp:nvSpPr>
      <dsp:spPr>
        <a:xfrm>
          <a:off x="0" y="2763310"/>
          <a:ext cx="788670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1E888A2-DFB9-4007-880B-98B232356212}">
      <dsp:nvSpPr>
        <dsp:cNvPr id="0" name=""/>
        <dsp:cNvSpPr/>
      </dsp:nvSpPr>
      <dsp:spPr>
        <a:xfrm>
          <a:off x="0" y="2763310"/>
          <a:ext cx="7886700" cy="529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b="0" i="0" kern="1200" baseline="0"/>
            <a:t>Ζωοτροφή</a:t>
          </a:r>
          <a:endParaRPr lang="en-US" sz="2400" kern="1200"/>
        </a:p>
      </dsp:txBody>
      <dsp:txXfrm>
        <a:off x="0" y="2763310"/>
        <a:ext cx="7886700" cy="529044"/>
      </dsp:txXfrm>
    </dsp:sp>
    <dsp:sp modelId="{4B6C76D5-EE06-4BCB-95E3-2A843FEF27A0}">
      <dsp:nvSpPr>
        <dsp:cNvPr id="0" name=""/>
        <dsp:cNvSpPr/>
      </dsp:nvSpPr>
      <dsp:spPr>
        <a:xfrm>
          <a:off x="0" y="3292354"/>
          <a:ext cx="788670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A038164-4446-49D0-AA14-6C0CB52F7B83}">
      <dsp:nvSpPr>
        <dsp:cNvPr id="0" name=""/>
        <dsp:cNvSpPr/>
      </dsp:nvSpPr>
      <dsp:spPr>
        <a:xfrm>
          <a:off x="0" y="3292354"/>
          <a:ext cx="7886700" cy="529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b="0" i="0" kern="1200" baseline="0"/>
            <a:t>Λίπασμα/κομπόστ</a:t>
          </a:r>
          <a:endParaRPr lang="en-US" sz="2400" kern="1200"/>
        </a:p>
      </dsp:txBody>
      <dsp:txXfrm>
        <a:off x="0" y="3292354"/>
        <a:ext cx="7886700" cy="529044"/>
      </dsp:txXfrm>
    </dsp:sp>
    <dsp:sp modelId="{8D0DEDB1-425D-4706-93F6-DA1B8F1FDB8E}">
      <dsp:nvSpPr>
        <dsp:cNvPr id="0" name=""/>
        <dsp:cNvSpPr/>
      </dsp:nvSpPr>
      <dsp:spPr>
        <a:xfrm>
          <a:off x="0" y="3821399"/>
          <a:ext cx="788670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E7E3900-B25F-42E1-A88A-721046A2CDEA}">
      <dsp:nvSpPr>
        <dsp:cNvPr id="0" name=""/>
        <dsp:cNvSpPr/>
      </dsp:nvSpPr>
      <dsp:spPr>
        <a:xfrm>
          <a:off x="0" y="3821399"/>
          <a:ext cx="7886700" cy="529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b="0" i="0" kern="1200" baseline="0"/>
            <a:t>Καύσιμη ύλη</a:t>
          </a:r>
          <a:endParaRPr lang="en-US" sz="2400" kern="1200"/>
        </a:p>
      </dsp:txBody>
      <dsp:txXfrm>
        <a:off x="0" y="3821399"/>
        <a:ext cx="7886700" cy="5290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4F4ECF-87E9-4CE0-A42C-5CF32CC91584}">
      <dsp:nvSpPr>
        <dsp:cNvPr id="0" name=""/>
        <dsp:cNvSpPr/>
      </dsp:nvSpPr>
      <dsp:spPr>
        <a:xfrm>
          <a:off x="0" y="991179"/>
          <a:ext cx="2305088" cy="146373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704424-7D60-4781-ADBA-C0EB0736AEB5}">
      <dsp:nvSpPr>
        <dsp:cNvPr id="0" name=""/>
        <dsp:cNvSpPr/>
      </dsp:nvSpPr>
      <dsp:spPr>
        <a:xfrm>
          <a:off x="256120" y="1234494"/>
          <a:ext cx="2305088" cy="146373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b="0" i="0" kern="1200" baseline="0" dirty="0"/>
            <a:t>ΑΠΟΒΛΗΤΟ π.χ. Βιομηχανίας γαλακτοκομικών (τυρόγαλο)</a:t>
          </a:r>
          <a:endParaRPr lang="en-US" sz="1700" kern="1200" dirty="0"/>
        </a:p>
      </dsp:txBody>
      <dsp:txXfrm>
        <a:off x="298991" y="1277365"/>
        <a:ext cx="2219346" cy="1377989"/>
      </dsp:txXfrm>
    </dsp:sp>
    <dsp:sp modelId="{8C2E123E-CEED-4270-ADC5-ACF78F500614}">
      <dsp:nvSpPr>
        <dsp:cNvPr id="0" name=""/>
        <dsp:cNvSpPr/>
      </dsp:nvSpPr>
      <dsp:spPr>
        <a:xfrm>
          <a:off x="2817330" y="991179"/>
          <a:ext cx="2305088" cy="146373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C6077E-975D-43C9-82DB-C302900718BC}">
      <dsp:nvSpPr>
        <dsp:cNvPr id="0" name=""/>
        <dsp:cNvSpPr/>
      </dsp:nvSpPr>
      <dsp:spPr>
        <a:xfrm>
          <a:off x="3073451" y="1234494"/>
          <a:ext cx="2305088" cy="146373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b="0" i="0" kern="1200" baseline="0" dirty="0"/>
            <a:t>ΚΑΤΕΡΓΑΣΙΑ </a:t>
          </a:r>
        </a:p>
        <a:p>
          <a:pPr marL="0" lvl="0" indent="0" algn="ctr" defTabSz="755650">
            <a:lnSpc>
              <a:spcPct val="90000"/>
            </a:lnSpc>
            <a:spcBef>
              <a:spcPct val="0"/>
            </a:spcBef>
            <a:spcAft>
              <a:spcPct val="35000"/>
            </a:spcAft>
            <a:buNone/>
          </a:pPr>
          <a:r>
            <a:rPr lang="el-GR" sz="1700" kern="1200" dirty="0"/>
            <a:t> (</a:t>
          </a:r>
          <a:r>
            <a:rPr lang="el-GR" sz="1700" b="0" i="0" kern="1200" baseline="0" dirty="0"/>
            <a:t>Χημική ή μικροβιακή): π.χ.  Χρήση μικτής καλλιέργειας</a:t>
          </a:r>
          <a:endParaRPr lang="en-US" sz="1700" kern="1200" dirty="0"/>
        </a:p>
      </dsp:txBody>
      <dsp:txXfrm>
        <a:off x="3116322" y="1277365"/>
        <a:ext cx="2219346" cy="1377989"/>
      </dsp:txXfrm>
    </dsp:sp>
    <dsp:sp modelId="{DCAB2260-8880-4F8E-B307-3E4AB3F1F2F6}">
      <dsp:nvSpPr>
        <dsp:cNvPr id="0" name=""/>
        <dsp:cNvSpPr/>
      </dsp:nvSpPr>
      <dsp:spPr>
        <a:xfrm>
          <a:off x="5634661" y="991179"/>
          <a:ext cx="2305088" cy="146373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22F27F-47CE-4B09-8DEA-3DD27B8ADBC8}">
      <dsp:nvSpPr>
        <dsp:cNvPr id="0" name=""/>
        <dsp:cNvSpPr/>
      </dsp:nvSpPr>
      <dsp:spPr>
        <a:xfrm>
          <a:off x="5890782" y="1234494"/>
          <a:ext cx="2305088" cy="146373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dirty="0"/>
            <a:t>Π</a:t>
          </a:r>
          <a:r>
            <a:rPr lang="el-GR" sz="1700" b="0" i="0" kern="1200" baseline="0" dirty="0"/>
            <a:t>αραγωγή ενός νέου προϊόντος: </a:t>
          </a:r>
          <a:r>
            <a:rPr lang="en-US" sz="1700" b="0" i="0" kern="1200" baseline="0" dirty="0"/>
            <a:t>A</a:t>
          </a:r>
          <a:r>
            <a:rPr lang="el-GR" sz="1700" b="0" i="0" kern="1200" baseline="0" dirty="0" err="1"/>
            <a:t>ιθανόλη</a:t>
          </a:r>
          <a:r>
            <a:rPr lang="el-GR" sz="1700" b="0" i="0" kern="1200" baseline="0" dirty="0"/>
            <a:t>–βιοκαύσιμα, </a:t>
          </a:r>
          <a:endParaRPr lang="en-US" sz="1700" kern="1200" dirty="0"/>
        </a:p>
      </dsp:txBody>
      <dsp:txXfrm>
        <a:off x="5933653" y="1277365"/>
        <a:ext cx="2219346" cy="137798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402E75-4A7D-47CD-B6CB-2CEBA6BDCD4F}" type="datetimeFigureOut">
              <a:rPr lang="el-GR" smtClean="0"/>
              <a:t>8/3/2023</a:t>
            </a:fld>
            <a:endParaRPr lang="el-GR"/>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674378-3B03-4A61-AE79-BE677AFFC5B6}" type="slidenum">
              <a:rPr lang="el-GR" smtClean="0"/>
              <a:t>‹#›</a:t>
            </a:fld>
            <a:endParaRPr lang="el-GR"/>
          </a:p>
        </p:txBody>
      </p:sp>
    </p:spTree>
    <p:extLst>
      <p:ext uri="{BB962C8B-B14F-4D97-AF65-F5344CB8AC3E}">
        <p14:creationId xmlns:p14="http://schemas.microsoft.com/office/powerpoint/2010/main" val="3931271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8D918E77-962C-4601-B79E-76AE07C3A05D}" type="datetime1">
              <a:rPr lang="el-GR" smtClean="0"/>
              <a:t>8/3/2023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E7D50C4-7CA5-4A6B-A320-5A097B385CC0}" type="slidenum">
              <a:rPr lang="el-GR" smtClean="0"/>
              <a:t>‹#›</a:t>
            </a:fld>
            <a:endParaRPr lang="el-GR"/>
          </a:p>
        </p:txBody>
      </p:sp>
    </p:spTree>
    <p:extLst>
      <p:ext uri="{BB962C8B-B14F-4D97-AF65-F5344CB8AC3E}">
        <p14:creationId xmlns:p14="http://schemas.microsoft.com/office/powerpoint/2010/main" val="2809020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E668B78A-110F-454D-850D-E3D7B92F3B7A}" type="datetime1">
              <a:rPr lang="el-GR" smtClean="0"/>
              <a:t>8/3/2023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E7D50C4-7CA5-4A6B-A320-5A097B385CC0}" type="slidenum">
              <a:rPr lang="el-GR" smtClean="0"/>
              <a:t>‹#›</a:t>
            </a:fld>
            <a:endParaRPr lang="el-GR"/>
          </a:p>
        </p:txBody>
      </p:sp>
    </p:spTree>
    <p:extLst>
      <p:ext uri="{BB962C8B-B14F-4D97-AF65-F5344CB8AC3E}">
        <p14:creationId xmlns:p14="http://schemas.microsoft.com/office/powerpoint/2010/main" val="3456445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099A4823-F30F-47D0-99FB-0F88742456E0}" type="datetime1">
              <a:rPr lang="el-GR" smtClean="0"/>
              <a:t>8/3/2023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E7D50C4-7CA5-4A6B-A320-5A097B385CC0}" type="slidenum">
              <a:rPr lang="el-GR" smtClean="0"/>
              <a:t>‹#›</a:t>
            </a:fld>
            <a:endParaRPr lang="el-GR"/>
          </a:p>
        </p:txBody>
      </p:sp>
    </p:spTree>
    <p:extLst>
      <p:ext uri="{BB962C8B-B14F-4D97-AF65-F5344CB8AC3E}">
        <p14:creationId xmlns:p14="http://schemas.microsoft.com/office/powerpoint/2010/main" val="3916780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5FD57F65-DB9B-4C20-AAA7-37C49D72DA78}" type="datetime1">
              <a:rPr lang="el-GR" smtClean="0"/>
              <a:t>8/3/2023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FAE79E0-A0AF-4DC6-B689-CC2D88B929E7}" type="slidenum">
              <a:rPr lang="el-GR" smtClean="0"/>
              <a:pPr/>
              <a:t>‹#›</a:t>
            </a:fld>
            <a:endParaRPr lang="el-GR" dirty="0"/>
          </a:p>
        </p:txBody>
      </p:sp>
    </p:spTree>
    <p:extLst>
      <p:ext uri="{BB962C8B-B14F-4D97-AF65-F5344CB8AC3E}">
        <p14:creationId xmlns:p14="http://schemas.microsoft.com/office/powerpoint/2010/main" val="2816986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07B7C7FB-30AF-42D0-A207-868A6C3BC574}" type="datetime1">
              <a:rPr lang="el-GR" smtClean="0"/>
              <a:t>8/3/2023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FAE79E0-A0AF-4DC6-B689-CC2D88B929E7}" type="slidenum">
              <a:rPr lang="el-GR" smtClean="0"/>
              <a:pPr/>
              <a:t>‹#›</a:t>
            </a:fld>
            <a:endParaRPr lang="el-GR"/>
          </a:p>
        </p:txBody>
      </p:sp>
    </p:spTree>
    <p:extLst>
      <p:ext uri="{BB962C8B-B14F-4D97-AF65-F5344CB8AC3E}">
        <p14:creationId xmlns:p14="http://schemas.microsoft.com/office/powerpoint/2010/main" val="586125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A334DB4B-C3C5-4B2E-9F0D-E5AF7620FC2C}" type="datetime1">
              <a:rPr lang="el-GR" smtClean="0"/>
              <a:t>8/3/2023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FAE79E0-A0AF-4DC6-B689-CC2D88B929E7}" type="slidenum">
              <a:rPr lang="el-GR" smtClean="0"/>
              <a:pPr/>
              <a:t>‹#›</a:t>
            </a:fld>
            <a:endParaRPr lang="el-GR"/>
          </a:p>
        </p:txBody>
      </p:sp>
    </p:spTree>
    <p:extLst>
      <p:ext uri="{BB962C8B-B14F-4D97-AF65-F5344CB8AC3E}">
        <p14:creationId xmlns:p14="http://schemas.microsoft.com/office/powerpoint/2010/main" val="1597064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2A57B0A1-E76B-4B8B-A707-F7A7B096CA34}" type="datetime1">
              <a:rPr lang="el-GR" smtClean="0"/>
              <a:t>8/3/2023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FAE79E0-A0AF-4DC6-B689-CC2D88B929E7}" type="slidenum">
              <a:rPr lang="el-GR" smtClean="0"/>
              <a:pPr/>
              <a:t>‹#›</a:t>
            </a:fld>
            <a:endParaRPr lang="el-GR"/>
          </a:p>
        </p:txBody>
      </p:sp>
    </p:spTree>
    <p:extLst>
      <p:ext uri="{BB962C8B-B14F-4D97-AF65-F5344CB8AC3E}">
        <p14:creationId xmlns:p14="http://schemas.microsoft.com/office/powerpoint/2010/main" val="809010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29842" y="2505075"/>
            <a:ext cx="3868340"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4629150" y="2505075"/>
            <a:ext cx="3887391"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AA656C0E-A9EC-4423-A29D-3EF4C9F892DB}" type="datetime1">
              <a:rPr lang="el-GR" smtClean="0"/>
              <a:t>8/3/2023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4FAE79E0-A0AF-4DC6-B689-CC2D88B929E7}" type="slidenum">
              <a:rPr lang="el-GR" smtClean="0"/>
              <a:pPr/>
              <a:t>‹#›</a:t>
            </a:fld>
            <a:endParaRPr lang="el-GR"/>
          </a:p>
        </p:txBody>
      </p:sp>
    </p:spTree>
    <p:extLst>
      <p:ext uri="{BB962C8B-B14F-4D97-AF65-F5344CB8AC3E}">
        <p14:creationId xmlns:p14="http://schemas.microsoft.com/office/powerpoint/2010/main" val="287654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896D22E8-856D-40A2-81BC-444647E21D33}" type="datetime1">
              <a:rPr lang="el-GR" smtClean="0"/>
              <a:t>8/3/2023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4FAE79E0-A0AF-4DC6-B689-CC2D88B929E7}" type="slidenum">
              <a:rPr lang="el-GR" smtClean="0"/>
              <a:pPr/>
              <a:t>‹#›</a:t>
            </a:fld>
            <a:endParaRPr lang="el-GR"/>
          </a:p>
        </p:txBody>
      </p:sp>
    </p:spTree>
    <p:extLst>
      <p:ext uri="{BB962C8B-B14F-4D97-AF65-F5344CB8AC3E}">
        <p14:creationId xmlns:p14="http://schemas.microsoft.com/office/powerpoint/2010/main" val="30297019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D81C52-CA27-402C-A1D6-DBD6E11A61AE}" type="datetime1">
              <a:rPr lang="el-GR" smtClean="0"/>
              <a:t>8/3/2023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4FAE79E0-A0AF-4DC6-B689-CC2D88B929E7}" type="slidenum">
              <a:rPr lang="el-GR" smtClean="0"/>
              <a:pPr/>
              <a:t>‹#›</a:t>
            </a:fld>
            <a:endParaRPr lang="el-GR"/>
          </a:p>
        </p:txBody>
      </p:sp>
    </p:spTree>
    <p:extLst>
      <p:ext uri="{BB962C8B-B14F-4D97-AF65-F5344CB8AC3E}">
        <p14:creationId xmlns:p14="http://schemas.microsoft.com/office/powerpoint/2010/main" val="1514065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AF77E5CB-335F-4753-87EF-4CACF4B5FCAA}" type="datetime1">
              <a:rPr lang="el-GR" smtClean="0"/>
              <a:t>8/3/2023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FAE79E0-A0AF-4DC6-B689-CC2D88B929E7}" type="slidenum">
              <a:rPr lang="el-GR" smtClean="0"/>
              <a:pPr/>
              <a:t>‹#›</a:t>
            </a:fld>
            <a:endParaRPr lang="el-GR"/>
          </a:p>
        </p:txBody>
      </p:sp>
    </p:spTree>
    <p:extLst>
      <p:ext uri="{BB962C8B-B14F-4D97-AF65-F5344CB8AC3E}">
        <p14:creationId xmlns:p14="http://schemas.microsoft.com/office/powerpoint/2010/main" val="3341212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DD3941D9-12F8-4552-B601-3C1C398461E9}" type="datetime1">
              <a:rPr lang="el-GR" smtClean="0"/>
              <a:t>8/3/2023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E7D50C4-7CA5-4A6B-A320-5A097B385CC0}" type="slidenum">
              <a:rPr lang="el-GR" smtClean="0"/>
              <a:t>‹#›</a:t>
            </a:fld>
            <a:endParaRPr lang="el-GR"/>
          </a:p>
        </p:txBody>
      </p:sp>
    </p:spTree>
    <p:extLst>
      <p:ext uri="{BB962C8B-B14F-4D97-AF65-F5344CB8AC3E}">
        <p14:creationId xmlns:p14="http://schemas.microsoft.com/office/powerpoint/2010/main" val="33478529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A1424062-0E53-4E75-A13D-76873C56C980}" type="datetime1">
              <a:rPr lang="el-GR" smtClean="0"/>
              <a:t>8/3/2023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FAE79E0-A0AF-4DC6-B689-CC2D88B929E7}" type="slidenum">
              <a:rPr lang="el-GR" smtClean="0"/>
              <a:pPr/>
              <a:t>‹#›</a:t>
            </a:fld>
            <a:endParaRPr lang="el-GR"/>
          </a:p>
        </p:txBody>
      </p:sp>
    </p:spTree>
    <p:extLst>
      <p:ext uri="{BB962C8B-B14F-4D97-AF65-F5344CB8AC3E}">
        <p14:creationId xmlns:p14="http://schemas.microsoft.com/office/powerpoint/2010/main" val="2174358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3BA7DD2A-0562-48F4-A14C-84F55FA525D1}" type="datetime1">
              <a:rPr lang="el-GR" smtClean="0"/>
              <a:t>8/3/2023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FAE79E0-A0AF-4DC6-B689-CC2D88B929E7}" type="slidenum">
              <a:rPr lang="el-GR" smtClean="0"/>
              <a:pPr/>
              <a:t>‹#›</a:t>
            </a:fld>
            <a:endParaRPr lang="el-GR"/>
          </a:p>
        </p:txBody>
      </p:sp>
    </p:spTree>
    <p:extLst>
      <p:ext uri="{BB962C8B-B14F-4D97-AF65-F5344CB8AC3E}">
        <p14:creationId xmlns:p14="http://schemas.microsoft.com/office/powerpoint/2010/main" val="24953861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868A7AE-77A6-4D9B-A959-9749006F3FCC}" type="datetime1">
              <a:rPr lang="el-GR" smtClean="0"/>
              <a:t>8/3/2023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FAE79E0-A0AF-4DC6-B689-CC2D88B929E7}" type="slidenum">
              <a:rPr lang="el-GR" smtClean="0"/>
              <a:pPr/>
              <a:t>‹#›</a:t>
            </a:fld>
            <a:endParaRPr lang="el-GR"/>
          </a:p>
        </p:txBody>
      </p:sp>
    </p:spTree>
    <p:extLst>
      <p:ext uri="{BB962C8B-B14F-4D97-AF65-F5344CB8AC3E}">
        <p14:creationId xmlns:p14="http://schemas.microsoft.com/office/powerpoint/2010/main" val="1182090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CB7D63D4-A78D-48C3-9FA1-0D419FD0494F}" type="datetime1">
              <a:rPr lang="el-GR" smtClean="0"/>
              <a:t>8/3/2023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E7D50C4-7CA5-4A6B-A320-5A097B385CC0}" type="slidenum">
              <a:rPr lang="el-GR" smtClean="0"/>
              <a:t>‹#›</a:t>
            </a:fld>
            <a:endParaRPr lang="el-GR"/>
          </a:p>
        </p:txBody>
      </p:sp>
    </p:spTree>
    <p:extLst>
      <p:ext uri="{BB962C8B-B14F-4D97-AF65-F5344CB8AC3E}">
        <p14:creationId xmlns:p14="http://schemas.microsoft.com/office/powerpoint/2010/main" val="311755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C0E4B823-BD44-4C6A-8B90-10731D9B1FFD}" type="datetime1">
              <a:rPr lang="el-GR" smtClean="0"/>
              <a:t>8/3/2023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E7D50C4-7CA5-4A6B-A320-5A097B385CC0}" type="slidenum">
              <a:rPr lang="el-GR" smtClean="0"/>
              <a:t>‹#›</a:t>
            </a:fld>
            <a:endParaRPr lang="el-GR"/>
          </a:p>
        </p:txBody>
      </p:sp>
    </p:spTree>
    <p:extLst>
      <p:ext uri="{BB962C8B-B14F-4D97-AF65-F5344CB8AC3E}">
        <p14:creationId xmlns:p14="http://schemas.microsoft.com/office/powerpoint/2010/main" val="3172934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29842" y="2505075"/>
            <a:ext cx="3868340"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4629150" y="2505075"/>
            <a:ext cx="3887391"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3D9283E8-D195-4190-8477-CC238DC907C3}" type="datetime1">
              <a:rPr lang="el-GR" smtClean="0"/>
              <a:t>8/3/2023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2E7D50C4-7CA5-4A6B-A320-5A097B385CC0}" type="slidenum">
              <a:rPr lang="el-GR" smtClean="0"/>
              <a:t>‹#›</a:t>
            </a:fld>
            <a:endParaRPr lang="el-GR"/>
          </a:p>
        </p:txBody>
      </p:sp>
    </p:spTree>
    <p:extLst>
      <p:ext uri="{BB962C8B-B14F-4D97-AF65-F5344CB8AC3E}">
        <p14:creationId xmlns:p14="http://schemas.microsoft.com/office/powerpoint/2010/main" val="2103408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793CD6E5-0004-418B-9C9B-1A7499C71C84}" type="datetime1">
              <a:rPr lang="el-GR" smtClean="0"/>
              <a:t>8/3/2023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2E7D50C4-7CA5-4A6B-A320-5A097B385CC0}" type="slidenum">
              <a:rPr lang="el-GR" smtClean="0"/>
              <a:t>‹#›</a:t>
            </a:fld>
            <a:endParaRPr lang="el-GR"/>
          </a:p>
        </p:txBody>
      </p:sp>
    </p:spTree>
    <p:extLst>
      <p:ext uri="{BB962C8B-B14F-4D97-AF65-F5344CB8AC3E}">
        <p14:creationId xmlns:p14="http://schemas.microsoft.com/office/powerpoint/2010/main" val="2284855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2715FF-844B-45BE-AB85-5B424FF1FE63}" type="datetime1">
              <a:rPr lang="el-GR" smtClean="0"/>
              <a:t>8/3/2023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2E7D50C4-7CA5-4A6B-A320-5A097B385CC0}" type="slidenum">
              <a:rPr lang="el-GR" smtClean="0"/>
              <a:t>‹#›</a:t>
            </a:fld>
            <a:endParaRPr lang="el-GR"/>
          </a:p>
        </p:txBody>
      </p:sp>
    </p:spTree>
    <p:extLst>
      <p:ext uri="{BB962C8B-B14F-4D97-AF65-F5344CB8AC3E}">
        <p14:creationId xmlns:p14="http://schemas.microsoft.com/office/powerpoint/2010/main" val="1885106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C0DD4620-C5D6-425C-A261-96ED41F75BB5}" type="datetime1">
              <a:rPr lang="el-GR" smtClean="0"/>
              <a:t>8/3/2023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E7D50C4-7CA5-4A6B-A320-5A097B385CC0}" type="slidenum">
              <a:rPr lang="el-GR" smtClean="0"/>
              <a:t>‹#›</a:t>
            </a:fld>
            <a:endParaRPr lang="el-GR"/>
          </a:p>
        </p:txBody>
      </p:sp>
    </p:spTree>
    <p:extLst>
      <p:ext uri="{BB962C8B-B14F-4D97-AF65-F5344CB8AC3E}">
        <p14:creationId xmlns:p14="http://schemas.microsoft.com/office/powerpoint/2010/main" val="3729443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DC083639-25F8-49A8-BD6A-FDA3C024789C}" type="datetime1">
              <a:rPr lang="el-GR" smtClean="0"/>
              <a:t>8/3/2023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E7D50C4-7CA5-4A6B-A320-5A097B385CC0}" type="slidenum">
              <a:rPr lang="el-GR" smtClean="0"/>
              <a:t>‹#›</a:t>
            </a:fld>
            <a:endParaRPr lang="el-GR"/>
          </a:p>
        </p:txBody>
      </p:sp>
    </p:spTree>
    <p:extLst>
      <p:ext uri="{BB962C8B-B14F-4D97-AF65-F5344CB8AC3E}">
        <p14:creationId xmlns:p14="http://schemas.microsoft.com/office/powerpoint/2010/main" val="2021064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5D2328-59CD-4AED-AB0E-61E4414EFA99}" type="datetime1">
              <a:rPr lang="el-GR" smtClean="0"/>
              <a:t>8/3/2023</a:t>
            </a:fld>
            <a:endParaRPr lang="el-G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7D50C4-7CA5-4A6B-A320-5A097B385CC0}" type="slidenum">
              <a:rPr lang="el-GR" smtClean="0"/>
              <a:t>‹#›</a:t>
            </a:fld>
            <a:endParaRPr lang="el-GR"/>
          </a:p>
        </p:txBody>
      </p:sp>
    </p:spTree>
    <p:extLst>
      <p:ext uri="{BB962C8B-B14F-4D97-AF65-F5344CB8AC3E}">
        <p14:creationId xmlns:p14="http://schemas.microsoft.com/office/powerpoint/2010/main" val="39682786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3401AB-EEE7-4537-9444-739E29FAE019}" type="datetime1">
              <a:rPr lang="el-GR" smtClean="0"/>
              <a:t>8/3/2023</a:t>
            </a:fld>
            <a:endParaRPr lang="el-G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E79E0-A0AF-4DC6-B689-CC2D88B929E7}" type="slidenum">
              <a:rPr lang="el-GR" smtClean="0"/>
              <a:pPr/>
              <a:t>‹#›</a:t>
            </a:fld>
            <a:endParaRPr lang="el-GR"/>
          </a:p>
        </p:txBody>
      </p:sp>
    </p:spTree>
    <p:extLst>
      <p:ext uri="{BB962C8B-B14F-4D97-AF65-F5344CB8AC3E}">
        <p14:creationId xmlns:p14="http://schemas.microsoft.com/office/powerpoint/2010/main" val="242355796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0" name="Rectangle 4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0" name="Rectangle 5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1129273E-4175-9606-020F-1F0D3647E5E4}"/>
              </a:ext>
            </a:extLst>
          </p:cNvPr>
          <p:cNvSpPr>
            <a:spLocks noGrp="1"/>
          </p:cNvSpPr>
          <p:nvPr>
            <p:ph type="title"/>
          </p:nvPr>
        </p:nvSpPr>
        <p:spPr>
          <a:xfrm>
            <a:off x="350041" y="586855"/>
            <a:ext cx="2401025" cy="3387497"/>
          </a:xfrm>
        </p:spPr>
        <p:txBody>
          <a:bodyPr anchor="b">
            <a:normAutofit/>
          </a:bodyPr>
          <a:lstStyle/>
          <a:p>
            <a:pPr algn="r"/>
            <a:r>
              <a:rPr lang="el-GR" sz="2700" b="1"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Μάθημα:</a:t>
            </a:r>
            <a:br>
              <a:rPr lang="el-GR" sz="2700" dirty="0">
                <a:solidFill>
                  <a:srgbClr val="FFFFFF"/>
                </a:solidFill>
                <a:effectLst/>
                <a:latin typeface="Calibri" panose="020F0502020204030204" pitchFamily="34" charset="0"/>
                <a:ea typeface="Calibri" panose="020F0502020204030204" pitchFamily="34" charset="0"/>
              </a:rPr>
            </a:br>
            <a:r>
              <a:rPr lang="el-GR" sz="2700" b="1"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«Χημεία &amp; Τεχνολογία τροφίμων </a:t>
            </a:r>
            <a:br>
              <a:rPr lang="el-GR" sz="2700" dirty="0">
                <a:solidFill>
                  <a:srgbClr val="FFFFFF"/>
                </a:solidFill>
                <a:effectLst/>
                <a:latin typeface="Calibri" panose="020F0502020204030204" pitchFamily="34" charset="0"/>
                <a:ea typeface="Calibri" panose="020F0502020204030204" pitchFamily="34" charset="0"/>
              </a:rPr>
            </a:br>
            <a:r>
              <a:rPr lang="el-GR" sz="2700" dirty="0">
                <a:solidFill>
                  <a:srgbClr val="FFFFFF"/>
                </a:solidFill>
                <a:effectLst/>
                <a:latin typeface="Calibri" panose="020F0502020204030204" pitchFamily="34" charset="0"/>
                <a:ea typeface="Calibri" panose="020F0502020204030204" pitchFamily="34" charset="0"/>
              </a:rPr>
              <a:t>-</a:t>
            </a:r>
            <a:r>
              <a:rPr lang="el-GR" sz="2700" b="1"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Οινολογία ΙΙ»</a:t>
            </a:r>
            <a:br>
              <a:rPr lang="el-GR" sz="2700" dirty="0">
                <a:solidFill>
                  <a:srgbClr val="FFFFFF"/>
                </a:solidFill>
                <a:effectLst/>
                <a:latin typeface="Calibri" panose="020F0502020204030204" pitchFamily="34" charset="0"/>
                <a:ea typeface="Calibri" panose="020F0502020204030204" pitchFamily="34" charset="0"/>
              </a:rPr>
            </a:br>
            <a:br>
              <a:rPr lang="el-GR" sz="2700" dirty="0">
                <a:solidFill>
                  <a:srgbClr val="FFFFFF"/>
                </a:solidFill>
                <a:effectLst/>
                <a:latin typeface="Calibri" panose="020F0502020204030204" pitchFamily="34" charset="0"/>
                <a:ea typeface="Calibri" panose="020F0502020204030204" pitchFamily="34" charset="0"/>
              </a:rPr>
            </a:br>
            <a:endParaRPr lang="el-GR" sz="2700" dirty="0">
              <a:solidFill>
                <a:srgbClr val="FFFFFF"/>
              </a:solidFill>
            </a:endParaRPr>
          </a:p>
        </p:txBody>
      </p:sp>
      <p:sp>
        <p:nvSpPr>
          <p:cNvPr id="3" name="Θέση περιεχομένου 2">
            <a:extLst>
              <a:ext uri="{FF2B5EF4-FFF2-40B4-BE49-F238E27FC236}">
                <a16:creationId xmlns:a16="http://schemas.microsoft.com/office/drawing/2014/main" id="{D4505C29-B873-909A-38A2-F551AFA87FA0}"/>
              </a:ext>
            </a:extLst>
          </p:cNvPr>
          <p:cNvSpPr>
            <a:spLocks noGrp="1"/>
          </p:cNvSpPr>
          <p:nvPr>
            <p:ph idx="1"/>
          </p:nvPr>
        </p:nvSpPr>
        <p:spPr>
          <a:xfrm>
            <a:off x="3607694" y="649480"/>
            <a:ext cx="4916510" cy="5546047"/>
          </a:xfrm>
        </p:spPr>
        <p:txBody>
          <a:bodyPr anchor="ctr">
            <a:normAutofit/>
          </a:bodyPr>
          <a:lstStyle/>
          <a:p>
            <a:pPr marL="0" indent="0" algn="ctr">
              <a:buNone/>
            </a:pPr>
            <a:r>
              <a:rPr lang="el-GR" b="1" dirty="0">
                <a:effectLst/>
                <a:latin typeface="Verdana" panose="020B0604030504040204" pitchFamily="34" charset="0"/>
                <a:ea typeface="Verdana" panose="020B0604030504040204" pitchFamily="34" charset="0"/>
                <a:cs typeface="Verdana" panose="020B0604030504040204" pitchFamily="34" charset="0"/>
              </a:rPr>
              <a:t>Παραγωγή προϊόντων προστιθέμενης αξίας </a:t>
            </a:r>
            <a:br>
              <a:rPr lang="el-GR" dirty="0">
                <a:effectLst/>
                <a:latin typeface="Calibri" panose="020F0502020204030204" pitchFamily="34" charset="0"/>
                <a:ea typeface="Calibri" panose="020F0502020204030204" pitchFamily="34" charset="0"/>
              </a:rPr>
            </a:br>
            <a:r>
              <a:rPr lang="el-GR" b="1" dirty="0">
                <a:effectLst/>
                <a:latin typeface="Verdana" panose="020B0604030504040204" pitchFamily="34" charset="0"/>
                <a:ea typeface="Verdana" panose="020B0604030504040204" pitchFamily="34" charset="0"/>
                <a:cs typeface="Verdana" panose="020B0604030504040204" pitchFamily="34" charset="0"/>
              </a:rPr>
              <a:t>από απόβλητα της βιομηχανίας τροφίμων</a:t>
            </a:r>
            <a:br>
              <a:rPr lang="el-GR" dirty="0">
                <a:effectLst/>
                <a:latin typeface="Calibri" panose="020F0502020204030204" pitchFamily="34" charset="0"/>
                <a:ea typeface="Calibri" panose="020F0502020204030204" pitchFamily="34" charset="0"/>
              </a:rPr>
            </a:br>
            <a:br>
              <a:rPr lang="el-GR" dirty="0"/>
            </a:br>
            <a:r>
              <a:rPr lang="el-GR" b="1" dirty="0" err="1">
                <a:effectLst/>
                <a:latin typeface="Verdana" panose="020B0604030504040204" pitchFamily="34" charset="0"/>
                <a:ea typeface="Verdana" panose="020B0604030504040204" pitchFamily="34" charset="0"/>
                <a:cs typeface="Verdana" panose="020B0604030504040204" pitchFamily="34" charset="0"/>
              </a:rPr>
              <a:t>Βιοδιυλιστήρια</a:t>
            </a:r>
            <a:endParaRPr lang="en-US" dirty="0"/>
          </a:p>
          <a:p>
            <a:pPr marL="0" indent="0">
              <a:buNone/>
            </a:pPr>
            <a:endParaRPr lang="en-US" sz="1700" dirty="0"/>
          </a:p>
          <a:p>
            <a:pPr marL="0" indent="0">
              <a:buNone/>
            </a:pPr>
            <a:endParaRPr lang="en-US" sz="1700" dirty="0"/>
          </a:p>
          <a:p>
            <a:pPr marL="0" indent="0" algn="ctr">
              <a:buNone/>
            </a:pPr>
            <a:r>
              <a:rPr lang="en-US" sz="1700" dirty="0"/>
              <a:t>2023</a:t>
            </a:r>
            <a:endParaRPr lang="el-GR" sz="1700" dirty="0"/>
          </a:p>
          <a:p>
            <a:endParaRPr lang="el-GR" sz="1700" dirty="0"/>
          </a:p>
        </p:txBody>
      </p:sp>
      <p:sp>
        <p:nvSpPr>
          <p:cNvPr id="4" name="Θέση αριθμού διαφάνειας 3">
            <a:extLst>
              <a:ext uri="{FF2B5EF4-FFF2-40B4-BE49-F238E27FC236}">
                <a16:creationId xmlns:a16="http://schemas.microsoft.com/office/drawing/2014/main" id="{E05B39F1-4918-2766-8F0F-FE7A04D5B522}"/>
              </a:ext>
            </a:extLst>
          </p:cNvPr>
          <p:cNvSpPr>
            <a:spLocks noGrp="1"/>
          </p:cNvSpPr>
          <p:nvPr>
            <p:ph type="sldNum" sz="quarter" idx="12"/>
          </p:nvPr>
        </p:nvSpPr>
        <p:spPr/>
        <p:txBody>
          <a:bodyPr/>
          <a:lstStyle/>
          <a:p>
            <a:fld id="{2E7D50C4-7CA5-4A6B-A320-5A097B385CC0}" type="slidenum">
              <a:rPr lang="el-GR" smtClean="0"/>
              <a:t>1</a:t>
            </a:fld>
            <a:endParaRPr lang="el-GR"/>
          </a:p>
        </p:txBody>
      </p:sp>
    </p:spTree>
    <p:extLst>
      <p:ext uri="{BB962C8B-B14F-4D97-AF65-F5344CB8AC3E}">
        <p14:creationId xmlns:p14="http://schemas.microsoft.com/office/powerpoint/2010/main" val="1115297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BC74C69E-33A9-9A36-CF73-2FB23CC611AB}"/>
              </a:ext>
            </a:extLst>
          </p:cNvPr>
          <p:cNvSpPr>
            <a:spLocks noGrp="1"/>
          </p:cNvSpPr>
          <p:nvPr>
            <p:ph type="title"/>
          </p:nvPr>
        </p:nvSpPr>
        <p:spPr>
          <a:xfrm>
            <a:off x="350041" y="586855"/>
            <a:ext cx="2401025" cy="3387497"/>
          </a:xfrm>
        </p:spPr>
        <p:txBody>
          <a:bodyPr anchor="b">
            <a:normAutofit/>
          </a:bodyPr>
          <a:lstStyle/>
          <a:p>
            <a:pPr algn="r"/>
            <a:br>
              <a:rPr lang="el-GR" sz="3500" b="0" i="0" u="none" strike="noStrike" baseline="0">
                <a:solidFill>
                  <a:srgbClr val="FFFFFF"/>
                </a:solidFill>
                <a:latin typeface="Arial Narrow" panose="020B0606020202030204" pitchFamily="34" charset="0"/>
              </a:rPr>
            </a:br>
            <a:r>
              <a:rPr lang="el-GR" sz="3500" b="1" i="0" u="none" strike="noStrike" baseline="0">
                <a:solidFill>
                  <a:srgbClr val="FFFFFF"/>
                </a:solidFill>
                <a:latin typeface="Arial Narrow" panose="020B0606020202030204" pitchFamily="34" charset="0"/>
              </a:rPr>
              <a:t>Πρόληψη</a:t>
            </a:r>
            <a:endParaRPr lang="el-GR" sz="3500">
              <a:solidFill>
                <a:srgbClr val="FFFFFF"/>
              </a:solidFill>
            </a:endParaRPr>
          </a:p>
        </p:txBody>
      </p:sp>
      <p:sp>
        <p:nvSpPr>
          <p:cNvPr id="3" name="Θέση περιεχομένου 2">
            <a:extLst>
              <a:ext uri="{FF2B5EF4-FFF2-40B4-BE49-F238E27FC236}">
                <a16:creationId xmlns:a16="http://schemas.microsoft.com/office/drawing/2014/main" id="{BC460015-E65C-8467-25F8-422FC606EC5D}"/>
              </a:ext>
            </a:extLst>
          </p:cNvPr>
          <p:cNvSpPr>
            <a:spLocks noGrp="1"/>
          </p:cNvSpPr>
          <p:nvPr>
            <p:ph idx="1"/>
          </p:nvPr>
        </p:nvSpPr>
        <p:spPr>
          <a:xfrm>
            <a:off x="3607694" y="124287"/>
            <a:ext cx="5261098" cy="6445189"/>
          </a:xfrm>
        </p:spPr>
        <p:txBody>
          <a:bodyPr anchor="ctr">
            <a:normAutofit fontScale="92500"/>
          </a:bodyPr>
          <a:lstStyle/>
          <a:p>
            <a:pPr marL="0" indent="0">
              <a:buNone/>
            </a:pPr>
            <a:endParaRPr lang="el-GR" sz="2200" b="0" i="0" u="none" strike="noStrike" baseline="0" dirty="0"/>
          </a:p>
          <a:p>
            <a:pPr marL="0" marR="0" indent="0">
              <a:buNone/>
            </a:pPr>
            <a:r>
              <a:rPr lang="el-GR" sz="2200" b="1" i="0" u="none" strike="noStrike" baseline="0" dirty="0"/>
              <a:t>Ο καλύτερος τρόπος διαχείρισης των αποβλήτων τροφίμων είναι η πρόληψη της δημιουργίας τους </a:t>
            </a:r>
          </a:p>
          <a:p>
            <a:pPr marR="0"/>
            <a:r>
              <a:rPr lang="el-GR" sz="2200" b="0" i="0" u="none" strike="noStrike" baseline="0" dirty="0"/>
              <a:t>Η τάση αυτή προωθείται από περιβαλλοντικές και κυβερνητικές οργανώσεις διεθνώς </a:t>
            </a:r>
          </a:p>
          <a:p>
            <a:pPr marR="0"/>
            <a:r>
              <a:rPr lang="el-GR" sz="2200" b="0" i="0" u="none" strike="noStrike" baseline="0" dirty="0"/>
              <a:t>Οι καταναλωτές μπορούν να μειώσουν τα απόβλητα από τα τρόφιμα τους με απλούς τρόπους</a:t>
            </a:r>
          </a:p>
          <a:p>
            <a:pPr marR="0"/>
            <a:r>
              <a:rPr lang="el-GR" sz="2200" b="0" i="0" u="none" strike="noStrike" baseline="0" dirty="0"/>
              <a:t>Προγραμματισμός αγορών </a:t>
            </a:r>
          </a:p>
          <a:p>
            <a:pPr marR="0"/>
            <a:r>
              <a:rPr lang="el-GR" sz="2200" b="0" i="0" u="none" strike="noStrike" baseline="0" dirty="0"/>
              <a:t>Απόκτηση γνώσεων για σωστή αποθήκευση</a:t>
            </a:r>
          </a:p>
          <a:p>
            <a:pPr marR="0"/>
            <a:r>
              <a:rPr lang="el-GR" sz="2200" b="0" i="0" u="none" strike="noStrike" baseline="0" dirty="0"/>
              <a:t>Ανταλλαγή των πλεονασμάτων της αγροτικής παραγωγής με άλλα ανακυκλώσιμα υλικά </a:t>
            </a:r>
          </a:p>
          <a:p>
            <a:pPr marR="0"/>
            <a:r>
              <a:rPr lang="el-GR" sz="2200" b="0" i="0" u="none" strike="noStrike" baseline="0" dirty="0"/>
              <a:t>Διαχωρισμός των απορριμμάτων τροφίμων και διαφορετική διαχείριση από τα υπόλοιπα</a:t>
            </a:r>
          </a:p>
          <a:p>
            <a:pPr marR="0"/>
            <a:r>
              <a:rPr lang="el-GR" sz="2200" b="0" i="0" u="none" strike="noStrike" baseline="0" dirty="0" err="1"/>
              <a:t>Κομποστοποίηση</a:t>
            </a:r>
            <a:r>
              <a:rPr lang="el-GR" sz="2200" b="0" i="0" u="none" strike="noStrike" baseline="0" dirty="0"/>
              <a:t> στο σπίτι</a:t>
            </a:r>
          </a:p>
          <a:p>
            <a:endParaRPr lang="el-GR" sz="1700" dirty="0"/>
          </a:p>
        </p:txBody>
      </p:sp>
      <p:sp>
        <p:nvSpPr>
          <p:cNvPr id="4" name="Θέση αριθμού διαφάνειας 3">
            <a:extLst>
              <a:ext uri="{FF2B5EF4-FFF2-40B4-BE49-F238E27FC236}">
                <a16:creationId xmlns:a16="http://schemas.microsoft.com/office/drawing/2014/main" id="{3C225552-3DF7-47CC-3098-7553B3A586E8}"/>
              </a:ext>
            </a:extLst>
          </p:cNvPr>
          <p:cNvSpPr>
            <a:spLocks noGrp="1"/>
          </p:cNvSpPr>
          <p:nvPr>
            <p:ph type="sldNum" sz="quarter" idx="12"/>
          </p:nvPr>
        </p:nvSpPr>
        <p:spPr/>
        <p:txBody>
          <a:bodyPr/>
          <a:lstStyle/>
          <a:p>
            <a:fld id="{2E7D50C4-7CA5-4A6B-A320-5A097B385CC0}" type="slidenum">
              <a:rPr lang="el-GR" smtClean="0"/>
              <a:t>10</a:t>
            </a:fld>
            <a:endParaRPr lang="el-GR"/>
          </a:p>
        </p:txBody>
      </p:sp>
    </p:spTree>
    <p:extLst>
      <p:ext uri="{BB962C8B-B14F-4D97-AF65-F5344CB8AC3E}">
        <p14:creationId xmlns:p14="http://schemas.microsoft.com/office/powerpoint/2010/main" val="3352354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38DA65E-0682-AE31-910C-B538C8411F6C}"/>
              </a:ext>
            </a:extLst>
          </p:cNvPr>
          <p:cNvSpPr>
            <a:spLocks noGrp="1"/>
          </p:cNvSpPr>
          <p:nvPr>
            <p:ph type="title"/>
          </p:nvPr>
        </p:nvSpPr>
        <p:spPr>
          <a:xfrm>
            <a:off x="350041" y="586855"/>
            <a:ext cx="2401025" cy="3387497"/>
          </a:xfrm>
        </p:spPr>
        <p:txBody>
          <a:bodyPr anchor="b">
            <a:normAutofit/>
          </a:bodyPr>
          <a:lstStyle/>
          <a:p>
            <a:pPr algn="r"/>
            <a:r>
              <a:rPr lang="el-GR" sz="3200" dirty="0">
                <a:solidFill>
                  <a:srgbClr val="FFFFFF"/>
                </a:solidFill>
              </a:rPr>
              <a:t>ΚΥΚΛΙΚΗ ΟΙΚΟΝΟΜΙΑ</a:t>
            </a:r>
            <a:br>
              <a:rPr lang="el-GR" sz="3200" b="1" dirty="0">
                <a:solidFill>
                  <a:srgbClr val="FFFFFF"/>
                </a:solidFill>
              </a:rPr>
            </a:br>
            <a:endParaRPr lang="el-GR" sz="3200" dirty="0">
              <a:solidFill>
                <a:srgbClr val="FFFFFF"/>
              </a:solidFill>
            </a:endParaRPr>
          </a:p>
        </p:txBody>
      </p:sp>
      <p:sp>
        <p:nvSpPr>
          <p:cNvPr id="3" name="Θέση περιεχομένου 2">
            <a:extLst>
              <a:ext uri="{FF2B5EF4-FFF2-40B4-BE49-F238E27FC236}">
                <a16:creationId xmlns:a16="http://schemas.microsoft.com/office/drawing/2014/main" id="{A29CBF86-2F25-1EE7-4A87-C73FC51B0480}"/>
              </a:ext>
            </a:extLst>
          </p:cNvPr>
          <p:cNvSpPr>
            <a:spLocks noGrp="1"/>
          </p:cNvSpPr>
          <p:nvPr>
            <p:ph idx="1"/>
          </p:nvPr>
        </p:nvSpPr>
        <p:spPr>
          <a:xfrm>
            <a:off x="3607694" y="649480"/>
            <a:ext cx="4916510" cy="5546047"/>
          </a:xfrm>
        </p:spPr>
        <p:txBody>
          <a:bodyPr anchor="ctr">
            <a:normAutofit/>
          </a:bodyPr>
          <a:lstStyle/>
          <a:p>
            <a:pPr algn="just"/>
            <a:r>
              <a:rPr lang="el-GR" sz="2600" dirty="0"/>
              <a:t>Η κυκλική οικονομία είναι ένα μοντέλο παραγωγής και κατανάλωσης, το οποίο περιλαμβάνει την ανταλλαγή, εκμίσθωση, επαναχρησιμοποίηση, επισκευή, ανακαίνιση και ανακύκλωση των υπαρχόντων υλικών και προϊόντων όσο το δυνατόν περισσότερο προκειμένου να παραταθεί ο κύκλος ζωής τους.</a:t>
            </a:r>
          </a:p>
        </p:txBody>
      </p:sp>
      <p:sp>
        <p:nvSpPr>
          <p:cNvPr id="4" name="Θέση αριθμού διαφάνειας 3">
            <a:extLst>
              <a:ext uri="{FF2B5EF4-FFF2-40B4-BE49-F238E27FC236}">
                <a16:creationId xmlns:a16="http://schemas.microsoft.com/office/drawing/2014/main" id="{6A5340B9-BE75-B32B-B753-CEE4C92B7E3F}"/>
              </a:ext>
            </a:extLst>
          </p:cNvPr>
          <p:cNvSpPr>
            <a:spLocks noGrp="1"/>
          </p:cNvSpPr>
          <p:nvPr>
            <p:ph type="sldNum" sz="quarter" idx="12"/>
          </p:nvPr>
        </p:nvSpPr>
        <p:spPr/>
        <p:txBody>
          <a:bodyPr/>
          <a:lstStyle/>
          <a:p>
            <a:fld id="{4FAE79E0-A0AF-4DC6-B689-CC2D88B929E7}" type="slidenum">
              <a:rPr lang="el-GR" smtClean="0"/>
              <a:pPr/>
              <a:t>11</a:t>
            </a:fld>
            <a:endParaRPr lang="el-GR"/>
          </a:p>
        </p:txBody>
      </p:sp>
    </p:spTree>
    <p:extLst>
      <p:ext uri="{BB962C8B-B14F-4D97-AF65-F5344CB8AC3E}">
        <p14:creationId xmlns:p14="http://schemas.microsoft.com/office/powerpoint/2010/main" val="1522781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7" name="Rectangle 86">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Rectangle 88">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9143999"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Rectangle 90">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642"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 name="Rectangle 92">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
            <a:ext cx="9144001"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D38DA65E-0682-AE31-910C-B538C8411F6C}"/>
              </a:ext>
            </a:extLst>
          </p:cNvPr>
          <p:cNvSpPr>
            <a:spLocks noGrp="1"/>
          </p:cNvSpPr>
          <p:nvPr>
            <p:ph type="title"/>
          </p:nvPr>
        </p:nvSpPr>
        <p:spPr>
          <a:xfrm>
            <a:off x="524784" y="248038"/>
            <a:ext cx="5297791" cy="1159200"/>
          </a:xfrm>
        </p:spPr>
        <p:txBody>
          <a:bodyPr vert="horz" lIns="91440" tIns="45720" rIns="91440" bIns="45720" rtlCol="0" anchor="ctr">
            <a:normAutofit/>
          </a:bodyPr>
          <a:lstStyle/>
          <a:p>
            <a:r>
              <a:rPr lang="en-US" sz="3500" kern="1200" dirty="0">
                <a:solidFill>
                  <a:srgbClr val="FFFFFF"/>
                </a:solidFill>
                <a:latin typeface="Book Antiqua" panose="02040602050305030304" pitchFamily="18" charset="0"/>
              </a:rPr>
              <a:t>ΚΥΚΛΙΚΗ ΟΙΚΟΝΟΜΙΑ</a:t>
            </a:r>
            <a:br>
              <a:rPr lang="en-US" sz="3500" b="1" kern="1200" dirty="0">
                <a:solidFill>
                  <a:srgbClr val="FFFFFF"/>
                </a:solidFill>
                <a:latin typeface="Book Antiqua" panose="02040602050305030304" pitchFamily="18" charset="0"/>
              </a:rPr>
            </a:br>
            <a:endParaRPr lang="en-US" sz="3500" kern="1200" dirty="0">
              <a:solidFill>
                <a:srgbClr val="FFFFFF"/>
              </a:solidFill>
              <a:latin typeface="Book Antiqua" panose="02040602050305030304" pitchFamily="18" charset="0"/>
            </a:endParaRPr>
          </a:p>
        </p:txBody>
      </p:sp>
      <p:pic>
        <p:nvPicPr>
          <p:cNvPr id="6" name="Εικόνα 5">
            <a:extLst>
              <a:ext uri="{FF2B5EF4-FFF2-40B4-BE49-F238E27FC236}">
                <a16:creationId xmlns:a16="http://schemas.microsoft.com/office/drawing/2014/main" id="{2CA95EB8-0648-C102-7672-3A3986666399}"/>
              </a:ext>
            </a:extLst>
          </p:cNvPr>
          <p:cNvPicPr>
            <a:picLocks noChangeAspect="1"/>
          </p:cNvPicPr>
          <p:nvPr/>
        </p:nvPicPr>
        <p:blipFill>
          <a:blip r:embed="rId2"/>
          <a:stretch>
            <a:fillRect/>
          </a:stretch>
        </p:blipFill>
        <p:spPr>
          <a:xfrm>
            <a:off x="861865" y="1667563"/>
            <a:ext cx="7918150" cy="4750890"/>
          </a:xfrm>
          <a:prstGeom prst="rect">
            <a:avLst/>
          </a:prstGeom>
        </p:spPr>
      </p:pic>
      <p:sp>
        <p:nvSpPr>
          <p:cNvPr id="8" name="TextBox 7">
            <a:extLst>
              <a:ext uri="{FF2B5EF4-FFF2-40B4-BE49-F238E27FC236}">
                <a16:creationId xmlns:a16="http://schemas.microsoft.com/office/drawing/2014/main" id="{B3E4BDA1-EA29-EC72-E8A2-2A841955E1F2}"/>
              </a:ext>
            </a:extLst>
          </p:cNvPr>
          <p:cNvSpPr txBox="1"/>
          <p:nvPr/>
        </p:nvSpPr>
        <p:spPr>
          <a:xfrm>
            <a:off x="6822489" y="6418453"/>
            <a:ext cx="195752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Πηγή εικόνας: ΕΚΤ</a:t>
            </a:r>
          </a:p>
        </p:txBody>
      </p:sp>
      <p:sp>
        <p:nvSpPr>
          <p:cNvPr id="3" name="Θέση αριθμού διαφάνειας 2">
            <a:extLst>
              <a:ext uri="{FF2B5EF4-FFF2-40B4-BE49-F238E27FC236}">
                <a16:creationId xmlns:a16="http://schemas.microsoft.com/office/drawing/2014/main" id="{07B45482-F1BD-9116-CE01-51B22B8DD368}"/>
              </a:ext>
            </a:extLst>
          </p:cNvPr>
          <p:cNvSpPr>
            <a:spLocks noGrp="1"/>
          </p:cNvSpPr>
          <p:nvPr>
            <p:ph type="sldNum" sz="quarter" idx="12"/>
          </p:nvPr>
        </p:nvSpPr>
        <p:spPr/>
        <p:txBody>
          <a:bodyPr/>
          <a:lstStyle/>
          <a:p>
            <a:fld id="{2E7D50C4-7CA5-4A6B-A320-5A097B385CC0}" type="slidenum">
              <a:rPr lang="el-GR" smtClean="0"/>
              <a:t>12</a:t>
            </a:fld>
            <a:endParaRPr lang="el-GR"/>
          </a:p>
        </p:txBody>
      </p:sp>
    </p:spTree>
    <p:extLst>
      <p:ext uri="{BB962C8B-B14F-4D97-AF65-F5344CB8AC3E}">
        <p14:creationId xmlns:p14="http://schemas.microsoft.com/office/powerpoint/2010/main" val="878303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Rectangle 2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011511C8-D306-12C9-5077-E90420E976B0}"/>
              </a:ext>
            </a:extLst>
          </p:cNvPr>
          <p:cNvSpPr>
            <a:spLocks noGrp="1"/>
          </p:cNvSpPr>
          <p:nvPr>
            <p:ph type="title"/>
          </p:nvPr>
        </p:nvSpPr>
        <p:spPr>
          <a:xfrm>
            <a:off x="350041" y="586855"/>
            <a:ext cx="2401025" cy="3387497"/>
          </a:xfrm>
        </p:spPr>
        <p:txBody>
          <a:bodyPr anchor="b">
            <a:normAutofit/>
          </a:bodyPr>
          <a:lstStyle/>
          <a:p>
            <a:pPr algn="r">
              <a:lnSpc>
                <a:spcPct val="200000"/>
              </a:lnSpc>
            </a:pPr>
            <a:br>
              <a:rPr lang="el-GR" sz="1900" b="0" i="0" u="none" strike="noStrike" baseline="0">
                <a:solidFill>
                  <a:srgbClr val="FFFFFF"/>
                </a:solidFill>
                <a:latin typeface="+mn-lt"/>
              </a:rPr>
            </a:br>
            <a:r>
              <a:rPr kumimoji="0" lang="el-GR" sz="2000" b="1" i="0" u="none" strike="noStrike" kern="1200" cap="none" spc="0" normalizeH="0" baseline="0" noProof="0">
                <a:ln>
                  <a:noFill/>
                </a:ln>
                <a:solidFill>
                  <a:srgbClr val="FFFFFF"/>
                </a:solidFill>
                <a:effectLst/>
                <a:uLnTx/>
                <a:uFillTx/>
                <a:latin typeface="+mn-lt"/>
              </a:rPr>
              <a:t>Κυκλική οικονομία </a:t>
            </a:r>
            <a:br>
              <a:rPr kumimoji="0" lang="el-GR" sz="2000" b="0" i="0" u="none" strike="noStrike" kern="1200" cap="none" spc="0" normalizeH="0" baseline="0" noProof="0">
                <a:ln>
                  <a:noFill/>
                </a:ln>
                <a:solidFill>
                  <a:srgbClr val="FFFFFF"/>
                </a:solidFill>
                <a:effectLst/>
                <a:uLnTx/>
                <a:uFillTx/>
                <a:latin typeface="+mn-lt"/>
              </a:rPr>
            </a:br>
            <a:r>
              <a:rPr kumimoji="0" lang="el-GR" sz="2000" b="1" i="0" u="none" strike="noStrike" kern="1200" cap="none" spc="0" normalizeH="0" baseline="0" noProof="0">
                <a:ln>
                  <a:noFill/>
                </a:ln>
                <a:solidFill>
                  <a:srgbClr val="FFFFFF"/>
                </a:solidFill>
                <a:effectLst/>
                <a:uLnTx/>
                <a:uFillTx/>
                <a:latin typeface="+mn-lt"/>
              </a:rPr>
              <a:t>&amp; αγροδιατροφικός τομέας</a:t>
            </a:r>
            <a:endParaRPr lang="el-GR" sz="1900" dirty="0">
              <a:solidFill>
                <a:srgbClr val="FFFFFF"/>
              </a:solidFill>
              <a:latin typeface="+mn-lt"/>
            </a:endParaRPr>
          </a:p>
        </p:txBody>
      </p:sp>
      <p:sp>
        <p:nvSpPr>
          <p:cNvPr id="3" name="Θέση περιεχομένου 2">
            <a:extLst>
              <a:ext uri="{FF2B5EF4-FFF2-40B4-BE49-F238E27FC236}">
                <a16:creationId xmlns:a16="http://schemas.microsoft.com/office/drawing/2014/main" id="{14B64D21-CE8D-B4BA-4136-BA9E953FF7FB}"/>
              </a:ext>
            </a:extLst>
          </p:cNvPr>
          <p:cNvSpPr>
            <a:spLocks noGrp="1"/>
          </p:cNvSpPr>
          <p:nvPr>
            <p:ph idx="1"/>
          </p:nvPr>
        </p:nvSpPr>
        <p:spPr>
          <a:xfrm>
            <a:off x="3607693" y="649480"/>
            <a:ext cx="4959257" cy="5955506"/>
          </a:xfrm>
        </p:spPr>
        <p:txBody>
          <a:bodyPr anchor="ctr">
            <a:normAutofit fontScale="92500"/>
          </a:bodyPr>
          <a:lstStyle/>
          <a:p>
            <a:pPr marL="0" indent="0" algn="ctr">
              <a:buNone/>
            </a:pPr>
            <a:r>
              <a:rPr lang="el-GR" sz="1800" b="1" dirty="0">
                <a:ea typeface="Calibri" panose="020F0502020204030204" pitchFamily="34" charset="0"/>
                <a:cs typeface="Calibri" panose="020F0502020204030204" pitchFamily="34" charset="0"/>
              </a:rPr>
              <a:t>Α</a:t>
            </a:r>
            <a:r>
              <a:rPr lang="el-GR" sz="1800" b="1" dirty="0">
                <a:effectLst/>
                <a:ea typeface="Calibri" panose="020F0502020204030204" pitchFamily="34" charset="0"/>
                <a:cs typeface="Calibri" panose="020F0502020204030204" pitchFamily="34" charset="0"/>
              </a:rPr>
              <a:t>πόβλητα της βιομηχανίας τροφίμων</a:t>
            </a:r>
          </a:p>
          <a:p>
            <a:pPr marL="0" indent="0">
              <a:buNone/>
            </a:pPr>
            <a:endParaRPr lang="el-GR" sz="1800" dirty="0">
              <a:effectLst/>
              <a:ea typeface="Calibri" panose="020F0502020204030204" pitchFamily="34" charset="0"/>
              <a:cs typeface="Calibri" panose="020F0502020204030204" pitchFamily="34" charset="0"/>
            </a:endParaRPr>
          </a:p>
          <a:p>
            <a:pPr>
              <a:lnSpc>
                <a:spcPct val="200000"/>
              </a:lnSpc>
            </a:pPr>
            <a:r>
              <a:rPr lang="el-GR" sz="1800" dirty="0">
                <a:effectLst/>
                <a:ea typeface="Times New Roman" panose="02020603050405020304" pitchFamily="18" charset="0"/>
                <a:cs typeface="Times New Roman" panose="02020603050405020304" pitchFamily="18" charset="0"/>
              </a:rPr>
              <a:t>Απόβλητα Βιομηχανίας γαλακτοκομικών προϊόντων</a:t>
            </a:r>
          </a:p>
          <a:p>
            <a:pPr>
              <a:lnSpc>
                <a:spcPct val="200000"/>
              </a:lnSpc>
            </a:pPr>
            <a:r>
              <a:rPr lang="el-GR" sz="1800" dirty="0">
                <a:effectLst/>
                <a:ea typeface="Times New Roman" panose="02020603050405020304" pitchFamily="18" charset="0"/>
                <a:cs typeface="Times New Roman" panose="02020603050405020304" pitchFamily="18" charset="0"/>
              </a:rPr>
              <a:t>Απόβλητα Βιομηχανίας ζάχαρης </a:t>
            </a:r>
          </a:p>
          <a:p>
            <a:pPr>
              <a:lnSpc>
                <a:spcPct val="200000"/>
              </a:lnSpc>
            </a:pPr>
            <a:r>
              <a:rPr lang="el-GR" sz="1800" dirty="0">
                <a:effectLst/>
                <a:ea typeface="Times New Roman" panose="02020603050405020304" pitchFamily="18" charset="0"/>
                <a:cs typeface="Times New Roman" panose="02020603050405020304" pitchFamily="18" charset="0"/>
              </a:rPr>
              <a:t>Απόβλητα φυτικής παραγωγής και μαζικής εστίασης</a:t>
            </a:r>
            <a:endParaRPr lang="el-GR" sz="1800" dirty="0">
              <a:ea typeface="Times New Roman" panose="02020603050405020304" pitchFamily="18" charset="0"/>
              <a:cs typeface="Times New Roman" panose="02020603050405020304" pitchFamily="18" charset="0"/>
            </a:endParaRPr>
          </a:p>
          <a:p>
            <a:pPr>
              <a:lnSpc>
                <a:spcPct val="200000"/>
              </a:lnSpc>
            </a:pPr>
            <a:r>
              <a:rPr lang="el-GR" sz="1800" dirty="0">
                <a:effectLst/>
                <a:ea typeface="Times New Roman" panose="02020603050405020304" pitchFamily="18" charset="0"/>
                <a:cs typeface="Times New Roman" panose="02020603050405020304" pitchFamily="18" charset="0"/>
              </a:rPr>
              <a:t>Απόβλητα ζωικής παραγωγής</a:t>
            </a:r>
          </a:p>
          <a:p>
            <a:pPr>
              <a:lnSpc>
                <a:spcPct val="200000"/>
              </a:lnSpc>
            </a:pPr>
            <a:r>
              <a:rPr lang="el-GR" sz="1800" dirty="0">
                <a:ea typeface="Calibri" panose="020F0502020204030204" pitchFamily="34" charset="0"/>
                <a:cs typeface="Calibri" panose="020F0502020204030204" pitchFamily="34" charset="0"/>
              </a:rPr>
              <a:t>Α</a:t>
            </a:r>
            <a:r>
              <a:rPr lang="el-GR" sz="1800" dirty="0">
                <a:effectLst/>
                <a:ea typeface="Calibri" panose="020F0502020204030204" pitchFamily="34" charset="0"/>
                <a:cs typeface="Calibri" panose="020F0502020204030204" pitchFamily="34" charset="0"/>
              </a:rPr>
              <a:t>πόβλητα από  έκθλιψη </a:t>
            </a:r>
            <a:r>
              <a:rPr lang="el-GR" sz="1800" dirty="0" err="1">
                <a:effectLst/>
                <a:ea typeface="Calibri" panose="020F0502020204030204" pitchFamily="34" charset="0"/>
                <a:cs typeface="Calibri" panose="020F0502020204030204" pitchFamily="34" charset="0"/>
              </a:rPr>
              <a:t>ελαιούχων</a:t>
            </a:r>
            <a:r>
              <a:rPr lang="el-GR" sz="1800" dirty="0">
                <a:effectLst/>
                <a:ea typeface="Calibri" panose="020F0502020204030204" pitchFamily="34" charset="0"/>
                <a:cs typeface="Calibri" panose="020F0502020204030204" pitchFamily="34" charset="0"/>
              </a:rPr>
              <a:t> σπόρων</a:t>
            </a:r>
            <a:endParaRPr lang="el-GR" sz="1800" dirty="0">
              <a:effectLst/>
              <a:ea typeface="Calibri" panose="020F0502020204030204" pitchFamily="34" charset="0"/>
              <a:cs typeface="Times New Roman" panose="02020603050405020304" pitchFamily="18" charset="0"/>
            </a:endParaRPr>
          </a:p>
          <a:p>
            <a:pPr>
              <a:lnSpc>
                <a:spcPct val="200000"/>
              </a:lnSpc>
            </a:pPr>
            <a:r>
              <a:rPr lang="el-GR" sz="1800" dirty="0">
                <a:effectLst/>
                <a:ea typeface="Times New Roman" panose="02020603050405020304" pitchFamily="18" charset="0"/>
                <a:cs typeface="Times New Roman" panose="02020603050405020304" pitchFamily="18" charset="0"/>
              </a:rPr>
              <a:t>Απόβλητα Βιομηχανίας αλκοολούχων ποτών</a:t>
            </a:r>
            <a:endParaRPr lang="el-GR" sz="1800" dirty="0">
              <a:effectLst/>
              <a:ea typeface="Calibri" panose="020F0502020204030204" pitchFamily="34" charset="0"/>
            </a:endParaRPr>
          </a:p>
          <a:p>
            <a:pPr>
              <a:lnSpc>
                <a:spcPct val="200000"/>
              </a:lnSpc>
            </a:pPr>
            <a:r>
              <a:rPr lang="el-GR" sz="1800" dirty="0">
                <a:effectLst/>
                <a:ea typeface="Times New Roman" panose="02020603050405020304" pitchFamily="18" charset="0"/>
                <a:cs typeface="Times New Roman" panose="02020603050405020304" pitchFamily="18" charset="0"/>
              </a:rPr>
              <a:t>Απόβλητα Βιομηχανίας ζύθου </a:t>
            </a:r>
          </a:p>
        </p:txBody>
      </p:sp>
      <p:sp>
        <p:nvSpPr>
          <p:cNvPr id="4" name="Θέση αριθμού διαφάνειας 3">
            <a:extLst>
              <a:ext uri="{FF2B5EF4-FFF2-40B4-BE49-F238E27FC236}">
                <a16:creationId xmlns:a16="http://schemas.microsoft.com/office/drawing/2014/main" id="{930A4323-E7BA-E9D2-51D1-B4023826C97F}"/>
              </a:ext>
            </a:extLst>
          </p:cNvPr>
          <p:cNvSpPr>
            <a:spLocks noGrp="1"/>
          </p:cNvSpPr>
          <p:nvPr>
            <p:ph type="sldNum" sz="quarter" idx="12"/>
          </p:nvPr>
        </p:nvSpPr>
        <p:spPr/>
        <p:txBody>
          <a:bodyPr/>
          <a:lstStyle/>
          <a:p>
            <a:fld id="{2E7D50C4-7CA5-4A6B-A320-5A097B385CC0}" type="slidenum">
              <a:rPr lang="el-GR" smtClean="0"/>
              <a:t>13</a:t>
            </a:fld>
            <a:endParaRPr lang="el-GR"/>
          </a:p>
        </p:txBody>
      </p:sp>
    </p:spTree>
    <p:extLst>
      <p:ext uri="{BB962C8B-B14F-4D97-AF65-F5344CB8AC3E}">
        <p14:creationId xmlns:p14="http://schemas.microsoft.com/office/powerpoint/2010/main" val="4051385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Rectangle 2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011511C8-D306-12C9-5077-E90420E976B0}"/>
              </a:ext>
            </a:extLst>
          </p:cNvPr>
          <p:cNvSpPr>
            <a:spLocks noGrp="1"/>
          </p:cNvSpPr>
          <p:nvPr>
            <p:ph type="title"/>
          </p:nvPr>
        </p:nvSpPr>
        <p:spPr>
          <a:xfrm>
            <a:off x="350041" y="586855"/>
            <a:ext cx="2401025" cy="3387497"/>
          </a:xfrm>
        </p:spPr>
        <p:txBody>
          <a:bodyPr anchor="b">
            <a:normAutofit/>
          </a:bodyPr>
          <a:lstStyle/>
          <a:p>
            <a:pPr algn="r">
              <a:lnSpc>
                <a:spcPct val="200000"/>
              </a:lnSpc>
            </a:pPr>
            <a:br>
              <a:rPr lang="el-GR" sz="1900" b="0" i="0" u="none" strike="noStrike" baseline="0" dirty="0">
                <a:solidFill>
                  <a:srgbClr val="FFFFFF"/>
                </a:solidFill>
                <a:latin typeface="+mn-lt"/>
              </a:rPr>
            </a:br>
            <a:r>
              <a:rPr kumimoji="0" lang="el-GR" sz="2000" b="1" i="0" u="none" strike="noStrike" kern="1200" cap="none" spc="0" normalizeH="0" baseline="0" noProof="0" dirty="0">
                <a:ln>
                  <a:noFill/>
                </a:ln>
                <a:solidFill>
                  <a:srgbClr val="FFFFFF"/>
                </a:solidFill>
                <a:effectLst/>
                <a:uLnTx/>
                <a:uFillTx/>
                <a:latin typeface="+mn-lt"/>
              </a:rPr>
              <a:t>Κυκλική οικονομία </a:t>
            </a:r>
            <a:br>
              <a:rPr kumimoji="0" lang="el-GR" sz="2000" b="0" i="0" u="none" strike="noStrike" kern="1200" cap="none" spc="0" normalizeH="0" baseline="0" noProof="0" dirty="0">
                <a:ln>
                  <a:noFill/>
                </a:ln>
                <a:solidFill>
                  <a:srgbClr val="FFFFFF"/>
                </a:solidFill>
                <a:effectLst/>
                <a:uLnTx/>
                <a:uFillTx/>
                <a:latin typeface="+mn-lt"/>
              </a:rPr>
            </a:br>
            <a:r>
              <a:rPr kumimoji="0" lang="el-GR" sz="2000" b="1" i="0" u="none" strike="noStrike" kern="1200" cap="none" spc="0" normalizeH="0" baseline="0" noProof="0" dirty="0">
                <a:ln>
                  <a:noFill/>
                </a:ln>
                <a:solidFill>
                  <a:srgbClr val="FFFFFF"/>
                </a:solidFill>
                <a:effectLst/>
                <a:uLnTx/>
                <a:uFillTx/>
                <a:latin typeface="+mn-lt"/>
              </a:rPr>
              <a:t>&amp; </a:t>
            </a:r>
            <a:r>
              <a:rPr kumimoji="0" lang="el-GR" sz="2000" b="1" i="0" u="none" strike="noStrike" kern="1200" cap="none" spc="0" normalizeH="0" baseline="0" noProof="0" dirty="0" err="1">
                <a:ln>
                  <a:noFill/>
                </a:ln>
                <a:solidFill>
                  <a:srgbClr val="FFFFFF"/>
                </a:solidFill>
                <a:effectLst/>
                <a:uLnTx/>
                <a:uFillTx/>
                <a:latin typeface="+mn-lt"/>
              </a:rPr>
              <a:t>αγροδιατροφικός</a:t>
            </a:r>
            <a:r>
              <a:rPr kumimoji="0" lang="el-GR" sz="2000" b="1" i="0" u="none" strike="noStrike" kern="1200" cap="none" spc="0" normalizeH="0" baseline="0" noProof="0" dirty="0">
                <a:ln>
                  <a:noFill/>
                </a:ln>
                <a:solidFill>
                  <a:srgbClr val="FFFFFF"/>
                </a:solidFill>
                <a:effectLst/>
                <a:uLnTx/>
                <a:uFillTx/>
                <a:latin typeface="+mn-lt"/>
              </a:rPr>
              <a:t> τομέας</a:t>
            </a:r>
            <a:endParaRPr lang="el-GR" sz="1900" dirty="0">
              <a:solidFill>
                <a:srgbClr val="FFFFFF"/>
              </a:solidFill>
              <a:latin typeface="+mn-lt"/>
            </a:endParaRPr>
          </a:p>
        </p:txBody>
      </p:sp>
      <p:sp>
        <p:nvSpPr>
          <p:cNvPr id="3" name="Θέση περιεχομένου 2">
            <a:extLst>
              <a:ext uri="{FF2B5EF4-FFF2-40B4-BE49-F238E27FC236}">
                <a16:creationId xmlns:a16="http://schemas.microsoft.com/office/drawing/2014/main" id="{14B64D21-CE8D-B4BA-4136-BA9E953FF7FB}"/>
              </a:ext>
            </a:extLst>
          </p:cNvPr>
          <p:cNvSpPr>
            <a:spLocks noGrp="1"/>
          </p:cNvSpPr>
          <p:nvPr>
            <p:ph idx="1"/>
          </p:nvPr>
        </p:nvSpPr>
        <p:spPr>
          <a:xfrm>
            <a:off x="3607693" y="586854"/>
            <a:ext cx="4684051" cy="2635739"/>
          </a:xfrm>
        </p:spPr>
        <p:txBody>
          <a:bodyPr anchor="ctr">
            <a:normAutofit fontScale="85000" lnSpcReduction="20000"/>
          </a:bodyPr>
          <a:lstStyle/>
          <a:p>
            <a:pPr marL="0" indent="0" algn="ctr">
              <a:buNone/>
            </a:pPr>
            <a:r>
              <a:rPr lang="el-GR" sz="2300" b="1" dirty="0">
                <a:ea typeface="Calibri" panose="020F0502020204030204" pitchFamily="34" charset="0"/>
                <a:cs typeface="Calibri" panose="020F0502020204030204" pitchFamily="34" charset="0"/>
              </a:rPr>
              <a:t>Α</a:t>
            </a:r>
            <a:r>
              <a:rPr lang="el-GR" sz="2300" b="1" dirty="0">
                <a:effectLst/>
                <a:ea typeface="Calibri" panose="020F0502020204030204" pitchFamily="34" charset="0"/>
                <a:cs typeface="Calibri" panose="020F0502020204030204" pitchFamily="34" charset="0"/>
              </a:rPr>
              <a:t>πόβλητα της βιομηχανίας τροφίμων</a:t>
            </a:r>
            <a:endParaRPr lang="en-US" sz="2300" b="1" dirty="0">
              <a:effectLst/>
              <a:ea typeface="Calibri" panose="020F0502020204030204" pitchFamily="34" charset="0"/>
              <a:cs typeface="Calibri" panose="020F0502020204030204" pitchFamily="34" charset="0"/>
            </a:endParaRPr>
          </a:p>
          <a:p>
            <a:pPr marL="0" indent="0" algn="ctr">
              <a:buNone/>
            </a:pPr>
            <a:endParaRPr lang="el-GR" sz="1800" b="1" dirty="0">
              <a:effectLst/>
              <a:ea typeface="Calibri" panose="020F0502020204030204" pitchFamily="34" charset="0"/>
              <a:cs typeface="Calibri" panose="020F0502020204030204" pitchFamily="34" charset="0"/>
            </a:endParaRPr>
          </a:p>
          <a:p>
            <a:pPr>
              <a:lnSpc>
                <a:spcPct val="120000"/>
              </a:lnSpc>
            </a:pPr>
            <a:r>
              <a:rPr lang="el-GR" sz="2100" dirty="0">
                <a:ea typeface="Calibri" panose="020F0502020204030204" pitchFamily="34" charset="0"/>
                <a:cs typeface="Calibri" panose="020F0502020204030204" pitchFamily="34" charset="0"/>
              </a:rPr>
              <a:t>Παράγονται σε τεράστιες ποσότητες κάθε χρόνο</a:t>
            </a:r>
          </a:p>
          <a:p>
            <a:pPr>
              <a:lnSpc>
                <a:spcPct val="120000"/>
              </a:lnSpc>
            </a:pPr>
            <a:r>
              <a:rPr lang="el-GR" sz="2100" dirty="0">
                <a:effectLst/>
                <a:ea typeface="Calibri" panose="020F0502020204030204" pitchFamily="34" charset="0"/>
                <a:cs typeface="Calibri" panose="020F0502020204030204" pitchFamily="34" charset="0"/>
              </a:rPr>
              <a:t>Δύσκολη η αποδόμηση τους από </a:t>
            </a:r>
            <a:r>
              <a:rPr lang="el-GR" sz="2100" dirty="0">
                <a:ea typeface="Calibri" panose="020F0502020204030204" pitchFamily="34" charset="0"/>
                <a:cs typeface="Calibri" panose="020F0502020204030204" pitchFamily="34" charset="0"/>
              </a:rPr>
              <a:t>το περιβάλλον (πχ τυρόγαλο που έχει υψηλό </a:t>
            </a:r>
            <a:r>
              <a:rPr lang="en-US" sz="2100" dirty="0">
                <a:ea typeface="Calibri" panose="020F0502020204030204" pitchFamily="34" charset="0"/>
                <a:cs typeface="Calibri" panose="020F0502020204030204" pitchFamily="34" charset="0"/>
              </a:rPr>
              <a:t>COD </a:t>
            </a:r>
            <a:r>
              <a:rPr lang="el-GR" sz="2100" dirty="0">
                <a:ea typeface="Calibri" panose="020F0502020204030204" pitchFamily="34" charset="0"/>
                <a:cs typeface="Calibri" panose="020F0502020204030204" pitchFamily="34" charset="0"/>
              </a:rPr>
              <a:t>και </a:t>
            </a:r>
            <a:r>
              <a:rPr lang="en-US" sz="2100" dirty="0">
                <a:ea typeface="Calibri" panose="020F0502020204030204" pitchFamily="34" charset="0"/>
                <a:cs typeface="Calibri" panose="020F0502020204030204" pitchFamily="34" charset="0"/>
              </a:rPr>
              <a:t>BOD</a:t>
            </a:r>
            <a:r>
              <a:rPr lang="el-GR" sz="2100" dirty="0">
                <a:ea typeface="Calibri" panose="020F0502020204030204" pitchFamily="34" charset="0"/>
                <a:cs typeface="Calibri" panose="020F0502020204030204" pitchFamily="34" charset="0"/>
              </a:rPr>
              <a:t>)</a:t>
            </a:r>
          </a:p>
          <a:p>
            <a:pPr>
              <a:lnSpc>
                <a:spcPct val="120000"/>
              </a:lnSpc>
            </a:pPr>
            <a:r>
              <a:rPr lang="el-GR" sz="2100" dirty="0">
                <a:ea typeface="Calibri" panose="020F0502020204030204" pitchFamily="34" charset="0"/>
                <a:cs typeface="Calibri" panose="020F0502020204030204" pitchFamily="34" charset="0"/>
              </a:rPr>
              <a:t>Καταλήγουν σε χωματερές</a:t>
            </a:r>
            <a:endParaRPr lang="el-GR" sz="2100" dirty="0">
              <a:effectLst/>
              <a:ea typeface="Calibri" panose="020F0502020204030204" pitchFamily="34" charset="0"/>
              <a:cs typeface="Calibri" panose="020F0502020204030204" pitchFamily="34" charset="0"/>
            </a:endParaRPr>
          </a:p>
          <a:p>
            <a:pPr marL="0" indent="0">
              <a:buNone/>
            </a:pPr>
            <a:endParaRPr lang="el-GR" sz="1800" dirty="0">
              <a:effectLst/>
              <a:ea typeface="Calibri" panose="020F0502020204030204" pitchFamily="34" charset="0"/>
              <a:cs typeface="Calibri" panose="020F0502020204030204" pitchFamily="34" charset="0"/>
            </a:endParaRPr>
          </a:p>
        </p:txBody>
      </p:sp>
      <p:sp>
        <p:nvSpPr>
          <p:cNvPr id="6" name="Θέση περιεχομένου 2">
            <a:extLst>
              <a:ext uri="{FF2B5EF4-FFF2-40B4-BE49-F238E27FC236}">
                <a16:creationId xmlns:a16="http://schemas.microsoft.com/office/drawing/2014/main" id="{25902ACF-68F5-E575-A067-04FBBA7DA2A2}"/>
              </a:ext>
            </a:extLst>
          </p:cNvPr>
          <p:cNvSpPr txBox="1">
            <a:spLocks/>
          </p:cNvSpPr>
          <p:nvPr/>
        </p:nvSpPr>
        <p:spPr>
          <a:xfrm>
            <a:off x="3607693" y="3419317"/>
            <a:ext cx="4879359" cy="339873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1900" b="1" i="0" u="none" strike="noStrike" kern="120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Αξιοποίηση αποβλήτων </a:t>
            </a:r>
            <a:endParaRPr kumimoji="0" lang="en-US" sz="1900" b="1" i="0" u="none" strike="noStrike" kern="120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l-GR" sz="1800" b="0" i="0" u="none" strike="noStrike" kern="120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1800" b="0" i="0" u="none" strike="noStrike" kern="120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 </a:t>
            </a:r>
            <a:r>
              <a:rPr kumimoji="0" lang="el-GR" sz="1800" b="1" i="0" u="none" strike="noStrike" kern="120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Ανάκτηση χημικών προϊόντων</a:t>
            </a:r>
          </a:p>
          <a:p>
            <a:pPr marL="685800" marR="0" lvl="1" indent="-228600" algn="just"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l-GR" sz="1800" b="0" i="0" u="none" strike="noStrike" kern="120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Ανάκτηση οργανικών οξέων</a:t>
            </a:r>
          </a:p>
          <a:p>
            <a:pPr marL="685800" marR="0" lvl="1" indent="-228600" algn="just"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x-none" sz="1800" b="0" i="0" u="none" strike="noStrike" kern="1200" cap="none" spc="0" normalizeH="0" baseline="0" noProof="0" dirty="0">
                <a:ln>
                  <a:noFill/>
                </a:ln>
                <a:solidFill>
                  <a:prstClr val="black"/>
                </a:solidFill>
                <a:effectLst/>
                <a:uLnTx/>
                <a:uFillTx/>
              </a:rPr>
              <a:t>Ανάκτηση σακχάρων</a:t>
            </a:r>
            <a:endParaRPr kumimoji="0" lang="el-GR" sz="1800" b="0" i="0" u="none" strike="noStrike" kern="1200" cap="none" spc="0" normalizeH="0" baseline="0" noProof="0" dirty="0">
              <a:ln>
                <a:noFill/>
              </a:ln>
              <a:solidFill>
                <a:prstClr val="black"/>
              </a:solidFill>
              <a:effectLst/>
              <a:uLnTx/>
              <a:uFillTx/>
            </a:endParaRPr>
          </a:p>
          <a:p>
            <a:pPr marL="685800" marR="0" lvl="1" indent="-228600" algn="just"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l-GR" sz="1800" b="0" i="0" u="none" strike="noStrike" kern="120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Ανάκτηση φυτικών ινών </a:t>
            </a:r>
          </a:p>
          <a:p>
            <a:pPr marL="685800" marR="0" lvl="1" indent="-228600" algn="just"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l-GR" sz="1800" b="0" i="0" u="none" strike="noStrike" kern="120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Ανάκτηση υπολοίπων συστατικών</a:t>
            </a:r>
          </a:p>
          <a:p>
            <a:pPr marL="0" marR="0" lvl="0" indent="0" algn="just" defTabSz="914400" rtl="0" eaLnBrk="1" fontAlgn="auto" latinLnBrk="0" hangingPunct="1">
              <a:lnSpc>
                <a:spcPct val="90000"/>
              </a:lnSpc>
              <a:spcBef>
                <a:spcPts val="1000"/>
              </a:spcBef>
              <a:spcAft>
                <a:spcPts val="0"/>
              </a:spcAft>
              <a:buClrTx/>
              <a:buSzTx/>
              <a:buNone/>
              <a:tabLst/>
              <a:defRPr/>
            </a:pPr>
            <a:endParaRPr kumimoji="0" lang="el-GR" sz="1800" b="0" i="0" u="none" strike="noStrike" kern="1200" cap="none" spc="0" normalizeH="0" baseline="0" noProof="0" dirty="0">
              <a:ln>
                <a:noFill/>
              </a:ln>
              <a:solidFill>
                <a:prstClr val="black"/>
              </a:solidFill>
              <a:effectLst/>
              <a:uLnTx/>
              <a:uFillTx/>
              <a:cs typeface="Times New Roman" panose="02020603050405020304" pitchFamily="18" charset="0"/>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1800" b="1" i="0" u="none" strike="noStrike" kern="120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Παραγωγή νέων προϊόντων (βιοκαύσιμα, ζωοτροφές κλπ.)</a:t>
            </a:r>
          </a:p>
        </p:txBody>
      </p:sp>
      <p:sp>
        <p:nvSpPr>
          <p:cNvPr id="4" name="Θέση αριθμού διαφάνειας 3">
            <a:extLst>
              <a:ext uri="{FF2B5EF4-FFF2-40B4-BE49-F238E27FC236}">
                <a16:creationId xmlns:a16="http://schemas.microsoft.com/office/drawing/2014/main" id="{F97E9FEB-9D2D-332E-90EB-D05779118331}"/>
              </a:ext>
            </a:extLst>
          </p:cNvPr>
          <p:cNvSpPr>
            <a:spLocks noGrp="1"/>
          </p:cNvSpPr>
          <p:nvPr>
            <p:ph type="sldNum" sz="quarter" idx="12"/>
          </p:nvPr>
        </p:nvSpPr>
        <p:spPr/>
        <p:txBody>
          <a:bodyPr/>
          <a:lstStyle/>
          <a:p>
            <a:fld id="{2E7D50C4-7CA5-4A6B-A320-5A097B385CC0}" type="slidenum">
              <a:rPr lang="el-GR" smtClean="0"/>
              <a:t>14</a:t>
            </a:fld>
            <a:endParaRPr lang="el-GR"/>
          </a:p>
        </p:txBody>
      </p:sp>
    </p:spTree>
    <p:extLst>
      <p:ext uri="{BB962C8B-B14F-4D97-AF65-F5344CB8AC3E}">
        <p14:creationId xmlns:p14="http://schemas.microsoft.com/office/powerpoint/2010/main" val="3194510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 name="Rectangle 103">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 name="Rectangle 105">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8" name="Rectangle 10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0" name="Rectangle 109">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 name="Rectangle 111">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D38DA65E-0682-AE31-910C-B538C8411F6C}"/>
              </a:ext>
            </a:extLst>
          </p:cNvPr>
          <p:cNvSpPr>
            <a:spLocks noGrp="1"/>
          </p:cNvSpPr>
          <p:nvPr>
            <p:ph type="title"/>
          </p:nvPr>
        </p:nvSpPr>
        <p:spPr>
          <a:xfrm>
            <a:off x="1028699" y="294538"/>
            <a:ext cx="7421963" cy="1033669"/>
          </a:xfrm>
        </p:spPr>
        <p:txBody>
          <a:bodyPr>
            <a:normAutofit/>
          </a:bodyPr>
          <a:lstStyle/>
          <a:p>
            <a:r>
              <a:rPr lang="el-GR" sz="3200">
                <a:solidFill>
                  <a:srgbClr val="FFFFFF"/>
                </a:solidFill>
              </a:rPr>
              <a:t>ΚΥΚΛΙΚΗ ΟΙΚΟΝΟΜΙΑ</a:t>
            </a:r>
            <a:br>
              <a:rPr lang="el-GR" sz="3200" b="1">
                <a:solidFill>
                  <a:srgbClr val="FFFFFF"/>
                </a:solidFill>
              </a:rPr>
            </a:br>
            <a:endParaRPr lang="el-GR" sz="3200">
              <a:solidFill>
                <a:srgbClr val="FFFFFF"/>
              </a:solidFill>
            </a:endParaRPr>
          </a:p>
        </p:txBody>
      </p:sp>
      <p:graphicFrame>
        <p:nvGraphicFramePr>
          <p:cNvPr id="114" name="Θέση περιεχομένου 4">
            <a:extLst>
              <a:ext uri="{FF2B5EF4-FFF2-40B4-BE49-F238E27FC236}">
                <a16:creationId xmlns:a16="http://schemas.microsoft.com/office/drawing/2014/main" id="{7AE1A8E9-7ECE-8E31-161A-3F63C9C284BC}"/>
              </a:ext>
            </a:extLst>
          </p:cNvPr>
          <p:cNvGraphicFramePr>
            <a:graphicFrameLocks noGrp="1"/>
          </p:cNvGraphicFramePr>
          <p:nvPr>
            <p:ph idx="1"/>
            <p:extLst>
              <p:ext uri="{D42A27DB-BD31-4B8C-83A1-F6EECF244321}">
                <p14:modId xmlns:p14="http://schemas.microsoft.com/office/powerpoint/2010/main" val="1752607648"/>
              </p:ext>
            </p:extLst>
          </p:nvPr>
        </p:nvGraphicFramePr>
        <p:xfrm>
          <a:off x="1028699" y="2318197"/>
          <a:ext cx="7293023" cy="36833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Θέση αριθμού διαφάνειας 2">
            <a:extLst>
              <a:ext uri="{FF2B5EF4-FFF2-40B4-BE49-F238E27FC236}">
                <a16:creationId xmlns:a16="http://schemas.microsoft.com/office/drawing/2014/main" id="{A1510957-80EA-4CC3-6C0B-A72243100264}"/>
              </a:ext>
            </a:extLst>
          </p:cNvPr>
          <p:cNvSpPr>
            <a:spLocks noGrp="1"/>
          </p:cNvSpPr>
          <p:nvPr>
            <p:ph type="sldNum" sz="quarter" idx="12"/>
          </p:nvPr>
        </p:nvSpPr>
        <p:spPr/>
        <p:txBody>
          <a:bodyPr/>
          <a:lstStyle/>
          <a:p>
            <a:fld id="{2E7D50C4-7CA5-4A6B-A320-5A097B385CC0}" type="slidenum">
              <a:rPr lang="el-GR" smtClean="0"/>
              <a:t>15</a:t>
            </a:fld>
            <a:endParaRPr lang="el-GR"/>
          </a:p>
        </p:txBody>
      </p:sp>
    </p:spTree>
    <p:extLst>
      <p:ext uri="{BB962C8B-B14F-4D97-AF65-F5344CB8AC3E}">
        <p14:creationId xmlns:p14="http://schemas.microsoft.com/office/powerpoint/2010/main" val="60757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Εικόνα 8" descr="Εικόνα που περιέχει σανός, χλόη, φυτό, καλώδιο&#10;&#10;Περιγραφή που δημιουργήθηκε αυτόματα">
            <a:extLst>
              <a:ext uri="{FF2B5EF4-FFF2-40B4-BE49-F238E27FC236}">
                <a16:creationId xmlns:a16="http://schemas.microsoft.com/office/drawing/2014/main" id="{38CBE46E-56EF-9864-0265-4CCB95FA9102}"/>
              </a:ext>
            </a:extLst>
          </p:cNvPr>
          <p:cNvPicPr>
            <a:picLocks noChangeAspect="1"/>
          </p:cNvPicPr>
          <p:nvPr/>
        </p:nvPicPr>
        <p:blipFill rotWithShape="1">
          <a:blip r:embed="rId2">
            <a:extLst>
              <a:ext uri="{28A0092B-C50C-407E-A947-70E740481C1C}">
                <a14:useLocalDpi xmlns:a14="http://schemas.microsoft.com/office/drawing/2010/main" val="0"/>
              </a:ext>
            </a:extLst>
          </a:blip>
          <a:srcRect t="6838" r="19091" b="2253"/>
          <a:stretch/>
        </p:blipFill>
        <p:spPr>
          <a:xfrm>
            <a:off x="20" y="10"/>
            <a:ext cx="9143980" cy="6857990"/>
          </a:xfrm>
          <a:prstGeom prst="rect">
            <a:avLst/>
          </a:prstGeom>
        </p:spPr>
      </p:pic>
      <p:sp>
        <p:nvSpPr>
          <p:cNvPr id="25" name="Rectangle 24">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6"/>
            <a:ext cx="5398329"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F38D026-01E8-22F3-22AD-366CF6E011CE}"/>
              </a:ext>
            </a:extLst>
          </p:cNvPr>
          <p:cNvSpPr>
            <a:spLocks noGrp="1"/>
          </p:cNvSpPr>
          <p:nvPr>
            <p:ph type="title"/>
          </p:nvPr>
        </p:nvSpPr>
        <p:spPr>
          <a:xfrm>
            <a:off x="446103" y="640264"/>
            <a:ext cx="4964857" cy="522712"/>
          </a:xfrm>
        </p:spPr>
        <p:txBody>
          <a:bodyPr>
            <a:normAutofit fontScale="90000"/>
          </a:bodyPr>
          <a:lstStyle/>
          <a:p>
            <a:r>
              <a:rPr lang="el-GR" sz="3200" b="1" i="0" u="none" strike="noStrike" baseline="0" dirty="0">
                <a:latin typeface="Arial Narrow" panose="020B0606020202030204" pitchFamily="34" charset="0"/>
              </a:rPr>
              <a:t>Τύποι αποβλήτων τροφίμων</a:t>
            </a:r>
            <a:endParaRPr lang="el-GR" sz="3200" dirty="0"/>
          </a:p>
        </p:txBody>
      </p:sp>
      <p:sp>
        <p:nvSpPr>
          <p:cNvPr id="3" name="Θέση περιεχομένου 2">
            <a:extLst>
              <a:ext uri="{FF2B5EF4-FFF2-40B4-BE49-F238E27FC236}">
                <a16:creationId xmlns:a16="http://schemas.microsoft.com/office/drawing/2014/main" id="{245D9053-BF51-9426-1B57-49A22D8F645C}"/>
              </a:ext>
            </a:extLst>
          </p:cNvPr>
          <p:cNvSpPr>
            <a:spLocks noGrp="1"/>
          </p:cNvSpPr>
          <p:nvPr>
            <p:ph idx="1"/>
          </p:nvPr>
        </p:nvSpPr>
        <p:spPr>
          <a:xfrm>
            <a:off x="446103" y="1292714"/>
            <a:ext cx="5205411" cy="5054760"/>
          </a:xfrm>
        </p:spPr>
        <p:txBody>
          <a:bodyPr>
            <a:normAutofit fontScale="92500" lnSpcReduction="10000"/>
          </a:bodyPr>
          <a:lstStyle/>
          <a:p>
            <a:pPr marL="0" marR="29790" indent="0">
              <a:buNone/>
            </a:pPr>
            <a:r>
              <a:rPr lang="el-GR" sz="2000" b="1" i="1" u="none" strike="noStrike" baseline="0" dirty="0"/>
              <a:t>Φυτικά προϊόντα </a:t>
            </a:r>
            <a:endParaRPr lang="el-GR" sz="2000" b="1" i="0" u="none" strike="noStrike" baseline="0" dirty="0"/>
          </a:p>
          <a:p>
            <a:pPr marR="17940"/>
            <a:r>
              <a:rPr lang="el-GR" sz="2000" b="1" i="1" u="none" strike="noStrike" baseline="0" dirty="0"/>
              <a:t>Καλλιέργεια –αποθήκευση -μεταφορά </a:t>
            </a:r>
            <a:endParaRPr lang="el-GR" sz="2000" b="0" i="0" u="none" strike="noStrike" baseline="0" dirty="0"/>
          </a:p>
          <a:p>
            <a:pPr marL="0" marR="13390" indent="0">
              <a:buNone/>
            </a:pPr>
            <a:r>
              <a:rPr lang="el-GR" sz="2000" b="1" i="0" u="none" strike="noStrike" baseline="0" dirty="0"/>
              <a:t>Απώλειες λόγω μηχανικής καταπόνησης / διαρροές κατά τη συγκομιδή &amp; μεταφορά / απόρριψη λόγω υπερωρίμανσης</a:t>
            </a:r>
            <a:endParaRPr lang="el-GR" sz="2000" b="0" i="0" u="none" strike="noStrike" baseline="0" dirty="0"/>
          </a:p>
          <a:p>
            <a:pPr marR="58090"/>
            <a:r>
              <a:rPr lang="el-GR" sz="2000" b="1" i="0" u="none" strike="noStrike" baseline="0" dirty="0"/>
              <a:t>Επεξεργασία</a:t>
            </a:r>
            <a:endParaRPr lang="el-GR" sz="2000" b="0" i="0" u="none" strike="noStrike" baseline="0" dirty="0"/>
          </a:p>
          <a:p>
            <a:pPr marL="0" marR="4120" indent="0">
              <a:buNone/>
            </a:pPr>
            <a:r>
              <a:rPr lang="el-GR" sz="2000" b="1" i="0" u="none" strike="noStrike" baseline="0" dirty="0"/>
              <a:t>Απώλειες λόγω διαρροών &amp; αποσύνθεσης κατά τη βιομηχανική ή οικιακή επεξεργασία (π.χ. </a:t>
            </a:r>
            <a:r>
              <a:rPr lang="el-GR" sz="2000" b="1" i="0" u="none" strike="noStrike" baseline="0" dirty="0" err="1"/>
              <a:t>αποχύμωση</a:t>
            </a:r>
            <a:r>
              <a:rPr lang="el-GR" sz="2000" b="1" i="0" u="none" strike="noStrike" baseline="0" dirty="0"/>
              <a:t>, κονσερβοποίηση, μαγείρεμα, αποφλοίωση, τεμαχισμό, κλπ.)</a:t>
            </a:r>
            <a:endParaRPr lang="el-GR" sz="2000" b="0" i="0" u="none" strike="noStrike" baseline="0" dirty="0"/>
          </a:p>
          <a:p>
            <a:pPr marR="65290"/>
            <a:r>
              <a:rPr lang="el-GR" sz="2000" b="1" i="0" u="none" strike="noStrike" baseline="0" dirty="0"/>
              <a:t>Διανομή</a:t>
            </a:r>
            <a:endParaRPr lang="el-GR" sz="2000" b="0" i="0" u="none" strike="noStrike" baseline="0" dirty="0"/>
          </a:p>
          <a:p>
            <a:pPr marL="0" marR="2090" indent="0">
              <a:buNone/>
            </a:pPr>
            <a:r>
              <a:rPr lang="el-GR" sz="2000" b="1" i="0" u="none" strike="noStrike" baseline="0" dirty="0"/>
              <a:t>Απώλειες και απόβλητα κατά τη διανομή στην αγορά (σημεία χονδρικής και λιανικής πώλησης) </a:t>
            </a:r>
            <a:endParaRPr lang="el-GR" sz="2000" b="0" i="0" u="none" strike="noStrike" baseline="0" dirty="0"/>
          </a:p>
          <a:p>
            <a:pPr marR="58690"/>
            <a:r>
              <a:rPr lang="el-GR" sz="2000" b="1" i="0" u="none" strike="noStrike" baseline="0" dirty="0"/>
              <a:t>Κατανάλωση</a:t>
            </a:r>
            <a:endParaRPr lang="el-GR" sz="2000" b="0" i="0" u="none" strike="noStrike" baseline="0" dirty="0"/>
          </a:p>
          <a:p>
            <a:pPr marL="0" marR="10620" indent="0">
              <a:buNone/>
            </a:pPr>
            <a:r>
              <a:rPr lang="el-GR" sz="2000" b="1" i="0" u="none" strike="noStrike" baseline="0" dirty="0"/>
              <a:t>Απόβλητα κατά την κατανάλωση σε οικιακό επίπεδο</a:t>
            </a:r>
            <a:endParaRPr lang="el-GR" sz="2000" dirty="0"/>
          </a:p>
        </p:txBody>
      </p:sp>
      <p:sp>
        <p:nvSpPr>
          <p:cNvPr id="4" name="Θέση αριθμού διαφάνειας 3">
            <a:extLst>
              <a:ext uri="{FF2B5EF4-FFF2-40B4-BE49-F238E27FC236}">
                <a16:creationId xmlns:a16="http://schemas.microsoft.com/office/drawing/2014/main" id="{A9050295-0DBC-BB7B-0C84-A7AB1F84520D}"/>
              </a:ext>
            </a:extLst>
          </p:cNvPr>
          <p:cNvSpPr>
            <a:spLocks noGrp="1"/>
          </p:cNvSpPr>
          <p:nvPr>
            <p:ph type="sldNum" sz="quarter" idx="12"/>
          </p:nvPr>
        </p:nvSpPr>
        <p:spPr>
          <a:xfrm>
            <a:off x="6457950" y="6356350"/>
            <a:ext cx="2057400" cy="365125"/>
          </a:xfrm>
        </p:spPr>
        <p:txBody>
          <a:bodyPr>
            <a:normAutofit/>
          </a:bodyPr>
          <a:lstStyle/>
          <a:p>
            <a:pPr>
              <a:spcAft>
                <a:spcPts val="600"/>
              </a:spcAft>
            </a:pPr>
            <a:fld id="{2E7D50C4-7CA5-4A6B-A320-5A097B385CC0}" type="slidenum">
              <a:rPr lang="el-GR">
                <a:solidFill>
                  <a:srgbClr val="FFFFFF"/>
                </a:solidFill>
              </a:rPr>
              <a:pPr>
                <a:spcAft>
                  <a:spcPts val="600"/>
                </a:spcAft>
              </a:pPr>
              <a:t>16</a:t>
            </a:fld>
            <a:endParaRPr lang="el-GR">
              <a:solidFill>
                <a:srgbClr val="FFFFFF"/>
              </a:solidFill>
            </a:endParaRPr>
          </a:p>
        </p:txBody>
      </p:sp>
    </p:spTree>
    <p:extLst>
      <p:ext uri="{BB962C8B-B14F-4D97-AF65-F5344CB8AC3E}">
        <p14:creationId xmlns:p14="http://schemas.microsoft.com/office/powerpoint/2010/main" val="3389313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Εικόνα 5" descr="Εικόνα που περιέχει χλόη, θηλαστικό, υπαίθριος, μικρός&#10;&#10;Περιγραφή που δημιουργήθηκε αυτόματα">
            <a:extLst>
              <a:ext uri="{FF2B5EF4-FFF2-40B4-BE49-F238E27FC236}">
                <a16:creationId xmlns:a16="http://schemas.microsoft.com/office/drawing/2014/main" id="{73419591-6232-9F36-3933-83F7B547D2E5}"/>
              </a:ext>
            </a:extLst>
          </p:cNvPr>
          <p:cNvPicPr>
            <a:picLocks noChangeAspect="1"/>
          </p:cNvPicPr>
          <p:nvPr/>
        </p:nvPicPr>
        <p:blipFill rotWithShape="1">
          <a:blip r:embed="rId2">
            <a:extLst>
              <a:ext uri="{28A0092B-C50C-407E-A947-70E740481C1C}">
                <a14:useLocalDpi xmlns:a14="http://schemas.microsoft.com/office/drawing/2010/main" val="0"/>
              </a:ext>
            </a:extLst>
          </a:blip>
          <a:srcRect t="25824" r="9090" b="28835"/>
          <a:stretch/>
        </p:blipFill>
        <p:spPr>
          <a:xfrm>
            <a:off x="20" y="10"/>
            <a:ext cx="9143980" cy="6857990"/>
          </a:xfrm>
          <a:prstGeom prst="rect">
            <a:avLst/>
          </a:prstGeom>
        </p:spPr>
      </p:pic>
      <p:sp>
        <p:nvSpPr>
          <p:cNvPr id="25" name="Rectangle 24">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6"/>
            <a:ext cx="5398329"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F38D026-01E8-22F3-22AD-366CF6E011CE}"/>
              </a:ext>
            </a:extLst>
          </p:cNvPr>
          <p:cNvSpPr>
            <a:spLocks noGrp="1"/>
          </p:cNvSpPr>
          <p:nvPr>
            <p:ph type="title"/>
          </p:nvPr>
        </p:nvSpPr>
        <p:spPr>
          <a:xfrm>
            <a:off x="445581" y="484904"/>
            <a:ext cx="4889377" cy="478323"/>
          </a:xfrm>
        </p:spPr>
        <p:txBody>
          <a:bodyPr>
            <a:normAutofit fontScale="90000"/>
          </a:bodyPr>
          <a:lstStyle/>
          <a:p>
            <a:r>
              <a:rPr lang="el-GR" sz="3200" b="1" i="0" u="none" strike="noStrike" baseline="0" dirty="0">
                <a:latin typeface="Arial Narrow" panose="020B0606020202030204" pitchFamily="34" charset="0"/>
              </a:rPr>
              <a:t>Τύποι αποβλήτων τροφίμων</a:t>
            </a:r>
            <a:endParaRPr lang="el-GR" sz="3200" dirty="0"/>
          </a:p>
        </p:txBody>
      </p:sp>
      <p:sp>
        <p:nvSpPr>
          <p:cNvPr id="3" name="Θέση περιεχομένου 2">
            <a:extLst>
              <a:ext uri="{FF2B5EF4-FFF2-40B4-BE49-F238E27FC236}">
                <a16:creationId xmlns:a16="http://schemas.microsoft.com/office/drawing/2014/main" id="{245D9053-BF51-9426-1B57-49A22D8F645C}"/>
              </a:ext>
            </a:extLst>
          </p:cNvPr>
          <p:cNvSpPr>
            <a:spLocks noGrp="1"/>
          </p:cNvSpPr>
          <p:nvPr>
            <p:ph idx="1"/>
          </p:nvPr>
        </p:nvSpPr>
        <p:spPr>
          <a:xfrm>
            <a:off x="445581" y="963226"/>
            <a:ext cx="5014186" cy="5254693"/>
          </a:xfrm>
        </p:spPr>
        <p:txBody>
          <a:bodyPr>
            <a:normAutofit fontScale="92500" lnSpcReduction="10000"/>
          </a:bodyPr>
          <a:lstStyle/>
          <a:p>
            <a:endParaRPr lang="el-GR" sz="1800" b="0" i="0" u="none" strike="noStrike" baseline="0" dirty="0"/>
          </a:p>
          <a:p>
            <a:pPr marL="0" indent="0">
              <a:buNone/>
            </a:pPr>
            <a:r>
              <a:rPr lang="el-GR" sz="1800" b="1" i="1" u="none" strike="noStrike" baseline="0" dirty="0"/>
              <a:t>Ζωικά προϊόντα</a:t>
            </a:r>
          </a:p>
          <a:p>
            <a:r>
              <a:rPr lang="el-GR" sz="1800" b="1" i="1" u="none" strike="noStrike" baseline="0" dirty="0"/>
              <a:t> Εκτροφή </a:t>
            </a:r>
          </a:p>
          <a:p>
            <a:pPr marL="0" indent="0">
              <a:buNone/>
            </a:pPr>
            <a:r>
              <a:rPr lang="el-GR" sz="1800" b="1" i="0" u="none" strike="noStrike" baseline="0" dirty="0"/>
              <a:t>Θάνατος ζώων κατά την εκτροφή / απόρριψη ψαριών κατά το ψάρεμα / απόρριψη γάλακτος λόγω ασθένειας των ζώων </a:t>
            </a:r>
          </a:p>
          <a:p>
            <a:r>
              <a:rPr lang="el-GR" sz="1800" b="1" i="0" u="none" strike="noStrike" baseline="0" dirty="0"/>
              <a:t>Σφαγή –μεταφορά</a:t>
            </a:r>
          </a:p>
          <a:p>
            <a:pPr marL="0" indent="0">
              <a:buNone/>
            </a:pPr>
            <a:r>
              <a:rPr lang="el-GR" sz="1800" b="1" i="0" u="none" strike="noStrike" baseline="0" dirty="0"/>
              <a:t> Θάνατος ζώων κατά τη μεταφορά για σφαγή/ αλλοίωση ψαριών κατά την κατάψυξη, συσκευασία, αποθήκευση και μεταφορά / αλλοίωση γάλακτος κατά τη μεταφορά από φάρμα στη διανομή</a:t>
            </a:r>
          </a:p>
          <a:p>
            <a:r>
              <a:rPr lang="el-GR" sz="1800" b="1" i="0" u="none" strike="noStrike" baseline="0" dirty="0"/>
              <a:t>Επεξεργασία</a:t>
            </a:r>
          </a:p>
          <a:p>
            <a:pPr marL="0" indent="0">
              <a:buNone/>
            </a:pPr>
            <a:r>
              <a:rPr lang="el-GR" sz="1800" b="1" i="0" u="none" strike="noStrike" baseline="0" dirty="0"/>
              <a:t>Απώλειες κατά τη βιομηχανική επεξεργασία: κρέατος κατά τη σφαγή / παραγωγή αλλαντικών κλπ. / ψαριών κατά την κονσερβοποίηση ή κάπνισμα / γάλακτος κατά την παστερίωση, συσκευασία, επεξεργασία κλπ. </a:t>
            </a:r>
          </a:p>
          <a:p>
            <a:r>
              <a:rPr lang="el-GR" sz="1800" b="1" i="0" u="none" strike="noStrike" baseline="0" dirty="0"/>
              <a:t>Διανομή και κατανάλωση</a:t>
            </a:r>
            <a:endParaRPr lang="el-GR" sz="1800" dirty="0"/>
          </a:p>
        </p:txBody>
      </p:sp>
      <p:sp>
        <p:nvSpPr>
          <p:cNvPr id="4" name="Θέση αριθμού διαφάνειας 3">
            <a:extLst>
              <a:ext uri="{FF2B5EF4-FFF2-40B4-BE49-F238E27FC236}">
                <a16:creationId xmlns:a16="http://schemas.microsoft.com/office/drawing/2014/main" id="{EF1BF875-8F65-7E87-7DFD-EB942E1B2223}"/>
              </a:ext>
            </a:extLst>
          </p:cNvPr>
          <p:cNvSpPr>
            <a:spLocks noGrp="1"/>
          </p:cNvSpPr>
          <p:nvPr>
            <p:ph type="sldNum" sz="quarter" idx="12"/>
          </p:nvPr>
        </p:nvSpPr>
        <p:spPr>
          <a:xfrm>
            <a:off x="6457950" y="6356350"/>
            <a:ext cx="2057400" cy="365125"/>
          </a:xfrm>
        </p:spPr>
        <p:txBody>
          <a:bodyPr>
            <a:normAutofit/>
          </a:bodyPr>
          <a:lstStyle/>
          <a:p>
            <a:pPr>
              <a:spcAft>
                <a:spcPts val="600"/>
              </a:spcAft>
            </a:pPr>
            <a:fld id="{2E7D50C4-7CA5-4A6B-A320-5A097B385CC0}" type="slidenum">
              <a:rPr lang="el-GR">
                <a:solidFill>
                  <a:srgbClr val="FFFFFF"/>
                </a:solidFill>
              </a:rPr>
              <a:pPr>
                <a:spcAft>
                  <a:spcPts val="600"/>
                </a:spcAft>
              </a:pPr>
              <a:t>17</a:t>
            </a:fld>
            <a:endParaRPr lang="el-GR">
              <a:solidFill>
                <a:srgbClr val="FFFFFF"/>
              </a:solidFill>
            </a:endParaRPr>
          </a:p>
        </p:txBody>
      </p:sp>
    </p:spTree>
    <p:extLst>
      <p:ext uri="{BB962C8B-B14F-4D97-AF65-F5344CB8AC3E}">
        <p14:creationId xmlns:p14="http://schemas.microsoft.com/office/powerpoint/2010/main" val="26995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C5D7B59-075B-A440-FE67-04723211ADBB}"/>
              </a:ext>
            </a:extLst>
          </p:cNvPr>
          <p:cNvSpPr>
            <a:spLocks noGrp="1"/>
          </p:cNvSpPr>
          <p:nvPr>
            <p:ph type="title"/>
          </p:nvPr>
        </p:nvSpPr>
        <p:spPr>
          <a:xfrm>
            <a:off x="1028699" y="294538"/>
            <a:ext cx="7421963" cy="1033669"/>
          </a:xfrm>
        </p:spPr>
        <p:txBody>
          <a:bodyPr>
            <a:normAutofit/>
          </a:bodyPr>
          <a:lstStyle/>
          <a:p>
            <a:br>
              <a:rPr lang="el-GR" sz="3200" b="0" i="0" u="none" strike="noStrike" baseline="0">
                <a:solidFill>
                  <a:srgbClr val="FFFFFF"/>
                </a:solidFill>
                <a:latin typeface="Franklin Gothic Medium" panose="020B0603020102020204" pitchFamily="34" charset="0"/>
              </a:rPr>
            </a:br>
            <a:r>
              <a:rPr lang="el-GR" sz="3200" b="0" i="0" u="none" strike="noStrike" baseline="0">
                <a:solidFill>
                  <a:srgbClr val="FFFFFF"/>
                </a:solidFill>
                <a:latin typeface="Franklin Gothic Medium" panose="020B0603020102020204" pitchFamily="34" charset="0"/>
              </a:rPr>
              <a:t>Αγροτοβιομηχανικά απόβλητα</a:t>
            </a:r>
            <a:endParaRPr lang="el-GR" sz="3200">
              <a:solidFill>
                <a:srgbClr val="FFFFFF"/>
              </a:solidFill>
            </a:endParaRPr>
          </a:p>
        </p:txBody>
      </p:sp>
      <p:sp>
        <p:nvSpPr>
          <p:cNvPr id="4" name="Θέση αριθμού διαφάνειας 3">
            <a:extLst>
              <a:ext uri="{FF2B5EF4-FFF2-40B4-BE49-F238E27FC236}">
                <a16:creationId xmlns:a16="http://schemas.microsoft.com/office/drawing/2014/main" id="{94357CB7-8FDE-8869-7F72-7BAAA9DBE2D9}"/>
              </a:ext>
            </a:extLst>
          </p:cNvPr>
          <p:cNvSpPr>
            <a:spLocks noGrp="1"/>
          </p:cNvSpPr>
          <p:nvPr>
            <p:ph type="sldNum" sz="quarter" idx="12"/>
          </p:nvPr>
        </p:nvSpPr>
        <p:spPr>
          <a:xfrm>
            <a:off x="8778240" y="6455431"/>
            <a:ext cx="334434" cy="365125"/>
          </a:xfrm>
        </p:spPr>
        <p:txBody>
          <a:bodyPr>
            <a:normAutofit/>
          </a:bodyPr>
          <a:lstStyle/>
          <a:p>
            <a:pPr>
              <a:spcAft>
                <a:spcPts val="600"/>
              </a:spcAft>
            </a:pPr>
            <a:fld id="{2E7D50C4-7CA5-4A6B-A320-5A097B385CC0}" type="slidenum">
              <a:rPr lang="el-GR" sz="1000">
                <a:solidFill>
                  <a:schemeClr val="tx1">
                    <a:lumMod val="50000"/>
                    <a:lumOff val="50000"/>
                  </a:schemeClr>
                </a:solidFill>
              </a:rPr>
              <a:pPr>
                <a:spcAft>
                  <a:spcPts val="600"/>
                </a:spcAft>
              </a:pPr>
              <a:t>18</a:t>
            </a:fld>
            <a:endParaRPr lang="el-GR" sz="1000">
              <a:solidFill>
                <a:schemeClr val="tx1">
                  <a:lumMod val="50000"/>
                  <a:lumOff val="50000"/>
                </a:schemeClr>
              </a:solidFill>
            </a:endParaRPr>
          </a:p>
        </p:txBody>
      </p:sp>
      <p:graphicFrame>
        <p:nvGraphicFramePr>
          <p:cNvPr id="10" name="Θέση περιεχομένου 2">
            <a:extLst>
              <a:ext uri="{FF2B5EF4-FFF2-40B4-BE49-F238E27FC236}">
                <a16:creationId xmlns:a16="http://schemas.microsoft.com/office/drawing/2014/main" id="{3E98F8A9-0C71-20EB-A7DD-5538A68B8494}"/>
              </a:ext>
            </a:extLst>
          </p:cNvPr>
          <p:cNvGraphicFramePr>
            <a:graphicFrameLocks noGrp="1"/>
          </p:cNvGraphicFramePr>
          <p:nvPr>
            <p:ph idx="1"/>
            <p:extLst>
              <p:ext uri="{D42A27DB-BD31-4B8C-83A1-F6EECF244321}">
                <p14:modId xmlns:p14="http://schemas.microsoft.com/office/powerpoint/2010/main" val="4130445928"/>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5221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C5D7B59-075B-A440-FE67-04723211ADBB}"/>
              </a:ext>
            </a:extLst>
          </p:cNvPr>
          <p:cNvSpPr>
            <a:spLocks noGrp="1"/>
          </p:cNvSpPr>
          <p:nvPr>
            <p:ph type="title"/>
          </p:nvPr>
        </p:nvSpPr>
        <p:spPr>
          <a:xfrm>
            <a:off x="1028699" y="294538"/>
            <a:ext cx="7421963" cy="1033669"/>
          </a:xfrm>
        </p:spPr>
        <p:txBody>
          <a:bodyPr>
            <a:normAutofit/>
          </a:bodyPr>
          <a:lstStyle/>
          <a:p>
            <a:br>
              <a:rPr lang="el-GR" sz="3200" b="0" i="0" u="none" strike="noStrike" baseline="0">
                <a:solidFill>
                  <a:srgbClr val="FFFFFF"/>
                </a:solidFill>
                <a:latin typeface="Franklin Gothic Medium" panose="020B0603020102020204" pitchFamily="34" charset="0"/>
              </a:rPr>
            </a:br>
            <a:r>
              <a:rPr lang="el-GR" sz="3200" b="0" i="0" u="none" strike="noStrike" baseline="0">
                <a:solidFill>
                  <a:srgbClr val="FFFFFF"/>
                </a:solidFill>
                <a:latin typeface="Franklin Gothic Medium" panose="020B0603020102020204" pitchFamily="34" charset="0"/>
              </a:rPr>
              <a:t>Αγροτοβιομηχανικά απόβλητα</a:t>
            </a:r>
            <a:endParaRPr lang="el-GR" sz="3200">
              <a:solidFill>
                <a:srgbClr val="FFFFFF"/>
              </a:solidFill>
            </a:endParaRPr>
          </a:p>
        </p:txBody>
      </p:sp>
      <p:sp>
        <p:nvSpPr>
          <p:cNvPr id="4" name="Θέση αριθμού διαφάνειας 3">
            <a:extLst>
              <a:ext uri="{FF2B5EF4-FFF2-40B4-BE49-F238E27FC236}">
                <a16:creationId xmlns:a16="http://schemas.microsoft.com/office/drawing/2014/main" id="{94357CB7-8FDE-8869-7F72-7BAAA9DBE2D9}"/>
              </a:ext>
            </a:extLst>
          </p:cNvPr>
          <p:cNvSpPr>
            <a:spLocks noGrp="1"/>
          </p:cNvSpPr>
          <p:nvPr>
            <p:ph type="sldNum" sz="quarter" idx="12"/>
          </p:nvPr>
        </p:nvSpPr>
        <p:spPr>
          <a:xfrm>
            <a:off x="8778240" y="6455431"/>
            <a:ext cx="334434" cy="365125"/>
          </a:xfrm>
        </p:spPr>
        <p:txBody>
          <a:bodyPr>
            <a:normAutofit/>
          </a:bodyPr>
          <a:lstStyle/>
          <a:p>
            <a:pPr>
              <a:spcAft>
                <a:spcPts val="600"/>
              </a:spcAft>
            </a:pPr>
            <a:fld id="{2E7D50C4-7CA5-4A6B-A320-5A097B385CC0}" type="slidenum">
              <a:rPr lang="el-GR" sz="1000">
                <a:solidFill>
                  <a:schemeClr val="tx1">
                    <a:lumMod val="50000"/>
                    <a:lumOff val="50000"/>
                  </a:schemeClr>
                </a:solidFill>
              </a:rPr>
              <a:pPr>
                <a:spcAft>
                  <a:spcPts val="600"/>
                </a:spcAft>
              </a:pPr>
              <a:t>19</a:t>
            </a:fld>
            <a:endParaRPr lang="el-GR" sz="1000">
              <a:solidFill>
                <a:schemeClr val="tx1">
                  <a:lumMod val="50000"/>
                  <a:lumOff val="50000"/>
                </a:schemeClr>
              </a:solidFill>
            </a:endParaRPr>
          </a:p>
        </p:txBody>
      </p:sp>
      <p:graphicFrame>
        <p:nvGraphicFramePr>
          <p:cNvPr id="7" name="Θέση περιεχομένου 4">
            <a:extLst>
              <a:ext uri="{FF2B5EF4-FFF2-40B4-BE49-F238E27FC236}">
                <a16:creationId xmlns:a16="http://schemas.microsoft.com/office/drawing/2014/main" id="{187D5A67-55E1-7F39-A3FA-D33448956141}"/>
              </a:ext>
            </a:extLst>
          </p:cNvPr>
          <p:cNvGraphicFramePr>
            <a:graphicFrameLocks noGrp="1"/>
          </p:cNvGraphicFramePr>
          <p:nvPr>
            <p:ph idx="1"/>
            <p:extLst>
              <p:ext uri="{D42A27DB-BD31-4B8C-83A1-F6EECF244321}">
                <p14:modId xmlns:p14="http://schemas.microsoft.com/office/powerpoint/2010/main" val="291300744"/>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892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Ορθογώνιο 6">
            <a:extLst>
              <a:ext uri="{FF2B5EF4-FFF2-40B4-BE49-F238E27FC236}">
                <a16:creationId xmlns:a16="http://schemas.microsoft.com/office/drawing/2014/main" id="{A1CEC9E9-3B98-4EEF-84E5-E3A1B70F94BA}"/>
              </a:ext>
            </a:extLst>
          </p:cNvPr>
          <p:cNvSpPr/>
          <p:nvPr/>
        </p:nvSpPr>
        <p:spPr>
          <a:xfrm>
            <a:off x="1505875" y="177359"/>
            <a:ext cx="6132249" cy="839973"/>
          </a:xfrm>
          <a:prstGeom prst="rect">
            <a:avLst/>
          </a:prstGeom>
        </p:spPr>
        <p:txBody>
          <a:bodyPr vert="horz" lIns="91440" tIns="45720" rIns="91440" bIns="45720" rtlCol="0" anchor="b">
            <a:normAutofit/>
          </a:bodyPr>
          <a:lstStyle/>
          <a:p>
            <a:pPr marL="0" marR="0" lvl="0" indent="0" algn="r" defTabSz="914400" rtl="0" eaLnBrk="1" fontAlgn="auto" latinLnBrk="0" hangingPunct="1">
              <a:lnSpc>
                <a:spcPct val="90000"/>
              </a:lnSpc>
              <a:spcBef>
                <a:spcPct val="0"/>
              </a:spcBef>
              <a:spcAft>
                <a:spcPts val="600"/>
              </a:spcAft>
              <a:buClrTx/>
              <a:buSzTx/>
              <a:buFontTx/>
              <a:buNone/>
              <a:tabLst/>
              <a:defRPr/>
            </a:pPr>
            <a:r>
              <a:rPr kumimoji="0" lang="en-US" sz="3500" b="1" i="0" u="none" strike="noStrike" kern="1200" cap="none" spc="0" normalizeH="0" baseline="0" noProof="0">
                <a:ln>
                  <a:noFill/>
                </a:ln>
                <a:solidFill>
                  <a:prstClr val="black"/>
                </a:solidFill>
                <a:effectLst/>
                <a:uLnTx/>
                <a:uFillTx/>
                <a:latin typeface="Calibri Light" panose="020F0302020204030204"/>
                <a:ea typeface="+mn-ea"/>
                <a:cs typeface="+mn-cs"/>
              </a:rPr>
              <a:t>Το πρόβλημα </a:t>
            </a:r>
            <a:r>
              <a:rPr kumimoji="0" lang="en-US" sz="3500" b="1" i="0" u="none" strike="noStrike" kern="1200" cap="none" spc="0" normalizeH="0" baseline="0" noProof="0" dirty="0">
                <a:ln>
                  <a:noFill/>
                </a:ln>
                <a:solidFill>
                  <a:prstClr val="black"/>
                </a:solidFill>
                <a:effectLst/>
                <a:uLnTx/>
                <a:uFillTx/>
                <a:latin typeface="Calibri Light" panose="020F0302020204030204"/>
                <a:ea typeface="+mn-ea"/>
                <a:cs typeface="+mn-cs"/>
              </a:rPr>
              <a:t>των αποβλήτων </a:t>
            </a:r>
            <a:endParaRPr kumimoji="0" lang="en-US" sz="35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4" name="Εικόνα 3">
            <a:extLst>
              <a:ext uri="{FF2B5EF4-FFF2-40B4-BE49-F238E27FC236}">
                <a16:creationId xmlns:a16="http://schemas.microsoft.com/office/drawing/2014/main" id="{EDBC69C2-7A7F-48B3-B06E-D80577CC6B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690" y="2314729"/>
            <a:ext cx="3718228" cy="2788671"/>
          </a:xfrm>
          <a:prstGeom prst="rect">
            <a:avLst/>
          </a:prstGeom>
        </p:spPr>
      </p:pic>
      <p:sp>
        <p:nvSpPr>
          <p:cNvPr id="35" name="Rectangle 34">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Θέση αριθμού διαφάνειας 4">
            <a:extLst>
              <a:ext uri="{FF2B5EF4-FFF2-40B4-BE49-F238E27FC236}">
                <a16:creationId xmlns:a16="http://schemas.microsoft.com/office/drawing/2014/main" id="{B1A4A3E3-7183-4D5E-A936-0B048721DDDC}"/>
              </a:ext>
            </a:extLst>
          </p:cNvPr>
          <p:cNvSpPr>
            <a:spLocks noGrp="1"/>
          </p:cNvSpPr>
          <p:nvPr>
            <p:ph type="sldNum" sz="quarter" idx="12"/>
          </p:nvPr>
        </p:nvSpPr>
        <p:spPr>
          <a:xfrm>
            <a:off x="8778240" y="6451877"/>
            <a:ext cx="336042"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FAE79E0-A0AF-4DC6-B689-CC2D88B929E7}" type="slidenum">
              <a:rPr kumimoji="0" lang="en-US" sz="1000" b="1"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a:t>
            </a:fld>
            <a:endParaRPr kumimoji="0" lang="en-US" sz="1000" b="1"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39" name="TextBox 4">
            <a:extLst>
              <a:ext uri="{FF2B5EF4-FFF2-40B4-BE49-F238E27FC236}">
                <a16:creationId xmlns:a16="http://schemas.microsoft.com/office/drawing/2014/main" id="{1599DEDD-660F-8B68-704E-EDBBD4DBCA91}"/>
              </a:ext>
            </a:extLst>
          </p:cNvPr>
          <p:cNvGraphicFramePr/>
          <p:nvPr>
            <p:extLst>
              <p:ext uri="{D42A27DB-BD31-4B8C-83A1-F6EECF244321}">
                <p14:modId xmlns:p14="http://schemas.microsoft.com/office/powerpoint/2010/main" val="2278390855"/>
              </p:ext>
            </p:extLst>
          </p:nvPr>
        </p:nvGraphicFramePr>
        <p:xfrm>
          <a:off x="381113" y="2004116"/>
          <a:ext cx="3886199" cy="34098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3378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C5D7B59-075B-A440-FE67-04723211ADBB}"/>
              </a:ext>
            </a:extLst>
          </p:cNvPr>
          <p:cNvSpPr>
            <a:spLocks noGrp="1"/>
          </p:cNvSpPr>
          <p:nvPr>
            <p:ph type="title"/>
          </p:nvPr>
        </p:nvSpPr>
        <p:spPr>
          <a:xfrm>
            <a:off x="1028699" y="294538"/>
            <a:ext cx="7421963" cy="1033669"/>
          </a:xfrm>
        </p:spPr>
        <p:txBody>
          <a:bodyPr>
            <a:normAutofit/>
          </a:bodyPr>
          <a:lstStyle/>
          <a:p>
            <a:br>
              <a:rPr lang="el-GR" sz="3200" b="0" i="0" u="none" strike="noStrike" baseline="0">
                <a:solidFill>
                  <a:srgbClr val="FFFFFF"/>
                </a:solidFill>
                <a:latin typeface="Franklin Gothic Medium" panose="020B0603020102020204" pitchFamily="34" charset="0"/>
              </a:rPr>
            </a:br>
            <a:r>
              <a:rPr lang="el-GR" sz="3200" b="0" i="0" u="none" strike="noStrike" baseline="0">
                <a:solidFill>
                  <a:srgbClr val="FFFFFF"/>
                </a:solidFill>
                <a:latin typeface="Franklin Gothic Medium" panose="020B0603020102020204" pitchFamily="34" charset="0"/>
              </a:rPr>
              <a:t>Αγροτοβιομηχανικά απόβλητα</a:t>
            </a:r>
            <a:endParaRPr lang="el-GR" sz="3200">
              <a:solidFill>
                <a:srgbClr val="FFFFFF"/>
              </a:solidFill>
            </a:endParaRPr>
          </a:p>
        </p:txBody>
      </p:sp>
      <p:sp>
        <p:nvSpPr>
          <p:cNvPr id="3" name="Θέση περιεχομένου 2">
            <a:extLst>
              <a:ext uri="{FF2B5EF4-FFF2-40B4-BE49-F238E27FC236}">
                <a16:creationId xmlns:a16="http://schemas.microsoft.com/office/drawing/2014/main" id="{75A20DD2-0A73-6C49-936C-DD6225E96622}"/>
              </a:ext>
            </a:extLst>
          </p:cNvPr>
          <p:cNvSpPr>
            <a:spLocks noGrp="1"/>
          </p:cNvSpPr>
          <p:nvPr>
            <p:ph idx="1"/>
          </p:nvPr>
        </p:nvSpPr>
        <p:spPr>
          <a:xfrm>
            <a:off x="1028699" y="2318197"/>
            <a:ext cx="7293023" cy="3683358"/>
          </a:xfrm>
        </p:spPr>
        <p:txBody>
          <a:bodyPr anchor="ctr">
            <a:normAutofit fontScale="92500" lnSpcReduction="20000"/>
          </a:bodyPr>
          <a:lstStyle/>
          <a:p>
            <a:pPr marL="0" indent="0">
              <a:buNone/>
            </a:pPr>
            <a:endParaRPr lang="el-GR" sz="3000" b="0" i="0" u="none" strike="noStrike" baseline="0" dirty="0">
              <a:latin typeface="Franklin Gothic Medium" panose="020B0603020102020204" pitchFamily="34" charset="0"/>
            </a:endParaRPr>
          </a:p>
          <a:p>
            <a:pPr marL="0" indent="0">
              <a:buNone/>
            </a:pPr>
            <a:r>
              <a:rPr lang="el-GR" sz="3000" b="0" i="0" u="none" strike="noStrike" baseline="0" dirty="0">
                <a:latin typeface="Franklin Gothic Medium" panose="020B0603020102020204" pitchFamily="34" charset="0"/>
              </a:rPr>
              <a:t>Με βιοτεχνολογική ή χημική επεξεργασία:</a:t>
            </a:r>
          </a:p>
          <a:p>
            <a:endParaRPr lang="el-GR" sz="3000" b="0" i="0" u="none" strike="noStrike" baseline="0" dirty="0">
              <a:latin typeface="Franklin Gothic Medium" panose="020B0603020102020204" pitchFamily="34" charset="0"/>
            </a:endParaRPr>
          </a:p>
          <a:p>
            <a:pPr marL="0" indent="0">
              <a:buNone/>
            </a:pPr>
            <a:endParaRPr lang="el-GR" sz="3000" b="0" i="0" u="none" strike="noStrike" baseline="0" dirty="0">
              <a:latin typeface="Franklin Gothic Medium" panose="020B0603020102020204" pitchFamily="34" charset="0"/>
            </a:endParaRPr>
          </a:p>
          <a:p>
            <a:pPr marR="0"/>
            <a:r>
              <a:rPr lang="el-GR" sz="3000" b="0" i="0" u="none" strike="noStrike" baseline="0" dirty="0">
                <a:latin typeface="Franklin Gothic Medium" panose="020B0603020102020204" pitchFamily="34" charset="0"/>
              </a:rPr>
              <a:t>Βιοκαύσιμα</a:t>
            </a:r>
          </a:p>
          <a:p>
            <a:pPr marR="0"/>
            <a:r>
              <a:rPr lang="el-GR" sz="3000" b="0" i="0" u="none" strike="noStrike" baseline="0" dirty="0">
                <a:latin typeface="Franklin Gothic Medium" panose="020B0603020102020204" pitchFamily="34" charset="0"/>
              </a:rPr>
              <a:t>Χημικά προϊόντα προστιθέμενης αξίας </a:t>
            </a:r>
          </a:p>
          <a:p>
            <a:pPr marR="0"/>
            <a:r>
              <a:rPr lang="el-GR" sz="3000" b="0" i="0" u="none" strike="noStrike" baseline="0" dirty="0">
                <a:latin typeface="Franklin Gothic Medium" panose="020B0603020102020204" pitchFamily="34" charset="0"/>
              </a:rPr>
              <a:t>Ζωοτροφές εμπλουτισμένες σε πρωτεΐνη</a:t>
            </a:r>
          </a:p>
          <a:p>
            <a:pPr marR="0"/>
            <a:r>
              <a:rPr lang="el-GR" sz="3000" b="0" i="0" u="none" strike="noStrike" baseline="0" dirty="0">
                <a:latin typeface="Franklin Gothic Medium" panose="020B0603020102020204" pitchFamily="34" charset="0"/>
              </a:rPr>
              <a:t>Τρόφιμα/πρόσθετα</a:t>
            </a:r>
          </a:p>
          <a:p>
            <a:endParaRPr lang="el-GR" sz="1700" dirty="0"/>
          </a:p>
        </p:txBody>
      </p:sp>
      <p:sp>
        <p:nvSpPr>
          <p:cNvPr id="4" name="Θέση αριθμού διαφάνειας 3">
            <a:extLst>
              <a:ext uri="{FF2B5EF4-FFF2-40B4-BE49-F238E27FC236}">
                <a16:creationId xmlns:a16="http://schemas.microsoft.com/office/drawing/2014/main" id="{94357CB7-8FDE-8869-7F72-7BAAA9DBE2D9}"/>
              </a:ext>
            </a:extLst>
          </p:cNvPr>
          <p:cNvSpPr>
            <a:spLocks noGrp="1"/>
          </p:cNvSpPr>
          <p:nvPr>
            <p:ph type="sldNum" sz="quarter" idx="12"/>
          </p:nvPr>
        </p:nvSpPr>
        <p:spPr>
          <a:xfrm>
            <a:off x="8778240" y="6455431"/>
            <a:ext cx="334434" cy="365125"/>
          </a:xfrm>
        </p:spPr>
        <p:txBody>
          <a:bodyPr>
            <a:normAutofit/>
          </a:bodyPr>
          <a:lstStyle/>
          <a:p>
            <a:pPr>
              <a:spcAft>
                <a:spcPts val="600"/>
              </a:spcAft>
            </a:pPr>
            <a:fld id="{2E7D50C4-7CA5-4A6B-A320-5A097B385CC0}" type="slidenum">
              <a:rPr lang="el-GR" sz="1000">
                <a:solidFill>
                  <a:schemeClr val="tx1">
                    <a:lumMod val="50000"/>
                    <a:lumOff val="50000"/>
                  </a:schemeClr>
                </a:solidFill>
              </a:rPr>
              <a:pPr>
                <a:spcAft>
                  <a:spcPts val="600"/>
                </a:spcAft>
              </a:pPr>
              <a:t>20</a:t>
            </a:fld>
            <a:endParaRPr lang="el-GR" sz="1000">
              <a:solidFill>
                <a:schemeClr val="tx1">
                  <a:lumMod val="50000"/>
                  <a:lumOff val="50000"/>
                </a:schemeClr>
              </a:solidFill>
            </a:endParaRPr>
          </a:p>
        </p:txBody>
      </p:sp>
    </p:spTree>
    <p:extLst>
      <p:ext uri="{BB962C8B-B14F-4D97-AF65-F5344CB8AC3E}">
        <p14:creationId xmlns:p14="http://schemas.microsoft.com/office/powerpoint/2010/main" val="2433766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C5D7B59-075B-A440-FE67-04723211ADBB}"/>
              </a:ext>
            </a:extLst>
          </p:cNvPr>
          <p:cNvSpPr>
            <a:spLocks noGrp="1"/>
          </p:cNvSpPr>
          <p:nvPr>
            <p:ph type="title"/>
          </p:nvPr>
        </p:nvSpPr>
        <p:spPr>
          <a:xfrm>
            <a:off x="1028699" y="294538"/>
            <a:ext cx="7421963" cy="1033669"/>
          </a:xfrm>
        </p:spPr>
        <p:txBody>
          <a:bodyPr>
            <a:normAutofit/>
          </a:bodyPr>
          <a:lstStyle/>
          <a:p>
            <a:br>
              <a:rPr lang="el-GR" sz="3200" b="0" i="0" u="none" strike="noStrike" baseline="0">
                <a:solidFill>
                  <a:srgbClr val="FFFFFF"/>
                </a:solidFill>
                <a:latin typeface="Franklin Gothic Medium" panose="020B0603020102020204" pitchFamily="34" charset="0"/>
              </a:rPr>
            </a:br>
            <a:r>
              <a:rPr lang="el-GR" sz="3200" b="0" i="0" u="none" strike="noStrike" baseline="0">
                <a:solidFill>
                  <a:srgbClr val="FFFFFF"/>
                </a:solidFill>
                <a:latin typeface="Franklin Gothic Medium" panose="020B0603020102020204" pitchFamily="34" charset="0"/>
              </a:rPr>
              <a:t>Αγροτοβιομηχανικά απόβλητα</a:t>
            </a:r>
            <a:endParaRPr lang="el-GR" sz="3200">
              <a:solidFill>
                <a:srgbClr val="FFFFFF"/>
              </a:solidFill>
            </a:endParaRPr>
          </a:p>
        </p:txBody>
      </p:sp>
      <p:sp>
        <p:nvSpPr>
          <p:cNvPr id="3" name="Θέση περιεχομένου 2">
            <a:extLst>
              <a:ext uri="{FF2B5EF4-FFF2-40B4-BE49-F238E27FC236}">
                <a16:creationId xmlns:a16="http://schemas.microsoft.com/office/drawing/2014/main" id="{75A20DD2-0A73-6C49-936C-DD6225E96622}"/>
              </a:ext>
            </a:extLst>
          </p:cNvPr>
          <p:cNvSpPr>
            <a:spLocks noGrp="1"/>
          </p:cNvSpPr>
          <p:nvPr>
            <p:ph idx="1"/>
          </p:nvPr>
        </p:nvSpPr>
        <p:spPr>
          <a:xfrm>
            <a:off x="1028699" y="2318197"/>
            <a:ext cx="7293023" cy="3683358"/>
          </a:xfrm>
        </p:spPr>
        <p:txBody>
          <a:bodyPr anchor="ctr">
            <a:normAutofit fontScale="92500" lnSpcReduction="20000"/>
          </a:bodyPr>
          <a:lstStyle/>
          <a:p>
            <a:pPr marL="0" indent="0">
              <a:buNone/>
            </a:pPr>
            <a:endParaRPr lang="el-GR" sz="3000" b="0" i="0" u="none" strike="noStrike" baseline="0" dirty="0">
              <a:latin typeface="Franklin Gothic Medium" panose="020B0603020102020204" pitchFamily="34" charset="0"/>
            </a:endParaRPr>
          </a:p>
          <a:p>
            <a:pPr marL="0" indent="0">
              <a:buNone/>
            </a:pPr>
            <a:r>
              <a:rPr lang="el-GR" sz="3000" b="0" i="0" u="none" strike="noStrike" baseline="0" dirty="0">
                <a:latin typeface="Franklin Gothic Medium" panose="020B0603020102020204" pitchFamily="34" charset="0"/>
              </a:rPr>
              <a:t>Με βιοτεχνολογική ή χημική επεξεργασία:</a:t>
            </a:r>
          </a:p>
          <a:p>
            <a:endParaRPr lang="el-GR" sz="3000" b="0" i="0" u="none" strike="noStrike" baseline="0" dirty="0">
              <a:latin typeface="Franklin Gothic Medium" panose="020B0603020102020204" pitchFamily="34" charset="0"/>
            </a:endParaRPr>
          </a:p>
          <a:p>
            <a:pPr marL="0" indent="0">
              <a:buNone/>
            </a:pPr>
            <a:endParaRPr lang="el-GR" sz="3000" b="0" i="0" u="none" strike="noStrike" baseline="0" dirty="0">
              <a:latin typeface="Franklin Gothic Medium" panose="020B0603020102020204" pitchFamily="34" charset="0"/>
            </a:endParaRPr>
          </a:p>
          <a:p>
            <a:pPr marR="0"/>
            <a:r>
              <a:rPr lang="el-GR" sz="3000" b="0" i="0" u="none" strike="noStrike" baseline="0" dirty="0">
                <a:latin typeface="Franklin Gothic Medium" panose="020B0603020102020204" pitchFamily="34" charset="0"/>
              </a:rPr>
              <a:t>Βιοκαύσιμα</a:t>
            </a:r>
          </a:p>
          <a:p>
            <a:pPr marR="0"/>
            <a:r>
              <a:rPr lang="el-GR" sz="3000" b="0" i="0" u="none" strike="noStrike" baseline="0" dirty="0">
                <a:latin typeface="Franklin Gothic Medium" panose="020B0603020102020204" pitchFamily="34" charset="0"/>
              </a:rPr>
              <a:t>Χημικά προϊόντα προστιθέμενης αξίας </a:t>
            </a:r>
          </a:p>
          <a:p>
            <a:pPr marR="0"/>
            <a:r>
              <a:rPr lang="el-GR" sz="3000" b="0" i="0" u="none" strike="noStrike" baseline="0" dirty="0">
                <a:latin typeface="Franklin Gothic Medium" panose="020B0603020102020204" pitchFamily="34" charset="0"/>
              </a:rPr>
              <a:t>Ζωοτροφές εμπλουτισμένες σε πρωτεΐνη</a:t>
            </a:r>
          </a:p>
          <a:p>
            <a:pPr marR="0"/>
            <a:r>
              <a:rPr lang="el-GR" sz="3000" b="0" i="0" u="none" strike="noStrike" baseline="0" dirty="0">
                <a:latin typeface="Franklin Gothic Medium" panose="020B0603020102020204" pitchFamily="34" charset="0"/>
              </a:rPr>
              <a:t>Τρόφιμα/πρόσθετα</a:t>
            </a:r>
          </a:p>
          <a:p>
            <a:endParaRPr lang="el-GR" sz="1700" dirty="0"/>
          </a:p>
        </p:txBody>
      </p:sp>
      <p:sp>
        <p:nvSpPr>
          <p:cNvPr id="4" name="Θέση αριθμού διαφάνειας 3">
            <a:extLst>
              <a:ext uri="{FF2B5EF4-FFF2-40B4-BE49-F238E27FC236}">
                <a16:creationId xmlns:a16="http://schemas.microsoft.com/office/drawing/2014/main" id="{94357CB7-8FDE-8869-7F72-7BAAA9DBE2D9}"/>
              </a:ext>
            </a:extLst>
          </p:cNvPr>
          <p:cNvSpPr>
            <a:spLocks noGrp="1"/>
          </p:cNvSpPr>
          <p:nvPr>
            <p:ph type="sldNum" sz="quarter" idx="12"/>
          </p:nvPr>
        </p:nvSpPr>
        <p:spPr>
          <a:xfrm>
            <a:off x="8778240" y="6455431"/>
            <a:ext cx="334434" cy="365125"/>
          </a:xfrm>
        </p:spPr>
        <p:txBody>
          <a:bodyPr>
            <a:normAutofit/>
          </a:bodyPr>
          <a:lstStyle/>
          <a:p>
            <a:pPr>
              <a:spcAft>
                <a:spcPts val="600"/>
              </a:spcAft>
            </a:pPr>
            <a:fld id="{2E7D50C4-7CA5-4A6B-A320-5A097B385CC0}" type="slidenum">
              <a:rPr lang="el-GR" sz="1000">
                <a:solidFill>
                  <a:schemeClr val="tx1">
                    <a:lumMod val="50000"/>
                    <a:lumOff val="50000"/>
                  </a:schemeClr>
                </a:solidFill>
              </a:rPr>
              <a:pPr>
                <a:spcAft>
                  <a:spcPts val="600"/>
                </a:spcAft>
              </a:pPr>
              <a:t>21</a:t>
            </a:fld>
            <a:endParaRPr lang="el-GR" sz="1000">
              <a:solidFill>
                <a:schemeClr val="tx1">
                  <a:lumMod val="50000"/>
                  <a:lumOff val="50000"/>
                </a:schemeClr>
              </a:solidFill>
            </a:endParaRPr>
          </a:p>
        </p:txBody>
      </p:sp>
    </p:spTree>
    <p:extLst>
      <p:ext uri="{BB962C8B-B14F-4D97-AF65-F5344CB8AC3E}">
        <p14:creationId xmlns:p14="http://schemas.microsoft.com/office/powerpoint/2010/main" val="2107193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4CAC7A02-48E9-3874-D381-326519C06545}"/>
              </a:ext>
            </a:extLst>
          </p:cNvPr>
          <p:cNvSpPr>
            <a:spLocks noGrp="1"/>
          </p:cNvSpPr>
          <p:nvPr>
            <p:ph type="title"/>
          </p:nvPr>
        </p:nvSpPr>
        <p:spPr>
          <a:xfrm>
            <a:off x="1037673" y="348865"/>
            <a:ext cx="7288583" cy="1576446"/>
          </a:xfrm>
        </p:spPr>
        <p:txBody>
          <a:bodyPr anchor="ctr">
            <a:normAutofit/>
          </a:bodyPr>
          <a:lstStyle/>
          <a:p>
            <a:br>
              <a:rPr lang="el-GR" sz="3500" b="0" i="0" u="none" strike="noStrike" baseline="0">
                <a:solidFill>
                  <a:srgbClr val="FFFFFF"/>
                </a:solidFill>
                <a:latin typeface="Franklin Gothic Medium" panose="020B0603020102020204" pitchFamily="34" charset="0"/>
              </a:rPr>
            </a:br>
            <a:r>
              <a:rPr lang="el-GR" sz="3500" b="0" i="0" u="none" strike="noStrike" baseline="0">
                <a:solidFill>
                  <a:srgbClr val="FFFFFF"/>
                </a:solidFill>
                <a:latin typeface="Franklin Gothic Medium" panose="020B0603020102020204" pitchFamily="34" charset="0"/>
              </a:rPr>
              <a:t>Αξιοποίηση των αποβλήτων της βιομηχανίας τροφίμων </a:t>
            </a:r>
            <a:endParaRPr lang="el-GR" sz="3500">
              <a:solidFill>
                <a:srgbClr val="FFFFFF"/>
              </a:solidFill>
            </a:endParaRPr>
          </a:p>
        </p:txBody>
      </p:sp>
      <p:sp>
        <p:nvSpPr>
          <p:cNvPr id="4" name="Θέση αριθμού διαφάνειας 3">
            <a:extLst>
              <a:ext uri="{FF2B5EF4-FFF2-40B4-BE49-F238E27FC236}">
                <a16:creationId xmlns:a16="http://schemas.microsoft.com/office/drawing/2014/main" id="{51DD9532-3292-57DF-ABD9-0728D9124DC3}"/>
              </a:ext>
            </a:extLst>
          </p:cNvPr>
          <p:cNvSpPr>
            <a:spLocks noGrp="1"/>
          </p:cNvSpPr>
          <p:nvPr>
            <p:ph type="sldNum" sz="quarter" idx="12"/>
          </p:nvPr>
        </p:nvSpPr>
        <p:spPr>
          <a:xfrm>
            <a:off x="8778240" y="6455664"/>
            <a:ext cx="336042" cy="365125"/>
          </a:xfrm>
        </p:spPr>
        <p:txBody>
          <a:bodyPr>
            <a:normAutofit/>
          </a:bodyPr>
          <a:lstStyle/>
          <a:p>
            <a:pPr>
              <a:spcAft>
                <a:spcPts val="600"/>
              </a:spcAft>
            </a:pPr>
            <a:fld id="{2E7D50C4-7CA5-4A6B-A320-5A097B385CC0}" type="slidenum">
              <a:rPr lang="el-GR" sz="1000">
                <a:solidFill>
                  <a:schemeClr val="tx1">
                    <a:lumMod val="50000"/>
                    <a:lumOff val="50000"/>
                  </a:schemeClr>
                </a:solidFill>
              </a:rPr>
              <a:pPr>
                <a:spcAft>
                  <a:spcPts val="600"/>
                </a:spcAft>
              </a:pPr>
              <a:t>22</a:t>
            </a:fld>
            <a:endParaRPr lang="el-GR" sz="1000">
              <a:solidFill>
                <a:schemeClr val="tx1">
                  <a:lumMod val="50000"/>
                  <a:lumOff val="50000"/>
                </a:schemeClr>
              </a:solidFill>
            </a:endParaRPr>
          </a:p>
        </p:txBody>
      </p:sp>
      <p:graphicFrame>
        <p:nvGraphicFramePr>
          <p:cNvPr id="6" name="Θέση περιεχομένου 2">
            <a:extLst>
              <a:ext uri="{FF2B5EF4-FFF2-40B4-BE49-F238E27FC236}">
                <a16:creationId xmlns:a16="http://schemas.microsoft.com/office/drawing/2014/main" id="{CF3F2442-4D6B-B3EC-5657-463F299217C3}"/>
              </a:ext>
            </a:extLst>
          </p:cNvPr>
          <p:cNvGraphicFramePr>
            <a:graphicFrameLocks noGrp="1"/>
          </p:cNvGraphicFramePr>
          <p:nvPr>
            <p:ph idx="1"/>
            <p:extLst>
              <p:ext uri="{D42A27DB-BD31-4B8C-83A1-F6EECF244321}">
                <p14:modId xmlns:p14="http://schemas.microsoft.com/office/powerpoint/2010/main" val="1502232584"/>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8576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42C16E0-BCE0-3AF0-148A-D990AE6C8032}"/>
              </a:ext>
            </a:extLst>
          </p:cNvPr>
          <p:cNvSpPr>
            <a:spLocks noGrp="1"/>
          </p:cNvSpPr>
          <p:nvPr>
            <p:ph type="title"/>
          </p:nvPr>
        </p:nvSpPr>
        <p:spPr>
          <a:xfrm>
            <a:off x="1028699" y="294538"/>
            <a:ext cx="7421963" cy="1033669"/>
          </a:xfrm>
        </p:spPr>
        <p:txBody>
          <a:bodyPr>
            <a:normAutofit/>
          </a:bodyPr>
          <a:lstStyle/>
          <a:p>
            <a:br>
              <a:rPr lang="el-GR" sz="3200" b="0" i="0" u="none" strike="noStrike" baseline="0" dirty="0">
                <a:solidFill>
                  <a:srgbClr val="FFFFFF"/>
                </a:solidFill>
                <a:latin typeface="Times New Roman" panose="02020603050405020304" pitchFamily="18" charset="0"/>
              </a:rPr>
            </a:br>
            <a:r>
              <a:rPr lang="el-GR" sz="3200" dirty="0" err="1">
                <a:solidFill>
                  <a:srgbClr val="FFFFFF"/>
                </a:solidFill>
              </a:rPr>
              <a:t>Λιγνινοκυτταρινουχος</a:t>
            </a:r>
            <a:r>
              <a:rPr lang="el-GR" sz="3200" dirty="0">
                <a:solidFill>
                  <a:srgbClr val="FFFFFF"/>
                </a:solidFill>
              </a:rPr>
              <a:t> </a:t>
            </a:r>
            <a:r>
              <a:rPr lang="el-GR" sz="3200" dirty="0" err="1">
                <a:solidFill>
                  <a:srgbClr val="FFFFFF"/>
                </a:solidFill>
              </a:rPr>
              <a:t>Βιομαζα</a:t>
            </a:r>
            <a:r>
              <a:rPr lang="el-GR" sz="3200" dirty="0">
                <a:solidFill>
                  <a:srgbClr val="FFFFFF"/>
                </a:solidFill>
              </a:rPr>
              <a:t> </a:t>
            </a:r>
          </a:p>
        </p:txBody>
      </p:sp>
      <p:sp>
        <p:nvSpPr>
          <p:cNvPr id="3" name="Θέση περιεχομένου 2">
            <a:extLst>
              <a:ext uri="{FF2B5EF4-FFF2-40B4-BE49-F238E27FC236}">
                <a16:creationId xmlns:a16="http://schemas.microsoft.com/office/drawing/2014/main" id="{21FEA377-0D00-BA3C-3246-850CFCDC58C7}"/>
              </a:ext>
            </a:extLst>
          </p:cNvPr>
          <p:cNvSpPr>
            <a:spLocks noGrp="1"/>
          </p:cNvSpPr>
          <p:nvPr>
            <p:ph idx="1"/>
          </p:nvPr>
        </p:nvSpPr>
        <p:spPr>
          <a:xfrm>
            <a:off x="344513" y="2318196"/>
            <a:ext cx="8106150" cy="4137467"/>
          </a:xfrm>
        </p:spPr>
        <p:txBody>
          <a:bodyPr anchor="ctr">
            <a:normAutofit/>
          </a:bodyPr>
          <a:lstStyle/>
          <a:p>
            <a:r>
              <a:rPr lang="el-GR" dirty="0"/>
              <a:t>Η </a:t>
            </a:r>
            <a:r>
              <a:rPr lang="el-GR" dirty="0" err="1"/>
              <a:t>λιγνινοκυτταρινούχος</a:t>
            </a:r>
            <a:r>
              <a:rPr lang="el-GR" dirty="0"/>
              <a:t> βιομάζα είναι ένας γενικός όρος που χρησιμοποιείται για να περιγράψει τη βιομάζα φυτικής προέλευσης.</a:t>
            </a:r>
          </a:p>
          <a:p>
            <a:r>
              <a:rPr lang="el-GR" dirty="0"/>
              <a:t> Είναι η πιο άφθονη ανανεώσιμη πηγή άνθρακα στον κόσμο. </a:t>
            </a:r>
          </a:p>
          <a:p>
            <a:r>
              <a:rPr lang="el-GR" dirty="0"/>
              <a:t>Ως απόβλητο, περιλαμβάνει τα δασικά απορρίμματα, το μη βρώσιμο τμήμα των καλλιεργειών τροφίμων, και κάθε είδους βλάστησης, και τα απόβλητα επεξεργασίας ξύλου (πριονίδι).</a:t>
            </a:r>
          </a:p>
        </p:txBody>
      </p:sp>
      <p:sp>
        <p:nvSpPr>
          <p:cNvPr id="4" name="Θέση αριθμού διαφάνειας 3">
            <a:extLst>
              <a:ext uri="{FF2B5EF4-FFF2-40B4-BE49-F238E27FC236}">
                <a16:creationId xmlns:a16="http://schemas.microsoft.com/office/drawing/2014/main" id="{12008F69-3BB5-171D-711D-47FE298ECF00}"/>
              </a:ext>
            </a:extLst>
          </p:cNvPr>
          <p:cNvSpPr>
            <a:spLocks noGrp="1"/>
          </p:cNvSpPr>
          <p:nvPr>
            <p:ph type="sldNum" sz="quarter" idx="12"/>
          </p:nvPr>
        </p:nvSpPr>
        <p:spPr>
          <a:xfrm>
            <a:off x="8778240" y="6455664"/>
            <a:ext cx="336042" cy="365125"/>
          </a:xfrm>
        </p:spPr>
        <p:txBody>
          <a:bodyPr>
            <a:normAutofit/>
          </a:bodyPr>
          <a:lstStyle/>
          <a:p>
            <a:pPr>
              <a:spcAft>
                <a:spcPts val="600"/>
              </a:spcAft>
            </a:pPr>
            <a:fld id="{2E7D50C4-7CA5-4A6B-A320-5A097B385CC0}" type="slidenum">
              <a:rPr lang="el-GR" sz="1000">
                <a:solidFill>
                  <a:schemeClr val="tx1">
                    <a:lumMod val="50000"/>
                    <a:lumOff val="50000"/>
                  </a:schemeClr>
                </a:solidFill>
              </a:rPr>
              <a:pPr>
                <a:spcAft>
                  <a:spcPts val="600"/>
                </a:spcAft>
              </a:pPr>
              <a:t>23</a:t>
            </a:fld>
            <a:endParaRPr lang="el-GR" sz="1000">
              <a:solidFill>
                <a:schemeClr val="tx1">
                  <a:lumMod val="50000"/>
                  <a:lumOff val="50000"/>
                </a:schemeClr>
              </a:solidFill>
            </a:endParaRPr>
          </a:p>
        </p:txBody>
      </p:sp>
    </p:spTree>
    <p:extLst>
      <p:ext uri="{BB962C8B-B14F-4D97-AF65-F5344CB8AC3E}">
        <p14:creationId xmlns:p14="http://schemas.microsoft.com/office/powerpoint/2010/main" val="2090304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42C16E0-BCE0-3AF0-148A-D990AE6C8032}"/>
              </a:ext>
            </a:extLst>
          </p:cNvPr>
          <p:cNvSpPr>
            <a:spLocks noGrp="1"/>
          </p:cNvSpPr>
          <p:nvPr>
            <p:ph type="title"/>
          </p:nvPr>
        </p:nvSpPr>
        <p:spPr>
          <a:xfrm>
            <a:off x="1028699" y="294538"/>
            <a:ext cx="7421963" cy="1033669"/>
          </a:xfrm>
        </p:spPr>
        <p:txBody>
          <a:bodyPr>
            <a:normAutofit/>
          </a:bodyPr>
          <a:lstStyle/>
          <a:p>
            <a:br>
              <a:rPr lang="el-GR" sz="3200" b="0" i="0" u="none" strike="noStrike" baseline="0" dirty="0">
                <a:solidFill>
                  <a:srgbClr val="FFFFFF"/>
                </a:solidFill>
                <a:latin typeface="Times New Roman" panose="02020603050405020304" pitchFamily="18" charset="0"/>
              </a:rPr>
            </a:br>
            <a:r>
              <a:rPr lang="el-GR" sz="3200">
                <a:solidFill>
                  <a:srgbClr val="FFFFFF"/>
                </a:solidFill>
              </a:rPr>
              <a:t>Λιγνινοκυτταρινουχος</a:t>
            </a:r>
            <a:r>
              <a:rPr lang="el-GR" sz="3200" dirty="0">
                <a:solidFill>
                  <a:srgbClr val="FFFFFF"/>
                </a:solidFill>
              </a:rPr>
              <a:t> </a:t>
            </a:r>
            <a:r>
              <a:rPr lang="el-GR" sz="3200">
                <a:solidFill>
                  <a:srgbClr val="FFFFFF"/>
                </a:solidFill>
              </a:rPr>
              <a:t>Βιομαζα</a:t>
            </a:r>
            <a:r>
              <a:rPr lang="el-GR" sz="3200" dirty="0">
                <a:solidFill>
                  <a:srgbClr val="FFFFFF"/>
                </a:solidFill>
              </a:rPr>
              <a:t> </a:t>
            </a:r>
          </a:p>
        </p:txBody>
      </p:sp>
      <p:sp>
        <p:nvSpPr>
          <p:cNvPr id="3" name="Θέση περιεχομένου 2">
            <a:extLst>
              <a:ext uri="{FF2B5EF4-FFF2-40B4-BE49-F238E27FC236}">
                <a16:creationId xmlns:a16="http://schemas.microsoft.com/office/drawing/2014/main" id="{21FEA377-0D00-BA3C-3246-850CFCDC58C7}"/>
              </a:ext>
            </a:extLst>
          </p:cNvPr>
          <p:cNvSpPr>
            <a:spLocks noGrp="1"/>
          </p:cNvSpPr>
          <p:nvPr>
            <p:ph idx="1"/>
          </p:nvPr>
        </p:nvSpPr>
        <p:spPr>
          <a:xfrm>
            <a:off x="939922" y="1885279"/>
            <a:ext cx="7627029" cy="638067"/>
          </a:xfrm>
        </p:spPr>
        <p:txBody>
          <a:bodyPr anchor="ctr">
            <a:normAutofit/>
          </a:bodyPr>
          <a:lstStyle/>
          <a:p>
            <a:r>
              <a:rPr lang="el-GR" sz="1700" dirty="0">
                <a:effectLst/>
                <a:latin typeface="Book Antiqua" panose="02040602050305030304" pitchFamily="18" charset="0"/>
                <a:ea typeface="Times New Roman" panose="02020603050405020304" pitchFamily="18" charset="0"/>
                <a:cs typeface="Calibri" panose="020F0502020204030204" pitchFamily="34" charset="0"/>
              </a:rPr>
              <a:t>Πίνακας : Παραγωγή </a:t>
            </a:r>
            <a:r>
              <a:rPr lang="el-GR" sz="1700" dirty="0" err="1">
                <a:effectLst/>
                <a:latin typeface="Book Antiqua" panose="02040602050305030304" pitchFamily="18" charset="0"/>
                <a:ea typeface="Times New Roman" panose="02020603050405020304" pitchFamily="18" charset="0"/>
                <a:cs typeface="Calibri" panose="020F0502020204030204" pitchFamily="34" charset="0"/>
              </a:rPr>
              <a:t>λιγνινοκυτταρινούχου</a:t>
            </a:r>
            <a:r>
              <a:rPr lang="el-GR" sz="1700" dirty="0">
                <a:effectLst/>
                <a:latin typeface="Book Antiqua" panose="02040602050305030304" pitchFamily="18" charset="0"/>
                <a:ea typeface="Times New Roman" panose="02020603050405020304" pitchFamily="18" charset="0"/>
                <a:cs typeface="Calibri" panose="020F0502020204030204" pitchFamily="34" charset="0"/>
              </a:rPr>
              <a:t> βιομάζας ανά έτος σε </a:t>
            </a:r>
            <a:r>
              <a:rPr lang="en-US" sz="1700" dirty="0">
                <a:effectLst/>
                <a:latin typeface="Book Antiqua" panose="02040602050305030304" pitchFamily="18" charset="0"/>
                <a:ea typeface="Times New Roman" panose="02020603050405020304" pitchFamily="18" charset="0"/>
                <a:cs typeface="Calibri" panose="020F0502020204030204" pitchFamily="34" charset="0"/>
              </a:rPr>
              <a:t>kt  </a:t>
            </a:r>
            <a:r>
              <a:rPr lang="el-GR" sz="1700" dirty="0">
                <a:effectLst/>
                <a:latin typeface="Book Antiqua" panose="02040602050305030304" pitchFamily="18" charset="0"/>
                <a:ea typeface="Times New Roman" panose="02020603050405020304" pitchFamily="18" charset="0"/>
                <a:cs typeface="Calibri" panose="020F0502020204030204" pitchFamily="34" charset="0"/>
              </a:rPr>
              <a:t>(Kim &amp; </a:t>
            </a:r>
            <a:r>
              <a:rPr lang="el-GR" sz="1700" dirty="0" err="1">
                <a:effectLst/>
                <a:latin typeface="Book Antiqua" panose="02040602050305030304" pitchFamily="18" charset="0"/>
                <a:ea typeface="Times New Roman" panose="02020603050405020304" pitchFamily="18" charset="0"/>
                <a:cs typeface="Calibri" panose="020F0502020204030204" pitchFamily="34" charset="0"/>
              </a:rPr>
              <a:t>Dale</a:t>
            </a:r>
            <a:r>
              <a:rPr lang="el-GR" sz="1700" dirty="0">
                <a:effectLst/>
                <a:latin typeface="Book Antiqua" panose="02040602050305030304" pitchFamily="18" charset="0"/>
                <a:ea typeface="Times New Roman" panose="02020603050405020304" pitchFamily="18" charset="0"/>
                <a:cs typeface="Calibri" panose="020F0502020204030204" pitchFamily="34" charset="0"/>
              </a:rPr>
              <a:t> 2004).</a:t>
            </a:r>
          </a:p>
          <a:p>
            <a:endParaRPr lang="el-GR" sz="1700" dirty="0"/>
          </a:p>
        </p:txBody>
      </p:sp>
      <p:sp>
        <p:nvSpPr>
          <p:cNvPr id="4" name="Θέση αριθμού διαφάνειας 3">
            <a:extLst>
              <a:ext uri="{FF2B5EF4-FFF2-40B4-BE49-F238E27FC236}">
                <a16:creationId xmlns:a16="http://schemas.microsoft.com/office/drawing/2014/main" id="{12008F69-3BB5-171D-711D-47FE298ECF00}"/>
              </a:ext>
            </a:extLst>
          </p:cNvPr>
          <p:cNvSpPr>
            <a:spLocks noGrp="1"/>
          </p:cNvSpPr>
          <p:nvPr>
            <p:ph type="sldNum" sz="quarter" idx="12"/>
          </p:nvPr>
        </p:nvSpPr>
        <p:spPr>
          <a:xfrm>
            <a:off x="8778240" y="6455664"/>
            <a:ext cx="336042" cy="365125"/>
          </a:xfrm>
        </p:spPr>
        <p:txBody>
          <a:bodyPr>
            <a:normAutofit/>
          </a:bodyPr>
          <a:lstStyle/>
          <a:p>
            <a:pPr>
              <a:spcAft>
                <a:spcPts val="600"/>
              </a:spcAft>
            </a:pPr>
            <a:fld id="{2E7D50C4-7CA5-4A6B-A320-5A097B385CC0}" type="slidenum">
              <a:rPr lang="el-GR" sz="1000">
                <a:solidFill>
                  <a:schemeClr val="tx1">
                    <a:lumMod val="50000"/>
                    <a:lumOff val="50000"/>
                  </a:schemeClr>
                </a:solidFill>
              </a:rPr>
              <a:pPr>
                <a:spcAft>
                  <a:spcPts val="600"/>
                </a:spcAft>
              </a:pPr>
              <a:t>24</a:t>
            </a:fld>
            <a:endParaRPr lang="el-GR" sz="1000">
              <a:solidFill>
                <a:schemeClr val="tx1">
                  <a:lumMod val="50000"/>
                  <a:lumOff val="50000"/>
                </a:schemeClr>
              </a:solidFill>
            </a:endParaRPr>
          </a:p>
        </p:txBody>
      </p:sp>
      <p:graphicFrame>
        <p:nvGraphicFramePr>
          <p:cNvPr id="5" name="Πίνακας 4">
            <a:extLst>
              <a:ext uri="{FF2B5EF4-FFF2-40B4-BE49-F238E27FC236}">
                <a16:creationId xmlns:a16="http://schemas.microsoft.com/office/drawing/2014/main" id="{FF6C2AA5-4472-180D-193D-21DBA491D550}"/>
              </a:ext>
            </a:extLst>
          </p:cNvPr>
          <p:cNvGraphicFramePr>
            <a:graphicFrameLocks noGrp="1"/>
          </p:cNvGraphicFramePr>
          <p:nvPr>
            <p:extLst>
              <p:ext uri="{D42A27DB-BD31-4B8C-83A1-F6EECF244321}">
                <p14:modId xmlns:p14="http://schemas.microsoft.com/office/powerpoint/2010/main" val="3670262015"/>
              </p:ext>
            </p:extLst>
          </p:nvPr>
        </p:nvGraphicFramePr>
        <p:xfrm>
          <a:off x="146776" y="2327600"/>
          <a:ext cx="8799485" cy="4235862"/>
        </p:xfrm>
        <a:graphic>
          <a:graphicData uri="http://schemas.openxmlformats.org/drawingml/2006/table">
            <a:tbl>
              <a:tblPr firstRow="1" firstCol="1" bandRow="1">
                <a:tableStyleId>{5C22544A-7EE6-4342-B048-85BDC9FD1C3A}</a:tableStyleId>
              </a:tblPr>
              <a:tblGrid>
                <a:gridCol w="1358571">
                  <a:extLst>
                    <a:ext uri="{9D8B030D-6E8A-4147-A177-3AD203B41FA5}">
                      <a16:colId xmlns:a16="http://schemas.microsoft.com/office/drawing/2014/main" val="1485651954"/>
                    </a:ext>
                  </a:extLst>
                </a:gridCol>
                <a:gridCol w="837338">
                  <a:extLst>
                    <a:ext uri="{9D8B030D-6E8A-4147-A177-3AD203B41FA5}">
                      <a16:colId xmlns:a16="http://schemas.microsoft.com/office/drawing/2014/main" val="2103111471"/>
                    </a:ext>
                  </a:extLst>
                </a:gridCol>
                <a:gridCol w="940623">
                  <a:extLst>
                    <a:ext uri="{9D8B030D-6E8A-4147-A177-3AD203B41FA5}">
                      <a16:colId xmlns:a16="http://schemas.microsoft.com/office/drawing/2014/main" val="3017691872"/>
                    </a:ext>
                  </a:extLst>
                </a:gridCol>
                <a:gridCol w="940623">
                  <a:extLst>
                    <a:ext uri="{9D8B030D-6E8A-4147-A177-3AD203B41FA5}">
                      <a16:colId xmlns:a16="http://schemas.microsoft.com/office/drawing/2014/main" val="2727325959"/>
                    </a:ext>
                  </a:extLst>
                </a:gridCol>
                <a:gridCol w="940623">
                  <a:extLst>
                    <a:ext uri="{9D8B030D-6E8A-4147-A177-3AD203B41FA5}">
                      <a16:colId xmlns:a16="http://schemas.microsoft.com/office/drawing/2014/main" val="2518726785"/>
                    </a:ext>
                  </a:extLst>
                </a:gridCol>
                <a:gridCol w="894984">
                  <a:extLst>
                    <a:ext uri="{9D8B030D-6E8A-4147-A177-3AD203B41FA5}">
                      <a16:colId xmlns:a16="http://schemas.microsoft.com/office/drawing/2014/main" val="2242622811"/>
                    </a:ext>
                  </a:extLst>
                </a:gridCol>
                <a:gridCol w="899789">
                  <a:extLst>
                    <a:ext uri="{9D8B030D-6E8A-4147-A177-3AD203B41FA5}">
                      <a16:colId xmlns:a16="http://schemas.microsoft.com/office/drawing/2014/main" val="1547118639"/>
                    </a:ext>
                  </a:extLst>
                </a:gridCol>
                <a:gridCol w="940623">
                  <a:extLst>
                    <a:ext uri="{9D8B030D-6E8A-4147-A177-3AD203B41FA5}">
                      <a16:colId xmlns:a16="http://schemas.microsoft.com/office/drawing/2014/main" val="952423014"/>
                    </a:ext>
                  </a:extLst>
                </a:gridCol>
                <a:gridCol w="1046311">
                  <a:extLst>
                    <a:ext uri="{9D8B030D-6E8A-4147-A177-3AD203B41FA5}">
                      <a16:colId xmlns:a16="http://schemas.microsoft.com/office/drawing/2014/main" val="3069226408"/>
                    </a:ext>
                  </a:extLst>
                </a:gridCol>
              </a:tblGrid>
              <a:tr h="472899">
                <a:tc>
                  <a:txBody>
                    <a:bodyPr/>
                    <a:lstStyle/>
                    <a:p>
                      <a:endParaRPr lang="el-GR" sz="1800">
                        <a:effectLst/>
                        <a:latin typeface="Calibri" panose="020F0502020204030204" pitchFamily="34" charset="0"/>
                        <a:cs typeface="Times New Roman" panose="02020603050405020304" pitchFamily="18" charset="0"/>
                      </a:endParaRPr>
                    </a:p>
                  </a:txBody>
                  <a:tcPr marL="102141" marR="102141" marT="0" marB="0" anchor="ctr"/>
                </a:tc>
                <a:tc>
                  <a:txBody>
                    <a:bodyPr/>
                    <a:lstStyle/>
                    <a:p>
                      <a:pPr algn="ctr">
                        <a:spcAft>
                          <a:spcPts val="600"/>
                        </a:spcAft>
                      </a:pPr>
                      <a:r>
                        <a:rPr lang="el-GR" sz="1600">
                          <a:effectLst/>
                        </a:rPr>
                        <a:t>Αφρική</a:t>
                      </a:r>
                      <a:endParaRPr lang="el-GR" sz="2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tc>
                  <a:txBody>
                    <a:bodyPr/>
                    <a:lstStyle/>
                    <a:p>
                      <a:pPr algn="ctr">
                        <a:spcAft>
                          <a:spcPts val="600"/>
                        </a:spcAft>
                      </a:pPr>
                      <a:r>
                        <a:rPr lang="el-GR" sz="1600">
                          <a:effectLst/>
                        </a:rPr>
                        <a:t>Ασία</a:t>
                      </a:r>
                      <a:endParaRPr lang="el-GR" sz="2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tc>
                  <a:txBody>
                    <a:bodyPr/>
                    <a:lstStyle/>
                    <a:p>
                      <a:pPr algn="ctr">
                        <a:spcAft>
                          <a:spcPts val="600"/>
                        </a:spcAft>
                      </a:pPr>
                      <a:r>
                        <a:rPr lang="el-GR" sz="1600">
                          <a:effectLst/>
                        </a:rPr>
                        <a:t>Ευρώπη</a:t>
                      </a:r>
                      <a:endParaRPr lang="el-GR" sz="2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tc>
                  <a:txBody>
                    <a:bodyPr/>
                    <a:lstStyle/>
                    <a:p>
                      <a:pPr algn="ctr">
                        <a:spcAft>
                          <a:spcPts val="600"/>
                        </a:spcAft>
                      </a:pPr>
                      <a:r>
                        <a:rPr lang="el-GR" sz="1600">
                          <a:effectLst/>
                        </a:rPr>
                        <a:t>Β. Αμερική</a:t>
                      </a:r>
                      <a:endParaRPr lang="el-GR" sz="2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tc>
                  <a:txBody>
                    <a:bodyPr/>
                    <a:lstStyle/>
                    <a:p>
                      <a:pPr algn="ctr">
                        <a:spcAft>
                          <a:spcPts val="600"/>
                        </a:spcAft>
                      </a:pPr>
                      <a:r>
                        <a:rPr lang="el-GR" sz="1600">
                          <a:effectLst/>
                        </a:rPr>
                        <a:t>Κ. Αμερική</a:t>
                      </a:r>
                      <a:endParaRPr lang="el-GR" sz="2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tc>
                  <a:txBody>
                    <a:bodyPr/>
                    <a:lstStyle/>
                    <a:p>
                      <a:pPr algn="ctr">
                        <a:spcAft>
                          <a:spcPts val="600"/>
                        </a:spcAft>
                      </a:pPr>
                      <a:r>
                        <a:rPr lang="el-GR" sz="1600">
                          <a:effectLst/>
                        </a:rPr>
                        <a:t>Ωκεανία</a:t>
                      </a:r>
                      <a:endParaRPr lang="el-GR" sz="2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tc>
                  <a:txBody>
                    <a:bodyPr/>
                    <a:lstStyle/>
                    <a:p>
                      <a:pPr algn="ctr">
                        <a:spcAft>
                          <a:spcPts val="600"/>
                        </a:spcAft>
                      </a:pPr>
                      <a:r>
                        <a:rPr lang="el-GR" sz="1600">
                          <a:effectLst/>
                        </a:rPr>
                        <a:t>Ν. Αμερική</a:t>
                      </a:r>
                      <a:endParaRPr lang="el-GR" sz="2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tc>
                  <a:txBody>
                    <a:bodyPr/>
                    <a:lstStyle/>
                    <a:p>
                      <a:pPr algn="ctr">
                        <a:spcAft>
                          <a:spcPts val="600"/>
                        </a:spcAft>
                      </a:pPr>
                      <a:r>
                        <a:rPr lang="el-GR" sz="1600">
                          <a:effectLst/>
                        </a:rPr>
                        <a:t>Σύνολο</a:t>
                      </a:r>
                      <a:endParaRPr lang="el-GR" sz="2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extLst>
                  <a:ext uri="{0D108BD9-81ED-4DB2-BD59-A6C34878D82A}">
                    <a16:rowId xmlns:a16="http://schemas.microsoft.com/office/drawing/2014/main" val="514253694"/>
                  </a:ext>
                </a:extLst>
              </a:tr>
              <a:tr h="524301">
                <a:tc>
                  <a:txBody>
                    <a:bodyPr/>
                    <a:lstStyle/>
                    <a:p>
                      <a:pPr algn="ctr">
                        <a:spcAft>
                          <a:spcPts val="600"/>
                        </a:spcAft>
                      </a:pPr>
                      <a:r>
                        <a:rPr lang="el-GR" sz="1600">
                          <a:effectLst/>
                        </a:rPr>
                        <a:t>Υπολείμματα καλαμποκιού</a:t>
                      </a:r>
                      <a:endParaRPr lang="el-GR" sz="2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tc>
                  <a:txBody>
                    <a:bodyPr/>
                    <a:lstStyle/>
                    <a:p>
                      <a:pPr algn="ctr">
                        <a:spcAft>
                          <a:spcPts val="600"/>
                        </a:spcAft>
                      </a:pPr>
                      <a:r>
                        <a:rPr lang="el-GR" sz="1800">
                          <a:effectLst/>
                        </a:rPr>
                        <a:t>0,00</a:t>
                      </a:r>
                      <a:endParaRPr lang="el-GR" sz="2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tc>
                  <a:txBody>
                    <a:bodyPr/>
                    <a:lstStyle/>
                    <a:p>
                      <a:pPr algn="ctr">
                        <a:spcAft>
                          <a:spcPts val="600"/>
                        </a:spcAft>
                      </a:pPr>
                      <a:r>
                        <a:rPr lang="el-GR" sz="1800">
                          <a:effectLst/>
                        </a:rPr>
                        <a:t>33,90</a:t>
                      </a:r>
                      <a:endParaRPr lang="el-GR" sz="2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tc>
                  <a:txBody>
                    <a:bodyPr/>
                    <a:lstStyle/>
                    <a:p>
                      <a:pPr algn="ctr">
                        <a:spcAft>
                          <a:spcPts val="600"/>
                        </a:spcAft>
                      </a:pPr>
                      <a:r>
                        <a:rPr lang="el-GR" sz="1800">
                          <a:effectLst/>
                        </a:rPr>
                        <a:t>28,61</a:t>
                      </a:r>
                      <a:endParaRPr lang="el-GR" sz="2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tc>
                  <a:txBody>
                    <a:bodyPr/>
                    <a:lstStyle/>
                    <a:p>
                      <a:pPr algn="ctr">
                        <a:spcAft>
                          <a:spcPts val="600"/>
                        </a:spcAft>
                      </a:pPr>
                      <a:r>
                        <a:rPr lang="el-GR" sz="1800">
                          <a:effectLst/>
                        </a:rPr>
                        <a:t>133,66</a:t>
                      </a:r>
                      <a:endParaRPr lang="el-GR" sz="2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tc>
                  <a:txBody>
                    <a:bodyPr/>
                    <a:lstStyle/>
                    <a:p>
                      <a:pPr algn="ctr">
                        <a:spcAft>
                          <a:spcPts val="600"/>
                        </a:spcAft>
                      </a:pPr>
                      <a:r>
                        <a:rPr lang="el-GR" sz="1800">
                          <a:effectLst/>
                        </a:rPr>
                        <a:t>0,00</a:t>
                      </a:r>
                      <a:endParaRPr lang="el-GR" sz="2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tc>
                  <a:txBody>
                    <a:bodyPr/>
                    <a:lstStyle/>
                    <a:p>
                      <a:pPr algn="ctr">
                        <a:spcAft>
                          <a:spcPts val="600"/>
                        </a:spcAft>
                      </a:pPr>
                      <a:r>
                        <a:rPr lang="el-GR" sz="1800">
                          <a:effectLst/>
                        </a:rPr>
                        <a:t>0,24</a:t>
                      </a:r>
                      <a:endParaRPr lang="el-GR" sz="2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tc>
                  <a:txBody>
                    <a:bodyPr/>
                    <a:lstStyle/>
                    <a:p>
                      <a:pPr algn="ctr">
                        <a:spcAft>
                          <a:spcPts val="600"/>
                        </a:spcAft>
                      </a:pPr>
                      <a:r>
                        <a:rPr lang="el-GR" sz="1800">
                          <a:effectLst/>
                        </a:rPr>
                        <a:t>7,20</a:t>
                      </a:r>
                      <a:endParaRPr lang="el-GR" sz="2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tc>
                  <a:txBody>
                    <a:bodyPr/>
                    <a:lstStyle/>
                    <a:p>
                      <a:pPr algn="ctr">
                        <a:spcAft>
                          <a:spcPts val="600"/>
                        </a:spcAft>
                      </a:pPr>
                      <a:r>
                        <a:rPr lang="el-GR" sz="1800">
                          <a:effectLst/>
                        </a:rPr>
                        <a:t>203,62</a:t>
                      </a:r>
                      <a:endParaRPr lang="el-GR" sz="2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extLst>
                  <a:ext uri="{0D108BD9-81ED-4DB2-BD59-A6C34878D82A}">
                    <a16:rowId xmlns:a16="http://schemas.microsoft.com/office/drawing/2014/main" val="3852510164"/>
                  </a:ext>
                </a:extLst>
              </a:tr>
              <a:tr h="524301">
                <a:tc>
                  <a:txBody>
                    <a:bodyPr/>
                    <a:lstStyle/>
                    <a:p>
                      <a:pPr algn="ctr">
                        <a:spcAft>
                          <a:spcPts val="600"/>
                        </a:spcAft>
                      </a:pPr>
                      <a:r>
                        <a:rPr lang="el-GR" sz="1600">
                          <a:effectLst/>
                        </a:rPr>
                        <a:t>Άχυρο από κριθάρι</a:t>
                      </a:r>
                      <a:endParaRPr lang="el-GR" sz="2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tc>
                  <a:txBody>
                    <a:bodyPr/>
                    <a:lstStyle/>
                    <a:p>
                      <a:pPr algn="ctr">
                        <a:spcAft>
                          <a:spcPts val="600"/>
                        </a:spcAft>
                      </a:pPr>
                      <a:r>
                        <a:rPr lang="el-GR" sz="1800">
                          <a:effectLst/>
                        </a:rPr>
                        <a:t>0,00</a:t>
                      </a:r>
                      <a:endParaRPr lang="el-GR" sz="2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tc>
                  <a:txBody>
                    <a:bodyPr/>
                    <a:lstStyle/>
                    <a:p>
                      <a:pPr algn="ctr">
                        <a:spcAft>
                          <a:spcPts val="600"/>
                        </a:spcAft>
                      </a:pPr>
                      <a:r>
                        <a:rPr lang="el-GR" sz="1800">
                          <a:effectLst/>
                        </a:rPr>
                        <a:t>1,97</a:t>
                      </a:r>
                      <a:endParaRPr lang="el-GR" sz="2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tc>
                  <a:txBody>
                    <a:bodyPr/>
                    <a:lstStyle/>
                    <a:p>
                      <a:pPr algn="ctr">
                        <a:spcAft>
                          <a:spcPts val="600"/>
                        </a:spcAft>
                      </a:pPr>
                      <a:r>
                        <a:rPr lang="el-GR" sz="1800" dirty="0">
                          <a:effectLst/>
                        </a:rPr>
                        <a:t>44,24</a:t>
                      </a:r>
                      <a:endParaRPr lang="el-GR" sz="24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tc>
                  <a:txBody>
                    <a:bodyPr/>
                    <a:lstStyle/>
                    <a:p>
                      <a:pPr algn="ctr">
                        <a:spcAft>
                          <a:spcPts val="600"/>
                        </a:spcAft>
                      </a:pPr>
                      <a:r>
                        <a:rPr lang="el-GR" sz="1800">
                          <a:effectLst/>
                        </a:rPr>
                        <a:t>9,85</a:t>
                      </a:r>
                      <a:endParaRPr lang="el-GR" sz="2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tc>
                  <a:txBody>
                    <a:bodyPr/>
                    <a:lstStyle/>
                    <a:p>
                      <a:pPr algn="ctr">
                        <a:spcAft>
                          <a:spcPts val="600"/>
                        </a:spcAft>
                      </a:pPr>
                      <a:r>
                        <a:rPr lang="el-GR" sz="1800">
                          <a:effectLst/>
                        </a:rPr>
                        <a:t>0,16</a:t>
                      </a:r>
                      <a:endParaRPr lang="el-GR" sz="2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tc>
                  <a:txBody>
                    <a:bodyPr/>
                    <a:lstStyle/>
                    <a:p>
                      <a:pPr algn="ctr">
                        <a:spcAft>
                          <a:spcPts val="600"/>
                        </a:spcAft>
                      </a:pPr>
                      <a:r>
                        <a:rPr lang="el-GR" sz="1800">
                          <a:effectLst/>
                        </a:rPr>
                        <a:t>1,93</a:t>
                      </a:r>
                      <a:endParaRPr lang="el-GR" sz="2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tc>
                  <a:txBody>
                    <a:bodyPr/>
                    <a:lstStyle/>
                    <a:p>
                      <a:pPr algn="ctr">
                        <a:spcAft>
                          <a:spcPts val="600"/>
                        </a:spcAft>
                      </a:pPr>
                      <a:r>
                        <a:rPr lang="el-GR" sz="1800">
                          <a:effectLst/>
                        </a:rPr>
                        <a:t>0,29</a:t>
                      </a:r>
                      <a:endParaRPr lang="el-GR" sz="2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tc>
                  <a:txBody>
                    <a:bodyPr/>
                    <a:lstStyle/>
                    <a:p>
                      <a:pPr algn="ctr">
                        <a:spcAft>
                          <a:spcPts val="600"/>
                        </a:spcAft>
                      </a:pPr>
                      <a:r>
                        <a:rPr lang="el-GR" sz="1800">
                          <a:effectLst/>
                        </a:rPr>
                        <a:t>58,45</a:t>
                      </a:r>
                      <a:endParaRPr lang="el-GR" sz="2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extLst>
                  <a:ext uri="{0D108BD9-81ED-4DB2-BD59-A6C34878D82A}">
                    <a16:rowId xmlns:a16="http://schemas.microsoft.com/office/drawing/2014/main" val="3366998543"/>
                  </a:ext>
                </a:extLst>
              </a:tr>
              <a:tr h="524301">
                <a:tc>
                  <a:txBody>
                    <a:bodyPr/>
                    <a:lstStyle/>
                    <a:p>
                      <a:pPr algn="ctr">
                        <a:spcAft>
                          <a:spcPts val="600"/>
                        </a:spcAft>
                      </a:pPr>
                      <a:r>
                        <a:rPr lang="el-GR" sz="1600">
                          <a:effectLst/>
                        </a:rPr>
                        <a:t>Άχυρο βρώμης</a:t>
                      </a:r>
                      <a:endParaRPr lang="el-GR" sz="2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tc>
                  <a:txBody>
                    <a:bodyPr/>
                    <a:lstStyle/>
                    <a:p>
                      <a:pPr algn="ctr">
                        <a:spcAft>
                          <a:spcPts val="600"/>
                        </a:spcAft>
                      </a:pPr>
                      <a:r>
                        <a:rPr lang="el-GR" sz="1800">
                          <a:effectLst/>
                        </a:rPr>
                        <a:t>0,00</a:t>
                      </a:r>
                      <a:endParaRPr lang="el-GR" sz="2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tc>
                  <a:txBody>
                    <a:bodyPr/>
                    <a:lstStyle/>
                    <a:p>
                      <a:pPr algn="ctr">
                        <a:spcAft>
                          <a:spcPts val="600"/>
                        </a:spcAft>
                      </a:pPr>
                      <a:r>
                        <a:rPr lang="el-GR" sz="1800">
                          <a:effectLst/>
                        </a:rPr>
                        <a:t>0,27</a:t>
                      </a:r>
                      <a:endParaRPr lang="el-GR" sz="2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tc>
                  <a:txBody>
                    <a:bodyPr/>
                    <a:lstStyle/>
                    <a:p>
                      <a:pPr algn="ctr">
                        <a:spcAft>
                          <a:spcPts val="600"/>
                        </a:spcAft>
                      </a:pPr>
                      <a:r>
                        <a:rPr lang="el-GR" sz="1800">
                          <a:effectLst/>
                        </a:rPr>
                        <a:t>6,83</a:t>
                      </a:r>
                      <a:endParaRPr lang="el-GR" sz="2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tc>
                  <a:txBody>
                    <a:bodyPr/>
                    <a:lstStyle/>
                    <a:p>
                      <a:pPr algn="ctr">
                        <a:spcAft>
                          <a:spcPts val="600"/>
                        </a:spcAft>
                      </a:pPr>
                      <a:r>
                        <a:rPr lang="el-GR" sz="1800">
                          <a:effectLst/>
                        </a:rPr>
                        <a:t>2,80</a:t>
                      </a:r>
                      <a:endParaRPr lang="el-GR" sz="2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tc>
                  <a:txBody>
                    <a:bodyPr/>
                    <a:lstStyle/>
                    <a:p>
                      <a:pPr algn="ctr">
                        <a:spcAft>
                          <a:spcPts val="600"/>
                        </a:spcAft>
                      </a:pPr>
                      <a:r>
                        <a:rPr lang="el-GR" sz="1800">
                          <a:effectLst/>
                        </a:rPr>
                        <a:t>0,03</a:t>
                      </a:r>
                      <a:endParaRPr lang="el-GR" sz="2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tc>
                  <a:txBody>
                    <a:bodyPr/>
                    <a:lstStyle/>
                    <a:p>
                      <a:pPr algn="ctr">
                        <a:spcAft>
                          <a:spcPts val="600"/>
                        </a:spcAft>
                      </a:pPr>
                      <a:r>
                        <a:rPr lang="el-GR" sz="1800">
                          <a:effectLst/>
                        </a:rPr>
                        <a:t>0,47</a:t>
                      </a:r>
                      <a:endParaRPr lang="el-GR" sz="2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tc>
                  <a:txBody>
                    <a:bodyPr/>
                    <a:lstStyle/>
                    <a:p>
                      <a:pPr algn="ctr">
                        <a:spcAft>
                          <a:spcPts val="600"/>
                        </a:spcAft>
                      </a:pPr>
                      <a:r>
                        <a:rPr lang="el-GR" sz="1800">
                          <a:effectLst/>
                        </a:rPr>
                        <a:t>0,21</a:t>
                      </a:r>
                      <a:endParaRPr lang="el-GR" sz="2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tc>
                  <a:txBody>
                    <a:bodyPr/>
                    <a:lstStyle/>
                    <a:p>
                      <a:pPr algn="ctr">
                        <a:spcAft>
                          <a:spcPts val="600"/>
                        </a:spcAft>
                      </a:pPr>
                      <a:r>
                        <a:rPr lang="el-GR" sz="1800">
                          <a:effectLst/>
                        </a:rPr>
                        <a:t>10,62</a:t>
                      </a:r>
                      <a:endParaRPr lang="el-GR" sz="2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extLst>
                  <a:ext uri="{0D108BD9-81ED-4DB2-BD59-A6C34878D82A}">
                    <a16:rowId xmlns:a16="http://schemas.microsoft.com/office/drawing/2014/main" val="2827250664"/>
                  </a:ext>
                </a:extLst>
              </a:tr>
              <a:tr h="318693">
                <a:tc>
                  <a:txBody>
                    <a:bodyPr/>
                    <a:lstStyle/>
                    <a:p>
                      <a:pPr algn="ctr">
                        <a:spcAft>
                          <a:spcPts val="600"/>
                        </a:spcAft>
                      </a:pPr>
                      <a:r>
                        <a:rPr lang="el-GR" sz="1600">
                          <a:effectLst/>
                        </a:rPr>
                        <a:t>Άχυρο ρυζιού</a:t>
                      </a:r>
                      <a:endParaRPr lang="el-GR" sz="2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tc>
                  <a:txBody>
                    <a:bodyPr/>
                    <a:lstStyle/>
                    <a:p>
                      <a:pPr algn="ctr">
                        <a:spcAft>
                          <a:spcPts val="600"/>
                        </a:spcAft>
                      </a:pPr>
                      <a:r>
                        <a:rPr lang="el-GR" sz="1800">
                          <a:effectLst/>
                        </a:rPr>
                        <a:t>20,93</a:t>
                      </a:r>
                      <a:endParaRPr lang="el-GR" sz="2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tc>
                  <a:txBody>
                    <a:bodyPr/>
                    <a:lstStyle/>
                    <a:p>
                      <a:pPr algn="ctr">
                        <a:spcAft>
                          <a:spcPts val="600"/>
                        </a:spcAft>
                      </a:pPr>
                      <a:r>
                        <a:rPr lang="el-GR" sz="1800">
                          <a:effectLst/>
                        </a:rPr>
                        <a:t>667,59</a:t>
                      </a:r>
                      <a:endParaRPr lang="el-GR" sz="2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tc>
                  <a:txBody>
                    <a:bodyPr/>
                    <a:lstStyle/>
                    <a:p>
                      <a:pPr algn="ctr">
                        <a:spcAft>
                          <a:spcPts val="600"/>
                        </a:spcAft>
                      </a:pPr>
                      <a:r>
                        <a:rPr lang="el-GR" sz="1800">
                          <a:effectLst/>
                        </a:rPr>
                        <a:t>3,92</a:t>
                      </a:r>
                      <a:endParaRPr lang="el-GR" sz="2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tc>
                  <a:txBody>
                    <a:bodyPr/>
                    <a:lstStyle/>
                    <a:p>
                      <a:pPr algn="ctr">
                        <a:spcAft>
                          <a:spcPts val="600"/>
                        </a:spcAft>
                      </a:pPr>
                      <a:r>
                        <a:rPr lang="el-GR" sz="1800">
                          <a:effectLst/>
                        </a:rPr>
                        <a:t>10,95</a:t>
                      </a:r>
                      <a:endParaRPr lang="el-GR" sz="2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tc>
                  <a:txBody>
                    <a:bodyPr/>
                    <a:lstStyle/>
                    <a:p>
                      <a:pPr algn="ctr">
                        <a:spcAft>
                          <a:spcPts val="600"/>
                        </a:spcAft>
                      </a:pPr>
                      <a:r>
                        <a:rPr lang="el-GR" sz="1800">
                          <a:effectLst/>
                        </a:rPr>
                        <a:t>2,77</a:t>
                      </a:r>
                      <a:endParaRPr lang="el-GR" sz="2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tc>
                  <a:txBody>
                    <a:bodyPr/>
                    <a:lstStyle/>
                    <a:p>
                      <a:pPr algn="ctr">
                        <a:spcAft>
                          <a:spcPts val="600"/>
                        </a:spcAft>
                      </a:pPr>
                      <a:r>
                        <a:rPr lang="el-GR" sz="1800">
                          <a:effectLst/>
                        </a:rPr>
                        <a:t>1,68</a:t>
                      </a:r>
                      <a:endParaRPr lang="el-GR" sz="2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tc>
                  <a:txBody>
                    <a:bodyPr/>
                    <a:lstStyle/>
                    <a:p>
                      <a:pPr algn="ctr">
                        <a:spcAft>
                          <a:spcPts val="600"/>
                        </a:spcAft>
                      </a:pPr>
                      <a:r>
                        <a:rPr lang="el-GR" sz="1800">
                          <a:effectLst/>
                        </a:rPr>
                        <a:t>23,51</a:t>
                      </a:r>
                      <a:endParaRPr lang="el-GR" sz="2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tc>
                  <a:txBody>
                    <a:bodyPr/>
                    <a:lstStyle/>
                    <a:p>
                      <a:pPr algn="ctr">
                        <a:spcAft>
                          <a:spcPts val="600"/>
                        </a:spcAft>
                      </a:pPr>
                      <a:r>
                        <a:rPr lang="el-GR" sz="1800">
                          <a:effectLst/>
                        </a:rPr>
                        <a:t>731,34</a:t>
                      </a:r>
                      <a:endParaRPr lang="el-GR" sz="2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extLst>
                  <a:ext uri="{0D108BD9-81ED-4DB2-BD59-A6C34878D82A}">
                    <a16:rowId xmlns:a16="http://schemas.microsoft.com/office/drawing/2014/main" val="3630995681"/>
                  </a:ext>
                </a:extLst>
              </a:tr>
              <a:tr h="318693">
                <a:tc>
                  <a:txBody>
                    <a:bodyPr/>
                    <a:lstStyle/>
                    <a:p>
                      <a:pPr algn="ctr">
                        <a:spcAft>
                          <a:spcPts val="600"/>
                        </a:spcAft>
                      </a:pPr>
                      <a:r>
                        <a:rPr lang="el-GR" sz="1600">
                          <a:effectLst/>
                        </a:rPr>
                        <a:t>Άχυρο σίτου</a:t>
                      </a:r>
                      <a:endParaRPr lang="el-GR" sz="2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tc>
                  <a:txBody>
                    <a:bodyPr/>
                    <a:lstStyle/>
                    <a:p>
                      <a:pPr algn="ctr">
                        <a:spcAft>
                          <a:spcPts val="600"/>
                        </a:spcAft>
                      </a:pPr>
                      <a:r>
                        <a:rPr lang="el-GR" sz="1800">
                          <a:effectLst/>
                        </a:rPr>
                        <a:t>5,34</a:t>
                      </a:r>
                      <a:endParaRPr lang="el-GR" sz="2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tc>
                  <a:txBody>
                    <a:bodyPr/>
                    <a:lstStyle/>
                    <a:p>
                      <a:pPr algn="ctr">
                        <a:spcAft>
                          <a:spcPts val="600"/>
                        </a:spcAft>
                      </a:pPr>
                      <a:r>
                        <a:rPr lang="el-GR" sz="1800">
                          <a:effectLst/>
                        </a:rPr>
                        <a:t>145,20</a:t>
                      </a:r>
                      <a:endParaRPr lang="el-GR" sz="2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tc>
                  <a:txBody>
                    <a:bodyPr/>
                    <a:lstStyle/>
                    <a:p>
                      <a:pPr algn="ctr">
                        <a:spcAft>
                          <a:spcPts val="600"/>
                        </a:spcAft>
                      </a:pPr>
                      <a:r>
                        <a:rPr lang="el-GR" sz="1800">
                          <a:effectLst/>
                        </a:rPr>
                        <a:t>132,59</a:t>
                      </a:r>
                      <a:endParaRPr lang="el-GR" sz="2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tc>
                  <a:txBody>
                    <a:bodyPr/>
                    <a:lstStyle/>
                    <a:p>
                      <a:pPr algn="ctr">
                        <a:spcAft>
                          <a:spcPts val="600"/>
                        </a:spcAft>
                      </a:pPr>
                      <a:r>
                        <a:rPr lang="el-GR" sz="1800">
                          <a:effectLst/>
                        </a:rPr>
                        <a:t>50,05</a:t>
                      </a:r>
                      <a:endParaRPr lang="el-GR" sz="2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tc>
                  <a:txBody>
                    <a:bodyPr/>
                    <a:lstStyle/>
                    <a:p>
                      <a:pPr algn="ctr">
                        <a:spcAft>
                          <a:spcPts val="600"/>
                        </a:spcAft>
                      </a:pPr>
                      <a:r>
                        <a:rPr lang="el-GR" sz="1800">
                          <a:effectLst/>
                        </a:rPr>
                        <a:t>2,79</a:t>
                      </a:r>
                      <a:endParaRPr lang="el-GR" sz="2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tc>
                  <a:txBody>
                    <a:bodyPr/>
                    <a:lstStyle/>
                    <a:p>
                      <a:pPr algn="ctr">
                        <a:spcAft>
                          <a:spcPts val="600"/>
                        </a:spcAft>
                      </a:pPr>
                      <a:r>
                        <a:rPr lang="el-GR" sz="1800">
                          <a:effectLst/>
                        </a:rPr>
                        <a:t>8,57</a:t>
                      </a:r>
                      <a:endParaRPr lang="el-GR" sz="2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tc>
                  <a:txBody>
                    <a:bodyPr/>
                    <a:lstStyle/>
                    <a:p>
                      <a:pPr algn="ctr">
                        <a:spcAft>
                          <a:spcPts val="600"/>
                        </a:spcAft>
                      </a:pPr>
                      <a:r>
                        <a:rPr lang="el-GR" sz="1800">
                          <a:effectLst/>
                        </a:rPr>
                        <a:t>9,80</a:t>
                      </a:r>
                      <a:endParaRPr lang="el-GR" sz="2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tc>
                  <a:txBody>
                    <a:bodyPr/>
                    <a:lstStyle/>
                    <a:p>
                      <a:pPr algn="ctr">
                        <a:spcAft>
                          <a:spcPts val="600"/>
                        </a:spcAft>
                      </a:pPr>
                      <a:r>
                        <a:rPr lang="el-GR" sz="1800">
                          <a:effectLst/>
                        </a:rPr>
                        <a:t>354,35</a:t>
                      </a:r>
                      <a:endParaRPr lang="el-GR" sz="2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extLst>
                  <a:ext uri="{0D108BD9-81ED-4DB2-BD59-A6C34878D82A}">
                    <a16:rowId xmlns:a16="http://schemas.microsoft.com/office/drawing/2014/main" val="1026111053"/>
                  </a:ext>
                </a:extLst>
              </a:tr>
              <a:tr h="318693">
                <a:tc>
                  <a:txBody>
                    <a:bodyPr/>
                    <a:lstStyle/>
                    <a:p>
                      <a:pPr algn="ctr">
                        <a:spcAft>
                          <a:spcPts val="600"/>
                        </a:spcAft>
                      </a:pPr>
                      <a:r>
                        <a:rPr lang="el-GR" sz="1600">
                          <a:effectLst/>
                        </a:rPr>
                        <a:t>Άχυρο σόργου</a:t>
                      </a:r>
                      <a:endParaRPr lang="el-GR" sz="2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tc>
                  <a:txBody>
                    <a:bodyPr/>
                    <a:lstStyle/>
                    <a:p>
                      <a:pPr algn="ctr">
                        <a:spcAft>
                          <a:spcPts val="600"/>
                        </a:spcAft>
                      </a:pPr>
                      <a:r>
                        <a:rPr lang="el-GR" sz="1800">
                          <a:effectLst/>
                        </a:rPr>
                        <a:t>0,00</a:t>
                      </a:r>
                      <a:endParaRPr lang="el-GR" sz="2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tc>
                  <a:txBody>
                    <a:bodyPr/>
                    <a:lstStyle/>
                    <a:p>
                      <a:pPr algn="ctr">
                        <a:spcAft>
                          <a:spcPts val="600"/>
                        </a:spcAft>
                      </a:pPr>
                      <a:r>
                        <a:rPr lang="el-GR" sz="1800">
                          <a:effectLst/>
                        </a:rPr>
                        <a:t>0,00</a:t>
                      </a:r>
                      <a:endParaRPr lang="el-GR" sz="2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tc>
                  <a:txBody>
                    <a:bodyPr/>
                    <a:lstStyle/>
                    <a:p>
                      <a:pPr algn="ctr">
                        <a:spcAft>
                          <a:spcPts val="600"/>
                        </a:spcAft>
                      </a:pPr>
                      <a:r>
                        <a:rPr lang="el-GR" sz="1800">
                          <a:effectLst/>
                        </a:rPr>
                        <a:t>0,35</a:t>
                      </a:r>
                      <a:endParaRPr lang="el-GR" sz="2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tc>
                  <a:txBody>
                    <a:bodyPr/>
                    <a:lstStyle/>
                    <a:p>
                      <a:pPr algn="ctr">
                        <a:spcAft>
                          <a:spcPts val="600"/>
                        </a:spcAft>
                      </a:pPr>
                      <a:r>
                        <a:rPr lang="el-GR" sz="1800">
                          <a:effectLst/>
                        </a:rPr>
                        <a:t>6,97</a:t>
                      </a:r>
                      <a:endParaRPr lang="el-GR" sz="2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tc>
                  <a:txBody>
                    <a:bodyPr/>
                    <a:lstStyle/>
                    <a:p>
                      <a:pPr algn="ctr">
                        <a:spcAft>
                          <a:spcPts val="600"/>
                        </a:spcAft>
                      </a:pPr>
                      <a:r>
                        <a:rPr lang="el-GR" sz="1800">
                          <a:effectLst/>
                        </a:rPr>
                        <a:t>1,16</a:t>
                      </a:r>
                      <a:endParaRPr lang="el-GR" sz="2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tc>
                  <a:txBody>
                    <a:bodyPr/>
                    <a:lstStyle/>
                    <a:p>
                      <a:pPr algn="ctr">
                        <a:spcAft>
                          <a:spcPts val="600"/>
                        </a:spcAft>
                      </a:pPr>
                      <a:r>
                        <a:rPr lang="el-GR" sz="1800">
                          <a:effectLst/>
                        </a:rPr>
                        <a:t>0,32</a:t>
                      </a:r>
                      <a:endParaRPr lang="el-GR" sz="2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tc>
                  <a:txBody>
                    <a:bodyPr/>
                    <a:lstStyle/>
                    <a:p>
                      <a:pPr algn="ctr">
                        <a:spcAft>
                          <a:spcPts val="600"/>
                        </a:spcAft>
                      </a:pPr>
                      <a:r>
                        <a:rPr lang="el-GR" sz="1800">
                          <a:effectLst/>
                        </a:rPr>
                        <a:t>1,52</a:t>
                      </a:r>
                      <a:endParaRPr lang="el-GR" sz="2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tc>
                  <a:txBody>
                    <a:bodyPr/>
                    <a:lstStyle/>
                    <a:p>
                      <a:pPr algn="ctr">
                        <a:spcAft>
                          <a:spcPts val="600"/>
                        </a:spcAft>
                      </a:pPr>
                      <a:r>
                        <a:rPr lang="el-GR" sz="1800">
                          <a:effectLst/>
                        </a:rPr>
                        <a:t>10,32</a:t>
                      </a:r>
                      <a:endParaRPr lang="el-GR" sz="2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extLst>
                  <a:ext uri="{0D108BD9-81ED-4DB2-BD59-A6C34878D82A}">
                    <a16:rowId xmlns:a16="http://schemas.microsoft.com/office/drawing/2014/main" val="4059779806"/>
                  </a:ext>
                </a:extLst>
              </a:tr>
              <a:tr h="318693">
                <a:tc>
                  <a:txBody>
                    <a:bodyPr/>
                    <a:lstStyle/>
                    <a:p>
                      <a:pPr algn="ctr">
                        <a:spcAft>
                          <a:spcPts val="600"/>
                        </a:spcAft>
                      </a:pPr>
                      <a:r>
                        <a:rPr lang="el-GR" sz="1600">
                          <a:effectLst/>
                        </a:rPr>
                        <a:t>Μπαγκάσσα</a:t>
                      </a:r>
                      <a:endParaRPr lang="el-GR" sz="2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tc>
                  <a:txBody>
                    <a:bodyPr/>
                    <a:lstStyle/>
                    <a:p>
                      <a:pPr algn="ctr">
                        <a:spcAft>
                          <a:spcPts val="600"/>
                        </a:spcAft>
                      </a:pPr>
                      <a:r>
                        <a:rPr lang="el-GR" sz="1800">
                          <a:effectLst/>
                        </a:rPr>
                        <a:t>11,73</a:t>
                      </a:r>
                      <a:endParaRPr lang="el-GR" sz="2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tc>
                  <a:txBody>
                    <a:bodyPr/>
                    <a:lstStyle/>
                    <a:p>
                      <a:pPr algn="ctr">
                        <a:spcAft>
                          <a:spcPts val="600"/>
                        </a:spcAft>
                      </a:pPr>
                      <a:r>
                        <a:rPr lang="el-GR" sz="1800">
                          <a:effectLst/>
                        </a:rPr>
                        <a:t>74,88</a:t>
                      </a:r>
                      <a:endParaRPr lang="el-GR" sz="2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tc>
                  <a:txBody>
                    <a:bodyPr/>
                    <a:lstStyle/>
                    <a:p>
                      <a:pPr algn="ctr">
                        <a:spcAft>
                          <a:spcPts val="600"/>
                        </a:spcAft>
                      </a:pPr>
                      <a:r>
                        <a:rPr lang="el-GR" sz="1800">
                          <a:effectLst/>
                        </a:rPr>
                        <a:t>0,01</a:t>
                      </a:r>
                      <a:endParaRPr lang="el-GR" sz="2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tc>
                  <a:txBody>
                    <a:bodyPr/>
                    <a:lstStyle/>
                    <a:p>
                      <a:pPr algn="ctr">
                        <a:spcAft>
                          <a:spcPts val="600"/>
                        </a:spcAft>
                      </a:pPr>
                      <a:r>
                        <a:rPr lang="el-GR" sz="1800">
                          <a:effectLst/>
                        </a:rPr>
                        <a:t>4,62</a:t>
                      </a:r>
                      <a:endParaRPr lang="el-GR" sz="2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tc>
                  <a:txBody>
                    <a:bodyPr/>
                    <a:lstStyle/>
                    <a:p>
                      <a:pPr algn="ctr">
                        <a:spcAft>
                          <a:spcPts val="600"/>
                        </a:spcAft>
                      </a:pPr>
                      <a:r>
                        <a:rPr lang="el-GR" sz="1800">
                          <a:effectLst/>
                        </a:rPr>
                        <a:t>19,23</a:t>
                      </a:r>
                      <a:endParaRPr lang="el-GR" sz="2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tc>
                  <a:txBody>
                    <a:bodyPr/>
                    <a:lstStyle/>
                    <a:p>
                      <a:pPr algn="ctr">
                        <a:spcAft>
                          <a:spcPts val="600"/>
                        </a:spcAft>
                      </a:pPr>
                      <a:r>
                        <a:rPr lang="el-GR" sz="1800">
                          <a:effectLst/>
                        </a:rPr>
                        <a:t>6,49</a:t>
                      </a:r>
                      <a:endParaRPr lang="el-GR" sz="2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tc>
                  <a:txBody>
                    <a:bodyPr/>
                    <a:lstStyle/>
                    <a:p>
                      <a:pPr algn="ctr">
                        <a:spcAft>
                          <a:spcPts val="600"/>
                        </a:spcAft>
                      </a:pPr>
                      <a:r>
                        <a:rPr lang="el-GR" sz="1800">
                          <a:effectLst/>
                        </a:rPr>
                        <a:t>63,77</a:t>
                      </a:r>
                      <a:endParaRPr lang="el-GR" sz="2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tc>
                  <a:txBody>
                    <a:bodyPr/>
                    <a:lstStyle/>
                    <a:p>
                      <a:pPr algn="ctr">
                        <a:spcAft>
                          <a:spcPts val="600"/>
                        </a:spcAft>
                      </a:pPr>
                      <a:r>
                        <a:rPr lang="el-GR" sz="1800">
                          <a:effectLst/>
                        </a:rPr>
                        <a:t>180,73</a:t>
                      </a:r>
                      <a:endParaRPr lang="el-GR" sz="2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extLst>
                  <a:ext uri="{0D108BD9-81ED-4DB2-BD59-A6C34878D82A}">
                    <a16:rowId xmlns:a16="http://schemas.microsoft.com/office/drawing/2014/main" val="1304518531"/>
                  </a:ext>
                </a:extLst>
              </a:tr>
              <a:tr h="318693">
                <a:tc>
                  <a:txBody>
                    <a:bodyPr/>
                    <a:lstStyle/>
                    <a:p>
                      <a:pPr algn="ctr">
                        <a:spcAft>
                          <a:spcPts val="600"/>
                        </a:spcAft>
                      </a:pPr>
                      <a:r>
                        <a:rPr lang="el-GR" sz="1600">
                          <a:effectLst/>
                        </a:rPr>
                        <a:t>Σύνολο</a:t>
                      </a:r>
                      <a:endParaRPr lang="el-GR" sz="2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tc>
                  <a:txBody>
                    <a:bodyPr/>
                    <a:lstStyle/>
                    <a:p>
                      <a:pPr algn="ctr">
                        <a:spcAft>
                          <a:spcPts val="600"/>
                        </a:spcAft>
                      </a:pPr>
                      <a:r>
                        <a:rPr lang="el-GR" sz="1800">
                          <a:effectLst/>
                        </a:rPr>
                        <a:t>38,00</a:t>
                      </a:r>
                      <a:endParaRPr lang="el-GR" sz="2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tc>
                  <a:txBody>
                    <a:bodyPr/>
                    <a:lstStyle/>
                    <a:p>
                      <a:pPr algn="ctr">
                        <a:spcAft>
                          <a:spcPts val="600"/>
                        </a:spcAft>
                      </a:pPr>
                      <a:r>
                        <a:rPr lang="el-GR" sz="1800">
                          <a:effectLst/>
                        </a:rPr>
                        <a:t>923,82</a:t>
                      </a:r>
                      <a:endParaRPr lang="el-GR" sz="2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tc>
                  <a:txBody>
                    <a:bodyPr/>
                    <a:lstStyle/>
                    <a:p>
                      <a:pPr algn="ctr">
                        <a:spcAft>
                          <a:spcPts val="600"/>
                        </a:spcAft>
                      </a:pPr>
                      <a:r>
                        <a:rPr lang="el-GR" sz="1800">
                          <a:effectLst/>
                        </a:rPr>
                        <a:t>216,56</a:t>
                      </a:r>
                      <a:endParaRPr lang="el-GR" sz="2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tc>
                  <a:txBody>
                    <a:bodyPr/>
                    <a:lstStyle/>
                    <a:p>
                      <a:pPr algn="ctr">
                        <a:spcAft>
                          <a:spcPts val="600"/>
                        </a:spcAft>
                      </a:pPr>
                      <a:r>
                        <a:rPr lang="el-GR" sz="1800">
                          <a:effectLst/>
                        </a:rPr>
                        <a:t>218,90</a:t>
                      </a:r>
                      <a:endParaRPr lang="el-GR" sz="2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tc>
                  <a:txBody>
                    <a:bodyPr/>
                    <a:lstStyle/>
                    <a:p>
                      <a:pPr algn="ctr">
                        <a:spcAft>
                          <a:spcPts val="600"/>
                        </a:spcAft>
                      </a:pPr>
                      <a:r>
                        <a:rPr lang="el-GR" sz="1800">
                          <a:effectLst/>
                        </a:rPr>
                        <a:t>26,14</a:t>
                      </a:r>
                      <a:endParaRPr lang="el-GR" sz="2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tc>
                  <a:txBody>
                    <a:bodyPr/>
                    <a:lstStyle/>
                    <a:p>
                      <a:pPr algn="ctr">
                        <a:spcAft>
                          <a:spcPts val="600"/>
                        </a:spcAft>
                      </a:pPr>
                      <a:r>
                        <a:rPr lang="el-GR" sz="1800">
                          <a:effectLst/>
                        </a:rPr>
                        <a:t>19,70</a:t>
                      </a:r>
                      <a:endParaRPr lang="el-GR" sz="2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tc>
                  <a:txBody>
                    <a:bodyPr/>
                    <a:lstStyle/>
                    <a:p>
                      <a:pPr algn="ctr">
                        <a:spcAft>
                          <a:spcPts val="600"/>
                        </a:spcAft>
                      </a:pPr>
                      <a:r>
                        <a:rPr lang="el-GR" sz="1800">
                          <a:effectLst/>
                        </a:rPr>
                        <a:t>106,30</a:t>
                      </a:r>
                      <a:endParaRPr lang="el-GR" sz="2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tc>
                  <a:txBody>
                    <a:bodyPr/>
                    <a:lstStyle/>
                    <a:p>
                      <a:pPr algn="ctr">
                        <a:spcAft>
                          <a:spcPts val="600"/>
                        </a:spcAft>
                      </a:pPr>
                      <a:r>
                        <a:rPr lang="el-GR" sz="1800" dirty="0">
                          <a:effectLst/>
                        </a:rPr>
                        <a:t>1549,42</a:t>
                      </a:r>
                      <a:endParaRPr lang="el-GR" sz="24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102141" marR="102141" marT="0" marB="0" anchor="ctr"/>
                </a:tc>
                <a:extLst>
                  <a:ext uri="{0D108BD9-81ED-4DB2-BD59-A6C34878D82A}">
                    <a16:rowId xmlns:a16="http://schemas.microsoft.com/office/drawing/2014/main" val="3870751427"/>
                  </a:ext>
                </a:extLst>
              </a:tr>
            </a:tbl>
          </a:graphicData>
        </a:graphic>
      </p:graphicFrame>
    </p:spTree>
    <p:extLst>
      <p:ext uri="{BB962C8B-B14F-4D97-AF65-F5344CB8AC3E}">
        <p14:creationId xmlns:p14="http://schemas.microsoft.com/office/powerpoint/2010/main" val="2593635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9143999"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642"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
            <a:ext cx="9144001"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42C16E0-BCE0-3AF0-148A-D990AE6C8032}"/>
              </a:ext>
            </a:extLst>
          </p:cNvPr>
          <p:cNvSpPr>
            <a:spLocks noGrp="1"/>
          </p:cNvSpPr>
          <p:nvPr>
            <p:ph type="title"/>
          </p:nvPr>
        </p:nvSpPr>
        <p:spPr>
          <a:xfrm>
            <a:off x="524784" y="248038"/>
            <a:ext cx="7917880" cy="1159200"/>
          </a:xfrm>
        </p:spPr>
        <p:txBody>
          <a:bodyPr vert="horz" lIns="91440" tIns="45720" rIns="91440" bIns="45720" rtlCol="0" anchor="ctr">
            <a:normAutofit/>
          </a:bodyPr>
          <a:lstStyle/>
          <a:p>
            <a:br>
              <a:rPr lang="en-US" sz="3200" b="0" i="0" u="none" strike="noStrike" kern="1200" baseline="0" dirty="0">
                <a:solidFill>
                  <a:srgbClr val="FFFFFF"/>
                </a:solidFill>
                <a:latin typeface="+mj-lt"/>
                <a:ea typeface="+mj-ea"/>
                <a:cs typeface="+mj-cs"/>
              </a:rPr>
            </a:br>
            <a:r>
              <a:rPr lang="en-US" sz="3200" kern="1200" dirty="0" err="1">
                <a:solidFill>
                  <a:srgbClr val="FFFFFF"/>
                </a:solidFill>
                <a:latin typeface="+mj-lt"/>
                <a:ea typeface="+mj-ea"/>
                <a:cs typeface="+mj-cs"/>
              </a:rPr>
              <a:t>Λιγνινοκυττ</a:t>
            </a:r>
            <a:r>
              <a:rPr lang="en-US" sz="3200" kern="1200" dirty="0">
                <a:solidFill>
                  <a:srgbClr val="FFFFFF"/>
                </a:solidFill>
                <a:latin typeface="+mj-lt"/>
                <a:ea typeface="+mj-ea"/>
                <a:cs typeface="+mj-cs"/>
              </a:rPr>
              <a:t>αρινουχος Βιομαζα </a:t>
            </a:r>
          </a:p>
        </p:txBody>
      </p:sp>
      <p:pic>
        <p:nvPicPr>
          <p:cNvPr id="5" name="Εικόνα 4">
            <a:extLst>
              <a:ext uri="{FF2B5EF4-FFF2-40B4-BE49-F238E27FC236}">
                <a16:creationId xmlns:a16="http://schemas.microsoft.com/office/drawing/2014/main" id="{EED422C5-4B21-6A59-8A46-8EB6338633E5}"/>
              </a:ext>
            </a:extLst>
          </p:cNvPr>
          <p:cNvPicPr>
            <a:picLocks noChangeAspect="1"/>
          </p:cNvPicPr>
          <p:nvPr/>
        </p:nvPicPr>
        <p:blipFill>
          <a:blip r:embed="rId2"/>
          <a:stretch>
            <a:fillRect/>
          </a:stretch>
        </p:blipFill>
        <p:spPr>
          <a:xfrm>
            <a:off x="1151101" y="1803847"/>
            <a:ext cx="6841794" cy="4823465"/>
          </a:xfrm>
          <a:prstGeom prst="rect">
            <a:avLst/>
          </a:prstGeom>
        </p:spPr>
      </p:pic>
      <p:sp>
        <p:nvSpPr>
          <p:cNvPr id="4" name="Θέση αριθμού διαφάνειας 3">
            <a:extLst>
              <a:ext uri="{FF2B5EF4-FFF2-40B4-BE49-F238E27FC236}">
                <a16:creationId xmlns:a16="http://schemas.microsoft.com/office/drawing/2014/main" id="{12008F69-3BB5-171D-711D-47FE298ECF00}"/>
              </a:ext>
            </a:extLst>
          </p:cNvPr>
          <p:cNvSpPr>
            <a:spLocks noGrp="1"/>
          </p:cNvSpPr>
          <p:nvPr>
            <p:ph type="sldNum" sz="quarter" idx="12"/>
          </p:nvPr>
        </p:nvSpPr>
        <p:spPr>
          <a:xfrm>
            <a:off x="8778240" y="6455664"/>
            <a:ext cx="336042" cy="365125"/>
          </a:xfrm>
        </p:spPr>
        <p:txBody>
          <a:bodyPr vert="horz" lIns="91440" tIns="45720" rIns="91440" bIns="45720" rtlCol="0" anchor="ctr">
            <a:normAutofit/>
          </a:bodyPr>
          <a:lstStyle/>
          <a:p>
            <a:pPr>
              <a:spcAft>
                <a:spcPts val="600"/>
              </a:spcAft>
            </a:pPr>
            <a:fld id="{2E7D50C4-7CA5-4A6B-A320-5A097B385CC0}" type="slidenum">
              <a:rPr lang="en-US" sz="1000">
                <a:solidFill>
                  <a:schemeClr val="tx1">
                    <a:lumMod val="50000"/>
                    <a:lumOff val="50000"/>
                  </a:schemeClr>
                </a:solidFill>
              </a:rPr>
              <a:pPr>
                <a:spcAft>
                  <a:spcPts val="600"/>
                </a:spcAft>
              </a:pPr>
              <a:t>25</a:t>
            </a:fld>
            <a:endParaRPr lang="en-US" sz="1000">
              <a:solidFill>
                <a:schemeClr val="tx1">
                  <a:lumMod val="50000"/>
                  <a:lumOff val="50000"/>
                </a:schemeClr>
              </a:solidFill>
            </a:endParaRPr>
          </a:p>
        </p:txBody>
      </p:sp>
    </p:spTree>
    <p:extLst>
      <p:ext uri="{BB962C8B-B14F-4D97-AF65-F5344CB8AC3E}">
        <p14:creationId xmlns:p14="http://schemas.microsoft.com/office/powerpoint/2010/main" val="4191219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42C16E0-BCE0-3AF0-148A-D990AE6C8032}"/>
              </a:ext>
            </a:extLst>
          </p:cNvPr>
          <p:cNvSpPr>
            <a:spLocks noGrp="1"/>
          </p:cNvSpPr>
          <p:nvPr>
            <p:ph type="title"/>
          </p:nvPr>
        </p:nvSpPr>
        <p:spPr>
          <a:xfrm>
            <a:off x="1028699" y="294538"/>
            <a:ext cx="7421963" cy="1033669"/>
          </a:xfrm>
        </p:spPr>
        <p:txBody>
          <a:bodyPr>
            <a:normAutofit/>
          </a:bodyPr>
          <a:lstStyle/>
          <a:p>
            <a:br>
              <a:rPr lang="el-GR" sz="3200" b="0" i="0" u="none" strike="noStrike" baseline="0" dirty="0">
                <a:solidFill>
                  <a:srgbClr val="FFFFFF"/>
                </a:solidFill>
                <a:latin typeface="Times New Roman" panose="02020603050405020304" pitchFamily="18" charset="0"/>
              </a:rPr>
            </a:br>
            <a:r>
              <a:rPr lang="el-GR" sz="3200" dirty="0">
                <a:solidFill>
                  <a:srgbClr val="FFFFFF"/>
                </a:solidFill>
              </a:rPr>
              <a:t>Λιγνινοκυτταρινούχος Βιομάζα </a:t>
            </a:r>
          </a:p>
        </p:txBody>
      </p:sp>
      <p:sp>
        <p:nvSpPr>
          <p:cNvPr id="4" name="Θέση αριθμού διαφάνειας 3">
            <a:extLst>
              <a:ext uri="{FF2B5EF4-FFF2-40B4-BE49-F238E27FC236}">
                <a16:creationId xmlns:a16="http://schemas.microsoft.com/office/drawing/2014/main" id="{12008F69-3BB5-171D-711D-47FE298ECF00}"/>
              </a:ext>
            </a:extLst>
          </p:cNvPr>
          <p:cNvSpPr>
            <a:spLocks noGrp="1"/>
          </p:cNvSpPr>
          <p:nvPr>
            <p:ph type="sldNum" sz="quarter" idx="12"/>
          </p:nvPr>
        </p:nvSpPr>
        <p:spPr>
          <a:xfrm>
            <a:off x="8778240" y="6455664"/>
            <a:ext cx="336042" cy="365125"/>
          </a:xfrm>
        </p:spPr>
        <p:txBody>
          <a:bodyPr>
            <a:normAutofit/>
          </a:bodyPr>
          <a:lstStyle/>
          <a:p>
            <a:pPr>
              <a:spcAft>
                <a:spcPts val="600"/>
              </a:spcAft>
            </a:pPr>
            <a:fld id="{2E7D50C4-7CA5-4A6B-A320-5A097B385CC0}" type="slidenum">
              <a:rPr lang="el-GR" sz="1000">
                <a:solidFill>
                  <a:schemeClr val="tx1">
                    <a:lumMod val="50000"/>
                    <a:lumOff val="50000"/>
                  </a:schemeClr>
                </a:solidFill>
              </a:rPr>
              <a:pPr>
                <a:spcAft>
                  <a:spcPts val="600"/>
                </a:spcAft>
              </a:pPr>
              <a:t>26</a:t>
            </a:fld>
            <a:endParaRPr lang="el-GR" sz="1000">
              <a:solidFill>
                <a:schemeClr val="tx1">
                  <a:lumMod val="50000"/>
                  <a:lumOff val="50000"/>
                </a:schemeClr>
              </a:solidFill>
            </a:endParaRPr>
          </a:p>
        </p:txBody>
      </p:sp>
      <p:pic>
        <p:nvPicPr>
          <p:cNvPr id="8" name="Picture 2" descr="Εικόνα 5">
            <a:extLst>
              <a:ext uri="{FF2B5EF4-FFF2-40B4-BE49-F238E27FC236}">
                <a16:creationId xmlns:a16="http://schemas.microsoft.com/office/drawing/2014/main" id="{E39982F9-2BD7-2D2C-B664-9D92FD1DAA4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569" y="2092089"/>
            <a:ext cx="9084713" cy="4093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86324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42C16E0-BCE0-3AF0-148A-D990AE6C8032}"/>
              </a:ext>
            </a:extLst>
          </p:cNvPr>
          <p:cNvSpPr>
            <a:spLocks noGrp="1"/>
          </p:cNvSpPr>
          <p:nvPr>
            <p:ph type="title"/>
          </p:nvPr>
        </p:nvSpPr>
        <p:spPr>
          <a:xfrm>
            <a:off x="1028699" y="294538"/>
            <a:ext cx="7421963" cy="1033669"/>
          </a:xfrm>
        </p:spPr>
        <p:txBody>
          <a:bodyPr>
            <a:normAutofit/>
          </a:bodyPr>
          <a:lstStyle/>
          <a:p>
            <a:br>
              <a:rPr lang="el-GR" sz="3200" b="0" i="0" u="none" strike="noStrike" baseline="0" dirty="0">
                <a:solidFill>
                  <a:srgbClr val="FFFFFF"/>
                </a:solidFill>
                <a:latin typeface="Times New Roman" panose="02020603050405020304" pitchFamily="18" charset="0"/>
              </a:rPr>
            </a:br>
            <a:r>
              <a:rPr lang="el-GR" sz="3200" dirty="0">
                <a:solidFill>
                  <a:srgbClr val="FFFFFF"/>
                </a:solidFill>
              </a:rPr>
              <a:t>Λιγνινοκυτταρινούχος Βιομάζα </a:t>
            </a:r>
          </a:p>
        </p:txBody>
      </p:sp>
      <p:sp>
        <p:nvSpPr>
          <p:cNvPr id="4" name="Θέση αριθμού διαφάνειας 3">
            <a:extLst>
              <a:ext uri="{FF2B5EF4-FFF2-40B4-BE49-F238E27FC236}">
                <a16:creationId xmlns:a16="http://schemas.microsoft.com/office/drawing/2014/main" id="{12008F69-3BB5-171D-711D-47FE298ECF00}"/>
              </a:ext>
            </a:extLst>
          </p:cNvPr>
          <p:cNvSpPr>
            <a:spLocks noGrp="1"/>
          </p:cNvSpPr>
          <p:nvPr>
            <p:ph type="sldNum" sz="quarter" idx="12"/>
          </p:nvPr>
        </p:nvSpPr>
        <p:spPr>
          <a:xfrm>
            <a:off x="8778240" y="6455664"/>
            <a:ext cx="336042" cy="365125"/>
          </a:xfrm>
        </p:spPr>
        <p:txBody>
          <a:bodyPr>
            <a:normAutofit/>
          </a:bodyPr>
          <a:lstStyle/>
          <a:p>
            <a:pPr>
              <a:spcAft>
                <a:spcPts val="600"/>
              </a:spcAft>
            </a:pPr>
            <a:fld id="{2E7D50C4-7CA5-4A6B-A320-5A097B385CC0}" type="slidenum">
              <a:rPr lang="el-GR" sz="1000">
                <a:solidFill>
                  <a:schemeClr val="tx1">
                    <a:lumMod val="50000"/>
                    <a:lumOff val="50000"/>
                  </a:schemeClr>
                </a:solidFill>
              </a:rPr>
              <a:pPr>
                <a:spcAft>
                  <a:spcPts val="600"/>
                </a:spcAft>
              </a:pPr>
              <a:t>27</a:t>
            </a:fld>
            <a:endParaRPr lang="el-GR" sz="1000">
              <a:solidFill>
                <a:schemeClr val="tx1">
                  <a:lumMod val="50000"/>
                  <a:lumOff val="50000"/>
                </a:schemeClr>
              </a:solidFill>
            </a:endParaRPr>
          </a:p>
        </p:txBody>
      </p:sp>
      <p:sp>
        <p:nvSpPr>
          <p:cNvPr id="3" name="Θέση περιεχομένου 2">
            <a:extLst>
              <a:ext uri="{FF2B5EF4-FFF2-40B4-BE49-F238E27FC236}">
                <a16:creationId xmlns:a16="http://schemas.microsoft.com/office/drawing/2014/main" id="{2084DBC8-49FA-A80C-59C6-46BCCFDB3FAB}"/>
              </a:ext>
            </a:extLst>
          </p:cNvPr>
          <p:cNvSpPr>
            <a:spLocks noGrp="1"/>
          </p:cNvSpPr>
          <p:nvPr>
            <p:ph idx="1"/>
          </p:nvPr>
        </p:nvSpPr>
        <p:spPr>
          <a:xfrm>
            <a:off x="628650" y="1825625"/>
            <a:ext cx="7920546" cy="4823750"/>
          </a:xfrm>
        </p:spPr>
        <p:txBody>
          <a:bodyPr>
            <a:normAutofit fontScale="92500" lnSpcReduction="10000"/>
          </a:bodyPr>
          <a:lstStyle/>
          <a:p>
            <a:r>
              <a:rPr lang="el-GR" sz="1800" dirty="0">
                <a:effectLst/>
                <a:latin typeface="Book Antiqua" panose="02040602050305030304" pitchFamily="18" charset="0"/>
                <a:ea typeface="Times New Roman" panose="02020603050405020304" pitchFamily="18" charset="0"/>
                <a:cs typeface="Times New Roman" panose="02020603050405020304" pitchFamily="18" charset="0"/>
              </a:rPr>
              <a:t>Η κυτταρίνη, η ημικυτταρίνη και η λιγνίνη είναι οι τρεις σημαντικότερες οργανικές ενώσεις που περιέχονται στη </a:t>
            </a:r>
            <a:r>
              <a:rPr lang="el-GR" sz="1800" dirty="0" err="1">
                <a:effectLst/>
                <a:latin typeface="Book Antiqua" panose="02040602050305030304" pitchFamily="18" charset="0"/>
                <a:ea typeface="Times New Roman" panose="02020603050405020304" pitchFamily="18" charset="0"/>
                <a:cs typeface="Times New Roman" panose="02020603050405020304" pitchFamily="18" charset="0"/>
              </a:rPr>
              <a:t>λιγνινοκυτταρινούχο</a:t>
            </a:r>
            <a:r>
              <a:rPr lang="el-GR" sz="1800" dirty="0">
                <a:effectLst/>
                <a:latin typeface="Book Antiqua" panose="02040602050305030304" pitchFamily="18" charset="0"/>
                <a:ea typeface="Times New Roman" panose="02020603050405020304" pitchFamily="18" charset="0"/>
                <a:cs typeface="Times New Roman" panose="02020603050405020304" pitchFamily="18" charset="0"/>
              </a:rPr>
              <a:t> βιομάζα και περιέχονται σε ποσοστά (</a:t>
            </a:r>
            <a:r>
              <a:rPr lang="el-GR" sz="1800" dirty="0" err="1">
                <a:effectLst/>
                <a:latin typeface="Book Antiqua" panose="02040602050305030304" pitchFamily="18" charset="0"/>
                <a:ea typeface="Times New Roman" panose="02020603050405020304" pitchFamily="18" charset="0"/>
                <a:cs typeface="Times New Roman" panose="02020603050405020304" pitchFamily="18" charset="0"/>
              </a:rPr>
              <a:t>κ.β</a:t>
            </a:r>
            <a:r>
              <a:rPr lang="el-GR" sz="1800" dirty="0">
                <a:effectLst/>
                <a:latin typeface="Book Antiqua" panose="02040602050305030304" pitchFamily="18" charset="0"/>
                <a:ea typeface="Times New Roman" panose="02020603050405020304" pitchFamily="18" charset="0"/>
                <a:cs typeface="Times New Roman" panose="02020603050405020304" pitchFamily="18" charset="0"/>
              </a:rPr>
              <a:t>.) περίπου 30-50%, 20-40% και 10-20%, αντίστοιχα, ανάλογα με την προέλευση του φυτού </a:t>
            </a:r>
          </a:p>
          <a:p>
            <a:r>
              <a:rPr lang="el-GR" sz="1800" dirty="0">
                <a:effectLst/>
                <a:latin typeface="Book Antiqua" panose="02040602050305030304" pitchFamily="18" charset="0"/>
                <a:ea typeface="Times New Roman" panose="02020603050405020304" pitchFamily="18" charset="0"/>
                <a:cs typeface="Times New Roman" panose="02020603050405020304" pitchFamily="18" charset="0"/>
              </a:rPr>
              <a:t>Η κυτταρίνη είναι ένας πολυσακχαρίτης που αποτελείται από μονάδες D-γλυκόζης συνδεδεμένες με β(1→4) δεσμούς, σχηματίζοντας γραμμικές αλυσίδες. </a:t>
            </a:r>
          </a:p>
          <a:p>
            <a:r>
              <a:rPr lang="el-GR" sz="1800" dirty="0">
                <a:effectLst/>
                <a:latin typeface="Book Antiqua" panose="02040602050305030304" pitchFamily="18" charset="0"/>
                <a:ea typeface="Times New Roman" panose="02020603050405020304" pitchFamily="18" charset="0"/>
                <a:cs typeface="Times New Roman" panose="02020603050405020304" pitchFamily="18" charset="0"/>
              </a:rPr>
              <a:t>Η κυτταρίνη βρίσκεται κυρίως στο κυτταρικό τοίχωμα της βιομάζας των φυτών. Το φυτικό κυτταρικό τοίχωμα αποτελείται από </a:t>
            </a:r>
            <a:r>
              <a:rPr lang="el-GR" sz="1800" dirty="0" err="1">
                <a:effectLst/>
                <a:latin typeface="Book Antiqua" panose="02040602050305030304" pitchFamily="18" charset="0"/>
                <a:ea typeface="Times New Roman" panose="02020603050405020304" pitchFamily="18" charset="0"/>
                <a:cs typeface="Times New Roman" panose="02020603050405020304" pitchFamily="18" charset="0"/>
              </a:rPr>
              <a:t>μικροϊνιδία</a:t>
            </a:r>
            <a:r>
              <a:rPr lang="el-GR" sz="1800" dirty="0">
                <a:effectLst/>
                <a:latin typeface="Book Antiqua" panose="02040602050305030304" pitchFamily="18" charset="0"/>
                <a:ea typeface="Times New Roman" panose="02020603050405020304" pitchFamily="18" charset="0"/>
                <a:cs typeface="Times New Roman" panose="02020603050405020304" pitchFamily="18" charset="0"/>
              </a:rPr>
              <a:t> που σχηματίζονται από αλυσίδες κυτταρίνης και συνδέονται μεταξύ τους με δεσμούς υδρογόνου. Κάθε αλυσίδα περιέχει περίπου 5000-14000 μόρια γλυκόζης. </a:t>
            </a:r>
          </a:p>
          <a:p>
            <a:r>
              <a:rPr lang="el-GR" sz="1800" dirty="0">
                <a:effectLst/>
                <a:latin typeface="Book Antiqua" panose="02040602050305030304" pitchFamily="18" charset="0"/>
                <a:ea typeface="Times New Roman" panose="02020603050405020304" pitchFamily="18" charset="0"/>
                <a:cs typeface="Times New Roman" panose="02020603050405020304" pitchFamily="18" charset="0"/>
              </a:rPr>
              <a:t>Η ημικυτταρίνη είναι ένα ετερογενές πολυμερές που αποτελείται από μικρές αλυσίδες των μορίων πολυσακχαριτών. Περιέχει κυρίως πέντε διαφορετικά μονομερή: D-</a:t>
            </a:r>
            <a:r>
              <a:rPr lang="el-GR" sz="1800" dirty="0" err="1">
                <a:effectLst/>
                <a:latin typeface="Book Antiqua" panose="02040602050305030304" pitchFamily="18" charset="0"/>
                <a:ea typeface="Times New Roman" panose="02020603050405020304" pitchFamily="18" charset="0"/>
                <a:cs typeface="Times New Roman" panose="02020603050405020304" pitchFamily="18" charset="0"/>
              </a:rPr>
              <a:t>ξυλόζη</a:t>
            </a:r>
            <a:r>
              <a:rPr lang="el-GR" sz="1800" dirty="0">
                <a:effectLst/>
                <a:latin typeface="Book Antiqua" panose="02040602050305030304" pitchFamily="18" charset="0"/>
                <a:ea typeface="Times New Roman" panose="02020603050405020304" pitchFamily="18" charset="0"/>
                <a:cs typeface="Times New Roman" panose="02020603050405020304" pitchFamily="18" charset="0"/>
              </a:rPr>
              <a:t>, L-</a:t>
            </a:r>
            <a:r>
              <a:rPr lang="el-GR" sz="1800" dirty="0" err="1">
                <a:effectLst/>
                <a:latin typeface="Book Antiqua" panose="02040602050305030304" pitchFamily="18" charset="0"/>
                <a:ea typeface="Times New Roman" panose="02020603050405020304" pitchFamily="18" charset="0"/>
                <a:cs typeface="Times New Roman" panose="02020603050405020304" pitchFamily="18" charset="0"/>
              </a:rPr>
              <a:t>αραβινόζη</a:t>
            </a:r>
            <a:r>
              <a:rPr lang="el-GR" sz="1800" dirty="0">
                <a:effectLst/>
                <a:latin typeface="Book Antiqua" panose="02040602050305030304" pitchFamily="18" charset="0"/>
                <a:ea typeface="Times New Roman" panose="02020603050405020304" pitchFamily="18" charset="0"/>
                <a:cs typeface="Times New Roman" panose="02020603050405020304" pitchFamily="18" charset="0"/>
              </a:rPr>
              <a:t> (</a:t>
            </a:r>
            <a:r>
              <a:rPr lang="el-GR" sz="1800" dirty="0" err="1">
                <a:effectLst/>
                <a:latin typeface="Book Antiqua" panose="02040602050305030304" pitchFamily="18" charset="0"/>
                <a:ea typeface="Times New Roman" panose="02020603050405020304" pitchFamily="18" charset="0"/>
                <a:cs typeface="Times New Roman" panose="02020603050405020304" pitchFamily="18" charset="0"/>
              </a:rPr>
              <a:t>πεντόζες</a:t>
            </a:r>
            <a:r>
              <a:rPr lang="el-GR" sz="1800" dirty="0">
                <a:effectLst/>
                <a:latin typeface="Book Antiqua" panose="02040602050305030304" pitchFamily="18" charset="0"/>
                <a:ea typeface="Times New Roman" panose="02020603050405020304" pitchFamily="18" charset="0"/>
                <a:cs typeface="Times New Roman" panose="02020603050405020304" pitchFamily="18" charset="0"/>
              </a:rPr>
              <a:t>), D-γαλακτόζη, D-</a:t>
            </a:r>
            <a:r>
              <a:rPr lang="el-GR" sz="1800" dirty="0" err="1">
                <a:effectLst/>
                <a:latin typeface="Book Antiqua" panose="02040602050305030304" pitchFamily="18" charset="0"/>
                <a:ea typeface="Times New Roman" panose="02020603050405020304" pitchFamily="18" charset="0"/>
                <a:cs typeface="Times New Roman" panose="02020603050405020304" pitchFamily="18" charset="0"/>
              </a:rPr>
              <a:t>μαννόζη</a:t>
            </a:r>
            <a:r>
              <a:rPr lang="el-GR" sz="1800" dirty="0">
                <a:effectLst/>
                <a:latin typeface="Book Antiqua" panose="02040602050305030304" pitchFamily="18" charset="0"/>
                <a:ea typeface="Times New Roman" panose="02020603050405020304" pitchFamily="18" charset="0"/>
                <a:cs typeface="Times New Roman" panose="02020603050405020304" pitchFamily="18" charset="0"/>
              </a:rPr>
              <a:t> και D-γλυκόζη (</a:t>
            </a:r>
            <a:r>
              <a:rPr lang="el-GR" sz="1800" dirty="0" err="1">
                <a:effectLst/>
                <a:latin typeface="Book Antiqua" panose="02040602050305030304" pitchFamily="18" charset="0"/>
                <a:ea typeface="Times New Roman" panose="02020603050405020304" pitchFamily="18" charset="0"/>
                <a:cs typeface="Times New Roman" panose="02020603050405020304" pitchFamily="18" charset="0"/>
              </a:rPr>
              <a:t>εξόζες</a:t>
            </a:r>
            <a:r>
              <a:rPr lang="el-GR" sz="1800" dirty="0">
                <a:effectLst/>
                <a:latin typeface="Book Antiqua" panose="02040602050305030304" pitchFamily="18" charset="0"/>
                <a:ea typeface="Times New Roman" panose="02020603050405020304" pitchFamily="18" charset="0"/>
                <a:cs typeface="Times New Roman" panose="02020603050405020304" pitchFamily="18" charset="0"/>
              </a:rPr>
              <a:t>) καθώς και σε μερικές περιπτώσεις άλλα σάκχαρα όπως α-L-</a:t>
            </a:r>
            <a:r>
              <a:rPr lang="el-GR" sz="1800" dirty="0" err="1">
                <a:effectLst/>
                <a:latin typeface="Book Antiqua" panose="02040602050305030304" pitchFamily="18" charset="0"/>
                <a:ea typeface="Times New Roman" panose="02020603050405020304" pitchFamily="18" charset="0"/>
                <a:cs typeface="Times New Roman" panose="02020603050405020304" pitchFamily="18" charset="0"/>
              </a:rPr>
              <a:t>ραμνόζη</a:t>
            </a:r>
            <a:r>
              <a:rPr lang="el-GR" sz="1800" dirty="0">
                <a:effectLst/>
                <a:latin typeface="Book Antiqua" panose="02040602050305030304" pitchFamily="18" charset="0"/>
                <a:ea typeface="Times New Roman" panose="02020603050405020304" pitchFamily="18" charset="0"/>
                <a:cs typeface="Times New Roman" panose="02020603050405020304" pitchFamily="18" charset="0"/>
              </a:rPr>
              <a:t> και α-L-</a:t>
            </a:r>
            <a:r>
              <a:rPr lang="el-GR" sz="1800" dirty="0" err="1">
                <a:effectLst/>
                <a:latin typeface="Book Antiqua" panose="02040602050305030304" pitchFamily="18" charset="0"/>
                <a:ea typeface="Times New Roman" panose="02020603050405020304" pitchFamily="18" charset="0"/>
                <a:cs typeface="Times New Roman" panose="02020603050405020304" pitchFamily="18" charset="0"/>
              </a:rPr>
              <a:t>φουκόζη</a:t>
            </a:r>
            <a:r>
              <a:rPr lang="el-GR" sz="1800" dirty="0">
                <a:effectLst/>
                <a:latin typeface="Book Antiqua" panose="02040602050305030304" pitchFamily="18" charset="0"/>
                <a:ea typeface="Times New Roman" panose="02020603050405020304" pitchFamily="18" charset="0"/>
                <a:cs typeface="Times New Roman" panose="02020603050405020304" pitchFamily="18" charset="0"/>
              </a:rPr>
              <a:t> σε μικρές ποσότητες. Η ημικυτταρίνη συνδέεται με την κυτταρίνη με δεσμούς υδρογόνου και με τη λιγνίνη με ομοιοπολικούς δεσμούς. </a:t>
            </a:r>
          </a:p>
          <a:p>
            <a:endParaRPr lang="el-GR" dirty="0"/>
          </a:p>
        </p:txBody>
      </p:sp>
    </p:spTree>
    <p:extLst>
      <p:ext uri="{BB962C8B-B14F-4D97-AF65-F5344CB8AC3E}">
        <p14:creationId xmlns:p14="http://schemas.microsoft.com/office/powerpoint/2010/main" val="38471453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42C16E0-BCE0-3AF0-148A-D990AE6C8032}"/>
              </a:ext>
            </a:extLst>
          </p:cNvPr>
          <p:cNvSpPr>
            <a:spLocks noGrp="1"/>
          </p:cNvSpPr>
          <p:nvPr>
            <p:ph type="title"/>
          </p:nvPr>
        </p:nvSpPr>
        <p:spPr>
          <a:xfrm>
            <a:off x="1028699" y="294538"/>
            <a:ext cx="7421963" cy="1033669"/>
          </a:xfrm>
        </p:spPr>
        <p:txBody>
          <a:bodyPr>
            <a:normAutofit/>
          </a:bodyPr>
          <a:lstStyle/>
          <a:p>
            <a:br>
              <a:rPr lang="el-GR" sz="3200" b="0" i="0" u="none" strike="noStrike" baseline="0" dirty="0">
                <a:solidFill>
                  <a:srgbClr val="FFFFFF"/>
                </a:solidFill>
                <a:latin typeface="Times New Roman" panose="02020603050405020304" pitchFamily="18" charset="0"/>
              </a:rPr>
            </a:br>
            <a:r>
              <a:rPr lang="el-GR" sz="3200" dirty="0">
                <a:solidFill>
                  <a:srgbClr val="FFFFFF"/>
                </a:solidFill>
              </a:rPr>
              <a:t>Λιγνοκυτταρινούχος Βιομάζα </a:t>
            </a:r>
          </a:p>
        </p:txBody>
      </p:sp>
      <p:sp>
        <p:nvSpPr>
          <p:cNvPr id="4" name="Θέση αριθμού διαφάνειας 3">
            <a:extLst>
              <a:ext uri="{FF2B5EF4-FFF2-40B4-BE49-F238E27FC236}">
                <a16:creationId xmlns:a16="http://schemas.microsoft.com/office/drawing/2014/main" id="{12008F69-3BB5-171D-711D-47FE298ECF00}"/>
              </a:ext>
            </a:extLst>
          </p:cNvPr>
          <p:cNvSpPr>
            <a:spLocks noGrp="1"/>
          </p:cNvSpPr>
          <p:nvPr>
            <p:ph type="sldNum" sz="quarter" idx="12"/>
          </p:nvPr>
        </p:nvSpPr>
        <p:spPr>
          <a:xfrm>
            <a:off x="8778240" y="6455664"/>
            <a:ext cx="336042" cy="365125"/>
          </a:xfrm>
        </p:spPr>
        <p:txBody>
          <a:bodyPr>
            <a:normAutofit/>
          </a:bodyPr>
          <a:lstStyle/>
          <a:p>
            <a:pPr>
              <a:spcAft>
                <a:spcPts val="600"/>
              </a:spcAft>
            </a:pPr>
            <a:fld id="{2E7D50C4-7CA5-4A6B-A320-5A097B385CC0}" type="slidenum">
              <a:rPr lang="el-GR" sz="1000">
                <a:solidFill>
                  <a:schemeClr val="tx1">
                    <a:lumMod val="50000"/>
                    <a:lumOff val="50000"/>
                  </a:schemeClr>
                </a:solidFill>
              </a:rPr>
              <a:pPr>
                <a:spcAft>
                  <a:spcPts val="600"/>
                </a:spcAft>
              </a:pPr>
              <a:t>28</a:t>
            </a:fld>
            <a:endParaRPr lang="el-GR" sz="1000">
              <a:solidFill>
                <a:schemeClr val="tx1">
                  <a:lumMod val="50000"/>
                  <a:lumOff val="50000"/>
                </a:schemeClr>
              </a:solidFill>
            </a:endParaRPr>
          </a:p>
        </p:txBody>
      </p:sp>
      <p:pic>
        <p:nvPicPr>
          <p:cNvPr id="10" name="Εικόνα 9">
            <a:extLst>
              <a:ext uri="{FF2B5EF4-FFF2-40B4-BE49-F238E27FC236}">
                <a16:creationId xmlns:a16="http://schemas.microsoft.com/office/drawing/2014/main" id="{ADA7EE6B-3892-2BE0-0EE8-5BC8D7DA40BF}"/>
              </a:ext>
            </a:extLst>
          </p:cNvPr>
          <p:cNvPicPr>
            <a:picLocks noChangeAspect="1"/>
          </p:cNvPicPr>
          <p:nvPr/>
        </p:nvPicPr>
        <p:blipFill>
          <a:blip r:embed="rId2"/>
          <a:stretch>
            <a:fillRect/>
          </a:stretch>
        </p:blipFill>
        <p:spPr>
          <a:xfrm>
            <a:off x="914128" y="1587155"/>
            <a:ext cx="7647319" cy="5233634"/>
          </a:xfrm>
          <a:prstGeom prst="rect">
            <a:avLst/>
          </a:prstGeom>
        </p:spPr>
      </p:pic>
      <p:sp>
        <p:nvSpPr>
          <p:cNvPr id="14" name="TextBox 13">
            <a:extLst>
              <a:ext uri="{FF2B5EF4-FFF2-40B4-BE49-F238E27FC236}">
                <a16:creationId xmlns:a16="http://schemas.microsoft.com/office/drawing/2014/main" id="{1A6DFF83-12CB-3859-0731-7E2AD57B594F}"/>
              </a:ext>
            </a:extLst>
          </p:cNvPr>
          <p:cNvSpPr txBox="1"/>
          <p:nvPr/>
        </p:nvSpPr>
        <p:spPr>
          <a:xfrm>
            <a:off x="1362723" y="1707304"/>
            <a:ext cx="759041" cy="369332"/>
          </a:xfrm>
          <a:prstGeom prst="rect">
            <a:avLst/>
          </a:prstGeom>
          <a:solidFill>
            <a:schemeClr val="bg1"/>
          </a:solidFill>
        </p:spPr>
        <p:txBody>
          <a:bodyPr wrap="square">
            <a:spAutoFit/>
          </a:bodyPr>
          <a:lstStyle/>
          <a:p>
            <a:r>
              <a:rPr lang="el-GR" dirty="0"/>
              <a:t>Φυτά</a:t>
            </a:r>
          </a:p>
        </p:txBody>
      </p:sp>
      <p:sp>
        <p:nvSpPr>
          <p:cNvPr id="16" name="TextBox 15">
            <a:extLst>
              <a:ext uri="{FF2B5EF4-FFF2-40B4-BE49-F238E27FC236}">
                <a16:creationId xmlns:a16="http://schemas.microsoft.com/office/drawing/2014/main" id="{89826083-8678-E1C9-2B7F-14357979C90C}"/>
              </a:ext>
            </a:extLst>
          </p:cNvPr>
          <p:cNvSpPr txBox="1"/>
          <p:nvPr/>
        </p:nvSpPr>
        <p:spPr>
          <a:xfrm>
            <a:off x="2157689" y="2076636"/>
            <a:ext cx="1771095" cy="369332"/>
          </a:xfrm>
          <a:prstGeom prst="rect">
            <a:avLst/>
          </a:prstGeom>
          <a:solidFill>
            <a:schemeClr val="bg1"/>
          </a:solidFill>
        </p:spPr>
        <p:txBody>
          <a:bodyPr wrap="square">
            <a:spAutoFit/>
          </a:bodyPr>
          <a:lstStyle/>
          <a:p>
            <a:r>
              <a:rPr lang="el-GR" dirty="0"/>
              <a:t>Φυτικά κύτταρα</a:t>
            </a:r>
          </a:p>
        </p:txBody>
      </p:sp>
      <p:sp>
        <p:nvSpPr>
          <p:cNvPr id="18" name="TextBox 17">
            <a:extLst>
              <a:ext uri="{FF2B5EF4-FFF2-40B4-BE49-F238E27FC236}">
                <a16:creationId xmlns:a16="http://schemas.microsoft.com/office/drawing/2014/main" id="{000B6EAD-7420-6553-BF39-947C7E777028}"/>
              </a:ext>
            </a:extLst>
          </p:cNvPr>
          <p:cNvSpPr txBox="1"/>
          <p:nvPr/>
        </p:nvSpPr>
        <p:spPr>
          <a:xfrm>
            <a:off x="4227136" y="1587155"/>
            <a:ext cx="1433744" cy="369332"/>
          </a:xfrm>
          <a:prstGeom prst="rect">
            <a:avLst/>
          </a:prstGeom>
          <a:solidFill>
            <a:schemeClr val="bg1"/>
          </a:solidFill>
        </p:spPr>
        <p:txBody>
          <a:bodyPr wrap="square">
            <a:spAutoFit/>
          </a:bodyPr>
          <a:lstStyle/>
          <a:p>
            <a:r>
              <a:rPr lang="el-GR" dirty="0" err="1"/>
              <a:t>Μακροϊνίδια</a:t>
            </a:r>
            <a:endParaRPr lang="el-GR" dirty="0"/>
          </a:p>
        </p:txBody>
      </p:sp>
      <p:sp>
        <p:nvSpPr>
          <p:cNvPr id="19" name="TextBox 18">
            <a:extLst>
              <a:ext uri="{FF2B5EF4-FFF2-40B4-BE49-F238E27FC236}">
                <a16:creationId xmlns:a16="http://schemas.microsoft.com/office/drawing/2014/main" id="{C0820FEA-570E-4B73-B8FB-1CABC22FB1D0}"/>
              </a:ext>
            </a:extLst>
          </p:cNvPr>
          <p:cNvSpPr txBox="1"/>
          <p:nvPr/>
        </p:nvSpPr>
        <p:spPr>
          <a:xfrm>
            <a:off x="5660880" y="2546030"/>
            <a:ext cx="1433744" cy="369332"/>
          </a:xfrm>
          <a:prstGeom prst="rect">
            <a:avLst/>
          </a:prstGeom>
          <a:solidFill>
            <a:schemeClr val="bg1"/>
          </a:solidFill>
        </p:spPr>
        <p:txBody>
          <a:bodyPr wrap="square">
            <a:spAutoFit/>
          </a:bodyPr>
          <a:lstStyle/>
          <a:p>
            <a:r>
              <a:rPr lang="el-GR" dirty="0" err="1"/>
              <a:t>Μακροϊνίδιο</a:t>
            </a:r>
            <a:endParaRPr lang="el-GR" dirty="0"/>
          </a:p>
        </p:txBody>
      </p:sp>
      <p:sp>
        <p:nvSpPr>
          <p:cNvPr id="21" name="TextBox 20">
            <a:extLst>
              <a:ext uri="{FF2B5EF4-FFF2-40B4-BE49-F238E27FC236}">
                <a16:creationId xmlns:a16="http://schemas.microsoft.com/office/drawing/2014/main" id="{15845496-D669-1083-6C56-B4D2B739191B}"/>
              </a:ext>
            </a:extLst>
          </p:cNvPr>
          <p:cNvSpPr txBox="1"/>
          <p:nvPr/>
        </p:nvSpPr>
        <p:spPr>
          <a:xfrm>
            <a:off x="7779330" y="2926005"/>
            <a:ext cx="901083" cy="369332"/>
          </a:xfrm>
          <a:prstGeom prst="rect">
            <a:avLst/>
          </a:prstGeom>
          <a:solidFill>
            <a:schemeClr val="bg1"/>
          </a:solidFill>
        </p:spPr>
        <p:txBody>
          <a:bodyPr wrap="square">
            <a:spAutoFit/>
          </a:bodyPr>
          <a:lstStyle/>
          <a:p>
            <a:r>
              <a:rPr lang="el-GR" dirty="0"/>
              <a:t>Λιγνίνη</a:t>
            </a:r>
          </a:p>
        </p:txBody>
      </p:sp>
      <p:sp>
        <p:nvSpPr>
          <p:cNvPr id="23" name="TextBox 22">
            <a:extLst>
              <a:ext uri="{FF2B5EF4-FFF2-40B4-BE49-F238E27FC236}">
                <a16:creationId xmlns:a16="http://schemas.microsoft.com/office/drawing/2014/main" id="{2091ED64-8F76-3D3E-BD1A-5AA6CB0DC925}"/>
              </a:ext>
            </a:extLst>
          </p:cNvPr>
          <p:cNvSpPr txBox="1"/>
          <p:nvPr/>
        </p:nvSpPr>
        <p:spPr>
          <a:xfrm>
            <a:off x="3903848" y="3527638"/>
            <a:ext cx="1336299" cy="523220"/>
          </a:xfrm>
          <a:prstGeom prst="rect">
            <a:avLst/>
          </a:prstGeom>
          <a:solidFill>
            <a:schemeClr val="bg1"/>
          </a:solidFill>
        </p:spPr>
        <p:txBody>
          <a:bodyPr wrap="square">
            <a:spAutoFit/>
          </a:bodyPr>
          <a:lstStyle/>
          <a:p>
            <a:r>
              <a:rPr lang="el-GR" sz="1400" dirty="0"/>
              <a:t>Λιγνίνη</a:t>
            </a:r>
          </a:p>
          <a:p>
            <a:r>
              <a:rPr lang="el-GR" sz="1400" dirty="0"/>
              <a:t>Ημικυτταρίνες</a:t>
            </a:r>
          </a:p>
        </p:txBody>
      </p:sp>
      <p:sp>
        <p:nvSpPr>
          <p:cNvPr id="25" name="TextBox 24">
            <a:extLst>
              <a:ext uri="{FF2B5EF4-FFF2-40B4-BE49-F238E27FC236}">
                <a16:creationId xmlns:a16="http://schemas.microsoft.com/office/drawing/2014/main" id="{D96C2494-FB90-A72E-1EEB-F629D30227A0}"/>
              </a:ext>
            </a:extLst>
          </p:cNvPr>
          <p:cNvSpPr txBox="1"/>
          <p:nvPr/>
        </p:nvSpPr>
        <p:spPr>
          <a:xfrm>
            <a:off x="3775925" y="2967335"/>
            <a:ext cx="901083" cy="461665"/>
          </a:xfrm>
          <a:prstGeom prst="rect">
            <a:avLst/>
          </a:prstGeom>
          <a:solidFill>
            <a:schemeClr val="bg1"/>
          </a:solidFill>
        </p:spPr>
        <p:txBody>
          <a:bodyPr wrap="square">
            <a:spAutoFit/>
          </a:bodyPr>
          <a:lstStyle/>
          <a:p>
            <a:r>
              <a:rPr lang="el-GR" sz="1200" dirty="0"/>
              <a:t>Κυτταρικό τοίχωμα</a:t>
            </a:r>
          </a:p>
        </p:txBody>
      </p:sp>
      <p:sp>
        <p:nvSpPr>
          <p:cNvPr id="27" name="TextBox 26">
            <a:extLst>
              <a:ext uri="{FF2B5EF4-FFF2-40B4-BE49-F238E27FC236}">
                <a16:creationId xmlns:a16="http://schemas.microsoft.com/office/drawing/2014/main" id="{38E28DF8-AAD9-BDCC-5E41-E61D51B1DAC6}"/>
              </a:ext>
            </a:extLst>
          </p:cNvPr>
          <p:cNvSpPr txBox="1"/>
          <p:nvPr/>
        </p:nvSpPr>
        <p:spPr>
          <a:xfrm>
            <a:off x="1742453" y="4627476"/>
            <a:ext cx="1617848" cy="523220"/>
          </a:xfrm>
          <a:prstGeom prst="rect">
            <a:avLst/>
          </a:prstGeom>
          <a:solidFill>
            <a:schemeClr val="bg1"/>
          </a:solidFill>
        </p:spPr>
        <p:txBody>
          <a:bodyPr wrap="square">
            <a:spAutoFit/>
          </a:bodyPr>
          <a:lstStyle/>
          <a:p>
            <a:r>
              <a:rPr lang="el-GR" sz="1400" dirty="0" err="1"/>
              <a:t>Πεντόζη</a:t>
            </a:r>
            <a:r>
              <a:rPr lang="el-GR" sz="1400" dirty="0"/>
              <a:t>(</a:t>
            </a:r>
            <a:r>
              <a:rPr lang="en-US" sz="1400" dirty="0"/>
              <a:t>D-</a:t>
            </a:r>
            <a:r>
              <a:rPr lang="el-GR" sz="1400" dirty="0" err="1"/>
              <a:t>ξυλόζη</a:t>
            </a:r>
            <a:r>
              <a:rPr lang="el-GR" sz="1400" dirty="0"/>
              <a:t>)</a:t>
            </a:r>
          </a:p>
          <a:p>
            <a:r>
              <a:rPr lang="el-GR" sz="1400" dirty="0" err="1"/>
              <a:t>Εξόζη</a:t>
            </a:r>
            <a:r>
              <a:rPr lang="el-GR" sz="1400" dirty="0"/>
              <a:t>(</a:t>
            </a:r>
            <a:r>
              <a:rPr lang="en-US" sz="1400" dirty="0"/>
              <a:t>D-</a:t>
            </a:r>
            <a:r>
              <a:rPr lang="el-GR" sz="1400" dirty="0"/>
              <a:t>γλυκόζη)</a:t>
            </a:r>
          </a:p>
        </p:txBody>
      </p:sp>
      <p:sp>
        <p:nvSpPr>
          <p:cNvPr id="29" name="TextBox 28">
            <a:extLst>
              <a:ext uri="{FF2B5EF4-FFF2-40B4-BE49-F238E27FC236}">
                <a16:creationId xmlns:a16="http://schemas.microsoft.com/office/drawing/2014/main" id="{F7DDD7BC-1A82-E243-203E-92F458F639EF}"/>
              </a:ext>
            </a:extLst>
          </p:cNvPr>
          <p:cNvSpPr txBox="1"/>
          <p:nvPr/>
        </p:nvSpPr>
        <p:spPr>
          <a:xfrm>
            <a:off x="4259825" y="5954363"/>
            <a:ext cx="1401055" cy="646331"/>
          </a:xfrm>
          <a:prstGeom prst="rect">
            <a:avLst/>
          </a:prstGeom>
          <a:solidFill>
            <a:schemeClr val="bg1"/>
          </a:solidFill>
        </p:spPr>
        <p:txBody>
          <a:bodyPr wrap="square">
            <a:spAutoFit/>
          </a:bodyPr>
          <a:lstStyle/>
          <a:p>
            <a:r>
              <a:rPr lang="el-GR" dirty="0"/>
              <a:t>Κρυσταλλική κυτταρίνη</a:t>
            </a:r>
          </a:p>
        </p:txBody>
      </p:sp>
    </p:spTree>
    <p:extLst>
      <p:ext uri="{BB962C8B-B14F-4D97-AF65-F5344CB8AC3E}">
        <p14:creationId xmlns:p14="http://schemas.microsoft.com/office/powerpoint/2010/main" val="40667723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42C16E0-BCE0-3AF0-148A-D990AE6C8032}"/>
              </a:ext>
            </a:extLst>
          </p:cNvPr>
          <p:cNvSpPr>
            <a:spLocks noGrp="1"/>
          </p:cNvSpPr>
          <p:nvPr>
            <p:ph type="title"/>
          </p:nvPr>
        </p:nvSpPr>
        <p:spPr>
          <a:xfrm>
            <a:off x="1028699" y="294538"/>
            <a:ext cx="7421963" cy="1033669"/>
          </a:xfrm>
        </p:spPr>
        <p:txBody>
          <a:bodyPr>
            <a:normAutofit/>
          </a:bodyPr>
          <a:lstStyle/>
          <a:p>
            <a:br>
              <a:rPr lang="el-GR" sz="3200" b="0" i="0" u="none" strike="noStrike" baseline="0" dirty="0">
                <a:solidFill>
                  <a:srgbClr val="FFFFFF"/>
                </a:solidFill>
                <a:latin typeface="Times New Roman" panose="02020603050405020304" pitchFamily="18" charset="0"/>
              </a:rPr>
            </a:br>
            <a:r>
              <a:rPr lang="el-GR" sz="3200" dirty="0">
                <a:solidFill>
                  <a:srgbClr val="FFFFFF"/>
                </a:solidFill>
              </a:rPr>
              <a:t>Λιγνοκυτταρινούχος Βιομάζα </a:t>
            </a:r>
          </a:p>
        </p:txBody>
      </p:sp>
      <p:sp>
        <p:nvSpPr>
          <p:cNvPr id="4" name="Θέση αριθμού διαφάνειας 3">
            <a:extLst>
              <a:ext uri="{FF2B5EF4-FFF2-40B4-BE49-F238E27FC236}">
                <a16:creationId xmlns:a16="http://schemas.microsoft.com/office/drawing/2014/main" id="{12008F69-3BB5-171D-711D-47FE298ECF00}"/>
              </a:ext>
            </a:extLst>
          </p:cNvPr>
          <p:cNvSpPr>
            <a:spLocks noGrp="1"/>
          </p:cNvSpPr>
          <p:nvPr>
            <p:ph type="sldNum" sz="quarter" idx="12"/>
          </p:nvPr>
        </p:nvSpPr>
        <p:spPr>
          <a:xfrm>
            <a:off x="8778240" y="6455664"/>
            <a:ext cx="336042" cy="365125"/>
          </a:xfrm>
        </p:spPr>
        <p:txBody>
          <a:bodyPr>
            <a:normAutofit/>
          </a:bodyPr>
          <a:lstStyle/>
          <a:p>
            <a:pPr>
              <a:spcAft>
                <a:spcPts val="600"/>
              </a:spcAft>
            </a:pPr>
            <a:fld id="{2E7D50C4-7CA5-4A6B-A320-5A097B385CC0}" type="slidenum">
              <a:rPr lang="el-GR" sz="1000">
                <a:solidFill>
                  <a:schemeClr val="tx1">
                    <a:lumMod val="50000"/>
                    <a:lumOff val="50000"/>
                  </a:schemeClr>
                </a:solidFill>
              </a:rPr>
              <a:pPr>
                <a:spcAft>
                  <a:spcPts val="600"/>
                </a:spcAft>
              </a:pPr>
              <a:t>29</a:t>
            </a:fld>
            <a:endParaRPr lang="el-GR" sz="1000">
              <a:solidFill>
                <a:schemeClr val="tx1">
                  <a:lumMod val="50000"/>
                  <a:lumOff val="50000"/>
                </a:schemeClr>
              </a:solidFill>
            </a:endParaRPr>
          </a:p>
        </p:txBody>
      </p:sp>
      <p:pic>
        <p:nvPicPr>
          <p:cNvPr id="2050" name="Picture 2">
            <a:extLst>
              <a:ext uri="{FF2B5EF4-FFF2-40B4-BE49-F238E27FC236}">
                <a16:creationId xmlns:a16="http://schemas.microsoft.com/office/drawing/2014/main" id="{13FA382A-E49D-D19C-9781-13989540E9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01" r="16637"/>
          <a:stretch>
            <a:fillRect/>
          </a:stretch>
        </p:blipFill>
        <p:spPr bwMode="auto">
          <a:xfrm>
            <a:off x="1330790" y="1597432"/>
            <a:ext cx="6482416" cy="4646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E2BBAC30-A890-4F5A-F75A-C4E91D848DCC}"/>
              </a:ext>
            </a:extLst>
          </p:cNvPr>
          <p:cNvSpPr txBox="1"/>
          <p:nvPr/>
        </p:nvSpPr>
        <p:spPr>
          <a:xfrm>
            <a:off x="666030" y="6174458"/>
            <a:ext cx="8280231" cy="646331"/>
          </a:xfrm>
          <a:prstGeom prst="rect">
            <a:avLst/>
          </a:prstGeom>
          <a:noFill/>
        </p:spPr>
        <p:txBody>
          <a:bodyPr wrap="square">
            <a:spAutoFit/>
          </a:bodyPr>
          <a:lstStyle/>
          <a:p>
            <a:pPr algn="just">
              <a:spcAft>
                <a:spcPts val="600"/>
              </a:spcAft>
            </a:pPr>
            <a:r>
              <a:rPr lang="el-GR" sz="1800" dirty="0">
                <a:effectLst/>
                <a:latin typeface="Book Antiqua" panose="02040602050305030304" pitchFamily="18" charset="0"/>
                <a:ea typeface="Times New Roman" panose="02020603050405020304" pitchFamily="18" charset="0"/>
                <a:cs typeface="Calibri" panose="020F0502020204030204" pitchFamily="34" charset="0"/>
              </a:rPr>
              <a:t>Σχήμα : Οι δομές της κυτταρίνης, της λιγνίνης και της ημικυτταρίνης (</a:t>
            </a:r>
            <a:r>
              <a:rPr lang="en-US" sz="1800" dirty="0">
                <a:effectLst/>
                <a:latin typeface="Book Antiqua" panose="02040602050305030304" pitchFamily="18" charset="0"/>
                <a:ea typeface="Times New Roman" panose="02020603050405020304" pitchFamily="18" charset="0"/>
                <a:cs typeface="Calibri" panose="020F0502020204030204" pitchFamily="34" charset="0"/>
              </a:rPr>
              <a:t>Alonso</a:t>
            </a:r>
            <a:r>
              <a:rPr lang="el-GR" sz="1800" dirty="0">
                <a:effectLst/>
                <a:latin typeface="Book Antiqua" panose="02040602050305030304" pitchFamily="18" charset="0"/>
                <a:ea typeface="Times New Roman" panose="02020603050405020304" pitchFamily="18" charset="0"/>
                <a:cs typeface="Calibri" panose="020F0502020204030204" pitchFamily="34" charset="0"/>
              </a:rPr>
              <a:t> </a:t>
            </a:r>
            <a:r>
              <a:rPr lang="el-GR" sz="1800" dirty="0" err="1">
                <a:effectLst/>
                <a:latin typeface="Book Antiqua" panose="02040602050305030304" pitchFamily="18" charset="0"/>
                <a:ea typeface="Times New Roman" panose="02020603050405020304" pitchFamily="18" charset="0"/>
                <a:cs typeface="Calibri" panose="020F0502020204030204" pitchFamily="34" charset="0"/>
              </a:rPr>
              <a:t>et</a:t>
            </a:r>
            <a:r>
              <a:rPr lang="el-GR" sz="1800" dirty="0">
                <a:effectLst/>
                <a:latin typeface="Book Antiqua" panose="02040602050305030304" pitchFamily="18" charset="0"/>
                <a:ea typeface="Times New Roman" panose="02020603050405020304" pitchFamily="18" charset="0"/>
                <a:cs typeface="Calibri" panose="020F0502020204030204" pitchFamily="34" charset="0"/>
              </a:rPr>
              <a:t> </a:t>
            </a:r>
            <a:r>
              <a:rPr lang="el-GR" sz="1800" dirty="0" err="1">
                <a:effectLst/>
                <a:latin typeface="Book Antiqua" panose="02040602050305030304" pitchFamily="18" charset="0"/>
                <a:ea typeface="Times New Roman" panose="02020603050405020304" pitchFamily="18" charset="0"/>
                <a:cs typeface="Calibri" panose="020F0502020204030204" pitchFamily="34" charset="0"/>
              </a:rPr>
              <a:t>al</a:t>
            </a:r>
            <a:r>
              <a:rPr lang="el-GR" sz="1800" dirty="0">
                <a:effectLst/>
                <a:latin typeface="Book Antiqua" panose="02040602050305030304" pitchFamily="18" charset="0"/>
                <a:ea typeface="Times New Roman" panose="02020603050405020304" pitchFamily="18" charset="0"/>
                <a:cs typeface="Calibri" panose="020F0502020204030204" pitchFamily="34" charset="0"/>
              </a:rPr>
              <a:t>., 2012).</a:t>
            </a:r>
            <a:endParaRPr lang="el-GR" sz="2000" dirty="0">
              <a:effectLst/>
              <a:latin typeface="Book Antiqua" panose="02040602050305030304" pitchFamily="18"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174097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9" name="Picture 22" descr="Ανοιχτά σακιά με ποικιλίες σπόρων">
            <a:extLst>
              <a:ext uri="{FF2B5EF4-FFF2-40B4-BE49-F238E27FC236}">
                <a16:creationId xmlns:a16="http://schemas.microsoft.com/office/drawing/2014/main" id="{9E24606E-4513-3B61-9E56-4BB8F1428383}"/>
              </a:ext>
            </a:extLst>
          </p:cNvPr>
          <p:cNvPicPr>
            <a:picLocks noChangeAspect="1"/>
          </p:cNvPicPr>
          <p:nvPr/>
        </p:nvPicPr>
        <p:blipFill rotWithShape="1">
          <a:blip r:embed="rId2"/>
          <a:srcRect t="6036" r="19091" b="3055"/>
          <a:stretch/>
        </p:blipFill>
        <p:spPr>
          <a:xfrm>
            <a:off x="20" y="10"/>
            <a:ext cx="9143980" cy="6857990"/>
          </a:xfrm>
          <a:prstGeom prst="rect">
            <a:avLst/>
          </a:prstGeom>
        </p:spPr>
      </p:pic>
      <p:sp>
        <p:nvSpPr>
          <p:cNvPr id="45" name="Rectangle 44">
            <a:extLst>
              <a:ext uri="{FF2B5EF4-FFF2-40B4-BE49-F238E27FC236}">
                <a16:creationId xmlns:a16="http://schemas.microsoft.com/office/drawing/2014/main" id="{724CD679-7405-4CD3-A92A-9469F279A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6"/>
            <a:ext cx="430169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7B59588-45EB-54DC-0E80-F1BFA65696EE}"/>
              </a:ext>
            </a:extLst>
          </p:cNvPr>
          <p:cNvSpPr txBox="1"/>
          <p:nvPr/>
        </p:nvSpPr>
        <p:spPr>
          <a:xfrm>
            <a:off x="446103" y="640263"/>
            <a:ext cx="3915950" cy="1344975"/>
          </a:xfrm>
          <a:prstGeom prst="rect">
            <a:avLst/>
          </a:prstGeom>
        </p:spPr>
        <p:txBody>
          <a:bodyPr vert="horz" lIns="91440" tIns="45720" rIns="91440" bIns="45720" rtlCol="0" anchor="ctr">
            <a:normAutofit/>
          </a:bodyPr>
          <a:lstStyle/>
          <a:p>
            <a:pPr marL="72390">
              <a:lnSpc>
                <a:spcPct val="90000"/>
              </a:lnSpc>
              <a:spcBef>
                <a:spcPct val="0"/>
              </a:spcBef>
              <a:spcAft>
                <a:spcPts val="875"/>
              </a:spcAft>
            </a:pPr>
            <a:r>
              <a:rPr lang="en-US" sz="3500" b="1">
                <a:effectLst/>
                <a:latin typeface="+mj-lt"/>
                <a:ea typeface="+mj-ea"/>
                <a:cs typeface="+mj-cs"/>
              </a:rPr>
              <a:t>Ορισμοί</a:t>
            </a:r>
            <a:endParaRPr lang="en-US" sz="3500" dirty="0">
              <a:effectLst/>
              <a:latin typeface="+mj-lt"/>
              <a:ea typeface="+mj-ea"/>
              <a:cs typeface="+mj-cs"/>
            </a:endParaRPr>
          </a:p>
        </p:txBody>
      </p:sp>
      <p:sp>
        <p:nvSpPr>
          <p:cNvPr id="8" name="TextBox 7">
            <a:extLst>
              <a:ext uri="{FF2B5EF4-FFF2-40B4-BE49-F238E27FC236}">
                <a16:creationId xmlns:a16="http://schemas.microsoft.com/office/drawing/2014/main" id="{968B9E57-D681-965E-B063-6CFB57F334C7}"/>
              </a:ext>
            </a:extLst>
          </p:cNvPr>
          <p:cNvSpPr txBox="1"/>
          <p:nvPr/>
        </p:nvSpPr>
        <p:spPr>
          <a:xfrm>
            <a:off x="445582" y="2121763"/>
            <a:ext cx="3926618" cy="377301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600" b="1" dirty="0"/>
              <a:t>FAO (Food and Agriculture Organization of the United Nations)</a:t>
            </a:r>
          </a:p>
          <a:p>
            <a:pPr>
              <a:lnSpc>
                <a:spcPct val="90000"/>
              </a:lnSpc>
              <a:spcAft>
                <a:spcPts val="600"/>
              </a:spcAft>
            </a:pPr>
            <a:r>
              <a:rPr lang="en-US" sz="1600" dirty="0"/>
              <a:t>Απ</a:t>
            </a:r>
            <a:r>
              <a:rPr lang="en-US" sz="1600" dirty="0" err="1"/>
              <a:t>ώλει</a:t>
            </a:r>
            <a:r>
              <a:rPr lang="en-US" sz="1600" dirty="0"/>
              <a:t>α τροφίμων:</a:t>
            </a:r>
          </a:p>
          <a:p>
            <a:pPr indent="-228600">
              <a:lnSpc>
                <a:spcPct val="90000"/>
              </a:lnSpc>
              <a:spcAft>
                <a:spcPts val="600"/>
              </a:spcAft>
              <a:buFont typeface="Arial" panose="020B0604020202020204" pitchFamily="34" charset="0"/>
              <a:buChar char="•"/>
            </a:pPr>
            <a:r>
              <a:rPr lang="en-US" sz="1600" dirty="0"/>
              <a:t>“Food loss measures the decrease in edible food mass (excluding inedible parts and seed) throughout the part of the supply chain that specifically leads to edible food for human consumption”.</a:t>
            </a:r>
          </a:p>
          <a:p>
            <a:pPr indent="-228600">
              <a:lnSpc>
                <a:spcPct val="90000"/>
              </a:lnSpc>
              <a:spcAft>
                <a:spcPts val="600"/>
              </a:spcAft>
              <a:buFont typeface="Arial" panose="020B0604020202020204" pitchFamily="34" charset="0"/>
              <a:buChar char="•"/>
            </a:pPr>
            <a:r>
              <a:rPr lang="en-US" sz="1600" dirty="0"/>
              <a:t>Απ</a:t>
            </a:r>
            <a:r>
              <a:rPr lang="en-US" sz="1600" dirty="0" err="1"/>
              <a:t>ώλειες</a:t>
            </a:r>
            <a:r>
              <a:rPr lang="en-US" sz="1600" dirty="0"/>
              <a:t> κα</a:t>
            </a:r>
            <a:r>
              <a:rPr lang="en-US" sz="1600" dirty="0" err="1"/>
              <a:t>τά</a:t>
            </a:r>
            <a:r>
              <a:rPr lang="en-US" sz="1600" dirty="0"/>
              <a:t> </a:t>
            </a:r>
            <a:r>
              <a:rPr lang="en-US" sz="1600" dirty="0" err="1"/>
              <a:t>την</a:t>
            </a:r>
            <a:r>
              <a:rPr lang="en-US" sz="1600" dirty="0"/>
              <a:t> κα</a:t>
            </a:r>
            <a:r>
              <a:rPr lang="en-US" sz="1600" dirty="0" err="1"/>
              <a:t>λλιέργει</a:t>
            </a:r>
            <a:r>
              <a:rPr lang="en-US" sz="1600" dirty="0"/>
              <a:t>α, μετά τη συγκομιδή και κατά τη επεξεργασία. Ο </a:t>
            </a:r>
            <a:r>
              <a:rPr lang="en-US" sz="1600" dirty="0" err="1"/>
              <a:t>ορισμός</a:t>
            </a:r>
            <a:r>
              <a:rPr lang="en-US" sz="1600" dirty="0"/>
              <a:t> υπ</a:t>
            </a:r>
            <a:r>
              <a:rPr lang="en-US" sz="1600" dirty="0" err="1"/>
              <a:t>οδηλώνει</a:t>
            </a:r>
            <a:r>
              <a:rPr lang="en-US" sz="1600" dirty="0"/>
              <a:t> απ</a:t>
            </a:r>
            <a:r>
              <a:rPr lang="en-US" sz="1600" dirty="0" err="1"/>
              <a:t>ώλει</a:t>
            </a:r>
            <a:r>
              <a:rPr lang="en-US" sz="1600" dirty="0"/>
              <a:t>α βιομάζας που ενώ προορίζεται για ανθρώπινη κατανάλωση τελικά χρησιμοποιείται για άλλο σκοπό όπως η παραγωγή καυσίμων ή ζωοτροφών.</a:t>
            </a:r>
          </a:p>
        </p:txBody>
      </p:sp>
      <p:sp>
        <p:nvSpPr>
          <p:cNvPr id="2" name="Θέση αριθμού διαφάνειας 1">
            <a:extLst>
              <a:ext uri="{FF2B5EF4-FFF2-40B4-BE49-F238E27FC236}">
                <a16:creationId xmlns:a16="http://schemas.microsoft.com/office/drawing/2014/main" id="{D860FFDA-2D16-CA80-C087-D48D0464C0D0}"/>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defRPr/>
            </a:pPr>
            <a:fld id="{4FAE79E0-A0AF-4DC6-B689-CC2D88B929E7}" type="slidenum">
              <a:rPr lang="en-US">
                <a:solidFill>
                  <a:srgbClr val="FFFFFF"/>
                </a:solidFill>
                <a:latin typeface="Calibri" panose="020F0502020204030204"/>
              </a:rPr>
              <a:pPr>
                <a:spcAft>
                  <a:spcPts val="600"/>
                </a:spcAft>
                <a:defRPr/>
              </a:pPr>
              <a:t>3</a:t>
            </a:fld>
            <a:endParaRPr lang="en-US">
              <a:solidFill>
                <a:srgbClr val="FFFFFF"/>
              </a:solidFill>
              <a:latin typeface="Calibri" panose="020F0502020204030204"/>
            </a:endParaRPr>
          </a:p>
        </p:txBody>
      </p:sp>
    </p:spTree>
    <p:extLst>
      <p:ext uri="{BB962C8B-B14F-4D97-AF65-F5344CB8AC3E}">
        <p14:creationId xmlns:p14="http://schemas.microsoft.com/office/powerpoint/2010/main" val="34956769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42C16E0-BCE0-3AF0-148A-D990AE6C8032}"/>
              </a:ext>
            </a:extLst>
          </p:cNvPr>
          <p:cNvSpPr>
            <a:spLocks noGrp="1"/>
          </p:cNvSpPr>
          <p:nvPr>
            <p:ph type="title"/>
          </p:nvPr>
        </p:nvSpPr>
        <p:spPr>
          <a:xfrm>
            <a:off x="1028699" y="294538"/>
            <a:ext cx="7421963" cy="1033669"/>
          </a:xfrm>
        </p:spPr>
        <p:txBody>
          <a:bodyPr>
            <a:normAutofit/>
          </a:bodyPr>
          <a:lstStyle/>
          <a:p>
            <a:br>
              <a:rPr lang="el-GR" sz="3200" b="0" i="0" u="none" strike="noStrike" baseline="0" dirty="0">
                <a:solidFill>
                  <a:srgbClr val="FFFFFF"/>
                </a:solidFill>
                <a:latin typeface="Times New Roman" panose="02020603050405020304" pitchFamily="18" charset="0"/>
              </a:rPr>
            </a:br>
            <a:r>
              <a:rPr lang="el-GR" sz="3200" dirty="0">
                <a:solidFill>
                  <a:srgbClr val="FFFFFF"/>
                </a:solidFill>
              </a:rPr>
              <a:t>Λιγνοκυτταρινούχος Βιομάζα </a:t>
            </a:r>
          </a:p>
        </p:txBody>
      </p:sp>
      <p:sp>
        <p:nvSpPr>
          <p:cNvPr id="4" name="Θέση αριθμού διαφάνειας 3">
            <a:extLst>
              <a:ext uri="{FF2B5EF4-FFF2-40B4-BE49-F238E27FC236}">
                <a16:creationId xmlns:a16="http://schemas.microsoft.com/office/drawing/2014/main" id="{12008F69-3BB5-171D-711D-47FE298ECF00}"/>
              </a:ext>
            </a:extLst>
          </p:cNvPr>
          <p:cNvSpPr>
            <a:spLocks noGrp="1"/>
          </p:cNvSpPr>
          <p:nvPr>
            <p:ph type="sldNum" sz="quarter" idx="12"/>
          </p:nvPr>
        </p:nvSpPr>
        <p:spPr>
          <a:xfrm>
            <a:off x="8778240" y="6455664"/>
            <a:ext cx="336042" cy="365125"/>
          </a:xfrm>
        </p:spPr>
        <p:txBody>
          <a:bodyPr>
            <a:normAutofit/>
          </a:bodyPr>
          <a:lstStyle/>
          <a:p>
            <a:pPr>
              <a:spcAft>
                <a:spcPts val="600"/>
              </a:spcAft>
            </a:pPr>
            <a:fld id="{2E7D50C4-7CA5-4A6B-A320-5A097B385CC0}" type="slidenum">
              <a:rPr lang="el-GR" sz="1000">
                <a:solidFill>
                  <a:schemeClr val="tx1">
                    <a:lumMod val="50000"/>
                    <a:lumOff val="50000"/>
                  </a:schemeClr>
                </a:solidFill>
              </a:rPr>
              <a:pPr>
                <a:spcAft>
                  <a:spcPts val="600"/>
                </a:spcAft>
              </a:pPr>
              <a:t>30</a:t>
            </a:fld>
            <a:endParaRPr lang="el-GR" sz="1000">
              <a:solidFill>
                <a:schemeClr val="tx1">
                  <a:lumMod val="50000"/>
                  <a:lumOff val="50000"/>
                </a:schemeClr>
              </a:solidFill>
            </a:endParaRPr>
          </a:p>
        </p:txBody>
      </p:sp>
      <p:sp>
        <p:nvSpPr>
          <p:cNvPr id="5" name="TextBox 4">
            <a:extLst>
              <a:ext uri="{FF2B5EF4-FFF2-40B4-BE49-F238E27FC236}">
                <a16:creationId xmlns:a16="http://schemas.microsoft.com/office/drawing/2014/main" id="{1867DE55-1626-0E91-2117-44BE93DA7E42}"/>
              </a:ext>
            </a:extLst>
          </p:cNvPr>
          <p:cNvSpPr txBox="1"/>
          <p:nvPr/>
        </p:nvSpPr>
        <p:spPr>
          <a:xfrm>
            <a:off x="1140779" y="1721346"/>
            <a:ext cx="7435049" cy="923330"/>
          </a:xfrm>
          <a:prstGeom prst="rect">
            <a:avLst/>
          </a:prstGeom>
          <a:noFill/>
        </p:spPr>
        <p:txBody>
          <a:bodyPr wrap="square">
            <a:spAutoFit/>
          </a:bodyPr>
          <a:lstStyle/>
          <a:p>
            <a:r>
              <a:rPr lang="el-GR" dirty="0"/>
              <a:t>Βιομάζα </a:t>
            </a:r>
          </a:p>
          <a:p>
            <a:r>
              <a:rPr lang="el-GR" dirty="0"/>
              <a:t>Τα σύνολο των παραπάνω αποβλήτων μπορούν να χαρακτηριστούν ως «βιομάζα» και αποτελούν πρώτη ύλη για παραγωγή διάφορων προϊόντων:</a:t>
            </a:r>
          </a:p>
        </p:txBody>
      </p:sp>
      <p:pic>
        <p:nvPicPr>
          <p:cNvPr id="3076" name="Picture 4">
            <a:extLst>
              <a:ext uri="{FF2B5EF4-FFF2-40B4-BE49-F238E27FC236}">
                <a16:creationId xmlns:a16="http://schemas.microsoft.com/office/drawing/2014/main" id="{799FB883-DD94-5E91-632F-F0D394CFFB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853" y="2885412"/>
            <a:ext cx="8280387" cy="3731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64654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42C16E0-BCE0-3AF0-148A-D990AE6C8032}"/>
              </a:ext>
            </a:extLst>
          </p:cNvPr>
          <p:cNvSpPr>
            <a:spLocks noGrp="1"/>
          </p:cNvSpPr>
          <p:nvPr>
            <p:ph type="title"/>
          </p:nvPr>
        </p:nvSpPr>
        <p:spPr>
          <a:xfrm>
            <a:off x="1028699" y="294538"/>
            <a:ext cx="7421963" cy="1033669"/>
          </a:xfrm>
        </p:spPr>
        <p:txBody>
          <a:bodyPr>
            <a:normAutofit/>
          </a:bodyPr>
          <a:lstStyle/>
          <a:p>
            <a:br>
              <a:rPr lang="el-GR" sz="3200" b="0" i="0" u="none" strike="noStrike" baseline="0">
                <a:solidFill>
                  <a:srgbClr val="FFFFFF"/>
                </a:solidFill>
                <a:latin typeface="Times New Roman" panose="02020603050405020304" pitchFamily="18" charset="0"/>
              </a:rPr>
            </a:br>
            <a:r>
              <a:rPr lang="el-GR" sz="3200">
                <a:solidFill>
                  <a:srgbClr val="FFFFFF"/>
                </a:solidFill>
              </a:rPr>
              <a:t>Λιγνοκυτταρινούχος Βιομάζα </a:t>
            </a:r>
            <a:endParaRPr lang="el-GR" sz="3200" dirty="0">
              <a:solidFill>
                <a:srgbClr val="FFFFFF"/>
              </a:solidFill>
            </a:endParaRPr>
          </a:p>
        </p:txBody>
      </p:sp>
      <p:sp>
        <p:nvSpPr>
          <p:cNvPr id="4" name="Θέση αριθμού διαφάνειας 3">
            <a:extLst>
              <a:ext uri="{FF2B5EF4-FFF2-40B4-BE49-F238E27FC236}">
                <a16:creationId xmlns:a16="http://schemas.microsoft.com/office/drawing/2014/main" id="{12008F69-3BB5-171D-711D-47FE298ECF00}"/>
              </a:ext>
            </a:extLst>
          </p:cNvPr>
          <p:cNvSpPr>
            <a:spLocks noGrp="1"/>
          </p:cNvSpPr>
          <p:nvPr>
            <p:ph type="sldNum" sz="quarter" idx="12"/>
          </p:nvPr>
        </p:nvSpPr>
        <p:spPr>
          <a:xfrm>
            <a:off x="8778240" y="6455664"/>
            <a:ext cx="336042" cy="365125"/>
          </a:xfrm>
        </p:spPr>
        <p:txBody>
          <a:bodyPr>
            <a:normAutofit/>
          </a:bodyPr>
          <a:lstStyle/>
          <a:p>
            <a:pPr>
              <a:spcAft>
                <a:spcPts val="600"/>
              </a:spcAft>
            </a:pPr>
            <a:fld id="{2E7D50C4-7CA5-4A6B-A320-5A097B385CC0}" type="slidenum">
              <a:rPr lang="el-GR" sz="1000" smtClean="0">
                <a:solidFill>
                  <a:schemeClr val="tx1">
                    <a:lumMod val="50000"/>
                    <a:lumOff val="50000"/>
                  </a:schemeClr>
                </a:solidFill>
              </a:rPr>
              <a:pPr>
                <a:spcAft>
                  <a:spcPts val="600"/>
                </a:spcAft>
              </a:pPr>
              <a:t>31</a:t>
            </a:fld>
            <a:endParaRPr lang="el-GR" sz="1000">
              <a:solidFill>
                <a:schemeClr val="tx1">
                  <a:lumMod val="50000"/>
                  <a:lumOff val="50000"/>
                </a:schemeClr>
              </a:solidFill>
            </a:endParaRPr>
          </a:p>
        </p:txBody>
      </p:sp>
      <p:sp>
        <p:nvSpPr>
          <p:cNvPr id="6" name="TextBox 5">
            <a:extLst>
              <a:ext uri="{FF2B5EF4-FFF2-40B4-BE49-F238E27FC236}">
                <a16:creationId xmlns:a16="http://schemas.microsoft.com/office/drawing/2014/main" id="{4E99650C-97C9-8924-865E-EABFF041CF17}"/>
              </a:ext>
            </a:extLst>
          </p:cNvPr>
          <p:cNvSpPr txBox="1"/>
          <p:nvPr/>
        </p:nvSpPr>
        <p:spPr>
          <a:xfrm>
            <a:off x="1028698" y="1597432"/>
            <a:ext cx="7749541" cy="677108"/>
          </a:xfrm>
          <a:prstGeom prst="rect">
            <a:avLst/>
          </a:prstGeom>
          <a:noFill/>
        </p:spPr>
        <p:txBody>
          <a:bodyPr wrap="square">
            <a:spAutoFit/>
          </a:bodyPr>
          <a:lstStyle/>
          <a:p>
            <a:pPr algn="just">
              <a:spcAft>
                <a:spcPts val="600"/>
              </a:spcAft>
            </a:pPr>
            <a:r>
              <a:rPr lang="el-GR" sz="2000" i="1">
                <a:effectLst/>
                <a:latin typeface="Book Antiqua" panose="02040602050305030304" pitchFamily="18" charset="0"/>
                <a:ea typeface="Times New Roman" panose="02020603050405020304" pitchFamily="18" charset="0"/>
                <a:cs typeface="Arial" panose="020B0604020202020204" pitchFamily="34" charset="0"/>
              </a:rPr>
              <a:t> </a:t>
            </a:r>
            <a:r>
              <a:rPr lang="el-GR" sz="1800">
                <a:effectLst/>
                <a:latin typeface="Book Antiqua" panose="02040602050305030304" pitchFamily="18" charset="0"/>
                <a:ea typeface="Times New Roman" panose="02020603050405020304" pitchFamily="18" charset="0"/>
                <a:cs typeface="Calibri" panose="020F0502020204030204" pitchFamily="34" charset="0"/>
              </a:rPr>
              <a:t>Πίνακας </a:t>
            </a:r>
            <a:r>
              <a:rPr lang="el-GR" sz="1800">
                <a:effectLst/>
                <a:latin typeface="Book Antiqua" panose="02040602050305030304" pitchFamily="18" charset="0"/>
                <a:ea typeface="Times New Roman" panose="02020603050405020304" pitchFamily="18" charset="0"/>
                <a:cs typeface="Arial" panose="020B0604020202020204" pitchFamily="34" charset="0"/>
              </a:rPr>
              <a:t>: Επίδραση μικροοργανισμών σε διάφορους τύπους λιγνινοκυτταρινούχου βιομάζας (Sindhu et al. 2016).</a:t>
            </a:r>
            <a:endParaRPr lang="el-GR" sz="2000" dirty="0">
              <a:effectLst/>
              <a:latin typeface="Book Antiqua" panose="02040602050305030304" pitchFamily="18" charset="0"/>
              <a:ea typeface="Times New Roman" panose="02020603050405020304" pitchFamily="18" charset="0"/>
              <a:cs typeface="Calibri" panose="020F0502020204030204" pitchFamily="34" charset="0"/>
            </a:endParaRPr>
          </a:p>
        </p:txBody>
      </p:sp>
      <p:graphicFrame>
        <p:nvGraphicFramePr>
          <p:cNvPr id="7" name="Πίνακας 6">
            <a:extLst>
              <a:ext uri="{FF2B5EF4-FFF2-40B4-BE49-F238E27FC236}">
                <a16:creationId xmlns:a16="http://schemas.microsoft.com/office/drawing/2014/main" id="{EAC0ADA9-4CEB-F397-5089-716F8EF51CE5}"/>
              </a:ext>
            </a:extLst>
          </p:cNvPr>
          <p:cNvGraphicFramePr>
            <a:graphicFrameLocks noGrp="1"/>
          </p:cNvGraphicFramePr>
          <p:nvPr>
            <p:extLst>
              <p:ext uri="{D42A27DB-BD31-4B8C-83A1-F6EECF244321}">
                <p14:modId xmlns:p14="http://schemas.microsoft.com/office/powerpoint/2010/main" val="3559105529"/>
              </p:ext>
            </p:extLst>
          </p:nvPr>
        </p:nvGraphicFramePr>
        <p:xfrm>
          <a:off x="344512" y="2370338"/>
          <a:ext cx="8404010" cy="4085327"/>
        </p:xfrm>
        <a:graphic>
          <a:graphicData uri="http://schemas.openxmlformats.org/drawingml/2006/table">
            <a:tbl>
              <a:tblPr firstRow="1" firstCol="1" bandRow="1">
                <a:tableStyleId>{5C22544A-7EE6-4342-B048-85BDC9FD1C3A}</a:tableStyleId>
              </a:tblPr>
              <a:tblGrid>
                <a:gridCol w="2991290">
                  <a:extLst>
                    <a:ext uri="{9D8B030D-6E8A-4147-A177-3AD203B41FA5}">
                      <a16:colId xmlns:a16="http://schemas.microsoft.com/office/drawing/2014/main" val="3959372518"/>
                    </a:ext>
                  </a:extLst>
                </a:gridCol>
                <a:gridCol w="2065974">
                  <a:extLst>
                    <a:ext uri="{9D8B030D-6E8A-4147-A177-3AD203B41FA5}">
                      <a16:colId xmlns:a16="http://schemas.microsoft.com/office/drawing/2014/main" val="1821123586"/>
                    </a:ext>
                  </a:extLst>
                </a:gridCol>
                <a:gridCol w="3346746">
                  <a:extLst>
                    <a:ext uri="{9D8B030D-6E8A-4147-A177-3AD203B41FA5}">
                      <a16:colId xmlns:a16="http://schemas.microsoft.com/office/drawing/2014/main" val="418344611"/>
                    </a:ext>
                  </a:extLst>
                </a:gridCol>
              </a:tblGrid>
              <a:tr h="265264">
                <a:tc>
                  <a:txBody>
                    <a:bodyPr/>
                    <a:lstStyle/>
                    <a:p>
                      <a:pPr algn="l">
                        <a:spcAft>
                          <a:spcPts val="600"/>
                        </a:spcAft>
                      </a:pPr>
                      <a:r>
                        <a:rPr lang="el-GR" sz="1600">
                          <a:effectLst/>
                        </a:rPr>
                        <a:t>Μικροοργανισμός</a:t>
                      </a:r>
                      <a:endParaRPr lang="el-GR" sz="18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9525" marB="9525"/>
                </a:tc>
                <a:tc>
                  <a:txBody>
                    <a:bodyPr/>
                    <a:lstStyle/>
                    <a:p>
                      <a:pPr algn="l">
                        <a:spcAft>
                          <a:spcPts val="600"/>
                        </a:spcAft>
                      </a:pPr>
                      <a:r>
                        <a:rPr lang="el-GR" sz="1600">
                          <a:effectLst/>
                        </a:rPr>
                        <a:t>Υπόστρωμα</a:t>
                      </a:r>
                      <a:endParaRPr lang="el-GR" sz="18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9525" marB="9525"/>
                </a:tc>
                <a:tc>
                  <a:txBody>
                    <a:bodyPr/>
                    <a:lstStyle/>
                    <a:p>
                      <a:pPr algn="l">
                        <a:spcAft>
                          <a:spcPts val="600"/>
                        </a:spcAft>
                      </a:pPr>
                      <a:r>
                        <a:rPr lang="el-GR" sz="1600">
                          <a:effectLst/>
                        </a:rPr>
                        <a:t>Αποτέλεσμα</a:t>
                      </a:r>
                      <a:endParaRPr lang="el-GR" sz="18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9525" marB="9525"/>
                </a:tc>
                <a:extLst>
                  <a:ext uri="{0D108BD9-81ED-4DB2-BD59-A6C34878D82A}">
                    <a16:rowId xmlns:a16="http://schemas.microsoft.com/office/drawing/2014/main" val="1940111546"/>
                  </a:ext>
                </a:extLst>
              </a:tr>
              <a:tr h="265264">
                <a:tc>
                  <a:txBody>
                    <a:bodyPr/>
                    <a:lstStyle/>
                    <a:p>
                      <a:pPr algn="l">
                        <a:spcAft>
                          <a:spcPts val="600"/>
                        </a:spcAft>
                      </a:pPr>
                      <a:r>
                        <a:rPr lang="el-GR" sz="1600">
                          <a:effectLst/>
                        </a:rPr>
                        <a:t>Punctualaria sp. TUFC20056</a:t>
                      </a:r>
                      <a:endParaRPr lang="el-GR" sz="18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9525" marB="9525"/>
                </a:tc>
                <a:tc>
                  <a:txBody>
                    <a:bodyPr/>
                    <a:lstStyle/>
                    <a:p>
                      <a:pPr algn="l">
                        <a:spcAft>
                          <a:spcPts val="600"/>
                        </a:spcAft>
                      </a:pPr>
                      <a:r>
                        <a:rPr lang="el-GR" sz="1600">
                          <a:effectLst/>
                        </a:rPr>
                        <a:t>Καλάμια μπαμπού</a:t>
                      </a:r>
                      <a:endParaRPr lang="el-GR" sz="18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9525" marB="9525"/>
                </a:tc>
                <a:tc>
                  <a:txBody>
                    <a:bodyPr/>
                    <a:lstStyle/>
                    <a:p>
                      <a:pPr algn="l">
                        <a:spcAft>
                          <a:spcPts val="600"/>
                        </a:spcAft>
                      </a:pPr>
                      <a:r>
                        <a:rPr lang="el-GR" sz="1600">
                          <a:effectLst/>
                        </a:rPr>
                        <a:t>50% απομάκρυνση λιγνίνης</a:t>
                      </a:r>
                      <a:endParaRPr lang="el-GR" sz="18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9525" marB="9525"/>
                </a:tc>
                <a:extLst>
                  <a:ext uri="{0D108BD9-81ED-4DB2-BD59-A6C34878D82A}">
                    <a16:rowId xmlns:a16="http://schemas.microsoft.com/office/drawing/2014/main" val="3260377661"/>
                  </a:ext>
                </a:extLst>
              </a:tr>
              <a:tr h="366379">
                <a:tc>
                  <a:txBody>
                    <a:bodyPr/>
                    <a:lstStyle/>
                    <a:p>
                      <a:pPr algn="l">
                        <a:spcAft>
                          <a:spcPts val="600"/>
                        </a:spcAft>
                      </a:pPr>
                      <a:r>
                        <a:rPr lang="el-GR" sz="1600">
                          <a:effectLst/>
                        </a:rPr>
                        <a:t>Irpex lacteus</a:t>
                      </a:r>
                      <a:endParaRPr lang="el-GR" sz="18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9525" marB="9525"/>
                </a:tc>
                <a:tc>
                  <a:txBody>
                    <a:bodyPr/>
                    <a:lstStyle/>
                    <a:p>
                      <a:pPr algn="l">
                        <a:spcAft>
                          <a:spcPts val="600"/>
                        </a:spcAft>
                      </a:pPr>
                      <a:r>
                        <a:rPr lang="el-GR" sz="1600">
                          <a:effectLst/>
                        </a:rPr>
                        <a:t>Κοτσάνια καλαμποκιού</a:t>
                      </a:r>
                      <a:endParaRPr lang="el-GR" sz="18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9525" marB="9525"/>
                </a:tc>
                <a:tc>
                  <a:txBody>
                    <a:bodyPr/>
                    <a:lstStyle/>
                    <a:p>
                      <a:pPr algn="l">
                        <a:spcAft>
                          <a:spcPts val="600"/>
                        </a:spcAft>
                      </a:pPr>
                      <a:r>
                        <a:rPr lang="el-GR" sz="1600">
                          <a:effectLst/>
                        </a:rPr>
                        <a:t>82% απόδοση υδρόλυσης</a:t>
                      </a:r>
                      <a:endParaRPr lang="el-GR" sz="18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9525" marB="9525"/>
                </a:tc>
                <a:extLst>
                  <a:ext uri="{0D108BD9-81ED-4DB2-BD59-A6C34878D82A}">
                    <a16:rowId xmlns:a16="http://schemas.microsoft.com/office/drawing/2014/main" val="1140961330"/>
                  </a:ext>
                </a:extLst>
              </a:tr>
              <a:tr h="265264">
                <a:tc>
                  <a:txBody>
                    <a:bodyPr/>
                    <a:lstStyle/>
                    <a:p>
                      <a:pPr algn="l">
                        <a:spcAft>
                          <a:spcPts val="600"/>
                        </a:spcAft>
                      </a:pPr>
                      <a:r>
                        <a:rPr lang="el-GR" sz="1600">
                          <a:effectLst/>
                        </a:rPr>
                        <a:t>Fungal consortium</a:t>
                      </a:r>
                      <a:endParaRPr lang="el-GR" sz="18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9525" marB="9525"/>
                </a:tc>
                <a:tc>
                  <a:txBody>
                    <a:bodyPr/>
                    <a:lstStyle/>
                    <a:p>
                      <a:pPr algn="l">
                        <a:spcAft>
                          <a:spcPts val="600"/>
                        </a:spcAft>
                      </a:pPr>
                      <a:r>
                        <a:rPr lang="el-GR" sz="1600">
                          <a:effectLst/>
                        </a:rPr>
                        <a:t>Άχυρο</a:t>
                      </a:r>
                      <a:endParaRPr lang="el-GR" sz="18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9525" marB="9525"/>
                </a:tc>
                <a:tc>
                  <a:txBody>
                    <a:bodyPr/>
                    <a:lstStyle/>
                    <a:p>
                      <a:pPr algn="l">
                        <a:spcAft>
                          <a:spcPts val="600"/>
                        </a:spcAft>
                      </a:pPr>
                      <a:r>
                        <a:rPr lang="el-GR" sz="1600">
                          <a:effectLst/>
                        </a:rPr>
                        <a:t>Επταπλάσια αύξηση στην υδρόλυση</a:t>
                      </a:r>
                      <a:endParaRPr lang="el-GR" sz="18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9525" marB="9525"/>
                </a:tc>
                <a:extLst>
                  <a:ext uri="{0D108BD9-81ED-4DB2-BD59-A6C34878D82A}">
                    <a16:rowId xmlns:a16="http://schemas.microsoft.com/office/drawing/2014/main" val="552490603"/>
                  </a:ext>
                </a:extLst>
              </a:tr>
              <a:tr h="531841">
                <a:tc>
                  <a:txBody>
                    <a:bodyPr/>
                    <a:lstStyle/>
                    <a:p>
                      <a:pPr algn="l">
                        <a:spcAft>
                          <a:spcPts val="600"/>
                        </a:spcAft>
                      </a:pPr>
                      <a:r>
                        <a:rPr lang="el-GR" sz="1600">
                          <a:effectLst/>
                        </a:rPr>
                        <a:t>P</a:t>
                      </a:r>
                      <a:r>
                        <a:rPr lang="en-US" sz="1600">
                          <a:effectLst/>
                        </a:rPr>
                        <a:t>leourotus</a:t>
                      </a:r>
                      <a:r>
                        <a:rPr lang="el-GR" sz="1600">
                          <a:effectLst/>
                        </a:rPr>
                        <a:t> ostreatus/P. pulmonarius</a:t>
                      </a:r>
                      <a:endParaRPr lang="el-GR" sz="18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9525" marB="9525"/>
                </a:tc>
                <a:tc>
                  <a:txBody>
                    <a:bodyPr/>
                    <a:lstStyle/>
                    <a:p>
                      <a:pPr algn="l">
                        <a:spcAft>
                          <a:spcPts val="600"/>
                        </a:spcAft>
                      </a:pPr>
                      <a:r>
                        <a:rPr lang="el-GR" sz="1600">
                          <a:effectLst/>
                        </a:rPr>
                        <a:t>Πριονίδι από Eucalyptus grandis</a:t>
                      </a:r>
                      <a:endParaRPr lang="el-GR" sz="18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9525" marB="9525"/>
                </a:tc>
                <a:tc>
                  <a:txBody>
                    <a:bodyPr/>
                    <a:lstStyle/>
                    <a:p>
                      <a:pPr algn="l">
                        <a:spcAft>
                          <a:spcPts val="600"/>
                        </a:spcAft>
                      </a:pPr>
                      <a:r>
                        <a:rPr lang="el-GR" sz="1600">
                          <a:effectLst/>
                        </a:rPr>
                        <a:t>20 φορές αύξηση στην υδρόλυση</a:t>
                      </a:r>
                      <a:endParaRPr lang="el-GR" sz="18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9525" marB="9525"/>
                </a:tc>
                <a:extLst>
                  <a:ext uri="{0D108BD9-81ED-4DB2-BD59-A6C34878D82A}">
                    <a16:rowId xmlns:a16="http://schemas.microsoft.com/office/drawing/2014/main" val="4267030576"/>
                  </a:ext>
                </a:extLst>
              </a:tr>
              <a:tr h="265264">
                <a:tc>
                  <a:txBody>
                    <a:bodyPr/>
                    <a:lstStyle/>
                    <a:p>
                      <a:pPr algn="l">
                        <a:spcAft>
                          <a:spcPts val="600"/>
                        </a:spcAft>
                      </a:pPr>
                      <a:r>
                        <a:rPr lang="el-GR" sz="1600">
                          <a:effectLst/>
                        </a:rPr>
                        <a:t>P</a:t>
                      </a:r>
                      <a:r>
                        <a:rPr lang="en-US" sz="1600">
                          <a:effectLst/>
                        </a:rPr>
                        <a:t>hanerochaete</a:t>
                      </a:r>
                      <a:r>
                        <a:rPr lang="el-GR" sz="1600">
                          <a:effectLst/>
                        </a:rPr>
                        <a:t> chrysosporium</a:t>
                      </a:r>
                      <a:endParaRPr lang="el-GR" sz="18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9525" marB="9525"/>
                </a:tc>
                <a:tc>
                  <a:txBody>
                    <a:bodyPr/>
                    <a:lstStyle/>
                    <a:p>
                      <a:pPr algn="l">
                        <a:spcAft>
                          <a:spcPts val="600"/>
                        </a:spcAft>
                      </a:pPr>
                      <a:r>
                        <a:rPr lang="el-GR" sz="1600">
                          <a:effectLst/>
                        </a:rPr>
                        <a:t>Φλοιός ρυζιού</a:t>
                      </a:r>
                      <a:endParaRPr lang="el-GR" sz="18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9525" marB="9525"/>
                </a:tc>
                <a:tc>
                  <a:txBody>
                    <a:bodyPr/>
                    <a:lstStyle/>
                    <a:p>
                      <a:pPr algn="l">
                        <a:spcAft>
                          <a:spcPts val="600"/>
                        </a:spcAft>
                      </a:pPr>
                      <a:r>
                        <a:rPr lang="el-GR" sz="1600">
                          <a:effectLst/>
                        </a:rPr>
                        <a:t>–</a:t>
                      </a:r>
                      <a:endParaRPr lang="el-GR" sz="18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9525" marB="9525"/>
                </a:tc>
                <a:extLst>
                  <a:ext uri="{0D108BD9-81ED-4DB2-BD59-A6C34878D82A}">
                    <a16:rowId xmlns:a16="http://schemas.microsoft.com/office/drawing/2014/main" val="926190966"/>
                  </a:ext>
                </a:extLst>
              </a:tr>
              <a:tr h="797105">
                <a:tc>
                  <a:txBody>
                    <a:bodyPr/>
                    <a:lstStyle/>
                    <a:p>
                      <a:pPr algn="l">
                        <a:spcAft>
                          <a:spcPts val="600"/>
                        </a:spcAft>
                      </a:pPr>
                      <a:r>
                        <a:rPr lang="el-GR" sz="1600">
                          <a:effectLst/>
                        </a:rPr>
                        <a:t>Fungal consortium</a:t>
                      </a:r>
                      <a:endParaRPr lang="el-GR" sz="18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9525" marB="9525"/>
                </a:tc>
                <a:tc>
                  <a:txBody>
                    <a:bodyPr/>
                    <a:lstStyle/>
                    <a:p>
                      <a:pPr algn="l">
                        <a:spcAft>
                          <a:spcPts val="600"/>
                        </a:spcAft>
                      </a:pPr>
                      <a:r>
                        <a:rPr lang="el-GR" sz="1600">
                          <a:effectLst/>
                        </a:rPr>
                        <a:t>Υπολείμματα καλαμποκιού</a:t>
                      </a:r>
                      <a:endParaRPr lang="el-GR" sz="18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9525" marB="9525"/>
                </a:tc>
                <a:tc>
                  <a:txBody>
                    <a:bodyPr/>
                    <a:lstStyle/>
                    <a:p>
                      <a:pPr algn="l">
                        <a:spcAft>
                          <a:spcPts val="600"/>
                        </a:spcAft>
                      </a:pPr>
                      <a:r>
                        <a:rPr lang="el-GR" sz="1600" dirty="0">
                          <a:effectLst/>
                        </a:rPr>
                        <a:t>43,8% απομάκρυνση λιγνίνης/Επταπλάσια αύξηση υδρόλυσης</a:t>
                      </a:r>
                      <a:endParaRPr lang="el-GR" sz="18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9525" marB="9525"/>
                </a:tc>
                <a:extLst>
                  <a:ext uri="{0D108BD9-81ED-4DB2-BD59-A6C34878D82A}">
                    <a16:rowId xmlns:a16="http://schemas.microsoft.com/office/drawing/2014/main" val="2770989461"/>
                  </a:ext>
                </a:extLst>
              </a:tr>
              <a:tr h="265264">
                <a:tc>
                  <a:txBody>
                    <a:bodyPr/>
                    <a:lstStyle/>
                    <a:p>
                      <a:pPr algn="l">
                        <a:spcAft>
                          <a:spcPts val="600"/>
                        </a:spcAft>
                      </a:pPr>
                      <a:r>
                        <a:rPr lang="el-GR" sz="1600">
                          <a:effectLst/>
                        </a:rPr>
                        <a:t>Ceriporiopsis subvermispora</a:t>
                      </a:r>
                      <a:endParaRPr lang="el-GR" sz="18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9525" marB="9525"/>
                </a:tc>
                <a:tc>
                  <a:txBody>
                    <a:bodyPr/>
                    <a:lstStyle/>
                    <a:p>
                      <a:pPr algn="l">
                        <a:spcAft>
                          <a:spcPts val="600"/>
                        </a:spcAft>
                      </a:pPr>
                      <a:r>
                        <a:rPr lang="el-GR" sz="1600">
                          <a:effectLst/>
                        </a:rPr>
                        <a:t>Άχυρο σίτου</a:t>
                      </a:r>
                      <a:endParaRPr lang="el-GR" sz="18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9525" marB="9525"/>
                </a:tc>
                <a:tc>
                  <a:txBody>
                    <a:bodyPr/>
                    <a:lstStyle/>
                    <a:p>
                      <a:pPr algn="l">
                        <a:spcAft>
                          <a:spcPts val="600"/>
                        </a:spcAft>
                      </a:pPr>
                      <a:r>
                        <a:rPr lang="el-GR" sz="1600">
                          <a:effectLst/>
                        </a:rPr>
                        <a:t>Ελάχιστη απώλεια κυτταρίνης</a:t>
                      </a:r>
                      <a:endParaRPr lang="el-GR" sz="18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9525" marB="9525"/>
                </a:tc>
                <a:extLst>
                  <a:ext uri="{0D108BD9-81ED-4DB2-BD59-A6C34878D82A}">
                    <a16:rowId xmlns:a16="http://schemas.microsoft.com/office/drawing/2014/main" val="1751160180"/>
                  </a:ext>
                </a:extLst>
              </a:tr>
              <a:tr h="531841">
                <a:tc>
                  <a:txBody>
                    <a:bodyPr/>
                    <a:lstStyle/>
                    <a:p>
                      <a:pPr algn="l">
                        <a:spcAft>
                          <a:spcPts val="600"/>
                        </a:spcAft>
                      </a:pPr>
                      <a:r>
                        <a:rPr lang="el-GR" sz="1600">
                          <a:effectLst/>
                        </a:rPr>
                        <a:t>C. subvermispora</a:t>
                      </a:r>
                      <a:endParaRPr lang="el-GR" sz="18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9525" marB="9525"/>
                </a:tc>
                <a:tc>
                  <a:txBody>
                    <a:bodyPr/>
                    <a:lstStyle/>
                    <a:p>
                      <a:pPr algn="l">
                        <a:spcAft>
                          <a:spcPts val="600"/>
                        </a:spcAft>
                      </a:pPr>
                      <a:r>
                        <a:rPr lang="el-GR" sz="1600">
                          <a:effectLst/>
                        </a:rPr>
                        <a:t>Υπολείμματα καλαμποκιού</a:t>
                      </a:r>
                      <a:endParaRPr lang="el-GR" sz="18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9525" marB="9525"/>
                </a:tc>
                <a:tc>
                  <a:txBody>
                    <a:bodyPr/>
                    <a:lstStyle/>
                    <a:p>
                      <a:pPr algn="l">
                        <a:spcAft>
                          <a:spcPts val="600"/>
                        </a:spcAft>
                      </a:pPr>
                      <a:r>
                        <a:rPr lang="el-GR" sz="1600">
                          <a:effectLst/>
                        </a:rPr>
                        <a:t>2-3 φορές αύξηση στην απόδοση των αναγόμενων ζάχαρων</a:t>
                      </a:r>
                      <a:endParaRPr lang="el-GR" sz="18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9525" marB="9525"/>
                </a:tc>
                <a:extLst>
                  <a:ext uri="{0D108BD9-81ED-4DB2-BD59-A6C34878D82A}">
                    <a16:rowId xmlns:a16="http://schemas.microsoft.com/office/drawing/2014/main" val="1447898401"/>
                  </a:ext>
                </a:extLst>
              </a:tr>
              <a:tr h="531841">
                <a:tc>
                  <a:txBody>
                    <a:bodyPr/>
                    <a:lstStyle/>
                    <a:p>
                      <a:pPr algn="l">
                        <a:spcAft>
                          <a:spcPts val="600"/>
                        </a:spcAft>
                      </a:pPr>
                      <a:r>
                        <a:rPr lang="el-GR" sz="1600">
                          <a:effectLst/>
                        </a:rPr>
                        <a:t>Fungal consortium</a:t>
                      </a:r>
                      <a:endParaRPr lang="el-GR" sz="18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9525" marB="9525"/>
                </a:tc>
                <a:tc>
                  <a:txBody>
                    <a:bodyPr/>
                    <a:lstStyle/>
                    <a:p>
                      <a:pPr algn="l">
                        <a:spcAft>
                          <a:spcPts val="600"/>
                        </a:spcAft>
                      </a:pPr>
                      <a:r>
                        <a:rPr lang="el-GR" sz="1600">
                          <a:effectLst/>
                        </a:rPr>
                        <a:t>Βιομάζα από φυτά</a:t>
                      </a:r>
                      <a:endParaRPr lang="el-GR" sz="18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9525" marB="9525"/>
                </a:tc>
                <a:tc>
                  <a:txBody>
                    <a:bodyPr/>
                    <a:lstStyle/>
                    <a:p>
                      <a:pPr algn="l">
                        <a:spcAft>
                          <a:spcPts val="600"/>
                        </a:spcAft>
                      </a:pPr>
                      <a:r>
                        <a:rPr lang="el-GR" sz="1600" dirty="0">
                          <a:effectLst/>
                        </a:rPr>
                        <a:t>Πλήρης εξάλειψη της χρήσης επικίνδυνων χημικών ουσιών</a:t>
                      </a:r>
                      <a:endParaRPr lang="el-GR" sz="18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9525" marB="9525"/>
                </a:tc>
                <a:extLst>
                  <a:ext uri="{0D108BD9-81ED-4DB2-BD59-A6C34878D82A}">
                    <a16:rowId xmlns:a16="http://schemas.microsoft.com/office/drawing/2014/main" val="454562691"/>
                  </a:ext>
                </a:extLst>
              </a:tr>
            </a:tbl>
          </a:graphicData>
        </a:graphic>
      </p:graphicFrame>
    </p:spTree>
    <p:extLst>
      <p:ext uri="{BB962C8B-B14F-4D97-AF65-F5344CB8AC3E}">
        <p14:creationId xmlns:p14="http://schemas.microsoft.com/office/powerpoint/2010/main" val="32770917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42C16E0-BCE0-3AF0-148A-D990AE6C8032}"/>
              </a:ext>
            </a:extLst>
          </p:cNvPr>
          <p:cNvSpPr>
            <a:spLocks noGrp="1"/>
          </p:cNvSpPr>
          <p:nvPr>
            <p:ph type="title"/>
          </p:nvPr>
        </p:nvSpPr>
        <p:spPr>
          <a:xfrm>
            <a:off x="1028699" y="294538"/>
            <a:ext cx="7421963" cy="1033669"/>
          </a:xfrm>
        </p:spPr>
        <p:txBody>
          <a:bodyPr>
            <a:normAutofit/>
          </a:bodyPr>
          <a:lstStyle/>
          <a:p>
            <a:br>
              <a:rPr lang="el-GR" sz="3200" b="0" i="0" u="none" strike="noStrike" baseline="0">
                <a:solidFill>
                  <a:srgbClr val="FFFFFF"/>
                </a:solidFill>
                <a:latin typeface="Times New Roman" panose="02020603050405020304" pitchFamily="18" charset="0"/>
              </a:rPr>
            </a:br>
            <a:r>
              <a:rPr lang="el-GR" sz="3200">
                <a:solidFill>
                  <a:srgbClr val="FFFFFF"/>
                </a:solidFill>
              </a:rPr>
              <a:t>Λιγνοκυτταρινούχος Βιομάζα </a:t>
            </a:r>
            <a:endParaRPr lang="el-GR" sz="3200" dirty="0">
              <a:solidFill>
                <a:srgbClr val="FFFFFF"/>
              </a:solidFill>
            </a:endParaRPr>
          </a:p>
        </p:txBody>
      </p:sp>
      <p:sp>
        <p:nvSpPr>
          <p:cNvPr id="4" name="Θέση αριθμού διαφάνειας 3">
            <a:extLst>
              <a:ext uri="{FF2B5EF4-FFF2-40B4-BE49-F238E27FC236}">
                <a16:creationId xmlns:a16="http://schemas.microsoft.com/office/drawing/2014/main" id="{12008F69-3BB5-171D-711D-47FE298ECF00}"/>
              </a:ext>
            </a:extLst>
          </p:cNvPr>
          <p:cNvSpPr>
            <a:spLocks noGrp="1"/>
          </p:cNvSpPr>
          <p:nvPr>
            <p:ph type="sldNum" sz="quarter" idx="12"/>
          </p:nvPr>
        </p:nvSpPr>
        <p:spPr>
          <a:xfrm>
            <a:off x="8778240" y="6455664"/>
            <a:ext cx="336042" cy="365125"/>
          </a:xfrm>
        </p:spPr>
        <p:txBody>
          <a:bodyPr>
            <a:normAutofit/>
          </a:bodyPr>
          <a:lstStyle/>
          <a:p>
            <a:pPr>
              <a:spcAft>
                <a:spcPts val="600"/>
              </a:spcAft>
            </a:pPr>
            <a:fld id="{2E7D50C4-7CA5-4A6B-A320-5A097B385CC0}" type="slidenum">
              <a:rPr lang="el-GR" sz="1000" smtClean="0">
                <a:solidFill>
                  <a:schemeClr val="tx1">
                    <a:lumMod val="50000"/>
                    <a:lumOff val="50000"/>
                  </a:schemeClr>
                </a:solidFill>
              </a:rPr>
              <a:pPr>
                <a:spcAft>
                  <a:spcPts val="600"/>
                </a:spcAft>
              </a:pPr>
              <a:t>32</a:t>
            </a:fld>
            <a:endParaRPr lang="el-GR" sz="1000">
              <a:solidFill>
                <a:schemeClr val="tx1">
                  <a:lumMod val="50000"/>
                  <a:lumOff val="50000"/>
                </a:schemeClr>
              </a:solidFill>
            </a:endParaRPr>
          </a:p>
        </p:txBody>
      </p:sp>
      <p:sp>
        <p:nvSpPr>
          <p:cNvPr id="6" name="TextBox 5">
            <a:extLst>
              <a:ext uri="{FF2B5EF4-FFF2-40B4-BE49-F238E27FC236}">
                <a16:creationId xmlns:a16="http://schemas.microsoft.com/office/drawing/2014/main" id="{4E99650C-97C9-8924-865E-EABFF041CF17}"/>
              </a:ext>
            </a:extLst>
          </p:cNvPr>
          <p:cNvSpPr txBox="1"/>
          <p:nvPr/>
        </p:nvSpPr>
        <p:spPr>
          <a:xfrm>
            <a:off x="248576" y="1597432"/>
            <a:ext cx="8529664" cy="307777"/>
          </a:xfrm>
          <a:prstGeom prst="rect">
            <a:avLst/>
          </a:prstGeom>
          <a:noFill/>
        </p:spPr>
        <p:txBody>
          <a:bodyPr wrap="square">
            <a:spAutoFit/>
          </a:bodyPr>
          <a:lstStyle/>
          <a:p>
            <a:pPr algn="l">
              <a:spcAft>
                <a:spcPts val="600"/>
              </a:spcAft>
            </a:pPr>
            <a:r>
              <a:rPr lang="el-GR" sz="1400" dirty="0">
                <a:effectLst/>
                <a:latin typeface="Book Antiqua" panose="02040602050305030304" pitchFamily="18" charset="0"/>
                <a:ea typeface="Times New Roman" panose="02020603050405020304" pitchFamily="18" charset="0"/>
                <a:cs typeface="Calibri" panose="020F0502020204030204" pitchFamily="34" charset="0"/>
              </a:rPr>
              <a:t>Πίνακας </a:t>
            </a:r>
            <a:r>
              <a:rPr lang="el-GR" sz="1400" dirty="0">
                <a:effectLst/>
                <a:latin typeface="Book Antiqua" panose="02040602050305030304" pitchFamily="18" charset="0"/>
                <a:ea typeface="Times New Roman" panose="02020603050405020304" pitchFamily="18" charset="0"/>
                <a:cs typeface="Arial" panose="020B0604020202020204" pitchFamily="34" charset="0"/>
              </a:rPr>
              <a:t>: Προϊόντα βιοτεχνολογικής αξιοποίησης της </a:t>
            </a:r>
            <a:r>
              <a:rPr lang="el-GR" sz="1400" dirty="0" err="1">
                <a:effectLst/>
                <a:latin typeface="Book Antiqua" panose="02040602050305030304" pitchFamily="18" charset="0"/>
                <a:ea typeface="Times New Roman" panose="02020603050405020304" pitchFamily="18" charset="0"/>
                <a:cs typeface="Arial" panose="020B0604020202020204" pitchFamily="34" charset="0"/>
              </a:rPr>
              <a:t>λιγνινοκυτταρινούχου</a:t>
            </a:r>
            <a:r>
              <a:rPr lang="el-GR" sz="1400" dirty="0">
                <a:effectLst/>
                <a:latin typeface="Book Antiqua" panose="02040602050305030304" pitchFamily="18" charset="0"/>
                <a:ea typeface="Times New Roman" panose="02020603050405020304" pitchFamily="18" charset="0"/>
                <a:cs typeface="Arial" panose="020B0604020202020204" pitchFamily="34" charset="0"/>
              </a:rPr>
              <a:t> βιομάζας (</a:t>
            </a:r>
            <a:r>
              <a:rPr lang="el-GR" sz="1400" dirty="0" err="1">
                <a:effectLst/>
                <a:latin typeface="Book Antiqua" panose="02040602050305030304" pitchFamily="18" charset="0"/>
                <a:ea typeface="Times New Roman" panose="02020603050405020304" pitchFamily="18" charset="0"/>
                <a:cs typeface="Arial" panose="020B0604020202020204" pitchFamily="34" charset="0"/>
              </a:rPr>
              <a:t>Yang</a:t>
            </a:r>
            <a:r>
              <a:rPr lang="el-GR" sz="1400" dirty="0">
                <a:effectLst/>
                <a:latin typeface="Book Antiqua" panose="02040602050305030304" pitchFamily="18" charset="0"/>
                <a:ea typeface="Times New Roman" panose="02020603050405020304" pitchFamily="18" charset="0"/>
                <a:cs typeface="Arial" panose="020B0604020202020204" pitchFamily="34" charset="0"/>
              </a:rPr>
              <a:t> </a:t>
            </a:r>
            <a:r>
              <a:rPr lang="el-GR" sz="1400" dirty="0" err="1">
                <a:effectLst/>
                <a:latin typeface="Book Antiqua" panose="02040602050305030304" pitchFamily="18" charset="0"/>
                <a:ea typeface="Times New Roman" panose="02020603050405020304" pitchFamily="18" charset="0"/>
                <a:cs typeface="Arial" panose="020B0604020202020204" pitchFamily="34" charset="0"/>
              </a:rPr>
              <a:t>et</a:t>
            </a:r>
            <a:r>
              <a:rPr lang="el-GR" sz="1400" dirty="0">
                <a:effectLst/>
                <a:latin typeface="Book Antiqua" panose="02040602050305030304" pitchFamily="18" charset="0"/>
                <a:ea typeface="Times New Roman" panose="02020603050405020304" pitchFamily="18" charset="0"/>
                <a:cs typeface="Arial" panose="020B0604020202020204" pitchFamily="34" charset="0"/>
              </a:rPr>
              <a:t> </a:t>
            </a:r>
            <a:r>
              <a:rPr lang="el-GR" sz="1400" dirty="0" err="1">
                <a:effectLst/>
                <a:latin typeface="Book Antiqua" panose="02040602050305030304" pitchFamily="18" charset="0"/>
                <a:ea typeface="Times New Roman" panose="02020603050405020304" pitchFamily="18" charset="0"/>
                <a:cs typeface="Arial" panose="020B0604020202020204" pitchFamily="34" charset="0"/>
              </a:rPr>
              <a:t>al</a:t>
            </a:r>
            <a:r>
              <a:rPr lang="el-GR" sz="1400" dirty="0">
                <a:effectLst/>
                <a:latin typeface="Book Antiqua" panose="02040602050305030304" pitchFamily="18" charset="0"/>
                <a:ea typeface="Times New Roman" panose="02020603050405020304" pitchFamily="18" charset="0"/>
                <a:cs typeface="Arial" panose="020B0604020202020204" pitchFamily="34" charset="0"/>
              </a:rPr>
              <a:t>. 2015). </a:t>
            </a:r>
            <a:endParaRPr lang="el-GR" sz="1400" dirty="0">
              <a:effectLst/>
              <a:latin typeface="Book Antiqua" panose="02040602050305030304" pitchFamily="18" charset="0"/>
              <a:ea typeface="Times New Roman" panose="02020603050405020304" pitchFamily="18" charset="0"/>
              <a:cs typeface="Calibri" panose="020F0502020204030204" pitchFamily="34" charset="0"/>
            </a:endParaRPr>
          </a:p>
        </p:txBody>
      </p:sp>
      <p:graphicFrame>
        <p:nvGraphicFramePr>
          <p:cNvPr id="3" name="Πίνακας 2">
            <a:extLst>
              <a:ext uri="{FF2B5EF4-FFF2-40B4-BE49-F238E27FC236}">
                <a16:creationId xmlns:a16="http://schemas.microsoft.com/office/drawing/2014/main" id="{7BF7E38E-BC84-715C-8865-053C5F227E0B}"/>
              </a:ext>
            </a:extLst>
          </p:cNvPr>
          <p:cNvGraphicFramePr>
            <a:graphicFrameLocks noGrp="1"/>
          </p:cNvGraphicFramePr>
          <p:nvPr>
            <p:extLst>
              <p:ext uri="{D42A27DB-BD31-4B8C-83A1-F6EECF244321}">
                <p14:modId xmlns:p14="http://schemas.microsoft.com/office/powerpoint/2010/main" val="1672092310"/>
              </p:ext>
            </p:extLst>
          </p:nvPr>
        </p:nvGraphicFramePr>
        <p:xfrm>
          <a:off x="344512" y="2050743"/>
          <a:ext cx="8682304" cy="4692392"/>
        </p:xfrm>
        <a:graphic>
          <a:graphicData uri="http://schemas.openxmlformats.org/drawingml/2006/table">
            <a:tbl>
              <a:tblPr firstRow="1" firstCol="1" bandRow="1">
                <a:tableStyleId>{5C22544A-7EE6-4342-B048-85BDC9FD1C3A}</a:tableStyleId>
              </a:tblPr>
              <a:tblGrid>
                <a:gridCol w="3418433">
                  <a:extLst>
                    <a:ext uri="{9D8B030D-6E8A-4147-A177-3AD203B41FA5}">
                      <a16:colId xmlns:a16="http://schemas.microsoft.com/office/drawing/2014/main" val="508919993"/>
                    </a:ext>
                  </a:extLst>
                </a:gridCol>
                <a:gridCol w="3347838">
                  <a:extLst>
                    <a:ext uri="{9D8B030D-6E8A-4147-A177-3AD203B41FA5}">
                      <a16:colId xmlns:a16="http://schemas.microsoft.com/office/drawing/2014/main" val="3025290104"/>
                    </a:ext>
                  </a:extLst>
                </a:gridCol>
                <a:gridCol w="1916033">
                  <a:extLst>
                    <a:ext uri="{9D8B030D-6E8A-4147-A177-3AD203B41FA5}">
                      <a16:colId xmlns:a16="http://schemas.microsoft.com/office/drawing/2014/main" val="3674151817"/>
                    </a:ext>
                  </a:extLst>
                </a:gridCol>
              </a:tblGrid>
              <a:tr h="178546">
                <a:tc>
                  <a:txBody>
                    <a:bodyPr/>
                    <a:lstStyle/>
                    <a:p>
                      <a:pPr algn="l">
                        <a:spcAft>
                          <a:spcPts val="600"/>
                        </a:spcAft>
                      </a:pPr>
                      <a:r>
                        <a:rPr lang="el-GR" sz="1200">
                          <a:effectLst/>
                        </a:rPr>
                        <a:t>Ένζυμο/μικροοργανισμός</a:t>
                      </a:r>
                      <a:endParaRPr lang="el-GR"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600"/>
                        </a:spcAft>
                      </a:pPr>
                      <a:r>
                        <a:rPr lang="el-GR" sz="1200">
                          <a:effectLst/>
                        </a:rPr>
                        <a:t>Υπόστρωμά</a:t>
                      </a:r>
                      <a:endParaRPr lang="el-GR"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600"/>
                        </a:spcAft>
                      </a:pPr>
                      <a:r>
                        <a:rPr lang="el-GR" sz="1200">
                          <a:effectLst/>
                        </a:rPr>
                        <a:t>Προϊόν</a:t>
                      </a:r>
                      <a:endParaRPr lang="el-GR"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43118096"/>
                  </a:ext>
                </a:extLst>
              </a:tr>
              <a:tr h="178546">
                <a:tc>
                  <a:txBody>
                    <a:bodyPr/>
                    <a:lstStyle/>
                    <a:p>
                      <a:pPr algn="l">
                        <a:spcAft>
                          <a:spcPts val="600"/>
                        </a:spcAft>
                      </a:pPr>
                      <a:r>
                        <a:rPr lang="el-GR" sz="1200">
                          <a:effectLst/>
                        </a:rPr>
                        <a:t>Pichia stipitis</a:t>
                      </a:r>
                      <a:endParaRPr lang="el-GR"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600"/>
                        </a:spcAft>
                      </a:pPr>
                      <a:r>
                        <a:rPr lang="el-GR" sz="1200">
                          <a:effectLst/>
                        </a:rPr>
                        <a:t>Υπολείμματα καλαμποκιού</a:t>
                      </a:r>
                      <a:endParaRPr lang="el-GR"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tc>
                <a:tc rowSpan="4">
                  <a:txBody>
                    <a:bodyPr/>
                    <a:lstStyle/>
                    <a:p>
                      <a:pPr algn="l">
                        <a:spcAft>
                          <a:spcPts val="600"/>
                        </a:spcAft>
                      </a:pPr>
                      <a:r>
                        <a:rPr lang="el-GR" sz="1200">
                          <a:effectLst/>
                        </a:rPr>
                        <a:t>Βιο-αιθανόλη</a:t>
                      </a:r>
                      <a:endParaRPr lang="el-GR"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54237702"/>
                  </a:ext>
                </a:extLst>
              </a:tr>
              <a:tr h="283588">
                <a:tc>
                  <a:txBody>
                    <a:bodyPr/>
                    <a:lstStyle/>
                    <a:p>
                      <a:pPr algn="l">
                        <a:spcAft>
                          <a:spcPts val="600"/>
                        </a:spcAft>
                      </a:pPr>
                      <a:r>
                        <a:rPr lang="el-GR" sz="1200">
                          <a:effectLst/>
                        </a:rPr>
                        <a:t>Cellulase/S. cerevisiae CHY 1011</a:t>
                      </a:r>
                      <a:endParaRPr lang="el-GR"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600"/>
                        </a:spcAft>
                      </a:pPr>
                      <a:r>
                        <a:rPr lang="el-GR" sz="1200">
                          <a:effectLst/>
                        </a:rPr>
                        <a:t>Μίσχανθος</a:t>
                      </a:r>
                      <a:endParaRPr lang="el-GR"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el-GR"/>
                    </a:p>
                  </a:txBody>
                  <a:tcPr/>
                </a:tc>
                <a:extLst>
                  <a:ext uri="{0D108BD9-81ED-4DB2-BD59-A6C34878D82A}">
                    <a16:rowId xmlns:a16="http://schemas.microsoft.com/office/drawing/2014/main" val="2503207353"/>
                  </a:ext>
                </a:extLst>
              </a:tr>
              <a:tr h="178546">
                <a:tc>
                  <a:txBody>
                    <a:bodyPr/>
                    <a:lstStyle/>
                    <a:p>
                      <a:pPr algn="l">
                        <a:spcAft>
                          <a:spcPts val="600"/>
                        </a:spcAft>
                      </a:pPr>
                      <a:r>
                        <a:rPr lang="el-GR" sz="1200">
                          <a:effectLst/>
                        </a:rPr>
                        <a:t>S. cerevisiae</a:t>
                      </a:r>
                      <a:endParaRPr lang="el-GR"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600"/>
                        </a:spcAft>
                      </a:pPr>
                      <a:r>
                        <a:rPr lang="el-GR" sz="1200">
                          <a:effectLst/>
                        </a:rPr>
                        <a:t>Φλοιός ελάτου</a:t>
                      </a:r>
                      <a:endParaRPr lang="el-GR"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el-GR"/>
                    </a:p>
                  </a:txBody>
                  <a:tcPr/>
                </a:tc>
                <a:extLst>
                  <a:ext uri="{0D108BD9-81ED-4DB2-BD59-A6C34878D82A}">
                    <a16:rowId xmlns:a16="http://schemas.microsoft.com/office/drawing/2014/main" val="1547298407"/>
                  </a:ext>
                </a:extLst>
              </a:tr>
              <a:tr h="283588">
                <a:tc>
                  <a:txBody>
                    <a:bodyPr/>
                    <a:lstStyle/>
                    <a:p>
                      <a:pPr algn="l">
                        <a:spcAft>
                          <a:spcPts val="600"/>
                        </a:spcAft>
                      </a:pPr>
                      <a:r>
                        <a:rPr lang="el-GR" sz="1200">
                          <a:effectLst/>
                        </a:rPr>
                        <a:t>Εμπορικά ένζυμα/μαγιά</a:t>
                      </a:r>
                      <a:endParaRPr lang="el-GR"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600"/>
                        </a:spcAft>
                      </a:pPr>
                      <a:r>
                        <a:rPr lang="el-GR" sz="1200">
                          <a:effectLst/>
                        </a:rPr>
                        <a:t>Κίτρινη λεύκα και υπολείμματα ξύλου</a:t>
                      </a:r>
                      <a:endParaRPr lang="el-GR"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el-GR"/>
                    </a:p>
                  </a:txBody>
                  <a:tcPr/>
                </a:tc>
                <a:extLst>
                  <a:ext uri="{0D108BD9-81ED-4DB2-BD59-A6C34878D82A}">
                    <a16:rowId xmlns:a16="http://schemas.microsoft.com/office/drawing/2014/main" val="1029712234"/>
                  </a:ext>
                </a:extLst>
              </a:tr>
              <a:tr h="283588">
                <a:tc>
                  <a:txBody>
                    <a:bodyPr/>
                    <a:lstStyle/>
                    <a:p>
                      <a:pPr algn="l">
                        <a:spcAft>
                          <a:spcPts val="600"/>
                        </a:spcAft>
                      </a:pPr>
                      <a:r>
                        <a:rPr lang="el-GR" sz="1200">
                          <a:effectLst/>
                        </a:rPr>
                        <a:t>Caldicellulosiruptor saccharolyticus</a:t>
                      </a:r>
                      <a:endParaRPr lang="el-GR"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600"/>
                        </a:spcAft>
                      </a:pPr>
                      <a:r>
                        <a:rPr lang="el-GR" sz="1200">
                          <a:effectLst/>
                        </a:rPr>
                        <a:t>Ζαχαρόχορτο</a:t>
                      </a:r>
                      <a:endParaRPr lang="el-GR"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tc>
                <a:tc rowSpan="2">
                  <a:txBody>
                    <a:bodyPr/>
                    <a:lstStyle/>
                    <a:p>
                      <a:pPr algn="l">
                        <a:spcAft>
                          <a:spcPts val="600"/>
                        </a:spcAft>
                      </a:pPr>
                      <a:r>
                        <a:rPr lang="el-GR" sz="1200">
                          <a:effectLst/>
                        </a:rPr>
                        <a:t>Βιο-υδρογόνο</a:t>
                      </a:r>
                      <a:endParaRPr lang="el-GR"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56331394"/>
                  </a:ext>
                </a:extLst>
              </a:tr>
              <a:tr h="283588">
                <a:tc>
                  <a:txBody>
                    <a:bodyPr/>
                    <a:lstStyle/>
                    <a:p>
                      <a:pPr algn="l">
                        <a:spcAft>
                          <a:spcPts val="600"/>
                        </a:spcAft>
                      </a:pPr>
                      <a:r>
                        <a:rPr lang="el-GR" sz="1200">
                          <a:effectLst/>
                        </a:rPr>
                        <a:t>Novozyme NS22086, NS22083, NS22118</a:t>
                      </a:r>
                      <a:endParaRPr lang="el-GR"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600"/>
                        </a:spcAft>
                      </a:pPr>
                      <a:r>
                        <a:rPr lang="el-GR" sz="1200">
                          <a:effectLst/>
                        </a:rPr>
                        <a:t>Άχυρο σίτου</a:t>
                      </a:r>
                      <a:endParaRPr lang="el-GR"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el-GR"/>
                    </a:p>
                  </a:txBody>
                  <a:tcPr/>
                </a:tc>
                <a:extLst>
                  <a:ext uri="{0D108BD9-81ED-4DB2-BD59-A6C34878D82A}">
                    <a16:rowId xmlns:a16="http://schemas.microsoft.com/office/drawing/2014/main" val="3380343011"/>
                  </a:ext>
                </a:extLst>
              </a:tr>
              <a:tr h="425381">
                <a:tc>
                  <a:txBody>
                    <a:bodyPr/>
                    <a:lstStyle/>
                    <a:p>
                      <a:pPr algn="l">
                        <a:spcAft>
                          <a:spcPts val="600"/>
                        </a:spcAft>
                      </a:pPr>
                      <a:r>
                        <a:rPr lang="en-US" sz="1200">
                          <a:effectLst/>
                        </a:rPr>
                        <a:t>Cellulase </a:t>
                      </a:r>
                      <a:r>
                        <a:rPr lang="el-GR" sz="1200">
                          <a:effectLst/>
                        </a:rPr>
                        <a:t>και</a:t>
                      </a:r>
                      <a:r>
                        <a:rPr lang="en-US" sz="1200">
                          <a:effectLst/>
                        </a:rPr>
                        <a:t> beta-glucosidase, C. acetobutylicum NRRL B-591</a:t>
                      </a:r>
                      <a:endParaRPr lang="el-GR"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600"/>
                        </a:spcAft>
                      </a:pPr>
                      <a:r>
                        <a:rPr lang="el-GR" sz="1200" dirty="0">
                          <a:effectLst/>
                        </a:rPr>
                        <a:t>Άχυρο ρυζιού</a:t>
                      </a:r>
                      <a:endParaRPr lang="el-GR" sz="14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600"/>
                        </a:spcAft>
                      </a:pPr>
                      <a:r>
                        <a:rPr lang="el-GR" sz="1200" dirty="0">
                          <a:effectLst/>
                        </a:rPr>
                        <a:t>Ακετόνη</a:t>
                      </a:r>
                      <a:endParaRPr lang="el-GR" sz="14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11128660"/>
                  </a:ext>
                </a:extLst>
              </a:tr>
              <a:tr h="425381">
                <a:tc>
                  <a:txBody>
                    <a:bodyPr/>
                    <a:lstStyle/>
                    <a:p>
                      <a:pPr algn="l">
                        <a:spcAft>
                          <a:spcPts val="600"/>
                        </a:spcAft>
                      </a:pPr>
                      <a:r>
                        <a:rPr lang="el-GR" sz="1200">
                          <a:effectLst/>
                        </a:rPr>
                        <a:t>Mannheimia succiniciproducens MBEL55E</a:t>
                      </a:r>
                      <a:endParaRPr lang="el-GR"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600"/>
                        </a:spcAft>
                      </a:pPr>
                      <a:r>
                        <a:rPr lang="el-GR" sz="1200">
                          <a:effectLst/>
                        </a:rPr>
                        <a:t>Υδρολυμένο ξύλο</a:t>
                      </a:r>
                      <a:endParaRPr lang="el-GR"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600"/>
                        </a:spcAft>
                      </a:pPr>
                      <a:r>
                        <a:rPr lang="el-GR" sz="1200">
                          <a:effectLst/>
                        </a:rPr>
                        <a:t>Ηλεκτρικό οξυ</a:t>
                      </a:r>
                      <a:endParaRPr lang="el-GR"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6286098"/>
                  </a:ext>
                </a:extLst>
              </a:tr>
              <a:tr h="303694">
                <a:tc>
                  <a:txBody>
                    <a:bodyPr/>
                    <a:lstStyle/>
                    <a:p>
                      <a:pPr algn="l">
                        <a:spcAft>
                          <a:spcPts val="600"/>
                        </a:spcAft>
                      </a:pPr>
                      <a:r>
                        <a:rPr lang="el-GR" sz="1200">
                          <a:effectLst/>
                        </a:rPr>
                        <a:t>Aspergillus terreus</a:t>
                      </a:r>
                      <a:endParaRPr lang="el-GR"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600"/>
                        </a:spcAft>
                      </a:pPr>
                      <a:r>
                        <a:rPr lang="el-GR" sz="1200">
                          <a:effectLst/>
                        </a:rPr>
                        <a:t>Άχυρο ρυζιού ελαφρά επεξεργασμένο με βάση</a:t>
                      </a:r>
                      <a:endParaRPr lang="el-GR"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600"/>
                        </a:spcAft>
                      </a:pPr>
                      <a:r>
                        <a:rPr lang="el-GR" sz="1200">
                          <a:effectLst/>
                        </a:rPr>
                        <a:t>Κυτταρινάσες</a:t>
                      </a:r>
                      <a:endParaRPr lang="el-GR"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23758785"/>
                  </a:ext>
                </a:extLst>
              </a:tr>
              <a:tr h="455541">
                <a:tc>
                  <a:txBody>
                    <a:bodyPr/>
                    <a:lstStyle/>
                    <a:p>
                      <a:pPr algn="l">
                        <a:spcAft>
                          <a:spcPts val="600"/>
                        </a:spcAft>
                      </a:pPr>
                      <a:r>
                        <a:rPr lang="el-GR" sz="1200">
                          <a:effectLst/>
                        </a:rPr>
                        <a:t>Panus tigrinus</a:t>
                      </a:r>
                      <a:endParaRPr lang="el-GR"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600"/>
                        </a:spcAft>
                      </a:pPr>
                      <a:r>
                        <a:rPr lang="el-GR" sz="1200">
                          <a:effectLst/>
                        </a:rPr>
                        <a:t>Άχυρο ρυζιού, φλοιός ρυζιού, φλοιός από κασσάβα</a:t>
                      </a:r>
                      <a:endParaRPr lang="el-GR"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600"/>
                        </a:spcAft>
                      </a:pPr>
                      <a:r>
                        <a:rPr lang="el-GR" sz="1200">
                          <a:effectLst/>
                        </a:rPr>
                        <a:t>Λακάσες και Υπεροξειδάσες λιγνίνης</a:t>
                      </a:r>
                      <a:endParaRPr lang="el-GR"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90871770"/>
                  </a:ext>
                </a:extLst>
              </a:tr>
              <a:tr h="567175">
                <a:tc>
                  <a:txBody>
                    <a:bodyPr/>
                    <a:lstStyle/>
                    <a:p>
                      <a:pPr algn="l">
                        <a:spcAft>
                          <a:spcPts val="600"/>
                        </a:spcAft>
                      </a:pPr>
                      <a:r>
                        <a:rPr lang="el-GR" sz="1200">
                          <a:effectLst/>
                        </a:rPr>
                        <a:t>Κυτταρινολυτικοί μύκητες</a:t>
                      </a:r>
                      <a:endParaRPr lang="el-GR"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600"/>
                        </a:spcAft>
                      </a:pPr>
                      <a:r>
                        <a:rPr lang="el-GR" sz="1200">
                          <a:effectLst/>
                        </a:rPr>
                        <a:t>Υπολείμματα από κυτταρίνη (φλοιός ρυζιού, πίτουρο σίτου, κότσαλος καλαμποκιού)</a:t>
                      </a:r>
                      <a:endParaRPr lang="el-GR"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600"/>
                        </a:spcAft>
                      </a:pPr>
                      <a:r>
                        <a:rPr lang="el-GR" sz="1200" dirty="0" err="1">
                          <a:effectLst/>
                        </a:rPr>
                        <a:t>Φυτάση</a:t>
                      </a:r>
                      <a:endParaRPr lang="el-GR" sz="14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41484415"/>
                  </a:ext>
                </a:extLst>
              </a:tr>
              <a:tr h="178546">
                <a:tc>
                  <a:txBody>
                    <a:bodyPr/>
                    <a:lstStyle/>
                    <a:p>
                      <a:pPr algn="l">
                        <a:spcAft>
                          <a:spcPts val="600"/>
                        </a:spcAft>
                      </a:pPr>
                      <a:r>
                        <a:rPr lang="el-GR" sz="1200">
                          <a:effectLst/>
                        </a:rPr>
                        <a:t>Aspergillus carneus M34</a:t>
                      </a:r>
                      <a:endParaRPr lang="el-GR"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600"/>
                        </a:spcAft>
                      </a:pPr>
                      <a:r>
                        <a:rPr lang="el-GR" sz="1200">
                          <a:effectLst/>
                        </a:rPr>
                        <a:t>Γεωργικά υπολείμματα</a:t>
                      </a:r>
                      <a:endParaRPr lang="el-GR"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tc>
                <a:tc rowSpan="2">
                  <a:txBody>
                    <a:bodyPr/>
                    <a:lstStyle/>
                    <a:p>
                      <a:pPr algn="l">
                        <a:spcAft>
                          <a:spcPts val="600"/>
                        </a:spcAft>
                      </a:pPr>
                      <a:r>
                        <a:rPr lang="el-GR" sz="1200">
                          <a:effectLst/>
                        </a:rPr>
                        <a:t>Ξυλανάσες</a:t>
                      </a:r>
                      <a:endParaRPr lang="el-GR"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49643864"/>
                  </a:ext>
                </a:extLst>
              </a:tr>
              <a:tr h="283588">
                <a:tc>
                  <a:txBody>
                    <a:bodyPr/>
                    <a:lstStyle/>
                    <a:p>
                      <a:pPr algn="l">
                        <a:spcAft>
                          <a:spcPts val="600"/>
                        </a:spcAft>
                      </a:pPr>
                      <a:r>
                        <a:rPr lang="el-GR" sz="1200">
                          <a:effectLst/>
                        </a:rPr>
                        <a:t>Fusarium sp.</a:t>
                      </a:r>
                      <a:endParaRPr lang="el-GR"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600"/>
                        </a:spcAft>
                      </a:pPr>
                      <a:r>
                        <a:rPr lang="el-GR" sz="1200">
                          <a:effectLst/>
                        </a:rPr>
                        <a:t>Άχυρο σίτου, πίτουρο σίτου,</a:t>
                      </a:r>
                      <a:endParaRPr lang="el-GR"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el-GR"/>
                    </a:p>
                  </a:txBody>
                  <a:tcPr/>
                </a:tc>
                <a:extLst>
                  <a:ext uri="{0D108BD9-81ED-4DB2-BD59-A6C34878D82A}">
                    <a16:rowId xmlns:a16="http://schemas.microsoft.com/office/drawing/2014/main" val="3780357060"/>
                  </a:ext>
                </a:extLst>
              </a:tr>
              <a:tr h="303694">
                <a:tc>
                  <a:txBody>
                    <a:bodyPr/>
                    <a:lstStyle/>
                    <a:p>
                      <a:pPr algn="l">
                        <a:spcAft>
                          <a:spcPts val="600"/>
                        </a:spcAft>
                      </a:pPr>
                      <a:r>
                        <a:rPr lang="el-GR" sz="1200">
                          <a:effectLst/>
                        </a:rPr>
                        <a:t>Grifola frondosa</a:t>
                      </a:r>
                      <a:endParaRPr lang="el-GR"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600"/>
                        </a:spcAft>
                      </a:pPr>
                      <a:r>
                        <a:rPr lang="el-GR" sz="1200">
                          <a:effectLst/>
                        </a:rPr>
                        <a:t>Πριονίδι βελανιδιάς με πίτουρο καλαμποκιού</a:t>
                      </a:r>
                      <a:endParaRPr lang="el-GR" sz="14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600"/>
                        </a:spcAft>
                      </a:pPr>
                      <a:r>
                        <a:rPr lang="el-GR" sz="1200" dirty="0" err="1">
                          <a:effectLst/>
                        </a:rPr>
                        <a:t>Ξυλανάσες</a:t>
                      </a:r>
                      <a:r>
                        <a:rPr lang="el-GR" sz="1200" dirty="0">
                          <a:effectLst/>
                        </a:rPr>
                        <a:t> και </a:t>
                      </a:r>
                      <a:r>
                        <a:rPr lang="el-GR" sz="1200" dirty="0" err="1">
                          <a:effectLst/>
                        </a:rPr>
                        <a:t>Κυτταρινάσες</a:t>
                      </a:r>
                      <a:endParaRPr lang="el-GR" sz="14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770775056"/>
                  </a:ext>
                </a:extLst>
              </a:tr>
            </a:tbl>
          </a:graphicData>
        </a:graphic>
      </p:graphicFrame>
    </p:spTree>
    <p:extLst>
      <p:ext uri="{BB962C8B-B14F-4D97-AF65-F5344CB8AC3E}">
        <p14:creationId xmlns:p14="http://schemas.microsoft.com/office/powerpoint/2010/main" val="26042473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Box 2">
            <a:extLst>
              <a:ext uri="{FF2B5EF4-FFF2-40B4-BE49-F238E27FC236}">
                <a16:creationId xmlns:a16="http://schemas.microsoft.com/office/drawing/2014/main" id="{8DEAAB5F-93DD-9FBB-7AC7-3C0149CFFCD7}"/>
              </a:ext>
            </a:extLst>
          </p:cNvPr>
          <p:cNvSpPr txBox="1"/>
          <p:nvPr/>
        </p:nvSpPr>
        <p:spPr>
          <a:xfrm>
            <a:off x="986118" y="735106"/>
            <a:ext cx="7540322" cy="292847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200" kern="1200" dirty="0" err="1">
                <a:solidFill>
                  <a:srgbClr val="FFFFFF"/>
                </a:solidFill>
                <a:latin typeface="+mj-lt"/>
                <a:ea typeface="+mj-ea"/>
                <a:cs typeface="+mj-cs"/>
              </a:rPr>
              <a:t>Ευχ</a:t>
            </a:r>
            <a:r>
              <a:rPr lang="en-US" sz="4200" kern="1200" dirty="0">
                <a:solidFill>
                  <a:srgbClr val="FFFFFF"/>
                </a:solidFill>
                <a:latin typeface="+mj-lt"/>
                <a:ea typeface="+mj-ea"/>
                <a:cs typeface="+mj-cs"/>
              </a:rPr>
              <a:t>αριστώ για την προσοχή σας</a:t>
            </a:r>
          </a:p>
        </p:txBody>
      </p:sp>
      <p:sp>
        <p:nvSpPr>
          <p:cNvPr id="2" name="Θέση αριθμού διαφάνειας 1">
            <a:extLst>
              <a:ext uri="{FF2B5EF4-FFF2-40B4-BE49-F238E27FC236}">
                <a16:creationId xmlns:a16="http://schemas.microsoft.com/office/drawing/2014/main" id="{92486598-07E1-B3DB-6D07-0D6FF8901AAD}"/>
              </a:ext>
            </a:extLst>
          </p:cNvPr>
          <p:cNvSpPr>
            <a:spLocks noGrp="1"/>
          </p:cNvSpPr>
          <p:nvPr>
            <p:ph type="sldNum" sz="quarter" idx="12"/>
          </p:nvPr>
        </p:nvSpPr>
        <p:spPr>
          <a:xfrm>
            <a:off x="8778240" y="6446837"/>
            <a:ext cx="336042" cy="365125"/>
          </a:xfrm>
        </p:spPr>
        <p:txBody>
          <a:bodyPr vert="horz" lIns="91440" tIns="45720" rIns="91440" bIns="45720" rtlCol="0" anchor="ctr">
            <a:normAutofit/>
          </a:bodyPr>
          <a:lstStyle/>
          <a:p>
            <a:pPr>
              <a:spcAft>
                <a:spcPts val="600"/>
              </a:spcAft>
            </a:pPr>
            <a:fld id="{4FAE79E0-A0AF-4DC6-B689-CC2D88B929E7}" type="slidenum">
              <a:rPr lang="en-US" sz="1000">
                <a:solidFill>
                  <a:schemeClr val="tx1">
                    <a:lumMod val="50000"/>
                    <a:lumOff val="50000"/>
                  </a:schemeClr>
                </a:solidFill>
              </a:rPr>
              <a:pPr>
                <a:spcAft>
                  <a:spcPts val="600"/>
                </a:spcAft>
              </a:pPr>
              <a:t>33</a:t>
            </a:fld>
            <a:endParaRPr lang="en-US" sz="1000">
              <a:solidFill>
                <a:schemeClr val="tx1">
                  <a:lumMod val="50000"/>
                  <a:lumOff val="50000"/>
                </a:schemeClr>
              </a:solidFill>
            </a:endParaRPr>
          </a:p>
        </p:txBody>
      </p:sp>
    </p:spTree>
    <p:extLst>
      <p:ext uri="{BB962C8B-B14F-4D97-AF65-F5344CB8AC3E}">
        <p14:creationId xmlns:p14="http://schemas.microsoft.com/office/powerpoint/2010/main" val="452741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9" name="Picture 22" descr="Ανοιχτά σακιά με ποικιλίες σπόρων">
            <a:extLst>
              <a:ext uri="{FF2B5EF4-FFF2-40B4-BE49-F238E27FC236}">
                <a16:creationId xmlns:a16="http://schemas.microsoft.com/office/drawing/2014/main" id="{9E24606E-4513-3B61-9E56-4BB8F1428383}"/>
              </a:ext>
            </a:extLst>
          </p:cNvPr>
          <p:cNvPicPr>
            <a:picLocks noChangeAspect="1"/>
          </p:cNvPicPr>
          <p:nvPr/>
        </p:nvPicPr>
        <p:blipFill rotWithShape="1">
          <a:blip r:embed="rId2"/>
          <a:srcRect t="6036" r="19091" b="3055"/>
          <a:stretch/>
        </p:blipFill>
        <p:spPr>
          <a:xfrm>
            <a:off x="20" y="10"/>
            <a:ext cx="9143980" cy="6857990"/>
          </a:xfrm>
          <a:prstGeom prst="rect">
            <a:avLst/>
          </a:prstGeom>
        </p:spPr>
      </p:pic>
      <p:sp>
        <p:nvSpPr>
          <p:cNvPr id="45" name="Rectangle 44">
            <a:extLst>
              <a:ext uri="{FF2B5EF4-FFF2-40B4-BE49-F238E27FC236}">
                <a16:creationId xmlns:a16="http://schemas.microsoft.com/office/drawing/2014/main" id="{724CD679-7405-4CD3-A92A-9469F279A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6"/>
            <a:ext cx="430169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7B59588-45EB-54DC-0E80-F1BFA65696EE}"/>
              </a:ext>
            </a:extLst>
          </p:cNvPr>
          <p:cNvSpPr txBox="1"/>
          <p:nvPr/>
        </p:nvSpPr>
        <p:spPr>
          <a:xfrm>
            <a:off x="446103" y="640263"/>
            <a:ext cx="3915950" cy="1344975"/>
          </a:xfrm>
          <a:prstGeom prst="rect">
            <a:avLst/>
          </a:prstGeom>
        </p:spPr>
        <p:txBody>
          <a:bodyPr vert="horz" lIns="91440" tIns="45720" rIns="91440" bIns="45720" rtlCol="0" anchor="ctr">
            <a:normAutofit/>
          </a:bodyPr>
          <a:lstStyle/>
          <a:p>
            <a:pPr marL="72390">
              <a:lnSpc>
                <a:spcPct val="90000"/>
              </a:lnSpc>
              <a:spcBef>
                <a:spcPct val="0"/>
              </a:spcBef>
              <a:spcAft>
                <a:spcPts val="875"/>
              </a:spcAft>
            </a:pPr>
            <a:r>
              <a:rPr lang="en-US" sz="3500" b="1">
                <a:effectLst/>
                <a:latin typeface="+mj-lt"/>
                <a:ea typeface="+mj-ea"/>
                <a:cs typeface="+mj-cs"/>
              </a:rPr>
              <a:t>Ορισμοί</a:t>
            </a:r>
            <a:endParaRPr lang="en-US" sz="3500" dirty="0">
              <a:effectLst/>
              <a:latin typeface="+mj-lt"/>
              <a:ea typeface="+mj-ea"/>
              <a:cs typeface="+mj-cs"/>
            </a:endParaRPr>
          </a:p>
        </p:txBody>
      </p:sp>
      <p:sp>
        <p:nvSpPr>
          <p:cNvPr id="8" name="TextBox 7">
            <a:extLst>
              <a:ext uri="{FF2B5EF4-FFF2-40B4-BE49-F238E27FC236}">
                <a16:creationId xmlns:a16="http://schemas.microsoft.com/office/drawing/2014/main" id="{968B9E57-D681-965E-B063-6CFB57F334C7}"/>
              </a:ext>
            </a:extLst>
          </p:cNvPr>
          <p:cNvSpPr txBox="1"/>
          <p:nvPr/>
        </p:nvSpPr>
        <p:spPr>
          <a:xfrm>
            <a:off x="445582" y="2121763"/>
            <a:ext cx="3926618" cy="377301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600" b="1" dirty="0"/>
              <a:t>FAO (Food and Agriculture Organization of the United Nations)</a:t>
            </a:r>
          </a:p>
          <a:p>
            <a:pPr>
              <a:lnSpc>
                <a:spcPct val="90000"/>
              </a:lnSpc>
              <a:spcAft>
                <a:spcPts val="600"/>
              </a:spcAft>
            </a:pPr>
            <a:endParaRPr lang="en-US" sz="1600" b="1" dirty="0"/>
          </a:p>
          <a:p>
            <a:pPr>
              <a:lnSpc>
                <a:spcPct val="90000"/>
              </a:lnSpc>
              <a:spcAft>
                <a:spcPts val="600"/>
              </a:spcAft>
            </a:pPr>
            <a:r>
              <a:rPr lang="el-GR" sz="1600" b="1" dirty="0"/>
              <a:t>Απόβλητο τροφίμων:</a:t>
            </a:r>
          </a:p>
          <a:p>
            <a:pPr indent="-228600">
              <a:lnSpc>
                <a:spcPct val="90000"/>
              </a:lnSpc>
              <a:spcAft>
                <a:spcPts val="600"/>
              </a:spcAft>
              <a:buFont typeface="Arial" panose="020B0604020202020204" pitchFamily="34" charset="0"/>
              <a:buChar char="•"/>
            </a:pPr>
            <a:r>
              <a:rPr lang="el-GR" sz="1600" b="1" dirty="0"/>
              <a:t>“</a:t>
            </a:r>
            <a:r>
              <a:rPr lang="en-US" sz="1600" b="1" dirty="0"/>
              <a:t>Food waste is food loss occurring during the retail and final consumption stages due to the behavior of retailers and consumers” </a:t>
            </a:r>
          </a:p>
          <a:p>
            <a:pPr indent="-228600">
              <a:lnSpc>
                <a:spcPct val="90000"/>
              </a:lnSpc>
              <a:spcAft>
                <a:spcPts val="600"/>
              </a:spcAft>
              <a:buFont typeface="Arial" panose="020B0604020202020204" pitchFamily="34" charset="0"/>
              <a:buChar char="•"/>
            </a:pPr>
            <a:r>
              <a:rPr lang="el-GR" sz="1600" b="1" dirty="0"/>
              <a:t>Τρόφιμο που απλά πετιέται και δεν καταναλώνεται λόγω συμπεριφοράς των διανομέων και καταναλωτών.</a:t>
            </a:r>
          </a:p>
        </p:txBody>
      </p:sp>
      <p:sp>
        <p:nvSpPr>
          <p:cNvPr id="2" name="Θέση αριθμού διαφάνειας 1">
            <a:extLst>
              <a:ext uri="{FF2B5EF4-FFF2-40B4-BE49-F238E27FC236}">
                <a16:creationId xmlns:a16="http://schemas.microsoft.com/office/drawing/2014/main" id="{D860FFDA-2D16-CA80-C087-D48D0464C0D0}"/>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defRPr/>
            </a:pPr>
            <a:fld id="{4FAE79E0-A0AF-4DC6-B689-CC2D88B929E7}" type="slidenum">
              <a:rPr lang="en-US">
                <a:solidFill>
                  <a:srgbClr val="FFFFFF"/>
                </a:solidFill>
                <a:latin typeface="Calibri" panose="020F0502020204030204"/>
              </a:rPr>
              <a:pPr>
                <a:spcAft>
                  <a:spcPts val="600"/>
                </a:spcAft>
                <a:defRPr/>
              </a:pPr>
              <a:t>4</a:t>
            </a:fld>
            <a:endParaRPr lang="en-US">
              <a:solidFill>
                <a:srgbClr val="FFFFFF"/>
              </a:solidFill>
              <a:latin typeface="Calibri" panose="020F0502020204030204"/>
            </a:endParaRPr>
          </a:p>
        </p:txBody>
      </p:sp>
    </p:spTree>
    <p:extLst>
      <p:ext uri="{BB962C8B-B14F-4D97-AF65-F5344CB8AC3E}">
        <p14:creationId xmlns:p14="http://schemas.microsoft.com/office/powerpoint/2010/main" val="1667082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Rectangle 3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7B59588-45EB-54DC-0E80-F1BFA65696EE}"/>
              </a:ext>
            </a:extLst>
          </p:cNvPr>
          <p:cNvSpPr txBox="1"/>
          <p:nvPr/>
        </p:nvSpPr>
        <p:spPr>
          <a:xfrm>
            <a:off x="350041" y="586855"/>
            <a:ext cx="2401025" cy="3387497"/>
          </a:xfrm>
          <a:prstGeom prst="rect">
            <a:avLst/>
          </a:prstGeom>
        </p:spPr>
        <p:txBody>
          <a:bodyPr vert="horz" lIns="91440" tIns="45720" rIns="91440" bIns="45720" rtlCol="0" anchor="b">
            <a:normAutofit/>
          </a:bodyPr>
          <a:lstStyle/>
          <a:p>
            <a:pPr marL="72390" algn="r">
              <a:lnSpc>
                <a:spcPct val="90000"/>
              </a:lnSpc>
              <a:spcBef>
                <a:spcPct val="0"/>
              </a:spcBef>
              <a:spcAft>
                <a:spcPts val="875"/>
              </a:spcAft>
            </a:pPr>
            <a:r>
              <a:rPr lang="en-US" sz="3500" b="1" kern="1200">
                <a:solidFill>
                  <a:srgbClr val="FFFFFF"/>
                </a:solidFill>
                <a:effectLst/>
                <a:latin typeface="+mj-lt"/>
                <a:ea typeface="+mj-ea"/>
                <a:cs typeface="+mj-cs"/>
              </a:rPr>
              <a:t>Ορισμοί</a:t>
            </a:r>
            <a:endParaRPr lang="en-US" sz="3500" kern="1200">
              <a:solidFill>
                <a:srgbClr val="FFFFFF"/>
              </a:solidFill>
              <a:effectLst/>
              <a:latin typeface="+mj-lt"/>
              <a:ea typeface="+mj-ea"/>
              <a:cs typeface="+mj-cs"/>
            </a:endParaRPr>
          </a:p>
        </p:txBody>
      </p:sp>
      <p:sp>
        <p:nvSpPr>
          <p:cNvPr id="8" name="TextBox 7">
            <a:extLst>
              <a:ext uri="{FF2B5EF4-FFF2-40B4-BE49-F238E27FC236}">
                <a16:creationId xmlns:a16="http://schemas.microsoft.com/office/drawing/2014/main" id="{968B9E57-D681-965E-B063-6CFB57F334C7}"/>
              </a:ext>
            </a:extLst>
          </p:cNvPr>
          <p:cNvSpPr txBox="1"/>
          <p:nvPr/>
        </p:nvSpPr>
        <p:spPr>
          <a:xfrm>
            <a:off x="3607694" y="649480"/>
            <a:ext cx="4916510" cy="5546047"/>
          </a:xfrm>
          <a:prstGeom prst="rect">
            <a:avLst/>
          </a:prstGeom>
        </p:spPr>
        <p:txBody>
          <a:bodyPr vert="horz" lIns="91440" tIns="45720" rIns="91440" bIns="45720" rtlCol="0" anchor="ctr">
            <a:normAutofit/>
          </a:bodyPr>
          <a:lstStyle/>
          <a:p>
            <a:pPr>
              <a:lnSpc>
                <a:spcPct val="90000"/>
              </a:lnSpc>
              <a:spcAft>
                <a:spcPts val="600"/>
              </a:spcAft>
            </a:pPr>
            <a:r>
              <a:rPr lang="en-US" sz="1700" b="1" dirty="0"/>
              <a:t>EU:</a:t>
            </a:r>
          </a:p>
          <a:p>
            <a:pPr indent="-228600">
              <a:lnSpc>
                <a:spcPct val="90000"/>
              </a:lnSpc>
              <a:spcAft>
                <a:spcPts val="600"/>
              </a:spcAft>
              <a:buFont typeface="Arial" panose="020B0604020202020204" pitchFamily="34" charset="0"/>
              <a:buChar char="•"/>
            </a:pPr>
            <a:r>
              <a:rPr lang="en-US" sz="1700" b="1" dirty="0"/>
              <a:t>Απόβ</a:t>
            </a:r>
            <a:r>
              <a:rPr lang="en-US" sz="1700" b="1" dirty="0" err="1"/>
              <a:t>λητο</a:t>
            </a:r>
            <a:r>
              <a:rPr lang="en-US" sz="1700" b="1" dirty="0"/>
              <a:t> </a:t>
            </a:r>
            <a:r>
              <a:rPr lang="en-US" sz="1700" b="1" dirty="0" err="1"/>
              <a:t>τροφίμων</a:t>
            </a:r>
            <a:r>
              <a:rPr lang="en-US" sz="1700" b="1" dirty="0"/>
              <a:t> </a:t>
            </a:r>
            <a:r>
              <a:rPr lang="en-US" sz="1700" b="1" dirty="0" err="1"/>
              <a:t>είν</a:t>
            </a:r>
            <a:r>
              <a:rPr lang="en-US" sz="1700" b="1" dirty="0"/>
              <a:t>αι κάθε συστατικό τροφίμου, ωμό ή κατεργασμένο, το οποίο πετιέται (directive, 75/442/EEC, 1991).</a:t>
            </a:r>
          </a:p>
          <a:p>
            <a:pPr indent="-228600">
              <a:lnSpc>
                <a:spcPct val="90000"/>
              </a:lnSpc>
              <a:spcAft>
                <a:spcPts val="600"/>
              </a:spcAft>
              <a:buFont typeface="Arial" panose="020B0604020202020204" pitchFamily="34" charset="0"/>
              <a:buChar char="•"/>
            </a:pPr>
            <a:endParaRPr lang="en-US" sz="1700" b="1" dirty="0"/>
          </a:p>
          <a:p>
            <a:pPr indent="-228600">
              <a:lnSpc>
                <a:spcPct val="90000"/>
              </a:lnSpc>
              <a:spcAft>
                <a:spcPts val="600"/>
              </a:spcAft>
              <a:buFont typeface="Arial" panose="020B0604020202020204" pitchFamily="34" charset="0"/>
              <a:buChar char="•"/>
            </a:pPr>
            <a:endParaRPr lang="en-US" sz="1700" b="1" dirty="0"/>
          </a:p>
          <a:p>
            <a:pPr>
              <a:lnSpc>
                <a:spcPct val="90000"/>
              </a:lnSpc>
              <a:spcAft>
                <a:spcPts val="600"/>
              </a:spcAft>
            </a:pPr>
            <a:r>
              <a:rPr lang="en-US" sz="1700" b="1" dirty="0"/>
              <a:t>US (United</a:t>
            </a:r>
            <a:r>
              <a:rPr lang="el-GR" sz="1700" b="1" dirty="0"/>
              <a:t> </a:t>
            </a:r>
            <a:r>
              <a:rPr lang="en-US" sz="1700" b="1" dirty="0"/>
              <a:t>States</a:t>
            </a:r>
            <a:r>
              <a:rPr lang="el-GR" sz="1700" b="1" dirty="0"/>
              <a:t> </a:t>
            </a:r>
            <a:r>
              <a:rPr lang="en-US" sz="1700" b="1" dirty="0"/>
              <a:t>Environmental</a:t>
            </a:r>
            <a:r>
              <a:rPr lang="el-GR" sz="1700" b="1" dirty="0"/>
              <a:t> </a:t>
            </a:r>
            <a:r>
              <a:rPr lang="en-US" sz="1700" b="1" dirty="0"/>
              <a:t>Protection</a:t>
            </a:r>
            <a:r>
              <a:rPr lang="el-GR" sz="1700" b="1" dirty="0"/>
              <a:t> </a:t>
            </a:r>
            <a:r>
              <a:rPr lang="en-US" sz="1700" b="1" dirty="0"/>
              <a:t>Agency, USEPA):</a:t>
            </a:r>
          </a:p>
          <a:p>
            <a:pPr indent="-228600">
              <a:lnSpc>
                <a:spcPct val="90000"/>
              </a:lnSpc>
              <a:spcAft>
                <a:spcPts val="600"/>
              </a:spcAft>
              <a:buFont typeface="Arial" panose="020B0604020202020204" pitchFamily="34" charset="0"/>
              <a:buChar char="•"/>
            </a:pPr>
            <a:r>
              <a:rPr lang="en-US" sz="1700" b="1" dirty="0"/>
              <a:t>Απόβ</a:t>
            </a:r>
            <a:r>
              <a:rPr lang="en-US" sz="1700" b="1" dirty="0" err="1"/>
              <a:t>λητ</a:t>
            </a:r>
            <a:r>
              <a:rPr lang="en-US" sz="1700" b="1" dirty="0"/>
              <a:t>α τροφίμων είναι τα τρόφιμα ή απορρίμματα της παραγωγής τροφίμων από οικίες και επιχειρήσεις όπως σημεία πώλησης φρούτων και λαχανικών, μαζική εστίαση και βιομηχανικές μονάδες.</a:t>
            </a:r>
            <a:endParaRPr lang="en-US" sz="1700" dirty="0"/>
          </a:p>
        </p:txBody>
      </p:sp>
      <p:sp>
        <p:nvSpPr>
          <p:cNvPr id="2" name="Θέση αριθμού διαφάνειας 1">
            <a:extLst>
              <a:ext uri="{FF2B5EF4-FFF2-40B4-BE49-F238E27FC236}">
                <a16:creationId xmlns:a16="http://schemas.microsoft.com/office/drawing/2014/main" id="{D860FFDA-2D16-CA80-C087-D48D0464C0D0}"/>
              </a:ext>
            </a:extLst>
          </p:cNvPr>
          <p:cNvSpPr>
            <a:spLocks noGrp="1"/>
          </p:cNvSpPr>
          <p:nvPr>
            <p:ph type="sldNum" sz="quarter" idx="12"/>
          </p:nvPr>
        </p:nvSpPr>
        <p:spPr>
          <a:xfrm>
            <a:off x="8778240" y="6455431"/>
            <a:ext cx="334434" cy="365125"/>
          </a:xfrm>
        </p:spPr>
        <p:txBody>
          <a:bodyPr vert="horz" lIns="91440" tIns="45720" rIns="91440" bIns="45720" rtlCol="0" anchor="ctr">
            <a:normAutofit/>
          </a:bodyPr>
          <a:lstStyle/>
          <a:p>
            <a:pPr>
              <a:spcAft>
                <a:spcPts val="600"/>
              </a:spcAft>
            </a:pPr>
            <a:fld id="{4FAE79E0-A0AF-4DC6-B689-CC2D88B929E7}" type="slidenum">
              <a:rPr lang="en-US" sz="1000">
                <a:solidFill>
                  <a:schemeClr val="tx1">
                    <a:lumMod val="50000"/>
                    <a:lumOff val="50000"/>
                  </a:schemeClr>
                </a:solidFill>
              </a:rPr>
              <a:pPr>
                <a:spcAft>
                  <a:spcPts val="600"/>
                </a:spcAft>
              </a:pPr>
              <a:t>5</a:t>
            </a:fld>
            <a:endParaRPr lang="en-US" sz="1000">
              <a:solidFill>
                <a:schemeClr val="tx1">
                  <a:lumMod val="50000"/>
                  <a:lumOff val="50000"/>
                </a:schemeClr>
              </a:solidFill>
            </a:endParaRPr>
          </a:p>
        </p:txBody>
      </p:sp>
    </p:spTree>
    <p:extLst>
      <p:ext uri="{BB962C8B-B14F-4D97-AF65-F5344CB8AC3E}">
        <p14:creationId xmlns:p14="http://schemas.microsoft.com/office/powerpoint/2010/main" val="1197512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7B59588-45EB-54DC-0E80-F1BFA65696EE}"/>
              </a:ext>
            </a:extLst>
          </p:cNvPr>
          <p:cNvSpPr txBox="1"/>
          <p:nvPr/>
        </p:nvSpPr>
        <p:spPr>
          <a:xfrm>
            <a:off x="1028699" y="294538"/>
            <a:ext cx="7421963" cy="1033669"/>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3000" b="0" i="0" u="none" strike="noStrike" kern="1200" baseline="0">
              <a:solidFill>
                <a:srgbClr val="FFFFFF"/>
              </a:solidFill>
              <a:latin typeface="+mj-lt"/>
              <a:ea typeface="+mj-ea"/>
              <a:cs typeface="+mj-cs"/>
            </a:endParaRPr>
          </a:p>
          <a:p>
            <a:pPr>
              <a:lnSpc>
                <a:spcPct val="90000"/>
              </a:lnSpc>
              <a:spcBef>
                <a:spcPct val="0"/>
              </a:spcBef>
              <a:spcAft>
                <a:spcPts val="600"/>
              </a:spcAft>
            </a:pPr>
            <a:r>
              <a:rPr lang="en-US" sz="3000" b="1" i="0" u="none" strike="noStrike" kern="1200" baseline="0">
                <a:solidFill>
                  <a:srgbClr val="FFFFFF"/>
                </a:solidFill>
                <a:latin typeface="+mj-lt"/>
                <a:ea typeface="+mj-ea"/>
                <a:cs typeface="+mj-cs"/>
              </a:rPr>
              <a:t>Στατιστικά στοιχεία</a:t>
            </a:r>
            <a:endParaRPr lang="en-US" sz="3000" kern="1200">
              <a:solidFill>
                <a:srgbClr val="FFFFFF"/>
              </a:solidFill>
              <a:effectLst/>
              <a:latin typeface="+mj-lt"/>
              <a:ea typeface="+mj-ea"/>
              <a:cs typeface="+mj-cs"/>
            </a:endParaRPr>
          </a:p>
        </p:txBody>
      </p:sp>
      <p:sp>
        <p:nvSpPr>
          <p:cNvPr id="8" name="TextBox 7">
            <a:extLst>
              <a:ext uri="{FF2B5EF4-FFF2-40B4-BE49-F238E27FC236}">
                <a16:creationId xmlns:a16="http://schemas.microsoft.com/office/drawing/2014/main" id="{968B9E57-D681-965E-B063-6CFB57F334C7}"/>
              </a:ext>
            </a:extLst>
          </p:cNvPr>
          <p:cNvSpPr txBox="1"/>
          <p:nvPr/>
        </p:nvSpPr>
        <p:spPr>
          <a:xfrm>
            <a:off x="443883" y="1988598"/>
            <a:ext cx="8211845" cy="4831957"/>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endParaRPr lang="en-US" sz="1600" b="1" dirty="0"/>
          </a:p>
          <a:p>
            <a:pPr marL="285750" indent="-228600">
              <a:lnSpc>
                <a:spcPct val="90000"/>
              </a:lnSpc>
              <a:spcAft>
                <a:spcPts val="600"/>
              </a:spcAft>
              <a:buFont typeface="Arial" panose="020B0604020202020204" pitchFamily="34" charset="0"/>
              <a:buChar char="•"/>
            </a:pPr>
            <a:r>
              <a:rPr lang="en-US" sz="1600" b="1" dirty="0"/>
              <a:t>1.3 </a:t>
            </a:r>
            <a:r>
              <a:rPr lang="en-US" sz="1600" b="1" dirty="0" err="1"/>
              <a:t>δις</a:t>
            </a:r>
            <a:r>
              <a:rPr lang="en-US" sz="1600" b="1" dirty="0"/>
              <a:t> </a:t>
            </a:r>
            <a:r>
              <a:rPr lang="en-US" sz="1600" b="1" dirty="0" err="1"/>
              <a:t>tn</a:t>
            </a:r>
            <a:r>
              <a:rPr lang="en-US" sz="1600" b="1" dirty="0"/>
              <a:t>/</a:t>
            </a:r>
            <a:r>
              <a:rPr lang="en-US" sz="1600" b="1" dirty="0" err="1"/>
              <a:t>έτος</a:t>
            </a:r>
            <a:r>
              <a:rPr lang="en-US" sz="1600" b="1" dirty="0"/>
              <a:t> </a:t>
            </a:r>
            <a:r>
              <a:rPr lang="en-US" sz="1600" b="1" dirty="0" err="1"/>
              <a:t>τροφίμων</a:t>
            </a:r>
            <a:r>
              <a:rPr lang="en-US" sz="1600" b="1" dirty="0"/>
              <a:t> (1/3της πα</a:t>
            </a:r>
            <a:r>
              <a:rPr lang="en-US" sz="1600" b="1" dirty="0" err="1"/>
              <a:t>γκόσμι</a:t>
            </a:r>
            <a:r>
              <a:rPr lang="en-US" sz="1600" b="1" dirty="0"/>
              <a:t>ας παραγωγής) χάνονται</a:t>
            </a:r>
            <a:r>
              <a:rPr lang="el-GR" sz="1600" b="1" dirty="0"/>
              <a:t> </a:t>
            </a:r>
            <a:r>
              <a:rPr lang="en-US" sz="1600" b="1" dirty="0"/>
              <a:t>ή απ</a:t>
            </a:r>
            <a:r>
              <a:rPr lang="en-US" sz="1600" b="1" dirty="0" err="1"/>
              <a:t>ορρί</a:t>
            </a:r>
            <a:r>
              <a:rPr lang="en-US" sz="1600" b="1" dirty="0"/>
              <a:t>πτονται</a:t>
            </a:r>
            <a:r>
              <a:rPr lang="el-GR" sz="1600" b="1" dirty="0"/>
              <a:t> </a:t>
            </a:r>
            <a:r>
              <a:rPr lang="en-US" sz="1600" b="1" dirty="0"/>
              <a:t>από όλα τα στάδια της αγροτικής παραγωγής-επεξεργασίας-κατανάλωσης.</a:t>
            </a:r>
          </a:p>
          <a:p>
            <a:pPr marL="285750" indent="-228600">
              <a:lnSpc>
                <a:spcPct val="90000"/>
              </a:lnSpc>
              <a:spcAft>
                <a:spcPts val="600"/>
              </a:spcAft>
              <a:buFont typeface="Arial" panose="020B0604020202020204" pitchFamily="34" charset="0"/>
              <a:buChar char="•"/>
            </a:pPr>
            <a:endParaRPr lang="en-US" sz="1600" b="1" dirty="0"/>
          </a:p>
          <a:p>
            <a:pPr marL="285750" indent="-228600">
              <a:lnSpc>
                <a:spcPct val="90000"/>
              </a:lnSpc>
              <a:spcAft>
                <a:spcPts val="600"/>
              </a:spcAft>
              <a:buFont typeface="Arial" panose="020B0604020202020204" pitchFamily="34" charset="0"/>
              <a:buChar char="•"/>
            </a:pPr>
            <a:r>
              <a:rPr lang="en-US" sz="1600" b="1" dirty="0" err="1"/>
              <a:t>Σε</a:t>
            </a:r>
            <a:r>
              <a:rPr lang="en-US" sz="1600" b="1" dirty="0"/>
              <a:t> αναπ</a:t>
            </a:r>
            <a:r>
              <a:rPr lang="en-US" sz="1600" b="1" dirty="0" err="1"/>
              <a:t>τυσσόμενες</a:t>
            </a:r>
            <a:r>
              <a:rPr lang="el-GR" sz="1600" b="1" dirty="0"/>
              <a:t> </a:t>
            </a:r>
            <a:r>
              <a:rPr lang="en-US" sz="1600" b="1" dirty="0" err="1"/>
              <a:t>χώρες</a:t>
            </a:r>
            <a:r>
              <a:rPr lang="en-US" sz="1600" b="1" dirty="0"/>
              <a:t> (</a:t>
            </a:r>
            <a:r>
              <a:rPr lang="en-US" sz="1600" b="1" dirty="0" err="1"/>
              <a:t>Αφρική</a:t>
            </a:r>
            <a:r>
              <a:rPr lang="en-US" sz="1600" b="1" dirty="0"/>
              <a:t> </a:t>
            </a:r>
            <a:r>
              <a:rPr lang="en-US" sz="1600" b="1" dirty="0" err="1"/>
              <a:t>Νότι</a:t>
            </a:r>
            <a:r>
              <a:rPr lang="en-US" sz="1600" b="1" dirty="0"/>
              <a:t>α της Σαχάρας –Ν/ΝΑ Ασία) οι απώλειες παρατηρούνται κατά την παραγωγή/καλλιέργεια.</a:t>
            </a:r>
          </a:p>
          <a:p>
            <a:pPr marL="285750" indent="-228600">
              <a:lnSpc>
                <a:spcPct val="90000"/>
              </a:lnSpc>
              <a:spcAft>
                <a:spcPts val="600"/>
              </a:spcAft>
              <a:buFont typeface="Arial" panose="020B0604020202020204" pitchFamily="34" charset="0"/>
              <a:buChar char="•"/>
            </a:pPr>
            <a:endParaRPr lang="en-US" sz="1600" b="1" dirty="0"/>
          </a:p>
          <a:p>
            <a:pPr marL="285750" indent="-228600">
              <a:lnSpc>
                <a:spcPct val="90000"/>
              </a:lnSpc>
              <a:spcAft>
                <a:spcPts val="600"/>
              </a:spcAft>
              <a:buFont typeface="Arial" panose="020B0604020202020204" pitchFamily="34" charset="0"/>
              <a:buChar char="•"/>
            </a:pPr>
            <a:r>
              <a:rPr lang="en-US" sz="1600" b="1" dirty="0" err="1"/>
              <a:t>Σε</a:t>
            </a:r>
            <a:r>
              <a:rPr lang="en-US" sz="1600" b="1" dirty="0"/>
              <a:t> αναπ</a:t>
            </a:r>
            <a:r>
              <a:rPr lang="en-US" sz="1600" b="1" dirty="0" err="1"/>
              <a:t>τυγμένες</a:t>
            </a:r>
            <a:r>
              <a:rPr lang="el-GR" sz="1600" b="1" dirty="0"/>
              <a:t> </a:t>
            </a:r>
            <a:r>
              <a:rPr lang="en-US" sz="1600" b="1" dirty="0" err="1"/>
              <a:t>χώρες</a:t>
            </a:r>
            <a:r>
              <a:rPr lang="en-US" sz="1600" b="1" dirty="0"/>
              <a:t> (</a:t>
            </a:r>
            <a:r>
              <a:rPr lang="en-US" sz="1600" b="1" dirty="0" err="1"/>
              <a:t>Ευρώ</a:t>
            </a:r>
            <a:r>
              <a:rPr lang="en-US" sz="1600" b="1" dirty="0"/>
              <a:t>πη –Β. </a:t>
            </a:r>
            <a:r>
              <a:rPr lang="en-US" sz="1600" b="1" dirty="0" err="1"/>
              <a:t>Αμερική</a:t>
            </a:r>
            <a:r>
              <a:rPr lang="en-US" sz="1600" b="1" dirty="0"/>
              <a:t>) π</a:t>
            </a:r>
            <a:r>
              <a:rPr lang="en-US" sz="1600" b="1" dirty="0" err="1"/>
              <a:t>ερί</a:t>
            </a:r>
            <a:r>
              <a:rPr lang="en-US" sz="1600" b="1" dirty="0"/>
              <a:t>που 95-115kg/άτομο/έτος χάνονται κατά την κατανάλωση (συνολικά 222εκατ. </a:t>
            </a:r>
            <a:r>
              <a:rPr lang="en-US" sz="1600" b="1" dirty="0" err="1"/>
              <a:t>tn</a:t>
            </a:r>
            <a:r>
              <a:rPr lang="el-GR" sz="1600" b="1" dirty="0"/>
              <a:t> </a:t>
            </a:r>
            <a:r>
              <a:rPr lang="en-US" sz="1600" b="1" dirty="0"/>
              <a:t>π</a:t>
            </a:r>
            <a:r>
              <a:rPr lang="en-US" sz="1600" b="1" dirty="0" err="1"/>
              <a:t>ου</a:t>
            </a:r>
            <a:r>
              <a:rPr lang="en-US" sz="1600" b="1" dirty="0"/>
              <a:t> ισοδυναμεί με το σύνολοτης παραγωγής τροφίμων των χωρών της Αφρικής Ν. </a:t>
            </a:r>
            <a:r>
              <a:rPr lang="en-US" sz="1600" b="1" dirty="0" err="1"/>
              <a:t>της</a:t>
            </a:r>
            <a:r>
              <a:rPr lang="en-US" sz="1600" b="1" dirty="0"/>
              <a:t> Σα</a:t>
            </a:r>
            <a:r>
              <a:rPr lang="en-US" sz="1600" b="1" dirty="0" err="1"/>
              <a:t>χάρ</a:t>
            </a:r>
            <a:r>
              <a:rPr lang="en-US" sz="1600" b="1" dirty="0"/>
              <a:t>ας).</a:t>
            </a:r>
          </a:p>
          <a:p>
            <a:pPr marL="285750" indent="-228600">
              <a:lnSpc>
                <a:spcPct val="90000"/>
              </a:lnSpc>
              <a:spcAft>
                <a:spcPts val="600"/>
              </a:spcAft>
              <a:buFont typeface="Arial" panose="020B0604020202020204" pitchFamily="34" charset="0"/>
              <a:buChar char="•"/>
            </a:pPr>
            <a:endParaRPr lang="en-US" sz="1600" b="1" dirty="0"/>
          </a:p>
          <a:p>
            <a:pPr marL="285750" indent="-228600">
              <a:lnSpc>
                <a:spcPct val="90000"/>
              </a:lnSpc>
              <a:spcAft>
                <a:spcPts val="600"/>
              </a:spcAft>
              <a:buFont typeface="Arial" panose="020B0604020202020204" pitchFamily="34" charset="0"/>
              <a:buChar char="•"/>
            </a:pPr>
            <a:r>
              <a:rPr lang="en-US" sz="1600" b="1" dirty="0" err="1"/>
              <a:t>Ποιοτικές</a:t>
            </a:r>
            <a:r>
              <a:rPr lang="en-US" sz="1600" b="1" dirty="0"/>
              <a:t> απ</a:t>
            </a:r>
            <a:r>
              <a:rPr lang="en-US" sz="1600" b="1" dirty="0" err="1"/>
              <a:t>ώλειες</a:t>
            </a:r>
            <a:r>
              <a:rPr lang="en-US" sz="1600" b="1" dirty="0"/>
              <a:t> κα</a:t>
            </a:r>
            <a:r>
              <a:rPr lang="en-US" sz="1600" b="1" dirty="0" err="1"/>
              <a:t>τά</a:t>
            </a:r>
            <a:r>
              <a:rPr lang="en-US" sz="1600" b="1" dirty="0"/>
              <a:t> </a:t>
            </a:r>
            <a:r>
              <a:rPr lang="en-US" sz="1600" b="1" dirty="0" err="1"/>
              <a:t>την</a:t>
            </a:r>
            <a:r>
              <a:rPr lang="en-US" sz="1600" b="1" dirty="0"/>
              <a:t> απ</a:t>
            </a:r>
            <a:r>
              <a:rPr lang="en-US" sz="1600" b="1" dirty="0" err="1"/>
              <a:t>οθήκευση</a:t>
            </a:r>
            <a:r>
              <a:rPr lang="el-GR" sz="1600" b="1" dirty="0"/>
              <a:t> </a:t>
            </a:r>
            <a:r>
              <a:rPr lang="en-US" sz="1600" b="1" dirty="0"/>
              <a:t>π</a:t>
            </a:r>
            <a:r>
              <a:rPr lang="en-US" sz="1600" b="1" dirty="0" err="1"/>
              <a:t>ου</a:t>
            </a:r>
            <a:r>
              <a:rPr lang="en-US" sz="1600" b="1" dirty="0"/>
              <a:t> οφείλονται σε έντομα και μικροοργανισμούς όπου ευνοείται η ανάπτυξή τους (θερμοκρασία ~30°C&amp; υγρασία 70-90%), συνυπολογίζονται στις απώλειες τροφίμων αλλά η έκτασή τους είναι πολύ δύσκολο να εκτιμηθεί.</a:t>
            </a:r>
            <a:endParaRPr lang="en-US" sz="1600" dirty="0"/>
          </a:p>
        </p:txBody>
      </p:sp>
      <p:sp>
        <p:nvSpPr>
          <p:cNvPr id="2" name="Θέση αριθμού διαφάνειας 1">
            <a:extLst>
              <a:ext uri="{FF2B5EF4-FFF2-40B4-BE49-F238E27FC236}">
                <a16:creationId xmlns:a16="http://schemas.microsoft.com/office/drawing/2014/main" id="{D860FFDA-2D16-CA80-C087-D48D0464C0D0}"/>
              </a:ext>
            </a:extLst>
          </p:cNvPr>
          <p:cNvSpPr>
            <a:spLocks noGrp="1"/>
          </p:cNvSpPr>
          <p:nvPr>
            <p:ph type="sldNum" sz="quarter" idx="12"/>
          </p:nvPr>
        </p:nvSpPr>
        <p:spPr>
          <a:xfrm>
            <a:off x="8778240" y="6455431"/>
            <a:ext cx="334434" cy="365125"/>
          </a:xfrm>
        </p:spPr>
        <p:txBody>
          <a:bodyPr vert="horz" lIns="91440" tIns="45720" rIns="91440" bIns="45720" rtlCol="0" anchor="ctr">
            <a:normAutofit/>
          </a:bodyPr>
          <a:lstStyle/>
          <a:p>
            <a:pPr>
              <a:spcAft>
                <a:spcPts val="600"/>
              </a:spcAft>
            </a:pPr>
            <a:fld id="{4FAE79E0-A0AF-4DC6-B689-CC2D88B929E7}" type="slidenum">
              <a:rPr lang="en-US" sz="1000">
                <a:solidFill>
                  <a:schemeClr val="tx1">
                    <a:lumMod val="50000"/>
                    <a:lumOff val="50000"/>
                  </a:schemeClr>
                </a:solidFill>
              </a:rPr>
              <a:pPr>
                <a:spcAft>
                  <a:spcPts val="600"/>
                </a:spcAft>
              </a:pPr>
              <a:t>6</a:t>
            </a:fld>
            <a:endParaRPr lang="en-US" sz="1000">
              <a:solidFill>
                <a:schemeClr val="tx1">
                  <a:lumMod val="50000"/>
                  <a:lumOff val="50000"/>
                </a:schemeClr>
              </a:solidFill>
            </a:endParaRPr>
          </a:p>
        </p:txBody>
      </p:sp>
    </p:spTree>
    <p:extLst>
      <p:ext uri="{BB962C8B-B14F-4D97-AF65-F5344CB8AC3E}">
        <p14:creationId xmlns:p14="http://schemas.microsoft.com/office/powerpoint/2010/main" val="1151954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Θέση αριθμού διαφάνειας 4">
            <a:extLst>
              <a:ext uri="{FF2B5EF4-FFF2-40B4-BE49-F238E27FC236}">
                <a16:creationId xmlns:a16="http://schemas.microsoft.com/office/drawing/2014/main" id="{B1A4A3E3-7183-4D5E-A936-0B048721DDDC}"/>
              </a:ext>
            </a:extLst>
          </p:cNvPr>
          <p:cNvSpPr>
            <a:spLocks noGrp="1"/>
          </p:cNvSpPr>
          <p:nvPr>
            <p:ph type="sldNum" sz="quarter" idx="12"/>
          </p:nvPr>
        </p:nvSpPr>
        <p:spPr>
          <a:xfrm>
            <a:off x="8778240" y="6455664"/>
            <a:ext cx="336042"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FAE79E0-A0AF-4DC6-B689-CC2D88B929E7}" type="slidenum">
              <a:rPr kumimoji="0" lang="en-US" sz="1000" b="1"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a:t>
            </a:fld>
            <a:endParaRPr kumimoji="0" lang="en-US" sz="10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28B49AA-208F-4A0C-A09F-9A1EC15DC732}"/>
              </a:ext>
            </a:extLst>
          </p:cNvPr>
          <p:cNvSpPr txBox="1"/>
          <p:nvPr/>
        </p:nvSpPr>
        <p:spPr>
          <a:xfrm>
            <a:off x="825115" y="6463155"/>
            <a:ext cx="4217988" cy="565150"/>
          </a:xfrm>
          <a:prstGeom prst="rect">
            <a:avLst/>
          </a:prstGeom>
          <a:noFill/>
        </p:spPr>
        <p:txBody>
          <a:bodyPr wrap="square" rtlCol="0" anchor="t">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l-GR" sz="1500" b="0" i="0" u="none" strike="noStrike" kern="1200" cap="none" spc="0" normalizeH="0" baseline="0" noProof="0" dirty="0">
              <a:ln>
                <a:noFill/>
              </a:ln>
              <a:solidFill>
                <a:srgbClr val="000000"/>
              </a:solidFill>
              <a:effectLst/>
              <a:uLnTx/>
              <a:uFillTx/>
              <a:latin typeface="Book Antiqua"/>
              <a:ea typeface="+mn-ea"/>
              <a:cs typeface="+mn-cs"/>
            </a:endParaRPr>
          </a:p>
        </p:txBody>
      </p:sp>
      <p:sp>
        <p:nvSpPr>
          <p:cNvPr id="2" name="Ορθογώνιο 1">
            <a:extLst>
              <a:ext uri="{FF2B5EF4-FFF2-40B4-BE49-F238E27FC236}">
                <a16:creationId xmlns:a16="http://schemas.microsoft.com/office/drawing/2014/main" id="{09499561-C207-8504-B078-EFB3A01891BF}"/>
              </a:ext>
            </a:extLst>
          </p:cNvPr>
          <p:cNvSpPr/>
          <p:nvPr/>
        </p:nvSpPr>
        <p:spPr>
          <a:xfrm>
            <a:off x="1505875" y="177359"/>
            <a:ext cx="6132249" cy="839973"/>
          </a:xfrm>
          <a:prstGeom prst="rect">
            <a:avLst/>
          </a:prstGeom>
        </p:spPr>
        <p:txBody>
          <a:bodyPr vert="horz" lIns="91440" tIns="45720" rIns="91440" bIns="45720" rtlCol="0" anchor="b">
            <a:normAutofit/>
          </a:bodyPr>
          <a:lstStyle/>
          <a:p>
            <a:pPr marL="0" marR="0" lvl="0" indent="0" algn="r" defTabSz="914400" rtl="0" eaLnBrk="1" fontAlgn="auto" latinLnBrk="0" hangingPunct="1">
              <a:lnSpc>
                <a:spcPct val="90000"/>
              </a:lnSpc>
              <a:spcBef>
                <a:spcPct val="0"/>
              </a:spcBef>
              <a:spcAft>
                <a:spcPts val="600"/>
              </a:spcAft>
              <a:buClrTx/>
              <a:buSzTx/>
              <a:buFontTx/>
              <a:buNone/>
              <a:tabLst/>
              <a:defRPr/>
            </a:pPr>
            <a:r>
              <a:rPr kumimoji="0" lang="en-US" sz="3500" b="1" i="0" u="none" strike="noStrike" kern="1200" cap="none" spc="0" normalizeH="0" baseline="0" noProof="0" dirty="0">
                <a:ln>
                  <a:noFill/>
                </a:ln>
                <a:solidFill>
                  <a:prstClr val="black"/>
                </a:solidFill>
                <a:effectLst/>
                <a:uLnTx/>
                <a:uFillTx/>
                <a:latin typeface="Calibri Light" panose="020F0302020204030204"/>
                <a:ea typeface="+mn-ea"/>
                <a:cs typeface="+mn-cs"/>
              </a:rPr>
              <a:t>Το π</a:t>
            </a:r>
            <a:r>
              <a:rPr kumimoji="0" lang="en-US" sz="3500" b="1" i="0" u="none" strike="noStrike" kern="1200" cap="none" spc="0" normalizeH="0" baseline="0" noProof="0" dirty="0" err="1">
                <a:ln>
                  <a:noFill/>
                </a:ln>
                <a:solidFill>
                  <a:prstClr val="black"/>
                </a:solidFill>
                <a:effectLst/>
                <a:uLnTx/>
                <a:uFillTx/>
                <a:latin typeface="Calibri Light" panose="020F0302020204030204"/>
                <a:ea typeface="+mn-ea"/>
                <a:cs typeface="+mn-cs"/>
              </a:rPr>
              <a:t>ρό</a:t>
            </a:r>
            <a:r>
              <a:rPr kumimoji="0" lang="en-US" sz="3500" b="1" i="0" u="none" strike="noStrike" kern="1200" cap="none" spc="0" normalizeH="0" baseline="0" noProof="0" dirty="0">
                <a:ln>
                  <a:noFill/>
                </a:ln>
                <a:solidFill>
                  <a:prstClr val="black"/>
                </a:solidFill>
                <a:effectLst/>
                <a:uLnTx/>
                <a:uFillTx/>
                <a:latin typeface="Calibri Light" panose="020F0302020204030204"/>
                <a:ea typeface="+mn-ea"/>
                <a:cs typeface="+mn-cs"/>
              </a:rPr>
              <a:t>βλημα των αποβλήτων </a:t>
            </a:r>
            <a:endParaRPr kumimoji="0" lang="en-US" sz="35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aphicFrame>
        <p:nvGraphicFramePr>
          <p:cNvPr id="37" name="TextBox 2">
            <a:extLst>
              <a:ext uri="{FF2B5EF4-FFF2-40B4-BE49-F238E27FC236}">
                <a16:creationId xmlns:a16="http://schemas.microsoft.com/office/drawing/2014/main" id="{30CA9EF4-E6C6-A34F-9020-9A04469E7786}"/>
              </a:ext>
            </a:extLst>
          </p:cNvPr>
          <p:cNvGraphicFramePr/>
          <p:nvPr>
            <p:extLst>
              <p:ext uri="{D42A27DB-BD31-4B8C-83A1-F6EECF244321}">
                <p14:modId xmlns:p14="http://schemas.microsoft.com/office/powerpoint/2010/main" val="2692837022"/>
              </p:ext>
            </p:extLst>
          </p:nvPr>
        </p:nvGraphicFramePr>
        <p:xfrm>
          <a:off x="204636" y="1684337"/>
          <a:ext cx="3976747" cy="3489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9" name="TextBox 8">
            <a:extLst>
              <a:ext uri="{FF2B5EF4-FFF2-40B4-BE49-F238E27FC236}">
                <a16:creationId xmlns:a16="http://schemas.microsoft.com/office/drawing/2014/main" id="{F5BD3851-1D2C-0692-2ECD-5B981F7C839E}"/>
              </a:ext>
            </a:extLst>
          </p:cNvPr>
          <p:cNvGraphicFramePr/>
          <p:nvPr>
            <p:extLst>
              <p:ext uri="{D42A27DB-BD31-4B8C-83A1-F6EECF244321}">
                <p14:modId xmlns:p14="http://schemas.microsoft.com/office/powerpoint/2010/main" val="226840355"/>
              </p:ext>
            </p:extLst>
          </p:nvPr>
        </p:nvGraphicFramePr>
        <p:xfrm>
          <a:off x="4801493" y="1684337"/>
          <a:ext cx="3976747" cy="34893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85971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7" name="Rectangle 8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9" name="Rectangle 8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Freeform: Shape 9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9" name="Rectangle 9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38DA65E-0682-AE31-910C-B538C8411F6C}"/>
              </a:ext>
            </a:extLst>
          </p:cNvPr>
          <p:cNvSpPr>
            <a:spLocks noGrp="1"/>
          </p:cNvSpPr>
          <p:nvPr>
            <p:ph type="title"/>
          </p:nvPr>
        </p:nvSpPr>
        <p:spPr>
          <a:xfrm>
            <a:off x="350041" y="586855"/>
            <a:ext cx="2401025" cy="3387497"/>
          </a:xfrm>
        </p:spPr>
        <p:txBody>
          <a:bodyPr anchor="b">
            <a:normAutofit/>
          </a:bodyPr>
          <a:lstStyle/>
          <a:p>
            <a:pPr algn="r"/>
            <a:r>
              <a:rPr lang="el-GR" sz="3500">
                <a:solidFill>
                  <a:srgbClr val="FFFFFF"/>
                </a:solidFill>
              </a:rPr>
              <a:t>Αίτια</a:t>
            </a:r>
          </a:p>
        </p:txBody>
      </p:sp>
      <p:sp>
        <p:nvSpPr>
          <p:cNvPr id="3" name="Θέση περιεχομένου 2">
            <a:extLst>
              <a:ext uri="{FF2B5EF4-FFF2-40B4-BE49-F238E27FC236}">
                <a16:creationId xmlns:a16="http://schemas.microsoft.com/office/drawing/2014/main" id="{A29CBF86-2F25-1EE7-4A87-C73FC51B0480}"/>
              </a:ext>
            </a:extLst>
          </p:cNvPr>
          <p:cNvSpPr>
            <a:spLocks noGrp="1"/>
          </p:cNvSpPr>
          <p:nvPr>
            <p:ph idx="1"/>
          </p:nvPr>
        </p:nvSpPr>
        <p:spPr>
          <a:xfrm>
            <a:off x="3607694" y="649480"/>
            <a:ext cx="4916510" cy="5546047"/>
          </a:xfrm>
        </p:spPr>
        <p:txBody>
          <a:bodyPr anchor="ctr">
            <a:normAutofit/>
          </a:bodyPr>
          <a:lstStyle/>
          <a:p>
            <a:pPr marL="0" indent="0">
              <a:buNone/>
            </a:pPr>
            <a:r>
              <a:rPr lang="el-GR" sz="2400" dirty="0"/>
              <a:t>Φτωχές χώρες:</a:t>
            </a:r>
            <a:br>
              <a:rPr lang="el-GR" sz="2400" b="1" dirty="0"/>
            </a:br>
            <a:endParaRPr lang="el-GR" sz="2400" dirty="0"/>
          </a:p>
          <a:p>
            <a:r>
              <a:rPr lang="el-GR" sz="2400" dirty="0"/>
              <a:t>οικονομικές, διαχειριστικές, &amp; τεχνολογικές ελλείψεις στη συγκομιδή, αποθήκευση, συσκευασία και διάθεση</a:t>
            </a:r>
          </a:p>
          <a:p>
            <a:pPr marL="0" indent="0">
              <a:buNone/>
            </a:pPr>
            <a:endParaRPr lang="el-GR" sz="2400" b="0" i="0" u="none" strike="noStrike" baseline="0" dirty="0"/>
          </a:p>
          <a:p>
            <a:pPr marR="0"/>
            <a:r>
              <a:rPr lang="el-GR" sz="2400" b="0" i="1" u="none" strike="noStrike" baseline="0" dirty="0"/>
              <a:t>* Οι μικροκαλλιεργητές στις χώρες αυτές εξαρτώνται αποκλειστικά από το συγκεκριμένο εισόδημα και είναι υπό καθεστώς ανασφάλειας για την ετήσια παραγωγή τους, οπότε η μείωση των απωλειών τροφίμων έχει άμεσο και σημαντικό αντίκτυπο στη ζωή τους</a:t>
            </a:r>
            <a:endParaRPr lang="el-GR" sz="2400" b="0" i="0" u="none" strike="noStrike" baseline="0" dirty="0"/>
          </a:p>
          <a:p>
            <a:endParaRPr lang="el-GR" sz="1700" dirty="0"/>
          </a:p>
        </p:txBody>
      </p:sp>
      <p:sp>
        <p:nvSpPr>
          <p:cNvPr id="4" name="Θέση αριθμού διαφάνειας 3">
            <a:extLst>
              <a:ext uri="{FF2B5EF4-FFF2-40B4-BE49-F238E27FC236}">
                <a16:creationId xmlns:a16="http://schemas.microsoft.com/office/drawing/2014/main" id="{08C080AC-E36B-C4AE-A9A8-1ACF601F1999}"/>
              </a:ext>
            </a:extLst>
          </p:cNvPr>
          <p:cNvSpPr>
            <a:spLocks noGrp="1"/>
          </p:cNvSpPr>
          <p:nvPr>
            <p:ph type="sldNum" sz="quarter" idx="12"/>
          </p:nvPr>
        </p:nvSpPr>
        <p:spPr/>
        <p:txBody>
          <a:bodyPr/>
          <a:lstStyle/>
          <a:p>
            <a:fld id="{2E7D50C4-7CA5-4A6B-A320-5A097B385CC0}" type="slidenum">
              <a:rPr lang="el-GR" smtClean="0"/>
              <a:t>8</a:t>
            </a:fld>
            <a:endParaRPr lang="el-GR"/>
          </a:p>
        </p:txBody>
      </p:sp>
    </p:spTree>
    <p:extLst>
      <p:ext uri="{BB962C8B-B14F-4D97-AF65-F5344CB8AC3E}">
        <p14:creationId xmlns:p14="http://schemas.microsoft.com/office/powerpoint/2010/main" val="1221854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7" name="Rectangle 8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9" name="Rectangle 8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Freeform: Shape 9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9" name="Rectangle 9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38DA65E-0682-AE31-910C-B538C8411F6C}"/>
              </a:ext>
            </a:extLst>
          </p:cNvPr>
          <p:cNvSpPr>
            <a:spLocks noGrp="1"/>
          </p:cNvSpPr>
          <p:nvPr>
            <p:ph type="title"/>
          </p:nvPr>
        </p:nvSpPr>
        <p:spPr>
          <a:xfrm>
            <a:off x="350041" y="586855"/>
            <a:ext cx="2401025" cy="3387497"/>
          </a:xfrm>
        </p:spPr>
        <p:txBody>
          <a:bodyPr anchor="b">
            <a:normAutofit/>
          </a:bodyPr>
          <a:lstStyle/>
          <a:p>
            <a:pPr algn="r"/>
            <a:r>
              <a:rPr lang="el-GR" sz="3500">
                <a:solidFill>
                  <a:srgbClr val="FFFFFF"/>
                </a:solidFill>
              </a:rPr>
              <a:t>Αίτια</a:t>
            </a:r>
          </a:p>
        </p:txBody>
      </p:sp>
      <p:graphicFrame>
        <p:nvGraphicFramePr>
          <p:cNvPr id="101" name="Θέση περιεχομένου 2">
            <a:extLst>
              <a:ext uri="{FF2B5EF4-FFF2-40B4-BE49-F238E27FC236}">
                <a16:creationId xmlns:a16="http://schemas.microsoft.com/office/drawing/2014/main" id="{EB1A283D-179A-E263-6B75-1DECDF20B76A}"/>
              </a:ext>
            </a:extLst>
          </p:cNvPr>
          <p:cNvGraphicFramePr>
            <a:graphicFrameLocks noGrp="1"/>
          </p:cNvGraphicFramePr>
          <p:nvPr>
            <p:ph idx="1"/>
            <p:extLst>
              <p:ext uri="{D42A27DB-BD31-4B8C-83A1-F6EECF244321}">
                <p14:modId xmlns:p14="http://schemas.microsoft.com/office/powerpoint/2010/main" val="192455871"/>
              </p:ext>
            </p:extLst>
          </p:nvPr>
        </p:nvGraphicFramePr>
        <p:xfrm>
          <a:off x="3607694" y="649480"/>
          <a:ext cx="4916510" cy="5546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Θέση αριθμού διαφάνειας 3">
            <a:extLst>
              <a:ext uri="{FF2B5EF4-FFF2-40B4-BE49-F238E27FC236}">
                <a16:creationId xmlns:a16="http://schemas.microsoft.com/office/drawing/2014/main" id="{6CF0E56F-E879-785F-9DCD-C13A9D89CDC1}"/>
              </a:ext>
            </a:extLst>
          </p:cNvPr>
          <p:cNvSpPr>
            <a:spLocks noGrp="1"/>
          </p:cNvSpPr>
          <p:nvPr>
            <p:ph type="sldNum" sz="quarter" idx="12"/>
          </p:nvPr>
        </p:nvSpPr>
        <p:spPr/>
        <p:txBody>
          <a:bodyPr/>
          <a:lstStyle/>
          <a:p>
            <a:fld id="{2E7D50C4-7CA5-4A6B-A320-5A097B385CC0}" type="slidenum">
              <a:rPr lang="el-GR" smtClean="0"/>
              <a:t>9</a:t>
            </a:fld>
            <a:endParaRPr lang="el-GR"/>
          </a:p>
        </p:txBody>
      </p:sp>
    </p:spTree>
    <p:extLst>
      <p:ext uri="{BB962C8B-B14F-4D97-AF65-F5344CB8AC3E}">
        <p14:creationId xmlns:p14="http://schemas.microsoft.com/office/powerpoint/2010/main" val="2240574675"/>
      </p:ext>
    </p:extLst>
  </p:cSld>
  <p:clrMapOvr>
    <a:masterClrMapping/>
  </p:clrMapOvr>
</p:sld>
</file>

<file path=ppt/theme/theme1.xml><?xml version="1.0" encoding="utf-8"?>
<a:theme xmlns:a="http://schemas.openxmlformats.org/drawingml/2006/main" name="Θέμα του Office">
  <a:themeElements>
    <a:clrScheme name="Θέμα του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Θέμα του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Θέμα του Office">
  <a:themeElements>
    <a:clrScheme name="Θέμα του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Θέμα του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2478</TotalTime>
  <Words>1823</Words>
  <Application>Microsoft Office PowerPoint</Application>
  <PresentationFormat>Προβολή στην οθόνη (4:3)</PresentationFormat>
  <Paragraphs>376</Paragraphs>
  <Slides>33</Slides>
  <Notes>0</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2</vt:i4>
      </vt:variant>
      <vt:variant>
        <vt:lpstr>Τίτλοι διαφανειών</vt:lpstr>
      </vt:variant>
      <vt:variant>
        <vt:i4>33</vt:i4>
      </vt:variant>
    </vt:vector>
  </HeadingPairs>
  <TitlesOfParts>
    <vt:vector size="43" baseType="lpstr">
      <vt:lpstr>Arial</vt:lpstr>
      <vt:lpstr>Arial Narrow</vt:lpstr>
      <vt:lpstr>Book Antiqua</vt:lpstr>
      <vt:lpstr>Calibri</vt:lpstr>
      <vt:lpstr>Calibri Light</vt:lpstr>
      <vt:lpstr>Franklin Gothic Medium</vt:lpstr>
      <vt:lpstr>Times New Roman</vt:lpstr>
      <vt:lpstr>Verdana</vt:lpstr>
      <vt:lpstr>Θέμα του Office</vt:lpstr>
      <vt:lpstr>1_Θέμα του Office</vt:lpstr>
      <vt:lpstr>Μάθημα: «Χημεία &amp; Τεχνολογία τροφίμων  -Οινολογία ΙΙ»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Αίτια</vt:lpstr>
      <vt:lpstr>Αίτια</vt:lpstr>
      <vt:lpstr> Πρόληψη</vt:lpstr>
      <vt:lpstr>ΚΥΚΛΙΚΗ ΟΙΚΟΝΟΜΙΑ </vt:lpstr>
      <vt:lpstr>ΚΥΚΛΙΚΗ ΟΙΚΟΝΟΜΙΑ </vt:lpstr>
      <vt:lpstr> Κυκλική οικονομία  &amp; αγροδιατροφικός τομέας</vt:lpstr>
      <vt:lpstr> Κυκλική οικονομία  &amp; αγροδιατροφικός τομέας</vt:lpstr>
      <vt:lpstr>ΚΥΚΛΙΚΗ ΟΙΚΟΝΟΜΙΑ </vt:lpstr>
      <vt:lpstr>Τύποι αποβλήτων τροφίμων</vt:lpstr>
      <vt:lpstr>Τύποι αποβλήτων τροφίμων</vt:lpstr>
      <vt:lpstr> Αγροτοβιομηχανικά απόβλητα</vt:lpstr>
      <vt:lpstr> Αγροτοβιομηχανικά απόβλητα</vt:lpstr>
      <vt:lpstr> Αγροτοβιομηχανικά απόβλητα</vt:lpstr>
      <vt:lpstr> Αγροτοβιομηχανικά απόβλητα</vt:lpstr>
      <vt:lpstr> Αξιοποίηση των αποβλήτων της βιομηχανίας τροφίμων </vt:lpstr>
      <vt:lpstr> Λιγνινοκυτταρινουχος Βιομαζα </vt:lpstr>
      <vt:lpstr> Λιγνινοκυτταρινουχος Βιομαζα </vt:lpstr>
      <vt:lpstr> Λιγνινοκυτταρινουχος Βιομαζα </vt:lpstr>
      <vt:lpstr> Λιγνινοκυτταρινούχος Βιομάζα </vt:lpstr>
      <vt:lpstr> Λιγνινοκυτταρινούχος Βιομάζα </vt:lpstr>
      <vt:lpstr> Λιγνοκυτταρινούχος Βιομάζα </vt:lpstr>
      <vt:lpstr> Λιγνοκυτταρινούχος Βιομάζα </vt:lpstr>
      <vt:lpstr> Λιγνοκυτταρινούχος Βιομάζα </vt:lpstr>
      <vt:lpstr> Λιγνοκυτταρινούχος Βιομάζα </vt:lpstr>
      <vt:lpstr> Λιγνοκυτταρινούχος Βιομάζα </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Agapi Dima</dc:creator>
  <cp:lastModifiedBy>Agapi Dima</cp:lastModifiedBy>
  <cp:revision>34</cp:revision>
  <dcterms:created xsi:type="dcterms:W3CDTF">2023-02-03T09:21:30Z</dcterms:created>
  <dcterms:modified xsi:type="dcterms:W3CDTF">2023-03-08T10:00:19Z</dcterms:modified>
</cp:coreProperties>
</file>