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9" r:id="rId3"/>
    <p:sldId id="257" r:id="rId4"/>
    <p:sldId id="258" r:id="rId5"/>
    <p:sldId id="260" r:id="rId6"/>
    <p:sldId id="292" r:id="rId7"/>
    <p:sldId id="314" r:id="rId8"/>
    <p:sldId id="294" r:id="rId9"/>
    <p:sldId id="262" r:id="rId10"/>
    <p:sldId id="264" r:id="rId11"/>
    <p:sldId id="261" r:id="rId12"/>
    <p:sldId id="263" r:id="rId13"/>
    <p:sldId id="265" r:id="rId14"/>
    <p:sldId id="266" r:id="rId15"/>
    <p:sldId id="267" r:id="rId16"/>
    <p:sldId id="301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7" r:id="rId26"/>
    <p:sldId id="276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304" r:id="rId36"/>
    <p:sldId id="315" r:id="rId37"/>
    <p:sldId id="287" r:id="rId38"/>
    <p:sldId id="305" r:id="rId39"/>
    <p:sldId id="306" r:id="rId40"/>
    <p:sldId id="308" r:id="rId41"/>
    <p:sldId id="311" r:id="rId42"/>
    <p:sldId id="312" r:id="rId43"/>
    <p:sldId id="313" r:id="rId44"/>
    <p:sldId id="307" r:id="rId45"/>
    <p:sldId id="310" r:id="rId46"/>
    <p:sldId id="309" r:id="rId47"/>
    <p:sldId id="316" r:id="rId48"/>
    <p:sldId id="317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20920-CBA9-4465-B894-306DD22A298B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5EF9-0C06-40C3-A6CC-32D2B9CE219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5C6F33-7507-490A-A12C-42BAB91EE259}" type="datetimeFigureOut">
              <a:rPr lang="el-GR" smtClean="0"/>
              <a:pPr/>
              <a:t>9/1/2024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F4ED2B-02A7-4541-B672-7F979E0D53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medicine.com/cgi-bin/foxweb.exe/makezoom@/em/makezoom?picture=\websites\emedicine\neuro\images\Large\245LAntChoroidCT.jpg&amp;template=izoom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Treatment of BRAIN TRAUMA in the ICU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1752600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Fotini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Fligou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		Professor of Critical Care</a:t>
            </a:r>
          </a:p>
          <a:p>
            <a:pPr algn="r">
              <a:defRPr/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Patras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Regulation of cerebral blood flow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1.</a:t>
            </a:r>
            <a:r>
              <a:rPr lang="en-US" dirty="0" smtClean="0"/>
              <a:t>Cerebral Perfusion Pressure (CPP)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2. Self-regulation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3. External mechanisms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</a:t>
            </a:r>
            <a:r>
              <a:rPr lang="en-US" dirty="0" smtClean="0"/>
              <a:t>Regulation of cerebral blood flow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Cerebral Perfusion Pressure (CPP)</a:t>
            </a:r>
            <a:endParaRPr lang="el-GR" dirty="0" smtClean="0"/>
          </a:p>
          <a:p>
            <a:r>
              <a:rPr lang="it-IT" dirty="0" smtClean="0"/>
              <a:t> Intracranial Pressure (ICP)</a:t>
            </a:r>
            <a:endParaRPr lang="el-GR" dirty="0" smtClean="0"/>
          </a:p>
          <a:p>
            <a:pPr>
              <a:buNone/>
            </a:pPr>
            <a:r>
              <a:rPr lang="en-US" altLang="el-GR" b="1" dirty="0" smtClean="0"/>
              <a:t>                      </a:t>
            </a:r>
          </a:p>
          <a:p>
            <a:pPr>
              <a:buNone/>
            </a:pPr>
            <a:r>
              <a:rPr lang="en-US" altLang="el-GR" b="1" dirty="0" smtClean="0"/>
              <a:t>                      CPP=MAP-ICP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1.</a:t>
            </a:r>
            <a:r>
              <a:rPr lang="en-US" b="1" dirty="0" smtClean="0"/>
              <a:t>Regulation of cerebral blood flow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values ​​CPP: 100mm Hg </a:t>
            </a:r>
            <a:endParaRPr lang="el-GR" dirty="0" smtClean="0"/>
          </a:p>
          <a:p>
            <a:r>
              <a:rPr lang="en-US" dirty="0" smtClean="0"/>
              <a:t>Lowest acceptable CPP value: 50 mmHg</a:t>
            </a:r>
            <a:endParaRPr lang="el-GR" dirty="0" smtClean="0"/>
          </a:p>
          <a:p>
            <a:r>
              <a:rPr lang="en-US" dirty="0" smtClean="0"/>
              <a:t> &lt;50 mmHg : EEG slowing to flattening </a:t>
            </a:r>
            <a:endParaRPr lang="el-GR" dirty="0" smtClean="0"/>
          </a:p>
          <a:p>
            <a:r>
              <a:rPr lang="en-US" dirty="0" smtClean="0"/>
              <a:t>&lt;25 mmHg : brain damage!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="1" dirty="0" smtClean="0"/>
              <a:t>.</a:t>
            </a:r>
            <a:r>
              <a:rPr lang="en-US" b="1" dirty="0" smtClean="0"/>
              <a:t> Regulation of cerebral blood flow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Self-regulation Changes in CPP: </a:t>
            </a:r>
          </a:p>
          <a:p>
            <a:r>
              <a:rPr lang="en-US" dirty="0" smtClean="0"/>
              <a:t>↓CPP→ </a:t>
            </a:r>
            <a:r>
              <a:rPr lang="en-US" dirty="0" err="1" smtClean="0"/>
              <a:t>vasodilation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↑CPP→ vasoconstriction </a:t>
            </a:r>
          </a:p>
          <a:p>
            <a:r>
              <a:rPr lang="en-US" dirty="0" smtClean="0"/>
              <a:t>Purpose: maintenance of cerebral blood flow (CBF) in changes in blood pressure normally CBF remains constant at MAP values ​​between 60-120 mmHg </a:t>
            </a:r>
          </a:p>
          <a:p>
            <a:r>
              <a:rPr lang="en-US" dirty="0" smtClean="0"/>
              <a:t>Beyond these limits, CBF depends on MAP!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</a:t>
            </a:r>
            <a:r>
              <a:rPr lang="el-GR" b="1" dirty="0" smtClean="0"/>
              <a:t>. </a:t>
            </a:r>
            <a:r>
              <a:rPr lang="en-US" b="1" dirty="0" smtClean="0"/>
              <a:t> Regulation of cerebral blood flow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Exogenous factors affecting self-regulation: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Blood gases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Temperature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ΗΒ/ΗΤ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Autonomic Nervous System Effect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gases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CBF is directly proportional to </a:t>
            </a:r>
            <a:r>
              <a:rPr lang="en-US" b="1" dirty="0" smtClean="0"/>
              <a:t>paCO2 </a:t>
            </a:r>
            <a:r>
              <a:rPr lang="en-US" dirty="0" smtClean="0"/>
              <a:t>(20-80mmHg) </a:t>
            </a:r>
          </a:p>
          <a:p>
            <a:r>
              <a:rPr lang="en-US" dirty="0" smtClean="0"/>
              <a:t>1-2ml/100g/min of CBF for every 1mmHg change in paCO2 </a:t>
            </a:r>
          </a:p>
          <a:p>
            <a:r>
              <a:rPr lang="en-US" dirty="0" smtClean="0"/>
              <a:t> Only significant changes in </a:t>
            </a:r>
            <a:r>
              <a:rPr lang="en-US" b="1" dirty="0" smtClean="0"/>
              <a:t>paO2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824152" cy="64008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latin typeface="Calibri" pitchFamily="34" charset="0"/>
              </a:rPr>
              <a:t>ΕΓΚΕΦΑΛΙΚΗ ΑΙΜΑΤΙΚΗ ΡΟΗ-</a:t>
            </a:r>
            <a:r>
              <a:rPr lang="en-US" sz="3600" b="1" dirty="0" smtClean="0">
                <a:latin typeface="Calibri" pitchFamily="34" charset="0"/>
              </a:rPr>
              <a:t>CBF</a:t>
            </a:r>
            <a:endParaRPr lang="el-GR" sz="3600" dirty="0"/>
          </a:p>
        </p:txBody>
      </p:sp>
      <p:sp>
        <p:nvSpPr>
          <p:cNvPr id="8" name="7 - Θέση εικόνας"/>
          <p:cNvSpPr>
            <a:spLocks noGrp="1"/>
          </p:cNvSpPr>
          <p:nvPr>
            <p:ph type="pic" idx="1"/>
          </p:nvPr>
        </p:nvSpPr>
        <p:spPr>
          <a:xfrm>
            <a:off x="611560" y="1772816"/>
            <a:ext cx="4572000" cy="4572000"/>
          </a:xfrm>
        </p:spPr>
      </p:sp>
      <p:sp>
        <p:nvSpPr>
          <p:cNvPr id="9" name="8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15616" y="5373216"/>
            <a:ext cx="7360872" cy="12241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pCO</a:t>
            </a:r>
            <a:r>
              <a:rPr lang="el-GR" baseline="-25000" dirty="0" smtClean="0"/>
              <a:t>2</a:t>
            </a:r>
            <a:r>
              <a:rPr lang="el-GR" dirty="0" smtClean="0"/>
              <a:t> και η CBF σχετίζονται γραμμικά για μια ευρεία διακύμανση τιμών pCO</a:t>
            </a:r>
            <a:r>
              <a:rPr lang="el-GR" baseline="-25000" dirty="0" smtClean="0"/>
              <a:t>2</a:t>
            </a:r>
            <a:r>
              <a:rPr lang="el-GR" dirty="0" smtClean="0"/>
              <a:t> (20-80 </a:t>
            </a:r>
            <a:r>
              <a:rPr lang="el-GR" dirty="0" err="1" smtClean="0"/>
              <a:t>mmHg</a:t>
            </a:r>
            <a:r>
              <a:rPr lang="el-GR" dirty="0" smtClean="0"/>
              <a:t>). Η αύξηση της pCO</a:t>
            </a:r>
            <a:r>
              <a:rPr lang="el-GR" baseline="-25000" dirty="0" smtClean="0"/>
              <a:t>2</a:t>
            </a:r>
            <a:r>
              <a:rPr lang="el-GR" dirty="0" smtClean="0"/>
              <a:t> οδηγεί σε αγγειοδιαστολή και αύξηση της CBF και κατ’ επέκταση της ICP. Αντίθετα, η μείωση της  pCO</a:t>
            </a:r>
            <a:r>
              <a:rPr lang="el-GR" baseline="-25000" dirty="0" smtClean="0"/>
              <a:t>2</a:t>
            </a:r>
            <a:r>
              <a:rPr lang="el-GR" dirty="0" smtClean="0"/>
              <a:t> οδηγεί σε </a:t>
            </a:r>
            <a:r>
              <a:rPr lang="el-GR" dirty="0" err="1" smtClean="0"/>
              <a:t>αγγειοσύσπαση</a:t>
            </a:r>
            <a:r>
              <a:rPr lang="el-GR" dirty="0" smtClean="0"/>
              <a:t> και μείωση της CBF. Οι μεταβολές στην pO</a:t>
            </a:r>
            <a:r>
              <a:rPr lang="el-GR" baseline="-25000" dirty="0" smtClean="0"/>
              <a:t>2</a:t>
            </a:r>
            <a:r>
              <a:rPr lang="el-GR" dirty="0" smtClean="0"/>
              <a:t> δεν επηρεάζουν σημαντικά τη CBF, εντός των φυσιολογικών ορίων. Ωστόσο, σε συνθήκες </a:t>
            </a:r>
            <a:r>
              <a:rPr lang="el-GR" dirty="0" err="1" smtClean="0"/>
              <a:t>υποξίας</a:t>
            </a:r>
            <a:r>
              <a:rPr lang="el-GR" dirty="0" smtClean="0"/>
              <a:t> (</a:t>
            </a:r>
            <a:r>
              <a:rPr lang="el-GR" dirty="0" err="1" smtClean="0"/>
              <a:t>pO</a:t>
            </a:r>
            <a:r>
              <a:rPr lang="el-GR" baseline="-25000" dirty="0" err="1" smtClean="0"/>
              <a:t>2</a:t>
            </a:r>
            <a:r>
              <a:rPr lang="el-GR" dirty="0" smtClean="0"/>
              <a:t>&lt; 50 </a:t>
            </a:r>
            <a:r>
              <a:rPr lang="el-GR" dirty="0" err="1" smtClean="0"/>
              <a:t>mmHg</a:t>
            </a:r>
            <a:r>
              <a:rPr lang="el-GR" dirty="0" smtClean="0"/>
              <a:t>), η CBF μεταβάλλεται αντιστρόφως ανάλογα σε σχέση με την pO</a:t>
            </a:r>
            <a:r>
              <a:rPr lang="el-GR" baseline="-25000" dirty="0" smtClean="0"/>
              <a:t>2</a:t>
            </a:r>
            <a:r>
              <a:rPr lang="el-GR" dirty="0" smtClean="0"/>
              <a:t>, με αποτέλεσμα να αυξάνεται δραματικά</a:t>
            </a:r>
            <a:r>
              <a:rPr lang="el-GR" baseline="30000" dirty="0" smtClean="0"/>
              <a:t>.</a:t>
            </a:r>
            <a:endParaRPr lang="el-GR" dirty="0"/>
          </a:p>
        </p:txBody>
      </p:sp>
      <p:pic>
        <p:nvPicPr>
          <p:cNvPr id="7170" name="Picture 2" descr="C:\Users\Dimitra\Downloads\Screenshot 2022-05-07 at 21-22-06 Eνδοκράνια Υπέρταση. Παθοφυσιολογία – Κλινική εικόνα – Παρακολούθηση e-journal.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344816" cy="493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Temperature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CBF varies by 5-7% per</a:t>
            </a:r>
            <a:r>
              <a:rPr lang="el-GR" dirty="0" smtClean="0"/>
              <a:t> 1</a:t>
            </a:r>
            <a:r>
              <a:rPr lang="en-US" dirty="0" smtClean="0"/>
              <a:t> degree Celsius </a:t>
            </a:r>
            <a:endParaRPr lang="el-GR" dirty="0" smtClean="0"/>
          </a:p>
          <a:p>
            <a:r>
              <a:rPr lang="en-US" dirty="0" smtClean="0"/>
              <a:t>Hypothermia→ decreases cerebral metabolic rate and blood flow </a:t>
            </a:r>
            <a:endParaRPr lang="el-GR" dirty="0" smtClean="0"/>
          </a:p>
          <a:p>
            <a:r>
              <a:rPr lang="en-US" dirty="0" smtClean="0"/>
              <a:t>Hyperthermia  → increase  CBF and CMR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Loss of CBF self-regulation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</a:p>
          <a:p>
            <a:r>
              <a:rPr lang="en-US" dirty="0" smtClean="0"/>
              <a:t> Hypoxemia</a:t>
            </a:r>
          </a:p>
          <a:p>
            <a:r>
              <a:rPr lang="en-US" dirty="0" err="1" smtClean="0"/>
              <a:t>Hypercapnia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ICP/VOLUME</a:t>
            </a:r>
            <a:endParaRPr lang="el-GR" b="1" dirty="0"/>
          </a:p>
        </p:txBody>
      </p:sp>
      <p:pic>
        <p:nvPicPr>
          <p:cNvPr id="4" name="Picture 8" descr="vol-press cur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0338" y="2249488"/>
            <a:ext cx="6063323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 of BRAIN TRAUMA in the ICU/ REFERENS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Guidelines for the Management of Severe Traumatic Brain Injury, Fourth Edition </a:t>
            </a:r>
          </a:p>
          <a:p>
            <a:pPr marL="0" indent="0">
              <a:buNone/>
            </a:pPr>
            <a:r>
              <a:rPr lang="en-US" sz="2000" dirty="0"/>
              <a:t>       BRAIN TRAUMA FOUNDATION TBI GUIDELINES 2017</a:t>
            </a:r>
          </a:p>
          <a:p>
            <a:pPr marL="0" indent="0">
              <a:buNone/>
            </a:pPr>
            <a:endParaRPr lang="en-US" sz="2000" i="1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Medical Management of the Severe Traumatic Brain Injury Patient 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dirty="0" err="1"/>
              <a:t>Neurocrit</a:t>
            </a:r>
            <a:r>
              <a:rPr lang="en-US" sz="2000" dirty="0"/>
              <a:t> Care. </a:t>
            </a:r>
            <a:r>
              <a:rPr lang="en-US" sz="2000" dirty="0" smtClean="0"/>
              <a:t>2017</a:t>
            </a:r>
          </a:p>
          <a:p>
            <a:pPr marL="0" indent="0">
              <a:buNone/>
            </a:pPr>
            <a:endParaRPr lang="en-US" sz="2000" i="1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Guidelines for the Management of Severe Traumatic</a:t>
            </a:r>
          </a:p>
          <a:p>
            <a:pPr>
              <a:buNone/>
            </a:pPr>
            <a:r>
              <a:rPr lang="en-US" sz="2000" dirty="0" smtClean="0"/>
              <a:t>       Brain Injury: 2020 Update of the </a:t>
            </a:r>
            <a:r>
              <a:rPr lang="en-US" sz="2000" dirty="0" err="1" smtClean="0"/>
              <a:t>Decompressive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Craniectomy</a:t>
            </a:r>
            <a:r>
              <a:rPr lang="en-US" sz="2000" dirty="0" smtClean="0"/>
              <a:t> Recommendations. NEUROSURGERY 2020</a:t>
            </a:r>
          </a:p>
          <a:p>
            <a:pPr>
              <a:buNone/>
            </a:pPr>
            <a:r>
              <a:rPr lang="en-US" sz="2000" dirty="0" smtClean="0"/>
              <a:t>       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Guidelines for the Management of Traumatic Brain Injury  Version 2 July 2022 Royal Sussex County Hospital ICU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TBI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Focal </a:t>
            </a:r>
            <a:r>
              <a:rPr lang="fr-FR" dirty="0" err="1" smtClean="0"/>
              <a:t>lesions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Primary</a:t>
            </a:r>
            <a:r>
              <a:rPr lang="fr-FR" dirty="0" smtClean="0"/>
              <a:t> diffuse </a:t>
            </a:r>
            <a:r>
              <a:rPr lang="fr-FR" dirty="0" err="1" smtClean="0"/>
              <a:t>lesions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epidural hematoma</a:t>
            </a:r>
            <a:endParaRPr lang="el-G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0FAEB62-9D44-47C3-A484-9996126F4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556" y="2249488"/>
            <a:ext cx="3864888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06A95086-7A42-45D0-AE40-6BE60F3C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Brain Contusions</a:t>
            </a:r>
            <a:endParaRPr lang="el-GR" altLang="el-GR" sz="3600" b="1" dirty="0">
              <a:solidFill>
                <a:srgbClr val="FF0000"/>
              </a:solidFill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xmlns="" id="{D61EC9B2-C0DE-444B-8201-1EFE18326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18211" y="2057401"/>
            <a:ext cx="3507581" cy="3394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Primary</a:t>
            </a:r>
            <a:r>
              <a:rPr lang="fr-FR" b="1" dirty="0" smtClean="0"/>
              <a:t> diffuse </a:t>
            </a:r>
            <a:r>
              <a:rPr lang="fr-FR" b="1" dirty="0" err="1" smtClean="0"/>
              <a:t>lesions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They are caused by acceleration/ deceleration forces</a:t>
            </a:r>
          </a:p>
          <a:p>
            <a:pPr>
              <a:buNone/>
            </a:pPr>
            <a:r>
              <a:rPr lang="en-US" dirty="0" smtClean="0"/>
              <a:t> They appear as:</a:t>
            </a:r>
          </a:p>
          <a:p>
            <a:r>
              <a:rPr lang="en-US" dirty="0" smtClean="0"/>
              <a:t>Diffuse axial lesions </a:t>
            </a:r>
          </a:p>
          <a:p>
            <a:r>
              <a:rPr lang="en-US" dirty="0" smtClean="0"/>
              <a:t>Hypoxic lesions</a:t>
            </a:r>
          </a:p>
          <a:p>
            <a:r>
              <a:rPr lang="en-US" dirty="0" smtClean="0"/>
              <a:t>Cerebral edema </a:t>
            </a:r>
          </a:p>
          <a:p>
            <a:pPr>
              <a:buNone/>
            </a:pPr>
            <a:r>
              <a:rPr lang="en-US" dirty="0" smtClean="0"/>
              <a:t>A result of damage to the axons and the blood-brain barrier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Primary</a:t>
            </a:r>
            <a:r>
              <a:rPr lang="fr-FR" b="1" dirty="0" smtClean="0"/>
              <a:t> diffuse </a:t>
            </a:r>
            <a:r>
              <a:rPr lang="fr-FR" b="1" dirty="0" err="1" smtClean="0"/>
              <a:t>lesions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A2EF34-75B6-4723-89E9-CB1558188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187" y="2249488"/>
            <a:ext cx="36036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Diffuse cerebral edema</a:t>
            </a:r>
            <a:endParaRPr lang="el-GR" b="1" dirty="0"/>
          </a:p>
        </p:txBody>
      </p:sp>
      <p:pic>
        <p:nvPicPr>
          <p:cNvPr id="4" name="Picture 6" descr="Click to see larger picture">
            <a:hlinkClick r:id="rId2"/>
            <a:extLst>
              <a:ext uri="{FF2B5EF4-FFF2-40B4-BE49-F238E27FC236}">
                <a16:creationId xmlns:a16="http://schemas.microsoft.com/office/drawing/2014/main" xmlns="" id="{72F8E43C-5567-44E9-8E85-21A62EDED1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19500" y="3141663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has therapeutic value: GCS&lt;8 is an indication for sedation, intubation and mechanical respiratory support</a:t>
            </a:r>
          </a:p>
          <a:p>
            <a:r>
              <a:rPr lang="en-US" dirty="0" smtClean="0"/>
              <a:t>GCS &lt;8 is associated with 35% mortality </a:t>
            </a:r>
          </a:p>
          <a:p>
            <a:pPr>
              <a:buNone/>
            </a:pPr>
            <a:r>
              <a:rPr lang="en-US" dirty="0" smtClean="0"/>
              <a:t>GCS 13-15 :   mild TBI</a:t>
            </a:r>
          </a:p>
          <a:p>
            <a:pPr>
              <a:buNone/>
            </a:pPr>
            <a:r>
              <a:rPr lang="en-US" dirty="0" smtClean="0"/>
              <a:t>GCS 9-12 :     medium TBI</a:t>
            </a:r>
          </a:p>
          <a:p>
            <a:pPr>
              <a:buNone/>
            </a:pPr>
            <a:r>
              <a:rPr lang="en-US" dirty="0" smtClean="0"/>
              <a:t>GCS 3-8   :    severe TBI</a:t>
            </a:r>
          </a:p>
          <a:p>
            <a:r>
              <a:rPr lang="en-US" dirty="0" smtClean="0"/>
              <a:t> A decrease in GCS by two units is considered a worsening of the injured person's neurological condition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SBI in the ICU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secondary damage </a:t>
            </a:r>
          </a:p>
          <a:p>
            <a:r>
              <a:rPr lang="en-US" dirty="0" smtClean="0"/>
              <a:t>Maintenance of cerebral perfusion pressure and oxygenation</a:t>
            </a:r>
          </a:p>
          <a:p>
            <a:endParaRPr lang="en-US" dirty="0"/>
          </a:p>
          <a:p>
            <a:r>
              <a:rPr lang="en-US" dirty="0" smtClean="0"/>
              <a:t>Reduction in mortality </a:t>
            </a:r>
          </a:p>
          <a:p>
            <a:r>
              <a:rPr lang="en-US" dirty="0" smtClean="0"/>
              <a:t>Improvement in neurological outcome (Glasgow Outcome Scale)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 of SBI in the ICU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Oxygenation </a:t>
            </a:r>
          </a:p>
          <a:p>
            <a:r>
              <a:rPr lang="en-US" dirty="0" smtClean="0"/>
              <a:t>Arterial pressure</a:t>
            </a:r>
          </a:p>
          <a:p>
            <a:r>
              <a:rPr lang="en-US" dirty="0" smtClean="0"/>
              <a:t>Intracranial pressure monitoring</a:t>
            </a:r>
          </a:p>
          <a:p>
            <a:r>
              <a:rPr lang="en-US" dirty="0" smtClean="0"/>
              <a:t>Osmotic treatment </a:t>
            </a:r>
          </a:p>
          <a:p>
            <a:r>
              <a:rPr lang="en-US" dirty="0" smtClean="0"/>
              <a:t>Treatment of intracranial hypertension</a:t>
            </a:r>
          </a:p>
          <a:p>
            <a:r>
              <a:rPr lang="en-US" dirty="0" smtClean="0"/>
              <a:t>Other treatment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SBI in the ICU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A) Oxygenation</a:t>
            </a:r>
          </a:p>
          <a:p>
            <a:r>
              <a:rPr lang="en-US" dirty="0" smtClean="0"/>
              <a:t>PaO2 =100 mmHg,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!!Hypoxia increases morbidity and mortality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Duration of hypoxemia is an independent factor of increased mortality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Epidemiologic data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Traumatic brain injuries (TBIs) are the most important cause of mortality, prolonged hospitalization and residual damage.</a:t>
            </a:r>
          </a:p>
          <a:p>
            <a:r>
              <a:rPr lang="en-US" dirty="0" smtClean="0"/>
              <a:t>In 50% of deaths that occur due to trauma, there is also a co-existing TBI</a:t>
            </a:r>
          </a:p>
          <a:p>
            <a:r>
              <a:rPr lang="en-US" dirty="0" smtClean="0"/>
              <a:t> It is the most frequent injury after that of the limbs </a:t>
            </a:r>
          </a:p>
          <a:p>
            <a:r>
              <a:rPr lang="en-US" dirty="0" smtClean="0"/>
              <a:t>The majority of patients with TBI are young </a:t>
            </a:r>
          </a:p>
          <a:p>
            <a:r>
              <a:rPr lang="en-US" dirty="0" smtClean="0"/>
              <a:t>10-40% co-exist with thoracic, thoracic, pelvic and abdominal injuries with accompanying blood loss part of the problem called MULTI-TRAUMA</a:t>
            </a:r>
          </a:p>
          <a:p>
            <a:r>
              <a:rPr lang="en-US" dirty="0" smtClean="0"/>
              <a:t> 5-6 % coexistence with damage to the C. SPINE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 of SBI in the ICU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Main points of mechanical ventilation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Hyperventilation should be avoided -&gt;increased risk of ischemia due to vasospasm of cerebral vessels: target PCO2 = 35-38mmHg.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Hyperventilation (PCO2 &lt;30 mmHg) should be limited in cases where the patient is in threatened condition (</a:t>
            </a:r>
            <a:r>
              <a:rPr lang="en-US" dirty="0" err="1" smtClean="0"/>
              <a:t>mydriasis</a:t>
            </a:r>
            <a:r>
              <a:rPr lang="en-US" dirty="0" smtClean="0"/>
              <a:t>, ↑↑ICP, brain </a:t>
            </a:r>
            <a:r>
              <a:rPr lang="en-US" dirty="0" err="1" smtClean="0"/>
              <a:t>herniation</a:t>
            </a:r>
            <a:r>
              <a:rPr lang="en-US" dirty="0" smtClean="0"/>
              <a:t> )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Avoidance of increased PEEP and high </a:t>
            </a:r>
            <a:r>
              <a:rPr lang="en-US" dirty="0" err="1" smtClean="0"/>
              <a:t>intrathoracic</a:t>
            </a:r>
            <a:r>
              <a:rPr lang="en-US" dirty="0" smtClean="0"/>
              <a:t> pressures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SBI in the ICU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C) Blood pressure </a:t>
            </a:r>
          </a:p>
          <a:p>
            <a:r>
              <a:rPr lang="en-US" dirty="0" smtClean="0"/>
              <a:t>Continuous invasive monitoring Hypotension (SBP&lt;90mmHg) should be avoided </a:t>
            </a:r>
          </a:p>
          <a:p>
            <a:r>
              <a:rPr lang="en-US" dirty="0" smtClean="0"/>
              <a:t>It is an independent prognostic factor for the outcome of TBI</a:t>
            </a:r>
          </a:p>
          <a:p>
            <a:r>
              <a:rPr lang="en-US" dirty="0" smtClean="0"/>
              <a:t> Its positive predictive value for  poor outcome  up to 67%, while when combined with hypoxia it rises to 79%.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Monitoring ICP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reliable way to monitor ICP is the intra-ventricle catheter connected to an external measuring system (cost effective) </a:t>
            </a:r>
          </a:p>
          <a:p>
            <a:r>
              <a:rPr lang="en-US" dirty="0" err="1" smtClean="0"/>
              <a:t>Intraparenchymal</a:t>
            </a:r>
            <a:r>
              <a:rPr lang="en-US" dirty="0" smtClean="0"/>
              <a:t> catheters </a:t>
            </a:r>
          </a:p>
          <a:p>
            <a:r>
              <a:rPr lang="en-US" dirty="0" smtClean="0"/>
              <a:t> Epidural catheters and subarachnoid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Monitoring ICP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 :  wave due to transmission of blood pressure from the choroid plexuses to the ventricles. </a:t>
            </a:r>
          </a:p>
          <a:p>
            <a:r>
              <a:rPr lang="en-US" dirty="0" smtClean="0"/>
              <a:t>P2:  wave due to cerebral compliance</a:t>
            </a:r>
          </a:p>
          <a:p>
            <a:r>
              <a:rPr lang="en-US" dirty="0" smtClean="0"/>
              <a:t>When P1 &lt; P2  indicative of decreased cerebral compliance</a:t>
            </a:r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7400" y="2903537"/>
            <a:ext cx="17430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Intracranial Pressure (ICP) Monitoring Complications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Infection: no need for prophylactic antimicrobial therapy or routine catheter replacement to reduce the chance of infection</a:t>
            </a:r>
          </a:p>
          <a:p>
            <a:r>
              <a:rPr lang="en-US" dirty="0" smtClean="0"/>
              <a:t>Bleeding (0.5%)</a:t>
            </a:r>
          </a:p>
          <a:p>
            <a:r>
              <a:rPr lang="en-US" dirty="0" smtClean="0"/>
              <a:t>Malfunction, </a:t>
            </a:r>
          </a:p>
          <a:p>
            <a:r>
              <a:rPr lang="en-US" dirty="0" smtClean="0"/>
              <a:t>Clogging of the hydraulic catheters or incorrect placement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Objectives: </a:t>
            </a:r>
          </a:p>
          <a:p>
            <a:r>
              <a:rPr lang="en-US" b="1" dirty="0" smtClean="0"/>
              <a:t>ICP &lt;22mmHg</a:t>
            </a:r>
          </a:p>
          <a:p>
            <a:r>
              <a:rPr lang="en-US" b="1" dirty="0" smtClean="0"/>
              <a:t>CPP &gt; 60 mmHg</a:t>
            </a:r>
          </a:p>
          <a:p>
            <a:r>
              <a:rPr lang="en-US" b="1" dirty="0" smtClean="0"/>
              <a:t>PCO2 = 35-38mmHg</a:t>
            </a:r>
          </a:p>
          <a:p>
            <a:r>
              <a:rPr lang="en-US" b="1" dirty="0" smtClean="0"/>
              <a:t>PaO2 = 100 mmHg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CPP &lt;50 mmHg should be avoided → increased risk of ischemia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CPP &gt; 70 mmHg with fluids and vasoconstrictors should be avoided → increased risk of ARDS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TBI CASE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800" dirty="0" smtClean="0"/>
              <a:t>22 years old, victim of a traffic accident (motorcycle driver without a helmet) is treated in a small hospital:</a:t>
            </a:r>
            <a:endParaRPr lang="el-GR" sz="1800" dirty="0" smtClean="0"/>
          </a:p>
          <a:p>
            <a:r>
              <a:rPr lang="en-US" sz="1800" dirty="0" smtClean="0"/>
              <a:t>GCS 7</a:t>
            </a:r>
          </a:p>
          <a:p>
            <a:r>
              <a:rPr lang="en-US" sz="1800" dirty="0" smtClean="0"/>
              <a:t>MAP 60mmHg</a:t>
            </a:r>
          </a:p>
          <a:p>
            <a:r>
              <a:rPr lang="en-US" sz="1800" dirty="0" smtClean="0"/>
              <a:t>HR 110</a:t>
            </a:r>
          </a:p>
          <a:p>
            <a:r>
              <a:rPr lang="en-US" sz="1800" dirty="0" smtClean="0"/>
              <a:t>PO2 100mmHg</a:t>
            </a:r>
          </a:p>
          <a:p>
            <a:r>
              <a:rPr lang="en-US" sz="2000" dirty="0" smtClean="0"/>
              <a:t>Pupils :absence of to bright light</a:t>
            </a:r>
          </a:p>
          <a:p>
            <a:pPr>
              <a:buNone/>
            </a:pPr>
            <a:r>
              <a:rPr lang="en-US" sz="2000" b="1" dirty="0" smtClean="0"/>
              <a:t>WHAT WE DOING:</a:t>
            </a:r>
          </a:p>
          <a:p>
            <a:r>
              <a:rPr lang="en-US" sz="2000" dirty="0" smtClean="0"/>
              <a:t>GCS;;;</a:t>
            </a:r>
          </a:p>
          <a:p>
            <a:r>
              <a:rPr lang="en-US" sz="2000" dirty="0" err="1" smtClean="0"/>
              <a:t>Pupillary</a:t>
            </a:r>
            <a:r>
              <a:rPr lang="en-US" sz="2000" dirty="0" smtClean="0"/>
              <a:t> reaction;;;</a:t>
            </a:r>
          </a:p>
          <a:p>
            <a:r>
              <a:rPr lang="en-US" sz="2000" dirty="0" smtClean="0"/>
              <a:t>Has elevated ICP;;;</a:t>
            </a:r>
          </a:p>
          <a:p>
            <a:pPr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A) Pharmaceutical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Sedation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Hyperosmotic</a:t>
            </a:r>
            <a:r>
              <a:rPr lang="en-US" dirty="0" smtClean="0"/>
              <a:t> treatment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B) Non-pharmaceutical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Prophylactic hypothermia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Head Position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Hyperventilation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C) Surgical treatment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A) Pharmaceutical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Sedation </a:t>
            </a:r>
          </a:p>
          <a:p>
            <a:pPr>
              <a:buNone/>
            </a:pPr>
            <a:r>
              <a:rPr lang="en-US" sz="1600" b="1" dirty="0" smtClean="0"/>
              <a:t>Initial choice </a:t>
            </a:r>
            <a:r>
              <a:rPr lang="en-US" sz="1600" b="1" dirty="0" err="1" smtClean="0"/>
              <a:t>Propofol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Fentanyl</a:t>
            </a:r>
            <a:r>
              <a:rPr lang="en-US" sz="16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Propofol</a:t>
            </a:r>
            <a:r>
              <a:rPr lang="en-US" sz="1600" dirty="0" smtClean="0"/>
              <a:t> 2-4mg/kg/hour - maximum 400 mg/hr (20mL/hr of </a:t>
            </a:r>
            <a:r>
              <a:rPr lang="en-US" sz="1600" dirty="0" err="1" smtClean="0"/>
              <a:t>propofol</a:t>
            </a:r>
            <a:r>
              <a:rPr lang="en-US" sz="1600" dirty="0" smtClean="0"/>
              <a:t> 2%)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Fentanyl</a:t>
            </a:r>
            <a:r>
              <a:rPr lang="en-US" sz="1600" dirty="0" smtClean="0"/>
              <a:t> 1-6 micrograms/kg/hr -maximum 600 micrograms/ hour (12ml/hour of </a:t>
            </a:r>
            <a:r>
              <a:rPr lang="en-US" sz="1600" dirty="0" err="1" smtClean="0"/>
              <a:t>fentanyl</a:t>
            </a:r>
            <a:r>
              <a:rPr lang="en-US" sz="1600" dirty="0" smtClean="0"/>
              <a:t> 50mcg/ml)</a:t>
            </a:r>
          </a:p>
          <a:p>
            <a:pPr>
              <a:buNone/>
            </a:pPr>
            <a:r>
              <a:rPr lang="en-US" sz="1600" b="1" dirty="0" smtClean="0"/>
              <a:t>Consider NMBs Neuromuscular blockade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err="1" smtClean="0"/>
              <a:t>Propofol</a:t>
            </a:r>
            <a:r>
              <a:rPr lang="en-US" sz="1600" b="1" dirty="0" smtClean="0"/>
              <a:t> Infusion Syndrome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err="1" smtClean="0"/>
              <a:t>Hyperkalaemia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err="1" smtClean="0"/>
              <a:t>Rhabdomyolysis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err="1" smtClean="0"/>
              <a:t>Hyperlipideamia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Sepsis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Renal Failure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A) Pharmaceutical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Sedation</a:t>
            </a:r>
          </a:p>
          <a:p>
            <a:r>
              <a:rPr lang="en-US" dirty="0" smtClean="0"/>
              <a:t>High dose barbiturate administration , may control elevated ICP   (level </a:t>
            </a:r>
            <a:r>
              <a:rPr lang="en-US" dirty="0" err="1" smtClean="0"/>
              <a:t>IIb</a:t>
            </a:r>
            <a:r>
              <a:rPr lang="en-US" dirty="0" smtClean="0"/>
              <a:t> evidence)</a:t>
            </a:r>
            <a:endParaRPr lang="el-GR" dirty="0" smtClean="0"/>
          </a:p>
          <a:p>
            <a:r>
              <a:rPr lang="en-US" dirty="0" err="1" smtClean="0"/>
              <a:t>Haemodynamic</a:t>
            </a:r>
            <a:r>
              <a:rPr lang="en-US" dirty="0" smtClean="0"/>
              <a:t> stability is essential before and during barbiturate therapy</a:t>
            </a:r>
          </a:p>
          <a:p>
            <a:r>
              <a:rPr lang="en-US" dirty="0" err="1" smtClean="0"/>
              <a:t>Hypokalaemia</a:t>
            </a:r>
            <a:r>
              <a:rPr lang="en-US" dirty="0" smtClean="0"/>
              <a:t> has been reported commonly in patients receiving thiopental infusions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Factors determining outcome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Severity of injury </a:t>
            </a:r>
          </a:p>
          <a:p>
            <a:r>
              <a:rPr lang="en-US" dirty="0" smtClean="0"/>
              <a:t>The correct pre-hospital and in-hospital treatment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A) Pharmaceutical</a:t>
            </a:r>
          </a:p>
          <a:p>
            <a:pPr>
              <a:buNone/>
            </a:pPr>
            <a:r>
              <a:rPr lang="en-US" b="1" dirty="0" err="1" smtClean="0"/>
              <a:t>Hyperosmotic</a:t>
            </a:r>
            <a:r>
              <a:rPr lang="en-US" b="1" dirty="0" smtClean="0"/>
              <a:t> treatment</a:t>
            </a:r>
          </a:p>
          <a:p>
            <a:r>
              <a:rPr lang="en-US" b="1" dirty="0" err="1" smtClean="0"/>
              <a:t>Mannitol</a:t>
            </a:r>
            <a:r>
              <a:rPr lang="en-US" dirty="0" smtClean="0"/>
              <a:t> : is effective  at doses of 0.25 – 1 g/kg. Administration in bolus doses is more effective than continuous infusion</a:t>
            </a:r>
          </a:p>
          <a:p>
            <a:r>
              <a:rPr lang="en-US" b="1" dirty="0" smtClean="0"/>
              <a:t>Hypertonic saline </a:t>
            </a:r>
            <a:r>
              <a:rPr lang="en-US" dirty="0" smtClean="0"/>
              <a:t>(7.5%)</a:t>
            </a:r>
          </a:p>
          <a:p>
            <a:pPr>
              <a:buNone/>
            </a:pPr>
            <a:r>
              <a:rPr lang="en-US" dirty="0" smtClean="0"/>
              <a:t>    Osmotic action -&gt; mobilization of water in an intact blood-brain barrier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B) Non-pharmaceutical 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67544" y="1844824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Prophylactic hypothermia</a:t>
            </a:r>
          </a:p>
          <a:p>
            <a:r>
              <a:rPr lang="en-US" dirty="0" smtClean="0"/>
              <a:t>Discuss appropriate method of cooling with medical team </a:t>
            </a:r>
          </a:p>
          <a:p>
            <a:r>
              <a:rPr lang="en-US" dirty="0" smtClean="0"/>
              <a:t>• To maintain </a:t>
            </a:r>
            <a:r>
              <a:rPr lang="en-US" dirty="0" err="1" smtClean="0"/>
              <a:t>normothermia</a:t>
            </a:r>
            <a:r>
              <a:rPr lang="en-US" dirty="0" smtClean="0"/>
              <a:t> an antipyretic e.g. </a:t>
            </a:r>
            <a:r>
              <a:rPr lang="en-US" dirty="0" err="1" smtClean="0"/>
              <a:t>paracetamol</a:t>
            </a:r>
            <a:r>
              <a:rPr lang="en-US" dirty="0" smtClean="0"/>
              <a:t> ± patient exposure may be sufficient</a:t>
            </a:r>
          </a:p>
          <a:p>
            <a:r>
              <a:rPr lang="en-US" dirty="0" smtClean="0"/>
              <a:t> • Pyrexia should be aggressively managed – if passive measures ineffective then active cooling should be instigated</a:t>
            </a:r>
          </a:p>
          <a:p>
            <a:r>
              <a:rPr lang="en-US" dirty="0" smtClean="0"/>
              <a:t> • Surface cooling pads (Arctic Sun) are first-line at RSCH</a:t>
            </a:r>
          </a:p>
          <a:p>
            <a:r>
              <a:rPr lang="en-US" dirty="0" smtClean="0"/>
              <a:t> • Shivering should be avoided as it increases oxygen consumption through aerobic muscle activity  </a:t>
            </a:r>
          </a:p>
          <a:p>
            <a:r>
              <a:rPr lang="en-US" dirty="0" smtClean="0"/>
              <a:t>• If inducing hypothermia, insulin resistance may develop. Monitor Blood glucose 1-2hourly and commence variable rate insulin infusion if indicated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B) Non-pharmaceutical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Position </a:t>
            </a:r>
          </a:p>
          <a:p>
            <a:r>
              <a:rPr lang="en-US" dirty="0" smtClean="0"/>
              <a:t>Avoid venous congestion </a:t>
            </a:r>
          </a:p>
          <a:p>
            <a:r>
              <a:rPr lang="en-US" dirty="0" smtClean="0"/>
              <a:t> Nurse 30o head up unless contraindicated (caution: ensure this does not compromise CPP). If spine not cleared tilt bed 30o head up.</a:t>
            </a:r>
          </a:p>
          <a:p>
            <a:pPr>
              <a:buNone/>
            </a:pPr>
            <a:r>
              <a:rPr lang="en-US" dirty="0" smtClean="0"/>
              <a:t> • Head and neck in neutral alignment with no neck flexion.</a:t>
            </a:r>
          </a:p>
          <a:p>
            <a:pPr>
              <a:buNone/>
            </a:pPr>
            <a:r>
              <a:rPr lang="en-US" dirty="0" smtClean="0"/>
              <a:t> • Avoid excessive hip flexion &gt; 90 degrees.</a:t>
            </a:r>
          </a:p>
          <a:p>
            <a:pPr>
              <a:buNone/>
            </a:pPr>
            <a:r>
              <a:rPr lang="en-US" dirty="0" smtClean="0"/>
              <a:t> • Turn and reposition patient with caution. Use a minimum of 3 staff to maintain head and neck in neutral alignment when turning or repositioning.</a:t>
            </a:r>
          </a:p>
          <a:p>
            <a:pPr>
              <a:buNone/>
            </a:pPr>
            <a:r>
              <a:rPr lang="en-US" dirty="0" smtClean="0"/>
              <a:t> • Jugular vein compression can be seen as an increase in mean ICP and an increase in ICP waveform amplitude, mainly P2 and P3 </a:t>
            </a:r>
          </a:p>
          <a:p>
            <a:pPr>
              <a:buNone/>
            </a:pPr>
            <a:r>
              <a:rPr lang="en-US" dirty="0" smtClean="0"/>
              <a:t>• If patient unconscious and cervical spine needs clearance follow unit protocol</a:t>
            </a:r>
          </a:p>
          <a:p>
            <a:pPr>
              <a:buNone/>
            </a:pPr>
            <a:r>
              <a:rPr lang="en-US" dirty="0" smtClean="0"/>
              <a:t> • If cervical spine fracture confirmed, management is dictated by the precise nature of the injury and its stability – position according to instructions from neurosurgical team or </a:t>
            </a:r>
            <a:r>
              <a:rPr lang="en-US" dirty="0" err="1" smtClean="0"/>
              <a:t>orthopaedic</a:t>
            </a:r>
            <a:r>
              <a:rPr lang="en-US" dirty="0" smtClean="0"/>
              <a:t> surgeons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B) Non-pharmaceutical</a:t>
            </a:r>
          </a:p>
          <a:p>
            <a:pPr>
              <a:buNone/>
            </a:pPr>
            <a:r>
              <a:rPr lang="en-US" b="1" dirty="0" smtClean="0"/>
              <a:t> Hyperventilation</a:t>
            </a:r>
          </a:p>
          <a:p>
            <a:endParaRPr lang="en-US" dirty="0" smtClean="0"/>
          </a:p>
          <a:p>
            <a:r>
              <a:rPr lang="en-US" dirty="0" smtClean="0"/>
              <a:t>Avoid reducing PaCO2 &lt; 4.3 </a:t>
            </a:r>
            <a:r>
              <a:rPr lang="en-US" dirty="0" err="1" smtClean="0"/>
              <a:t>kPa</a:t>
            </a:r>
            <a:r>
              <a:rPr lang="en-US" dirty="0" smtClean="0"/>
              <a:t> if PbtO2 is not measured, except in critical situations.</a:t>
            </a:r>
          </a:p>
          <a:p>
            <a:r>
              <a:rPr lang="en-US" dirty="0" smtClean="0"/>
              <a:t> Avoid routinely PaCO2 &lt; 4.0 </a:t>
            </a:r>
            <a:r>
              <a:rPr lang="en-US" dirty="0" err="1" smtClean="0"/>
              <a:t>kPa</a:t>
            </a:r>
            <a:r>
              <a:rPr lang="en-US" dirty="0" smtClean="0"/>
              <a:t>; this may be needed in an emergency to “buy time” (e.g. prior to theatre or CT scan), but in these instances the patient must be on 100% O2. The decision to reduce PaCO2 to &lt; 4.0 </a:t>
            </a:r>
            <a:r>
              <a:rPr lang="en-US" dirty="0" err="1" smtClean="0"/>
              <a:t>kPa</a:t>
            </a:r>
            <a:r>
              <a:rPr lang="en-US" dirty="0" smtClean="0"/>
              <a:t> must be discussed with a consultant (1kpa x 7.5</a:t>
            </a:r>
            <a:r>
              <a:rPr lang="el-GR" dirty="0" smtClean="0"/>
              <a:t>=</a:t>
            </a:r>
            <a:r>
              <a:rPr lang="en-US" dirty="0" smtClean="0"/>
              <a:t> mmHg)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Treatment of intracranial hypertension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C) Surgical treatment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Decompressive</a:t>
            </a:r>
            <a:r>
              <a:rPr lang="en-US" b="1" dirty="0" smtClean="0"/>
              <a:t> </a:t>
            </a:r>
            <a:r>
              <a:rPr lang="en-US" b="1" dirty="0" err="1" smtClean="0"/>
              <a:t>craniectomy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 the surgical removal of a portion of the skull (unilateral or </a:t>
            </a:r>
            <a:r>
              <a:rPr lang="en-US" dirty="0" err="1" smtClean="0"/>
              <a:t>bifrontal</a:t>
            </a:r>
            <a:r>
              <a:rPr lang="en-US" dirty="0" smtClean="0"/>
              <a:t>), may be performed to relieve elevated intracranial pressure. The role of this therapy remains controversial </a:t>
            </a:r>
          </a:p>
          <a:p>
            <a:pPr>
              <a:buNone/>
            </a:pPr>
            <a:r>
              <a:rPr lang="en-US" dirty="0" smtClean="0"/>
              <a:t>• In the first large </a:t>
            </a:r>
            <a:r>
              <a:rPr lang="en-US" dirty="0" err="1" smtClean="0"/>
              <a:t>randomised</a:t>
            </a:r>
            <a:r>
              <a:rPr lang="en-US" dirty="0" smtClean="0"/>
              <a:t> trial, in 2011 the DECRA trial showed no benefit from </a:t>
            </a:r>
            <a:r>
              <a:rPr lang="en-US" dirty="0" err="1" smtClean="0"/>
              <a:t>bifrontal</a:t>
            </a:r>
            <a:r>
              <a:rPr lang="en-US" dirty="0" smtClean="0"/>
              <a:t> surgical </a:t>
            </a:r>
            <a:r>
              <a:rPr lang="en-US" dirty="0" err="1" smtClean="0"/>
              <a:t>decompressive</a:t>
            </a:r>
            <a:r>
              <a:rPr lang="en-US" dirty="0" smtClean="0"/>
              <a:t> </a:t>
            </a:r>
            <a:r>
              <a:rPr lang="en-US" dirty="0" err="1" smtClean="0"/>
              <a:t>craniectomy</a:t>
            </a:r>
            <a:r>
              <a:rPr lang="en-US" dirty="0" smtClean="0"/>
              <a:t> to reduce intracranial pressure, although the definition of refractory intracranial pressure elevation of &gt;20 mmHg for 15 minutes within a one hour period was called into question</a:t>
            </a:r>
          </a:p>
          <a:p>
            <a:pPr>
              <a:buNone/>
            </a:pPr>
            <a:r>
              <a:rPr lang="en-US" dirty="0" smtClean="0"/>
              <a:t> • The subsequent </a:t>
            </a:r>
            <a:r>
              <a:rPr lang="en-US" dirty="0" err="1" smtClean="0"/>
              <a:t>RESCUEicp</a:t>
            </a:r>
            <a:r>
              <a:rPr lang="en-US" dirty="0" smtClean="0"/>
              <a:t> trial demonstrated better intracranial pressure control in the surgical group and lower mortality, but higher rates of vegetative state and severe disability in survivors </a:t>
            </a:r>
          </a:p>
          <a:p>
            <a:pPr>
              <a:buNone/>
            </a:pPr>
            <a:r>
              <a:rPr lang="en-US" dirty="0" smtClean="0"/>
              <a:t>• In view of these results, the decision to perform this procedure most be a consultant decision, which has involved the patient’s surrogates, focusing on the patient’s previously stated wishes and personal values</a:t>
            </a:r>
          </a:p>
          <a:p>
            <a:pPr>
              <a:buNone/>
            </a:pPr>
            <a:r>
              <a:rPr lang="en-US" dirty="0" smtClean="0"/>
              <a:t> • Emphasis that lifesaving procedures may not lead to a return to normal function is important, given the larger proportion of survivors with poor outcome in the surgical group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RESCUEicp</a:t>
            </a:r>
            <a:r>
              <a:rPr lang="en-US" b="1" dirty="0"/>
              <a:t> study</a:t>
            </a:r>
            <a:endParaRPr lang="el-GR" b="1" dirty="0"/>
          </a:p>
        </p:txBody>
      </p:sp>
      <p:pic>
        <p:nvPicPr>
          <p:cNvPr id="1026" name="Picture 2" descr="C:\Users\fflig\Desktop\Screen-Shot-2016-09-09-at-01.34.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7320" y="2249488"/>
            <a:ext cx="7289359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TBI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Intravenous fluids</a:t>
            </a:r>
            <a:r>
              <a:rPr lang="en-US" dirty="0" smtClean="0"/>
              <a:t>: Fluid input: 2.5-3.0 </a:t>
            </a:r>
            <a:r>
              <a:rPr lang="en-US" dirty="0" err="1" smtClean="0"/>
              <a:t>litres</a:t>
            </a:r>
            <a:r>
              <a:rPr lang="en-US" dirty="0" smtClean="0"/>
              <a:t> / 24 hours initial target</a:t>
            </a:r>
          </a:p>
          <a:p>
            <a:r>
              <a:rPr lang="en-US" b="1" dirty="0" smtClean="0"/>
              <a:t>Renal</a:t>
            </a:r>
            <a:r>
              <a:rPr lang="en-US" dirty="0" smtClean="0"/>
              <a:t>: Urine output ~ 0.5-1 ml/kg/hr</a:t>
            </a:r>
          </a:p>
          <a:p>
            <a:r>
              <a:rPr lang="en-US" b="1" dirty="0" smtClean="0"/>
              <a:t>Avoid seizures</a:t>
            </a:r>
            <a:r>
              <a:rPr lang="en-US" dirty="0" smtClean="0"/>
              <a:t>: Antiepileptic treatment is indicated to reduce the incidence of early (&lt;7 days) seizures</a:t>
            </a:r>
          </a:p>
          <a:p>
            <a:r>
              <a:rPr lang="en-US" b="1" dirty="0" smtClean="0"/>
              <a:t>VTE Prophyla</a:t>
            </a:r>
            <a:r>
              <a:rPr lang="en-US" dirty="0" smtClean="0"/>
              <a:t>xis : mechanical </a:t>
            </a:r>
            <a:r>
              <a:rPr lang="en-US" dirty="0" err="1" smtClean="0"/>
              <a:t>thromboprophylaxis</a:t>
            </a:r>
            <a:r>
              <a:rPr lang="en-US" dirty="0" smtClean="0"/>
              <a:t>/ chemical </a:t>
            </a:r>
            <a:r>
              <a:rPr lang="en-US" dirty="0" err="1" smtClean="0"/>
              <a:t>thromboprophylaxis</a:t>
            </a:r>
            <a:r>
              <a:rPr lang="en-US" dirty="0" smtClean="0"/>
              <a:t> in patients at low risk of bleeding</a:t>
            </a:r>
          </a:p>
          <a:p>
            <a:r>
              <a:rPr lang="en-US" b="1" dirty="0" smtClean="0"/>
              <a:t>Nutrition</a:t>
            </a:r>
            <a:r>
              <a:rPr lang="en-US" dirty="0" smtClean="0"/>
              <a:t>: Early </a:t>
            </a:r>
            <a:r>
              <a:rPr lang="en-US" dirty="0" err="1" smtClean="0"/>
              <a:t>enteral</a:t>
            </a:r>
            <a:r>
              <a:rPr lang="en-US" dirty="0" smtClean="0"/>
              <a:t> feeding - aim to start within 24 hours of admission. Follow unit protocol for establishing </a:t>
            </a:r>
            <a:r>
              <a:rPr lang="en-US" dirty="0" err="1" smtClean="0"/>
              <a:t>enteral</a:t>
            </a:r>
            <a:r>
              <a:rPr lang="en-US" dirty="0" smtClean="0"/>
              <a:t> nutrition</a:t>
            </a:r>
          </a:p>
          <a:p>
            <a:r>
              <a:rPr lang="en-US" b="1" dirty="0" smtClean="0"/>
              <a:t>Control blood glucose</a:t>
            </a:r>
            <a:r>
              <a:rPr lang="en-US" dirty="0" smtClean="0"/>
              <a:t>: 140 ml/dl</a:t>
            </a:r>
          </a:p>
          <a:p>
            <a:r>
              <a:rPr lang="en-US" b="1" dirty="0" smtClean="0"/>
              <a:t>Infection Screen </a:t>
            </a:r>
            <a:r>
              <a:rPr lang="en-US" dirty="0" smtClean="0"/>
              <a:t>for infection and treat if indicated.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damage limitation </a:t>
            </a:r>
          </a:p>
          <a:p>
            <a:r>
              <a:rPr lang="en-US" dirty="0" smtClean="0"/>
              <a:t>prevention and correction of all adverse conditions that may lead to secondary damage </a:t>
            </a:r>
          </a:p>
          <a:p>
            <a:r>
              <a:rPr lang="en-US" dirty="0" smtClean="0"/>
              <a:t>good blood supply to the brain creation of an environment favorable for the regeneration of nerve cells, where this is possible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l-GR" dirty="0"/>
          </a:p>
        </p:txBody>
      </p:sp>
      <p:pic>
        <p:nvPicPr>
          <p:cNvPr id="4" name="Picture 2" descr="Microsoft PowerPoint Presentation slide Brain Theme, Brain, people, heart,  presentation png | PNGW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6842" y="2249488"/>
            <a:ext cx="777031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C:\Users\fflig\Desktop\gr3_l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460851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52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PATHOPHYSIOLOGY OF PRIMARY BRAIN INJURY</a:t>
            </a:r>
            <a:endParaRPr lang="el-GR" sz="3200" b="1" dirty="0">
              <a:latin typeface="Calibri" pitchFamily="34" charset="0"/>
            </a:endParaRPr>
          </a:p>
        </p:txBody>
      </p:sp>
      <p:pic>
        <p:nvPicPr>
          <p:cNvPr id="8" name="Picture 2" descr="C:\Users\Dimitra\Downloads\Screenshot 2022-05-07 at 19-02-17 445.pd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SECONDARY BRAIN INJURY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Secondary damage occurs after minutes to hours Includes: </a:t>
            </a:r>
            <a:r>
              <a:rPr lang="en-US" sz="2000" dirty="0" err="1" smtClean="0"/>
              <a:t>ischaemia</a:t>
            </a:r>
            <a:r>
              <a:rPr lang="en-US" sz="2000" dirty="0" smtClean="0"/>
              <a:t>, cerebral </a:t>
            </a:r>
            <a:r>
              <a:rPr lang="en-US" sz="2000" dirty="0" err="1" smtClean="0"/>
              <a:t>oedema</a:t>
            </a:r>
            <a:r>
              <a:rPr lang="en-US" sz="2000" dirty="0" smtClean="0"/>
              <a:t>, cerebral effusion, intracranial hypertension, </a:t>
            </a:r>
            <a:r>
              <a:rPr lang="en-US" sz="2000" dirty="0" err="1" smtClean="0"/>
              <a:t>haemorrhage</a:t>
            </a:r>
            <a:r>
              <a:rPr lang="en-US" sz="2000" dirty="0" smtClean="0"/>
              <a:t>, post-traumatic infections, seizures, vasospasm</a:t>
            </a:r>
          </a:p>
          <a:p>
            <a:r>
              <a:rPr lang="en-US" sz="2000" dirty="0" smtClean="0"/>
              <a:t> Brain injury is a "</a:t>
            </a:r>
            <a:r>
              <a:rPr lang="en-US" sz="2000" dirty="0" err="1" smtClean="0"/>
              <a:t>hyperdynamic</a:t>
            </a:r>
            <a:r>
              <a:rPr lang="en-US" sz="2000" dirty="0" smtClean="0"/>
              <a:t> condition" whose progression depends both on the initial brain injury and on the secondary lesions that develop.</a:t>
            </a:r>
          </a:p>
          <a:p>
            <a:r>
              <a:rPr lang="en-US" sz="2000" dirty="0" smtClean="0"/>
              <a:t>Secondary brain damage: hypoxemia, hypotension, </a:t>
            </a:r>
            <a:r>
              <a:rPr lang="en-US" sz="2000" dirty="0" err="1" smtClean="0"/>
              <a:t>hypercapnia</a:t>
            </a:r>
            <a:r>
              <a:rPr lang="en-US" sz="2000" dirty="0" smtClean="0"/>
              <a:t>, severe </a:t>
            </a:r>
            <a:r>
              <a:rPr lang="en-US" sz="2000" dirty="0" err="1" smtClean="0"/>
              <a:t>hypocapnia</a:t>
            </a:r>
            <a:r>
              <a:rPr lang="en-US" sz="2000" dirty="0" smtClean="0"/>
              <a:t>, hyper-</a:t>
            </a:r>
            <a:r>
              <a:rPr lang="en-US" sz="2000" dirty="0" err="1" smtClean="0"/>
              <a:t>hyponatremia</a:t>
            </a:r>
            <a:r>
              <a:rPr lang="en-US" sz="2000" dirty="0" smtClean="0"/>
              <a:t>, anemia, DIC, hyperpyrexia</a:t>
            </a:r>
          </a:p>
          <a:p>
            <a:r>
              <a:rPr lang="en-US" sz="2000" dirty="0" smtClean="0"/>
              <a:t> Prevention and immediate treatment of secondary conditions can improve the final outcome.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PATHOPHYSIOLOGY OF </a:t>
            </a:r>
            <a:r>
              <a:rPr lang="en-US" sz="2800" b="1" dirty="0" smtClean="0"/>
              <a:t>SECONDARY BRAIN INJURY</a:t>
            </a:r>
            <a:endParaRPr lang="el-GR" sz="2800" b="1" dirty="0">
              <a:latin typeface="Calibri" pitchFamily="34" charset="0"/>
            </a:endParaRPr>
          </a:p>
        </p:txBody>
      </p:sp>
      <p:pic>
        <p:nvPicPr>
          <p:cNvPr id="7" name="Picture 3" descr="C:\Users\Dimitra\Downloads\Screenshot 2022-05-07 at 18-40-18 445.pd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Cerebral blood flow</a:t>
            </a:r>
            <a:endParaRPr lang="el-GR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Blood flow to the brain: 50ml/100g/min </a:t>
            </a:r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04788" indent="-204788">
              <a:lnSpc>
                <a:spcPct val="150000"/>
              </a:lnSpc>
            </a:pPr>
            <a:r>
              <a:rPr lang="en-US" dirty="0" smtClean="0"/>
              <a:t>Total flow~750ml/min (15-20% CO)</a:t>
            </a:r>
          </a:p>
          <a:p>
            <a:pPr marL="204788" indent="-204788">
              <a:lnSpc>
                <a:spcPct val="150000"/>
              </a:lnSpc>
            </a:pPr>
            <a:r>
              <a:rPr lang="en-US" dirty="0" smtClean="0"/>
              <a:t>15-20ml/100g/min: </a:t>
            </a:r>
            <a:r>
              <a:rPr lang="en-US" dirty="0" err="1" smtClean="0"/>
              <a:t>isoelectric</a:t>
            </a:r>
            <a:r>
              <a:rPr lang="en-US" dirty="0" smtClean="0"/>
              <a:t> EEG </a:t>
            </a:r>
          </a:p>
          <a:p>
            <a:pPr marL="204788" indent="-204788">
              <a:lnSpc>
                <a:spcPct val="150000"/>
              </a:lnSpc>
            </a:pPr>
            <a:r>
              <a:rPr lang="en-US" dirty="0" smtClean="0"/>
              <a:t>&lt;10ml/100g/min: irreversible brain damage</a:t>
            </a:r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525</TotalTime>
  <Words>1951</Words>
  <Application>Microsoft Office PowerPoint</Application>
  <PresentationFormat>Προβολή στην οθόνη (4:3)</PresentationFormat>
  <Paragraphs>258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Αστικό</vt:lpstr>
      <vt:lpstr>Treatment of BRAIN TRAUMA in the ICU</vt:lpstr>
      <vt:lpstr>Treatment of BRAIN TRAUMA in the ICU/ REFERENS</vt:lpstr>
      <vt:lpstr>Epidemiologic data</vt:lpstr>
      <vt:lpstr>Factors determining outcome</vt:lpstr>
      <vt:lpstr>Διαφάνεια 5</vt:lpstr>
      <vt:lpstr>PATHOPHYSIOLOGY OF PRIMARY BRAIN INJURY</vt:lpstr>
      <vt:lpstr>SECONDARY BRAIN INJURY</vt:lpstr>
      <vt:lpstr>PATHOPHYSIOLOGY OF SECONDARY BRAIN INJURY</vt:lpstr>
      <vt:lpstr>Cerebral blood flow</vt:lpstr>
      <vt:lpstr>Regulation of cerebral blood flow</vt:lpstr>
      <vt:lpstr>1.Regulation of cerebral blood flow</vt:lpstr>
      <vt:lpstr>1.Regulation of cerebral blood flow</vt:lpstr>
      <vt:lpstr>2. Regulation of cerebral blood flow</vt:lpstr>
      <vt:lpstr>3.  Regulation of cerebral blood flow</vt:lpstr>
      <vt:lpstr>Blood gases</vt:lpstr>
      <vt:lpstr>ΕΓΚΕΦΑΛΙΚΗ ΑΙΜΑΤΙΚΗ ΡΟΗ-CBF</vt:lpstr>
      <vt:lpstr>Temperature</vt:lpstr>
      <vt:lpstr>Loss of CBF self-regulation</vt:lpstr>
      <vt:lpstr>ICP/VOLUME</vt:lpstr>
      <vt:lpstr> TBI</vt:lpstr>
      <vt:lpstr>Acute epidural hematoma</vt:lpstr>
      <vt:lpstr>Brain Contusions</vt:lpstr>
      <vt:lpstr>Primary diffuse lesions </vt:lpstr>
      <vt:lpstr>Primary diffuse lesions </vt:lpstr>
      <vt:lpstr>Diffuse cerebral edema</vt:lpstr>
      <vt:lpstr>GCS</vt:lpstr>
      <vt:lpstr>Treatment of SBI in the ICU</vt:lpstr>
      <vt:lpstr>Treatment of SBI in the ICU</vt:lpstr>
      <vt:lpstr>Treatment of SBI in the ICU</vt:lpstr>
      <vt:lpstr>Treatment of SBI in the ICU</vt:lpstr>
      <vt:lpstr>Treatment of SBI in the ICU</vt:lpstr>
      <vt:lpstr>Monitoring ICP</vt:lpstr>
      <vt:lpstr>Monitoring ICP</vt:lpstr>
      <vt:lpstr>Intracranial Pressure (ICP) Monitoring Complications</vt:lpstr>
      <vt:lpstr>Treatment of intracranial hypertension</vt:lpstr>
      <vt:lpstr>TBI CASE</vt:lpstr>
      <vt:lpstr>Treatment of intracranial hypertension</vt:lpstr>
      <vt:lpstr>Treatment of intracranial hypertension</vt:lpstr>
      <vt:lpstr>Treatment of intracranial hypertension</vt:lpstr>
      <vt:lpstr>Treatment of intracranial hypertension</vt:lpstr>
      <vt:lpstr>Treatment of intracranial hypertension</vt:lpstr>
      <vt:lpstr>Treatment of intracranial hypertension</vt:lpstr>
      <vt:lpstr>Treatment of intracranial hypertension</vt:lpstr>
      <vt:lpstr>Treatment of intracranial hypertension</vt:lpstr>
      <vt:lpstr>RESCUEicp study</vt:lpstr>
      <vt:lpstr>Treatment of TBI</vt:lpstr>
      <vt:lpstr>MESSAGES </vt:lpstr>
      <vt:lpstr>THANK YOU</vt:lpstr>
    </vt:vector>
  </TitlesOfParts>
  <Company>PGNP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fflig</dc:creator>
  <cp:lastModifiedBy>fflig</cp:lastModifiedBy>
  <cp:revision>43</cp:revision>
  <dcterms:created xsi:type="dcterms:W3CDTF">2023-03-27T10:28:46Z</dcterms:created>
  <dcterms:modified xsi:type="dcterms:W3CDTF">2024-01-09T15:40:17Z</dcterms:modified>
</cp:coreProperties>
</file>