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674" r:id="rId2"/>
    <p:sldId id="675" r:id="rId3"/>
    <p:sldId id="676" r:id="rId4"/>
    <p:sldId id="677" r:id="rId5"/>
    <p:sldId id="678" r:id="rId6"/>
    <p:sldId id="679" r:id="rId7"/>
    <p:sldId id="680" r:id="rId8"/>
    <p:sldId id="681" r:id="rId9"/>
    <p:sldId id="682" r:id="rId10"/>
    <p:sldId id="684" r:id="rId11"/>
  </p:sldIdLst>
  <p:sldSz cx="9144000" cy="6858000" type="screen4x3"/>
  <p:notesSz cx="6858000" cy="9710738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Φωτεινό στυλ 2 - Έμφαση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3170" autoAdjust="0"/>
  </p:normalViewPr>
  <p:slideViewPr>
    <p:cSldViewPr>
      <p:cViewPr varScale="1">
        <p:scale>
          <a:sx n="98" d="100"/>
          <a:sy n="98" d="100"/>
        </p:scale>
        <p:origin x="19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6D109B-79B5-4EC1-A04F-760CB0F5B415}" type="datetimeFigureOut">
              <a:rPr lang="en-GB"/>
              <a:pPr>
                <a:defRPr/>
              </a:pPr>
              <a:t>23/10/2019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  <a:endParaRPr lang="en-GB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455200E-99FB-46FB-94A5-FA575C08C8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578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1536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7B19BE-ACBF-484D-BC6E-96449761D536}" type="slidenum">
              <a:rPr lang="en-GB"/>
              <a:pPr eaLnBrk="1" hangingPunct="1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19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2560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6C63DC-8FD5-4CD6-9482-12F961A53362}" type="slidenum">
              <a:rPr lang="el-GR"/>
              <a:pPr eaLnBrk="1" hangingPunct="1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147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638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16AA10-74E9-493B-B55A-DA70C77EA255}" type="slidenum">
              <a:rPr lang="el-GR"/>
              <a:pPr eaLnBrk="1" hangingPunct="1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371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741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163611-1692-41A6-91CB-3E01D5680CE3}" type="slidenum">
              <a:rPr lang="el-GR"/>
              <a:pPr eaLnBrk="1" hangingPunct="1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916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>
              <a:latin typeface="Arial" panose="020B0604020202020204" pitchFamily="34" charset="0"/>
            </a:endParaRPr>
          </a:p>
        </p:txBody>
      </p:sp>
      <p:sp>
        <p:nvSpPr>
          <p:cNvPr id="1843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3545C4-20BD-4AF3-AA49-59594D0CF0F2}" type="slidenum">
              <a:rPr lang="el-GR"/>
              <a:pPr eaLnBrk="1" hangingPunct="1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966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946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19E8A0-47D5-401E-8561-8230693DDA42}" type="slidenum">
              <a:rPr lang="el-GR"/>
              <a:pPr eaLnBrk="1" hangingPunct="1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847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048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EEFBE8-E9A8-4F1C-98EE-0063FA40BD18}" type="slidenum">
              <a:rPr lang="el-GR"/>
              <a:pPr eaLnBrk="1" hangingPunct="1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887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150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7F88F7-AC8D-4BD3-A182-C6202F27BBD6}" type="slidenum">
              <a:rPr lang="el-GR"/>
              <a:pPr eaLnBrk="1" hangingPunct="1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6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253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DF5B39-996E-422E-A4FC-B7A5EF8C2EEA}" type="slidenum">
              <a:rPr lang="el-GR"/>
              <a:pPr eaLnBrk="1" hangingPunct="1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905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8E5107-BCD2-4847-ABF1-3D50786B7D1C}" type="slidenum">
              <a:rPr lang="el-GR"/>
              <a:pPr eaLnBrk="1" hangingPunct="1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04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6520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01953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91563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5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619672" y="1583767"/>
            <a:ext cx="33843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8" name="2 - Θέση περιεχομένου"/>
          <p:cNvSpPr>
            <a:spLocks noGrp="1"/>
          </p:cNvSpPr>
          <p:nvPr>
            <p:ph sz="half" idx="13"/>
          </p:nvPr>
        </p:nvSpPr>
        <p:spPr>
          <a:xfrm>
            <a:off x="5220072" y="1583767"/>
            <a:ext cx="33843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54741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0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7826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49494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1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91819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3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49733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9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29947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10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4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1571625" y="6510338"/>
            <a:ext cx="9366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2C307E22-D148-4DB2-8E8E-E6D906863996}" type="datetime1">
              <a:rPr lang="el-GR" altLang="en-US" sz="900" smtClean="0">
                <a:solidFill>
                  <a:srgbClr val="7F7F7F"/>
                </a:solidFill>
                <a:latin typeface="Calibri" panose="020F0502020204030204" pitchFamily="34" charset="0"/>
              </a:rPr>
              <a:pPr algn="ctr" eaLnBrk="1" hangingPunct="1">
                <a:defRPr/>
              </a:pPr>
              <a:t>23/10/2019</a:t>
            </a:fld>
            <a:endParaRPr lang="el-GR" altLang="en-US" sz="9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2301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87714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pic>
        <p:nvPicPr>
          <p:cNvPr id="1028" name="Picture 2" descr="D:\PhD Files\ecedu.voulgari.gr\archive\icte_logo_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0" r:id="rId2"/>
    <p:sldLayoutId id="2147483755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56" r:id="rId9"/>
    <p:sldLayoutId id="2147483757" r:id="rId10"/>
    <p:sldLayoutId id="2147483758" r:id="rId11"/>
    <p:sldLayoutId id="21474837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- Υπότιτλος"/>
          <p:cNvSpPr>
            <a:spLocks noGrp="1"/>
          </p:cNvSpPr>
          <p:nvPr>
            <p:ph type="subTitle" idx="1"/>
          </p:nvPr>
        </p:nvSpPr>
        <p:spPr>
          <a:xfrm>
            <a:off x="900113" y="4005263"/>
            <a:ext cx="7405687" cy="2016125"/>
          </a:xfrm>
        </p:spPr>
        <p:txBody>
          <a:bodyPr/>
          <a:lstStyle/>
          <a:p>
            <a:r>
              <a:rPr lang="el-GR" sz="320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Οδηγίες παρουσίασης διδακτικής παρέμβασης</a:t>
            </a:r>
          </a:p>
          <a:p>
            <a:endParaRPr lang="el-GR" sz="320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837768" y="1556792"/>
            <a:ext cx="7406640" cy="2088232"/>
          </a:xfrm>
          <a:solidFill>
            <a:srgbClr val="BEE395"/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l-GR" dirty="0" smtClean="0">
                <a:solidFill>
                  <a:srgbClr val="11488B"/>
                </a:solidFill>
              </a:rPr>
              <a:t>Διδακτική Δραστηριότητα</a:t>
            </a:r>
            <a:endParaRPr lang="el-GR" dirty="0">
              <a:solidFill>
                <a:srgbClr val="1148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9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2800" smtClean="0">
                <a:solidFill>
                  <a:srgbClr val="11488B"/>
                </a:solidFill>
              </a:rPr>
              <a:t>Αν χρειαστεί μπορείτε να προσθέσετε επί πλέον διαφάνειες</a:t>
            </a:r>
          </a:p>
        </p:txBody>
      </p:sp>
    </p:spTree>
    <p:extLst>
      <p:ext uri="{BB962C8B-B14F-4D97-AF65-F5344CB8AC3E}">
        <p14:creationId xmlns:p14="http://schemas.microsoft.com/office/powerpoint/2010/main" val="396278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Τίτλος Διδακτικής Δραστηριότητας</a:t>
            </a:r>
            <a:endParaRPr lang="en-GB" sz="2800" dirty="0" smtClean="0">
              <a:solidFill>
                <a:srgbClr val="1148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350" y="4560888"/>
            <a:ext cx="7667625" cy="1263650"/>
          </a:xfrm>
        </p:spPr>
        <p:txBody>
          <a:bodyPr anchor="ctr">
            <a:spAutoFit/>
          </a:bodyPr>
          <a:lstStyle/>
          <a:p>
            <a:pPr algn="r" eaLnBrk="1" hangingPunct="1">
              <a:lnSpc>
                <a:spcPct val="50000"/>
              </a:lnSpc>
            </a:pPr>
            <a:r>
              <a:rPr lang="el-GR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Όνομα Εκπαιδευτικού</a:t>
            </a:r>
            <a:r>
              <a:rPr lang="en-US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r" eaLnBrk="1" hangingPunct="1">
              <a:lnSpc>
                <a:spcPct val="50000"/>
              </a:lnSpc>
            </a:pPr>
            <a:endParaRPr lang="el-GR" sz="900" b="1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Σχολείο</a:t>
            </a:r>
            <a:r>
              <a:rPr lang="en-US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r" eaLnBrk="1" hangingPunct="1">
              <a:lnSpc>
                <a:spcPct val="50000"/>
              </a:lnSpc>
            </a:pPr>
            <a:endParaRPr lang="el-GR" sz="900" b="1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Τάξη</a:t>
            </a:r>
            <a:r>
              <a:rPr lang="en-US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r" eaLnBrk="1" hangingPunct="1">
              <a:lnSpc>
                <a:spcPct val="50000"/>
              </a:lnSpc>
            </a:pPr>
            <a:endParaRPr lang="en-US" sz="900" b="1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Αριθμός Μαθητών</a:t>
            </a:r>
            <a:r>
              <a:rPr lang="en-US" sz="22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GB" sz="2200" b="1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70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071938" cy="4572000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el-GR" sz="2400" b="1" smtClean="0">
                <a:solidFill>
                  <a:srgbClr val="11488B"/>
                </a:solidFill>
              </a:rPr>
              <a:t>Γνωστικό  Αντικείμενο</a:t>
            </a:r>
            <a:r>
              <a:rPr lang="el-GR" sz="2400" smtClean="0">
                <a:solidFill>
                  <a:srgbClr val="11488B"/>
                </a:solidFill>
              </a:rPr>
              <a:t>:</a:t>
            </a:r>
          </a:p>
          <a:p>
            <a:pPr algn="r" eaLnBrk="1" hangingPunct="1">
              <a:buFontTx/>
              <a:buNone/>
            </a:pPr>
            <a:endParaRPr lang="el-GR" sz="2400" smtClean="0"/>
          </a:p>
          <a:p>
            <a:pPr algn="r" eaLnBrk="1" hangingPunct="1">
              <a:buFontTx/>
              <a:buNone/>
            </a:pPr>
            <a:r>
              <a:rPr lang="el-GR" sz="2400" b="1" smtClean="0">
                <a:solidFill>
                  <a:srgbClr val="11488B"/>
                </a:solidFill>
              </a:rPr>
              <a:t>Διάρκεια:</a:t>
            </a:r>
          </a:p>
          <a:p>
            <a:pPr algn="r" eaLnBrk="1" hangingPunct="1">
              <a:buFontTx/>
              <a:buNone/>
            </a:pPr>
            <a:endParaRPr lang="el-GR" sz="2400" b="1" smtClean="0"/>
          </a:p>
          <a:p>
            <a:pPr algn="r" eaLnBrk="1" hangingPunct="1">
              <a:buFontTx/>
              <a:buNone/>
            </a:pPr>
            <a:r>
              <a:rPr lang="el-GR" sz="2400" b="1" smtClean="0">
                <a:solidFill>
                  <a:srgbClr val="11488B"/>
                </a:solidFill>
              </a:rPr>
              <a:t>Είδος Δραστηριότητας/ων</a:t>
            </a:r>
          </a:p>
          <a:p>
            <a:pPr algn="r" eaLnBrk="1" hangingPunct="1">
              <a:buFontTx/>
              <a:buNone/>
            </a:pPr>
            <a:r>
              <a:rPr lang="el-GR" sz="2400" smtClean="0"/>
              <a:t/>
            </a:r>
            <a:br>
              <a:rPr lang="el-GR" sz="2400" smtClean="0"/>
            </a:br>
            <a:endParaRPr lang="el-GR" sz="2400" smtClean="0"/>
          </a:p>
          <a:p>
            <a:pPr algn="r" eaLnBrk="1" hangingPunct="1">
              <a:buFontTx/>
              <a:buNone/>
            </a:pPr>
            <a:endParaRPr lang="el-GR" sz="2400" smtClean="0"/>
          </a:p>
          <a:p>
            <a:pPr algn="r" eaLnBrk="1" hangingPunct="1">
              <a:buFontTx/>
              <a:buNone/>
            </a:pPr>
            <a:endParaRPr lang="el-GR" sz="2400" smtClean="0"/>
          </a:p>
          <a:p>
            <a:pPr algn="r" eaLnBrk="1" hangingPunct="1">
              <a:buFontTx/>
              <a:buNone/>
            </a:pPr>
            <a:endParaRPr lang="el-GR" sz="2400" smtClean="0"/>
          </a:p>
          <a:p>
            <a:pPr algn="r" eaLnBrk="1" hangingPunct="1">
              <a:buFontTx/>
              <a:buNone/>
            </a:pPr>
            <a:endParaRPr lang="en-GB" sz="240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071938" y="1143000"/>
            <a:ext cx="4691062" cy="4572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>
              <a:buFontTx/>
              <a:buNone/>
            </a:pPr>
            <a:r>
              <a:rPr lang="el-GR" sz="2400" smtClean="0"/>
              <a:t>(Ποιο το αντικείμενο διδασκαλίας;)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>
              <a:buFontTx/>
              <a:buNone/>
            </a:pPr>
            <a:r>
              <a:rPr lang="el-GR" sz="2400" smtClean="0"/>
              <a:t>(Ώρες)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sz="2000" smtClean="0"/>
              <a:t>(Ψυχολογικής και Γνωστικής προετοιμασίας, Διδασκαλίας – Εμπέδωσης – Γενίκευσης – Αξιολόγησης του Γνωστ. Αντικειμένου – Μεταγνωστική Δραστηριότητα) 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>
              <a:buFontTx/>
              <a:buNone/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420908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" y="1619250"/>
            <a:ext cx="6977063" cy="4572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l-GR" sz="2000" smtClean="0"/>
              <a:t>Διατυπώστε τους στόχους της διδ. δραστηριότητας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sz="2000" smtClean="0"/>
              <a:t>Γνωστικοί: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sz="2000" smtClean="0"/>
              <a:t>ΤΠΕ: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sz="2000" smtClean="0"/>
              <a:t>Μαθησιακή Διαδικασία:</a:t>
            </a:r>
            <a:endParaRPr lang="en-GB" sz="2000" smtClean="0"/>
          </a:p>
        </p:txBody>
      </p:sp>
      <p:sp>
        <p:nvSpPr>
          <p:cNvPr id="6147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Στόχοι</a:t>
            </a:r>
          </a:p>
        </p:txBody>
      </p:sp>
    </p:spTree>
    <p:extLst>
      <p:ext uri="{BB962C8B-B14F-4D97-AF65-F5344CB8AC3E}">
        <p14:creationId xmlns:p14="http://schemas.microsoft.com/office/powerpoint/2010/main" val="203072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" y="1619250"/>
            <a:ext cx="6977063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2000" smtClean="0"/>
              <a:t>Ποιο/ά λογισμικό/ά χρησιμοποιήσατε;</a:t>
            </a:r>
          </a:p>
          <a:p>
            <a:pPr eaLnBrk="1" hangingPunct="1">
              <a:buFontTx/>
              <a:buNone/>
            </a:pPr>
            <a:r>
              <a:rPr lang="el-GR" sz="2000" smtClean="0"/>
              <a:t>Σε ποια κατηγορία ανήκει/ουν;</a:t>
            </a:r>
          </a:p>
          <a:p>
            <a:pPr eaLnBrk="1" hangingPunct="1">
              <a:buFontTx/>
              <a:buNone/>
            </a:pPr>
            <a:endParaRPr lang="en-GB" sz="2000" smtClean="0"/>
          </a:p>
        </p:txBody>
      </p:sp>
      <p:sp>
        <p:nvSpPr>
          <p:cNvPr id="7171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Χρήση λογισμικών</a:t>
            </a:r>
          </a:p>
        </p:txBody>
      </p:sp>
    </p:spTree>
    <p:extLst>
      <p:ext uri="{BB962C8B-B14F-4D97-AF65-F5344CB8AC3E}">
        <p14:creationId xmlns:p14="http://schemas.microsoft.com/office/powerpoint/2010/main" val="394512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Διδακτικές Προσεγγίσεις</a:t>
            </a:r>
            <a:r>
              <a:rPr lang="el-GR" sz="3600" smtClean="0">
                <a:solidFill>
                  <a:srgbClr val="11488B"/>
                </a:solidFill>
              </a:rPr>
              <a:t/>
            </a:r>
            <a:br>
              <a:rPr lang="el-GR" sz="3600" smtClean="0">
                <a:solidFill>
                  <a:srgbClr val="11488B"/>
                </a:solidFill>
              </a:rPr>
            </a:br>
            <a:r>
              <a:rPr lang="el-GR" sz="2400" smtClean="0">
                <a:solidFill>
                  <a:srgbClr val="11488B"/>
                </a:solidFill>
              </a:rPr>
              <a:t>Θεωρητική - Μεθοδολογική Προσέγγιση</a:t>
            </a:r>
            <a:endParaRPr lang="en-GB" sz="2400" smtClean="0">
              <a:solidFill>
                <a:srgbClr val="11488B"/>
              </a:solidFill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000" smtClean="0"/>
              <a:t>Επιλογή διδακτικής στρατηγικής - Πώς προετοιμαστήκατε; </a:t>
            </a: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8771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1354137"/>
          </a:xfrm>
        </p:spPr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Το προτεινόμενο σενάριο διδασκαλίας της διδακτικής παρέμβασης/σύντομη περιγραφή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2000" smtClean="0"/>
              <a:t>Πώς οργανώσατε τα παιδιά; </a:t>
            </a:r>
          </a:p>
          <a:p>
            <a:pPr eaLnBrk="1" hangingPunct="1">
              <a:buFontTx/>
              <a:buNone/>
            </a:pPr>
            <a:r>
              <a:rPr lang="el-GR" sz="2000" smtClean="0"/>
              <a:t>Τι ζητήθηκε από τα παιδιά; </a:t>
            </a:r>
          </a:p>
          <a:p>
            <a:pPr eaLnBrk="1" hangingPunct="1">
              <a:buFontTx/>
              <a:buNone/>
            </a:pPr>
            <a:r>
              <a:rPr lang="el-GR" sz="2000" smtClean="0"/>
              <a:t>Ποια η υλικοτεχνική υποδομή;</a:t>
            </a: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375335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Παραδείγματα από την Εφαρμογή στην Τάξη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400" smtClean="0"/>
              <a:t>(βάλτε εδώ εικόνες/</a:t>
            </a:r>
            <a:r>
              <a:rPr lang="en-US" sz="2400" smtClean="0"/>
              <a:t>screenshots </a:t>
            </a:r>
            <a:r>
              <a:rPr lang="el-GR" sz="2400" smtClean="0"/>
              <a:t>από την εφαρμογή στην τάξη και από τη δουλειά των παιδιών – χρησιμοποιήστε περισσότερα </a:t>
            </a:r>
            <a:r>
              <a:rPr lang="en-US" sz="2400" smtClean="0"/>
              <a:t>slides </a:t>
            </a:r>
            <a:r>
              <a:rPr lang="el-GR" sz="2400" smtClean="0"/>
              <a:t>αν χρειάζεται)</a:t>
            </a: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424580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Σύγκριση / Προστιθέμενη Αξία χρήσης των ΤΠΕ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400" smtClean="0"/>
              <a:t>(πόσο διαφορετικό έγινε το μάθημα σε σχέση με το πώς θα γινόταν με τα συμβατικά μέσα διδασκαλίας;)</a:t>
            </a: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131516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ICTEGroup.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/>
        </a:ln>
      </a:spPr>
      <a:bodyPr/>
      <a:lstStyle>
        <a:defPPr algn="ctr" eaLnBrk="1" hangingPunct="1">
          <a:defRPr dirty="0">
            <a:latin typeface="Corbel" panose="020B0503020204020204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ICTEGroup.Gr</Template>
  <TotalTime>4967</TotalTime>
  <Words>188</Words>
  <Application>Microsoft Office PowerPoint</Application>
  <PresentationFormat>Προβολή στην οθόνη (4:3)</PresentationFormat>
  <Paragraphs>53</Paragraphs>
  <Slides>10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ICTEGroup.Gr</vt:lpstr>
      <vt:lpstr>Διδακτική Δραστηριότητα</vt:lpstr>
      <vt:lpstr>Τίτλος Διδακτικής Δραστηριότητας</vt:lpstr>
      <vt:lpstr>Παρουσίαση του PowerPoint</vt:lpstr>
      <vt:lpstr>Στόχοι</vt:lpstr>
      <vt:lpstr>Χρήση λογισμικών</vt:lpstr>
      <vt:lpstr>Διδακτικές Προσεγγίσεις Θεωρητική - Μεθοδολογική Προσέγγιση</vt:lpstr>
      <vt:lpstr>Το προτεινόμενο σενάριο διδασκαλίας της διδακτικής παρέμβασης/σύντομη περιγραφή</vt:lpstr>
      <vt:lpstr>Παραδείγματα από την Εφαρμογή στην Τάξη</vt:lpstr>
      <vt:lpstr>Σύγκριση / Προστιθέμενη Αξία χρήσης των ΤΠΕ</vt:lpstr>
      <vt:lpstr>Αν χρειαστεί μπορείτε να προσθέσετε επί πλέον διαφάνειες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Μελετώντας τη διεξαγωγή ενός ακαδημαϊκού μαθήματος με μικτό μοντέλο μάθησης υπό το πρίσμα της Θεωρίας της Δραστηριότητας     A. Φιλιππίδη1,2, Β. Κόμης1 afilippidi@upatras.gr, komis@upatras.gr    1 Τμήμα Επιστημών της Εκπαίδευσης και της Αγωγής στην Προσχολική Ηλικία, Πανεπιστήμιο Πατρών 2 Πρωτοβάθμια Εκπαίδευση</dc:title>
  <dc:creator>Andromahi</dc:creator>
  <cp:lastModifiedBy>Student</cp:lastModifiedBy>
  <cp:revision>203</cp:revision>
  <dcterms:created xsi:type="dcterms:W3CDTF">2016-03-25T17:32:18Z</dcterms:created>
  <dcterms:modified xsi:type="dcterms:W3CDTF">2019-10-23T15:26:21Z</dcterms:modified>
</cp:coreProperties>
</file>