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59" r:id="rId2"/>
    <p:sldId id="261" r:id="rId3"/>
    <p:sldId id="281" r:id="rId4"/>
    <p:sldId id="381" r:id="rId5"/>
    <p:sldId id="382" r:id="rId6"/>
    <p:sldId id="383" r:id="rId7"/>
    <p:sldId id="308" r:id="rId8"/>
    <p:sldId id="309" r:id="rId9"/>
    <p:sldId id="372" r:id="rId10"/>
    <p:sldId id="373" r:id="rId11"/>
    <p:sldId id="374" r:id="rId12"/>
    <p:sldId id="318" r:id="rId13"/>
    <p:sldId id="375" r:id="rId14"/>
    <p:sldId id="321" r:id="rId15"/>
    <p:sldId id="376" r:id="rId16"/>
    <p:sldId id="377" r:id="rId17"/>
    <p:sldId id="327" r:id="rId18"/>
    <p:sldId id="328" r:id="rId19"/>
    <p:sldId id="329" r:id="rId20"/>
    <p:sldId id="378" r:id="rId21"/>
    <p:sldId id="332" r:id="rId22"/>
    <p:sldId id="333" r:id="rId23"/>
    <p:sldId id="335" r:id="rId24"/>
    <p:sldId id="379" r:id="rId25"/>
    <p:sldId id="380" r:id="rId26"/>
    <p:sldId id="283" r:id="rId27"/>
    <p:sldId id="285" r:id="rId28"/>
    <p:sldId id="350" r:id="rId29"/>
    <p:sldId id="351" r:id="rId30"/>
    <p:sldId id="353" r:id="rId31"/>
    <p:sldId id="354" r:id="rId32"/>
    <p:sldId id="355" r:id="rId33"/>
    <p:sldId id="356" r:id="rId34"/>
    <p:sldId id="357" r:id="rId35"/>
    <p:sldId id="280" r:id="rId36"/>
    <p:sldId id="290" r:id="rId37"/>
    <p:sldId id="295" r:id="rId38"/>
    <p:sldId id="299" r:id="rId39"/>
    <p:sldId id="292" r:id="rId40"/>
    <p:sldId id="291" r:id="rId41"/>
    <p:sldId id="294" r:id="rId42"/>
    <p:sldId id="293" r:id="rId43"/>
    <p:sldId id="345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20" d="100"/>
          <a:sy n="120" d="100"/>
        </p:scale>
        <p:origin x="-14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4050-1F58-431F-AE50-C1B728F36F9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41F5F-75CB-430D-9FD7-9B740326B3C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04464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6669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4179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5" name="4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Τυπικές μεταμορφικές φάσεις πηλιτικών πετρωμάτων που μεταμορφώθηκαν σε μέτριες πιέσεις (τύπου Barrow)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Μεταμορφωμένων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pPr defTabSz="1300163"/>
            <a:r>
              <a:rPr lang="el-GR" sz="4000" dirty="0" smtClean="0">
                <a:latin typeface="+mn-lt"/>
                <a:cs typeface="Arial" pitchFamily="34" charset="0"/>
                <a:sym typeface="Arial" pitchFamily="34" charset="0"/>
              </a:rPr>
              <a:t>Η ζώνη του σταυρόλιθου</a:t>
            </a:r>
            <a:endParaRPr lang="el-GR" sz="4000" dirty="0"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714612" y="55721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49" name="Rectangle 148"/>
          <p:cNvSpPr/>
          <p:nvPr/>
        </p:nvSpPr>
        <p:spPr>
          <a:xfrm>
            <a:off x="323528" y="1052736"/>
            <a:ext cx="3168352" cy="3570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1600" dirty="0" smtClean="0"/>
              <a:t>AFM διάγραμμα για τη ζώνη του σταυρόλιθου (</a:t>
            </a:r>
            <a:r>
              <a:rPr lang="el-GR" sz="1600" dirty="0" err="1" smtClean="0"/>
              <a:t>αμφιβολιτική</a:t>
            </a:r>
            <a:r>
              <a:rPr lang="el-GR" sz="1600" dirty="0" smtClean="0"/>
              <a:t> φάση) που απεικονίζει την αλλαγή της τυπολογίας λόγων της τερματικής αντίδρασης του </a:t>
            </a:r>
            <a:r>
              <a:rPr lang="el-GR" sz="1600" dirty="0" err="1" smtClean="0"/>
              <a:t>χλωριτοειδούς</a:t>
            </a:r>
            <a:r>
              <a:rPr lang="el-GR" sz="1600" dirty="0" smtClean="0"/>
              <a:t>, με την οποία σχηματίζεται η </a:t>
            </a:r>
            <a:r>
              <a:rPr lang="el-GR" sz="1600" dirty="0" err="1" smtClean="0"/>
              <a:t>παραγένεση</a:t>
            </a:r>
            <a:r>
              <a:rPr lang="el-GR" sz="1600" dirty="0" smtClean="0"/>
              <a:t> του τριγώνου γρανάτης- </a:t>
            </a:r>
            <a:r>
              <a:rPr lang="el-GR" sz="1600" dirty="0" err="1" smtClean="0"/>
              <a:t>σταυρολιθος</a:t>
            </a:r>
            <a:r>
              <a:rPr lang="el-GR" sz="1600" dirty="0" smtClean="0"/>
              <a:t>- </a:t>
            </a:r>
            <a:r>
              <a:rPr lang="el-GR" sz="1600" dirty="0" err="1" smtClean="0"/>
              <a:t>χλωρίτης</a:t>
            </a:r>
            <a:r>
              <a:rPr lang="el-GR" sz="1600" dirty="0" smtClean="0"/>
              <a:t>, εις βάρος του </a:t>
            </a:r>
            <a:r>
              <a:rPr lang="el-GR" sz="1600" dirty="0" err="1" smtClean="0"/>
              <a:t>χλωριτοειδούς</a:t>
            </a:r>
            <a:r>
              <a:rPr lang="el-GR" sz="1600" dirty="0" smtClean="0"/>
              <a:t>.  </a:t>
            </a:r>
          </a:p>
          <a:p>
            <a:pPr marL="266700" indent="-266700">
              <a:buClr>
                <a:schemeClr val="tx1"/>
              </a:buClr>
              <a:buFont typeface="Wingdings" pitchFamily="2" charset="2"/>
              <a:buChar char="Ø"/>
              <a:tabLst>
                <a:tab pos="261938" algn="l"/>
              </a:tabLst>
            </a:pPr>
            <a:r>
              <a:rPr lang="el-GR" sz="1600" dirty="0" smtClean="0"/>
              <a:t>Σε υψηλότερες Τ, το τρίγωνο </a:t>
            </a:r>
            <a:r>
              <a:rPr lang="en-US" sz="1600" dirty="0" err="1" smtClean="0"/>
              <a:t>Cld-Grt-Chl</a:t>
            </a:r>
            <a:r>
              <a:rPr lang="en-US" sz="1600" dirty="0" smtClean="0"/>
              <a:t> </a:t>
            </a:r>
            <a:r>
              <a:rPr lang="el-GR" sz="1600" dirty="0" smtClean="0"/>
              <a:t>μικραίνει και μετακινείται προς το Μ λόγω της αντίδρασης</a:t>
            </a:r>
            <a:r>
              <a:rPr lang="en-US" sz="1600" dirty="0" smtClean="0"/>
              <a:t> (12)</a:t>
            </a:r>
            <a:endParaRPr lang="el-GR" sz="1600" dirty="0" smtClean="0"/>
          </a:p>
        </p:txBody>
      </p:sp>
      <p:grpSp>
        <p:nvGrpSpPr>
          <p:cNvPr id="123" name="Group 122" descr="Εικόνα 17: Διάγραμμα AFM για τη ζώνη του σταυρολίθου (τερματική αντίδραση χλωριτοειδούς)"/>
          <p:cNvGrpSpPr/>
          <p:nvPr/>
        </p:nvGrpSpPr>
        <p:grpSpPr>
          <a:xfrm>
            <a:off x="3554840" y="980728"/>
            <a:ext cx="4608512" cy="4398211"/>
            <a:chOff x="3554840" y="980728"/>
            <a:chExt cx="4608512" cy="4398211"/>
          </a:xfrm>
        </p:grpSpPr>
        <p:sp>
          <p:nvSpPr>
            <p:cNvPr id="92" name="Freeform 91"/>
            <p:cNvSpPr/>
            <p:nvPr/>
          </p:nvSpPr>
          <p:spPr bwMode="auto">
            <a:xfrm>
              <a:off x="5315087" y="2428750"/>
              <a:ext cx="690350" cy="1319121"/>
            </a:xfrm>
            <a:custGeom>
              <a:avLst/>
              <a:gdLst>
                <a:gd name="connsiteX0" fmla="*/ 279780 w 750627"/>
                <a:gd name="connsiteY0" fmla="*/ 0 h 1262418"/>
                <a:gd name="connsiteX1" fmla="*/ 177421 w 750627"/>
                <a:gd name="connsiteY1" fmla="*/ 27296 h 1262418"/>
                <a:gd name="connsiteX2" fmla="*/ 129654 w 750627"/>
                <a:gd name="connsiteY2" fmla="*/ 102358 h 1262418"/>
                <a:gd name="connsiteX3" fmla="*/ 75063 w 750627"/>
                <a:gd name="connsiteY3" fmla="*/ 197893 h 1262418"/>
                <a:gd name="connsiteX4" fmla="*/ 0 w 750627"/>
                <a:gd name="connsiteY4" fmla="*/ 388961 h 1262418"/>
                <a:gd name="connsiteX5" fmla="*/ 13648 w 750627"/>
                <a:gd name="connsiteY5" fmla="*/ 655093 h 1262418"/>
                <a:gd name="connsiteX6" fmla="*/ 54592 w 750627"/>
                <a:gd name="connsiteY6" fmla="*/ 784746 h 1262418"/>
                <a:gd name="connsiteX7" fmla="*/ 75063 w 750627"/>
                <a:gd name="connsiteY7" fmla="*/ 968991 h 1262418"/>
                <a:gd name="connsiteX8" fmla="*/ 102359 w 750627"/>
                <a:gd name="connsiteY8" fmla="*/ 1044054 h 1262418"/>
                <a:gd name="connsiteX9" fmla="*/ 184245 w 750627"/>
                <a:gd name="connsiteY9" fmla="*/ 1180532 h 1262418"/>
                <a:gd name="connsiteX10" fmla="*/ 307075 w 750627"/>
                <a:gd name="connsiteY10" fmla="*/ 1228299 h 1262418"/>
                <a:gd name="connsiteX11" fmla="*/ 464024 w 750627"/>
                <a:gd name="connsiteY11" fmla="*/ 1262418 h 1262418"/>
                <a:gd name="connsiteX12" fmla="*/ 586854 w 750627"/>
                <a:gd name="connsiteY12" fmla="*/ 1241946 h 1262418"/>
                <a:gd name="connsiteX13" fmla="*/ 668741 w 750627"/>
                <a:gd name="connsiteY13" fmla="*/ 1125941 h 1262418"/>
                <a:gd name="connsiteX14" fmla="*/ 736980 w 750627"/>
                <a:gd name="connsiteY14" fmla="*/ 1030406 h 1262418"/>
                <a:gd name="connsiteX15" fmla="*/ 750627 w 750627"/>
                <a:gd name="connsiteY15" fmla="*/ 893929 h 1262418"/>
                <a:gd name="connsiteX16" fmla="*/ 750627 w 750627"/>
                <a:gd name="connsiteY16" fmla="*/ 723332 h 1262418"/>
                <a:gd name="connsiteX17" fmla="*/ 661917 w 750627"/>
                <a:gd name="connsiteY17" fmla="*/ 586854 h 1262418"/>
                <a:gd name="connsiteX18" fmla="*/ 641445 w 750627"/>
                <a:gd name="connsiteY18" fmla="*/ 498143 h 1262418"/>
                <a:gd name="connsiteX19" fmla="*/ 607326 w 750627"/>
                <a:gd name="connsiteY19" fmla="*/ 368490 h 1262418"/>
                <a:gd name="connsiteX20" fmla="*/ 491320 w 750627"/>
                <a:gd name="connsiteY20" fmla="*/ 211541 h 1262418"/>
                <a:gd name="connsiteX21" fmla="*/ 436729 w 750627"/>
                <a:gd name="connsiteY21" fmla="*/ 109182 h 1262418"/>
                <a:gd name="connsiteX22" fmla="*/ 388962 w 750627"/>
                <a:gd name="connsiteY22" fmla="*/ 40943 h 1262418"/>
                <a:gd name="connsiteX23" fmla="*/ 279780 w 750627"/>
                <a:gd name="connsiteY23" fmla="*/ 0 h 1262418"/>
                <a:gd name="connsiteX0" fmla="*/ 279780 w 765412"/>
                <a:gd name="connsiteY0" fmla="*/ 0 h 1262418"/>
                <a:gd name="connsiteX1" fmla="*/ 177421 w 765412"/>
                <a:gd name="connsiteY1" fmla="*/ 27296 h 1262418"/>
                <a:gd name="connsiteX2" fmla="*/ 129654 w 765412"/>
                <a:gd name="connsiteY2" fmla="*/ 102358 h 1262418"/>
                <a:gd name="connsiteX3" fmla="*/ 75063 w 765412"/>
                <a:gd name="connsiteY3" fmla="*/ 197893 h 1262418"/>
                <a:gd name="connsiteX4" fmla="*/ 0 w 765412"/>
                <a:gd name="connsiteY4" fmla="*/ 388961 h 1262418"/>
                <a:gd name="connsiteX5" fmla="*/ 13648 w 765412"/>
                <a:gd name="connsiteY5" fmla="*/ 655093 h 1262418"/>
                <a:gd name="connsiteX6" fmla="*/ 54592 w 765412"/>
                <a:gd name="connsiteY6" fmla="*/ 784746 h 1262418"/>
                <a:gd name="connsiteX7" fmla="*/ 75063 w 765412"/>
                <a:gd name="connsiteY7" fmla="*/ 968991 h 1262418"/>
                <a:gd name="connsiteX8" fmla="*/ 102359 w 765412"/>
                <a:gd name="connsiteY8" fmla="*/ 1044054 h 1262418"/>
                <a:gd name="connsiteX9" fmla="*/ 184245 w 765412"/>
                <a:gd name="connsiteY9" fmla="*/ 1180532 h 1262418"/>
                <a:gd name="connsiteX10" fmla="*/ 307075 w 765412"/>
                <a:gd name="connsiteY10" fmla="*/ 1228299 h 1262418"/>
                <a:gd name="connsiteX11" fmla="*/ 464024 w 765412"/>
                <a:gd name="connsiteY11" fmla="*/ 1262418 h 1262418"/>
                <a:gd name="connsiteX12" fmla="*/ 586854 w 765412"/>
                <a:gd name="connsiteY12" fmla="*/ 1241946 h 1262418"/>
                <a:gd name="connsiteX13" fmla="*/ 668741 w 765412"/>
                <a:gd name="connsiteY13" fmla="*/ 1125941 h 1262418"/>
                <a:gd name="connsiteX14" fmla="*/ 736980 w 765412"/>
                <a:gd name="connsiteY14" fmla="*/ 1030406 h 1262418"/>
                <a:gd name="connsiteX15" fmla="*/ 750627 w 765412"/>
                <a:gd name="connsiteY15" fmla="*/ 893929 h 1262418"/>
                <a:gd name="connsiteX16" fmla="*/ 750627 w 765412"/>
                <a:gd name="connsiteY16" fmla="*/ 723332 h 1262418"/>
                <a:gd name="connsiteX17" fmla="*/ 661917 w 765412"/>
                <a:gd name="connsiteY17" fmla="*/ 586854 h 1262418"/>
                <a:gd name="connsiteX18" fmla="*/ 641445 w 765412"/>
                <a:gd name="connsiteY18" fmla="*/ 498143 h 1262418"/>
                <a:gd name="connsiteX19" fmla="*/ 607326 w 765412"/>
                <a:gd name="connsiteY19" fmla="*/ 368490 h 1262418"/>
                <a:gd name="connsiteX20" fmla="*/ 491320 w 765412"/>
                <a:gd name="connsiteY20" fmla="*/ 211541 h 1262418"/>
                <a:gd name="connsiteX21" fmla="*/ 436729 w 765412"/>
                <a:gd name="connsiteY21" fmla="*/ 109182 h 1262418"/>
                <a:gd name="connsiteX22" fmla="*/ 388962 w 765412"/>
                <a:gd name="connsiteY22" fmla="*/ 40943 h 1262418"/>
                <a:gd name="connsiteX23" fmla="*/ 279780 w 765412"/>
                <a:gd name="connsiteY23" fmla="*/ 0 h 1262418"/>
                <a:gd name="connsiteX0" fmla="*/ 279780 w 764581"/>
                <a:gd name="connsiteY0" fmla="*/ 0 h 1262418"/>
                <a:gd name="connsiteX1" fmla="*/ 177421 w 764581"/>
                <a:gd name="connsiteY1" fmla="*/ 27296 h 1262418"/>
                <a:gd name="connsiteX2" fmla="*/ 129654 w 764581"/>
                <a:gd name="connsiteY2" fmla="*/ 102358 h 1262418"/>
                <a:gd name="connsiteX3" fmla="*/ 75063 w 764581"/>
                <a:gd name="connsiteY3" fmla="*/ 197893 h 1262418"/>
                <a:gd name="connsiteX4" fmla="*/ 0 w 764581"/>
                <a:gd name="connsiteY4" fmla="*/ 388961 h 1262418"/>
                <a:gd name="connsiteX5" fmla="*/ 13648 w 764581"/>
                <a:gd name="connsiteY5" fmla="*/ 655093 h 1262418"/>
                <a:gd name="connsiteX6" fmla="*/ 54592 w 764581"/>
                <a:gd name="connsiteY6" fmla="*/ 784746 h 1262418"/>
                <a:gd name="connsiteX7" fmla="*/ 75063 w 764581"/>
                <a:gd name="connsiteY7" fmla="*/ 968991 h 1262418"/>
                <a:gd name="connsiteX8" fmla="*/ 102359 w 764581"/>
                <a:gd name="connsiteY8" fmla="*/ 1044054 h 1262418"/>
                <a:gd name="connsiteX9" fmla="*/ 184245 w 764581"/>
                <a:gd name="connsiteY9" fmla="*/ 1180532 h 1262418"/>
                <a:gd name="connsiteX10" fmla="*/ 307075 w 764581"/>
                <a:gd name="connsiteY10" fmla="*/ 1228299 h 1262418"/>
                <a:gd name="connsiteX11" fmla="*/ 464024 w 764581"/>
                <a:gd name="connsiteY11" fmla="*/ 1262418 h 1262418"/>
                <a:gd name="connsiteX12" fmla="*/ 586854 w 764581"/>
                <a:gd name="connsiteY12" fmla="*/ 1241946 h 1262418"/>
                <a:gd name="connsiteX13" fmla="*/ 668741 w 764581"/>
                <a:gd name="connsiteY13" fmla="*/ 1125941 h 1262418"/>
                <a:gd name="connsiteX14" fmla="*/ 736980 w 764581"/>
                <a:gd name="connsiteY14" fmla="*/ 1030406 h 1262418"/>
                <a:gd name="connsiteX15" fmla="*/ 750627 w 764581"/>
                <a:gd name="connsiteY15" fmla="*/ 893929 h 1262418"/>
                <a:gd name="connsiteX16" fmla="*/ 749796 w 764581"/>
                <a:gd name="connsiteY16" fmla="*/ 781954 h 1262418"/>
                <a:gd name="connsiteX17" fmla="*/ 661917 w 764581"/>
                <a:gd name="connsiteY17" fmla="*/ 586854 h 1262418"/>
                <a:gd name="connsiteX18" fmla="*/ 641445 w 764581"/>
                <a:gd name="connsiteY18" fmla="*/ 498143 h 1262418"/>
                <a:gd name="connsiteX19" fmla="*/ 607326 w 764581"/>
                <a:gd name="connsiteY19" fmla="*/ 368490 h 1262418"/>
                <a:gd name="connsiteX20" fmla="*/ 491320 w 764581"/>
                <a:gd name="connsiteY20" fmla="*/ 211541 h 1262418"/>
                <a:gd name="connsiteX21" fmla="*/ 436729 w 764581"/>
                <a:gd name="connsiteY21" fmla="*/ 109182 h 1262418"/>
                <a:gd name="connsiteX22" fmla="*/ 388962 w 764581"/>
                <a:gd name="connsiteY22" fmla="*/ 40943 h 1262418"/>
                <a:gd name="connsiteX23" fmla="*/ 279780 w 76458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5781 w 752901"/>
                <a:gd name="connsiteY19" fmla="*/ 421914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85299 w 763137"/>
                <a:gd name="connsiteY6" fmla="*/ 971265 h 1266966"/>
                <a:gd name="connsiteX7" fmla="*/ 112595 w 763137"/>
                <a:gd name="connsiteY7" fmla="*/ 1046328 h 1266966"/>
                <a:gd name="connsiteX8" fmla="*/ 194481 w 763137"/>
                <a:gd name="connsiteY8" fmla="*/ 1182806 h 1266966"/>
                <a:gd name="connsiteX9" fmla="*/ 317311 w 763137"/>
                <a:gd name="connsiteY9" fmla="*/ 1230573 h 1266966"/>
                <a:gd name="connsiteX10" fmla="*/ 474260 w 763137"/>
                <a:gd name="connsiteY10" fmla="*/ 1264692 h 1266966"/>
                <a:gd name="connsiteX11" fmla="*/ 597090 w 763137"/>
                <a:gd name="connsiteY11" fmla="*/ 1244220 h 1266966"/>
                <a:gd name="connsiteX12" fmla="*/ 678977 w 763137"/>
                <a:gd name="connsiteY12" fmla="*/ 1128215 h 1266966"/>
                <a:gd name="connsiteX13" fmla="*/ 747216 w 763137"/>
                <a:gd name="connsiteY13" fmla="*/ 1032680 h 1266966"/>
                <a:gd name="connsiteX14" fmla="*/ 760863 w 763137"/>
                <a:gd name="connsiteY14" fmla="*/ 896203 h 1266966"/>
                <a:gd name="connsiteX15" fmla="*/ 760032 w 763137"/>
                <a:gd name="connsiteY15" fmla="*/ 784228 h 1266966"/>
                <a:gd name="connsiteX16" fmla="*/ 672153 w 763137"/>
                <a:gd name="connsiteY16" fmla="*/ 589128 h 1266966"/>
                <a:gd name="connsiteX17" fmla="*/ 651681 w 763137"/>
                <a:gd name="connsiteY17" fmla="*/ 500417 h 1266966"/>
                <a:gd name="connsiteX18" fmla="*/ 616017 w 763137"/>
                <a:gd name="connsiteY18" fmla="*/ 424188 h 1266966"/>
                <a:gd name="connsiteX19" fmla="*/ 501556 w 763137"/>
                <a:gd name="connsiteY19" fmla="*/ 213815 h 1266966"/>
                <a:gd name="connsiteX20" fmla="*/ 446965 w 763137"/>
                <a:gd name="connsiteY20" fmla="*/ 111456 h 1266966"/>
                <a:gd name="connsiteX21" fmla="*/ 399198 w 763137"/>
                <a:gd name="connsiteY21" fmla="*/ 43217 h 1266966"/>
                <a:gd name="connsiteX22" fmla="*/ 290016 w 763137"/>
                <a:gd name="connsiteY22" fmla="*/ 2274 h 1266966"/>
                <a:gd name="connsiteX0" fmla="*/ 290016 w 763137"/>
                <a:gd name="connsiteY0" fmla="*/ 2274 h 1282889"/>
                <a:gd name="connsiteX1" fmla="*/ 187657 w 763137"/>
                <a:gd name="connsiteY1" fmla="*/ 29570 h 1282889"/>
                <a:gd name="connsiteX2" fmla="*/ 139890 w 763137"/>
                <a:gd name="connsiteY2" fmla="*/ 104632 h 1282889"/>
                <a:gd name="connsiteX3" fmla="*/ 85299 w 763137"/>
                <a:gd name="connsiteY3" fmla="*/ 200167 h 1282889"/>
                <a:gd name="connsiteX4" fmla="*/ 10236 w 763137"/>
                <a:gd name="connsiteY4" fmla="*/ 391235 h 1282889"/>
                <a:gd name="connsiteX5" fmla="*/ 23884 w 763137"/>
                <a:gd name="connsiteY5" fmla="*/ 657367 h 1282889"/>
                <a:gd name="connsiteX6" fmla="*/ 85299 w 763137"/>
                <a:gd name="connsiteY6" fmla="*/ 971265 h 1282889"/>
                <a:gd name="connsiteX7" fmla="*/ 112595 w 763137"/>
                <a:gd name="connsiteY7" fmla="*/ 1046328 h 1282889"/>
                <a:gd name="connsiteX8" fmla="*/ 194481 w 763137"/>
                <a:gd name="connsiteY8" fmla="*/ 1182806 h 1282889"/>
                <a:gd name="connsiteX9" fmla="*/ 317311 w 763137"/>
                <a:gd name="connsiteY9" fmla="*/ 1230573 h 1282889"/>
                <a:gd name="connsiteX10" fmla="*/ 474260 w 763137"/>
                <a:gd name="connsiteY10" fmla="*/ 1264692 h 1282889"/>
                <a:gd name="connsiteX11" fmla="*/ 597090 w 763137"/>
                <a:gd name="connsiteY11" fmla="*/ 1244220 h 1282889"/>
                <a:gd name="connsiteX12" fmla="*/ 747216 w 763137"/>
                <a:gd name="connsiteY12" fmla="*/ 1032680 h 1282889"/>
                <a:gd name="connsiteX13" fmla="*/ 760863 w 763137"/>
                <a:gd name="connsiteY13" fmla="*/ 896203 h 1282889"/>
                <a:gd name="connsiteX14" fmla="*/ 760032 w 763137"/>
                <a:gd name="connsiteY14" fmla="*/ 784228 h 1282889"/>
                <a:gd name="connsiteX15" fmla="*/ 672153 w 763137"/>
                <a:gd name="connsiteY15" fmla="*/ 589128 h 1282889"/>
                <a:gd name="connsiteX16" fmla="*/ 651681 w 763137"/>
                <a:gd name="connsiteY16" fmla="*/ 500417 h 1282889"/>
                <a:gd name="connsiteX17" fmla="*/ 616017 w 763137"/>
                <a:gd name="connsiteY17" fmla="*/ 424188 h 1282889"/>
                <a:gd name="connsiteX18" fmla="*/ 501556 w 763137"/>
                <a:gd name="connsiteY18" fmla="*/ 213815 h 1282889"/>
                <a:gd name="connsiteX19" fmla="*/ 446965 w 763137"/>
                <a:gd name="connsiteY19" fmla="*/ 111456 h 1282889"/>
                <a:gd name="connsiteX20" fmla="*/ 399198 w 763137"/>
                <a:gd name="connsiteY20" fmla="*/ 43217 h 1282889"/>
                <a:gd name="connsiteX21" fmla="*/ 290016 w 763137"/>
                <a:gd name="connsiteY21" fmla="*/ 2274 h 1282889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317311 w 763137"/>
                <a:gd name="connsiteY9" fmla="*/ 1230573 h 1297674"/>
                <a:gd name="connsiteX10" fmla="*/ 474260 w 763137"/>
                <a:gd name="connsiteY10" fmla="*/ 1264692 h 1297674"/>
                <a:gd name="connsiteX11" fmla="*/ 747216 w 763137"/>
                <a:gd name="connsiteY11" fmla="*/ 1032680 h 1297674"/>
                <a:gd name="connsiteX12" fmla="*/ 760863 w 763137"/>
                <a:gd name="connsiteY12" fmla="*/ 896203 h 1297674"/>
                <a:gd name="connsiteX13" fmla="*/ 760032 w 763137"/>
                <a:gd name="connsiteY13" fmla="*/ 784228 h 1297674"/>
                <a:gd name="connsiteX14" fmla="*/ 672153 w 763137"/>
                <a:gd name="connsiteY14" fmla="*/ 589128 h 1297674"/>
                <a:gd name="connsiteX15" fmla="*/ 651681 w 763137"/>
                <a:gd name="connsiteY15" fmla="*/ 500417 h 1297674"/>
                <a:gd name="connsiteX16" fmla="*/ 616017 w 763137"/>
                <a:gd name="connsiteY16" fmla="*/ 424188 h 1297674"/>
                <a:gd name="connsiteX17" fmla="*/ 501556 w 763137"/>
                <a:gd name="connsiteY17" fmla="*/ 213815 h 1297674"/>
                <a:gd name="connsiteX18" fmla="*/ 446965 w 763137"/>
                <a:gd name="connsiteY18" fmla="*/ 111456 h 1297674"/>
                <a:gd name="connsiteX19" fmla="*/ 399198 w 763137"/>
                <a:gd name="connsiteY19" fmla="*/ 43217 h 1297674"/>
                <a:gd name="connsiteX20" fmla="*/ 290016 w 763137"/>
                <a:gd name="connsiteY20" fmla="*/ 2274 h 1297674"/>
                <a:gd name="connsiteX0" fmla="*/ 290016 w 763137"/>
                <a:gd name="connsiteY0" fmla="*/ 2274 h 1289713"/>
                <a:gd name="connsiteX1" fmla="*/ 187657 w 763137"/>
                <a:gd name="connsiteY1" fmla="*/ 29570 h 1289713"/>
                <a:gd name="connsiteX2" fmla="*/ 139890 w 763137"/>
                <a:gd name="connsiteY2" fmla="*/ 104632 h 1289713"/>
                <a:gd name="connsiteX3" fmla="*/ 85299 w 763137"/>
                <a:gd name="connsiteY3" fmla="*/ 200167 h 1289713"/>
                <a:gd name="connsiteX4" fmla="*/ 10236 w 763137"/>
                <a:gd name="connsiteY4" fmla="*/ 391235 h 1289713"/>
                <a:gd name="connsiteX5" fmla="*/ 23884 w 763137"/>
                <a:gd name="connsiteY5" fmla="*/ 657367 h 1289713"/>
                <a:gd name="connsiteX6" fmla="*/ 85299 w 763137"/>
                <a:gd name="connsiteY6" fmla="*/ 971265 h 1289713"/>
                <a:gd name="connsiteX7" fmla="*/ 112595 w 763137"/>
                <a:gd name="connsiteY7" fmla="*/ 1046328 h 1289713"/>
                <a:gd name="connsiteX8" fmla="*/ 194481 w 763137"/>
                <a:gd name="connsiteY8" fmla="*/ 1182806 h 1289713"/>
                <a:gd name="connsiteX9" fmla="*/ 474260 w 763137"/>
                <a:gd name="connsiteY9" fmla="*/ 1264692 h 1289713"/>
                <a:gd name="connsiteX10" fmla="*/ 747216 w 763137"/>
                <a:gd name="connsiteY10" fmla="*/ 1032680 h 1289713"/>
                <a:gd name="connsiteX11" fmla="*/ 760863 w 763137"/>
                <a:gd name="connsiteY11" fmla="*/ 896203 h 1289713"/>
                <a:gd name="connsiteX12" fmla="*/ 760032 w 763137"/>
                <a:gd name="connsiteY12" fmla="*/ 784228 h 1289713"/>
                <a:gd name="connsiteX13" fmla="*/ 672153 w 763137"/>
                <a:gd name="connsiteY13" fmla="*/ 589128 h 1289713"/>
                <a:gd name="connsiteX14" fmla="*/ 651681 w 763137"/>
                <a:gd name="connsiteY14" fmla="*/ 500417 h 1289713"/>
                <a:gd name="connsiteX15" fmla="*/ 616017 w 763137"/>
                <a:gd name="connsiteY15" fmla="*/ 424188 h 1289713"/>
                <a:gd name="connsiteX16" fmla="*/ 501556 w 763137"/>
                <a:gd name="connsiteY16" fmla="*/ 213815 h 1289713"/>
                <a:gd name="connsiteX17" fmla="*/ 446965 w 763137"/>
                <a:gd name="connsiteY17" fmla="*/ 111456 h 1289713"/>
                <a:gd name="connsiteX18" fmla="*/ 399198 w 763137"/>
                <a:gd name="connsiteY18" fmla="*/ 43217 h 1289713"/>
                <a:gd name="connsiteX19" fmla="*/ 290016 w 763137"/>
                <a:gd name="connsiteY19" fmla="*/ 2274 h 1289713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474260 w 763137"/>
                <a:gd name="connsiteY9" fmla="*/ 1264692 h 1297674"/>
                <a:gd name="connsiteX10" fmla="*/ 747216 w 763137"/>
                <a:gd name="connsiteY10" fmla="*/ 1032680 h 1297674"/>
                <a:gd name="connsiteX11" fmla="*/ 760863 w 763137"/>
                <a:gd name="connsiteY11" fmla="*/ 896203 h 1297674"/>
                <a:gd name="connsiteX12" fmla="*/ 760032 w 763137"/>
                <a:gd name="connsiteY12" fmla="*/ 784228 h 1297674"/>
                <a:gd name="connsiteX13" fmla="*/ 672153 w 763137"/>
                <a:gd name="connsiteY13" fmla="*/ 589128 h 1297674"/>
                <a:gd name="connsiteX14" fmla="*/ 651681 w 763137"/>
                <a:gd name="connsiteY14" fmla="*/ 500417 h 1297674"/>
                <a:gd name="connsiteX15" fmla="*/ 616017 w 763137"/>
                <a:gd name="connsiteY15" fmla="*/ 424188 h 1297674"/>
                <a:gd name="connsiteX16" fmla="*/ 501556 w 763137"/>
                <a:gd name="connsiteY16" fmla="*/ 213815 h 1297674"/>
                <a:gd name="connsiteX17" fmla="*/ 446965 w 763137"/>
                <a:gd name="connsiteY17" fmla="*/ 111456 h 1297674"/>
                <a:gd name="connsiteX18" fmla="*/ 399198 w 763137"/>
                <a:gd name="connsiteY18" fmla="*/ 43217 h 1297674"/>
                <a:gd name="connsiteX19" fmla="*/ 290016 w 763137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760032 w 794983"/>
                <a:gd name="connsiteY12" fmla="*/ 784228 h 1297674"/>
                <a:gd name="connsiteX13" fmla="*/ 672153 w 794983"/>
                <a:gd name="connsiteY13" fmla="*/ 589128 h 1297674"/>
                <a:gd name="connsiteX14" fmla="*/ 651681 w 794983"/>
                <a:gd name="connsiteY14" fmla="*/ 500417 h 1297674"/>
                <a:gd name="connsiteX15" fmla="*/ 616017 w 794983"/>
                <a:gd name="connsiteY15" fmla="*/ 424188 h 1297674"/>
                <a:gd name="connsiteX16" fmla="*/ 501556 w 794983"/>
                <a:gd name="connsiteY16" fmla="*/ 213815 h 1297674"/>
                <a:gd name="connsiteX17" fmla="*/ 446965 w 794983"/>
                <a:gd name="connsiteY17" fmla="*/ 111456 h 1297674"/>
                <a:gd name="connsiteX18" fmla="*/ 399198 w 794983"/>
                <a:gd name="connsiteY18" fmla="*/ 43217 h 1297674"/>
                <a:gd name="connsiteX19" fmla="*/ 290016 w 794983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672153 w 794983"/>
                <a:gd name="connsiteY12" fmla="*/ 589128 h 1297674"/>
                <a:gd name="connsiteX13" fmla="*/ 651681 w 794983"/>
                <a:gd name="connsiteY13" fmla="*/ 500417 h 1297674"/>
                <a:gd name="connsiteX14" fmla="*/ 616017 w 794983"/>
                <a:gd name="connsiteY14" fmla="*/ 424188 h 1297674"/>
                <a:gd name="connsiteX15" fmla="*/ 501556 w 794983"/>
                <a:gd name="connsiteY15" fmla="*/ 213815 h 1297674"/>
                <a:gd name="connsiteX16" fmla="*/ 446965 w 794983"/>
                <a:gd name="connsiteY16" fmla="*/ 111456 h 1297674"/>
                <a:gd name="connsiteX17" fmla="*/ 399198 w 794983"/>
                <a:gd name="connsiteY17" fmla="*/ 43217 h 1297674"/>
                <a:gd name="connsiteX18" fmla="*/ 290016 w 794983"/>
                <a:gd name="connsiteY18" fmla="*/ 2274 h 1297674"/>
                <a:gd name="connsiteX0" fmla="*/ 290016 w 760863"/>
                <a:gd name="connsiteY0" fmla="*/ 2274 h 1312459"/>
                <a:gd name="connsiteX1" fmla="*/ 187657 w 760863"/>
                <a:gd name="connsiteY1" fmla="*/ 29570 h 1312459"/>
                <a:gd name="connsiteX2" fmla="*/ 139890 w 760863"/>
                <a:gd name="connsiteY2" fmla="*/ 104632 h 1312459"/>
                <a:gd name="connsiteX3" fmla="*/ 85299 w 760863"/>
                <a:gd name="connsiteY3" fmla="*/ 200167 h 1312459"/>
                <a:gd name="connsiteX4" fmla="*/ 10236 w 760863"/>
                <a:gd name="connsiteY4" fmla="*/ 391235 h 1312459"/>
                <a:gd name="connsiteX5" fmla="*/ 23884 w 760863"/>
                <a:gd name="connsiteY5" fmla="*/ 657367 h 1312459"/>
                <a:gd name="connsiteX6" fmla="*/ 85299 w 760863"/>
                <a:gd name="connsiteY6" fmla="*/ 971265 h 1312459"/>
                <a:gd name="connsiteX7" fmla="*/ 112595 w 760863"/>
                <a:gd name="connsiteY7" fmla="*/ 1046328 h 1312459"/>
                <a:gd name="connsiteX8" fmla="*/ 194481 w 760863"/>
                <a:gd name="connsiteY8" fmla="*/ 1182806 h 1312459"/>
                <a:gd name="connsiteX9" fmla="*/ 474260 w 760863"/>
                <a:gd name="connsiteY9" fmla="*/ 1264692 h 1312459"/>
                <a:gd name="connsiteX10" fmla="*/ 760863 w 760863"/>
                <a:gd name="connsiteY10" fmla="*/ 896203 h 1312459"/>
                <a:gd name="connsiteX11" fmla="*/ 672153 w 760863"/>
                <a:gd name="connsiteY11" fmla="*/ 589128 h 1312459"/>
                <a:gd name="connsiteX12" fmla="*/ 651681 w 760863"/>
                <a:gd name="connsiteY12" fmla="*/ 500417 h 1312459"/>
                <a:gd name="connsiteX13" fmla="*/ 616017 w 760863"/>
                <a:gd name="connsiteY13" fmla="*/ 424188 h 1312459"/>
                <a:gd name="connsiteX14" fmla="*/ 501556 w 760863"/>
                <a:gd name="connsiteY14" fmla="*/ 213815 h 1312459"/>
                <a:gd name="connsiteX15" fmla="*/ 446965 w 760863"/>
                <a:gd name="connsiteY15" fmla="*/ 111456 h 1312459"/>
                <a:gd name="connsiteX16" fmla="*/ 399198 w 760863"/>
                <a:gd name="connsiteY16" fmla="*/ 43217 h 1312459"/>
                <a:gd name="connsiteX17" fmla="*/ 290016 w 760863"/>
                <a:gd name="connsiteY17" fmla="*/ 2274 h 1312459"/>
                <a:gd name="connsiteX0" fmla="*/ 290016 w 760033"/>
                <a:gd name="connsiteY0" fmla="*/ 2274 h 1319120"/>
                <a:gd name="connsiteX1" fmla="*/ 187657 w 760033"/>
                <a:gd name="connsiteY1" fmla="*/ 29570 h 1319120"/>
                <a:gd name="connsiteX2" fmla="*/ 139890 w 760033"/>
                <a:gd name="connsiteY2" fmla="*/ 104632 h 1319120"/>
                <a:gd name="connsiteX3" fmla="*/ 85299 w 760033"/>
                <a:gd name="connsiteY3" fmla="*/ 200167 h 1319120"/>
                <a:gd name="connsiteX4" fmla="*/ 10236 w 760033"/>
                <a:gd name="connsiteY4" fmla="*/ 391235 h 1319120"/>
                <a:gd name="connsiteX5" fmla="*/ 23884 w 760033"/>
                <a:gd name="connsiteY5" fmla="*/ 657367 h 1319120"/>
                <a:gd name="connsiteX6" fmla="*/ 85299 w 760033"/>
                <a:gd name="connsiteY6" fmla="*/ 971265 h 1319120"/>
                <a:gd name="connsiteX7" fmla="*/ 112595 w 760033"/>
                <a:gd name="connsiteY7" fmla="*/ 1046328 h 1319120"/>
                <a:gd name="connsiteX8" fmla="*/ 194481 w 760033"/>
                <a:gd name="connsiteY8" fmla="*/ 1182806 h 1319120"/>
                <a:gd name="connsiteX9" fmla="*/ 474260 w 760033"/>
                <a:gd name="connsiteY9" fmla="*/ 1264692 h 1319120"/>
                <a:gd name="connsiteX10" fmla="*/ 760033 w 760033"/>
                <a:gd name="connsiteY10" fmla="*/ 856235 h 1319120"/>
                <a:gd name="connsiteX11" fmla="*/ 672153 w 760033"/>
                <a:gd name="connsiteY11" fmla="*/ 589128 h 1319120"/>
                <a:gd name="connsiteX12" fmla="*/ 651681 w 760033"/>
                <a:gd name="connsiteY12" fmla="*/ 500417 h 1319120"/>
                <a:gd name="connsiteX13" fmla="*/ 616017 w 760033"/>
                <a:gd name="connsiteY13" fmla="*/ 424188 h 1319120"/>
                <a:gd name="connsiteX14" fmla="*/ 501556 w 760033"/>
                <a:gd name="connsiteY14" fmla="*/ 213815 h 1319120"/>
                <a:gd name="connsiteX15" fmla="*/ 446965 w 760033"/>
                <a:gd name="connsiteY15" fmla="*/ 111456 h 1319120"/>
                <a:gd name="connsiteX16" fmla="*/ 399198 w 760033"/>
                <a:gd name="connsiteY16" fmla="*/ 43217 h 1319120"/>
                <a:gd name="connsiteX17" fmla="*/ 290016 w 760033"/>
                <a:gd name="connsiteY17" fmla="*/ 2274 h 1319120"/>
                <a:gd name="connsiteX0" fmla="*/ 290016 w 772543"/>
                <a:gd name="connsiteY0" fmla="*/ 2274 h 1319120"/>
                <a:gd name="connsiteX1" fmla="*/ 187657 w 772543"/>
                <a:gd name="connsiteY1" fmla="*/ 29570 h 1319120"/>
                <a:gd name="connsiteX2" fmla="*/ 139890 w 772543"/>
                <a:gd name="connsiteY2" fmla="*/ 104632 h 1319120"/>
                <a:gd name="connsiteX3" fmla="*/ 85299 w 772543"/>
                <a:gd name="connsiteY3" fmla="*/ 200167 h 1319120"/>
                <a:gd name="connsiteX4" fmla="*/ 10236 w 772543"/>
                <a:gd name="connsiteY4" fmla="*/ 391235 h 1319120"/>
                <a:gd name="connsiteX5" fmla="*/ 23884 w 772543"/>
                <a:gd name="connsiteY5" fmla="*/ 657367 h 1319120"/>
                <a:gd name="connsiteX6" fmla="*/ 85299 w 772543"/>
                <a:gd name="connsiteY6" fmla="*/ 971265 h 1319120"/>
                <a:gd name="connsiteX7" fmla="*/ 112595 w 772543"/>
                <a:gd name="connsiteY7" fmla="*/ 1046328 h 1319120"/>
                <a:gd name="connsiteX8" fmla="*/ 194481 w 772543"/>
                <a:gd name="connsiteY8" fmla="*/ 1182806 h 1319120"/>
                <a:gd name="connsiteX9" fmla="*/ 474260 w 772543"/>
                <a:gd name="connsiteY9" fmla="*/ 1264692 h 1319120"/>
                <a:gd name="connsiteX10" fmla="*/ 760033 w 772543"/>
                <a:gd name="connsiteY10" fmla="*/ 856235 h 1319120"/>
                <a:gd name="connsiteX11" fmla="*/ 672153 w 772543"/>
                <a:gd name="connsiteY11" fmla="*/ 589128 h 1319120"/>
                <a:gd name="connsiteX12" fmla="*/ 651681 w 772543"/>
                <a:gd name="connsiteY12" fmla="*/ 500417 h 1319120"/>
                <a:gd name="connsiteX13" fmla="*/ 616017 w 772543"/>
                <a:gd name="connsiteY13" fmla="*/ 424188 h 1319120"/>
                <a:gd name="connsiteX14" fmla="*/ 501556 w 772543"/>
                <a:gd name="connsiteY14" fmla="*/ 213815 h 1319120"/>
                <a:gd name="connsiteX15" fmla="*/ 446965 w 772543"/>
                <a:gd name="connsiteY15" fmla="*/ 111456 h 1319120"/>
                <a:gd name="connsiteX16" fmla="*/ 399198 w 772543"/>
                <a:gd name="connsiteY16" fmla="*/ 43217 h 1319120"/>
                <a:gd name="connsiteX17" fmla="*/ 290016 w 772543"/>
                <a:gd name="connsiteY17" fmla="*/ 2274 h 1319120"/>
                <a:gd name="connsiteX0" fmla="*/ 290016 w 772543"/>
                <a:gd name="connsiteY0" fmla="*/ 2274 h 1319121"/>
                <a:gd name="connsiteX1" fmla="*/ 187657 w 772543"/>
                <a:gd name="connsiteY1" fmla="*/ 29570 h 1319121"/>
                <a:gd name="connsiteX2" fmla="*/ 139890 w 772543"/>
                <a:gd name="connsiteY2" fmla="*/ 104632 h 1319121"/>
                <a:gd name="connsiteX3" fmla="*/ 85299 w 772543"/>
                <a:gd name="connsiteY3" fmla="*/ 200167 h 1319121"/>
                <a:gd name="connsiteX4" fmla="*/ 10236 w 772543"/>
                <a:gd name="connsiteY4" fmla="*/ 391235 h 1319121"/>
                <a:gd name="connsiteX5" fmla="*/ 23884 w 772543"/>
                <a:gd name="connsiteY5" fmla="*/ 657367 h 1319121"/>
                <a:gd name="connsiteX6" fmla="*/ 85299 w 772543"/>
                <a:gd name="connsiteY6" fmla="*/ 971265 h 1319121"/>
                <a:gd name="connsiteX7" fmla="*/ 112595 w 772543"/>
                <a:gd name="connsiteY7" fmla="*/ 1046328 h 1319121"/>
                <a:gd name="connsiteX8" fmla="*/ 194481 w 772543"/>
                <a:gd name="connsiteY8" fmla="*/ 1182806 h 1319121"/>
                <a:gd name="connsiteX9" fmla="*/ 474260 w 772543"/>
                <a:gd name="connsiteY9" fmla="*/ 1264692 h 1319121"/>
                <a:gd name="connsiteX10" fmla="*/ 760033 w 772543"/>
                <a:gd name="connsiteY10" fmla="*/ 856234 h 1319121"/>
                <a:gd name="connsiteX11" fmla="*/ 672153 w 772543"/>
                <a:gd name="connsiteY11" fmla="*/ 589128 h 1319121"/>
                <a:gd name="connsiteX12" fmla="*/ 651681 w 772543"/>
                <a:gd name="connsiteY12" fmla="*/ 500417 h 1319121"/>
                <a:gd name="connsiteX13" fmla="*/ 616017 w 772543"/>
                <a:gd name="connsiteY13" fmla="*/ 424188 h 1319121"/>
                <a:gd name="connsiteX14" fmla="*/ 501556 w 772543"/>
                <a:gd name="connsiteY14" fmla="*/ 213815 h 1319121"/>
                <a:gd name="connsiteX15" fmla="*/ 446965 w 772543"/>
                <a:gd name="connsiteY15" fmla="*/ 111456 h 1319121"/>
                <a:gd name="connsiteX16" fmla="*/ 399198 w 772543"/>
                <a:gd name="connsiteY16" fmla="*/ 43217 h 1319121"/>
                <a:gd name="connsiteX17" fmla="*/ 290016 w 772543"/>
                <a:gd name="connsiteY17" fmla="*/ 2274 h 1319121"/>
                <a:gd name="connsiteX0" fmla="*/ 290016 w 760966"/>
                <a:gd name="connsiteY0" fmla="*/ 2274 h 1319121"/>
                <a:gd name="connsiteX1" fmla="*/ 187657 w 760966"/>
                <a:gd name="connsiteY1" fmla="*/ 29570 h 1319121"/>
                <a:gd name="connsiteX2" fmla="*/ 139890 w 760966"/>
                <a:gd name="connsiteY2" fmla="*/ 104632 h 1319121"/>
                <a:gd name="connsiteX3" fmla="*/ 85299 w 760966"/>
                <a:gd name="connsiteY3" fmla="*/ 200167 h 1319121"/>
                <a:gd name="connsiteX4" fmla="*/ 10236 w 760966"/>
                <a:gd name="connsiteY4" fmla="*/ 391235 h 1319121"/>
                <a:gd name="connsiteX5" fmla="*/ 23884 w 760966"/>
                <a:gd name="connsiteY5" fmla="*/ 657367 h 1319121"/>
                <a:gd name="connsiteX6" fmla="*/ 85299 w 760966"/>
                <a:gd name="connsiteY6" fmla="*/ 971265 h 1319121"/>
                <a:gd name="connsiteX7" fmla="*/ 112595 w 760966"/>
                <a:gd name="connsiteY7" fmla="*/ 1046328 h 1319121"/>
                <a:gd name="connsiteX8" fmla="*/ 194481 w 760966"/>
                <a:gd name="connsiteY8" fmla="*/ 1182806 h 1319121"/>
                <a:gd name="connsiteX9" fmla="*/ 474260 w 760966"/>
                <a:gd name="connsiteY9" fmla="*/ 1264692 h 1319121"/>
                <a:gd name="connsiteX10" fmla="*/ 760033 w 760966"/>
                <a:gd name="connsiteY10" fmla="*/ 856234 h 1319121"/>
                <a:gd name="connsiteX11" fmla="*/ 672153 w 760966"/>
                <a:gd name="connsiteY11" fmla="*/ 589128 h 1319121"/>
                <a:gd name="connsiteX12" fmla="*/ 651681 w 760966"/>
                <a:gd name="connsiteY12" fmla="*/ 500417 h 1319121"/>
                <a:gd name="connsiteX13" fmla="*/ 616017 w 760966"/>
                <a:gd name="connsiteY13" fmla="*/ 424188 h 1319121"/>
                <a:gd name="connsiteX14" fmla="*/ 501556 w 760966"/>
                <a:gd name="connsiteY14" fmla="*/ 213815 h 1319121"/>
                <a:gd name="connsiteX15" fmla="*/ 446965 w 760966"/>
                <a:gd name="connsiteY15" fmla="*/ 111456 h 1319121"/>
                <a:gd name="connsiteX16" fmla="*/ 399198 w 760966"/>
                <a:gd name="connsiteY16" fmla="*/ 43217 h 1319121"/>
                <a:gd name="connsiteX17" fmla="*/ 290016 w 760966"/>
                <a:gd name="connsiteY17" fmla="*/ 2274 h 1319121"/>
                <a:gd name="connsiteX0" fmla="*/ 290016 w 690350"/>
                <a:gd name="connsiteY0" fmla="*/ 2274 h 1319121"/>
                <a:gd name="connsiteX1" fmla="*/ 187657 w 690350"/>
                <a:gd name="connsiteY1" fmla="*/ 29570 h 1319121"/>
                <a:gd name="connsiteX2" fmla="*/ 139890 w 690350"/>
                <a:gd name="connsiteY2" fmla="*/ 104632 h 1319121"/>
                <a:gd name="connsiteX3" fmla="*/ 85299 w 690350"/>
                <a:gd name="connsiteY3" fmla="*/ 200167 h 1319121"/>
                <a:gd name="connsiteX4" fmla="*/ 10236 w 690350"/>
                <a:gd name="connsiteY4" fmla="*/ 391235 h 1319121"/>
                <a:gd name="connsiteX5" fmla="*/ 23884 w 690350"/>
                <a:gd name="connsiteY5" fmla="*/ 657367 h 1319121"/>
                <a:gd name="connsiteX6" fmla="*/ 85299 w 690350"/>
                <a:gd name="connsiteY6" fmla="*/ 971265 h 1319121"/>
                <a:gd name="connsiteX7" fmla="*/ 112595 w 690350"/>
                <a:gd name="connsiteY7" fmla="*/ 1046328 h 1319121"/>
                <a:gd name="connsiteX8" fmla="*/ 194481 w 690350"/>
                <a:gd name="connsiteY8" fmla="*/ 1182806 h 1319121"/>
                <a:gd name="connsiteX9" fmla="*/ 474260 w 690350"/>
                <a:gd name="connsiteY9" fmla="*/ 1264692 h 1319121"/>
                <a:gd name="connsiteX10" fmla="*/ 688025 w 690350"/>
                <a:gd name="connsiteY10" fmla="*/ 856234 h 1319121"/>
                <a:gd name="connsiteX11" fmla="*/ 672153 w 690350"/>
                <a:gd name="connsiteY11" fmla="*/ 589128 h 1319121"/>
                <a:gd name="connsiteX12" fmla="*/ 651681 w 690350"/>
                <a:gd name="connsiteY12" fmla="*/ 500417 h 1319121"/>
                <a:gd name="connsiteX13" fmla="*/ 616017 w 690350"/>
                <a:gd name="connsiteY13" fmla="*/ 424188 h 1319121"/>
                <a:gd name="connsiteX14" fmla="*/ 501556 w 690350"/>
                <a:gd name="connsiteY14" fmla="*/ 213815 h 1319121"/>
                <a:gd name="connsiteX15" fmla="*/ 446965 w 690350"/>
                <a:gd name="connsiteY15" fmla="*/ 111456 h 1319121"/>
                <a:gd name="connsiteX16" fmla="*/ 399198 w 690350"/>
                <a:gd name="connsiteY16" fmla="*/ 43217 h 1319121"/>
                <a:gd name="connsiteX17" fmla="*/ 290016 w 690350"/>
                <a:gd name="connsiteY17" fmla="*/ 2274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50" h="1319121">
                  <a:moveTo>
                    <a:pt x="290016" y="2274"/>
                  </a:moveTo>
                  <a:cubicBezTo>
                    <a:pt x="254759" y="0"/>
                    <a:pt x="212678" y="12510"/>
                    <a:pt x="187657" y="29570"/>
                  </a:cubicBezTo>
                  <a:cubicBezTo>
                    <a:pt x="162636" y="46630"/>
                    <a:pt x="156950" y="76199"/>
                    <a:pt x="139890" y="104632"/>
                  </a:cubicBezTo>
                  <a:lnTo>
                    <a:pt x="85299" y="200167"/>
                  </a:lnTo>
                  <a:cubicBezTo>
                    <a:pt x="63690" y="247934"/>
                    <a:pt x="20472" y="315035"/>
                    <a:pt x="10236" y="391235"/>
                  </a:cubicBezTo>
                  <a:cubicBezTo>
                    <a:pt x="0" y="467435"/>
                    <a:pt x="14785" y="591403"/>
                    <a:pt x="23884" y="657367"/>
                  </a:cubicBezTo>
                  <a:lnTo>
                    <a:pt x="85299" y="971265"/>
                  </a:lnTo>
                  <a:lnTo>
                    <a:pt x="112595" y="1046328"/>
                  </a:lnTo>
                  <a:cubicBezTo>
                    <a:pt x="130792" y="1081585"/>
                    <a:pt x="134204" y="1146412"/>
                    <a:pt x="194481" y="1182806"/>
                  </a:cubicBezTo>
                  <a:cubicBezTo>
                    <a:pt x="254758" y="1219200"/>
                    <a:pt x="392003" y="1319121"/>
                    <a:pt x="474260" y="1264692"/>
                  </a:cubicBezTo>
                  <a:cubicBezTo>
                    <a:pt x="556517" y="1210263"/>
                    <a:pt x="688958" y="968631"/>
                    <a:pt x="688025" y="856234"/>
                  </a:cubicBezTo>
                  <a:cubicBezTo>
                    <a:pt x="675515" y="782309"/>
                    <a:pt x="690350" y="655092"/>
                    <a:pt x="672153" y="589128"/>
                  </a:cubicBezTo>
                  <a:lnTo>
                    <a:pt x="651681" y="500417"/>
                  </a:lnTo>
                  <a:cubicBezTo>
                    <a:pt x="642583" y="464023"/>
                    <a:pt x="641038" y="471955"/>
                    <a:pt x="616017" y="424188"/>
                  </a:cubicBezTo>
                  <a:cubicBezTo>
                    <a:pt x="590996" y="376421"/>
                    <a:pt x="529989" y="257033"/>
                    <a:pt x="501556" y="213815"/>
                  </a:cubicBezTo>
                  <a:lnTo>
                    <a:pt x="446965" y="111456"/>
                  </a:lnTo>
                  <a:cubicBezTo>
                    <a:pt x="429905" y="83023"/>
                    <a:pt x="425356" y="61414"/>
                    <a:pt x="399198" y="43217"/>
                  </a:cubicBezTo>
                  <a:cubicBezTo>
                    <a:pt x="373040" y="25020"/>
                    <a:pt x="325273" y="4548"/>
                    <a:pt x="290016" y="227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H="1">
              <a:off x="3554840" y="1207585"/>
              <a:ext cx="2350420" cy="387759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5898407" y="1191081"/>
              <a:ext cx="2264945" cy="38220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5480050" y="2256878"/>
              <a:ext cx="64491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011224" y="3356992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78" name="Freeform 77"/>
            <p:cNvSpPr/>
            <p:nvPr/>
          </p:nvSpPr>
          <p:spPr bwMode="auto">
            <a:xfrm>
              <a:off x="5508104" y="2773288"/>
              <a:ext cx="1503119" cy="29567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409" h="29567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1832750" y="7640"/>
                  </a:lnTo>
                  <a:lnTo>
                    <a:pt x="2014409" y="295672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flipH="1">
              <a:off x="5568950" y="1199952"/>
              <a:ext cx="342410" cy="66694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>
              <a:off x="5645150" y="1196752"/>
              <a:ext cx="251288" cy="67014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5777105" y="1209477"/>
              <a:ext cx="129493" cy="156015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5904216" y="1199952"/>
              <a:ext cx="170904" cy="158097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5911360" y="1202333"/>
              <a:ext cx="523800" cy="15785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149587" y="4285456"/>
              <a:ext cx="207369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Connector 84"/>
            <p:cNvCxnSpPr>
              <a:stCxn id="78" idx="1"/>
            </p:cNvCxnSpPr>
            <p:nvPr/>
          </p:nvCxnSpPr>
          <p:spPr bwMode="auto">
            <a:xfrm flipH="1">
              <a:off x="5095269" y="2917304"/>
              <a:ext cx="421790" cy="106271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646046" y="4293096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5940152" y="3068960"/>
              <a:ext cx="144016" cy="144016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6372200" y="3068960"/>
              <a:ext cx="226733" cy="147681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568181" y="3060379"/>
              <a:ext cx="401698" cy="145192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6814153" y="3065708"/>
              <a:ext cx="496920" cy="143295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93" name="Freeform 92"/>
            <p:cNvSpPr/>
            <p:nvPr/>
          </p:nvSpPr>
          <p:spPr bwMode="auto">
            <a:xfrm>
              <a:off x="4847652" y="4785261"/>
              <a:ext cx="1173707" cy="593678"/>
            </a:xfrm>
            <a:custGeom>
              <a:avLst/>
              <a:gdLst>
                <a:gd name="connsiteX0" fmla="*/ 54591 w 1173707"/>
                <a:gd name="connsiteY0" fmla="*/ 88710 h 580030"/>
                <a:gd name="connsiteX1" fmla="*/ 6824 w 1173707"/>
                <a:gd name="connsiteY1" fmla="*/ 156949 h 580030"/>
                <a:gd name="connsiteX2" fmla="*/ 0 w 1173707"/>
                <a:gd name="connsiteY2" fmla="*/ 225188 h 580030"/>
                <a:gd name="connsiteX3" fmla="*/ 20471 w 1173707"/>
                <a:gd name="connsiteY3" fmla="*/ 334370 h 580030"/>
                <a:gd name="connsiteX4" fmla="*/ 54591 w 1173707"/>
                <a:gd name="connsiteY4" fmla="*/ 388961 h 580030"/>
                <a:gd name="connsiteX5" fmla="*/ 136477 w 1173707"/>
                <a:gd name="connsiteY5" fmla="*/ 477672 h 580030"/>
                <a:gd name="connsiteX6" fmla="*/ 225188 w 1173707"/>
                <a:gd name="connsiteY6" fmla="*/ 498143 h 580030"/>
                <a:gd name="connsiteX7" fmla="*/ 423080 w 1173707"/>
                <a:gd name="connsiteY7" fmla="*/ 580030 h 580030"/>
                <a:gd name="connsiteX8" fmla="*/ 586854 w 1173707"/>
                <a:gd name="connsiteY8" fmla="*/ 580030 h 580030"/>
                <a:gd name="connsiteX9" fmla="*/ 655092 w 1173707"/>
                <a:gd name="connsiteY9" fmla="*/ 580030 h 580030"/>
                <a:gd name="connsiteX10" fmla="*/ 825689 w 1173707"/>
                <a:gd name="connsiteY10" fmla="*/ 552734 h 580030"/>
                <a:gd name="connsiteX11" fmla="*/ 921224 w 1173707"/>
                <a:gd name="connsiteY11" fmla="*/ 511791 h 580030"/>
                <a:gd name="connsiteX12" fmla="*/ 1098645 w 1173707"/>
                <a:gd name="connsiteY12" fmla="*/ 443552 h 580030"/>
                <a:gd name="connsiteX13" fmla="*/ 1166883 w 1173707"/>
                <a:gd name="connsiteY13" fmla="*/ 354842 h 580030"/>
                <a:gd name="connsiteX14" fmla="*/ 1173707 w 1173707"/>
                <a:gd name="connsiteY14" fmla="*/ 293427 h 580030"/>
                <a:gd name="connsiteX15" fmla="*/ 1166883 w 1173707"/>
                <a:gd name="connsiteY15" fmla="*/ 272955 h 580030"/>
                <a:gd name="connsiteX16" fmla="*/ 1153236 w 1173707"/>
                <a:gd name="connsiteY16" fmla="*/ 197893 h 580030"/>
                <a:gd name="connsiteX17" fmla="*/ 1112292 w 1173707"/>
                <a:gd name="connsiteY17" fmla="*/ 136478 h 580030"/>
                <a:gd name="connsiteX18" fmla="*/ 1050877 w 1173707"/>
                <a:gd name="connsiteY18" fmla="*/ 95534 h 580030"/>
                <a:gd name="connsiteX19" fmla="*/ 968991 w 1173707"/>
                <a:gd name="connsiteY19" fmla="*/ 75063 h 580030"/>
                <a:gd name="connsiteX20" fmla="*/ 907576 w 1173707"/>
                <a:gd name="connsiteY20" fmla="*/ 47767 h 580030"/>
                <a:gd name="connsiteX21" fmla="*/ 812042 w 1173707"/>
                <a:gd name="connsiteY21" fmla="*/ 34119 h 580030"/>
                <a:gd name="connsiteX22" fmla="*/ 723331 w 1173707"/>
                <a:gd name="connsiteY22" fmla="*/ 27296 h 580030"/>
                <a:gd name="connsiteX23" fmla="*/ 580030 w 1173707"/>
                <a:gd name="connsiteY23" fmla="*/ 6824 h 580030"/>
                <a:gd name="connsiteX24" fmla="*/ 375313 w 1173707"/>
                <a:gd name="connsiteY24" fmla="*/ 0 h 580030"/>
                <a:gd name="connsiteX25" fmla="*/ 307074 w 1173707"/>
                <a:gd name="connsiteY25" fmla="*/ 13648 h 580030"/>
                <a:gd name="connsiteX26" fmla="*/ 238836 w 1173707"/>
                <a:gd name="connsiteY26" fmla="*/ 20472 h 580030"/>
                <a:gd name="connsiteX27" fmla="*/ 156949 w 1173707"/>
                <a:gd name="connsiteY27" fmla="*/ 34119 h 580030"/>
                <a:gd name="connsiteX28" fmla="*/ 129654 w 1173707"/>
                <a:gd name="connsiteY28" fmla="*/ 40943 h 580030"/>
                <a:gd name="connsiteX29" fmla="*/ 54591 w 1173707"/>
                <a:gd name="connsiteY29" fmla="*/ 88710 h 580030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225188 w 1173707"/>
                <a:gd name="connsiteY6" fmla="*/ 498143 h 593678"/>
                <a:gd name="connsiteX7" fmla="*/ 423080 w 1173707"/>
                <a:gd name="connsiteY7" fmla="*/ 580030 h 593678"/>
                <a:gd name="connsiteX8" fmla="*/ 586854 w 1173707"/>
                <a:gd name="connsiteY8" fmla="*/ 580030 h 593678"/>
                <a:gd name="connsiteX9" fmla="*/ 655092 w 1173707"/>
                <a:gd name="connsiteY9" fmla="*/ 580030 h 593678"/>
                <a:gd name="connsiteX10" fmla="*/ 825689 w 1173707"/>
                <a:gd name="connsiteY10" fmla="*/ 552734 h 593678"/>
                <a:gd name="connsiteX11" fmla="*/ 921224 w 1173707"/>
                <a:gd name="connsiteY11" fmla="*/ 511791 h 593678"/>
                <a:gd name="connsiteX12" fmla="*/ 1098645 w 1173707"/>
                <a:gd name="connsiteY12" fmla="*/ 443552 h 593678"/>
                <a:gd name="connsiteX13" fmla="*/ 1166883 w 1173707"/>
                <a:gd name="connsiteY13" fmla="*/ 354842 h 593678"/>
                <a:gd name="connsiteX14" fmla="*/ 1173707 w 1173707"/>
                <a:gd name="connsiteY14" fmla="*/ 293427 h 593678"/>
                <a:gd name="connsiteX15" fmla="*/ 1166883 w 1173707"/>
                <a:gd name="connsiteY15" fmla="*/ 272955 h 593678"/>
                <a:gd name="connsiteX16" fmla="*/ 1153236 w 1173707"/>
                <a:gd name="connsiteY16" fmla="*/ 197893 h 593678"/>
                <a:gd name="connsiteX17" fmla="*/ 1112292 w 1173707"/>
                <a:gd name="connsiteY17" fmla="*/ 136478 h 593678"/>
                <a:gd name="connsiteX18" fmla="*/ 1050877 w 1173707"/>
                <a:gd name="connsiteY18" fmla="*/ 95534 h 593678"/>
                <a:gd name="connsiteX19" fmla="*/ 968991 w 1173707"/>
                <a:gd name="connsiteY19" fmla="*/ 75063 h 593678"/>
                <a:gd name="connsiteX20" fmla="*/ 907576 w 1173707"/>
                <a:gd name="connsiteY20" fmla="*/ 47767 h 593678"/>
                <a:gd name="connsiteX21" fmla="*/ 812042 w 1173707"/>
                <a:gd name="connsiteY21" fmla="*/ 34119 h 593678"/>
                <a:gd name="connsiteX22" fmla="*/ 723331 w 1173707"/>
                <a:gd name="connsiteY22" fmla="*/ 27296 h 593678"/>
                <a:gd name="connsiteX23" fmla="*/ 580030 w 1173707"/>
                <a:gd name="connsiteY23" fmla="*/ 6824 h 593678"/>
                <a:gd name="connsiteX24" fmla="*/ 375313 w 1173707"/>
                <a:gd name="connsiteY24" fmla="*/ 0 h 593678"/>
                <a:gd name="connsiteX25" fmla="*/ 307074 w 1173707"/>
                <a:gd name="connsiteY25" fmla="*/ 13648 h 593678"/>
                <a:gd name="connsiteX26" fmla="*/ 238836 w 1173707"/>
                <a:gd name="connsiteY26" fmla="*/ 20472 h 593678"/>
                <a:gd name="connsiteX27" fmla="*/ 156949 w 1173707"/>
                <a:gd name="connsiteY27" fmla="*/ 34119 h 593678"/>
                <a:gd name="connsiteX28" fmla="*/ 129654 w 1173707"/>
                <a:gd name="connsiteY28" fmla="*/ 40943 h 593678"/>
                <a:gd name="connsiteX29" fmla="*/ 54591 w 1173707"/>
                <a:gd name="connsiteY29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3707" h="593678">
                  <a:moveTo>
                    <a:pt x="54591" y="88710"/>
                  </a:moveTo>
                  <a:lnTo>
                    <a:pt x="6824" y="156949"/>
                  </a:lnTo>
                  <a:lnTo>
                    <a:pt x="0" y="225188"/>
                  </a:lnTo>
                  <a:lnTo>
                    <a:pt x="20471" y="334370"/>
                  </a:lnTo>
                  <a:lnTo>
                    <a:pt x="54591" y="388961"/>
                  </a:lnTo>
                  <a:lnTo>
                    <a:pt x="136477" y="477672"/>
                  </a:lnTo>
                  <a:cubicBezTo>
                    <a:pt x="197892" y="509517"/>
                    <a:pt x="362802" y="566382"/>
                    <a:pt x="423080" y="580030"/>
                  </a:cubicBezTo>
                  <a:cubicBezTo>
                    <a:pt x="483358" y="593678"/>
                    <a:pt x="548185" y="580030"/>
                    <a:pt x="586854" y="580030"/>
                  </a:cubicBezTo>
                  <a:lnTo>
                    <a:pt x="655092" y="580030"/>
                  </a:lnTo>
                  <a:lnTo>
                    <a:pt x="825689" y="552734"/>
                  </a:lnTo>
                  <a:cubicBezTo>
                    <a:pt x="899614" y="529988"/>
                    <a:pt x="1041779" y="476534"/>
                    <a:pt x="1098645" y="443552"/>
                  </a:cubicBezTo>
                  <a:cubicBezTo>
                    <a:pt x="1155511" y="410570"/>
                    <a:pt x="1154373" y="379863"/>
                    <a:pt x="1166883" y="354842"/>
                  </a:cubicBezTo>
                  <a:cubicBezTo>
                    <a:pt x="1169158" y="334370"/>
                    <a:pt x="1173707" y="314025"/>
                    <a:pt x="1173707" y="293427"/>
                  </a:cubicBezTo>
                  <a:cubicBezTo>
                    <a:pt x="1173707" y="286234"/>
                    <a:pt x="1166883" y="272955"/>
                    <a:pt x="1166883" y="272955"/>
                  </a:cubicBezTo>
                  <a:lnTo>
                    <a:pt x="1153236" y="197893"/>
                  </a:lnTo>
                  <a:lnTo>
                    <a:pt x="1112292" y="136478"/>
                  </a:lnTo>
                  <a:lnTo>
                    <a:pt x="1050877" y="95534"/>
                  </a:lnTo>
                  <a:lnTo>
                    <a:pt x="968991" y="75063"/>
                  </a:lnTo>
                  <a:lnTo>
                    <a:pt x="907576" y="47767"/>
                  </a:lnTo>
                  <a:lnTo>
                    <a:pt x="812042" y="34119"/>
                  </a:lnTo>
                  <a:lnTo>
                    <a:pt x="723331" y="27296"/>
                  </a:lnTo>
                  <a:lnTo>
                    <a:pt x="580030" y="6824"/>
                  </a:lnTo>
                  <a:lnTo>
                    <a:pt x="375313" y="0"/>
                  </a:lnTo>
                  <a:lnTo>
                    <a:pt x="307074" y="13648"/>
                  </a:lnTo>
                  <a:lnTo>
                    <a:pt x="238836" y="20472"/>
                  </a:lnTo>
                  <a:cubicBezTo>
                    <a:pt x="139042" y="31560"/>
                    <a:pt x="207868" y="19572"/>
                    <a:pt x="156949" y="34119"/>
                  </a:cubicBezTo>
                  <a:cubicBezTo>
                    <a:pt x="147931" y="36695"/>
                    <a:pt x="129654" y="40943"/>
                    <a:pt x="129654" y="40943"/>
                  </a:cubicBezTo>
                  <a:lnTo>
                    <a:pt x="54591" y="88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795201" y="1484784"/>
              <a:ext cx="9268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Ms</a:t>
              </a:r>
            </a:p>
            <a:p>
              <a:r>
                <a:rPr lang="en-US" sz="2400" dirty="0" smtClean="0"/>
                <a:t>+ </a:t>
              </a:r>
              <a:r>
                <a:rPr lang="en-US" sz="2400" dirty="0" err="1" smtClean="0"/>
                <a:t>Qtz</a:t>
              </a:r>
              <a:endParaRPr lang="el-GR" sz="2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03112" y="980728"/>
              <a:ext cx="471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Ky</a:t>
              </a:r>
              <a:endParaRPr lang="el-GR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427048" y="980728"/>
              <a:ext cx="38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l-GR" sz="28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0904" y="306896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</a:t>
              </a:r>
              <a:endParaRPr lang="el-GR" sz="28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27248" y="306896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</a:t>
              </a:r>
              <a:endParaRPr lang="el-GR" sz="2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47128" y="4653136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 </a:t>
              </a:r>
              <a:r>
                <a:rPr lang="en-US" sz="2400" dirty="0" err="1" smtClean="0"/>
                <a:t>Kfs</a:t>
              </a:r>
              <a:endParaRPr lang="el-GR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30382" y="486916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granitoids</a:t>
              </a:r>
              <a:endParaRPr lang="el-GR" sz="16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012160" y="2708920"/>
              <a:ext cx="570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Chl</a:t>
              </a:r>
              <a:endParaRPr lang="el-GR" sz="2000" dirty="0"/>
            </a:p>
          </p:txBody>
        </p:sp>
        <p:sp>
          <p:nvSpPr>
            <p:cNvPr id="103" name="Freeform 102"/>
            <p:cNvSpPr/>
            <p:nvPr/>
          </p:nvSpPr>
          <p:spPr bwMode="auto">
            <a:xfrm flipH="1">
              <a:off x="4037757" y="3997424"/>
              <a:ext cx="1830386" cy="28803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313625"/>
                <a:gd name="connsiteY0" fmla="*/ 288032 h 304138"/>
                <a:gd name="connsiteX1" fmla="*/ 12001 w 2313625"/>
                <a:gd name="connsiteY1" fmla="*/ 144016 h 304138"/>
                <a:gd name="connsiteX2" fmla="*/ 228025 w 2313625"/>
                <a:gd name="connsiteY2" fmla="*/ 0 h 304138"/>
                <a:gd name="connsiteX3" fmla="*/ 1832750 w 2313625"/>
                <a:gd name="connsiteY3" fmla="*/ 7640 h 304138"/>
                <a:gd name="connsiteX4" fmla="*/ 2313625 w 2313625"/>
                <a:gd name="connsiteY4" fmla="*/ 304138 h 304138"/>
                <a:gd name="connsiteX5" fmla="*/ 156017 w 2313625"/>
                <a:gd name="connsiteY5" fmla="*/ 288032 h 304138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32750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91969 w 2313625"/>
                <a:gd name="connsiteY3" fmla="*/ 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093431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3625" h="28803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2093431" y="7640"/>
                  </a:lnTo>
                  <a:lnTo>
                    <a:pt x="2313625" y="286348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788024" y="3933056"/>
              <a:ext cx="408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Bt</a:t>
              </a:r>
              <a:endParaRPr lang="el-GR" sz="2000" dirty="0"/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4432752" y="4285456"/>
              <a:ext cx="212236" cy="6632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>
              <a:off x="4644008" y="2852936"/>
              <a:ext cx="360040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H="1">
              <a:off x="5076056" y="1866900"/>
              <a:ext cx="569094" cy="98603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>
              <a:endCxn id="78" idx="1"/>
            </p:cNvCxnSpPr>
            <p:nvPr/>
          </p:nvCxnSpPr>
          <p:spPr bwMode="auto">
            <a:xfrm>
              <a:off x="5508104" y="2276872"/>
              <a:ext cx="8955" cy="64043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4565846" y="3356992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51" name="Oval 150"/>
            <p:cNvSpPr/>
            <p:nvPr/>
          </p:nvSpPr>
          <p:spPr>
            <a:xfrm>
              <a:off x="5867360" y="1193898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777195" y="1988840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Cld</a:t>
              </a:r>
              <a:endParaRPr lang="el-GR" sz="2000" dirty="0"/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5486252" y="1874643"/>
              <a:ext cx="16586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5076056" y="1628800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</a:t>
              </a:r>
              <a:endParaRPr lang="el-GR" sz="2000" dirty="0"/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4895698" y="2857588"/>
              <a:ext cx="18035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4355976" y="2564904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Grt</a:t>
              </a:r>
              <a:endParaRPr lang="el-GR" sz="2000" dirty="0"/>
            </a:p>
          </p:txBody>
        </p:sp>
        <p:cxnSp>
          <p:nvCxnSpPr>
            <p:cNvPr id="107" name="Straight Connector 106"/>
            <p:cNvCxnSpPr>
              <a:endCxn id="78" idx="1"/>
            </p:cNvCxnSpPr>
            <p:nvPr/>
          </p:nvCxnSpPr>
          <p:spPr bwMode="auto">
            <a:xfrm>
              <a:off x="5063556" y="2854197"/>
              <a:ext cx="453503" cy="6310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flipH="1">
              <a:off x="5004050" y="1841500"/>
              <a:ext cx="596650" cy="101143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5076056" y="2852936"/>
              <a:ext cx="24499" cy="114293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H="1">
              <a:off x="4499992" y="2843625"/>
              <a:ext cx="463139" cy="116143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5364088" y="4293096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5076056" y="4293096"/>
              <a:ext cx="0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4788024" y="4293096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 flipH="1">
              <a:off x="5292080" y="3065618"/>
              <a:ext cx="384600" cy="92204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flipH="1">
              <a:off x="5436096" y="3068960"/>
              <a:ext cx="384600" cy="92204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03" idx="1"/>
            </p:cNvCxnSpPr>
            <p:nvPr/>
          </p:nvCxnSpPr>
          <p:spPr bwMode="auto">
            <a:xfrm flipH="1">
              <a:off x="5858649" y="3072271"/>
              <a:ext cx="76462" cy="106916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>
              <a:off x="5868144" y="4149080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6156176" y="3068960"/>
              <a:ext cx="144016" cy="144016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 flipH="1">
              <a:off x="5524500" y="1916832"/>
              <a:ext cx="127620" cy="32471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>
              <a:off x="5671394" y="1865799"/>
              <a:ext cx="110997" cy="91968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flipH="1">
              <a:off x="5076056" y="2276872"/>
              <a:ext cx="432048" cy="57606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</p:grpSp>
      <p:sp>
        <p:nvSpPr>
          <p:cNvPr id="119" name="10 - TextBox"/>
          <p:cNvSpPr txBox="1"/>
          <p:nvPr/>
        </p:nvSpPr>
        <p:spPr>
          <a:xfrm>
            <a:off x="395536" y="5517232"/>
            <a:ext cx="8280920" cy="6983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 algn="ctr">
              <a:spcAft>
                <a:spcPts val="600"/>
              </a:spcAft>
            </a:pPr>
            <a:r>
              <a:rPr lang="el-GR" sz="2000" i="1" dirty="0" err="1" smtClean="0"/>
              <a:t>Χλωριτοειδές</a:t>
            </a:r>
            <a:r>
              <a:rPr lang="el-GR" sz="2000" i="1" dirty="0" smtClean="0"/>
              <a:t>  ↔ γρανάτης + </a:t>
            </a:r>
            <a:r>
              <a:rPr lang="el-GR" sz="2000" i="1" dirty="0" err="1" smtClean="0"/>
              <a:t>χλωρίτης</a:t>
            </a:r>
            <a:r>
              <a:rPr lang="el-GR" sz="2000" i="1" dirty="0" smtClean="0"/>
              <a:t>+ σταυρόλιθος + χαλαζίας + </a:t>
            </a:r>
            <a:r>
              <a:rPr lang="en-US" sz="2000" i="1" dirty="0" smtClean="0"/>
              <a:t>H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O </a:t>
            </a:r>
            <a:r>
              <a:rPr lang="en-US" sz="2000" dirty="0" smtClean="0"/>
              <a:t>(12)</a:t>
            </a:r>
            <a:endParaRPr lang="el-GR" sz="2000" dirty="0" smtClean="0"/>
          </a:p>
          <a:p>
            <a:pPr algn="ctr">
              <a:spcAft>
                <a:spcPts val="600"/>
              </a:spcAft>
            </a:pPr>
            <a:r>
              <a:rPr lang="el-GR" sz="2000" i="1" dirty="0" err="1" smtClean="0"/>
              <a:t>Χλωριτοειδές</a:t>
            </a:r>
            <a:r>
              <a:rPr lang="el-GR" sz="2000" i="1" dirty="0" smtClean="0"/>
              <a:t>  ↔ γρανάτης + σταυρόλιθος + χαλαζίας + </a:t>
            </a:r>
            <a:r>
              <a:rPr lang="en-US" sz="2000" i="1" dirty="0" smtClean="0"/>
              <a:t>H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O </a:t>
            </a:r>
            <a:r>
              <a:rPr lang="en-US" sz="2000" dirty="0" smtClean="0"/>
              <a:t>(13) </a:t>
            </a:r>
            <a:endParaRPr lang="el-GR" sz="2000" dirty="0" smtClean="0"/>
          </a:p>
        </p:txBody>
      </p:sp>
      <p:sp>
        <p:nvSpPr>
          <p:cNvPr id="120" name="TextBox 9"/>
          <p:cNvSpPr txBox="1">
            <a:spLocks noChangeArrowheads="1"/>
          </p:cNvSpPr>
          <p:nvPr/>
        </p:nvSpPr>
        <p:spPr bwMode="auto">
          <a:xfrm>
            <a:off x="2843808" y="6165304"/>
            <a:ext cx="3710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C00000"/>
              </a:buClr>
            </a:pPr>
            <a:r>
              <a:rPr lang="el-GR" b="1" dirty="0"/>
              <a:t>τερματική αντίδραση </a:t>
            </a:r>
            <a:r>
              <a:rPr lang="el-GR" b="1" dirty="0" err="1"/>
              <a:t>χλωριτοειδούς</a:t>
            </a:r>
            <a:endParaRPr lang="el-GR" b="1" dirty="0"/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 fontScale="90000"/>
          </a:bodyPr>
          <a:lstStyle/>
          <a:p>
            <a:pPr defTabSz="1300163"/>
            <a:r>
              <a:rPr lang="el-GR" sz="4000" dirty="0" smtClean="0">
                <a:latin typeface="+mn-lt"/>
                <a:cs typeface="Arial" pitchFamily="34" charset="0"/>
                <a:sym typeface="Arial" pitchFamily="34" charset="0"/>
              </a:rPr>
              <a:t>Η ζώνη του σταυρόλιθου</a:t>
            </a:r>
            <a:r>
              <a:rPr lang="el-GR" sz="4000" dirty="0" smtClean="0">
                <a:cs typeface="Arial" pitchFamily="34" charset="0"/>
                <a:sym typeface="Arial" pitchFamily="34" charset="0"/>
              </a:rPr>
              <a:t> (για τυπικούς </a:t>
            </a:r>
            <a:r>
              <a:rPr lang="el-GR" sz="4000" dirty="0" err="1" smtClean="0">
                <a:cs typeface="Arial" pitchFamily="34" charset="0"/>
                <a:sym typeface="Arial" pitchFamily="34" charset="0"/>
              </a:rPr>
              <a:t>πηλίτες</a:t>
            </a:r>
            <a:r>
              <a:rPr lang="el-GR" sz="4000" dirty="0" smtClean="0">
                <a:cs typeface="Arial" pitchFamily="34" charset="0"/>
                <a:sym typeface="Arial" pitchFamily="34" charset="0"/>
              </a:rPr>
              <a:t>)</a:t>
            </a:r>
            <a:endParaRPr lang="el-GR" sz="4000" dirty="0"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714612" y="55721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49" name="Rectangle 148"/>
          <p:cNvSpPr/>
          <p:nvPr/>
        </p:nvSpPr>
        <p:spPr>
          <a:xfrm>
            <a:off x="323528" y="1052736"/>
            <a:ext cx="3168352" cy="2800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1600" dirty="0" smtClean="0"/>
              <a:t>AFM διάγραμμα για τη ζώνη του σταυρόλιθου που δείχνει την διάσπαση της συνδετικής γραμμής γρανάτης </a:t>
            </a:r>
            <a:r>
              <a:rPr lang="el-GR" sz="1600" dirty="0" err="1" smtClean="0"/>
              <a:t>χλωρίτης</a:t>
            </a:r>
            <a:r>
              <a:rPr lang="el-GR" sz="1600" dirty="0" smtClean="0"/>
              <a:t> (διακεκομμένη) και την αντικατάστασή της από την συνδετική γραμμή σταυρόλιθος –</a:t>
            </a:r>
            <a:r>
              <a:rPr lang="el-GR" sz="1600" dirty="0" err="1" smtClean="0"/>
              <a:t>βιοτίτης</a:t>
            </a:r>
            <a:r>
              <a:rPr lang="el-GR" sz="1600" dirty="0" smtClean="0"/>
              <a:t> λόγω της ασυνεχούς αντίδρασης, που δημιουργεί σταυρόλιθο  σε </a:t>
            </a:r>
            <a:r>
              <a:rPr lang="el-GR" sz="1600" dirty="0" err="1" smtClean="0"/>
              <a:t>πηλιτικά</a:t>
            </a:r>
            <a:r>
              <a:rPr lang="el-GR" sz="1600" dirty="0" smtClean="0"/>
              <a:t>  πετρώματα μεγάλου εύρους συστάσεων  (σκιασμένη περιοχή)</a:t>
            </a:r>
          </a:p>
        </p:txBody>
      </p:sp>
      <p:grpSp>
        <p:nvGrpSpPr>
          <p:cNvPr id="195" name="Group 194" descr="Εικόνα 18: Διάγραμμα AFM για τη ζώνη του σταυρολίθου (τερματική αντίδραση χλωριτοειδούς)"/>
          <p:cNvGrpSpPr/>
          <p:nvPr/>
        </p:nvGrpSpPr>
        <p:grpSpPr>
          <a:xfrm>
            <a:off x="3554840" y="980728"/>
            <a:ext cx="4608512" cy="4398211"/>
            <a:chOff x="3554840" y="980728"/>
            <a:chExt cx="4608512" cy="4398211"/>
          </a:xfrm>
        </p:grpSpPr>
        <p:sp>
          <p:nvSpPr>
            <p:cNvPr id="92" name="Freeform 91"/>
            <p:cNvSpPr/>
            <p:nvPr/>
          </p:nvSpPr>
          <p:spPr bwMode="auto">
            <a:xfrm>
              <a:off x="5315087" y="2428750"/>
              <a:ext cx="690350" cy="1319121"/>
            </a:xfrm>
            <a:custGeom>
              <a:avLst/>
              <a:gdLst>
                <a:gd name="connsiteX0" fmla="*/ 279780 w 750627"/>
                <a:gd name="connsiteY0" fmla="*/ 0 h 1262418"/>
                <a:gd name="connsiteX1" fmla="*/ 177421 w 750627"/>
                <a:gd name="connsiteY1" fmla="*/ 27296 h 1262418"/>
                <a:gd name="connsiteX2" fmla="*/ 129654 w 750627"/>
                <a:gd name="connsiteY2" fmla="*/ 102358 h 1262418"/>
                <a:gd name="connsiteX3" fmla="*/ 75063 w 750627"/>
                <a:gd name="connsiteY3" fmla="*/ 197893 h 1262418"/>
                <a:gd name="connsiteX4" fmla="*/ 0 w 750627"/>
                <a:gd name="connsiteY4" fmla="*/ 388961 h 1262418"/>
                <a:gd name="connsiteX5" fmla="*/ 13648 w 750627"/>
                <a:gd name="connsiteY5" fmla="*/ 655093 h 1262418"/>
                <a:gd name="connsiteX6" fmla="*/ 54592 w 750627"/>
                <a:gd name="connsiteY6" fmla="*/ 784746 h 1262418"/>
                <a:gd name="connsiteX7" fmla="*/ 75063 w 750627"/>
                <a:gd name="connsiteY7" fmla="*/ 968991 h 1262418"/>
                <a:gd name="connsiteX8" fmla="*/ 102359 w 750627"/>
                <a:gd name="connsiteY8" fmla="*/ 1044054 h 1262418"/>
                <a:gd name="connsiteX9" fmla="*/ 184245 w 750627"/>
                <a:gd name="connsiteY9" fmla="*/ 1180532 h 1262418"/>
                <a:gd name="connsiteX10" fmla="*/ 307075 w 750627"/>
                <a:gd name="connsiteY10" fmla="*/ 1228299 h 1262418"/>
                <a:gd name="connsiteX11" fmla="*/ 464024 w 750627"/>
                <a:gd name="connsiteY11" fmla="*/ 1262418 h 1262418"/>
                <a:gd name="connsiteX12" fmla="*/ 586854 w 750627"/>
                <a:gd name="connsiteY12" fmla="*/ 1241946 h 1262418"/>
                <a:gd name="connsiteX13" fmla="*/ 668741 w 750627"/>
                <a:gd name="connsiteY13" fmla="*/ 1125941 h 1262418"/>
                <a:gd name="connsiteX14" fmla="*/ 736980 w 750627"/>
                <a:gd name="connsiteY14" fmla="*/ 1030406 h 1262418"/>
                <a:gd name="connsiteX15" fmla="*/ 750627 w 750627"/>
                <a:gd name="connsiteY15" fmla="*/ 893929 h 1262418"/>
                <a:gd name="connsiteX16" fmla="*/ 750627 w 750627"/>
                <a:gd name="connsiteY16" fmla="*/ 723332 h 1262418"/>
                <a:gd name="connsiteX17" fmla="*/ 661917 w 750627"/>
                <a:gd name="connsiteY17" fmla="*/ 586854 h 1262418"/>
                <a:gd name="connsiteX18" fmla="*/ 641445 w 750627"/>
                <a:gd name="connsiteY18" fmla="*/ 498143 h 1262418"/>
                <a:gd name="connsiteX19" fmla="*/ 607326 w 750627"/>
                <a:gd name="connsiteY19" fmla="*/ 368490 h 1262418"/>
                <a:gd name="connsiteX20" fmla="*/ 491320 w 750627"/>
                <a:gd name="connsiteY20" fmla="*/ 211541 h 1262418"/>
                <a:gd name="connsiteX21" fmla="*/ 436729 w 750627"/>
                <a:gd name="connsiteY21" fmla="*/ 109182 h 1262418"/>
                <a:gd name="connsiteX22" fmla="*/ 388962 w 750627"/>
                <a:gd name="connsiteY22" fmla="*/ 40943 h 1262418"/>
                <a:gd name="connsiteX23" fmla="*/ 279780 w 750627"/>
                <a:gd name="connsiteY23" fmla="*/ 0 h 1262418"/>
                <a:gd name="connsiteX0" fmla="*/ 279780 w 765412"/>
                <a:gd name="connsiteY0" fmla="*/ 0 h 1262418"/>
                <a:gd name="connsiteX1" fmla="*/ 177421 w 765412"/>
                <a:gd name="connsiteY1" fmla="*/ 27296 h 1262418"/>
                <a:gd name="connsiteX2" fmla="*/ 129654 w 765412"/>
                <a:gd name="connsiteY2" fmla="*/ 102358 h 1262418"/>
                <a:gd name="connsiteX3" fmla="*/ 75063 w 765412"/>
                <a:gd name="connsiteY3" fmla="*/ 197893 h 1262418"/>
                <a:gd name="connsiteX4" fmla="*/ 0 w 765412"/>
                <a:gd name="connsiteY4" fmla="*/ 388961 h 1262418"/>
                <a:gd name="connsiteX5" fmla="*/ 13648 w 765412"/>
                <a:gd name="connsiteY5" fmla="*/ 655093 h 1262418"/>
                <a:gd name="connsiteX6" fmla="*/ 54592 w 765412"/>
                <a:gd name="connsiteY6" fmla="*/ 784746 h 1262418"/>
                <a:gd name="connsiteX7" fmla="*/ 75063 w 765412"/>
                <a:gd name="connsiteY7" fmla="*/ 968991 h 1262418"/>
                <a:gd name="connsiteX8" fmla="*/ 102359 w 765412"/>
                <a:gd name="connsiteY8" fmla="*/ 1044054 h 1262418"/>
                <a:gd name="connsiteX9" fmla="*/ 184245 w 765412"/>
                <a:gd name="connsiteY9" fmla="*/ 1180532 h 1262418"/>
                <a:gd name="connsiteX10" fmla="*/ 307075 w 765412"/>
                <a:gd name="connsiteY10" fmla="*/ 1228299 h 1262418"/>
                <a:gd name="connsiteX11" fmla="*/ 464024 w 765412"/>
                <a:gd name="connsiteY11" fmla="*/ 1262418 h 1262418"/>
                <a:gd name="connsiteX12" fmla="*/ 586854 w 765412"/>
                <a:gd name="connsiteY12" fmla="*/ 1241946 h 1262418"/>
                <a:gd name="connsiteX13" fmla="*/ 668741 w 765412"/>
                <a:gd name="connsiteY13" fmla="*/ 1125941 h 1262418"/>
                <a:gd name="connsiteX14" fmla="*/ 736980 w 765412"/>
                <a:gd name="connsiteY14" fmla="*/ 1030406 h 1262418"/>
                <a:gd name="connsiteX15" fmla="*/ 750627 w 765412"/>
                <a:gd name="connsiteY15" fmla="*/ 893929 h 1262418"/>
                <a:gd name="connsiteX16" fmla="*/ 750627 w 765412"/>
                <a:gd name="connsiteY16" fmla="*/ 723332 h 1262418"/>
                <a:gd name="connsiteX17" fmla="*/ 661917 w 765412"/>
                <a:gd name="connsiteY17" fmla="*/ 586854 h 1262418"/>
                <a:gd name="connsiteX18" fmla="*/ 641445 w 765412"/>
                <a:gd name="connsiteY18" fmla="*/ 498143 h 1262418"/>
                <a:gd name="connsiteX19" fmla="*/ 607326 w 765412"/>
                <a:gd name="connsiteY19" fmla="*/ 368490 h 1262418"/>
                <a:gd name="connsiteX20" fmla="*/ 491320 w 765412"/>
                <a:gd name="connsiteY20" fmla="*/ 211541 h 1262418"/>
                <a:gd name="connsiteX21" fmla="*/ 436729 w 765412"/>
                <a:gd name="connsiteY21" fmla="*/ 109182 h 1262418"/>
                <a:gd name="connsiteX22" fmla="*/ 388962 w 765412"/>
                <a:gd name="connsiteY22" fmla="*/ 40943 h 1262418"/>
                <a:gd name="connsiteX23" fmla="*/ 279780 w 765412"/>
                <a:gd name="connsiteY23" fmla="*/ 0 h 1262418"/>
                <a:gd name="connsiteX0" fmla="*/ 279780 w 764581"/>
                <a:gd name="connsiteY0" fmla="*/ 0 h 1262418"/>
                <a:gd name="connsiteX1" fmla="*/ 177421 w 764581"/>
                <a:gd name="connsiteY1" fmla="*/ 27296 h 1262418"/>
                <a:gd name="connsiteX2" fmla="*/ 129654 w 764581"/>
                <a:gd name="connsiteY2" fmla="*/ 102358 h 1262418"/>
                <a:gd name="connsiteX3" fmla="*/ 75063 w 764581"/>
                <a:gd name="connsiteY3" fmla="*/ 197893 h 1262418"/>
                <a:gd name="connsiteX4" fmla="*/ 0 w 764581"/>
                <a:gd name="connsiteY4" fmla="*/ 388961 h 1262418"/>
                <a:gd name="connsiteX5" fmla="*/ 13648 w 764581"/>
                <a:gd name="connsiteY5" fmla="*/ 655093 h 1262418"/>
                <a:gd name="connsiteX6" fmla="*/ 54592 w 764581"/>
                <a:gd name="connsiteY6" fmla="*/ 784746 h 1262418"/>
                <a:gd name="connsiteX7" fmla="*/ 75063 w 764581"/>
                <a:gd name="connsiteY7" fmla="*/ 968991 h 1262418"/>
                <a:gd name="connsiteX8" fmla="*/ 102359 w 764581"/>
                <a:gd name="connsiteY8" fmla="*/ 1044054 h 1262418"/>
                <a:gd name="connsiteX9" fmla="*/ 184245 w 764581"/>
                <a:gd name="connsiteY9" fmla="*/ 1180532 h 1262418"/>
                <a:gd name="connsiteX10" fmla="*/ 307075 w 764581"/>
                <a:gd name="connsiteY10" fmla="*/ 1228299 h 1262418"/>
                <a:gd name="connsiteX11" fmla="*/ 464024 w 764581"/>
                <a:gd name="connsiteY11" fmla="*/ 1262418 h 1262418"/>
                <a:gd name="connsiteX12" fmla="*/ 586854 w 764581"/>
                <a:gd name="connsiteY12" fmla="*/ 1241946 h 1262418"/>
                <a:gd name="connsiteX13" fmla="*/ 668741 w 764581"/>
                <a:gd name="connsiteY13" fmla="*/ 1125941 h 1262418"/>
                <a:gd name="connsiteX14" fmla="*/ 736980 w 764581"/>
                <a:gd name="connsiteY14" fmla="*/ 1030406 h 1262418"/>
                <a:gd name="connsiteX15" fmla="*/ 750627 w 764581"/>
                <a:gd name="connsiteY15" fmla="*/ 893929 h 1262418"/>
                <a:gd name="connsiteX16" fmla="*/ 749796 w 764581"/>
                <a:gd name="connsiteY16" fmla="*/ 781954 h 1262418"/>
                <a:gd name="connsiteX17" fmla="*/ 661917 w 764581"/>
                <a:gd name="connsiteY17" fmla="*/ 586854 h 1262418"/>
                <a:gd name="connsiteX18" fmla="*/ 641445 w 764581"/>
                <a:gd name="connsiteY18" fmla="*/ 498143 h 1262418"/>
                <a:gd name="connsiteX19" fmla="*/ 607326 w 764581"/>
                <a:gd name="connsiteY19" fmla="*/ 368490 h 1262418"/>
                <a:gd name="connsiteX20" fmla="*/ 491320 w 764581"/>
                <a:gd name="connsiteY20" fmla="*/ 211541 h 1262418"/>
                <a:gd name="connsiteX21" fmla="*/ 436729 w 764581"/>
                <a:gd name="connsiteY21" fmla="*/ 109182 h 1262418"/>
                <a:gd name="connsiteX22" fmla="*/ 388962 w 764581"/>
                <a:gd name="connsiteY22" fmla="*/ 40943 h 1262418"/>
                <a:gd name="connsiteX23" fmla="*/ 279780 w 76458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5781 w 752901"/>
                <a:gd name="connsiteY19" fmla="*/ 421914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85299 w 763137"/>
                <a:gd name="connsiteY6" fmla="*/ 971265 h 1266966"/>
                <a:gd name="connsiteX7" fmla="*/ 112595 w 763137"/>
                <a:gd name="connsiteY7" fmla="*/ 1046328 h 1266966"/>
                <a:gd name="connsiteX8" fmla="*/ 194481 w 763137"/>
                <a:gd name="connsiteY8" fmla="*/ 1182806 h 1266966"/>
                <a:gd name="connsiteX9" fmla="*/ 317311 w 763137"/>
                <a:gd name="connsiteY9" fmla="*/ 1230573 h 1266966"/>
                <a:gd name="connsiteX10" fmla="*/ 474260 w 763137"/>
                <a:gd name="connsiteY10" fmla="*/ 1264692 h 1266966"/>
                <a:gd name="connsiteX11" fmla="*/ 597090 w 763137"/>
                <a:gd name="connsiteY11" fmla="*/ 1244220 h 1266966"/>
                <a:gd name="connsiteX12" fmla="*/ 678977 w 763137"/>
                <a:gd name="connsiteY12" fmla="*/ 1128215 h 1266966"/>
                <a:gd name="connsiteX13" fmla="*/ 747216 w 763137"/>
                <a:gd name="connsiteY13" fmla="*/ 1032680 h 1266966"/>
                <a:gd name="connsiteX14" fmla="*/ 760863 w 763137"/>
                <a:gd name="connsiteY14" fmla="*/ 896203 h 1266966"/>
                <a:gd name="connsiteX15" fmla="*/ 760032 w 763137"/>
                <a:gd name="connsiteY15" fmla="*/ 784228 h 1266966"/>
                <a:gd name="connsiteX16" fmla="*/ 672153 w 763137"/>
                <a:gd name="connsiteY16" fmla="*/ 589128 h 1266966"/>
                <a:gd name="connsiteX17" fmla="*/ 651681 w 763137"/>
                <a:gd name="connsiteY17" fmla="*/ 500417 h 1266966"/>
                <a:gd name="connsiteX18" fmla="*/ 616017 w 763137"/>
                <a:gd name="connsiteY18" fmla="*/ 424188 h 1266966"/>
                <a:gd name="connsiteX19" fmla="*/ 501556 w 763137"/>
                <a:gd name="connsiteY19" fmla="*/ 213815 h 1266966"/>
                <a:gd name="connsiteX20" fmla="*/ 446965 w 763137"/>
                <a:gd name="connsiteY20" fmla="*/ 111456 h 1266966"/>
                <a:gd name="connsiteX21" fmla="*/ 399198 w 763137"/>
                <a:gd name="connsiteY21" fmla="*/ 43217 h 1266966"/>
                <a:gd name="connsiteX22" fmla="*/ 290016 w 763137"/>
                <a:gd name="connsiteY22" fmla="*/ 2274 h 1266966"/>
                <a:gd name="connsiteX0" fmla="*/ 290016 w 763137"/>
                <a:gd name="connsiteY0" fmla="*/ 2274 h 1282889"/>
                <a:gd name="connsiteX1" fmla="*/ 187657 w 763137"/>
                <a:gd name="connsiteY1" fmla="*/ 29570 h 1282889"/>
                <a:gd name="connsiteX2" fmla="*/ 139890 w 763137"/>
                <a:gd name="connsiteY2" fmla="*/ 104632 h 1282889"/>
                <a:gd name="connsiteX3" fmla="*/ 85299 w 763137"/>
                <a:gd name="connsiteY3" fmla="*/ 200167 h 1282889"/>
                <a:gd name="connsiteX4" fmla="*/ 10236 w 763137"/>
                <a:gd name="connsiteY4" fmla="*/ 391235 h 1282889"/>
                <a:gd name="connsiteX5" fmla="*/ 23884 w 763137"/>
                <a:gd name="connsiteY5" fmla="*/ 657367 h 1282889"/>
                <a:gd name="connsiteX6" fmla="*/ 85299 w 763137"/>
                <a:gd name="connsiteY6" fmla="*/ 971265 h 1282889"/>
                <a:gd name="connsiteX7" fmla="*/ 112595 w 763137"/>
                <a:gd name="connsiteY7" fmla="*/ 1046328 h 1282889"/>
                <a:gd name="connsiteX8" fmla="*/ 194481 w 763137"/>
                <a:gd name="connsiteY8" fmla="*/ 1182806 h 1282889"/>
                <a:gd name="connsiteX9" fmla="*/ 317311 w 763137"/>
                <a:gd name="connsiteY9" fmla="*/ 1230573 h 1282889"/>
                <a:gd name="connsiteX10" fmla="*/ 474260 w 763137"/>
                <a:gd name="connsiteY10" fmla="*/ 1264692 h 1282889"/>
                <a:gd name="connsiteX11" fmla="*/ 597090 w 763137"/>
                <a:gd name="connsiteY11" fmla="*/ 1244220 h 1282889"/>
                <a:gd name="connsiteX12" fmla="*/ 747216 w 763137"/>
                <a:gd name="connsiteY12" fmla="*/ 1032680 h 1282889"/>
                <a:gd name="connsiteX13" fmla="*/ 760863 w 763137"/>
                <a:gd name="connsiteY13" fmla="*/ 896203 h 1282889"/>
                <a:gd name="connsiteX14" fmla="*/ 760032 w 763137"/>
                <a:gd name="connsiteY14" fmla="*/ 784228 h 1282889"/>
                <a:gd name="connsiteX15" fmla="*/ 672153 w 763137"/>
                <a:gd name="connsiteY15" fmla="*/ 589128 h 1282889"/>
                <a:gd name="connsiteX16" fmla="*/ 651681 w 763137"/>
                <a:gd name="connsiteY16" fmla="*/ 500417 h 1282889"/>
                <a:gd name="connsiteX17" fmla="*/ 616017 w 763137"/>
                <a:gd name="connsiteY17" fmla="*/ 424188 h 1282889"/>
                <a:gd name="connsiteX18" fmla="*/ 501556 w 763137"/>
                <a:gd name="connsiteY18" fmla="*/ 213815 h 1282889"/>
                <a:gd name="connsiteX19" fmla="*/ 446965 w 763137"/>
                <a:gd name="connsiteY19" fmla="*/ 111456 h 1282889"/>
                <a:gd name="connsiteX20" fmla="*/ 399198 w 763137"/>
                <a:gd name="connsiteY20" fmla="*/ 43217 h 1282889"/>
                <a:gd name="connsiteX21" fmla="*/ 290016 w 763137"/>
                <a:gd name="connsiteY21" fmla="*/ 2274 h 1282889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317311 w 763137"/>
                <a:gd name="connsiteY9" fmla="*/ 1230573 h 1297674"/>
                <a:gd name="connsiteX10" fmla="*/ 474260 w 763137"/>
                <a:gd name="connsiteY10" fmla="*/ 1264692 h 1297674"/>
                <a:gd name="connsiteX11" fmla="*/ 747216 w 763137"/>
                <a:gd name="connsiteY11" fmla="*/ 1032680 h 1297674"/>
                <a:gd name="connsiteX12" fmla="*/ 760863 w 763137"/>
                <a:gd name="connsiteY12" fmla="*/ 896203 h 1297674"/>
                <a:gd name="connsiteX13" fmla="*/ 760032 w 763137"/>
                <a:gd name="connsiteY13" fmla="*/ 784228 h 1297674"/>
                <a:gd name="connsiteX14" fmla="*/ 672153 w 763137"/>
                <a:gd name="connsiteY14" fmla="*/ 589128 h 1297674"/>
                <a:gd name="connsiteX15" fmla="*/ 651681 w 763137"/>
                <a:gd name="connsiteY15" fmla="*/ 500417 h 1297674"/>
                <a:gd name="connsiteX16" fmla="*/ 616017 w 763137"/>
                <a:gd name="connsiteY16" fmla="*/ 424188 h 1297674"/>
                <a:gd name="connsiteX17" fmla="*/ 501556 w 763137"/>
                <a:gd name="connsiteY17" fmla="*/ 213815 h 1297674"/>
                <a:gd name="connsiteX18" fmla="*/ 446965 w 763137"/>
                <a:gd name="connsiteY18" fmla="*/ 111456 h 1297674"/>
                <a:gd name="connsiteX19" fmla="*/ 399198 w 763137"/>
                <a:gd name="connsiteY19" fmla="*/ 43217 h 1297674"/>
                <a:gd name="connsiteX20" fmla="*/ 290016 w 763137"/>
                <a:gd name="connsiteY20" fmla="*/ 2274 h 1297674"/>
                <a:gd name="connsiteX0" fmla="*/ 290016 w 763137"/>
                <a:gd name="connsiteY0" fmla="*/ 2274 h 1289713"/>
                <a:gd name="connsiteX1" fmla="*/ 187657 w 763137"/>
                <a:gd name="connsiteY1" fmla="*/ 29570 h 1289713"/>
                <a:gd name="connsiteX2" fmla="*/ 139890 w 763137"/>
                <a:gd name="connsiteY2" fmla="*/ 104632 h 1289713"/>
                <a:gd name="connsiteX3" fmla="*/ 85299 w 763137"/>
                <a:gd name="connsiteY3" fmla="*/ 200167 h 1289713"/>
                <a:gd name="connsiteX4" fmla="*/ 10236 w 763137"/>
                <a:gd name="connsiteY4" fmla="*/ 391235 h 1289713"/>
                <a:gd name="connsiteX5" fmla="*/ 23884 w 763137"/>
                <a:gd name="connsiteY5" fmla="*/ 657367 h 1289713"/>
                <a:gd name="connsiteX6" fmla="*/ 85299 w 763137"/>
                <a:gd name="connsiteY6" fmla="*/ 971265 h 1289713"/>
                <a:gd name="connsiteX7" fmla="*/ 112595 w 763137"/>
                <a:gd name="connsiteY7" fmla="*/ 1046328 h 1289713"/>
                <a:gd name="connsiteX8" fmla="*/ 194481 w 763137"/>
                <a:gd name="connsiteY8" fmla="*/ 1182806 h 1289713"/>
                <a:gd name="connsiteX9" fmla="*/ 474260 w 763137"/>
                <a:gd name="connsiteY9" fmla="*/ 1264692 h 1289713"/>
                <a:gd name="connsiteX10" fmla="*/ 747216 w 763137"/>
                <a:gd name="connsiteY10" fmla="*/ 1032680 h 1289713"/>
                <a:gd name="connsiteX11" fmla="*/ 760863 w 763137"/>
                <a:gd name="connsiteY11" fmla="*/ 896203 h 1289713"/>
                <a:gd name="connsiteX12" fmla="*/ 760032 w 763137"/>
                <a:gd name="connsiteY12" fmla="*/ 784228 h 1289713"/>
                <a:gd name="connsiteX13" fmla="*/ 672153 w 763137"/>
                <a:gd name="connsiteY13" fmla="*/ 589128 h 1289713"/>
                <a:gd name="connsiteX14" fmla="*/ 651681 w 763137"/>
                <a:gd name="connsiteY14" fmla="*/ 500417 h 1289713"/>
                <a:gd name="connsiteX15" fmla="*/ 616017 w 763137"/>
                <a:gd name="connsiteY15" fmla="*/ 424188 h 1289713"/>
                <a:gd name="connsiteX16" fmla="*/ 501556 w 763137"/>
                <a:gd name="connsiteY16" fmla="*/ 213815 h 1289713"/>
                <a:gd name="connsiteX17" fmla="*/ 446965 w 763137"/>
                <a:gd name="connsiteY17" fmla="*/ 111456 h 1289713"/>
                <a:gd name="connsiteX18" fmla="*/ 399198 w 763137"/>
                <a:gd name="connsiteY18" fmla="*/ 43217 h 1289713"/>
                <a:gd name="connsiteX19" fmla="*/ 290016 w 763137"/>
                <a:gd name="connsiteY19" fmla="*/ 2274 h 1289713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474260 w 763137"/>
                <a:gd name="connsiteY9" fmla="*/ 1264692 h 1297674"/>
                <a:gd name="connsiteX10" fmla="*/ 747216 w 763137"/>
                <a:gd name="connsiteY10" fmla="*/ 1032680 h 1297674"/>
                <a:gd name="connsiteX11" fmla="*/ 760863 w 763137"/>
                <a:gd name="connsiteY11" fmla="*/ 896203 h 1297674"/>
                <a:gd name="connsiteX12" fmla="*/ 760032 w 763137"/>
                <a:gd name="connsiteY12" fmla="*/ 784228 h 1297674"/>
                <a:gd name="connsiteX13" fmla="*/ 672153 w 763137"/>
                <a:gd name="connsiteY13" fmla="*/ 589128 h 1297674"/>
                <a:gd name="connsiteX14" fmla="*/ 651681 w 763137"/>
                <a:gd name="connsiteY14" fmla="*/ 500417 h 1297674"/>
                <a:gd name="connsiteX15" fmla="*/ 616017 w 763137"/>
                <a:gd name="connsiteY15" fmla="*/ 424188 h 1297674"/>
                <a:gd name="connsiteX16" fmla="*/ 501556 w 763137"/>
                <a:gd name="connsiteY16" fmla="*/ 213815 h 1297674"/>
                <a:gd name="connsiteX17" fmla="*/ 446965 w 763137"/>
                <a:gd name="connsiteY17" fmla="*/ 111456 h 1297674"/>
                <a:gd name="connsiteX18" fmla="*/ 399198 w 763137"/>
                <a:gd name="connsiteY18" fmla="*/ 43217 h 1297674"/>
                <a:gd name="connsiteX19" fmla="*/ 290016 w 763137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760032 w 794983"/>
                <a:gd name="connsiteY12" fmla="*/ 784228 h 1297674"/>
                <a:gd name="connsiteX13" fmla="*/ 672153 w 794983"/>
                <a:gd name="connsiteY13" fmla="*/ 589128 h 1297674"/>
                <a:gd name="connsiteX14" fmla="*/ 651681 w 794983"/>
                <a:gd name="connsiteY14" fmla="*/ 500417 h 1297674"/>
                <a:gd name="connsiteX15" fmla="*/ 616017 w 794983"/>
                <a:gd name="connsiteY15" fmla="*/ 424188 h 1297674"/>
                <a:gd name="connsiteX16" fmla="*/ 501556 w 794983"/>
                <a:gd name="connsiteY16" fmla="*/ 213815 h 1297674"/>
                <a:gd name="connsiteX17" fmla="*/ 446965 w 794983"/>
                <a:gd name="connsiteY17" fmla="*/ 111456 h 1297674"/>
                <a:gd name="connsiteX18" fmla="*/ 399198 w 794983"/>
                <a:gd name="connsiteY18" fmla="*/ 43217 h 1297674"/>
                <a:gd name="connsiteX19" fmla="*/ 290016 w 794983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672153 w 794983"/>
                <a:gd name="connsiteY12" fmla="*/ 589128 h 1297674"/>
                <a:gd name="connsiteX13" fmla="*/ 651681 w 794983"/>
                <a:gd name="connsiteY13" fmla="*/ 500417 h 1297674"/>
                <a:gd name="connsiteX14" fmla="*/ 616017 w 794983"/>
                <a:gd name="connsiteY14" fmla="*/ 424188 h 1297674"/>
                <a:gd name="connsiteX15" fmla="*/ 501556 w 794983"/>
                <a:gd name="connsiteY15" fmla="*/ 213815 h 1297674"/>
                <a:gd name="connsiteX16" fmla="*/ 446965 w 794983"/>
                <a:gd name="connsiteY16" fmla="*/ 111456 h 1297674"/>
                <a:gd name="connsiteX17" fmla="*/ 399198 w 794983"/>
                <a:gd name="connsiteY17" fmla="*/ 43217 h 1297674"/>
                <a:gd name="connsiteX18" fmla="*/ 290016 w 794983"/>
                <a:gd name="connsiteY18" fmla="*/ 2274 h 1297674"/>
                <a:gd name="connsiteX0" fmla="*/ 290016 w 760863"/>
                <a:gd name="connsiteY0" fmla="*/ 2274 h 1312459"/>
                <a:gd name="connsiteX1" fmla="*/ 187657 w 760863"/>
                <a:gd name="connsiteY1" fmla="*/ 29570 h 1312459"/>
                <a:gd name="connsiteX2" fmla="*/ 139890 w 760863"/>
                <a:gd name="connsiteY2" fmla="*/ 104632 h 1312459"/>
                <a:gd name="connsiteX3" fmla="*/ 85299 w 760863"/>
                <a:gd name="connsiteY3" fmla="*/ 200167 h 1312459"/>
                <a:gd name="connsiteX4" fmla="*/ 10236 w 760863"/>
                <a:gd name="connsiteY4" fmla="*/ 391235 h 1312459"/>
                <a:gd name="connsiteX5" fmla="*/ 23884 w 760863"/>
                <a:gd name="connsiteY5" fmla="*/ 657367 h 1312459"/>
                <a:gd name="connsiteX6" fmla="*/ 85299 w 760863"/>
                <a:gd name="connsiteY6" fmla="*/ 971265 h 1312459"/>
                <a:gd name="connsiteX7" fmla="*/ 112595 w 760863"/>
                <a:gd name="connsiteY7" fmla="*/ 1046328 h 1312459"/>
                <a:gd name="connsiteX8" fmla="*/ 194481 w 760863"/>
                <a:gd name="connsiteY8" fmla="*/ 1182806 h 1312459"/>
                <a:gd name="connsiteX9" fmla="*/ 474260 w 760863"/>
                <a:gd name="connsiteY9" fmla="*/ 1264692 h 1312459"/>
                <a:gd name="connsiteX10" fmla="*/ 760863 w 760863"/>
                <a:gd name="connsiteY10" fmla="*/ 896203 h 1312459"/>
                <a:gd name="connsiteX11" fmla="*/ 672153 w 760863"/>
                <a:gd name="connsiteY11" fmla="*/ 589128 h 1312459"/>
                <a:gd name="connsiteX12" fmla="*/ 651681 w 760863"/>
                <a:gd name="connsiteY12" fmla="*/ 500417 h 1312459"/>
                <a:gd name="connsiteX13" fmla="*/ 616017 w 760863"/>
                <a:gd name="connsiteY13" fmla="*/ 424188 h 1312459"/>
                <a:gd name="connsiteX14" fmla="*/ 501556 w 760863"/>
                <a:gd name="connsiteY14" fmla="*/ 213815 h 1312459"/>
                <a:gd name="connsiteX15" fmla="*/ 446965 w 760863"/>
                <a:gd name="connsiteY15" fmla="*/ 111456 h 1312459"/>
                <a:gd name="connsiteX16" fmla="*/ 399198 w 760863"/>
                <a:gd name="connsiteY16" fmla="*/ 43217 h 1312459"/>
                <a:gd name="connsiteX17" fmla="*/ 290016 w 760863"/>
                <a:gd name="connsiteY17" fmla="*/ 2274 h 1312459"/>
                <a:gd name="connsiteX0" fmla="*/ 290016 w 760033"/>
                <a:gd name="connsiteY0" fmla="*/ 2274 h 1319120"/>
                <a:gd name="connsiteX1" fmla="*/ 187657 w 760033"/>
                <a:gd name="connsiteY1" fmla="*/ 29570 h 1319120"/>
                <a:gd name="connsiteX2" fmla="*/ 139890 w 760033"/>
                <a:gd name="connsiteY2" fmla="*/ 104632 h 1319120"/>
                <a:gd name="connsiteX3" fmla="*/ 85299 w 760033"/>
                <a:gd name="connsiteY3" fmla="*/ 200167 h 1319120"/>
                <a:gd name="connsiteX4" fmla="*/ 10236 w 760033"/>
                <a:gd name="connsiteY4" fmla="*/ 391235 h 1319120"/>
                <a:gd name="connsiteX5" fmla="*/ 23884 w 760033"/>
                <a:gd name="connsiteY5" fmla="*/ 657367 h 1319120"/>
                <a:gd name="connsiteX6" fmla="*/ 85299 w 760033"/>
                <a:gd name="connsiteY6" fmla="*/ 971265 h 1319120"/>
                <a:gd name="connsiteX7" fmla="*/ 112595 w 760033"/>
                <a:gd name="connsiteY7" fmla="*/ 1046328 h 1319120"/>
                <a:gd name="connsiteX8" fmla="*/ 194481 w 760033"/>
                <a:gd name="connsiteY8" fmla="*/ 1182806 h 1319120"/>
                <a:gd name="connsiteX9" fmla="*/ 474260 w 760033"/>
                <a:gd name="connsiteY9" fmla="*/ 1264692 h 1319120"/>
                <a:gd name="connsiteX10" fmla="*/ 760033 w 760033"/>
                <a:gd name="connsiteY10" fmla="*/ 856235 h 1319120"/>
                <a:gd name="connsiteX11" fmla="*/ 672153 w 760033"/>
                <a:gd name="connsiteY11" fmla="*/ 589128 h 1319120"/>
                <a:gd name="connsiteX12" fmla="*/ 651681 w 760033"/>
                <a:gd name="connsiteY12" fmla="*/ 500417 h 1319120"/>
                <a:gd name="connsiteX13" fmla="*/ 616017 w 760033"/>
                <a:gd name="connsiteY13" fmla="*/ 424188 h 1319120"/>
                <a:gd name="connsiteX14" fmla="*/ 501556 w 760033"/>
                <a:gd name="connsiteY14" fmla="*/ 213815 h 1319120"/>
                <a:gd name="connsiteX15" fmla="*/ 446965 w 760033"/>
                <a:gd name="connsiteY15" fmla="*/ 111456 h 1319120"/>
                <a:gd name="connsiteX16" fmla="*/ 399198 w 760033"/>
                <a:gd name="connsiteY16" fmla="*/ 43217 h 1319120"/>
                <a:gd name="connsiteX17" fmla="*/ 290016 w 760033"/>
                <a:gd name="connsiteY17" fmla="*/ 2274 h 1319120"/>
                <a:gd name="connsiteX0" fmla="*/ 290016 w 772543"/>
                <a:gd name="connsiteY0" fmla="*/ 2274 h 1319120"/>
                <a:gd name="connsiteX1" fmla="*/ 187657 w 772543"/>
                <a:gd name="connsiteY1" fmla="*/ 29570 h 1319120"/>
                <a:gd name="connsiteX2" fmla="*/ 139890 w 772543"/>
                <a:gd name="connsiteY2" fmla="*/ 104632 h 1319120"/>
                <a:gd name="connsiteX3" fmla="*/ 85299 w 772543"/>
                <a:gd name="connsiteY3" fmla="*/ 200167 h 1319120"/>
                <a:gd name="connsiteX4" fmla="*/ 10236 w 772543"/>
                <a:gd name="connsiteY4" fmla="*/ 391235 h 1319120"/>
                <a:gd name="connsiteX5" fmla="*/ 23884 w 772543"/>
                <a:gd name="connsiteY5" fmla="*/ 657367 h 1319120"/>
                <a:gd name="connsiteX6" fmla="*/ 85299 w 772543"/>
                <a:gd name="connsiteY6" fmla="*/ 971265 h 1319120"/>
                <a:gd name="connsiteX7" fmla="*/ 112595 w 772543"/>
                <a:gd name="connsiteY7" fmla="*/ 1046328 h 1319120"/>
                <a:gd name="connsiteX8" fmla="*/ 194481 w 772543"/>
                <a:gd name="connsiteY8" fmla="*/ 1182806 h 1319120"/>
                <a:gd name="connsiteX9" fmla="*/ 474260 w 772543"/>
                <a:gd name="connsiteY9" fmla="*/ 1264692 h 1319120"/>
                <a:gd name="connsiteX10" fmla="*/ 760033 w 772543"/>
                <a:gd name="connsiteY10" fmla="*/ 856235 h 1319120"/>
                <a:gd name="connsiteX11" fmla="*/ 672153 w 772543"/>
                <a:gd name="connsiteY11" fmla="*/ 589128 h 1319120"/>
                <a:gd name="connsiteX12" fmla="*/ 651681 w 772543"/>
                <a:gd name="connsiteY12" fmla="*/ 500417 h 1319120"/>
                <a:gd name="connsiteX13" fmla="*/ 616017 w 772543"/>
                <a:gd name="connsiteY13" fmla="*/ 424188 h 1319120"/>
                <a:gd name="connsiteX14" fmla="*/ 501556 w 772543"/>
                <a:gd name="connsiteY14" fmla="*/ 213815 h 1319120"/>
                <a:gd name="connsiteX15" fmla="*/ 446965 w 772543"/>
                <a:gd name="connsiteY15" fmla="*/ 111456 h 1319120"/>
                <a:gd name="connsiteX16" fmla="*/ 399198 w 772543"/>
                <a:gd name="connsiteY16" fmla="*/ 43217 h 1319120"/>
                <a:gd name="connsiteX17" fmla="*/ 290016 w 772543"/>
                <a:gd name="connsiteY17" fmla="*/ 2274 h 1319120"/>
                <a:gd name="connsiteX0" fmla="*/ 290016 w 772543"/>
                <a:gd name="connsiteY0" fmla="*/ 2274 h 1319121"/>
                <a:gd name="connsiteX1" fmla="*/ 187657 w 772543"/>
                <a:gd name="connsiteY1" fmla="*/ 29570 h 1319121"/>
                <a:gd name="connsiteX2" fmla="*/ 139890 w 772543"/>
                <a:gd name="connsiteY2" fmla="*/ 104632 h 1319121"/>
                <a:gd name="connsiteX3" fmla="*/ 85299 w 772543"/>
                <a:gd name="connsiteY3" fmla="*/ 200167 h 1319121"/>
                <a:gd name="connsiteX4" fmla="*/ 10236 w 772543"/>
                <a:gd name="connsiteY4" fmla="*/ 391235 h 1319121"/>
                <a:gd name="connsiteX5" fmla="*/ 23884 w 772543"/>
                <a:gd name="connsiteY5" fmla="*/ 657367 h 1319121"/>
                <a:gd name="connsiteX6" fmla="*/ 85299 w 772543"/>
                <a:gd name="connsiteY6" fmla="*/ 971265 h 1319121"/>
                <a:gd name="connsiteX7" fmla="*/ 112595 w 772543"/>
                <a:gd name="connsiteY7" fmla="*/ 1046328 h 1319121"/>
                <a:gd name="connsiteX8" fmla="*/ 194481 w 772543"/>
                <a:gd name="connsiteY8" fmla="*/ 1182806 h 1319121"/>
                <a:gd name="connsiteX9" fmla="*/ 474260 w 772543"/>
                <a:gd name="connsiteY9" fmla="*/ 1264692 h 1319121"/>
                <a:gd name="connsiteX10" fmla="*/ 760033 w 772543"/>
                <a:gd name="connsiteY10" fmla="*/ 856234 h 1319121"/>
                <a:gd name="connsiteX11" fmla="*/ 672153 w 772543"/>
                <a:gd name="connsiteY11" fmla="*/ 589128 h 1319121"/>
                <a:gd name="connsiteX12" fmla="*/ 651681 w 772543"/>
                <a:gd name="connsiteY12" fmla="*/ 500417 h 1319121"/>
                <a:gd name="connsiteX13" fmla="*/ 616017 w 772543"/>
                <a:gd name="connsiteY13" fmla="*/ 424188 h 1319121"/>
                <a:gd name="connsiteX14" fmla="*/ 501556 w 772543"/>
                <a:gd name="connsiteY14" fmla="*/ 213815 h 1319121"/>
                <a:gd name="connsiteX15" fmla="*/ 446965 w 772543"/>
                <a:gd name="connsiteY15" fmla="*/ 111456 h 1319121"/>
                <a:gd name="connsiteX16" fmla="*/ 399198 w 772543"/>
                <a:gd name="connsiteY16" fmla="*/ 43217 h 1319121"/>
                <a:gd name="connsiteX17" fmla="*/ 290016 w 772543"/>
                <a:gd name="connsiteY17" fmla="*/ 2274 h 1319121"/>
                <a:gd name="connsiteX0" fmla="*/ 290016 w 760966"/>
                <a:gd name="connsiteY0" fmla="*/ 2274 h 1319121"/>
                <a:gd name="connsiteX1" fmla="*/ 187657 w 760966"/>
                <a:gd name="connsiteY1" fmla="*/ 29570 h 1319121"/>
                <a:gd name="connsiteX2" fmla="*/ 139890 w 760966"/>
                <a:gd name="connsiteY2" fmla="*/ 104632 h 1319121"/>
                <a:gd name="connsiteX3" fmla="*/ 85299 w 760966"/>
                <a:gd name="connsiteY3" fmla="*/ 200167 h 1319121"/>
                <a:gd name="connsiteX4" fmla="*/ 10236 w 760966"/>
                <a:gd name="connsiteY4" fmla="*/ 391235 h 1319121"/>
                <a:gd name="connsiteX5" fmla="*/ 23884 w 760966"/>
                <a:gd name="connsiteY5" fmla="*/ 657367 h 1319121"/>
                <a:gd name="connsiteX6" fmla="*/ 85299 w 760966"/>
                <a:gd name="connsiteY6" fmla="*/ 971265 h 1319121"/>
                <a:gd name="connsiteX7" fmla="*/ 112595 w 760966"/>
                <a:gd name="connsiteY7" fmla="*/ 1046328 h 1319121"/>
                <a:gd name="connsiteX8" fmla="*/ 194481 w 760966"/>
                <a:gd name="connsiteY8" fmla="*/ 1182806 h 1319121"/>
                <a:gd name="connsiteX9" fmla="*/ 474260 w 760966"/>
                <a:gd name="connsiteY9" fmla="*/ 1264692 h 1319121"/>
                <a:gd name="connsiteX10" fmla="*/ 760033 w 760966"/>
                <a:gd name="connsiteY10" fmla="*/ 856234 h 1319121"/>
                <a:gd name="connsiteX11" fmla="*/ 672153 w 760966"/>
                <a:gd name="connsiteY11" fmla="*/ 589128 h 1319121"/>
                <a:gd name="connsiteX12" fmla="*/ 651681 w 760966"/>
                <a:gd name="connsiteY12" fmla="*/ 500417 h 1319121"/>
                <a:gd name="connsiteX13" fmla="*/ 616017 w 760966"/>
                <a:gd name="connsiteY13" fmla="*/ 424188 h 1319121"/>
                <a:gd name="connsiteX14" fmla="*/ 501556 w 760966"/>
                <a:gd name="connsiteY14" fmla="*/ 213815 h 1319121"/>
                <a:gd name="connsiteX15" fmla="*/ 446965 w 760966"/>
                <a:gd name="connsiteY15" fmla="*/ 111456 h 1319121"/>
                <a:gd name="connsiteX16" fmla="*/ 399198 w 760966"/>
                <a:gd name="connsiteY16" fmla="*/ 43217 h 1319121"/>
                <a:gd name="connsiteX17" fmla="*/ 290016 w 760966"/>
                <a:gd name="connsiteY17" fmla="*/ 2274 h 1319121"/>
                <a:gd name="connsiteX0" fmla="*/ 290016 w 690350"/>
                <a:gd name="connsiteY0" fmla="*/ 2274 h 1319121"/>
                <a:gd name="connsiteX1" fmla="*/ 187657 w 690350"/>
                <a:gd name="connsiteY1" fmla="*/ 29570 h 1319121"/>
                <a:gd name="connsiteX2" fmla="*/ 139890 w 690350"/>
                <a:gd name="connsiteY2" fmla="*/ 104632 h 1319121"/>
                <a:gd name="connsiteX3" fmla="*/ 85299 w 690350"/>
                <a:gd name="connsiteY3" fmla="*/ 200167 h 1319121"/>
                <a:gd name="connsiteX4" fmla="*/ 10236 w 690350"/>
                <a:gd name="connsiteY4" fmla="*/ 391235 h 1319121"/>
                <a:gd name="connsiteX5" fmla="*/ 23884 w 690350"/>
                <a:gd name="connsiteY5" fmla="*/ 657367 h 1319121"/>
                <a:gd name="connsiteX6" fmla="*/ 85299 w 690350"/>
                <a:gd name="connsiteY6" fmla="*/ 971265 h 1319121"/>
                <a:gd name="connsiteX7" fmla="*/ 112595 w 690350"/>
                <a:gd name="connsiteY7" fmla="*/ 1046328 h 1319121"/>
                <a:gd name="connsiteX8" fmla="*/ 194481 w 690350"/>
                <a:gd name="connsiteY8" fmla="*/ 1182806 h 1319121"/>
                <a:gd name="connsiteX9" fmla="*/ 474260 w 690350"/>
                <a:gd name="connsiteY9" fmla="*/ 1264692 h 1319121"/>
                <a:gd name="connsiteX10" fmla="*/ 688025 w 690350"/>
                <a:gd name="connsiteY10" fmla="*/ 856234 h 1319121"/>
                <a:gd name="connsiteX11" fmla="*/ 672153 w 690350"/>
                <a:gd name="connsiteY11" fmla="*/ 589128 h 1319121"/>
                <a:gd name="connsiteX12" fmla="*/ 651681 w 690350"/>
                <a:gd name="connsiteY12" fmla="*/ 500417 h 1319121"/>
                <a:gd name="connsiteX13" fmla="*/ 616017 w 690350"/>
                <a:gd name="connsiteY13" fmla="*/ 424188 h 1319121"/>
                <a:gd name="connsiteX14" fmla="*/ 501556 w 690350"/>
                <a:gd name="connsiteY14" fmla="*/ 213815 h 1319121"/>
                <a:gd name="connsiteX15" fmla="*/ 446965 w 690350"/>
                <a:gd name="connsiteY15" fmla="*/ 111456 h 1319121"/>
                <a:gd name="connsiteX16" fmla="*/ 399198 w 690350"/>
                <a:gd name="connsiteY16" fmla="*/ 43217 h 1319121"/>
                <a:gd name="connsiteX17" fmla="*/ 290016 w 690350"/>
                <a:gd name="connsiteY17" fmla="*/ 2274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50" h="1319121">
                  <a:moveTo>
                    <a:pt x="290016" y="2274"/>
                  </a:moveTo>
                  <a:cubicBezTo>
                    <a:pt x="254759" y="0"/>
                    <a:pt x="212678" y="12510"/>
                    <a:pt x="187657" y="29570"/>
                  </a:cubicBezTo>
                  <a:cubicBezTo>
                    <a:pt x="162636" y="46630"/>
                    <a:pt x="156950" y="76199"/>
                    <a:pt x="139890" y="104632"/>
                  </a:cubicBezTo>
                  <a:lnTo>
                    <a:pt x="85299" y="200167"/>
                  </a:lnTo>
                  <a:cubicBezTo>
                    <a:pt x="63690" y="247934"/>
                    <a:pt x="20472" y="315035"/>
                    <a:pt x="10236" y="391235"/>
                  </a:cubicBezTo>
                  <a:cubicBezTo>
                    <a:pt x="0" y="467435"/>
                    <a:pt x="14785" y="591403"/>
                    <a:pt x="23884" y="657367"/>
                  </a:cubicBezTo>
                  <a:lnTo>
                    <a:pt x="85299" y="971265"/>
                  </a:lnTo>
                  <a:lnTo>
                    <a:pt x="112595" y="1046328"/>
                  </a:lnTo>
                  <a:cubicBezTo>
                    <a:pt x="130792" y="1081585"/>
                    <a:pt x="134204" y="1146412"/>
                    <a:pt x="194481" y="1182806"/>
                  </a:cubicBezTo>
                  <a:cubicBezTo>
                    <a:pt x="254758" y="1219200"/>
                    <a:pt x="392003" y="1319121"/>
                    <a:pt x="474260" y="1264692"/>
                  </a:cubicBezTo>
                  <a:cubicBezTo>
                    <a:pt x="556517" y="1210263"/>
                    <a:pt x="688958" y="968631"/>
                    <a:pt x="688025" y="856234"/>
                  </a:cubicBezTo>
                  <a:cubicBezTo>
                    <a:pt x="675515" y="782309"/>
                    <a:pt x="690350" y="655092"/>
                    <a:pt x="672153" y="589128"/>
                  </a:cubicBezTo>
                  <a:lnTo>
                    <a:pt x="651681" y="500417"/>
                  </a:lnTo>
                  <a:cubicBezTo>
                    <a:pt x="642583" y="464023"/>
                    <a:pt x="641038" y="471955"/>
                    <a:pt x="616017" y="424188"/>
                  </a:cubicBezTo>
                  <a:cubicBezTo>
                    <a:pt x="590996" y="376421"/>
                    <a:pt x="529989" y="257033"/>
                    <a:pt x="501556" y="213815"/>
                  </a:cubicBezTo>
                  <a:lnTo>
                    <a:pt x="446965" y="111456"/>
                  </a:lnTo>
                  <a:cubicBezTo>
                    <a:pt x="429905" y="83023"/>
                    <a:pt x="425356" y="61414"/>
                    <a:pt x="399198" y="43217"/>
                  </a:cubicBezTo>
                  <a:cubicBezTo>
                    <a:pt x="373040" y="25020"/>
                    <a:pt x="325273" y="4548"/>
                    <a:pt x="290016" y="227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H="1">
              <a:off x="3554840" y="1207585"/>
              <a:ext cx="2350420" cy="387759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5898407" y="1191081"/>
              <a:ext cx="2264945" cy="38220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011224" y="3356992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78" name="Freeform 77"/>
            <p:cNvSpPr/>
            <p:nvPr/>
          </p:nvSpPr>
          <p:spPr bwMode="auto">
            <a:xfrm>
              <a:off x="5868144" y="2773288"/>
              <a:ext cx="1143079" cy="29567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649664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709359 w 2014409"/>
                <a:gd name="connsiteY3" fmla="*/ 1717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409" h="29567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1709359" y="1717"/>
                  </a:lnTo>
                  <a:lnTo>
                    <a:pt x="2014409" y="295672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flipH="1">
              <a:off x="5568950" y="1228477"/>
              <a:ext cx="326942" cy="63842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>
              <a:off x="5669280" y="1224501"/>
              <a:ext cx="226612" cy="63610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5906599" y="1209477"/>
              <a:ext cx="360851" cy="157817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5904216" y="1199952"/>
              <a:ext cx="572784" cy="157499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5911360" y="1202333"/>
              <a:ext cx="730740" cy="157896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149587" y="4285456"/>
              <a:ext cx="207369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Connector 84"/>
            <p:cNvCxnSpPr>
              <a:stCxn id="78" idx="1"/>
            </p:cNvCxnSpPr>
            <p:nvPr/>
          </p:nvCxnSpPr>
          <p:spPr bwMode="auto">
            <a:xfrm flipH="1">
              <a:off x="5652120" y="2917304"/>
              <a:ext cx="222834" cy="108776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646046" y="4293096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6084168" y="3068960"/>
              <a:ext cx="243216" cy="158417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444208" y="3068960"/>
              <a:ext cx="442825" cy="162369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6732240" y="3065708"/>
              <a:ext cx="561991" cy="162059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93" name="Freeform 92"/>
            <p:cNvSpPr/>
            <p:nvPr/>
          </p:nvSpPr>
          <p:spPr bwMode="auto">
            <a:xfrm>
              <a:off x="4847652" y="4785261"/>
              <a:ext cx="1173707" cy="593678"/>
            </a:xfrm>
            <a:custGeom>
              <a:avLst/>
              <a:gdLst>
                <a:gd name="connsiteX0" fmla="*/ 54591 w 1173707"/>
                <a:gd name="connsiteY0" fmla="*/ 88710 h 580030"/>
                <a:gd name="connsiteX1" fmla="*/ 6824 w 1173707"/>
                <a:gd name="connsiteY1" fmla="*/ 156949 h 580030"/>
                <a:gd name="connsiteX2" fmla="*/ 0 w 1173707"/>
                <a:gd name="connsiteY2" fmla="*/ 225188 h 580030"/>
                <a:gd name="connsiteX3" fmla="*/ 20471 w 1173707"/>
                <a:gd name="connsiteY3" fmla="*/ 334370 h 580030"/>
                <a:gd name="connsiteX4" fmla="*/ 54591 w 1173707"/>
                <a:gd name="connsiteY4" fmla="*/ 388961 h 580030"/>
                <a:gd name="connsiteX5" fmla="*/ 136477 w 1173707"/>
                <a:gd name="connsiteY5" fmla="*/ 477672 h 580030"/>
                <a:gd name="connsiteX6" fmla="*/ 225188 w 1173707"/>
                <a:gd name="connsiteY6" fmla="*/ 498143 h 580030"/>
                <a:gd name="connsiteX7" fmla="*/ 423080 w 1173707"/>
                <a:gd name="connsiteY7" fmla="*/ 580030 h 580030"/>
                <a:gd name="connsiteX8" fmla="*/ 586854 w 1173707"/>
                <a:gd name="connsiteY8" fmla="*/ 580030 h 580030"/>
                <a:gd name="connsiteX9" fmla="*/ 655092 w 1173707"/>
                <a:gd name="connsiteY9" fmla="*/ 580030 h 580030"/>
                <a:gd name="connsiteX10" fmla="*/ 825689 w 1173707"/>
                <a:gd name="connsiteY10" fmla="*/ 552734 h 580030"/>
                <a:gd name="connsiteX11" fmla="*/ 921224 w 1173707"/>
                <a:gd name="connsiteY11" fmla="*/ 511791 h 580030"/>
                <a:gd name="connsiteX12" fmla="*/ 1098645 w 1173707"/>
                <a:gd name="connsiteY12" fmla="*/ 443552 h 580030"/>
                <a:gd name="connsiteX13" fmla="*/ 1166883 w 1173707"/>
                <a:gd name="connsiteY13" fmla="*/ 354842 h 580030"/>
                <a:gd name="connsiteX14" fmla="*/ 1173707 w 1173707"/>
                <a:gd name="connsiteY14" fmla="*/ 293427 h 580030"/>
                <a:gd name="connsiteX15" fmla="*/ 1166883 w 1173707"/>
                <a:gd name="connsiteY15" fmla="*/ 272955 h 580030"/>
                <a:gd name="connsiteX16" fmla="*/ 1153236 w 1173707"/>
                <a:gd name="connsiteY16" fmla="*/ 197893 h 580030"/>
                <a:gd name="connsiteX17" fmla="*/ 1112292 w 1173707"/>
                <a:gd name="connsiteY17" fmla="*/ 136478 h 580030"/>
                <a:gd name="connsiteX18" fmla="*/ 1050877 w 1173707"/>
                <a:gd name="connsiteY18" fmla="*/ 95534 h 580030"/>
                <a:gd name="connsiteX19" fmla="*/ 968991 w 1173707"/>
                <a:gd name="connsiteY19" fmla="*/ 75063 h 580030"/>
                <a:gd name="connsiteX20" fmla="*/ 907576 w 1173707"/>
                <a:gd name="connsiteY20" fmla="*/ 47767 h 580030"/>
                <a:gd name="connsiteX21" fmla="*/ 812042 w 1173707"/>
                <a:gd name="connsiteY21" fmla="*/ 34119 h 580030"/>
                <a:gd name="connsiteX22" fmla="*/ 723331 w 1173707"/>
                <a:gd name="connsiteY22" fmla="*/ 27296 h 580030"/>
                <a:gd name="connsiteX23" fmla="*/ 580030 w 1173707"/>
                <a:gd name="connsiteY23" fmla="*/ 6824 h 580030"/>
                <a:gd name="connsiteX24" fmla="*/ 375313 w 1173707"/>
                <a:gd name="connsiteY24" fmla="*/ 0 h 580030"/>
                <a:gd name="connsiteX25" fmla="*/ 307074 w 1173707"/>
                <a:gd name="connsiteY25" fmla="*/ 13648 h 580030"/>
                <a:gd name="connsiteX26" fmla="*/ 238836 w 1173707"/>
                <a:gd name="connsiteY26" fmla="*/ 20472 h 580030"/>
                <a:gd name="connsiteX27" fmla="*/ 156949 w 1173707"/>
                <a:gd name="connsiteY27" fmla="*/ 34119 h 580030"/>
                <a:gd name="connsiteX28" fmla="*/ 129654 w 1173707"/>
                <a:gd name="connsiteY28" fmla="*/ 40943 h 580030"/>
                <a:gd name="connsiteX29" fmla="*/ 54591 w 1173707"/>
                <a:gd name="connsiteY29" fmla="*/ 88710 h 580030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225188 w 1173707"/>
                <a:gd name="connsiteY6" fmla="*/ 498143 h 593678"/>
                <a:gd name="connsiteX7" fmla="*/ 423080 w 1173707"/>
                <a:gd name="connsiteY7" fmla="*/ 580030 h 593678"/>
                <a:gd name="connsiteX8" fmla="*/ 586854 w 1173707"/>
                <a:gd name="connsiteY8" fmla="*/ 580030 h 593678"/>
                <a:gd name="connsiteX9" fmla="*/ 655092 w 1173707"/>
                <a:gd name="connsiteY9" fmla="*/ 580030 h 593678"/>
                <a:gd name="connsiteX10" fmla="*/ 825689 w 1173707"/>
                <a:gd name="connsiteY10" fmla="*/ 552734 h 593678"/>
                <a:gd name="connsiteX11" fmla="*/ 921224 w 1173707"/>
                <a:gd name="connsiteY11" fmla="*/ 511791 h 593678"/>
                <a:gd name="connsiteX12" fmla="*/ 1098645 w 1173707"/>
                <a:gd name="connsiteY12" fmla="*/ 443552 h 593678"/>
                <a:gd name="connsiteX13" fmla="*/ 1166883 w 1173707"/>
                <a:gd name="connsiteY13" fmla="*/ 354842 h 593678"/>
                <a:gd name="connsiteX14" fmla="*/ 1173707 w 1173707"/>
                <a:gd name="connsiteY14" fmla="*/ 293427 h 593678"/>
                <a:gd name="connsiteX15" fmla="*/ 1166883 w 1173707"/>
                <a:gd name="connsiteY15" fmla="*/ 272955 h 593678"/>
                <a:gd name="connsiteX16" fmla="*/ 1153236 w 1173707"/>
                <a:gd name="connsiteY16" fmla="*/ 197893 h 593678"/>
                <a:gd name="connsiteX17" fmla="*/ 1112292 w 1173707"/>
                <a:gd name="connsiteY17" fmla="*/ 136478 h 593678"/>
                <a:gd name="connsiteX18" fmla="*/ 1050877 w 1173707"/>
                <a:gd name="connsiteY18" fmla="*/ 95534 h 593678"/>
                <a:gd name="connsiteX19" fmla="*/ 968991 w 1173707"/>
                <a:gd name="connsiteY19" fmla="*/ 75063 h 593678"/>
                <a:gd name="connsiteX20" fmla="*/ 907576 w 1173707"/>
                <a:gd name="connsiteY20" fmla="*/ 47767 h 593678"/>
                <a:gd name="connsiteX21" fmla="*/ 812042 w 1173707"/>
                <a:gd name="connsiteY21" fmla="*/ 34119 h 593678"/>
                <a:gd name="connsiteX22" fmla="*/ 723331 w 1173707"/>
                <a:gd name="connsiteY22" fmla="*/ 27296 h 593678"/>
                <a:gd name="connsiteX23" fmla="*/ 580030 w 1173707"/>
                <a:gd name="connsiteY23" fmla="*/ 6824 h 593678"/>
                <a:gd name="connsiteX24" fmla="*/ 375313 w 1173707"/>
                <a:gd name="connsiteY24" fmla="*/ 0 h 593678"/>
                <a:gd name="connsiteX25" fmla="*/ 307074 w 1173707"/>
                <a:gd name="connsiteY25" fmla="*/ 13648 h 593678"/>
                <a:gd name="connsiteX26" fmla="*/ 238836 w 1173707"/>
                <a:gd name="connsiteY26" fmla="*/ 20472 h 593678"/>
                <a:gd name="connsiteX27" fmla="*/ 156949 w 1173707"/>
                <a:gd name="connsiteY27" fmla="*/ 34119 h 593678"/>
                <a:gd name="connsiteX28" fmla="*/ 129654 w 1173707"/>
                <a:gd name="connsiteY28" fmla="*/ 40943 h 593678"/>
                <a:gd name="connsiteX29" fmla="*/ 54591 w 1173707"/>
                <a:gd name="connsiteY29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3707" h="593678">
                  <a:moveTo>
                    <a:pt x="54591" y="88710"/>
                  </a:moveTo>
                  <a:lnTo>
                    <a:pt x="6824" y="156949"/>
                  </a:lnTo>
                  <a:lnTo>
                    <a:pt x="0" y="225188"/>
                  </a:lnTo>
                  <a:lnTo>
                    <a:pt x="20471" y="334370"/>
                  </a:lnTo>
                  <a:lnTo>
                    <a:pt x="54591" y="388961"/>
                  </a:lnTo>
                  <a:lnTo>
                    <a:pt x="136477" y="477672"/>
                  </a:lnTo>
                  <a:cubicBezTo>
                    <a:pt x="197892" y="509517"/>
                    <a:pt x="362802" y="566382"/>
                    <a:pt x="423080" y="580030"/>
                  </a:cubicBezTo>
                  <a:cubicBezTo>
                    <a:pt x="483358" y="593678"/>
                    <a:pt x="548185" y="580030"/>
                    <a:pt x="586854" y="580030"/>
                  </a:cubicBezTo>
                  <a:lnTo>
                    <a:pt x="655092" y="580030"/>
                  </a:lnTo>
                  <a:lnTo>
                    <a:pt x="825689" y="552734"/>
                  </a:lnTo>
                  <a:cubicBezTo>
                    <a:pt x="899614" y="529988"/>
                    <a:pt x="1041779" y="476534"/>
                    <a:pt x="1098645" y="443552"/>
                  </a:cubicBezTo>
                  <a:cubicBezTo>
                    <a:pt x="1155511" y="410570"/>
                    <a:pt x="1154373" y="379863"/>
                    <a:pt x="1166883" y="354842"/>
                  </a:cubicBezTo>
                  <a:cubicBezTo>
                    <a:pt x="1169158" y="334370"/>
                    <a:pt x="1173707" y="314025"/>
                    <a:pt x="1173707" y="293427"/>
                  </a:cubicBezTo>
                  <a:cubicBezTo>
                    <a:pt x="1173707" y="286234"/>
                    <a:pt x="1166883" y="272955"/>
                    <a:pt x="1166883" y="272955"/>
                  </a:cubicBezTo>
                  <a:lnTo>
                    <a:pt x="1153236" y="197893"/>
                  </a:lnTo>
                  <a:lnTo>
                    <a:pt x="1112292" y="136478"/>
                  </a:lnTo>
                  <a:lnTo>
                    <a:pt x="1050877" y="95534"/>
                  </a:lnTo>
                  <a:lnTo>
                    <a:pt x="968991" y="75063"/>
                  </a:lnTo>
                  <a:lnTo>
                    <a:pt x="907576" y="47767"/>
                  </a:lnTo>
                  <a:lnTo>
                    <a:pt x="812042" y="34119"/>
                  </a:lnTo>
                  <a:lnTo>
                    <a:pt x="723331" y="27296"/>
                  </a:lnTo>
                  <a:lnTo>
                    <a:pt x="580030" y="6824"/>
                  </a:lnTo>
                  <a:lnTo>
                    <a:pt x="375313" y="0"/>
                  </a:lnTo>
                  <a:lnTo>
                    <a:pt x="307074" y="13648"/>
                  </a:lnTo>
                  <a:lnTo>
                    <a:pt x="238836" y="20472"/>
                  </a:lnTo>
                  <a:cubicBezTo>
                    <a:pt x="139042" y="31560"/>
                    <a:pt x="207868" y="19572"/>
                    <a:pt x="156949" y="34119"/>
                  </a:cubicBezTo>
                  <a:cubicBezTo>
                    <a:pt x="147931" y="36695"/>
                    <a:pt x="129654" y="40943"/>
                    <a:pt x="129654" y="40943"/>
                  </a:cubicBezTo>
                  <a:lnTo>
                    <a:pt x="54591" y="88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795201" y="1484784"/>
              <a:ext cx="9268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Ms</a:t>
              </a:r>
            </a:p>
            <a:p>
              <a:r>
                <a:rPr lang="en-US" sz="2400" dirty="0" smtClean="0"/>
                <a:t>+ </a:t>
              </a:r>
              <a:r>
                <a:rPr lang="en-US" sz="2400" dirty="0" err="1" smtClean="0"/>
                <a:t>Qtz</a:t>
              </a:r>
              <a:endParaRPr lang="el-GR" sz="2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03112" y="980728"/>
              <a:ext cx="471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Ky</a:t>
              </a:r>
              <a:endParaRPr lang="el-GR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427048" y="980728"/>
              <a:ext cx="38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l-GR" sz="28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0904" y="306896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</a:t>
              </a:r>
              <a:endParaRPr lang="el-GR" sz="28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27248" y="306896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</a:t>
              </a:r>
              <a:endParaRPr lang="el-GR" sz="2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47128" y="4653136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 </a:t>
              </a:r>
              <a:r>
                <a:rPr lang="en-US" sz="2400" dirty="0" err="1" smtClean="0"/>
                <a:t>Kfs</a:t>
              </a:r>
              <a:endParaRPr lang="el-GR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30382" y="486916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granitoids</a:t>
              </a:r>
              <a:endParaRPr lang="el-GR" sz="16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28184" y="2708920"/>
              <a:ext cx="570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Chl</a:t>
              </a:r>
              <a:endParaRPr lang="el-GR" sz="2000" dirty="0"/>
            </a:p>
          </p:txBody>
        </p:sp>
        <p:sp>
          <p:nvSpPr>
            <p:cNvPr id="103" name="Freeform 102"/>
            <p:cNvSpPr/>
            <p:nvPr/>
          </p:nvSpPr>
          <p:spPr bwMode="auto">
            <a:xfrm flipH="1">
              <a:off x="4037756" y="4005064"/>
              <a:ext cx="3702596" cy="28803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313625"/>
                <a:gd name="connsiteY0" fmla="*/ 288032 h 304138"/>
                <a:gd name="connsiteX1" fmla="*/ 12001 w 2313625"/>
                <a:gd name="connsiteY1" fmla="*/ 144016 h 304138"/>
                <a:gd name="connsiteX2" fmla="*/ 228025 w 2313625"/>
                <a:gd name="connsiteY2" fmla="*/ 0 h 304138"/>
                <a:gd name="connsiteX3" fmla="*/ 1832750 w 2313625"/>
                <a:gd name="connsiteY3" fmla="*/ 7640 h 304138"/>
                <a:gd name="connsiteX4" fmla="*/ 2313625 w 2313625"/>
                <a:gd name="connsiteY4" fmla="*/ 304138 h 304138"/>
                <a:gd name="connsiteX5" fmla="*/ 156017 w 2313625"/>
                <a:gd name="connsiteY5" fmla="*/ 288032 h 304138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32750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91969 w 2313625"/>
                <a:gd name="connsiteY3" fmla="*/ 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093431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202612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5003 w 2312611"/>
                <a:gd name="connsiteY0" fmla="*/ 280392 h 280392"/>
                <a:gd name="connsiteX1" fmla="*/ 10987 w 2312611"/>
                <a:gd name="connsiteY1" fmla="*/ 136376 h 280392"/>
                <a:gd name="connsiteX2" fmla="*/ 89079 w 2312611"/>
                <a:gd name="connsiteY2" fmla="*/ 6846 h 280392"/>
                <a:gd name="connsiteX3" fmla="*/ 2201598 w 2312611"/>
                <a:gd name="connsiteY3" fmla="*/ 0 h 280392"/>
                <a:gd name="connsiteX4" fmla="*/ 2312611 w 2312611"/>
                <a:gd name="connsiteY4" fmla="*/ 278708 h 280392"/>
                <a:gd name="connsiteX5" fmla="*/ 155003 w 2312611"/>
                <a:gd name="connsiteY5" fmla="*/ 280392 h 28039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138099 w 2361631"/>
                <a:gd name="connsiteY2" fmla="*/ 6846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48005 w 2361631"/>
                <a:gd name="connsiteY1" fmla="*/ 14401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48005 w 2361631"/>
                <a:gd name="connsiteY1" fmla="*/ 14401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377956 w 2691582"/>
                <a:gd name="connsiteY0" fmla="*/ 288032 h 288032"/>
                <a:gd name="connsiteX1" fmla="*/ 423844 w 2691582"/>
                <a:gd name="connsiteY1" fmla="*/ 0 h 288032"/>
                <a:gd name="connsiteX2" fmla="*/ 2580569 w 2691582"/>
                <a:gd name="connsiteY2" fmla="*/ 0 h 288032"/>
                <a:gd name="connsiteX3" fmla="*/ 2691582 w 2691582"/>
                <a:gd name="connsiteY3" fmla="*/ 278708 h 288032"/>
                <a:gd name="connsiteX4" fmla="*/ 377956 w 2691582"/>
                <a:gd name="connsiteY4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29030 w 2742655"/>
                <a:gd name="connsiteY2" fmla="*/ 144016 h 288032"/>
                <a:gd name="connsiteX3" fmla="*/ 474917 w 2742655"/>
                <a:gd name="connsiteY3" fmla="*/ 0 h 288032"/>
                <a:gd name="connsiteX4" fmla="*/ 2631642 w 2742655"/>
                <a:gd name="connsiteY4" fmla="*/ 0 h 288032"/>
                <a:gd name="connsiteX5" fmla="*/ 2742655 w 2742655"/>
                <a:gd name="connsiteY5" fmla="*/ 278708 h 288032"/>
                <a:gd name="connsiteX6" fmla="*/ 429029 w 2742655"/>
                <a:gd name="connsiteY6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15540 w 2729166"/>
                <a:gd name="connsiteY0" fmla="*/ 288032 h 312035"/>
                <a:gd name="connsiteX1" fmla="*/ 277878 w 2729166"/>
                <a:gd name="connsiteY1" fmla="*/ 288032 h 312035"/>
                <a:gd name="connsiteX2" fmla="*/ 415541 w 2729166"/>
                <a:gd name="connsiteY2" fmla="*/ 144016 h 312035"/>
                <a:gd name="connsiteX3" fmla="*/ 461428 w 2729166"/>
                <a:gd name="connsiteY3" fmla="*/ 0 h 312035"/>
                <a:gd name="connsiteX4" fmla="*/ 2618153 w 2729166"/>
                <a:gd name="connsiteY4" fmla="*/ 0 h 312035"/>
                <a:gd name="connsiteX5" fmla="*/ 2729166 w 2729166"/>
                <a:gd name="connsiteY5" fmla="*/ 278708 h 312035"/>
                <a:gd name="connsiteX6" fmla="*/ 415540 w 2729166"/>
                <a:gd name="connsiteY6" fmla="*/ 288032 h 312035"/>
                <a:gd name="connsiteX0" fmla="*/ 385604 w 2699230"/>
                <a:gd name="connsiteY0" fmla="*/ 288032 h 288032"/>
                <a:gd name="connsiteX1" fmla="*/ 385605 w 2699230"/>
                <a:gd name="connsiteY1" fmla="*/ 144016 h 288032"/>
                <a:gd name="connsiteX2" fmla="*/ 431492 w 2699230"/>
                <a:gd name="connsiteY2" fmla="*/ 0 h 288032"/>
                <a:gd name="connsiteX3" fmla="*/ 2588217 w 2699230"/>
                <a:gd name="connsiteY3" fmla="*/ 0 h 288032"/>
                <a:gd name="connsiteX4" fmla="*/ 2699230 w 2699230"/>
                <a:gd name="connsiteY4" fmla="*/ 278708 h 288032"/>
                <a:gd name="connsiteX5" fmla="*/ 385604 w 2699230"/>
                <a:gd name="connsiteY5" fmla="*/ 288032 h 288032"/>
                <a:gd name="connsiteX0" fmla="*/ 0 w 2313625"/>
                <a:gd name="connsiteY0" fmla="*/ 144016 h 379472"/>
                <a:gd name="connsiteX1" fmla="*/ 45887 w 2313625"/>
                <a:gd name="connsiteY1" fmla="*/ 0 h 379472"/>
                <a:gd name="connsiteX2" fmla="*/ 2202612 w 2313625"/>
                <a:gd name="connsiteY2" fmla="*/ 0 h 379472"/>
                <a:gd name="connsiteX3" fmla="*/ 2313625 w 2313625"/>
                <a:gd name="connsiteY3" fmla="*/ 278708 h 379472"/>
                <a:gd name="connsiteX4" fmla="*/ 58270 w 2313625"/>
                <a:gd name="connsiteY4" fmla="*/ 379472 h 379472"/>
                <a:gd name="connsiteX0" fmla="*/ 45888 w 2359513"/>
                <a:gd name="connsiteY0" fmla="*/ 144016 h 288032"/>
                <a:gd name="connsiteX1" fmla="*/ 91775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91775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91776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112009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513" h="288032">
                  <a:moveTo>
                    <a:pt x="0" y="288032"/>
                  </a:moveTo>
                  <a:lnTo>
                    <a:pt x="112009" y="0"/>
                  </a:lnTo>
                  <a:lnTo>
                    <a:pt x="2248500" y="0"/>
                  </a:lnTo>
                  <a:lnTo>
                    <a:pt x="2359513" y="278708"/>
                  </a:lnTo>
                  <a:lnTo>
                    <a:pt x="0" y="28803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788024" y="3933056"/>
              <a:ext cx="408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Bt</a:t>
              </a:r>
              <a:endParaRPr lang="el-GR" sz="2000" dirty="0"/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4499992" y="4293096"/>
              <a:ext cx="212236" cy="6632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5089984" y="2848911"/>
              <a:ext cx="490128" cy="115615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H="1">
              <a:off x="5076056" y="1866900"/>
              <a:ext cx="569094" cy="98603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4565846" y="3356992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51" name="Oval 150"/>
            <p:cNvSpPr/>
            <p:nvPr/>
          </p:nvSpPr>
          <p:spPr>
            <a:xfrm>
              <a:off x="5867360" y="1193898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5486252" y="1874643"/>
              <a:ext cx="27319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5076056" y="1628800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</a:t>
              </a:r>
              <a:endParaRPr lang="el-GR" sz="2000" dirty="0"/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4895698" y="2857588"/>
              <a:ext cx="26299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4355976" y="2564904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Grt</a:t>
              </a:r>
              <a:endParaRPr lang="el-GR" sz="2000" dirty="0"/>
            </a:p>
          </p:txBody>
        </p:sp>
        <p:cxnSp>
          <p:nvCxnSpPr>
            <p:cNvPr id="107" name="Straight Connector 106"/>
            <p:cNvCxnSpPr>
              <a:endCxn id="78" idx="1"/>
            </p:cNvCxnSpPr>
            <p:nvPr/>
          </p:nvCxnSpPr>
          <p:spPr bwMode="auto">
            <a:xfrm>
              <a:off x="5063556" y="2854197"/>
              <a:ext cx="811398" cy="6310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flipH="1">
              <a:off x="5004050" y="1864581"/>
              <a:ext cx="581741" cy="98835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5148064" y="2852936"/>
              <a:ext cx="504056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5047699" y="2864768"/>
              <a:ext cx="460405" cy="114029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5364088" y="4293096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4932040" y="4293096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 flipH="1">
              <a:off x="5652120" y="1880483"/>
              <a:ext cx="1257" cy="212458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>
              <a:off x="5673256" y="1860605"/>
              <a:ext cx="282271" cy="96210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5892800" y="1212850"/>
              <a:ext cx="190500" cy="156210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5736866" y="1872532"/>
              <a:ext cx="346434" cy="90241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>
              <a:endCxn id="78" idx="1"/>
            </p:cNvCxnSpPr>
            <p:nvPr/>
          </p:nvCxnSpPr>
          <p:spPr bwMode="auto">
            <a:xfrm>
              <a:off x="5665304" y="1864581"/>
              <a:ext cx="209650" cy="105272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5697110" y="1864581"/>
              <a:ext cx="322690" cy="91036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flipH="1">
              <a:off x="5619750" y="1219200"/>
              <a:ext cx="260350" cy="64770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flipH="1">
              <a:off x="5709038" y="1228477"/>
              <a:ext cx="194805" cy="64803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4932040" y="2852936"/>
              <a:ext cx="432048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>
              <a:off x="4995405" y="2852936"/>
              <a:ext cx="440691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</p:grpSp>
      <p:sp>
        <p:nvSpPr>
          <p:cNvPr id="193" name="6 - TextBox"/>
          <p:cNvSpPr txBox="1"/>
          <p:nvPr/>
        </p:nvSpPr>
        <p:spPr>
          <a:xfrm>
            <a:off x="755576" y="5373216"/>
            <a:ext cx="7848872" cy="9361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2400" i="1" dirty="0" err="1" smtClean="0"/>
              <a:t>Γρανατης</a:t>
            </a:r>
            <a:r>
              <a:rPr lang="el-GR" sz="2400" i="1" dirty="0" smtClean="0"/>
              <a:t>  + </a:t>
            </a:r>
            <a:r>
              <a:rPr lang="el-GR" sz="2400" i="1" dirty="0" err="1" smtClean="0"/>
              <a:t>χλωρίτης</a:t>
            </a:r>
            <a:r>
              <a:rPr lang="el-GR" sz="2400" i="1" dirty="0" smtClean="0"/>
              <a:t> + μοσχοβίτης ↔ </a:t>
            </a:r>
          </a:p>
          <a:p>
            <a:pPr algn="r"/>
            <a:r>
              <a:rPr lang="el-GR" sz="2400" i="1" dirty="0" smtClean="0"/>
              <a:t>σταυρόλιθος + </a:t>
            </a:r>
            <a:r>
              <a:rPr lang="el-GR" sz="2400" i="1" dirty="0" err="1" smtClean="0"/>
              <a:t>βιοτίτης</a:t>
            </a:r>
            <a:r>
              <a:rPr lang="el-GR" sz="2400" i="1" dirty="0" smtClean="0"/>
              <a:t> + χαλαζίας + </a:t>
            </a:r>
            <a:r>
              <a:rPr lang="en-US" sz="2400" i="1" dirty="0" smtClean="0"/>
              <a:t>H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O </a:t>
            </a:r>
            <a:r>
              <a:rPr lang="en-US" sz="2400" dirty="0" smtClean="0"/>
              <a:t>(14)</a:t>
            </a:r>
            <a:endParaRPr lang="el-GR" sz="2400" dirty="0" smtClean="0"/>
          </a:p>
        </p:txBody>
      </p:sp>
      <p:sp>
        <p:nvSpPr>
          <p:cNvPr id="194" name="TextBox 9"/>
          <p:cNvSpPr txBox="1">
            <a:spLocks noChangeArrowheads="1"/>
          </p:cNvSpPr>
          <p:nvPr/>
        </p:nvSpPr>
        <p:spPr bwMode="auto">
          <a:xfrm>
            <a:off x="2480827" y="6237312"/>
            <a:ext cx="4027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l-GR" sz="2400" b="1" dirty="0" smtClean="0"/>
              <a:t>(Ζώνη </a:t>
            </a:r>
            <a:r>
              <a:rPr lang="el-GR" sz="2400" b="1" dirty="0"/>
              <a:t>σταυρόλιθου </a:t>
            </a:r>
            <a:r>
              <a:rPr lang="el-GR" sz="2400" b="1" dirty="0" smtClean="0"/>
              <a:t>– </a:t>
            </a:r>
            <a:r>
              <a:rPr lang="el-GR" sz="2400" b="1" dirty="0" err="1" smtClean="0"/>
              <a:t>βιοτίτη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Η ζώνη του σταυρόλιθου</a:t>
            </a:r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l-GR" dirty="0">
              <a:latin typeface="+mn-lt"/>
            </a:endParaRPr>
          </a:p>
        </p:txBody>
      </p:sp>
      <p:pic>
        <p:nvPicPr>
          <p:cNvPr id="6" name="Picture 4" descr="Εικόνα 19:  Αντιπροσωπευτικές μικροφωτοαγραφίες για την ζώνη του σταυρολίθο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47084"/>
            <a:ext cx="3961008" cy="297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Εικόνα 19:  Αντιπροσωπευτικές μικροφωτοαγραφίες για την ζώνη του σταυρολίθου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47085"/>
            <a:ext cx="3961010" cy="297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11560" y="4505934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cs typeface="Times New Roman" pitchFamily="18" charset="0"/>
              </a:rPr>
              <a:t>Μικροφωτογραφίες </a:t>
            </a:r>
            <a:r>
              <a:rPr lang="el-GR" sz="2000" dirty="0" err="1" smtClean="0">
                <a:cs typeface="Times New Roman" pitchFamily="18" charset="0"/>
              </a:rPr>
              <a:t>διμαρμαρυγιακών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dirty="0" err="1" smtClean="0">
                <a:cs typeface="Times New Roman" pitchFamily="18" charset="0"/>
              </a:rPr>
              <a:t>σχιστολίθων</a:t>
            </a:r>
            <a:r>
              <a:rPr lang="el-GR" sz="2000" dirty="0" smtClean="0">
                <a:cs typeface="Times New Roman" pitchFamily="18" charset="0"/>
              </a:rPr>
              <a:t> (δείγμα ΙΚ75a) με σταυρόλιθο και γρανάτη: σταυρόλιθος, γρανάτης και </a:t>
            </a:r>
            <a:r>
              <a:rPr lang="el-GR" sz="2000" dirty="0" err="1" smtClean="0">
                <a:cs typeface="Times New Roman" pitchFamily="18" charset="0"/>
              </a:rPr>
              <a:t>βιοτίτης</a:t>
            </a:r>
            <a:r>
              <a:rPr lang="el-GR" sz="2000" dirty="0" smtClean="0">
                <a:cs typeface="Times New Roman" pitchFamily="18" charset="0"/>
              </a:rPr>
              <a:t> σε επαφή μεταξύ τους. </a:t>
            </a:r>
            <a:endParaRPr lang="el-GR" sz="2000" dirty="0"/>
          </a:p>
        </p:txBody>
      </p:sp>
      <p:pic>
        <p:nvPicPr>
          <p:cNvPr id="10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roup 355" descr="Εικόνα 20: Λεπτομέρεια του διαγράμματος AFM για τη ζώνη του σταυρολίθου"/>
          <p:cNvGrpSpPr/>
          <p:nvPr/>
        </p:nvGrpSpPr>
        <p:grpSpPr>
          <a:xfrm>
            <a:off x="158372" y="908720"/>
            <a:ext cx="8628395" cy="4464496"/>
            <a:chOff x="158372" y="908720"/>
            <a:chExt cx="8628395" cy="4464496"/>
          </a:xfrm>
        </p:grpSpPr>
        <p:sp>
          <p:nvSpPr>
            <p:cNvPr id="92" name="Freeform 91"/>
            <p:cNvSpPr/>
            <p:nvPr/>
          </p:nvSpPr>
          <p:spPr bwMode="auto">
            <a:xfrm>
              <a:off x="4244015" y="2423027"/>
              <a:ext cx="690350" cy="1319121"/>
            </a:xfrm>
            <a:custGeom>
              <a:avLst/>
              <a:gdLst>
                <a:gd name="connsiteX0" fmla="*/ 279780 w 750627"/>
                <a:gd name="connsiteY0" fmla="*/ 0 h 1262418"/>
                <a:gd name="connsiteX1" fmla="*/ 177421 w 750627"/>
                <a:gd name="connsiteY1" fmla="*/ 27296 h 1262418"/>
                <a:gd name="connsiteX2" fmla="*/ 129654 w 750627"/>
                <a:gd name="connsiteY2" fmla="*/ 102358 h 1262418"/>
                <a:gd name="connsiteX3" fmla="*/ 75063 w 750627"/>
                <a:gd name="connsiteY3" fmla="*/ 197893 h 1262418"/>
                <a:gd name="connsiteX4" fmla="*/ 0 w 750627"/>
                <a:gd name="connsiteY4" fmla="*/ 388961 h 1262418"/>
                <a:gd name="connsiteX5" fmla="*/ 13648 w 750627"/>
                <a:gd name="connsiteY5" fmla="*/ 655093 h 1262418"/>
                <a:gd name="connsiteX6" fmla="*/ 54592 w 750627"/>
                <a:gd name="connsiteY6" fmla="*/ 784746 h 1262418"/>
                <a:gd name="connsiteX7" fmla="*/ 75063 w 750627"/>
                <a:gd name="connsiteY7" fmla="*/ 968991 h 1262418"/>
                <a:gd name="connsiteX8" fmla="*/ 102359 w 750627"/>
                <a:gd name="connsiteY8" fmla="*/ 1044054 h 1262418"/>
                <a:gd name="connsiteX9" fmla="*/ 184245 w 750627"/>
                <a:gd name="connsiteY9" fmla="*/ 1180532 h 1262418"/>
                <a:gd name="connsiteX10" fmla="*/ 307075 w 750627"/>
                <a:gd name="connsiteY10" fmla="*/ 1228299 h 1262418"/>
                <a:gd name="connsiteX11" fmla="*/ 464024 w 750627"/>
                <a:gd name="connsiteY11" fmla="*/ 1262418 h 1262418"/>
                <a:gd name="connsiteX12" fmla="*/ 586854 w 750627"/>
                <a:gd name="connsiteY12" fmla="*/ 1241946 h 1262418"/>
                <a:gd name="connsiteX13" fmla="*/ 668741 w 750627"/>
                <a:gd name="connsiteY13" fmla="*/ 1125941 h 1262418"/>
                <a:gd name="connsiteX14" fmla="*/ 736980 w 750627"/>
                <a:gd name="connsiteY14" fmla="*/ 1030406 h 1262418"/>
                <a:gd name="connsiteX15" fmla="*/ 750627 w 750627"/>
                <a:gd name="connsiteY15" fmla="*/ 893929 h 1262418"/>
                <a:gd name="connsiteX16" fmla="*/ 750627 w 750627"/>
                <a:gd name="connsiteY16" fmla="*/ 723332 h 1262418"/>
                <a:gd name="connsiteX17" fmla="*/ 661917 w 750627"/>
                <a:gd name="connsiteY17" fmla="*/ 586854 h 1262418"/>
                <a:gd name="connsiteX18" fmla="*/ 641445 w 750627"/>
                <a:gd name="connsiteY18" fmla="*/ 498143 h 1262418"/>
                <a:gd name="connsiteX19" fmla="*/ 607326 w 750627"/>
                <a:gd name="connsiteY19" fmla="*/ 368490 h 1262418"/>
                <a:gd name="connsiteX20" fmla="*/ 491320 w 750627"/>
                <a:gd name="connsiteY20" fmla="*/ 211541 h 1262418"/>
                <a:gd name="connsiteX21" fmla="*/ 436729 w 750627"/>
                <a:gd name="connsiteY21" fmla="*/ 109182 h 1262418"/>
                <a:gd name="connsiteX22" fmla="*/ 388962 w 750627"/>
                <a:gd name="connsiteY22" fmla="*/ 40943 h 1262418"/>
                <a:gd name="connsiteX23" fmla="*/ 279780 w 750627"/>
                <a:gd name="connsiteY23" fmla="*/ 0 h 1262418"/>
                <a:gd name="connsiteX0" fmla="*/ 279780 w 765412"/>
                <a:gd name="connsiteY0" fmla="*/ 0 h 1262418"/>
                <a:gd name="connsiteX1" fmla="*/ 177421 w 765412"/>
                <a:gd name="connsiteY1" fmla="*/ 27296 h 1262418"/>
                <a:gd name="connsiteX2" fmla="*/ 129654 w 765412"/>
                <a:gd name="connsiteY2" fmla="*/ 102358 h 1262418"/>
                <a:gd name="connsiteX3" fmla="*/ 75063 w 765412"/>
                <a:gd name="connsiteY3" fmla="*/ 197893 h 1262418"/>
                <a:gd name="connsiteX4" fmla="*/ 0 w 765412"/>
                <a:gd name="connsiteY4" fmla="*/ 388961 h 1262418"/>
                <a:gd name="connsiteX5" fmla="*/ 13648 w 765412"/>
                <a:gd name="connsiteY5" fmla="*/ 655093 h 1262418"/>
                <a:gd name="connsiteX6" fmla="*/ 54592 w 765412"/>
                <a:gd name="connsiteY6" fmla="*/ 784746 h 1262418"/>
                <a:gd name="connsiteX7" fmla="*/ 75063 w 765412"/>
                <a:gd name="connsiteY7" fmla="*/ 968991 h 1262418"/>
                <a:gd name="connsiteX8" fmla="*/ 102359 w 765412"/>
                <a:gd name="connsiteY8" fmla="*/ 1044054 h 1262418"/>
                <a:gd name="connsiteX9" fmla="*/ 184245 w 765412"/>
                <a:gd name="connsiteY9" fmla="*/ 1180532 h 1262418"/>
                <a:gd name="connsiteX10" fmla="*/ 307075 w 765412"/>
                <a:gd name="connsiteY10" fmla="*/ 1228299 h 1262418"/>
                <a:gd name="connsiteX11" fmla="*/ 464024 w 765412"/>
                <a:gd name="connsiteY11" fmla="*/ 1262418 h 1262418"/>
                <a:gd name="connsiteX12" fmla="*/ 586854 w 765412"/>
                <a:gd name="connsiteY12" fmla="*/ 1241946 h 1262418"/>
                <a:gd name="connsiteX13" fmla="*/ 668741 w 765412"/>
                <a:gd name="connsiteY13" fmla="*/ 1125941 h 1262418"/>
                <a:gd name="connsiteX14" fmla="*/ 736980 w 765412"/>
                <a:gd name="connsiteY14" fmla="*/ 1030406 h 1262418"/>
                <a:gd name="connsiteX15" fmla="*/ 750627 w 765412"/>
                <a:gd name="connsiteY15" fmla="*/ 893929 h 1262418"/>
                <a:gd name="connsiteX16" fmla="*/ 750627 w 765412"/>
                <a:gd name="connsiteY16" fmla="*/ 723332 h 1262418"/>
                <a:gd name="connsiteX17" fmla="*/ 661917 w 765412"/>
                <a:gd name="connsiteY17" fmla="*/ 586854 h 1262418"/>
                <a:gd name="connsiteX18" fmla="*/ 641445 w 765412"/>
                <a:gd name="connsiteY18" fmla="*/ 498143 h 1262418"/>
                <a:gd name="connsiteX19" fmla="*/ 607326 w 765412"/>
                <a:gd name="connsiteY19" fmla="*/ 368490 h 1262418"/>
                <a:gd name="connsiteX20" fmla="*/ 491320 w 765412"/>
                <a:gd name="connsiteY20" fmla="*/ 211541 h 1262418"/>
                <a:gd name="connsiteX21" fmla="*/ 436729 w 765412"/>
                <a:gd name="connsiteY21" fmla="*/ 109182 h 1262418"/>
                <a:gd name="connsiteX22" fmla="*/ 388962 w 765412"/>
                <a:gd name="connsiteY22" fmla="*/ 40943 h 1262418"/>
                <a:gd name="connsiteX23" fmla="*/ 279780 w 765412"/>
                <a:gd name="connsiteY23" fmla="*/ 0 h 1262418"/>
                <a:gd name="connsiteX0" fmla="*/ 279780 w 764581"/>
                <a:gd name="connsiteY0" fmla="*/ 0 h 1262418"/>
                <a:gd name="connsiteX1" fmla="*/ 177421 w 764581"/>
                <a:gd name="connsiteY1" fmla="*/ 27296 h 1262418"/>
                <a:gd name="connsiteX2" fmla="*/ 129654 w 764581"/>
                <a:gd name="connsiteY2" fmla="*/ 102358 h 1262418"/>
                <a:gd name="connsiteX3" fmla="*/ 75063 w 764581"/>
                <a:gd name="connsiteY3" fmla="*/ 197893 h 1262418"/>
                <a:gd name="connsiteX4" fmla="*/ 0 w 764581"/>
                <a:gd name="connsiteY4" fmla="*/ 388961 h 1262418"/>
                <a:gd name="connsiteX5" fmla="*/ 13648 w 764581"/>
                <a:gd name="connsiteY5" fmla="*/ 655093 h 1262418"/>
                <a:gd name="connsiteX6" fmla="*/ 54592 w 764581"/>
                <a:gd name="connsiteY6" fmla="*/ 784746 h 1262418"/>
                <a:gd name="connsiteX7" fmla="*/ 75063 w 764581"/>
                <a:gd name="connsiteY7" fmla="*/ 968991 h 1262418"/>
                <a:gd name="connsiteX8" fmla="*/ 102359 w 764581"/>
                <a:gd name="connsiteY8" fmla="*/ 1044054 h 1262418"/>
                <a:gd name="connsiteX9" fmla="*/ 184245 w 764581"/>
                <a:gd name="connsiteY9" fmla="*/ 1180532 h 1262418"/>
                <a:gd name="connsiteX10" fmla="*/ 307075 w 764581"/>
                <a:gd name="connsiteY10" fmla="*/ 1228299 h 1262418"/>
                <a:gd name="connsiteX11" fmla="*/ 464024 w 764581"/>
                <a:gd name="connsiteY11" fmla="*/ 1262418 h 1262418"/>
                <a:gd name="connsiteX12" fmla="*/ 586854 w 764581"/>
                <a:gd name="connsiteY12" fmla="*/ 1241946 h 1262418"/>
                <a:gd name="connsiteX13" fmla="*/ 668741 w 764581"/>
                <a:gd name="connsiteY13" fmla="*/ 1125941 h 1262418"/>
                <a:gd name="connsiteX14" fmla="*/ 736980 w 764581"/>
                <a:gd name="connsiteY14" fmla="*/ 1030406 h 1262418"/>
                <a:gd name="connsiteX15" fmla="*/ 750627 w 764581"/>
                <a:gd name="connsiteY15" fmla="*/ 893929 h 1262418"/>
                <a:gd name="connsiteX16" fmla="*/ 749796 w 764581"/>
                <a:gd name="connsiteY16" fmla="*/ 781954 h 1262418"/>
                <a:gd name="connsiteX17" fmla="*/ 661917 w 764581"/>
                <a:gd name="connsiteY17" fmla="*/ 586854 h 1262418"/>
                <a:gd name="connsiteX18" fmla="*/ 641445 w 764581"/>
                <a:gd name="connsiteY18" fmla="*/ 498143 h 1262418"/>
                <a:gd name="connsiteX19" fmla="*/ 607326 w 764581"/>
                <a:gd name="connsiteY19" fmla="*/ 368490 h 1262418"/>
                <a:gd name="connsiteX20" fmla="*/ 491320 w 764581"/>
                <a:gd name="connsiteY20" fmla="*/ 211541 h 1262418"/>
                <a:gd name="connsiteX21" fmla="*/ 436729 w 764581"/>
                <a:gd name="connsiteY21" fmla="*/ 109182 h 1262418"/>
                <a:gd name="connsiteX22" fmla="*/ 388962 w 764581"/>
                <a:gd name="connsiteY22" fmla="*/ 40943 h 1262418"/>
                <a:gd name="connsiteX23" fmla="*/ 279780 w 76458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5781 w 752901"/>
                <a:gd name="connsiteY19" fmla="*/ 421914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85299 w 763137"/>
                <a:gd name="connsiteY6" fmla="*/ 971265 h 1266966"/>
                <a:gd name="connsiteX7" fmla="*/ 112595 w 763137"/>
                <a:gd name="connsiteY7" fmla="*/ 1046328 h 1266966"/>
                <a:gd name="connsiteX8" fmla="*/ 194481 w 763137"/>
                <a:gd name="connsiteY8" fmla="*/ 1182806 h 1266966"/>
                <a:gd name="connsiteX9" fmla="*/ 317311 w 763137"/>
                <a:gd name="connsiteY9" fmla="*/ 1230573 h 1266966"/>
                <a:gd name="connsiteX10" fmla="*/ 474260 w 763137"/>
                <a:gd name="connsiteY10" fmla="*/ 1264692 h 1266966"/>
                <a:gd name="connsiteX11" fmla="*/ 597090 w 763137"/>
                <a:gd name="connsiteY11" fmla="*/ 1244220 h 1266966"/>
                <a:gd name="connsiteX12" fmla="*/ 678977 w 763137"/>
                <a:gd name="connsiteY12" fmla="*/ 1128215 h 1266966"/>
                <a:gd name="connsiteX13" fmla="*/ 747216 w 763137"/>
                <a:gd name="connsiteY13" fmla="*/ 1032680 h 1266966"/>
                <a:gd name="connsiteX14" fmla="*/ 760863 w 763137"/>
                <a:gd name="connsiteY14" fmla="*/ 896203 h 1266966"/>
                <a:gd name="connsiteX15" fmla="*/ 760032 w 763137"/>
                <a:gd name="connsiteY15" fmla="*/ 784228 h 1266966"/>
                <a:gd name="connsiteX16" fmla="*/ 672153 w 763137"/>
                <a:gd name="connsiteY16" fmla="*/ 589128 h 1266966"/>
                <a:gd name="connsiteX17" fmla="*/ 651681 w 763137"/>
                <a:gd name="connsiteY17" fmla="*/ 500417 h 1266966"/>
                <a:gd name="connsiteX18" fmla="*/ 616017 w 763137"/>
                <a:gd name="connsiteY18" fmla="*/ 424188 h 1266966"/>
                <a:gd name="connsiteX19" fmla="*/ 501556 w 763137"/>
                <a:gd name="connsiteY19" fmla="*/ 213815 h 1266966"/>
                <a:gd name="connsiteX20" fmla="*/ 446965 w 763137"/>
                <a:gd name="connsiteY20" fmla="*/ 111456 h 1266966"/>
                <a:gd name="connsiteX21" fmla="*/ 399198 w 763137"/>
                <a:gd name="connsiteY21" fmla="*/ 43217 h 1266966"/>
                <a:gd name="connsiteX22" fmla="*/ 290016 w 763137"/>
                <a:gd name="connsiteY22" fmla="*/ 2274 h 1266966"/>
                <a:gd name="connsiteX0" fmla="*/ 290016 w 763137"/>
                <a:gd name="connsiteY0" fmla="*/ 2274 h 1282889"/>
                <a:gd name="connsiteX1" fmla="*/ 187657 w 763137"/>
                <a:gd name="connsiteY1" fmla="*/ 29570 h 1282889"/>
                <a:gd name="connsiteX2" fmla="*/ 139890 w 763137"/>
                <a:gd name="connsiteY2" fmla="*/ 104632 h 1282889"/>
                <a:gd name="connsiteX3" fmla="*/ 85299 w 763137"/>
                <a:gd name="connsiteY3" fmla="*/ 200167 h 1282889"/>
                <a:gd name="connsiteX4" fmla="*/ 10236 w 763137"/>
                <a:gd name="connsiteY4" fmla="*/ 391235 h 1282889"/>
                <a:gd name="connsiteX5" fmla="*/ 23884 w 763137"/>
                <a:gd name="connsiteY5" fmla="*/ 657367 h 1282889"/>
                <a:gd name="connsiteX6" fmla="*/ 85299 w 763137"/>
                <a:gd name="connsiteY6" fmla="*/ 971265 h 1282889"/>
                <a:gd name="connsiteX7" fmla="*/ 112595 w 763137"/>
                <a:gd name="connsiteY7" fmla="*/ 1046328 h 1282889"/>
                <a:gd name="connsiteX8" fmla="*/ 194481 w 763137"/>
                <a:gd name="connsiteY8" fmla="*/ 1182806 h 1282889"/>
                <a:gd name="connsiteX9" fmla="*/ 317311 w 763137"/>
                <a:gd name="connsiteY9" fmla="*/ 1230573 h 1282889"/>
                <a:gd name="connsiteX10" fmla="*/ 474260 w 763137"/>
                <a:gd name="connsiteY10" fmla="*/ 1264692 h 1282889"/>
                <a:gd name="connsiteX11" fmla="*/ 597090 w 763137"/>
                <a:gd name="connsiteY11" fmla="*/ 1244220 h 1282889"/>
                <a:gd name="connsiteX12" fmla="*/ 747216 w 763137"/>
                <a:gd name="connsiteY12" fmla="*/ 1032680 h 1282889"/>
                <a:gd name="connsiteX13" fmla="*/ 760863 w 763137"/>
                <a:gd name="connsiteY13" fmla="*/ 896203 h 1282889"/>
                <a:gd name="connsiteX14" fmla="*/ 760032 w 763137"/>
                <a:gd name="connsiteY14" fmla="*/ 784228 h 1282889"/>
                <a:gd name="connsiteX15" fmla="*/ 672153 w 763137"/>
                <a:gd name="connsiteY15" fmla="*/ 589128 h 1282889"/>
                <a:gd name="connsiteX16" fmla="*/ 651681 w 763137"/>
                <a:gd name="connsiteY16" fmla="*/ 500417 h 1282889"/>
                <a:gd name="connsiteX17" fmla="*/ 616017 w 763137"/>
                <a:gd name="connsiteY17" fmla="*/ 424188 h 1282889"/>
                <a:gd name="connsiteX18" fmla="*/ 501556 w 763137"/>
                <a:gd name="connsiteY18" fmla="*/ 213815 h 1282889"/>
                <a:gd name="connsiteX19" fmla="*/ 446965 w 763137"/>
                <a:gd name="connsiteY19" fmla="*/ 111456 h 1282889"/>
                <a:gd name="connsiteX20" fmla="*/ 399198 w 763137"/>
                <a:gd name="connsiteY20" fmla="*/ 43217 h 1282889"/>
                <a:gd name="connsiteX21" fmla="*/ 290016 w 763137"/>
                <a:gd name="connsiteY21" fmla="*/ 2274 h 1282889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317311 w 763137"/>
                <a:gd name="connsiteY9" fmla="*/ 1230573 h 1297674"/>
                <a:gd name="connsiteX10" fmla="*/ 474260 w 763137"/>
                <a:gd name="connsiteY10" fmla="*/ 1264692 h 1297674"/>
                <a:gd name="connsiteX11" fmla="*/ 747216 w 763137"/>
                <a:gd name="connsiteY11" fmla="*/ 1032680 h 1297674"/>
                <a:gd name="connsiteX12" fmla="*/ 760863 w 763137"/>
                <a:gd name="connsiteY12" fmla="*/ 896203 h 1297674"/>
                <a:gd name="connsiteX13" fmla="*/ 760032 w 763137"/>
                <a:gd name="connsiteY13" fmla="*/ 784228 h 1297674"/>
                <a:gd name="connsiteX14" fmla="*/ 672153 w 763137"/>
                <a:gd name="connsiteY14" fmla="*/ 589128 h 1297674"/>
                <a:gd name="connsiteX15" fmla="*/ 651681 w 763137"/>
                <a:gd name="connsiteY15" fmla="*/ 500417 h 1297674"/>
                <a:gd name="connsiteX16" fmla="*/ 616017 w 763137"/>
                <a:gd name="connsiteY16" fmla="*/ 424188 h 1297674"/>
                <a:gd name="connsiteX17" fmla="*/ 501556 w 763137"/>
                <a:gd name="connsiteY17" fmla="*/ 213815 h 1297674"/>
                <a:gd name="connsiteX18" fmla="*/ 446965 w 763137"/>
                <a:gd name="connsiteY18" fmla="*/ 111456 h 1297674"/>
                <a:gd name="connsiteX19" fmla="*/ 399198 w 763137"/>
                <a:gd name="connsiteY19" fmla="*/ 43217 h 1297674"/>
                <a:gd name="connsiteX20" fmla="*/ 290016 w 763137"/>
                <a:gd name="connsiteY20" fmla="*/ 2274 h 1297674"/>
                <a:gd name="connsiteX0" fmla="*/ 290016 w 763137"/>
                <a:gd name="connsiteY0" fmla="*/ 2274 h 1289713"/>
                <a:gd name="connsiteX1" fmla="*/ 187657 w 763137"/>
                <a:gd name="connsiteY1" fmla="*/ 29570 h 1289713"/>
                <a:gd name="connsiteX2" fmla="*/ 139890 w 763137"/>
                <a:gd name="connsiteY2" fmla="*/ 104632 h 1289713"/>
                <a:gd name="connsiteX3" fmla="*/ 85299 w 763137"/>
                <a:gd name="connsiteY3" fmla="*/ 200167 h 1289713"/>
                <a:gd name="connsiteX4" fmla="*/ 10236 w 763137"/>
                <a:gd name="connsiteY4" fmla="*/ 391235 h 1289713"/>
                <a:gd name="connsiteX5" fmla="*/ 23884 w 763137"/>
                <a:gd name="connsiteY5" fmla="*/ 657367 h 1289713"/>
                <a:gd name="connsiteX6" fmla="*/ 85299 w 763137"/>
                <a:gd name="connsiteY6" fmla="*/ 971265 h 1289713"/>
                <a:gd name="connsiteX7" fmla="*/ 112595 w 763137"/>
                <a:gd name="connsiteY7" fmla="*/ 1046328 h 1289713"/>
                <a:gd name="connsiteX8" fmla="*/ 194481 w 763137"/>
                <a:gd name="connsiteY8" fmla="*/ 1182806 h 1289713"/>
                <a:gd name="connsiteX9" fmla="*/ 474260 w 763137"/>
                <a:gd name="connsiteY9" fmla="*/ 1264692 h 1289713"/>
                <a:gd name="connsiteX10" fmla="*/ 747216 w 763137"/>
                <a:gd name="connsiteY10" fmla="*/ 1032680 h 1289713"/>
                <a:gd name="connsiteX11" fmla="*/ 760863 w 763137"/>
                <a:gd name="connsiteY11" fmla="*/ 896203 h 1289713"/>
                <a:gd name="connsiteX12" fmla="*/ 760032 w 763137"/>
                <a:gd name="connsiteY12" fmla="*/ 784228 h 1289713"/>
                <a:gd name="connsiteX13" fmla="*/ 672153 w 763137"/>
                <a:gd name="connsiteY13" fmla="*/ 589128 h 1289713"/>
                <a:gd name="connsiteX14" fmla="*/ 651681 w 763137"/>
                <a:gd name="connsiteY14" fmla="*/ 500417 h 1289713"/>
                <a:gd name="connsiteX15" fmla="*/ 616017 w 763137"/>
                <a:gd name="connsiteY15" fmla="*/ 424188 h 1289713"/>
                <a:gd name="connsiteX16" fmla="*/ 501556 w 763137"/>
                <a:gd name="connsiteY16" fmla="*/ 213815 h 1289713"/>
                <a:gd name="connsiteX17" fmla="*/ 446965 w 763137"/>
                <a:gd name="connsiteY17" fmla="*/ 111456 h 1289713"/>
                <a:gd name="connsiteX18" fmla="*/ 399198 w 763137"/>
                <a:gd name="connsiteY18" fmla="*/ 43217 h 1289713"/>
                <a:gd name="connsiteX19" fmla="*/ 290016 w 763137"/>
                <a:gd name="connsiteY19" fmla="*/ 2274 h 1289713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474260 w 763137"/>
                <a:gd name="connsiteY9" fmla="*/ 1264692 h 1297674"/>
                <a:gd name="connsiteX10" fmla="*/ 747216 w 763137"/>
                <a:gd name="connsiteY10" fmla="*/ 1032680 h 1297674"/>
                <a:gd name="connsiteX11" fmla="*/ 760863 w 763137"/>
                <a:gd name="connsiteY11" fmla="*/ 896203 h 1297674"/>
                <a:gd name="connsiteX12" fmla="*/ 760032 w 763137"/>
                <a:gd name="connsiteY12" fmla="*/ 784228 h 1297674"/>
                <a:gd name="connsiteX13" fmla="*/ 672153 w 763137"/>
                <a:gd name="connsiteY13" fmla="*/ 589128 h 1297674"/>
                <a:gd name="connsiteX14" fmla="*/ 651681 w 763137"/>
                <a:gd name="connsiteY14" fmla="*/ 500417 h 1297674"/>
                <a:gd name="connsiteX15" fmla="*/ 616017 w 763137"/>
                <a:gd name="connsiteY15" fmla="*/ 424188 h 1297674"/>
                <a:gd name="connsiteX16" fmla="*/ 501556 w 763137"/>
                <a:gd name="connsiteY16" fmla="*/ 213815 h 1297674"/>
                <a:gd name="connsiteX17" fmla="*/ 446965 w 763137"/>
                <a:gd name="connsiteY17" fmla="*/ 111456 h 1297674"/>
                <a:gd name="connsiteX18" fmla="*/ 399198 w 763137"/>
                <a:gd name="connsiteY18" fmla="*/ 43217 h 1297674"/>
                <a:gd name="connsiteX19" fmla="*/ 290016 w 763137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760032 w 794983"/>
                <a:gd name="connsiteY12" fmla="*/ 784228 h 1297674"/>
                <a:gd name="connsiteX13" fmla="*/ 672153 w 794983"/>
                <a:gd name="connsiteY13" fmla="*/ 589128 h 1297674"/>
                <a:gd name="connsiteX14" fmla="*/ 651681 w 794983"/>
                <a:gd name="connsiteY14" fmla="*/ 500417 h 1297674"/>
                <a:gd name="connsiteX15" fmla="*/ 616017 w 794983"/>
                <a:gd name="connsiteY15" fmla="*/ 424188 h 1297674"/>
                <a:gd name="connsiteX16" fmla="*/ 501556 w 794983"/>
                <a:gd name="connsiteY16" fmla="*/ 213815 h 1297674"/>
                <a:gd name="connsiteX17" fmla="*/ 446965 w 794983"/>
                <a:gd name="connsiteY17" fmla="*/ 111456 h 1297674"/>
                <a:gd name="connsiteX18" fmla="*/ 399198 w 794983"/>
                <a:gd name="connsiteY18" fmla="*/ 43217 h 1297674"/>
                <a:gd name="connsiteX19" fmla="*/ 290016 w 794983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672153 w 794983"/>
                <a:gd name="connsiteY12" fmla="*/ 589128 h 1297674"/>
                <a:gd name="connsiteX13" fmla="*/ 651681 w 794983"/>
                <a:gd name="connsiteY13" fmla="*/ 500417 h 1297674"/>
                <a:gd name="connsiteX14" fmla="*/ 616017 w 794983"/>
                <a:gd name="connsiteY14" fmla="*/ 424188 h 1297674"/>
                <a:gd name="connsiteX15" fmla="*/ 501556 w 794983"/>
                <a:gd name="connsiteY15" fmla="*/ 213815 h 1297674"/>
                <a:gd name="connsiteX16" fmla="*/ 446965 w 794983"/>
                <a:gd name="connsiteY16" fmla="*/ 111456 h 1297674"/>
                <a:gd name="connsiteX17" fmla="*/ 399198 w 794983"/>
                <a:gd name="connsiteY17" fmla="*/ 43217 h 1297674"/>
                <a:gd name="connsiteX18" fmla="*/ 290016 w 794983"/>
                <a:gd name="connsiteY18" fmla="*/ 2274 h 1297674"/>
                <a:gd name="connsiteX0" fmla="*/ 290016 w 760863"/>
                <a:gd name="connsiteY0" fmla="*/ 2274 h 1312459"/>
                <a:gd name="connsiteX1" fmla="*/ 187657 w 760863"/>
                <a:gd name="connsiteY1" fmla="*/ 29570 h 1312459"/>
                <a:gd name="connsiteX2" fmla="*/ 139890 w 760863"/>
                <a:gd name="connsiteY2" fmla="*/ 104632 h 1312459"/>
                <a:gd name="connsiteX3" fmla="*/ 85299 w 760863"/>
                <a:gd name="connsiteY3" fmla="*/ 200167 h 1312459"/>
                <a:gd name="connsiteX4" fmla="*/ 10236 w 760863"/>
                <a:gd name="connsiteY4" fmla="*/ 391235 h 1312459"/>
                <a:gd name="connsiteX5" fmla="*/ 23884 w 760863"/>
                <a:gd name="connsiteY5" fmla="*/ 657367 h 1312459"/>
                <a:gd name="connsiteX6" fmla="*/ 85299 w 760863"/>
                <a:gd name="connsiteY6" fmla="*/ 971265 h 1312459"/>
                <a:gd name="connsiteX7" fmla="*/ 112595 w 760863"/>
                <a:gd name="connsiteY7" fmla="*/ 1046328 h 1312459"/>
                <a:gd name="connsiteX8" fmla="*/ 194481 w 760863"/>
                <a:gd name="connsiteY8" fmla="*/ 1182806 h 1312459"/>
                <a:gd name="connsiteX9" fmla="*/ 474260 w 760863"/>
                <a:gd name="connsiteY9" fmla="*/ 1264692 h 1312459"/>
                <a:gd name="connsiteX10" fmla="*/ 760863 w 760863"/>
                <a:gd name="connsiteY10" fmla="*/ 896203 h 1312459"/>
                <a:gd name="connsiteX11" fmla="*/ 672153 w 760863"/>
                <a:gd name="connsiteY11" fmla="*/ 589128 h 1312459"/>
                <a:gd name="connsiteX12" fmla="*/ 651681 w 760863"/>
                <a:gd name="connsiteY12" fmla="*/ 500417 h 1312459"/>
                <a:gd name="connsiteX13" fmla="*/ 616017 w 760863"/>
                <a:gd name="connsiteY13" fmla="*/ 424188 h 1312459"/>
                <a:gd name="connsiteX14" fmla="*/ 501556 w 760863"/>
                <a:gd name="connsiteY14" fmla="*/ 213815 h 1312459"/>
                <a:gd name="connsiteX15" fmla="*/ 446965 w 760863"/>
                <a:gd name="connsiteY15" fmla="*/ 111456 h 1312459"/>
                <a:gd name="connsiteX16" fmla="*/ 399198 w 760863"/>
                <a:gd name="connsiteY16" fmla="*/ 43217 h 1312459"/>
                <a:gd name="connsiteX17" fmla="*/ 290016 w 760863"/>
                <a:gd name="connsiteY17" fmla="*/ 2274 h 1312459"/>
                <a:gd name="connsiteX0" fmla="*/ 290016 w 760033"/>
                <a:gd name="connsiteY0" fmla="*/ 2274 h 1319120"/>
                <a:gd name="connsiteX1" fmla="*/ 187657 w 760033"/>
                <a:gd name="connsiteY1" fmla="*/ 29570 h 1319120"/>
                <a:gd name="connsiteX2" fmla="*/ 139890 w 760033"/>
                <a:gd name="connsiteY2" fmla="*/ 104632 h 1319120"/>
                <a:gd name="connsiteX3" fmla="*/ 85299 w 760033"/>
                <a:gd name="connsiteY3" fmla="*/ 200167 h 1319120"/>
                <a:gd name="connsiteX4" fmla="*/ 10236 w 760033"/>
                <a:gd name="connsiteY4" fmla="*/ 391235 h 1319120"/>
                <a:gd name="connsiteX5" fmla="*/ 23884 w 760033"/>
                <a:gd name="connsiteY5" fmla="*/ 657367 h 1319120"/>
                <a:gd name="connsiteX6" fmla="*/ 85299 w 760033"/>
                <a:gd name="connsiteY6" fmla="*/ 971265 h 1319120"/>
                <a:gd name="connsiteX7" fmla="*/ 112595 w 760033"/>
                <a:gd name="connsiteY7" fmla="*/ 1046328 h 1319120"/>
                <a:gd name="connsiteX8" fmla="*/ 194481 w 760033"/>
                <a:gd name="connsiteY8" fmla="*/ 1182806 h 1319120"/>
                <a:gd name="connsiteX9" fmla="*/ 474260 w 760033"/>
                <a:gd name="connsiteY9" fmla="*/ 1264692 h 1319120"/>
                <a:gd name="connsiteX10" fmla="*/ 760033 w 760033"/>
                <a:gd name="connsiteY10" fmla="*/ 856235 h 1319120"/>
                <a:gd name="connsiteX11" fmla="*/ 672153 w 760033"/>
                <a:gd name="connsiteY11" fmla="*/ 589128 h 1319120"/>
                <a:gd name="connsiteX12" fmla="*/ 651681 w 760033"/>
                <a:gd name="connsiteY12" fmla="*/ 500417 h 1319120"/>
                <a:gd name="connsiteX13" fmla="*/ 616017 w 760033"/>
                <a:gd name="connsiteY13" fmla="*/ 424188 h 1319120"/>
                <a:gd name="connsiteX14" fmla="*/ 501556 w 760033"/>
                <a:gd name="connsiteY14" fmla="*/ 213815 h 1319120"/>
                <a:gd name="connsiteX15" fmla="*/ 446965 w 760033"/>
                <a:gd name="connsiteY15" fmla="*/ 111456 h 1319120"/>
                <a:gd name="connsiteX16" fmla="*/ 399198 w 760033"/>
                <a:gd name="connsiteY16" fmla="*/ 43217 h 1319120"/>
                <a:gd name="connsiteX17" fmla="*/ 290016 w 760033"/>
                <a:gd name="connsiteY17" fmla="*/ 2274 h 1319120"/>
                <a:gd name="connsiteX0" fmla="*/ 290016 w 772543"/>
                <a:gd name="connsiteY0" fmla="*/ 2274 h 1319120"/>
                <a:gd name="connsiteX1" fmla="*/ 187657 w 772543"/>
                <a:gd name="connsiteY1" fmla="*/ 29570 h 1319120"/>
                <a:gd name="connsiteX2" fmla="*/ 139890 w 772543"/>
                <a:gd name="connsiteY2" fmla="*/ 104632 h 1319120"/>
                <a:gd name="connsiteX3" fmla="*/ 85299 w 772543"/>
                <a:gd name="connsiteY3" fmla="*/ 200167 h 1319120"/>
                <a:gd name="connsiteX4" fmla="*/ 10236 w 772543"/>
                <a:gd name="connsiteY4" fmla="*/ 391235 h 1319120"/>
                <a:gd name="connsiteX5" fmla="*/ 23884 w 772543"/>
                <a:gd name="connsiteY5" fmla="*/ 657367 h 1319120"/>
                <a:gd name="connsiteX6" fmla="*/ 85299 w 772543"/>
                <a:gd name="connsiteY6" fmla="*/ 971265 h 1319120"/>
                <a:gd name="connsiteX7" fmla="*/ 112595 w 772543"/>
                <a:gd name="connsiteY7" fmla="*/ 1046328 h 1319120"/>
                <a:gd name="connsiteX8" fmla="*/ 194481 w 772543"/>
                <a:gd name="connsiteY8" fmla="*/ 1182806 h 1319120"/>
                <a:gd name="connsiteX9" fmla="*/ 474260 w 772543"/>
                <a:gd name="connsiteY9" fmla="*/ 1264692 h 1319120"/>
                <a:gd name="connsiteX10" fmla="*/ 760033 w 772543"/>
                <a:gd name="connsiteY10" fmla="*/ 856235 h 1319120"/>
                <a:gd name="connsiteX11" fmla="*/ 672153 w 772543"/>
                <a:gd name="connsiteY11" fmla="*/ 589128 h 1319120"/>
                <a:gd name="connsiteX12" fmla="*/ 651681 w 772543"/>
                <a:gd name="connsiteY12" fmla="*/ 500417 h 1319120"/>
                <a:gd name="connsiteX13" fmla="*/ 616017 w 772543"/>
                <a:gd name="connsiteY13" fmla="*/ 424188 h 1319120"/>
                <a:gd name="connsiteX14" fmla="*/ 501556 w 772543"/>
                <a:gd name="connsiteY14" fmla="*/ 213815 h 1319120"/>
                <a:gd name="connsiteX15" fmla="*/ 446965 w 772543"/>
                <a:gd name="connsiteY15" fmla="*/ 111456 h 1319120"/>
                <a:gd name="connsiteX16" fmla="*/ 399198 w 772543"/>
                <a:gd name="connsiteY16" fmla="*/ 43217 h 1319120"/>
                <a:gd name="connsiteX17" fmla="*/ 290016 w 772543"/>
                <a:gd name="connsiteY17" fmla="*/ 2274 h 1319120"/>
                <a:gd name="connsiteX0" fmla="*/ 290016 w 772543"/>
                <a:gd name="connsiteY0" fmla="*/ 2274 h 1319121"/>
                <a:gd name="connsiteX1" fmla="*/ 187657 w 772543"/>
                <a:gd name="connsiteY1" fmla="*/ 29570 h 1319121"/>
                <a:gd name="connsiteX2" fmla="*/ 139890 w 772543"/>
                <a:gd name="connsiteY2" fmla="*/ 104632 h 1319121"/>
                <a:gd name="connsiteX3" fmla="*/ 85299 w 772543"/>
                <a:gd name="connsiteY3" fmla="*/ 200167 h 1319121"/>
                <a:gd name="connsiteX4" fmla="*/ 10236 w 772543"/>
                <a:gd name="connsiteY4" fmla="*/ 391235 h 1319121"/>
                <a:gd name="connsiteX5" fmla="*/ 23884 w 772543"/>
                <a:gd name="connsiteY5" fmla="*/ 657367 h 1319121"/>
                <a:gd name="connsiteX6" fmla="*/ 85299 w 772543"/>
                <a:gd name="connsiteY6" fmla="*/ 971265 h 1319121"/>
                <a:gd name="connsiteX7" fmla="*/ 112595 w 772543"/>
                <a:gd name="connsiteY7" fmla="*/ 1046328 h 1319121"/>
                <a:gd name="connsiteX8" fmla="*/ 194481 w 772543"/>
                <a:gd name="connsiteY8" fmla="*/ 1182806 h 1319121"/>
                <a:gd name="connsiteX9" fmla="*/ 474260 w 772543"/>
                <a:gd name="connsiteY9" fmla="*/ 1264692 h 1319121"/>
                <a:gd name="connsiteX10" fmla="*/ 760033 w 772543"/>
                <a:gd name="connsiteY10" fmla="*/ 856234 h 1319121"/>
                <a:gd name="connsiteX11" fmla="*/ 672153 w 772543"/>
                <a:gd name="connsiteY11" fmla="*/ 589128 h 1319121"/>
                <a:gd name="connsiteX12" fmla="*/ 651681 w 772543"/>
                <a:gd name="connsiteY12" fmla="*/ 500417 h 1319121"/>
                <a:gd name="connsiteX13" fmla="*/ 616017 w 772543"/>
                <a:gd name="connsiteY13" fmla="*/ 424188 h 1319121"/>
                <a:gd name="connsiteX14" fmla="*/ 501556 w 772543"/>
                <a:gd name="connsiteY14" fmla="*/ 213815 h 1319121"/>
                <a:gd name="connsiteX15" fmla="*/ 446965 w 772543"/>
                <a:gd name="connsiteY15" fmla="*/ 111456 h 1319121"/>
                <a:gd name="connsiteX16" fmla="*/ 399198 w 772543"/>
                <a:gd name="connsiteY16" fmla="*/ 43217 h 1319121"/>
                <a:gd name="connsiteX17" fmla="*/ 290016 w 772543"/>
                <a:gd name="connsiteY17" fmla="*/ 2274 h 1319121"/>
                <a:gd name="connsiteX0" fmla="*/ 290016 w 760966"/>
                <a:gd name="connsiteY0" fmla="*/ 2274 h 1319121"/>
                <a:gd name="connsiteX1" fmla="*/ 187657 w 760966"/>
                <a:gd name="connsiteY1" fmla="*/ 29570 h 1319121"/>
                <a:gd name="connsiteX2" fmla="*/ 139890 w 760966"/>
                <a:gd name="connsiteY2" fmla="*/ 104632 h 1319121"/>
                <a:gd name="connsiteX3" fmla="*/ 85299 w 760966"/>
                <a:gd name="connsiteY3" fmla="*/ 200167 h 1319121"/>
                <a:gd name="connsiteX4" fmla="*/ 10236 w 760966"/>
                <a:gd name="connsiteY4" fmla="*/ 391235 h 1319121"/>
                <a:gd name="connsiteX5" fmla="*/ 23884 w 760966"/>
                <a:gd name="connsiteY5" fmla="*/ 657367 h 1319121"/>
                <a:gd name="connsiteX6" fmla="*/ 85299 w 760966"/>
                <a:gd name="connsiteY6" fmla="*/ 971265 h 1319121"/>
                <a:gd name="connsiteX7" fmla="*/ 112595 w 760966"/>
                <a:gd name="connsiteY7" fmla="*/ 1046328 h 1319121"/>
                <a:gd name="connsiteX8" fmla="*/ 194481 w 760966"/>
                <a:gd name="connsiteY8" fmla="*/ 1182806 h 1319121"/>
                <a:gd name="connsiteX9" fmla="*/ 474260 w 760966"/>
                <a:gd name="connsiteY9" fmla="*/ 1264692 h 1319121"/>
                <a:gd name="connsiteX10" fmla="*/ 760033 w 760966"/>
                <a:gd name="connsiteY10" fmla="*/ 856234 h 1319121"/>
                <a:gd name="connsiteX11" fmla="*/ 672153 w 760966"/>
                <a:gd name="connsiteY11" fmla="*/ 589128 h 1319121"/>
                <a:gd name="connsiteX12" fmla="*/ 651681 w 760966"/>
                <a:gd name="connsiteY12" fmla="*/ 500417 h 1319121"/>
                <a:gd name="connsiteX13" fmla="*/ 616017 w 760966"/>
                <a:gd name="connsiteY13" fmla="*/ 424188 h 1319121"/>
                <a:gd name="connsiteX14" fmla="*/ 501556 w 760966"/>
                <a:gd name="connsiteY14" fmla="*/ 213815 h 1319121"/>
                <a:gd name="connsiteX15" fmla="*/ 446965 w 760966"/>
                <a:gd name="connsiteY15" fmla="*/ 111456 h 1319121"/>
                <a:gd name="connsiteX16" fmla="*/ 399198 w 760966"/>
                <a:gd name="connsiteY16" fmla="*/ 43217 h 1319121"/>
                <a:gd name="connsiteX17" fmla="*/ 290016 w 760966"/>
                <a:gd name="connsiteY17" fmla="*/ 2274 h 1319121"/>
                <a:gd name="connsiteX0" fmla="*/ 290016 w 690350"/>
                <a:gd name="connsiteY0" fmla="*/ 2274 h 1319121"/>
                <a:gd name="connsiteX1" fmla="*/ 187657 w 690350"/>
                <a:gd name="connsiteY1" fmla="*/ 29570 h 1319121"/>
                <a:gd name="connsiteX2" fmla="*/ 139890 w 690350"/>
                <a:gd name="connsiteY2" fmla="*/ 104632 h 1319121"/>
                <a:gd name="connsiteX3" fmla="*/ 85299 w 690350"/>
                <a:gd name="connsiteY3" fmla="*/ 200167 h 1319121"/>
                <a:gd name="connsiteX4" fmla="*/ 10236 w 690350"/>
                <a:gd name="connsiteY4" fmla="*/ 391235 h 1319121"/>
                <a:gd name="connsiteX5" fmla="*/ 23884 w 690350"/>
                <a:gd name="connsiteY5" fmla="*/ 657367 h 1319121"/>
                <a:gd name="connsiteX6" fmla="*/ 85299 w 690350"/>
                <a:gd name="connsiteY6" fmla="*/ 971265 h 1319121"/>
                <a:gd name="connsiteX7" fmla="*/ 112595 w 690350"/>
                <a:gd name="connsiteY7" fmla="*/ 1046328 h 1319121"/>
                <a:gd name="connsiteX8" fmla="*/ 194481 w 690350"/>
                <a:gd name="connsiteY8" fmla="*/ 1182806 h 1319121"/>
                <a:gd name="connsiteX9" fmla="*/ 474260 w 690350"/>
                <a:gd name="connsiteY9" fmla="*/ 1264692 h 1319121"/>
                <a:gd name="connsiteX10" fmla="*/ 688025 w 690350"/>
                <a:gd name="connsiteY10" fmla="*/ 856234 h 1319121"/>
                <a:gd name="connsiteX11" fmla="*/ 672153 w 690350"/>
                <a:gd name="connsiteY11" fmla="*/ 589128 h 1319121"/>
                <a:gd name="connsiteX12" fmla="*/ 651681 w 690350"/>
                <a:gd name="connsiteY12" fmla="*/ 500417 h 1319121"/>
                <a:gd name="connsiteX13" fmla="*/ 616017 w 690350"/>
                <a:gd name="connsiteY13" fmla="*/ 424188 h 1319121"/>
                <a:gd name="connsiteX14" fmla="*/ 501556 w 690350"/>
                <a:gd name="connsiteY14" fmla="*/ 213815 h 1319121"/>
                <a:gd name="connsiteX15" fmla="*/ 446965 w 690350"/>
                <a:gd name="connsiteY15" fmla="*/ 111456 h 1319121"/>
                <a:gd name="connsiteX16" fmla="*/ 399198 w 690350"/>
                <a:gd name="connsiteY16" fmla="*/ 43217 h 1319121"/>
                <a:gd name="connsiteX17" fmla="*/ 290016 w 690350"/>
                <a:gd name="connsiteY17" fmla="*/ 2274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50" h="1319121">
                  <a:moveTo>
                    <a:pt x="290016" y="2274"/>
                  </a:moveTo>
                  <a:cubicBezTo>
                    <a:pt x="254759" y="0"/>
                    <a:pt x="212678" y="12510"/>
                    <a:pt x="187657" y="29570"/>
                  </a:cubicBezTo>
                  <a:cubicBezTo>
                    <a:pt x="162636" y="46630"/>
                    <a:pt x="156950" y="76199"/>
                    <a:pt x="139890" y="104632"/>
                  </a:cubicBezTo>
                  <a:lnTo>
                    <a:pt x="85299" y="200167"/>
                  </a:lnTo>
                  <a:cubicBezTo>
                    <a:pt x="63690" y="247934"/>
                    <a:pt x="20472" y="315035"/>
                    <a:pt x="10236" y="391235"/>
                  </a:cubicBezTo>
                  <a:cubicBezTo>
                    <a:pt x="0" y="467435"/>
                    <a:pt x="14785" y="591403"/>
                    <a:pt x="23884" y="657367"/>
                  </a:cubicBezTo>
                  <a:lnTo>
                    <a:pt x="85299" y="971265"/>
                  </a:lnTo>
                  <a:lnTo>
                    <a:pt x="112595" y="1046328"/>
                  </a:lnTo>
                  <a:cubicBezTo>
                    <a:pt x="130792" y="1081585"/>
                    <a:pt x="134204" y="1146412"/>
                    <a:pt x="194481" y="1182806"/>
                  </a:cubicBezTo>
                  <a:cubicBezTo>
                    <a:pt x="254758" y="1219200"/>
                    <a:pt x="392003" y="1319121"/>
                    <a:pt x="474260" y="1264692"/>
                  </a:cubicBezTo>
                  <a:cubicBezTo>
                    <a:pt x="556517" y="1210263"/>
                    <a:pt x="688958" y="968631"/>
                    <a:pt x="688025" y="856234"/>
                  </a:cubicBezTo>
                  <a:cubicBezTo>
                    <a:pt x="675515" y="782309"/>
                    <a:pt x="690350" y="655092"/>
                    <a:pt x="672153" y="589128"/>
                  </a:cubicBezTo>
                  <a:lnTo>
                    <a:pt x="651681" y="500417"/>
                  </a:lnTo>
                  <a:cubicBezTo>
                    <a:pt x="642583" y="464023"/>
                    <a:pt x="641038" y="471955"/>
                    <a:pt x="616017" y="424188"/>
                  </a:cubicBezTo>
                  <a:cubicBezTo>
                    <a:pt x="590996" y="376421"/>
                    <a:pt x="529989" y="257033"/>
                    <a:pt x="501556" y="213815"/>
                  </a:cubicBezTo>
                  <a:lnTo>
                    <a:pt x="446965" y="111456"/>
                  </a:lnTo>
                  <a:cubicBezTo>
                    <a:pt x="429905" y="83023"/>
                    <a:pt x="425356" y="61414"/>
                    <a:pt x="399198" y="43217"/>
                  </a:cubicBezTo>
                  <a:cubicBezTo>
                    <a:pt x="373040" y="25020"/>
                    <a:pt x="325273" y="4548"/>
                    <a:pt x="290016" y="227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H="1">
              <a:off x="2483768" y="1201862"/>
              <a:ext cx="2350420" cy="387759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4827335" y="1185358"/>
              <a:ext cx="2264945" cy="38220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5940152" y="3351269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78" name="Freeform 77"/>
            <p:cNvSpPr/>
            <p:nvPr/>
          </p:nvSpPr>
          <p:spPr bwMode="auto">
            <a:xfrm>
              <a:off x="4932040" y="2761269"/>
              <a:ext cx="1008111" cy="301967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649664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709359 w 2014409"/>
                <a:gd name="connsiteY3" fmla="*/ 1717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94327 h 301967"/>
                <a:gd name="connsiteX1" fmla="*/ 12001 w 2014409"/>
                <a:gd name="connsiteY1" fmla="*/ 150311 h 301967"/>
                <a:gd name="connsiteX2" fmla="*/ 228025 w 2014409"/>
                <a:gd name="connsiteY2" fmla="*/ 6295 h 301967"/>
                <a:gd name="connsiteX3" fmla="*/ 1661431 w 2014409"/>
                <a:gd name="connsiteY3" fmla="*/ 0 h 301967"/>
                <a:gd name="connsiteX4" fmla="*/ 2014409 w 2014409"/>
                <a:gd name="connsiteY4" fmla="*/ 301967 h 301967"/>
                <a:gd name="connsiteX5" fmla="*/ 156017 w 2014409"/>
                <a:gd name="connsiteY5" fmla="*/ 294327 h 3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409" h="301967">
                  <a:moveTo>
                    <a:pt x="156017" y="294327"/>
                  </a:moveTo>
                  <a:cubicBezTo>
                    <a:pt x="108012" y="246322"/>
                    <a:pt x="0" y="198316"/>
                    <a:pt x="12001" y="150311"/>
                  </a:cubicBezTo>
                  <a:cubicBezTo>
                    <a:pt x="24002" y="102306"/>
                    <a:pt x="156017" y="54300"/>
                    <a:pt x="228025" y="6295"/>
                  </a:cubicBezTo>
                  <a:lnTo>
                    <a:pt x="1661431" y="0"/>
                  </a:lnTo>
                  <a:lnTo>
                    <a:pt x="2014409" y="301967"/>
                  </a:lnTo>
                  <a:lnTo>
                    <a:pt x="156017" y="29432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flipH="1">
              <a:off x="4497878" y="1222754"/>
              <a:ext cx="326942" cy="63842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>
              <a:off x="4598208" y="1218778"/>
              <a:ext cx="226612" cy="63610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4835527" y="1203754"/>
              <a:ext cx="360851" cy="157817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4833144" y="1194229"/>
              <a:ext cx="572784" cy="157499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4840288" y="1196610"/>
              <a:ext cx="730740" cy="157896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3078515" y="4279733"/>
              <a:ext cx="207369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Connector 84"/>
            <p:cNvCxnSpPr>
              <a:stCxn id="78" idx="1"/>
            </p:cNvCxnSpPr>
            <p:nvPr/>
          </p:nvCxnSpPr>
          <p:spPr bwMode="auto">
            <a:xfrm flipH="1">
              <a:off x="4631636" y="2911580"/>
              <a:ext cx="306410" cy="108935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4574974" y="4287373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5220072" y="3057566"/>
              <a:ext cx="243216" cy="158417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5373136" y="3063237"/>
              <a:ext cx="442825" cy="162369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5661168" y="3059985"/>
              <a:ext cx="561991" cy="162059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93" name="Freeform 92"/>
            <p:cNvSpPr/>
            <p:nvPr/>
          </p:nvSpPr>
          <p:spPr bwMode="auto">
            <a:xfrm>
              <a:off x="3776580" y="4779538"/>
              <a:ext cx="1173707" cy="593678"/>
            </a:xfrm>
            <a:custGeom>
              <a:avLst/>
              <a:gdLst>
                <a:gd name="connsiteX0" fmla="*/ 54591 w 1173707"/>
                <a:gd name="connsiteY0" fmla="*/ 88710 h 580030"/>
                <a:gd name="connsiteX1" fmla="*/ 6824 w 1173707"/>
                <a:gd name="connsiteY1" fmla="*/ 156949 h 580030"/>
                <a:gd name="connsiteX2" fmla="*/ 0 w 1173707"/>
                <a:gd name="connsiteY2" fmla="*/ 225188 h 580030"/>
                <a:gd name="connsiteX3" fmla="*/ 20471 w 1173707"/>
                <a:gd name="connsiteY3" fmla="*/ 334370 h 580030"/>
                <a:gd name="connsiteX4" fmla="*/ 54591 w 1173707"/>
                <a:gd name="connsiteY4" fmla="*/ 388961 h 580030"/>
                <a:gd name="connsiteX5" fmla="*/ 136477 w 1173707"/>
                <a:gd name="connsiteY5" fmla="*/ 477672 h 580030"/>
                <a:gd name="connsiteX6" fmla="*/ 225188 w 1173707"/>
                <a:gd name="connsiteY6" fmla="*/ 498143 h 580030"/>
                <a:gd name="connsiteX7" fmla="*/ 423080 w 1173707"/>
                <a:gd name="connsiteY7" fmla="*/ 580030 h 580030"/>
                <a:gd name="connsiteX8" fmla="*/ 586854 w 1173707"/>
                <a:gd name="connsiteY8" fmla="*/ 580030 h 580030"/>
                <a:gd name="connsiteX9" fmla="*/ 655092 w 1173707"/>
                <a:gd name="connsiteY9" fmla="*/ 580030 h 580030"/>
                <a:gd name="connsiteX10" fmla="*/ 825689 w 1173707"/>
                <a:gd name="connsiteY10" fmla="*/ 552734 h 580030"/>
                <a:gd name="connsiteX11" fmla="*/ 921224 w 1173707"/>
                <a:gd name="connsiteY11" fmla="*/ 511791 h 580030"/>
                <a:gd name="connsiteX12" fmla="*/ 1098645 w 1173707"/>
                <a:gd name="connsiteY12" fmla="*/ 443552 h 580030"/>
                <a:gd name="connsiteX13" fmla="*/ 1166883 w 1173707"/>
                <a:gd name="connsiteY13" fmla="*/ 354842 h 580030"/>
                <a:gd name="connsiteX14" fmla="*/ 1173707 w 1173707"/>
                <a:gd name="connsiteY14" fmla="*/ 293427 h 580030"/>
                <a:gd name="connsiteX15" fmla="*/ 1166883 w 1173707"/>
                <a:gd name="connsiteY15" fmla="*/ 272955 h 580030"/>
                <a:gd name="connsiteX16" fmla="*/ 1153236 w 1173707"/>
                <a:gd name="connsiteY16" fmla="*/ 197893 h 580030"/>
                <a:gd name="connsiteX17" fmla="*/ 1112292 w 1173707"/>
                <a:gd name="connsiteY17" fmla="*/ 136478 h 580030"/>
                <a:gd name="connsiteX18" fmla="*/ 1050877 w 1173707"/>
                <a:gd name="connsiteY18" fmla="*/ 95534 h 580030"/>
                <a:gd name="connsiteX19" fmla="*/ 968991 w 1173707"/>
                <a:gd name="connsiteY19" fmla="*/ 75063 h 580030"/>
                <a:gd name="connsiteX20" fmla="*/ 907576 w 1173707"/>
                <a:gd name="connsiteY20" fmla="*/ 47767 h 580030"/>
                <a:gd name="connsiteX21" fmla="*/ 812042 w 1173707"/>
                <a:gd name="connsiteY21" fmla="*/ 34119 h 580030"/>
                <a:gd name="connsiteX22" fmla="*/ 723331 w 1173707"/>
                <a:gd name="connsiteY22" fmla="*/ 27296 h 580030"/>
                <a:gd name="connsiteX23" fmla="*/ 580030 w 1173707"/>
                <a:gd name="connsiteY23" fmla="*/ 6824 h 580030"/>
                <a:gd name="connsiteX24" fmla="*/ 375313 w 1173707"/>
                <a:gd name="connsiteY24" fmla="*/ 0 h 580030"/>
                <a:gd name="connsiteX25" fmla="*/ 307074 w 1173707"/>
                <a:gd name="connsiteY25" fmla="*/ 13648 h 580030"/>
                <a:gd name="connsiteX26" fmla="*/ 238836 w 1173707"/>
                <a:gd name="connsiteY26" fmla="*/ 20472 h 580030"/>
                <a:gd name="connsiteX27" fmla="*/ 156949 w 1173707"/>
                <a:gd name="connsiteY27" fmla="*/ 34119 h 580030"/>
                <a:gd name="connsiteX28" fmla="*/ 129654 w 1173707"/>
                <a:gd name="connsiteY28" fmla="*/ 40943 h 580030"/>
                <a:gd name="connsiteX29" fmla="*/ 54591 w 1173707"/>
                <a:gd name="connsiteY29" fmla="*/ 88710 h 580030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225188 w 1173707"/>
                <a:gd name="connsiteY6" fmla="*/ 498143 h 593678"/>
                <a:gd name="connsiteX7" fmla="*/ 423080 w 1173707"/>
                <a:gd name="connsiteY7" fmla="*/ 580030 h 593678"/>
                <a:gd name="connsiteX8" fmla="*/ 586854 w 1173707"/>
                <a:gd name="connsiteY8" fmla="*/ 580030 h 593678"/>
                <a:gd name="connsiteX9" fmla="*/ 655092 w 1173707"/>
                <a:gd name="connsiteY9" fmla="*/ 580030 h 593678"/>
                <a:gd name="connsiteX10" fmla="*/ 825689 w 1173707"/>
                <a:gd name="connsiteY10" fmla="*/ 552734 h 593678"/>
                <a:gd name="connsiteX11" fmla="*/ 921224 w 1173707"/>
                <a:gd name="connsiteY11" fmla="*/ 511791 h 593678"/>
                <a:gd name="connsiteX12" fmla="*/ 1098645 w 1173707"/>
                <a:gd name="connsiteY12" fmla="*/ 443552 h 593678"/>
                <a:gd name="connsiteX13" fmla="*/ 1166883 w 1173707"/>
                <a:gd name="connsiteY13" fmla="*/ 354842 h 593678"/>
                <a:gd name="connsiteX14" fmla="*/ 1173707 w 1173707"/>
                <a:gd name="connsiteY14" fmla="*/ 293427 h 593678"/>
                <a:gd name="connsiteX15" fmla="*/ 1166883 w 1173707"/>
                <a:gd name="connsiteY15" fmla="*/ 272955 h 593678"/>
                <a:gd name="connsiteX16" fmla="*/ 1153236 w 1173707"/>
                <a:gd name="connsiteY16" fmla="*/ 197893 h 593678"/>
                <a:gd name="connsiteX17" fmla="*/ 1112292 w 1173707"/>
                <a:gd name="connsiteY17" fmla="*/ 136478 h 593678"/>
                <a:gd name="connsiteX18" fmla="*/ 1050877 w 1173707"/>
                <a:gd name="connsiteY18" fmla="*/ 95534 h 593678"/>
                <a:gd name="connsiteX19" fmla="*/ 968991 w 1173707"/>
                <a:gd name="connsiteY19" fmla="*/ 75063 h 593678"/>
                <a:gd name="connsiteX20" fmla="*/ 907576 w 1173707"/>
                <a:gd name="connsiteY20" fmla="*/ 47767 h 593678"/>
                <a:gd name="connsiteX21" fmla="*/ 812042 w 1173707"/>
                <a:gd name="connsiteY21" fmla="*/ 34119 h 593678"/>
                <a:gd name="connsiteX22" fmla="*/ 723331 w 1173707"/>
                <a:gd name="connsiteY22" fmla="*/ 27296 h 593678"/>
                <a:gd name="connsiteX23" fmla="*/ 580030 w 1173707"/>
                <a:gd name="connsiteY23" fmla="*/ 6824 h 593678"/>
                <a:gd name="connsiteX24" fmla="*/ 375313 w 1173707"/>
                <a:gd name="connsiteY24" fmla="*/ 0 h 593678"/>
                <a:gd name="connsiteX25" fmla="*/ 307074 w 1173707"/>
                <a:gd name="connsiteY25" fmla="*/ 13648 h 593678"/>
                <a:gd name="connsiteX26" fmla="*/ 238836 w 1173707"/>
                <a:gd name="connsiteY26" fmla="*/ 20472 h 593678"/>
                <a:gd name="connsiteX27" fmla="*/ 156949 w 1173707"/>
                <a:gd name="connsiteY27" fmla="*/ 34119 h 593678"/>
                <a:gd name="connsiteX28" fmla="*/ 129654 w 1173707"/>
                <a:gd name="connsiteY28" fmla="*/ 40943 h 593678"/>
                <a:gd name="connsiteX29" fmla="*/ 54591 w 1173707"/>
                <a:gd name="connsiteY29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3707" h="593678">
                  <a:moveTo>
                    <a:pt x="54591" y="88710"/>
                  </a:moveTo>
                  <a:lnTo>
                    <a:pt x="6824" y="156949"/>
                  </a:lnTo>
                  <a:lnTo>
                    <a:pt x="0" y="225188"/>
                  </a:lnTo>
                  <a:lnTo>
                    <a:pt x="20471" y="334370"/>
                  </a:lnTo>
                  <a:lnTo>
                    <a:pt x="54591" y="388961"/>
                  </a:lnTo>
                  <a:lnTo>
                    <a:pt x="136477" y="477672"/>
                  </a:lnTo>
                  <a:cubicBezTo>
                    <a:pt x="197892" y="509517"/>
                    <a:pt x="362802" y="566382"/>
                    <a:pt x="423080" y="580030"/>
                  </a:cubicBezTo>
                  <a:cubicBezTo>
                    <a:pt x="483358" y="593678"/>
                    <a:pt x="548185" y="580030"/>
                    <a:pt x="586854" y="580030"/>
                  </a:cubicBezTo>
                  <a:lnTo>
                    <a:pt x="655092" y="580030"/>
                  </a:lnTo>
                  <a:lnTo>
                    <a:pt x="825689" y="552734"/>
                  </a:lnTo>
                  <a:cubicBezTo>
                    <a:pt x="899614" y="529988"/>
                    <a:pt x="1041779" y="476534"/>
                    <a:pt x="1098645" y="443552"/>
                  </a:cubicBezTo>
                  <a:cubicBezTo>
                    <a:pt x="1155511" y="410570"/>
                    <a:pt x="1154373" y="379863"/>
                    <a:pt x="1166883" y="354842"/>
                  </a:cubicBezTo>
                  <a:cubicBezTo>
                    <a:pt x="1169158" y="334370"/>
                    <a:pt x="1173707" y="314025"/>
                    <a:pt x="1173707" y="293427"/>
                  </a:cubicBezTo>
                  <a:cubicBezTo>
                    <a:pt x="1173707" y="286234"/>
                    <a:pt x="1166883" y="272955"/>
                    <a:pt x="1166883" y="272955"/>
                  </a:cubicBezTo>
                  <a:lnTo>
                    <a:pt x="1153236" y="197893"/>
                  </a:lnTo>
                  <a:lnTo>
                    <a:pt x="1112292" y="136478"/>
                  </a:lnTo>
                  <a:lnTo>
                    <a:pt x="1050877" y="95534"/>
                  </a:lnTo>
                  <a:lnTo>
                    <a:pt x="968991" y="75063"/>
                  </a:lnTo>
                  <a:lnTo>
                    <a:pt x="907576" y="47767"/>
                  </a:lnTo>
                  <a:lnTo>
                    <a:pt x="812042" y="34119"/>
                  </a:lnTo>
                  <a:lnTo>
                    <a:pt x="723331" y="27296"/>
                  </a:lnTo>
                  <a:lnTo>
                    <a:pt x="580030" y="6824"/>
                  </a:lnTo>
                  <a:lnTo>
                    <a:pt x="375313" y="0"/>
                  </a:lnTo>
                  <a:lnTo>
                    <a:pt x="307074" y="13648"/>
                  </a:lnTo>
                  <a:lnTo>
                    <a:pt x="238836" y="20472"/>
                  </a:lnTo>
                  <a:cubicBezTo>
                    <a:pt x="139042" y="31560"/>
                    <a:pt x="207868" y="19572"/>
                    <a:pt x="156949" y="34119"/>
                  </a:cubicBezTo>
                  <a:cubicBezTo>
                    <a:pt x="147931" y="36695"/>
                    <a:pt x="129654" y="40943"/>
                    <a:pt x="129654" y="40943"/>
                  </a:cubicBezTo>
                  <a:lnTo>
                    <a:pt x="54591" y="88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32040" y="1052736"/>
              <a:ext cx="471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Ky</a:t>
              </a:r>
              <a:endParaRPr lang="el-GR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619672" y="908720"/>
              <a:ext cx="38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l-GR" sz="2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076056" y="4647413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 </a:t>
              </a:r>
              <a:r>
                <a:rPr lang="en-US" sz="2400" dirty="0" err="1" smtClean="0"/>
                <a:t>Kfs</a:t>
              </a:r>
              <a:endParaRPr lang="el-GR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859310" y="4863437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granitoids</a:t>
              </a:r>
              <a:endParaRPr lang="el-GR" sz="16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157112" y="2703197"/>
              <a:ext cx="570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Chl</a:t>
              </a:r>
              <a:endParaRPr lang="el-GR" sz="2000" dirty="0"/>
            </a:p>
          </p:txBody>
        </p:sp>
        <p:sp>
          <p:nvSpPr>
            <p:cNvPr id="103" name="Freeform 102"/>
            <p:cNvSpPr/>
            <p:nvPr/>
          </p:nvSpPr>
          <p:spPr bwMode="auto">
            <a:xfrm flipH="1">
              <a:off x="2966684" y="3999341"/>
              <a:ext cx="3702596" cy="28803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313625"/>
                <a:gd name="connsiteY0" fmla="*/ 288032 h 304138"/>
                <a:gd name="connsiteX1" fmla="*/ 12001 w 2313625"/>
                <a:gd name="connsiteY1" fmla="*/ 144016 h 304138"/>
                <a:gd name="connsiteX2" fmla="*/ 228025 w 2313625"/>
                <a:gd name="connsiteY2" fmla="*/ 0 h 304138"/>
                <a:gd name="connsiteX3" fmla="*/ 1832750 w 2313625"/>
                <a:gd name="connsiteY3" fmla="*/ 7640 h 304138"/>
                <a:gd name="connsiteX4" fmla="*/ 2313625 w 2313625"/>
                <a:gd name="connsiteY4" fmla="*/ 304138 h 304138"/>
                <a:gd name="connsiteX5" fmla="*/ 156017 w 2313625"/>
                <a:gd name="connsiteY5" fmla="*/ 288032 h 304138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32750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91969 w 2313625"/>
                <a:gd name="connsiteY3" fmla="*/ 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093431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202612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5003 w 2312611"/>
                <a:gd name="connsiteY0" fmla="*/ 280392 h 280392"/>
                <a:gd name="connsiteX1" fmla="*/ 10987 w 2312611"/>
                <a:gd name="connsiteY1" fmla="*/ 136376 h 280392"/>
                <a:gd name="connsiteX2" fmla="*/ 89079 w 2312611"/>
                <a:gd name="connsiteY2" fmla="*/ 6846 h 280392"/>
                <a:gd name="connsiteX3" fmla="*/ 2201598 w 2312611"/>
                <a:gd name="connsiteY3" fmla="*/ 0 h 280392"/>
                <a:gd name="connsiteX4" fmla="*/ 2312611 w 2312611"/>
                <a:gd name="connsiteY4" fmla="*/ 278708 h 280392"/>
                <a:gd name="connsiteX5" fmla="*/ 155003 w 2312611"/>
                <a:gd name="connsiteY5" fmla="*/ 280392 h 28039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138099 w 2361631"/>
                <a:gd name="connsiteY2" fmla="*/ 6846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48005 w 2361631"/>
                <a:gd name="connsiteY1" fmla="*/ 14401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48005 w 2361631"/>
                <a:gd name="connsiteY1" fmla="*/ 14401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377956 w 2691582"/>
                <a:gd name="connsiteY0" fmla="*/ 288032 h 288032"/>
                <a:gd name="connsiteX1" fmla="*/ 423844 w 2691582"/>
                <a:gd name="connsiteY1" fmla="*/ 0 h 288032"/>
                <a:gd name="connsiteX2" fmla="*/ 2580569 w 2691582"/>
                <a:gd name="connsiteY2" fmla="*/ 0 h 288032"/>
                <a:gd name="connsiteX3" fmla="*/ 2691582 w 2691582"/>
                <a:gd name="connsiteY3" fmla="*/ 278708 h 288032"/>
                <a:gd name="connsiteX4" fmla="*/ 377956 w 2691582"/>
                <a:gd name="connsiteY4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29030 w 2742655"/>
                <a:gd name="connsiteY2" fmla="*/ 144016 h 288032"/>
                <a:gd name="connsiteX3" fmla="*/ 474917 w 2742655"/>
                <a:gd name="connsiteY3" fmla="*/ 0 h 288032"/>
                <a:gd name="connsiteX4" fmla="*/ 2631642 w 2742655"/>
                <a:gd name="connsiteY4" fmla="*/ 0 h 288032"/>
                <a:gd name="connsiteX5" fmla="*/ 2742655 w 2742655"/>
                <a:gd name="connsiteY5" fmla="*/ 278708 h 288032"/>
                <a:gd name="connsiteX6" fmla="*/ 429029 w 2742655"/>
                <a:gd name="connsiteY6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15540 w 2729166"/>
                <a:gd name="connsiteY0" fmla="*/ 288032 h 312035"/>
                <a:gd name="connsiteX1" fmla="*/ 277878 w 2729166"/>
                <a:gd name="connsiteY1" fmla="*/ 288032 h 312035"/>
                <a:gd name="connsiteX2" fmla="*/ 415541 w 2729166"/>
                <a:gd name="connsiteY2" fmla="*/ 144016 h 312035"/>
                <a:gd name="connsiteX3" fmla="*/ 461428 w 2729166"/>
                <a:gd name="connsiteY3" fmla="*/ 0 h 312035"/>
                <a:gd name="connsiteX4" fmla="*/ 2618153 w 2729166"/>
                <a:gd name="connsiteY4" fmla="*/ 0 h 312035"/>
                <a:gd name="connsiteX5" fmla="*/ 2729166 w 2729166"/>
                <a:gd name="connsiteY5" fmla="*/ 278708 h 312035"/>
                <a:gd name="connsiteX6" fmla="*/ 415540 w 2729166"/>
                <a:gd name="connsiteY6" fmla="*/ 288032 h 312035"/>
                <a:gd name="connsiteX0" fmla="*/ 385604 w 2699230"/>
                <a:gd name="connsiteY0" fmla="*/ 288032 h 288032"/>
                <a:gd name="connsiteX1" fmla="*/ 385605 w 2699230"/>
                <a:gd name="connsiteY1" fmla="*/ 144016 h 288032"/>
                <a:gd name="connsiteX2" fmla="*/ 431492 w 2699230"/>
                <a:gd name="connsiteY2" fmla="*/ 0 h 288032"/>
                <a:gd name="connsiteX3" fmla="*/ 2588217 w 2699230"/>
                <a:gd name="connsiteY3" fmla="*/ 0 h 288032"/>
                <a:gd name="connsiteX4" fmla="*/ 2699230 w 2699230"/>
                <a:gd name="connsiteY4" fmla="*/ 278708 h 288032"/>
                <a:gd name="connsiteX5" fmla="*/ 385604 w 2699230"/>
                <a:gd name="connsiteY5" fmla="*/ 288032 h 288032"/>
                <a:gd name="connsiteX0" fmla="*/ 0 w 2313625"/>
                <a:gd name="connsiteY0" fmla="*/ 144016 h 379472"/>
                <a:gd name="connsiteX1" fmla="*/ 45887 w 2313625"/>
                <a:gd name="connsiteY1" fmla="*/ 0 h 379472"/>
                <a:gd name="connsiteX2" fmla="*/ 2202612 w 2313625"/>
                <a:gd name="connsiteY2" fmla="*/ 0 h 379472"/>
                <a:gd name="connsiteX3" fmla="*/ 2313625 w 2313625"/>
                <a:gd name="connsiteY3" fmla="*/ 278708 h 379472"/>
                <a:gd name="connsiteX4" fmla="*/ 58270 w 2313625"/>
                <a:gd name="connsiteY4" fmla="*/ 379472 h 379472"/>
                <a:gd name="connsiteX0" fmla="*/ 45888 w 2359513"/>
                <a:gd name="connsiteY0" fmla="*/ 144016 h 288032"/>
                <a:gd name="connsiteX1" fmla="*/ 91775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91775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91776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112009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513" h="288032">
                  <a:moveTo>
                    <a:pt x="0" y="288032"/>
                  </a:moveTo>
                  <a:lnTo>
                    <a:pt x="112009" y="0"/>
                  </a:lnTo>
                  <a:lnTo>
                    <a:pt x="2248500" y="0"/>
                  </a:lnTo>
                  <a:lnTo>
                    <a:pt x="2359513" y="278708"/>
                  </a:lnTo>
                  <a:lnTo>
                    <a:pt x="0" y="28803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72000" y="3933056"/>
              <a:ext cx="408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Bt</a:t>
              </a:r>
              <a:endParaRPr lang="el-GR" sz="2000" dirty="0"/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3428920" y="4287373"/>
              <a:ext cx="212236" cy="6632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4018912" y="2843188"/>
              <a:ext cx="490128" cy="115615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H="1">
              <a:off x="4004984" y="1861177"/>
              <a:ext cx="569094" cy="98603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3494774" y="3351269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51" name="Oval 150"/>
            <p:cNvSpPr/>
            <p:nvPr/>
          </p:nvSpPr>
          <p:spPr>
            <a:xfrm>
              <a:off x="4796288" y="1188175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4415180" y="1868920"/>
              <a:ext cx="27319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4071838" y="1660738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</a:t>
              </a:r>
              <a:endParaRPr lang="el-GR" sz="2000" dirty="0"/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3824626" y="2851865"/>
              <a:ext cx="26299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3491880" y="2348880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Grt</a:t>
              </a:r>
              <a:endParaRPr lang="el-GR" sz="2000" dirty="0"/>
            </a:p>
          </p:txBody>
        </p:sp>
        <p:cxnSp>
          <p:nvCxnSpPr>
            <p:cNvPr id="115" name="Straight Connector 114"/>
            <p:cNvCxnSpPr/>
            <p:nvPr/>
          </p:nvCxnSpPr>
          <p:spPr bwMode="auto">
            <a:xfrm flipH="1">
              <a:off x="3932978" y="1858858"/>
              <a:ext cx="581741" cy="98835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4076992" y="2847213"/>
              <a:ext cx="504056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3976627" y="2859045"/>
              <a:ext cx="460405" cy="114029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4293016" y="4287373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3860968" y="4287373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 flipH="1">
              <a:off x="4581048" y="1874760"/>
              <a:ext cx="1257" cy="212458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>
              <a:endCxn id="78" idx="2"/>
            </p:cNvCxnSpPr>
            <p:nvPr/>
          </p:nvCxnSpPr>
          <p:spPr bwMode="auto">
            <a:xfrm>
              <a:off x="4821728" y="1207127"/>
              <a:ext cx="224427" cy="156043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78" idx="2"/>
            </p:cNvCxnSpPr>
            <p:nvPr/>
          </p:nvCxnSpPr>
          <p:spPr bwMode="auto">
            <a:xfrm>
              <a:off x="4665794" y="1866809"/>
              <a:ext cx="380361" cy="90075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4605996" y="1856676"/>
              <a:ext cx="339715" cy="105095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flipH="1">
              <a:off x="4548678" y="1213477"/>
              <a:ext cx="260350" cy="64770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flipH="1">
              <a:off x="4637966" y="1222754"/>
              <a:ext cx="194805" cy="64803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3860968" y="2847213"/>
              <a:ext cx="432048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>
              <a:off x="3924333" y="2847213"/>
              <a:ext cx="440691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61" name="Freeform 60"/>
            <p:cNvSpPr/>
            <p:nvPr/>
          </p:nvSpPr>
          <p:spPr bwMode="auto">
            <a:xfrm>
              <a:off x="1435703" y="2423027"/>
              <a:ext cx="690350" cy="1319121"/>
            </a:xfrm>
            <a:custGeom>
              <a:avLst/>
              <a:gdLst>
                <a:gd name="connsiteX0" fmla="*/ 279780 w 750627"/>
                <a:gd name="connsiteY0" fmla="*/ 0 h 1262418"/>
                <a:gd name="connsiteX1" fmla="*/ 177421 w 750627"/>
                <a:gd name="connsiteY1" fmla="*/ 27296 h 1262418"/>
                <a:gd name="connsiteX2" fmla="*/ 129654 w 750627"/>
                <a:gd name="connsiteY2" fmla="*/ 102358 h 1262418"/>
                <a:gd name="connsiteX3" fmla="*/ 75063 w 750627"/>
                <a:gd name="connsiteY3" fmla="*/ 197893 h 1262418"/>
                <a:gd name="connsiteX4" fmla="*/ 0 w 750627"/>
                <a:gd name="connsiteY4" fmla="*/ 388961 h 1262418"/>
                <a:gd name="connsiteX5" fmla="*/ 13648 w 750627"/>
                <a:gd name="connsiteY5" fmla="*/ 655093 h 1262418"/>
                <a:gd name="connsiteX6" fmla="*/ 54592 w 750627"/>
                <a:gd name="connsiteY6" fmla="*/ 784746 h 1262418"/>
                <a:gd name="connsiteX7" fmla="*/ 75063 w 750627"/>
                <a:gd name="connsiteY7" fmla="*/ 968991 h 1262418"/>
                <a:gd name="connsiteX8" fmla="*/ 102359 w 750627"/>
                <a:gd name="connsiteY8" fmla="*/ 1044054 h 1262418"/>
                <a:gd name="connsiteX9" fmla="*/ 184245 w 750627"/>
                <a:gd name="connsiteY9" fmla="*/ 1180532 h 1262418"/>
                <a:gd name="connsiteX10" fmla="*/ 307075 w 750627"/>
                <a:gd name="connsiteY10" fmla="*/ 1228299 h 1262418"/>
                <a:gd name="connsiteX11" fmla="*/ 464024 w 750627"/>
                <a:gd name="connsiteY11" fmla="*/ 1262418 h 1262418"/>
                <a:gd name="connsiteX12" fmla="*/ 586854 w 750627"/>
                <a:gd name="connsiteY12" fmla="*/ 1241946 h 1262418"/>
                <a:gd name="connsiteX13" fmla="*/ 668741 w 750627"/>
                <a:gd name="connsiteY13" fmla="*/ 1125941 h 1262418"/>
                <a:gd name="connsiteX14" fmla="*/ 736980 w 750627"/>
                <a:gd name="connsiteY14" fmla="*/ 1030406 h 1262418"/>
                <a:gd name="connsiteX15" fmla="*/ 750627 w 750627"/>
                <a:gd name="connsiteY15" fmla="*/ 893929 h 1262418"/>
                <a:gd name="connsiteX16" fmla="*/ 750627 w 750627"/>
                <a:gd name="connsiteY16" fmla="*/ 723332 h 1262418"/>
                <a:gd name="connsiteX17" fmla="*/ 661917 w 750627"/>
                <a:gd name="connsiteY17" fmla="*/ 586854 h 1262418"/>
                <a:gd name="connsiteX18" fmla="*/ 641445 w 750627"/>
                <a:gd name="connsiteY18" fmla="*/ 498143 h 1262418"/>
                <a:gd name="connsiteX19" fmla="*/ 607326 w 750627"/>
                <a:gd name="connsiteY19" fmla="*/ 368490 h 1262418"/>
                <a:gd name="connsiteX20" fmla="*/ 491320 w 750627"/>
                <a:gd name="connsiteY20" fmla="*/ 211541 h 1262418"/>
                <a:gd name="connsiteX21" fmla="*/ 436729 w 750627"/>
                <a:gd name="connsiteY21" fmla="*/ 109182 h 1262418"/>
                <a:gd name="connsiteX22" fmla="*/ 388962 w 750627"/>
                <a:gd name="connsiteY22" fmla="*/ 40943 h 1262418"/>
                <a:gd name="connsiteX23" fmla="*/ 279780 w 750627"/>
                <a:gd name="connsiteY23" fmla="*/ 0 h 1262418"/>
                <a:gd name="connsiteX0" fmla="*/ 279780 w 765412"/>
                <a:gd name="connsiteY0" fmla="*/ 0 h 1262418"/>
                <a:gd name="connsiteX1" fmla="*/ 177421 w 765412"/>
                <a:gd name="connsiteY1" fmla="*/ 27296 h 1262418"/>
                <a:gd name="connsiteX2" fmla="*/ 129654 w 765412"/>
                <a:gd name="connsiteY2" fmla="*/ 102358 h 1262418"/>
                <a:gd name="connsiteX3" fmla="*/ 75063 w 765412"/>
                <a:gd name="connsiteY3" fmla="*/ 197893 h 1262418"/>
                <a:gd name="connsiteX4" fmla="*/ 0 w 765412"/>
                <a:gd name="connsiteY4" fmla="*/ 388961 h 1262418"/>
                <a:gd name="connsiteX5" fmla="*/ 13648 w 765412"/>
                <a:gd name="connsiteY5" fmla="*/ 655093 h 1262418"/>
                <a:gd name="connsiteX6" fmla="*/ 54592 w 765412"/>
                <a:gd name="connsiteY6" fmla="*/ 784746 h 1262418"/>
                <a:gd name="connsiteX7" fmla="*/ 75063 w 765412"/>
                <a:gd name="connsiteY7" fmla="*/ 968991 h 1262418"/>
                <a:gd name="connsiteX8" fmla="*/ 102359 w 765412"/>
                <a:gd name="connsiteY8" fmla="*/ 1044054 h 1262418"/>
                <a:gd name="connsiteX9" fmla="*/ 184245 w 765412"/>
                <a:gd name="connsiteY9" fmla="*/ 1180532 h 1262418"/>
                <a:gd name="connsiteX10" fmla="*/ 307075 w 765412"/>
                <a:gd name="connsiteY10" fmla="*/ 1228299 h 1262418"/>
                <a:gd name="connsiteX11" fmla="*/ 464024 w 765412"/>
                <a:gd name="connsiteY11" fmla="*/ 1262418 h 1262418"/>
                <a:gd name="connsiteX12" fmla="*/ 586854 w 765412"/>
                <a:gd name="connsiteY12" fmla="*/ 1241946 h 1262418"/>
                <a:gd name="connsiteX13" fmla="*/ 668741 w 765412"/>
                <a:gd name="connsiteY13" fmla="*/ 1125941 h 1262418"/>
                <a:gd name="connsiteX14" fmla="*/ 736980 w 765412"/>
                <a:gd name="connsiteY14" fmla="*/ 1030406 h 1262418"/>
                <a:gd name="connsiteX15" fmla="*/ 750627 w 765412"/>
                <a:gd name="connsiteY15" fmla="*/ 893929 h 1262418"/>
                <a:gd name="connsiteX16" fmla="*/ 750627 w 765412"/>
                <a:gd name="connsiteY16" fmla="*/ 723332 h 1262418"/>
                <a:gd name="connsiteX17" fmla="*/ 661917 w 765412"/>
                <a:gd name="connsiteY17" fmla="*/ 586854 h 1262418"/>
                <a:gd name="connsiteX18" fmla="*/ 641445 w 765412"/>
                <a:gd name="connsiteY18" fmla="*/ 498143 h 1262418"/>
                <a:gd name="connsiteX19" fmla="*/ 607326 w 765412"/>
                <a:gd name="connsiteY19" fmla="*/ 368490 h 1262418"/>
                <a:gd name="connsiteX20" fmla="*/ 491320 w 765412"/>
                <a:gd name="connsiteY20" fmla="*/ 211541 h 1262418"/>
                <a:gd name="connsiteX21" fmla="*/ 436729 w 765412"/>
                <a:gd name="connsiteY21" fmla="*/ 109182 h 1262418"/>
                <a:gd name="connsiteX22" fmla="*/ 388962 w 765412"/>
                <a:gd name="connsiteY22" fmla="*/ 40943 h 1262418"/>
                <a:gd name="connsiteX23" fmla="*/ 279780 w 765412"/>
                <a:gd name="connsiteY23" fmla="*/ 0 h 1262418"/>
                <a:gd name="connsiteX0" fmla="*/ 279780 w 764581"/>
                <a:gd name="connsiteY0" fmla="*/ 0 h 1262418"/>
                <a:gd name="connsiteX1" fmla="*/ 177421 w 764581"/>
                <a:gd name="connsiteY1" fmla="*/ 27296 h 1262418"/>
                <a:gd name="connsiteX2" fmla="*/ 129654 w 764581"/>
                <a:gd name="connsiteY2" fmla="*/ 102358 h 1262418"/>
                <a:gd name="connsiteX3" fmla="*/ 75063 w 764581"/>
                <a:gd name="connsiteY3" fmla="*/ 197893 h 1262418"/>
                <a:gd name="connsiteX4" fmla="*/ 0 w 764581"/>
                <a:gd name="connsiteY4" fmla="*/ 388961 h 1262418"/>
                <a:gd name="connsiteX5" fmla="*/ 13648 w 764581"/>
                <a:gd name="connsiteY5" fmla="*/ 655093 h 1262418"/>
                <a:gd name="connsiteX6" fmla="*/ 54592 w 764581"/>
                <a:gd name="connsiteY6" fmla="*/ 784746 h 1262418"/>
                <a:gd name="connsiteX7" fmla="*/ 75063 w 764581"/>
                <a:gd name="connsiteY7" fmla="*/ 968991 h 1262418"/>
                <a:gd name="connsiteX8" fmla="*/ 102359 w 764581"/>
                <a:gd name="connsiteY8" fmla="*/ 1044054 h 1262418"/>
                <a:gd name="connsiteX9" fmla="*/ 184245 w 764581"/>
                <a:gd name="connsiteY9" fmla="*/ 1180532 h 1262418"/>
                <a:gd name="connsiteX10" fmla="*/ 307075 w 764581"/>
                <a:gd name="connsiteY10" fmla="*/ 1228299 h 1262418"/>
                <a:gd name="connsiteX11" fmla="*/ 464024 w 764581"/>
                <a:gd name="connsiteY11" fmla="*/ 1262418 h 1262418"/>
                <a:gd name="connsiteX12" fmla="*/ 586854 w 764581"/>
                <a:gd name="connsiteY12" fmla="*/ 1241946 h 1262418"/>
                <a:gd name="connsiteX13" fmla="*/ 668741 w 764581"/>
                <a:gd name="connsiteY13" fmla="*/ 1125941 h 1262418"/>
                <a:gd name="connsiteX14" fmla="*/ 736980 w 764581"/>
                <a:gd name="connsiteY14" fmla="*/ 1030406 h 1262418"/>
                <a:gd name="connsiteX15" fmla="*/ 750627 w 764581"/>
                <a:gd name="connsiteY15" fmla="*/ 893929 h 1262418"/>
                <a:gd name="connsiteX16" fmla="*/ 749796 w 764581"/>
                <a:gd name="connsiteY16" fmla="*/ 781954 h 1262418"/>
                <a:gd name="connsiteX17" fmla="*/ 661917 w 764581"/>
                <a:gd name="connsiteY17" fmla="*/ 586854 h 1262418"/>
                <a:gd name="connsiteX18" fmla="*/ 641445 w 764581"/>
                <a:gd name="connsiteY18" fmla="*/ 498143 h 1262418"/>
                <a:gd name="connsiteX19" fmla="*/ 607326 w 764581"/>
                <a:gd name="connsiteY19" fmla="*/ 368490 h 1262418"/>
                <a:gd name="connsiteX20" fmla="*/ 491320 w 764581"/>
                <a:gd name="connsiteY20" fmla="*/ 211541 h 1262418"/>
                <a:gd name="connsiteX21" fmla="*/ 436729 w 764581"/>
                <a:gd name="connsiteY21" fmla="*/ 109182 h 1262418"/>
                <a:gd name="connsiteX22" fmla="*/ 388962 w 764581"/>
                <a:gd name="connsiteY22" fmla="*/ 40943 h 1262418"/>
                <a:gd name="connsiteX23" fmla="*/ 279780 w 76458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5781 w 752901"/>
                <a:gd name="connsiteY19" fmla="*/ 421914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85299 w 763137"/>
                <a:gd name="connsiteY6" fmla="*/ 971265 h 1266966"/>
                <a:gd name="connsiteX7" fmla="*/ 112595 w 763137"/>
                <a:gd name="connsiteY7" fmla="*/ 1046328 h 1266966"/>
                <a:gd name="connsiteX8" fmla="*/ 194481 w 763137"/>
                <a:gd name="connsiteY8" fmla="*/ 1182806 h 1266966"/>
                <a:gd name="connsiteX9" fmla="*/ 317311 w 763137"/>
                <a:gd name="connsiteY9" fmla="*/ 1230573 h 1266966"/>
                <a:gd name="connsiteX10" fmla="*/ 474260 w 763137"/>
                <a:gd name="connsiteY10" fmla="*/ 1264692 h 1266966"/>
                <a:gd name="connsiteX11" fmla="*/ 597090 w 763137"/>
                <a:gd name="connsiteY11" fmla="*/ 1244220 h 1266966"/>
                <a:gd name="connsiteX12" fmla="*/ 678977 w 763137"/>
                <a:gd name="connsiteY12" fmla="*/ 1128215 h 1266966"/>
                <a:gd name="connsiteX13" fmla="*/ 747216 w 763137"/>
                <a:gd name="connsiteY13" fmla="*/ 1032680 h 1266966"/>
                <a:gd name="connsiteX14" fmla="*/ 760863 w 763137"/>
                <a:gd name="connsiteY14" fmla="*/ 896203 h 1266966"/>
                <a:gd name="connsiteX15" fmla="*/ 760032 w 763137"/>
                <a:gd name="connsiteY15" fmla="*/ 784228 h 1266966"/>
                <a:gd name="connsiteX16" fmla="*/ 672153 w 763137"/>
                <a:gd name="connsiteY16" fmla="*/ 589128 h 1266966"/>
                <a:gd name="connsiteX17" fmla="*/ 651681 w 763137"/>
                <a:gd name="connsiteY17" fmla="*/ 500417 h 1266966"/>
                <a:gd name="connsiteX18" fmla="*/ 616017 w 763137"/>
                <a:gd name="connsiteY18" fmla="*/ 424188 h 1266966"/>
                <a:gd name="connsiteX19" fmla="*/ 501556 w 763137"/>
                <a:gd name="connsiteY19" fmla="*/ 213815 h 1266966"/>
                <a:gd name="connsiteX20" fmla="*/ 446965 w 763137"/>
                <a:gd name="connsiteY20" fmla="*/ 111456 h 1266966"/>
                <a:gd name="connsiteX21" fmla="*/ 399198 w 763137"/>
                <a:gd name="connsiteY21" fmla="*/ 43217 h 1266966"/>
                <a:gd name="connsiteX22" fmla="*/ 290016 w 763137"/>
                <a:gd name="connsiteY22" fmla="*/ 2274 h 1266966"/>
                <a:gd name="connsiteX0" fmla="*/ 290016 w 763137"/>
                <a:gd name="connsiteY0" fmla="*/ 2274 h 1282889"/>
                <a:gd name="connsiteX1" fmla="*/ 187657 w 763137"/>
                <a:gd name="connsiteY1" fmla="*/ 29570 h 1282889"/>
                <a:gd name="connsiteX2" fmla="*/ 139890 w 763137"/>
                <a:gd name="connsiteY2" fmla="*/ 104632 h 1282889"/>
                <a:gd name="connsiteX3" fmla="*/ 85299 w 763137"/>
                <a:gd name="connsiteY3" fmla="*/ 200167 h 1282889"/>
                <a:gd name="connsiteX4" fmla="*/ 10236 w 763137"/>
                <a:gd name="connsiteY4" fmla="*/ 391235 h 1282889"/>
                <a:gd name="connsiteX5" fmla="*/ 23884 w 763137"/>
                <a:gd name="connsiteY5" fmla="*/ 657367 h 1282889"/>
                <a:gd name="connsiteX6" fmla="*/ 85299 w 763137"/>
                <a:gd name="connsiteY6" fmla="*/ 971265 h 1282889"/>
                <a:gd name="connsiteX7" fmla="*/ 112595 w 763137"/>
                <a:gd name="connsiteY7" fmla="*/ 1046328 h 1282889"/>
                <a:gd name="connsiteX8" fmla="*/ 194481 w 763137"/>
                <a:gd name="connsiteY8" fmla="*/ 1182806 h 1282889"/>
                <a:gd name="connsiteX9" fmla="*/ 317311 w 763137"/>
                <a:gd name="connsiteY9" fmla="*/ 1230573 h 1282889"/>
                <a:gd name="connsiteX10" fmla="*/ 474260 w 763137"/>
                <a:gd name="connsiteY10" fmla="*/ 1264692 h 1282889"/>
                <a:gd name="connsiteX11" fmla="*/ 597090 w 763137"/>
                <a:gd name="connsiteY11" fmla="*/ 1244220 h 1282889"/>
                <a:gd name="connsiteX12" fmla="*/ 747216 w 763137"/>
                <a:gd name="connsiteY12" fmla="*/ 1032680 h 1282889"/>
                <a:gd name="connsiteX13" fmla="*/ 760863 w 763137"/>
                <a:gd name="connsiteY13" fmla="*/ 896203 h 1282889"/>
                <a:gd name="connsiteX14" fmla="*/ 760032 w 763137"/>
                <a:gd name="connsiteY14" fmla="*/ 784228 h 1282889"/>
                <a:gd name="connsiteX15" fmla="*/ 672153 w 763137"/>
                <a:gd name="connsiteY15" fmla="*/ 589128 h 1282889"/>
                <a:gd name="connsiteX16" fmla="*/ 651681 w 763137"/>
                <a:gd name="connsiteY16" fmla="*/ 500417 h 1282889"/>
                <a:gd name="connsiteX17" fmla="*/ 616017 w 763137"/>
                <a:gd name="connsiteY17" fmla="*/ 424188 h 1282889"/>
                <a:gd name="connsiteX18" fmla="*/ 501556 w 763137"/>
                <a:gd name="connsiteY18" fmla="*/ 213815 h 1282889"/>
                <a:gd name="connsiteX19" fmla="*/ 446965 w 763137"/>
                <a:gd name="connsiteY19" fmla="*/ 111456 h 1282889"/>
                <a:gd name="connsiteX20" fmla="*/ 399198 w 763137"/>
                <a:gd name="connsiteY20" fmla="*/ 43217 h 1282889"/>
                <a:gd name="connsiteX21" fmla="*/ 290016 w 763137"/>
                <a:gd name="connsiteY21" fmla="*/ 2274 h 1282889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317311 w 763137"/>
                <a:gd name="connsiteY9" fmla="*/ 1230573 h 1297674"/>
                <a:gd name="connsiteX10" fmla="*/ 474260 w 763137"/>
                <a:gd name="connsiteY10" fmla="*/ 1264692 h 1297674"/>
                <a:gd name="connsiteX11" fmla="*/ 747216 w 763137"/>
                <a:gd name="connsiteY11" fmla="*/ 1032680 h 1297674"/>
                <a:gd name="connsiteX12" fmla="*/ 760863 w 763137"/>
                <a:gd name="connsiteY12" fmla="*/ 896203 h 1297674"/>
                <a:gd name="connsiteX13" fmla="*/ 760032 w 763137"/>
                <a:gd name="connsiteY13" fmla="*/ 784228 h 1297674"/>
                <a:gd name="connsiteX14" fmla="*/ 672153 w 763137"/>
                <a:gd name="connsiteY14" fmla="*/ 589128 h 1297674"/>
                <a:gd name="connsiteX15" fmla="*/ 651681 w 763137"/>
                <a:gd name="connsiteY15" fmla="*/ 500417 h 1297674"/>
                <a:gd name="connsiteX16" fmla="*/ 616017 w 763137"/>
                <a:gd name="connsiteY16" fmla="*/ 424188 h 1297674"/>
                <a:gd name="connsiteX17" fmla="*/ 501556 w 763137"/>
                <a:gd name="connsiteY17" fmla="*/ 213815 h 1297674"/>
                <a:gd name="connsiteX18" fmla="*/ 446965 w 763137"/>
                <a:gd name="connsiteY18" fmla="*/ 111456 h 1297674"/>
                <a:gd name="connsiteX19" fmla="*/ 399198 w 763137"/>
                <a:gd name="connsiteY19" fmla="*/ 43217 h 1297674"/>
                <a:gd name="connsiteX20" fmla="*/ 290016 w 763137"/>
                <a:gd name="connsiteY20" fmla="*/ 2274 h 1297674"/>
                <a:gd name="connsiteX0" fmla="*/ 290016 w 763137"/>
                <a:gd name="connsiteY0" fmla="*/ 2274 h 1289713"/>
                <a:gd name="connsiteX1" fmla="*/ 187657 w 763137"/>
                <a:gd name="connsiteY1" fmla="*/ 29570 h 1289713"/>
                <a:gd name="connsiteX2" fmla="*/ 139890 w 763137"/>
                <a:gd name="connsiteY2" fmla="*/ 104632 h 1289713"/>
                <a:gd name="connsiteX3" fmla="*/ 85299 w 763137"/>
                <a:gd name="connsiteY3" fmla="*/ 200167 h 1289713"/>
                <a:gd name="connsiteX4" fmla="*/ 10236 w 763137"/>
                <a:gd name="connsiteY4" fmla="*/ 391235 h 1289713"/>
                <a:gd name="connsiteX5" fmla="*/ 23884 w 763137"/>
                <a:gd name="connsiteY5" fmla="*/ 657367 h 1289713"/>
                <a:gd name="connsiteX6" fmla="*/ 85299 w 763137"/>
                <a:gd name="connsiteY6" fmla="*/ 971265 h 1289713"/>
                <a:gd name="connsiteX7" fmla="*/ 112595 w 763137"/>
                <a:gd name="connsiteY7" fmla="*/ 1046328 h 1289713"/>
                <a:gd name="connsiteX8" fmla="*/ 194481 w 763137"/>
                <a:gd name="connsiteY8" fmla="*/ 1182806 h 1289713"/>
                <a:gd name="connsiteX9" fmla="*/ 474260 w 763137"/>
                <a:gd name="connsiteY9" fmla="*/ 1264692 h 1289713"/>
                <a:gd name="connsiteX10" fmla="*/ 747216 w 763137"/>
                <a:gd name="connsiteY10" fmla="*/ 1032680 h 1289713"/>
                <a:gd name="connsiteX11" fmla="*/ 760863 w 763137"/>
                <a:gd name="connsiteY11" fmla="*/ 896203 h 1289713"/>
                <a:gd name="connsiteX12" fmla="*/ 760032 w 763137"/>
                <a:gd name="connsiteY12" fmla="*/ 784228 h 1289713"/>
                <a:gd name="connsiteX13" fmla="*/ 672153 w 763137"/>
                <a:gd name="connsiteY13" fmla="*/ 589128 h 1289713"/>
                <a:gd name="connsiteX14" fmla="*/ 651681 w 763137"/>
                <a:gd name="connsiteY14" fmla="*/ 500417 h 1289713"/>
                <a:gd name="connsiteX15" fmla="*/ 616017 w 763137"/>
                <a:gd name="connsiteY15" fmla="*/ 424188 h 1289713"/>
                <a:gd name="connsiteX16" fmla="*/ 501556 w 763137"/>
                <a:gd name="connsiteY16" fmla="*/ 213815 h 1289713"/>
                <a:gd name="connsiteX17" fmla="*/ 446965 w 763137"/>
                <a:gd name="connsiteY17" fmla="*/ 111456 h 1289713"/>
                <a:gd name="connsiteX18" fmla="*/ 399198 w 763137"/>
                <a:gd name="connsiteY18" fmla="*/ 43217 h 1289713"/>
                <a:gd name="connsiteX19" fmla="*/ 290016 w 763137"/>
                <a:gd name="connsiteY19" fmla="*/ 2274 h 1289713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474260 w 763137"/>
                <a:gd name="connsiteY9" fmla="*/ 1264692 h 1297674"/>
                <a:gd name="connsiteX10" fmla="*/ 747216 w 763137"/>
                <a:gd name="connsiteY10" fmla="*/ 1032680 h 1297674"/>
                <a:gd name="connsiteX11" fmla="*/ 760863 w 763137"/>
                <a:gd name="connsiteY11" fmla="*/ 896203 h 1297674"/>
                <a:gd name="connsiteX12" fmla="*/ 760032 w 763137"/>
                <a:gd name="connsiteY12" fmla="*/ 784228 h 1297674"/>
                <a:gd name="connsiteX13" fmla="*/ 672153 w 763137"/>
                <a:gd name="connsiteY13" fmla="*/ 589128 h 1297674"/>
                <a:gd name="connsiteX14" fmla="*/ 651681 w 763137"/>
                <a:gd name="connsiteY14" fmla="*/ 500417 h 1297674"/>
                <a:gd name="connsiteX15" fmla="*/ 616017 w 763137"/>
                <a:gd name="connsiteY15" fmla="*/ 424188 h 1297674"/>
                <a:gd name="connsiteX16" fmla="*/ 501556 w 763137"/>
                <a:gd name="connsiteY16" fmla="*/ 213815 h 1297674"/>
                <a:gd name="connsiteX17" fmla="*/ 446965 w 763137"/>
                <a:gd name="connsiteY17" fmla="*/ 111456 h 1297674"/>
                <a:gd name="connsiteX18" fmla="*/ 399198 w 763137"/>
                <a:gd name="connsiteY18" fmla="*/ 43217 h 1297674"/>
                <a:gd name="connsiteX19" fmla="*/ 290016 w 763137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760032 w 794983"/>
                <a:gd name="connsiteY12" fmla="*/ 784228 h 1297674"/>
                <a:gd name="connsiteX13" fmla="*/ 672153 w 794983"/>
                <a:gd name="connsiteY13" fmla="*/ 589128 h 1297674"/>
                <a:gd name="connsiteX14" fmla="*/ 651681 w 794983"/>
                <a:gd name="connsiteY14" fmla="*/ 500417 h 1297674"/>
                <a:gd name="connsiteX15" fmla="*/ 616017 w 794983"/>
                <a:gd name="connsiteY15" fmla="*/ 424188 h 1297674"/>
                <a:gd name="connsiteX16" fmla="*/ 501556 w 794983"/>
                <a:gd name="connsiteY16" fmla="*/ 213815 h 1297674"/>
                <a:gd name="connsiteX17" fmla="*/ 446965 w 794983"/>
                <a:gd name="connsiteY17" fmla="*/ 111456 h 1297674"/>
                <a:gd name="connsiteX18" fmla="*/ 399198 w 794983"/>
                <a:gd name="connsiteY18" fmla="*/ 43217 h 1297674"/>
                <a:gd name="connsiteX19" fmla="*/ 290016 w 794983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672153 w 794983"/>
                <a:gd name="connsiteY12" fmla="*/ 589128 h 1297674"/>
                <a:gd name="connsiteX13" fmla="*/ 651681 w 794983"/>
                <a:gd name="connsiteY13" fmla="*/ 500417 h 1297674"/>
                <a:gd name="connsiteX14" fmla="*/ 616017 w 794983"/>
                <a:gd name="connsiteY14" fmla="*/ 424188 h 1297674"/>
                <a:gd name="connsiteX15" fmla="*/ 501556 w 794983"/>
                <a:gd name="connsiteY15" fmla="*/ 213815 h 1297674"/>
                <a:gd name="connsiteX16" fmla="*/ 446965 w 794983"/>
                <a:gd name="connsiteY16" fmla="*/ 111456 h 1297674"/>
                <a:gd name="connsiteX17" fmla="*/ 399198 w 794983"/>
                <a:gd name="connsiteY17" fmla="*/ 43217 h 1297674"/>
                <a:gd name="connsiteX18" fmla="*/ 290016 w 794983"/>
                <a:gd name="connsiteY18" fmla="*/ 2274 h 1297674"/>
                <a:gd name="connsiteX0" fmla="*/ 290016 w 760863"/>
                <a:gd name="connsiteY0" fmla="*/ 2274 h 1312459"/>
                <a:gd name="connsiteX1" fmla="*/ 187657 w 760863"/>
                <a:gd name="connsiteY1" fmla="*/ 29570 h 1312459"/>
                <a:gd name="connsiteX2" fmla="*/ 139890 w 760863"/>
                <a:gd name="connsiteY2" fmla="*/ 104632 h 1312459"/>
                <a:gd name="connsiteX3" fmla="*/ 85299 w 760863"/>
                <a:gd name="connsiteY3" fmla="*/ 200167 h 1312459"/>
                <a:gd name="connsiteX4" fmla="*/ 10236 w 760863"/>
                <a:gd name="connsiteY4" fmla="*/ 391235 h 1312459"/>
                <a:gd name="connsiteX5" fmla="*/ 23884 w 760863"/>
                <a:gd name="connsiteY5" fmla="*/ 657367 h 1312459"/>
                <a:gd name="connsiteX6" fmla="*/ 85299 w 760863"/>
                <a:gd name="connsiteY6" fmla="*/ 971265 h 1312459"/>
                <a:gd name="connsiteX7" fmla="*/ 112595 w 760863"/>
                <a:gd name="connsiteY7" fmla="*/ 1046328 h 1312459"/>
                <a:gd name="connsiteX8" fmla="*/ 194481 w 760863"/>
                <a:gd name="connsiteY8" fmla="*/ 1182806 h 1312459"/>
                <a:gd name="connsiteX9" fmla="*/ 474260 w 760863"/>
                <a:gd name="connsiteY9" fmla="*/ 1264692 h 1312459"/>
                <a:gd name="connsiteX10" fmla="*/ 760863 w 760863"/>
                <a:gd name="connsiteY10" fmla="*/ 896203 h 1312459"/>
                <a:gd name="connsiteX11" fmla="*/ 672153 w 760863"/>
                <a:gd name="connsiteY11" fmla="*/ 589128 h 1312459"/>
                <a:gd name="connsiteX12" fmla="*/ 651681 w 760863"/>
                <a:gd name="connsiteY12" fmla="*/ 500417 h 1312459"/>
                <a:gd name="connsiteX13" fmla="*/ 616017 w 760863"/>
                <a:gd name="connsiteY13" fmla="*/ 424188 h 1312459"/>
                <a:gd name="connsiteX14" fmla="*/ 501556 w 760863"/>
                <a:gd name="connsiteY14" fmla="*/ 213815 h 1312459"/>
                <a:gd name="connsiteX15" fmla="*/ 446965 w 760863"/>
                <a:gd name="connsiteY15" fmla="*/ 111456 h 1312459"/>
                <a:gd name="connsiteX16" fmla="*/ 399198 w 760863"/>
                <a:gd name="connsiteY16" fmla="*/ 43217 h 1312459"/>
                <a:gd name="connsiteX17" fmla="*/ 290016 w 760863"/>
                <a:gd name="connsiteY17" fmla="*/ 2274 h 1312459"/>
                <a:gd name="connsiteX0" fmla="*/ 290016 w 760033"/>
                <a:gd name="connsiteY0" fmla="*/ 2274 h 1319120"/>
                <a:gd name="connsiteX1" fmla="*/ 187657 w 760033"/>
                <a:gd name="connsiteY1" fmla="*/ 29570 h 1319120"/>
                <a:gd name="connsiteX2" fmla="*/ 139890 w 760033"/>
                <a:gd name="connsiteY2" fmla="*/ 104632 h 1319120"/>
                <a:gd name="connsiteX3" fmla="*/ 85299 w 760033"/>
                <a:gd name="connsiteY3" fmla="*/ 200167 h 1319120"/>
                <a:gd name="connsiteX4" fmla="*/ 10236 w 760033"/>
                <a:gd name="connsiteY4" fmla="*/ 391235 h 1319120"/>
                <a:gd name="connsiteX5" fmla="*/ 23884 w 760033"/>
                <a:gd name="connsiteY5" fmla="*/ 657367 h 1319120"/>
                <a:gd name="connsiteX6" fmla="*/ 85299 w 760033"/>
                <a:gd name="connsiteY6" fmla="*/ 971265 h 1319120"/>
                <a:gd name="connsiteX7" fmla="*/ 112595 w 760033"/>
                <a:gd name="connsiteY7" fmla="*/ 1046328 h 1319120"/>
                <a:gd name="connsiteX8" fmla="*/ 194481 w 760033"/>
                <a:gd name="connsiteY8" fmla="*/ 1182806 h 1319120"/>
                <a:gd name="connsiteX9" fmla="*/ 474260 w 760033"/>
                <a:gd name="connsiteY9" fmla="*/ 1264692 h 1319120"/>
                <a:gd name="connsiteX10" fmla="*/ 760033 w 760033"/>
                <a:gd name="connsiteY10" fmla="*/ 856235 h 1319120"/>
                <a:gd name="connsiteX11" fmla="*/ 672153 w 760033"/>
                <a:gd name="connsiteY11" fmla="*/ 589128 h 1319120"/>
                <a:gd name="connsiteX12" fmla="*/ 651681 w 760033"/>
                <a:gd name="connsiteY12" fmla="*/ 500417 h 1319120"/>
                <a:gd name="connsiteX13" fmla="*/ 616017 w 760033"/>
                <a:gd name="connsiteY13" fmla="*/ 424188 h 1319120"/>
                <a:gd name="connsiteX14" fmla="*/ 501556 w 760033"/>
                <a:gd name="connsiteY14" fmla="*/ 213815 h 1319120"/>
                <a:gd name="connsiteX15" fmla="*/ 446965 w 760033"/>
                <a:gd name="connsiteY15" fmla="*/ 111456 h 1319120"/>
                <a:gd name="connsiteX16" fmla="*/ 399198 w 760033"/>
                <a:gd name="connsiteY16" fmla="*/ 43217 h 1319120"/>
                <a:gd name="connsiteX17" fmla="*/ 290016 w 760033"/>
                <a:gd name="connsiteY17" fmla="*/ 2274 h 1319120"/>
                <a:gd name="connsiteX0" fmla="*/ 290016 w 772543"/>
                <a:gd name="connsiteY0" fmla="*/ 2274 h 1319120"/>
                <a:gd name="connsiteX1" fmla="*/ 187657 w 772543"/>
                <a:gd name="connsiteY1" fmla="*/ 29570 h 1319120"/>
                <a:gd name="connsiteX2" fmla="*/ 139890 w 772543"/>
                <a:gd name="connsiteY2" fmla="*/ 104632 h 1319120"/>
                <a:gd name="connsiteX3" fmla="*/ 85299 w 772543"/>
                <a:gd name="connsiteY3" fmla="*/ 200167 h 1319120"/>
                <a:gd name="connsiteX4" fmla="*/ 10236 w 772543"/>
                <a:gd name="connsiteY4" fmla="*/ 391235 h 1319120"/>
                <a:gd name="connsiteX5" fmla="*/ 23884 w 772543"/>
                <a:gd name="connsiteY5" fmla="*/ 657367 h 1319120"/>
                <a:gd name="connsiteX6" fmla="*/ 85299 w 772543"/>
                <a:gd name="connsiteY6" fmla="*/ 971265 h 1319120"/>
                <a:gd name="connsiteX7" fmla="*/ 112595 w 772543"/>
                <a:gd name="connsiteY7" fmla="*/ 1046328 h 1319120"/>
                <a:gd name="connsiteX8" fmla="*/ 194481 w 772543"/>
                <a:gd name="connsiteY8" fmla="*/ 1182806 h 1319120"/>
                <a:gd name="connsiteX9" fmla="*/ 474260 w 772543"/>
                <a:gd name="connsiteY9" fmla="*/ 1264692 h 1319120"/>
                <a:gd name="connsiteX10" fmla="*/ 760033 w 772543"/>
                <a:gd name="connsiteY10" fmla="*/ 856235 h 1319120"/>
                <a:gd name="connsiteX11" fmla="*/ 672153 w 772543"/>
                <a:gd name="connsiteY11" fmla="*/ 589128 h 1319120"/>
                <a:gd name="connsiteX12" fmla="*/ 651681 w 772543"/>
                <a:gd name="connsiteY12" fmla="*/ 500417 h 1319120"/>
                <a:gd name="connsiteX13" fmla="*/ 616017 w 772543"/>
                <a:gd name="connsiteY13" fmla="*/ 424188 h 1319120"/>
                <a:gd name="connsiteX14" fmla="*/ 501556 w 772543"/>
                <a:gd name="connsiteY14" fmla="*/ 213815 h 1319120"/>
                <a:gd name="connsiteX15" fmla="*/ 446965 w 772543"/>
                <a:gd name="connsiteY15" fmla="*/ 111456 h 1319120"/>
                <a:gd name="connsiteX16" fmla="*/ 399198 w 772543"/>
                <a:gd name="connsiteY16" fmla="*/ 43217 h 1319120"/>
                <a:gd name="connsiteX17" fmla="*/ 290016 w 772543"/>
                <a:gd name="connsiteY17" fmla="*/ 2274 h 1319120"/>
                <a:gd name="connsiteX0" fmla="*/ 290016 w 772543"/>
                <a:gd name="connsiteY0" fmla="*/ 2274 h 1319121"/>
                <a:gd name="connsiteX1" fmla="*/ 187657 w 772543"/>
                <a:gd name="connsiteY1" fmla="*/ 29570 h 1319121"/>
                <a:gd name="connsiteX2" fmla="*/ 139890 w 772543"/>
                <a:gd name="connsiteY2" fmla="*/ 104632 h 1319121"/>
                <a:gd name="connsiteX3" fmla="*/ 85299 w 772543"/>
                <a:gd name="connsiteY3" fmla="*/ 200167 h 1319121"/>
                <a:gd name="connsiteX4" fmla="*/ 10236 w 772543"/>
                <a:gd name="connsiteY4" fmla="*/ 391235 h 1319121"/>
                <a:gd name="connsiteX5" fmla="*/ 23884 w 772543"/>
                <a:gd name="connsiteY5" fmla="*/ 657367 h 1319121"/>
                <a:gd name="connsiteX6" fmla="*/ 85299 w 772543"/>
                <a:gd name="connsiteY6" fmla="*/ 971265 h 1319121"/>
                <a:gd name="connsiteX7" fmla="*/ 112595 w 772543"/>
                <a:gd name="connsiteY7" fmla="*/ 1046328 h 1319121"/>
                <a:gd name="connsiteX8" fmla="*/ 194481 w 772543"/>
                <a:gd name="connsiteY8" fmla="*/ 1182806 h 1319121"/>
                <a:gd name="connsiteX9" fmla="*/ 474260 w 772543"/>
                <a:gd name="connsiteY9" fmla="*/ 1264692 h 1319121"/>
                <a:gd name="connsiteX10" fmla="*/ 760033 w 772543"/>
                <a:gd name="connsiteY10" fmla="*/ 856234 h 1319121"/>
                <a:gd name="connsiteX11" fmla="*/ 672153 w 772543"/>
                <a:gd name="connsiteY11" fmla="*/ 589128 h 1319121"/>
                <a:gd name="connsiteX12" fmla="*/ 651681 w 772543"/>
                <a:gd name="connsiteY12" fmla="*/ 500417 h 1319121"/>
                <a:gd name="connsiteX13" fmla="*/ 616017 w 772543"/>
                <a:gd name="connsiteY13" fmla="*/ 424188 h 1319121"/>
                <a:gd name="connsiteX14" fmla="*/ 501556 w 772543"/>
                <a:gd name="connsiteY14" fmla="*/ 213815 h 1319121"/>
                <a:gd name="connsiteX15" fmla="*/ 446965 w 772543"/>
                <a:gd name="connsiteY15" fmla="*/ 111456 h 1319121"/>
                <a:gd name="connsiteX16" fmla="*/ 399198 w 772543"/>
                <a:gd name="connsiteY16" fmla="*/ 43217 h 1319121"/>
                <a:gd name="connsiteX17" fmla="*/ 290016 w 772543"/>
                <a:gd name="connsiteY17" fmla="*/ 2274 h 1319121"/>
                <a:gd name="connsiteX0" fmla="*/ 290016 w 760966"/>
                <a:gd name="connsiteY0" fmla="*/ 2274 h 1319121"/>
                <a:gd name="connsiteX1" fmla="*/ 187657 w 760966"/>
                <a:gd name="connsiteY1" fmla="*/ 29570 h 1319121"/>
                <a:gd name="connsiteX2" fmla="*/ 139890 w 760966"/>
                <a:gd name="connsiteY2" fmla="*/ 104632 h 1319121"/>
                <a:gd name="connsiteX3" fmla="*/ 85299 w 760966"/>
                <a:gd name="connsiteY3" fmla="*/ 200167 h 1319121"/>
                <a:gd name="connsiteX4" fmla="*/ 10236 w 760966"/>
                <a:gd name="connsiteY4" fmla="*/ 391235 h 1319121"/>
                <a:gd name="connsiteX5" fmla="*/ 23884 w 760966"/>
                <a:gd name="connsiteY5" fmla="*/ 657367 h 1319121"/>
                <a:gd name="connsiteX6" fmla="*/ 85299 w 760966"/>
                <a:gd name="connsiteY6" fmla="*/ 971265 h 1319121"/>
                <a:gd name="connsiteX7" fmla="*/ 112595 w 760966"/>
                <a:gd name="connsiteY7" fmla="*/ 1046328 h 1319121"/>
                <a:gd name="connsiteX8" fmla="*/ 194481 w 760966"/>
                <a:gd name="connsiteY8" fmla="*/ 1182806 h 1319121"/>
                <a:gd name="connsiteX9" fmla="*/ 474260 w 760966"/>
                <a:gd name="connsiteY9" fmla="*/ 1264692 h 1319121"/>
                <a:gd name="connsiteX10" fmla="*/ 760033 w 760966"/>
                <a:gd name="connsiteY10" fmla="*/ 856234 h 1319121"/>
                <a:gd name="connsiteX11" fmla="*/ 672153 w 760966"/>
                <a:gd name="connsiteY11" fmla="*/ 589128 h 1319121"/>
                <a:gd name="connsiteX12" fmla="*/ 651681 w 760966"/>
                <a:gd name="connsiteY12" fmla="*/ 500417 h 1319121"/>
                <a:gd name="connsiteX13" fmla="*/ 616017 w 760966"/>
                <a:gd name="connsiteY13" fmla="*/ 424188 h 1319121"/>
                <a:gd name="connsiteX14" fmla="*/ 501556 w 760966"/>
                <a:gd name="connsiteY14" fmla="*/ 213815 h 1319121"/>
                <a:gd name="connsiteX15" fmla="*/ 446965 w 760966"/>
                <a:gd name="connsiteY15" fmla="*/ 111456 h 1319121"/>
                <a:gd name="connsiteX16" fmla="*/ 399198 w 760966"/>
                <a:gd name="connsiteY16" fmla="*/ 43217 h 1319121"/>
                <a:gd name="connsiteX17" fmla="*/ 290016 w 760966"/>
                <a:gd name="connsiteY17" fmla="*/ 2274 h 1319121"/>
                <a:gd name="connsiteX0" fmla="*/ 290016 w 690350"/>
                <a:gd name="connsiteY0" fmla="*/ 2274 h 1319121"/>
                <a:gd name="connsiteX1" fmla="*/ 187657 w 690350"/>
                <a:gd name="connsiteY1" fmla="*/ 29570 h 1319121"/>
                <a:gd name="connsiteX2" fmla="*/ 139890 w 690350"/>
                <a:gd name="connsiteY2" fmla="*/ 104632 h 1319121"/>
                <a:gd name="connsiteX3" fmla="*/ 85299 w 690350"/>
                <a:gd name="connsiteY3" fmla="*/ 200167 h 1319121"/>
                <a:gd name="connsiteX4" fmla="*/ 10236 w 690350"/>
                <a:gd name="connsiteY4" fmla="*/ 391235 h 1319121"/>
                <a:gd name="connsiteX5" fmla="*/ 23884 w 690350"/>
                <a:gd name="connsiteY5" fmla="*/ 657367 h 1319121"/>
                <a:gd name="connsiteX6" fmla="*/ 85299 w 690350"/>
                <a:gd name="connsiteY6" fmla="*/ 971265 h 1319121"/>
                <a:gd name="connsiteX7" fmla="*/ 112595 w 690350"/>
                <a:gd name="connsiteY7" fmla="*/ 1046328 h 1319121"/>
                <a:gd name="connsiteX8" fmla="*/ 194481 w 690350"/>
                <a:gd name="connsiteY8" fmla="*/ 1182806 h 1319121"/>
                <a:gd name="connsiteX9" fmla="*/ 474260 w 690350"/>
                <a:gd name="connsiteY9" fmla="*/ 1264692 h 1319121"/>
                <a:gd name="connsiteX10" fmla="*/ 688025 w 690350"/>
                <a:gd name="connsiteY10" fmla="*/ 856234 h 1319121"/>
                <a:gd name="connsiteX11" fmla="*/ 672153 w 690350"/>
                <a:gd name="connsiteY11" fmla="*/ 589128 h 1319121"/>
                <a:gd name="connsiteX12" fmla="*/ 651681 w 690350"/>
                <a:gd name="connsiteY12" fmla="*/ 500417 h 1319121"/>
                <a:gd name="connsiteX13" fmla="*/ 616017 w 690350"/>
                <a:gd name="connsiteY13" fmla="*/ 424188 h 1319121"/>
                <a:gd name="connsiteX14" fmla="*/ 501556 w 690350"/>
                <a:gd name="connsiteY14" fmla="*/ 213815 h 1319121"/>
                <a:gd name="connsiteX15" fmla="*/ 446965 w 690350"/>
                <a:gd name="connsiteY15" fmla="*/ 111456 h 1319121"/>
                <a:gd name="connsiteX16" fmla="*/ 399198 w 690350"/>
                <a:gd name="connsiteY16" fmla="*/ 43217 h 1319121"/>
                <a:gd name="connsiteX17" fmla="*/ 290016 w 690350"/>
                <a:gd name="connsiteY17" fmla="*/ 2274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50" h="1319121">
                  <a:moveTo>
                    <a:pt x="290016" y="2274"/>
                  </a:moveTo>
                  <a:cubicBezTo>
                    <a:pt x="254759" y="0"/>
                    <a:pt x="212678" y="12510"/>
                    <a:pt x="187657" y="29570"/>
                  </a:cubicBezTo>
                  <a:cubicBezTo>
                    <a:pt x="162636" y="46630"/>
                    <a:pt x="156950" y="76199"/>
                    <a:pt x="139890" y="104632"/>
                  </a:cubicBezTo>
                  <a:lnTo>
                    <a:pt x="85299" y="200167"/>
                  </a:lnTo>
                  <a:cubicBezTo>
                    <a:pt x="63690" y="247934"/>
                    <a:pt x="20472" y="315035"/>
                    <a:pt x="10236" y="391235"/>
                  </a:cubicBezTo>
                  <a:cubicBezTo>
                    <a:pt x="0" y="467435"/>
                    <a:pt x="14785" y="591403"/>
                    <a:pt x="23884" y="657367"/>
                  </a:cubicBezTo>
                  <a:lnTo>
                    <a:pt x="85299" y="971265"/>
                  </a:lnTo>
                  <a:lnTo>
                    <a:pt x="112595" y="1046328"/>
                  </a:lnTo>
                  <a:cubicBezTo>
                    <a:pt x="130792" y="1081585"/>
                    <a:pt x="134204" y="1146412"/>
                    <a:pt x="194481" y="1182806"/>
                  </a:cubicBezTo>
                  <a:cubicBezTo>
                    <a:pt x="254758" y="1219200"/>
                    <a:pt x="392003" y="1319121"/>
                    <a:pt x="474260" y="1264692"/>
                  </a:cubicBezTo>
                  <a:cubicBezTo>
                    <a:pt x="556517" y="1210263"/>
                    <a:pt x="688958" y="968631"/>
                    <a:pt x="688025" y="856234"/>
                  </a:cubicBezTo>
                  <a:cubicBezTo>
                    <a:pt x="675515" y="782309"/>
                    <a:pt x="690350" y="655092"/>
                    <a:pt x="672153" y="589128"/>
                  </a:cubicBezTo>
                  <a:lnTo>
                    <a:pt x="651681" y="500417"/>
                  </a:lnTo>
                  <a:cubicBezTo>
                    <a:pt x="642583" y="464023"/>
                    <a:pt x="641038" y="471955"/>
                    <a:pt x="616017" y="424188"/>
                  </a:cubicBezTo>
                  <a:cubicBezTo>
                    <a:pt x="590996" y="376421"/>
                    <a:pt x="529989" y="257033"/>
                    <a:pt x="501556" y="213815"/>
                  </a:cubicBezTo>
                  <a:lnTo>
                    <a:pt x="446965" y="111456"/>
                  </a:lnTo>
                  <a:cubicBezTo>
                    <a:pt x="429905" y="83023"/>
                    <a:pt x="425356" y="61414"/>
                    <a:pt x="399198" y="43217"/>
                  </a:cubicBezTo>
                  <a:cubicBezTo>
                    <a:pt x="373040" y="25020"/>
                    <a:pt x="325273" y="4548"/>
                    <a:pt x="290016" y="227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 flipV="1">
              <a:off x="3131840" y="3351269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65" name="Freeform 64"/>
            <p:cNvSpPr/>
            <p:nvPr/>
          </p:nvSpPr>
          <p:spPr bwMode="auto">
            <a:xfrm>
              <a:off x="1988760" y="2767565"/>
              <a:ext cx="1180786" cy="29567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649664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709359 w 2014409"/>
                <a:gd name="connsiteY3" fmla="*/ 1717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409" h="29567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1709359" y="1717"/>
                  </a:lnTo>
                  <a:lnTo>
                    <a:pt x="2014409" y="295672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rPr>
                <a:t>                         </a:t>
              </a:r>
              <a:endParaRPr kumimoji="0" lang="el-GR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flipH="1">
              <a:off x="1689566" y="1222754"/>
              <a:ext cx="326942" cy="63842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1789896" y="1218778"/>
              <a:ext cx="226612" cy="63610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2027215" y="1203754"/>
              <a:ext cx="356957" cy="15674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2024832" y="1194229"/>
              <a:ext cx="572784" cy="157499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2031976" y="1196610"/>
              <a:ext cx="730740" cy="157896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H="1">
              <a:off x="270203" y="4279733"/>
              <a:ext cx="207369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72" name="Straight Connector 71"/>
            <p:cNvCxnSpPr>
              <a:stCxn id="65" idx="1"/>
            </p:cNvCxnSpPr>
            <p:nvPr/>
          </p:nvCxnSpPr>
          <p:spPr bwMode="auto">
            <a:xfrm flipH="1">
              <a:off x="1772737" y="2911581"/>
              <a:ext cx="223058" cy="108776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1766662" y="4287373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2204784" y="3063237"/>
              <a:ext cx="243216" cy="158417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2564824" y="3063237"/>
              <a:ext cx="442825" cy="162369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2852856" y="3059985"/>
              <a:ext cx="561991" cy="162059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99" name="Freeform 98"/>
            <p:cNvSpPr/>
            <p:nvPr/>
          </p:nvSpPr>
          <p:spPr bwMode="auto">
            <a:xfrm>
              <a:off x="968268" y="4779538"/>
              <a:ext cx="1173707" cy="593678"/>
            </a:xfrm>
            <a:custGeom>
              <a:avLst/>
              <a:gdLst>
                <a:gd name="connsiteX0" fmla="*/ 54591 w 1173707"/>
                <a:gd name="connsiteY0" fmla="*/ 88710 h 580030"/>
                <a:gd name="connsiteX1" fmla="*/ 6824 w 1173707"/>
                <a:gd name="connsiteY1" fmla="*/ 156949 h 580030"/>
                <a:gd name="connsiteX2" fmla="*/ 0 w 1173707"/>
                <a:gd name="connsiteY2" fmla="*/ 225188 h 580030"/>
                <a:gd name="connsiteX3" fmla="*/ 20471 w 1173707"/>
                <a:gd name="connsiteY3" fmla="*/ 334370 h 580030"/>
                <a:gd name="connsiteX4" fmla="*/ 54591 w 1173707"/>
                <a:gd name="connsiteY4" fmla="*/ 388961 h 580030"/>
                <a:gd name="connsiteX5" fmla="*/ 136477 w 1173707"/>
                <a:gd name="connsiteY5" fmla="*/ 477672 h 580030"/>
                <a:gd name="connsiteX6" fmla="*/ 225188 w 1173707"/>
                <a:gd name="connsiteY6" fmla="*/ 498143 h 580030"/>
                <a:gd name="connsiteX7" fmla="*/ 423080 w 1173707"/>
                <a:gd name="connsiteY7" fmla="*/ 580030 h 580030"/>
                <a:gd name="connsiteX8" fmla="*/ 586854 w 1173707"/>
                <a:gd name="connsiteY8" fmla="*/ 580030 h 580030"/>
                <a:gd name="connsiteX9" fmla="*/ 655092 w 1173707"/>
                <a:gd name="connsiteY9" fmla="*/ 580030 h 580030"/>
                <a:gd name="connsiteX10" fmla="*/ 825689 w 1173707"/>
                <a:gd name="connsiteY10" fmla="*/ 552734 h 580030"/>
                <a:gd name="connsiteX11" fmla="*/ 921224 w 1173707"/>
                <a:gd name="connsiteY11" fmla="*/ 511791 h 580030"/>
                <a:gd name="connsiteX12" fmla="*/ 1098645 w 1173707"/>
                <a:gd name="connsiteY12" fmla="*/ 443552 h 580030"/>
                <a:gd name="connsiteX13" fmla="*/ 1166883 w 1173707"/>
                <a:gd name="connsiteY13" fmla="*/ 354842 h 580030"/>
                <a:gd name="connsiteX14" fmla="*/ 1173707 w 1173707"/>
                <a:gd name="connsiteY14" fmla="*/ 293427 h 580030"/>
                <a:gd name="connsiteX15" fmla="*/ 1166883 w 1173707"/>
                <a:gd name="connsiteY15" fmla="*/ 272955 h 580030"/>
                <a:gd name="connsiteX16" fmla="*/ 1153236 w 1173707"/>
                <a:gd name="connsiteY16" fmla="*/ 197893 h 580030"/>
                <a:gd name="connsiteX17" fmla="*/ 1112292 w 1173707"/>
                <a:gd name="connsiteY17" fmla="*/ 136478 h 580030"/>
                <a:gd name="connsiteX18" fmla="*/ 1050877 w 1173707"/>
                <a:gd name="connsiteY18" fmla="*/ 95534 h 580030"/>
                <a:gd name="connsiteX19" fmla="*/ 968991 w 1173707"/>
                <a:gd name="connsiteY19" fmla="*/ 75063 h 580030"/>
                <a:gd name="connsiteX20" fmla="*/ 907576 w 1173707"/>
                <a:gd name="connsiteY20" fmla="*/ 47767 h 580030"/>
                <a:gd name="connsiteX21" fmla="*/ 812042 w 1173707"/>
                <a:gd name="connsiteY21" fmla="*/ 34119 h 580030"/>
                <a:gd name="connsiteX22" fmla="*/ 723331 w 1173707"/>
                <a:gd name="connsiteY22" fmla="*/ 27296 h 580030"/>
                <a:gd name="connsiteX23" fmla="*/ 580030 w 1173707"/>
                <a:gd name="connsiteY23" fmla="*/ 6824 h 580030"/>
                <a:gd name="connsiteX24" fmla="*/ 375313 w 1173707"/>
                <a:gd name="connsiteY24" fmla="*/ 0 h 580030"/>
                <a:gd name="connsiteX25" fmla="*/ 307074 w 1173707"/>
                <a:gd name="connsiteY25" fmla="*/ 13648 h 580030"/>
                <a:gd name="connsiteX26" fmla="*/ 238836 w 1173707"/>
                <a:gd name="connsiteY26" fmla="*/ 20472 h 580030"/>
                <a:gd name="connsiteX27" fmla="*/ 156949 w 1173707"/>
                <a:gd name="connsiteY27" fmla="*/ 34119 h 580030"/>
                <a:gd name="connsiteX28" fmla="*/ 129654 w 1173707"/>
                <a:gd name="connsiteY28" fmla="*/ 40943 h 580030"/>
                <a:gd name="connsiteX29" fmla="*/ 54591 w 1173707"/>
                <a:gd name="connsiteY29" fmla="*/ 88710 h 580030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225188 w 1173707"/>
                <a:gd name="connsiteY6" fmla="*/ 498143 h 593678"/>
                <a:gd name="connsiteX7" fmla="*/ 423080 w 1173707"/>
                <a:gd name="connsiteY7" fmla="*/ 580030 h 593678"/>
                <a:gd name="connsiteX8" fmla="*/ 586854 w 1173707"/>
                <a:gd name="connsiteY8" fmla="*/ 580030 h 593678"/>
                <a:gd name="connsiteX9" fmla="*/ 655092 w 1173707"/>
                <a:gd name="connsiteY9" fmla="*/ 580030 h 593678"/>
                <a:gd name="connsiteX10" fmla="*/ 825689 w 1173707"/>
                <a:gd name="connsiteY10" fmla="*/ 552734 h 593678"/>
                <a:gd name="connsiteX11" fmla="*/ 921224 w 1173707"/>
                <a:gd name="connsiteY11" fmla="*/ 511791 h 593678"/>
                <a:gd name="connsiteX12" fmla="*/ 1098645 w 1173707"/>
                <a:gd name="connsiteY12" fmla="*/ 443552 h 593678"/>
                <a:gd name="connsiteX13" fmla="*/ 1166883 w 1173707"/>
                <a:gd name="connsiteY13" fmla="*/ 354842 h 593678"/>
                <a:gd name="connsiteX14" fmla="*/ 1173707 w 1173707"/>
                <a:gd name="connsiteY14" fmla="*/ 293427 h 593678"/>
                <a:gd name="connsiteX15" fmla="*/ 1166883 w 1173707"/>
                <a:gd name="connsiteY15" fmla="*/ 272955 h 593678"/>
                <a:gd name="connsiteX16" fmla="*/ 1153236 w 1173707"/>
                <a:gd name="connsiteY16" fmla="*/ 197893 h 593678"/>
                <a:gd name="connsiteX17" fmla="*/ 1112292 w 1173707"/>
                <a:gd name="connsiteY17" fmla="*/ 136478 h 593678"/>
                <a:gd name="connsiteX18" fmla="*/ 1050877 w 1173707"/>
                <a:gd name="connsiteY18" fmla="*/ 95534 h 593678"/>
                <a:gd name="connsiteX19" fmla="*/ 968991 w 1173707"/>
                <a:gd name="connsiteY19" fmla="*/ 75063 h 593678"/>
                <a:gd name="connsiteX20" fmla="*/ 907576 w 1173707"/>
                <a:gd name="connsiteY20" fmla="*/ 47767 h 593678"/>
                <a:gd name="connsiteX21" fmla="*/ 812042 w 1173707"/>
                <a:gd name="connsiteY21" fmla="*/ 34119 h 593678"/>
                <a:gd name="connsiteX22" fmla="*/ 723331 w 1173707"/>
                <a:gd name="connsiteY22" fmla="*/ 27296 h 593678"/>
                <a:gd name="connsiteX23" fmla="*/ 580030 w 1173707"/>
                <a:gd name="connsiteY23" fmla="*/ 6824 h 593678"/>
                <a:gd name="connsiteX24" fmla="*/ 375313 w 1173707"/>
                <a:gd name="connsiteY24" fmla="*/ 0 h 593678"/>
                <a:gd name="connsiteX25" fmla="*/ 307074 w 1173707"/>
                <a:gd name="connsiteY25" fmla="*/ 13648 h 593678"/>
                <a:gd name="connsiteX26" fmla="*/ 238836 w 1173707"/>
                <a:gd name="connsiteY26" fmla="*/ 20472 h 593678"/>
                <a:gd name="connsiteX27" fmla="*/ 156949 w 1173707"/>
                <a:gd name="connsiteY27" fmla="*/ 34119 h 593678"/>
                <a:gd name="connsiteX28" fmla="*/ 129654 w 1173707"/>
                <a:gd name="connsiteY28" fmla="*/ 40943 h 593678"/>
                <a:gd name="connsiteX29" fmla="*/ 54591 w 1173707"/>
                <a:gd name="connsiteY29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3707" h="593678">
                  <a:moveTo>
                    <a:pt x="54591" y="88710"/>
                  </a:moveTo>
                  <a:lnTo>
                    <a:pt x="6824" y="156949"/>
                  </a:lnTo>
                  <a:lnTo>
                    <a:pt x="0" y="225188"/>
                  </a:lnTo>
                  <a:lnTo>
                    <a:pt x="20471" y="334370"/>
                  </a:lnTo>
                  <a:lnTo>
                    <a:pt x="54591" y="388961"/>
                  </a:lnTo>
                  <a:lnTo>
                    <a:pt x="136477" y="477672"/>
                  </a:lnTo>
                  <a:cubicBezTo>
                    <a:pt x="197892" y="509517"/>
                    <a:pt x="362802" y="566382"/>
                    <a:pt x="423080" y="580030"/>
                  </a:cubicBezTo>
                  <a:cubicBezTo>
                    <a:pt x="483358" y="593678"/>
                    <a:pt x="548185" y="580030"/>
                    <a:pt x="586854" y="580030"/>
                  </a:cubicBezTo>
                  <a:lnTo>
                    <a:pt x="655092" y="580030"/>
                  </a:lnTo>
                  <a:lnTo>
                    <a:pt x="825689" y="552734"/>
                  </a:lnTo>
                  <a:cubicBezTo>
                    <a:pt x="899614" y="529988"/>
                    <a:pt x="1041779" y="476534"/>
                    <a:pt x="1098645" y="443552"/>
                  </a:cubicBezTo>
                  <a:cubicBezTo>
                    <a:pt x="1155511" y="410570"/>
                    <a:pt x="1154373" y="379863"/>
                    <a:pt x="1166883" y="354842"/>
                  </a:cubicBezTo>
                  <a:cubicBezTo>
                    <a:pt x="1169158" y="334370"/>
                    <a:pt x="1173707" y="314025"/>
                    <a:pt x="1173707" y="293427"/>
                  </a:cubicBezTo>
                  <a:cubicBezTo>
                    <a:pt x="1173707" y="286234"/>
                    <a:pt x="1166883" y="272955"/>
                    <a:pt x="1166883" y="272955"/>
                  </a:cubicBezTo>
                  <a:lnTo>
                    <a:pt x="1153236" y="197893"/>
                  </a:lnTo>
                  <a:lnTo>
                    <a:pt x="1112292" y="136478"/>
                  </a:lnTo>
                  <a:lnTo>
                    <a:pt x="1050877" y="95534"/>
                  </a:lnTo>
                  <a:lnTo>
                    <a:pt x="968991" y="75063"/>
                  </a:lnTo>
                  <a:lnTo>
                    <a:pt x="907576" y="47767"/>
                  </a:lnTo>
                  <a:lnTo>
                    <a:pt x="812042" y="34119"/>
                  </a:lnTo>
                  <a:lnTo>
                    <a:pt x="723331" y="27296"/>
                  </a:lnTo>
                  <a:lnTo>
                    <a:pt x="580030" y="6824"/>
                  </a:lnTo>
                  <a:lnTo>
                    <a:pt x="375313" y="0"/>
                  </a:lnTo>
                  <a:lnTo>
                    <a:pt x="307074" y="13648"/>
                  </a:lnTo>
                  <a:lnTo>
                    <a:pt x="238836" y="20472"/>
                  </a:lnTo>
                  <a:cubicBezTo>
                    <a:pt x="139042" y="31560"/>
                    <a:pt x="207868" y="19572"/>
                    <a:pt x="156949" y="34119"/>
                  </a:cubicBezTo>
                  <a:cubicBezTo>
                    <a:pt x="147931" y="36695"/>
                    <a:pt x="129654" y="40943"/>
                    <a:pt x="129654" y="40943"/>
                  </a:cubicBezTo>
                  <a:lnTo>
                    <a:pt x="54591" y="88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95536" y="3057566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</a:t>
              </a:r>
              <a:endParaRPr lang="el-GR" sz="28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267744" y="4647413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 </a:t>
              </a:r>
              <a:r>
                <a:rPr lang="en-US" sz="2400" dirty="0" err="1" smtClean="0"/>
                <a:t>Kfs</a:t>
              </a:r>
              <a:endParaRPr lang="el-GR" sz="24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050998" y="4863437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granitoids</a:t>
              </a:r>
              <a:endParaRPr lang="el-GR" sz="16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00811" y="2703197"/>
              <a:ext cx="570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Chl</a:t>
              </a:r>
              <a:endParaRPr lang="el-GR" sz="2000" dirty="0"/>
            </a:p>
          </p:txBody>
        </p:sp>
        <p:sp>
          <p:nvSpPr>
            <p:cNvPr id="117" name="Freeform 116"/>
            <p:cNvSpPr/>
            <p:nvPr/>
          </p:nvSpPr>
          <p:spPr bwMode="auto">
            <a:xfrm flipH="1">
              <a:off x="158372" y="3999341"/>
              <a:ext cx="3333508" cy="28803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313625"/>
                <a:gd name="connsiteY0" fmla="*/ 288032 h 304138"/>
                <a:gd name="connsiteX1" fmla="*/ 12001 w 2313625"/>
                <a:gd name="connsiteY1" fmla="*/ 144016 h 304138"/>
                <a:gd name="connsiteX2" fmla="*/ 228025 w 2313625"/>
                <a:gd name="connsiteY2" fmla="*/ 0 h 304138"/>
                <a:gd name="connsiteX3" fmla="*/ 1832750 w 2313625"/>
                <a:gd name="connsiteY3" fmla="*/ 7640 h 304138"/>
                <a:gd name="connsiteX4" fmla="*/ 2313625 w 2313625"/>
                <a:gd name="connsiteY4" fmla="*/ 304138 h 304138"/>
                <a:gd name="connsiteX5" fmla="*/ 156017 w 2313625"/>
                <a:gd name="connsiteY5" fmla="*/ 288032 h 304138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32750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91969 w 2313625"/>
                <a:gd name="connsiteY3" fmla="*/ 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093431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202612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5003 w 2312611"/>
                <a:gd name="connsiteY0" fmla="*/ 280392 h 280392"/>
                <a:gd name="connsiteX1" fmla="*/ 10987 w 2312611"/>
                <a:gd name="connsiteY1" fmla="*/ 136376 h 280392"/>
                <a:gd name="connsiteX2" fmla="*/ 89079 w 2312611"/>
                <a:gd name="connsiteY2" fmla="*/ 6846 h 280392"/>
                <a:gd name="connsiteX3" fmla="*/ 2201598 w 2312611"/>
                <a:gd name="connsiteY3" fmla="*/ 0 h 280392"/>
                <a:gd name="connsiteX4" fmla="*/ 2312611 w 2312611"/>
                <a:gd name="connsiteY4" fmla="*/ 278708 h 280392"/>
                <a:gd name="connsiteX5" fmla="*/ 155003 w 2312611"/>
                <a:gd name="connsiteY5" fmla="*/ 280392 h 28039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138099 w 2361631"/>
                <a:gd name="connsiteY2" fmla="*/ 6846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48005 w 2361631"/>
                <a:gd name="connsiteY1" fmla="*/ 14401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48005 w 2361631"/>
                <a:gd name="connsiteY1" fmla="*/ 14401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377956 w 2691582"/>
                <a:gd name="connsiteY0" fmla="*/ 288032 h 288032"/>
                <a:gd name="connsiteX1" fmla="*/ 423844 w 2691582"/>
                <a:gd name="connsiteY1" fmla="*/ 0 h 288032"/>
                <a:gd name="connsiteX2" fmla="*/ 2580569 w 2691582"/>
                <a:gd name="connsiteY2" fmla="*/ 0 h 288032"/>
                <a:gd name="connsiteX3" fmla="*/ 2691582 w 2691582"/>
                <a:gd name="connsiteY3" fmla="*/ 278708 h 288032"/>
                <a:gd name="connsiteX4" fmla="*/ 377956 w 2691582"/>
                <a:gd name="connsiteY4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29030 w 2742655"/>
                <a:gd name="connsiteY2" fmla="*/ 144016 h 288032"/>
                <a:gd name="connsiteX3" fmla="*/ 474917 w 2742655"/>
                <a:gd name="connsiteY3" fmla="*/ 0 h 288032"/>
                <a:gd name="connsiteX4" fmla="*/ 2631642 w 2742655"/>
                <a:gd name="connsiteY4" fmla="*/ 0 h 288032"/>
                <a:gd name="connsiteX5" fmla="*/ 2742655 w 2742655"/>
                <a:gd name="connsiteY5" fmla="*/ 278708 h 288032"/>
                <a:gd name="connsiteX6" fmla="*/ 429029 w 2742655"/>
                <a:gd name="connsiteY6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15540 w 2729166"/>
                <a:gd name="connsiteY0" fmla="*/ 288032 h 312035"/>
                <a:gd name="connsiteX1" fmla="*/ 277878 w 2729166"/>
                <a:gd name="connsiteY1" fmla="*/ 288032 h 312035"/>
                <a:gd name="connsiteX2" fmla="*/ 415541 w 2729166"/>
                <a:gd name="connsiteY2" fmla="*/ 144016 h 312035"/>
                <a:gd name="connsiteX3" fmla="*/ 461428 w 2729166"/>
                <a:gd name="connsiteY3" fmla="*/ 0 h 312035"/>
                <a:gd name="connsiteX4" fmla="*/ 2618153 w 2729166"/>
                <a:gd name="connsiteY4" fmla="*/ 0 h 312035"/>
                <a:gd name="connsiteX5" fmla="*/ 2729166 w 2729166"/>
                <a:gd name="connsiteY5" fmla="*/ 278708 h 312035"/>
                <a:gd name="connsiteX6" fmla="*/ 415540 w 2729166"/>
                <a:gd name="connsiteY6" fmla="*/ 288032 h 312035"/>
                <a:gd name="connsiteX0" fmla="*/ 385604 w 2699230"/>
                <a:gd name="connsiteY0" fmla="*/ 288032 h 288032"/>
                <a:gd name="connsiteX1" fmla="*/ 385605 w 2699230"/>
                <a:gd name="connsiteY1" fmla="*/ 144016 h 288032"/>
                <a:gd name="connsiteX2" fmla="*/ 431492 w 2699230"/>
                <a:gd name="connsiteY2" fmla="*/ 0 h 288032"/>
                <a:gd name="connsiteX3" fmla="*/ 2588217 w 2699230"/>
                <a:gd name="connsiteY3" fmla="*/ 0 h 288032"/>
                <a:gd name="connsiteX4" fmla="*/ 2699230 w 2699230"/>
                <a:gd name="connsiteY4" fmla="*/ 278708 h 288032"/>
                <a:gd name="connsiteX5" fmla="*/ 385604 w 2699230"/>
                <a:gd name="connsiteY5" fmla="*/ 288032 h 288032"/>
                <a:gd name="connsiteX0" fmla="*/ 0 w 2313625"/>
                <a:gd name="connsiteY0" fmla="*/ 144016 h 379472"/>
                <a:gd name="connsiteX1" fmla="*/ 45887 w 2313625"/>
                <a:gd name="connsiteY1" fmla="*/ 0 h 379472"/>
                <a:gd name="connsiteX2" fmla="*/ 2202612 w 2313625"/>
                <a:gd name="connsiteY2" fmla="*/ 0 h 379472"/>
                <a:gd name="connsiteX3" fmla="*/ 2313625 w 2313625"/>
                <a:gd name="connsiteY3" fmla="*/ 278708 h 379472"/>
                <a:gd name="connsiteX4" fmla="*/ 58270 w 2313625"/>
                <a:gd name="connsiteY4" fmla="*/ 379472 h 379472"/>
                <a:gd name="connsiteX0" fmla="*/ 45888 w 2359513"/>
                <a:gd name="connsiteY0" fmla="*/ 144016 h 288032"/>
                <a:gd name="connsiteX1" fmla="*/ 91775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91775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91776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112009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513" h="288032">
                  <a:moveTo>
                    <a:pt x="0" y="288032"/>
                  </a:moveTo>
                  <a:lnTo>
                    <a:pt x="112009" y="0"/>
                  </a:lnTo>
                  <a:lnTo>
                    <a:pt x="2248500" y="0"/>
                  </a:lnTo>
                  <a:lnTo>
                    <a:pt x="2359513" y="278708"/>
                  </a:lnTo>
                  <a:lnTo>
                    <a:pt x="0" y="28803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691680" y="3933056"/>
              <a:ext cx="408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Bt</a:t>
              </a:r>
              <a:endParaRPr lang="el-GR" sz="2000" dirty="0"/>
            </a:p>
          </p:txBody>
        </p:sp>
        <p:cxnSp>
          <p:nvCxnSpPr>
            <p:cNvPr id="120" name="Straight Connector 119"/>
            <p:cNvCxnSpPr/>
            <p:nvPr/>
          </p:nvCxnSpPr>
          <p:spPr bwMode="auto">
            <a:xfrm flipH="1">
              <a:off x="620608" y="4287373"/>
              <a:ext cx="212236" cy="6632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1210600" y="2843188"/>
              <a:ext cx="490128" cy="115615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 flipH="1">
              <a:off x="1196672" y="1861177"/>
              <a:ext cx="569094" cy="98603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686462" y="3351269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/>
            <p:cNvSpPr/>
            <p:nvPr/>
          </p:nvSpPr>
          <p:spPr>
            <a:xfrm>
              <a:off x="1987976" y="1188175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27" name="Straight Connector 126"/>
            <p:cNvCxnSpPr/>
            <p:nvPr/>
          </p:nvCxnSpPr>
          <p:spPr bwMode="auto">
            <a:xfrm>
              <a:off x="1606868" y="1868920"/>
              <a:ext cx="27319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>
              <a:off x="1263526" y="1660738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</a:t>
              </a:r>
              <a:endParaRPr lang="el-GR" sz="2000" dirty="0"/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>
              <a:off x="1016314" y="2851865"/>
              <a:ext cx="26299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31" name="TextBox 130"/>
            <p:cNvSpPr txBox="1"/>
            <p:nvPr/>
          </p:nvSpPr>
          <p:spPr>
            <a:xfrm>
              <a:off x="611560" y="2420888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Grt</a:t>
              </a:r>
              <a:endParaRPr lang="el-GR" sz="2000" dirty="0"/>
            </a:p>
          </p:txBody>
        </p:sp>
        <p:cxnSp>
          <p:nvCxnSpPr>
            <p:cNvPr id="133" name="Straight Connector 132"/>
            <p:cNvCxnSpPr>
              <a:endCxn id="65" idx="1"/>
            </p:cNvCxnSpPr>
            <p:nvPr/>
          </p:nvCxnSpPr>
          <p:spPr bwMode="auto">
            <a:xfrm>
              <a:off x="1184172" y="2848474"/>
              <a:ext cx="811623" cy="6310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 flipH="1">
              <a:off x="1124666" y="1858858"/>
              <a:ext cx="581741" cy="98835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1268680" y="2847213"/>
              <a:ext cx="504056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1168315" y="2859045"/>
              <a:ext cx="460405" cy="114029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1484704" y="4287373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 flipH="1">
              <a:off x="1052656" y="4287373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flipH="1">
              <a:off x="1772736" y="1874760"/>
              <a:ext cx="1257" cy="212458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793872" y="1854882"/>
              <a:ext cx="282271" cy="96210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>
              <a:off x="2013416" y="1207127"/>
              <a:ext cx="190500" cy="156210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1857482" y="1866809"/>
              <a:ext cx="346434" cy="90241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>
              <a:endCxn id="65" idx="1"/>
            </p:cNvCxnSpPr>
            <p:nvPr/>
          </p:nvCxnSpPr>
          <p:spPr bwMode="auto">
            <a:xfrm>
              <a:off x="1785920" y="1858858"/>
              <a:ext cx="209875" cy="105272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1817726" y="1858858"/>
              <a:ext cx="322690" cy="91036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 flipH="1">
              <a:off x="1740366" y="1213477"/>
              <a:ext cx="260350" cy="64770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 flipH="1">
              <a:off x="1829654" y="1222754"/>
              <a:ext cx="194805" cy="64803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1052656" y="2847213"/>
              <a:ext cx="432048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>
              <a:off x="1116021" y="2847213"/>
              <a:ext cx="440691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/>
            <p:cNvCxnSpPr/>
            <p:nvPr/>
          </p:nvCxnSpPr>
          <p:spPr bwMode="auto">
            <a:xfrm flipH="1">
              <a:off x="4619708" y="1868350"/>
              <a:ext cx="1257" cy="212458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222"/>
            <p:cNvCxnSpPr/>
            <p:nvPr/>
          </p:nvCxnSpPr>
          <p:spPr bwMode="auto">
            <a:xfrm flipH="1">
              <a:off x="1940727" y="3048525"/>
              <a:ext cx="199171" cy="9649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 bwMode="auto">
            <a:xfrm flipH="1">
              <a:off x="1865352" y="3037247"/>
              <a:ext cx="199171" cy="9649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/>
            <p:cNvCxnSpPr/>
            <p:nvPr/>
          </p:nvCxnSpPr>
          <p:spPr bwMode="auto">
            <a:xfrm flipH="1">
              <a:off x="4716016" y="3026897"/>
              <a:ext cx="293306" cy="96677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226"/>
            <p:cNvCxnSpPr>
              <a:stCxn id="78" idx="1"/>
            </p:cNvCxnSpPr>
            <p:nvPr/>
          </p:nvCxnSpPr>
          <p:spPr bwMode="auto">
            <a:xfrm>
              <a:off x="4938046" y="2911580"/>
              <a:ext cx="282026" cy="197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231" name="Oval 230"/>
            <p:cNvSpPr/>
            <p:nvPr/>
          </p:nvSpPr>
          <p:spPr>
            <a:xfrm>
              <a:off x="1800532" y="3098882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2" name="Oval 231"/>
            <p:cNvSpPr/>
            <p:nvPr/>
          </p:nvSpPr>
          <p:spPr>
            <a:xfrm>
              <a:off x="2051720" y="3098882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5" name="Oval 234"/>
            <p:cNvSpPr/>
            <p:nvPr/>
          </p:nvSpPr>
          <p:spPr>
            <a:xfrm>
              <a:off x="4596471" y="3098882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6" name="Oval 235"/>
            <p:cNvSpPr/>
            <p:nvPr/>
          </p:nvSpPr>
          <p:spPr>
            <a:xfrm>
              <a:off x="4847659" y="3098882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7090631" y="2423027"/>
              <a:ext cx="690350" cy="1319121"/>
            </a:xfrm>
            <a:custGeom>
              <a:avLst/>
              <a:gdLst>
                <a:gd name="connsiteX0" fmla="*/ 279780 w 750627"/>
                <a:gd name="connsiteY0" fmla="*/ 0 h 1262418"/>
                <a:gd name="connsiteX1" fmla="*/ 177421 w 750627"/>
                <a:gd name="connsiteY1" fmla="*/ 27296 h 1262418"/>
                <a:gd name="connsiteX2" fmla="*/ 129654 w 750627"/>
                <a:gd name="connsiteY2" fmla="*/ 102358 h 1262418"/>
                <a:gd name="connsiteX3" fmla="*/ 75063 w 750627"/>
                <a:gd name="connsiteY3" fmla="*/ 197893 h 1262418"/>
                <a:gd name="connsiteX4" fmla="*/ 0 w 750627"/>
                <a:gd name="connsiteY4" fmla="*/ 388961 h 1262418"/>
                <a:gd name="connsiteX5" fmla="*/ 13648 w 750627"/>
                <a:gd name="connsiteY5" fmla="*/ 655093 h 1262418"/>
                <a:gd name="connsiteX6" fmla="*/ 54592 w 750627"/>
                <a:gd name="connsiteY6" fmla="*/ 784746 h 1262418"/>
                <a:gd name="connsiteX7" fmla="*/ 75063 w 750627"/>
                <a:gd name="connsiteY7" fmla="*/ 968991 h 1262418"/>
                <a:gd name="connsiteX8" fmla="*/ 102359 w 750627"/>
                <a:gd name="connsiteY8" fmla="*/ 1044054 h 1262418"/>
                <a:gd name="connsiteX9" fmla="*/ 184245 w 750627"/>
                <a:gd name="connsiteY9" fmla="*/ 1180532 h 1262418"/>
                <a:gd name="connsiteX10" fmla="*/ 307075 w 750627"/>
                <a:gd name="connsiteY10" fmla="*/ 1228299 h 1262418"/>
                <a:gd name="connsiteX11" fmla="*/ 464024 w 750627"/>
                <a:gd name="connsiteY11" fmla="*/ 1262418 h 1262418"/>
                <a:gd name="connsiteX12" fmla="*/ 586854 w 750627"/>
                <a:gd name="connsiteY12" fmla="*/ 1241946 h 1262418"/>
                <a:gd name="connsiteX13" fmla="*/ 668741 w 750627"/>
                <a:gd name="connsiteY13" fmla="*/ 1125941 h 1262418"/>
                <a:gd name="connsiteX14" fmla="*/ 736980 w 750627"/>
                <a:gd name="connsiteY14" fmla="*/ 1030406 h 1262418"/>
                <a:gd name="connsiteX15" fmla="*/ 750627 w 750627"/>
                <a:gd name="connsiteY15" fmla="*/ 893929 h 1262418"/>
                <a:gd name="connsiteX16" fmla="*/ 750627 w 750627"/>
                <a:gd name="connsiteY16" fmla="*/ 723332 h 1262418"/>
                <a:gd name="connsiteX17" fmla="*/ 661917 w 750627"/>
                <a:gd name="connsiteY17" fmla="*/ 586854 h 1262418"/>
                <a:gd name="connsiteX18" fmla="*/ 641445 w 750627"/>
                <a:gd name="connsiteY18" fmla="*/ 498143 h 1262418"/>
                <a:gd name="connsiteX19" fmla="*/ 607326 w 750627"/>
                <a:gd name="connsiteY19" fmla="*/ 368490 h 1262418"/>
                <a:gd name="connsiteX20" fmla="*/ 491320 w 750627"/>
                <a:gd name="connsiteY20" fmla="*/ 211541 h 1262418"/>
                <a:gd name="connsiteX21" fmla="*/ 436729 w 750627"/>
                <a:gd name="connsiteY21" fmla="*/ 109182 h 1262418"/>
                <a:gd name="connsiteX22" fmla="*/ 388962 w 750627"/>
                <a:gd name="connsiteY22" fmla="*/ 40943 h 1262418"/>
                <a:gd name="connsiteX23" fmla="*/ 279780 w 750627"/>
                <a:gd name="connsiteY23" fmla="*/ 0 h 1262418"/>
                <a:gd name="connsiteX0" fmla="*/ 279780 w 765412"/>
                <a:gd name="connsiteY0" fmla="*/ 0 h 1262418"/>
                <a:gd name="connsiteX1" fmla="*/ 177421 w 765412"/>
                <a:gd name="connsiteY1" fmla="*/ 27296 h 1262418"/>
                <a:gd name="connsiteX2" fmla="*/ 129654 w 765412"/>
                <a:gd name="connsiteY2" fmla="*/ 102358 h 1262418"/>
                <a:gd name="connsiteX3" fmla="*/ 75063 w 765412"/>
                <a:gd name="connsiteY3" fmla="*/ 197893 h 1262418"/>
                <a:gd name="connsiteX4" fmla="*/ 0 w 765412"/>
                <a:gd name="connsiteY4" fmla="*/ 388961 h 1262418"/>
                <a:gd name="connsiteX5" fmla="*/ 13648 w 765412"/>
                <a:gd name="connsiteY5" fmla="*/ 655093 h 1262418"/>
                <a:gd name="connsiteX6" fmla="*/ 54592 w 765412"/>
                <a:gd name="connsiteY6" fmla="*/ 784746 h 1262418"/>
                <a:gd name="connsiteX7" fmla="*/ 75063 w 765412"/>
                <a:gd name="connsiteY7" fmla="*/ 968991 h 1262418"/>
                <a:gd name="connsiteX8" fmla="*/ 102359 w 765412"/>
                <a:gd name="connsiteY8" fmla="*/ 1044054 h 1262418"/>
                <a:gd name="connsiteX9" fmla="*/ 184245 w 765412"/>
                <a:gd name="connsiteY9" fmla="*/ 1180532 h 1262418"/>
                <a:gd name="connsiteX10" fmla="*/ 307075 w 765412"/>
                <a:gd name="connsiteY10" fmla="*/ 1228299 h 1262418"/>
                <a:gd name="connsiteX11" fmla="*/ 464024 w 765412"/>
                <a:gd name="connsiteY11" fmla="*/ 1262418 h 1262418"/>
                <a:gd name="connsiteX12" fmla="*/ 586854 w 765412"/>
                <a:gd name="connsiteY12" fmla="*/ 1241946 h 1262418"/>
                <a:gd name="connsiteX13" fmla="*/ 668741 w 765412"/>
                <a:gd name="connsiteY13" fmla="*/ 1125941 h 1262418"/>
                <a:gd name="connsiteX14" fmla="*/ 736980 w 765412"/>
                <a:gd name="connsiteY14" fmla="*/ 1030406 h 1262418"/>
                <a:gd name="connsiteX15" fmla="*/ 750627 w 765412"/>
                <a:gd name="connsiteY15" fmla="*/ 893929 h 1262418"/>
                <a:gd name="connsiteX16" fmla="*/ 750627 w 765412"/>
                <a:gd name="connsiteY16" fmla="*/ 723332 h 1262418"/>
                <a:gd name="connsiteX17" fmla="*/ 661917 w 765412"/>
                <a:gd name="connsiteY17" fmla="*/ 586854 h 1262418"/>
                <a:gd name="connsiteX18" fmla="*/ 641445 w 765412"/>
                <a:gd name="connsiteY18" fmla="*/ 498143 h 1262418"/>
                <a:gd name="connsiteX19" fmla="*/ 607326 w 765412"/>
                <a:gd name="connsiteY19" fmla="*/ 368490 h 1262418"/>
                <a:gd name="connsiteX20" fmla="*/ 491320 w 765412"/>
                <a:gd name="connsiteY20" fmla="*/ 211541 h 1262418"/>
                <a:gd name="connsiteX21" fmla="*/ 436729 w 765412"/>
                <a:gd name="connsiteY21" fmla="*/ 109182 h 1262418"/>
                <a:gd name="connsiteX22" fmla="*/ 388962 w 765412"/>
                <a:gd name="connsiteY22" fmla="*/ 40943 h 1262418"/>
                <a:gd name="connsiteX23" fmla="*/ 279780 w 765412"/>
                <a:gd name="connsiteY23" fmla="*/ 0 h 1262418"/>
                <a:gd name="connsiteX0" fmla="*/ 279780 w 764581"/>
                <a:gd name="connsiteY0" fmla="*/ 0 h 1262418"/>
                <a:gd name="connsiteX1" fmla="*/ 177421 w 764581"/>
                <a:gd name="connsiteY1" fmla="*/ 27296 h 1262418"/>
                <a:gd name="connsiteX2" fmla="*/ 129654 w 764581"/>
                <a:gd name="connsiteY2" fmla="*/ 102358 h 1262418"/>
                <a:gd name="connsiteX3" fmla="*/ 75063 w 764581"/>
                <a:gd name="connsiteY3" fmla="*/ 197893 h 1262418"/>
                <a:gd name="connsiteX4" fmla="*/ 0 w 764581"/>
                <a:gd name="connsiteY4" fmla="*/ 388961 h 1262418"/>
                <a:gd name="connsiteX5" fmla="*/ 13648 w 764581"/>
                <a:gd name="connsiteY5" fmla="*/ 655093 h 1262418"/>
                <a:gd name="connsiteX6" fmla="*/ 54592 w 764581"/>
                <a:gd name="connsiteY6" fmla="*/ 784746 h 1262418"/>
                <a:gd name="connsiteX7" fmla="*/ 75063 w 764581"/>
                <a:gd name="connsiteY7" fmla="*/ 968991 h 1262418"/>
                <a:gd name="connsiteX8" fmla="*/ 102359 w 764581"/>
                <a:gd name="connsiteY8" fmla="*/ 1044054 h 1262418"/>
                <a:gd name="connsiteX9" fmla="*/ 184245 w 764581"/>
                <a:gd name="connsiteY9" fmla="*/ 1180532 h 1262418"/>
                <a:gd name="connsiteX10" fmla="*/ 307075 w 764581"/>
                <a:gd name="connsiteY10" fmla="*/ 1228299 h 1262418"/>
                <a:gd name="connsiteX11" fmla="*/ 464024 w 764581"/>
                <a:gd name="connsiteY11" fmla="*/ 1262418 h 1262418"/>
                <a:gd name="connsiteX12" fmla="*/ 586854 w 764581"/>
                <a:gd name="connsiteY12" fmla="*/ 1241946 h 1262418"/>
                <a:gd name="connsiteX13" fmla="*/ 668741 w 764581"/>
                <a:gd name="connsiteY13" fmla="*/ 1125941 h 1262418"/>
                <a:gd name="connsiteX14" fmla="*/ 736980 w 764581"/>
                <a:gd name="connsiteY14" fmla="*/ 1030406 h 1262418"/>
                <a:gd name="connsiteX15" fmla="*/ 750627 w 764581"/>
                <a:gd name="connsiteY15" fmla="*/ 893929 h 1262418"/>
                <a:gd name="connsiteX16" fmla="*/ 749796 w 764581"/>
                <a:gd name="connsiteY16" fmla="*/ 781954 h 1262418"/>
                <a:gd name="connsiteX17" fmla="*/ 661917 w 764581"/>
                <a:gd name="connsiteY17" fmla="*/ 586854 h 1262418"/>
                <a:gd name="connsiteX18" fmla="*/ 641445 w 764581"/>
                <a:gd name="connsiteY18" fmla="*/ 498143 h 1262418"/>
                <a:gd name="connsiteX19" fmla="*/ 607326 w 764581"/>
                <a:gd name="connsiteY19" fmla="*/ 368490 h 1262418"/>
                <a:gd name="connsiteX20" fmla="*/ 491320 w 764581"/>
                <a:gd name="connsiteY20" fmla="*/ 211541 h 1262418"/>
                <a:gd name="connsiteX21" fmla="*/ 436729 w 764581"/>
                <a:gd name="connsiteY21" fmla="*/ 109182 h 1262418"/>
                <a:gd name="connsiteX22" fmla="*/ 388962 w 764581"/>
                <a:gd name="connsiteY22" fmla="*/ 40943 h 1262418"/>
                <a:gd name="connsiteX23" fmla="*/ 279780 w 76458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5781 w 752901"/>
                <a:gd name="connsiteY19" fmla="*/ 421914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85299 w 763137"/>
                <a:gd name="connsiteY6" fmla="*/ 971265 h 1266966"/>
                <a:gd name="connsiteX7" fmla="*/ 112595 w 763137"/>
                <a:gd name="connsiteY7" fmla="*/ 1046328 h 1266966"/>
                <a:gd name="connsiteX8" fmla="*/ 194481 w 763137"/>
                <a:gd name="connsiteY8" fmla="*/ 1182806 h 1266966"/>
                <a:gd name="connsiteX9" fmla="*/ 317311 w 763137"/>
                <a:gd name="connsiteY9" fmla="*/ 1230573 h 1266966"/>
                <a:gd name="connsiteX10" fmla="*/ 474260 w 763137"/>
                <a:gd name="connsiteY10" fmla="*/ 1264692 h 1266966"/>
                <a:gd name="connsiteX11" fmla="*/ 597090 w 763137"/>
                <a:gd name="connsiteY11" fmla="*/ 1244220 h 1266966"/>
                <a:gd name="connsiteX12" fmla="*/ 678977 w 763137"/>
                <a:gd name="connsiteY12" fmla="*/ 1128215 h 1266966"/>
                <a:gd name="connsiteX13" fmla="*/ 747216 w 763137"/>
                <a:gd name="connsiteY13" fmla="*/ 1032680 h 1266966"/>
                <a:gd name="connsiteX14" fmla="*/ 760863 w 763137"/>
                <a:gd name="connsiteY14" fmla="*/ 896203 h 1266966"/>
                <a:gd name="connsiteX15" fmla="*/ 760032 w 763137"/>
                <a:gd name="connsiteY15" fmla="*/ 784228 h 1266966"/>
                <a:gd name="connsiteX16" fmla="*/ 672153 w 763137"/>
                <a:gd name="connsiteY16" fmla="*/ 589128 h 1266966"/>
                <a:gd name="connsiteX17" fmla="*/ 651681 w 763137"/>
                <a:gd name="connsiteY17" fmla="*/ 500417 h 1266966"/>
                <a:gd name="connsiteX18" fmla="*/ 616017 w 763137"/>
                <a:gd name="connsiteY18" fmla="*/ 424188 h 1266966"/>
                <a:gd name="connsiteX19" fmla="*/ 501556 w 763137"/>
                <a:gd name="connsiteY19" fmla="*/ 213815 h 1266966"/>
                <a:gd name="connsiteX20" fmla="*/ 446965 w 763137"/>
                <a:gd name="connsiteY20" fmla="*/ 111456 h 1266966"/>
                <a:gd name="connsiteX21" fmla="*/ 399198 w 763137"/>
                <a:gd name="connsiteY21" fmla="*/ 43217 h 1266966"/>
                <a:gd name="connsiteX22" fmla="*/ 290016 w 763137"/>
                <a:gd name="connsiteY22" fmla="*/ 2274 h 1266966"/>
                <a:gd name="connsiteX0" fmla="*/ 290016 w 763137"/>
                <a:gd name="connsiteY0" fmla="*/ 2274 h 1282889"/>
                <a:gd name="connsiteX1" fmla="*/ 187657 w 763137"/>
                <a:gd name="connsiteY1" fmla="*/ 29570 h 1282889"/>
                <a:gd name="connsiteX2" fmla="*/ 139890 w 763137"/>
                <a:gd name="connsiteY2" fmla="*/ 104632 h 1282889"/>
                <a:gd name="connsiteX3" fmla="*/ 85299 w 763137"/>
                <a:gd name="connsiteY3" fmla="*/ 200167 h 1282889"/>
                <a:gd name="connsiteX4" fmla="*/ 10236 w 763137"/>
                <a:gd name="connsiteY4" fmla="*/ 391235 h 1282889"/>
                <a:gd name="connsiteX5" fmla="*/ 23884 w 763137"/>
                <a:gd name="connsiteY5" fmla="*/ 657367 h 1282889"/>
                <a:gd name="connsiteX6" fmla="*/ 85299 w 763137"/>
                <a:gd name="connsiteY6" fmla="*/ 971265 h 1282889"/>
                <a:gd name="connsiteX7" fmla="*/ 112595 w 763137"/>
                <a:gd name="connsiteY7" fmla="*/ 1046328 h 1282889"/>
                <a:gd name="connsiteX8" fmla="*/ 194481 w 763137"/>
                <a:gd name="connsiteY8" fmla="*/ 1182806 h 1282889"/>
                <a:gd name="connsiteX9" fmla="*/ 317311 w 763137"/>
                <a:gd name="connsiteY9" fmla="*/ 1230573 h 1282889"/>
                <a:gd name="connsiteX10" fmla="*/ 474260 w 763137"/>
                <a:gd name="connsiteY10" fmla="*/ 1264692 h 1282889"/>
                <a:gd name="connsiteX11" fmla="*/ 597090 w 763137"/>
                <a:gd name="connsiteY11" fmla="*/ 1244220 h 1282889"/>
                <a:gd name="connsiteX12" fmla="*/ 747216 w 763137"/>
                <a:gd name="connsiteY12" fmla="*/ 1032680 h 1282889"/>
                <a:gd name="connsiteX13" fmla="*/ 760863 w 763137"/>
                <a:gd name="connsiteY13" fmla="*/ 896203 h 1282889"/>
                <a:gd name="connsiteX14" fmla="*/ 760032 w 763137"/>
                <a:gd name="connsiteY14" fmla="*/ 784228 h 1282889"/>
                <a:gd name="connsiteX15" fmla="*/ 672153 w 763137"/>
                <a:gd name="connsiteY15" fmla="*/ 589128 h 1282889"/>
                <a:gd name="connsiteX16" fmla="*/ 651681 w 763137"/>
                <a:gd name="connsiteY16" fmla="*/ 500417 h 1282889"/>
                <a:gd name="connsiteX17" fmla="*/ 616017 w 763137"/>
                <a:gd name="connsiteY17" fmla="*/ 424188 h 1282889"/>
                <a:gd name="connsiteX18" fmla="*/ 501556 w 763137"/>
                <a:gd name="connsiteY18" fmla="*/ 213815 h 1282889"/>
                <a:gd name="connsiteX19" fmla="*/ 446965 w 763137"/>
                <a:gd name="connsiteY19" fmla="*/ 111456 h 1282889"/>
                <a:gd name="connsiteX20" fmla="*/ 399198 w 763137"/>
                <a:gd name="connsiteY20" fmla="*/ 43217 h 1282889"/>
                <a:gd name="connsiteX21" fmla="*/ 290016 w 763137"/>
                <a:gd name="connsiteY21" fmla="*/ 2274 h 1282889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317311 w 763137"/>
                <a:gd name="connsiteY9" fmla="*/ 1230573 h 1297674"/>
                <a:gd name="connsiteX10" fmla="*/ 474260 w 763137"/>
                <a:gd name="connsiteY10" fmla="*/ 1264692 h 1297674"/>
                <a:gd name="connsiteX11" fmla="*/ 747216 w 763137"/>
                <a:gd name="connsiteY11" fmla="*/ 1032680 h 1297674"/>
                <a:gd name="connsiteX12" fmla="*/ 760863 w 763137"/>
                <a:gd name="connsiteY12" fmla="*/ 896203 h 1297674"/>
                <a:gd name="connsiteX13" fmla="*/ 760032 w 763137"/>
                <a:gd name="connsiteY13" fmla="*/ 784228 h 1297674"/>
                <a:gd name="connsiteX14" fmla="*/ 672153 w 763137"/>
                <a:gd name="connsiteY14" fmla="*/ 589128 h 1297674"/>
                <a:gd name="connsiteX15" fmla="*/ 651681 w 763137"/>
                <a:gd name="connsiteY15" fmla="*/ 500417 h 1297674"/>
                <a:gd name="connsiteX16" fmla="*/ 616017 w 763137"/>
                <a:gd name="connsiteY16" fmla="*/ 424188 h 1297674"/>
                <a:gd name="connsiteX17" fmla="*/ 501556 w 763137"/>
                <a:gd name="connsiteY17" fmla="*/ 213815 h 1297674"/>
                <a:gd name="connsiteX18" fmla="*/ 446965 w 763137"/>
                <a:gd name="connsiteY18" fmla="*/ 111456 h 1297674"/>
                <a:gd name="connsiteX19" fmla="*/ 399198 w 763137"/>
                <a:gd name="connsiteY19" fmla="*/ 43217 h 1297674"/>
                <a:gd name="connsiteX20" fmla="*/ 290016 w 763137"/>
                <a:gd name="connsiteY20" fmla="*/ 2274 h 1297674"/>
                <a:gd name="connsiteX0" fmla="*/ 290016 w 763137"/>
                <a:gd name="connsiteY0" fmla="*/ 2274 h 1289713"/>
                <a:gd name="connsiteX1" fmla="*/ 187657 w 763137"/>
                <a:gd name="connsiteY1" fmla="*/ 29570 h 1289713"/>
                <a:gd name="connsiteX2" fmla="*/ 139890 w 763137"/>
                <a:gd name="connsiteY2" fmla="*/ 104632 h 1289713"/>
                <a:gd name="connsiteX3" fmla="*/ 85299 w 763137"/>
                <a:gd name="connsiteY3" fmla="*/ 200167 h 1289713"/>
                <a:gd name="connsiteX4" fmla="*/ 10236 w 763137"/>
                <a:gd name="connsiteY4" fmla="*/ 391235 h 1289713"/>
                <a:gd name="connsiteX5" fmla="*/ 23884 w 763137"/>
                <a:gd name="connsiteY5" fmla="*/ 657367 h 1289713"/>
                <a:gd name="connsiteX6" fmla="*/ 85299 w 763137"/>
                <a:gd name="connsiteY6" fmla="*/ 971265 h 1289713"/>
                <a:gd name="connsiteX7" fmla="*/ 112595 w 763137"/>
                <a:gd name="connsiteY7" fmla="*/ 1046328 h 1289713"/>
                <a:gd name="connsiteX8" fmla="*/ 194481 w 763137"/>
                <a:gd name="connsiteY8" fmla="*/ 1182806 h 1289713"/>
                <a:gd name="connsiteX9" fmla="*/ 474260 w 763137"/>
                <a:gd name="connsiteY9" fmla="*/ 1264692 h 1289713"/>
                <a:gd name="connsiteX10" fmla="*/ 747216 w 763137"/>
                <a:gd name="connsiteY10" fmla="*/ 1032680 h 1289713"/>
                <a:gd name="connsiteX11" fmla="*/ 760863 w 763137"/>
                <a:gd name="connsiteY11" fmla="*/ 896203 h 1289713"/>
                <a:gd name="connsiteX12" fmla="*/ 760032 w 763137"/>
                <a:gd name="connsiteY12" fmla="*/ 784228 h 1289713"/>
                <a:gd name="connsiteX13" fmla="*/ 672153 w 763137"/>
                <a:gd name="connsiteY13" fmla="*/ 589128 h 1289713"/>
                <a:gd name="connsiteX14" fmla="*/ 651681 w 763137"/>
                <a:gd name="connsiteY14" fmla="*/ 500417 h 1289713"/>
                <a:gd name="connsiteX15" fmla="*/ 616017 w 763137"/>
                <a:gd name="connsiteY15" fmla="*/ 424188 h 1289713"/>
                <a:gd name="connsiteX16" fmla="*/ 501556 w 763137"/>
                <a:gd name="connsiteY16" fmla="*/ 213815 h 1289713"/>
                <a:gd name="connsiteX17" fmla="*/ 446965 w 763137"/>
                <a:gd name="connsiteY17" fmla="*/ 111456 h 1289713"/>
                <a:gd name="connsiteX18" fmla="*/ 399198 w 763137"/>
                <a:gd name="connsiteY18" fmla="*/ 43217 h 1289713"/>
                <a:gd name="connsiteX19" fmla="*/ 290016 w 763137"/>
                <a:gd name="connsiteY19" fmla="*/ 2274 h 1289713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474260 w 763137"/>
                <a:gd name="connsiteY9" fmla="*/ 1264692 h 1297674"/>
                <a:gd name="connsiteX10" fmla="*/ 747216 w 763137"/>
                <a:gd name="connsiteY10" fmla="*/ 1032680 h 1297674"/>
                <a:gd name="connsiteX11" fmla="*/ 760863 w 763137"/>
                <a:gd name="connsiteY11" fmla="*/ 896203 h 1297674"/>
                <a:gd name="connsiteX12" fmla="*/ 760032 w 763137"/>
                <a:gd name="connsiteY12" fmla="*/ 784228 h 1297674"/>
                <a:gd name="connsiteX13" fmla="*/ 672153 w 763137"/>
                <a:gd name="connsiteY13" fmla="*/ 589128 h 1297674"/>
                <a:gd name="connsiteX14" fmla="*/ 651681 w 763137"/>
                <a:gd name="connsiteY14" fmla="*/ 500417 h 1297674"/>
                <a:gd name="connsiteX15" fmla="*/ 616017 w 763137"/>
                <a:gd name="connsiteY15" fmla="*/ 424188 h 1297674"/>
                <a:gd name="connsiteX16" fmla="*/ 501556 w 763137"/>
                <a:gd name="connsiteY16" fmla="*/ 213815 h 1297674"/>
                <a:gd name="connsiteX17" fmla="*/ 446965 w 763137"/>
                <a:gd name="connsiteY17" fmla="*/ 111456 h 1297674"/>
                <a:gd name="connsiteX18" fmla="*/ 399198 w 763137"/>
                <a:gd name="connsiteY18" fmla="*/ 43217 h 1297674"/>
                <a:gd name="connsiteX19" fmla="*/ 290016 w 763137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760032 w 794983"/>
                <a:gd name="connsiteY12" fmla="*/ 784228 h 1297674"/>
                <a:gd name="connsiteX13" fmla="*/ 672153 w 794983"/>
                <a:gd name="connsiteY13" fmla="*/ 589128 h 1297674"/>
                <a:gd name="connsiteX14" fmla="*/ 651681 w 794983"/>
                <a:gd name="connsiteY14" fmla="*/ 500417 h 1297674"/>
                <a:gd name="connsiteX15" fmla="*/ 616017 w 794983"/>
                <a:gd name="connsiteY15" fmla="*/ 424188 h 1297674"/>
                <a:gd name="connsiteX16" fmla="*/ 501556 w 794983"/>
                <a:gd name="connsiteY16" fmla="*/ 213815 h 1297674"/>
                <a:gd name="connsiteX17" fmla="*/ 446965 w 794983"/>
                <a:gd name="connsiteY17" fmla="*/ 111456 h 1297674"/>
                <a:gd name="connsiteX18" fmla="*/ 399198 w 794983"/>
                <a:gd name="connsiteY18" fmla="*/ 43217 h 1297674"/>
                <a:gd name="connsiteX19" fmla="*/ 290016 w 794983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672153 w 794983"/>
                <a:gd name="connsiteY12" fmla="*/ 589128 h 1297674"/>
                <a:gd name="connsiteX13" fmla="*/ 651681 w 794983"/>
                <a:gd name="connsiteY13" fmla="*/ 500417 h 1297674"/>
                <a:gd name="connsiteX14" fmla="*/ 616017 w 794983"/>
                <a:gd name="connsiteY14" fmla="*/ 424188 h 1297674"/>
                <a:gd name="connsiteX15" fmla="*/ 501556 w 794983"/>
                <a:gd name="connsiteY15" fmla="*/ 213815 h 1297674"/>
                <a:gd name="connsiteX16" fmla="*/ 446965 w 794983"/>
                <a:gd name="connsiteY16" fmla="*/ 111456 h 1297674"/>
                <a:gd name="connsiteX17" fmla="*/ 399198 w 794983"/>
                <a:gd name="connsiteY17" fmla="*/ 43217 h 1297674"/>
                <a:gd name="connsiteX18" fmla="*/ 290016 w 794983"/>
                <a:gd name="connsiteY18" fmla="*/ 2274 h 1297674"/>
                <a:gd name="connsiteX0" fmla="*/ 290016 w 760863"/>
                <a:gd name="connsiteY0" fmla="*/ 2274 h 1312459"/>
                <a:gd name="connsiteX1" fmla="*/ 187657 w 760863"/>
                <a:gd name="connsiteY1" fmla="*/ 29570 h 1312459"/>
                <a:gd name="connsiteX2" fmla="*/ 139890 w 760863"/>
                <a:gd name="connsiteY2" fmla="*/ 104632 h 1312459"/>
                <a:gd name="connsiteX3" fmla="*/ 85299 w 760863"/>
                <a:gd name="connsiteY3" fmla="*/ 200167 h 1312459"/>
                <a:gd name="connsiteX4" fmla="*/ 10236 w 760863"/>
                <a:gd name="connsiteY4" fmla="*/ 391235 h 1312459"/>
                <a:gd name="connsiteX5" fmla="*/ 23884 w 760863"/>
                <a:gd name="connsiteY5" fmla="*/ 657367 h 1312459"/>
                <a:gd name="connsiteX6" fmla="*/ 85299 w 760863"/>
                <a:gd name="connsiteY6" fmla="*/ 971265 h 1312459"/>
                <a:gd name="connsiteX7" fmla="*/ 112595 w 760863"/>
                <a:gd name="connsiteY7" fmla="*/ 1046328 h 1312459"/>
                <a:gd name="connsiteX8" fmla="*/ 194481 w 760863"/>
                <a:gd name="connsiteY8" fmla="*/ 1182806 h 1312459"/>
                <a:gd name="connsiteX9" fmla="*/ 474260 w 760863"/>
                <a:gd name="connsiteY9" fmla="*/ 1264692 h 1312459"/>
                <a:gd name="connsiteX10" fmla="*/ 760863 w 760863"/>
                <a:gd name="connsiteY10" fmla="*/ 896203 h 1312459"/>
                <a:gd name="connsiteX11" fmla="*/ 672153 w 760863"/>
                <a:gd name="connsiteY11" fmla="*/ 589128 h 1312459"/>
                <a:gd name="connsiteX12" fmla="*/ 651681 w 760863"/>
                <a:gd name="connsiteY12" fmla="*/ 500417 h 1312459"/>
                <a:gd name="connsiteX13" fmla="*/ 616017 w 760863"/>
                <a:gd name="connsiteY13" fmla="*/ 424188 h 1312459"/>
                <a:gd name="connsiteX14" fmla="*/ 501556 w 760863"/>
                <a:gd name="connsiteY14" fmla="*/ 213815 h 1312459"/>
                <a:gd name="connsiteX15" fmla="*/ 446965 w 760863"/>
                <a:gd name="connsiteY15" fmla="*/ 111456 h 1312459"/>
                <a:gd name="connsiteX16" fmla="*/ 399198 w 760863"/>
                <a:gd name="connsiteY16" fmla="*/ 43217 h 1312459"/>
                <a:gd name="connsiteX17" fmla="*/ 290016 w 760863"/>
                <a:gd name="connsiteY17" fmla="*/ 2274 h 1312459"/>
                <a:gd name="connsiteX0" fmla="*/ 290016 w 760033"/>
                <a:gd name="connsiteY0" fmla="*/ 2274 h 1319120"/>
                <a:gd name="connsiteX1" fmla="*/ 187657 w 760033"/>
                <a:gd name="connsiteY1" fmla="*/ 29570 h 1319120"/>
                <a:gd name="connsiteX2" fmla="*/ 139890 w 760033"/>
                <a:gd name="connsiteY2" fmla="*/ 104632 h 1319120"/>
                <a:gd name="connsiteX3" fmla="*/ 85299 w 760033"/>
                <a:gd name="connsiteY3" fmla="*/ 200167 h 1319120"/>
                <a:gd name="connsiteX4" fmla="*/ 10236 w 760033"/>
                <a:gd name="connsiteY4" fmla="*/ 391235 h 1319120"/>
                <a:gd name="connsiteX5" fmla="*/ 23884 w 760033"/>
                <a:gd name="connsiteY5" fmla="*/ 657367 h 1319120"/>
                <a:gd name="connsiteX6" fmla="*/ 85299 w 760033"/>
                <a:gd name="connsiteY6" fmla="*/ 971265 h 1319120"/>
                <a:gd name="connsiteX7" fmla="*/ 112595 w 760033"/>
                <a:gd name="connsiteY7" fmla="*/ 1046328 h 1319120"/>
                <a:gd name="connsiteX8" fmla="*/ 194481 w 760033"/>
                <a:gd name="connsiteY8" fmla="*/ 1182806 h 1319120"/>
                <a:gd name="connsiteX9" fmla="*/ 474260 w 760033"/>
                <a:gd name="connsiteY9" fmla="*/ 1264692 h 1319120"/>
                <a:gd name="connsiteX10" fmla="*/ 760033 w 760033"/>
                <a:gd name="connsiteY10" fmla="*/ 856235 h 1319120"/>
                <a:gd name="connsiteX11" fmla="*/ 672153 w 760033"/>
                <a:gd name="connsiteY11" fmla="*/ 589128 h 1319120"/>
                <a:gd name="connsiteX12" fmla="*/ 651681 w 760033"/>
                <a:gd name="connsiteY12" fmla="*/ 500417 h 1319120"/>
                <a:gd name="connsiteX13" fmla="*/ 616017 w 760033"/>
                <a:gd name="connsiteY13" fmla="*/ 424188 h 1319120"/>
                <a:gd name="connsiteX14" fmla="*/ 501556 w 760033"/>
                <a:gd name="connsiteY14" fmla="*/ 213815 h 1319120"/>
                <a:gd name="connsiteX15" fmla="*/ 446965 w 760033"/>
                <a:gd name="connsiteY15" fmla="*/ 111456 h 1319120"/>
                <a:gd name="connsiteX16" fmla="*/ 399198 w 760033"/>
                <a:gd name="connsiteY16" fmla="*/ 43217 h 1319120"/>
                <a:gd name="connsiteX17" fmla="*/ 290016 w 760033"/>
                <a:gd name="connsiteY17" fmla="*/ 2274 h 1319120"/>
                <a:gd name="connsiteX0" fmla="*/ 290016 w 772543"/>
                <a:gd name="connsiteY0" fmla="*/ 2274 h 1319120"/>
                <a:gd name="connsiteX1" fmla="*/ 187657 w 772543"/>
                <a:gd name="connsiteY1" fmla="*/ 29570 h 1319120"/>
                <a:gd name="connsiteX2" fmla="*/ 139890 w 772543"/>
                <a:gd name="connsiteY2" fmla="*/ 104632 h 1319120"/>
                <a:gd name="connsiteX3" fmla="*/ 85299 w 772543"/>
                <a:gd name="connsiteY3" fmla="*/ 200167 h 1319120"/>
                <a:gd name="connsiteX4" fmla="*/ 10236 w 772543"/>
                <a:gd name="connsiteY4" fmla="*/ 391235 h 1319120"/>
                <a:gd name="connsiteX5" fmla="*/ 23884 w 772543"/>
                <a:gd name="connsiteY5" fmla="*/ 657367 h 1319120"/>
                <a:gd name="connsiteX6" fmla="*/ 85299 w 772543"/>
                <a:gd name="connsiteY6" fmla="*/ 971265 h 1319120"/>
                <a:gd name="connsiteX7" fmla="*/ 112595 w 772543"/>
                <a:gd name="connsiteY7" fmla="*/ 1046328 h 1319120"/>
                <a:gd name="connsiteX8" fmla="*/ 194481 w 772543"/>
                <a:gd name="connsiteY8" fmla="*/ 1182806 h 1319120"/>
                <a:gd name="connsiteX9" fmla="*/ 474260 w 772543"/>
                <a:gd name="connsiteY9" fmla="*/ 1264692 h 1319120"/>
                <a:gd name="connsiteX10" fmla="*/ 760033 w 772543"/>
                <a:gd name="connsiteY10" fmla="*/ 856235 h 1319120"/>
                <a:gd name="connsiteX11" fmla="*/ 672153 w 772543"/>
                <a:gd name="connsiteY11" fmla="*/ 589128 h 1319120"/>
                <a:gd name="connsiteX12" fmla="*/ 651681 w 772543"/>
                <a:gd name="connsiteY12" fmla="*/ 500417 h 1319120"/>
                <a:gd name="connsiteX13" fmla="*/ 616017 w 772543"/>
                <a:gd name="connsiteY13" fmla="*/ 424188 h 1319120"/>
                <a:gd name="connsiteX14" fmla="*/ 501556 w 772543"/>
                <a:gd name="connsiteY14" fmla="*/ 213815 h 1319120"/>
                <a:gd name="connsiteX15" fmla="*/ 446965 w 772543"/>
                <a:gd name="connsiteY15" fmla="*/ 111456 h 1319120"/>
                <a:gd name="connsiteX16" fmla="*/ 399198 w 772543"/>
                <a:gd name="connsiteY16" fmla="*/ 43217 h 1319120"/>
                <a:gd name="connsiteX17" fmla="*/ 290016 w 772543"/>
                <a:gd name="connsiteY17" fmla="*/ 2274 h 1319120"/>
                <a:gd name="connsiteX0" fmla="*/ 290016 w 772543"/>
                <a:gd name="connsiteY0" fmla="*/ 2274 h 1319121"/>
                <a:gd name="connsiteX1" fmla="*/ 187657 w 772543"/>
                <a:gd name="connsiteY1" fmla="*/ 29570 h 1319121"/>
                <a:gd name="connsiteX2" fmla="*/ 139890 w 772543"/>
                <a:gd name="connsiteY2" fmla="*/ 104632 h 1319121"/>
                <a:gd name="connsiteX3" fmla="*/ 85299 w 772543"/>
                <a:gd name="connsiteY3" fmla="*/ 200167 h 1319121"/>
                <a:gd name="connsiteX4" fmla="*/ 10236 w 772543"/>
                <a:gd name="connsiteY4" fmla="*/ 391235 h 1319121"/>
                <a:gd name="connsiteX5" fmla="*/ 23884 w 772543"/>
                <a:gd name="connsiteY5" fmla="*/ 657367 h 1319121"/>
                <a:gd name="connsiteX6" fmla="*/ 85299 w 772543"/>
                <a:gd name="connsiteY6" fmla="*/ 971265 h 1319121"/>
                <a:gd name="connsiteX7" fmla="*/ 112595 w 772543"/>
                <a:gd name="connsiteY7" fmla="*/ 1046328 h 1319121"/>
                <a:gd name="connsiteX8" fmla="*/ 194481 w 772543"/>
                <a:gd name="connsiteY8" fmla="*/ 1182806 h 1319121"/>
                <a:gd name="connsiteX9" fmla="*/ 474260 w 772543"/>
                <a:gd name="connsiteY9" fmla="*/ 1264692 h 1319121"/>
                <a:gd name="connsiteX10" fmla="*/ 760033 w 772543"/>
                <a:gd name="connsiteY10" fmla="*/ 856234 h 1319121"/>
                <a:gd name="connsiteX11" fmla="*/ 672153 w 772543"/>
                <a:gd name="connsiteY11" fmla="*/ 589128 h 1319121"/>
                <a:gd name="connsiteX12" fmla="*/ 651681 w 772543"/>
                <a:gd name="connsiteY12" fmla="*/ 500417 h 1319121"/>
                <a:gd name="connsiteX13" fmla="*/ 616017 w 772543"/>
                <a:gd name="connsiteY13" fmla="*/ 424188 h 1319121"/>
                <a:gd name="connsiteX14" fmla="*/ 501556 w 772543"/>
                <a:gd name="connsiteY14" fmla="*/ 213815 h 1319121"/>
                <a:gd name="connsiteX15" fmla="*/ 446965 w 772543"/>
                <a:gd name="connsiteY15" fmla="*/ 111456 h 1319121"/>
                <a:gd name="connsiteX16" fmla="*/ 399198 w 772543"/>
                <a:gd name="connsiteY16" fmla="*/ 43217 h 1319121"/>
                <a:gd name="connsiteX17" fmla="*/ 290016 w 772543"/>
                <a:gd name="connsiteY17" fmla="*/ 2274 h 1319121"/>
                <a:gd name="connsiteX0" fmla="*/ 290016 w 760966"/>
                <a:gd name="connsiteY0" fmla="*/ 2274 h 1319121"/>
                <a:gd name="connsiteX1" fmla="*/ 187657 w 760966"/>
                <a:gd name="connsiteY1" fmla="*/ 29570 h 1319121"/>
                <a:gd name="connsiteX2" fmla="*/ 139890 w 760966"/>
                <a:gd name="connsiteY2" fmla="*/ 104632 h 1319121"/>
                <a:gd name="connsiteX3" fmla="*/ 85299 w 760966"/>
                <a:gd name="connsiteY3" fmla="*/ 200167 h 1319121"/>
                <a:gd name="connsiteX4" fmla="*/ 10236 w 760966"/>
                <a:gd name="connsiteY4" fmla="*/ 391235 h 1319121"/>
                <a:gd name="connsiteX5" fmla="*/ 23884 w 760966"/>
                <a:gd name="connsiteY5" fmla="*/ 657367 h 1319121"/>
                <a:gd name="connsiteX6" fmla="*/ 85299 w 760966"/>
                <a:gd name="connsiteY6" fmla="*/ 971265 h 1319121"/>
                <a:gd name="connsiteX7" fmla="*/ 112595 w 760966"/>
                <a:gd name="connsiteY7" fmla="*/ 1046328 h 1319121"/>
                <a:gd name="connsiteX8" fmla="*/ 194481 w 760966"/>
                <a:gd name="connsiteY8" fmla="*/ 1182806 h 1319121"/>
                <a:gd name="connsiteX9" fmla="*/ 474260 w 760966"/>
                <a:gd name="connsiteY9" fmla="*/ 1264692 h 1319121"/>
                <a:gd name="connsiteX10" fmla="*/ 760033 w 760966"/>
                <a:gd name="connsiteY10" fmla="*/ 856234 h 1319121"/>
                <a:gd name="connsiteX11" fmla="*/ 672153 w 760966"/>
                <a:gd name="connsiteY11" fmla="*/ 589128 h 1319121"/>
                <a:gd name="connsiteX12" fmla="*/ 651681 w 760966"/>
                <a:gd name="connsiteY12" fmla="*/ 500417 h 1319121"/>
                <a:gd name="connsiteX13" fmla="*/ 616017 w 760966"/>
                <a:gd name="connsiteY13" fmla="*/ 424188 h 1319121"/>
                <a:gd name="connsiteX14" fmla="*/ 501556 w 760966"/>
                <a:gd name="connsiteY14" fmla="*/ 213815 h 1319121"/>
                <a:gd name="connsiteX15" fmla="*/ 446965 w 760966"/>
                <a:gd name="connsiteY15" fmla="*/ 111456 h 1319121"/>
                <a:gd name="connsiteX16" fmla="*/ 399198 w 760966"/>
                <a:gd name="connsiteY16" fmla="*/ 43217 h 1319121"/>
                <a:gd name="connsiteX17" fmla="*/ 290016 w 760966"/>
                <a:gd name="connsiteY17" fmla="*/ 2274 h 1319121"/>
                <a:gd name="connsiteX0" fmla="*/ 290016 w 690350"/>
                <a:gd name="connsiteY0" fmla="*/ 2274 h 1319121"/>
                <a:gd name="connsiteX1" fmla="*/ 187657 w 690350"/>
                <a:gd name="connsiteY1" fmla="*/ 29570 h 1319121"/>
                <a:gd name="connsiteX2" fmla="*/ 139890 w 690350"/>
                <a:gd name="connsiteY2" fmla="*/ 104632 h 1319121"/>
                <a:gd name="connsiteX3" fmla="*/ 85299 w 690350"/>
                <a:gd name="connsiteY3" fmla="*/ 200167 h 1319121"/>
                <a:gd name="connsiteX4" fmla="*/ 10236 w 690350"/>
                <a:gd name="connsiteY4" fmla="*/ 391235 h 1319121"/>
                <a:gd name="connsiteX5" fmla="*/ 23884 w 690350"/>
                <a:gd name="connsiteY5" fmla="*/ 657367 h 1319121"/>
                <a:gd name="connsiteX6" fmla="*/ 85299 w 690350"/>
                <a:gd name="connsiteY6" fmla="*/ 971265 h 1319121"/>
                <a:gd name="connsiteX7" fmla="*/ 112595 w 690350"/>
                <a:gd name="connsiteY7" fmla="*/ 1046328 h 1319121"/>
                <a:gd name="connsiteX8" fmla="*/ 194481 w 690350"/>
                <a:gd name="connsiteY8" fmla="*/ 1182806 h 1319121"/>
                <a:gd name="connsiteX9" fmla="*/ 474260 w 690350"/>
                <a:gd name="connsiteY9" fmla="*/ 1264692 h 1319121"/>
                <a:gd name="connsiteX10" fmla="*/ 688025 w 690350"/>
                <a:gd name="connsiteY10" fmla="*/ 856234 h 1319121"/>
                <a:gd name="connsiteX11" fmla="*/ 672153 w 690350"/>
                <a:gd name="connsiteY11" fmla="*/ 589128 h 1319121"/>
                <a:gd name="connsiteX12" fmla="*/ 651681 w 690350"/>
                <a:gd name="connsiteY12" fmla="*/ 500417 h 1319121"/>
                <a:gd name="connsiteX13" fmla="*/ 616017 w 690350"/>
                <a:gd name="connsiteY13" fmla="*/ 424188 h 1319121"/>
                <a:gd name="connsiteX14" fmla="*/ 501556 w 690350"/>
                <a:gd name="connsiteY14" fmla="*/ 213815 h 1319121"/>
                <a:gd name="connsiteX15" fmla="*/ 446965 w 690350"/>
                <a:gd name="connsiteY15" fmla="*/ 111456 h 1319121"/>
                <a:gd name="connsiteX16" fmla="*/ 399198 w 690350"/>
                <a:gd name="connsiteY16" fmla="*/ 43217 h 1319121"/>
                <a:gd name="connsiteX17" fmla="*/ 290016 w 690350"/>
                <a:gd name="connsiteY17" fmla="*/ 2274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50" h="1319121">
                  <a:moveTo>
                    <a:pt x="290016" y="2274"/>
                  </a:moveTo>
                  <a:cubicBezTo>
                    <a:pt x="254759" y="0"/>
                    <a:pt x="212678" y="12510"/>
                    <a:pt x="187657" y="29570"/>
                  </a:cubicBezTo>
                  <a:cubicBezTo>
                    <a:pt x="162636" y="46630"/>
                    <a:pt x="156950" y="76199"/>
                    <a:pt x="139890" y="104632"/>
                  </a:cubicBezTo>
                  <a:lnTo>
                    <a:pt x="85299" y="200167"/>
                  </a:lnTo>
                  <a:cubicBezTo>
                    <a:pt x="63690" y="247934"/>
                    <a:pt x="20472" y="315035"/>
                    <a:pt x="10236" y="391235"/>
                  </a:cubicBezTo>
                  <a:cubicBezTo>
                    <a:pt x="0" y="467435"/>
                    <a:pt x="14785" y="591403"/>
                    <a:pt x="23884" y="657367"/>
                  </a:cubicBezTo>
                  <a:lnTo>
                    <a:pt x="85299" y="971265"/>
                  </a:lnTo>
                  <a:lnTo>
                    <a:pt x="112595" y="1046328"/>
                  </a:lnTo>
                  <a:cubicBezTo>
                    <a:pt x="130792" y="1081585"/>
                    <a:pt x="134204" y="1146412"/>
                    <a:pt x="194481" y="1182806"/>
                  </a:cubicBezTo>
                  <a:cubicBezTo>
                    <a:pt x="254758" y="1219200"/>
                    <a:pt x="392003" y="1319121"/>
                    <a:pt x="474260" y="1264692"/>
                  </a:cubicBezTo>
                  <a:cubicBezTo>
                    <a:pt x="556517" y="1210263"/>
                    <a:pt x="688958" y="968631"/>
                    <a:pt x="688025" y="856234"/>
                  </a:cubicBezTo>
                  <a:cubicBezTo>
                    <a:pt x="675515" y="782309"/>
                    <a:pt x="690350" y="655092"/>
                    <a:pt x="672153" y="589128"/>
                  </a:cubicBezTo>
                  <a:lnTo>
                    <a:pt x="651681" y="500417"/>
                  </a:lnTo>
                  <a:cubicBezTo>
                    <a:pt x="642583" y="464023"/>
                    <a:pt x="641038" y="471955"/>
                    <a:pt x="616017" y="424188"/>
                  </a:cubicBezTo>
                  <a:cubicBezTo>
                    <a:pt x="590996" y="376421"/>
                    <a:pt x="529989" y="257033"/>
                    <a:pt x="501556" y="213815"/>
                  </a:cubicBezTo>
                  <a:lnTo>
                    <a:pt x="446965" y="111456"/>
                  </a:lnTo>
                  <a:cubicBezTo>
                    <a:pt x="429905" y="83023"/>
                    <a:pt x="425356" y="61414"/>
                    <a:pt x="399198" y="43217"/>
                  </a:cubicBezTo>
                  <a:cubicBezTo>
                    <a:pt x="373040" y="25020"/>
                    <a:pt x="325273" y="4548"/>
                    <a:pt x="290016" y="227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7884368" y="2767565"/>
              <a:ext cx="902399" cy="29567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649664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709359 w 2014409"/>
                <a:gd name="connsiteY3" fmla="*/ 1717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607422 w 2014409"/>
                <a:gd name="connsiteY3" fmla="*/ 1969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409" h="29567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1607422" y="1969"/>
                  </a:lnTo>
                  <a:lnTo>
                    <a:pt x="2014409" y="295672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243" name="Straight Connector 242"/>
            <p:cNvCxnSpPr/>
            <p:nvPr/>
          </p:nvCxnSpPr>
          <p:spPr bwMode="auto">
            <a:xfrm flipH="1">
              <a:off x="7344494" y="1222754"/>
              <a:ext cx="326942" cy="63842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Straight Connector 243"/>
            <p:cNvCxnSpPr/>
            <p:nvPr/>
          </p:nvCxnSpPr>
          <p:spPr bwMode="auto">
            <a:xfrm flipH="1">
              <a:off x="7444824" y="1218778"/>
              <a:ext cx="226612" cy="63610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Straight Connector 244"/>
            <p:cNvCxnSpPr/>
            <p:nvPr/>
          </p:nvCxnSpPr>
          <p:spPr bwMode="auto">
            <a:xfrm>
              <a:off x="7682143" y="1203754"/>
              <a:ext cx="445857" cy="157681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 bwMode="auto">
            <a:xfrm>
              <a:off x="7679760" y="1194229"/>
              <a:ext cx="572784" cy="157499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/>
            <p:nvPr/>
          </p:nvCxnSpPr>
          <p:spPr bwMode="auto">
            <a:xfrm>
              <a:off x="7686904" y="1196610"/>
              <a:ext cx="730740" cy="157896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/>
            <p:nvPr/>
          </p:nvCxnSpPr>
          <p:spPr bwMode="auto">
            <a:xfrm flipH="1">
              <a:off x="5925131" y="4279733"/>
              <a:ext cx="207369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249" name="Straight Connector 248"/>
            <p:cNvCxnSpPr>
              <a:stCxn id="242" idx="1"/>
            </p:cNvCxnSpPr>
            <p:nvPr/>
          </p:nvCxnSpPr>
          <p:spPr bwMode="auto">
            <a:xfrm flipH="1">
              <a:off x="7499350" y="2911581"/>
              <a:ext cx="390394" cy="109454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Straight Connector 249"/>
            <p:cNvCxnSpPr/>
            <p:nvPr/>
          </p:nvCxnSpPr>
          <p:spPr bwMode="auto">
            <a:xfrm>
              <a:off x="7421590" y="4287373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251" name="Straight Connector 250"/>
            <p:cNvCxnSpPr/>
            <p:nvPr/>
          </p:nvCxnSpPr>
          <p:spPr bwMode="auto">
            <a:xfrm>
              <a:off x="8066688" y="3057566"/>
              <a:ext cx="243216" cy="158417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 bwMode="auto">
            <a:xfrm>
              <a:off x="8219752" y="3063237"/>
              <a:ext cx="442825" cy="162369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257" name="TextBox 256"/>
            <p:cNvSpPr txBox="1"/>
            <p:nvPr/>
          </p:nvSpPr>
          <p:spPr>
            <a:xfrm>
              <a:off x="6705926" y="4863437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granitoids</a:t>
              </a:r>
              <a:endParaRPr lang="el-GR" sz="1600" dirty="0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8100392" y="2729464"/>
              <a:ext cx="570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Chl</a:t>
              </a:r>
              <a:endParaRPr lang="el-GR" sz="2000" dirty="0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7452320" y="3933056"/>
              <a:ext cx="408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Bt</a:t>
              </a:r>
              <a:endParaRPr lang="el-GR" sz="2000" dirty="0"/>
            </a:p>
          </p:txBody>
        </p:sp>
        <p:cxnSp>
          <p:nvCxnSpPr>
            <p:cNvPr id="261" name="Straight Connector 260"/>
            <p:cNvCxnSpPr/>
            <p:nvPr/>
          </p:nvCxnSpPr>
          <p:spPr bwMode="auto">
            <a:xfrm flipH="1">
              <a:off x="6275536" y="4287373"/>
              <a:ext cx="212236" cy="6632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262" name="Straight Connector 261"/>
            <p:cNvCxnSpPr/>
            <p:nvPr/>
          </p:nvCxnSpPr>
          <p:spPr bwMode="auto">
            <a:xfrm>
              <a:off x="6865528" y="2843188"/>
              <a:ext cx="490128" cy="115615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/>
            <p:cNvCxnSpPr/>
            <p:nvPr/>
          </p:nvCxnSpPr>
          <p:spPr bwMode="auto">
            <a:xfrm flipH="1">
              <a:off x="6851600" y="1861177"/>
              <a:ext cx="569094" cy="98603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 bwMode="auto">
            <a:xfrm flipV="1">
              <a:off x="6341390" y="3351269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265" name="Oval 264"/>
            <p:cNvSpPr/>
            <p:nvPr/>
          </p:nvSpPr>
          <p:spPr>
            <a:xfrm>
              <a:off x="7642904" y="1188175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66" name="Straight Connector 265"/>
            <p:cNvCxnSpPr/>
            <p:nvPr/>
          </p:nvCxnSpPr>
          <p:spPr bwMode="auto">
            <a:xfrm>
              <a:off x="7261796" y="1868920"/>
              <a:ext cx="27319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267" name="TextBox 266"/>
            <p:cNvSpPr txBox="1"/>
            <p:nvPr/>
          </p:nvSpPr>
          <p:spPr>
            <a:xfrm>
              <a:off x="6918454" y="1660738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</a:t>
              </a:r>
              <a:endParaRPr lang="el-GR" sz="2000" dirty="0"/>
            </a:p>
          </p:txBody>
        </p:sp>
        <p:cxnSp>
          <p:nvCxnSpPr>
            <p:cNvPr id="268" name="Straight Connector 267"/>
            <p:cNvCxnSpPr/>
            <p:nvPr/>
          </p:nvCxnSpPr>
          <p:spPr bwMode="auto">
            <a:xfrm>
              <a:off x="6671242" y="2851865"/>
              <a:ext cx="26299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269" name="TextBox 268"/>
            <p:cNvSpPr txBox="1"/>
            <p:nvPr/>
          </p:nvSpPr>
          <p:spPr>
            <a:xfrm>
              <a:off x="6372200" y="2348880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Grt</a:t>
              </a:r>
              <a:endParaRPr lang="el-GR" sz="2000" dirty="0"/>
            </a:p>
          </p:txBody>
        </p:sp>
        <p:cxnSp>
          <p:nvCxnSpPr>
            <p:cNvPr id="270" name="Straight Connector 269"/>
            <p:cNvCxnSpPr/>
            <p:nvPr/>
          </p:nvCxnSpPr>
          <p:spPr bwMode="auto">
            <a:xfrm flipH="1">
              <a:off x="6779594" y="1858858"/>
              <a:ext cx="581741" cy="98835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Straight Connector 270"/>
            <p:cNvCxnSpPr/>
            <p:nvPr/>
          </p:nvCxnSpPr>
          <p:spPr bwMode="auto">
            <a:xfrm>
              <a:off x="6923608" y="2847213"/>
              <a:ext cx="504056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Straight Connector 271"/>
            <p:cNvCxnSpPr/>
            <p:nvPr/>
          </p:nvCxnSpPr>
          <p:spPr bwMode="auto">
            <a:xfrm>
              <a:off x="6823243" y="2859045"/>
              <a:ext cx="460405" cy="114029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/>
            <p:nvPr/>
          </p:nvCxnSpPr>
          <p:spPr bwMode="auto">
            <a:xfrm>
              <a:off x="7139632" y="4287373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274" name="Straight Connector 273"/>
            <p:cNvCxnSpPr/>
            <p:nvPr/>
          </p:nvCxnSpPr>
          <p:spPr bwMode="auto">
            <a:xfrm flipH="1">
              <a:off x="6707584" y="4287373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275" name="Straight Connector 274"/>
            <p:cNvCxnSpPr/>
            <p:nvPr/>
          </p:nvCxnSpPr>
          <p:spPr bwMode="auto">
            <a:xfrm flipH="1">
              <a:off x="7427664" y="1874760"/>
              <a:ext cx="1257" cy="212458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Straight Connector 275"/>
            <p:cNvCxnSpPr>
              <a:endCxn id="242" idx="2"/>
            </p:cNvCxnSpPr>
            <p:nvPr/>
          </p:nvCxnSpPr>
          <p:spPr bwMode="auto">
            <a:xfrm>
              <a:off x="7668344" y="1207127"/>
              <a:ext cx="318173" cy="156043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endCxn id="242" idx="2"/>
            </p:cNvCxnSpPr>
            <p:nvPr/>
          </p:nvCxnSpPr>
          <p:spPr bwMode="auto">
            <a:xfrm>
              <a:off x="7512410" y="1866809"/>
              <a:ext cx="474107" cy="9007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/>
            <p:cNvCxnSpPr/>
            <p:nvPr/>
          </p:nvCxnSpPr>
          <p:spPr bwMode="auto">
            <a:xfrm flipH="1">
              <a:off x="7395294" y="1213477"/>
              <a:ext cx="260350" cy="64770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/>
            <p:nvPr/>
          </p:nvCxnSpPr>
          <p:spPr bwMode="auto">
            <a:xfrm flipH="1">
              <a:off x="7484582" y="1222754"/>
              <a:ext cx="194805" cy="64803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/>
            <p:nvPr/>
          </p:nvCxnSpPr>
          <p:spPr bwMode="auto">
            <a:xfrm>
              <a:off x="6707584" y="2847213"/>
              <a:ext cx="432048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/>
            <p:cNvCxnSpPr/>
            <p:nvPr/>
          </p:nvCxnSpPr>
          <p:spPr bwMode="auto">
            <a:xfrm>
              <a:off x="6770949" y="2847213"/>
              <a:ext cx="440691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83" name="Straight Connector 282"/>
            <p:cNvCxnSpPr/>
            <p:nvPr/>
          </p:nvCxnSpPr>
          <p:spPr bwMode="auto">
            <a:xfrm flipV="1">
              <a:off x="5978456" y="3351269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/>
            <p:nvPr/>
          </p:nvCxnSpPr>
          <p:spPr bwMode="auto">
            <a:xfrm>
              <a:off x="5699472" y="3059985"/>
              <a:ext cx="561991" cy="162059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288" name="Straight Connector 287"/>
            <p:cNvCxnSpPr/>
            <p:nvPr/>
          </p:nvCxnSpPr>
          <p:spPr bwMode="auto">
            <a:xfrm flipH="1">
              <a:off x="7466324" y="1868350"/>
              <a:ext cx="1257" cy="212458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/>
            <p:cNvCxnSpPr>
              <a:stCxn id="242" idx="0"/>
            </p:cNvCxnSpPr>
            <p:nvPr/>
          </p:nvCxnSpPr>
          <p:spPr bwMode="auto">
            <a:xfrm flipH="1">
              <a:off x="7594601" y="3055597"/>
              <a:ext cx="359658" cy="93782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290" name="Straight Connector 289"/>
            <p:cNvCxnSpPr>
              <a:stCxn id="242" idx="1"/>
            </p:cNvCxnSpPr>
            <p:nvPr/>
          </p:nvCxnSpPr>
          <p:spPr bwMode="auto">
            <a:xfrm>
              <a:off x="7889744" y="2911581"/>
              <a:ext cx="282656" cy="196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291" name="Oval 290"/>
            <p:cNvSpPr/>
            <p:nvPr/>
          </p:nvSpPr>
          <p:spPr>
            <a:xfrm>
              <a:off x="7443087" y="3098882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2" name="Oval 291"/>
            <p:cNvSpPr/>
            <p:nvPr/>
          </p:nvSpPr>
          <p:spPr>
            <a:xfrm>
              <a:off x="7694275" y="3098882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93" name="Straight Connector 292"/>
            <p:cNvCxnSpPr/>
            <p:nvPr/>
          </p:nvCxnSpPr>
          <p:spPr bwMode="auto">
            <a:xfrm flipH="1">
              <a:off x="5322949" y="1201862"/>
              <a:ext cx="2350420" cy="387759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/>
            <p:cNvCxnSpPr/>
            <p:nvPr/>
          </p:nvCxnSpPr>
          <p:spPr bwMode="auto">
            <a:xfrm flipH="1">
              <a:off x="7496226" y="1869868"/>
              <a:ext cx="1257" cy="212458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312" name="TextBox 311"/>
            <p:cNvSpPr txBox="1"/>
            <p:nvPr/>
          </p:nvSpPr>
          <p:spPr>
            <a:xfrm>
              <a:off x="4427984" y="908720"/>
              <a:ext cx="38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l-GR" sz="2800" b="1" dirty="0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7236296" y="908720"/>
              <a:ext cx="38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l-GR" sz="2800" b="1" dirty="0"/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2123728" y="1052736"/>
              <a:ext cx="471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Ky</a:t>
              </a:r>
              <a:endParaRPr lang="el-GR" sz="2400" dirty="0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7740352" y="1052736"/>
              <a:ext cx="471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Ky</a:t>
              </a:r>
              <a:endParaRPr lang="el-GR" sz="2400" dirty="0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611560" y="1700808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Α)</a:t>
              </a:r>
              <a:endParaRPr lang="el-GR" sz="2000" dirty="0"/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3563888" y="1700808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Β)</a:t>
              </a:r>
              <a:endParaRPr lang="el-GR" sz="2000" dirty="0"/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6372200" y="1700808"/>
              <a:ext cx="399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</a:t>
              </a:r>
              <a:r>
                <a:rPr lang="el-GR" sz="2000" dirty="0" smtClean="0"/>
                <a:t>)</a:t>
              </a:r>
              <a:endParaRPr lang="el-GR" sz="2000" dirty="0"/>
            </a:p>
          </p:txBody>
        </p:sp>
        <p:cxnSp>
          <p:nvCxnSpPr>
            <p:cNvPr id="340" name="Straight Connector 339"/>
            <p:cNvCxnSpPr/>
            <p:nvPr/>
          </p:nvCxnSpPr>
          <p:spPr>
            <a:xfrm>
              <a:off x="641268" y="1757363"/>
              <a:ext cx="0" cy="2454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Rectangle 344"/>
            <p:cNvSpPr/>
            <p:nvPr/>
          </p:nvSpPr>
          <p:spPr>
            <a:xfrm>
              <a:off x="2699792" y="1757547"/>
              <a:ext cx="792088" cy="24641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                </a:t>
              </a:r>
              <a:endParaRPr lang="el-GR" dirty="0"/>
            </a:p>
          </p:txBody>
        </p:sp>
        <p:cxnSp>
          <p:nvCxnSpPr>
            <p:cNvPr id="346" name="Straight Connector 345"/>
            <p:cNvCxnSpPr/>
            <p:nvPr/>
          </p:nvCxnSpPr>
          <p:spPr>
            <a:xfrm>
              <a:off x="2702819" y="1757362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2702819" y="4218409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Rectangle 349"/>
            <p:cNvSpPr/>
            <p:nvPr/>
          </p:nvSpPr>
          <p:spPr>
            <a:xfrm>
              <a:off x="5580112" y="1757547"/>
              <a:ext cx="792088" cy="24641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                </a:t>
              </a:r>
              <a:endParaRPr lang="el-GR" dirty="0"/>
            </a:p>
          </p:txBody>
        </p:sp>
        <p:cxnSp>
          <p:nvCxnSpPr>
            <p:cNvPr id="351" name="Straight Connector 350"/>
            <p:cNvCxnSpPr/>
            <p:nvPr/>
          </p:nvCxnSpPr>
          <p:spPr>
            <a:xfrm>
              <a:off x="5583139" y="1757362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>
              <a:off x="5583139" y="4218409"/>
              <a:ext cx="7920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776"/>
            <a:ext cx="8229600" cy="926976"/>
          </a:xfrm>
        </p:spPr>
        <p:txBody>
          <a:bodyPr>
            <a:normAutofit/>
          </a:bodyPr>
          <a:lstStyle/>
          <a:p>
            <a:pPr defTabSz="1300163"/>
            <a:r>
              <a:rPr lang="el-GR" sz="4000" dirty="0" smtClean="0">
                <a:latin typeface="+mn-lt"/>
                <a:cs typeface="Arial" pitchFamily="34" charset="0"/>
                <a:sym typeface="Arial" pitchFamily="34" charset="0"/>
              </a:rPr>
              <a:t>Η ζώνη του σταυρόλιθου</a:t>
            </a:r>
            <a:endParaRPr lang="el-GR" sz="4000" dirty="0" smtClean="0">
              <a:cs typeface="Arial" pitchFamily="34" charset="0"/>
              <a:sym typeface="Arial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714612" y="55721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cxnSp>
        <p:nvCxnSpPr>
          <p:cNvPr id="62" name="Straight Connector 61"/>
          <p:cNvCxnSpPr/>
          <p:nvPr/>
        </p:nvCxnSpPr>
        <p:spPr bwMode="auto">
          <a:xfrm flipH="1">
            <a:off x="-324544" y="1201862"/>
            <a:ext cx="2350420" cy="3877599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7673951" y="1185358"/>
            <a:ext cx="2264945" cy="3822095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 flipV="1">
            <a:off x="8786768" y="3351269"/>
            <a:ext cx="216024" cy="4710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/>
          <p:nvPr/>
        </p:nvCxnSpPr>
        <p:spPr bwMode="auto">
          <a:xfrm>
            <a:off x="8507784" y="3059985"/>
            <a:ext cx="561991" cy="1620592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arrow" w="med" len="med"/>
          </a:ln>
          <a:effectLst/>
        </p:spPr>
      </p:cxnSp>
      <p:sp>
        <p:nvSpPr>
          <p:cNvPr id="256" name="TextBox 255"/>
          <p:cNvSpPr txBox="1"/>
          <p:nvPr/>
        </p:nvSpPr>
        <p:spPr>
          <a:xfrm>
            <a:off x="7922672" y="4647413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</a:t>
            </a:r>
            <a:r>
              <a:rPr lang="en-US" sz="2400" dirty="0" err="1" smtClean="0"/>
              <a:t>Kfs</a:t>
            </a:r>
            <a:endParaRPr lang="el-GR" sz="2400" dirty="0"/>
          </a:p>
        </p:txBody>
      </p:sp>
      <p:sp>
        <p:nvSpPr>
          <p:cNvPr id="259" name="Freeform 258"/>
          <p:cNvSpPr/>
          <p:nvPr/>
        </p:nvSpPr>
        <p:spPr bwMode="auto">
          <a:xfrm flipH="1">
            <a:off x="5796136" y="3997748"/>
            <a:ext cx="3751127" cy="295347"/>
          </a:xfrm>
          <a:custGeom>
            <a:avLst/>
            <a:gdLst>
              <a:gd name="connsiteX0" fmla="*/ 0 w 1930400"/>
              <a:gd name="connsiteY0" fmla="*/ 288032 h 288032"/>
              <a:gd name="connsiteX1" fmla="*/ 181659 w 1930400"/>
              <a:gd name="connsiteY1" fmla="*/ 0 h 288032"/>
              <a:gd name="connsiteX2" fmla="*/ 1748741 w 1930400"/>
              <a:gd name="connsiteY2" fmla="*/ 0 h 288032"/>
              <a:gd name="connsiteX3" fmla="*/ 1930400 w 1930400"/>
              <a:gd name="connsiteY3" fmla="*/ 288032 h 288032"/>
              <a:gd name="connsiteX4" fmla="*/ 0 w 1930400"/>
              <a:gd name="connsiteY4" fmla="*/ 288032 h 288032"/>
              <a:gd name="connsiteX0" fmla="*/ 0 w 1930400"/>
              <a:gd name="connsiteY0" fmla="*/ 288032 h 288032"/>
              <a:gd name="connsiteX1" fmla="*/ 102150 w 1930400"/>
              <a:gd name="connsiteY1" fmla="*/ 121894 h 288032"/>
              <a:gd name="connsiteX2" fmla="*/ 181659 w 1930400"/>
              <a:gd name="connsiteY2" fmla="*/ 0 h 288032"/>
              <a:gd name="connsiteX3" fmla="*/ 1748741 w 1930400"/>
              <a:gd name="connsiteY3" fmla="*/ 0 h 288032"/>
              <a:gd name="connsiteX4" fmla="*/ 1930400 w 1930400"/>
              <a:gd name="connsiteY4" fmla="*/ 288032 h 288032"/>
              <a:gd name="connsiteX5" fmla="*/ 0 w 1930400"/>
              <a:gd name="connsiteY5" fmla="*/ 288032 h 288032"/>
              <a:gd name="connsiteX0" fmla="*/ 72008 w 2002408"/>
              <a:gd name="connsiteY0" fmla="*/ 288032 h 288032"/>
              <a:gd name="connsiteX1" fmla="*/ 0 w 2002408"/>
              <a:gd name="connsiteY1" fmla="*/ 136376 h 288032"/>
              <a:gd name="connsiteX2" fmla="*/ 253667 w 2002408"/>
              <a:gd name="connsiteY2" fmla="*/ 0 h 288032"/>
              <a:gd name="connsiteX3" fmla="*/ 1820749 w 2002408"/>
              <a:gd name="connsiteY3" fmla="*/ 0 h 288032"/>
              <a:gd name="connsiteX4" fmla="*/ 2002408 w 2002408"/>
              <a:gd name="connsiteY4" fmla="*/ 288032 h 288032"/>
              <a:gd name="connsiteX5" fmla="*/ 72008 w 2002408"/>
              <a:gd name="connsiteY5" fmla="*/ 288032 h 288032"/>
              <a:gd name="connsiteX0" fmla="*/ 72008 w 2002408"/>
              <a:gd name="connsiteY0" fmla="*/ 295672 h 295672"/>
              <a:gd name="connsiteX1" fmla="*/ 0 w 2002408"/>
              <a:gd name="connsiteY1" fmla="*/ 144016 h 295672"/>
              <a:gd name="connsiteX2" fmla="*/ 144016 w 2002408"/>
              <a:gd name="connsiteY2" fmla="*/ 0 h 295672"/>
              <a:gd name="connsiteX3" fmla="*/ 1820749 w 2002408"/>
              <a:gd name="connsiteY3" fmla="*/ 7640 h 295672"/>
              <a:gd name="connsiteX4" fmla="*/ 2002408 w 2002408"/>
              <a:gd name="connsiteY4" fmla="*/ 295672 h 295672"/>
              <a:gd name="connsiteX5" fmla="*/ 72008 w 2002408"/>
              <a:gd name="connsiteY5" fmla="*/ 295672 h 295672"/>
              <a:gd name="connsiteX0" fmla="*/ 144016 w 2002408"/>
              <a:gd name="connsiteY0" fmla="*/ 288032 h 295672"/>
              <a:gd name="connsiteX1" fmla="*/ 0 w 2002408"/>
              <a:gd name="connsiteY1" fmla="*/ 144016 h 295672"/>
              <a:gd name="connsiteX2" fmla="*/ 144016 w 2002408"/>
              <a:gd name="connsiteY2" fmla="*/ 0 h 295672"/>
              <a:gd name="connsiteX3" fmla="*/ 1820749 w 2002408"/>
              <a:gd name="connsiteY3" fmla="*/ 7640 h 295672"/>
              <a:gd name="connsiteX4" fmla="*/ 2002408 w 2002408"/>
              <a:gd name="connsiteY4" fmla="*/ 295672 h 295672"/>
              <a:gd name="connsiteX5" fmla="*/ 144016 w 2002408"/>
              <a:gd name="connsiteY5" fmla="*/ 288032 h 295672"/>
              <a:gd name="connsiteX0" fmla="*/ 156017 w 2014409"/>
              <a:gd name="connsiteY0" fmla="*/ 288032 h 295672"/>
              <a:gd name="connsiteX1" fmla="*/ 12001 w 2014409"/>
              <a:gd name="connsiteY1" fmla="*/ 144016 h 295672"/>
              <a:gd name="connsiteX2" fmla="*/ 228025 w 2014409"/>
              <a:gd name="connsiteY2" fmla="*/ 0 h 295672"/>
              <a:gd name="connsiteX3" fmla="*/ 1832750 w 2014409"/>
              <a:gd name="connsiteY3" fmla="*/ 7640 h 295672"/>
              <a:gd name="connsiteX4" fmla="*/ 2014409 w 2014409"/>
              <a:gd name="connsiteY4" fmla="*/ 295672 h 295672"/>
              <a:gd name="connsiteX5" fmla="*/ 156017 w 2014409"/>
              <a:gd name="connsiteY5" fmla="*/ 288032 h 295672"/>
              <a:gd name="connsiteX0" fmla="*/ 156017 w 2215850"/>
              <a:gd name="connsiteY0" fmla="*/ 288032 h 288032"/>
              <a:gd name="connsiteX1" fmla="*/ 12001 w 2215850"/>
              <a:gd name="connsiteY1" fmla="*/ 144016 h 288032"/>
              <a:gd name="connsiteX2" fmla="*/ 228025 w 2215850"/>
              <a:gd name="connsiteY2" fmla="*/ 0 h 288032"/>
              <a:gd name="connsiteX3" fmla="*/ 1832750 w 2215850"/>
              <a:gd name="connsiteY3" fmla="*/ 7640 h 288032"/>
              <a:gd name="connsiteX4" fmla="*/ 2215850 w 2215850"/>
              <a:gd name="connsiteY4" fmla="*/ 288032 h 288032"/>
              <a:gd name="connsiteX5" fmla="*/ 156017 w 2215850"/>
              <a:gd name="connsiteY5" fmla="*/ 288032 h 288032"/>
              <a:gd name="connsiteX0" fmla="*/ 156017 w 2215850"/>
              <a:gd name="connsiteY0" fmla="*/ 288032 h 288032"/>
              <a:gd name="connsiteX1" fmla="*/ 12001 w 2215850"/>
              <a:gd name="connsiteY1" fmla="*/ 144016 h 288032"/>
              <a:gd name="connsiteX2" fmla="*/ 228025 w 2215850"/>
              <a:gd name="connsiteY2" fmla="*/ 0 h 288032"/>
              <a:gd name="connsiteX3" fmla="*/ 1832750 w 2215850"/>
              <a:gd name="connsiteY3" fmla="*/ 7640 h 288032"/>
              <a:gd name="connsiteX4" fmla="*/ 2215850 w 2215850"/>
              <a:gd name="connsiteY4" fmla="*/ 288032 h 288032"/>
              <a:gd name="connsiteX5" fmla="*/ 156017 w 2215850"/>
              <a:gd name="connsiteY5" fmla="*/ 288032 h 288032"/>
              <a:gd name="connsiteX0" fmla="*/ 156017 w 2313625"/>
              <a:gd name="connsiteY0" fmla="*/ 288032 h 304138"/>
              <a:gd name="connsiteX1" fmla="*/ 12001 w 2313625"/>
              <a:gd name="connsiteY1" fmla="*/ 144016 h 304138"/>
              <a:gd name="connsiteX2" fmla="*/ 228025 w 2313625"/>
              <a:gd name="connsiteY2" fmla="*/ 0 h 304138"/>
              <a:gd name="connsiteX3" fmla="*/ 1832750 w 2313625"/>
              <a:gd name="connsiteY3" fmla="*/ 7640 h 304138"/>
              <a:gd name="connsiteX4" fmla="*/ 2313625 w 2313625"/>
              <a:gd name="connsiteY4" fmla="*/ 304138 h 304138"/>
              <a:gd name="connsiteX5" fmla="*/ 156017 w 2313625"/>
              <a:gd name="connsiteY5" fmla="*/ 288032 h 304138"/>
              <a:gd name="connsiteX0" fmla="*/ 156017 w 2313625"/>
              <a:gd name="connsiteY0" fmla="*/ 288032 h 288032"/>
              <a:gd name="connsiteX1" fmla="*/ 12001 w 2313625"/>
              <a:gd name="connsiteY1" fmla="*/ 144016 h 288032"/>
              <a:gd name="connsiteX2" fmla="*/ 228025 w 2313625"/>
              <a:gd name="connsiteY2" fmla="*/ 0 h 288032"/>
              <a:gd name="connsiteX3" fmla="*/ 1832750 w 2313625"/>
              <a:gd name="connsiteY3" fmla="*/ 7640 h 288032"/>
              <a:gd name="connsiteX4" fmla="*/ 2313625 w 2313625"/>
              <a:gd name="connsiteY4" fmla="*/ 286348 h 288032"/>
              <a:gd name="connsiteX5" fmla="*/ 156017 w 2313625"/>
              <a:gd name="connsiteY5" fmla="*/ 288032 h 288032"/>
              <a:gd name="connsiteX0" fmla="*/ 156017 w 2313625"/>
              <a:gd name="connsiteY0" fmla="*/ 288032 h 288032"/>
              <a:gd name="connsiteX1" fmla="*/ 12001 w 2313625"/>
              <a:gd name="connsiteY1" fmla="*/ 144016 h 288032"/>
              <a:gd name="connsiteX2" fmla="*/ 228025 w 2313625"/>
              <a:gd name="connsiteY2" fmla="*/ 0 h 288032"/>
              <a:gd name="connsiteX3" fmla="*/ 1891969 w 2313625"/>
              <a:gd name="connsiteY3" fmla="*/ 0 h 288032"/>
              <a:gd name="connsiteX4" fmla="*/ 2313625 w 2313625"/>
              <a:gd name="connsiteY4" fmla="*/ 286348 h 288032"/>
              <a:gd name="connsiteX5" fmla="*/ 156017 w 2313625"/>
              <a:gd name="connsiteY5" fmla="*/ 288032 h 288032"/>
              <a:gd name="connsiteX0" fmla="*/ 156017 w 2313625"/>
              <a:gd name="connsiteY0" fmla="*/ 288032 h 288032"/>
              <a:gd name="connsiteX1" fmla="*/ 12001 w 2313625"/>
              <a:gd name="connsiteY1" fmla="*/ 144016 h 288032"/>
              <a:gd name="connsiteX2" fmla="*/ 228025 w 2313625"/>
              <a:gd name="connsiteY2" fmla="*/ 0 h 288032"/>
              <a:gd name="connsiteX3" fmla="*/ 2093431 w 2313625"/>
              <a:gd name="connsiteY3" fmla="*/ 7640 h 288032"/>
              <a:gd name="connsiteX4" fmla="*/ 2313625 w 2313625"/>
              <a:gd name="connsiteY4" fmla="*/ 286348 h 288032"/>
              <a:gd name="connsiteX5" fmla="*/ 156017 w 2313625"/>
              <a:gd name="connsiteY5" fmla="*/ 288032 h 288032"/>
              <a:gd name="connsiteX0" fmla="*/ 156017 w 2313625"/>
              <a:gd name="connsiteY0" fmla="*/ 288032 h 288032"/>
              <a:gd name="connsiteX1" fmla="*/ 12001 w 2313625"/>
              <a:gd name="connsiteY1" fmla="*/ 144016 h 288032"/>
              <a:gd name="connsiteX2" fmla="*/ 228025 w 2313625"/>
              <a:gd name="connsiteY2" fmla="*/ 0 h 288032"/>
              <a:gd name="connsiteX3" fmla="*/ 2202612 w 2313625"/>
              <a:gd name="connsiteY3" fmla="*/ 7640 h 288032"/>
              <a:gd name="connsiteX4" fmla="*/ 2313625 w 2313625"/>
              <a:gd name="connsiteY4" fmla="*/ 286348 h 288032"/>
              <a:gd name="connsiteX5" fmla="*/ 156017 w 2313625"/>
              <a:gd name="connsiteY5" fmla="*/ 288032 h 288032"/>
              <a:gd name="connsiteX0" fmla="*/ 155003 w 2312611"/>
              <a:gd name="connsiteY0" fmla="*/ 280392 h 280392"/>
              <a:gd name="connsiteX1" fmla="*/ 10987 w 2312611"/>
              <a:gd name="connsiteY1" fmla="*/ 136376 h 280392"/>
              <a:gd name="connsiteX2" fmla="*/ 89079 w 2312611"/>
              <a:gd name="connsiteY2" fmla="*/ 6846 h 280392"/>
              <a:gd name="connsiteX3" fmla="*/ 2201598 w 2312611"/>
              <a:gd name="connsiteY3" fmla="*/ 0 h 280392"/>
              <a:gd name="connsiteX4" fmla="*/ 2312611 w 2312611"/>
              <a:gd name="connsiteY4" fmla="*/ 278708 h 280392"/>
              <a:gd name="connsiteX5" fmla="*/ 155003 w 2312611"/>
              <a:gd name="connsiteY5" fmla="*/ 280392 h 280392"/>
              <a:gd name="connsiteX0" fmla="*/ 48005 w 2361631"/>
              <a:gd name="connsiteY0" fmla="*/ 288032 h 288032"/>
              <a:gd name="connsiteX1" fmla="*/ 60007 w 2361631"/>
              <a:gd name="connsiteY1" fmla="*/ 136376 h 288032"/>
              <a:gd name="connsiteX2" fmla="*/ 138099 w 2361631"/>
              <a:gd name="connsiteY2" fmla="*/ 6846 h 288032"/>
              <a:gd name="connsiteX3" fmla="*/ 2250618 w 2361631"/>
              <a:gd name="connsiteY3" fmla="*/ 0 h 288032"/>
              <a:gd name="connsiteX4" fmla="*/ 2361631 w 2361631"/>
              <a:gd name="connsiteY4" fmla="*/ 278708 h 288032"/>
              <a:gd name="connsiteX5" fmla="*/ 48005 w 2361631"/>
              <a:gd name="connsiteY5" fmla="*/ 288032 h 288032"/>
              <a:gd name="connsiteX0" fmla="*/ 48005 w 2361631"/>
              <a:gd name="connsiteY0" fmla="*/ 288032 h 288032"/>
              <a:gd name="connsiteX1" fmla="*/ 60007 w 2361631"/>
              <a:gd name="connsiteY1" fmla="*/ 136376 h 288032"/>
              <a:gd name="connsiteX2" fmla="*/ 93893 w 2361631"/>
              <a:gd name="connsiteY2" fmla="*/ 0 h 288032"/>
              <a:gd name="connsiteX3" fmla="*/ 2250618 w 2361631"/>
              <a:gd name="connsiteY3" fmla="*/ 0 h 288032"/>
              <a:gd name="connsiteX4" fmla="*/ 2361631 w 2361631"/>
              <a:gd name="connsiteY4" fmla="*/ 278708 h 288032"/>
              <a:gd name="connsiteX5" fmla="*/ 48005 w 2361631"/>
              <a:gd name="connsiteY5" fmla="*/ 288032 h 288032"/>
              <a:gd name="connsiteX0" fmla="*/ 48005 w 2361631"/>
              <a:gd name="connsiteY0" fmla="*/ 288032 h 288032"/>
              <a:gd name="connsiteX1" fmla="*/ 60007 w 2361631"/>
              <a:gd name="connsiteY1" fmla="*/ 136376 h 288032"/>
              <a:gd name="connsiteX2" fmla="*/ 93893 w 2361631"/>
              <a:gd name="connsiteY2" fmla="*/ 0 h 288032"/>
              <a:gd name="connsiteX3" fmla="*/ 2250618 w 2361631"/>
              <a:gd name="connsiteY3" fmla="*/ 0 h 288032"/>
              <a:gd name="connsiteX4" fmla="*/ 2361631 w 2361631"/>
              <a:gd name="connsiteY4" fmla="*/ 278708 h 288032"/>
              <a:gd name="connsiteX5" fmla="*/ 48005 w 2361631"/>
              <a:gd name="connsiteY5" fmla="*/ 288032 h 288032"/>
              <a:gd name="connsiteX0" fmla="*/ 48005 w 2361631"/>
              <a:gd name="connsiteY0" fmla="*/ 288032 h 288032"/>
              <a:gd name="connsiteX1" fmla="*/ 60007 w 2361631"/>
              <a:gd name="connsiteY1" fmla="*/ 136376 h 288032"/>
              <a:gd name="connsiteX2" fmla="*/ 93893 w 2361631"/>
              <a:gd name="connsiteY2" fmla="*/ 0 h 288032"/>
              <a:gd name="connsiteX3" fmla="*/ 2250618 w 2361631"/>
              <a:gd name="connsiteY3" fmla="*/ 0 h 288032"/>
              <a:gd name="connsiteX4" fmla="*/ 2361631 w 2361631"/>
              <a:gd name="connsiteY4" fmla="*/ 278708 h 288032"/>
              <a:gd name="connsiteX5" fmla="*/ 48005 w 2361631"/>
              <a:gd name="connsiteY5" fmla="*/ 288032 h 288032"/>
              <a:gd name="connsiteX0" fmla="*/ 48005 w 2361631"/>
              <a:gd name="connsiteY0" fmla="*/ 288032 h 288032"/>
              <a:gd name="connsiteX1" fmla="*/ 60007 w 2361631"/>
              <a:gd name="connsiteY1" fmla="*/ 136376 h 288032"/>
              <a:gd name="connsiteX2" fmla="*/ 93893 w 2361631"/>
              <a:gd name="connsiteY2" fmla="*/ 0 h 288032"/>
              <a:gd name="connsiteX3" fmla="*/ 2250618 w 2361631"/>
              <a:gd name="connsiteY3" fmla="*/ 0 h 288032"/>
              <a:gd name="connsiteX4" fmla="*/ 2361631 w 2361631"/>
              <a:gd name="connsiteY4" fmla="*/ 278708 h 288032"/>
              <a:gd name="connsiteX5" fmla="*/ 48005 w 2361631"/>
              <a:gd name="connsiteY5" fmla="*/ 288032 h 288032"/>
              <a:gd name="connsiteX0" fmla="*/ 48005 w 2361631"/>
              <a:gd name="connsiteY0" fmla="*/ 288032 h 288032"/>
              <a:gd name="connsiteX1" fmla="*/ 48005 w 2361631"/>
              <a:gd name="connsiteY1" fmla="*/ 144016 h 288032"/>
              <a:gd name="connsiteX2" fmla="*/ 93893 w 2361631"/>
              <a:gd name="connsiteY2" fmla="*/ 0 h 288032"/>
              <a:gd name="connsiteX3" fmla="*/ 2250618 w 2361631"/>
              <a:gd name="connsiteY3" fmla="*/ 0 h 288032"/>
              <a:gd name="connsiteX4" fmla="*/ 2361631 w 2361631"/>
              <a:gd name="connsiteY4" fmla="*/ 278708 h 288032"/>
              <a:gd name="connsiteX5" fmla="*/ 48005 w 2361631"/>
              <a:gd name="connsiteY5" fmla="*/ 288032 h 288032"/>
              <a:gd name="connsiteX0" fmla="*/ 48005 w 2361631"/>
              <a:gd name="connsiteY0" fmla="*/ 288032 h 288032"/>
              <a:gd name="connsiteX1" fmla="*/ 48005 w 2361631"/>
              <a:gd name="connsiteY1" fmla="*/ 144016 h 288032"/>
              <a:gd name="connsiteX2" fmla="*/ 93893 w 2361631"/>
              <a:gd name="connsiteY2" fmla="*/ 0 h 288032"/>
              <a:gd name="connsiteX3" fmla="*/ 2250618 w 2361631"/>
              <a:gd name="connsiteY3" fmla="*/ 0 h 288032"/>
              <a:gd name="connsiteX4" fmla="*/ 2361631 w 2361631"/>
              <a:gd name="connsiteY4" fmla="*/ 278708 h 288032"/>
              <a:gd name="connsiteX5" fmla="*/ 48005 w 2361631"/>
              <a:gd name="connsiteY5" fmla="*/ 288032 h 288032"/>
              <a:gd name="connsiteX0" fmla="*/ 377956 w 2691582"/>
              <a:gd name="connsiteY0" fmla="*/ 288032 h 288032"/>
              <a:gd name="connsiteX1" fmla="*/ 423844 w 2691582"/>
              <a:gd name="connsiteY1" fmla="*/ 0 h 288032"/>
              <a:gd name="connsiteX2" fmla="*/ 2580569 w 2691582"/>
              <a:gd name="connsiteY2" fmla="*/ 0 h 288032"/>
              <a:gd name="connsiteX3" fmla="*/ 2691582 w 2691582"/>
              <a:gd name="connsiteY3" fmla="*/ 278708 h 288032"/>
              <a:gd name="connsiteX4" fmla="*/ 377956 w 2691582"/>
              <a:gd name="connsiteY4" fmla="*/ 288032 h 288032"/>
              <a:gd name="connsiteX0" fmla="*/ 429029 w 2742655"/>
              <a:gd name="connsiteY0" fmla="*/ 288032 h 288032"/>
              <a:gd name="connsiteX1" fmla="*/ 153703 w 2742655"/>
              <a:gd name="connsiteY1" fmla="*/ 216024 h 288032"/>
              <a:gd name="connsiteX2" fmla="*/ 474917 w 2742655"/>
              <a:gd name="connsiteY2" fmla="*/ 0 h 288032"/>
              <a:gd name="connsiteX3" fmla="*/ 2631642 w 2742655"/>
              <a:gd name="connsiteY3" fmla="*/ 0 h 288032"/>
              <a:gd name="connsiteX4" fmla="*/ 2742655 w 2742655"/>
              <a:gd name="connsiteY4" fmla="*/ 278708 h 288032"/>
              <a:gd name="connsiteX5" fmla="*/ 429029 w 2742655"/>
              <a:gd name="connsiteY5" fmla="*/ 288032 h 288032"/>
              <a:gd name="connsiteX0" fmla="*/ 429029 w 2742655"/>
              <a:gd name="connsiteY0" fmla="*/ 288032 h 288032"/>
              <a:gd name="connsiteX1" fmla="*/ 153703 w 2742655"/>
              <a:gd name="connsiteY1" fmla="*/ 216024 h 288032"/>
              <a:gd name="connsiteX2" fmla="*/ 474917 w 2742655"/>
              <a:gd name="connsiteY2" fmla="*/ 0 h 288032"/>
              <a:gd name="connsiteX3" fmla="*/ 2631642 w 2742655"/>
              <a:gd name="connsiteY3" fmla="*/ 0 h 288032"/>
              <a:gd name="connsiteX4" fmla="*/ 2742655 w 2742655"/>
              <a:gd name="connsiteY4" fmla="*/ 278708 h 288032"/>
              <a:gd name="connsiteX5" fmla="*/ 429029 w 2742655"/>
              <a:gd name="connsiteY5" fmla="*/ 288032 h 288032"/>
              <a:gd name="connsiteX0" fmla="*/ 429029 w 2742655"/>
              <a:gd name="connsiteY0" fmla="*/ 288032 h 288032"/>
              <a:gd name="connsiteX1" fmla="*/ 153703 w 2742655"/>
              <a:gd name="connsiteY1" fmla="*/ 216024 h 288032"/>
              <a:gd name="connsiteX2" fmla="*/ 474917 w 2742655"/>
              <a:gd name="connsiteY2" fmla="*/ 0 h 288032"/>
              <a:gd name="connsiteX3" fmla="*/ 2631642 w 2742655"/>
              <a:gd name="connsiteY3" fmla="*/ 0 h 288032"/>
              <a:gd name="connsiteX4" fmla="*/ 2742655 w 2742655"/>
              <a:gd name="connsiteY4" fmla="*/ 278708 h 288032"/>
              <a:gd name="connsiteX5" fmla="*/ 429029 w 2742655"/>
              <a:gd name="connsiteY5" fmla="*/ 288032 h 288032"/>
              <a:gd name="connsiteX0" fmla="*/ 429029 w 2742655"/>
              <a:gd name="connsiteY0" fmla="*/ 288032 h 288032"/>
              <a:gd name="connsiteX1" fmla="*/ 429030 w 2742655"/>
              <a:gd name="connsiteY1" fmla="*/ 144016 h 288032"/>
              <a:gd name="connsiteX2" fmla="*/ 474917 w 2742655"/>
              <a:gd name="connsiteY2" fmla="*/ 0 h 288032"/>
              <a:gd name="connsiteX3" fmla="*/ 2631642 w 2742655"/>
              <a:gd name="connsiteY3" fmla="*/ 0 h 288032"/>
              <a:gd name="connsiteX4" fmla="*/ 2742655 w 2742655"/>
              <a:gd name="connsiteY4" fmla="*/ 278708 h 288032"/>
              <a:gd name="connsiteX5" fmla="*/ 429029 w 2742655"/>
              <a:gd name="connsiteY5" fmla="*/ 288032 h 288032"/>
              <a:gd name="connsiteX0" fmla="*/ 429029 w 2742655"/>
              <a:gd name="connsiteY0" fmla="*/ 288032 h 288032"/>
              <a:gd name="connsiteX1" fmla="*/ 429030 w 2742655"/>
              <a:gd name="connsiteY1" fmla="*/ 144016 h 288032"/>
              <a:gd name="connsiteX2" fmla="*/ 429030 w 2742655"/>
              <a:gd name="connsiteY2" fmla="*/ 144016 h 288032"/>
              <a:gd name="connsiteX3" fmla="*/ 474917 w 2742655"/>
              <a:gd name="connsiteY3" fmla="*/ 0 h 288032"/>
              <a:gd name="connsiteX4" fmla="*/ 2631642 w 2742655"/>
              <a:gd name="connsiteY4" fmla="*/ 0 h 288032"/>
              <a:gd name="connsiteX5" fmla="*/ 2742655 w 2742655"/>
              <a:gd name="connsiteY5" fmla="*/ 278708 h 288032"/>
              <a:gd name="connsiteX6" fmla="*/ 429029 w 2742655"/>
              <a:gd name="connsiteY6" fmla="*/ 288032 h 288032"/>
              <a:gd name="connsiteX0" fmla="*/ 429029 w 2742655"/>
              <a:gd name="connsiteY0" fmla="*/ 288032 h 288032"/>
              <a:gd name="connsiteX1" fmla="*/ 429030 w 2742655"/>
              <a:gd name="connsiteY1" fmla="*/ 144016 h 288032"/>
              <a:gd name="connsiteX2" fmla="*/ 474917 w 2742655"/>
              <a:gd name="connsiteY2" fmla="*/ 0 h 288032"/>
              <a:gd name="connsiteX3" fmla="*/ 2631642 w 2742655"/>
              <a:gd name="connsiteY3" fmla="*/ 0 h 288032"/>
              <a:gd name="connsiteX4" fmla="*/ 2742655 w 2742655"/>
              <a:gd name="connsiteY4" fmla="*/ 278708 h 288032"/>
              <a:gd name="connsiteX5" fmla="*/ 429029 w 2742655"/>
              <a:gd name="connsiteY5" fmla="*/ 288032 h 288032"/>
              <a:gd name="connsiteX0" fmla="*/ 415540 w 2729166"/>
              <a:gd name="connsiteY0" fmla="*/ 288032 h 312035"/>
              <a:gd name="connsiteX1" fmla="*/ 277878 w 2729166"/>
              <a:gd name="connsiteY1" fmla="*/ 288032 h 312035"/>
              <a:gd name="connsiteX2" fmla="*/ 415541 w 2729166"/>
              <a:gd name="connsiteY2" fmla="*/ 144016 h 312035"/>
              <a:gd name="connsiteX3" fmla="*/ 461428 w 2729166"/>
              <a:gd name="connsiteY3" fmla="*/ 0 h 312035"/>
              <a:gd name="connsiteX4" fmla="*/ 2618153 w 2729166"/>
              <a:gd name="connsiteY4" fmla="*/ 0 h 312035"/>
              <a:gd name="connsiteX5" fmla="*/ 2729166 w 2729166"/>
              <a:gd name="connsiteY5" fmla="*/ 278708 h 312035"/>
              <a:gd name="connsiteX6" fmla="*/ 415540 w 2729166"/>
              <a:gd name="connsiteY6" fmla="*/ 288032 h 312035"/>
              <a:gd name="connsiteX0" fmla="*/ 385604 w 2699230"/>
              <a:gd name="connsiteY0" fmla="*/ 288032 h 288032"/>
              <a:gd name="connsiteX1" fmla="*/ 385605 w 2699230"/>
              <a:gd name="connsiteY1" fmla="*/ 144016 h 288032"/>
              <a:gd name="connsiteX2" fmla="*/ 431492 w 2699230"/>
              <a:gd name="connsiteY2" fmla="*/ 0 h 288032"/>
              <a:gd name="connsiteX3" fmla="*/ 2588217 w 2699230"/>
              <a:gd name="connsiteY3" fmla="*/ 0 h 288032"/>
              <a:gd name="connsiteX4" fmla="*/ 2699230 w 2699230"/>
              <a:gd name="connsiteY4" fmla="*/ 278708 h 288032"/>
              <a:gd name="connsiteX5" fmla="*/ 385604 w 2699230"/>
              <a:gd name="connsiteY5" fmla="*/ 288032 h 288032"/>
              <a:gd name="connsiteX0" fmla="*/ 0 w 2313625"/>
              <a:gd name="connsiteY0" fmla="*/ 144016 h 379472"/>
              <a:gd name="connsiteX1" fmla="*/ 45887 w 2313625"/>
              <a:gd name="connsiteY1" fmla="*/ 0 h 379472"/>
              <a:gd name="connsiteX2" fmla="*/ 2202612 w 2313625"/>
              <a:gd name="connsiteY2" fmla="*/ 0 h 379472"/>
              <a:gd name="connsiteX3" fmla="*/ 2313625 w 2313625"/>
              <a:gd name="connsiteY3" fmla="*/ 278708 h 379472"/>
              <a:gd name="connsiteX4" fmla="*/ 58270 w 2313625"/>
              <a:gd name="connsiteY4" fmla="*/ 379472 h 379472"/>
              <a:gd name="connsiteX0" fmla="*/ 45888 w 2359513"/>
              <a:gd name="connsiteY0" fmla="*/ 144016 h 288032"/>
              <a:gd name="connsiteX1" fmla="*/ 91775 w 2359513"/>
              <a:gd name="connsiteY1" fmla="*/ 0 h 288032"/>
              <a:gd name="connsiteX2" fmla="*/ 2248500 w 2359513"/>
              <a:gd name="connsiteY2" fmla="*/ 0 h 288032"/>
              <a:gd name="connsiteX3" fmla="*/ 2359513 w 2359513"/>
              <a:gd name="connsiteY3" fmla="*/ 278708 h 288032"/>
              <a:gd name="connsiteX4" fmla="*/ 0 w 2359513"/>
              <a:gd name="connsiteY4" fmla="*/ 288032 h 288032"/>
              <a:gd name="connsiteX0" fmla="*/ 0 w 2359513"/>
              <a:gd name="connsiteY0" fmla="*/ 288032 h 288032"/>
              <a:gd name="connsiteX1" fmla="*/ 91775 w 2359513"/>
              <a:gd name="connsiteY1" fmla="*/ 0 h 288032"/>
              <a:gd name="connsiteX2" fmla="*/ 2248500 w 2359513"/>
              <a:gd name="connsiteY2" fmla="*/ 0 h 288032"/>
              <a:gd name="connsiteX3" fmla="*/ 2359513 w 2359513"/>
              <a:gd name="connsiteY3" fmla="*/ 278708 h 288032"/>
              <a:gd name="connsiteX4" fmla="*/ 0 w 2359513"/>
              <a:gd name="connsiteY4" fmla="*/ 288032 h 288032"/>
              <a:gd name="connsiteX0" fmla="*/ 0 w 2359513"/>
              <a:gd name="connsiteY0" fmla="*/ 288032 h 288032"/>
              <a:gd name="connsiteX1" fmla="*/ 91776 w 2359513"/>
              <a:gd name="connsiteY1" fmla="*/ 0 h 288032"/>
              <a:gd name="connsiteX2" fmla="*/ 2248500 w 2359513"/>
              <a:gd name="connsiteY2" fmla="*/ 0 h 288032"/>
              <a:gd name="connsiteX3" fmla="*/ 2359513 w 2359513"/>
              <a:gd name="connsiteY3" fmla="*/ 278708 h 288032"/>
              <a:gd name="connsiteX4" fmla="*/ 0 w 2359513"/>
              <a:gd name="connsiteY4" fmla="*/ 288032 h 288032"/>
              <a:gd name="connsiteX0" fmla="*/ 0 w 2359513"/>
              <a:gd name="connsiteY0" fmla="*/ 288032 h 288032"/>
              <a:gd name="connsiteX1" fmla="*/ 112009 w 2359513"/>
              <a:gd name="connsiteY1" fmla="*/ 0 h 288032"/>
              <a:gd name="connsiteX2" fmla="*/ 2248500 w 2359513"/>
              <a:gd name="connsiteY2" fmla="*/ 0 h 288032"/>
              <a:gd name="connsiteX3" fmla="*/ 2359513 w 2359513"/>
              <a:gd name="connsiteY3" fmla="*/ 278708 h 288032"/>
              <a:gd name="connsiteX4" fmla="*/ 0 w 2359513"/>
              <a:gd name="connsiteY4" fmla="*/ 288032 h 288032"/>
              <a:gd name="connsiteX0" fmla="*/ 0 w 2359513"/>
              <a:gd name="connsiteY0" fmla="*/ 288032 h 288032"/>
              <a:gd name="connsiteX1" fmla="*/ 111013 w 2359513"/>
              <a:gd name="connsiteY1" fmla="*/ 0 h 288032"/>
              <a:gd name="connsiteX2" fmla="*/ 2248500 w 2359513"/>
              <a:gd name="connsiteY2" fmla="*/ 0 h 288032"/>
              <a:gd name="connsiteX3" fmla="*/ 2359513 w 2359513"/>
              <a:gd name="connsiteY3" fmla="*/ 278708 h 288032"/>
              <a:gd name="connsiteX4" fmla="*/ 0 w 2359513"/>
              <a:gd name="connsiteY4" fmla="*/ 288032 h 288032"/>
              <a:gd name="connsiteX0" fmla="*/ 0 w 2359513"/>
              <a:gd name="connsiteY0" fmla="*/ 295347 h 295347"/>
              <a:gd name="connsiteX1" fmla="*/ 97028 w 2359513"/>
              <a:gd name="connsiteY1" fmla="*/ 0 h 295347"/>
              <a:gd name="connsiteX2" fmla="*/ 2248500 w 2359513"/>
              <a:gd name="connsiteY2" fmla="*/ 7315 h 295347"/>
              <a:gd name="connsiteX3" fmla="*/ 2359513 w 2359513"/>
              <a:gd name="connsiteY3" fmla="*/ 286023 h 295347"/>
              <a:gd name="connsiteX4" fmla="*/ 0 w 2359513"/>
              <a:gd name="connsiteY4" fmla="*/ 295347 h 295347"/>
              <a:gd name="connsiteX0" fmla="*/ 30927 w 2390440"/>
              <a:gd name="connsiteY0" fmla="*/ 295347 h 295347"/>
              <a:gd name="connsiteX1" fmla="*/ 127955 w 2390440"/>
              <a:gd name="connsiteY1" fmla="*/ 0 h 295347"/>
              <a:gd name="connsiteX2" fmla="*/ 2279427 w 2390440"/>
              <a:gd name="connsiteY2" fmla="*/ 7315 h 295347"/>
              <a:gd name="connsiteX3" fmla="*/ 2390440 w 2390440"/>
              <a:gd name="connsiteY3" fmla="*/ 286023 h 295347"/>
              <a:gd name="connsiteX4" fmla="*/ 0 w 2390440"/>
              <a:gd name="connsiteY4" fmla="*/ 288958 h 29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0440" h="295347">
                <a:moveTo>
                  <a:pt x="30927" y="295347"/>
                </a:moveTo>
                <a:lnTo>
                  <a:pt x="127955" y="0"/>
                </a:lnTo>
                <a:lnTo>
                  <a:pt x="2279427" y="7315"/>
                </a:lnTo>
                <a:lnTo>
                  <a:pt x="2390440" y="286023"/>
                </a:lnTo>
                <a:lnTo>
                  <a:pt x="0" y="288958"/>
                </a:lnTo>
              </a:path>
            </a:pathLst>
          </a:custGeom>
          <a:solidFill>
            <a:schemeClr val="bg1">
              <a:lumMod val="65000"/>
            </a:schemeClr>
          </a:solidFill>
          <a:ln w="1905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8748464" y="2852936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</a:t>
            </a:r>
            <a:endParaRPr lang="el-GR" sz="2800" b="1" dirty="0"/>
          </a:p>
        </p:txBody>
      </p:sp>
      <p:sp>
        <p:nvSpPr>
          <p:cNvPr id="316" name="Rectangle 315"/>
          <p:cNvSpPr/>
          <p:nvPr/>
        </p:nvSpPr>
        <p:spPr>
          <a:xfrm>
            <a:off x="-468560" y="4221088"/>
            <a:ext cx="10585176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17" name="Rectangle 316"/>
          <p:cNvSpPr/>
          <p:nvPr/>
        </p:nvSpPr>
        <p:spPr>
          <a:xfrm>
            <a:off x="-468560" y="1052736"/>
            <a:ext cx="10585176" cy="70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8" name="TextBox 317"/>
          <p:cNvSpPr txBox="1"/>
          <p:nvPr/>
        </p:nvSpPr>
        <p:spPr>
          <a:xfrm>
            <a:off x="179512" y="4293096"/>
            <a:ext cx="8964488" cy="1728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 smtClean="0"/>
              <a:t>Το τετράπλευρο γρανάτης –σταυρόλιθος-</a:t>
            </a:r>
            <a:r>
              <a:rPr lang="el-GR" dirty="0" err="1" smtClean="0"/>
              <a:t>χλωρίτης</a:t>
            </a:r>
            <a:r>
              <a:rPr lang="el-GR" dirty="0" smtClean="0"/>
              <a:t>-</a:t>
            </a:r>
            <a:r>
              <a:rPr lang="el-GR" dirty="0" err="1" smtClean="0"/>
              <a:t>βιοτίτης</a:t>
            </a:r>
            <a:r>
              <a:rPr lang="el-GR" dirty="0" smtClean="0"/>
              <a:t> του AFM διαγράμματος της εικόνας 24 δείχνει τον προοδευτικό χαρακτήρα της συνεχούς αντίδρασης (15), μετά</a:t>
            </a:r>
            <a:r>
              <a:rPr lang="en-US" dirty="0" smtClean="0"/>
              <a:t> </a:t>
            </a:r>
            <a:r>
              <a:rPr lang="el-GR" dirty="0" smtClean="0"/>
              <a:t>την πραγματοποίηση της ασυνεχούς αντίδρασης (14) και την αύξηση του βαθμού μεταμόρφωσης. Α)</a:t>
            </a:r>
            <a:r>
              <a:rPr lang="en-US" dirty="0" smtClean="0"/>
              <a:t> </a:t>
            </a:r>
            <a:r>
              <a:rPr lang="el-GR" dirty="0" smtClean="0"/>
              <a:t>Στις συνθήκες της </a:t>
            </a:r>
            <a:r>
              <a:rPr lang="el-GR" dirty="0" err="1" smtClean="0"/>
              <a:t>ισοβάθμου</a:t>
            </a:r>
            <a:r>
              <a:rPr lang="el-GR" dirty="0" smtClean="0"/>
              <a:t> του σταυρόλιθου, λόγω της διάσπασης της συνδετικής γραμμής γρανάτης-</a:t>
            </a:r>
            <a:r>
              <a:rPr lang="en-US" dirty="0" smtClean="0"/>
              <a:t> </a:t>
            </a:r>
            <a:r>
              <a:rPr lang="el-GR" dirty="0" err="1" smtClean="0"/>
              <a:t>χλωρίτης</a:t>
            </a:r>
            <a:r>
              <a:rPr lang="el-GR" dirty="0" smtClean="0"/>
              <a:t> η σύσταση Υ χάνει τον  γρανάτη και αναπτύσσει σταυρόλιθο (ανήκει τώρα στο τρίγωνο σταυρόλιθος- </a:t>
            </a:r>
            <a:r>
              <a:rPr lang="el-GR" dirty="0" err="1" smtClean="0"/>
              <a:t>βιοτίτης</a:t>
            </a:r>
            <a:r>
              <a:rPr lang="el-GR" dirty="0" smtClean="0"/>
              <a:t>-</a:t>
            </a:r>
            <a:r>
              <a:rPr lang="el-GR" dirty="0" err="1" smtClean="0"/>
              <a:t>xλωρίτης</a:t>
            </a:r>
            <a:r>
              <a:rPr lang="el-GR" dirty="0" smtClean="0"/>
              <a:t> ). B) Με την συνεχή αντίδραση (15) ο περισσότερος πλούσιος σε </a:t>
            </a:r>
            <a:r>
              <a:rPr lang="el-GR" dirty="0" err="1" smtClean="0"/>
              <a:t>Fe</a:t>
            </a:r>
            <a:r>
              <a:rPr lang="el-GR" dirty="0" smtClean="0"/>
              <a:t> </a:t>
            </a:r>
            <a:r>
              <a:rPr lang="el-GR" dirty="0" err="1" smtClean="0"/>
              <a:t>χλωρίτης</a:t>
            </a:r>
            <a:r>
              <a:rPr lang="el-GR" dirty="0" smtClean="0"/>
              <a:t> καταστρέφεται και το τρίγωνο σταυρόλιθος-</a:t>
            </a:r>
            <a:r>
              <a:rPr lang="el-GR" dirty="0" err="1" smtClean="0"/>
              <a:t>βιοτίτης</a:t>
            </a:r>
            <a:r>
              <a:rPr lang="el-GR" dirty="0" smtClean="0"/>
              <a:t>-</a:t>
            </a:r>
            <a:r>
              <a:rPr lang="el-GR" dirty="0" err="1" smtClean="0"/>
              <a:t>χλωρίτης</a:t>
            </a:r>
            <a:r>
              <a:rPr lang="el-GR" dirty="0" smtClean="0"/>
              <a:t> μετακινείται προς τα δεξιά. C) Περαιτέρω μετακίνηση του τριγώνου αυτού προς τα δεξιά</a:t>
            </a:r>
            <a:r>
              <a:rPr lang="en-US" dirty="0" smtClean="0"/>
              <a:t> </a:t>
            </a:r>
            <a:r>
              <a:rPr lang="el-GR" dirty="0" smtClean="0"/>
              <a:t>λόγω της αντίδρασης (15),  έχει ως  αποτέλεσμα τα πετρώματα της σύστασης Υ να χάσουν τον </a:t>
            </a:r>
            <a:r>
              <a:rPr lang="el-GR" dirty="0" err="1" smtClean="0"/>
              <a:t>χλωρίτη</a:t>
            </a:r>
            <a:r>
              <a:rPr lang="el-GR" dirty="0" smtClean="0"/>
              <a:t> και να αναπτυχθεί σταυρόλιθος σε πετρώματα σύστασης Ζ.</a:t>
            </a:r>
          </a:p>
        </p:txBody>
      </p:sp>
      <p:sp>
        <p:nvSpPr>
          <p:cNvPr id="322" name="TextBox 8"/>
          <p:cNvSpPr txBox="1">
            <a:spLocks noChangeArrowheads="1"/>
          </p:cNvSpPr>
          <p:nvPr/>
        </p:nvSpPr>
        <p:spPr bwMode="auto">
          <a:xfrm>
            <a:off x="971600" y="5877272"/>
            <a:ext cx="6779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el-GR" sz="2000" dirty="0"/>
              <a:t>Σε συνθήκες ανώτερες της </a:t>
            </a:r>
            <a:r>
              <a:rPr lang="el-GR" sz="2000" dirty="0" err="1"/>
              <a:t>ισοβάθμου</a:t>
            </a:r>
            <a:r>
              <a:rPr lang="el-GR" sz="2000" dirty="0"/>
              <a:t> σταυρόλιθος-</a:t>
            </a:r>
            <a:r>
              <a:rPr lang="el-GR" sz="2000" dirty="0" err="1"/>
              <a:t>βιοτίτης:</a:t>
            </a:r>
            <a:endParaRPr lang="el-GR" sz="2000" dirty="0"/>
          </a:p>
        </p:txBody>
      </p:sp>
      <p:sp>
        <p:nvSpPr>
          <p:cNvPr id="323" name="7 - Ορθογώνιο"/>
          <p:cNvSpPr/>
          <p:nvPr/>
        </p:nvSpPr>
        <p:spPr>
          <a:xfrm>
            <a:off x="1036297" y="6222320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err="1" smtClean="0"/>
              <a:t>Χλωρίτης</a:t>
            </a:r>
            <a:r>
              <a:rPr lang="el-GR" i="1" dirty="0" smtClean="0"/>
              <a:t> + μοσχοβίτης ↔ σταυρόλιθος + </a:t>
            </a:r>
            <a:r>
              <a:rPr lang="el-GR" i="1" dirty="0" err="1" smtClean="0"/>
              <a:t>βιοτίτης</a:t>
            </a:r>
            <a:r>
              <a:rPr lang="el-GR" i="1" dirty="0" smtClean="0"/>
              <a:t> + χαλαζίας + </a:t>
            </a:r>
            <a:r>
              <a:rPr lang="en-US" i="1" dirty="0" smtClean="0"/>
              <a:t>H</a:t>
            </a:r>
            <a:r>
              <a:rPr lang="en-US" i="1" baseline="-25000" dirty="0" smtClean="0"/>
              <a:t>2</a:t>
            </a:r>
            <a:r>
              <a:rPr lang="en-US" i="1" dirty="0" smtClean="0"/>
              <a:t>O</a:t>
            </a:r>
            <a:r>
              <a:rPr lang="el-GR" i="1" dirty="0" smtClean="0"/>
              <a:t> </a:t>
            </a:r>
            <a:r>
              <a:rPr lang="en-US" i="1" dirty="0" smtClean="0"/>
              <a:t>(</a:t>
            </a:r>
            <a:r>
              <a:rPr lang="en-US" dirty="0" smtClean="0"/>
              <a:t>15)</a:t>
            </a:r>
            <a:endParaRPr lang="el-GR" dirty="0"/>
          </a:p>
        </p:txBody>
      </p:sp>
      <p:cxnSp>
        <p:nvCxnSpPr>
          <p:cNvPr id="334" name="Straight Connector 333"/>
          <p:cNvCxnSpPr/>
          <p:nvPr/>
        </p:nvCxnSpPr>
        <p:spPr>
          <a:xfrm>
            <a:off x="647700" y="1751162"/>
            <a:ext cx="95996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-396552" y="4221088"/>
            <a:ext cx="10585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Rectangle 352"/>
          <p:cNvSpPr/>
          <p:nvPr/>
        </p:nvSpPr>
        <p:spPr>
          <a:xfrm>
            <a:off x="8532440" y="1757547"/>
            <a:ext cx="792088" cy="24641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               </a:t>
            </a:r>
            <a:endParaRPr lang="el-GR" dirty="0"/>
          </a:p>
        </p:txBody>
      </p:sp>
      <p:cxnSp>
        <p:nvCxnSpPr>
          <p:cNvPr id="354" name="Straight Connector 353"/>
          <p:cNvCxnSpPr/>
          <p:nvPr/>
        </p:nvCxnSpPr>
        <p:spPr>
          <a:xfrm>
            <a:off x="8535467" y="1757362"/>
            <a:ext cx="7920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8535467" y="4218409"/>
            <a:ext cx="7920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Rectangle 337"/>
          <p:cNvSpPr/>
          <p:nvPr/>
        </p:nvSpPr>
        <p:spPr>
          <a:xfrm>
            <a:off x="-900608" y="1757547"/>
            <a:ext cx="1548680" cy="250055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                                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Η ζώνη του σταυρόλιθου</a:t>
            </a:r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l-GR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340768"/>
            <a:ext cx="8229600" cy="4741987"/>
          </a:xfrm>
        </p:spPr>
        <p:txBody>
          <a:bodyPr>
            <a:normAutofit fontScale="77500" lnSpcReduction="20000"/>
          </a:bodyPr>
          <a:lstStyle/>
          <a:p>
            <a:pPr marL="627063" indent="-531813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l-GR" dirty="0" smtClean="0">
                <a:cs typeface="Arial" pitchFamily="34" charset="0"/>
              </a:rPr>
              <a:t>Είναι λοιπόν φανερό ότι:</a:t>
            </a:r>
          </a:p>
          <a:p>
            <a:pPr marL="447675" indent="-352425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dirty="0" smtClean="0">
                <a:cs typeface="Arial" pitchFamily="34" charset="0"/>
              </a:rPr>
              <a:t>δεν είναι μόνο οι </a:t>
            </a:r>
            <a:r>
              <a:rPr lang="el-GR" b="1" dirty="0" smtClean="0">
                <a:cs typeface="Arial" pitchFamily="34" charset="0"/>
              </a:rPr>
              <a:t>ασυνεχείς αντιδράσεις </a:t>
            </a:r>
            <a:r>
              <a:rPr lang="el-GR" dirty="0" smtClean="0">
                <a:cs typeface="Arial" pitchFamily="34" charset="0"/>
              </a:rPr>
              <a:t>αυτές που μπορούν να δημιουργήσουν ένα ορυκτό σε ένα πέτρωμα, αλλά και ότι οι </a:t>
            </a:r>
            <a:r>
              <a:rPr lang="el-GR" b="1" dirty="0" smtClean="0">
                <a:cs typeface="Arial" pitchFamily="34" charset="0"/>
              </a:rPr>
              <a:t>συνεχείς αντιδράσεις </a:t>
            </a:r>
            <a:r>
              <a:rPr lang="el-GR" dirty="0" smtClean="0">
                <a:cs typeface="Arial" pitchFamily="34" charset="0"/>
              </a:rPr>
              <a:t>μπορούν να προκαλέσουν την εμφάνιση ενός ορυκτού σε πετρώματα κατάλληλης σύστασης, σε συνθήκες ανώτερες απ’ αυτές που συμβαίνει η αντίστοιχη ασυνεχής αντίδραση</a:t>
            </a:r>
          </a:p>
          <a:p>
            <a:pPr marL="447675" indent="-352425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dirty="0" smtClean="0">
                <a:cs typeface="Arial" pitchFamily="34" charset="0"/>
              </a:rPr>
              <a:t>τα ορυκτά-δείκτες του βαθμού μεταμόρφωσης δεν αναπτύσσονται σε όλα τα πετρώματα στις ίδιες συνθήκες</a:t>
            </a:r>
          </a:p>
          <a:p>
            <a:pPr marL="447675" indent="-352425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dirty="0" smtClean="0">
                <a:cs typeface="Arial" pitchFamily="34" charset="0"/>
              </a:rPr>
              <a:t>Αν ένα πέτρωμα έχει π.χ. δημιουργήσει </a:t>
            </a:r>
            <a:r>
              <a:rPr lang="en-US" dirty="0" smtClean="0">
                <a:cs typeface="Arial" pitchFamily="34" charset="0"/>
              </a:rPr>
              <a:t>St </a:t>
            </a:r>
            <a:r>
              <a:rPr lang="el-GR" dirty="0" smtClean="0">
                <a:cs typeface="Arial" pitchFamily="34" charset="0"/>
              </a:rPr>
              <a:t>τότε θα πρέπει να υποθέσουμε ότι και το γειτονικό του πέτρωμα θα έχει μεταμορφωθεί στις ίδιες συνθήκες, έστω κι αν δεν εμφανίζει </a:t>
            </a:r>
            <a:r>
              <a:rPr lang="en-US" dirty="0" smtClean="0">
                <a:cs typeface="Arial" pitchFamily="34" charset="0"/>
              </a:rPr>
              <a:t>St</a:t>
            </a:r>
            <a:endParaRPr lang="el-GR" dirty="0" smtClean="0">
              <a:cs typeface="Arial" pitchFamily="34" charset="0"/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pPr defTabSz="1300163"/>
            <a:r>
              <a:rPr lang="el-GR" sz="4000" dirty="0" smtClean="0">
                <a:latin typeface="+mn-lt"/>
                <a:cs typeface="Arial" pitchFamily="34" charset="0"/>
                <a:sym typeface="Arial" pitchFamily="34" charset="0"/>
              </a:rPr>
              <a:t>Η ζώνη του </a:t>
            </a:r>
            <a:r>
              <a:rPr lang="el-GR" sz="4000" dirty="0" err="1" smtClean="0">
                <a:latin typeface="+mn-lt"/>
                <a:cs typeface="Arial" pitchFamily="34" charset="0"/>
                <a:sym typeface="Arial" pitchFamily="34" charset="0"/>
              </a:rPr>
              <a:t>κυανίτη</a:t>
            </a:r>
            <a:r>
              <a:rPr lang="el-GR" sz="4000" dirty="0" smtClean="0">
                <a:latin typeface="+mn-lt"/>
                <a:cs typeface="Arial" pitchFamily="34" charset="0"/>
                <a:sym typeface="Arial" pitchFamily="34" charset="0"/>
              </a:rPr>
              <a:t> </a:t>
            </a:r>
            <a:r>
              <a:rPr lang="el-GR" sz="4000" dirty="0" smtClean="0">
                <a:cs typeface="Arial" pitchFamily="34" charset="0"/>
                <a:sym typeface="Arial" pitchFamily="34" charset="0"/>
              </a:rPr>
              <a:t>(+ </a:t>
            </a:r>
            <a:r>
              <a:rPr lang="el-GR" sz="4000" dirty="0" err="1" smtClean="0">
                <a:cs typeface="Arial" pitchFamily="34" charset="0"/>
                <a:sym typeface="Arial" pitchFamily="34" charset="0"/>
              </a:rPr>
              <a:t>βιοτίτης</a:t>
            </a:r>
            <a:r>
              <a:rPr lang="el-GR" sz="4000" dirty="0" smtClean="0">
                <a:cs typeface="Arial" pitchFamily="34" charset="0"/>
                <a:sym typeface="Arial" pitchFamily="34" charset="0"/>
              </a:rPr>
              <a:t>)</a:t>
            </a:r>
            <a:endParaRPr lang="el-GR" sz="4000" dirty="0"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714612" y="55721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49" name="Rectangle 148"/>
          <p:cNvSpPr/>
          <p:nvPr/>
        </p:nvSpPr>
        <p:spPr>
          <a:xfrm>
            <a:off x="395536" y="1196752"/>
            <a:ext cx="3168352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dirty="0" smtClean="0"/>
              <a:t>AFM διάγραμμα για την ζώνη του </a:t>
            </a:r>
            <a:r>
              <a:rPr lang="el-GR" dirty="0" err="1" smtClean="0"/>
              <a:t>κυανίτη</a:t>
            </a:r>
            <a:r>
              <a:rPr lang="el-GR" dirty="0" smtClean="0"/>
              <a:t> (</a:t>
            </a:r>
            <a:r>
              <a:rPr lang="el-GR" dirty="0" err="1" smtClean="0"/>
              <a:t>αμφιβολιτική</a:t>
            </a:r>
            <a:r>
              <a:rPr lang="el-GR" dirty="0" smtClean="0"/>
              <a:t> φάση) που δείχνει την διάσπαση της συνδετικής γραμμής </a:t>
            </a:r>
            <a:r>
              <a:rPr lang="el-GR" dirty="0" err="1" smtClean="0"/>
              <a:t>χλωρίτης</a:t>
            </a:r>
            <a:r>
              <a:rPr lang="el-GR" dirty="0" smtClean="0"/>
              <a:t>-σταυρόλιθος και την αντικατάσταση της, από την </a:t>
            </a:r>
            <a:r>
              <a:rPr lang="el-GR" dirty="0" err="1" smtClean="0"/>
              <a:t>κυανίτης</a:t>
            </a:r>
            <a:r>
              <a:rPr lang="el-GR" dirty="0" smtClean="0"/>
              <a:t> - </a:t>
            </a:r>
            <a:r>
              <a:rPr lang="el-GR" dirty="0" err="1" smtClean="0"/>
              <a:t>βιοτίτης</a:t>
            </a:r>
            <a:r>
              <a:rPr lang="el-GR" dirty="0" smtClean="0"/>
              <a:t> λόγω της ασυνεχούς αντίδρασης (16). Η αντίδραση αυτή επιτρέπει τον σχηματισμό του </a:t>
            </a:r>
            <a:r>
              <a:rPr lang="el-GR" dirty="0" err="1" smtClean="0"/>
              <a:t>καυνίτη</a:t>
            </a:r>
            <a:r>
              <a:rPr lang="el-GR" dirty="0" smtClean="0"/>
              <a:t> σε μεγαλύτερο εύρος χημικών συστάσεων </a:t>
            </a:r>
            <a:r>
              <a:rPr lang="el-GR" dirty="0" err="1" smtClean="0"/>
              <a:t>πηλιτικών</a:t>
            </a:r>
            <a:r>
              <a:rPr lang="el-GR" dirty="0" smtClean="0"/>
              <a:t> πετρωμάτων. </a:t>
            </a:r>
          </a:p>
        </p:txBody>
      </p:sp>
      <p:grpSp>
        <p:nvGrpSpPr>
          <p:cNvPr id="111" name="Group 110" descr="Εικόνα 21: Διάγραμμα AFM για τη ζώνη του κυανίτη"/>
          <p:cNvGrpSpPr/>
          <p:nvPr/>
        </p:nvGrpSpPr>
        <p:grpSpPr>
          <a:xfrm>
            <a:off x="3554840" y="980728"/>
            <a:ext cx="4608512" cy="4398211"/>
            <a:chOff x="3554840" y="980728"/>
            <a:chExt cx="4608512" cy="4398211"/>
          </a:xfrm>
        </p:grpSpPr>
        <p:sp>
          <p:nvSpPr>
            <p:cNvPr id="92" name="Freeform 91"/>
            <p:cNvSpPr/>
            <p:nvPr/>
          </p:nvSpPr>
          <p:spPr bwMode="auto">
            <a:xfrm>
              <a:off x="5315087" y="2428750"/>
              <a:ext cx="690350" cy="1319121"/>
            </a:xfrm>
            <a:custGeom>
              <a:avLst/>
              <a:gdLst>
                <a:gd name="connsiteX0" fmla="*/ 279780 w 750627"/>
                <a:gd name="connsiteY0" fmla="*/ 0 h 1262418"/>
                <a:gd name="connsiteX1" fmla="*/ 177421 w 750627"/>
                <a:gd name="connsiteY1" fmla="*/ 27296 h 1262418"/>
                <a:gd name="connsiteX2" fmla="*/ 129654 w 750627"/>
                <a:gd name="connsiteY2" fmla="*/ 102358 h 1262418"/>
                <a:gd name="connsiteX3" fmla="*/ 75063 w 750627"/>
                <a:gd name="connsiteY3" fmla="*/ 197893 h 1262418"/>
                <a:gd name="connsiteX4" fmla="*/ 0 w 750627"/>
                <a:gd name="connsiteY4" fmla="*/ 388961 h 1262418"/>
                <a:gd name="connsiteX5" fmla="*/ 13648 w 750627"/>
                <a:gd name="connsiteY5" fmla="*/ 655093 h 1262418"/>
                <a:gd name="connsiteX6" fmla="*/ 54592 w 750627"/>
                <a:gd name="connsiteY6" fmla="*/ 784746 h 1262418"/>
                <a:gd name="connsiteX7" fmla="*/ 75063 w 750627"/>
                <a:gd name="connsiteY7" fmla="*/ 968991 h 1262418"/>
                <a:gd name="connsiteX8" fmla="*/ 102359 w 750627"/>
                <a:gd name="connsiteY8" fmla="*/ 1044054 h 1262418"/>
                <a:gd name="connsiteX9" fmla="*/ 184245 w 750627"/>
                <a:gd name="connsiteY9" fmla="*/ 1180532 h 1262418"/>
                <a:gd name="connsiteX10" fmla="*/ 307075 w 750627"/>
                <a:gd name="connsiteY10" fmla="*/ 1228299 h 1262418"/>
                <a:gd name="connsiteX11" fmla="*/ 464024 w 750627"/>
                <a:gd name="connsiteY11" fmla="*/ 1262418 h 1262418"/>
                <a:gd name="connsiteX12" fmla="*/ 586854 w 750627"/>
                <a:gd name="connsiteY12" fmla="*/ 1241946 h 1262418"/>
                <a:gd name="connsiteX13" fmla="*/ 668741 w 750627"/>
                <a:gd name="connsiteY13" fmla="*/ 1125941 h 1262418"/>
                <a:gd name="connsiteX14" fmla="*/ 736980 w 750627"/>
                <a:gd name="connsiteY14" fmla="*/ 1030406 h 1262418"/>
                <a:gd name="connsiteX15" fmla="*/ 750627 w 750627"/>
                <a:gd name="connsiteY15" fmla="*/ 893929 h 1262418"/>
                <a:gd name="connsiteX16" fmla="*/ 750627 w 750627"/>
                <a:gd name="connsiteY16" fmla="*/ 723332 h 1262418"/>
                <a:gd name="connsiteX17" fmla="*/ 661917 w 750627"/>
                <a:gd name="connsiteY17" fmla="*/ 586854 h 1262418"/>
                <a:gd name="connsiteX18" fmla="*/ 641445 w 750627"/>
                <a:gd name="connsiteY18" fmla="*/ 498143 h 1262418"/>
                <a:gd name="connsiteX19" fmla="*/ 607326 w 750627"/>
                <a:gd name="connsiteY19" fmla="*/ 368490 h 1262418"/>
                <a:gd name="connsiteX20" fmla="*/ 491320 w 750627"/>
                <a:gd name="connsiteY20" fmla="*/ 211541 h 1262418"/>
                <a:gd name="connsiteX21" fmla="*/ 436729 w 750627"/>
                <a:gd name="connsiteY21" fmla="*/ 109182 h 1262418"/>
                <a:gd name="connsiteX22" fmla="*/ 388962 w 750627"/>
                <a:gd name="connsiteY22" fmla="*/ 40943 h 1262418"/>
                <a:gd name="connsiteX23" fmla="*/ 279780 w 750627"/>
                <a:gd name="connsiteY23" fmla="*/ 0 h 1262418"/>
                <a:gd name="connsiteX0" fmla="*/ 279780 w 765412"/>
                <a:gd name="connsiteY0" fmla="*/ 0 h 1262418"/>
                <a:gd name="connsiteX1" fmla="*/ 177421 w 765412"/>
                <a:gd name="connsiteY1" fmla="*/ 27296 h 1262418"/>
                <a:gd name="connsiteX2" fmla="*/ 129654 w 765412"/>
                <a:gd name="connsiteY2" fmla="*/ 102358 h 1262418"/>
                <a:gd name="connsiteX3" fmla="*/ 75063 w 765412"/>
                <a:gd name="connsiteY3" fmla="*/ 197893 h 1262418"/>
                <a:gd name="connsiteX4" fmla="*/ 0 w 765412"/>
                <a:gd name="connsiteY4" fmla="*/ 388961 h 1262418"/>
                <a:gd name="connsiteX5" fmla="*/ 13648 w 765412"/>
                <a:gd name="connsiteY5" fmla="*/ 655093 h 1262418"/>
                <a:gd name="connsiteX6" fmla="*/ 54592 w 765412"/>
                <a:gd name="connsiteY6" fmla="*/ 784746 h 1262418"/>
                <a:gd name="connsiteX7" fmla="*/ 75063 w 765412"/>
                <a:gd name="connsiteY7" fmla="*/ 968991 h 1262418"/>
                <a:gd name="connsiteX8" fmla="*/ 102359 w 765412"/>
                <a:gd name="connsiteY8" fmla="*/ 1044054 h 1262418"/>
                <a:gd name="connsiteX9" fmla="*/ 184245 w 765412"/>
                <a:gd name="connsiteY9" fmla="*/ 1180532 h 1262418"/>
                <a:gd name="connsiteX10" fmla="*/ 307075 w 765412"/>
                <a:gd name="connsiteY10" fmla="*/ 1228299 h 1262418"/>
                <a:gd name="connsiteX11" fmla="*/ 464024 w 765412"/>
                <a:gd name="connsiteY11" fmla="*/ 1262418 h 1262418"/>
                <a:gd name="connsiteX12" fmla="*/ 586854 w 765412"/>
                <a:gd name="connsiteY12" fmla="*/ 1241946 h 1262418"/>
                <a:gd name="connsiteX13" fmla="*/ 668741 w 765412"/>
                <a:gd name="connsiteY13" fmla="*/ 1125941 h 1262418"/>
                <a:gd name="connsiteX14" fmla="*/ 736980 w 765412"/>
                <a:gd name="connsiteY14" fmla="*/ 1030406 h 1262418"/>
                <a:gd name="connsiteX15" fmla="*/ 750627 w 765412"/>
                <a:gd name="connsiteY15" fmla="*/ 893929 h 1262418"/>
                <a:gd name="connsiteX16" fmla="*/ 750627 w 765412"/>
                <a:gd name="connsiteY16" fmla="*/ 723332 h 1262418"/>
                <a:gd name="connsiteX17" fmla="*/ 661917 w 765412"/>
                <a:gd name="connsiteY17" fmla="*/ 586854 h 1262418"/>
                <a:gd name="connsiteX18" fmla="*/ 641445 w 765412"/>
                <a:gd name="connsiteY18" fmla="*/ 498143 h 1262418"/>
                <a:gd name="connsiteX19" fmla="*/ 607326 w 765412"/>
                <a:gd name="connsiteY19" fmla="*/ 368490 h 1262418"/>
                <a:gd name="connsiteX20" fmla="*/ 491320 w 765412"/>
                <a:gd name="connsiteY20" fmla="*/ 211541 h 1262418"/>
                <a:gd name="connsiteX21" fmla="*/ 436729 w 765412"/>
                <a:gd name="connsiteY21" fmla="*/ 109182 h 1262418"/>
                <a:gd name="connsiteX22" fmla="*/ 388962 w 765412"/>
                <a:gd name="connsiteY22" fmla="*/ 40943 h 1262418"/>
                <a:gd name="connsiteX23" fmla="*/ 279780 w 765412"/>
                <a:gd name="connsiteY23" fmla="*/ 0 h 1262418"/>
                <a:gd name="connsiteX0" fmla="*/ 279780 w 764581"/>
                <a:gd name="connsiteY0" fmla="*/ 0 h 1262418"/>
                <a:gd name="connsiteX1" fmla="*/ 177421 w 764581"/>
                <a:gd name="connsiteY1" fmla="*/ 27296 h 1262418"/>
                <a:gd name="connsiteX2" fmla="*/ 129654 w 764581"/>
                <a:gd name="connsiteY2" fmla="*/ 102358 h 1262418"/>
                <a:gd name="connsiteX3" fmla="*/ 75063 w 764581"/>
                <a:gd name="connsiteY3" fmla="*/ 197893 h 1262418"/>
                <a:gd name="connsiteX4" fmla="*/ 0 w 764581"/>
                <a:gd name="connsiteY4" fmla="*/ 388961 h 1262418"/>
                <a:gd name="connsiteX5" fmla="*/ 13648 w 764581"/>
                <a:gd name="connsiteY5" fmla="*/ 655093 h 1262418"/>
                <a:gd name="connsiteX6" fmla="*/ 54592 w 764581"/>
                <a:gd name="connsiteY6" fmla="*/ 784746 h 1262418"/>
                <a:gd name="connsiteX7" fmla="*/ 75063 w 764581"/>
                <a:gd name="connsiteY7" fmla="*/ 968991 h 1262418"/>
                <a:gd name="connsiteX8" fmla="*/ 102359 w 764581"/>
                <a:gd name="connsiteY8" fmla="*/ 1044054 h 1262418"/>
                <a:gd name="connsiteX9" fmla="*/ 184245 w 764581"/>
                <a:gd name="connsiteY9" fmla="*/ 1180532 h 1262418"/>
                <a:gd name="connsiteX10" fmla="*/ 307075 w 764581"/>
                <a:gd name="connsiteY10" fmla="*/ 1228299 h 1262418"/>
                <a:gd name="connsiteX11" fmla="*/ 464024 w 764581"/>
                <a:gd name="connsiteY11" fmla="*/ 1262418 h 1262418"/>
                <a:gd name="connsiteX12" fmla="*/ 586854 w 764581"/>
                <a:gd name="connsiteY12" fmla="*/ 1241946 h 1262418"/>
                <a:gd name="connsiteX13" fmla="*/ 668741 w 764581"/>
                <a:gd name="connsiteY13" fmla="*/ 1125941 h 1262418"/>
                <a:gd name="connsiteX14" fmla="*/ 736980 w 764581"/>
                <a:gd name="connsiteY14" fmla="*/ 1030406 h 1262418"/>
                <a:gd name="connsiteX15" fmla="*/ 750627 w 764581"/>
                <a:gd name="connsiteY15" fmla="*/ 893929 h 1262418"/>
                <a:gd name="connsiteX16" fmla="*/ 749796 w 764581"/>
                <a:gd name="connsiteY16" fmla="*/ 781954 h 1262418"/>
                <a:gd name="connsiteX17" fmla="*/ 661917 w 764581"/>
                <a:gd name="connsiteY17" fmla="*/ 586854 h 1262418"/>
                <a:gd name="connsiteX18" fmla="*/ 641445 w 764581"/>
                <a:gd name="connsiteY18" fmla="*/ 498143 h 1262418"/>
                <a:gd name="connsiteX19" fmla="*/ 607326 w 764581"/>
                <a:gd name="connsiteY19" fmla="*/ 368490 h 1262418"/>
                <a:gd name="connsiteX20" fmla="*/ 491320 w 764581"/>
                <a:gd name="connsiteY20" fmla="*/ 211541 h 1262418"/>
                <a:gd name="connsiteX21" fmla="*/ 436729 w 764581"/>
                <a:gd name="connsiteY21" fmla="*/ 109182 h 1262418"/>
                <a:gd name="connsiteX22" fmla="*/ 388962 w 764581"/>
                <a:gd name="connsiteY22" fmla="*/ 40943 h 1262418"/>
                <a:gd name="connsiteX23" fmla="*/ 279780 w 76458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5781 w 752901"/>
                <a:gd name="connsiteY19" fmla="*/ 421914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85299 w 763137"/>
                <a:gd name="connsiteY6" fmla="*/ 971265 h 1266966"/>
                <a:gd name="connsiteX7" fmla="*/ 112595 w 763137"/>
                <a:gd name="connsiteY7" fmla="*/ 1046328 h 1266966"/>
                <a:gd name="connsiteX8" fmla="*/ 194481 w 763137"/>
                <a:gd name="connsiteY8" fmla="*/ 1182806 h 1266966"/>
                <a:gd name="connsiteX9" fmla="*/ 317311 w 763137"/>
                <a:gd name="connsiteY9" fmla="*/ 1230573 h 1266966"/>
                <a:gd name="connsiteX10" fmla="*/ 474260 w 763137"/>
                <a:gd name="connsiteY10" fmla="*/ 1264692 h 1266966"/>
                <a:gd name="connsiteX11" fmla="*/ 597090 w 763137"/>
                <a:gd name="connsiteY11" fmla="*/ 1244220 h 1266966"/>
                <a:gd name="connsiteX12" fmla="*/ 678977 w 763137"/>
                <a:gd name="connsiteY12" fmla="*/ 1128215 h 1266966"/>
                <a:gd name="connsiteX13" fmla="*/ 747216 w 763137"/>
                <a:gd name="connsiteY13" fmla="*/ 1032680 h 1266966"/>
                <a:gd name="connsiteX14" fmla="*/ 760863 w 763137"/>
                <a:gd name="connsiteY14" fmla="*/ 896203 h 1266966"/>
                <a:gd name="connsiteX15" fmla="*/ 760032 w 763137"/>
                <a:gd name="connsiteY15" fmla="*/ 784228 h 1266966"/>
                <a:gd name="connsiteX16" fmla="*/ 672153 w 763137"/>
                <a:gd name="connsiteY16" fmla="*/ 589128 h 1266966"/>
                <a:gd name="connsiteX17" fmla="*/ 651681 w 763137"/>
                <a:gd name="connsiteY17" fmla="*/ 500417 h 1266966"/>
                <a:gd name="connsiteX18" fmla="*/ 616017 w 763137"/>
                <a:gd name="connsiteY18" fmla="*/ 424188 h 1266966"/>
                <a:gd name="connsiteX19" fmla="*/ 501556 w 763137"/>
                <a:gd name="connsiteY19" fmla="*/ 213815 h 1266966"/>
                <a:gd name="connsiteX20" fmla="*/ 446965 w 763137"/>
                <a:gd name="connsiteY20" fmla="*/ 111456 h 1266966"/>
                <a:gd name="connsiteX21" fmla="*/ 399198 w 763137"/>
                <a:gd name="connsiteY21" fmla="*/ 43217 h 1266966"/>
                <a:gd name="connsiteX22" fmla="*/ 290016 w 763137"/>
                <a:gd name="connsiteY22" fmla="*/ 2274 h 1266966"/>
                <a:gd name="connsiteX0" fmla="*/ 290016 w 763137"/>
                <a:gd name="connsiteY0" fmla="*/ 2274 h 1282889"/>
                <a:gd name="connsiteX1" fmla="*/ 187657 w 763137"/>
                <a:gd name="connsiteY1" fmla="*/ 29570 h 1282889"/>
                <a:gd name="connsiteX2" fmla="*/ 139890 w 763137"/>
                <a:gd name="connsiteY2" fmla="*/ 104632 h 1282889"/>
                <a:gd name="connsiteX3" fmla="*/ 85299 w 763137"/>
                <a:gd name="connsiteY3" fmla="*/ 200167 h 1282889"/>
                <a:gd name="connsiteX4" fmla="*/ 10236 w 763137"/>
                <a:gd name="connsiteY4" fmla="*/ 391235 h 1282889"/>
                <a:gd name="connsiteX5" fmla="*/ 23884 w 763137"/>
                <a:gd name="connsiteY5" fmla="*/ 657367 h 1282889"/>
                <a:gd name="connsiteX6" fmla="*/ 85299 w 763137"/>
                <a:gd name="connsiteY6" fmla="*/ 971265 h 1282889"/>
                <a:gd name="connsiteX7" fmla="*/ 112595 w 763137"/>
                <a:gd name="connsiteY7" fmla="*/ 1046328 h 1282889"/>
                <a:gd name="connsiteX8" fmla="*/ 194481 w 763137"/>
                <a:gd name="connsiteY8" fmla="*/ 1182806 h 1282889"/>
                <a:gd name="connsiteX9" fmla="*/ 317311 w 763137"/>
                <a:gd name="connsiteY9" fmla="*/ 1230573 h 1282889"/>
                <a:gd name="connsiteX10" fmla="*/ 474260 w 763137"/>
                <a:gd name="connsiteY10" fmla="*/ 1264692 h 1282889"/>
                <a:gd name="connsiteX11" fmla="*/ 597090 w 763137"/>
                <a:gd name="connsiteY11" fmla="*/ 1244220 h 1282889"/>
                <a:gd name="connsiteX12" fmla="*/ 747216 w 763137"/>
                <a:gd name="connsiteY12" fmla="*/ 1032680 h 1282889"/>
                <a:gd name="connsiteX13" fmla="*/ 760863 w 763137"/>
                <a:gd name="connsiteY13" fmla="*/ 896203 h 1282889"/>
                <a:gd name="connsiteX14" fmla="*/ 760032 w 763137"/>
                <a:gd name="connsiteY14" fmla="*/ 784228 h 1282889"/>
                <a:gd name="connsiteX15" fmla="*/ 672153 w 763137"/>
                <a:gd name="connsiteY15" fmla="*/ 589128 h 1282889"/>
                <a:gd name="connsiteX16" fmla="*/ 651681 w 763137"/>
                <a:gd name="connsiteY16" fmla="*/ 500417 h 1282889"/>
                <a:gd name="connsiteX17" fmla="*/ 616017 w 763137"/>
                <a:gd name="connsiteY17" fmla="*/ 424188 h 1282889"/>
                <a:gd name="connsiteX18" fmla="*/ 501556 w 763137"/>
                <a:gd name="connsiteY18" fmla="*/ 213815 h 1282889"/>
                <a:gd name="connsiteX19" fmla="*/ 446965 w 763137"/>
                <a:gd name="connsiteY19" fmla="*/ 111456 h 1282889"/>
                <a:gd name="connsiteX20" fmla="*/ 399198 w 763137"/>
                <a:gd name="connsiteY20" fmla="*/ 43217 h 1282889"/>
                <a:gd name="connsiteX21" fmla="*/ 290016 w 763137"/>
                <a:gd name="connsiteY21" fmla="*/ 2274 h 1282889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317311 w 763137"/>
                <a:gd name="connsiteY9" fmla="*/ 1230573 h 1297674"/>
                <a:gd name="connsiteX10" fmla="*/ 474260 w 763137"/>
                <a:gd name="connsiteY10" fmla="*/ 1264692 h 1297674"/>
                <a:gd name="connsiteX11" fmla="*/ 747216 w 763137"/>
                <a:gd name="connsiteY11" fmla="*/ 1032680 h 1297674"/>
                <a:gd name="connsiteX12" fmla="*/ 760863 w 763137"/>
                <a:gd name="connsiteY12" fmla="*/ 896203 h 1297674"/>
                <a:gd name="connsiteX13" fmla="*/ 760032 w 763137"/>
                <a:gd name="connsiteY13" fmla="*/ 784228 h 1297674"/>
                <a:gd name="connsiteX14" fmla="*/ 672153 w 763137"/>
                <a:gd name="connsiteY14" fmla="*/ 589128 h 1297674"/>
                <a:gd name="connsiteX15" fmla="*/ 651681 w 763137"/>
                <a:gd name="connsiteY15" fmla="*/ 500417 h 1297674"/>
                <a:gd name="connsiteX16" fmla="*/ 616017 w 763137"/>
                <a:gd name="connsiteY16" fmla="*/ 424188 h 1297674"/>
                <a:gd name="connsiteX17" fmla="*/ 501556 w 763137"/>
                <a:gd name="connsiteY17" fmla="*/ 213815 h 1297674"/>
                <a:gd name="connsiteX18" fmla="*/ 446965 w 763137"/>
                <a:gd name="connsiteY18" fmla="*/ 111456 h 1297674"/>
                <a:gd name="connsiteX19" fmla="*/ 399198 w 763137"/>
                <a:gd name="connsiteY19" fmla="*/ 43217 h 1297674"/>
                <a:gd name="connsiteX20" fmla="*/ 290016 w 763137"/>
                <a:gd name="connsiteY20" fmla="*/ 2274 h 1297674"/>
                <a:gd name="connsiteX0" fmla="*/ 290016 w 763137"/>
                <a:gd name="connsiteY0" fmla="*/ 2274 h 1289713"/>
                <a:gd name="connsiteX1" fmla="*/ 187657 w 763137"/>
                <a:gd name="connsiteY1" fmla="*/ 29570 h 1289713"/>
                <a:gd name="connsiteX2" fmla="*/ 139890 w 763137"/>
                <a:gd name="connsiteY2" fmla="*/ 104632 h 1289713"/>
                <a:gd name="connsiteX3" fmla="*/ 85299 w 763137"/>
                <a:gd name="connsiteY3" fmla="*/ 200167 h 1289713"/>
                <a:gd name="connsiteX4" fmla="*/ 10236 w 763137"/>
                <a:gd name="connsiteY4" fmla="*/ 391235 h 1289713"/>
                <a:gd name="connsiteX5" fmla="*/ 23884 w 763137"/>
                <a:gd name="connsiteY5" fmla="*/ 657367 h 1289713"/>
                <a:gd name="connsiteX6" fmla="*/ 85299 w 763137"/>
                <a:gd name="connsiteY6" fmla="*/ 971265 h 1289713"/>
                <a:gd name="connsiteX7" fmla="*/ 112595 w 763137"/>
                <a:gd name="connsiteY7" fmla="*/ 1046328 h 1289713"/>
                <a:gd name="connsiteX8" fmla="*/ 194481 w 763137"/>
                <a:gd name="connsiteY8" fmla="*/ 1182806 h 1289713"/>
                <a:gd name="connsiteX9" fmla="*/ 474260 w 763137"/>
                <a:gd name="connsiteY9" fmla="*/ 1264692 h 1289713"/>
                <a:gd name="connsiteX10" fmla="*/ 747216 w 763137"/>
                <a:gd name="connsiteY10" fmla="*/ 1032680 h 1289713"/>
                <a:gd name="connsiteX11" fmla="*/ 760863 w 763137"/>
                <a:gd name="connsiteY11" fmla="*/ 896203 h 1289713"/>
                <a:gd name="connsiteX12" fmla="*/ 760032 w 763137"/>
                <a:gd name="connsiteY12" fmla="*/ 784228 h 1289713"/>
                <a:gd name="connsiteX13" fmla="*/ 672153 w 763137"/>
                <a:gd name="connsiteY13" fmla="*/ 589128 h 1289713"/>
                <a:gd name="connsiteX14" fmla="*/ 651681 w 763137"/>
                <a:gd name="connsiteY14" fmla="*/ 500417 h 1289713"/>
                <a:gd name="connsiteX15" fmla="*/ 616017 w 763137"/>
                <a:gd name="connsiteY15" fmla="*/ 424188 h 1289713"/>
                <a:gd name="connsiteX16" fmla="*/ 501556 w 763137"/>
                <a:gd name="connsiteY16" fmla="*/ 213815 h 1289713"/>
                <a:gd name="connsiteX17" fmla="*/ 446965 w 763137"/>
                <a:gd name="connsiteY17" fmla="*/ 111456 h 1289713"/>
                <a:gd name="connsiteX18" fmla="*/ 399198 w 763137"/>
                <a:gd name="connsiteY18" fmla="*/ 43217 h 1289713"/>
                <a:gd name="connsiteX19" fmla="*/ 290016 w 763137"/>
                <a:gd name="connsiteY19" fmla="*/ 2274 h 1289713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474260 w 763137"/>
                <a:gd name="connsiteY9" fmla="*/ 1264692 h 1297674"/>
                <a:gd name="connsiteX10" fmla="*/ 747216 w 763137"/>
                <a:gd name="connsiteY10" fmla="*/ 1032680 h 1297674"/>
                <a:gd name="connsiteX11" fmla="*/ 760863 w 763137"/>
                <a:gd name="connsiteY11" fmla="*/ 896203 h 1297674"/>
                <a:gd name="connsiteX12" fmla="*/ 760032 w 763137"/>
                <a:gd name="connsiteY12" fmla="*/ 784228 h 1297674"/>
                <a:gd name="connsiteX13" fmla="*/ 672153 w 763137"/>
                <a:gd name="connsiteY13" fmla="*/ 589128 h 1297674"/>
                <a:gd name="connsiteX14" fmla="*/ 651681 w 763137"/>
                <a:gd name="connsiteY14" fmla="*/ 500417 h 1297674"/>
                <a:gd name="connsiteX15" fmla="*/ 616017 w 763137"/>
                <a:gd name="connsiteY15" fmla="*/ 424188 h 1297674"/>
                <a:gd name="connsiteX16" fmla="*/ 501556 w 763137"/>
                <a:gd name="connsiteY16" fmla="*/ 213815 h 1297674"/>
                <a:gd name="connsiteX17" fmla="*/ 446965 w 763137"/>
                <a:gd name="connsiteY17" fmla="*/ 111456 h 1297674"/>
                <a:gd name="connsiteX18" fmla="*/ 399198 w 763137"/>
                <a:gd name="connsiteY18" fmla="*/ 43217 h 1297674"/>
                <a:gd name="connsiteX19" fmla="*/ 290016 w 763137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760032 w 794983"/>
                <a:gd name="connsiteY12" fmla="*/ 784228 h 1297674"/>
                <a:gd name="connsiteX13" fmla="*/ 672153 w 794983"/>
                <a:gd name="connsiteY13" fmla="*/ 589128 h 1297674"/>
                <a:gd name="connsiteX14" fmla="*/ 651681 w 794983"/>
                <a:gd name="connsiteY14" fmla="*/ 500417 h 1297674"/>
                <a:gd name="connsiteX15" fmla="*/ 616017 w 794983"/>
                <a:gd name="connsiteY15" fmla="*/ 424188 h 1297674"/>
                <a:gd name="connsiteX16" fmla="*/ 501556 w 794983"/>
                <a:gd name="connsiteY16" fmla="*/ 213815 h 1297674"/>
                <a:gd name="connsiteX17" fmla="*/ 446965 w 794983"/>
                <a:gd name="connsiteY17" fmla="*/ 111456 h 1297674"/>
                <a:gd name="connsiteX18" fmla="*/ 399198 w 794983"/>
                <a:gd name="connsiteY18" fmla="*/ 43217 h 1297674"/>
                <a:gd name="connsiteX19" fmla="*/ 290016 w 794983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672153 w 794983"/>
                <a:gd name="connsiteY12" fmla="*/ 589128 h 1297674"/>
                <a:gd name="connsiteX13" fmla="*/ 651681 w 794983"/>
                <a:gd name="connsiteY13" fmla="*/ 500417 h 1297674"/>
                <a:gd name="connsiteX14" fmla="*/ 616017 w 794983"/>
                <a:gd name="connsiteY14" fmla="*/ 424188 h 1297674"/>
                <a:gd name="connsiteX15" fmla="*/ 501556 w 794983"/>
                <a:gd name="connsiteY15" fmla="*/ 213815 h 1297674"/>
                <a:gd name="connsiteX16" fmla="*/ 446965 w 794983"/>
                <a:gd name="connsiteY16" fmla="*/ 111456 h 1297674"/>
                <a:gd name="connsiteX17" fmla="*/ 399198 w 794983"/>
                <a:gd name="connsiteY17" fmla="*/ 43217 h 1297674"/>
                <a:gd name="connsiteX18" fmla="*/ 290016 w 794983"/>
                <a:gd name="connsiteY18" fmla="*/ 2274 h 1297674"/>
                <a:gd name="connsiteX0" fmla="*/ 290016 w 760863"/>
                <a:gd name="connsiteY0" fmla="*/ 2274 h 1312459"/>
                <a:gd name="connsiteX1" fmla="*/ 187657 w 760863"/>
                <a:gd name="connsiteY1" fmla="*/ 29570 h 1312459"/>
                <a:gd name="connsiteX2" fmla="*/ 139890 w 760863"/>
                <a:gd name="connsiteY2" fmla="*/ 104632 h 1312459"/>
                <a:gd name="connsiteX3" fmla="*/ 85299 w 760863"/>
                <a:gd name="connsiteY3" fmla="*/ 200167 h 1312459"/>
                <a:gd name="connsiteX4" fmla="*/ 10236 w 760863"/>
                <a:gd name="connsiteY4" fmla="*/ 391235 h 1312459"/>
                <a:gd name="connsiteX5" fmla="*/ 23884 w 760863"/>
                <a:gd name="connsiteY5" fmla="*/ 657367 h 1312459"/>
                <a:gd name="connsiteX6" fmla="*/ 85299 w 760863"/>
                <a:gd name="connsiteY6" fmla="*/ 971265 h 1312459"/>
                <a:gd name="connsiteX7" fmla="*/ 112595 w 760863"/>
                <a:gd name="connsiteY7" fmla="*/ 1046328 h 1312459"/>
                <a:gd name="connsiteX8" fmla="*/ 194481 w 760863"/>
                <a:gd name="connsiteY8" fmla="*/ 1182806 h 1312459"/>
                <a:gd name="connsiteX9" fmla="*/ 474260 w 760863"/>
                <a:gd name="connsiteY9" fmla="*/ 1264692 h 1312459"/>
                <a:gd name="connsiteX10" fmla="*/ 760863 w 760863"/>
                <a:gd name="connsiteY10" fmla="*/ 896203 h 1312459"/>
                <a:gd name="connsiteX11" fmla="*/ 672153 w 760863"/>
                <a:gd name="connsiteY11" fmla="*/ 589128 h 1312459"/>
                <a:gd name="connsiteX12" fmla="*/ 651681 w 760863"/>
                <a:gd name="connsiteY12" fmla="*/ 500417 h 1312459"/>
                <a:gd name="connsiteX13" fmla="*/ 616017 w 760863"/>
                <a:gd name="connsiteY13" fmla="*/ 424188 h 1312459"/>
                <a:gd name="connsiteX14" fmla="*/ 501556 w 760863"/>
                <a:gd name="connsiteY14" fmla="*/ 213815 h 1312459"/>
                <a:gd name="connsiteX15" fmla="*/ 446965 w 760863"/>
                <a:gd name="connsiteY15" fmla="*/ 111456 h 1312459"/>
                <a:gd name="connsiteX16" fmla="*/ 399198 w 760863"/>
                <a:gd name="connsiteY16" fmla="*/ 43217 h 1312459"/>
                <a:gd name="connsiteX17" fmla="*/ 290016 w 760863"/>
                <a:gd name="connsiteY17" fmla="*/ 2274 h 1312459"/>
                <a:gd name="connsiteX0" fmla="*/ 290016 w 760033"/>
                <a:gd name="connsiteY0" fmla="*/ 2274 h 1319120"/>
                <a:gd name="connsiteX1" fmla="*/ 187657 w 760033"/>
                <a:gd name="connsiteY1" fmla="*/ 29570 h 1319120"/>
                <a:gd name="connsiteX2" fmla="*/ 139890 w 760033"/>
                <a:gd name="connsiteY2" fmla="*/ 104632 h 1319120"/>
                <a:gd name="connsiteX3" fmla="*/ 85299 w 760033"/>
                <a:gd name="connsiteY3" fmla="*/ 200167 h 1319120"/>
                <a:gd name="connsiteX4" fmla="*/ 10236 w 760033"/>
                <a:gd name="connsiteY4" fmla="*/ 391235 h 1319120"/>
                <a:gd name="connsiteX5" fmla="*/ 23884 w 760033"/>
                <a:gd name="connsiteY5" fmla="*/ 657367 h 1319120"/>
                <a:gd name="connsiteX6" fmla="*/ 85299 w 760033"/>
                <a:gd name="connsiteY6" fmla="*/ 971265 h 1319120"/>
                <a:gd name="connsiteX7" fmla="*/ 112595 w 760033"/>
                <a:gd name="connsiteY7" fmla="*/ 1046328 h 1319120"/>
                <a:gd name="connsiteX8" fmla="*/ 194481 w 760033"/>
                <a:gd name="connsiteY8" fmla="*/ 1182806 h 1319120"/>
                <a:gd name="connsiteX9" fmla="*/ 474260 w 760033"/>
                <a:gd name="connsiteY9" fmla="*/ 1264692 h 1319120"/>
                <a:gd name="connsiteX10" fmla="*/ 760033 w 760033"/>
                <a:gd name="connsiteY10" fmla="*/ 856235 h 1319120"/>
                <a:gd name="connsiteX11" fmla="*/ 672153 w 760033"/>
                <a:gd name="connsiteY11" fmla="*/ 589128 h 1319120"/>
                <a:gd name="connsiteX12" fmla="*/ 651681 w 760033"/>
                <a:gd name="connsiteY12" fmla="*/ 500417 h 1319120"/>
                <a:gd name="connsiteX13" fmla="*/ 616017 w 760033"/>
                <a:gd name="connsiteY13" fmla="*/ 424188 h 1319120"/>
                <a:gd name="connsiteX14" fmla="*/ 501556 w 760033"/>
                <a:gd name="connsiteY14" fmla="*/ 213815 h 1319120"/>
                <a:gd name="connsiteX15" fmla="*/ 446965 w 760033"/>
                <a:gd name="connsiteY15" fmla="*/ 111456 h 1319120"/>
                <a:gd name="connsiteX16" fmla="*/ 399198 w 760033"/>
                <a:gd name="connsiteY16" fmla="*/ 43217 h 1319120"/>
                <a:gd name="connsiteX17" fmla="*/ 290016 w 760033"/>
                <a:gd name="connsiteY17" fmla="*/ 2274 h 1319120"/>
                <a:gd name="connsiteX0" fmla="*/ 290016 w 772543"/>
                <a:gd name="connsiteY0" fmla="*/ 2274 h 1319120"/>
                <a:gd name="connsiteX1" fmla="*/ 187657 w 772543"/>
                <a:gd name="connsiteY1" fmla="*/ 29570 h 1319120"/>
                <a:gd name="connsiteX2" fmla="*/ 139890 w 772543"/>
                <a:gd name="connsiteY2" fmla="*/ 104632 h 1319120"/>
                <a:gd name="connsiteX3" fmla="*/ 85299 w 772543"/>
                <a:gd name="connsiteY3" fmla="*/ 200167 h 1319120"/>
                <a:gd name="connsiteX4" fmla="*/ 10236 w 772543"/>
                <a:gd name="connsiteY4" fmla="*/ 391235 h 1319120"/>
                <a:gd name="connsiteX5" fmla="*/ 23884 w 772543"/>
                <a:gd name="connsiteY5" fmla="*/ 657367 h 1319120"/>
                <a:gd name="connsiteX6" fmla="*/ 85299 w 772543"/>
                <a:gd name="connsiteY6" fmla="*/ 971265 h 1319120"/>
                <a:gd name="connsiteX7" fmla="*/ 112595 w 772543"/>
                <a:gd name="connsiteY7" fmla="*/ 1046328 h 1319120"/>
                <a:gd name="connsiteX8" fmla="*/ 194481 w 772543"/>
                <a:gd name="connsiteY8" fmla="*/ 1182806 h 1319120"/>
                <a:gd name="connsiteX9" fmla="*/ 474260 w 772543"/>
                <a:gd name="connsiteY9" fmla="*/ 1264692 h 1319120"/>
                <a:gd name="connsiteX10" fmla="*/ 760033 w 772543"/>
                <a:gd name="connsiteY10" fmla="*/ 856235 h 1319120"/>
                <a:gd name="connsiteX11" fmla="*/ 672153 w 772543"/>
                <a:gd name="connsiteY11" fmla="*/ 589128 h 1319120"/>
                <a:gd name="connsiteX12" fmla="*/ 651681 w 772543"/>
                <a:gd name="connsiteY12" fmla="*/ 500417 h 1319120"/>
                <a:gd name="connsiteX13" fmla="*/ 616017 w 772543"/>
                <a:gd name="connsiteY13" fmla="*/ 424188 h 1319120"/>
                <a:gd name="connsiteX14" fmla="*/ 501556 w 772543"/>
                <a:gd name="connsiteY14" fmla="*/ 213815 h 1319120"/>
                <a:gd name="connsiteX15" fmla="*/ 446965 w 772543"/>
                <a:gd name="connsiteY15" fmla="*/ 111456 h 1319120"/>
                <a:gd name="connsiteX16" fmla="*/ 399198 w 772543"/>
                <a:gd name="connsiteY16" fmla="*/ 43217 h 1319120"/>
                <a:gd name="connsiteX17" fmla="*/ 290016 w 772543"/>
                <a:gd name="connsiteY17" fmla="*/ 2274 h 1319120"/>
                <a:gd name="connsiteX0" fmla="*/ 290016 w 772543"/>
                <a:gd name="connsiteY0" fmla="*/ 2274 h 1319121"/>
                <a:gd name="connsiteX1" fmla="*/ 187657 w 772543"/>
                <a:gd name="connsiteY1" fmla="*/ 29570 h 1319121"/>
                <a:gd name="connsiteX2" fmla="*/ 139890 w 772543"/>
                <a:gd name="connsiteY2" fmla="*/ 104632 h 1319121"/>
                <a:gd name="connsiteX3" fmla="*/ 85299 w 772543"/>
                <a:gd name="connsiteY3" fmla="*/ 200167 h 1319121"/>
                <a:gd name="connsiteX4" fmla="*/ 10236 w 772543"/>
                <a:gd name="connsiteY4" fmla="*/ 391235 h 1319121"/>
                <a:gd name="connsiteX5" fmla="*/ 23884 w 772543"/>
                <a:gd name="connsiteY5" fmla="*/ 657367 h 1319121"/>
                <a:gd name="connsiteX6" fmla="*/ 85299 w 772543"/>
                <a:gd name="connsiteY6" fmla="*/ 971265 h 1319121"/>
                <a:gd name="connsiteX7" fmla="*/ 112595 w 772543"/>
                <a:gd name="connsiteY7" fmla="*/ 1046328 h 1319121"/>
                <a:gd name="connsiteX8" fmla="*/ 194481 w 772543"/>
                <a:gd name="connsiteY8" fmla="*/ 1182806 h 1319121"/>
                <a:gd name="connsiteX9" fmla="*/ 474260 w 772543"/>
                <a:gd name="connsiteY9" fmla="*/ 1264692 h 1319121"/>
                <a:gd name="connsiteX10" fmla="*/ 760033 w 772543"/>
                <a:gd name="connsiteY10" fmla="*/ 856234 h 1319121"/>
                <a:gd name="connsiteX11" fmla="*/ 672153 w 772543"/>
                <a:gd name="connsiteY11" fmla="*/ 589128 h 1319121"/>
                <a:gd name="connsiteX12" fmla="*/ 651681 w 772543"/>
                <a:gd name="connsiteY12" fmla="*/ 500417 h 1319121"/>
                <a:gd name="connsiteX13" fmla="*/ 616017 w 772543"/>
                <a:gd name="connsiteY13" fmla="*/ 424188 h 1319121"/>
                <a:gd name="connsiteX14" fmla="*/ 501556 w 772543"/>
                <a:gd name="connsiteY14" fmla="*/ 213815 h 1319121"/>
                <a:gd name="connsiteX15" fmla="*/ 446965 w 772543"/>
                <a:gd name="connsiteY15" fmla="*/ 111456 h 1319121"/>
                <a:gd name="connsiteX16" fmla="*/ 399198 w 772543"/>
                <a:gd name="connsiteY16" fmla="*/ 43217 h 1319121"/>
                <a:gd name="connsiteX17" fmla="*/ 290016 w 772543"/>
                <a:gd name="connsiteY17" fmla="*/ 2274 h 1319121"/>
                <a:gd name="connsiteX0" fmla="*/ 290016 w 760966"/>
                <a:gd name="connsiteY0" fmla="*/ 2274 h 1319121"/>
                <a:gd name="connsiteX1" fmla="*/ 187657 w 760966"/>
                <a:gd name="connsiteY1" fmla="*/ 29570 h 1319121"/>
                <a:gd name="connsiteX2" fmla="*/ 139890 w 760966"/>
                <a:gd name="connsiteY2" fmla="*/ 104632 h 1319121"/>
                <a:gd name="connsiteX3" fmla="*/ 85299 w 760966"/>
                <a:gd name="connsiteY3" fmla="*/ 200167 h 1319121"/>
                <a:gd name="connsiteX4" fmla="*/ 10236 w 760966"/>
                <a:gd name="connsiteY4" fmla="*/ 391235 h 1319121"/>
                <a:gd name="connsiteX5" fmla="*/ 23884 w 760966"/>
                <a:gd name="connsiteY5" fmla="*/ 657367 h 1319121"/>
                <a:gd name="connsiteX6" fmla="*/ 85299 w 760966"/>
                <a:gd name="connsiteY6" fmla="*/ 971265 h 1319121"/>
                <a:gd name="connsiteX7" fmla="*/ 112595 w 760966"/>
                <a:gd name="connsiteY7" fmla="*/ 1046328 h 1319121"/>
                <a:gd name="connsiteX8" fmla="*/ 194481 w 760966"/>
                <a:gd name="connsiteY8" fmla="*/ 1182806 h 1319121"/>
                <a:gd name="connsiteX9" fmla="*/ 474260 w 760966"/>
                <a:gd name="connsiteY9" fmla="*/ 1264692 h 1319121"/>
                <a:gd name="connsiteX10" fmla="*/ 760033 w 760966"/>
                <a:gd name="connsiteY10" fmla="*/ 856234 h 1319121"/>
                <a:gd name="connsiteX11" fmla="*/ 672153 w 760966"/>
                <a:gd name="connsiteY11" fmla="*/ 589128 h 1319121"/>
                <a:gd name="connsiteX12" fmla="*/ 651681 w 760966"/>
                <a:gd name="connsiteY12" fmla="*/ 500417 h 1319121"/>
                <a:gd name="connsiteX13" fmla="*/ 616017 w 760966"/>
                <a:gd name="connsiteY13" fmla="*/ 424188 h 1319121"/>
                <a:gd name="connsiteX14" fmla="*/ 501556 w 760966"/>
                <a:gd name="connsiteY14" fmla="*/ 213815 h 1319121"/>
                <a:gd name="connsiteX15" fmla="*/ 446965 w 760966"/>
                <a:gd name="connsiteY15" fmla="*/ 111456 h 1319121"/>
                <a:gd name="connsiteX16" fmla="*/ 399198 w 760966"/>
                <a:gd name="connsiteY16" fmla="*/ 43217 h 1319121"/>
                <a:gd name="connsiteX17" fmla="*/ 290016 w 760966"/>
                <a:gd name="connsiteY17" fmla="*/ 2274 h 1319121"/>
                <a:gd name="connsiteX0" fmla="*/ 290016 w 690350"/>
                <a:gd name="connsiteY0" fmla="*/ 2274 h 1319121"/>
                <a:gd name="connsiteX1" fmla="*/ 187657 w 690350"/>
                <a:gd name="connsiteY1" fmla="*/ 29570 h 1319121"/>
                <a:gd name="connsiteX2" fmla="*/ 139890 w 690350"/>
                <a:gd name="connsiteY2" fmla="*/ 104632 h 1319121"/>
                <a:gd name="connsiteX3" fmla="*/ 85299 w 690350"/>
                <a:gd name="connsiteY3" fmla="*/ 200167 h 1319121"/>
                <a:gd name="connsiteX4" fmla="*/ 10236 w 690350"/>
                <a:gd name="connsiteY4" fmla="*/ 391235 h 1319121"/>
                <a:gd name="connsiteX5" fmla="*/ 23884 w 690350"/>
                <a:gd name="connsiteY5" fmla="*/ 657367 h 1319121"/>
                <a:gd name="connsiteX6" fmla="*/ 85299 w 690350"/>
                <a:gd name="connsiteY6" fmla="*/ 971265 h 1319121"/>
                <a:gd name="connsiteX7" fmla="*/ 112595 w 690350"/>
                <a:gd name="connsiteY7" fmla="*/ 1046328 h 1319121"/>
                <a:gd name="connsiteX8" fmla="*/ 194481 w 690350"/>
                <a:gd name="connsiteY8" fmla="*/ 1182806 h 1319121"/>
                <a:gd name="connsiteX9" fmla="*/ 474260 w 690350"/>
                <a:gd name="connsiteY9" fmla="*/ 1264692 h 1319121"/>
                <a:gd name="connsiteX10" fmla="*/ 688025 w 690350"/>
                <a:gd name="connsiteY10" fmla="*/ 856234 h 1319121"/>
                <a:gd name="connsiteX11" fmla="*/ 672153 w 690350"/>
                <a:gd name="connsiteY11" fmla="*/ 589128 h 1319121"/>
                <a:gd name="connsiteX12" fmla="*/ 651681 w 690350"/>
                <a:gd name="connsiteY12" fmla="*/ 500417 h 1319121"/>
                <a:gd name="connsiteX13" fmla="*/ 616017 w 690350"/>
                <a:gd name="connsiteY13" fmla="*/ 424188 h 1319121"/>
                <a:gd name="connsiteX14" fmla="*/ 501556 w 690350"/>
                <a:gd name="connsiteY14" fmla="*/ 213815 h 1319121"/>
                <a:gd name="connsiteX15" fmla="*/ 446965 w 690350"/>
                <a:gd name="connsiteY15" fmla="*/ 111456 h 1319121"/>
                <a:gd name="connsiteX16" fmla="*/ 399198 w 690350"/>
                <a:gd name="connsiteY16" fmla="*/ 43217 h 1319121"/>
                <a:gd name="connsiteX17" fmla="*/ 290016 w 690350"/>
                <a:gd name="connsiteY17" fmla="*/ 2274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50" h="1319121">
                  <a:moveTo>
                    <a:pt x="290016" y="2274"/>
                  </a:moveTo>
                  <a:cubicBezTo>
                    <a:pt x="254759" y="0"/>
                    <a:pt x="212678" y="12510"/>
                    <a:pt x="187657" y="29570"/>
                  </a:cubicBezTo>
                  <a:cubicBezTo>
                    <a:pt x="162636" y="46630"/>
                    <a:pt x="156950" y="76199"/>
                    <a:pt x="139890" y="104632"/>
                  </a:cubicBezTo>
                  <a:lnTo>
                    <a:pt x="85299" y="200167"/>
                  </a:lnTo>
                  <a:cubicBezTo>
                    <a:pt x="63690" y="247934"/>
                    <a:pt x="20472" y="315035"/>
                    <a:pt x="10236" y="391235"/>
                  </a:cubicBezTo>
                  <a:cubicBezTo>
                    <a:pt x="0" y="467435"/>
                    <a:pt x="14785" y="591403"/>
                    <a:pt x="23884" y="657367"/>
                  </a:cubicBezTo>
                  <a:lnTo>
                    <a:pt x="85299" y="971265"/>
                  </a:lnTo>
                  <a:lnTo>
                    <a:pt x="112595" y="1046328"/>
                  </a:lnTo>
                  <a:cubicBezTo>
                    <a:pt x="130792" y="1081585"/>
                    <a:pt x="134204" y="1146412"/>
                    <a:pt x="194481" y="1182806"/>
                  </a:cubicBezTo>
                  <a:cubicBezTo>
                    <a:pt x="254758" y="1219200"/>
                    <a:pt x="392003" y="1319121"/>
                    <a:pt x="474260" y="1264692"/>
                  </a:cubicBezTo>
                  <a:cubicBezTo>
                    <a:pt x="556517" y="1210263"/>
                    <a:pt x="688958" y="968631"/>
                    <a:pt x="688025" y="856234"/>
                  </a:cubicBezTo>
                  <a:cubicBezTo>
                    <a:pt x="675515" y="782309"/>
                    <a:pt x="690350" y="655092"/>
                    <a:pt x="672153" y="589128"/>
                  </a:cubicBezTo>
                  <a:lnTo>
                    <a:pt x="651681" y="500417"/>
                  </a:lnTo>
                  <a:cubicBezTo>
                    <a:pt x="642583" y="464023"/>
                    <a:pt x="641038" y="471955"/>
                    <a:pt x="616017" y="424188"/>
                  </a:cubicBezTo>
                  <a:cubicBezTo>
                    <a:pt x="590996" y="376421"/>
                    <a:pt x="529989" y="257033"/>
                    <a:pt x="501556" y="213815"/>
                  </a:cubicBezTo>
                  <a:lnTo>
                    <a:pt x="446965" y="111456"/>
                  </a:lnTo>
                  <a:cubicBezTo>
                    <a:pt x="429905" y="83023"/>
                    <a:pt x="425356" y="61414"/>
                    <a:pt x="399198" y="43217"/>
                  </a:cubicBezTo>
                  <a:cubicBezTo>
                    <a:pt x="373040" y="25020"/>
                    <a:pt x="325273" y="4548"/>
                    <a:pt x="290016" y="227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H="1">
              <a:off x="3554840" y="1207585"/>
              <a:ext cx="2350420" cy="387759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5898407" y="1191081"/>
              <a:ext cx="2264945" cy="38220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011224" y="3356992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78" name="Freeform 77"/>
            <p:cNvSpPr/>
            <p:nvPr/>
          </p:nvSpPr>
          <p:spPr bwMode="auto">
            <a:xfrm>
              <a:off x="6084168" y="2773288"/>
              <a:ext cx="927055" cy="29567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649664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709359 w 2014409"/>
                <a:gd name="connsiteY3" fmla="*/ 1717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409" h="29567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1709359" y="1717"/>
                  </a:lnTo>
                  <a:lnTo>
                    <a:pt x="2014409" y="295672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flipH="1">
              <a:off x="5568950" y="1228477"/>
              <a:ext cx="326942" cy="63842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>
              <a:off x="5669280" y="1224501"/>
              <a:ext cx="226612" cy="63610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5906599" y="1209477"/>
              <a:ext cx="360851" cy="157817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5904216" y="1199952"/>
              <a:ext cx="572784" cy="157499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5911360" y="1202333"/>
              <a:ext cx="730740" cy="157896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149587" y="4285456"/>
              <a:ext cx="207369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Connector 84"/>
            <p:cNvCxnSpPr>
              <a:stCxn id="78" idx="1"/>
            </p:cNvCxnSpPr>
            <p:nvPr/>
          </p:nvCxnSpPr>
          <p:spPr bwMode="auto">
            <a:xfrm flipH="1">
              <a:off x="5940152" y="2917304"/>
              <a:ext cx="149539" cy="108776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646046" y="4293096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6084168" y="3068960"/>
              <a:ext cx="243216" cy="158417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444208" y="3068960"/>
              <a:ext cx="442825" cy="162369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6732240" y="3065708"/>
              <a:ext cx="561991" cy="162059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93" name="Freeform 92"/>
            <p:cNvSpPr/>
            <p:nvPr/>
          </p:nvSpPr>
          <p:spPr bwMode="auto">
            <a:xfrm>
              <a:off x="4847652" y="4785261"/>
              <a:ext cx="1173707" cy="593678"/>
            </a:xfrm>
            <a:custGeom>
              <a:avLst/>
              <a:gdLst>
                <a:gd name="connsiteX0" fmla="*/ 54591 w 1173707"/>
                <a:gd name="connsiteY0" fmla="*/ 88710 h 580030"/>
                <a:gd name="connsiteX1" fmla="*/ 6824 w 1173707"/>
                <a:gd name="connsiteY1" fmla="*/ 156949 h 580030"/>
                <a:gd name="connsiteX2" fmla="*/ 0 w 1173707"/>
                <a:gd name="connsiteY2" fmla="*/ 225188 h 580030"/>
                <a:gd name="connsiteX3" fmla="*/ 20471 w 1173707"/>
                <a:gd name="connsiteY3" fmla="*/ 334370 h 580030"/>
                <a:gd name="connsiteX4" fmla="*/ 54591 w 1173707"/>
                <a:gd name="connsiteY4" fmla="*/ 388961 h 580030"/>
                <a:gd name="connsiteX5" fmla="*/ 136477 w 1173707"/>
                <a:gd name="connsiteY5" fmla="*/ 477672 h 580030"/>
                <a:gd name="connsiteX6" fmla="*/ 225188 w 1173707"/>
                <a:gd name="connsiteY6" fmla="*/ 498143 h 580030"/>
                <a:gd name="connsiteX7" fmla="*/ 423080 w 1173707"/>
                <a:gd name="connsiteY7" fmla="*/ 580030 h 580030"/>
                <a:gd name="connsiteX8" fmla="*/ 586854 w 1173707"/>
                <a:gd name="connsiteY8" fmla="*/ 580030 h 580030"/>
                <a:gd name="connsiteX9" fmla="*/ 655092 w 1173707"/>
                <a:gd name="connsiteY9" fmla="*/ 580030 h 580030"/>
                <a:gd name="connsiteX10" fmla="*/ 825689 w 1173707"/>
                <a:gd name="connsiteY10" fmla="*/ 552734 h 580030"/>
                <a:gd name="connsiteX11" fmla="*/ 921224 w 1173707"/>
                <a:gd name="connsiteY11" fmla="*/ 511791 h 580030"/>
                <a:gd name="connsiteX12" fmla="*/ 1098645 w 1173707"/>
                <a:gd name="connsiteY12" fmla="*/ 443552 h 580030"/>
                <a:gd name="connsiteX13" fmla="*/ 1166883 w 1173707"/>
                <a:gd name="connsiteY13" fmla="*/ 354842 h 580030"/>
                <a:gd name="connsiteX14" fmla="*/ 1173707 w 1173707"/>
                <a:gd name="connsiteY14" fmla="*/ 293427 h 580030"/>
                <a:gd name="connsiteX15" fmla="*/ 1166883 w 1173707"/>
                <a:gd name="connsiteY15" fmla="*/ 272955 h 580030"/>
                <a:gd name="connsiteX16" fmla="*/ 1153236 w 1173707"/>
                <a:gd name="connsiteY16" fmla="*/ 197893 h 580030"/>
                <a:gd name="connsiteX17" fmla="*/ 1112292 w 1173707"/>
                <a:gd name="connsiteY17" fmla="*/ 136478 h 580030"/>
                <a:gd name="connsiteX18" fmla="*/ 1050877 w 1173707"/>
                <a:gd name="connsiteY18" fmla="*/ 95534 h 580030"/>
                <a:gd name="connsiteX19" fmla="*/ 968991 w 1173707"/>
                <a:gd name="connsiteY19" fmla="*/ 75063 h 580030"/>
                <a:gd name="connsiteX20" fmla="*/ 907576 w 1173707"/>
                <a:gd name="connsiteY20" fmla="*/ 47767 h 580030"/>
                <a:gd name="connsiteX21" fmla="*/ 812042 w 1173707"/>
                <a:gd name="connsiteY21" fmla="*/ 34119 h 580030"/>
                <a:gd name="connsiteX22" fmla="*/ 723331 w 1173707"/>
                <a:gd name="connsiteY22" fmla="*/ 27296 h 580030"/>
                <a:gd name="connsiteX23" fmla="*/ 580030 w 1173707"/>
                <a:gd name="connsiteY23" fmla="*/ 6824 h 580030"/>
                <a:gd name="connsiteX24" fmla="*/ 375313 w 1173707"/>
                <a:gd name="connsiteY24" fmla="*/ 0 h 580030"/>
                <a:gd name="connsiteX25" fmla="*/ 307074 w 1173707"/>
                <a:gd name="connsiteY25" fmla="*/ 13648 h 580030"/>
                <a:gd name="connsiteX26" fmla="*/ 238836 w 1173707"/>
                <a:gd name="connsiteY26" fmla="*/ 20472 h 580030"/>
                <a:gd name="connsiteX27" fmla="*/ 156949 w 1173707"/>
                <a:gd name="connsiteY27" fmla="*/ 34119 h 580030"/>
                <a:gd name="connsiteX28" fmla="*/ 129654 w 1173707"/>
                <a:gd name="connsiteY28" fmla="*/ 40943 h 580030"/>
                <a:gd name="connsiteX29" fmla="*/ 54591 w 1173707"/>
                <a:gd name="connsiteY29" fmla="*/ 88710 h 580030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225188 w 1173707"/>
                <a:gd name="connsiteY6" fmla="*/ 498143 h 593678"/>
                <a:gd name="connsiteX7" fmla="*/ 423080 w 1173707"/>
                <a:gd name="connsiteY7" fmla="*/ 580030 h 593678"/>
                <a:gd name="connsiteX8" fmla="*/ 586854 w 1173707"/>
                <a:gd name="connsiteY8" fmla="*/ 580030 h 593678"/>
                <a:gd name="connsiteX9" fmla="*/ 655092 w 1173707"/>
                <a:gd name="connsiteY9" fmla="*/ 580030 h 593678"/>
                <a:gd name="connsiteX10" fmla="*/ 825689 w 1173707"/>
                <a:gd name="connsiteY10" fmla="*/ 552734 h 593678"/>
                <a:gd name="connsiteX11" fmla="*/ 921224 w 1173707"/>
                <a:gd name="connsiteY11" fmla="*/ 511791 h 593678"/>
                <a:gd name="connsiteX12" fmla="*/ 1098645 w 1173707"/>
                <a:gd name="connsiteY12" fmla="*/ 443552 h 593678"/>
                <a:gd name="connsiteX13" fmla="*/ 1166883 w 1173707"/>
                <a:gd name="connsiteY13" fmla="*/ 354842 h 593678"/>
                <a:gd name="connsiteX14" fmla="*/ 1173707 w 1173707"/>
                <a:gd name="connsiteY14" fmla="*/ 293427 h 593678"/>
                <a:gd name="connsiteX15" fmla="*/ 1166883 w 1173707"/>
                <a:gd name="connsiteY15" fmla="*/ 272955 h 593678"/>
                <a:gd name="connsiteX16" fmla="*/ 1153236 w 1173707"/>
                <a:gd name="connsiteY16" fmla="*/ 197893 h 593678"/>
                <a:gd name="connsiteX17" fmla="*/ 1112292 w 1173707"/>
                <a:gd name="connsiteY17" fmla="*/ 136478 h 593678"/>
                <a:gd name="connsiteX18" fmla="*/ 1050877 w 1173707"/>
                <a:gd name="connsiteY18" fmla="*/ 95534 h 593678"/>
                <a:gd name="connsiteX19" fmla="*/ 968991 w 1173707"/>
                <a:gd name="connsiteY19" fmla="*/ 75063 h 593678"/>
                <a:gd name="connsiteX20" fmla="*/ 907576 w 1173707"/>
                <a:gd name="connsiteY20" fmla="*/ 47767 h 593678"/>
                <a:gd name="connsiteX21" fmla="*/ 812042 w 1173707"/>
                <a:gd name="connsiteY21" fmla="*/ 34119 h 593678"/>
                <a:gd name="connsiteX22" fmla="*/ 723331 w 1173707"/>
                <a:gd name="connsiteY22" fmla="*/ 27296 h 593678"/>
                <a:gd name="connsiteX23" fmla="*/ 580030 w 1173707"/>
                <a:gd name="connsiteY23" fmla="*/ 6824 h 593678"/>
                <a:gd name="connsiteX24" fmla="*/ 375313 w 1173707"/>
                <a:gd name="connsiteY24" fmla="*/ 0 h 593678"/>
                <a:gd name="connsiteX25" fmla="*/ 307074 w 1173707"/>
                <a:gd name="connsiteY25" fmla="*/ 13648 h 593678"/>
                <a:gd name="connsiteX26" fmla="*/ 238836 w 1173707"/>
                <a:gd name="connsiteY26" fmla="*/ 20472 h 593678"/>
                <a:gd name="connsiteX27" fmla="*/ 156949 w 1173707"/>
                <a:gd name="connsiteY27" fmla="*/ 34119 h 593678"/>
                <a:gd name="connsiteX28" fmla="*/ 129654 w 1173707"/>
                <a:gd name="connsiteY28" fmla="*/ 40943 h 593678"/>
                <a:gd name="connsiteX29" fmla="*/ 54591 w 1173707"/>
                <a:gd name="connsiteY29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3707" h="593678">
                  <a:moveTo>
                    <a:pt x="54591" y="88710"/>
                  </a:moveTo>
                  <a:lnTo>
                    <a:pt x="6824" y="156949"/>
                  </a:lnTo>
                  <a:lnTo>
                    <a:pt x="0" y="225188"/>
                  </a:lnTo>
                  <a:lnTo>
                    <a:pt x="20471" y="334370"/>
                  </a:lnTo>
                  <a:lnTo>
                    <a:pt x="54591" y="388961"/>
                  </a:lnTo>
                  <a:lnTo>
                    <a:pt x="136477" y="477672"/>
                  </a:lnTo>
                  <a:cubicBezTo>
                    <a:pt x="197892" y="509517"/>
                    <a:pt x="362802" y="566382"/>
                    <a:pt x="423080" y="580030"/>
                  </a:cubicBezTo>
                  <a:cubicBezTo>
                    <a:pt x="483358" y="593678"/>
                    <a:pt x="548185" y="580030"/>
                    <a:pt x="586854" y="580030"/>
                  </a:cubicBezTo>
                  <a:lnTo>
                    <a:pt x="655092" y="580030"/>
                  </a:lnTo>
                  <a:lnTo>
                    <a:pt x="825689" y="552734"/>
                  </a:lnTo>
                  <a:cubicBezTo>
                    <a:pt x="899614" y="529988"/>
                    <a:pt x="1041779" y="476534"/>
                    <a:pt x="1098645" y="443552"/>
                  </a:cubicBezTo>
                  <a:cubicBezTo>
                    <a:pt x="1155511" y="410570"/>
                    <a:pt x="1154373" y="379863"/>
                    <a:pt x="1166883" y="354842"/>
                  </a:cubicBezTo>
                  <a:cubicBezTo>
                    <a:pt x="1169158" y="334370"/>
                    <a:pt x="1173707" y="314025"/>
                    <a:pt x="1173707" y="293427"/>
                  </a:cubicBezTo>
                  <a:cubicBezTo>
                    <a:pt x="1173707" y="286234"/>
                    <a:pt x="1166883" y="272955"/>
                    <a:pt x="1166883" y="272955"/>
                  </a:cubicBezTo>
                  <a:lnTo>
                    <a:pt x="1153236" y="197893"/>
                  </a:lnTo>
                  <a:lnTo>
                    <a:pt x="1112292" y="136478"/>
                  </a:lnTo>
                  <a:lnTo>
                    <a:pt x="1050877" y="95534"/>
                  </a:lnTo>
                  <a:lnTo>
                    <a:pt x="968991" y="75063"/>
                  </a:lnTo>
                  <a:lnTo>
                    <a:pt x="907576" y="47767"/>
                  </a:lnTo>
                  <a:lnTo>
                    <a:pt x="812042" y="34119"/>
                  </a:lnTo>
                  <a:lnTo>
                    <a:pt x="723331" y="27296"/>
                  </a:lnTo>
                  <a:lnTo>
                    <a:pt x="580030" y="6824"/>
                  </a:lnTo>
                  <a:lnTo>
                    <a:pt x="375313" y="0"/>
                  </a:lnTo>
                  <a:lnTo>
                    <a:pt x="307074" y="13648"/>
                  </a:lnTo>
                  <a:lnTo>
                    <a:pt x="238836" y="20472"/>
                  </a:lnTo>
                  <a:cubicBezTo>
                    <a:pt x="139042" y="31560"/>
                    <a:pt x="207868" y="19572"/>
                    <a:pt x="156949" y="34119"/>
                  </a:cubicBezTo>
                  <a:cubicBezTo>
                    <a:pt x="147931" y="36695"/>
                    <a:pt x="129654" y="40943"/>
                    <a:pt x="129654" y="40943"/>
                  </a:cubicBezTo>
                  <a:lnTo>
                    <a:pt x="54591" y="88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795201" y="1484784"/>
              <a:ext cx="9268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Ms</a:t>
              </a:r>
            </a:p>
            <a:p>
              <a:r>
                <a:rPr lang="en-US" sz="2400" dirty="0" smtClean="0"/>
                <a:t>+ </a:t>
              </a:r>
              <a:r>
                <a:rPr lang="en-US" sz="2400" dirty="0" err="1" smtClean="0"/>
                <a:t>Qtz</a:t>
              </a:r>
              <a:endParaRPr lang="el-GR" sz="2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03112" y="980728"/>
              <a:ext cx="471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Ky</a:t>
              </a:r>
              <a:endParaRPr lang="el-GR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427048" y="980728"/>
              <a:ext cx="38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l-GR" sz="28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0904" y="306896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</a:t>
              </a:r>
              <a:endParaRPr lang="el-GR" sz="28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27248" y="306896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</a:t>
              </a:r>
              <a:endParaRPr lang="el-GR" sz="2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47128" y="4653136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 </a:t>
              </a:r>
              <a:r>
                <a:rPr lang="en-US" sz="2400" dirty="0" err="1" smtClean="0"/>
                <a:t>Kfs</a:t>
              </a:r>
              <a:endParaRPr lang="el-GR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30382" y="486916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granitoids</a:t>
              </a:r>
              <a:endParaRPr lang="el-GR" sz="16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28184" y="2708920"/>
              <a:ext cx="570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Chl</a:t>
              </a:r>
              <a:endParaRPr lang="el-GR" sz="2000" dirty="0"/>
            </a:p>
          </p:txBody>
        </p:sp>
        <p:sp>
          <p:nvSpPr>
            <p:cNvPr id="103" name="Freeform 102"/>
            <p:cNvSpPr/>
            <p:nvPr/>
          </p:nvSpPr>
          <p:spPr bwMode="auto">
            <a:xfrm flipH="1">
              <a:off x="4037756" y="4005064"/>
              <a:ext cx="3702596" cy="28803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313625"/>
                <a:gd name="connsiteY0" fmla="*/ 288032 h 304138"/>
                <a:gd name="connsiteX1" fmla="*/ 12001 w 2313625"/>
                <a:gd name="connsiteY1" fmla="*/ 144016 h 304138"/>
                <a:gd name="connsiteX2" fmla="*/ 228025 w 2313625"/>
                <a:gd name="connsiteY2" fmla="*/ 0 h 304138"/>
                <a:gd name="connsiteX3" fmla="*/ 1832750 w 2313625"/>
                <a:gd name="connsiteY3" fmla="*/ 7640 h 304138"/>
                <a:gd name="connsiteX4" fmla="*/ 2313625 w 2313625"/>
                <a:gd name="connsiteY4" fmla="*/ 304138 h 304138"/>
                <a:gd name="connsiteX5" fmla="*/ 156017 w 2313625"/>
                <a:gd name="connsiteY5" fmla="*/ 288032 h 304138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32750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91969 w 2313625"/>
                <a:gd name="connsiteY3" fmla="*/ 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093431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202612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5003 w 2312611"/>
                <a:gd name="connsiteY0" fmla="*/ 280392 h 280392"/>
                <a:gd name="connsiteX1" fmla="*/ 10987 w 2312611"/>
                <a:gd name="connsiteY1" fmla="*/ 136376 h 280392"/>
                <a:gd name="connsiteX2" fmla="*/ 89079 w 2312611"/>
                <a:gd name="connsiteY2" fmla="*/ 6846 h 280392"/>
                <a:gd name="connsiteX3" fmla="*/ 2201598 w 2312611"/>
                <a:gd name="connsiteY3" fmla="*/ 0 h 280392"/>
                <a:gd name="connsiteX4" fmla="*/ 2312611 w 2312611"/>
                <a:gd name="connsiteY4" fmla="*/ 278708 h 280392"/>
                <a:gd name="connsiteX5" fmla="*/ 155003 w 2312611"/>
                <a:gd name="connsiteY5" fmla="*/ 280392 h 28039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138099 w 2361631"/>
                <a:gd name="connsiteY2" fmla="*/ 6846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48005 w 2361631"/>
                <a:gd name="connsiteY1" fmla="*/ 14401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48005 w 2361631"/>
                <a:gd name="connsiteY1" fmla="*/ 14401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377956 w 2691582"/>
                <a:gd name="connsiteY0" fmla="*/ 288032 h 288032"/>
                <a:gd name="connsiteX1" fmla="*/ 423844 w 2691582"/>
                <a:gd name="connsiteY1" fmla="*/ 0 h 288032"/>
                <a:gd name="connsiteX2" fmla="*/ 2580569 w 2691582"/>
                <a:gd name="connsiteY2" fmla="*/ 0 h 288032"/>
                <a:gd name="connsiteX3" fmla="*/ 2691582 w 2691582"/>
                <a:gd name="connsiteY3" fmla="*/ 278708 h 288032"/>
                <a:gd name="connsiteX4" fmla="*/ 377956 w 2691582"/>
                <a:gd name="connsiteY4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29030 w 2742655"/>
                <a:gd name="connsiteY2" fmla="*/ 144016 h 288032"/>
                <a:gd name="connsiteX3" fmla="*/ 474917 w 2742655"/>
                <a:gd name="connsiteY3" fmla="*/ 0 h 288032"/>
                <a:gd name="connsiteX4" fmla="*/ 2631642 w 2742655"/>
                <a:gd name="connsiteY4" fmla="*/ 0 h 288032"/>
                <a:gd name="connsiteX5" fmla="*/ 2742655 w 2742655"/>
                <a:gd name="connsiteY5" fmla="*/ 278708 h 288032"/>
                <a:gd name="connsiteX6" fmla="*/ 429029 w 2742655"/>
                <a:gd name="connsiteY6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15540 w 2729166"/>
                <a:gd name="connsiteY0" fmla="*/ 288032 h 312035"/>
                <a:gd name="connsiteX1" fmla="*/ 277878 w 2729166"/>
                <a:gd name="connsiteY1" fmla="*/ 288032 h 312035"/>
                <a:gd name="connsiteX2" fmla="*/ 415541 w 2729166"/>
                <a:gd name="connsiteY2" fmla="*/ 144016 h 312035"/>
                <a:gd name="connsiteX3" fmla="*/ 461428 w 2729166"/>
                <a:gd name="connsiteY3" fmla="*/ 0 h 312035"/>
                <a:gd name="connsiteX4" fmla="*/ 2618153 w 2729166"/>
                <a:gd name="connsiteY4" fmla="*/ 0 h 312035"/>
                <a:gd name="connsiteX5" fmla="*/ 2729166 w 2729166"/>
                <a:gd name="connsiteY5" fmla="*/ 278708 h 312035"/>
                <a:gd name="connsiteX6" fmla="*/ 415540 w 2729166"/>
                <a:gd name="connsiteY6" fmla="*/ 288032 h 312035"/>
                <a:gd name="connsiteX0" fmla="*/ 385604 w 2699230"/>
                <a:gd name="connsiteY0" fmla="*/ 288032 h 288032"/>
                <a:gd name="connsiteX1" fmla="*/ 385605 w 2699230"/>
                <a:gd name="connsiteY1" fmla="*/ 144016 h 288032"/>
                <a:gd name="connsiteX2" fmla="*/ 431492 w 2699230"/>
                <a:gd name="connsiteY2" fmla="*/ 0 h 288032"/>
                <a:gd name="connsiteX3" fmla="*/ 2588217 w 2699230"/>
                <a:gd name="connsiteY3" fmla="*/ 0 h 288032"/>
                <a:gd name="connsiteX4" fmla="*/ 2699230 w 2699230"/>
                <a:gd name="connsiteY4" fmla="*/ 278708 h 288032"/>
                <a:gd name="connsiteX5" fmla="*/ 385604 w 2699230"/>
                <a:gd name="connsiteY5" fmla="*/ 288032 h 288032"/>
                <a:gd name="connsiteX0" fmla="*/ 0 w 2313625"/>
                <a:gd name="connsiteY0" fmla="*/ 144016 h 379472"/>
                <a:gd name="connsiteX1" fmla="*/ 45887 w 2313625"/>
                <a:gd name="connsiteY1" fmla="*/ 0 h 379472"/>
                <a:gd name="connsiteX2" fmla="*/ 2202612 w 2313625"/>
                <a:gd name="connsiteY2" fmla="*/ 0 h 379472"/>
                <a:gd name="connsiteX3" fmla="*/ 2313625 w 2313625"/>
                <a:gd name="connsiteY3" fmla="*/ 278708 h 379472"/>
                <a:gd name="connsiteX4" fmla="*/ 58270 w 2313625"/>
                <a:gd name="connsiteY4" fmla="*/ 379472 h 379472"/>
                <a:gd name="connsiteX0" fmla="*/ 45888 w 2359513"/>
                <a:gd name="connsiteY0" fmla="*/ 144016 h 288032"/>
                <a:gd name="connsiteX1" fmla="*/ 91775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91775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91776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112009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513" h="288032">
                  <a:moveTo>
                    <a:pt x="0" y="288032"/>
                  </a:moveTo>
                  <a:lnTo>
                    <a:pt x="112009" y="0"/>
                  </a:lnTo>
                  <a:lnTo>
                    <a:pt x="2248500" y="0"/>
                  </a:lnTo>
                  <a:lnTo>
                    <a:pt x="2359513" y="278708"/>
                  </a:lnTo>
                  <a:lnTo>
                    <a:pt x="0" y="28803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788024" y="3933056"/>
              <a:ext cx="408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Bt</a:t>
              </a:r>
              <a:endParaRPr lang="el-GR" sz="2000" dirty="0"/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4499992" y="4293096"/>
              <a:ext cx="212236" cy="6632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5089984" y="2848911"/>
              <a:ext cx="490128" cy="115615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H="1">
              <a:off x="5076056" y="1866900"/>
              <a:ext cx="569094" cy="98603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4565846" y="3356992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51" name="Oval 150"/>
            <p:cNvSpPr/>
            <p:nvPr/>
          </p:nvSpPr>
          <p:spPr>
            <a:xfrm>
              <a:off x="5867360" y="1193898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5486252" y="1874643"/>
              <a:ext cx="27319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5076056" y="1628800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</a:t>
              </a:r>
              <a:endParaRPr lang="el-GR" sz="2000" dirty="0"/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4895698" y="2857588"/>
              <a:ext cx="26299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4355976" y="2564904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Grt</a:t>
              </a:r>
              <a:endParaRPr lang="el-GR" sz="2000" dirty="0"/>
            </a:p>
          </p:txBody>
        </p:sp>
        <p:cxnSp>
          <p:nvCxnSpPr>
            <p:cNvPr id="115" name="Straight Connector 114"/>
            <p:cNvCxnSpPr/>
            <p:nvPr/>
          </p:nvCxnSpPr>
          <p:spPr bwMode="auto">
            <a:xfrm flipH="1">
              <a:off x="5004050" y="1864581"/>
              <a:ext cx="581741" cy="98835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5148064" y="2852936"/>
              <a:ext cx="504056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5047699" y="2864768"/>
              <a:ext cx="460405" cy="114029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5364088" y="4293096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4932040" y="4293096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 flipH="1">
              <a:off x="5652120" y="1880483"/>
              <a:ext cx="1257" cy="212458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>
              <a:endCxn id="78" idx="1"/>
            </p:cNvCxnSpPr>
            <p:nvPr/>
          </p:nvCxnSpPr>
          <p:spPr bwMode="auto">
            <a:xfrm>
              <a:off x="5892800" y="1212850"/>
              <a:ext cx="196891" cy="170445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78" idx="1"/>
            </p:cNvCxnSpPr>
            <p:nvPr/>
          </p:nvCxnSpPr>
          <p:spPr bwMode="auto">
            <a:xfrm>
              <a:off x="5736866" y="1872532"/>
              <a:ext cx="352825" cy="10447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flipH="1">
              <a:off x="5619750" y="1219200"/>
              <a:ext cx="260350" cy="64770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flipH="1">
              <a:off x="5709038" y="1228477"/>
              <a:ext cx="194805" cy="64803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4932040" y="2852936"/>
              <a:ext cx="432048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>
              <a:off x="4995405" y="2852936"/>
              <a:ext cx="440691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5676900" y="1876425"/>
              <a:ext cx="263252" cy="212863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151" idx="4"/>
            </p:cNvCxnSpPr>
            <p:nvPr/>
          </p:nvCxnSpPr>
          <p:spPr bwMode="auto">
            <a:xfrm>
              <a:off x="5903360" y="1265898"/>
              <a:ext cx="36792" cy="273916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</p:grpSp>
      <p:sp>
        <p:nvSpPr>
          <p:cNvPr id="110" name="7 - Ορθογώνιο"/>
          <p:cNvSpPr/>
          <p:nvPr/>
        </p:nvSpPr>
        <p:spPr>
          <a:xfrm>
            <a:off x="611560" y="55172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i="1" dirty="0" smtClean="0"/>
              <a:t>Σταυρόλιθος +</a:t>
            </a:r>
            <a:r>
              <a:rPr lang="el-GR" sz="2400" i="1" dirty="0" err="1" smtClean="0"/>
              <a:t>χλωρίτης</a:t>
            </a:r>
            <a:r>
              <a:rPr lang="el-GR" sz="2400" i="1" dirty="0" smtClean="0"/>
              <a:t> + μοσχοβίτης+ χαλαζίας </a:t>
            </a:r>
          </a:p>
          <a:p>
            <a:pPr algn="r"/>
            <a:r>
              <a:rPr lang="el-GR" sz="2400" i="1" dirty="0" smtClean="0"/>
              <a:t>↔ </a:t>
            </a:r>
            <a:r>
              <a:rPr lang="el-GR" sz="2400" i="1" dirty="0" err="1" smtClean="0"/>
              <a:t>κυανίτης</a:t>
            </a:r>
            <a:r>
              <a:rPr lang="el-GR" sz="2400" i="1" dirty="0" smtClean="0"/>
              <a:t>+ </a:t>
            </a:r>
            <a:r>
              <a:rPr lang="el-GR" sz="2400" i="1" dirty="0" err="1" smtClean="0"/>
              <a:t>βιοτίτης</a:t>
            </a:r>
            <a:r>
              <a:rPr lang="el-GR" sz="2400" i="1" dirty="0" smtClean="0"/>
              <a:t> + </a:t>
            </a:r>
            <a:r>
              <a:rPr lang="en-US" sz="2400" i="1" dirty="0" smtClean="0"/>
              <a:t>H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O</a:t>
            </a:r>
            <a:r>
              <a:rPr lang="el-GR" sz="2400" i="1" dirty="0" smtClean="0"/>
              <a:t> </a:t>
            </a:r>
            <a:r>
              <a:rPr lang="en-US" sz="2400" i="1" dirty="0" smtClean="0"/>
              <a:t>(</a:t>
            </a:r>
            <a:r>
              <a:rPr lang="en-US" sz="2400" dirty="0" smtClean="0"/>
              <a:t>1</a:t>
            </a:r>
            <a:r>
              <a:rPr lang="el-GR" sz="2400" dirty="0" smtClean="0"/>
              <a:t>6</a:t>
            </a:r>
            <a:r>
              <a:rPr lang="en-US" sz="2400" dirty="0" smtClean="0"/>
              <a:t>)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pPr defTabSz="1300163"/>
            <a:r>
              <a:rPr lang="el-GR" sz="4000" dirty="0" smtClean="0">
                <a:latin typeface="+mn-lt"/>
                <a:cs typeface="Arial" pitchFamily="34" charset="0"/>
                <a:sym typeface="Arial" pitchFamily="34" charset="0"/>
              </a:rPr>
              <a:t>Η ζώνη του </a:t>
            </a:r>
            <a:r>
              <a:rPr lang="el-GR" sz="4000" dirty="0" err="1" smtClean="0">
                <a:latin typeface="+mn-lt"/>
                <a:cs typeface="Arial" pitchFamily="34" charset="0"/>
                <a:sym typeface="Arial" pitchFamily="34" charset="0"/>
              </a:rPr>
              <a:t>κυανίτη</a:t>
            </a:r>
            <a:r>
              <a:rPr lang="el-GR" sz="4000" dirty="0" smtClean="0">
                <a:latin typeface="+mn-lt"/>
                <a:cs typeface="Arial" pitchFamily="34" charset="0"/>
                <a:sym typeface="Arial" pitchFamily="34" charset="0"/>
              </a:rPr>
              <a:t> </a:t>
            </a:r>
            <a:r>
              <a:rPr lang="el-GR" sz="4000" dirty="0" smtClean="0">
                <a:cs typeface="Arial" pitchFamily="34" charset="0"/>
                <a:sym typeface="Arial" pitchFamily="34" charset="0"/>
              </a:rPr>
              <a:t>(+ </a:t>
            </a:r>
            <a:r>
              <a:rPr lang="el-GR" sz="4000" dirty="0" err="1" smtClean="0">
                <a:cs typeface="Arial" pitchFamily="34" charset="0"/>
                <a:sym typeface="Arial" pitchFamily="34" charset="0"/>
              </a:rPr>
              <a:t>βιοτίτης</a:t>
            </a:r>
            <a:r>
              <a:rPr lang="el-GR" sz="4000" dirty="0" smtClean="0">
                <a:cs typeface="Arial" pitchFamily="34" charset="0"/>
                <a:sym typeface="Arial" pitchFamily="34" charset="0"/>
              </a:rPr>
              <a:t>)</a:t>
            </a:r>
            <a:endParaRPr lang="el-GR" sz="4000" dirty="0"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714612" y="55721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49" name="Rectangle 148"/>
          <p:cNvSpPr/>
          <p:nvPr/>
        </p:nvSpPr>
        <p:spPr>
          <a:xfrm>
            <a:off x="395536" y="1196752"/>
            <a:ext cx="3240360" cy="31700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000" dirty="0" smtClean="0"/>
              <a:t>Η συνεχής αντίδραση (17) μετατοπίζει το τρίγωνο </a:t>
            </a:r>
            <a:r>
              <a:rPr lang="el-GR" sz="2000" dirty="0" err="1" smtClean="0"/>
              <a:t>chl</a:t>
            </a:r>
            <a:r>
              <a:rPr lang="el-GR" sz="2000" dirty="0" smtClean="0"/>
              <a:t>-</a:t>
            </a:r>
            <a:r>
              <a:rPr lang="el-GR" sz="2000" dirty="0" err="1" smtClean="0"/>
              <a:t>ky</a:t>
            </a:r>
            <a:r>
              <a:rPr lang="el-GR" sz="2000" dirty="0" smtClean="0"/>
              <a:t>-</a:t>
            </a:r>
            <a:r>
              <a:rPr lang="el-GR" sz="2000" dirty="0" err="1" smtClean="0"/>
              <a:t>bt</a:t>
            </a:r>
            <a:r>
              <a:rPr lang="el-GR" sz="2000" dirty="0" smtClean="0"/>
              <a:t> προς τα δεξιά και αυξάνει το πλήθος των συνδετικών γραμμών </a:t>
            </a:r>
            <a:r>
              <a:rPr lang="el-GR" sz="2000" dirty="0" err="1" smtClean="0"/>
              <a:t>ky</a:t>
            </a:r>
            <a:r>
              <a:rPr lang="el-GR" sz="2000" dirty="0" smtClean="0"/>
              <a:t>-</a:t>
            </a:r>
            <a:r>
              <a:rPr lang="el-GR" sz="2000" dirty="0" err="1" smtClean="0"/>
              <a:t>bt</a:t>
            </a:r>
            <a:r>
              <a:rPr lang="el-GR" sz="2000" dirty="0" smtClean="0"/>
              <a:t> ενώ συρρικνώνει το </a:t>
            </a:r>
            <a:r>
              <a:rPr lang="el-GR" sz="2000" dirty="0" err="1" smtClean="0"/>
              <a:t>συστασιακό</a:t>
            </a:r>
            <a:r>
              <a:rPr lang="el-GR" sz="2000" dirty="0" smtClean="0"/>
              <a:t> εύρος του </a:t>
            </a:r>
            <a:r>
              <a:rPr lang="el-GR" sz="2000" dirty="0" err="1" smtClean="0"/>
              <a:t>chl</a:t>
            </a:r>
            <a:r>
              <a:rPr lang="el-GR" sz="2000" dirty="0" smtClean="0"/>
              <a:t> προς το πιο </a:t>
            </a:r>
            <a:r>
              <a:rPr lang="el-GR" sz="2000" dirty="0" err="1" smtClean="0"/>
              <a:t>Mg</a:t>
            </a:r>
            <a:r>
              <a:rPr lang="el-GR" sz="2000" dirty="0" smtClean="0"/>
              <a:t>-</a:t>
            </a:r>
            <a:r>
              <a:rPr lang="el-GR" sz="2000" dirty="0" err="1" smtClean="0"/>
              <a:t>ούχο</a:t>
            </a:r>
            <a:r>
              <a:rPr lang="el-GR" sz="2000" dirty="0" smtClean="0"/>
              <a:t> ακραίο μέλος και εν συνεχεία οδηγεί στην εξαφάνισή του </a:t>
            </a:r>
          </a:p>
        </p:txBody>
      </p:sp>
      <p:grpSp>
        <p:nvGrpSpPr>
          <p:cNvPr id="59" name="Group 58" descr="Εικόνα 22: Διάγραμμα AFM για τη ζώνη του κυανίτη"/>
          <p:cNvGrpSpPr/>
          <p:nvPr/>
        </p:nvGrpSpPr>
        <p:grpSpPr>
          <a:xfrm>
            <a:off x="3554840" y="980728"/>
            <a:ext cx="4608512" cy="4398211"/>
            <a:chOff x="3554840" y="980728"/>
            <a:chExt cx="4608512" cy="4398211"/>
          </a:xfrm>
        </p:grpSpPr>
        <p:sp>
          <p:nvSpPr>
            <p:cNvPr id="92" name="Freeform 91"/>
            <p:cNvSpPr/>
            <p:nvPr/>
          </p:nvSpPr>
          <p:spPr bwMode="auto">
            <a:xfrm>
              <a:off x="5315087" y="2428750"/>
              <a:ext cx="690350" cy="1319121"/>
            </a:xfrm>
            <a:custGeom>
              <a:avLst/>
              <a:gdLst>
                <a:gd name="connsiteX0" fmla="*/ 279780 w 750627"/>
                <a:gd name="connsiteY0" fmla="*/ 0 h 1262418"/>
                <a:gd name="connsiteX1" fmla="*/ 177421 w 750627"/>
                <a:gd name="connsiteY1" fmla="*/ 27296 h 1262418"/>
                <a:gd name="connsiteX2" fmla="*/ 129654 w 750627"/>
                <a:gd name="connsiteY2" fmla="*/ 102358 h 1262418"/>
                <a:gd name="connsiteX3" fmla="*/ 75063 w 750627"/>
                <a:gd name="connsiteY3" fmla="*/ 197893 h 1262418"/>
                <a:gd name="connsiteX4" fmla="*/ 0 w 750627"/>
                <a:gd name="connsiteY4" fmla="*/ 388961 h 1262418"/>
                <a:gd name="connsiteX5" fmla="*/ 13648 w 750627"/>
                <a:gd name="connsiteY5" fmla="*/ 655093 h 1262418"/>
                <a:gd name="connsiteX6" fmla="*/ 54592 w 750627"/>
                <a:gd name="connsiteY6" fmla="*/ 784746 h 1262418"/>
                <a:gd name="connsiteX7" fmla="*/ 75063 w 750627"/>
                <a:gd name="connsiteY7" fmla="*/ 968991 h 1262418"/>
                <a:gd name="connsiteX8" fmla="*/ 102359 w 750627"/>
                <a:gd name="connsiteY8" fmla="*/ 1044054 h 1262418"/>
                <a:gd name="connsiteX9" fmla="*/ 184245 w 750627"/>
                <a:gd name="connsiteY9" fmla="*/ 1180532 h 1262418"/>
                <a:gd name="connsiteX10" fmla="*/ 307075 w 750627"/>
                <a:gd name="connsiteY10" fmla="*/ 1228299 h 1262418"/>
                <a:gd name="connsiteX11" fmla="*/ 464024 w 750627"/>
                <a:gd name="connsiteY11" fmla="*/ 1262418 h 1262418"/>
                <a:gd name="connsiteX12" fmla="*/ 586854 w 750627"/>
                <a:gd name="connsiteY12" fmla="*/ 1241946 h 1262418"/>
                <a:gd name="connsiteX13" fmla="*/ 668741 w 750627"/>
                <a:gd name="connsiteY13" fmla="*/ 1125941 h 1262418"/>
                <a:gd name="connsiteX14" fmla="*/ 736980 w 750627"/>
                <a:gd name="connsiteY14" fmla="*/ 1030406 h 1262418"/>
                <a:gd name="connsiteX15" fmla="*/ 750627 w 750627"/>
                <a:gd name="connsiteY15" fmla="*/ 893929 h 1262418"/>
                <a:gd name="connsiteX16" fmla="*/ 750627 w 750627"/>
                <a:gd name="connsiteY16" fmla="*/ 723332 h 1262418"/>
                <a:gd name="connsiteX17" fmla="*/ 661917 w 750627"/>
                <a:gd name="connsiteY17" fmla="*/ 586854 h 1262418"/>
                <a:gd name="connsiteX18" fmla="*/ 641445 w 750627"/>
                <a:gd name="connsiteY18" fmla="*/ 498143 h 1262418"/>
                <a:gd name="connsiteX19" fmla="*/ 607326 w 750627"/>
                <a:gd name="connsiteY19" fmla="*/ 368490 h 1262418"/>
                <a:gd name="connsiteX20" fmla="*/ 491320 w 750627"/>
                <a:gd name="connsiteY20" fmla="*/ 211541 h 1262418"/>
                <a:gd name="connsiteX21" fmla="*/ 436729 w 750627"/>
                <a:gd name="connsiteY21" fmla="*/ 109182 h 1262418"/>
                <a:gd name="connsiteX22" fmla="*/ 388962 w 750627"/>
                <a:gd name="connsiteY22" fmla="*/ 40943 h 1262418"/>
                <a:gd name="connsiteX23" fmla="*/ 279780 w 750627"/>
                <a:gd name="connsiteY23" fmla="*/ 0 h 1262418"/>
                <a:gd name="connsiteX0" fmla="*/ 279780 w 765412"/>
                <a:gd name="connsiteY0" fmla="*/ 0 h 1262418"/>
                <a:gd name="connsiteX1" fmla="*/ 177421 w 765412"/>
                <a:gd name="connsiteY1" fmla="*/ 27296 h 1262418"/>
                <a:gd name="connsiteX2" fmla="*/ 129654 w 765412"/>
                <a:gd name="connsiteY2" fmla="*/ 102358 h 1262418"/>
                <a:gd name="connsiteX3" fmla="*/ 75063 w 765412"/>
                <a:gd name="connsiteY3" fmla="*/ 197893 h 1262418"/>
                <a:gd name="connsiteX4" fmla="*/ 0 w 765412"/>
                <a:gd name="connsiteY4" fmla="*/ 388961 h 1262418"/>
                <a:gd name="connsiteX5" fmla="*/ 13648 w 765412"/>
                <a:gd name="connsiteY5" fmla="*/ 655093 h 1262418"/>
                <a:gd name="connsiteX6" fmla="*/ 54592 w 765412"/>
                <a:gd name="connsiteY6" fmla="*/ 784746 h 1262418"/>
                <a:gd name="connsiteX7" fmla="*/ 75063 w 765412"/>
                <a:gd name="connsiteY7" fmla="*/ 968991 h 1262418"/>
                <a:gd name="connsiteX8" fmla="*/ 102359 w 765412"/>
                <a:gd name="connsiteY8" fmla="*/ 1044054 h 1262418"/>
                <a:gd name="connsiteX9" fmla="*/ 184245 w 765412"/>
                <a:gd name="connsiteY9" fmla="*/ 1180532 h 1262418"/>
                <a:gd name="connsiteX10" fmla="*/ 307075 w 765412"/>
                <a:gd name="connsiteY10" fmla="*/ 1228299 h 1262418"/>
                <a:gd name="connsiteX11" fmla="*/ 464024 w 765412"/>
                <a:gd name="connsiteY11" fmla="*/ 1262418 h 1262418"/>
                <a:gd name="connsiteX12" fmla="*/ 586854 w 765412"/>
                <a:gd name="connsiteY12" fmla="*/ 1241946 h 1262418"/>
                <a:gd name="connsiteX13" fmla="*/ 668741 w 765412"/>
                <a:gd name="connsiteY13" fmla="*/ 1125941 h 1262418"/>
                <a:gd name="connsiteX14" fmla="*/ 736980 w 765412"/>
                <a:gd name="connsiteY14" fmla="*/ 1030406 h 1262418"/>
                <a:gd name="connsiteX15" fmla="*/ 750627 w 765412"/>
                <a:gd name="connsiteY15" fmla="*/ 893929 h 1262418"/>
                <a:gd name="connsiteX16" fmla="*/ 750627 w 765412"/>
                <a:gd name="connsiteY16" fmla="*/ 723332 h 1262418"/>
                <a:gd name="connsiteX17" fmla="*/ 661917 w 765412"/>
                <a:gd name="connsiteY17" fmla="*/ 586854 h 1262418"/>
                <a:gd name="connsiteX18" fmla="*/ 641445 w 765412"/>
                <a:gd name="connsiteY18" fmla="*/ 498143 h 1262418"/>
                <a:gd name="connsiteX19" fmla="*/ 607326 w 765412"/>
                <a:gd name="connsiteY19" fmla="*/ 368490 h 1262418"/>
                <a:gd name="connsiteX20" fmla="*/ 491320 w 765412"/>
                <a:gd name="connsiteY20" fmla="*/ 211541 h 1262418"/>
                <a:gd name="connsiteX21" fmla="*/ 436729 w 765412"/>
                <a:gd name="connsiteY21" fmla="*/ 109182 h 1262418"/>
                <a:gd name="connsiteX22" fmla="*/ 388962 w 765412"/>
                <a:gd name="connsiteY22" fmla="*/ 40943 h 1262418"/>
                <a:gd name="connsiteX23" fmla="*/ 279780 w 765412"/>
                <a:gd name="connsiteY23" fmla="*/ 0 h 1262418"/>
                <a:gd name="connsiteX0" fmla="*/ 279780 w 764581"/>
                <a:gd name="connsiteY0" fmla="*/ 0 h 1262418"/>
                <a:gd name="connsiteX1" fmla="*/ 177421 w 764581"/>
                <a:gd name="connsiteY1" fmla="*/ 27296 h 1262418"/>
                <a:gd name="connsiteX2" fmla="*/ 129654 w 764581"/>
                <a:gd name="connsiteY2" fmla="*/ 102358 h 1262418"/>
                <a:gd name="connsiteX3" fmla="*/ 75063 w 764581"/>
                <a:gd name="connsiteY3" fmla="*/ 197893 h 1262418"/>
                <a:gd name="connsiteX4" fmla="*/ 0 w 764581"/>
                <a:gd name="connsiteY4" fmla="*/ 388961 h 1262418"/>
                <a:gd name="connsiteX5" fmla="*/ 13648 w 764581"/>
                <a:gd name="connsiteY5" fmla="*/ 655093 h 1262418"/>
                <a:gd name="connsiteX6" fmla="*/ 54592 w 764581"/>
                <a:gd name="connsiteY6" fmla="*/ 784746 h 1262418"/>
                <a:gd name="connsiteX7" fmla="*/ 75063 w 764581"/>
                <a:gd name="connsiteY7" fmla="*/ 968991 h 1262418"/>
                <a:gd name="connsiteX8" fmla="*/ 102359 w 764581"/>
                <a:gd name="connsiteY8" fmla="*/ 1044054 h 1262418"/>
                <a:gd name="connsiteX9" fmla="*/ 184245 w 764581"/>
                <a:gd name="connsiteY9" fmla="*/ 1180532 h 1262418"/>
                <a:gd name="connsiteX10" fmla="*/ 307075 w 764581"/>
                <a:gd name="connsiteY10" fmla="*/ 1228299 h 1262418"/>
                <a:gd name="connsiteX11" fmla="*/ 464024 w 764581"/>
                <a:gd name="connsiteY11" fmla="*/ 1262418 h 1262418"/>
                <a:gd name="connsiteX12" fmla="*/ 586854 w 764581"/>
                <a:gd name="connsiteY12" fmla="*/ 1241946 h 1262418"/>
                <a:gd name="connsiteX13" fmla="*/ 668741 w 764581"/>
                <a:gd name="connsiteY13" fmla="*/ 1125941 h 1262418"/>
                <a:gd name="connsiteX14" fmla="*/ 736980 w 764581"/>
                <a:gd name="connsiteY14" fmla="*/ 1030406 h 1262418"/>
                <a:gd name="connsiteX15" fmla="*/ 750627 w 764581"/>
                <a:gd name="connsiteY15" fmla="*/ 893929 h 1262418"/>
                <a:gd name="connsiteX16" fmla="*/ 749796 w 764581"/>
                <a:gd name="connsiteY16" fmla="*/ 781954 h 1262418"/>
                <a:gd name="connsiteX17" fmla="*/ 661917 w 764581"/>
                <a:gd name="connsiteY17" fmla="*/ 586854 h 1262418"/>
                <a:gd name="connsiteX18" fmla="*/ 641445 w 764581"/>
                <a:gd name="connsiteY18" fmla="*/ 498143 h 1262418"/>
                <a:gd name="connsiteX19" fmla="*/ 607326 w 764581"/>
                <a:gd name="connsiteY19" fmla="*/ 368490 h 1262418"/>
                <a:gd name="connsiteX20" fmla="*/ 491320 w 764581"/>
                <a:gd name="connsiteY20" fmla="*/ 211541 h 1262418"/>
                <a:gd name="connsiteX21" fmla="*/ 436729 w 764581"/>
                <a:gd name="connsiteY21" fmla="*/ 109182 h 1262418"/>
                <a:gd name="connsiteX22" fmla="*/ 388962 w 764581"/>
                <a:gd name="connsiteY22" fmla="*/ 40943 h 1262418"/>
                <a:gd name="connsiteX23" fmla="*/ 279780 w 76458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5781 w 752901"/>
                <a:gd name="connsiteY19" fmla="*/ 421914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85299 w 763137"/>
                <a:gd name="connsiteY6" fmla="*/ 971265 h 1266966"/>
                <a:gd name="connsiteX7" fmla="*/ 112595 w 763137"/>
                <a:gd name="connsiteY7" fmla="*/ 1046328 h 1266966"/>
                <a:gd name="connsiteX8" fmla="*/ 194481 w 763137"/>
                <a:gd name="connsiteY8" fmla="*/ 1182806 h 1266966"/>
                <a:gd name="connsiteX9" fmla="*/ 317311 w 763137"/>
                <a:gd name="connsiteY9" fmla="*/ 1230573 h 1266966"/>
                <a:gd name="connsiteX10" fmla="*/ 474260 w 763137"/>
                <a:gd name="connsiteY10" fmla="*/ 1264692 h 1266966"/>
                <a:gd name="connsiteX11" fmla="*/ 597090 w 763137"/>
                <a:gd name="connsiteY11" fmla="*/ 1244220 h 1266966"/>
                <a:gd name="connsiteX12" fmla="*/ 678977 w 763137"/>
                <a:gd name="connsiteY12" fmla="*/ 1128215 h 1266966"/>
                <a:gd name="connsiteX13" fmla="*/ 747216 w 763137"/>
                <a:gd name="connsiteY13" fmla="*/ 1032680 h 1266966"/>
                <a:gd name="connsiteX14" fmla="*/ 760863 w 763137"/>
                <a:gd name="connsiteY14" fmla="*/ 896203 h 1266966"/>
                <a:gd name="connsiteX15" fmla="*/ 760032 w 763137"/>
                <a:gd name="connsiteY15" fmla="*/ 784228 h 1266966"/>
                <a:gd name="connsiteX16" fmla="*/ 672153 w 763137"/>
                <a:gd name="connsiteY16" fmla="*/ 589128 h 1266966"/>
                <a:gd name="connsiteX17" fmla="*/ 651681 w 763137"/>
                <a:gd name="connsiteY17" fmla="*/ 500417 h 1266966"/>
                <a:gd name="connsiteX18" fmla="*/ 616017 w 763137"/>
                <a:gd name="connsiteY18" fmla="*/ 424188 h 1266966"/>
                <a:gd name="connsiteX19" fmla="*/ 501556 w 763137"/>
                <a:gd name="connsiteY19" fmla="*/ 213815 h 1266966"/>
                <a:gd name="connsiteX20" fmla="*/ 446965 w 763137"/>
                <a:gd name="connsiteY20" fmla="*/ 111456 h 1266966"/>
                <a:gd name="connsiteX21" fmla="*/ 399198 w 763137"/>
                <a:gd name="connsiteY21" fmla="*/ 43217 h 1266966"/>
                <a:gd name="connsiteX22" fmla="*/ 290016 w 763137"/>
                <a:gd name="connsiteY22" fmla="*/ 2274 h 1266966"/>
                <a:gd name="connsiteX0" fmla="*/ 290016 w 763137"/>
                <a:gd name="connsiteY0" fmla="*/ 2274 h 1282889"/>
                <a:gd name="connsiteX1" fmla="*/ 187657 w 763137"/>
                <a:gd name="connsiteY1" fmla="*/ 29570 h 1282889"/>
                <a:gd name="connsiteX2" fmla="*/ 139890 w 763137"/>
                <a:gd name="connsiteY2" fmla="*/ 104632 h 1282889"/>
                <a:gd name="connsiteX3" fmla="*/ 85299 w 763137"/>
                <a:gd name="connsiteY3" fmla="*/ 200167 h 1282889"/>
                <a:gd name="connsiteX4" fmla="*/ 10236 w 763137"/>
                <a:gd name="connsiteY4" fmla="*/ 391235 h 1282889"/>
                <a:gd name="connsiteX5" fmla="*/ 23884 w 763137"/>
                <a:gd name="connsiteY5" fmla="*/ 657367 h 1282889"/>
                <a:gd name="connsiteX6" fmla="*/ 85299 w 763137"/>
                <a:gd name="connsiteY6" fmla="*/ 971265 h 1282889"/>
                <a:gd name="connsiteX7" fmla="*/ 112595 w 763137"/>
                <a:gd name="connsiteY7" fmla="*/ 1046328 h 1282889"/>
                <a:gd name="connsiteX8" fmla="*/ 194481 w 763137"/>
                <a:gd name="connsiteY8" fmla="*/ 1182806 h 1282889"/>
                <a:gd name="connsiteX9" fmla="*/ 317311 w 763137"/>
                <a:gd name="connsiteY9" fmla="*/ 1230573 h 1282889"/>
                <a:gd name="connsiteX10" fmla="*/ 474260 w 763137"/>
                <a:gd name="connsiteY10" fmla="*/ 1264692 h 1282889"/>
                <a:gd name="connsiteX11" fmla="*/ 597090 w 763137"/>
                <a:gd name="connsiteY11" fmla="*/ 1244220 h 1282889"/>
                <a:gd name="connsiteX12" fmla="*/ 747216 w 763137"/>
                <a:gd name="connsiteY12" fmla="*/ 1032680 h 1282889"/>
                <a:gd name="connsiteX13" fmla="*/ 760863 w 763137"/>
                <a:gd name="connsiteY13" fmla="*/ 896203 h 1282889"/>
                <a:gd name="connsiteX14" fmla="*/ 760032 w 763137"/>
                <a:gd name="connsiteY14" fmla="*/ 784228 h 1282889"/>
                <a:gd name="connsiteX15" fmla="*/ 672153 w 763137"/>
                <a:gd name="connsiteY15" fmla="*/ 589128 h 1282889"/>
                <a:gd name="connsiteX16" fmla="*/ 651681 w 763137"/>
                <a:gd name="connsiteY16" fmla="*/ 500417 h 1282889"/>
                <a:gd name="connsiteX17" fmla="*/ 616017 w 763137"/>
                <a:gd name="connsiteY17" fmla="*/ 424188 h 1282889"/>
                <a:gd name="connsiteX18" fmla="*/ 501556 w 763137"/>
                <a:gd name="connsiteY18" fmla="*/ 213815 h 1282889"/>
                <a:gd name="connsiteX19" fmla="*/ 446965 w 763137"/>
                <a:gd name="connsiteY19" fmla="*/ 111456 h 1282889"/>
                <a:gd name="connsiteX20" fmla="*/ 399198 w 763137"/>
                <a:gd name="connsiteY20" fmla="*/ 43217 h 1282889"/>
                <a:gd name="connsiteX21" fmla="*/ 290016 w 763137"/>
                <a:gd name="connsiteY21" fmla="*/ 2274 h 1282889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317311 w 763137"/>
                <a:gd name="connsiteY9" fmla="*/ 1230573 h 1297674"/>
                <a:gd name="connsiteX10" fmla="*/ 474260 w 763137"/>
                <a:gd name="connsiteY10" fmla="*/ 1264692 h 1297674"/>
                <a:gd name="connsiteX11" fmla="*/ 747216 w 763137"/>
                <a:gd name="connsiteY11" fmla="*/ 1032680 h 1297674"/>
                <a:gd name="connsiteX12" fmla="*/ 760863 w 763137"/>
                <a:gd name="connsiteY12" fmla="*/ 896203 h 1297674"/>
                <a:gd name="connsiteX13" fmla="*/ 760032 w 763137"/>
                <a:gd name="connsiteY13" fmla="*/ 784228 h 1297674"/>
                <a:gd name="connsiteX14" fmla="*/ 672153 w 763137"/>
                <a:gd name="connsiteY14" fmla="*/ 589128 h 1297674"/>
                <a:gd name="connsiteX15" fmla="*/ 651681 w 763137"/>
                <a:gd name="connsiteY15" fmla="*/ 500417 h 1297674"/>
                <a:gd name="connsiteX16" fmla="*/ 616017 w 763137"/>
                <a:gd name="connsiteY16" fmla="*/ 424188 h 1297674"/>
                <a:gd name="connsiteX17" fmla="*/ 501556 w 763137"/>
                <a:gd name="connsiteY17" fmla="*/ 213815 h 1297674"/>
                <a:gd name="connsiteX18" fmla="*/ 446965 w 763137"/>
                <a:gd name="connsiteY18" fmla="*/ 111456 h 1297674"/>
                <a:gd name="connsiteX19" fmla="*/ 399198 w 763137"/>
                <a:gd name="connsiteY19" fmla="*/ 43217 h 1297674"/>
                <a:gd name="connsiteX20" fmla="*/ 290016 w 763137"/>
                <a:gd name="connsiteY20" fmla="*/ 2274 h 1297674"/>
                <a:gd name="connsiteX0" fmla="*/ 290016 w 763137"/>
                <a:gd name="connsiteY0" fmla="*/ 2274 h 1289713"/>
                <a:gd name="connsiteX1" fmla="*/ 187657 w 763137"/>
                <a:gd name="connsiteY1" fmla="*/ 29570 h 1289713"/>
                <a:gd name="connsiteX2" fmla="*/ 139890 w 763137"/>
                <a:gd name="connsiteY2" fmla="*/ 104632 h 1289713"/>
                <a:gd name="connsiteX3" fmla="*/ 85299 w 763137"/>
                <a:gd name="connsiteY3" fmla="*/ 200167 h 1289713"/>
                <a:gd name="connsiteX4" fmla="*/ 10236 w 763137"/>
                <a:gd name="connsiteY4" fmla="*/ 391235 h 1289713"/>
                <a:gd name="connsiteX5" fmla="*/ 23884 w 763137"/>
                <a:gd name="connsiteY5" fmla="*/ 657367 h 1289713"/>
                <a:gd name="connsiteX6" fmla="*/ 85299 w 763137"/>
                <a:gd name="connsiteY6" fmla="*/ 971265 h 1289713"/>
                <a:gd name="connsiteX7" fmla="*/ 112595 w 763137"/>
                <a:gd name="connsiteY7" fmla="*/ 1046328 h 1289713"/>
                <a:gd name="connsiteX8" fmla="*/ 194481 w 763137"/>
                <a:gd name="connsiteY8" fmla="*/ 1182806 h 1289713"/>
                <a:gd name="connsiteX9" fmla="*/ 474260 w 763137"/>
                <a:gd name="connsiteY9" fmla="*/ 1264692 h 1289713"/>
                <a:gd name="connsiteX10" fmla="*/ 747216 w 763137"/>
                <a:gd name="connsiteY10" fmla="*/ 1032680 h 1289713"/>
                <a:gd name="connsiteX11" fmla="*/ 760863 w 763137"/>
                <a:gd name="connsiteY11" fmla="*/ 896203 h 1289713"/>
                <a:gd name="connsiteX12" fmla="*/ 760032 w 763137"/>
                <a:gd name="connsiteY12" fmla="*/ 784228 h 1289713"/>
                <a:gd name="connsiteX13" fmla="*/ 672153 w 763137"/>
                <a:gd name="connsiteY13" fmla="*/ 589128 h 1289713"/>
                <a:gd name="connsiteX14" fmla="*/ 651681 w 763137"/>
                <a:gd name="connsiteY14" fmla="*/ 500417 h 1289713"/>
                <a:gd name="connsiteX15" fmla="*/ 616017 w 763137"/>
                <a:gd name="connsiteY15" fmla="*/ 424188 h 1289713"/>
                <a:gd name="connsiteX16" fmla="*/ 501556 w 763137"/>
                <a:gd name="connsiteY16" fmla="*/ 213815 h 1289713"/>
                <a:gd name="connsiteX17" fmla="*/ 446965 w 763137"/>
                <a:gd name="connsiteY17" fmla="*/ 111456 h 1289713"/>
                <a:gd name="connsiteX18" fmla="*/ 399198 w 763137"/>
                <a:gd name="connsiteY18" fmla="*/ 43217 h 1289713"/>
                <a:gd name="connsiteX19" fmla="*/ 290016 w 763137"/>
                <a:gd name="connsiteY19" fmla="*/ 2274 h 1289713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474260 w 763137"/>
                <a:gd name="connsiteY9" fmla="*/ 1264692 h 1297674"/>
                <a:gd name="connsiteX10" fmla="*/ 747216 w 763137"/>
                <a:gd name="connsiteY10" fmla="*/ 1032680 h 1297674"/>
                <a:gd name="connsiteX11" fmla="*/ 760863 w 763137"/>
                <a:gd name="connsiteY11" fmla="*/ 896203 h 1297674"/>
                <a:gd name="connsiteX12" fmla="*/ 760032 w 763137"/>
                <a:gd name="connsiteY12" fmla="*/ 784228 h 1297674"/>
                <a:gd name="connsiteX13" fmla="*/ 672153 w 763137"/>
                <a:gd name="connsiteY13" fmla="*/ 589128 h 1297674"/>
                <a:gd name="connsiteX14" fmla="*/ 651681 w 763137"/>
                <a:gd name="connsiteY14" fmla="*/ 500417 h 1297674"/>
                <a:gd name="connsiteX15" fmla="*/ 616017 w 763137"/>
                <a:gd name="connsiteY15" fmla="*/ 424188 h 1297674"/>
                <a:gd name="connsiteX16" fmla="*/ 501556 w 763137"/>
                <a:gd name="connsiteY16" fmla="*/ 213815 h 1297674"/>
                <a:gd name="connsiteX17" fmla="*/ 446965 w 763137"/>
                <a:gd name="connsiteY17" fmla="*/ 111456 h 1297674"/>
                <a:gd name="connsiteX18" fmla="*/ 399198 w 763137"/>
                <a:gd name="connsiteY18" fmla="*/ 43217 h 1297674"/>
                <a:gd name="connsiteX19" fmla="*/ 290016 w 763137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760032 w 794983"/>
                <a:gd name="connsiteY12" fmla="*/ 784228 h 1297674"/>
                <a:gd name="connsiteX13" fmla="*/ 672153 w 794983"/>
                <a:gd name="connsiteY13" fmla="*/ 589128 h 1297674"/>
                <a:gd name="connsiteX14" fmla="*/ 651681 w 794983"/>
                <a:gd name="connsiteY14" fmla="*/ 500417 h 1297674"/>
                <a:gd name="connsiteX15" fmla="*/ 616017 w 794983"/>
                <a:gd name="connsiteY15" fmla="*/ 424188 h 1297674"/>
                <a:gd name="connsiteX16" fmla="*/ 501556 w 794983"/>
                <a:gd name="connsiteY16" fmla="*/ 213815 h 1297674"/>
                <a:gd name="connsiteX17" fmla="*/ 446965 w 794983"/>
                <a:gd name="connsiteY17" fmla="*/ 111456 h 1297674"/>
                <a:gd name="connsiteX18" fmla="*/ 399198 w 794983"/>
                <a:gd name="connsiteY18" fmla="*/ 43217 h 1297674"/>
                <a:gd name="connsiteX19" fmla="*/ 290016 w 794983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672153 w 794983"/>
                <a:gd name="connsiteY12" fmla="*/ 589128 h 1297674"/>
                <a:gd name="connsiteX13" fmla="*/ 651681 w 794983"/>
                <a:gd name="connsiteY13" fmla="*/ 500417 h 1297674"/>
                <a:gd name="connsiteX14" fmla="*/ 616017 w 794983"/>
                <a:gd name="connsiteY14" fmla="*/ 424188 h 1297674"/>
                <a:gd name="connsiteX15" fmla="*/ 501556 w 794983"/>
                <a:gd name="connsiteY15" fmla="*/ 213815 h 1297674"/>
                <a:gd name="connsiteX16" fmla="*/ 446965 w 794983"/>
                <a:gd name="connsiteY16" fmla="*/ 111456 h 1297674"/>
                <a:gd name="connsiteX17" fmla="*/ 399198 w 794983"/>
                <a:gd name="connsiteY17" fmla="*/ 43217 h 1297674"/>
                <a:gd name="connsiteX18" fmla="*/ 290016 w 794983"/>
                <a:gd name="connsiteY18" fmla="*/ 2274 h 1297674"/>
                <a:gd name="connsiteX0" fmla="*/ 290016 w 760863"/>
                <a:gd name="connsiteY0" fmla="*/ 2274 h 1312459"/>
                <a:gd name="connsiteX1" fmla="*/ 187657 w 760863"/>
                <a:gd name="connsiteY1" fmla="*/ 29570 h 1312459"/>
                <a:gd name="connsiteX2" fmla="*/ 139890 w 760863"/>
                <a:gd name="connsiteY2" fmla="*/ 104632 h 1312459"/>
                <a:gd name="connsiteX3" fmla="*/ 85299 w 760863"/>
                <a:gd name="connsiteY3" fmla="*/ 200167 h 1312459"/>
                <a:gd name="connsiteX4" fmla="*/ 10236 w 760863"/>
                <a:gd name="connsiteY4" fmla="*/ 391235 h 1312459"/>
                <a:gd name="connsiteX5" fmla="*/ 23884 w 760863"/>
                <a:gd name="connsiteY5" fmla="*/ 657367 h 1312459"/>
                <a:gd name="connsiteX6" fmla="*/ 85299 w 760863"/>
                <a:gd name="connsiteY6" fmla="*/ 971265 h 1312459"/>
                <a:gd name="connsiteX7" fmla="*/ 112595 w 760863"/>
                <a:gd name="connsiteY7" fmla="*/ 1046328 h 1312459"/>
                <a:gd name="connsiteX8" fmla="*/ 194481 w 760863"/>
                <a:gd name="connsiteY8" fmla="*/ 1182806 h 1312459"/>
                <a:gd name="connsiteX9" fmla="*/ 474260 w 760863"/>
                <a:gd name="connsiteY9" fmla="*/ 1264692 h 1312459"/>
                <a:gd name="connsiteX10" fmla="*/ 760863 w 760863"/>
                <a:gd name="connsiteY10" fmla="*/ 896203 h 1312459"/>
                <a:gd name="connsiteX11" fmla="*/ 672153 w 760863"/>
                <a:gd name="connsiteY11" fmla="*/ 589128 h 1312459"/>
                <a:gd name="connsiteX12" fmla="*/ 651681 w 760863"/>
                <a:gd name="connsiteY12" fmla="*/ 500417 h 1312459"/>
                <a:gd name="connsiteX13" fmla="*/ 616017 w 760863"/>
                <a:gd name="connsiteY13" fmla="*/ 424188 h 1312459"/>
                <a:gd name="connsiteX14" fmla="*/ 501556 w 760863"/>
                <a:gd name="connsiteY14" fmla="*/ 213815 h 1312459"/>
                <a:gd name="connsiteX15" fmla="*/ 446965 w 760863"/>
                <a:gd name="connsiteY15" fmla="*/ 111456 h 1312459"/>
                <a:gd name="connsiteX16" fmla="*/ 399198 w 760863"/>
                <a:gd name="connsiteY16" fmla="*/ 43217 h 1312459"/>
                <a:gd name="connsiteX17" fmla="*/ 290016 w 760863"/>
                <a:gd name="connsiteY17" fmla="*/ 2274 h 1312459"/>
                <a:gd name="connsiteX0" fmla="*/ 290016 w 760033"/>
                <a:gd name="connsiteY0" fmla="*/ 2274 h 1319120"/>
                <a:gd name="connsiteX1" fmla="*/ 187657 w 760033"/>
                <a:gd name="connsiteY1" fmla="*/ 29570 h 1319120"/>
                <a:gd name="connsiteX2" fmla="*/ 139890 w 760033"/>
                <a:gd name="connsiteY2" fmla="*/ 104632 h 1319120"/>
                <a:gd name="connsiteX3" fmla="*/ 85299 w 760033"/>
                <a:gd name="connsiteY3" fmla="*/ 200167 h 1319120"/>
                <a:gd name="connsiteX4" fmla="*/ 10236 w 760033"/>
                <a:gd name="connsiteY4" fmla="*/ 391235 h 1319120"/>
                <a:gd name="connsiteX5" fmla="*/ 23884 w 760033"/>
                <a:gd name="connsiteY5" fmla="*/ 657367 h 1319120"/>
                <a:gd name="connsiteX6" fmla="*/ 85299 w 760033"/>
                <a:gd name="connsiteY6" fmla="*/ 971265 h 1319120"/>
                <a:gd name="connsiteX7" fmla="*/ 112595 w 760033"/>
                <a:gd name="connsiteY7" fmla="*/ 1046328 h 1319120"/>
                <a:gd name="connsiteX8" fmla="*/ 194481 w 760033"/>
                <a:gd name="connsiteY8" fmla="*/ 1182806 h 1319120"/>
                <a:gd name="connsiteX9" fmla="*/ 474260 w 760033"/>
                <a:gd name="connsiteY9" fmla="*/ 1264692 h 1319120"/>
                <a:gd name="connsiteX10" fmla="*/ 760033 w 760033"/>
                <a:gd name="connsiteY10" fmla="*/ 856235 h 1319120"/>
                <a:gd name="connsiteX11" fmla="*/ 672153 w 760033"/>
                <a:gd name="connsiteY11" fmla="*/ 589128 h 1319120"/>
                <a:gd name="connsiteX12" fmla="*/ 651681 w 760033"/>
                <a:gd name="connsiteY12" fmla="*/ 500417 h 1319120"/>
                <a:gd name="connsiteX13" fmla="*/ 616017 w 760033"/>
                <a:gd name="connsiteY13" fmla="*/ 424188 h 1319120"/>
                <a:gd name="connsiteX14" fmla="*/ 501556 w 760033"/>
                <a:gd name="connsiteY14" fmla="*/ 213815 h 1319120"/>
                <a:gd name="connsiteX15" fmla="*/ 446965 w 760033"/>
                <a:gd name="connsiteY15" fmla="*/ 111456 h 1319120"/>
                <a:gd name="connsiteX16" fmla="*/ 399198 w 760033"/>
                <a:gd name="connsiteY16" fmla="*/ 43217 h 1319120"/>
                <a:gd name="connsiteX17" fmla="*/ 290016 w 760033"/>
                <a:gd name="connsiteY17" fmla="*/ 2274 h 1319120"/>
                <a:gd name="connsiteX0" fmla="*/ 290016 w 772543"/>
                <a:gd name="connsiteY0" fmla="*/ 2274 h 1319120"/>
                <a:gd name="connsiteX1" fmla="*/ 187657 w 772543"/>
                <a:gd name="connsiteY1" fmla="*/ 29570 h 1319120"/>
                <a:gd name="connsiteX2" fmla="*/ 139890 w 772543"/>
                <a:gd name="connsiteY2" fmla="*/ 104632 h 1319120"/>
                <a:gd name="connsiteX3" fmla="*/ 85299 w 772543"/>
                <a:gd name="connsiteY3" fmla="*/ 200167 h 1319120"/>
                <a:gd name="connsiteX4" fmla="*/ 10236 w 772543"/>
                <a:gd name="connsiteY4" fmla="*/ 391235 h 1319120"/>
                <a:gd name="connsiteX5" fmla="*/ 23884 w 772543"/>
                <a:gd name="connsiteY5" fmla="*/ 657367 h 1319120"/>
                <a:gd name="connsiteX6" fmla="*/ 85299 w 772543"/>
                <a:gd name="connsiteY6" fmla="*/ 971265 h 1319120"/>
                <a:gd name="connsiteX7" fmla="*/ 112595 w 772543"/>
                <a:gd name="connsiteY7" fmla="*/ 1046328 h 1319120"/>
                <a:gd name="connsiteX8" fmla="*/ 194481 w 772543"/>
                <a:gd name="connsiteY8" fmla="*/ 1182806 h 1319120"/>
                <a:gd name="connsiteX9" fmla="*/ 474260 w 772543"/>
                <a:gd name="connsiteY9" fmla="*/ 1264692 h 1319120"/>
                <a:gd name="connsiteX10" fmla="*/ 760033 w 772543"/>
                <a:gd name="connsiteY10" fmla="*/ 856235 h 1319120"/>
                <a:gd name="connsiteX11" fmla="*/ 672153 w 772543"/>
                <a:gd name="connsiteY11" fmla="*/ 589128 h 1319120"/>
                <a:gd name="connsiteX12" fmla="*/ 651681 w 772543"/>
                <a:gd name="connsiteY12" fmla="*/ 500417 h 1319120"/>
                <a:gd name="connsiteX13" fmla="*/ 616017 w 772543"/>
                <a:gd name="connsiteY13" fmla="*/ 424188 h 1319120"/>
                <a:gd name="connsiteX14" fmla="*/ 501556 w 772543"/>
                <a:gd name="connsiteY14" fmla="*/ 213815 h 1319120"/>
                <a:gd name="connsiteX15" fmla="*/ 446965 w 772543"/>
                <a:gd name="connsiteY15" fmla="*/ 111456 h 1319120"/>
                <a:gd name="connsiteX16" fmla="*/ 399198 w 772543"/>
                <a:gd name="connsiteY16" fmla="*/ 43217 h 1319120"/>
                <a:gd name="connsiteX17" fmla="*/ 290016 w 772543"/>
                <a:gd name="connsiteY17" fmla="*/ 2274 h 1319120"/>
                <a:gd name="connsiteX0" fmla="*/ 290016 w 772543"/>
                <a:gd name="connsiteY0" fmla="*/ 2274 h 1319121"/>
                <a:gd name="connsiteX1" fmla="*/ 187657 w 772543"/>
                <a:gd name="connsiteY1" fmla="*/ 29570 h 1319121"/>
                <a:gd name="connsiteX2" fmla="*/ 139890 w 772543"/>
                <a:gd name="connsiteY2" fmla="*/ 104632 h 1319121"/>
                <a:gd name="connsiteX3" fmla="*/ 85299 w 772543"/>
                <a:gd name="connsiteY3" fmla="*/ 200167 h 1319121"/>
                <a:gd name="connsiteX4" fmla="*/ 10236 w 772543"/>
                <a:gd name="connsiteY4" fmla="*/ 391235 h 1319121"/>
                <a:gd name="connsiteX5" fmla="*/ 23884 w 772543"/>
                <a:gd name="connsiteY5" fmla="*/ 657367 h 1319121"/>
                <a:gd name="connsiteX6" fmla="*/ 85299 w 772543"/>
                <a:gd name="connsiteY6" fmla="*/ 971265 h 1319121"/>
                <a:gd name="connsiteX7" fmla="*/ 112595 w 772543"/>
                <a:gd name="connsiteY7" fmla="*/ 1046328 h 1319121"/>
                <a:gd name="connsiteX8" fmla="*/ 194481 w 772543"/>
                <a:gd name="connsiteY8" fmla="*/ 1182806 h 1319121"/>
                <a:gd name="connsiteX9" fmla="*/ 474260 w 772543"/>
                <a:gd name="connsiteY9" fmla="*/ 1264692 h 1319121"/>
                <a:gd name="connsiteX10" fmla="*/ 760033 w 772543"/>
                <a:gd name="connsiteY10" fmla="*/ 856234 h 1319121"/>
                <a:gd name="connsiteX11" fmla="*/ 672153 w 772543"/>
                <a:gd name="connsiteY11" fmla="*/ 589128 h 1319121"/>
                <a:gd name="connsiteX12" fmla="*/ 651681 w 772543"/>
                <a:gd name="connsiteY12" fmla="*/ 500417 h 1319121"/>
                <a:gd name="connsiteX13" fmla="*/ 616017 w 772543"/>
                <a:gd name="connsiteY13" fmla="*/ 424188 h 1319121"/>
                <a:gd name="connsiteX14" fmla="*/ 501556 w 772543"/>
                <a:gd name="connsiteY14" fmla="*/ 213815 h 1319121"/>
                <a:gd name="connsiteX15" fmla="*/ 446965 w 772543"/>
                <a:gd name="connsiteY15" fmla="*/ 111456 h 1319121"/>
                <a:gd name="connsiteX16" fmla="*/ 399198 w 772543"/>
                <a:gd name="connsiteY16" fmla="*/ 43217 h 1319121"/>
                <a:gd name="connsiteX17" fmla="*/ 290016 w 772543"/>
                <a:gd name="connsiteY17" fmla="*/ 2274 h 1319121"/>
                <a:gd name="connsiteX0" fmla="*/ 290016 w 760966"/>
                <a:gd name="connsiteY0" fmla="*/ 2274 h 1319121"/>
                <a:gd name="connsiteX1" fmla="*/ 187657 w 760966"/>
                <a:gd name="connsiteY1" fmla="*/ 29570 h 1319121"/>
                <a:gd name="connsiteX2" fmla="*/ 139890 w 760966"/>
                <a:gd name="connsiteY2" fmla="*/ 104632 h 1319121"/>
                <a:gd name="connsiteX3" fmla="*/ 85299 w 760966"/>
                <a:gd name="connsiteY3" fmla="*/ 200167 h 1319121"/>
                <a:gd name="connsiteX4" fmla="*/ 10236 w 760966"/>
                <a:gd name="connsiteY4" fmla="*/ 391235 h 1319121"/>
                <a:gd name="connsiteX5" fmla="*/ 23884 w 760966"/>
                <a:gd name="connsiteY5" fmla="*/ 657367 h 1319121"/>
                <a:gd name="connsiteX6" fmla="*/ 85299 w 760966"/>
                <a:gd name="connsiteY6" fmla="*/ 971265 h 1319121"/>
                <a:gd name="connsiteX7" fmla="*/ 112595 w 760966"/>
                <a:gd name="connsiteY7" fmla="*/ 1046328 h 1319121"/>
                <a:gd name="connsiteX8" fmla="*/ 194481 w 760966"/>
                <a:gd name="connsiteY8" fmla="*/ 1182806 h 1319121"/>
                <a:gd name="connsiteX9" fmla="*/ 474260 w 760966"/>
                <a:gd name="connsiteY9" fmla="*/ 1264692 h 1319121"/>
                <a:gd name="connsiteX10" fmla="*/ 760033 w 760966"/>
                <a:gd name="connsiteY10" fmla="*/ 856234 h 1319121"/>
                <a:gd name="connsiteX11" fmla="*/ 672153 w 760966"/>
                <a:gd name="connsiteY11" fmla="*/ 589128 h 1319121"/>
                <a:gd name="connsiteX12" fmla="*/ 651681 w 760966"/>
                <a:gd name="connsiteY12" fmla="*/ 500417 h 1319121"/>
                <a:gd name="connsiteX13" fmla="*/ 616017 w 760966"/>
                <a:gd name="connsiteY13" fmla="*/ 424188 h 1319121"/>
                <a:gd name="connsiteX14" fmla="*/ 501556 w 760966"/>
                <a:gd name="connsiteY14" fmla="*/ 213815 h 1319121"/>
                <a:gd name="connsiteX15" fmla="*/ 446965 w 760966"/>
                <a:gd name="connsiteY15" fmla="*/ 111456 h 1319121"/>
                <a:gd name="connsiteX16" fmla="*/ 399198 w 760966"/>
                <a:gd name="connsiteY16" fmla="*/ 43217 h 1319121"/>
                <a:gd name="connsiteX17" fmla="*/ 290016 w 760966"/>
                <a:gd name="connsiteY17" fmla="*/ 2274 h 1319121"/>
                <a:gd name="connsiteX0" fmla="*/ 290016 w 690350"/>
                <a:gd name="connsiteY0" fmla="*/ 2274 h 1319121"/>
                <a:gd name="connsiteX1" fmla="*/ 187657 w 690350"/>
                <a:gd name="connsiteY1" fmla="*/ 29570 h 1319121"/>
                <a:gd name="connsiteX2" fmla="*/ 139890 w 690350"/>
                <a:gd name="connsiteY2" fmla="*/ 104632 h 1319121"/>
                <a:gd name="connsiteX3" fmla="*/ 85299 w 690350"/>
                <a:gd name="connsiteY3" fmla="*/ 200167 h 1319121"/>
                <a:gd name="connsiteX4" fmla="*/ 10236 w 690350"/>
                <a:gd name="connsiteY4" fmla="*/ 391235 h 1319121"/>
                <a:gd name="connsiteX5" fmla="*/ 23884 w 690350"/>
                <a:gd name="connsiteY5" fmla="*/ 657367 h 1319121"/>
                <a:gd name="connsiteX6" fmla="*/ 85299 w 690350"/>
                <a:gd name="connsiteY6" fmla="*/ 971265 h 1319121"/>
                <a:gd name="connsiteX7" fmla="*/ 112595 w 690350"/>
                <a:gd name="connsiteY7" fmla="*/ 1046328 h 1319121"/>
                <a:gd name="connsiteX8" fmla="*/ 194481 w 690350"/>
                <a:gd name="connsiteY8" fmla="*/ 1182806 h 1319121"/>
                <a:gd name="connsiteX9" fmla="*/ 474260 w 690350"/>
                <a:gd name="connsiteY9" fmla="*/ 1264692 h 1319121"/>
                <a:gd name="connsiteX10" fmla="*/ 688025 w 690350"/>
                <a:gd name="connsiteY10" fmla="*/ 856234 h 1319121"/>
                <a:gd name="connsiteX11" fmla="*/ 672153 w 690350"/>
                <a:gd name="connsiteY11" fmla="*/ 589128 h 1319121"/>
                <a:gd name="connsiteX12" fmla="*/ 651681 w 690350"/>
                <a:gd name="connsiteY12" fmla="*/ 500417 h 1319121"/>
                <a:gd name="connsiteX13" fmla="*/ 616017 w 690350"/>
                <a:gd name="connsiteY13" fmla="*/ 424188 h 1319121"/>
                <a:gd name="connsiteX14" fmla="*/ 501556 w 690350"/>
                <a:gd name="connsiteY14" fmla="*/ 213815 h 1319121"/>
                <a:gd name="connsiteX15" fmla="*/ 446965 w 690350"/>
                <a:gd name="connsiteY15" fmla="*/ 111456 h 1319121"/>
                <a:gd name="connsiteX16" fmla="*/ 399198 w 690350"/>
                <a:gd name="connsiteY16" fmla="*/ 43217 h 1319121"/>
                <a:gd name="connsiteX17" fmla="*/ 290016 w 690350"/>
                <a:gd name="connsiteY17" fmla="*/ 2274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50" h="1319121">
                  <a:moveTo>
                    <a:pt x="290016" y="2274"/>
                  </a:moveTo>
                  <a:cubicBezTo>
                    <a:pt x="254759" y="0"/>
                    <a:pt x="212678" y="12510"/>
                    <a:pt x="187657" y="29570"/>
                  </a:cubicBezTo>
                  <a:cubicBezTo>
                    <a:pt x="162636" y="46630"/>
                    <a:pt x="156950" y="76199"/>
                    <a:pt x="139890" y="104632"/>
                  </a:cubicBezTo>
                  <a:lnTo>
                    <a:pt x="85299" y="200167"/>
                  </a:lnTo>
                  <a:cubicBezTo>
                    <a:pt x="63690" y="247934"/>
                    <a:pt x="20472" y="315035"/>
                    <a:pt x="10236" y="391235"/>
                  </a:cubicBezTo>
                  <a:cubicBezTo>
                    <a:pt x="0" y="467435"/>
                    <a:pt x="14785" y="591403"/>
                    <a:pt x="23884" y="657367"/>
                  </a:cubicBezTo>
                  <a:lnTo>
                    <a:pt x="85299" y="971265"/>
                  </a:lnTo>
                  <a:lnTo>
                    <a:pt x="112595" y="1046328"/>
                  </a:lnTo>
                  <a:cubicBezTo>
                    <a:pt x="130792" y="1081585"/>
                    <a:pt x="134204" y="1146412"/>
                    <a:pt x="194481" y="1182806"/>
                  </a:cubicBezTo>
                  <a:cubicBezTo>
                    <a:pt x="254758" y="1219200"/>
                    <a:pt x="392003" y="1319121"/>
                    <a:pt x="474260" y="1264692"/>
                  </a:cubicBezTo>
                  <a:cubicBezTo>
                    <a:pt x="556517" y="1210263"/>
                    <a:pt x="688958" y="968631"/>
                    <a:pt x="688025" y="856234"/>
                  </a:cubicBezTo>
                  <a:cubicBezTo>
                    <a:pt x="675515" y="782309"/>
                    <a:pt x="690350" y="655092"/>
                    <a:pt x="672153" y="589128"/>
                  </a:cubicBezTo>
                  <a:lnTo>
                    <a:pt x="651681" y="500417"/>
                  </a:lnTo>
                  <a:cubicBezTo>
                    <a:pt x="642583" y="464023"/>
                    <a:pt x="641038" y="471955"/>
                    <a:pt x="616017" y="424188"/>
                  </a:cubicBezTo>
                  <a:cubicBezTo>
                    <a:pt x="590996" y="376421"/>
                    <a:pt x="529989" y="257033"/>
                    <a:pt x="501556" y="213815"/>
                  </a:cubicBezTo>
                  <a:lnTo>
                    <a:pt x="446965" y="111456"/>
                  </a:lnTo>
                  <a:cubicBezTo>
                    <a:pt x="429905" y="83023"/>
                    <a:pt x="425356" y="61414"/>
                    <a:pt x="399198" y="43217"/>
                  </a:cubicBezTo>
                  <a:cubicBezTo>
                    <a:pt x="373040" y="25020"/>
                    <a:pt x="325273" y="4548"/>
                    <a:pt x="290016" y="227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H="1">
              <a:off x="3554840" y="1207585"/>
              <a:ext cx="2350420" cy="387759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5898407" y="1191081"/>
              <a:ext cx="2264945" cy="38220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011224" y="3356992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78" name="Freeform 77"/>
            <p:cNvSpPr/>
            <p:nvPr/>
          </p:nvSpPr>
          <p:spPr bwMode="auto">
            <a:xfrm>
              <a:off x="6084168" y="2773288"/>
              <a:ext cx="927055" cy="29567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649664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709359 w 2014409"/>
                <a:gd name="connsiteY3" fmla="*/ 1717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409" h="29567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1709359" y="1717"/>
                  </a:lnTo>
                  <a:lnTo>
                    <a:pt x="2014409" y="295672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flipH="1">
              <a:off x="5568950" y="1228477"/>
              <a:ext cx="326942" cy="63842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>
              <a:off x="5669280" y="1224501"/>
              <a:ext cx="226612" cy="63610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5906599" y="1209477"/>
              <a:ext cx="360851" cy="157817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5904216" y="1199952"/>
              <a:ext cx="572784" cy="157499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5911360" y="1202333"/>
              <a:ext cx="730740" cy="157896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149587" y="4285456"/>
              <a:ext cx="207369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Connector 84"/>
            <p:cNvCxnSpPr>
              <a:stCxn id="78" idx="1"/>
            </p:cNvCxnSpPr>
            <p:nvPr/>
          </p:nvCxnSpPr>
          <p:spPr bwMode="auto">
            <a:xfrm flipH="1">
              <a:off x="5940152" y="2917304"/>
              <a:ext cx="149539" cy="108776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646046" y="4293096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6084168" y="3068960"/>
              <a:ext cx="243216" cy="158417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444208" y="3068960"/>
              <a:ext cx="442825" cy="162369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6732240" y="3065708"/>
              <a:ext cx="561991" cy="162059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93" name="Freeform 92"/>
            <p:cNvSpPr/>
            <p:nvPr/>
          </p:nvSpPr>
          <p:spPr bwMode="auto">
            <a:xfrm>
              <a:off x="4847652" y="4785261"/>
              <a:ext cx="1173707" cy="593678"/>
            </a:xfrm>
            <a:custGeom>
              <a:avLst/>
              <a:gdLst>
                <a:gd name="connsiteX0" fmla="*/ 54591 w 1173707"/>
                <a:gd name="connsiteY0" fmla="*/ 88710 h 580030"/>
                <a:gd name="connsiteX1" fmla="*/ 6824 w 1173707"/>
                <a:gd name="connsiteY1" fmla="*/ 156949 h 580030"/>
                <a:gd name="connsiteX2" fmla="*/ 0 w 1173707"/>
                <a:gd name="connsiteY2" fmla="*/ 225188 h 580030"/>
                <a:gd name="connsiteX3" fmla="*/ 20471 w 1173707"/>
                <a:gd name="connsiteY3" fmla="*/ 334370 h 580030"/>
                <a:gd name="connsiteX4" fmla="*/ 54591 w 1173707"/>
                <a:gd name="connsiteY4" fmla="*/ 388961 h 580030"/>
                <a:gd name="connsiteX5" fmla="*/ 136477 w 1173707"/>
                <a:gd name="connsiteY5" fmla="*/ 477672 h 580030"/>
                <a:gd name="connsiteX6" fmla="*/ 225188 w 1173707"/>
                <a:gd name="connsiteY6" fmla="*/ 498143 h 580030"/>
                <a:gd name="connsiteX7" fmla="*/ 423080 w 1173707"/>
                <a:gd name="connsiteY7" fmla="*/ 580030 h 580030"/>
                <a:gd name="connsiteX8" fmla="*/ 586854 w 1173707"/>
                <a:gd name="connsiteY8" fmla="*/ 580030 h 580030"/>
                <a:gd name="connsiteX9" fmla="*/ 655092 w 1173707"/>
                <a:gd name="connsiteY9" fmla="*/ 580030 h 580030"/>
                <a:gd name="connsiteX10" fmla="*/ 825689 w 1173707"/>
                <a:gd name="connsiteY10" fmla="*/ 552734 h 580030"/>
                <a:gd name="connsiteX11" fmla="*/ 921224 w 1173707"/>
                <a:gd name="connsiteY11" fmla="*/ 511791 h 580030"/>
                <a:gd name="connsiteX12" fmla="*/ 1098645 w 1173707"/>
                <a:gd name="connsiteY12" fmla="*/ 443552 h 580030"/>
                <a:gd name="connsiteX13" fmla="*/ 1166883 w 1173707"/>
                <a:gd name="connsiteY13" fmla="*/ 354842 h 580030"/>
                <a:gd name="connsiteX14" fmla="*/ 1173707 w 1173707"/>
                <a:gd name="connsiteY14" fmla="*/ 293427 h 580030"/>
                <a:gd name="connsiteX15" fmla="*/ 1166883 w 1173707"/>
                <a:gd name="connsiteY15" fmla="*/ 272955 h 580030"/>
                <a:gd name="connsiteX16" fmla="*/ 1153236 w 1173707"/>
                <a:gd name="connsiteY16" fmla="*/ 197893 h 580030"/>
                <a:gd name="connsiteX17" fmla="*/ 1112292 w 1173707"/>
                <a:gd name="connsiteY17" fmla="*/ 136478 h 580030"/>
                <a:gd name="connsiteX18" fmla="*/ 1050877 w 1173707"/>
                <a:gd name="connsiteY18" fmla="*/ 95534 h 580030"/>
                <a:gd name="connsiteX19" fmla="*/ 968991 w 1173707"/>
                <a:gd name="connsiteY19" fmla="*/ 75063 h 580030"/>
                <a:gd name="connsiteX20" fmla="*/ 907576 w 1173707"/>
                <a:gd name="connsiteY20" fmla="*/ 47767 h 580030"/>
                <a:gd name="connsiteX21" fmla="*/ 812042 w 1173707"/>
                <a:gd name="connsiteY21" fmla="*/ 34119 h 580030"/>
                <a:gd name="connsiteX22" fmla="*/ 723331 w 1173707"/>
                <a:gd name="connsiteY22" fmla="*/ 27296 h 580030"/>
                <a:gd name="connsiteX23" fmla="*/ 580030 w 1173707"/>
                <a:gd name="connsiteY23" fmla="*/ 6824 h 580030"/>
                <a:gd name="connsiteX24" fmla="*/ 375313 w 1173707"/>
                <a:gd name="connsiteY24" fmla="*/ 0 h 580030"/>
                <a:gd name="connsiteX25" fmla="*/ 307074 w 1173707"/>
                <a:gd name="connsiteY25" fmla="*/ 13648 h 580030"/>
                <a:gd name="connsiteX26" fmla="*/ 238836 w 1173707"/>
                <a:gd name="connsiteY26" fmla="*/ 20472 h 580030"/>
                <a:gd name="connsiteX27" fmla="*/ 156949 w 1173707"/>
                <a:gd name="connsiteY27" fmla="*/ 34119 h 580030"/>
                <a:gd name="connsiteX28" fmla="*/ 129654 w 1173707"/>
                <a:gd name="connsiteY28" fmla="*/ 40943 h 580030"/>
                <a:gd name="connsiteX29" fmla="*/ 54591 w 1173707"/>
                <a:gd name="connsiteY29" fmla="*/ 88710 h 580030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225188 w 1173707"/>
                <a:gd name="connsiteY6" fmla="*/ 498143 h 593678"/>
                <a:gd name="connsiteX7" fmla="*/ 423080 w 1173707"/>
                <a:gd name="connsiteY7" fmla="*/ 580030 h 593678"/>
                <a:gd name="connsiteX8" fmla="*/ 586854 w 1173707"/>
                <a:gd name="connsiteY8" fmla="*/ 580030 h 593678"/>
                <a:gd name="connsiteX9" fmla="*/ 655092 w 1173707"/>
                <a:gd name="connsiteY9" fmla="*/ 580030 h 593678"/>
                <a:gd name="connsiteX10" fmla="*/ 825689 w 1173707"/>
                <a:gd name="connsiteY10" fmla="*/ 552734 h 593678"/>
                <a:gd name="connsiteX11" fmla="*/ 921224 w 1173707"/>
                <a:gd name="connsiteY11" fmla="*/ 511791 h 593678"/>
                <a:gd name="connsiteX12" fmla="*/ 1098645 w 1173707"/>
                <a:gd name="connsiteY12" fmla="*/ 443552 h 593678"/>
                <a:gd name="connsiteX13" fmla="*/ 1166883 w 1173707"/>
                <a:gd name="connsiteY13" fmla="*/ 354842 h 593678"/>
                <a:gd name="connsiteX14" fmla="*/ 1173707 w 1173707"/>
                <a:gd name="connsiteY14" fmla="*/ 293427 h 593678"/>
                <a:gd name="connsiteX15" fmla="*/ 1166883 w 1173707"/>
                <a:gd name="connsiteY15" fmla="*/ 272955 h 593678"/>
                <a:gd name="connsiteX16" fmla="*/ 1153236 w 1173707"/>
                <a:gd name="connsiteY16" fmla="*/ 197893 h 593678"/>
                <a:gd name="connsiteX17" fmla="*/ 1112292 w 1173707"/>
                <a:gd name="connsiteY17" fmla="*/ 136478 h 593678"/>
                <a:gd name="connsiteX18" fmla="*/ 1050877 w 1173707"/>
                <a:gd name="connsiteY18" fmla="*/ 95534 h 593678"/>
                <a:gd name="connsiteX19" fmla="*/ 968991 w 1173707"/>
                <a:gd name="connsiteY19" fmla="*/ 75063 h 593678"/>
                <a:gd name="connsiteX20" fmla="*/ 907576 w 1173707"/>
                <a:gd name="connsiteY20" fmla="*/ 47767 h 593678"/>
                <a:gd name="connsiteX21" fmla="*/ 812042 w 1173707"/>
                <a:gd name="connsiteY21" fmla="*/ 34119 h 593678"/>
                <a:gd name="connsiteX22" fmla="*/ 723331 w 1173707"/>
                <a:gd name="connsiteY22" fmla="*/ 27296 h 593678"/>
                <a:gd name="connsiteX23" fmla="*/ 580030 w 1173707"/>
                <a:gd name="connsiteY23" fmla="*/ 6824 h 593678"/>
                <a:gd name="connsiteX24" fmla="*/ 375313 w 1173707"/>
                <a:gd name="connsiteY24" fmla="*/ 0 h 593678"/>
                <a:gd name="connsiteX25" fmla="*/ 307074 w 1173707"/>
                <a:gd name="connsiteY25" fmla="*/ 13648 h 593678"/>
                <a:gd name="connsiteX26" fmla="*/ 238836 w 1173707"/>
                <a:gd name="connsiteY26" fmla="*/ 20472 h 593678"/>
                <a:gd name="connsiteX27" fmla="*/ 156949 w 1173707"/>
                <a:gd name="connsiteY27" fmla="*/ 34119 h 593678"/>
                <a:gd name="connsiteX28" fmla="*/ 129654 w 1173707"/>
                <a:gd name="connsiteY28" fmla="*/ 40943 h 593678"/>
                <a:gd name="connsiteX29" fmla="*/ 54591 w 1173707"/>
                <a:gd name="connsiteY29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3707" h="593678">
                  <a:moveTo>
                    <a:pt x="54591" y="88710"/>
                  </a:moveTo>
                  <a:lnTo>
                    <a:pt x="6824" y="156949"/>
                  </a:lnTo>
                  <a:lnTo>
                    <a:pt x="0" y="225188"/>
                  </a:lnTo>
                  <a:lnTo>
                    <a:pt x="20471" y="334370"/>
                  </a:lnTo>
                  <a:lnTo>
                    <a:pt x="54591" y="388961"/>
                  </a:lnTo>
                  <a:lnTo>
                    <a:pt x="136477" y="477672"/>
                  </a:lnTo>
                  <a:cubicBezTo>
                    <a:pt x="197892" y="509517"/>
                    <a:pt x="362802" y="566382"/>
                    <a:pt x="423080" y="580030"/>
                  </a:cubicBezTo>
                  <a:cubicBezTo>
                    <a:pt x="483358" y="593678"/>
                    <a:pt x="548185" y="580030"/>
                    <a:pt x="586854" y="580030"/>
                  </a:cubicBezTo>
                  <a:lnTo>
                    <a:pt x="655092" y="580030"/>
                  </a:lnTo>
                  <a:lnTo>
                    <a:pt x="825689" y="552734"/>
                  </a:lnTo>
                  <a:cubicBezTo>
                    <a:pt x="899614" y="529988"/>
                    <a:pt x="1041779" y="476534"/>
                    <a:pt x="1098645" y="443552"/>
                  </a:cubicBezTo>
                  <a:cubicBezTo>
                    <a:pt x="1155511" y="410570"/>
                    <a:pt x="1154373" y="379863"/>
                    <a:pt x="1166883" y="354842"/>
                  </a:cubicBezTo>
                  <a:cubicBezTo>
                    <a:pt x="1169158" y="334370"/>
                    <a:pt x="1173707" y="314025"/>
                    <a:pt x="1173707" y="293427"/>
                  </a:cubicBezTo>
                  <a:cubicBezTo>
                    <a:pt x="1173707" y="286234"/>
                    <a:pt x="1166883" y="272955"/>
                    <a:pt x="1166883" y="272955"/>
                  </a:cubicBezTo>
                  <a:lnTo>
                    <a:pt x="1153236" y="197893"/>
                  </a:lnTo>
                  <a:lnTo>
                    <a:pt x="1112292" y="136478"/>
                  </a:lnTo>
                  <a:lnTo>
                    <a:pt x="1050877" y="95534"/>
                  </a:lnTo>
                  <a:lnTo>
                    <a:pt x="968991" y="75063"/>
                  </a:lnTo>
                  <a:lnTo>
                    <a:pt x="907576" y="47767"/>
                  </a:lnTo>
                  <a:lnTo>
                    <a:pt x="812042" y="34119"/>
                  </a:lnTo>
                  <a:lnTo>
                    <a:pt x="723331" y="27296"/>
                  </a:lnTo>
                  <a:lnTo>
                    <a:pt x="580030" y="6824"/>
                  </a:lnTo>
                  <a:lnTo>
                    <a:pt x="375313" y="0"/>
                  </a:lnTo>
                  <a:lnTo>
                    <a:pt x="307074" y="13648"/>
                  </a:lnTo>
                  <a:lnTo>
                    <a:pt x="238836" y="20472"/>
                  </a:lnTo>
                  <a:cubicBezTo>
                    <a:pt x="139042" y="31560"/>
                    <a:pt x="207868" y="19572"/>
                    <a:pt x="156949" y="34119"/>
                  </a:cubicBezTo>
                  <a:cubicBezTo>
                    <a:pt x="147931" y="36695"/>
                    <a:pt x="129654" y="40943"/>
                    <a:pt x="129654" y="40943"/>
                  </a:cubicBezTo>
                  <a:lnTo>
                    <a:pt x="54591" y="88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795201" y="1484784"/>
              <a:ext cx="9268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Ms</a:t>
              </a:r>
            </a:p>
            <a:p>
              <a:r>
                <a:rPr lang="en-US" sz="2400" dirty="0" smtClean="0"/>
                <a:t>+ </a:t>
              </a:r>
              <a:r>
                <a:rPr lang="en-US" sz="2400" dirty="0" err="1" smtClean="0"/>
                <a:t>Qtz</a:t>
              </a:r>
              <a:endParaRPr lang="el-GR" sz="2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03112" y="980728"/>
              <a:ext cx="471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Ky</a:t>
              </a:r>
              <a:endParaRPr lang="el-GR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427048" y="980728"/>
              <a:ext cx="38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l-GR" sz="28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0904" y="306896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</a:t>
              </a:r>
              <a:endParaRPr lang="el-GR" sz="28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27248" y="306896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</a:t>
              </a:r>
              <a:endParaRPr lang="el-GR" sz="2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47128" y="4653136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 </a:t>
              </a:r>
              <a:r>
                <a:rPr lang="en-US" sz="2400" dirty="0" err="1" smtClean="0"/>
                <a:t>Kfs</a:t>
              </a:r>
              <a:endParaRPr lang="el-GR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30382" y="486916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granitoids</a:t>
              </a:r>
              <a:endParaRPr lang="el-GR" sz="16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28184" y="2708920"/>
              <a:ext cx="570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Chl</a:t>
              </a:r>
              <a:endParaRPr lang="el-GR" sz="2000" dirty="0"/>
            </a:p>
          </p:txBody>
        </p:sp>
        <p:sp>
          <p:nvSpPr>
            <p:cNvPr id="103" name="Freeform 102"/>
            <p:cNvSpPr/>
            <p:nvPr/>
          </p:nvSpPr>
          <p:spPr bwMode="auto">
            <a:xfrm flipH="1">
              <a:off x="4037756" y="4005064"/>
              <a:ext cx="3702596" cy="28803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313625"/>
                <a:gd name="connsiteY0" fmla="*/ 288032 h 304138"/>
                <a:gd name="connsiteX1" fmla="*/ 12001 w 2313625"/>
                <a:gd name="connsiteY1" fmla="*/ 144016 h 304138"/>
                <a:gd name="connsiteX2" fmla="*/ 228025 w 2313625"/>
                <a:gd name="connsiteY2" fmla="*/ 0 h 304138"/>
                <a:gd name="connsiteX3" fmla="*/ 1832750 w 2313625"/>
                <a:gd name="connsiteY3" fmla="*/ 7640 h 304138"/>
                <a:gd name="connsiteX4" fmla="*/ 2313625 w 2313625"/>
                <a:gd name="connsiteY4" fmla="*/ 304138 h 304138"/>
                <a:gd name="connsiteX5" fmla="*/ 156017 w 2313625"/>
                <a:gd name="connsiteY5" fmla="*/ 288032 h 304138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32750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91969 w 2313625"/>
                <a:gd name="connsiteY3" fmla="*/ 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093431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202612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5003 w 2312611"/>
                <a:gd name="connsiteY0" fmla="*/ 280392 h 280392"/>
                <a:gd name="connsiteX1" fmla="*/ 10987 w 2312611"/>
                <a:gd name="connsiteY1" fmla="*/ 136376 h 280392"/>
                <a:gd name="connsiteX2" fmla="*/ 89079 w 2312611"/>
                <a:gd name="connsiteY2" fmla="*/ 6846 h 280392"/>
                <a:gd name="connsiteX3" fmla="*/ 2201598 w 2312611"/>
                <a:gd name="connsiteY3" fmla="*/ 0 h 280392"/>
                <a:gd name="connsiteX4" fmla="*/ 2312611 w 2312611"/>
                <a:gd name="connsiteY4" fmla="*/ 278708 h 280392"/>
                <a:gd name="connsiteX5" fmla="*/ 155003 w 2312611"/>
                <a:gd name="connsiteY5" fmla="*/ 280392 h 28039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138099 w 2361631"/>
                <a:gd name="connsiteY2" fmla="*/ 6846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48005 w 2361631"/>
                <a:gd name="connsiteY1" fmla="*/ 14401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48005 w 2361631"/>
                <a:gd name="connsiteY1" fmla="*/ 14401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377956 w 2691582"/>
                <a:gd name="connsiteY0" fmla="*/ 288032 h 288032"/>
                <a:gd name="connsiteX1" fmla="*/ 423844 w 2691582"/>
                <a:gd name="connsiteY1" fmla="*/ 0 h 288032"/>
                <a:gd name="connsiteX2" fmla="*/ 2580569 w 2691582"/>
                <a:gd name="connsiteY2" fmla="*/ 0 h 288032"/>
                <a:gd name="connsiteX3" fmla="*/ 2691582 w 2691582"/>
                <a:gd name="connsiteY3" fmla="*/ 278708 h 288032"/>
                <a:gd name="connsiteX4" fmla="*/ 377956 w 2691582"/>
                <a:gd name="connsiteY4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29030 w 2742655"/>
                <a:gd name="connsiteY2" fmla="*/ 144016 h 288032"/>
                <a:gd name="connsiteX3" fmla="*/ 474917 w 2742655"/>
                <a:gd name="connsiteY3" fmla="*/ 0 h 288032"/>
                <a:gd name="connsiteX4" fmla="*/ 2631642 w 2742655"/>
                <a:gd name="connsiteY4" fmla="*/ 0 h 288032"/>
                <a:gd name="connsiteX5" fmla="*/ 2742655 w 2742655"/>
                <a:gd name="connsiteY5" fmla="*/ 278708 h 288032"/>
                <a:gd name="connsiteX6" fmla="*/ 429029 w 2742655"/>
                <a:gd name="connsiteY6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15540 w 2729166"/>
                <a:gd name="connsiteY0" fmla="*/ 288032 h 312035"/>
                <a:gd name="connsiteX1" fmla="*/ 277878 w 2729166"/>
                <a:gd name="connsiteY1" fmla="*/ 288032 h 312035"/>
                <a:gd name="connsiteX2" fmla="*/ 415541 w 2729166"/>
                <a:gd name="connsiteY2" fmla="*/ 144016 h 312035"/>
                <a:gd name="connsiteX3" fmla="*/ 461428 w 2729166"/>
                <a:gd name="connsiteY3" fmla="*/ 0 h 312035"/>
                <a:gd name="connsiteX4" fmla="*/ 2618153 w 2729166"/>
                <a:gd name="connsiteY4" fmla="*/ 0 h 312035"/>
                <a:gd name="connsiteX5" fmla="*/ 2729166 w 2729166"/>
                <a:gd name="connsiteY5" fmla="*/ 278708 h 312035"/>
                <a:gd name="connsiteX6" fmla="*/ 415540 w 2729166"/>
                <a:gd name="connsiteY6" fmla="*/ 288032 h 312035"/>
                <a:gd name="connsiteX0" fmla="*/ 385604 w 2699230"/>
                <a:gd name="connsiteY0" fmla="*/ 288032 h 288032"/>
                <a:gd name="connsiteX1" fmla="*/ 385605 w 2699230"/>
                <a:gd name="connsiteY1" fmla="*/ 144016 h 288032"/>
                <a:gd name="connsiteX2" fmla="*/ 431492 w 2699230"/>
                <a:gd name="connsiteY2" fmla="*/ 0 h 288032"/>
                <a:gd name="connsiteX3" fmla="*/ 2588217 w 2699230"/>
                <a:gd name="connsiteY3" fmla="*/ 0 h 288032"/>
                <a:gd name="connsiteX4" fmla="*/ 2699230 w 2699230"/>
                <a:gd name="connsiteY4" fmla="*/ 278708 h 288032"/>
                <a:gd name="connsiteX5" fmla="*/ 385604 w 2699230"/>
                <a:gd name="connsiteY5" fmla="*/ 288032 h 288032"/>
                <a:gd name="connsiteX0" fmla="*/ 0 w 2313625"/>
                <a:gd name="connsiteY0" fmla="*/ 144016 h 379472"/>
                <a:gd name="connsiteX1" fmla="*/ 45887 w 2313625"/>
                <a:gd name="connsiteY1" fmla="*/ 0 h 379472"/>
                <a:gd name="connsiteX2" fmla="*/ 2202612 w 2313625"/>
                <a:gd name="connsiteY2" fmla="*/ 0 h 379472"/>
                <a:gd name="connsiteX3" fmla="*/ 2313625 w 2313625"/>
                <a:gd name="connsiteY3" fmla="*/ 278708 h 379472"/>
                <a:gd name="connsiteX4" fmla="*/ 58270 w 2313625"/>
                <a:gd name="connsiteY4" fmla="*/ 379472 h 379472"/>
                <a:gd name="connsiteX0" fmla="*/ 45888 w 2359513"/>
                <a:gd name="connsiteY0" fmla="*/ 144016 h 288032"/>
                <a:gd name="connsiteX1" fmla="*/ 91775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91775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91776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112009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513" h="288032">
                  <a:moveTo>
                    <a:pt x="0" y="288032"/>
                  </a:moveTo>
                  <a:lnTo>
                    <a:pt x="112009" y="0"/>
                  </a:lnTo>
                  <a:lnTo>
                    <a:pt x="2248500" y="0"/>
                  </a:lnTo>
                  <a:lnTo>
                    <a:pt x="2359513" y="278708"/>
                  </a:lnTo>
                  <a:lnTo>
                    <a:pt x="0" y="28803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788024" y="3933056"/>
              <a:ext cx="408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Bt</a:t>
              </a:r>
              <a:endParaRPr lang="el-GR" sz="2000" dirty="0"/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4499992" y="4293096"/>
              <a:ext cx="212236" cy="6632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5089984" y="2848911"/>
              <a:ext cx="490128" cy="115615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H="1">
              <a:off x="5076056" y="1866900"/>
              <a:ext cx="569094" cy="98603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4565846" y="3356992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51" name="Oval 150"/>
            <p:cNvSpPr/>
            <p:nvPr/>
          </p:nvSpPr>
          <p:spPr>
            <a:xfrm>
              <a:off x="5867360" y="1193898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5486252" y="1874643"/>
              <a:ext cx="27319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5076056" y="1628800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</a:t>
              </a:r>
              <a:endParaRPr lang="el-GR" sz="2000" dirty="0"/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4895698" y="2857588"/>
              <a:ext cx="26299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4355976" y="2564904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Grt</a:t>
              </a:r>
              <a:endParaRPr lang="el-GR" sz="2000" dirty="0"/>
            </a:p>
          </p:txBody>
        </p:sp>
        <p:cxnSp>
          <p:nvCxnSpPr>
            <p:cNvPr id="115" name="Straight Connector 114"/>
            <p:cNvCxnSpPr/>
            <p:nvPr/>
          </p:nvCxnSpPr>
          <p:spPr bwMode="auto">
            <a:xfrm flipH="1">
              <a:off x="5004050" y="1864581"/>
              <a:ext cx="581741" cy="98835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5148064" y="2852936"/>
              <a:ext cx="504056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5047699" y="2864768"/>
              <a:ext cx="460405" cy="114029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5364088" y="4293096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4932040" y="4293096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 flipH="1">
              <a:off x="5652120" y="1880483"/>
              <a:ext cx="1257" cy="212458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>
              <a:endCxn id="78" idx="1"/>
            </p:cNvCxnSpPr>
            <p:nvPr/>
          </p:nvCxnSpPr>
          <p:spPr bwMode="auto">
            <a:xfrm>
              <a:off x="5892800" y="1212850"/>
              <a:ext cx="196891" cy="170445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78" idx="1"/>
            </p:cNvCxnSpPr>
            <p:nvPr/>
          </p:nvCxnSpPr>
          <p:spPr bwMode="auto">
            <a:xfrm>
              <a:off x="5736866" y="1872532"/>
              <a:ext cx="352825" cy="10447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flipH="1">
              <a:off x="5619750" y="1219200"/>
              <a:ext cx="260350" cy="64770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flipH="1">
              <a:off x="5709038" y="1228477"/>
              <a:ext cx="194805" cy="64803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4932040" y="2852936"/>
              <a:ext cx="432048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>
              <a:off x="4995405" y="2852936"/>
              <a:ext cx="440691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5676900" y="1876425"/>
              <a:ext cx="263252" cy="212863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151" idx="4"/>
            </p:cNvCxnSpPr>
            <p:nvPr/>
          </p:nvCxnSpPr>
          <p:spPr bwMode="auto">
            <a:xfrm>
              <a:off x="5903360" y="1265898"/>
              <a:ext cx="36792" cy="273916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</p:grpSp>
      <p:sp>
        <p:nvSpPr>
          <p:cNvPr id="110" name="7 - Ορθογώνιο"/>
          <p:cNvSpPr/>
          <p:nvPr/>
        </p:nvSpPr>
        <p:spPr>
          <a:xfrm>
            <a:off x="611560" y="55172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i="1" dirty="0" err="1" smtClean="0"/>
              <a:t>Χλωρίτης</a:t>
            </a:r>
            <a:r>
              <a:rPr lang="el-GR" sz="2400" i="1" dirty="0" smtClean="0"/>
              <a:t> + μοσχοβίτης+ χαλαζίας </a:t>
            </a:r>
          </a:p>
          <a:p>
            <a:pPr algn="r"/>
            <a:r>
              <a:rPr lang="el-GR" sz="2400" i="1" dirty="0" smtClean="0"/>
              <a:t>↔ </a:t>
            </a:r>
            <a:r>
              <a:rPr lang="el-GR" sz="2400" i="1" dirty="0" err="1" smtClean="0"/>
              <a:t>κυανίτης</a:t>
            </a:r>
            <a:r>
              <a:rPr lang="el-GR" sz="2400" i="1" dirty="0" smtClean="0"/>
              <a:t>+ </a:t>
            </a:r>
            <a:r>
              <a:rPr lang="el-GR" sz="2400" i="1" dirty="0" err="1" smtClean="0"/>
              <a:t>βιοτίτης</a:t>
            </a:r>
            <a:r>
              <a:rPr lang="el-GR" sz="2400" i="1" dirty="0" smtClean="0"/>
              <a:t> + </a:t>
            </a:r>
            <a:r>
              <a:rPr lang="en-US" sz="2400" i="1" dirty="0" smtClean="0"/>
              <a:t>H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O</a:t>
            </a:r>
            <a:r>
              <a:rPr lang="el-GR" sz="2400" i="1" dirty="0" smtClean="0"/>
              <a:t> </a:t>
            </a:r>
            <a:r>
              <a:rPr lang="en-US" sz="2400" i="1" dirty="0" smtClean="0"/>
              <a:t>(</a:t>
            </a:r>
            <a:r>
              <a:rPr lang="en-US" sz="2400" dirty="0" smtClean="0"/>
              <a:t>1</a:t>
            </a:r>
            <a:r>
              <a:rPr lang="el-GR" sz="2400" dirty="0" smtClean="0"/>
              <a:t>7</a:t>
            </a:r>
            <a:r>
              <a:rPr lang="en-US" sz="2400" dirty="0" smtClean="0"/>
              <a:t>)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Η ζώνη του </a:t>
            </a: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κυανίτη</a:t>
            </a:r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pic>
        <p:nvPicPr>
          <p:cNvPr id="6" name="Picture 2" descr="Εικόνα 23: Αντιπροσωπευτικές μικροφωτοαγραφίες για την ζώνη του κυανίτη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961010" cy="297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Εικόνα 23: Αντιπροσωπευτικές μικροφωτοαγραφίες για την ζώνη του κυανίτη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961010" cy="297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755576" y="464344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Μικροφωτογραφίες</a:t>
            </a:r>
            <a:r>
              <a:rPr lang="el-GR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 b="1" dirty="0" err="1" smtClean="0">
                <a:latin typeface="Calibri" pitchFamily="34" charset="0"/>
                <a:cs typeface="Times New Roman" pitchFamily="18" charset="0"/>
              </a:rPr>
              <a:t>διμαρμαρυγιακών</a:t>
            </a:r>
            <a:r>
              <a:rPr lang="el-GR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</a:rPr>
              <a:t>σχιστολίθων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 (δείγμα ΙΚ102a): σταυρόλιθος και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</a:rPr>
              <a:t>κυανίτης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 σε επαφή μεταξύ τους.</a:t>
            </a:r>
            <a:endParaRPr lang="el-GR" sz="2400" dirty="0">
              <a:latin typeface="Calibri" pitchFamily="34" charset="0"/>
            </a:endParaRPr>
          </a:p>
        </p:txBody>
      </p:sp>
      <p:pic>
        <p:nvPicPr>
          <p:cNvPr id="10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Η ζώνη του </a:t>
            </a: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σιλλιμανίτη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412776"/>
            <a:ext cx="8229600" cy="4801166"/>
          </a:xfrm>
        </p:spPr>
        <p:txBody>
          <a:bodyPr>
            <a:normAutofit lnSpcReduction="10000"/>
          </a:bodyPr>
          <a:lstStyle/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AFM 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διάγραμμα: ίδιο με τη ζώνη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</a:rPr>
              <a:t>κυανίτη</a:t>
            </a:r>
            <a:endParaRPr lang="el-GR" sz="2400" dirty="0" smtClean="0">
              <a:latin typeface="Calibri" pitchFamily="34" charset="0"/>
              <a:cs typeface="Times New Roman" pitchFamily="18" charset="0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Μόνη αλλαγή η αντικατάσταση </a:t>
            </a:r>
            <a:r>
              <a:rPr lang="en-US" sz="2400" dirty="0" err="1" smtClean="0">
                <a:latin typeface="Calibri" pitchFamily="34" charset="0"/>
                <a:cs typeface="Times New Roman" pitchFamily="18" charset="0"/>
              </a:rPr>
              <a:t>Ky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από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Sill 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μέσω της πολυμορφικής αντίδρασης (18)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Συνήθως όμως ο </a:t>
            </a:r>
            <a:r>
              <a:rPr lang="en-US" sz="2400" dirty="0" err="1" smtClean="0">
                <a:latin typeface="Calibri" pitchFamily="34" charset="0"/>
                <a:cs typeface="Times New Roman" pitchFamily="18" charset="0"/>
              </a:rPr>
              <a:t>Ky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μετατρέπεται σε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Sill 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μέσω σειράς άλλων  αντιδράσεων που εμπλέκουν μοσχοβίτη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Πρώτη εμφάνιση 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→ με την κρυστάλλωση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fibrolite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400" dirty="0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Με αύξηση Τ  →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αδρόκοκκοι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 πρισματικοί κρύσταλλοι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400" dirty="0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Μια σημαντική αντίδραση σχετικά υψηλών πιέσεων είναι η: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endParaRPr lang="el-GR" sz="2400" dirty="0" smtClean="0">
              <a:latin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360000" indent="-4508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endParaRPr lang="el-GR" sz="2400" dirty="0" smtClean="0">
              <a:latin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l-GR" sz="2400" dirty="0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      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l-GR" sz="2400" dirty="0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	(ασυνεχής αντίδραση εξαφάνισης του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σταυρολίθου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428596" y="4581128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i="1" dirty="0" smtClean="0"/>
              <a:t>Σταυρόλιθος + μοσχοβίτης+ χαλαζίας ↔ </a:t>
            </a:r>
          </a:p>
          <a:p>
            <a:pPr algn="r"/>
            <a:r>
              <a:rPr lang="el-GR" sz="2800" i="1" dirty="0" smtClean="0"/>
              <a:t>γρανάτης+ </a:t>
            </a:r>
            <a:r>
              <a:rPr lang="el-GR" sz="2800" i="1" dirty="0" err="1" smtClean="0"/>
              <a:t>βιοτίτης</a:t>
            </a:r>
            <a:r>
              <a:rPr lang="el-GR" sz="2800" i="1" dirty="0" smtClean="0"/>
              <a:t> + </a:t>
            </a:r>
            <a:r>
              <a:rPr lang="en-US" sz="2800" i="1" dirty="0" smtClean="0"/>
              <a:t>Al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SiO</a:t>
            </a:r>
            <a:r>
              <a:rPr lang="en-US" sz="2800" i="1" baseline="-25000" dirty="0" smtClean="0"/>
              <a:t>5 </a:t>
            </a:r>
            <a:r>
              <a:rPr lang="en-US" sz="2800" i="1" dirty="0" smtClean="0"/>
              <a:t> + H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O </a:t>
            </a:r>
            <a:r>
              <a:rPr lang="el-GR" sz="2800" i="1" dirty="0" smtClean="0"/>
              <a:t> </a:t>
            </a:r>
            <a:r>
              <a:rPr lang="en-US" sz="2800" dirty="0" smtClean="0"/>
              <a:t>(19)</a:t>
            </a:r>
            <a:endParaRPr lang="el-GR" sz="28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1300163"/>
            <a:r>
              <a:rPr lang="el-GR" sz="3600" dirty="0" smtClean="0">
                <a:latin typeface="+mn-lt"/>
                <a:cs typeface="Arial" pitchFamily="34" charset="0"/>
                <a:sym typeface="Arial" pitchFamily="34" charset="0"/>
              </a:rPr>
              <a:t>Η εξαφάνιση του </a:t>
            </a:r>
            <a:r>
              <a:rPr lang="el-GR" sz="3600" dirty="0" err="1" smtClean="0">
                <a:latin typeface="+mn-lt"/>
                <a:cs typeface="Arial" pitchFamily="34" charset="0"/>
                <a:sym typeface="Arial" pitchFamily="34" charset="0"/>
              </a:rPr>
              <a:t>σταυρολίθου</a:t>
            </a:r>
            <a:endParaRPr lang="el-GR" sz="3600" dirty="0">
              <a:latin typeface="+mn-lt"/>
            </a:endParaRPr>
          </a:p>
        </p:txBody>
      </p:sp>
      <p:pic>
        <p:nvPicPr>
          <p:cNvPr id="6" name="Picture 2" descr="Εικόνα 24: Αντιπροσωπευτικές μικροφωτοαγραφίες για την ζώνη του κυανίτη. Η εξαφάνιση του σταυρολίθου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52331"/>
            <a:ext cx="3744690" cy="281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Εικόνα 24: Αντιπροσωπευτικές μικροφωτοαγραφίες για την ζώνη του κυανίτη. Η εξαφάνιση του σταυρολίθου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52331"/>
            <a:ext cx="3744690" cy="281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755576" y="464344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Μικροφωτογραφίες </a:t>
            </a:r>
            <a:r>
              <a:rPr lang="el-GR" sz="2400" b="1" dirty="0" err="1" smtClean="0">
                <a:latin typeface="Calibri" pitchFamily="34" charset="0"/>
                <a:cs typeface="Times New Roman" pitchFamily="18" charset="0"/>
              </a:rPr>
              <a:t>χαλαζιαστριακών</a:t>
            </a:r>
            <a:r>
              <a:rPr lang="el-GR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 b="1" dirty="0" err="1" smtClean="0">
                <a:latin typeface="Calibri" pitchFamily="34" charset="0"/>
                <a:cs typeface="Times New Roman" pitchFamily="18" charset="0"/>
              </a:rPr>
              <a:t>σχιστολίθων</a:t>
            </a:r>
            <a:r>
              <a:rPr lang="el-GR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με</a:t>
            </a:r>
            <a:r>
              <a:rPr lang="el-GR" sz="2400" b="1" dirty="0" smtClean="0">
                <a:latin typeface="Calibri" pitchFamily="34" charset="0"/>
                <a:cs typeface="Times New Roman" pitchFamily="18" charset="0"/>
              </a:rPr>
              <a:t> σταυρόλιθο, γρανάτη και </a:t>
            </a:r>
            <a:r>
              <a:rPr lang="el-GR" sz="2400" b="1" dirty="0" err="1" smtClean="0">
                <a:latin typeface="Calibri" pitchFamily="34" charset="0"/>
                <a:cs typeface="Times New Roman" pitchFamily="18" charset="0"/>
              </a:rPr>
              <a:t>κυανίτη</a:t>
            </a:r>
            <a:r>
              <a:rPr lang="el-GR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(δείγμα ΙΚ221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a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). </a:t>
            </a:r>
            <a:endParaRPr lang="el-GR" sz="2400" dirty="0">
              <a:latin typeface="Calibri" pitchFamily="34" charset="0"/>
            </a:endParaRPr>
          </a:p>
        </p:txBody>
      </p:sp>
      <p:pic>
        <p:nvPicPr>
          <p:cNvPr id="10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  <a:sym typeface="Arial" pitchFamily="34" charset="0"/>
              </a:rPr>
              <a:t> </a:t>
            </a:r>
            <a:r>
              <a:rPr lang="el-GR" sz="4000" dirty="0" smtClean="0">
                <a:latin typeface="+mn-lt"/>
                <a:cs typeface="Arial" pitchFamily="34" charset="0"/>
                <a:sym typeface="Arial" pitchFamily="34" charset="0"/>
              </a:rPr>
              <a:t>ΣΕΙΡΑ ΦΑΣΕΩΝ ΜΕΤΡΙΩΝ ΠΙΕΣΕΩΝ </a:t>
            </a:r>
            <a:r>
              <a:rPr lang="el-GR" sz="4000" dirty="0" smtClean="0">
                <a:latin typeface="+mn-lt"/>
              </a:rPr>
              <a:t/>
            </a:r>
            <a:br>
              <a:rPr lang="el-GR" sz="4000" dirty="0" smtClean="0">
                <a:latin typeface="+mn-lt"/>
              </a:rPr>
            </a:br>
            <a:r>
              <a:rPr lang="el-GR" sz="4000" dirty="0" smtClean="0">
                <a:latin typeface="+mn-lt"/>
              </a:rPr>
              <a:t> </a:t>
            </a:r>
            <a:endParaRPr lang="el-GR" sz="4000" i="1" dirty="0" smtClean="0"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pPr defTabSz="1300163"/>
            <a:r>
              <a:rPr lang="el-GR" sz="4000" dirty="0" smtClean="0">
                <a:latin typeface="+mn-lt"/>
                <a:cs typeface="Arial" pitchFamily="34" charset="0"/>
                <a:sym typeface="Arial" pitchFamily="34" charset="0"/>
              </a:rPr>
              <a:t>Η ζώνη του </a:t>
            </a:r>
            <a:r>
              <a:rPr lang="el-GR" sz="4000" dirty="0" err="1" smtClean="0">
                <a:latin typeface="+mn-lt"/>
                <a:cs typeface="Arial" pitchFamily="34" charset="0"/>
                <a:sym typeface="Arial" pitchFamily="34" charset="0"/>
              </a:rPr>
              <a:t>σιλλιμανίτη</a:t>
            </a:r>
            <a:endParaRPr lang="el-GR" sz="4000" dirty="0"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714612" y="55721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49" name="Rectangle 148"/>
          <p:cNvSpPr/>
          <p:nvPr/>
        </p:nvSpPr>
        <p:spPr>
          <a:xfrm>
            <a:off x="395536" y="1196752"/>
            <a:ext cx="3240360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AFM διάγραμμα για συνθήκες ανώτερες της </a:t>
            </a:r>
            <a:r>
              <a:rPr lang="el-GR" sz="2400" dirty="0" err="1" smtClean="0"/>
              <a:t>ισοβάθμου</a:t>
            </a:r>
            <a:r>
              <a:rPr lang="el-GR" sz="2400" dirty="0" smtClean="0"/>
              <a:t> του </a:t>
            </a:r>
            <a:r>
              <a:rPr lang="el-GR" sz="2400" dirty="0" err="1" smtClean="0"/>
              <a:t>σιλλιμανίτη</a:t>
            </a:r>
            <a:r>
              <a:rPr lang="el-GR" sz="2400" dirty="0" smtClean="0"/>
              <a:t> και της </a:t>
            </a:r>
            <a:r>
              <a:rPr lang="el-GR" sz="2400" dirty="0" err="1" smtClean="0"/>
              <a:t>ισοβάθμου</a:t>
            </a:r>
            <a:r>
              <a:rPr lang="el-GR" sz="2400" dirty="0" smtClean="0"/>
              <a:t> “εξαφάνισης του </a:t>
            </a:r>
            <a:r>
              <a:rPr lang="el-GR" sz="2400" dirty="0" err="1" smtClean="0"/>
              <a:t>σταυρολίθου</a:t>
            </a:r>
            <a:r>
              <a:rPr lang="el-GR" sz="2400" dirty="0" smtClean="0"/>
              <a:t>” (Ζώνη </a:t>
            </a:r>
            <a:r>
              <a:rPr lang="el-GR" sz="2400" dirty="0" err="1" smtClean="0"/>
              <a:t>σιλλιμανίτη</a:t>
            </a:r>
            <a:r>
              <a:rPr lang="el-GR" sz="2400" dirty="0" smtClean="0"/>
              <a:t>, ανώτερη </a:t>
            </a:r>
            <a:r>
              <a:rPr lang="el-GR" sz="2400" dirty="0" err="1" smtClean="0"/>
              <a:t>αμφιβολιτική</a:t>
            </a:r>
            <a:r>
              <a:rPr lang="el-GR" sz="2400" dirty="0" smtClean="0"/>
              <a:t> φάση)</a:t>
            </a:r>
          </a:p>
        </p:txBody>
      </p:sp>
      <p:sp>
        <p:nvSpPr>
          <p:cNvPr id="110" name="7 - Ορθογώνιο"/>
          <p:cNvSpPr/>
          <p:nvPr/>
        </p:nvSpPr>
        <p:spPr>
          <a:xfrm>
            <a:off x="611560" y="566124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l-GR" sz="2400" dirty="0" smtClean="0"/>
              <a:t>Η τοπολογία του </a:t>
            </a:r>
            <a:r>
              <a:rPr lang="en-US" sz="2400" dirty="0" smtClean="0"/>
              <a:t>AFM </a:t>
            </a:r>
            <a:r>
              <a:rPr lang="el-GR" sz="2400" dirty="0" smtClean="0"/>
              <a:t>που προκύπτει από την αντίδραση (19)</a:t>
            </a:r>
          </a:p>
          <a:p>
            <a:pPr algn="r"/>
            <a:endParaRPr lang="el-GR" sz="2400" dirty="0"/>
          </a:p>
        </p:txBody>
      </p:sp>
      <p:grpSp>
        <p:nvGrpSpPr>
          <p:cNvPr id="111" name="Group 110" descr="Εικόνα 25: Διάγραμμα AFM για τη ζώνη του σιλλιμανίτη"/>
          <p:cNvGrpSpPr/>
          <p:nvPr/>
        </p:nvGrpSpPr>
        <p:grpSpPr>
          <a:xfrm>
            <a:off x="3554840" y="980728"/>
            <a:ext cx="4608512" cy="4398211"/>
            <a:chOff x="3554840" y="980728"/>
            <a:chExt cx="4608512" cy="4398211"/>
          </a:xfrm>
        </p:grpSpPr>
        <p:sp>
          <p:nvSpPr>
            <p:cNvPr id="92" name="Freeform 91"/>
            <p:cNvSpPr/>
            <p:nvPr/>
          </p:nvSpPr>
          <p:spPr bwMode="auto">
            <a:xfrm>
              <a:off x="5315087" y="2428750"/>
              <a:ext cx="690350" cy="1319121"/>
            </a:xfrm>
            <a:custGeom>
              <a:avLst/>
              <a:gdLst>
                <a:gd name="connsiteX0" fmla="*/ 279780 w 750627"/>
                <a:gd name="connsiteY0" fmla="*/ 0 h 1262418"/>
                <a:gd name="connsiteX1" fmla="*/ 177421 w 750627"/>
                <a:gd name="connsiteY1" fmla="*/ 27296 h 1262418"/>
                <a:gd name="connsiteX2" fmla="*/ 129654 w 750627"/>
                <a:gd name="connsiteY2" fmla="*/ 102358 h 1262418"/>
                <a:gd name="connsiteX3" fmla="*/ 75063 w 750627"/>
                <a:gd name="connsiteY3" fmla="*/ 197893 h 1262418"/>
                <a:gd name="connsiteX4" fmla="*/ 0 w 750627"/>
                <a:gd name="connsiteY4" fmla="*/ 388961 h 1262418"/>
                <a:gd name="connsiteX5" fmla="*/ 13648 w 750627"/>
                <a:gd name="connsiteY5" fmla="*/ 655093 h 1262418"/>
                <a:gd name="connsiteX6" fmla="*/ 54592 w 750627"/>
                <a:gd name="connsiteY6" fmla="*/ 784746 h 1262418"/>
                <a:gd name="connsiteX7" fmla="*/ 75063 w 750627"/>
                <a:gd name="connsiteY7" fmla="*/ 968991 h 1262418"/>
                <a:gd name="connsiteX8" fmla="*/ 102359 w 750627"/>
                <a:gd name="connsiteY8" fmla="*/ 1044054 h 1262418"/>
                <a:gd name="connsiteX9" fmla="*/ 184245 w 750627"/>
                <a:gd name="connsiteY9" fmla="*/ 1180532 h 1262418"/>
                <a:gd name="connsiteX10" fmla="*/ 307075 w 750627"/>
                <a:gd name="connsiteY10" fmla="*/ 1228299 h 1262418"/>
                <a:gd name="connsiteX11" fmla="*/ 464024 w 750627"/>
                <a:gd name="connsiteY11" fmla="*/ 1262418 h 1262418"/>
                <a:gd name="connsiteX12" fmla="*/ 586854 w 750627"/>
                <a:gd name="connsiteY12" fmla="*/ 1241946 h 1262418"/>
                <a:gd name="connsiteX13" fmla="*/ 668741 w 750627"/>
                <a:gd name="connsiteY13" fmla="*/ 1125941 h 1262418"/>
                <a:gd name="connsiteX14" fmla="*/ 736980 w 750627"/>
                <a:gd name="connsiteY14" fmla="*/ 1030406 h 1262418"/>
                <a:gd name="connsiteX15" fmla="*/ 750627 w 750627"/>
                <a:gd name="connsiteY15" fmla="*/ 893929 h 1262418"/>
                <a:gd name="connsiteX16" fmla="*/ 750627 w 750627"/>
                <a:gd name="connsiteY16" fmla="*/ 723332 h 1262418"/>
                <a:gd name="connsiteX17" fmla="*/ 661917 w 750627"/>
                <a:gd name="connsiteY17" fmla="*/ 586854 h 1262418"/>
                <a:gd name="connsiteX18" fmla="*/ 641445 w 750627"/>
                <a:gd name="connsiteY18" fmla="*/ 498143 h 1262418"/>
                <a:gd name="connsiteX19" fmla="*/ 607326 w 750627"/>
                <a:gd name="connsiteY19" fmla="*/ 368490 h 1262418"/>
                <a:gd name="connsiteX20" fmla="*/ 491320 w 750627"/>
                <a:gd name="connsiteY20" fmla="*/ 211541 h 1262418"/>
                <a:gd name="connsiteX21" fmla="*/ 436729 w 750627"/>
                <a:gd name="connsiteY21" fmla="*/ 109182 h 1262418"/>
                <a:gd name="connsiteX22" fmla="*/ 388962 w 750627"/>
                <a:gd name="connsiteY22" fmla="*/ 40943 h 1262418"/>
                <a:gd name="connsiteX23" fmla="*/ 279780 w 750627"/>
                <a:gd name="connsiteY23" fmla="*/ 0 h 1262418"/>
                <a:gd name="connsiteX0" fmla="*/ 279780 w 765412"/>
                <a:gd name="connsiteY0" fmla="*/ 0 h 1262418"/>
                <a:gd name="connsiteX1" fmla="*/ 177421 w 765412"/>
                <a:gd name="connsiteY1" fmla="*/ 27296 h 1262418"/>
                <a:gd name="connsiteX2" fmla="*/ 129654 w 765412"/>
                <a:gd name="connsiteY2" fmla="*/ 102358 h 1262418"/>
                <a:gd name="connsiteX3" fmla="*/ 75063 w 765412"/>
                <a:gd name="connsiteY3" fmla="*/ 197893 h 1262418"/>
                <a:gd name="connsiteX4" fmla="*/ 0 w 765412"/>
                <a:gd name="connsiteY4" fmla="*/ 388961 h 1262418"/>
                <a:gd name="connsiteX5" fmla="*/ 13648 w 765412"/>
                <a:gd name="connsiteY5" fmla="*/ 655093 h 1262418"/>
                <a:gd name="connsiteX6" fmla="*/ 54592 w 765412"/>
                <a:gd name="connsiteY6" fmla="*/ 784746 h 1262418"/>
                <a:gd name="connsiteX7" fmla="*/ 75063 w 765412"/>
                <a:gd name="connsiteY7" fmla="*/ 968991 h 1262418"/>
                <a:gd name="connsiteX8" fmla="*/ 102359 w 765412"/>
                <a:gd name="connsiteY8" fmla="*/ 1044054 h 1262418"/>
                <a:gd name="connsiteX9" fmla="*/ 184245 w 765412"/>
                <a:gd name="connsiteY9" fmla="*/ 1180532 h 1262418"/>
                <a:gd name="connsiteX10" fmla="*/ 307075 w 765412"/>
                <a:gd name="connsiteY10" fmla="*/ 1228299 h 1262418"/>
                <a:gd name="connsiteX11" fmla="*/ 464024 w 765412"/>
                <a:gd name="connsiteY11" fmla="*/ 1262418 h 1262418"/>
                <a:gd name="connsiteX12" fmla="*/ 586854 w 765412"/>
                <a:gd name="connsiteY12" fmla="*/ 1241946 h 1262418"/>
                <a:gd name="connsiteX13" fmla="*/ 668741 w 765412"/>
                <a:gd name="connsiteY13" fmla="*/ 1125941 h 1262418"/>
                <a:gd name="connsiteX14" fmla="*/ 736980 w 765412"/>
                <a:gd name="connsiteY14" fmla="*/ 1030406 h 1262418"/>
                <a:gd name="connsiteX15" fmla="*/ 750627 w 765412"/>
                <a:gd name="connsiteY15" fmla="*/ 893929 h 1262418"/>
                <a:gd name="connsiteX16" fmla="*/ 750627 w 765412"/>
                <a:gd name="connsiteY16" fmla="*/ 723332 h 1262418"/>
                <a:gd name="connsiteX17" fmla="*/ 661917 w 765412"/>
                <a:gd name="connsiteY17" fmla="*/ 586854 h 1262418"/>
                <a:gd name="connsiteX18" fmla="*/ 641445 w 765412"/>
                <a:gd name="connsiteY18" fmla="*/ 498143 h 1262418"/>
                <a:gd name="connsiteX19" fmla="*/ 607326 w 765412"/>
                <a:gd name="connsiteY19" fmla="*/ 368490 h 1262418"/>
                <a:gd name="connsiteX20" fmla="*/ 491320 w 765412"/>
                <a:gd name="connsiteY20" fmla="*/ 211541 h 1262418"/>
                <a:gd name="connsiteX21" fmla="*/ 436729 w 765412"/>
                <a:gd name="connsiteY21" fmla="*/ 109182 h 1262418"/>
                <a:gd name="connsiteX22" fmla="*/ 388962 w 765412"/>
                <a:gd name="connsiteY22" fmla="*/ 40943 h 1262418"/>
                <a:gd name="connsiteX23" fmla="*/ 279780 w 765412"/>
                <a:gd name="connsiteY23" fmla="*/ 0 h 1262418"/>
                <a:gd name="connsiteX0" fmla="*/ 279780 w 764581"/>
                <a:gd name="connsiteY0" fmla="*/ 0 h 1262418"/>
                <a:gd name="connsiteX1" fmla="*/ 177421 w 764581"/>
                <a:gd name="connsiteY1" fmla="*/ 27296 h 1262418"/>
                <a:gd name="connsiteX2" fmla="*/ 129654 w 764581"/>
                <a:gd name="connsiteY2" fmla="*/ 102358 h 1262418"/>
                <a:gd name="connsiteX3" fmla="*/ 75063 w 764581"/>
                <a:gd name="connsiteY3" fmla="*/ 197893 h 1262418"/>
                <a:gd name="connsiteX4" fmla="*/ 0 w 764581"/>
                <a:gd name="connsiteY4" fmla="*/ 388961 h 1262418"/>
                <a:gd name="connsiteX5" fmla="*/ 13648 w 764581"/>
                <a:gd name="connsiteY5" fmla="*/ 655093 h 1262418"/>
                <a:gd name="connsiteX6" fmla="*/ 54592 w 764581"/>
                <a:gd name="connsiteY6" fmla="*/ 784746 h 1262418"/>
                <a:gd name="connsiteX7" fmla="*/ 75063 w 764581"/>
                <a:gd name="connsiteY7" fmla="*/ 968991 h 1262418"/>
                <a:gd name="connsiteX8" fmla="*/ 102359 w 764581"/>
                <a:gd name="connsiteY8" fmla="*/ 1044054 h 1262418"/>
                <a:gd name="connsiteX9" fmla="*/ 184245 w 764581"/>
                <a:gd name="connsiteY9" fmla="*/ 1180532 h 1262418"/>
                <a:gd name="connsiteX10" fmla="*/ 307075 w 764581"/>
                <a:gd name="connsiteY10" fmla="*/ 1228299 h 1262418"/>
                <a:gd name="connsiteX11" fmla="*/ 464024 w 764581"/>
                <a:gd name="connsiteY11" fmla="*/ 1262418 h 1262418"/>
                <a:gd name="connsiteX12" fmla="*/ 586854 w 764581"/>
                <a:gd name="connsiteY12" fmla="*/ 1241946 h 1262418"/>
                <a:gd name="connsiteX13" fmla="*/ 668741 w 764581"/>
                <a:gd name="connsiteY13" fmla="*/ 1125941 h 1262418"/>
                <a:gd name="connsiteX14" fmla="*/ 736980 w 764581"/>
                <a:gd name="connsiteY14" fmla="*/ 1030406 h 1262418"/>
                <a:gd name="connsiteX15" fmla="*/ 750627 w 764581"/>
                <a:gd name="connsiteY15" fmla="*/ 893929 h 1262418"/>
                <a:gd name="connsiteX16" fmla="*/ 749796 w 764581"/>
                <a:gd name="connsiteY16" fmla="*/ 781954 h 1262418"/>
                <a:gd name="connsiteX17" fmla="*/ 661917 w 764581"/>
                <a:gd name="connsiteY17" fmla="*/ 586854 h 1262418"/>
                <a:gd name="connsiteX18" fmla="*/ 641445 w 764581"/>
                <a:gd name="connsiteY18" fmla="*/ 498143 h 1262418"/>
                <a:gd name="connsiteX19" fmla="*/ 607326 w 764581"/>
                <a:gd name="connsiteY19" fmla="*/ 368490 h 1262418"/>
                <a:gd name="connsiteX20" fmla="*/ 491320 w 764581"/>
                <a:gd name="connsiteY20" fmla="*/ 211541 h 1262418"/>
                <a:gd name="connsiteX21" fmla="*/ 436729 w 764581"/>
                <a:gd name="connsiteY21" fmla="*/ 109182 h 1262418"/>
                <a:gd name="connsiteX22" fmla="*/ 388962 w 764581"/>
                <a:gd name="connsiteY22" fmla="*/ 40943 h 1262418"/>
                <a:gd name="connsiteX23" fmla="*/ 279780 w 76458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5781 w 752901"/>
                <a:gd name="connsiteY19" fmla="*/ 421914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85299 w 763137"/>
                <a:gd name="connsiteY6" fmla="*/ 971265 h 1266966"/>
                <a:gd name="connsiteX7" fmla="*/ 112595 w 763137"/>
                <a:gd name="connsiteY7" fmla="*/ 1046328 h 1266966"/>
                <a:gd name="connsiteX8" fmla="*/ 194481 w 763137"/>
                <a:gd name="connsiteY8" fmla="*/ 1182806 h 1266966"/>
                <a:gd name="connsiteX9" fmla="*/ 317311 w 763137"/>
                <a:gd name="connsiteY9" fmla="*/ 1230573 h 1266966"/>
                <a:gd name="connsiteX10" fmla="*/ 474260 w 763137"/>
                <a:gd name="connsiteY10" fmla="*/ 1264692 h 1266966"/>
                <a:gd name="connsiteX11" fmla="*/ 597090 w 763137"/>
                <a:gd name="connsiteY11" fmla="*/ 1244220 h 1266966"/>
                <a:gd name="connsiteX12" fmla="*/ 678977 w 763137"/>
                <a:gd name="connsiteY12" fmla="*/ 1128215 h 1266966"/>
                <a:gd name="connsiteX13" fmla="*/ 747216 w 763137"/>
                <a:gd name="connsiteY13" fmla="*/ 1032680 h 1266966"/>
                <a:gd name="connsiteX14" fmla="*/ 760863 w 763137"/>
                <a:gd name="connsiteY14" fmla="*/ 896203 h 1266966"/>
                <a:gd name="connsiteX15" fmla="*/ 760032 w 763137"/>
                <a:gd name="connsiteY15" fmla="*/ 784228 h 1266966"/>
                <a:gd name="connsiteX16" fmla="*/ 672153 w 763137"/>
                <a:gd name="connsiteY16" fmla="*/ 589128 h 1266966"/>
                <a:gd name="connsiteX17" fmla="*/ 651681 w 763137"/>
                <a:gd name="connsiteY17" fmla="*/ 500417 h 1266966"/>
                <a:gd name="connsiteX18" fmla="*/ 616017 w 763137"/>
                <a:gd name="connsiteY18" fmla="*/ 424188 h 1266966"/>
                <a:gd name="connsiteX19" fmla="*/ 501556 w 763137"/>
                <a:gd name="connsiteY19" fmla="*/ 213815 h 1266966"/>
                <a:gd name="connsiteX20" fmla="*/ 446965 w 763137"/>
                <a:gd name="connsiteY20" fmla="*/ 111456 h 1266966"/>
                <a:gd name="connsiteX21" fmla="*/ 399198 w 763137"/>
                <a:gd name="connsiteY21" fmla="*/ 43217 h 1266966"/>
                <a:gd name="connsiteX22" fmla="*/ 290016 w 763137"/>
                <a:gd name="connsiteY22" fmla="*/ 2274 h 1266966"/>
                <a:gd name="connsiteX0" fmla="*/ 290016 w 763137"/>
                <a:gd name="connsiteY0" fmla="*/ 2274 h 1282889"/>
                <a:gd name="connsiteX1" fmla="*/ 187657 w 763137"/>
                <a:gd name="connsiteY1" fmla="*/ 29570 h 1282889"/>
                <a:gd name="connsiteX2" fmla="*/ 139890 w 763137"/>
                <a:gd name="connsiteY2" fmla="*/ 104632 h 1282889"/>
                <a:gd name="connsiteX3" fmla="*/ 85299 w 763137"/>
                <a:gd name="connsiteY3" fmla="*/ 200167 h 1282889"/>
                <a:gd name="connsiteX4" fmla="*/ 10236 w 763137"/>
                <a:gd name="connsiteY4" fmla="*/ 391235 h 1282889"/>
                <a:gd name="connsiteX5" fmla="*/ 23884 w 763137"/>
                <a:gd name="connsiteY5" fmla="*/ 657367 h 1282889"/>
                <a:gd name="connsiteX6" fmla="*/ 85299 w 763137"/>
                <a:gd name="connsiteY6" fmla="*/ 971265 h 1282889"/>
                <a:gd name="connsiteX7" fmla="*/ 112595 w 763137"/>
                <a:gd name="connsiteY7" fmla="*/ 1046328 h 1282889"/>
                <a:gd name="connsiteX8" fmla="*/ 194481 w 763137"/>
                <a:gd name="connsiteY8" fmla="*/ 1182806 h 1282889"/>
                <a:gd name="connsiteX9" fmla="*/ 317311 w 763137"/>
                <a:gd name="connsiteY9" fmla="*/ 1230573 h 1282889"/>
                <a:gd name="connsiteX10" fmla="*/ 474260 w 763137"/>
                <a:gd name="connsiteY10" fmla="*/ 1264692 h 1282889"/>
                <a:gd name="connsiteX11" fmla="*/ 597090 w 763137"/>
                <a:gd name="connsiteY11" fmla="*/ 1244220 h 1282889"/>
                <a:gd name="connsiteX12" fmla="*/ 747216 w 763137"/>
                <a:gd name="connsiteY12" fmla="*/ 1032680 h 1282889"/>
                <a:gd name="connsiteX13" fmla="*/ 760863 w 763137"/>
                <a:gd name="connsiteY13" fmla="*/ 896203 h 1282889"/>
                <a:gd name="connsiteX14" fmla="*/ 760032 w 763137"/>
                <a:gd name="connsiteY14" fmla="*/ 784228 h 1282889"/>
                <a:gd name="connsiteX15" fmla="*/ 672153 w 763137"/>
                <a:gd name="connsiteY15" fmla="*/ 589128 h 1282889"/>
                <a:gd name="connsiteX16" fmla="*/ 651681 w 763137"/>
                <a:gd name="connsiteY16" fmla="*/ 500417 h 1282889"/>
                <a:gd name="connsiteX17" fmla="*/ 616017 w 763137"/>
                <a:gd name="connsiteY17" fmla="*/ 424188 h 1282889"/>
                <a:gd name="connsiteX18" fmla="*/ 501556 w 763137"/>
                <a:gd name="connsiteY18" fmla="*/ 213815 h 1282889"/>
                <a:gd name="connsiteX19" fmla="*/ 446965 w 763137"/>
                <a:gd name="connsiteY19" fmla="*/ 111456 h 1282889"/>
                <a:gd name="connsiteX20" fmla="*/ 399198 w 763137"/>
                <a:gd name="connsiteY20" fmla="*/ 43217 h 1282889"/>
                <a:gd name="connsiteX21" fmla="*/ 290016 w 763137"/>
                <a:gd name="connsiteY21" fmla="*/ 2274 h 1282889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317311 w 763137"/>
                <a:gd name="connsiteY9" fmla="*/ 1230573 h 1297674"/>
                <a:gd name="connsiteX10" fmla="*/ 474260 w 763137"/>
                <a:gd name="connsiteY10" fmla="*/ 1264692 h 1297674"/>
                <a:gd name="connsiteX11" fmla="*/ 747216 w 763137"/>
                <a:gd name="connsiteY11" fmla="*/ 1032680 h 1297674"/>
                <a:gd name="connsiteX12" fmla="*/ 760863 w 763137"/>
                <a:gd name="connsiteY12" fmla="*/ 896203 h 1297674"/>
                <a:gd name="connsiteX13" fmla="*/ 760032 w 763137"/>
                <a:gd name="connsiteY13" fmla="*/ 784228 h 1297674"/>
                <a:gd name="connsiteX14" fmla="*/ 672153 w 763137"/>
                <a:gd name="connsiteY14" fmla="*/ 589128 h 1297674"/>
                <a:gd name="connsiteX15" fmla="*/ 651681 w 763137"/>
                <a:gd name="connsiteY15" fmla="*/ 500417 h 1297674"/>
                <a:gd name="connsiteX16" fmla="*/ 616017 w 763137"/>
                <a:gd name="connsiteY16" fmla="*/ 424188 h 1297674"/>
                <a:gd name="connsiteX17" fmla="*/ 501556 w 763137"/>
                <a:gd name="connsiteY17" fmla="*/ 213815 h 1297674"/>
                <a:gd name="connsiteX18" fmla="*/ 446965 w 763137"/>
                <a:gd name="connsiteY18" fmla="*/ 111456 h 1297674"/>
                <a:gd name="connsiteX19" fmla="*/ 399198 w 763137"/>
                <a:gd name="connsiteY19" fmla="*/ 43217 h 1297674"/>
                <a:gd name="connsiteX20" fmla="*/ 290016 w 763137"/>
                <a:gd name="connsiteY20" fmla="*/ 2274 h 1297674"/>
                <a:gd name="connsiteX0" fmla="*/ 290016 w 763137"/>
                <a:gd name="connsiteY0" fmla="*/ 2274 h 1289713"/>
                <a:gd name="connsiteX1" fmla="*/ 187657 w 763137"/>
                <a:gd name="connsiteY1" fmla="*/ 29570 h 1289713"/>
                <a:gd name="connsiteX2" fmla="*/ 139890 w 763137"/>
                <a:gd name="connsiteY2" fmla="*/ 104632 h 1289713"/>
                <a:gd name="connsiteX3" fmla="*/ 85299 w 763137"/>
                <a:gd name="connsiteY3" fmla="*/ 200167 h 1289713"/>
                <a:gd name="connsiteX4" fmla="*/ 10236 w 763137"/>
                <a:gd name="connsiteY4" fmla="*/ 391235 h 1289713"/>
                <a:gd name="connsiteX5" fmla="*/ 23884 w 763137"/>
                <a:gd name="connsiteY5" fmla="*/ 657367 h 1289713"/>
                <a:gd name="connsiteX6" fmla="*/ 85299 w 763137"/>
                <a:gd name="connsiteY6" fmla="*/ 971265 h 1289713"/>
                <a:gd name="connsiteX7" fmla="*/ 112595 w 763137"/>
                <a:gd name="connsiteY7" fmla="*/ 1046328 h 1289713"/>
                <a:gd name="connsiteX8" fmla="*/ 194481 w 763137"/>
                <a:gd name="connsiteY8" fmla="*/ 1182806 h 1289713"/>
                <a:gd name="connsiteX9" fmla="*/ 474260 w 763137"/>
                <a:gd name="connsiteY9" fmla="*/ 1264692 h 1289713"/>
                <a:gd name="connsiteX10" fmla="*/ 747216 w 763137"/>
                <a:gd name="connsiteY10" fmla="*/ 1032680 h 1289713"/>
                <a:gd name="connsiteX11" fmla="*/ 760863 w 763137"/>
                <a:gd name="connsiteY11" fmla="*/ 896203 h 1289713"/>
                <a:gd name="connsiteX12" fmla="*/ 760032 w 763137"/>
                <a:gd name="connsiteY12" fmla="*/ 784228 h 1289713"/>
                <a:gd name="connsiteX13" fmla="*/ 672153 w 763137"/>
                <a:gd name="connsiteY13" fmla="*/ 589128 h 1289713"/>
                <a:gd name="connsiteX14" fmla="*/ 651681 w 763137"/>
                <a:gd name="connsiteY14" fmla="*/ 500417 h 1289713"/>
                <a:gd name="connsiteX15" fmla="*/ 616017 w 763137"/>
                <a:gd name="connsiteY15" fmla="*/ 424188 h 1289713"/>
                <a:gd name="connsiteX16" fmla="*/ 501556 w 763137"/>
                <a:gd name="connsiteY16" fmla="*/ 213815 h 1289713"/>
                <a:gd name="connsiteX17" fmla="*/ 446965 w 763137"/>
                <a:gd name="connsiteY17" fmla="*/ 111456 h 1289713"/>
                <a:gd name="connsiteX18" fmla="*/ 399198 w 763137"/>
                <a:gd name="connsiteY18" fmla="*/ 43217 h 1289713"/>
                <a:gd name="connsiteX19" fmla="*/ 290016 w 763137"/>
                <a:gd name="connsiteY19" fmla="*/ 2274 h 1289713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474260 w 763137"/>
                <a:gd name="connsiteY9" fmla="*/ 1264692 h 1297674"/>
                <a:gd name="connsiteX10" fmla="*/ 747216 w 763137"/>
                <a:gd name="connsiteY10" fmla="*/ 1032680 h 1297674"/>
                <a:gd name="connsiteX11" fmla="*/ 760863 w 763137"/>
                <a:gd name="connsiteY11" fmla="*/ 896203 h 1297674"/>
                <a:gd name="connsiteX12" fmla="*/ 760032 w 763137"/>
                <a:gd name="connsiteY12" fmla="*/ 784228 h 1297674"/>
                <a:gd name="connsiteX13" fmla="*/ 672153 w 763137"/>
                <a:gd name="connsiteY13" fmla="*/ 589128 h 1297674"/>
                <a:gd name="connsiteX14" fmla="*/ 651681 w 763137"/>
                <a:gd name="connsiteY14" fmla="*/ 500417 h 1297674"/>
                <a:gd name="connsiteX15" fmla="*/ 616017 w 763137"/>
                <a:gd name="connsiteY15" fmla="*/ 424188 h 1297674"/>
                <a:gd name="connsiteX16" fmla="*/ 501556 w 763137"/>
                <a:gd name="connsiteY16" fmla="*/ 213815 h 1297674"/>
                <a:gd name="connsiteX17" fmla="*/ 446965 w 763137"/>
                <a:gd name="connsiteY17" fmla="*/ 111456 h 1297674"/>
                <a:gd name="connsiteX18" fmla="*/ 399198 w 763137"/>
                <a:gd name="connsiteY18" fmla="*/ 43217 h 1297674"/>
                <a:gd name="connsiteX19" fmla="*/ 290016 w 763137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760032 w 794983"/>
                <a:gd name="connsiteY12" fmla="*/ 784228 h 1297674"/>
                <a:gd name="connsiteX13" fmla="*/ 672153 w 794983"/>
                <a:gd name="connsiteY13" fmla="*/ 589128 h 1297674"/>
                <a:gd name="connsiteX14" fmla="*/ 651681 w 794983"/>
                <a:gd name="connsiteY14" fmla="*/ 500417 h 1297674"/>
                <a:gd name="connsiteX15" fmla="*/ 616017 w 794983"/>
                <a:gd name="connsiteY15" fmla="*/ 424188 h 1297674"/>
                <a:gd name="connsiteX16" fmla="*/ 501556 w 794983"/>
                <a:gd name="connsiteY16" fmla="*/ 213815 h 1297674"/>
                <a:gd name="connsiteX17" fmla="*/ 446965 w 794983"/>
                <a:gd name="connsiteY17" fmla="*/ 111456 h 1297674"/>
                <a:gd name="connsiteX18" fmla="*/ 399198 w 794983"/>
                <a:gd name="connsiteY18" fmla="*/ 43217 h 1297674"/>
                <a:gd name="connsiteX19" fmla="*/ 290016 w 794983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672153 w 794983"/>
                <a:gd name="connsiteY12" fmla="*/ 589128 h 1297674"/>
                <a:gd name="connsiteX13" fmla="*/ 651681 w 794983"/>
                <a:gd name="connsiteY13" fmla="*/ 500417 h 1297674"/>
                <a:gd name="connsiteX14" fmla="*/ 616017 w 794983"/>
                <a:gd name="connsiteY14" fmla="*/ 424188 h 1297674"/>
                <a:gd name="connsiteX15" fmla="*/ 501556 w 794983"/>
                <a:gd name="connsiteY15" fmla="*/ 213815 h 1297674"/>
                <a:gd name="connsiteX16" fmla="*/ 446965 w 794983"/>
                <a:gd name="connsiteY16" fmla="*/ 111456 h 1297674"/>
                <a:gd name="connsiteX17" fmla="*/ 399198 w 794983"/>
                <a:gd name="connsiteY17" fmla="*/ 43217 h 1297674"/>
                <a:gd name="connsiteX18" fmla="*/ 290016 w 794983"/>
                <a:gd name="connsiteY18" fmla="*/ 2274 h 1297674"/>
                <a:gd name="connsiteX0" fmla="*/ 290016 w 760863"/>
                <a:gd name="connsiteY0" fmla="*/ 2274 h 1312459"/>
                <a:gd name="connsiteX1" fmla="*/ 187657 w 760863"/>
                <a:gd name="connsiteY1" fmla="*/ 29570 h 1312459"/>
                <a:gd name="connsiteX2" fmla="*/ 139890 w 760863"/>
                <a:gd name="connsiteY2" fmla="*/ 104632 h 1312459"/>
                <a:gd name="connsiteX3" fmla="*/ 85299 w 760863"/>
                <a:gd name="connsiteY3" fmla="*/ 200167 h 1312459"/>
                <a:gd name="connsiteX4" fmla="*/ 10236 w 760863"/>
                <a:gd name="connsiteY4" fmla="*/ 391235 h 1312459"/>
                <a:gd name="connsiteX5" fmla="*/ 23884 w 760863"/>
                <a:gd name="connsiteY5" fmla="*/ 657367 h 1312459"/>
                <a:gd name="connsiteX6" fmla="*/ 85299 w 760863"/>
                <a:gd name="connsiteY6" fmla="*/ 971265 h 1312459"/>
                <a:gd name="connsiteX7" fmla="*/ 112595 w 760863"/>
                <a:gd name="connsiteY7" fmla="*/ 1046328 h 1312459"/>
                <a:gd name="connsiteX8" fmla="*/ 194481 w 760863"/>
                <a:gd name="connsiteY8" fmla="*/ 1182806 h 1312459"/>
                <a:gd name="connsiteX9" fmla="*/ 474260 w 760863"/>
                <a:gd name="connsiteY9" fmla="*/ 1264692 h 1312459"/>
                <a:gd name="connsiteX10" fmla="*/ 760863 w 760863"/>
                <a:gd name="connsiteY10" fmla="*/ 896203 h 1312459"/>
                <a:gd name="connsiteX11" fmla="*/ 672153 w 760863"/>
                <a:gd name="connsiteY11" fmla="*/ 589128 h 1312459"/>
                <a:gd name="connsiteX12" fmla="*/ 651681 w 760863"/>
                <a:gd name="connsiteY12" fmla="*/ 500417 h 1312459"/>
                <a:gd name="connsiteX13" fmla="*/ 616017 w 760863"/>
                <a:gd name="connsiteY13" fmla="*/ 424188 h 1312459"/>
                <a:gd name="connsiteX14" fmla="*/ 501556 w 760863"/>
                <a:gd name="connsiteY14" fmla="*/ 213815 h 1312459"/>
                <a:gd name="connsiteX15" fmla="*/ 446965 w 760863"/>
                <a:gd name="connsiteY15" fmla="*/ 111456 h 1312459"/>
                <a:gd name="connsiteX16" fmla="*/ 399198 w 760863"/>
                <a:gd name="connsiteY16" fmla="*/ 43217 h 1312459"/>
                <a:gd name="connsiteX17" fmla="*/ 290016 w 760863"/>
                <a:gd name="connsiteY17" fmla="*/ 2274 h 1312459"/>
                <a:gd name="connsiteX0" fmla="*/ 290016 w 760033"/>
                <a:gd name="connsiteY0" fmla="*/ 2274 h 1319120"/>
                <a:gd name="connsiteX1" fmla="*/ 187657 w 760033"/>
                <a:gd name="connsiteY1" fmla="*/ 29570 h 1319120"/>
                <a:gd name="connsiteX2" fmla="*/ 139890 w 760033"/>
                <a:gd name="connsiteY2" fmla="*/ 104632 h 1319120"/>
                <a:gd name="connsiteX3" fmla="*/ 85299 w 760033"/>
                <a:gd name="connsiteY3" fmla="*/ 200167 h 1319120"/>
                <a:gd name="connsiteX4" fmla="*/ 10236 w 760033"/>
                <a:gd name="connsiteY4" fmla="*/ 391235 h 1319120"/>
                <a:gd name="connsiteX5" fmla="*/ 23884 w 760033"/>
                <a:gd name="connsiteY5" fmla="*/ 657367 h 1319120"/>
                <a:gd name="connsiteX6" fmla="*/ 85299 w 760033"/>
                <a:gd name="connsiteY6" fmla="*/ 971265 h 1319120"/>
                <a:gd name="connsiteX7" fmla="*/ 112595 w 760033"/>
                <a:gd name="connsiteY7" fmla="*/ 1046328 h 1319120"/>
                <a:gd name="connsiteX8" fmla="*/ 194481 w 760033"/>
                <a:gd name="connsiteY8" fmla="*/ 1182806 h 1319120"/>
                <a:gd name="connsiteX9" fmla="*/ 474260 w 760033"/>
                <a:gd name="connsiteY9" fmla="*/ 1264692 h 1319120"/>
                <a:gd name="connsiteX10" fmla="*/ 760033 w 760033"/>
                <a:gd name="connsiteY10" fmla="*/ 856235 h 1319120"/>
                <a:gd name="connsiteX11" fmla="*/ 672153 w 760033"/>
                <a:gd name="connsiteY11" fmla="*/ 589128 h 1319120"/>
                <a:gd name="connsiteX12" fmla="*/ 651681 w 760033"/>
                <a:gd name="connsiteY12" fmla="*/ 500417 h 1319120"/>
                <a:gd name="connsiteX13" fmla="*/ 616017 w 760033"/>
                <a:gd name="connsiteY13" fmla="*/ 424188 h 1319120"/>
                <a:gd name="connsiteX14" fmla="*/ 501556 w 760033"/>
                <a:gd name="connsiteY14" fmla="*/ 213815 h 1319120"/>
                <a:gd name="connsiteX15" fmla="*/ 446965 w 760033"/>
                <a:gd name="connsiteY15" fmla="*/ 111456 h 1319120"/>
                <a:gd name="connsiteX16" fmla="*/ 399198 w 760033"/>
                <a:gd name="connsiteY16" fmla="*/ 43217 h 1319120"/>
                <a:gd name="connsiteX17" fmla="*/ 290016 w 760033"/>
                <a:gd name="connsiteY17" fmla="*/ 2274 h 1319120"/>
                <a:gd name="connsiteX0" fmla="*/ 290016 w 772543"/>
                <a:gd name="connsiteY0" fmla="*/ 2274 h 1319120"/>
                <a:gd name="connsiteX1" fmla="*/ 187657 w 772543"/>
                <a:gd name="connsiteY1" fmla="*/ 29570 h 1319120"/>
                <a:gd name="connsiteX2" fmla="*/ 139890 w 772543"/>
                <a:gd name="connsiteY2" fmla="*/ 104632 h 1319120"/>
                <a:gd name="connsiteX3" fmla="*/ 85299 w 772543"/>
                <a:gd name="connsiteY3" fmla="*/ 200167 h 1319120"/>
                <a:gd name="connsiteX4" fmla="*/ 10236 w 772543"/>
                <a:gd name="connsiteY4" fmla="*/ 391235 h 1319120"/>
                <a:gd name="connsiteX5" fmla="*/ 23884 w 772543"/>
                <a:gd name="connsiteY5" fmla="*/ 657367 h 1319120"/>
                <a:gd name="connsiteX6" fmla="*/ 85299 w 772543"/>
                <a:gd name="connsiteY6" fmla="*/ 971265 h 1319120"/>
                <a:gd name="connsiteX7" fmla="*/ 112595 w 772543"/>
                <a:gd name="connsiteY7" fmla="*/ 1046328 h 1319120"/>
                <a:gd name="connsiteX8" fmla="*/ 194481 w 772543"/>
                <a:gd name="connsiteY8" fmla="*/ 1182806 h 1319120"/>
                <a:gd name="connsiteX9" fmla="*/ 474260 w 772543"/>
                <a:gd name="connsiteY9" fmla="*/ 1264692 h 1319120"/>
                <a:gd name="connsiteX10" fmla="*/ 760033 w 772543"/>
                <a:gd name="connsiteY10" fmla="*/ 856235 h 1319120"/>
                <a:gd name="connsiteX11" fmla="*/ 672153 w 772543"/>
                <a:gd name="connsiteY11" fmla="*/ 589128 h 1319120"/>
                <a:gd name="connsiteX12" fmla="*/ 651681 w 772543"/>
                <a:gd name="connsiteY12" fmla="*/ 500417 h 1319120"/>
                <a:gd name="connsiteX13" fmla="*/ 616017 w 772543"/>
                <a:gd name="connsiteY13" fmla="*/ 424188 h 1319120"/>
                <a:gd name="connsiteX14" fmla="*/ 501556 w 772543"/>
                <a:gd name="connsiteY14" fmla="*/ 213815 h 1319120"/>
                <a:gd name="connsiteX15" fmla="*/ 446965 w 772543"/>
                <a:gd name="connsiteY15" fmla="*/ 111456 h 1319120"/>
                <a:gd name="connsiteX16" fmla="*/ 399198 w 772543"/>
                <a:gd name="connsiteY16" fmla="*/ 43217 h 1319120"/>
                <a:gd name="connsiteX17" fmla="*/ 290016 w 772543"/>
                <a:gd name="connsiteY17" fmla="*/ 2274 h 1319120"/>
                <a:gd name="connsiteX0" fmla="*/ 290016 w 772543"/>
                <a:gd name="connsiteY0" fmla="*/ 2274 h 1319121"/>
                <a:gd name="connsiteX1" fmla="*/ 187657 w 772543"/>
                <a:gd name="connsiteY1" fmla="*/ 29570 h 1319121"/>
                <a:gd name="connsiteX2" fmla="*/ 139890 w 772543"/>
                <a:gd name="connsiteY2" fmla="*/ 104632 h 1319121"/>
                <a:gd name="connsiteX3" fmla="*/ 85299 w 772543"/>
                <a:gd name="connsiteY3" fmla="*/ 200167 h 1319121"/>
                <a:gd name="connsiteX4" fmla="*/ 10236 w 772543"/>
                <a:gd name="connsiteY4" fmla="*/ 391235 h 1319121"/>
                <a:gd name="connsiteX5" fmla="*/ 23884 w 772543"/>
                <a:gd name="connsiteY5" fmla="*/ 657367 h 1319121"/>
                <a:gd name="connsiteX6" fmla="*/ 85299 w 772543"/>
                <a:gd name="connsiteY6" fmla="*/ 971265 h 1319121"/>
                <a:gd name="connsiteX7" fmla="*/ 112595 w 772543"/>
                <a:gd name="connsiteY7" fmla="*/ 1046328 h 1319121"/>
                <a:gd name="connsiteX8" fmla="*/ 194481 w 772543"/>
                <a:gd name="connsiteY8" fmla="*/ 1182806 h 1319121"/>
                <a:gd name="connsiteX9" fmla="*/ 474260 w 772543"/>
                <a:gd name="connsiteY9" fmla="*/ 1264692 h 1319121"/>
                <a:gd name="connsiteX10" fmla="*/ 760033 w 772543"/>
                <a:gd name="connsiteY10" fmla="*/ 856234 h 1319121"/>
                <a:gd name="connsiteX11" fmla="*/ 672153 w 772543"/>
                <a:gd name="connsiteY11" fmla="*/ 589128 h 1319121"/>
                <a:gd name="connsiteX12" fmla="*/ 651681 w 772543"/>
                <a:gd name="connsiteY12" fmla="*/ 500417 h 1319121"/>
                <a:gd name="connsiteX13" fmla="*/ 616017 w 772543"/>
                <a:gd name="connsiteY13" fmla="*/ 424188 h 1319121"/>
                <a:gd name="connsiteX14" fmla="*/ 501556 w 772543"/>
                <a:gd name="connsiteY14" fmla="*/ 213815 h 1319121"/>
                <a:gd name="connsiteX15" fmla="*/ 446965 w 772543"/>
                <a:gd name="connsiteY15" fmla="*/ 111456 h 1319121"/>
                <a:gd name="connsiteX16" fmla="*/ 399198 w 772543"/>
                <a:gd name="connsiteY16" fmla="*/ 43217 h 1319121"/>
                <a:gd name="connsiteX17" fmla="*/ 290016 w 772543"/>
                <a:gd name="connsiteY17" fmla="*/ 2274 h 1319121"/>
                <a:gd name="connsiteX0" fmla="*/ 290016 w 760966"/>
                <a:gd name="connsiteY0" fmla="*/ 2274 h 1319121"/>
                <a:gd name="connsiteX1" fmla="*/ 187657 w 760966"/>
                <a:gd name="connsiteY1" fmla="*/ 29570 h 1319121"/>
                <a:gd name="connsiteX2" fmla="*/ 139890 w 760966"/>
                <a:gd name="connsiteY2" fmla="*/ 104632 h 1319121"/>
                <a:gd name="connsiteX3" fmla="*/ 85299 w 760966"/>
                <a:gd name="connsiteY3" fmla="*/ 200167 h 1319121"/>
                <a:gd name="connsiteX4" fmla="*/ 10236 w 760966"/>
                <a:gd name="connsiteY4" fmla="*/ 391235 h 1319121"/>
                <a:gd name="connsiteX5" fmla="*/ 23884 w 760966"/>
                <a:gd name="connsiteY5" fmla="*/ 657367 h 1319121"/>
                <a:gd name="connsiteX6" fmla="*/ 85299 w 760966"/>
                <a:gd name="connsiteY6" fmla="*/ 971265 h 1319121"/>
                <a:gd name="connsiteX7" fmla="*/ 112595 w 760966"/>
                <a:gd name="connsiteY7" fmla="*/ 1046328 h 1319121"/>
                <a:gd name="connsiteX8" fmla="*/ 194481 w 760966"/>
                <a:gd name="connsiteY8" fmla="*/ 1182806 h 1319121"/>
                <a:gd name="connsiteX9" fmla="*/ 474260 w 760966"/>
                <a:gd name="connsiteY9" fmla="*/ 1264692 h 1319121"/>
                <a:gd name="connsiteX10" fmla="*/ 760033 w 760966"/>
                <a:gd name="connsiteY10" fmla="*/ 856234 h 1319121"/>
                <a:gd name="connsiteX11" fmla="*/ 672153 w 760966"/>
                <a:gd name="connsiteY11" fmla="*/ 589128 h 1319121"/>
                <a:gd name="connsiteX12" fmla="*/ 651681 w 760966"/>
                <a:gd name="connsiteY12" fmla="*/ 500417 h 1319121"/>
                <a:gd name="connsiteX13" fmla="*/ 616017 w 760966"/>
                <a:gd name="connsiteY13" fmla="*/ 424188 h 1319121"/>
                <a:gd name="connsiteX14" fmla="*/ 501556 w 760966"/>
                <a:gd name="connsiteY14" fmla="*/ 213815 h 1319121"/>
                <a:gd name="connsiteX15" fmla="*/ 446965 w 760966"/>
                <a:gd name="connsiteY15" fmla="*/ 111456 h 1319121"/>
                <a:gd name="connsiteX16" fmla="*/ 399198 w 760966"/>
                <a:gd name="connsiteY16" fmla="*/ 43217 h 1319121"/>
                <a:gd name="connsiteX17" fmla="*/ 290016 w 760966"/>
                <a:gd name="connsiteY17" fmla="*/ 2274 h 1319121"/>
                <a:gd name="connsiteX0" fmla="*/ 290016 w 690350"/>
                <a:gd name="connsiteY0" fmla="*/ 2274 h 1319121"/>
                <a:gd name="connsiteX1" fmla="*/ 187657 w 690350"/>
                <a:gd name="connsiteY1" fmla="*/ 29570 h 1319121"/>
                <a:gd name="connsiteX2" fmla="*/ 139890 w 690350"/>
                <a:gd name="connsiteY2" fmla="*/ 104632 h 1319121"/>
                <a:gd name="connsiteX3" fmla="*/ 85299 w 690350"/>
                <a:gd name="connsiteY3" fmla="*/ 200167 h 1319121"/>
                <a:gd name="connsiteX4" fmla="*/ 10236 w 690350"/>
                <a:gd name="connsiteY4" fmla="*/ 391235 h 1319121"/>
                <a:gd name="connsiteX5" fmla="*/ 23884 w 690350"/>
                <a:gd name="connsiteY5" fmla="*/ 657367 h 1319121"/>
                <a:gd name="connsiteX6" fmla="*/ 85299 w 690350"/>
                <a:gd name="connsiteY6" fmla="*/ 971265 h 1319121"/>
                <a:gd name="connsiteX7" fmla="*/ 112595 w 690350"/>
                <a:gd name="connsiteY7" fmla="*/ 1046328 h 1319121"/>
                <a:gd name="connsiteX8" fmla="*/ 194481 w 690350"/>
                <a:gd name="connsiteY8" fmla="*/ 1182806 h 1319121"/>
                <a:gd name="connsiteX9" fmla="*/ 474260 w 690350"/>
                <a:gd name="connsiteY9" fmla="*/ 1264692 h 1319121"/>
                <a:gd name="connsiteX10" fmla="*/ 688025 w 690350"/>
                <a:gd name="connsiteY10" fmla="*/ 856234 h 1319121"/>
                <a:gd name="connsiteX11" fmla="*/ 672153 w 690350"/>
                <a:gd name="connsiteY11" fmla="*/ 589128 h 1319121"/>
                <a:gd name="connsiteX12" fmla="*/ 651681 w 690350"/>
                <a:gd name="connsiteY12" fmla="*/ 500417 h 1319121"/>
                <a:gd name="connsiteX13" fmla="*/ 616017 w 690350"/>
                <a:gd name="connsiteY13" fmla="*/ 424188 h 1319121"/>
                <a:gd name="connsiteX14" fmla="*/ 501556 w 690350"/>
                <a:gd name="connsiteY14" fmla="*/ 213815 h 1319121"/>
                <a:gd name="connsiteX15" fmla="*/ 446965 w 690350"/>
                <a:gd name="connsiteY15" fmla="*/ 111456 h 1319121"/>
                <a:gd name="connsiteX16" fmla="*/ 399198 w 690350"/>
                <a:gd name="connsiteY16" fmla="*/ 43217 h 1319121"/>
                <a:gd name="connsiteX17" fmla="*/ 290016 w 690350"/>
                <a:gd name="connsiteY17" fmla="*/ 2274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50" h="1319121">
                  <a:moveTo>
                    <a:pt x="290016" y="2274"/>
                  </a:moveTo>
                  <a:cubicBezTo>
                    <a:pt x="254759" y="0"/>
                    <a:pt x="212678" y="12510"/>
                    <a:pt x="187657" y="29570"/>
                  </a:cubicBezTo>
                  <a:cubicBezTo>
                    <a:pt x="162636" y="46630"/>
                    <a:pt x="156950" y="76199"/>
                    <a:pt x="139890" y="104632"/>
                  </a:cubicBezTo>
                  <a:lnTo>
                    <a:pt x="85299" y="200167"/>
                  </a:lnTo>
                  <a:cubicBezTo>
                    <a:pt x="63690" y="247934"/>
                    <a:pt x="20472" y="315035"/>
                    <a:pt x="10236" y="391235"/>
                  </a:cubicBezTo>
                  <a:cubicBezTo>
                    <a:pt x="0" y="467435"/>
                    <a:pt x="14785" y="591403"/>
                    <a:pt x="23884" y="657367"/>
                  </a:cubicBezTo>
                  <a:lnTo>
                    <a:pt x="85299" y="971265"/>
                  </a:lnTo>
                  <a:lnTo>
                    <a:pt x="112595" y="1046328"/>
                  </a:lnTo>
                  <a:cubicBezTo>
                    <a:pt x="130792" y="1081585"/>
                    <a:pt x="134204" y="1146412"/>
                    <a:pt x="194481" y="1182806"/>
                  </a:cubicBezTo>
                  <a:cubicBezTo>
                    <a:pt x="254758" y="1219200"/>
                    <a:pt x="392003" y="1319121"/>
                    <a:pt x="474260" y="1264692"/>
                  </a:cubicBezTo>
                  <a:cubicBezTo>
                    <a:pt x="556517" y="1210263"/>
                    <a:pt x="688958" y="968631"/>
                    <a:pt x="688025" y="856234"/>
                  </a:cubicBezTo>
                  <a:cubicBezTo>
                    <a:pt x="675515" y="782309"/>
                    <a:pt x="690350" y="655092"/>
                    <a:pt x="672153" y="589128"/>
                  </a:cubicBezTo>
                  <a:lnTo>
                    <a:pt x="651681" y="500417"/>
                  </a:lnTo>
                  <a:cubicBezTo>
                    <a:pt x="642583" y="464023"/>
                    <a:pt x="641038" y="471955"/>
                    <a:pt x="616017" y="424188"/>
                  </a:cubicBezTo>
                  <a:cubicBezTo>
                    <a:pt x="590996" y="376421"/>
                    <a:pt x="529989" y="257033"/>
                    <a:pt x="501556" y="213815"/>
                  </a:cubicBezTo>
                  <a:lnTo>
                    <a:pt x="446965" y="111456"/>
                  </a:lnTo>
                  <a:cubicBezTo>
                    <a:pt x="429905" y="83023"/>
                    <a:pt x="425356" y="61414"/>
                    <a:pt x="399198" y="43217"/>
                  </a:cubicBezTo>
                  <a:cubicBezTo>
                    <a:pt x="373040" y="25020"/>
                    <a:pt x="325273" y="4548"/>
                    <a:pt x="290016" y="227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H="1">
              <a:off x="3554840" y="1207585"/>
              <a:ext cx="2350420" cy="387759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5898407" y="1191081"/>
              <a:ext cx="2264945" cy="38220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011224" y="3356992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78" name="Freeform 77"/>
            <p:cNvSpPr/>
            <p:nvPr/>
          </p:nvSpPr>
          <p:spPr bwMode="auto">
            <a:xfrm>
              <a:off x="6084168" y="2773288"/>
              <a:ext cx="927055" cy="29567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649664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709359 w 2014409"/>
                <a:gd name="connsiteY3" fmla="*/ 1717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409" h="29567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1709359" y="1717"/>
                  </a:lnTo>
                  <a:lnTo>
                    <a:pt x="2014409" y="295672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>
              <a:off x="5906599" y="1209477"/>
              <a:ext cx="360851" cy="157817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5904216" y="1199952"/>
              <a:ext cx="572784" cy="157499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5911360" y="1202333"/>
              <a:ext cx="730740" cy="157896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149587" y="4285456"/>
              <a:ext cx="207369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Connector 84"/>
            <p:cNvCxnSpPr>
              <a:stCxn id="78" idx="1"/>
            </p:cNvCxnSpPr>
            <p:nvPr/>
          </p:nvCxnSpPr>
          <p:spPr bwMode="auto">
            <a:xfrm flipH="1">
              <a:off x="5940152" y="2917304"/>
              <a:ext cx="149539" cy="108776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646046" y="4293096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6084168" y="3068960"/>
              <a:ext cx="243216" cy="158417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444208" y="3068960"/>
              <a:ext cx="442825" cy="162369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6732240" y="3065708"/>
              <a:ext cx="561991" cy="162059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93" name="Freeform 92"/>
            <p:cNvSpPr/>
            <p:nvPr/>
          </p:nvSpPr>
          <p:spPr bwMode="auto">
            <a:xfrm>
              <a:off x="4847652" y="4785261"/>
              <a:ext cx="1173707" cy="593678"/>
            </a:xfrm>
            <a:custGeom>
              <a:avLst/>
              <a:gdLst>
                <a:gd name="connsiteX0" fmla="*/ 54591 w 1173707"/>
                <a:gd name="connsiteY0" fmla="*/ 88710 h 580030"/>
                <a:gd name="connsiteX1" fmla="*/ 6824 w 1173707"/>
                <a:gd name="connsiteY1" fmla="*/ 156949 h 580030"/>
                <a:gd name="connsiteX2" fmla="*/ 0 w 1173707"/>
                <a:gd name="connsiteY2" fmla="*/ 225188 h 580030"/>
                <a:gd name="connsiteX3" fmla="*/ 20471 w 1173707"/>
                <a:gd name="connsiteY3" fmla="*/ 334370 h 580030"/>
                <a:gd name="connsiteX4" fmla="*/ 54591 w 1173707"/>
                <a:gd name="connsiteY4" fmla="*/ 388961 h 580030"/>
                <a:gd name="connsiteX5" fmla="*/ 136477 w 1173707"/>
                <a:gd name="connsiteY5" fmla="*/ 477672 h 580030"/>
                <a:gd name="connsiteX6" fmla="*/ 225188 w 1173707"/>
                <a:gd name="connsiteY6" fmla="*/ 498143 h 580030"/>
                <a:gd name="connsiteX7" fmla="*/ 423080 w 1173707"/>
                <a:gd name="connsiteY7" fmla="*/ 580030 h 580030"/>
                <a:gd name="connsiteX8" fmla="*/ 586854 w 1173707"/>
                <a:gd name="connsiteY8" fmla="*/ 580030 h 580030"/>
                <a:gd name="connsiteX9" fmla="*/ 655092 w 1173707"/>
                <a:gd name="connsiteY9" fmla="*/ 580030 h 580030"/>
                <a:gd name="connsiteX10" fmla="*/ 825689 w 1173707"/>
                <a:gd name="connsiteY10" fmla="*/ 552734 h 580030"/>
                <a:gd name="connsiteX11" fmla="*/ 921224 w 1173707"/>
                <a:gd name="connsiteY11" fmla="*/ 511791 h 580030"/>
                <a:gd name="connsiteX12" fmla="*/ 1098645 w 1173707"/>
                <a:gd name="connsiteY12" fmla="*/ 443552 h 580030"/>
                <a:gd name="connsiteX13" fmla="*/ 1166883 w 1173707"/>
                <a:gd name="connsiteY13" fmla="*/ 354842 h 580030"/>
                <a:gd name="connsiteX14" fmla="*/ 1173707 w 1173707"/>
                <a:gd name="connsiteY14" fmla="*/ 293427 h 580030"/>
                <a:gd name="connsiteX15" fmla="*/ 1166883 w 1173707"/>
                <a:gd name="connsiteY15" fmla="*/ 272955 h 580030"/>
                <a:gd name="connsiteX16" fmla="*/ 1153236 w 1173707"/>
                <a:gd name="connsiteY16" fmla="*/ 197893 h 580030"/>
                <a:gd name="connsiteX17" fmla="*/ 1112292 w 1173707"/>
                <a:gd name="connsiteY17" fmla="*/ 136478 h 580030"/>
                <a:gd name="connsiteX18" fmla="*/ 1050877 w 1173707"/>
                <a:gd name="connsiteY18" fmla="*/ 95534 h 580030"/>
                <a:gd name="connsiteX19" fmla="*/ 968991 w 1173707"/>
                <a:gd name="connsiteY19" fmla="*/ 75063 h 580030"/>
                <a:gd name="connsiteX20" fmla="*/ 907576 w 1173707"/>
                <a:gd name="connsiteY20" fmla="*/ 47767 h 580030"/>
                <a:gd name="connsiteX21" fmla="*/ 812042 w 1173707"/>
                <a:gd name="connsiteY21" fmla="*/ 34119 h 580030"/>
                <a:gd name="connsiteX22" fmla="*/ 723331 w 1173707"/>
                <a:gd name="connsiteY22" fmla="*/ 27296 h 580030"/>
                <a:gd name="connsiteX23" fmla="*/ 580030 w 1173707"/>
                <a:gd name="connsiteY23" fmla="*/ 6824 h 580030"/>
                <a:gd name="connsiteX24" fmla="*/ 375313 w 1173707"/>
                <a:gd name="connsiteY24" fmla="*/ 0 h 580030"/>
                <a:gd name="connsiteX25" fmla="*/ 307074 w 1173707"/>
                <a:gd name="connsiteY25" fmla="*/ 13648 h 580030"/>
                <a:gd name="connsiteX26" fmla="*/ 238836 w 1173707"/>
                <a:gd name="connsiteY26" fmla="*/ 20472 h 580030"/>
                <a:gd name="connsiteX27" fmla="*/ 156949 w 1173707"/>
                <a:gd name="connsiteY27" fmla="*/ 34119 h 580030"/>
                <a:gd name="connsiteX28" fmla="*/ 129654 w 1173707"/>
                <a:gd name="connsiteY28" fmla="*/ 40943 h 580030"/>
                <a:gd name="connsiteX29" fmla="*/ 54591 w 1173707"/>
                <a:gd name="connsiteY29" fmla="*/ 88710 h 580030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225188 w 1173707"/>
                <a:gd name="connsiteY6" fmla="*/ 498143 h 593678"/>
                <a:gd name="connsiteX7" fmla="*/ 423080 w 1173707"/>
                <a:gd name="connsiteY7" fmla="*/ 580030 h 593678"/>
                <a:gd name="connsiteX8" fmla="*/ 586854 w 1173707"/>
                <a:gd name="connsiteY8" fmla="*/ 580030 h 593678"/>
                <a:gd name="connsiteX9" fmla="*/ 655092 w 1173707"/>
                <a:gd name="connsiteY9" fmla="*/ 580030 h 593678"/>
                <a:gd name="connsiteX10" fmla="*/ 825689 w 1173707"/>
                <a:gd name="connsiteY10" fmla="*/ 552734 h 593678"/>
                <a:gd name="connsiteX11" fmla="*/ 921224 w 1173707"/>
                <a:gd name="connsiteY11" fmla="*/ 511791 h 593678"/>
                <a:gd name="connsiteX12" fmla="*/ 1098645 w 1173707"/>
                <a:gd name="connsiteY12" fmla="*/ 443552 h 593678"/>
                <a:gd name="connsiteX13" fmla="*/ 1166883 w 1173707"/>
                <a:gd name="connsiteY13" fmla="*/ 354842 h 593678"/>
                <a:gd name="connsiteX14" fmla="*/ 1173707 w 1173707"/>
                <a:gd name="connsiteY14" fmla="*/ 293427 h 593678"/>
                <a:gd name="connsiteX15" fmla="*/ 1166883 w 1173707"/>
                <a:gd name="connsiteY15" fmla="*/ 272955 h 593678"/>
                <a:gd name="connsiteX16" fmla="*/ 1153236 w 1173707"/>
                <a:gd name="connsiteY16" fmla="*/ 197893 h 593678"/>
                <a:gd name="connsiteX17" fmla="*/ 1112292 w 1173707"/>
                <a:gd name="connsiteY17" fmla="*/ 136478 h 593678"/>
                <a:gd name="connsiteX18" fmla="*/ 1050877 w 1173707"/>
                <a:gd name="connsiteY18" fmla="*/ 95534 h 593678"/>
                <a:gd name="connsiteX19" fmla="*/ 968991 w 1173707"/>
                <a:gd name="connsiteY19" fmla="*/ 75063 h 593678"/>
                <a:gd name="connsiteX20" fmla="*/ 907576 w 1173707"/>
                <a:gd name="connsiteY20" fmla="*/ 47767 h 593678"/>
                <a:gd name="connsiteX21" fmla="*/ 812042 w 1173707"/>
                <a:gd name="connsiteY21" fmla="*/ 34119 h 593678"/>
                <a:gd name="connsiteX22" fmla="*/ 723331 w 1173707"/>
                <a:gd name="connsiteY22" fmla="*/ 27296 h 593678"/>
                <a:gd name="connsiteX23" fmla="*/ 580030 w 1173707"/>
                <a:gd name="connsiteY23" fmla="*/ 6824 h 593678"/>
                <a:gd name="connsiteX24" fmla="*/ 375313 w 1173707"/>
                <a:gd name="connsiteY24" fmla="*/ 0 h 593678"/>
                <a:gd name="connsiteX25" fmla="*/ 307074 w 1173707"/>
                <a:gd name="connsiteY25" fmla="*/ 13648 h 593678"/>
                <a:gd name="connsiteX26" fmla="*/ 238836 w 1173707"/>
                <a:gd name="connsiteY26" fmla="*/ 20472 h 593678"/>
                <a:gd name="connsiteX27" fmla="*/ 156949 w 1173707"/>
                <a:gd name="connsiteY27" fmla="*/ 34119 h 593678"/>
                <a:gd name="connsiteX28" fmla="*/ 129654 w 1173707"/>
                <a:gd name="connsiteY28" fmla="*/ 40943 h 593678"/>
                <a:gd name="connsiteX29" fmla="*/ 54591 w 1173707"/>
                <a:gd name="connsiteY29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3707" h="593678">
                  <a:moveTo>
                    <a:pt x="54591" y="88710"/>
                  </a:moveTo>
                  <a:lnTo>
                    <a:pt x="6824" y="156949"/>
                  </a:lnTo>
                  <a:lnTo>
                    <a:pt x="0" y="225188"/>
                  </a:lnTo>
                  <a:lnTo>
                    <a:pt x="20471" y="334370"/>
                  </a:lnTo>
                  <a:lnTo>
                    <a:pt x="54591" y="388961"/>
                  </a:lnTo>
                  <a:lnTo>
                    <a:pt x="136477" y="477672"/>
                  </a:lnTo>
                  <a:cubicBezTo>
                    <a:pt x="197892" y="509517"/>
                    <a:pt x="362802" y="566382"/>
                    <a:pt x="423080" y="580030"/>
                  </a:cubicBezTo>
                  <a:cubicBezTo>
                    <a:pt x="483358" y="593678"/>
                    <a:pt x="548185" y="580030"/>
                    <a:pt x="586854" y="580030"/>
                  </a:cubicBezTo>
                  <a:lnTo>
                    <a:pt x="655092" y="580030"/>
                  </a:lnTo>
                  <a:lnTo>
                    <a:pt x="825689" y="552734"/>
                  </a:lnTo>
                  <a:cubicBezTo>
                    <a:pt x="899614" y="529988"/>
                    <a:pt x="1041779" y="476534"/>
                    <a:pt x="1098645" y="443552"/>
                  </a:cubicBezTo>
                  <a:cubicBezTo>
                    <a:pt x="1155511" y="410570"/>
                    <a:pt x="1154373" y="379863"/>
                    <a:pt x="1166883" y="354842"/>
                  </a:cubicBezTo>
                  <a:cubicBezTo>
                    <a:pt x="1169158" y="334370"/>
                    <a:pt x="1173707" y="314025"/>
                    <a:pt x="1173707" y="293427"/>
                  </a:cubicBezTo>
                  <a:cubicBezTo>
                    <a:pt x="1173707" y="286234"/>
                    <a:pt x="1166883" y="272955"/>
                    <a:pt x="1166883" y="272955"/>
                  </a:cubicBezTo>
                  <a:lnTo>
                    <a:pt x="1153236" y="197893"/>
                  </a:lnTo>
                  <a:lnTo>
                    <a:pt x="1112292" y="136478"/>
                  </a:lnTo>
                  <a:lnTo>
                    <a:pt x="1050877" y="95534"/>
                  </a:lnTo>
                  <a:lnTo>
                    <a:pt x="968991" y="75063"/>
                  </a:lnTo>
                  <a:lnTo>
                    <a:pt x="907576" y="47767"/>
                  </a:lnTo>
                  <a:lnTo>
                    <a:pt x="812042" y="34119"/>
                  </a:lnTo>
                  <a:lnTo>
                    <a:pt x="723331" y="27296"/>
                  </a:lnTo>
                  <a:lnTo>
                    <a:pt x="580030" y="6824"/>
                  </a:lnTo>
                  <a:lnTo>
                    <a:pt x="375313" y="0"/>
                  </a:lnTo>
                  <a:lnTo>
                    <a:pt x="307074" y="13648"/>
                  </a:lnTo>
                  <a:lnTo>
                    <a:pt x="238836" y="20472"/>
                  </a:lnTo>
                  <a:cubicBezTo>
                    <a:pt x="139042" y="31560"/>
                    <a:pt x="207868" y="19572"/>
                    <a:pt x="156949" y="34119"/>
                  </a:cubicBezTo>
                  <a:cubicBezTo>
                    <a:pt x="147931" y="36695"/>
                    <a:pt x="129654" y="40943"/>
                    <a:pt x="129654" y="40943"/>
                  </a:cubicBezTo>
                  <a:lnTo>
                    <a:pt x="54591" y="88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795201" y="1484784"/>
              <a:ext cx="9268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Ms</a:t>
              </a:r>
            </a:p>
            <a:p>
              <a:r>
                <a:rPr lang="en-US" sz="2400" dirty="0" smtClean="0"/>
                <a:t>+ </a:t>
              </a:r>
              <a:r>
                <a:rPr lang="en-US" sz="2400" dirty="0" err="1" smtClean="0"/>
                <a:t>Qtz</a:t>
              </a:r>
              <a:endParaRPr lang="el-GR" sz="2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03112" y="980728"/>
              <a:ext cx="471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Ky</a:t>
              </a:r>
              <a:endParaRPr lang="el-GR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427048" y="980728"/>
              <a:ext cx="38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l-GR" sz="28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0904" y="306896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</a:t>
              </a:r>
              <a:endParaRPr lang="el-GR" sz="28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27248" y="306896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</a:t>
              </a:r>
              <a:endParaRPr lang="el-GR" sz="2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47128" y="4653136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 </a:t>
              </a:r>
              <a:r>
                <a:rPr lang="en-US" sz="2400" dirty="0" err="1" smtClean="0"/>
                <a:t>Kfs</a:t>
              </a:r>
              <a:endParaRPr lang="el-GR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30382" y="486916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granitoids</a:t>
              </a:r>
              <a:endParaRPr lang="el-GR" sz="16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28184" y="2708920"/>
              <a:ext cx="570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Chl</a:t>
              </a:r>
              <a:endParaRPr lang="el-GR" sz="2000" dirty="0"/>
            </a:p>
          </p:txBody>
        </p:sp>
        <p:sp>
          <p:nvSpPr>
            <p:cNvPr id="103" name="Freeform 102"/>
            <p:cNvSpPr/>
            <p:nvPr/>
          </p:nvSpPr>
          <p:spPr bwMode="auto">
            <a:xfrm flipH="1">
              <a:off x="4037756" y="4005064"/>
              <a:ext cx="3702596" cy="28803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313625"/>
                <a:gd name="connsiteY0" fmla="*/ 288032 h 304138"/>
                <a:gd name="connsiteX1" fmla="*/ 12001 w 2313625"/>
                <a:gd name="connsiteY1" fmla="*/ 144016 h 304138"/>
                <a:gd name="connsiteX2" fmla="*/ 228025 w 2313625"/>
                <a:gd name="connsiteY2" fmla="*/ 0 h 304138"/>
                <a:gd name="connsiteX3" fmla="*/ 1832750 w 2313625"/>
                <a:gd name="connsiteY3" fmla="*/ 7640 h 304138"/>
                <a:gd name="connsiteX4" fmla="*/ 2313625 w 2313625"/>
                <a:gd name="connsiteY4" fmla="*/ 304138 h 304138"/>
                <a:gd name="connsiteX5" fmla="*/ 156017 w 2313625"/>
                <a:gd name="connsiteY5" fmla="*/ 288032 h 304138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32750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91969 w 2313625"/>
                <a:gd name="connsiteY3" fmla="*/ 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093431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202612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5003 w 2312611"/>
                <a:gd name="connsiteY0" fmla="*/ 280392 h 280392"/>
                <a:gd name="connsiteX1" fmla="*/ 10987 w 2312611"/>
                <a:gd name="connsiteY1" fmla="*/ 136376 h 280392"/>
                <a:gd name="connsiteX2" fmla="*/ 89079 w 2312611"/>
                <a:gd name="connsiteY2" fmla="*/ 6846 h 280392"/>
                <a:gd name="connsiteX3" fmla="*/ 2201598 w 2312611"/>
                <a:gd name="connsiteY3" fmla="*/ 0 h 280392"/>
                <a:gd name="connsiteX4" fmla="*/ 2312611 w 2312611"/>
                <a:gd name="connsiteY4" fmla="*/ 278708 h 280392"/>
                <a:gd name="connsiteX5" fmla="*/ 155003 w 2312611"/>
                <a:gd name="connsiteY5" fmla="*/ 280392 h 28039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138099 w 2361631"/>
                <a:gd name="connsiteY2" fmla="*/ 6846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60007 w 2361631"/>
                <a:gd name="connsiteY1" fmla="*/ 13637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48005 w 2361631"/>
                <a:gd name="connsiteY1" fmla="*/ 14401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48005 w 2361631"/>
                <a:gd name="connsiteY0" fmla="*/ 288032 h 288032"/>
                <a:gd name="connsiteX1" fmla="*/ 48005 w 2361631"/>
                <a:gd name="connsiteY1" fmla="*/ 144016 h 288032"/>
                <a:gd name="connsiteX2" fmla="*/ 93893 w 2361631"/>
                <a:gd name="connsiteY2" fmla="*/ 0 h 288032"/>
                <a:gd name="connsiteX3" fmla="*/ 2250618 w 2361631"/>
                <a:gd name="connsiteY3" fmla="*/ 0 h 288032"/>
                <a:gd name="connsiteX4" fmla="*/ 2361631 w 2361631"/>
                <a:gd name="connsiteY4" fmla="*/ 278708 h 288032"/>
                <a:gd name="connsiteX5" fmla="*/ 48005 w 2361631"/>
                <a:gd name="connsiteY5" fmla="*/ 288032 h 288032"/>
                <a:gd name="connsiteX0" fmla="*/ 377956 w 2691582"/>
                <a:gd name="connsiteY0" fmla="*/ 288032 h 288032"/>
                <a:gd name="connsiteX1" fmla="*/ 423844 w 2691582"/>
                <a:gd name="connsiteY1" fmla="*/ 0 h 288032"/>
                <a:gd name="connsiteX2" fmla="*/ 2580569 w 2691582"/>
                <a:gd name="connsiteY2" fmla="*/ 0 h 288032"/>
                <a:gd name="connsiteX3" fmla="*/ 2691582 w 2691582"/>
                <a:gd name="connsiteY3" fmla="*/ 278708 h 288032"/>
                <a:gd name="connsiteX4" fmla="*/ 377956 w 2691582"/>
                <a:gd name="connsiteY4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153703 w 2742655"/>
                <a:gd name="connsiteY1" fmla="*/ 216024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29030 w 2742655"/>
                <a:gd name="connsiteY2" fmla="*/ 144016 h 288032"/>
                <a:gd name="connsiteX3" fmla="*/ 474917 w 2742655"/>
                <a:gd name="connsiteY3" fmla="*/ 0 h 288032"/>
                <a:gd name="connsiteX4" fmla="*/ 2631642 w 2742655"/>
                <a:gd name="connsiteY4" fmla="*/ 0 h 288032"/>
                <a:gd name="connsiteX5" fmla="*/ 2742655 w 2742655"/>
                <a:gd name="connsiteY5" fmla="*/ 278708 h 288032"/>
                <a:gd name="connsiteX6" fmla="*/ 429029 w 2742655"/>
                <a:gd name="connsiteY6" fmla="*/ 288032 h 288032"/>
                <a:gd name="connsiteX0" fmla="*/ 429029 w 2742655"/>
                <a:gd name="connsiteY0" fmla="*/ 288032 h 288032"/>
                <a:gd name="connsiteX1" fmla="*/ 429030 w 2742655"/>
                <a:gd name="connsiteY1" fmla="*/ 144016 h 288032"/>
                <a:gd name="connsiteX2" fmla="*/ 474917 w 2742655"/>
                <a:gd name="connsiteY2" fmla="*/ 0 h 288032"/>
                <a:gd name="connsiteX3" fmla="*/ 2631642 w 2742655"/>
                <a:gd name="connsiteY3" fmla="*/ 0 h 288032"/>
                <a:gd name="connsiteX4" fmla="*/ 2742655 w 2742655"/>
                <a:gd name="connsiteY4" fmla="*/ 278708 h 288032"/>
                <a:gd name="connsiteX5" fmla="*/ 429029 w 2742655"/>
                <a:gd name="connsiteY5" fmla="*/ 288032 h 288032"/>
                <a:gd name="connsiteX0" fmla="*/ 415540 w 2729166"/>
                <a:gd name="connsiteY0" fmla="*/ 288032 h 312035"/>
                <a:gd name="connsiteX1" fmla="*/ 277878 w 2729166"/>
                <a:gd name="connsiteY1" fmla="*/ 288032 h 312035"/>
                <a:gd name="connsiteX2" fmla="*/ 415541 w 2729166"/>
                <a:gd name="connsiteY2" fmla="*/ 144016 h 312035"/>
                <a:gd name="connsiteX3" fmla="*/ 461428 w 2729166"/>
                <a:gd name="connsiteY3" fmla="*/ 0 h 312035"/>
                <a:gd name="connsiteX4" fmla="*/ 2618153 w 2729166"/>
                <a:gd name="connsiteY4" fmla="*/ 0 h 312035"/>
                <a:gd name="connsiteX5" fmla="*/ 2729166 w 2729166"/>
                <a:gd name="connsiteY5" fmla="*/ 278708 h 312035"/>
                <a:gd name="connsiteX6" fmla="*/ 415540 w 2729166"/>
                <a:gd name="connsiteY6" fmla="*/ 288032 h 312035"/>
                <a:gd name="connsiteX0" fmla="*/ 385604 w 2699230"/>
                <a:gd name="connsiteY0" fmla="*/ 288032 h 288032"/>
                <a:gd name="connsiteX1" fmla="*/ 385605 w 2699230"/>
                <a:gd name="connsiteY1" fmla="*/ 144016 h 288032"/>
                <a:gd name="connsiteX2" fmla="*/ 431492 w 2699230"/>
                <a:gd name="connsiteY2" fmla="*/ 0 h 288032"/>
                <a:gd name="connsiteX3" fmla="*/ 2588217 w 2699230"/>
                <a:gd name="connsiteY3" fmla="*/ 0 h 288032"/>
                <a:gd name="connsiteX4" fmla="*/ 2699230 w 2699230"/>
                <a:gd name="connsiteY4" fmla="*/ 278708 h 288032"/>
                <a:gd name="connsiteX5" fmla="*/ 385604 w 2699230"/>
                <a:gd name="connsiteY5" fmla="*/ 288032 h 288032"/>
                <a:gd name="connsiteX0" fmla="*/ 0 w 2313625"/>
                <a:gd name="connsiteY0" fmla="*/ 144016 h 379472"/>
                <a:gd name="connsiteX1" fmla="*/ 45887 w 2313625"/>
                <a:gd name="connsiteY1" fmla="*/ 0 h 379472"/>
                <a:gd name="connsiteX2" fmla="*/ 2202612 w 2313625"/>
                <a:gd name="connsiteY2" fmla="*/ 0 h 379472"/>
                <a:gd name="connsiteX3" fmla="*/ 2313625 w 2313625"/>
                <a:gd name="connsiteY3" fmla="*/ 278708 h 379472"/>
                <a:gd name="connsiteX4" fmla="*/ 58270 w 2313625"/>
                <a:gd name="connsiteY4" fmla="*/ 379472 h 379472"/>
                <a:gd name="connsiteX0" fmla="*/ 45888 w 2359513"/>
                <a:gd name="connsiteY0" fmla="*/ 144016 h 288032"/>
                <a:gd name="connsiteX1" fmla="*/ 91775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91775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91776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  <a:gd name="connsiteX0" fmla="*/ 0 w 2359513"/>
                <a:gd name="connsiteY0" fmla="*/ 288032 h 288032"/>
                <a:gd name="connsiteX1" fmla="*/ 112009 w 2359513"/>
                <a:gd name="connsiteY1" fmla="*/ 0 h 288032"/>
                <a:gd name="connsiteX2" fmla="*/ 2248500 w 2359513"/>
                <a:gd name="connsiteY2" fmla="*/ 0 h 288032"/>
                <a:gd name="connsiteX3" fmla="*/ 2359513 w 2359513"/>
                <a:gd name="connsiteY3" fmla="*/ 278708 h 288032"/>
                <a:gd name="connsiteX4" fmla="*/ 0 w 2359513"/>
                <a:gd name="connsiteY4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513" h="288032">
                  <a:moveTo>
                    <a:pt x="0" y="288032"/>
                  </a:moveTo>
                  <a:lnTo>
                    <a:pt x="112009" y="0"/>
                  </a:lnTo>
                  <a:lnTo>
                    <a:pt x="2248500" y="0"/>
                  </a:lnTo>
                  <a:lnTo>
                    <a:pt x="2359513" y="278708"/>
                  </a:lnTo>
                  <a:lnTo>
                    <a:pt x="0" y="28803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788024" y="3933056"/>
              <a:ext cx="408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Bt</a:t>
              </a:r>
              <a:endParaRPr lang="el-GR" sz="2000" dirty="0"/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4499992" y="4293096"/>
              <a:ext cx="212236" cy="6632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5119780" y="2848911"/>
              <a:ext cx="490128" cy="115615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>
              <a:stCxn id="151" idx="3"/>
            </p:cNvCxnSpPr>
            <p:nvPr/>
          </p:nvCxnSpPr>
          <p:spPr bwMode="auto">
            <a:xfrm flipH="1">
              <a:off x="5076056" y="1255354"/>
              <a:ext cx="801848" cy="159758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4565846" y="3356992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51" name="Oval 150"/>
            <p:cNvSpPr/>
            <p:nvPr/>
          </p:nvSpPr>
          <p:spPr>
            <a:xfrm>
              <a:off x="5867360" y="1193898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52120" y="1691516"/>
              <a:ext cx="348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</a:t>
              </a:r>
              <a:endParaRPr lang="el-GR" sz="1600" dirty="0"/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 flipV="1">
              <a:off x="4895698" y="2855396"/>
              <a:ext cx="315821" cy="2192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4355976" y="2564904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Grt</a:t>
              </a:r>
              <a:endParaRPr lang="el-GR" sz="2000" dirty="0"/>
            </a:p>
          </p:txBody>
        </p:sp>
        <p:cxnSp>
          <p:nvCxnSpPr>
            <p:cNvPr id="115" name="Straight Connector 114"/>
            <p:cNvCxnSpPr>
              <a:stCxn id="151" idx="3"/>
            </p:cNvCxnSpPr>
            <p:nvPr/>
          </p:nvCxnSpPr>
          <p:spPr bwMode="auto">
            <a:xfrm flipH="1">
              <a:off x="5004051" y="1255354"/>
              <a:ext cx="873853" cy="159758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5189999" y="2852936"/>
              <a:ext cx="504056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5053032" y="2864768"/>
              <a:ext cx="460405" cy="114029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5364088" y="4293096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4932040" y="4293096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09" name="Straight Connector 108"/>
            <p:cNvCxnSpPr>
              <a:endCxn id="78" idx="1"/>
            </p:cNvCxnSpPr>
            <p:nvPr/>
          </p:nvCxnSpPr>
          <p:spPr bwMode="auto">
            <a:xfrm>
              <a:off x="5892800" y="1212850"/>
              <a:ext cx="196891" cy="170445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flipH="1">
              <a:off x="5709038" y="1228477"/>
              <a:ext cx="194805" cy="64803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4932040" y="2852936"/>
              <a:ext cx="432048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>
              <a:off x="5001658" y="2852936"/>
              <a:ext cx="440691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5724525" y="1876425"/>
              <a:ext cx="215627" cy="212863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151" idx="4"/>
            </p:cNvCxnSpPr>
            <p:nvPr/>
          </p:nvCxnSpPr>
          <p:spPr bwMode="auto">
            <a:xfrm>
              <a:off x="5903360" y="1265898"/>
              <a:ext cx="36792" cy="273916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5197356" y="1239769"/>
              <a:ext cx="698561" cy="160880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>
              <a:stCxn id="151" idx="3"/>
            </p:cNvCxnSpPr>
            <p:nvPr/>
          </p:nvCxnSpPr>
          <p:spPr bwMode="auto">
            <a:xfrm flipH="1">
              <a:off x="5139236" y="1255354"/>
              <a:ext cx="738668" cy="159291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H="1">
              <a:off x="5205909" y="1844824"/>
              <a:ext cx="518219" cy="10105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300163"/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Η ζώνη του </a:t>
            </a: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σιλλιμανίτη</a:t>
            </a:r>
            <a:endParaRPr lang="el-GR" dirty="0">
              <a:latin typeface="+mn-lt"/>
            </a:endParaRPr>
          </a:p>
        </p:txBody>
      </p:sp>
      <p:pic>
        <p:nvPicPr>
          <p:cNvPr id="6" name="Picture 2" descr="Εικόνα 26: Αντιπροσωπευτικές μικροφωτοαγραφίες για την ζώνη του σιλλιμανίτη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131816" cy="31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Εικόνα 26: Αντιπροσωπευτικές μικροφωτοαγραφίες για την ζώνη του σιλλιμανίτη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656" y="1484784"/>
            <a:ext cx="4131816" cy="31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95536" y="465313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Μικροφωτογραφίες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000" b="1" dirty="0" err="1" smtClean="0">
                <a:latin typeface="Calibri" pitchFamily="34" charset="0"/>
                <a:cs typeface="Times New Roman" pitchFamily="18" charset="0"/>
              </a:rPr>
              <a:t>χαλαζιαστριακών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000" b="1" dirty="0" err="1" smtClean="0">
                <a:latin typeface="Calibri" pitchFamily="34" charset="0"/>
                <a:cs typeface="Times New Roman" pitchFamily="18" charset="0"/>
              </a:rPr>
              <a:t>σχιστολίθων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 με σταυρόλιθο, γρανάτη και </a:t>
            </a:r>
            <a:r>
              <a:rPr lang="el-GR" sz="2000" b="1" dirty="0" err="1" smtClean="0">
                <a:latin typeface="Calibri" pitchFamily="34" charset="0"/>
                <a:cs typeface="Times New Roman" pitchFamily="18" charset="0"/>
              </a:rPr>
              <a:t>κυανίτη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: </a:t>
            </a:r>
            <a:r>
              <a:rPr lang="el-GR" sz="2000" i="1" dirty="0" smtClean="0">
                <a:latin typeface="Calibri" pitchFamily="34" charset="0"/>
                <a:cs typeface="Times New Roman" pitchFamily="18" charset="0"/>
              </a:rPr>
              <a:t>βελονοειδείς κρύσταλλοι </a:t>
            </a:r>
            <a:r>
              <a:rPr lang="el-GR" sz="2000" i="1" dirty="0" err="1" smtClean="0">
                <a:latin typeface="Calibri" pitchFamily="34" charset="0"/>
                <a:cs typeface="Times New Roman" pitchFamily="18" charset="0"/>
              </a:rPr>
              <a:t>σιλλιμανίτη</a:t>
            </a:r>
            <a:r>
              <a:rPr lang="el-GR" sz="2000" i="1" dirty="0" smtClean="0">
                <a:latin typeface="Calibri" pitchFamily="34" charset="0"/>
                <a:cs typeface="Times New Roman" pitchFamily="18" charset="0"/>
              </a:rPr>
              <a:t> που αναπτύσσονται σε βάρος του μοσχοβίτη 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(δείγμα ΙΚ101e)</a:t>
            </a:r>
            <a:endParaRPr lang="el-GR" sz="2000" dirty="0">
              <a:latin typeface="Calibri" pitchFamily="34" charset="0"/>
            </a:endParaRPr>
          </a:p>
        </p:txBody>
      </p:sp>
      <p:pic>
        <p:nvPicPr>
          <p:cNvPr id="10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Η ζώνη του </a:t>
            </a: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σιλλιμανίτη</a:t>
            </a: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-</a:t>
            </a: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ορθοκλάστ</a:t>
            </a:r>
            <a:r>
              <a:rPr lang="el-GR" sz="4000" dirty="0" err="1" smtClean="0">
                <a:latin typeface="+mn-lt"/>
                <a:cs typeface="Arial" pitchFamily="34" charset="0"/>
                <a:sym typeface="Arial" pitchFamily="34" charset="0"/>
              </a:rPr>
              <a:t>ο</a:t>
            </a:r>
            <a:r>
              <a:rPr lang="el-GR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  <a:sym typeface="Arial" pitchFamily="34" charset="0"/>
              </a:rPr>
              <a:t>υ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39552" y="1548075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2400" i="1" dirty="0" smtClean="0"/>
              <a:t>Μοσχοβίτης+ χαλαζίας ↔ </a:t>
            </a:r>
            <a:r>
              <a:rPr lang="en-US" sz="2400" i="1" dirty="0" smtClean="0"/>
              <a:t>Al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SiO</a:t>
            </a:r>
            <a:r>
              <a:rPr lang="en-US" sz="2400" i="1" baseline="-25000" dirty="0" smtClean="0"/>
              <a:t>5 </a:t>
            </a:r>
            <a:r>
              <a:rPr lang="en-US" sz="2400" i="1" dirty="0" smtClean="0"/>
              <a:t> </a:t>
            </a:r>
            <a:r>
              <a:rPr lang="el-GR" sz="2400" i="1" dirty="0" smtClean="0"/>
              <a:t>+ Κ- </a:t>
            </a:r>
            <a:r>
              <a:rPr lang="el-GR" sz="2400" i="1" dirty="0" err="1" smtClean="0"/>
              <a:t>ούχος</a:t>
            </a:r>
            <a:r>
              <a:rPr lang="el-GR" sz="2400" i="1" dirty="0" smtClean="0"/>
              <a:t> </a:t>
            </a:r>
            <a:r>
              <a:rPr lang="el-GR" sz="2400" i="1" dirty="0" err="1" smtClean="0"/>
              <a:t>άστριος</a:t>
            </a:r>
            <a:r>
              <a:rPr lang="en-US" sz="2400" i="1" dirty="0" smtClean="0"/>
              <a:t>+ H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O </a:t>
            </a:r>
            <a:r>
              <a:rPr lang="el-GR" sz="2400" i="1" dirty="0" smtClean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20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361950" indent="-361950" eaLnBrk="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Δεύτερη ισόβαθμος του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σιλλιμανίτη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 </a:t>
            </a:r>
          </a:p>
          <a:p>
            <a:pPr marL="361950" indent="-361950" eaLnBrk="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Σε υψηλές πιέσεις (&gt;8 </a:t>
            </a:r>
            <a:r>
              <a:rPr lang="en-US" sz="2400" dirty="0" err="1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kbar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):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κυανίτης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 + Κ-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ούχο άστριος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 </a:t>
            </a:r>
          </a:p>
          <a:p>
            <a:pPr marL="361950" indent="-361950" eaLnBrk="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Σε χαμηλές πιέσεις (&lt;3.5 </a:t>
            </a:r>
            <a:r>
              <a:rPr lang="en-US" sz="2400" dirty="0" err="1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kbar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):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ανδαλουσίτη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 + Κ-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ούχο άστριο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. </a:t>
            </a:r>
          </a:p>
          <a:p>
            <a:pPr marL="361950" indent="-361950" eaLnBrk="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Με την εξαφάνιση του μοσχοβίτη, το μόνο ένυδρο ορυκτό που μπορεί να συμμετέχει στην ορυκτολογική σύσταση των πετρωμάτων είναι ο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βιοτίτης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. </a:t>
            </a:r>
          </a:p>
          <a:p>
            <a:pPr marL="361950" indent="-361950" eaLnBrk="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Times New Roman" pitchFamily="18" charset="0"/>
                <a:sym typeface="Chemistry Serif" pitchFamily="2" charset="2"/>
              </a:rPr>
              <a:t>Το νερό μπορεί να προκαλέσει μερική τήξη 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→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μιγματίτες</a:t>
            </a:r>
            <a:endParaRPr lang="el-GR" sz="2400" dirty="0" smtClean="0">
              <a:latin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eaLnBrk="0">
              <a:spcAft>
                <a:spcPts val="600"/>
              </a:spcAft>
              <a:buClr>
                <a:schemeClr val="tx1"/>
              </a:buClr>
            </a:pPr>
            <a:r>
              <a:rPr lang="el-GR" sz="2400" i="1" dirty="0" smtClean="0"/>
              <a:t>Μοσχοβίτης+ χαλαζίας ↔ </a:t>
            </a:r>
            <a:r>
              <a:rPr lang="en-US" sz="2400" i="1" dirty="0" smtClean="0"/>
              <a:t>Al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SiO</a:t>
            </a:r>
            <a:r>
              <a:rPr lang="en-US" sz="2400" i="1" baseline="-25000" dirty="0" smtClean="0"/>
              <a:t>5 </a:t>
            </a:r>
            <a:r>
              <a:rPr lang="en-US" sz="2400" i="1" dirty="0" smtClean="0"/>
              <a:t> </a:t>
            </a:r>
            <a:r>
              <a:rPr lang="el-GR" sz="2400" i="1" dirty="0" smtClean="0"/>
              <a:t>+ Κ- </a:t>
            </a:r>
            <a:r>
              <a:rPr lang="el-GR" sz="2400" i="1" dirty="0" err="1" smtClean="0"/>
              <a:t>ούχος</a:t>
            </a:r>
            <a:r>
              <a:rPr lang="el-GR" sz="2400" i="1" dirty="0" smtClean="0"/>
              <a:t> </a:t>
            </a:r>
            <a:r>
              <a:rPr lang="el-GR" sz="2400" i="1" dirty="0" err="1" smtClean="0"/>
              <a:t>άστριος</a:t>
            </a:r>
            <a:r>
              <a:rPr lang="en-US" sz="2400" i="1" dirty="0" smtClean="0"/>
              <a:t>+ </a:t>
            </a:r>
            <a:r>
              <a:rPr lang="el-GR" sz="2400" i="1" dirty="0" err="1" smtClean="0"/>
              <a:t>τήγμα</a:t>
            </a:r>
            <a:r>
              <a:rPr lang="el-GR" sz="2400" i="1" dirty="0" smtClean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21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361950" indent="-361950" eaLnBrk="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endParaRPr lang="el-GR" sz="2400" dirty="0">
              <a:latin typeface="Calibri" pitchFamily="34" charset="0"/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Η ζώνη του </a:t>
            </a: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σιλλιμανίτη</a:t>
            </a: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-</a:t>
            </a: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ορθοκλάστου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Picture 2" descr="Εικόνα 27: Διάγραμμα AFM για τη ζώνη σιλλιμανίτη-ορθοκλάστου. Προβολή από τον Καλιούχο άστριο.&#10;Από: Καταγάς 2012, Πετρολογία Μεταμορφωμένων, Πανεπιστημιακές Σημειώσεις, Πανεπιστήμιο Πατρών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620" r="20031" b="21329"/>
          <a:stretch>
            <a:fillRect/>
          </a:stretch>
        </p:blipFill>
        <p:spPr bwMode="auto">
          <a:xfrm>
            <a:off x="4201200" y="977622"/>
            <a:ext cx="4547264" cy="345949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500034" y="4361036"/>
            <a:ext cx="84296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i="1" dirty="0" err="1" smtClean="0"/>
              <a:t>Φλογοπίτης</a:t>
            </a:r>
            <a:r>
              <a:rPr lang="el-GR" sz="2400" i="1" dirty="0" smtClean="0"/>
              <a:t> + </a:t>
            </a:r>
            <a:r>
              <a:rPr lang="el-GR" sz="2400" i="1" dirty="0" err="1" smtClean="0"/>
              <a:t>σιλλιμανίτης</a:t>
            </a:r>
            <a:r>
              <a:rPr lang="el-GR" sz="2400" i="1" dirty="0" smtClean="0"/>
              <a:t> + </a:t>
            </a:r>
            <a:r>
              <a:rPr lang="el-GR" sz="2400" i="1" dirty="0" err="1" smtClean="0"/>
              <a:t>χαλαζίας↔</a:t>
            </a:r>
            <a:r>
              <a:rPr lang="el-GR" sz="2400" i="1" dirty="0" smtClean="0"/>
              <a:t> </a:t>
            </a:r>
          </a:p>
          <a:p>
            <a:pPr algn="r"/>
            <a:r>
              <a:rPr lang="en-US" sz="2400" i="1" dirty="0" smtClean="0"/>
              <a:t>Mg –</a:t>
            </a:r>
            <a:r>
              <a:rPr lang="el-GR" sz="2400" i="1" dirty="0" err="1" smtClean="0"/>
              <a:t>κορδιερίτης</a:t>
            </a:r>
            <a:r>
              <a:rPr lang="el-GR" sz="2400" i="1" dirty="0" smtClean="0"/>
              <a:t> + μοσχοβίτης + </a:t>
            </a:r>
            <a:r>
              <a:rPr lang="en-US" sz="2400" i="1" dirty="0" smtClean="0"/>
              <a:t> H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O </a:t>
            </a:r>
            <a:r>
              <a:rPr lang="en-US" sz="2400" dirty="0" smtClean="0"/>
              <a:t>(</a:t>
            </a:r>
            <a:r>
              <a:rPr lang="el-GR" sz="2400" dirty="0" smtClean="0"/>
              <a:t>2</a:t>
            </a:r>
            <a:r>
              <a:rPr lang="en-US" sz="2400" dirty="0" smtClean="0"/>
              <a:t>2)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(στο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KMASH: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σε χαμηλότερες Τ)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l-GR" sz="2400" i="1" dirty="0" err="1" smtClean="0"/>
              <a:t>Φλογοπίτης</a:t>
            </a:r>
            <a:r>
              <a:rPr lang="el-GR" sz="2400" i="1" dirty="0" smtClean="0"/>
              <a:t> + </a:t>
            </a:r>
            <a:r>
              <a:rPr lang="el-GR" sz="2400" i="1" dirty="0" err="1" smtClean="0"/>
              <a:t>σιλλιμανίτης</a:t>
            </a:r>
            <a:r>
              <a:rPr lang="el-GR" sz="2400" i="1" dirty="0" smtClean="0"/>
              <a:t> + </a:t>
            </a:r>
            <a:r>
              <a:rPr lang="el-GR" sz="2400" i="1" dirty="0" err="1" smtClean="0"/>
              <a:t>χαλαζίας↔</a:t>
            </a:r>
            <a:endParaRPr lang="el-GR" sz="2400" i="1" dirty="0" smtClean="0"/>
          </a:p>
          <a:p>
            <a:pPr algn="r"/>
            <a:r>
              <a:rPr lang="en-US" sz="2400" i="1" dirty="0" smtClean="0"/>
              <a:t>Mg –</a:t>
            </a:r>
            <a:r>
              <a:rPr lang="el-GR" sz="2400" i="1" dirty="0" err="1" smtClean="0"/>
              <a:t>κορδιερίτης</a:t>
            </a:r>
            <a:r>
              <a:rPr lang="el-GR" sz="2400" i="1" dirty="0" smtClean="0"/>
              <a:t> + Κ-</a:t>
            </a:r>
            <a:r>
              <a:rPr lang="el-GR" sz="2400" i="1" dirty="0" err="1" smtClean="0"/>
              <a:t>ούχος άστριος</a:t>
            </a:r>
            <a:r>
              <a:rPr lang="el-GR" sz="2400" i="1" dirty="0" smtClean="0"/>
              <a:t>+ </a:t>
            </a:r>
            <a:r>
              <a:rPr lang="en-US" sz="2400" i="1" dirty="0" smtClean="0"/>
              <a:t> H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O </a:t>
            </a:r>
            <a:r>
              <a:rPr lang="en-US" sz="2400" dirty="0" smtClean="0"/>
              <a:t>(</a:t>
            </a:r>
            <a:r>
              <a:rPr lang="el-GR" sz="2400" dirty="0" smtClean="0"/>
              <a:t>23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(στο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KMASH: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σε υψηλότερες Τ)</a:t>
            </a:r>
            <a:endParaRPr lang="el-GR" sz="2400" dirty="0"/>
          </a:p>
        </p:txBody>
      </p:sp>
      <p:sp>
        <p:nvSpPr>
          <p:cNvPr id="9" name="Rectangle 8"/>
          <p:cNvSpPr/>
          <p:nvPr/>
        </p:nvSpPr>
        <p:spPr>
          <a:xfrm>
            <a:off x="395536" y="1124744"/>
            <a:ext cx="3672408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AFM διάγραμμα για </a:t>
            </a:r>
            <a:r>
              <a:rPr lang="el-GR" sz="2400" dirty="0" err="1" smtClean="0"/>
              <a:t>μεταπηλιτικά</a:t>
            </a:r>
            <a:r>
              <a:rPr lang="el-GR" sz="2400" dirty="0" smtClean="0"/>
              <a:t> πετρώματα της ζώνης “</a:t>
            </a:r>
            <a:r>
              <a:rPr lang="el-GR" sz="2400" dirty="0" err="1" smtClean="0"/>
              <a:t>σιλλιμανίτη</a:t>
            </a:r>
            <a:r>
              <a:rPr lang="el-GR" sz="2400" dirty="0" smtClean="0"/>
              <a:t>-Κ-</a:t>
            </a:r>
            <a:r>
              <a:rPr lang="el-GR" sz="2400" dirty="0" err="1" smtClean="0"/>
              <a:t>ούχου</a:t>
            </a:r>
            <a:r>
              <a:rPr lang="el-GR" sz="2400" dirty="0" smtClean="0"/>
              <a:t> </a:t>
            </a:r>
            <a:r>
              <a:rPr lang="el-GR" sz="2400" dirty="0" err="1" smtClean="0"/>
              <a:t>αστρίου</a:t>
            </a:r>
            <a:r>
              <a:rPr lang="el-GR" sz="2400" dirty="0" smtClean="0"/>
              <a:t>”. Ασυνήθιστα υψηλοί σε </a:t>
            </a:r>
            <a:r>
              <a:rPr lang="el-GR" sz="2400" dirty="0" err="1" smtClean="0"/>
              <a:t>Mg</a:t>
            </a:r>
            <a:r>
              <a:rPr lang="el-GR" sz="2400" dirty="0" smtClean="0"/>
              <a:t> </a:t>
            </a:r>
            <a:r>
              <a:rPr lang="el-GR" sz="2400" dirty="0" err="1" smtClean="0"/>
              <a:t>πηλίτες</a:t>
            </a:r>
            <a:r>
              <a:rPr lang="el-GR" sz="2400" dirty="0" smtClean="0"/>
              <a:t>, περιέχουν </a:t>
            </a:r>
            <a:r>
              <a:rPr lang="el-GR" sz="2400" dirty="0" err="1" smtClean="0"/>
              <a:t>κορδιερίτη</a:t>
            </a:r>
            <a:r>
              <a:rPr lang="el-GR" sz="2400" dirty="0" smtClean="0"/>
              <a:t> (προβολή από Κ-</a:t>
            </a:r>
            <a:r>
              <a:rPr lang="el-GR" sz="2400" dirty="0" err="1" smtClean="0"/>
              <a:t>ουχο άστριο</a:t>
            </a:r>
            <a:r>
              <a:rPr lang="el-GR" sz="2400" dirty="0" smtClean="0"/>
              <a:t>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26976"/>
          </a:xfrm>
        </p:spPr>
        <p:txBody>
          <a:bodyPr>
            <a:normAutofit fontScale="90000"/>
          </a:bodyPr>
          <a:lstStyle/>
          <a:p>
            <a:pPr defTabSz="1300163"/>
            <a:r>
              <a:rPr lang="el-GR" sz="4000" dirty="0" smtClean="0">
                <a:cs typeface="Arial" pitchFamily="34" charset="0"/>
                <a:sym typeface="Arial" pitchFamily="34" charset="0"/>
              </a:rPr>
              <a:t>Ζώνες υψηλού – πολύ υψηλού </a:t>
            </a:r>
            <a:br>
              <a:rPr lang="el-GR" sz="4000" dirty="0" smtClean="0">
                <a:cs typeface="Arial" pitchFamily="34" charset="0"/>
                <a:sym typeface="Arial" pitchFamily="34" charset="0"/>
              </a:rPr>
            </a:br>
            <a:r>
              <a:rPr lang="el-GR" sz="4000" dirty="0" smtClean="0">
                <a:cs typeface="Arial" pitchFamily="34" charset="0"/>
                <a:sym typeface="Arial" pitchFamily="34" charset="0"/>
              </a:rPr>
              <a:t>βαθμού μεταμόρφωσης</a:t>
            </a:r>
            <a:endParaRPr lang="el-GR" sz="4000" dirty="0"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714612" y="55721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49" name="Rectangle 148"/>
          <p:cNvSpPr/>
          <p:nvPr/>
        </p:nvSpPr>
        <p:spPr>
          <a:xfrm>
            <a:off x="467544" y="1441807"/>
            <a:ext cx="3528392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dirty="0" smtClean="0"/>
              <a:t>AFM διάγραμμα για συνθήκες ανώτερες της </a:t>
            </a:r>
            <a:r>
              <a:rPr lang="el-GR" dirty="0" err="1" smtClean="0"/>
              <a:t>ισοβάθμου</a:t>
            </a:r>
            <a:r>
              <a:rPr lang="el-GR" dirty="0" smtClean="0"/>
              <a:t> του </a:t>
            </a:r>
            <a:r>
              <a:rPr lang="el-GR" dirty="0" err="1" smtClean="0"/>
              <a:t>κορδιερίτη</a:t>
            </a:r>
            <a:r>
              <a:rPr lang="el-GR" dirty="0" smtClean="0"/>
              <a:t> (</a:t>
            </a:r>
            <a:r>
              <a:rPr lang="el-GR" dirty="0" err="1" smtClean="0"/>
              <a:t>γρανουλιτική</a:t>
            </a:r>
            <a:r>
              <a:rPr lang="el-GR" dirty="0" smtClean="0"/>
              <a:t> φάση). Η συνδετική γραμμή </a:t>
            </a:r>
            <a:r>
              <a:rPr lang="el-GR" dirty="0" err="1" smtClean="0"/>
              <a:t>σιλλιμανίτης</a:t>
            </a:r>
            <a:r>
              <a:rPr lang="el-GR" dirty="0" smtClean="0"/>
              <a:t>- </a:t>
            </a:r>
            <a:r>
              <a:rPr lang="el-GR" dirty="0" err="1" smtClean="0"/>
              <a:t>βιοτίτης</a:t>
            </a:r>
            <a:r>
              <a:rPr lang="el-GR" dirty="0" smtClean="0"/>
              <a:t> (διακεκομμένη) σπάει</a:t>
            </a:r>
            <a:r>
              <a:rPr lang="en-US" dirty="0" smtClean="0"/>
              <a:t> </a:t>
            </a:r>
            <a:r>
              <a:rPr lang="el-GR" dirty="0" smtClean="0"/>
              <a:t>και αντικαθίστανται από την γραμμή γρανάτης-</a:t>
            </a:r>
            <a:r>
              <a:rPr lang="el-GR" dirty="0" err="1" smtClean="0"/>
              <a:t>κορδιερίτης </a:t>
            </a:r>
            <a:r>
              <a:rPr lang="el-GR" dirty="0" smtClean="0"/>
              <a:t>(αντίδραση 24).  Έτσι, μπορεί</a:t>
            </a:r>
            <a:r>
              <a:rPr lang="en-US" dirty="0" smtClean="0"/>
              <a:t> </a:t>
            </a:r>
            <a:r>
              <a:rPr lang="el-GR" dirty="0" smtClean="0"/>
              <a:t>να σχηματιστεί </a:t>
            </a:r>
            <a:r>
              <a:rPr lang="el-GR" dirty="0" err="1" smtClean="0"/>
              <a:t>κορδιερίτης</a:t>
            </a:r>
            <a:r>
              <a:rPr lang="el-GR" dirty="0" smtClean="0"/>
              <a:t> σε </a:t>
            </a:r>
            <a:r>
              <a:rPr lang="el-GR" dirty="0" err="1" smtClean="0"/>
              <a:t>πηλιτικά</a:t>
            </a:r>
            <a:r>
              <a:rPr lang="el-GR" dirty="0" smtClean="0"/>
              <a:t> πετρώματα ευρύτερης χημικής σύστασης. (Προβολή από Κ-</a:t>
            </a:r>
            <a:r>
              <a:rPr lang="el-GR" dirty="0" err="1" smtClean="0"/>
              <a:t>ούχο άστριο</a:t>
            </a:r>
            <a:r>
              <a:rPr lang="el-GR" dirty="0" smtClean="0"/>
              <a:t>)</a:t>
            </a:r>
          </a:p>
        </p:txBody>
      </p:sp>
      <p:grpSp>
        <p:nvGrpSpPr>
          <p:cNvPr id="169" name="Group 168" descr="Εικόνα 28: Διάγραμμα AFM για τη ζώνη κορδιερίτη-γρανάτη-ορθοκλάστου. Προβολή από τον Καλιούχο άστριο.&#10;"/>
          <p:cNvGrpSpPr/>
          <p:nvPr/>
        </p:nvGrpSpPr>
        <p:grpSpPr>
          <a:xfrm>
            <a:off x="4159580" y="1196752"/>
            <a:ext cx="4228844" cy="3640470"/>
            <a:chOff x="4159580" y="1196752"/>
            <a:chExt cx="4228844" cy="3640470"/>
          </a:xfrm>
        </p:grpSpPr>
        <p:sp>
          <p:nvSpPr>
            <p:cNvPr id="60" name="Isosceles Triangle 59"/>
            <p:cNvSpPr/>
            <p:nvPr/>
          </p:nvSpPr>
          <p:spPr>
            <a:xfrm>
              <a:off x="4487774" y="1556792"/>
              <a:ext cx="3488230" cy="290530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                                              </a:t>
              </a:r>
              <a:endParaRPr lang="el-GR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6188305" y="1541188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2" name="Straight Connector 61"/>
            <p:cNvCxnSpPr>
              <a:stCxn id="61" idx="3"/>
            </p:cNvCxnSpPr>
            <p:nvPr/>
          </p:nvCxnSpPr>
          <p:spPr bwMode="auto">
            <a:xfrm flipH="1">
              <a:off x="4965668" y="1602644"/>
              <a:ext cx="1233181" cy="219243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>
              <a:stCxn id="61" idx="7"/>
            </p:cNvCxnSpPr>
            <p:nvPr/>
          </p:nvCxnSpPr>
          <p:spPr bwMode="auto">
            <a:xfrm flipH="1">
              <a:off x="5078836" y="1551732"/>
              <a:ext cx="1170925" cy="224334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stCxn id="61" idx="7"/>
            </p:cNvCxnSpPr>
            <p:nvPr/>
          </p:nvCxnSpPr>
          <p:spPr bwMode="auto">
            <a:xfrm flipH="1">
              <a:off x="5201148" y="1551732"/>
              <a:ext cx="1048613" cy="224092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>
              <a:off x="5167693" y="3052697"/>
              <a:ext cx="1776157" cy="73634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flipH="1">
              <a:off x="4879662" y="3805303"/>
              <a:ext cx="339503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flipH="1" flipV="1">
              <a:off x="5205585" y="3799608"/>
              <a:ext cx="1090942" cy="52510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 flipH="1" flipV="1">
              <a:off x="5114303" y="3820070"/>
              <a:ext cx="666177" cy="50916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flipH="1" flipV="1">
              <a:off x="5010935" y="3822241"/>
              <a:ext cx="325926" cy="50246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flipH="1">
              <a:off x="6282948" y="3048170"/>
              <a:ext cx="665429" cy="127653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flipH="1">
              <a:off x="6767070" y="3048170"/>
              <a:ext cx="194887" cy="127520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6984591" y="3048170"/>
              <a:ext cx="74890" cy="128409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7011751" y="3043643"/>
              <a:ext cx="277605" cy="127823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 flipH="1" flipV="1">
              <a:off x="6224100" y="1581509"/>
              <a:ext cx="715223" cy="145760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 flipV="1">
              <a:off x="6237680" y="1558875"/>
              <a:ext cx="767717" cy="148577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>
              <a:off x="6219573" y="1586035"/>
              <a:ext cx="58847" cy="273867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52" name="TextBox 151"/>
            <p:cNvSpPr txBox="1"/>
            <p:nvPr/>
          </p:nvSpPr>
          <p:spPr>
            <a:xfrm>
              <a:off x="4303596" y="3501008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Grt</a:t>
              </a:r>
              <a:endParaRPr lang="el-GR" sz="20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039901" y="1628800"/>
              <a:ext cx="8386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</a:t>
              </a:r>
              <a:r>
                <a:rPr lang="en-US" sz="2400" dirty="0" err="1" smtClean="0"/>
                <a:t>Kfs</a:t>
              </a:r>
              <a:endParaRPr lang="en-US" sz="2400" dirty="0" smtClean="0"/>
            </a:p>
            <a:p>
              <a:r>
                <a:rPr lang="en-US" sz="2400" dirty="0" smtClean="0"/>
                <a:t>+ </a:t>
              </a:r>
              <a:r>
                <a:rPr lang="en-US" sz="2400" dirty="0" err="1" smtClean="0"/>
                <a:t>Qtz</a:t>
              </a:r>
              <a:endParaRPr lang="el-GR" sz="24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319820" y="1196752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Sil</a:t>
              </a:r>
              <a:endParaRPr lang="el-GR" sz="24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815764" y="1196752"/>
              <a:ext cx="38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l-GR" sz="2800" b="1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159580" y="4077072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</a:t>
              </a:r>
              <a:endParaRPr lang="el-GR" sz="2800" b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903996" y="4005064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</a:t>
              </a:r>
              <a:endParaRPr lang="el-GR" sz="2800" b="1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055647" y="4437112"/>
              <a:ext cx="4081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Bt</a:t>
              </a:r>
              <a:endParaRPr lang="el-GR" sz="20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111908" y="2780928"/>
              <a:ext cx="54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Crd</a:t>
              </a:r>
              <a:endParaRPr lang="el-GR" sz="2000" dirty="0"/>
            </a:p>
          </p:txBody>
        </p:sp>
        <p:sp>
          <p:nvSpPr>
            <p:cNvPr id="161" name="Trapezoid 160"/>
            <p:cNvSpPr/>
            <p:nvPr/>
          </p:nvSpPr>
          <p:spPr>
            <a:xfrm>
              <a:off x="4503702" y="4315655"/>
              <a:ext cx="3472302" cy="144016"/>
            </a:xfrm>
            <a:prstGeom prst="trapezoid">
              <a:avLst>
                <a:gd name="adj" fmla="val 56433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64" name="Straight Connector 163"/>
            <p:cNvCxnSpPr/>
            <p:nvPr/>
          </p:nvCxnSpPr>
          <p:spPr bwMode="auto">
            <a:xfrm flipH="1">
              <a:off x="6925743" y="3046326"/>
              <a:ext cx="200857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</p:grpSp>
      <p:sp>
        <p:nvSpPr>
          <p:cNvPr id="167" name="6 - TextBox"/>
          <p:cNvSpPr txBox="1"/>
          <p:nvPr/>
        </p:nvSpPr>
        <p:spPr>
          <a:xfrm>
            <a:off x="467544" y="4869160"/>
            <a:ext cx="8358214" cy="12241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2400" dirty="0" err="1" smtClean="0"/>
              <a:t>βιοτίτης</a:t>
            </a:r>
            <a:r>
              <a:rPr lang="el-GR" sz="2400" dirty="0" smtClean="0"/>
              <a:t> + </a:t>
            </a:r>
            <a:r>
              <a:rPr lang="el-GR" sz="2400" dirty="0" err="1" smtClean="0"/>
              <a:t>σιλλιμανίτης</a:t>
            </a:r>
            <a:r>
              <a:rPr lang="el-GR" sz="2400" dirty="0" smtClean="0"/>
              <a:t>+ χαλαζίας ↔ </a:t>
            </a:r>
            <a:endParaRPr lang="en-US" sz="2400" dirty="0" smtClean="0"/>
          </a:p>
          <a:p>
            <a:pPr algn="r"/>
            <a:r>
              <a:rPr lang="el-GR" sz="2400" dirty="0" err="1" smtClean="0"/>
              <a:t>κορδιερίτης</a:t>
            </a:r>
            <a:r>
              <a:rPr lang="el-GR" sz="2400" dirty="0" smtClean="0"/>
              <a:t> + γρανάτης + Κ-</a:t>
            </a:r>
            <a:r>
              <a:rPr lang="el-GR" sz="2400" dirty="0" err="1" smtClean="0"/>
              <a:t>ούχος άστριος</a:t>
            </a:r>
            <a:r>
              <a:rPr lang="el-GR" sz="2400" dirty="0" smtClean="0"/>
              <a:t> + Η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Ο  </a:t>
            </a:r>
            <a:r>
              <a:rPr lang="en-US" sz="2400" dirty="0" smtClean="0"/>
              <a:t>(</a:t>
            </a:r>
            <a:r>
              <a:rPr lang="el-GR" sz="2400" dirty="0" smtClean="0"/>
              <a:t>24</a:t>
            </a:r>
            <a:r>
              <a:rPr lang="en-US" sz="2400" dirty="0" smtClean="0"/>
              <a:t>)</a:t>
            </a:r>
            <a:endParaRPr lang="el-GR" sz="2400" dirty="0" smtClean="0"/>
          </a:p>
        </p:txBody>
      </p:sp>
      <p:sp>
        <p:nvSpPr>
          <p:cNvPr id="168" name="TextBox 10"/>
          <p:cNvSpPr txBox="1">
            <a:spLocks noChangeArrowheads="1"/>
          </p:cNvSpPr>
          <p:nvPr/>
        </p:nvSpPr>
        <p:spPr bwMode="auto">
          <a:xfrm>
            <a:off x="2483768" y="5949280"/>
            <a:ext cx="396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dirty="0" err="1"/>
              <a:t>Γρανουλιτική</a:t>
            </a:r>
            <a:r>
              <a:rPr lang="el-GR" sz="2800" b="1" dirty="0"/>
              <a:t> φάση</a:t>
            </a:r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26976"/>
          </a:xfrm>
        </p:spPr>
        <p:txBody>
          <a:bodyPr>
            <a:normAutofit fontScale="90000"/>
          </a:bodyPr>
          <a:lstStyle/>
          <a:p>
            <a:pPr defTabSz="1300163"/>
            <a:r>
              <a:rPr lang="el-GR" sz="4000" dirty="0" smtClean="0">
                <a:cs typeface="Arial" pitchFamily="34" charset="0"/>
                <a:sym typeface="Arial" pitchFamily="34" charset="0"/>
              </a:rPr>
              <a:t>Ζώνες υψηλού – πολύ υψηλού </a:t>
            </a:r>
            <a:br>
              <a:rPr lang="el-GR" sz="4000" dirty="0" smtClean="0">
                <a:cs typeface="Arial" pitchFamily="34" charset="0"/>
                <a:sym typeface="Arial" pitchFamily="34" charset="0"/>
              </a:rPr>
            </a:br>
            <a:r>
              <a:rPr lang="el-GR" sz="4000" dirty="0" smtClean="0">
                <a:cs typeface="Arial" pitchFamily="34" charset="0"/>
                <a:sym typeface="Arial" pitchFamily="34" charset="0"/>
              </a:rPr>
              <a:t>βαθμού μεταμόρφωσης</a:t>
            </a:r>
            <a:endParaRPr lang="el-GR" sz="4000" dirty="0"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714612" y="55721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49" name="Rectangle 148"/>
          <p:cNvSpPr/>
          <p:nvPr/>
        </p:nvSpPr>
        <p:spPr>
          <a:xfrm>
            <a:off x="467544" y="1441807"/>
            <a:ext cx="3888432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dirty="0" smtClean="0"/>
              <a:t>AFM διάγραμμα που απεικονίζει </a:t>
            </a:r>
            <a:r>
              <a:rPr lang="el-GR" dirty="0" err="1" smtClean="0"/>
              <a:t>πηλιτικές</a:t>
            </a:r>
            <a:r>
              <a:rPr lang="el-GR" dirty="0" smtClean="0"/>
              <a:t> </a:t>
            </a:r>
            <a:r>
              <a:rPr lang="el-GR" dirty="0" err="1" smtClean="0"/>
              <a:t>παραγενέσεις</a:t>
            </a:r>
            <a:r>
              <a:rPr lang="el-GR" dirty="0" smtClean="0"/>
              <a:t> με </a:t>
            </a:r>
            <a:r>
              <a:rPr lang="el-GR" dirty="0" err="1" smtClean="0"/>
              <a:t>ορθοπυρόξενο</a:t>
            </a:r>
            <a:r>
              <a:rPr lang="el-GR" dirty="0" smtClean="0"/>
              <a:t> σε πετρώματα της ανώτερης </a:t>
            </a:r>
            <a:r>
              <a:rPr lang="el-GR" dirty="0" err="1" smtClean="0"/>
              <a:t>γρανουλιτικής</a:t>
            </a:r>
            <a:r>
              <a:rPr lang="el-GR" dirty="0" smtClean="0"/>
              <a:t> φάσης. </a:t>
            </a:r>
            <a:r>
              <a:rPr lang="el-GR" dirty="0" err="1" smtClean="0"/>
              <a:t>Παραγενέσεις</a:t>
            </a:r>
            <a:r>
              <a:rPr lang="el-GR" dirty="0" smtClean="0"/>
              <a:t> με </a:t>
            </a:r>
            <a:r>
              <a:rPr lang="el-GR" dirty="0" err="1" smtClean="0"/>
              <a:t>ορθοπυρόξενο</a:t>
            </a:r>
            <a:r>
              <a:rPr lang="el-GR" dirty="0" smtClean="0"/>
              <a:t> και  </a:t>
            </a:r>
            <a:r>
              <a:rPr lang="el-GR" dirty="0" err="1" smtClean="0"/>
              <a:t>σιλλιμανίτη</a:t>
            </a:r>
            <a:r>
              <a:rPr lang="el-GR" dirty="0" smtClean="0"/>
              <a:t> σχηματίζονται πιθανότατα λόγω της διάσπασης της συνδετικής γραμμής γρανάτη- </a:t>
            </a:r>
            <a:r>
              <a:rPr lang="el-GR" dirty="0" err="1" smtClean="0"/>
              <a:t>κορδιερίτη</a:t>
            </a:r>
            <a:r>
              <a:rPr lang="el-GR" dirty="0" smtClean="0"/>
              <a:t> και της αντικατάστασής της από την γραμμή </a:t>
            </a:r>
            <a:r>
              <a:rPr lang="el-GR" dirty="0" err="1" smtClean="0"/>
              <a:t>σιλλιμανίτης</a:t>
            </a:r>
            <a:r>
              <a:rPr lang="el-GR" dirty="0" smtClean="0"/>
              <a:t>- </a:t>
            </a:r>
            <a:r>
              <a:rPr lang="el-GR" dirty="0" err="1" smtClean="0"/>
              <a:t>ορθοπυρόξενος</a:t>
            </a:r>
            <a:r>
              <a:rPr lang="el-GR" dirty="0" smtClean="0"/>
              <a:t>.  (Προβολή από Κ-</a:t>
            </a:r>
            <a:r>
              <a:rPr lang="el-GR" dirty="0" err="1" smtClean="0"/>
              <a:t>ούχο άστριο</a:t>
            </a:r>
            <a:r>
              <a:rPr lang="el-GR" dirty="0" smtClean="0"/>
              <a:t>). </a:t>
            </a:r>
          </a:p>
        </p:txBody>
      </p:sp>
      <p:pic>
        <p:nvPicPr>
          <p:cNvPr id="36" name="Picture 2" descr="Εικόνα 29: Διάγραμμα AFM για τη ζώνη σιλλιμανίτη-ορθοκλάστου. Προβολή από τον Καλιούχο άστριο.&#10;Από: Καταγάς 2012, Πετρολογία Μεταμορφωμένων, Πανεπιστημιακές Σημειώσεις, Πανεπιστήμιο Πατρών"/>
          <p:cNvPicPr>
            <a:picLocks noChangeAspect="1"/>
          </p:cNvPicPr>
          <p:nvPr/>
        </p:nvPicPr>
        <p:blipFill>
          <a:blip r:embed="rId4" cstate="print"/>
          <a:srcRect l="21360" r="24219" b="29053"/>
          <a:stretch>
            <a:fillRect/>
          </a:stretch>
        </p:blipFill>
        <p:spPr bwMode="auto">
          <a:xfrm>
            <a:off x="4499992" y="1412816"/>
            <a:ext cx="4176464" cy="3480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7" name="7 - TextBox"/>
          <p:cNvSpPr txBox="1"/>
          <p:nvPr/>
        </p:nvSpPr>
        <p:spPr>
          <a:xfrm>
            <a:off x="467544" y="5013176"/>
            <a:ext cx="7992888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2800" i="1" dirty="0" smtClean="0"/>
              <a:t>Γρανάτης + </a:t>
            </a:r>
            <a:r>
              <a:rPr lang="el-GR" sz="2800" i="1" dirty="0" err="1" smtClean="0"/>
              <a:t>κορδιερίτης</a:t>
            </a:r>
            <a:r>
              <a:rPr lang="el-GR" sz="2800" i="1" dirty="0" smtClean="0"/>
              <a:t> ↔ </a:t>
            </a:r>
            <a:r>
              <a:rPr lang="en-US" sz="2800" i="1" dirty="0" smtClean="0"/>
              <a:t>Al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SiO</a:t>
            </a:r>
            <a:r>
              <a:rPr lang="en-US" sz="2800" i="1" baseline="-25000" dirty="0" smtClean="0"/>
              <a:t>5 </a:t>
            </a:r>
            <a:r>
              <a:rPr lang="en-US" sz="2800" i="1" dirty="0" smtClean="0"/>
              <a:t> + </a:t>
            </a:r>
            <a:r>
              <a:rPr lang="el-GR" sz="2800" i="1" dirty="0" err="1" smtClean="0"/>
              <a:t>ορθοπυρόξενος</a:t>
            </a:r>
            <a:r>
              <a:rPr lang="el-GR" sz="2800" i="1" dirty="0" smtClean="0"/>
              <a:t> </a:t>
            </a:r>
            <a:r>
              <a:rPr lang="en-US" sz="2800" dirty="0" smtClean="0"/>
              <a:t>(26)</a:t>
            </a:r>
            <a:r>
              <a:rPr lang="en-US" sz="2800" baseline="-25000" dirty="0" smtClean="0"/>
              <a:t>  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1256352" y="5715016"/>
            <a:ext cx="263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srgbClr val="0070C0"/>
                </a:solidFill>
              </a:rPr>
              <a:t>χαμηλότερες Τ</a:t>
            </a: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5436096" y="5715016"/>
            <a:ext cx="25249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srgbClr val="C00000"/>
                </a:solidFill>
              </a:rPr>
              <a:t>υψηλότερες Τ</a:t>
            </a:r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1300163"/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Μεταβασικά</a:t>
            </a: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 πετρώματα μετρίων συνθηκών </a:t>
            </a:r>
            <a:endParaRPr lang="el-G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2"/>
            <a:ext cx="8212300" cy="4525963"/>
          </a:xfrm>
        </p:spPr>
        <p:txBody>
          <a:bodyPr>
            <a:noAutofit/>
          </a:bodyPr>
          <a:lstStyle/>
          <a:p>
            <a:pPr marL="450850" indent="-450850" eaLnBrk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dirty="0" err="1" smtClean="0">
                <a:latin typeface="Calibri" pitchFamily="34" charset="0"/>
                <a:cs typeface="Times New Roman" pitchFamily="18" charset="0"/>
              </a:rPr>
              <a:t>Πρωτόλιθοι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 με βασική σύσταση παρέχουν σημαντικές πληροφορίες για τις συνθήκες μεταμόρφωσής τους</a:t>
            </a:r>
          </a:p>
          <a:p>
            <a:pPr marL="450850" indent="-450850" eaLnBrk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η χρησιμότητά τους περιορίζεται λόγω δύο κυρίως παραγόντων:</a:t>
            </a:r>
          </a:p>
          <a:p>
            <a:pPr marL="808038" indent="-357188" eaLnBrk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arenR"/>
            </a:pP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στους χαμηλούς βαθμούς μεταμόρφωσης διασώζονται ορυκτά του μητρικού πετρώματος λόγω της περιορισμένης δυνατότητας επίδρασης της ρευστής φάσης (κυρίως 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H</a:t>
            </a:r>
            <a:r>
              <a:rPr lang="el-GR" sz="2000" baseline="-25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O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) στο σχηματισμό και τη δημιουργία σταθερών ορυκτολογικών </a:t>
            </a:r>
            <a:r>
              <a:rPr lang="el-GR" sz="2000" dirty="0" err="1" smtClean="0">
                <a:latin typeface="Calibri" pitchFamily="34" charset="0"/>
                <a:cs typeface="Times New Roman" pitchFamily="18" charset="0"/>
              </a:rPr>
              <a:t>παραγενέσεων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και </a:t>
            </a:r>
          </a:p>
          <a:p>
            <a:pPr marL="808038" indent="-357188" eaLnBrk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arenR"/>
            </a:pP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οι </a:t>
            </a:r>
            <a:r>
              <a:rPr lang="el-GR" sz="2000" dirty="0" err="1" smtClean="0">
                <a:latin typeface="Calibri" pitchFamily="34" charset="0"/>
                <a:cs typeface="Times New Roman" pitchFamily="18" charset="0"/>
              </a:rPr>
              <a:t>μεταβασίτες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, συγκρινόμενοι με τους </a:t>
            </a:r>
            <a:r>
              <a:rPr lang="el-GR" sz="2000" dirty="0" err="1" smtClean="0">
                <a:latin typeface="Calibri" pitchFamily="34" charset="0"/>
                <a:cs typeface="Times New Roman" pitchFamily="18" charset="0"/>
              </a:rPr>
              <a:t>πηλίτες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, αποτελούνται από  λιγότερα ορυκτά που παρουσιάζουν όμως εκτεταμένο στερεό διάλυμα και οι περισσότερες αντιδράσεις έχουν συνεχή χαρακτήρα προκαλώντας προοδευτικές αλλαγές στη χημική τους σύσταση σε ένα διάστημα 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P 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και Τ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endParaRPr lang="el-GR" sz="24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26976"/>
          </a:xfrm>
        </p:spPr>
        <p:txBody>
          <a:bodyPr>
            <a:normAutofit fontScale="90000"/>
          </a:bodyPr>
          <a:lstStyle/>
          <a:p>
            <a:pPr defTabSz="1300163"/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Μεταβασικά</a:t>
            </a: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 πετρώματα μετρίων συνθηκών </a:t>
            </a:r>
            <a:endParaRPr lang="el-GR" dirty="0"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7" name="Picture 2" descr="Εικόνα 30: Διαγράμματα ACF μεταβασικών πετρωμάτων&#10;https://commons.wikimedia.org/wiki/File:ACF_triangles_EN.sv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50447"/>
          <a:stretch>
            <a:fillRect/>
          </a:stretch>
        </p:blipFill>
        <p:spPr bwMode="auto">
          <a:xfrm>
            <a:off x="395536" y="1844824"/>
            <a:ext cx="8411530" cy="309634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7929586" y="15716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340768"/>
            <a:ext cx="8500332" cy="4741987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Η προσφορά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Ca 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και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Al 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για την δημιουργία του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</a:rPr>
              <a:t>ανορθιτικού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 συστατικού και του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Al 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για τον σχηματισμό του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</a:rPr>
              <a:t>κεροστιλβικού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 συστατικού προέρχεται από τη διάσπαση του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</a:rPr>
              <a:t>επιδότου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 και του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</a:rPr>
              <a:t>χλωρίτη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 με αντιδράσεις όπως:</a:t>
            </a:r>
          </a:p>
          <a:p>
            <a:pPr algn="ctr">
              <a:spcAft>
                <a:spcPts val="1200"/>
              </a:spcAft>
              <a:buNone/>
            </a:pPr>
            <a:r>
              <a:rPr lang="el-GR" sz="2200" i="1" dirty="0" smtClean="0">
                <a:cs typeface="Times New Roman" pitchFamily="18" charset="0"/>
              </a:rPr>
              <a:t>Ασβεστίτης + </a:t>
            </a:r>
            <a:r>
              <a:rPr lang="el-GR" sz="2200" i="1" dirty="0" err="1" smtClean="0">
                <a:cs typeface="Times New Roman" pitchFamily="18" charset="0"/>
              </a:rPr>
              <a:t>χλωρίτης</a:t>
            </a:r>
            <a:r>
              <a:rPr lang="el-GR" sz="2200" i="1" dirty="0" smtClean="0">
                <a:cs typeface="Times New Roman" pitchFamily="18" charset="0"/>
              </a:rPr>
              <a:t> ↔ </a:t>
            </a:r>
            <a:r>
              <a:rPr lang="el-GR" sz="2200" i="1" dirty="0" err="1" smtClean="0">
                <a:cs typeface="Times New Roman" pitchFamily="18" charset="0"/>
              </a:rPr>
              <a:t>επίδοτο</a:t>
            </a:r>
            <a:r>
              <a:rPr lang="el-GR" sz="2200" i="1" dirty="0" smtClean="0">
                <a:cs typeface="Times New Roman" pitchFamily="18" charset="0"/>
              </a:rPr>
              <a:t> + </a:t>
            </a:r>
            <a:r>
              <a:rPr lang="el-GR" sz="2200" i="1" dirty="0" err="1" smtClean="0">
                <a:cs typeface="Times New Roman" pitchFamily="18" charset="0"/>
              </a:rPr>
              <a:t>ακτινόλιθος</a:t>
            </a:r>
            <a:r>
              <a:rPr lang="el-GR" sz="2200" i="1" dirty="0" smtClean="0">
                <a:cs typeface="Times New Roman" pitchFamily="18" charset="0"/>
              </a:rPr>
              <a:t> + </a:t>
            </a:r>
            <a:r>
              <a:rPr lang="en-US" sz="2200" i="1" dirty="0" smtClean="0">
                <a:cs typeface="Times New Roman" pitchFamily="18" charset="0"/>
              </a:rPr>
              <a:t>(H</a:t>
            </a:r>
            <a:r>
              <a:rPr lang="en-US" sz="2200" i="1" baseline="-25000" dirty="0" smtClean="0">
                <a:cs typeface="Times New Roman" pitchFamily="18" charset="0"/>
              </a:rPr>
              <a:t>2</a:t>
            </a:r>
            <a:r>
              <a:rPr lang="en-US" sz="2200" i="1" dirty="0" smtClean="0">
                <a:cs typeface="Times New Roman" pitchFamily="18" charset="0"/>
              </a:rPr>
              <a:t>O + CO</a:t>
            </a:r>
            <a:r>
              <a:rPr lang="en-US" sz="2200" i="1" baseline="-25000" dirty="0" smtClean="0">
                <a:cs typeface="Times New Roman" pitchFamily="18" charset="0"/>
              </a:rPr>
              <a:t>2</a:t>
            </a:r>
            <a:r>
              <a:rPr lang="en-US" sz="2200" i="1" dirty="0" smtClean="0">
                <a:cs typeface="Times New Roman" pitchFamily="18" charset="0"/>
              </a:rPr>
              <a:t>) </a:t>
            </a:r>
            <a:r>
              <a:rPr lang="en-US" sz="2200" dirty="0" smtClean="0">
                <a:cs typeface="Times New Roman" pitchFamily="18" charset="0"/>
              </a:rPr>
              <a:t>(1)</a:t>
            </a:r>
          </a:p>
          <a:p>
            <a:pPr algn="ctr">
              <a:buNone/>
            </a:pPr>
            <a:r>
              <a:rPr lang="en-US" sz="2000" i="1" dirty="0" smtClean="0">
                <a:cs typeface="Times New Roman" pitchFamily="18" charset="0"/>
              </a:rPr>
              <a:t>NaAlSi</a:t>
            </a:r>
            <a:r>
              <a:rPr lang="en-US" sz="2000" i="1" baseline="-25000" dirty="0" smtClean="0">
                <a:cs typeface="Times New Roman" pitchFamily="18" charset="0"/>
              </a:rPr>
              <a:t>3</a:t>
            </a:r>
            <a:r>
              <a:rPr lang="en-US" sz="2000" i="1" dirty="0" smtClean="0">
                <a:cs typeface="Times New Roman" pitchFamily="18" charset="0"/>
              </a:rPr>
              <a:t>O</a:t>
            </a:r>
            <a:r>
              <a:rPr lang="en-US" sz="2000" i="1" baseline="-25000" dirty="0" smtClean="0">
                <a:cs typeface="Times New Roman" pitchFamily="18" charset="0"/>
              </a:rPr>
              <a:t>8</a:t>
            </a:r>
            <a:r>
              <a:rPr lang="en-US" sz="2000" i="1" dirty="0" smtClean="0">
                <a:cs typeface="Times New Roman" pitchFamily="18" charset="0"/>
              </a:rPr>
              <a:t> + Ca</a:t>
            </a:r>
            <a:r>
              <a:rPr lang="en-US" sz="2000" i="1" baseline="-25000" dirty="0" smtClean="0">
                <a:cs typeface="Times New Roman" pitchFamily="18" charset="0"/>
              </a:rPr>
              <a:t>2</a:t>
            </a:r>
            <a:r>
              <a:rPr lang="en-US" sz="2000" i="1" dirty="0" smtClean="0">
                <a:cs typeface="Times New Roman" pitchFamily="18" charset="0"/>
              </a:rPr>
              <a:t>(Mg, Fe)</a:t>
            </a:r>
            <a:r>
              <a:rPr lang="en-US" sz="2000" i="1" baseline="-25000" dirty="0" smtClean="0">
                <a:cs typeface="Times New Roman" pitchFamily="18" charset="0"/>
              </a:rPr>
              <a:t>5</a:t>
            </a:r>
            <a:r>
              <a:rPr lang="en-US" sz="2000" i="1" dirty="0" smtClean="0">
                <a:cs typeface="Times New Roman" pitchFamily="18" charset="0"/>
              </a:rPr>
              <a:t>Si</a:t>
            </a:r>
            <a:r>
              <a:rPr lang="en-US" sz="2000" i="1" baseline="-25000" dirty="0" smtClean="0">
                <a:cs typeface="Times New Roman" pitchFamily="18" charset="0"/>
              </a:rPr>
              <a:t>8</a:t>
            </a:r>
            <a:r>
              <a:rPr lang="en-US" sz="2000" i="1" dirty="0" smtClean="0">
                <a:cs typeface="Times New Roman" pitchFamily="18" charset="0"/>
              </a:rPr>
              <a:t>O</a:t>
            </a:r>
            <a:r>
              <a:rPr lang="en-US" sz="2000" i="1" baseline="-25000" dirty="0" smtClean="0">
                <a:cs typeface="Times New Roman" pitchFamily="18" charset="0"/>
              </a:rPr>
              <a:t>22</a:t>
            </a:r>
            <a:r>
              <a:rPr lang="en-US" sz="2000" i="1" dirty="0" smtClean="0">
                <a:cs typeface="Times New Roman" pitchFamily="18" charset="0"/>
              </a:rPr>
              <a:t>(OH)</a:t>
            </a:r>
            <a:r>
              <a:rPr lang="en-US" sz="2000" i="1" baseline="-25000" dirty="0" smtClean="0">
                <a:cs typeface="Times New Roman" pitchFamily="18" charset="0"/>
              </a:rPr>
              <a:t>2  </a:t>
            </a:r>
            <a:r>
              <a:rPr lang="en-US" sz="2000" i="1" dirty="0" smtClean="0">
                <a:cs typeface="Times New Roman" pitchFamily="18" charset="0"/>
              </a:rPr>
              <a:t> ↔ NaCa</a:t>
            </a:r>
            <a:r>
              <a:rPr lang="en-US" sz="2000" i="1" baseline="-25000" dirty="0" smtClean="0">
                <a:cs typeface="Times New Roman" pitchFamily="18" charset="0"/>
              </a:rPr>
              <a:t>2</a:t>
            </a:r>
            <a:r>
              <a:rPr lang="en-US" sz="2000" i="1" dirty="0" smtClean="0">
                <a:cs typeface="Times New Roman" pitchFamily="18" charset="0"/>
              </a:rPr>
              <a:t>(Mg, Fe)</a:t>
            </a:r>
            <a:r>
              <a:rPr lang="en-US" sz="2000" i="1" baseline="-25000" dirty="0" smtClean="0">
                <a:cs typeface="Times New Roman" pitchFamily="18" charset="0"/>
              </a:rPr>
              <a:t>5</a:t>
            </a:r>
            <a:r>
              <a:rPr lang="en-US" sz="2000" i="1" dirty="0" smtClean="0">
                <a:cs typeface="Times New Roman" pitchFamily="18" charset="0"/>
              </a:rPr>
              <a:t>AlSi</a:t>
            </a:r>
            <a:r>
              <a:rPr lang="en-US" sz="2000" i="1" baseline="-25000" dirty="0" smtClean="0">
                <a:cs typeface="Times New Roman" pitchFamily="18" charset="0"/>
              </a:rPr>
              <a:t>7</a:t>
            </a:r>
            <a:r>
              <a:rPr lang="en-US" sz="2000" i="1" dirty="0" smtClean="0">
                <a:cs typeface="Times New Roman" pitchFamily="18" charset="0"/>
              </a:rPr>
              <a:t>O</a:t>
            </a:r>
            <a:r>
              <a:rPr lang="en-US" sz="2000" i="1" baseline="-25000" dirty="0" smtClean="0">
                <a:cs typeface="Times New Roman" pitchFamily="18" charset="0"/>
              </a:rPr>
              <a:t>22</a:t>
            </a:r>
            <a:r>
              <a:rPr lang="en-US" sz="2000" i="1" dirty="0" smtClean="0">
                <a:cs typeface="Times New Roman" pitchFamily="18" charset="0"/>
              </a:rPr>
              <a:t>(OH)</a:t>
            </a:r>
            <a:r>
              <a:rPr lang="en-US" sz="2000" i="1" baseline="-25000" dirty="0" smtClean="0">
                <a:cs typeface="Times New Roman" pitchFamily="18" charset="0"/>
              </a:rPr>
              <a:t>2</a:t>
            </a:r>
            <a:r>
              <a:rPr lang="en-US" sz="2000" i="1" dirty="0" smtClean="0">
                <a:cs typeface="Times New Roman" pitchFamily="18" charset="0"/>
              </a:rPr>
              <a:t>+ SiO</a:t>
            </a:r>
            <a:r>
              <a:rPr lang="en-US" sz="2000" i="1" baseline="-25000" dirty="0" smtClean="0">
                <a:cs typeface="Times New Roman" pitchFamily="18" charset="0"/>
              </a:rPr>
              <a:t>2</a:t>
            </a:r>
            <a:r>
              <a:rPr lang="en-US" sz="2000" i="1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(2)</a:t>
            </a:r>
            <a:endParaRPr lang="el-GR" sz="2000" dirty="0" smtClean="0">
              <a:cs typeface="Times New Roman" pitchFamily="18" charset="0"/>
            </a:endParaRPr>
          </a:p>
          <a:p>
            <a:pPr algn="ctr">
              <a:buNone/>
            </a:pPr>
            <a:endParaRPr lang="el-GR" sz="20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 smtClean="0">
                <a:cs typeface="Times New Roman" pitchFamily="18" charset="0"/>
              </a:rPr>
              <a:t>Ca</a:t>
            </a:r>
            <a:r>
              <a:rPr lang="en-US" sz="2000" i="1" baseline="-25000" dirty="0" smtClean="0">
                <a:cs typeface="Times New Roman" pitchFamily="18" charset="0"/>
              </a:rPr>
              <a:t>2</a:t>
            </a:r>
            <a:r>
              <a:rPr lang="en-US" sz="2000" i="1" dirty="0" smtClean="0">
                <a:cs typeface="Times New Roman" pitchFamily="18" charset="0"/>
              </a:rPr>
              <a:t>(</a:t>
            </a:r>
            <a:r>
              <a:rPr lang="en-US" sz="2000" i="1" dirty="0" err="1" smtClean="0">
                <a:cs typeface="Times New Roman" pitchFamily="18" charset="0"/>
              </a:rPr>
              <a:t>Mg,Fe</a:t>
            </a:r>
            <a:r>
              <a:rPr lang="en-US" sz="2000" i="1" dirty="0" smtClean="0">
                <a:cs typeface="Times New Roman" pitchFamily="18" charset="0"/>
              </a:rPr>
              <a:t>)</a:t>
            </a:r>
            <a:r>
              <a:rPr lang="en-US" sz="2000" i="1" baseline="-25000" dirty="0" smtClean="0">
                <a:cs typeface="Times New Roman" pitchFamily="18" charset="0"/>
              </a:rPr>
              <a:t>5</a:t>
            </a:r>
            <a:r>
              <a:rPr lang="en-US" sz="2000" i="1" dirty="0" smtClean="0">
                <a:cs typeface="Times New Roman" pitchFamily="18" charset="0"/>
              </a:rPr>
              <a:t>Si</a:t>
            </a:r>
            <a:r>
              <a:rPr lang="en-US" sz="2000" i="1" baseline="-25000" dirty="0" smtClean="0">
                <a:cs typeface="Times New Roman" pitchFamily="18" charset="0"/>
              </a:rPr>
              <a:t>8</a:t>
            </a:r>
            <a:r>
              <a:rPr lang="en-US" sz="2000" i="1" dirty="0" smtClean="0">
                <a:cs typeface="Times New Roman" pitchFamily="18" charset="0"/>
              </a:rPr>
              <a:t>O</a:t>
            </a:r>
            <a:r>
              <a:rPr lang="en-US" sz="2000" i="1" baseline="-25000" dirty="0" smtClean="0">
                <a:cs typeface="Times New Roman" pitchFamily="18" charset="0"/>
              </a:rPr>
              <a:t>22</a:t>
            </a:r>
            <a:r>
              <a:rPr lang="en-US" sz="2000" i="1" dirty="0" smtClean="0">
                <a:cs typeface="Times New Roman" pitchFamily="18" charset="0"/>
              </a:rPr>
              <a:t>(OH)</a:t>
            </a:r>
            <a:r>
              <a:rPr lang="en-US" sz="2000" i="1" baseline="-25000" dirty="0" smtClean="0">
                <a:cs typeface="Times New Roman" pitchFamily="18" charset="0"/>
              </a:rPr>
              <a:t>2</a:t>
            </a:r>
            <a:r>
              <a:rPr lang="en-US" sz="2000" i="1" dirty="0" smtClean="0">
                <a:cs typeface="Times New Roman" pitchFamily="18" charset="0"/>
              </a:rPr>
              <a:t> + (</a:t>
            </a:r>
            <a:r>
              <a:rPr lang="en-US" sz="2000" i="1" dirty="0" err="1" smtClean="0">
                <a:cs typeface="Times New Roman" pitchFamily="18" charset="0"/>
              </a:rPr>
              <a:t>Mg,Fe</a:t>
            </a:r>
            <a:r>
              <a:rPr lang="en-US" sz="2000" i="1" dirty="0" smtClean="0">
                <a:cs typeface="Times New Roman" pitchFamily="18" charset="0"/>
              </a:rPr>
              <a:t>)</a:t>
            </a:r>
            <a:r>
              <a:rPr lang="en-US" sz="2000" i="1" baseline="-25000" dirty="0" smtClean="0">
                <a:cs typeface="Times New Roman" pitchFamily="18" charset="0"/>
              </a:rPr>
              <a:t>10</a:t>
            </a:r>
            <a:r>
              <a:rPr lang="en-US" sz="2000" i="1" dirty="0" smtClean="0">
                <a:cs typeface="Times New Roman" pitchFamily="18" charset="0"/>
              </a:rPr>
              <a:t>Al</a:t>
            </a:r>
            <a:r>
              <a:rPr lang="en-US" sz="2000" i="1" baseline="-25000" dirty="0" smtClean="0">
                <a:cs typeface="Times New Roman" pitchFamily="18" charset="0"/>
              </a:rPr>
              <a:t>4</a:t>
            </a:r>
            <a:r>
              <a:rPr lang="en-US" sz="2000" i="1" dirty="0" smtClean="0">
                <a:cs typeface="Times New Roman" pitchFamily="18" charset="0"/>
              </a:rPr>
              <a:t>SiO</a:t>
            </a:r>
            <a:r>
              <a:rPr lang="en-US" sz="2000" i="1" baseline="-25000" dirty="0" smtClean="0">
                <a:cs typeface="Times New Roman" pitchFamily="18" charset="0"/>
              </a:rPr>
              <a:t>20</a:t>
            </a:r>
            <a:r>
              <a:rPr lang="en-US" sz="2000" i="1" dirty="0" smtClean="0">
                <a:cs typeface="Times New Roman" pitchFamily="18" charset="0"/>
              </a:rPr>
              <a:t>(OH)</a:t>
            </a:r>
            <a:r>
              <a:rPr lang="en-US" sz="2000" i="1" baseline="-25000" dirty="0" smtClean="0">
                <a:cs typeface="Times New Roman" pitchFamily="18" charset="0"/>
              </a:rPr>
              <a:t>16</a:t>
            </a:r>
            <a:r>
              <a:rPr lang="en-US" sz="2000" i="1" dirty="0" smtClean="0">
                <a:cs typeface="Times New Roman" pitchFamily="18" charset="0"/>
              </a:rPr>
              <a:t> + SiO</a:t>
            </a:r>
            <a:r>
              <a:rPr lang="en-US" sz="2000" i="1" baseline="-25000" dirty="0" smtClean="0">
                <a:cs typeface="Times New Roman" pitchFamily="18" charset="0"/>
              </a:rPr>
              <a:t>2 </a:t>
            </a:r>
            <a:r>
              <a:rPr lang="en-US" sz="2000" i="1" dirty="0" smtClean="0">
                <a:cs typeface="Times New Roman" pitchFamily="18" charset="0"/>
              </a:rPr>
              <a:t>+ Ca</a:t>
            </a:r>
            <a:r>
              <a:rPr lang="en-US" sz="2000" i="1" baseline="-25000" dirty="0" smtClean="0">
                <a:cs typeface="Times New Roman" pitchFamily="18" charset="0"/>
              </a:rPr>
              <a:t>2</a:t>
            </a:r>
            <a:r>
              <a:rPr lang="en-US" sz="2000" i="1" dirty="0" smtClean="0">
                <a:cs typeface="Times New Roman" pitchFamily="18" charset="0"/>
              </a:rPr>
              <a:t>Al</a:t>
            </a:r>
            <a:r>
              <a:rPr lang="en-US" sz="2000" i="1" baseline="-25000" dirty="0" smtClean="0">
                <a:cs typeface="Times New Roman" pitchFamily="18" charset="0"/>
              </a:rPr>
              <a:t>3</a:t>
            </a:r>
            <a:r>
              <a:rPr lang="en-US" sz="2000" i="1" dirty="0" smtClean="0">
                <a:cs typeface="Times New Roman" pitchFamily="18" charset="0"/>
              </a:rPr>
              <a:t>Si</a:t>
            </a:r>
            <a:r>
              <a:rPr lang="en-US" sz="2000" i="1" baseline="-25000" dirty="0" smtClean="0">
                <a:cs typeface="Times New Roman" pitchFamily="18" charset="0"/>
              </a:rPr>
              <a:t>3</a:t>
            </a:r>
            <a:r>
              <a:rPr lang="en-US" sz="2000" i="1" dirty="0" smtClean="0">
                <a:cs typeface="Times New Roman" pitchFamily="18" charset="0"/>
              </a:rPr>
              <a:t>O</a:t>
            </a:r>
            <a:r>
              <a:rPr lang="en-US" sz="2000" i="1" baseline="-25000" dirty="0" smtClean="0">
                <a:cs typeface="Times New Roman" pitchFamily="18" charset="0"/>
              </a:rPr>
              <a:t>12</a:t>
            </a:r>
            <a:r>
              <a:rPr lang="en-US" sz="2000" i="1" dirty="0" smtClean="0">
                <a:cs typeface="Times New Roman" pitchFamily="18" charset="0"/>
              </a:rPr>
              <a:t>(OH)</a:t>
            </a:r>
            <a:r>
              <a:rPr lang="en-US" sz="2000" i="1" baseline="-25000" dirty="0" smtClean="0">
                <a:cs typeface="Times New Roman" pitchFamily="18" charset="0"/>
              </a:rPr>
              <a:t>2</a:t>
            </a:r>
            <a:endParaRPr lang="el-GR" sz="2000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algn="r">
              <a:buNone/>
            </a:pPr>
            <a:r>
              <a:rPr lang="el-GR" sz="2000" i="1" dirty="0" smtClean="0">
                <a:cs typeface="Times New Roman" pitchFamily="18" charset="0"/>
              </a:rPr>
              <a:t>↔ </a:t>
            </a:r>
            <a:r>
              <a:rPr lang="en-US" sz="2000" i="1" dirty="0" smtClean="0">
                <a:cs typeface="Times New Roman" pitchFamily="18" charset="0"/>
              </a:rPr>
              <a:t>Ca</a:t>
            </a:r>
            <a:r>
              <a:rPr lang="en-US" sz="2000" i="1" baseline="-25000" dirty="0" smtClean="0">
                <a:cs typeface="Times New Roman" pitchFamily="18" charset="0"/>
              </a:rPr>
              <a:t>2</a:t>
            </a:r>
            <a:r>
              <a:rPr lang="en-US" sz="2000" i="1" dirty="0" smtClean="0">
                <a:cs typeface="Times New Roman" pitchFamily="18" charset="0"/>
              </a:rPr>
              <a:t>(</a:t>
            </a:r>
            <a:r>
              <a:rPr lang="en-US" sz="2000" i="1" dirty="0" err="1" smtClean="0">
                <a:cs typeface="Times New Roman" pitchFamily="18" charset="0"/>
              </a:rPr>
              <a:t>Mg,Fe</a:t>
            </a:r>
            <a:r>
              <a:rPr lang="en-US" sz="2000" i="1" dirty="0" smtClean="0">
                <a:cs typeface="Times New Roman" pitchFamily="18" charset="0"/>
              </a:rPr>
              <a:t>)</a:t>
            </a:r>
            <a:r>
              <a:rPr lang="el-GR" sz="2000" i="1" baseline="-25000" dirty="0" smtClean="0">
                <a:cs typeface="Times New Roman" pitchFamily="18" charset="0"/>
              </a:rPr>
              <a:t>3</a:t>
            </a:r>
            <a:r>
              <a:rPr lang="en-US" sz="2000" i="1" dirty="0" smtClean="0">
                <a:cs typeface="Times New Roman" pitchFamily="18" charset="0"/>
              </a:rPr>
              <a:t>Al</a:t>
            </a:r>
            <a:r>
              <a:rPr lang="en-US" sz="2000" i="1" baseline="-25000" dirty="0" smtClean="0">
                <a:cs typeface="Times New Roman" pitchFamily="18" charset="0"/>
              </a:rPr>
              <a:t>4</a:t>
            </a:r>
            <a:r>
              <a:rPr lang="en-US" sz="2000" i="1" dirty="0" smtClean="0">
                <a:cs typeface="Times New Roman" pitchFamily="18" charset="0"/>
              </a:rPr>
              <a:t>Si</a:t>
            </a:r>
            <a:r>
              <a:rPr lang="en-US" sz="2000" i="1" baseline="-25000" dirty="0" smtClean="0">
                <a:cs typeface="Times New Roman" pitchFamily="18" charset="0"/>
              </a:rPr>
              <a:t>6</a:t>
            </a:r>
            <a:r>
              <a:rPr lang="en-US" sz="2000" i="1" dirty="0" smtClean="0">
                <a:cs typeface="Times New Roman" pitchFamily="18" charset="0"/>
              </a:rPr>
              <a:t>O</a:t>
            </a:r>
            <a:r>
              <a:rPr lang="en-US" sz="2000" i="1" baseline="-25000" dirty="0" smtClean="0">
                <a:cs typeface="Times New Roman" pitchFamily="18" charset="0"/>
              </a:rPr>
              <a:t>22</a:t>
            </a:r>
            <a:r>
              <a:rPr lang="en-US" sz="2000" i="1" dirty="0" smtClean="0">
                <a:cs typeface="Times New Roman" pitchFamily="18" charset="0"/>
              </a:rPr>
              <a:t>(OH)</a:t>
            </a:r>
            <a:r>
              <a:rPr lang="en-US" sz="2000" i="1" baseline="-25000" dirty="0" smtClean="0">
                <a:cs typeface="Times New Roman" pitchFamily="18" charset="0"/>
              </a:rPr>
              <a:t>2</a:t>
            </a:r>
            <a:r>
              <a:rPr lang="en-US" sz="2000" i="1" dirty="0" smtClean="0">
                <a:cs typeface="Times New Roman" pitchFamily="18" charset="0"/>
              </a:rPr>
              <a:t> + H</a:t>
            </a:r>
            <a:r>
              <a:rPr lang="en-US" sz="2000" i="1" baseline="-25000" dirty="0" smtClean="0">
                <a:cs typeface="Times New Roman" pitchFamily="18" charset="0"/>
              </a:rPr>
              <a:t>2</a:t>
            </a:r>
            <a:r>
              <a:rPr lang="en-US" sz="2000" i="1" dirty="0" smtClean="0">
                <a:cs typeface="Times New Roman" pitchFamily="18" charset="0"/>
              </a:rPr>
              <a:t>O</a:t>
            </a:r>
            <a:r>
              <a:rPr lang="el-GR" sz="2000" i="1" dirty="0" smtClean="0">
                <a:cs typeface="Times New Roman" pitchFamily="18" charset="0"/>
              </a:rPr>
              <a:t>    </a:t>
            </a:r>
            <a:r>
              <a:rPr lang="en-US" sz="2000" dirty="0" smtClean="0">
                <a:cs typeface="Times New Roman" pitchFamily="18" charset="0"/>
              </a:rPr>
              <a:t>(3)</a:t>
            </a:r>
            <a:endParaRPr lang="el-GR" sz="2000" dirty="0" smtClean="0">
              <a:cs typeface="Times New Roman" pitchFamily="18" charset="0"/>
            </a:endParaRPr>
          </a:p>
          <a:p>
            <a:pPr algn="ctr">
              <a:buNone/>
            </a:pPr>
            <a:endParaRPr lang="el-GR" sz="2000" dirty="0" smtClean="0">
              <a:cs typeface="Times New Roman" pitchFamily="18" charset="0"/>
            </a:endParaRPr>
          </a:p>
          <a:p>
            <a:pPr algn="ctr">
              <a:buNone/>
            </a:pPr>
            <a:endParaRPr lang="el-GR" sz="2400" dirty="0" smtClean="0">
              <a:cs typeface="Times New Roman" pitchFamily="18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Πρασινοσχιστολιθική</a:t>
            </a: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 φάση</a:t>
            </a:r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endParaRPr lang="el-GR" dirty="0">
              <a:latin typeface="+mn-lt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928662" y="35730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err="1" smtClean="0"/>
              <a:t>Αλβίτης</a:t>
            </a:r>
            <a:endParaRPr lang="el-GR" dirty="0" smtClean="0"/>
          </a:p>
        </p:txBody>
      </p:sp>
      <p:sp>
        <p:nvSpPr>
          <p:cNvPr id="11" name="10 - TextBox"/>
          <p:cNvSpPr txBox="1"/>
          <p:nvPr/>
        </p:nvSpPr>
        <p:spPr>
          <a:xfrm>
            <a:off x="2300278" y="35730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err="1" smtClean="0"/>
              <a:t>Ακτινόλιθος</a:t>
            </a:r>
            <a:r>
              <a:rPr lang="el-GR" dirty="0" smtClean="0"/>
              <a:t> 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5014922" y="35730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err="1" smtClean="0"/>
              <a:t>Εδενιτική</a:t>
            </a:r>
            <a:r>
              <a:rPr lang="el-GR" dirty="0" smtClean="0"/>
              <a:t> </a:t>
            </a:r>
            <a:r>
              <a:rPr lang="el-GR" dirty="0" err="1" smtClean="0"/>
              <a:t>κεροστίλβη</a:t>
            </a:r>
            <a:endParaRPr lang="el-GR" dirty="0" smtClean="0"/>
          </a:p>
        </p:txBody>
      </p:sp>
      <p:sp>
        <p:nvSpPr>
          <p:cNvPr id="13" name="12 - TextBox"/>
          <p:cNvSpPr txBox="1"/>
          <p:nvPr/>
        </p:nvSpPr>
        <p:spPr>
          <a:xfrm>
            <a:off x="7618040" y="35730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Χαλαζίας 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1500166" y="45005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err="1" smtClean="0"/>
              <a:t>Ακτινόλιθος</a:t>
            </a:r>
            <a:endParaRPr lang="el-GR" dirty="0" smtClean="0"/>
          </a:p>
        </p:txBody>
      </p:sp>
      <p:sp>
        <p:nvSpPr>
          <p:cNvPr id="19" name="18 - TextBox"/>
          <p:cNvSpPr txBox="1"/>
          <p:nvPr/>
        </p:nvSpPr>
        <p:spPr>
          <a:xfrm>
            <a:off x="3571868" y="45005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err="1" smtClean="0"/>
              <a:t>Χλωρίτης</a:t>
            </a:r>
            <a:endParaRPr lang="el-GR" dirty="0" smtClean="0"/>
          </a:p>
        </p:txBody>
      </p:sp>
      <p:sp>
        <p:nvSpPr>
          <p:cNvPr id="20" name="19 - TextBox"/>
          <p:cNvSpPr txBox="1"/>
          <p:nvPr/>
        </p:nvSpPr>
        <p:spPr>
          <a:xfrm>
            <a:off x="5673824" y="45720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Χαλαζίας</a:t>
            </a:r>
          </a:p>
        </p:txBody>
      </p:sp>
      <p:sp>
        <p:nvSpPr>
          <p:cNvPr id="21" name="20 - TextBox"/>
          <p:cNvSpPr txBox="1"/>
          <p:nvPr/>
        </p:nvSpPr>
        <p:spPr>
          <a:xfrm>
            <a:off x="6897960" y="45720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dirty="0" smtClean="0"/>
              <a:t>Al-</a:t>
            </a:r>
            <a:r>
              <a:rPr lang="el-GR" dirty="0" err="1" smtClean="0"/>
              <a:t>επίδοτο</a:t>
            </a:r>
            <a:endParaRPr lang="el-GR" dirty="0" smtClean="0"/>
          </a:p>
        </p:txBody>
      </p:sp>
      <p:sp>
        <p:nvSpPr>
          <p:cNvPr id="22" name="21 - TextBox"/>
          <p:cNvSpPr txBox="1"/>
          <p:nvPr/>
        </p:nvSpPr>
        <p:spPr>
          <a:xfrm>
            <a:off x="5883534" y="54292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err="1" smtClean="0"/>
              <a:t>Κεροστίλβη</a:t>
            </a:r>
            <a:endParaRPr lang="el-GR" dirty="0" smtClean="0"/>
          </a:p>
        </p:txBody>
      </p:sp>
      <p:sp>
        <p:nvSpPr>
          <p:cNvPr id="23" name="22 - TextBox"/>
          <p:cNvSpPr txBox="1"/>
          <p:nvPr/>
        </p:nvSpPr>
        <p:spPr>
          <a:xfrm>
            <a:off x="7812360" y="54292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Νερό</a:t>
            </a:r>
          </a:p>
        </p:txBody>
      </p:sp>
      <p:pic>
        <p:nvPicPr>
          <p:cNvPr id="1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Πρασινοσχιστολιθική</a:t>
            </a: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 φάση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39552" y="5014930"/>
            <a:ext cx="8280920" cy="115037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 smtClean="0"/>
              <a:t>Fe- </a:t>
            </a:r>
            <a:r>
              <a:rPr lang="el-GR" sz="2800" i="1" dirty="0" err="1" smtClean="0"/>
              <a:t>χλωρίτης</a:t>
            </a:r>
            <a:r>
              <a:rPr lang="el-GR" sz="2800" i="1" dirty="0" smtClean="0"/>
              <a:t> + </a:t>
            </a:r>
            <a:r>
              <a:rPr lang="el-GR" sz="2800" i="1" dirty="0" err="1" smtClean="0"/>
              <a:t>αλβίτης</a:t>
            </a:r>
            <a:r>
              <a:rPr lang="el-GR" sz="2800" i="1" dirty="0" smtClean="0"/>
              <a:t> + </a:t>
            </a:r>
            <a:r>
              <a:rPr lang="el-GR" sz="2800" i="1" dirty="0" err="1" smtClean="0"/>
              <a:t>επίδοτο</a:t>
            </a:r>
            <a:r>
              <a:rPr lang="el-GR" sz="2800" i="1" dirty="0" smtClean="0"/>
              <a:t> + χαλαζίας ↔ </a:t>
            </a:r>
            <a:endParaRPr lang="en-US" sz="2800" i="1" dirty="0" smtClean="0"/>
          </a:p>
          <a:p>
            <a:pPr algn="r"/>
            <a:r>
              <a:rPr lang="el-GR" sz="2800" i="1" dirty="0" err="1" smtClean="0"/>
              <a:t>αλμανδίνης</a:t>
            </a:r>
            <a:r>
              <a:rPr lang="el-GR" sz="2800" i="1" dirty="0" smtClean="0"/>
              <a:t> + </a:t>
            </a:r>
            <a:r>
              <a:rPr lang="en-US" sz="2800" i="1" dirty="0" smtClean="0"/>
              <a:t>Mg- </a:t>
            </a:r>
            <a:r>
              <a:rPr lang="el-GR" sz="2800" i="1" dirty="0" err="1" smtClean="0"/>
              <a:t>χλωρίτης</a:t>
            </a:r>
            <a:r>
              <a:rPr lang="el-GR" sz="2800" i="1" dirty="0" smtClean="0"/>
              <a:t> + </a:t>
            </a:r>
            <a:r>
              <a:rPr lang="el-GR" sz="2800" i="1" dirty="0" err="1" smtClean="0"/>
              <a:t>κεροστίλβη</a:t>
            </a:r>
            <a:r>
              <a:rPr lang="el-GR" sz="2800" i="1" dirty="0" smtClean="0"/>
              <a:t> + </a:t>
            </a:r>
            <a:r>
              <a:rPr lang="en-US" sz="2800" i="1" dirty="0" smtClean="0"/>
              <a:t>H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O (</a:t>
            </a:r>
            <a:r>
              <a:rPr lang="en-US" sz="2800" dirty="0" smtClean="0"/>
              <a:t>4)</a:t>
            </a:r>
            <a:endParaRPr lang="el-GR" sz="2800" dirty="0" smtClean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" name="Picture 2" descr="Εικόνα 31: Διαγράμματα ACF μεταβασικών πετρωμάτων&#10;https://commons.wikimedia.org/wiki/File:ACF_triangles_EN.sv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65875" b="57059"/>
          <a:stretch>
            <a:fillRect/>
          </a:stretch>
        </p:blipFill>
        <p:spPr bwMode="auto">
          <a:xfrm>
            <a:off x="2627784" y="1268760"/>
            <a:ext cx="3888432" cy="363483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Η ζώνη του γρανάτη (?)</a:t>
            </a:r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endParaRPr lang="el-GR" dirty="0">
              <a:latin typeface="+mn-lt"/>
            </a:endParaRPr>
          </a:p>
        </p:txBody>
      </p:sp>
      <p:pic>
        <p:nvPicPr>
          <p:cNvPr id="9" name="Picture 2" descr="Εικόνα 10: Αντιπροσωπευτικές μικροφωτοαγραφίες για την πρώτη εμφάνιση του γρανάτη  (ζώνη του γρανάτη;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86614"/>
            <a:ext cx="3889276" cy="2919312"/>
          </a:xfrm>
          <a:prstGeom prst="rect">
            <a:avLst/>
          </a:prstGeom>
          <a:noFill/>
        </p:spPr>
      </p:pic>
      <p:pic>
        <p:nvPicPr>
          <p:cNvPr id="10" name="Picture 3" descr="Εικόνα 10: Αντιπροσωπευτικές μικροφωτοαγραφίες για την πρώτη εμφάνιση του γρανάτη  (ζώνη του γρανάτη;)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5172" y="1386614"/>
            <a:ext cx="3889276" cy="2919312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539552" y="42862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cs typeface="Times New Roman" pitchFamily="18" charset="0"/>
              </a:rPr>
              <a:t> Μικροφωτογραφίες</a:t>
            </a:r>
            <a:r>
              <a:rPr lang="el-GR" sz="2400" b="1" dirty="0" smtClean="0">
                <a:cs typeface="Times New Roman" pitchFamily="18" charset="0"/>
              </a:rPr>
              <a:t> </a:t>
            </a:r>
            <a:r>
              <a:rPr lang="el-GR" sz="2400" b="1" dirty="0" err="1" smtClean="0">
                <a:cs typeface="Times New Roman" pitchFamily="18" charset="0"/>
              </a:rPr>
              <a:t>γρανατιτικού</a:t>
            </a:r>
            <a:r>
              <a:rPr lang="el-GR" sz="2400" b="1" dirty="0" smtClean="0">
                <a:cs typeface="Times New Roman" pitchFamily="18" charset="0"/>
              </a:rPr>
              <a:t> </a:t>
            </a:r>
            <a:r>
              <a:rPr lang="el-GR" sz="2400" b="1" dirty="0" err="1" smtClean="0">
                <a:cs typeface="Times New Roman" pitchFamily="18" charset="0"/>
              </a:rPr>
              <a:t>βιοτιτικού</a:t>
            </a:r>
            <a:r>
              <a:rPr lang="el-GR" sz="2400" b="1" dirty="0" smtClean="0">
                <a:cs typeface="Times New Roman" pitchFamily="18" charset="0"/>
              </a:rPr>
              <a:t> </a:t>
            </a:r>
            <a:r>
              <a:rPr lang="el-GR" sz="2400" b="1" dirty="0" err="1" smtClean="0">
                <a:cs typeface="Times New Roman" pitchFamily="18" charset="0"/>
              </a:rPr>
              <a:t>σχιστολίθου</a:t>
            </a:r>
            <a:r>
              <a:rPr lang="el-GR" sz="2400" b="1" dirty="0" smtClean="0">
                <a:cs typeface="Times New Roman" pitchFamily="18" charset="0"/>
              </a:rPr>
              <a:t>: </a:t>
            </a:r>
            <a:r>
              <a:rPr lang="el-GR" sz="2400" dirty="0" smtClean="0">
                <a:cs typeface="Times New Roman" pitchFamily="18" charset="0"/>
              </a:rPr>
              <a:t>(δείγμα ΙΚ77</a:t>
            </a:r>
            <a:r>
              <a:rPr lang="en-US" sz="2400" dirty="0" smtClean="0">
                <a:cs typeface="Times New Roman" pitchFamily="18" charset="0"/>
              </a:rPr>
              <a:t>b</a:t>
            </a:r>
            <a:r>
              <a:rPr lang="el-GR" sz="2400" dirty="0" smtClean="0">
                <a:cs typeface="Times New Roman" pitchFamily="18" charset="0"/>
              </a:rPr>
              <a:t>).</a:t>
            </a:r>
            <a:endParaRPr lang="el-GR" sz="24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1214414" y="5229200"/>
            <a:ext cx="692948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dirty="0" smtClean="0"/>
              <a:t>Αρχικά: μικροί </a:t>
            </a:r>
            <a:r>
              <a:rPr lang="el-GR" sz="2400" dirty="0" err="1" smtClean="0"/>
              <a:t>πορφυροβλάστες</a:t>
            </a:r>
            <a:r>
              <a:rPr lang="el-GR" sz="2400" dirty="0" smtClean="0"/>
              <a:t> </a:t>
            </a:r>
            <a:r>
              <a:rPr lang="el-GR" sz="2400" dirty="0" err="1" smtClean="0"/>
              <a:t>αλμανδίνη</a:t>
            </a:r>
            <a:endParaRPr lang="el-GR" sz="2400" dirty="0" smtClean="0"/>
          </a:p>
          <a:p>
            <a:pPr marL="266700" indent="-2667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dirty="0" smtClean="0"/>
              <a:t>Εάν υπάρχει </a:t>
            </a:r>
            <a:r>
              <a:rPr lang="en-US" sz="2400" dirty="0" err="1" smtClean="0"/>
              <a:t>Mn</a:t>
            </a:r>
            <a:r>
              <a:rPr lang="en-US" sz="2400" dirty="0" smtClean="0"/>
              <a:t> </a:t>
            </a:r>
            <a:r>
              <a:rPr lang="el-GR" sz="2400" dirty="0" smtClean="0"/>
              <a:t>ή </a:t>
            </a:r>
            <a:r>
              <a:rPr lang="en-US" sz="2400" dirty="0" smtClean="0"/>
              <a:t>Ca </a:t>
            </a:r>
            <a:r>
              <a:rPr lang="el-GR" sz="2400" dirty="0" smtClean="0"/>
              <a:t>και 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3+ </a:t>
            </a:r>
            <a:r>
              <a:rPr lang="el-GR" sz="2400" dirty="0" smtClean="0">
                <a:sym typeface="Wingdings" pitchFamily="2" charset="2"/>
              </a:rPr>
              <a:t></a:t>
            </a:r>
            <a:r>
              <a:rPr lang="el-GR" sz="2400" dirty="0" smtClean="0"/>
              <a:t> γρανάτες ακόμη και στη ζώνη του </a:t>
            </a:r>
            <a:r>
              <a:rPr lang="el-GR" sz="2400" dirty="0" err="1" smtClean="0"/>
              <a:t>χλωρίτη</a:t>
            </a:r>
            <a:r>
              <a:rPr lang="el-GR" sz="2400" dirty="0" smtClean="0"/>
              <a:t> !!!</a:t>
            </a:r>
            <a:endParaRPr lang="el-GR" sz="24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Πρασινοσχιστολιθική</a:t>
            </a: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 φάση</a:t>
            </a:r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endParaRPr lang="el-GR" dirty="0">
              <a:latin typeface="+mn-lt"/>
            </a:endParaRPr>
          </a:p>
        </p:txBody>
      </p:sp>
      <p:pic>
        <p:nvPicPr>
          <p:cNvPr id="6" name="Picture 2" descr="Εικόνα 32: Αντιπροσωπευτικές μικροφωτοαγραφίες μεταβασικών πετρωμάτων για την πρασινοσχιστολιθική φάση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3744690" cy="281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Εικόνα 32: Αντιπροσωπευτικές μικροφωτοαγραφίες μεταβασικών πετρωμάτων για την πρασινοσχιστολιθική φάση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744690" cy="281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827584" y="457200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Μικροφωτογραφίες </a:t>
            </a:r>
            <a:r>
              <a:rPr lang="el-GR" sz="2000" dirty="0" err="1" smtClean="0">
                <a:latin typeface="Calibri" pitchFamily="34" charset="0"/>
                <a:cs typeface="Times New Roman" pitchFamily="18" charset="0"/>
              </a:rPr>
              <a:t>μεταβασικού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δείγματος από τις εμφανίσεις του σχηματισμού </a:t>
            </a:r>
            <a:r>
              <a:rPr lang="el-GR" sz="2000" dirty="0" err="1" smtClean="0">
                <a:latin typeface="Calibri" pitchFamily="34" charset="0"/>
                <a:cs typeface="Times New Roman" pitchFamily="18" charset="0"/>
              </a:rPr>
              <a:t>Πετροπουλίου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στην περιοχή </a:t>
            </a:r>
            <a:r>
              <a:rPr lang="el-GR" sz="2000" dirty="0" err="1" smtClean="0">
                <a:latin typeface="Calibri" pitchFamily="34" charset="0"/>
                <a:cs typeface="Times New Roman" pitchFamily="18" charset="0"/>
              </a:rPr>
              <a:t>Στελί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(κεντρική Ικαρία): </a:t>
            </a:r>
            <a:r>
              <a:rPr lang="el-GR" sz="2000" b="1" dirty="0" err="1" smtClean="0">
                <a:latin typeface="Calibri" pitchFamily="34" charset="0"/>
                <a:cs typeface="Times New Roman" pitchFamily="18" charset="0"/>
              </a:rPr>
              <a:t>ακτινολιθικός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000" b="1" dirty="0" err="1" smtClean="0">
                <a:latin typeface="Calibri" pitchFamily="34" charset="0"/>
                <a:cs typeface="Times New Roman" pitchFamily="18" charset="0"/>
              </a:rPr>
              <a:t>επιδοτιτικός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 σχιστόλιθος</a:t>
            </a:r>
            <a:r>
              <a:rPr lang="el-GR" sz="20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(δείγμα ΙΚ115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b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). </a:t>
            </a:r>
            <a:endParaRPr lang="el-GR" sz="2000" dirty="0">
              <a:latin typeface="Calibri" pitchFamily="34" charset="0"/>
            </a:endParaRPr>
          </a:p>
        </p:txBody>
      </p:sp>
      <p:pic>
        <p:nvPicPr>
          <p:cNvPr id="10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Αμφιβολιτική</a:t>
            </a: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 φάση</a:t>
            </a:r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endParaRPr lang="el-GR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14348" y="4786322"/>
            <a:ext cx="778671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200" dirty="0" smtClean="0"/>
              <a:t>NaCa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(</a:t>
            </a:r>
            <a:r>
              <a:rPr lang="en-US" sz="2200" dirty="0" err="1" smtClean="0"/>
              <a:t>Mg,Fe</a:t>
            </a:r>
            <a:r>
              <a:rPr lang="en-US" sz="2200" dirty="0" smtClean="0"/>
              <a:t>)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AlSi</a:t>
            </a:r>
            <a:r>
              <a:rPr lang="en-US" sz="2200" baseline="-25000" dirty="0" smtClean="0"/>
              <a:t>7</a:t>
            </a:r>
            <a:r>
              <a:rPr lang="en-US" sz="2200" dirty="0" smtClean="0"/>
              <a:t>O</a:t>
            </a:r>
            <a:r>
              <a:rPr lang="en-US" sz="2200" baseline="-25000" dirty="0" smtClean="0"/>
              <a:t>22</a:t>
            </a:r>
            <a:r>
              <a:rPr lang="en-US" sz="2200" dirty="0" smtClean="0"/>
              <a:t>(OH)</a:t>
            </a:r>
            <a:r>
              <a:rPr lang="en-US" sz="2200" baseline="-25000" dirty="0" smtClean="0"/>
              <a:t>2 </a:t>
            </a:r>
            <a:r>
              <a:rPr lang="en-US" sz="2200" dirty="0" smtClean="0"/>
              <a:t>+ SiO</a:t>
            </a:r>
            <a:r>
              <a:rPr lang="en-US" sz="2200" baseline="-25000" dirty="0" smtClean="0"/>
              <a:t>2 </a:t>
            </a:r>
            <a:r>
              <a:rPr lang="en-US" sz="2200" dirty="0" smtClean="0"/>
              <a:t>+ CaCO</a:t>
            </a:r>
            <a:r>
              <a:rPr lang="en-US" sz="2200" baseline="-25000" dirty="0" smtClean="0"/>
              <a:t>3 </a:t>
            </a:r>
            <a:r>
              <a:rPr lang="en-US" sz="2200" dirty="0" smtClean="0"/>
              <a:t>↔ Ca(</a:t>
            </a:r>
            <a:r>
              <a:rPr lang="en-US" sz="2200" dirty="0" err="1" smtClean="0"/>
              <a:t>Mg,Fe</a:t>
            </a:r>
            <a:r>
              <a:rPr lang="en-US" sz="2200" dirty="0" smtClean="0"/>
              <a:t>)Si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</a:t>
            </a:r>
            <a:r>
              <a:rPr lang="en-US" sz="2200" baseline="-25000" dirty="0" smtClean="0"/>
              <a:t>6</a:t>
            </a:r>
            <a:r>
              <a:rPr lang="en-US" sz="2200" dirty="0" smtClean="0"/>
              <a:t> + </a:t>
            </a:r>
            <a:r>
              <a:rPr lang="en-US" sz="2200" dirty="0" err="1" smtClean="0"/>
              <a:t>NaAl</a:t>
            </a:r>
            <a:r>
              <a:rPr lang="en-US" sz="2200" dirty="0" smtClean="0"/>
              <a:t> Si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O</a:t>
            </a:r>
            <a:r>
              <a:rPr lang="en-US" sz="2200" baseline="-25000" dirty="0" smtClean="0"/>
              <a:t>8</a:t>
            </a:r>
          </a:p>
          <a:p>
            <a:pPr algn="ctr"/>
            <a:endParaRPr lang="el-GR" sz="2200" baseline="-25000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3514724" y="501317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Χαλαζίας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1425352" y="501317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err="1" smtClean="0"/>
              <a:t>Κεροστίλβη</a:t>
            </a:r>
            <a:endParaRPr lang="el-GR" sz="1600" dirty="0" smtClean="0"/>
          </a:p>
        </p:txBody>
      </p:sp>
      <p:sp>
        <p:nvSpPr>
          <p:cNvPr id="10" name="9 - TextBox"/>
          <p:cNvSpPr txBox="1"/>
          <p:nvPr/>
        </p:nvSpPr>
        <p:spPr>
          <a:xfrm>
            <a:off x="4427984" y="50274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Ασβεστίτης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6000760" y="501317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err="1" smtClean="0"/>
              <a:t>Διοψίδιος</a:t>
            </a:r>
            <a:endParaRPr lang="el-GR" sz="1600" dirty="0" smtClean="0"/>
          </a:p>
        </p:txBody>
      </p:sp>
      <p:sp>
        <p:nvSpPr>
          <p:cNvPr id="12" name="11 - TextBox"/>
          <p:cNvSpPr txBox="1"/>
          <p:nvPr/>
        </p:nvSpPr>
        <p:spPr>
          <a:xfrm>
            <a:off x="7762056" y="501317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err="1" smtClean="0"/>
              <a:t>Αλβίτης</a:t>
            </a:r>
            <a:endParaRPr lang="el-GR" sz="1600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1000100" y="5733256"/>
            <a:ext cx="72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l-GR" sz="2000" b="1" dirty="0" smtClean="0">
                <a:cs typeface="Times New Roman" pitchFamily="18" charset="0"/>
                <a:sym typeface="Wingdings" pitchFamily="2" charset="2"/>
              </a:rPr>
              <a:t>Εμφάνιση </a:t>
            </a:r>
            <a:r>
              <a:rPr lang="en-US" sz="2000" b="1" dirty="0" err="1" smtClean="0">
                <a:cs typeface="Times New Roman" pitchFamily="18" charset="0"/>
                <a:sym typeface="Wingdings" pitchFamily="2" charset="2"/>
              </a:rPr>
              <a:t>Cpx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: </a:t>
            </a:r>
            <a:r>
              <a:rPr lang="el-GR" sz="2000" dirty="0" smtClean="0">
                <a:cs typeface="Times New Roman" pitchFamily="18" charset="0"/>
                <a:sym typeface="Wingdings" pitchFamily="2" charset="2"/>
              </a:rPr>
              <a:t>το ανώτερο όριο της </a:t>
            </a:r>
            <a:r>
              <a:rPr lang="el-GR" sz="2000" dirty="0" err="1" smtClean="0">
                <a:cs typeface="Times New Roman" pitchFamily="18" charset="0"/>
                <a:sym typeface="Wingdings" pitchFamily="2" charset="2"/>
              </a:rPr>
              <a:t>αμφιβολιτικής</a:t>
            </a:r>
            <a:r>
              <a:rPr lang="el-GR" sz="2000" dirty="0" smtClean="0">
                <a:cs typeface="Times New Roman" pitchFamily="18" charset="0"/>
                <a:sym typeface="Wingdings" pitchFamily="2" charset="2"/>
              </a:rPr>
              <a:t> φάσης (~650 </a:t>
            </a:r>
            <a:r>
              <a:rPr lang="en-US" sz="2000" baseline="30000" dirty="0" err="1" smtClean="0"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dirty="0" err="1" smtClean="0"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) </a:t>
            </a:r>
            <a:endParaRPr lang="el-GR" sz="2000" dirty="0"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7" name="Picture 2" descr="Εικόνα 33: Διαγράμματα ACF μεταβασικών πετρωμάτων&#10;https://commons.wikimedia.org/wiki/File:ACF_triangles_EN.svg"/>
          <p:cNvPicPr>
            <a:picLocks noChangeAspect="1"/>
          </p:cNvPicPr>
          <p:nvPr/>
        </p:nvPicPr>
        <p:blipFill>
          <a:blip r:embed="rId3" cstate="print"/>
          <a:srcRect l="33383" r="33234" b="58058"/>
          <a:stretch>
            <a:fillRect/>
          </a:stretch>
        </p:blipFill>
        <p:spPr bwMode="auto">
          <a:xfrm>
            <a:off x="2663788" y="1134345"/>
            <a:ext cx="3816424" cy="356199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Αμφιβολιτική</a:t>
            </a: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 φάση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6" name="Picture 3" descr="Εικόνα 34: Αντιπροσωπευτικές μικροφωτοαγραφίες μεταβασικών πετρωμάτων για την αμφιβολιτική φάση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28962"/>
            <a:ext cx="3988370" cy="299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Εικόνα 34: Αντιπροσωπευτικές μικροφωτοαγραφίες μεταβασικών πετρωμάτων για την αμφιβολιτική φάση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28962"/>
            <a:ext cx="3988370" cy="299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467544" y="457200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Μικροφωτογραφίες </a:t>
            </a:r>
            <a:r>
              <a:rPr lang="el-GR" sz="2000" dirty="0" err="1" smtClean="0">
                <a:latin typeface="Calibri" pitchFamily="34" charset="0"/>
                <a:cs typeface="Times New Roman" pitchFamily="18" charset="0"/>
              </a:rPr>
              <a:t>λεπτοκρυσταλλικού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000" dirty="0" err="1" smtClean="0">
                <a:latin typeface="Calibri" pitchFamily="34" charset="0"/>
                <a:cs typeface="Times New Roman" pitchFamily="18" charset="0"/>
              </a:rPr>
              <a:t>αμφιβολίτη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(δείγμα ΙΚ235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a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) από τις εμφανίσεις του σχηματισμού </a:t>
            </a:r>
            <a:r>
              <a:rPr lang="el-GR" sz="2000" dirty="0" err="1" smtClean="0">
                <a:latin typeface="Calibri" pitchFamily="34" charset="0"/>
                <a:cs typeface="Times New Roman" pitchFamily="18" charset="0"/>
              </a:rPr>
              <a:t>Γνευσίων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Πλαγιάς 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(Ανατολική Ικαρία)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000" dirty="0"/>
          </a:p>
        </p:txBody>
      </p:sp>
      <p:sp>
        <p:nvSpPr>
          <p:cNvPr id="9" name="8 - TextBox"/>
          <p:cNvSpPr txBox="1"/>
          <p:nvPr/>
        </p:nvSpPr>
        <p:spPr>
          <a:xfrm>
            <a:off x="7143768" y="150017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pic>
        <p:nvPicPr>
          <p:cNvPr id="11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l-GR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l-GR" sz="4900" dirty="0" err="1" smtClean="0">
                <a:latin typeface="+mn-lt"/>
                <a:cs typeface="Arial" pitchFamily="34" charset="0"/>
                <a:sym typeface="Arial" pitchFamily="34" charset="0"/>
              </a:rPr>
              <a:t>Γρανουλιτική</a:t>
            </a:r>
            <a:r>
              <a:rPr lang="el-GR" sz="4900" dirty="0" smtClean="0">
                <a:latin typeface="+mn-lt"/>
                <a:cs typeface="Arial" pitchFamily="34" charset="0"/>
                <a:sym typeface="Arial" pitchFamily="34" charset="0"/>
              </a:rPr>
              <a:t> φάση</a:t>
            </a:r>
            <a:r>
              <a:rPr lang="el-GR" sz="4900" dirty="0" smtClean="0">
                <a:latin typeface="+mn-lt"/>
              </a:rPr>
              <a:t/>
            </a:r>
            <a:br>
              <a:rPr lang="el-GR" sz="4900" dirty="0" smtClean="0">
                <a:latin typeface="+mn-lt"/>
              </a:rPr>
            </a:br>
            <a:endParaRPr lang="el-GR" dirty="0">
              <a:latin typeface="+mn-lt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42844" y="4293096"/>
            <a:ext cx="9001188" cy="206486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l-GR" sz="2400" dirty="0" smtClean="0"/>
              <a:t>Η </a:t>
            </a:r>
            <a:r>
              <a:rPr lang="el-GR" sz="2400" dirty="0" err="1" smtClean="0"/>
              <a:t>κεροστίλβη</a:t>
            </a:r>
            <a:r>
              <a:rPr lang="el-GR" sz="2400" dirty="0" smtClean="0"/>
              <a:t> και ο </a:t>
            </a:r>
            <a:r>
              <a:rPr lang="el-GR" sz="2400" dirty="0" err="1" smtClean="0"/>
              <a:t>ανθοφυλλίτης</a:t>
            </a:r>
            <a:r>
              <a:rPr lang="el-GR" sz="2400" dirty="0" smtClean="0"/>
              <a:t> καταστρέφονται σχηματίζοντας </a:t>
            </a:r>
            <a:br>
              <a:rPr lang="el-GR" sz="2400" dirty="0" smtClean="0"/>
            </a:br>
            <a:r>
              <a:rPr lang="el-GR" sz="2400" dirty="0" smtClean="0"/>
              <a:t>άνυδρες </a:t>
            </a:r>
            <a:r>
              <a:rPr lang="el-GR" sz="2400" dirty="0" err="1" smtClean="0"/>
              <a:t>παραγενέσεις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algn="ctr">
              <a:spcBef>
                <a:spcPts val="600"/>
              </a:spcBef>
            </a:pPr>
            <a:r>
              <a:rPr lang="el-GR" sz="2400" i="1" dirty="0" err="1" smtClean="0"/>
              <a:t>Κεροστίλβη</a:t>
            </a:r>
            <a:r>
              <a:rPr lang="el-GR" sz="2400" i="1" dirty="0" smtClean="0"/>
              <a:t> + χαλαζίας ↔ </a:t>
            </a:r>
            <a:r>
              <a:rPr lang="el-GR" sz="2400" i="1" dirty="0" err="1" smtClean="0"/>
              <a:t>αλβίτης</a:t>
            </a:r>
            <a:r>
              <a:rPr lang="el-GR" sz="2400" i="1" dirty="0" smtClean="0"/>
              <a:t> + </a:t>
            </a:r>
            <a:r>
              <a:rPr lang="el-GR" sz="2400" i="1" dirty="0" err="1" smtClean="0"/>
              <a:t>διοψίδιος</a:t>
            </a:r>
            <a:r>
              <a:rPr lang="el-GR" sz="2400" i="1" dirty="0" smtClean="0"/>
              <a:t> + </a:t>
            </a:r>
            <a:r>
              <a:rPr lang="el-GR" sz="2400" i="1" dirty="0" err="1" smtClean="0"/>
              <a:t>υπερσθενής</a:t>
            </a:r>
            <a:r>
              <a:rPr lang="el-GR" sz="2400" i="1" dirty="0" smtClean="0"/>
              <a:t> + </a:t>
            </a:r>
            <a:r>
              <a:rPr lang="en-US" sz="2400" i="1" dirty="0" smtClean="0"/>
              <a:t>H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O </a:t>
            </a:r>
            <a:r>
              <a:rPr lang="en-US" sz="2400" dirty="0" smtClean="0"/>
              <a:t>(6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algn="ctr">
              <a:spcBef>
                <a:spcPts val="600"/>
              </a:spcBef>
            </a:pPr>
            <a:r>
              <a:rPr lang="el-GR" sz="2400" i="1" dirty="0" err="1" smtClean="0"/>
              <a:t>Κεροστίλβη</a:t>
            </a:r>
            <a:r>
              <a:rPr lang="el-GR" sz="2400" i="1" dirty="0" smtClean="0"/>
              <a:t> ↔ γρανάτης + </a:t>
            </a:r>
            <a:r>
              <a:rPr lang="el-GR" sz="2400" i="1" dirty="0" err="1" smtClean="0"/>
              <a:t>ανορθίτης</a:t>
            </a:r>
            <a:r>
              <a:rPr lang="el-GR" sz="2400" i="1" dirty="0" smtClean="0"/>
              <a:t> +</a:t>
            </a:r>
            <a:r>
              <a:rPr lang="el-GR" sz="2400" i="1" dirty="0" err="1" smtClean="0"/>
              <a:t>υπερσθενής</a:t>
            </a:r>
            <a:r>
              <a:rPr lang="el-GR" sz="2400" i="1" dirty="0" smtClean="0"/>
              <a:t> + </a:t>
            </a:r>
            <a:r>
              <a:rPr lang="en-US" sz="2400" i="1" dirty="0" smtClean="0"/>
              <a:t>H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O </a:t>
            </a:r>
            <a:r>
              <a:rPr lang="en-US" sz="2400" dirty="0" smtClean="0"/>
              <a:t>(7)</a:t>
            </a:r>
            <a:endParaRPr lang="el-GR" sz="2400" dirty="0" smtClean="0"/>
          </a:p>
          <a:p>
            <a:pPr algn="ctr">
              <a:spcBef>
                <a:spcPts val="600"/>
              </a:spcBef>
            </a:pPr>
            <a:r>
              <a:rPr lang="el-GR" sz="2400" i="1" dirty="0" err="1" smtClean="0"/>
              <a:t>Ανθοφυλλίτης</a:t>
            </a:r>
            <a:r>
              <a:rPr lang="el-GR" sz="2400" i="1" dirty="0" smtClean="0"/>
              <a:t> ↔ </a:t>
            </a:r>
            <a:r>
              <a:rPr lang="el-GR" sz="2400" i="1" dirty="0" err="1" smtClean="0"/>
              <a:t>ορθοπυρόξενος</a:t>
            </a:r>
            <a:r>
              <a:rPr lang="el-GR" sz="2400" i="1" dirty="0" smtClean="0"/>
              <a:t> + χαλαζίας + </a:t>
            </a:r>
            <a:r>
              <a:rPr lang="en-US" sz="2400" i="1" dirty="0" smtClean="0"/>
              <a:t>H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O </a:t>
            </a:r>
            <a:r>
              <a:rPr lang="en-US" sz="2400" dirty="0" smtClean="0"/>
              <a:t>(8)</a:t>
            </a:r>
            <a:endParaRPr lang="el-GR" sz="2400" dirty="0" smtClean="0"/>
          </a:p>
          <a:p>
            <a:endParaRPr lang="el-GR" sz="2400" dirty="0" smtClean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1" name="Picture 2" descr="Εικόνα 35: Διαγράμματα ACF μεταβασικών πετρωμάτων&#10;https://commons.wikimedia.org/wiki/File:ACF_triangles_EN.sv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6024" r="-2741" b="58058"/>
          <a:stretch>
            <a:fillRect/>
          </a:stretch>
        </p:blipFill>
        <p:spPr bwMode="auto">
          <a:xfrm>
            <a:off x="2790056" y="908720"/>
            <a:ext cx="3563888" cy="302433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l-GR" dirty="0" err="1" smtClean="0">
                <a:latin typeface="+mn-lt"/>
                <a:cs typeface="Arial" pitchFamily="34" charset="0"/>
                <a:sym typeface="Arial" pitchFamily="34" charset="0"/>
              </a:rPr>
              <a:t>Γρανουλιτική</a:t>
            </a:r>
            <a:r>
              <a:rPr lang="el-GR" dirty="0" smtClean="0">
                <a:latin typeface="+mn-lt"/>
                <a:cs typeface="Arial" pitchFamily="34" charset="0"/>
                <a:sym typeface="Arial" pitchFamily="34" charset="0"/>
              </a:rPr>
              <a:t> φάση</a:t>
            </a:r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endParaRPr lang="el-GR" dirty="0">
              <a:latin typeface="+mn-lt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1406908"/>
            <a:ext cx="828092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800" dirty="0" smtClean="0"/>
              <a:t>Ανάλογα με την πίεση, σχηματίζονται διαφορετικές </a:t>
            </a:r>
            <a:r>
              <a:rPr lang="el-GR" sz="2800" dirty="0" err="1" smtClean="0"/>
              <a:t>παραγενέσεις</a:t>
            </a:r>
            <a:r>
              <a:rPr lang="el-GR" sz="2800" dirty="0" smtClean="0"/>
              <a:t>:</a:t>
            </a:r>
          </a:p>
          <a:p>
            <a:pPr marL="273050" indent="-273050"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2800" dirty="0" err="1" smtClean="0"/>
              <a:t>Γρανουλίτες</a:t>
            </a:r>
            <a:r>
              <a:rPr lang="el-GR" sz="2800" dirty="0" smtClean="0"/>
              <a:t> χαμηλής πίεσης: </a:t>
            </a:r>
            <a:r>
              <a:rPr lang="el-GR" sz="2800" dirty="0" err="1" smtClean="0"/>
              <a:t>ορθοπύροξενος</a:t>
            </a:r>
            <a:r>
              <a:rPr lang="el-GR" sz="2800" dirty="0" smtClean="0"/>
              <a:t>- </a:t>
            </a:r>
            <a:r>
              <a:rPr lang="el-GR" sz="2800" dirty="0" err="1" smtClean="0"/>
              <a:t>κλινοπυρόξενος</a:t>
            </a:r>
            <a:r>
              <a:rPr lang="el-GR" sz="2800" dirty="0" smtClean="0"/>
              <a:t> – </a:t>
            </a:r>
            <a:r>
              <a:rPr lang="el-GR" sz="2800" dirty="0" err="1" smtClean="0"/>
              <a:t>πλαγιόκλαστα</a:t>
            </a:r>
            <a:endParaRPr lang="el-GR" sz="2800" dirty="0" smtClean="0"/>
          </a:p>
          <a:p>
            <a:pPr marL="273050" indent="-273050"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2800" dirty="0" err="1" smtClean="0"/>
              <a:t>Γρανουλίτες</a:t>
            </a:r>
            <a:r>
              <a:rPr lang="el-GR" sz="2800" dirty="0" smtClean="0"/>
              <a:t> μετρίων πιέσεων: γρανάτης – </a:t>
            </a:r>
            <a:r>
              <a:rPr lang="el-GR" sz="2800" dirty="0" err="1" smtClean="0"/>
              <a:t>κλινο</a:t>
            </a:r>
            <a:r>
              <a:rPr lang="el-GR" sz="2800" dirty="0" smtClean="0"/>
              <a:t>- και </a:t>
            </a:r>
            <a:r>
              <a:rPr lang="el-GR" sz="2800" dirty="0" err="1" smtClean="0"/>
              <a:t>ορθο</a:t>
            </a:r>
            <a:r>
              <a:rPr lang="el-GR" sz="2800" dirty="0" smtClean="0"/>
              <a:t>- </a:t>
            </a:r>
            <a:r>
              <a:rPr lang="el-GR" sz="2800" dirty="0" err="1" smtClean="0"/>
              <a:t>πυροξένος</a:t>
            </a:r>
            <a:r>
              <a:rPr lang="el-GR" sz="2800" dirty="0" smtClean="0"/>
              <a:t> – </a:t>
            </a:r>
            <a:r>
              <a:rPr lang="el-GR" sz="2800" dirty="0" err="1" smtClean="0"/>
              <a:t>πλαγιόκλαστο</a:t>
            </a:r>
            <a:endParaRPr lang="el-GR" sz="2800" dirty="0" smtClean="0"/>
          </a:p>
          <a:p>
            <a:pPr marL="273050" indent="-273050"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2800" dirty="0" err="1" smtClean="0"/>
              <a:t>Γρανουλίτες</a:t>
            </a:r>
            <a:r>
              <a:rPr lang="el-GR" sz="2800" dirty="0" smtClean="0"/>
              <a:t> υψηλών πιέσεων: γρανάτης – </a:t>
            </a:r>
            <a:r>
              <a:rPr lang="el-GR" sz="2800" dirty="0" err="1" smtClean="0"/>
              <a:t>κλινο</a:t>
            </a:r>
            <a:r>
              <a:rPr lang="el-GR" sz="2800" dirty="0" smtClean="0"/>
              <a:t>-</a:t>
            </a:r>
            <a:r>
              <a:rPr lang="el-GR" sz="2800" dirty="0" err="1" smtClean="0"/>
              <a:t>πυρόξενος</a:t>
            </a:r>
            <a:r>
              <a:rPr lang="el-GR" sz="2800" dirty="0" smtClean="0"/>
              <a:t> - </a:t>
            </a:r>
            <a:r>
              <a:rPr lang="el-GR" sz="2800" dirty="0" err="1" smtClean="0"/>
              <a:t>πλαγιόκλαστο</a:t>
            </a:r>
            <a:endParaRPr lang="el-GR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</a:t>
            </a:r>
            <a:r>
              <a:rPr lang="el-GR" sz="2000" b="1" dirty="0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pPr defTabSz="1300163"/>
            <a:r>
              <a:rPr lang="el-GR" sz="4000" dirty="0" smtClean="0">
                <a:cs typeface="Arial" pitchFamily="34" charset="0"/>
                <a:sym typeface="Arial" pitchFamily="34" charset="0"/>
              </a:rPr>
              <a:t>Η ζώνη του γρανάτη (?)</a:t>
            </a:r>
            <a:endParaRPr lang="el-GR" sz="4000" dirty="0"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714612" y="55721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49" name="Rectangle 148"/>
          <p:cNvSpPr/>
          <p:nvPr/>
        </p:nvSpPr>
        <p:spPr>
          <a:xfrm>
            <a:off x="539552" y="980728"/>
            <a:ext cx="2952328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000" dirty="0" smtClean="0"/>
              <a:t>AFM διάγραμμα για </a:t>
            </a:r>
            <a:r>
              <a:rPr lang="el-GR" sz="2000" dirty="0" err="1" smtClean="0"/>
              <a:t>μεταπηλιτικά</a:t>
            </a:r>
            <a:r>
              <a:rPr lang="el-GR" sz="2000" dirty="0" smtClean="0"/>
              <a:t> πετρώματα της ζώνης του </a:t>
            </a:r>
            <a:r>
              <a:rPr lang="el-GR" sz="2000" dirty="0" err="1" smtClean="0"/>
              <a:t>βιοτίτη</a:t>
            </a:r>
            <a:endParaRPr lang="el-GR" sz="2000" dirty="0" smtClean="0"/>
          </a:p>
          <a:p>
            <a:r>
              <a:rPr lang="el-GR" sz="2000" dirty="0" smtClean="0"/>
              <a:t>(</a:t>
            </a:r>
            <a:r>
              <a:rPr lang="el-GR" sz="2000" dirty="0" err="1" smtClean="0"/>
              <a:t>πρασινοσχιστολιθική</a:t>
            </a:r>
            <a:r>
              <a:rPr lang="el-GR" sz="2000" dirty="0" smtClean="0"/>
              <a:t> φάση). Παρότι ο γρανάτης είναι σταθερός περιορίζεται σε ασυνήθιστα πλούσιες σε </a:t>
            </a:r>
            <a:r>
              <a:rPr lang="el-GR" sz="2000" dirty="0" err="1" smtClean="0"/>
              <a:t>Fe</a:t>
            </a:r>
            <a:r>
              <a:rPr lang="el-GR" sz="2000" dirty="0" smtClean="0"/>
              <a:t> συστάσεις πετρωμάτων και δεν εμφανίζεται σε πετρώματα που έχουν τη συνήθη </a:t>
            </a:r>
            <a:r>
              <a:rPr lang="el-GR" sz="2000" dirty="0" err="1" smtClean="0"/>
              <a:t>πηλιτική</a:t>
            </a:r>
            <a:r>
              <a:rPr lang="el-GR" sz="2000" dirty="0" smtClean="0"/>
              <a:t> σύσταση</a:t>
            </a:r>
          </a:p>
        </p:txBody>
      </p:sp>
      <p:grpSp>
        <p:nvGrpSpPr>
          <p:cNvPr id="147" name="Group 146" descr="Εικόνα 11: Διάγραμμα AFM για τη ζώνη του γρανάτη"/>
          <p:cNvGrpSpPr/>
          <p:nvPr/>
        </p:nvGrpSpPr>
        <p:grpSpPr>
          <a:xfrm>
            <a:off x="3554840" y="836712"/>
            <a:ext cx="4608512" cy="4398211"/>
            <a:chOff x="3554840" y="836712"/>
            <a:chExt cx="4608512" cy="4398211"/>
          </a:xfrm>
        </p:grpSpPr>
        <p:sp>
          <p:nvSpPr>
            <p:cNvPr id="93" name="Freeform 92"/>
            <p:cNvSpPr/>
            <p:nvPr/>
          </p:nvSpPr>
          <p:spPr bwMode="auto">
            <a:xfrm>
              <a:off x="4847652" y="4641245"/>
              <a:ext cx="1173707" cy="593678"/>
            </a:xfrm>
            <a:custGeom>
              <a:avLst/>
              <a:gdLst>
                <a:gd name="connsiteX0" fmla="*/ 54591 w 1173707"/>
                <a:gd name="connsiteY0" fmla="*/ 88710 h 580030"/>
                <a:gd name="connsiteX1" fmla="*/ 6824 w 1173707"/>
                <a:gd name="connsiteY1" fmla="*/ 156949 h 580030"/>
                <a:gd name="connsiteX2" fmla="*/ 0 w 1173707"/>
                <a:gd name="connsiteY2" fmla="*/ 225188 h 580030"/>
                <a:gd name="connsiteX3" fmla="*/ 20471 w 1173707"/>
                <a:gd name="connsiteY3" fmla="*/ 334370 h 580030"/>
                <a:gd name="connsiteX4" fmla="*/ 54591 w 1173707"/>
                <a:gd name="connsiteY4" fmla="*/ 388961 h 580030"/>
                <a:gd name="connsiteX5" fmla="*/ 136477 w 1173707"/>
                <a:gd name="connsiteY5" fmla="*/ 477672 h 580030"/>
                <a:gd name="connsiteX6" fmla="*/ 225188 w 1173707"/>
                <a:gd name="connsiteY6" fmla="*/ 498143 h 580030"/>
                <a:gd name="connsiteX7" fmla="*/ 423080 w 1173707"/>
                <a:gd name="connsiteY7" fmla="*/ 580030 h 580030"/>
                <a:gd name="connsiteX8" fmla="*/ 586854 w 1173707"/>
                <a:gd name="connsiteY8" fmla="*/ 580030 h 580030"/>
                <a:gd name="connsiteX9" fmla="*/ 655092 w 1173707"/>
                <a:gd name="connsiteY9" fmla="*/ 580030 h 580030"/>
                <a:gd name="connsiteX10" fmla="*/ 825689 w 1173707"/>
                <a:gd name="connsiteY10" fmla="*/ 552734 h 580030"/>
                <a:gd name="connsiteX11" fmla="*/ 921224 w 1173707"/>
                <a:gd name="connsiteY11" fmla="*/ 511791 h 580030"/>
                <a:gd name="connsiteX12" fmla="*/ 1098645 w 1173707"/>
                <a:gd name="connsiteY12" fmla="*/ 443552 h 580030"/>
                <a:gd name="connsiteX13" fmla="*/ 1166883 w 1173707"/>
                <a:gd name="connsiteY13" fmla="*/ 354842 h 580030"/>
                <a:gd name="connsiteX14" fmla="*/ 1173707 w 1173707"/>
                <a:gd name="connsiteY14" fmla="*/ 293427 h 580030"/>
                <a:gd name="connsiteX15" fmla="*/ 1166883 w 1173707"/>
                <a:gd name="connsiteY15" fmla="*/ 272955 h 580030"/>
                <a:gd name="connsiteX16" fmla="*/ 1153236 w 1173707"/>
                <a:gd name="connsiteY16" fmla="*/ 197893 h 580030"/>
                <a:gd name="connsiteX17" fmla="*/ 1112292 w 1173707"/>
                <a:gd name="connsiteY17" fmla="*/ 136478 h 580030"/>
                <a:gd name="connsiteX18" fmla="*/ 1050877 w 1173707"/>
                <a:gd name="connsiteY18" fmla="*/ 95534 h 580030"/>
                <a:gd name="connsiteX19" fmla="*/ 968991 w 1173707"/>
                <a:gd name="connsiteY19" fmla="*/ 75063 h 580030"/>
                <a:gd name="connsiteX20" fmla="*/ 907576 w 1173707"/>
                <a:gd name="connsiteY20" fmla="*/ 47767 h 580030"/>
                <a:gd name="connsiteX21" fmla="*/ 812042 w 1173707"/>
                <a:gd name="connsiteY21" fmla="*/ 34119 h 580030"/>
                <a:gd name="connsiteX22" fmla="*/ 723331 w 1173707"/>
                <a:gd name="connsiteY22" fmla="*/ 27296 h 580030"/>
                <a:gd name="connsiteX23" fmla="*/ 580030 w 1173707"/>
                <a:gd name="connsiteY23" fmla="*/ 6824 h 580030"/>
                <a:gd name="connsiteX24" fmla="*/ 375313 w 1173707"/>
                <a:gd name="connsiteY24" fmla="*/ 0 h 580030"/>
                <a:gd name="connsiteX25" fmla="*/ 307074 w 1173707"/>
                <a:gd name="connsiteY25" fmla="*/ 13648 h 580030"/>
                <a:gd name="connsiteX26" fmla="*/ 238836 w 1173707"/>
                <a:gd name="connsiteY26" fmla="*/ 20472 h 580030"/>
                <a:gd name="connsiteX27" fmla="*/ 156949 w 1173707"/>
                <a:gd name="connsiteY27" fmla="*/ 34119 h 580030"/>
                <a:gd name="connsiteX28" fmla="*/ 129654 w 1173707"/>
                <a:gd name="connsiteY28" fmla="*/ 40943 h 580030"/>
                <a:gd name="connsiteX29" fmla="*/ 54591 w 1173707"/>
                <a:gd name="connsiteY29" fmla="*/ 88710 h 580030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225188 w 1173707"/>
                <a:gd name="connsiteY6" fmla="*/ 498143 h 593678"/>
                <a:gd name="connsiteX7" fmla="*/ 423080 w 1173707"/>
                <a:gd name="connsiteY7" fmla="*/ 580030 h 593678"/>
                <a:gd name="connsiteX8" fmla="*/ 586854 w 1173707"/>
                <a:gd name="connsiteY8" fmla="*/ 580030 h 593678"/>
                <a:gd name="connsiteX9" fmla="*/ 655092 w 1173707"/>
                <a:gd name="connsiteY9" fmla="*/ 580030 h 593678"/>
                <a:gd name="connsiteX10" fmla="*/ 825689 w 1173707"/>
                <a:gd name="connsiteY10" fmla="*/ 552734 h 593678"/>
                <a:gd name="connsiteX11" fmla="*/ 921224 w 1173707"/>
                <a:gd name="connsiteY11" fmla="*/ 511791 h 593678"/>
                <a:gd name="connsiteX12" fmla="*/ 1098645 w 1173707"/>
                <a:gd name="connsiteY12" fmla="*/ 443552 h 593678"/>
                <a:gd name="connsiteX13" fmla="*/ 1166883 w 1173707"/>
                <a:gd name="connsiteY13" fmla="*/ 354842 h 593678"/>
                <a:gd name="connsiteX14" fmla="*/ 1173707 w 1173707"/>
                <a:gd name="connsiteY14" fmla="*/ 293427 h 593678"/>
                <a:gd name="connsiteX15" fmla="*/ 1166883 w 1173707"/>
                <a:gd name="connsiteY15" fmla="*/ 272955 h 593678"/>
                <a:gd name="connsiteX16" fmla="*/ 1153236 w 1173707"/>
                <a:gd name="connsiteY16" fmla="*/ 197893 h 593678"/>
                <a:gd name="connsiteX17" fmla="*/ 1112292 w 1173707"/>
                <a:gd name="connsiteY17" fmla="*/ 136478 h 593678"/>
                <a:gd name="connsiteX18" fmla="*/ 1050877 w 1173707"/>
                <a:gd name="connsiteY18" fmla="*/ 95534 h 593678"/>
                <a:gd name="connsiteX19" fmla="*/ 968991 w 1173707"/>
                <a:gd name="connsiteY19" fmla="*/ 75063 h 593678"/>
                <a:gd name="connsiteX20" fmla="*/ 907576 w 1173707"/>
                <a:gd name="connsiteY20" fmla="*/ 47767 h 593678"/>
                <a:gd name="connsiteX21" fmla="*/ 812042 w 1173707"/>
                <a:gd name="connsiteY21" fmla="*/ 34119 h 593678"/>
                <a:gd name="connsiteX22" fmla="*/ 723331 w 1173707"/>
                <a:gd name="connsiteY22" fmla="*/ 27296 h 593678"/>
                <a:gd name="connsiteX23" fmla="*/ 580030 w 1173707"/>
                <a:gd name="connsiteY23" fmla="*/ 6824 h 593678"/>
                <a:gd name="connsiteX24" fmla="*/ 375313 w 1173707"/>
                <a:gd name="connsiteY24" fmla="*/ 0 h 593678"/>
                <a:gd name="connsiteX25" fmla="*/ 307074 w 1173707"/>
                <a:gd name="connsiteY25" fmla="*/ 13648 h 593678"/>
                <a:gd name="connsiteX26" fmla="*/ 238836 w 1173707"/>
                <a:gd name="connsiteY26" fmla="*/ 20472 h 593678"/>
                <a:gd name="connsiteX27" fmla="*/ 156949 w 1173707"/>
                <a:gd name="connsiteY27" fmla="*/ 34119 h 593678"/>
                <a:gd name="connsiteX28" fmla="*/ 129654 w 1173707"/>
                <a:gd name="connsiteY28" fmla="*/ 40943 h 593678"/>
                <a:gd name="connsiteX29" fmla="*/ 54591 w 1173707"/>
                <a:gd name="connsiteY29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3707" h="593678">
                  <a:moveTo>
                    <a:pt x="54591" y="88710"/>
                  </a:moveTo>
                  <a:lnTo>
                    <a:pt x="6824" y="156949"/>
                  </a:lnTo>
                  <a:lnTo>
                    <a:pt x="0" y="225188"/>
                  </a:lnTo>
                  <a:lnTo>
                    <a:pt x="20471" y="334370"/>
                  </a:lnTo>
                  <a:lnTo>
                    <a:pt x="54591" y="388961"/>
                  </a:lnTo>
                  <a:lnTo>
                    <a:pt x="136477" y="477672"/>
                  </a:lnTo>
                  <a:cubicBezTo>
                    <a:pt x="197892" y="509517"/>
                    <a:pt x="362802" y="566382"/>
                    <a:pt x="423080" y="580030"/>
                  </a:cubicBezTo>
                  <a:cubicBezTo>
                    <a:pt x="483358" y="593678"/>
                    <a:pt x="548185" y="580030"/>
                    <a:pt x="586854" y="580030"/>
                  </a:cubicBezTo>
                  <a:lnTo>
                    <a:pt x="655092" y="580030"/>
                  </a:lnTo>
                  <a:lnTo>
                    <a:pt x="825689" y="552734"/>
                  </a:lnTo>
                  <a:cubicBezTo>
                    <a:pt x="899614" y="529988"/>
                    <a:pt x="1041779" y="476534"/>
                    <a:pt x="1098645" y="443552"/>
                  </a:cubicBezTo>
                  <a:cubicBezTo>
                    <a:pt x="1155511" y="410570"/>
                    <a:pt x="1154373" y="379863"/>
                    <a:pt x="1166883" y="354842"/>
                  </a:cubicBezTo>
                  <a:cubicBezTo>
                    <a:pt x="1169158" y="334370"/>
                    <a:pt x="1173707" y="314025"/>
                    <a:pt x="1173707" y="293427"/>
                  </a:cubicBezTo>
                  <a:cubicBezTo>
                    <a:pt x="1173707" y="286234"/>
                    <a:pt x="1166883" y="272955"/>
                    <a:pt x="1166883" y="272955"/>
                  </a:cubicBezTo>
                  <a:lnTo>
                    <a:pt x="1153236" y="197893"/>
                  </a:lnTo>
                  <a:lnTo>
                    <a:pt x="1112292" y="136478"/>
                  </a:lnTo>
                  <a:lnTo>
                    <a:pt x="1050877" y="95534"/>
                  </a:lnTo>
                  <a:lnTo>
                    <a:pt x="968991" y="75063"/>
                  </a:lnTo>
                  <a:lnTo>
                    <a:pt x="907576" y="47767"/>
                  </a:lnTo>
                  <a:lnTo>
                    <a:pt x="812042" y="34119"/>
                  </a:lnTo>
                  <a:lnTo>
                    <a:pt x="723331" y="27296"/>
                  </a:lnTo>
                  <a:lnTo>
                    <a:pt x="580030" y="6824"/>
                  </a:lnTo>
                  <a:lnTo>
                    <a:pt x="375313" y="0"/>
                  </a:lnTo>
                  <a:lnTo>
                    <a:pt x="307074" y="13648"/>
                  </a:lnTo>
                  <a:lnTo>
                    <a:pt x="238836" y="20472"/>
                  </a:lnTo>
                  <a:cubicBezTo>
                    <a:pt x="139042" y="31560"/>
                    <a:pt x="207868" y="19572"/>
                    <a:pt x="156949" y="34119"/>
                  </a:cubicBezTo>
                  <a:cubicBezTo>
                    <a:pt x="147931" y="36695"/>
                    <a:pt x="129654" y="40943"/>
                    <a:pt x="129654" y="40943"/>
                  </a:cubicBezTo>
                  <a:lnTo>
                    <a:pt x="54591" y="88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03112" y="836712"/>
              <a:ext cx="471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Ky</a:t>
              </a:r>
              <a:endParaRPr lang="el-GR" sz="2400" dirty="0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5315087" y="2284734"/>
              <a:ext cx="690350" cy="1319121"/>
            </a:xfrm>
            <a:custGeom>
              <a:avLst/>
              <a:gdLst>
                <a:gd name="connsiteX0" fmla="*/ 279780 w 750627"/>
                <a:gd name="connsiteY0" fmla="*/ 0 h 1262418"/>
                <a:gd name="connsiteX1" fmla="*/ 177421 w 750627"/>
                <a:gd name="connsiteY1" fmla="*/ 27296 h 1262418"/>
                <a:gd name="connsiteX2" fmla="*/ 129654 w 750627"/>
                <a:gd name="connsiteY2" fmla="*/ 102358 h 1262418"/>
                <a:gd name="connsiteX3" fmla="*/ 75063 w 750627"/>
                <a:gd name="connsiteY3" fmla="*/ 197893 h 1262418"/>
                <a:gd name="connsiteX4" fmla="*/ 0 w 750627"/>
                <a:gd name="connsiteY4" fmla="*/ 388961 h 1262418"/>
                <a:gd name="connsiteX5" fmla="*/ 13648 w 750627"/>
                <a:gd name="connsiteY5" fmla="*/ 655093 h 1262418"/>
                <a:gd name="connsiteX6" fmla="*/ 54592 w 750627"/>
                <a:gd name="connsiteY6" fmla="*/ 784746 h 1262418"/>
                <a:gd name="connsiteX7" fmla="*/ 75063 w 750627"/>
                <a:gd name="connsiteY7" fmla="*/ 968991 h 1262418"/>
                <a:gd name="connsiteX8" fmla="*/ 102359 w 750627"/>
                <a:gd name="connsiteY8" fmla="*/ 1044054 h 1262418"/>
                <a:gd name="connsiteX9" fmla="*/ 184245 w 750627"/>
                <a:gd name="connsiteY9" fmla="*/ 1180532 h 1262418"/>
                <a:gd name="connsiteX10" fmla="*/ 307075 w 750627"/>
                <a:gd name="connsiteY10" fmla="*/ 1228299 h 1262418"/>
                <a:gd name="connsiteX11" fmla="*/ 464024 w 750627"/>
                <a:gd name="connsiteY11" fmla="*/ 1262418 h 1262418"/>
                <a:gd name="connsiteX12" fmla="*/ 586854 w 750627"/>
                <a:gd name="connsiteY12" fmla="*/ 1241946 h 1262418"/>
                <a:gd name="connsiteX13" fmla="*/ 668741 w 750627"/>
                <a:gd name="connsiteY13" fmla="*/ 1125941 h 1262418"/>
                <a:gd name="connsiteX14" fmla="*/ 736980 w 750627"/>
                <a:gd name="connsiteY14" fmla="*/ 1030406 h 1262418"/>
                <a:gd name="connsiteX15" fmla="*/ 750627 w 750627"/>
                <a:gd name="connsiteY15" fmla="*/ 893929 h 1262418"/>
                <a:gd name="connsiteX16" fmla="*/ 750627 w 750627"/>
                <a:gd name="connsiteY16" fmla="*/ 723332 h 1262418"/>
                <a:gd name="connsiteX17" fmla="*/ 661917 w 750627"/>
                <a:gd name="connsiteY17" fmla="*/ 586854 h 1262418"/>
                <a:gd name="connsiteX18" fmla="*/ 641445 w 750627"/>
                <a:gd name="connsiteY18" fmla="*/ 498143 h 1262418"/>
                <a:gd name="connsiteX19" fmla="*/ 607326 w 750627"/>
                <a:gd name="connsiteY19" fmla="*/ 368490 h 1262418"/>
                <a:gd name="connsiteX20" fmla="*/ 491320 w 750627"/>
                <a:gd name="connsiteY20" fmla="*/ 211541 h 1262418"/>
                <a:gd name="connsiteX21" fmla="*/ 436729 w 750627"/>
                <a:gd name="connsiteY21" fmla="*/ 109182 h 1262418"/>
                <a:gd name="connsiteX22" fmla="*/ 388962 w 750627"/>
                <a:gd name="connsiteY22" fmla="*/ 40943 h 1262418"/>
                <a:gd name="connsiteX23" fmla="*/ 279780 w 750627"/>
                <a:gd name="connsiteY23" fmla="*/ 0 h 1262418"/>
                <a:gd name="connsiteX0" fmla="*/ 279780 w 765412"/>
                <a:gd name="connsiteY0" fmla="*/ 0 h 1262418"/>
                <a:gd name="connsiteX1" fmla="*/ 177421 w 765412"/>
                <a:gd name="connsiteY1" fmla="*/ 27296 h 1262418"/>
                <a:gd name="connsiteX2" fmla="*/ 129654 w 765412"/>
                <a:gd name="connsiteY2" fmla="*/ 102358 h 1262418"/>
                <a:gd name="connsiteX3" fmla="*/ 75063 w 765412"/>
                <a:gd name="connsiteY3" fmla="*/ 197893 h 1262418"/>
                <a:gd name="connsiteX4" fmla="*/ 0 w 765412"/>
                <a:gd name="connsiteY4" fmla="*/ 388961 h 1262418"/>
                <a:gd name="connsiteX5" fmla="*/ 13648 w 765412"/>
                <a:gd name="connsiteY5" fmla="*/ 655093 h 1262418"/>
                <a:gd name="connsiteX6" fmla="*/ 54592 w 765412"/>
                <a:gd name="connsiteY6" fmla="*/ 784746 h 1262418"/>
                <a:gd name="connsiteX7" fmla="*/ 75063 w 765412"/>
                <a:gd name="connsiteY7" fmla="*/ 968991 h 1262418"/>
                <a:gd name="connsiteX8" fmla="*/ 102359 w 765412"/>
                <a:gd name="connsiteY8" fmla="*/ 1044054 h 1262418"/>
                <a:gd name="connsiteX9" fmla="*/ 184245 w 765412"/>
                <a:gd name="connsiteY9" fmla="*/ 1180532 h 1262418"/>
                <a:gd name="connsiteX10" fmla="*/ 307075 w 765412"/>
                <a:gd name="connsiteY10" fmla="*/ 1228299 h 1262418"/>
                <a:gd name="connsiteX11" fmla="*/ 464024 w 765412"/>
                <a:gd name="connsiteY11" fmla="*/ 1262418 h 1262418"/>
                <a:gd name="connsiteX12" fmla="*/ 586854 w 765412"/>
                <a:gd name="connsiteY12" fmla="*/ 1241946 h 1262418"/>
                <a:gd name="connsiteX13" fmla="*/ 668741 w 765412"/>
                <a:gd name="connsiteY13" fmla="*/ 1125941 h 1262418"/>
                <a:gd name="connsiteX14" fmla="*/ 736980 w 765412"/>
                <a:gd name="connsiteY14" fmla="*/ 1030406 h 1262418"/>
                <a:gd name="connsiteX15" fmla="*/ 750627 w 765412"/>
                <a:gd name="connsiteY15" fmla="*/ 893929 h 1262418"/>
                <a:gd name="connsiteX16" fmla="*/ 750627 w 765412"/>
                <a:gd name="connsiteY16" fmla="*/ 723332 h 1262418"/>
                <a:gd name="connsiteX17" fmla="*/ 661917 w 765412"/>
                <a:gd name="connsiteY17" fmla="*/ 586854 h 1262418"/>
                <a:gd name="connsiteX18" fmla="*/ 641445 w 765412"/>
                <a:gd name="connsiteY18" fmla="*/ 498143 h 1262418"/>
                <a:gd name="connsiteX19" fmla="*/ 607326 w 765412"/>
                <a:gd name="connsiteY19" fmla="*/ 368490 h 1262418"/>
                <a:gd name="connsiteX20" fmla="*/ 491320 w 765412"/>
                <a:gd name="connsiteY20" fmla="*/ 211541 h 1262418"/>
                <a:gd name="connsiteX21" fmla="*/ 436729 w 765412"/>
                <a:gd name="connsiteY21" fmla="*/ 109182 h 1262418"/>
                <a:gd name="connsiteX22" fmla="*/ 388962 w 765412"/>
                <a:gd name="connsiteY22" fmla="*/ 40943 h 1262418"/>
                <a:gd name="connsiteX23" fmla="*/ 279780 w 765412"/>
                <a:gd name="connsiteY23" fmla="*/ 0 h 1262418"/>
                <a:gd name="connsiteX0" fmla="*/ 279780 w 764581"/>
                <a:gd name="connsiteY0" fmla="*/ 0 h 1262418"/>
                <a:gd name="connsiteX1" fmla="*/ 177421 w 764581"/>
                <a:gd name="connsiteY1" fmla="*/ 27296 h 1262418"/>
                <a:gd name="connsiteX2" fmla="*/ 129654 w 764581"/>
                <a:gd name="connsiteY2" fmla="*/ 102358 h 1262418"/>
                <a:gd name="connsiteX3" fmla="*/ 75063 w 764581"/>
                <a:gd name="connsiteY3" fmla="*/ 197893 h 1262418"/>
                <a:gd name="connsiteX4" fmla="*/ 0 w 764581"/>
                <a:gd name="connsiteY4" fmla="*/ 388961 h 1262418"/>
                <a:gd name="connsiteX5" fmla="*/ 13648 w 764581"/>
                <a:gd name="connsiteY5" fmla="*/ 655093 h 1262418"/>
                <a:gd name="connsiteX6" fmla="*/ 54592 w 764581"/>
                <a:gd name="connsiteY6" fmla="*/ 784746 h 1262418"/>
                <a:gd name="connsiteX7" fmla="*/ 75063 w 764581"/>
                <a:gd name="connsiteY7" fmla="*/ 968991 h 1262418"/>
                <a:gd name="connsiteX8" fmla="*/ 102359 w 764581"/>
                <a:gd name="connsiteY8" fmla="*/ 1044054 h 1262418"/>
                <a:gd name="connsiteX9" fmla="*/ 184245 w 764581"/>
                <a:gd name="connsiteY9" fmla="*/ 1180532 h 1262418"/>
                <a:gd name="connsiteX10" fmla="*/ 307075 w 764581"/>
                <a:gd name="connsiteY10" fmla="*/ 1228299 h 1262418"/>
                <a:gd name="connsiteX11" fmla="*/ 464024 w 764581"/>
                <a:gd name="connsiteY11" fmla="*/ 1262418 h 1262418"/>
                <a:gd name="connsiteX12" fmla="*/ 586854 w 764581"/>
                <a:gd name="connsiteY12" fmla="*/ 1241946 h 1262418"/>
                <a:gd name="connsiteX13" fmla="*/ 668741 w 764581"/>
                <a:gd name="connsiteY13" fmla="*/ 1125941 h 1262418"/>
                <a:gd name="connsiteX14" fmla="*/ 736980 w 764581"/>
                <a:gd name="connsiteY14" fmla="*/ 1030406 h 1262418"/>
                <a:gd name="connsiteX15" fmla="*/ 750627 w 764581"/>
                <a:gd name="connsiteY15" fmla="*/ 893929 h 1262418"/>
                <a:gd name="connsiteX16" fmla="*/ 749796 w 764581"/>
                <a:gd name="connsiteY16" fmla="*/ 781954 h 1262418"/>
                <a:gd name="connsiteX17" fmla="*/ 661917 w 764581"/>
                <a:gd name="connsiteY17" fmla="*/ 586854 h 1262418"/>
                <a:gd name="connsiteX18" fmla="*/ 641445 w 764581"/>
                <a:gd name="connsiteY18" fmla="*/ 498143 h 1262418"/>
                <a:gd name="connsiteX19" fmla="*/ 607326 w 764581"/>
                <a:gd name="connsiteY19" fmla="*/ 368490 h 1262418"/>
                <a:gd name="connsiteX20" fmla="*/ 491320 w 764581"/>
                <a:gd name="connsiteY20" fmla="*/ 211541 h 1262418"/>
                <a:gd name="connsiteX21" fmla="*/ 436729 w 764581"/>
                <a:gd name="connsiteY21" fmla="*/ 109182 h 1262418"/>
                <a:gd name="connsiteX22" fmla="*/ 388962 w 764581"/>
                <a:gd name="connsiteY22" fmla="*/ 40943 h 1262418"/>
                <a:gd name="connsiteX23" fmla="*/ 279780 w 76458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5781 w 752901"/>
                <a:gd name="connsiteY19" fmla="*/ 421914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85299 w 763137"/>
                <a:gd name="connsiteY6" fmla="*/ 971265 h 1266966"/>
                <a:gd name="connsiteX7" fmla="*/ 112595 w 763137"/>
                <a:gd name="connsiteY7" fmla="*/ 1046328 h 1266966"/>
                <a:gd name="connsiteX8" fmla="*/ 194481 w 763137"/>
                <a:gd name="connsiteY8" fmla="*/ 1182806 h 1266966"/>
                <a:gd name="connsiteX9" fmla="*/ 317311 w 763137"/>
                <a:gd name="connsiteY9" fmla="*/ 1230573 h 1266966"/>
                <a:gd name="connsiteX10" fmla="*/ 474260 w 763137"/>
                <a:gd name="connsiteY10" fmla="*/ 1264692 h 1266966"/>
                <a:gd name="connsiteX11" fmla="*/ 597090 w 763137"/>
                <a:gd name="connsiteY11" fmla="*/ 1244220 h 1266966"/>
                <a:gd name="connsiteX12" fmla="*/ 678977 w 763137"/>
                <a:gd name="connsiteY12" fmla="*/ 1128215 h 1266966"/>
                <a:gd name="connsiteX13" fmla="*/ 747216 w 763137"/>
                <a:gd name="connsiteY13" fmla="*/ 1032680 h 1266966"/>
                <a:gd name="connsiteX14" fmla="*/ 760863 w 763137"/>
                <a:gd name="connsiteY14" fmla="*/ 896203 h 1266966"/>
                <a:gd name="connsiteX15" fmla="*/ 760032 w 763137"/>
                <a:gd name="connsiteY15" fmla="*/ 784228 h 1266966"/>
                <a:gd name="connsiteX16" fmla="*/ 672153 w 763137"/>
                <a:gd name="connsiteY16" fmla="*/ 589128 h 1266966"/>
                <a:gd name="connsiteX17" fmla="*/ 651681 w 763137"/>
                <a:gd name="connsiteY17" fmla="*/ 500417 h 1266966"/>
                <a:gd name="connsiteX18" fmla="*/ 616017 w 763137"/>
                <a:gd name="connsiteY18" fmla="*/ 424188 h 1266966"/>
                <a:gd name="connsiteX19" fmla="*/ 501556 w 763137"/>
                <a:gd name="connsiteY19" fmla="*/ 213815 h 1266966"/>
                <a:gd name="connsiteX20" fmla="*/ 446965 w 763137"/>
                <a:gd name="connsiteY20" fmla="*/ 111456 h 1266966"/>
                <a:gd name="connsiteX21" fmla="*/ 399198 w 763137"/>
                <a:gd name="connsiteY21" fmla="*/ 43217 h 1266966"/>
                <a:gd name="connsiteX22" fmla="*/ 290016 w 763137"/>
                <a:gd name="connsiteY22" fmla="*/ 2274 h 1266966"/>
                <a:gd name="connsiteX0" fmla="*/ 290016 w 763137"/>
                <a:gd name="connsiteY0" fmla="*/ 2274 h 1282889"/>
                <a:gd name="connsiteX1" fmla="*/ 187657 w 763137"/>
                <a:gd name="connsiteY1" fmla="*/ 29570 h 1282889"/>
                <a:gd name="connsiteX2" fmla="*/ 139890 w 763137"/>
                <a:gd name="connsiteY2" fmla="*/ 104632 h 1282889"/>
                <a:gd name="connsiteX3" fmla="*/ 85299 w 763137"/>
                <a:gd name="connsiteY3" fmla="*/ 200167 h 1282889"/>
                <a:gd name="connsiteX4" fmla="*/ 10236 w 763137"/>
                <a:gd name="connsiteY4" fmla="*/ 391235 h 1282889"/>
                <a:gd name="connsiteX5" fmla="*/ 23884 w 763137"/>
                <a:gd name="connsiteY5" fmla="*/ 657367 h 1282889"/>
                <a:gd name="connsiteX6" fmla="*/ 85299 w 763137"/>
                <a:gd name="connsiteY6" fmla="*/ 971265 h 1282889"/>
                <a:gd name="connsiteX7" fmla="*/ 112595 w 763137"/>
                <a:gd name="connsiteY7" fmla="*/ 1046328 h 1282889"/>
                <a:gd name="connsiteX8" fmla="*/ 194481 w 763137"/>
                <a:gd name="connsiteY8" fmla="*/ 1182806 h 1282889"/>
                <a:gd name="connsiteX9" fmla="*/ 317311 w 763137"/>
                <a:gd name="connsiteY9" fmla="*/ 1230573 h 1282889"/>
                <a:gd name="connsiteX10" fmla="*/ 474260 w 763137"/>
                <a:gd name="connsiteY10" fmla="*/ 1264692 h 1282889"/>
                <a:gd name="connsiteX11" fmla="*/ 597090 w 763137"/>
                <a:gd name="connsiteY11" fmla="*/ 1244220 h 1282889"/>
                <a:gd name="connsiteX12" fmla="*/ 747216 w 763137"/>
                <a:gd name="connsiteY12" fmla="*/ 1032680 h 1282889"/>
                <a:gd name="connsiteX13" fmla="*/ 760863 w 763137"/>
                <a:gd name="connsiteY13" fmla="*/ 896203 h 1282889"/>
                <a:gd name="connsiteX14" fmla="*/ 760032 w 763137"/>
                <a:gd name="connsiteY14" fmla="*/ 784228 h 1282889"/>
                <a:gd name="connsiteX15" fmla="*/ 672153 w 763137"/>
                <a:gd name="connsiteY15" fmla="*/ 589128 h 1282889"/>
                <a:gd name="connsiteX16" fmla="*/ 651681 w 763137"/>
                <a:gd name="connsiteY16" fmla="*/ 500417 h 1282889"/>
                <a:gd name="connsiteX17" fmla="*/ 616017 w 763137"/>
                <a:gd name="connsiteY17" fmla="*/ 424188 h 1282889"/>
                <a:gd name="connsiteX18" fmla="*/ 501556 w 763137"/>
                <a:gd name="connsiteY18" fmla="*/ 213815 h 1282889"/>
                <a:gd name="connsiteX19" fmla="*/ 446965 w 763137"/>
                <a:gd name="connsiteY19" fmla="*/ 111456 h 1282889"/>
                <a:gd name="connsiteX20" fmla="*/ 399198 w 763137"/>
                <a:gd name="connsiteY20" fmla="*/ 43217 h 1282889"/>
                <a:gd name="connsiteX21" fmla="*/ 290016 w 763137"/>
                <a:gd name="connsiteY21" fmla="*/ 2274 h 1282889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317311 w 763137"/>
                <a:gd name="connsiteY9" fmla="*/ 1230573 h 1297674"/>
                <a:gd name="connsiteX10" fmla="*/ 474260 w 763137"/>
                <a:gd name="connsiteY10" fmla="*/ 1264692 h 1297674"/>
                <a:gd name="connsiteX11" fmla="*/ 747216 w 763137"/>
                <a:gd name="connsiteY11" fmla="*/ 1032680 h 1297674"/>
                <a:gd name="connsiteX12" fmla="*/ 760863 w 763137"/>
                <a:gd name="connsiteY12" fmla="*/ 896203 h 1297674"/>
                <a:gd name="connsiteX13" fmla="*/ 760032 w 763137"/>
                <a:gd name="connsiteY13" fmla="*/ 784228 h 1297674"/>
                <a:gd name="connsiteX14" fmla="*/ 672153 w 763137"/>
                <a:gd name="connsiteY14" fmla="*/ 589128 h 1297674"/>
                <a:gd name="connsiteX15" fmla="*/ 651681 w 763137"/>
                <a:gd name="connsiteY15" fmla="*/ 500417 h 1297674"/>
                <a:gd name="connsiteX16" fmla="*/ 616017 w 763137"/>
                <a:gd name="connsiteY16" fmla="*/ 424188 h 1297674"/>
                <a:gd name="connsiteX17" fmla="*/ 501556 w 763137"/>
                <a:gd name="connsiteY17" fmla="*/ 213815 h 1297674"/>
                <a:gd name="connsiteX18" fmla="*/ 446965 w 763137"/>
                <a:gd name="connsiteY18" fmla="*/ 111456 h 1297674"/>
                <a:gd name="connsiteX19" fmla="*/ 399198 w 763137"/>
                <a:gd name="connsiteY19" fmla="*/ 43217 h 1297674"/>
                <a:gd name="connsiteX20" fmla="*/ 290016 w 763137"/>
                <a:gd name="connsiteY20" fmla="*/ 2274 h 1297674"/>
                <a:gd name="connsiteX0" fmla="*/ 290016 w 763137"/>
                <a:gd name="connsiteY0" fmla="*/ 2274 h 1289713"/>
                <a:gd name="connsiteX1" fmla="*/ 187657 w 763137"/>
                <a:gd name="connsiteY1" fmla="*/ 29570 h 1289713"/>
                <a:gd name="connsiteX2" fmla="*/ 139890 w 763137"/>
                <a:gd name="connsiteY2" fmla="*/ 104632 h 1289713"/>
                <a:gd name="connsiteX3" fmla="*/ 85299 w 763137"/>
                <a:gd name="connsiteY3" fmla="*/ 200167 h 1289713"/>
                <a:gd name="connsiteX4" fmla="*/ 10236 w 763137"/>
                <a:gd name="connsiteY4" fmla="*/ 391235 h 1289713"/>
                <a:gd name="connsiteX5" fmla="*/ 23884 w 763137"/>
                <a:gd name="connsiteY5" fmla="*/ 657367 h 1289713"/>
                <a:gd name="connsiteX6" fmla="*/ 85299 w 763137"/>
                <a:gd name="connsiteY6" fmla="*/ 971265 h 1289713"/>
                <a:gd name="connsiteX7" fmla="*/ 112595 w 763137"/>
                <a:gd name="connsiteY7" fmla="*/ 1046328 h 1289713"/>
                <a:gd name="connsiteX8" fmla="*/ 194481 w 763137"/>
                <a:gd name="connsiteY8" fmla="*/ 1182806 h 1289713"/>
                <a:gd name="connsiteX9" fmla="*/ 474260 w 763137"/>
                <a:gd name="connsiteY9" fmla="*/ 1264692 h 1289713"/>
                <a:gd name="connsiteX10" fmla="*/ 747216 w 763137"/>
                <a:gd name="connsiteY10" fmla="*/ 1032680 h 1289713"/>
                <a:gd name="connsiteX11" fmla="*/ 760863 w 763137"/>
                <a:gd name="connsiteY11" fmla="*/ 896203 h 1289713"/>
                <a:gd name="connsiteX12" fmla="*/ 760032 w 763137"/>
                <a:gd name="connsiteY12" fmla="*/ 784228 h 1289713"/>
                <a:gd name="connsiteX13" fmla="*/ 672153 w 763137"/>
                <a:gd name="connsiteY13" fmla="*/ 589128 h 1289713"/>
                <a:gd name="connsiteX14" fmla="*/ 651681 w 763137"/>
                <a:gd name="connsiteY14" fmla="*/ 500417 h 1289713"/>
                <a:gd name="connsiteX15" fmla="*/ 616017 w 763137"/>
                <a:gd name="connsiteY15" fmla="*/ 424188 h 1289713"/>
                <a:gd name="connsiteX16" fmla="*/ 501556 w 763137"/>
                <a:gd name="connsiteY16" fmla="*/ 213815 h 1289713"/>
                <a:gd name="connsiteX17" fmla="*/ 446965 w 763137"/>
                <a:gd name="connsiteY17" fmla="*/ 111456 h 1289713"/>
                <a:gd name="connsiteX18" fmla="*/ 399198 w 763137"/>
                <a:gd name="connsiteY18" fmla="*/ 43217 h 1289713"/>
                <a:gd name="connsiteX19" fmla="*/ 290016 w 763137"/>
                <a:gd name="connsiteY19" fmla="*/ 2274 h 1289713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474260 w 763137"/>
                <a:gd name="connsiteY9" fmla="*/ 1264692 h 1297674"/>
                <a:gd name="connsiteX10" fmla="*/ 747216 w 763137"/>
                <a:gd name="connsiteY10" fmla="*/ 1032680 h 1297674"/>
                <a:gd name="connsiteX11" fmla="*/ 760863 w 763137"/>
                <a:gd name="connsiteY11" fmla="*/ 896203 h 1297674"/>
                <a:gd name="connsiteX12" fmla="*/ 760032 w 763137"/>
                <a:gd name="connsiteY12" fmla="*/ 784228 h 1297674"/>
                <a:gd name="connsiteX13" fmla="*/ 672153 w 763137"/>
                <a:gd name="connsiteY13" fmla="*/ 589128 h 1297674"/>
                <a:gd name="connsiteX14" fmla="*/ 651681 w 763137"/>
                <a:gd name="connsiteY14" fmla="*/ 500417 h 1297674"/>
                <a:gd name="connsiteX15" fmla="*/ 616017 w 763137"/>
                <a:gd name="connsiteY15" fmla="*/ 424188 h 1297674"/>
                <a:gd name="connsiteX16" fmla="*/ 501556 w 763137"/>
                <a:gd name="connsiteY16" fmla="*/ 213815 h 1297674"/>
                <a:gd name="connsiteX17" fmla="*/ 446965 w 763137"/>
                <a:gd name="connsiteY17" fmla="*/ 111456 h 1297674"/>
                <a:gd name="connsiteX18" fmla="*/ 399198 w 763137"/>
                <a:gd name="connsiteY18" fmla="*/ 43217 h 1297674"/>
                <a:gd name="connsiteX19" fmla="*/ 290016 w 763137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760032 w 794983"/>
                <a:gd name="connsiteY12" fmla="*/ 784228 h 1297674"/>
                <a:gd name="connsiteX13" fmla="*/ 672153 w 794983"/>
                <a:gd name="connsiteY13" fmla="*/ 589128 h 1297674"/>
                <a:gd name="connsiteX14" fmla="*/ 651681 w 794983"/>
                <a:gd name="connsiteY14" fmla="*/ 500417 h 1297674"/>
                <a:gd name="connsiteX15" fmla="*/ 616017 w 794983"/>
                <a:gd name="connsiteY15" fmla="*/ 424188 h 1297674"/>
                <a:gd name="connsiteX16" fmla="*/ 501556 w 794983"/>
                <a:gd name="connsiteY16" fmla="*/ 213815 h 1297674"/>
                <a:gd name="connsiteX17" fmla="*/ 446965 w 794983"/>
                <a:gd name="connsiteY17" fmla="*/ 111456 h 1297674"/>
                <a:gd name="connsiteX18" fmla="*/ 399198 w 794983"/>
                <a:gd name="connsiteY18" fmla="*/ 43217 h 1297674"/>
                <a:gd name="connsiteX19" fmla="*/ 290016 w 794983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672153 w 794983"/>
                <a:gd name="connsiteY12" fmla="*/ 589128 h 1297674"/>
                <a:gd name="connsiteX13" fmla="*/ 651681 w 794983"/>
                <a:gd name="connsiteY13" fmla="*/ 500417 h 1297674"/>
                <a:gd name="connsiteX14" fmla="*/ 616017 w 794983"/>
                <a:gd name="connsiteY14" fmla="*/ 424188 h 1297674"/>
                <a:gd name="connsiteX15" fmla="*/ 501556 w 794983"/>
                <a:gd name="connsiteY15" fmla="*/ 213815 h 1297674"/>
                <a:gd name="connsiteX16" fmla="*/ 446965 w 794983"/>
                <a:gd name="connsiteY16" fmla="*/ 111456 h 1297674"/>
                <a:gd name="connsiteX17" fmla="*/ 399198 w 794983"/>
                <a:gd name="connsiteY17" fmla="*/ 43217 h 1297674"/>
                <a:gd name="connsiteX18" fmla="*/ 290016 w 794983"/>
                <a:gd name="connsiteY18" fmla="*/ 2274 h 1297674"/>
                <a:gd name="connsiteX0" fmla="*/ 290016 w 760863"/>
                <a:gd name="connsiteY0" fmla="*/ 2274 h 1312459"/>
                <a:gd name="connsiteX1" fmla="*/ 187657 w 760863"/>
                <a:gd name="connsiteY1" fmla="*/ 29570 h 1312459"/>
                <a:gd name="connsiteX2" fmla="*/ 139890 w 760863"/>
                <a:gd name="connsiteY2" fmla="*/ 104632 h 1312459"/>
                <a:gd name="connsiteX3" fmla="*/ 85299 w 760863"/>
                <a:gd name="connsiteY3" fmla="*/ 200167 h 1312459"/>
                <a:gd name="connsiteX4" fmla="*/ 10236 w 760863"/>
                <a:gd name="connsiteY4" fmla="*/ 391235 h 1312459"/>
                <a:gd name="connsiteX5" fmla="*/ 23884 w 760863"/>
                <a:gd name="connsiteY5" fmla="*/ 657367 h 1312459"/>
                <a:gd name="connsiteX6" fmla="*/ 85299 w 760863"/>
                <a:gd name="connsiteY6" fmla="*/ 971265 h 1312459"/>
                <a:gd name="connsiteX7" fmla="*/ 112595 w 760863"/>
                <a:gd name="connsiteY7" fmla="*/ 1046328 h 1312459"/>
                <a:gd name="connsiteX8" fmla="*/ 194481 w 760863"/>
                <a:gd name="connsiteY8" fmla="*/ 1182806 h 1312459"/>
                <a:gd name="connsiteX9" fmla="*/ 474260 w 760863"/>
                <a:gd name="connsiteY9" fmla="*/ 1264692 h 1312459"/>
                <a:gd name="connsiteX10" fmla="*/ 760863 w 760863"/>
                <a:gd name="connsiteY10" fmla="*/ 896203 h 1312459"/>
                <a:gd name="connsiteX11" fmla="*/ 672153 w 760863"/>
                <a:gd name="connsiteY11" fmla="*/ 589128 h 1312459"/>
                <a:gd name="connsiteX12" fmla="*/ 651681 w 760863"/>
                <a:gd name="connsiteY12" fmla="*/ 500417 h 1312459"/>
                <a:gd name="connsiteX13" fmla="*/ 616017 w 760863"/>
                <a:gd name="connsiteY13" fmla="*/ 424188 h 1312459"/>
                <a:gd name="connsiteX14" fmla="*/ 501556 w 760863"/>
                <a:gd name="connsiteY14" fmla="*/ 213815 h 1312459"/>
                <a:gd name="connsiteX15" fmla="*/ 446965 w 760863"/>
                <a:gd name="connsiteY15" fmla="*/ 111456 h 1312459"/>
                <a:gd name="connsiteX16" fmla="*/ 399198 w 760863"/>
                <a:gd name="connsiteY16" fmla="*/ 43217 h 1312459"/>
                <a:gd name="connsiteX17" fmla="*/ 290016 w 760863"/>
                <a:gd name="connsiteY17" fmla="*/ 2274 h 1312459"/>
                <a:gd name="connsiteX0" fmla="*/ 290016 w 760033"/>
                <a:gd name="connsiteY0" fmla="*/ 2274 h 1319120"/>
                <a:gd name="connsiteX1" fmla="*/ 187657 w 760033"/>
                <a:gd name="connsiteY1" fmla="*/ 29570 h 1319120"/>
                <a:gd name="connsiteX2" fmla="*/ 139890 w 760033"/>
                <a:gd name="connsiteY2" fmla="*/ 104632 h 1319120"/>
                <a:gd name="connsiteX3" fmla="*/ 85299 w 760033"/>
                <a:gd name="connsiteY3" fmla="*/ 200167 h 1319120"/>
                <a:gd name="connsiteX4" fmla="*/ 10236 w 760033"/>
                <a:gd name="connsiteY4" fmla="*/ 391235 h 1319120"/>
                <a:gd name="connsiteX5" fmla="*/ 23884 w 760033"/>
                <a:gd name="connsiteY5" fmla="*/ 657367 h 1319120"/>
                <a:gd name="connsiteX6" fmla="*/ 85299 w 760033"/>
                <a:gd name="connsiteY6" fmla="*/ 971265 h 1319120"/>
                <a:gd name="connsiteX7" fmla="*/ 112595 w 760033"/>
                <a:gd name="connsiteY7" fmla="*/ 1046328 h 1319120"/>
                <a:gd name="connsiteX8" fmla="*/ 194481 w 760033"/>
                <a:gd name="connsiteY8" fmla="*/ 1182806 h 1319120"/>
                <a:gd name="connsiteX9" fmla="*/ 474260 w 760033"/>
                <a:gd name="connsiteY9" fmla="*/ 1264692 h 1319120"/>
                <a:gd name="connsiteX10" fmla="*/ 760033 w 760033"/>
                <a:gd name="connsiteY10" fmla="*/ 856235 h 1319120"/>
                <a:gd name="connsiteX11" fmla="*/ 672153 w 760033"/>
                <a:gd name="connsiteY11" fmla="*/ 589128 h 1319120"/>
                <a:gd name="connsiteX12" fmla="*/ 651681 w 760033"/>
                <a:gd name="connsiteY12" fmla="*/ 500417 h 1319120"/>
                <a:gd name="connsiteX13" fmla="*/ 616017 w 760033"/>
                <a:gd name="connsiteY13" fmla="*/ 424188 h 1319120"/>
                <a:gd name="connsiteX14" fmla="*/ 501556 w 760033"/>
                <a:gd name="connsiteY14" fmla="*/ 213815 h 1319120"/>
                <a:gd name="connsiteX15" fmla="*/ 446965 w 760033"/>
                <a:gd name="connsiteY15" fmla="*/ 111456 h 1319120"/>
                <a:gd name="connsiteX16" fmla="*/ 399198 w 760033"/>
                <a:gd name="connsiteY16" fmla="*/ 43217 h 1319120"/>
                <a:gd name="connsiteX17" fmla="*/ 290016 w 760033"/>
                <a:gd name="connsiteY17" fmla="*/ 2274 h 1319120"/>
                <a:gd name="connsiteX0" fmla="*/ 290016 w 772543"/>
                <a:gd name="connsiteY0" fmla="*/ 2274 h 1319120"/>
                <a:gd name="connsiteX1" fmla="*/ 187657 w 772543"/>
                <a:gd name="connsiteY1" fmla="*/ 29570 h 1319120"/>
                <a:gd name="connsiteX2" fmla="*/ 139890 w 772543"/>
                <a:gd name="connsiteY2" fmla="*/ 104632 h 1319120"/>
                <a:gd name="connsiteX3" fmla="*/ 85299 w 772543"/>
                <a:gd name="connsiteY3" fmla="*/ 200167 h 1319120"/>
                <a:gd name="connsiteX4" fmla="*/ 10236 w 772543"/>
                <a:gd name="connsiteY4" fmla="*/ 391235 h 1319120"/>
                <a:gd name="connsiteX5" fmla="*/ 23884 w 772543"/>
                <a:gd name="connsiteY5" fmla="*/ 657367 h 1319120"/>
                <a:gd name="connsiteX6" fmla="*/ 85299 w 772543"/>
                <a:gd name="connsiteY6" fmla="*/ 971265 h 1319120"/>
                <a:gd name="connsiteX7" fmla="*/ 112595 w 772543"/>
                <a:gd name="connsiteY7" fmla="*/ 1046328 h 1319120"/>
                <a:gd name="connsiteX8" fmla="*/ 194481 w 772543"/>
                <a:gd name="connsiteY8" fmla="*/ 1182806 h 1319120"/>
                <a:gd name="connsiteX9" fmla="*/ 474260 w 772543"/>
                <a:gd name="connsiteY9" fmla="*/ 1264692 h 1319120"/>
                <a:gd name="connsiteX10" fmla="*/ 760033 w 772543"/>
                <a:gd name="connsiteY10" fmla="*/ 856235 h 1319120"/>
                <a:gd name="connsiteX11" fmla="*/ 672153 w 772543"/>
                <a:gd name="connsiteY11" fmla="*/ 589128 h 1319120"/>
                <a:gd name="connsiteX12" fmla="*/ 651681 w 772543"/>
                <a:gd name="connsiteY12" fmla="*/ 500417 h 1319120"/>
                <a:gd name="connsiteX13" fmla="*/ 616017 w 772543"/>
                <a:gd name="connsiteY13" fmla="*/ 424188 h 1319120"/>
                <a:gd name="connsiteX14" fmla="*/ 501556 w 772543"/>
                <a:gd name="connsiteY14" fmla="*/ 213815 h 1319120"/>
                <a:gd name="connsiteX15" fmla="*/ 446965 w 772543"/>
                <a:gd name="connsiteY15" fmla="*/ 111456 h 1319120"/>
                <a:gd name="connsiteX16" fmla="*/ 399198 w 772543"/>
                <a:gd name="connsiteY16" fmla="*/ 43217 h 1319120"/>
                <a:gd name="connsiteX17" fmla="*/ 290016 w 772543"/>
                <a:gd name="connsiteY17" fmla="*/ 2274 h 1319120"/>
                <a:gd name="connsiteX0" fmla="*/ 290016 w 772543"/>
                <a:gd name="connsiteY0" fmla="*/ 2274 h 1319121"/>
                <a:gd name="connsiteX1" fmla="*/ 187657 w 772543"/>
                <a:gd name="connsiteY1" fmla="*/ 29570 h 1319121"/>
                <a:gd name="connsiteX2" fmla="*/ 139890 w 772543"/>
                <a:gd name="connsiteY2" fmla="*/ 104632 h 1319121"/>
                <a:gd name="connsiteX3" fmla="*/ 85299 w 772543"/>
                <a:gd name="connsiteY3" fmla="*/ 200167 h 1319121"/>
                <a:gd name="connsiteX4" fmla="*/ 10236 w 772543"/>
                <a:gd name="connsiteY4" fmla="*/ 391235 h 1319121"/>
                <a:gd name="connsiteX5" fmla="*/ 23884 w 772543"/>
                <a:gd name="connsiteY5" fmla="*/ 657367 h 1319121"/>
                <a:gd name="connsiteX6" fmla="*/ 85299 w 772543"/>
                <a:gd name="connsiteY6" fmla="*/ 971265 h 1319121"/>
                <a:gd name="connsiteX7" fmla="*/ 112595 w 772543"/>
                <a:gd name="connsiteY7" fmla="*/ 1046328 h 1319121"/>
                <a:gd name="connsiteX8" fmla="*/ 194481 w 772543"/>
                <a:gd name="connsiteY8" fmla="*/ 1182806 h 1319121"/>
                <a:gd name="connsiteX9" fmla="*/ 474260 w 772543"/>
                <a:gd name="connsiteY9" fmla="*/ 1264692 h 1319121"/>
                <a:gd name="connsiteX10" fmla="*/ 760033 w 772543"/>
                <a:gd name="connsiteY10" fmla="*/ 856234 h 1319121"/>
                <a:gd name="connsiteX11" fmla="*/ 672153 w 772543"/>
                <a:gd name="connsiteY11" fmla="*/ 589128 h 1319121"/>
                <a:gd name="connsiteX12" fmla="*/ 651681 w 772543"/>
                <a:gd name="connsiteY12" fmla="*/ 500417 h 1319121"/>
                <a:gd name="connsiteX13" fmla="*/ 616017 w 772543"/>
                <a:gd name="connsiteY13" fmla="*/ 424188 h 1319121"/>
                <a:gd name="connsiteX14" fmla="*/ 501556 w 772543"/>
                <a:gd name="connsiteY14" fmla="*/ 213815 h 1319121"/>
                <a:gd name="connsiteX15" fmla="*/ 446965 w 772543"/>
                <a:gd name="connsiteY15" fmla="*/ 111456 h 1319121"/>
                <a:gd name="connsiteX16" fmla="*/ 399198 w 772543"/>
                <a:gd name="connsiteY16" fmla="*/ 43217 h 1319121"/>
                <a:gd name="connsiteX17" fmla="*/ 290016 w 772543"/>
                <a:gd name="connsiteY17" fmla="*/ 2274 h 1319121"/>
                <a:gd name="connsiteX0" fmla="*/ 290016 w 760966"/>
                <a:gd name="connsiteY0" fmla="*/ 2274 h 1319121"/>
                <a:gd name="connsiteX1" fmla="*/ 187657 w 760966"/>
                <a:gd name="connsiteY1" fmla="*/ 29570 h 1319121"/>
                <a:gd name="connsiteX2" fmla="*/ 139890 w 760966"/>
                <a:gd name="connsiteY2" fmla="*/ 104632 h 1319121"/>
                <a:gd name="connsiteX3" fmla="*/ 85299 w 760966"/>
                <a:gd name="connsiteY3" fmla="*/ 200167 h 1319121"/>
                <a:gd name="connsiteX4" fmla="*/ 10236 w 760966"/>
                <a:gd name="connsiteY4" fmla="*/ 391235 h 1319121"/>
                <a:gd name="connsiteX5" fmla="*/ 23884 w 760966"/>
                <a:gd name="connsiteY5" fmla="*/ 657367 h 1319121"/>
                <a:gd name="connsiteX6" fmla="*/ 85299 w 760966"/>
                <a:gd name="connsiteY6" fmla="*/ 971265 h 1319121"/>
                <a:gd name="connsiteX7" fmla="*/ 112595 w 760966"/>
                <a:gd name="connsiteY7" fmla="*/ 1046328 h 1319121"/>
                <a:gd name="connsiteX8" fmla="*/ 194481 w 760966"/>
                <a:gd name="connsiteY8" fmla="*/ 1182806 h 1319121"/>
                <a:gd name="connsiteX9" fmla="*/ 474260 w 760966"/>
                <a:gd name="connsiteY9" fmla="*/ 1264692 h 1319121"/>
                <a:gd name="connsiteX10" fmla="*/ 760033 w 760966"/>
                <a:gd name="connsiteY10" fmla="*/ 856234 h 1319121"/>
                <a:gd name="connsiteX11" fmla="*/ 672153 w 760966"/>
                <a:gd name="connsiteY11" fmla="*/ 589128 h 1319121"/>
                <a:gd name="connsiteX12" fmla="*/ 651681 w 760966"/>
                <a:gd name="connsiteY12" fmla="*/ 500417 h 1319121"/>
                <a:gd name="connsiteX13" fmla="*/ 616017 w 760966"/>
                <a:gd name="connsiteY13" fmla="*/ 424188 h 1319121"/>
                <a:gd name="connsiteX14" fmla="*/ 501556 w 760966"/>
                <a:gd name="connsiteY14" fmla="*/ 213815 h 1319121"/>
                <a:gd name="connsiteX15" fmla="*/ 446965 w 760966"/>
                <a:gd name="connsiteY15" fmla="*/ 111456 h 1319121"/>
                <a:gd name="connsiteX16" fmla="*/ 399198 w 760966"/>
                <a:gd name="connsiteY16" fmla="*/ 43217 h 1319121"/>
                <a:gd name="connsiteX17" fmla="*/ 290016 w 760966"/>
                <a:gd name="connsiteY17" fmla="*/ 2274 h 1319121"/>
                <a:gd name="connsiteX0" fmla="*/ 290016 w 690350"/>
                <a:gd name="connsiteY0" fmla="*/ 2274 h 1319121"/>
                <a:gd name="connsiteX1" fmla="*/ 187657 w 690350"/>
                <a:gd name="connsiteY1" fmla="*/ 29570 h 1319121"/>
                <a:gd name="connsiteX2" fmla="*/ 139890 w 690350"/>
                <a:gd name="connsiteY2" fmla="*/ 104632 h 1319121"/>
                <a:gd name="connsiteX3" fmla="*/ 85299 w 690350"/>
                <a:gd name="connsiteY3" fmla="*/ 200167 h 1319121"/>
                <a:gd name="connsiteX4" fmla="*/ 10236 w 690350"/>
                <a:gd name="connsiteY4" fmla="*/ 391235 h 1319121"/>
                <a:gd name="connsiteX5" fmla="*/ 23884 w 690350"/>
                <a:gd name="connsiteY5" fmla="*/ 657367 h 1319121"/>
                <a:gd name="connsiteX6" fmla="*/ 85299 w 690350"/>
                <a:gd name="connsiteY6" fmla="*/ 971265 h 1319121"/>
                <a:gd name="connsiteX7" fmla="*/ 112595 w 690350"/>
                <a:gd name="connsiteY7" fmla="*/ 1046328 h 1319121"/>
                <a:gd name="connsiteX8" fmla="*/ 194481 w 690350"/>
                <a:gd name="connsiteY8" fmla="*/ 1182806 h 1319121"/>
                <a:gd name="connsiteX9" fmla="*/ 474260 w 690350"/>
                <a:gd name="connsiteY9" fmla="*/ 1264692 h 1319121"/>
                <a:gd name="connsiteX10" fmla="*/ 688025 w 690350"/>
                <a:gd name="connsiteY10" fmla="*/ 856234 h 1319121"/>
                <a:gd name="connsiteX11" fmla="*/ 672153 w 690350"/>
                <a:gd name="connsiteY11" fmla="*/ 589128 h 1319121"/>
                <a:gd name="connsiteX12" fmla="*/ 651681 w 690350"/>
                <a:gd name="connsiteY12" fmla="*/ 500417 h 1319121"/>
                <a:gd name="connsiteX13" fmla="*/ 616017 w 690350"/>
                <a:gd name="connsiteY13" fmla="*/ 424188 h 1319121"/>
                <a:gd name="connsiteX14" fmla="*/ 501556 w 690350"/>
                <a:gd name="connsiteY14" fmla="*/ 213815 h 1319121"/>
                <a:gd name="connsiteX15" fmla="*/ 446965 w 690350"/>
                <a:gd name="connsiteY15" fmla="*/ 111456 h 1319121"/>
                <a:gd name="connsiteX16" fmla="*/ 399198 w 690350"/>
                <a:gd name="connsiteY16" fmla="*/ 43217 h 1319121"/>
                <a:gd name="connsiteX17" fmla="*/ 290016 w 690350"/>
                <a:gd name="connsiteY17" fmla="*/ 2274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50" h="1319121">
                  <a:moveTo>
                    <a:pt x="290016" y="2274"/>
                  </a:moveTo>
                  <a:cubicBezTo>
                    <a:pt x="254759" y="0"/>
                    <a:pt x="212678" y="12510"/>
                    <a:pt x="187657" y="29570"/>
                  </a:cubicBezTo>
                  <a:cubicBezTo>
                    <a:pt x="162636" y="46630"/>
                    <a:pt x="156950" y="76199"/>
                    <a:pt x="139890" y="104632"/>
                  </a:cubicBezTo>
                  <a:lnTo>
                    <a:pt x="85299" y="200167"/>
                  </a:lnTo>
                  <a:cubicBezTo>
                    <a:pt x="63690" y="247934"/>
                    <a:pt x="20472" y="315035"/>
                    <a:pt x="10236" y="391235"/>
                  </a:cubicBezTo>
                  <a:cubicBezTo>
                    <a:pt x="0" y="467435"/>
                    <a:pt x="14785" y="591403"/>
                    <a:pt x="23884" y="657367"/>
                  </a:cubicBezTo>
                  <a:lnTo>
                    <a:pt x="85299" y="971265"/>
                  </a:lnTo>
                  <a:lnTo>
                    <a:pt x="112595" y="1046328"/>
                  </a:lnTo>
                  <a:cubicBezTo>
                    <a:pt x="130792" y="1081585"/>
                    <a:pt x="134204" y="1146412"/>
                    <a:pt x="194481" y="1182806"/>
                  </a:cubicBezTo>
                  <a:cubicBezTo>
                    <a:pt x="254758" y="1219200"/>
                    <a:pt x="392003" y="1319121"/>
                    <a:pt x="474260" y="1264692"/>
                  </a:cubicBezTo>
                  <a:cubicBezTo>
                    <a:pt x="556517" y="1210263"/>
                    <a:pt x="688958" y="968631"/>
                    <a:pt x="688025" y="856234"/>
                  </a:cubicBezTo>
                  <a:cubicBezTo>
                    <a:pt x="675515" y="782309"/>
                    <a:pt x="690350" y="655092"/>
                    <a:pt x="672153" y="589128"/>
                  </a:cubicBezTo>
                  <a:lnTo>
                    <a:pt x="651681" y="500417"/>
                  </a:lnTo>
                  <a:cubicBezTo>
                    <a:pt x="642583" y="464023"/>
                    <a:pt x="641038" y="471955"/>
                    <a:pt x="616017" y="424188"/>
                  </a:cubicBezTo>
                  <a:cubicBezTo>
                    <a:pt x="590996" y="376421"/>
                    <a:pt x="529989" y="257033"/>
                    <a:pt x="501556" y="213815"/>
                  </a:cubicBezTo>
                  <a:lnTo>
                    <a:pt x="446965" y="111456"/>
                  </a:lnTo>
                  <a:cubicBezTo>
                    <a:pt x="429905" y="83023"/>
                    <a:pt x="425356" y="61414"/>
                    <a:pt x="399198" y="43217"/>
                  </a:cubicBezTo>
                  <a:cubicBezTo>
                    <a:pt x="373040" y="25020"/>
                    <a:pt x="325273" y="4548"/>
                    <a:pt x="290016" y="227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H="1">
              <a:off x="3554840" y="1063569"/>
              <a:ext cx="2350420" cy="387759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5898407" y="1047065"/>
              <a:ext cx="2264945" cy="38220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5267972" y="2108152"/>
              <a:ext cx="216024" cy="471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011224" y="3212976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78" name="Freeform 77"/>
            <p:cNvSpPr/>
            <p:nvPr/>
          </p:nvSpPr>
          <p:spPr bwMode="auto">
            <a:xfrm>
              <a:off x="5508104" y="2629272"/>
              <a:ext cx="1503119" cy="29567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409" h="29567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1832750" y="7640"/>
                  </a:lnTo>
                  <a:lnTo>
                    <a:pt x="2014409" y="295672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flipH="1">
              <a:off x="5368856" y="1055936"/>
              <a:ext cx="542504" cy="106928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>
              <a:off x="5475183" y="1052736"/>
              <a:ext cx="421252" cy="104118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5666109" y="1065461"/>
              <a:ext cx="240489" cy="158657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5904216" y="1055936"/>
              <a:ext cx="170904" cy="158097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5911360" y="1058317"/>
              <a:ext cx="523800" cy="15785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355976" y="4149080"/>
              <a:ext cx="207369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Connector 84"/>
            <p:cNvCxnSpPr>
              <a:stCxn id="78" idx="1"/>
            </p:cNvCxnSpPr>
            <p:nvPr/>
          </p:nvCxnSpPr>
          <p:spPr bwMode="auto">
            <a:xfrm flipH="1">
              <a:off x="5058271" y="2773288"/>
              <a:ext cx="458788" cy="108385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H="1">
              <a:off x="5545970" y="2911031"/>
              <a:ext cx="252277" cy="95800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endCxn id="103" idx="1"/>
            </p:cNvCxnSpPr>
            <p:nvPr/>
          </p:nvCxnSpPr>
          <p:spPr bwMode="auto">
            <a:xfrm flipH="1">
              <a:off x="5715380" y="2926888"/>
              <a:ext cx="236148" cy="107053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5940152" y="2924944"/>
              <a:ext cx="119857" cy="142568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6320065" y="2925593"/>
              <a:ext cx="226733" cy="147681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568181" y="2916363"/>
              <a:ext cx="401698" cy="145192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6814153" y="2921692"/>
              <a:ext cx="496920" cy="143295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6795201" y="1340768"/>
              <a:ext cx="9268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Ms</a:t>
              </a:r>
            </a:p>
            <a:p>
              <a:r>
                <a:rPr lang="en-US" sz="2400" dirty="0" smtClean="0"/>
                <a:t>+ </a:t>
              </a:r>
              <a:r>
                <a:rPr lang="en-US" sz="2400" dirty="0" err="1" smtClean="0"/>
                <a:t>Qtz</a:t>
              </a:r>
              <a:endParaRPr lang="el-GR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427048" y="836712"/>
              <a:ext cx="38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l-GR" sz="28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0904" y="2924944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</a:t>
              </a:r>
              <a:endParaRPr lang="el-GR" sz="28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27248" y="2924944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</a:t>
              </a:r>
              <a:endParaRPr lang="el-GR" sz="2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47128" y="4509120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 </a:t>
              </a:r>
              <a:r>
                <a:rPr lang="en-US" sz="2400" dirty="0" err="1" smtClean="0"/>
                <a:t>Kfs</a:t>
              </a:r>
              <a:endParaRPr lang="el-GR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30382" y="4725144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granitoids</a:t>
              </a:r>
              <a:endParaRPr lang="el-GR" sz="16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864171" y="2596842"/>
              <a:ext cx="570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Chl</a:t>
              </a:r>
              <a:endParaRPr lang="el-GR" sz="2000" dirty="0"/>
            </a:p>
          </p:txBody>
        </p:sp>
        <p:sp>
          <p:nvSpPr>
            <p:cNvPr id="103" name="Freeform 102"/>
            <p:cNvSpPr/>
            <p:nvPr/>
          </p:nvSpPr>
          <p:spPr bwMode="auto">
            <a:xfrm flipH="1">
              <a:off x="4037758" y="3853408"/>
              <a:ext cx="1686369" cy="28803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313625"/>
                <a:gd name="connsiteY0" fmla="*/ 288032 h 304138"/>
                <a:gd name="connsiteX1" fmla="*/ 12001 w 2313625"/>
                <a:gd name="connsiteY1" fmla="*/ 144016 h 304138"/>
                <a:gd name="connsiteX2" fmla="*/ 228025 w 2313625"/>
                <a:gd name="connsiteY2" fmla="*/ 0 h 304138"/>
                <a:gd name="connsiteX3" fmla="*/ 1832750 w 2313625"/>
                <a:gd name="connsiteY3" fmla="*/ 7640 h 304138"/>
                <a:gd name="connsiteX4" fmla="*/ 2313625 w 2313625"/>
                <a:gd name="connsiteY4" fmla="*/ 304138 h 304138"/>
                <a:gd name="connsiteX5" fmla="*/ 156017 w 2313625"/>
                <a:gd name="connsiteY5" fmla="*/ 288032 h 304138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32750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91969 w 2313625"/>
                <a:gd name="connsiteY3" fmla="*/ 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074627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3625" h="28803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2074627" y="7640"/>
                  </a:lnTo>
                  <a:lnTo>
                    <a:pt x="2313625" y="286348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40587" y="3813338"/>
              <a:ext cx="408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Bt</a:t>
              </a:r>
              <a:endParaRPr lang="el-GR" sz="2000" dirty="0"/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4644008" y="4149080"/>
              <a:ext cx="212236" cy="6632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5008816" y="4142564"/>
              <a:ext cx="0" cy="50293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flipH="1">
              <a:off x="5058271" y="2091771"/>
              <a:ext cx="317133" cy="177065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>
              <a:off x="4860032" y="2723542"/>
              <a:ext cx="172827" cy="113750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H="1">
              <a:off x="4974336" y="2125216"/>
              <a:ext cx="328007" cy="58369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>
              <a:endCxn id="78" idx="1"/>
            </p:cNvCxnSpPr>
            <p:nvPr/>
          </p:nvCxnSpPr>
          <p:spPr bwMode="auto">
            <a:xfrm>
              <a:off x="5383987" y="2101750"/>
              <a:ext cx="133072" cy="67153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flipH="1">
              <a:off x="5058271" y="2708920"/>
              <a:ext cx="17785" cy="113765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5426874" y="2125216"/>
              <a:ext cx="169254" cy="57638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5482299" y="2108152"/>
              <a:ext cx="199666" cy="54388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4565846" y="3212976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51" name="Oval 150"/>
            <p:cNvSpPr/>
            <p:nvPr/>
          </p:nvSpPr>
          <p:spPr>
            <a:xfrm>
              <a:off x="5867360" y="1049882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777195" y="1844824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Cld</a:t>
              </a:r>
              <a:endParaRPr lang="el-GR" sz="2000" dirty="0"/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4895013" y="2720937"/>
              <a:ext cx="184400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H="1">
              <a:off x="4644008" y="2708920"/>
              <a:ext cx="330329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H="1">
              <a:off x="4447642" y="2726974"/>
              <a:ext cx="480065" cy="114505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5076058" y="2102342"/>
              <a:ext cx="262347" cy="60657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flipH="1">
              <a:off x="5364088" y="2924944"/>
              <a:ext cx="253707" cy="9302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5508104" y="4149080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5724128" y="4005064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145" name="TextBox 144"/>
            <p:cNvSpPr txBox="1"/>
            <p:nvPr/>
          </p:nvSpPr>
          <p:spPr>
            <a:xfrm>
              <a:off x="4355976" y="2420888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Grt</a:t>
              </a:r>
              <a:endParaRPr lang="el-GR" sz="2000" dirty="0"/>
            </a:p>
          </p:txBody>
        </p:sp>
      </p:grpSp>
      <p:sp>
        <p:nvSpPr>
          <p:cNvPr id="146" name="11 - Ορθογώνιο"/>
          <p:cNvSpPr/>
          <p:nvPr/>
        </p:nvSpPr>
        <p:spPr>
          <a:xfrm>
            <a:off x="0" y="522920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l-GR" sz="2400" dirty="0" smtClean="0"/>
              <a:t>Αρχικά: σταθεροποίηση </a:t>
            </a:r>
            <a:r>
              <a:rPr lang="el-GR" sz="2400" dirty="0" err="1" smtClean="0"/>
              <a:t>αλμανδίνη</a:t>
            </a:r>
            <a:r>
              <a:rPr lang="el-GR" sz="2400" dirty="0" smtClean="0"/>
              <a:t> στο </a:t>
            </a:r>
            <a:r>
              <a:rPr lang="en-US" sz="2400" dirty="0" smtClean="0"/>
              <a:t>KFASH</a:t>
            </a:r>
            <a:endParaRPr lang="el-GR" sz="2400" dirty="0" smtClean="0"/>
          </a:p>
          <a:p>
            <a:pPr algn="ctr">
              <a:buClr>
                <a:schemeClr val="tx1"/>
              </a:buClr>
            </a:pPr>
            <a:r>
              <a:rPr lang="en-US" dirty="0" smtClean="0"/>
              <a:t>Fe-</a:t>
            </a:r>
            <a:r>
              <a:rPr lang="el-GR" dirty="0" smtClean="0"/>
              <a:t> </a:t>
            </a:r>
            <a:r>
              <a:rPr lang="el-GR" dirty="0" err="1" smtClean="0"/>
              <a:t>χλωρίτης</a:t>
            </a:r>
            <a:r>
              <a:rPr lang="el-GR" dirty="0" smtClean="0"/>
              <a:t> + χαλαζίας ↔  </a:t>
            </a:r>
            <a:r>
              <a:rPr lang="el-GR" dirty="0" err="1" smtClean="0"/>
              <a:t>αλμανδίνης</a:t>
            </a:r>
            <a:r>
              <a:rPr lang="el-GR" dirty="0" smtClean="0"/>
              <a:t> +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 (6)</a:t>
            </a:r>
          </a:p>
          <a:p>
            <a:pPr algn="ctr">
              <a:buClr>
                <a:schemeClr val="tx1"/>
              </a:buClr>
            </a:pPr>
            <a:r>
              <a:rPr lang="en-US" dirty="0" smtClean="0"/>
              <a:t>Fe- </a:t>
            </a:r>
            <a:r>
              <a:rPr lang="el-GR" dirty="0" err="1" smtClean="0"/>
              <a:t>χλωριτοειδές</a:t>
            </a:r>
            <a:r>
              <a:rPr lang="el-GR" dirty="0" smtClean="0"/>
              <a:t> + </a:t>
            </a:r>
            <a:r>
              <a:rPr lang="el-GR" dirty="0" err="1" smtClean="0"/>
              <a:t>αννίτης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err="1" smtClean="0"/>
              <a:t>βιοτίτης</a:t>
            </a:r>
            <a:r>
              <a:rPr lang="en-US" dirty="0" smtClean="0"/>
              <a:t>)</a:t>
            </a:r>
            <a:r>
              <a:rPr lang="el-GR" dirty="0" smtClean="0"/>
              <a:t> + χαλαζίας ↔ </a:t>
            </a:r>
            <a:r>
              <a:rPr lang="el-GR" dirty="0" err="1" smtClean="0"/>
              <a:t>αλμανδίνης</a:t>
            </a:r>
            <a:r>
              <a:rPr lang="el-GR" dirty="0" smtClean="0"/>
              <a:t> + μοσχοβίτης +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 (7)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[Η άδεια αυτή ανήκει στις άδειες που ακολουθούν τις προδιαγραφές του </a:t>
            </a:r>
            <a:r>
              <a:rPr lang="el-GR" dirty="0" err="1" smtClean="0"/>
              <a:t>Oρισμού</a:t>
            </a:r>
            <a:r>
              <a:rPr lang="el-GR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 smtClean="0">
                <a:hlinkClick r:id="rId3"/>
              </a:rPr>
              <a:t>http://creativecommons.org/licenses/by-sa/4.0/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[2] http://opendefinition.org/okd/ellinika/ </a:t>
            </a:r>
          </a:p>
          <a:p>
            <a:endParaRPr lang="en-US" dirty="0" smtClean="0"/>
          </a:p>
          <a:p>
            <a:r>
              <a:rPr lang="en-US" dirty="0" smtClean="0"/>
              <a:t>[3] http://freedomdefined.org/Definition/El </a:t>
            </a:r>
          </a:p>
          <a:p>
            <a:endParaRPr lang="en-US" dirty="0" smtClean="0"/>
          </a:p>
          <a:p>
            <a:r>
              <a:rPr lang="en-US" dirty="0" smtClean="0"/>
              <a:t>[4] http://opendefinition.org/buttons/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</a:t>
            </a:r>
            <a:r>
              <a:rPr lang="en-US" sz="2000" dirty="0" smtClean="0"/>
              <a:t>&lt;https://commons.wikimedia.org/wiki/File:Metamorfe_facies.jpg</a:t>
            </a:r>
            <a:r>
              <a:rPr lang="el-GR" sz="2000" dirty="0" smtClean="0"/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https://en.wikipedia.org/wiki/File:Metamorphic_pathway_for_subducted_crust.jpg </a:t>
            </a:r>
            <a:r>
              <a:rPr lang="en-US" sz="2000" dirty="0" smtClean="0"/>
              <a:t>&gt;</a:t>
            </a:r>
            <a:endParaRPr lang="el-GR" sz="2000" dirty="0"/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</a:t>
            </a:r>
            <a:r>
              <a:rPr lang="it-IT" sz="2000" dirty="0" smtClean="0"/>
              <a:t> https://commons.wikimedia.org/wiki/File:Petrogenetic_grid_for_Metapelites.png</a:t>
            </a:r>
            <a:r>
              <a:rPr lang="en-US" sz="2000" dirty="0" smtClean="0"/>
              <a:t>&gt;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5: </a:t>
            </a:r>
            <a:r>
              <a:rPr lang="en-US" sz="2000" dirty="0" smtClean="0"/>
              <a:t>&lt;</a:t>
            </a:r>
            <a:r>
              <a:rPr lang="it-IT" sz="2000" dirty="0" smtClean="0"/>
              <a:t> https://commons.wikimedia.org/wiki/File%3AAFM_triangles_EN.svg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15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</a:t>
            </a:r>
            <a:r>
              <a:rPr lang="it-IT" sz="2000" dirty="0" smtClean="0"/>
              <a:t>http://www.tulane.edu/~sanelson/images/divariantreaction.jpg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958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27: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29: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30: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https://commons.wikimedia.org/wiki/File:ACF_triangles_EN.svg 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31: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https://commons.wikimedia.org/wiki/File:ACF_triangles_EN.svg 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33: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https://commons.wikimedia.org/wiki/File:ACF_triangles_EN.svg 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35: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https://commons.wikimedia.org/wiki/File:ACF_triangles_EN.svg 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pPr defTabSz="1300163"/>
            <a:r>
              <a:rPr lang="el-GR" sz="4000" dirty="0" smtClean="0">
                <a:cs typeface="Arial" pitchFamily="34" charset="0"/>
                <a:sym typeface="Arial" pitchFamily="34" charset="0"/>
              </a:rPr>
              <a:t>Η ζώνη του γρανάτη (?)</a:t>
            </a:r>
            <a:endParaRPr lang="el-GR" sz="4000" dirty="0"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714612" y="55721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49" name="Rectangle 148"/>
          <p:cNvSpPr/>
          <p:nvPr/>
        </p:nvSpPr>
        <p:spPr>
          <a:xfrm>
            <a:off x="539552" y="980728"/>
            <a:ext cx="2952328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</a:pPr>
            <a:r>
              <a:rPr lang="el-GR" sz="2800" dirty="0" smtClean="0">
                <a:solidFill>
                  <a:prstClr val="black"/>
                </a:solidFill>
              </a:rPr>
              <a:t>στο </a:t>
            </a:r>
            <a:r>
              <a:rPr lang="en-US" sz="2800" dirty="0" smtClean="0">
                <a:solidFill>
                  <a:prstClr val="black"/>
                </a:solidFill>
              </a:rPr>
              <a:t>KFMASH </a:t>
            </a:r>
            <a:r>
              <a:rPr lang="el-GR" sz="2800" dirty="0" smtClean="0">
                <a:solidFill>
                  <a:prstClr val="black"/>
                </a:solidFill>
              </a:rPr>
              <a:t>η αντίδραση (7) είναι συνεχής και οδηγεί το τρίγωνο </a:t>
            </a:r>
            <a:r>
              <a:rPr lang="en-US" sz="2800" dirty="0" err="1" smtClean="0">
                <a:solidFill>
                  <a:prstClr val="black"/>
                </a:solidFill>
              </a:rPr>
              <a:t>Cld</a:t>
            </a:r>
            <a:r>
              <a:rPr lang="en-US" sz="2800" dirty="0" smtClean="0">
                <a:solidFill>
                  <a:prstClr val="black"/>
                </a:solidFill>
              </a:rPr>
              <a:t>-</a:t>
            </a:r>
            <a:r>
              <a:rPr lang="en-US" sz="2800" dirty="0" err="1" smtClean="0">
                <a:solidFill>
                  <a:prstClr val="black"/>
                </a:solidFill>
              </a:rPr>
              <a:t>Grt</a:t>
            </a:r>
            <a:r>
              <a:rPr lang="en-US" sz="2800" dirty="0" smtClean="0">
                <a:solidFill>
                  <a:prstClr val="black"/>
                </a:solidFill>
              </a:rPr>
              <a:t>-Bt </a:t>
            </a:r>
            <a:r>
              <a:rPr lang="el-GR" sz="2800" dirty="0" smtClean="0">
                <a:solidFill>
                  <a:prstClr val="black"/>
                </a:solidFill>
              </a:rPr>
              <a:t>προς τα δεξιά</a:t>
            </a:r>
            <a:endParaRPr lang="el-GR" sz="2800" dirty="0">
              <a:solidFill>
                <a:prstClr val="black"/>
              </a:solidFill>
            </a:endParaRPr>
          </a:p>
        </p:txBody>
      </p:sp>
      <p:grpSp>
        <p:nvGrpSpPr>
          <p:cNvPr id="2" name="Group 146" descr="Εικόνα 12: Διάγραμμα AFM για τη ζώνη του γρανάτη"/>
          <p:cNvGrpSpPr/>
          <p:nvPr/>
        </p:nvGrpSpPr>
        <p:grpSpPr>
          <a:xfrm>
            <a:off x="3554840" y="836712"/>
            <a:ext cx="4608512" cy="4398211"/>
            <a:chOff x="3554840" y="836712"/>
            <a:chExt cx="4608512" cy="4398211"/>
          </a:xfrm>
        </p:grpSpPr>
        <p:sp>
          <p:nvSpPr>
            <p:cNvPr id="93" name="Freeform 92"/>
            <p:cNvSpPr/>
            <p:nvPr/>
          </p:nvSpPr>
          <p:spPr bwMode="auto">
            <a:xfrm>
              <a:off x="4847652" y="4641245"/>
              <a:ext cx="1173707" cy="593678"/>
            </a:xfrm>
            <a:custGeom>
              <a:avLst/>
              <a:gdLst>
                <a:gd name="connsiteX0" fmla="*/ 54591 w 1173707"/>
                <a:gd name="connsiteY0" fmla="*/ 88710 h 580030"/>
                <a:gd name="connsiteX1" fmla="*/ 6824 w 1173707"/>
                <a:gd name="connsiteY1" fmla="*/ 156949 h 580030"/>
                <a:gd name="connsiteX2" fmla="*/ 0 w 1173707"/>
                <a:gd name="connsiteY2" fmla="*/ 225188 h 580030"/>
                <a:gd name="connsiteX3" fmla="*/ 20471 w 1173707"/>
                <a:gd name="connsiteY3" fmla="*/ 334370 h 580030"/>
                <a:gd name="connsiteX4" fmla="*/ 54591 w 1173707"/>
                <a:gd name="connsiteY4" fmla="*/ 388961 h 580030"/>
                <a:gd name="connsiteX5" fmla="*/ 136477 w 1173707"/>
                <a:gd name="connsiteY5" fmla="*/ 477672 h 580030"/>
                <a:gd name="connsiteX6" fmla="*/ 225188 w 1173707"/>
                <a:gd name="connsiteY6" fmla="*/ 498143 h 580030"/>
                <a:gd name="connsiteX7" fmla="*/ 423080 w 1173707"/>
                <a:gd name="connsiteY7" fmla="*/ 580030 h 580030"/>
                <a:gd name="connsiteX8" fmla="*/ 586854 w 1173707"/>
                <a:gd name="connsiteY8" fmla="*/ 580030 h 580030"/>
                <a:gd name="connsiteX9" fmla="*/ 655092 w 1173707"/>
                <a:gd name="connsiteY9" fmla="*/ 580030 h 580030"/>
                <a:gd name="connsiteX10" fmla="*/ 825689 w 1173707"/>
                <a:gd name="connsiteY10" fmla="*/ 552734 h 580030"/>
                <a:gd name="connsiteX11" fmla="*/ 921224 w 1173707"/>
                <a:gd name="connsiteY11" fmla="*/ 511791 h 580030"/>
                <a:gd name="connsiteX12" fmla="*/ 1098645 w 1173707"/>
                <a:gd name="connsiteY12" fmla="*/ 443552 h 580030"/>
                <a:gd name="connsiteX13" fmla="*/ 1166883 w 1173707"/>
                <a:gd name="connsiteY13" fmla="*/ 354842 h 580030"/>
                <a:gd name="connsiteX14" fmla="*/ 1173707 w 1173707"/>
                <a:gd name="connsiteY14" fmla="*/ 293427 h 580030"/>
                <a:gd name="connsiteX15" fmla="*/ 1166883 w 1173707"/>
                <a:gd name="connsiteY15" fmla="*/ 272955 h 580030"/>
                <a:gd name="connsiteX16" fmla="*/ 1153236 w 1173707"/>
                <a:gd name="connsiteY16" fmla="*/ 197893 h 580030"/>
                <a:gd name="connsiteX17" fmla="*/ 1112292 w 1173707"/>
                <a:gd name="connsiteY17" fmla="*/ 136478 h 580030"/>
                <a:gd name="connsiteX18" fmla="*/ 1050877 w 1173707"/>
                <a:gd name="connsiteY18" fmla="*/ 95534 h 580030"/>
                <a:gd name="connsiteX19" fmla="*/ 968991 w 1173707"/>
                <a:gd name="connsiteY19" fmla="*/ 75063 h 580030"/>
                <a:gd name="connsiteX20" fmla="*/ 907576 w 1173707"/>
                <a:gd name="connsiteY20" fmla="*/ 47767 h 580030"/>
                <a:gd name="connsiteX21" fmla="*/ 812042 w 1173707"/>
                <a:gd name="connsiteY21" fmla="*/ 34119 h 580030"/>
                <a:gd name="connsiteX22" fmla="*/ 723331 w 1173707"/>
                <a:gd name="connsiteY22" fmla="*/ 27296 h 580030"/>
                <a:gd name="connsiteX23" fmla="*/ 580030 w 1173707"/>
                <a:gd name="connsiteY23" fmla="*/ 6824 h 580030"/>
                <a:gd name="connsiteX24" fmla="*/ 375313 w 1173707"/>
                <a:gd name="connsiteY24" fmla="*/ 0 h 580030"/>
                <a:gd name="connsiteX25" fmla="*/ 307074 w 1173707"/>
                <a:gd name="connsiteY25" fmla="*/ 13648 h 580030"/>
                <a:gd name="connsiteX26" fmla="*/ 238836 w 1173707"/>
                <a:gd name="connsiteY26" fmla="*/ 20472 h 580030"/>
                <a:gd name="connsiteX27" fmla="*/ 156949 w 1173707"/>
                <a:gd name="connsiteY27" fmla="*/ 34119 h 580030"/>
                <a:gd name="connsiteX28" fmla="*/ 129654 w 1173707"/>
                <a:gd name="connsiteY28" fmla="*/ 40943 h 580030"/>
                <a:gd name="connsiteX29" fmla="*/ 54591 w 1173707"/>
                <a:gd name="connsiteY29" fmla="*/ 88710 h 580030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225188 w 1173707"/>
                <a:gd name="connsiteY6" fmla="*/ 498143 h 593678"/>
                <a:gd name="connsiteX7" fmla="*/ 423080 w 1173707"/>
                <a:gd name="connsiteY7" fmla="*/ 580030 h 593678"/>
                <a:gd name="connsiteX8" fmla="*/ 586854 w 1173707"/>
                <a:gd name="connsiteY8" fmla="*/ 580030 h 593678"/>
                <a:gd name="connsiteX9" fmla="*/ 655092 w 1173707"/>
                <a:gd name="connsiteY9" fmla="*/ 580030 h 593678"/>
                <a:gd name="connsiteX10" fmla="*/ 825689 w 1173707"/>
                <a:gd name="connsiteY10" fmla="*/ 552734 h 593678"/>
                <a:gd name="connsiteX11" fmla="*/ 921224 w 1173707"/>
                <a:gd name="connsiteY11" fmla="*/ 511791 h 593678"/>
                <a:gd name="connsiteX12" fmla="*/ 1098645 w 1173707"/>
                <a:gd name="connsiteY12" fmla="*/ 443552 h 593678"/>
                <a:gd name="connsiteX13" fmla="*/ 1166883 w 1173707"/>
                <a:gd name="connsiteY13" fmla="*/ 354842 h 593678"/>
                <a:gd name="connsiteX14" fmla="*/ 1173707 w 1173707"/>
                <a:gd name="connsiteY14" fmla="*/ 293427 h 593678"/>
                <a:gd name="connsiteX15" fmla="*/ 1166883 w 1173707"/>
                <a:gd name="connsiteY15" fmla="*/ 272955 h 593678"/>
                <a:gd name="connsiteX16" fmla="*/ 1153236 w 1173707"/>
                <a:gd name="connsiteY16" fmla="*/ 197893 h 593678"/>
                <a:gd name="connsiteX17" fmla="*/ 1112292 w 1173707"/>
                <a:gd name="connsiteY17" fmla="*/ 136478 h 593678"/>
                <a:gd name="connsiteX18" fmla="*/ 1050877 w 1173707"/>
                <a:gd name="connsiteY18" fmla="*/ 95534 h 593678"/>
                <a:gd name="connsiteX19" fmla="*/ 968991 w 1173707"/>
                <a:gd name="connsiteY19" fmla="*/ 75063 h 593678"/>
                <a:gd name="connsiteX20" fmla="*/ 907576 w 1173707"/>
                <a:gd name="connsiteY20" fmla="*/ 47767 h 593678"/>
                <a:gd name="connsiteX21" fmla="*/ 812042 w 1173707"/>
                <a:gd name="connsiteY21" fmla="*/ 34119 h 593678"/>
                <a:gd name="connsiteX22" fmla="*/ 723331 w 1173707"/>
                <a:gd name="connsiteY22" fmla="*/ 27296 h 593678"/>
                <a:gd name="connsiteX23" fmla="*/ 580030 w 1173707"/>
                <a:gd name="connsiteY23" fmla="*/ 6824 h 593678"/>
                <a:gd name="connsiteX24" fmla="*/ 375313 w 1173707"/>
                <a:gd name="connsiteY24" fmla="*/ 0 h 593678"/>
                <a:gd name="connsiteX25" fmla="*/ 307074 w 1173707"/>
                <a:gd name="connsiteY25" fmla="*/ 13648 h 593678"/>
                <a:gd name="connsiteX26" fmla="*/ 238836 w 1173707"/>
                <a:gd name="connsiteY26" fmla="*/ 20472 h 593678"/>
                <a:gd name="connsiteX27" fmla="*/ 156949 w 1173707"/>
                <a:gd name="connsiteY27" fmla="*/ 34119 h 593678"/>
                <a:gd name="connsiteX28" fmla="*/ 129654 w 1173707"/>
                <a:gd name="connsiteY28" fmla="*/ 40943 h 593678"/>
                <a:gd name="connsiteX29" fmla="*/ 54591 w 1173707"/>
                <a:gd name="connsiteY29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3707" h="593678">
                  <a:moveTo>
                    <a:pt x="54591" y="88710"/>
                  </a:moveTo>
                  <a:lnTo>
                    <a:pt x="6824" y="156949"/>
                  </a:lnTo>
                  <a:lnTo>
                    <a:pt x="0" y="225188"/>
                  </a:lnTo>
                  <a:lnTo>
                    <a:pt x="20471" y="334370"/>
                  </a:lnTo>
                  <a:lnTo>
                    <a:pt x="54591" y="388961"/>
                  </a:lnTo>
                  <a:lnTo>
                    <a:pt x="136477" y="477672"/>
                  </a:lnTo>
                  <a:cubicBezTo>
                    <a:pt x="197892" y="509517"/>
                    <a:pt x="362802" y="566382"/>
                    <a:pt x="423080" y="580030"/>
                  </a:cubicBezTo>
                  <a:cubicBezTo>
                    <a:pt x="483358" y="593678"/>
                    <a:pt x="548185" y="580030"/>
                    <a:pt x="586854" y="580030"/>
                  </a:cubicBezTo>
                  <a:lnTo>
                    <a:pt x="655092" y="580030"/>
                  </a:lnTo>
                  <a:lnTo>
                    <a:pt x="825689" y="552734"/>
                  </a:lnTo>
                  <a:cubicBezTo>
                    <a:pt x="899614" y="529988"/>
                    <a:pt x="1041779" y="476534"/>
                    <a:pt x="1098645" y="443552"/>
                  </a:cubicBezTo>
                  <a:cubicBezTo>
                    <a:pt x="1155511" y="410570"/>
                    <a:pt x="1154373" y="379863"/>
                    <a:pt x="1166883" y="354842"/>
                  </a:cubicBezTo>
                  <a:cubicBezTo>
                    <a:pt x="1169158" y="334370"/>
                    <a:pt x="1173707" y="314025"/>
                    <a:pt x="1173707" y="293427"/>
                  </a:cubicBezTo>
                  <a:cubicBezTo>
                    <a:pt x="1173707" y="286234"/>
                    <a:pt x="1166883" y="272955"/>
                    <a:pt x="1166883" y="272955"/>
                  </a:cubicBezTo>
                  <a:lnTo>
                    <a:pt x="1153236" y="197893"/>
                  </a:lnTo>
                  <a:lnTo>
                    <a:pt x="1112292" y="136478"/>
                  </a:lnTo>
                  <a:lnTo>
                    <a:pt x="1050877" y="95534"/>
                  </a:lnTo>
                  <a:lnTo>
                    <a:pt x="968991" y="75063"/>
                  </a:lnTo>
                  <a:lnTo>
                    <a:pt x="907576" y="47767"/>
                  </a:lnTo>
                  <a:lnTo>
                    <a:pt x="812042" y="34119"/>
                  </a:lnTo>
                  <a:lnTo>
                    <a:pt x="723331" y="27296"/>
                  </a:lnTo>
                  <a:lnTo>
                    <a:pt x="580030" y="6824"/>
                  </a:lnTo>
                  <a:lnTo>
                    <a:pt x="375313" y="0"/>
                  </a:lnTo>
                  <a:lnTo>
                    <a:pt x="307074" y="13648"/>
                  </a:lnTo>
                  <a:lnTo>
                    <a:pt x="238836" y="20472"/>
                  </a:lnTo>
                  <a:cubicBezTo>
                    <a:pt x="139042" y="31560"/>
                    <a:pt x="207868" y="19572"/>
                    <a:pt x="156949" y="34119"/>
                  </a:cubicBezTo>
                  <a:cubicBezTo>
                    <a:pt x="147931" y="36695"/>
                    <a:pt x="129654" y="40943"/>
                    <a:pt x="129654" y="40943"/>
                  </a:cubicBezTo>
                  <a:lnTo>
                    <a:pt x="54591" y="88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03112" y="836712"/>
              <a:ext cx="471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Ky</a:t>
              </a:r>
              <a:endParaRPr lang="el-GR" sz="2400" dirty="0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5315087" y="2284734"/>
              <a:ext cx="690350" cy="1319121"/>
            </a:xfrm>
            <a:custGeom>
              <a:avLst/>
              <a:gdLst>
                <a:gd name="connsiteX0" fmla="*/ 279780 w 750627"/>
                <a:gd name="connsiteY0" fmla="*/ 0 h 1262418"/>
                <a:gd name="connsiteX1" fmla="*/ 177421 w 750627"/>
                <a:gd name="connsiteY1" fmla="*/ 27296 h 1262418"/>
                <a:gd name="connsiteX2" fmla="*/ 129654 w 750627"/>
                <a:gd name="connsiteY2" fmla="*/ 102358 h 1262418"/>
                <a:gd name="connsiteX3" fmla="*/ 75063 w 750627"/>
                <a:gd name="connsiteY3" fmla="*/ 197893 h 1262418"/>
                <a:gd name="connsiteX4" fmla="*/ 0 w 750627"/>
                <a:gd name="connsiteY4" fmla="*/ 388961 h 1262418"/>
                <a:gd name="connsiteX5" fmla="*/ 13648 w 750627"/>
                <a:gd name="connsiteY5" fmla="*/ 655093 h 1262418"/>
                <a:gd name="connsiteX6" fmla="*/ 54592 w 750627"/>
                <a:gd name="connsiteY6" fmla="*/ 784746 h 1262418"/>
                <a:gd name="connsiteX7" fmla="*/ 75063 w 750627"/>
                <a:gd name="connsiteY7" fmla="*/ 968991 h 1262418"/>
                <a:gd name="connsiteX8" fmla="*/ 102359 w 750627"/>
                <a:gd name="connsiteY8" fmla="*/ 1044054 h 1262418"/>
                <a:gd name="connsiteX9" fmla="*/ 184245 w 750627"/>
                <a:gd name="connsiteY9" fmla="*/ 1180532 h 1262418"/>
                <a:gd name="connsiteX10" fmla="*/ 307075 w 750627"/>
                <a:gd name="connsiteY10" fmla="*/ 1228299 h 1262418"/>
                <a:gd name="connsiteX11" fmla="*/ 464024 w 750627"/>
                <a:gd name="connsiteY11" fmla="*/ 1262418 h 1262418"/>
                <a:gd name="connsiteX12" fmla="*/ 586854 w 750627"/>
                <a:gd name="connsiteY12" fmla="*/ 1241946 h 1262418"/>
                <a:gd name="connsiteX13" fmla="*/ 668741 w 750627"/>
                <a:gd name="connsiteY13" fmla="*/ 1125941 h 1262418"/>
                <a:gd name="connsiteX14" fmla="*/ 736980 w 750627"/>
                <a:gd name="connsiteY14" fmla="*/ 1030406 h 1262418"/>
                <a:gd name="connsiteX15" fmla="*/ 750627 w 750627"/>
                <a:gd name="connsiteY15" fmla="*/ 893929 h 1262418"/>
                <a:gd name="connsiteX16" fmla="*/ 750627 w 750627"/>
                <a:gd name="connsiteY16" fmla="*/ 723332 h 1262418"/>
                <a:gd name="connsiteX17" fmla="*/ 661917 w 750627"/>
                <a:gd name="connsiteY17" fmla="*/ 586854 h 1262418"/>
                <a:gd name="connsiteX18" fmla="*/ 641445 w 750627"/>
                <a:gd name="connsiteY18" fmla="*/ 498143 h 1262418"/>
                <a:gd name="connsiteX19" fmla="*/ 607326 w 750627"/>
                <a:gd name="connsiteY19" fmla="*/ 368490 h 1262418"/>
                <a:gd name="connsiteX20" fmla="*/ 491320 w 750627"/>
                <a:gd name="connsiteY20" fmla="*/ 211541 h 1262418"/>
                <a:gd name="connsiteX21" fmla="*/ 436729 w 750627"/>
                <a:gd name="connsiteY21" fmla="*/ 109182 h 1262418"/>
                <a:gd name="connsiteX22" fmla="*/ 388962 w 750627"/>
                <a:gd name="connsiteY22" fmla="*/ 40943 h 1262418"/>
                <a:gd name="connsiteX23" fmla="*/ 279780 w 750627"/>
                <a:gd name="connsiteY23" fmla="*/ 0 h 1262418"/>
                <a:gd name="connsiteX0" fmla="*/ 279780 w 765412"/>
                <a:gd name="connsiteY0" fmla="*/ 0 h 1262418"/>
                <a:gd name="connsiteX1" fmla="*/ 177421 w 765412"/>
                <a:gd name="connsiteY1" fmla="*/ 27296 h 1262418"/>
                <a:gd name="connsiteX2" fmla="*/ 129654 w 765412"/>
                <a:gd name="connsiteY2" fmla="*/ 102358 h 1262418"/>
                <a:gd name="connsiteX3" fmla="*/ 75063 w 765412"/>
                <a:gd name="connsiteY3" fmla="*/ 197893 h 1262418"/>
                <a:gd name="connsiteX4" fmla="*/ 0 w 765412"/>
                <a:gd name="connsiteY4" fmla="*/ 388961 h 1262418"/>
                <a:gd name="connsiteX5" fmla="*/ 13648 w 765412"/>
                <a:gd name="connsiteY5" fmla="*/ 655093 h 1262418"/>
                <a:gd name="connsiteX6" fmla="*/ 54592 w 765412"/>
                <a:gd name="connsiteY6" fmla="*/ 784746 h 1262418"/>
                <a:gd name="connsiteX7" fmla="*/ 75063 w 765412"/>
                <a:gd name="connsiteY7" fmla="*/ 968991 h 1262418"/>
                <a:gd name="connsiteX8" fmla="*/ 102359 w 765412"/>
                <a:gd name="connsiteY8" fmla="*/ 1044054 h 1262418"/>
                <a:gd name="connsiteX9" fmla="*/ 184245 w 765412"/>
                <a:gd name="connsiteY9" fmla="*/ 1180532 h 1262418"/>
                <a:gd name="connsiteX10" fmla="*/ 307075 w 765412"/>
                <a:gd name="connsiteY10" fmla="*/ 1228299 h 1262418"/>
                <a:gd name="connsiteX11" fmla="*/ 464024 w 765412"/>
                <a:gd name="connsiteY11" fmla="*/ 1262418 h 1262418"/>
                <a:gd name="connsiteX12" fmla="*/ 586854 w 765412"/>
                <a:gd name="connsiteY12" fmla="*/ 1241946 h 1262418"/>
                <a:gd name="connsiteX13" fmla="*/ 668741 w 765412"/>
                <a:gd name="connsiteY13" fmla="*/ 1125941 h 1262418"/>
                <a:gd name="connsiteX14" fmla="*/ 736980 w 765412"/>
                <a:gd name="connsiteY14" fmla="*/ 1030406 h 1262418"/>
                <a:gd name="connsiteX15" fmla="*/ 750627 w 765412"/>
                <a:gd name="connsiteY15" fmla="*/ 893929 h 1262418"/>
                <a:gd name="connsiteX16" fmla="*/ 750627 w 765412"/>
                <a:gd name="connsiteY16" fmla="*/ 723332 h 1262418"/>
                <a:gd name="connsiteX17" fmla="*/ 661917 w 765412"/>
                <a:gd name="connsiteY17" fmla="*/ 586854 h 1262418"/>
                <a:gd name="connsiteX18" fmla="*/ 641445 w 765412"/>
                <a:gd name="connsiteY18" fmla="*/ 498143 h 1262418"/>
                <a:gd name="connsiteX19" fmla="*/ 607326 w 765412"/>
                <a:gd name="connsiteY19" fmla="*/ 368490 h 1262418"/>
                <a:gd name="connsiteX20" fmla="*/ 491320 w 765412"/>
                <a:gd name="connsiteY20" fmla="*/ 211541 h 1262418"/>
                <a:gd name="connsiteX21" fmla="*/ 436729 w 765412"/>
                <a:gd name="connsiteY21" fmla="*/ 109182 h 1262418"/>
                <a:gd name="connsiteX22" fmla="*/ 388962 w 765412"/>
                <a:gd name="connsiteY22" fmla="*/ 40943 h 1262418"/>
                <a:gd name="connsiteX23" fmla="*/ 279780 w 765412"/>
                <a:gd name="connsiteY23" fmla="*/ 0 h 1262418"/>
                <a:gd name="connsiteX0" fmla="*/ 279780 w 764581"/>
                <a:gd name="connsiteY0" fmla="*/ 0 h 1262418"/>
                <a:gd name="connsiteX1" fmla="*/ 177421 w 764581"/>
                <a:gd name="connsiteY1" fmla="*/ 27296 h 1262418"/>
                <a:gd name="connsiteX2" fmla="*/ 129654 w 764581"/>
                <a:gd name="connsiteY2" fmla="*/ 102358 h 1262418"/>
                <a:gd name="connsiteX3" fmla="*/ 75063 w 764581"/>
                <a:gd name="connsiteY3" fmla="*/ 197893 h 1262418"/>
                <a:gd name="connsiteX4" fmla="*/ 0 w 764581"/>
                <a:gd name="connsiteY4" fmla="*/ 388961 h 1262418"/>
                <a:gd name="connsiteX5" fmla="*/ 13648 w 764581"/>
                <a:gd name="connsiteY5" fmla="*/ 655093 h 1262418"/>
                <a:gd name="connsiteX6" fmla="*/ 54592 w 764581"/>
                <a:gd name="connsiteY6" fmla="*/ 784746 h 1262418"/>
                <a:gd name="connsiteX7" fmla="*/ 75063 w 764581"/>
                <a:gd name="connsiteY7" fmla="*/ 968991 h 1262418"/>
                <a:gd name="connsiteX8" fmla="*/ 102359 w 764581"/>
                <a:gd name="connsiteY8" fmla="*/ 1044054 h 1262418"/>
                <a:gd name="connsiteX9" fmla="*/ 184245 w 764581"/>
                <a:gd name="connsiteY9" fmla="*/ 1180532 h 1262418"/>
                <a:gd name="connsiteX10" fmla="*/ 307075 w 764581"/>
                <a:gd name="connsiteY10" fmla="*/ 1228299 h 1262418"/>
                <a:gd name="connsiteX11" fmla="*/ 464024 w 764581"/>
                <a:gd name="connsiteY11" fmla="*/ 1262418 h 1262418"/>
                <a:gd name="connsiteX12" fmla="*/ 586854 w 764581"/>
                <a:gd name="connsiteY12" fmla="*/ 1241946 h 1262418"/>
                <a:gd name="connsiteX13" fmla="*/ 668741 w 764581"/>
                <a:gd name="connsiteY13" fmla="*/ 1125941 h 1262418"/>
                <a:gd name="connsiteX14" fmla="*/ 736980 w 764581"/>
                <a:gd name="connsiteY14" fmla="*/ 1030406 h 1262418"/>
                <a:gd name="connsiteX15" fmla="*/ 750627 w 764581"/>
                <a:gd name="connsiteY15" fmla="*/ 893929 h 1262418"/>
                <a:gd name="connsiteX16" fmla="*/ 749796 w 764581"/>
                <a:gd name="connsiteY16" fmla="*/ 781954 h 1262418"/>
                <a:gd name="connsiteX17" fmla="*/ 661917 w 764581"/>
                <a:gd name="connsiteY17" fmla="*/ 586854 h 1262418"/>
                <a:gd name="connsiteX18" fmla="*/ 641445 w 764581"/>
                <a:gd name="connsiteY18" fmla="*/ 498143 h 1262418"/>
                <a:gd name="connsiteX19" fmla="*/ 607326 w 764581"/>
                <a:gd name="connsiteY19" fmla="*/ 368490 h 1262418"/>
                <a:gd name="connsiteX20" fmla="*/ 491320 w 764581"/>
                <a:gd name="connsiteY20" fmla="*/ 211541 h 1262418"/>
                <a:gd name="connsiteX21" fmla="*/ 436729 w 764581"/>
                <a:gd name="connsiteY21" fmla="*/ 109182 h 1262418"/>
                <a:gd name="connsiteX22" fmla="*/ 388962 w 764581"/>
                <a:gd name="connsiteY22" fmla="*/ 40943 h 1262418"/>
                <a:gd name="connsiteX23" fmla="*/ 279780 w 76458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5781 w 752901"/>
                <a:gd name="connsiteY19" fmla="*/ 421914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85299 w 763137"/>
                <a:gd name="connsiteY6" fmla="*/ 971265 h 1266966"/>
                <a:gd name="connsiteX7" fmla="*/ 112595 w 763137"/>
                <a:gd name="connsiteY7" fmla="*/ 1046328 h 1266966"/>
                <a:gd name="connsiteX8" fmla="*/ 194481 w 763137"/>
                <a:gd name="connsiteY8" fmla="*/ 1182806 h 1266966"/>
                <a:gd name="connsiteX9" fmla="*/ 317311 w 763137"/>
                <a:gd name="connsiteY9" fmla="*/ 1230573 h 1266966"/>
                <a:gd name="connsiteX10" fmla="*/ 474260 w 763137"/>
                <a:gd name="connsiteY10" fmla="*/ 1264692 h 1266966"/>
                <a:gd name="connsiteX11" fmla="*/ 597090 w 763137"/>
                <a:gd name="connsiteY11" fmla="*/ 1244220 h 1266966"/>
                <a:gd name="connsiteX12" fmla="*/ 678977 w 763137"/>
                <a:gd name="connsiteY12" fmla="*/ 1128215 h 1266966"/>
                <a:gd name="connsiteX13" fmla="*/ 747216 w 763137"/>
                <a:gd name="connsiteY13" fmla="*/ 1032680 h 1266966"/>
                <a:gd name="connsiteX14" fmla="*/ 760863 w 763137"/>
                <a:gd name="connsiteY14" fmla="*/ 896203 h 1266966"/>
                <a:gd name="connsiteX15" fmla="*/ 760032 w 763137"/>
                <a:gd name="connsiteY15" fmla="*/ 784228 h 1266966"/>
                <a:gd name="connsiteX16" fmla="*/ 672153 w 763137"/>
                <a:gd name="connsiteY16" fmla="*/ 589128 h 1266966"/>
                <a:gd name="connsiteX17" fmla="*/ 651681 w 763137"/>
                <a:gd name="connsiteY17" fmla="*/ 500417 h 1266966"/>
                <a:gd name="connsiteX18" fmla="*/ 616017 w 763137"/>
                <a:gd name="connsiteY18" fmla="*/ 424188 h 1266966"/>
                <a:gd name="connsiteX19" fmla="*/ 501556 w 763137"/>
                <a:gd name="connsiteY19" fmla="*/ 213815 h 1266966"/>
                <a:gd name="connsiteX20" fmla="*/ 446965 w 763137"/>
                <a:gd name="connsiteY20" fmla="*/ 111456 h 1266966"/>
                <a:gd name="connsiteX21" fmla="*/ 399198 w 763137"/>
                <a:gd name="connsiteY21" fmla="*/ 43217 h 1266966"/>
                <a:gd name="connsiteX22" fmla="*/ 290016 w 763137"/>
                <a:gd name="connsiteY22" fmla="*/ 2274 h 1266966"/>
                <a:gd name="connsiteX0" fmla="*/ 290016 w 763137"/>
                <a:gd name="connsiteY0" fmla="*/ 2274 h 1282889"/>
                <a:gd name="connsiteX1" fmla="*/ 187657 w 763137"/>
                <a:gd name="connsiteY1" fmla="*/ 29570 h 1282889"/>
                <a:gd name="connsiteX2" fmla="*/ 139890 w 763137"/>
                <a:gd name="connsiteY2" fmla="*/ 104632 h 1282889"/>
                <a:gd name="connsiteX3" fmla="*/ 85299 w 763137"/>
                <a:gd name="connsiteY3" fmla="*/ 200167 h 1282889"/>
                <a:gd name="connsiteX4" fmla="*/ 10236 w 763137"/>
                <a:gd name="connsiteY4" fmla="*/ 391235 h 1282889"/>
                <a:gd name="connsiteX5" fmla="*/ 23884 w 763137"/>
                <a:gd name="connsiteY5" fmla="*/ 657367 h 1282889"/>
                <a:gd name="connsiteX6" fmla="*/ 85299 w 763137"/>
                <a:gd name="connsiteY6" fmla="*/ 971265 h 1282889"/>
                <a:gd name="connsiteX7" fmla="*/ 112595 w 763137"/>
                <a:gd name="connsiteY7" fmla="*/ 1046328 h 1282889"/>
                <a:gd name="connsiteX8" fmla="*/ 194481 w 763137"/>
                <a:gd name="connsiteY8" fmla="*/ 1182806 h 1282889"/>
                <a:gd name="connsiteX9" fmla="*/ 317311 w 763137"/>
                <a:gd name="connsiteY9" fmla="*/ 1230573 h 1282889"/>
                <a:gd name="connsiteX10" fmla="*/ 474260 w 763137"/>
                <a:gd name="connsiteY10" fmla="*/ 1264692 h 1282889"/>
                <a:gd name="connsiteX11" fmla="*/ 597090 w 763137"/>
                <a:gd name="connsiteY11" fmla="*/ 1244220 h 1282889"/>
                <a:gd name="connsiteX12" fmla="*/ 747216 w 763137"/>
                <a:gd name="connsiteY12" fmla="*/ 1032680 h 1282889"/>
                <a:gd name="connsiteX13" fmla="*/ 760863 w 763137"/>
                <a:gd name="connsiteY13" fmla="*/ 896203 h 1282889"/>
                <a:gd name="connsiteX14" fmla="*/ 760032 w 763137"/>
                <a:gd name="connsiteY14" fmla="*/ 784228 h 1282889"/>
                <a:gd name="connsiteX15" fmla="*/ 672153 w 763137"/>
                <a:gd name="connsiteY15" fmla="*/ 589128 h 1282889"/>
                <a:gd name="connsiteX16" fmla="*/ 651681 w 763137"/>
                <a:gd name="connsiteY16" fmla="*/ 500417 h 1282889"/>
                <a:gd name="connsiteX17" fmla="*/ 616017 w 763137"/>
                <a:gd name="connsiteY17" fmla="*/ 424188 h 1282889"/>
                <a:gd name="connsiteX18" fmla="*/ 501556 w 763137"/>
                <a:gd name="connsiteY18" fmla="*/ 213815 h 1282889"/>
                <a:gd name="connsiteX19" fmla="*/ 446965 w 763137"/>
                <a:gd name="connsiteY19" fmla="*/ 111456 h 1282889"/>
                <a:gd name="connsiteX20" fmla="*/ 399198 w 763137"/>
                <a:gd name="connsiteY20" fmla="*/ 43217 h 1282889"/>
                <a:gd name="connsiteX21" fmla="*/ 290016 w 763137"/>
                <a:gd name="connsiteY21" fmla="*/ 2274 h 1282889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317311 w 763137"/>
                <a:gd name="connsiteY9" fmla="*/ 1230573 h 1297674"/>
                <a:gd name="connsiteX10" fmla="*/ 474260 w 763137"/>
                <a:gd name="connsiteY10" fmla="*/ 1264692 h 1297674"/>
                <a:gd name="connsiteX11" fmla="*/ 747216 w 763137"/>
                <a:gd name="connsiteY11" fmla="*/ 1032680 h 1297674"/>
                <a:gd name="connsiteX12" fmla="*/ 760863 w 763137"/>
                <a:gd name="connsiteY12" fmla="*/ 896203 h 1297674"/>
                <a:gd name="connsiteX13" fmla="*/ 760032 w 763137"/>
                <a:gd name="connsiteY13" fmla="*/ 784228 h 1297674"/>
                <a:gd name="connsiteX14" fmla="*/ 672153 w 763137"/>
                <a:gd name="connsiteY14" fmla="*/ 589128 h 1297674"/>
                <a:gd name="connsiteX15" fmla="*/ 651681 w 763137"/>
                <a:gd name="connsiteY15" fmla="*/ 500417 h 1297674"/>
                <a:gd name="connsiteX16" fmla="*/ 616017 w 763137"/>
                <a:gd name="connsiteY16" fmla="*/ 424188 h 1297674"/>
                <a:gd name="connsiteX17" fmla="*/ 501556 w 763137"/>
                <a:gd name="connsiteY17" fmla="*/ 213815 h 1297674"/>
                <a:gd name="connsiteX18" fmla="*/ 446965 w 763137"/>
                <a:gd name="connsiteY18" fmla="*/ 111456 h 1297674"/>
                <a:gd name="connsiteX19" fmla="*/ 399198 w 763137"/>
                <a:gd name="connsiteY19" fmla="*/ 43217 h 1297674"/>
                <a:gd name="connsiteX20" fmla="*/ 290016 w 763137"/>
                <a:gd name="connsiteY20" fmla="*/ 2274 h 1297674"/>
                <a:gd name="connsiteX0" fmla="*/ 290016 w 763137"/>
                <a:gd name="connsiteY0" fmla="*/ 2274 h 1289713"/>
                <a:gd name="connsiteX1" fmla="*/ 187657 w 763137"/>
                <a:gd name="connsiteY1" fmla="*/ 29570 h 1289713"/>
                <a:gd name="connsiteX2" fmla="*/ 139890 w 763137"/>
                <a:gd name="connsiteY2" fmla="*/ 104632 h 1289713"/>
                <a:gd name="connsiteX3" fmla="*/ 85299 w 763137"/>
                <a:gd name="connsiteY3" fmla="*/ 200167 h 1289713"/>
                <a:gd name="connsiteX4" fmla="*/ 10236 w 763137"/>
                <a:gd name="connsiteY4" fmla="*/ 391235 h 1289713"/>
                <a:gd name="connsiteX5" fmla="*/ 23884 w 763137"/>
                <a:gd name="connsiteY5" fmla="*/ 657367 h 1289713"/>
                <a:gd name="connsiteX6" fmla="*/ 85299 w 763137"/>
                <a:gd name="connsiteY6" fmla="*/ 971265 h 1289713"/>
                <a:gd name="connsiteX7" fmla="*/ 112595 w 763137"/>
                <a:gd name="connsiteY7" fmla="*/ 1046328 h 1289713"/>
                <a:gd name="connsiteX8" fmla="*/ 194481 w 763137"/>
                <a:gd name="connsiteY8" fmla="*/ 1182806 h 1289713"/>
                <a:gd name="connsiteX9" fmla="*/ 474260 w 763137"/>
                <a:gd name="connsiteY9" fmla="*/ 1264692 h 1289713"/>
                <a:gd name="connsiteX10" fmla="*/ 747216 w 763137"/>
                <a:gd name="connsiteY10" fmla="*/ 1032680 h 1289713"/>
                <a:gd name="connsiteX11" fmla="*/ 760863 w 763137"/>
                <a:gd name="connsiteY11" fmla="*/ 896203 h 1289713"/>
                <a:gd name="connsiteX12" fmla="*/ 760032 w 763137"/>
                <a:gd name="connsiteY12" fmla="*/ 784228 h 1289713"/>
                <a:gd name="connsiteX13" fmla="*/ 672153 w 763137"/>
                <a:gd name="connsiteY13" fmla="*/ 589128 h 1289713"/>
                <a:gd name="connsiteX14" fmla="*/ 651681 w 763137"/>
                <a:gd name="connsiteY14" fmla="*/ 500417 h 1289713"/>
                <a:gd name="connsiteX15" fmla="*/ 616017 w 763137"/>
                <a:gd name="connsiteY15" fmla="*/ 424188 h 1289713"/>
                <a:gd name="connsiteX16" fmla="*/ 501556 w 763137"/>
                <a:gd name="connsiteY16" fmla="*/ 213815 h 1289713"/>
                <a:gd name="connsiteX17" fmla="*/ 446965 w 763137"/>
                <a:gd name="connsiteY17" fmla="*/ 111456 h 1289713"/>
                <a:gd name="connsiteX18" fmla="*/ 399198 w 763137"/>
                <a:gd name="connsiteY18" fmla="*/ 43217 h 1289713"/>
                <a:gd name="connsiteX19" fmla="*/ 290016 w 763137"/>
                <a:gd name="connsiteY19" fmla="*/ 2274 h 1289713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474260 w 763137"/>
                <a:gd name="connsiteY9" fmla="*/ 1264692 h 1297674"/>
                <a:gd name="connsiteX10" fmla="*/ 747216 w 763137"/>
                <a:gd name="connsiteY10" fmla="*/ 1032680 h 1297674"/>
                <a:gd name="connsiteX11" fmla="*/ 760863 w 763137"/>
                <a:gd name="connsiteY11" fmla="*/ 896203 h 1297674"/>
                <a:gd name="connsiteX12" fmla="*/ 760032 w 763137"/>
                <a:gd name="connsiteY12" fmla="*/ 784228 h 1297674"/>
                <a:gd name="connsiteX13" fmla="*/ 672153 w 763137"/>
                <a:gd name="connsiteY13" fmla="*/ 589128 h 1297674"/>
                <a:gd name="connsiteX14" fmla="*/ 651681 w 763137"/>
                <a:gd name="connsiteY14" fmla="*/ 500417 h 1297674"/>
                <a:gd name="connsiteX15" fmla="*/ 616017 w 763137"/>
                <a:gd name="connsiteY15" fmla="*/ 424188 h 1297674"/>
                <a:gd name="connsiteX16" fmla="*/ 501556 w 763137"/>
                <a:gd name="connsiteY16" fmla="*/ 213815 h 1297674"/>
                <a:gd name="connsiteX17" fmla="*/ 446965 w 763137"/>
                <a:gd name="connsiteY17" fmla="*/ 111456 h 1297674"/>
                <a:gd name="connsiteX18" fmla="*/ 399198 w 763137"/>
                <a:gd name="connsiteY18" fmla="*/ 43217 h 1297674"/>
                <a:gd name="connsiteX19" fmla="*/ 290016 w 763137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760032 w 794983"/>
                <a:gd name="connsiteY12" fmla="*/ 784228 h 1297674"/>
                <a:gd name="connsiteX13" fmla="*/ 672153 w 794983"/>
                <a:gd name="connsiteY13" fmla="*/ 589128 h 1297674"/>
                <a:gd name="connsiteX14" fmla="*/ 651681 w 794983"/>
                <a:gd name="connsiteY14" fmla="*/ 500417 h 1297674"/>
                <a:gd name="connsiteX15" fmla="*/ 616017 w 794983"/>
                <a:gd name="connsiteY15" fmla="*/ 424188 h 1297674"/>
                <a:gd name="connsiteX16" fmla="*/ 501556 w 794983"/>
                <a:gd name="connsiteY16" fmla="*/ 213815 h 1297674"/>
                <a:gd name="connsiteX17" fmla="*/ 446965 w 794983"/>
                <a:gd name="connsiteY17" fmla="*/ 111456 h 1297674"/>
                <a:gd name="connsiteX18" fmla="*/ 399198 w 794983"/>
                <a:gd name="connsiteY18" fmla="*/ 43217 h 1297674"/>
                <a:gd name="connsiteX19" fmla="*/ 290016 w 794983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672153 w 794983"/>
                <a:gd name="connsiteY12" fmla="*/ 589128 h 1297674"/>
                <a:gd name="connsiteX13" fmla="*/ 651681 w 794983"/>
                <a:gd name="connsiteY13" fmla="*/ 500417 h 1297674"/>
                <a:gd name="connsiteX14" fmla="*/ 616017 w 794983"/>
                <a:gd name="connsiteY14" fmla="*/ 424188 h 1297674"/>
                <a:gd name="connsiteX15" fmla="*/ 501556 w 794983"/>
                <a:gd name="connsiteY15" fmla="*/ 213815 h 1297674"/>
                <a:gd name="connsiteX16" fmla="*/ 446965 w 794983"/>
                <a:gd name="connsiteY16" fmla="*/ 111456 h 1297674"/>
                <a:gd name="connsiteX17" fmla="*/ 399198 w 794983"/>
                <a:gd name="connsiteY17" fmla="*/ 43217 h 1297674"/>
                <a:gd name="connsiteX18" fmla="*/ 290016 w 794983"/>
                <a:gd name="connsiteY18" fmla="*/ 2274 h 1297674"/>
                <a:gd name="connsiteX0" fmla="*/ 290016 w 760863"/>
                <a:gd name="connsiteY0" fmla="*/ 2274 h 1312459"/>
                <a:gd name="connsiteX1" fmla="*/ 187657 w 760863"/>
                <a:gd name="connsiteY1" fmla="*/ 29570 h 1312459"/>
                <a:gd name="connsiteX2" fmla="*/ 139890 w 760863"/>
                <a:gd name="connsiteY2" fmla="*/ 104632 h 1312459"/>
                <a:gd name="connsiteX3" fmla="*/ 85299 w 760863"/>
                <a:gd name="connsiteY3" fmla="*/ 200167 h 1312459"/>
                <a:gd name="connsiteX4" fmla="*/ 10236 w 760863"/>
                <a:gd name="connsiteY4" fmla="*/ 391235 h 1312459"/>
                <a:gd name="connsiteX5" fmla="*/ 23884 w 760863"/>
                <a:gd name="connsiteY5" fmla="*/ 657367 h 1312459"/>
                <a:gd name="connsiteX6" fmla="*/ 85299 w 760863"/>
                <a:gd name="connsiteY6" fmla="*/ 971265 h 1312459"/>
                <a:gd name="connsiteX7" fmla="*/ 112595 w 760863"/>
                <a:gd name="connsiteY7" fmla="*/ 1046328 h 1312459"/>
                <a:gd name="connsiteX8" fmla="*/ 194481 w 760863"/>
                <a:gd name="connsiteY8" fmla="*/ 1182806 h 1312459"/>
                <a:gd name="connsiteX9" fmla="*/ 474260 w 760863"/>
                <a:gd name="connsiteY9" fmla="*/ 1264692 h 1312459"/>
                <a:gd name="connsiteX10" fmla="*/ 760863 w 760863"/>
                <a:gd name="connsiteY10" fmla="*/ 896203 h 1312459"/>
                <a:gd name="connsiteX11" fmla="*/ 672153 w 760863"/>
                <a:gd name="connsiteY11" fmla="*/ 589128 h 1312459"/>
                <a:gd name="connsiteX12" fmla="*/ 651681 w 760863"/>
                <a:gd name="connsiteY12" fmla="*/ 500417 h 1312459"/>
                <a:gd name="connsiteX13" fmla="*/ 616017 w 760863"/>
                <a:gd name="connsiteY13" fmla="*/ 424188 h 1312459"/>
                <a:gd name="connsiteX14" fmla="*/ 501556 w 760863"/>
                <a:gd name="connsiteY14" fmla="*/ 213815 h 1312459"/>
                <a:gd name="connsiteX15" fmla="*/ 446965 w 760863"/>
                <a:gd name="connsiteY15" fmla="*/ 111456 h 1312459"/>
                <a:gd name="connsiteX16" fmla="*/ 399198 w 760863"/>
                <a:gd name="connsiteY16" fmla="*/ 43217 h 1312459"/>
                <a:gd name="connsiteX17" fmla="*/ 290016 w 760863"/>
                <a:gd name="connsiteY17" fmla="*/ 2274 h 1312459"/>
                <a:gd name="connsiteX0" fmla="*/ 290016 w 760033"/>
                <a:gd name="connsiteY0" fmla="*/ 2274 h 1319120"/>
                <a:gd name="connsiteX1" fmla="*/ 187657 w 760033"/>
                <a:gd name="connsiteY1" fmla="*/ 29570 h 1319120"/>
                <a:gd name="connsiteX2" fmla="*/ 139890 w 760033"/>
                <a:gd name="connsiteY2" fmla="*/ 104632 h 1319120"/>
                <a:gd name="connsiteX3" fmla="*/ 85299 w 760033"/>
                <a:gd name="connsiteY3" fmla="*/ 200167 h 1319120"/>
                <a:gd name="connsiteX4" fmla="*/ 10236 w 760033"/>
                <a:gd name="connsiteY4" fmla="*/ 391235 h 1319120"/>
                <a:gd name="connsiteX5" fmla="*/ 23884 w 760033"/>
                <a:gd name="connsiteY5" fmla="*/ 657367 h 1319120"/>
                <a:gd name="connsiteX6" fmla="*/ 85299 w 760033"/>
                <a:gd name="connsiteY6" fmla="*/ 971265 h 1319120"/>
                <a:gd name="connsiteX7" fmla="*/ 112595 w 760033"/>
                <a:gd name="connsiteY7" fmla="*/ 1046328 h 1319120"/>
                <a:gd name="connsiteX8" fmla="*/ 194481 w 760033"/>
                <a:gd name="connsiteY8" fmla="*/ 1182806 h 1319120"/>
                <a:gd name="connsiteX9" fmla="*/ 474260 w 760033"/>
                <a:gd name="connsiteY9" fmla="*/ 1264692 h 1319120"/>
                <a:gd name="connsiteX10" fmla="*/ 760033 w 760033"/>
                <a:gd name="connsiteY10" fmla="*/ 856235 h 1319120"/>
                <a:gd name="connsiteX11" fmla="*/ 672153 w 760033"/>
                <a:gd name="connsiteY11" fmla="*/ 589128 h 1319120"/>
                <a:gd name="connsiteX12" fmla="*/ 651681 w 760033"/>
                <a:gd name="connsiteY12" fmla="*/ 500417 h 1319120"/>
                <a:gd name="connsiteX13" fmla="*/ 616017 w 760033"/>
                <a:gd name="connsiteY13" fmla="*/ 424188 h 1319120"/>
                <a:gd name="connsiteX14" fmla="*/ 501556 w 760033"/>
                <a:gd name="connsiteY14" fmla="*/ 213815 h 1319120"/>
                <a:gd name="connsiteX15" fmla="*/ 446965 w 760033"/>
                <a:gd name="connsiteY15" fmla="*/ 111456 h 1319120"/>
                <a:gd name="connsiteX16" fmla="*/ 399198 w 760033"/>
                <a:gd name="connsiteY16" fmla="*/ 43217 h 1319120"/>
                <a:gd name="connsiteX17" fmla="*/ 290016 w 760033"/>
                <a:gd name="connsiteY17" fmla="*/ 2274 h 1319120"/>
                <a:gd name="connsiteX0" fmla="*/ 290016 w 772543"/>
                <a:gd name="connsiteY0" fmla="*/ 2274 h 1319120"/>
                <a:gd name="connsiteX1" fmla="*/ 187657 w 772543"/>
                <a:gd name="connsiteY1" fmla="*/ 29570 h 1319120"/>
                <a:gd name="connsiteX2" fmla="*/ 139890 w 772543"/>
                <a:gd name="connsiteY2" fmla="*/ 104632 h 1319120"/>
                <a:gd name="connsiteX3" fmla="*/ 85299 w 772543"/>
                <a:gd name="connsiteY3" fmla="*/ 200167 h 1319120"/>
                <a:gd name="connsiteX4" fmla="*/ 10236 w 772543"/>
                <a:gd name="connsiteY4" fmla="*/ 391235 h 1319120"/>
                <a:gd name="connsiteX5" fmla="*/ 23884 w 772543"/>
                <a:gd name="connsiteY5" fmla="*/ 657367 h 1319120"/>
                <a:gd name="connsiteX6" fmla="*/ 85299 w 772543"/>
                <a:gd name="connsiteY6" fmla="*/ 971265 h 1319120"/>
                <a:gd name="connsiteX7" fmla="*/ 112595 w 772543"/>
                <a:gd name="connsiteY7" fmla="*/ 1046328 h 1319120"/>
                <a:gd name="connsiteX8" fmla="*/ 194481 w 772543"/>
                <a:gd name="connsiteY8" fmla="*/ 1182806 h 1319120"/>
                <a:gd name="connsiteX9" fmla="*/ 474260 w 772543"/>
                <a:gd name="connsiteY9" fmla="*/ 1264692 h 1319120"/>
                <a:gd name="connsiteX10" fmla="*/ 760033 w 772543"/>
                <a:gd name="connsiteY10" fmla="*/ 856235 h 1319120"/>
                <a:gd name="connsiteX11" fmla="*/ 672153 w 772543"/>
                <a:gd name="connsiteY11" fmla="*/ 589128 h 1319120"/>
                <a:gd name="connsiteX12" fmla="*/ 651681 w 772543"/>
                <a:gd name="connsiteY12" fmla="*/ 500417 h 1319120"/>
                <a:gd name="connsiteX13" fmla="*/ 616017 w 772543"/>
                <a:gd name="connsiteY13" fmla="*/ 424188 h 1319120"/>
                <a:gd name="connsiteX14" fmla="*/ 501556 w 772543"/>
                <a:gd name="connsiteY14" fmla="*/ 213815 h 1319120"/>
                <a:gd name="connsiteX15" fmla="*/ 446965 w 772543"/>
                <a:gd name="connsiteY15" fmla="*/ 111456 h 1319120"/>
                <a:gd name="connsiteX16" fmla="*/ 399198 w 772543"/>
                <a:gd name="connsiteY16" fmla="*/ 43217 h 1319120"/>
                <a:gd name="connsiteX17" fmla="*/ 290016 w 772543"/>
                <a:gd name="connsiteY17" fmla="*/ 2274 h 1319120"/>
                <a:gd name="connsiteX0" fmla="*/ 290016 w 772543"/>
                <a:gd name="connsiteY0" fmla="*/ 2274 h 1319121"/>
                <a:gd name="connsiteX1" fmla="*/ 187657 w 772543"/>
                <a:gd name="connsiteY1" fmla="*/ 29570 h 1319121"/>
                <a:gd name="connsiteX2" fmla="*/ 139890 w 772543"/>
                <a:gd name="connsiteY2" fmla="*/ 104632 h 1319121"/>
                <a:gd name="connsiteX3" fmla="*/ 85299 w 772543"/>
                <a:gd name="connsiteY3" fmla="*/ 200167 h 1319121"/>
                <a:gd name="connsiteX4" fmla="*/ 10236 w 772543"/>
                <a:gd name="connsiteY4" fmla="*/ 391235 h 1319121"/>
                <a:gd name="connsiteX5" fmla="*/ 23884 w 772543"/>
                <a:gd name="connsiteY5" fmla="*/ 657367 h 1319121"/>
                <a:gd name="connsiteX6" fmla="*/ 85299 w 772543"/>
                <a:gd name="connsiteY6" fmla="*/ 971265 h 1319121"/>
                <a:gd name="connsiteX7" fmla="*/ 112595 w 772543"/>
                <a:gd name="connsiteY7" fmla="*/ 1046328 h 1319121"/>
                <a:gd name="connsiteX8" fmla="*/ 194481 w 772543"/>
                <a:gd name="connsiteY8" fmla="*/ 1182806 h 1319121"/>
                <a:gd name="connsiteX9" fmla="*/ 474260 w 772543"/>
                <a:gd name="connsiteY9" fmla="*/ 1264692 h 1319121"/>
                <a:gd name="connsiteX10" fmla="*/ 760033 w 772543"/>
                <a:gd name="connsiteY10" fmla="*/ 856234 h 1319121"/>
                <a:gd name="connsiteX11" fmla="*/ 672153 w 772543"/>
                <a:gd name="connsiteY11" fmla="*/ 589128 h 1319121"/>
                <a:gd name="connsiteX12" fmla="*/ 651681 w 772543"/>
                <a:gd name="connsiteY12" fmla="*/ 500417 h 1319121"/>
                <a:gd name="connsiteX13" fmla="*/ 616017 w 772543"/>
                <a:gd name="connsiteY13" fmla="*/ 424188 h 1319121"/>
                <a:gd name="connsiteX14" fmla="*/ 501556 w 772543"/>
                <a:gd name="connsiteY14" fmla="*/ 213815 h 1319121"/>
                <a:gd name="connsiteX15" fmla="*/ 446965 w 772543"/>
                <a:gd name="connsiteY15" fmla="*/ 111456 h 1319121"/>
                <a:gd name="connsiteX16" fmla="*/ 399198 w 772543"/>
                <a:gd name="connsiteY16" fmla="*/ 43217 h 1319121"/>
                <a:gd name="connsiteX17" fmla="*/ 290016 w 772543"/>
                <a:gd name="connsiteY17" fmla="*/ 2274 h 1319121"/>
                <a:gd name="connsiteX0" fmla="*/ 290016 w 760966"/>
                <a:gd name="connsiteY0" fmla="*/ 2274 h 1319121"/>
                <a:gd name="connsiteX1" fmla="*/ 187657 w 760966"/>
                <a:gd name="connsiteY1" fmla="*/ 29570 h 1319121"/>
                <a:gd name="connsiteX2" fmla="*/ 139890 w 760966"/>
                <a:gd name="connsiteY2" fmla="*/ 104632 h 1319121"/>
                <a:gd name="connsiteX3" fmla="*/ 85299 w 760966"/>
                <a:gd name="connsiteY3" fmla="*/ 200167 h 1319121"/>
                <a:gd name="connsiteX4" fmla="*/ 10236 w 760966"/>
                <a:gd name="connsiteY4" fmla="*/ 391235 h 1319121"/>
                <a:gd name="connsiteX5" fmla="*/ 23884 w 760966"/>
                <a:gd name="connsiteY5" fmla="*/ 657367 h 1319121"/>
                <a:gd name="connsiteX6" fmla="*/ 85299 w 760966"/>
                <a:gd name="connsiteY6" fmla="*/ 971265 h 1319121"/>
                <a:gd name="connsiteX7" fmla="*/ 112595 w 760966"/>
                <a:gd name="connsiteY7" fmla="*/ 1046328 h 1319121"/>
                <a:gd name="connsiteX8" fmla="*/ 194481 w 760966"/>
                <a:gd name="connsiteY8" fmla="*/ 1182806 h 1319121"/>
                <a:gd name="connsiteX9" fmla="*/ 474260 w 760966"/>
                <a:gd name="connsiteY9" fmla="*/ 1264692 h 1319121"/>
                <a:gd name="connsiteX10" fmla="*/ 760033 w 760966"/>
                <a:gd name="connsiteY10" fmla="*/ 856234 h 1319121"/>
                <a:gd name="connsiteX11" fmla="*/ 672153 w 760966"/>
                <a:gd name="connsiteY11" fmla="*/ 589128 h 1319121"/>
                <a:gd name="connsiteX12" fmla="*/ 651681 w 760966"/>
                <a:gd name="connsiteY12" fmla="*/ 500417 h 1319121"/>
                <a:gd name="connsiteX13" fmla="*/ 616017 w 760966"/>
                <a:gd name="connsiteY13" fmla="*/ 424188 h 1319121"/>
                <a:gd name="connsiteX14" fmla="*/ 501556 w 760966"/>
                <a:gd name="connsiteY14" fmla="*/ 213815 h 1319121"/>
                <a:gd name="connsiteX15" fmla="*/ 446965 w 760966"/>
                <a:gd name="connsiteY15" fmla="*/ 111456 h 1319121"/>
                <a:gd name="connsiteX16" fmla="*/ 399198 w 760966"/>
                <a:gd name="connsiteY16" fmla="*/ 43217 h 1319121"/>
                <a:gd name="connsiteX17" fmla="*/ 290016 w 760966"/>
                <a:gd name="connsiteY17" fmla="*/ 2274 h 1319121"/>
                <a:gd name="connsiteX0" fmla="*/ 290016 w 690350"/>
                <a:gd name="connsiteY0" fmla="*/ 2274 h 1319121"/>
                <a:gd name="connsiteX1" fmla="*/ 187657 w 690350"/>
                <a:gd name="connsiteY1" fmla="*/ 29570 h 1319121"/>
                <a:gd name="connsiteX2" fmla="*/ 139890 w 690350"/>
                <a:gd name="connsiteY2" fmla="*/ 104632 h 1319121"/>
                <a:gd name="connsiteX3" fmla="*/ 85299 w 690350"/>
                <a:gd name="connsiteY3" fmla="*/ 200167 h 1319121"/>
                <a:gd name="connsiteX4" fmla="*/ 10236 w 690350"/>
                <a:gd name="connsiteY4" fmla="*/ 391235 h 1319121"/>
                <a:gd name="connsiteX5" fmla="*/ 23884 w 690350"/>
                <a:gd name="connsiteY5" fmla="*/ 657367 h 1319121"/>
                <a:gd name="connsiteX6" fmla="*/ 85299 w 690350"/>
                <a:gd name="connsiteY6" fmla="*/ 971265 h 1319121"/>
                <a:gd name="connsiteX7" fmla="*/ 112595 w 690350"/>
                <a:gd name="connsiteY7" fmla="*/ 1046328 h 1319121"/>
                <a:gd name="connsiteX8" fmla="*/ 194481 w 690350"/>
                <a:gd name="connsiteY8" fmla="*/ 1182806 h 1319121"/>
                <a:gd name="connsiteX9" fmla="*/ 474260 w 690350"/>
                <a:gd name="connsiteY9" fmla="*/ 1264692 h 1319121"/>
                <a:gd name="connsiteX10" fmla="*/ 688025 w 690350"/>
                <a:gd name="connsiteY10" fmla="*/ 856234 h 1319121"/>
                <a:gd name="connsiteX11" fmla="*/ 672153 w 690350"/>
                <a:gd name="connsiteY11" fmla="*/ 589128 h 1319121"/>
                <a:gd name="connsiteX12" fmla="*/ 651681 w 690350"/>
                <a:gd name="connsiteY12" fmla="*/ 500417 h 1319121"/>
                <a:gd name="connsiteX13" fmla="*/ 616017 w 690350"/>
                <a:gd name="connsiteY13" fmla="*/ 424188 h 1319121"/>
                <a:gd name="connsiteX14" fmla="*/ 501556 w 690350"/>
                <a:gd name="connsiteY14" fmla="*/ 213815 h 1319121"/>
                <a:gd name="connsiteX15" fmla="*/ 446965 w 690350"/>
                <a:gd name="connsiteY15" fmla="*/ 111456 h 1319121"/>
                <a:gd name="connsiteX16" fmla="*/ 399198 w 690350"/>
                <a:gd name="connsiteY16" fmla="*/ 43217 h 1319121"/>
                <a:gd name="connsiteX17" fmla="*/ 290016 w 690350"/>
                <a:gd name="connsiteY17" fmla="*/ 2274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50" h="1319121">
                  <a:moveTo>
                    <a:pt x="290016" y="2274"/>
                  </a:moveTo>
                  <a:cubicBezTo>
                    <a:pt x="254759" y="0"/>
                    <a:pt x="212678" y="12510"/>
                    <a:pt x="187657" y="29570"/>
                  </a:cubicBezTo>
                  <a:cubicBezTo>
                    <a:pt x="162636" y="46630"/>
                    <a:pt x="156950" y="76199"/>
                    <a:pt x="139890" y="104632"/>
                  </a:cubicBezTo>
                  <a:lnTo>
                    <a:pt x="85299" y="200167"/>
                  </a:lnTo>
                  <a:cubicBezTo>
                    <a:pt x="63690" y="247934"/>
                    <a:pt x="20472" y="315035"/>
                    <a:pt x="10236" y="391235"/>
                  </a:cubicBezTo>
                  <a:cubicBezTo>
                    <a:pt x="0" y="467435"/>
                    <a:pt x="14785" y="591403"/>
                    <a:pt x="23884" y="657367"/>
                  </a:cubicBezTo>
                  <a:lnTo>
                    <a:pt x="85299" y="971265"/>
                  </a:lnTo>
                  <a:lnTo>
                    <a:pt x="112595" y="1046328"/>
                  </a:lnTo>
                  <a:cubicBezTo>
                    <a:pt x="130792" y="1081585"/>
                    <a:pt x="134204" y="1146412"/>
                    <a:pt x="194481" y="1182806"/>
                  </a:cubicBezTo>
                  <a:cubicBezTo>
                    <a:pt x="254758" y="1219200"/>
                    <a:pt x="392003" y="1319121"/>
                    <a:pt x="474260" y="1264692"/>
                  </a:cubicBezTo>
                  <a:cubicBezTo>
                    <a:pt x="556517" y="1210263"/>
                    <a:pt x="688958" y="968631"/>
                    <a:pt x="688025" y="856234"/>
                  </a:cubicBezTo>
                  <a:cubicBezTo>
                    <a:pt x="675515" y="782309"/>
                    <a:pt x="690350" y="655092"/>
                    <a:pt x="672153" y="589128"/>
                  </a:cubicBezTo>
                  <a:lnTo>
                    <a:pt x="651681" y="500417"/>
                  </a:lnTo>
                  <a:cubicBezTo>
                    <a:pt x="642583" y="464023"/>
                    <a:pt x="641038" y="471955"/>
                    <a:pt x="616017" y="424188"/>
                  </a:cubicBezTo>
                  <a:cubicBezTo>
                    <a:pt x="590996" y="376421"/>
                    <a:pt x="529989" y="257033"/>
                    <a:pt x="501556" y="213815"/>
                  </a:cubicBezTo>
                  <a:lnTo>
                    <a:pt x="446965" y="111456"/>
                  </a:lnTo>
                  <a:cubicBezTo>
                    <a:pt x="429905" y="83023"/>
                    <a:pt x="425356" y="61414"/>
                    <a:pt x="399198" y="43217"/>
                  </a:cubicBezTo>
                  <a:cubicBezTo>
                    <a:pt x="373040" y="25020"/>
                    <a:pt x="325273" y="4548"/>
                    <a:pt x="290016" y="227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H="1">
              <a:off x="3554840" y="1063569"/>
              <a:ext cx="2350420" cy="387759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5898407" y="1047065"/>
              <a:ext cx="2264945" cy="38220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5267972" y="2108152"/>
              <a:ext cx="216024" cy="471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011224" y="3212976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78" name="Freeform 77"/>
            <p:cNvSpPr/>
            <p:nvPr/>
          </p:nvSpPr>
          <p:spPr bwMode="auto">
            <a:xfrm>
              <a:off x="5508104" y="2629272"/>
              <a:ext cx="1503119" cy="29567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409" h="29567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1832750" y="7640"/>
                  </a:lnTo>
                  <a:lnTo>
                    <a:pt x="2014409" y="295672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flipH="1">
              <a:off x="5368856" y="1055936"/>
              <a:ext cx="542504" cy="106928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>
              <a:off x="5475183" y="1052736"/>
              <a:ext cx="421252" cy="104118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5666109" y="1065461"/>
              <a:ext cx="240489" cy="158657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5904216" y="1055936"/>
              <a:ext cx="170904" cy="158097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5911360" y="1058317"/>
              <a:ext cx="523800" cy="15785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355976" y="4149080"/>
              <a:ext cx="207369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Connector 84"/>
            <p:cNvCxnSpPr>
              <a:stCxn id="78" idx="1"/>
            </p:cNvCxnSpPr>
            <p:nvPr/>
          </p:nvCxnSpPr>
          <p:spPr bwMode="auto">
            <a:xfrm flipH="1">
              <a:off x="5058271" y="2773288"/>
              <a:ext cx="458788" cy="108385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H="1">
              <a:off x="5545970" y="2911031"/>
              <a:ext cx="252277" cy="95800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endCxn id="103" idx="1"/>
            </p:cNvCxnSpPr>
            <p:nvPr/>
          </p:nvCxnSpPr>
          <p:spPr bwMode="auto">
            <a:xfrm flipH="1">
              <a:off x="5715380" y="2926888"/>
              <a:ext cx="236148" cy="107053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5940152" y="2924944"/>
              <a:ext cx="119857" cy="142568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6320065" y="2925593"/>
              <a:ext cx="226733" cy="147681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568181" y="2916363"/>
              <a:ext cx="401698" cy="145192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6814153" y="2921692"/>
              <a:ext cx="496920" cy="143295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6795201" y="1340768"/>
              <a:ext cx="9268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Ms</a:t>
              </a:r>
            </a:p>
            <a:p>
              <a:r>
                <a:rPr lang="en-US" sz="2400" dirty="0" smtClean="0"/>
                <a:t>+ </a:t>
              </a:r>
              <a:r>
                <a:rPr lang="en-US" sz="2400" dirty="0" err="1" smtClean="0"/>
                <a:t>Qtz</a:t>
              </a:r>
              <a:endParaRPr lang="el-GR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427048" y="836712"/>
              <a:ext cx="38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l-GR" sz="28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0904" y="2924944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</a:t>
              </a:r>
              <a:endParaRPr lang="el-GR" sz="28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27248" y="2924944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</a:t>
              </a:r>
              <a:endParaRPr lang="el-GR" sz="2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47128" y="4509120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 </a:t>
              </a:r>
              <a:r>
                <a:rPr lang="en-US" sz="2400" dirty="0" err="1" smtClean="0"/>
                <a:t>Kfs</a:t>
              </a:r>
              <a:endParaRPr lang="el-GR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30382" y="4725144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granitoids</a:t>
              </a:r>
              <a:endParaRPr lang="el-GR" sz="16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864171" y="2596842"/>
              <a:ext cx="570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Chl</a:t>
              </a:r>
              <a:endParaRPr lang="el-GR" sz="2000" dirty="0"/>
            </a:p>
          </p:txBody>
        </p:sp>
        <p:sp>
          <p:nvSpPr>
            <p:cNvPr id="103" name="Freeform 102"/>
            <p:cNvSpPr/>
            <p:nvPr/>
          </p:nvSpPr>
          <p:spPr bwMode="auto">
            <a:xfrm flipH="1">
              <a:off x="4037758" y="3853408"/>
              <a:ext cx="1686369" cy="28803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313625"/>
                <a:gd name="connsiteY0" fmla="*/ 288032 h 304138"/>
                <a:gd name="connsiteX1" fmla="*/ 12001 w 2313625"/>
                <a:gd name="connsiteY1" fmla="*/ 144016 h 304138"/>
                <a:gd name="connsiteX2" fmla="*/ 228025 w 2313625"/>
                <a:gd name="connsiteY2" fmla="*/ 0 h 304138"/>
                <a:gd name="connsiteX3" fmla="*/ 1832750 w 2313625"/>
                <a:gd name="connsiteY3" fmla="*/ 7640 h 304138"/>
                <a:gd name="connsiteX4" fmla="*/ 2313625 w 2313625"/>
                <a:gd name="connsiteY4" fmla="*/ 304138 h 304138"/>
                <a:gd name="connsiteX5" fmla="*/ 156017 w 2313625"/>
                <a:gd name="connsiteY5" fmla="*/ 288032 h 304138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32750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91969 w 2313625"/>
                <a:gd name="connsiteY3" fmla="*/ 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074627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3625" h="28803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2074627" y="7640"/>
                  </a:lnTo>
                  <a:lnTo>
                    <a:pt x="2313625" y="286348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40587" y="3813338"/>
              <a:ext cx="408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Bt</a:t>
              </a:r>
              <a:endParaRPr lang="el-GR" sz="2000" dirty="0"/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4644008" y="4149080"/>
              <a:ext cx="212236" cy="6632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5008816" y="4142564"/>
              <a:ext cx="0" cy="50293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flipH="1">
              <a:off x="5058271" y="2091771"/>
              <a:ext cx="317133" cy="177065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>
              <a:off x="4860032" y="2723542"/>
              <a:ext cx="172827" cy="113750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H="1">
              <a:off x="4974336" y="2125216"/>
              <a:ext cx="328007" cy="58369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>
              <a:endCxn id="78" idx="1"/>
            </p:cNvCxnSpPr>
            <p:nvPr/>
          </p:nvCxnSpPr>
          <p:spPr bwMode="auto">
            <a:xfrm>
              <a:off x="5383987" y="2101750"/>
              <a:ext cx="133072" cy="67153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flipH="1">
              <a:off x="5058271" y="2708920"/>
              <a:ext cx="17785" cy="113765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5426874" y="2125216"/>
              <a:ext cx="169254" cy="57638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5482299" y="2108152"/>
              <a:ext cx="199666" cy="54388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4565846" y="3212976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51" name="Oval 150"/>
            <p:cNvSpPr/>
            <p:nvPr/>
          </p:nvSpPr>
          <p:spPr>
            <a:xfrm>
              <a:off x="5867360" y="1049882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777195" y="1844824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Cld</a:t>
              </a:r>
              <a:endParaRPr lang="el-GR" sz="2000" dirty="0"/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4895013" y="2720937"/>
              <a:ext cx="184400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H="1">
              <a:off x="4644008" y="2708920"/>
              <a:ext cx="330329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H="1">
              <a:off x="4447642" y="2726974"/>
              <a:ext cx="480065" cy="114505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5076058" y="2102342"/>
              <a:ext cx="262347" cy="60657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flipH="1">
              <a:off x="5364088" y="2924944"/>
              <a:ext cx="253707" cy="9302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5508104" y="4149080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5724128" y="4005064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145" name="TextBox 144"/>
            <p:cNvSpPr txBox="1"/>
            <p:nvPr/>
          </p:nvSpPr>
          <p:spPr>
            <a:xfrm>
              <a:off x="4355976" y="2420888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Grt</a:t>
              </a:r>
              <a:endParaRPr lang="el-GR" sz="2000" dirty="0"/>
            </a:p>
          </p:txBody>
        </p:sp>
      </p:grpSp>
      <p:sp>
        <p:nvSpPr>
          <p:cNvPr id="60" name="14 - Ορθογώνιο"/>
          <p:cNvSpPr/>
          <p:nvPr/>
        </p:nvSpPr>
        <p:spPr>
          <a:xfrm>
            <a:off x="251520" y="5373216"/>
            <a:ext cx="860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err="1" smtClean="0"/>
              <a:t>Χλωριτοειδές</a:t>
            </a:r>
            <a:r>
              <a:rPr lang="el-GR" sz="2400" dirty="0" smtClean="0"/>
              <a:t> + </a:t>
            </a:r>
            <a:r>
              <a:rPr lang="el-GR" sz="2400" dirty="0" err="1" smtClean="0"/>
              <a:t>αννίτης</a:t>
            </a:r>
            <a:r>
              <a:rPr lang="el-GR" sz="2400" dirty="0" smtClean="0"/>
              <a:t> </a:t>
            </a:r>
            <a:r>
              <a:rPr lang="en-US" sz="2400" dirty="0" smtClean="0"/>
              <a:t> (</a:t>
            </a:r>
            <a:r>
              <a:rPr lang="el-GR" sz="2400" dirty="0" err="1" smtClean="0"/>
              <a:t>βιοτίτης</a:t>
            </a:r>
            <a:r>
              <a:rPr lang="en-US" sz="2400" dirty="0" smtClean="0"/>
              <a:t>)</a:t>
            </a:r>
            <a:r>
              <a:rPr lang="el-GR" sz="2400" dirty="0" smtClean="0"/>
              <a:t> + χαλαζίας </a:t>
            </a:r>
          </a:p>
          <a:p>
            <a:pPr algn="r"/>
            <a:r>
              <a:rPr lang="el-GR" sz="2400" dirty="0" smtClean="0"/>
              <a:t>↔ </a:t>
            </a:r>
            <a:r>
              <a:rPr lang="el-GR" sz="2400" dirty="0" err="1" smtClean="0"/>
              <a:t>αλμανδίνης</a:t>
            </a:r>
            <a:r>
              <a:rPr lang="el-GR" sz="2400" dirty="0" smtClean="0"/>
              <a:t> + μοσχοβίτης 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0  (7)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pPr defTabSz="1300163"/>
            <a:r>
              <a:rPr lang="el-GR" sz="4000" dirty="0" smtClean="0">
                <a:cs typeface="Arial" pitchFamily="34" charset="0"/>
                <a:sym typeface="Arial" pitchFamily="34" charset="0"/>
              </a:rPr>
              <a:t>Η ζώνη του γρανάτη</a:t>
            </a:r>
            <a:endParaRPr lang="el-GR" sz="4000" dirty="0"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714612" y="55721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49" name="Rectangle 148"/>
          <p:cNvSpPr/>
          <p:nvPr/>
        </p:nvSpPr>
        <p:spPr>
          <a:xfrm>
            <a:off x="539552" y="980728"/>
            <a:ext cx="2880320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</a:pPr>
            <a:r>
              <a:rPr lang="el-GR" dirty="0" smtClean="0">
                <a:solidFill>
                  <a:prstClr val="black"/>
                </a:solidFill>
              </a:rPr>
              <a:t>AFM διάγραμμα για </a:t>
            </a:r>
            <a:r>
              <a:rPr lang="el-GR" dirty="0" err="1" smtClean="0">
                <a:solidFill>
                  <a:prstClr val="black"/>
                </a:solidFill>
              </a:rPr>
              <a:t>μεταπηλιτικα</a:t>
            </a:r>
            <a:r>
              <a:rPr lang="el-GR" dirty="0" smtClean="0">
                <a:solidFill>
                  <a:prstClr val="black"/>
                </a:solidFill>
              </a:rPr>
              <a:t> πετρώματα της ζώνης του γρανάτη</a:t>
            </a:r>
          </a:p>
          <a:p>
            <a:pPr lvl="0">
              <a:buClr>
                <a:srgbClr val="C00000"/>
              </a:buClr>
            </a:pPr>
            <a:r>
              <a:rPr lang="el-GR" dirty="0" smtClean="0">
                <a:solidFill>
                  <a:prstClr val="black"/>
                </a:solidFill>
              </a:rPr>
              <a:t>(συνθήκες μεταβατικές προς την </a:t>
            </a:r>
            <a:r>
              <a:rPr lang="el-GR" dirty="0" err="1" smtClean="0">
                <a:solidFill>
                  <a:prstClr val="black"/>
                </a:solidFill>
              </a:rPr>
              <a:t>αμφιβολιτική</a:t>
            </a:r>
            <a:r>
              <a:rPr lang="el-GR" dirty="0" smtClean="0">
                <a:solidFill>
                  <a:prstClr val="black"/>
                </a:solidFill>
              </a:rPr>
              <a:t> φάση) που δείχνει την διάσπαση της συνδετικής γραμμής </a:t>
            </a:r>
            <a:r>
              <a:rPr lang="el-GR" dirty="0" err="1" smtClean="0">
                <a:solidFill>
                  <a:prstClr val="black"/>
                </a:solidFill>
              </a:rPr>
              <a:t>χλωριτοειδές</a:t>
            </a:r>
            <a:r>
              <a:rPr lang="el-GR" dirty="0" smtClean="0">
                <a:solidFill>
                  <a:prstClr val="black"/>
                </a:solidFill>
              </a:rPr>
              <a:t> (</a:t>
            </a:r>
            <a:r>
              <a:rPr lang="el-GR" dirty="0" err="1" smtClean="0">
                <a:solidFill>
                  <a:prstClr val="black"/>
                </a:solidFill>
              </a:rPr>
              <a:t>cld</a:t>
            </a:r>
            <a:r>
              <a:rPr lang="el-GR" dirty="0" smtClean="0">
                <a:solidFill>
                  <a:prstClr val="black"/>
                </a:solidFill>
              </a:rPr>
              <a:t>) – </a:t>
            </a:r>
            <a:r>
              <a:rPr lang="el-GR" dirty="0" err="1" smtClean="0">
                <a:solidFill>
                  <a:prstClr val="black"/>
                </a:solidFill>
              </a:rPr>
              <a:t>βιοτίτης</a:t>
            </a:r>
            <a:r>
              <a:rPr lang="el-GR" dirty="0" smtClean="0">
                <a:solidFill>
                  <a:prstClr val="black"/>
                </a:solidFill>
              </a:rPr>
              <a:t> (</a:t>
            </a:r>
            <a:r>
              <a:rPr lang="el-GR" dirty="0" err="1" smtClean="0">
                <a:solidFill>
                  <a:prstClr val="black"/>
                </a:solidFill>
              </a:rPr>
              <a:t>bt</a:t>
            </a:r>
            <a:r>
              <a:rPr lang="el-GR" dirty="0" smtClean="0">
                <a:solidFill>
                  <a:prstClr val="black"/>
                </a:solidFill>
              </a:rPr>
              <a:t>) και την αντικατάσταση της από  την συνδετική γραμμή γρανάτης (</a:t>
            </a:r>
            <a:r>
              <a:rPr lang="el-GR" dirty="0" err="1" smtClean="0">
                <a:solidFill>
                  <a:prstClr val="black"/>
                </a:solidFill>
              </a:rPr>
              <a:t>grt</a:t>
            </a:r>
            <a:r>
              <a:rPr lang="el-GR" dirty="0" smtClean="0">
                <a:solidFill>
                  <a:prstClr val="black"/>
                </a:solidFill>
              </a:rPr>
              <a:t>) – </a:t>
            </a:r>
            <a:r>
              <a:rPr lang="el-GR" dirty="0" err="1" smtClean="0">
                <a:solidFill>
                  <a:prstClr val="black"/>
                </a:solidFill>
              </a:rPr>
              <a:t>χλωρίτης</a:t>
            </a:r>
            <a:r>
              <a:rPr lang="el-GR" dirty="0" smtClean="0">
                <a:solidFill>
                  <a:prstClr val="black"/>
                </a:solidFill>
              </a:rPr>
              <a:t> (</a:t>
            </a:r>
            <a:r>
              <a:rPr lang="el-GR" dirty="0" err="1" smtClean="0">
                <a:solidFill>
                  <a:prstClr val="black"/>
                </a:solidFill>
              </a:rPr>
              <a:t>chl</a:t>
            </a:r>
            <a:r>
              <a:rPr lang="el-GR" dirty="0" smtClean="0">
                <a:solidFill>
                  <a:prstClr val="black"/>
                </a:solidFill>
              </a:rPr>
              <a:t>)</a:t>
            </a:r>
          </a:p>
        </p:txBody>
      </p:sp>
      <p:grpSp>
        <p:nvGrpSpPr>
          <p:cNvPr id="67" name="Group 66" descr="Εικόνα 13: Διάγραμμα AFM για τη ζώνη του γρανάτη"/>
          <p:cNvGrpSpPr/>
          <p:nvPr/>
        </p:nvGrpSpPr>
        <p:grpSpPr>
          <a:xfrm>
            <a:off x="3554840" y="836712"/>
            <a:ext cx="4608512" cy="4398211"/>
            <a:chOff x="3554840" y="836712"/>
            <a:chExt cx="4608512" cy="4398211"/>
          </a:xfrm>
        </p:grpSpPr>
        <p:sp>
          <p:nvSpPr>
            <p:cNvPr id="93" name="Freeform 92"/>
            <p:cNvSpPr/>
            <p:nvPr/>
          </p:nvSpPr>
          <p:spPr bwMode="auto">
            <a:xfrm>
              <a:off x="4847652" y="4641245"/>
              <a:ext cx="1173707" cy="593678"/>
            </a:xfrm>
            <a:custGeom>
              <a:avLst/>
              <a:gdLst>
                <a:gd name="connsiteX0" fmla="*/ 54591 w 1173707"/>
                <a:gd name="connsiteY0" fmla="*/ 88710 h 580030"/>
                <a:gd name="connsiteX1" fmla="*/ 6824 w 1173707"/>
                <a:gd name="connsiteY1" fmla="*/ 156949 h 580030"/>
                <a:gd name="connsiteX2" fmla="*/ 0 w 1173707"/>
                <a:gd name="connsiteY2" fmla="*/ 225188 h 580030"/>
                <a:gd name="connsiteX3" fmla="*/ 20471 w 1173707"/>
                <a:gd name="connsiteY3" fmla="*/ 334370 h 580030"/>
                <a:gd name="connsiteX4" fmla="*/ 54591 w 1173707"/>
                <a:gd name="connsiteY4" fmla="*/ 388961 h 580030"/>
                <a:gd name="connsiteX5" fmla="*/ 136477 w 1173707"/>
                <a:gd name="connsiteY5" fmla="*/ 477672 h 580030"/>
                <a:gd name="connsiteX6" fmla="*/ 225188 w 1173707"/>
                <a:gd name="connsiteY6" fmla="*/ 498143 h 580030"/>
                <a:gd name="connsiteX7" fmla="*/ 423080 w 1173707"/>
                <a:gd name="connsiteY7" fmla="*/ 580030 h 580030"/>
                <a:gd name="connsiteX8" fmla="*/ 586854 w 1173707"/>
                <a:gd name="connsiteY8" fmla="*/ 580030 h 580030"/>
                <a:gd name="connsiteX9" fmla="*/ 655092 w 1173707"/>
                <a:gd name="connsiteY9" fmla="*/ 580030 h 580030"/>
                <a:gd name="connsiteX10" fmla="*/ 825689 w 1173707"/>
                <a:gd name="connsiteY10" fmla="*/ 552734 h 580030"/>
                <a:gd name="connsiteX11" fmla="*/ 921224 w 1173707"/>
                <a:gd name="connsiteY11" fmla="*/ 511791 h 580030"/>
                <a:gd name="connsiteX12" fmla="*/ 1098645 w 1173707"/>
                <a:gd name="connsiteY12" fmla="*/ 443552 h 580030"/>
                <a:gd name="connsiteX13" fmla="*/ 1166883 w 1173707"/>
                <a:gd name="connsiteY13" fmla="*/ 354842 h 580030"/>
                <a:gd name="connsiteX14" fmla="*/ 1173707 w 1173707"/>
                <a:gd name="connsiteY14" fmla="*/ 293427 h 580030"/>
                <a:gd name="connsiteX15" fmla="*/ 1166883 w 1173707"/>
                <a:gd name="connsiteY15" fmla="*/ 272955 h 580030"/>
                <a:gd name="connsiteX16" fmla="*/ 1153236 w 1173707"/>
                <a:gd name="connsiteY16" fmla="*/ 197893 h 580030"/>
                <a:gd name="connsiteX17" fmla="*/ 1112292 w 1173707"/>
                <a:gd name="connsiteY17" fmla="*/ 136478 h 580030"/>
                <a:gd name="connsiteX18" fmla="*/ 1050877 w 1173707"/>
                <a:gd name="connsiteY18" fmla="*/ 95534 h 580030"/>
                <a:gd name="connsiteX19" fmla="*/ 968991 w 1173707"/>
                <a:gd name="connsiteY19" fmla="*/ 75063 h 580030"/>
                <a:gd name="connsiteX20" fmla="*/ 907576 w 1173707"/>
                <a:gd name="connsiteY20" fmla="*/ 47767 h 580030"/>
                <a:gd name="connsiteX21" fmla="*/ 812042 w 1173707"/>
                <a:gd name="connsiteY21" fmla="*/ 34119 h 580030"/>
                <a:gd name="connsiteX22" fmla="*/ 723331 w 1173707"/>
                <a:gd name="connsiteY22" fmla="*/ 27296 h 580030"/>
                <a:gd name="connsiteX23" fmla="*/ 580030 w 1173707"/>
                <a:gd name="connsiteY23" fmla="*/ 6824 h 580030"/>
                <a:gd name="connsiteX24" fmla="*/ 375313 w 1173707"/>
                <a:gd name="connsiteY24" fmla="*/ 0 h 580030"/>
                <a:gd name="connsiteX25" fmla="*/ 307074 w 1173707"/>
                <a:gd name="connsiteY25" fmla="*/ 13648 h 580030"/>
                <a:gd name="connsiteX26" fmla="*/ 238836 w 1173707"/>
                <a:gd name="connsiteY26" fmla="*/ 20472 h 580030"/>
                <a:gd name="connsiteX27" fmla="*/ 156949 w 1173707"/>
                <a:gd name="connsiteY27" fmla="*/ 34119 h 580030"/>
                <a:gd name="connsiteX28" fmla="*/ 129654 w 1173707"/>
                <a:gd name="connsiteY28" fmla="*/ 40943 h 580030"/>
                <a:gd name="connsiteX29" fmla="*/ 54591 w 1173707"/>
                <a:gd name="connsiteY29" fmla="*/ 88710 h 580030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225188 w 1173707"/>
                <a:gd name="connsiteY6" fmla="*/ 498143 h 593678"/>
                <a:gd name="connsiteX7" fmla="*/ 423080 w 1173707"/>
                <a:gd name="connsiteY7" fmla="*/ 580030 h 593678"/>
                <a:gd name="connsiteX8" fmla="*/ 586854 w 1173707"/>
                <a:gd name="connsiteY8" fmla="*/ 580030 h 593678"/>
                <a:gd name="connsiteX9" fmla="*/ 655092 w 1173707"/>
                <a:gd name="connsiteY9" fmla="*/ 580030 h 593678"/>
                <a:gd name="connsiteX10" fmla="*/ 825689 w 1173707"/>
                <a:gd name="connsiteY10" fmla="*/ 552734 h 593678"/>
                <a:gd name="connsiteX11" fmla="*/ 921224 w 1173707"/>
                <a:gd name="connsiteY11" fmla="*/ 511791 h 593678"/>
                <a:gd name="connsiteX12" fmla="*/ 1098645 w 1173707"/>
                <a:gd name="connsiteY12" fmla="*/ 443552 h 593678"/>
                <a:gd name="connsiteX13" fmla="*/ 1166883 w 1173707"/>
                <a:gd name="connsiteY13" fmla="*/ 354842 h 593678"/>
                <a:gd name="connsiteX14" fmla="*/ 1173707 w 1173707"/>
                <a:gd name="connsiteY14" fmla="*/ 293427 h 593678"/>
                <a:gd name="connsiteX15" fmla="*/ 1166883 w 1173707"/>
                <a:gd name="connsiteY15" fmla="*/ 272955 h 593678"/>
                <a:gd name="connsiteX16" fmla="*/ 1153236 w 1173707"/>
                <a:gd name="connsiteY16" fmla="*/ 197893 h 593678"/>
                <a:gd name="connsiteX17" fmla="*/ 1112292 w 1173707"/>
                <a:gd name="connsiteY17" fmla="*/ 136478 h 593678"/>
                <a:gd name="connsiteX18" fmla="*/ 1050877 w 1173707"/>
                <a:gd name="connsiteY18" fmla="*/ 95534 h 593678"/>
                <a:gd name="connsiteX19" fmla="*/ 968991 w 1173707"/>
                <a:gd name="connsiteY19" fmla="*/ 75063 h 593678"/>
                <a:gd name="connsiteX20" fmla="*/ 907576 w 1173707"/>
                <a:gd name="connsiteY20" fmla="*/ 47767 h 593678"/>
                <a:gd name="connsiteX21" fmla="*/ 812042 w 1173707"/>
                <a:gd name="connsiteY21" fmla="*/ 34119 h 593678"/>
                <a:gd name="connsiteX22" fmla="*/ 723331 w 1173707"/>
                <a:gd name="connsiteY22" fmla="*/ 27296 h 593678"/>
                <a:gd name="connsiteX23" fmla="*/ 580030 w 1173707"/>
                <a:gd name="connsiteY23" fmla="*/ 6824 h 593678"/>
                <a:gd name="connsiteX24" fmla="*/ 375313 w 1173707"/>
                <a:gd name="connsiteY24" fmla="*/ 0 h 593678"/>
                <a:gd name="connsiteX25" fmla="*/ 307074 w 1173707"/>
                <a:gd name="connsiteY25" fmla="*/ 13648 h 593678"/>
                <a:gd name="connsiteX26" fmla="*/ 238836 w 1173707"/>
                <a:gd name="connsiteY26" fmla="*/ 20472 h 593678"/>
                <a:gd name="connsiteX27" fmla="*/ 156949 w 1173707"/>
                <a:gd name="connsiteY27" fmla="*/ 34119 h 593678"/>
                <a:gd name="connsiteX28" fmla="*/ 129654 w 1173707"/>
                <a:gd name="connsiteY28" fmla="*/ 40943 h 593678"/>
                <a:gd name="connsiteX29" fmla="*/ 54591 w 1173707"/>
                <a:gd name="connsiteY29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3707" h="593678">
                  <a:moveTo>
                    <a:pt x="54591" y="88710"/>
                  </a:moveTo>
                  <a:lnTo>
                    <a:pt x="6824" y="156949"/>
                  </a:lnTo>
                  <a:lnTo>
                    <a:pt x="0" y="225188"/>
                  </a:lnTo>
                  <a:lnTo>
                    <a:pt x="20471" y="334370"/>
                  </a:lnTo>
                  <a:lnTo>
                    <a:pt x="54591" y="388961"/>
                  </a:lnTo>
                  <a:lnTo>
                    <a:pt x="136477" y="477672"/>
                  </a:lnTo>
                  <a:cubicBezTo>
                    <a:pt x="197892" y="509517"/>
                    <a:pt x="362802" y="566382"/>
                    <a:pt x="423080" y="580030"/>
                  </a:cubicBezTo>
                  <a:cubicBezTo>
                    <a:pt x="483358" y="593678"/>
                    <a:pt x="548185" y="580030"/>
                    <a:pt x="586854" y="580030"/>
                  </a:cubicBezTo>
                  <a:lnTo>
                    <a:pt x="655092" y="580030"/>
                  </a:lnTo>
                  <a:lnTo>
                    <a:pt x="825689" y="552734"/>
                  </a:lnTo>
                  <a:cubicBezTo>
                    <a:pt x="899614" y="529988"/>
                    <a:pt x="1041779" y="476534"/>
                    <a:pt x="1098645" y="443552"/>
                  </a:cubicBezTo>
                  <a:cubicBezTo>
                    <a:pt x="1155511" y="410570"/>
                    <a:pt x="1154373" y="379863"/>
                    <a:pt x="1166883" y="354842"/>
                  </a:cubicBezTo>
                  <a:cubicBezTo>
                    <a:pt x="1169158" y="334370"/>
                    <a:pt x="1173707" y="314025"/>
                    <a:pt x="1173707" y="293427"/>
                  </a:cubicBezTo>
                  <a:cubicBezTo>
                    <a:pt x="1173707" y="286234"/>
                    <a:pt x="1166883" y="272955"/>
                    <a:pt x="1166883" y="272955"/>
                  </a:cubicBezTo>
                  <a:lnTo>
                    <a:pt x="1153236" y="197893"/>
                  </a:lnTo>
                  <a:lnTo>
                    <a:pt x="1112292" y="136478"/>
                  </a:lnTo>
                  <a:lnTo>
                    <a:pt x="1050877" y="95534"/>
                  </a:lnTo>
                  <a:lnTo>
                    <a:pt x="968991" y="75063"/>
                  </a:lnTo>
                  <a:lnTo>
                    <a:pt x="907576" y="47767"/>
                  </a:lnTo>
                  <a:lnTo>
                    <a:pt x="812042" y="34119"/>
                  </a:lnTo>
                  <a:lnTo>
                    <a:pt x="723331" y="27296"/>
                  </a:lnTo>
                  <a:lnTo>
                    <a:pt x="580030" y="6824"/>
                  </a:lnTo>
                  <a:lnTo>
                    <a:pt x="375313" y="0"/>
                  </a:lnTo>
                  <a:lnTo>
                    <a:pt x="307074" y="13648"/>
                  </a:lnTo>
                  <a:lnTo>
                    <a:pt x="238836" y="20472"/>
                  </a:lnTo>
                  <a:cubicBezTo>
                    <a:pt x="139042" y="31560"/>
                    <a:pt x="207868" y="19572"/>
                    <a:pt x="156949" y="34119"/>
                  </a:cubicBezTo>
                  <a:cubicBezTo>
                    <a:pt x="147931" y="36695"/>
                    <a:pt x="129654" y="40943"/>
                    <a:pt x="129654" y="40943"/>
                  </a:cubicBezTo>
                  <a:lnTo>
                    <a:pt x="54591" y="88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03112" y="836712"/>
              <a:ext cx="471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Ky</a:t>
              </a:r>
              <a:endParaRPr lang="el-GR" sz="2400" dirty="0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5315087" y="2284734"/>
              <a:ext cx="690350" cy="1319121"/>
            </a:xfrm>
            <a:custGeom>
              <a:avLst/>
              <a:gdLst>
                <a:gd name="connsiteX0" fmla="*/ 279780 w 750627"/>
                <a:gd name="connsiteY0" fmla="*/ 0 h 1262418"/>
                <a:gd name="connsiteX1" fmla="*/ 177421 w 750627"/>
                <a:gd name="connsiteY1" fmla="*/ 27296 h 1262418"/>
                <a:gd name="connsiteX2" fmla="*/ 129654 w 750627"/>
                <a:gd name="connsiteY2" fmla="*/ 102358 h 1262418"/>
                <a:gd name="connsiteX3" fmla="*/ 75063 w 750627"/>
                <a:gd name="connsiteY3" fmla="*/ 197893 h 1262418"/>
                <a:gd name="connsiteX4" fmla="*/ 0 w 750627"/>
                <a:gd name="connsiteY4" fmla="*/ 388961 h 1262418"/>
                <a:gd name="connsiteX5" fmla="*/ 13648 w 750627"/>
                <a:gd name="connsiteY5" fmla="*/ 655093 h 1262418"/>
                <a:gd name="connsiteX6" fmla="*/ 54592 w 750627"/>
                <a:gd name="connsiteY6" fmla="*/ 784746 h 1262418"/>
                <a:gd name="connsiteX7" fmla="*/ 75063 w 750627"/>
                <a:gd name="connsiteY7" fmla="*/ 968991 h 1262418"/>
                <a:gd name="connsiteX8" fmla="*/ 102359 w 750627"/>
                <a:gd name="connsiteY8" fmla="*/ 1044054 h 1262418"/>
                <a:gd name="connsiteX9" fmla="*/ 184245 w 750627"/>
                <a:gd name="connsiteY9" fmla="*/ 1180532 h 1262418"/>
                <a:gd name="connsiteX10" fmla="*/ 307075 w 750627"/>
                <a:gd name="connsiteY10" fmla="*/ 1228299 h 1262418"/>
                <a:gd name="connsiteX11" fmla="*/ 464024 w 750627"/>
                <a:gd name="connsiteY11" fmla="*/ 1262418 h 1262418"/>
                <a:gd name="connsiteX12" fmla="*/ 586854 w 750627"/>
                <a:gd name="connsiteY12" fmla="*/ 1241946 h 1262418"/>
                <a:gd name="connsiteX13" fmla="*/ 668741 w 750627"/>
                <a:gd name="connsiteY13" fmla="*/ 1125941 h 1262418"/>
                <a:gd name="connsiteX14" fmla="*/ 736980 w 750627"/>
                <a:gd name="connsiteY14" fmla="*/ 1030406 h 1262418"/>
                <a:gd name="connsiteX15" fmla="*/ 750627 w 750627"/>
                <a:gd name="connsiteY15" fmla="*/ 893929 h 1262418"/>
                <a:gd name="connsiteX16" fmla="*/ 750627 w 750627"/>
                <a:gd name="connsiteY16" fmla="*/ 723332 h 1262418"/>
                <a:gd name="connsiteX17" fmla="*/ 661917 w 750627"/>
                <a:gd name="connsiteY17" fmla="*/ 586854 h 1262418"/>
                <a:gd name="connsiteX18" fmla="*/ 641445 w 750627"/>
                <a:gd name="connsiteY18" fmla="*/ 498143 h 1262418"/>
                <a:gd name="connsiteX19" fmla="*/ 607326 w 750627"/>
                <a:gd name="connsiteY19" fmla="*/ 368490 h 1262418"/>
                <a:gd name="connsiteX20" fmla="*/ 491320 w 750627"/>
                <a:gd name="connsiteY20" fmla="*/ 211541 h 1262418"/>
                <a:gd name="connsiteX21" fmla="*/ 436729 w 750627"/>
                <a:gd name="connsiteY21" fmla="*/ 109182 h 1262418"/>
                <a:gd name="connsiteX22" fmla="*/ 388962 w 750627"/>
                <a:gd name="connsiteY22" fmla="*/ 40943 h 1262418"/>
                <a:gd name="connsiteX23" fmla="*/ 279780 w 750627"/>
                <a:gd name="connsiteY23" fmla="*/ 0 h 1262418"/>
                <a:gd name="connsiteX0" fmla="*/ 279780 w 765412"/>
                <a:gd name="connsiteY0" fmla="*/ 0 h 1262418"/>
                <a:gd name="connsiteX1" fmla="*/ 177421 w 765412"/>
                <a:gd name="connsiteY1" fmla="*/ 27296 h 1262418"/>
                <a:gd name="connsiteX2" fmla="*/ 129654 w 765412"/>
                <a:gd name="connsiteY2" fmla="*/ 102358 h 1262418"/>
                <a:gd name="connsiteX3" fmla="*/ 75063 w 765412"/>
                <a:gd name="connsiteY3" fmla="*/ 197893 h 1262418"/>
                <a:gd name="connsiteX4" fmla="*/ 0 w 765412"/>
                <a:gd name="connsiteY4" fmla="*/ 388961 h 1262418"/>
                <a:gd name="connsiteX5" fmla="*/ 13648 w 765412"/>
                <a:gd name="connsiteY5" fmla="*/ 655093 h 1262418"/>
                <a:gd name="connsiteX6" fmla="*/ 54592 w 765412"/>
                <a:gd name="connsiteY6" fmla="*/ 784746 h 1262418"/>
                <a:gd name="connsiteX7" fmla="*/ 75063 w 765412"/>
                <a:gd name="connsiteY7" fmla="*/ 968991 h 1262418"/>
                <a:gd name="connsiteX8" fmla="*/ 102359 w 765412"/>
                <a:gd name="connsiteY8" fmla="*/ 1044054 h 1262418"/>
                <a:gd name="connsiteX9" fmla="*/ 184245 w 765412"/>
                <a:gd name="connsiteY9" fmla="*/ 1180532 h 1262418"/>
                <a:gd name="connsiteX10" fmla="*/ 307075 w 765412"/>
                <a:gd name="connsiteY10" fmla="*/ 1228299 h 1262418"/>
                <a:gd name="connsiteX11" fmla="*/ 464024 w 765412"/>
                <a:gd name="connsiteY11" fmla="*/ 1262418 h 1262418"/>
                <a:gd name="connsiteX12" fmla="*/ 586854 w 765412"/>
                <a:gd name="connsiteY12" fmla="*/ 1241946 h 1262418"/>
                <a:gd name="connsiteX13" fmla="*/ 668741 w 765412"/>
                <a:gd name="connsiteY13" fmla="*/ 1125941 h 1262418"/>
                <a:gd name="connsiteX14" fmla="*/ 736980 w 765412"/>
                <a:gd name="connsiteY14" fmla="*/ 1030406 h 1262418"/>
                <a:gd name="connsiteX15" fmla="*/ 750627 w 765412"/>
                <a:gd name="connsiteY15" fmla="*/ 893929 h 1262418"/>
                <a:gd name="connsiteX16" fmla="*/ 750627 w 765412"/>
                <a:gd name="connsiteY16" fmla="*/ 723332 h 1262418"/>
                <a:gd name="connsiteX17" fmla="*/ 661917 w 765412"/>
                <a:gd name="connsiteY17" fmla="*/ 586854 h 1262418"/>
                <a:gd name="connsiteX18" fmla="*/ 641445 w 765412"/>
                <a:gd name="connsiteY18" fmla="*/ 498143 h 1262418"/>
                <a:gd name="connsiteX19" fmla="*/ 607326 w 765412"/>
                <a:gd name="connsiteY19" fmla="*/ 368490 h 1262418"/>
                <a:gd name="connsiteX20" fmla="*/ 491320 w 765412"/>
                <a:gd name="connsiteY20" fmla="*/ 211541 h 1262418"/>
                <a:gd name="connsiteX21" fmla="*/ 436729 w 765412"/>
                <a:gd name="connsiteY21" fmla="*/ 109182 h 1262418"/>
                <a:gd name="connsiteX22" fmla="*/ 388962 w 765412"/>
                <a:gd name="connsiteY22" fmla="*/ 40943 h 1262418"/>
                <a:gd name="connsiteX23" fmla="*/ 279780 w 765412"/>
                <a:gd name="connsiteY23" fmla="*/ 0 h 1262418"/>
                <a:gd name="connsiteX0" fmla="*/ 279780 w 764581"/>
                <a:gd name="connsiteY0" fmla="*/ 0 h 1262418"/>
                <a:gd name="connsiteX1" fmla="*/ 177421 w 764581"/>
                <a:gd name="connsiteY1" fmla="*/ 27296 h 1262418"/>
                <a:gd name="connsiteX2" fmla="*/ 129654 w 764581"/>
                <a:gd name="connsiteY2" fmla="*/ 102358 h 1262418"/>
                <a:gd name="connsiteX3" fmla="*/ 75063 w 764581"/>
                <a:gd name="connsiteY3" fmla="*/ 197893 h 1262418"/>
                <a:gd name="connsiteX4" fmla="*/ 0 w 764581"/>
                <a:gd name="connsiteY4" fmla="*/ 388961 h 1262418"/>
                <a:gd name="connsiteX5" fmla="*/ 13648 w 764581"/>
                <a:gd name="connsiteY5" fmla="*/ 655093 h 1262418"/>
                <a:gd name="connsiteX6" fmla="*/ 54592 w 764581"/>
                <a:gd name="connsiteY6" fmla="*/ 784746 h 1262418"/>
                <a:gd name="connsiteX7" fmla="*/ 75063 w 764581"/>
                <a:gd name="connsiteY7" fmla="*/ 968991 h 1262418"/>
                <a:gd name="connsiteX8" fmla="*/ 102359 w 764581"/>
                <a:gd name="connsiteY8" fmla="*/ 1044054 h 1262418"/>
                <a:gd name="connsiteX9" fmla="*/ 184245 w 764581"/>
                <a:gd name="connsiteY9" fmla="*/ 1180532 h 1262418"/>
                <a:gd name="connsiteX10" fmla="*/ 307075 w 764581"/>
                <a:gd name="connsiteY10" fmla="*/ 1228299 h 1262418"/>
                <a:gd name="connsiteX11" fmla="*/ 464024 w 764581"/>
                <a:gd name="connsiteY11" fmla="*/ 1262418 h 1262418"/>
                <a:gd name="connsiteX12" fmla="*/ 586854 w 764581"/>
                <a:gd name="connsiteY12" fmla="*/ 1241946 h 1262418"/>
                <a:gd name="connsiteX13" fmla="*/ 668741 w 764581"/>
                <a:gd name="connsiteY13" fmla="*/ 1125941 h 1262418"/>
                <a:gd name="connsiteX14" fmla="*/ 736980 w 764581"/>
                <a:gd name="connsiteY14" fmla="*/ 1030406 h 1262418"/>
                <a:gd name="connsiteX15" fmla="*/ 750627 w 764581"/>
                <a:gd name="connsiteY15" fmla="*/ 893929 h 1262418"/>
                <a:gd name="connsiteX16" fmla="*/ 749796 w 764581"/>
                <a:gd name="connsiteY16" fmla="*/ 781954 h 1262418"/>
                <a:gd name="connsiteX17" fmla="*/ 661917 w 764581"/>
                <a:gd name="connsiteY17" fmla="*/ 586854 h 1262418"/>
                <a:gd name="connsiteX18" fmla="*/ 641445 w 764581"/>
                <a:gd name="connsiteY18" fmla="*/ 498143 h 1262418"/>
                <a:gd name="connsiteX19" fmla="*/ 607326 w 764581"/>
                <a:gd name="connsiteY19" fmla="*/ 368490 h 1262418"/>
                <a:gd name="connsiteX20" fmla="*/ 491320 w 764581"/>
                <a:gd name="connsiteY20" fmla="*/ 211541 h 1262418"/>
                <a:gd name="connsiteX21" fmla="*/ 436729 w 764581"/>
                <a:gd name="connsiteY21" fmla="*/ 109182 h 1262418"/>
                <a:gd name="connsiteX22" fmla="*/ 388962 w 764581"/>
                <a:gd name="connsiteY22" fmla="*/ 40943 h 1262418"/>
                <a:gd name="connsiteX23" fmla="*/ 279780 w 76458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5781 w 752901"/>
                <a:gd name="connsiteY19" fmla="*/ 421914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85299 w 763137"/>
                <a:gd name="connsiteY6" fmla="*/ 971265 h 1266966"/>
                <a:gd name="connsiteX7" fmla="*/ 112595 w 763137"/>
                <a:gd name="connsiteY7" fmla="*/ 1046328 h 1266966"/>
                <a:gd name="connsiteX8" fmla="*/ 194481 w 763137"/>
                <a:gd name="connsiteY8" fmla="*/ 1182806 h 1266966"/>
                <a:gd name="connsiteX9" fmla="*/ 317311 w 763137"/>
                <a:gd name="connsiteY9" fmla="*/ 1230573 h 1266966"/>
                <a:gd name="connsiteX10" fmla="*/ 474260 w 763137"/>
                <a:gd name="connsiteY10" fmla="*/ 1264692 h 1266966"/>
                <a:gd name="connsiteX11" fmla="*/ 597090 w 763137"/>
                <a:gd name="connsiteY11" fmla="*/ 1244220 h 1266966"/>
                <a:gd name="connsiteX12" fmla="*/ 678977 w 763137"/>
                <a:gd name="connsiteY12" fmla="*/ 1128215 h 1266966"/>
                <a:gd name="connsiteX13" fmla="*/ 747216 w 763137"/>
                <a:gd name="connsiteY13" fmla="*/ 1032680 h 1266966"/>
                <a:gd name="connsiteX14" fmla="*/ 760863 w 763137"/>
                <a:gd name="connsiteY14" fmla="*/ 896203 h 1266966"/>
                <a:gd name="connsiteX15" fmla="*/ 760032 w 763137"/>
                <a:gd name="connsiteY15" fmla="*/ 784228 h 1266966"/>
                <a:gd name="connsiteX16" fmla="*/ 672153 w 763137"/>
                <a:gd name="connsiteY16" fmla="*/ 589128 h 1266966"/>
                <a:gd name="connsiteX17" fmla="*/ 651681 w 763137"/>
                <a:gd name="connsiteY17" fmla="*/ 500417 h 1266966"/>
                <a:gd name="connsiteX18" fmla="*/ 616017 w 763137"/>
                <a:gd name="connsiteY18" fmla="*/ 424188 h 1266966"/>
                <a:gd name="connsiteX19" fmla="*/ 501556 w 763137"/>
                <a:gd name="connsiteY19" fmla="*/ 213815 h 1266966"/>
                <a:gd name="connsiteX20" fmla="*/ 446965 w 763137"/>
                <a:gd name="connsiteY20" fmla="*/ 111456 h 1266966"/>
                <a:gd name="connsiteX21" fmla="*/ 399198 w 763137"/>
                <a:gd name="connsiteY21" fmla="*/ 43217 h 1266966"/>
                <a:gd name="connsiteX22" fmla="*/ 290016 w 763137"/>
                <a:gd name="connsiteY22" fmla="*/ 2274 h 1266966"/>
                <a:gd name="connsiteX0" fmla="*/ 290016 w 763137"/>
                <a:gd name="connsiteY0" fmla="*/ 2274 h 1282889"/>
                <a:gd name="connsiteX1" fmla="*/ 187657 w 763137"/>
                <a:gd name="connsiteY1" fmla="*/ 29570 h 1282889"/>
                <a:gd name="connsiteX2" fmla="*/ 139890 w 763137"/>
                <a:gd name="connsiteY2" fmla="*/ 104632 h 1282889"/>
                <a:gd name="connsiteX3" fmla="*/ 85299 w 763137"/>
                <a:gd name="connsiteY3" fmla="*/ 200167 h 1282889"/>
                <a:gd name="connsiteX4" fmla="*/ 10236 w 763137"/>
                <a:gd name="connsiteY4" fmla="*/ 391235 h 1282889"/>
                <a:gd name="connsiteX5" fmla="*/ 23884 w 763137"/>
                <a:gd name="connsiteY5" fmla="*/ 657367 h 1282889"/>
                <a:gd name="connsiteX6" fmla="*/ 85299 w 763137"/>
                <a:gd name="connsiteY6" fmla="*/ 971265 h 1282889"/>
                <a:gd name="connsiteX7" fmla="*/ 112595 w 763137"/>
                <a:gd name="connsiteY7" fmla="*/ 1046328 h 1282889"/>
                <a:gd name="connsiteX8" fmla="*/ 194481 w 763137"/>
                <a:gd name="connsiteY8" fmla="*/ 1182806 h 1282889"/>
                <a:gd name="connsiteX9" fmla="*/ 317311 w 763137"/>
                <a:gd name="connsiteY9" fmla="*/ 1230573 h 1282889"/>
                <a:gd name="connsiteX10" fmla="*/ 474260 w 763137"/>
                <a:gd name="connsiteY10" fmla="*/ 1264692 h 1282889"/>
                <a:gd name="connsiteX11" fmla="*/ 597090 w 763137"/>
                <a:gd name="connsiteY11" fmla="*/ 1244220 h 1282889"/>
                <a:gd name="connsiteX12" fmla="*/ 747216 w 763137"/>
                <a:gd name="connsiteY12" fmla="*/ 1032680 h 1282889"/>
                <a:gd name="connsiteX13" fmla="*/ 760863 w 763137"/>
                <a:gd name="connsiteY13" fmla="*/ 896203 h 1282889"/>
                <a:gd name="connsiteX14" fmla="*/ 760032 w 763137"/>
                <a:gd name="connsiteY14" fmla="*/ 784228 h 1282889"/>
                <a:gd name="connsiteX15" fmla="*/ 672153 w 763137"/>
                <a:gd name="connsiteY15" fmla="*/ 589128 h 1282889"/>
                <a:gd name="connsiteX16" fmla="*/ 651681 w 763137"/>
                <a:gd name="connsiteY16" fmla="*/ 500417 h 1282889"/>
                <a:gd name="connsiteX17" fmla="*/ 616017 w 763137"/>
                <a:gd name="connsiteY17" fmla="*/ 424188 h 1282889"/>
                <a:gd name="connsiteX18" fmla="*/ 501556 w 763137"/>
                <a:gd name="connsiteY18" fmla="*/ 213815 h 1282889"/>
                <a:gd name="connsiteX19" fmla="*/ 446965 w 763137"/>
                <a:gd name="connsiteY19" fmla="*/ 111456 h 1282889"/>
                <a:gd name="connsiteX20" fmla="*/ 399198 w 763137"/>
                <a:gd name="connsiteY20" fmla="*/ 43217 h 1282889"/>
                <a:gd name="connsiteX21" fmla="*/ 290016 w 763137"/>
                <a:gd name="connsiteY21" fmla="*/ 2274 h 1282889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317311 w 763137"/>
                <a:gd name="connsiteY9" fmla="*/ 1230573 h 1297674"/>
                <a:gd name="connsiteX10" fmla="*/ 474260 w 763137"/>
                <a:gd name="connsiteY10" fmla="*/ 1264692 h 1297674"/>
                <a:gd name="connsiteX11" fmla="*/ 747216 w 763137"/>
                <a:gd name="connsiteY11" fmla="*/ 1032680 h 1297674"/>
                <a:gd name="connsiteX12" fmla="*/ 760863 w 763137"/>
                <a:gd name="connsiteY12" fmla="*/ 896203 h 1297674"/>
                <a:gd name="connsiteX13" fmla="*/ 760032 w 763137"/>
                <a:gd name="connsiteY13" fmla="*/ 784228 h 1297674"/>
                <a:gd name="connsiteX14" fmla="*/ 672153 w 763137"/>
                <a:gd name="connsiteY14" fmla="*/ 589128 h 1297674"/>
                <a:gd name="connsiteX15" fmla="*/ 651681 w 763137"/>
                <a:gd name="connsiteY15" fmla="*/ 500417 h 1297674"/>
                <a:gd name="connsiteX16" fmla="*/ 616017 w 763137"/>
                <a:gd name="connsiteY16" fmla="*/ 424188 h 1297674"/>
                <a:gd name="connsiteX17" fmla="*/ 501556 w 763137"/>
                <a:gd name="connsiteY17" fmla="*/ 213815 h 1297674"/>
                <a:gd name="connsiteX18" fmla="*/ 446965 w 763137"/>
                <a:gd name="connsiteY18" fmla="*/ 111456 h 1297674"/>
                <a:gd name="connsiteX19" fmla="*/ 399198 w 763137"/>
                <a:gd name="connsiteY19" fmla="*/ 43217 h 1297674"/>
                <a:gd name="connsiteX20" fmla="*/ 290016 w 763137"/>
                <a:gd name="connsiteY20" fmla="*/ 2274 h 1297674"/>
                <a:gd name="connsiteX0" fmla="*/ 290016 w 763137"/>
                <a:gd name="connsiteY0" fmla="*/ 2274 h 1289713"/>
                <a:gd name="connsiteX1" fmla="*/ 187657 w 763137"/>
                <a:gd name="connsiteY1" fmla="*/ 29570 h 1289713"/>
                <a:gd name="connsiteX2" fmla="*/ 139890 w 763137"/>
                <a:gd name="connsiteY2" fmla="*/ 104632 h 1289713"/>
                <a:gd name="connsiteX3" fmla="*/ 85299 w 763137"/>
                <a:gd name="connsiteY3" fmla="*/ 200167 h 1289713"/>
                <a:gd name="connsiteX4" fmla="*/ 10236 w 763137"/>
                <a:gd name="connsiteY4" fmla="*/ 391235 h 1289713"/>
                <a:gd name="connsiteX5" fmla="*/ 23884 w 763137"/>
                <a:gd name="connsiteY5" fmla="*/ 657367 h 1289713"/>
                <a:gd name="connsiteX6" fmla="*/ 85299 w 763137"/>
                <a:gd name="connsiteY6" fmla="*/ 971265 h 1289713"/>
                <a:gd name="connsiteX7" fmla="*/ 112595 w 763137"/>
                <a:gd name="connsiteY7" fmla="*/ 1046328 h 1289713"/>
                <a:gd name="connsiteX8" fmla="*/ 194481 w 763137"/>
                <a:gd name="connsiteY8" fmla="*/ 1182806 h 1289713"/>
                <a:gd name="connsiteX9" fmla="*/ 474260 w 763137"/>
                <a:gd name="connsiteY9" fmla="*/ 1264692 h 1289713"/>
                <a:gd name="connsiteX10" fmla="*/ 747216 w 763137"/>
                <a:gd name="connsiteY10" fmla="*/ 1032680 h 1289713"/>
                <a:gd name="connsiteX11" fmla="*/ 760863 w 763137"/>
                <a:gd name="connsiteY11" fmla="*/ 896203 h 1289713"/>
                <a:gd name="connsiteX12" fmla="*/ 760032 w 763137"/>
                <a:gd name="connsiteY12" fmla="*/ 784228 h 1289713"/>
                <a:gd name="connsiteX13" fmla="*/ 672153 w 763137"/>
                <a:gd name="connsiteY13" fmla="*/ 589128 h 1289713"/>
                <a:gd name="connsiteX14" fmla="*/ 651681 w 763137"/>
                <a:gd name="connsiteY14" fmla="*/ 500417 h 1289713"/>
                <a:gd name="connsiteX15" fmla="*/ 616017 w 763137"/>
                <a:gd name="connsiteY15" fmla="*/ 424188 h 1289713"/>
                <a:gd name="connsiteX16" fmla="*/ 501556 w 763137"/>
                <a:gd name="connsiteY16" fmla="*/ 213815 h 1289713"/>
                <a:gd name="connsiteX17" fmla="*/ 446965 w 763137"/>
                <a:gd name="connsiteY17" fmla="*/ 111456 h 1289713"/>
                <a:gd name="connsiteX18" fmla="*/ 399198 w 763137"/>
                <a:gd name="connsiteY18" fmla="*/ 43217 h 1289713"/>
                <a:gd name="connsiteX19" fmla="*/ 290016 w 763137"/>
                <a:gd name="connsiteY19" fmla="*/ 2274 h 1289713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474260 w 763137"/>
                <a:gd name="connsiteY9" fmla="*/ 1264692 h 1297674"/>
                <a:gd name="connsiteX10" fmla="*/ 747216 w 763137"/>
                <a:gd name="connsiteY10" fmla="*/ 1032680 h 1297674"/>
                <a:gd name="connsiteX11" fmla="*/ 760863 w 763137"/>
                <a:gd name="connsiteY11" fmla="*/ 896203 h 1297674"/>
                <a:gd name="connsiteX12" fmla="*/ 760032 w 763137"/>
                <a:gd name="connsiteY12" fmla="*/ 784228 h 1297674"/>
                <a:gd name="connsiteX13" fmla="*/ 672153 w 763137"/>
                <a:gd name="connsiteY13" fmla="*/ 589128 h 1297674"/>
                <a:gd name="connsiteX14" fmla="*/ 651681 w 763137"/>
                <a:gd name="connsiteY14" fmla="*/ 500417 h 1297674"/>
                <a:gd name="connsiteX15" fmla="*/ 616017 w 763137"/>
                <a:gd name="connsiteY15" fmla="*/ 424188 h 1297674"/>
                <a:gd name="connsiteX16" fmla="*/ 501556 w 763137"/>
                <a:gd name="connsiteY16" fmla="*/ 213815 h 1297674"/>
                <a:gd name="connsiteX17" fmla="*/ 446965 w 763137"/>
                <a:gd name="connsiteY17" fmla="*/ 111456 h 1297674"/>
                <a:gd name="connsiteX18" fmla="*/ 399198 w 763137"/>
                <a:gd name="connsiteY18" fmla="*/ 43217 h 1297674"/>
                <a:gd name="connsiteX19" fmla="*/ 290016 w 763137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760032 w 794983"/>
                <a:gd name="connsiteY12" fmla="*/ 784228 h 1297674"/>
                <a:gd name="connsiteX13" fmla="*/ 672153 w 794983"/>
                <a:gd name="connsiteY13" fmla="*/ 589128 h 1297674"/>
                <a:gd name="connsiteX14" fmla="*/ 651681 w 794983"/>
                <a:gd name="connsiteY14" fmla="*/ 500417 h 1297674"/>
                <a:gd name="connsiteX15" fmla="*/ 616017 w 794983"/>
                <a:gd name="connsiteY15" fmla="*/ 424188 h 1297674"/>
                <a:gd name="connsiteX16" fmla="*/ 501556 w 794983"/>
                <a:gd name="connsiteY16" fmla="*/ 213815 h 1297674"/>
                <a:gd name="connsiteX17" fmla="*/ 446965 w 794983"/>
                <a:gd name="connsiteY17" fmla="*/ 111456 h 1297674"/>
                <a:gd name="connsiteX18" fmla="*/ 399198 w 794983"/>
                <a:gd name="connsiteY18" fmla="*/ 43217 h 1297674"/>
                <a:gd name="connsiteX19" fmla="*/ 290016 w 794983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672153 w 794983"/>
                <a:gd name="connsiteY12" fmla="*/ 589128 h 1297674"/>
                <a:gd name="connsiteX13" fmla="*/ 651681 w 794983"/>
                <a:gd name="connsiteY13" fmla="*/ 500417 h 1297674"/>
                <a:gd name="connsiteX14" fmla="*/ 616017 w 794983"/>
                <a:gd name="connsiteY14" fmla="*/ 424188 h 1297674"/>
                <a:gd name="connsiteX15" fmla="*/ 501556 w 794983"/>
                <a:gd name="connsiteY15" fmla="*/ 213815 h 1297674"/>
                <a:gd name="connsiteX16" fmla="*/ 446965 w 794983"/>
                <a:gd name="connsiteY16" fmla="*/ 111456 h 1297674"/>
                <a:gd name="connsiteX17" fmla="*/ 399198 w 794983"/>
                <a:gd name="connsiteY17" fmla="*/ 43217 h 1297674"/>
                <a:gd name="connsiteX18" fmla="*/ 290016 w 794983"/>
                <a:gd name="connsiteY18" fmla="*/ 2274 h 1297674"/>
                <a:gd name="connsiteX0" fmla="*/ 290016 w 760863"/>
                <a:gd name="connsiteY0" fmla="*/ 2274 h 1312459"/>
                <a:gd name="connsiteX1" fmla="*/ 187657 w 760863"/>
                <a:gd name="connsiteY1" fmla="*/ 29570 h 1312459"/>
                <a:gd name="connsiteX2" fmla="*/ 139890 w 760863"/>
                <a:gd name="connsiteY2" fmla="*/ 104632 h 1312459"/>
                <a:gd name="connsiteX3" fmla="*/ 85299 w 760863"/>
                <a:gd name="connsiteY3" fmla="*/ 200167 h 1312459"/>
                <a:gd name="connsiteX4" fmla="*/ 10236 w 760863"/>
                <a:gd name="connsiteY4" fmla="*/ 391235 h 1312459"/>
                <a:gd name="connsiteX5" fmla="*/ 23884 w 760863"/>
                <a:gd name="connsiteY5" fmla="*/ 657367 h 1312459"/>
                <a:gd name="connsiteX6" fmla="*/ 85299 w 760863"/>
                <a:gd name="connsiteY6" fmla="*/ 971265 h 1312459"/>
                <a:gd name="connsiteX7" fmla="*/ 112595 w 760863"/>
                <a:gd name="connsiteY7" fmla="*/ 1046328 h 1312459"/>
                <a:gd name="connsiteX8" fmla="*/ 194481 w 760863"/>
                <a:gd name="connsiteY8" fmla="*/ 1182806 h 1312459"/>
                <a:gd name="connsiteX9" fmla="*/ 474260 w 760863"/>
                <a:gd name="connsiteY9" fmla="*/ 1264692 h 1312459"/>
                <a:gd name="connsiteX10" fmla="*/ 760863 w 760863"/>
                <a:gd name="connsiteY10" fmla="*/ 896203 h 1312459"/>
                <a:gd name="connsiteX11" fmla="*/ 672153 w 760863"/>
                <a:gd name="connsiteY11" fmla="*/ 589128 h 1312459"/>
                <a:gd name="connsiteX12" fmla="*/ 651681 w 760863"/>
                <a:gd name="connsiteY12" fmla="*/ 500417 h 1312459"/>
                <a:gd name="connsiteX13" fmla="*/ 616017 w 760863"/>
                <a:gd name="connsiteY13" fmla="*/ 424188 h 1312459"/>
                <a:gd name="connsiteX14" fmla="*/ 501556 w 760863"/>
                <a:gd name="connsiteY14" fmla="*/ 213815 h 1312459"/>
                <a:gd name="connsiteX15" fmla="*/ 446965 w 760863"/>
                <a:gd name="connsiteY15" fmla="*/ 111456 h 1312459"/>
                <a:gd name="connsiteX16" fmla="*/ 399198 w 760863"/>
                <a:gd name="connsiteY16" fmla="*/ 43217 h 1312459"/>
                <a:gd name="connsiteX17" fmla="*/ 290016 w 760863"/>
                <a:gd name="connsiteY17" fmla="*/ 2274 h 1312459"/>
                <a:gd name="connsiteX0" fmla="*/ 290016 w 760033"/>
                <a:gd name="connsiteY0" fmla="*/ 2274 h 1319120"/>
                <a:gd name="connsiteX1" fmla="*/ 187657 w 760033"/>
                <a:gd name="connsiteY1" fmla="*/ 29570 h 1319120"/>
                <a:gd name="connsiteX2" fmla="*/ 139890 w 760033"/>
                <a:gd name="connsiteY2" fmla="*/ 104632 h 1319120"/>
                <a:gd name="connsiteX3" fmla="*/ 85299 w 760033"/>
                <a:gd name="connsiteY3" fmla="*/ 200167 h 1319120"/>
                <a:gd name="connsiteX4" fmla="*/ 10236 w 760033"/>
                <a:gd name="connsiteY4" fmla="*/ 391235 h 1319120"/>
                <a:gd name="connsiteX5" fmla="*/ 23884 w 760033"/>
                <a:gd name="connsiteY5" fmla="*/ 657367 h 1319120"/>
                <a:gd name="connsiteX6" fmla="*/ 85299 w 760033"/>
                <a:gd name="connsiteY6" fmla="*/ 971265 h 1319120"/>
                <a:gd name="connsiteX7" fmla="*/ 112595 w 760033"/>
                <a:gd name="connsiteY7" fmla="*/ 1046328 h 1319120"/>
                <a:gd name="connsiteX8" fmla="*/ 194481 w 760033"/>
                <a:gd name="connsiteY8" fmla="*/ 1182806 h 1319120"/>
                <a:gd name="connsiteX9" fmla="*/ 474260 w 760033"/>
                <a:gd name="connsiteY9" fmla="*/ 1264692 h 1319120"/>
                <a:gd name="connsiteX10" fmla="*/ 760033 w 760033"/>
                <a:gd name="connsiteY10" fmla="*/ 856235 h 1319120"/>
                <a:gd name="connsiteX11" fmla="*/ 672153 w 760033"/>
                <a:gd name="connsiteY11" fmla="*/ 589128 h 1319120"/>
                <a:gd name="connsiteX12" fmla="*/ 651681 w 760033"/>
                <a:gd name="connsiteY12" fmla="*/ 500417 h 1319120"/>
                <a:gd name="connsiteX13" fmla="*/ 616017 w 760033"/>
                <a:gd name="connsiteY13" fmla="*/ 424188 h 1319120"/>
                <a:gd name="connsiteX14" fmla="*/ 501556 w 760033"/>
                <a:gd name="connsiteY14" fmla="*/ 213815 h 1319120"/>
                <a:gd name="connsiteX15" fmla="*/ 446965 w 760033"/>
                <a:gd name="connsiteY15" fmla="*/ 111456 h 1319120"/>
                <a:gd name="connsiteX16" fmla="*/ 399198 w 760033"/>
                <a:gd name="connsiteY16" fmla="*/ 43217 h 1319120"/>
                <a:gd name="connsiteX17" fmla="*/ 290016 w 760033"/>
                <a:gd name="connsiteY17" fmla="*/ 2274 h 1319120"/>
                <a:gd name="connsiteX0" fmla="*/ 290016 w 772543"/>
                <a:gd name="connsiteY0" fmla="*/ 2274 h 1319120"/>
                <a:gd name="connsiteX1" fmla="*/ 187657 w 772543"/>
                <a:gd name="connsiteY1" fmla="*/ 29570 h 1319120"/>
                <a:gd name="connsiteX2" fmla="*/ 139890 w 772543"/>
                <a:gd name="connsiteY2" fmla="*/ 104632 h 1319120"/>
                <a:gd name="connsiteX3" fmla="*/ 85299 w 772543"/>
                <a:gd name="connsiteY3" fmla="*/ 200167 h 1319120"/>
                <a:gd name="connsiteX4" fmla="*/ 10236 w 772543"/>
                <a:gd name="connsiteY4" fmla="*/ 391235 h 1319120"/>
                <a:gd name="connsiteX5" fmla="*/ 23884 w 772543"/>
                <a:gd name="connsiteY5" fmla="*/ 657367 h 1319120"/>
                <a:gd name="connsiteX6" fmla="*/ 85299 w 772543"/>
                <a:gd name="connsiteY6" fmla="*/ 971265 h 1319120"/>
                <a:gd name="connsiteX7" fmla="*/ 112595 w 772543"/>
                <a:gd name="connsiteY7" fmla="*/ 1046328 h 1319120"/>
                <a:gd name="connsiteX8" fmla="*/ 194481 w 772543"/>
                <a:gd name="connsiteY8" fmla="*/ 1182806 h 1319120"/>
                <a:gd name="connsiteX9" fmla="*/ 474260 w 772543"/>
                <a:gd name="connsiteY9" fmla="*/ 1264692 h 1319120"/>
                <a:gd name="connsiteX10" fmla="*/ 760033 w 772543"/>
                <a:gd name="connsiteY10" fmla="*/ 856235 h 1319120"/>
                <a:gd name="connsiteX11" fmla="*/ 672153 w 772543"/>
                <a:gd name="connsiteY11" fmla="*/ 589128 h 1319120"/>
                <a:gd name="connsiteX12" fmla="*/ 651681 w 772543"/>
                <a:gd name="connsiteY12" fmla="*/ 500417 h 1319120"/>
                <a:gd name="connsiteX13" fmla="*/ 616017 w 772543"/>
                <a:gd name="connsiteY13" fmla="*/ 424188 h 1319120"/>
                <a:gd name="connsiteX14" fmla="*/ 501556 w 772543"/>
                <a:gd name="connsiteY14" fmla="*/ 213815 h 1319120"/>
                <a:gd name="connsiteX15" fmla="*/ 446965 w 772543"/>
                <a:gd name="connsiteY15" fmla="*/ 111456 h 1319120"/>
                <a:gd name="connsiteX16" fmla="*/ 399198 w 772543"/>
                <a:gd name="connsiteY16" fmla="*/ 43217 h 1319120"/>
                <a:gd name="connsiteX17" fmla="*/ 290016 w 772543"/>
                <a:gd name="connsiteY17" fmla="*/ 2274 h 1319120"/>
                <a:gd name="connsiteX0" fmla="*/ 290016 w 772543"/>
                <a:gd name="connsiteY0" fmla="*/ 2274 h 1319121"/>
                <a:gd name="connsiteX1" fmla="*/ 187657 w 772543"/>
                <a:gd name="connsiteY1" fmla="*/ 29570 h 1319121"/>
                <a:gd name="connsiteX2" fmla="*/ 139890 w 772543"/>
                <a:gd name="connsiteY2" fmla="*/ 104632 h 1319121"/>
                <a:gd name="connsiteX3" fmla="*/ 85299 w 772543"/>
                <a:gd name="connsiteY3" fmla="*/ 200167 h 1319121"/>
                <a:gd name="connsiteX4" fmla="*/ 10236 w 772543"/>
                <a:gd name="connsiteY4" fmla="*/ 391235 h 1319121"/>
                <a:gd name="connsiteX5" fmla="*/ 23884 w 772543"/>
                <a:gd name="connsiteY5" fmla="*/ 657367 h 1319121"/>
                <a:gd name="connsiteX6" fmla="*/ 85299 w 772543"/>
                <a:gd name="connsiteY6" fmla="*/ 971265 h 1319121"/>
                <a:gd name="connsiteX7" fmla="*/ 112595 w 772543"/>
                <a:gd name="connsiteY7" fmla="*/ 1046328 h 1319121"/>
                <a:gd name="connsiteX8" fmla="*/ 194481 w 772543"/>
                <a:gd name="connsiteY8" fmla="*/ 1182806 h 1319121"/>
                <a:gd name="connsiteX9" fmla="*/ 474260 w 772543"/>
                <a:gd name="connsiteY9" fmla="*/ 1264692 h 1319121"/>
                <a:gd name="connsiteX10" fmla="*/ 760033 w 772543"/>
                <a:gd name="connsiteY10" fmla="*/ 856234 h 1319121"/>
                <a:gd name="connsiteX11" fmla="*/ 672153 w 772543"/>
                <a:gd name="connsiteY11" fmla="*/ 589128 h 1319121"/>
                <a:gd name="connsiteX12" fmla="*/ 651681 w 772543"/>
                <a:gd name="connsiteY12" fmla="*/ 500417 h 1319121"/>
                <a:gd name="connsiteX13" fmla="*/ 616017 w 772543"/>
                <a:gd name="connsiteY13" fmla="*/ 424188 h 1319121"/>
                <a:gd name="connsiteX14" fmla="*/ 501556 w 772543"/>
                <a:gd name="connsiteY14" fmla="*/ 213815 h 1319121"/>
                <a:gd name="connsiteX15" fmla="*/ 446965 w 772543"/>
                <a:gd name="connsiteY15" fmla="*/ 111456 h 1319121"/>
                <a:gd name="connsiteX16" fmla="*/ 399198 w 772543"/>
                <a:gd name="connsiteY16" fmla="*/ 43217 h 1319121"/>
                <a:gd name="connsiteX17" fmla="*/ 290016 w 772543"/>
                <a:gd name="connsiteY17" fmla="*/ 2274 h 1319121"/>
                <a:gd name="connsiteX0" fmla="*/ 290016 w 760966"/>
                <a:gd name="connsiteY0" fmla="*/ 2274 h 1319121"/>
                <a:gd name="connsiteX1" fmla="*/ 187657 w 760966"/>
                <a:gd name="connsiteY1" fmla="*/ 29570 h 1319121"/>
                <a:gd name="connsiteX2" fmla="*/ 139890 w 760966"/>
                <a:gd name="connsiteY2" fmla="*/ 104632 h 1319121"/>
                <a:gd name="connsiteX3" fmla="*/ 85299 w 760966"/>
                <a:gd name="connsiteY3" fmla="*/ 200167 h 1319121"/>
                <a:gd name="connsiteX4" fmla="*/ 10236 w 760966"/>
                <a:gd name="connsiteY4" fmla="*/ 391235 h 1319121"/>
                <a:gd name="connsiteX5" fmla="*/ 23884 w 760966"/>
                <a:gd name="connsiteY5" fmla="*/ 657367 h 1319121"/>
                <a:gd name="connsiteX6" fmla="*/ 85299 w 760966"/>
                <a:gd name="connsiteY6" fmla="*/ 971265 h 1319121"/>
                <a:gd name="connsiteX7" fmla="*/ 112595 w 760966"/>
                <a:gd name="connsiteY7" fmla="*/ 1046328 h 1319121"/>
                <a:gd name="connsiteX8" fmla="*/ 194481 w 760966"/>
                <a:gd name="connsiteY8" fmla="*/ 1182806 h 1319121"/>
                <a:gd name="connsiteX9" fmla="*/ 474260 w 760966"/>
                <a:gd name="connsiteY9" fmla="*/ 1264692 h 1319121"/>
                <a:gd name="connsiteX10" fmla="*/ 760033 w 760966"/>
                <a:gd name="connsiteY10" fmla="*/ 856234 h 1319121"/>
                <a:gd name="connsiteX11" fmla="*/ 672153 w 760966"/>
                <a:gd name="connsiteY11" fmla="*/ 589128 h 1319121"/>
                <a:gd name="connsiteX12" fmla="*/ 651681 w 760966"/>
                <a:gd name="connsiteY12" fmla="*/ 500417 h 1319121"/>
                <a:gd name="connsiteX13" fmla="*/ 616017 w 760966"/>
                <a:gd name="connsiteY13" fmla="*/ 424188 h 1319121"/>
                <a:gd name="connsiteX14" fmla="*/ 501556 w 760966"/>
                <a:gd name="connsiteY14" fmla="*/ 213815 h 1319121"/>
                <a:gd name="connsiteX15" fmla="*/ 446965 w 760966"/>
                <a:gd name="connsiteY15" fmla="*/ 111456 h 1319121"/>
                <a:gd name="connsiteX16" fmla="*/ 399198 w 760966"/>
                <a:gd name="connsiteY16" fmla="*/ 43217 h 1319121"/>
                <a:gd name="connsiteX17" fmla="*/ 290016 w 760966"/>
                <a:gd name="connsiteY17" fmla="*/ 2274 h 1319121"/>
                <a:gd name="connsiteX0" fmla="*/ 290016 w 690350"/>
                <a:gd name="connsiteY0" fmla="*/ 2274 h 1319121"/>
                <a:gd name="connsiteX1" fmla="*/ 187657 w 690350"/>
                <a:gd name="connsiteY1" fmla="*/ 29570 h 1319121"/>
                <a:gd name="connsiteX2" fmla="*/ 139890 w 690350"/>
                <a:gd name="connsiteY2" fmla="*/ 104632 h 1319121"/>
                <a:gd name="connsiteX3" fmla="*/ 85299 w 690350"/>
                <a:gd name="connsiteY3" fmla="*/ 200167 h 1319121"/>
                <a:gd name="connsiteX4" fmla="*/ 10236 w 690350"/>
                <a:gd name="connsiteY4" fmla="*/ 391235 h 1319121"/>
                <a:gd name="connsiteX5" fmla="*/ 23884 w 690350"/>
                <a:gd name="connsiteY5" fmla="*/ 657367 h 1319121"/>
                <a:gd name="connsiteX6" fmla="*/ 85299 w 690350"/>
                <a:gd name="connsiteY6" fmla="*/ 971265 h 1319121"/>
                <a:gd name="connsiteX7" fmla="*/ 112595 w 690350"/>
                <a:gd name="connsiteY7" fmla="*/ 1046328 h 1319121"/>
                <a:gd name="connsiteX8" fmla="*/ 194481 w 690350"/>
                <a:gd name="connsiteY8" fmla="*/ 1182806 h 1319121"/>
                <a:gd name="connsiteX9" fmla="*/ 474260 w 690350"/>
                <a:gd name="connsiteY9" fmla="*/ 1264692 h 1319121"/>
                <a:gd name="connsiteX10" fmla="*/ 688025 w 690350"/>
                <a:gd name="connsiteY10" fmla="*/ 856234 h 1319121"/>
                <a:gd name="connsiteX11" fmla="*/ 672153 w 690350"/>
                <a:gd name="connsiteY11" fmla="*/ 589128 h 1319121"/>
                <a:gd name="connsiteX12" fmla="*/ 651681 w 690350"/>
                <a:gd name="connsiteY12" fmla="*/ 500417 h 1319121"/>
                <a:gd name="connsiteX13" fmla="*/ 616017 w 690350"/>
                <a:gd name="connsiteY13" fmla="*/ 424188 h 1319121"/>
                <a:gd name="connsiteX14" fmla="*/ 501556 w 690350"/>
                <a:gd name="connsiteY14" fmla="*/ 213815 h 1319121"/>
                <a:gd name="connsiteX15" fmla="*/ 446965 w 690350"/>
                <a:gd name="connsiteY15" fmla="*/ 111456 h 1319121"/>
                <a:gd name="connsiteX16" fmla="*/ 399198 w 690350"/>
                <a:gd name="connsiteY16" fmla="*/ 43217 h 1319121"/>
                <a:gd name="connsiteX17" fmla="*/ 290016 w 690350"/>
                <a:gd name="connsiteY17" fmla="*/ 2274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50" h="1319121">
                  <a:moveTo>
                    <a:pt x="290016" y="2274"/>
                  </a:moveTo>
                  <a:cubicBezTo>
                    <a:pt x="254759" y="0"/>
                    <a:pt x="212678" y="12510"/>
                    <a:pt x="187657" y="29570"/>
                  </a:cubicBezTo>
                  <a:cubicBezTo>
                    <a:pt x="162636" y="46630"/>
                    <a:pt x="156950" y="76199"/>
                    <a:pt x="139890" y="104632"/>
                  </a:cubicBezTo>
                  <a:lnTo>
                    <a:pt x="85299" y="200167"/>
                  </a:lnTo>
                  <a:cubicBezTo>
                    <a:pt x="63690" y="247934"/>
                    <a:pt x="20472" y="315035"/>
                    <a:pt x="10236" y="391235"/>
                  </a:cubicBezTo>
                  <a:cubicBezTo>
                    <a:pt x="0" y="467435"/>
                    <a:pt x="14785" y="591403"/>
                    <a:pt x="23884" y="657367"/>
                  </a:cubicBezTo>
                  <a:lnTo>
                    <a:pt x="85299" y="971265"/>
                  </a:lnTo>
                  <a:lnTo>
                    <a:pt x="112595" y="1046328"/>
                  </a:lnTo>
                  <a:cubicBezTo>
                    <a:pt x="130792" y="1081585"/>
                    <a:pt x="134204" y="1146412"/>
                    <a:pt x="194481" y="1182806"/>
                  </a:cubicBezTo>
                  <a:cubicBezTo>
                    <a:pt x="254758" y="1219200"/>
                    <a:pt x="392003" y="1319121"/>
                    <a:pt x="474260" y="1264692"/>
                  </a:cubicBezTo>
                  <a:cubicBezTo>
                    <a:pt x="556517" y="1210263"/>
                    <a:pt x="688958" y="968631"/>
                    <a:pt x="688025" y="856234"/>
                  </a:cubicBezTo>
                  <a:cubicBezTo>
                    <a:pt x="675515" y="782309"/>
                    <a:pt x="690350" y="655092"/>
                    <a:pt x="672153" y="589128"/>
                  </a:cubicBezTo>
                  <a:lnTo>
                    <a:pt x="651681" y="500417"/>
                  </a:lnTo>
                  <a:cubicBezTo>
                    <a:pt x="642583" y="464023"/>
                    <a:pt x="641038" y="471955"/>
                    <a:pt x="616017" y="424188"/>
                  </a:cubicBezTo>
                  <a:cubicBezTo>
                    <a:pt x="590996" y="376421"/>
                    <a:pt x="529989" y="257033"/>
                    <a:pt x="501556" y="213815"/>
                  </a:cubicBezTo>
                  <a:lnTo>
                    <a:pt x="446965" y="111456"/>
                  </a:lnTo>
                  <a:cubicBezTo>
                    <a:pt x="429905" y="83023"/>
                    <a:pt x="425356" y="61414"/>
                    <a:pt x="399198" y="43217"/>
                  </a:cubicBezTo>
                  <a:cubicBezTo>
                    <a:pt x="373040" y="25020"/>
                    <a:pt x="325273" y="4548"/>
                    <a:pt x="290016" y="227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H="1">
              <a:off x="3554840" y="1063569"/>
              <a:ext cx="2350420" cy="387759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5898407" y="1047065"/>
              <a:ext cx="2264945" cy="38220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5267972" y="2108152"/>
              <a:ext cx="216024" cy="471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011224" y="3212976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78" name="Freeform 77"/>
            <p:cNvSpPr/>
            <p:nvPr/>
          </p:nvSpPr>
          <p:spPr bwMode="auto">
            <a:xfrm>
              <a:off x="5508104" y="2629272"/>
              <a:ext cx="1503119" cy="29567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409" h="29567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1832750" y="7640"/>
                  </a:lnTo>
                  <a:lnTo>
                    <a:pt x="2014409" y="295672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flipH="1">
              <a:off x="5368856" y="1055936"/>
              <a:ext cx="542504" cy="106928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>
              <a:off x="5475183" y="1052736"/>
              <a:ext cx="421252" cy="104118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5666109" y="1065461"/>
              <a:ext cx="240489" cy="158657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5904216" y="1055936"/>
              <a:ext cx="170904" cy="158097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5911360" y="1058317"/>
              <a:ext cx="523800" cy="15785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355976" y="4149080"/>
              <a:ext cx="207369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Connector 84"/>
            <p:cNvCxnSpPr>
              <a:stCxn id="78" idx="1"/>
            </p:cNvCxnSpPr>
            <p:nvPr/>
          </p:nvCxnSpPr>
          <p:spPr bwMode="auto">
            <a:xfrm flipH="1">
              <a:off x="5058271" y="2773288"/>
              <a:ext cx="458788" cy="108385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H="1">
              <a:off x="5545970" y="2911031"/>
              <a:ext cx="252277" cy="95800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endCxn id="103" idx="1"/>
            </p:cNvCxnSpPr>
            <p:nvPr/>
          </p:nvCxnSpPr>
          <p:spPr bwMode="auto">
            <a:xfrm flipH="1">
              <a:off x="5715380" y="2926888"/>
              <a:ext cx="236148" cy="107053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5940152" y="2924944"/>
              <a:ext cx="119857" cy="142568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6320065" y="2925593"/>
              <a:ext cx="226733" cy="147681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568181" y="2916363"/>
              <a:ext cx="401698" cy="145192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6814153" y="2921692"/>
              <a:ext cx="496920" cy="143295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6795201" y="1340768"/>
              <a:ext cx="9268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Ms</a:t>
              </a:r>
            </a:p>
            <a:p>
              <a:r>
                <a:rPr lang="en-US" sz="2400" dirty="0" smtClean="0"/>
                <a:t>+ </a:t>
              </a:r>
              <a:r>
                <a:rPr lang="en-US" sz="2400" dirty="0" err="1" smtClean="0"/>
                <a:t>Qtz</a:t>
              </a:r>
              <a:endParaRPr lang="el-GR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427048" y="836712"/>
              <a:ext cx="38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l-GR" sz="28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0904" y="2924944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</a:t>
              </a:r>
              <a:endParaRPr lang="el-GR" sz="28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27248" y="2924944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</a:t>
              </a:r>
              <a:endParaRPr lang="el-GR" sz="2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47128" y="4509120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 </a:t>
              </a:r>
              <a:r>
                <a:rPr lang="en-US" sz="2400" dirty="0" err="1" smtClean="0"/>
                <a:t>Kfs</a:t>
              </a:r>
              <a:endParaRPr lang="el-GR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30382" y="4725144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granitoids</a:t>
              </a:r>
              <a:endParaRPr lang="el-GR" sz="16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864171" y="2596842"/>
              <a:ext cx="570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Chl</a:t>
              </a:r>
              <a:endParaRPr lang="el-GR" sz="2000" dirty="0"/>
            </a:p>
          </p:txBody>
        </p:sp>
        <p:sp>
          <p:nvSpPr>
            <p:cNvPr id="103" name="Freeform 102"/>
            <p:cNvSpPr/>
            <p:nvPr/>
          </p:nvSpPr>
          <p:spPr bwMode="auto">
            <a:xfrm flipH="1">
              <a:off x="4037758" y="3853408"/>
              <a:ext cx="1686369" cy="28803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313625"/>
                <a:gd name="connsiteY0" fmla="*/ 288032 h 304138"/>
                <a:gd name="connsiteX1" fmla="*/ 12001 w 2313625"/>
                <a:gd name="connsiteY1" fmla="*/ 144016 h 304138"/>
                <a:gd name="connsiteX2" fmla="*/ 228025 w 2313625"/>
                <a:gd name="connsiteY2" fmla="*/ 0 h 304138"/>
                <a:gd name="connsiteX3" fmla="*/ 1832750 w 2313625"/>
                <a:gd name="connsiteY3" fmla="*/ 7640 h 304138"/>
                <a:gd name="connsiteX4" fmla="*/ 2313625 w 2313625"/>
                <a:gd name="connsiteY4" fmla="*/ 304138 h 304138"/>
                <a:gd name="connsiteX5" fmla="*/ 156017 w 2313625"/>
                <a:gd name="connsiteY5" fmla="*/ 288032 h 304138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32750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91969 w 2313625"/>
                <a:gd name="connsiteY3" fmla="*/ 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074627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3625" h="28803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2074627" y="7640"/>
                  </a:lnTo>
                  <a:lnTo>
                    <a:pt x="2313625" y="286348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40587" y="3813338"/>
              <a:ext cx="408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Bt</a:t>
              </a:r>
              <a:endParaRPr lang="el-GR" sz="2000" dirty="0"/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4644008" y="4149080"/>
              <a:ext cx="212236" cy="6632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5008816" y="4142564"/>
              <a:ext cx="0" cy="50293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flipH="1" flipV="1">
              <a:off x="5072932" y="2735250"/>
              <a:ext cx="453225" cy="6360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>
              <a:off x="4860032" y="2723542"/>
              <a:ext cx="172827" cy="113750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H="1">
              <a:off x="4974336" y="2125216"/>
              <a:ext cx="328007" cy="58369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>
              <a:endCxn id="78" idx="1"/>
            </p:cNvCxnSpPr>
            <p:nvPr/>
          </p:nvCxnSpPr>
          <p:spPr bwMode="auto">
            <a:xfrm>
              <a:off x="5383987" y="2101750"/>
              <a:ext cx="133072" cy="67153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flipH="1">
              <a:off x="5058271" y="2708920"/>
              <a:ext cx="17785" cy="113765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5426874" y="2125216"/>
              <a:ext cx="169254" cy="57638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5482299" y="2108152"/>
              <a:ext cx="199666" cy="54388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4565846" y="3212976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51" name="Oval 150"/>
            <p:cNvSpPr/>
            <p:nvPr/>
          </p:nvSpPr>
          <p:spPr>
            <a:xfrm>
              <a:off x="5867360" y="1049882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777195" y="1844824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Cld</a:t>
              </a:r>
              <a:endParaRPr lang="el-GR" sz="2000" dirty="0"/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4895013" y="2720937"/>
              <a:ext cx="184400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H="1">
              <a:off x="4644008" y="2708920"/>
              <a:ext cx="330329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H="1">
              <a:off x="4447642" y="2726974"/>
              <a:ext cx="480065" cy="114505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5076058" y="2102342"/>
              <a:ext cx="262347" cy="60657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flipH="1">
              <a:off x="5364088" y="2924944"/>
              <a:ext cx="253707" cy="9302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5508104" y="4149080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5724128" y="4005064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145" name="TextBox 144"/>
            <p:cNvSpPr txBox="1"/>
            <p:nvPr/>
          </p:nvSpPr>
          <p:spPr>
            <a:xfrm>
              <a:off x="4355976" y="2420888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Grt</a:t>
              </a:r>
              <a:endParaRPr lang="el-GR" sz="2000" dirty="0"/>
            </a:p>
          </p:txBody>
        </p:sp>
      </p:grpSp>
      <p:sp>
        <p:nvSpPr>
          <p:cNvPr id="59" name="10 - TextBox"/>
          <p:cNvSpPr txBox="1"/>
          <p:nvPr/>
        </p:nvSpPr>
        <p:spPr>
          <a:xfrm>
            <a:off x="755576" y="5373216"/>
            <a:ext cx="7929618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2400" i="1" dirty="0" err="1" smtClean="0"/>
              <a:t>Χλωριτοειδές</a:t>
            </a:r>
            <a:r>
              <a:rPr lang="el-GR" sz="2400" i="1" dirty="0" smtClean="0"/>
              <a:t> + </a:t>
            </a:r>
            <a:r>
              <a:rPr lang="el-GR" sz="2400" i="1" dirty="0" err="1" smtClean="0"/>
              <a:t>βιοτίτης</a:t>
            </a:r>
            <a:r>
              <a:rPr lang="el-GR" sz="2400" i="1" dirty="0" smtClean="0"/>
              <a:t> </a:t>
            </a:r>
            <a:r>
              <a:rPr lang="en-US" sz="2400" i="1" dirty="0" smtClean="0"/>
              <a:t>(+</a:t>
            </a:r>
            <a:r>
              <a:rPr lang="el-GR" sz="2400" i="1" dirty="0" smtClean="0"/>
              <a:t>χαλαζίας +</a:t>
            </a:r>
            <a:r>
              <a:rPr lang="en-US" sz="2400" i="1" dirty="0" smtClean="0"/>
              <a:t> H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0</a:t>
            </a:r>
            <a:r>
              <a:rPr lang="el-GR" sz="2400" i="1" dirty="0" smtClean="0"/>
              <a:t> </a:t>
            </a:r>
            <a:r>
              <a:rPr lang="en-US" sz="2400" i="1" dirty="0" smtClean="0"/>
              <a:t>) </a:t>
            </a:r>
            <a:endParaRPr lang="el-GR" sz="2400" i="1" dirty="0" smtClean="0"/>
          </a:p>
          <a:p>
            <a:pPr algn="r"/>
            <a:r>
              <a:rPr lang="en-US" sz="2400" i="1" dirty="0" smtClean="0"/>
              <a:t>↔ </a:t>
            </a:r>
            <a:r>
              <a:rPr lang="el-GR" sz="2400" i="1" dirty="0" smtClean="0"/>
              <a:t>γρανάτης + </a:t>
            </a:r>
            <a:r>
              <a:rPr lang="el-GR" sz="2400" i="1" dirty="0" err="1" smtClean="0"/>
              <a:t>χλωρίτης</a:t>
            </a:r>
            <a:r>
              <a:rPr lang="el-GR" sz="2400" i="1" dirty="0" smtClean="0"/>
              <a:t> </a:t>
            </a:r>
            <a:r>
              <a:rPr lang="en-US" sz="2400" i="1" dirty="0" smtClean="0"/>
              <a:t>(+</a:t>
            </a:r>
            <a:r>
              <a:rPr lang="el-GR" sz="2400" i="1" dirty="0" smtClean="0"/>
              <a:t>μοσχοβίτης</a:t>
            </a:r>
            <a:r>
              <a:rPr lang="en-US" sz="2400" dirty="0" smtClean="0"/>
              <a:t>) (9)</a:t>
            </a:r>
            <a:endParaRPr lang="el-G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</a:rPr>
              <a:t/>
            </a:r>
            <a:br>
              <a:rPr lang="en-US" kern="0" dirty="0" smtClean="0">
                <a:solidFill>
                  <a:schemeClr val="accent2"/>
                </a:solidFill>
              </a:rPr>
            </a:br>
            <a:r>
              <a:rPr lang="el-GR" kern="0" dirty="0" smtClean="0">
                <a:solidFill>
                  <a:schemeClr val="accent2"/>
                </a:solidFill>
              </a:rPr>
              <a:t/>
            </a:r>
            <a:br>
              <a:rPr lang="el-GR" kern="0" dirty="0" smtClean="0">
                <a:solidFill>
                  <a:schemeClr val="accent2"/>
                </a:solidFill>
              </a:rPr>
            </a:br>
            <a:r>
              <a:rPr lang="el-GR" dirty="0" smtClean="0">
                <a:cs typeface="Arial" pitchFamily="34" charset="0"/>
                <a:sym typeface="Arial" pitchFamily="34" charset="0"/>
              </a:rPr>
              <a:t>Η ζώνη του γρανάτη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kern="0" dirty="0" smtClean="0">
                <a:solidFill>
                  <a:srgbClr val="333399"/>
                </a:solidFill>
              </a:rPr>
              <a:t/>
            </a:r>
            <a:br>
              <a:rPr lang="el-GR" kern="0" dirty="0" smtClean="0">
                <a:solidFill>
                  <a:srgbClr val="333399"/>
                </a:solidFill>
              </a:rPr>
            </a:br>
            <a:endParaRPr lang="el-GR" dirty="0"/>
          </a:p>
        </p:txBody>
      </p:sp>
      <p:pic>
        <p:nvPicPr>
          <p:cNvPr id="6" name="Picture 3" descr="Εικόνα 14:  Αντιπροσωπευτικές μικροφωτοαγραφίες για την ζώνη του γρανάτη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Εικόνα 14:  Αντιπροσωπευτικές μικροφωτοαγραφίες για την ζώνη του γρανάτη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0080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428596" y="4758243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 Μικροφωτογραφίες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</a:rPr>
              <a:t>γρανατιτικού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</a:rPr>
              <a:t>βιοτιτικού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</a:rPr>
              <a:t>σχιστολίθου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: γρανάτης σε επαφή με </a:t>
            </a:r>
            <a:r>
              <a:rPr lang="el-GR" sz="2400" dirty="0" err="1" smtClean="0">
                <a:latin typeface="Calibri" pitchFamily="34" charset="0"/>
                <a:cs typeface="Times New Roman" pitchFamily="18" charset="0"/>
              </a:rPr>
              <a:t>βιοτίτη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 (δείγμα ΙΚ77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b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). </a:t>
            </a:r>
            <a:endParaRPr lang="el-GR" sz="2400" dirty="0">
              <a:latin typeface="Calibri" pitchFamily="34" charset="0"/>
            </a:endParaRPr>
          </a:p>
        </p:txBody>
      </p:sp>
      <p:pic>
        <p:nvPicPr>
          <p:cNvPr id="10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>
                <a:cs typeface="Arial" pitchFamily="34" charset="0"/>
                <a:sym typeface="Arial" pitchFamily="34" charset="0"/>
              </a:rPr>
              <a:t>Η ζώνη του γρανάτη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pic>
        <p:nvPicPr>
          <p:cNvPr id="4" name="Picture 2" descr="Εικόνα 15: Διαγράμματα AFM για τη ζώνη του γρανάτη (συνεχής αντίδραση)&#10;http://www.tulane.edu/~sanelson/images/divariantrea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836712"/>
            <a:ext cx="7609243" cy="292361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755576" y="56612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i="1" dirty="0" err="1" smtClean="0"/>
              <a:t>χλωρίτης</a:t>
            </a:r>
            <a:r>
              <a:rPr lang="el-GR" sz="2400" i="1" dirty="0" smtClean="0"/>
              <a:t> + μοσχοβίτης + χαλαζίας </a:t>
            </a:r>
            <a:r>
              <a:rPr lang="el-GR" sz="2400" i="1" dirty="0" smtClean="0">
                <a:sym typeface="Wingdings" pitchFamily="2" charset="2"/>
              </a:rPr>
              <a:t>→</a:t>
            </a:r>
          </a:p>
          <a:p>
            <a:pPr algn="r"/>
            <a:r>
              <a:rPr lang="el-GR" sz="2400" i="1" dirty="0" smtClean="0">
                <a:sym typeface="Wingdings" pitchFamily="2" charset="2"/>
              </a:rPr>
              <a:t>γρανάτης + πιο </a:t>
            </a:r>
            <a:r>
              <a:rPr lang="en-US" sz="2400" i="1" dirty="0" smtClean="0">
                <a:sym typeface="Wingdings" pitchFamily="2" charset="2"/>
              </a:rPr>
              <a:t>Mg-</a:t>
            </a:r>
            <a:r>
              <a:rPr lang="el-GR" sz="2400" i="1" dirty="0" err="1" smtClean="0">
                <a:sym typeface="Wingdings" pitchFamily="2" charset="2"/>
              </a:rPr>
              <a:t>ούχος</a:t>
            </a:r>
            <a:r>
              <a:rPr lang="el-GR" sz="2400" i="1" dirty="0" smtClean="0">
                <a:sym typeface="Wingdings" pitchFamily="2" charset="2"/>
              </a:rPr>
              <a:t> </a:t>
            </a:r>
            <a:r>
              <a:rPr lang="el-GR" sz="2400" i="1" dirty="0" err="1" smtClean="0">
                <a:sym typeface="Wingdings" pitchFamily="2" charset="2"/>
              </a:rPr>
              <a:t>χλωρίτης</a:t>
            </a:r>
            <a:r>
              <a:rPr lang="el-GR" sz="2400" i="1" dirty="0" smtClean="0">
                <a:sym typeface="Wingdings" pitchFamily="2" charset="2"/>
              </a:rPr>
              <a:t> + </a:t>
            </a:r>
            <a:r>
              <a:rPr lang="el-GR" sz="2400" i="1" dirty="0" err="1" smtClean="0">
                <a:sym typeface="Wingdings" pitchFamily="2" charset="2"/>
              </a:rPr>
              <a:t>βιοτίτης</a:t>
            </a:r>
            <a:r>
              <a:rPr lang="el-GR" sz="2400" i="1" dirty="0" smtClean="0">
                <a:sym typeface="Wingdings" pitchFamily="2" charset="2"/>
              </a:rPr>
              <a:t> + Η</a:t>
            </a:r>
            <a:r>
              <a:rPr lang="el-GR" sz="2400" i="1" baseline="-25000" dirty="0" smtClean="0">
                <a:sym typeface="Wingdings" pitchFamily="2" charset="2"/>
              </a:rPr>
              <a:t>2</a:t>
            </a:r>
            <a:r>
              <a:rPr lang="el-GR" sz="2400" i="1" dirty="0" smtClean="0">
                <a:sym typeface="Wingdings" pitchFamily="2" charset="2"/>
              </a:rPr>
              <a:t>Ο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(10)</a:t>
            </a:r>
            <a:r>
              <a:rPr lang="el-GR" sz="2400" i="1" dirty="0" smtClean="0">
                <a:sym typeface="Wingdings" pitchFamily="2" charset="2"/>
              </a:rPr>
              <a:t>  </a:t>
            </a:r>
            <a:endParaRPr lang="el-GR" sz="2400" i="1" dirty="0"/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6" y="3717032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AFM </a:t>
            </a:r>
            <a:r>
              <a:rPr lang="el-GR" dirty="0" smtClean="0"/>
              <a:t>διαγράμματα που απεικονίζουν τη συνεχή αντίδραση </a:t>
            </a:r>
            <a:r>
              <a:rPr lang="el-GR" dirty="0" err="1" smtClean="0"/>
              <a:t>χλωρίτης</a:t>
            </a:r>
            <a:r>
              <a:rPr lang="el-GR" dirty="0" smtClean="0"/>
              <a:t> + </a:t>
            </a:r>
            <a:r>
              <a:rPr lang="el-GR" dirty="0" err="1" smtClean="0"/>
              <a:t>μοσχοβίτης→</a:t>
            </a:r>
            <a:r>
              <a:rPr lang="el-GR" dirty="0" smtClean="0"/>
              <a:t> γρανάτης + περισσότερο </a:t>
            </a:r>
            <a:r>
              <a:rPr lang="en-US" dirty="0" smtClean="0"/>
              <a:t>Mg – </a:t>
            </a:r>
            <a:r>
              <a:rPr lang="el-GR" dirty="0" err="1" smtClean="0"/>
              <a:t>ούχος</a:t>
            </a:r>
            <a:r>
              <a:rPr lang="el-GR" dirty="0" smtClean="0"/>
              <a:t> </a:t>
            </a:r>
            <a:r>
              <a:rPr lang="el-GR" dirty="0" err="1" smtClean="0"/>
              <a:t>χλωρίτης</a:t>
            </a:r>
            <a:r>
              <a:rPr lang="el-GR" dirty="0" smtClean="0"/>
              <a:t> + </a:t>
            </a:r>
            <a:r>
              <a:rPr lang="el-GR" dirty="0" err="1" smtClean="0"/>
              <a:t>βιοτίτης</a:t>
            </a:r>
            <a:r>
              <a:rPr lang="el-GR" dirty="0" smtClean="0"/>
              <a:t> +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(</a:t>
            </a:r>
            <a:r>
              <a:rPr lang="el-GR" dirty="0" smtClean="0"/>
              <a:t>αντίδραση 10</a:t>
            </a:r>
            <a:r>
              <a:rPr lang="en-US" dirty="0" smtClean="0"/>
              <a:t>)</a:t>
            </a:r>
            <a:r>
              <a:rPr lang="el-GR" dirty="0" smtClean="0"/>
              <a:t> με την αύξηση της θερμοκρασίας σε </a:t>
            </a:r>
            <a:r>
              <a:rPr lang="el-GR" dirty="0" err="1" smtClean="0"/>
              <a:t>μεταπηλιτικά</a:t>
            </a:r>
            <a:r>
              <a:rPr lang="el-GR" dirty="0" smtClean="0"/>
              <a:t>  πετρώματα της ζώνης του γρανάτη. Τα βέλη δείχνουν τη φορά μετακίνησης του τριγώνου γρανάτης- </a:t>
            </a:r>
            <a:r>
              <a:rPr lang="el-GR" dirty="0" err="1" smtClean="0"/>
              <a:t>χλωρίτης</a:t>
            </a:r>
            <a:r>
              <a:rPr lang="el-GR" dirty="0" smtClean="0"/>
              <a:t>-</a:t>
            </a:r>
            <a:r>
              <a:rPr lang="el-GR" dirty="0" err="1" smtClean="0"/>
              <a:t>βιοτίτης</a:t>
            </a:r>
            <a:r>
              <a:rPr lang="el-GR" dirty="0" smtClean="0"/>
              <a:t> προς πιο </a:t>
            </a:r>
            <a:r>
              <a:rPr lang="en-US" dirty="0" smtClean="0"/>
              <a:t>Mg- </a:t>
            </a:r>
            <a:r>
              <a:rPr lang="el-GR" dirty="0" err="1" smtClean="0"/>
              <a:t>ούχες</a:t>
            </a:r>
            <a:r>
              <a:rPr lang="el-GR" dirty="0" smtClean="0"/>
              <a:t> συστάσεις  με την αύξηση του βαθμού μεταμόρφωσης, εντός της ζώνης του γρανάτη. Τα σημεία </a:t>
            </a:r>
            <a:r>
              <a:rPr lang="en-US" dirty="0" smtClean="0"/>
              <a:t>X, Y </a:t>
            </a:r>
            <a:r>
              <a:rPr lang="el-GR" dirty="0" smtClean="0"/>
              <a:t>και </a:t>
            </a:r>
            <a:r>
              <a:rPr lang="en-US" dirty="0" smtClean="0"/>
              <a:t>Z </a:t>
            </a:r>
            <a:r>
              <a:rPr lang="el-GR" dirty="0" smtClean="0"/>
              <a:t>αντιπροσωπεύουν συστάσεις διαφόρων  </a:t>
            </a:r>
            <a:r>
              <a:rPr lang="el-GR" dirty="0" err="1" smtClean="0"/>
              <a:t>πηλιτικών</a:t>
            </a:r>
            <a:r>
              <a:rPr lang="el-GR" dirty="0" smtClean="0"/>
              <a:t> πετρωμάτων.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pPr defTabSz="1300163"/>
            <a:r>
              <a:rPr lang="el-GR" sz="4000" dirty="0" smtClean="0">
                <a:latin typeface="+mn-lt"/>
                <a:cs typeface="Arial" pitchFamily="34" charset="0"/>
                <a:sym typeface="Arial" pitchFamily="34" charset="0"/>
              </a:rPr>
              <a:t>Η ζώνη του σταυρόλιθου</a:t>
            </a:r>
            <a:endParaRPr lang="el-GR" sz="4000" dirty="0"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714612" y="55721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49" name="Rectangle 148"/>
          <p:cNvSpPr/>
          <p:nvPr/>
        </p:nvSpPr>
        <p:spPr>
          <a:xfrm>
            <a:off x="395536" y="1124744"/>
            <a:ext cx="3312368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AFM </a:t>
            </a:r>
            <a:r>
              <a:rPr lang="el-GR" sz="1600" dirty="0" smtClean="0"/>
              <a:t>διάγραμμα για τις κατώτερες συνθήκες της ζώνης του σταυρόλιθου</a:t>
            </a:r>
          </a:p>
          <a:p>
            <a:r>
              <a:rPr lang="en-US" sz="1600" dirty="0" smtClean="0"/>
              <a:t>(</a:t>
            </a:r>
            <a:r>
              <a:rPr lang="el-GR" sz="1600" dirty="0" err="1" smtClean="0"/>
              <a:t>αμφιβολιτική</a:t>
            </a:r>
            <a:r>
              <a:rPr lang="el-GR" sz="1600" dirty="0" smtClean="0"/>
              <a:t> φάση</a:t>
            </a:r>
            <a:r>
              <a:rPr lang="en-US" sz="1600" dirty="0" smtClean="0"/>
              <a:t>)</a:t>
            </a:r>
            <a:r>
              <a:rPr lang="el-GR" sz="1600" dirty="0" smtClean="0"/>
              <a:t> που δείχνει την αλλαγή της τυπολογίας λόγω της αντίδρασης</a:t>
            </a:r>
            <a:r>
              <a:rPr lang="en-US" sz="1600" dirty="0" smtClean="0"/>
              <a:t> </a:t>
            </a:r>
            <a:r>
              <a:rPr lang="el-GR" sz="1600" dirty="0" smtClean="0"/>
              <a:t>με την οποία η</a:t>
            </a:r>
            <a:r>
              <a:rPr lang="en-US" sz="1600" dirty="0" smtClean="0"/>
              <a:t> </a:t>
            </a:r>
            <a:r>
              <a:rPr lang="el-GR" sz="1600" dirty="0" smtClean="0"/>
              <a:t>χαμηλότερου βαθμού συνδετική γραμμή </a:t>
            </a:r>
            <a:r>
              <a:rPr lang="el-GR" sz="1600" dirty="0" err="1" smtClean="0"/>
              <a:t>χλωριτοειδές</a:t>
            </a:r>
            <a:r>
              <a:rPr lang="en-US" sz="1600" dirty="0" smtClean="0"/>
              <a:t>- </a:t>
            </a:r>
            <a:r>
              <a:rPr lang="el-GR" sz="1600" dirty="0" err="1" smtClean="0"/>
              <a:t>κυανίτης</a:t>
            </a:r>
            <a:r>
              <a:rPr lang="el-GR" sz="1600" dirty="0" smtClean="0"/>
              <a:t> </a:t>
            </a:r>
            <a:r>
              <a:rPr lang="en-US" sz="1600" dirty="0" smtClean="0"/>
              <a:t>(</a:t>
            </a:r>
            <a:r>
              <a:rPr lang="el-GR" sz="1600" dirty="0" smtClean="0"/>
              <a:t>διακεκομμένη</a:t>
            </a:r>
            <a:r>
              <a:rPr lang="en-US" sz="1600" dirty="0" smtClean="0"/>
              <a:t>) </a:t>
            </a:r>
            <a:r>
              <a:rPr lang="el-GR" sz="1600" dirty="0" smtClean="0"/>
              <a:t>χάνεται και αντικαθίσταται από την συνδετική γραμμή σταυρόλιθος </a:t>
            </a:r>
            <a:r>
              <a:rPr lang="en-US" sz="1600" dirty="0" smtClean="0"/>
              <a:t>(</a:t>
            </a:r>
            <a:r>
              <a:rPr lang="en-US" sz="1600" dirty="0" err="1" smtClean="0"/>
              <a:t>st</a:t>
            </a:r>
            <a:r>
              <a:rPr lang="en-US" sz="1600" dirty="0" smtClean="0"/>
              <a:t>)</a:t>
            </a:r>
            <a:r>
              <a:rPr lang="el-GR" sz="1600" dirty="0" smtClean="0"/>
              <a:t> </a:t>
            </a:r>
            <a:r>
              <a:rPr lang="en-US" sz="1600" dirty="0" smtClean="0"/>
              <a:t>- </a:t>
            </a:r>
            <a:r>
              <a:rPr lang="el-GR" sz="1600" dirty="0" err="1" smtClean="0"/>
              <a:t>χλωρίτης</a:t>
            </a:r>
            <a:r>
              <a:rPr lang="en-US" sz="1600" dirty="0" smtClean="0"/>
              <a:t>(</a:t>
            </a:r>
            <a:r>
              <a:rPr lang="en-US" sz="1600" dirty="0" err="1" smtClean="0"/>
              <a:t>chl</a:t>
            </a:r>
            <a:r>
              <a:rPr lang="en-US" sz="1600" dirty="0" smtClean="0"/>
              <a:t>)</a:t>
            </a:r>
            <a:r>
              <a:rPr lang="el-GR" sz="1600" dirty="0" smtClean="0"/>
              <a:t>. Με την αντίδραση αυτή δημιουργείται σταυρόλιθος σε μικρό εύρος χημικών συστάσεων </a:t>
            </a:r>
            <a:r>
              <a:rPr lang="en-US" sz="1600" dirty="0" smtClean="0"/>
              <a:t>Al-</a:t>
            </a:r>
            <a:r>
              <a:rPr lang="el-GR" sz="1600" dirty="0" err="1" smtClean="0"/>
              <a:t>ούχων</a:t>
            </a:r>
            <a:r>
              <a:rPr lang="el-GR" sz="1600" dirty="0" smtClean="0"/>
              <a:t> </a:t>
            </a:r>
            <a:r>
              <a:rPr lang="el-GR" sz="1600" dirty="0" err="1" smtClean="0"/>
              <a:t>μεταπηλιτών</a:t>
            </a:r>
            <a:endParaRPr lang="el-GR" sz="1600" dirty="0" smtClean="0"/>
          </a:p>
        </p:txBody>
      </p:sp>
      <p:grpSp>
        <p:nvGrpSpPr>
          <p:cNvPr id="178" name="Group 177" descr="Εικόνα 16: Διάγραμμα AFM για τη ζώνη του σταυρολίθου"/>
          <p:cNvGrpSpPr/>
          <p:nvPr/>
        </p:nvGrpSpPr>
        <p:grpSpPr>
          <a:xfrm>
            <a:off x="3554840" y="980728"/>
            <a:ext cx="4608512" cy="4398211"/>
            <a:chOff x="3554840" y="980728"/>
            <a:chExt cx="4608512" cy="4398211"/>
          </a:xfrm>
        </p:grpSpPr>
        <p:sp>
          <p:nvSpPr>
            <p:cNvPr id="92" name="Freeform 91"/>
            <p:cNvSpPr/>
            <p:nvPr/>
          </p:nvSpPr>
          <p:spPr bwMode="auto">
            <a:xfrm>
              <a:off x="5315087" y="2428750"/>
              <a:ext cx="690350" cy="1319121"/>
            </a:xfrm>
            <a:custGeom>
              <a:avLst/>
              <a:gdLst>
                <a:gd name="connsiteX0" fmla="*/ 279780 w 750627"/>
                <a:gd name="connsiteY0" fmla="*/ 0 h 1262418"/>
                <a:gd name="connsiteX1" fmla="*/ 177421 w 750627"/>
                <a:gd name="connsiteY1" fmla="*/ 27296 h 1262418"/>
                <a:gd name="connsiteX2" fmla="*/ 129654 w 750627"/>
                <a:gd name="connsiteY2" fmla="*/ 102358 h 1262418"/>
                <a:gd name="connsiteX3" fmla="*/ 75063 w 750627"/>
                <a:gd name="connsiteY3" fmla="*/ 197893 h 1262418"/>
                <a:gd name="connsiteX4" fmla="*/ 0 w 750627"/>
                <a:gd name="connsiteY4" fmla="*/ 388961 h 1262418"/>
                <a:gd name="connsiteX5" fmla="*/ 13648 w 750627"/>
                <a:gd name="connsiteY5" fmla="*/ 655093 h 1262418"/>
                <a:gd name="connsiteX6" fmla="*/ 54592 w 750627"/>
                <a:gd name="connsiteY6" fmla="*/ 784746 h 1262418"/>
                <a:gd name="connsiteX7" fmla="*/ 75063 w 750627"/>
                <a:gd name="connsiteY7" fmla="*/ 968991 h 1262418"/>
                <a:gd name="connsiteX8" fmla="*/ 102359 w 750627"/>
                <a:gd name="connsiteY8" fmla="*/ 1044054 h 1262418"/>
                <a:gd name="connsiteX9" fmla="*/ 184245 w 750627"/>
                <a:gd name="connsiteY9" fmla="*/ 1180532 h 1262418"/>
                <a:gd name="connsiteX10" fmla="*/ 307075 w 750627"/>
                <a:gd name="connsiteY10" fmla="*/ 1228299 h 1262418"/>
                <a:gd name="connsiteX11" fmla="*/ 464024 w 750627"/>
                <a:gd name="connsiteY11" fmla="*/ 1262418 h 1262418"/>
                <a:gd name="connsiteX12" fmla="*/ 586854 w 750627"/>
                <a:gd name="connsiteY12" fmla="*/ 1241946 h 1262418"/>
                <a:gd name="connsiteX13" fmla="*/ 668741 w 750627"/>
                <a:gd name="connsiteY13" fmla="*/ 1125941 h 1262418"/>
                <a:gd name="connsiteX14" fmla="*/ 736980 w 750627"/>
                <a:gd name="connsiteY14" fmla="*/ 1030406 h 1262418"/>
                <a:gd name="connsiteX15" fmla="*/ 750627 w 750627"/>
                <a:gd name="connsiteY15" fmla="*/ 893929 h 1262418"/>
                <a:gd name="connsiteX16" fmla="*/ 750627 w 750627"/>
                <a:gd name="connsiteY16" fmla="*/ 723332 h 1262418"/>
                <a:gd name="connsiteX17" fmla="*/ 661917 w 750627"/>
                <a:gd name="connsiteY17" fmla="*/ 586854 h 1262418"/>
                <a:gd name="connsiteX18" fmla="*/ 641445 w 750627"/>
                <a:gd name="connsiteY18" fmla="*/ 498143 h 1262418"/>
                <a:gd name="connsiteX19" fmla="*/ 607326 w 750627"/>
                <a:gd name="connsiteY19" fmla="*/ 368490 h 1262418"/>
                <a:gd name="connsiteX20" fmla="*/ 491320 w 750627"/>
                <a:gd name="connsiteY20" fmla="*/ 211541 h 1262418"/>
                <a:gd name="connsiteX21" fmla="*/ 436729 w 750627"/>
                <a:gd name="connsiteY21" fmla="*/ 109182 h 1262418"/>
                <a:gd name="connsiteX22" fmla="*/ 388962 w 750627"/>
                <a:gd name="connsiteY22" fmla="*/ 40943 h 1262418"/>
                <a:gd name="connsiteX23" fmla="*/ 279780 w 750627"/>
                <a:gd name="connsiteY23" fmla="*/ 0 h 1262418"/>
                <a:gd name="connsiteX0" fmla="*/ 279780 w 765412"/>
                <a:gd name="connsiteY0" fmla="*/ 0 h 1262418"/>
                <a:gd name="connsiteX1" fmla="*/ 177421 w 765412"/>
                <a:gd name="connsiteY1" fmla="*/ 27296 h 1262418"/>
                <a:gd name="connsiteX2" fmla="*/ 129654 w 765412"/>
                <a:gd name="connsiteY2" fmla="*/ 102358 h 1262418"/>
                <a:gd name="connsiteX3" fmla="*/ 75063 w 765412"/>
                <a:gd name="connsiteY3" fmla="*/ 197893 h 1262418"/>
                <a:gd name="connsiteX4" fmla="*/ 0 w 765412"/>
                <a:gd name="connsiteY4" fmla="*/ 388961 h 1262418"/>
                <a:gd name="connsiteX5" fmla="*/ 13648 w 765412"/>
                <a:gd name="connsiteY5" fmla="*/ 655093 h 1262418"/>
                <a:gd name="connsiteX6" fmla="*/ 54592 w 765412"/>
                <a:gd name="connsiteY6" fmla="*/ 784746 h 1262418"/>
                <a:gd name="connsiteX7" fmla="*/ 75063 w 765412"/>
                <a:gd name="connsiteY7" fmla="*/ 968991 h 1262418"/>
                <a:gd name="connsiteX8" fmla="*/ 102359 w 765412"/>
                <a:gd name="connsiteY8" fmla="*/ 1044054 h 1262418"/>
                <a:gd name="connsiteX9" fmla="*/ 184245 w 765412"/>
                <a:gd name="connsiteY9" fmla="*/ 1180532 h 1262418"/>
                <a:gd name="connsiteX10" fmla="*/ 307075 w 765412"/>
                <a:gd name="connsiteY10" fmla="*/ 1228299 h 1262418"/>
                <a:gd name="connsiteX11" fmla="*/ 464024 w 765412"/>
                <a:gd name="connsiteY11" fmla="*/ 1262418 h 1262418"/>
                <a:gd name="connsiteX12" fmla="*/ 586854 w 765412"/>
                <a:gd name="connsiteY12" fmla="*/ 1241946 h 1262418"/>
                <a:gd name="connsiteX13" fmla="*/ 668741 w 765412"/>
                <a:gd name="connsiteY13" fmla="*/ 1125941 h 1262418"/>
                <a:gd name="connsiteX14" fmla="*/ 736980 w 765412"/>
                <a:gd name="connsiteY14" fmla="*/ 1030406 h 1262418"/>
                <a:gd name="connsiteX15" fmla="*/ 750627 w 765412"/>
                <a:gd name="connsiteY15" fmla="*/ 893929 h 1262418"/>
                <a:gd name="connsiteX16" fmla="*/ 750627 w 765412"/>
                <a:gd name="connsiteY16" fmla="*/ 723332 h 1262418"/>
                <a:gd name="connsiteX17" fmla="*/ 661917 w 765412"/>
                <a:gd name="connsiteY17" fmla="*/ 586854 h 1262418"/>
                <a:gd name="connsiteX18" fmla="*/ 641445 w 765412"/>
                <a:gd name="connsiteY18" fmla="*/ 498143 h 1262418"/>
                <a:gd name="connsiteX19" fmla="*/ 607326 w 765412"/>
                <a:gd name="connsiteY19" fmla="*/ 368490 h 1262418"/>
                <a:gd name="connsiteX20" fmla="*/ 491320 w 765412"/>
                <a:gd name="connsiteY20" fmla="*/ 211541 h 1262418"/>
                <a:gd name="connsiteX21" fmla="*/ 436729 w 765412"/>
                <a:gd name="connsiteY21" fmla="*/ 109182 h 1262418"/>
                <a:gd name="connsiteX22" fmla="*/ 388962 w 765412"/>
                <a:gd name="connsiteY22" fmla="*/ 40943 h 1262418"/>
                <a:gd name="connsiteX23" fmla="*/ 279780 w 765412"/>
                <a:gd name="connsiteY23" fmla="*/ 0 h 1262418"/>
                <a:gd name="connsiteX0" fmla="*/ 279780 w 764581"/>
                <a:gd name="connsiteY0" fmla="*/ 0 h 1262418"/>
                <a:gd name="connsiteX1" fmla="*/ 177421 w 764581"/>
                <a:gd name="connsiteY1" fmla="*/ 27296 h 1262418"/>
                <a:gd name="connsiteX2" fmla="*/ 129654 w 764581"/>
                <a:gd name="connsiteY2" fmla="*/ 102358 h 1262418"/>
                <a:gd name="connsiteX3" fmla="*/ 75063 w 764581"/>
                <a:gd name="connsiteY3" fmla="*/ 197893 h 1262418"/>
                <a:gd name="connsiteX4" fmla="*/ 0 w 764581"/>
                <a:gd name="connsiteY4" fmla="*/ 388961 h 1262418"/>
                <a:gd name="connsiteX5" fmla="*/ 13648 w 764581"/>
                <a:gd name="connsiteY5" fmla="*/ 655093 h 1262418"/>
                <a:gd name="connsiteX6" fmla="*/ 54592 w 764581"/>
                <a:gd name="connsiteY6" fmla="*/ 784746 h 1262418"/>
                <a:gd name="connsiteX7" fmla="*/ 75063 w 764581"/>
                <a:gd name="connsiteY7" fmla="*/ 968991 h 1262418"/>
                <a:gd name="connsiteX8" fmla="*/ 102359 w 764581"/>
                <a:gd name="connsiteY8" fmla="*/ 1044054 h 1262418"/>
                <a:gd name="connsiteX9" fmla="*/ 184245 w 764581"/>
                <a:gd name="connsiteY9" fmla="*/ 1180532 h 1262418"/>
                <a:gd name="connsiteX10" fmla="*/ 307075 w 764581"/>
                <a:gd name="connsiteY10" fmla="*/ 1228299 h 1262418"/>
                <a:gd name="connsiteX11" fmla="*/ 464024 w 764581"/>
                <a:gd name="connsiteY11" fmla="*/ 1262418 h 1262418"/>
                <a:gd name="connsiteX12" fmla="*/ 586854 w 764581"/>
                <a:gd name="connsiteY12" fmla="*/ 1241946 h 1262418"/>
                <a:gd name="connsiteX13" fmla="*/ 668741 w 764581"/>
                <a:gd name="connsiteY13" fmla="*/ 1125941 h 1262418"/>
                <a:gd name="connsiteX14" fmla="*/ 736980 w 764581"/>
                <a:gd name="connsiteY14" fmla="*/ 1030406 h 1262418"/>
                <a:gd name="connsiteX15" fmla="*/ 750627 w 764581"/>
                <a:gd name="connsiteY15" fmla="*/ 893929 h 1262418"/>
                <a:gd name="connsiteX16" fmla="*/ 749796 w 764581"/>
                <a:gd name="connsiteY16" fmla="*/ 781954 h 1262418"/>
                <a:gd name="connsiteX17" fmla="*/ 661917 w 764581"/>
                <a:gd name="connsiteY17" fmla="*/ 586854 h 1262418"/>
                <a:gd name="connsiteX18" fmla="*/ 641445 w 764581"/>
                <a:gd name="connsiteY18" fmla="*/ 498143 h 1262418"/>
                <a:gd name="connsiteX19" fmla="*/ 607326 w 764581"/>
                <a:gd name="connsiteY19" fmla="*/ 368490 h 1262418"/>
                <a:gd name="connsiteX20" fmla="*/ 491320 w 764581"/>
                <a:gd name="connsiteY20" fmla="*/ 211541 h 1262418"/>
                <a:gd name="connsiteX21" fmla="*/ 436729 w 764581"/>
                <a:gd name="connsiteY21" fmla="*/ 109182 h 1262418"/>
                <a:gd name="connsiteX22" fmla="*/ 388962 w 764581"/>
                <a:gd name="connsiteY22" fmla="*/ 40943 h 1262418"/>
                <a:gd name="connsiteX23" fmla="*/ 279780 w 76458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7326 w 752901"/>
                <a:gd name="connsiteY19" fmla="*/ 368490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2418"/>
                <a:gd name="connsiteX1" fmla="*/ 177421 w 752901"/>
                <a:gd name="connsiteY1" fmla="*/ 27296 h 1262418"/>
                <a:gd name="connsiteX2" fmla="*/ 129654 w 752901"/>
                <a:gd name="connsiteY2" fmla="*/ 102358 h 1262418"/>
                <a:gd name="connsiteX3" fmla="*/ 75063 w 752901"/>
                <a:gd name="connsiteY3" fmla="*/ 197893 h 1262418"/>
                <a:gd name="connsiteX4" fmla="*/ 0 w 752901"/>
                <a:gd name="connsiteY4" fmla="*/ 388961 h 1262418"/>
                <a:gd name="connsiteX5" fmla="*/ 13648 w 752901"/>
                <a:gd name="connsiteY5" fmla="*/ 655093 h 1262418"/>
                <a:gd name="connsiteX6" fmla="*/ 54592 w 752901"/>
                <a:gd name="connsiteY6" fmla="*/ 784746 h 1262418"/>
                <a:gd name="connsiteX7" fmla="*/ 75063 w 752901"/>
                <a:gd name="connsiteY7" fmla="*/ 968991 h 1262418"/>
                <a:gd name="connsiteX8" fmla="*/ 102359 w 752901"/>
                <a:gd name="connsiteY8" fmla="*/ 1044054 h 1262418"/>
                <a:gd name="connsiteX9" fmla="*/ 184245 w 752901"/>
                <a:gd name="connsiteY9" fmla="*/ 1180532 h 1262418"/>
                <a:gd name="connsiteX10" fmla="*/ 307075 w 752901"/>
                <a:gd name="connsiteY10" fmla="*/ 1228299 h 1262418"/>
                <a:gd name="connsiteX11" fmla="*/ 464024 w 752901"/>
                <a:gd name="connsiteY11" fmla="*/ 1262418 h 1262418"/>
                <a:gd name="connsiteX12" fmla="*/ 586854 w 752901"/>
                <a:gd name="connsiteY12" fmla="*/ 1241946 h 1262418"/>
                <a:gd name="connsiteX13" fmla="*/ 668741 w 752901"/>
                <a:gd name="connsiteY13" fmla="*/ 1125941 h 1262418"/>
                <a:gd name="connsiteX14" fmla="*/ 736980 w 752901"/>
                <a:gd name="connsiteY14" fmla="*/ 1030406 h 1262418"/>
                <a:gd name="connsiteX15" fmla="*/ 750627 w 752901"/>
                <a:gd name="connsiteY15" fmla="*/ 893929 h 1262418"/>
                <a:gd name="connsiteX16" fmla="*/ 749796 w 752901"/>
                <a:gd name="connsiteY16" fmla="*/ 781954 h 1262418"/>
                <a:gd name="connsiteX17" fmla="*/ 661917 w 752901"/>
                <a:gd name="connsiteY17" fmla="*/ 586854 h 1262418"/>
                <a:gd name="connsiteX18" fmla="*/ 641445 w 752901"/>
                <a:gd name="connsiteY18" fmla="*/ 498143 h 1262418"/>
                <a:gd name="connsiteX19" fmla="*/ 605781 w 752901"/>
                <a:gd name="connsiteY19" fmla="*/ 421914 h 1262418"/>
                <a:gd name="connsiteX20" fmla="*/ 491320 w 752901"/>
                <a:gd name="connsiteY20" fmla="*/ 211541 h 1262418"/>
                <a:gd name="connsiteX21" fmla="*/ 436729 w 752901"/>
                <a:gd name="connsiteY21" fmla="*/ 109182 h 1262418"/>
                <a:gd name="connsiteX22" fmla="*/ 388962 w 752901"/>
                <a:gd name="connsiteY22" fmla="*/ 40943 h 1262418"/>
                <a:gd name="connsiteX23" fmla="*/ 279780 w 752901"/>
                <a:gd name="connsiteY23" fmla="*/ 0 h 1262418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79780 w 752901"/>
                <a:gd name="connsiteY0" fmla="*/ 0 h 1264692"/>
                <a:gd name="connsiteX1" fmla="*/ 177421 w 752901"/>
                <a:gd name="connsiteY1" fmla="*/ 27296 h 1264692"/>
                <a:gd name="connsiteX2" fmla="*/ 129654 w 752901"/>
                <a:gd name="connsiteY2" fmla="*/ 102358 h 1264692"/>
                <a:gd name="connsiteX3" fmla="*/ 75063 w 752901"/>
                <a:gd name="connsiteY3" fmla="*/ 197893 h 1264692"/>
                <a:gd name="connsiteX4" fmla="*/ 0 w 752901"/>
                <a:gd name="connsiteY4" fmla="*/ 388961 h 1264692"/>
                <a:gd name="connsiteX5" fmla="*/ 13648 w 752901"/>
                <a:gd name="connsiteY5" fmla="*/ 655093 h 1264692"/>
                <a:gd name="connsiteX6" fmla="*/ 54592 w 752901"/>
                <a:gd name="connsiteY6" fmla="*/ 784746 h 1264692"/>
                <a:gd name="connsiteX7" fmla="*/ 75063 w 752901"/>
                <a:gd name="connsiteY7" fmla="*/ 968991 h 1264692"/>
                <a:gd name="connsiteX8" fmla="*/ 102359 w 752901"/>
                <a:gd name="connsiteY8" fmla="*/ 1044054 h 1264692"/>
                <a:gd name="connsiteX9" fmla="*/ 184245 w 752901"/>
                <a:gd name="connsiteY9" fmla="*/ 1180532 h 1264692"/>
                <a:gd name="connsiteX10" fmla="*/ 307075 w 752901"/>
                <a:gd name="connsiteY10" fmla="*/ 1228299 h 1264692"/>
                <a:gd name="connsiteX11" fmla="*/ 464024 w 752901"/>
                <a:gd name="connsiteY11" fmla="*/ 1262418 h 1264692"/>
                <a:gd name="connsiteX12" fmla="*/ 586854 w 752901"/>
                <a:gd name="connsiteY12" fmla="*/ 1241946 h 1264692"/>
                <a:gd name="connsiteX13" fmla="*/ 668741 w 752901"/>
                <a:gd name="connsiteY13" fmla="*/ 1125941 h 1264692"/>
                <a:gd name="connsiteX14" fmla="*/ 736980 w 752901"/>
                <a:gd name="connsiteY14" fmla="*/ 1030406 h 1264692"/>
                <a:gd name="connsiteX15" fmla="*/ 750627 w 752901"/>
                <a:gd name="connsiteY15" fmla="*/ 893929 h 1264692"/>
                <a:gd name="connsiteX16" fmla="*/ 749796 w 752901"/>
                <a:gd name="connsiteY16" fmla="*/ 781954 h 1264692"/>
                <a:gd name="connsiteX17" fmla="*/ 661917 w 752901"/>
                <a:gd name="connsiteY17" fmla="*/ 586854 h 1264692"/>
                <a:gd name="connsiteX18" fmla="*/ 641445 w 752901"/>
                <a:gd name="connsiteY18" fmla="*/ 498143 h 1264692"/>
                <a:gd name="connsiteX19" fmla="*/ 605781 w 752901"/>
                <a:gd name="connsiteY19" fmla="*/ 421914 h 1264692"/>
                <a:gd name="connsiteX20" fmla="*/ 491320 w 752901"/>
                <a:gd name="connsiteY20" fmla="*/ 211541 h 1264692"/>
                <a:gd name="connsiteX21" fmla="*/ 436729 w 752901"/>
                <a:gd name="connsiteY21" fmla="*/ 109182 h 1264692"/>
                <a:gd name="connsiteX22" fmla="*/ 388962 w 752901"/>
                <a:gd name="connsiteY22" fmla="*/ 40943 h 1264692"/>
                <a:gd name="connsiteX23" fmla="*/ 279780 w 752901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0 h 1264692"/>
                <a:gd name="connsiteX1" fmla="*/ 187657 w 763137"/>
                <a:gd name="connsiteY1" fmla="*/ 27296 h 1264692"/>
                <a:gd name="connsiteX2" fmla="*/ 139890 w 763137"/>
                <a:gd name="connsiteY2" fmla="*/ 102358 h 1264692"/>
                <a:gd name="connsiteX3" fmla="*/ 85299 w 763137"/>
                <a:gd name="connsiteY3" fmla="*/ 197893 h 1264692"/>
                <a:gd name="connsiteX4" fmla="*/ 10236 w 763137"/>
                <a:gd name="connsiteY4" fmla="*/ 388961 h 1264692"/>
                <a:gd name="connsiteX5" fmla="*/ 23884 w 763137"/>
                <a:gd name="connsiteY5" fmla="*/ 655093 h 1264692"/>
                <a:gd name="connsiteX6" fmla="*/ 64828 w 763137"/>
                <a:gd name="connsiteY6" fmla="*/ 784746 h 1264692"/>
                <a:gd name="connsiteX7" fmla="*/ 85299 w 763137"/>
                <a:gd name="connsiteY7" fmla="*/ 968991 h 1264692"/>
                <a:gd name="connsiteX8" fmla="*/ 112595 w 763137"/>
                <a:gd name="connsiteY8" fmla="*/ 1044054 h 1264692"/>
                <a:gd name="connsiteX9" fmla="*/ 194481 w 763137"/>
                <a:gd name="connsiteY9" fmla="*/ 1180532 h 1264692"/>
                <a:gd name="connsiteX10" fmla="*/ 317311 w 763137"/>
                <a:gd name="connsiteY10" fmla="*/ 1228299 h 1264692"/>
                <a:gd name="connsiteX11" fmla="*/ 474260 w 763137"/>
                <a:gd name="connsiteY11" fmla="*/ 1262418 h 1264692"/>
                <a:gd name="connsiteX12" fmla="*/ 597090 w 763137"/>
                <a:gd name="connsiteY12" fmla="*/ 1241946 h 1264692"/>
                <a:gd name="connsiteX13" fmla="*/ 678977 w 763137"/>
                <a:gd name="connsiteY13" fmla="*/ 1125941 h 1264692"/>
                <a:gd name="connsiteX14" fmla="*/ 747216 w 763137"/>
                <a:gd name="connsiteY14" fmla="*/ 1030406 h 1264692"/>
                <a:gd name="connsiteX15" fmla="*/ 760863 w 763137"/>
                <a:gd name="connsiteY15" fmla="*/ 893929 h 1264692"/>
                <a:gd name="connsiteX16" fmla="*/ 760032 w 763137"/>
                <a:gd name="connsiteY16" fmla="*/ 781954 h 1264692"/>
                <a:gd name="connsiteX17" fmla="*/ 672153 w 763137"/>
                <a:gd name="connsiteY17" fmla="*/ 586854 h 1264692"/>
                <a:gd name="connsiteX18" fmla="*/ 651681 w 763137"/>
                <a:gd name="connsiteY18" fmla="*/ 498143 h 1264692"/>
                <a:gd name="connsiteX19" fmla="*/ 616017 w 763137"/>
                <a:gd name="connsiteY19" fmla="*/ 421914 h 1264692"/>
                <a:gd name="connsiteX20" fmla="*/ 501556 w 763137"/>
                <a:gd name="connsiteY20" fmla="*/ 211541 h 1264692"/>
                <a:gd name="connsiteX21" fmla="*/ 446965 w 763137"/>
                <a:gd name="connsiteY21" fmla="*/ 109182 h 1264692"/>
                <a:gd name="connsiteX22" fmla="*/ 399198 w 763137"/>
                <a:gd name="connsiteY22" fmla="*/ 40943 h 1264692"/>
                <a:gd name="connsiteX23" fmla="*/ 290016 w 763137"/>
                <a:gd name="connsiteY23" fmla="*/ 0 h 1264692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64828 w 763137"/>
                <a:gd name="connsiteY6" fmla="*/ 787020 h 1266966"/>
                <a:gd name="connsiteX7" fmla="*/ 85299 w 763137"/>
                <a:gd name="connsiteY7" fmla="*/ 971265 h 1266966"/>
                <a:gd name="connsiteX8" fmla="*/ 112595 w 763137"/>
                <a:gd name="connsiteY8" fmla="*/ 1046328 h 1266966"/>
                <a:gd name="connsiteX9" fmla="*/ 194481 w 763137"/>
                <a:gd name="connsiteY9" fmla="*/ 1182806 h 1266966"/>
                <a:gd name="connsiteX10" fmla="*/ 317311 w 763137"/>
                <a:gd name="connsiteY10" fmla="*/ 1230573 h 1266966"/>
                <a:gd name="connsiteX11" fmla="*/ 474260 w 763137"/>
                <a:gd name="connsiteY11" fmla="*/ 1264692 h 1266966"/>
                <a:gd name="connsiteX12" fmla="*/ 597090 w 763137"/>
                <a:gd name="connsiteY12" fmla="*/ 1244220 h 1266966"/>
                <a:gd name="connsiteX13" fmla="*/ 678977 w 763137"/>
                <a:gd name="connsiteY13" fmla="*/ 1128215 h 1266966"/>
                <a:gd name="connsiteX14" fmla="*/ 747216 w 763137"/>
                <a:gd name="connsiteY14" fmla="*/ 1032680 h 1266966"/>
                <a:gd name="connsiteX15" fmla="*/ 760863 w 763137"/>
                <a:gd name="connsiteY15" fmla="*/ 896203 h 1266966"/>
                <a:gd name="connsiteX16" fmla="*/ 760032 w 763137"/>
                <a:gd name="connsiteY16" fmla="*/ 784228 h 1266966"/>
                <a:gd name="connsiteX17" fmla="*/ 672153 w 763137"/>
                <a:gd name="connsiteY17" fmla="*/ 589128 h 1266966"/>
                <a:gd name="connsiteX18" fmla="*/ 651681 w 763137"/>
                <a:gd name="connsiteY18" fmla="*/ 500417 h 1266966"/>
                <a:gd name="connsiteX19" fmla="*/ 616017 w 763137"/>
                <a:gd name="connsiteY19" fmla="*/ 424188 h 1266966"/>
                <a:gd name="connsiteX20" fmla="*/ 501556 w 763137"/>
                <a:gd name="connsiteY20" fmla="*/ 213815 h 1266966"/>
                <a:gd name="connsiteX21" fmla="*/ 446965 w 763137"/>
                <a:gd name="connsiteY21" fmla="*/ 111456 h 1266966"/>
                <a:gd name="connsiteX22" fmla="*/ 399198 w 763137"/>
                <a:gd name="connsiteY22" fmla="*/ 43217 h 1266966"/>
                <a:gd name="connsiteX23" fmla="*/ 290016 w 763137"/>
                <a:gd name="connsiteY23" fmla="*/ 2274 h 1266966"/>
                <a:gd name="connsiteX0" fmla="*/ 290016 w 763137"/>
                <a:gd name="connsiteY0" fmla="*/ 2274 h 1266966"/>
                <a:gd name="connsiteX1" fmla="*/ 187657 w 763137"/>
                <a:gd name="connsiteY1" fmla="*/ 29570 h 1266966"/>
                <a:gd name="connsiteX2" fmla="*/ 139890 w 763137"/>
                <a:gd name="connsiteY2" fmla="*/ 104632 h 1266966"/>
                <a:gd name="connsiteX3" fmla="*/ 85299 w 763137"/>
                <a:gd name="connsiteY3" fmla="*/ 200167 h 1266966"/>
                <a:gd name="connsiteX4" fmla="*/ 10236 w 763137"/>
                <a:gd name="connsiteY4" fmla="*/ 391235 h 1266966"/>
                <a:gd name="connsiteX5" fmla="*/ 23884 w 763137"/>
                <a:gd name="connsiteY5" fmla="*/ 657367 h 1266966"/>
                <a:gd name="connsiteX6" fmla="*/ 85299 w 763137"/>
                <a:gd name="connsiteY6" fmla="*/ 971265 h 1266966"/>
                <a:gd name="connsiteX7" fmla="*/ 112595 w 763137"/>
                <a:gd name="connsiteY7" fmla="*/ 1046328 h 1266966"/>
                <a:gd name="connsiteX8" fmla="*/ 194481 w 763137"/>
                <a:gd name="connsiteY8" fmla="*/ 1182806 h 1266966"/>
                <a:gd name="connsiteX9" fmla="*/ 317311 w 763137"/>
                <a:gd name="connsiteY9" fmla="*/ 1230573 h 1266966"/>
                <a:gd name="connsiteX10" fmla="*/ 474260 w 763137"/>
                <a:gd name="connsiteY10" fmla="*/ 1264692 h 1266966"/>
                <a:gd name="connsiteX11" fmla="*/ 597090 w 763137"/>
                <a:gd name="connsiteY11" fmla="*/ 1244220 h 1266966"/>
                <a:gd name="connsiteX12" fmla="*/ 678977 w 763137"/>
                <a:gd name="connsiteY12" fmla="*/ 1128215 h 1266966"/>
                <a:gd name="connsiteX13" fmla="*/ 747216 w 763137"/>
                <a:gd name="connsiteY13" fmla="*/ 1032680 h 1266966"/>
                <a:gd name="connsiteX14" fmla="*/ 760863 w 763137"/>
                <a:gd name="connsiteY14" fmla="*/ 896203 h 1266966"/>
                <a:gd name="connsiteX15" fmla="*/ 760032 w 763137"/>
                <a:gd name="connsiteY15" fmla="*/ 784228 h 1266966"/>
                <a:gd name="connsiteX16" fmla="*/ 672153 w 763137"/>
                <a:gd name="connsiteY16" fmla="*/ 589128 h 1266966"/>
                <a:gd name="connsiteX17" fmla="*/ 651681 w 763137"/>
                <a:gd name="connsiteY17" fmla="*/ 500417 h 1266966"/>
                <a:gd name="connsiteX18" fmla="*/ 616017 w 763137"/>
                <a:gd name="connsiteY18" fmla="*/ 424188 h 1266966"/>
                <a:gd name="connsiteX19" fmla="*/ 501556 w 763137"/>
                <a:gd name="connsiteY19" fmla="*/ 213815 h 1266966"/>
                <a:gd name="connsiteX20" fmla="*/ 446965 w 763137"/>
                <a:gd name="connsiteY20" fmla="*/ 111456 h 1266966"/>
                <a:gd name="connsiteX21" fmla="*/ 399198 w 763137"/>
                <a:gd name="connsiteY21" fmla="*/ 43217 h 1266966"/>
                <a:gd name="connsiteX22" fmla="*/ 290016 w 763137"/>
                <a:gd name="connsiteY22" fmla="*/ 2274 h 1266966"/>
                <a:gd name="connsiteX0" fmla="*/ 290016 w 763137"/>
                <a:gd name="connsiteY0" fmla="*/ 2274 h 1282889"/>
                <a:gd name="connsiteX1" fmla="*/ 187657 w 763137"/>
                <a:gd name="connsiteY1" fmla="*/ 29570 h 1282889"/>
                <a:gd name="connsiteX2" fmla="*/ 139890 w 763137"/>
                <a:gd name="connsiteY2" fmla="*/ 104632 h 1282889"/>
                <a:gd name="connsiteX3" fmla="*/ 85299 w 763137"/>
                <a:gd name="connsiteY3" fmla="*/ 200167 h 1282889"/>
                <a:gd name="connsiteX4" fmla="*/ 10236 w 763137"/>
                <a:gd name="connsiteY4" fmla="*/ 391235 h 1282889"/>
                <a:gd name="connsiteX5" fmla="*/ 23884 w 763137"/>
                <a:gd name="connsiteY5" fmla="*/ 657367 h 1282889"/>
                <a:gd name="connsiteX6" fmla="*/ 85299 w 763137"/>
                <a:gd name="connsiteY6" fmla="*/ 971265 h 1282889"/>
                <a:gd name="connsiteX7" fmla="*/ 112595 w 763137"/>
                <a:gd name="connsiteY7" fmla="*/ 1046328 h 1282889"/>
                <a:gd name="connsiteX8" fmla="*/ 194481 w 763137"/>
                <a:gd name="connsiteY8" fmla="*/ 1182806 h 1282889"/>
                <a:gd name="connsiteX9" fmla="*/ 317311 w 763137"/>
                <a:gd name="connsiteY9" fmla="*/ 1230573 h 1282889"/>
                <a:gd name="connsiteX10" fmla="*/ 474260 w 763137"/>
                <a:gd name="connsiteY10" fmla="*/ 1264692 h 1282889"/>
                <a:gd name="connsiteX11" fmla="*/ 597090 w 763137"/>
                <a:gd name="connsiteY11" fmla="*/ 1244220 h 1282889"/>
                <a:gd name="connsiteX12" fmla="*/ 747216 w 763137"/>
                <a:gd name="connsiteY12" fmla="*/ 1032680 h 1282889"/>
                <a:gd name="connsiteX13" fmla="*/ 760863 w 763137"/>
                <a:gd name="connsiteY13" fmla="*/ 896203 h 1282889"/>
                <a:gd name="connsiteX14" fmla="*/ 760032 w 763137"/>
                <a:gd name="connsiteY14" fmla="*/ 784228 h 1282889"/>
                <a:gd name="connsiteX15" fmla="*/ 672153 w 763137"/>
                <a:gd name="connsiteY15" fmla="*/ 589128 h 1282889"/>
                <a:gd name="connsiteX16" fmla="*/ 651681 w 763137"/>
                <a:gd name="connsiteY16" fmla="*/ 500417 h 1282889"/>
                <a:gd name="connsiteX17" fmla="*/ 616017 w 763137"/>
                <a:gd name="connsiteY17" fmla="*/ 424188 h 1282889"/>
                <a:gd name="connsiteX18" fmla="*/ 501556 w 763137"/>
                <a:gd name="connsiteY18" fmla="*/ 213815 h 1282889"/>
                <a:gd name="connsiteX19" fmla="*/ 446965 w 763137"/>
                <a:gd name="connsiteY19" fmla="*/ 111456 h 1282889"/>
                <a:gd name="connsiteX20" fmla="*/ 399198 w 763137"/>
                <a:gd name="connsiteY20" fmla="*/ 43217 h 1282889"/>
                <a:gd name="connsiteX21" fmla="*/ 290016 w 763137"/>
                <a:gd name="connsiteY21" fmla="*/ 2274 h 1282889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317311 w 763137"/>
                <a:gd name="connsiteY9" fmla="*/ 1230573 h 1297674"/>
                <a:gd name="connsiteX10" fmla="*/ 474260 w 763137"/>
                <a:gd name="connsiteY10" fmla="*/ 1264692 h 1297674"/>
                <a:gd name="connsiteX11" fmla="*/ 747216 w 763137"/>
                <a:gd name="connsiteY11" fmla="*/ 1032680 h 1297674"/>
                <a:gd name="connsiteX12" fmla="*/ 760863 w 763137"/>
                <a:gd name="connsiteY12" fmla="*/ 896203 h 1297674"/>
                <a:gd name="connsiteX13" fmla="*/ 760032 w 763137"/>
                <a:gd name="connsiteY13" fmla="*/ 784228 h 1297674"/>
                <a:gd name="connsiteX14" fmla="*/ 672153 w 763137"/>
                <a:gd name="connsiteY14" fmla="*/ 589128 h 1297674"/>
                <a:gd name="connsiteX15" fmla="*/ 651681 w 763137"/>
                <a:gd name="connsiteY15" fmla="*/ 500417 h 1297674"/>
                <a:gd name="connsiteX16" fmla="*/ 616017 w 763137"/>
                <a:gd name="connsiteY16" fmla="*/ 424188 h 1297674"/>
                <a:gd name="connsiteX17" fmla="*/ 501556 w 763137"/>
                <a:gd name="connsiteY17" fmla="*/ 213815 h 1297674"/>
                <a:gd name="connsiteX18" fmla="*/ 446965 w 763137"/>
                <a:gd name="connsiteY18" fmla="*/ 111456 h 1297674"/>
                <a:gd name="connsiteX19" fmla="*/ 399198 w 763137"/>
                <a:gd name="connsiteY19" fmla="*/ 43217 h 1297674"/>
                <a:gd name="connsiteX20" fmla="*/ 290016 w 763137"/>
                <a:gd name="connsiteY20" fmla="*/ 2274 h 1297674"/>
                <a:gd name="connsiteX0" fmla="*/ 290016 w 763137"/>
                <a:gd name="connsiteY0" fmla="*/ 2274 h 1289713"/>
                <a:gd name="connsiteX1" fmla="*/ 187657 w 763137"/>
                <a:gd name="connsiteY1" fmla="*/ 29570 h 1289713"/>
                <a:gd name="connsiteX2" fmla="*/ 139890 w 763137"/>
                <a:gd name="connsiteY2" fmla="*/ 104632 h 1289713"/>
                <a:gd name="connsiteX3" fmla="*/ 85299 w 763137"/>
                <a:gd name="connsiteY3" fmla="*/ 200167 h 1289713"/>
                <a:gd name="connsiteX4" fmla="*/ 10236 w 763137"/>
                <a:gd name="connsiteY4" fmla="*/ 391235 h 1289713"/>
                <a:gd name="connsiteX5" fmla="*/ 23884 w 763137"/>
                <a:gd name="connsiteY5" fmla="*/ 657367 h 1289713"/>
                <a:gd name="connsiteX6" fmla="*/ 85299 w 763137"/>
                <a:gd name="connsiteY6" fmla="*/ 971265 h 1289713"/>
                <a:gd name="connsiteX7" fmla="*/ 112595 w 763137"/>
                <a:gd name="connsiteY7" fmla="*/ 1046328 h 1289713"/>
                <a:gd name="connsiteX8" fmla="*/ 194481 w 763137"/>
                <a:gd name="connsiteY8" fmla="*/ 1182806 h 1289713"/>
                <a:gd name="connsiteX9" fmla="*/ 474260 w 763137"/>
                <a:gd name="connsiteY9" fmla="*/ 1264692 h 1289713"/>
                <a:gd name="connsiteX10" fmla="*/ 747216 w 763137"/>
                <a:gd name="connsiteY10" fmla="*/ 1032680 h 1289713"/>
                <a:gd name="connsiteX11" fmla="*/ 760863 w 763137"/>
                <a:gd name="connsiteY11" fmla="*/ 896203 h 1289713"/>
                <a:gd name="connsiteX12" fmla="*/ 760032 w 763137"/>
                <a:gd name="connsiteY12" fmla="*/ 784228 h 1289713"/>
                <a:gd name="connsiteX13" fmla="*/ 672153 w 763137"/>
                <a:gd name="connsiteY13" fmla="*/ 589128 h 1289713"/>
                <a:gd name="connsiteX14" fmla="*/ 651681 w 763137"/>
                <a:gd name="connsiteY14" fmla="*/ 500417 h 1289713"/>
                <a:gd name="connsiteX15" fmla="*/ 616017 w 763137"/>
                <a:gd name="connsiteY15" fmla="*/ 424188 h 1289713"/>
                <a:gd name="connsiteX16" fmla="*/ 501556 w 763137"/>
                <a:gd name="connsiteY16" fmla="*/ 213815 h 1289713"/>
                <a:gd name="connsiteX17" fmla="*/ 446965 w 763137"/>
                <a:gd name="connsiteY17" fmla="*/ 111456 h 1289713"/>
                <a:gd name="connsiteX18" fmla="*/ 399198 w 763137"/>
                <a:gd name="connsiteY18" fmla="*/ 43217 h 1289713"/>
                <a:gd name="connsiteX19" fmla="*/ 290016 w 763137"/>
                <a:gd name="connsiteY19" fmla="*/ 2274 h 1289713"/>
                <a:gd name="connsiteX0" fmla="*/ 290016 w 763137"/>
                <a:gd name="connsiteY0" fmla="*/ 2274 h 1297674"/>
                <a:gd name="connsiteX1" fmla="*/ 187657 w 763137"/>
                <a:gd name="connsiteY1" fmla="*/ 29570 h 1297674"/>
                <a:gd name="connsiteX2" fmla="*/ 139890 w 763137"/>
                <a:gd name="connsiteY2" fmla="*/ 104632 h 1297674"/>
                <a:gd name="connsiteX3" fmla="*/ 85299 w 763137"/>
                <a:gd name="connsiteY3" fmla="*/ 200167 h 1297674"/>
                <a:gd name="connsiteX4" fmla="*/ 10236 w 763137"/>
                <a:gd name="connsiteY4" fmla="*/ 391235 h 1297674"/>
                <a:gd name="connsiteX5" fmla="*/ 23884 w 763137"/>
                <a:gd name="connsiteY5" fmla="*/ 657367 h 1297674"/>
                <a:gd name="connsiteX6" fmla="*/ 85299 w 763137"/>
                <a:gd name="connsiteY6" fmla="*/ 971265 h 1297674"/>
                <a:gd name="connsiteX7" fmla="*/ 112595 w 763137"/>
                <a:gd name="connsiteY7" fmla="*/ 1046328 h 1297674"/>
                <a:gd name="connsiteX8" fmla="*/ 194481 w 763137"/>
                <a:gd name="connsiteY8" fmla="*/ 1182806 h 1297674"/>
                <a:gd name="connsiteX9" fmla="*/ 474260 w 763137"/>
                <a:gd name="connsiteY9" fmla="*/ 1264692 h 1297674"/>
                <a:gd name="connsiteX10" fmla="*/ 747216 w 763137"/>
                <a:gd name="connsiteY10" fmla="*/ 1032680 h 1297674"/>
                <a:gd name="connsiteX11" fmla="*/ 760863 w 763137"/>
                <a:gd name="connsiteY11" fmla="*/ 896203 h 1297674"/>
                <a:gd name="connsiteX12" fmla="*/ 760032 w 763137"/>
                <a:gd name="connsiteY12" fmla="*/ 784228 h 1297674"/>
                <a:gd name="connsiteX13" fmla="*/ 672153 w 763137"/>
                <a:gd name="connsiteY13" fmla="*/ 589128 h 1297674"/>
                <a:gd name="connsiteX14" fmla="*/ 651681 w 763137"/>
                <a:gd name="connsiteY14" fmla="*/ 500417 h 1297674"/>
                <a:gd name="connsiteX15" fmla="*/ 616017 w 763137"/>
                <a:gd name="connsiteY15" fmla="*/ 424188 h 1297674"/>
                <a:gd name="connsiteX16" fmla="*/ 501556 w 763137"/>
                <a:gd name="connsiteY16" fmla="*/ 213815 h 1297674"/>
                <a:gd name="connsiteX17" fmla="*/ 446965 w 763137"/>
                <a:gd name="connsiteY17" fmla="*/ 111456 h 1297674"/>
                <a:gd name="connsiteX18" fmla="*/ 399198 w 763137"/>
                <a:gd name="connsiteY18" fmla="*/ 43217 h 1297674"/>
                <a:gd name="connsiteX19" fmla="*/ 290016 w 763137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760032 w 794983"/>
                <a:gd name="connsiteY12" fmla="*/ 784228 h 1297674"/>
                <a:gd name="connsiteX13" fmla="*/ 672153 w 794983"/>
                <a:gd name="connsiteY13" fmla="*/ 589128 h 1297674"/>
                <a:gd name="connsiteX14" fmla="*/ 651681 w 794983"/>
                <a:gd name="connsiteY14" fmla="*/ 500417 h 1297674"/>
                <a:gd name="connsiteX15" fmla="*/ 616017 w 794983"/>
                <a:gd name="connsiteY15" fmla="*/ 424188 h 1297674"/>
                <a:gd name="connsiteX16" fmla="*/ 501556 w 794983"/>
                <a:gd name="connsiteY16" fmla="*/ 213815 h 1297674"/>
                <a:gd name="connsiteX17" fmla="*/ 446965 w 794983"/>
                <a:gd name="connsiteY17" fmla="*/ 111456 h 1297674"/>
                <a:gd name="connsiteX18" fmla="*/ 399198 w 794983"/>
                <a:gd name="connsiteY18" fmla="*/ 43217 h 1297674"/>
                <a:gd name="connsiteX19" fmla="*/ 290016 w 794983"/>
                <a:gd name="connsiteY19" fmla="*/ 2274 h 1297674"/>
                <a:gd name="connsiteX0" fmla="*/ 290016 w 794983"/>
                <a:gd name="connsiteY0" fmla="*/ 2274 h 1297674"/>
                <a:gd name="connsiteX1" fmla="*/ 187657 w 794983"/>
                <a:gd name="connsiteY1" fmla="*/ 29570 h 1297674"/>
                <a:gd name="connsiteX2" fmla="*/ 139890 w 794983"/>
                <a:gd name="connsiteY2" fmla="*/ 104632 h 1297674"/>
                <a:gd name="connsiteX3" fmla="*/ 85299 w 794983"/>
                <a:gd name="connsiteY3" fmla="*/ 200167 h 1297674"/>
                <a:gd name="connsiteX4" fmla="*/ 10236 w 794983"/>
                <a:gd name="connsiteY4" fmla="*/ 391235 h 1297674"/>
                <a:gd name="connsiteX5" fmla="*/ 23884 w 794983"/>
                <a:gd name="connsiteY5" fmla="*/ 657367 h 1297674"/>
                <a:gd name="connsiteX6" fmla="*/ 85299 w 794983"/>
                <a:gd name="connsiteY6" fmla="*/ 971265 h 1297674"/>
                <a:gd name="connsiteX7" fmla="*/ 112595 w 794983"/>
                <a:gd name="connsiteY7" fmla="*/ 1046328 h 1297674"/>
                <a:gd name="connsiteX8" fmla="*/ 194481 w 794983"/>
                <a:gd name="connsiteY8" fmla="*/ 1182806 h 1297674"/>
                <a:gd name="connsiteX9" fmla="*/ 474260 w 794983"/>
                <a:gd name="connsiteY9" fmla="*/ 1264692 h 1297674"/>
                <a:gd name="connsiteX10" fmla="*/ 747216 w 794983"/>
                <a:gd name="connsiteY10" fmla="*/ 1032680 h 1297674"/>
                <a:gd name="connsiteX11" fmla="*/ 760863 w 794983"/>
                <a:gd name="connsiteY11" fmla="*/ 896203 h 1297674"/>
                <a:gd name="connsiteX12" fmla="*/ 672153 w 794983"/>
                <a:gd name="connsiteY12" fmla="*/ 589128 h 1297674"/>
                <a:gd name="connsiteX13" fmla="*/ 651681 w 794983"/>
                <a:gd name="connsiteY13" fmla="*/ 500417 h 1297674"/>
                <a:gd name="connsiteX14" fmla="*/ 616017 w 794983"/>
                <a:gd name="connsiteY14" fmla="*/ 424188 h 1297674"/>
                <a:gd name="connsiteX15" fmla="*/ 501556 w 794983"/>
                <a:gd name="connsiteY15" fmla="*/ 213815 h 1297674"/>
                <a:gd name="connsiteX16" fmla="*/ 446965 w 794983"/>
                <a:gd name="connsiteY16" fmla="*/ 111456 h 1297674"/>
                <a:gd name="connsiteX17" fmla="*/ 399198 w 794983"/>
                <a:gd name="connsiteY17" fmla="*/ 43217 h 1297674"/>
                <a:gd name="connsiteX18" fmla="*/ 290016 w 794983"/>
                <a:gd name="connsiteY18" fmla="*/ 2274 h 1297674"/>
                <a:gd name="connsiteX0" fmla="*/ 290016 w 760863"/>
                <a:gd name="connsiteY0" fmla="*/ 2274 h 1312459"/>
                <a:gd name="connsiteX1" fmla="*/ 187657 w 760863"/>
                <a:gd name="connsiteY1" fmla="*/ 29570 h 1312459"/>
                <a:gd name="connsiteX2" fmla="*/ 139890 w 760863"/>
                <a:gd name="connsiteY2" fmla="*/ 104632 h 1312459"/>
                <a:gd name="connsiteX3" fmla="*/ 85299 w 760863"/>
                <a:gd name="connsiteY3" fmla="*/ 200167 h 1312459"/>
                <a:gd name="connsiteX4" fmla="*/ 10236 w 760863"/>
                <a:gd name="connsiteY4" fmla="*/ 391235 h 1312459"/>
                <a:gd name="connsiteX5" fmla="*/ 23884 w 760863"/>
                <a:gd name="connsiteY5" fmla="*/ 657367 h 1312459"/>
                <a:gd name="connsiteX6" fmla="*/ 85299 w 760863"/>
                <a:gd name="connsiteY6" fmla="*/ 971265 h 1312459"/>
                <a:gd name="connsiteX7" fmla="*/ 112595 w 760863"/>
                <a:gd name="connsiteY7" fmla="*/ 1046328 h 1312459"/>
                <a:gd name="connsiteX8" fmla="*/ 194481 w 760863"/>
                <a:gd name="connsiteY8" fmla="*/ 1182806 h 1312459"/>
                <a:gd name="connsiteX9" fmla="*/ 474260 w 760863"/>
                <a:gd name="connsiteY9" fmla="*/ 1264692 h 1312459"/>
                <a:gd name="connsiteX10" fmla="*/ 760863 w 760863"/>
                <a:gd name="connsiteY10" fmla="*/ 896203 h 1312459"/>
                <a:gd name="connsiteX11" fmla="*/ 672153 w 760863"/>
                <a:gd name="connsiteY11" fmla="*/ 589128 h 1312459"/>
                <a:gd name="connsiteX12" fmla="*/ 651681 w 760863"/>
                <a:gd name="connsiteY12" fmla="*/ 500417 h 1312459"/>
                <a:gd name="connsiteX13" fmla="*/ 616017 w 760863"/>
                <a:gd name="connsiteY13" fmla="*/ 424188 h 1312459"/>
                <a:gd name="connsiteX14" fmla="*/ 501556 w 760863"/>
                <a:gd name="connsiteY14" fmla="*/ 213815 h 1312459"/>
                <a:gd name="connsiteX15" fmla="*/ 446965 w 760863"/>
                <a:gd name="connsiteY15" fmla="*/ 111456 h 1312459"/>
                <a:gd name="connsiteX16" fmla="*/ 399198 w 760863"/>
                <a:gd name="connsiteY16" fmla="*/ 43217 h 1312459"/>
                <a:gd name="connsiteX17" fmla="*/ 290016 w 760863"/>
                <a:gd name="connsiteY17" fmla="*/ 2274 h 1312459"/>
                <a:gd name="connsiteX0" fmla="*/ 290016 w 760033"/>
                <a:gd name="connsiteY0" fmla="*/ 2274 h 1319120"/>
                <a:gd name="connsiteX1" fmla="*/ 187657 w 760033"/>
                <a:gd name="connsiteY1" fmla="*/ 29570 h 1319120"/>
                <a:gd name="connsiteX2" fmla="*/ 139890 w 760033"/>
                <a:gd name="connsiteY2" fmla="*/ 104632 h 1319120"/>
                <a:gd name="connsiteX3" fmla="*/ 85299 w 760033"/>
                <a:gd name="connsiteY3" fmla="*/ 200167 h 1319120"/>
                <a:gd name="connsiteX4" fmla="*/ 10236 w 760033"/>
                <a:gd name="connsiteY4" fmla="*/ 391235 h 1319120"/>
                <a:gd name="connsiteX5" fmla="*/ 23884 w 760033"/>
                <a:gd name="connsiteY5" fmla="*/ 657367 h 1319120"/>
                <a:gd name="connsiteX6" fmla="*/ 85299 w 760033"/>
                <a:gd name="connsiteY6" fmla="*/ 971265 h 1319120"/>
                <a:gd name="connsiteX7" fmla="*/ 112595 w 760033"/>
                <a:gd name="connsiteY7" fmla="*/ 1046328 h 1319120"/>
                <a:gd name="connsiteX8" fmla="*/ 194481 w 760033"/>
                <a:gd name="connsiteY8" fmla="*/ 1182806 h 1319120"/>
                <a:gd name="connsiteX9" fmla="*/ 474260 w 760033"/>
                <a:gd name="connsiteY9" fmla="*/ 1264692 h 1319120"/>
                <a:gd name="connsiteX10" fmla="*/ 760033 w 760033"/>
                <a:gd name="connsiteY10" fmla="*/ 856235 h 1319120"/>
                <a:gd name="connsiteX11" fmla="*/ 672153 w 760033"/>
                <a:gd name="connsiteY11" fmla="*/ 589128 h 1319120"/>
                <a:gd name="connsiteX12" fmla="*/ 651681 w 760033"/>
                <a:gd name="connsiteY12" fmla="*/ 500417 h 1319120"/>
                <a:gd name="connsiteX13" fmla="*/ 616017 w 760033"/>
                <a:gd name="connsiteY13" fmla="*/ 424188 h 1319120"/>
                <a:gd name="connsiteX14" fmla="*/ 501556 w 760033"/>
                <a:gd name="connsiteY14" fmla="*/ 213815 h 1319120"/>
                <a:gd name="connsiteX15" fmla="*/ 446965 w 760033"/>
                <a:gd name="connsiteY15" fmla="*/ 111456 h 1319120"/>
                <a:gd name="connsiteX16" fmla="*/ 399198 w 760033"/>
                <a:gd name="connsiteY16" fmla="*/ 43217 h 1319120"/>
                <a:gd name="connsiteX17" fmla="*/ 290016 w 760033"/>
                <a:gd name="connsiteY17" fmla="*/ 2274 h 1319120"/>
                <a:gd name="connsiteX0" fmla="*/ 290016 w 772543"/>
                <a:gd name="connsiteY0" fmla="*/ 2274 h 1319120"/>
                <a:gd name="connsiteX1" fmla="*/ 187657 w 772543"/>
                <a:gd name="connsiteY1" fmla="*/ 29570 h 1319120"/>
                <a:gd name="connsiteX2" fmla="*/ 139890 w 772543"/>
                <a:gd name="connsiteY2" fmla="*/ 104632 h 1319120"/>
                <a:gd name="connsiteX3" fmla="*/ 85299 w 772543"/>
                <a:gd name="connsiteY3" fmla="*/ 200167 h 1319120"/>
                <a:gd name="connsiteX4" fmla="*/ 10236 w 772543"/>
                <a:gd name="connsiteY4" fmla="*/ 391235 h 1319120"/>
                <a:gd name="connsiteX5" fmla="*/ 23884 w 772543"/>
                <a:gd name="connsiteY5" fmla="*/ 657367 h 1319120"/>
                <a:gd name="connsiteX6" fmla="*/ 85299 w 772543"/>
                <a:gd name="connsiteY6" fmla="*/ 971265 h 1319120"/>
                <a:gd name="connsiteX7" fmla="*/ 112595 w 772543"/>
                <a:gd name="connsiteY7" fmla="*/ 1046328 h 1319120"/>
                <a:gd name="connsiteX8" fmla="*/ 194481 w 772543"/>
                <a:gd name="connsiteY8" fmla="*/ 1182806 h 1319120"/>
                <a:gd name="connsiteX9" fmla="*/ 474260 w 772543"/>
                <a:gd name="connsiteY9" fmla="*/ 1264692 h 1319120"/>
                <a:gd name="connsiteX10" fmla="*/ 760033 w 772543"/>
                <a:gd name="connsiteY10" fmla="*/ 856235 h 1319120"/>
                <a:gd name="connsiteX11" fmla="*/ 672153 w 772543"/>
                <a:gd name="connsiteY11" fmla="*/ 589128 h 1319120"/>
                <a:gd name="connsiteX12" fmla="*/ 651681 w 772543"/>
                <a:gd name="connsiteY12" fmla="*/ 500417 h 1319120"/>
                <a:gd name="connsiteX13" fmla="*/ 616017 w 772543"/>
                <a:gd name="connsiteY13" fmla="*/ 424188 h 1319120"/>
                <a:gd name="connsiteX14" fmla="*/ 501556 w 772543"/>
                <a:gd name="connsiteY14" fmla="*/ 213815 h 1319120"/>
                <a:gd name="connsiteX15" fmla="*/ 446965 w 772543"/>
                <a:gd name="connsiteY15" fmla="*/ 111456 h 1319120"/>
                <a:gd name="connsiteX16" fmla="*/ 399198 w 772543"/>
                <a:gd name="connsiteY16" fmla="*/ 43217 h 1319120"/>
                <a:gd name="connsiteX17" fmla="*/ 290016 w 772543"/>
                <a:gd name="connsiteY17" fmla="*/ 2274 h 1319120"/>
                <a:gd name="connsiteX0" fmla="*/ 290016 w 772543"/>
                <a:gd name="connsiteY0" fmla="*/ 2274 h 1319121"/>
                <a:gd name="connsiteX1" fmla="*/ 187657 w 772543"/>
                <a:gd name="connsiteY1" fmla="*/ 29570 h 1319121"/>
                <a:gd name="connsiteX2" fmla="*/ 139890 w 772543"/>
                <a:gd name="connsiteY2" fmla="*/ 104632 h 1319121"/>
                <a:gd name="connsiteX3" fmla="*/ 85299 w 772543"/>
                <a:gd name="connsiteY3" fmla="*/ 200167 h 1319121"/>
                <a:gd name="connsiteX4" fmla="*/ 10236 w 772543"/>
                <a:gd name="connsiteY4" fmla="*/ 391235 h 1319121"/>
                <a:gd name="connsiteX5" fmla="*/ 23884 w 772543"/>
                <a:gd name="connsiteY5" fmla="*/ 657367 h 1319121"/>
                <a:gd name="connsiteX6" fmla="*/ 85299 w 772543"/>
                <a:gd name="connsiteY6" fmla="*/ 971265 h 1319121"/>
                <a:gd name="connsiteX7" fmla="*/ 112595 w 772543"/>
                <a:gd name="connsiteY7" fmla="*/ 1046328 h 1319121"/>
                <a:gd name="connsiteX8" fmla="*/ 194481 w 772543"/>
                <a:gd name="connsiteY8" fmla="*/ 1182806 h 1319121"/>
                <a:gd name="connsiteX9" fmla="*/ 474260 w 772543"/>
                <a:gd name="connsiteY9" fmla="*/ 1264692 h 1319121"/>
                <a:gd name="connsiteX10" fmla="*/ 760033 w 772543"/>
                <a:gd name="connsiteY10" fmla="*/ 856234 h 1319121"/>
                <a:gd name="connsiteX11" fmla="*/ 672153 w 772543"/>
                <a:gd name="connsiteY11" fmla="*/ 589128 h 1319121"/>
                <a:gd name="connsiteX12" fmla="*/ 651681 w 772543"/>
                <a:gd name="connsiteY12" fmla="*/ 500417 h 1319121"/>
                <a:gd name="connsiteX13" fmla="*/ 616017 w 772543"/>
                <a:gd name="connsiteY13" fmla="*/ 424188 h 1319121"/>
                <a:gd name="connsiteX14" fmla="*/ 501556 w 772543"/>
                <a:gd name="connsiteY14" fmla="*/ 213815 h 1319121"/>
                <a:gd name="connsiteX15" fmla="*/ 446965 w 772543"/>
                <a:gd name="connsiteY15" fmla="*/ 111456 h 1319121"/>
                <a:gd name="connsiteX16" fmla="*/ 399198 w 772543"/>
                <a:gd name="connsiteY16" fmla="*/ 43217 h 1319121"/>
                <a:gd name="connsiteX17" fmla="*/ 290016 w 772543"/>
                <a:gd name="connsiteY17" fmla="*/ 2274 h 1319121"/>
                <a:gd name="connsiteX0" fmla="*/ 290016 w 760966"/>
                <a:gd name="connsiteY0" fmla="*/ 2274 h 1319121"/>
                <a:gd name="connsiteX1" fmla="*/ 187657 w 760966"/>
                <a:gd name="connsiteY1" fmla="*/ 29570 h 1319121"/>
                <a:gd name="connsiteX2" fmla="*/ 139890 w 760966"/>
                <a:gd name="connsiteY2" fmla="*/ 104632 h 1319121"/>
                <a:gd name="connsiteX3" fmla="*/ 85299 w 760966"/>
                <a:gd name="connsiteY3" fmla="*/ 200167 h 1319121"/>
                <a:gd name="connsiteX4" fmla="*/ 10236 w 760966"/>
                <a:gd name="connsiteY4" fmla="*/ 391235 h 1319121"/>
                <a:gd name="connsiteX5" fmla="*/ 23884 w 760966"/>
                <a:gd name="connsiteY5" fmla="*/ 657367 h 1319121"/>
                <a:gd name="connsiteX6" fmla="*/ 85299 w 760966"/>
                <a:gd name="connsiteY6" fmla="*/ 971265 h 1319121"/>
                <a:gd name="connsiteX7" fmla="*/ 112595 w 760966"/>
                <a:gd name="connsiteY7" fmla="*/ 1046328 h 1319121"/>
                <a:gd name="connsiteX8" fmla="*/ 194481 w 760966"/>
                <a:gd name="connsiteY8" fmla="*/ 1182806 h 1319121"/>
                <a:gd name="connsiteX9" fmla="*/ 474260 w 760966"/>
                <a:gd name="connsiteY9" fmla="*/ 1264692 h 1319121"/>
                <a:gd name="connsiteX10" fmla="*/ 760033 w 760966"/>
                <a:gd name="connsiteY10" fmla="*/ 856234 h 1319121"/>
                <a:gd name="connsiteX11" fmla="*/ 672153 w 760966"/>
                <a:gd name="connsiteY11" fmla="*/ 589128 h 1319121"/>
                <a:gd name="connsiteX12" fmla="*/ 651681 w 760966"/>
                <a:gd name="connsiteY12" fmla="*/ 500417 h 1319121"/>
                <a:gd name="connsiteX13" fmla="*/ 616017 w 760966"/>
                <a:gd name="connsiteY13" fmla="*/ 424188 h 1319121"/>
                <a:gd name="connsiteX14" fmla="*/ 501556 w 760966"/>
                <a:gd name="connsiteY14" fmla="*/ 213815 h 1319121"/>
                <a:gd name="connsiteX15" fmla="*/ 446965 w 760966"/>
                <a:gd name="connsiteY15" fmla="*/ 111456 h 1319121"/>
                <a:gd name="connsiteX16" fmla="*/ 399198 w 760966"/>
                <a:gd name="connsiteY16" fmla="*/ 43217 h 1319121"/>
                <a:gd name="connsiteX17" fmla="*/ 290016 w 760966"/>
                <a:gd name="connsiteY17" fmla="*/ 2274 h 1319121"/>
                <a:gd name="connsiteX0" fmla="*/ 290016 w 690350"/>
                <a:gd name="connsiteY0" fmla="*/ 2274 h 1319121"/>
                <a:gd name="connsiteX1" fmla="*/ 187657 w 690350"/>
                <a:gd name="connsiteY1" fmla="*/ 29570 h 1319121"/>
                <a:gd name="connsiteX2" fmla="*/ 139890 w 690350"/>
                <a:gd name="connsiteY2" fmla="*/ 104632 h 1319121"/>
                <a:gd name="connsiteX3" fmla="*/ 85299 w 690350"/>
                <a:gd name="connsiteY3" fmla="*/ 200167 h 1319121"/>
                <a:gd name="connsiteX4" fmla="*/ 10236 w 690350"/>
                <a:gd name="connsiteY4" fmla="*/ 391235 h 1319121"/>
                <a:gd name="connsiteX5" fmla="*/ 23884 w 690350"/>
                <a:gd name="connsiteY5" fmla="*/ 657367 h 1319121"/>
                <a:gd name="connsiteX6" fmla="*/ 85299 w 690350"/>
                <a:gd name="connsiteY6" fmla="*/ 971265 h 1319121"/>
                <a:gd name="connsiteX7" fmla="*/ 112595 w 690350"/>
                <a:gd name="connsiteY7" fmla="*/ 1046328 h 1319121"/>
                <a:gd name="connsiteX8" fmla="*/ 194481 w 690350"/>
                <a:gd name="connsiteY8" fmla="*/ 1182806 h 1319121"/>
                <a:gd name="connsiteX9" fmla="*/ 474260 w 690350"/>
                <a:gd name="connsiteY9" fmla="*/ 1264692 h 1319121"/>
                <a:gd name="connsiteX10" fmla="*/ 688025 w 690350"/>
                <a:gd name="connsiteY10" fmla="*/ 856234 h 1319121"/>
                <a:gd name="connsiteX11" fmla="*/ 672153 w 690350"/>
                <a:gd name="connsiteY11" fmla="*/ 589128 h 1319121"/>
                <a:gd name="connsiteX12" fmla="*/ 651681 w 690350"/>
                <a:gd name="connsiteY12" fmla="*/ 500417 h 1319121"/>
                <a:gd name="connsiteX13" fmla="*/ 616017 w 690350"/>
                <a:gd name="connsiteY13" fmla="*/ 424188 h 1319121"/>
                <a:gd name="connsiteX14" fmla="*/ 501556 w 690350"/>
                <a:gd name="connsiteY14" fmla="*/ 213815 h 1319121"/>
                <a:gd name="connsiteX15" fmla="*/ 446965 w 690350"/>
                <a:gd name="connsiteY15" fmla="*/ 111456 h 1319121"/>
                <a:gd name="connsiteX16" fmla="*/ 399198 w 690350"/>
                <a:gd name="connsiteY16" fmla="*/ 43217 h 1319121"/>
                <a:gd name="connsiteX17" fmla="*/ 290016 w 690350"/>
                <a:gd name="connsiteY17" fmla="*/ 2274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50" h="1319121">
                  <a:moveTo>
                    <a:pt x="290016" y="2274"/>
                  </a:moveTo>
                  <a:cubicBezTo>
                    <a:pt x="254759" y="0"/>
                    <a:pt x="212678" y="12510"/>
                    <a:pt x="187657" y="29570"/>
                  </a:cubicBezTo>
                  <a:cubicBezTo>
                    <a:pt x="162636" y="46630"/>
                    <a:pt x="156950" y="76199"/>
                    <a:pt x="139890" y="104632"/>
                  </a:cubicBezTo>
                  <a:lnTo>
                    <a:pt x="85299" y="200167"/>
                  </a:lnTo>
                  <a:cubicBezTo>
                    <a:pt x="63690" y="247934"/>
                    <a:pt x="20472" y="315035"/>
                    <a:pt x="10236" y="391235"/>
                  </a:cubicBezTo>
                  <a:cubicBezTo>
                    <a:pt x="0" y="467435"/>
                    <a:pt x="14785" y="591403"/>
                    <a:pt x="23884" y="657367"/>
                  </a:cubicBezTo>
                  <a:lnTo>
                    <a:pt x="85299" y="971265"/>
                  </a:lnTo>
                  <a:lnTo>
                    <a:pt x="112595" y="1046328"/>
                  </a:lnTo>
                  <a:cubicBezTo>
                    <a:pt x="130792" y="1081585"/>
                    <a:pt x="134204" y="1146412"/>
                    <a:pt x="194481" y="1182806"/>
                  </a:cubicBezTo>
                  <a:cubicBezTo>
                    <a:pt x="254758" y="1219200"/>
                    <a:pt x="392003" y="1319121"/>
                    <a:pt x="474260" y="1264692"/>
                  </a:cubicBezTo>
                  <a:cubicBezTo>
                    <a:pt x="556517" y="1210263"/>
                    <a:pt x="688958" y="968631"/>
                    <a:pt x="688025" y="856234"/>
                  </a:cubicBezTo>
                  <a:cubicBezTo>
                    <a:pt x="675515" y="782309"/>
                    <a:pt x="690350" y="655092"/>
                    <a:pt x="672153" y="589128"/>
                  </a:cubicBezTo>
                  <a:lnTo>
                    <a:pt x="651681" y="500417"/>
                  </a:lnTo>
                  <a:cubicBezTo>
                    <a:pt x="642583" y="464023"/>
                    <a:pt x="641038" y="471955"/>
                    <a:pt x="616017" y="424188"/>
                  </a:cubicBezTo>
                  <a:cubicBezTo>
                    <a:pt x="590996" y="376421"/>
                    <a:pt x="529989" y="257033"/>
                    <a:pt x="501556" y="213815"/>
                  </a:cubicBezTo>
                  <a:lnTo>
                    <a:pt x="446965" y="111456"/>
                  </a:lnTo>
                  <a:cubicBezTo>
                    <a:pt x="429905" y="83023"/>
                    <a:pt x="425356" y="61414"/>
                    <a:pt x="399198" y="43217"/>
                  </a:cubicBezTo>
                  <a:cubicBezTo>
                    <a:pt x="373040" y="25020"/>
                    <a:pt x="325273" y="4548"/>
                    <a:pt x="290016" y="2274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6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H="1">
              <a:off x="3554840" y="1207585"/>
              <a:ext cx="2350420" cy="387759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5898407" y="1191081"/>
              <a:ext cx="2264945" cy="38220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5267972" y="2256878"/>
              <a:ext cx="276569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7011224" y="3356992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78" name="Freeform 77"/>
            <p:cNvSpPr/>
            <p:nvPr/>
          </p:nvSpPr>
          <p:spPr bwMode="auto">
            <a:xfrm>
              <a:off x="5508104" y="2773288"/>
              <a:ext cx="1503119" cy="29567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409" h="29567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1832750" y="7640"/>
                  </a:lnTo>
                  <a:lnTo>
                    <a:pt x="2014409" y="295672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flipH="1">
              <a:off x="5368856" y="1199952"/>
              <a:ext cx="542504" cy="106928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>
              <a:off x="5639681" y="1196752"/>
              <a:ext cx="256755" cy="68490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5777105" y="1209477"/>
              <a:ext cx="129493" cy="156015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5904216" y="1199952"/>
              <a:ext cx="170904" cy="158097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5911360" y="1202333"/>
              <a:ext cx="523800" cy="157859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149587" y="4285456"/>
              <a:ext cx="207369" cy="648072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Connector 84"/>
            <p:cNvCxnSpPr>
              <a:stCxn id="78" idx="1"/>
            </p:cNvCxnSpPr>
            <p:nvPr/>
          </p:nvCxnSpPr>
          <p:spPr bwMode="auto">
            <a:xfrm flipH="1">
              <a:off x="5095269" y="2917304"/>
              <a:ext cx="421790" cy="106271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646046" y="4293096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5940152" y="3068960"/>
              <a:ext cx="144016" cy="144016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6372200" y="3068960"/>
              <a:ext cx="226733" cy="147681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568181" y="3060379"/>
              <a:ext cx="401698" cy="145192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6814153" y="3065708"/>
              <a:ext cx="496920" cy="143295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sp>
          <p:nvSpPr>
            <p:cNvPr id="93" name="Freeform 92"/>
            <p:cNvSpPr/>
            <p:nvPr/>
          </p:nvSpPr>
          <p:spPr bwMode="auto">
            <a:xfrm>
              <a:off x="4847652" y="4785261"/>
              <a:ext cx="1173707" cy="593678"/>
            </a:xfrm>
            <a:custGeom>
              <a:avLst/>
              <a:gdLst>
                <a:gd name="connsiteX0" fmla="*/ 54591 w 1173707"/>
                <a:gd name="connsiteY0" fmla="*/ 88710 h 580030"/>
                <a:gd name="connsiteX1" fmla="*/ 6824 w 1173707"/>
                <a:gd name="connsiteY1" fmla="*/ 156949 h 580030"/>
                <a:gd name="connsiteX2" fmla="*/ 0 w 1173707"/>
                <a:gd name="connsiteY2" fmla="*/ 225188 h 580030"/>
                <a:gd name="connsiteX3" fmla="*/ 20471 w 1173707"/>
                <a:gd name="connsiteY3" fmla="*/ 334370 h 580030"/>
                <a:gd name="connsiteX4" fmla="*/ 54591 w 1173707"/>
                <a:gd name="connsiteY4" fmla="*/ 388961 h 580030"/>
                <a:gd name="connsiteX5" fmla="*/ 136477 w 1173707"/>
                <a:gd name="connsiteY5" fmla="*/ 477672 h 580030"/>
                <a:gd name="connsiteX6" fmla="*/ 225188 w 1173707"/>
                <a:gd name="connsiteY6" fmla="*/ 498143 h 580030"/>
                <a:gd name="connsiteX7" fmla="*/ 423080 w 1173707"/>
                <a:gd name="connsiteY7" fmla="*/ 580030 h 580030"/>
                <a:gd name="connsiteX8" fmla="*/ 586854 w 1173707"/>
                <a:gd name="connsiteY8" fmla="*/ 580030 h 580030"/>
                <a:gd name="connsiteX9" fmla="*/ 655092 w 1173707"/>
                <a:gd name="connsiteY9" fmla="*/ 580030 h 580030"/>
                <a:gd name="connsiteX10" fmla="*/ 825689 w 1173707"/>
                <a:gd name="connsiteY10" fmla="*/ 552734 h 580030"/>
                <a:gd name="connsiteX11" fmla="*/ 921224 w 1173707"/>
                <a:gd name="connsiteY11" fmla="*/ 511791 h 580030"/>
                <a:gd name="connsiteX12" fmla="*/ 1098645 w 1173707"/>
                <a:gd name="connsiteY12" fmla="*/ 443552 h 580030"/>
                <a:gd name="connsiteX13" fmla="*/ 1166883 w 1173707"/>
                <a:gd name="connsiteY13" fmla="*/ 354842 h 580030"/>
                <a:gd name="connsiteX14" fmla="*/ 1173707 w 1173707"/>
                <a:gd name="connsiteY14" fmla="*/ 293427 h 580030"/>
                <a:gd name="connsiteX15" fmla="*/ 1166883 w 1173707"/>
                <a:gd name="connsiteY15" fmla="*/ 272955 h 580030"/>
                <a:gd name="connsiteX16" fmla="*/ 1153236 w 1173707"/>
                <a:gd name="connsiteY16" fmla="*/ 197893 h 580030"/>
                <a:gd name="connsiteX17" fmla="*/ 1112292 w 1173707"/>
                <a:gd name="connsiteY17" fmla="*/ 136478 h 580030"/>
                <a:gd name="connsiteX18" fmla="*/ 1050877 w 1173707"/>
                <a:gd name="connsiteY18" fmla="*/ 95534 h 580030"/>
                <a:gd name="connsiteX19" fmla="*/ 968991 w 1173707"/>
                <a:gd name="connsiteY19" fmla="*/ 75063 h 580030"/>
                <a:gd name="connsiteX20" fmla="*/ 907576 w 1173707"/>
                <a:gd name="connsiteY20" fmla="*/ 47767 h 580030"/>
                <a:gd name="connsiteX21" fmla="*/ 812042 w 1173707"/>
                <a:gd name="connsiteY21" fmla="*/ 34119 h 580030"/>
                <a:gd name="connsiteX22" fmla="*/ 723331 w 1173707"/>
                <a:gd name="connsiteY22" fmla="*/ 27296 h 580030"/>
                <a:gd name="connsiteX23" fmla="*/ 580030 w 1173707"/>
                <a:gd name="connsiteY23" fmla="*/ 6824 h 580030"/>
                <a:gd name="connsiteX24" fmla="*/ 375313 w 1173707"/>
                <a:gd name="connsiteY24" fmla="*/ 0 h 580030"/>
                <a:gd name="connsiteX25" fmla="*/ 307074 w 1173707"/>
                <a:gd name="connsiteY25" fmla="*/ 13648 h 580030"/>
                <a:gd name="connsiteX26" fmla="*/ 238836 w 1173707"/>
                <a:gd name="connsiteY26" fmla="*/ 20472 h 580030"/>
                <a:gd name="connsiteX27" fmla="*/ 156949 w 1173707"/>
                <a:gd name="connsiteY27" fmla="*/ 34119 h 580030"/>
                <a:gd name="connsiteX28" fmla="*/ 129654 w 1173707"/>
                <a:gd name="connsiteY28" fmla="*/ 40943 h 580030"/>
                <a:gd name="connsiteX29" fmla="*/ 54591 w 1173707"/>
                <a:gd name="connsiteY29" fmla="*/ 88710 h 580030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225188 w 1173707"/>
                <a:gd name="connsiteY6" fmla="*/ 498143 h 593678"/>
                <a:gd name="connsiteX7" fmla="*/ 423080 w 1173707"/>
                <a:gd name="connsiteY7" fmla="*/ 580030 h 593678"/>
                <a:gd name="connsiteX8" fmla="*/ 586854 w 1173707"/>
                <a:gd name="connsiteY8" fmla="*/ 580030 h 593678"/>
                <a:gd name="connsiteX9" fmla="*/ 655092 w 1173707"/>
                <a:gd name="connsiteY9" fmla="*/ 580030 h 593678"/>
                <a:gd name="connsiteX10" fmla="*/ 825689 w 1173707"/>
                <a:gd name="connsiteY10" fmla="*/ 552734 h 593678"/>
                <a:gd name="connsiteX11" fmla="*/ 921224 w 1173707"/>
                <a:gd name="connsiteY11" fmla="*/ 511791 h 593678"/>
                <a:gd name="connsiteX12" fmla="*/ 1098645 w 1173707"/>
                <a:gd name="connsiteY12" fmla="*/ 443552 h 593678"/>
                <a:gd name="connsiteX13" fmla="*/ 1166883 w 1173707"/>
                <a:gd name="connsiteY13" fmla="*/ 354842 h 593678"/>
                <a:gd name="connsiteX14" fmla="*/ 1173707 w 1173707"/>
                <a:gd name="connsiteY14" fmla="*/ 293427 h 593678"/>
                <a:gd name="connsiteX15" fmla="*/ 1166883 w 1173707"/>
                <a:gd name="connsiteY15" fmla="*/ 272955 h 593678"/>
                <a:gd name="connsiteX16" fmla="*/ 1153236 w 1173707"/>
                <a:gd name="connsiteY16" fmla="*/ 197893 h 593678"/>
                <a:gd name="connsiteX17" fmla="*/ 1112292 w 1173707"/>
                <a:gd name="connsiteY17" fmla="*/ 136478 h 593678"/>
                <a:gd name="connsiteX18" fmla="*/ 1050877 w 1173707"/>
                <a:gd name="connsiteY18" fmla="*/ 95534 h 593678"/>
                <a:gd name="connsiteX19" fmla="*/ 968991 w 1173707"/>
                <a:gd name="connsiteY19" fmla="*/ 75063 h 593678"/>
                <a:gd name="connsiteX20" fmla="*/ 907576 w 1173707"/>
                <a:gd name="connsiteY20" fmla="*/ 47767 h 593678"/>
                <a:gd name="connsiteX21" fmla="*/ 812042 w 1173707"/>
                <a:gd name="connsiteY21" fmla="*/ 34119 h 593678"/>
                <a:gd name="connsiteX22" fmla="*/ 723331 w 1173707"/>
                <a:gd name="connsiteY22" fmla="*/ 27296 h 593678"/>
                <a:gd name="connsiteX23" fmla="*/ 580030 w 1173707"/>
                <a:gd name="connsiteY23" fmla="*/ 6824 h 593678"/>
                <a:gd name="connsiteX24" fmla="*/ 375313 w 1173707"/>
                <a:gd name="connsiteY24" fmla="*/ 0 h 593678"/>
                <a:gd name="connsiteX25" fmla="*/ 307074 w 1173707"/>
                <a:gd name="connsiteY25" fmla="*/ 13648 h 593678"/>
                <a:gd name="connsiteX26" fmla="*/ 238836 w 1173707"/>
                <a:gd name="connsiteY26" fmla="*/ 20472 h 593678"/>
                <a:gd name="connsiteX27" fmla="*/ 156949 w 1173707"/>
                <a:gd name="connsiteY27" fmla="*/ 34119 h 593678"/>
                <a:gd name="connsiteX28" fmla="*/ 129654 w 1173707"/>
                <a:gd name="connsiteY28" fmla="*/ 40943 h 593678"/>
                <a:gd name="connsiteX29" fmla="*/ 54591 w 1173707"/>
                <a:gd name="connsiteY29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921224 w 1173707"/>
                <a:gd name="connsiteY10" fmla="*/ 511791 h 593678"/>
                <a:gd name="connsiteX11" fmla="*/ 1098645 w 1173707"/>
                <a:gd name="connsiteY11" fmla="*/ 443552 h 593678"/>
                <a:gd name="connsiteX12" fmla="*/ 1166883 w 1173707"/>
                <a:gd name="connsiteY12" fmla="*/ 354842 h 593678"/>
                <a:gd name="connsiteX13" fmla="*/ 1173707 w 1173707"/>
                <a:gd name="connsiteY13" fmla="*/ 293427 h 593678"/>
                <a:gd name="connsiteX14" fmla="*/ 1166883 w 1173707"/>
                <a:gd name="connsiteY14" fmla="*/ 272955 h 593678"/>
                <a:gd name="connsiteX15" fmla="*/ 1153236 w 1173707"/>
                <a:gd name="connsiteY15" fmla="*/ 197893 h 593678"/>
                <a:gd name="connsiteX16" fmla="*/ 1112292 w 1173707"/>
                <a:gd name="connsiteY16" fmla="*/ 136478 h 593678"/>
                <a:gd name="connsiteX17" fmla="*/ 1050877 w 1173707"/>
                <a:gd name="connsiteY17" fmla="*/ 95534 h 593678"/>
                <a:gd name="connsiteX18" fmla="*/ 968991 w 1173707"/>
                <a:gd name="connsiteY18" fmla="*/ 75063 h 593678"/>
                <a:gd name="connsiteX19" fmla="*/ 907576 w 1173707"/>
                <a:gd name="connsiteY19" fmla="*/ 47767 h 593678"/>
                <a:gd name="connsiteX20" fmla="*/ 812042 w 1173707"/>
                <a:gd name="connsiteY20" fmla="*/ 34119 h 593678"/>
                <a:gd name="connsiteX21" fmla="*/ 723331 w 1173707"/>
                <a:gd name="connsiteY21" fmla="*/ 27296 h 593678"/>
                <a:gd name="connsiteX22" fmla="*/ 580030 w 1173707"/>
                <a:gd name="connsiteY22" fmla="*/ 6824 h 593678"/>
                <a:gd name="connsiteX23" fmla="*/ 375313 w 1173707"/>
                <a:gd name="connsiteY23" fmla="*/ 0 h 593678"/>
                <a:gd name="connsiteX24" fmla="*/ 307074 w 1173707"/>
                <a:gd name="connsiteY24" fmla="*/ 13648 h 593678"/>
                <a:gd name="connsiteX25" fmla="*/ 238836 w 1173707"/>
                <a:gd name="connsiteY25" fmla="*/ 20472 h 593678"/>
                <a:gd name="connsiteX26" fmla="*/ 156949 w 1173707"/>
                <a:gd name="connsiteY26" fmla="*/ 34119 h 593678"/>
                <a:gd name="connsiteX27" fmla="*/ 129654 w 1173707"/>
                <a:gd name="connsiteY27" fmla="*/ 40943 h 593678"/>
                <a:gd name="connsiteX28" fmla="*/ 54591 w 1173707"/>
                <a:gd name="connsiteY28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  <a:gd name="connsiteX0" fmla="*/ 54591 w 1173707"/>
                <a:gd name="connsiteY0" fmla="*/ 88710 h 593678"/>
                <a:gd name="connsiteX1" fmla="*/ 6824 w 1173707"/>
                <a:gd name="connsiteY1" fmla="*/ 156949 h 593678"/>
                <a:gd name="connsiteX2" fmla="*/ 0 w 1173707"/>
                <a:gd name="connsiteY2" fmla="*/ 225188 h 593678"/>
                <a:gd name="connsiteX3" fmla="*/ 20471 w 1173707"/>
                <a:gd name="connsiteY3" fmla="*/ 334370 h 593678"/>
                <a:gd name="connsiteX4" fmla="*/ 54591 w 1173707"/>
                <a:gd name="connsiteY4" fmla="*/ 388961 h 593678"/>
                <a:gd name="connsiteX5" fmla="*/ 136477 w 1173707"/>
                <a:gd name="connsiteY5" fmla="*/ 477672 h 593678"/>
                <a:gd name="connsiteX6" fmla="*/ 423080 w 1173707"/>
                <a:gd name="connsiteY6" fmla="*/ 580030 h 593678"/>
                <a:gd name="connsiteX7" fmla="*/ 586854 w 1173707"/>
                <a:gd name="connsiteY7" fmla="*/ 580030 h 593678"/>
                <a:gd name="connsiteX8" fmla="*/ 655092 w 1173707"/>
                <a:gd name="connsiteY8" fmla="*/ 580030 h 593678"/>
                <a:gd name="connsiteX9" fmla="*/ 825689 w 1173707"/>
                <a:gd name="connsiteY9" fmla="*/ 552734 h 593678"/>
                <a:gd name="connsiteX10" fmla="*/ 1098645 w 1173707"/>
                <a:gd name="connsiteY10" fmla="*/ 443552 h 593678"/>
                <a:gd name="connsiteX11" fmla="*/ 1166883 w 1173707"/>
                <a:gd name="connsiteY11" fmla="*/ 354842 h 593678"/>
                <a:gd name="connsiteX12" fmla="*/ 1173707 w 1173707"/>
                <a:gd name="connsiteY12" fmla="*/ 293427 h 593678"/>
                <a:gd name="connsiteX13" fmla="*/ 1166883 w 1173707"/>
                <a:gd name="connsiteY13" fmla="*/ 272955 h 593678"/>
                <a:gd name="connsiteX14" fmla="*/ 1153236 w 1173707"/>
                <a:gd name="connsiteY14" fmla="*/ 197893 h 593678"/>
                <a:gd name="connsiteX15" fmla="*/ 1112292 w 1173707"/>
                <a:gd name="connsiteY15" fmla="*/ 136478 h 593678"/>
                <a:gd name="connsiteX16" fmla="*/ 1050877 w 1173707"/>
                <a:gd name="connsiteY16" fmla="*/ 95534 h 593678"/>
                <a:gd name="connsiteX17" fmla="*/ 968991 w 1173707"/>
                <a:gd name="connsiteY17" fmla="*/ 75063 h 593678"/>
                <a:gd name="connsiteX18" fmla="*/ 907576 w 1173707"/>
                <a:gd name="connsiteY18" fmla="*/ 47767 h 593678"/>
                <a:gd name="connsiteX19" fmla="*/ 812042 w 1173707"/>
                <a:gd name="connsiteY19" fmla="*/ 34119 h 593678"/>
                <a:gd name="connsiteX20" fmla="*/ 723331 w 1173707"/>
                <a:gd name="connsiteY20" fmla="*/ 27296 h 593678"/>
                <a:gd name="connsiteX21" fmla="*/ 580030 w 1173707"/>
                <a:gd name="connsiteY21" fmla="*/ 6824 h 593678"/>
                <a:gd name="connsiteX22" fmla="*/ 375313 w 1173707"/>
                <a:gd name="connsiteY22" fmla="*/ 0 h 593678"/>
                <a:gd name="connsiteX23" fmla="*/ 307074 w 1173707"/>
                <a:gd name="connsiteY23" fmla="*/ 13648 h 593678"/>
                <a:gd name="connsiteX24" fmla="*/ 238836 w 1173707"/>
                <a:gd name="connsiteY24" fmla="*/ 20472 h 593678"/>
                <a:gd name="connsiteX25" fmla="*/ 156949 w 1173707"/>
                <a:gd name="connsiteY25" fmla="*/ 34119 h 593678"/>
                <a:gd name="connsiteX26" fmla="*/ 129654 w 1173707"/>
                <a:gd name="connsiteY26" fmla="*/ 40943 h 593678"/>
                <a:gd name="connsiteX27" fmla="*/ 54591 w 1173707"/>
                <a:gd name="connsiteY27" fmla="*/ 88710 h 5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73707" h="593678">
                  <a:moveTo>
                    <a:pt x="54591" y="88710"/>
                  </a:moveTo>
                  <a:lnTo>
                    <a:pt x="6824" y="156949"/>
                  </a:lnTo>
                  <a:lnTo>
                    <a:pt x="0" y="225188"/>
                  </a:lnTo>
                  <a:lnTo>
                    <a:pt x="20471" y="334370"/>
                  </a:lnTo>
                  <a:lnTo>
                    <a:pt x="54591" y="388961"/>
                  </a:lnTo>
                  <a:lnTo>
                    <a:pt x="136477" y="477672"/>
                  </a:lnTo>
                  <a:cubicBezTo>
                    <a:pt x="197892" y="509517"/>
                    <a:pt x="362802" y="566382"/>
                    <a:pt x="423080" y="580030"/>
                  </a:cubicBezTo>
                  <a:cubicBezTo>
                    <a:pt x="483358" y="593678"/>
                    <a:pt x="548185" y="580030"/>
                    <a:pt x="586854" y="580030"/>
                  </a:cubicBezTo>
                  <a:lnTo>
                    <a:pt x="655092" y="580030"/>
                  </a:lnTo>
                  <a:lnTo>
                    <a:pt x="825689" y="552734"/>
                  </a:lnTo>
                  <a:cubicBezTo>
                    <a:pt x="899614" y="529988"/>
                    <a:pt x="1041779" y="476534"/>
                    <a:pt x="1098645" y="443552"/>
                  </a:cubicBezTo>
                  <a:cubicBezTo>
                    <a:pt x="1155511" y="410570"/>
                    <a:pt x="1154373" y="379863"/>
                    <a:pt x="1166883" y="354842"/>
                  </a:cubicBezTo>
                  <a:cubicBezTo>
                    <a:pt x="1169158" y="334370"/>
                    <a:pt x="1173707" y="314025"/>
                    <a:pt x="1173707" y="293427"/>
                  </a:cubicBezTo>
                  <a:cubicBezTo>
                    <a:pt x="1173707" y="286234"/>
                    <a:pt x="1166883" y="272955"/>
                    <a:pt x="1166883" y="272955"/>
                  </a:cubicBezTo>
                  <a:lnTo>
                    <a:pt x="1153236" y="197893"/>
                  </a:lnTo>
                  <a:lnTo>
                    <a:pt x="1112292" y="136478"/>
                  </a:lnTo>
                  <a:lnTo>
                    <a:pt x="1050877" y="95534"/>
                  </a:lnTo>
                  <a:lnTo>
                    <a:pt x="968991" y="75063"/>
                  </a:lnTo>
                  <a:lnTo>
                    <a:pt x="907576" y="47767"/>
                  </a:lnTo>
                  <a:lnTo>
                    <a:pt x="812042" y="34119"/>
                  </a:lnTo>
                  <a:lnTo>
                    <a:pt x="723331" y="27296"/>
                  </a:lnTo>
                  <a:lnTo>
                    <a:pt x="580030" y="6824"/>
                  </a:lnTo>
                  <a:lnTo>
                    <a:pt x="375313" y="0"/>
                  </a:lnTo>
                  <a:lnTo>
                    <a:pt x="307074" y="13648"/>
                  </a:lnTo>
                  <a:lnTo>
                    <a:pt x="238836" y="20472"/>
                  </a:lnTo>
                  <a:cubicBezTo>
                    <a:pt x="139042" y="31560"/>
                    <a:pt x="207868" y="19572"/>
                    <a:pt x="156949" y="34119"/>
                  </a:cubicBezTo>
                  <a:cubicBezTo>
                    <a:pt x="147931" y="36695"/>
                    <a:pt x="129654" y="40943"/>
                    <a:pt x="129654" y="40943"/>
                  </a:cubicBezTo>
                  <a:lnTo>
                    <a:pt x="54591" y="88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795201" y="1484784"/>
              <a:ext cx="9268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Ms</a:t>
              </a:r>
            </a:p>
            <a:p>
              <a:r>
                <a:rPr lang="en-US" sz="2400" dirty="0" smtClean="0"/>
                <a:t>+ </a:t>
              </a:r>
              <a:r>
                <a:rPr lang="en-US" sz="2400" dirty="0" err="1" smtClean="0"/>
                <a:t>Qtz</a:t>
              </a:r>
              <a:endParaRPr lang="el-GR" sz="2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03112" y="980728"/>
              <a:ext cx="471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Ky</a:t>
              </a:r>
              <a:endParaRPr lang="el-GR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427048" y="980728"/>
              <a:ext cx="38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l-GR" sz="28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0904" y="306896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</a:t>
              </a:r>
              <a:endParaRPr lang="el-GR" sz="28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27248" y="306896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</a:t>
              </a:r>
              <a:endParaRPr lang="el-GR" sz="2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47128" y="4653136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 </a:t>
              </a:r>
              <a:r>
                <a:rPr lang="en-US" sz="2400" dirty="0" err="1" smtClean="0"/>
                <a:t>Kfs</a:t>
              </a:r>
              <a:endParaRPr lang="el-GR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30382" y="486916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granitoids</a:t>
              </a:r>
              <a:endParaRPr lang="el-GR" sz="16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012160" y="2708920"/>
              <a:ext cx="570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Chl</a:t>
              </a:r>
              <a:endParaRPr lang="el-GR" sz="2000" dirty="0"/>
            </a:p>
          </p:txBody>
        </p:sp>
        <p:sp>
          <p:nvSpPr>
            <p:cNvPr id="103" name="Freeform 102"/>
            <p:cNvSpPr/>
            <p:nvPr/>
          </p:nvSpPr>
          <p:spPr bwMode="auto">
            <a:xfrm flipH="1">
              <a:off x="4037757" y="3997424"/>
              <a:ext cx="1830386" cy="288032"/>
            </a:xfrm>
            <a:custGeom>
              <a:avLst/>
              <a:gdLst>
                <a:gd name="connsiteX0" fmla="*/ 0 w 1930400"/>
                <a:gd name="connsiteY0" fmla="*/ 288032 h 288032"/>
                <a:gd name="connsiteX1" fmla="*/ 181659 w 1930400"/>
                <a:gd name="connsiteY1" fmla="*/ 0 h 288032"/>
                <a:gd name="connsiteX2" fmla="*/ 1748741 w 1930400"/>
                <a:gd name="connsiteY2" fmla="*/ 0 h 288032"/>
                <a:gd name="connsiteX3" fmla="*/ 1930400 w 1930400"/>
                <a:gd name="connsiteY3" fmla="*/ 288032 h 288032"/>
                <a:gd name="connsiteX4" fmla="*/ 0 w 1930400"/>
                <a:gd name="connsiteY4" fmla="*/ 288032 h 288032"/>
                <a:gd name="connsiteX0" fmla="*/ 0 w 1930400"/>
                <a:gd name="connsiteY0" fmla="*/ 288032 h 288032"/>
                <a:gd name="connsiteX1" fmla="*/ 102150 w 1930400"/>
                <a:gd name="connsiteY1" fmla="*/ 121894 h 288032"/>
                <a:gd name="connsiteX2" fmla="*/ 181659 w 1930400"/>
                <a:gd name="connsiteY2" fmla="*/ 0 h 288032"/>
                <a:gd name="connsiteX3" fmla="*/ 1748741 w 1930400"/>
                <a:gd name="connsiteY3" fmla="*/ 0 h 288032"/>
                <a:gd name="connsiteX4" fmla="*/ 1930400 w 1930400"/>
                <a:gd name="connsiteY4" fmla="*/ 288032 h 288032"/>
                <a:gd name="connsiteX5" fmla="*/ 0 w 1930400"/>
                <a:gd name="connsiteY5" fmla="*/ 288032 h 288032"/>
                <a:gd name="connsiteX0" fmla="*/ 72008 w 2002408"/>
                <a:gd name="connsiteY0" fmla="*/ 288032 h 288032"/>
                <a:gd name="connsiteX1" fmla="*/ 0 w 2002408"/>
                <a:gd name="connsiteY1" fmla="*/ 136376 h 288032"/>
                <a:gd name="connsiteX2" fmla="*/ 253667 w 2002408"/>
                <a:gd name="connsiteY2" fmla="*/ 0 h 288032"/>
                <a:gd name="connsiteX3" fmla="*/ 1820749 w 2002408"/>
                <a:gd name="connsiteY3" fmla="*/ 0 h 288032"/>
                <a:gd name="connsiteX4" fmla="*/ 2002408 w 2002408"/>
                <a:gd name="connsiteY4" fmla="*/ 288032 h 288032"/>
                <a:gd name="connsiteX5" fmla="*/ 72008 w 2002408"/>
                <a:gd name="connsiteY5" fmla="*/ 288032 h 288032"/>
                <a:gd name="connsiteX0" fmla="*/ 72008 w 2002408"/>
                <a:gd name="connsiteY0" fmla="*/ 29567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72008 w 2002408"/>
                <a:gd name="connsiteY5" fmla="*/ 295672 h 295672"/>
                <a:gd name="connsiteX0" fmla="*/ 144016 w 2002408"/>
                <a:gd name="connsiteY0" fmla="*/ 288032 h 295672"/>
                <a:gd name="connsiteX1" fmla="*/ 0 w 2002408"/>
                <a:gd name="connsiteY1" fmla="*/ 144016 h 295672"/>
                <a:gd name="connsiteX2" fmla="*/ 144016 w 2002408"/>
                <a:gd name="connsiteY2" fmla="*/ 0 h 295672"/>
                <a:gd name="connsiteX3" fmla="*/ 1820749 w 2002408"/>
                <a:gd name="connsiteY3" fmla="*/ 7640 h 295672"/>
                <a:gd name="connsiteX4" fmla="*/ 2002408 w 2002408"/>
                <a:gd name="connsiteY4" fmla="*/ 295672 h 295672"/>
                <a:gd name="connsiteX5" fmla="*/ 144016 w 2002408"/>
                <a:gd name="connsiteY5" fmla="*/ 288032 h 295672"/>
                <a:gd name="connsiteX0" fmla="*/ 156017 w 2014409"/>
                <a:gd name="connsiteY0" fmla="*/ 288032 h 295672"/>
                <a:gd name="connsiteX1" fmla="*/ 12001 w 2014409"/>
                <a:gd name="connsiteY1" fmla="*/ 144016 h 295672"/>
                <a:gd name="connsiteX2" fmla="*/ 228025 w 2014409"/>
                <a:gd name="connsiteY2" fmla="*/ 0 h 295672"/>
                <a:gd name="connsiteX3" fmla="*/ 1832750 w 2014409"/>
                <a:gd name="connsiteY3" fmla="*/ 7640 h 295672"/>
                <a:gd name="connsiteX4" fmla="*/ 2014409 w 2014409"/>
                <a:gd name="connsiteY4" fmla="*/ 295672 h 295672"/>
                <a:gd name="connsiteX5" fmla="*/ 156017 w 2014409"/>
                <a:gd name="connsiteY5" fmla="*/ 288032 h 29567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215850"/>
                <a:gd name="connsiteY0" fmla="*/ 288032 h 288032"/>
                <a:gd name="connsiteX1" fmla="*/ 12001 w 2215850"/>
                <a:gd name="connsiteY1" fmla="*/ 144016 h 288032"/>
                <a:gd name="connsiteX2" fmla="*/ 228025 w 2215850"/>
                <a:gd name="connsiteY2" fmla="*/ 0 h 288032"/>
                <a:gd name="connsiteX3" fmla="*/ 1832750 w 2215850"/>
                <a:gd name="connsiteY3" fmla="*/ 7640 h 288032"/>
                <a:gd name="connsiteX4" fmla="*/ 2215850 w 2215850"/>
                <a:gd name="connsiteY4" fmla="*/ 288032 h 288032"/>
                <a:gd name="connsiteX5" fmla="*/ 156017 w 2215850"/>
                <a:gd name="connsiteY5" fmla="*/ 288032 h 288032"/>
                <a:gd name="connsiteX0" fmla="*/ 156017 w 2313625"/>
                <a:gd name="connsiteY0" fmla="*/ 288032 h 304138"/>
                <a:gd name="connsiteX1" fmla="*/ 12001 w 2313625"/>
                <a:gd name="connsiteY1" fmla="*/ 144016 h 304138"/>
                <a:gd name="connsiteX2" fmla="*/ 228025 w 2313625"/>
                <a:gd name="connsiteY2" fmla="*/ 0 h 304138"/>
                <a:gd name="connsiteX3" fmla="*/ 1832750 w 2313625"/>
                <a:gd name="connsiteY3" fmla="*/ 7640 h 304138"/>
                <a:gd name="connsiteX4" fmla="*/ 2313625 w 2313625"/>
                <a:gd name="connsiteY4" fmla="*/ 304138 h 304138"/>
                <a:gd name="connsiteX5" fmla="*/ 156017 w 2313625"/>
                <a:gd name="connsiteY5" fmla="*/ 288032 h 304138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32750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1891969 w 2313625"/>
                <a:gd name="connsiteY3" fmla="*/ 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  <a:gd name="connsiteX0" fmla="*/ 156017 w 2313625"/>
                <a:gd name="connsiteY0" fmla="*/ 288032 h 288032"/>
                <a:gd name="connsiteX1" fmla="*/ 12001 w 2313625"/>
                <a:gd name="connsiteY1" fmla="*/ 144016 h 288032"/>
                <a:gd name="connsiteX2" fmla="*/ 228025 w 2313625"/>
                <a:gd name="connsiteY2" fmla="*/ 0 h 288032"/>
                <a:gd name="connsiteX3" fmla="*/ 2093431 w 2313625"/>
                <a:gd name="connsiteY3" fmla="*/ 7640 h 288032"/>
                <a:gd name="connsiteX4" fmla="*/ 2313625 w 2313625"/>
                <a:gd name="connsiteY4" fmla="*/ 286348 h 288032"/>
                <a:gd name="connsiteX5" fmla="*/ 156017 w 2313625"/>
                <a:gd name="connsiteY5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3625" h="288032">
                  <a:moveTo>
                    <a:pt x="156017" y="288032"/>
                  </a:moveTo>
                  <a:cubicBezTo>
                    <a:pt x="108012" y="240027"/>
                    <a:pt x="0" y="192021"/>
                    <a:pt x="12001" y="144016"/>
                  </a:cubicBezTo>
                  <a:cubicBezTo>
                    <a:pt x="24002" y="96011"/>
                    <a:pt x="156017" y="48005"/>
                    <a:pt x="228025" y="0"/>
                  </a:cubicBezTo>
                  <a:lnTo>
                    <a:pt x="2093431" y="7640"/>
                  </a:lnTo>
                  <a:lnTo>
                    <a:pt x="2313625" y="286348"/>
                  </a:lnTo>
                  <a:lnTo>
                    <a:pt x="156017" y="2880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788024" y="3933056"/>
              <a:ext cx="408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Bt</a:t>
              </a:r>
              <a:endParaRPr lang="el-GR" sz="2000" dirty="0"/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4432752" y="4285456"/>
              <a:ext cx="212236" cy="66328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>
              <a:off x="4644008" y="2852936"/>
              <a:ext cx="360040" cy="1152128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H="1">
              <a:off x="5076056" y="2241073"/>
              <a:ext cx="262350" cy="61186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>
              <a:endCxn id="78" idx="1"/>
            </p:cNvCxnSpPr>
            <p:nvPr/>
          </p:nvCxnSpPr>
          <p:spPr bwMode="auto">
            <a:xfrm>
              <a:off x="5317262" y="2293928"/>
              <a:ext cx="199797" cy="62337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>
              <a:endCxn id="78" idx="2"/>
            </p:cNvCxnSpPr>
            <p:nvPr/>
          </p:nvCxnSpPr>
          <p:spPr bwMode="auto">
            <a:xfrm>
              <a:off x="5436096" y="2276872"/>
              <a:ext cx="242157" cy="49641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5364832" y="2246358"/>
              <a:ext cx="237850" cy="58141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5508104" y="2276872"/>
              <a:ext cx="274287" cy="48747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4565846" y="3356992"/>
              <a:ext cx="216024" cy="471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51" name="Oval 150"/>
            <p:cNvSpPr/>
            <p:nvPr/>
          </p:nvSpPr>
          <p:spPr>
            <a:xfrm>
              <a:off x="5867360" y="1193898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777195" y="1988840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Cld</a:t>
              </a:r>
              <a:endParaRPr lang="el-GR" sz="2000" dirty="0"/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5486252" y="1874643"/>
              <a:ext cx="16586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5076056" y="1628800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</a:t>
              </a:r>
              <a:endParaRPr lang="el-GR" sz="2000" dirty="0"/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H="1">
              <a:off x="5508104" y="1874979"/>
              <a:ext cx="138262" cy="40189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4895698" y="2857588"/>
              <a:ext cx="180358" cy="0"/>
            </a:xfrm>
            <a:prstGeom prst="line">
              <a:avLst/>
            </a:prstGeom>
            <a:solidFill>
              <a:srgbClr val="095CC4"/>
            </a:solid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4355976" y="2564904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Grt</a:t>
              </a:r>
              <a:endParaRPr lang="el-GR" sz="2000" dirty="0"/>
            </a:p>
          </p:txBody>
        </p:sp>
        <p:cxnSp>
          <p:nvCxnSpPr>
            <p:cNvPr id="107" name="Straight Connector 106"/>
            <p:cNvCxnSpPr>
              <a:endCxn id="78" idx="1"/>
            </p:cNvCxnSpPr>
            <p:nvPr/>
          </p:nvCxnSpPr>
          <p:spPr bwMode="auto">
            <a:xfrm>
              <a:off x="5063556" y="2854197"/>
              <a:ext cx="453503" cy="63107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flipH="1">
              <a:off x="5004050" y="2276872"/>
              <a:ext cx="288030" cy="576064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5076056" y="2852936"/>
              <a:ext cx="24499" cy="114293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H="1">
              <a:off x="4499992" y="2843625"/>
              <a:ext cx="463139" cy="116143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5364088" y="4293096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5076056" y="4293096"/>
              <a:ext cx="0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4788024" y="4293096"/>
              <a:ext cx="72008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 flipH="1">
              <a:off x="5292080" y="3065618"/>
              <a:ext cx="384600" cy="92204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flipH="1">
              <a:off x="5436096" y="3068960"/>
              <a:ext cx="384600" cy="92204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03" idx="1"/>
            </p:cNvCxnSpPr>
            <p:nvPr/>
          </p:nvCxnSpPr>
          <p:spPr bwMode="auto">
            <a:xfrm flipH="1">
              <a:off x="5858649" y="3072271"/>
              <a:ext cx="76462" cy="1069169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>
              <a:off x="5868144" y="4149080"/>
              <a:ext cx="78082" cy="504056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6156176" y="3068960"/>
              <a:ext cx="144016" cy="1440160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 w="med" len="med"/>
            </a:ln>
            <a:effectLst/>
          </p:spPr>
        </p:cxnSp>
        <p:cxnSp>
          <p:nvCxnSpPr>
            <p:cNvPr id="158" name="Straight Connector 157"/>
            <p:cNvCxnSpPr>
              <a:stCxn id="151" idx="4"/>
            </p:cNvCxnSpPr>
            <p:nvPr/>
          </p:nvCxnSpPr>
          <p:spPr bwMode="auto">
            <a:xfrm flipH="1">
              <a:off x="5539255" y="1265898"/>
              <a:ext cx="364105" cy="1001603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>
              <a:off x="5671394" y="1865799"/>
              <a:ext cx="110997" cy="919685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</p:grpSp>
      <p:sp>
        <p:nvSpPr>
          <p:cNvPr id="176" name="7 - TextBox"/>
          <p:cNvSpPr txBox="1"/>
          <p:nvPr/>
        </p:nvSpPr>
        <p:spPr>
          <a:xfrm>
            <a:off x="611560" y="5229200"/>
            <a:ext cx="7992888" cy="86409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400" i="1" dirty="0" smtClean="0"/>
              <a:t>Fe-</a:t>
            </a:r>
            <a:r>
              <a:rPr lang="el-GR" sz="2400" i="1" dirty="0" err="1" smtClean="0"/>
              <a:t>χλωριτοειδές</a:t>
            </a:r>
            <a:r>
              <a:rPr lang="el-GR" sz="2400" i="1" dirty="0" smtClean="0"/>
              <a:t> + </a:t>
            </a:r>
            <a:r>
              <a:rPr lang="el-GR" sz="2400" i="1" dirty="0" err="1" smtClean="0"/>
              <a:t>κυανίτης</a:t>
            </a:r>
            <a:r>
              <a:rPr lang="el-GR" sz="2400" i="1" dirty="0" smtClean="0"/>
              <a:t> ↔ </a:t>
            </a:r>
            <a:endParaRPr lang="en-US" sz="2400" i="1" dirty="0" smtClean="0"/>
          </a:p>
          <a:p>
            <a:pPr algn="r"/>
            <a:r>
              <a:rPr lang="en-US" sz="2400" i="1" dirty="0" smtClean="0"/>
              <a:t>Fe-</a:t>
            </a:r>
            <a:r>
              <a:rPr lang="el-GR" sz="2400" i="1" dirty="0" smtClean="0"/>
              <a:t>σταυρόλιθος + χαλαζίας + </a:t>
            </a:r>
            <a:r>
              <a:rPr lang="en-US" sz="2400" i="1" dirty="0" smtClean="0"/>
              <a:t>H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O</a:t>
            </a:r>
            <a:r>
              <a:rPr lang="el-GR" sz="2400" i="1" dirty="0" smtClean="0"/>
              <a:t> </a:t>
            </a:r>
            <a:r>
              <a:rPr lang="en-US" sz="2400" dirty="0" smtClean="0"/>
              <a:t>(11A)</a:t>
            </a:r>
            <a:endParaRPr lang="el-GR" sz="2400" dirty="0" smtClean="0"/>
          </a:p>
        </p:txBody>
      </p:sp>
      <p:sp>
        <p:nvSpPr>
          <p:cNvPr id="177" name="Rectangle 176"/>
          <p:cNvSpPr/>
          <p:nvPr/>
        </p:nvSpPr>
        <p:spPr>
          <a:xfrm>
            <a:off x="1259632" y="6053226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000" b="1" dirty="0" smtClean="0"/>
              <a:t>συμβαίνει ακόμη και πριν την (9) που σχηματίζει τον γρανάτη!</a:t>
            </a:r>
            <a:endParaRPr lang="el-GR" sz="2000" b="1" dirty="0"/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9984</TotalTime>
  <Words>2846</Words>
  <Application>Microsoft Office PowerPoint</Application>
  <PresentationFormat>On-screen Show (4:3)</PresentationFormat>
  <Paragraphs>419</Paragraphs>
  <Slides>43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Θέμα του Office</vt:lpstr>
      <vt:lpstr>ΠΕΤΡΟΛΟΓΙΑ ΜΑΓΜΑΤΙΚΩΝ &amp; ΜΕΤΑΜΟΡΦΩΜΕΝΩΝ ΠΕΤΡΩΜΑΤΩΝ </vt:lpstr>
      <vt:lpstr>   ΣΕΙΡΑ ΦΑΣΕΩΝ ΜΕΤΡΙΩΝ ΠΙΕΣΕΩΝ   </vt:lpstr>
      <vt:lpstr> Η ζώνη του γρανάτη (?) </vt:lpstr>
      <vt:lpstr>Η ζώνη του γρανάτη (?)</vt:lpstr>
      <vt:lpstr>Η ζώνη του γρανάτη (?)</vt:lpstr>
      <vt:lpstr>Η ζώνη του γρανάτη</vt:lpstr>
      <vt:lpstr>  Η ζώνη του γρανάτη  </vt:lpstr>
      <vt:lpstr>   Η ζώνη του γρανάτη   </vt:lpstr>
      <vt:lpstr>Η ζώνη του σταυρόλιθου</vt:lpstr>
      <vt:lpstr>Η ζώνη του σταυρόλιθου</vt:lpstr>
      <vt:lpstr>Η ζώνη του σταυρόλιθου (για τυπικούς πηλίτες)</vt:lpstr>
      <vt:lpstr>  Η ζώνη του σταυρόλιθου  </vt:lpstr>
      <vt:lpstr>Η ζώνη του σταυρόλιθου</vt:lpstr>
      <vt:lpstr>  Η ζώνη του σταυρόλιθου  </vt:lpstr>
      <vt:lpstr>Η ζώνη του κυανίτη (+ βιοτίτης)</vt:lpstr>
      <vt:lpstr>Η ζώνη του κυανίτη (+ βιοτίτης)</vt:lpstr>
      <vt:lpstr>  Η ζώνη του κυανίτη  </vt:lpstr>
      <vt:lpstr> Η ζώνη του σιλλιμανίτη </vt:lpstr>
      <vt:lpstr>Η εξαφάνιση του σταυρολίθου</vt:lpstr>
      <vt:lpstr>Η ζώνη του σιλλιμανίτη</vt:lpstr>
      <vt:lpstr>Η ζώνη του σιλλιμανίτη</vt:lpstr>
      <vt:lpstr> Η ζώνη του σιλλιμανίτη-ορθοκλάστου </vt:lpstr>
      <vt:lpstr> Η ζώνη του σιλλιμανίτη-ορθοκλάστου </vt:lpstr>
      <vt:lpstr>Ζώνες υψηλού – πολύ υψηλού  βαθμού μεταμόρφωσης</vt:lpstr>
      <vt:lpstr>Ζώνες υψηλού – πολύ υψηλού  βαθμού μεταμόρφωσης</vt:lpstr>
      <vt:lpstr>Μεταβασικά πετρώματα μετρίων συνθηκών </vt:lpstr>
      <vt:lpstr>Μεταβασικά πετρώματα μετρίων συνθηκών </vt:lpstr>
      <vt:lpstr> Πρασινοσχιστολιθική φάση </vt:lpstr>
      <vt:lpstr> Πρασινοσχιστολιθική φάση </vt:lpstr>
      <vt:lpstr> Πρασινοσχιστολιθική φάση </vt:lpstr>
      <vt:lpstr> Αμφιβολιτική φάση </vt:lpstr>
      <vt:lpstr> Αμφιβολιτική φάση </vt:lpstr>
      <vt:lpstr> Γρανουλιτική φάση </vt:lpstr>
      <vt:lpstr> Γρανουλιτική φάση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592</cp:revision>
  <dcterms:created xsi:type="dcterms:W3CDTF">2012-09-06T09:03:05Z</dcterms:created>
  <dcterms:modified xsi:type="dcterms:W3CDTF">2015-09-09T09:02:06Z</dcterms:modified>
</cp:coreProperties>
</file>