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91" r:id="rId3"/>
    <p:sldId id="265" r:id="rId4"/>
    <p:sldId id="268" r:id="rId5"/>
    <p:sldId id="266" r:id="rId6"/>
    <p:sldId id="274" r:id="rId7"/>
    <p:sldId id="269" r:id="rId8"/>
    <p:sldId id="270" r:id="rId9"/>
    <p:sldId id="273" r:id="rId10"/>
    <p:sldId id="267" r:id="rId11"/>
    <p:sldId id="271" r:id="rId12"/>
    <p:sldId id="275" r:id="rId13"/>
    <p:sldId id="272" r:id="rId14"/>
    <p:sldId id="262" r:id="rId15"/>
    <p:sldId id="256" r:id="rId16"/>
    <p:sldId id="257" r:id="rId17"/>
    <p:sldId id="258" r:id="rId18"/>
    <p:sldId id="281" r:id="rId19"/>
    <p:sldId id="259" r:id="rId20"/>
    <p:sldId id="263" r:id="rId21"/>
    <p:sldId id="260" r:id="rId22"/>
    <p:sldId id="261" r:id="rId23"/>
    <p:sldId id="280" r:id="rId24"/>
    <p:sldId id="282" r:id="rId25"/>
    <p:sldId id="283" r:id="rId26"/>
    <p:sldId id="285" r:id="rId27"/>
    <p:sldId id="284" r:id="rId28"/>
    <p:sldId id="286" r:id="rId29"/>
    <p:sldId id="287" r:id="rId30"/>
    <p:sldId id="288" r:id="rId31"/>
    <p:sldId id="289" r:id="rId32"/>
    <p:sldId id="290" r:id="rId33"/>
    <p:sldId id="276" r:id="rId34"/>
    <p:sldId id="277" r:id="rId35"/>
    <p:sldId id="278" r:id="rId36"/>
    <p:sldId id="279" r:id="rId3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5" autoAdjust="0"/>
    <p:restoredTop sz="94660"/>
  </p:normalViewPr>
  <p:slideViewPr>
    <p:cSldViewPr snapToGrid="0">
      <p:cViewPr varScale="1">
        <p:scale>
          <a:sx n="154" d="100"/>
          <a:sy n="154" d="100"/>
        </p:scale>
        <p:origin x="79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3EB12-F630-4E51-933E-37A1C67DDFA9}"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B73F078D-9075-46A9-8465-CB0315814604}">
      <dgm:prSet/>
      <dgm:spPr/>
      <dgm:t>
        <a:bodyPr/>
        <a:lstStyle/>
        <a:p>
          <a:r>
            <a:rPr lang="el-GR"/>
            <a:t>Τα ημιδομημένα δεδομένα χωρίζουν το χάσμα μεταξύ δομημένων και μη δομημένων δεδομένων, το οποίο, χρησιμοποιώντας τα κατάλληλα σύνολα δεδομένων, μπορεί να τα καταστήσει τεράστιο πλεονέκτημα. Μπορούν να παρέχουν πληροφορίες για την εκπαίδευση της τεχνητής νοημοσύνης και τη μηχανική μάθηση, συσχετίζοντας μοτίβα με μεταδεδομένα.</a:t>
          </a:r>
          <a:endParaRPr lang="en-US"/>
        </a:p>
      </dgm:t>
    </dgm:pt>
    <dgm:pt modelId="{86D7215B-C1FA-4B9A-9AC6-0DFC42BD7351}" type="parTrans" cxnId="{73A66283-8B93-4D8F-979A-975E085A89E7}">
      <dgm:prSet/>
      <dgm:spPr/>
      <dgm:t>
        <a:bodyPr/>
        <a:lstStyle/>
        <a:p>
          <a:endParaRPr lang="en-US"/>
        </a:p>
      </dgm:t>
    </dgm:pt>
    <dgm:pt modelId="{8A0884F6-3A22-4DEF-B428-28664C3BE5CA}" type="sibTrans" cxnId="{73A66283-8B93-4D8F-979A-975E085A89E7}">
      <dgm:prSet phldrT="1" phldr="0"/>
      <dgm:spPr/>
      <dgm:t>
        <a:bodyPr/>
        <a:lstStyle/>
        <a:p>
          <a:endParaRPr lang="en-US"/>
        </a:p>
      </dgm:t>
    </dgm:pt>
    <dgm:pt modelId="{0A05681E-1135-4EBE-97FC-F4779333B4EC}">
      <dgm:prSet/>
      <dgm:spPr/>
      <dgm:t>
        <a:bodyPr/>
        <a:lstStyle/>
        <a:p>
          <a:r>
            <a:rPr lang="el-GR"/>
            <a:t>Τα ημιδομημένα δεδομένα δεν έχουν καθορισμένο σχήμα. Αυτό μπορεί να είναι τόσο πλεονέκτημα όσο και πρόκληση. Μπορεί να είναι πιο δύσκολο να εργαστεί κανείς με αυτά, επειδή πρέπει να καταβληθεί προσπάθεια για να πει στην εφαρμογή τι σημαίνει κάθε σημείο δεδομένων. Αλλά αυτό σημαίνει επίσης ότι δεν υπάρχουν τα όρια στο ETL δομημένων δεδομένων όσον αφορά τον ορισμό.</a:t>
          </a:r>
          <a:endParaRPr lang="en-US"/>
        </a:p>
      </dgm:t>
    </dgm:pt>
    <dgm:pt modelId="{381BDB05-2CD3-42A0-9EDD-156E579BF8E6}" type="parTrans" cxnId="{AC7BADBD-2F63-4829-97CC-B4EB7C65F6B4}">
      <dgm:prSet/>
      <dgm:spPr/>
      <dgm:t>
        <a:bodyPr/>
        <a:lstStyle/>
        <a:p>
          <a:endParaRPr lang="en-US"/>
        </a:p>
      </dgm:t>
    </dgm:pt>
    <dgm:pt modelId="{2A120C73-9937-4820-8502-DAEF015F7350}" type="sibTrans" cxnId="{AC7BADBD-2F63-4829-97CC-B4EB7C65F6B4}">
      <dgm:prSet phldrT="2" phldr="0"/>
      <dgm:spPr/>
      <dgm:t>
        <a:bodyPr/>
        <a:lstStyle/>
        <a:p>
          <a:endParaRPr lang="en-US"/>
        </a:p>
      </dgm:t>
    </dgm:pt>
    <dgm:pt modelId="{5306B6D6-4359-4617-AB12-33AF89EA2BBE}">
      <dgm:prSet/>
      <dgm:spPr/>
      <dgm:t>
        <a:bodyPr/>
        <a:lstStyle/>
        <a:p>
          <a:r>
            <a:rPr lang="el-GR"/>
            <a:t>Τα ερωτήματα σε ημιδομημένα σύνολα δεδομένων μπορούν να οργανωθούν με τη δημιουργία σχημάτων μέσω των μεταδεδομένων, αλλά δεν δεσμεύονται από αυτά. Οι πληροφορίες που εξάγονται από το πραγματικό περιεχόμενο, όπως θα γινόταν για όλα τα μη δομημένα δεδομένα, μπορούν να πλαισιωθούν περαιτέρω με τα μεταδεδομένα για βαθύτερες πληροφορίες που μπορούν να παρέχουν δημογραφικές πληροφορίες.</a:t>
          </a:r>
          <a:endParaRPr lang="en-US"/>
        </a:p>
      </dgm:t>
    </dgm:pt>
    <dgm:pt modelId="{269B5BB6-2F38-4568-A61E-45EEB4E3F640}" type="parTrans" cxnId="{274CDCAD-473D-4716-AA27-247C850784BD}">
      <dgm:prSet/>
      <dgm:spPr/>
      <dgm:t>
        <a:bodyPr/>
        <a:lstStyle/>
        <a:p>
          <a:endParaRPr lang="en-US"/>
        </a:p>
      </dgm:t>
    </dgm:pt>
    <dgm:pt modelId="{741FD476-A9F5-4179-B11A-B982ECA53808}" type="sibTrans" cxnId="{274CDCAD-473D-4716-AA27-247C850784BD}">
      <dgm:prSet phldrT="3" phldr="0"/>
      <dgm:spPr/>
      <dgm:t>
        <a:bodyPr/>
        <a:lstStyle/>
        <a:p>
          <a:endParaRPr lang="en-US"/>
        </a:p>
      </dgm:t>
    </dgm:pt>
    <dgm:pt modelId="{9CE89BF5-A165-449C-BEBF-B34A641EF3A1}" type="pres">
      <dgm:prSet presAssocID="{9823EB12-F630-4E51-933E-37A1C67DDFA9}" presName="linear" presStyleCnt="0">
        <dgm:presLayoutVars>
          <dgm:animLvl val="lvl"/>
          <dgm:resizeHandles val="exact"/>
        </dgm:presLayoutVars>
      </dgm:prSet>
      <dgm:spPr/>
    </dgm:pt>
    <dgm:pt modelId="{B2C35968-5615-4209-8EF1-C4024AD9BE1B}" type="pres">
      <dgm:prSet presAssocID="{B73F078D-9075-46A9-8465-CB0315814604}" presName="parentText" presStyleLbl="node1" presStyleIdx="0" presStyleCnt="3">
        <dgm:presLayoutVars>
          <dgm:chMax val="0"/>
          <dgm:bulletEnabled val="1"/>
        </dgm:presLayoutVars>
      </dgm:prSet>
      <dgm:spPr/>
    </dgm:pt>
    <dgm:pt modelId="{F2C7E391-A1D8-4496-A25F-0CF91932E7DE}" type="pres">
      <dgm:prSet presAssocID="{8A0884F6-3A22-4DEF-B428-28664C3BE5CA}" presName="spacer" presStyleCnt="0"/>
      <dgm:spPr/>
    </dgm:pt>
    <dgm:pt modelId="{61804042-8D86-4289-A85A-FDA6C6122BDD}" type="pres">
      <dgm:prSet presAssocID="{0A05681E-1135-4EBE-97FC-F4779333B4EC}" presName="parentText" presStyleLbl="node1" presStyleIdx="1" presStyleCnt="3">
        <dgm:presLayoutVars>
          <dgm:chMax val="0"/>
          <dgm:bulletEnabled val="1"/>
        </dgm:presLayoutVars>
      </dgm:prSet>
      <dgm:spPr/>
    </dgm:pt>
    <dgm:pt modelId="{479180C0-58F2-490A-9B83-BAAA4523F276}" type="pres">
      <dgm:prSet presAssocID="{2A120C73-9937-4820-8502-DAEF015F7350}" presName="spacer" presStyleCnt="0"/>
      <dgm:spPr/>
    </dgm:pt>
    <dgm:pt modelId="{22E8EF2B-7F1A-4CD5-BA38-CD68EF6E9C35}" type="pres">
      <dgm:prSet presAssocID="{5306B6D6-4359-4617-AB12-33AF89EA2BBE}" presName="parentText" presStyleLbl="node1" presStyleIdx="2" presStyleCnt="3">
        <dgm:presLayoutVars>
          <dgm:chMax val="0"/>
          <dgm:bulletEnabled val="1"/>
        </dgm:presLayoutVars>
      </dgm:prSet>
      <dgm:spPr/>
    </dgm:pt>
  </dgm:ptLst>
  <dgm:cxnLst>
    <dgm:cxn modelId="{90BB9202-2674-4D52-AE10-5F38B59F37E6}" type="presOf" srcId="{B73F078D-9075-46A9-8465-CB0315814604}" destId="{B2C35968-5615-4209-8EF1-C4024AD9BE1B}" srcOrd="0" destOrd="0" presId="urn:microsoft.com/office/officeart/2005/8/layout/vList2"/>
    <dgm:cxn modelId="{3C4C2220-92C6-40D7-8D21-E24FDC8C4C8B}" type="presOf" srcId="{5306B6D6-4359-4617-AB12-33AF89EA2BBE}" destId="{22E8EF2B-7F1A-4CD5-BA38-CD68EF6E9C35}" srcOrd="0" destOrd="0" presId="urn:microsoft.com/office/officeart/2005/8/layout/vList2"/>
    <dgm:cxn modelId="{5664357E-2491-47FF-80FA-9E185425E444}" type="presOf" srcId="{9823EB12-F630-4E51-933E-37A1C67DDFA9}" destId="{9CE89BF5-A165-449C-BEBF-B34A641EF3A1}" srcOrd="0" destOrd="0" presId="urn:microsoft.com/office/officeart/2005/8/layout/vList2"/>
    <dgm:cxn modelId="{73A66283-8B93-4D8F-979A-975E085A89E7}" srcId="{9823EB12-F630-4E51-933E-37A1C67DDFA9}" destId="{B73F078D-9075-46A9-8465-CB0315814604}" srcOrd="0" destOrd="0" parTransId="{86D7215B-C1FA-4B9A-9AC6-0DFC42BD7351}" sibTransId="{8A0884F6-3A22-4DEF-B428-28664C3BE5CA}"/>
    <dgm:cxn modelId="{DC1FA293-A57A-4592-9539-FEFDA41FDA4B}" type="presOf" srcId="{0A05681E-1135-4EBE-97FC-F4779333B4EC}" destId="{61804042-8D86-4289-A85A-FDA6C6122BDD}" srcOrd="0" destOrd="0" presId="urn:microsoft.com/office/officeart/2005/8/layout/vList2"/>
    <dgm:cxn modelId="{274CDCAD-473D-4716-AA27-247C850784BD}" srcId="{9823EB12-F630-4E51-933E-37A1C67DDFA9}" destId="{5306B6D6-4359-4617-AB12-33AF89EA2BBE}" srcOrd="2" destOrd="0" parTransId="{269B5BB6-2F38-4568-A61E-45EEB4E3F640}" sibTransId="{741FD476-A9F5-4179-B11A-B982ECA53808}"/>
    <dgm:cxn modelId="{AC7BADBD-2F63-4829-97CC-B4EB7C65F6B4}" srcId="{9823EB12-F630-4E51-933E-37A1C67DDFA9}" destId="{0A05681E-1135-4EBE-97FC-F4779333B4EC}" srcOrd="1" destOrd="0" parTransId="{381BDB05-2CD3-42A0-9EDD-156E579BF8E6}" sibTransId="{2A120C73-9937-4820-8502-DAEF015F7350}"/>
    <dgm:cxn modelId="{84C94265-1D1F-42C2-B168-15E9A8E7500F}" type="presParOf" srcId="{9CE89BF5-A165-449C-BEBF-B34A641EF3A1}" destId="{B2C35968-5615-4209-8EF1-C4024AD9BE1B}" srcOrd="0" destOrd="0" presId="urn:microsoft.com/office/officeart/2005/8/layout/vList2"/>
    <dgm:cxn modelId="{53D9F15A-63DA-4521-BBB5-DD8B5CCA69C2}" type="presParOf" srcId="{9CE89BF5-A165-449C-BEBF-B34A641EF3A1}" destId="{F2C7E391-A1D8-4496-A25F-0CF91932E7DE}" srcOrd="1" destOrd="0" presId="urn:microsoft.com/office/officeart/2005/8/layout/vList2"/>
    <dgm:cxn modelId="{66ACFD41-040A-45DB-94A0-B6CD9C80945A}" type="presParOf" srcId="{9CE89BF5-A165-449C-BEBF-B34A641EF3A1}" destId="{61804042-8D86-4289-A85A-FDA6C6122BDD}" srcOrd="2" destOrd="0" presId="urn:microsoft.com/office/officeart/2005/8/layout/vList2"/>
    <dgm:cxn modelId="{E4AB893E-14C9-4514-817A-678FC1B1A43A}" type="presParOf" srcId="{9CE89BF5-A165-449C-BEBF-B34A641EF3A1}" destId="{479180C0-58F2-490A-9B83-BAAA4523F276}" srcOrd="3" destOrd="0" presId="urn:microsoft.com/office/officeart/2005/8/layout/vList2"/>
    <dgm:cxn modelId="{957D6F9B-8527-4F86-8E30-D7858252D163}" type="presParOf" srcId="{9CE89BF5-A165-449C-BEBF-B34A641EF3A1}" destId="{22E8EF2B-7F1A-4CD5-BA38-CD68EF6E9C3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3126B8-F4F2-4E56-8D01-5718BDD0B98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87D9B7A-0C78-4DB4-8842-C046BF9862CB}">
      <dgm:prSet/>
      <dgm:spPr/>
      <dgm:t>
        <a:bodyPr/>
        <a:lstStyle/>
        <a:p>
          <a:r>
            <a:rPr lang="el-GR"/>
            <a:t>Οι γλώσσες σήμανσης όπως η XML επιτρέπουν στα δεδομένα κειμένου να ορίζονται από το ίδιο τους το περιεχόμενο, αντί να συμμορφώνονται με ένα σχήμα. Το σχεσιακό μοντέλο χτίζεται από τα δεδομένα, αντί να γεμίζει τα δεδομένα σε μια προκαθορισμένη μορφή. Δίνει σημασιολογία στο περιεχόμενο, αντί να χρησιμοποιεί την προκαθορισμένη σημασία του.</a:t>
          </a:r>
          <a:endParaRPr lang="en-US"/>
        </a:p>
      </dgm:t>
    </dgm:pt>
    <dgm:pt modelId="{6C1A363A-9441-48CF-9A7C-45BA8A49AA72}" type="parTrans" cxnId="{4BF6F808-4ABE-42D2-A832-E4F0A1502DA8}">
      <dgm:prSet/>
      <dgm:spPr/>
      <dgm:t>
        <a:bodyPr/>
        <a:lstStyle/>
        <a:p>
          <a:endParaRPr lang="en-US"/>
        </a:p>
      </dgm:t>
    </dgm:pt>
    <dgm:pt modelId="{391C7760-5727-4822-9EE9-8A69FD842397}" type="sibTrans" cxnId="{4BF6F808-4ABE-42D2-A832-E4F0A1502DA8}">
      <dgm:prSet/>
      <dgm:spPr/>
      <dgm:t>
        <a:bodyPr/>
        <a:lstStyle/>
        <a:p>
          <a:endParaRPr lang="en-US"/>
        </a:p>
      </dgm:t>
    </dgm:pt>
    <dgm:pt modelId="{DB664E32-5EF3-4111-9697-A5F3F89F48FC}">
      <dgm:prSet/>
      <dgm:spPr/>
      <dgm:t>
        <a:bodyPr/>
        <a:lstStyle/>
        <a:p>
          <a:r>
            <a:rPr lang="el-GR"/>
            <a:t>Η XML επιτρέπει συγκεκριμένα την οργάνωση των δεδομένων σε μια δενδρική δομή, προερχόμενη από χαρακτηριστικά και διακοσμήσεις από μεμονωμένους κόμβους, δυνητικά μεταδεδομένα και σημασιολογικές ετικέτες. Αυτό επιτρέπει την πολυεπίπεδη ανάλυση και τη βαθύτερη νοημοσύνη που συλλέγεται από ημιδομημένη νοημοσύνη.</a:t>
          </a:r>
          <a:endParaRPr lang="en-US"/>
        </a:p>
      </dgm:t>
    </dgm:pt>
    <dgm:pt modelId="{10E3C1D6-74C6-4C75-AF24-71D83187253C}" type="parTrans" cxnId="{B69209BA-73F8-4A66-98EA-D94648118188}">
      <dgm:prSet/>
      <dgm:spPr/>
      <dgm:t>
        <a:bodyPr/>
        <a:lstStyle/>
        <a:p>
          <a:endParaRPr lang="en-US"/>
        </a:p>
      </dgm:t>
    </dgm:pt>
    <dgm:pt modelId="{CF8DB9BE-A7B6-4F6A-9F0C-E0CFBB2E9C8E}" type="sibTrans" cxnId="{B69209BA-73F8-4A66-98EA-D94648118188}">
      <dgm:prSet/>
      <dgm:spPr/>
      <dgm:t>
        <a:bodyPr/>
        <a:lstStyle/>
        <a:p>
          <a:endParaRPr lang="en-US"/>
        </a:p>
      </dgm:t>
    </dgm:pt>
    <dgm:pt modelId="{68FE0C42-7003-4A9D-B8E8-F029A5767977}" type="pres">
      <dgm:prSet presAssocID="{A03126B8-F4F2-4E56-8D01-5718BDD0B986}" presName="hierChild1" presStyleCnt="0">
        <dgm:presLayoutVars>
          <dgm:chPref val="1"/>
          <dgm:dir/>
          <dgm:animOne val="branch"/>
          <dgm:animLvl val="lvl"/>
          <dgm:resizeHandles/>
        </dgm:presLayoutVars>
      </dgm:prSet>
      <dgm:spPr/>
    </dgm:pt>
    <dgm:pt modelId="{D19510F9-5E29-44AD-91C1-4BF2B136FEE0}" type="pres">
      <dgm:prSet presAssocID="{587D9B7A-0C78-4DB4-8842-C046BF9862CB}" presName="hierRoot1" presStyleCnt="0"/>
      <dgm:spPr/>
    </dgm:pt>
    <dgm:pt modelId="{55ABBF2F-6464-4B05-8EC6-2DE22DCDCA82}" type="pres">
      <dgm:prSet presAssocID="{587D9B7A-0C78-4DB4-8842-C046BF9862CB}" presName="composite" presStyleCnt="0"/>
      <dgm:spPr/>
    </dgm:pt>
    <dgm:pt modelId="{AA102F38-47D8-4482-BDBA-CBE12B2C2454}" type="pres">
      <dgm:prSet presAssocID="{587D9B7A-0C78-4DB4-8842-C046BF9862CB}" presName="background" presStyleLbl="node0" presStyleIdx="0" presStyleCnt="2"/>
      <dgm:spPr/>
    </dgm:pt>
    <dgm:pt modelId="{6E486339-D79B-4F74-9BBD-03F5A3E5C183}" type="pres">
      <dgm:prSet presAssocID="{587D9B7A-0C78-4DB4-8842-C046BF9862CB}" presName="text" presStyleLbl="fgAcc0" presStyleIdx="0" presStyleCnt="2">
        <dgm:presLayoutVars>
          <dgm:chPref val="3"/>
        </dgm:presLayoutVars>
      </dgm:prSet>
      <dgm:spPr/>
    </dgm:pt>
    <dgm:pt modelId="{2716B7C9-9341-495F-9B36-6A29893D618E}" type="pres">
      <dgm:prSet presAssocID="{587D9B7A-0C78-4DB4-8842-C046BF9862CB}" presName="hierChild2" presStyleCnt="0"/>
      <dgm:spPr/>
    </dgm:pt>
    <dgm:pt modelId="{A7EEBA12-C325-4DC2-9996-59EA120FED8D}" type="pres">
      <dgm:prSet presAssocID="{DB664E32-5EF3-4111-9697-A5F3F89F48FC}" presName="hierRoot1" presStyleCnt="0"/>
      <dgm:spPr/>
    </dgm:pt>
    <dgm:pt modelId="{0F8397BA-C0D7-4B39-9944-A3D3B7B55103}" type="pres">
      <dgm:prSet presAssocID="{DB664E32-5EF3-4111-9697-A5F3F89F48FC}" presName="composite" presStyleCnt="0"/>
      <dgm:spPr/>
    </dgm:pt>
    <dgm:pt modelId="{1FDF0CA0-5888-493C-B0AF-93B929895706}" type="pres">
      <dgm:prSet presAssocID="{DB664E32-5EF3-4111-9697-A5F3F89F48FC}" presName="background" presStyleLbl="node0" presStyleIdx="1" presStyleCnt="2"/>
      <dgm:spPr/>
    </dgm:pt>
    <dgm:pt modelId="{F73E48A7-68BC-4EC3-A89A-5C023B5F3A00}" type="pres">
      <dgm:prSet presAssocID="{DB664E32-5EF3-4111-9697-A5F3F89F48FC}" presName="text" presStyleLbl="fgAcc0" presStyleIdx="1" presStyleCnt="2">
        <dgm:presLayoutVars>
          <dgm:chPref val="3"/>
        </dgm:presLayoutVars>
      </dgm:prSet>
      <dgm:spPr/>
    </dgm:pt>
    <dgm:pt modelId="{D45A518F-A110-4A6F-924B-E657F2941F62}" type="pres">
      <dgm:prSet presAssocID="{DB664E32-5EF3-4111-9697-A5F3F89F48FC}" presName="hierChild2" presStyleCnt="0"/>
      <dgm:spPr/>
    </dgm:pt>
  </dgm:ptLst>
  <dgm:cxnLst>
    <dgm:cxn modelId="{4BF6F808-4ABE-42D2-A832-E4F0A1502DA8}" srcId="{A03126B8-F4F2-4E56-8D01-5718BDD0B986}" destId="{587D9B7A-0C78-4DB4-8842-C046BF9862CB}" srcOrd="0" destOrd="0" parTransId="{6C1A363A-9441-48CF-9A7C-45BA8A49AA72}" sibTransId="{391C7760-5727-4822-9EE9-8A69FD842397}"/>
    <dgm:cxn modelId="{3E929C0F-0A68-47FD-B13B-E7EEC9A36644}" type="presOf" srcId="{587D9B7A-0C78-4DB4-8842-C046BF9862CB}" destId="{6E486339-D79B-4F74-9BBD-03F5A3E5C183}" srcOrd="0" destOrd="0" presId="urn:microsoft.com/office/officeart/2005/8/layout/hierarchy1"/>
    <dgm:cxn modelId="{52394359-A93E-4B9E-8F7A-05E37C76E984}" type="presOf" srcId="{DB664E32-5EF3-4111-9697-A5F3F89F48FC}" destId="{F73E48A7-68BC-4EC3-A89A-5C023B5F3A00}" srcOrd="0" destOrd="0" presId="urn:microsoft.com/office/officeart/2005/8/layout/hierarchy1"/>
    <dgm:cxn modelId="{FF9A838E-FDE7-41F2-9018-2080E7A96489}" type="presOf" srcId="{A03126B8-F4F2-4E56-8D01-5718BDD0B986}" destId="{68FE0C42-7003-4A9D-B8E8-F029A5767977}" srcOrd="0" destOrd="0" presId="urn:microsoft.com/office/officeart/2005/8/layout/hierarchy1"/>
    <dgm:cxn modelId="{B69209BA-73F8-4A66-98EA-D94648118188}" srcId="{A03126B8-F4F2-4E56-8D01-5718BDD0B986}" destId="{DB664E32-5EF3-4111-9697-A5F3F89F48FC}" srcOrd="1" destOrd="0" parTransId="{10E3C1D6-74C6-4C75-AF24-71D83187253C}" sibTransId="{CF8DB9BE-A7B6-4F6A-9F0C-E0CFBB2E9C8E}"/>
    <dgm:cxn modelId="{CC0CA4FC-D44B-4498-90FD-F07250476C89}" type="presParOf" srcId="{68FE0C42-7003-4A9D-B8E8-F029A5767977}" destId="{D19510F9-5E29-44AD-91C1-4BF2B136FEE0}" srcOrd="0" destOrd="0" presId="urn:microsoft.com/office/officeart/2005/8/layout/hierarchy1"/>
    <dgm:cxn modelId="{CCB3E2F4-A18B-4423-919F-1C8CC5DFF5F3}" type="presParOf" srcId="{D19510F9-5E29-44AD-91C1-4BF2B136FEE0}" destId="{55ABBF2F-6464-4B05-8EC6-2DE22DCDCA82}" srcOrd="0" destOrd="0" presId="urn:microsoft.com/office/officeart/2005/8/layout/hierarchy1"/>
    <dgm:cxn modelId="{56A6B537-194C-498E-9F57-755EC21308CB}" type="presParOf" srcId="{55ABBF2F-6464-4B05-8EC6-2DE22DCDCA82}" destId="{AA102F38-47D8-4482-BDBA-CBE12B2C2454}" srcOrd="0" destOrd="0" presId="urn:microsoft.com/office/officeart/2005/8/layout/hierarchy1"/>
    <dgm:cxn modelId="{297A67C4-68AE-45CB-8DCE-A618DEECE468}" type="presParOf" srcId="{55ABBF2F-6464-4B05-8EC6-2DE22DCDCA82}" destId="{6E486339-D79B-4F74-9BBD-03F5A3E5C183}" srcOrd="1" destOrd="0" presId="urn:microsoft.com/office/officeart/2005/8/layout/hierarchy1"/>
    <dgm:cxn modelId="{7A213EDA-C23D-48D7-9E53-A4639550E60C}" type="presParOf" srcId="{D19510F9-5E29-44AD-91C1-4BF2B136FEE0}" destId="{2716B7C9-9341-495F-9B36-6A29893D618E}" srcOrd="1" destOrd="0" presId="urn:microsoft.com/office/officeart/2005/8/layout/hierarchy1"/>
    <dgm:cxn modelId="{76F1DA78-7D4D-4ADC-9816-6923C706F8D5}" type="presParOf" srcId="{68FE0C42-7003-4A9D-B8E8-F029A5767977}" destId="{A7EEBA12-C325-4DC2-9996-59EA120FED8D}" srcOrd="1" destOrd="0" presId="urn:microsoft.com/office/officeart/2005/8/layout/hierarchy1"/>
    <dgm:cxn modelId="{B3F60A15-ADD1-44BB-8E4C-70BFB7E0DEED}" type="presParOf" srcId="{A7EEBA12-C325-4DC2-9996-59EA120FED8D}" destId="{0F8397BA-C0D7-4B39-9944-A3D3B7B55103}" srcOrd="0" destOrd="0" presId="urn:microsoft.com/office/officeart/2005/8/layout/hierarchy1"/>
    <dgm:cxn modelId="{A242C9B7-EDFB-43AD-98BC-A20234B9219C}" type="presParOf" srcId="{0F8397BA-C0D7-4B39-9944-A3D3B7B55103}" destId="{1FDF0CA0-5888-493C-B0AF-93B929895706}" srcOrd="0" destOrd="0" presId="urn:microsoft.com/office/officeart/2005/8/layout/hierarchy1"/>
    <dgm:cxn modelId="{68CF3F49-7817-4992-8888-BEEA618553CC}" type="presParOf" srcId="{0F8397BA-C0D7-4B39-9944-A3D3B7B55103}" destId="{F73E48A7-68BC-4EC3-A89A-5C023B5F3A00}" srcOrd="1" destOrd="0" presId="urn:microsoft.com/office/officeart/2005/8/layout/hierarchy1"/>
    <dgm:cxn modelId="{7C491152-DD3F-4434-B454-07439118389F}" type="presParOf" srcId="{A7EEBA12-C325-4DC2-9996-59EA120FED8D}" destId="{D45A518F-A110-4A6F-924B-E657F2941F6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D85DA-3F24-4BD0-80FE-EE716F1BFE45}" type="doc">
      <dgm:prSet loTypeId="urn:microsoft.com/office/officeart/2005/8/layout/process1" loCatId="process" qsTypeId="urn:microsoft.com/office/officeart/2005/8/quickstyle/simple4" qsCatId="simple" csTypeId="urn:microsoft.com/office/officeart/2005/8/colors/colorful1" csCatId="colorful"/>
      <dgm:spPr/>
      <dgm:t>
        <a:bodyPr/>
        <a:lstStyle/>
        <a:p>
          <a:endParaRPr lang="en-US"/>
        </a:p>
      </dgm:t>
    </dgm:pt>
    <dgm:pt modelId="{00EA39DF-B7A0-462D-9007-53F742F01551}">
      <dgm:prSet/>
      <dgm:spPr/>
      <dgm:t>
        <a:bodyPr/>
        <a:lstStyle/>
        <a:p>
          <a:r>
            <a:rPr lang="en-US"/>
            <a:t>Sales Increase</a:t>
          </a:r>
        </a:p>
      </dgm:t>
    </dgm:pt>
    <dgm:pt modelId="{09A36719-10AF-45CA-A5D5-85144962FE6D}" type="parTrans" cxnId="{8BBE95FB-7D04-4B1D-AFCA-C485F97DBB03}">
      <dgm:prSet/>
      <dgm:spPr/>
      <dgm:t>
        <a:bodyPr/>
        <a:lstStyle/>
        <a:p>
          <a:endParaRPr lang="en-US"/>
        </a:p>
      </dgm:t>
    </dgm:pt>
    <dgm:pt modelId="{1DB32D18-049B-4EE8-834D-7193BA40773F}" type="sibTrans" cxnId="{8BBE95FB-7D04-4B1D-AFCA-C485F97DBB03}">
      <dgm:prSet/>
      <dgm:spPr/>
      <dgm:t>
        <a:bodyPr/>
        <a:lstStyle/>
        <a:p>
          <a:endParaRPr lang="en-US"/>
        </a:p>
      </dgm:t>
    </dgm:pt>
    <dgm:pt modelId="{0F256FD1-C0EE-4E52-B517-18B73C33064C}">
      <dgm:prSet/>
      <dgm:spPr/>
      <dgm:t>
        <a:bodyPr/>
        <a:lstStyle/>
        <a:p>
          <a:r>
            <a:rPr lang="el-GR"/>
            <a:t>Με τη βοήθεια της ανάλυσης δεδομένων, τα μεγάλα δεδομένα σας δίνουν όλες τις πληροφορίες για τους πελάτες σας. Έτσι, μπορείτε να μάθετε ποιες είναι οι επιλογές των πελατών σας, πόσο συχνά αγοράζουν προϊόντα σας και ποιοι είναι οι τρόποι πληρωμής τους.</a:t>
          </a:r>
          <a:endParaRPr lang="en-US"/>
        </a:p>
      </dgm:t>
    </dgm:pt>
    <dgm:pt modelId="{09B86852-A674-4899-A67A-43BEDAECF9A0}" type="parTrans" cxnId="{5664C5EA-C5CB-4C2E-B0D3-FDE6B0A568C5}">
      <dgm:prSet/>
      <dgm:spPr/>
      <dgm:t>
        <a:bodyPr/>
        <a:lstStyle/>
        <a:p>
          <a:endParaRPr lang="en-US"/>
        </a:p>
      </dgm:t>
    </dgm:pt>
    <dgm:pt modelId="{29469E81-2287-4DD8-9D7E-409AAE341266}" type="sibTrans" cxnId="{5664C5EA-C5CB-4C2E-B0D3-FDE6B0A568C5}">
      <dgm:prSet/>
      <dgm:spPr/>
      <dgm:t>
        <a:bodyPr/>
        <a:lstStyle/>
        <a:p>
          <a:endParaRPr lang="en-US"/>
        </a:p>
      </dgm:t>
    </dgm:pt>
    <dgm:pt modelId="{01067BFC-D0C6-41ED-8115-1103D88C6E39}">
      <dgm:prSet/>
      <dgm:spPr/>
      <dgm:t>
        <a:bodyPr/>
        <a:lstStyle/>
        <a:p>
          <a:r>
            <a:rPr lang="el-GR"/>
            <a:t>Συγκεντρώνοντας όλες αυτές τις πληροφορίες, μπορείτε να ορίσετε τις προσφορές σας και να αυξήσετε τις πωλήσεις σας. Οι πωλήσεις εξαρτώνται από τα ενδιαφέροντα των πελατών, και το ενδιαφέρον πρέπει να οικοδομηθεί μέσα από το ψηφιακό μάρκετινγκ κάνοντας στρατηγικές που μπορούν να είναι επωφελείς τόσο για την εταιρεία όσο και για τους πελάτες.</a:t>
          </a:r>
          <a:endParaRPr lang="en-US"/>
        </a:p>
      </dgm:t>
    </dgm:pt>
    <dgm:pt modelId="{6D5464BD-1E45-49B4-8FD9-0BB96B01B105}" type="parTrans" cxnId="{D935BB5B-0CD3-4F63-B41B-99807CE2B8B3}">
      <dgm:prSet/>
      <dgm:spPr/>
      <dgm:t>
        <a:bodyPr/>
        <a:lstStyle/>
        <a:p>
          <a:endParaRPr lang="en-US"/>
        </a:p>
      </dgm:t>
    </dgm:pt>
    <dgm:pt modelId="{98829868-C1B7-4C80-9BD2-039621C4EFEE}" type="sibTrans" cxnId="{D935BB5B-0CD3-4F63-B41B-99807CE2B8B3}">
      <dgm:prSet/>
      <dgm:spPr/>
      <dgm:t>
        <a:bodyPr/>
        <a:lstStyle/>
        <a:p>
          <a:endParaRPr lang="en-US"/>
        </a:p>
      </dgm:t>
    </dgm:pt>
    <dgm:pt modelId="{4328CB66-3B4C-4C6C-834F-097B060962E6}" type="pres">
      <dgm:prSet presAssocID="{912D85DA-3F24-4BD0-80FE-EE716F1BFE45}" presName="Name0" presStyleCnt="0">
        <dgm:presLayoutVars>
          <dgm:dir/>
          <dgm:resizeHandles val="exact"/>
        </dgm:presLayoutVars>
      </dgm:prSet>
      <dgm:spPr/>
    </dgm:pt>
    <dgm:pt modelId="{ED72F5E7-8914-43E9-9076-4BD1C91BFA72}" type="pres">
      <dgm:prSet presAssocID="{00EA39DF-B7A0-462D-9007-53F742F01551}" presName="node" presStyleLbl="node1" presStyleIdx="0" presStyleCnt="3">
        <dgm:presLayoutVars>
          <dgm:bulletEnabled val="1"/>
        </dgm:presLayoutVars>
      </dgm:prSet>
      <dgm:spPr/>
    </dgm:pt>
    <dgm:pt modelId="{4FCA2CED-2A98-4602-8D6E-13E273F2ADE9}" type="pres">
      <dgm:prSet presAssocID="{1DB32D18-049B-4EE8-834D-7193BA40773F}" presName="sibTrans" presStyleLbl="sibTrans2D1" presStyleIdx="0" presStyleCnt="2"/>
      <dgm:spPr/>
    </dgm:pt>
    <dgm:pt modelId="{F9675B26-CAC0-495A-811C-839DD5300C0C}" type="pres">
      <dgm:prSet presAssocID="{1DB32D18-049B-4EE8-834D-7193BA40773F}" presName="connectorText" presStyleLbl="sibTrans2D1" presStyleIdx="0" presStyleCnt="2"/>
      <dgm:spPr/>
    </dgm:pt>
    <dgm:pt modelId="{C5CECCB4-E9CF-4C7A-AE79-D0161C8B0A90}" type="pres">
      <dgm:prSet presAssocID="{0F256FD1-C0EE-4E52-B517-18B73C33064C}" presName="node" presStyleLbl="node1" presStyleIdx="1" presStyleCnt="3">
        <dgm:presLayoutVars>
          <dgm:bulletEnabled val="1"/>
        </dgm:presLayoutVars>
      </dgm:prSet>
      <dgm:spPr/>
    </dgm:pt>
    <dgm:pt modelId="{E10C3F43-DFB8-406E-B091-0A643A7F7493}" type="pres">
      <dgm:prSet presAssocID="{29469E81-2287-4DD8-9D7E-409AAE341266}" presName="sibTrans" presStyleLbl="sibTrans2D1" presStyleIdx="1" presStyleCnt="2"/>
      <dgm:spPr/>
    </dgm:pt>
    <dgm:pt modelId="{49D22D69-B2FF-4BA5-B14F-45E201392643}" type="pres">
      <dgm:prSet presAssocID="{29469E81-2287-4DD8-9D7E-409AAE341266}" presName="connectorText" presStyleLbl="sibTrans2D1" presStyleIdx="1" presStyleCnt="2"/>
      <dgm:spPr/>
    </dgm:pt>
    <dgm:pt modelId="{5E36F409-0116-4CC6-A02F-5477875EF391}" type="pres">
      <dgm:prSet presAssocID="{01067BFC-D0C6-41ED-8115-1103D88C6E39}" presName="node" presStyleLbl="node1" presStyleIdx="2" presStyleCnt="3">
        <dgm:presLayoutVars>
          <dgm:bulletEnabled val="1"/>
        </dgm:presLayoutVars>
      </dgm:prSet>
      <dgm:spPr/>
    </dgm:pt>
  </dgm:ptLst>
  <dgm:cxnLst>
    <dgm:cxn modelId="{14209221-7FB9-43C3-9BB6-8B1CE692186E}" type="presOf" srcId="{0F256FD1-C0EE-4E52-B517-18B73C33064C}" destId="{C5CECCB4-E9CF-4C7A-AE79-D0161C8B0A90}" srcOrd="0" destOrd="0" presId="urn:microsoft.com/office/officeart/2005/8/layout/process1"/>
    <dgm:cxn modelId="{1B6E3127-B4A2-4588-A9CE-13A4E5B0A23F}" type="presOf" srcId="{29469E81-2287-4DD8-9D7E-409AAE341266}" destId="{E10C3F43-DFB8-406E-B091-0A643A7F7493}" srcOrd="0" destOrd="0" presId="urn:microsoft.com/office/officeart/2005/8/layout/process1"/>
    <dgm:cxn modelId="{D935BB5B-0CD3-4F63-B41B-99807CE2B8B3}" srcId="{912D85DA-3F24-4BD0-80FE-EE716F1BFE45}" destId="{01067BFC-D0C6-41ED-8115-1103D88C6E39}" srcOrd="2" destOrd="0" parTransId="{6D5464BD-1E45-49B4-8FD9-0BB96B01B105}" sibTransId="{98829868-C1B7-4C80-9BD2-039621C4EFEE}"/>
    <dgm:cxn modelId="{30F7D880-EFEA-41F2-9C05-63F2A2225026}" type="presOf" srcId="{01067BFC-D0C6-41ED-8115-1103D88C6E39}" destId="{5E36F409-0116-4CC6-A02F-5477875EF391}" srcOrd="0" destOrd="0" presId="urn:microsoft.com/office/officeart/2005/8/layout/process1"/>
    <dgm:cxn modelId="{DE50F5BD-198C-422F-9144-AC80A7A19C1B}" type="presOf" srcId="{00EA39DF-B7A0-462D-9007-53F742F01551}" destId="{ED72F5E7-8914-43E9-9076-4BD1C91BFA72}" srcOrd="0" destOrd="0" presId="urn:microsoft.com/office/officeart/2005/8/layout/process1"/>
    <dgm:cxn modelId="{A6B48DCC-44F8-45E6-AA99-A8764E49A839}" type="presOf" srcId="{1DB32D18-049B-4EE8-834D-7193BA40773F}" destId="{F9675B26-CAC0-495A-811C-839DD5300C0C}" srcOrd="1" destOrd="0" presId="urn:microsoft.com/office/officeart/2005/8/layout/process1"/>
    <dgm:cxn modelId="{E8D39ACE-38DC-4D60-B3BD-61D91D100B88}" type="presOf" srcId="{29469E81-2287-4DD8-9D7E-409AAE341266}" destId="{49D22D69-B2FF-4BA5-B14F-45E201392643}" srcOrd="1" destOrd="0" presId="urn:microsoft.com/office/officeart/2005/8/layout/process1"/>
    <dgm:cxn modelId="{2CCAD2CF-5B46-4807-B493-239A9967BA00}" type="presOf" srcId="{912D85DA-3F24-4BD0-80FE-EE716F1BFE45}" destId="{4328CB66-3B4C-4C6C-834F-097B060962E6}" srcOrd="0" destOrd="0" presId="urn:microsoft.com/office/officeart/2005/8/layout/process1"/>
    <dgm:cxn modelId="{5664C5EA-C5CB-4C2E-B0D3-FDE6B0A568C5}" srcId="{912D85DA-3F24-4BD0-80FE-EE716F1BFE45}" destId="{0F256FD1-C0EE-4E52-B517-18B73C33064C}" srcOrd="1" destOrd="0" parTransId="{09B86852-A674-4899-A67A-43BEDAECF9A0}" sibTransId="{29469E81-2287-4DD8-9D7E-409AAE341266}"/>
    <dgm:cxn modelId="{8BBE95FB-7D04-4B1D-AFCA-C485F97DBB03}" srcId="{912D85DA-3F24-4BD0-80FE-EE716F1BFE45}" destId="{00EA39DF-B7A0-462D-9007-53F742F01551}" srcOrd="0" destOrd="0" parTransId="{09A36719-10AF-45CA-A5D5-85144962FE6D}" sibTransId="{1DB32D18-049B-4EE8-834D-7193BA40773F}"/>
    <dgm:cxn modelId="{DE0B67FC-299E-4E69-A440-884945CBB883}" type="presOf" srcId="{1DB32D18-049B-4EE8-834D-7193BA40773F}" destId="{4FCA2CED-2A98-4602-8D6E-13E273F2ADE9}" srcOrd="0" destOrd="0" presId="urn:microsoft.com/office/officeart/2005/8/layout/process1"/>
    <dgm:cxn modelId="{E59F9E80-DF18-4ECD-AB2C-68147C12D800}" type="presParOf" srcId="{4328CB66-3B4C-4C6C-834F-097B060962E6}" destId="{ED72F5E7-8914-43E9-9076-4BD1C91BFA72}" srcOrd="0" destOrd="0" presId="urn:microsoft.com/office/officeart/2005/8/layout/process1"/>
    <dgm:cxn modelId="{48F09E36-7AE1-4413-8138-05A94BE8D1B5}" type="presParOf" srcId="{4328CB66-3B4C-4C6C-834F-097B060962E6}" destId="{4FCA2CED-2A98-4602-8D6E-13E273F2ADE9}" srcOrd="1" destOrd="0" presId="urn:microsoft.com/office/officeart/2005/8/layout/process1"/>
    <dgm:cxn modelId="{AE4A2797-8B31-4874-9F71-D2C200327768}" type="presParOf" srcId="{4FCA2CED-2A98-4602-8D6E-13E273F2ADE9}" destId="{F9675B26-CAC0-495A-811C-839DD5300C0C}" srcOrd="0" destOrd="0" presId="urn:microsoft.com/office/officeart/2005/8/layout/process1"/>
    <dgm:cxn modelId="{A07C1744-BA45-4DC5-BAE1-A4FD0147D830}" type="presParOf" srcId="{4328CB66-3B4C-4C6C-834F-097B060962E6}" destId="{C5CECCB4-E9CF-4C7A-AE79-D0161C8B0A90}" srcOrd="2" destOrd="0" presId="urn:microsoft.com/office/officeart/2005/8/layout/process1"/>
    <dgm:cxn modelId="{CEB9230D-6066-4E80-B2A0-F44A2E735ED3}" type="presParOf" srcId="{4328CB66-3B4C-4C6C-834F-097B060962E6}" destId="{E10C3F43-DFB8-406E-B091-0A643A7F7493}" srcOrd="3" destOrd="0" presId="urn:microsoft.com/office/officeart/2005/8/layout/process1"/>
    <dgm:cxn modelId="{ADB16341-E689-4472-9C72-6B798DDEC220}" type="presParOf" srcId="{E10C3F43-DFB8-406E-B091-0A643A7F7493}" destId="{49D22D69-B2FF-4BA5-B14F-45E201392643}" srcOrd="0" destOrd="0" presId="urn:microsoft.com/office/officeart/2005/8/layout/process1"/>
    <dgm:cxn modelId="{037D9C20-375E-4FDE-8671-5EA20D3567BB}" type="presParOf" srcId="{4328CB66-3B4C-4C6C-834F-097B060962E6}" destId="{5E36F409-0116-4CC6-A02F-5477875EF39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B8108D-8BF9-4EC4-8920-D2BD1616DD6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43ABF0D-8BE4-4233-87FA-CB3A1D97ABFB}">
      <dgm:prSet/>
      <dgm:spPr>
        <a:solidFill>
          <a:schemeClr val="tx1"/>
        </a:solidFill>
      </dgm:spPr>
      <dgm:t>
        <a:bodyPr/>
        <a:lstStyle/>
        <a:p>
          <a:r>
            <a:rPr lang="el-GR" dirty="0"/>
            <a:t>Υπάρχουν τρεις συγκεκριμένοι τύποι πληροφοριών στους οποίους πρέπει να δώσετε προτεραιότητα ως επαγγελματίας στο ψηφιακό μάρκετινγκ:</a:t>
          </a:r>
          <a:endParaRPr lang="en-US" dirty="0"/>
        </a:p>
      </dgm:t>
    </dgm:pt>
    <dgm:pt modelId="{AB0C428D-5961-47EC-A0A4-BFC984AF59A1}" type="parTrans" cxnId="{86E25584-F6DD-4140-B6AE-52D24ACCC0C0}">
      <dgm:prSet/>
      <dgm:spPr/>
      <dgm:t>
        <a:bodyPr/>
        <a:lstStyle/>
        <a:p>
          <a:endParaRPr lang="en-US"/>
        </a:p>
      </dgm:t>
    </dgm:pt>
    <dgm:pt modelId="{B6C2D6B9-FC7D-4532-89CE-18059F99F1E8}" type="sibTrans" cxnId="{86E25584-F6DD-4140-B6AE-52D24ACCC0C0}">
      <dgm:prSet/>
      <dgm:spPr/>
      <dgm:t>
        <a:bodyPr/>
        <a:lstStyle/>
        <a:p>
          <a:endParaRPr lang="en-US"/>
        </a:p>
      </dgm:t>
    </dgm:pt>
    <dgm:pt modelId="{E0715529-FB14-451F-9B30-D80B15A8F449}">
      <dgm:prSet/>
      <dgm:spPr>
        <a:solidFill>
          <a:schemeClr val="accent2"/>
        </a:solidFill>
      </dgm:spPr>
      <dgm:t>
        <a:bodyPr/>
        <a:lstStyle/>
        <a:p>
          <a:r>
            <a:rPr lang="el-GR"/>
            <a:t>Δεδομένα πελατών </a:t>
          </a:r>
          <a:r>
            <a:rPr lang="el-GR" b="1"/>
            <a:t>(</a:t>
          </a:r>
          <a:r>
            <a:rPr lang="en-US" b="1" i="0"/>
            <a:t>Customer Data</a:t>
          </a:r>
          <a:r>
            <a:rPr lang="el-GR" b="1" i="0"/>
            <a:t>)</a:t>
          </a:r>
          <a:endParaRPr lang="en-US"/>
        </a:p>
      </dgm:t>
    </dgm:pt>
    <dgm:pt modelId="{2B304D26-4FBD-4B08-9C21-ED1F5FE4D604}" type="parTrans" cxnId="{D1B1CD83-1195-486C-9AE1-90B37D3FBF14}">
      <dgm:prSet/>
      <dgm:spPr/>
      <dgm:t>
        <a:bodyPr/>
        <a:lstStyle/>
        <a:p>
          <a:endParaRPr lang="en-US"/>
        </a:p>
      </dgm:t>
    </dgm:pt>
    <dgm:pt modelId="{19DA39BC-EDD9-4E5F-B924-FD37BDD7900F}" type="sibTrans" cxnId="{D1B1CD83-1195-486C-9AE1-90B37D3FBF14}">
      <dgm:prSet/>
      <dgm:spPr/>
      <dgm:t>
        <a:bodyPr/>
        <a:lstStyle/>
        <a:p>
          <a:endParaRPr lang="en-US"/>
        </a:p>
      </dgm:t>
    </dgm:pt>
    <dgm:pt modelId="{C1D2346F-1A60-43A1-B3F9-A244B979AEB0}">
      <dgm:prSet/>
      <dgm:spPr>
        <a:solidFill>
          <a:schemeClr val="accent2">
            <a:lumMod val="60000"/>
            <a:lumOff val="40000"/>
          </a:schemeClr>
        </a:solidFill>
      </dgm:spPr>
      <dgm:t>
        <a:bodyPr/>
        <a:lstStyle/>
        <a:p>
          <a:r>
            <a:rPr lang="el-GR" i="0"/>
            <a:t>Οικονομικά δεδομένα </a:t>
          </a:r>
          <a:r>
            <a:rPr lang="el-GR" b="1" i="0"/>
            <a:t>(</a:t>
          </a:r>
          <a:r>
            <a:rPr lang="en-US" b="1" i="0"/>
            <a:t>Financial Data)</a:t>
          </a:r>
          <a:endParaRPr lang="en-US"/>
        </a:p>
      </dgm:t>
    </dgm:pt>
    <dgm:pt modelId="{2632A127-059E-429B-BD85-AAA9A5241654}" type="parTrans" cxnId="{5AEB3073-B3E7-4F6E-B82C-ACDA3C6B6F9A}">
      <dgm:prSet/>
      <dgm:spPr/>
      <dgm:t>
        <a:bodyPr/>
        <a:lstStyle/>
        <a:p>
          <a:endParaRPr lang="en-US"/>
        </a:p>
      </dgm:t>
    </dgm:pt>
    <dgm:pt modelId="{DC49D462-463F-4417-BD51-821EA4DC3B52}" type="sibTrans" cxnId="{5AEB3073-B3E7-4F6E-B82C-ACDA3C6B6F9A}">
      <dgm:prSet/>
      <dgm:spPr/>
      <dgm:t>
        <a:bodyPr/>
        <a:lstStyle/>
        <a:p>
          <a:endParaRPr lang="en-US"/>
        </a:p>
      </dgm:t>
    </dgm:pt>
    <dgm:pt modelId="{D36D2D1A-0759-470C-9FCF-99E1063BDD46}">
      <dgm:prSet/>
      <dgm:spPr>
        <a:solidFill>
          <a:schemeClr val="accent2">
            <a:lumMod val="50000"/>
          </a:schemeClr>
        </a:solidFill>
      </dgm:spPr>
      <dgm:t>
        <a:bodyPr/>
        <a:lstStyle/>
        <a:p>
          <a:r>
            <a:rPr lang="el-GR" i="0"/>
            <a:t>Λειτουργικά δεδομένα</a:t>
          </a:r>
          <a:r>
            <a:rPr lang="en-US" i="0"/>
            <a:t> </a:t>
          </a:r>
          <a:r>
            <a:rPr lang="en-US" b="1" i="0"/>
            <a:t>(Operational Data)</a:t>
          </a:r>
          <a:endParaRPr lang="en-US"/>
        </a:p>
      </dgm:t>
    </dgm:pt>
    <dgm:pt modelId="{73C03AAE-17B8-4026-B5BC-B548E3BC15A9}" type="parTrans" cxnId="{0C1136DF-829E-417F-9042-5EEE59F9036A}">
      <dgm:prSet/>
      <dgm:spPr/>
      <dgm:t>
        <a:bodyPr/>
        <a:lstStyle/>
        <a:p>
          <a:endParaRPr lang="en-US"/>
        </a:p>
      </dgm:t>
    </dgm:pt>
    <dgm:pt modelId="{6AC6E5D9-7C3B-4D16-8186-75823058704B}" type="sibTrans" cxnId="{0C1136DF-829E-417F-9042-5EEE59F9036A}">
      <dgm:prSet/>
      <dgm:spPr/>
      <dgm:t>
        <a:bodyPr/>
        <a:lstStyle/>
        <a:p>
          <a:endParaRPr lang="en-US"/>
        </a:p>
      </dgm:t>
    </dgm:pt>
    <dgm:pt modelId="{739F08AE-4CF0-409A-B515-EFDD8F8BACC9}" type="pres">
      <dgm:prSet presAssocID="{B0B8108D-8BF9-4EC4-8920-D2BD1616DD6B}" presName="linear" presStyleCnt="0">
        <dgm:presLayoutVars>
          <dgm:animLvl val="lvl"/>
          <dgm:resizeHandles val="exact"/>
        </dgm:presLayoutVars>
      </dgm:prSet>
      <dgm:spPr/>
    </dgm:pt>
    <dgm:pt modelId="{5386B001-E939-4362-8C03-8A0020053BC2}" type="pres">
      <dgm:prSet presAssocID="{943ABF0D-8BE4-4233-87FA-CB3A1D97ABFB}" presName="parentText" presStyleLbl="node1" presStyleIdx="0" presStyleCnt="4">
        <dgm:presLayoutVars>
          <dgm:chMax val="0"/>
          <dgm:bulletEnabled val="1"/>
        </dgm:presLayoutVars>
      </dgm:prSet>
      <dgm:spPr/>
    </dgm:pt>
    <dgm:pt modelId="{B6925131-25A2-4A70-9CF0-4F3A1C0B7627}" type="pres">
      <dgm:prSet presAssocID="{B6C2D6B9-FC7D-4532-89CE-18059F99F1E8}" presName="spacer" presStyleCnt="0"/>
      <dgm:spPr/>
    </dgm:pt>
    <dgm:pt modelId="{DFC59B5A-2FF8-43D8-8DD8-097880535087}" type="pres">
      <dgm:prSet presAssocID="{E0715529-FB14-451F-9B30-D80B15A8F449}" presName="parentText" presStyleLbl="node1" presStyleIdx="1" presStyleCnt="4">
        <dgm:presLayoutVars>
          <dgm:chMax val="0"/>
          <dgm:bulletEnabled val="1"/>
        </dgm:presLayoutVars>
      </dgm:prSet>
      <dgm:spPr/>
    </dgm:pt>
    <dgm:pt modelId="{391E889C-0577-475B-8684-ECAFD3FB58CA}" type="pres">
      <dgm:prSet presAssocID="{19DA39BC-EDD9-4E5F-B924-FD37BDD7900F}" presName="spacer" presStyleCnt="0"/>
      <dgm:spPr/>
    </dgm:pt>
    <dgm:pt modelId="{9B0827C8-87DD-410A-80EF-7E482B690E5C}" type="pres">
      <dgm:prSet presAssocID="{C1D2346F-1A60-43A1-B3F9-A244B979AEB0}" presName="parentText" presStyleLbl="node1" presStyleIdx="2" presStyleCnt="4">
        <dgm:presLayoutVars>
          <dgm:chMax val="0"/>
          <dgm:bulletEnabled val="1"/>
        </dgm:presLayoutVars>
      </dgm:prSet>
      <dgm:spPr/>
    </dgm:pt>
    <dgm:pt modelId="{A4692794-1D20-46DE-A401-5A7110D78710}" type="pres">
      <dgm:prSet presAssocID="{DC49D462-463F-4417-BD51-821EA4DC3B52}" presName="spacer" presStyleCnt="0"/>
      <dgm:spPr/>
    </dgm:pt>
    <dgm:pt modelId="{678D5890-A81D-428E-A593-6D5CADBF60FB}" type="pres">
      <dgm:prSet presAssocID="{D36D2D1A-0759-470C-9FCF-99E1063BDD46}" presName="parentText" presStyleLbl="node1" presStyleIdx="3" presStyleCnt="4">
        <dgm:presLayoutVars>
          <dgm:chMax val="0"/>
          <dgm:bulletEnabled val="1"/>
        </dgm:presLayoutVars>
      </dgm:prSet>
      <dgm:spPr/>
    </dgm:pt>
  </dgm:ptLst>
  <dgm:cxnLst>
    <dgm:cxn modelId="{A6E65234-2AEA-4E2A-9FA5-1EDCBD8321CE}" type="presOf" srcId="{943ABF0D-8BE4-4233-87FA-CB3A1D97ABFB}" destId="{5386B001-E939-4362-8C03-8A0020053BC2}" srcOrd="0" destOrd="0" presId="urn:microsoft.com/office/officeart/2005/8/layout/vList2"/>
    <dgm:cxn modelId="{5AEB3073-B3E7-4F6E-B82C-ACDA3C6B6F9A}" srcId="{B0B8108D-8BF9-4EC4-8920-D2BD1616DD6B}" destId="{C1D2346F-1A60-43A1-B3F9-A244B979AEB0}" srcOrd="2" destOrd="0" parTransId="{2632A127-059E-429B-BD85-AAA9A5241654}" sibTransId="{DC49D462-463F-4417-BD51-821EA4DC3B52}"/>
    <dgm:cxn modelId="{E7C6FB7F-604B-4090-B583-7048B1417DDB}" type="presOf" srcId="{E0715529-FB14-451F-9B30-D80B15A8F449}" destId="{DFC59B5A-2FF8-43D8-8DD8-097880535087}" srcOrd="0" destOrd="0" presId="urn:microsoft.com/office/officeart/2005/8/layout/vList2"/>
    <dgm:cxn modelId="{D1B1CD83-1195-486C-9AE1-90B37D3FBF14}" srcId="{B0B8108D-8BF9-4EC4-8920-D2BD1616DD6B}" destId="{E0715529-FB14-451F-9B30-D80B15A8F449}" srcOrd="1" destOrd="0" parTransId="{2B304D26-4FBD-4B08-9C21-ED1F5FE4D604}" sibTransId="{19DA39BC-EDD9-4E5F-B924-FD37BDD7900F}"/>
    <dgm:cxn modelId="{86E25584-F6DD-4140-B6AE-52D24ACCC0C0}" srcId="{B0B8108D-8BF9-4EC4-8920-D2BD1616DD6B}" destId="{943ABF0D-8BE4-4233-87FA-CB3A1D97ABFB}" srcOrd="0" destOrd="0" parTransId="{AB0C428D-5961-47EC-A0A4-BFC984AF59A1}" sibTransId="{B6C2D6B9-FC7D-4532-89CE-18059F99F1E8}"/>
    <dgm:cxn modelId="{D1597F94-62B6-4264-83EE-F8EA6312DB0F}" type="presOf" srcId="{C1D2346F-1A60-43A1-B3F9-A244B979AEB0}" destId="{9B0827C8-87DD-410A-80EF-7E482B690E5C}" srcOrd="0" destOrd="0" presId="urn:microsoft.com/office/officeart/2005/8/layout/vList2"/>
    <dgm:cxn modelId="{8F7D40C5-8F9B-40D7-A9C9-02C88AEF2BC7}" type="presOf" srcId="{D36D2D1A-0759-470C-9FCF-99E1063BDD46}" destId="{678D5890-A81D-428E-A593-6D5CADBF60FB}" srcOrd="0" destOrd="0" presId="urn:microsoft.com/office/officeart/2005/8/layout/vList2"/>
    <dgm:cxn modelId="{0C1136DF-829E-417F-9042-5EEE59F9036A}" srcId="{B0B8108D-8BF9-4EC4-8920-D2BD1616DD6B}" destId="{D36D2D1A-0759-470C-9FCF-99E1063BDD46}" srcOrd="3" destOrd="0" parTransId="{73C03AAE-17B8-4026-B5BC-B548E3BC15A9}" sibTransId="{6AC6E5D9-7C3B-4D16-8186-75823058704B}"/>
    <dgm:cxn modelId="{2408AFE2-CDF4-417F-AB8F-B426D590B6A3}" type="presOf" srcId="{B0B8108D-8BF9-4EC4-8920-D2BD1616DD6B}" destId="{739F08AE-4CF0-409A-B515-EFDD8F8BACC9}" srcOrd="0" destOrd="0" presId="urn:microsoft.com/office/officeart/2005/8/layout/vList2"/>
    <dgm:cxn modelId="{E04F0025-A904-4055-A884-BF3497B18461}" type="presParOf" srcId="{739F08AE-4CF0-409A-B515-EFDD8F8BACC9}" destId="{5386B001-E939-4362-8C03-8A0020053BC2}" srcOrd="0" destOrd="0" presId="urn:microsoft.com/office/officeart/2005/8/layout/vList2"/>
    <dgm:cxn modelId="{5C144F29-8EA8-458A-B6D3-37D4D4CA99BF}" type="presParOf" srcId="{739F08AE-4CF0-409A-B515-EFDD8F8BACC9}" destId="{B6925131-25A2-4A70-9CF0-4F3A1C0B7627}" srcOrd="1" destOrd="0" presId="urn:microsoft.com/office/officeart/2005/8/layout/vList2"/>
    <dgm:cxn modelId="{32F0064C-8157-4441-8F33-3CA9E62F805E}" type="presParOf" srcId="{739F08AE-4CF0-409A-B515-EFDD8F8BACC9}" destId="{DFC59B5A-2FF8-43D8-8DD8-097880535087}" srcOrd="2" destOrd="0" presId="urn:microsoft.com/office/officeart/2005/8/layout/vList2"/>
    <dgm:cxn modelId="{C8F764B9-1159-47F1-9F1D-B7C32F30FD3E}" type="presParOf" srcId="{739F08AE-4CF0-409A-B515-EFDD8F8BACC9}" destId="{391E889C-0577-475B-8684-ECAFD3FB58CA}" srcOrd="3" destOrd="0" presId="urn:microsoft.com/office/officeart/2005/8/layout/vList2"/>
    <dgm:cxn modelId="{5FE5717E-3ACC-4437-9F89-C671C017FD5D}" type="presParOf" srcId="{739F08AE-4CF0-409A-B515-EFDD8F8BACC9}" destId="{9B0827C8-87DD-410A-80EF-7E482B690E5C}" srcOrd="4" destOrd="0" presId="urn:microsoft.com/office/officeart/2005/8/layout/vList2"/>
    <dgm:cxn modelId="{9250066B-2538-4D82-83BF-4D161A81AF85}" type="presParOf" srcId="{739F08AE-4CF0-409A-B515-EFDD8F8BACC9}" destId="{A4692794-1D20-46DE-A401-5A7110D78710}" srcOrd="5" destOrd="0" presId="urn:microsoft.com/office/officeart/2005/8/layout/vList2"/>
    <dgm:cxn modelId="{517D3451-2DE5-468A-A964-194A65585A0E}" type="presParOf" srcId="{739F08AE-4CF0-409A-B515-EFDD8F8BACC9}" destId="{678D5890-A81D-428E-A593-6D5CADBF60F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9C2E14-F149-4B90-BC0C-8779ECD4D8E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38E5E50-C497-4E6A-B649-D1FD33D42A2F}">
      <dgm:prSet/>
      <dgm:spPr/>
      <dgm:t>
        <a:bodyPr/>
        <a:lstStyle/>
        <a:p>
          <a:r>
            <a:rPr lang="el-GR"/>
            <a:t>Δεδομένα πελατών</a:t>
          </a:r>
          <a:endParaRPr lang="en-US"/>
        </a:p>
      </dgm:t>
    </dgm:pt>
    <dgm:pt modelId="{8BB3BA66-0115-4F79-88D0-99528A3D978E}" type="parTrans" cxnId="{3E194352-A57A-4AD9-81C6-89B819D8846C}">
      <dgm:prSet/>
      <dgm:spPr/>
      <dgm:t>
        <a:bodyPr/>
        <a:lstStyle/>
        <a:p>
          <a:endParaRPr lang="en-US"/>
        </a:p>
      </dgm:t>
    </dgm:pt>
    <dgm:pt modelId="{A75600E9-A878-4834-9AF7-4602CA7BA662}" type="sibTrans" cxnId="{3E194352-A57A-4AD9-81C6-89B819D8846C}">
      <dgm:prSet/>
      <dgm:spPr/>
      <dgm:t>
        <a:bodyPr/>
        <a:lstStyle/>
        <a:p>
          <a:endParaRPr lang="en-US"/>
        </a:p>
      </dgm:t>
    </dgm:pt>
    <dgm:pt modelId="{C3AD6B79-0C7C-4133-9D5A-9F467E59691A}">
      <dgm:prSet/>
      <dgm:spPr/>
      <dgm:t>
        <a:bodyPr/>
        <a:lstStyle/>
        <a:p>
          <a:r>
            <a:rPr lang="el-GR"/>
            <a:t>Αυτό είναι το είδος των Δεδομένων βοηθά τους εμπόρους να γνωρίσουν καλύτερα τους πελάτες τους. Μιλάμε για ονόματα, διευθύνσεις ηλεκτρονικού ταχυδρομείου, ηλικία, τοποθεσία, διαδικτυακή δραστηριότητα και ιστορικό αγορών. Είναι επίσης καλή ιδέα να φτάσετε μέχρι τη συλλογή πληροφοριών που θα καθορίσουν την προσωπικότητά τους, όπως η δραστηριότητά τους στα μέσα κοινωνικής δικτύωσης, οι απαντήσεις σε έρευνες και άλλα.</a:t>
          </a:r>
          <a:endParaRPr lang="en-US"/>
        </a:p>
      </dgm:t>
    </dgm:pt>
    <dgm:pt modelId="{DD15B3E0-1DAA-4DC4-BAE2-2A0DB559C97F}" type="parTrans" cxnId="{626850EA-A9D4-4B23-A403-B7E508BC0251}">
      <dgm:prSet/>
      <dgm:spPr/>
      <dgm:t>
        <a:bodyPr/>
        <a:lstStyle/>
        <a:p>
          <a:endParaRPr lang="en-US"/>
        </a:p>
      </dgm:t>
    </dgm:pt>
    <dgm:pt modelId="{843291F6-07EF-45B9-939A-5317B974266A}" type="sibTrans" cxnId="{626850EA-A9D4-4B23-A403-B7E508BC0251}">
      <dgm:prSet/>
      <dgm:spPr/>
      <dgm:t>
        <a:bodyPr/>
        <a:lstStyle/>
        <a:p>
          <a:endParaRPr lang="en-US"/>
        </a:p>
      </dgm:t>
    </dgm:pt>
    <dgm:pt modelId="{BFC448E1-533F-4E08-ABAB-795D34AEA797}" type="pres">
      <dgm:prSet presAssocID="{6A9C2E14-F149-4B90-BC0C-8779ECD4D8EE}" presName="linear" presStyleCnt="0">
        <dgm:presLayoutVars>
          <dgm:animLvl val="lvl"/>
          <dgm:resizeHandles val="exact"/>
        </dgm:presLayoutVars>
      </dgm:prSet>
      <dgm:spPr/>
    </dgm:pt>
    <dgm:pt modelId="{4CC69BD3-1725-438D-BB6F-E38C91272299}" type="pres">
      <dgm:prSet presAssocID="{B38E5E50-C497-4E6A-B649-D1FD33D42A2F}" presName="parentText" presStyleLbl="node1" presStyleIdx="0" presStyleCnt="2">
        <dgm:presLayoutVars>
          <dgm:chMax val="0"/>
          <dgm:bulletEnabled val="1"/>
        </dgm:presLayoutVars>
      </dgm:prSet>
      <dgm:spPr/>
    </dgm:pt>
    <dgm:pt modelId="{ECFDFCD2-9868-49EC-B851-8CDD5CB7AAF0}" type="pres">
      <dgm:prSet presAssocID="{A75600E9-A878-4834-9AF7-4602CA7BA662}" presName="spacer" presStyleCnt="0"/>
      <dgm:spPr/>
    </dgm:pt>
    <dgm:pt modelId="{B6BB13F2-48A9-4C26-921E-1C0D15AE6DDE}" type="pres">
      <dgm:prSet presAssocID="{C3AD6B79-0C7C-4133-9D5A-9F467E59691A}" presName="parentText" presStyleLbl="node1" presStyleIdx="1" presStyleCnt="2">
        <dgm:presLayoutVars>
          <dgm:chMax val="0"/>
          <dgm:bulletEnabled val="1"/>
        </dgm:presLayoutVars>
      </dgm:prSet>
      <dgm:spPr/>
    </dgm:pt>
  </dgm:ptLst>
  <dgm:cxnLst>
    <dgm:cxn modelId="{3E194352-A57A-4AD9-81C6-89B819D8846C}" srcId="{6A9C2E14-F149-4B90-BC0C-8779ECD4D8EE}" destId="{B38E5E50-C497-4E6A-B649-D1FD33D42A2F}" srcOrd="0" destOrd="0" parTransId="{8BB3BA66-0115-4F79-88D0-99528A3D978E}" sibTransId="{A75600E9-A878-4834-9AF7-4602CA7BA662}"/>
    <dgm:cxn modelId="{6366D678-8934-466B-B4B1-0679FC554B75}" type="presOf" srcId="{C3AD6B79-0C7C-4133-9D5A-9F467E59691A}" destId="{B6BB13F2-48A9-4C26-921E-1C0D15AE6DDE}" srcOrd="0" destOrd="0" presId="urn:microsoft.com/office/officeart/2005/8/layout/vList2"/>
    <dgm:cxn modelId="{4951F2B9-189D-4A89-8211-71ECA8DB63C1}" type="presOf" srcId="{6A9C2E14-F149-4B90-BC0C-8779ECD4D8EE}" destId="{BFC448E1-533F-4E08-ABAB-795D34AEA797}" srcOrd="0" destOrd="0" presId="urn:microsoft.com/office/officeart/2005/8/layout/vList2"/>
    <dgm:cxn modelId="{A19772CE-1A78-4545-A4B0-B33B4DBD230A}" type="presOf" srcId="{B38E5E50-C497-4E6A-B649-D1FD33D42A2F}" destId="{4CC69BD3-1725-438D-BB6F-E38C91272299}" srcOrd="0" destOrd="0" presId="urn:microsoft.com/office/officeart/2005/8/layout/vList2"/>
    <dgm:cxn modelId="{626850EA-A9D4-4B23-A403-B7E508BC0251}" srcId="{6A9C2E14-F149-4B90-BC0C-8779ECD4D8EE}" destId="{C3AD6B79-0C7C-4133-9D5A-9F467E59691A}" srcOrd="1" destOrd="0" parTransId="{DD15B3E0-1DAA-4DC4-BAE2-2A0DB559C97F}" sibTransId="{843291F6-07EF-45B9-939A-5317B974266A}"/>
    <dgm:cxn modelId="{7F587A19-9F48-42B4-AA27-19A1B1F51750}" type="presParOf" srcId="{BFC448E1-533F-4E08-ABAB-795D34AEA797}" destId="{4CC69BD3-1725-438D-BB6F-E38C91272299}" srcOrd="0" destOrd="0" presId="urn:microsoft.com/office/officeart/2005/8/layout/vList2"/>
    <dgm:cxn modelId="{C9D77847-AB35-4B91-9397-680ED2D7AAE5}" type="presParOf" srcId="{BFC448E1-533F-4E08-ABAB-795D34AEA797}" destId="{ECFDFCD2-9868-49EC-B851-8CDD5CB7AAF0}" srcOrd="1" destOrd="0" presId="urn:microsoft.com/office/officeart/2005/8/layout/vList2"/>
    <dgm:cxn modelId="{818AF1EC-B500-4F1E-978F-2A853CF7B883}" type="presParOf" srcId="{BFC448E1-533F-4E08-ABAB-795D34AEA797}" destId="{B6BB13F2-48A9-4C26-921E-1C0D15AE6DD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6DA91A-0AB9-4C44-8CD4-5F55D97C860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9767ADE-0E82-496D-ACBD-434AAF3CB8AC}">
      <dgm:prSet/>
      <dgm:spPr>
        <a:solidFill>
          <a:schemeClr val="accent2">
            <a:lumMod val="60000"/>
            <a:lumOff val="40000"/>
          </a:schemeClr>
        </a:solidFill>
      </dgm:spPr>
      <dgm:t>
        <a:bodyPr/>
        <a:lstStyle/>
        <a:p>
          <a:r>
            <a:rPr lang="el-GR"/>
            <a:t>Οικονομικά δεδομένα</a:t>
          </a:r>
          <a:endParaRPr lang="en-US"/>
        </a:p>
      </dgm:t>
    </dgm:pt>
    <dgm:pt modelId="{3A84D38B-C81F-4220-AFC0-D0F608238646}" type="parTrans" cxnId="{085A1FCE-E1F9-4220-AF3D-1ADFAB4A49D2}">
      <dgm:prSet/>
      <dgm:spPr/>
      <dgm:t>
        <a:bodyPr/>
        <a:lstStyle/>
        <a:p>
          <a:endParaRPr lang="en-US"/>
        </a:p>
      </dgm:t>
    </dgm:pt>
    <dgm:pt modelId="{28E3E685-2076-4998-AD22-1A41B856BAF8}" type="sibTrans" cxnId="{085A1FCE-E1F9-4220-AF3D-1ADFAB4A49D2}">
      <dgm:prSet/>
      <dgm:spPr/>
      <dgm:t>
        <a:bodyPr/>
        <a:lstStyle/>
        <a:p>
          <a:endParaRPr lang="en-US"/>
        </a:p>
      </dgm:t>
    </dgm:pt>
    <dgm:pt modelId="{1008FA29-A0F5-457C-A3AE-8E07CDAC5537}">
      <dgm:prSet/>
      <dgm:spPr/>
      <dgm:t>
        <a:bodyPr/>
        <a:lstStyle/>
        <a:p>
          <a:r>
            <a:rPr lang="el-GR"/>
            <a:t>Αυτό είναι το είδος των δεδομένων βοηθά τους εμπόρους να αναλύσουν τους αριθμούς που σχετίζονται με το </a:t>
          </a:r>
          <a:r>
            <a:rPr lang="en-US"/>
            <a:t>brand </a:t>
          </a:r>
          <a:r>
            <a:rPr lang="el-GR"/>
            <a:t>τους. Μιλάμε για τους αριθμούς πωλήσεων και μάρκετινγκ (τόσο τους δικούς σας όσο και των ανταγωνιστών σας), το κόστος της ψηφιακής καμπάνιας, τα έσοδα που πραγματοποιήθηκαν και σχετίζονται με κάθε καμπάνια που ξεκίνησε, και πολλά άλλα.</a:t>
          </a:r>
          <a:endParaRPr lang="en-US"/>
        </a:p>
      </dgm:t>
    </dgm:pt>
    <dgm:pt modelId="{9BD1E60F-4F0E-4D1A-A755-21B2550CF5A6}" type="parTrans" cxnId="{AF90A748-D483-425E-A371-2839894BE619}">
      <dgm:prSet/>
      <dgm:spPr/>
      <dgm:t>
        <a:bodyPr/>
        <a:lstStyle/>
        <a:p>
          <a:endParaRPr lang="en-US"/>
        </a:p>
      </dgm:t>
    </dgm:pt>
    <dgm:pt modelId="{815E95AC-B8AE-4E9E-9B6B-F9F5C40E19BB}" type="sibTrans" cxnId="{AF90A748-D483-425E-A371-2839894BE619}">
      <dgm:prSet/>
      <dgm:spPr/>
      <dgm:t>
        <a:bodyPr/>
        <a:lstStyle/>
        <a:p>
          <a:endParaRPr lang="en-US"/>
        </a:p>
      </dgm:t>
    </dgm:pt>
    <dgm:pt modelId="{60957219-CA37-4A34-ACDB-AB2F4C00EB6E}" type="pres">
      <dgm:prSet presAssocID="{FA6DA91A-0AB9-4C44-8CD4-5F55D97C8602}" presName="linear" presStyleCnt="0">
        <dgm:presLayoutVars>
          <dgm:animLvl val="lvl"/>
          <dgm:resizeHandles val="exact"/>
        </dgm:presLayoutVars>
      </dgm:prSet>
      <dgm:spPr/>
    </dgm:pt>
    <dgm:pt modelId="{F3E67605-4E75-4802-81ED-18AD5ED390BE}" type="pres">
      <dgm:prSet presAssocID="{B9767ADE-0E82-496D-ACBD-434AAF3CB8AC}" presName="parentText" presStyleLbl="node1" presStyleIdx="0" presStyleCnt="2">
        <dgm:presLayoutVars>
          <dgm:chMax val="0"/>
          <dgm:bulletEnabled val="1"/>
        </dgm:presLayoutVars>
      </dgm:prSet>
      <dgm:spPr/>
    </dgm:pt>
    <dgm:pt modelId="{4C4D8335-EA6B-41AB-83CC-003819BC90DA}" type="pres">
      <dgm:prSet presAssocID="{28E3E685-2076-4998-AD22-1A41B856BAF8}" presName="spacer" presStyleCnt="0"/>
      <dgm:spPr/>
    </dgm:pt>
    <dgm:pt modelId="{DC7B4220-6E29-47C0-8166-6EA0DDBB0BB4}" type="pres">
      <dgm:prSet presAssocID="{1008FA29-A0F5-457C-A3AE-8E07CDAC5537}" presName="parentText" presStyleLbl="node1" presStyleIdx="1" presStyleCnt="2">
        <dgm:presLayoutVars>
          <dgm:chMax val="0"/>
          <dgm:bulletEnabled val="1"/>
        </dgm:presLayoutVars>
      </dgm:prSet>
      <dgm:spPr/>
    </dgm:pt>
  </dgm:ptLst>
  <dgm:cxnLst>
    <dgm:cxn modelId="{AF90A748-D483-425E-A371-2839894BE619}" srcId="{FA6DA91A-0AB9-4C44-8CD4-5F55D97C8602}" destId="{1008FA29-A0F5-457C-A3AE-8E07CDAC5537}" srcOrd="1" destOrd="0" parTransId="{9BD1E60F-4F0E-4D1A-A755-21B2550CF5A6}" sibTransId="{815E95AC-B8AE-4E9E-9B6B-F9F5C40E19BB}"/>
    <dgm:cxn modelId="{381B9C8E-29AE-4CF6-A76B-DA8DFF697113}" type="presOf" srcId="{B9767ADE-0E82-496D-ACBD-434AAF3CB8AC}" destId="{F3E67605-4E75-4802-81ED-18AD5ED390BE}" srcOrd="0" destOrd="0" presId="urn:microsoft.com/office/officeart/2005/8/layout/vList2"/>
    <dgm:cxn modelId="{6D1E6895-9297-42A2-9ECF-4398D9BB7559}" type="presOf" srcId="{1008FA29-A0F5-457C-A3AE-8E07CDAC5537}" destId="{DC7B4220-6E29-47C0-8166-6EA0DDBB0BB4}" srcOrd="0" destOrd="0" presId="urn:microsoft.com/office/officeart/2005/8/layout/vList2"/>
    <dgm:cxn modelId="{B5C282A2-B77E-4574-91AC-C0E9A74E611B}" type="presOf" srcId="{FA6DA91A-0AB9-4C44-8CD4-5F55D97C8602}" destId="{60957219-CA37-4A34-ACDB-AB2F4C00EB6E}" srcOrd="0" destOrd="0" presId="urn:microsoft.com/office/officeart/2005/8/layout/vList2"/>
    <dgm:cxn modelId="{085A1FCE-E1F9-4220-AF3D-1ADFAB4A49D2}" srcId="{FA6DA91A-0AB9-4C44-8CD4-5F55D97C8602}" destId="{B9767ADE-0E82-496D-ACBD-434AAF3CB8AC}" srcOrd="0" destOrd="0" parTransId="{3A84D38B-C81F-4220-AFC0-D0F608238646}" sibTransId="{28E3E685-2076-4998-AD22-1A41B856BAF8}"/>
    <dgm:cxn modelId="{80130B82-0804-4511-A698-894C31C2DE35}" type="presParOf" srcId="{60957219-CA37-4A34-ACDB-AB2F4C00EB6E}" destId="{F3E67605-4E75-4802-81ED-18AD5ED390BE}" srcOrd="0" destOrd="0" presId="urn:microsoft.com/office/officeart/2005/8/layout/vList2"/>
    <dgm:cxn modelId="{89AAC635-B658-48C2-982E-DC345CF1E196}" type="presParOf" srcId="{60957219-CA37-4A34-ACDB-AB2F4C00EB6E}" destId="{4C4D8335-EA6B-41AB-83CC-003819BC90DA}" srcOrd="1" destOrd="0" presId="urn:microsoft.com/office/officeart/2005/8/layout/vList2"/>
    <dgm:cxn modelId="{349B4052-7BF4-4494-A72C-5B455D12F210}" type="presParOf" srcId="{60957219-CA37-4A34-ACDB-AB2F4C00EB6E}" destId="{DC7B4220-6E29-47C0-8166-6EA0DDBB0BB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E18193-8568-41F1-B3E4-1DE97B5FE78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37E227B-8202-471F-9165-ED5F9735338F}">
      <dgm:prSet/>
      <dgm:spPr>
        <a:solidFill>
          <a:schemeClr val="accent2">
            <a:lumMod val="50000"/>
          </a:schemeClr>
        </a:solidFill>
      </dgm:spPr>
      <dgm:t>
        <a:bodyPr/>
        <a:lstStyle/>
        <a:p>
          <a:r>
            <a:rPr lang="el-GR"/>
            <a:t>Λειτουργικά δεδομένα</a:t>
          </a:r>
          <a:endParaRPr lang="en-US"/>
        </a:p>
      </dgm:t>
    </dgm:pt>
    <dgm:pt modelId="{3580879C-0019-4508-AF87-A62E959B6FA0}" type="parTrans" cxnId="{17E6691E-C9F0-4D5B-9CCF-6F89826859DF}">
      <dgm:prSet/>
      <dgm:spPr/>
      <dgm:t>
        <a:bodyPr/>
        <a:lstStyle/>
        <a:p>
          <a:endParaRPr lang="en-US"/>
        </a:p>
      </dgm:t>
    </dgm:pt>
    <dgm:pt modelId="{D48786D8-FC48-4FB9-9C8E-AE907BB1AE1B}" type="sibTrans" cxnId="{17E6691E-C9F0-4D5B-9CCF-6F89826859DF}">
      <dgm:prSet/>
      <dgm:spPr/>
      <dgm:t>
        <a:bodyPr/>
        <a:lstStyle/>
        <a:p>
          <a:endParaRPr lang="en-US"/>
        </a:p>
      </dgm:t>
    </dgm:pt>
    <dgm:pt modelId="{D8E11CDB-CF87-41D9-8C9E-2A0358B69DE2}">
      <dgm:prSet/>
      <dgm:spPr/>
      <dgm:t>
        <a:bodyPr/>
        <a:lstStyle/>
        <a:p>
          <a:r>
            <a:rPr lang="el-GR"/>
            <a:t>Τέλος, πρέπει επίσης να συλλέξετε λειτουργικά δεδομένα που είναι πληροφορίες σχετικά με τις επιχειρηματικές διαδικασίες που εμπλέκονται στις προσπάθειες πωλήσεων και του ψηφιακού μάρκετινγκ, όπως τα logistics, οι ηλεκτρονικές πλατφόρμες και τα εργαλεία ψηφιακού μάρκετινγκ.</a:t>
          </a:r>
          <a:endParaRPr lang="en-US"/>
        </a:p>
      </dgm:t>
    </dgm:pt>
    <dgm:pt modelId="{397C715A-A0FB-404D-A8F4-2B12E95BEE44}" type="parTrans" cxnId="{46D12AC6-856C-4913-B7C2-D47C2C592573}">
      <dgm:prSet/>
      <dgm:spPr/>
      <dgm:t>
        <a:bodyPr/>
        <a:lstStyle/>
        <a:p>
          <a:endParaRPr lang="en-US"/>
        </a:p>
      </dgm:t>
    </dgm:pt>
    <dgm:pt modelId="{B29925D8-52DE-4260-882C-D5C0A26E5535}" type="sibTrans" cxnId="{46D12AC6-856C-4913-B7C2-D47C2C592573}">
      <dgm:prSet/>
      <dgm:spPr/>
      <dgm:t>
        <a:bodyPr/>
        <a:lstStyle/>
        <a:p>
          <a:endParaRPr lang="en-US"/>
        </a:p>
      </dgm:t>
    </dgm:pt>
    <dgm:pt modelId="{CAA405A3-9300-4AC7-BEA1-78BC63BA8BB5}" type="pres">
      <dgm:prSet presAssocID="{02E18193-8568-41F1-B3E4-1DE97B5FE780}" presName="linear" presStyleCnt="0">
        <dgm:presLayoutVars>
          <dgm:animLvl val="lvl"/>
          <dgm:resizeHandles val="exact"/>
        </dgm:presLayoutVars>
      </dgm:prSet>
      <dgm:spPr/>
    </dgm:pt>
    <dgm:pt modelId="{8827085E-B288-4FD9-AF12-7A3D9C2010D6}" type="pres">
      <dgm:prSet presAssocID="{D37E227B-8202-471F-9165-ED5F9735338F}" presName="parentText" presStyleLbl="node1" presStyleIdx="0" presStyleCnt="2">
        <dgm:presLayoutVars>
          <dgm:chMax val="0"/>
          <dgm:bulletEnabled val="1"/>
        </dgm:presLayoutVars>
      </dgm:prSet>
      <dgm:spPr/>
    </dgm:pt>
    <dgm:pt modelId="{695D4C98-6A81-402F-98B0-AA32DCD526AA}" type="pres">
      <dgm:prSet presAssocID="{D48786D8-FC48-4FB9-9C8E-AE907BB1AE1B}" presName="spacer" presStyleCnt="0"/>
      <dgm:spPr/>
    </dgm:pt>
    <dgm:pt modelId="{404355A3-D781-4464-AAD3-25D99FEF2757}" type="pres">
      <dgm:prSet presAssocID="{D8E11CDB-CF87-41D9-8C9E-2A0358B69DE2}" presName="parentText" presStyleLbl="node1" presStyleIdx="1" presStyleCnt="2">
        <dgm:presLayoutVars>
          <dgm:chMax val="0"/>
          <dgm:bulletEnabled val="1"/>
        </dgm:presLayoutVars>
      </dgm:prSet>
      <dgm:spPr/>
    </dgm:pt>
  </dgm:ptLst>
  <dgm:cxnLst>
    <dgm:cxn modelId="{17E6691E-C9F0-4D5B-9CCF-6F89826859DF}" srcId="{02E18193-8568-41F1-B3E4-1DE97B5FE780}" destId="{D37E227B-8202-471F-9165-ED5F9735338F}" srcOrd="0" destOrd="0" parTransId="{3580879C-0019-4508-AF87-A62E959B6FA0}" sibTransId="{D48786D8-FC48-4FB9-9C8E-AE907BB1AE1B}"/>
    <dgm:cxn modelId="{DBFAEE68-D9ED-494F-AFA8-4E1A11704A3A}" type="presOf" srcId="{02E18193-8568-41F1-B3E4-1DE97B5FE780}" destId="{CAA405A3-9300-4AC7-BEA1-78BC63BA8BB5}" srcOrd="0" destOrd="0" presId="urn:microsoft.com/office/officeart/2005/8/layout/vList2"/>
    <dgm:cxn modelId="{7C9B0FC6-ED52-4C91-BD4F-1BB2E7C6A355}" type="presOf" srcId="{D8E11CDB-CF87-41D9-8C9E-2A0358B69DE2}" destId="{404355A3-D781-4464-AAD3-25D99FEF2757}" srcOrd="0" destOrd="0" presId="urn:microsoft.com/office/officeart/2005/8/layout/vList2"/>
    <dgm:cxn modelId="{46D12AC6-856C-4913-B7C2-D47C2C592573}" srcId="{02E18193-8568-41F1-B3E4-1DE97B5FE780}" destId="{D8E11CDB-CF87-41D9-8C9E-2A0358B69DE2}" srcOrd="1" destOrd="0" parTransId="{397C715A-A0FB-404D-A8F4-2B12E95BEE44}" sibTransId="{B29925D8-52DE-4260-882C-D5C0A26E5535}"/>
    <dgm:cxn modelId="{A410D2C7-988C-4655-9330-062F1A9DDDBC}" type="presOf" srcId="{D37E227B-8202-471F-9165-ED5F9735338F}" destId="{8827085E-B288-4FD9-AF12-7A3D9C2010D6}" srcOrd="0" destOrd="0" presId="urn:microsoft.com/office/officeart/2005/8/layout/vList2"/>
    <dgm:cxn modelId="{3B4F19F4-7D32-4142-AE3B-2CE0C8FCACD8}" type="presParOf" srcId="{CAA405A3-9300-4AC7-BEA1-78BC63BA8BB5}" destId="{8827085E-B288-4FD9-AF12-7A3D9C2010D6}" srcOrd="0" destOrd="0" presId="urn:microsoft.com/office/officeart/2005/8/layout/vList2"/>
    <dgm:cxn modelId="{C11546B6-68D5-43E2-9004-D2FB560B36EF}" type="presParOf" srcId="{CAA405A3-9300-4AC7-BEA1-78BC63BA8BB5}" destId="{695D4C98-6A81-402F-98B0-AA32DCD526AA}" srcOrd="1" destOrd="0" presId="urn:microsoft.com/office/officeart/2005/8/layout/vList2"/>
    <dgm:cxn modelId="{0C5EF399-F79F-467B-A4D2-D49061CD9365}" type="presParOf" srcId="{CAA405A3-9300-4AC7-BEA1-78BC63BA8BB5}" destId="{404355A3-D781-4464-AAD3-25D99FEF275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9964D4-3AFE-493A-947E-C509C408BAA5}"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275971E1-B5FB-40E6-9301-E9FF0FD8213A}">
      <dgm:prSet/>
      <dgm:spPr/>
      <dgm:t>
        <a:bodyPr/>
        <a:lstStyle/>
        <a:p>
          <a:r>
            <a:rPr lang="el-GR"/>
            <a:t>Τα ταξινομημένα ενδιάμεσα ζεύγη κλειδιών-τιμών περνούν στη συνέχεια σε μια συνάρτηση "reduce", η οποία αθροίζει τις τιμές που σχετίζονται με κάθε κλειδί και παράγει μια τελική έξοδο. Η συνάρτηση reduce ορίζεται επίσης από τον χρήστη και μπορεί να είναι οποιαδήποτε συνάρτηση που δέχεται ένα κλειδί και ένα σύνολο τιμών και τελικά να παράγει μια έξοδο.</a:t>
          </a:r>
          <a:endParaRPr lang="en-US"/>
        </a:p>
      </dgm:t>
    </dgm:pt>
    <dgm:pt modelId="{B12BB62D-4FC0-4FCC-B65A-D4336FB1A0CA}" type="parTrans" cxnId="{710343C5-7425-448F-9F68-6AF17FC631D7}">
      <dgm:prSet/>
      <dgm:spPr/>
      <dgm:t>
        <a:bodyPr/>
        <a:lstStyle/>
        <a:p>
          <a:endParaRPr lang="en-US"/>
        </a:p>
      </dgm:t>
    </dgm:pt>
    <dgm:pt modelId="{7614A8DB-DB9F-4B97-9E01-C63EF47682CF}" type="sibTrans" cxnId="{710343C5-7425-448F-9F68-6AF17FC631D7}">
      <dgm:prSet/>
      <dgm:spPr/>
      <dgm:t>
        <a:bodyPr/>
        <a:lstStyle/>
        <a:p>
          <a:endParaRPr lang="en-US"/>
        </a:p>
      </dgm:t>
    </dgm:pt>
    <dgm:pt modelId="{1AA28515-E58E-40C7-952F-4C0A497E99D5}">
      <dgm:prSet/>
      <dgm:spPr/>
      <dgm:t>
        <a:bodyPr/>
        <a:lstStyle/>
        <a:p>
          <a:r>
            <a:rPr lang="el-GR"/>
            <a:t>Η τελική έξοδος εγγράφεται στη συνέχεια στο GFS.</a:t>
          </a:r>
          <a:endParaRPr lang="en-US"/>
        </a:p>
      </dgm:t>
    </dgm:pt>
    <dgm:pt modelId="{C5D73304-8E6E-45D8-81D7-619F8FBF8F94}" type="parTrans" cxnId="{D410A1E3-7B65-47CD-86A8-9954630027C2}">
      <dgm:prSet/>
      <dgm:spPr/>
      <dgm:t>
        <a:bodyPr/>
        <a:lstStyle/>
        <a:p>
          <a:endParaRPr lang="en-US"/>
        </a:p>
      </dgm:t>
    </dgm:pt>
    <dgm:pt modelId="{92686084-0D86-456D-9D9F-462D3D3DFBFA}" type="sibTrans" cxnId="{D410A1E3-7B65-47CD-86A8-9954630027C2}">
      <dgm:prSet/>
      <dgm:spPr/>
      <dgm:t>
        <a:bodyPr/>
        <a:lstStyle/>
        <a:p>
          <a:endParaRPr lang="en-US"/>
        </a:p>
      </dgm:t>
    </dgm:pt>
    <dgm:pt modelId="{B060398A-1D67-460A-8F60-4677F6DC6423}" type="pres">
      <dgm:prSet presAssocID="{819964D4-3AFE-493A-947E-C509C408BAA5}" presName="Name0" presStyleCnt="0">
        <dgm:presLayoutVars>
          <dgm:dir/>
          <dgm:animLvl val="lvl"/>
          <dgm:resizeHandles val="exact"/>
        </dgm:presLayoutVars>
      </dgm:prSet>
      <dgm:spPr/>
    </dgm:pt>
    <dgm:pt modelId="{CEC54650-5B71-4116-85DE-FE0A68A7BA6D}" type="pres">
      <dgm:prSet presAssocID="{1AA28515-E58E-40C7-952F-4C0A497E99D5}" presName="boxAndChildren" presStyleCnt="0"/>
      <dgm:spPr/>
    </dgm:pt>
    <dgm:pt modelId="{52F873F4-ABF9-4968-8EB6-328A43CBC139}" type="pres">
      <dgm:prSet presAssocID="{1AA28515-E58E-40C7-952F-4C0A497E99D5}" presName="parentTextBox" presStyleLbl="node1" presStyleIdx="0" presStyleCnt="2"/>
      <dgm:spPr/>
    </dgm:pt>
    <dgm:pt modelId="{5785F839-779E-44DB-B968-853E26E06E66}" type="pres">
      <dgm:prSet presAssocID="{7614A8DB-DB9F-4B97-9E01-C63EF47682CF}" presName="sp" presStyleCnt="0"/>
      <dgm:spPr/>
    </dgm:pt>
    <dgm:pt modelId="{C2C861D9-D848-4ED2-8270-7AA5B003BF96}" type="pres">
      <dgm:prSet presAssocID="{275971E1-B5FB-40E6-9301-E9FF0FD8213A}" presName="arrowAndChildren" presStyleCnt="0"/>
      <dgm:spPr/>
    </dgm:pt>
    <dgm:pt modelId="{B7216D80-BE17-4075-A382-78E564292EEA}" type="pres">
      <dgm:prSet presAssocID="{275971E1-B5FB-40E6-9301-E9FF0FD8213A}" presName="parentTextArrow" presStyleLbl="node1" presStyleIdx="1" presStyleCnt="2"/>
      <dgm:spPr/>
    </dgm:pt>
  </dgm:ptLst>
  <dgm:cxnLst>
    <dgm:cxn modelId="{B622027F-0B56-4DE4-9557-695D16D90FD5}" type="presOf" srcId="{819964D4-3AFE-493A-947E-C509C408BAA5}" destId="{B060398A-1D67-460A-8F60-4677F6DC6423}" srcOrd="0" destOrd="0" presId="urn:microsoft.com/office/officeart/2005/8/layout/process4"/>
    <dgm:cxn modelId="{13007694-AAF2-46B1-BDAE-F84410B92949}" type="presOf" srcId="{1AA28515-E58E-40C7-952F-4C0A497E99D5}" destId="{52F873F4-ABF9-4968-8EB6-328A43CBC139}" srcOrd="0" destOrd="0" presId="urn:microsoft.com/office/officeart/2005/8/layout/process4"/>
    <dgm:cxn modelId="{CD19F7BA-EFDD-451B-AD1E-1930649C7581}" type="presOf" srcId="{275971E1-B5FB-40E6-9301-E9FF0FD8213A}" destId="{B7216D80-BE17-4075-A382-78E564292EEA}" srcOrd="0" destOrd="0" presId="urn:microsoft.com/office/officeart/2005/8/layout/process4"/>
    <dgm:cxn modelId="{710343C5-7425-448F-9F68-6AF17FC631D7}" srcId="{819964D4-3AFE-493A-947E-C509C408BAA5}" destId="{275971E1-B5FB-40E6-9301-E9FF0FD8213A}" srcOrd="0" destOrd="0" parTransId="{B12BB62D-4FC0-4FCC-B65A-D4336FB1A0CA}" sibTransId="{7614A8DB-DB9F-4B97-9E01-C63EF47682CF}"/>
    <dgm:cxn modelId="{D410A1E3-7B65-47CD-86A8-9954630027C2}" srcId="{819964D4-3AFE-493A-947E-C509C408BAA5}" destId="{1AA28515-E58E-40C7-952F-4C0A497E99D5}" srcOrd="1" destOrd="0" parTransId="{C5D73304-8E6E-45D8-81D7-619F8FBF8F94}" sibTransId="{92686084-0D86-456D-9D9F-462D3D3DFBFA}"/>
    <dgm:cxn modelId="{EBA7C188-C895-414E-AAC7-5EA436EAE616}" type="presParOf" srcId="{B060398A-1D67-460A-8F60-4677F6DC6423}" destId="{CEC54650-5B71-4116-85DE-FE0A68A7BA6D}" srcOrd="0" destOrd="0" presId="urn:microsoft.com/office/officeart/2005/8/layout/process4"/>
    <dgm:cxn modelId="{9614D3B3-A4C5-475A-A56D-209502D518BD}" type="presParOf" srcId="{CEC54650-5B71-4116-85DE-FE0A68A7BA6D}" destId="{52F873F4-ABF9-4968-8EB6-328A43CBC139}" srcOrd="0" destOrd="0" presId="urn:microsoft.com/office/officeart/2005/8/layout/process4"/>
    <dgm:cxn modelId="{62A06EFC-5976-474B-B2D0-206A64AC1CF7}" type="presParOf" srcId="{B060398A-1D67-460A-8F60-4677F6DC6423}" destId="{5785F839-779E-44DB-B968-853E26E06E66}" srcOrd="1" destOrd="0" presId="urn:microsoft.com/office/officeart/2005/8/layout/process4"/>
    <dgm:cxn modelId="{D0D31E7F-5D79-4568-B37F-FA703AB500DC}" type="presParOf" srcId="{B060398A-1D67-460A-8F60-4677F6DC6423}" destId="{C2C861D9-D848-4ED2-8270-7AA5B003BF96}" srcOrd="2" destOrd="0" presId="urn:microsoft.com/office/officeart/2005/8/layout/process4"/>
    <dgm:cxn modelId="{C72F3741-0C66-4091-A636-C89D66B522B8}" type="presParOf" srcId="{C2C861D9-D848-4ED2-8270-7AA5B003BF96}" destId="{B7216D80-BE17-4075-A382-78E564292EE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35968-5615-4209-8EF1-C4024AD9BE1B}">
      <dsp:nvSpPr>
        <dsp:cNvPr id="0" name=""/>
        <dsp:cNvSpPr/>
      </dsp:nvSpPr>
      <dsp:spPr>
        <a:xfrm>
          <a:off x="0" y="306774"/>
          <a:ext cx="10515600" cy="121328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Τα ημιδομημένα δεδομένα χωρίζουν το χάσμα μεταξύ δομημένων και μη δομημένων δεδομένων, το οποίο, χρησιμοποιώντας τα κατάλληλα σύνολα δεδομένων, μπορεί να τα καταστήσει τεράστιο πλεονέκτημα. Μπορούν να παρέχουν πληροφορίες για την εκπαίδευση της τεχνητής νοημοσύνης και τη μηχανική μάθηση, συσχετίζοντας μοτίβα με μεταδεδομένα.</a:t>
          </a:r>
          <a:endParaRPr lang="en-US" sz="1700" kern="1200"/>
        </a:p>
      </dsp:txBody>
      <dsp:txXfrm>
        <a:off x="59228" y="366002"/>
        <a:ext cx="10397144" cy="1094833"/>
      </dsp:txXfrm>
    </dsp:sp>
    <dsp:sp modelId="{61804042-8D86-4289-A85A-FDA6C6122BDD}">
      <dsp:nvSpPr>
        <dsp:cNvPr id="0" name=""/>
        <dsp:cNvSpPr/>
      </dsp:nvSpPr>
      <dsp:spPr>
        <a:xfrm>
          <a:off x="0" y="1569024"/>
          <a:ext cx="10515600" cy="121328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Τα ημιδομημένα δεδομένα δεν έχουν καθορισμένο σχήμα. Αυτό μπορεί να είναι τόσο πλεονέκτημα όσο και πρόκληση. Μπορεί να είναι πιο δύσκολο να εργαστεί κανείς με αυτά, επειδή πρέπει να καταβληθεί προσπάθεια για να πει στην εφαρμογή τι σημαίνει κάθε σημείο δεδομένων. Αλλά αυτό σημαίνει επίσης ότι δεν υπάρχουν τα όρια στο ETL δομημένων δεδομένων όσον αφορά τον ορισμό.</a:t>
          </a:r>
          <a:endParaRPr lang="en-US" sz="1700" kern="1200"/>
        </a:p>
      </dsp:txBody>
      <dsp:txXfrm>
        <a:off x="59228" y="1628252"/>
        <a:ext cx="10397144" cy="1094833"/>
      </dsp:txXfrm>
    </dsp:sp>
    <dsp:sp modelId="{22E8EF2B-7F1A-4CD5-BA38-CD68EF6E9C35}">
      <dsp:nvSpPr>
        <dsp:cNvPr id="0" name=""/>
        <dsp:cNvSpPr/>
      </dsp:nvSpPr>
      <dsp:spPr>
        <a:xfrm>
          <a:off x="0" y="2831274"/>
          <a:ext cx="10515600" cy="121328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Τα ερωτήματα σε ημιδομημένα σύνολα δεδομένων μπορούν να οργανωθούν με τη δημιουργία σχημάτων μέσω των μεταδεδομένων, αλλά δεν δεσμεύονται από αυτά. Οι πληροφορίες που εξάγονται από το πραγματικό περιεχόμενο, όπως θα γινόταν για όλα τα μη δομημένα δεδομένα, μπορούν να πλαισιωθούν περαιτέρω με τα μεταδεδομένα για βαθύτερες πληροφορίες που μπορούν να παρέχουν δημογραφικές πληροφορίες.</a:t>
          </a:r>
          <a:endParaRPr lang="en-US" sz="1700" kern="1200"/>
        </a:p>
      </dsp:txBody>
      <dsp:txXfrm>
        <a:off x="59228" y="2890502"/>
        <a:ext cx="10397144" cy="1094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02F38-47D8-4482-BDBA-CBE12B2C2454}">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486339-D79B-4F74-9BBD-03F5A3E5C183}">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Οι γλώσσες σήμανσης όπως η XML επιτρέπουν στα δεδομένα κειμένου να ορίζονται από το ίδιο τους το περιεχόμενο, αντί να συμμορφώνονται με ένα σχήμα. Το σχεσιακό μοντέλο χτίζεται από τα δεδομένα, αντί να γεμίζει τα δεδομένα σε μια προκαθορισμένη μορφή. Δίνει σημασιολογία στο περιεχόμενο, αντί να χρησιμοποιεί την προκαθορισμένη σημασία του.</a:t>
          </a:r>
          <a:endParaRPr lang="en-US" sz="1900" kern="1200"/>
        </a:p>
      </dsp:txBody>
      <dsp:txXfrm>
        <a:off x="608661" y="692298"/>
        <a:ext cx="4508047" cy="2799040"/>
      </dsp:txXfrm>
    </dsp:sp>
    <dsp:sp modelId="{1FDF0CA0-5888-493C-B0AF-93B929895706}">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3E48A7-68BC-4EC3-A89A-5C023B5F3A00}">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Η XML επιτρέπει συγκεκριμένα την οργάνωση των δεδομένων σε μια δενδρική δομή, προερχόμενη από χαρακτηριστικά και διακοσμήσεις από μεμονωμένους κόμβους, δυνητικά μεταδεδομένα και σημασιολογικές ετικέτες. Αυτό επιτρέπει την πολυεπίπεδη ανάλυση και τη βαθύτερη νοημοσύνη που συλλέγεται από ημιδομημένη νοημοσύνη.</a:t>
          </a:r>
          <a:endParaRPr lang="en-US" sz="1900" kern="1200"/>
        </a:p>
      </dsp:txBody>
      <dsp:txXfrm>
        <a:off x="6331365" y="692298"/>
        <a:ext cx="4508047" cy="27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2F5E7-8914-43E9-9076-4BD1C91BFA72}">
      <dsp:nvSpPr>
        <dsp:cNvPr id="0" name=""/>
        <dsp:cNvSpPr/>
      </dsp:nvSpPr>
      <dsp:spPr>
        <a:xfrm>
          <a:off x="9242" y="118437"/>
          <a:ext cx="2762398" cy="411446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Sales Increase</a:t>
          </a:r>
        </a:p>
      </dsp:txBody>
      <dsp:txXfrm>
        <a:off x="90150" y="199345"/>
        <a:ext cx="2600582" cy="3952647"/>
      </dsp:txXfrm>
    </dsp:sp>
    <dsp:sp modelId="{4FCA2CED-2A98-4602-8D6E-13E273F2ADE9}">
      <dsp:nvSpPr>
        <dsp:cNvPr id="0" name=""/>
        <dsp:cNvSpPr/>
      </dsp:nvSpPr>
      <dsp:spPr>
        <a:xfrm>
          <a:off x="3047880" y="1833131"/>
          <a:ext cx="585628" cy="685074"/>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47880" y="1970146"/>
        <a:ext cx="409940" cy="411044"/>
      </dsp:txXfrm>
    </dsp:sp>
    <dsp:sp modelId="{C5CECCB4-E9CF-4C7A-AE79-D0161C8B0A90}">
      <dsp:nvSpPr>
        <dsp:cNvPr id="0" name=""/>
        <dsp:cNvSpPr/>
      </dsp:nvSpPr>
      <dsp:spPr>
        <a:xfrm>
          <a:off x="3876600" y="118437"/>
          <a:ext cx="2762398" cy="411446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Με τη βοήθεια της ανάλυσης δεδομένων, τα μεγάλα δεδομένα σας δίνουν όλες τις πληροφορίες για τους πελάτες σας. Έτσι, μπορείτε να μάθετε ποιες είναι οι επιλογές των πελατών σας, πόσο συχνά αγοράζουν προϊόντα σας και ποιοι είναι οι τρόποι πληρωμής τους.</a:t>
          </a:r>
          <a:endParaRPr lang="en-US" sz="1700" kern="1200"/>
        </a:p>
      </dsp:txBody>
      <dsp:txXfrm>
        <a:off x="3957508" y="199345"/>
        <a:ext cx="2600582" cy="3952647"/>
      </dsp:txXfrm>
    </dsp:sp>
    <dsp:sp modelId="{E10C3F43-DFB8-406E-B091-0A643A7F7493}">
      <dsp:nvSpPr>
        <dsp:cNvPr id="0" name=""/>
        <dsp:cNvSpPr/>
      </dsp:nvSpPr>
      <dsp:spPr>
        <a:xfrm>
          <a:off x="6915239" y="1833131"/>
          <a:ext cx="585628" cy="685074"/>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15239" y="1970146"/>
        <a:ext cx="409940" cy="411044"/>
      </dsp:txXfrm>
    </dsp:sp>
    <dsp:sp modelId="{5E36F409-0116-4CC6-A02F-5477875EF391}">
      <dsp:nvSpPr>
        <dsp:cNvPr id="0" name=""/>
        <dsp:cNvSpPr/>
      </dsp:nvSpPr>
      <dsp:spPr>
        <a:xfrm>
          <a:off x="7743958" y="118437"/>
          <a:ext cx="2762398" cy="411446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Συγκεντρώνοντας όλες αυτές τις πληροφορίες, μπορείτε να ορίσετε τις προσφορές σας και να αυξήσετε τις πωλήσεις σας. Οι πωλήσεις εξαρτώνται από τα ενδιαφέροντα των πελατών, και το ενδιαφέρον πρέπει να οικοδομηθεί μέσα από το ψηφιακό μάρκετινγκ κάνοντας στρατηγικές που μπορούν να είναι επωφελείς τόσο για την εταιρεία όσο και για τους πελάτες.</a:t>
          </a:r>
          <a:endParaRPr lang="en-US" sz="1700" kern="1200"/>
        </a:p>
      </dsp:txBody>
      <dsp:txXfrm>
        <a:off x="7824866" y="199345"/>
        <a:ext cx="2600582" cy="3952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6B001-E939-4362-8C03-8A0020053BC2}">
      <dsp:nvSpPr>
        <dsp:cNvPr id="0" name=""/>
        <dsp:cNvSpPr/>
      </dsp:nvSpPr>
      <dsp:spPr>
        <a:xfrm>
          <a:off x="0" y="78669"/>
          <a:ext cx="10515600" cy="99450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dirty="0"/>
            <a:t>Υπάρχουν τρεις συγκεκριμένοι τύποι πληροφοριών στους οποίους πρέπει να δώσετε προτεραιότητα ως επαγγελματίας στο ψηφιακό μάρκετινγκ:</a:t>
          </a:r>
          <a:endParaRPr lang="en-US" sz="2500" kern="1200" dirty="0"/>
        </a:p>
      </dsp:txBody>
      <dsp:txXfrm>
        <a:off x="48547" y="127216"/>
        <a:ext cx="10418506" cy="897406"/>
      </dsp:txXfrm>
    </dsp:sp>
    <dsp:sp modelId="{DFC59B5A-2FF8-43D8-8DD8-097880535087}">
      <dsp:nvSpPr>
        <dsp:cNvPr id="0" name=""/>
        <dsp:cNvSpPr/>
      </dsp:nvSpPr>
      <dsp:spPr>
        <a:xfrm>
          <a:off x="0" y="1145169"/>
          <a:ext cx="10515600" cy="9945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Δεδομένα πελατών </a:t>
          </a:r>
          <a:r>
            <a:rPr lang="el-GR" sz="2500" b="1" kern="1200"/>
            <a:t>(</a:t>
          </a:r>
          <a:r>
            <a:rPr lang="en-US" sz="2500" b="1" i="0" kern="1200"/>
            <a:t>Customer Data</a:t>
          </a:r>
          <a:r>
            <a:rPr lang="el-GR" sz="2500" b="1" i="0" kern="1200"/>
            <a:t>)</a:t>
          </a:r>
          <a:endParaRPr lang="en-US" sz="2500" kern="1200"/>
        </a:p>
      </dsp:txBody>
      <dsp:txXfrm>
        <a:off x="48547" y="1193716"/>
        <a:ext cx="10418506" cy="897406"/>
      </dsp:txXfrm>
    </dsp:sp>
    <dsp:sp modelId="{9B0827C8-87DD-410A-80EF-7E482B690E5C}">
      <dsp:nvSpPr>
        <dsp:cNvPr id="0" name=""/>
        <dsp:cNvSpPr/>
      </dsp:nvSpPr>
      <dsp:spPr>
        <a:xfrm>
          <a:off x="0" y="2211669"/>
          <a:ext cx="10515600" cy="99450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i="0" kern="1200"/>
            <a:t>Οικονομικά δεδομένα </a:t>
          </a:r>
          <a:r>
            <a:rPr lang="el-GR" sz="2500" b="1" i="0" kern="1200"/>
            <a:t>(</a:t>
          </a:r>
          <a:r>
            <a:rPr lang="en-US" sz="2500" b="1" i="0" kern="1200"/>
            <a:t>Financial Data)</a:t>
          </a:r>
          <a:endParaRPr lang="en-US" sz="2500" kern="1200"/>
        </a:p>
      </dsp:txBody>
      <dsp:txXfrm>
        <a:off x="48547" y="2260216"/>
        <a:ext cx="10418506" cy="897406"/>
      </dsp:txXfrm>
    </dsp:sp>
    <dsp:sp modelId="{678D5890-A81D-428E-A593-6D5CADBF60FB}">
      <dsp:nvSpPr>
        <dsp:cNvPr id="0" name=""/>
        <dsp:cNvSpPr/>
      </dsp:nvSpPr>
      <dsp:spPr>
        <a:xfrm>
          <a:off x="0" y="3278169"/>
          <a:ext cx="10515600" cy="99450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i="0" kern="1200"/>
            <a:t>Λειτουργικά δεδομένα</a:t>
          </a:r>
          <a:r>
            <a:rPr lang="en-US" sz="2500" i="0" kern="1200"/>
            <a:t> </a:t>
          </a:r>
          <a:r>
            <a:rPr lang="en-US" sz="2500" b="1" i="0" kern="1200"/>
            <a:t>(Operational Data)</a:t>
          </a:r>
          <a:endParaRPr lang="en-US" sz="2500" kern="1200"/>
        </a:p>
      </dsp:txBody>
      <dsp:txXfrm>
        <a:off x="48547" y="3326716"/>
        <a:ext cx="10418506" cy="897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69BD3-1725-438D-BB6F-E38C91272299}">
      <dsp:nvSpPr>
        <dsp:cNvPr id="0" name=""/>
        <dsp:cNvSpPr/>
      </dsp:nvSpPr>
      <dsp:spPr>
        <a:xfrm>
          <a:off x="0" y="319570"/>
          <a:ext cx="10515600" cy="18258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Δεδομένα πελατών</a:t>
          </a:r>
          <a:endParaRPr lang="en-US" sz="2100" kern="1200"/>
        </a:p>
      </dsp:txBody>
      <dsp:txXfrm>
        <a:off x="89131" y="408701"/>
        <a:ext cx="10337338" cy="1647596"/>
      </dsp:txXfrm>
    </dsp:sp>
    <dsp:sp modelId="{B6BB13F2-48A9-4C26-921E-1C0D15AE6DDE}">
      <dsp:nvSpPr>
        <dsp:cNvPr id="0" name=""/>
        <dsp:cNvSpPr/>
      </dsp:nvSpPr>
      <dsp:spPr>
        <a:xfrm>
          <a:off x="0" y="2205909"/>
          <a:ext cx="10515600" cy="182585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Αυτό είναι το είδος των Δεδομένων βοηθά τους εμπόρους να γνωρίσουν καλύτερα τους πελάτες τους. Μιλάμε για ονόματα, διευθύνσεις ηλεκτρονικού ταχυδρομείου, ηλικία, τοποθεσία, διαδικτυακή δραστηριότητα και ιστορικό αγορών. Είναι επίσης καλή ιδέα να φτάσετε μέχρι τη συλλογή πληροφοριών που θα καθορίσουν την προσωπικότητά τους, όπως η δραστηριότητά τους στα μέσα κοινωνικής δικτύωσης, οι απαντήσεις σε έρευνες και άλλα.</a:t>
          </a:r>
          <a:endParaRPr lang="en-US" sz="2100" kern="1200"/>
        </a:p>
      </dsp:txBody>
      <dsp:txXfrm>
        <a:off x="89131" y="2295040"/>
        <a:ext cx="10337338" cy="16475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67605-4E75-4802-81ED-18AD5ED390BE}">
      <dsp:nvSpPr>
        <dsp:cNvPr id="0" name=""/>
        <dsp:cNvSpPr/>
      </dsp:nvSpPr>
      <dsp:spPr>
        <a:xfrm>
          <a:off x="0" y="54414"/>
          <a:ext cx="10515600" cy="2086694"/>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Οικονομικά δεδομένα</a:t>
          </a:r>
          <a:endParaRPr lang="en-US" sz="2400" kern="1200"/>
        </a:p>
      </dsp:txBody>
      <dsp:txXfrm>
        <a:off x="101864" y="156278"/>
        <a:ext cx="10311872" cy="1882966"/>
      </dsp:txXfrm>
    </dsp:sp>
    <dsp:sp modelId="{DC7B4220-6E29-47C0-8166-6EA0DDBB0BB4}">
      <dsp:nvSpPr>
        <dsp:cNvPr id="0" name=""/>
        <dsp:cNvSpPr/>
      </dsp:nvSpPr>
      <dsp:spPr>
        <a:xfrm>
          <a:off x="0" y="2210229"/>
          <a:ext cx="10515600" cy="208669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Αυτό είναι το είδος των δεδομένων βοηθά τους εμπόρους να αναλύσουν τους αριθμούς που σχετίζονται με το </a:t>
          </a:r>
          <a:r>
            <a:rPr lang="en-US" sz="2400" kern="1200"/>
            <a:t>brand </a:t>
          </a:r>
          <a:r>
            <a:rPr lang="el-GR" sz="2400" kern="1200"/>
            <a:t>τους. Μιλάμε για τους αριθμούς πωλήσεων και μάρκετινγκ (τόσο τους δικούς σας όσο και των ανταγωνιστών σας), το κόστος της ψηφιακής καμπάνιας, τα έσοδα που πραγματοποιήθηκαν και σχετίζονται με κάθε καμπάνια που ξεκίνησε, και πολλά άλλα.</a:t>
          </a:r>
          <a:endParaRPr lang="en-US" sz="2400" kern="1200"/>
        </a:p>
      </dsp:txBody>
      <dsp:txXfrm>
        <a:off x="101864" y="2312093"/>
        <a:ext cx="10311872" cy="18829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7085E-B288-4FD9-AF12-7A3D9C2010D6}">
      <dsp:nvSpPr>
        <dsp:cNvPr id="0" name=""/>
        <dsp:cNvSpPr/>
      </dsp:nvSpPr>
      <dsp:spPr>
        <a:xfrm>
          <a:off x="0" y="378270"/>
          <a:ext cx="10515600" cy="1761398"/>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Λειτουργικά δεδομένα</a:t>
          </a:r>
          <a:endParaRPr lang="en-US" sz="2500" kern="1200"/>
        </a:p>
      </dsp:txBody>
      <dsp:txXfrm>
        <a:off x="85984" y="464254"/>
        <a:ext cx="10343632" cy="1589430"/>
      </dsp:txXfrm>
    </dsp:sp>
    <dsp:sp modelId="{404355A3-D781-4464-AAD3-25D99FEF2757}">
      <dsp:nvSpPr>
        <dsp:cNvPr id="0" name=""/>
        <dsp:cNvSpPr/>
      </dsp:nvSpPr>
      <dsp:spPr>
        <a:xfrm>
          <a:off x="0" y="2211669"/>
          <a:ext cx="10515600" cy="176139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Τέλος, πρέπει επίσης να συλλέξετε λειτουργικά δεδομένα που είναι πληροφορίες σχετικά με τις επιχειρηματικές διαδικασίες που εμπλέκονται στις προσπάθειες πωλήσεων και του ψηφιακού μάρκετινγκ, όπως τα logistics, οι ηλεκτρονικές πλατφόρμες και τα εργαλεία ψηφιακού μάρκετινγκ.</a:t>
          </a:r>
          <a:endParaRPr lang="en-US" sz="2500" kern="1200"/>
        </a:p>
      </dsp:txBody>
      <dsp:txXfrm>
        <a:off x="85984" y="2297653"/>
        <a:ext cx="10343632" cy="15894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873F4-ABF9-4968-8EB6-328A43CBC139}">
      <dsp:nvSpPr>
        <dsp:cNvPr id="0" name=""/>
        <dsp:cNvSpPr/>
      </dsp:nvSpPr>
      <dsp:spPr>
        <a:xfrm>
          <a:off x="0" y="3341354"/>
          <a:ext cx="6900512" cy="21922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kern="1200"/>
            <a:t>Η τελική έξοδος εγγράφεται στη συνέχεια στο GFS.</a:t>
          </a:r>
          <a:endParaRPr lang="en-US" sz="2000" kern="1200"/>
        </a:p>
      </dsp:txBody>
      <dsp:txXfrm>
        <a:off x="0" y="3341354"/>
        <a:ext cx="6900512" cy="2192290"/>
      </dsp:txXfrm>
    </dsp:sp>
    <dsp:sp modelId="{B7216D80-BE17-4075-A382-78E564292EEA}">
      <dsp:nvSpPr>
        <dsp:cNvPr id="0" name=""/>
        <dsp:cNvSpPr/>
      </dsp:nvSpPr>
      <dsp:spPr>
        <a:xfrm rot="10800000">
          <a:off x="0" y="2496"/>
          <a:ext cx="6900512" cy="3371742"/>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kern="1200"/>
            <a:t>Τα ταξινομημένα ενδιάμεσα ζεύγη κλειδιών-τιμών περνούν στη συνέχεια σε μια συνάρτηση "reduce", η οποία αθροίζει τις τιμές που σχετίζονται με κάθε κλειδί και παράγει μια τελική έξοδο. Η συνάρτηση reduce ορίζεται επίσης από τον χρήστη και μπορεί να είναι οποιαδήποτε συνάρτηση που δέχεται ένα κλειδί και ένα σύνολο τιμών και τελικά να παράγει μια έξοδο.</a:t>
          </a:r>
          <a:endParaRPr lang="en-US" sz="2000" kern="1200"/>
        </a:p>
      </dsp:txBody>
      <dsp:txXfrm rot="10800000">
        <a:off x="0" y="2496"/>
        <a:ext cx="6900512" cy="21908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C9302D-8C32-BE6C-63D4-0140F1D3D55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7B58DFB-4BE8-044A-6048-D77D16B411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8911C84-2683-94A1-FFEC-A4B3A8485C3B}"/>
              </a:ext>
            </a:extLst>
          </p:cNvPr>
          <p:cNvSpPr>
            <a:spLocks noGrp="1"/>
          </p:cNvSpPr>
          <p:nvPr>
            <p:ph type="dt" sz="half" idx="10"/>
          </p:nvPr>
        </p:nvSpPr>
        <p:spPr/>
        <p:txBody>
          <a:bodyPr/>
          <a:lstStyle/>
          <a:p>
            <a:fld id="{E058FB49-C6C3-47B0-B66C-BB6E16311087}" type="datetimeFigureOut">
              <a:rPr lang="el-GR" smtClean="0"/>
              <a:t>2/6/2023</a:t>
            </a:fld>
            <a:endParaRPr lang="el-GR"/>
          </a:p>
        </p:txBody>
      </p:sp>
      <p:sp>
        <p:nvSpPr>
          <p:cNvPr id="5" name="Θέση υποσέλιδου 4">
            <a:extLst>
              <a:ext uri="{FF2B5EF4-FFF2-40B4-BE49-F238E27FC236}">
                <a16:creationId xmlns:a16="http://schemas.microsoft.com/office/drawing/2014/main" id="{16BF543C-3020-C25A-DFA6-C6F897C9362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A2ACB4D-D744-2A5B-0C81-050BC5EB4D49}"/>
              </a:ext>
            </a:extLst>
          </p:cNvPr>
          <p:cNvSpPr>
            <a:spLocks noGrp="1"/>
          </p:cNvSpPr>
          <p:nvPr>
            <p:ph type="sldNum" sz="quarter" idx="12"/>
          </p:nvPr>
        </p:nvSpPr>
        <p:spPr/>
        <p:txBody>
          <a:bodyPr/>
          <a:lstStyle/>
          <a:p>
            <a:fld id="{07E63ADC-49FE-4087-A1DF-A0666D9B1D2A}" type="slidenum">
              <a:rPr lang="el-GR" smtClean="0"/>
              <a:t>‹#›</a:t>
            </a:fld>
            <a:endParaRPr lang="el-GR"/>
          </a:p>
        </p:txBody>
      </p:sp>
    </p:spTree>
    <p:extLst>
      <p:ext uri="{BB962C8B-B14F-4D97-AF65-F5344CB8AC3E}">
        <p14:creationId xmlns:p14="http://schemas.microsoft.com/office/powerpoint/2010/main" val="202034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35467B-E428-957E-CC0D-2670ACF4420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CD83D49-D4C3-F785-676D-CC099370ED3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4B8975D-DC38-50BF-7CDA-2E335163F556}"/>
              </a:ext>
            </a:extLst>
          </p:cNvPr>
          <p:cNvSpPr>
            <a:spLocks noGrp="1"/>
          </p:cNvSpPr>
          <p:nvPr>
            <p:ph type="dt" sz="half" idx="10"/>
          </p:nvPr>
        </p:nvSpPr>
        <p:spPr/>
        <p:txBody>
          <a:bodyPr/>
          <a:lstStyle/>
          <a:p>
            <a:fld id="{E058FB49-C6C3-47B0-B66C-BB6E16311087}" type="datetimeFigureOut">
              <a:rPr lang="el-GR" smtClean="0"/>
              <a:t>2/6/2023</a:t>
            </a:fld>
            <a:endParaRPr lang="el-GR"/>
          </a:p>
        </p:txBody>
      </p:sp>
      <p:sp>
        <p:nvSpPr>
          <p:cNvPr id="5" name="Θέση υποσέλιδου 4">
            <a:extLst>
              <a:ext uri="{FF2B5EF4-FFF2-40B4-BE49-F238E27FC236}">
                <a16:creationId xmlns:a16="http://schemas.microsoft.com/office/drawing/2014/main" id="{C5F1D9DB-DA70-1016-59A0-C6BB8246DE9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0A2912D-E993-B70B-926B-ECCC922872A1}"/>
              </a:ext>
            </a:extLst>
          </p:cNvPr>
          <p:cNvSpPr>
            <a:spLocks noGrp="1"/>
          </p:cNvSpPr>
          <p:nvPr>
            <p:ph type="sldNum" sz="quarter" idx="12"/>
          </p:nvPr>
        </p:nvSpPr>
        <p:spPr/>
        <p:txBody>
          <a:bodyPr/>
          <a:lstStyle/>
          <a:p>
            <a:fld id="{07E63ADC-49FE-4087-A1DF-A0666D9B1D2A}" type="slidenum">
              <a:rPr lang="el-GR" smtClean="0"/>
              <a:t>‹#›</a:t>
            </a:fld>
            <a:endParaRPr lang="el-GR"/>
          </a:p>
        </p:txBody>
      </p:sp>
    </p:spTree>
    <p:extLst>
      <p:ext uri="{BB962C8B-B14F-4D97-AF65-F5344CB8AC3E}">
        <p14:creationId xmlns:p14="http://schemas.microsoft.com/office/powerpoint/2010/main" val="342721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69FAB43-5F82-E875-2488-804178A4168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FA8CC63-38F1-DB40-3A0B-B99F51706CE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C9048C7-E96E-5069-3453-C1B8A36AA8FD}"/>
              </a:ext>
            </a:extLst>
          </p:cNvPr>
          <p:cNvSpPr>
            <a:spLocks noGrp="1"/>
          </p:cNvSpPr>
          <p:nvPr>
            <p:ph type="dt" sz="half" idx="10"/>
          </p:nvPr>
        </p:nvSpPr>
        <p:spPr/>
        <p:txBody>
          <a:bodyPr/>
          <a:lstStyle/>
          <a:p>
            <a:fld id="{E058FB49-C6C3-47B0-B66C-BB6E16311087}" type="datetimeFigureOut">
              <a:rPr lang="el-GR" smtClean="0"/>
              <a:t>2/6/2023</a:t>
            </a:fld>
            <a:endParaRPr lang="el-GR"/>
          </a:p>
        </p:txBody>
      </p:sp>
      <p:sp>
        <p:nvSpPr>
          <p:cNvPr id="5" name="Θέση υποσέλιδου 4">
            <a:extLst>
              <a:ext uri="{FF2B5EF4-FFF2-40B4-BE49-F238E27FC236}">
                <a16:creationId xmlns:a16="http://schemas.microsoft.com/office/drawing/2014/main" id="{411257DC-F899-F7DE-982B-EBE8328172E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8216530-C567-C4BE-FAD0-0129D52B1F57}"/>
              </a:ext>
            </a:extLst>
          </p:cNvPr>
          <p:cNvSpPr>
            <a:spLocks noGrp="1"/>
          </p:cNvSpPr>
          <p:nvPr>
            <p:ph type="sldNum" sz="quarter" idx="12"/>
          </p:nvPr>
        </p:nvSpPr>
        <p:spPr/>
        <p:txBody>
          <a:bodyPr/>
          <a:lstStyle/>
          <a:p>
            <a:fld id="{07E63ADC-49FE-4087-A1DF-A0666D9B1D2A}" type="slidenum">
              <a:rPr lang="el-GR" smtClean="0"/>
              <a:t>‹#›</a:t>
            </a:fld>
            <a:endParaRPr lang="el-GR"/>
          </a:p>
        </p:txBody>
      </p:sp>
    </p:spTree>
    <p:extLst>
      <p:ext uri="{BB962C8B-B14F-4D97-AF65-F5344CB8AC3E}">
        <p14:creationId xmlns:p14="http://schemas.microsoft.com/office/powerpoint/2010/main" val="298460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775F98-4313-EB14-3309-495A0B268AD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9A52BCE-7344-66E2-41BE-6822AF133E0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CCB6040-32A3-C3B9-E28A-6E1C784E4597}"/>
              </a:ext>
            </a:extLst>
          </p:cNvPr>
          <p:cNvSpPr>
            <a:spLocks noGrp="1"/>
          </p:cNvSpPr>
          <p:nvPr>
            <p:ph type="dt" sz="half" idx="10"/>
          </p:nvPr>
        </p:nvSpPr>
        <p:spPr/>
        <p:txBody>
          <a:bodyPr/>
          <a:lstStyle/>
          <a:p>
            <a:fld id="{E058FB49-C6C3-47B0-B66C-BB6E16311087}" type="datetimeFigureOut">
              <a:rPr lang="el-GR" smtClean="0"/>
              <a:t>2/6/2023</a:t>
            </a:fld>
            <a:endParaRPr lang="el-GR"/>
          </a:p>
        </p:txBody>
      </p:sp>
      <p:sp>
        <p:nvSpPr>
          <p:cNvPr id="5" name="Θέση υποσέλιδου 4">
            <a:extLst>
              <a:ext uri="{FF2B5EF4-FFF2-40B4-BE49-F238E27FC236}">
                <a16:creationId xmlns:a16="http://schemas.microsoft.com/office/drawing/2014/main" id="{2002E2B2-13EA-E94D-024B-73981626F9B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7A7ABDA-36C8-143C-24F2-8063B8999CED}"/>
              </a:ext>
            </a:extLst>
          </p:cNvPr>
          <p:cNvSpPr>
            <a:spLocks noGrp="1"/>
          </p:cNvSpPr>
          <p:nvPr>
            <p:ph type="sldNum" sz="quarter" idx="12"/>
          </p:nvPr>
        </p:nvSpPr>
        <p:spPr/>
        <p:txBody>
          <a:bodyPr/>
          <a:lstStyle/>
          <a:p>
            <a:fld id="{07E63ADC-49FE-4087-A1DF-A0666D9B1D2A}" type="slidenum">
              <a:rPr lang="el-GR" smtClean="0"/>
              <a:t>‹#›</a:t>
            </a:fld>
            <a:endParaRPr lang="el-GR"/>
          </a:p>
        </p:txBody>
      </p:sp>
    </p:spTree>
    <p:extLst>
      <p:ext uri="{BB962C8B-B14F-4D97-AF65-F5344CB8AC3E}">
        <p14:creationId xmlns:p14="http://schemas.microsoft.com/office/powerpoint/2010/main" val="289448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7BE981-0629-F949-090F-0B7C2E9066D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310FDF0-8722-40A9-AE9D-9DF911D3C4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3984BC2-3D38-F1C6-5AC6-A3906C92FABC}"/>
              </a:ext>
            </a:extLst>
          </p:cNvPr>
          <p:cNvSpPr>
            <a:spLocks noGrp="1"/>
          </p:cNvSpPr>
          <p:nvPr>
            <p:ph type="dt" sz="half" idx="10"/>
          </p:nvPr>
        </p:nvSpPr>
        <p:spPr/>
        <p:txBody>
          <a:bodyPr/>
          <a:lstStyle/>
          <a:p>
            <a:fld id="{E058FB49-C6C3-47B0-B66C-BB6E16311087}" type="datetimeFigureOut">
              <a:rPr lang="el-GR" smtClean="0"/>
              <a:t>2/6/2023</a:t>
            </a:fld>
            <a:endParaRPr lang="el-GR"/>
          </a:p>
        </p:txBody>
      </p:sp>
      <p:sp>
        <p:nvSpPr>
          <p:cNvPr id="5" name="Θέση υποσέλιδου 4">
            <a:extLst>
              <a:ext uri="{FF2B5EF4-FFF2-40B4-BE49-F238E27FC236}">
                <a16:creationId xmlns:a16="http://schemas.microsoft.com/office/drawing/2014/main" id="{5BC32220-5460-91BF-01DC-E2BF4E4E71D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34B79AC-FA8F-ECE8-CDE8-84C73E3D5144}"/>
              </a:ext>
            </a:extLst>
          </p:cNvPr>
          <p:cNvSpPr>
            <a:spLocks noGrp="1"/>
          </p:cNvSpPr>
          <p:nvPr>
            <p:ph type="sldNum" sz="quarter" idx="12"/>
          </p:nvPr>
        </p:nvSpPr>
        <p:spPr/>
        <p:txBody>
          <a:bodyPr/>
          <a:lstStyle/>
          <a:p>
            <a:fld id="{07E63ADC-49FE-4087-A1DF-A0666D9B1D2A}" type="slidenum">
              <a:rPr lang="el-GR" smtClean="0"/>
              <a:t>‹#›</a:t>
            </a:fld>
            <a:endParaRPr lang="el-GR"/>
          </a:p>
        </p:txBody>
      </p:sp>
    </p:spTree>
    <p:extLst>
      <p:ext uri="{BB962C8B-B14F-4D97-AF65-F5344CB8AC3E}">
        <p14:creationId xmlns:p14="http://schemas.microsoft.com/office/powerpoint/2010/main" val="141778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57CD5B-3DAD-A8EA-1ABA-9605BEA37CB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9C37407-F7FE-D392-FB92-D4CD98EF3A0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C0058A8-5F3E-80E8-66D9-D3DC3D0F5C7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B0A557C-234F-5EE1-ACF9-4B04192F5728}"/>
              </a:ext>
            </a:extLst>
          </p:cNvPr>
          <p:cNvSpPr>
            <a:spLocks noGrp="1"/>
          </p:cNvSpPr>
          <p:nvPr>
            <p:ph type="dt" sz="half" idx="10"/>
          </p:nvPr>
        </p:nvSpPr>
        <p:spPr/>
        <p:txBody>
          <a:bodyPr/>
          <a:lstStyle/>
          <a:p>
            <a:fld id="{E058FB49-C6C3-47B0-B66C-BB6E16311087}" type="datetimeFigureOut">
              <a:rPr lang="el-GR" smtClean="0"/>
              <a:t>2/6/2023</a:t>
            </a:fld>
            <a:endParaRPr lang="el-GR"/>
          </a:p>
        </p:txBody>
      </p:sp>
      <p:sp>
        <p:nvSpPr>
          <p:cNvPr id="6" name="Θέση υποσέλιδου 5">
            <a:extLst>
              <a:ext uri="{FF2B5EF4-FFF2-40B4-BE49-F238E27FC236}">
                <a16:creationId xmlns:a16="http://schemas.microsoft.com/office/drawing/2014/main" id="{41B2CC58-8652-A7B9-C666-13C8F072870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332208F-1B66-C7C3-A0BD-E467346038D7}"/>
              </a:ext>
            </a:extLst>
          </p:cNvPr>
          <p:cNvSpPr>
            <a:spLocks noGrp="1"/>
          </p:cNvSpPr>
          <p:nvPr>
            <p:ph type="sldNum" sz="quarter" idx="12"/>
          </p:nvPr>
        </p:nvSpPr>
        <p:spPr/>
        <p:txBody>
          <a:bodyPr/>
          <a:lstStyle/>
          <a:p>
            <a:fld id="{07E63ADC-49FE-4087-A1DF-A0666D9B1D2A}" type="slidenum">
              <a:rPr lang="el-GR" smtClean="0"/>
              <a:t>‹#›</a:t>
            </a:fld>
            <a:endParaRPr lang="el-GR"/>
          </a:p>
        </p:txBody>
      </p:sp>
    </p:spTree>
    <p:extLst>
      <p:ext uri="{BB962C8B-B14F-4D97-AF65-F5344CB8AC3E}">
        <p14:creationId xmlns:p14="http://schemas.microsoft.com/office/powerpoint/2010/main" val="1908348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934826-BF50-3130-9E57-7F94DB9486E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F4F64FD-00E9-61AA-9E39-7101C58FC5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05D9FC7-146F-091C-C80D-72C4327D2F4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1F64D8E-3DFC-7256-5B20-B875C4031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29A99AD-A643-FBDF-AEAA-38CED652603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389AF99-06E1-3C5E-060E-D88FD92C05B9}"/>
              </a:ext>
            </a:extLst>
          </p:cNvPr>
          <p:cNvSpPr>
            <a:spLocks noGrp="1"/>
          </p:cNvSpPr>
          <p:nvPr>
            <p:ph type="dt" sz="half" idx="10"/>
          </p:nvPr>
        </p:nvSpPr>
        <p:spPr/>
        <p:txBody>
          <a:bodyPr/>
          <a:lstStyle/>
          <a:p>
            <a:fld id="{E058FB49-C6C3-47B0-B66C-BB6E16311087}" type="datetimeFigureOut">
              <a:rPr lang="el-GR" smtClean="0"/>
              <a:t>2/6/2023</a:t>
            </a:fld>
            <a:endParaRPr lang="el-GR"/>
          </a:p>
        </p:txBody>
      </p:sp>
      <p:sp>
        <p:nvSpPr>
          <p:cNvPr id="8" name="Θέση υποσέλιδου 7">
            <a:extLst>
              <a:ext uri="{FF2B5EF4-FFF2-40B4-BE49-F238E27FC236}">
                <a16:creationId xmlns:a16="http://schemas.microsoft.com/office/drawing/2014/main" id="{91115BBF-3880-02FB-75FA-32471D35686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391D6C3-C480-B007-B1D1-A1CED9819611}"/>
              </a:ext>
            </a:extLst>
          </p:cNvPr>
          <p:cNvSpPr>
            <a:spLocks noGrp="1"/>
          </p:cNvSpPr>
          <p:nvPr>
            <p:ph type="sldNum" sz="quarter" idx="12"/>
          </p:nvPr>
        </p:nvSpPr>
        <p:spPr/>
        <p:txBody>
          <a:bodyPr/>
          <a:lstStyle/>
          <a:p>
            <a:fld id="{07E63ADC-49FE-4087-A1DF-A0666D9B1D2A}" type="slidenum">
              <a:rPr lang="el-GR" smtClean="0"/>
              <a:t>‹#›</a:t>
            </a:fld>
            <a:endParaRPr lang="el-GR"/>
          </a:p>
        </p:txBody>
      </p:sp>
    </p:spTree>
    <p:extLst>
      <p:ext uri="{BB962C8B-B14F-4D97-AF65-F5344CB8AC3E}">
        <p14:creationId xmlns:p14="http://schemas.microsoft.com/office/powerpoint/2010/main" val="45860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4BFA18-DD09-D1B0-CD7B-9537A5D5624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4FE3609-D2A7-49CD-1BFF-04674BF1F693}"/>
              </a:ext>
            </a:extLst>
          </p:cNvPr>
          <p:cNvSpPr>
            <a:spLocks noGrp="1"/>
          </p:cNvSpPr>
          <p:nvPr>
            <p:ph type="dt" sz="half" idx="10"/>
          </p:nvPr>
        </p:nvSpPr>
        <p:spPr/>
        <p:txBody>
          <a:bodyPr/>
          <a:lstStyle/>
          <a:p>
            <a:fld id="{E058FB49-C6C3-47B0-B66C-BB6E16311087}" type="datetimeFigureOut">
              <a:rPr lang="el-GR" smtClean="0"/>
              <a:t>2/6/2023</a:t>
            </a:fld>
            <a:endParaRPr lang="el-GR"/>
          </a:p>
        </p:txBody>
      </p:sp>
      <p:sp>
        <p:nvSpPr>
          <p:cNvPr id="4" name="Θέση υποσέλιδου 3">
            <a:extLst>
              <a:ext uri="{FF2B5EF4-FFF2-40B4-BE49-F238E27FC236}">
                <a16:creationId xmlns:a16="http://schemas.microsoft.com/office/drawing/2014/main" id="{C98DB4EE-A097-08AC-0323-F23539D1876C}"/>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2974B46-0116-388E-417C-3BFAD56ABFE9}"/>
              </a:ext>
            </a:extLst>
          </p:cNvPr>
          <p:cNvSpPr>
            <a:spLocks noGrp="1"/>
          </p:cNvSpPr>
          <p:nvPr>
            <p:ph type="sldNum" sz="quarter" idx="12"/>
          </p:nvPr>
        </p:nvSpPr>
        <p:spPr/>
        <p:txBody>
          <a:bodyPr/>
          <a:lstStyle/>
          <a:p>
            <a:fld id="{07E63ADC-49FE-4087-A1DF-A0666D9B1D2A}" type="slidenum">
              <a:rPr lang="el-GR" smtClean="0"/>
              <a:t>‹#›</a:t>
            </a:fld>
            <a:endParaRPr lang="el-GR"/>
          </a:p>
        </p:txBody>
      </p:sp>
    </p:spTree>
    <p:extLst>
      <p:ext uri="{BB962C8B-B14F-4D97-AF65-F5344CB8AC3E}">
        <p14:creationId xmlns:p14="http://schemas.microsoft.com/office/powerpoint/2010/main" val="27523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DFBC5E5-6C72-6A0B-4A00-F9C8D2D2A336}"/>
              </a:ext>
            </a:extLst>
          </p:cNvPr>
          <p:cNvSpPr>
            <a:spLocks noGrp="1"/>
          </p:cNvSpPr>
          <p:nvPr>
            <p:ph type="dt" sz="half" idx="10"/>
          </p:nvPr>
        </p:nvSpPr>
        <p:spPr/>
        <p:txBody>
          <a:bodyPr/>
          <a:lstStyle/>
          <a:p>
            <a:fld id="{E058FB49-C6C3-47B0-B66C-BB6E16311087}" type="datetimeFigureOut">
              <a:rPr lang="el-GR" smtClean="0"/>
              <a:t>2/6/2023</a:t>
            </a:fld>
            <a:endParaRPr lang="el-GR"/>
          </a:p>
        </p:txBody>
      </p:sp>
      <p:sp>
        <p:nvSpPr>
          <p:cNvPr id="3" name="Θέση υποσέλιδου 2">
            <a:extLst>
              <a:ext uri="{FF2B5EF4-FFF2-40B4-BE49-F238E27FC236}">
                <a16:creationId xmlns:a16="http://schemas.microsoft.com/office/drawing/2014/main" id="{BB2E068B-A47E-E544-232F-D6E5007D778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FC892E8-F883-F7F2-AC53-0E514636C0B3}"/>
              </a:ext>
            </a:extLst>
          </p:cNvPr>
          <p:cNvSpPr>
            <a:spLocks noGrp="1"/>
          </p:cNvSpPr>
          <p:nvPr>
            <p:ph type="sldNum" sz="quarter" idx="12"/>
          </p:nvPr>
        </p:nvSpPr>
        <p:spPr/>
        <p:txBody>
          <a:bodyPr/>
          <a:lstStyle/>
          <a:p>
            <a:fld id="{07E63ADC-49FE-4087-A1DF-A0666D9B1D2A}" type="slidenum">
              <a:rPr lang="el-GR" smtClean="0"/>
              <a:t>‹#›</a:t>
            </a:fld>
            <a:endParaRPr lang="el-GR"/>
          </a:p>
        </p:txBody>
      </p:sp>
    </p:spTree>
    <p:extLst>
      <p:ext uri="{BB962C8B-B14F-4D97-AF65-F5344CB8AC3E}">
        <p14:creationId xmlns:p14="http://schemas.microsoft.com/office/powerpoint/2010/main" val="3374595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5E073F-0B93-F902-BD29-738DE6D8C04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4884D24-CED3-744E-2A01-FF4EF9AF2A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AEA765E-F001-8916-5355-B97FBE223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81A639F-023B-84E6-9AA0-33966ABC4A56}"/>
              </a:ext>
            </a:extLst>
          </p:cNvPr>
          <p:cNvSpPr>
            <a:spLocks noGrp="1"/>
          </p:cNvSpPr>
          <p:nvPr>
            <p:ph type="dt" sz="half" idx="10"/>
          </p:nvPr>
        </p:nvSpPr>
        <p:spPr/>
        <p:txBody>
          <a:bodyPr/>
          <a:lstStyle/>
          <a:p>
            <a:fld id="{E058FB49-C6C3-47B0-B66C-BB6E16311087}" type="datetimeFigureOut">
              <a:rPr lang="el-GR" smtClean="0"/>
              <a:t>2/6/2023</a:t>
            </a:fld>
            <a:endParaRPr lang="el-GR"/>
          </a:p>
        </p:txBody>
      </p:sp>
      <p:sp>
        <p:nvSpPr>
          <p:cNvPr id="6" name="Θέση υποσέλιδου 5">
            <a:extLst>
              <a:ext uri="{FF2B5EF4-FFF2-40B4-BE49-F238E27FC236}">
                <a16:creationId xmlns:a16="http://schemas.microsoft.com/office/drawing/2014/main" id="{DFA22AB0-F4B1-658C-671D-C32B703E020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6085BAD-1BA5-E717-01FE-74919726C421}"/>
              </a:ext>
            </a:extLst>
          </p:cNvPr>
          <p:cNvSpPr>
            <a:spLocks noGrp="1"/>
          </p:cNvSpPr>
          <p:nvPr>
            <p:ph type="sldNum" sz="quarter" idx="12"/>
          </p:nvPr>
        </p:nvSpPr>
        <p:spPr/>
        <p:txBody>
          <a:bodyPr/>
          <a:lstStyle/>
          <a:p>
            <a:fld id="{07E63ADC-49FE-4087-A1DF-A0666D9B1D2A}" type="slidenum">
              <a:rPr lang="el-GR" smtClean="0"/>
              <a:t>‹#›</a:t>
            </a:fld>
            <a:endParaRPr lang="el-GR"/>
          </a:p>
        </p:txBody>
      </p:sp>
    </p:spTree>
    <p:extLst>
      <p:ext uri="{BB962C8B-B14F-4D97-AF65-F5344CB8AC3E}">
        <p14:creationId xmlns:p14="http://schemas.microsoft.com/office/powerpoint/2010/main" val="255147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AEF1B1-FE2C-34BF-E57D-CBA4BE24F07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7D1B83F-28CE-C139-C0B6-68CFBBE7F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96830B9-CA65-E337-18E8-68F0DCF579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163965-2F28-7563-736B-27606368949A}"/>
              </a:ext>
            </a:extLst>
          </p:cNvPr>
          <p:cNvSpPr>
            <a:spLocks noGrp="1"/>
          </p:cNvSpPr>
          <p:nvPr>
            <p:ph type="dt" sz="half" idx="10"/>
          </p:nvPr>
        </p:nvSpPr>
        <p:spPr/>
        <p:txBody>
          <a:bodyPr/>
          <a:lstStyle/>
          <a:p>
            <a:fld id="{E058FB49-C6C3-47B0-B66C-BB6E16311087}" type="datetimeFigureOut">
              <a:rPr lang="el-GR" smtClean="0"/>
              <a:t>2/6/2023</a:t>
            </a:fld>
            <a:endParaRPr lang="el-GR"/>
          </a:p>
        </p:txBody>
      </p:sp>
      <p:sp>
        <p:nvSpPr>
          <p:cNvPr id="6" name="Θέση υποσέλιδου 5">
            <a:extLst>
              <a:ext uri="{FF2B5EF4-FFF2-40B4-BE49-F238E27FC236}">
                <a16:creationId xmlns:a16="http://schemas.microsoft.com/office/drawing/2014/main" id="{B7307856-EFF6-2FE5-3AB7-10B5B26BE9E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D417331-5D7B-BC8F-E448-4CCCA8A64735}"/>
              </a:ext>
            </a:extLst>
          </p:cNvPr>
          <p:cNvSpPr>
            <a:spLocks noGrp="1"/>
          </p:cNvSpPr>
          <p:nvPr>
            <p:ph type="sldNum" sz="quarter" idx="12"/>
          </p:nvPr>
        </p:nvSpPr>
        <p:spPr/>
        <p:txBody>
          <a:bodyPr/>
          <a:lstStyle/>
          <a:p>
            <a:fld id="{07E63ADC-49FE-4087-A1DF-A0666D9B1D2A}" type="slidenum">
              <a:rPr lang="el-GR" smtClean="0"/>
              <a:t>‹#›</a:t>
            </a:fld>
            <a:endParaRPr lang="el-GR"/>
          </a:p>
        </p:txBody>
      </p:sp>
    </p:spTree>
    <p:extLst>
      <p:ext uri="{BB962C8B-B14F-4D97-AF65-F5344CB8AC3E}">
        <p14:creationId xmlns:p14="http://schemas.microsoft.com/office/powerpoint/2010/main" val="272645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05C80EF-E23B-7D13-E06A-5FCC9479BF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24BAC8E-C364-CDDA-D2F3-B162594A41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AEA2803-05C7-903B-5A35-FCAFC07C0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8FB49-C6C3-47B0-B66C-BB6E16311087}" type="datetimeFigureOut">
              <a:rPr lang="el-GR" smtClean="0"/>
              <a:t>2/6/2023</a:t>
            </a:fld>
            <a:endParaRPr lang="el-GR"/>
          </a:p>
        </p:txBody>
      </p:sp>
      <p:sp>
        <p:nvSpPr>
          <p:cNvPr id="5" name="Θέση υποσέλιδου 4">
            <a:extLst>
              <a:ext uri="{FF2B5EF4-FFF2-40B4-BE49-F238E27FC236}">
                <a16:creationId xmlns:a16="http://schemas.microsoft.com/office/drawing/2014/main" id="{3A822285-5C5A-7E94-4EDC-FF562C2612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3D1804A-A50F-F542-50ED-55F9FAD951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63ADC-49FE-4087-A1DF-A0666D9B1D2A}" type="slidenum">
              <a:rPr lang="el-GR" smtClean="0"/>
              <a:t>‹#›</a:t>
            </a:fld>
            <a:endParaRPr lang="el-GR"/>
          </a:p>
        </p:txBody>
      </p:sp>
    </p:spTree>
    <p:extLst>
      <p:ext uri="{BB962C8B-B14F-4D97-AF65-F5344CB8AC3E}">
        <p14:creationId xmlns:p14="http://schemas.microsoft.com/office/powerpoint/2010/main" val="3925172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DA13F0-F221-D2D4-FBE4-AF18AD093E58}"/>
              </a:ext>
            </a:extLst>
          </p:cNvPr>
          <p:cNvSpPr>
            <a:spLocks noGrp="1"/>
          </p:cNvSpPr>
          <p:nvPr>
            <p:ph type="title"/>
          </p:nvPr>
        </p:nvSpPr>
        <p:spPr>
          <a:xfrm>
            <a:off x="481013" y="3752849"/>
            <a:ext cx="3290887" cy="2452687"/>
          </a:xfrm>
        </p:spPr>
        <p:txBody>
          <a:bodyPr anchor="ctr">
            <a:normAutofit/>
          </a:bodyPr>
          <a:lstStyle/>
          <a:p>
            <a:r>
              <a:rPr lang="el-GR" sz="3600"/>
              <a:t>Τύποι Μεγάλων Δεδομένων</a:t>
            </a:r>
            <a:r>
              <a:rPr lang="en-US" sz="3600"/>
              <a:t> (1)</a:t>
            </a:r>
            <a:r>
              <a:rPr lang="el-GR" sz="3600"/>
              <a:t> </a:t>
            </a:r>
          </a:p>
        </p:txBody>
      </p:sp>
      <p:pic>
        <p:nvPicPr>
          <p:cNvPr id="4" name="Εικόνα 3">
            <a:extLst>
              <a:ext uri="{FF2B5EF4-FFF2-40B4-BE49-F238E27FC236}">
                <a16:creationId xmlns:a16="http://schemas.microsoft.com/office/drawing/2014/main" id="{F1BE2F58-BCAD-E617-FADE-01EEE565DB72}"/>
              </a:ext>
            </a:extLst>
          </p:cNvPr>
          <p:cNvPicPr>
            <a:picLocks noChangeAspect="1"/>
          </p:cNvPicPr>
          <p:nvPr/>
        </p:nvPicPr>
        <p:blipFill rotWithShape="1">
          <a:blip r:embed="rId2"/>
          <a:srcRect t="22945" b="2294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Θέση περιεχομένου 2">
            <a:extLst>
              <a:ext uri="{FF2B5EF4-FFF2-40B4-BE49-F238E27FC236}">
                <a16:creationId xmlns:a16="http://schemas.microsoft.com/office/drawing/2014/main" id="{15C9B175-CBF3-5BCA-2752-175DDAED2744}"/>
              </a:ext>
            </a:extLst>
          </p:cNvPr>
          <p:cNvSpPr>
            <a:spLocks noGrp="1"/>
          </p:cNvSpPr>
          <p:nvPr>
            <p:ph idx="1"/>
          </p:nvPr>
        </p:nvSpPr>
        <p:spPr>
          <a:xfrm>
            <a:off x="4223982" y="3752850"/>
            <a:ext cx="7485413" cy="2452687"/>
          </a:xfrm>
        </p:spPr>
        <p:txBody>
          <a:bodyPr anchor="ctr">
            <a:normAutofit/>
          </a:bodyPr>
          <a:lstStyle/>
          <a:p>
            <a:pPr marL="0" indent="0">
              <a:buNone/>
            </a:pPr>
            <a:r>
              <a:rPr lang="el-GR" sz="1800" dirty="0"/>
              <a:t>Καθώς η εποχή του Διαδικτύου συνεχίζει να αναπτύσσεται, παράγουμε έναν ασύλληπτο όγκο δεδομένων κάθε δευτερόλεπτο. Τόσο πολύ που ο αριθμός των δεδομένων που κυκλοφορούν στο διαδίκτυο εκτιμάται ότι θα φτάσει τα 163 zettabytes μέχρι το 2025. Πρόκειται για πολλά tweets, selfies, αγορές, μηνύματα ηλεκτρονικού ταχυδρομείου, αναρτήσεις σε ιστολόγια και κάθε άλλη ψηφιακή πληροφορία που μπορούμε να σκεφτούμε.  </a:t>
            </a: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4290600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ED2F2AA-873E-EC34-0AEB-44CA2B18C075}"/>
              </a:ext>
            </a:extLst>
          </p:cNvPr>
          <p:cNvSpPr>
            <a:spLocks noGrp="1"/>
          </p:cNvSpPr>
          <p:nvPr>
            <p:ph type="title"/>
          </p:nvPr>
        </p:nvSpPr>
        <p:spPr>
          <a:xfrm>
            <a:off x="1171074" y="1396686"/>
            <a:ext cx="3240506" cy="4064628"/>
          </a:xfrm>
        </p:spPr>
        <p:txBody>
          <a:bodyPr>
            <a:normAutofit/>
          </a:bodyPr>
          <a:lstStyle/>
          <a:p>
            <a:r>
              <a:rPr lang="en-US">
                <a:solidFill>
                  <a:srgbClr val="FFFFFF"/>
                </a:solidFill>
              </a:rPr>
              <a:t>Semi-structured data</a:t>
            </a:r>
            <a:r>
              <a:rPr lang="el-GR">
                <a:solidFill>
                  <a:srgbClr val="FFFFFF"/>
                </a:solidFill>
              </a:rPr>
              <a:t> (1)</a:t>
            </a:r>
            <a:br>
              <a:rPr lang="en-US">
                <a:solidFill>
                  <a:srgbClr val="FFFFFF"/>
                </a:solidFill>
              </a:rPr>
            </a:br>
            <a:endParaRPr lang="el-GR">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01F2CB13-C088-B014-5908-73F4E12DC8F1}"/>
              </a:ext>
            </a:extLst>
          </p:cNvPr>
          <p:cNvSpPr>
            <a:spLocks noGrp="1"/>
          </p:cNvSpPr>
          <p:nvPr>
            <p:ph idx="1"/>
          </p:nvPr>
        </p:nvSpPr>
        <p:spPr>
          <a:xfrm>
            <a:off x="5370153" y="1526033"/>
            <a:ext cx="5536397" cy="3935281"/>
          </a:xfrm>
        </p:spPr>
        <p:txBody>
          <a:bodyPr>
            <a:normAutofit/>
          </a:bodyPr>
          <a:lstStyle/>
          <a:p>
            <a:r>
              <a:rPr lang="el-GR" sz="2200"/>
              <a:t>Τα ημιδομημένα δεδομένα είναι ένα υβρίδιο δομημένων και μη δομημένων δεδομένων. Αυτό σημαίνει ότι κληρονομούν ορισμένα χαρακτηριστικά των δομημένων δεδομένων, αλλά παρ' όλα αυτά περιέχουν πληροφορίες που δεν έχουν συγκεκριμένη δομή και δεν συμμορφώνονται με σχεσιακές βάσεις δεδομένων ή με επίσημες δομές μοντέλων δεδομένων. Για παράδειγμα, η JSON και η XML είναι τυπικά παραδείγματα ημιδομημένων δεδομένων.</a:t>
            </a:r>
          </a:p>
        </p:txBody>
      </p:sp>
    </p:spTree>
    <p:extLst>
      <p:ext uri="{BB962C8B-B14F-4D97-AF65-F5344CB8AC3E}">
        <p14:creationId xmlns:p14="http://schemas.microsoft.com/office/powerpoint/2010/main" val="161792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746739-0D75-15B8-F034-4F0C6AAC7889}"/>
              </a:ext>
            </a:extLst>
          </p:cNvPr>
          <p:cNvPicPr>
            <a:picLocks noChangeAspect="1"/>
          </p:cNvPicPr>
          <p:nvPr/>
        </p:nvPicPr>
        <p:blipFill rotWithShape="1">
          <a:blip r:embed="rId2">
            <a:duotone>
              <a:schemeClr val="bg2">
                <a:shade val="45000"/>
                <a:satMod val="135000"/>
              </a:schemeClr>
              <a:prstClr val="white"/>
            </a:duotone>
          </a:blip>
          <a:srcRect t="25325" b="9457"/>
          <a:stretch/>
        </p:blipFill>
        <p:spPr>
          <a:xfrm>
            <a:off x="20" y="10"/>
            <a:ext cx="12191980" cy="6857990"/>
          </a:xfrm>
          <a:prstGeom prst="rect">
            <a:avLst/>
          </a:prstGeom>
        </p:spPr>
      </p:pic>
      <p:sp>
        <p:nvSpPr>
          <p:cNvPr id="37"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215CB1E-361B-636A-C022-313BB5E34473}"/>
              </a:ext>
            </a:extLst>
          </p:cNvPr>
          <p:cNvSpPr>
            <a:spLocks noGrp="1"/>
          </p:cNvSpPr>
          <p:nvPr>
            <p:ph type="title"/>
          </p:nvPr>
        </p:nvSpPr>
        <p:spPr>
          <a:xfrm>
            <a:off x="838200" y="365125"/>
            <a:ext cx="10515600" cy="1325563"/>
          </a:xfrm>
        </p:spPr>
        <p:txBody>
          <a:bodyPr>
            <a:normAutofit/>
          </a:bodyPr>
          <a:lstStyle/>
          <a:p>
            <a:r>
              <a:rPr lang="en-US"/>
              <a:t>Semi-structured data</a:t>
            </a:r>
            <a:r>
              <a:rPr lang="el-GR"/>
              <a:t> (2)</a:t>
            </a:r>
            <a:br>
              <a:rPr lang="en-US"/>
            </a:br>
            <a:endParaRPr lang="el-GR"/>
          </a:p>
        </p:txBody>
      </p:sp>
      <p:graphicFrame>
        <p:nvGraphicFramePr>
          <p:cNvPr id="5" name="Θέση περιεχομένου 2">
            <a:extLst>
              <a:ext uri="{FF2B5EF4-FFF2-40B4-BE49-F238E27FC236}">
                <a16:creationId xmlns:a16="http://schemas.microsoft.com/office/drawing/2014/main" id="{C7013747-CAC2-94CD-B7F2-E6BAFA8723DE}"/>
              </a:ext>
            </a:extLst>
          </p:cNvPr>
          <p:cNvGraphicFramePr>
            <a:graphicFrameLocks noGrp="1"/>
          </p:cNvGraphicFramePr>
          <p:nvPr>
            <p:ph idx="1"/>
            <p:extLst>
              <p:ext uri="{D42A27DB-BD31-4B8C-83A1-F6EECF244321}">
                <p14:modId xmlns:p14="http://schemas.microsoft.com/office/powerpoint/2010/main" val="14439265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618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D6FF909F-9C24-9655-3042-BCBA70257202}"/>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Semi-structured data</a:t>
            </a:r>
            <a:r>
              <a:rPr lang="el-GR" sz="4000">
                <a:solidFill>
                  <a:srgbClr val="FFFFFF"/>
                </a:solidFill>
              </a:rPr>
              <a:t> (3)</a:t>
            </a:r>
            <a:br>
              <a:rPr lang="en-US" sz="4000">
                <a:solidFill>
                  <a:srgbClr val="FFFFFF"/>
                </a:solidFill>
              </a:rPr>
            </a:br>
            <a:endParaRPr lang="el-GR" sz="4000">
              <a:solidFill>
                <a:srgbClr val="FFFFFF"/>
              </a:solidFill>
            </a:endParaRPr>
          </a:p>
        </p:txBody>
      </p:sp>
      <p:graphicFrame>
        <p:nvGraphicFramePr>
          <p:cNvPr id="5" name="Θέση περιεχομένου 2">
            <a:extLst>
              <a:ext uri="{FF2B5EF4-FFF2-40B4-BE49-F238E27FC236}">
                <a16:creationId xmlns:a16="http://schemas.microsoft.com/office/drawing/2014/main" id="{2CA9B7BE-1310-7667-8EFB-81EB7513CC17}"/>
              </a:ext>
            </a:extLst>
          </p:cNvPr>
          <p:cNvGraphicFramePr>
            <a:graphicFrameLocks noGrp="1"/>
          </p:cNvGraphicFramePr>
          <p:nvPr>
            <p:ph idx="1"/>
            <p:extLst>
              <p:ext uri="{D42A27DB-BD31-4B8C-83A1-F6EECF244321}">
                <p14:modId xmlns:p14="http://schemas.microsoft.com/office/powerpoint/2010/main" val="8335420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834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F6F3660-B33F-B61C-2D13-A0D0EC7B92CF}"/>
              </a:ext>
            </a:extLst>
          </p:cNvPr>
          <p:cNvSpPr>
            <a:spLocks noGrp="1"/>
          </p:cNvSpPr>
          <p:nvPr>
            <p:ph type="title"/>
          </p:nvPr>
        </p:nvSpPr>
        <p:spPr>
          <a:xfrm>
            <a:off x="1171074" y="1396686"/>
            <a:ext cx="3240506" cy="4064628"/>
          </a:xfrm>
        </p:spPr>
        <p:txBody>
          <a:bodyPr>
            <a:normAutofit/>
          </a:bodyPr>
          <a:lstStyle/>
          <a:p>
            <a:r>
              <a:rPr lang="en-US">
                <a:solidFill>
                  <a:srgbClr val="FFFFFF"/>
                </a:solidFill>
              </a:rPr>
              <a:t>Subtypes of Data</a:t>
            </a:r>
            <a:br>
              <a:rPr lang="en-US">
                <a:solidFill>
                  <a:srgbClr val="FFFFFF"/>
                </a:solidFill>
              </a:rPr>
            </a:br>
            <a:endParaRPr lang="el-GR">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0AAF07D4-8567-E02C-7A36-AA94E7E1BC45}"/>
              </a:ext>
            </a:extLst>
          </p:cNvPr>
          <p:cNvSpPr>
            <a:spLocks noGrp="1"/>
          </p:cNvSpPr>
          <p:nvPr>
            <p:ph idx="1"/>
          </p:nvPr>
        </p:nvSpPr>
        <p:spPr>
          <a:xfrm>
            <a:off x="5370153" y="1526033"/>
            <a:ext cx="5536397" cy="3935281"/>
          </a:xfrm>
        </p:spPr>
        <p:txBody>
          <a:bodyPr>
            <a:normAutofit/>
          </a:bodyPr>
          <a:lstStyle/>
          <a:p>
            <a:r>
              <a:rPr lang="el-GR" sz="1800"/>
              <a:t>Αν και δεν θεωρούνται επίσημα μεγάλα δεδομένα, υπάρχουν υποκατηγορίες δεδομένων που έχουν κάποιο επίπεδο συνάφειας με τον τομέα της ανάλυσης. Συχνά, αυτά αναφέρονται στην προέλευση των δεδομένων, όπως γεωχωρικά (εντοπισμός θέσης), μηχανικά (επιχειρησιακή καταγραφή), μέσα κοινωνικής δικτύωσης. Αυτοί οι υποτύποι μπορούν επίσης να αναφέρονται σε επίπεδα πρόσβασης: ανοικτά (δηλαδή ανοικτού κώδικα), σκοτεινά/χαμένα (απομονωμένα μέσα σε συστήματα που τα καθιστούν απρόσιτα σε ξένους, όπως συστήματα CCTV) ή συνδεδεμένα (δεδομένα διαδικτύου που μεταδίδονται μέσω API και άλλων μεθόδων σύνδεσης).</a:t>
            </a:r>
          </a:p>
        </p:txBody>
      </p:sp>
    </p:spTree>
    <p:extLst>
      <p:ext uri="{BB962C8B-B14F-4D97-AF65-F5344CB8AC3E}">
        <p14:creationId xmlns:p14="http://schemas.microsoft.com/office/powerpoint/2010/main" val="386856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Freeform: Shape 206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97E4F42F-3F9D-8339-4949-EE069E0B582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kumimoji="0" lang="en-US" sz="3100" b="0" i="0" u="none" strike="noStrike" kern="1200" cap="none" spc="0" normalizeH="0" baseline="0" noProof="0">
                <a:ln>
                  <a:noFill/>
                </a:ln>
                <a:solidFill>
                  <a:srgbClr val="FFFFFF"/>
                </a:solidFill>
                <a:effectLst/>
                <a:uLnTx/>
                <a:uFillTx/>
                <a:latin typeface="+mj-lt"/>
                <a:ea typeface="+mj-ea"/>
                <a:cs typeface="+mj-cs"/>
              </a:rPr>
              <a:t>ΧΑΡΑΚΤΗΡΙΣΤΙΚΑ ΤΩΝ ΜΕΓΑΛΩΝ ΔΕΔΟΜΕΝΩΝ (1)</a:t>
            </a:r>
            <a:endParaRPr lang="en-US" sz="3100" kern="1200">
              <a:solidFill>
                <a:srgbClr val="FFFFFF"/>
              </a:solidFill>
              <a:latin typeface="+mj-lt"/>
              <a:ea typeface="+mj-ea"/>
              <a:cs typeface="+mj-cs"/>
            </a:endParaRPr>
          </a:p>
        </p:txBody>
      </p:sp>
      <p:pic>
        <p:nvPicPr>
          <p:cNvPr id="2050" name="Picture 2" descr="5 Vs of Big Data - TechVidvan">
            <a:extLst>
              <a:ext uri="{FF2B5EF4-FFF2-40B4-BE49-F238E27FC236}">
                <a16:creationId xmlns:a16="http://schemas.microsoft.com/office/drawing/2014/main" id="{138463E4-B51A-885B-AE10-508FC01EBC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1541273"/>
            <a:ext cx="7225748" cy="377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156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2CC1C21-75AD-BA9A-0914-45D877F37A16}"/>
              </a:ext>
            </a:extLst>
          </p:cNvPr>
          <p:cNvSpPr>
            <a:spLocks noGrp="1"/>
          </p:cNvSpPr>
          <p:nvPr>
            <p:ph type="title"/>
          </p:nvPr>
        </p:nvSpPr>
        <p:spPr>
          <a:xfrm>
            <a:off x="686834" y="1153572"/>
            <a:ext cx="3200400" cy="4461163"/>
          </a:xfrm>
        </p:spPr>
        <p:txBody>
          <a:bodyPr>
            <a:normAutofit/>
          </a:bodyPr>
          <a:lstStyle/>
          <a:p>
            <a:r>
              <a:rPr lang="el-GR" sz="3400">
                <a:solidFill>
                  <a:srgbClr val="FFFFFF"/>
                </a:solidFill>
              </a:rPr>
              <a:t>ΧΑΡΑΚΤΗΡΙΣΤΙΚΑ ΤΩΝ ΜΕΓΑΛΩΝ ΔΕΔΟΜΕΝΩΝ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C3F68860-A520-CC64-DB4D-DD127419DF46}"/>
              </a:ext>
            </a:extLst>
          </p:cNvPr>
          <p:cNvSpPr>
            <a:spLocks noGrp="1"/>
          </p:cNvSpPr>
          <p:nvPr>
            <p:ph idx="1"/>
          </p:nvPr>
        </p:nvSpPr>
        <p:spPr>
          <a:xfrm>
            <a:off x="4447308" y="591344"/>
            <a:ext cx="6906491" cy="5585619"/>
          </a:xfrm>
        </p:spPr>
        <p:txBody>
          <a:bodyPr anchor="ctr">
            <a:normAutofit/>
          </a:bodyPr>
          <a:lstStyle/>
          <a:p>
            <a:pPr marL="0" indent="0">
              <a:buNone/>
            </a:pPr>
            <a:r>
              <a:rPr lang="el-GR" sz="2600"/>
              <a:t>Τα 5 V των μεγάλων δεδομένων (velocity, volume, value, variety και veracity) είναι τα πέντε κύρια και εγγενή χαρακτηριστικά των μεγάλων δεδομένων. Η γνώση των 5 V επιτρέπει στους ερευνητές δεδομένων να αντλούν μεγαλύτερη αξία από τα δεδομένα τους. Στις αρχές αυτού του αιώνα, για τα μεγάλα δεδομένα μιλούσαμε μόνο με βάση τα τρία V's -- όγκος, ταχύτητα και ποικιλία. Με την πάροδο του χρόνου, προστέθηκαν δύο ακόμη V για να βοηθήσουν τους επιστήμονες δεδομένων να είναι πιο αποτελεσματικοί στη διατύπωση και την επικοινωνία των σημαντικών χαρακτηριστικών των μεγάλων δεδομένων. </a:t>
            </a:r>
          </a:p>
        </p:txBody>
      </p:sp>
    </p:spTree>
    <p:extLst>
      <p:ext uri="{BB962C8B-B14F-4D97-AF65-F5344CB8AC3E}">
        <p14:creationId xmlns:p14="http://schemas.microsoft.com/office/powerpoint/2010/main" val="205995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1EC1B0C-8EFC-135A-F25C-8A1D2F880033}"/>
              </a:ext>
            </a:extLst>
          </p:cNvPr>
          <p:cNvSpPr>
            <a:spLocks noGrp="1"/>
          </p:cNvSpPr>
          <p:nvPr>
            <p:ph type="title"/>
          </p:nvPr>
        </p:nvSpPr>
        <p:spPr>
          <a:xfrm>
            <a:off x="686834" y="1153572"/>
            <a:ext cx="3200400" cy="4461163"/>
          </a:xfrm>
        </p:spPr>
        <p:txBody>
          <a:bodyPr>
            <a:normAutofit/>
          </a:bodyPr>
          <a:lstStyle/>
          <a:p>
            <a:r>
              <a:rPr lang="en-US">
                <a:solidFill>
                  <a:srgbClr val="FFFFFF"/>
                </a:solidFill>
              </a:rPr>
              <a:t>Volume </a:t>
            </a:r>
            <a:endParaRPr lang="el-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E708926A-C10C-E125-0E03-002B00CBF45D}"/>
              </a:ext>
            </a:extLst>
          </p:cNvPr>
          <p:cNvSpPr>
            <a:spLocks noGrp="1"/>
          </p:cNvSpPr>
          <p:nvPr>
            <p:ph idx="1"/>
          </p:nvPr>
        </p:nvSpPr>
        <p:spPr>
          <a:xfrm>
            <a:off x="4447308" y="591344"/>
            <a:ext cx="6906491" cy="5585619"/>
          </a:xfrm>
        </p:spPr>
        <p:txBody>
          <a:bodyPr anchor="ctr">
            <a:normAutofit/>
          </a:bodyPr>
          <a:lstStyle/>
          <a:p>
            <a:r>
              <a:rPr lang="el-GR" dirty="0"/>
              <a:t>Ο όγκος, το πρώτο από τα 5 V των μεγάλων δεδομένων, αναφέρεται στον όγκο των δεδομένων που υπάρχουν. Ο όγκος είναι σαν τη βάση των μεγάλων δεδομένων, καθώς είναι το αρχικό μέγεθος και η ποσότητα των δεδομένων που συλλέγονται. Εάν ο όγκος των δεδομένων είναι αρκετά μεγάλος, μπορούν να θεωρηθούν μεγάλα δεδομένα. Το τι θεωρείται μεγάλο όγκο δεδομένων είναι σχετικό, ωστόσο, και θα αλλάξει ανάλογα με τη διαθέσιμη υπολογιστική ισχύ που υπάρχει στην αγορά.</a:t>
            </a:r>
          </a:p>
        </p:txBody>
      </p:sp>
    </p:spTree>
    <p:extLst>
      <p:ext uri="{BB962C8B-B14F-4D97-AF65-F5344CB8AC3E}">
        <p14:creationId xmlns:p14="http://schemas.microsoft.com/office/powerpoint/2010/main" val="3577277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6BEBF34-DB51-015E-2DF6-68253B592D6A}"/>
              </a:ext>
            </a:extLst>
          </p:cNvPr>
          <p:cNvSpPr>
            <a:spLocks noGrp="1"/>
          </p:cNvSpPr>
          <p:nvPr>
            <p:ph type="title"/>
          </p:nvPr>
        </p:nvSpPr>
        <p:spPr>
          <a:xfrm>
            <a:off x="686834" y="1153572"/>
            <a:ext cx="3200400" cy="4461163"/>
          </a:xfrm>
        </p:spPr>
        <p:txBody>
          <a:bodyPr>
            <a:normAutofit/>
          </a:bodyPr>
          <a:lstStyle/>
          <a:p>
            <a:r>
              <a:rPr lang="en-US">
                <a:solidFill>
                  <a:srgbClr val="FFFFFF"/>
                </a:solidFill>
              </a:rPr>
              <a:t>Velocity (1)</a:t>
            </a:r>
            <a:endParaRPr lang="el-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397958BB-5437-24D6-A512-C1BCB49EA155}"/>
              </a:ext>
            </a:extLst>
          </p:cNvPr>
          <p:cNvSpPr>
            <a:spLocks noGrp="1"/>
          </p:cNvSpPr>
          <p:nvPr>
            <p:ph idx="1"/>
          </p:nvPr>
        </p:nvSpPr>
        <p:spPr>
          <a:xfrm>
            <a:off x="4447308" y="591344"/>
            <a:ext cx="6906491" cy="5585619"/>
          </a:xfrm>
        </p:spPr>
        <p:txBody>
          <a:bodyPr anchor="ctr">
            <a:normAutofit/>
          </a:bodyPr>
          <a:lstStyle/>
          <a:p>
            <a:r>
              <a:rPr lang="el-GR" sz="2600"/>
              <a:t>Το επόμενο από τα 5 V των μεγάλων δεδομένων είναι η ταχύτητα. Αναφέρεται στο πόσο γρήγορα παράγονται δεδομένα και πόσο γρήγορα κινούνται αυτά τα δεδομένα. Αυτή είναι μια σημαντική πτυχή για τις εταιρείες που χρειάζονται τα δεδομένα τους να ρέουν γρήγορα, ώστε να είναι διαθέσιμα τη σωστή στιγμή για τη λήψη των καλύτερων δυνατών επιχειρηματικών αποφάσεων.</a:t>
            </a:r>
            <a:r>
              <a:rPr lang="en-US" sz="2600"/>
              <a:t> </a:t>
            </a:r>
            <a:r>
              <a:rPr lang="el-GR" sz="2600"/>
              <a:t>Ένας οργανισμός που χρησιμοποιεί μεγάλα δεδομένα θα έχει μια μεγάλη και συνεχή ροή δεδομένων που δημιουργούνται και αποστέλλονται στον τελικό προορισμό τους. Τα δεδομένα θα μπορούσαν να ρέουν από πηγές όπως μηχανές, δίκτυα, smartphones ή μέσα κοινωνικής δικτύωσης. </a:t>
            </a:r>
          </a:p>
        </p:txBody>
      </p:sp>
    </p:spTree>
    <p:extLst>
      <p:ext uri="{BB962C8B-B14F-4D97-AF65-F5344CB8AC3E}">
        <p14:creationId xmlns:p14="http://schemas.microsoft.com/office/powerpoint/2010/main" val="144716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E97031E-2B58-B625-777E-179E2F5B4EA8}"/>
              </a:ext>
            </a:extLst>
          </p:cNvPr>
          <p:cNvSpPr>
            <a:spLocks noGrp="1"/>
          </p:cNvSpPr>
          <p:nvPr>
            <p:ph type="title"/>
          </p:nvPr>
        </p:nvSpPr>
        <p:spPr>
          <a:xfrm>
            <a:off x="686834" y="1153572"/>
            <a:ext cx="3200400" cy="4461163"/>
          </a:xfrm>
        </p:spPr>
        <p:txBody>
          <a:bodyPr>
            <a:normAutofit/>
          </a:bodyPr>
          <a:lstStyle/>
          <a:p>
            <a:r>
              <a:rPr lang="en-US">
                <a:solidFill>
                  <a:srgbClr val="FFFFFF"/>
                </a:solidFill>
              </a:rPr>
              <a:t>Velocity (2)</a:t>
            </a:r>
            <a:endParaRPr lang="el-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B08CE9AE-B60B-5493-CEAF-65E87E858FC1}"/>
              </a:ext>
            </a:extLst>
          </p:cNvPr>
          <p:cNvSpPr>
            <a:spLocks noGrp="1"/>
          </p:cNvSpPr>
          <p:nvPr>
            <p:ph idx="1"/>
          </p:nvPr>
        </p:nvSpPr>
        <p:spPr>
          <a:xfrm>
            <a:off x="4447308" y="591344"/>
            <a:ext cx="6906491" cy="5585619"/>
          </a:xfrm>
        </p:spPr>
        <p:txBody>
          <a:bodyPr anchor="ctr">
            <a:normAutofit/>
          </a:bodyPr>
          <a:lstStyle/>
          <a:p>
            <a:pPr marL="0" indent="0">
              <a:buNone/>
            </a:pPr>
            <a:r>
              <a:rPr lang="el-GR" dirty="0"/>
              <a:t>Αυτά τα δεδομένα πρέπει να αφομοιωθούν και να αναλυθούν γρήγορα, και μερικές φορές σχεδόν σε πραγματικό χρόνο. Σε ορισμένες περιπτώσεις, ωστόσο, μπορεί να είναι προτιμότερο να υπάρχει ένα περιορισμένο σύνολο συλλεγόμενων δεδομένων από το να συλλέγονται περισσότερα δεδομένα από όσα μπορεί να διαχειριστεί ένας οργανισμός - δεδομένου ότι αυτό μπορεί να οδηγήσει σε βραδύτερες ταχύτητες δεδομένων.</a:t>
            </a:r>
          </a:p>
        </p:txBody>
      </p:sp>
    </p:spTree>
    <p:extLst>
      <p:ext uri="{BB962C8B-B14F-4D97-AF65-F5344CB8AC3E}">
        <p14:creationId xmlns:p14="http://schemas.microsoft.com/office/powerpoint/2010/main" val="206685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B7BC5EF-BCC1-BC40-6D57-25D2B4A45D67}"/>
              </a:ext>
            </a:extLst>
          </p:cNvPr>
          <p:cNvSpPr>
            <a:spLocks noGrp="1"/>
          </p:cNvSpPr>
          <p:nvPr>
            <p:ph type="title"/>
          </p:nvPr>
        </p:nvSpPr>
        <p:spPr>
          <a:xfrm>
            <a:off x="686834" y="1153572"/>
            <a:ext cx="3200400" cy="4461163"/>
          </a:xfrm>
        </p:spPr>
        <p:txBody>
          <a:bodyPr>
            <a:normAutofit/>
          </a:bodyPr>
          <a:lstStyle/>
          <a:p>
            <a:r>
              <a:rPr lang="en-US">
                <a:solidFill>
                  <a:srgbClr val="FFFFFF"/>
                </a:solidFill>
              </a:rPr>
              <a:t>Variety (1)</a:t>
            </a:r>
            <a:endParaRPr lang="el-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991CB3D6-254B-5F3F-CECF-C69E1E28A553}"/>
              </a:ext>
            </a:extLst>
          </p:cNvPr>
          <p:cNvSpPr>
            <a:spLocks noGrp="1"/>
          </p:cNvSpPr>
          <p:nvPr>
            <p:ph idx="1"/>
          </p:nvPr>
        </p:nvSpPr>
        <p:spPr>
          <a:xfrm>
            <a:off x="4447308" y="591344"/>
            <a:ext cx="6906491" cy="5585619"/>
          </a:xfrm>
        </p:spPr>
        <p:txBody>
          <a:bodyPr anchor="ctr">
            <a:normAutofit/>
          </a:bodyPr>
          <a:lstStyle/>
          <a:p>
            <a:r>
              <a:rPr lang="el-GR" dirty="0"/>
              <a:t>Το επόμενο V στα πέντε 5 V των μεγάλων δεδομένων είναι η ποικιλία. Η ποικιλία αναφέρεται στην ποικιλομορφία των τύπων δεδομένων. Ένας οργανισμός μπορεί να λαμβάνει δεδομένα από διάφορες πηγές δεδομένων, οι οποίες μπορεί να διαφέρουν ως προς την αξία τους. Τα δεδομένα μπορεί να προέρχονται επίσης από πηγές εντός και εκτός μιας επιχείρησης. Η πρόκληση στην ποικιλία αφορά την τυποποίηση και τη διανομή όλων των δεδομένων που συλλέγονται.</a:t>
            </a:r>
          </a:p>
          <a:p>
            <a:endParaRPr lang="el-GR" dirty="0"/>
          </a:p>
        </p:txBody>
      </p:sp>
    </p:spTree>
    <p:extLst>
      <p:ext uri="{BB962C8B-B14F-4D97-AF65-F5344CB8AC3E}">
        <p14:creationId xmlns:p14="http://schemas.microsoft.com/office/powerpoint/2010/main" val="397791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ACBA17E-23CC-EEC6-8FE5-2F74AE77B2E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Τύποι Μεγάλων Δεδομένων (2)</a:t>
            </a:r>
          </a:p>
        </p:txBody>
      </p:sp>
      <p:pic>
        <p:nvPicPr>
          <p:cNvPr id="4" name="Picture 2" descr="How To Get Started with Big Data Testing? | KiwiQA Blog">
            <a:extLst>
              <a:ext uri="{FF2B5EF4-FFF2-40B4-BE49-F238E27FC236}">
                <a16:creationId xmlns:a16="http://schemas.microsoft.com/office/drawing/2014/main" id="{4FD9B7E7-BC6F-B5DB-46D7-BCCB11D32A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77316" y="2461586"/>
            <a:ext cx="6780700" cy="193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436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932F60D-73EB-0259-2B80-847E91F637B8}"/>
              </a:ext>
            </a:extLst>
          </p:cNvPr>
          <p:cNvSpPr>
            <a:spLocks noGrp="1"/>
          </p:cNvSpPr>
          <p:nvPr>
            <p:ph type="title"/>
          </p:nvPr>
        </p:nvSpPr>
        <p:spPr>
          <a:xfrm>
            <a:off x="686834" y="1153572"/>
            <a:ext cx="3200400" cy="4461163"/>
          </a:xfrm>
        </p:spPr>
        <p:txBody>
          <a:bodyPr>
            <a:normAutofit/>
          </a:bodyPr>
          <a:lstStyle/>
          <a:p>
            <a:r>
              <a:rPr lang="en-US">
                <a:solidFill>
                  <a:srgbClr val="FFFFFF"/>
                </a:solidFill>
              </a:rPr>
              <a:t>Variety (2)</a:t>
            </a:r>
            <a:endParaRPr lang="el-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3C11D59D-5A53-BB92-24DD-7A6CB0EB6EA3}"/>
              </a:ext>
            </a:extLst>
          </p:cNvPr>
          <p:cNvSpPr>
            <a:spLocks noGrp="1"/>
          </p:cNvSpPr>
          <p:nvPr>
            <p:ph idx="1"/>
          </p:nvPr>
        </p:nvSpPr>
        <p:spPr>
          <a:xfrm>
            <a:off x="4447308" y="591344"/>
            <a:ext cx="6906491" cy="5585619"/>
          </a:xfrm>
        </p:spPr>
        <p:txBody>
          <a:bodyPr anchor="ct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a:ln>
                  <a:noFill/>
                </a:ln>
                <a:effectLst/>
                <a:uLnTx/>
                <a:uFillTx/>
                <a:latin typeface="Calibri" panose="020F0502020204030204"/>
                <a:ea typeface="+mn-ea"/>
                <a:cs typeface="+mn-cs"/>
              </a:rPr>
              <a:t>Τα δεδομένα που συλλέγονται μπορεί να είναι αδόμητης, ημιδομημένης ή δομημένης φύσης. Τα αδόμητα δεδομένα είναι δεδομένα που δεν είναι οργανωμένα και προέρχονται σε διαφορετικά αρχεία ή μορφές. Συνήθως, τα αδόμητα δεδομένα δεν ταιριάζουν σε μια συνηθισμένη σχεσιακή βάση δεδομένων, επειδή δεν εντάσσονται στα συμβατικά μοντέλα δεδομένων. Τα ημιδομημένα δεδομένα είναι δεδομένα που δεν έχουν οργανωθεί σε ένα εξειδικευμένο αποθετήριο, αλλά διαθέτουν σχετικές πληροφορίες, όπως μεταδεδομένα. Αυτό καθιστά ευκολότερη την επεξεργασία τους σε σχέση με τα μη δομημένα δεδομένα. Τα δομημένα δεδομένα, εν τω μεταξύ, είναι δεδομένα που έχουν οργανωθεί σε ένα μορφοποιημένο αποθετήριο. </a:t>
            </a:r>
            <a:endParaRPr lang="el-GR" sz="2400"/>
          </a:p>
        </p:txBody>
      </p:sp>
    </p:spTree>
    <p:extLst>
      <p:ext uri="{BB962C8B-B14F-4D97-AF65-F5344CB8AC3E}">
        <p14:creationId xmlns:p14="http://schemas.microsoft.com/office/powerpoint/2010/main" val="3469715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8E87284-CAF9-2E43-0E2F-3E49B90D08CD}"/>
              </a:ext>
            </a:extLst>
          </p:cNvPr>
          <p:cNvSpPr>
            <a:spLocks noGrp="1"/>
          </p:cNvSpPr>
          <p:nvPr>
            <p:ph type="title"/>
          </p:nvPr>
        </p:nvSpPr>
        <p:spPr>
          <a:xfrm>
            <a:off x="686834" y="1153572"/>
            <a:ext cx="3200400" cy="4461163"/>
          </a:xfrm>
        </p:spPr>
        <p:txBody>
          <a:bodyPr>
            <a:normAutofit/>
          </a:bodyPr>
          <a:lstStyle/>
          <a:p>
            <a:r>
              <a:rPr lang="en-US">
                <a:solidFill>
                  <a:srgbClr val="FFFFFF"/>
                </a:solidFill>
              </a:rPr>
              <a:t>Veracity</a:t>
            </a:r>
            <a:endParaRPr lang="el-GR">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3A957C1C-B280-3D61-CBA8-B5195FF79329}"/>
              </a:ext>
            </a:extLst>
          </p:cNvPr>
          <p:cNvSpPr>
            <a:spLocks noGrp="1"/>
          </p:cNvSpPr>
          <p:nvPr>
            <p:ph idx="1"/>
          </p:nvPr>
        </p:nvSpPr>
        <p:spPr>
          <a:xfrm>
            <a:off x="4447308" y="591344"/>
            <a:ext cx="6906491" cy="5585619"/>
          </a:xfrm>
        </p:spPr>
        <p:txBody>
          <a:bodyPr anchor="ctr">
            <a:normAutofit/>
          </a:bodyPr>
          <a:lstStyle/>
          <a:p>
            <a:r>
              <a:rPr lang="el-GR" sz="2200"/>
              <a:t>Η αξιοπιστία είναι το τέταρτο V στα 5 V των μεγάλων δεδομένων. Αναφέρεται στην ποιότητα και την ακρίβεια των δεδομένων. Τα δεδομένα που συλλέγονται μπορεί να έχουν κομμάτια που λείπουν, μπορεί να είναι ανακριβή ή να μην είναι σε θέση να παρέχουν πραγματική, πολύτιμη διορατικότητα. Η αξιοπιστία, συνολικά, αναφέρεται στο επίπεδο εμπιστοσύνης που υπάρχει στα δεδομένα που συλλέγονται.</a:t>
            </a:r>
          </a:p>
          <a:p>
            <a:endParaRPr lang="el-GR" sz="2200"/>
          </a:p>
          <a:p>
            <a:r>
              <a:rPr lang="el-GR" sz="2200"/>
              <a:t>Τα δεδομένα μπορεί μερικές φορές να γίνουν ακατάστατα και να είναι δύσκολο να χρησιμοποιηθούν. Ένας μεγάλος όγκος δεδομένων μπορεί να προκαλέσει περισσότερη σύγχυση παρά διορατικότητα αν είναι ελλιπής. Για παράδειγμα, όσον αφορά τον ιατρικό τομέα, εάν τα δεδομένα σχετικά με το ποια φάρμακα λαμβάνει ένας ασθενής είναι ελλιπή, τότε μπορεί να τεθεί σε κίνδυνο η ζωή του ασθενούς.</a:t>
            </a:r>
          </a:p>
          <a:p>
            <a:pPr marL="0" indent="0">
              <a:buNone/>
            </a:pPr>
            <a:endParaRPr lang="el-GR" sz="2200"/>
          </a:p>
        </p:txBody>
      </p:sp>
      <p:sp>
        <p:nvSpPr>
          <p:cNvPr id="4" name="Rectangle 1">
            <a:extLst>
              <a:ext uri="{FF2B5EF4-FFF2-40B4-BE49-F238E27FC236}">
                <a16:creationId xmlns:a16="http://schemas.microsoft.com/office/drawing/2014/main" id="{D3B6C541-5932-173B-D431-E53F41470FC0}"/>
              </a:ext>
            </a:extLst>
          </p:cNvPr>
          <p:cNvSpPr>
            <a:spLocks noChangeArrowheads="1"/>
          </p:cNvSpPr>
          <p:nvPr/>
        </p:nvSpPr>
        <p:spPr bwMode="auto">
          <a:xfrm>
            <a:off x="0" y="-315471"/>
            <a:ext cx="65" cy="6309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l-GR" altLang="el-GR"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l-GR" altLang="el-GR"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2867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DEE787E-089A-E8ED-41A0-83B487CA4B25}"/>
              </a:ext>
            </a:extLst>
          </p:cNvPr>
          <p:cNvSpPr>
            <a:spLocks noGrp="1"/>
          </p:cNvSpPr>
          <p:nvPr>
            <p:ph type="title"/>
          </p:nvPr>
        </p:nvSpPr>
        <p:spPr>
          <a:xfrm>
            <a:off x="686834" y="1153572"/>
            <a:ext cx="3200400" cy="4461163"/>
          </a:xfrm>
        </p:spPr>
        <p:txBody>
          <a:bodyPr>
            <a:normAutofit/>
          </a:bodyPr>
          <a:lstStyle/>
          <a:p>
            <a:r>
              <a:rPr lang="en-US">
                <a:solidFill>
                  <a:srgbClr val="FFFFFF"/>
                </a:solidFill>
              </a:rPr>
              <a:t>Value</a:t>
            </a:r>
            <a:endParaRPr lang="el-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9B97BDDB-D11E-6AB6-EDB7-E12BF1581AE6}"/>
              </a:ext>
            </a:extLst>
          </p:cNvPr>
          <p:cNvSpPr>
            <a:spLocks noGrp="1"/>
          </p:cNvSpPr>
          <p:nvPr>
            <p:ph idx="1"/>
          </p:nvPr>
        </p:nvSpPr>
        <p:spPr>
          <a:xfrm>
            <a:off x="4447308" y="591344"/>
            <a:ext cx="6906491" cy="5585619"/>
          </a:xfrm>
        </p:spPr>
        <p:txBody>
          <a:bodyPr anchor="ctr">
            <a:normAutofit/>
          </a:bodyPr>
          <a:lstStyle/>
          <a:p>
            <a:r>
              <a:rPr lang="el-GR" sz="2200"/>
              <a:t>Το τελευταίο V στα 5 V των μεγάλων δεδομένων είναι η αξία. Αυτό αναφέρεται στην αξία που μπορούν να προσφέρουν τα μεγάλα δεδομένα και σχετίζεται άμεσα με το τι μπορούν να κάνουν οι οργανισμοί με τα δεδομένα που συλλέγονται. Η δυνατότητα άντλησης αξίας από τα μεγάλα δεδομένα αποτελεί απαίτηση, καθώς η αξία των μεγάλων δεδομένων αυξάνεται σημαντικά ανάλογα με τις γνώσεις που μπορούν να αποκτηθούν από αυτά.</a:t>
            </a:r>
          </a:p>
          <a:p>
            <a:endParaRPr lang="el-GR" sz="2200"/>
          </a:p>
          <a:p>
            <a:r>
              <a:rPr lang="el-GR" sz="2200"/>
              <a:t>Οι οργανισμοί μπορούν να χρησιμοποιούν τα ίδια εργαλεία μεγάλων δεδομένων για τη συλλογή και την ανάλυση των δεδομένων, αλλά ο τρόπος με τον οποίο αντλούν αξία από αυτά τα δεδομένα θα πρέπει να είναι μοναδικός για αυτούς.</a:t>
            </a:r>
          </a:p>
        </p:txBody>
      </p:sp>
    </p:spTree>
    <p:extLst>
      <p:ext uri="{BB962C8B-B14F-4D97-AF65-F5344CB8AC3E}">
        <p14:creationId xmlns:p14="http://schemas.microsoft.com/office/powerpoint/2010/main" val="2135680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7D9A0A1-F4D7-0836-D9D1-89FF36586F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ΜΕΓΑΛΑ ΔΕΔΟΜΕΝΑ ΚΑΙ ΨΗΦΙΑΚΟ ΜΑΡΚΕΤΙΝΓΚ</a:t>
            </a:r>
          </a:p>
        </p:txBody>
      </p:sp>
      <p:pic>
        <p:nvPicPr>
          <p:cNvPr id="5" name="Θέση περιεχομένου 4" descr="Εικόνα που περιέχει διάγραμμα&#10;&#10;Περιγραφή που δημιουργήθηκε αυτόματα">
            <a:extLst>
              <a:ext uri="{FF2B5EF4-FFF2-40B4-BE49-F238E27FC236}">
                <a16:creationId xmlns:a16="http://schemas.microsoft.com/office/drawing/2014/main" id="{88998B07-1467-69D0-51E3-A82E2174AD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944557"/>
            <a:ext cx="6780700" cy="2966556"/>
          </a:xfrm>
          <a:prstGeom prst="rect">
            <a:avLst/>
          </a:prstGeom>
        </p:spPr>
      </p:pic>
    </p:spTree>
    <p:extLst>
      <p:ext uri="{BB962C8B-B14F-4D97-AF65-F5344CB8AC3E}">
        <p14:creationId xmlns:p14="http://schemas.microsoft.com/office/powerpoint/2010/main" val="1595897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641630C-D357-EDF7-1095-FB5FE5F496FF}"/>
              </a:ext>
            </a:extLst>
          </p:cNvPr>
          <p:cNvSpPr>
            <a:spLocks noGrp="1"/>
          </p:cNvSpPr>
          <p:nvPr>
            <p:ph type="title"/>
          </p:nvPr>
        </p:nvSpPr>
        <p:spPr>
          <a:xfrm>
            <a:off x="1006900" y="1188637"/>
            <a:ext cx="3141430" cy="4480726"/>
          </a:xfrm>
        </p:spPr>
        <p:txBody>
          <a:bodyPr>
            <a:normAutofit/>
          </a:bodyPr>
          <a:lstStyle/>
          <a:p>
            <a:pPr algn="r"/>
            <a:r>
              <a:rPr lang="el-GR" sz="4100"/>
              <a:t>ΜΕΓΑΛΑ ΔΕΔΟΜΕΝΑ ΚΑΙ ΨΗΦΙΑΚΟ ΜΑΡΚΕΤΙΝΓΚ</a:t>
            </a:r>
          </a:p>
        </p:txBody>
      </p:sp>
      <p:cxnSp>
        <p:nvCxnSpPr>
          <p:cNvPr id="25"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907C9459-F311-D26F-B02B-A7F4AC97AF3E}"/>
              </a:ext>
            </a:extLst>
          </p:cNvPr>
          <p:cNvSpPr>
            <a:spLocks noGrp="1"/>
          </p:cNvSpPr>
          <p:nvPr>
            <p:ph idx="1"/>
          </p:nvPr>
        </p:nvSpPr>
        <p:spPr>
          <a:xfrm>
            <a:off x="5138928" y="1338729"/>
            <a:ext cx="4795584" cy="4180542"/>
          </a:xfrm>
        </p:spPr>
        <p:txBody>
          <a:bodyPr anchor="ctr">
            <a:normAutofit/>
          </a:bodyPr>
          <a:lstStyle/>
          <a:p>
            <a:r>
              <a:rPr lang="el-GR" sz="1300"/>
              <a:t>Τα μεγάλα δεδομένα βοηθούν στην εξεύρεση νέων στρατηγικών για το ψηφιακό μάρκετινγκ και όλες αυτές οι τεχνικές βελτιώνουν το μάρκετινγκ που εφαρμόζετε. Βοηθούν στην παροχή των γνώσεων των πελατών, και με αυτόν τον τρόπο, οι υπεύθυνοι μάρκετινγκ αποκτούν μια ιδέα για το πώς λειτουργεί το μάρκετινγκ και ποια πράγματα πρέπει να βελτιωθούν. Μπορούν να εντοπιστούν οι αντιδράσεις των πελατών στις στρατηγικές μάρκετινγκ και με αυτόν τον τρόπο μπορούν να βελτιωθούν τα τυχόν λάθη που έχει κάνει μια επιχείρηση.</a:t>
            </a:r>
          </a:p>
          <a:p>
            <a:endParaRPr lang="el-GR" sz="1300"/>
          </a:p>
          <a:p>
            <a:r>
              <a:rPr lang="el-GR" sz="1300"/>
              <a:t>Μπορούν επίσης να διαμορφωθούν νέες ιδέες για να γίνει αποτελεσματικό το ψηφιακό μάρκετινγκ και να αυξηθεί η επισκεψιμότητά μια ιστοσελίδας ή ενός ηλεκτρονικού καταστήματος. Τα μεγάλα δεδομένα παρέχουν όλες τις απαιτούμενες πληροφορίες στους υπεύθυνους μάρκετινγκ για να επεξεργαστούν τις ιδέες και τα σχέδιά τους και να βελτιώσουν τις λίστες των πελατών τους.</a:t>
            </a:r>
          </a:p>
        </p:txBody>
      </p:sp>
    </p:spTree>
    <p:extLst>
      <p:ext uri="{BB962C8B-B14F-4D97-AF65-F5344CB8AC3E}">
        <p14:creationId xmlns:p14="http://schemas.microsoft.com/office/powerpoint/2010/main" val="3744542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ight Triangle 2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B67BB5E-403D-2067-2F6A-6395709B801D}"/>
              </a:ext>
            </a:extLst>
          </p:cNvPr>
          <p:cNvSpPr>
            <a:spLocks noGrp="1"/>
          </p:cNvSpPr>
          <p:nvPr>
            <p:ph type="title"/>
          </p:nvPr>
        </p:nvSpPr>
        <p:spPr>
          <a:xfrm>
            <a:off x="1006900" y="1188637"/>
            <a:ext cx="3141430" cy="4480726"/>
          </a:xfrm>
        </p:spPr>
        <p:txBody>
          <a:bodyPr>
            <a:normAutofit/>
          </a:bodyPr>
          <a:lstStyle/>
          <a:p>
            <a:pPr algn="r"/>
            <a:r>
              <a:rPr kumimoji="0" lang="el-GR" sz="4100" b="0" i="0" u="none" strike="noStrike" kern="1200" cap="none" spc="0" normalizeH="0" baseline="0" noProof="0">
                <a:ln>
                  <a:noFill/>
                </a:ln>
                <a:effectLst/>
                <a:uLnTx/>
                <a:uFillTx/>
                <a:latin typeface="Calibri Light" panose="020F0302020204030204"/>
                <a:ea typeface="+mj-ea"/>
                <a:cs typeface="+mj-cs"/>
              </a:rPr>
              <a:t>ΜΕΓΑΛΑ ΔΕΔΟΜΕΝΑ ΚΑΙ ΨΗΦΙΑΚΟ ΜΑΡΚΕΤΙΝΓΚ</a:t>
            </a:r>
            <a:endParaRPr lang="el-GR" sz="4100"/>
          </a:p>
        </p:txBody>
      </p:sp>
      <p:cxnSp>
        <p:nvCxnSpPr>
          <p:cNvPr id="34" name="Straight Connector 3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7B0C5BE9-0C58-F2B7-9FD3-96AAA9BB42BD}"/>
              </a:ext>
            </a:extLst>
          </p:cNvPr>
          <p:cNvSpPr>
            <a:spLocks noGrp="1"/>
          </p:cNvSpPr>
          <p:nvPr>
            <p:ph idx="1"/>
          </p:nvPr>
        </p:nvSpPr>
        <p:spPr>
          <a:xfrm>
            <a:off x="5138928" y="1338729"/>
            <a:ext cx="4795584" cy="4180542"/>
          </a:xfrm>
        </p:spPr>
        <p:txBody>
          <a:bodyPr anchor="ctr">
            <a:normAutofit/>
          </a:bodyPr>
          <a:lstStyle/>
          <a:p>
            <a:pPr marL="0" indent="0">
              <a:buNone/>
            </a:pPr>
            <a:endParaRPr lang="en-US" sz="2000" dirty="0"/>
          </a:p>
          <a:p>
            <a:pPr marL="0" indent="0">
              <a:buNone/>
            </a:pPr>
            <a:r>
              <a:rPr lang="el-GR" sz="2000" dirty="0"/>
              <a:t>Αυτό που έχει σημασία στις επιχειρήσεις είναι η συναισθηματική σύνδεση των πελατών με την εταιρεία. Υποθετικά </a:t>
            </a:r>
            <a:r>
              <a:rPr lang="el-GR" sz="2000" dirty="0" err="1"/>
              <a:t>άν</a:t>
            </a:r>
            <a:r>
              <a:rPr lang="el-GR" sz="2000" dirty="0"/>
              <a:t> είστε ο ιδιοκτήτης μιας εταιρείας, το </a:t>
            </a:r>
            <a:r>
              <a:rPr lang="el-GR" sz="2000" dirty="0" err="1"/>
              <a:t>branding</a:t>
            </a:r>
            <a:r>
              <a:rPr lang="el-GR" sz="2000" dirty="0"/>
              <a:t> της εταιρείας σας είναι το πιο σημαντικό πράγμα που έχει σημασία. Και η επωνυμία σας θα είναι επιτυχής μόνο αν θα στοχεύσετε στο σωστό κοινό. Η σωστή επιλογή των ανθρώπων θα σας βοηθήσει στην αύξηση των πωλήσεών σας και θα κάνει την επιχείρησή σας επιτυχημένη. </a:t>
            </a:r>
          </a:p>
        </p:txBody>
      </p:sp>
    </p:spTree>
    <p:extLst>
      <p:ext uri="{BB962C8B-B14F-4D97-AF65-F5344CB8AC3E}">
        <p14:creationId xmlns:p14="http://schemas.microsoft.com/office/powerpoint/2010/main" val="332711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8">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480A701-30A3-7EF6-BBE3-1DD42A2DDA9A}"/>
              </a:ext>
            </a:extLst>
          </p:cNvPr>
          <p:cNvSpPr>
            <a:spLocks noGrp="1"/>
          </p:cNvSpPr>
          <p:nvPr>
            <p:ph type="title"/>
          </p:nvPr>
        </p:nvSpPr>
        <p:spPr>
          <a:xfrm>
            <a:off x="1006900" y="1188637"/>
            <a:ext cx="3141430" cy="4480726"/>
          </a:xfrm>
        </p:spPr>
        <p:txBody>
          <a:bodyPr>
            <a:normAutofit/>
          </a:bodyPr>
          <a:lstStyle/>
          <a:p>
            <a:pPr algn="r"/>
            <a:r>
              <a:rPr kumimoji="0" lang="el-GR" sz="4100" b="0" i="0" u="none" strike="noStrike" kern="1200" cap="none" spc="0" normalizeH="0" baseline="0" noProof="0">
                <a:ln>
                  <a:noFill/>
                </a:ln>
                <a:effectLst/>
                <a:uLnTx/>
                <a:uFillTx/>
                <a:latin typeface="Calibri Light" panose="020F0302020204030204"/>
                <a:ea typeface="+mj-ea"/>
                <a:cs typeface="+mj-cs"/>
              </a:rPr>
              <a:t>ΜΕΓΑΛΑ ΔΕΔΟΜΕΝΑ ΚΑΙ ΨΗΦΙΑΚΟ ΜΑΡΚΕΤΙΝΓΚ</a:t>
            </a:r>
            <a:endParaRPr lang="el-GR" sz="4100"/>
          </a:p>
        </p:txBody>
      </p:sp>
      <p:cxnSp>
        <p:nvCxnSpPr>
          <p:cNvPr id="25"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30C3EB2A-D567-BF1F-00D8-DAED542C953E}"/>
              </a:ext>
            </a:extLst>
          </p:cNvPr>
          <p:cNvSpPr>
            <a:spLocks noGrp="1"/>
          </p:cNvSpPr>
          <p:nvPr>
            <p:ph idx="1"/>
          </p:nvPr>
        </p:nvSpPr>
        <p:spPr>
          <a:xfrm>
            <a:off x="5138928" y="1338729"/>
            <a:ext cx="4795584" cy="4180542"/>
          </a:xfrm>
        </p:spPr>
        <p:txBody>
          <a:bodyPr anchor="ctr">
            <a:normAutofit/>
          </a:bodyPr>
          <a:lstStyle/>
          <a:p>
            <a:pPr marL="0" indent="0">
              <a:buNone/>
            </a:pPr>
            <a:endParaRPr lang="en-US" sz="1900"/>
          </a:p>
          <a:p>
            <a:pPr marL="0" indent="0">
              <a:buNone/>
            </a:pPr>
            <a:r>
              <a:rPr lang="el-GR" sz="1900"/>
              <a:t>Έτσι τα μεγάλα δεδομένα σας βοηθούν στην εύρεση του σωστού κοινού. Στην σύγχρονη ψηφιακή εποχή όπου οι άνθρωποι χρησιμοποιούν όλο και σε περισσότερες συσκευές το διαδίκτυο, είναι σημαντικό να αυξήσετε την επισκεψιμότητά σας. Αυτό είναι εφικτό έχοντας μια υγιή αλληλεπίδραση με τους πελάτες σας. Είναι σημαντικό να διατηρήσετε την αλληλεπίδρασή με τους πελάτες ισχυρή από την αρχή και αυτό καθιστάτε δυνατό με την κατανόηση των απαιτήσεών τους και την τροποποίηση της εταιρείας σας σύμφωνα με τις απαιτήσεις τους.</a:t>
            </a:r>
          </a:p>
        </p:txBody>
      </p:sp>
    </p:spTree>
    <p:extLst>
      <p:ext uri="{BB962C8B-B14F-4D97-AF65-F5344CB8AC3E}">
        <p14:creationId xmlns:p14="http://schemas.microsoft.com/office/powerpoint/2010/main" val="612837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8842647-F27C-977A-88C8-91DFE4FE00B0}"/>
              </a:ext>
            </a:extLst>
          </p:cNvPr>
          <p:cNvSpPr>
            <a:spLocks noGrp="1"/>
          </p:cNvSpPr>
          <p:nvPr>
            <p:ph type="title"/>
          </p:nvPr>
        </p:nvSpPr>
        <p:spPr>
          <a:xfrm>
            <a:off x="1006900" y="1188637"/>
            <a:ext cx="3141430" cy="4480726"/>
          </a:xfrm>
        </p:spPr>
        <p:txBody>
          <a:bodyPr>
            <a:normAutofit/>
          </a:bodyPr>
          <a:lstStyle/>
          <a:p>
            <a:pPr algn="r"/>
            <a:r>
              <a:rPr kumimoji="0" lang="el-GR" sz="4100" b="0" i="0" u="none" strike="noStrike" kern="1200" cap="none" spc="0" normalizeH="0" baseline="0" noProof="0">
                <a:ln>
                  <a:noFill/>
                </a:ln>
                <a:effectLst/>
                <a:uLnTx/>
                <a:uFillTx/>
                <a:latin typeface="Calibri Light" panose="020F0302020204030204"/>
                <a:ea typeface="+mj-ea"/>
                <a:cs typeface="+mj-cs"/>
              </a:rPr>
              <a:t>ΜΕΓΑΛΑ ΔΕΔΟΜΕΝΑ ΚΑΙ ΨΗΦΙΑΚΟ ΜΑΡΚΕΤΙΝΓΚ</a:t>
            </a:r>
            <a:endParaRPr lang="el-GR" sz="410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CDADADA7-8E79-4FAC-8423-3E1957AA4F97}"/>
              </a:ext>
            </a:extLst>
          </p:cNvPr>
          <p:cNvSpPr>
            <a:spLocks noGrp="1"/>
          </p:cNvSpPr>
          <p:nvPr>
            <p:ph idx="1"/>
          </p:nvPr>
        </p:nvSpPr>
        <p:spPr>
          <a:xfrm>
            <a:off x="5138928" y="1338729"/>
            <a:ext cx="4795584" cy="4180542"/>
          </a:xfrm>
        </p:spPr>
        <p:txBody>
          <a:bodyPr anchor="ctr">
            <a:normAutofit/>
          </a:bodyPr>
          <a:lstStyle/>
          <a:p>
            <a:pPr marL="0" indent="0">
              <a:buNone/>
            </a:pPr>
            <a:endParaRPr lang="en-US" sz="2200"/>
          </a:p>
          <a:p>
            <a:pPr marL="0" indent="0">
              <a:buNone/>
            </a:pPr>
            <a:r>
              <a:rPr lang="el-GR" sz="2200"/>
              <a:t>Τα μεγάλα δεδομένα βοηθούν στην ανάλυση συναισθήματος, η οποία είναι η διαδικασία ανάλυσης των απαιτήσεων των πελατών. Η ανάλυση συναισθήματος σας δίνει όλες τις πληροφορίες σχετικά με τις γνώσεις των πελατών σας, όπως το πώς αισθάνονται για την εταιρεία σας και τις συμπάθειες και αντιπάθειές τους. Με αυτόν τον τρόπο, λαμβάνετε τη γνώμη του κοινού σας σχετικά με το εμπορικό σήμα ή την εταιρεία σας, είτε θετική είτε αρνητική. </a:t>
            </a:r>
          </a:p>
        </p:txBody>
      </p:sp>
    </p:spTree>
    <p:extLst>
      <p:ext uri="{BB962C8B-B14F-4D97-AF65-F5344CB8AC3E}">
        <p14:creationId xmlns:p14="http://schemas.microsoft.com/office/powerpoint/2010/main" val="1033401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909650-CB37-8F66-6D48-43F05CBE865C}"/>
              </a:ext>
            </a:extLst>
          </p:cNvPr>
          <p:cNvPicPr>
            <a:picLocks noChangeAspect="1"/>
          </p:cNvPicPr>
          <p:nvPr/>
        </p:nvPicPr>
        <p:blipFill rotWithShape="1">
          <a:blip r:embed="rId2">
            <a:duotone>
              <a:schemeClr val="bg2">
                <a:shade val="45000"/>
                <a:satMod val="135000"/>
              </a:schemeClr>
              <a:prstClr val="white"/>
            </a:duotone>
          </a:blip>
          <a:srcRect l="6325" r="12341" b="-1"/>
          <a:stretch/>
        </p:blipFill>
        <p:spPr>
          <a:xfrm>
            <a:off x="20" y="10"/>
            <a:ext cx="12191980" cy="6857990"/>
          </a:xfrm>
          <a:prstGeom prst="rect">
            <a:avLst/>
          </a:prstGeom>
        </p:spPr>
      </p:pic>
      <p:sp>
        <p:nvSpPr>
          <p:cNvPr id="18"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219A07F-6DCB-2D29-EAE5-7C0FA600A0D7}"/>
              </a:ext>
            </a:extLst>
          </p:cNvPr>
          <p:cNvSpPr>
            <a:spLocks noGrp="1"/>
          </p:cNvSpPr>
          <p:nvPr>
            <p:ph type="title"/>
          </p:nvPr>
        </p:nvSpPr>
        <p:spPr>
          <a:xfrm>
            <a:off x="838200" y="365125"/>
            <a:ext cx="10515600" cy="1325563"/>
          </a:xfrm>
        </p:spPr>
        <p:txBody>
          <a:bodyPr>
            <a:normAutofit/>
          </a:bodyPr>
          <a:lstStyle/>
          <a:p>
            <a:r>
              <a:rPr kumimoji="0" lang="el-GR" b="0" i="0" u="none" strike="noStrike" kern="1200" cap="none" spc="0" normalizeH="0" baseline="0" noProof="0">
                <a:ln>
                  <a:noFill/>
                </a:ln>
                <a:effectLst/>
                <a:uLnTx/>
                <a:uFillTx/>
                <a:latin typeface="Calibri Light" panose="020F0302020204030204"/>
                <a:ea typeface="+mj-ea"/>
                <a:cs typeface="+mj-cs"/>
              </a:rPr>
              <a:t>ΜΕΓΑΛΑ ΔΕΔΟΜΕΝΑ ΚΑΙ ΨΗΦΙΑΚΟ ΜΑΡΚΕΤΙΝΓΚ</a:t>
            </a:r>
            <a:endParaRPr lang="el-GR" dirty="0"/>
          </a:p>
        </p:txBody>
      </p:sp>
      <p:graphicFrame>
        <p:nvGraphicFramePr>
          <p:cNvPr id="5" name="Θέση περιεχομένου 2">
            <a:extLst>
              <a:ext uri="{FF2B5EF4-FFF2-40B4-BE49-F238E27FC236}">
                <a16:creationId xmlns:a16="http://schemas.microsoft.com/office/drawing/2014/main" id="{AE79CE24-A1FE-114D-4F4F-5F4BCB30E435}"/>
              </a:ext>
            </a:extLst>
          </p:cNvPr>
          <p:cNvGraphicFramePr>
            <a:graphicFrameLocks noGrp="1"/>
          </p:cNvGraphicFramePr>
          <p:nvPr>
            <p:ph idx="1"/>
            <p:extLst>
              <p:ext uri="{D42A27DB-BD31-4B8C-83A1-F6EECF244321}">
                <p14:modId xmlns:p14="http://schemas.microsoft.com/office/powerpoint/2010/main" val="40484510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2392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95EE8A-C462-BC9A-6483-0EB7380C263A}"/>
              </a:ext>
            </a:extLst>
          </p:cNvPr>
          <p:cNvPicPr>
            <a:picLocks noChangeAspect="1"/>
          </p:cNvPicPr>
          <p:nvPr/>
        </p:nvPicPr>
        <p:blipFill rotWithShape="1">
          <a:blip r:embed="rId2">
            <a:duotone>
              <a:schemeClr val="bg2">
                <a:shade val="45000"/>
                <a:satMod val="135000"/>
              </a:schemeClr>
              <a:prstClr val="white"/>
            </a:duotone>
          </a:blip>
          <a:srcRect t="1758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CF4D84B-3A88-6029-6D26-9221AFC05215}"/>
              </a:ext>
            </a:extLst>
          </p:cNvPr>
          <p:cNvSpPr>
            <a:spLocks noGrp="1"/>
          </p:cNvSpPr>
          <p:nvPr>
            <p:ph type="title"/>
          </p:nvPr>
        </p:nvSpPr>
        <p:spPr>
          <a:xfrm>
            <a:off x="838200" y="365125"/>
            <a:ext cx="10515600" cy="1325563"/>
          </a:xfrm>
        </p:spPr>
        <p:txBody>
          <a:bodyPr>
            <a:normAutofit/>
          </a:bodyPr>
          <a:lstStyle/>
          <a:p>
            <a:r>
              <a:rPr kumimoji="0" lang="el-GR" b="0" i="0" u="none" strike="noStrike" kern="1200" cap="none" spc="0" normalizeH="0" baseline="0" noProof="0">
                <a:ln>
                  <a:noFill/>
                </a:ln>
                <a:effectLst/>
                <a:uLnTx/>
                <a:uFillTx/>
                <a:latin typeface="Calibri Light" panose="020F0302020204030204"/>
                <a:ea typeface="+mj-ea"/>
                <a:cs typeface="+mj-cs"/>
              </a:rPr>
              <a:t>ΜΕΓΑΛΑ ΔΕΔΟΜΕΝΑ ΚΑΙ ΨΗΦΙΑΚΟ ΜΑΡΚΕΤΙΝΓΚ</a:t>
            </a:r>
            <a:endParaRPr lang="el-GR" dirty="0"/>
          </a:p>
        </p:txBody>
      </p:sp>
      <p:graphicFrame>
        <p:nvGraphicFramePr>
          <p:cNvPr id="5" name="Θέση περιεχομένου 2">
            <a:extLst>
              <a:ext uri="{FF2B5EF4-FFF2-40B4-BE49-F238E27FC236}">
                <a16:creationId xmlns:a16="http://schemas.microsoft.com/office/drawing/2014/main" id="{E3C1F6BB-6665-EF17-306E-9E9E42825FC0}"/>
              </a:ext>
            </a:extLst>
          </p:cNvPr>
          <p:cNvGraphicFramePr>
            <a:graphicFrameLocks noGrp="1"/>
          </p:cNvGraphicFramePr>
          <p:nvPr>
            <p:ph idx="1"/>
            <p:extLst>
              <p:ext uri="{D42A27DB-BD31-4B8C-83A1-F6EECF244321}">
                <p14:modId xmlns:p14="http://schemas.microsoft.com/office/powerpoint/2010/main" val="29439240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239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1078FA4-3280-B96D-84CB-670DCE01EE35}"/>
              </a:ext>
            </a:extLst>
          </p:cNvPr>
          <p:cNvSpPr>
            <a:spLocks noGrp="1"/>
          </p:cNvSpPr>
          <p:nvPr>
            <p:ph type="title"/>
          </p:nvPr>
        </p:nvSpPr>
        <p:spPr>
          <a:xfrm>
            <a:off x="1171074" y="1396686"/>
            <a:ext cx="3240506" cy="4064628"/>
          </a:xfrm>
        </p:spPr>
        <p:txBody>
          <a:bodyPr>
            <a:normAutofit/>
          </a:bodyPr>
          <a:lstStyle/>
          <a:p>
            <a:r>
              <a:rPr lang="en-US">
                <a:solidFill>
                  <a:srgbClr val="FFFFFF"/>
                </a:solidFill>
              </a:rPr>
              <a:t>Structured data</a:t>
            </a:r>
            <a:r>
              <a:rPr lang="el-GR">
                <a:solidFill>
                  <a:srgbClr val="FFFFFF"/>
                </a:solidFill>
              </a:rPr>
              <a:t> (1)</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AE31E834-0996-9571-1B0B-C03ECB61F89B}"/>
              </a:ext>
            </a:extLst>
          </p:cNvPr>
          <p:cNvSpPr>
            <a:spLocks noGrp="1"/>
          </p:cNvSpPr>
          <p:nvPr>
            <p:ph idx="1"/>
          </p:nvPr>
        </p:nvSpPr>
        <p:spPr>
          <a:xfrm>
            <a:off x="5370153" y="1526033"/>
            <a:ext cx="5536397" cy="3935281"/>
          </a:xfrm>
        </p:spPr>
        <p:txBody>
          <a:bodyPr>
            <a:normAutofit/>
          </a:bodyPr>
          <a:lstStyle/>
          <a:p>
            <a:r>
              <a:rPr lang="el-GR" sz="2000"/>
              <a:t>Τα δομημένα δεδομένα έχουν ορισμένες προκαθορισμένες οργανωτικές ιδιότητες και είναι παρόντα σε δομημένο ή ταξινομημένο σχήμα, γεγονός που διευκολύνει την ανάλυση και την ταξινόμηση. Επιπλέον, χάρη στην προκαθορισμένη φύση τους, κάθε πεδίο είναι διακριτό και μπορεί να προσπελαστεί ξεχωριστά ή από κοινού μαζί με δεδομένα από άλλα πεδία. Αυτό καθιστά τα δομημένα δεδομένα εξαιρετικά πολύτιμα, καθιστώντας δυνατή τη γρήγορη συλλογή δεδομένων από διάφορες θέσεις της βάσης δεδομένων.</a:t>
            </a:r>
          </a:p>
        </p:txBody>
      </p:sp>
    </p:spTree>
    <p:extLst>
      <p:ext uri="{BB962C8B-B14F-4D97-AF65-F5344CB8AC3E}">
        <p14:creationId xmlns:p14="http://schemas.microsoft.com/office/powerpoint/2010/main" val="2050033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03F89F-3D97-350B-DFA5-7F9D6D893384}"/>
              </a:ext>
            </a:extLst>
          </p:cNvPr>
          <p:cNvPicPr>
            <a:picLocks noChangeAspect="1"/>
          </p:cNvPicPr>
          <p:nvPr/>
        </p:nvPicPr>
        <p:blipFill rotWithShape="1">
          <a:blip r:embed="rId2">
            <a:duotone>
              <a:schemeClr val="bg2">
                <a:shade val="45000"/>
                <a:satMod val="135000"/>
              </a:schemeClr>
              <a:prstClr val="white"/>
            </a:duotone>
          </a:blip>
          <a:srcRect t="3479" b="1225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21F5FD0-BEF5-99CA-D910-DA554A81ECD8}"/>
              </a:ext>
            </a:extLst>
          </p:cNvPr>
          <p:cNvSpPr>
            <a:spLocks noGrp="1"/>
          </p:cNvSpPr>
          <p:nvPr>
            <p:ph type="title"/>
          </p:nvPr>
        </p:nvSpPr>
        <p:spPr>
          <a:xfrm>
            <a:off x="838200" y="365125"/>
            <a:ext cx="10515600" cy="1325563"/>
          </a:xfrm>
        </p:spPr>
        <p:txBody>
          <a:bodyPr>
            <a:normAutofit/>
          </a:bodyPr>
          <a:lstStyle/>
          <a:p>
            <a:r>
              <a:rPr kumimoji="0" lang="el-GR" b="0" i="0" u="none" strike="noStrike" kern="1200" cap="none" spc="0" normalizeH="0" baseline="0" noProof="0">
                <a:ln>
                  <a:noFill/>
                </a:ln>
                <a:effectLst/>
                <a:uLnTx/>
                <a:uFillTx/>
                <a:latin typeface="Calibri Light" panose="020F0302020204030204"/>
                <a:ea typeface="+mj-ea"/>
                <a:cs typeface="+mj-cs"/>
              </a:rPr>
              <a:t>ΜΕΓΑΛΑ ΔΕΔΟΜΕΝΑ ΚΑΙ ΨΗΦΙΑΚΟ ΜΑΡΚΕΤΙΝΓΚ</a:t>
            </a:r>
            <a:endParaRPr lang="el-GR" dirty="0"/>
          </a:p>
        </p:txBody>
      </p:sp>
      <p:graphicFrame>
        <p:nvGraphicFramePr>
          <p:cNvPr id="5" name="Θέση περιεχομένου 2">
            <a:extLst>
              <a:ext uri="{FF2B5EF4-FFF2-40B4-BE49-F238E27FC236}">
                <a16:creationId xmlns:a16="http://schemas.microsoft.com/office/drawing/2014/main" id="{067741A7-5EE1-23EB-B7E9-C9E0FC7776D7}"/>
              </a:ext>
            </a:extLst>
          </p:cNvPr>
          <p:cNvGraphicFramePr>
            <a:graphicFrameLocks noGrp="1"/>
          </p:cNvGraphicFramePr>
          <p:nvPr>
            <p:ph idx="1"/>
            <p:extLst>
              <p:ext uri="{D42A27DB-BD31-4B8C-83A1-F6EECF244321}">
                <p14:modId xmlns:p14="http://schemas.microsoft.com/office/powerpoint/2010/main" val="20153816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0925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666871-94D3-4CE7-AA42-47B40864BE1A}"/>
              </a:ext>
            </a:extLst>
          </p:cNvPr>
          <p:cNvPicPr>
            <a:picLocks noChangeAspect="1"/>
          </p:cNvPicPr>
          <p:nvPr/>
        </p:nvPicPr>
        <p:blipFill rotWithShape="1">
          <a:blip r:embed="rId2">
            <a:duotone>
              <a:schemeClr val="bg2">
                <a:shade val="45000"/>
                <a:satMod val="135000"/>
              </a:schemeClr>
              <a:prstClr val="white"/>
            </a:duotone>
          </a:blip>
          <a:srcRect t="15188" b="54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348AD6D-8527-ABEA-AE73-E20F7293AD21}"/>
              </a:ext>
            </a:extLst>
          </p:cNvPr>
          <p:cNvSpPr>
            <a:spLocks noGrp="1"/>
          </p:cNvSpPr>
          <p:nvPr>
            <p:ph type="title"/>
          </p:nvPr>
        </p:nvSpPr>
        <p:spPr>
          <a:xfrm>
            <a:off x="838200" y="365125"/>
            <a:ext cx="10515600" cy="1325563"/>
          </a:xfrm>
        </p:spPr>
        <p:txBody>
          <a:bodyPr>
            <a:normAutofit/>
          </a:bodyPr>
          <a:lstStyle/>
          <a:p>
            <a:r>
              <a:rPr kumimoji="0" lang="el-GR" b="0" i="0" u="none" strike="noStrike" kern="1200" cap="none" spc="0" normalizeH="0" baseline="0" noProof="0">
                <a:ln>
                  <a:noFill/>
                </a:ln>
                <a:effectLst/>
                <a:uLnTx/>
                <a:uFillTx/>
                <a:latin typeface="Calibri Light" panose="020F0302020204030204"/>
                <a:ea typeface="+mj-ea"/>
                <a:cs typeface="+mj-cs"/>
              </a:rPr>
              <a:t>ΜΕΓΑΛΑ ΔΕΔΟΜΕΝΑ ΚΑΙ ΨΗΦΙΑΚΟ ΜΑΡΚΕΤΙΝΓΚ</a:t>
            </a:r>
            <a:endParaRPr lang="el-GR" dirty="0"/>
          </a:p>
        </p:txBody>
      </p:sp>
      <p:graphicFrame>
        <p:nvGraphicFramePr>
          <p:cNvPr id="5" name="Θέση περιεχομένου 2">
            <a:extLst>
              <a:ext uri="{FF2B5EF4-FFF2-40B4-BE49-F238E27FC236}">
                <a16:creationId xmlns:a16="http://schemas.microsoft.com/office/drawing/2014/main" id="{809B2019-A000-4A3F-9659-87FB9CAEAB6D}"/>
              </a:ext>
            </a:extLst>
          </p:cNvPr>
          <p:cNvGraphicFramePr>
            <a:graphicFrameLocks noGrp="1"/>
          </p:cNvGraphicFramePr>
          <p:nvPr>
            <p:ph idx="1"/>
            <p:extLst>
              <p:ext uri="{D42A27DB-BD31-4B8C-83A1-F6EECF244321}">
                <p14:modId xmlns:p14="http://schemas.microsoft.com/office/powerpoint/2010/main" val="34490298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489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7B75B2-D3BD-3154-7ABD-70D6FCC42A1D}"/>
              </a:ext>
            </a:extLst>
          </p:cNvPr>
          <p:cNvPicPr>
            <a:picLocks noChangeAspect="1"/>
          </p:cNvPicPr>
          <p:nvPr/>
        </p:nvPicPr>
        <p:blipFill rotWithShape="1">
          <a:blip r:embed="rId2"/>
          <a:srcRect t="13234" b="1176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AC4D5A1-D54B-DB10-CA95-5815E35D14C7}"/>
              </a:ext>
            </a:extLst>
          </p:cNvPr>
          <p:cNvSpPr>
            <a:spLocks noGrp="1"/>
          </p:cNvSpPr>
          <p:nvPr>
            <p:ph type="title"/>
          </p:nvPr>
        </p:nvSpPr>
        <p:spPr>
          <a:xfrm>
            <a:off x="838200" y="365125"/>
            <a:ext cx="10515600" cy="1325563"/>
          </a:xfrm>
        </p:spPr>
        <p:txBody>
          <a:bodyPr>
            <a:normAutofit/>
          </a:bodyPr>
          <a:lstStyle/>
          <a:p>
            <a:r>
              <a:rPr kumimoji="0" lang="el-GR" b="0" i="0" u="none" strike="noStrike" kern="1200" cap="none" spc="0" normalizeH="0" baseline="0" noProof="0">
                <a:ln>
                  <a:noFill/>
                </a:ln>
                <a:effectLst/>
                <a:uLnTx/>
                <a:uFillTx/>
                <a:latin typeface="Calibri Light" panose="020F0302020204030204"/>
                <a:ea typeface="+mj-ea"/>
                <a:cs typeface="+mj-cs"/>
              </a:rPr>
              <a:t>ΜΕΓΑΛΑ ΔΕΔΟΜΕΝΑ ΚΑΙ ΨΗΦΙΑΚΟ ΜΑΡΚΕΤΙΝΓΚ</a:t>
            </a:r>
            <a:endParaRPr lang="el-GR" dirty="0"/>
          </a:p>
        </p:txBody>
      </p:sp>
      <p:graphicFrame>
        <p:nvGraphicFramePr>
          <p:cNvPr id="5" name="Θέση περιεχομένου 2">
            <a:extLst>
              <a:ext uri="{FF2B5EF4-FFF2-40B4-BE49-F238E27FC236}">
                <a16:creationId xmlns:a16="http://schemas.microsoft.com/office/drawing/2014/main" id="{29555F9C-E0FC-C851-5E9D-DA2997EB3BC0}"/>
              </a:ext>
            </a:extLst>
          </p:cNvPr>
          <p:cNvGraphicFramePr>
            <a:graphicFrameLocks noGrp="1"/>
          </p:cNvGraphicFramePr>
          <p:nvPr>
            <p:ph idx="1"/>
            <p:extLst>
              <p:ext uri="{D42A27DB-BD31-4B8C-83A1-F6EECF244321}">
                <p14:modId xmlns:p14="http://schemas.microsoft.com/office/powerpoint/2010/main" val="6614843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293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6F263EA-3341-D5A6-2EE9-7A1ED0FC1E28}"/>
              </a:ext>
            </a:extLst>
          </p:cNvPr>
          <p:cNvSpPr>
            <a:spLocks noGrp="1"/>
          </p:cNvSpPr>
          <p:nvPr>
            <p:ph type="title"/>
          </p:nvPr>
        </p:nvSpPr>
        <p:spPr>
          <a:xfrm>
            <a:off x="640080" y="325369"/>
            <a:ext cx="4368602" cy="1956841"/>
          </a:xfrm>
        </p:spPr>
        <p:txBody>
          <a:bodyPr anchor="b">
            <a:normAutofit/>
          </a:bodyPr>
          <a:lstStyle/>
          <a:p>
            <a:r>
              <a:rPr lang="en-US" sz="5400"/>
              <a:t>Google MapReduce</a:t>
            </a:r>
            <a:endParaRPr lang="el-GR"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2E768ED1-612A-FF3C-8652-9E2015F9890D}"/>
              </a:ext>
            </a:extLst>
          </p:cNvPr>
          <p:cNvSpPr>
            <a:spLocks noGrp="1"/>
          </p:cNvSpPr>
          <p:nvPr>
            <p:ph idx="1"/>
          </p:nvPr>
        </p:nvSpPr>
        <p:spPr>
          <a:xfrm>
            <a:off x="640080" y="2872899"/>
            <a:ext cx="4243589" cy="3320668"/>
          </a:xfrm>
        </p:spPr>
        <p:txBody>
          <a:bodyPr>
            <a:normAutofit/>
          </a:bodyPr>
          <a:lstStyle/>
          <a:p>
            <a:pPr marL="0" indent="0">
              <a:buNone/>
            </a:pPr>
            <a:endParaRPr lang="en-US" sz="2200"/>
          </a:p>
          <a:p>
            <a:pPr marL="0" indent="0">
              <a:buNone/>
            </a:pPr>
            <a:r>
              <a:rPr lang="el-GR" sz="2200"/>
              <a:t>Η υλοποίηση του MapReduce από την Google, γνωστή ως "Google MapReduce", έχει σχεδιαστεί για να είναι εξαιρετικά κλιμακούμενη και ανεκτική σε σφάλματα, καθιστώντας την ιδανική για την επεξεργασία μεγάλου όγκου δεδομένων σε μεγάλες συστάδες.</a:t>
            </a:r>
          </a:p>
        </p:txBody>
      </p:sp>
      <p:pic>
        <p:nvPicPr>
          <p:cNvPr id="5" name="Picture 4" descr="Μεγεθυντικός φακός σε ανοιχτό φόντο">
            <a:extLst>
              <a:ext uri="{FF2B5EF4-FFF2-40B4-BE49-F238E27FC236}">
                <a16:creationId xmlns:a16="http://schemas.microsoft.com/office/drawing/2014/main" id="{D1F37521-A174-8FC0-3F9D-15203FCD562D}"/>
              </a:ext>
            </a:extLst>
          </p:cNvPr>
          <p:cNvPicPr>
            <a:picLocks noChangeAspect="1"/>
          </p:cNvPicPr>
          <p:nvPr/>
        </p:nvPicPr>
        <p:blipFill rotWithShape="1">
          <a:blip r:embed="rId2"/>
          <a:srcRect l="29663" r="338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23145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74995AB-8D4D-4605-24C3-327E3801839F}"/>
              </a:ext>
            </a:extLst>
          </p:cNvPr>
          <p:cNvSpPr>
            <a:spLocks noGrp="1"/>
          </p:cNvSpPr>
          <p:nvPr>
            <p:ph type="title"/>
          </p:nvPr>
        </p:nvSpPr>
        <p:spPr>
          <a:xfrm>
            <a:off x="808638" y="386930"/>
            <a:ext cx="9236700" cy="1188950"/>
          </a:xfrm>
        </p:spPr>
        <p:txBody>
          <a:bodyPr anchor="b">
            <a:normAutofit/>
          </a:bodyPr>
          <a:lstStyle/>
          <a:p>
            <a:r>
              <a:rPr lang="en-US" sz="5400"/>
              <a:t>Google MapReduce</a:t>
            </a:r>
            <a:endParaRPr lang="el-GR"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AA45315-C9AD-18C3-7886-3E29AE398955}"/>
              </a:ext>
            </a:extLst>
          </p:cNvPr>
          <p:cNvSpPr>
            <a:spLocks noGrp="1"/>
          </p:cNvSpPr>
          <p:nvPr>
            <p:ph idx="1"/>
          </p:nvPr>
        </p:nvSpPr>
        <p:spPr>
          <a:xfrm>
            <a:off x="793660" y="2599509"/>
            <a:ext cx="10143668" cy="3435531"/>
          </a:xfrm>
        </p:spPr>
        <p:txBody>
          <a:bodyPr anchor="ctr">
            <a:normAutofit/>
          </a:bodyPr>
          <a:lstStyle/>
          <a:p>
            <a:pPr marL="0" indent="0">
              <a:buNone/>
            </a:pPr>
            <a:r>
              <a:rPr lang="en-US" sz="2000"/>
              <a:t>   E</a:t>
            </a:r>
            <a:r>
              <a:rPr lang="el-GR" sz="2000"/>
              <a:t>πισκόπηση του τρόπου με τον οποίο λειτουργεί η εφαρμογή </a:t>
            </a:r>
            <a:r>
              <a:rPr lang="en-US" sz="2000"/>
              <a:t>        </a:t>
            </a:r>
            <a:r>
              <a:rPr lang="el-GR" sz="2000"/>
              <a:t>MapReduce της Google:</a:t>
            </a:r>
          </a:p>
          <a:p>
            <a:pPr marL="0" indent="0">
              <a:buNone/>
            </a:pPr>
            <a:endParaRPr lang="en-US" sz="2000"/>
          </a:p>
          <a:p>
            <a:r>
              <a:rPr lang="el-GR" sz="2000"/>
              <a:t>Τα δεδομένα αποθηκεύονται στο Google File System (GFS), το οποίο είναι ένα κατανεμημένο σύστημα αρχείων που επιτρέπει την αποθήκευση δεδομένων σε πολλαπλούς διακομιστές με υψηλή διαθεσιμότητα και ανοχή σε σφάλματα.</a:t>
            </a:r>
            <a:endParaRPr lang="en-US" sz="2000"/>
          </a:p>
          <a:p>
            <a:pPr marL="0" indent="0">
              <a:buNone/>
            </a:pPr>
            <a:endParaRPr lang="el-GR" sz="2000"/>
          </a:p>
          <a:p>
            <a:r>
              <a:rPr lang="el-GR" sz="2000"/>
              <a:t>Η εργασία MapReduce υποβάλλεται στο σύστημα MapReduce της Google, το οποίο διαιρεί τα δεδομένα εισόδου σε έναν αριθμό μικρότερων τμημάτων και τα διανέμει στους κόμβους της συστάδας.</a:t>
            </a:r>
            <a:endParaRPr lang="en-US" sz="2000"/>
          </a:p>
          <a:p>
            <a:endParaRPr lang="el-GR" sz="2000"/>
          </a:p>
        </p:txBody>
      </p:sp>
    </p:spTree>
    <p:extLst>
      <p:ext uri="{BB962C8B-B14F-4D97-AF65-F5344CB8AC3E}">
        <p14:creationId xmlns:p14="http://schemas.microsoft.com/office/powerpoint/2010/main" val="126888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585A69B-8373-1D41-629C-B98258658B10}"/>
              </a:ext>
            </a:extLst>
          </p:cNvPr>
          <p:cNvSpPr>
            <a:spLocks noGrp="1"/>
          </p:cNvSpPr>
          <p:nvPr>
            <p:ph type="title"/>
          </p:nvPr>
        </p:nvSpPr>
        <p:spPr>
          <a:xfrm>
            <a:off x="808638" y="386930"/>
            <a:ext cx="9236700" cy="1188950"/>
          </a:xfrm>
        </p:spPr>
        <p:txBody>
          <a:bodyPr anchor="b">
            <a:normAutofit/>
          </a:bodyPr>
          <a:lstStyle/>
          <a:p>
            <a:r>
              <a:rPr lang="en-US" sz="5400"/>
              <a:t>Google MapReduce</a:t>
            </a:r>
            <a:endParaRPr lang="el-GR"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D1D9554-C276-50DE-032F-EAB0A6C05892}"/>
              </a:ext>
            </a:extLst>
          </p:cNvPr>
          <p:cNvSpPr>
            <a:spLocks noGrp="1"/>
          </p:cNvSpPr>
          <p:nvPr>
            <p:ph idx="1"/>
          </p:nvPr>
        </p:nvSpPr>
        <p:spPr>
          <a:xfrm>
            <a:off x="793660" y="2599509"/>
            <a:ext cx="10143668" cy="3435531"/>
          </a:xfrm>
        </p:spPr>
        <p:txBody>
          <a:bodyPr anchor="ctr">
            <a:normAutofit/>
          </a:bodyPr>
          <a:lstStyle/>
          <a:p>
            <a:r>
              <a:rPr lang="el-GR" sz="2200"/>
              <a:t>Στη συνέχεια, κάθε κόμβος εφαρμόζει μια συνάρτηση "map" στα δεδομένα εισόδου που του έχουν ανατεθεί, παράγοντας ένα σύνολο ζευγών κλειδιών-τιμών ως έξοδο. Η συνάρτηση map ορίζεται από τον χρήστη και μπορεί να είναι οποιαδήποτε συνάρτηση που δέχεται μια εγγραφή εισόδου και παράγει ένα σύνολο ενδιάμεσων ζευγών κλειδιού-τιμής.</a:t>
            </a:r>
            <a:endParaRPr lang="en-US" sz="2200"/>
          </a:p>
          <a:p>
            <a:pPr marL="0" indent="0">
              <a:buNone/>
            </a:pPr>
            <a:endParaRPr lang="el-GR" sz="2200"/>
          </a:p>
          <a:p>
            <a:r>
              <a:rPr lang="el-GR" sz="2200"/>
              <a:t>Στη συνέχεια, τα ενδιάμεσα ζεύγη κλειδιών-τιμών ταξινομούνται και ανακατανέμονται στους κόμβους της συστάδας. Αυτή η διαδικασία διασφαλίζει ότι όλες οι τιμές που σχετίζονται με ένα συγκεκριμένο κλειδί διαβιβάζονται στον ίδιο κόμβο μείωσης.</a:t>
            </a:r>
          </a:p>
          <a:p>
            <a:endParaRPr lang="el-GR" sz="2200"/>
          </a:p>
        </p:txBody>
      </p:sp>
    </p:spTree>
    <p:extLst>
      <p:ext uri="{BB962C8B-B14F-4D97-AF65-F5344CB8AC3E}">
        <p14:creationId xmlns:p14="http://schemas.microsoft.com/office/powerpoint/2010/main" val="2146730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E47F38B-8902-21AD-E164-1A4B8F5C2E2B}"/>
              </a:ext>
            </a:extLst>
          </p:cNvPr>
          <p:cNvSpPr>
            <a:spLocks noGrp="1"/>
          </p:cNvSpPr>
          <p:nvPr>
            <p:ph type="title"/>
          </p:nvPr>
        </p:nvSpPr>
        <p:spPr>
          <a:xfrm>
            <a:off x="635000" y="640823"/>
            <a:ext cx="3418659" cy="5583148"/>
          </a:xfrm>
        </p:spPr>
        <p:txBody>
          <a:bodyPr anchor="ctr">
            <a:normAutofit/>
          </a:bodyPr>
          <a:lstStyle/>
          <a:p>
            <a:r>
              <a:rPr lang="en-US" sz="5000"/>
              <a:t>Google MapReduce</a:t>
            </a:r>
            <a:endParaRPr lang="el-GR" sz="5000"/>
          </a:p>
        </p:txBody>
      </p:sp>
      <p:sp>
        <p:nvSpPr>
          <p:cNvPr id="1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FACED036-5578-AE59-52C2-570FD9933CE5}"/>
              </a:ext>
            </a:extLst>
          </p:cNvPr>
          <p:cNvGraphicFramePr>
            <a:graphicFrameLocks noGrp="1"/>
          </p:cNvGraphicFramePr>
          <p:nvPr>
            <p:ph idx="1"/>
            <p:extLst>
              <p:ext uri="{D42A27DB-BD31-4B8C-83A1-F6EECF244321}">
                <p14:modId xmlns:p14="http://schemas.microsoft.com/office/powerpoint/2010/main" val="339568139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368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CF63E60-750F-95BB-5C73-E3D89E6E9466}"/>
              </a:ext>
            </a:extLst>
          </p:cNvPr>
          <p:cNvSpPr>
            <a:spLocks noGrp="1"/>
          </p:cNvSpPr>
          <p:nvPr>
            <p:ph type="title"/>
          </p:nvPr>
        </p:nvSpPr>
        <p:spPr>
          <a:xfrm>
            <a:off x="1171074" y="1396686"/>
            <a:ext cx="3240506" cy="4064628"/>
          </a:xfrm>
        </p:spPr>
        <p:txBody>
          <a:bodyPr>
            <a:normAutofit/>
          </a:bodyPr>
          <a:lstStyle/>
          <a:p>
            <a:r>
              <a:rPr lang="en-US">
                <a:solidFill>
                  <a:srgbClr val="FFFFFF"/>
                </a:solidFill>
              </a:rPr>
              <a:t>Structured data</a:t>
            </a:r>
            <a:r>
              <a:rPr lang="el-GR">
                <a:solidFill>
                  <a:srgbClr val="FFFFFF"/>
                </a:solidFill>
              </a:rPr>
              <a:t> (2)</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45F1AB97-F6AD-771D-9B5A-47B5957A36E7}"/>
              </a:ext>
            </a:extLst>
          </p:cNvPr>
          <p:cNvSpPr>
            <a:spLocks noGrp="1"/>
          </p:cNvSpPr>
          <p:nvPr>
            <p:ph idx="1"/>
          </p:nvPr>
        </p:nvSpPr>
        <p:spPr>
          <a:xfrm>
            <a:off x="5370153" y="1526033"/>
            <a:ext cx="5536397" cy="3935281"/>
          </a:xfrm>
        </p:spPr>
        <p:txBody>
          <a:bodyPr>
            <a:normAutofit/>
          </a:bodyPr>
          <a:lstStyle/>
          <a:p>
            <a:r>
              <a:rPr lang="el-GR" sz="1500"/>
              <a:t>Τα δομημένα δεδομένα είναι ο ευκολότερος τύπος δεδομένων για ανάλυση, επειδή απαιτούν ελάχιστη έως καθόλου προετοιμασία πριν από την επεξεργασία. Ένας χρήστης μπορεί να χρειαστεί να καθαρίσει τα δεδομένα και να τα περιορίσει μόνο σε σχετικά σημεία, αλλά δεν θα χρειαστεί να τα ερμηνεύσει ή να τα μετατρέψει πολύ βαθιά πριν από τη διεξαγωγή μιας πραγματικής έρευνας.</a:t>
            </a:r>
          </a:p>
          <a:p>
            <a:endParaRPr lang="el-GR" sz="1500"/>
          </a:p>
          <a:p>
            <a:r>
              <a:rPr lang="el-GR" sz="1500"/>
              <a:t>Ένα από τα σημαντικότερα προνόμια της χρήσης δομημένων δεδομένων είναι η απλοποιημένη διαδικασία συγχώνευσης επιχειρηματικών δεδομένων με σχεσιακά. Επειδή οι σχετικές διαστάσεις των δεδομένων είναι συνήθως καθορισμένες και τα συγκεκριμένα στοιχεία βρίσκονται σε ομοιόμορφη μορφή, χρειάζεται να γίνει πολύ λίγη προετοιμασία για να γίνουν όλες οι πηγές συμβατές.</a:t>
            </a:r>
          </a:p>
        </p:txBody>
      </p:sp>
    </p:spTree>
    <p:extLst>
      <p:ext uri="{BB962C8B-B14F-4D97-AF65-F5344CB8AC3E}">
        <p14:creationId xmlns:p14="http://schemas.microsoft.com/office/powerpoint/2010/main" val="331812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F63606C-46B8-609D-66F1-63050627D437}"/>
              </a:ext>
            </a:extLst>
          </p:cNvPr>
          <p:cNvSpPr>
            <a:spLocks noGrp="1"/>
          </p:cNvSpPr>
          <p:nvPr>
            <p:ph type="title"/>
          </p:nvPr>
        </p:nvSpPr>
        <p:spPr>
          <a:xfrm>
            <a:off x="1171074" y="1396686"/>
            <a:ext cx="3240506" cy="4064628"/>
          </a:xfrm>
        </p:spPr>
        <p:txBody>
          <a:bodyPr>
            <a:normAutofit/>
          </a:bodyPr>
          <a:lstStyle/>
          <a:p>
            <a:r>
              <a:rPr lang="en-US">
                <a:solidFill>
                  <a:srgbClr val="FFFFFF"/>
                </a:solidFill>
              </a:rPr>
              <a:t>Unstructured data (1)</a:t>
            </a:r>
            <a:endParaRPr lang="el-GR">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E8F50D70-0A08-CD59-279C-FB7E6C15F2DF}"/>
              </a:ext>
            </a:extLst>
          </p:cNvPr>
          <p:cNvSpPr>
            <a:spLocks noGrp="1"/>
          </p:cNvSpPr>
          <p:nvPr>
            <p:ph idx="1"/>
          </p:nvPr>
        </p:nvSpPr>
        <p:spPr>
          <a:xfrm>
            <a:off x="5370153" y="1526033"/>
            <a:ext cx="5536397" cy="3935281"/>
          </a:xfrm>
        </p:spPr>
        <p:txBody>
          <a:bodyPr>
            <a:normAutofit/>
          </a:bodyPr>
          <a:lstStyle/>
          <a:p>
            <a:r>
              <a:rPr lang="el-GR" sz="2400"/>
              <a:t>Τα μη δομημένα δεδομένα περιλαμβάνουν πληροφορίες χωρίς προκαθορισμένους εννοιολογικούς ορισμούς και δεν είναι εύκολο να ερμηνευθούν ή να αναλυθούν από τυποποιημένες βάσεις δεδομένων ή μοντέλα δεδομένων. Τα μη δομημένα δεδομένα αντιπροσωπεύουν την πλειονότητα των μεγάλων δεδομένων και περιλαμβάνουν πληροφορίες όπως ημερομηνίες, αριθμούς και γεγονότα..</a:t>
            </a:r>
          </a:p>
        </p:txBody>
      </p:sp>
    </p:spTree>
    <p:extLst>
      <p:ext uri="{BB962C8B-B14F-4D97-AF65-F5344CB8AC3E}">
        <p14:creationId xmlns:p14="http://schemas.microsoft.com/office/powerpoint/2010/main" val="180728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B051982-8904-B303-CCCF-1E8CB9CAFA06}"/>
              </a:ext>
            </a:extLst>
          </p:cNvPr>
          <p:cNvSpPr>
            <a:spLocks noGrp="1"/>
          </p:cNvSpPr>
          <p:nvPr>
            <p:ph type="title"/>
          </p:nvPr>
        </p:nvSpPr>
        <p:spPr>
          <a:xfrm>
            <a:off x="1171074" y="1396686"/>
            <a:ext cx="3240506" cy="4064628"/>
          </a:xfrm>
        </p:spPr>
        <p:txBody>
          <a:bodyPr>
            <a:normAutofit/>
          </a:bodyPr>
          <a:lstStyle/>
          <a:p>
            <a:r>
              <a:rPr lang="en-US">
                <a:solidFill>
                  <a:srgbClr val="FFFFFF"/>
                </a:solidFill>
              </a:rPr>
              <a:t>Unstructured data (2)</a:t>
            </a:r>
            <a:endParaRPr lang="el-GR">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77C72046-A4D6-7FF4-4C09-BFEBCA44535F}"/>
              </a:ext>
            </a:extLst>
          </p:cNvPr>
          <p:cNvSpPr>
            <a:spLocks noGrp="1"/>
          </p:cNvSpPr>
          <p:nvPr>
            <p:ph idx="1"/>
          </p:nvPr>
        </p:nvSpPr>
        <p:spPr>
          <a:xfrm>
            <a:off x="5370153" y="1526033"/>
            <a:ext cx="5536397" cy="3935281"/>
          </a:xfrm>
        </p:spPr>
        <p:txBody>
          <a:bodyPr>
            <a:normAutofit/>
          </a:bodyPr>
          <a:lstStyle/>
          <a:p>
            <a:r>
              <a:rPr lang="el-GR" sz="2200"/>
              <a:t>Παραδείγματα μεγάλων δεδομένων αυτού του τύπου περιλαμβάνουν αρχεία βίντεο και ήχου, δραστηριότητες κινητών τηλεφώνων, δορυφορικές εικόνες και βάσεις δεδομένων </a:t>
            </a:r>
            <a:r>
              <a:rPr lang="el-GR" sz="2200" err="1"/>
              <a:t>No</a:t>
            </a:r>
            <a:r>
              <a:rPr lang="el-GR" sz="2200"/>
              <a:t>-SQL, για να αναφέρουμε μερικά. Οι φωτογραφίες που ανεβάζουμε στο Facebook ή στο </a:t>
            </a:r>
            <a:r>
              <a:rPr lang="el-GR" sz="2200" err="1"/>
              <a:t>Instagram</a:t>
            </a:r>
            <a:r>
              <a:rPr lang="el-GR" sz="2200"/>
              <a:t> και τα βίντεο που παρακολουθούμε στο </a:t>
            </a:r>
            <a:r>
              <a:rPr lang="el-GR" sz="2200" err="1"/>
              <a:t>YouTube</a:t>
            </a:r>
            <a:r>
              <a:rPr lang="el-GR" sz="2200"/>
              <a:t> ή σε οποιαδήποτε άλλη πλατφόρμα συμβάλλουν στον αυξανόμενο σωρό των μη δομημένων δεδομένων</a:t>
            </a:r>
          </a:p>
        </p:txBody>
      </p:sp>
    </p:spTree>
    <p:extLst>
      <p:ext uri="{BB962C8B-B14F-4D97-AF65-F5344CB8AC3E}">
        <p14:creationId xmlns:p14="http://schemas.microsoft.com/office/powerpoint/2010/main" val="22450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3E6F8F1-C08A-DF15-E49A-F88B1462FA0A}"/>
              </a:ext>
            </a:extLst>
          </p:cNvPr>
          <p:cNvSpPr>
            <a:spLocks noGrp="1"/>
          </p:cNvSpPr>
          <p:nvPr>
            <p:ph type="title"/>
          </p:nvPr>
        </p:nvSpPr>
        <p:spPr>
          <a:xfrm>
            <a:off x="1171074" y="1396686"/>
            <a:ext cx="3240506" cy="4064628"/>
          </a:xfrm>
        </p:spPr>
        <p:txBody>
          <a:bodyPr>
            <a:normAutofit/>
          </a:bodyPr>
          <a:lstStyle/>
          <a:p>
            <a:r>
              <a:rPr lang="en-US">
                <a:solidFill>
                  <a:srgbClr val="FFFFFF"/>
                </a:solidFill>
              </a:rPr>
              <a:t>Unstructured data (3)</a:t>
            </a:r>
            <a:endParaRPr lang="el-GR">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95731A47-8AD5-6F59-B865-1DD0CC027843}"/>
              </a:ext>
            </a:extLst>
          </p:cNvPr>
          <p:cNvSpPr>
            <a:spLocks noGrp="1"/>
          </p:cNvSpPr>
          <p:nvPr>
            <p:ph idx="1"/>
          </p:nvPr>
        </p:nvSpPr>
        <p:spPr>
          <a:xfrm>
            <a:off x="5370153" y="1526033"/>
            <a:ext cx="5536397" cy="3935281"/>
          </a:xfrm>
        </p:spPr>
        <p:txBody>
          <a:bodyPr>
            <a:normAutofit/>
          </a:bodyPr>
          <a:lstStyle/>
          <a:p>
            <a:r>
              <a:rPr lang="el-GR" sz="1500"/>
              <a:t>Το δυσκολότερο μέρος της ανάλυσης μη δομημένων δεδομένων είναι να μάθεις σε μια εφαρμογή να κατανοεί τις πληροφορίες που εξάγει. Τις περισσότερες φορές, αυτό σημαίνει τη μετάφρασή τους σε κάποια μορφή δομημένων δεδομένων.</a:t>
            </a:r>
          </a:p>
          <a:p>
            <a:endParaRPr lang="el-GR" sz="1500"/>
          </a:p>
          <a:p>
            <a:r>
              <a:rPr lang="el-GR" sz="1500"/>
              <a:t>Αυτό δεν είναι εύκολο και οι ιδιαιτερότητες του τρόπου με τον οποίο γίνεται ποικίλλουν από μορφή σε μορφή και ανάλογα με τον τελικό στόχο της ανάλυσης. Μέθοδοι όπως η ανάλυση κειμένου, η επεξεργασία φυσικής γλώσσας και η ανάπτυξη ιεραρχιών περιεχομένου μέσω ταξινόμησης είναι κοινές.</a:t>
            </a:r>
          </a:p>
          <a:p>
            <a:endParaRPr lang="el-GR" sz="1500"/>
          </a:p>
          <a:p>
            <a:r>
              <a:rPr lang="el-GR" sz="1500"/>
              <a:t>Σχεδόν καθολικά, πρόκειται για έναν πολύπλοκο αλγόριθμο που συνδυάζει τις διαδικασίες σάρωσης, ερμηνείας και πλαισίωσης των λειτουργιών.</a:t>
            </a:r>
          </a:p>
        </p:txBody>
      </p:sp>
    </p:spTree>
    <p:extLst>
      <p:ext uri="{BB962C8B-B14F-4D97-AF65-F5344CB8AC3E}">
        <p14:creationId xmlns:p14="http://schemas.microsoft.com/office/powerpoint/2010/main" val="201368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2C674C5-42CC-C5B5-392D-A6C9EFCA097E}"/>
              </a:ext>
            </a:extLst>
          </p:cNvPr>
          <p:cNvSpPr>
            <a:spLocks noGrp="1"/>
          </p:cNvSpPr>
          <p:nvPr>
            <p:ph type="title"/>
          </p:nvPr>
        </p:nvSpPr>
        <p:spPr>
          <a:xfrm>
            <a:off x="1171074" y="1396686"/>
            <a:ext cx="3240506" cy="4064628"/>
          </a:xfrm>
        </p:spPr>
        <p:txBody>
          <a:bodyPr>
            <a:normAutofit/>
          </a:bodyPr>
          <a:lstStyle/>
          <a:p>
            <a:r>
              <a:rPr lang="en-US">
                <a:solidFill>
                  <a:srgbClr val="FFFFFF"/>
                </a:solidFill>
              </a:rPr>
              <a:t>Unstructured data (4)</a:t>
            </a:r>
            <a:endParaRPr lang="el-GR">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DF921A9E-3566-3106-003B-1DA63056A47D}"/>
              </a:ext>
            </a:extLst>
          </p:cNvPr>
          <p:cNvSpPr>
            <a:spLocks noGrp="1"/>
          </p:cNvSpPr>
          <p:nvPr>
            <p:ph idx="1"/>
          </p:nvPr>
        </p:nvSpPr>
        <p:spPr>
          <a:xfrm>
            <a:off x="5370153" y="1526033"/>
            <a:ext cx="5536397" cy="3935281"/>
          </a:xfrm>
        </p:spPr>
        <p:txBody>
          <a:bodyPr>
            <a:normAutofit/>
          </a:bodyPr>
          <a:lstStyle/>
          <a:p>
            <a:r>
              <a:rPr lang="el-GR" sz="1300"/>
              <a:t>Η πτυχή του πλαισίου είναι αυτό που κάνει τα μη δομημένα δεδομένα πανταχού παρόντα στα μεγάλα δεδομένα: η συγχώνευση των εσωτερικών δεδομένων με το εξωτερικό πλαίσιο τα καθιστά πιο χρήσιμα. Όσο περισσότερο το πλαίσιο (και τα δεδομένα γενικά), τόσο πιο ακριβές είναι κάθε είδους μοντέλο ή ανάλυση.</a:t>
            </a:r>
          </a:p>
          <a:p>
            <a:endParaRPr lang="el-GR" sz="1300"/>
          </a:p>
          <a:p>
            <a:r>
              <a:rPr lang="el-GR" sz="1300"/>
              <a:t>Αυτό το πλαίσιο μπορεί να δημιουργηθεί από μη δομημένα σύνολα δεδομένων, όπως οι βάσεις δεδομένων NoSQL, ή από ανθρώπινη υπαγόρευση. Μπορούμε να πούμε στις εφαρμογές και την τεχνητή νοημοσύνη τι σημαίνουν τα δεδομένα. Στην πραγματικότητα, πιθανότατα το κάνετε εδώ και χρόνια κάθε φορά που η Google σας ζητάει να αποδείξετε ότι δεν είστε ρομπότ. Ο κόσμος της μηχανικής μάθησης, ή της Τεχνιτής Νοημοσύνης που μαθαίνει μόνη της πώς να βελτιώνεται και να ανακαλύπτει μοτίβα, γίνεται καθοριστικός στον κόσμο των μεγάλων δεδομένων λόγω της ικανότητάς της να βελτιώνει αυτόνομα τα μοντέλα.</a:t>
            </a:r>
          </a:p>
          <a:p>
            <a:endParaRPr lang="el-GR" sz="1300"/>
          </a:p>
        </p:txBody>
      </p:sp>
    </p:spTree>
    <p:extLst>
      <p:ext uri="{BB962C8B-B14F-4D97-AF65-F5344CB8AC3E}">
        <p14:creationId xmlns:p14="http://schemas.microsoft.com/office/powerpoint/2010/main" val="195555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648073B-0179-6E9F-7D13-410836FBC7EC}"/>
              </a:ext>
            </a:extLst>
          </p:cNvPr>
          <p:cNvSpPr>
            <a:spLocks noGrp="1"/>
          </p:cNvSpPr>
          <p:nvPr>
            <p:ph type="title"/>
          </p:nvPr>
        </p:nvSpPr>
        <p:spPr>
          <a:xfrm>
            <a:off x="1171074" y="1396686"/>
            <a:ext cx="3240506" cy="4064628"/>
          </a:xfrm>
        </p:spPr>
        <p:txBody>
          <a:bodyPr>
            <a:normAutofit/>
          </a:bodyPr>
          <a:lstStyle/>
          <a:p>
            <a:r>
              <a:rPr lang="en-US">
                <a:solidFill>
                  <a:srgbClr val="FFFFFF"/>
                </a:solidFill>
              </a:rPr>
              <a:t>Unstructured data</a:t>
            </a:r>
            <a:endParaRPr lang="el-GR">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4A3E3196-1DBB-29C9-38A6-A335461A440B}"/>
              </a:ext>
            </a:extLst>
          </p:cNvPr>
          <p:cNvSpPr>
            <a:spLocks noGrp="1"/>
          </p:cNvSpPr>
          <p:nvPr>
            <p:ph idx="1"/>
          </p:nvPr>
        </p:nvSpPr>
        <p:spPr>
          <a:xfrm>
            <a:off x="5370153" y="1526033"/>
            <a:ext cx="5536397" cy="3935281"/>
          </a:xfrm>
        </p:spPr>
        <p:txBody>
          <a:bodyPr>
            <a:normAutofit/>
          </a:bodyPr>
          <a:lstStyle/>
          <a:p>
            <a:r>
              <a:rPr lang="el-GR" sz="1500"/>
              <a:t>Σε αντίθεση με τα δομημένα δεδομένα, τα οποία αποθηκεύονται σε αποθήκες δεδομένων, τα μη δομημένα τοποθετούνται σε λίμνες δεδομένων, οι οποίες διατηρούν την ακατέργαστη μορφή των δεδομένων και όλες τις πληροφορίες που περιέχουν. Στις αποθήκες, τα δεδομένα περιορίζονται στο καθορισμένο σχήμα τους. Αυτό δεν ισχύει για τις λίμνες, οι οποίες καθιστούν τα δεδομένα πιο εύπλαστα.</a:t>
            </a:r>
          </a:p>
          <a:p>
            <a:endParaRPr lang="el-GR" sz="1500"/>
          </a:p>
          <a:p>
            <a:r>
              <a:rPr lang="el-GR" sz="1500"/>
              <a:t>Προϊόντα όπως το Hadoop κατασκευάζονται με εκτεταμένα δίκτυα συστάδων δεδομένων και διακομιστών, επιτρέποντας την αποθήκευση και ανάλυση όλων των δεδομένων σε κλίμακα μεγάλων δεδομένων.</a:t>
            </a:r>
          </a:p>
          <a:p>
            <a:endParaRPr lang="el-GR" sz="1500"/>
          </a:p>
        </p:txBody>
      </p:sp>
    </p:spTree>
    <p:extLst>
      <p:ext uri="{BB962C8B-B14F-4D97-AF65-F5344CB8AC3E}">
        <p14:creationId xmlns:p14="http://schemas.microsoft.com/office/powerpoint/2010/main" val="124973917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4098</TotalTime>
  <Words>3008</Words>
  <Application>Microsoft Office PowerPoint</Application>
  <PresentationFormat>Ευρεία οθόνη</PresentationFormat>
  <Paragraphs>107</Paragraphs>
  <Slides>36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36</vt:i4>
      </vt:variant>
    </vt:vector>
  </HeadingPairs>
  <TitlesOfParts>
    <vt:vector size="40" baseType="lpstr">
      <vt:lpstr>Arial</vt:lpstr>
      <vt:lpstr>Calibri</vt:lpstr>
      <vt:lpstr>Calibri Light</vt:lpstr>
      <vt:lpstr>Θέμα του Office</vt:lpstr>
      <vt:lpstr>Τύποι Μεγάλων Δεδομένων (1) </vt:lpstr>
      <vt:lpstr>Τύποι Μεγάλων Δεδομένων (2)</vt:lpstr>
      <vt:lpstr>Structured data (1)</vt:lpstr>
      <vt:lpstr>Structured data (2)</vt:lpstr>
      <vt:lpstr>Unstructured data (1)</vt:lpstr>
      <vt:lpstr>Unstructured data (2)</vt:lpstr>
      <vt:lpstr>Unstructured data (3)</vt:lpstr>
      <vt:lpstr>Unstructured data (4)</vt:lpstr>
      <vt:lpstr>Unstructured data</vt:lpstr>
      <vt:lpstr>Semi-structured data (1) </vt:lpstr>
      <vt:lpstr>Semi-structured data (2) </vt:lpstr>
      <vt:lpstr>Semi-structured data (3) </vt:lpstr>
      <vt:lpstr>Subtypes of Data </vt:lpstr>
      <vt:lpstr>ΧΑΡΑΚΤΗΡΙΣΤΙΚΑ ΤΩΝ ΜΕΓΑΛΩΝ ΔΕΔΟΜΕΝΩΝ (1)</vt:lpstr>
      <vt:lpstr>ΧΑΡΑΚΤΗΡΙΣΤΙΚΑ ΤΩΝ ΜΕΓΑΛΩΝ ΔΕΔΟΜΕΝΩΝ (2)</vt:lpstr>
      <vt:lpstr>Volume </vt:lpstr>
      <vt:lpstr>Velocity (1)</vt:lpstr>
      <vt:lpstr>Velocity (2)</vt:lpstr>
      <vt:lpstr>Variety (1)</vt:lpstr>
      <vt:lpstr>Variety (2)</vt:lpstr>
      <vt:lpstr>Veracity</vt:lpstr>
      <vt:lpstr>Value</vt:lpstr>
      <vt:lpstr>ΜΕΓΑΛΑ ΔΕΔΟΜΕΝΑ ΚΑΙ ΨΗΦΙΑΚΟ ΜΑΡΚΕΤΙΝΓΚ</vt:lpstr>
      <vt:lpstr>ΜΕΓΑΛΑ ΔΕΔΟΜΕΝΑ ΚΑΙ ΨΗΦΙΑΚΟ ΜΑΡΚΕΤΙΝΓΚ</vt:lpstr>
      <vt:lpstr>ΜΕΓΑΛΑ ΔΕΔΟΜΕΝΑ ΚΑΙ ΨΗΦΙΑΚΟ ΜΑΡΚΕΤΙΝΓΚ</vt:lpstr>
      <vt:lpstr>ΜΕΓΑΛΑ ΔΕΔΟΜΕΝΑ ΚΑΙ ΨΗΦΙΑΚΟ ΜΑΡΚΕΤΙΝΓΚ</vt:lpstr>
      <vt:lpstr>ΜΕΓΑΛΑ ΔΕΔΟΜΕΝΑ ΚΑΙ ΨΗΦΙΑΚΟ ΜΑΡΚΕΤΙΝΓΚ</vt:lpstr>
      <vt:lpstr>ΜΕΓΑΛΑ ΔΕΔΟΜΕΝΑ ΚΑΙ ΨΗΦΙΑΚΟ ΜΑΡΚΕΤΙΝΓΚ</vt:lpstr>
      <vt:lpstr>ΜΕΓΑΛΑ ΔΕΔΟΜΕΝΑ ΚΑΙ ΨΗΦΙΑΚΟ ΜΑΡΚΕΤΙΝΓΚ</vt:lpstr>
      <vt:lpstr>ΜΕΓΑΛΑ ΔΕΔΟΜΕΝΑ ΚΑΙ ΨΗΦΙΑΚΟ ΜΑΡΚΕΤΙΝΓΚ</vt:lpstr>
      <vt:lpstr>ΜΕΓΑΛΑ ΔΕΔΟΜΕΝΑ ΚΑΙ ΨΗΦΙΑΚΟ ΜΑΡΚΕΤΙΝΓΚ</vt:lpstr>
      <vt:lpstr>ΜΕΓΑΛΑ ΔΕΔΟΜΕΝΑ ΚΑΙ ΨΗΦΙΑΚΟ ΜΑΡΚΕΤΙΝΓΚ</vt:lpstr>
      <vt:lpstr>Google MapReduce</vt:lpstr>
      <vt:lpstr>Google MapReduce</vt:lpstr>
      <vt:lpstr>Google MapReduce</vt:lpstr>
      <vt:lpstr>Google MapReduce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ΘΕΟΔΩΡΑΚΟΠΟΥΛΟΣ ΛΕΩΝΙΔΑΣ</dc:creator>
  <cp:lastModifiedBy>ΘΕΟΔΩΡΑΚΟΠΟΥΛΟΣ ΛΕΩΝΙΔΑΣ</cp:lastModifiedBy>
  <cp:revision>53</cp:revision>
  <dcterms:created xsi:type="dcterms:W3CDTF">2023-03-10T11:50:07Z</dcterms:created>
  <dcterms:modified xsi:type="dcterms:W3CDTF">2023-06-02T08:28:12Z</dcterms:modified>
</cp:coreProperties>
</file>