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9" r:id="rId12"/>
    <p:sldId id="270" r:id="rId13"/>
    <p:sldId id="271" r:id="rId14"/>
    <p:sldId id="272" r:id="rId15"/>
    <p:sldId id="273" r:id="rId16"/>
    <p:sldId id="274" r:id="rId17"/>
    <p:sldId id="276" r:id="rId18"/>
    <p:sldId id="277" r:id="rId19"/>
    <p:sldId id="278"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4D24AF2-F7A2-4CC2-A84F-7E8A2E418AF3}" type="datetimeFigureOut">
              <a:rPr lang="el-GR" smtClean="0"/>
              <a:pPr/>
              <a:t>2/12/2019</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42EE9185-DBF7-45E8-BC91-537C5B9CDF8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EE9185-DBF7-45E8-BC91-537C5B9CDF8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E4D24AF2-F7A2-4CC2-A84F-7E8A2E418AF3}" type="datetimeFigureOut">
              <a:rPr lang="el-GR" smtClean="0"/>
              <a:pPr/>
              <a:t>2/12/2019</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42EE9185-DBF7-45E8-BC91-537C5B9CDF8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42EE9185-DBF7-45E8-BC91-537C5B9CDF82}"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2EE9185-DBF7-45E8-BC91-537C5B9CDF82}"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E4D24AF2-F7A2-4CC2-A84F-7E8A2E418AF3}" type="datetimeFigureOut">
              <a:rPr lang="el-GR" smtClean="0"/>
              <a:pPr/>
              <a:t>2/12/2019</a:t>
            </a:fld>
            <a:endParaRPr lang="el-GR"/>
          </a:p>
        </p:txBody>
      </p:sp>
      <p:sp>
        <p:nvSpPr>
          <p:cNvPr id="10" name="9 - Θέση αριθμού διαφάνειας"/>
          <p:cNvSpPr>
            <a:spLocks noGrp="1"/>
          </p:cNvSpPr>
          <p:nvPr>
            <p:ph type="sldNum" sz="quarter" idx="16"/>
          </p:nvPr>
        </p:nvSpPr>
        <p:spPr/>
        <p:txBody>
          <a:bodyPr rtlCol="0"/>
          <a:lstStyle/>
          <a:p>
            <a:fld id="{42EE9185-DBF7-45E8-BC91-537C5B9CDF82}"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E4D24AF2-F7A2-4CC2-A84F-7E8A2E418AF3}" type="datetimeFigureOut">
              <a:rPr lang="el-GR" smtClean="0"/>
              <a:pPr/>
              <a:t>2/12/2019</a:t>
            </a:fld>
            <a:endParaRPr lang="el-GR"/>
          </a:p>
        </p:txBody>
      </p:sp>
      <p:sp>
        <p:nvSpPr>
          <p:cNvPr id="12" name="11 - Θέση αριθμού διαφάνειας"/>
          <p:cNvSpPr>
            <a:spLocks noGrp="1"/>
          </p:cNvSpPr>
          <p:nvPr>
            <p:ph type="sldNum" sz="quarter" idx="16"/>
          </p:nvPr>
        </p:nvSpPr>
        <p:spPr/>
        <p:txBody>
          <a:bodyPr rtlCol="0"/>
          <a:lstStyle/>
          <a:p>
            <a:fld id="{42EE9185-DBF7-45E8-BC91-537C5B9CDF82}"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42EE9185-DBF7-45E8-BC91-537C5B9CDF8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42EE9185-DBF7-45E8-BC91-537C5B9CDF8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E4D24AF2-F7A2-4CC2-A84F-7E8A2E418AF3}" type="datetimeFigureOut">
              <a:rPr lang="el-GR" smtClean="0"/>
              <a:pPr/>
              <a:t>2/12/2019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42EE9185-DBF7-45E8-BC91-537C5B9CDF82}"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E4D24AF2-F7A2-4CC2-A84F-7E8A2E418AF3}" type="datetimeFigureOut">
              <a:rPr lang="el-GR" smtClean="0"/>
              <a:pPr/>
              <a:t>2/12/2019</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42EE9185-DBF7-45E8-BC91-537C5B9CDF82}"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4D24AF2-F7A2-4CC2-A84F-7E8A2E418AF3}" type="datetimeFigureOut">
              <a:rPr lang="el-GR" smtClean="0"/>
              <a:pPr/>
              <a:t>2/12/2019</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2EE9185-DBF7-45E8-BC91-537C5B9CDF8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lsi.gov.cy/mlsi/dli/dliup.nsf/725922CD3415D33DC2257DD4003B1B10/$file/Gnostop_Epagg_Asthenion_Entipo%20Iatrou.doc" TargetMode="External"/><Relationship Id="rId2" Type="http://schemas.openxmlformats.org/officeDocument/2006/relationships/hyperlink" Target="http://www.mlsi.gov.cy/mlsi/dli/dliup.nsf/725922CD3415D33DC2257DD4003B1B10/$file/Gnostop_Epagg_Asthenion_Entipo%20Ergodoti.do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class.upatras.gr/modules/document/file.php/MED835/%CE%91%CE%BD%CE%BF%CE%B9%CE%BA%CF%84%CE%AC%20%CE%BC%CE%B1%CE%B8%CE%AE%CE%BC%CE%B1%CF%84%CE%B1/iatriki%20tis%20ergasias%20final.pdf" TargetMode="External"/><Relationship Id="rId7" Type="http://schemas.openxmlformats.org/officeDocument/2006/relationships/hyperlink" Target="https://gr.gsk.com/gr/%CE%B8%CE%AD%CE%BC%CE%B1%CF%84%CE%B1-%CF%85%CE%B3%CE%B5%CE%AF%CE%B1%CF%82/%CE%B5%CE%BC%CE%B2%CE%BF%CE%BB%CE%B9%CE%B1%CF%83%CE%BC%CF%8C%CF%82/%CE%B7%CF%80%CE%B1%CF%84%CE%AF%CF%84%CE%B9%CE%B4%CE%B1/" TargetMode="External"/><Relationship Id="rId2" Type="http://schemas.openxmlformats.org/officeDocument/2006/relationships/hyperlink" Target="http://www.mlsi.gov.cy/mlsi/dli/dliup.nsf/All/8B490367BF102C46C2257DDC002D849C?OpenDocument" TargetMode="External"/><Relationship Id="rId1" Type="http://schemas.openxmlformats.org/officeDocument/2006/relationships/slideLayout" Target="../slideLayouts/slideLayout2.xml"/><Relationship Id="rId6" Type="http://schemas.openxmlformats.org/officeDocument/2006/relationships/hyperlink" Target="https://www.iatronet.gr/ygeia/peptiko-ipar/article/201/ipatitida-mia-arrwstia-ypoyli-kai-epikindyni.html?fbclid=IwAR3TCS6MTQm8rxKCaRfNEGbWesu7ACQhArW6MijwPeAT5vL_1cj9grJjzQk" TargetMode="External"/><Relationship Id="rId5" Type="http://schemas.openxmlformats.org/officeDocument/2006/relationships/hyperlink" Target="https://ec.europa.eu/taxation_customs/dds2/SAMANCTA/EL/Safety/Asbestos_EL.htm?fbclid=IwAR2yDJ9NMVOYF4CQq-TarjG_e1Tag_PQc7W-zzBCVAZ8FGg7VKyB3D8rpVk" TargetMode="External"/><Relationship Id="rId4" Type="http://schemas.openxmlformats.org/officeDocument/2006/relationships/hyperlink" Target="https://www.justshop.gr/sale_product.php?id=19605&amp;kind=1&amp;number=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8.xml"/><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42852"/>
            <a:ext cx="6477000" cy="928694"/>
          </a:xfrm>
        </p:spPr>
        <p:txBody>
          <a:bodyPr/>
          <a:lstStyle/>
          <a:p>
            <a:r>
              <a:rPr lang="el-GR" dirty="0" smtClean="0"/>
              <a:t>Τι εινΑΙ;</a:t>
            </a:r>
            <a:endParaRPr lang="el-GR" dirty="0"/>
          </a:p>
        </p:txBody>
      </p:sp>
      <p:sp>
        <p:nvSpPr>
          <p:cNvPr id="3" name="2 - Υπότιτλος"/>
          <p:cNvSpPr>
            <a:spLocks noGrp="1"/>
          </p:cNvSpPr>
          <p:nvPr>
            <p:ph type="subTitle" idx="1"/>
          </p:nvPr>
        </p:nvSpPr>
        <p:spPr/>
        <p:txBody>
          <a:bodyPr/>
          <a:lstStyle/>
          <a:p>
            <a:pPr algn="ctr"/>
            <a:r>
              <a:rPr lang="el-GR" dirty="0" smtClean="0"/>
              <a:t>ΕΠΑΓΓΕΛΜΑΤΙΚΑ ΝΟΣΗΜΑΤΑ </a:t>
            </a:r>
            <a:endParaRPr lang="el-GR" dirty="0"/>
          </a:p>
        </p:txBody>
      </p:sp>
      <p:sp>
        <p:nvSpPr>
          <p:cNvPr id="4" name="2 - Θέση περιεχομένου"/>
          <p:cNvSpPr txBox="1">
            <a:spLocks/>
          </p:cNvSpPr>
          <p:nvPr/>
        </p:nvSpPr>
        <p:spPr>
          <a:xfrm>
            <a:off x="0" y="-214338"/>
            <a:ext cx="9144000" cy="5710246"/>
          </a:xfrm>
          <a:prstGeom prst="rect">
            <a:avLst/>
          </a:prstGeom>
        </p:spPr>
        <p:txBody>
          <a:bodyPr vert="horz" anchor="ctr">
            <a:normAutofit/>
          </a:bodyPr>
          <a:lstStyle/>
          <a:p>
            <a:pPr marL="0" marR="0" lvl="0" indent="0" algn="just"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l-GR" sz="2600" b="0" i="0" u="none" strike="noStrike" kern="1200" cap="none" spc="0" normalizeH="0" baseline="0" noProof="0" dirty="0" smtClean="0">
                <a:ln>
                  <a:noFill/>
                </a:ln>
                <a:solidFill>
                  <a:srgbClr val="FFFFFF"/>
                </a:solidFill>
                <a:effectLst/>
                <a:uLnTx/>
                <a:uFillTx/>
                <a:latin typeface="+mn-lt"/>
                <a:ea typeface="+mn-ea"/>
                <a:cs typeface="+mn-cs"/>
              </a:rPr>
              <a:t>Επαγγελματικό νόσημα είναι κάθε νόσημα που οφείλεται στην εργασία. Σύμφωνα με τον ορισμό του Ευρωπαϊκού Οργανισμού για την Ασφάλεια και την Υγεία στην Εργασία «επαγγελματικό νόσημα είναι κάθε νόσημα ή διαταραχή της υγείας, εκτός της οφειλόμενης σε τραυματισμό, που προκαλείται από την έκθεση σε παράγοντες άμεσα συνυφασμένους με την εργασία».</a:t>
            </a:r>
            <a:endParaRPr kumimoji="0" lang="el-GR" sz="2600" b="0" i="0" u="none" strike="noStrike" kern="1200" cap="none" spc="0" normalizeH="0" baseline="0" noProof="0" dirty="0">
              <a:ln>
                <a:noFill/>
              </a:ln>
              <a:solidFill>
                <a:srgbClr val="FFFFFF"/>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ΗΠΑΤΙΤΙΔΑ </a:t>
            </a:r>
            <a:endParaRPr lang="el-GR" dirty="0"/>
          </a:p>
        </p:txBody>
      </p:sp>
      <p:sp>
        <p:nvSpPr>
          <p:cNvPr id="3" name="2 - Θέση περιεχομένου"/>
          <p:cNvSpPr>
            <a:spLocks noGrp="1"/>
          </p:cNvSpPr>
          <p:nvPr>
            <p:ph sz="quarter" idx="1"/>
          </p:nvPr>
        </p:nvSpPr>
        <p:spPr>
          <a:xfrm>
            <a:off x="0" y="1600200"/>
            <a:ext cx="9144000" cy="5114948"/>
          </a:xfrm>
        </p:spPr>
        <p:txBody>
          <a:bodyPr>
            <a:normAutofit/>
          </a:bodyPr>
          <a:lstStyle/>
          <a:p>
            <a:r>
              <a:rPr lang="el-GR" sz="2400" dirty="0" smtClean="0"/>
              <a:t>Σύμφωνα με τον Παγκόσμιο Οργανισμό Υγείας (ΠΟΥ), η ηπατίτιδα είναι μία </a:t>
            </a:r>
            <a:r>
              <a:rPr lang="el-GR" sz="2400" b="1" dirty="0" smtClean="0"/>
              <a:t>φλεγμονή του ήπατος</a:t>
            </a:r>
            <a:r>
              <a:rPr lang="el-GR" sz="2400" dirty="0" smtClean="0"/>
              <a:t>, η πιο κοινή αιτία της οποίας είναι λοίμωξη από έναν από τους </a:t>
            </a:r>
            <a:r>
              <a:rPr lang="el-GR" sz="2400" b="1" dirty="0" smtClean="0"/>
              <a:t>5 ιούς ηπατίτιδας Α, B, C, D και Ε</a:t>
            </a:r>
            <a:r>
              <a:rPr lang="el-GR" sz="2400" dirty="0" smtClean="0"/>
              <a:t>.</a:t>
            </a:r>
          </a:p>
          <a:p>
            <a:endParaRPr lang="el-GR" sz="2400" dirty="0" smtClean="0"/>
          </a:p>
          <a:p>
            <a:r>
              <a:rPr lang="el-GR" sz="2400" dirty="0" smtClean="0"/>
              <a:t>Η ηπατίτιδα μπορεί να είναι είτε </a:t>
            </a:r>
            <a:r>
              <a:rPr lang="el-GR" sz="2400" b="1" dirty="0" smtClean="0"/>
              <a:t>οξεία νόσος</a:t>
            </a:r>
            <a:r>
              <a:rPr lang="el-GR" sz="2400" dirty="0" smtClean="0"/>
              <a:t> είτε χρόνια. Η οξεία νόσος εμφανίζεται λίγες εβδομάδες μετά τη μετάδοση του ιού και συνήθως περνάει από μόνη της σε λίγους μήνες (χαρακτηριστικό παράδειγμα είναι η ηπατίτιδα Α). Περιλαμβάνει συμπτώματα που μπορεί να διαρκέσουν αρκετές εβδομάδες όπως κίτρινο χρωματισμό του δέρματος και των ματιών (ίκτερος), </a:t>
            </a:r>
            <a:r>
              <a:rPr lang="el-GR" sz="2400" dirty="0" err="1" smtClean="0"/>
              <a:t>υπέρχρωση</a:t>
            </a:r>
            <a:r>
              <a:rPr lang="el-GR" sz="2400" dirty="0" smtClean="0"/>
              <a:t> ούρων, υπερβολική κόπωση, ναυτία, έμετο και πόνο στην κοιλιά.</a:t>
            </a:r>
          </a:p>
          <a:p>
            <a:endParaRPr lang="el-GR" sz="2400" dirty="0" smtClean="0"/>
          </a:p>
          <a:p>
            <a:endParaRPr lang="el-GR" dirty="0"/>
          </a:p>
        </p:txBody>
      </p:sp>
      <p:pic>
        <p:nvPicPr>
          <p:cNvPr id="23554" name="Picture 2" descr="Αποτέλεσμα εικόνας για ηπατιτιδα"/>
          <p:cNvPicPr>
            <a:picLocks noChangeAspect="1" noChangeArrowheads="1"/>
          </p:cNvPicPr>
          <p:nvPr/>
        </p:nvPicPr>
        <p:blipFill>
          <a:blip r:embed="rId2"/>
          <a:srcRect/>
          <a:stretch>
            <a:fillRect/>
          </a:stretch>
        </p:blipFill>
        <p:spPr bwMode="auto">
          <a:xfrm>
            <a:off x="0" y="0"/>
            <a:ext cx="2455925" cy="1285860"/>
          </a:xfrm>
          <a:prstGeom prst="rect">
            <a:avLst/>
          </a:prstGeom>
          <a:noFill/>
        </p:spPr>
      </p:pic>
      <p:pic>
        <p:nvPicPr>
          <p:cNvPr id="23556" name="Picture 4" descr="Αποτέλεσμα εικόνας για ηπατιτιδα"/>
          <p:cNvPicPr>
            <a:picLocks noChangeAspect="1" noChangeArrowheads="1"/>
          </p:cNvPicPr>
          <p:nvPr/>
        </p:nvPicPr>
        <p:blipFill>
          <a:blip r:embed="rId3" cstate="print"/>
          <a:srcRect/>
          <a:stretch>
            <a:fillRect/>
          </a:stretch>
        </p:blipFill>
        <p:spPr bwMode="auto">
          <a:xfrm>
            <a:off x="6357950" y="0"/>
            <a:ext cx="2786050" cy="1285860"/>
          </a:xfrm>
          <a:prstGeom prst="rect">
            <a:avLst/>
          </a:prstGeom>
          <a:noFill/>
        </p:spPr>
      </p:pic>
      <p:pic>
        <p:nvPicPr>
          <p:cNvPr id="23558" name="Picture 6" descr="https://upload.wikimedia.org/wikipedia/commons/thumb/7/72/Alcoholic_hepatitis.jpg/230px-Alcoholic_hepatitis.jpg"/>
          <p:cNvPicPr>
            <a:picLocks noChangeAspect="1" noChangeArrowheads="1"/>
          </p:cNvPicPr>
          <p:nvPr/>
        </p:nvPicPr>
        <p:blipFill>
          <a:blip r:embed="rId4"/>
          <a:srcRect/>
          <a:stretch>
            <a:fillRect/>
          </a:stretch>
        </p:blipFill>
        <p:spPr bwMode="auto">
          <a:xfrm>
            <a:off x="2428860" y="0"/>
            <a:ext cx="928694" cy="128586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ΜΕΤΑΔΟΣΗ/ ΠΡΟΦΥΛΑΞΕΙΣ</a:t>
            </a:r>
            <a:endParaRPr lang="el-GR" dirty="0"/>
          </a:p>
        </p:txBody>
      </p:sp>
      <p:sp>
        <p:nvSpPr>
          <p:cNvPr id="3" name="2 - Θέση περιεχομένου"/>
          <p:cNvSpPr>
            <a:spLocks noGrp="1"/>
          </p:cNvSpPr>
          <p:nvPr>
            <p:ph sz="quarter" idx="1"/>
          </p:nvPr>
        </p:nvSpPr>
        <p:spPr>
          <a:xfrm>
            <a:off x="214282" y="1589566"/>
            <a:ext cx="4281518" cy="5268433"/>
          </a:xfrm>
        </p:spPr>
        <p:txBody>
          <a:bodyPr>
            <a:normAutofit fontScale="47500" lnSpcReduction="20000"/>
          </a:bodyPr>
          <a:lstStyle/>
          <a:p>
            <a:pPr lvl="0">
              <a:defRPr/>
            </a:pPr>
            <a:r>
              <a:rPr lang="el-GR" sz="3200" dirty="0" smtClean="0"/>
              <a:t>ΗΠΑΤΙΤΙΔΑ Α</a:t>
            </a:r>
            <a:br>
              <a:rPr lang="el-GR" sz="3200" dirty="0" smtClean="0"/>
            </a:br>
            <a:r>
              <a:rPr lang="el-GR" sz="3200" dirty="0" smtClean="0"/>
              <a:t>Μεταδίδεται:</a:t>
            </a:r>
            <a:br>
              <a:rPr lang="el-GR" sz="3200" dirty="0" smtClean="0"/>
            </a:br>
            <a:r>
              <a:rPr lang="el-GR" sz="3200" dirty="0" smtClean="0"/>
              <a:t>-Από το πεπτικό σύστημα όταν το νερό είναι μολυσμένο, ή από ωμή τροφή που είναι μολυσμένη, ή από άτομα που παρασκευάζουν τις τροφές, και δεν διατηρούν καλή προσωπική υγιεινή ή είναι μολυσμένα.</a:t>
            </a:r>
          </a:p>
          <a:p>
            <a:pPr lvl="0">
              <a:defRPr/>
            </a:pPr>
            <a:r>
              <a:rPr lang="el-GR" sz="3200" dirty="0" smtClean="0"/>
              <a:t>ΗΠΑΤΙΤΙΔΑ Β</a:t>
            </a:r>
            <a:br>
              <a:rPr lang="el-GR" sz="3200" dirty="0" smtClean="0"/>
            </a:br>
            <a:r>
              <a:rPr lang="el-GR" sz="3200" dirty="0" smtClean="0"/>
              <a:t>Μεταδίδεται:</a:t>
            </a:r>
            <a:br>
              <a:rPr lang="el-GR" sz="3200" dirty="0" smtClean="0"/>
            </a:br>
            <a:r>
              <a:rPr lang="el-GR" sz="3200" dirty="0" smtClean="0"/>
              <a:t>-Από μολυσμένο αίμα ή άλλα υγρά του σώματος </a:t>
            </a:r>
            <a:r>
              <a:rPr lang="el-GR" sz="3200" dirty="0" err="1" smtClean="0"/>
              <a:t>π.χ</a:t>
            </a:r>
            <a:r>
              <a:rPr lang="el-GR" sz="3200" dirty="0" smtClean="0"/>
              <a:t> σάλιο, </a:t>
            </a:r>
            <a:r>
              <a:rPr lang="el-GR" sz="3200" dirty="0" err="1" smtClean="0"/>
              <a:t>σπέρμα,κολπικά</a:t>
            </a:r>
            <a:r>
              <a:rPr lang="el-GR" sz="3200" dirty="0" smtClean="0"/>
              <a:t> υγρά.</a:t>
            </a:r>
            <a:br>
              <a:rPr lang="el-GR" sz="3200" dirty="0" smtClean="0"/>
            </a:br>
            <a:r>
              <a:rPr lang="el-GR" sz="3200" dirty="0" smtClean="0"/>
              <a:t>-Από μολυσμένα αντικείμενα που μπορούν να μας τραυματίσουν π.χ. σύριγγες, ξυραφάκια, βελόνες, οδοντόβουρτσες.</a:t>
            </a:r>
            <a:br>
              <a:rPr lang="el-GR" sz="3200" dirty="0" smtClean="0"/>
            </a:br>
            <a:r>
              <a:rPr lang="el-GR" sz="3200" dirty="0" smtClean="0"/>
              <a:t>-Από μολυσμένη μητέρα στο </a:t>
            </a:r>
            <a:r>
              <a:rPr lang="el-GR" sz="3200" dirty="0" err="1" smtClean="0"/>
              <a:t>νεγνό</a:t>
            </a:r>
            <a:r>
              <a:rPr lang="el-GR" sz="3200" dirty="0" smtClean="0"/>
              <a:t> κατά τον τοκετό.</a:t>
            </a:r>
            <a:br>
              <a:rPr lang="el-GR" sz="3200" dirty="0" smtClean="0"/>
            </a:br>
            <a:r>
              <a:rPr lang="el-GR" sz="3200" dirty="0" smtClean="0"/>
              <a:t>-Από μολυσμένο άτομο μέσα στην οικογένεια.</a:t>
            </a:r>
          </a:p>
          <a:p>
            <a:pPr lvl="0">
              <a:defRPr/>
            </a:pPr>
            <a:r>
              <a:rPr lang="el-GR" sz="3200" dirty="0" smtClean="0"/>
              <a:t>ΗΠΑΤΙΤΙΔΑ C</a:t>
            </a:r>
            <a:br>
              <a:rPr lang="el-GR" sz="3200" dirty="0" smtClean="0"/>
            </a:br>
            <a:r>
              <a:rPr lang="el-GR" sz="3200" dirty="0" smtClean="0"/>
              <a:t>Μεταδίδεται:</a:t>
            </a:r>
            <a:br>
              <a:rPr lang="el-GR" sz="3200" dirty="0" smtClean="0"/>
            </a:br>
            <a:r>
              <a:rPr lang="el-GR" sz="3200" dirty="0" smtClean="0"/>
              <a:t>-Από μολυσμένα </a:t>
            </a:r>
            <a:r>
              <a:rPr lang="el-GR" sz="3200" dirty="0" err="1" smtClean="0"/>
              <a:t>αντικέιμενα</a:t>
            </a:r>
            <a:r>
              <a:rPr lang="el-GR" sz="3200" dirty="0" smtClean="0"/>
              <a:t> που μπορούν να προκαλέσουν τραυματισμό.</a:t>
            </a:r>
            <a:br>
              <a:rPr lang="el-GR" sz="3200" dirty="0" smtClean="0"/>
            </a:br>
            <a:r>
              <a:rPr lang="el-GR" sz="3200" dirty="0" smtClean="0"/>
              <a:t>-Από μολυσμένο άτομο μέσα στην οικογένεια.</a:t>
            </a:r>
            <a:br>
              <a:rPr lang="el-GR" sz="3200" dirty="0" smtClean="0"/>
            </a:br>
            <a:r>
              <a:rPr lang="el-GR" sz="3200" dirty="0" smtClean="0"/>
              <a:t>-Με την σεξουαλική επαφή χωρίς προφυλακτικό.</a:t>
            </a:r>
            <a:br>
              <a:rPr lang="el-GR" sz="3200" dirty="0" smtClean="0"/>
            </a:br>
            <a:r>
              <a:rPr lang="el-GR" sz="3200" dirty="0" smtClean="0"/>
              <a:t>-Σπανιότερα από μολυσμένη μητέρα στο νεογνό κατά τον τοκετό.</a:t>
            </a:r>
            <a:endParaRPr lang="el-GR" dirty="0"/>
          </a:p>
        </p:txBody>
      </p:sp>
      <p:sp>
        <p:nvSpPr>
          <p:cNvPr id="4" name="3 - Θέση περιεχομένου"/>
          <p:cNvSpPr>
            <a:spLocks noGrp="1"/>
          </p:cNvSpPr>
          <p:nvPr>
            <p:ph sz="quarter" idx="2"/>
          </p:nvPr>
        </p:nvSpPr>
        <p:spPr>
          <a:xfrm>
            <a:off x="4844901" y="1589566"/>
            <a:ext cx="3886200" cy="5054143"/>
          </a:xfrm>
        </p:spPr>
        <p:txBody>
          <a:bodyPr>
            <a:normAutofit fontScale="47500" lnSpcReduction="20000"/>
          </a:bodyPr>
          <a:lstStyle/>
          <a:p>
            <a:pPr lvl="0">
              <a:defRPr/>
            </a:pPr>
            <a:r>
              <a:rPr lang="el-GR" sz="3200" dirty="0" smtClean="0"/>
              <a:t>ΠΡΟΦΥΛΑΞΕΙΣ</a:t>
            </a:r>
          </a:p>
          <a:p>
            <a:pPr lvl="0">
              <a:defRPr/>
            </a:pPr>
            <a:r>
              <a:rPr lang="el-GR" sz="3200" dirty="0" smtClean="0"/>
              <a:t>ΗΠΑΤΙΤΙΔΑ Α</a:t>
            </a:r>
            <a:br>
              <a:rPr lang="el-GR" sz="3200" dirty="0" smtClean="0"/>
            </a:br>
            <a:r>
              <a:rPr lang="el-GR" sz="3200" dirty="0" smtClean="0"/>
              <a:t>-Πρέπει να τηρούνται αυστηροί κανόνες υγιεινής-καθαριότητας.</a:t>
            </a:r>
            <a:br>
              <a:rPr lang="el-GR" sz="3200" dirty="0" smtClean="0"/>
            </a:br>
            <a:r>
              <a:rPr lang="el-GR" sz="3200" dirty="0" smtClean="0"/>
              <a:t>-Εμβολιασμός γίνεται σε ειδικές περιπτώσεις.</a:t>
            </a:r>
          </a:p>
          <a:p>
            <a:pPr lvl="0">
              <a:defRPr/>
            </a:pPr>
            <a:r>
              <a:rPr lang="el-GR" sz="3200" dirty="0" smtClean="0"/>
              <a:t>ΗΠΑΤΙΤΙΔΑ Β</a:t>
            </a:r>
            <a:br>
              <a:rPr lang="el-GR" sz="3200" dirty="0" smtClean="0"/>
            </a:br>
            <a:r>
              <a:rPr lang="el-GR" sz="3200" dirty="0" smtClean="0"/>
              <a:t>-Να χρησιμοποιούνται πάντα αποστειρωμένα εργαλεία πριν από διαφορες ενέργειες που μπορεί να προκαλέσουν </a:t>
            </a:r>
            <a:r>
              <a:rPr lang="el-GR" sz="3200" dirty="0" err="1" smtClean="0"/>
              <a:t>μικροτραυματισ</a:t>
            </a:r>
            <a:r>
              <a:rPr lang="el-GR" sz="3200" dirty="0" smtClean="0"/>
              <a:t>-</a:t>
            </a:r>
            <a:r>
              <a:rPr lang="el-GR" sz="3200" dirty="0" err="1" smtClean="0"/>
              <a:t>μούς</a:t>
            </a:r>
            <a:r>
              <a:rPr lang="el-GR" sz="3200" dirty="0" smtClean="0"/>
              <a:t> (</a:t>
            </a:r>
            <a:r>
              <a:rPr lang="el-GR" sz="3200" dirty="0" err="1" smtClean="0"/>
              <a:t>π.χ</a:t>
            </a:r>
            <a:r>
              <a:rPr lang="el-GR" sz="3200" dirty="0" smtClean="0"/>
              <a:t> βελονισμός).</a:t>
            </a:r>
            <a:br>
              <a:rPr lang="el-GR" sz="3200" dirty="0" smtClean="0"/>
            </a:br>
            <a:r>
              <a:rPr lang="el-GR" sz="3200" dirty="0" smtClean="0"/>
              <a:t>-Να χρησιμοποιούνται αποκλειστικά από τον καθένα βελόνες ενέσεων, οδοντόβουρτσες, ξυριστικές μηχανές..</a:t>
            </a:r>
            <a:br>
              <a:rPr lang="el-GR" sz="3200" dirty="0" smtClean="0"/>
            </a:br>
            <a:r>
              <a:rPr lang="el-GR" sz="3200" dirty="0" smtClean="0"/>
              <a:t>-Να χρησιμοποιείται προφυλακτικό κατά την σεξουαλική επαφή.</a:t>
            </a:r>
            <a:br>
              <a:rPr lang="el-GR" sz="3200" dirty="0" smtClean="0"/>
            </a:br>
            <a:r>
              <a:rPr lang="el-GR" sz="3200" dirty="0" smtClean="0"/>
              <a:t>-Να γίνεται εμβολιασμός.</a:t>
            </a:r>
          </a:p>
          <a:p>
            <a:pPr lvl="0">
              <a:defRPr/>
            </a:pPr>
            <a:r>
              <a:rPr lang="el-GR" sz="3200" dirty="0" smtClean="0"/>
              <a:t>ΗΠΑΤΙΤΙΔΑ C</a:t>
            </a:r>
            <a:br>
              <a:rPr lang="el-GR" sz="3200" dirty="0" smtClean="0"/>
            </a:br>
            <a:r>
              <a:rPr lang="el-GR" sz="3200" dirty="0" smtClean="0"/>
              <a:t>-Τα ίδια προφυλακτικά μέτρα όπως και στην ηπατίτιδα Β.</a:t>
            </a:r>
            <a:br>
              <a:rPr lang="el-GR" sz="3200" dirty="0" smtClean="0"/>
            </a:br>
            <a:r>
              <a:rPr lang="el-GR" sz="3200" dirty="0" smtClean="0"/>
              <a:t>-Εμβόλιο δεν υπάρχει.</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28600"/>
            <a:ext cx="9144000" cy="990600"/>
          </a:xfrm>
        </p:spPr>
        <p:txBody>
          <a:bodyPr>
            <a:normAutofit fontScale="90000"/>
          </a:bodyPr>
          <a:lstStyle/>
          <a:p>
            <a:pPr algn="ctr"/>
            <a:r>
              <a:rPr lang="el-GR" dirty="0" smtClean="0"/>
              <a:t>Ασθένειες προκαλούμενες από τους ακόλουθους φυσικούς παράγοντες</a:t>
            </a:r>
            <a:endParaRPr lang="el-GR" dirty="0"/>
          </a:p>
        </p:txBody>
      </p:sp>
      <p:sp>
        <p:nvSpPr>
          <p:cNvPr id="3" name="2 - Θέση περιεχομένου"/>
          <p:cNvSpPr>
            <a:spLocks noGrp="1"/>
          </p:cNvSpPr>
          <p:nvPr>
            <p:ph sz="quarter" idx="1"/>
          </p:nvPr>
        </p:nvSpPr>
        <p:spPr/>
        <p:txBody>
          <a:bodyPr/>
          <a:lstStyle/>
          <a:p>
            <a:r>
              <a:rPr lang="el-GR" dirty="0" smtClean="0"/>
              <a:t>• Καταρράκτης των υαλουργών </a:t>
            </a:r>
            <a:r>
              <a:rPr lang="en-US" dirty="0" smtClean="0"/>
              <a:t>-&gt; </a:t>
            </a:r>
            <a:r>
              <a:rPr lang="el-GR" dirty="0" smtClean="0"/>
              <a:t>Υπέρυθρη ακτινοβολία που εκπέμπεται τήξη υάλου ή μετάλλου</a:t>
            </a:r>
            <a:endParaRPr lang="el-GR" dirty="0"/>
          </a:p>
        </p:txBody>
      </p:sp>
      <p:sp>
        <p:nvSpPr>
          <p:cNvPr id="4" name="3 - Θέση περιεχομένου"/>
          <p:cNvSpPr>
            <a:spLocks noGrp="1"/>
          </p:cNvSpPr>
          <p:nvPr>
            <p:ph sz="quarter" idx="2"/>
          </p:nvPr>
        </p:nvSpPr>
        <p:spPr/>
        <p:txBody>
          <a:bodyPr/>
          <a:lstStyle/>
          <a:p>
            <a:r>
              <a:rPr lang="el-GR" dirty="0" smtClean="0"/>
              <a:t>• Θερμικός καταρράκτης </a:t>
            </a:r>
            <a:r>
              <a:rPr lang="en-US" dirty="0" smtClean="0"/>
              <a:t>-&gt; </a:t>
            </a:r>
            <a:r>
              <a:rPr lang="el-GR" dirty="0" smtClean="0"/>
              <a:t>Έκθεση σε μικροκύματα</a:t>
            </a:r>
            <a:endParaRPr lang="el-GR" dirty="0"/>
          </a:p>
        </p:txBody>
      </p:sp>
      <p:pic>
        <p:nvPicPr>
          <p:cNvPr id="1026" name="Picture 2" descr="καταρράκτης"/>
          <p:cNvPicPr>
            <a:picLocks noChangeAspect="1" noChangeArrowheads="1"/>
          </p:cNvPicPr>
          <p:nvPr/>
        </p:nvPicPr>
        <p:blipFill>
          <a:blip r:embed="rId2"/>
          <a:srcRect/>
          <a:stretch>
            <a:fillRect/>
          </a:stretch>
        </p:blipFill>
        <p:spPr bwMode="auto">
          <a:xfrm>
            <a:off x="1071538" y="4572008"/>
            <a:ext cx="7072362" cy="214314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u="sng" dirty="0" smtClean="0"/>
              <a:t>ΚΑΤΑΡΡΑΚΤΗΣ </a:t>
            </a:r>
            <a:endParaRPr lang="el-GR" u="sng" dirty="0"/>
          </a:p>
        </p:txBody>
      </p:sp>
      <p:sp>
        <p:nvSpPr>
          <p:cNvPr id="3" name="2 - Θέση περιεχομένου"/>
          <p:cNvSpPr>
            <a:spLocks noGrp="1"/>
          </p:cNvSpPr>
          <p:nvPr>
            <p:ph sz="quarter" idx="1"/>
          </p:nvPr>
        </p:nvSpPr>
        <p:spPr/>
        <p:txBody>
          <a:bodyPr>
            <a:normAutofit fontScale="77500" lnSpcReduction="20000"/>
          </a:bodyPr>
          <a:lstStyle/>
          <a:p>
            <a:r>
              <a:rPr lang="el-GR" sz="3100" dirty="0" smtClean="0"/>
              <a:t>Τι ακριβώς είναι ο καταρράκτης; Ο καταρράκτης (</a:t>
            </a:r>
            <a:r>
              <a:rPr lang="el-GR" sz="3100" dirty="0" err="1" smtClean="0"/>
              <a:t>cataract</a:t>
            </a:r>
            <a:r>
              <a:rPr lang="el-GR" sz="3100" dirty="0" smtClean="0"/>
              <a:t>) είναι μια οφθαλμική πάθηση που αναπτύσσεται με την γήρανση. Είναι η σταδιακή με την πάροδο των ετών θόλωση του κρυσταλλοειδούς φυσικού φακού του ματιού, πίσω από την ίριδα. Ο φυσικός φακός του ματιού είναι κανονικά διαυγής για να περνάει μέσα από αυτόν το φως για να φτάσει στη συνέχεια στον αμφιβληστροειδή χιτώνα, στην οπίσθια επιφάνεια του ματιού, για την αποτύπωση των οπτικών ερεθισμάτων. Με την πάροδο λοιπόν των ετών, ο φακός αυτός χάνει την αρχική του σύσταση και θολώνει (γεροντικός καταρράκτης). Η συγκεκριμένη πάθηση κάνει την εμφάνισή της συνήθως μετά τα 60, χωρίς όμως να αποκλείονται οι περιπτώσεις εμφάνισης και σε νεότερες ηλικίες. Η έκθεση στον ήλιο (υπεριώδης ακτινοβολία) αλλά και η κακή διατροφή επιταχύνουν την εμφάνιση της νόσου.</a:t>
            </a:r>
          </a:p>
          <a:p>
            <a:endParaRPr lang="el-GR" dirty="0"/>
          </a:p>
        </p:txBody>
      </p:sp>
      <p:pic>
        <p:nvPicPr>
          <p:cNvPr id="2050" name="Picture 2" descr="Αποτέλεσμα εικόνας για καταρρακτης οφθαλμού"/>
          <p:cNvPicPr>
            <a:picLocks noChangeAspect="1" noChangeArrowheads="1"/>
          </p:cNvPicPr>
          <p:nvPr/>
        </p:nvPicPr>
        <p:blipFill>
          <a:blip r:embed="rId2"/>
          <a:srcRect/>
          <a:stretch>
            <a:fillRect/>
          </a:stretch>
        </p:blipFill>
        <p:spPr bwMode="auto">
          <a:xfrm>
            <a:off x="0" y="0"/>
            <a:ext cx="9144000" cy="157161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r>
              <a:rPr lang="el-GR" dirty="0" smtClean="0"/>
              <a:t>Εκτός όμως αυτών των αιτιών δημιουργίας , υπάρχουν και κάποιοι κίνδυνοι που </a:t>
            </a:r>
            <a:r>
              <a:rPr lang="el-GR" dirty="0" err="1" smtClean="0"/>
              <a:t>ελοχεύουν</a:t>
            </a:r>
            <a:r>
              <a:rPr lang="el-GR" dirty="0" smtClean="0"/>
              <a:t> σε ορισμένες θέσεις εργασίας, όπως είναι για παράδειγμα ο υαλουργός όπου υπάρχει πιθανό ενδεχόμενο κατά την εργασία να πεταχτεί κάποιο υπόλειμμα γυαλιού και επιπλέον υπάρχει και ο θερμικός καταρράκτης ο οποίος δημιουργείτε με την ηλεκτροκόλληση που χρησιμοποιούν κάποιοι στις δουλειές τους.</a:t>
            </a:r>
            <a:endParaRPr lang="el-GR" dirty="0"/>
          </a:p>
        </p:txBody>
      </p:sp>
      <p:pic>
        <p:nvPicPr>
          <p:cNvPr id="1026" name="Picture 2" descr="Αποτέλεσμα εικόνας για υαλουργος"/>
          <p:cNvPicPr>
            <a:picLocks noChangeAspect="1" noChangeArrowheads="1"/>
          </p:cNvPicPr>
          <p:nvPr/>
        </p:nvPicPr>
        <p:blipFill>
          <a:blip r:embed="rId2"/>
          <a:srcRect/>
          <a:stretch>
            <a:fillRect/>
          </a:stretch>
        </p:blipFill>
        <p:spPr bwMode="auto">
          <a:xfrm>
            <a:off x="0" y="0"/>
            <a:ext cx="3416293" cy="1356392"/>
          </a:xfrm>
          <a:prstGeom prst="rect">
            <a:avLst/>
          </a:prstGeom>
          <a:noFill/>
        </p:spPr>
      </p:pic>
      <p:pic>
        <p:nvPicPr>
          <p:cNvPr id="1028" name="Picture 4" descr="Σχετική εικόνα"/>
          <p:cNvPicPr>
            <a:picLocks noChangeAspect="1" noChangeArrowheads="1"/>
          </p:cNvPicPr>
          <p:nvPr/>
        </p:nvPicPr>
        <p:blipFill>
          <a:blip r:embed="rId3"/>
          <a:srcRect/>
          <a:stretch>
            <a:fillRect/>
          </a:stretch>
        </p:blipFill>
        <p:spPr bwMode="auto">
          <a:xfrm>
            <a:off x="3428992" y="0"/>
            <a:ext cx="5715008" cy="135732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Ποιος όμως είναι ο υπεύθυνος για την γνωστοποίηση των ασθενειών;</a:t>
            </a:r>
            <a:endParaRPr lang="el-GR" dirty="0"/>
          </a:p>
        </p:txBody>
      </p:sp>
      <p:sp>
        <p:nvSpPr>
          <p:cNvPr id="3" name="2 - Θέση περιεχομένου"/>
          <p:cNvSpPr>
            <a:spLocks noGrp="1"/>
          </p:cNvSpPr>
          <p:nvPr>
            <p:ph sz="quarter" idx="1"/>
          </p:nvPr>
        </p:nvSpPr>
        <p:spPr>
          <a:xfrm>
            <a:off x="612648" y="1600200"/>
            <a:ext cx="8153400" cy="5043510"/>
          </a:xfrm>
        </p:spPr>
        <p:txBody>
          <a:bodyPr>
            <a:normAutofit fontScale="77500" lnSpcReduction="20000"/>
          </a:bodyPr>
          <a:lstStyle/>
          <a:p>
            <a:r>
              <a:rPr lang="el-GR" dirty="0" smtClean="0"/>
              <a:t>Σύμφωνα με τις πρόνοιες της Νομοθεσίας, υπεύθυνος για τη γνωστοποίηση των ασθενειών, είναι ο εργοδότης που πιστεύει, ή υποπτεύεται, ή κατέχει ιατρική βεβαίωση, ότι έχει εκδηλωθεί περίπτωση ασθένειας σε εργοδοτούμενο του πρόσωπο, το αυτοεργοδοτούμενο πρόσωπο το οποίο πιστεύει, ή υποπτεύεται, ή πληροφορείται από εγγεγραμμένο ιατρό ότι υποφέρει από ασθένεια, ο ιατρός που διαγιγνώσκει, ή πιστεύει, ή υποπτεύεται ότι πρόσωπο στην εργασία πάσχει από ασθένεια και οποιοσδήποτε δημόσιος ή ιδιωτικός οργανισμός, ο οποίος στα πλαίσια διεξαγωγής των δραστηριοτήτων του συλλέγει στοιχεία για ασθένειες προσώπων στην εργασία.</a:t>
            </a:r>
            <a:br>
              <a:rPr lang="el-GR" dirty="0" smtClean="0"/>
            </a:br>
            <a:r>
              <a:rPr lang="el-GR" dirty="0" smtClean="0"/>
              <a:t/>
            </a:r>
            <a:br>
              <a:rPr lang="el-GR" dirty="0" smtClean="0"/>
            </a:br>
            <a:r>
              <a:rPr lang="el-GR" dirty="0" smtClean="0"/>
              <a:t>Η υποβολή αίτησης από τον εργοδοτούμενο που υπέστη επαγγελματική ασθένεια στις Υπηρεσίες Κοινωνικών Ασφαλίσεων για εξασφάλιση επιδόματος σωματικής βλάβης, ή σύνταξης αναπηρίας, δεν απαλλάσσει τον εργοδότη, ή το ιατρό αντίστοιχα από τη νομική υποχρέωση που έχει να γνωστοποιεί την ασθένεια.</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Πού και πώς γνωστοποιούνται οι ασθένειες;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Οι ασθένειες πρέπει να γνωστοποιούνται αμέσως γραπτώς, με τη χρήση του εντύπου γνωστοποίησης ασθένειας στον αρμόδιο Επιθεωρητή της περιοχής της οποίας βρίσκεται ο τόπος </a:t>
            </a:r>
            <a:r>
              <a:rPr lang="el-GR" dirty="0" err="1" smtClean="0"/>
              <a:t>εργοδότησης</a:t>
            </a:r>
            <a:r>
              <a:rPr lang="el-GR" dirty="0" smtClean="0"/>
              <a:t> του επηρεαζόμενου προσώπου ή στον Σύμβουλο Ιατρό Εργασίας του Υπουργείου Εργασίας και Κοινωνικών Ασφαλίσεων. Οι πληροφορίες που πρέπει να καταχωρούνται στο έντυπο απαιτούνται με βάση τις διατάξεις των περί Ασφάλειας και Υγείας στην Εργασία Νόμων και Κανονισμών.</a:t>
            </a:r>
            <a:br>
              <a:rPr lang="el-GR" dirty="0" smtClean="0"/>
            </a:br>
            <a:r>
              <a:rPr lang="el-GR" dirty="0" smtClean="0"/>
              <a:t/>
            </a:r>
            <a:br>
              <a:rPr lang="el-GR" dirty="0" smtClean="0"/>
            </a:br>
            <a:r>
              <a:rPr lang="el-GR" dirty="0" smtClean="0"/>
              <a:t>Το </a:t>
            </a:r>
            <a:r>
              <a:rPr lang="el-GR" dirty="0" smtClean="0">
                <a:hlinkClick r:id="rId2"/>
              </a:rPr>
              <a:t>έντυπο γνωστοποίησης του εργοδότη</a:t>
            </a:r>
            <a:r>
              <a:rPr lang="el-GR" dirty="0" smtClean="0"/>
              <a:t> και το </a:t>
            </a:r>
            <a:r>
              <a:rPr lang="el-GR" dirty="0" smtClean="0">
                <a:hlinkClick r:id="rId3"/>
              </a:rPr>
              <a:t>έντυπο γνωστοποίησης του Ιατρού</a:t>
            </a:r>
            <a:r>
              <a:rPr lang="el-GR" dirty="0" smtClean="0"/>
              <a:t> θα πρέπει να συμπληρώνονται και να στέλνονται ή να παραδίδονται στο αρμόδιο Επαρχιακό Γραφείο Επιθεώρησης Εργασίας της Επαρχίας όπου εκδηλώθηκε η ασθένεια, ή στα Κεντρικά Γραφεία του Τμήματος Επιθεώρησης Εργασίας.</a:t>
            </a:r>
            <a:br>
              <a:rPr lang="el-GR" dirty="0" smtClean="0"/>
            </a:br>
            <a:r>
              <a:rPr lang="el-GR" dirty="0" smtClean="0"/>
              <a:t/>
            </a:r>
            <a:br>
              <a:rPr lang="el-GR" dirty="0" smtClean="0"/>
            </a:br>
            <a:r>
              <a:rPr lang="el-GR" dirty="0" smtClean="0"/>
              <a:t>Οι θανατηφόρες ή σοβαρές ασθένειες πρέπει να γνωστοποιούνται αμέσως τηλεφωνικά στον αρμόδιο Επιθεωρητή του Επαρχιακού Γραφείου Επιθεώρησης Εργασίας ή στο Σύμβουλο Ιατρό Εργασίας στα Κεντρικά Γραφεία του Τμήματος Επιθεώρησης Εργασίας.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28600"/>
            <a:ext cx="9144000" cy="990600"/>
          </a:xfrm>
        </p:spPr>
        <p:txBody>
          <a:bodyPr>
            <a:normAutofit fontScale="90000"/>
          </a:bodyPr>
          <a:lstStyle/>
          <a:p>
            <a:pPr algn="ctr"/>
            <a:r>
              <a:rPr lang="el-GR" dirty="0" smtClean="0"/>
              <a:t>Ποιά είναι όμως τα συχνότερα επαγγελματικά νοσήματα; </a:t>
            </a:r>
            <a:endParaRPr lang="el-GR" dirty="0"/>
          </a:p>
        </p:txBody>
      </p:sp>
      <p:sp>
        <p:nvSpPr>
          <p:cNvPr id="3" name="2 - Θέση περιεχομένου"/>
          <p:cNvSpPr>
            <a:spLocks noGrp="1"/>
          </p:cNvSpPr>
          <p:nvPr>
            <p:ph sz="quarter" idx="1"/>
          </p:nvPr>
        </p:nvSpPr>
        <p:spPr>
          <a:xfrm>
            <a:off x="0" y="1600200"/>
            <a:ext cx="9144000" cy="5257800"/>
          </a:xfrm>
        </p:spPr>
        <p:txBody>
          <a:bodyPr>
            <a:normAutofit/>
          </a:bodyPr>
          <a:lstStyle/>
          <a:p>
            <a:pPr>
              <a:buNone/>
            </a:pPr>
            <a:endParaRPr lang="en-US" dirty="0" smtClean="0"/>
          </a:p>
          <a:p>
            <a:pPr>
              <a:buNone/>
            </a:pPr>
            <a:r>
              <a:rPr lang="en-US" dirty="0" smtClean="0"/>
              <a:t>   </a:t>
            </a:r>
            <a:r>
              <a:rPr lang="el-GR" dirty="0" smtClean="0"/>
              <a:t>Στον επαγγελματικό τομέα διακρίνουμε αρκετούς κινδύνους για την ανθρώπινη υγεία. Οι βιολογικοί παράγοντες (</a:t>
            </a:r>
            <a:r>
              <a:rPr lang="el-GR" dirty="0" err="1" smtClean="0"/>
              <a:t>π.χ</a:t>
            </a:r>
            <a:r>
              <a:rPr lang="el-GR" dirty="0" smtClean="0"/>
              <a:t> αναισθητικά αέρια), η ακτινοβολία, καθώς επίσης και οι φυσικοί παράγοντες (</a:t>
            </a:r>
            <a:r>
              <a:rPr lang="el-GR" dirty="0" err="1" smtClean="0"/>
              <a:t>π.χ</a:t>
            </a:r>
            <a:r>
              <a:rPr lang="el-GR" dirty="0" smtClean="0"/>
              <a:t> </a:t>
            </a:r>
            <a:r>
              <a:rPr lang="el-GR" dirty="0" err="1" smtClean="0"/>
              <a:t>θόριβος</a:t>
            </a:r>
            <a:r>
              <a:rPr lang="el-GR" dirty="0" smtClean="0"/>
              <a:t>, θερμικό περιβάλλον) αποτελούν τους σημαντικότερους παράγοντες κινδύνου στο εργασιακό περιβάλλον.</a:t>
            </a:r>
          </a:p>
          <a:p>
            <a:pPr>
              <a:buNone/>
            </a:pPr>
            <a:endParaRPr lang="el-G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0" y="1589566"/>
            <a:ext cx="4495800" cy="4982705"/>
          </a:xfrm>
        </p:spPr>
        <p:txBody>
          <a:bodyPr>
            <a:normAutofit fontScale="62500" lnSpcReduction="20000"/>
          </a:bodyPr>
          <a:lstStyle/>
          <a:p>
            <a:pPr lvl="0"/>
            <a:r>
              <a:rPr lang="el-GR" sz="3200" u="sng" dirty="0" smtClean="0"/>
              <a:t>Επαγγελματική βαρηκοΐα</a:t>
            </a:r>
            <a:r>
              <a:rPr lang="en-GB" sz="3200" dirty="0" smtClean="0"/>
              <a:t>:</a:t>
            </a:r>
            <a:r>
              <a:rPr lang="el-GR" sz="3200" dirty="0" smtClean="0"/>
              <a:t> Στη χώρα μας τα στοιχεία καταγραφής επαγγελματικών νοσημάτων είναι ελλιπή, ωστόσο προκύπτει </a:t>
            </a:r>
            <a:r>
              <a:rPr lang="el-GR" sz="3200" dirty="0" err="1" smtClean="0"/>
              <a:t>οτι</a:t>
            </a:r>
            <a:r>
              <a:rPr lang="el-GR" sz="3200" dirty="0" smtClean="0"/>
              <a:t> η επαγγελματική βαρηκοΐα καλύπτει </a:t>
            </a:r>
            <a:r>
              <a:rPr lang="el-GR" sz="3200" u="sng" dirty="0" smtClean="0"/>
              <a:t>σημαντικό ποσοστό </a:t>
            </a:r>
            <a:r>
              <a:rPr lang="el-GR" sz="3200" dirty="0" smtClean="0"/>
              <a:t>στο σύνολο των καταγεγραμμένων επαγγελματικών ασθενειών.</a:t>
            </a:r>
          </a:p>
          <a:p>
            <a:pPr lvl="0"/>
            <a:r>
              <a:rPr lang="el-GR" sz="3200" u="sng" dirty="0" smtClean="0"/>
              <a:t>Επαγγελματικές πνευμονοπάθειες</a:t>
            </a:r>
            <a:r>
              <a:rPr lang="en-GB" sz="3200" u="sng" dirty="0" smtClean="0"/>
              <a:t>:</a:t>
            </a:r>
            <a:r>
              <a:rPr lang="en-GB" sz="3200" dirty="0" smtClean="0"/>
              <a:t> </a:t>
            </a:r>
            <a:r>
              <a:rPr lang="el-GR" sz="3200" dirty="0" smtClean="0"/>
              <a:t>Επαγγελματική πνευμονοπάθεια ορίζεται κάθε οξεία ή χρόνια διαταραχή των πνευμόνων η οποία προκύπτει κατά την εισπνοή βλαπτικών παραγόντων στο χώρο εργασίας.</a:t>
            </a:r>
          </a:p>
          <a:p>
            <a:endParaRPr lang="el-GR" dirty="0"/>
          </a:p>
        </p:txBody>
      </p:sp>
      <p:sp>
        <p:nvSpPr>
          <p:cNvPr id="4" name="3 - Θέση περιεχομένου"/>
          <p:cNvSpPr>
            <a:spLocks noGrp="1"/>
          </p:cNvSpPr>
          <p:nvPr>
            <p:ph sz="quarter" idx="2"/>
          </p:nvPr>
        </p:nvSpPr>
        <p:spPr>
          <a:xfrm>
            <a:off x="4844900" y="1589567"/>
            <a:ext cx="4084817" cy="4839830"/>
          </a:xfrm>
        </p:spPr>
        <p:txBody>
          <a:bodyPr>
            <a:noAutofit/>
          </a:bodyPr>
          <a:lstStyle/>
          <a:p>
            <a:pPr lvl="0"/>
            <a:r>
              <a:rPr lang="el-GR" sz="1700" u="sng" dirty="0" smtClean="0"/>
              <a:t>Επαγγελματικό άσθμα</a:t>
            </a:r>
            <a:r>
              <a:rPr lang="en-GB" sz="1700" dirty="0" smtClean="0"/>
              <a:t>:</a:t>
            </a:r>
            <a:r>
              <a:rPr lang="el-GR" sz="1700" dirty="0" smtClean="0"/>
              <a:t> Επαγγελματικό άσθμα ορίζεται κάθε </a:t>
            </a:r>
            <a:r>
              <a:rPr lang="el-GR" sz="1700" dirty="0" err="1" smtClean="0"/>
              <a:t>μεταβαλόμενος</a:t>
            </a:r>
            <a:r>
              <a:rPr lang="el-GR" sz="1700" dirty="0" smtClean="0"/>
              <a:t> περιορισμός του εύρους των αεροφόρων οδών, όπου αυτό προκαλείται από έκθεση στο εργασιακό περιβάλλον σε μεταφερόμενες δια του αέρα σκόνες, αέρια, ατμούς ή ακόμη και καπνούς.</a:t>
            </a:r>
          </a:p>
          <a:p>
            <a:pPr lvl="0"/>
            <a:r>
              <a:rPr lang="el-GR" sz="1700" u="sng" dirty="0" smtClean="0"/>
              <a:t>Επαγγελματικά προβλήματα του δέρματος</a:t>
            </a:r>
            <a:r>
              <a:rPr lang="en-GB" sz="1700" u="sng" dirty="0" smtClean="0"/>
              <a:t>:</a:t>
            </a:r>
            <a:r>
              <a:rPr lang="en-GB" sz="1700" dirty="0" smtClean="0"/>
              <a:t> </a:t>
            </a:r>
            <a:r>
              <a:rPr lang="el-GR" sz="1700" dirty="0" smtClean="0"/>
              <a:t>Οι παράγοντες όπου μπορεί να προκαλέσουν προβλήματα του δέρματος είναι </a:t>
            </a:r>
            <a:r>
              <a:rPr lang="el-GR" sz="1700" b="1" dirty="0" smtClean="0"/>
              <a:t>οι χημικοί και οι φυσικοί</a:t>
            </a:r>
            <a:r>
              <a:rPr lang="el-GR" sz="1700" dirty="0" smtClean="0"/>
              <a:t>. Όταν λέμε χημικοί παράγοντες εννοούμε</a:t>
            </a:r>
            <a:r>
              <a:rPr lang="en-GB" sz="1700" dirty="0" smtClean="0"/>
              <a:t>: </a:t>
            </a:r>
            <a:r>
              <a:rPr lang="el-GR" sz="1700" dirty="0" smtClean="0"/>
              <a:t>α) οξέα, β) βάσεις, γ) πετρέλαιο, δ) απορρυπαντικά </a:t>
            </a:r>
            <a:r>
              <a:rPr lang="el-GR" sz="1700" dirty="0" err="1" smtClean="0"/>
              <a:t>κ.α</a:t>
            </a:r>
            <a:endParaRPr lang="el-GR" sz="1700" dirty="0" smtClean="0"/>
          </a:p>
          <a:p>
            <a:r>
              <a:rPr lang="el-GR" sz="1700" dirty="0" smtClean="0"/>
              <a:t>Με τον όρο φυσικοί παράγοντες εννοούμε</a:t>
            </a:r>
            <a:r>
              <a:rPr lang="en-GB" sz="1700" dirty="0" smtClean="0"/>
              <a:t>: </a:t>
            </a:r>
            <a:r>
              <a:rPr lang="el-GR" sz="1700" dirty="0" smtClean="0"/>
              <a:t>α) ηλιακό φώς, β) υγρασία, γ) ακραίες θερμοκρασίες, δ) πίεση </a:t>
            </a:r>
            <a:r>
              <a:rPr lang="el-GR" sz="1700" dirty="0" err="1" smtClean="0"/>
              <a:t>κ.α</a:t>
            </a:r>
            <a:endParaRPr lang="el-GR" sz="1700" dirty="0" smtClean="0"/>
          </a:p>
          <a:p>
            <a:endParaRPr lang="el-G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0" y="2743200"/>
            <a:ext cx="9144000" cy="3757634"/>
          </a:xfrm>
        </p:spPr>
        <p:txBody>
          <a:bodyPr>
            <a:normAutofit fontScale="92500" lnSpcReduction="20000"/>
          </a:bodyPr>
          <a:lstStyle/>
          <a:p>
            <a:pPr marL="514350" lvl="0" indent="-514350">
              <a:buFont typeface="+mj-lt"/>
              <a:buAutoNum type="arabicPeriod"/>
            </a:pPr>
            <a:r>
              <a:rPr lang="el-GR" dirty="0" err="1" smtClean="0"/>
              <a:t>Εαν</a:t>
            </a:r>
            <a:r>
              <a:rPr lang="el-GR" dirty="0" smtClean="0"/>
              <a:t> κάποιος εργαζόμενος εργαστεί για 1 έτος  και προκύψει κάποιο νόσημα ή ασθένεια μέσα σε αυτό τότε των 1 μήνα της </a:t>
            </a:r>
            <a:r>
              <a:rPr lang="el-GR" dirty="0" err="1" smtClean="0"/>
              <a:t>ανάρωσής</a:t>
            </a:r>
            <a:r>
              <a:rPr lang="el-GR" dirty="0" smtClean="0"/>
              <a:t> του τον καλύπτει ο εργοδότης και το υπόλοιπο χρονικό διάστημα ο ασφαλιστικός του φορέας.</a:t>
            </a:r>
          </a:p>
          <a:p>
            <a:pPr marL="514350" lvl="0" indent="-514350">
              <a:buFont typeface="+mj-lt"/>
              <a:buAutoNum type="arabicPeriod"/>
            </a:pPr>
            <a:r>
              <a:rPr lang="el-GR" dirty="0" err="1" smtClean="0"/>
              <a:t>Εαν</a:t>
            </a:r>
            <a:r>
              <a:rPr lang="el-GR" dirty="0" smtClean="0"/>
              <a:t> κάποιος έχει εργαστεί για </a:t>
            </a:r>
            <a:r>
              <a:rPr lang="el-GR" dirty="0" err="1" smtClean="0"/>
              <a:t>για</a:t>
            </a:r>
            <a:r>
              <a:rPr lang="el-GR" dirty="0" smtClean="0"/>
              <a:t> λιγότερο </a:t>
            </a:r>
            <a:r>
              <a:rPr lang="el-GR" dirty="0" err="1" smtClean="0"/>
              <a:t>απο</a:t>
            </a:r>
            <a:r>
              <a:rPr lang="el-GR" dirty="0" smtClean="0"/>
              <a:t> 1 έτος, τις 15 ημέρες </a:t>
            </a:r>
            <a:r>
              <a:rPr lang="el-GR" dirty="0" err="1" smtClean="0"/>
              <a:t>ανάρωσής</a:t>
            </a:r>
            <a:r>
              <a:rPr lang="el-GR" dirty="0" smtClean="0"/>
              <a:t> του τις καλύπτει ο ασφαλιστικός του φορέας και συμπληρώνει και ο εργοδότης του.</a:t>
            </a:r>
          </a:p>
          <a:p>
            <a:pPr marL="514350" lvl="0" indent="-514350">
              <a:buFont typeface="+mj-lt"/>
              <a:buAutoNum type="arabicPeriod"/>
            </a:pPr>
            <a:r>
              <a:rPr lang="el-GR" dirty="0" smtClean="0"/>
              <a:t>Τέλος εάν κάποιος εργαζόμενος νοσήσει το πρώτο τριήμερο </a:t>
            </a:r>
            <a:r>
              <a:rPr lang="en-GB" dirty="0" smtClean="0"/>
              <a:t>(</a:t>
            </a:r>
            <a:r>
              <a:rPr lang="el-GR" dirty="0" err="1" smtClean="0"/>
              <a:t>π.χ</a:t>
            </a:r>
            <a:r>
              <a:rPr lang="el-GR" dirty="0" smtClean="0"/>
              <a:t>), δεν δικαιούται αποζημίωση </a:t>
            </a:r>
            <a:r>
              <a:rPr lang="el-GR" dirty="0" err="1" smtClean="0"/>
              <a:t>απο</a:t>
            </a:r>
            <a:r>
              <a:rPr lang="el-GR" dirty="0" smtClean="0"/>
              <a:t> τον ασφαλιστικό του φορέα, ενώ ο εργοδότης πληρώνει το μισό των τριών ημερών.</a:t>
            </a:r>
          </a:p>
          <a:p>
            <a:endParaRPr lang="el-GR" dirty="0"/>
          </a:p>
        </p:txBody>
      </p:sp>
      <p:sp>
        <p:nvSpPr>
          <p:cNvPr id="3" name="2 - Τίτλος"/>
          <p:cNvSpPr>
            <a:spLocks noGrp="1"/>
          </p:cNvSpPr>
          <p:nvPr>
            <p:ph type="title"/>
          </p:nvPr>
        </p:nvSpPr>
        <p:spPr>
          <a:xfrm>
            <a:off x="1371600" y="1643050"/>
            <a:ext cx="7620000" cy="947750"/>
          </a:xfrm>
        </p:spPr>
        <p:txBody>
          <a:bodyPr>
            <a:noAutofit/>
          </a:bodyPr>
          <a:lstStyle/>
          <a:p>
            <a:r>
              <a:rPr lang="el-GR" sz="2000" dirty="0" smtClean="0"/>
              <a:t>Με την βοήθεια της Επιθεώρησης Εργασίας Πατρών παρακάτω θα δούμε για τις </a:t>
            </a:r>
            <a:r>
              <a:rPr lang="el-GR" sz="2000" b="1" dirty="0" smtClean="0"/>
              <a:t>αποζημιώσεις</a:t>
            </a:r>
            <a:r>
              <a:rPr lang="el-GR" sz="2000" dirty="0" smtClean="0"/>
              <a:t> όπου προκύπτουν για οποιοδήποτε </a:t>
            </a:r>
            <a:r>
              <a:rPr lang="el-GR" sz="2000" b="1" dirty="0" smtClean="0"/>
              <a:t>επαγγελματική ασθένεια</a:t>
            </a:r>
            <a:r>
              <a:rPr lang="el-GR" sz="2000" dirty="0" smtClean="0"/>
              <a:t>.</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28600"/>
            <a:ext cx="9144000" cy="990600"/>
          </a:xfrm>
        </p:spPr>
        <p:txBody>
          <a:bodyPr>
            <a:normAutofit/>
          </a:bodyPr>
          <a:lstStyle/>
          <a:p>
            <a:pPr algn="ctr"/>
            <a:r>
              <a:rPr lang="el-GR" sz="2800" b="1" dirty="0" smtClean="0"/>
              <a:t>ΔΙΑΦΟΡΑ ΜΕΤΑΞΥ ΑΠΛΗΣ ΝΟΣΟΥ ΑΝΤΙ ΕΠΑΓΓΕΛΜΑΤΙΚΗΣ</a:t>
            </a:r>
            <a:endParaRPr lang="el-GR" sz="2800" b="1" dirty="0"/>
          </a:p>
        </p:txBody>
      </p:sp>
      <p:sp>
        <p:nvSpPr>
          <p:cNvPr id="4" name="3 - Θέση περιεχομένου"/>
          <p:cNvSpPr>
            <a:spLocks noGrp="1"/>
          </p:cNvSpPr>
          <p:nvPr>
            <p:ph sz="quarter" idx="1"/>
          </p:nvPr>
        </p:nvSpPr>
        <p:spPr/>
        <p:txBody>
          <a:bodyPr>
            <a:normAutofit fontScale="92500"/>
          </a:bodyPr>
          <a:lstStyle/>
          <a:p>
            <a:pPr algn="just"/>
            <a:r>
              <a:rPr lang="el-GR" dirty="0" smtClean="0"/>
              <a:t>Νόσημα, για το οποίο υφίσταται ένας κύριος αιτιολογικός παράγοντας-που απαντάται κατά την εργασία-και που ευθύνεται για την εκδήλωση μιας συγκεκριμένης παθολογίας». </a:t>
            </a:r>
          </a:p>
          <a:p>
            <a:pPr algn="just"/>
            <a:r>
              <a:rPr lang="el-GR" dirty="0" smtClean="0"/>
              <a:t>Συχνά τα επαγγελματικά νοσήματα δεν διαφέρουν από τα νοσήματα μη επαγγελματικής αιτιολογίας, σε επίπεδο κλινικής εικόνας και παθολογικής ανατομίας. </a:t>
            </a:r>
          </a:p>
          <a:p>
            <a:pPr algn="just"/>
            <a:r>
              <a:rPr lang="el-GR" dirty="0" smtClean="0"/>
              <a:t>O χαρακτηρισμός μιας νόσου ως επαγγελματικής, δεν μπορεί να βασιστεί σε κατεξοχήν κλινικά και εργαστηριακά κριτήρια</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ΒΙΒΛΙΟΓΡΑΦΙΑ</a:t>
            </a:r>
            <a:endParaRPr lang="el-GR" dirty="0"/>
          </a:p>
        </p:txBody>
      </p:sp>
      <p:sp>
        <p:nvSpPr>
          <p:cNvPr id="3" name="2 - Θέση περιεχομένου"/>
          <p:cNvSpPr>
            <a:spLocks noGrp="1"/>
          </p:cNvSpPr>
          <p:nvPr>
            <p:ph sz="quarter" idx="1"/>
          </p:nvPr>
        </p:nvSpPr>
        <p:spPr>
          <a:xfrm>
            <a:off x="0" y="1600200"/>
            <a:ext cx="8766048" cy="5257800"/>
          </a:xfrm>
        </p:spPr>
        <p:txBody>
          <a:bodyPr>
            <a:normAutofit fontScale="70000" lnSpcReduction="20000"/>
          </a:bodyPr>
          <a:lstStyle/>
          <a:p>
            <a:r>
              <a:rPr lang="en-US" dirty="0" smtClean="0">
                <a:hlinkClick r:id="rId2"/>
              </a:rPr>
              <a:t>http://www.mlsi.gov.cy/mlsi/dli/dliup.nsf/All/8B490367BF102C46C2257DDC002D849C?OpenDocument</a:t>
            </a:r>
            <a:endParaRPr lang="el-GR" dirty="0" smtClean="0"/>
          </a:p>
          <a:p>
            <a:r>
              <a:rPr lang="en-US" dirty="0" smtClean="0">
                <a:hlinkClick r:id="rId3"/>
              </a:rPr>
              <a:t>https://eclass.upatras.gr/modules/document/file.php/MED835/%CE%91%CE%BD%CE%BF%CE%B9%CE%BA%CF%84%CE%AC%20%CE%BC%CE%B1%CE%B8%CE%AE%CE%BC%CE%B1%CF%84%CE%B1/iatriki%20tis%20ergasias%20final.pdf</a:t>
            </a:r>
            <a:endParaRPr lang="el-GR" dirty="0" smtClean="0"/>
          </a:p>
          <a:p>
            <a:r>
              <a:rPr lang="en-US" dirty="0" smtClean="0">
                <a:hlinkClick r:id="rId4"/>
              </a:rPr>
              <a:t>https://www.justshop.gr/sale_product.php?id=19605&amp;kind=1&amp;number=1</a:t>
            </a:r>
            <a:endParaRPr lang="el-GR" dirty="0" smtClean="0"/>
          </a:p>
          <a:p>
            <a:r>
              <a:rPr lang="en-US" dirty="0" smtClean="0">
                <a:hlinkClick r:id="rId5"/>
              </a:rPr>
              <a:t>https://ec.europa.eu/taxation_customs/dds2/SAMANCTA/EL/Safety/Asbestos_EL.htm?fbclid=IwAR2yDJ9NMVOYF4CQq-TarjG_e1Tag_PQc7W-zzBCVAZ8FGg7VKyB3D8rpVk</a:t>
            </a:r>
            <a:endParaRPr lang="el-GR" dirty="0" smtClean="0"/>
          </a:p>
          <a:p>
            <a:r>
              <a:rPr lang="en-US" dirty="0" smtClean="0">
                <a:hlinkClick r:id="rId6"/>
              </a:rPr>
              <a:t>https://www.iatronet.gr/ygeia/peptiko-ipar/article/201/ipatitida-mia-arrwstia-ypoyli-kai-epikindyni.html?fbclid=IwAR3TCS6MTQm8rxKCaRfNEGbWesu7ACQhArW6MijwPeAT5vL_1cj9grJjzQk</a:t>
            </a:r>
            <a:endParaRPr lang="el-GR" dirty="0" smtClean="0"/>
          </a:p>
          <a:p>
            <a:r>
              <a:rPr lang="en-US" dirty="0" smtClean="0">
                <a:hlinkClick r:id="rId7"/>
              </a:rPr>
              <a:t>https://gr.gsk.com/gr/%CE%B8%CE%AD%CE%BC%CE%B1%CF%84%CE%B1-%CF%85%CE%B3%CE%B5%CE%AF%CE%B1%CF%82/%CE%B5%CE%BC%CE%B2%CE%BF%CE%BB%CE%B9%CE%B1%CF%83%CE%BC%CF%8C%CF%82/%CE%B7%CF%80%CE%B1%CF%84%CE%AF%CF%84%CE%B9%CE%B4%CE%B1/</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0" y="2743200"/>
            <a:ext cx="9144000" cy="4114800"/>
          </a:xfrm>
        </p:spPr>
        <p:txBody>
          <a:bodyPr/>
          <a:lstStyle/>
          <a:p>
            <a:pPr algn="just"/>
            <a:r>
              <a:rPr lang="el-GR" dirty="0" smtClean="0"/>
              <a:t>• Η διαφοροποίηση των επαγγελματικών νοσημάτων βασίζεται κυρίως σε επιδημιολογικά δεδομένα. </a:t>
            </a:r>
          </a:p>
          <a:p>
            <a:pPr algn="just"/>
            <a:r>
              <a:rPr lang="el-GR" dirty="0" smtClean="0"/>
              <a:t>• H νομοθεσία βασίζεται σε παράθεση των νοσημάτων που αποδέχεται ως επαγγελματικά, θέτοντας παράλληλα ορισμένα επιδημιολογικά κριτήρια (παρουσία του αιτιολογικού παράγοντα στο χώρο εργασίας, ο ελάχιστος χρόνος έκθεσης, ο μέγιστος χρόνος από τη διακοπή της έκθεσης).</a:t>
            </a:r>
            <a:endParaRPr lang="el-GR" dirty="0"/>
          </a:p>
        </p:txBody>
      </p:sp>
      <p:sp>
        <p:nvSpPr>
          <p:cNvPr id="3" name="2 - Τίτλος"/>
          <p:cNvSpPr>
            <a:spLocks noGrp="1"/>
          </p:cNvSpPr>
          <p:nvPr>
            <p:ph type="title"/>
          </p:nvPr>
        </p:nvSpPr>
        <p:spPr/>
        <p:txBody>
          <a:bodyPr/>
          <a:lstStyle/>
          <a:p>
            <a:pPr algn="ctr"/>
            <a:r>
              <a:rPr lang="el-GR" dirty="0" smtClean="0"/>
              <a:t>Η ΕΙΔΟΠΟΙΟΣ ΔΙΑΦΟΡΑ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3050"/>
            <a:ext cx="8686800" cy="869950"/>
          </a:xfrm>
        </p:spPr>
        <p:txBody>
          <a:bodyPr>
            <a:normAutofit fontScale="90000"/>
          </a:bodyPr>
          <a:lstStyle/>
          <a:p>
            <a:pPr algn="ctr"/>
            <a:r>
              <a:rPr lang="el-GR" b="1" dirty="0" smtClean="0"/>
              <a:t>Π.Δ. 41.2012: εθνικός κατάλογος επαγγελματικών ασθενειών (Ε.Κ.Ε.Α.)</a:t>
            </a:r>
            <a:endParaRPr lang="el-GR" dirty="0"/>
          </a:p>
        </p:txBody>
      </p:sp>
      <p:sp>
        <p:nvSpPr>
          <p:cNvPr id="3" name="2 - Θέση περιεχομένου"/>
          <p:cNvSpPr>
            <a:spLocks noGrp="1"/>
          </p:cNvSpPr>
          <p:nvPr>
            <p:ph sz="quarter" idx="2"/>
          </p:nvPr>
        </p:nvSpPr>
        <p:spPr>
          <a:xfrm>
            <a:off x="0" y="2438400"/>
            <a:ext cx="4714876" cy="4133872"/>
          </a:xfrm>
        </p:spPr>
        <p:txBody>
          <a:bodyPr>
            <a:normAutofit fontScale="92500" lnSpcReduction="10000"/>
          </a:bodyPr>
          <a:lstStyle/>
          <a:p>
            <a:pPr algn="ctr"/>
            <a:r>
              <a:rPr lang="el-GR" dirty="0" smtClean="0"/>
              <a:t>Ασθένειες που προκαλούνται από χημικούς παράγοντες Π.χ. </a:t>
            </a:r>
            <a:r>
              <a:rPr lang="el-GR" dirty="0" smtClean="0">
                <a:solidFill>
                  <a:srgbClr val="FF0000"/>
                </a:solidFill>
              </a:rPr>
              <a:t>Φορμαλδεΰδη </a:t>
            </a:r>
            <a:r>
              <a:rPr lang="el-GR" dirty="0" smtClean="0"/>
              <a:t>Ερεθιστική δερματίτιδα, διάβρωση, έλκος » Επιπεφυκίτιδα » Τραχειοβρογχίτιδα » Πνευμονικό οίδημα » Πνευμονικό άσθμα » Καρκίνος ρινός</a:t>
            </a:r>
            <a:endParaRPr lang="el-GR" dirty="0"/>
          </a:p>
        </p:txBody>
      </p:sp>
      <p:sp>
        <p:nvSpPr>
          <p:cNvPr id="4" name="3 - Θέση περιεχομένου"/>
          <p:cNvSpPr>
            <a:spLocks noGrp="1"/>
          </p:cNvSpPr>
          <p:nvPr>
            <p:ph sz="quarter" idx="4"/>
          </p:nvPr>
        </p:nvSpPr>
        <p:spPr>
          <a:xfrm>
            <a:off x="4800600" y="2438400"/>
            <a:ext cx="3886200" cy="4205310"/>
          </a:xfrm>
        </p:spPr>
        <p:txBody>
          <a:bodyPr/>
          <a:lstStyle/>
          <a:p>
            <a:pPr algn="ctr"/>
            <a:r>
              <a:rPr lang="el-GR" dirty="0" smtClean="0"/>
              <a:t>Π.χ.</a:t>
            </a:r>
            <a:r>
              <a:rPr lang="el-GR" dirty="0" smtClean="0">
                <a:solidFill>
                  <a:srgbClr val="FF0000"/>
                </a:solidFill>
              </a:rPr>
              <a:t> Αιθάλη </a:t>
            </a:r>
            <a:r>
              <a:rPr lang="el-GR" dirty="0" smtClean="0"/>
              <a:t>Ερεθιστική δερματίτιδα εξ επαφής »Αλλεργική δερματίτιδα εξ επαφής »Ακμή »Καρκίνος του δέρματος</a:t>
            </a:r>
            <a:endParaRPr lang="el-GR" dirty="0"/>
          </a:p>
        </p:txBody>
      </p:sp>
      <p:sp>
        <p:nvSpPr>
          <p:cNvPr id="5" name="4 - Θέση κειμένου"/>
          <p:cNvSpPr>
            <a:spLocks noGrp="1"/>
          </p:cNvSpPr>
          <p:nvPr>
            <p:ph type="body" sz="quarter" idx="1"/>
          </p:nvPr>
        </p:nvSpPr>
        <p:spPr/>
        <p:txBody>
          <a:bodyPr/>
          <a:lstStyle/>
          <a:p>
            <a:pPr algn="ctr"/>
            <a:r>
              <a:rPr lang="el-GR" dirty="0" smtClean="0"/>
              <a:t>ΧΗΜΙΚΟΙ ΠΑΡΑΓΟΝΤΕΣ</a:t>
            </a:r>
            <a:endParaRPr lang="el-GR" dirty="0"/>
          </a:p>
        </p:txBody>
      </p:sp>
      <p:sp>
        <p:nvSpPr>
          <p:cNvPr id="6" name="5 - Θέση κειμένου"/>
          <p:cNvSpPr>
            <a:spLocks noGrp="1"/>
          </p:cNvSpPr>
          <p:nvPr>
            <p:ph type="body" sz="quarter" idx="3"/>
          </p:nvPr>
        </p:nvSpPr>
        <p:spPr/>
        <p:txBody>
          <a:bodyPr/>
          <a:lstStyle/>
          <a:p>
            <a:pPr algn="ctr"/>
            <a:r>
              <a:rPr lang="el-GR" dirty="0" smtClean="0"/>
              <a:t>ΑΣΘΕΝΕΙΕΣ ΔΕΡΜΑΤΟΣ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u="sng" dirty="0" smtClean="0"/>
              <a:t>ΦΟΡΜΑΛΔΕΫΔΗ</a:t>
            </a:r>
            <a:endParaRPr lang="el-GR" b="1" u="sng" dirty="0"/>
          </a:p>
        </p:txBody>
      </p:sp>
      <p:sp>
        <p:nvSpPr>
          <p:cNvPr id="3" name="2 - Θέση κειμένου"/>
          <p:cNvSpPr>
            <a:spLocks noGrp="1"/>
          </p:cNvSpPr>
          <p:nvPr>
            <p:ph type="body" idx="2"/>
          </p:nvPr>
        </p:nvSpPr>
        <p:spPr>
          <a:xfrm>
            <a:off x="0" y="1752600"/>
            <a:ext cx="1643042" cy="4891110"/>
          </a:xfrm>
        </p:spPr>
        <p:txBody>
          <a:bodyPr/>
          <a:lstStyle/>
          <a:p>
            <a:pPr marL="342900" indent="-342900" algn="ctr"/>
            <a:r>
              <a:rPr lang="el-GR" sz="1600" b="1" dirty="0" smtClean="0"/>
              <a:t>Φορμαλδεΰδη.</a:t>
            </a:r>
          </a:p>
          <a:p>
            <a:pPr marL="342900" indent="-342900" algn="ctr"/>
            <a:endParaRPr lang="el-GR" b="1" dirty="0" smtClean="0"/>
          </a:p>
          <a:p>
            <a:pPr marL="342900" indent="-342900" algn="ctr"/>
            <a:endParaRPr lang="el-GR" b="1" dirty="0" smtClean="0"/>
          </a:p>
          <a:p>
            <a:pPr marL="342900" indent="-342900" algn="ctr"/>
            <a:endParaRPr lang="el-GR" b="1" dirty="0" smtClean="0"/>
          </a:p>
          <a:p>
            <a:pPr marL="342900" indent="-342900" algn="ctr"/>
            <a:endParaRPr lang="el-GR" b="1" dirty="0" smtClean="0"/>
          </a:p>
          <a:p>
            <a:endParaRPr lang="el-GR" dirty="0" smtClean="0"/>
          </a:p>
          <a:p>
            <a:endParaRPr lang="el-GR" dirty="0" smtClean="0"/>
          </a:p>
          <a:p>
            <a:endParaRPr lang="el-GR" dirty="0" smtClean="0"/>
          </a:p>
          <a:p>
            <a:endParaRPr lang="el-GR" dirty="0" smtClean="0"/>
          </a:p>
          <a:p>
            <a:endParaRPr lang="el-GR" dirty="0"/>
          </a:p>
        </p:txBody>
      </p:sp>
      <p:sp>
        <p:nvSpPr>
          <p:cNvPr id="4" name="3 - Θέση περιεχομένου"/>
          <p:cNvSpPr>
            <a:spLocks noGrp="1"/>
          </p:cNvSpPr>
          <p:nvPr>
            <p:ph sz="quarter" idx="1"/>
          </p:nvPr>
        </p:nvSpPr>
        <p:spPr>
          <a:xfrm>
            <a:off x="1643042" y="1500174"/>
            <a:ext cx="7500958" cy="5357826"/>
          </a:xfrm>
        </p:spPr>
        <p:txBody>
          <a:bodyPr>
            <a:noAutofit/>
          </a:bodyPr>
          <a:lstStyle/>
          <a:p>
            <a:r>
              <a:rPr lang="el-GR" sz="1600" dirty="0" smtClean="0"/>
              <a:t>Η μεθανάλη ή φορμαλδεΰδη είναι οργανική χημική ένωση άνθρακα, οξυγόνου και υδρογόνου, με χημικό τύπο CH2O, αν και παριστάνεται συχνά και με τον τύπο HCHO. Είναι η απλούστερη αλδεΰδη, όπως δηλώνει το συστηματικό της όνομα, «μεθανάλη» (εφόσον λήγει σε «-άλη»). Το εμπειρικό της όνομα, «φορμαλδεΰδη», προέρχεται από τη σχέση της με το μεθανικό οξύ, του οποίου η εμπειρική ονομασία είναι «φορμικό οξύ».</a:t>
            </a:r>
          </a:p>
          <a:p>
            <a:r>
              <a:rPr lang="el-GR" sz="1600" dirty="0" smtClean="0"/>
              <a:t>Η καθαρή μεθανάλη, στις «συνηθισμένες συνθήκες», δηλαδή θερμοκρασία 25°C και πίεση 1 </a:t>
            </a:r>
            <a:r>
              <a:rPr lang="el-GR" sz="1600" dirty="0" err="1" smtClean="0"/>
              <a:t>atm</a:t>
            </a:r>
            <a:r>
              <a:rPr lang="el-GR" sz="1600" dirty="0" smtClean="0"/>
              <a:t>, είναι ένα άχρωμο εύφλεκτο αέριο, με μια χαρακτηριστική έντονη, ερεθιστική οσμή. Είναι μια πρόδρομη ένωση δηλαδή μια ένωση, που χρησιμοποιείται για την παραγωγή, πολλών άλλων ενώσεων.</a:t>
            </a:r>
          </a:p>
          <a:p>
            <a:r>
              <a:rPr lang="el-GR" sz="1600" dirty="0" smtClean="0"/>
              <a:t>Εξαιτίας της ευρύτατης χρήσης της, της σημαντικής τοξικότητας και ευφλεκτότητας, η έκθεση στη μεθανάλη αποτελεί ένα σημαντικό κίνδυνο για την ανθρώπινη υγεία[3]. Το 2011, το Εθνικό Τοξικολογικό Πρόγραμμα των ΗΠΑ (US </a:t>
            </a:r>
            <a:r>
              <a:rPr lang="el-GR" sz="1600" dirty="0" err="1" smtClean="0"/>
              <a:t>National</a:t>
            </a:r>
            <a:r>
              <a:rPr lang="el-GR" sz="1600" dirty="0" smtClean="0"/>
              <a:t> </a:t>
            </a:r>
            <a:r>
              <a:rPr lang="el-GR" sz="1600" dirty="0" err="1" smtClean="0"/>
              <a:t>Toxicology</a:t>
            </a:r>
            <a:r>
              <a:rPr lang="el-GR" sz="1600" dirty="0" smtClean="0"/>
              <a:t> </a:t>
            </a:r>
            <a:r>
              <a:rPr lang="el-GR" sz="1600" dirty="0" err="1" smtClean="0"/>
              <a:t>Program</a:t>
            </a:r>
            <a:r>
              <a:rPr lang="el-GR" sz="1600" dirty="0" smtClean="0"/>
              <a:t>), περιέγραψε τη μεθανάλη, ως ένα «...γνωστό ανθρώπινο καρκινογόνο...» («...known </a:t>
            </a:r>
            <a:r>
              <a:rPr lang="el-GR" sz="1600" dirty="0" err="1" smtClean="0"/>
              <a:t>to</a:t>
            </a:r>
            <a:r>
              <a:rPr lang="el-GR" sz="1600" dirty="0" smtClean="0"/>
              <a:t> </a:t>
            </a:r>
            <a:r>
              <a:rPr lang="el-GR" sz="1600" dirty="0" err="1" smtClean="0"/>
              <a:t>be</a:t>
            </a:r>
            <a:r>
              <a:rPr lang="el-GR" sz="1600" dirty="0" smtClean="0"/>
              <a:t> a </a:t>
            </a:r>
            <a:r>
              <a:rPr lang="el-GR" sz="1600" dirty="0" err="1" smtClean="0"/>
              <a:t>human</a:t>
            </a:r>
            <a:r>
              <a:rPr lang="el-GR" sz="1600" dirty="0" smtClean="0"/>
              <a:t> </a:t>
            </a:r>
            <a:r>
              <a:rPr lang="el-GR" sz="1600" dirty="0" err="1" smtClean="0"/>
              <a:t>carcinogen</a:t>
            </a:r>
            <a:r>
              <a:rPr lang="el-GR" sz="1600" dirty="0" smtClean="0"/>
              <a:t>...»[4][5][6].</a:t>
            </a:r>
            <a:br>
              <a:rPr lang="el-GR" sz="1600" dirty="0" smtClean="0"/>
            </a:br>
            <a:r>
              <a:rPr lang="el-GR" sz="1600" dirty="0" smtClean="0"/>
              <a:t>Έχει επίσης αποδειχθεί ότι έπιπλα κατασκευασμένα από μοριοπλάκες που παράγονται με ρητίνες ουρίας-φορμαλδεΰδης είναι οι σημαντικότερες πηγές έκλυσης αλδεϋδών σε οικίες. Οι συγκεντρώσεις αλδεϋδών σε εσωτερικούς χώρους εξαρτώνται και από τις διαδικασίες καύσης, π.χ. θέρμανση, μαγείρεμα, κάπνισμα. Οι μεγαλύτερες συγκεντρώσεις εμφανίζονται σε κλειστούς χώρους, χωρίς καλό και συχνό εξαερισμό, με υψηλή θερμοκρασία και σχετική υγρασία</a:t>
            </a:r>
          </a:p>
        </p:txBody>
      </p:sp>
      <p:pic>
        <p:nvPicPr>
          <p:cNvPr id="19458" name="Picture 2" descr="Formaldehyde-3D-balls-A.png"/>
          <p:cNvPicPr>
            <a:picLocks noChangeAspect="1" noChangeArrowheads="1"/>
          </p:cNvPicPr>
          <p:nvPr/>
        </p:nvPicPr>
        <p:blipFill>
          <a:blip r:embed="rId2" cstate="print"/>
          <a:srcRect/>
          <a:stretch>
            <a:fillRect/>
          </a:stretch>
        </p:blipFill>
        <p:spPr bwMode="auto">
          <a:xfrm>
            <a:off x="0" y="3214686"/>
            <a:ext cx="1659630" cy="1785951"/>
          </a:xfrm>
          <a:prstGeom prst="rect">
            <a:avLst/>
          </a:prstGeom>
          <a:noFill/>
        </p:spPr>
      </p:pic>
      <p:pic>
        <p:nvPicPr>
          <p:cNvPr id="19464" name="Picture 8" descr="Αποτέλεσμα εικόνας για φορμαλδεΰδη"/>
          <p:cNvPicPr>
            <a:picLocks noChangeAspect="1" noChangeArrowheads="1"/>
          </p:cNvPicPr>
          <p:nvPr/>
        </p:nvPicPr>
        <p:blipFill>
          <a:blip r:embed="rId3" cstate="print"/>
          <a:srcRect/>
          <a:stretch>
            <a:fillRect/>
          </a:stretch>
        </p:blipFill>
        <p:spPr bwMode="auto">
          <a:xfrm>
            <a:off x="0" y="2214554"/>
            <a:ext cx="1643042" cy="857256"/>
          </a:xfrm>
          <a:prstGeom prst="rect">
            <a:avLst/>
          </a:prstGeom>
          <a:noFill/>
        </p:spPr>
      </p:pic>
      <p:pic>
        <p:nvPicPr>
          <p:cNvPr id="19466" name="Picture 10" descr="Αποτέλεσμα εικόνας για φορμαλδεΰδη"/>
          <p:cNvPicPr>
            <a:picLocks noChangeAspect="1" noChangeArrowheads="1"/>
          </p:cNvPicPr>
          <p:nvPr/>
        </p:nvPicPr>
        <p:blipFill>
          <a:blip r:embed="rId4"/>
          <a:srcRect/>
          <a:stretch>
            <a:fillRect/>
          </a:stretch>
        </p:blipFill>
        <p:spPr bwMode="auto">
          <a:xfrm>
            <a:off x="0" y="5143488"/>
            <a:ext cx="1643042" cy="171451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u="sng" dirty="0" smtClean="0"/>
              <a:t>ΑΙΘΑΛΗ</a:t>
            </a:r>
            <a:endParaRPr lang="el-GR" b="1" u="sng" dirty="0"/>
          </a:p>
        </p:txBody>
      </p:sp>
      <p:sp>
        <p:nvSpPr>
          <p:cNvPr id="3" name="2 - Θέση κειμένου"/>
          <p:cNvSpPr>
            <a:spLocks noGrp="1"/>
          </p:cNvSpPr>
          <p:nvPr>
            <p:ph type="body" idx="2"/>
          </p:nvPr>
        </p:nvSpPr>
        <p:spPr>
          <a:xfrm>
            <a:off x="0" y="1752600"/>
            <a:ext cx="2071670" cy="4891110"/>
          </a:xfrm>
        </p:spPr>
        <p:txBody>
          <a:bodyPr/>
          <a:lstStyle/>
          <a:p>
            <a:pPr algn="ctr"/>
            <a:r>
              <a:rPr lang="el-GR" sz="2400" b="1" dirty="0" smtClean="0"/>
              <a:t>Αιθάλη</a:t>
            </a:r>
            <a:r>
              <a:rPr lang="el-GR" dirty="0" smtClean="0"/>
              <a:t> </a:t>
            </a:r>
            <a:endParaRPr lang="el-GR" dirty="0"/>
          </a:p>
        </p:txBody>
      </p:sp>
      <p:sp>
        <p:nvSpPr>
          <p:cNvPr id="4" name="3 - Θέση περιεχομένου"/>
          <p:cNvSpPr>
            <a:spLocks noGrp="1"/>
          </p:cNvSpPr>
          <p:nvPr>
            <p:ph sz="quarter" idx="1"/>
          </p:nvPr>
        </p:nvSpPr>
        <p:spPr>
          <a:xfrm>
            <a:off x="2071670" y="1571612"/>
            <a:ext cx="7072330" cy="5286388"/>
          </a:xfrm>
        </p:spPr>
        <p:txBody>
          <a:bodyPr>
            <a:normAutofit fontScale="85000" lnSpcReduction="20000"/>
          </a:bodyPr>
          <a:lstStyle/>
          <a:p>
            <a:endParaRPr lang="el-GR" sz="2800" dirty="0" smtClean="0"/>
          </a:p>
          <a:p>
            <a:r>
              <a:rPr lang="el-GR" sz="2800" dirty="0" smtClean="0"/>
              <a:t>Η Αιθάλη είναι ακάθαρτα σωματίδια άνθρακα που προκύπτουν από την ατελή καύση των υδρογονανθράκων. Σε αυστηρό ορισμό προκύπτει από την καύση αερίων αλλά ο ορισμός αυτός έχει επεκταθεί ώστε να συμπεριλάβει και υπολειμματικά σωματίδια από πυρολυμένο καύσιμο όπως γαιάνθρακες, κάρβουνα, πετρελαίου και ούτω καθ' εξής. Αιθάλη ονομάζεται επίσης ο τεχνητός άνθρακας, που χρησιμοποιείται στην παρασκευή μελάνης χρωμάτων και άλλων υλικών.</a:t>
            </a:r>
          </a:p>
          <a:p>
            <a:r>
              <a:rPr lang="el-GR" sz="2800" dirty="0" smtClean="0"/>
              <a:t>Η αιθάλη θεωρείται η δεύτερη μεγαλύτερη αιτία της υπερθέρμανσης του πλανήτη.</a:t>
            </a:r>
          </a:p>
          <a:p>
            <a:r>
              <a:rPr lang="el-GR" sz="2800" dirty="0" smtClean="0"/>
              <a:t>Προκαλεί προβλήματα στις εγκύους ή αποβολές (πλακούντας).</a:t>
            </a:r>
          </a:p>
          <a:p>
            <a:r>
              <a:rPr lang="el-GR" dirty="0" smtClean="0"/>
              <a:t>Καρκινογόνη ουσία.</a:t>
            </a:r>
            <a:endParaRPr lang="el-GR" dirty="0"/>
          </a:p>
        </p:txBody>
      </p:sp>
      <p:pic>
        <p:nvPicPr>
          <p:cNvPr id="5" name="Picture 4" descr="Αποτέλεσμα εικόνας για αιθάλη"/>
          <p:cNvPicPr>
            <a:picLocks noChangeAspect="1" noChangeArrowheads="1"/>
          </p:cNvPicPr>
          <p:nvPr/>
        </p:nvPicPr>
        <p:blipFill>
          <a:blip r:embed="rId2" cstate="print"/>
          <a:srcRect/>
          <a:stretch>
            <a:fillRect/>
          </a:stretch>
        </p:blipFill>
        <p:spPr bwMode="auto">
          <a:xfrm>
            <a:off x="0" y="2285992"/>
            <a:ext cx="2044196" cy="857256"/>
          </a:xfrm>
          <a:prstGeom prst="rect">
            <a:avLst/>
          </a:prstGeom>
          <a:noFill/>
        </p:spPr>
      </p:pic>
      <p:pic>
        <p:nvPicPr>
          <p:cNvPr id="6" name="Picture 6" descr="Αποτέλεσμα εικόνας για αιθάλη"/>
          <p:cNvPicPr>
            <a:picLocks noChangeAspect="1" noChangeArrowheads="1"/>
          </p:cNvPicPr>
          <p:nvPr/>
        </p:nvPicPr>
        <p:blipFill>
          <a:blip r:embed="rId3" cstate="print"/>
          <a:srcRect/>
          <a:stretch>
            <a:fillRect/>
          </a:stretch>
        </p:blipFill>
        <p:spPr bwMode="auto">
          <a:xfrm>
            <a:off x="0" y="3214686"/>
            <a:ext cx="2071670" cy="1285884"/>
          </a:xfrm>
          <a:prstGeom prst="rect">
            <a:avLst/>
          </a:prstGeom>
          <a:noFill/>
        </p:spPr>
      </p:pic>
      <p:pic>
        <p:nvPicPr>
          <p:cNvPr id="20482" name="Picture 2" descr="Αποτέλεσμα εικόνας για αιθαλη"/>
          <p:cNvPicPr>
            <a:picLocks noChangeAspect="1" noChangeArrowheads="1"/>
          </p:cNvPicPr>
          <p:nvPr/>
        </p:nvPicPr>
        <p:blipFill>
          <a:blip r:embed="rId4"/>
          <a:srcRect/>
          <a:stretch>
            <a:fillRect/>
          </a:stretch>
        </p:blipFill>
        <p:spPr bwMode="auto">
          <a:xfrm>
            <a:off x="0" y="4643446"/>
            <a:ext cx="2071670" cy="18573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85728"/>
            <a:ext cx="8929718" cy="869950"/>
          </a:xfrm>
        </p:spPr>
        <p:txBody>
          <a:bodyPr>
            <a:normAutofit fontScale="90000"/>
          </a:bodyPr>
          <a:lstStyle/>
          <a:p>
            <a:pPr algn="ctr"/>
            <a:r>
              <a:rPr lang="el-GR" b="1" dirty="0" smtClean="0"/>
              <a:t>Π.Δ. 41.2012: εθνικός κατάλογος επαγγελματικών ασθενειών (Ε.Κ.Ε.Α.)</a:t>
            </a:r>
            <a:endParaRPr lang="el-GR" dirty="0"/>
          </a:p>
        </p:txBody>
      </p:sp>
      <p:sp>
        <p:nvSpPr>
          <p:cNvPr id="3" name="2 - Θέση περιεχομένου"/>
          <p:cNvSpPr>
            <a:spLocks noGrp="1"/>
          </p:cNvSpPr>
          <p:nvPr>
            <p:ph sz="quarter" idx="2"/>
          </p:nvPr>
        </p:nvSpPr>
        <p:spPr>
          <a:xfrm>
            <a:off x="609600" y="2438400"/>
            <a:ext cx="3886200" cy="4205310"/>
          </a:xfrm>
        </p:spPr>
        <p:txBody>
          <a:bodyPr/>
          <a:lstStyle/>
          <a:p>
            <a:pPr algn="ctr"/>
            <a:r>
              <a:rPr lang="el-GR" dirty="0" err="1" smtClean="0"/>
              <a:t>Π.χ</a:t>
            </a:r>
            <a:r>
              <a:rPr lang="el-GR" dirty="0" smtClean="0"/>
              <a:t>: Αμίαντος: Αμιάντωση Μεσοθηλίωμα υπεζωκότα ή περιτοναίου λόγω εισπνοής σκόνης αμιάντου </a:t>
            </a:r>
            <a:endParaRPr lang="el-GR" dirty="0"/>
          </a:p>
        </p:txBody>
      </p:sp>
      <p:sp>
        <p:nvSpPr>
          <p:cNvPr id="4" name="3 - Θέση περιεχομένου"/>
          <p:cNvSpPr>
            <a:spLocks noGrp="1"/>
          </p:cNvSpPr>
          <p:nvPr>
            <p:ph sz="quarter" idx="4"/>
          </p:nvPr>
        </p:nvSpPr>
        <p:spPr/>
        <p:txBody>
          <a:bodyPr>
            <a:normAutofit lnSpcReduction="10000"/>
          </a:bodyPr>
          <a:lstStyle/>
          <a:p>
            <a:pPr algn="ctr"/>
            <a:r>
              <a:rPr lang="el-GR" dirty="0" smtClean="0"/>
              <a:t>Π.χ.: Ιογενής Ηπατίτιδα: •Ηπατίτιδα Α  Ιός της Ηπατίτιδας Α</a:t>
            </a:r>
          </a:p>
          <a:p>
            <a:pPr algn="ctr"/>
            <a:r>
              <a:rPr lang="el-GR" dirty="0" smtClean="0"/>
              <a:t> • Ηπατίτιδα Β  Ιός της Ηπατίτιδας Β</a:t>
            </a:r>
          </a:p>
          <a:p>
            <a:pPr algn="ctr"/>
            <a:r>
              <a:rPr lang="el-GR" dirty="0" smtClean="0"/>
              <a:t> • Ηπατίτιδα </a:t>
            </a:r>
            <a:r>
              <a:rPr lang="en-US" dirty="0" smtClean="0"/>
              <a:t>C  </a:t>
            </a:r>
            <a:r>
              <a:rPr lang="el-GR" dirty="0" smtClean="0"/>
              <a:t>Ιός της Ηπατίτιδας </a:t>
            </a:r>
            <a:r>
              <a:rPr lang="en-US" dirty="0" smtClean="0"/>
              <a:t>C</a:t>
            </a:r>
            <a:endParaRPr lang="el-GR" dirty="0"/>
          </a:p>
        </p:txBody>
      </p:sp>
      <p:sp>
        <p:nvSpPr>
          <p:cNvPr id="5" name="4 - Θέση κειμένου"/>
          <p:cNvSpPr>
            <a:spLocks noGrp="1"/>
          </p:cNvSpPr>
          <p:nvPr>
            <p:ph type="body" sz="quarter" idx="1"/>
          </p:nvPr>
        </p:nvSpPr>
        <p:spPr/>
        <p:txBody>
          <a:bodyPr/>
          <a:lstStyle/>
          <a:p>
            <a:pPr algn="ctr"/>
            <a:r>
              <a:rPr lang="el-GR" dirty="0" smtClean="0"/>
              <a:t>ΕΙΣΠΝΟΗ ΟΥΣΙΩΝ</a:t>
            </a:r>
            <a:endParaRPr lang="el-GR" dirty="0"/>
          </a:p>
        </p:txBody>
      </p:sp>
      <p:sp>
        <p:nvSpPr>
          <p:cNvPr id="6" name="5 - Θέση κειμένου"/>
          <p:cNvSpPr>
            <a:spLocks noGrp="1"/>
          </p:cNvSpPr>
          <p:nvPr>
            <p:ph type="body" sz="quarter" idx="3"/>
          </p:nvPr>
        </p:nvSpPr>
        <p:spPr/>
        <p:txBody>
          <a:bodyPr>
            <a:normAutofit lnSpcReduction="10000"/>
          </a:bodyPr>
          <a:lstStyle/>
          <a:p>
            <a:pPr algn="ctr"/>
            <a:r>
              <a:rPr lang="el-GR" dirty="0" smtClean="0"/>
              <a:t>Λοιμώδεις και παρασιτικές ασθένειες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ΑΜΙΑΝΤΟΣ </a:t>
            </a:r>
            <a:endParaRPr lang="el-GR" dirty="0"/>
          </a:p>
        </p:txBody>
      </p:sp>
      <p:sp>
        <p:nvSpPr>
          <p:cNvPr id="3" name="2 - Θέση κειμένου"/>
          <p:cNvSpPr>
            <a:spLocks noGrp="1"/>
          </p:cNvSpPr>
          <p:nvPr>
            <p:ph type="body" idx="2"/>
          </p:nvPr>
        </p:nvSpPr>
        <p:spPr>
          <a:xfrm>
            <a:off x="0" y="1752600"/>
            <a:ext cx="2209800" cy="5105400"/>
          </a:xfrm>
        </p:spPr>
        <p:txBody>
          <a:bodyPr>
            <a:normAutofit/>
          </a:bodyPr>
          <a:lstStyle/>
          <a:p>
            <a:pPr algn="ctr"/>
            <a:r>
              <a:rPr lang="el-GR" sz="2400" b="1" dirty="0" smtClean="0"/>
              <a:t>ΑΜΙΑΝΤΟΣ</a:t>
            </a:r>
          </a:p>
          <a:p>
            <a:pPr algn="ctr"/>
            <a:endParaRPr lang="el-GR" sz="2400" b="1" dirty="0" smtClean="0"/>
          </a:p>
          <a:p>
            <a:pPr algn="ctr"/>
            <a:endParaRPr lang="el-GR" sz="2400" b="1" dirty="0" smtClean="0"/>
          </a:p>
          <a:p>
            <a:pPr algn="ctr"/>
            <a:endParaRPr lang="el-GR" sz="2400" b="1" dirty="0" smtClean="0"/>
          </a:p>
          <a:p>
            <a:pPr algn="ctr"/>
            <a:endParaRPr lang="el-GR" sz="2400" b="1" dirty="0" smtClean="0"/>
          </a:p>
          <a:p>
            <a:pPr algn="ctr"/>
            <a:endParaRPr lang="el-GR" sz="2400" b="1" dirty="0" smtClean="0"/>
          </a:p>
          <a:p>
            <a:pPr algn="ctr"/>
            <a:r>
              <a:rPr lang="el-GR" sz="2400" b="1" dirty="0" smtClean="0"/>
              <a:t>ΣΤΟ ΣΠΙΤΙ ΜΑΣ </a:t>
            </a:r>
            <a:endParaRPr lang="el-GR" sz="2400" b="1" dirty="0"/>
          </a:p>
        </p:txBody>
      </p:sp>
      <p:sp>
        <p:nvSpPr>
          <p:cNvPr id="4" name="3 - Θέση περιεχομένου"/>
          <p:cNvSpPr>
            <a:spLocks noGrp="1"/>
          </p:cNvSpPr>
          <p:nvPr>
            <p:ph sz="quarter" idx="1"/>
          </p:nvPr>
        </p:nvSpPr>
        <p:spPr>
          <a:xfrm>
            <a:off x="2362200" y="1752600"/>
            <a:ext cx="6781800" cy="5105400"/>
          </a:xfrm>
        </p:spPr>
        <p:txBody>
          <a:bodyPr>
            <a:normAutofit fontScale="62500" lnSpcReduction="20000"/>
          </a:bodyPr>
          <a:lstStyle/>
          <a:p>
            <a:r>
              <a:rPr lang="el-GR" sz="3400" dirty="0" smtClean="0"/>
              <a:t>Ο αμίαντος είναι ένα ινώδες υλικό, μηχανικά ισχυρό και άκρως ανθεκτικό στη θερμότητα και τη χημική επίθεση. Συνήθως είναι υφασμένος σε υφάσματα που μπορεί να χρησιμοποιηθούν για την ενίσχυση τσιμέντου και πλαστικών υλών.</a:t>
            </a:r>
          </a:p>
          <a:p>
            <a:pPr>
              <a:buNone/>
            </a:pPr>
            <a:endParaRPr lang="el-GR" sz="3400" dirty="0" smtClean="0"/>
          </a:p>
          <a:p>
            <a:r>
              <a:rPr lang="el-GR" sz="3400" dirty="0" smtClean="0"/>
              <a:t>Υπάρχουν διάφορα είδη αμίαντου:</a:t>
            </a:r>
          </a:p>
          <a:p>
            <a:pPr marL="514350" indent="-514350">
              <a:buFont typeface="+mj-lt"/>
              <a:buAutoNum type="arabicPeriod"/>
            </a:pPr>
            <a:r>
              <a:rPr lang="el-GR" sz="3400" dirty="0" smtClean="0"/>
              <a:t>ακτινόλιθος</a:t>
            </a:r>
          </a:p>
          <a:p>
            <a:pPr marL="514350" indent="-514350">
              <a:buFont typeface="+mj-lt"/>
              <a:buAutoNum type="arabicPeriod"/>
            </a:pPr>
            <a:r>
              <a:rPr lang="el-GR" sz="3400" dirty="0" smtClean="0"/>
              <a:t>αμοσίτης («καφέ» αμίαντος)·</a:t>
            </a:r>
          </a:p>
          <a:p>
            <a:pPr marL="514350" indent="-514350">
              <a:buFont typeface="+mj-lt"/>
              <a:buAutoNum type="arabicPeriod"/>
            </a:pPr>
            <a:r>
              <a:rPr lang="el-GR" sz="3400" dirty="0" smtClean="0"/>
              <a:t>ανθοφυλλίτης·</a:t>
            </a:r>
          </a:p>
          <a:p>
            <a:pPr marL="514350" indent="-514350">
              <a:buFont typeface="+mj-lt"/>
              <a:buAutoNum type="arabicPeriod"/>
            </a:pPr>
            <a:r>
              <a:rPr lang="el-GR" sz="3400" dirty="0" smtClean="0"/>
              <a:t>χρυσότιλος («λευκός» αμίαντος)·</a:t>
            </a:r>
          </a:p>
          <a:p>
            <a:pPr marL="514350" indent="-514350">
              <a:buFont typeface="+mj-lt"/>
              <a:buAutoNum type="arabicPeriod"/>
            </a:pPr>
            <a:r>
              <a:rPr lang="el-GR" sz="3400" dirty="0" smtClean="0"/>
              <a:t>κροκιδόλιθος («μπλε» αμίαντος)·</a:t>
            </a:r>
          </a:p>
          <a:p>
            <a:pPr marL="514350" indent="-514350">
              <a:buFont typeface="+mj-lt"/>
              <a:buAutoNum type="arabicPeriod"/>
            </a:pPr>
            <a:r>
              <a:rPr lang="el-GR" sz="3400" dirty="0" smtClean="0"/>
              <a:t>τρεμολίτης.</a:t>
            </a:r>
          </a:p>
          <a:p>
            <a:pPr>
              <a:buNone/>
            </a:pPr>
            <a:r>
              <a:rPr lang="el-GR" dirty="0" smtClean="0"/>
              <a:t/>
            </a:r>
            <a:br>
              <a:rPr lang="el-GR" dirty="0" smtClean="0"/>
            </a:br>
            <a:r>
              <a:rPr lang="el-GR" dirty="0" smtClean="0"/>
              <a:t/>
            </a:r>
            <a:br>
              <a:rPr lang="el-GR" dirty="0" smtClean="0"/>
            </a:br>
            <a:endParaRPr lang="el-GR" dirty="0"/>
          </a:p>
        </p:txBody>
      </p:sp>
      <p:pic>
        <p:nvPicPr>
          <p:cNvPr id="21506" name="Picture 2" descr="Αποτέλεσμα εικόνας για αμίαντος"/>
          <p:cNvPicPr>
            <a:picLocks noChangeAspect="1" noChangeArrowheads="1"/>
          </p:cNvPicPr>
          <p:nvPr/>
        </p:nvPicPr>
        <p:blipFill>
          <a:blip r:embed="rId2"/>
          <a:srcRect/>
          <a:stretch>
            <a:fillRect/>
          </a:stretch>
        </p:blipFill>
        <p:spPr bwMode="auto">
          <a:xfrm>
            <a:off x="0" y="5781206"/>
            <a:ext cx="2143108" cy="1076794"/>
          </a:xfrm>
          <a:prstGeom prst="rect">
            <a:avLst/>
          </a:prstGeom>
          <a:noFill/>
        </p:spPr>
      </p:pic>
      <p:pic>
        <p:nvPicPr>
          <p:cNvPr id="21508" name="Picture 4" descr="Αποτέλεσμα εικόνας για αμίαντος"/>
          <p:cNvPicPr>
            <a:picLocks noChangeAspect="1" noChangeArrowheads="1"/>
          </p:cNvPicPr>
          <p:nvPr/>
        </p:nvPicPr>
        <p:blipFill>
          <a:blip r:embed="rId3" cstate="print"/>
          <a:srcRect/>
          <a:stretch>
            <a:fillRect/>
          </a:stretch>
        </p:blipFill>
        <p:spPr bwMode="auto">
          <a:xfrm>
            <a:off x="0" y="2285992"/>
            <a:ext cx="2130409" cy="1421287"/>
          </a:xfrm>
          <a:prstGeom prst="rect">
            <a:avLst/>
          </a:prstGeom>
          <a:noFill/>
        </p:spPr>
      </p:pic>
      <p:pic>
        <p:nvPicPr>
          <p:cNvPr id="21510" name="Picture 6" descr="Αποτέλεσμα εικόνας για αμίαντος"/>
          <p:cNvPicPr>
            <a:picLocks noChangeAspect="1" noChangeArrowheads="1"/>
          </p:cNvPicPr>
          <p:nvPr/>
        </p:nvPicPr>
        <p:blipFill>
          <a:blip r:embed="rId4"/>
          <a:srcRect/>
          <a:stretch>
            <a:fillRect/>
          </a:stretch>
        </p:blipFill>
        <p:spPr bwMode="auto">
          <a:xfrm>
            <a:off x="6143636" y="0"/>
            <a:ext cx="3000364" cy="1720607"/>
          </a:xfrm>
          <a:prstGeom prst="rect">
            <a:avLst/>
          </a:prstGeom>
          <a:noFill/>
        </p:spPr>
      </p:pic>
      <p:pic>
        <p:nvPicPr>
          <p:cNvPr id="21512" name="Picture 8" descr="Αποτέλεσμα εικόνας για αμίαντος"/>
          <p:cNvPicPr>
            <a:picLocks noChangeAspect="1" noChangeArrowheads="1"/>
          </p:cNvPicPr>
          <p:nvPr/>
        </p:nvPicPr>
        <p:blipFill>
          <a:blip r:embed="rId5"/>
          <a:srcRect/>
          <a:stretch>
            <a:fillRect/>
          </a:stretch>
        </p:blipFill>
        <p:spPr bwMode="auto">
          <a:xfrm>
            <a:off x="0" y="3786190"/>
            <a:ext cx="2143108" cy="166302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 Θέση περιεχομένου"/>
          <p:cNvSpPr txBox="1">
            <a:spLocks/>
          </p:cNvSpPr>
          <p:nvPr/>
        </p:nvSpPr>
        <p:spPr>
          <a:xfrm>
            <a:off x="0" y="0"/>
            <a:ext cx="9144000" cy="6858000"/>
          </a:xfrm>
          <a:prstGeom prst="rect">
            <a:avLst/>
          </a:prstGeom>
        </p:spPr>
        <p:txBody>
          <a:bodyPr>
            <a:no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1" i="0" u="sng" strike="noStrike" kern="1200" cap="none" spc="0" normalizeH="0" baseline="0" noProof="0" dirty="0" smtClean="0">
                <a:ln>
                  <a:noFill/>
                </a:ln>
                <a:solidFill>
                  <a:schemeClr val="tx1"/>
                </a:solidFill>
                <a:effectLst/>
                <a:uLnTx/>
                <a:uFillTx/>
                <a:latin typeface="+mn-lt"/>
                <a:ea typeface="+mn-ea"/>
                <a:cs typeface="+mn-cs"/>
              </a:rPr>
              <a:t>Πού συναντάται;</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0" i="0" u="none" strike="noStrike" kern="1200" cap="none" spc="0" normalizeH="0" baseline="0" noProof="0" dirty="0" smtClean="0">
                <a:ln>
                  <a:noFill/>
                </a:ln>
                <a:solidFill>
                  <a:schemeClr val="tx1"/>
                </a:solidFill>
                <a:effectLst/>
                <a:uLnTx/>
                <a:uFillTx/>
                <a:latin typeface="+mn-lt"/>
                <a:ea typeface="+mn-ea"/>
                <a:cs typeface="+mn-cs"/>
              </a:rPr>
              <a:t>Ο αμίαντος εξακολουθεί να βρίσκεται σε ορισμένα κτίρια ως μονωτικό υλικό, αλλά χρησιμοποιούνταν και σε τακάκια φρένων και για τη μόνωση σωληνώσεων και καυστήρων (π.χ. σε πλοία). Εξακολουθεί να υπάρχει ενδεχομένως σε ορισμένα παλαιά κτίρια, αλλά απομακρύνεται κατά την ανακαίνισή τους. Γενικά, η χρήση αμιάντου είναι πλέον πολύ περιορισμένη, εφόσον υπάρχουν διαθέσιμες λιγότερο επικίνδυνες εναλλακτικές επιλογές. Μπορεί να υπάρχει ακόμα σε ορισμένα παλαιά κτίρια στα οποία εργάζεστε ή επισκέπτεστε, π.χ. σε διυλιστήρια, και σε ορισμένα πλοία, ιδίως από χώρες εκτός της ΕΕ.</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1" i="0" u="sng" strike="noStrike" kern="1200" cap="none" spc="0" normalizeH="0" baseline="0" noProof="0" dirty="0" smtClean="0">
                <a:ln>
                  <a:noFill/>
                </a:ln>
                <a:solidFill>
                  <a:schemeClr val="tx1"/>
                </a:solidFill>
                <a:effectLst/>
                <a:uLnTx/>
                <a:uFillTx/>
                <a:latin typeface="+mn-lt"/>
                <a:ea typeface="+mn-ea"/>
                <a:cs typeface="+mn-cs"/>
              </a:rPr>
              <a:t>Τι ζημιά μπορεί να προκαλέσει;</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0" i="0" u="none" strike="noStrike" kern="1200" cap="none" spc="0" normalizeH="0" baseline="0" noProof="0" dirty="0" smtClean="0">
                <a:ln>
                  <a:noFill/>
                </a:ln>
                <a:solidFill>
                  <a:schemeClr val="tx1"/>
                </a:solidFill>
                <a:effectLst/>
                <a:uLnTx/>
                <a:uFillTx/>
                <a:latin typeface="+mn-lt"/>
                <a:ea typeface="+mn-ea"/>
                <a:cs typeface="+mn-cs"/>
              </a:rPr>
              <a:t>Ο αμίαντος είναι επικίνδυνος μόνο εάν κατακερματιστεί και οι ίνες του απελευθερωθούν στον αέρα, ως σκόνη αμιάντου. Σε περίπτωση εισπνοής αυτών των ινών, μπορούν να προκαλέσουν σοβαρές ασθένειες. Εντούτοις, αυτό συμβαίνει σπάνια σε ανθρώπους οι οποίοι δεν εκτίθενται σε μεγάλες ποσότητες αμιάντου. Οι ασθένειες αυτές εκδηλώνονται κυρίως σε άτομα που εργάζονται, ή εργάζονταν στον παρελθόν, τακτικά με αμίαντο.</a:t>
            </a:r>
            <a:br>
              <a:rPr kumimoji="0" lang="el-GR" sz="1700" b="0" i="0" u="none" strike="noStrike" kern="1200" cap="none" spc="0" normalizeH="0" baseline="0" noProof="0" dirty="0" smtClean="0">
                <a:ln>
                  <a:noFill/>
                </a:ln>
                <a:solidFill>
                  <a:schemeClr val="tx1"/>
                </a:solidFill>
                <a:effectLst/>
                <a:uLnTx/>
                <a:uFillTx/>
                <a:latin typeface="+mn-lt"/>
                <a:ea typeface="+mn-ea"/>
                <a:cs typeface="+mn-cs"/>
              </a:rPr>
            </a:br>
            <a:r>
              <a:rPr kumimoji="0" lang="el-GR" sz="1700" b="0" i="0" u="sng" strike="noStrike" kern="1200" cap="none" spc="0" normalizeH="0" baseline="0" noProof="0" dirty="0" smtClean="0">
                <a:ln>
                  <a:noFill/>
                </a:ln>
                <a:solidFill>
                  <a:schemeClr val="tx1"/>
                </a:solidFill>
                <a:effectLst/>
                <a:uLnTx/>
                <a:uFillTx/>
                <a:latin typeface="+mn-lt"/>
                <a:ea typeface="+mn-ea"/>
                <a:cs typeface="+mn-cs"/>
              </a:rPr>
              <a:t>Η </a:t>
            </a:r>
            <a:r>
              <a:rPr kumimoji="0" lang="el-GR" sz="1700" b="0" i="0" u="sng" strike="noStrike" kern="1200" cap="none" spc="0" normalizeH="0" baseline="0" noProof="0" dirty="0" err="1" smtClean="0">
                <a:ln>
                  <a:noFill/>
                </a:ln>
                <a:solidFill>
                  <a:schemeClr val="tx1"/>
                </a:solidFill>
                <a:effectLst/>
                <a:uLnTx/>
                <a:uFillTx/>
                <a:latin typeface="+mn-lt"/>
                <a:ea typeface="+mn-ea"/>
                <a:cs typeface="+mn-cs"/>
              </a:rPr>
              <a:t>αμιάντωση</a:t>
            </a:r>
            <a:r>
              <a:rPr kumimoji="0" lang="el-GR" sz="1700" b="0" i="0" u="none" strike="noStrike" kern="1200" cap="none" spc="0" normalizeH="0" baseline="0" noProof="0" dirty="0" smtClean="0">
                <a:ln>
                  <a:noFill/>
                </a:ln>
                <a:solidFill>
                  <a:schemeClr val="tx1"/>
                </a:solidFill>
                <a:effectLst/>
                <a:uLnTx/>
                <a:uFillTx/>
                <a:latin typeface="+mn-lt"/>
                <a:ea typeface="+mn-ea"/>
                <a:cs typeface="+mn-cs"/>
              </a:rPr>
              <a:t> είναι μη αναστρέψιμο έγκαυμα του πνεύμονα που προκαλεί σοβαρά αναπνευστικά προβλήματα. Μπορεί να συνεχίσει να αναπτύσσεται αφού σταματήσει η έκθεση στον αμίαντο.</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0" i="0" u="sng" strike="noStrike" kern="1200" cap="none" spc="0" normalizeH="0" baseline="0" noProof="0" dirty="0" smtClean="0">
                <a:ln>
                  <a:noFill/>
                </a:ln>
                <a:solidFill>
                  <a:schemeClr val="tx1"/>
                </a:solidFill>
                <a:effectLst/>
                <a:uLnTx/>
                <a:uFillTx/>
                <a:latin typeface="+mn-lt"/>
                <a:ea typeface="+mn-ea"/>
                <a:cs typeface="+mn-cs"/>
              </a:rPr>
              <a:t>Καρκίνος των πνευμόνων.</a:t>
            </a:r>
            <a:r>
              <a:rPr kumimoji="0" lang="el-GR" sz="1700" b="0" i="0" u="none" strike="noStrike" kern="1200" cap="none" spc="0" normalizeH="0" baseline="0" noProof="0" dirty="0" smtClean="0">
                <a:ln>
                  <a:noFill/>
                </a:ln>
                <a:solidFill>
                  <a:schemeClr val="tx1"/>
                </a:solidFill>
                <a:effectLst/>
                <a:uLnTx/>
                <a:uFillTx/>
                <a:latin typeface="+mn-lt"/>
                <a:ea typeface="+mn-ea"/>
                <a:cs typeface="+mn-cs"/>
              </a:rPr>
              <a:t> Τα άτομα που εργάζονται συχνά με αμίαντο διατρέχουν υψηλότερο κίνδυνο να αναπτύξουν καρκίνο του πνεύμονα.</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0" i="0" u="sng" strike="noStrike" kern="1200" cap="none" spc="0" normalizeH="0" baseline="0" noProof="0" dirty="0" smtClean="0">
                <a:ln>
                  <a:noFill/>
                </a:ln>
                <a:solidFill>
                  <a:schemeClr val="tx1"/>
                </a:solidFill>
                <a:effectLst/>
                <a:uLnTx/>
                <a:uFillTx/>
                <a:latin typeface="+mn-lt"/>
                <a:ea typeface="+mn-ea"/>
                <a:cs typeface="+mn-cs"/>
              </a:rPr>
              <a:t>Το </a:t>
            </a:r>
            <a:r>
              <a:rPr kumimoji="0" lang="el-GR" sz="1700" b="0" i="0" u="sng" strike="noStrike" kern="1200" cap="none" spc="0" normalizeH="0" baseline="0" noProof="0" dirty="0" err="1" smtClean="0">
                <a:ln>
                  <a:noFill/>
                </a:ln>
                <a:solidFill>
                  <a:schemeClr val="tx1"/>
                </a:solidFill>
                <a:effectLst/>
                <a:uLnTx/>
                <a:uFillTx/>
                <a:latin typeface="+mn-lt"/>
                <a:ea typeface="+mn-ea"/>
                <a:cs typeface="+mn-cs"/>
              </a:rPr>
              <a:t>μεσοθηλίωμα</a:t>
            </a:r>
            <a:r>
              <a:rPr kumimoji="0" lang="el-GR" sz="1700" b="0" i="0" u="none" strike="noStrike" kern="1200" cap="none" spc="0" normalizeH="0" baseline="0" noProof="0" dirty="0" smtClean="0">
                <a:ln>
                  <a:noFill/>
                </a:ln>
                <a:solidFill>
                  <a:schemeClr val="tx1"/>
                </a:solidFill>
                <a:effectLst/>
                <a:uLnTx/>
                <a:uFillTx/>
                <a:latin typeface="+mn-lt"/>
                <a:ea typeface="+mn-ea"/>
                <a:cs typeface="+mn-cs"/>
              </a:rPr>
              <a:t> είναι ανίατη μορφή καρκίνου της εσωτερικής επένδυσης του θώρακα ή του κοιλιακού τοιχώματος. Ο επιπολασμός του στον γενικό πληθυσμό είναι πολύ χαμηλός, αλλά οι εργαζόμενοι με αμίαντο έχουν μεγαλύτερες πιθανότητες να αναπτύξουν τη νόσο.</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l-GR" sz="1700" b="0" i="0" u="none" strike="noStrike" kern="1200" cap="none" spc="0" normalizeH="0" baseline="0" noProof="0" dirty="0" smtClean="0">
                <a:ln>
                  <a:noFill/>
                </a:ln>
                <a:solidFill>
                  <a:schemeClr val="tx1"/>
                </a:solidFill>
                <a:effectLst/>
                <a:uLnTx/>
                <a:uFillTx/>
                <a:latin typeface="+mn-lt"/>
                <a:ea typeface="+mn-ea"/>
                <a:cs typeface="+mn-cs"/>
              </a:rPr>
              <a:t>Οι ασθένειες που συνδέονται με τον αμίαντο αναπτύσσονται σε μεγάλο χρονικό διάστημα. Τα συμπτώματα της αμιάντωσης ενδέχεται να εκδηλωθούν μετά από 10 έως 20 χρόνια και καρκίνων που συνδέονται με τον αμίαντο έως και μετά από 40 χρόνια.</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l-GR" sz="1700" b="0" i="0" u="none" strike="noStrike" kern="1200" cap="none" spc="0" normalizeH="0" baseline="0" noProof="0" dirty="0" smtClean="0">
                <a:ln>
                  <a:noFill/>
                </a:ln>
                <a:solidFill>
                  <a:schemeClr val="tx1"/>
                </a:solidFill>
                <a:effectLst/>
                <a:uLnTx/>
                <a:uFillTx/>
                <a:latin typeface="+mn-lt"/>
                <a:ea typeface="+mn-ea"/>
                <a:cs typeface="+mn-cs"/>
              </a:rPr>
              <a:t/>
            </a:r>
            <a:br>
              <a:rPr kumimoji="0" lang="el-GR" sz="1700" b="0" i="0" u="none" strike="noStrike" kern="1200" cap="none" spc="0" normalizeH="0" baseline="0" noProof="0" dirty="0" smtClean="0">
                <a:ln>
                  <a:noFill/>
                </a:ln>
                <a:solidFill>
                  <a:schemeClr val="tx1"/>
                </a:solidFill>
                <a:effectLst/>
                <a:uLnTx/>
                <a:uFillTx/>
                <a:latin typeface="+mn-lt"/>
                <a:ea typeface="+mn-ea"/>
                <a:cs typeface="+mn-cs"/>
              </a:rPr>
            </a:br>
            <a:endParaRPr kumimoji="0" lang="el-GR" sz="1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269</TotalTime>
  <Words>1341</Words>
  <Application>Microsoft Office PowerPoint</Application>
  <PresentationFormat>Προβολή στην οθόνη (4:3)</PresentationFormat>
  <Paragraphs>108</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Διάμεσος</vt:lpstr>
      <vt:lpstr>Τι εινΑΙ;</vt:lpstr>
      <vt:lpstr>ΔΙΑΦΟΡΑ ΜΕΤΑΞΥ ΑΠΛΗΣ ΝΟΣΟΥ ΑΝΤΙ ΕΠΑΓΓΕΛΜΑΤΙΚΗΣ</vt:lpstr>
      <vt:lpstr>Η ΕΙΔΟΠΟΙΟΣ ΔΙΑΦΟΡΑ </vt:lpstr>
      <vt:lpstr>Π.Δ. 41.2012: εθνικός κατάλογος επαγγελματικών ασθενειών (Ε.Κ.Ε.Α.)</vt:lpstr>
      <vt:lpstr>ΦΟΡΜΑΛΔΕΫΔΗ</vt:lpstr>
      <vt:lpstr>ΑΙΘΑΛΗ</vt:lpstr>
      <vt:lpstr>Π.Δ. 41.2012: εθνικός κατάλογος επαγγελματικών ασθενειών (Ε.Κ.Ε.Α.)</vt:lpstr>
      <vt:lpstr>ΑΜΙΑΝΤΟΣ </vt:lpstr>
      <vt:lpstr>Διαφάνεια 9</vt:lpstr>
      <vt:lpstr>ΗΠΑΤΙΤΙΔΑ </vt:lpstr>
      <vt:lpstr>ΜΕΤΑΔΟΣΗ/ ΠΡΟΦΥΛΑΞΕΙΣ</vt:lpstr>
      <vt:lpstr>Ασθένειες προκαλούμενες από τους ακόλουθους φυσικούς παράγοντες</vt:lpstr>
      <vt:lpstr>ΚΑΤΑΡΡΑΚΤΗΣ </vt:lpstr>
      <vt:lpstr>Διαφάνεια 14</vt:lpstr>
      <vt:lpstr>Ποιος όμως είναι ο υπεύθυνος για την γνωστοποίηση των ασθενειών;</vt:lpstr>
      <vt:lpstr>Πού και πώς γνωστοποιούνται οι ασθένειες;</vt:lpstr>
      <vt:lpstr>Ποιά είναι όμως τα συχνότερα επαγγελματικά νοσήματα; </vt:lpstr>
      <vt:lpstr>Διαφάνεια 18</vt:lpstr>
      <vt:lpstr>Με την βοήθεια της Επιθεώρησης Εργασίας Πατρών παρακάτω θα δούμε για τις αποζημιώσεις όπου προκύπτουν για οποιοδήποτε επαγγελματική ασθένεια.</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εινΑΙ;</dc:title>
  <dc:creator>user</dc:creator>
  <cp:lastModifiedBy>user</cp:lastModifiedBy>
  <cp:revision>26</cp:revision>
  <dcterms:created xsi:type="dcterms:W3CDTF">2019-11-28T18:18:24Z</dcterms:created>
  <dcterms:modified xsi:type="dcterms:W3CDTF">2019-12-02T14:06:24Z</dcterms:modified>
</cp:coreProperties>
</file>