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307"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9" r:id="rId51"/>
    <p:sldId id="305" r:id="rId52"/>
    <p:sldId id="308" r:id="rId53"/>
    <p:sldId id="304" r:id="rId54"/>
    <p:sldId id="310" r:id="rId55"/>
    <p:sldId id="311" r:id="rId56"/>
    <p:sldId id="312"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80" autoAdjust="0"/>
  </p:normalViewPr>
  <p:slideViewPr>
    <p:cSldViewPr snapToGrid="0">
      <p:cViewPr varScale="1">
        <p:scale>
          <a:sx n="83" d="100"/>
          <a:sy n="83" d="100"/>
        </p:scale>
        <p:origin x="65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EEB32B-27B0-4F5F-9986-3C9FF07A7D92}" type="datetimeFigureOut">
              <a:rPr lang="el-GR" smtClean="0"/>
              <a:t>31/3/2017</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ABE801-4E45-48B5-A1D5-6EF30C0C183C}" type="slidenum">
              <a:rPr lang="el-GR" smtClean="0"/>
              <a:t>‹#›</a:t>
            </a:fld>
            <a:endParaRPr lang="el-GR"/>
          </a:p>
        </p:txBody>
      </p:sp>
    </p:spTree>
    <p:extLst>
      <p:ext uri="{BB962C8B-B14F-4D97-AF65-F5344CB8AC3E}">
        <p14:creationId xmlns:p14="http://schemas.microsoft.com/office/powerpoint/2010/main" val="1255268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98ABE801-4E45-48B5-A1D5-6EF30C0C183C}" type="slidenum">
              <a:rPr lang="el-GR" smtClean="0"/>
              <a:t>8</a:t>
            </a:fld>
            <a:endParaRPr lang="el-GR"/>
          </a:p>
        </p:txBody>
      </p:sp>
    </p:spTree>
    <p:extLst>
      <p:ext uri="{BB962C8B-B14F-4D97-AF65-F5344CB8AC3E}">
        <p14:creationId xmlns:p14="http://schemas.microsoft.com/office/powerpoint/2010/main" val="3190778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4222909-133C-4162-9891-98A58BF25B2E}" type="datetime1">
              <a:rPr lang="el-GR" smtClean="0"/>
              <a:t>31/3/2017</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2723764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1025BF4D-82FC-40B4-83AC-7D387493CAF9}" type="datetime1">
              <a:rPr lang="el-GR" smtClean="0"/>
              <a:t>31/3/2017</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140911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27AFFF0A-F82D-4697-8DFC-F260320E47C0}" type="datetime1">
              <a:rPr lang="el-GR" smtClean="0"/>
              <a:t>31/3/2017</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2E5016-5E8D-47D2-B259-556AA2FBA171}"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62813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28B7689E-7719-4016-97F0-20572DFC6D84}" type="datetime1">
              <a:rPr lang="el-GR" smtClean="0"/>
              <a:t>31/3/2017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395240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00A9F4E6-2601-433C-8B05-144E135BD88C}" type="datetime1">
              <a:rPr lang="el-GR" smtClean="0"/>
              <a:t>31/3/2017</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2E5016-5E8D-47D2-B259-556AA2FBA171}"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99412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56D73F19-9D09-4F5E-A40F-3174DB45E4AC}" type="datetime1">
              <a:rPr lang="el-GR" smtClean="0"/>
              <a:t>31/3/2017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2195375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E5BD3EF-4F98-4734-B591-724D303AE8ED}" type="datetime1">
              <a:rPr lang="el-GR" smtClean="0"/>
              <a:t>31/3/2017</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31683128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8C63251F-1219-4B93-9115-7E70DBC3D04D}" type="datetime1">
              <a:rPr lang="el-GR" smtClean="0"/>
              <a:t>31/3/2017</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2475699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81335D1-AC0B-4B78-9D61-43C9CAD5AE22}" type="datetime1">
              <a:rPr lang="el-GR" smtClean="0"/>
              <a:t>31/3/2017</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1869823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5E59F4F-FB79-478F-9145-C672C2F7B988}" type="datetime1">
              <a:rPr lang="el-GR" smtClean="0"/>
              <a:t>31/3/2017</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715065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E84A894-8888-4066-86CD-E5E115F7FC9C}" type="datetime1">
              <a:rPr lang="el-GR" smtClean="0"/>
              <a:t>31/3/2017</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3420129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BDC6832C-160D-4E97-B3D3-A6E872932E5C}" type="datetime1">
              <a:rPr lang="el-GR" smtClean="0"/>
              <a:t>31/3/2017</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670330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39465ABE-686E-4ACB-B155-720AD73D8F79}" type="datetime1">
              <a:rPr lang="el-GR" smtClean="0"/>
              <a:t>31/3/2017</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1452696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5A462-21F5-4CFE-AF81-C8392A05589B}" type="datetime1">
              <a:rPr lang="el-GR" smtClean="0"/>
              <a:t>31/3/2017</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323585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75792A42-03DC-42E1-B960-5E007A2F136F}" type="datetime1">
              <a:rPr lang="el-GR" smtClean="0"/>
              <a:t>31/3/2017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1413582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B8544CDD-DCF3-4A61-B6C2-B5CDFA12124E}" type="datetime1">
              <a:rPr lang="el-GR" smtClean="0"/>
              <a:t>31/3/2017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C2E5016-5E8D-47D2-B259-556AA2FBA171}" type="slidenum">
              <a:rPr lang="el-GR" smtClean="0"/>
              <a:t>‹#›</a:t>
            </a:fld>
            <a:endParaRPr lang="el-GR"/>
          </a:p>
        </p:txBody>
      </p:sp>
    </p:spTree>
    <p:extLst>
      <p:ext uri="{BB962C8B-B14F-4D97-AF65-F5344CB8AC3E}">
        <p14:creationId xmlns:p14="http://schemas.microsoft.com/office/powerpoint/2010/main" val="4185894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B8FFBE1-6768-40DF-8A3B-E175F4E380E0}" type="datetime1">
              <a:rPr lang="el-GR" smtClean="0"/>
              <a:t>31/3/2017</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C2E5016-5E8D-47D2-B259-556AA2FBA171}" type="slidenum">
              <a:rPr lang="el-GR" smtClean="0"/>
              <a:t>‹#›</a:t>
            </a:fld>
            <a:endParaRPr lang="el-GR"/>
          </a:p>
        </p:txBody>
      </p:sp>
    </p:spTree>
    <p:extLst>
      <p:ext uri="{BB962C8B-B14F-4D97-AF65-F5344CB8AC3E}">
        <p14:creationId xmlns:p14="http://schemas.microsoft.com/office/powerpoint/2010/main" val="3071802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oin-or.or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Ακέραιος Προγραμματισμός</a:t>
            </a:r>
          </a:p>
        </p:txBody>
      </p:sp>
      <p:sp>
        <p:nvSpPr>
          <p:cNvPr id="3" name="Υπότιτλος 2"/>
          <p:cNvSpPr>
            <a:spLocks noGrp="1"/>
          </p:cNvSpPr>
          <p:nvPr>
            <p:ph type="subTitle" idx="1"/>
          </p:nvPr>
        </p:nvSpPr>
        <p:spPr/>
        <p:txBody>
          <a:bodyPr/>
          <a:lstStyle/>
          <a:p>
            <a:r>
              <a:rPr lang="el-GR" dirty="0"/>
              <a:t>17-03-2017</a:t>
            </a:r>
          </a:p>
        </p:txBody>
      </p:sp>
    </p:spTree>
    <p:extLst>
      <p:ext uri="{BB962C8B-B14F-4D97-AF65-F5344CB8AC3E}">
        <p14:creationId xmlns:p14="http://schemas.microsoft.com/office/powerpoint/2010/main" val="25224188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Σημειώσεις και σχόλια (2)</a:t>
            </a:r>
          </a:p>
        </p:txBody>
      </p:sp>
      <p:sp>
        <p:nvSpPr>
          <p:cNvPr id="3" name="Θέση περιεχομένου 2"/>
          <p:cNvSpPr>
            <a:spLocks noGrp="1"/>
          </p:cNvSpPr>
          <p:nvPr>
            <p:ph idx="1"/>
          </p:nvPr>
        </p:nvSpPr>
        <p:spPr/>
        <p:txBody>
          <a:bodyPr>
            <a:normAutofit/>
          </a:bodyPr>
          <a:lstStyle/>
          <a:p>
            <a:r>
              <a:rPr lang="el-GR" sz="2400" dirty="0"/>
              <a:t>Ορισμένα προβλήματα γραμμικού προγραμματισμού είναι δομημένα με τέτοιο τρόπο ώστε να εξασφαλίζεται ότι οι μεταβλητές θα λαμβάνουν μόνο ακέραιες τιμές</a:t>
            </a:r>
          </a:p>
          <a:p>
            <a:r>
              <a:rPr lang="el-GR" sz="2400" dirty="0"/>
              <a:t>Τέτοια προβλήματα είναι τα </a:t>
            </a:r>
          </a:p>
          <a:p>
            <a:pPr lvl="1"/>
            <a:r>
              <a:rPr lang="el-GR" sz="2200" dirty="0"/>
              <a:t>προβλήματα εκχώρησης</a:t>
            </a:r>
          </a:p>
          <a:p>
            <a:pPr lvl="1"/>
            <a:r>
              <a:rPr lang="el-GR" sz="2200" dirty="0"/>
              <a:t>προβλήματα μεταφόρτωσης</a:t>
            </a:r>
          </a:p>
          <a:p>
            <a:pPr lvl="1"/>
            <a:r>
              <a:rPr lang="el-GR" sz="2200" dirty="0"/>
              <a:t>προβλήματα μεταφοράς</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10</a:t>
            </a:fld>
            <a:endParaRPr lang="el-GR"/>
          </a:p>
        </p:txBody>
      </p:sp>
    </p:spTree>
    <p:extLst>
      <p:ext uri="{BB962C8B-B14F-4D97-AF65-F5344CB8AC3E}">
        <p14:creationId xmlns:p14="http://schemas.microsoft.com/office/powerpoint/2010/main" val="2306683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Είδη μοντέλων ακέραιου προγραμματισμού</a:t>
            </a:r>
            <a:r>
              <a:rPr lang="en-US" dirty="0"/>
              <a:t> (1)</a:t>
            </a:r>
            <a:endParaRPr lang="el-GR" dirty="0"/>
          </a:p>
        </p:txBody>
      </p:sp>
      <p:sp>
        <p:nvSpPr>
          <p:cNvPr id="3" name="Θέση περιεχομένου 2"/>
          <p:cNvSpPr>
            <a:spLocks noGrp="1"/>
          </p:cNvSpPr>
          <p:nvPr>
            <p:ph idx="1"/>
          </p:nvPr>
        </p:nvSpPr>
        <p:spPr>
          <a:xfrm>
            <a:off x="2589212" y="1741701"/>
            <a:ext cx="9602788" cy="4836373"/>
          </a:xfrm>
        </p:spPr>
        <p:txBody>
          <a:bodyPr>
            <a:normAutofit lnSpcReduction="10000"/>
          </a:bodyPr>
          <a:lstStyle/>
          <a:p>
            <a:r>
              <a:rPr lang="el-GR" sz="2400" dirty="0"/>
              <a:t>Μοντέλο </a:t>
            </a:r>
            <a:r>
              <a:rPr lang="el-GR" sz="2400" b="1" dirty="0"/>
              <a:t>καθαρού ακέραιου γραμμικού προγράμματος</a:t>
            </a:r>
            <a:r>
              <a:rPr lang="el-GR" sz="2400" dirty="0"/>
              <a:t> δύο μεταβλητών</a:t>
            </a:r>
          </a:p>
          <a:p>
            <a:pPr lvl="1">
              <a:buFont typeface="Wingdings" panose="05000000000000000000" pitchFamily="2" charset="2"/>
              <a:buChar char="§"/>
            </a:pPr>
            <a:r>
              <a:rPr lang="en-US" sz="2200" b="1" dirty="0"/>
              <a:t>Max 2x</a:t>
            </a:r>
            <a:r>
              <a:rPr lang="en-US" sz="2200" b="1" baseline="-25000" dirty="0"/>
              <a:t>1</a:t>
            </a:r>
            <a:r>
              <a:rPr lang="en-US" sz="2200" b="1" dirty="0"/>
              <a:t> + 3x</a:t>
            </a:r>
            <a:r>
              <a:rPr lang="en-US" sz="2200" b="1" baseline="-25000" dirty="0"/>
              <a:t>2</a:t>
            </a:r>
          </a:p>
          <a:p>
            <a:pPr lvl="1">
              <a:buFont typeface="Wingdings" panose="05000000000000000000" pitchFamily="2" charset="2"/>
              <a:buChar char="§"/>
            </a:pPr>
            <a:r>
              <a:rPr lang="en-US" sz="2200" b="1" dirty="0"/>
              <a:t>subject to</a:t>
            </a:r>
          </a:p>
          <a:p>
            <a:pPr lvl="1">
              <a:buFont typeface="Wingdings" panose="05000000000000000000" pitchFamily="2" charset="2"/>
              <a:buChar char="§"/>
            </a:pPr>
            <a:r>
              <a:rPr lang="en-US" sz="2200" b="1" dirty="0"/>
              <a:t>3x</a:t>
            </a:r>
            <a:r>
              <a:rPr lang="en-US" sz="2200" b="1" baseline="-25000" dirty="0"/>
              <a:t>1</a:t>
            </a:r>
            <a:r>
              <a:rPr lang="en-US" sz="2200" b="1" dirty="0"/>
              <a:t> + 3x</a:t>
            </a:r>
            <a:r>
              <a:rPr lang="en-US" sz="2200" b="1" baseline="-25000" dirty="0"/>
              <a:t>2</a:t>
            </a:r>
            <a:r>
              <a:rPr lang="en-US" sz="2200" b="1" dirty="0"/>
              <a:t> ≤ 12</a:t>
            </a:r>
          </a:p>
          <a:p>
            <a:pPr lvl="1">
              <a:buFont typeface="Wingdings" panose="05000000000000000000" pitchFamily="2" charset="2"/>
              <a:buChar char="§"/>
            </a:pPr>
            <a:r>
              <a:rPr lang="en-US" sz="2200" b="1" dirty="0"/>
              <a:t>0,75x</a:t>
            </a:r>
            <a:r>
              <a:rPr lang="en-US" sz="2200" b="1" baseline="-25000" dirty="0"/>
              <a:t>1</a:t>
            </a:r>
            <a:r>
              <a:rPr lang="en-US" sz="2200" b="1" dirty="0"/>
              <a:t> + x</a:t>
            </a:r>
            <a:r>
              <a:rPr lang="en-US" sz="2200" b="1" baseline="-25000" dirty="0"/>
              <a:t>2</a:t>
            </a:r>
            <a:r>
              <a:rPr lang="en-US" sz="2200" b="1" dirty="0"/>
              <a:t> ≤ 4</a:t>
            </a:r>
          </a:p>
          <a:p>
            <a:pPr lvl="1">
              <a:buFont typeface="Wingdings" panose="05000000000000000000" pitchFamily="2" charset="2"/>
              <a:buChar char="§"/>
            </a:pPr>
            <a:r>
              <a:rPr lang="en-US" sz="2200" b="1" dirty="0"/>
              <a:t>x</a:t>
            </a:r>
            <a:r>
              <a:rPr lang="en-US" sz="2200" b="1" baseline="-25000" dirty="0"/>
              <a:t>1</a:t>
            </a:r>
            <a:r>
              <a:rPr lang="en-US" sz="2200" b="1" dirty="0"/>
              <a:t> + 2x</a:t>
            </a:r>
            <a:r>
              <a:rPr lang="en-US" sz="2200" b="1" baseline="-25000" dirty="0"/>
              <a:t>2</a:t>
            </a:r>
            <a:r>
              <a:rPr lang="en-US" sz="2200" b="1" dirty="0"/>
              <a:t> ≤ 6</a:t>
            </a:r>
          </a:p>
          <a:p>
            <a:pPr lvl="1">
              <a:buFont typeface="Wingdings" panose="05000000000000000000" pitchFamily="2" charset="2"/>
              <a:buChar char="§"/>
            </a:pPr>
            <a:r>
              <a:rPr lang="en-US" sz="2200" b="1" dirty="0"/>
              <a:t>x</a:t>
            </a:r>
            <a:r>
              <a:rPr lang="en-US" sz="2200" b="1" baseline="-25000" dirty="0"/>
              <a:t>1</a:t>
            </a:r>
            <a:r>
              <a:rPr lang="en-US" sz="2200" b="1" dirty="0"/>
              <a:t>, x</a:t>
            </a:r>
            <a:r>
              <a:rPr lang="en-US" sz="2200" b="1" baseline="-25000" dirty="0"/>
              <a:t>2</a:t>
            </a:r>
            <a:r>
              <a:rPr lang="en-US" sz="2200" b="1" dirty="0"/>
              <a:t> ≥ 0 </a:t>
            </a:r>
            <a:r>
              <a:rPr lang="el-GR" sz="2200" b="1" dirty="0"/>
              <a:t>και ακέραιες</a:t>
            </a:r>
          </a:p>
          <a:p>
            <a:r>
              <a:rPr lang="el-GR" sz="2400" dirty="0"/>
              <a:t>Αν αφαιρέσουμε τον περιορισμό «και ακέραιες» λαμβάνουμε ένα πρόβλημα γραμμικού προγραμματισμού δύο μεταβλητών</a:t>
            </a:r>
          </a:p>
          <a:p>
            <a:r>
              <a:rPr lang="el-GR" sz="2400" dirty="0"/>
              <a:t>Αυτό ονομάζεται </a:t>
            </a:r>
            <a:r>
              <a:rPr lang="el-GR" sz="2400" b="1" dirty="0"/>
              <a:t>χαλάρωση γραμμικού προγράμματος</a:t>
            </a:r>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11</a:t>
            </a:fld>
            <a:endParaRPr lang="el-GR"/>
          </a:p>
        </p:txBody>
      </p:sp>
    </p:spTree>
    <p:extLst>
      <p:ext uri="{BB962C8B-B14F-4D97-AF65-F5344CB8AC3E}">
        <p14:creationId xmlns:p14="http://schemas.microsoft.com/office/powerpoint/2010/main" val="166170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Είδη μοντέλων ακέραιου προγραμματισμού</a:t>
            </a:r>
            <a:r>
              <a:rPr lang="en-US" dirty="0"/>
              <a:t> (</a:t>
            </a:r>
            <a:r>
              <a:rPr lang="el-GR" dirty="0"/>
              <a:t>2</a:t>
            </a:r>
            <a:r>
              <a:rPr lang="en-US" dirty="0"/>
              <a:t>)</a:t>
            </a:r>
            <a:endParaRPr lang="el-GR" dirty="0"/>
          </a:p>
        </p:txBody>
      </p:sp>
      <p:sp>
        <p:nvSpPr>
          <p:cNvPr id="3" name="Θέση περιεχομένου 2"/>
          <p:cNvSpPr>
            <a:spLocks noGrp="1"/>
          </p:cNvSpPr>
          <p:nvPr>
            <p:ph idx="1"/>
          </p:nvPr>
        </p:nvSpPr>
        <p:spPr>
          <a:xfrm>
            <a:off x="2589212" y="1807018"/>
            <a:ext cx="9602788" cy="5050985"/>
          </a:xfrm>
        </p:spPr>
        <p:txBody>
          <a:bodyPr>
            <a:normAutofit fontScale="92500" lnSpcReduction="10000"/>
          </a:bodyPr>
          <a:lstStyle/>
          <a:p>
            <a:r>
              <a:rPr lang="el-GR" sz="2600" dirty="0"/>
              <a:t>Μοντέλο </a:t>
            </a:r>
            <a:r>
              <a:rPr lang="el-GR" sz="2600" b="1" dirty="0"/>
              <a:t>μεικτού ακέραιου γραμμικού προγράμματος</a:t>
            </a:r>
            <a:r>
              <a:rPr lang="el-GR" sz="2600" dirty="0"/>
              <a:t> δύο μεταβλητών</a:t>
            </a:r>
          </a:p>
          <a:p>
            <a:pPr lvl="1">
              <a:buFont typeface="Wingdings" panose="05000000000000000000" pitchFamily="2" charset="2"/>
              <a:buChar char="§"/>
            </a:pPr>
            <a:r>
              <a:rPr lang="en-US" sz="2400" b="1" dirty="0"/>
              <a:t>Max </a:t>
            </a:r>
            <a:r>
              <a:rPr lang="el-GR" sz="2400" b="1" dirty="0"/>
              <a:t>3</a:t>
            </a:r>
            <a:r>
              <a:rPr lang="en-US" sz="2400" b="1" dirty="0"/>
              <a:t>x</a:t>
            </a:r>
            <a:r>
              <a:rPr lang="en-US" sz="2400" b="1" baseline="-25000" dirty="0"/>
              <a:t>1</a:t>
            </a:r>
            <a:r>
              <a:rPr lang="en-US" sz="2400" b="1" dirty="0"/>
              <a:t> + </a:t>
            </a:r>
            <a:r>
              <a:rPr lang="el-GR" sz="2400" b="1" dirty="0"/>
              <a:t>4</a:t>
            </a:r>
            <a:r>
              <a:rPr lang="en-US" sz="2400" b="1" dirty="0"/>
              <a:t>x</a:t>
            </a:r>
            <a:r>
              <a:rPr lang="en-US" sz="2400" b="1" baseline="-25000" dirty="0"/>
              <a:t>2</a:t>
            </a:r>
          </a:p>
          <a:p>
            <a:pPr lvl="1">
              <a:buFont typeface="Wingdings" panose="05000000000000000000" pitchFamily="2" charset="2"/>
              <a:buChar char="§"/>
            </a:pPr>
            <a:r>
              <a:rPr lang="en-US" sz="2400" b="1" dirty="0"/>
              <a:t>subject to</a:t>
            </a:r>
          </a:p>
          <a:p>
            <a:pPr lvl="1">
              <a:buFont typeface="Wingdings" panose="05000000000000000000" pitchFamily="2" charset="2"/>
              <a:buChar char="§"/>
            </a:pPr>
            <a:r>
              <a:rPr lang="el-GR" sz="2400" b="1" dirty="0"/>
              <a:t>-</a:t>
            </a:r>
            <a:r>
              <a:rPr lang="en-US" sz="2400" b="1" dirty="0"/>
              <a:t>x</a:t>
            </a:r>
            <a:r>
              <a:rPr lang="en-US" sz="2400" b="1" baseline="-25000" dirty="0"/>
              <a:t>1</a:t>
            </a:r>
            <a:r>
              <a:rPr lang="en-US" sz="2400" b="1" dirty="0"/>
              <a:t> + </a:t>
            </a:r>
            <a:r>
              <a:rPr lang="el-GR" sz="2400" b="1" dirty="0"/>
              <a:t>2</a:t>
            </a:r>
            <a:r>
              <a:rPr lang="en-US" sz="2400" b="1" dirty="0"/>
              <a:t>x</a:t>
            </a:r>
            <a:r>
              <a:rPr lang="en-US" sz="2400" b="1" baseline="-25000" dirty="0"/>
              <a:t>2</a:t>
            </a:r>
            <a:r>
              <a:rPr lang="en-US" sz="2400" b="1" dirty="0"/>
              <a:t> ≤ </a:t>
            </a:r>
            <a:r>
              <a:rPr lang="el-GR" sz="2400" b="1" dirty="0"/>
              <a:t>8</a:t>
            </a:r>
            <a:endParaRPr lang="en-US" sz="2400" b="1" dirty="0"/>
          </a:p>
          <a:p>
            <a:pPr lvl="1">
              <a:buFont typeface="Wingdings" panose="05000000000000000000" pitchFamily="2" charset="2"/>
              <a:buChar char="§"/>
            </a:pPr>
            <a:r>
              <a:rPr lang="en-US" sz="2400" b="1" dirty="0"/>
              <a:t>x</a:t>
            </a:r>
            <a:r>
              <a:rPr lang="en-US" sz="2400" b="1" baseline="-25000" dirty="0"/>
              <a:t>1</a:t>
            </a:r>
            <a:r>
              <a:rPr lang="en-US" sz="2400" b="1" dirty="0"/>
              <a:t> + </a:t>
            </a:r>
            <a:r>
              <a:rPr lang="el-GR" sz="2400" b="1" dirty="0"/>
              <a:t>2</a:t>
            </a:r>
            <a:r>
              <a:rPr lang="en-US" sz="2400" b="1" dirty="0"/>
              <a:t>x</a:t>
            </a:r>
            <a:r>
              <a:rPr lang="en-US" sz="2400" b="1" baseline="-25000" dirty="0"/>
              <a:t>2</a:t>
            </a:r>
            <a:r>
              <a:rPr lang="en-US" sz="2400" b="1" dirty="0"/>
              <a:t> ≤ </a:t>
            </a:r>
            <a:r>
              <a:rPr lang="el-GR" sz="2400" b="1" dirty="0"/>
              <a:t>12</a:t>
            </a:r>
          </a:p>
          <a:p>
            <a:pPr lvl="1">
              <a:buFont typeface="Wingdings" panose="05000000000000000000" pitchFamily="2" charset="2"/>
              <a:buChar char="§"/>
            </a:pPr>
            <a:r>
              <a:rPr lang="el-GR" sz="2400" b="1" dirty="0"/>
              <a:t>2</a:t>
            </a:r>
            <a:r>
              <a:rPr lang="en-US" sz="2400" b="1" dirty="0"/>
              <a:t>x</a:t>
            </a:r>
            <a:r>
              <a:rPr lang="en-US" sz="2400" b="1" baseline="-25000" dirty="0"/>
              <a:t>1</a:t>
            </a:r>
            <a:r>
              <a:rPr lang="en-US" sz="2400" b="1" dirty="0"/>
              <a:t> + x</a:t>
            </a:r>
            <a:r>
              <a:rPr lang="en-US" sz="2400" b="1" baseline="-25000" dirty="0"/>
              <a:t>2</a:t>
            </a:r>
            <a:r>
              <a:rPr lang="en-US" sz="2400" b="1" dirty="0"/>
              <a:t> ≤ </a:t>
            </a:r>
            <a:r>
              <a:rPr lang="el-GR" sz="2400" b="1" dirty="0"/>
              <a:t>1</a:t>
            </a:r>
            <a:r>
              <a:rPr lang="en-US" sz="2400" b="1" dirty="0"/>
              <a:t>6</a:t>
            </a:r>
          </a:p>
          <a:p>
            <a:pPr lvl="1">
              <a:buFont typeface="Wingdings" panose="05000000000000000000" pitchFamily="2" charset="2"/>
              <a:buChar char="§"/>
            </a:pPr>
            <a:r>
              <a:rPr lang="en-US" sz="2400" b="1" dirty="0"/>
              <a:t>x</a:t>
            </a:r>
            <a:r>
              <a:rPr lang="en-US" sz="2400" b="1" baseline="-25000" dirty="0"/>
              <a:t>1</a:t>
            </a:r>
            <a:r>
              <a:rPr lang="en-US" sz="2400" b="1" dirty="0"/>
              <a:t>, x</a:t>
            </a:r>
            <a:r>
              <a:rPr lang="en-US" sz="2400" b="1" baseline="-25000" dirty="0"/>
              <a:t>2</a:t>
            </a:r>
            <a:r>
              <a:rPr lang="en-US" sz="2400" b="1" dirty="0"/>
              <a:t> ≥ 0 </a:t>
            </a:r>
            <a:r>
              <a:rPr lang="el-GR" sz="2400" b="1" dirty="0"/>
              <a:t>και η </a:t>
            </a:r>
            <a:r>
              <a:rPr lang="en-US" sz="2400" b="1" dirty="0"/>
              <a:t>x</a:t>
            </a:r>
            <a:r>
              <a:rPr lang="en-US" sz="2400" b="1" baseline="-25000" dirty="0"/>
              <a:t>2 </a:t>
            </a:r>
            <a:r>
              <a:rPr lang="el-GR" sz="2400" b="1" dirty="0"/>
              <a:t>ακέραια</a:t>
            </a:r>
          </a:p>
          <a:p>
            <a:r>
              <a:rPr lang="el-GR" sz="2600" dirty="0"/>
              <a:t>Αν αφαιρέσουμε τον περιορισμό ακεραιότητας ως προς την μεταβλητή </a:t>
            </a:r>
            <a:r>
              <a:rPr lang="en-US" sz="2600" dirty="0"/>
              <a:t>x</a:t>
            </a:r>
            <a:r>
              <a:rPr lang="en-US" sz="2600" baseline="-25000" dirty="0"/>
              <a:t>2</a:t>
            </a:r>
            <a:r>
              <a:rPr lang="el-GR" sz="2600" baseline="-25000" dirty="0"/>
              <a:t> </a:t>
            </a:r>
            <a:r>
              <a:rPr lang="el-GR" sz="2600" dirty="0"/>
              <a:t>λαμβάνουμε ένα πρόβλημα γραμμικού προγραμματισμού δύο μεταβλητών</a:t>
            </a:r>
          </a:p>
          <a:p>
            <a:r>
              <a:rPr lang="el-GR" sz="2600" dirty="0"/>
              <a:t>Αυτό ονομάζεται </a:t>
            </a:r>
            <a:r>
              <a:rPr lang="el-GR" sz="2600" b="1" dirty="0"/>
              <a:t>χαλάρωση γραμμικού προγράμματος</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12</a:t>
            </a:fld>
            <a:endParaRPr lang="el-GR"/>
          </a:p>
        </p:txBody>
      </p:sp>
    </p:spTree>
    <p:extLst>
      <p:ext uri="{BB962C8B-B14F-4D97-AF65-F5344CB8AC3E}">
        <p14:creationId xmlns:p14="http://schemas.microsoft.com/office/powerpoint/2010/main" val="2363793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Είδη μοντέλων ακέραιου προγραμματισμού</a:t>
            </a:r>
            <a:r>
              <a:rPr lang="en-US" dirty="0"/>
              <a:t> (</a:t>
            </a:r>
            <a:r>
              <a:rPr lang="el-GR" dirty="0"/>
              <a:t>3</a:t>
            </a:r>
            <a:r>
              <a:rPr lang="en-US" dirty="0"/>
              <a:t>)</a:t>
            </a:r>
            <a:endParaRPr lang="el-GR" dirty="0"/>
          </a:p>
        </p:txBody>
      </p:sp>
      <p:sp>
        <p:nvSpPr>
          <p:cNvPr id="3" name="Θέση περιεχομένου 2"/>
          <p:cNvSpPr>
            <a:spLocks noGrp="1"/>
          </p:cNvSpPr>
          <p:nvPr>
            <p:ph idx="1"/>
          </p:nvPr>
        </p:nvSpPr>
        <p:spPr>
          <a:xfrm>
            <a:off x="2589212" y="1741701"/>
            <a:ext cx="9602788" cy="4836373"/>
          </a:xfrm>
        </p:spPr>
        <p:txBody>
          <a:bodyPr>
            <a:normAutofit/>
          </a:bodyPr>
          <a:lstStyle/>
          <a:p>
            <a:r>
              <a:rPr lang="el-GR" sz="2800" dirty="0"/>
              <a:t>Πρόβλημα «0-1» ακέραιου γραμμικού προγραμματισμού</a:t>
            </a:r>
          </a:p>
          <a:p>
            <a:pPr lvl="1"/>
            <a:r>
              <a:rPr lang="el-GR" sz="2400" dirty="0"/>
              <a:t>Οι ακέραιες μεταβλητές μπορούν να λάβουν μόνο την τιμή «0» ή την τιμή «1»</a:t>
            </a:r>
            <a:endParaRPr lang="el-GR" sz="28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13</a:t>
            </a:fld>
            <a:endParaRPr lang="el-GR"/>
          </a:p>
        </p:txBody>
      </p:sp>
    </p:spTree>
    <p:extLst>
      <p:ext uri="{BB962C8B-B14F-4D97-AF65-F5344CB8AC3E}">
        <p14:creationId xmlns:p14="http://schemas.microsoft.com/office/powerpoint/2010/main" val="3349177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Γραφική επίλυση καθαρού ακέραιου γραμμικού προγράμματος (1)</a:t>
            </a:r>
          </a:p>
        </p:txBody>
      </p:sp>
      <p:sp>
        <p:nvSpPr>
          <p:cNvPr id="3" name="Θέση περιεχομένου 2"/>
          <p:cNvSpPr>
            <a:spLocks noGrp="1"/>
          </p:cNvSpPr>
          <p:nvPr>
            <p:ph idx="1"/>
          </p:nvPr>
        </p:nvSpPr>
        <p:spPr>
          <a:xfrm>
            <a:off x="2589212" y="2133600"/>
            <a:ext cx="9602788" cy="4603102"/>
          </a:xfrm>
        </p:spPr>
        <p:txBody>
          <a:bodyPr>
            <a:normAutofit lnSpcReduction="10000"/>
          </a:bodyPr>
          <a:lstStyle/>
          <a:p>
            <a:r>
              <a:rPr lang="el-GR" sz="2400" dirty="0"/>
              <a:t>Η </a:t>
            </a:r>
            <a:r>
              <a:rPr lang="en-US" sz="2400" dirty="0" err="1"/>
              <a:t>Eastbone</a:t>
            </a:r>
            <a:r>
              <a:rPr lang="en-US" sz="2400" dirty="0"/>
              <a:t> Realty </a:t>
            </a:r>
            <a:r>
              <a:rPr lang="el-GR" sz="2400" dirty="0"/>
              <a:t>διαθέτει </a:t>
            </a:r>
            <a:r>
              <a:rPr lang="el-GR" sz="2400" b="1" dirty="0"/>
              <a:t>δύο εκατομμύρια δολάρια</a:t>
            </a:r>
            <a:r>
              <a:rPr lang="el-GR" sz="2400" dirty="0"/>
              <a:t> για την αγορά ακινήτων προς ενοικίαση</a:t>
            </a:r>
          </a:p>
          <a:p>
            <a:r>
              <a:rPr lang="el-GR" sz="2400" dirty="0"/>
              <a:t>Ύστερα από μια αρχική διαλογή, η εταιρία καλείται να κατανείμει το διαθέσιμο προϋπολογισμό μεταξύ πολυτελών μονοκατοικιών και πολυκατοικιών</a:t>
            </a:r>
          </a:p>
          <a:p>
            <a:r>
              <a:rPr lang="el-GR" sz="2400" dirty="0"/>
              <a:t>Υπάρχουν </a:t>
            </a:r>
            <a:r>
              <a:rPr lang="el-GR" sz="2400" b="1" dirty="0"/>
              <a:t>πέντε</a:t>
            </a:r>
            <a:r>
              <a:rPr lang="el-GR" sz="2400" dirty="0"/>
              <a:t> διαθέσιμες μονοκατοικίες, οι οποίες μπορούν να αγοραστούν έναντι </a:t>
            </a:r>
            <a:r>
              <a:rPr lang="el-GR" sz="2400" b="1" dirty="0"/>
              <a:t>$282.000</a:t>
            </a:r>
            <a:r>
              <a:rPr lang="el-GR" sz="2400" dirty="0"/>
              <a:t> </a:t>
            </a:r>
            <a:r>
              <a:rPr lang="el-GR" sz="2400" dirty="0" err="1"/>
              <a:t>έκαστη</a:t>
            </a:r>
            <a:endParaRPr lang="el-GR" sz="2400" dirty="0"/>
          </a:p>
          <a:p>
            <a:r>
              <a:rPr lang="el-GR" sz="2400" dirty="0"/>
              <a:t>Κάθε πολυκατοικία κοστίζει </a:t>
            </a:r>
            <a:r>
              <a:rPr lang="el-GR" sz="2400" b="1" dirty="0"/>
              <a:t>$400.000</a:t>
            </a:r>
            <a:r>
              <a:rPr lang="el-GR" sz="2400" dirty="0"/>
              <a:t>, χωρίς να υπάρχει περιορισμένη διαθεσιμότητα</a:t>
            </a:r>
          </a:p>
          <a:p>
            <a:r>
              <a:rPr lang="el-GR" sz="2400" dirty="0"/>
              <a:t>Ο διαχειριστής ακινήτων της </a:t>
            </a:r>
            <a:r>
              <a:rPr lang="en-US" sz="2400" dirty="0" err="1"/>
              <a:t>Eastborne</a:t>
            </a:r>
            <a:r>
              <a:rPr lang="en-US" sz="2400" dirty="0"/>
              <a:t> </a:t>
            </a:r>
            <a:r>
              <a:rPr lang="el-GR" sz="2400" dirty="0"/>
              <a:t> έχει τη δυνατότητα να διαθέσει </a:t>
            </a:r>
            <a:r>
              <a:rPr lang="el-GR" sz="2400" b="1" dirty="0"/>
              <a:t>140</a:t>
            </a:r>
            <a:r>
              <a:rPr lang="el-GR" sz="2400" dirty="0"/>
              <a:t> ώρες εργασίας για τη διαχείριση των νέων πάγιων στοιχείων</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14</a:t>
            </a:fld>
            <a:endParaRPr lang="el-GR"/>
          </a:p>
        </p:txBody>
      </p:sp>
    </p:spTree>
    <p:extLst>
      <p:ext uri="{BB962C8B-B14F-4D97-AF65-F5344CB8AC3E}">
        <p14:creationId xmlns:p14="http://schemas.microsoft.com/office/powerpoint/2010/main" val="1455022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Γραφική επίλυση καθαρού ακέραιου γραμμικού προγράμματος (2)</a:t>
            </a:r>
          </a:p>
        </p:txBody>
      </p:sp>
      <p:sp>
        <p:nvSpPr>
          <p:cNvPr id="3" name="Θέση περιεχομένου 2"/>
          <p:cNvSpPr>
            <a:spLocks noGrp="1"/>
          </p:cNvSpPr>
          <p:nvPr>
            <p:ph idx="1"/>
          </p:nvPr>
        </p:nvSpPr>
        <p:spPr>
          <a:xfrm>
            <a:off x="2589212" y="2133600"/>
            <a:ext cx="9602788" cy="4603102"/>
          </a:xfrm>
        </p:spPr>
        <p:txBody>
          <a:bodyPr>
            <a:normAutofit/>
          </a:bodyPr>
          <a:lstStyle/>
          <a:p>
            <a:r>
              <a:rPr lang="el-GR" sz="2400" dirty="0"/>
              <a:t>Εκτιμάται ότι για κάθε μονοκατοικία θα απαιτηθούν </a:t>
            </a:r>
            <a:r>
              <a:rPr lang="el-GR" sz="2400" b="1" dirty="0"/>
              <a:t>4</a:t>
            </a:r>
            <a:r>
              <a:rPr lang="el-GR" sz="2400" dirty="0"/>
              <a:t> ώρες εργασίας ανά μήνα και για κάθε πολυκατοικία θα απαιτηθούν </a:t>
            </a:r>
            <a:r>
              <a:rPr lang="el-GR" sz="2400" b="1" dirty="0"/>
              <a:t>40</a:t>
            </a:r>
            <a:r>
              <a:rPr lang="el-GR" sz="2400" dirty="0"/>
              <a:t> ώρες ανά μήνα</a:t>
            </a:r>
          </a:p>
          <a:p>
            <a:r>
              <a:rPr lang="el-GR" sz="2400" dirty="0"/>
              <a:t>Οι ετήσιες ταμειακές ροές που προκύπτουν ύστερα από αφαίρεση των λειτουργικών εξόδων και των καταβολών για αποπληρωμή ενυπόθηκων δανείων ανέρχονται στα </a:t>
            </a:r>
            <a:r>
              <a:rPr lang="el-GR" sz="2400" b="1" dirty="0"/>
              <a:t>$10.000</a:t>
            </a:r>
            <a:r>
              <a:rPr lang="el-GR" sz="2400" dirty="0"/>
              <a:t> ανά μονοκατοικία και </a:t>
            </a:r>
            <a:r>
              <a:rPr lang="el-GR" sz="2400" b="1" dirty="0"/>
              <a:t>$15.000</a:t>
            </a:r>
            <a:r>
              <a:rPr lang="el-GR" sz="2400" dirty="0"/>
              <a:t> ανά πολυκατοικία</a:t>
            </a:r>
          </a:p>
          <a:p>
            <a:r>
              <a:rPr lang="el-GR" sz="2400" dirty="0"/>
              <a:t>Η διεύθυνση της </a:t>
            </a:r>
            <a:r>
              <a:rPr lang="en-US" sz="2400" dirty="0" err="1"/>
              <a:t>Eastborne</a:t>
            </a:r>
            <a:r>
              <a:rPr lang="en-US" sz="2400" dirty="0"/>
              <a:t> </a:t>
            </a:r>
            <a:r>
              <a:rPr lang="el-GR" sz="2400" dirty="0"/>
              <a:t>επιθυμεί τον προσδιορισμό του αριθμού των μονοκατοικιών και πολυκατοικιών που θα πρέπει να αγοραστούν, προκειμένου να μεγιστοποιηθούν οι ετήσιες ταμειακές ροές</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15</a:t>
            </a:fld>
            <a:endParaRPr lang="el-GR"/>
          </a:p>
        </p:txBody>
      </p:sp>
    </p:spTree>
    <p:extLst>
      <p:ext uri="{BB962C8B-B14F-4D97-AF65-F5344CB8AC3E}">
        <p14:creationId xmlns:p14="http://schemas.microsoft.com/office/powerpoint/2010/main" val="1653449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Γραφική επίλυση καθαρού ακέραιου γραμμικού προγράμματος (3)</a:t>
            </a:r>
          </a:p>
        </p:txBody>
      </p:sp>
      <p:sp>
        <p:nvSpPr>
          <p:cNvPr id="3" name="Θέση περιεχομένου 2"/>
          <p:cNvSpPr>
            <a:spLocks noGrp="1"/>
          </p:cNvSpPr>
          <p:nvPr>
            <p:ph idx="1"/>
          </p:nvPr>
        </p:nvSpPr>
        <p:spPr>
          <a:xfrm>
            <a:off x="2589212" y="2133600"/>
            <a:ext cx="9602788" cy="4603102"/>
          </a:xfrm>
        </p:spPr>
        <p:txBody>
          <a:bodyPr>
            <a:normAutofit/>
          </a:bodyPr>
          <a:lstStyle/>
          <a:p>
            <a:r>
              <a:rPr lang="el-GR" sz="2400" dirty="0"/>
              <a:t>Αρχικά ορίζουμε τις μεταβλητές απόφασης:</a:t>
            </a:r>
          </a:p>
          <a:p>
            <a:pPr lvl="1">
              <a:buFont typeface="Wingdings" panose="05000000000000000000" pitchFamily="2" charset="2"/>
              <a:buChar char="§"/>
            </a:pPr>
            <a:r>
              <a:rPr lang="el-GR" sz="2200" b="1" dirty="0"/>
              <a:t>Τ</a:t>
            </a:r>
            <a:r>
              <a:rPr lang="el-GR" sz="2200" dirty="0"/>
              <a:t>: αριθμός μονοκατοικιών</a:t>
            </a:r>
          </a:p>
          <a:p>
            <a:pPr lvl="1">
              <a:buFont typeface="Wingdings" panose="05000000000000000000" pitchFamily="2" charset="2"/>
              <a:buChar char="§"/>
            </a:pPr>
            <a:r>
              <a:rPr lang="el-GR" sz="2200" b="1" dirty="0"/>
              <a:t>Α</a:t>
            </a:r>
            <a:r>
              <a:rPr lang="el-GR" sz="2200" dirty="0"/>
              <a:t>: αριθμός πολυκατοικιών</a:t>
            </a:r>
          </a:p>
          <a:p>
            <a:pPr marL="0" indent="0">
              <a:buNone/>
            </a:pPr>
            <a:endParaRPr lang="el-GR" sz="2400" dirty="0"/>
          </a:p>
          <a:p>
            <a:r>
              <a:rPr lang="el-GR" sz="2400" dirty="0"/>
              <a:t>Η αντικειμενική συνάρτηση για τις ταμειακές ροές εκφρασμένη σε χιλιάδες δολάρια είναι: </a:t>
            </a:r>
          </a:p>
          <a:p>
            <a:pPr lvl="1">
              <a:buFont typeface="Wingdings" panose="05000000000000000000" pitchFamily="2" charset="2"/>
              <a:buChar char="§"/>
            </a:pPr>
            <a:r>
              <a:rPr lang="en-US" sz="2200" b="1" dirty="0"/>
              <a:t>Max 10T + 15A</a:t>
            </a:r>
          </a:p>
          <a:p>
            <a:pPr lvl="1">
              <a:buFont typeface="Wingdings" panose="05000000000000000000" pitchFamily="2" charset="2"/>
              <a:buChar char="§"/>
            </a:pPr>
            <a:endParaRPr lang="el-GR" sz="20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16</a:t>
            </a:fld>
            <a:endParaRPr lang="el-GR"/>
          </a:p>
        </p:txBody>
      </p:sp>
    </p:spTree>
    <p:extLst>
      <p:ext uri="{BB962C8B-B14F-4D97-AF65-F5344CB8AC3E}">
        <p14:creationId xmlns:p14="http://schemas.microsoft.com/office/powerpoint/2010/main" val="290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Γραφική επίλυση καθαρού ακέραιου γραμμικού προγράμματος (4)</a:t>
            </a:r>
          </a:p>
        </p:txBody>
      </p:sp>
      <p:sp>
        <p:nvSpPr>
          <p:cNvPr id="3" name="Θέση περιεχομένου 2"/>
          <p:cNvSpPr>
            <a:spLocks noGrp="1"/>
          </p:cNvSpPr>
          <p:nvPr>
            <p:ph idx="1"/>
          </p:nvPr>
        </p:nvSpPr>
        <p:spPr>
          <a:xfrm>
            <a:off x="2589212" y="2133600"/>
            <a:ext cx="9602788" cy="4603102"/>
          </a:xfrm>
        </p:spPr>
        <p:txBody>
          <a:bodyPr>
            <a:normAutofit/>
          </a:bodyPr>
          <a:lstStyle/>
          <a:p>
            <a:r>
              <a:rPr lang="el-GR" sz="2400" dirty="0"/>
              <a:t>Οι περιορισμοί του μοντέλου είναι οι ακόλουθοι:</a:t>
            </a:r>
          </a:p>
          <a:p>
            <a:pPr lvl="1">
              <a:buFont typeface="Wingdings" panose="05000000000000000000" pitchFamily="2" charset="2"/>
              <a:buChar char="§"/>
            </a:pPr>
            <a:r>
              <a:rPr lang="el-GR" sz="2200" b="1" dirty="0"/>
              <a:t>282Τ + 400Α ≤ 2.000</a:t>
            </a:r>
            <a:r>
              <a:rPr lang="el-GR" sz="2200" dirty="0"/>
              <a:t> (διαθέσιμα κεφάλαια σε χιλ. $)</a:t>
            </a:r>
          </a:p>
          <a:p>
            <a:pPr lvl="1">
              <a:buFont typeface="Wingdings" panose="05000000000000000000" pitchFamily="2" charset="2"/>
              <a:buChar char="§"/>
            </a:pPr>
            <a:r>
              <a:rPr lang="el-GR" sz="2200" b="1" dirty="0"/>
              <a:t>4Τ + 40Α ≤ 140</a:t>
            </a:r>
            <a:r>
              <a:rPr lang="el-GR" sz="2200" dirty="0"/>
              <a:t> (χρόνος εργασίας διαχειριστή σε ώρες ανά μήνα)</a:t>
            </a:r>
          </a:p>
          <a:p>
            <a:pPr lvl="1">
              <a:buFont typeface="Wingdings" panose="05000000000000000000" pitchFamily="2" charset="2"/>
              <a:buChar char="§"/>
            </a:pPr>
            <a:r>
              <a:rPr lang="el-GR" sz="2200" b="1" dirty="0"/>
              <a:t>Τ ≤ 5</a:t>
            </a:r>
            <a:r>
              <a:rPr lang="el-GR" sz="2200" dirty="0"/>
              <a:t> (διαθέσιμες μονοκατοικίες)</a:t>
            </a:r>
          </a:p>
          <a:p>
            <a:pPr marL="57150" indent="0">
              <a:buNone/>
            </a:pPr>
            <a:endParaRPr lang="el-GR" sz="2400" dirty="0"/>
          </a:p>
          <a:p>
            <a:pPr marL="400050"/>
            <a:r>
              <a:rPr lang="el-GR" sz="2400" dirty="0"/>
              <a:t>Οι μεταβλητές Τ και Α θα πρέπει να μην λαμβάνουν αρνητικές τιμές</a:t>
            </a:r>
          </a:p>
          <a:p>
            <a:pPr marL="400050"/>
            <a:r>
              <a:rPr lang="el-GR" sz="2400" dirty="0"/>
              <a:t>Επίσης, δεν είναι δυνατή η αγορά δεκαδικού αριθμού πολυκατοικιών ή μονοκατοικιών</a:t>
            </a:r>
          </a:p>
          <a:p>
            <a:pPr marL="400050"/>
            <a:r>
              <a:rPr lang="el-GR" sz="2400" dirty="0"/>
              <a:t>Συνεπώς, οι μεταβλητές Τ και Α </a:t>
            </a:r>
            <a:r>
              <a:rPr lang="el-GR" sz="2400" b="1" dirty="0"/>
              <a:t>πρέπει να είναι ακέραιες</a:t>
            </a:r>
          </a:p>
          <a:p>
            <a:pPr marL="57150" indent="0">
              <a:buNone/>
            </a:pP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17</a:t>
            </a:fld>
            <a:endParaRPr lang="el-GR"/>
          </a:p>
        </p:txBody>
      </p:sp>
    </p:spTree>
    <p:extLst>
      <p:ext uri="{BB962C8B-B14F-4D97-AF65-F5344CB8AC3E}">
        <p14:creationId xmlns:p14="http://schemas.microsoft.com/office/powerpoint/2010/main" val="1688253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Γραφική επίλυση καθαρού ακέραιου γραμμικού προγράμματος (5)</a:t>
            </a:r>
          </a:p>
        </p:txBody>
      </p:sp>
      <p:sp>
        <p:nvSpPr>
          <p:cNvPr id="3" name="Θέση περιεχομένου 2"/>
          <p:cNvSpPr>
            <a:spLocks noGrp="1"/>
          </p:cNvSpPr>
          <p:nvPr>
            <p:ph idx="1"/>
          </p:nvPr>
        </p:nvSpPr>
        <p:spPr>
          <a:xfrm>
            <a:off x="2589212" y="2133600"/>
            <a:ext cx="9602788" cy="4603102"/>
          </a:xfrm>
        </p:spPr>
        <p:txBody>
          <a:bodyPr>
            <a:normAutofit/>
          </a:bodyPr>
          <a:lstStyle/>
          <a:p>
            <a:pPr marL="400050"/>
            <a:r>
              <a:rPr lang="el-GR" sz="2400" dirty="0"/>
              <a:t>Το μοντέλο για το πρόβλημα της </a:t>
            </a:r>
            <a:r>
              <a:rPr lang="en-US" sz="2400" dirty="0" err="1"/>
              <a:t>Eastborne</a:t>
            </a:r>
            <a:r>
              <a:rPr lang="en-US" sz="2400" dirty="0"/>
              <a:t> Realty </a:t>
            </a:r>
            <a:r>
              <a:rPr lang="el-GR" sz="2400" dirty="0"/>
              <a:t>είναι το ακόλουθο καθαρό ακέραιο γραμμικό πρόγραμμα:</a:t>
            </a:r>
          </a:p>
          <a:p>
            <a:pPr marL="57150" indent="0">
              <a:buNone/>
            </a:pPr>
            <a:r>
              <a:rPr lang="en-US" sz="2400" b="1" dirty="0"/>
              <a:t>Max 10T + 15A</a:t>
            </a:r>
          </a:p>
          <a:p>
            <a:pPr marL="57150" indent="0">
              <a:buNone/>
            </a:pPr>
            <a:r>
              <a:rPr lang="en-US" sz="2400" b="1" dirty="0"/>
              <a:t>subject to</a:t>
            </a:r>
          </a:p>
          <a:p>
            <a:pPr marL="0" indent="0">
              <a:buNone/>
            </a:pPr>
            <a:r>
              <a:rPr lang="en-US" sz="2400" b="1" dirty="0"/>
              <a:t>	</a:t>
            </a:r>
            <a:r>
              <a:rPr lang="el-GR" sz="2400" b="1" dirty="0"/>
              <a:t>282Τ + 400Α ≤ 2.000</a:t>
            </a:r>
          </a:p>
          <a:p>
            <a:pPr marL="0" indent="0">
              <a:buNone/>
            </a:pPr>
            <a:r>
              <a:rPr lang="en-US" sz="2400" b="1" dirty="0"/>
              <a:t>	</a:t>
            </a:r>
            <a:r>
              <a:rPr lang="el-GR" sz="2400" b="1" dirty="0"/>
              <a:t>4Τ + 40Α ≤ 140</a:t>
            </a:r>
          </a:p>
          <a:p>
            <a:pPr marL="0" indent="0">
              <a:buNone/>
            </a:pPr>
            <a:r>
              <a:rPr lang="en-US" sz="2400" b="1" dirty="0"/>
              <a:t>	</a:t>
            </a:r>
            <a:r>
              <a:rPr lang="el-GR" sz="2400" b="1" dirty="0"/>
              <a:t>Τ ≤ 5</a:t>
            </a:r>
            <a:endParaRPr lang="en-US" sz="2400" b="1" dirty="0"/>
          </a:p>
          <a:p>
            <a:pPr marL="0" indent="0">
              <a:buNone/>
            </a:pPr>
            <a:r>
              <a:rPr lang="en-US" sz="2400" b="1" dirty="0"/>
              <a:t>	T, A </a:t>
            </a:r>
            <a:r>
              <a:rPr lang="el-GR" sz="2400" b="1" dirty="0"/>
              <a:t>≥</a:t>
            </a:r>
            <a:r>
              <a:rPr lang="en-US" sz="2400" b="1" dirty="0"/>
              <a:t> 0 </a:t>
            </a:r>
            <a:r>
              <a:rPr lang="el-GR" sz="2400" b="1" dirty="0"/>
              <a:t>και ακέραιες</a:t>
            </a:r>
          </a:p>
          <a:p>
            <a:pPr marL="400050"/>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18</a:t>
            </a:fld>
            <a:endParaRPr lang="el-GR"/>
          </a:p>
        </p:txBody>
      </p:sp>
    </p:spTree>
    <p:extLst>
      <p:ext uri="{BB962C8B-B14F-4D97-AF65-F5344CB8AC3E}">
        <p14:creationId xmlns:p14="http://schemas.microsoft.com/office/powerpoint/2010/main" val="4163715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89212" y="0"/>
            <a:ext cx="8911687" cy="1280890"/>
          </a:xfrm>
        </p:spPr>
        <p:txBody>
          <a:bodyPr/>
          <a:lstStyle/>
          <a:p>
            <a:r>
              <a:rPr lang="el-GR" dirty="0"/>
              <a:t>Γραφική επίλυση καθαρού ακέραιου γραμμικού προγράμματος (6)</a:t>
            </a:r>
          </a:p>
        </p:txBody>
      </p:sp>
      <p:sp>
        <p:nvSpPr>
          <p:cNvPr id="3" name="Θέση περιεχομένου 2"/>
          <p:cNvSpPr>
            <a:spLocks noGrp="1"/>
          </p:cNvSpPr>
          <p:nvPr>
            <p:ph idx="1"/>
          </p:nvPr>
        </p:nvSpPr>
        <p:spPr>
          <a:xfrm>
            <a:off x="2589212" y="1233052"/>
            <a:ext cx="9602788" cy="4945224"/>
          </a:xfrm>
        </p:spPr>
        <p:txBody>
          <a:bodyPr>
            <a:normAutofit/>
          </a:bodyPr>
          <a:lstStyle/>
          <a:p>
            <a:pPr marL="400050"/>
            <a:r>
              <a:rPr lang="el-GR" sz="2000" b="1" dirty="0"/>
              <a:t>Γραφική επίλυση της χαλάρωσης για το πρόβλημα της </a:t>
            </a:r>
            <a:r>
              <a:rPr lang="en-US" sz="2000" b="1" dirty="0" err="1"/>
              <a:t>Eastborne</a:t>
            </a:r>
            <a:r>
              <a:rPr lang="en-US" sz="2000" b="1" dirty="0"/>
              <a:t> Realty</a:t>
            </a:r>
            <a:endParaRPr lang="el-GR" sz="2000" b="1" dirty="0"/>
          </a:p>
          <a:p>
            <a:pPr marL="57150" indent="0">
              <a:buNone/>
            </a:pPr>
            <a:endParaRPr lang="el-GR" sz="2400" b="1" dirty="0"/>
          </a:p>
          <a:p>
            <a:pPr marL="400050"/>
            <a:endParaRPr lang="el-GR" sz="2400" dirty="0"/>
          </a:p>
          <a:p>
            <a:pPr marL="400050"/>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19</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3976841" y="1142994"/>
            <a:ext cx="5622363" cy="6559424"/>
          </a:xfrm>
          <a:prstGeom prst="rect">
            <a:avLst/>
          </a:prstGeom>
        </p:spPr>
      </p:pic>
      <p:sp>
        <p:nvSpPr>
          <p:cNvPr id="8" name="Ορθογώνιο 7"/>
          <p:cNvSpPr/>
          <p:nvPr/>
        </p:nvSpPr>
        <p:spPr>
          <a:xfrm>
            <a:off x="3508310" y="1611524"/>
            <a:ext cx="6559425" cy="3852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Ορθογώνιο 8"/>
          <p:cNvSpPr/>
          <p:nvPr/>
        </p:nvSpPr>
        <p:spPr>
          <a:xfrm>
            <a:off x="3508309" y="6755802"/>
            <a:ext cx="6559425" cy="27947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152240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Προβλήματα ακέραιου γραμμικού προγραμματισμού</a:t>
            </a:r>
          </a:p>
        </p:txBody>
      </p:sp>
      <p:sp>
        <p:nvSpPr>
          <p:cNvPr id="3" name="Θέση περιεχομένου 2"/>
          <p:cNvSpPr>
            <a:spLocks noGrp="1"/>
          </p:cNvSpPr>
          <p:nvPr>
            <p:ph idx="1"/>
          </p:nvPr>
        </p:nvSpPr>
        <p:spPr>
          <a:xfrm>
            <a:off x="2589212" y="1905000"/>
            <a:ext cx="9447278" cy="4878355"/>
          </a:xfrm>
        </p:spPr>
        <p:txBody>
          <a:bodyPr>
            <a:normAutofit lnSpcReduction="10000"/>
          </a:bodyPr>
          <a:lstStyle/>
          <a:p>
            <a:r>
              <a:rPr lang="el-GR" sz="2400" dirty="0"/>
              <a:t>Προβλήματα γραμμικού προγραμματισμού στα οποία υπάρχει η προϋπόθεση μία ή περισσότερες μεταβλητές να λαμβάνουν ακέραιες τιμές</a:t>
            </a:r>
          </a:p>
          <a:p>
            <a:r>
              <a:rPr lang="el-GR" sz="2400" dirty="0"/>
              <a:t>Πρόβλημα καθαρού ακέραιου προγραμματισμού</a:t>
            </a:r>
          </a:p>
          <a:p>
            <a:pPr lvl="1"/>
            <a:r>
              <a:rPr lang="el-GR" sz="2000" dirty="0"/>
              <a:t>Όλες οι μεταβλητές λαμβάνουν μόνο ακέραιες τιμές</a:t>
            </a:r>
          </a:p>
          <a:p>
            <a:r>
              <a:rPr lang="el-GR" sz="2400" dirty="0"/>
              <a:t>Πρόβλημα μεικτού ακέραιου προγραμματισμού</a:t>
            </a:r>
          </a:p>
          <a:p>
            <a:pPr lvl="1"/>
            <a:r>
              <a:rPr lang="el-GR" sz="2000" dirty="0"/>
              <a:t>Ορισμένες, αλλά όχι όλες οι μεταβλητές, λαμβάνουν μόνο ακέραιες τιμές</a:t>
            </a:r>
          </a:p>
          <a:p>
            <a:r>
              <a:rPr lang="el-GR" sz="2400" dirty="0"/>
              <a:t>Δυαδικές μεταβλητές ή μεταβλητές «0-1»</a:t>
            </a:r>
          </a:p>
          <a:p>
            <a:pPr lvl="1"/>
            <a:r>
              <a:rPr lang="el-GR" sz="2000" dirty="0"/>
              <a:t>Μπορούν να λαμβάνουν μόνο την τιμή «1» ή την τιμή «0»</a:t>
            </a:r>
          </a:p>
          <a:p>
            <a:r>
              <a:rPr lang="el-GR" sz="2400" dirty="0"/>
              <a:t>Πρόβλημα «0-1» ακέραιου γραμμικού προγραμματισμού</a:t>
            </a:r>
          </a:p>
          <a:p>
            <a:pPr lvl="1"/>
            <a:r>
              <a:rPr lang="el-GR" sz="2000" dirty="0"/>
              <a:t>Όλες οι μεταβλητές του προβλήματος είναι μεταβλητές «0-1»</a:t>
            </a:r>
          </a:p>
          <a:p>
            <a:endParaRPr lang="el-GR" sz="2400" dirty="0"/>
          </a:p>
        </p:txBody>
      </p:sp>
      <p:sp>
        <p:nvSpPr>
          <p:cNvPr id="4" name="Θέση ημερομηνίας 3"/>
          <p:cNvSpPr>
            <a:spLocks noGrp="1"/>
          </p:cNvSpPr>
          <p:nvPr>
            <p:ph type="dt" sz="half" idx="10"/>
          </p:nvPr>
        </p:nvSpPr>
        <p:spPr/>
        <p:txBody>
          <a:bodyPr/>
          <a:lstStyle/>
          <a:p>
            <a:fld id="{C946D108-B095-4D6C-A690-34D065DC214C}"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a:t>
            </a:fld>
            <a:endParaRPr lang="el-GR"/>
          </a:p>
        </p:txBody>
      </p:sp>
    </p:spTree>
    <p:extLst>
      <p:ext uri="{BB962C8B-B14F-4D97-AF65-F5344CB8AC3E}">
        <p14:creationId xmlns:p14="http://schemas.microsoft.com/office/powerpoint/2010/main" val="1865213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Γραφική επίλυση καθαρού ακέραιου γραμμικού προγράμματος (7)</a:t>
            </a:r>
          </a:p>
        </p:txBody>
      </p:sp>
      <p:sp>
        <p:nvSpPr>
          <p:cNvPr id="3" name="Θέση περιεχομένου 2"/>
          <p:cNvSpPr>
            <a:spLocks noGrp="1"/>
          </p:cNvSpPr>
          <p:nvPr>
            <p:ph idx="1"/>
          </p:nvPr>
        </p:nvSpPr>
        <p:spPr>
          <a:xfrm>
            <a:off x="2589212" y="2133600"/>
            <a:ext cx="9602788" cy="4603102"/>
          </a:xfrm>
        </p:spPr>
        <p:txBody>
          <a:bodyPr>
            <a:normAutofit/>
          </a:bodyPr>
          <a:lstStyle/>
          <a:p>
            <a:pPr marL="400050"/>
            <a:r>
              <a:rPr lang="el-GR" sz="2400" dirty="0"/>
              <a:t>Σχεδιάζουμε την εφικτή περιοχή</a:t>
            </a:r>
          </a:p>
          <a:p>
            <a:pPr marL="400050"/>
            <a:r>
              <a:rPr lang="el-GR" sz="2400" dirty="0"/>
              <a:t>Προσδιορίζουμε τις εφικτές λύσεις (ακέραιες τιμές) και τις απεικονίζουμε με κουκίδες</a:t>
            </a:r>
          </a:p>
          <a:p>
            <a:pPr marL="400050"/>
            <a:r>
              <a:rPr lang="el-GR" sz="2400" dirty="0"/>
              <a:t>Μετακινούμε την ευθεία της αντικειμενικής συνάρτησης έως ότου διέλθει από κάποια κουκίδα (η οποία αντιστοιχεί στη βέλτιστη τιμή της αντικειμενικής συνάρτησης)</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20</a:t>
            </a:fld>
            <a:endParaRPr lang="el-GR"/>
          </a:p>
        </p:txBody>
      </p:sp>
    </p:spTree>
    <p:extLst>
      <p:ext uri="{BB962C8B-B14F-4D97-AF65-F5344CB8AC3E}">
        <p14:creationId xmlns:p14="http://schemas.microsoft.com/office/powerpoint/2010/main" val="1710361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6208" y="0"/>
            <a:ext cx="8911687" cy="1280890"/>
          </a:xfrm>
        </p:spPr>
        <p:txBody>
          <a:bodyPr/>
          <a:lstStyle/>
          <a:p>
            <a:r>
              <a:rPr lang="el-GR" dirty="0"/>
              <a:t>Γραφική επίλυση καθαρού ακέραιου γραμμικού προγράμματος (8)</a:t>
            </a:r>
          </a:p>
        </p:txBody>
      </p:sp>
      <p:sp>
        <p:nvSpPr>
          <p:cNvPr id="3" name="Θέση περιεχομένου 2"/>
          <p:cNvSpPr>
            <a:spLocks noGrp="1"/>
          </p:cNvSpPr>
          <p:nvPr>
            <p:ph idx="1"/>
          </p:nvPr>
        </p:nvSpPr>
        <p:spPr>
          <a:xfrm>
            <a:off x="2589212" y="1280890"/>
            <a:ext cx="9602788" cy="5455812"/>
          </a:xfrm>
        </p:spPr>
        <p:txBody>
          <a:bodyPr>
            <a:normAutofit/>
          </a:bodyPr>
          <a:lstStyle/>
          <a:p>
            <a:pPr marL="400050"/>
            <a:r>
              <a:rPr lang="el-GR" sz="2000" b="1" dirty="0"/>
              <a:t>Γραφική επίλυση του ακέραιου προβλήματος της </a:t>
            </a:r>
            <a:r>
              <a:rPr lang="en-US" sz="2000" b="1" dirty="0" err="1"/>
              <a:t>Eastborne</a:t>
            </a:r>
            <a:r>
              <a:rPr lang="en-US" sz="2000" b="1" dirty="0"/>
              <a:t> Realty</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21</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4076366" y="1286701"/>
            <a:ext cx="5381629" cy="6246534"/>
          </a:xfrm>
          <a:prstGeom prst="rect">
            <a:avLst/>
          </a:prstGeom>
        </p:spPr>
      </p:pic>
      <p:sp>
        <p:nvSpPr>
          <p:cNvPr id="8" name="Ορθογώνιο 7"/>
          <p:cNvSpPr/>
          <p:nvPr/>
        </p:nvSpPr>
        <p:spPr>
          <a:xfrm>
            <a:off x="3508310" y="1611524"/>
            <a:ext cx="6559425" cy="2639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1922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Εφαρμογές Δυαδικών «0-1» μεταβλητών – Διαχείριση κεφαλαίων (1) </a:t>
            </a:r>
          </a:p>
        </p:txBody>
      </p:sp>
      <p:sp>
        <p:nvSpPr>
          <p:cNvPr id="3" name="Θέση περιεχομένου 2"/>
          <p:cNvSpPr>
            <a:spLocks noGrp="1"/>
          </p:cNvSpPr>
          <p:nvPr>
            <p:ph idx="1"/>
          </p:nvPr>
        </p:nvSpPr>
        <p:spPr>
          <a:xfrm>
            <a:off x="2589212" y="2133599"/>
            <a:ext cx="9602788" cy="4367233"/>
          </a:xfrm>
        </p:spPr>
        <p:txBody>
          <a:bodyPr>
            <a:normAutofit/>
          </a:bodyPr>
          <a:lstStyle/>
          <a:p>
            <a:r>
              <a:rPr lang="el-GR" sz="2400" dirty="0"/>
              <a:t>Η </a:t>
            </a:r>
            <a:r>
              <a:rPr lang="en-US" sz="2400" dirty="0"/>
              <a:t>Ice-Gold Refrigerator Company </a:t>
            </a:r>
            <a:r>
              <a:rPr lang="el-GR" sz="2400" dirty="0"/>
              <a:t>εξετάζει για την προσεχή τετραετία, την τοποθέτηση κεφαλαίων σε ορισμένα επενδυτικά σχέδια </a:t>
            </a:r>
          </a:p>
          <a:p>
            <a:r>
              <a:rPr lang="el-GR" sz="2400" dirty="0"/>
              <a:t>Λαμβάνοντας υπόψη τους ετήσιους κεφαλαιακούς περιορισμούς, η διεύθυνση της εταιρίας επιθυμεί τον προσδιορισμό των επικερδέστερων τοποθετήσεων</a:t>
            </a:r>
          </a:p>
          <a:p>
            <a:r>
              <a:rPr lang="el-GR" sz="2400" dirty="0"/>
              <a:t>Η εκτιμώμενη καθαρή παρούσα αξία για κάθε επενδυτικό σχέδιο, οι κεφαλαιακές απαιτήσεις και τα διαθέσιμα κεφάλαια για την εξεταζόμενη περίοδο παρουσιάζονται στον επόμενο Πίνακα </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22</a:t>
            </a:fld>
            <a:endParaRPr lang="el-GR"/>
          </a:p>
        </p:txBody>
      </p:sp>
    </p:spTree>
    <p:extLst>
      <p:ext uri="{BB962C8B-B14F-4D97-AF65-F5344CB8AC3E}">
        <p14:creationId xmlns:p14="http://schemas.microsoft.com/office/powerpoint/2010/main" val="412974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Εφαρμογές Δυαδικών «0-1» μεταβλητών – Διαχείριση κεφαλαίων (2) </a:t>
            </a:r>
          </a:p>
        </p:txBody>
      </p:sp>
      <p:sp>
        <p:nvSpPr>
          <p:cNvPr id="3" name="Θέση περιεχομένου 2"/>
          <p:cNvSpPr>
            <a:spLocks noGrp="1"/>
          </p:cNvSpPr>
          <p:nvPr>
            <p:ph idx="1"/>
          </p:nvPr>
        </p:nvSpPr>
        <p:spPr>
          <a:xfrm>
            <a:off x="2589212" y="2133599"/>
            <a:ext cx="9602788" cy="4367233"/>
          </a:xfrm>
        </p:spPr>
        <p:txBody>
          <a:bodyPr>
            <a:normAutofit/>
          </a:bodyPr>
          <a:lstStyle/>
          <a:p>
            <a:pPr marL="0" indent="0">
              <a:buNone/>
            </a:pPr>
            <a:r>
              <a:rPr lang="en-US" sz="2400" dirty="0"/>
              <a:t> </a:t>
            </a: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23</a:t>
            </a:fld>
            <a:endParaRPr lang="el-GR"/>
          </a:p>
        </p:txBody>
      </p:sp>
      <p:graphicFrame>
        <p:nvGraphicFramePr>
          <p:cNvPr id="6" name="Πίνακας 5"/>
          <p:cNvGraphicFramePr>
            <a:graphicFrameLocks noGrp="1"/>
          </p:cNvGraphicFramePr>
          <p:nvPr>
            <p:extLst>
              <p:ext uri="{D42A27DB-BD31-4B8C-83A1-F6EECF244321}">
                <p14:modId xmlns:p14="http://schemas.microsoft.com/office/powerpoint/2010/main" val="2676997258"/>
              </p:ext>
            </p:extLst>
          </p:nvPr>
        </p:nvGraphicFramePr>
        <p:xfrm>
          <a:off x="295560" y="1771535"/>
          <a:ext cx="11883308" cy="5098506"/>
        </p:xfrm>
        <a:graphic>
          <a:graphicData uri="http://schemas.openxmlformats.org/drawingml/2006/table">
            <a:tbl>
              <a:tblPr firstRow="1" bandRow="1">
                <a:tableStyleId>{5C22544A-7EE6-4342-B048-85BDC9FD1C3A}</a:tableStyleId>
              </a:tblPr>
              <a:tblGrid>
                <a:gridCol w="2439409">
                  <a:extLst>
                    <a:ext uri="{9D8B030D-6E8A-4147-A177-3AD203B41FA5}">
                      <a16:colId xmlns:a16="http://schemas.microsoft.com/office/drawing/2014/main" val="2465010724"/>
                    </a:ext>
                  </a:extLst>
                </a:gridCol>
                <a:gridCol w="1735426">
                  <a:extLst>
                    <a:ext uri="{9D8B030D-6E8A-4147-A177-3AD203B41FA5}">
                      <a16:colId xmlns:a16="http://schemas.microsoft.com/office/drawing/2014/main" val="834464605"/>
                    </a:ext>
                  </a:extLst>
                </a:gridCol>
                <a:gridCol w="1534790">
                  <a:extLst>
                    <a:ext uri="{9D8B030D-6E8A-4147-A177-3AD203B41FA5}">
                      <a16:colId xmlns:a16="http://schemas.microsoft.com/office/drawing/2014/main" val="4087619786"/>
                    </a:ext>
                  </a:extLst>
                </a:gridCol>
                <a:gridCol w="2212581">
                  <a:extLst>
                    <a:ext uri="{9D8B030D-6E8A-4147-A177-3AD203B41FA5}">
                      <a16:colId xmlns:a16="http://schemas.microsoft.com/office/drawing/2014/main" val="2732720742"/>
                    </a:ext>
                  </a:extLst>
                </a:gridCol>
                <a:gridCol w="1980551">
                  <a:extLst>
                    <a:ext uri="{9D8B030D-6E8A-4147-A177-3AD203B41FA5}">
                      <a16:colId xmlns:a16="http://schemas.microsoft.com/office/drawing/2014/main" val="1406851867"/>
                    </a:ext>
                  </a:extLst>
                </a:gridCol>
                <a:gridCol w="1980551">
                  <a:extLst>
                    <a:ext uri="{9D8B030D-6E8A-4147-A177-3AD203B41FA5}">
                      <a16:colId xmlns:a16="http://schemas.microsoft.com/office/drawing/2014/main" val="1284216660"/>
                    </a:ext>
                  </a:extLst>
                </a:gridCol>
              </a:tblGrid>
              <a:tr h="697351">
                <a:tc rowSpan="3">
                  <a:txBody>
                    <a:bodyPr/>
                    <a:lstStyle/>
                    <a:p>
                      <a:pPr algn="ctr"/>
                      <a:endParaRPr lang="el-GR" dirty="0"/>
                    </a:p>
                    <a:p>
                      <a:pPr algn="ctr"/>
                      <a:endParaRPr lang="el-GR" dirty="0"/>
                    </a:p>
                    <a:p>
                      <a:pPr algn="ctr"/>
                      <a:endParaRPr lang="el-GR" dirty="0"/>
                    </a:p>
                    <a:p>
                      <a:pPr algn="ctr"/>
                      <a:endParaRPr lang="el-GR" dirty="0"/>
                    </a:p>
                    <a:p>
                      <a:pPr algn="ctr"/>
                      <a:endParaRPr lang="el-GR" dirty="0"/>
                    </a:p>
                    <a:p>
                      <a:pPr algn="ctr"/>
                      <a:endParaRPr lang="el-GR" dirty="0"/>
                    </a:p>
                    <a:p>
                      <a:pPr algn="ctr"/>
                      <a:r>
                        <a:rPr lang="el-GR" dirty="0"/>
                        <a:t>Παρούσα αξία</a:t>
                      </a:r>
                    </a:p>
                  </a:txBody>
                  <a:tcPr anchor="ctr"/>
                </a:tc>
                <a:tc gridSpan="4">
                  <a:txBody>
                    <a:bodyPr/>
                    <a:lstStyle/>
                    <a:p>
                      <a:pPr algn="ctr"/>
                      <a:r>
                        <a:rPr lang="el-GR" dirty="0"/>
                        <a:t>Επενδυτικό σχέδιο</a:t>
                      </a:r>
                    </a:p>
                  </a:txBody>
                  <a:tcPr anchor="ctr"/>
                </a:tc>
                <a:tc hMerge="1">
                  <a:txBody>
                    <a:bodyPr/>
                    <a:lstStyle/>
                    <a:p>
                      <a:pPr algn="ctr"/>
                      <a:endParaRPr lang="el-GR" dirty="0"/>
                    </a:p>
                  </a:txBody>
                  <a:tcPr anchor="ctr"/>
                </a:tc>
                <a:tc hMerge="1">
                  <a:txBody>
                    <a:bodyPr/>
                    <a:lstStyle/>
                    <a:p>
                      <a:pPr algn="ctr"/>
                      <a:endParaRPr lang="el-GR" dirty="0"/>
                    </a:p>
                  </a:txBody>
                  <a:tcPr anchor="ctr"/>
                </a:tc>
                <a:tc hMerge="1">
                  <a:txBody>
                    <a:bodyPr/>
                    <a:lstStyle/>
                    <a:p>
                      <a:pPr algn="ctr"/>
                      <a:endParaRPr lang="el-GR" dirty="0"/>
                    </a:p>
                  </a:txBody>
                  <a:tcPr anchor="ctr"/>
                </a:tc>
                <a:tc rowSpan="3">
                  <a:txBody>
                    <a:bodyPr/>
                    <a:lstStyle/>
                    <a:p>
                      <a:pPr algn="ctr"/>
                      <a:endParaRPr lang="el-GR" dirty="0"/>
                    </a:p>
                    <a:p>
                      <a:pPr algn="ctr"/>
                      <a:endParaRPr lang="el-GR" dirty="0"/>
                    </a:p>
                    <a:p>
                      <a:pPr algn="ctr"/>
                      <a:endParaRPr lang="el-GR" dirty="0"/>
                    </a:p>
                    <a:p>
                      <a:pPr algn="ctr"/>
                      <a:endParaRPr lang="el-GR" dirty="0"/>
                    </a:p>
                    <a:p>
                      <a:pPr algn="ctr"/>
                      <a:endParaRPr lang="el-GR" dirty="0"/>
                    </a:p>
                    <a:p>
                      <a:pPr algn="ctr"/>
                      <a:r>
                        <a:rPr lang="el-GR" dirty="0"/>
                        <a:t>Συνολικά διαθέσιμα κεφάλαια</a:t>
                      </a:r>
                    </a:p>
                  </a:txBody>
                  <a:tcPr anchor="ctr"/>
                </a:tc>
                <a:extLst>
                  <a:ext uri="{0D108BD9-81ED-4DB2-BD59-A6C34878D82A}">
                    <a16:rowId xmlns:a16="http://schemas.microsoft.com/office/drawing/2014/main" val="2773228389"/>
                  </a:ext>
                </a:extLst>
              </a:tr>
              <a:tr h="881210">
                <a:tc vMerge="1">
                  <a:txBody>
                    <a:bodyPr/>
                    <a:lstStyle/>
                    <a:p>
                      <a:pPr algn="ctr"/>
                      <a:endParaRPr lang="el-GR" dirty="0"/>
                    </a:p>
                  </a:txBody>
                  <a:tcPr anchor="ctr"/>
                </a:tc>
                <a:tc>
                  <a:txBody>
                    <a:bodyPr/>
                    <a:lstStyle/>
                    <a:p>
                      <a:pPr algn="ctr"/>
                      <a:r>
                        <a:rPr lang="el-GR" b="1" dirty="0"/>
                        <a:t>Επέκταση εργοστασίου</a:t>
                      </a:r>
                    </a:p>
                  </a:txBody>
                  <a:tcPr anchor="ctr"/>
                </a:tc>
                <a:tc>
                  <a:txBody>
                    <a:bodyPr/>
                    <a:lstStyle/>
                    <a:p>
                      <a:pPr algn="ctr"/>
                      <a:r>
                        <a:rPr lang="el-GR" b="1" dirty="0"/>
                        <a:t>Επέκταση αποθήκης</a:t>
                      </a:r>
                    </a:p>
                  </a:txBody>
                  <a:tcPr anchor="ctr"/>
                </a:tc>
                <a:tc>
                  <a:txBody>
                    <a:bodyPr/>
                    <a:lstStyle/>
                    <a:p>
                      <a:pPr algn="ctr"/>
                      <a:r>
                        <a:rPr lang="el-GR" b="1" dirty="0"/>
                        <a:t>Νέος μηχανολογικός εξοπλισμός</a:t>
                      </a:r>
                    </a:p>
                  </a:txBody>
                  <a:tcPr anchor="ctr"/>
                </a:tc>
                <a:tc>
                  <a:txBody>
                    <a:bodyPr/>
                    <a:lstStyle/>
                    <a:p>
                      <a:pPr algn="ctr"/>
                      <a:r>
                        <a:rPr lang="el-GR" b="1" dirty="0"/>
                        <a:t>Έρευνα για την ανάπτυξη νέων προϊόντων</a:t>
                      </a:r>
                    </a:p>
                  </a:txBody>
                  <a:tcPr anchor="ctr"/>
                </a:tc>
                <a:tc vMerge="1">
                  <a:txBody>
                    <a:bodyPr/>
                    <a:lstStyle/>
                    <a:p>
                      <a:pPr algn="ctr"/>
                      <a:endParaRPr lang="el-GR" dirty="0"/>
                    </a:p>
                  </a:txBody>
                  <a:tcPr anchor="ctr"/>
                </a:tc>
                <a:extLst>
                  <a:ext uri="{0D108BD9-81ED-4DB2-BD59-A6C34878D82A}">
                    <a16:rowId xmlns:a16="http://schemas.microsoft.com/office/drawing/2014/main" val="3170591762"/>
                  </a:ext>
                </a:extLst>
              </a:tr>
              <a:tr h="697351">
                <a:tc vMerge="1">
                  <a:txBody>
                    <a:bodyPr/>
                    <a:lstStyle/>
                    <a:p>
                      <a:pPr algn="ctr"/>
                      <a:endParaRPr lang="el-GR" b="1" dirty="0"/>
                    </a:p>
                  </a:txBody>
                  <a:tcPr anchor="ctr"/>
                </a:tc>
                <a:tc>
                  <a:txBody>
                    <a:bodyPr/>
                    <a:lstStyle/>
                    <a:p>
                      <a:pPr algn="ctr"/>
                      <a:r>
                        <a:rPr lang="el-GR" dirty="0"/>
                        <a:t>$90.000</a:t>
                      </a:r>
                    </a:p>
                  </a:txBody>
                  <a:tcPr anchor="ctr"/>
                </a:tc>
                <a:tc>
                  <a:txBody>
                    <a:bodyPr/>
                    <a:lstStyle/>
                    <a:p>
                      <a:pPr algn="ctr"/>
                      <a:r>
                        <a:rPr lang="el-GR" dirty="0"/>
                        <a:t>$40.000</a:t>
                      </a:r>
                    </a:p>
                  </a:txBody>
                  <a:tcPr anchor="ctr"/>
                </a:tc>
                <a:tc>
                  <a:txBody>
                    <a:bodyPr/>
                    <a:lstStyle/>
                    <a:p>
                      <a:pPr algn="ctr"/>
                      <a:r>
                        <a:rPr lang="el-GR" dirty="0"/>
                        <a:t>$10.000</a:t>
                      </a:r>
                    </a:p>
                  </a:txBody>
                  <a:tcPr anchor="ctr"/>
                </a:tc>
                <a:tc>
                  <a:txBody>
                    <a:bodyPr/>
                    <a:lstStyle/>
                    <a:p>
                      <a:pPr algn="ctr"/>
                      <a:r>
                        <a:rPr lang="el-GR" dirty="0"/>
                        <a:t>$37.000</a:t>
                      </a:r>
                    </a:p>
                  </a:txBody>
                  <a:tcPr anchor="ctr"/>
                </a:tc>
                <a:tc vMerge="1">
                  <a:txBody>
                    <a:bodyPr/>
                    <a:lstStyle/>
                    <a:p>
                      <a:endParaRPr lang="el-GR" dirty="0"/>
                    </a:p>
                  </a:txBody>
                  <a:tcPr anchor="ctr"/>
                </a:tc>
                <a:extLst>
                  <a:ext uri="{0D108BD9-81ED-4DB2-BD59-A6C34878D82A}">
                    <a16:rowId xmlns:a16="http://schemas.microsoft.com/office/drawing/2014/main" val="2059328832"/>
                  </a:ext>
                </a:extLst>
              </a:tr>
              <a:tr h="697351">
                <a:tc>
                  <a:txBody>
                    <a:bodyPr/>
                    <a:lstStyle/>
                    <a:p>
                      <a:pPr algn="ctr"/>
                      <a:r>
                        <a:rPr lang="el-GR" b="1" dirty="0"/>
                        <a:t>Κεφαλαιακές απαιτήσεις 1</a:t>
                      </a:r>
                      <a:r>
                        <a:rPr lang="el-GR" b="1" baseline="30000" dirty="0"/>
                        <a:t>ου</a:t>
                      </a:r>
                      <a:r>
                        <a:rPr lang="el-GR" b="1" dirty="0"/>
                        <a:t> έτους</a:t>
                      </a:r>
                    </a:p>
                  </a:txBody>
                  <a:tcPr anchor="ctr"/>
                </a:tc>
                <a:tc>
                  <a:txBody>
                    <a:bodyPr/>
                    <a:lstStyle/>
                    <a:p>
                      <a:pPr algn="ctr"/>
                      <a:r>
                        <a:rPr lang="el-GR" dirty="0"/>
                        <a:t>$15.000</a:t>
                      </a:r>
                    </a:p>
                  </a:txBody>
                  <a:tcPr anchor="ctr"/>
                </a:tc>
                <a:tc>
                  <a:txBody>
                    <a:bodyPr/>
                    <a:lstStyle/>
                    <a:p>
                      <a:pPr algn="ctr"/>
                      <a:r>
                        <a:rPr lang="el-GR" dirty="0"/>
                        <a:t>$10.000</a:t>
                      </a:r>
                    </a:p>
                  </a:txBody>
                  <a:tcPr anchor="ctr"/>
                </a:tc>
                <a:tc>
                  <a:txBody>
                    <a:bodyPr/>
                    <a:lstStyle/>
                    <a:p>
                      <a:pPr algn="ctr"/>
                      <a:r>
                        <a:rPr lang="el-GR" dirty="0"/>
                        <a:t>$10.000</a:t>
                      </a:r>
                    </a:p>
                  </a:txBody>
                  <a:tcPr anchor="ctr"/>
                </a:tc>
                <a:tc>
                  <a:txBody>
                    <a:bodyPr/>
                    <a:lstStyle/>
                    <a:p>
                      <a:pPr algn="ctr"/>
                      <a:r>
                        <a:rPr lang="el-GR" dirty="0"/>
                        <a:t>$15.000</a:t>
                      </a:r>
                    </a:p>
                  </a:txBody>
                  <a:tcPr anchor="ctr"/>
                </a:tc>
                <a:tc>
                  <a:txBody>
                    <a:bodyPr/>
                    <a:lstStyle/>
                    <a:p>
                      <a:pPr algn="ctr"/>
                      <a:r>
                        <a:rPr lang="el-GR" dirty="0"/>
                        <a:t>$40.000</a:t>
                      </a:r>
                    </a:p>
                  </a:txBody>
                  <a:tcPr anchor="ctr"/>
                </a:tc>
                <a:extLst>
                  <a:ext uri="{0D108BD9-81ED-4DB2-BD59-A6C34878D82A}">
                    <a16:rowId xmlns:a16="http://schemas.microsoft.com/office/drawing/2014/main" val="4245394860"/>
                  </a:ext>
                </a:extLst>
              </a:tr>
              <a:tr h="697351">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l-GR" b="1" dirty="0"/>
                        <a:t>Κεφαλαιακές απαιτήσεις 2</a:t>
                      </a:r>
                      <a:r>
                        <a:rPr lang="el-GR" b="1" baseline="30000" dirty="0"/>
                        <a:t>ου</a:t>
                      </a:r>
                      <a:r>
                        <a:rPr lang="el-GR" b="1" dirty="0"/>
                        <a:t> έτους</a:t>
                      </a:r>
                    </a:p>
                  </a:txBody>
                  <a:tcPr anchor="ctr"/>
                </a:tc>
                <a:tc>
                  <a:txBody>
                    <a:bodyPr/>
                    <a:lstStyle/>
                    <a:p>
                      <a:pPr algn="ctr"/>
                      <a:r>
                        <a:rPr lang="el-GR" dirty="0"/>
                        <a:t>$20.000</a:t>
                      </a:r>
                    </a:p>
                  </a:txBody>
                  <a:tcPr anchor="ctr"/>
                </a:tc>
                <a:tc>
                  <a:txBody>
                    <a:bodyPr/>
                    <a:lstStyle/>
                    <a:p>
                      <a:pPr algn="ctr"/>
                      <a:r>
                        <a:rPr lang="el-GR" dirty="0"/>
                        <a:t>$15.000</a:t>
                      </a:r>
                    </a:p>
                  </a:txBody>
                  <a:tcPr anchor="ctr"/>
                </a:tc>
                <a:tc>
                  <a:txBody>
                    <a:bodyPr/>
                    <a:lstStyle/>
                    <a:p>
                      <a:pPr algn="ctr"/>
                      <a:r>
                        <a:rPr lang="el-GR" dirty="0"/>
                        <a:t>-</a:t>
                      </a:r>
                    </a:p>
                  </a:txBody>
                  <a:tcPr anchor="ctr"/>
                </a:tc>
                <a:tc>
                  <a:txBody>
                    <a:bodyPr/>
                    <a:lstStyle/>
                    <a:p>
                      <a:pPr algn="ctr"/>
                      <a:r>
                        <a:rPr lang="el-GR" dirty="0"/>
                        <a:t>$10.000</a:t>
                      </a:r>
                    </a:p>
                  </a:txBody>
                  <a:tcPr anchor="ctr"/>
                </a:tc>
                <a:tc>
                  <a:txBody>
                    <a:bodyPr/>
                    <a:lstStyle/>
                    <a:p>
                      <a:pPr algn="ctr"/>
                      <a:r>
                        <a:rPr lang="el-GR" dirty="0"/>
                        <a:t>$50.000</a:t>
                      </a:r>
                    </a:p>
                  </a:txBody>
                  <a:tcPr anchor="ctr"/>
                </a:tc>
                <a:extLst>
                  <a:ext uri="{0D108BD9-81ED-4DB2-BD59-A6C34878D82A}">
                    <a16:rowId xmlns:a16="http://schemas.microsoft.com/office/drawing/2014/main" val="4150448517"/>
                  </a:ext>
                </a:extLst>
              </a:tr>
              <a:tr h="697351">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l-GR" b="1" dirty="0"/>
                        <a:t>Κεφαλαιακές απαιτήσεις 3</a:t>
                      </a:r>
                      <a:r>
                        <a:rPr lang="el-GR" b="1" baseline="30000" dirty="0"/>
                        <a:t>ου</a:t>
                      </a:r>
                      <a:r>
                        <a:rPr lang="el-GR" b="1" dirty="0"/>
                        <a:t> έτους</a:t>
                      </a:r>
                    </a:p>
                  </a:txBody>
                  <a:tcPr anchor="ctr"/>
                </a:tc>
                <a:tc>
                  <a:txBody>
                    <a:bodyPr/>
                    <a:lstStyle/>
                    <a:p>
                      <a:pPr algn="ctr"/>
                      <a:r>
                        <a:rPr lang="el-GR" dirty="0"/>
                        <a:t>$20.000</a:t>
                      </a:r>
                    </a:p>
                  </a:txBody>
                  <a:tcPr anchor="ctr"/>
                </a:tc>
                <a:tc>
                  <a:txBody>
                    <a:bodyPr/>
                    <a:lstStyle/>
                    <a:p>
                      <a:pPr algn="ctr"/>
                      <a:r>
                        <a:rPr lang="el-GR" dirty="0"/>
                        <a:t>$20.000</a:t>
                      </a:r>
                    </a:p>
                  </a:txBody>
                  <a:tcPr anchor="ctr"/>
                </a:tc>
                <a:tc>
                  <a:txBody>
                    <a:bodyPr/>
                    <a:lstStyle/>
                    <a:p>
                      <a:pPr algn="ctr"/>
                      <a:r>
                        <a:rPr lang="el-GR" dirty="0"/>
                        <a:t>-</a:t>
                      </a:r>
                    </a:p>
                  </a:txBody>
                  <a:tcPr anchor="ctr"/>
                </a:tc>
                <a:tc>
                  <a:txBody>
                    <a:bodyPr/>
                    <a:lstStyle/>
                    <a:p>
                      <a:pPr algn="ctr"/>
                      <a:r>
                        <a:rPr lang="el-GR" dirty="0"/>
                        <a:t>$10.000</a:t>
                      </a:r>
                    </a:p>
                  </a:txBody>
                  <a:tcPr anchor="ctr"/>
                </a:tc>
                <a:tc>
                  <a:txBody>
                    <a:bodyPr/>
                    <a:lstStyle/>
                    <a:p>
                      <a:pPr algn="ctr"/>
                      <a:r>
                        <a:rPr lang="el-GR" dirty="0"/>
                        <a:t>$40.000</a:t>
                      </a:r>
                    </a:p>
                  </a:txBody>
                  <a:tcPr anchor="ctr"/>
                </a:tc>
                <a:extLst>
                  <a:ext uri="{0D108BD9-81ED-4DB2-BD59-A6C34878D82A}">
                    <a16:rowId xmlns:a16="http://schemas.microsoft.com/office/drawing/2014/main" val="1557045413"/>
                  </a:ext>
                </a:extLst>
              </a:tr>
              <a:tr h="697351">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l-GR" b="1" dirty="0"/>
                        <a:t>Κεφαλαιακές απαιτήσεις 4</a:t>
                      </a:r>
                      <a:r>
                        <a:rPr lang="el-GR" b="1" baseline="30000" dirty="0"/>
                        <a:t>ου</a:t>
                      </a:r>
                      <a:r>
                        <a:rPr lang="el-GR" b="1" dirty="0"/>
                        <a:t> έτους</a:t>
                      </a:r>
                    </a:p>
                  </a:txBody>
                  <a:tcPr anchor="ctr"/>
                </a:tc>
                <a:tc>
                  <a:txBody>
                    <a:bodyPr/>
                    <a:lstStyle/>
                    <a:p>
                      <a:pPr algn="ctr"/>
                      <a:r>
                        <a:rPr lang="el-GR" dirty="0"/>
                        <a:t>$15.000</a:t>
                      </a:r>
                    </a:p>
                  </a:txBody>
                  <a:tcPr anchor="ctr"/>
                </a:tc>
                <a:tc>
                  <a:txBody>
                    <a:bodyPr/>
                    <a:lstStyle/>
                    <a:p>
                      <a:pPr algn="ctr"/>
                      <a:r>
                        <a:rPr lang="el-GR" dirty="0"/>
                        <a:t>$5.000</a:t>
                      </a:r>
                    </a:p>
                  </a:txBody>
                  <a:tcPr anchor="ctr"/>
                </a:tc>
                <a:tc>
                  <a:txBody>
                    <a:bodyPr/>
                    <a:lstStyle/>
                    <a:p>
                      <a:pPr algn="ctr"/>
                      <a:r>
                        <a:rPr lang="el-GR" dirty="0"/>
                        <a:t>$4.000</a:t>
                      </a:r>
                    </a:p>
                  </a:txBody>
                  <a:tcPr anchor="ctr"/>
                </a:tc>
                <a:tc>
                  <a:txBody>
                    <a:bodyPr/>
                    <a:lstStyle/>
                    <a:p>
                      <a:pPr algn="ctr"/>
                      <a:r>
                        <a:rPr lang="el-GR" dirty="0"/>
                        <a:t>$10.000</a:t>
                      </a:r>
                    </a:p>
                  </a:txBody>
                  <a:tcPr anchor="ctr"/>
                </a:tc>
                <a:tc>
                  <a:txBody>
                    <a:bodyPr/>
                    <a:lstStyle/>
                    <a:p>
                      <a:pPr algn="ctr"/>
                      <a:r>
                        <a:rPr lang="el-GR" dirty="0"/>
                        <a:t>$35.000</a:t>
                      </a:r>
                    </a:p>
                  </a:txBody>
                  <a:tcPr anchor="ctr"/>
                </a:tc>
                <a:extLst>
                  <a:ext uri="{0D108BD9-81ED-4DB2-BD59-A6C34878D82A}">
                    <a16:rowId xmlns:a16="http://schemas.microsoft.com/office/drawing/2014/main" val="1217256472"/>
                  </a:ext>
                </a:extLst>
              </a:tr>
            </a:tbl>
          </a:graphicData>
        </a:graphic>
      </p:graphicFrame>
      <p:cxnSp>
        <p:nvCxnSpPr>
          <p:cNvPr id="8" name="Ευθεία γραμμή σύνδεσης 7"/>
          <p:cNvCxnSpPr>
            <a:cxnSpLocks/>
          </p:cNvCxnSpPr>
          <p:nvPr/>
        </p:nvCxnSpPr>
        <p:spPr>
          <a:xfrm flipH="1">
            <a:off x="295560" y="3380509"/>
            <a:ext cx="248458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2403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Εφαρμογές Δυαδικών «0-1» μεταβλητών – Διαχείριση κεφαλαίων (3) </a:t>
            </a:r>
          </a:p>
        </p:txBody>
      </p:sp>
      <p:sp>
        <p:nvSpPr>
          <p:cNvPr id="3" name="Θέση περιεχομένου 2"/>
          <p:cNvSpPr>
            <a:spLocks noGrp="1"/>
          </p:cNvSpPr>
          <p:nvPr>
            <p:ph idx="1"/>
          </p:nvPr>
        </p:nvSpPr>
        <p:spPr>
          <a:xfrm>
            <a:off x="2589212" y="2133599"/>
            <a:ext cx="9602788" cy="4367233"/>
          </a:xfrm>
        </p:spPr>
        <p:txBody>
          <a:bodyPr>
            <a:normAutofit/>
          </a:bodyPr>
          <a:lstStyle/>
          <a:p>
            <a:r>
              <a:rPr lang="el-GR" sz="2400" dirty="0"/>
              <a:t>Οι τέσσερις «0-1» μεταβλητές είναι οι ακόλουθες:</a:t>
            </a:r>
          </a:p>
          <a:p>
            <a:pPr marL="914400" lvl="1" indent="-457200">
              <a:buFont typeface="+mj-lt"/>
              <a:buAutoNum type="arabicPeriod"/>
            </a:pPr>
            <a:r>
              <a:rPr lang="en-US" sz="2200" b="1" dirty="0"/>
              <a:t>P</a:t>
            </a:r>
            <a:r>
              <a:rPr lang="en-US" sz="2200" dirty="0"/>
              <a:t> = 1, </a:t>
            </a:r>
            <a:r>
              <a:rPr lang="el-GR" sz="2200" dirty="0"/>
              <a:t>εάν το σχέδιο επέκτασης του εργοστασίου γίνει αποδεκτό ή 0 εάν απορριφθεί</a:t>
            </a:r>
            <a:endParaRPr lang="en-US" sz="2200" dirty="0"/>
          </a:p>
          <a:p>
            <a:pPr marL="914400" lvl="1" indent="-457200">
              <a:buFont typeface="+mj-lt"/>
              <a:buAutoNum type="arabicPeriod"/>
            </a:pPr>
            <a:r>
              <a:rPr lang="en-US" sz="2200" b="1" dirty="0"/>
              <a:t>W</a:t>
            </a:r>
            <a:r>
              <a:rPr lang="en-US" sz="2200" dirty="0"/>
              <a:t> = 1</a:t>
            </a:r>
            <a:r>
              <a:rPr lang="el-GR" sz="2200" dirty="0"/>
              <a:t>, εάν το σχέδιο επέκτασης της αποθήκης γίνει αποδεκτό ή 0 εάν απορριφθεί</a:t>
            </a:r>
            <a:endParaRPr lang="en-US" sz="2200" dirty="0"/>
          </a:p>
          <a:p>
            <a:pPr marL="914400" lvl="1" indent="-457200">
              <a:buFont typeface="+mj-lt"/>
              <a:buAutoNum type="arabicPeriod"/>
            </a:pPr>
            <a:r>
              <a:rPr lang="en-US" sz="2200" b="1" dirty="0"/>
              <a:t>M</a:t>
            </a:r>
            <a:r>
              <a:rPr lang="en-US" sz="2200" dirty="0"/>
              <a:t> = 1</a:t>
            </a:r>
            <a:r>
              <a:rPr lang="el-GR" sz="2200" dirty="0"/>
              <a:t>, εάν το σχέδιο προσθήκης μηχανολογικού εξοπλισμού γίνει αποδεκτό ή 0 εάν απορριφθεί</a:t>
            </a:r>
            <a:endParaRPr lang="en-US" sz="2200" dirty="0"/>
          </a:p>
          <a:p>
            <a:pPr marL="914400" lvl="1" indent="-457200">
              <a:buFont typeface="+mj-lt"/>
              <a:buAutoNum type="arabicPeriod"/>
            </a:pPr>
            <a:r>
              <a:rPr lang="en-US" sz="2200" b="1" dirty="0"/>
              <a:t>R</a:t>
            </a:r>
            <a:r>
              <a:rPr lang="en-US" sz="2200" dirty="0"/>
              <a:t> = 1</a:t>
            </a:r>
            <a:r>
              <a:rPr lang="el-GR" sz="2200" dirty="0"/>
              <a:t>, εάν το σχέδιο διεξαγωγής έρευνας για ανάπτυξη νέων προϊόντων γίνει αποδεκτό ή 0 εάν απορριφθεί</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24</a:t>
            </a:fld>
            <a:endParaRPr lang="el-GR"/>
          </a:p>
        </p:txBody>
      </p:sp>
    </p:spTree>
    <p:extLst>
      <p:ext uri="{BB962C8B-B14F-4D97-AF65-F5344CB8AC3E}">
        <p14:creationId xmlns:p14="http://schemas.microsoft.com/office/powerpoint/2010/main" val="886194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Εφαρμογές Δυαδικών «0-1» μεταβλητών – Διαχείριση κεφαλαίων (4) </a:t>
            </a:r>
          </a:p>
        </p:txBody>
      </p:sp>
      <p:sp>
        <p:nvSpPr>
          <p:cNvPr id="3" name="Θέση περιεχομένου 2"/>
          <p:cNvSpPr>
            <a:spLocks noGrp="1"/>
          </p:cNvSpPr>
          <p:nvPr>
            <p:ph idx="1"/>
          </p:nvPr>
        </p:nvSpPr>
        <p:spPr>
          <a:xfrm>
            <a:off x="2589212" y="2133599"/>
            <a:ext cx="9602788" cy="4367233"/>
          </a:xfrm>
        </p:spPr>
        <p:txBody>
          <a:bodyPr>
            <a:normAutofit/>
          </a:bodyPr>
          <a:lstStyle/>
          <a:p>
            <a:r>
              <a:rPr lang="el-GR" sz="2400" dirty="0"/>
              <a:t>Σε ένα </a:t>
            </a:r>
            <a:r>
              <a:rPr lang="el-GR" sz="2400" b="1" dirty="0"/>
              <a:t>πρόβλημα διαχείρισης κεφαλαίων</a:t>
            </a:r>
            <a:r>
              <a:rPr lang="el-GR" sz="2400" dirty="0"/>
              <a:t>, στόχος της εταιρίας είναι η μεγιστοποίηση της καθαρής παρούσας αξίας των επενδυτικών σχεδίων</a:t>
            </a:r>
          </a:p>
          <a:p>
            <a:r>
              <a:rPr lang="el-GR" sz="2400" dirty="0"/>
              <a:t>Το εξεταζόμενο πρόβλημα έχει τέσσερις περιορισμούς, οι οποίοι σχετίζονται με τα διαθέσιμα κεφάλαια για κάθε ένα από τα προσεχή τέσσερα έτη </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25</a:t>
            </a:fld>
            <a:endParaRPr lang="el-GR"/>
          </a:p>
        </p:txBody>
      </p:sp>
    </p:spTree>
    <p:extLst>
      <p:ext uri="{BB962C8B-B14F-4D97-AF65-F5344CB8AC3E}">
        <p14:creationId xmlns:p14="http://schemas.microsoft.com/office/powerpoint/2010/main" val="3551068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Εφαρμογές Δυαδικών «0-1» μεταβλητών – Διαχείριση κεφαλαίων (5) </a:t>
            </a:r>
          </a:p>
        </p:txBody>
      </p:sp>
      <p:sp>
        <p:nvSpPr>
          <p:cNvPr id="3" name="Θέση περιεχομένου 2"/>
          <p:cNvSpPr>
            <a:spLocks noGrp="1"/>
          </p:cNvSpPr>
          <p:nvPr>
            <p:ph idx="1"/>
          </p:nvPr>
        </p:nvSpPr>
        <p:spPr>
          <a:xfrm>
            <a:off x="2589212" y="2133599"/>
            <a:ext cx="9602788" cy="4367233"/>
          </a:xfrm>
        </p:spPr>
        <p:txBody>
          <a:bodyPr>
            <a:normAutofit/>
          </a:bodyPr>
          <a:lstStyle/>
          <a:p>
            <a:r>
              <a:rPr lang="el-GR" sz="2400" dirty="0"/>
              <a:t>Το μοντέλο «0-1» ακέραιου γραμμικού προγραμματισμού για το </a:t>
            </a:r>
            <a:r>
              <a:rPr lang="el-GR" sz="2400" b="1" dirty="0"/>
              <a:t>πρόβλημα διαχείρισης κεφαλαίων</a:t>
            </a:r>
            <a:r>
              <a:rPr lang="el-GR" sz="2400" dirty="0"/>
              <a:t> είναι το εξής:</a:t>
            </a:r>
          </a:p>
          <a:p>
            <a:pPr lvl="1">
              <a:buFont typeface="Wingdings" panose="05000000000000000000" pitchFamily="2" charset="2"/>
              <a:buChar char="§"/>
            </a:pPr>
            <a:r>
              <a:rPr lang="en-US" sz="2200" b="1" dirty="0"/>
              <a:t>Max 90P + 40W + 10M + 37R</a:t>
            </a:r>
          </a:p>
          <a:p>
            <a:pPr lvl="1">
              <a:buFont typeface="Wingdings" panose="05000000000000000000" pitchFamily="2" charset="2"/>
              <a:buChar char="§"/>
            </a:pPr>
            <a:r>
              <a:rPr lang="en-US" sz="2200" b="1" dirty="0"/>
              <a:t>subject to</a:t>
            </a:r>
          </a:p>
          <a:p>
            <a:pPr lvl="1">
              <a:buFont typeface="Wingdings" panose="05000000000000000000" pitchFamily="2" charset="2"/>
              <a:buChar char="§"/>
            </a:pPr>
            <a:r>
              <a:rPr lang="en-US" sz="2200" b="1" dirty="0"/>
              <a:t>15P + 10W + 10M + 15R ≤ 40</a:t>
            </a:r>
            <a:r>
              <a:rPr lang="el-GR" sz="2200" b="1" dirty="0"/>
              <a:t> 	</a:t>
            </a:r>
            <a:r>
              <a:rPr lang="en-US" sz="2200" b="1" dirty="0"/>
              <a:t>(</a:t>
            </a:r>
            <a:r>
              <a:rPr lang="el-GR" sz="2200" b="1" dirty="0"/>
              <a:t>διαθέσιμα κεφάλαια 1</a:t>
            </a:r>
            <a:r>
              <a:rPr lang="el-GR" sz="2200" b="1" baseline="30000" dirty="0"/>
              <a:t>ου</a:t>
            </a:r>
            <a:r>
              <a:rPr lang="el-GR" sz="2200" b="1" dirty="0"/>
              <a:t> έτους</a:t>
            </a:r>
            <a:r>
              <a:rPr lang="en-US" sz="2200" b="1" dirty="0"/>
              <a:t>)</a:t>
            </a:r>
          </a:p>
          <a:p>
            <a:pPr lvl="1">
              <a:buFont typeface="Wingdings" panose="05000000000000000000" pitchFamily="2" charset="2"/>
              <a:buChar char="§"/>
            </a:pPr>
            <a:r>
              <a:rPr lang="en-US" sz="2200" b="1" dirty="0"/>
              <a:t>20P + 15W + 10R ≤ 50 </a:t>
            </a:r>
            <a:r>
              <a:rPr lang="el-GR" sz="2200" b="1" dirty="0"/>
              <a:t>			</a:t>
            </a:r>
            <a:r>
              <a:rPr lang="en-US" sz="2200" b="1" dirty="0"/>
              <a:t>(</a:t>
            </a:r>
            <a:r>
              <a:rPr lang="el-GR" sz="2200" b="1" dirty="0"/>
              <a:t>διαθέσιμα κεφάλαια 2</a:t>
            </a:r>
            <a:r>
              <a:rPr lang="el-GR" sz="2200" b="1" baseline="30000" dirty="0"/>
              <a:t>ου</a:t>
            </a:r>
            <a:r>
              <a:rPr lang="el-GR" sz="2200" b="1" dirty="0"/>
              <a:t> έτους</a:t>
            </a:r>
            <a:r>
              <a:rPr lang="en-US" sz="2200" b="1" dirty="0"/>
              <a:t>)</a:t>
            </a:r>
            <a:endParaRPr lang="el-GR" sz="2200" b="1" dirty="0"/>
          </a:p>
          <a:p>
            <a:pPr lvl="1">
              <a:buFont typeface="Wingdings" panose="05000000000000000000" pitchFamily="2" charset="2"/>
              <a:buChar char="§"/>
            </a:pPr>
            <a:r>
              <a:rPr lang="el-GR" sz="2200" b="1" dirty="0"/>
              <a:t>20</a:t>
            </a:r>
            <a:r>
              <a:rPr lang="en-US" sz="2200" b="1" dirty="0"/>
              <a:t>P + 20W + 10R ≤ 40			(</a:t>
            </a:r>
            <a:r>
              <a:rPr lang="el-GR" sz="2200" b="1" dirty="0"/>
              <a:t>διαθέσιμα κεφάλαια </a:t>
            </a:r>
            <a:r>
              <a:rPr lang="en-US" sz="2200" b="1" dirty="0"/>
              <a:t>3</a:t>
            </a:r>
            <a:r>
              <a:rPr lang="el-GR" sz="2200" b="1" baseline="30000" dirty="0"/>
              <a:t>ου</a:t>
            </a:r>
            <a:r>
              <a:rPr lang="el-GR" sz="2200" b="1" dirty="0"/>
              <a:t> έτους</a:t>
            </a:r>
            <a:r>
              <a:rPr lang="en-US" sz="2200" b="1" dirty="0"/>
              <a:t>)</a:t>
            </a:r>
          </a:p>
          <a:p>
            <a:pPr lvl="1">
              <a:buFont typeface="Wingdings" panose="05000000000000000000" pitchFamily="2" charset="2"/>
              <a:buChar char="§"/>
            </a:pPr>
            <a:r>
              <a:rPr lang="en-US" sz="2200" b="1" dirty="0"/>
              <a:t>15P + 5W + 4M + 10R ≤ 35		(</a:t>
            </a:r>
            <a:r>
              <a:rPr lang="el-GR" sz="2200" b="1" dirty="0"/>
              <a:t>διαθέσιμα κεφάλαια </a:t>
            </a:r>
            <a:r>
              <a:rPr lang="en-US" sz="2200" b="1" dirty="0"/>
              <a:t>4</a:t>
            </a:r>
            <a:r>
              <a:rPr lang="el-GR" sz="2200" b="1" baseline="30000" dirty="0"/>
              <a:t>ου</a:t>
            </a:r>
            <a:r>
              <a:rPr lang="el-GR" sz="2200" b="1" dirty="0"/>
              <a:t> έτους</a:t>
            </a:r>
            <a:r>
              <a:rPr lang="en-US" sz="2200" b="1" dirty="0"/>
              <a:t>)</a:t>
            </a:r>
          </a:p>
          <a:p>
            <a:pPr lvl="1">
              <a:buFont typeface="Wingdings" panose="05000000000000000000" pitchFamily="2" charset="2"/>
              <a:buChar char="§"/>
            </a:pPr>
            <a:r>
              <a:rPr lang="en-US" sz="2200" b="1" dirty="0"/>
              <a:t>P, W, M, R = 0 </a:t>
            </a:r>
            <a:r>
              <a:rPr lang="el-GR" sz="2200" b="1" dirty="0"/>
              <a:t>ή 1</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26</a:t>
            </a:fld>
            <a:endParaRPr lang="el-GR"/>
          </a:p>
        </p:txBody>
      </p:sp>
    </p:spTree>
    <p:extLst>
      <p:ext uri="{BB962C8B-B14F-4D97-AF65-F5344CB8AC3E}">
        <p14:creationId xmlns:p14="http://schemas.microsoft.com/office/powerpoint/2010/main" val="14942577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Σταθερό κόστος (1) </a:t>
            </a:r>
          </a:p>
        </p:txBody>
      </p:sp>
      <p:sp>
        <p:nvSpPr>
          <p:cNvPr id="3" name="Θέση περιεχομένου 2"/>
          <p:cNvSpPr>
            <a:spLocks noGrp="1"/>
          </p:cNvSpPr>
          <p:nvPr>
            <p:ph idx="1"/>
          </p:nvPr>
        </p:nvSpPr>
        <p:spPr>
          <a:xfrm>
            <a:off x="2589212" y="2133599"/>
            <a:ext cx="9602788" cy="4367233"/>
          </a:xfrm>
        </p:spPr>
        <p:txBody>
          <a:bodyPr>
            <a:normAutofit/>
          </a:bodyPr>
          <a:lstStyle/>
          <a:p>
            <a:r>
              <a:rPr lang="el-GR" sz="2400" dirty="0"/>
              <a:t>Σε πολλές εφαρμογές, το κόστος παραγωγής περιλαμβάνει το κόστος ρύθμισης των γραμμών παραγωγής (σταθερό κόστος) και το μεταβλητό κόστος, το οποίο εξαρτάται άμεσα από τον όγκο της παραγωγής</a:t>
            </a:r>
          </a:p>
          <a:p>
            <a:r>
              <a:rPr lang="el-GR" sz="2400" dirty="0"/>
              <a:t>Η ενσωμάτωση του κόστους ρύθμισης των γραμμών παραγωγής σε ένα μοντέλο παραγωγής καθίσταται εφικτή με τη χρήση «0-1» μεταβλητών </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27</a:t>
            </a:fld>
            <a:endParaRPr lang="el-GR"/>
          </a:p>
        </p:txBody>
      </p:sp>
    </p:spTree>
    <p:extLst>
      <p:ext uri="{BB962C8B-B14F-4D97-AF65-F5344CB8AC3E}">
        <p14:creationId xmlns:p14="http://schemas.microsoft.com/office/powerpoint/2010/main" val="2779585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Σταθερό κόστος (2) </a:t>
            </a:r>
          </a:p>
        </p:txBody>
      </p:sp>
      <p:sp>
        <p:nvSpPr>
          <p:cNvPr id="3" name="Θέση περιεχομένου 2"/>
          <p:cNvSpPr>
            <a:spLocks noGrp="1"/>
          </p:cNvSpPr>
          <p:nvPr>
            <p:ph idx="1"/>
          </p:nvPr>
        </p:nvSpPr>
        <p:spPr>
          <a:xfrm>
            <a:off x="2589212" y="2133599"/>
            <a:ext cx="9602788" cy="4659087"/>
          </a:xfrm>
        </p:spPr>
        <p:txBody>
          <a:bodyPr>
            <a:normAutofit lnSpcReduction="10000"/>
          </a:bodyPr>
          <a:lstStyle/>
          <a:p>
            <a:r>
              <a:rPr lang="el-GR" sz="2400" dirty="0"/>
              <a:t>Θα εξετάσουμε το πρόβλημα σταθερού κόστους μιας μικρής επιχείρησης παραγωγής χημικών προϊόντων της </a:t>
            </a:r>
            <a:r>
              <a:rPr lang="en-US" sz="2400" dirty="0"/>
              <a:t>RMC Inc.</a:t>
            </a:r>
          </a:p>
          <a:p>
            <a:r>
              <a:rPr lang="el-GR" sz="2400" dirty="0"/>
              <a:t>Τρία είδη πρώτων υλών (</a:t>
            </a:r>
            <a:r>
              <a:rPr lang="el-GR" sz="2400" b="1" dirty="0"/>
              <a:t>πρώτη ύλη 1</a:t>
            </a:r>
            <a:r>
              <a:rPr lang="el-GR" sz="2400" dirty="0"/>
              <a:t>, </a:t>
            </a:r>
            <a:r>
              <a:rPr lang="el-GR" sz="2400" b="1" dirty="0"/>
              <a:t>πρώτη ύλη 2</a:t>
            </a:r>
            <a:r>
              <a:rPr lang="el-GR" sz="2400" dirty="0"/>
              <a:t> και </a:t>
            </a:r>
            <a:r>
              <a:rPr lang="el-GR" sz="2400" b="1" dirty="0"/>
              <a:t>πρώτη ύλη 3</a:t>
            </a:r>
            <a:r>
              <a:rPr lang="el-GR" sz="2400" dirty="0"/>
              <a:t>) χρησιμοποιούνται για την κατασκευή τριών προϊόντων</a:t>
            </a:r>
          </a:p>
          <a:p>
            <a:pPr marL="914400" lvl="1" indent="-457200">
              <a:buFont typeface="+mj-lt"/>
              <a:buAutoNum type="arabicPeriod"/>
            </a:pPr>
            <a:r>
              <a:rPr lang="el-GR" sz="2200" dirty="0"/>
              <a:t>ενός βελτιωτικού καυσίμου</a:t>
            </a:r>
          </a:p>
          <a:p>
            <a:pPr marL="914400" lvl="1" indent="-457200">
              <a:buFont typeface="+mj-lt"/>
              <a:buAutoNum type="arabicPeriod"/>
            </a:pPr>
            <a:r>
              <a:rPr lang="el-GR" sz="2200" dirty="0"/>
              <a:t>ενός διαλύτη απορρυπαντικών</a:t>
            </a:r>
          </a:p>
          <a:p>
            <a:pPr marL="914400" lvl="1" indent="-457200">
              <a:buFont typeface="+mj-lt"/>
              <a:buAutoNum type="arabicPeriod"/>
            </a:pPr>
            <a:r>
              <a:rPr lang="el-GR" sz="2200" dirty="0"/>
              <a:t>ενός υγρού καθαριστικού χαλιών</a:t>
            </a:r>
          </a:p>
          <a:p>
            <a:r>
              <a:rPr lang="el-GR" sz="2400" dirty="0"/>
              <a:t>Οι μεταβλητές απόφασης που χρησιμοποιούνται είναι:</a:t>
            </a:r>
          </a:p>
          <a:p>
            <a:pPr lvl="1"/>
            <a:r>
              <a:rPr lang="en-US" sz="2200" b="1" dirty="0"/>
              <a:t>F</a:t>
            </a:r>
            <a:r>
              <a:rPr lang="en-US" sz="2200" dirty="0"/>
              <a:t>: </a:t>
            </a:r>
            <a:r>
              <a:rPr lang="el-GR" sz="2200" dirty="0"/>
              <a:t>τόνοι βελτιωτικού καυσίμου που παράγονται</a:t>
            </a:r>
            <a:endParaRPr lang="en-US" sz="2200" dirty="0"/>
          </a:p>
          <a:p>
            <a:pPr lvl="1"/>
            <a:r>
              <a:rPr lang="en-US" sz="2200" b="1" dirty="0"/>
              <a:t>S</a:t>
            </a:r>
            <a:r>
              <a:rPr lang="en-US" sz="2200" dirty="0"/>
              <a:t>:</a:t>
            </a:r>
            <a:r>
              <a:rPr lang="el-GR" sz="2200" dirty="0"/>
              <a:t> τόνοι διαλύτη απορρυπαντικού που παράγονται</a:t>
            </a:r>
            <a:endParaRPr lang="en-US" sz="2200" dirty="0"/>
          </a:p>
          <a:p>
            <a:pPr lvl="1"/>
            <a:r>
              <a:rPr lang="en-US" sz="2200" b="1" dirty="0"/>
              <a:t>C</a:t>
            </a:r>
            <a:r>
              <a:rPr lang="en-US" sz="2200" dirty="0"/>
              <a:t>:</a:t>
            </a:r>
            <a:r>
              <a:rPr lang="el-GR" sz="2200" dirty="0"/>
              <a:t> τόνοι υγρού καθαριστικού χαλιών που παράγονται</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28</a:t>
            </a:fld>
            <a:endParaRPr lang="el-GR"/>
          </a:p>
        </p:txBody>
      </p:sp>
    </p:spTree>
    <p:extLst>
      <p:ext uri="{BB962C8B-B14F-4D97-AF65-F5344CB8AC3E}">
        <p14:creationId xmlns:p14="http://schemas.microsoft.com/office/powerpoint/2010/main" val="34416087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Σταθερό κόστος (3) </a:t>
            </a:r>
          </a:p>
        </p:txBody>
      </p:sp>
      <p:sp>
        <p:nvSpPr>
          <p:cNvPr id="3" name="Θέση περιεχομένου 2"/>
          <p:cNvSpPr>
            <a:spLocks noGrp="1"/>
          </p:cNvSpPr>
          <p:nvPr>
            <p:ph idx="1"/>
          </p:nvPr>
        </p:nvSpPr>
        <p:spPr>
          <a:xfrm>
            <a:off x="2230016" y="1905001"/>
            <a:ext cx="9961984" cy="4887686"/>
          </a:xfrm>
        </p:spPr>
        <p:txBody>
          <a:bodyPr>
            <a:normAutofit lnSpcReduction="10000"/>
          </a:bodyPr>
          <a:lstStyle/>
          <a:p>
            <a:r>
              <a:rPr lang="el-GR" sz="2200" dirty="0"/>
              <a:t>Η συνεισφορά στο κέρδος είναι:</a:t>
            </a:r>
          </a:p>
          <a:p>
            <a:pPr lvl="1">
              <a:buFont typeface="Wingdings" panose="05000000000000000000" pitchFamily="2" charset="2"/>
              <a:buChar char="§"/>
            </a:pPr>
            <a:r>
              <a:rPr lang="el-GR" sz="2000" b="1" dirty="0"/>
              <a:t>$40</a:t>
            </a:r>
            <a:r>
              <a:rPr lang="el-GR" sz="2000" dirty="0"/>
              <a:t> ανά τόνο για το βελτιωτικό καυσίμου</a:t>
            </a:r>
          </a:p>
          <a:p>
            <a:pPr lvl="1">
              <a:buFont typeface="Wingdings" panose="05000000000000000000" pitchFamily="2" charset="2"/>
              <a:buChar char="§"/>
            </a:pPr>
            <a:r>
              <a:rPr lang="el-GR" sz="2000" b="1" dirty="0"/>
              <a:t>$30</a:t>
            </a:r>
            <a:r>
              <a:rPr lang="el-GR" sz="2000" dirty="0"/>
              <a:t> ανά τόνο για το διαλύτη απορρυπαντικού</a:t>
            </a:r>
          </a:p>
          <a:p>
            <a:pPr lvl="1">
              <a:buFont typeface="Wingdings" panose="05000000000000000000" pitchFamily="2" charset="2"/>
              <a:buChar char="§"/>
            </a:pPr>
            <a:r>
              <a:rPr lang="el-GR" sz="2000" b="1" dirty="0"/>
              <a:t>$50</a:t>
            </a:r>
            <a:r>
              <a:rPr lang="el-GR" sz="2000" dirty="0"/>
              <a:t> ανά τόνο για το υγρό καθαριστικού χαλιών</a:t>
            </a:r>
          </a:p>
          <a:p>
            <a:r>
              <a:rPr lang="el-GR" sz="2200" dirty="0"/>
              <a:t>Ένας τόνος βελτιωτικού καυσίμου προέρχεται από την ανάμειξη:</a:t>
            </a:r>
          </a:p>
          <a:p>
            <a:pPr lvl="1">
              <a:buFont typeface="Wingdings" panose="05000000000000000000" pitchFamily="2" charset="2"/>
              <a:buChar char="§"/>
            </a:pPr>
            <a:r>
              <a:rPr lang="el-GR" sz="2000" b="1" dirty="0"/>
              <a:t>0,4</a:t>
            </a:r>
            <a:r>
              <a:rPr lang="el-GR" sz="2000" dirty="0"/>
              <a:t> τόνων της πρώτης ύλης 1 και </a:t>
            </a:r>
            <a:r>
              <a:rPr lang="el-GR" sz="2000" b="1" dirty="0"/>
              <a:t>0,6</a:t>
            </a:r>
            <a:r>
              <a:rPr lang="el-GR" sz="2000" dirty="0"/>
              <a:t> τόνων της πρώτης ύλης 3</a:t>
            </a:r>
          </a:p>
          <a:p>
            <a:r>
              <a:rPr lang="el-GR" sz="2200" dirty="0"/>
              <a:t>Ένας τόνος διαλύτη απορρυπαντικού προέρχεται από την ανάμειξη:</a:t>
            </a:r>
          </a:p>
          <a:p>
            <a:pPr lvl="1">
              <a:buFont typeface="Wingdings" panose="05000000000000000000" pitchFamily="2" charset="2"/>
              <a:buChar char="§"/>
            </a:pPr>
            <a:r>
              <a:rPr lang="el-GR" sz="2000" b="1" dirty="0"/>
              <a:t>0,5</a:t>
            </a:r>
            <a:r>
              <a:rPr lang="el-GR" sz="2000" dirty="0"/>
              <a:t> τόνων της πρώτης ύλης 1, </a:t>
            </a:r>
            <a:r>
              <a:rPr lang="el-GR" sz="2000" b="1" dirty="0"/>
              <a:t>0,2</a:t>
            </a:r>
            <a:r>
              <a:rPr lang="el-GR" sz="2000" dirty="0"/>
              <a:t> τόνων της πρώτης ύλης 2 και </a:t>
            </a:r>
            <a:r>
              <a:rPr lang="el-GR" sz="2000" b="1" dirty="0"/>
              <a:t>0,3</a:t>
            </a:r>
            <a:r>
              <a:rPr lang="el-GR" sz="2000" dirty="0"/>
              <a:t> τόνων της πρώτης ύλης 3</a:t>
            </a:r>
          </a:p>
          <a:p>
            <a:r>
              <a:rPr lang="el-GR" sz="2200" dirty="0"/>
              <a:t>Ένας τόνος υγρού καθαριστικού χαλιών προέρχεται από την ανάμειξη:</a:t>
            </a:r>
          </a:p>
          <a:p>
            <a:pPr lvl="1">
              <a:buFont typeface="Wingdings" panose="05000000000000000000" pitchFamily="2" charset="2"/>
              <a:buChar char="§"/>
            </a:pPr>
            <a:r>
              <a:rPr lang="el-GR" sz="2000" b="1" dirty="0"/>
              <a:t>0,6</a:t>
            </a:r>
            <a:r>
              <a:rPr lang="el-GR" sz="2000" dirty="0"/>
              <a:t> τόνων της πρώτης ύλης 1, </a:t>
            </a:r>
            <a:r>
              <a:rPr lang="el-GR" sz="2000" b="1" dirty="0"/>
              <a:t>0,1</a:t>
            </a:r>
            <a:r>
              <a:rPr lang="el-GR" sz="2000" dirty="0"/>
              <a:t> τόνων της πρώτης ύλης 2 και </a:t>
            </a:r>
            <a:r>
              <a:rPr lang="el-GR" sz="2000" b="1" dirty="0"/>
              <a:t>0,3</a:t>
            </a:r>
            <a:r>
              <a:rPr lang="el-GR" sz="2000" dirty="0"/>
              <a:t> τόνων της πρώτης ύλης 3 </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29</a:t>
            </a:fld>
            <a:endParaRPr lang="el-GR"/>
          </a:p>
        </p:txBody>
      </p:sp>
    </p:spTree>
    <p:extLst>
      <p:ext uri="{BB962C8B-B14F-4D97-AF65-F5344CB8AC3E}">
        <p14:creationId xmlns:p14="http://schemas.microsoft.com/office/powerpoint/2010/main" val="3162699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Πακέτα λογισμικού</a:t>
            </a:r>
          </a:p>
        </p:txBody>
      </p:sp>
      <p:sp>
        <p:nvSpPr>
          <p:cNvPr id="3" name="Θέση περιεχομένου 2"/>
          <p:cNvSpPr>
            <a:spLocks noGrp="1"/>
          </p:cNvSpPr>
          <p:nvPr>
            <p:ph idx="1"/>
          </p:nvPr>
        </p:nvSpPr>
        <p:spPr>
          <a:xfrm>
            <a:off x="2589212" y="1905001"/>
            <a:ext cx="9602788" cy="4595832"/>
          </a:xfrm>
        </p:spPr>
        <p:txBody>
          <a:bodyPr>
            <a:normAutofit lnSpcReduction="10000"/>
          </a:bodyPr>
          <a:lstStyle/>
          <a:p>
            <a:r>
              <a:rPr lang="el-GR" sz="2400" dirty="0"/>
              <a:t>Παρά το γεγονός ότι ο ακέραιος προγραμματισμός παρέχει σημαντική ευελιξία στη διατύπωση μοντέλων, παρουσιάζει συχνά δυσκολίες ως προς την επίλυσή του</a:t>
            </a:r>
          </a:p>
          <a:p>
            <a:r>
              <a:rPr lang="el-GR" sz="2400" dirty="0"/>
              <a:t>Ένα πρόβλημα γραμμικού προγραμματισμού το οποίο περιλαμβάνει χιλιάδες συνεχείς μεταβλητές μπορεί εύκολα να επιλυθεί με χρήση του κατάλληλου πακέτου λογισμικού</a:t>
            </a:r>
          </a:p>
          <a:p>
            <a:r>
              <a:rPr lang="el-GR" sz="2400" dirty="0"/>
              <a:t>Αντιθέτως, ένα πρόβλημα καθαρού ακέραιου γραμμικού προγραμματισμού με λιγότερες από 100 μεταβλητές ενδέχεται να παρουσιάζει σημαντικές δυσκολίες κατά την επίλυσή του</a:t>
            </a:r>
          </a:p>
          <a:p>
            <a:r>
              <a:rPr lang="el-GR" sz="2400" dirty="0"/>
              <a:t>Στην ηλεκτρονική διεύθυνση </a:t>
            </a:r>
            <a:r>
              <a:rPr lang="en-US" sz="2400" dirty="0">
                <a:hlinkClick r:id="rId2"/>
              </a:rPr>
              <a:t>www.coin-or.org</a:t>
            </a:r>
            <a:r>
              <a:rPr lang="en-US" sz="2400" dirty="0"/>
              <a:t> </a:t>
            </a:r>
            <a:r>
              <a:rPr lang="el-GR" sz="2400" dirty="0"/>
              <a:t>μπορείτε να αναζητήσετε πληροφορίες αναφορικά με κάποια πακέτα λογισμικού που διατίθενται δωρεάν</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a:t>
            </a:fld>
            <a:endParaRPr lang="el-GR"/>
          </a:p>
        </p:txBody>
      </p:sp>
    </p:spTree>
    <p:extLst>
      <p:ext uri="{BB962C8B-B14F-4D97-AF65-F5344CB8AC3E}">
        <p14:creationId xmlns:p14="http://schemas.microsoft.com/office/powerpoint/2010/main" val="3649332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Σταθερό κόστος (4) </a:t>
            </a:r>
          </a:p>
        </p:txBody>
      </p:sp>
      <p:sp>
        <p:nvSpPr>
          <p:cNvPr id="3" name="Θέση περιεχομένου 2"/>
          <p:cNvSpPr>
            <a:spLocks noGrp="1"/>
          </p:cNvSpPr>
          <p:nvPr>
            <p:ph idx="1"/>
          </p:nvPr>
        </p:nvSpPr>
        <p:spPr>
          <a:xfrm>
            <a:off x="2230016" y="1905001"/>
            <a:ext cx="9961984" cy="4887686"/>
          </a:xfrm>
        </p:spPr>
        <p:txBody>
          <a:bodyPr>
            <a:normAutofit/>
          </a:bodyPr>
          <a:lstStyle/>
          <a:p>
            <a:r>
              <a:rPr lang="el-GR" sz="2400" dirty="0"/>
              <a:t>Η </a:t>
            </a:r>
            <a:r>
              <a:rPr lang="en-US" sz="2400" dirty="0"/>
              <a:t>RMC </a:t>
            </a:r>
            <a:r>
              <a:rPr lang="el-GR" sz="2400" dirty="0"/>
              <a:t>διαθέτει </a:t>
            </a:r>
          </a:p>
          <a:p>
            <a:pPr lvl="1">
              <a:buFont typeface="Wingdings" panose="05000000000000000000" pitchFamily="2" charset="2"/>
              <a:buChar char="§"/>
            </a:pPr>
            <a:r>
              <a:rPr lang="el-GR" sz="2200" b="1" dirty="0"/>
              <a:t>20</a:t>
            </a:r>
            <a:r>
              <a:rPr lang="el-GR" sz="2200" dirty="0"/>
              <a:t> τόνους της πρώτης ύλης 1</a:t>
            </a:r>
          </a:p>
          <a:p>
            <a:pPr lvl="1">
              <a:buFont typeface="Wingdings" panose="05000000000000000000" pitchFamily="2" charset="2"/>
              <a:buChar char="§"/>
            </a:pPr>
            <a:r>
              <a:rPr lang="el-GR" sz="2200" b="1" dirty="0"/>
              <a:t>5</a:t>
            </a:r>
            <a:r>
              <a:rPr lang="el-GR" sz="2200" dirty="0"/>
              <a:t> τόνους της πρώτης ύλης 2 </a:t>
            </a:r>
          </a:p>
          <a:p>
            <a:pPr lvl="1">
              <a:buFont typeface="Wingdings" panose="05000000000000000000" pitchFamily="2" charset="2"/>
              <a:buChar char="§"/>
            </a:pPr>
            <a:r>
              <a:rPr lang="el-GR" sz="2200" b="1" dirty="0"/>
              <a:t>21</a:t>
            </a:r>
            <a:r>
              <a:rPr lang="el-GR" sz="2200" dirty="0"/>
              <a:t> τόνους της πρώτης ύλης 3</a:t>
            </a:r>
          </a:p>
          <a:p>
            <a:r>
              <a:rPr lang="el-GR" sz="2400" dirty="0"/>
              <a:t>Η διεύθυνση της </a:t>
            </a:r>
            <a:r>
              <a:rPr lang="en-US" sz="2400" dirty="0"/>
              <a:t>RMC </a:t>
            </a:r>
            <a:r>
              <a:rPr lang="el-GR" sz="2400" dirty="0"/>
              <a:t>επιθυμεί τον προσδιορισμό των ποσοτήτων που θα πρέπει να παραχθούν κατά την προσεχή περίοδο</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30</a:t>
            </a:fld>
            <a:endParaRPr lang="el-GR"/>
          </a:p>
        </p:txBody>
      </p:sp>
    </p:spTree>
    <p:extLst>
      <p:ext uri="{BB962C8B-B14F-4D97-AF65-F5344CB8AC3E}">
        <p14:creationId xmlns:p14="http://schemas.microsoft.com/office/powerpoint/2010/main" val="28381633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Σταθερό κόστος (5) </a:t>
            </a:r>
          </a:p>
        </p:txBody>
      </p:sp>
      <p:sp>
        <p:nvSpPr>
          <p:cNvPr id="3" name="Θέση περιεχομένου 2"/>
          <p:cNvSpPr>
            <a:spLocks noGrp="1"/>
          </p:cNvSpPr>
          <p:nvPr>
            <p:ph idx="1"/>
          </p:nvPr>
        </p:nvSpPr>
        <p:spPr>
          <a:xfrm>
            <a:off x="2230016" y="1905001"/>
            <a:ext cx="9961984" cy="4887686"/>
          </a:xfrm>
        </p:spPr>
        <p:txBody>
          <a:bodyPr>
            <a:normAutofit/>
          </a:bodyPr>
          <a:lstStyle/>
          <a:p>
            <a:r>
              <a:rPr lang="el-GR" sz="2400" dirty="0"/>
              <a:t>Ένα μοντέλο γραμμικού προγραμματισμού για το πρόβλημα της </a:t>
            </a:r>
            <a:r>
              <a:rPr lang="en-US" sz="2400" dirty="0"/>
              <a:t>RMC </a:t>
            </a:r>
            <a:r>
              <a:rPr lang="el-GR" sz="2400" dirty="0"/>
              <a:t>είναι το ακόλουθο:</a:t>
            </a:r>
          </a:p>
          <a:p>
            <a:pPr lvl="1">
              <a:buFont typeface="Wingdings" panose="05000000000000000000" pitchFamily="2" charset="2"/>
              <a:buChar char="§"/>
            </a:pPr>
            <a:r>
              <a:rPr lang="en-US" sz="2200" b="1" dirty="0"/>
              <a:t>Max 40F + 30S + 50C</a:t>
            </a:r>
          </a:p>
          <a:p>
            <a:pPr lvl="1">
              <a:buFont typeface="Wingdings" panose="05000000000000000000" pitchFamily="2" charset="2"/>
              <a:buChar char="§"/>
            </a:pPr>
            <a:r>
              <a:rPr lang="en-US" sz="2200" b="1" dirty="0"/>
              <a:t>subject to</a:t>
            </a:r>
          </a:p>
          <a:p>
            <a:pPr lvl="1">
              <a:buFont typeface="Wingdings" panose="05000000000000000000" pitchFamily="2" charset="2"/>
              <a:buChar char="§"/>
            </a:pPr>
            <a:r>
              <a:rPr lang="en-US" sz="2200" b="1" dirty="0"/>
              <a:t>0,4F + 0,5S + 0,6C ≤ 20 </a:t>
            </a:r>
            <a:r>
              <a:rPr lang="el-GR" sz="2200" b="1" dirty="0"/>
              <a:t>	</a:t>
            </a:r>
            <a:r>
              <a:rPr lang="en-US" sz="2200" b="1" dirty="0"/>
              <a:t>(</a:t>
            </a:r>
            <a:r>
              <a:rPr lang="el-GR" sz="2200" b="1" dirty="0"/>
              <a:t>πρώτη ύλη 1</a:t>
            </a:r>
            <a:r>
              <a:rPr lang="en-US" sz="2200" b="1" dirty="0"/>
              <a:t>)</a:t>
            </a:r>
          </a:p>
          <a:p>
            <a:pPr lvl="1">
              <a:buFont typeface="Wingdings" panose="05000000000000000000" pitchFamily="2" charset="2"/>
              <a:buChar char="§"/>
            </a:pPr>
            <a:r>
              <a:rPr lang="en-US" sz="2200" b="1" dirty="0"/>
              <a:t>0,2S + 0,1C ≤ 5</a:t>
            </a:r>
            <a:r>
              <a:rPr lang="el-GR" sz="2200" b="1" dirty="0"/>
              <a:t>				(πρώτη ύλη 2</a:t>
            </a:r>
            <a:r>
              <a:rPr lang="en-US" sz="2200" b="1" dirty="0"/>
              <a:t>)</a:t>
            </a:r>
          </a:p>
          <a:p>
            <a:pPr lvl="1">
              <a:buFont typeface="Wingdings" panose="05000000000000000000" pitchFamily="2" charset="2"/>
              <a:buChar char="§"/>
            </a:pPr>
            <a:r>
              <a:rPr lang="en-US" sz="2200" b="1" dirty="0"/>
              <a:t>0,6F + 0,3S + 0,3C ≤ 21</a:t>
            </a:r>
            <a:r>
              <a:rPr lang="el-GR" sz="2200" b="1" dirty="0"/>
              <a:t>	</a:t>
            </a:r>
            <a:r>
              <a:rPr lang="en-US" sz="2200" b="1" dirty="0"/>
              <a:t>(</a:t>
            </a:r>
            <a:r>
              <a:rPr lang="el-GR" sz="2200" b="1" dirty="0"/>
              <a:t>πρώτη ύλη 3</a:t>
            </a:r>
            <a:r>
              <a:rPr lang="en-US" sz="2200" b="1" dirty="0"/>
              <a:t>)</a:t>
            </a:r>
          </a:p>
          <a:p>
            <a:pPr lvl="1">
              <a:buFont typeface="Wingdings" panose="05000000000000000000" pitchFamily="2" charset="2"/>
              <a:buChar char="§"/>
            </a:pPr>
            <a:r>
              <a:rPr lang="en-US" sz="2200" b="1" dirty="0"/>
              <a:t>F, S, C ≥ 0</a:t>
            </a:r>
            <a:endParaRPr lang="el-GR" sz="2200" b="1"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31</a:t>
            </a:fld>
            <a:endParaRPr lang="el-GR"/>
          </a:p>
        </p:txBody>
      </p:sp>
    </p:spTree>
    <p:extLst>
      <p:ext uri="{BB962C8B-B14F-4D97-AF65-F5344CB8AC3E}">
        <p14:creationId xmlns:p14="http://schemas.microsoft.com/office/powerpoint/2010/main" val="3671319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Σταθερό κόστος (</a:t>
            </a:r>
            <a:r>
              <a:rPr lang="en-US" dirty="0"/>
              <a:t>6</a:t>
            </a:r>
            <a:r>
              <a:rPr lang="el-GR" dirty="0"/>
              <a:t>) </a:t>
            </a:r>
          </a:p>
        </p:txBody>
      </p:sp>
      <p:sp>
        <p:nvSpPr>
          <p:cNvPr id="3" name="Θέση περιεχομένου 2"/>
          <p:cNvSpPr>
            <a:spLocks noGrp="1"/>
          </p:cNvSpPr>
          <p:nvPr>
            <p:ph idx="1"/>
          </p:nvPr>
        </p:nvSpPr>
        <p:spPr>
          <a:xfrm>
            <a:off x="2230016" y="1831113"/>
            <a:ext cx="9961984" cy="4887686"/>
          </a:xfrm>
        </p:spPr>
        <p:txBody>
          <a:bodyPr>
            <a:normAutofit/>
          </a:bodyPr>
          <a:lstStyle/>
          <a:p>
            <a:r>
              <a:rPr lang="el-GR" sz="2400" dirty="0"/>
              <a:t>Το προηγούμενο μοντέλο για το πρόβλημα της </a:t>
            </a:r>
            <a:r>
              <a:rPr lang="en-US" sz="2400" dirty="0"/>
              <a:t>RMC </a:t>
            </a:r>
            <a:r>
              <a:rPr lang="el-GR" sz="2400" dirty="0"/>
              <a:t>δεν περιλαμβάνει το </a:t>
            </a:r>
            <a:r>
              <a:rPr lang="el-GR" sz="2400" b="1" dirty="0"/>
              <a:t>σταθερό κόστος για τη ρύθμιση των γραμμών παραγωγής</a:t>
            </a:r>
            <a:r>
              <a:rPr lang="en-US" sz="2400" dirty="0"/>
              <a:t> </a:t>
            </a:r>
            <a:r>
              <a:rPr lang="el-GR" sz="2400" dirty="0"/>
              <a:t>και </a:t>
            </a:r>
            <a:r>
              <a:rPr lang="el-GR" sz="2400" b="1" dirty="0"/>
              <a:t>τους περιορισμούς για τις μέγιστες δυνατές ποσότητες παραγωγής</a:t>
            </a:r>
          </a:p>
          <a:p>
            <a:r>
              <a:rPr lang="el-GR" sz="2400" dirty="0"/>
              <a:t>Υποθέτουμε ότι μας είναι γνωστά τα ακόλουθα δεδομένα ως προς το κόστος ρύθμισης των γραμμών παραγωγής και της μέγιστης δυνατής παραχθείσας ποσότητας για καθένα από τα τρία προϊόντα:</a:t>
            </a:r>
          </a:p>
          <a:p>
            <a:pPr marL="0" indent="0">
              <a:buNone/>
            </a:pPr>
            <a:r>
              <a:rPr lang="el-GR" sz="2400" dirty="0"/>
              <a:t> </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32</a:t>
            </a:fld>
            <a:endParaRPr lang="el-GR"/>
          </a:p>
        </p:txBody>
      </p:sp>
      <p:graphicFrame>
        <p:nvGraphicFramePr>
          <p:cNvPr id="7" name="Πίνακας 6"/>
          <p:cNvGraphicFramePr>
            <a:graphicFrameLocks noGrp="1"/>
          </p:cNvGraphicFramePr>
          <p:nvPr>
            <p:extLst>
              <p:ext uri="{D42A27DB-BD31-4B8C-83A1-F6EECF244321}">
                <p14:modId xmlns:p14="http://schemas.microsoft.com/office/powerpoint/2010/main" val="235247101"/>
              </p:ext>
            </p:extLst>
          </p:nvPr>
        </p:nvGraphicFramePr>
        <p:xfrm>
          <a:off x="2022764" y="4949052"/>
          <a:ext cx="10104580" cy="1889760"/>
        </p:xfrm>
        <a:graphic>
          <a:graphicData uri="http://schemas.openxmlformats.org/drawingml/2006/table">
            <a:tbl>
              <a:tblPr firstRow="1" bandRow="1">
                <a:tableStyleId>{5C22544A-7EE6-4342-B048-85BDC9FD1C3A}</a:tableStyleId>
              </a:tblPr>
              <a:tblGrid>
                <a:gridCol w="4085654">
                  <a:extLst>
                    <a:ext uri="{9D8B030D-6E8A-4147-A177-3AD203B41FA5}">
                      <a16:colId xmlns:a16="http://schemas.microsoft.com/office/drawing/2014/main" val="3733694613"/>
                    </a:ext>
                  </a:extLst>
                </a:gridCol>
                <a:gridCol w="2650733">
                  <a:extLst>
                    <a:ext uri="{9D8B030D-6E8A-4147-A177-3AD203B41FA5}">
                      <a16:colId xmlns:a16="http://schemas.microsoft.com/office/drawing/2014/main" val="2058042090"/>
                    </a:ext>
                  </a:extLst>
                </a:gridCol>
                <a:gridCol w="3368193">
                  <a:extLst>
                    <a:ext uri="{9D8B030D-6E8A-4147-A177-3AD203B41FA5}">
                      <a16:colId xmlns:a16="http://schemas.microsoft.com/office/drawing/2014/main" val="1305595861"/>
                    </a:ext>
                  </a:extLst>
                </a:gridCol>
              </a:tblGrid>
              <a:tr h="673020">
                <a:tc>
                  <a:txBody>
                    <a:bodyPr/>
                    <a:lstStyle/>
                    <a:p>
                      <a:pPr algn="ctr"/>
                      <a:r>
                        <a:rPr lang="el-GR" sz="2000" dirty="0"/>
                        <a:t>Προϊόν</a:t>
                      </a:r>
                    </a:p>
                  </a:txBody>
                  <a:tcPr anchor="ctr"/>
                </a:tc>
                <a:tc>
                  <a:txBody>
                    <a:bodyPr/>
                    <a:lstStyle/>
                    <a:p>
                      <a:pPr algn="ctr"/>
                      <a:r>
                        <a:rPr lang="el-GR" sz="2000" dirty="0"/>
                        <a:t>Κόστος ρυθμίσεων</a:t>
                      </a:r>
                    </a:p>
                  </a:txBody>
                  <a:tcPr anchor="ctr"/>
                </a:tc>
                <a:tc>
                  <a:txBody>
                    <a:bodyPr/>
                    <a:lstStyle/>
                    <a:p>
                      <a:pPr algn="ctr"/>
                      <a:r>
                        <a:rPr lang="el-GR" sz="2000" dirty="0"/>
                        <a:t>Μέγιστος όγκος παραγωγής</a:t>
                      </a:r>
                    </a:p>
                  </a:txBody>
                  <a:tcPr anchor="ctr"/>
                </a:tc>
                <a:extLst>
                  <a:ext uri="{0D108BD9-81ED-4DB2-BD59-A6C34878D82A}">
                    <a16:rowId xmlns:a16="http://schemas.microsoft.com/office/drawing/2014/main" val="161807552"/>
                  </a:ext>
                </a:extLst>
              </a:tr>
              <a:tr h="380403">
                <a:tc>
                  <a:txBody>
                    <a:bodyPr/>
                    <a:lstStyle/>
                    <a:p>
                      <a:pPr algn="ctr"/>
                      <a:r>
                        <a:rPr lang="el-GR" sz="2000" dirty="0"/>
                        <a:t>Βελτιωτικό καυσίμου</a:t>
                      </a:r>
                    </a:p>
                  </a:txBody>
                  <a:tcPr anchor="ctr"/>
                </a:tc>
                <a:tc>
                  <a:txBody>
                    <a:bodyPr/>
                    <a:lstStyle/>
                    <a:p>
                      <a:pPr algn="ctr"/>
                      <a:r>
                        <a:rPr lang="el-GR" sz="2000" dirty="0"/>
                        <a:t>$200</a:t>
                      </a:r>
                    </a:p>
                  </a:txBody>
                  <a:tcPr anchor="ctr"/>
                </a:tc>
                <a:tc>
                  <a:txBody>
                    <a:bodyPr/>
                    <a:lstStyle/>
                    <a:p>
                      <a:pPr algn="ctr"/>
                      <a:r>
                        <a:rPr lang="el-GR" sz="2000" dirty="0"/>
                        <a:t>50 τόνοι</a:t>
                      </a:r>
                    </a:p>
                  </a:txBody>
                  <a:tcPr anchor="ctr"/>
                </a:tc>
                <a:extLst>
                  <a:ext uri="{0D108BD9-81ED-4DB2-BD59-A6C34878D82A}">
                    <a16:rowId xmlns:a16="http://schemas.microsoft.com/office/drawing/2014/main" val="1045400982"/>
                  </a:ext>
                </a:extLst>
              </a:tr>
              <a:tr h="380403">
                <a:tc>
                  <a:txBody>
                    <a:bodyPr/>
                    <a:lstStyle/>
                    <a:p>
                      <a:pPr algn="ctr"/>
                      <a:r>
                        <a:rPr lang="el-GR" sz="2000" dirty="0"/>
                        <a:t>Διαλύτης απορρυπαντικού</a:t>
                      </a:r>
                    </a:p>
                  </a:txBody>
                  <a:tcPr anchor="ctr"/>
                </a:tc>
                <a:tc>
                  <a:txBody>
                    <a:bodyPr/>
                    <a:lstStyle/>
                    <a:p>
                      <a:pPr algn="ctr"/>
                      <a:r>
                        <a:rPr lang="el-GR" sz="2000" dirty="0"/>
                        <a:t>$50</a:t>
                      </a:r>
                    </a:p>
                  </a:txBody>
                  <a:tcPr anchor="ctr"/>
                </a:tc>
                <a:tc>
                  <a:txBody>
                    <a:bodyPr/>
                    <a:lstStyle/>
                    <a:p>
                      <a:pPr algn="ctr"/>
                      <a:r>
                        <a:rPr lang="el-GR" sz="2000" dirty="0"/>
                        <a:t>25 τόνοι</a:t>
                      </a:r>
                    </a:p>
                  </a:txBody>
                  <a:tcPr anchor="ctr"/>
                </a:tc>
                <a:extLst>
                  <a:ext uri="{0D108BD9-81ED-4DB2-BD59-A6C34878D82A}">
                    <a16:rowId xmlns:a16="http://schemas.microsoft.com/office/drawing/2014/main" val="3569053910"/>
                  </a:ext>
                </a:extLst>
              </a:tr>
              <a:tr h="380403">
                <a:tc>
                  <a:txBody>
                    <a:bodyPr/>
                    <a:lstStyle/>
                    <a:p>
                      <a:pPr algn="ctr"/>
                      <a:r>
                        <a:rPr lang="el-GR" sz="2000" dirty="0"/>
                        <a:t>Υγρό καθαριστικό χαλιών</a:t>
                      </a:r>
                    </a:p>
                  </a:txBody>
                  <a:tcPr anchor="ctr"/>
                </a:tc>
                <a:tc>
                  <a:txBody>
                    <a:bodyPr/>
                    <a:lstStyle/>
                    <a:p>
                      <a:pPr algn="ctr"/>
                      <a:r>
                        <a:rPr lang="el-GR" sz="2000" dirty="0"/>
                        <a:t>$400</a:t>
                      </a:r>
                    </a:p>
                  </a:txBody>
                  <a:tcPr anchor="ctr"/>
                </a:tc>
                <a:tc>
                  <a:txBody>
                    <a:bodyPr/>
                    <a:lstStyle/>
                    <a:p>
                      <a:pPr algn="ctr"/>
                      <a:r>
                        <a:rPr lang="el-GR" sz="2000" dirty="0"/>
                        <a:t>40 τόνοι</a:t>
                      </a:r>
                    </a:p>
                  </a:txBody>
                  <a:tcPr anchor="ctr"/>
                </a:tc>
                <a:extLst>
                  <a:ext uri="{0D108BD9-81ED-4DB2-BD59-A6C34878D82A}">
                    <a16:rowId xmlns:a16="http://schemas.microsoft.com/office/drawing/2014/main" val="1831702668"/>
                  </a:ext>
                </a:extLst>
              </a:tr>
            </a:tbl>
          </a:graphicData>
        </a:graphic>
      </p:graphicFrame>
    </p:spTree>
    <p:extLst>
      <p:ext uri="{BB962C8B-B14F-4D97-AF65-F5344CB8AC3E}">
        <p14:creationId xmlns:p14="http://schemas.microsoft.com/office/powerpoint/2010/main" val="30470890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Σταθερό κόστος (7) </a:t>
            </a:r>
          </a:p>
        </p:txBody>
      </p:sp>
      <p:sp>
        <p:nvSpPr>
          <p:cNvPr id="3" name="Θέση περιεχομένου 2"/>
          <p:cNvSpPr>
            <a:spLocks noGrp="1"/>
          </p:cNvSpPr>
          <p:nvPr>
            <p:ph idx="1"/>
          </p:nvPr>
        </p:nvSpPr>
        <p:spPr>
          <a:xfrm>
            <a:off x="2230016" y="1905001"/>
            <a:ext cx="9961984" cy="4887686"/>
          </a:xfrm>
        </p:spPr>
        <p:txBody>
          <a:bodyPr>
            <a:normAutofit/>
          </a:bodyPr>
          <a:lstStyle/>
          <a:p>
            <a:r>
              <a:rPr lang="el-GR" sz="2400" dirty="0"/>
              <a:t>Ορίζουμε τις ακόλουθες «0-1» μεταβλητές προκειμένου να ενσωματώσουμε το σταθερό κόστος στο διατυπωμένο μοντέλο παραγωγής:</a:t>
            </a:r>
          </a:p>
          <a:p>
            <a:pPr lvl="1">
              <a:buFont typeface="Wingdings" panose="05000000000000000000" pitchFamily="2" charset="2"/>
              <a:buChar char="§"/>
            </a:pPr>
            <a:r>
              <a:rPr lang="en-US" sz="2200" b="1" dirty="0"/>
              <a:t>SF</a:t>
            </a:r>
            <a:r>
              <a:rPr lang="en-US" sz="2200" dirty="0"/>
              <a:t>: </a:t>
            </a:r>
            <a:r>
              <a:rPr lang="el-GR" sz="2200" dirty="0"/>
              <a:t>1 εάν παραχθούν ποσότητες βελτιωτικού καυσίμου και 0 εάν δεν παραχθούν</a:t>
            </a:r>
            <a:endParaRPr lang="en-US" sz="2200" dirty="0"/>
          </a:p>
          <a:p>
            <a:pPr lvl="1">
              <a:buFont typeface="Wingdings" panose="05000000000000000000" pitchFamily="2" charset="2"/>
              <a:buChar char="§"/>
            </a:pPr>
            <a:r>
              <a:rPr lang="en-US" sz="2200" b="1" dirty="0"/>
              <a:t>SS</a:t>
            </a:r>
            <a:r>
              <a:rPr lang="en-US" sz="2200" dirty="0"/>
              <a:t>:</a:t>
            </a:r>
            <a:r>
              <a:rPr lang="el-GR" sz="2200" dirty="0"/>
              <a:t> 1 εάν παραχθούν ποσότητες διαλύτη απορρυπαντικού και 0 εάν δεν παραχθούν</a:t>
            </a:r>
            <a:endParaRPr lang="en-US" sz="2200" dirty="0"/>
          </a:p>
          <a:p>
            <a:pPr lvl="1">
              <a:buFont typeface="Wingdings" panose="05000000000000000000" pitchFamily="2" charset="2"/>
              <a:buChar char="§"/>
            </a:pPr>
            <a:r>
              <a:rPr lang="en-US" sz="2200" b="1" dirty="0"/>
              <a:t>SC</a:t>
            </a:r>
            <a:r>
              <a:rPr lang="en-US" sz="2200" dirty="0"/>
              <a:t>:</a:t>
            </a:r>
            <a:r>
              <a:rPr lang="el-GR" sz="2200" dirty="0"/>
              <a:t> 1 εάν παραχθούν ποσότητες καθαριστικού χαλιών και 0 εάν δεν παραχθούν</a:t>
            </a:r>
            <a:endParaRPr lang="en-US" sz="2200" dirty="0"/>
          </a:p>
          <a:p>
            <a:r>
              <a:rPr lang="el-GR" sz="2400" dirty="0"/>
              <a:t>Έτσι, προκύπτει το κόστος ρυθμίσεων:</a:t>
            </a:r>
          </a:p>
          <a:p>
            <a:pPr lvl="1">
              <a:buFont typeface="Wingdings" panose="05000000000000000000" pitchFamily="2" charset="2"/>
              <a:buChar char="§"/>
            </a:pPr>
            <a:r>
              <a:rPr lang="el-GR" sz="2200" b="1" dirty="0"/>
              <a:t>200</a:t>
            </a:r>
            <a:r>
              <a:rPr lang="en-US" sz="2200" b="1" dirty="0"/>
              <a:t>SF + 50SS + 400SC</a:t>
            </a:r>
            <a:endParaRPr lang="el-GR" sz="2200" b="1"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33</a:t>
            </a:fld>
            <a:endParaRPr lang="el-GR"/>
          </a:p>
        </p:txBody>
      </p:sp>
    </p:spTree>
    <p:extLst>
      <p:ext uri="{BB962C8B-B14F-4D97-AF65-F5344CB8AC3E}">
        <p14:creationId xmlns:p14="http://schemas.microsoft.com/office/powerpoint/2010/main" val="23840511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Σταθερό κόστος (8) </a:t>
            </a:r>
          </a:p>
        </p:txBody>
      </p:sp>
      <p:sp>
        <p:nvSpPr>
          <p:cNvPr id="3" name="Θέση περιεχομένου 2"/>
          <p:cNvSpPr>
            <a:spLocks noGrp="1"/>
          </p:cNvSpPr>
          <p:nvPr>
            <p:ph idx="1"/>
          </p:nvPr>
        </p:nvSpPr>
        <p:spPr>
          <a:xfrm>
            <a:off x="2230016" y="1905001"/>
            <a:ext cx="9961984" cy="4887686"/>
          </a:xfrm>
        </p:spPr>
        <p:txBody>
          <a:bodyPr>
            <a:normAutofit/>
          </a:bodyPr>
          <a:lstStyle/>
          <a:p>
            <a:r>
              <a:rPr lang="el-GR" sz="2400" dirty="0"/>
              <a:t>Η αντικειμενική συνάρτηση που περιλαμβάνει το σταθερό κόστος έχει την εξής μορφή:</a:t>
            </a:r>
          </a:p>
          <a:p>
            <a:pPr lvl="1">
              <a:buFont typeface="Wingdings" panose="05000000000000000000" pitchFamily="2" charset="2"/>
              <a:buChar char="§"/>
            </a:pPr>
            <a:r>
              <a:rPr lang="en-US" sz="2200" b="1" dirty="0"/>
              <a:t>Max 40F + 30S + 50C – 200SF – 50SS – 400SC</a:t>
            </a:r>
            <a:endParaRPr lang="el-GR" sz="2200" b="1" dirty="0"/>
          </a:p>
          <a:p>
            <a:r>
              <a:rPr lang="el-GR" sz="2400" dirty="0"/>
              <a:t>Επιπλέον, προσθέτουμε τους περιορισμούς:</a:t>
            </a:r>
            <a:endParaRPr lang="el-GR" sz="2200" dirty="0"/>
          </a:p>
          <a:p>
            <a:pPr marL="914400" lvl="1" indent="-457200">
              <a:buFont typeface="+mj-lt"/>
              <a:buAutoNum type="arabicPeriod"/>
            </a:pPr>
            <a:r>
              <a:rPr lang="en-US" sz="2200" b="1" dirty="0"/>
              <a:t>F ≤ 50SF</a:t>
            </a:r>
          </a:p>
          <a:p>
            <a:pPr marL="914400" lvl="1" indent="-457200">
              <a:buFont typeface="+mj-lt"/>
              <a:buAutoNum type="arabicPeriod"/>
            </a:pPr>
            <a:r>
              <a:rPr lang="en-US" sz="2200" b="1" dirty="0"/>
              <a:t>S ≤ 25SS</a:t>
            </a:r>
          </a:p>
          <a:p>
            <a:pPr marL="914400" lvl="1" indent="-457200">
              <a:buFont typeface="+mj-lt"/>
              <a:buAutoNum type="arabicPeriod"/>
            </a:pPr>
            <a:r>
              <a:rPr lang="en-US" sz="2200" b="1" dirty="0"/>
              <a:t>C ≤ 40SC</a:t>
            </a:r>
          </a:p>
          <a:p>
            <a:pPr marL="514350" indent="-457200"/>
            <a:r>
              <a:rPr lang="el-GR" sz="2400" dirty="0"/>
              <a:t>Για παράδειγμα, εάν </a:t>
            </a:r>
            <a:r>
              <a:rPr lang="en-US" sz="2400" b="1" dirty="0"/>
              <a:t>SF = 0</a:t>
            </a:r>
            <a:r>
              <a:rPr lang="en-US" sz="2400" dirty="0"/>
              <a:t> </a:t>
            </a:r>
            <a:r>
              <a:rPr lang="el-GR" sz="2400" dirty="0"/>
              <a:t>δεν επιτρέπεται η παραγωγή βελτιωτικού καυσίμου, ενώ εάν </a:t>
            </a:r>
            <a:r>
              <a:rPr lang="en-US" sz="2400" b="1" dirty="0"/>
              <a:t>SF = 1</a:t>
            </a:r>
            <a:r>
              <a:rPr lang="en-US" sz="2400" dirty="0"/>
              <a:t> </a:t>
            </a:r>
            <a:r>
              <a:rPr lang="el-GR" sz="2400" dirty="0"/>
              <a:t>είναι δυνατή η παραγωγή έως και 50 τόνων βελτιωτικού καυσίμου</a:t>
            </a:r>
            <a:endParaRPr lang="en-US" sz="2400" dirty="0"/>
          </a:p>
          <a:p>
            <a:pPr marL="914400" lvl="1" indent="-457200">
              <a:buFont typeface="+mj-lt"/>
              <a:buAutoNum type="arabicPeriod"/>
            </a:pPr>
            <a:endParaRPr lang="el-GR" sz="22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34</a:t>
            </a:fld>
            <a:endParaRPr lang="el-GR"/>
          </a:p>
        </p:txBody>
      </p:sp>
    </p:spTree>
    <p:extLst>
      <p:ext uri="{BB962C8B-B14F-4D97-AF65-F5344CB8AC3E}">
        <p14:creationId xmlns:p14="http://schemas.microsoft.com/office/powerpoint/2010/main" val="2801914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Σταθερό κόστος (9) </a:t>
            </a:r>
          </a:p>
        </p:txBody>
      </p:sp>
      <p:sp>
        <p:nvSpPr>
          <p:cNvPr id="3" name="Θέση περιεχομένου 2"/>
          <p:cNvSpPr>
            <a:spLocks noGrp="1"/>
          </p:cNvSpPr>
          <p:nvPr>
            <p:ph idx="1"/>
          </p:nvPr>
        </p:nvSpPr>
        <p:spPr>
          <a:xfrm>
            <a:off x="2230016" y="1905001"/>
            <a:ext cx="9961984" cy="4887686"/>
          </a:xfrm>
        </p:spPr>
        <p:txBody>
          <a:bodyPr>
            <a:normAutofit lnSpcReduction="10000"/>
          </a:bodyPr>
          <a:lstStyle/>
          <a:p>
            <a:r>
              <a:rPr lang="el-GR" sz="2400" dirty="0"/>
              <a:t>Το </a:t>
            </a:r>
            <a:r>
              <a:rPr lang="el-GR" sz="2400" b="1" dirty="0"/>
              <a:t>μοντέλο σταθερού κόστους</a:t>
            </a:r>
            <a:r>
              <a:rPr lang="el-GR" sz="2400" dirty="0"/>
              <a:t> για το πρόβλημα της </a:t>
            </a:r>
            <a:r>
              <a:rPr lang="en-US" sz="2400" dirty="0"/>
              <a:t>RMC </a:t>
            </a:r>
            <a:r>
              <a:rPr lang="el-GR" sz="2400" dirty="0"/>
              <a:t>είναι το ακόλουθο:</a:t>
            </a:r>
          </a:p>
          <a:p>
            <a:pPr lvl="1">
              <a:buFont typeface="Wingdings" panose="05000000000000000000" pitchFamily="2" charset="2"/>
              <a:buChar char="§"/>
            </a:pPr>
            <a:r>
              <a:rPr lang="en-US" sz="2200" b="1" dirty="0"/>
              <a:t>Max 40F + 30S + 50C</a:t>
            </a:r>
            <a:r>
              <a:rPr lang="el-GR" sz="2200" b="1" dirty="0"/>
              <a:t> – 200</a:t>
            </a:r>
            <a:r>
              <a:rPr lang="en-US" sz="2200" b="1" dirty="0"/>
              <a:t>SF –</a:t>
            </a:r>
            <a:r>
              <a:rPr lang="el-GR" sz="2200" b="1" dirty="0"/>
              <a:t> </a:t>
            </a:r>
            <a:r>
              <a:rPr lang="en-US" sz="2200" b="1" dirty="0"/>
              <a:t>50SS –</a:t>
            </a:r>
            <a:r>
              <a:rPr lang="el-GR" sz="2200" b="1" dirty="0"/>
              <a:t> </a:t>
            </a:r>
            <a:r>
              <a:rPr lang="en-US" sz="2200" b="1" dirty="0"/>
              <a:t>400SC</a:t>
            </a:r>
          </a:p>
          <a:p>
            <a:pPr lvl="1">
              <a:buFont typeface="Wingdings" panose="05000000000000000000" pitchFamily="2" charset="2"/>
              <a:buChar char="§"/>
            </a:pPr>
            <a:r>
              <a:rPr lang="en-US" sz="2200" b="1" dirty="0"/>
              <a:t>subject to</a:t>
            </a:r>
          </a:p>
          <a:p>
            <a:pPr lvl="1">
              <a:buFont typeface="Wingdings" panose="05000000000000000000" pitchFamily="2" charset="2"/>
              <a:buChar char="§"/>
            </a:pPr>
            <a:r>
              <a:rPr lang="en-US" sz="2200" b="1" dirty="0"/>
              <a:t>0,4F + 0,5S + 0,6C ≤ 20 </a:t>
            </a:r>
            <a:r>
              <a:rPr lang="el-GR" sz="2200" b="1" dirty="0"/>
              <a:t>	</a:t>
            </a:r>
            <a:r>
              <a:rPr lang="en-US" sz="2200" b="1" dirty="0"/>
              <a:t>(</a:t>
            </a:r>
            <a:r>
              <a:rPr lang="el-GR" sz="2200" b="1" dirty="0"/>
              <a:t>πρώτη ύλη 1</a:t>
            </a:r>
            <a:r>
              <a:rPr lang="en-US" sz="2200" b="1" dirty="0"/>
              <a:t>)</a:t>
            </a:r>
          </a:p>
          <a:p>
            <a:pPr lvl="1">
              <a:buFont typeface="Wingdings" panose="05000000000000000000" pitchFamily="2" charset="2"/>
              <a:buChar char="§"/>
            </a:pPr>
            <a:r>
              <a:rPr lang="en-US" sz="2200" b="1" dirty="0"/>
              <a:t>0,2S + 0,1C ≤ 5</a:t>
            </a:r>
            <a:r>
              <a:rPr lang="el-GR" sz="2200" b="1" dirty="0"/>
              <a:t>				</a:t>
            </a:r>
            <a:r>
              <a:rPr lang="en-US" sz="2200" b="1" dirty="0"/>
              <a:t>(</a:t>
            </a:r>
            <a:r>
              <a:rPr lang="el-GR" sz="2200" b="1" dirty="0"/>
              <a:t>πρώτη ύλη 2</a:t>
            </a:r>
            <a:r>
              <a:rPr lang="en-US" sz="2200" b="1" dirty="0"/>
              <a:t>)</a:t>
            </a:r>
          </a:p>
          <a:p>
            <a:pPr lvl="1">
              <a:buFont typeface="Wingdings" panose="05000000000000000000" pitchFamily="2" charset="2"/>
              <a:buChar char="§"/>
            </a:pPr>
            <a:r>
              <a:rPr lang="en-US" sz="2200" b="1" dirty="0"/>
              <a:t>0,6F + 0,3S + 0,3C ≤ 21</a:t>
            </a:r>
            <a:r>
              <a:rPr lang="el-GR" sz="2200" b="1" dirty="0"/>
              <a:t>	</a:t>
            </a:r>
            <a:r>
              <a:rPr lang="en-US" sz="2200" b="1" dirty="0"/>
              <a:t>(</a:t>
            </a:r>
            <a:r>
              <a:rPr lang="el-GR" sz="2200" b="1" dirty="0"/>
              <a:t>πρώτη ύλη 3</a:t>
            </a:r>
            <a:r>
              <a:rPr lang="en-US" sz="2200" b="1" dirty="0"/>
              <a:t>)</a:t>
            </a:r>
          </a:p>
          <a:p>
            <a:pPr lvl="1">
              <a:buFont typeface="Wingdings" panose="05000000000000000000" pitchFamily="2" charset="2"/>
              <a:buChar char="§"/>
            </a:pPr>
            <a:r>
              <a:rPr lang="en-US" sz="2200" b="1" dirty="0"/>
              <a:t>F – 50SF ≤ 0					(</a:t>
            </a:r>
            <a:r>
              <a:rPr lang="el-GR" sz="2200" b="1" dirty="0"/>
              <a:t>μέγιστο </a:t>
            </a:r>
            <a:r>
              <a:rPr lang="en-US" sz="2200" b="1" dirty="0"/>
              <a:t>F)</a:t>
            </a:r>
          </a:p>
          <a:p>
            <a:pPr lvl="1">
              <a:buFont typeface="Wingdings" panose="05000000000000000000" pitchFamily="2" charset="2"/>
              <a:buChar char="§"/>
            </a:pPr>
            <a:r>
              <a:rPr lang="en-US" sz="2200" b="1" dirty="0"/>
              <a:t>S – 25SS ≤ 0					(</a:t>
            </a:r>
            <a:r>
              <a:rPr lang="el-GR" sz="2200" b="1" dirty="0"/>
              <a:t>μέγιστο </a:t>
            </a:r>
            <a:r>
              <a:rPr lang="en-US" sz="2200" b="1" dirty="0"/>
              <a:t>S)</a:t>
            </a:r>
          </a:p>
          <a:p>
            <a:pPr lvl="1">
              <a:buFont typeface="Wingdings" panose="05000000000000000000" pitchFamily="2" charset="2"/>
              <a:buChar char="§"/>
            </a:pPr>
            <a:r>
              <a:rPr lang="en-US" sz="2200" b="1" dirty="0"/>
              <a:t>C – 40SC ≤ 0				(</a:t>
            </a:r>
            <a:r>
              <a:rPr lang="el-GR" sz="2200" b="1" dirty="0"/>
              <a:t>μέγιστο </a:t>
            </a:r>
            <a:r>
              <a:rPr lang="en-US" sz="2200" b="1" dirty="0"/>
              <a:t>C)</a:t>
            </a:r>
            <a:endParaRPr lang="el-GR" sz="2200" b="1" dirty="0"/>
          </a:p>
          <a:p>
            <a:pPr lvl="1">
              <a:buFont typeface="Wingdings" panose="05000000000000000000" pitchFamily="2" charset="2"/>
              <a:buChar char="§"/>
            </a:pPr>
            <a:r>
              <a:rPr lang="en-US" sz="2200" b="1" dirty="0"/>
              <a:t>F, S, C ≥ 0</a:t>
            </a:r>
            <a:r>
              <a:rPr lang="el-GR" sz="2200" b="1" dirty="0"/>
              <a:t> και </a:t>
            </a:r>
            <a:r>
              <a:rPr lang="en-US" sz="2200" b="1" dirty="0"/>
              <a:t>SF, SS, SC = 0 </a:t>
            </a:r>
            <a:r>
              <a:rPr lang="el-GR" sz="2200" b="1" dirty="0"/>
              <a:t>ή 1</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35</a:t>
            </a:fld>
            <a:endParaRPr lang="el-GR"/>
          </a:p>
        </p:txBody>
      </p:sp>
    </p:spTree>
    <p:extLst>
      <p:ext uri="{BB962C8B-B14F-4D97-AF65-F5344CB8AC3E}">
        <p14:creationId xmlns:p14="http://schemas.microsoft.com/office/powerpoint/2010/main" val="22911439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Σχεδιασμός συστημάτων διανομής (1) </a:t>
            </a:r>
          </a:p>
        </p:txBody>
      </p:sp>
      <p:sp>
        <p:nvSpPr>
          <p:cNvPr id="3" name="Θέση περιεχομένου 2"/>
          <p:cNvSpPr>
            <a:spLocks noGrp="1"/>
          </p:cNvSpPr>
          <p:nvPr>
            <p:ph idx="1"/>
          </p:nvPr>
        </p:nvSpPr>
        <p:spPr>
          <a:xfrm>
            <a:off x="2230016" y="1905001"/>
            <a:ext cx="9961984" cy="4887686"/>
          </a:xfrm>
        </p:spPr>
        <p:txBody>
          <a:bodyPr>
            <a:normAutofit/>
          </a:bodyPr>
          <a:lstStyle/>
          <a:p>
            <a:r>
              <a:rPr lang="el-GR" sz="2400" dirty="0"/>
              <a:t>Η </a:t>
            </a:r>
            <a:r>
              <a:rPr lang="en-US" sz="2400" dirty="0"/>
              <a:t>Martin-Beck Company</a:t>
            </a:r>
            <a:r>
              <a:rPr lang="el-GR" sz="2400" dirty="0"/>
              <a:t> λειτουργεί ένα εργοστάσιο στο </a:t>
            </a:r>
            <a:r>
              <a:rPr lang="en-US" sz="2400" dirty="0"/>
              <a:t>St. Louis </a:t>
            </a:r>
            <a:r>
              <a:rPr lang="el-GR" sz="2400" dirty="0"/>
              <a:t> με ετήσια δυναμικότητα </a:t>
            </a:r>
            <a:r>
              <a:rPr lang="el-GR" sz="2400" b="1" dirty="0"/>
              <a:t>30.000</a:t>
            </a:r>
            <a:r>
              <a:rPr lang="el-GR" sz="2400" dirty="0"/>
              <a:t> μονάδες</a:t>
            </a:r>
          </a:p>
          <a:p>
            <a:r>
              <a:rPr lang="el-GR" sz="2400" dirty="0"/>
              <a:t>Το προϊόν αποστέλλεται σε περιφερειακά κέντρα διανομής στο </a:t>
            </a:r>
            <a:r>
              <a:rPr lang="en-US" sz="2400" dirty="0"/>
              <a:t>Boston, </a:t>
            </a:r>
            <a:r>
              <a:rPr lang="el-GR" sz="2400" dirty="0"/>
              <a:t>στην </a:t>
            </a:r>
            <a:r>
              <a:rPr lang="en-US" sz="2400" dirty="0"/>
              <a:t>Atlanta </a:t>
            </a:r>
            <a:r>
              <a:rPr lang="el-GR" sz="2400" dirty="0"/>
              <a:t>και στο </a:t>
            </a:r>
            <a:r>
              <a:rPr lang="en-US" sz="2400" dirty="0"/>
              <a:t>Houston</a:t>
            </a:r>
          </a:p>
          <a:p>
            <a:r>
              <a:rPr lang="el-GR" sz="2400" dirty="0"/>
              <a:t>Λόγω μιας αναμενόμενης αύξησης στη ζήτηση, η </a:t>
            </a:r>
            <a:r>
              <a:rPr lang="en-US" sz="2400" dirty="0"/>
              <a:t>Martin-Beck </a:t>
            </a:r>
            <a:r>
              <a:rPr lang="el-GR" sz="2400" dirty="0"/>
              <a:t>εξετάζει την αύξηση της δυναμικότητάς της μέσω της κατασκευής νέων εργοστασίων σε μία ή περισσότερες από τις ακόλουθες πόλεις: </a:t>
            </a:r>
            <a:r>
              <a:rPr lang="en-US" sz="2400" dirty="0"/>
              <a:t>Detroit, Toledo, Denver </a:t>
            </a:r>
            <a:r>
              <a:rPr lang="el-GR" sz="2400" dirty="0"/>
              <a:t>και </a:t>
            </a:r>
            <a:r>
              <a:rPr lang="en-US" sz="2400" dirty="0"/>
              <a:t>Kansas City</a:t>
            </a:r>
          </a:p>
          <a:p>
            <a:r>
              <a:rPr lang="el-GR" sz="2400" dirty="0"/>
              <a:t>Το αναμενόμενο ετήσιο σταθερό κόστος και η ετήσια δυναμικότητα για τα τέσσερα προτεινόμενα εργοστάσια παρουσιάζεται στον ακόλουθο Πίνακα</a:t>
            </a:r>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36</a:t>
            </a:fld>
            <a:endParaRPr lang="el-GR"/>
          </a:p>
        </p:txBody>
      </p:sp>
    </p:spTree>
    <p:extLst>
      <p:ext uri="{BB962C8B-B14F-4D97-AF65-F5344CB8AC3E}">
        <p14:creationId xmlns:p14="http://schemas.microsoft.com/office/powerpoint/2010/main" val="11269141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Σχεδιασμός συστημάτων διανομής (2) </a:t>
            </a:r>
          </a:p>
        </p:txBody>
      </p:sp>
      <p:sp>
        <p:nvSpPr>
          <p:cNvPr id="3" name="Θέση περιεχομένου 2"/>
          <p:cNvSpPr>
            <a:spLocks noGrp="1"/>
          </p:cNvSpPr>
          <p:nvPr>
            <p:ph idx="1"/>
          </p:nvPr>
        </p:nvSpPr>
        <p:spPr>
          <a:xfrm>
            <a:off x="2230016" y="1905001"/>
            <a:ext cx="9961984" cy="4887686"/>
          </a:xfrm>
        </p:spPr>
        <p:txBody>
          <a:bodyPr>
            <a:normAutofit/>
          </a:bodyPr>
          <a:lstStyle/>
          <a:p>
            <a:endParaRPr lang="el-GR" sz="2400" dirty="0"/>
          </a:p>
          <a:p>
            <a:endParaRPr lang="el-GR" sz="2400" dirty="0"/>
          </a:p>
          <a:p>
            <a:endParaRPr lang="el-GR" sz="2400" dirty="0"/>
          </a:p>
          <a:p>
            <a:endParaRPr lang="el-GR" sz="2400" dirty="0"/>
          </a:p>
          <a:p>
            <a:r>
              <a:rPr lang="el-GR" sz="2400" dirty="0"/>
              <a:t>Σύμφωνα με εκτιμήσεις στελεχών της </a:t>
            </a:r>
            <a:r>
              <a:rPr lang="en-US" sz="2400" dirty="0"/>
              <a:t>Martin-Beck, </a:t>
            </a:r>
            <a:r>
              <a:rPr lang="el-GR" sz="2400" dirty="0"/>
              <a:t>η αναμενόμενη ετήσια ζήτηση ανά κέντρο διανομής είναι:</a:t>
            </a:r>
          </a:p>
          <a:p>
            <a:endParaRPr lang="el-GR" sz="2400" dirty="0"/>
          </a:p>
          <a:p>
            <a:endParaRPr lang="el-GR" sz="2400" dirty="0"/>
          </a:p>
          <a:p>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37</a:t>
            </a:fld>
            <a:endParaRPr lang="el-GR"/>
          </a:p>
        </p:txBody>
      </p:sp>
      <p:graphicFrame>
        <p:nvGraphicFramePr>
          <p:cNvPr id="6" name="Πίνακας 5"/>
          <p:cNvGraphicFramePr>
            <a:graphicFrameLocks noGrp="1"/>
          </p:cNvGraphicFramePr>
          <p:nvPr>
            <p:extLst>
              <p:ext uri="{D42A27DB-BD31-4B8C-83A1-F6EECF244321}">
                <p14:modId xmlns:p14="http://schemas.microsoft.com/office/powerpoint/2010/main" val="3864312269"/>
              </p:ext>
            </p:extLst>
          </p:nvPr>
        </p:nvGraphicFramePr>
        <p:xfrm>
          <a:off x="2024743" y="1867676"/>
          <a:ext cx="10167258" cy="1981200"/>
        </p:xfrm>
        <a:graphic>
          <a:graphicData uri="http://schemas.openxmlformats.org/drawingml/2006/table">
            <a:tbl>
              <a:tblPr firstRow="1" bandRow="1">
                <a:tableStyleId>{5C22544A-7EE6-4342-B048-85BDC9FD1C3A}</a:tableStyleId>
              </a:tblPr>
              <a:tblGrid>
                <a:gridCol w="3389086">
                  <a:extLst>
                    <a:ext uri="{9D8B030D-6E8A-4147-A177-3AD203B41FA5}">
                      <a16:colId xmlns:a16="http://schemas.microsoft.com/office/drawing/2014/main" val="1340920109"/>
                    </a:ext>
                  </a:extLst>
                </a:gridCol>
                <a:gridCol w="3389086">
                  <a:extLst>
                    <a:ext uri="{9D8B030D-6E8A-4147-A177-3AD203B41FA5}">
                      <a16:colId xmlns:a16="http://schemas.microsoft.com/office/drawing/2014/main" val="1389831463"/>
                    </a:ext>
                  </a:extLst>
                </a:gridCol>
                <a:gridCol w="3389086">
                  <a:extLst>
                    <a:ext uri="{9D8B030D-6E8A-4147-A177-3AD203B41FA5}">
                      <a16:colId xmlns:a16="http://schemas.microsoft.com/office/drawing/2014/main" val="3740149688"/>
                    </a:ext>
                  </a:extLst>
                </a:gridCol>
              </a:tblGrid>
              <a:tr h="370840">
                <a:tc>
                  <a:txBody>
                    <a:bodyPr/>
                    <a:lstStyle/>
                    <a:p>
                      <a:pPr algn="ctr"/>
                      <a:r>
                        <a:rPr lang="el-GR" sz="2000" dirty="0"/>
                        <a:t>Προτεινόμενο εργοστάσιο</a:t>
                      </a:r>
                    </a:p>
                  </a:txBody>
                  <a:tcPr anchor="ctr"/>
                </a:tc>
                <a:tc>
                  <a:txBody>
                    <a:bodyPr/>
                    <a:lstStyle/>
                    <a:p>
                      <a:pPr algn="ctr"/>
                      <a:r>
                        <a:rPr lang="el-GR" sz="2000" dirty="0"/>
                        <a:t>Ετήσιο σταθερό κόστος</a:t>
                      </a:r>
                    </a:p>
                  </a:txBody>
                  <a:tcPr anchor="ctr"/>
                </a:tc>
                <a:tc>
                  <a:txBody>
                    <a:bodyPr/>
                    <a:lstStyle/>
                    <a:p>
                      <a:pPr algn="ctr"/>
                      <a:r>
                        <a:rPr lang="el-GR" sz="2000" dirty="0"/>
                        <a:t>Ετήσια δυναμικότητα</a:t>
                      </a:r>
                    </a:p>
                  </a:txBody>
                  <a:tcPr anchor="ctr"/>
                </a:tc>
                <a:extLst>
                  <a:ext uri="{0D108BD9-81ED-4DB2-BD59-A6C34878D82A}">
                    <a16:rowId xmlns:a16="http://schemas.microsoft.com/office/drawing/2014/main" val="3131872934"/>
                  </a:ext>
                </a:extLst>
              </a:tr>
              <a:tr h="370840">
                <a:tc>
                  <a:txBody>
                    <a:bodyPr/>
                    <a:lstStyle/>
                    <a:p>
                      <a:pPr algn="ctr"/>
                      <a:r>
                        <a:rPr lang="en-US" sz="2000" dirty="0"/>
                        <a:t>Detroit</a:t>
                      </a:r>
                      <a:endParaRPr lang="el-GR" sz="2000" dirty="0"/>
                    </a:p>
                  </a:txBody>
                  <a:tcPr anchor="ctr"/>
                </a:tc>
                <a:tc>
                  <a:txBody>
                    <a:bodyPr/>
                    <a:lstStyle/>
                    <a:p>
                      <a:pPr algn="ctr"/>
                      <a:r>
                        <a:rPr lang="en-US" sz="2000" dirty="0"/>
                        <a:t>$175.000</a:t>
                      </a:r>
                      <a:endParaRPr lang="el-GR" sz="2000" dirty="0"/>
                    </a:p>
                  </a:txBody>
                  <a:tcPr anchor="ctr"/>
                </a:tc>
                <a:tc>
                  <a:txBody>
                    <a:bodyPr/>
                    <a:lstStyle/>
                    <a:p>
                      <a:pPr algn="ctr"/>
                      <a:r>
                        <a:rPr lang="en-US" sz="2000" dirty="0"/>
                        <a:t>10.000</a:t>
                      </a:r>
                      <a:endParaRPr lang="el-GR" sz="2000" dirty="0"/>
                    </a:p>
                  </a:txBody>
                  <a:tcPr anchor="ctr"/>
                </a:tc>
                <a:extLst>
                  <a:ext uri="{0D108BD9-81ED-4DB2-BD59-A6C34878D82A}">
                    <a16:rowId xmlns:a16="http://schemas.microsoft.com/office/drawing/2014/main" val="1101710817"/>
                  </a:ext>
                </a:extLst>
              </a:tr>
              <a:tr h="370840">
                <a:tc>
                  <a:txBody>
                    <a:bodyPr/>
                    <a:lstStyle/>
                    <a:p>
                      <a:pPr algn="ctr"/>
                      <a:r>
                        <a:rPr lang="en-US" sz="2000" dirty="0"/>
                        <a:t>Toledo</a:t>
                      </a:r>
                      <a:endParaRPr lang="el-GR" sz="2000" dirty="0"/>
                    </a:p>
                  </a:txBody>
                  <a:tcPr anchor="ctr"/>
                </a:tc>
                <a:tc>
                  <a:txBody>
                    <a:bodyPr/>
                    <a:lstStyle/>
                    <a:p>
                      <a:pPr algn="ctr"/>
                      <a:r>
                        <a:rPr lang="en-US" sz="2000" dirty="0"/>
                        <a:t>$300.000</a:t>
                      </a:r>
                      <a:endParaRPr lang="el-GR" sz="2000" dirty="0"/>
                    </a:p>
                  </a:txBody>
                  <a:tcPr anchor="ctr"/>
                </a:tc>
                <a:tc>
                  <a:txBody>
                    <a:bodyPr/>
                    <a:lstStyle/>
                    <a:p>
                      <a:pPr algn="ctr"/>
                      <a:r>
                        <a:rPr lang="en-US" sz="2000" dirty="0"/>
                        <a:t>20.000</a:t>
                      </a:r>
                      <a:endParaRPr lang="el-GR" sz="2000" dirty="0"/>
                    </a:p>
                  </a:txBody>
                  <a:tcPr anchor="ctr"/>
                </a:tc>
                <a:extLst>
                  <a:ext uri="{0D108BD9-81ED-4DB2-BD59-A6C34878D82A}">
                    <a16:rowId xmlns:a16="http://schemas.microsoft.com/office/drawing/2014/main" val="1501933043"/>
                  </a:ext>
                </a:extLst>
              </a:tr>
              <a:tr h="370840">
                <a:tc>
                  <a:txBody>
                    <a:bodyPr/>
                    <a:lstStyle/>
                    <a:p>
                      <a:pPr algn="ctr"/>
                      <a:r>
                        <a:rPr lang="en-US" sz="2000" dirty="0"/>
                        <a:t>Denver</a:t>
                      </a:r>
                      <a:endParaRPr lang="el-GR" sz="2000" dirty="0"/>
                    </a:p>
                  </a:txBody>
                  <a:tcPr anchor="ctr"/>
                </a:tc>
                <a:tc>
                  <a:txBody>
                    <a:bodyPr/>
                    <a:lstStyle/>
                    <a:p>
                      <a:pPr algn="ctr"/>
                      <a:r>
                        <a:rPr lang="en-US" sz="2000" dirty="0"/>
                        <a:t>$375.000</a:t>
                      </a:r>
                      <a:endParaRPr lang="el-GR" sz="2000" dirty="0"/>
                    </a:p>
                  </a:txBody>
                  <a:tcPr anchor="ctr"/>
                </a:tc>
                <a:tc>
                  <a:txBody>
                    <a:bodyPr/>
                    <a:lstStyle/>
                    <a:p>
                      <a:pPr algn="ctr"/>
                      <a:r>
                        <a:rPr lang="en-US" sz="2000" dirty="0"/>
                        <a:t>30.000</a:t>
                      </a:r>
                      <a:endParaRPr lang="el-GR" sz="2000" dirty="0"/>
                    </a:p>
                  </a:txBody>
                  <a:tcPr anchor="ctr"/>
                </a:tc>
                <a:extLst>
                  <a:ext uri="{0D108BD9-81ED-4DB2-BD59-A6C34878D82A}">
                    <a16:rowId xmlns:a16="http://schemas.microsoft.com/office/drawing/2014/main" val="280490014"/>
                  </a:ext>
                </a:extLst>
              </a:tr>
              <a:tr h="370840">
                <a:tc>
                  <a:txBody>
                    <a:bodyPr/>
                    <a:lstStyle/>
                    <a:p>
                      <a:pPr algn="ctr"/>
                      <a:r>
                        <a:rPr lang="en-US" sz="2000" dirty="0"/>
                        <a:t>Kansas City</a:t>
                      </a:r>
                      <a:endParaRPr lang="el-GR" sz="2000" dirty="0"/>
                    </a:p>
                  </a:txBody>
                  <a:tcPr anchor="ctr"/>
                </a:tc>
                <a:tc>
                  <a:txBody>
                    <a:bodyPr/>
                    <a:lstStyle/>
                    <a:p>
                      <a:pPr algn="ctr"/>
                      <a:r>
                        <a:rPr lang="en-US" sz="2000" dirty="0"/>
                        <a:t>$500.000</a:t>
                      </a:r>
                      <a:endParaRPr lang="el-GR" sz="2000" dirty="0"/>
                    </a:p>
                  </a:txBody>
                  <a:tcPr anchor="ctr"/>
                </a:tc>
                <a:tc>
                  <a:txBody>
                    <a:bodyPr/>
                    <a:lstStyle/>
                    <a:p>
                      <a:pPr algn="ctr"/>
                      <a:r>
                        <a:rPr lang="en-US" sz="2000" dirty="0"/>
                        <a:t>40.000</a:t>
                      </a:r>
                      <a:endParaRPr lang="el-GR" sz="2000" dirty="0"/>
                    </a:p>
                  </a:txBody>
                  <a:tcPr anchor="ctr"/>
                </a:tc>
                <a:extLst>
                  <a:ext uri="{0D108BD9-81ED-4DB2-BD59-A6C34878D82A}">
                    <a16:rowId xmlns:a16="http://schemas.microsoft.com/office/drawing/2014/main" val="3769317374"/>
                  </a:ext>
                </a:extLst>
              </a:tr>
            </a:tbl>
          </a:graphicData>
        </a:graphic>
      </p:graphicFrame>
      <p:graphicFrame>
        <p:nvGraphicFramePr>
          <p:cNvPr id="7" name="Πίνακας 6"/>
          <p:cNvGraphicFramePr>
            <a:graphicFrameLocks noGrp="1"/>
          </p:cNvGraphicFramePr>
          <p:nvPr>
            <p:extLst>
              <p:ext uri="{D42A27DB-BD31-4B8C-83A1-F6EECF244321}">
                <p14:modId xmlns:p14="http://schemas.microsoft.com/office/powerpoint/2010/main" val="2660550316"/>
              </p:ext>
            </p:extLst>
          </p:nvPr>
        </p:nvGraphicFramePr>
        <p:xfrm>
          <a:off x="2666482" y="4832275"/>
          <a:ext cx="8128000" cy="15849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009396927"/>
                    </a:ext>
                  </a:extLst>
                </a:gridCol>
                <a:gridCol w="4064000">
                  <a:extLst>
                    <a:ext uri="{9D8B030D-6E8A-4147-A177-3AD203B41FA5}">
                      <a16:colId xmlns:a16="http://schemas.microsoft.com/office/drawing/2014/main" val="3877159396"/>
                    </a:ext>
                  </a:extLst>
                </a:gridCol>
              </a:tblGrid>
              <a:tr h="370840">
                <a:tc>
                  <a:txBody>
                    <a:bodyPr/>
                    <a:lstStyle/>
                    <a:p>
                      <a:pPr algn="ctr"/>
                      <a:r>
                        <a:rPr lang="el-GR" sz="2000" dirty="0"/>
                        <a:t>Κέντρο διανομής</a:t>
                      </a:r>
                    </a:p>
                  </a:txBody>
                  <a:tcPr anchor="ctr"/>
                </a:tc>
                <a:tc>
                  <a:txBody>
                    <a:bodyPr/>
                    <a:lstStyle/>
                    <a:p>
                      <a:pPr algn="ctr"/>
                      <a:r>
                        <a:rPr lang="el-GR" sz="2000" dirty="0"/>
                        <a:t>Ετήσια ζήτηση</a:t>
                      </a:r>
                    </a:p>
                  </a:txBody>
                  <a:tcPr anchor="ctr"/>
                </a:tc>
                <a:extLst>
                  <a:ext uri="{0D108BD9-81ED-4DB2-BD59-A6C34878D82A}">
                    <a16:rowId xmlns:a16="http://schemas.microsoft.com/office/drawing/2014/main" val="2675144961"/>
                  </a:ext>
                </a:extLst>
              </a:tr>
              <a:tr h="370840">
                <a:tc>
                  <a:txBody>
                    <a:bodyPr/>
                    <a:lstStyle/>
                    <a:p>
                      <a:pPr algn="ctr"/>
                      <a:r>
                        <a:rPr lang="en-US" sz="2000" dirty="0"/>
                        <a:t>Boston</a:t>
                      </a:r>
                      <a:endParaRPr lang="el-GR" sz="2000" dirty="0"/>
                    </a:p>
                  </a:txBody>
                  <a:tcPr anchor="ctr"/>
                </a:tc>
                <a:tc>
                  <a:txBody>
                    <a:bodyPr/>
                    <a:lstStyle/>
                    <a:p>
                      <a:pPr algn="ctr"/>
                      <a:r>
                        <a:rPr lang="en-US" sz="2000" dirty="0"/>
                        <a:t>30.000</a:t>
                      </a:r>
                      <a:endParaRPr lang="el-GR" sz="2000" dirty="0"/>
                    </a:p>
                  </a:txBody>
                  <a:tcPr anchor="ctr"/>
                </a:tc>
                <a:extLst>
                  <a:ext uri="{0D108BD9-81ED-4DB2-BD59-A6C34878D82A}">
                    <a16:rowId xmlns:a16="http://schemas.microsoft.com/office/drawing/2014/main" val="2435847321"/>
                  </a:ext>
                </a:extLst>
              </a:tr>
              <a:tr h="370840">
                <a:tc>
                  <a:txBody>
                    <a:bodyPr/>
                    <a:lstStyle/>
                    <a:p>
                      <a:pPr algn="ctr"/>
                      <a:r>
                        <a:rPr lang="en-US" sz="2000" dirty="0"/>
                        <a:t>Atlanta</a:t>
                      </a:r>
                      <a:endParaRPr lang="el-GR" sz="2000" dirty="0"/>
                    </a:p>
                  </a:txBody>
                  <a:tcPr anchor="ctr"/>
                </a:tc>
                <a:tc>
                  <a:txBody>
                    <a:bodyPr/>
                    <a:lstStyle/>
                    <a:p>
                      <a:pPr algn="ctr"/>
                      <a:r>
                        <a:rPr lang="en-US" sz="2000" dirty="0"/>
                        <a:t>20.000</a:t>
                      </a:r>
                      <a:endParaRPr lang="el-GR" sz="2000" dirty="0"/>
                    </a:p>
                  </a:txBody>
                  <a:tcPr anchor="ctr"/>
                </a:tc>
                <a:extLst>
                  <a:ext uri="{0D108BD9-81ED-4DB2-BD59-A6C34878D82A}">
                    <a16:rowId xmlns:a16="http://schemas.microsoft.com/office/drawing/2014/main" val="4109611200"/>
                  </a:ext>
                </a:extLst>
              </a:tr>
              <a:tr h="370840">
                <a:tc>
                  <a:txBody>
                    <a:bodyPr/>
                    <a:lstStyle/>
                    <a:p>
                      <a:pPr algn="ctr"/>
                      <a:r>
                        <a:rPr lang="en-US" sz="2000" dirty="0"/>
                        <a:t>Houston</a:t>
                      </a:r>
                      <a:endParaRPr lang="el-GR" sz="2000" dirty="0"/>
                    </a:p>
                  </a:txBody>
                  <a:tcPr anchor="ctr"/>
                </a:tc>
                <a:tc>
                  <a:txBody>
                    <a:bodyPr/>
                    <a:lstStyle/>
                    <a:p>
                      <a:pPr algn="ctr"/>
                      <a:r>
                        <a:rPr lang="en-US" sz="2000" dirty="0"/>
                        <a:t>20.000</a:t>
                      </a:r>
                      <a:endParaRPr lang="el-GR" sz="2000" dirty="0"/>
                    </a:p>
                  </a:txBody>
                  <a:tcPr anchor="ctr"/>
                </a:tc>
                <a:extLst>
                  <a:ext uri="{0D108BD9-81ED-4DB2-BD59-A6C34878D82A}">
                    <a16:rowId xmlns:a16="http://schemas.microsoft.com/office/drawing/2014/main" val="1516439396"/>
                  </a:ext>
                </a:extLst>
              </a:tr>
            </a:tbl>
          </a:graphicData>
        </a:graphic>
      </p:graphicFrame>
    </p:spTree>
    <p:extLst>
      <p:ext uri="{BB962C8B-B14F-4D97-AF65-F5344CB8AC3E}">
        <p14:creationId xmlns:p14="http://schemas.microsoft.com/office/powerpoint/2010/main" val="13356310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Σχεδιασμός συστημάτων διανομής (</a:t>
            </a:r>
            <a:r>
              <a:rPr lang="en-US" dirty="0"/>
              <a:t>3</a:t>
            </a:r>
            <a:r>
              <a:rPr lang="el-GR" dirty="0"/>
              <a:t>) </a:t>
            </a:r>
          </a:p>
        </p:txBody>
      </p:sp>
      <p:sp>
        <p:nvSpPr>
          <p:cNvPr id="3" name="Θέση περιεχομένου 2"/>
          <p:cNvSpPr>
            <a:spLocks noGrp="1"/>
          </p:cNvSpPr>
          <p:nvPr>
            <p:ph idx="1"/>
          </p:nvPr>
        </p:nvSpPr>
        <p:spPr>
          <a:xfrm>
            <a:off x="2230016" y="1905001"/>
            <a:ext cx="9961984" cy="4887686"/>
          </a:xfrm>
        </p:spPr>
        <p:txBody>
          <a:bodyPr>
            <a:normAutofit/>
          </a:bodyPr>
          <a:lstStyle/>
          <a:p>
            <a:r>
              <a:rPr lang="el-GR" sz="2400" dirty="0"/>
              <a:t>Το κόστος αποστολής ανά μονάδα από κάθε εργοστάσιο προς κάθε κέντρο διανομής παρουσιάζεται στον ακόλουθο Πίνακα</a:t>
            </a:r>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38</a:t>
            </a:fld>
            <a:endParaRPr lang="el-GR"/>
          </a:p>
        </p:txBody>
      </p:sp>
      <p:graphicFrame>
        <p:nvGraphicFramePr>
          <p:cNvPr id="8" name="Πίνακας 7"/>
          <p:cNvGraphicFramePr>
            <a:graphicFrameLocks noGrp="1"/>
          </p:cNvGraphicFramePr>
          <p:nvPr>
            <p:extLst>
              <p:ext uri="{D42A27DB-BD31-4B8C-83A1-F6EECF244321}">
                <p14:modId xmlns:p14="http://schemas.microsoft.com/office/powerpoint/2010/main" val="1880166665"/>
              </p:ext>
            </p:extLst>
          </p:nvPr>
        </p:nvGraphicFramePr>
        <p:xfrm>
          <a:off x="2676901" y="2850413"/>
          <a:ext cx="8128000" cy="27736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923495555"/>
                    </a:ext>
                  </a:extLst>
                </a:gridCol>
                <a:gridCol w="2032000">
                  <a:extLst>
                    <a:ext uri="{9D8B030D-6E8A-4147-A177-3AD203B41FA5}">
                      <a16:colId xmlns:a16="http://schemas.microsoft.com/office/drawing/2014/main" val="4280825842"/>
                    </a:ext>
                  </a:extLst>
                </a:gridCol>
                <a:gridCol w="2032000">
                  <a:extLst>
                    <a:ext uri="{9D8B030D-6E8A-4147-A177-3AD203B41FA5}">
                      <a16:colId xmlns:a16="http://schemas.microsoft.com/office/drawing/2014/main" val="3614145224"/>
                    </a:ext>
                  </a:extLst>
                </a:gridCol>
                <a:gridCol w="2032000">
                  <a:extLst>
                    <a:ext uri="{9D8B030D-6E8A-4147-A177-3AD203B41FA5}">
                      <a16:colId xmlns:a16="http://schemas.microsoft.com/office/drawing/2014/main" val="2946726104"/>
                    </a:ext>
                  </a:extLst>
                </a:gridCol>
              </a:tblGrid>
              <a:tr h="370840">
                <a:tc rowSpan="2">
                  <a:txBody>
                    <a:bodyPr/>
                    <a:lstStyle/>
                    <a:p>
                      <a:pPr marL="0" algn="ctr" defTabSz="457200" rtl="0" eaLnBrk="1" latinLnBrk="0" hangingPunct="1"/>
                      <a:r>
                        <a:rPr lang="el-GR" sz="2000" b="1" kern="1200" dirty="0">
                          <a:solidFill>
                            <a:schemeClr val="lt1"/>
                          </a:solidFill>
                          <a:latin typeface="+mn-lt"/>
                          <a:ea typeface="+mn-ea"/>
                          <a:cs typeface="+mn-cs"/>
                        </a:rPr>
                        <a:t>Εργοστάσιο</a:t>
                      </a:r>
                    </a:p>
                  </a:txBody>
                  <a:tcPr anchor="ctr"/>
                </a:tc>
                <a:tc gridSpan="3">
                  <a:txBody>
                    <a:bodyPr/>
                    <a:lstStyle/>
                    <a:p>
                      <a:pPr algn="ctr"/>
                      <a:r>
                        <a:rPr lang="el-GR" sz="2000" dirty="0"/>
                        <a:t>Κέντρο διανομής</a:t>
                      </a:r>
                    </a:p>
                  </a:txBody>
                  <a:tcPr anchor="ctr"/>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470453164"/>
                  </a:ext>
                </a:extLst>
              </a:tr>
              <a:tr h="370840">
                <a:tc vMerge="1">
                  <a:txBody>
                    <a:bodyPr/>
                    <a:lstStyle/>
                    <a:p>
                      <a:pPr marL="0" algn="ctr" defTabSz="457200" rtl="0" eaLnBrk="1" latinLnBrk="0" hangingPunct="1"/>
                      <a:endParaRPr lang="el-GR" sz="1800" b="1" kern="1200" dirty="0">
                        <a:solidFill>
                          <a:schemeClr val="lt1"/>
                        </a:solidFill>
                        <a:latin typeface="+mn-lt"/>
                        <a:ea typeface="+mn-ea"/>
                        <a:cs typeface="+mn-cs"/>
                      </a:endParaRPr>
                    </a:p>
                  </a:txBody>
                  <a:tcPr anchor="ctr">
                    <a:solidFill>
                      <a:srgbClr val="C00000"/>
                    </a:solidFill>
                  </a:tcPr>
                </a:tc>
                <a:tc>
                  <a:txBody>
                    <a:bodyPr/>
                    <a:lstStyle/>
                    <a:p>
                      <a:pPr marL="0" algn="ctr" defTabSz="457200" rtl="0" eaLnBrk="1" latinLnBrk="0" hangingPunct="1"/>
                      <a:r>
                        <a:rPr lang="en-US" sz="2000" b="1" kern="1200" dirty="0">
                          <a:solidFill>
                            <a:schemeClr val="tx1"/>
                          </a:solidFill>
                          <a:latin typeface="+mn-lt"/>
                          <a:ea typeface="+mn-ea"/>
                          <a:cs typeface="+mn-cs"/>
                        </a:rPr>
                        <a:t>Boston</a:t>
                      </a:r>
                      <a:endParaRPr lang="el-GR" sz="2000" b="1" kern="1200" dirty="0">
                        <a:solidFill>
                          <a:schemeClr val="tx1"/>
                        </a:solidFill>
                        <a:latin typeface="+mn-lt"/>
                        <a:ea typeface="+mn-ea"/>
                        <a:cs typeface="+mn-cs"/>
                      </a:endParaRPr>
                    </a:p>
                  </a:txBody>
                  <a:tcPr anchor="ctr"/>
                </a:tc>
                <a:tc>
                  <a:txBody>
                    <a:bodyPr/>
                    <a:lstStyle/>
                    <a:p>
                      <a:pPr marL="0" algn="ctr" defTabSz="457200" rtl="0" eaLnBrk="1" latinLnBrk="0" hangingPunct="1"/>
                      <a:r>
                        <a:rPr lang="en-US" sz="2000" b="1" kern="1200" dirty="0">
                          <a:solidFill>
                            <a:schemeClr val="tx1"/>
                          </a:solidFill>
                          <a:latin typeface="+mn-lt"/>
                          <a:ea typeface="+mn-ea"/>
                          <a:cs typeface="+mn-cs"/>
                        </a:rPr>
                        <a:t>Atlanta</a:t>
                      </a:r>
                      <a:endParaRPr lang="el-GR" sz="2000" b="1" kern="1200" dirty="0">
                        <a:solidFill>
                          <a:schemeClr val="tx1"/>
                        </a:solidFill>
                        <a:latin typeface="+mn-lt"/>
                        <a:ea typeface="+mn-ea"/>
                        <a:cs typeface="+mn-cs"/>
                      </a:endParaRPr>
                    </a:p>
                  </a:txBody>
                  <a:tcPr anchor="ctr"/>
                </a:tc>
                <a:tc>
                  <a:txBody>
                    <a:bodyPr/>
                    <a:lstStyle/>
                    <a:p>
                      <a:pPr marL="0" algn="ctr" defTabSz="457200" rtl="0" eaLnBrk="1" latinLnBrk="0" hangingPunct="1"/>
                      <a:r>
                        <a:rPr lang="en-US" sz="2000" b="1" kern="1200" dirty="0">
                          <a:solidFill>
                            <a:schemeClr val="tx1"/>
                          </a:solidFill>
                          <a:latin typeface="+mn-lt"/>
                          <a:ea typeface="+mn-ea"/>
                          <a:cs typeface="+mn-cs"/>
                        </a:rPr>
                        <a:t>Houston</a:t>
                      </a:r>
                      <a:endParaRPr lang="el-GR" sz="2000" b="1" kern="1200" dirty="0">
                        <a:solidFill>
                          <a:schemeClr val="tx1"/>
                        </a:solidFill>
                        <a:latin typeface="+mn-lt"/>
                        <a:ea typeface="+mn-ea"/>
                        <a:cs typeface="+mn-cs"/>
                      </a:endParaRPr>
                    </a:p>
                  </a:txBody>
                  <a:tcPr anchor="ctr"/>
                </a:tc>
                <a:extLst>
                  <a:ext uri="{0D108BD9-81ED-4DB2-BD59-A6C34878D82A}">
                    <a16:rowId xmlns:a16="http://schemas.microsoft.com/office/drawing/2014/main" val="849976432"/>
                  </a:ext>
                </a:extLst>
              </a:tr>
              <a:tr h="370840">
                <a:tc>
                  <a:txBody>
                    <a:bodyPr/>
                    <a:lstStyle/>
                    <a:p>
                      <a:pPr algn="ctr"/>
                      <a:r>
                        <a:rPr lang="en-US" sz="2000" b="1" dirty="0"/>
                        <a:t>Detroit</a:t>
                      </a:r>
                      <a:endParaRPr lang="el-GR" sz="2000" b="1" dirty="0"/>
                    </a:p>
                  </a:txBody>
                  <a:tcPr anchor="ctr"/>
                </a:tc>
                <a:tc>
                  <a:txBody>
                    <a:bodyPr/>
                    <a:lstStyle/>
                    <a:p>
                      <a:pPr algn="ctr"/>
                      <a:r>
                        <a:rPr lang="en-US" sz="2000" dirty="0"/>
                        <a:t>5</a:t>
                      </a:r>
                      <a:endParaRPr lang="el-GR" sz="2000" dirty="0"/>
                    </a:p>
                  </a:txBody>
                  <a:tcPr anchor="ctr"/>
                </a:tc>
                <a:tc>
                  <a:txBody>
                    <a:bodyPr/>
                    <a:lstStyle/>
                    <a:p>
                      <a:pPr algn="ctr"/>
                      <a:r>
                        <a:rPr lang="en-US" sz="2000" dirty="0"/>
                        <a:t>2</a:t>
                      </a:r>
                      <a:endParaRPr lang="el-GR" sz="2000" dirty="0"/>
                    </a:p>
                  </a:txBody>
                  <a:tcPr anchor="ctr"/>
                </a:tc>
                <a:tc>
                  <a:txBody>
                    <a:bodyPr/>
                    <a:lstStyle/>
                    <a:p>
                      <a:pPr algn="ctr"/>
                      <a:r>
                        <a:rPr lang="en-US" sz="2000" dirty="0"/>
                        <a:t>3</a:t>
                      </a:r>
                      <a:endParaRPr lang="el-GR" sz="2000" dirty="0"/>
                    </a:p>
                  </a:txBody>
                  <a:tcPr anchor="ctr"/>
                </a:tc>
                <a:extLst>
                  <a:ext uri="{0D108BD9-81ED-4DB2-BD59-A6C34878D82A}">
                    <a16:rowId xmlns:a16="http://schemas.microsoft.com/office/drawing/2014/main" val="448230581"/>
                  </a:ext>
                </a:extLst>
              </a:tr>
              <a:tr h="370840">
                <a:tc>
                  <a:txBody>
                    <a:bodyPr/>
                    <a:lstStyle/>
                    <a:p>
                      <a:pPr algn="ctr"/>
                      <a:r>
                        <a:rPr lang="en-US" sz="2000" b="1" dirty="0"/>
                        <a:t>Toledo</a:t>
                      </a:r>
                      <a:endParaRPr lang="el-GR" sz="2000" b="1" dirty="0"/>
                    </a:p>
                  </a:txBody>
                  <a:tcPr anchor="ctr"/>
                </a:tc>
                <a:tc>
                  <a:txBody>
                    <a:bodyPr/>
                    <a:lstStyle/>
                    <a:p>
                      <a:pPr algn="ctr"/>
                      <a:r>
                        <a:rPr lang="en-US" sz="2000" dirty="0"/>
                        <a:t>4</a:t>
                      </a:r>
                      <a:endParaRPr lang="el-GR" sz="2000" dirty="0"/>
                    </a:p>
                  </a:txBody>
                  <a:tcPr anchor="ctr"/>
                </a:tc>
                <a:tc>
                  <a:txBody>
                    <a:bodyPr/>
                    <a:lstStyle/>
                    <a:p>
                      <a:pPr algn="ctr"/>
                      <a:r>
                        <a:rPr lang="en-US" sz="2000" dirty="0"/>
                        <a:t>3</a:t>
                      </a:r>
                      <a:endParaRPr lang="el-GR" sz="2000" dirty="0"/>
                    </a:p>
                  </a:txBody>
                  <a:tcPr anchor="ctr"/>
                </a:tc>
                <a:tc>
                  <a:txBody>
                    <a:bodyPr/>
                    <a:lstStyle/>
                    <a:p>
                      <a:pPr algn="ctr"/>
                      <a:r>
                        <a:rPr lang="en-US" sz="2000" dirty="0"/>
                        <a:t>4</a:t>
                      </a:r>
                      <a:endParaRPr lang="el-GR" sz="2000" dirty="0"/>
                    </a:p>
                  </a:txBody>
                  <a:tcPr anchor="ctr"/>
                </a:tc>
                <a:extLst>
                  <a:ext uri="{0D108BD9-81ED-4DB2-BD59-A6C34878D82A}">
                    <a16:rowId xmlns:a16="http://schemas.microsoft.com/office/drawing/2014/main" val="3826047821"/>
                  </a:ext>
                </a:extLst>
              </a:tr>
              <a:tr h="370840">
                <a:tc>
                  <a:txBody>
                    <a:bodyPr/>
                    <a:lstStyle/>
                    <a:p>
                      <a:pPr algn="ctr"/>
                      <a:r>
                        <a:rPr lang="en-US" sz="2000" b="1" dirty="0"/>
                        <a:t>Denver</a:t>
                      </a:r>
                      <a:endParaRPr lang="el-GR" sz="2000" b="1" dirty="0"/>
                    </a:p>
                  </a:txBody>
                  <a:tcPr anchor="ctr"/>
                </a:tc>
                <a:tc>
                  <a:txBody>
                    <a:bodyPr/>
                    <a:lstStyle/>
                    <a:p>
                      <a:pPr algn="ctr"/>
                      <a:r>
                        <a:rPr lang="en-US" sz="2000" dirty="0"/>
                        <a:t>9</a:t>
                      </a:r>
                      <a:endParaRPr lang="el-GR" sz="2000" dirty="0"/>
                    </a:p>
                  </a:txBody>
                  <a:tcPr anchor="ctr"/>
                </a:tc>
                <a:tc>
                  <a:txBody>
                    <a:bodyPr/>
                    <a:lstStyle/>
                    <a:p>
                      <a:pPr algn="ctr"/>
                      <a:r>
                        <a:rPr lang="en-US" sz="2000" dirty="0"/>
                        <a:t>7</a:t>
                      </a:r>
                      <a:endParaRPr lang="el-GR" sz="2000" dirty="0"/>
                    </a:p>
                  </a:txBody>
                  <a:tcPr anchor="ctr"/>
                </a:tc>
                <a:tc>
                  <a:txBody>
                    <a:bodyPr/>
                    <a:lstStyle/>
                    <a:p>
                      <a:pPr algn="ctr"/>
                      <a:r>
                        <a:rPr lang="en-US" sz="2000" dirty="0"/>
                        <a:t>5</a:t>
                      </a:r>
                      <a:endParaRPr lang="el-GR" sz="2000" dirty="0"/>
                    </a:p>
                  </a:txBody>
                  <a:tcPr anchor="ctr"/>
                </a:tc>
                <a:extLst>
                  <a:ext uri="{0D108BD9-81ED-4DB2-BD59-A6C34878D82A}">
                    <a16:rowId xmlns:a16="http://schemas.microsoft.com/office/drawing/2014/main" val="2192652783"/>
                  </a:ext>
                </a:extLst>
              </a:tr>
              <a:tr h="370840">
                <a:tc>
                  <a:txBody>
                    <a:bodyPr/>
                    <a:lstStyle/>
                    <a:p>
                      <a:pPr algn="ctr"/>
                      <a:r>
                        <a:rPr lang="en-US" sz="2000" b="1" dirty="0"/>
                        <a:t>Kansas City</a:t>
                      </a:r>
                      <a:endParaRPr lang="el-GR" sz="2000" b="1" dirty="0"/>
                    </a:p>
                  </a:txBody>
                  <a:tcPr anchor="ctr"/>
                </a:tc>
                <a:tc>
                  <a:txBody>
                    <a:bodyPr/>
                    <a:lstStyle/>
                    <a:p>
                      <a:pPr algn="ctr"/>
                      <a:r>
                        <a:rPr lang="en-US" sz="2000" dirty="0"/>
                        <a:t>10</a:t>
                      </a:r>
                      <a:endParaRPr lang="el-GR" sz="2000" dirty="0"/>
                    </a:p>
                  </a:txBody>
                  <a:tcPr anchor="ctr"/>
                </a:tc>
                <a:tc>
                  <a:txBody>
                    <a:bodyPr/>
                    <a:lstStyle/>
                    <a:p>
                      <a:pPr algn="ctr"/>
                      <a:r>
                        <a:rPr lang="en-US" sz="2000" dirty="0"/>
                        <a:t>4</a:t>
                      </a:r>
                      <a:endParaRPr lang="el-GR" sz="2000" dirty="0"/>
                    </a:p>
                  </a:txBody>
                  <a:tcPr anchor="ctr"/>
                </a:tc>
                <a:tc>
                  <a:txBody>
                    <a:bodyPr/>
                    <a:lstStyle/>
                    <a:p>
                      <a:pPr algn="ctr"/>
                      <a:r>
                        <a:rPr lang="en-US" sz="2000" dirty="0"/>
                        <a:t>2</a:t>
                      </a:r>
                      <a:endParaRPr lang="el-GR" sz="2000" dirty="0"/>
                    </a:p>
                  </a:txBody>
                  <a:tcPr anchor="ctr"/>
                </a:tc>
                <a:extLst>
                  <a:ext uri="{0D108BD9-81ED-4DB2-BD59-A6C34878D82A}">
                    <a16:rowId xmlns:a16="http://schemas.microsoft.com/office/drawing/2014/main" val="2507657101"/>
                  </a:ext>
                </a:extLst>
              </a:tr>
              <a:tr h="370840">
                <a:tc>
                  <a:txBody>
                    <a:bodyPr/>
                    <a:lstStyle/>
                    <a:p>
                      <a:pPr algn="ctr"/>
                      <a:r>
                        <a:rPr lang="en-US" sz="2000" b="1" dirty="0"/>
                        <a:t>St. Louis</a:t>
                      </a:r>
                      <a:endParaRPr lang="el-GR" sz="2000" b="1" dirty="0"/>
                    </a:p>
                  </a:txBody>
                  <a:tcPr anchor="ctr"/>
                </a:tc>
                <a:tc>
                  <a:txBody>
                    <a:bodyPr/>
                    <a:lstStyle/>
                    <a:p>
                      <a:pPr algn="ctr"/>
                      <a:r>
                        <a:rPr lang="en-US" sz="2000" dirty="0"/>
                        <a:t>8</a:t>
                      </a:r>
                      <a:endParaRPr lang="el-GR" sz="2000" dirty="0"/>
                    </a:p>
                  </a:txBody>
                  <a:tcPr anchor="ctr"/>
                </a:tc>
                <a:tc>
                  <a:txBody>
                    <a:bodyPr/>
                    <a:lstStyle/>
                    <a:p>
                      <a:pPr algn="ctr"/>
                      <a:r>
                        <a:rPr lang="en-US" sz="2000" dirty="0"/>
                        <a:t>4</a:t>
                      </a:r>
                      <a:endParaRPr lang="el-GR" sz="2000" dirty="0"/>
                    </a:p>
                  </a:txBody>
                  <a:tcPr anchor="ctr"/>
                </a:tc>
                <a:tc>
                  <a:txBody>
                    <a:bodyPr/>
                    <a:lstStyle/>
                    <a:p>
                      <a:pPr algn="ctr"/>
                      <a:r>
                        <a:rPr lang="en-US" sz="2000" dirty="0"/>
                        <a:t>3</a:t>
                      </a:r>
                      <a:endParaRPr lang="el-GR" sz="2000" dirty="0"/>
                    </a:p>
                  </a:txBody>
                  <a:tcPr anchor="ctr"/>
                </a:tc>
                <a:extLst>
                  <a:ext uri="{0D108BD9-81ED-4DB2-BD59-A6C34878D82A}">
                    <a16:rowId xmlns:a16="http://schemas.microsoft.com/office/drawing/2014/main" val="2870827476"/>
                  </a:ext>
                </a:extLst>
              </a:tr>
            </a:tbl>
          </a:graphicData>
        </a:graphic>
      </p:graphicFrame>
    </p:spTree>
    <p:extLst>
      <p:ext uri="{BB962C8B-B14F-4D97-AF65-F5344CB8AC3E}">
        <p14:creationId xmlns:p14="http://schemas.microsoft.com/office/powerpoint/2010/main" val="696767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Σχεδιασμός συστημάτων διανομής (</a:t>
            </a:r>
            <a:r>
              <a:rPr lang="en-US" dirty="0"/>
              <a:t>4</a:t>
            </a:r>
            <a:r>
              <a:rPr lang="el-GR" dirty="0"/>
              <a:t>) </a:t>
            </a:r>
          </a:p>
        </p:txBody>
      </p:sp>
      <p:sp>
        <p:nvSpPr>
          <p:cNvPr id="3" name="Θέση περιεχομένου 2"/>
          <p:cNvSpPr>
            <a:spLocks noGrp="1"/>
          </p:cNvSpPr>
          <p:nvPr>
            <p:ph idx="1"/>
          </p:nvPr>
        </p:nvSpPr>
        <p:spPr>
          <a:xfrm>
            <a:off x="2230016" y="1729516"/>
            <a:ext cx="9961984" cy="5105400"/>
          </a:xfrm>
        </p:spPr>
        <p:txBody>
          <a:bodyPr>
            <a:normAutofit/>
          </a:bodyPr>
          <a:lstStyle/>
          <a:p>
            <a:r>
              <a:rPr lang="el-GR" sz="2400" dirty="0"/>
              <a:t>Το δίκτυο για το συγκεκριμένο πρόβλημα συστήματος διανομής παρουσιάζεται στην επόμενη διαφάνεια</a:t>
            </a:r>
          </a:p>
          <a:p>
            <a:r>
              <a:rPr lang="el-GR" sz="2400" dirty="0"/>
              <a:t>Περιλαμβάνονται όλες οι πόλεις που εξετάζονται ως προς την εγκατάσταση νέου εργοστασίου</a:t>
            </a:r>
          </a:p>
          <a:p>
            <a:r>
              <a:rPr lang="el-GR" sz="2400" dirty="0"/>
              <a:t>Η δυναμικότητα και η ζήτηση παρουσιάζονται σε χιλιάδες μονάδες</a:t>
            </a:r>
          </a:p>
          <a:p>
            <a:r>
              <a:rPr lang="el-GR" sz="2400" dirty="0"/>
              <a:t>Το δίκτυο αφορά ένα πρόβλημα μεταφοράς, το οποίο περιλαμβάνει εργοστάσια στο </a:t>
            </a:r>
            <a:r>
              <a:rPr lang="en-US" sz="2400" dirty="0"/>
              <a:t>St. Louis </a:t>
            </a:r>
            <a:r>
              <a:rPr lang="el-GR" sz="2400" dirty="0"/>
              <a:t>(υπάρχον εργοστάσιο) και σε καθεμία από τις τέσσερις εξεταζόμενες πόλεις (πιθανές τοποθεσίες για εργοστάσιο)</a:t>
            </a:r>
          </a:p>
          <a:p>
            <a:r>
              <a:rPr lang="el-GR" sz="2400" dirty="0"/>
              <a:t>Όμως δεν έχει ληφθεί ακόμα η απόφαση αναφορικά με το ποιο ή ποια εργοστάσια θα κατασκευαστούν</a:t>
            </a:r>
          </a:p>
          <a:p>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39</a:t>
            </a:fld>
            <a:endParaRPr lang="el-GR"/>
          </a:p>
        </p:txBody>
      </p:sp>
    </p:spTree>
    <p:extLst>
      <p:ext uri="{BB962C8B-B14F-4D97-AF65-F5344CB8AC3E}">
        <p14:creationId xmlns:p14="http://schemas.microsoft.com/office/powerpoint/2010/main" val="77053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Προγραμματισμός Πληρώματος Πτήσης στην </a:t>
            </a:r>
            <a:r>
              <a:rPr lang="en-US" dirty="0"/>
              <a:t>Air New Zealand (1)</a:t>
            </a:r>
            <a:endParaRPr lang="el-GR" dirty="0"/>
          </a:p>
        </p:txBody>
      </p:sp>
      <p:sp>
        <p:nvSpPr>
          <p:cNvPr id="3" name="Θέση περιεχομένου 2"/>
          <p:cNvSpPr>
            <a:spLocks noGrp="1"/>
          </p:cNvSpPr>
          <p:nvPr>
            <p:ph idx="1"/>
          </p:nvPr>
        </p:nvSpPr>
        <p:spPr>
          <a:xfrm>
            <a:off x="2589212" y="2133599"/>
            <a:ext cx="9602788" cy="4649756"/>
          </a:xfrm>
        </p:spPr>
        <p:txBody>
          <a:bodyPr>
            <a:normAutofit/>
          </a:bodyPr>
          <a:lstStyle/>
          <a:p>
            <a:r>
              <a:rPr lang="el-GR" sz="2400" dirty="0"/>
              <a:t>Η</a:t>
            </a:r>
            <a:r>
              <a:rPr lang="en-US" sz="2400" dirty="0"/>
              <a:t> Air</a:t>
            </a:r>
            <a:r>
              <a:rPr lang="el-GR" sz="2400" dirty="0"/>
              <a:t> </a:t>
            </a:r>
            <a:r>
              <a:rPr lang="en-US" sz="2400" dirty="0"/>
              <a:t>New Zealand </a:t>
            </a:r>
            <a:r>
              <a:rPr lang="el-GR" sz="2400" dirty="0"/>
              <a:t>αποτελεί τη μεγαλύτερη αεροπορική εταιρία στη Νέα Ζηλανδία</a:t>
            </a:r>
          </a:p>
          <a:p>
            <a:r>
              <a:rPr lang="el-GR" sz="2400" dirty="0"/>
              <a:t>Κατά τα τελευταία 15 έτη, η εταιρία ανέπτυξε μοντέλα ακέραιου γραμμικού  προγραμματισμού για τον προγραμματισμό του πληρώματος πτήσης</a:t>
            </a:r>
          </a:p>
          <a:p>
            <a:r>
              <a:rPr lang="el-GR" sz="2400" dirty="0"/>
              <a:t>Η </a:t>
            </a:r>
            <a:r>
              <a:rPr lang="en-US" sz="2400" dirty="0"/>
              <a:t>Air</a:t>
            </a:r>
            <a:r>
              <a:rPr lang="el-GR" sz="2400" dirty="0"/>
              <a:t> </a:t>
            </a:r>
            <a:r>
              <a:rPr lang="en-US" sz="2400" dirty="0"/>
              <a:t>New Zealand</a:t>
            </a:r>
            <a:r>
              <a:rPr lang="el-GR" sz="2400" dirty="0"/>
              <a:t> οριστικοποιεί τα προγράμματα πτήσης τουλάχιστον 12 εβδομάδες πριν από την ημερομηνία πτήσης</a:t>
            </a:r>
          </a:p>
          <a:p>
            <a:r>
              <a:rPr lang="el-GR" sz="2400" dirty="0"/>
              <a:t>Το πρόβλημα προγραμματισμού του πληρώματος αναφέρεται στον προσδιορισμό των πιλότων και των συνοδών αέρος που θα επανδρώσουν το σκάφος</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a:t>
            </a:fld>
            <a:endParaRPr lang="el-GR"/>
          </a:p>
        </p:txBody>
      </p:sp>
    </p:spTree>
    <p:extLst>
      <p:ext uri="{BB962C8B-B14F-4D97-AF65-F5344CB8AC3E}">
        <p14:creationId xmlns:p14="http://schemas.microsoft.com/office/powerpoint/2010/main" val="3534082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6208" y="-46672"/>
            <a:ext cx="8911687" cy="1280890"/>
          </a:xfrm>
        </p:spPr>
        <p:txBody>
          <a:bodyPr>
            <a:normAutofit/>
          </a:bodyPr>
          <a:lstStyle/>
          <a:p>
            <a:r>
              <a:rPr lang="el-GR" dirty="0"/>
              <a:t>Εφαρμογές Δυαδικών «0-1» μεταβλητών – Σχεδιασμός συστημάτων διανομής (5) </a:t>
            </a:r>
          </a:p>
        </p:txBody>
      </p:sp>
      <p:sp>
        <p:nvSpPr>
          <p:cNvPr id="3" name="Θέση περιεχομένου 2"/>
          <p:cNvSpPr>
            <a:spLocks noGrp="1"/>
          </p:cNvSpPr>
          <p:nvPr>
            <p:ph idx="1"/>
          </p:nvPr>
        </p:nvSpPr>
        <p:spPr>
          <a:xfrm>
            <a:off x="2230016" y="1905001"/>
            <a:ext cx="9961984" cy="4887686"/>
          </a:xfrm>
        </p:spPr>
        <p:txBody>
          <a:bodyPr>
            <a:normAutofit/>
          </a:bodyPr>
          <a:lstStyle/>
          <a:p>
            <a:pPr marL="0" indent="0">
              <a:buNone/>
            </a:pPr>
            <a:r>
              <a:rPr lang="en-US" sz="2400" dirty="0"/>
              <a:t> </a:t>
            </a:r>
            <a:endParaRPr lang="el-GR" sz="2400" dirty="0"/>
          </a:p>
          <a:p>
            <a:endParaRPr lang="el-GR" sz="2400" dirty="0"/>
          </a:p>
          <a:p>
            <a:endParaRPr lang="el-GR" sz="2400" dirty="0"/>
          </a:p>
          <a:p>
            <a:endParaRPr lang="el-GR" sz="2400" dirty="0"/>
          </a:p>
          <a:p>
            <a:endParaRPr lang="el-GR" sz="2400" dirty="0"/>
          </a:p>
          <a:p>
            <a:endParaRPr lang="el-GR" sz="2400" dirty="0"/>
          </a:p>
          <a:p>
            <a:endParaRPr lang="el-GR" sz="2400" dirty="0"/>
          </a:p>
          <a:p>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40</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8842" y="1099126"/>
            <a:ext cx="7383293" cy="5874322"/>
          </a:xfrm>
          <a:prstGeom prst="rect">
            <a:avLst/>
          </a:prstGeom>
        </p:spPr>
      </p:pic>
    </p:spTree>
    <p:extLst>
      <p:ext uri="{BB962C8B-B14F-4D97-AF65-F5344CB8AC3E}">
        <p14:creationId xmlns:p14="http://schemas.microsoft.com/office/powerpoint/2010/main" val="3713217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Σχεδιασμός συστημάτων διανομής (6) </a:t>
            </a:r>
          </a:p>
        </p:txBody>
      </p:sp>
      <p:sp>
        <p:nvSpPr>
          <p:cNvPr id="3" name="Θέση περιεχομένου 2"/>
          <p:cNvSpPr>
            <a:spLocks noGrp="1"/>
          </p:cNvSpPr>
          <p:nvPr>
            <p:ph idx="1"/>
          </p:nvPr>
        </p:nvSpPr>
        <p:spPr>
          <a:xfrm>
            <a:off x="2230016" y="1905001"/>
            <a:ext cx="9961984" cy="4887686"/>
          </a:xfrm>
        </p:spPr>
        <p:txBody>
          <a:bodyPr>
            <a:normAutofit/>
          </a:bodyPr>
          <a:lstStyle/>
          <a:p>
            <a:r>
              <a:rPr lang="el-GR" sz="2400" dirty="0"/>
              <a:t>Οι «0-1» μεταβλητές που θα χρησιμοποιηθούν είναι οι εξής:</a:t>
            </a:r>
          </a:p>
          <a:p>
            <a:r>
              <a:rPr lang="en-US" sz="2400" b="1" dirty="0"/>
              <a:t>y</a:t>
            </a:r>
            <a:r>
              <a:rPr lang="en-US" sz="2400" b="1" baseline="-25000" dirty="0"/>
              <a:t>1</a:t>
            </a:r>
            <a:r>
              <a:rPr lang="el-GR" sz="2400" dirty="0"/>
              <a:t>=1 εάν κατασκευαστεί εργοστάσιο στο </a:t>
            </a:r>
            <a:r>
              <a:rPr lang="en-US" sz="2400" dirty="0"/>
              <a:t>Detroit </a:t>
            </a:r>
            <a:r>
              <a:rPr lang="el-GR" sz="2400" dirty="0"/>
              <a:t>ή 0 εάν δεν κατασκευαστεί </a:t>
            </a:r>
            <a:endParaRPr lang="en-US" sz="2400" dirty="0"/>
          </a:p>
          <a:p>
            <a:r>
              <a:rPr lang="en-US" sz="2400" b="1" dirty="0"/>
              <a:t>y</a:t>
            </a:r>
            <a:r>
              <a:rPr lang="en-US" sz="2400" b="1" baseline="-25000" dirty="0"/>
              <a:t>2</a:t>
            </a:r>
            <a:r>
              <a:rPr lang="el-GR" sz="2400" dirty="0"/>
              <a:t>=1 εάν κατασκευαστεί εργοστάσιο στο </a:t>
            </a:r>
            <a:r>
              <a:rPr lang="en-US" sz="2400" dirty="0"/>
              <a:t>Toledo </a:t>
            </a:r>
            <a:r>
              <a:rPr lang="el-GR" sz="2400" dirty="0"/>
              <a:t>ή 0 εάν δεν κατασκευαστεί</a:t>
            </a:r>
            <a:endParaRPr lang="en-US" sz="2400" dirty="0"/>
          </a:p>
          <a:p>
            <a:r>
              <a:rPr lang="en-US" sz="2400" b="1" dirty="0"/>
              <a:t>y</a:t>
            </a:r>
            <a:r>
              <a:rPr lang="en-US" sz="2400" b="1" baseline="-25000" dirty="0"/>
              <a:t>3</a:t>
            </a:r>
            <a:r>
              <a:rPr lang="el-GR" sz="2400" dirty="0"/>
              <a:t>=1 εάν κατασκευαστεί εργοστάσιο στο </a:t>
            </a:r>
            <a:r>
              <a:rPr lang="en-US" sz="2400" dirty="0"/>
              <a:t>Denver </a:t>
            </a:r>
            <a:r>
              <a:rPr lang="el-GR" sz="2400" dirty="0"/>
              <a:t>ή 0 εάν δεν κατασκευαστεί</a:t>
            </a:r>
            <a:endParaRPr lang="en-US" sz="2400" dirty="0"/>
          </a:p>
          <a:p>
            <a:r>
              <a:rPr lang="en-US" sz="2400" b="1" dirty="0"/>
              <a:t>y</a:t>
            </a:r>
            <a:r>
              <a:rPr lang="en-US" sz="2400" b="1" baseline="-25000" dirty="0"/>
              <a:t>4</a:t>
            </a:r>
            <a:r>
              <a:rPr lang="el-GR" sz="2400" dirty="0"/>
              <a:t>=1 εάν κατασκευαστεί εργοστάσιο στο </a:t>
            </a:r>
            <a:r>
              <a:rPr lang="en-US" sz="2400" dirty="0"/>
              <a:t>Kansas City </a:t>
            </a:r>
            <a:r>
              <a:rPr lang="el-GR" sz="2400" dirty="0"/>
              <a:t>ή 0 εάν δεν κατασκευαστεί</a:t>
            </a:r>
          </a:p>
          <a:p>
            <a:endParaRPr lang="el-GR" sz="2400" dirty="0"/>
          </a:p>
          <a:p>
            <a:endParaRPr lang="el-GR" sz="2400" dirty="0"/>
          </a:p>
          <a:p>
            <a:endParaRPr lang="el-GR" sz="2400" dirty="0"/>
          </a:p>
          <a:p>
            <a:endParaRPr lang="el-GR" sz="2400" dirty="0"/>
          </a:p>
          <a:p>
            <a:endParaRPr lang="el-GR" sz="2400" dirty="0"/>
          </a:p>
          <a:p>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41</a:t>
            </a:fld>
            <a:endParaRPr lang="el-GR"/>
          </a:p>
        </p:txBody>
      </p:sp>
    </p:spTree>
    <p:extLst>
      <p:ext uri="{BB962C8B-B14F-4D97-AF65-F5344CB8AC3E}">
        <p14:creationId xmlns:p14="http://schemas.microsoft.com/office/powerpoint/2010/main" val="25356863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Σχεδιασμός συστημάτων διανομής (</a:t>
            </a:r>
            <a:r>
              <a:rPr lang="en-US" dirty="0"/>
              <a:t>7</a:t>
            </a:r>
            <a:r>
              <a:rPr lang="el-GR" dirty="0"/>
              <a:t>) </a:t>
            </a:r>
          </a:p>
        </p:txBody>
      </p:sp>
      <p:sp>
        <p:nvSpPr>
          <p:cNvPr id="3" name="Θέση περιεχομένου 2"/>
          <p:cNvSpPr>
            <a:spLocks noGrp="1"/>
          </p:cNvSpPr>
          <p:nvPr>
            <p:ph idx="1"/>
          </p:nvPr>
        </p:nvSpPr>
        <p:spPr>
          <a:xfrm>
            <a:off x="2230016" y="1905001"/>
            <a:ext cx="9961984" cy="4887686"/>
          </a:xfrm>
        </p:spPr>
        <p:txBody>
          <a:bodyPr>
            <a:normAutofit/>
          </a:bodyPr>
          <a:lstStyle/>
          <a:p>
            <a:r>
              <a:rPr lang="el-GR" sz="2400" dirty="0"/>
              <a:t>Οι μεταβλητές που αναπαριστούν τις ποσότητες που μεταφέρονται από κάθε εργοστάσιο προς κάθε κέντρο διανομής ορίζονται με τον ίδιο τρόπο με αυτόν που ορίζονται οι μεταβλητές σε ένα πρόβλημα μεταφοράς και είναι οι εξής:</a:t>
            </a:r>
          </a:p>
          <a:p>
            <a:r>
              <a:rPr lang="en-US" sz="2400" b="1" dirty="0" err="1"/>
              <a:t>x</a:t>
            </a:r>
            <a:r>
              <a:rPr lang="en-US" sz="2400" b="1" baseline="-25000" dirty="0" err="1"/>
              <a:t>ij</a:t>
            </a:r>
            <a:r>
              <a:rPr lang="el-GR" sz="2400" dirty="0"/>
              <a:t>=</a:t>
            </a:r>
            <a:r>
              <a:rPr lang="en-US" sz="2400" dirty="0"/>
              <a:t> </a:t>
            </a:r>
            <a:r>
              <a:rPr lang="el-GR" sz="2400" dirty="0"/>
              <a:t>οι μονάδες που μεταφέρονται από το εργοστάσιο </a:t>
            </a:r>
            <a:r>
              <a:rPr lang="en-US" sz="2400" b="1" i="1" dirty="0" err="1"/>
              <a:t>i</a:t>
            </a:r>
            <a:r>
              <a:rPr lang="en-US" sz="2400" dirty="0"/>
              <a:t> </a:t>
            </a:r>
            <a:r>
              <a:rPr lang="el-GR" sz="2400" dirty="0"/>
              <a:t>προς το κέντρο διανομής </a:t>
            </a:r>
            <a:r>
              <a:rPr lang="en-US" sz="2400" b="1" i="1" dirty="0"/>
              <a:t>j</a:t>
            </a:r>
            <a:r>
              <a:rPr lang="el-GR" sz="2400" dirty="0"/>
              <a:t> (σε χιλιάδες), </a:t>
            </a:r>
            <a:r>
              <a:rPr lang="en-US" sz="2400" dirty="0" err="1"/>
              <a:t>i</a:t>
            </a:r>
            <a:r>
              <a:rPr lang="en-US" sz="2400" dirty="0"/>
              <a:t> = 1,2,3,4,5 </a:t>
            </a:r>
            <a:r>
              <a:rPr lang="el-GR" sz="2400" dirty="0"/>
              <a:t>και </a:t>
            </a:r>
            <a:r>
              <a:rPr lang="en-US" sz="2400" dirty="0"/>
              <a:t>j</a:t>
            </a:r>
            <a:r>
              <a:rPr lang="el-GR" sz="2400" dirty="0"/>
              <a:t> = 1,2,3</a:t>
            </a:r>
          </a:p>
          <a:p>
            <a:r>
              <a:rPr lang="el-GR" sz="2400" dirty="0"/>
              <a:t>Επομένως, το ετήσιο κόστος μεταφοράς (σε χιλιάδες δολάρια) προκύπτει από το άθροισμα:</a:t>
            </a:r>
            <a:endParaRPr lang="en-US" sz="2400" dirty="0"/>
          </a:p>
          <a:p>
            <a:pPr lvl="1">
              <a:buFont typeface="Wingdings" panose="05000000000000000000" pitchFamily="2" charset="2"/>
              <a:buChar char="§"/>
            </a:pPr>
            <a:r>
              <a:rPr lang="el-GR" sz="2200" b="1" dirty="0"/>
              <a:t>5</a:t>
            </a:r>
            <a:r>
              <a:rPr lang="en-US" sz="2200" b="1" dirty="0"/>
              <a:t>x</a:t>
            </a:r>
            <a:r>
              <a:rPr lang="el-GR" sz="2200" b="1" baseline="-25000" dirty="0"/>
              <a:t>11</a:t>
            </a:r>
            <a:r>
              <a:rPr lang="el-GR" sz="2200" b="1" dirty="0"/>
              <a:t> + </a:t>
            </a:r>
            <a:r>
              <a:rPr lang="en-US" sz="2200" b="1" dirty="0"/>
              <a:t>2x</a:t>
            </a:r>
            <a:r>
              <a:rPr lang="en-US" sz="2200" b="1" baseline="-25000" dirty="0"/>
              <a:t>12</a:t>
            </a:r>
            <a:r>
              <a:rPr lang="en-US" sz="2200" b="1" dirty="0"/>
              <a:t> + 3x</a:t>
            </a:r>
            <a:r>
              <a:rPr lang="en-US" sz="2200" b="1" baseline="-25000" dirty="0"/>
              <a:t>13</a:t>
            </a:r>
            <a:r>
              <a:rPr lang="en-US" sz="2200" b="1" dirty="0"/>
              <a:t> + 4x</a:t>
            </a:r>
            <a:r>
              <a:rPr lang="en-US" sz="2200" b="1" baseline="-25000" dirty="0"/>
              <a:t>21</a:t>
            </a:r>
            <a:r>
              <a:rPr lang="en-US" sz="2200" b="1" dirty="0"/>
              <a:t> + 3x</a:t>
            </a:r>
            <a:r>
              <a:rPr lang="en-US" sz="2200" b="1" baseline="-25000" dirty="0"/>
              <a:t>22</a:t>
            </a:r>
            <a:r>
              <a:rPr lang="en-US" sz="2200" b="1" dirty="0"/>
              <a:t> + 4x</a:t>
            </a:r>
            <a:r>
              <a:rPr lang="en-US" sz="2200" b="1" baseline="-25000" dirty="0"/>
              <a:t>23</a:t>
            </a:r>
            <a:r>
              <a:rPr lang="en-US" sz="2200" b="1" dirty="0"/>
              <a:t> + 9x</a:t>
            </a:r>
            <a:r>
              <a:rPr lang="en-US" sz="2200" b="1" baseline="-25000" dirty="0"/>
              <a:t>31</a:t>
            </a:r>
            <a:r>
              <a:rPr lang="en-US" sz="2200" b="1" dirty="0"/>
              <a:t> + 7x</a:t>
            </a:r>
            <a:r>
              <a:rPr lang="en-US" sz="2200" b="1" baseline="-25000" dirty="0"/>
              <a:t>32</a:t>
            </a:r>
            <a:r>
              <a:rPr lang="en-US" sz="2200" b="1" dirty="0"/>
              <a:t> + 5x</a:t>
            </a:r>
            <a:r>
              <a:rPr lang="en-US" sz="2200" b="1" baseline="-25000" dirty="0"/>
              <a:t>33</a:t>
            </a:r>
            <a:r>
              <a:rPr lang="en-US" sz="2200" b="1" dirty="0"/>
              <a:t> + 10x</a:t>
            </a:r>
            <a:r>
              <a:rPr lang="en-US" sz="2200" b="1" baseline="-25000" dirty="0"/>
              <a:t>41</a:t>
            </a:r>
            <a:r>
              <a:rPr lang="en-US" sz="2200" b="1" dirty="0"/>
              <a:t> + 4x</a:t>
            </a:r>
            <a:r>
              <a:rPr lang="en-US" sz="2200" b="1" baseline="-25000" dirty="0"/>
              <a:t>42</a:t>
            </a:r>
            <a:r>
              <a:rPr lang="en-US" sz="2200" b="1" dirty="0"/>
              <a:t> + 2x</a:t>
            </a:r>
            <a:r>
              <a:rPr lang="en-US" sz="2200" b="1" baseline="-25000" dirty="0"/>
              <a:t>43</a:t>
            </a:r>
            <a:r>
              <a:rPr lang="en-US" sz="2200" b="1" dirty="0"/>
              <a:t> + 8x</a:t>
            </a:r>
            <a:r>
              <a:rPr lang="en-US" sz="2200" b="1" baseline="-25000" dirty="0"/>
              <a:t>51</a:t>
            </a:r>
            <a:r>
              <a:rPr lang="en-US" sz="2200" b="1" dirty="0"/>
              <a:t> + 4x</a:t>
            </a:r>
            <a:r>
              <a:rPr lang="en-US" sz="2200" b="1" baseline="-25000" dirty="0"/>
              <a:t>52</a:t>
            </a:r>
            <a:r>
              <a:rPr lang="en-US" sz="2200" b="1" dirty="0"/>
              <a:t> + 3x</a:t>
            </a:r>
            <a:r>
              <a:rPr lang="en-US" sz="2200" b="1" baseline="-25000" dirty="0"/>
              <a:t>53</a:t>
            </a:r>
            <a:endParaRPr lang="el-GR" sz="2200" b="1" baseline="-25000" dirty="0"/>
          </a:p>
          <a:p>
            <a:endParaRPr lang="el-GR" sz="2400" dirty="0"/>
          </a:p>
          <a:p>
            <a:endParaRPr lang="el-GR" sz="2400" dirty="0"/>
          </a:p>
          <a:p>
            <a:endParaRPr lang="el-GR" sz="2400" dirty="0"/>
          </a:p>
          <a:p>
            <a:endParaRPr lang="el-GR" sz="2400" dirty="0"/>
          </a:p>
          <a:p>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42</a:t>
            </a:fld>
            <a:endParaRPr lang="el-GR"/>
          </a:p>
        </p:txBody>
      </p:sp>
    </p:spTree>
    <p:extLst>
      <p:ext uri="{BB962C8B-B14F-4D97-AF65-F5344CB8AC3E}">
        <p14:creationId xmlns:p14="http://schemas.microsoft.com/office/powerpoint/2010/main" val="1505658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Σχεδιασμός συστημάτων διανομής (</a:t>
            </a:r>
            <a:r>
              <a:rPr lang="en-US" dirty="0"/>
              <a:t>8</a:t>
            </a:r>
            <a:r>
              <a:rPr lang="el-GR" dirty="0"/>
              <a:t>) </a:t>
            </a:r>
          </a:p>
        </p:txBody>
      </p:sp>
      <p:sp>
        <p:nvSpPr>
          <p:cNvPr id="3" name="Θέση περιεχομένου 2"/>
          <p:cNvSpPr>
            <a:spLocks noGrp="1"/>
          </p:cNvSpPr>
          <p:nvPr>
            <p:ph idx="1"/>
          </p:nvPr>
        </p:nvSpPr>
        <p:spPr>
          <a:xfrm>
            <a:off x="2230016" y="1905001"/>
            <a:ext cx="9961984" cy="4887686"/>
          </a:xfrm>
        </p:spPr>
        <p:txBody>
          <a:bodyPr>
            <a:normAutofit/>
          </a:bodyPr>
          <a:lstStyle/>
          <a:p>
            <a:r>
              <a:rPr lang="el-GR" sz="2400" dirty="0"/>
              <a:t>Το ετήσιο σταθερό κόστος για τη λειτουργία του νέου εργοστασίου ή των νέων εργοστασίων (σε χιλιάδες δολάρια) προκύπτει από το άθροισμα</a:t>
            </a:r>
          </a:p>
          <a:p>
            <a:pPr lvl="1">
              <a:buFont typeface="Wingdings" panose="05000000000000000000" pitchFamily="2" charset="2"/>
              <a:buChar char="§"/>
            </a:pPr>
            <a:r>
              <a:rPr lang="el-GR" sz="2200" b="1" dirty="0"/>
              <a:t>175</a:t>
            </a:r>
            <a:r>
              <a:rPr lang="en-US" sz="2200" b="1" dirty="0"/>
              <a:t>y</a:t>
            </a:r>
            <a:r>
              <a:rPr lang="en-US" sz="2200" b="1" baseline="-25000" dirty="0"/>
              <a:t>1</a:t>
            </a:r>
            <a:r>
              <a:rPr lang="en-US" sz="2200" b="1" dirty="0"/>
              <a:t> + 300y</a:t>
            </a:r>
            <a:r>
              <a:rPr lang="en-US" sz="2200" b="1" baseline="-25000" dirty="0"/>
              <a:t>2</a:t>
            </a:r>
            <a:r>
              <a:rPr lang="en-US" sz="2200" b="1" dirty="0"/>
              <a:t> + 375y</a:t>
            </a:r>
            <a:r>
              <a:rPr lang="en-US" sz="2200" b="1" baseline="-25000" dirty="0"/>
              <a:t>3</a:t>
            </a:r>
            <a:r>
              <a:rPr lang="en-US" sz="2200" b="1" dirty="0"/>
              <a:t> + 500y</a:t>
            </a:r>
            <a:r>
              <a:rPr lang="en-US" sz="2200" b="1" baseline="-25000" dirty="0"/>
              <a:t>4</a:t>
            </a:r>
            <a:endParaRPr lang="el-GR" sz="2200" b="1" baseline="-25000" dirty="0"/>
          </a:p>
          <a:p>
            <a:r>
              <a:rPr lang="el-GR" sz="2400" dirty="0"/>
              <a:t>Εάν </a:t>
            </a:r>
            <a:r>
              <a:rPr lang="en-US" sz="2400" b="1" dirty="0"/>
              <a:t>y</a:t>
            </a:r>
            <a:r>
              <a:rPr lang="en-US" sz="2400" b="1" baseline="-25000" dirty="0"/>
              <a:t>1</a:t>
            </a:r>
            <a:r>
              <a:rPr lang="en-US" sz="2400" b="1" dirty="0"/>
              <a:t> = 0</a:t>
            </a:r>
            <a:r>
              <a:rPr lang="en-US" sz="2400" dirty="0"/>
              <a:t>, </a:t>
            </a:r>
            <a:r>
              <a:rPr lang="el-GR" sz="2400" dirty="0"/>
              <a:t>το αντίστοιχο εργοστάσιο δεν θα κατασκευαστεί και το ετήσιο σταθερό κόστος του θα είναι $0</a:t>
            </a:r>
          </a:p>
          <a:p>
            <a:r>
              <a:rPr lang="el-GR" sz="2400" dirty="0"/>
              <a:t>Εάν </a:t>
            </a:r>
            <a:r>
              <a:rPr lang="en-US" sz="2400" b="1" dirty="0"/>
              <a:t>y</a:t>
            </a:r>
            <a:r>
              <a:rPr lang="en-US" sz="2400" b="1" baseline="-25000" dirty="0"/>
              <a:t>1</a:t>
            </a:r>
            <a:r>
              <a:rPr lang="en-US" sz="2400" b="1" dirty="0"/>
              <a:t> = </a:t>
            </a:r>
            <a:r>
              <a:rPr lang="el-GR" sz="2400" b="1" dirty="0"/>
              <a:t>1</a:t>
            </a:r>
            <a:r>
              <a:rPr lang="en-US" sz="2400" dirty="0"/>
              <a:t>, </a:t>
            </a:r>
            <a:r>
              <a:rPr lang="el-GR" sz="2400" dirty="0"/>
              <a:t>το αντίστοιχο εργοστάσιο θα κατασκευαστεί και το ετήσιο σταθερό κόστος του θα είναι $175</a:t>
            </a:r>
          </a:p>
          <a:p>
            <a:r>
              <a:rPr lang="el-GR" sz="2400" b="1" dirty="0"/>
              <a:t>Η αντικειμενική συνάρτηση είναι το άθροισμα του ετήσιου κόστους μεταφοράς και του ετήσιου σταθερού κόστους για τη λειτουργία του νέου ή των νέων εργοστασίων</a:t>
            </a:r>
          </a:p>
          <a:p>
            <a:endParaRPr lang="el-GR" sz="2400" dirty="0"/>
          </a:p>
          <a:p>
            <a:endParaRPr lang="el-GR" sz="2400" dirty="0"/>
          </a:p>
          <a:p>
            <a:endParaRPr lang="el-GR" sz="2400" dirty="0"/>
          </a:p>
          <a:p>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43</a:t>
            </a:fld>
            <a:endParaRPr lang="el-GR"/>
          </a:p>
        </p:txBody>
      </p:sp>
    </p:spTree>
    <p:extLst>
      <p:ext uri="{BB962C8B-B14F-4D97-AF65-F5344CB8AC3E}">
        <p14:creationId xmlns:p14="http://schemas.microsoft.com/office/powerpoint/2010/main" val="33702987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Εφαρμογές Δυαδικών «0-1» μεταβλητών – Σχεδιασμός συστημάτων διανομής (9) </a:t>
            </a:r>
          </a:p>
        </p:txBody>
      </p:sp>
      <p:sp>
        <p:nvSpPr>
          <p:cNvPr id="3" name="Θέση περιεχομένου 2"/>
          <p:cNvSpPr>
            <a:spLocks noGrp="1"/>
          </p:cNvSpPr>
          <p:nvPr>
            <p:ph idx="1"/>
          </p:nvPr>
        </p:nvSpPr>
        <p:spPr>
          <a:xfrm>
            <a:off x="2230016" y="1905001"/>
            <a:ext cx="9961984" cy="4887686"/>
          </a:xfrm>
        </p:spPr>
        <p:txBody>
          <a:bodyPr>
            <a:normAutofit/>
          </a:bodyPr>
          <a:lstStyle/>
          <a:p>
            <a:r>
              <a:rPr lang="el-GR" sz="2400" dirty="0"/>
              <a:t>Θα ορίσουμε τους </a:t>
            </a:r>
            <a:r>
              <a:rPr lang="el-GR" sz="2400" b="1" dirty="0"/>
              <a:t>περιορισμούς δυναμικότητας</a:t>
            </a:r>
            <a:r>
              <a:rPr lang="el-GR" sz="2400" dirty="0"/>
              <a:t> για τα τέσσερα προτεινόμενα εργοστάσια και για το υφιστάμενο στο </a:t>
            </a:r>
            <a:r>
              <a:rPr lang="en-US" sz="2400" dirty="0"/>
              <a:t>St. Louis</a:t>
            </a:r>
          </a:p>
          <a:p>
            <a:r>
              <a:rPr lang="el-GR" sz="2400" dirty="0"/>
              <a:t>Για το προτεινόμενο εργοστάσιο στο </a:t>
            </a:r>
            <a:r>
              <a:rPr lang="en-US" sz="2400" dirty="0"/>
              <a:t>Detroit</a:t>
            </a:r>
            <a:endParaRPr lang="el-GR" sz="2400" dirty="0"/>
          </a:p>
          <a:p>
            <a:pPr lvl="1">
              <a:buFont typeface="Wingdings" panose="05000000000000000000" pitchFamily="2" charset="2"/>
              <a:buChar char="§"/>
            </a:pPr>
            <a:r>
              <a:rPr lang="en-US" sz="2200" b="1" dirty="0"/>
              <a:t>x</a:t>
            </a:r>
            <a:r>
              <a:rPr lang="en-US" sz="2200" b="1" baseline="-25000" dirty="0"/>
              <a:t>11</a:t>
            </a:r>
            <a:r>
              <a:rPr lang="en-US" sz="2200" b="1" dirty="0"/>
              <a:t> + x</a:t>
            </a:r>
            <a:r>
              <a:rPr lang="en-US" sz="2200" b="1" baseline="-25000" dirty="0"/>
              <a:t>12</a:t>
            </a:r>
            <a:r>
              <a:rPr lang="en-US" sz="2200" b="1" dirty="0"/>
              <a:t> + x</a:t>
            </a:r>
            <a:r>
              <a:rPr lang="en-US" sz="2200" b="1" baseline="-25000" dirty="0"/>
              <a:t>13</a:t>
            </a:r>
            <a:r>
              <a:rPr lang="en-US" sz="2200" b="1" dirty="0"/>
              <a:t> ≤ 10y</a:t>
            </a:r>
            <a:r>
              <a:rPr lang="en-US" sz="2200" b="1" baseline="-25000" dirty="0"/>
              <a:t>1</a:t>
            </a:r>
            <a:r>
              <a:rPr lang="en-US" sz="2200" b="1" dirty="0"/>
              <a:t> </a:t>
            </a:r>
            <a:endParaRPr lang="el-GR" sz="2200" b="1" dirty="0"/>
          </a:p>
          <a:p>
            <a:r>
              <a:rPr lang="el-GR" sz="2400" dirty="0"/>
              <a:t>Σε περίπτωση που κατασκευαστεί εργοστάσιο στο </a:t>
            </a:r>
            <a:r>
              <a:rPr lang="en-US" sz="2400" dirty="0"/>
              <a:t>Detroit </a:t>
            </a:r>
            <a:r>
              <a:rPr lang="el-GR" sz="2400" dirty="0"/>
              <a:t>θα έχουμε </a:t>
            </a:r>
            <a:r>
              <a:rPr lang="en-US" sz="2400" b="1" dirty="0"/>
              <a:t>y</a:t>
            </a:r>
            <a:r>
              <a:rPr lang="en-US" sz="2400" b="1" baseline="-25000" dirty="0"/>
              <a:t>1</a:t>
            </a:r>
            <a:r>
              <a:rPr lang="el-GR" sz="2400" b="1" dirty="0"/>
              <a:t> </a:t>
            </a:r>
            <a:r>
              <a:rPr lang="en-US" sz="2400" b="1" dirty="0"/>
              <a:t>=</a:t>
            </a:r>
            <a:r>
              <a:rPr lang="el-GR" sz="2400" b="1" dirty="0"/>
              <a:t> </a:t>
            </a:r>
            <a:r>
              <a:rPr lang="en-US" sz="2400" b="1" dirty="0"/>
              <a:t>1</a:t>
            </a:r>
            <a:r>
              <a:rPr lang="el-GR" sz="2400" dirty="0"/>
              <a:t> και ο συνολικός αριθμός των μονάδων που θα μεταφερθούν από το </a:t>
            </a:r>
            <a:r>
              <a:rPr lang="en-US" sz="2400" dirty="0"/>
              <a:t>Detroit </a:t>
            </a:r>
            <a:r>
              <a:rPr lang="el-GR" sz="2400" dirty="0"/>
              <a:t>προς τα τρία κέντρα διανομής θα πρέπει να είναι μικρότερος ή ίσος με τη δυναμικότητα των 10.000 μονάδων</a:t>
            </a:r>
          </a:p>
          <a:p>
            <a:r>
              <a:rPr lang="el-GR" sz="2400" dirty="0"/>
              <a:t>Εάν το εργοστάσιο δεν κατασκευαστεί θα έχουμε </a:t>
            </a:r>
            <a:r>
              <a:rPr lang="en-US" sz="2400" b="1" dirty="0"/>
              <a:t>y</a:t>
            </a:r>
            <a:r>
              <a:rPr lang="en-US" sz="2400" b="1" baseline="-25000" dirty="0"/>
              <a:t>1</a:t>
            </a:r>
            <a:r>
              <a:rPr lang="el-GR" sz="2400" b="1" dirty="0"/>
              <a:t> </a:t>
            </a:r>
            <a:r>
              <a:rPr lang="en-US" sz="2400" b="1" dirty="0"/>
              <a:t>=</a:t>
            </a:r>
            <a:r>
              <a:rPr lang="el-GR" sz="2400" b="1" dirty="0"/>
              <a:t> </a:t>
            </a:r>
            <a:r>
              <a:rPr lang="en-US" sz="2400" b="1" dirty="0"/>
              <a:t>0</a:t>
            </a:r>
            <a:r>
              <a:rPr lang="en-US" sz="2400" dirty="0"/>
              <a:t> </a:t>
            </a:r>
            <a:r>
              <a:rPr lang="el-GR" sz="2400" dirty="0"/>
              <a:t>και συνεπώς δυναμικότητα ίση με 0</a:t>
            </a:r>
            <a:r>
              <a:rPr lang="en-US" sz="2400" dirty="0"/>
              <a:t> (</a:t>
            </a:r>
            <a:r>
              <a:rPr lang="el-GR" sz="2400" dirty="0"/>
              <a:t>άρα </a:t>
            </a:r>
            <a:r>
              <a:rPr lang="en-US" sz="2400" b="1" dirty="0"/>
              <a:t>x</a:t>
            </a:r>
            <a:r>
              <a:rPr lang="en-US" sz="2400" b="1" baseline="-25000" dirty="0"/>
              <a:t>11</a:t>
            </a:r>
            <a:r>
              <a:rPr lang="en-US" sz="2400" b="1" dirty="0"/>
              <a:t> </a:t>
            </a:r>
            <a:r>
              <a:rPr lang="el-GR" sz="2400" b="1" dirty="0"/>
              <a:t>=</a:t>
            </a:r>
            <a:r>
              <a:rPr lang="en-US" sz="2400" b="1" dirty="0"/>
              <a:t> x</a:t>
            </a:r>
            <a:r>
              <a:rPr lang="en-US" sz="2400" b="1" baseline="-25000" dirty="0"/>
              <a:t>12</a:t>
            </a:r>
            <a:r>
              <a:rPr lang="en-US" sz="2400" b="1" dirty="0"/>
              <a:t> </a:t>
            </a:r>
            <a:r>
              <a:rPr lang="el-GR" sz="2400" b="1" dirty="0"/>
              <a:t>=</a:t>
            </a:r>
            <a:r>
              <a:rPr lang="en-US" sz="2400" b="1" dirty="0"/>
              <a:t> x</a:t>
            </a:r>
            <a:r>
              <a:rPr lang="en-US" sz="2400" b="1" baseline="-25000" dirty="0"/>
              <a:t>13</a:t>
            </a:r>
            <a:r>
              <a:rPr lang="el-GR" sz="2400" b="1" dirty="0"/>
              <a:t> = 0</a:t>
            </a:r>
            <a:r>
              <a:rPr lang="en-US" sz="2400" dirty="0"/>
              <a:t>)</a:t>
            </a:r>
          </a:p>
          <a:p>
            <a:endParaRPr lang="el-GR" sz="2400" dirty="0"/>
          </a:p>
          <a:p>
            <a:endParaRPr lang="en-US"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44</a:t>
            </a:fld>
            <a:endParaRPr lang="el-GR"/>
          </a:p>
        </p:txBody>
      </p:sp>
    </p:spTree>
    <p:extLst>
      <p:ext uri="{BB962C8B-B14F-4D97-AF65-F5344CB8AC3E}">
        <p14:creationId xmlns:p14="http://schemas.microsoft.com/office/powerpoint/2010/main" val="4697901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Εφαρμογές Δυαδικών «0-1» μεταβλητών – Σχεδιασμός συστημάτων διανομής (10) </a:t>
            </a:r>
          </a:p>
        </p:txBody>
      </p:sp>
      <p:sp>
        <p:nvSpPr>
          <p:cNvPr id="3" name="Θέση περιεχομένου 2"/>
          <p:cNvSpPr>
            <a:spLocks noGrp="1"/>
          </p:cNvSpPr>
          <p:nvPr>
            <p:ph idx="1"/>
          </p:nvPr>
        </p:nvSpPr>
        <p:spPr>
          <a:xfrm>
            <a:off x="2071399" y="1660851"/>
            <a:ext cx="10204580" cy="5178491"/>
          </a:xfrm>
        </p:spPr>
        <p:txBody>
          <a:bodyPr>
            <a:normAutofit lnSpcReduction="10000"/>
          </a:bodyPr>
          <a:lstStyle/>
          <a:p>
            <a:r>
              <a:rPr lang="el-GR" sz="2400" dirty="0"/>
              <a:t>Μεταφέροντας όλες τις μεταβλητές στο αριστερό μέρος λαμβάνουμε τον ακόλουθο περιορισμό για το προτεινόμενο εργοστάσιο στο </a:t>
            </a:r>
            <a:r>
              <a:rPr lang="en-US" sz="2400" dirty="0"/>
              <a:t>Detroit</a:t>
            </a:r>
            <a:endParaRPr lang="el-GR" sz="2400" dirty="0"/>
          </a:p>
          <a:p>
            <a:pPr lvl="1">
              <a:buFont typeface="Wingdings" panose="05000000000000000000" pitchFamily="2" charset="2"/>
              <a:buChar char="§"/>
            </a:pPr>
            <a:r>
              <a:rPr lang="en-US" sz="2200" b="1" dirty="0"/>
              <a:t>x</a:t>
            </a:r>
            <a:r>
              <a:rPr lang="en-US" sz="2200" b="1" baseline="-25000" dirty="0"/>
              <a:t>11</a:t>
            </a:r>
            <a:r>
              <a:rPr lang="en-US" sz="2200" b="1" dirty="0"/>
              <a:t> + x</a:t>
            </a:r>
            <a:r>
              <a:rPr lang="en-US" sz="2200" b="1" baseline="-25000" dirty="0"/>
              <a:t>12</a:t>
            </a:r>
            <a:r>
              <a:rPr lang="en-US" sz="2200" b="1" dirty="0"/>
              <a:t> + x</a:t>
            </a:r>
            <a:r>
              <a:rPr lang="en-US" sz="2200" b="1" baseline="-25000" dirty="0"/>
              <a:t>13</a:t>
            </a:r>
            <a:r>
              <a:rPr lang="en-US" sz="2200" b="1" dirty="0"/>
              <a:t> </a:t>
            </a:r>
            <a:r>
              <a:rPr lang="el-GR" sz="2200" b="1" dirty="0"/>
              <a:t>– 10</a:t>
            </a:r>
            <a:r>
              <a:rPr lang="en-US" sz="2200" b="1" dirty="0"/>
              <a:t>y</a:t>
            </a:r>
            <a:r>
              <a:rPr lang="en-US" sz="2200" b="1" baseline="-25000" dirty="0"/>
              <a:t>1</a:t>
            </a:r>
            <a:r>
              <a:rPr lang="en-US" sz="2200" b="1" dirty="0"/>
              <a:t> ≤</a:t>
            </a:r>
            <a:r>
              <a:rPr lang="el-GR" sz="2200" b="1" dirty="0"/>
              <a:t> 0</a:t>
            </a:r>
            <a:r>
              <a:rPr lang="en-US" sz="2200" b="1" dirty="0"/>
              <a:t> </a:t>
            </a:r>
            <a:r>
              <a:rPr lang="el-GR" sz="2200" b="1" dirty="0"/>
              <a:t>(περιορισμός προτεινόμενου για </a:t>
            </a:r>
            <a:r>
              <a:rPr lang="en-US" sz="2200" b="1" dirty="0"/>
              <a:t>Detroit</a:t>
            </a:r>
            <a:r>
              <a:rPr lang="el-GR" sz="2200" b="1" dirty="0"/>
              <a:t>)</a:t>
            </a:r>
          </a:p>
          <a:p>
            <a:r>
              <a:rPr lang="el-GR" sz="2400" dirty="0"/>
              <a:t>Με παρόμοιο τρόπο υπολογίζουμε τους περιορισμούς για τα υπόλοιπα προτεινόμενα εργοστάσια:</a:t>
            </a:r>
          </a:p>
          <a:p>
            <a:pPr lvl="1">
              <a:buFont typeface="Wingdings" panose="05000000000000000000" pitchFamily="2" charset="2"/>
              <a:buChar char="§"/>
            </a:pPr>
            <a:r>
              <a:rPr lang="en-US" sz="2200" b="1" dirty="0"/>
              <a:t>x</a:t>
            </a:r>
            <a:r>
              <a:rPr lang="el-GR" sz="2200" b="1" baseline="-25000" dirty="0"/>
              <a:t>2</a:t>
            </a:r>
            <a:r>
              <a:rPr lang="en-US" sz="2200" b="1" baseline="-25000" dirty="0"/>
              <a:t>1</a:t>
            </a:r>
            <a:r>
              <a:rPr lang="en-US" sz="2200" b="1" dirty="0"/>
              <a:t> + x</a:t>
            </a:r>
            <a:r>
              <a:rPr lang="el-GR" sz="2200" b="1" baseline="-25000" dirty="0"/>
              <a:t>2</a:t>
            </a:r>
            <a:r>
              <a:rPr lang="en-US" sz="2200" b="1" baseline="-25000" dirty="0"/>
              <a:t>2</a:t>
            </a:r>
            <a:r>
              <a:rPr lang="en-US" sz="2200" b="1" dirty="0"/>
              <a:t> + x</a:t>
            </a:r>
            <a:r>
              <a:rPr lang="el-GR" sz="2200" b="1" baseline="-25000" dirty="0"/>
              <a:t>2</a:t>
            </a:r>
            <a:r>
              <a:rPr lang="en-US" sz="2200" b="1" baseline="-25000" dirty="0"/>
              <a:t>3</a:t>
            </a:r>
            <a:r>
              <a:rPr lang="en-US" sz="2200" b="1" dirty="0"/>
              <a:t> </a:t>
            </a:r>
            <a:r>
              <a:rPr lang="el-GR" sz="2200" b="1" dirty="0"/>
              <a:t>– 20</a:t>
            </a:r>
            <a:r>
              <a:rPr lang="en-US" sz="2200" b="1" dirty="0"/>
              <a:t>y</a:t>
            </a:r>
            <a:r>
              <a:rPr lang="el-GR" sz="2200" b="1" baseline="-25000" dirty="0"/>
              <a:t>2</a:t>
            </a:r>
            <a:r>
              <a:rPr lang="en-US" sz="2200" b="1" dirty="0"/>
              <a:t> ≤</a:t>
            </a:r>
            <a:r>
              <a:rPr lang="el-GR" sz="2200" b="1" dirty="0"/>
              <a:t> 0 (περιορισμός προτεινόμενου για </a:t>
            </a:r>
            <a:r>
              <a:rPr lang="en-US" sz="2200" b="1" dirty="0"/>
              <a:t>Toledo</a:t>
            </a:r>
            <a:r>
              <a:rPr lang="el-GR" sz="2200" b="1" dirty="0"/>
              <a:t>)</a:t>
            </a:r>
          </a:p>
          <a:p>
            <a:pPr lvl="1">
              <a:buFont typeface="Wingdings" panose="05000000000000000000" pitchFamily="2" charset="2"/>
              <a:buChar char="§"/>
            </a:pPr>
            <a:r>
              <a:rPr lang="en-US" sz="2200" b="1" dirty="0"/>
              <a:t>x</a:t>
            </a:r>
            <a:r>
              <a:rPr lang="en-US" sz="2200" b="1" baseline="-25000" dirty="0"/>
              <a:t>31</a:t>
            </a:r>
            <a:r>
              <a:rPr lang="en-US" sz="2200" b="1" dirty="0"/>
              <a:t> + x</a:t>
            </a:r>
            <a:r>
              <a:rPr lang="en-US" sz="2200" b="1" baseline="-25000" dirty="0"/>
              <a:t>32</a:t>
            </a:r>
            <a:r>
              <a:rPr lang="en-US" sz="2200" b="1" dirty="0"/>
              <a:t> + x</a:t>
            </a:r>
            <a:r>
              <a:rPr lang="en-US" sz="2200" b="1" baseline="-25000" dirty="0"/>
              <a:t>33</a:t>
            </a:r>
            <a:r>
              <a:rPr lang="en-US" sz="2200" b="1" dirty="0"/>
              <a:t> </a:t>
            </a:r>
            <a:r>
              <a:rPr lang="el-GR" sz="2200" b="1" dirty="0"/>
              <a:t>– 30</a:t>
            </a:r>
            <a:r>
              <a:rPr lang="en-US" sz="2200" b="1" dirty="0"/>
              <a:t>y</a:t>
            </a:r>
            <a:r>
              <a:rPr lang="en-US" sz="2200" b="1" baseline="-25000" dirty="0"/>
              <a:t>3</a:t>
            </a:r>
            <a:r>
              <a:rPr lang="en-US" sz="2200" b="1" dirty="0"/>
              <a:t> ≤</a:t>
            </a:r>
            <a:r>
              <a:rPr lang="el-GR" sz="2200" b="1" dirty="0"/>
              <a:t> 0</a:t>
            </a:r>
            <a:r>
              <a:rPr lang="en-US" sz="2200" b="1" dirty="0"/>
              <a:t> (</a:t>
            </a:r>
            <a:r>
              <a:rPr lang="el-GR" sz="2200" b="1" dirty="0"/>
              <a:t>περιορισμός προτεινόμενου για </a:t>
            </a:r>
            <a:r>
              <a:rPr lang="en-US" sz="2200" b="1" dirty="0"/>
              <a:t>Denver)</a:t>
            </a:r>
            <a:endParaRPr lang="el-GR" sz="2200" b="1" dirty="0"/>
          </a:p>
          <a:p>
            <a:pPr lvl="1">
              <a:buFont typeface="Wingdings" panose="05000000000000000000" pitchFamily="2" charset="2"/>
              <a:buChar char="§"/>
            </a:pPr>
            <a:r>
              <a:rPr lang="en-US" sz="2200" b="1" dirty="0"/>
              <a:t>x</a:t>
            </a:r>
            <a:r>
              <a:rPr lang="en-US" sz="2200" b="1" baseline="-25000" dirty="0"/>
              <a:t>41</a:t>
            </a:r>
            <a:r>
              <a:rPr lang="en-US" sz="2200" b="1" dirty="0"/>
              <a:t> + x</a:t>
            </a:r>
            <a:r>
              <a:rPr lang="en-US" sz="2200" b="1" baseline="-25000" dirty="0"/>
              <a:t>42</a:t>
            </a:r>
            <a:r>
              <a:rPr lang="en-US" sz="2200" b="1" dirty="0"/>
              <a:t> + x</a:t>
            </a:r>
            <a:r>
              <a:rPr lang="en-US" sz="2200" b="1" baseline="-25000" dirty="0"/>
              <a:t>43</a:t>
            </a:r>
            <a:r>
              <a:rPr lang="en-US" sz="2200" b="1" dirty="0"/>
              <a:t> </a:t>
            </a:r>
            <a:r>
              <a:rPr lang="el-GR" sz="2200" b="1" dirty="0"/>
              <a:t>– </a:t>
            </a:r>
            <a:r>
              <a:rPr lang="en-US" sz="2200" b="1" dirty="0"/>
              <a:t>4</a:t>
            </a:r>
            <a:r>
              <a:rPr lang="el-GR" sz="2200" b="1" dirty="0"/>
              <a:t>0</a:t>
            </a:r>
            <a:r>
              <a:rPr lang="en-US" sz="2200" b="1" dirty="0"/>
              <a:t>y</a:t>
            </a:r>
            <a:r>
              <a:rPr lang="en-US" sz="2200" b="1" baseline="-25000" dirty="0"/>
              <a:t>4</a:t>
            </a:r>
            <a:r>
              <a:rPr lang="en-US" sz="2200" b="1" dirty="0"/>
              <a:t> ≤</a:t>
            </a:r>
            <a:r>
              <a:rPr lang="el-GR" sz="2200" b="1" dirty="0"/>
              <a:t> 0</a:t>
            </a:r>
            <a:r>
              <a:rPr lang="en-US" sz="2200" b="1" dirty="0"/>
              <a:t> (</a:t>
            </a:r>
            <a:r>
              <a:rPr lang="el-GR" sz="2200" b="1" dirty="0"/>
              <a:t>περιορισμός προτεινόμενου για </a:t>
            </a:r>
            <a:r>
              <a:rPr lang="en-US" sz="2200" b="1" dirty="0"/>
              <a:t>Kansas City)</a:t>
            </a:r>
            <a:endParaRPr lang="el-GR" sz="2200" b="1" dirty="0"/>
          </a:p>
          <a:p>
            <a:r>
              <a:rPr lang="el-GR" sz="2400" dirty="0"/>
              <a:t>Για το εργοστάσιο στο </a:t>
            </a:r>
            <a:r>
              <a:rPr lang="en-US" sz="2400" dirty="0"/>
              <a:t>St. Louis</a:t>
            </a:r>
            <a:r>
              <a:rPr lang="el-GR" sz="2400" dirty="0"/>
              <a:t>, επειδή αυτό ήδη υφίσταται, ο περιορισμός είναι ο εξής:</a:t>
            </a:r>
          </a:p>
          <a:p>
            <a:pPr lvl="1">
              <a:buFont typeface="Wingdings" panose="05000000000000000000" pitchFamily="2" charset="2"/>
              <a:buChar char="§"/>
            </a:pPr>
            <a:r>
              <a:rPr lang="en-US" sz="2200" b="1" dirty="0"/>
              <a:t>x</a:t>
            </a:r>
            <a:r>
              <a:rPr lang="el-GR" sz="2200" b="1" baseline="-25000" dirty="0"/>
              <a:t>5</a:t>
            </a:r>
            <a:r>
              <a:rPr lang="en-US" sz="2200" b="1" baseline="-25000" dirty="0"/>
              <a:t>1</a:t>
            </a:r>
            <a:r>
              <a:rPr lang="en-US" sz="2200" b="1" dirty="0"/>
              <a:t> + x</a:t>
            </a:r>
            <a:r>
              <a:rPr lang="el-GR" sz="2200" b="1" baseline="-25000" dirty="0"/>
              <a:t>5</a:t>
            </a:r>
            <a:r>
              <a:rPr lang="en-US" sz="2200" b="1" baseline="-25000" dirty="0"/>
              <a:t>2</a:t>
            </a:r>
            <a:r>
              <a:rPr lang="en-US" sz="2200" b="1" dirty="0"/>
              <a:t> + x</a:t>
            </a:r>
            <a:r>
              <a:rPr lang="el-GR" sz="2200" b="1" baseline="-25000" dirty="0"/>
              <a:t>5</a:t>
            </a:r>
            <a:r>
              <a:rPr lang="en-US" sz="2200" b="1" baseline="-25000" dirty="0"/>
              <a:t>3</a:t>
            </a:r>
            <a:r>
              <a:rPr lang="en-US" sz="2200" b="1" dirty="0"/>
              <a:t> ≤</a:t>
            </a:r>
            <a:r>
              <a:rPr lang="el-GR" sz="2200" b="1" dirty="0"/>
              <a:t> 30 </a:t>
            </a:r>
            <a:r>
              <a:rPr lang="en-US" sz="2200" b="1" dirty="0"/>
              <a:t>(</a:t>
            </a:r>
            <a:r>
              <a:rPr lang="el-GR" sz="2200" b="1" dirty="0"/>
              <a:t>περιορισμός υφιστάμενου στο </a:t>
            </a:r>
            <a:r>
              <a:rPr lang="en-US" sz="2200" b="1" dirty="0"/>
              <a:t>St. Louis)</a:t>
            </a:r>
            <a:endParaRPr lang="en-US" sz="22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45</a:t>
            </a:fld>
            <a:endParaRPr lang="el-GR"/>
          </a:p>
        </p:txBody>
      </p:sp>
    </p:spTree>
    <p:extLst>
      <p:ext uri="{BB962C8B-B14F-4D97-AF65-F5344CB8AC3E}">
        <p14:creationId xmlns:p14="http://schemas.microsoft.com/office/powerpoint/2010/main" val="4565825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Εφαρμογές Δυαδικών «0-1» μεταβλητών – Σχεδιασμός συστημάτων διανομής (11) </a:t>
            </a:r>
          </a:p>
        </p:txBody>
      </p:sp>
      <p:sp>
        <p:nvSpPr>
          <p:cNvPr id="3" name="Θέση περιεχομένου 2"/>
          <p:cNvSpPr>
            <a:spLocks noGrp="1"/>
          </p:cNvSpPr>
          <p:nvPr>
            <p:ph idx="1"/>
          </p:nvPr>
        </p:nvSpPr>
        <p:spPr>
          <a:xfrm>
            <a:off x="2230016" y="1905001"/>
            <a:ext cx="9961984" cy="4887686"/>
          </a:xfrm>
        </p:spPr>
        <p:txBody>
          <a:bodyPr>
            <a:normAutofit/>
          </a:bodyPr>
          <a:lstStyle/>
          <a:p>
            <a:r>
              <a:rPr lang="el-GR" sz="2400" dirty="0"/>
              <a:t>Θα ορίσουμε τους περιορισμούς</a:t>
            </a:r>
            <a:r>
              <a:rPr lang="en-US" sz="2400" dirty="0"/>
              <a:t> </a:t>
            </a:r>
            <a:r>
              <a:rPr lang="el-GR" sz="2400" dirty="0"/>
              <a:t>ζήτησης</a:t>
            </a:r>
            <a:r>
              <a:rPr lang="en-US" sz="2400" dirty="0"/>
              <a:t> </a:t>
            </a:r>
            <a:r>
              <a:rPr lang="el-GR" sz="2400" dirty="0"/>
              <a:t>για τα τρία κέντρα διανομής</a:t>
            </a:r>
          </a:p>
          <a:p>
            <a:pPr lvl="1">
              <a:buFont typeface="Wingdings" panose="05000000000000000000" pitchFamily="2" charset="2"/>
              <a:buChar char="§"/>
            </a:pPr>
            <a:r>
              <a:rPr lang="en-US" sz="2200" b="1" dirty="0"/>
              <a:t>x</a:t>
            </a:r>
            <a:r>
              <a:rPr lang="en-US" sz="2200" b="1" baseline="-25000" dirty="0"/>
              <a:t>11</a:t>
            </a:r>
            <a:r>
              <a:rPr lang="en-US" sz="2200" b="1" dirty="0"/>
              <a:t> + x</a:t>
            </a:r>
            <a:r>
              <a:rPr lang="el-GR" sz="2200" b="1" baseline="-25000" dirty="0"/>
              <a:t>21</a:t>
            </a:r>
            <a:r>
              <a:rPr lang="en-US" sz="2200" b="1" dirty="0"/>
              <a:t> + x</a:t>
            </a:r>
            <a:r>
              <a:rPr lang="en-US" sz="2200" b="1" baseline="-25000" dirty="0"/>
              <a:t>3</a:t>
            </a:r>
            <a:r>
              <a:rPr lang="el-GR" sz="2200" b="1" baseline="-25000" dirty="0"/>
              <a:t>1</a:t>
            </a:r>
            <a:r>
              <a:rPr lang="en-US" sz="2200" b="1" dirty="0"/>
              <a:t> </a:t>
            </a:r>
            <a:r>
              <a:rPr lang="el-GR" sz="2200" b="1" dirty="0"/>
              <a:t>+ </a:t>
            </a:r>
            <a:r>
              <a:rPr lang="en-US" sz="2200" b="1" dirty="0"/>
              <a:t>x</a:t>
            </a:r>
            <a:r>
              <a:rPr lang="el-GR" sz="2200" b="1" baseline="-25000" dirty="0"/>
              <a:t>41</a:t>
            </a:r>
            <a:r>
              <a:rPr lang="en-US" sz="2200" b="1" baseline="-25000" dirty="0"/>
              <a:t> </a:t>
            </a:r>
            <a:r>
              <a:rPr lang="el-GR" sz="2200" b="1" dirty="0"/>
              <a:t>+ </a:t>
            </a:r>
            <a:r>
              <a:rPr lang="en-US" sz="2200" b="1" dirty="0"/>
              <a:t>x</a:t>
            </a:r>
            <a:r>
              <a:rPr lang="el-GR" sz="2200" b="1" baseline="-25000" dirty="0"/>
              <a:t>51</a:t>
            </a:r>
            <a:r>
              <a:rPr lang="el-GR" sz="2200" b="1" dirty="0"/>
              <a:t> = 30 (κέντρο διανομής </a:t>
            </a:r>
            <a:r>
              <a:rPr lang="en-US" sz="2200" b="1" dirty="0"/>
              <a:t>Boston</a:t>
            </a:r>
            <a:r>
              <a:rPr lang="el-GR" sz="2200" b="1" dirty="0"/>
              <a:t>)</a:t>
            </a:r>
            <a:endParaRPr lang="en-US" sz="2200" b="1" dirty="0"/>
          </a:p>
          <a:p>
            <a:pPr lvl="1">
              <a:buFont typeface="Wingdings" panose="05000000000000000000" pitchFamily="2" charset="2"/>
              <a:buChar char="§"/>
            </a:pPr>
            <a:r>
              <a:rPr lang="en-US" sz="2200" b="1" dirty="0"/>
              <a:t>x</a:t>
            </a:r>
            <a:r>
              <a:rPr lang="en-US" sz="2200" b="1" baseline="-25000" dirty="0"/>
              <a:t>12</a:t>
            </a:r>
            <a:r>
              <a:rPr lang="en-US" sz="2200" b="1" dirty="0"/>
              <a:t> + x</a:t>
            </a:r>
            <a:r>
              <a:rPr lang="el-GR" sz="2200" b="1" baseline="-25000" dirty="0"/>
              <a:t>2</a:t>
            </a:r>
            <a:r>
              <a:rPr lang="en-US" sz="2200" b="1" baseline="-25000" dirty="0"/>
              <a:t>2</a:t>
            </a:r>
            <a:r>
              <a:rPr lang="en-US" sz="2200" b="1" dirty="0"/>
              <a:t> + x</a:t>
            </a:r>
            <a:r>
              <a:rPr lang="en-US" sz="2200" b="1" baseline="-25000" dirty="0"/>
              <a:t>32</a:t>
            </a:r>
            <a:r>
              <a:rPr lang="en-US" sz="2200" b="1" dirty="0"/>
              <a:t> </a:t>
            </a:r>
            <a:r>
              <a:rPr lang="el-GR" sz="2200" b="1" dirty="0"/>
              <a:t>+ </a:t>
            </a:r>
            <a:r>
              <a:rPr lang="en-US" sz="2200" b="1" dirty="0"/>
              <a:t>x</a:t>
            </a:r>
            <a:r>
              <a:rPr lang="el-GR" sz="2200" b="1" baseline="-25000" dirty="0"/>
              <a:t>4</a:t>
            </a:r>
            <a:r>
              <a:rPr lang="en-US" sz="2200" b="1" baseline="-25000" dirty="0"/>
              <a:t>2 </a:t>
            </a:r>
            <a:r>
              <a:rPr lang="el-GR" sz="2200" b="1" dirty="0"/>
              <a:t>+ </a:t>
            </a:r>
            <a:r>
              <a:rPr lang="en-US" sz="2200" b="1" dirty="0"/>
              <a:t>x</a:t>
            </a:r>
            <a:r>
              <a:rPr lang="el-GR" sz="2200" b="1" baseline="-25000" dirty="0"/>
              <a:t>5</a:t>
            </a:r>
            <a:r>
              <a:rPr lang="en-US" sz="2200" b="1" baseline="-25000" dirty="0"/>
              <a:t>2</a:t>
            </a:r>
            <a:r>
              <a:rPr lang="el-GR" sz="2200" b="1" dirty="0"/>
              <a:t> = </a:t>
            </a:r>
            <a:r>
              <a:rPr lang="en-US" sz="2200" b="1" dirty="0"/>
              <a:t>2</a:t>
            </a:r>
            <a:r>
              <a:rPr lang="el-GR" sz="2200" b="1" dirty="0"/>
              <a:t>0 (κέντρο διανομής </a:t>
            </a:r>
            <a:r>
              <a:rPr lang="en-US" sz="2200" b="1" dirty="0"/>
              <a:t>Atlanta)</a:t>
            </a:r>
          </a:p>
          <a:p>
            <a:pPr lvl="1">
              <a:buFont typeface="Wingdings" panose="05000000000000000000" pitchFamily="2" charset="2"/>
              <a:buChar char="§"/>
            </a:pPr>
            <a:r>
              <a:rPr lang="en-US" sz="2200" b="1" dirty="0"/>
              <a:t>x</a:t>
            </a:r>
            <a:r>
              <a:rPr lang="en-US" sz="2200" b="1" baseline="-25000" dirty="0"/>
              <a:t>13</a:t>
            </a:r>
            <a:r>
              <a:rPr lang="en-US" sz="2200" b="1" dirty="0"/>
              <a:t> + x</a:t>
            </a:r>
            <a:r>
              <a:rPr lang="el-GR" sz="2200" b="1" baseline="-25000" dirty="0"/>
              <a:t>2</a:t>
            </a:r>
            <a:r>
              <a:rPr lang="en-US" sz="2200" b="1" baseline="-25000" dirty="0"/>
              <a:t>3</a:t>
            </a:r>
            <a:r>
              <a:rPr lang="en-US" sz="2200" b="1" dirty="0"/>
              <a:t> + x</a:t>
            </a:r>
            <a:r>
              <a:rPr lang="en-US" sz="2200" b="1" baseline="-25000" dirty="0"/>
              <a:t>33</a:t>
            </a:r>
            <a:r>
              <a:rPr lang="en-US" sz="2200" b="1" dirty="0"/>
              <a:t> </a:t>
            </a:r>
            <a:r>
              <a:rPr lang="el-GR" sz="2200" b="1" dirty="0"/>
              <a:t>+ </a:t>
            </a:r>
            <a:r>
              <a:rPr lang="en-US" sz="2200" b="1" dirty="0"/>
              <a:t>x</a:t>
            </a:r>
            <a:r>
              <a:rPr lang="el-GR" sz="2200" b="1" baseline="-25000" dirty="0"/>
              <a:t>4</a:t>
            </a:r>
            <a:r>
              <a:rPr lang="en-US" sz="2200" b="1" baseline="-25000" dirty="0"/>
              <a:t>3 </a:t>
            </a:r>
            <a:r>
              <a:rPr lang="el-GR" sz="2200" b="1" dirty="0"/>
              <a:t>+ </a:t>
            </a:r>
            <a:r>
              <a:rPr lang="en-US" sz="2200" b="1" dirty="0"/>
              <a:t>x</a:t>
            </a:r>
            <a:r>
              <a:rPr lang="el-GR" sz="2200" b="1" baseline="-25000" dirty="0"/>
              <a:t>5</a:t>
            </a:r>
            <a:r>
              <a:rPr lang="en-US" sz="2200" b="1" baseline="-25000" dirty="0"/>
              <a:t>3</a:t>
            </a:r>
            <a:r>
              <a:rPr lang="el-GR" sz="2200" b="1" dirty="0"/>
              <a:t> = </a:t>
            </a:r>
            <a:r>
              <a:rPr lang="en-US" sz="2200" b="1" dirty="0"/>
              <a:t>2</a:t>
            </a:r>
            <a:r>
              <a:rPr lang="el-GR" sz="2200" b="1" dirty="0"/>
              <a:t>0 (κέντρο διανομής </a:t>
            </a:r>
            <a:r>
              <a:rPr lang="en-US" sz="2200" b="1" dirty="0"/>
              <a:t>Houston</a:t>
            </a:r>
            <a:r>
              <a:rPr lang="el-GR" sz="2200" b="1" dirty="0"/>
              <a:t>)</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46</a:t>
            </a:fld>
            <a:endParaRPr lang="el-GR"/>
          </a:p>
        </p:txBody>
      </p:sp>
    </p:spTree>
    <p:extLst>
      <p:ext uri="{BB962C8B-B14F-4D97-AF65-F5344CB8AC3E}">
        <p14:creationId xmlns:p14="http://schemas.microsoft.com/office/powerpoint/2010/main" val="26406674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Εφαρμογές Δυαδικών «0-1» μεταβλητών – Σχεδιασμός συστημάτων διανομής (11) </a:t>
            </a:r>
          </a:p>
        </p:txBody>
      </p:sp>
      <p:sp>
        <p:nvSpPr>
          <p:cNvPr id="3" name="Θέση περιεχομένου 2"/>
          <p:cNvSpPr>
            <a:spLocks noGrp="1"/>
          </p:cNvSpPr>
          <p:nvPr>
            <p:ph idx="1"/>
          </p:nvPr>
        </p:nvSpPr>
        <p:spPr>
          <a:xfrm>
            <a:off x="1931437" y="1623527"/>
            <a:ext cx="10260563" cy="5169160"/>
          </a:xfrm>
        </p:spPr>
        <p:txBody>
          <a:bodyPr>
            <a:normAutofit fontScale="85000" lnSpcReduction="20000"/>
          </a:bodyPr>
          <a:lstStyle/>
          <a:p>
            <a:r>
              <a:rPr lang="el-GR" sz="2400" dirty="0"/>
              <a:t>Το ολοκληρωμένο πρόγραμμα σχεδιασμού του συστήματος διανομής της </a:t>
            </a:r>
            <a:r>
              <a:rPr lang="en-US" sz="2400" dirty="0"/>
              <a:t>Martin-Beck </a:t>
            </a:r>
            <a:r>
              <a:rPr lang="el-GR" sz="2400" dirty="0"/>
              <a:t>είναι το ακόλουθο</a:t>
            </a:r>
          </a:p>
          <a:p>
            <a:pPr lvl="1">
              <a:lnSpc>
                <a:spcPct val="170000"/>
              </a:lnSpc>
              <a:buFont typeface="Wingdings" panose="05000000000000000000" pitchFamily="2" charset="2"/>
              <a:buChar char="§"/>
            </a:pPr>
            <a:r>
              <a:rPr lang="en-US" sz="2200" b="1" dirty="0"/>
              <a:t>Min </a:t>
            </a:r>
            <a:r>
              <a:rPr lang="el-GR" sz="2200" b="1" dirty="0"/>
              <a:t>5</a:t>
            </a:r>
            <a:r>
              <a:rPr lang="en-US" sz="2200" b="1" dirty="0"/>
              <a:t>x</a:t>
            </a:r>
            <a:r>
              <a:rPr lang="el-GR" sz="2200" b="1" baseline="-25000" dirty="0"/>
              <a:t>11</a:t>
            </a:r>
            <a:r>
              <a:rPr lang="el-GR" sz="2200" b="1" dirty="0"/>
              <a:t> + </a:t>
            </a:r>
            <a:r>
              <a:rPr lang="en-US" sz="2200" b="1" dirty="0"/>
              <a:t>2x</a:t>
            </a:r>
            <a:r>
              <a:rPr lang="en-US" sz="2200" b="1" baseline="-25000" dirty="0"/>
              <a:t>12</a:t>
            </a:r>
            <a:r>
              <a:rPr lang="en-US" sz="2200" b="1" dirty="0"/>
              <a:t> + 3x</a:t>
            </a:r>
            <a:r>
              <a:rPr lang="en-US" sz="2200" b="1" baseline="-25000" dirty="0"/>
              <a:t>13</a:t>
            </a:r>
            <a:r>
              <a:rPr lang="en-US" sz="2200" b="1" dirty="0"/>
              <a:t> + 4x</a:t>
            </a:r>
            <a:r>
              <a:rPr lang="en-US" sz="2200" b="1" baseline="-25000" dirty="0"/>
              <a:t>21</a:t>
            </a:r>
            <a:r>
              <a:rPr lang="en-US" sz="2200" b="1" dirty="0"/>
              <a:t> + 3x</a:t>
            </a:r>
            <a:r>
              <a:rPr lang="en-US" sz="2200" b="1" baseline="-25000" dirty="0"/>
              <a:t>22</a:t>
            </a:r>
            <a:r>
              <a:rPr lang="en-US" sz="2200" b="1" dirty="0"/>
              <a:t> + 4x</a:t>
            </a:r>
            <a:r>
              <a:rPr lang="en-US" sz="2200" b="1" baseline="-25000" dirty="0"/>
              <a:t>23</a:t>
            </a:r>
            <a:r>
              <a:rPr lang="en-US" sz="2200" b="1" dirty="0"/>
              <a:t> + 9x</a:t>
            </a:r>
            <a:r>
              <a:rPr lang="en-US" sz="2200" b="1" baseline="-25000" dirty="0"/>
              <a:t>31</a:t>
            </a:r>
            <a:r>
              <a:rPr lang="en-US" sz="2200" b="1" dirty="0"/>
              <a:t> + 7x</a:t>
            </a:r>
            <a:r>
              <a:rPr lang="en-US" sz="2200" b="1" baseline="-25000" dirty="0"/>
              <a:t>32</a:t>
            </a:r>
            <a:r>
              <a:rPr lang="en-US" sz="2200" b="1" dirty="0"/>
              <a:t> + 5x</a:t>
            </a:r>
            <a:r>
              <a:rPr lang="en-US" sz="2200" b="1" baseline="-25000" dirty="0"/>
              <a:t>33</a:t>
            </a:r>
            <a:r>
              <a:rPr lang="en-US" sz="2200" b="1" dirty="0"/>
              <a:t> + 10x</a:t>
            </a:r>
            <a:r>
              <a:rPr lang="en-US" sz="2200" b="1" baseline="-25000" dirty="0"/>
              <a:t>41</a:t>
            </a:r>
            <a:r>
              <a:rPr lang="en-US" sz="2200" b="1" dirty="0"/>
              <a:t> + 4x</a:t>
            </a:r>
            <a:r>
              <a:rPr lang="en-US" sz="2200" b="1" baseline="-25000" dirty="0"/>
              <a:t>42</a:t>
            </a:r>
            <a:r>
              <a:rPr lang="en-US" sz="2200" b="1" dirty="0"/>
              <a:t> + 2x</a:t>
            </a:r>
            <a:r>
              <a:rPr lang="en-US" sz="2200" b="1" baseline="-25000" dirty="0"/>
              <a:t>43</a:t>
            </a:r>
            <a:r>
              <a:rPr lang="en-US" sz="2200" b="1" dirty="0"/>
              <a:t> + 8x</a:t>
            </a:r>
            <a:r>
              <a:rPr lang="en-US" sz="2200" b="1" baseline="-25000" dirty="0"/>
              <a:t>51</a:t>
            </a:r>
            <a:r>
              <a:rPr lang="en-US" sz="2200" b="1" dirty="0"/>
              <a:t> + 4x</a:t>
            </a:r>
            <a:r>
              <a:rPr lang="en-US" sz="2200" b="1" baseline="-25000" dirty="0"/>
              <a:t>52</a:t>
            </a:r>
            <a:r>
              <a:rPr lang="en-US" sz="2200" b="1" dirty="0"/>
              <a:t> + 3x</a:t>
            </a:r>
            <a:r>
              <a:rPr lang="en-US" sz="2200" b="1" baseline="-25000" dirty="0"/>
              <a:t>53 </a:t>
            </a:r>
            <a:r>
              <a:rPr lang="en-US" sz="2200" b="1" dirty="0"/>
              <a:t>+ </a:t>
            </a:r>
            <a:r>
              <a:rPr lang="el-GR" sz="2200" b="1" dirty="0"/>
              <a:t>175</a:t>
            </a:r>
            <a:r>
              <a:rPr lang="en-US" sz="2200" b="1" dirty="0"/>
              <a:t>y</a:t>
            </a:r>
            <a:r>
              <a:rPr lang="en-US" sz="2200" b="1" baseline="-25000" dirty="0"/>
              <a:t>1</a:t>
            </a:r>
            <a:r>
              <a:rPr lang="en-US" sz="2200" b="1" dirty="0"/>
              <a:t> + 300y</a:t>
            </a:r>
            <a:r>
              <a:rPr lang="en-US" sz="2200" b="1" baseline="-25000" dirty="0"/>
              <a:t>2</a:t>
            </a:r>
            <a:r>
              <a:rPr lang="en-US" sz="2200" b="1" dirty="0"/>
              <a:t> + 375y</a:t>
            </a:r>
            <a:r>
              <a:rPr lang="en-US" sz="2200" b="1" baseline="-25000" dirty="0"/>
              <a:t>3</a:t>
            </a:r>
            <a:r>
              <a:rPr lang="en-US" sz="2200" b="1" dirty="0"/>
              <a:t> + 500y</a:t>
            </a:r>
            <a:r>
              <a:rPr lang="en-US" sz="2200" b="1" baseline="-25000" dirty="0"/>
              <a:t>4</a:t>
            </a:r>
            <a:endParaRPr lang="en-US" sz="2200" b="1" dirty="0"/>
          </a:p>
          <a:p>
            <a:pPr lvl="1">
              <a:buFont typeface="Wingdings" panose="05000000000000000000" pitchFamily="2" charset="2"/>
              <a:buChar char="§"/>
            </a:pPr>
            <a:r>
              <a:rPr lang="en-US" sz="2200" b="1" dirty="0"/>
              <a:t>subject to</a:t>
            </a:r>
            <a:endParaRPr lang="el-GR" sz="2200" b="1" dirty="0"/>
          </a:p>
          <a:p>
            <a:pPr lvl="1">
              <a:buFont typeface="Wingdings" panose="05000000000000000000" pitchFamily="2" charset="2"/>
              <a:buChar char="§"/>
            </a:pPr>
            <a:r>
              <a:rPr lang="en-US" sz="2200" b="1" dirty="0"/>
              <a:t>x</a:t>
            </a:r>
            <a:r>
              <a:rPr lang="en-US" sz="2200" b="1" baseline="-25000" dirty="0"/>
              <a:t>11</a:t>
            </a:r>
            <a:r>
              <a:rPr lang="en-US" sz="2200" b="1" dirty="0"/>
              <a:t> + x</a:t>
            </a:r>
            <a:r>
              <a:rPr lang="en-US" sz="2200" b="1" baseline="-25000" dirty="0"/>
              <a:t>12</a:t>
            </a:r>
            <a:r>
              <a:rPr lang="en-US" sz="2200" b="1" dirty="0"/>
              <a:t> + x</a:t>
            </a:r>
            <a:r>
              <a:rPr lang="en-US" sz="2200" b="1" baseline="-25000" dirty="0"/>
              <a:t>13</a:t>
            </a:r>
            <a:r>
              <a:rPr lang="en-US" sz="2200" b="1" dirty="0"/>
              <a:t> </a:t>
            </a:r>
            <a:r>
              <a:rPr lang="el-GR" sz="2200" b="1" dirty="0"/>
              <a:t>– 10</a:t>
            </a:r>
            <a:r>
              <a:rPr lang="en-US" sz="2200" b="1" dirty="0"/>
              <a:t>y</a:t>
            </a:r>
            <a:r>
              <a:rPr lang="en-US" sz="2200" b="1" baseline="-25000" dirty="0"/>
              <a:t>1</a:t>
            </a:r>
            <a:r>
              <a:rPr lang="en-US" sz="2200" b="1" dirty="0"/>
              <a:t> ≤</a:t>
            </a:r>
            <a:r>
              <a:rPr lang="el-GR" sz="2200" b="1" dirty="0"/>
              <a:t> 0</a:t>
            </a:r>
            <a:r>
              <a:rPr lang="en-US" sz="2200" b="1" dirty="0"/>
              <a:t> </a:t>
            </a:r>
            <a:r>
              <a:rPr lang="el-GR" sz="2200" b="1" dirty="0"/>
              <a:t>(περιορισμός προτεινόμενου για </a:t>
            </a:r>
            <a:r>
              <a:rPr lang="en-US" sz="2200" b="1" dirty="0"/>
              <a:t>Detroit</a:t>
            </a:r>
            <a:r>
              <a:rPr lang="el-GR" sz="2200" b="1" dirty="0"/>
              <a:t>)</a:t>
            </a:r>
          </a:p>
          <a:p>
            <a:pPr lvl="1">
              <a:buFont typeface="Wingdings" panose="05000000000000000000" pitchFamily="2" charset="2"/>
              <a:buChar char="§"/>
            </a:pPr>
            <a:r>
              <a:rPr lang="en-US" sz="2200" b="1" dirty="0"/>
              <a:t>x</a:t>
            </a:r>
            <a:r>
              <a:rPr lang="el-GR" sz="2200" b="1" baseline="-25000" dirty="0"/>
              <a:t>2</a:t>
            </a:r>
            <a:r>
              <a:rPr lang="en-US" sz="2200" b="1" baseline="-25000" dirty="0"/>
              <a:t>1</a:t>
            </a:r>
            <a:r>
              <a:rPr lang="en-US" sz="2200" b="1" dirty="0"/>
              <a:t> + x</a:t>
            </a:r>
            <a:r>
              <a:rPr lang="el-GR" sz="2200" b="1" baseline="-25000" dirty="0"/>
              <a:t>2</a:t>
            </a:r>
            <a:r>
              <a:rPr lang="en-US" sz="2200" b="1" baseline="-25000" dirty="0"/>
              <a:t>2</a:t>
            </a:r>
            <a:r>
              <a:rPr lang="en-US" sz="2200" b="1" dirty="0"/>
              <a:t> + x</a:t>
            </a:r>
            <a:r>
              <a:rPr lang="el-GR" sz="2200" b="1" baseline="-25000" dirty="0"/>
              <a:t>2</a:t>
            </a:r>
            <a:r>
              <a:rPr lang="en-US" sz="2200" b="1" baseline="-25000" dirty="0"/>
              <a:t>3</a:t>
            </a:r>
            <a:r>
              <a:rPr lang="en-US" sz="2200" b="1" dirty="0"/>
              <a:t> </a:t>
            </a:r>
            <a:r>
              <a:rPr lang="el-GR" sz="2200" b="1" dirty="0"/>
              <a:t>– 20</a:t>
            </a:r>
            <a:r>
              <a:rPr lang="en-US" sz="2200" b="1" dirty="0"/>
              <a:t>y</a:t>
            </a:r>
            <a:r>
              <a:rPr lang="el-GR" sz="2200" b="1" baseline="-25000" dirty="0"/>
              <a:t>2</a:t>
            </a:r>
            <a:r>
              <a:rPr lang="en-US" sz="2200" b="1" dirty="0"/>
              <a:t> ≤</a:t>
            </a:r>
            <a:r>
              <a:rPr lang="el-GR" sz="2200" b="1" dirty="0"/>
              <a:t> 0 (περιορισμός προτεινόμενου για </a:t>
            </a:r>
            <a:r>
              <a:rPr lang="en-US" sz="2200" b="1" dirty="0"/>
              <a:t>Toledo</a:t>
            </a:r>
            <a:r>
              <a:rPr lang="el-GR" sz="2200" b="1" dirty="0"/>
              <a:t>)</a:t>
            </a:r>
          </a:p>
          <a:p>
            <a:pPr lvl="1">
              <a:buFont typeface="Wingdings" panose="05000000000000000000" pitchFamily="2" charset="2"/>
              <a:buChar char="§"/>
            </a:pPr>
            <a:r>
              <a:rPr lang="en-US" sz="2200" b="1" dirty="0"/>
              <a:t>x</a:t>
            </a:r>
            <a:r>
              <a:rPr lang="en-US" sz="2200" b="1" baseline="-25000" dirty="0"/>
              <a:t>31</a:t>
            </a:r>
            <a:r>
              <a:rPr lang="en-US" sz="2200" b="1" dirty="0"/>
              <a:t> + x</a:t>
            </a:r>
            <a:r>
              <a:rPr lang="en-US" sz="2200" b="1" baseline="-25000" dirty="0"/>
              <a:t>32</a:t>
            </a:r>
            <a:r>
              <a:rPr lang="en-US" sz="2200" b="1" dirty="0"/>
              <a:t> + x</a:t>
            </a:r>
            <a:r>
              <a:rPr lang="en-US" sz="2200" b="1" baseline="-25000" dirty="0"/>
              <a:t>33</a:t>
            </a:r>
            <a:r>
              <a:rPr lang="en-US" sz="2200" b="1" dirty="0"/>
              <a:t> </a:t>
            </a:r>
            <a:r>
              <a:rPr lang="el-GR" sz="2200" b="1" dirty="0"/>
              <a:t>– 30</a:t>
            </a:r>
            <a:r>
              <a:rPr lang="en-US" sz="2200" b="1" dirty="0"/>
              <a:t>y</a:t>
            </a:r>
            <a:r>
              <a:rPr lang="en-US" sz="2200" b="1" baseline="-25000" dirty="0"/>
              <a:t>3</a:t>
            </a:r>
            <a:r>
              <a:rPr lang="en-US" sz="2200" b="1" dirty="0"/>
              <a:t> ≤</a:t>
            </a:r>
            <a:r>
              <a:rPr lang="el-GR" sz="2200" b="1" dirty="0"/>
              <a:t> 0</a:t>
            </a:r>
            <a:r>
              <a:rPr lang="en-US" sz="2200" b="1" dirty="0"/>
              <a:t> (</a:t>
            </a:r>
            <a:r>
              <a:rPr lang="el-GR" sz="2200" b="1" dirty="0"/>
              <a:t>περιορισμός προτεινόμενου για </a:t>
            </a:r>
            <a:r>
              <a:rPr lang="en-US" sz="2200" b="1" dirty="0"/>
              <a:t>Denver)</a:t>
            </a:r>
            <a:endParaRPr lang="el-GR" sz="2200" b="1" dirty="0"/>
          </a:p>
          <a:p>
            <a:pPr lvl="1">
              <a:buFont typeface="Wingdings" panose="05000000000000000000" pitchFamily="2" charset="2"/>
              <a:buChar char="§"/>
            </a:pPr>
            <a:r>
              <a:rPr lang="en-US" sz="2200" b="1" dirty="0"/>
              <a:t>x</a:t>
            </a:r>
            <a:r>
              <a:rPr lang="en-US" sz="2200" b="1" baseline="-25000" dirty="0"/>
              <a:t>41</a:t>
            </a:r>
            <a:r>
              <a:rPr lang="en-US" sz="2200" b="1" dirty="0"/>
              <a:t> + x</a:t>
            </a:r>
            <a:r>
              <a:rPr lang="en-US" sz="2200" b="1" baseline="-25000" dirty="0"/>
              <a:t>42</a:t>
            </a:r>
            <a:r>
              <a:rPr lang="en-US" sz="2200" b="1" dirty="0"/>
              <a:t> + x</a:t>
            </a:r>
            <a:r>
              <a:rPr lang="en-US" sz="2200" b="1" baseline="-25000" dirty="0"/>
              <a:t>43</a:t>
            </a:r>
            <a:r>
              <a:rPr lang="en-US" sz="2200" b="1" dirty="0"/>
              <a:t> </a:t>
            </a:r>
            <a:r>
              <a:rPr lang="el-GR" sz="2200" b="1" dirty="0"/>
              <a:t>– </a:t>
            </a:r>
            <a:r>
              <a:rPr lang="en-US" sz="2200" b="1" dirty="0"/>
              <a:t>4</a:t>
            </a:r>
            <a:r>
              <a:rPr lang="el-GR" sz="2200" b="1" dirty="0"/>
              <a:t>0</a:t>
            </a:r>
            <a:r>
              <a:rPr lang="en-US" sz="2200" b="1" dirty="0"/>
              <a:t>y</a:t>
            </a:r>
            <a:r>
              <a:rPr lang="en-US" sz="2200" b="1" baseline="-25000" dirty="0"/>
              <a:t>4</a:t>
            </a:r>
            <a:r>
              <a:rPr lang="en-US" sz="2200" b="1" dirty="0"/>
              <a:t> ≤</a:t>
            </a:r>
            <a:r>
              <a:rPr lang="el-GR" sz="2200" b="1" dirty="0"/>
              <a:t> 0</a:t>
            </a:r>
            <a:r>
              <a:rPr lang="en-US" sz="2200" b="1" dirty="0"/>
              <a:t> (</a:t>
            </a:r>
            <a:r>
              <a:rPr lang="el-GR" sz="2200" b="1" dirty="0"/>
              <a:t>περιορισμός προτεινόμενου για </a:t>
            </a:r>
            <a:r>
              <a:rPr lang="en-US" sz="2200" b="1" dirty="0"/>
              <a:t>Kansas City)</a:t>
            </a:r>
          </a:p>
          <a:p>
            <a:pPr lvl="1">
              <a:buFont typeface="Wingdings" panose="05000000000000000000" pitchFamily="2" charset="2"/>
              <a:buChar char="§"/>
            </a:pPr>
            <a:r>
              <a:rPr lang="en-US" sz="2200" b="1" dirty="0"/>
              <a:t>x</a:t>
            </a:r>
            <a:r>
              <a:rPr lang="el-GR" sz="2200" b="1" baseline="-25000" dirty="0"/>
              <a:t>5</a:t>
            </a:r>
            <a:r>
              <a:rPr lang="en-US" sz="2200" b="1" baseline="-25000" dirty="0"/>
              <a:t>1</a:t>
            </a:r>
            <a:r>
              <a:rPr lang="en-US" sz="2200" b="1" dirty="0"/>
              <a:t> + x</a:t>
            </a:r>
            <a:r>
              <a:rPr lang="el-GR" sz="2200" b="1" baseline="-25000" dirty="0"/>
              <a:t>5</a:t>
            </a:r>
            <a:r>
              <a:rPr lang="en-US" sz="2200" b="1" baseline="-25000" dirty="0"/>
              <a:t>2</a:t>
            </a:r>
            <a:r>
              <a:rPr lang="en-US" sz="2200" b="1" dirty="0"/>
              <a:t> + x</a:t>
            </a:r>
            <a:r>
              <a:rPr lang="el-GR" sz="2200" b="1" baseline="-25000" dirty="0"/>
              <a:t>5</a:t>
            </a:r>
            <a:r>
              <a:rPr lang="en-US" sz="2200" b="1" baseline="-25000" dirty="0"/>
              <a:t>3</a:t>
            </a:r>
            <a:r>
              <a:rPr lang="en-US" sz="2200" b="1" dirty="0"/>
              <a:t> ≤</a:t>
            </a:r>
            <a:r>
              <a:rPr lang="el-GR" sz="2200" b="1" dirty="0"/>
              <a:t> 30 </a:t>
            </a:r>
            <a:r>
              <a:rPr lang="en-US" sz="2200" b="1" dirty="0"/>
              <a:t>(</a:t>
            </a:r>
            <a:r>
              <a:rPr lang="el-GR" sz="2200" b="1" dirty="0"/>
              <a:t>περιορισμός υφιστάμενου στο </a:t>
            </a:r>
            <a:r>
              <a:rPr lang="en-US" sz="2200" b="1" dirty="0"/>
              <a:t>St. Louis)</a:t>
            </a:r>
            <a:endParaRPr lang="en-US" sz="2200" dirty="0"/>
          </a:p>
          <a:p>
            <a:pPr lvl="1">
              <a:buFont typeface="Wingdings" panose="05000000000000000000" pitchFamily="2" charset="2"/>
              <a:buChar char="§"/>
            </a:pPr>
            <a:r>
              <a:rPr lang="en-US" sz="2200" b="1" dirty="0"/>
              <a:t>x</a:t>
            </a:r>
            <a:r>
              <a:rPr lang="en-US" sz="2200" b="1" baseline="-25000" dirty="0"/>
              <a:t>11</a:t>
            </a:r>
            <a:r>
              <a:rPr lang="en-US" sz="2200" b="1" dirty="0"/>
              <a:t> + x</a:t>
            </a:r>
            <a:r>
              <a:rPr lang="el-GR" sz="2200" b="1" baseline="-25000" dirty="0"/>
              <a:t>21</a:t>
            </a:r>
            <a:r>
              <a:rPr lang="en-US" sz="2200" b="1" dirty="0"/>
              <a:t> + x</a:t>
            </a:r>
            <a:r>
              <a:rPr lang="en-US" sz="2200" b="1" baseline="-25000" dirty="0"/>
              <a:t>3</a:t>
            </a:r>
            <a:r>
              <a:rPr lang="el-GR" sz="2200" b="1" baseline="-25000" dirty="0"/>
              <a:t>1</a:t>
            </a:r>
            <a:r>
              <a:rPr lang="en-US" sz="2200" b="1" dirty="0"/>
              <a:t> </a:t>
            </a:r>
            <a:r>
              <a:rPr lang="el-GR" sz="2200" b="1" dirty="0"/>
              <a:t>+ </a:t>
            </a:r>
            <a:r>
              <a:rPr lang="en-US" sz="2200" b="1" dirty="0"/>
              <a:t>x</a:t>
            </a:r>
            <a:r>
              <a:rPr lang="el-GR" sz="2200" b="1" baseline="-25000" dirty="0"/>
              <a:t>41</a:t>
            </a:r>
            <a:r>
              <a:rPr lang="en-US" sz="2200" b="1" baseline="-25000" dirty="0"/>
              <a:t> </a:t>
            </a:r>
            <a:r>
              <a:rPr lang="el-GR" sz="2200" b="1" dirty="0"/>
              <a:t>+ </a:t>
            </a:r>
            <a:r>
              <a:rPr lang="en-US" sz="2200" b="1" dirty="0"/>
              <a:t>x</a:t>
            </a:r>
            <a:r>
              <a:rPr lang="el-GR" sz="2200" b="1" baseline="-25000" dirty="0"/>
              <a:t>51</a:t>
            </a:r>
            <a:r>
              <a:rPr lang="el-GR" sz="2200" b="1" dirty="0"/>
              <a:t> = 30 (κέντρο διανομής </a:t>
            </a:r>
            <a:r>
              <a:rPr lang="en-US" sz="2200" b="1" dirty="0"/>
              <a:t>Boston</a:t>
            </a:r>
            <a:r>
              <a:rPr lang="el-GR" sz="2200" b="1" dirty="0"/>
              <a:t>)</a:t>
            </a:r>
            <a:endParaRPr lang="en-US" sz="2200" b="1" dirty="0"/>
          </a:p>
          <a:p>
            <a:pPr lvl="1">
              <a:buFont typeface="Wingdings" panose="05000000000000000000" pitchFamily="2" charset="2"/>
              <a:buChar char="§"/>
            </a:pPr>
            <a:r>
              <a:rPr lang="en-US" sz="2200" b="1" dirty="0"/>
              <a:t>x</a:t>
            </a:r>
            <a:r>
              <a:rPr lang="en-US" sz="2200" b="1" baseline="-25000" dirty="0"/>
              <a:t>12</a:t>
            </a:r>
            <a:r>
              <a:rPr lang="en-US" sz="2200" b="1" dirty="0"/>
              <a:t> + x</a:t>
            </a:r>
            <a:r>
              <a:rPr lang="el-GR" sz="2200" b="1" baseline="-25000" dirty="0"/>
              <a:t>2</a:t>
            </a:r>
            <a:r>
              <a:rPr lang="en-US" sz="2200" b="1" baseline="-25000" dirty="0"/>
              <a:t>2</a:t>
            </a:r>
            <a:r>
              <a:rPr lang="en-US" sz="2200" b="1" dirty="0"/>
              <a:t> + x</a:t>
            </a:r>
            <a:r>
              <a:rPr lang="en-US" sz="2200" b="1" baseline="-25000" dirty="0"/>
              <a:t>32</a:t>
            </a:r>
            <a:r>
              <a:rPr lang="en-US" sz="2200" b="1" dirty="0"/>
              <a:t> </a:t>
            </a:r>
            <a:r>
              <a:rPr lang="el-GR" sz="2200" b="1" dirty="0"/>
              <a:t>+ </a:t>
            </a:r>
            <a:r>
              <a:rPr lang="en-US" sz="2200" b="1" dirty="0"/>
              <a:t>x</a:t>
            </a:r>
            <a:r>
              <a:rPr lang="el-GR" sz="2200" b="1" baseline="-25000" dirty="0"/>
              <a:t>4</a:t>
            </a:r>
            <a:r>
              <a:rPr lang="en-US" sz="2200" b="1" baseline="-25000" dirty="0"/>
              <a:t>2 </a:t>
            </a:r>
            <a:r>
              <a:rPr lang="el-GR" sz="2200" b="1" dirty="0"/>
              <a:t>+ </a:t>
            </a:r>
            <a:r>
              <a:rPr lang="en-US" sz="2200" b="1" dirty="0"/>
              <a:t>x</a:t>
            </a:r>
            <a:r>
              <a:rPr lang="el-GR" sz="2200" b="1" baseline="-25000" dirty="0"/>
              <a:t>5</a:t>
            </a:r>
            <a:r>
              <a:rPr lang="en-US" sz="2200" b="1" baseline="-25000" dirty="0"/>
              <a:t>2</a:t>
            </a:r>
            <a:r>
              <a:rPr lang="el-GR" sz="2200" b="1" dirty="0"/>
              <a:t> = </a:t>
            </a:r>
            <a:r>
              <a:rPr lang="en-US" sz="2200" b="1" dirty="0"/>
              <a:t>2</a:t>
            </a:r>
            <a:r>
              <a:rPr lang="el-GR" sz="2200" b="1" dirty="0"/>
              <a:t>0 (κέντρο διανομής </a:t>
            </a:r>
            <a:r>
              <a:rPr lang="en-US" sz="2200" b="1" dirty="0"/>
              <a:t>Atlanta</a:t>
            </a:r>
            <a:r>
              <a:rPr lang="el-GR" sz="2200" b="1" dirty="0"/>
              <a:t>)</a:t>
            </a:r>
            <a:endParaRPr lang="en-US" sz="2200" b="1" dirty="0"/>
          </a:p>
          <a:p>
            <a:pPr lvl="1">
              <a:buFont typeface="Wingdings" panose="05000000000000000000" pitchFamily="2" charset="2"/>
              <a:buChar char="§"/>
            </a:pPr>
            <a:r>
              <a:rPr lang="en-US" sz="2200" b="1" dirty="0"/>
              <a:t>x</a:t>
            </a:r>
            <a:r>
              <a:rPr lang="en-US" sz="2200" b="1" baseline="-25000" dirty="0"/>
              <a:t>13</a:t>
            </a:r>
            <a:r>
              <a:rPr lang="en-US" sz="2200" b="1" dirty="0"/>
              <a:t> + x</a:t>
            </a:r>
            <a:r>
              <a:rPr lang="el-GR" sz="2200" b="1" baseline="-25000" dirty="0"/>
              <a:t>2</a:t>
            </a:r>
            <a:r>
              <a:rPr lang="en-US" sz="2200" b="1" baseline="-25000" dirty="0"/>
              <a:t>3</a:t>
            </a:r>
            <a:r>
              <a:rPr lang="en-US" sz="2200" b="1" dirty="0"/>
              <a:t> + x</a:t>
            </a:r>
            <a:r>
              <a:rPr lang="en-US" sz="2200" b="1" baseline="-25000" dirty="0"/>
              <a:t>33</a:t>
            </a:r>
            <a:r>
              <a:rPr lang="en-US" sz="2200" b="1" dirty="0"/>
              <a:t> </a:t>
            </a:r>
            <a:r>
              <a:rPr lang="el-GR" sz="2200" b="1" dirty="0"/>
              <a:t>+ </a:t>
            </a:r>
            <a:r>
              <a:rPr lang="en-US" sz="2200" b="1" dirty="0"/>
              <a:t>x</a:t>
            </a:r>
            <a:r>
              <a:rPr lang="el-GR" sz="2200" b="1" baseline="-25000" dirty="0"/>
              <a:t>4</a:t>
            </a:r>
            <a:r>
              <a:rPr lang="en-US" sz="2200" b="1" baseline="-25000" dirty="0"/>
              <a:t>3 </a:t>
            </a:r>
            <a:r>
              <a:rPr lang="el-GR" sz="2200" b="1" dirty="0"/>
              <a:t>+ </a:t>
            </a:r>
            <a:r>
              <a:rPr lang="en-US" sz="2200" b="1" dirty="0"/>
              <a:t>x</a:t>
            </a:r>
            <a:r>
              <a:rPr lang="el-GR" sz="2200" b="1" baseline="-25000" dirty="0"/>
              <a:t>5</a:t>
            </a:r>
            <a:r>
              <a:rPr lang="en-US" sz="2200" b="1" baseline="-25000" dirty="0"/>
              <a:t>3</a:t>
            </a:r>
            <a:r>
              <a:rPr lang="el-GR" sz="2200" b="1" dirty="0"/>
              <a:t> = </a:t>
            </a:r>
            <a:r>
              <a:rPr lang="en-US" sz="2200" b="1" dirty="0"/>
              <a:t>2</a:t>
            </a:r>
            <a:r>
              <a:rPr lang="el-GR" sz="2200" b="1" dirty="0"/>
              <a:t>0 (κέντρο διανομής </a:t>
            </a:r>
            <a:r>
              <a:rPr lang="en-US" sz="2200" b="1" dirty="0"/>
              <a:t>Houston</a:t>
            </a:r>
            <a:r>
              <a:rPr lang="el-GR" sz="2200" b="1" dirty="0"/>
              <a:t>)</a:t>
            </a:r>
            <a:endParaRPr lang="en-US" sz="2200" b="1" dirty="0"/>
          </a:p>
          <a:p>
            <a:pPr lvl="1">
              <a:buFont typeface="Wingdings" panose="05000000000000000000" pitchFamily="2" charset="2"/>
              <a:buChar char="§"/>
            </a:pPr>
            <a:r>
              <a:rPr lang="en-US" sz="2200" b="1" dirty="0" err="1"/>
              <a:t>x</a:t>
            </a:r>
            <a:r>
              <a:rPr lang="en-US" sz="2200" b="1" baseline="-25000" dirty="0" err="1"/>
              <a:t>ij</a:t>
            </a:r>
            <a:r>
              <a:rPr lang="en-US" sz="2200" b="1" dirty="0"/>
              <a:t> ≥ 0 </a:t>
            </a:r>
            <a:r>
              <a:rPr lang="el-GR" sz="2200" b="1" dirty="0"/>
              <a:t>για κάθε </a:t>
            </a:r>
            <a:r>
              <a:rPr lang="en-US" sz="2200" b="1" dirty="0" err="1"/>
              <a:t>i,j</a:t>
            </a:r>
            <a:r>
              <a:rPr lang="en-US" sz="2200" b="1" dirty="0"/>
              <a:t> </a:t>
            </a:r>
            <a:r>
              <a:rPr lang="el-GR" sz="2200" b="1" dirty="0"/>
              <a:t>και </a:t>
            </a:r>
            <a:r>
              <a:rPr lang="en-US" sz="2200" b="1" dirty="0"/>
              <a:t>y</a:t>
            </a:r>
            <a:r>
              <a:rPr lang="en-US" sz="2200" b="1" baseline="-25000" dirty="0"/>
              <a:t>1</a:t>
            </a:r>
            <a:r>
              <a:rPr lang="en-US" sz="2200" b="1" dirty="0"/>
              <a:t>, y</a:t>
            </a:r>
            <a:r>
              <a:rPr lang="en-US" sz="2200" b="1" baseline="-25000" dirty="0"/>
              <a:t>2</a:t>
            </a:r>
            <a:r>
              <a:rPr lang="en-US" sz="2200" b="1" dirty="0"/>
              <a:t>, y</a:t>
            </a:r>
            <a:r>
              <a:rPr lang="en-US" sz="2200" b="1" baseline="-25000" dirty="0"/>
              <a:t>3</a:t>
            </a:r>
            <a:r>
              <a:rPr lang="en-US" sz="2200" b="1" dirty="0"/>
              <a:t>, y</a:t>
            </a:r>
            <a:r>
              <a:rPr lang="en-US" sz="2200" b="1" baseline="-25000" dirty="0"/>
              <a:t>4</a:t>
            </a:r>
            <a:r>
              <a:rPr lang="en-US" sz="2200" b="1" dirty="0"/>
              <a:t> = 0 </a:t>
            </a:r>
            <a:r>
              <a:rPr lang="el-GR" sz="2200" b="1" dirty="0"/>
              <a:t>ή</a:t>
            </a:r>
            <a:r>
              <a:rPr lang="en-US" sz="2200" b="1" dirty="0"/>
              <a:t> 1  </a:t>
            </a:r>
            <a:endParaRPr lang="el-GR" sz="2200" b="1"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47</a:t>
            </a:fld>
            <a:endParaRPr lang="el-GR"/>
          </a:p>
        </p:txBody>
      </p:sp>
    </p:spTree>
    <p:extLst>
      <p:ext uri="{BB962C8B-B14F-4D97-AF65-F5344CB8AC3E}">
        <p14:creationId xmlns:p14="http://schemas.microsoft.com/office/powerpoint/2010/main" val="21145463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Εφαρμογές Δυαδικών «0-1» μεταβλητών – Σχεδιασμός συστημάτων διανομής (12) </a:t>
            </a:r>
          </a:p>
        </p:txBody>
      </p:sp>
      <p:sp>
        <p:nvSpPr>
          <p:cNvPr id="3" name="Θέση περιεχομένου 2"/>
          <p:cNvSpPr>
            <a:spLocks noGrp="1"/>
          </p:cNvSpPr>
          <p:nvPr>
            <p:ph idx="1"/>
          </p:nvPr>
        </p:nvSpPr>
        <p:spPr>
          <a:xfrm>
            <a:off x="1931437" y="1623527"/>
            <a:ext cx="10260563" cy="5169160"/>
          </a:xfrm>
        </p:spPr>
        <p:txBody>
          <a:bodyPr>
            <a:normAutofit/>
          </a:bodyPr>
          <a:lstStyle/>
          <a:p>
            <a:r>
              <a:rPr lang="el-GR" sz="2400" dirty="0"/>
              <a:t>Εάν επιθυμούμε να αποκλείσουμε την πιθανότητα ταυτόχρονης κατασκευής εργοστασίων σε δύο πόλεις που απέχουν ελάχιστα η μία από την άλλη ποιον περιορισμό θα έπρεπε να προσθέσουμε στο μοντέλο;</a:t>
            </a:r>
          </a:p>
          <a:p>
            <a:r>
              <a:rPr lang="en-US" sz="2400" b="1" dirty="0"/>
              <a:t>y</a:t>
            </a:r>
            <a:r>
              <a:rPr lang="en-US" sz="2400" b="1" baseline="-25000" dirty="0"/>
              <a:t>1</a:t>
            </a:r>
            <a:r>
              <a:rPr lang="en-US" sz="2400" b="1" dirty="0"/>
              <a:t> + y</a:t>
            </a:r>
            <a:r>
              <a:rPr lang="en-US" sz="2400" b="1" baseline="-25000" dirty="0"/>
              <a:t>2</a:t>
            </a:r>
            <a:r>
              <a:rPr lang="en-US" sz="2400" b="1" dirty="0"/>
              <a:t> ≤ </a:t>
            </a:r>
            <a:r>
              <a:rPr lang="el-GR" sz="2400" b="1" dirty="0"/>
              <a:t>1</a:t>
            </a:r>
            <a:r>
              <a:rPr lang="en-US" sz="2400" dirty="0"/>
              <a:t> (</a:t>
            </a:r>
            <a:r>
              <a:rPr lang="el-GR" sz="2400" dirty="0"/>
              <a:t>για αμοιβαίο αποκλεισμό κατασκευής εργοστασίου στις πόλεις </a:t>
            </a:r>
            <a:r>
              <a:rPr lang="en-US" sz="2400" dirty="0"/>
              <a:t>Detroit </a:t>
            </a:r>
            <a:r>
              <a:rPr lang="el-GR" sz="2400" dirty="0"/>
              <a:t>και </a:t>
            </a:r>
            <a:r>
              <a:rPr lang="en-US" sz="2400" dirty="0"/>
              <a:t>Toledo)</a:t>
            </a:r>
          </a:p>
          <a:p>
            <a:endParaRPr lang="en-US" sz="2400" dirty="0"/>
          </a:p>
          <a:p>
            <a:r>
              <a:rPr lang="el-GR" sz="2400" dirty="0"/>
              <a:t>Εάν επιθυμούμε την υποχρεωτική κατασκευή ενός εργοστασίου σε μόνο μία από δύο συγκεκριμένες πόλεις (όχι και στις δύο) ποιον περιορισμό θα έπρεπε να προσθέσουμε στο μοντέλο;</a:t>
            </a:r>
          </a:p>
          <a:p>
            <a:r>
              <a:rPr lang="en-US" sz="2400" b="1" dirty="0"/>
              <a:t>y</a:t>
            </a:r>
            <a:r>
              <a:rPr lang="en-US" sz="2400" b="1" baseline="-25000" dirty="0"/>
              <a:t>1</a:t>
            </a:r>
            <a:r>
              <a:rPr lang="en-US" sz="2400" b="1" dirty="0"/>
              <a:t> + y</a:t>
            </a:r>
            <a:r>
              <a:rPr lang="en-US" sz="2400" b="1" baseline="-25000" dirty="0"/>
              <a:t>2</a:t>
            </a:r>
            <a:r>
              <a:rPr lang="en-US" sz="2400" b="1" dirty="0"/>
              <a:t> </a:t>
            </a:r>
            <a:r>
              <a:rPr lang="el-GR" sz="2400" b="1" dirty="0"/>
              <a:t>=</a:t>
            </a:r>
            <a:r>
              <a:rPr lang="en-US" sz="2400" b="1" dirty="0"/>
              <a:t> </a:t>
            </a:r>
            <a:r>
              <a:rPr lang="el-GR" sz="2400" b="1" dirty="0"/>
              <a:t>1</a:t>
            </a:r>
            <a:r>
              <a:rPr lang="el-GR" sz="2400" dirty="0"/>
              <a:t> (υποχρεωτική κατασκευή εργοστασίου είτε στο </a:t>
            </a:r>
            <a:r>
              <a:rPr lang="en-US" sz="2400" dirty="0"/>
              <a:t>Detroit </a:t>
            </a:r>
            <a:r>
              <a:rPr lang="el-GR" sz="2400" dirty="0"/>
              <a:t>είτε στο </a:t>
            </a:r>
            <a:r>
              <a:rPr lang="en-US" sz="2400" dirty="0"/>
              <a:t>Toledo, </a:t>
            </a:r>
            <a:r>
              <a:rPr lang="el-GR" sz="2400" dirty="0"/>
              <a:t>όχι όμως και στις δύο)</a:t>
            </a:r>
            <a:endParaRPr lang="el-GR" sz="2400" b="1" dirty="0"/>
          </a:p>
          <a:p>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48</a:t>
            </a:fld>
            <a:endParaRPr lang="el-GR"/>
          </a:p>
        </p:txBody>
      </p:sp>
    </p:spTree>
    <p:extLst>
      <p:ext uri="{BB962C8B-B14F-4D97-AF65-F5344CB8AC3E}">
        <p14:creationId xmlns:p14="http://schemas.microsoft.com/office/powerpoint/2010/main" val="137638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228961" cy="1280890"/>
          </a:xfrm>
        </p:spPr>
        <p:txBody>
          <a:bodyPr>
            <a:noAutofit/>
          </a:bodyPr>
          <a:lstStyle/>
          <a:p>
            <a:r>
              <a:rPr lang="el-GR" sz="2800" dirty="0"/>
              <a:t>Εφαρμογές Δυαδικών «0-1» μεταβλητών – Επιλογή θέσης εγκατάστασης τραπεζικών καταστημάτων (1)</a:t>
            </a:r>
          </a:p>
        </p:txBody>
      </p:sp>
      <p:sp>
        <p:nvSpPr>
          <p:cNvPr id="3" name="Θέση περιεχομένου 2"/>
          <p:cNvSpPr>
            <a:spLocks noGrp="1"/>
          </p:cNvSpPr>
          <p:nvPr>
            <p:ph idx="1"/>
          </p:nvPr>
        </p:nvSpPr>
        <p:spPr>
          <a:xfrm>
            <a:off x="2589212" y="1726162"/>
            <a:ext cx="9602788" cy="5131837"/>
          </a:xfrm>
        </p:spPr>
        <p:txBody>
          <a:bodyPr>
            <a:normAutofit fontScale="92500"/>
          </a:bodyPr>
          <a:lstStyle/>
          <a:p>
            <a:r>
              <a:rPr lang="el-GR" sz="2400" dirty="0"/>
              <a:t>Το τμήμα γεωγραφικής επέκτασης του τραπεζικού οργανισμού </a:t>
            </a:r>
            <a:r>
              <a:rPr lang="en-US" sz="2400" dirty="0"/>
              <a:t>Ohio Trust </a:t>
            </a:r>
            <a:r>
              <a:rPr lang="el-GR" sz="2400" dirty="0"/>
              <a:t>εξετάζει την επέκταση των δραστηριοτήτων του σε μια περιοχή 20 περιφερειών στο </a:t>
            </a:r>
            <a:r>
              <a:rPr lang="el-GR" sz="2400" dirty="0" err="1"/>
              <a:t>βορειο</a:t>
            </a:r>
            <a:r>
              <a:rPr lang="el-GR" sz="2400" dirty="0"/>
              <a:t>-ανατολικό τμήμα του </a:t>
            </a:r>
            <a:r>
              <a:rPr lang="en-US" sz="2400" dirty="0"/>
              <a:t>Ohio</a:t>
            </a:r>
            <a:endParaRPr lang="el-GR" sz="2400" dirty="0"/>
          </a:p>
          <a:p>
            <a:r>
              <a:rPr lang="el-GR" sz="2400" dirty="0"/>
              <a:t>Η </a:t>
            </a:r>
            <a:r>
              <a:rPr lang="en-US" sz="2400" dirty="0"/>
              <a:t>Ohio Trust </a:t>
            </a:r>
            <a:r>
              <a:rPr lang="el-GR" sz="2400" dirty="0"/>
              <a:t>δεν διαθέτει κεντρικό κατάστημα σε καμία από τις 20 περιφέρειες </a:t>
            </a:r>
          </a:p>
          <a:p>
            <a:r>
              <a:rPr lang="el-GR" sz="2400" dirty="0"/>
              <a:t>Σύμφωνα με το ισχύον νομικό πλαίσιο, εάν μια τράπεζα εγκαταστήσει κεντρικό κατάστημα σε μία περιφέρεια, έχει τη δυνατότητα εγκατάστασης υποκαταστημάτων στη συγκεκριμένη περιφέρεια, καθώς και σε όλες τις όμορες περιφέρειες</a:t>
            </a:r>
          </a:p>
          <a:p>
            <a:r>
              <a:rPr lang="el-GR" sz="2400" dirty="0"/>
              <a:t>Όμως για να δημιουργηθεί ένα κεντρικό κατάστημα, η </a:t>
            </a:r>
            <a:r>
              <a:rPr lang="en-US" sz="2400" dirty="0"/>
              <a:t>Ohio Trust</a:t>
            </a:r>
            <a:r>
              <a:rPr lang="el-GR" sz="2400" dirty="0"/>
              <a:t> θα πρέπει να εξασφαλίσει ειδική άδεια από την εποπτική αρχή της πολιτείας του </a:t>
            </a:r>
            <a:r>
              <a:rPr lang="en-US" sz="2400" dirty="0"/>
              <a:t>Ohio</a:t>
            </a:r>
            <a:r>
              <a:rPr lang="el-GR" sz="2400" dirty="0"/>
              <a:t> ή να εξαγοράσει ένα υφιστάμενο κεντρικό κατάστημα άλλου οργανισμού </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49</a:t>
            </a:fld>
            <a:endParaRPr lang="el-GR"/>
          </a:p>
        </p:txBody>
      </p:sp>
    </p:spTree>
    <p:extLst>
      <p:ext uri="{BB962C8B-B14F-4D97-AF65-F5344CB8AC3E}">
        <p14:creationId xmlns:p14="http://schemas.microsoft.com/office/powerpoint/2010/main" val="3149137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Προγραμματισμός Πληρώματος Πτήσης στην </a:t>
            </a:r>
            <a:r>
              <a:rPr lang="en-US" dirty="0"/>
              <a:t>Air New Zealand (</a:t>
            </a:r>
            <a:r>
              <a:rPr lang="el-GR" dirty="0"/>
              <a:t>2</a:t>
            </a:r>
            <a:r>
              <a:rPr lang="en-US" dirty="0"/>
              <a:t>)</a:t>
            </a:r>
            <a:endParaRPr lang="el-GR" dirty="0"/>
          </a:p>
        </p:txBody>
      </p:sp>
      <p:sp>
        <p:nvSpPr>
          <p:cNvPr id="3" name="Θέση περιεχομένου 2"/>
          <p:cNvSpPr>
            <a:spLocks noGrp="1"/>
          </p:cNvSpPr>
          <p:nvPr>
            <p:ph idx="1"/>
          </p:nvPr>
        </p:nvSpPr>
        <p:spPr>
          <a:xfrm>
            <a:off x="2589212" y="1905000"/>
            <a:ext cx="9602788" cy="4878355"/>
          </a:xfrm>
        </p:spPr>
        <p:txBody>
          <a:bodyPr>
            <a:normAutofit/>
          </a:bodyPr>
          <a:lstStyle/>
          <a:p>
            <a:r>
              <a:rPr lang="el-GR" sz="2400" dirty="0"/>
              <a:t>Η επίλυσή του πραγματοποιείται σε δύο φάσεις</a:t>
            </a:r>
          </a:p>
          <a:p>
            <a:pPr lvl="1"/>
            <a:r>
              <a:rPr lang="el-GR" sz="2200" dirty="0"/>
              <a:t>Στην </a:t>
            </a:r>
            <a:r>
              <a:rPr lang="el-GR" sz="2200" u="sng" dirty="0"/>
              <a:t>1</a:t>
            </a:r>
            <a:r>
              <a:rPr lang="el-GR" sz="2200" u="sng" baseline="30000" dirty="0"/>
              <a:t>η</a:t>
            </a:r>
            <a:r>
              <a:rPr lang="el-GR" sz="2200" u="sng" dirty="0"/>
              <a:t> φάση</a:t>
            </a:r>
            <a:r>
              <a:rPr lang="el-GR" sz="2200" dirty="0"/>
              <a:t>, καθορίζονται οι κατάλληλες βάρδιες του προσωπικού, προκειμένου να καλυφθούν οι προγραμματισμένες πτήσεις (</a:t>
            </a:r>
            <a:r>
              <a:rPr lang="el-GR" sz="2200" b="1" dirty="0"/>
              <a:t>πρόβλημα βαρδιών</a:t>
            </a:r>
            <a:r>
              <a:rPr lang="el-GR" sz="2200" dirty="0"/>
              <a:t>)</a:t>
            </a:r>
          </a:p>
          <a:p>
            <a:pPr lvl="2"/>
            <a:r>
              <a:rPr lang="el-GR" sz="2000" dirty="0"/>
              <a:t>Μια βάρδια περιλαμβάνει μια ημερήσια ή πολυήμερη αλληλουχία υπηρεσιών (πτήσεις, εκπαίδευση, κλπ.) και περιόδων ανάπαυσης (ενδιάμεσοι σταθμοί)</a:t>
            </a:r>
          </a:p>
          <a:p>
            <a:pPr lvl="2"/>
            <a:r>
              <a:rPr lang="el-GR" sz="2000" dirty="0"/>
              <a:t>Σε αυτή τη φάση δεν ενδιαφερόμαστε για το ποιος πιλότος ή συνοδός αέρος θα αναλάβει την κάθε βάρδια</a:t>
            </a:r>
          </a:p>
          <a:p>
            <a:pPr lvl="1"/>
            <a:r>
              <a:rPr lang="el-GR" sz="2200" dirty="0"/>
              <a:t>Στη </a:t>
            </a:r>
            <a:r>
              <a:rPr lang="el-GR" sz="2200" u="sng" dirty="0"/>
              <a:t>2</a:t>
            </a:r>
            <a:r>
              <a:rPr lang="el-GR" sz="2200" u="sng" baseline="30000" dirty="0"/>
              <a:t>η</a:t>
            </a:r>
            <a:r>
              <a:rPr lang="el-GR" sz="2200" u="sng" dirty="0"/>
              <a:t> φάση</a:t>
            </a:r>
            <a:r>
              <a:rPr lang="el-GR" sz="2200" dirty="0"/>
              <a:t>, οι καθορισμένες βάρδιες ανατίθενται σε συγκεκριμένα μέλη του πληρώματος</a:t>
            </a:r>
          </a:p>
          <a:p>
            <a:pPr lvl="2"/>
            <a:r>
              <a:rPr lang="el-GR" sz="2000" dirty="0"/>
              <a:t>Η φάση αυτή ονομάζεται </a:t>
            </a:r>
            <a:r>
              <a:rPr lang="el-GR" sz="2000" b="1" dirty="0"/>
              <a:t>πρόβλημα επάνδρωσης</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a:t>
            </a:fld>
            <a:endParaRPr lang="el-GR"/>
          </a:p>
        </p:txBody>
      </p:sp>
    </p:spTree>
    <p:extLst>
      <p:ext uri="{BB962C8B-B14F-4D97-AF65-F5344CB8AC3E}">
        <p14:creationId xmlns:p14="http://schemas.microsoft.com/office/powerpoint/2010/main" val="37579925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2678542" y="932872"/>
            <a:ext cx="8137237" cy="6077788"/>
          </a:xfrm>
          <a:prstGeom prst="rect">
            <a:avLst/>
          </a:prstGeom>
        </p:spPr>
      </p:pic>
      <p:sp>
        <p:nvSpPr>
          <p:cNvPr id="2" name="Τίτλος 1"/>
          <p:cNvSpPr>
            <a:spLocks noGrp="1"/>
          </p:cNvSpPr>
          <p:nvPr>
            <p:ph type="title"/>
          </p:nvPr>
        </p:nvSpPr>
        <p:spPr>
          <a:xfrm>
            <a:off x="2589212" y="0"/>
            <a:ext cx="9228961" cy="1280890"/>
          </a:xfrm>
        </p:spPr>
        <p:txBody>
          <a:bodyPr>
            <a:noAutofit/>
          </a:bodyPr>
          <a:lstStyle/>
          <a:p>
            <a:r>
              <a:rPr lang="el-GR" sz="2800" dirty="0"/>
              <a:t>Εφαρμογές Δυαδικών «0-1» μεταβλητών – Επιλογή θέσης εγκατάστασης τραπεζικών καταστημάτων (2)</a:t>
            </a:r>
          </a:p>
        </p:txBody>
      </p:sp>
      <p:sp>
        <p:nvSpPr>
          <p:cNvPr id="3" name="Θέση περιεχομένου 2"/>
          <p:cNvSpPr>
            <a:spLocks noGrp="1"/>
          </p:cNvSpPr>
          <p:nvPr>
            <p:ph idx="1"/>
          </p:nvPr>
        </p:nvSpPr>
        <p:spPr>
          <a:xfrm>
            <a:off x="2589212" y="1726162"/>
            <a:ext cx="9602788" cy="5131837"/>
          </a:xfrm>
        </p:spPr>
        <p:txBody>
          <a:bodyPr>
            <a:normAutofit/>
          </a:bodyPr>
          <a:lstStyle/>
          <a:p>
            <a:pPr marL="0" indent="0">
              <a:buNone/>
            </a:pPr>
            <a:r>
              <a:rPr lang="el-GR" sz="2400" dirty="0"/>
              <a:t> </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50</a:t>
            </a:fld>
            <a:endParaRPr lang="el-GR"/>
          </a:p>
        </p:txBody>
      </p:sp>
      <p:sp>
        <p:nvSpPr>
          <p:cNvPr id="8" name="Ορθογώνιο 7"/>
          <p:cNvSpPr/>
          <p:nvPr/>
        </p:nvSpPr>
        <p:spPr>
          <a:xfrm>
            <a:off x="2678542" y="932871"/>
            <a:ext cx="8137237" cy="2200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6135220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228961" cy="1280890"/>
          </a:xfrm>
        </p:spPr>
        <p:txBody>
          <a:bodyPr>
            <a:noAutofit/>
          </a:bodyPr>
          <a:lstStyle/>
          <a:p>
            <a:r>
              <a:rPr lang="el-GR" sz="2800" dirty="0"/>
              <a:t>Εφαρμογές Δυαδικών «0-1» μεταβλητών – Επιλογή θέσης εγκατάστασης τραπεζικών καταστημάτων (3)</a:t>
            </a:r>
          </a:p>
        </p:txBody>
      </p:sp>
      <p:sp>
        <p:nvSpPr>
          <p:cNvPr id="3" name="Θέση περιεχομένου 2"/>
          <p:cNvSpPr>
            <a:spLocks noGrp="1"/>
          </p:cNvSpPr>
          <p:nvPr>
            <p:ph idx="1"/>
          </p:nvPr>
        </p:nvSpPr>
        <p:spPr>
          <a:xfrm>
            <a:off x="2589212" y="1726162"/>
            <a:ext cx="9602788" cy="5131837"/>
          </a:xfrm>
        </p:spPr>
        <p:txBody>
          <a:bodyPr>
            <a:normAutofit/>
          </a:bodyPr>
          <a:lstStyle/>
          <a:p>
            <a:r>
              <a:rPr lang="el-GR" sz="2400" dirty="0"/>
              <a:t>Στον Πίνακα της επόμενης διαφάνειας παρουσιάζονται οι εξεταζόμενες 20 περιφέρειες και οι όμορες περιφέρειες</a:t>
            </a:r>
          </a:p>
          <a:p>
            <a:r>
              <a:rPr lang="el-GR" sz="2400" dirty="0"/>
              <a:t>Για παράδειγμα η περιφέρεια </a:t>
            </a:r>
            <a:r>
              <a:rPr lang="en-US" sz="2400" dirty="0"/>
              <a:t>Ashtabula </a:t>
            </a:r>
            <a:r>
              <a:rPr lang="el-GR" sz="2400" dirty="0"/>
              <a:t>συνορεύει με τις περιφέρειες </a:t>
            </a:r>
            <a:r>
              <a:rPr lang="en-US" sz="2400" dirty="0"/>
              <a:t>Lake, Geauga</a:t>
            </a:r>
            <a:r>
              <a:rPr lang="el-GR" sz="2400" dirty="0"/>
              <a:t> και </a:t>
            </a:r>
            <a:r>
              <a:rPr lang="en-US" sz="2400" dirty="0"/>
              <a:t>Trumbull, </a:t>
            </a:r>
            <a:r>
              <a:rPr lang="el-GR" sz="2400" dirty="0"/>
              <a:t>η περιφέρεια </a:t>
            </a:r>
            <a:r>
              <a:rPr lang="en-US" sz="2400" dirty="0"/>
              <a:t>Lake County </a:t>
            </a:r>
            <a:r>
              <a:rPr lang="el-GR" sz="2400" dirty="0"/>
              <a:t>με τις περιφέρειες </a:t>
            </a:r>
            <a:r>
              <a:rPr lang="en-US" sz="2400" dirty="0"/>
              <a:t>Ashtabula, Cuyahoga </a:t>
            </a:r>
            <a:r>
              <a:rPr lang="el-GR" sz="2400" dirty="0"/>
              <a:t>και </a:t>
            </a:r>
            <a:r>
              <a:rPr lang="en-US" sz="2400" dirty="0"/>
              <a:t>Geauga, </a:t>
            </a:r>
            <a:r>
              <a:rPr lang="el-GR" sz="2400" dirty="0" err="1"/>
              <a:t>κ.ο.κ.</a:t>
            </a: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51</a:t>
            </a:fld>
            <a:endParaRPr lang="el-GR"/>
          </a:p>
        </p:txBody>
      </p:sp>
    </p:spTree>
    <p:extLst>
      <p:ext uri="{BB962C8B-B14F-4D97-AF65-F5344CB8AC3E}">
        <p14:creationId xmlns:p14="http://schemas.microsoft.com/office/powerpoint/2010/main" val="30710131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89212" y="-4254"/>
            <a:ext cx="9228961" cy="1280890"/>
          </a:xfrm>
        </p:spPr>
        <p:txBody>
          <a:bodyPr>
            <a:noAutofit/>
          </a:bodyPr>
          <a:lstStyle/>
          <a:p>
            <a:r>
              <a:rPr lang="el-GR" sz="2800" dirty="0"/>
              <a:t>Εφαρμογές Δυαδικών «0-1» μεταβλητών – Επιλογή θέσης εγκατάστασης τραπεζικών καταστημάτων (4)</a:t>
            </a:r>
          </a:p>
        </p:txBody>
      </p:sp>
      <p:sp>
        <p:nvSpPr>
          <p:cNvPr id="3" name="Θέση περιεχομένου 2"/>
          <p:cNvSpPr>
            <a:spLocks noGrp="1"/>
          </p:cNvSpPr>
          <p:nvPr>
            <p:ph idx="1"/>
          </p:nvPr>
        </p:nvSpPr>
        <p:spPr>
          <a:xfrm>
            <a:off x="2589212" y="1726162"/>
            <a:ext cx="9602788" cy="5131837"/>
          </a:xfrm>
        </p:spPr>
        <p:txBody>
          <a:bodyPr>
            <a:normAutofit/>
          </a:bodyPr>
          <a:lstStyle/>
          <a:p>
            <a:pPr marL="0" indent="0">
              <a:buNone/>
            </a:pPr>
            <a:r>
              <a:rPr lang="el-GR" sz="2400" dirty="0"/>
              <a:t> </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52</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7117" y="896222"/>
            <a:ext cx="7149756" cy="6208998"/>
          </a:xfrm>
          <a:prstGeom prst="rect">
            <a:avLst/>
          </a:prstGeom>
        </p:spPr>
      </p:pic>
      <p:sp>
        <p:nvSpPr>
          <p:cNvPr id="8" name="Ορθογώνιο 7"/>
          <p:cNvSpPr/>
          <p:nvPr/>
        </p:nvSpPr>
        <p:spPr>
          <a:xfrm>
            <a:off x="3380509" y="932873"/>
            <a:ext cx="6296998" cy="120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Ορθογώνιο 8"/>
          <p:cNvSpPr/>
          <p:nvPr/>
        </p:nvSpPr>
        <p:spPr>
          <a:xfrm>
            <a:off x="2927117" y="896222"/>
            <a:ext cx="287138" cy="62089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5686495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303606" cy="1280890"/>
          </a:xfrm>
        </p:spPr>
        <p:txBody>
          <a:bodyPr>
            <a:noAutofit/>
          </a:bodyPr>
          <a:lstStyle/>
          <a:p>
            <a:r>
              <a:rPr lang="el-GR" sz="2800" dirty="0"/>
              <a:t>Εφαρμογές Δυαδικών «0-1» μεταβλητών – Επιλογή θέσης εγκατάστασης τραπεζικών καταστημάτων (5)</a:t>
            </a:r>
          </a:p>
        </p:txBody>
      </p:sp>
      <p:sp>
        <p:nvSpPr>
          <p:cNvPr id="3" name="Θέση περιεχομένου 2"/>
          <p:cNvSpPr>
            <a:spLocks noGrp="1"/>
          </p:cNvSpPr>
          <p:nvPr>
            <p:ph idx="1"/>
          </p:nvPr>
        </p:nvSpPr>
        <p:spPr>
          <a:xfrm>
            <a:off x="2589212" y="1726162"/>
            <a:ext cx="9602788" cy="5131837"/>
          </a:xfrm>
        </p:spPr>
        <p:txBody>
          <a:bodyPr>
            <a:normAutofit/>
          </a:bodyPr>
          <a:lstStyle/>
          <a:p>
            <a:r>
              <a:rPr lang="el-GR" sz="2400" dirty="0"/>
              <a:t>Η </a:t>
            </a:r>
            <a:r>
              <a:rPr lang="en-US" sz="2400" dirty="0"/>
              <a:t>Ohio Trust </a:t>
            </a:r>
            <a:r>
              <a:rPr lang="el-GR" sz="2400" dirty="0"/>
              <a:t>επιθυμεί να δραστηριοποιηθεί στο σύνολο των 20 περιφερειών δημιουργώντας όσο το δυνατόν λιγότερα κεντρικά καταστήματα</a:t>
            </a:r>
          </a:p>
          <a:p>
            <a:r>
              <a:rPr lang="el-GR" sz="2400" dirty="0"/>
              <a:t>Οι μεταβλητές «0-1» που πρέπει να οριστούν είναι οι εξής:</a:t>
            </a:r>
          </a:p>
          <a:p>
            <a:pPr lvl="1">
              <a:buFont typeface="Wingdings" panose="05000000000000000000" pitchFamily="2" charset="2"/>
              <a:buChar char="§"/>
            </a:pPr>
            <a:r>
              <a:rPr lang="en-US" sz="2200" b="1" dirty="0"/>
              <a:t>x</a:t>
            </a:r>
            <a:r>
              <a:rPr lang="en-US" sz="2200" b="1" baseline="-25000" dirty="0"/>
              <a:t>i</a:t>
            </a:r>
            <a:r>
              <a:rPr lang="en-US" sz="2200" b="1" dirty="0"/>
              <a:t> </a:t>
            </a:r>
            <a:r>
              <a:rPr lang="en-US" sz="2200" dirty="0"/>
              <a:t>= 1 </a:t>
            </a:r>
            <a:r>
              <a:rPr lang="el-GR" sz="2200" dirty="0"/>
              <a:t>εάν εγκατασταθεί κεντρικό κατάστημα στην περιφέρεια </a:t>
            </a:r>
            <a:r>
              <a:rPr lang="en-US" sz="2200" b="1" i="1" dirty="0" err="1"/>
              <a:t>i</a:t>
            </a:r>
            <a:r>
              <a:rPr lang="el-GR" sz="2200" dirty="0"/>
              <a:t> ή 0 εάν δεν εγκατασταθεί κεντρικό κατάστημα σε αυτή</a:t>
            </a:r>
            <a:r>
              <a:rPr lang="en-US" sz="2200" dirty="0"/>
              <a:t> (</a:t>
            </a:r>
            <a:r>
              <a:rPr lang="en-US" sz="2200" dirty="0" err="1"/>
              <a:t>i</a:t>
            </a:r>
            <a:r>
              <a:rPr lang="en-US" sz="2200" dirty="0"/>
              <a:t> = 1,2,…,20)</a:t>
            </a:r>
            <a:endParaRPr lang="el-GR" sz="2200" dirty="0"/>
          </a:p>
          <a:p>
            <a:endParaRPr lang="el-GR" sz="2400" dirty="0"/>
          </a:p>
          <a:p>
            <a:r>
              <a:rPr lang="el-GR" sz="2400" dirty="0"/>
              <a:t>Η αντικειμενική συνάρτηση που ελαχιστοποιεί τον αριθμό των κεντρικών υποκαταστημάτων που θα απαιτηθούν είναι</a:t>
            </a:r>
          </a:p>
          <a:p>
            <a:pPr lvl="1"/>
            <a:r>
              <a:rPr lang="en-US" sz="2200" b="1" dirty="0"/>
              <a:t>Min x</a:t>
            </a:r>
            <a:r>
              <a:rPr lang="en-US" sz="2200" b="1" baseline="-25000" dirty="0"/>
              <a:t>1</a:t>
            </a:r>
            <a:r>
              <a:rPr lang="en-US" sz="2200" b="1" dirty="0"/>
              <a:t> + x</a:t>
            </a:r>
            <a:r>
              <a:rPr lang="en-US" sz="2200" b="1" baseline="-25000" dirty="0"/>
              <a:t>2</a:t>
            </a:r>
            <a:r>
              <a:rPr lang="en-US" sz="2200" b="1" dirty="0"/>
              <a:t> + … + x</a:t>
            </a:r>
            <a:r>
              <a:rPr lang="en-US" sz="2200" b="1" baseline="-25000" dirty="0"/>
              <a:t>20</a:t>
            </a:r>
            <a:endParaRPr lang="el-GR" sz="2200" b="1" baseline="-250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53</a:t>
            </a:fld>
            <a:endParaRPr lang="el-GR"/>
          </a:p>
        </p:txBody>
      </p:sp>
    </p:spTree>
    <p:extLst>
      <p:ext uri="{BB962C8B-B14F-4D97-AF65-F5344CB8AC3E}">
        <p14:creationId xmlns:p14="http://schemas.microsoft.com/office/powerpoint/2010/main" val="39598702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303606" cy="1280890"/>
          </a:xfrm>
        </p:spPr>
        <p:txBody>
          <a:bodyPr>
            <a:noAutofit/>
          </a:bodyPr>
          <a:lstStyle/>
          <a:p>
            <a:r>
              <a:rPr lang="el-GR" sz="2800" dirty="0"/>
              <a:t>Εφαρμογές Δυαδικών «0-1» μεταβλητών – Επιλογή θέσης εγκατάστασης τραπεζικών καταστημάτων (</a:t>
            </a:r>
            <a:r>
              <a:rPr lang="en-US" sz="2800" dirty="0"/>
              <a:t>6</a:t>
            </a:r>
            <a:r>
              <a:rPr lang="el-GR" sz="2800" dirty="0"/>
              <a:t>)</a:t>
            </a:r>
          </a:p>
        </p:txBody>
      </p:sp>
      <p:sp>
        <p:nvSpPr>
          <p:cNvPr id="3" name="Θέση περιεχομένου 2"/>
          <p:cNvSpPr>
            <a:spLocks noGrp="1"/>
          </p:cNvSpPr>
          <p:nvPr>
            <p:ph idx="1"/>
          </p:nvPr>
        </p:nvSpPr>
        <p:spPr>
          <a:xfrm>
            <a:off x="2379306" y="1520880"/>
            <a:ext cx="9812694" cy="5131837"/>
          </a:xfrm>
        </p:spPr>
        <p:txBody>
          <a:bodyPr>
            <a:normAutofit fontScale="92500"/>
          </a:bodyPr>
          <a:lstStyle/>
          <a:p>
            <a:r>
              <a:rPr lang="el-GR" sz="2400" dirty="0"/>
              <a:t>Υποκατάστημα μπορούν να εγκατασταθούν σε μια περιφέρεια εάν αυτή διαθέτει κεντρικό κατάστημα ή εάν συνορεύει με περιφέρεια που διαθέτει κεντρικό κατάστημα </a:t>
            </a:r>
          </a:p>
          <a:p>
            <a:r>
              <a:rPr lang="el-GR" sz="2400" dirty="0"/>
              <a:t>Συνεπώς, απαιτείται η διατύπωση ενός περιορισμού για κάθε περιφέρεια</a:t>
            </a:r>
          </a:p>
          <a:p>
            <a:r>
              <a:rPr lang="el-GR" sz="2400" dirty="0"/>
              <a:t>Για παράδειγμα ο περιορισμός για την περιφέρεια </a:t>
            </a:r>
            <a:r>
              <a:rPr lang="en-US" sz="2400" dirty="0"/>
              <a:t>Ashtabula </a:t>
            </a:r>
            <a:r>
              <a:rPr lang="el-GR" sz="2400" dirty="0"/>
              <a:t>θα είναι</a:t>
            </a:r>
          </a:p>
          <a:p>
            <a:pPr lvl="1">
              <a:buFont typeface="Wingdings" panose="05000000000000000000" pitchFamily="2" charset="2"/>
              <a:buChar char="§"/>
            </a:pPr>
            <a:r>
              <a:rPr lang="en-US" sz="2600" b="1" dirty="0"/>
              <a:t>x</a:t>
            </a:r>
            <a:r>
              <a:rPr lang="en-US" sz="2600" b="1" baseline="-25000" dirty="0"/>
              <a:t>1</a:t>
            </a:r>
            <a:r>
              <a:rPr lang="en-US" sz="2600" b="1" dirty="0"/>
              <a:t> + x</a:t>
            </a:r>
            <a:r>
              <a:rPr lang="en-US" sz="2600" b="1" baseline="-25000" dirty="0"/>
              <a:t>2</a:t>
            </a:r>
            <a:r>
              <a:rPr lang="en-US" sz="2600" b="1" dirty="0"/>
              <a:t> + x</a:t>
            </a:r>
            <a:r>
              <a:rPr lang="en-US" sz="2600" b="1" baseline="-25000" dirty="0"/>
              <a:t>12</a:t>
            </a:r>
            <a:r>
              <a:rPr lang="en-US" sz="2600" b="1" dirty="0"/>
              <a:t> + x</a:t>
            </a:r>
            <a:r>
              <a:rPr lang="en-US" sz="2600" b="1" baseline="-25000" dirty="0"/>
              <a:t>16</a:t>
            </a:r>
            <a:r>
              <a:rPr lang="en-US" sz="2600" b="1" dirty="0"/>
              <a:t> ≥ 1		(Ashtabula)</a:t>
            </a:r>
            <a:endParaRPr lang="el-GR" sz="2600" b="1" dirty="0"/>
          </a:p>
          <a:p>
            <a:r>
              <a:rPr lang="el-GR" sz="2400" dirty="0"/>
              <a:t>Η ικανοποίηση του συγκεκριμένου περιορισμού εξασφαλίζει την εγκατάσταση ενός τουλάχιστον υποκαταστήματος στην περιφέρεια </a:t>
            </a:r>
            <a:r>
              <a:rPr lang="en-US" sz="2400" dirty="0"/>
              <a:t>Ashtabula </a:t>
            </a:r>
            <a:r>
              <a:rPr lang="el-GR" sz="2400" dirty="0"/>
              <a:t>ή σε μία ή περισσότερες από τις όμορες προς αυτήν περιφέρειες</a:t>
            </a:r>
          </a:p>
          <a:p>
            <a:r>
              <a:rPr lang="el-GR" sz="2400" dirty="0"/>
              <a:t>Δηλαδή εξασφαλίζει τη δυνατότητα εγκατάστασης υποκαταστημάτων στην περιφέρεια της </a:t>
            </a:r>
            <a:r>
              <a:rPr lang="en-US" sz="2400" dirty="0"/>
              <a:t>Ashtabula</a:t>
            </a:r>
            <a:endParaRPr lang="el-GR" sz="2400"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54</a:t>
            </a:fld>
            <a:endParaRPr lang="el-GR"/>
          </a:p>
        </p:txBody>
      </p:sp>
    </p:spTree>
    <p:extLst>
      <p:ext uri="{BB962C8B-B14F-4D97-AF65-F5344CB8AC3E}">
        <p14:creationId xmlns:p14="http://schemas.microsoft.com/office/powerpoint/2010/main" val="20366316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9303606" cy="1280890"/>
          </a:xfrm>
        </p:spPr>
        <p:txBody>
          <a:bodyPr>
            <a:noAutofit/>
          </a:bodyPr>
          <a:lstStyle/>
          <a:p>
            <a:r>
              <a:rPr lang="el-GR" sz="2800" dirty="0"/>
              <a:t>Εφαρμογές Δυαδικών «0-1» μεταβλητών – Επιλογή θέσης εγκατάστασης τραπεζικών καταστημάτων (</a:t>
            </a:r>
            <a:r>
              <a:rPr lang="en-US" sz="2800" dirty="0"/>
              <a:t>7</a:t>
            </a:r>
            <a:r>
              <a:rPr lang="el-GR" sz="2800" dirty="0"/>
              <a:t>)</a:t>
            </a:r>
          </a:p>
        </p:txBody>
      </p:sp>
      <p:sp>
        <p:nvSpPr>
          <p:cNvPr id="3" name="Θέση περιεχομένου 2"/>
          <p:cNvSpPr>
            <a:spLocks noGrp="1"/>
          </p:cNvSpPr>
          <p:nvPr>
            <p:ph idx="1"/>
          </p:nvPr>
        </p:nvSpPr>
        <p:spPr>
          <a:xfrm>
            <a:off x="2589212" y="1726162"/>
            <a:ext cx="9602788" cy="5131837"/>
          </a:xfrm>
        </p:spPr>
        <p:txBody>
          <a:bodyPr>
            <a:normAutofit/>
          </a:bodyPr>
          <a:lstStyle/>
          <a:p>
            <a:r>
              <a:rPr lang="el-GR" sz="2400" dirty="0"/>
              <a:t>Το ολοκληρωμένο μοντέλο για το </a:t>
            </a:r>
            <a:r>
              <a:rPr lang="el-GR" sz="2400" b="1" dirty="0"/>
              <a:t>πρόβλημα επιλογής θέσης τραπεζικών καταστημάτων</a:t>
            </a:r>
            <a:r>
              <a:rPr lang="el-GR" sz="2400" dirty="0"/>
              <a:t> είναι:</a:t>
            </a:r>
          </a:p>
          <a:p>
            <a:pPr lvl="1">
              <a:buFont typeface="Wingdings" panose="05000000000000000000" pitchFamily="2" charset="2"/>
              <a:buChar char="§"/>
            </a:pPr>
            <a:r>
              <a:rPr lang="en-US" sz="2200" b="1" dirty="0"/>
              <a:t>Min x</a:t>
            </a:r>
            <a:r>
              <a:rPr lang="en-US" sz="2200" b="1" baseline="-25000" dirty="0"/>
              <a:t>1</a:t>
            </a:r>
            <a:r>
              <a:rPr lang="en-US" sz="2200" b="1" dirty="0"/>
              <a:t> + x</a:t>
            </a:r>
            <a:r>
              <a:rPr lang="en-US" sz="2200" b="1" baseline="-25000" dirty="0"/>
              <a:t>2</a:t>
            </a:r>
            <a:r>
              <a:rPr lang="en-US" sz="2200" b="1" dirty="0"/>
              <a:t> + … + x</a:t>
            </a:r>
            <a:r>
              <a:rPr lang="en-US" sz="2200" b="1" baseline="-25000" dirty="0"/>
              <a:t>20</a:t>
            </a:r>
            <a:endParaRPr lang="el-GR" sz="2200" b="1" baseline="-25000" dirty="0"/>
          </a:p>
          <a:p>
            <a:pPr lvl="1">
              <a:buFont typeface="Wingdings" panose="05000000000000000000" pitchFamily="2" charset="2"/>
              <a:buChar char="§"/>
            </a:pPr>
            <a:r>
              <a:rPr lang="en-US" sz="2200" b="1" dirty="0"/>
              <a:t>subject to</a:t>
            </a:r>
          </a:p>
          <a:p>
            <a:pPr lvl="1">
              <a:buFont typeface="Wingdings" panose="05000000000000000000" pitchFamily="2" charset="2"/>
              <a:buChar char="§"/>
            </a:pPr>
            <a:r>
              <a:rPr lang="en-US" sz="2200" b="1" dirty="0"/>
              <a:t>x</a:t>
            </a:r>
            <a:r>
              <a:rPr lang="en-US" sz="2200" b="1" baseline="-25000" dirty="0"/>
              <a:t>1</a:t>
            </a:r>
            <a:r>
              <a:rPr lang="en-US" sz="2200" b="1" dirty="0"/>
              <a:t> + x</a:t>
            </a:r>
            <a:r>
              <a:rPr lang="en-US" sz="2200" b="1" baseline="-25000" dirty="0"/>
              <a:t>2</a:t>
            </a:r>
            <a:r>
              <a:rPr lang="en-US" sz="2200" b="1" dirty="0"/>
              <a:t> + x</a:t>
            </a:r>
            <a:r>
              <a:rPr lang="en-US" sz="2200" b="1" baseline="-25000" dirty="0"/>
              <a:t>12</a:t>
            </a:r>
            <a:r>
              <a:rPr lang="en-US" sz="2200" b="1" dirty="0"/>
              <a:t> + x</a:t>
            </a:r>
            <a:r>
              <a:rPr lang="en-US" sz="2200" b="1" baseline="-25000" dirty="0"/>
              <a:t>16</a:t>
            </a:r>
            <a:r>
              <a:rPr lang="en-US" sz="2200" b="1" dirty="0"/>
              <a:t> ≥ 1		(Ashtabula)</a:t>
            </a:r>
            <a:endParaRPr lang="el-GR" sz="2200" b="1" dirty="0"/>
          </a:p>
          <a:p>
            <a:pPr lvl="1">
              <a:buFont typeface="Wingdings" panose="05000000000000000000" pitchFamily="2" charset="2"/>
              <a:buChar char="§"/>
            </a:pPr>
            <a:r>
              <a:rPr lang="en-US" sz="2200" b="1" dirty="0"/>
              <a:t>x</a:t>
            </a:r>
            <a:r>
              <a:rPr lang="en-US" sz="2200" b="1" baseline="-25000" dirty="0"/>
              <a:t>1</a:t>
            </a:r>
            <a:r>
              <a:rPr lang="en-US" sz="2200" b="1" dirty="0"/>
              <a:t> + x</a:t>
            </a:r>
            <a:r>
              <a:rPr lang="en-US" sz="2200" b="1" baseline="-25000" dirty="0"/>
              <a:t>2</a:t>
            </a:r>
            <a:r>
              <a:rPr lang="en-US" sz="2200" b="1" dirty="0"/>
              <a:t> + x</a:t>
            </a:r>
            <a:r>
              <a:rPr lang="en-US" sz="2200" b="1" baseline="-25000" dirty="0"/>
              <a:t>3</a:t>
            </a:r>
            <a:r>
              <a:rPr lang="en-US" sz="2200" b="1" dirty="0"/>
              <a:t> + x</a:t>
            </a:r>
            <a:r>
              <a:rPr lang="en-US" sz="2200" b="1" baseline="-25000" dirty="0"/>
              <a:t>12</a:t>
            </a:r>
            <a:r>
              <a:rPr lang="en-US" sz="2200" b="1" dirty="0"/>
              <a:t> ≥ 1		(Lake)</a:t>
            </a:r>
            <a:endParaRPr lang="el-GR" sz="2200" b="1" dirty="0"/>
          </a:p>
          <a:p>
            <a:pPr lvl="1">
              <a:buFont typeface="Wingdings" panose="05000000000000000000" pitchFamily="2" charset="2"/>
              <a:buChar char="§"/>
            </a:pPr>
            <a:r>
              <a:rPr lang="en-US" sz="2200" b="1" dirty="0"/>
              <a:t>.</a:t>
            </a:r>
          </a:p>
          <a:p>
            <a:pPr lvl="1">
              <a:buFont typeface="Wingdings" panose="05000000000000000000" pitchFamily="2" charset="2"/>
              <a:buChar char="§"/>
            </a:pPr>
            <a:r>
              <a:rPr lang="en-US" sz="2200" b="1" dirty="0"/>
              <a:t>.</a:t>
            </a:r>
          </a:p>
          <a:p>
            <a:pPr lvl="1">
              <a:buFont typeface="Wingdings" panose="05000000000000000000" pitchFamily="2" charset="2"/>
              <a:buChar char="§"/>
            </a:pPr>
            <a:r>
              <a:rPr lang="en-US" sz="2200" b="1" dirty="0"/>
              <a:t>.</a:t>
            </a:r>
          </a:p>
          <a:p>
            <a:pPr lvl="1">
              <a:buFont typeface="Wingdings" panose="05000000000000000000" pitchFamily="2" charset="2"/>
              <a:buChar char="§"/>
            </a:pPr>
            <a:r>
              <a:rPr lang="en-US" sz="2200" b="1" dirty="0"/>
              <a:t>x</a:t>
            </a:r>
            <a:r>
              <a:rPr lang="en-US" sz="2200" b="1" baseline="-25000" dirty="0"/>
              <a:t>11</a:t>
            </a:r>
            <a:r>
              <a:rPr lang="en-US" sz="2200" b="1" dirty="0"/>
              <a:t> + x</a:t>
            </a:r>
            <a:r>
              <a:rPr lang="en-US" sz="2200" b="1" baseline="-25000" dirty="0"/>
              <a:t>14</a:t>
            </a:r>
            <a:r>
              <a:rPr lang="en-US" sz="2200" b="1" dirty="0"/>
              <a:t> + x</a:t>
            </a:r>
            <a:r>
              <a:rPr lang="en-US" sz="2200" b="1" baseline="-25000" dirty="0"/>
              <a:t>19</a:t>
            </a:r>
            <a:r>
              <a:rPr lang="en-US" sz="2200" b="1" dirty="0"/>
              <a:t> + x</a:t>
            </a:r>
            <a:r>
              <a:rPr lang="en-US" sz="2200" b="1" baseline="-25000" dirty="0"/>
              <a:t>20</a:t>
            </a:r>
            <a:r>
              <a:rPr lang="en-US" sz="2200" b="1" dirty="0"/>
              <a:t> ≥ 1		(Carroll)</a:t>
            </a:r>
          </a:p>
          <a:p>
            <a:pPr lvl="1">
              <a:buFont typeface="Wingdings" panose="05000000000000000000" pitchFamily="2" charset="2"/>
              <a:buChar char="§"/>
            </a:pPr>
            <a:r>
              <a:rPr lang="en-US" sz="2200" b="1" dirty="0"/>
              <a:t>x</a:t>
            </a:r>
            <a:r>
              <a:rPr lang="en-US" sz="2200" b="1" baseline="-25000" dirty="0"/>
              <a:t>i </a:t>
            </a:r>
            <a:r>
              <a:rPr lang="en-US" sz="2200" b="1" dirty="0"/>
              <a:t>= 0 </a:t>
            </a:r>
            <a:r>
              <a:rPr lang="el-GR" sz="2200" b="1" dirty="0"/>
              <a:t>ή 1 για </a:t>
            </a:r>
            <a:r>
              <a:rPr lang="en-US" sz="2200" b="1" dirty="0" err="1"/>
              <a:t>i</a:t>
            </a:r>
            <a:r>
              <a:rPr lang="en-US" sz="2200" b="1" dirty="0"/>
              <a:t> = 1,2,…,20</a:t>
            </a:r>
            <a:endParaRPr lang="el-GR" sz="2200" b="1" dirty="0"/>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55</a:t>
            </a:fld>
            <a:endParaRPr lang="el-GR"/>
          </a:p>
        </p:txBody>
      </p:sp>
    </p:spTree>
    <p:extLst>
      <p:ext uri="{BB962C8B-B14F-4D97-AF65-F5344CB8AC3E}">
        <p14:creationId xmlns:p14="http://schemas.microsoft.com/office/powerpoint/2010/main" val="13520857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611400" y="0"/>
            <a:ext cx="9303606" cy="1280890"/>
          </a:xfrm>
        </p:spPr>
        <p:txBody>
          <a:bodyPr>
            <a:noAutofit/>
          </a:bodyPr>
          <a:lstStyle/>
          <a:p>
            <a:r>
              <a:rPr lang="el-GR" sz="2800" dirty="0"/>
              <a:t>Εφαρμογές Δυαδικών «0-1» μεταβλητών – Επιλογή θέσης εγκατάστασης τραπεζικών καταστημάτων (</a:t>
            </a:r>
            <a:r>
              <a:rPr lang="en-US" sz="2800" dirty="0"/>
              <a:t>8</a:t>
            </a:r>
            <a:r>
              <a:rPr lang="el-GR" sz="2800" dirty="0"/>
              <a:t>)</a:t>
            </a:r>
          </a:p>
        </p:txBody>
      </p:sp>
      <p:sp>
        <p:nvSpPr>
          <p:cNvPr id="3" name="Θέση περιεχομένου 2"/>
          <p:cNvSpPr>
            <a:spLocks noGrp="1"/>
          </p:cNvSpPr>
          <p:nvPr>
            <p:ph idx="1"/>
          </p:nvPr>
        </p:nvSpPr>
        <p:spPr>
          <a:xfrm>
            <a:off x="1958109" y="905164"/>
            <a:ext cx="10233891" cy="5952835"/>
          </a:xfrm>
        </p:spPr>
        <p:txBody>
          <a:bodyPr>
            <a:normAutofit/>
          </a:bodyPr>
          <a:lstStyle/>
          <a:p>
            <a:r>
              <a:rPr lang="el-GR" sz="2400" dirty="0"/>
              <a:t>Περιφέρειες εγκατάστασης κεντρικών καταστημάτων της </a:t>
            </a:r>
            <a:r>
              <a:rPr lang="en-US" sz="2400" dirty="0"/>
              <a:t>Ohio Trust</a:t>
            </a:r>
          </a:p>
          <a:p>
            <a:pPr marL="0" indent="0">
              <a:buNone/>
            </a:pPr>
            <a:r>
              <a:rPr lang="el-GR" sz="2400" dirty="0"/>
              <a:t> </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56</a:t>
            </a:fld>
            <a:endParaRPr lang="el-GR"/>
          </a:p>
        </p:txBody>
      </p:sp>
      <p:pic>
        <p:nvPicPr>
          <p:cNvPr id="7" name="Εικόνα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8996" y="1357744"/>
            <a:ext cx="8686799" cy="5686943"/>
          </a:xfrm>
          <a:prstGeom prst="rect">
            <a:avLst/>
          </a:prstGeom>
        </p:spPr>
      </p:pic>
      <p:sp>
        <p:nvSpPr>
          <p:cNvPr id="8" name="Ορθογώνιο 7"/>
          <p:cNvSpPr/>
          <p:nvPr/>
        </p:nvSpPr>
        <p:spPr>
          <a:xfrm>
            <a:off x="2309091" y="1357744"/>
            <a:ext cx="8556704" cy="1570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791788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Προγραμματισμός Πληρώματος Πτήσης στην </a:t>
            </a:r>
            <a:r>
              <a:rPr lang="en-US" dirty="0"/>
              <a:t>Air New Zealand (</a:t>
            </a:r>
            <a:r>
              <a:rPr lang="el-GR" dirty="0"/>
              <a:t>3</a:t>
            </a:r>
            <a:r>
              <a:rPr lang="en-US" dirty="0"/>
              <a:t>)</a:t>
            </a:r>
            <a:endParaRPr lang="el-GR" dirty="0"/>
          </a:p>
        </p:txBody>
      </p:sp>
      <p:sp>
        <p:nvSpPr>
          <p:cNvPr id="3" name="Θέση περιεχομένου 2"/>
          <p:cNvSpPr>
            <a:spLocks noGrp="1"/>
          </p:cNvSpPr>
          <p:nvPr>
            <p:ph idx="1"/>
          </p:nvPr>
        </p:nvSpPr>
        <p:spPr>
          <a:xfrm>
            <a:off x="2589212" y="1782147"/>
            <a:ext cx="9602788" cy="4907898"/>
          </a:xfrm>
        </p:spPr>
        <p:txBody>
          <a:bodyPr>
            <a:normAutofit lnSpcReduction="10000"/>
          </a:bodyPr>
          <a:lstStyle/>
          <a:p>
            <a:r>
              <a:rPr lang="el-GR" sz="2400" dirty="0"/>
              <a:t>Η </a:t>
            </a:r>
            <a:r>
              <a:rPr lang="en-US" sz="2400" dirty="0"/>
              <a:t>Air</a:t>
            </a:r>
            <a:r>
              <a:rPr lang="el-GR" sz="2400" dirty="0"/>
              <a:t> </a:t>
            </a:r>
            <a:r>
              <a:rPr lang="en-US" sz="2400" dirty="0"/>
              <a:t>New Zealand</a:t>
            </a:r>
            <a:r>
              <a:rPr lang="el-GR" sz="2400" dirty="0"/>
              <a:t> χρησιμοποιεί μοντέλα ακέραιου γραμμικού προγραμματισμού για την επίλυση τόσο του προβλήματος των βαρδιών όσο και του προβλήματος επάνδρωσης</a:t>
            </a:r>
          </a:p>
          <a:p>
            <a:r>
              <a:rPr lang="el-GR" sz="2400" dirty="0"/>
              <a:t>Κάθε μεταβλητή είναι της μορφής «0-1» και αντιστοιχεί σε μια ορισμένη βάρδια που μπορεί να ανατεθεί σε έναν πιλότο ή σε ένα συνοδό αέρος</a:t>
            </a:r>
          </a:p>
          <a:p>
            <a:r>
              <a:rPr lang="el-GR" sz="2400" dirty="0"/>
              <a:t>Κάθε περιορισμός αντιστοιχεί σε μια συγκεκριμένη πτήση</a:t>
            </a:r>
          </a:p>
          <a:p>
            <a:r>
              <a:rPr lang="el-GR" sz="2400" dirty="0"/>
              <a:t>Προσδιορίζεται επίσης το κόστος για την εκτέλεση κάθε βάρδιας, ενώ στόχος του μοντέλου είναι η ελαχιστοποίηση του συνολικού κόστους</a:t>
            </a:r>
          </a:p>
          <a:p>
            <a:r>
              <a:rPr lang="el-GR" sz="2400" dirty="0"/>
              <a:t>Η </a:t>
            </a:r>
            <a:r>
              <a:rPr lang="en-US" sz="2400" dirty="0"/>
              <a:t>Air</a:t>
            </a:r>
            <a:r>
              <a:rPr lang="el-GR" sz="2400" dirty="0"/>
              <a:t> </a:t>
            </a:r>
            <a:r>
              <a:rPr lang="en-US" sz="2400" dirty="0"/>
              <a:t>New Zealand</a:t>
            </a:r>
            <a:r>
              <a:rPr lang="el-GR" sz="2400" dirty="0"/>
              <a:t> επιλύει ένα διαφορετικό πρόβλημα βαρδιών για κάθε τύπο πληρώματος (πιλότος ή συνοδός αέρος)</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6</a:t>
            </a:fld>
            <a:endParaRPr lang="el-GR"/>
          </a:p>
        </p:txBody>
      </p:sp>
    </p:spTree>
    <p:extLst>
      <p:ext uri="{BB962C8B-B14F-4D97-AF65-F5344CB8AC3E}">
        <p14:creationId xmlns:p14="http://schemas.microsoft.com/office/powerpoint/2010/main" val="2238361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Προγραμματισμός Πληρώματος Πτήσης στην </a:t>
            </a:r>
            <a:r>
              <a:rPr lang="en-US" dirty="0"/>
              <a:t>Air New Zealand (</a:t>
            </a:r>
            <a:r>
              <a:rPr lang="el-GR" dirty="0"/>
              <a:t>4</a:t>
            </a:r>
            <a:r>
              <a:rPr lang="en-US" dirty="0"/>
              <a:t>)</a:t>
            </a:r>
            <a:endParaRPr lang="el-GR" dirty="0"/>
          </a:p>
        </p:txBody>
      </p:sp>
      <p:sp>
        <p:nvSpPr>
          <p:cNvPr id="3" name="Θέση περιεχομένου 2"/>
          <p:cNvSpPr>
            <a:spLocks noGrp="1"/>
          </p:cNvSpPr>
          <p:nvPr>
            <p:ph idx="1"/>
          </p:nvPr>
        </p:nvSpPr>
        <p:spPr>
          <a:xfrm>
            <a:off x="2589212" y="1760357"/>
            <a:ext cx="9602788" cy="5228269"/>
          </a:xfrm>
        </p:spPr>
        <p:txBody>
          <a:bodyPr>
            <a:normAutofit lnSpcReduction="10000"/>
          </a:bodyPr>
          <a:lstStyle/>
          <a:p>
            <a:r>
              <a:rPr lang="el-GR" sz="2400" dirty="0"/>
              <a:t>Στο πρόβλημα επάνδρωσης, οι βάρδιες που προκύπτουν από την επίλυση του προβλήματος βαρδιών χρησιμοποιούνται για την κατάρτιση ενός προγράμματος εργασίας για κάθε μέλος του πληρώματος</a:t>
            </a:r>
          </a:p>
          <a:p>
            <a:r>
              <a:rPr lang="el-GR" sz="2400" dirty="0"/>
              <a:t>Στο μοντέλο ακέραιου γραμμικού προγραμματισμού του προβλήματος επάνδρωσης, μια μεταβλητή «0-1» αντιπροσωπεύει τα πιθανά προγράμματα εργασίας για κάθε μέλος του πληρώματος</a:t>
            </a:r>
          </a:p>
          <a:p>
            <a:r>
              <a:rPr lang="el-GR" sz="2400" dirty="0"/>
              <a:t>Σε κάθε εργαζόμενο αντιστοιχεί ένας συγκεκριμένος περιορισμός, ο οποίος εξασφαλίζει ότι θα του ανατεθεί μόνο ένα πρόγραμμα εργασίας</a:t>
            </a:r>
          </a:p>
          <a:p>
            <a:r>
              <a:rPr lang="el-GR" sz="2400" dirty="0"/>
              <a:t>Άλλοι περιορισμοί αφορούν τις βάρδιες που θα πρέπει να καλύπτονται από κάθε εφικτή λύση του προβλήματος επάνδρωσης</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7</a:t>
            </a:fld>
            <a:endParaRPr lang="el-GR"/>
          </a:p>
        </p:txBody>
      </p:sp>
    </p:spTree>
    <p:extLst>
      <p:ext uri="{BB962C8B-B14F-4D97-AF65-F5344CB8AC3E}">
        <p14:creationId xmlns:p14="http://schemas.microsoft.com/office/powerpoint/2010/main" val="2315856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Προγραμματισμός Πληρώματος Πτήσης στην </a:t>
            </a:r>
            <a:r>
              <a:rPr lang="en-US" dirty="0"/>
              <a:t>Air New Zealand (</a:t>
            </a:r>
            <a:r>
              <a:rPr lang="el-GR" dirty="0"/>
              <a:t>5</a:t>
            </a:r>
            <a:r>
              <a:rPr lang="en-US" dirty="0"/>
              <a:t>)</a:t>
            </a:r>
            <a:endParaRPr lang="el-GR" dirty="0"/>
          </a:p>
        </p:txBody>
      </p:sp>
      <p:sp>
        <p:nvSpPr>
          <p:cNvPr id="3" name="Θέση περιεχομένου 2"/>
          <p:cNvSpPr>
            <a:spLocks noGrp="1"/>
          </p:cNvSpPr>
          <p:nvPr>
            <p:ph idx="1"/>
          </p:nvPr>
        </p:nvSpPr>
        <p:spPr>
          <a:xfrm>
            <a:off x="2589212" y="1797682"/>
            <a:ext cx="9602788" cy="5060317"/>
          </a:xfrm>
        </p:spPr>
        <p:txBody>
          <a:bodyPr>
            <a:normAutofit fontScale="92500" lnSpcReduction="20000"/>
          </a:bodyPr>
          <a:lstStyle/>
          <a:p>
            <a:r>
              <a:rPr lang="el-GR" sz="2600" dirty="0"/>
              <a:t>Η διαδικασία βελτιστοποίησης που χρησιμοποιείται από την </a:t>
            </a:r>
            <a:r>
              <a:rPr lang="en-US" sz="2600" dirty="0"/>
              <a:t>Air</a:t>
            </a:r>
            <a:r>
              <a:rPr lang="el-GR" sz="2600" dirty="0"/>
              <a:t> </a:t>
            </a:r>
            <a:r>
              <a:rPr lang="en-US" sz="2600" dirty="0"/>
              <a:t>New Zealand</a:t>
            </a:r>
            <a:r>
              <a:rPr lang="el-GR" sz="2600" dirty="0"/>
              <a:t> επηρέασε σημαντικά την κερδοφορία της</a:t>
            </a:r>
          </a:p>
          <a:p>
            <a:r>
              <a:rPr lang="el-GR" sz="2600" dirty="0"/>
              <a:t>Κατά το έτος 1999, οι χρηματικοί πόροι που εξοικονομήθηκαν αντιστοιχούσαν στο 11% του καθαρού λειτουργικού κέρδους της εταιρίας</a:t>
            </a:r>
          </a:p>
          <a:p>
            <a:r>
              <a:rPr lang="el-GR" sz="2600" dirty="0"/>
              <a:t>Παράλληλα με την εξοικονόμηση χρηματικών πόρων το σύστημα βελτιστοποίησης συνέβαλε</a:t>
            </a:r>
          </a:p>
          <a:p>
            <a:pPr marL="914400" lvl="1" indent="-457200">
              <a:buFont typeface="+mj-lt"/>
              <a:buAutoNum type="arabicPeriod"/>
            </a:pPr>
            <a:r>
              <a:rPr lang="el-GR" sz="2400" dirty="0"/>
              <a:t>στην εξασφάλιση ποιοτικότερων λύσεων σε μικρότερα χρονικά διαστήματα</a:t>
            </a:r>
          </a:p>
          <a:p>
            <a:pPr marL="914400" lvl="1" indent="-457200">
              <a:buFont typeface="+mj-lt"/>
              <a:buAutoNum type="arabicPeriod"/>
            </a:pPr>
            <a:r>
              <a:rPr lang="el-GR" sz="2400" dirty="0"/>
              <a:t>στη μείωση των εξαρτήσεων ως προς ένα μικρό αριθμό υπαλλήλων με εξειδίκευση στην κατάρτιση προγραμμάτων</a:t>
            </a:r>
          </a:p>
          <a:p>
            <a:pPr marL="914400" lvl="1" indent="-457200">
              <a:buFont typeface="+mj-lt"/>
              <a:buAutoNum type="arabicPeriod"/>
            </a:pPr>
            <a:r>
              <a:rPr lang="el-GR" sz="2400" dirty="0"/>
              <a:t>στην ευελιξία του προγράμματος (ως προς τη δημιουργία μικρών αλλαγών)</a:t>
            </a:r>
          </a:p>
          <a:p>
            <a:pPr marL="914400" lvl="1" indent="-457200">
              <a:buFont typeface="+mj-lt"/>
              <a:buAutoNum type="arabicPeriod"/>
            </a:pPr>
            <a:r>
              <a:rPr lang="el-GR" sz="2400" dirty="0"/>
              <a:t>στη συμμόρφωση της εταιρίας με το ισχύον νομικό πλαίσιο και τις συμβατικές της υποχρεώσεις </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8</a:t>
            </a:fld>
            <a:endParaRPr lang="el-GR"/>
          </a:p>
        </p:txBody>
      </p:sp>
    </p:spTree>
    <p:extLst>
      <p:ext uri="{BB962C8B-B14F-4D97-AF65-F5344CB8AC3E}">
        <p14:creationId xmlns:p14="http://schemas.microsoft.com/office/powerpoint/2010/main" val="3682143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Σημειώσεις και σχόλια (1)</a:t>
            </a:r>
          </a:p>
        </p:txBody>
      </p:sp>
      <p:sp>
        <p:nvSpPr>
          <p:cNvPr id="3" name="Θέση περιεχομένου 2"/>
          <p:cNvSpPr>
            <a:spLocks noGrp="1"/>
          </p:cNvSpPr>
          <p:nvPr>
            <p:ph idx="1"/>
          </p:nvPr>
        </p:nvSpPr>
        <p:spPr/>
        <p:txBody>
          <a:bodyPr>
            <a:normAutofit/>
          </a:bodyPr>
          <a:lstStyle/>
          <a:p>
            <a:r>
              <a:rPr lang="el-GR" sz="2400" dirty="0"/>
              <a:t>Επειδή τα προβλήματα ακέραιου γραμμικού προγραμματισμού παρουσιάζουν σημαντικές δυσκολίες ως προς την επίλυσή τους σε σχέση με τα αντίστοιχα του γραμμικού προγραμματισμού, δε θα πρέπει να επιχειρείται η χρησιμοποίηση προβλημάτων ακέραιου γραμμικού προγραμματισμού εάν είναι αποδεκτή ως λύση η στρογγυλοποίηση της λύσης του αντίστοιχου προβλήματος γραμμικού προγραμματισμού </a:t>
            </a:r>
          </a:p>
        </p:txBody>
      </p:sp>
      <p:sp>
        <p:nvSpPr>
          <p:cNvPr id="4" name="Θέση ημερομηνίας 3"/>
          <p:cNvSpPr>
            <a:spLocks noGrp="1"/>
          </p:cNvSpPr>
          <p:nvPr>
            <p:ph type="dt" sz="half" idx="10"/>
          </p:nvPr>
        </p:nvSpPr>
        <p:spPr/>
        <p:txBody>
          <a:bodyPr/>
          <a:lstStyle/>
          <a:p>
            <a:fld id="{181335D1-AC0B-4B78-9D61-43C9CAD5AE22}" type="datetime1">
              <a:rPr lang="el-GR" smtClean="0"/>
              <a:t>31/3/2017</a:t>
            </a:fld>
            <a:endParaRPr lang="el-GR"/>
          </a:p>
        </p:txBody>
      </p:sp>
      <p:sp>
        <p:nvSpPr>
          <p:cNvPr id="5" name="Θέση αριθμού διαφάνειας 4"/>
          <p:cNvSpPr>
            <a:spLocks noGrp="1"/>
          </p:cNvSpPr>
          <p:nvPr>
            <p:ph type="sldNum" sz="quarter" idx="12"/>
          </p:nvPr>
        </p:nvSpPr>
        <p:spPr/>
        <p:txBody>
          <a:bodyPr/>
          <a:lstStyle/>
          <a:p>
            <a:fld id="{5C2E5016-5E8D-47D2-B259-556AA2FBA171}" type="slidenum">
              <a:rPr lang="el-GR" smtClean="0"/>
              <a:t>9</a:t>
            </a:fld>
            <a:endParaRPr lang="el-GR"/>
          </a:p>
        </p:txBody>
      </p:sp>
    </p:spTree>
    <p:extLst>
      <p:ext uri="{BB962C8B-B14F-4D97-AF65-F5344CB8AC3E}">
        <p14:creationId xmlns:p14="http://schemas.microsoft.com/office/powerpoint/2010/main" val="2204901108"/>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968</TotalTime>
  <Words>4255</Words>
  <Application>Microsoft Office PowerPoint</Application>
  <PresentationFormat>Ευρεία οθόνη</PresentationFormat>
  <Paragraphs>575</Paragraphs>
  <Slides>56</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56</vt:i4>
      </vt:variant>
    </vt:vector>
  </HeadingPairs>
  <TitlesOfParts>
    <vt:vector size="62" baseType="lpstr">
      <vt:lpstr>Arial</vt:lpstr>
      <vt:lpstr>Calibri</vt:lpstr>
      <vt:lpstr>Century Gothic</vt:lpstr>
      <vt:lpstr>Wingdings</vt:lpstr>
      <vt:lpstr>Wingdings 3</vt:lpstr>
      <vt:lpstr>Θρόισμα</vt:lpstr>
      <vt:lpstr>Ακέραιος Προγραμματισμός</vt:lpstr>
      <vt:lpstr>Προβλήματα ακέραιου γραμμικού προγραμματισμού</vt:lpstr>
      <vt:lpstr>Πακέτα λογισμικού</vt:lpstr>
      <vt:lpstr>Προγραμματισμός Πληρώματος Πτήσης στην Air New Zealand (1)</vt:lpstr>
      <vt:lpstr>Προγραμματισμός Πληρώματος Πτήσης στην Air New Zealand (2)</vt:lpstr>
      <vt:lpstr>Προγραμματισμός Πληρώματος Πτήσης στην Air New Zealand (3)</vt:lpstr>
      <vt:lpstr>Προγραμματισμός Πληρώματος Πτήσης στην Air New Zealand (4)</vt:lpstr>
      <vt:lpstr>Προγραμματισμός Πληρώματος Πτήσης στην Air New Zealand (5)</vt:lpstr>
      <vt:lpstr>Σημειώσεις και σχόλια (1)</vt:lpstr>
      <vt:lpstr>Σημειώσεις και σχόλια (2)</vt:lpstr>
      <vt:lpstr>Είδη μοντέλων ακέραιου προγραμματισμού (1)</vt:lpstr>
      <vt:lpstr>Είδη μοντέλων ακέραιου προγραμματισμού (2)</vt:lpstr>
      <vt:lpstr>Είδη μοντέλων ακέραιου προγραμματισμού (3)</vt:lpstr>
      <vt:lpstr>Γραφική επίλυση καθαρού ακέραιου γραμμικού προγράμματος (1)</vt:lpstr>
      <vt:lpstr>Γραφική επίλυση καθαρού ακέραιου γραμμικού προγράμματος (2)</vt:lpstr>
      <vt:lpstr>Γραφική επίλυση καθαρού ακέραιου γραμμικού προγράμματος (3)</vt:lpstr>
      <vt:lpstr>Γραφική επίλυση καθαρού ακέραιου γραμμικού προγράμματος (4)</vt:lpstr>
      <vt:lpstr>Γραφική επίλυση καθαρού ακέραιου γραμμικού προγράμματος (5)</vt:lpstr>
      <vt:lpstr>Γραφική επίλυση καθαρού ακέραιου γραμμικού προγράμματος (6)</vt:lpstr>
      <vt:lpstr>Γραφική επίλυση καθαρού ακέραιου γραμμικού προγράμματος (7)</vt:lpstr>
      <vt:lpstr>Γραφική επίλυση καθαρού ακέραιου γραμμικού προγράμματος (8)</vt:lpstr>
      <vt:lpstr>Εφαρμογές Δυαδικών «0-1» μεταβλητών – Διαχείριση κεφαλαίων (1) </vt:lpstr>
      <vt:lpstr>Εφαρμογές Δυαδικών «0-1» μεταβλητών – Διαχείριση κεφαλαίων (2) </vt:lpstr>
      <vt:lpstr>Εφαρμογές Δυαδικών «0-1» μεταβλητών – Διαχείριση κεφαλαίων (3) </vt:lpstr>
      <vt:lpstr>Εφαρμογές Δυαδικών «0-1» μεταβλητών – Διαχείριση κεφαλαίων (4) </vt:lpstr>
      <vt:lpstr>Εφαρμογές Δυαδικών «0-1» μεταβλητών – Διαχείριση κεφαλαίων (5) </vt:lpstr>
      <vt:lpstr>Εφαρμογές Δυαδικών «0-1» μεταβλητών – Σταθερό κόστος (1) </vt:lpstr>
      <vt:lpstr>Εφαρμογές Δυαδικών «0-1» μεταβλητών – Σταθερό κόστος (2) </vt:lpstr>
      <vt:lpstr>Εφαρμογές Δυαδικών «0-1» μεταβλητών – Σταθερό κόστος (3) </vt:lpstr>
      <vt:lpstr>Εφαρμογές Δυαδικών «0-1» μεταβλητών – Σταθερό κόστος (4) </vt:lpstr>
      <vt:lpstr>Εφαρμογές Δυαδικών «0-1» μεταβλητών – Σταθερό κόστος (5) </vt:lpstr>
      <vt:lpstr>Εφαρμογές Δυαδικών «0-1» μεταβλητών – Σταθερό κόστος (6) </vt:lpstr>
      <vt:lpstr>Εφαρμογές Δυαδικών «0-1» μεταβλητών – Σταθερό κόστος (7) </vt:lpstr>
      <vt:lpstr>Εφαρμογές Δυαδικών «0-1» μεταβλητών – Σταθερό κόστος (8) </vt:lpstr>
      <vt:lpstr>Εφαρμογές Δυαδικών «0-1» μεταβλητών – Σταθερό κόστος (9) </vt:lpstr>
      <vt:lpstr>Εφαρμογές Δυαδικών «0-1» μεταβλητών – Σχεδιασμός συστημάτων διανομής (1) </vt:lpstr>
      <vt:lpstr>Εφαρμογές Δυαδικών «0-1» μεταβλητών – Σχεδιασμός συστημάτων διανομής (2) </vt:lpstr>
      <vt:lpstr>Εφαρμογές Δυαδικών «0-1» μεταβλητών – Σχεδιασμός συστημάτων διανομής (3) </vt:lpstr>
      <vt:lpstr>Εφαρμογές Δυαδικών «0-1» μεταβλητών – Σχεδιασμός συστημάτων διανομής (4) </vt:lpstr>
      <vt:lpstr>Εφαρμογές Δυαδικών «0-1» μεταβλητών – Σχεδιασμός συστημάτων διανομής (5) </vt:lpstr>
      <vt:lpstr>Εφαρμογές Δυαδικών «0-1» μεταβλητών – Σχεδιασμός συστημάτων διανομής (6) </vt:lpstr>
      <vt:lpstr>Εφαρμογές Δυαδικών «0-1» μεταβλητών – Σχεδιασμός συστημάτων διανομής (7) </vt:lpstr>
      <vt:lpstr>Εφαρμογές Δυαδικών «0-1» μεταβλητών – Σχεδιασμός συστημάτων διανομής (8) </vt:lpstr>
      <vt:lpstr>Εφαρμογές Δυαδικών «0-1» μεταβλητών – Σχεδιασμός συστημάτων διανομής (9) </vt:lpstr>
      <vt:lpstr>Εφαρμογές Δυαδικών «0-1» μεταβλητών – Σχεδιασμός συστημάτων διανομής (10) </vt:lpstr>
      <vt:lpstr>Εφαρμογές Δυαδικών «0-1» μεταβλητών – Σχεδιασμός συστημάτων διανομής (11) </vt:lpstr>
      <vt:lpstr>Εφαρμογές Δυαδικών «0-1» μεταβλητών – Σχεδιασμός συστημάτων διανομής (11) </vt:lpstr>
      <vt:lpstr>Εφαρμογές Δυαδικών «0-1» μεταβλητών – Σχεδιασμός συστημάτων διανομής (12) </vt:lpstr>
      <vt:lpstr>Εφαρμογές Δυαδικών «0-1» μεταβλητών – Επιλογή θέσης εγκατάστασης τραπεζικών καταστημάτων (1)</vt:lpstr>
      <vt:lpstr>Εφαρμογές Δυαδικών «0-1» μεταβλητών – Επιλογή θέσης εγκατάστασης τραπεζικών καταστημάτων (2)</vt:lpstr>
      <vt:lpstr>Εφαρμογές Δυαδικών «0-1» μεταβλητών – Επιλογή θέσης εγκατάστασης τραπεζικών καταστημάτων (3)</vt:lpstr>
      <vt:lpstr>Εφαρμογές Δυαδικών «0-1» μεταβλητών – Επιλογή θέσης εγκατάστασης τραπεζικών καταστημάτων (4)</vt:lpstr>
      <vt:lpstr>Εφαρμογές Δυαδικών «0-1» μεταβλητών – Επιλογή θέσης εγκατάστασης τραπεζικών καταστημάτων (5)</vt:lpstr>
      <vt:lpstr>Εφαρμογές Δυαδικών «0-1» μεταβλητών – Επιλογή θέσης εγκατάστασης τραπεζικών καταστημάτων (6)</vt:lpstr>
      <vt:lpstr>Εφαρμογές Δυαδικών «0-1» μεταβλητών – Επιλογή θέσης εγκατάστασης τραπεζικών καταστημάτων (7)</vt:lpstr>
      <vt:lpstr>Εφαρμογές Δυαδικών «0-1» μεταβλητών – Επιλογή θέσης εγκατάστασης τραπεζικών καταστημάτων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Ακέραιος Προγραμματισμός</dc:title>
  <dc:creator>Γρηγόρης</dc:creator>
  <cp:lastModifiedBy>Γρηγόρης</cp:lastModifiedBy>
  <cp:revision>173</cp:revision>
  <dcterms:created xsi:type="dcterms:W3CDTF">2017-02-24T16:42:22Z</dcterms:created>
  <dcterms:modified xsi:type="dcterms:W3CDTF">2017-03-31T14:39:04Z</dcterms:modified>
</cp:coreProperties>
</file>