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5" r:id="rId1"/>
  </p:sldMasterIdLst>
  <p:sldIdLst>
    <p:sldId id="256" r:id="rId2"/>
    <p:sldId id="257" r:id="rId3"/>
    <p:sldId id="258" r:id="rId4"/>
    <p:sldId id="259" r:id="rId5"/>
    <p:sldId id="260" r:id="rId6"/>
    <p:sldId id="261" r:id="rId7"/>
    <p:sldId id="262" r:id="rId8"/>
    <p:sldId id="263" r:id="rId9"/>
    <p:sldId id="264" r:id="rId10"/>
    <p:sldId id="266" r:id="rId11"/>
    <p:sldId id="272" r:id="rId12"/>
    <p:sldId id="267" r:id="rId13"/>
    <p:sldId id="271" r:id="rId14"/>
    <p:sldId id="268" r:id="rId15"/>
    <p:sldId id="273" r:id="rId16"/>
    <p:sldId id="270"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14" d="100"/>
          <a:sy n="114" d="100"/>
        </p:scale>
        <p:origin x="35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484062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361804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57259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4042128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9261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1029775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99026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400097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20655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37E195F-C4F9-46A2-9C3D-99242F6A324D}"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2086831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37E195F-C4F9-46A2-9C3D-99242F6A324D}" type="datetimeFigureOut">
              <a:rPr lang="el-GR" smtClean="0"/>
              <a:t>19/12/2022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2510616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37E195F-C4F9-46A2-9C3D-99242F6A324D}" type="datetimeFigureOut">
              <a:rPr lang="el-GR" smtClean="0"/>
              <a:t>19/12/2022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15590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37E195F-C4F9-46A2-9C3D-99242F6A324D}" type="datetimeFigureOut">
              <a:rPr lang="el-GR" smtClean="0"/>
              <a:t>19/12/2022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357801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E195F-C4F9-46A2-9C3D-99242F6A324D}" type="datetimeFigureOut">
              <a:rPr lang="el-GR" smtClean="0"/>
              <a:t>19/12/2022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275567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37E195F-C4F9-46A2-9C3D-99242F6A324D}" type="datetimeFigureOut">
              <a:rPr lang="el-GR" smtClean="0"/>
              <a:t>19/12/2022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4225441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37E195F-C4F9-46A2-9C3D-99242F6A324D}" type="datetimeFigureOut">
              <a:rPr lang="el-GR" smtClean="0"/>
              <a:t>19/12/2022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8B28D-76F2-4D3D-A26E-919C56850785}" type="slidenum">
              <a:rPr lang="el-GR" smtClean="0"/>
              <a:t>‹#›</a:t>
            </a:fld>
            <a:endParaRPr lang="el-GR"/>
          </a:p>
        </p:txBody>
      </p:sp>
    </p:spTree>
    <p:extLst>
      <p:ext uri="{BB962C8B-B14F-4D97-AF65-F5344CB8AC3E}">
        <p14:creationId xmlns:p14="http://schemas.microsoft.com/office/powerpoint/2010/main" val="4078390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7E195F-C4F9-46A2-9C3D-99242F6A324D}" type="datetimeFigureOut">
              <a:rPr lang="el-GR" smtClean="0"/>
              <a:t>19/12/2022</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08B28D-76F2-4D3D-A26E-919C56850785}" type="slidenum">
              <a:rPr lang="el-GR" smtClean="0"/>
              <a:t>‹#›</a:t>
            </a:fld>
            <a:endParaRPr lang="el-GR"/>
          </a:p>
        </p:txBody>
      </p:sp>
    </p:spTree>
    <p:extLst>
      <p:ext uri="{BB962C8B-B14F-4D97-AF65-F5344CB8AC3E}">
        <p14:creationId xmlns:p14="http://schemas.microsoft.com/office/powerpoint/2010/main" val="2545088421"/>
      </p:ext>
    </p:extLst>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 id="2147484117" r:id="rId12"/>
    <p:sldLayoutId id="2147484118" r:id="rId13"/>
    <p:sldLayoutId id="2147484119" r:id="rId14"/>
    <p:sldLayoutId id="2147484120" r:id="rId15"/>
    <p:sldLayoutId id="214748412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pencourses.uoc.gr/courses/pluginfile.php/16838/mod_resource/content/1/KY%20-06%20Models%202015.pdf" TargetMode="External"/><Relationship Id="rId2" Type="http://schemas.openxmlformats.org/officeDocument/2006/relationships/hyperlink" Target="http://nestor.teipel.gr/xmlui/bit" TargetMode="External"/><Relationship Id="rId1" Type="http://schemas.openxmlformats.org/officeDocument/2006/relationships/slideLayout" Target="../slideLayouts/slideLayout2.xml"/><Relationship Id="rId5" Type="http://schemas.openxmlformats.org/officeDocument/2006/relationships/hyperlink" Target="https://www.moh.gov.gr/" TargetMode="External"/><Relationship Id="rId4" Type="http://schemas.openxmlformats.org/officeDocument/2006/relationships/hyperlink" Target="https://www.pnhp.org/single_payer_resources/health_care_systems_four_basic_models.ph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90005" y="0"/>
            <a:ext cx="12001995" cy="1303849"/>
          </a:xfrm>
        </p:spPr>
        <p:txBody>
          <a:bodyPr>
            <a:normAutofit fontScale="90000"/>
          </a:bodyPr>
          <a:lstStyle/>
          <a:p>
            <a:pPr algn="l"/>
            <a:r>
              <a:rPr lang="el-GR" sz="4400" dirty="0" smtClean="0">
                <a:latin typeface="Times New Roman" panose="02020603050405020304" pitchFamily="18" charset="0"/>
                <a:cs typeface="Times New Roman" panose="02020603050405020304" pitchFamily="18" charset="0"/>
              </a:rPr>
              <a:t>ΑΣΦΑΛΕΙΑ ΚΑΙ ΥΓΙΕΙΝΗ </a:t>
            </a:r>
            <a:r>
              <a:rPr lang="el-GR" sz="4400" dirty="0">
                <a:latin typeface="Times New Roman" panose="02020603050405020304" pitchFamily="18" charset="0"/>
                <a:cs typeface="Times New Roman" panose="02020603050405020304" pitchFamily="18" charset="0"/>
              </a:rPr>
              <a:t/>
            </a:r>
            <a:br>
              <a:rPr lang="el-GR" sz="4400" dirty="0">
                <a:latin typeface="Times New Roman" panose="02020603050405020304" pitchFamily="18" charset="0"/>
                <a:cs typeface="Times New Roman" panose="02020603050405020304" pitchFamily="18" charset="0"/>
              </a:rPr>
            </a:br>
            <a:r>
              <a:rPr lang="el-GR" sz="4400" dirty="0" smtClean="0">
                <a:latin typeface="Times New Roman" panose="02020603050405020304" pitchFamily="18" charset="0"/>
                <a:cs typeface="Times New Roman" panose="02020603050405020304" pitchFamily="18" charset="0"/>
              </a:rPr>
              <a:t>ΣΥΣΤΗΜΑΤΑ ΥΓΕΙΑΣ ΣΤΗΝ ΕΥΡΩΠΗ</a:t>
            </a:r>
            <a:endParaRPr lang="el-GR" sz="4400" dirty="0">
              <a:latin typeface="Times New Roman" panose="02020603050405020304" pitchFamily="18" charset="0"/>
              <a:cs typeface="Times New Roman" panose="02020603050405020304" pitchFamily="18" charset="0"/>
            </a:endParaRPr>
          </a:p>
        </p:txBody>
      </p:sp>
      <p:sp>
        <p:nvSpPr>
          <p:cNvPr id="3" name="Υπότιτλος 2"/>
          <p:cNvSpPr>
            <a:spLocks noGrp="1"/>
          </p:cNvSpPr>
          <p:nvPr>
            <p:ph type="subTitle" idx="1"/>
          </p:nvPr>
        </p:nvSpPr>
        <p:spPr/>
        <p:txBody>
          <a:bodyPr>
            <a:normAutofit fontScale="92500" lnSpcReduction="10000"/>
          </a:bodyPr>
          <a:lstStyle/>
          <a:p>
            <a:pPr algn="l"/>
            <a:r>
              <a:rPr lang="el-GR" dirty="0" smtClean="0">
                <a:latin typeface="Times New Roman" panose="02020603050405020304" pitchFamily="18" charset="0"/>
                <a:cs typeface="Times New Roman" panose="02020603050405020304" pitchFamily="18" charset="0"/>
              </a:rPr>
              <a:t>ΙΑΣΩΝ ΧΡΗΣΤΟΥ</a:t>
            </a:r>
          </a:p>
          <a:p>
            <a:pPr algn="l"/>
            <a:r>
              <a:rPr lang="el-GR" dirty="0" smtClean="0">
                <a:latin typeface="Times New Roman" panose="02020603050405020304" pitchFamily="18" charset="0"/>
                <a:cs typeface="Times New Roman" panose="02020603050405020304" pitchFamily="18" charset="0"/>
              </a:rPr>
              <a:t>ΕΥΓΕΝΙΑ ΣΚΟΡΔΑ                  </a:t>
            </a:r>
          </a:p>
          <a:p>
            <a:pPr algn="l"/>
            <a:r>
              <a:rPr lang="el-GR" dirty="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                                                                                                                       2022-2023</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95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2234" y="0"/>
            <a:ext cx="11912784" cy="1323109"/>
          </a:xfrm>
        </p:spPr>
        <p:txBody>
          <a:bodyPr>
            <a:normAutofit/>
          </a:bodyPr>
          <a:lstStyle/>
          <a:p>
            <a:r>
              <a:rPr lang="el-GR" sz="4000" dirty="0" smtClean="0">
                <a:latin typeface="Times New Roman" panose="02020603050405020304" pitchFamily="18" charset="0"/>
                <a:cs typeface="Times New Roman" panose="02020603050405020304" pitchFamily="18" charset="0"/>
              </a:rPr>
              <a:t>ΣΥΣΤΗΜΑ ΥΓΕΙΑΣ ΙΤΑΛΙΑΣ</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2234" y="1663816"/>
            <a:ext cx="12009766" cy="4887986"/>
          </a:xfrm>
        </p:spPr>
        <p:txBody>
          <a:bodyPr>
            <a:noAutofit/>
          </a:bodyPr>
          <a:lstStyle/>
          <a:p>
            <a:r>
              <a:rPr lang="el-GR" sz="2400" dirty="0">
                <a:latin typeface="Times New Roman" panose="02020603050405020304" pitchFamily="18" charset="0"/>
                <a:cs typeface="Times New Roman" panose="02020603050405020304" pitchFamily="18" charset="0"/>
              </a:rPr>
              <a:t>Το σύστημα υγείας της Ιταλίας ανήκει, από το 1979 που δημιουργήθηκε Εθνικό Σύστημα Υγείας, στην κατηγορία του μοντέλου </a:t>
            </a:r>
            <a:r>
              <a:rPr lang="el-GR" sz="2400" dirty="0" err="1">
                <a:latin typeface="Times New Roman" panose="02020603050405020304" pitchFamily="18" charset="0"/>
                <a:cs typeface="Times New Roman" panose="02020603050405020304" pitchFamily="18" charset="0"/>
              </a:rPr>
              <a:t>Beveridge</a:t>
            </a:r>
            <a:r>
              <a:rPr lang="el-GR" sz="2400" dirty="0">
                <a:latin typeface="Times New Roman" panose="02020603050405020304" pitchFamily="18" charset="0"/>
                <a:cs typeface="Times New Roman" panose="02020603050405020304" pitchFamily="18" charset="0"/>
              </a:rPr>
              <a:t>, το οποίο παρέχει δωρεάν υπηρεσίες σε κάθε δικαιούχο. Το σύστημα είναι αποκεντρωμένο και οι αρχές κάθε περιφέρειας διαδραματίζουν αποφασιστικό ρόλο στη διοίκηση των υπηρεσιών υγείας.</a:t>
            </a:r>
          </a:p>
          <a:p>
            <a:r>
              <a:rPr lang="el-GR" sz="2400" dirty="0" smtClean="0">
                <a:latin typeface="Times New Roman" panose="02020603050405020304" pitchFamily="18" charset="0"/>
                <a:cs typeface="Times New Roman" panose="02020603050405020304" pitchFamily="18" charset="0"/>
              </a:rPr>
              <a:t>Οι </a:t>
            </a:r>
            <a:r>
              <a:rPr lang="el-GR" sz="2400" dirty="0">
                <a:latin typeface="Times New Roman" panose="02020603050405020304" pitchFamily="18" charset="0"/>
                <a:cs typeface="Times New Roman" panose="02020603050405020304" pitchFamily="18" charset="0"/>
              </a:rPr>
              <a:t>τομείς υγείας χρηματοδοτούνται από τις περιφέρειες με σφαιρικούς προϋπολογισμούς ανάλογα με τον πληθυσμό ευθύνης τους. </a:t>
            </a:r>
            <a:r>
              <a:rPr lang="el-GR" sz="2400" dirty="0" smtClean="0">
                <a:latin typeface="Times New Roman" panose="02020603050405020304" pitchFamily="18" charset="0"/>
                <a:cs typeface="Times New Roman" panose="02020603050405020304" pitchFamily="18" charset="0"/>
              </a:rPr>
              <a:t>Από </a:t>
            </a:r>
            <a:r>
              <a:rPr lang="el-GR" sz="2400" dirty="0">
                <a:latin typeface="Times New Roman" panose="02020603050405020304" pitchFamily="18" charset="0"/>
                <a:cs typeface="Times New Roman" panose="02020603050405020304" pitchFamily="18" charset="0"/>
              </a:rPr>
              <a:t>το 1995, τα δημόσια νοσοκομεία πληρώνονται κατά πράξη, που υπολογίζεται με βάση τη σύνθεση των διαγνωστικών ομάδων των ασθενών που νοσηλεύουν. </a:t>
            </a:r>
            <a:endParaRPr lang="el-GR" sz="2400" dirty="0" smtClean="0">
              <a:latin typeface="Times New Roman" panose="02020603050405020304" pitchFamily="18" charset="0"/>
              <a:cs typeface="Times New Roman" panose="02020603050405020304" pitchFamily="18" charset="0"/>
            </a:endParaRPr>
          </a:p>
          <a:p>
            <a:endParaRPr lang="el-GR" sz="2400" dirty="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Οι </a:t>
            </a:r>
            <a:r>
              <a:rPr lang="el-GR" sz="2400" dirty="0">
                <a:latin typeface="Times New Roman" panose="02020603050405020304" pitchFamily="18" charset="0"/>
                <a:cs typeface="Times New Roman" panose="02020603050405020304" pitchFamily="18" charset="0"/>
              </a:rPr>
              <a:t>αμοιβές για κάθε διαγνωστική κατηγορία νοσηλευόμενων ασθενών διαφοροποιούνται και κατά περιφέρεια, σε ορισμένες από τις οποίες ισχύει η πληρωμή κατά πράξη.</a:t>
            </a:r>
          </a:p>
        </p:txBody>
      </p:sp>
    </p:spTree>
    <p:extLst>
      <p:ext uri="{BB962C8B-B14F-4D97-AF65-F5344CB8AC3E}">
        <p14:creationId xmlns:p14="http://schemas.microsoft.com/office/powerpoint/2010/main" val="2394658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6896" y="0"/>
            <a:ext cx="12015104" cy="1280890"/>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ΙΤΑΛΙΑΣ</a:t>
            </a:r>
          </a:p>
        </p:txBody>
      </p:sp>
      <p:sp>
        <p:nvSpPr>
          <p:cNvPr id="3" name="Θέση περιεχομένου 2"/>
          <p:cNvSpPr>
            <a:spLocks noGrp="1"/>
          </p:cNvSpPr>
          <p:nvPr>
            <p:ph idx="1"/>
          </p:nvPr>
        </p:nvSpPr>
        <p:spPr>
          <a:xfrm>
            <a:off x="176896" y="1560352"/>
            <a:ext cx="12015104" cy="5209564"/>
          </a:xfrm>
        </p:spPr>
        <p:txBody>
          <a:bodyPr>
            <a:normAutofit fontScale="92500" lnSpcReduction="10000"/>
          </a:bodyPr>
          <a:lstStyle/>
          <a:p>
            <a:r>
              <a:rPr lang="el-GR" sz="2600" dirty="0">
                <a:latin typeface="Times New Roman" panose="02020603050405020304" pitchFamily="18" charset="0"/>
                <a:cs typeface="Times New Roman" panose="02020603050405020304" pitchFamily="18" charset="0"/>
              </a:rPr>
              <a:t>Στο πλαίσιο του νοσοκομειακού συστήματος λειτουργεί ένα δίκτυο δημόσιων και ιδιωτικών ερευνητικών νοσοκομείων, που χρηματοδοτούνται από το κράτος για την ανάπτυξη της έρευνας και της κλινικής πρακτικής.</a:t>
            </a:r>
          </a:p>
          <a:p>
            <a:endParaRPr lang="el-GR" sz="2400" dirty="0"/>
          </a:p>
          <a:p>
            <a:r>
              <a:rPr lang="el-GR" sz="2600" dirty="0">
                <a:latin typeface="Times New Roman" panose="02020603050405020304" pitchFamily="18" charset="0"/>
                <a:cs typeface="Times New Roman" panose="02020603050405020304" pitchFamily="18" charset="0"/>
              </a:rPr>
              <a:t>Η Πρωτοβάθμια Φροντίδα Υγείας παρέχεται κυρίως από γενικούς γιατρούς, οι οποίοι είναι ιδιώτες. Οι γενικοί γιατροί ασκούν έλεγχο στη χρήση των υπηρεσιών υγείας (</a:t>
            </a:r>
            <a:r>
              <a:rPr lang="el-GR" sz="2600" dirty="0" err="1">
                <a:latin typeface="Times New Roman" panose="02020603050405020304" pitchFamily="18" charset="0"/>
                <a:cs typeface="Times New Roman" panose="02020603050405020304" pitchFamily="18" charset="0"/>
              </a:rPr>
              <a:t>gatekeeping</a:t>
            </a:r>
            <a:r>
              <a:rPr lang="el-GR" sz="2600" dirty="0">
                <a:latin typeface="Times New Roman" panose="02020603050405020304" pitchFamily="18" charset="0"/>
                <a:cs typeface="Times New Roman" panose="02020603050405020304" pitchFamily="18" charset="0"/>
              </a:rPr>
              <a:t>). Εκτός ΕΣΥ υπάρχουν ιδιώτες γιατροί που παρέχουν πρωτοβάθμιες υπηρεσίες, κυρίως στα ιδιωτικά τους ιατρεία. Κάθε πολίτης επιλέγει ελεύθερα το γενικό γιατρό, αρκεί να μην έχει συμπληρωθεί η λίστα του.</a:t>
            </a:r>
          </a:p>
          <a:p>
            <a:endParaRPr lang="el-GR" sz="2400" dirty="0"/>
          </a:p>
          <a:p>
            <a:r>
              <a:rPr lang="el-GR" sz="2600" dirty="0">
                <a:latin typeface="Times New Roman" panose="02020603050405020304" pitchFamily="18" charset="0"/>
                <a:cs typeface="Times New Roman" panose="02020603050405020304" pitchFamily="18" charset="0"/>
              </a:rPr>
              <a:t>Οι γενικοί γιατροί που παρέχουν υπηρεσίες πρωτοβάθμιας περίθαλψης στο πλαίσιο του ΕΣΥ αμείβονται με ένα μικτό σύστημα πληρωμής, που βασίζεται σε κατά κεφαλή αποδοχές ανάλογα με το μέγεθος της λίστας κάθε γιατρού, αλλά και σε αμοιβή κατά πράξη για ορισμένες ιατρικές πράξεις.</a:t>
            </a:r>
          </a:p>
        </p:txBody>
      </p:sp>
    </p:spTree>
    <p:extLst>
      <p:ext uri="{BB962C8B-B14F-4D97-AF65-F5344CB8AC3E}">
        <p14:creationId xmlns:p14="http://schemas.microsoft.com/office/powerpoint/2010/main" val="66877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009766" cy="1280890"/>
          </a:xfrm>
        </p:spPr>
        <p:txBody>
          <a:bodyPr>
            <a:normAutofit/>
          </a:bodyPr>
          <a:lstStyle/>
          <a:p>
            <a:r>
              <a:rPr lang="el-GR" sz="4000" dirty="0">
                <a:latin typeface="Times New Roman" panose="02020603050405020304" pitchFamily="18" charset="0"/>
                <a:cs typeface="Times New Roman" panose="02020603050405020304" pitchFamily="18" charset="0"/>
              </a:rPr>
              <a:t>ΕΘΝΙΚΟ ΣΥΣΤΗΜΑ ΥΓΕΙΑΣ</a:t>
            </a:r>
          </a:p>
        </p:txBody>
      </p:sp>
      <p:sp>
        <p:nvSpPr>
          <p:cNvPr id="3" name="Θέση περιεχομένου 2"/>
          <p:cNvSpPr>
            <a:spLocks noGrp="1"/>
          </p:cNvSpPr>
          <p:nvPr>
            <p:ph idx="1"/>
          </p:nvPr>
        </p:nvSpPr>
        <p:spPr>
          <a:xfrm>
            <a:off x="182234" y="1280889"/>
            <a:ext cx="12009766" cy="5416793"/>
          </a:xfrm>
        </p:spPr>
        <p:txBody>
          <a:bodyPr>
            <a:normAutofit/>
          </a:bodyPr>
          <a:lstStyle/>
          <a:p>
            <a:r>
              <a:rPr lang="el-GR" sz="2400" dirty="0">
                <a:latin typeface="Times New Roman" panose="02020603050405020304" pitchFamily="18" charset="0"/>
                <a:cs typeface="Times New Roman" panose="02020603050405020304" pitchFamily="18" charset="0"/>
              </a:rPr>
              <a:t>Μετάβαση από Κοινωνική Ασφάλιση σε ΕΣΥ</a:t>
            </a:r>
          </a:p>
          <a:p>
            <a:r>
              <a:rPr lang="el-GR" sz="2400" dirty="0">
                <a:latin typeface="Times New Roman" panose="02020603050405020304" pitchFamily="18" charset="0"/>
                <a:cs typeface="Times New Roman" panose="02020603050405020304" pitchFamily="18" charset="0"/>
              </a:rPr>
              <a:t>στη δεκαετία του 1980</a:t>
            </a:r>
          </a:p>
          <a:p>
            <a:r>
              <a:rPr lang="el-GR" sz="2400" dirty="0">
                <a:latin typeface="Times New Roman" panose="02020603050405020304" pitchFamily="18" charset="0"/>
                <a:cs typeface="Times New Roman" panose="02020603050405020304" pitchFamily="18" charset="0"/>
              </a:rPr>
              <a:t>• Μεικτό σύστημα</a:t>
            </a:r>
          </a:p>
          <a:p>
            <a:r>
              <a:rPr lang="el-GR" sz="2400" dirty="0">
                <a:latin typeface="Times New Roman" panose="02020603050405020304" pitchFamily="18" charset="0"/>
                <a:cs typeface="Times New Roman" panose="02020603050405020304" pitchFamily="18" charset="0"/>
              </a:rPr>
              <a:t>– Ασφαλιστικής κάλυψης</a:t>
            </a:r>
          </a:p>
          <a:p>
            <a:r>
              <a:rPr lang="el-GR" sz="2400" dirty="0">
                <a:latin typeface="Times New Roman" panose="02020603050405020304" pitchFamily="18" charset="0"/>
                <a:cs typeface="Times New Roman" panose="02020603050405020304" pitchFamily="18" charset="0"/>
              </a:rPr>
              <a:t>– Παροχών</a:t>
            </a:r>
          </a:p>
          <a:p>
            <a:r>
              <a:rPr lang="el-GR" sz="2400" dirty="0">
                <a:latin typeface="Times New Roman" panose="02020603050405020304" pitchFamily="18" charset="0"/>
                <a:cs typeface="Times New Roman" panose="02020603050405020304" pitchFamily="18" charset="0"/>
              </a:rPr>
              <a:t>– Διοίκησης και χρηματοδότησης</a:t>
            </a:r>
          </a:p>
          <a:p>
            <a:r>
              <a:rPr lang="el-GR" sz="2400" dirty="0">
                <a:latin typeface="Times New Roman" panose="02020603050405020304" pitchFamily="18" charset="0"/>
                <a:cs typeface="Times New Roman" panose="02020603050405020304" pitchFamily="18" charset="0"/>
              </a:rPr>
              <a:t>• Χρηματοδότηση από τον κρατικό</a:t>
            </a:r>
          </a:p>
          <a:p>
            <a:r>
              <a:rPr lang="el-GR" sz="2400" dirty="0">
                <a:latin typeface="Times New Roman" panose="02020603050405020304" pitchFamily="18" charset="0"/>
                <a:cs typeface="Times New Roman" panose="02020603050405020304" pitchFamily="18" charset="0"/>
              </a:rPr>
              <a:t>προϋπολογισμό και από τις </a:t>
            </a:r>
            <a:r>
              <a:rPr lang="el-GR" sz="2400" dirty="0" smtClean="0">
                <a:latin typeface="Times New Roman" panose="02020603050405020304" pitchFamily="18" charset="0"/>
                <a:cs typeface="Times New Roman" panose="02020603050405020304" pitchFamily="18" charset="0"/>
              </a:rPr>
              <a:t>εισφορές</a:t>
            </a:r>
          </a:p>
          <a:p>
            <a:r>
              <a:rPr lang="el-GR" sz="2400" dirty="0" err="1" smtClean="0">
                <a:latin typeface="Times New Roman" panose="02020603050405020304" pitchFamily="18" charset="0"/>
                <a:cs typeface="Times New Roman" panose="02020603050405020304" pitchFamily="18" charset="0"/>
              </a:rPr>
              <a:t>Παρομοια</a:t>
            </a:r>
            <a:r>
              <a:rPr lang="el-GR" sz="2400" dirty="0" smtClean="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συτηματα</a:t>
            </a:r>
            <a:r>
              <a:rPr lang="el-GR" sz="2400" dirty="0" smtClean="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υπαρχουν</a:t>
            </a:r>
            <a:r>
              <a:rPr lang="el-GR" sz="2400" dirty="0" smtClean="0">
                <a:latin typeface="Times New Roman" panose="02020603050405020304" pitchFamily="18" charset="0"/>
                <a:cs typeface="Times New Roman" panose="02020603050405020304" pitchFamily="18" charset="0"/>
              </a:rPr>
              <a:t> και σε άλλες </a:t>
            </a:r>
            <a:r>
              <a:rPr lang="el-GR" sz="2400" dirty="0" err="1" smtClean="0">
                <a:latin typeface="Times New Roman" panose="02020603050405020304" pitchFamily="18" charset="0"/>
                <a:cs typeface="Times New Roman" panose="02020603050405020304" pitchFamily="18" charset="0"/>
              </a:rPr>
              <a:t>χωρες</a:t>
            </a:r>
            <a:r>
              <a:rPr lang="el-GR" sz="2400" dirty="0" smtClean="0">
                <a:latin typeface="Times New Roman" panose="02020603050405020304" pitchFamily="18" charset="0"/>
                <a:cs typeface="Times New Roman" panose="02020603050405020304" pitchFamily="18" charset="0"/>
              </a:rPr>
              <a:t> την </a:t>
            </a:r>
            <a:r>
              <a:rPr lang="el-GR" sz="2400" dirty="0" err="1" smtClean="0">
                <a:latin typeface="Times New Roman" panose="02020603050405020304" pitchFamily="18" charset="0"/>
                <a:cs typeface="Times New Roman" panose="02020603050405020304" pitchFamily="18" charset="0"/>
              </a:rPr>
              <a:t>νοτιας</a:t>
            </a:r>
            <a:r>
              <a:rPr lang="el-GR" sz="2400" dirty="0" smtClean="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Ευρωπης</a:t>
            </a:r>
            <a:r>
              <a:rPr lang="el-GR" sz="2400" dirty="0" smtClean="0">
                <a:latin typeface="Times New Roman" panose="02020603050405020304" pitchFamily="18" charset="0"/>
                <a:cs typeface="Times New Roman" panose="02020603050405020304" pitchFamily="18" charset="0"/>
              </a:rPr>
              <a:t> πχ </a:t>
            </a:r>
            <a:r>
              <a:rPr lang="el-GR" sz="2400" dirty="0" err="1" smtClean="0">
                <a:latin typeface="Times New Roman" panose="02020603050405020304" pitchFamily="18" charset="0"/>
                <a:cs typeface="Times New Roman" panose="02020603050405020304" pitchFamily="18" charset="0"/>
              </a:rPr>
              <a:t>Ιταλια</a:t>
            </a: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2607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8171" y="0"/>
            <a:ext cx="12003829" cy="1311234"/>
          </a:xfrm>
        </p:spPr>
        <p:txBody>
          <a:bodyPr>
            <a:normAutofit/>
          </a:bodyPr>
          <a:lstStyle/>
          <a:p>
            <a:r>
              <a:rPr lang="el-GR" sz="4000" dirty="0">
                <a:latin typeface="Times New Roman" panose="02020603050405020304" pitchFamily="18" charset="0"/>
                <a:cs typeface="Times New Roman" panose="02020603050405020304" pitchFamily="18" charset="0"/>
              </a:rPr>
              <a:t>ΕΘΝΙΚΟ ΣΥΣΤΗΜΑ ΥΓΕΙΑΣ</a:t>
            </a:r>
          </a:p>
        </p:txBody>
      </p:sp>
      <p:sp>
        <p:nvSpPr>
          <p:cNvPr id="3" name="Θέση περιεχομένου 2"/>
          <p:cNvSpPr>
            <a:spLocks noGrp="1"/>
          </p:cNvSpPr>
          <p:nvPr>
            <p:ph idx="1"/>
          </p:nvPr>
        </p:nvSpPr>
        <p:spPr>
          <a:xfrm>
            <a:off x="188170" y="1545772"/>
            <a:ext cx="12003829" cy="4950031"/>
          </a:xfrm>
        </p:spPr>
        <p:txBody>
          <a:bodyPr>
            <a:normAutofit/>
          </a:bodyPr>
          <a:lstStyle/>
          <a:p>
            <a:r>
              <a:rPr lang="el-GR" sz="2000" dirty="0">
                <a:latin typeface="Times New Roman" panose="02020603050405020304" pitchFamily="18" charset="0"/>
                <a:cs typeface="Times New Roman" panose="02020603050405020304" pitchFamily="18" charset="0"/>
              </a:rPr>
              <a:t>Το Εθνικό Σύστημα Υγείας (Ε.Σ.Υ.) ιδρύθηκε στις 7 Οκτωβρίου 1983 από την πρώτη Κυβέρνηση Ανδρέα Παπανδρέου </a:t>
            </a:r>
            <a:r>
              <a:rPr lang="el-GR" sz="2000" dirty="0" smtClean="0">
                <a:latin typeface="Times New Roman" panose="02020603050405020304" pitchFamily="18" charset="0"/>
                <a:cs typeface="Times New Roman" panose="02020603050405020304" pitchFamily="18" charset="0"/>
              </a:rPr>
              <a:t>στα </a:t>
            </a:r>
            <a:r>
              <a:rPr lang="el-GR" sz="2000" dirty="0">
                <a:latin typeface="Times New Roman" panose="02020603050405020304" pitchFamily="18" charset="0"/>
                <a:cs typeface="Times New Roman" panose="02020603050405020304" pitchFamily="18" charset="0"/>
              </a:rPr>
              <a:t>πλαίσια μεταρρύθμισης και αναβάθμισης της δημόσιας υγείας και της λειτουργικής ενοποίησης των δημόσιων υποδομών περίθαλψης. </a:t>
            </a:r>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Σκοπός </a:t>
            </a:r>
            <a:r>
              <a:rPr lang="el-GR" sz="2000" dirty="0">
                <a:latin typeface="Times New Roman" panose="02020603050405020304" pitchFamily="18" charset="0"/>
                <a:cs typeface="Times New Roman" panose="02020603050405020304" pitchFamily="18" charset="0"/>
              </a:rPr>
              <a:t>του είναι η ιατροφαρμακευτική και νοσηλευτική κάλυψη των αναγκών του ελληνικού πληθυσμού και όσων διαμένουν στην Ελλάδα, μέσω της παροχής δωρεάν υπηρεσιών. Σύμφωνα με τον προϋπολογισμό του 2021, στο Ε.Σ.Υ. δόθηκαν 4.256.596.000 </a:t>
            </a:r>
            <a:r>
              <a:rPr lang="el-GR" sz="2000" dirty="0" smtClean="0">
                <a:latin typeface="Times New Roman" panose="02020603050405020304" pitchFamily="18" charset="0"/>
                <a:cs typeface="Times New Roman" panose="02020603050405020304" pitchFamily="18" charset="0"/>
              </a:rPr>
              <a:t>€</a:t>
            </a:r>
            <a:endParaRPr lang="el-GR" sz="2000" dirty="0">
              <a:latin typeface="Times New Roman" panose="02020603050405020304" pitchFamily="18" charset="0"/>
              <a:cs typeface="Times New Roman" panose="02020603050405020304" pitchFamily="18" charset="0"/>
            </a:endParaRPr>
          </a:p>
          <a:p>
            <a:r>
              <a:rPr lang="el-GR" sz="2000" dirty="0">
                <a:latin typeface="Times New Roman" panose="02020603050405020304" pitchFamily="18" charset="0"/>
                <a:cs typeface="Times New Roman" panose="02020603050405020304" pitchFamily="18" charset="0"/>
              </a:rPr>
              <a:t>Οι υπηρεσίες υγείας οφείλουν να παρέχονται απρόσκοπτα και ισότιμα σε όλους τους πολίτες ανεξάρτητα από την οικονομική, κοινωνική και επαγγελματική τους κατάσταση μέσα από ένα ενιαίο και αποκεντρωμένο Εθνικό Σύστημα Υγείας. </a:t>
            </a:r>
            <a:endParaRPr lang="el-GR"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Αιχμή </a:t>
            </a:r>
            <a:r>
              <a:rPr lang="el-GR" sz="2000" dirty="0">
                <a:latin typeface="Times New Roman" panose="02020603050405020304" pitchFamily="18" charset="0"/>
                <a:cs typeface="Times New Roman" panose="02020603050405020304" pitchFamily="18" charset="0"/>
              </a:rPr>
              <a:t>του συστήματος ήταν η δημιουργία Κέντρων Υγείας, περιφερειακών και νομαρχιακών Νοσοκομείων στην Ελλάδα. </a:t>
            </a:r>
          </a:p>
          <a:p>
            <a:r>
              <a:rPr lang="el-GR" sz="2000" dirty="0">
                <a:latin typeface="Times New Roman" panose="02020603050405020304" pitchFamily="18" charset="0"/>
                <a:cs typeface="Times New Roman" panose="02020603050405020304" pitchFamily="18" charset="0"/>
              </a:rPr>
              <a:t>Στις 2 Δεκεμβρίου 2022 ψηφίστηκε, εν μέσω σφοδρών αντιδράσεων από υγειονομικούς, τον Πανελλήνιο Ιατρικό Σύλλογο, τον Ιατρικό Σύλλογο Αθηνών, νομοσχέδιο που προβλέπει τη μερική ιδιωτικοποίηση του ΕΣΥ και σπάει το ασυμβίβαστο των </a:t>
            </a:r>
            <a:r>
              <a:rPr lang="el-GR" sz="2000" dirty="0" smtClean="0">
                <a:latin typeface="Times New Roman" panose="02020603050405020304" pitchFamily="18" charset="0"/>
                <a:cs typeface="Times New Roman" panose="02020603050405020304" pitchFamily="18" charset="0"/>
              </a:rPr>
              <a:t>υγειονομικών</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8428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0358" y="0"/>
            <a:ext cx="12021642" cy="1280890"/>
          </a:xfrm>
        </p:spPr>
        <p:txBody>
          <a:bodyPr>
            <a:normAutofit/>
          </a:bodyPr>
          <a:lstStyle/>
          <a:p>
            <a:r>
              <a:rPr lang="el-GR" sz="4000" dirty="0">
                <a:latin typeface="Times New Roman" panose="02020603050405020304" pitchFamily="18" charset="0"/>
                <a:cs typeface="Times New Roman" panose="02020603050405020304" pitchFamily="18" charset="0"/>
              </a:rPr>
              <a:t>ΕΘΝΙΚΟ ΣΥΣΤΗΜΑ ΥΓΕΙΑΣ</a:t>
            </a:r>
          </a:p>
        </p:txBody>
      </p:sp>
      <p:sp>
        <p:nvSpPr>
          <p:cNvPr id="3" name="Θέση περιεχομένου 2"/>
          <p:cNvSpPr>
            <a:spLocks noGrp="1"/>
          </p:cNvSpPr>
          <p:nvPr>
            <p:ph idx="1"/>
          </p:nvPr>
        </p:nvSpPr>
        <p:spPr>
          <a:xfrm>
            <a:off x="170358" y="1448790"/>
            <a:ext cx="12021642" cy="5201392"/>
          </a:xfrm>
        </p:spPr>
        <p:txBody>
          <a:bodyPr>
            <a:normAutofit lnSpcReduction="10000"/>
          </a:bodyPr>
          <a:lstStyle/>
          <a:p>
            <a:r>
              <a:rPr lang="el-GR" dirty="0"/>
              <a:t>Το Σύστημα αποτελείται από επτά (7) Υγειονομικές Περιφέρειες (Υ.Π.): Αττικής, Πειραιώς και Αιγαίου, Μακεδονίας, Μακεδονίας και Θράκης, Θεσσαλίας και Στερεάς Ελλάδος, Πελοποννήσου, Ιονίων Νήσων, Ηπείρου και Δυτικής Ελλάδος, και Κρήτης) οι οποίες διοικούν τρεις (3) βαθμούς Φροντίδων Υγείας (Α΄, Β΄ και Γ΄), ως εξής:</a:t>
            </a:r>
          </a:p>
          <a:p>
            <a:endParaRPr lang="el-GR" dirty="0"/>
          </a:p>
          <a:p>
            <a:r>
              <a:rPr lang="el-GR" dirty="0"/>
              <a:t>Πρωτοβάθμια Φροντίδα Υγείας (</a:t>
            </a:r>
            <a:r>
              <a:rPr lang="el-GR" dirty="0" err="1"/>
              <a:t>συντμ</a:t>
            </a:r>
            <a:r>
              <a:rPr lang="el-GR" dirty="0"/>
              <a:t>. Π.Φ.Υ.): τριακόσια είκοσι δύο (322) Κέντρα Υγείας (Κ.Υ.) και διακόσιες τριάντα εννέα (239) Τοπικές Μονάδες Υγείας (</a:t>
            </a:r>
            <a:r>
              <a:rPr lang="el-GR" dirty="0" err="1"/>
              <a:t>Το.Μ.Υ</a:t>
            </a:r>
            <a:r>
              <a:rPr lang="el-GR" dirty="0"/>
              <a:t>.) με σκοπό την πρόληψη, θεραπεία και αποκατάσταση των ασθενών</a:t>
            </a:r>
          </a:p>
          <a:p>
            <a:r>
              <a:rPr lang="el-GR" dirty="0"/>
              <a:t>Νοσοκομεία: εβδομήντα τρία (73) νοσοκομεία με σκοπό την παροχή Δευτεροβάθμιας και Τριτοβάθμιας Φροντίδας Υγείας (</a:t>
            </a:r>
            <a:r>
              <a:rPr lang="el-GR" dirty="0" err="1"/>
              <a:t>συντμ</a:t>
            </a:r>
            <a:r>
              <a:rPr lang="el-GR" dirty="0"/>
              <a:t>. Δ.Φ.Υ. και Τ.Φ.Υ.), δηλαδή την </a:t>
            </a:r>
            <a:r>
              <a:rPr lang="el-GR" dirty="0" err="1"/>
              <a:t>ενδονοσοκομειακή</a:t>
            </a:r>
            <a:r>
              <a:rPr lang="el-GR" dirty="0"/>
              <a:t> περίθαλψη των ασθενών.</a:t>
            </a:r>
          </a:p>
          <a:p>
            <a:r>
              <a:rPr lang="el-GR" dirty="0"/>
              <a:t>Εκτός των παραπάνω τριών κύριων κατηγοριών, υπάρχουν διάσπαρτα Αγροτικά και Περιφερειακά Ιατρεία (</a:t>
            </a:r>
            <a:r>
              <a:rPr lang="el-GR" dirty="0" err="1"/>
              <a:t>συντμ</a:t>
            </a:r>
            <a:r>
              <a:rPr lang="el-GR" dirty="0"/>
              <a:t>. Α.Ι. και Π.Ι.) στην Ελληνική επικράτεια τα οποία διοικούνται από τις επτά Υγειονομικές Περιφέρειες.</a:t>
            </a:r>
          </a:p>
          <a:p>
            <a:endParaRPr lang="el-GR" dirty="0"/>
          </a:p>
          <a:p>
            <a:r>
              <a:rPr lang="el-GR" dirty="0"/>
              <a:t>Για τους ασφαλισμένους προβλέπεται η παροχή υπηρεσιών υγείας και από τον Εθνικό Φορέα Κοινωνικής Ασφάλισης (Ε.Φ.Κ.Α.) και τον Εθνικό Οργανισμό Παροχής Υπηρεσιών Υγείας (</a:t>
            </a:r>
            <a:r>
              <a:rPr lang="el-GR" dirty="0" err="1"/>
              <a:t>συντμ</a:t>
            </a:r>
            <a:r>
              <a:rPr lang="el-GR" dirty="0"/>
              <a:t>. Ε.Ο.Π.Υ.Υ., γνωστού μεταξύ 2014 ως 2017 ως Πρωτοβάθμιο Εθνικό Δίκτυο Υγείας, </a:t>
            </a:r>
            <a:r>
              <a:rPr lang="el-GR" dirty="0" err="1"/>
              <a:t>συντμ</a:t>
            </a:r>
            <a:r>
              <a:rPr lang="el-GR" dirty="0"/>
              <a:t>. Π.Ε.Δ.Υ.), ενώ από το 2016 διασφαλίζεται η δωρεάν πρόσβαση των ανασφάλιστων και των ευάλωτων ομάδων στο Εθνικό Σύστημα Υγείας</a:t>
            </a:r>
            <a:r>
              <a:rPr lang="el-GR" dirty="0" smtClean="0"/>
              <a:t>.</a:t>
            </a:r>
            <a:endParaRPr lang="el-GR" dirty="0"/>
          </a:p>
        </p:txBody>
      </p:sp>
    </p:spTree>
    <p:extLst>
      <p:ext uri="{BB962C8B-B14F-4D97-AF65-F5344CB8AC3E}">
        <p14:creationId xmlns:p14="http://schemas.microsoft.com/office/powerpoint/2010/main" val="1723807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8596668" cy="1074723"/>
          </a:xfrm>
        </p:spPr>
        <p:txBody>
          <a:bodyPr/>
          <a:lstStyle/>
          <a:p>
            <a:r>
              <a:rPr lang="el-GR" sz="4000" dirty="0" smtClean="0">
                <a:latin typeface="Times New Roman" panose="02020603050405020304" pitchFamily="18" charset="0"/>
                <a:cs typeface="Times New Roman" panose="02020603050405020304" pitchFamily="18" charset="0"/>
              </a:rPr>
              <a:t>ΒΙΒΛΙΟΓΡΑΦΙΑ</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25835" y="931179"/>
            <a:ext cx="12192000" cy="5276674"/>
          </a:xfrm>
        </p:spPr>
        <p:txBody>
          <a:bodyPr>
            <a:normAutofit lnSpcReduction="10000"/>
          </a:bodyPr>
          <a:lstStyle/>
          <a:p>
            <a:r>
              <a:rPr lang="en-US" dirty="0">
                <a:hlinkClick r:id="rId2"/>
              </a:rPr>
              <a:t>https://www.sciencedirect.com/science/article/abs/pii/S0166046207000129</a:t>
            </a:r>
            <a:endParaRPr lang="en-US" dirty="0" smtClean="0">
              <a:hlinkClick r:id="rId2"/>
            </a:endParaRPr>
          </a:p>
          <a:p>
            <a:r>
              <a:rPr lang="en-US" dirty="0" smtClean="0">
                <a:hlinkClick r:id="rId2"/>
              </a:rPr>
              <a:t>http</a:t>
            </a:r>
            <a:r>
              <a:rPr lang="en-US" dirty="0">
                <a:hlinkClick r:id="rId2"/>
              </a:rPr>
              <a:t>://</a:t>
            </a:r>
            <a:r>
              <a:rPr lang="en-US" dirty="0" smtClean="0">
                <a:hlinkClick r:id="rId2"/>
              </a:rPr>
              <a:t>nestor.teipel.gr/xmlui/bit</a:t>
            </a:r>
            <a:endParaRPr lang="en-US" dirty="0" smtClean="0"/>
          </a:p>
          <a:p>
            <a:endParaRPr lang="en-US" dirty="0" smtClean="0">
              <a:hlinkClick r:id="rId3"/>
            </a:endParaRPr>
          </a:p>
          <a:p>
            <a:r>
              <a:rPr lang="en-US" dirty="0" smtClean="0">
                <a:hlinkClick r:id="rId3"/>
              </a:rPr>
              <a:t>https</a:t>
            </a:r>
            <a:r>
              <a:rPr lang="en-US" dirty="0">
                <a:hlinkClick r:id="rId3"/>
              </a:rPr>
              <a:t>://dione.lib.unipi.gr/xmlui/handle/unipi/8286</a:t>
            </a:r>
            <a:endParaRPr lang="en-US" dirty="0">
              <a:hlinkClick r:id="rId3"/>
            </a:endParaRPr>
          </a:p>
          <a:p>
            <a:endParaRPr lang="en-US" dirty="0" smtClean="0">
              <a:hlinkClick r:id="rId3"/>
            </a:endParaRPr>
          </a:p>
          <a:p>
            <a:r>
              <a:rPr lang="en-US" dirty="0" smtClean="0">
                <a:hlinkClick r:id="rId3"/>
              </a:rPr>
              <a:t>https</a:t>
            </a:r>
            <a:r>
              <a:rPr lang="en-US" dirty="0">
                <a:hlinkClick r:id="rId3"/>
              </a:rPr>
              <a:t>://</a:t>
            </a:r>
            <a:r>
              <a:rPr lang="en-US" dirty="0" smtClean="0">
                <a:hlinkClick r:id="rId3"/>
              </a:rPr>
              <a:t>opencourses.uoc.gr/courses/pluginfile.php/16838/mod_resource/content/1/KY%20-06%20Models%202015.pdf</a:t>
            </a:r>
            <a:endParaRPr lang="en-US" dirty="0" smtClean="0"/>
          </a:p>
          <a:p>
            <a:r>
              <a:rPr lang="en-US" dirty="0">
                <a:hlinkClick r:id="rId4"/>
              </a:rPr>
              <a:t>https://link.springer.com/article/10.1007/s13209-016-0148-3</a:t>
            </a:r>
            <a:endParaRPr lang="en-US" dirty="0" smtClean="0">
              <a:hlinkClick r:id="rId4"/>
            </a:endParaRPr>
          </a:p>
          <a:p>
            <a:endParaRPr lang="en-US" dirty="0">
              <a:hlinkClick r:id="rId4"/>
            </a:endParaRPr>
          </a:p>
          <a:p>
            <a:r>
              <a:rPr lang="en-US" dirty="0" smtClean="0">
                <a:hlinkClick r:id="rId4"/>
              </a:rPr>
              <a:t>https</a:t>
            </a:r>
            <a:r>
              <a:rPr lang="en-US" dirty="0">
                <a:hlinkClick r:id="rId4"/>
              </a:rPr>
              <a:t>://</a:t>
            </a:r>
            <a:r>
              <a:rPr lang="en-US" dirty="0" smtClean="0">
                <a:hlinkClick r:id="rId4"/>
              </a:rPr>
              <a:t>www.pnhp.org/single_payer_resources/health_care_systems_four_basic_models.php</a:t>
            </a:r>
            <a:endParaRPr lang="en-US" dirty="0" smtClean="0"/>
          </a:p>
          <a:p>
            <a:endParaRPr lang="en-US" dirty="0" smtClean="0">
              <a:hlinkClick r:id="rId5"/>
            </a:endParaRPr>
          </a:p>
          <a:p>
            <a:r>
              <a:rPr lang="en-US" dirty="0">
                <a:hlinkClick r:id="rId5"/>
              </a:rPr>
              <a:t>https://www.cambridge.org/core/journals/health-economics-policy-and-law/article/abs/are-health-problems-systemic-politics-of-access-and-choice-under-beveridge-and-bismarck-systems/47867AB3A077D537DC27DE7705B573C2</a:t>
            </a:r>
            <a:endParaRPr lang="en-US" dirty="0">
              <a:hlinkClick r:id="rId5"/>
            </a:endParaRPr>
          </a:p>
          <a:p>
            <a:r>
              <a:rPr lang="en-US" dirty="0" smtClean="0">
                <a:hlinkClick r:id="rId5"/>
              </a:rPr>
              <a:t>https</a:t>
            </a:r>
            <a:r>
              <a:rPr lang="en-US" dirty="0">
                <a:hlinkClick r:id="rId5"/>
              </a:rPr>
              <a:t>://</a:t>
            </a:r>
            <a:r>
              <a:rPr lang="en-US" dirty="0" smtClean="0">
                <a:hlinkClick r:id="rId5"/>
              </a:rPr>
              <a:t>www.moh.gov.gr</a:t>
            </a:r>
            <a:endParaRPr lang="en-US" dirty="0" smtClean="0"/>
          </a:p>
          <a:p>
            <a:endParaRPr lang="en-US" dirty="0"/>
          </a:p>
          <a:p>
            <a:endParaRPr lang="en-US" dirty="0"/>
          </a:p>
        </p:txBody>
      </p:sp>
    </p:spTree>
    <p:extLst>
      <p:ext uri="{BB962C8B-B14F-4D97-AF65-F5344CB8AC3E}">
        <p14:creationId xmlns:p14="http://schemas.microsoft.com/office/powerpoint/2010/main" val="400137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4109" y="0"/>
            <a:ext cx="11997891" cy="1280890"/>
          </a:xfrm>
        </p:spPr>
        <p:txBody>
          <a:bodyPr/>
          <a:lstStyle/>
          <a:p>
            <a:endParaRPr lang="el-GR" dirty="0"/>
          </a:p>
        </p:txBody>
      </p:sp>
      <p:sp>
        <p:nvSpPr>
          <p:cNvPr id="3" name="Θέση περιεχομένου 2"/>
          <p:cNvSpPr>
            <a:spLocks noGrp="1"/>
          </p:cNvSpPr>
          <p:nvPr>
            <p:ph idx="1"/>
          </p:nvPr>
        </p:nvSpPr>
        <p:spPr>
          <a:xfrm>
            <a:off x="704676" y="1770076"/>
            <a:ext cx="11118718" cy="4434760"/>
          </a:xfrm>
        </p:spPr>
        <p:txBody>
          <a:bodyPr/>
          <a:lstStyle/>
          <a:p>
            <a:endParaRPr lang="el-GR" dirty="0" smtClean="0"/>
          </a:p>
          <a:p>
            <a:endParaRPr lang="el-GR" dirty="0"/>
          </a:p>
          <a:p>
            <a:endParaRPr lang="el-GR" dirty="0" smtClean="0"/>
          </a:p>
          <a:p>
            <a:endParaRPr lang="el-GR" dirty="0"/>
          </a:p>
          <a:p>
            <a:endParaRPr lang="el-GR" dirty="0" smtClean="0"/>
          </a:p>
          <a:p>
            <a:r>
              <a:rPr lang="el-GR" sz="4000" b="1" dirty="0" smtClean="0">
                <a:latin typeface="Times New Roman" panose="02020603050405020304" pitchFamily="18" charset="0"/>
                <a:cs typeface="Times New Roman" panose="02020603050405020304" pitchFamily="18" charset="0"/>
              </a:rPr>
              <a:t>ΣΑΣ ΕΥΧΑΡΙΣΤΟΥΜΕ ΓΙΑ ΤΗΝ ΠΡΟΣΟΧΗ ΣΑΣ!</a:t>
            </a:r>
            <a:endParaRPr lang="el-G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3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8172" y="0"/>
            <a:ext cx="12003828" cy="1235034"/>
          </a:xfrm>
        </p:spPr>
        <p:txBody>
          <a:bodyPr>
            <a:normAutofit/>
          </a:bodyPr>
          <a:lstStyle/>
          <a:p>
            <a:r>
              <a:rPr lang="el-GR" sz="4400" dirty="0" smtClean="0">
                <a:latin typeface="Times New Roman" panose="02020603050405020304" pitchFamily="18" charset="0"/>
                <a:cs typeface="Times New Roman" panose="02020603050405020304" pitchFamily="18" charset="0"/>
              </a:rPr>
              <a:t>ΣΥΣΤΗΜΑ ΥΓΕΙΑΣ </a:t>
            </a:r>
            <a:r>
              <a:rPr lang="en-US" sz="4400" dirty="0">
                <a:latin typeface="Times New Roman" panose="02020603050405020304" pitchFamily="18" charset="0"/>
                <a:cs typeface="Times New Roman" panose="02020603050405020304" pitchFamily="18" charset="0"/>
              </a:rPr>
              <a:t>BEVERIDGE</a:t>
            </a:r>
            <a:endParaRPr lang="el-GR" sz="44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8172" y="1543792"/>
            <a:ext cx="12003828" cy="4340431"/>
          </a:xfrm>
        </p:spPr>
        <p:txBody>
          <a:bodyPr>
            <a:normAutofit/>
          </a:bodyPr>
          <a:lstStyle/>
          <a:p>
            <a:r>
              <a:rPr lang="el-GR" sz="2000" dirty="0" err="1" smtClean="0">
                <a:latin typeface="Times New Roman" panose="02020603050405020304" pitchFamily="18" charset="0"/>
                <a:cs typeface="Times New Roman" panose="02020603050405020304" pitchFamily="18" charset="0"/>
              </a:rPr>
              <a:t>Κυριως</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εκπροσωπος</a:t>
            </a:r>
            <a:r>
              <a:rPr lang="el-GR" sz="2000" dirty="0" smtClean="0">
                <a:latin typeface="Times New Roman" panose="02020603050405020304" pitchFamily="18" charset="0"/>
                <a:cs typeface="Times New Roman" panose="02020603050405020304" pitchFamily="18" charset="0"/>
              </a:rPr>
              <a:t> η </a:t>
            </a:r>
            <a:r>
              <a:rPr lang="el-GR" sz="2000" dirty="0" err="1" smtClean="0">
                <a:latin typeface="Times New Roman" panose="02020603050405020304" pitchFamily="18" charset="0"/>
                <a:cs typeface="Times New Roman" panose="02020603050405020304" pitchFamily="18" charset="0"/>
              </a:rPr>
              <a:t>Μ.Βρετανια</a:t>
            </a:r>
            <a:r>
              <a:rPr lang="el-GR"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BEVERIDGE), </a:t>
            </a:r>
            <a:r>
              <a:rPr lang="el-GR" sz="2000" dirty="0">
                <a:latin typeface="Times New Roman" panose="02020603050405020304" pitchFamily="18" charset="0"/>
                <a:cs typeface="Times New Roman" panose="02020603050405020304" pitchFamily="18" charset="0"/>
              </a:rPr>
              <a:t>Σουηδία, Δανία, </a:t>
            </a:r>
            <a:r>
              <a:rPr lang="el-GR" sz="2000" dirty="0" smtClean="0">
                <a:latin typeface="Times New Roman" panose="02020603050405020304" pitchFamily="18" charset="0"/>
                <a:cs typeface="Times New Roman" panose="02020603050405020304" pitchFamily="18" charset="0"/>
              </a:rPr>
              <a:t>Νορβηγία</a:t>
            </a:r>
            <a:endParaRPr lang="en-US" sz="2000" dirty="0" smtClean="0">
              <a:latin typeface="Times New Roman" panose="02020603050405020304" pitchFamily="18" charset="0"/>
              <a:cs typeface="Times New Roman" panose="02020603050405020304" pitchFamily="18" charset="0"/>
            </a:endParaRPr>
          </a:p>
          <a:p>
            <a:r>
              <a:rPr lang="el-GR" sz="2000" dirty="0">
                <a:latin typeface="Times New Roman" panose="02020603050405020304" pitchFamily="18" charset="0"/>
                <a:cs typeface="Times New Roman" panose="02020603050405020304" pitchFamily="18" charset="0"/>
              </a:rPr>
              <a:t>Προσανατολισμός στην κάλυψη των </a:t>
            </a:r>
            <a:r>
              <a:rPr lang="el-GR" sz="2000" dirty="0" smtClean="0">
                <a:latin typeface="Times New Roman" panose="02020603050405020304" pitchFamily="18" charset="0"/>
                <a:cs typeface="Times New Roman" panose="02020603050405020304" pitchFamily="18" charset="0"/>
              </a:rPr>
              <a:t>αναγκών</a:t>
            </a:r>
            <a:endParaRPr lang="en-US" sz="2000" dirty="0" smtClean="0">
              <a:latin typeface="Times New Roman" panose="02020603050405020304" pitchFamily="18" charset="0"/>
              <a:cs typeface="Times New Roman" panose="02020603050405020304" pitchFamily="18" charset="0"/>
            </a:endParaRPr>
          </a:p>
          <a:p>
            <a:r>
              <a:rPr lang="el-GR" sz="2000" dirty="0">
                <a:latin typeface="Times New Roman" panose="02020603050405020304" pitchFamily="18" charset="0"/>
                <a:cs typeface="Times New Roman" panose="02020603050405020304" pitchFamily="18" charset="0"/>
              </a:rPr>
              <a:t>Ενιαίο, δημόσιο σύστημα ασφάλισης υγείας </a:t>
            </a:r>
            <a:endParaRPr lang="en-US" sz="2000" dirty="0" smtClean="0">
              <a:latin typeface="Times New Roman" panose="02020603050405020304" pitchFamily="18" charset="0"/>
              <a:cs typeface="Times New Roman" panose="02020603050405020304" pitchFamily="18" charset="0"/>
            </a:endParaRPr>
          </a:p>
          <a:p>
            <a:r>
              <a:rPr lang="el-GR" sz="2000" dirty="0">
                <a:latin typeface="Times New Roman" panose="02020603050405020304" pitchFamily="18" charset="0"/>
                <a:cs typeface="Times New Roman" panose="02020603050405020304" pitchFamily="18" charset="0"/>
              </a:rPr>
              <a:t>Ενιαία διοίκηση με Υγειονομικές </a:t>
            </a:r>
            <a:r>
              <a:rPr lang="el-GR" sz="2000" dirty="0" smtClean="0">
                <a:latin typeface="Times New Roman" panose="02020603050405020304" pitchFamily="18" charset="0"/>
                <a:cs typeface="Times New Roman" panose="02020603050405020304" pitchFamily="18" charset="0"/>
              </a:rPr>
              <a:t>Περιφέρειες</a:t>
            </a:r>
            <a:endParaRPr lang="en-US" sz="2000" dirty="0" smtClean="0">
              <a:latin typeface="Times New Roman" panose="02020603050405020304" pitchFamily="18" charset="0"/>
              <a:cs typeface="Times New Roman" panose="02020603050405020304" pitchFamily="18" charset="0"/>
            </a:endParaRPr>
          </a:p>
          <a:p>
            <a:r>
              <a:rPr lang="el-GR" sz="2000" dirty="0">
                <a:latin typeface="Times New Roman" panose="02020603050405020304" pitchFamily="18" charset="0"/>
                <a:cs typeface="Times New Roman" panose="02020603050405020304" pitchFamily="18" charset="0"/>
              </a:rPr>
              <a:t>Χρηματοδότηση κυρίως από τον κρατικό </a:t>
            </a:r>
            <a:r>
              <a:rPr lang="el-GR" sz="2000" dirty="0" smtClean="0">
                <a:latin typeface="Times New Roman" panose="02020603050405020304" pitchFamily="18" charset="0"/>
                <a:cs typeface="Times New Roman" panose="02020603050405020304" pitchFamily="18" charset="0"/>
              </a:rPr>
              <a:t>προϋπολογισμό</a:t>
            </a:r>
            <a:endParaRPr lang="en-US" sz="2000" dirty="0" smtClean="0">
              <a:latin typeface="Times New Roman" panose="02020603050405020304" pitchFamily="18" charset="0"/>
              <a:cs typeface="Times New Roman" panose="02020603050405020304" pitchFamily="18" charset="0"/>
            </a:endParaRPr>
          </a:p>
          <a:p>
            <a:r>
              <a:rPr lang="el-GR" sz="2000" dirty="0" smtClean="0">
                <a:latin typeface="Times New Roman" panose="02020603050405020304" pitchFamily="18" charset="0"/>
                <a:cs typeface="Times New Roman" panose="02020603050405020304" pitchFamily="18" charset="0"/>
              </a:rPr>
              <a:t>Δημόσια </a:t>
            </a:r>
            <a:r>
              <a:rPr lang="el-GR" sz="2000" dirty="0">
                <a:latin typeface="Times New Roman" panose="02020603050405020304" pitchFamily="18" charset="0"/>
                <a:cs typeface="Times New Roman" panose="02020603050405020304" pitchFamily="18" charset="0"/>
              </a:rPr>
              <a:t>Νοσοκομεία &amp; λίγα ιδιωτικά</a:t>
            </a:r>
          </a:p>
          <a:p>
            <a:r>
              <a:rPr lang="el-GR" sz="2000" dirty="0">
                <a:latin typeface="Times New Roman" panose="02020603050405020304" pitchFamily="18" charset="0"/>
                <a:cs typeface="Times New Roman" panose="02020603050405020304" pitchFamily="18" charset="0"/>
              </a:rPr>
              <a:t>ΠΦΥ ενταγμένη στο ΕΣΥ</a:t>
            </a:r>
          </a:p>
          <a:p>
            <a:r>
              <a:rPr lang="el-GR" sz="2000" dirty="0">
                <a:latin typeface="Times New Roman" panose="02020603050405020304" pitchFamily="18" charset="0"/>
                <a:cs typeface="Times New Roman" panose="02020603050405020304" pitchFamily="18" charset="0"/>
              </a:rPr>
              <a:t>– Κέντρα Υγείας με Ιατρούς Γενικής/Οικογενειακής</a:t>
            </a:r>
          </a:p>
          <a:p>
            <a:r>
              <a:rPr lang="el-GR" sz="2000" dirty="0">
                <a:latin typeface="Times New Roman" panose="02020603050405020304" pitchFamily="18" charset="0"/>
                <a:cs typeface="Times New Roman" panose="02020603050405020304" pitchFamily="18" charset="0"/>
              </a:rPr>
              <a:t>Ιατρικής («λίστα» ή γεωγραφική περιοχή ευθύνης)</a:t>
            </a:r>
          </a:p>
          <a:p>
            <a:r>
              <a:rPr lang="el-GR" sz="2000" dirty="0">
                <a:latin typeface="Times New Roman" panose="02020603050405020304" pitchFamily="18" charset="0"/>
                <a:cs typeface="Times New Roman" panose="02020603050405020304" pitchFamily="18" charset="0"/>
              </a:rPr>
              <a:t>• Ιατροί (κατά κανόνα) δημόσιοι υπάλληλοι</a:t>
            </a:r>
          </a:p>
        </p:txBody>
      </p:sp>
    </p:spTree>
    <p:extLst>
      <p:ext uri="{BB962C8B-B14F-4D97-AF65-F5344CB8AC3E}">
        <p14:creationId xmlns:p14="http://schemas.microsoft.com/office/powerpoint/2010/main" val="167837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8169" y="0"/>
            <a:ext cx="12003829" cy="1239982"/>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a:t>
            </a:r>
            <a:r>
              <a:rPr lang="en-US" sz="4000" dirty="0">
                <a:latin typeface="Times New Roman" panose="02020603050405020304" pitchFamily="18" charset="0"/>
                <a:cs typeface="Times New Roman" panose="02020603050405020304" pitchFamily="18" charset="0"/>
              </a:rPr>
              <a:t>BEVERIDGE</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8168" y="1543793"/>
            <a:ext cx="12003829" cy="5165766"/>
          </a:xfrm>
        </p:spPr>
        <p:txBody>
          <a:bodyPr>
            <a:normAutofit/>
          </a:bodyPr>
          <a:lstStyle/>
          <a:p>
            <a:r>
              <a:rPr lang="el-GR" dirty="0" smtClean="0"/>
              <a:t>Το ΝΗ</a:t>
            </a:r>
            <a:r>
              <a:rPr lang="en-US" dirty="0" smtClean="0"/>
              <a:t>S </a:t>
            </a:r>
            <a:r>
              <a:rPr lang="el-GR" dirty="0" smtClean="0"/>
              <a:t>δημιουργήθηκε  από τον  </a:t>
            </a:r>
            <a:r>
              <a:rPr lang="en-US" dirty="0"/>
              <a:t>William </a:t>
            </a:r>
            <a:r>
              <a:rPr lang="en-US" dirty="0" err="1" smtClean="0"/>
              <a:t>Beveridge</a:t>
            </a:r>
            <a:r>
              <a:rPr lang="en-US" dirty="0" smtClean="0"/>
              <a:t> to 1948</a:t>
            </a:r>
            <a:r>
              <a:rPr lang="el-GR" dirty="0" smtClean="0"/>
              <a:t>.</a:t>
            </a:r>
            <a:endParaRPr lang="en-US" dirty="0" smtClean="0"/>
          </a:p>
          <a:p>
            <a:endParaRPr lang="en-US" dirty="0"/>
          </a:p>
          <a:p>
            <a:r>
              <a:rPr lang="en-US" dirty="0" smtClean="0"/>
              <a:t> </a:t>
            </a:r>
            <a:r>
              <a:rPr lang="el-GR" dirty="0" smtClean="0"/>
              <a:t>Βασική </a:t>
            </a:r>
            <a:r>
              <a:rPr lang="el-GR" dirty="0" err="1" smtClean="0"/>
              <a:t>ιδεα</a:t>
            </a:r>
            <a:r>
              <a:rPr lang="el-GR" dirty="0"/>
              <a:t>  </a:t>
            </a:r>
            <a:r>
              <a:rPr lang="el-GR" dirty="0" smtClean="0"/>
              <a:t>είναι η </a:t>
            </a:r>
            <a:r>
              <a:rPr lang="el-GR" dirty="0"/>
              <a:t>διασφάλιση της ίσης πρόσβασης στις υπηρεσίες υγείας, η κοινωνική ισότητα, η αποτελεσματικότητα στη διαχείριση των πόρων και η γεωγραφική αποκέντρωση των υπηρεσιών υγείας. </a:t>
            </a:r>
            <a:endParaRPr lang="el-GR" dirty="0" smtClean="0"/>
          </a:p>
          <a:p>
            <a:endParaRPr lang="el-GR" dirty="0" smtClean="0"/>
          </a:p>
          <a:p>
            <a:r>
              <a:rPr lang="el-GR" dirty="0" smtClean="0"/>
              <a:t>Η </a:t>
            </a:r>
            <a:r>
              <a:rPr lang="el-GR" dirty="0"/>
              <a:t>χρηματοδότηση του NHS προέρχεται από τη γενική φορολογία κατά 79%, από την κοινωνική ασφάλιση κατά 16% και το υπόλοιπο 5% από ιδιωτικές </a:t>
            </a:r>
            <a:r>
              <a:rPr lang="el-GR" dirty="0" smtClean="0"/>
              <a:t>πληρωμές.</a:t>
            </a:r>
          </a:p>
          <a:p>
            <a:endParaRPr lang="el-GR" dirty="0"/>
          </a:p>
          <a:p>
            <a:r>
              <a:rPr lang="el-GR" dirty="0"/>
              <a:t>Οι πόροι από τη φορολογία κατανέμονται από το NHS άμεσα στις Περιφερειακές Υγειονομικές Αρχές (</a:t>
            </a:r>
            <a:r>
              <a:rPr lang="el-GR" dirty="0" err="1"/>
              <a:t>District</a:t>
            </a:r>
            <a:r>
              <a:rPr lang="el-GR" dirty="0"/>
              <a:t> Health </a:t>
            </a:r>
            <a:r>
              <a:rPr lang="el-GR" dirty="0" err="1"/>
              <a:t>Authorities</a:t>
            </a:r>
            <a:r>
              <a:rPr lang="el-GR" dirty="0"/>
              <a:t>, DHA) και έμμεσα, διαμέσου αυτών, στα </a:t>
            </a:r>
            <a:r>
              <a:rPr lang="el-GR" dirty="0" err="1"/>
              <a:t>fundholders</a:t>
            </a:r>
            <a:r>
              <a:rPr lang="el-GR" dirty="0"/>
              <a:t> των γενικών γιατρών (</a:t>
            </a:r>
            <a:r>
              <a:rPr lang="el-GR" dirty="0" err="1"/>
              <a:t>GP’s</a:t>
            </a:r>
            <a:r>
              <a:rPr lang="el-GR" dirty="0"/>
              <a:t> </a:t>
            </a:r>
            <a:r>
              <a:rPr lang="el-GR" dirty="0" err="1"/>
              <a:t>fundholders</a:t>
            </a:r>
            <a:r>
              <a:rPr lang="el-GR" dirty="0"/>
              <a:t>) και τις Τοπικές Υγειονομικές Αρχές (</a:t>
            </a:r>
            <a:r>
              <a:rPr lang="el-GR" dirty="0" err="1"/>
              <a:t>Local</a:t>
            </a:r>
            <a:r>
              <a:rPr lang="el-GR" dirty="0"/>
              <a:t> Health </a:t>
            </a:r>
            <a:r>
              <a:rPr lang="el-GR" dirty="0" err="1"/>
              <a:t>Authorities</a:t>
            </a:r>
            <a:r>
              <a:rPr lang="el-GR" dirty="0"/>
              <a:t>, LHA). Οι LHA και τα </a:t>
            </a:r>
            <a:r>
              <a:rPr lang="el-GR" dirty="0" err="1"/>
              <a:t>fundholders</a:t>
            </a:r>
            <a:r>
              <a:rPr lang="el-GR" dirty="0"/>
              <a:t> αγοράζουν υπηρεσίες υγείας για τον εγγεγραμμένο πληθυσμό τους από τα δημόσια ή ιδιωτικά νοσοκομεία και τις κοινοτικές υπηρεσίες.</a:t>
            </a:r>
            <a:endParaRPr lang="el-GR" dirty="0" smtClean="0"/>
          </a:p>
          <a:p>
            <a:endParaRPr lang="el-GR" dirty="0"/>
          </a:p>
          <a:p>
            <a:endParaRPr lang="el-GR" dirty="0"/>
          </a:p>
        </p:txBody>
      </p:sp>
    </p:spTree>
    <p:extLst>
      <p:ext uri="{BB962C8B-B14F-4D97-AF65-F5344CB8AC3E}">
        <p14:creationId xmlns:p14="http://schemas.microsoft.com/office/powerpoint/2010/main" val="294906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8173" y="0"/>
            <a:ext cx="12003827" cy="1317171"/>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a:t>
            </a:r>
            <a:r>
              <a:rPr lang="en-US" sz="4000" dirty="0">
                <a:latin typeface="Times New Roman" panose="02020603050405020304" pitchFamily="18" charset="0"/>
                <a:cs typeface="Times New Roman" panose="02020603050405020304" pitchFamily="18" charset="0"/>
              </a:rPr>
              <a:t>BEVERIDGE</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8172" y="1498270"/>
            <a:ext cx="12003827" cy="5039096"/>
          </a:xfrm>
        </p:spPr>
        <p:txBody>
          <a:bodyPr/>
          <a:lstStyle/>
          <a:p>
            <a:r>
              <a:rPr lang="el-GR" dirty="0"/>
              <a:t>Ο διαχωρισμός αυτός, ανάμεσα σε αγοραστές και προμηθευτές, εφαρμόστηκε στη διάρκεια της δεκαετίας του 1990, προκειμένου να δημιουργηθούν οι προϋποθέσεις ελεγχόμενου ανταγωνισμού, με σκοπό τη συγκράτηση του κόστους και τη βελτίωση της ποιότητας</a:t>
            </a:r>
            <a:r>
              <a:rPr lang="el-GR" dirty="0" smtClean="0"/>
              <a:t>.</a:t>
            </a:r>
          </a:p>
          <a:p>
            <a:r>
              <a:rPr lang="el-GR" dirty="0"/>
              <a:t>Το 1995, τα νοσοκομεία του NHS εντάχθηκαν σε νοσοκομειακούς οργανισμούς δημιουργώντας 450 νοσοκομειακά συγκροτήματα, με περίπου 1600 νοσοκομεία, τα οποία απολαμβάνουν σημαντικής διοικητικής αυτονομίας. Εκτός των δημόσιων, λειτουργούν και λίγα ιδιωτικά νοσοκομεία, που καλύπτουν το 6% του συνόλου των κλινών</a:t>
            </a:r>
            <a:r>
              <a:rPr lang="el-GR" dirty="0" smtClean="0"/>
              <a:t>.</a:t>
            </a:r>
          </a:p>
          <a:p>
            <a:r>
              <a:rPr lang="el-GR" dirty="0"/>
              <a:t>τελευταία χρόνια παρατηρείται αύξηση των εισαγωγών και μείωση των κλινών, με παράλληλη μείωση της μέσης διάρκειας νοσηλείας</a:t>
            </a:r>
            <a:r>
              <a:rPr lang="el-GR" dirty="0" smtClean="0"/>
              <a:t>.</a:t>
            </a:r>
          </a:p>
          <a:p>
            <a:r>
              <a:rPr lang="el-GR" dirty="0"/>
              <a:t>Ο τρόπος πληρωμής των νοσοκομείων έχει αλλάξει τα τελευταία χρόνια, από σφαιρικούς προϋπολογισμούς σε σύστημα συμβάσεων (</a:t>
            </a:r>
            <a:r>
              <a:rPr lang="el-GR" dirty="0" err="1"/>
              <a:t>contracting</a:t>
            </a:r>
            <a:r>
              <a:rPr lang="el-GR" dirty="0"/>
              <a:t>) μεταξύ νοσοκομείων και LHA ή </a:t>
            </a:r>
            <a:r>
              <a:rPr lang="el-GR" dirty="0" err="1"/>
              <a:t>GP’s</a:t>
            </a:r>
            <a:r>
              <a:rPr lang="el-GR" dirty="0"/>
              <a:t> </a:t>
            </a:r>
            <a:r>
              <a:rPr lang="el-GR" dirty="0" err="1"/>
              <a:t>fundholders</a:t>
            </a:r>
            <a:r>
              <a:rPr lang="el-GR" dirty="0"/>
              <a:t>, το οποίο βασίζεται σε αμοιβές κατά πράξη ή αμοιβές ανάλογα με τις διαγνωστικές κατηγορίες των νοσηλευόμενων ασθενών. Επίσης, το 5% περίπου των κρεβατιών στα δημόσια νοσοκομεία διατίθενται για τη νοσηλεία ιδιωτικών ασθενών.</a:t>
            </a:r>
          </a:p>
        </p:txBody>
      </p:sp>
    </p:spTree>
    <p:extLst>
      <p:ext uri="{BB962C8B-B14F-4D97-AF65-F5344CB8AC3E}">
        <p14:creationId xmlns:p14="http://schemas.microsoft.com/office/powerpoint/2010/main" val="1139616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5222" y="-7584"/>
            <a:ext cx="12006778" cy="1280890"/>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a:t>
            </a:r>
            <a:r>
              <a:rPr lang="en-US" sz="4000" dirty="0">
                <a:latin typeface="Times New Roman" panose="02020603050405020304" pitchFamily="18" charset="0"/>
                <a:cs typeface="Times New Roman" panose="02020603050405020304" pitchFamily="18" charset="0"/>
              </a:rPr>
              <a:t>BEVERIDGE</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5223" y="1525980"/>
            <a:ext cx="12006777" cy="4999511"/>
          </a:xfrm>
        </p:spPr>
        <p:txBody>
          <a:bodyPr/>
          <a:lstStyle/>
          <a:p>
            <a:r>
              <a:rPr lang="el-GR" dirty="0"/>
              <a:t>Η Πρωτοβάθμια Φροντίδα Υγείας, που παρέχεται από το NHS, στηρίζεται στον παραδοσιακό θεσμό των γενικών γιατρών (General </a:t>
            </a:r>
            <a:r>
              <a:rPr lang="el-GR" dirty="0" err="1"/>
              <a:t>Practioners</a:t>
            </a:r>
            <a:r>
              <a:rPr lang="el-GR" dirty="0"/>
              <a:t>, </a:t>
            </a:r>
            <a:r>
              <a:rPr lang="el-GR" dirty="0" err="1"/>
              <a:t>GP’s</a:t>
            </a:r>
            <a:r>
              <a:rPr lang="el-GR" dirty="0"/>
              <a:t>). </a:t>
            </a:r>
            <a:r>
              <a:rPr lang="el-GR" dirty="0" smtClean="0"/>
              <a:t>\</a:t>
            </a:r>
          </a:p>
          <a:p>
            <a:r>
              <a:rPr lang="el-GR" dirty="0" smtClean="0"/>
              <a:t>Οι </a:t>
            </a:r>
            <a:r>
              <a:rPr lang="el-GR" dirty="0"/>
              <a:t>γενικοί γιατροί, που καλύπτουν τις ανάγκες πρωτοβάθμιας φροντίδας του 97% του πληθυσμού, είναι ιδιώτες γιατροί, που εργάζονται κατά κανόνα στα ιδιωτικά τους ιατρεία (</a:t>
            </a:r>
            <a:r>
              <a:rPr lang="el-GR" dirty="0" err="1"/>
              <a:t>solo</a:t>
            </a:r>
            <a:r>
              <a:rPr lang="el-GR" dirty="0"/>
              <a:t> </a:t>
            </a:r>
            <a:r>
              <a:rPr lang="el-GR" dirty="0" err="1"/>
              <a:t>practice</a:t>
            </a:r>
            <a:r>
              <a:rPr lang="el-GR" dirty="0"/>
              <a:t>), ενώ ορισμένοι σε ομαδική βάση (</a:t>
            </a:r>
            <a:r>
              <a:rPr lang="el-GR" dirty="0" err="1"/>
              <a:t>group</a:t>
            </a:r>
            <a:r>
              <a:rPr lang="el-GR" dirty="0"/>
              <a:t> </a:t>
            </a:r>
            <a:r>
              <a:rPr lang="el-GR" dirty="0" err="1"/>
              <a:t>practice</a:t>
            </a:r>
            <a:r>
              <a:rPr lang="el-GR" dirty="0"/>
              <a:t>). </a:t>
            </a:r>
            <a:endParaRPr lang="el-GR" dirty="0" smtClean="0"/>
          </a:p>
          <a:p>
            <a:r>
              <a:rPr lang="el-GR" dirty="0" smtClean="0"/>
              <a:t>Ασκούν </a:t>
            </a:r>
            <a:r>
              <a:rPr lang="el-GR" dirty="0"/>
              <a:t>έλεγχο στη χρήση των υπηρεσιών υγείας (</a:t>
            </a:r>
            <a:r>
              <a:rPr lang="el-GR" dirty="0" err="1"/>
              <a:t>gatekeeping</a:t>
            </a:r>
            <a:r>
              <a:rPr lang="el-GR" dirty="0"/>
              <a:t>), ενώ παράλληλα διαχειρίζονται πόρους για την αγορά νοσοκομειακών και άλλων υπηρεσιών για τον πληθυσμό ευθύνης τους, είτε μέσω των </a:t>
            </a:r>
            <a:r>
              <a:rPr lang="el-GR" dirty="0" err="1"/>
              <a:t>GP’s</a:t>
            </a:r>
            <a:r>
              <a:rPr lang="el-GR" dirty="0"/>
              <a:t> </a:t>
            </a:r>
            <a:r>
              <a:rPr lang="el-GR" dirty="0" err="1"/>
              <a:t>fundholders</a:t>
            </a:r>
            <a:r>
              <a:rPr lang="el-GR" dirty="0"/>
              <a:t>, είτε μέσω των πρωτοβάθμιων ομάδων υγείας (</a:t>
            </a:r>
            <a:r>
              <a:rPr lang="el-GR" dirty="0" err="1"/>
              <a:t>primary</a:t>
            </a:r>
            <a:r>
              <a:rPr lang="el-GR" dirty="0"/>
              <a:t> </a:t>
            </a:r>
            <a:r>
              <a:rPr lang="el-GR" dirty="0" err="1"/>
              <a:t>health</a:t>
            </a:r>
            <a:r>
              <a:rPr lang="el-GR" dirty="0"/>
              <a:t> </a:t>
            </a:r>
            <a:r>
              <a:rPr lang="el-GR" dirty="0" err="1"/>
              <a:t>groups</a:t>
            </a:r>
            <a:r>
              <a:rPr lang="el-GR" dirty="0" smtClean="0"/>
              <a:t>).</a:t>
            </a:r>
          </a:p>
          <a:p>
            <a:endParaRPr lang="el-GR" dirty="0"/>
          </a:p>
          <a:p>
            <a:r>
              <a:rPr lang="el-GR" dirty="0"/>
              <a:t>Οι γενικοί γιατροί αμείβονται κατά κεφαλή και κατά πράξη για ορισμένες πράξεις, ενώ οι νοσοκομειακοί γιατροί του NHS με μισθό (60%) ή με συμβάσεις για συγκεκριμένο έργο. Τα τελευταία χρόνια, πολλοί γιατροί του ΝSH δουλεύουν συμπληρωματικά και στον ιδιωτικό τομέα.</a:t>
            </a:r>
            <a:endParaRPr lang="el-GR" dirty="0" smtClean="0"/>
          </a:p>
          <a:p>
            <a:endParaRPr lang="el-GR" dirty="0"/>
          </a:p>
          <a:p>
            <a:endParaRPr lang="el-GR" dirty="0"/>
          </a:p>
        </p:txBody>
      </p:sp>
    </p:spTree>
    <p:extLst>
      <p:ext uri="{BB962C8B-B14F-4D97-AF65-F5344CB8AC3E}">
        <p14:creationId xmlns:p14="http://schemas.microsoft.com/office/powerpoint/2010/main" val="418885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2234" y="0"/>
            <a:ext cx="12009766" cy="1299358"/>
          </a:xfrm>
        </p:spPr>
        <p:txBody>
          <a:bodyPr>
            <a:normAutofit/>
          </a:bodyPr>
          <a:lstStyle/>
          <a:p>
            <a:r>
              <a:rPr lang="el-GR" sz="4000" dirty="0" smtClean="0">
                <a:latin typeface="Times New Roman" panose="02020603050405020304" pitchFamily="18" charset="0"/>
                <a:cs typeface="Times New Roman" panose="02020603050405020304" pitchFamily="18" charset="0"/>
              </a:rPr>
              <a:t>ΣΥΣΤΗΜΑ ΥΓΕΙΑΣ </a:t>
            </a:r>
            <a:r>
              <a:rPr lang="en-US" sz="4000" dirty="0" smtClean="0">
                <a:latin typeface="Times New Roman" panose="02020603050405020304" pitchFamily="18" charset="0"/>
                <a:cs typeface="Times New Roman" panose="02020603050405020304" pitchFamily="18" charset="0"/>
              </a:rPr>
              <a:t>BISMARCK</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2234" y="1385455"/>
            <a:ext cx="12009766" cy="5217226"/>
          </a:xfrm>
        </p:spPr>
        <p:txBody>
          <a:bodyPr>
            <a:normAutofit/>
          </a:bodyPr>
          <a:lstStyle/>
          <a:p>
            <a:r>
              <a:rPr lang="el-GR" sz="2400" dirty="0" err="1">
                <a:latin typeface="Times New Roman" panose="02020603050405020304" pitchFamily="18" charset="0"/>
                <a:cs typeface="Times New Roman" panose="02020603050405020304" pitchFamily="18" charset="0"/>
              </a:rPr>
              <a:t>Kυρια</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χωρα</a:t>
            </a:r>
            <a:r>
              <a:rPr lang="el-GR" sz="2400" dirty="0">
                <a:latin typeface="Times New Roman" panose="02020603050405020304" pitchFamily="18" charset="0"/>
                <a:cs typeface="Times New Roman" panose="02020603050405020304" pitchFamily="18" charset="0"/>
              </a:rPr>
              <a:t> εκφραστής Γερμανία, </a:t>
            </a:r>
            <a:r>
              <a:rPr lang="el-GR" sz="2400" dirty="0" err="1">
                <a:latin typeface="Times New Roman" panose="02020603050405020304" pitchFamily="18" charset="0"/>
                <a:cs typeface="Times New Roman" panose="02020603050405020304" pitchFamily="18" charset="0"/>
              </a:rPr>
              <a:t>εφαρμοζεται</a:t>
            </a:r>
            <a:r>
              <a:rPr lang="el-GR" sz="2400" dirty="0">
                <a:latin typeface="Times New Roman" panose="02020603050405020304" pitchFamily="18" charset="0"/>
                <a:cs typeface="Times New Roman" panose="02020603050405020304" pitchFamily="18" charset="0"/>
              </a:rPr>
              <a:t> και σε </a:t>
            </a:r>
            <a:r>
              <a:rPr lang="el-GR" sz="2400" dirty="0" err="1">
                <a:latin typeface="Times New Roman" panose="02020603050405020304" pitchFamily="18" charset="0"/>
                <a:cs typeface="Times New Roman" panose="02020603050405020304" pitchFamily="18" charset="0"/>
              </a:rPr>
              <a:t>Γαλλια</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Ολλανδια</a:t>
            </a:r>
            <a:r>
              <a:rPr lang="el-GR" sz="2400" dirty="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Βελγιο</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Προσανατολισμός </a:t>
            </a:r>
            <a:r>
              <a:rPr lang="el-GR" sz="2400" dirty="0">
                <a:latin typeface="Times New Roman" panose="02020603050405020304" pitchFamily="18" charset="0"/>
                <a:cs typeface="Times New Roman" panose="02020603050405020304" pitchFamily="18" charset="0"/>
              </a:rPr>
              <a:t>στην κάλυψη της ζήτησης</a:t>
            </a:r>
          </a:p>
          <a:p>
            <a:r>
              <a:rPr lang="el-GR" sz="2400" dirty="0">
                <a:latin typeface="Times New Roman" panose="02020603050405020304" pitchFamily="18" charset="0"/>
                <a:cs typeface="Times New Roman" panose="02020603050405020304" pitchFamily="18" charset="0"/>
              </a:rPr>
              <a:t>• Πολλαπλά ταμεία ασφάλισης υγείας</a:t>
            </a:r>
          </a:p>
          <a:p>
            <a:r>
              <a:rPr lang="el-GR" sz="2400" dirty="0">
                <a:latin typeface="Times New Roman" panose="02020603050405020304" pitchFamily="18" charset="0"/>
                <a:cs typeface="Times New Roman" panose="02020603050405020304" pitchFamily="18" charset="0"/>
              </a:rPr>
              <a:t>• Παράλληλη διοίκηση υπηρεσιών υγείας &amp; ασφαλιστικών ταμείων</a:t>
            </a:r>
          </a:p>
          <a:p>
            <a:r>
              <a:rPr lang="el-GR" sz="2400" dirty="0">
                <a:latin typeface="Times New Roman" panose="02020603050405020304" pitchFamily="18" charset="0"/>
                <a:cs typeface="Times New Roman" panose="02020603050405020304" pitchFamily="18" charset="0"/>
              </a:rPr>
              <a:t>• Χρηματοδότηση κυρίως από τις εισφορές στα ασφαλιστικά ταμεία</a:t>
            </a:r>
          </a:p>
          <a:p>
            <a:r>
              <a:rPr lang="el-GR" sz="2400" dirty="0">
                <a:latin typeface="Times New Roman" panose="02020603050405020304" pitchFamily="18" charset="0"/>
                <a:cs typeface="Times New Roman" panose="02020603050405020304" pitchFamily="18" charset="0"/>
              </a:rPr>
              <a:t>• Νοσοκομεία κυρίως κοινωφελή (μη-κερδοσκοπικά) ή ιδιωτικά</a:t>
            </a:r>
          </a:p>
          <a:p>
            <a:r>
              <a:rPr lang="el-GR" sz="2400" dirty="0">
                <a:latin typeface="Times New Roman" panose="02020603050405020304" pitchFamily="18" charset="0"/>
                <a:cs typeface="Times New Roman" panose="02020603050405020304" pitchFamily="18" charset="0"/>
              </a:rPr>
              <a:t>• ΠΦΥ που παρέχεται από συμβεβλημένους ιδιώτες</a:t>
            </a:r>
          </a:p>
          <a:p>
            <a:r>
              <a:rPr lang="el-GR" sz="2400" dirty="0">
                <a:latin typeface="Times New Roman" panose="02020603050405020304" pitchFamily="18" charset="0"/>
                <a:cs typeface="Times New Roman" panose="02020603050405020304" pitchFamily="18" charset="0"/>
              </a:rPr>
              <a:t>– Ιατροί πολλών ειδικοτήτων</a:t>
            </a:r>
          </a:p>
          <a:p>
            <a:r>
              <a:rPr lang="el-GR" sz="2400" dirty="0">
                <a:latin typeface="Times New Roman" panose="02020603050405020304" pitchFamily="18" charset="0"/>
                <a:cs typeface="Times New Roman" panose="02020603050405020304" pitchFamily="18" charset="0"/>
              </a:rPr>
              <a:t>– Ιατροί Γενικής/Οικογενειακής Ιατρικής</a:t>
            </a:r>
          </a:p>
          <a:p>
            <a:r>
              <a:rPr lang="el-GR" sz="2400" dirty="0">
                <a:latin typeface="Times New Roman" panose="02020603050405020304" pitchFamily="18" charset="0"/>
                <a:cs typeface="Times New Roman" panose="02020603050405020304" pitchFamily="18" charset="0"/>
              </a:rPr>
              <a:t>• </a:t>
            </a:r>
            <a:r>
              <a:rPr lang="el-GR" sz="2400" dirty="0" smtClean="0">
                <a:latin typeface="Times New Roman" panose="02020603050405020304" pitchFamily="18" charset="0"/>
                <a:cs typeface="Times New Roman" panose="02020603050405020304" pitchFamily="18" charset="0"/>
              </a:rPr>
              <a:t>Ιατροί </a:t>
            </a:r>
            <a:r>
              <a:rPr lang="el-GR" sz="2400" dirty="0">
                <a:latin typeface="Times New Roman" panose="02020603050405020304" pitchFamily="18" charset="0"/>
                <a:cs typeface="Times New Roman" panose="02020603050405020304" pitchFamily="18" charset="0"/>
              </a:rPr>
              <a:t>(κατά κανόνα) </a:t>
            </a:r>
            <a:r>
              <a:rPr lang="el-GR" sz="2400" dirty="0" smtClean="0">
                <a:latin typeface="Times New Roman" panose="02020603050405020304" pitchFamily="18" charset="0"/>
                <a:cs typeface="Times New Roman" panose="02020603050405020304" pitchFamily="18" charset="0"/>
              </a:rPr>
              <a:t>ιδιώτες</a:t>
            </a:r>
            <a:r>
              <a:rPr lang="en-US"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45068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6334" y="0"/>
            <a:ext cx="12039455" cy="1264722"/>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a:t>
            </a:r>
            <a:r>
              <a:rPr lang="en-US" sz="4000" dirty="0" smtClean="0">
                <a:latin typeface="Times New Roman" panose="02020603050405020304" pitchFamily="18" charset="0"/>
                <a:cs typeface="Times New Roman" panose="02020603050405020304" pitchFamily="18" charset="0"/>
              </a:rPr>
              <a:t>BISMARCK</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96334" y="1427019"/>
            <a:ext cx="11995666" cy="4932218"/>
          </a:xfrm>
        </p:spPr>
        <p:txBody>
          <a:bodyPr>
            <a:normAutofit/>
          </a:bodyPr>
          <a:lstStyle/>
          <a:p>
            <a:r>
              <a:rPr lang="el-GR" sz="2400" dirty="0">
                <a:latin typeface="Times New Roman" panose="02020603050405020304" pitchFamily="18" charset="0"/>
                <a:cs typeface="Times New Roman" panose="02020603050405020304" pitchFamily="18" charset="0"/>
              </a:rPr>
              <a:t>Η Γερμανία αποτελεί το πλέον χαρακτηριστικό παράδειγμα του μοντέλου </a:t>
            </a:r>
            <a:r>
              <a:rPr lang="el-GR" sz="2400" dirty="0" err="1">
                <a:latin typeface="Times New Roman" panose="02020603050405020304" pitchFamily="18" charset="0"/>
                <a:cs typeface="Times New Roman" panose="02020603050405020304" pitchFamily="18" charset="0"/>
              </a:rPr>
              <a:t>Bismark</a:t>
            </a:r>
            <a:r>
              <a:rPr lang="el-GR" sz="2400" dirty="0">
                <a:latin typeface="Times New Roman" panose="02020603050405020304" pitchFamily="18" charset="0"/>
                <a:cs typeface="Times New Roman" panose="02020603050405020304" pitchFamily="18" charset="0"/>
              </a:rPr>
              <a:t>, το οποίο ιδρύθηκε στη χώρα στα τέλη του 19ου αιώνα.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Οι </a:t>
            </a:r>
            <a:r>
              <a:rPr lang="el-GR" sz="2400" dirty="0">
                <a:latin typeface="Times New Roman" panose="02020603050405020304" pitchFamily="18" charset="0"/>
                <a:cs typeface="Times New Roman" panose="02020603050405020304" pitchFamily="18" charset="0"/>
              </a:rPr>
              <a:t>δαπάνες υγείας στη Γερμανία καταβάλλονται κατά 56% από την κοινωνική ασφάλιση, κατά 19% από τη γενική φορολογία, ενώ το υπόλοιπο 24,5% αφορά ιδιωτικές δαπάνες.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Η </a:t>
            </a:r>
            <a:r>
              <a:rPr lang="el-GR" sz="2400" dirty="0">
                <a:latin typeface="Times New Roman" panose="02020603050405020304" pitchFamily="18" charset="0"/>
                <a:cs typeface="Times New Roman" panose="02020603050405020304" pitchFamily="18" charset="0"/>
              </a:rPr>
              <a:t>κοινωνική ασφάλιση παρέχεται από 453 ταμεία υγείας και 52 ιδιωτικούς ασφαλιστικούς φορείς.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Το </a:t>
            </a:r>
            <a:r>
              <a:rPr lang="el-GR" sz="2400" dirty="0">
                <a:latin typeface="Times New Roman" panose="02020603050405020304" pitchFamily="18" charset="0"/>
                <a:cs typeface="Times New Roman" panose="02020603050405020304" pitchFamily="18" charset="0"/>
              </a:rPr>
              <a:t>50% των ασφαλισμένων στα Ταμεία Υγείας (κυρίως οι υψηλόμισθοι) μπορούν να επιλέξουν το ταμείο τους </a:t>
            </a:r>
            <a:r>
              <a:rPr lang="el-GR" sz="2400" dirty="0" smtClean="0">
                <a:latin typeface="Times New Roman" panose="02020603050405020304" pitchFamily="18" charset="0"/>
                <a:cs typeface="Times New Roman" panose="02020603050405020304" pitchFamily="18" charset="0"/>
              </a:rPr>
              <a:t>και </a:t>
            </a:r>
            <a:r>
              <a:rPr lang="el-GR" sz="2400" dirty="0">
                <a:latin typeface="Times New Roman" panose="02020603050405020304" pitchFamily="18" charset="0"/>
                <a:cs typeface="Times New Roman" panose="02020603050405020304" pitchFamily="18" charset="0"/>
              </a:rPr>
              <a:t>το 40% αυτών μπορούν να επιλέξουν ιδιωτική ασφάλιση</a:t>
            </a:r>
            <a:r>
              <a:rPr lang="el-GR" sz="2400" dirty="0" smtClean="0">
                <a:latin typeface="Times New Roman" panose="02020603050405020304" pitchFamily="18" charset="0"/>
                <a:cs typeface="Times New Roman" panose="02020603050405020304" pitchFamily="18" charset="0"/>
              </a:rPr>
              <a:t>. </a:t>
            </a:r>
          </a:p>
          <a:p>
            <a:r>
              <a:rPr lang="el-GR" sz="2400" dirty="0">
                <a:latin typeface="Times New Roman" panose="02020603050405020304" pitchFamily="18" charset="0"/>
                <a:cs typeface="Times New Roman" panose="02020603050405020304" pitchFamily="18" charset="0"/>
              </a:rPr>
              <a:t>Την ευθύνη επενδύσεων κεφαλαίου στα δημόσια και ιδιωτικά νοσοκομεία έχουν οι αρχές των 16 κρατιδίων, που διαχειρίζονται τους επιμέρους φορολογικούς προϋπολογισμούς.</a:t>
            </a:r>
          </a:p>
        </p:txBody>
      </p:sp>
    </p:spTree>
    <p:extLst>
      <p:ext uri="{BB962C8B-B14F-4D97-AF65-F5344CB8AC3E}">
        <p14:creationId xmlns:p14="http://schemas.microsoft.com/office/powerpoint/2010/main" val="1926544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8172" y="0"/>
            <a:ext cx="12003828" cy="1280890"/>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a:t>
            </a:r>
            <a:r>
              <a:rPr lang="en-US" sz="4000" dirty="0" smtClean="0">
                <a:latin typeface="Times New Roman" panose="02020603050405020304" pitchFamily="18" charset="0"/>
                <a:cs typeface="Times New Roman" panose="02020603050405020304" pitchFamily="18" charset="0"/>
              </a:rPr>
              <a:t>BISMARCK</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88172" y="1569522"/>
            <a:ext cx="12003828" cy="5169725"/>
          </a:xfrm>
        </p:spPr>
        <p:txBody>
          <a:bodyPr>
            <a:normAutofit/>
          </a:bodyPr>
          <a:lstStyle/>
          <a:p>
            <a:r>
              <a:rPr lang="el-GR" sz="2400" dirty="0">
                <a:latin typeface="Times New Roman" panose="02020603050405020304" pitchFamily="18" charset="0"/>
                <a:cs typeface="Times New Roman" panose="02020603050405020304" pitchFamily="18" charset="0"/>
              </a:rPr>
              <a:t>Η χρηματοδότηση των λειτουργικών δαπανών των νοσοκομείων προέρχεται επίσης από τα ταμεία υγείας και τις ιδιωτικές πληρωμές και καθορίζεται με βάση συμφωνηθέν νοσήλιο στο πλαίσιο σφαιρικών προοπτικών προϋπολογισμών.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Η </a:t>
            </a:r>
            <a:r>
              <a:rPr lang="el-GR" sz="2400" dirty="0">
                <a:latin typeface="Times New Roman" panose="02020603050405020304" pitchFamily="18" charset="0"/>
                <a:cs typeface="Times New Roman" panose="02020603050405020304" pitchFamily="18" charset="0"/>
              </a:rPr>
              <a:t>εισαγωγή στα νοσοκομεία γίνεται ύστερα από παραπομπή γενικού ή ειδικού γιατρού.</a:t>
            </a:r>
          </a:p>
          <a:p>
            <a:r>
              <a:rPr lang="el-GR" sz="2400" dirty="0" smtClean="0">
                <a:latin typeface="Times New Roman" panose="02020603050405020304" pitchFamily="18" charset="0"/>
                <a:cs typeface="Times New Roman" panose="02020603050405020304" pitchFamily="18" charset="0"/>
              </a:rPr>
              <a:t>Η </a:t>
            </a:r>
            <a:r>
              <a:rPr lang="el-GR" sz="2400" dirty="0">
                <a:latin typeface="Times New Roman" panose="02020603050405020304" pitchFamily="18" charset="0"/>
                <a:cs typeface="Times New Roman" panose="02020603050405020304" pitchFamily="18" charset="0"/>
              </a:rPr>
              <a:t>Πρωτοβάθμια Φροντίδα Υγείας παρέχεται κυρίως από ιδιώτες γιατρούς, το 75% των οποίων έχει δικό του ιατρείο (</a:t>
            </a:r>
            <a:r>
              <a:rPr lang="el-GR" sz="2400" dirty="0" err="1">
                <a:latin typeface="Times New Roman" panose="02020603050405020304" pitchFamily="18" charset="0"/>
                <a:cs typeface="Times New Roman" panose="02020603050405020304" pitchFamily="18" charset="0"/>
              </a:rPr>
              <a:t>solo</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practice</a:t>
            </a:r>
            <a:r>
              <a:rPr lang="el-GR" sz="2400" dirty="0">
                <a:latin typeface="Times New Roman" panose="02020603050405020304" pitchFamily="18" charset="0"/>
                <a:cs typeface="Times New Roman" panose="02020603050405020304" pitchFamily="18" charset="0"/>
              </a:rPr>
              <a:t>) και το 25% συστεγάζεται με άλλους γιατρούς (</a:t>
            </a:r>
            <a:r>
              <a:rPr lang="el-GR" sz="2400" dirty="0" err="1">
                <a:latin typeface="Times New Roman" panose="02020603050405020304" pitchFamily="18" charset="0"/>
                <a:cs typeface="Times New Roman" panose="02020603050405020304" pitchFamily="18" charset="0"/>
              </a:rPr>
              <a:t>group</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practice</a:t>
            </a:r>
            <a:r>
              <a:rPr lang="el-GR" sz="2400" dirty="0">
                <a:latin typeface="Times New Roman" panose="02020603050405020304" pitchFamily="18" charset="0"/>
                <a:cs typeface="Times New Roman" panose="02020603050405020304" pitchFamily="18" charset="0"/>
              </a:rPr>
              <a:t>). </a:t>
            </a:r>
            <a:endParaRPr lang="el-GR" sz="2400" dirty="0" smtClean="0">
              <a:latin typeface="Times New Roman" panose="02020603050405020304" pitchFamily="18" charset="0"/>
              <a:cs typeface="Times New Roman" panose="02020603050405020304" pitchFamily="18" charset="0"/>
            </a:endParaRPr>
          </a:p>
          <a:p>
            <a:r>
              <a:rPr lang="el-GR" sz="2400" dirty="0" err="1" smtClean="0">
                <a:latin typeface="Times New Roman" panose="02020603050405020304" pitchFamily="18" charset="0"/>
                <a:cs typeface="Times New Roman" panose="02020603050405020304" pitchFamily="18" charset="0"/>
              </a:rPr>
              <a:t>To</a:t>
            </a:r>
            <a:r>
              <a:rPr lang="el-GR" sz="2400" dirty="0" smtClean="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5% των ιδιωτών γιατρών έχουν δικαίωμα να περιθάλπουν τους ασθενείς τους σε νοσοκομείο.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Κάθε </a:t>
            </a:r>
            <a:r>
              <a:rPr lang="el-GR" sz="2400" dirty="0">
                <a:latin typeface="Times New Roman" panose="02020603050405020304" pitchFamily="18" charset="0"/>
                <a:cs typeface="Times New Roman" panose="02020603050405020304" pitchFamily="18" charset="0"/>
              </a:rPr>
              <a:t>ασφαλισμένος επιλέγει ελεύθερα το γενικό γιατρό από τη λίστα των συμβεβλημένων με το ταμείο του, ενώ του παρέχεται δυνατότητα ελεύθερης πρόσβασης και στους συμβεβλημένους γιατρούς ειδικοτήτων</a:t>
            </a:r>
            <a:r>
              <a:rPr lang="el-GR" sz="2400" dirty="0" smtClean="0">
                <a:latin typeface="Times New Roman" panose="02020603050405020304" pitchFamily="18" charset="0"/>
                <a:cs typeface="Times New Roman" panose="02020603050405020304" pitchFamily="18" charset="0"/>
              </a:rPr>
              <a:t>.</a:t>
            </a:r>
          </a:p>
          <a:p>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97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8171" y="0"/>
            <a:ext cx="12003829" cy="1280890"/>
          </a:xfrm>
        </p:spPr>
        <p:txBody>
          <a:bodyPr>
            <a:normAutofit/>
          </a:bodyPr>
          <a:lstStyle/>
          <a:p>
            <a:r>
              <a:rPr lang="el-GR" sz="4000" dirty="0">
                <a:latin typeface="Times New Roman" panose="02020603050405020304" pitchFamily="18" charset="0"/>
                <a:cs typeface="Times New Roman" panose="02020603050405020304" pitchFamily="18" charset="0"/>
              </a:rPr>
              <a:t>ΣΥΣΤΗΜΑ ΥΓΕΙΑΣ </a:t>
            </a:r>
            <a:r>
              <a:rPr lang="en-US" sz="4000" dirty="0" smtClean="0">
                <a:latin typeface="Times New Roman" panose="02020603050405020304" pitchFamily="18" charset="0"/>
                <a:cs typeface="Times New Roman" panose="02020603050405020304" pitchFamily="18" charset="0"/>
              </a:rPr>
              <a:t>BISMARCK</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67461" y="1727858"/>
            <a:ext cx="12003829" cy="5130141"/>
          </a:xfrm>
        </p:spPr>
        <p:txBody>
          <a:bodyPr>
            <a:noAutofit/>
          </a:bodyPr>
          <a:lstStyle/>
          <a:p>
            <a:r>
              <a:rPr lang="el-GR" sz="2400" dirty="0">
                <a:latin typeface="Times New Roman" panose="02020603050405020304" pitchFamily="18" charset="0"/>
                <a:cs typeface="Times New Roman" panose="02020603050405020304" pitchFamily="18" charset="0"/>
              </a:rPr>
              <a:t>Στην πρωτοβάθμια περίθαλψη οι γιατροί αμείβονται κατά πράξη, με τιμές που καθορίζονται ύστερα από διαπραγματεύσεις των ταμείων υγείας με τα τοπικά σωματεία των γιατρών κάθε χρόνο.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Η </a:t>
            </a:r>
            <a:r>
              <a:rPr lang="el-GR" sz="2400" dirty="0">
                <a:latin typeface="Times New Roman" panose="02020603050405020304" pitchFamily="18" charset="0"/>
                <a:cs typeface="Times New Roman" panose="02020603050405020304" pitchFamily="18" charset="0"/>
              </a:rPr>
              <a:t>διαδικασία αμοιβής των γιατρών ελέγχεται μέσω σφαιρικών προϋπολογισμών για όλους τους γιατρούς κάθε τοπικής ένωσης, με ένα σύστημα βαθμών για 2500 ιατρικές πράξεις, σύμφωνα με το οποίο μειώνεται η τιμή ανά βαθμό σε υπέρβαση της κατανάλωσης</a:t>
            </a:r>
            <a:r>
              <a:rPr lang="el-GR" sz="2400" dirty="0" smtClean="0">
                <a:latin typeface="Times New Roman" panose="02020603050405020304" pitchFamily="18" charset="0"/>
                <a:cs typeface="Times New Roman" panose="02020603050405020304" pitchFamily="18" charset="0"/>
              </a:rPr>
              <a:t>.</a:t>
            </a:r>
          </a:p>
          <a:p>
            <a:r>
              <a:rPr lang="el-GR" sz="2400" dirty="0">
                <a:latin typeface="Times New Roman" panose="02020603050405020304" pitchFamily="18" charset="0"/>
                <a:cs typeface="Times New Roman" panose="02020603050405020304" pitchFamily="18" charset="0"/>
              </a:rPr>
              <a:t>Η Γερμανία, για παράδειγμα, διαθέτει 240 διαφορετικά ταμεία, ένα για τον κάθε τομέα ή </a:t>
            </a:r>
            <a:r>
              <a:rPr lang="el-GR" sz="2400" dirty="0" err="1">
                <a:latin typeface="Times New Roman" panose="02020603050405020304" pitchFamily="18" charset="0"/>
                <a:cs typeface="Times New Roman" panose="02020603050405020304" pitchFamily="18" charset="0"/>
              </a:rPr>
              <a:t>υποτομέα</a:t>
            </a:r>
            <a:r>
              <a:rPr lang="el-GR" sz="2400" dirty="0">
                <a:latin typeface="Times New Roman" panose="02020603050405020304" pitchFamily="18" charset="0"/>
                <a:cs typeface="Times New Roman" panose="02020603050405020304" pitchFamily="18" charset="0"/>
              </a:rPr>
              <a:t> της οικονομίας. </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Τα </a:t>
            </a:r>
            <a:r>
              <a:rPr lang="el-GR" sz="2400" dirty="0">
                <a:latin typeface="Times New Roman" panose="02020603050405020304" pitchFamily="18" charset="0"/>
                <a:cs typeface="Times New Roman" panose="02020603050405020304" pitchFamily="18" charset="0"/>
              </a:rPr>
              <a:t>ταμεία αυτά δεν διοικούνται από την κυβέρνηση, αλλά από αυτούς που εισφέρουν τα χρήματα, παραμένουν όμως κοινωνικά ταμεία και όχι κερδοσκοπικά</a:t>
            </a:r>
            <a:r>
              <a:rPr lang="el-GR" sz="2400" dirty="0" smtClean="0">
                <a:latin typeface="Times New Roman" panose="02020603050405020304" pitchFamily="18" charset="0"/>
                <a:cs typeface="Times New Roman" panose="02020603050405020304" pitchFamily="18" charset="0"/>
              </a:rPr>
              <a:t>.</a:t>
            </a:r>
          </a:p>
          <a:p>
            <a:r>
              <a:rPr lang="el-GR" sz="2400" dirty="0" err="1" smtClean="0">
                <a:latin typeface="Times New Roman" panose="02020603050405020304" pitchFamily="18" charset="0"/>
                <a:cs typeface="Times New Roman" panose="02020603050405020304" pitchFamily="18" charset="0"/>
              </a:rPr>
              <a:t>Τελος</a:t>
            </a:r>
            <a:r>
              <a:rPr lang="el-GR" sz="2400" dirty="0" smtClean="0">
                <a:latin typeface="Times New Roman" panose="02020603050405020304" pitchFamily="18" charset="0"/>
                <a:cs typeface="Times New Roman" panose="02020603050405020304" pitchFamily="18" charset="0"/>
              </a:rPr>
              <a:t> το </a:t>
            </a:r>
            <a:r>
              <a:rPr lang="en-US" sz="2400" dirty="0" smtClean="0">
                <a:latin typeface="Times New Roman" panose="02020603050405020304" pitchFamily="18" charset="0"/>
                <a:cs typeface="Times New Roman" panose="02020603050405020304" pitchFamily="18" charset="0"/>
              </a:rPr>
              <a:t>BISMARCK </a:t>
            </a:r>
            <a:r>
              <a:rPr lang="el-GR" sz="2400" dirty="0" smtClean="0">
                <a:latin typeface="Times New Roman" panose="02020603050405020304" pitchFamily="18" charset="0"/>
                <a:cs typeface="Times New Roman" panose="02020603050405020304" pitchFamily="18" charset="0"/>
              </a:rPr>
              <a:t>το </a:t>
            </a:r>
            <a:r>
              <a:rPr lang="el-GR" sz="2400" dirty="0" err="1" smtClean="0">
                <a:latin typeface="Times New Roman" panose="02020603050405020304" pitchFamily="18" charset="0"/>
                <a:cs typeface="Times New Roman" panose="02020603050405020304" pitchFamily="18" charset="0"/>
              </a:rPr>
              <a:t>συντανταμε</a:t>
            </a:r>
            <a:r>
              <a:rPr lang="el-GR" sz="2400" dirty="0" smtClean="0">
                <a:latin typeface="Times New Roman" panose="02020603050405020304" pitchFamily="18" charset="0"/>
                <a:cs typeface="Times New Roman" panose="02020603050405020304" pitchFamily="18" charset="0"/>
              </a:rPr>
              <a:t> και </a:t>
            </a:r>
            <a:r>
              <a:rPr lang="el-GR" sz="2400" dirty="0" err="1" smtClean="0">
                <a:latin typeface="Times New Roman" panose="02020603050405020304" pitchFamily="18" charset="0"/>
                <a:cs typeface="Times New Roman" panose="02020603050405020304" pitchFamily="18" charset="0"/>
              </a:rPr>
              <a:t>εκτος</a:t>
            </a:r>
            <a:r>
              <a:rPr lang="el-GR" sz="2400" dirty="0" smtClean="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ευρωπης</a:t>
            </a:r>
            <a:r>
              <a:rPr lang="el-GR" sz="2400" dirty="0" smtClean="0">
                <a:latin typeface="Times New Roman" panose="02020603050405020304" pitchFamily="18" charset="0"/>
                <a:cs typeface="Times New Roman" panose="02020603050405020304" pitchFamily="18" charset="0"/>
              </a:rPr>
              <a:t> σε </a:t>
            </a:r>
            <a:r>
              <a:rPr lang="el-GR" sz="2400" dirty="0" err="1" smtClean="0">
                <a:latin typeface="Times New Roman" panose="02020603050405020304" pitchFamily="18" charset="0"/>
                <a:cs typeface="Times New Roman" panose="02020603050405020304" pitchFamily="18" charset="0"/>
              </a:rPr>
              <a:t>διαφορες</a:t>
            </a:r>
            <a:r>
              <a:rPr lang="el-GR" sz="2400" dirty="0" smtClean="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χωρες</a:t>
            </a:r>
            <a:r>
              <a:rPr lang="el-GR" sz="2400" dirty="0" smtClean="0">
                <a:latin typeface="Times New Roman" panose="02020603050405020304" pitchFamily="18" charset="0"/>
                <a:cs typeface="Times New Roman" panose="02020603050405020304" pitchFamily="18" charset="0"/>
              </a:rPr>
              <a:t> της </a:t>
            </a:r>
            <a:r>
              <a:rPr lang="el-GR" sz="2400" dirty="0" err="1" smtClean="0">
                <a:latin typeface="Times New Roman" panose="02020603050405020304" pitchFamily="18" charset="0"/>
                <a:cs typeface="Times New Roman" panose="02020603050405020304" pitchFamily="18" charset="0"/>
              </a:rPr>
              <a:t>Λατινικης</a:t>
            </a:r>
            <a:r>
              <a:rPr lang="el-GR" sz="2400" dirty="0" smtClean="0">
                <a:latin typeface="Times New Roman" panose="02020603050405020304" pitchFamily="18" charset="0"/>
                <a:cs typeface="Times New Roman" panose="02020603050405020304" pitchFamily="18" charset="0"/>
              </a:rPr>
              <a:t> </a:t>
            </a:r>
            <a:r>
              <a:rPr lang="el-GR" sz="2400" dirty="0" err="1" smtClean="0">
                <a:latin typeface="Times New Roman" panose="02020603050405020304" pitchFamily="18" charset="0"/>
                <a:cs typeface="Times New Roman" panose="02020603050405020304" pitchFamily="18" charset="0"/>
              </a:rPr>
              <a:t>Αμερικης</a:t>
            </a:r>
            <a:r>
              <a:rPr lang="el-GR" sz="2400" dirty="0" smtClean="0">
                <a:latin typeface="Times New Roman" panose="02020603050405020304" pitchFamily="18" charset="0"/>
                <a:cs typeface="Times New Roman" panose="02020603050405020304" pitchFamily="18" charset="0"/>
              </a:rPr>
              <a:t> και την </a:t>
            </a:r>
            <a:r>
              <a:rPr lang="el-GR" sz="2400" dirty="0" err="1" smtClean="0">
                <a:latin typeface="Times New Roman" panose="02020603050405020304" pitchFamily="18" charset="0"/>
                <a:cs typeface="Times New Roman" panose="02020603050405020304" pitchFamily="18" charset="0"/>
              </a:rPr>
              <a:t>Ιαπωνια</a:t>
            </a:r>
            <a:r>
              <a:rPr lang="el-GR" sz="2400" dirty="0" smtClean="0">
                <a:latin typeface="Times New Roman" panose="02020603050405020304" pitchFamily="18" charset="0"/>
                <a:cs typeface="Times New Roman" panose="02020603050405020304" pitchFamily="18" charset="0"/>
              </a:rPr>
              <a:t>.</a:t>
            </a: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305973"/>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430</TotalTime>
  <Words>1746</Words>
  <Application>Microsoft Office PowerPoint</Application>
  <PresentationFormat>Ευρεία οθόνη</PresentationFormat>
  <Paragraphs>117</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Times New Roman</vt:lpstr>
      <vt:lpstr>Trebuchet MS</vt:lpstr>
      <vt:lpstr>Wingdings 3</vt:lpstr>
      <vt:lpstr>Όψη</vt:lpstr>
      <vt:lpstr>ΑΣΦΑΛΕΙΑ ΚΑΙ ΥΓΙΕΙΝΗ  ΣΥΣΤΗΜΑΤΑ ΥΓΕΙΑΣ ΣΤΗΝ ΕΥΡΩΠΗ</vt:lpstr>
      <vt:lpstr>ΣΥΣΤΗΜΑ ΥΓΕΙΑΣ BEVERIDGE</vt:lpstr>
      <vt:lpstr>ΣΥΣΤΗΜΑ ΥΓΕΙΑΣ BEVERIDGE</vt:lpstr>
      <vt:lpstr>ΣΥΣΤΗΜΑ ΥΓΕΙΑΣ BEVERIDGE</vt:lpstr>
      <vt:lpstr>ΣΥΣΤΗΜΑ ΥΓΕΙΑΣ BEVERIDGE</vt:lpstr>
      <vt:lpstr>ΣΥΣΤΗΜΑ ΥΓΕΙΑΣ BISMARCK</vt:lpstr>
      <vt:lpstr>ΣΥΣΤΗΜΑ ΥΓΕΙΑΣ BISMARCK</vt:lpstr>
      <vt:lpstr>ΣΥΣΤΗΜΑ ΥΓΕΙΑΣ BISMARCK</vt:lpstr>
      <vt:lpstr>ΣΥΣΤΗΜΑ ΥΓΕΙΑΣ BISMARCK</vt:lpstr>
      <vt:lpstr>ΣΥΣΤΗΜΑ ΥΓΕΙΑΣ ΙΤΑΛΙΑΣ</vt:lpstr>
      <vt:lpstr>ΣΥΣΤΗΜΑ ΥΓΕΙΑΣ ΙΤΑΛΙΑΣ</vt:lpstr>
      <vt:lpstr>ΕΘΝΙΚΟ ΣΥΣΤΗΜΑ ΥΓΕΙΑΣ</vt:lpstr>
      <vt:lpstr>ΕΘΝΙΚΟ ΣΥΣΤΗΜΑ ΥΓΕΙΑΣ</vt:lpstr>
      <vt:lpstr>ΕΘΝΙΚΟ ΣΥΣΤΗΜΑ ΥΓΕΙΑΣ</vt:lpstr>
      <vt:lpstr>ΒΙΒΛΙΟΓΡΑΦΙΑ</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Λογαριασμός Microsoft</cp:lastModifiedBy>
  <cp:revision>19</cp:revision>
  <dcterms:created xsi:type="dcterms:W3CDTF">2022-12-13T16:03:14Z</dcterms:created>
  <dcterms:modified xsi:type="dcterms:W3CDTF">2022-12-19T16:18:49Z</dcterms:modified>
</cp:coreProperties>
</file>