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120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543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2269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2193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0727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6055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7536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590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4458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3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844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60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434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104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77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760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452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602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120C21E-3E20-4336-A85A-9544B94C2B7D}" type="datetimeFigureOut">
              <a:rPr lang="el-GR" smtClean="0"/>
              <a:t>29/5/2017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55783ED-C4AE-4340-89EE-C40C2D13AB9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197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ευρωπαϊκή ενοποίηση. Από την ΕΟΚ στην ΕΕ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Συνάντηση 10</a:t>
            </a:r>
            <a:r>
              <a:rPr lang="el-GR" baseline="30000" dirty="0" smtClean="0"/>
              <a:t>η</a:t>
            </a:r>
            <a:r>
              <a:rPr lang="el-GR" dirty="0" smtClean="0"/>
              <a:t> </a:t>
            </a:r>
          </a:p>
          <a:p>
            <a:r>
              <a:rPr lang="el-GR" dirty="0" smtClean="0"/>
              <a:t>23/5/2017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878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Ευρωπαϊκή Ένωση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ffectLst/>
              </a:rPr>
              <a:t>Η </a:t>
            </a:r>
            <a:r>
              <a:rPr lang="el-GR" b="1" dirty="0" smtClean="0">
                <a:effectLst/>
              </a:rPr>
              <a:t>Ευρωπαϊκή Ένωση</a:t>
            </a:r>
            <a:r>
              <a:rPr lang="el-GR" dirty="0" smtClean="0">
                <a:effectLst/>
              </a:rPr>
              <a:t> (</a:t>
            </a:r>
            <a:r>
              <a:rPr lang="el-GR" b="1" dirty="0" smtClean="0">
                <a:effectLst/>
              </a:rPr>
              <a:t>Ε.Ε.</a:t>
            </a:r>
            <a:r>
              <a:rPr lang="el-GR" dirty="0" smtClean="0">
                <a:effectLst/>
              </a:rPr>
              <a:t>) αποτελεί μια οικονομική και πολιτική ένωση είκοσι οκτώ ευρωπαϊκών κρατών.</a:t>
            </a:r>
          </a:p>
          <a:p>
            <a:r>
              <a:rPr lang="el-GR" dirty="0" smtClean="0">
                <a:effectLst/>
              </a:rPr>
              <a:t>Ιδρύθηκε την 1η Νοεμβρίου 1993 με τη Συνθήκη για την Ευρωπαϊκή Ένωση </a:t>
            </a:r>
            <a:r>
              <a:rPr lang="el-GR" dirty="0" smtClean="0"/>
              <a:t>(</a:t>
            </a:r>
            <a:r>
              <a:rPr lang="el-GR" i="1" dirty="0" smtClean="0">
                <a:effectLst/>
              </a:rPr>
              <a:t>Συνθήκη του Μάαστριχτ)</a:t>
            </a:r>
            <a:r>
              <a:rPr lang="el-GR" dirty="0" smtClean="0">
                <a:effectLst/>
              </a:rPr>
              <a:t>, </a:t>
            </a:r>
          </a:p>
          <a:p>
            <a:r>
              <a:rPr lang="el-GR" dirty="0" smtClean="0">
                <a:effectLst/>
              </a:rPr>
              <a:t>Το 1993, η ΕΕ 12 μέλη. </a:t>
            </a:r>
          </a:p>
          <a:p>
            <a:r>
              <a:rPr lang="el-GR" dirty="0" smtClean="0"/>
              <a:t>Διεύρυνση σε κράτη έκτοτε κα αρμοδιότητες. </a:t>
            </a:r>
          </a:p>
          <a:p>
            <a:r>
              <a:rPr lang="el-GR" dirty="0" smtClean="0">
                <a:effectLst/>
              </a:rPr>
              <a:t>Ποια κράτη; </a:t>
            </a:r>
          </a:p>
          <a:p>
            <a:r>
              <a:rPr lang="el-GR" dirty="0" smtClean="0"/>
              <a:t>Γιατί; </a:t>
            </a:r>
          </a:p>
          <a:p>
            <a:r>
              <a:rPr lang="el-GR" dirty="0" smtClean="0">
                <a:effectLst/>
              </a:rPr>
              <a:t>Ποιες αρμοδιότητες;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49759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Πληθυσμός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effectLst/>
              </a:rPr>
              <a:t>Η Ευρωπαϊκή Ένωση περισσότερο από 500 εκατομμύρια κατοίκους (7,4% του παγκόσμιου πληθυσμού. </a:t>
            </a:r>
          </a:p>
          <a:p>
            <a:r>
              <a:rPr lang="el-GR" dirty="0" smtClean="0"/>
              <a:t>Δημογραφικά και άλλα προβλήματα</a:t>
            </a:r>
          </a:p>
          <a:p>
            <a:r>
              <a:rPr lang="el-GR" dirty="0" smtClean="0"/>
              <a:t>Άνισα έθνη, δικαιώματα και προβλήματα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44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Πρόδρομες ιδέες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Από τις αρχές του 20</a:t>
            </a:r>
            <a:r>
              <a:rPr lang="el-GR" baseline="30000" dirty="0" smtClean="0"/>
              <a:t>ου</a:t>
            </a:r>
            <a:r>
              <a:rPr lang="el-GR" dirty="0" smtClean="0"/>
              <a:t> αιώνα, ιδιαίτερα μετά τον Α’ Παγκόσμιο Πόλεμο η σχετική συζήτηση πυκνώνει. </a:t>
            </a:r>
          </a:p>
          <a:p>
            <a:pPr algn="just"/>
            <a:r>
              <a:rPr lang="el-GR" dirty="0" err="1" smtClean="0"/>
              <a:t>Κούντενοβ</a:t>
            </a:r>
            <a:r>
              <a:rPr lang="el-GR" dirty="0" smtClean="0"/>
              <a:t> </a:t>
            </a:r>
            <a:r>
              <a:rPr lang="el-GR" dirty="0" err="1" smtClean="0"/>
              <a:t>Καλέργκι</a:t>
            </a:r>
            <a:r>
              <a:rPr lang="el-GR" dirty="0" smtClean="0"/>
              <a:t>, κίνηση «Παν-</a:t>
            </a:r>
            <a:r>
              <a:rPr lang="el-GR" dirty="0" err="1" smtClean="0"/>
              <a:t>Ευρόπα</a:t>
            </a:r>
            <a:r>
              <a:rPr lang="el-GR" dirty="0" smtClean="0"/>
              <a:t>». 1924 Πανευρωπαϊκό Μανιφέστο και το 1926 το 1</a:t>
            </a:r>
            <a:r>
              <a:rPr lang="el-GR" baseline="30000" dirty="0" smtClean="0"/>
              <a:t>ο</a:t>
            </a:r>
            <a:r>
              <a:rPr lang="el-GR" dirty="0" smtClean="0"/>
              <a:t> Πανευρωπαϊκό Συνέδριο στη Βιέννη. Μεγάλη συμμετοχή (ανάμεσά τους και ο Ελευθέριος Βενιζέλος). </a:t>
            </a:r>
          </a:p>
          <a:p>
            <a:pPr algn="just"/>
            <a:r>
              <a:rPr lang="el-GR" dirty="0" smtClean="0"/>
              <a:t>1929. </a:t>
            </a:r>
            <a:r>
              <a:rPr lang="en-US" dirty="0" smtClean="0"/>
              <a:t>Aristide Briand (</a:t>
            </a:r>
            <a:r>
              <a:rPr lang="el-GR" dirty="0" smtClean="0"/>
              <a:t>Πρωθυπουργός και υπουργός </a:t>
            </a:r>
            <a:r>
              <a:rPr lang="el-GR" dirty="0"/>
              <a:t>Ε</a:t>
            </a:r>
            <a:r>
              <a:rPr lang="el-GR" dirty="0" smtClean="0"/>
              <a:t>ξωτερικών Γαλλίας) στην Κοινωνία των Εθνών «</a:t>
            </a:r>
            <a:r>
              <a:rPr lang="el-GR" dirty="0"/>
              <a:t>Μ</a:t>
            </a:r>
            <a:r>
              <a:rPr lang="el-GR" dirty="0" smtClean="0"/>
              <a:t>νημόνιο για την Οργάνωση της ευρωπαϊκής ομοσπονδίας». </a:t>
            </a:r>
          </a:p>
          <a:p>
            <a:pPr algn="just"/>
            <a:r>
              <a:rPr lang="el-GR" dirty="0" smtClean="0"/>
              <a:t>Μεταπολεμικά πολλές κινήσεις. </a:t>
            </a:r>
            <a:r>
              <a:rPr lang="el-GR" dirty="0" err="1" smtClean="0"/>
              <a:t>Ουίνστον</a:t>
            </a:r>
            <a:r>
              <a:rPr lang="el-GR" dirty="0" smtClean="0"/>
              <a:t> Τσώρτσιλ (1946) «Κίνηση για την Ένωση της Ευρώπης».</a:t>
            </a:r>
          </a:p>
          <a:p>
            <a:pPr algn="just"/>
            <a:r>
              <a:rPr lang="el-GR" dirty="0" smtClean="0"/>
              <a:t>Ο Στρατηγός Ντε </a:t>
            </a:r>
            <a:r>
              <a:rPr lang="el-GR" dirty="0" err="1" smtClean="0"/>
              <a:t>Γκωλ</a:t>
            </a:r>
            <a:r>
              <a:rPr lang="el-GR" dirty="0" smtClean="0"/>
              <a:t> οραματίζεται την Ευρώπη ως τρίτο πόλο ανάμεσα σε ΗΠΑ και Σοβιετική Ένωση.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424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Από τη συνθήκη της Ρώμης στην πρώτη διεύρυνση (1958-1973)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πρώτες μεταπολεμικές συζητήσεις</a:t>
            </a:r>
          </a:p>
          <a:p>
            <a:r>
              <a:rPr lang="el-GR" dirty="0" smtClean="0"/>
              <a:t>Οι οραματιστές (Τσώρτσιλ, </a:t>
            </a:r>
            <a:r>
              <a:rPr lang="el-GR" dirty="0" err="1" smtClean="0"/>
              <a:t>Σούμαν</a:t>
            </a:r>
            <a:r>
              <a:rPr lang="el-GR" dirty="0" smtClean="0"/>
              <a:t>). Υπέρβαση των συγκρούσεων και</a:t>
            </a:r>
            <a:r>
              <a:rPr lang="en-US" dirty="0" smtClean="0"/>
              <a:t> HPE.</a:t>
            </a:r>
          </a:p>
          <a:p>
            <a:r>
              <a:rPr lang="en-US" dirty="0" smtClean="0"/>
              <a:t>H </a:t>
            </a:r>
            <a:r>
              <a:rPr lang="el-GR" dirty="0" smtClean="0"/>
              <a:t>λογική της αγοράς (ΗΠΑ κ.ά.)</a:t>
            </a:r>
          </a:p>
          <a:p>
            <a:r>
              <a:rPr lang="el-GR" dirty="0" smtClean="0"/>
              <a:t>Συνθήκη της Ρώμης (25. 3. 1957). Δημιουργία Ευρωπαϊκής Οικονομικής Ένωσης (ΕΟΚ) και Ευρωπαϊκή Κοινότητας Ατομικής Ενέργειας (ΕΥΡΑΤΟΜ)</a:t>
            </a:r>
          </a:p>
          <a:p>
            <a:r>
              <a:rPr lang="el-GR" dirty="0" smtClean="0"/>
              <a:t>Οι έξι χώρες θεμελιωτές (Γ.Γ.Ο.Β.Λ.Ι.)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5958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επέκταση 1973-1992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νέες έξι χώρες</a:t>
            </a:r>
          </a:p>
          <a:p>
            <a:r>
              <a:rPr lang="el-GR" dirty="0" smtClean="0"/>
              <a:t>Δανία, Μεγάλη Βρετανία και Ιρλανδία</a:t>
            </a:r>
          </a:p>
          <a:p>
            <a:r>
              <a:rPr lang="el-GR" dirty="0" smtClean="0"/>
              <a:t>Ελλάδα </a:t>
            </a:r>
          </a:p>
          <a:p>
            <a:r>
              <a:rPr lang="el-GR" dirty="0" smtClean="0"/>
              <a:t>Ισπανία και Πορτογαλία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9055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Συζητήσεις για το μέλλον. Η άνοδος του </a:t>
            </a:r>
            <a:r>
              <a:rPr lang="el-GR" dirty="0" err="1" smtClean="0"/>
              <a:t>ευρωσκεπτικισμού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διεύρυνση στη δεκαετία του 1990. Κατάρρευση των σοβιετικού τύπου καθεστώτων και επανένωση Γερμανίας</a:t>
            </a:r>
          </a:p>
          <a:p>
            <a:r>
              <a:rPr lang="el-GR" dirty="0" smtClean="0"/>
              <a:t>Συνέπειες </a:t>
            </a:r>
          </a:p>
          <a:p>
            <a:r>
              <a:rPr lang="el-GR" dirty="0" smtClean="0"/>
              <a:t>Η </a:t>
            </a:r>
            <a:r>
              <a:rPr lang="el-GR" smtClean="0"/>
              <a:t>ένωση σήμερα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3358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147</TotalTime>
  <Words>320</Words>
  <Application>Microsoft Office PowerPoint</Application>
  <PresentationFormat>Ευρεία οθόνη</PresentationFormat>
  <Paragraphs>36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Αίθουσα συσκέψεων "Ιόν"</vt:lpstr>
      <vt:lpstr>H ευρωπαϊκή ενοποίηση. Από την ΕΟΚ στην ΕΕ</vt:lpstr>
      <vt:lpstr>Η Ευρωπαϊκή Ένωση</vt:lpstr>
      <vt:lpstr>Πληθυσμός </vt:lpstr>
      <vt:lpstr>Πρόδρομες ιδέες</vt:lpstr>
      <vt:lpstr>Από τη συνθήκη της Ρώμης στην πρώτη διεύρυνση (1958-1973)</vt:lpstr>
      <vt:lpstr>Η επέκταση 1973-1992</vt:lpstr>
      <vt:lpstr>Συζητήσεις για το μέλλον. Η άνοδος του ευρωσκεπτικισμού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 ευρωπαϊκή ενοποίηση. Από την ΕΟΚ στην ΕΕ</dc:title>
  <dc:creator>pandelis kiprianos</dc:creator>
  <cp:lastModifiedBy>pandelis kiprianos</cp:lastModifiedBy>
  <cp:revision>10</cp:revision>
  <dcterms:created xsi:type="dcterms:W3CDTF">2017-05-22T18:33:43Z</dcterms:created>
  <dcterms:modified xsi:type="dcterms:W3CDTF">2017-05-29T20:40:03Z</dcterms:modified>
</cp:coreProperties>
</file>