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0" r:id="rId4"/>
    <p:sldId id="258" r:id="rId5"/>
    <p:sldId id="276" r:id="rId6"/>
    <p:sldId id="259" r:id="rId7"/>
    <p:sldId id="260" r:id="rId8"/>
    <p:sldId id="261" r:id="rId9"/>
    <p:sldId id="262" r:id="rId10"/>
    <p:sldId id="277" r:id="rId11"/>
    <p:sldId id="263" r:id="rId12"/>
    <p:sldId id="264" r:id="rId13"/>
    <p:sldId id="278"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3/31/2024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7F13DA-B51D-684C-5D00-56D0FB807B1E}"/>
              </a:ext>
            </a:extLst>
          </p:cNvPr>
          <p:cNvSpPr>
            <a:spLocks noGrp="1"/>
          </p:cNvSpPr>
          <p:nvPr>
            <p:ph type="ctrTitle"/>
          </p:nvPr>
        </p:nvSpPr>
        <p:spPr>
          <a:xfrm>
            <a:off x="2438400" y="1871131"/>
            <a:ext cx="7360024" cy="1515533"/>
          </a:xfrm>
        </p:spPr>
        <p:txBody>
          <a:bodyPr/>
          <a:lstStyle/>
          <a:p>
            <a:r>
              <a:rPr lang="el-GR" sz="4800" dirty="0">
                <a:latin typeface="Times New Roman" panose="02020603050405020304" pitchFamily="18" charset="0"/>
                <a:cs typeface="Times New Roman" panose="02020603050405020304" pitchFamily="18" charset="0"/>
              </a:rPr>
              <a:t>Η ελληνική </a:t>
            </a:r>
            <a:r>
              <a:rPr lang="el-GR" sz="4800" dirty="0" err="1">
                <a:latin typeface="Times New Roman" panose="02020603050405020304" pitchFamily="18" charset="0"/>
                <a:cs typeface="Times New Roman" panose="02020603050405020304" pitchFamily="18" charset="0"/>
              </a:rPr>
              <a:t>κωμωδιογραφία</a:t>
            </a:r>
            <a:r>
              <a:rPr lang="el-GR" sz="4800" dirty="0">
                <a:latin typeface="Times New Roman" panose="02020603050405020304" pitchFamily="18" charset="0"/>
                <a:cs typeface="Times New Roman" panose="02020603050405020304" pitchFamily="18" charset="0"/>
              </a:rPr>
              <a:t> στον 20</a:t>
            </a:r>
            <a:r>
              <a:rPr lang="el-GR" sz="4800" baseline="30000" dirty="0">
                <a:latin typeface="Times New Roman" panose="02020603050405020304" pitchFamily="18" charset="0"/>
                <a:cs typeface="Times New Roman" panose="02020603050405020304" pitchFamily="18" charset="0"/>
              </a:rPr>
              <a:t>ό</a:t>
            </a:r>
            <a:r>
              <a:rPr lang="el-GR" sz="4800" dirty="0">
                <a:latin typeface="Times New Roman" panose="02020603050405020304" pitchFamily="18" charset="0"/>
                <a:cs typeface="Times New Roman" panose="02020603050405020304" pitchFamily="18" charset="0"/>
              </a:rPr>
              <a:t> αιώνα</a:t>
            </a:r>
          </a:p>
        </p:txBody>
      </p:sp>
      <p:sp>
        <p:nvSpPr>
          <p:cNvPr id="3" name="Υπότιτλος 2">
            <a:extLst>
              <a:ext uri="{FF2B5EF4-FFF2-40B4-BE49-F238E27FC236}">
                <a16:creationId xmlns:a16="http://schemas.microsoft.com/office/drawing/2014/main" id="{19B43CFA-66E5-821B-F95B-521E9786FDBA}"/>
              </a:ext>
            </a:extLst>
          </p:cNvPr>
          <p:cNvSpPr>
            <a:spLocks noGrp="1"/>
          </p:cNvSpPr>
          <p:nvPr>
            <p:ph type="subTitle" idx="1"/>
          </p:nvPr>
        </p:nvSpPr>
        <p:spPr>
          <a:xfrm>
            <a:off x="2692398" y="3657597"/>
            <a:ext cx="6815669" cy="1658474"/>
          </a:xfrm>
        </p:spPr>
        <p:txBody>
          <a:bodyPr>
            <a:normAutofit lnSpcReduction="10000"/>
          </a:bodyPr>
          <a:lstStyle/>
          <a:p>
            <a:r>
              <a:rPr lang="el-GR" sz="2000" dirty="0">
                <a:latin typeface="Times New Roman" panose="02020603050405020304" pitchFamily="18" charset="0"/>
                <a:cs typeface="Times New Roman" panose="02020603050405020304" pitchFamily="18" charset="0"/>
              </a:rPr>
              <a:t>Πανεπιστήμιο Πατρών, Τμήμα Θεατρικών Σπουδών</a:t>
            </a:r>
          </a:p>
          <a:p>
            <a:r>
              <a:rPr lang="el-GR" sz="2000" dirty="0">
                <a:latin typeface="Times New Roman" panose="02020603050405020304" pitchFamily="18" charset="0"/>
                <a:cs typeface="Times New Roman" panose="02020603050405020304" pitchFamily="18" charset="0"/>
              </a:rPr>
              <a:t>Εξάμηνο Β΄ - 1</a:t>
            </a:r>
            <a:r>
              <a:rPr lang="el-GR" sz="2000" baseline="30000" dirty="0">
                <a:latin typeface="Times New Roman" panose="02020603050405020304" pitchFamily="18" charset="0"/>
                <a:cs typeface="Times New Roman" panose="02020603050405020304" pitchFamily="18" charset="0"/>
              </a:rPr>
              <a:t>η</a:t>
            </a:r>
            <a:r>
              <a:rPr lang="el-GR" sz="2000" dirty="0">
                <a:latin typeface="Times New Roman" panose="02020603050405020304" pitchFamily="18" charset="0"/>
                <a:cs typeface="Times New Roman" panose="02020603050405020304" pitchFamily="18" charset="0"/>
              </a:rPr>
              <a:t> Συνάντηση</a:t>
            </a:r>
          </a:p>
          <a:p>
            <a:r>
              <a:rPr lang="el-GR" sz="2000" dirty="0">
                <a:latin typeface="Times New Roman" panose="02020603050405020304" pitchFamily="18" charset="0"/>
                <a:cs typeface="Times New Roman" panose="02020603050405020304" pitchFamily="18" charset="0"/>
              </a:rPr>
              <a:t>26 Μαρτίου 2024</a:t>
            </a:r>
          </a:p>
          <a:p>
            <a:r>
              <a:rPr lang="el-GR" sz="2000" dirty="0">
                <a:latin typeface="Times New Roman" panose="02020603050405020304" pitchFamily="18" charset="0"/>
                <a:cs typeface="Times New Roman" panose="02020603050405020304" pitchFamily="18" charset="0"/>
              </a:rPr>
              <a:t>Διδάσκων: Σπύρος Τούλιος</a:t>
            </a:r>
          </a:p>
        </p:txBody>
      </p:sp>
    </p:spTree>
    <p:extLst>
      <p:ext uri="{BB962C8B-B14F-4D97-AF65-F5344CB8AC3E}">
        <p14:creationId xmlns:p14="http://schemas.microsoft.com/office/powerpoint/2010/main" val="251215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73FBE0-152D-7719-3C09-F1C326895AED}"/>
              </a:ext>
            </a:extLst>
          </p:cNvPr>
          <p:cNvSpPr>
            <a:spLocks noGrp="1"/>
          </p:cNvSpPr>
          <p:nvPr>
            <p:ph type="title"/>
          </p:nvPr>
        </p:nvSpPr>
        <p:spPr>
          <a:xfrm>
            <a:off x="860612" y="686298"/>
            <a:ext cx="10479740" cy="721162"/>
          </a:xfrm>
          <a:solidFill>
            <a:schemeClr val="accent1">
              <a:lumMod val="40000"/>
              <a:lumOff val="60000"/>
            </a:schemeClr>
          </a:solidFill>
        </p:spPr>
        <p:txBody>
          <a:bodyPr>
            <a:normAutofit fontScale="90000"/>
          </a:bodyPr>
          <a:lstStyle/>
          <a:p>
            <a:r>
              <a:rPr lang="el-GR" b="1" dirty="0">
                <a:solidFill>
                  <a:schemeClr val="tx1"/>
                </a:solidFill>
                <a:latin typeface="Times New Roman" panose="02020603050405020304" pitchFamily="18" charset="0"/>
                <a:cs typeface="Times New Roman" panose="02020603050405020304" pitchFamily="18" charset="0"/>
              </a:rPr>
              <a:t>Σάτιρα 3.</a:t>
            </a:r>
          </a:p>
        </p:txBody>
      </p:sp>
      <p:sp>
        <p:nvSpPr>
          <p:cNvPr id="3" name="Θέση περιεχομένου 2">
            <a:extLst>
              <a:ext uri="{FF2B5EF4-FFF2-40B4-BE49-F238E27FC236}">
                <a16:creationId xmlns:a16="http://schemas.microsoft.com/office/drawing/2014/main" id="{5EB93967-F549-DC1D-5BFD-585C04CB5F31}"/>
              </a:ext>
            </a:extLst>
          </p:cNvPr>
          <p:cNvSpPr>
            <a:spLocks noGrp="1"/>
          </p:cNvSpPr>
          <p:nvPr>
            <p:ph idx="1"/>
          </p:nvPr>
        </p:nvSpPr>
        <p:spPr>
          <a:xfrm>
            <a:off x="860612" y="1515035"/>
            <a:ext cx="10479741" cy="4656667"/>
          </a:xfrm>
          <a:solidFill>
            <a:schemeClr val="accent1">
              <a:lumMod val="20000"/>
              <a:lumOff val="80000"/>
            </a:schemeClr>
          </a:solidFill>
        </p:spPr>
        <p:txBody>
          <a:bodyPr>
            <a:normAutofit/>
          </a:bodyPr>
          <a:lstStyle/>
          <a:p>
            <a:pPr marL="0" indent="0" algn="just">
              <a:buNone/>
            </a:pPr>
            <a:r>
              <a:rPr lang="el-GR" dirty="0">
                <a:solidFill>
                  <a:schemeClr val="tx1"/>
                </a:solidFill>
                <a:latin typeface="Times New Roman" panose="02020603050405020304" pitchFamily="18" charset="0"/>
                <a:cs typeface="Times New Roman" panose="02020603050405020304" pitchFamily="18" charset="0"/>
              </a:rPr>
              <a:t>		</a:t>
            </a:r>
            <a:r>
              <a:rPr lang="el-GR" sz="2800"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l-GR" sz="2800" dirty="0">
                <a:solidFill>
                  <a:schemeClr val="tx1"/>
                </a:solidFill>
                <a:latin typeface="Times New Roman" panose="02020603050405020304" pitchFamily="18" charset="0"/>
                <a:cs typeface="Times New Roman" panose="02020603050405020304" pitchFamily="18" charset="0"/>
              </a:rPr>
              <a:t>				</a:t>
            </a:r>
            <a:r>
              <a:rPr lang="el-GR" sz="3200" dirty="0">
                <a:solidFill>
                  <a:schemeClr val="tx1"/>
                </a:solidFill>
                <a:latin typeface="Times New Roman" panose="02020603050405020304" pitchFamily="18" charset="0"/>
                <a:cs typeface="Times New Roman" panose="02020603050405020304" pitchFamily="18" charset="0"/>
              </a:rPr>
              <a:t>1. κριτική + χιούμορ</a:t>
            </a:r>
          </a:p>
          <a:p>
            <a:pPr marL="0" indent="0" algn="just">
              <a:buNone/>
            </a:pPr>
            <a:r>
              <a:rPr lang="el-GR" sz="3200" dirty="0">
                <a:solidFill>
                  <a:schemeClr val="tx1"/>
                </a:solidFill>
                <a:latin typeface="Times New Roman" panose="02020603050405020304" pitchFamily="18" charset="0"/>
                <a:cs typeface="Times New Roman" panose="02020603050405020304" pitchFamily="18" charset="0"/>
              </a:rPr>
              <a:t>σάτιρα &lt;	2. έκθεση αδυναμιών</a:t>
            </a:r>
          </a:p>
          <a:p>
            <a:pPr marL="0" indent="0" algn="just">
              <a:buNone/>
            </a:pPr>
            <a:r>
              <a:rPr lang="el-GR" sz="3200" dirty="0">
                <a:solidFill>
                  <a:schemeClr val="tx1"/>
                </a:solidFill>
                <a:latin typeface="Times New Roman" panose="02020603050405020304" pitchFamily="18" charset="0"/>
                <a:cs typeface="Times New Roman" panose="02020603050405020304" pitchFamily="18" charset="0"/>
              </a:rPr>
              <a:t>				3. αποσκοπεί σε ηθική αναμόρφωση </a:t>
            </a:r>
          </a:p>
          <a:p>
            <a:pPr marL="0" indent="0" algn="just">
              <a:buNone/>
            </a:pPr>
            <a:r>
              <a:rPr lang="el-GR" sz="3200" dirty="0">
                <a:solidFill>
                  <a:schemeClr val="tx1"/>
                </a:solidFill>
                <a:latin typeface="Times New Roman" panose="02020603050405020304" pitchFamily="18" charset="0"/>
                <a:cs typeface="Times New Roman" panose="02020603050405020304" pitchFamily="18" charset="0"/>
              </a:rPr>
              <a:t>					(ή απουσία ηθικών ηθικών;)</a:t>
            </a:r>
          </a:p>
          <a:p>
            <a:pPr marL="0" indent="0" algn="just">
              <a:buNone/>
            </a:pPr>
            <a:r>
              <a:rPr lang="el-GR" sz="2000" b="1"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l-GR" sz="2000" b="1"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								</a:t>
            </a:r>
            <a:r>
              <a:rPr lang="el-GR" sz="2000" b="1" dirty="0" err="1">
                <a:solidFill>
                  <a:schemeClr val="tx1"/>
                </a:solidFill>
                <a:latin typeface="Times New Roman" panose="02020603050405020304" pitchFamily="18" charset="0"/>
                <a:cs typeface="Times New Roman" panose="02020603050405020304" pitchFamily="18" charset="0"/>
              </a:rPr>
              <a:t>Κωστίου</a:t>
            </a:r>
            <a:r>
              <a:rPr lang="el-GR" sz="2000" b="1" dirty="0">
                <a:solidFill>
                  <a:schemeClr val="tx1"/>
                </a:solidFill>
                <a:latin typeface="Times New Roman" panose="02020603050405020304" pitchFamily="18" charset="0"/>
                <a:cs typeface="Times New Roman" panose="02020603050405020304" pitchFamily="18" charset="0"/>
              </a:rPr>
              <a:t>, </a:t>
            </a:r>
            <a:r>
              <a:rPr lang="el-GR" sz="2000" b="1" i="1" dirty="0">
                <a:solidFill>
                  <a:schemeClr val="tx1"/>
                </a:solidFill>
                <a:latin typeface="Times New Roman" panose="02020603050405020304" pitchFamily="18" charset="0"/>
                <a:cs typeface="Times New Roman" panose="02020603050405020304" pitchFamily="18" charset="0"/>
              </a:rPr>
              <a:t>Εισαγωγή</a:t>
            </a:r>
            <a:r>
              <a:rPr lang="en-US" sz="2000" b="1" i="1" dirty="0">
                <a:solidFill>
                  <a:schemeClr val="tx1"/>
                </a:solidFill>
                <a:latin typeface="Times New Roman" panose="02020603050405020304" pitchFamily="18" charset="0"/>
                <a:cs typeface="Times New Roman" panose="02020603050405020304" pitchFamily="18" charset="0"/>
              </a:rPr>
              <a:t>…</a:t>
            </a:r>
            <a:r>
              <a:rPr lang="el-GR" sz="2000" b="1" dirty="0">
                <a:solidFill>
                  <a:schemeClr val="tx1"/>
                </a:solidFill>
                <a:latin typeface="Times New Roman" panose="02020603050405020304" pitchFamily="18" charset="0"/>
                <a:cs typeface="Times New Roman" panose="02020603050405020304" pitchFamily="18" charset="0"/>
              </a:rPr>
              <a:t>, σ. 49</a:t>
            </a:r>
          </a:p>
        </p:txBody>
      </p:sp>
    </p:spTree>
    <p:extLst>
      <p:ext uri="{BB962C8B-B14F-4D97-AF65-F5344CB8AC3E}">
        <p14:creationId xmlns:p14="http://schemas.microsoft.com/office/powerpoint/2010/main" val="307390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77480A-64F5-557E-9D5A-1D28BD82970F}"/>
              </a:ext>
            </a:extLst>
          </p:cNvPr>
          <p:cNvSpPr>
            <a:spLocks noGrp="1"/>
          </p:cNvSpPr>
          <p:nvPr>
            <p:ph type="title"/>
          </p:nvPr>
        </p:nvSpPr>
        <p:spPr>
          <a:xfrm>
            <a:off x="869575" y="686298"/>
            <a:ext cx="10470777" cy="694267"/>
          </a:xfrm>
          <a:solidFill>
            <a:schemeClr val="accent1">
              <a:lumMod val="40000"/>
              <a:lumOff val="60000"/>
            </a:schemeClr>
          </a:solidFill>
        </p:spPr>
        <p:txBody>
          <a:bodyPr>
            <a:noAutofit/>
          </a:bodyPr>
          <a:lstStyle/>
          <a:p>
            <a:r>
              <a:rPr lang="el-GR" sz="4000" b="1" dirty="0">
                <a:solidFill>
                  <a:schemeClr val="tx1"/>
                </a:solidFill>
                <a:latin typeface="Times New Roman" panose="02020603050405020304" pitchFamily="18" charset="0"/>
                <a:cs typeface="Times New Roman" panose="02020603050405020304" pitchFamily="18" charset="0"/>
              </a:rPr>
              <a:t>Γκροτέσκο</a:t>
            </a:r>
          </a:p>
        </p:txBody>
      </p:sp>
      <p:sp>
        <p:nvSpPr>
          <p:cNvPr id="3" name="Θέση περιεχομένου 2">
            <a:extLst>
              <a:ext uri="{FF2B5EF4-FFF2-40B4-BE49-F238E27FC236}">
                <a16:creationId xmlns:a16="http://schemas.microsoft.com/office/drawing/2014/main" id="{2B900828-F28B-0CFE-DF07-897C3CD01C3B}"/>
              </a:ext>
            </a:extLst>
          </p:cNvPr>
          <p:cNvSpPr>
            <a:spLocks noGrp="1"/>
          </p:cNvSpPr>
          <p:nvPr>
            <p:ph idx="1"/>
          </p:nvPr>
        </p:nvSpPr>
        <p:spPr>
          <a:xfrm>
            <a:off x="869576" y="1470213"/>
            <a:ext cx="10470777" cy="4701490"/>
          </a:xfrm>
          <a:solidFill>
            <a:schemeClr val="accent1">
              <a:lumMod val="20000"/>
              <a:lumOff val="80000"/>
            </a:schemeClr>
          </a:solidFill>
        </p:spPr>
        <p:txBody>
          <a:bodyPr>
            <a:noAutofit/>
          </a:bodyPr>
          <a:lstStyle/>
          <a:p>
            <a:pPr marL="0" indent="0" algn="ctr">
              <a:buNone/>
            </a:pPr>
            <a:r>
              <a:rPr lang="el-GR" dirty="0">
                <a:solidFill>
                  <a:schemeClr val="tx1"/>
                </a:solidFill>
                <a:latin typeface="Times New Roman" panose="02020603050405020304" pitchFamily="18" charset="0"/>
                <a:cs typeface="Times New Roman" panose="02020603050405020304" pitchFamily="18" charset="0"/>
              </a:rPr>
              <a:t>«Η τέχνη του </a:t>
            </a:r>
            <a:r>
              <a:rPr lang="el-GR" dirty="0" err="1">
                <a:solidFill>
                  <a:schemeClr val="tx1"/>
                </a:solidFill>
                <a:latin typeface="Times New Roman" panose="02020603050405020304" pitchFamily="18" charset="0"/>
                <a:cs typeface="Times New Roman" panose="02020603050405020304" pitchFamily="18" charset="0"/>
              </a:rPr>
              <a:t>γκροτέσκου</a:t>
            </a:r>
            <a:r>
              <a:rPr lang="el-GR" dirty="0">
                <a:solidFill>
                  <a:schemeClr val="tx1"/>
                </a:solidFill>
                <a:latin typeface="Times New Roman" panose="02020603050405020304" pitchFamily="18" charset="0"/>
                <a:cs typeface="Times New Roman" panose="02020603050405020304" pitchFamily="18" charset="0"/>
              </a:rPr>
              <a:t> κάνει το </a:t>
            </a:r>
            <a:r>
              <a:rPr lang="el-GR" u="sng" dirty="0">
                <a:solidFill>
                  <a:schemeClr val="tx1"/>
                </a:solidFill>
                <a:latin typeface="Times New Roman" panose="02020603050405020304" pitchFamily="18" charset="0"/>
                <a:cs typeface="Times New Roman" panose="02020603050405020304" pitchFamily="18" charset="0"/>
              </a:rPr>
              <a:t>άσχημο</a:t>
            </a:r>
            <a:r>
              <a:rPr lang="el-GR" dirty="0">
                <a:solidFill>
                  <a:schemeClr val="tx1"/>
                </a:solidFill>
                <a:latin typeface="Times New Roman" panose="02020603050405020304" pitchFamily="18" charset="0"/>
                <a:cs typeface="Times New Roman" panose="02020603050405020304" pitchFamily="18" charset="0"/>
              </a:rPr>
              <a:t> να φαίνεται </a:t>
            </a:r>
            <a:r>
              <a:rPr lang="el-GR" u="sng" dirty="0">
                <a:solidFill>
                  <a:schemeClr val="tx1"/>
                </a:solidFill>
                <a:latin typeface="Times New Roman" panose="02020603050405020304" pitchFamily="18" charset="0"/>
                <a:cs typeface="Times New Roman" panose="02020603050405020304" pitchFamily="18" charset="0"/>
              </a:rPr>
              <a:t>συναρπαστικό</a:t>
            </a:r>
            <a:r>
              <a:rPr lang="el-GR" dirty="0">
                <a:solidFill>
                  <a:schemeClr val="tx1"/>
                </a:solidFill>
                <a:latin typeface="Times New Roman" panose="02020603050405020304" pitchFamily="18" charset="0"/>
                <a:cs typeface="Times New Roman" panose="02020603050405020304" pitchFamily="18" charset="0"/>
              </a:rPr>
              <a:t>» </a:t>
            </a:r>
          </a:p>
          <a:p>
            <a:pPr marL="0" indent="0">
              <a:buNone/>
            </a:pPr>
            <a:r>
              <a:rPr lang="el-GR" b="1" dirty="0">
                <a:solidFill>
                  <a:schemeClr val="tx1"/>
                </a:solidFill>
                <a:latin typeface="Times New Roman" panose="02020603050405020304" pitchFamily="18" charset="0"/>
                <a:cs typeface="Times New Roman" panose="02020603050405020304" pitchFamily="18" charset="0"/>
              </a:rPr>
              <a:t>															</a:t>
            </a:r>
            <a:r>
              <a:rPr lang="el-GR" sz="2000" b="1" dirty="0" err="1">
                <a:solidFill>
                  <a:schemeClr val="tx1"/>
                </a:solidFill>
                <a:latin typeface="Times New Roman" panose="02020603050405020304" pitchFamily="18" charset="0"/>
                <a:cs typeface="Times New Roman" panose="02020603050405020304" pitchFamily="18" charset="0"/>
              </a:rPr>
              <a:t>Κωστίου</a:t>
            </a:r>
            <a:r>
              <a:rPr lang="el-GR" sz="2000" b="1" dirty="0">
                <a:solidFill>
                  <a:schemeClr val="tx1"/>
                </a:solidFill>
                <a:latin typeface="Times New Roman" panose="02020603050405020304" pitchFamily="18" charset="0"/>
                <a:cs typeface="Times New Roman" panose="02020603050405020304" pitchFamily="18" charset="0"/>
              </a:rPr>
              <a:t>, </a:t>
            </a:r>
            <a:r>
              <a:rPr lang="el-GR" sz="2000" b="1" i="1" dirty="0">
                <a:solidFill>
                  <a:schemeClr val="tx1"/>
                </a:solidFill>
                <a:latin typeface="Times New Roman" panose="02020603050405020304" pitchFamily="18" charset="0"/>
                <a:cs typeface="Times New Roman" panose="02020603050405020304" pitchFamily="18" charset="0"/>
              </a:rPr>
              <a:t>Εισαγωγή…</a:t>
            </a:r>
            <a:r>
              <a:rPr lang="el-GR" sz="2000" b="1" dirty="0">
                <a:solidFill>
                  <a:schemeClr val="tx1"/>
                </a:solidFill>
                <a:latin typeface="Times New Roman" panose="02020603050405020304" pitchFamily="18" charset="0"/>
                <a:cs typeface="Times New Roman" panose="02020603050405020304" pitchFamily="18" charset="0"/>
              </a:rPr>
              <a:t>, σ. 65</a:t>
            </a:r>
          </a:p>
          <a:p>
            <a:pPr marL="0" indent="0">
              <a:buNone/>
            </a:pPr>
            <a:r>
              <a:rPr lang="el-GR" dirty="0">
                <a:solidFill>
                  <a:schemeClr val="tx1"/>
                </a:solidFill>
                <a:latin typeface="Times New Roman" panose="02020603050405020304" pitchFamily="18" charset="0"/>
                <a:cs typeface="Times New Roman" panose="02020603050405020304" pitchFamily="18" charset="0"/>
              </a:rPr>
              <a:t>	Το </a:t>
            </a:r>
            <a:r>
              <a:rPr lang="el-GR" u="sng" dirty="0">
                <a:solidFill>
                  <a:schemeClr val="tx1"/>
                </a:solidFill>
                <a:latin typeface="Times New Roman" panose="02020603050405020304" pitchFamily="18" charset="0"/>
                <a:cs typeface="Times New Roman" panose="02020603050405020304" pitchFamily="18" charset="0"/>
              </a:rPr>
              <a:t>θαυμαστό</a:t>
            </a:r>
            <a:r>
              <a:rPr lang="el-GR" dirty="0">
                <a:solidFill>
                  <a:schemeClr val="tx1"/>
                </a:solidFill>
                <a:latin typeface="Times New Roman" panose="02020603050405020304" pitchFamily="18" charset="0"/>
                <a:cs typeface="Times New Roman" panose="02020603050405020304" pitchFamily="18" charset="0"/>
              </a:rPr>
              <a:t>, το </a:t>
            </a:r>
            <a:r>
              <a:rPr lang="el-GR" u="sng" dirty="0">
                <a:solidFill>
                  <a:schemeClr val="tx1"/>
                </a:solidFill>
                <a:latin typeface="Times New Roman" panose="02020603050405020304" pitchFamily="18" charset="0"/>
                <a:cs typeface="Times New Roman" panose="02020603050405020304" pitchFamily="18" charset="0"/>
              </a:rPr>
              <a:t>ξεχωριστό</a:t>
            </a:r>
            <a:r>
              <a:rPr lang="el-GR" dirty="0">
                <a:solidFill>
                  <a:schemeClr val="tx1"/>
                </a:solidFill>
                <a:latin typeface="Times New Roman" panose="02020603050405020304" pitchFamily="18" charset="0"/>
                <a:cs typeface="Times New Roman" panose="02020603050405020304" pitchFamily="18" charset="0"/>
              </a:rPr>
              <a:t>, το </a:t>
            </a:r>
            <a:r>
              <a:rPr lang="el-GR" u="sng" dirty="0">
                <a:solidFill>
                  <a:schemeClr val="tx1"/>
                </a:solidFill>
                <a:latin typeface="Times New Roman" panose="02020603050405020304" pitchFamily="18" charset="0"/>
                <a:cs typeface="Times New Roman" panose="02020603050405020304" pitchFamily="18" charset="0"/>
              </a:rPr>
              <a:t>μοναδικό</a:t>
            </a:r>
            <a:r>
              <a:rPr lang="el-GR" dirty="0">
                <a:solidFill>
                  <a:schemeClr val="tx1"/>
                </a:solidFill>
                <a:latin typeface="Times New Roman" panose="02020603050405020304" pitchFamily="18" charset="0"/>
                <a:cs typeface="Times New Roman" panose="02020603050405020304" pitchFamily="18" charset="0"/>
              </a:rPr>
              <a:t>, το </a:t>
            </a:r>
            <a:r>
              <a:rPr lang="el-GR" u="sng" dirty="0">
                <a:solidFill>
                  <a:schemeClr val="tx1"/>
                </a:solidFill>
                <a:latin typeface="Times New Roman" panose="02020603050405020304" pitchFamily="18" charset="0"/>
                <a:cs typeface="Times New Roman" panose="02020603050405020304" pitchFamily="18" charset="0"/>
              </a:rPr>
              <a:t>ανένταχτο</a:t>
            </a:r>
          </a:p>
          <a:p>
            <a:pPr marL="0" indent="0">
              <a:buNone/>
            </a:pPr>
            <a:r>
              <a:rPr lang="el-GR" dirty="0">
                <a:solidFill>
                  <a:schemeClr val="tx1"/>
                </a:solidFill>
                <a:latin typeface="Times New Roman" panose="02020603050405020304" pitchFamily="18" charset="0"/>
                <a:cs typeface="Times New Roman" panose="02020603050405020304" pitchFamily="18" charset="0"/>
              </a:rPr>
              <a:t>	Εκούσια </a:t>
            </a:r>
            <a:r>
              <a:rPr lang="el-GR" u="sng" dirty="0">
                <a:solidFill>
                  <a:schemeClr val="tx1"/>
                </a:solidFill>
                <a:latin typeface="Times New Roman" panose="02020603050405020304" pitchFamily="18" charset="0"/>
                <a:cs typeface="Times New Roman" panose="02020603050405020304" pitchFamily="18" charset="0"/>
              </a:rPr>
              <a:t>μεγέθυνση</a:t>
            </a:r>
            <a:r>
              <a:rPr lang="el-GR" dirty="0">
                <a:solidFill>
                  <a:schemeClr val="tx1"/>
                </a:solidFill>
                <a:latin typeface="Times New Roman" panose="02020603050405020304" pitchFamily="18" charset="0"/>
                <a:cs typeface="Times New Roman" panose="02020603050405020304" pitchFamily="18" charset="0"/>
              </a:rPr>
              <a:t> ή </a:t>
            </a:r>
            <a:r>
              <a:rPr lang="el-GR" b="1" u="sng" dirty="0">
                <a:solidFill>
                  <a:schemeClr val="tx1"/>
                </a:solidFill>
                <a:latin typeface="Times New Roman" panose="02020603050405020304" pitchFamily="18" charset="0"/>
                <a:cs typeface="Times New Roman" panose="02020603050405020304" pitchFamily="18" charset="0"/>
              </a:rPr>
              <a:t>παραμόρφωση</a:t>
            </a:r>
            <a:r>
              <a:rPr lang="el-GR" dirty="0">
                <a:solidFill>
                  <a:schemeClr val="tx1"/>
                </a:solidFill>
                <a:latin typeface="Times New Roman" panose="02020603050405020304" pitchFamily="18" charset="0"/>
                <a:cs typeface="Times New Roman" panose="02020603050405020304" pitchFamily="18" charset="0"/>
              </a:rPr>
              <a:t> του «κανονικού» (νόρμα)</a:t>
            </a:r>
          </a:p>
          <a:p>
            <a:pPr marL="0" indent="0">
              <a:buNone/>
            </a:pPr>
            <a:r>
              <a:rPr lang="el-GR" dirty="0">
                <a:solidFill>
                  <a:schemeClr val="tx1"/>
                </a:solidFill>
                <a:latin typeface="Times New Roman" panose="02020603050405020304" pitchFamily="18" charset="0"/>
                <a:cs typeface="Times New Roman" panose="02020603050405020304" pitchFamily="18" charset="0"/>
              </a:rPr>
              <a:t>	Ο </a:t>
            </a:r>
            <a:r>
              <a:rPr lang="el-GR" u="sng" dirty="0">
                <a:solidFill>
                  <a:schemeClr val="tx1"/>
                </a:solidFill>
                <a:latin typeface="Times New Roman" panose="02020603050405020304" pitchFamily="18" charset="0"/>
                <a:cs typeface="Times New Roman" panose="02020603050405020304" pitchFamily="18" charset="0"/>
              </a:rPr>
              <a:t>δέκτης-παρατηρητής</a:t>
            </a:r>
            <a:r>
              <a:rPr lang="el-GR" dirty="0">
                <a:solidFill>
                  <a:schemeClr val="tx1"/>
                </a:solidFill>
                <a:latin typeface="Times New Roman" panose="02020603050405020304" pitchFamily="18" charset="0"/>
                <a:cs typeface="Times New Roman" panose="02020603050405020304" pitchFamily="18" charset="0"/>
              </a:rPr>
              <a:t> έρχεται σε επαφή με μια </a:t>
            </a:r>
            <a:r>
              <a:rPr lang="el-GR" u="sng" dirty="0">
                <a:solidFill>
                  <a:schemeClr val="tx1"/>
                </a:solidFill>
                <a:latin typeface="Times New Roman" panose="02020603050405020304" pitchFamily="18" charset="0"/>
                <a:cs typeface="Times New Roman" panose="02020603050405020304" pitchFamily="18" charset="0"/>
              </a:rPr>
              <a:t>δυσαναλογία</a:t>
            </a:r>
            <a:r>
              <a:rPr lang="el-GR" dirty="0">
                <a:solidFill>
                  <a:schemeClr val="tx1"/>
                </a:solidFill>
                <a:latin typeface="Times New Roman" panose="02020603050405020304" pitchFamily="18" charset="0"/>
                <a:cs typeface="Times New Roman" panose="02020603050405020304" pitchFamily="18" charset="0"/>
              </a:rPr>
              <a:t> ή </a:t>
            </a:r>
            <a:r>
              <a:rPr lang="el-GR" u="sng" dirty="0">
                <a:solidFill>
                  <a:schemeClr val="tx1"/>
                </a:solidFill>
                <a:latin typeface="Times New Roman" panose="02020603050405020304" pitchFamily="18" charset="0"/>
                <a:cs typeface="Times New Roman" panose="02020603050405020304" pitchFamily="18" charset="0"/>
              </a:rPr>
              <a:t>ανισορροπία</a:t>
            </a:r>
            <a:endParaRPr lang="el-GR" dirty="0">
              <a:solidFill>
                <a:schemeClr val="tx1"/>
              </a:solidFill>
              <a:latin typeface="Times New Roman" panose="02020603050405020304" pitchFamily="18" charset="0"/>
              <a:cs typeface="Times New Roman" panose="02020603050405020304" pitchFamily="18" charset="0"/>
            </a:endParaRPr>
          </a:p>
          <a:p>
            <a:pPr marL="0" indent="0">
              <a:buNone/>
            </a:pPr>
            <a:r>
              <a:rPr lang="en-US" b="1" dirty="0">
                <a:solidFill>
                  <a:schemeClr val="tx1"/>
                </a:solidFill>
                <a:latin typeface="Times New Roman" panose="02020603050405020304" pitchFamily="18" charset="0"/>
                <a:cs typeface="Times New Roman" panose="02020603050405020304" pitchFamily="18" charset="0"/>
              </a:rPr>
              <a:t>	Mikhail Bakhtin</a:t>
            </a:r>
            <a:r>
              <a:rPr lang="el-GR"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t>
            </a:r>
            <a:r>
              <a:rPr lang="el-GR" dirty="0">
                <a:solidFill>
                  <a:schemeClr val="tx1"/>
                </a:solidFill>
                <a:latin typeface="Times New Roman" panose="02020603050405020304" pitchFamily="18" charset="0"/>
                <a:cs typeface="Times New Roman" panose="02020603050405020304" pitchFamily="18" charset="0"/>
              </a:rPr>
              <a:t>   διακρίνει δύο πεδία του </a:t>
            </a:r>
            <a:r>
              <a:rPr lang="el-GR" dirty="0" err="1">
                <a:solidFill>
                  <a:schemeClr val="tx1"/>
                </a:solidFill>
                <a:latin typeface="Times New Roman" panose="02020603050405020304" pitchFamily="18" charset="0"/>
                <a:cs typeface="Times New Roman" panose="02020603050405020304" pitchFamily="18" charset="0"/>
              </a:rPr>
              <a:t>γκροτέσκου</a:t>
            </a:r>
            <a:r>
              <a:rPr lang="el-GR" dirty="0">
                <a:solidFill>
                  <a:schemeClr val="tx1"/>
                </a:solidFill>
                <a:latin typeface="Times New Roman" panose="02020603050405020304" pitchFamily="18" charset="0"/>
                <a:cs typeface="Times New Roman" panose="02020603050405020304" pitchFamily="18" charset="0"/>
              </a:rPr>
              <a:t> στον 20</a:t>
            </a:r>
            <a:r>
              <a:rPr lang="el-GR" baseline="30000" dirty="0">
                <a:solidFill>
                  <a:schemeClr val="tx1"/>
                </a:solidFill>
                <a:latin typeface="Times New Roman" panose="02020603050405020304" pitchFamily="18" charset="0"/>
                <a:cs typeface="Times New Roman" panose="02020603050405020304" pitchFamily="18" charset="0"/>
              </a:rPr>
              <a:t>ό </a:t>
            </a:r>
            <a:r>
              <a:rPr lang="el-GR" dirty="0">
                <a:solidFill>
                  <a:schemeClr val="tx1"/>
                </a:solidFill>
                <a:latin typeface="Times New Roman" panose="02020603050405020304" pitchFamily="18" charset="0"/>
                <a:cs typeface="Times New Roman" panose="02020603050405020304" pitchFamily="18" charset="0"/>
              </a:rPr>
              <a:t>αιώνα</a:t>
            </a:r>
          </a:p>
          <a:p>
            <a:pPr marL="0" indent="0">
              <a:buNone/>
            </a:pPr>
            <a:r>
              <a:rPr lang="el-GR" dirty="0">
                <a:solidFill>
                  <a:schemeClr val="tx1"/>
                </a:solidFill>
                <a:latin typeface="Times New Roman" panose="02020603050405020304" pitchFamily="18" charset="0"/>
                <a:cs typeface="Times New Roman" panose="02020603050405020304" pitchFamily="18" charset="0"/>
              </a:rPr>
              <a:t>			1. </a:t>
            </a:r>
            <a:r>
              <a:rPr lang="el-GR" u="sng" dirty="0">
                <a:solidFill>
                  <a:schemeClr val="tx1"/>
                </a:solidFill>
                <a:latin typeface="Times New Roman" panose="02020603050405020304" pitchFamily="18" charset="0"/>
                <a:cs typeface="Times New Roman" panose="02020603050405020304" pitchFamily="18" charset="0"/>
              </a:rPr>
              <a:t>μοντέρνο</a:t>
            </a:r>
            <a:r>
              <a:rPr lang="el-GR" dirty="0">
                <a:solidFill>
                  <a:schemeClr val="tx1"/>
                </a:solidFill>
                <a:latin typeface="Times New Roman" panose="02020603050405020304" pitchFamily="18" charset="0"/>
                <a:cs typeface="Times New Roman" panose="02020603050405020304" pitchFamily="18" charset="0"/>
              </a:rPr>
              <a:t> - σύνδεση με τον ρομαντισμό, σχέση με τον υπαρξισμό</a:t>
            </a:r>
          </a:p>
          <a:p>
            <a:pPr marL="0" indent="0">
              <a:buNone/>
            </a:pPr>
            <a:r>
              <a:rPr lang="el-GR" dirty="0">
                <a:solidFill>
                  <a:schemeClr val="tx1"/>
                </a:solidFill>
                <a:latin typeface="Times New Roman" panose="02020603050405020304" pitchFamily="18" charset="0"/>
                <a:cs typeface="Times New Roman" panose="02020603050405020304" pitchFamily="18" charset="0"/>
              </a:rPr>
              <a:t>			2. </a:t>
            </a:r>
            <a:r>
              <a:rPr lang="el-GR" u="sng" dirty="0">
                <a:solidFill>
                  <a:schemeClr val="tx1"/>
                </a:solidFill>
                <a:latin typeface="Times New Roman" panose="02020603050405020304" pitchFamily="18" charset="0"/>
                <a:cs typeface="Times New Roman" panose="02020603050405020304" pitchFamily="18" charset="0"/>
              </a:rPr>
              <a:t>ρεαλιστικό</a:t>
            </a:r>
            <a:r>
              <a:rPr lang="el-GR" dirty="0">
                <a:solidFill>
                  <a:schemeClr val="tx1"/>
                </a:solidFill>
                <a:latin typeface="Times New Roman" panose="02020603050405020304" pitchFamily="18" charset="0"/>
                <a:cs typeface="Times New Roman" panose="02020603050405020304" pitchFamily="18" charset="0"/>
              </a:rPr>
              <a:t> - σύνδεση με </a:t>
            </a:r>
            <a:r>
              <a:rPr lang="el-GR" u="sng" dirty="0">
                <a:solidFill>
                  <a:schemeClr val="tx1"/>
                </a:solidFill>
                <a:latin typeface="Times New Roman" panose="02020603050405020304" pitchFamily="18" charset="0"/>
                <a:cs typeface="Times New Roman" panose="02020603050405020304" pitchFamily="18" charset="0"/>
              </a:rPr>
              <a:t>ρεαλισμό,</a:t>
            </a:r>
            <a:r>
              <a:rPr lang="en-US" u="sng" dirty="0">
                <a:solidFill>
                  <a:schemeClr val="tx1"/>
                </a:solidFill>
                <a:latin typeface="Times New Roman" panose="02020603050405020304" pitchFamily="18" charset="0"/>
                <a:cs typeface="Times New Roman" panose="02020603050405020304" pitchFamily="18" charset="0"/>
              </a:rPr>
              <a:t> </a:t>
            </a:r>
            <a:r>
              <a:rPr lang="el-GR" u="sng" dirty="0">
                <a:solidFill>
                  <a:schemeClr val="tx1"/>
                </a:solidFill>
                <a:latin typeface="Times New Roman" panose="02020603050405020304" pitchFamily="18" charset="0"/>
                <a:cs typeface="Times New Roman" panose="02020603050405020304" pitchFamily="18" charset="0"/>
              </a:rPr>
              <a:t>λαϊκό πολιτισμό</a:t>
            </a:r>
            <a:r>
              <a:rPr lang="en-US" u="sng" dirty="0">
                <a:solidFill>
                  <a:schemeClr val="tx1"/>
                </a:solidFill>
                <a:latin typeface="Times New Roman" panose="02020603050405020304" pitchFamily="18" charset="0"/>
                <a:cs typeface="Times New Roman" panose="02020603050405020304" pitchFamily="18" charset="0"/>
              </a:rPr>
              <a:t>, </a:t>
            </a:r>
            <a:r>
              <a:rPr lang="el-GR" u="sng" dirty="0">
                <a:solidFill>
                  <a:schemeClr val="tx1"/>
                </a:solidFill>
                <a:latin typeface="Times New Roman" panose="02020603050405020304" pitchFamily="18" charset="0"/>
                <a:cs typeface="Times New Roman" panose="02020603050405020304" pitchFamily="18" charset="0"/>
              </a:rPr>
              <a:t>καρναβάλι</a:t>
            </a:r>
          </a:p>
          <a:p>
            <a:pPr marL="0" indent="0">
              <a:buNone/>
            </a:pPr>
            <a:r>
              <a:rPr lang="el-GR" dirty="0">
                <a:solidFill>
                  <a:schemeClr val="tx1"/>
                </a:solidFill>
                <a:latin typeface="Times New Roman" panose="02020603050405020304" pitchFamily="18" charset="0"/>
                <a:cs typeface="Times New Roman" panose="02020603050405020304" pitchFamily="18" charset="0"/>
              </a:rPr>
              <a:t>			</a:t>
            </a:r>
            <a:r>
              <a:rPr lang="el-GR" b="1" dirty="0">
                <a:solidFill>
                  <a:schemeClr val="tx1"/>
                </a:solidFill>
                <a:latin typeface="Times New Roman" panose="02020603050405020304" pitchFamily="18" charset="0"/>
                <a:cs typeface="Times New Roman" panose="02020603050405020304" pitchFamily="18" charset="0"/>
              </a:rPr>
              <a:t>!</a:t>
            </a:r>
            <a:r>
              <a:rPr lang="el-GR" dirty="0">
                <a:solidFill>
                  <a:schemeClr val="tx1"/>
                </a:solidFill>
                <a:latin typeface="Times New Roman" panose="02020603050405020304" pitchFamily="18" charset="0"/>
                <a:cs typeface="Times New Roman" panose="02020603050405020304" pitchFamily="18" charset="0"/>
              </a:rPr>
              <a:t> Κυρίαρχη η σύνδεση του </a:t>
            </a:r>
            <a:r>
              <a:rPr lang="el-GR" u="sng" dirty="0" err="1">
                <a:solidFill>
                  <a:schemeClr val="tx1"/>
                </a:solidFill>
                <a:latin typeface="Times New Roman" panose="02020603050405020304" pitchFamily="18" charset="0"/>
                <a:cs typeface="Times New Roman" panose="02020603050405020304" pitchFamily="18" charset="0"/>
              </a:rPr>
              <a:t>γκροτέσκου</a:t>
            </a:r>
            <a:r>
              <a:rPr lang="el-GR" dirty="0">
                <a:solidFill>
                  <a:schemeClr val="tx1"/>
                </a:solidFill>
                <a:latin typeface="Times New Roman" panose="02020603050405020304" pitchFamily="18" charset="0"/>
                <a:cs typeface="Times New Roman" panose="02020603050405020304" pitchFamily="18" charset="0"/>
              </a:rPr>
              <a:t> με το </a:t>
            </a:r>
            <a:r>
              <a:rPr lang="el-GR" u="sng" dirty="0">
                <a:solidFill>
                  <a:schemeClr val="tx1"/>
                </a:solidFill>
                <a:latin typeface="Times New Roman" panose="02020603050405020304" pitchFamily="18" charset="0"/>
                <a:cs typeface="Times New Roman" panose="02020603050405020304" pitchFamily="18" charset="0"/>
              </a:rPr>
              <a:t>γέλιο</a:t>
            </a:r>
          </a:p>
        </p:txBody>
      </p:sp>
      <p:sp>
        <p:nvSpPr>
          <p:cNvPr id="4" name="Οβάλ 3">
            <a:extLst>
              <a:ext uri="{FF2B5EF4-FFF2-40B4-BE49-F238E27FC236}">
                <a16:creationId xmlns:a16="http://schemas.microsoft.com/office/drawing/2014/main" id="{96F81A21-4B93-7370-0F5F-C18A1620BEE1}"/>
              </a:ext>
            </a:extLst>
          </p:cNvPr>
          <p:cNvSpPr/>
          <p:nvPr/>
        </p:nvSpPr>
        <p:spPr>
          <a:xfrm>
            <a:off x="1157342" y="265712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EFBEA949-8946-C7C1-7513-D349F52A07A2}"/>
              </a:ext>
            </a:extLst>
          </p:cNvPr>
          <p:cNvSpPr/>
          <p:nvPr/>
        </p:nvSpPr>
        <p:spPr>
          <a:xfrm>
            <a:off x="1157342" y="3190860"/>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5E73874F-3C53-2F3A-9CE3-7E97DBFA0831}"/>
              </a:ext>
            </a:extLst>
          </p:cNvPr>
          <p:cNvSpPr/>
          <p:nvPr/>
        </p:nvSpPr>
        <p:spPr>
          <a:xfrm>
            <a:off x="1157342" y="3698608"/>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Δεξιό 6">
            <a:extLst>
              <a:ext uri="{FF2B5EF4-FFF2-40B4-BE49-F238E27FC236}">
                <a16:creationId xmlns:a16="http://schemas.microsoft.com/office/drawing/2014/main" id="{27129BC7-7F4B-B63E-7780-0FA5094E159C}"/>
              </a:ext>
            </a:extLst>
          </p:cNvPr>
          <p:cNvSpPr/>
          <p:nvPr/>
        </p:nvSpPr>
        <p:spPr>
          <a:xfrm>
            <a:off x="3720352" y="4186517"/>
            <a:ext cx="636494" cy="2330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06915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C3A90-C2BE-C4BE-8681-6DA88392725D}"/>
              </a:ext>
            </a:extLst>
          </p:cNvPr>
          <p:cNvSpPr>
            <a:spLocks noGrp="1"/>
          </p:cNvSpPr>
          <p:nvPr>
            <p:ph type="title"/>
          </p:nvPr>
        </p:nvSpPr>
        <p:spPr>
          <a:xfrm>
            <a:off x="860612" y="686297"/>
            <a:ext cx="10470776" cy="774949"/>
          </a:xfrm>
          <a:solidFill>
            <a:schemeClr val="accent1">
              <a:lumMod val="40000"/>
              <a:lumOff val="60000"/>
            </a:schemeClr>
          </a:solidFill>
        </p:spPr>
        <p:txBody>
          <a:bodyPr>
            <a:normAutofit/>
          </a:bodyPr>
          <a:lstStyle/>
          <a:p>
            <a:r>
              <a:rPr lang="el-GR" b="1" dirty="0">
                <a:solidFill>
                  <a:schemeClr val="tx1"/>
                </a:solidFill>
                <a:latin typeface="Times New Roman" panose="02020603050405020304" pitchFamily="18" charset="0"/>
                <a:cs typeface="Times New Roman" panose="02020603050405020304" pitchFamily="18" charset="0"/>
              </a:rPr>
              <a:t>Ειρωνεία</a:t>
            </a:r>
          </a:p>
        </p:txBody>
      </p:sp>
      <p:sp>
        <p:nvSpPr>
          <p:cNvPr id="3" name="Θέση περιεχομένου 2">
            <a:extLst>
              <a:ext uri="{FF2B5EF4-FFF2-40B4-BE49-F238E27FC236}">
                <a16:creationId xmlns:a16="http://schemas.microsoft.com/office/drawing/2014/main" id="{CB31F088-3ED5-01D5-9C06-0633BB715632}"/>
              </a:ext>
            </a:extLst>
          </p:cNvPr>
          <p:cNvSpPr>
            <a:spLocks noGrp="1"/>
          </p:cNvSpPr>
          <p:nvPr>
            <p:ph idx="1"/>
          </p:nvPr>
        </p:nvSpPr>
        <p:spPr>
          <a:xfrm>
            <a:off x="860612" y="1532965"/>
            <a:ext cx="10470776" cy="4638737"/>
          </a:xfrm>
          <a:solidFill>
            <a:schemeClr val="accent1">
              <a:lumMod val="20000"/>
              <a:lumOff val="80000"/>
            </a:schemeClr>
          </a:solidFill>
        </p:spPr>
        <p:txBody>
          <a:bodyPr>
            <a:normAutofit lnSpcReduction="10000"/>
          </a:bodyPr>
          <a:lstStyle/>
          <a:p>
            <a:pPr marL="0" indent="0" algn="just">
              <a:buNone/>
            </a:pPr>
            <a:r>
              <a:rPr lang="el-GR" dirty="0">
                <a:latin typeface="Times New Roman" panose="02020603050405020304" pitchFamily="18" charset="0"/>
                <a:cs typeface="Times New Roman" panose="02020603050405020304" pitchFamily="18" charset="0"/>
              </a:rPr>
              <a:t>	</a:t>
            </a:r>
            <a:r>
              <a:rPr lang="el-GR" dirty="0">
                <a:solidFill>
                  <a:schemeClr val="tx1"/>
                </a:solidFill>
                <a:latin typeface="Times New Roman" panose="02020603050405020304" pitchFamily="18" charset="0"/>
                <a:cs typeface="Times New Roman" panose="02020603050405020304" pitchFamily="18" charset="0"/>
              </a:rPr>
              <a:t>Η ειρωνεία, παρά τις πολυάριθμες απόπειρες προσέγγισης της φύσης της και 	την πλατιά αποδοχή της θέσης ότι δεν μπορεί να υπάρξει ένας ορισμός που να 	ικανοποιεί τις ποικίλες μορφές της, έχει σταθερά ως πυρήνα της τη «</a:t>
            </a:r>
            <a:r>
              <a:rPr lang="el-GR" dirty="0" err="1">
                <a:solidFill>
                  <a:schemeClr val="tx1"/>
                </a:solidFill>
                <a:latin typeface="Times New Roman" panose="02020603050405020304" pitchFamily="18" charset="0"/>
                <a:cs typeface="Times New Roman" panose="02020603050405020304" pitchFamily="18" charset="0"/>
              </a:rPr>
              <a:t>διακήρυ</a:t>
            </a:r>
            <a:r>
              <a:rPr lang="el-GR" dirty="0">
                <a:solidFill>
                  <a:schemeClr val="tx1"/>
                </a:solidFill>
                <a:latin typeface="Times New Roman" panose="02020603050405020304" pitchFamily="18" charset="0"/>
                <a:cs typeface="Times New Roman" panose="02020603050405020304" pitchFamily="18" charset="0"/>
              </a:rPr>
              <a:t>-	</a:t>
            </a:r>
            <a:r>
              <a:rPr lang="el-GR" dirty="0" err="1">
                <a:solidFill>
                  <a:schemeClr val="tx1"/>
                </a:solidFill>
                <a:latin typeface="Times New Roman" panose="02020603050405020304" pitchFamily="18" charset="0"/>
                <a:cs typeface="Times New Roman" panose="02020603050405020304" pitchFamily="18" charset="0"/>
              </a:rPr>
              <a:t>ξη</a:t>
            </a:r>
            <a:r>
              <a:rPr lang="el-GR" dirty="0">
                <a:solidFill>
                  <a:schemeClr val="tx1"/>
                </a:solidFill>
                <a:latin typeface="Times New Roman" panose="02020603050405020304" pitchFamily="18" charset="0"/>
                <a:cs typeface="Times New Roman" panose="02020603050405020304" pitchFamily="18" charset="0"/>
              </a:rPr>
              <a:t>» του αντιθέτου από ό,τι εννοείται.</a:t>
            </a:r>
          </a:p>
          <a:p>
            <a:pPr marL="0" indent="0" algn="just">
              <a:buNone/>
            </a:pPr>
            <a:r>
              <a:rPr lang="el-GR" dirty="0">
                <a:solidFill>
                  <a:schemeClr val="tx1"/>
                </a:solidFill>
                <a:latin typeface="Times New Roman" panose="02020603050405020304" pitchFamily="18" charset="0"/>
                <a:cs typeface="Times New Roman" panose="02020603050405020304" pitchFamily="18" charset="0"/>
              </a:rPr>
              <a:t>					</a:t>
            </a:r>
            <a:r>
              <a:rPr lang="el-GR" sz="2000" b="1" dirty="0">
                <a:solidFill>
                  <a:schemeClr val="tx1"/>
                </a:solidFill>
                <a:latin typeface="Times New Roman" panose="02020603050405020304" pitchFamily="18" charset="0"/>
                <a:cs typeface="Times New Roman" panose="02020603050405020304" pitchFamily="18" charset="0"/>
              </a:rPr>
              <a:t>πρβ. </a:t>
            </a:r>
            <a:r>
              <a:rPr lang="en-US" sz="2000" b="1" dirty="0">
                <a:solidFill>
                  <a:schemeClr val="tx1"/>
                </a:solidFill>
                <a:latin typeface="Times New Roman" panose="02020603050405020304" pitchFamily="18" charset="0"/>
                <a:cs typeface="Times New Roman" panose="02020603050405020304" pitchFamily="18" charset="0"/>
              </a:rPr>
              <a:t>Dr Johnson, </a:t>
            </a:r>
            <a:r>
              <a:rPr lang="en-US" sz="2000" b="1" i="1" dirty="0">
                <a:solidFill>
                  <a:schemeClr val="tx1"/>
                </a:solidFill>
                <a:latin typeface="Times New Roman" panose="02020603050405020304" pitchFamily="18" charset="0"/>
                <a:cs typeface="Times New Roman" panose="02020603050405020304" pitchFamily="18" charset="0"/>
              </a:rPr>
              <a:t>A Dictionary of the English Language</a:t>
            </a:r>
            <a:r>
              <a:rPr lang="en-US" sz="2000" b="1" dirty="0">
                <a:solidFill>
                  <a:schemeClr val="tx1"/>
                </a:solidFill>
                <a:latin typeface="Times New Roman" panose="02020603050405020304" pitchFamily="18" charset="0"/>
                <a:cs typeface="Times New Roman" panose="02020603050405020304" pitchFamily="18" charset="0"/>
              </a:rPr>
              <a:t>, entry </a:t>
            </a:r>
            <a:r>
              <a:rPr lang="el-GR" sz="2000" b="1" dirty="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latin typeface="Times New Roman" panose="02020603050405020304" pitchFamily="18" charset="0"/>
                <a:cs typeface="Times New Roman" panose="02020603050405020304" pitchFamily="18" charset="0"/>
              </a:rPr>
              <a:t>irony</a:t>
            </a:r>
            <a:r>
              <a:rPr lang="el-GR" sz="2000" b="1"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l-GR" dirty="0">
                <a:solidFill>
                  <a:schemeClr val="tx1"/>
                </a:solidFill>
                <a:latin typeface="Times New Roman" panose="02020603050405020304" pitchFamily="18" charset="0"/>
                <a:cs typeface="Times New Roman" panose="02020603050405020304" pitchFamily="18" charset="0"/>
              </a:rPr>
              <a:t>	απογοήτευση</a:t>
            </a:r>
          </a:p>
          <a:p>
            <a:pPr marL="0" indent="0" algn="just">
              <a:buNone/>
            </a:pPr>
            <a:r>
              <a:rPr lang="el-GR" dirty="0">
                <a:solidFill>
                  <a:schemeClr val="tx1"/>
                </a:solidFill>
                <a:latin typeface="Times New Roman" panose="02020603050405020304" pitchFamily="18" charset="0"/>
                <a:cs typeface="Times New Roman" panose="02020603050405020304" pitchFamily="18" charset="0"/>
              </a:rPr>
              <a:t>	αμφισβήτηση κάθε «δόγματος» - χτύπημα της αλαζονείας</a:t>
            </a:r>
          </a:p>
          <a:p>
            <a:pPr marL="0" indent="0" algn="just">
              <a:buNone/>
            </a:pPr>
            <a:r>
              <a:rPr lang="el-GR" dirty="0">
                <a:solidFill>
                  <a:schemeClr val="tx1"/>
                </a:solidFill>
                <a:latin typeface="Times New Roman" panose="02020603050405020304" pitchFamily="18" charset="0"/>
                <a:cs typeface="Times New Roman" panose="02020603050405020304" pitchFamily="18" charset="0"/>
              </a:rPr>
              <a:t>	«δόγμα» αμφισβήτησης - αλαζονεία;</a:t>
            </a:r>
          </a:p>
          <a:p>
            <a:pPr marL="0" indent="0" algn="just">
              <a:buNone/>
            </a:pPr>
            <a:r>
              <a:rPr lang="el-GR" dirty="0">
                <a:latin typeface="Times New Roman" panose="02020603050405020304" pitchFamily="18" charset="0"/>
                <a:cs typeface="Times New Roman" panose="02020603050405020304" pitchFamily="18" charset="0"/>
              </a:rPr>
              <a:t>	</a:t>
            </a:r>
            <a:r>
              <a:rPr lang="el-GR" b="1" dirty="0">
                <a:solidFill>
                  <a:schemeClr val="tx1"/>
                </a:solidFill>
                <a:latin typeface="Times New Roman" panose="02020603050405020304" pitchFamily="18" charset="0"/>
                <a:cs typeface="Times New Roman" panose="02020603050405020304" pitchFamily="18" charset="0"/>
              </a:rPr>
              <a:t>!</a:t>
            </a:r>
            <a:r>
              <a:rPr lang="el-GR" dirty="0">
                <a:solidFill>
                  <a:schemeClr val="tx1"/>
                </a:solidFill>
                <a:latin typeface="Times New Roman" panose="02020603050405020304" pitchFamily="18" charset="0"/>
                <a:cs typeface="Times New Roman" panose="02020603050405020304" pitchFamily="18" charset="0"/>
              </a:rPr>
              <a:t> «η ειρωνεία [είναι δυνατή] όπου χαλαρώνει η επείγουσα βιοτική ανάγκη» και</a:t>
            </a:r>
            <a:r>
              <a:rPr lang="en-US" dirty="0">
                <a:solidFill>
                  <a:schemeClr val="tx1"/>
                </a:solidFill>
                <a:latin typeface="Times New Roman" panose="02020603050405020304" pitchFamily="18" charset="0"/>
                <a:cs typeface="Times New Roman" panose="02020603050405020304" pitchFamily="18" charset="0"/>
              </a:rPr>
              <a:t>	</a:t>
            </a:r>
            <a:r>
              <a:rPr lang="el-GR" dirty="0">
                <a:solidFill>
                  <a:schemeClr val="tx1"/>
                </a:solidFill>
                <a:latin typeface="Times New Roman" panose="02020603050405020304" pitchFamily="18" charset="0"/>
                <a:cs typeface="Times New Roman" panose="02020603050405020304" pitchFamily="18" charset="0"/>
              </a:rPr>
              <a:t>  είναι, «όπως και η τέχνη, κόρη της αργίας»</a:t>
            </a:r>
          </a:p>
          <a:p>
            <a:pPr marL="0" indent="0" algn="just">
              <a:buNone/>
            </a:pPr>
            <a:r>
              <a:rPr lang="el-GR"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Vladimir </a:t>
            </a:r>
            <a:r>
              <a:rPr lang="en-US" sz="2000" b="1" dirty="0" err="1">
                <a:solidFill>
                  <a:schemeClr val="tx1"/>
                </a:solidFill>
                <a:latin typeface="Times New Roman" panose="02020603050405020304" pitchFamily="18" charset="0"/>
                <a:cs typeface="Times New Roman" panose="02020603050405020304" pitchFamily="18" charset="0"/>
              </a:rPr>
              <a:t>Jankelevitch</a:t>
            </a:r>
            <a:r>
              <a:rPr lang="en-US" sz="2000" b="1" dirty="0">
                <a:solidFill>
                  <a:schemeClr val="tx1"/>
                </a:solidFill>
                <a:latin typeface="Times New Roman" panose="02020603050405020304" pitchFamily="18" charset="0"/>
                <a:cs typeface="Times New Roman" panose="02020603050405020304" pitchFamily="18" charset="0"/>
              </a:rPr>
              <a:t>,</a:t>
            </a:r>
            <a:r>
              <a:rPr lang="el-GR" sz="2000" b="1" dirty="0">
                <a:solidFill>
                  <a:schemeClr val="tx1"/>
                </a:solidFill>
                <a:latin typeface="Times New Roman" panose="02020603050405020304" pitchFamily="18" charset="0"/>
                <a:cs typeface="Times New Roman" panose="02020603050405020304" pitchFamily="18" charset="0"/>
              </a:rPr>
              <a:t> </a:t>
            </a:r>
            <a:r>
              <a:rPr lang="el-GR" sz="2000" b="1" i="1" dirty="0">
                <a:solidFill>
                  <a:schemeClr val="tx1"/>
                </a:solidFill>
                <a:latin typeface="Times New Roman" panose="02020603050405020304" pitchFamily="18" charset="0"/>
                <a:cs typeface="Times New Roman" panose="02020603050405020304" pitchFamily="18" charset="0"/>
              </a:rPr>
              <a:t>Η ειρωνεία</a:t>
            </a:r>
            <a:r>
              <a:rPr lang="el-GR" sz="2000" b="1" dirty="0">
                <a:solidFill>
                  <a:schemeClr val="tx1"/>
                </a:solidFill>
                <a:latin typeface="Times New Roman" panose="02020603050405020304" pitchFamily="18" charset="0"/>
                <a:cs typeface="Times New Roman" panose="02020603050405020304" pitchFamily="18" charset="0"/>
              </a:rPr>
              <a:t>, σ. 13</a:t>
            </a:r>
          </a:p>
        </p:txBody>
      </p:sp>
      <p:sp>
        <p:nvSpPr>
          <p:cNvPr id="4" name="Οβάλ 3">
            <a:extLst>
              <a:ext uri="{FF2B5EF4-FFF2-40B4-BE49-F238E27FC236}">
                <a16:creationId xmlns:a16="http://schemas.microsoft.com/office/drawing/2014/main" id="{0A686525-D4EE-438C-87D1-58D5CEBDAB9A}"/>
              </a:ext>
            </a:extLst>
          </p:cNvPr>
          <p:cNvSpPr/>
          <p:nvPr/>
        </p:nvSpPr>
        <p:spPr>
          <a:xfrm>
            <a:off x="1133137" y="1659217"/>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A62B854B-288E-3274-5F6F-C766523E4008}"/>
              </a:ext>
            </a:extLst>
          </p:cNvPr>
          <p:cNvSpPr/>
          <p:nvPr/>
        </p:nvSpPr>
        <p:spPr>
          <a:xfrm>
            <a:off x="1133137" y="360556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6F09C497-7A35-FA40-94B6-A2E6CFE35241}"/>
              </a:ext>
            </a:extLst>
          </p:cNvPr>
          <p:cNvSpPr/>
          <p:nvPr/>
        </p:nvSpPr>
        <p:spPr>
          <a:xfrm>
            <a:off x="1133137" y="408573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A52DA968-3080-D762-CE64-48E5BD7C138C}"/>
              </a:ext>
            </a:extLst>
          </p:cNvPr>
          <p:cNvSpPr/>
          <p:nvPr/>
        </p:nvSpPr>
        <p:spPr>
          <a:xfrm>
            <a:off x="1133137" y="456590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935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C3A90-C2BE-C4BE-8681-6DA88392725D}"/>
              </a:ext>
            </a:extLst>
          </p:cNvPr>
          <p:cNvSpPr>
            <a:spLocks noGrp="1"/>
          </p:cNvSpPr>
          <p:nvPr>
            <p:ph type="title"/>
          </p:nvPr>
        </p:nvSpPr>
        <p:spPr>
          <a:xfrm>
            <a:off x="860612" y="686297"/>
            <a:ext cx="10470776" cy="774949"/>
          </a:xfrm>
          <a:solidFill>
            <a:schemeClr val="accent1">
              <a:lumMod val="40000"/>
              <a:lumOff val="60000"/>
            </a:schemeClr>
          </a:solidFill>
        </p:spPr>
        <p:txBody>
          <a:bodyPr>
            <a:normAutofit/>
          </a:bodyPr>
          <a:lstStyle/>
          <a:p>
            <a:r>
              <a:rPr lang="el-GR" b="1" dirty="0">
                <a:solidFill>
                  <a:schemeClr val="tx1"/>
                </a:solidFill>
                <a:latin typeface="Times New Roman" panose="02020603050405020304" pitchFamily="18" charset="0"/>
                <a:cs typeface="Times New Roman" panose="02020603050405020304" pitchFamily="18" charset="0"/>
              </a:rPr>
              <a:t>Ειρωνεία</a:t>
            </a:r>
          </a:p>
        </p:txBody>
      </p:sp>
      <p:sp>
        <p:nvSpPr>
          <p:cNvPr id="3" name="Θέση περιεχομένου 2">
            <a:extLst>
              <a:ext uri="{FF2B5EF4-FFF2-40B4-BE49-F238E27FC236}">
                <a16:creationId xmlns:a16="http://schemas.microsoft.com/office/drawing/2014/main" id="{CB31F088-3ED5-01D5-9C06-0633BB715632}"/>
              </a:ext>
            </a:extLst>
          </p:cNvPr>
          <p:cNvSpPr>
            <a:spLocks noGrp="1"/>
          </p:cNvSpPr>
          <p:nvPr>
            <p:ph idx="1"/>
          </p:nvPr>
        </p:nvSpPr>
        <p:spPr>
          <a:xfrm>
            <a:off x="860612" y="1532965"/>
            <a:ext cx="10470776" cy="4638737"/>
          </a:xfrm>
          <a:solidFill>
            <a:schemeClr val="accent1">
              <a:lumMod val="20000"/>
              <a:lumOff val="80000"/>
            </a:schemeClr>
          </a:solidFill>
        </p:spPr>
        <p:txBody>
          <a:bodyPr>
            <a:normAutofit fontScale="25000" lnSpcReduction="20000"/>
          </a:bodyPr>
          <a:lstStyle/>
          <a:p>
            <a:pPr marL="0" indent="0" algn="ctr">
              <a:buNone/>
            </a:pPr>
            <a:r>
              <a:rPr lang="el-GR" sz="9600" b="1" dirty="0">
                <a:solidFill>
                  <a:schemeClr val="tx1"/>
                </a:solidFill>
                <a:latin typeface="Times New Roman" panose="02020603050405020304" pitchFamily="18" charset="0"/>
                <a:cs typeface="Times New Roman" panose="02020603050405020304" pitchFamily="18" charset="0"/>
              </a:rPr>
              <a:t>Σωκρατική ειρωνεία</a:t>
            </a:r>
            <a:endParaRPr lang="en-US" sz="96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l-GR" sz="9600" dirty="0">
                <a:solidFill>
                  <a:schemeClr val="tx1"/>
                </a:solidFill>
                <a:latin typeface="Times New Roman" panose="02020603050405020304" pitchFamily="18" charset="0"/>
                <a:cs typeface="Times New Roman" panose="02020603050405020304" pitchFamily="18" charset="0"/>
              </a:rPr>
              <a:t>«</a:t>
            </a:r>
            <a:r>
              <a:rPr lang="el-GR" sz="9600" dirty="0" err="1">
                <a:solidFill>
                  <a:schemeClr val="tx1"/>
                </a:solidFill>
                <a:latin typeface="Times New Roman" panose="02020603050405020304" pitchFamily="18" charset="0"/>
                <a:cs typeface="Times New Roman" panose="02020603050405020304" pitchFamily="18" charset="0"/>
              </a:rPr>
              <a:t>Ἓν</a:t>
            </a:r>
            <a:r>
              <a:rPr lang="el-GR" sz="9600" dirty="0">
                <a:solidFill>
                  <a:schemeClr val="tx1"/>
                </a:solidFill>
                <a:latin typeface="Times New Roman" panose="02020603050405020304" pitchFamily="18" charset="0"/>
                <a:cs typeface="Times New Roman" panose="02020603050405020304" pitchFamily="18" charset="0"/>
              </a:rPr>
              <a:t> </a:t>
            </a:r>
            <a:r>
              <a:rPr lang="el-GR" sz="9600" dirty="0" err="1">
                <a:solidFill>
                  <a:schemeClr val="tx1"/>
                </a:solidFill>
                <a:latin typeface="Times New Roman" panose="02020603050405020304" pitchFamily="18" charset="0"/>
                <a:cs typeface="Times New Roman" panose="02020603050405020304" pitchFamily="18" charset="0"/>
              </a:rPr>
              <a:t>οἶδα</a:t>
            </a:r>
            <a:r>
              <a:rPr lang="el-GR" sz="9600" dirty="0">
                <a:solidFill>
                  <a:schemeClr val="tx1"/>
                </a:solidFill>
                <a:latin typeface="Times New Roman" panose="02020603050405020304" pitchFamily="18" charset="0"/>
                <a:cs typeface="Times New Roman" panose="02020603050405020304" pitchFamily="18" charset="0"/>
              </a:rPr>
              <a:t> </a:t>
            </a:r>
            <a:r>
              <a:rPr lang="el-GR" sz="9600" dirty="0" err="1">
                <a:solidFill>
                  <a:schemeClr val="tx1"/>
                </a:solidFill>
                <a:latin typeface="Times New Roman" panose="02020603050405020304" pitchFamily="18" charset="0"/>
                <a:cs typeface="Times New Roman" panose="02020603050405020304" pitchFamily="18" charset="0"/>
              </a:rPr>
              <a:t>ὅτι</a:t>
            </a:r>
            <a:r>
              <a:rPr lang="el-GR" sz="9600" dirty="0">
                <a:solidFill>
                  <a:schemeClr val="tx1"/>
                </a:solidFill>
                <a:latin typeface="Times New Roman" panose="02020603050405020304" pitchFamily="18" charset="0"/>
                <a:cs typeface="Times New Roman" panose="02020603050405020304" pitchFamily="18" charset="0"/>
              </a:rPr>
              <a:t> </a:t>
            </a:r>
            <a:r>
              <a:rPr lang="el-GR" sz="9600" dirty="0" err="1">
                <a:solidFill>
                  <a:schemeClr val="tx1"/>
                </a:solidFill>
                <a:latin typeface="Times New Roman" panose="02020603050405020304" pitchFamily="18" charset="0"/>
                <a:cs typeface="Times New Roman" panose="02020603050405020304" pitchFamily="18" charset="0"/>
              </a:rPr>
              <a:t>οὐδὲν</a:t>
            </a:r>
            <a:r>
              <a:rPr lang="el-GR" sz="9600" dirty="0">
                <a:solidFill>
                  <a:schemeClr val="tx1"/>
                </a:solidFill>
                <a:latin typeface="Times New Roman" panose="02020603050405020304" pitchFamily="18" charset="0"/>
                <a:cs typeface="Times New Roman" panose="02020603050405020304" pitchFamily="18" charset="0"/>
              </a:rPr>
              <a:t> </a:t>
            </a:r>
            <a:r>
              <a:rPr lang="el-GR" sz="9600" dirty="0" err="1">
                <a:solidFill>
                  <a:schemeClr val="tx1"/>
                </a:solidFill>
                <a:latin typeface="Times New Roman" panose="02020603050405020304" pitchFamily="18" charset="0"/>
                <a:cs typeface="Times New Roman" panose="02020603050405020304" pitchFamily="18" charset="0"/>
              </a:rPr>
              <a:t>οἶδα</a:t>
            </a:r>
            <a:r>
              <a:rPr lang="el-GR" sz="9600" dirty="0">
                <a:solidFill>
                  <a:schemeClr val="tx1"/>
                </a:solidFill>
                <a:latin typeface="Times New Roman" panose="02020603050405020304" pitchFamily="18" charset="0"/>
                <a:cs typeface="Times New Roman" panose="02020603050405020304" pitchFamily="18" charset="0"/>
              </a:rPr>
              <a:t>»</a:t>
            </a:r>
          </a:p>
          <a:p>
            <a:pPr marL="0" indent="0" algn="ctr">
              <a:buNone/>
            </a:pPr>
            <a:endParaRPr lang="en-US" sz="4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l-GR" sz="9600" dirty="0">
                <a:solidFill>
                  <a:schemeClr val="tx1"/>
                </a:solidFill>
                <a:latin typeface="Times New Roman" panose="02020603050405020304" pitchFamily="18" charset="0"/>
                <a:cs typeface="Times New Roman" panose="02020603050405020304" pitchFamily="18" charset="0"/>
              </a:rPr>
              <a:t>				προσποίηση άγνοιας		η αμφισβήτηση ως ζιζάνιο</a:t>
            </a:r>
          </a:p>
          <a:p>
            <a:pPr marL="0" indent="0" algn="just">
              <a:buNone/>
            </a:pPr>
            <a:r>
              <a:rPr lang="el-GR" sz="9600" dirty="0">
                <a:solidFill>
                  <a:schemeClr val="tx1"/>
                </a:solidFill>
                <a:latin typeface="Times New Roman" panose="02020603050405020304" pitchFamily="18" charset="0"/>
                <a:cs typeface="Times New Roman" panose="02020603050405020304" pitchFamily="18" charset="0"/>
              </a:rPr>
              <a:t>				αδιέξοδο συνομιλητή		είναι ο </a:t>
            </a:r>
            <a:r>
              <a:rPr lang="el-GR" sz="9600" dirty="0" err="1">
                <a:solidFill>
                  <a:schemeClr val="tx1"/>
                </a:solidFill>
                <a:latin typeface="Times New Roman" panose="02020603050405020304" pitchFamily="18" charset="0"/>
                <a:cs typeface="Times New Roman" panose="02020603050405020304" pitchFamily="18" charset="0"/>
              </a:rPr>
              <a:t>είρων</a:t>
            </a:r>
            <a:r>
              <a:rPr lang="el-GR" sz="9600" dirty="0">
                <a:solidFill>
                  <a:schemeClr val="tx1"/>
                </a:solidFill>
                <a:latin typeface="Times New Roman" panose="02020603050405020304" pitchFamily="18" charset="0"/>
                <a:cs typeface="Times New Roman" panose="02020603050405020304" pitchFamily="18" charset="0"/>
              </a:rPr>
              <a:t> νάρκισσος - αλαζών;</a:t>
            </a:r>
          </a:p>
          <a:p>
            <a:pPr marL="0" indent="0" algn="just">
              <a:buNone/>
            </a:pPr>
            <a:endParaRPr lang="el-GR" sz="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l-GR" sz="9600" b="1" dirty="0">
                <a:solidFill>
                  <a:schemeClr val="tx1"/>
                </a:solidFill>
                <a:latin typeface="Times New Roman" panose="02020603050405020304" pitchFamily="18" charset="0"/>
                <a:cs typeface="Times New Roman" panose="02020603050405020304" pitchFamily="18" charset="0"/>
              </a:rPr>
              <a:t>Ερώτημα</a:t>
            </a:r>
            <a:r>
              <a:rPr lang="el-GR" sz="9600" dirty="0">
                <a:solidFill>
                  <a:schemeClr val="tx1"/>
                </a:solidFill>
                <a:latin typeface="Times New Roman" panose="02020603050405020304" pitchFamily="18" charset="0"/>
                <a:cs typeface="Times New Roman" panose="02020603050405020304" pitchFamily="18" charset="0"/>
              </a:rPr>
              <a:t>       προσποίηση άγνοιας σημαίνει γνώση ή ο </a:t>
            </a:r>
            <a:r>
              <a:rPr lang="el-GR" sz="9600" dirty="0" err="1">
                <a:solidFill>
                  <a:schemeClr val="tx1"/>
                </a:solidFill>
                <a:latin typeface="Times New Roman" panose="02020603050405020304" pitchFamily="18" charset="0"/>
                <a:cs typeface="Times New Roman" panose="02020603050405020304" pitchFamily="18" charset="0"/>
              </a:rPr>
              <a:t>είρων</a:t>
            </a:r>
            <a:r>
              <a:rPr lang="el-GR" sz="9600" dirty="0">
                <a:solidFill>
                  <a:schemeClr val="tx1"/>
                </a:solidFill>
                <a:latin typeface="Times New Roman" panose="02020603050405020304" pitchFamily="18" charset="0"/>
                <a:cs typeface="Times New Roman" panose="02020603050405020304" pitchFamily="18" charset="0"/>
              </a:rPr>
              <a:t> θεωρεί τον εαυτό του</a:t>
            </a:r>
          </a:p>
          <a:p>
            <a:pPr marL="0" indent="0" algn="just">
              <a:buNone/>
            </a:pPr>
            <a:r>
              <a:rPr lang="el-GR" sz="9600" dirty="0">
                <a:solidFill>
                  <a:schemeClr val="tx1"/>
                </a:solidFill>
                <a:latin typeface="Times New Roman" panose="02020603050405020304" pitchFamily="18" charset="0"/>
                <a:cs typeface="Times New Roman" panose="02020603050405020304" pitchFamily="18" charset="0"/>
              </a:rPr>
              <a:t> 				εξ ορισμού γνώστη;</a:t>
            </a:r>
            <a:endParaRPr lang="en-US" sz="9600"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el-GR" sz="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l-GR" sz="9600" i="0" dirty="0">
                <a:solidFill>
                  <a:schemeClr val="tx1"/>
                </a:solidFill>
                <a:effectLst/>
                <a:latin typeface="Times New Roman" panose="02020603050405020304" pitchFamily="18" charset="0"/>
                <a:cs typeface="Times New Roman" panose="02020603050405020304" pitchFamily="18" charset="0"/>
              </a:rPr>
              <a:t>«</a:t>
            </a:r>
            <a:r>
              <a:rPr lang="el-GR" sz="9600" b="0" i="0" dirty="0" err="1">
                <a:solidFill>
                  <a:schemeClr val="tx1"/>
                </a:solidFill>
                <a:effectLst/>
                <a:latin typeface="Times New Roman" panose="02020603050405020304" pitchFamily="18" charset="0"/>
                <a:cs typeface="Times New Roman" panose="02020603050405020304" pitchFamily="18" charset="0"/>
              </a:rPr>
              <a:t>ἀλλ</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οὗτος</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μὲν</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οἴεταί</a:t>
            </a:r>
            <a:r>
              <a:rPr lang="el-GR" sz="9600" b="0" i="0" dirty="0">
                <a:solidFill>
                  <a:schemeClr val="tx1"/>
                </a:solidFill>
                <a:effectLst/>
                <a:latin typeface="Times New Roman" panose="02020603050405020304" pitchFamily="18" charset="0"/>
                <a:cs typeface="Times New Roman" panose="02020603050405020304" pitchFamily="18" charset="0"/>
              </a:rPr>
              <a:t> τι </a:t>
            </a:r>
            <a:r>
              <a:rPr lang="el-GR" sz="9600" b="0" i="0" dirty="0" err="1">
                <a:solidFill>
                  <a:schemeClr val="tx1"/>
                </a:solidFill>
                <a:effectLst/>
                <a:latin typeface="Times New Roman" panose="02020603050405020304" pitchFamily="18" charset="0"/>
                <a:cs typeface="Times New Roman" panose="02020603050405020304" pitchFamily="18" charset="0"/>
              </a:rPr>
              <a:t>εἰδέναι</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οὐκ</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εἰδώς</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ἐγὼ</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δέ</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ὥσπερ</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οὖν</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οὐκ</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οἶδα</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οὐδὲ</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οἴο-μαι</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ἔοικα</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γοῦν</a:t>
            </a:r>
            <a:r>
              <a:rPr lang="el-GR" sz="9600" b="0" i="0" dirty="0">
                <a:solidFill>
                  <a:schemeClr val="tx1"/>
                </a:solidFill>
                <a:effectLst/>
                <a:latin typeface="Times New Roman" panose="02020603050405020304" pitchFamily="18" charset="0"/>
                <a:cs typeface="Times New Roman" panose="02020603050405020304" pitchFamily="18" charset="0"/>
              </a:rPr>
              <a:t> τούτου </a:t>
            </a:r>
            <a:r>
              <a:rPr lang="el-GR" sz="9600" b="0" i="0" dirty="0" err="1">
                <a:solidFill>
                  <a:schemeClr val="tx1"/>
                </a:solidFill>
                <a:effectLst/>
                <a:latin typeface="Times New Roman" panose="02020603050405020304" pitchFamily="18" charset="0"/>
                <a:cs typeface="Times New Roman" panose="02020603050405020304" pitchFamily="18" charset="0"/>
              </a:rPr>
              <a:t>γε</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σμικρῷ</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τινι</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αὐτῷ</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τούτῳ</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σοφώτερος</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b="0" i="0" dirty="0" err="1">
                <a:solidFill>
                  <a:schemeClr val="tx1"/>
                </a:solidFill>
                <a:effectLst/>
                <a:latin typeface="Times New Roman" panose="02020603050405020304" pitchFamily="18" charset="0"/>
                <a:cs typeface="Times New Roman" panose="02020603050405020304" pitchFamily="18" charset="0"/>
              </a:rPr>
              <a:t>εἶναι</a:t>
            </a:r>
            <a:r>
              <a:rPr lang="en-US" sz="9600" b="0" i="0" dirty="0">
                <a:solidFill>
                  <a:schemeClr val="tx1"/>
                </a:solidFill>
                <a:effectLst/>
                <a:latin typeface="Times New Roman" panose="02020603050405020304" pitchFamily="18" charset="0"/>
                <a:cs typeface="Times New Roman" panose="02020603050405020304" pitchFamily="18" charset="0"/>
              </a:rPr>
              <a:t>,</a:t>
            </a:r>
            <a:r>
              <a:rPr lang="el-GR" sz="9600" b="0" i="0" dirty="0">
                <a:solidFill>
                  <a:schemeClr val="tx1"/>
                </a:solidFill>
                <a:effectLst/>
                <a:latin typeface="Times New Roman" panose="02020603050405020304" pitchFamily="18" charset="0"/>
                <a:cs typeface="Times New Roman" panose="02020603050405020304" pitchFamily="18" charset="0"/>
              </a:rPr>
              <a:t> </a:t>
            </a:r>
            <a:r>
              <a:rPr lang="el-GR" sz="9600" i="0" dirty="0" err="1">
                <a:solidFill>
                  <a:schemeClr val="tx1"/>
                </a:solidFill>
                <a:effectLst/>
                <a:latin typeface="Times New Roman" panose="02020603050405020304" pitchFamily="18" charset="0"/>
                <a:cs typeface="Times New Roman" panose="02020603050405020304" pitchFamily="18" charset="0"/>
              </a:rPr>
              <a:t>ὅτι</a:t>
            </a:r>
            <a:r>
              <a:rPr lang="el-GR" sz="9600" i="0" dirty="0">
                <a:solidFill>
                  <a:schemeClr val="tx1"/>
                </a:solidFill>
                <a:effectLst/>
                <a:latin typeface="Times New Roman" panose="02020603050405020304" pitchFamily="18" charset="0"/>
                <a:cs typeface="Times New Roman" panose="02020603050405020304" pitchFamily="18" charset="0"/>
              </a:rPr>
              <a:t> ἃ </a:t>
            </a:r>
            <a:r>
              <a:rPr lang="el-GR" sz="9600" i="0" dirty="0" err="1">
                <a:solidFill>
                  <a:schemeClr val="tx1"/>
                </a:solidFill>
                <a:effectLst/>
                <a:latin typeface="Times New Roman" panose="02020603050405020304" pitchFamily="18" charset="0"/>
                <a:cs typeface="Times New Roman" panose="02020603050405020304" pitchFamily="18" charset="0"/>
              </a:rPr>
              <a:t>μὴ</a:t>
            </a:r>
            <a:r>
              <a:rPr lang="el-GR" sz="9600" i="0" dirty="0">
                <a:solidFill>
                  <a:schemeClr val="tx1"/>
                </a:solidFill>
                <a:effectLst/>
                <a:latin typeface="Times New Roman" panose="02020603050405020304" pitchFamily="18" charset="0"/>
                <a:cs typeface="Times New Roman" panose="02020603050405020304" pitchFamily="18" charset="0"/>
              </a:rPr>
              <a:t> </a:t>
            </a:r>
            <a:r>
              <a:rPr lang="el-GR" sz="9600" i="0" dirty="0" err="1">
                <a:solidFill>
                  <a:schemeClr val="tx1"/>
                </a:solidFill>
                <a:effectLst/>
                <a:latin typeface="Times New Roman" panose="02020603050405020304" pitchFamily="18" charset="0"/>
                <a:cs typeface="Times New Roman" panose="02020603050405020304" pitchFamily="18" charset="0"/>
              </a:rPr>
              <a:t>οἶδα</a:t>
            </a:r>
            <a:r>
              <a:rPr lang="el-GR" sz="9600" i="0" dirty="0">
                <a:solidFill>
                  <a:schemeClr val="tx1"/>
                </a:solidFill>
                <a:effectLst/>
                <a:latin typeface="Times New Roman" panose="02020603050405020304" pitchFamily="18" charset="0"/>
                <a:cs typeface="Times New Roman" panose="02020603050405020304" pitchFamily="18" charset="0"/>
              </a:rPr>
              <a:t> </a:t>
            </a:r>
            <a:r>
              <a:rPr lang="el-GR" sz="9600" i="0" dirty="0" err="1">
                <a:solidFill>
                  <a:schemeClr val="tx1"/>
                </a:solidFill>
                <a:effectLst/>
                <a:latin typeface="Times New Roman" panose="02020603050405020304" pitchFamily="18" charset="0"/>
                <a:cs typeface="Times New Roman" panose="02020603050405020304" pitchFamily="18" charset="0"/>
              </a:rPr>
              <a:t>οὐδὲ</a:t>
            </a:r>
            <a:r>
              <a:rPr lang="el-GR" sz="9600" i="0" dirty="0">
                <a:solidFill>
                  <a:schemeClr val="tx1"/>
                </a:solidFill>
                <a:effectLst/>
                <a:latin typeface="Times New Roman" panose="02020603050405020304" pitchFamily="18" charset="0"/>
                <a:cs typeface="Times New Roman" panose="02020603050405020304" pitchFamily="18" charset="0"/>
              </a:rPr>
              <a:t> </a:t>
            </a:r>
            <a:r>
              <a:rPr lang="el-GR" sz="9600" i="0" dirty="0" err="1">
                <a:solidFill>
                  <a:schemeClr val="tx1"/>
                </a:solidFill>
                <a:effectLst/>
                <a:latin typeface="Times New Roman" panose="02020603050405020304" pitchFamily="18" charset="0"/>
                <a:cs typeface="Times New Roman" panose="02020603050405020304" pitchFamily="18" charset="0"/>
              </a:rPr>
              <a:t>οἴομαι</a:t>
            </a:r>
            <a:r>
              <a:rPr lang="el-GR" sz="9600" i="0" dirty="0">
                <a:solidFill>
                  <a:schemeClr val="tx1"/>
                </a:solidFill>
                <a:effectLst/>
                <a:latin typeface="Times New Roman" panose="02020603050405020304" pitchFamily="18" charset="0"/>
                <a:cs typeface="Times New Roman" panose="02020603050405020304" pitchFamily="18" charset="0"/>
              </a:rPr>
              <a:t> </a:t>
            </a:r>
            <a:r>
              <a:rPr lang="el-GR" sz="9600" i="0" dirty="0" err="1">
                <a:solidFill>
                  <a:schemeClr val="tx1"/>
                </a:solidFill>
                <a:effectLst/>
                <a:latin typeface="Times New Roman" panose="02020603050405020304" pitchFamily="18" charset="0"/>
                <a:cs typeface="Times New Roman" panose="02020603050405020304" pitchFamily="18" charset="0"/>
              </a:rPr>
              <a:t>εἰδέναι</a:t>
            </a:r>
            <a:r>
              <a:rPr lang="el-GR" sz="9600" i="0" dirty="0">
                <a:solidFill>
                  <a:schemeClr val="tx1"/>
                </a:solidFill>
                <a:effectLst/>
                <a:latin typeface="Times New Roman" panose="02020603050405020304" pitchFamily="18" charset="0"/>
                <a:cs typeface="Times New Roman" panose="02020603050405020304" pitchFamily="18" charset="0"/>
              </a:rPr>
              <a:t>»</a:t>
            </a:r>
          </a:p>
          <a:p>
            <a:pPr marL="0" indent="0" algn="ctr">
              <a:buNone/>
            </a:pPr>
            <a:r>
              <a:rPr lang="en-US" sz="9600" b="1" dirty="0">
                <a:solidFill>
                  <a:schemeClr val="tx1"/>
                </a:solidFill>
                <a:latin typeface="Times New Roman" panose="02020603050405020304" pitchFamily="18" charset="0"/>
                <a:cs typeface="Times New Roman" panose="02020603050405020304" pitchFamily="18" charset="0"/>
              </a:rPr>
              <a:t>									</a:t>
            </a:r>
            <a:r>
              <a:rPr lang="el-GR" sz="9600" b="1" dirty="0">
                <a:solidFill>
                  <a:schemeClr val="tx1"/>
                </a:solidFill>
                <a:latin typeface="Times New Roman" panose="02020603050405020304" pitchFamily="18" charset="0"/>
                <a:cs typeface="Times New Roman" panose="02020603050405020304" pitchFamily="18" charset="0"/>
              </a:rPr>
              <a:t>	</a:t>
            </a:r>
            <a:r>
              <a:rPr lang="el-GR" sz="8000" b="1" dirty="0">
                <a:solidFill>
                  <a:schemeClr val="tx1"/>
                </a:solidFill>
                <a:latin typeface="Times New Roman" panose="02020603050405020304" pitchFamily="18" charset="0"/>
                <a:cs typeface="Times New Roman" panose="02020603050405020304" pitchFamily="18" charset="0"/>
              </a:rPr>
              <a:t>Πλάτων, </a:t>
            </a:r>
            <a:r>
              <a:rPr lang="el-GR" sz="8000" b="1" i="1" dirty="0">
                <a:solidFill>
                  <a:schemeClr val="tx1"/>
                </a:solidFill>
                <a:latin typeface="Times New Roman" panose="02020603050405020304" pitchFamily="18" charset="0"/>
                <a:cs typeface="Times New Roman" panose="02020603050405020304" pitchFamily="18" charset="0"/>
              </a:rPr>
              <a:t>Απολογία </a:t>
            </a:r>
            <a:r>
              <a:rPr lang="el-GR" sz="8000" b="1" i="1" dirty="0" err="1">
                <a:solidFill>
                  <a:schemeClr val="tx1"/>
                </a:solidFill>
                <a:latin typeface="Times New Roman" panose="02020603050405020304" pitchFamily="18" charset="0"/>
                <a:cs typeface="Times New Roman" panose="02020603050405020304" pitchFamily="18" charset="0"/>
              </a:rPr>
              <a:t>Σωκράτους</a:t>
            </a:r>
            <a:r>
              <a:rPr lang="el-GR" sz="8000" b="1" dirty="0">
                <a:solidFill>
                  <a:schemeClr val="tx1"/>
                </a:solidFill>
                <a:latin typeface="Times New Roman" panose="02020603050405020304" pitchFamily="18" charset="0"/>
                <a:cs typeface="Times New Roman" panose="02020603050405020304" pitchFamily="18" charset="0"/>
              </a:rPr>
              <a:t>, 21</a:t>
            </a:r>
            <a:r>
              <a:rPr lang="en-US" sz="8000" b="1" dirty="0">
                <a:solidFill>
                  <a:schemeClr val="tx1"/>
                </a:solidFill>
                <a:latin typeface="Times New Roman" panose="02020603050405020304" pitchFamily="18" charset="0"/>
                <a:cs typeface="Times New Roman" panose="02020603050405020304" pitchFamily="18" charset="0"/>
              </a:rPr>
              <a:t>d</a:t>
            </a:r>
            <a:endParaRPr lang="el-GR" sz="9600" b="1" dirty="0">
              <a:solidFill>
                <a:schemeClr val="tx1"/>
              </a:solidFill>
              <a:latin typeface="Times New Roman" panose="02020603050405020304" pitchFamily="18" charset="0"/>
              <a:cs typeface="Times New Roman" panose="02020603050405020304" pitchFamily="18" charset="0"/>
            </a:endParaRPr>
          </a:p>
        </p:txBody>
      </p:sp>
      <p:sp>
        <p:nvSpPr>
          <p:cNvPr id="5" name="Οβάλ 4">
            <a:extLst>
              <a:ext uri="{FF2B5EF4-FFF2-40B4-BE49-F238E27FC236}">
                <a16:creationId xmlns:a16="http://schemas.microsoft.com/office/drawing/2014/main" id="{A62B854B-288E-3274-5F6F-C766523E4008}"/>
              </a:ext>
            </a:extLst>
          </p:cNvPr>
          <p:cNvSpPr/>
          <p:nvPr/>
        </p:nvSpPr>
        <p:spPr>
          <a:xfrm>
            <a:off x="2553131" y="2625725"/>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6F09C497-7A35-FA40-94B6-A2E6CFE35241}"/>
              </a:ext>
            </a:extLst>
          </p:cNvPr>
          <p:cNvSpPr/>
          <p:nvPr/>
        </p:nvSpPr>
        <p:spPr>
          <a:xfrm>
            <a:off x="2553131" y="307286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A52DA968-3080-D762-CE64-48E5BD7C138C}"/>
              </a:ext>
            </a:extLst>
          </p:cNvPr>
          <p:cNvSpPr/>
          <p:nvPr/>
        </p:nvSpPr>
        <p:spPr>
          <a:xfrm>
            <a:off x="5735604" y="2625724"/>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5A4281E1-AD9C-3EF3-B9F5-AA6F7ED50307}"/>
              </a:ext>
            </a:extLst>
          </p:cNvPr>
          <p:cNvSpPr/>
          <p:nvPr/>
        </p:nvSpPr>
        <p:spPr>
          <a:xfrm>
            <a:off x="5735604" y="307286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Βέλος: Δεξιό 3">
            <a:extLst>
              <a:ext uri="{FF2B5EF4-FFF2-40B4-BE49-F238E27FC236}">
                <a16:creationId xmlns:a16="http://schemas.microsoft.com/office/drawing/2014/main" id="{65F06FF7-E48A-8571-E4B4-67FF8808AC64}"/>
              </a:ext>
            </a:extLst>
          </p:cNvPr>
          <p:cNvSpPr/>
          <p:nvPr/>
        </p:nvSpPr>
        <p:spPr>
          <a:xfrm>
            <a:off x="2293156" y="3567866"/>
            <a:ext cx="345140" cy="2038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673FAFDB-1540-69C6-EDB8-81DE7E66C9A9}"/>
              </a:ext>
            </a:extLst>
          </p:cNvPr>
          <p:cNvSpPr/>
          <p:nvPr/>
        </p:nvSpPr>
        <p:spPr>
          <a:xfrm flipV="1">
            <a:off x="941293" y="3383279"/>
            <a:ext cx="10318377" cy="457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DAB18CA5-3AE8-929F-11B6-2D3A5F6DB9F5}"/>
              </a:ext>
            </a:extLst>
          </p:cNvPr>
          <p:cNvSpPr/>
          <p:nvPr/>
        </p:nvSpPr>
        <p:spPr>
          <a:xfrm flipV="1">
            <a:off x="936811" y="4360534"/>
            <a:ext cx="10318377" cy="45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4643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02E02A-D103-D800-C768-1933B1FB5AED}"/>
              </a:ext>
            </a:extLst>
          </p:cNvPr>
          <p:cNvSpPr>
            <a:spLocks noGrp="1"/>
          </p:cNvSpPr>
          <p:nvPr>
            <p:ph type="title"/>
          </p:nvPr>
        </p:nvSpPr>
        <p:spPr>
          <a:xfrm>
            <a:off x="878541" y="690283"/>
            <a:ext cx="10434918" cy="753036"/>
          </a:xfrm>
          <a:solidFill>
            <a:schemeClr val="accent1">
              <a:lumMod val="40000"/>
              <a:lumOff val="60000"/>
            </a:schemeClr>
          </a:solidFill>
        </p:spPr>
        <p:txBody>
          <a:bodyPr>
            <a:normAutofit fontScale="90000"/>
          </a:bodyPr>
          <a:lstStyle/>
          <a:p>
            <a:r>
              <a:rPr lang="el-GR" b="1" dirty="0">
                <a:latin typeface="Times New Roman" panose="02020603050405020304" pitchFamily="18" charset="0"/>
                <a:cs typeface="Times New Roman" panose="02020603050405020304" pitchFamily="18" charset="0"/>
              </a:rPr>
              <a:t>Παρωδία</a:t>
            </a:r>
          </a:p>
        </p:txBody>
      </p:sp>
      <p:sp>
        <p:nvSpPr>
          <p:cNvPr id="3" name="Θέση περιεχομένου 2">
            <a:extLst>
              <a:ext uri="{FF2B5EF4-FFF2-40B4-BE49-F238E27FC236}">
                <a16:creationId xmlns:a16="http://schemas.microsoft.com/office/drawing/2014/main" id="{257257D2-1634-9BCA-EC0A-19AC48B8B0A9}"/>
              </a:ext>
            </a:extLst>
          </p:cNvPr>
          <p:cNvSpPr>
            <a:spLocks noGrp="1"/>
          </p:cNvSpPr>
          <p:nvPr>
            <p:ph idx="1"/>
          </p:nvPr>
        </p:nvSpPr>
        <p:spPr>
          <a:xfrm>
            <a:off x="878541" y="1515035"/>
            <a:ext cx="10434918" cy="4652683"/>
          </a:xfrm>
          <a:solidFill>
            <a:schemeClr val="accent1">
              <a:lumMod val="20000"/>
              <a:lumOff val="80000"/>
            </a:schemeClr>
          </a:solidFill>
        </p:spPr>
        <p:txBody>
          <a:bodyPr>
            <a:normAutofit/>
          </a:bodyPr>
          <a:lstStyle/>
          <a:p>
            <a:pPr marL="0" indent="0">
              <a:buNone/>
            </a:pPr>
            <a:r>
              <a:rPr lang="el-GR" u="sng" dirty="0">
                <a:latin typeface="Times New Roman" panose="02020603050405020304" pitchFamily="18" charset="0"/>
                <a:cs typeface="Times New Roman" panose="02020603050405020304" pitchFamily="18" charset="0"/>
              </a:rPr>
              <a:t>Απόψεις</a:t>
            </a:r>
          </a:p>
          <a:p>
            <a:pPr marL="0" indent="0">
              <a:buNone/>
            </a:pPr>
            <a:r>
              <a:rPr lang="el-GR" dirty="0">
                <a:latin typeface="Times New Roman" panose="02020603050405020304" pitchFamily="18" charset="0"/>
                <a:cs typeface="Times New Roman" panose="02020603050405020304" pitchFamily="18" charset="0"/>
              </a:rPr>
              <a:t>	Τεχνική υφολογικά </a:t>
            </a:r>
            <a:r>
              <a:rPr lang="el-GR" dirty="0" err="1">
                <a:latin typeface="Times New Roman" panose="02020603050405020304" pitchFamily="18" charset="0"/>
                <a:cs typeface="Times New Roman" panose="02020603050405020304" pitchFamily="18" charset="0"/>
              </a:rPr>
              <a:t>σηματοδοτημένης</a:t>
            </a:r>
            <a:r>
              <a:rPr lang="el-GR" dirty="0">
                <a:latin typeface="Times New Roman" panose="02020603050405020304" pitchFamily="18" charset="0"/>
                <a:cs typeface="Times New Roman" panose="02020603050405020304" pitchFamily="18" charset="0"/>
              </a:rPr>
              <a:t> ειρωνείας</a:t>
            </a:r>
            <a:r>
              <a:rPr lang="en-US"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 C. </a:t>
            </a:r>
            <a:r>
              <a:rPr lang="en-US" sz="2000" b="1" dirty="0" err="1">
                <a:latin typeface="Times New Roman" panose="02020603050405020304" pitchFamily="18" charset="0"/>
                <a:cs typeface="Times New Roman" panose="02020603050405020304" pitchFamily="18" charset="0"/>
              </a:rPr>
              <a:t>Muecke</a:t>
            </a:r>
            <a:r>
              <a:rPr lang="el-GR" sz="2000" b="1" dirty="0">
                <a:latin typeface="Times New Roman" panose="02020603050405020304" pitchFamily="18" charset="0"/>
                <a:cs typeface="Times New Roman" panose="02020603050405020304" pitchFamily="18" charset="0"/>
              </a:rPr>
              <a:t>)</a:t>
            </a:r>
          </a:p>
          <a:p>
            <a:pPr marL="0" indent="0">
              <a:buNone/>
            </a:pPr>
            <a:r>
              <a:rPr lang="el-GR" dirty="0">
                <a:latin typeface="Times New Roman" panose="02020603050405020304" pitchFamily="18" charset="0"/>
                <a:cs typeface="Times New Roman" panose="02020603050405020304" pitchFamily="18" charset="0"/>
              </a:rPr>
              <a:t>	Υπάγεται στη σάτιρα και στοχεύει, αφενός, στη γελοιοποίηση και, αφετέρου, 	στην αναμόρφωση </a:t>
            </a:r>
            <a:r>
              <a:rPr lang="el-GR" sz="2000" b="1" dirty="0">
                <a:latin typeface="Times New Roman" panose="02020603050405020304" pitchFamily="18" charset="0"/>
                <a:cs typeface="Times New Roman" panose="02020603050405020304" pitchFamily="18" charset="0"/>
              </a:rPr>
              <a:t>(εισηγητής: </a:t>
            </a:r>
            <a:r>
              <a:rPr lang="en-US" sz="2000" b="1" dirty="0">
                <a:latin typeface="Times New Roman" panose="02020603050405020304" pitchFamily="18" charset="0"/>
                <a:cs typeface="Times New Roman" panose="02020603050405020304" pitchFamily="18" charset="0"/>
              </a:rPr>
              <a:t>David Worcester</a:t>
            </a:r>
            <a:r>
              <a:rPr lang="el-GR" sz="2000" b="1" dirty="0">
                <a:latin typeface="Times New Roman" panose="02020603050405020304" pitchFamily="18" charset="0"/>
                <a:cs typeface="Times New Roman" panose="02020603050405020304" pitchFamily="18" charset="0"/>
              </a:rPr>
              <a:t>)</a:t>
            </a:r>
          </a:p>
          <a:p>
            <a:pPr marL="0" indent="0">
              <a:buNone/>
            </a:pPr>
            <a:r>
              <a:rPr lang="el-GR" u="sng" dirty="0">
                <a:latin typeface="Times New Roman" panose="02020603050405020304" pitchFamily="18" charset="0"/>
                <a:cs typeface="Times New Roman" panose="02020603050405020304" pitchFamily="18" charset="0"/>
              </a:rPr>
              <a:t>Γνωρίσματα</a:t>
            </a:r>
          </a:p>
          <a:p>
            <a:pPr marL="0" indent="0">
              <a:buNone/>
            </a:pPr>
            <a:r>
              <a:rPr lang="el-GR" dirty="0">
                <a:latin typeface="Times New Roman" panose="02020603050405020304" pitchFamily="18" charset="0"/>
                <a:cs typeface="Times New Roman" panose="02020603050405020304" pitchFamily="18" charset="0"/>
              </a:rPr>
              <a:t>	Κωμικό</a:t>
            </a:r>
          </a:p>
          <a:p>
            <a:pPr marL="0" indent="0">
              <a:buNone/>
            </a:pPr>
            <a:r>
              <a:rPr lang="el-GR" dirty="0">
                <a:latin typeface="Times New Roman" panose="02020603050405020304" pitchFamily="18" charset="0"/>
                <a:cs typeface="Times New Roman" panose="02020603050405020304" pitchFamily="18" charset="0"/>
              </a:rPr>
              <a:t>	Παραμόρφωση</a:t>
            </a:r>
          </a:p>
          <a:p>
            <a:pPr marL="0" indent="0">
              <a:buNone/>
            </a:pPr>
            <a:r>
              <a:rPr lang="el-GR" dirty="0">
                <a:latin typeface="Times New Roman" panose="02020603050405020304" pitchFamily="18" charset="0"/>
                <a:cs typeface="Times New Roman" panose="02020603050405020304" pitchFamily="18" charset="0"/>
              </a:rPr>
              <a:t>Ορισμός	    Κωμική και παραμορφωμένη αναπαραγωγή ενός ύφους</a:t>
            </a:r>
          </a:p>
          <a:p>
            <a:pPr marL="0" indent="0">
              <a:buNone/>
            </a:pPr>
            <a:r>
              <a:rPr lang="el-GR" dirty="0">
                <a:latin typeface="Times New Roman" panose="02020603050405020304" pitchFamily="18" charset="0"/>
                <a:cs typeface="Times New Roman" panose="02020603050405020304" pitchFamily="18" charset="0"/>
              </a:rPr>
              <a:t>													</a:t>
            </a:r>
            <a:r>
              <a:rPr lang="el-GR" sz="2000" b="1" dirty="0" err="1">
                <a:solidFill>
                  <a:schemeClr val="tx1"/>
                </a:solidFill>
                <a:latin typeface="Times New Roman" panose="02020603050405020304" pitchFamily="18" charset="0"/>
                <a:cs typeface="Times New Roman" panose="02020603050405020304" pitchFamily="18" charset="0"/>
              </a:rPr>
              <a:t>Κωστίου</a:t>
            </a:r>
            <a:r>
              <a:rPr lang="el-GR" sz="2000" b="1" dirty="0">
                <a:solidFill>
                  <a:schemeClr val="tx1"/>
                </a:solidFill>
                <a:latin typeface="Times New Roman" panose="02020603050405020304" pitchFamily="18" charset="0"/>
                <a:cs typeface="Times New Roman" panose="02020603050405020304" pitchFamily="18" charset="0"/>
              </a:rPr>
              <a:t>, </a:t>
            </a:r>
            <a:r>
              <a:rPr lang="el-GR" sz="2000" b="1" i="1" dirty="0">
                <a:solidFill>
                  <a:schemeClr val="tx1"/>
                </a:solidFill>
                <a:latin typeface="Times New Roman" panose="02020603050405020304" pitchFamily="18" charset="0"/>
                <a:cs typeface="Times New Roman" panose="02020603050405020304" pitchFamily="18" charset="0"/>
              </a:rPr>
              <a:t>Εισαγωγή…</a:t>
            </a:r>
            <a:r>
              <a:rPr lang="el-GR" sz="2000" b="1" dirty="0">
                <a:solidFill>
                  <a:schemeClr val="tx1"/>
                </a:solidFill>
                <a:latin typeface="Times New Roman" panose="02020603050405020304" pitchFamily="18" charset="0"/>
                <a:cs typeface="Times New Roman" panose="02020603050405020304" pitchFamily="18" charset="0"/>
              </a:rPr>
              <a:t>, σ. 199</a:t>
            </a:r>
            <a:endParaRPr lang="el-GR" sz="2000" dirty="0">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BA15109F-2850-34C4-567F-D751739418B4}"/>
              </a:ext>
            </a:extLst>
          </p:cNvPr>
          <p:cNvSpPr/>
          <p:nvPr/>
        </p:nvSpPr>
        <p:spPr>
          <a:xfrm>
            <a:off x="1175743" y="219746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667464FC-E22A-082C-A98E-761AD91C8058}"/>
              </a:ext>
            </a:extLst>
          </p:cNvPr>
          <p:cNvSpPr/>
          <p:nvPr/>
        </p:nvSpPr>
        <p:spPr>
          <a:xfrm>
            <a:off x="1175743" y="2706748"/>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F3EB8487-BE11-BD00-4DC3-0E6804A9B671}"/>
              </a:ext>
            </a:extLst>
          </p:cNvPr>
          <p:cNvSpPr/>
          <p:nvPr/>
        </p:nvSpPr>
        <p:spPr>
          <a:xfrm>
            <a:off x="1175743" y="4142105"/>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0A1DEE9D-A552-9591-57D3-DF7466D2722F}"/>
              </a:ext>
            </a:extLst>
          </p:cNvPr>
          <p:cNvSpPr/>
          <p:nvPr/>
        </p:nvSpPr>
        <p:spPr>
          <a:xfrm>
            <a:off x="1175743" y="4629785"/>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7">
            <a:extLst>
              <a:ext uri="{FF2B5EF4-FFF2-40B4-BE49-F238E27FC236}">
                <a16:creationId xmlns:a16="http://schemas.microsoft.com/office/drawing/2014/main" id="{187B9B05-00E6-FC95-B637-E603C8DBB3FC}"/>
              </a:ext>
            </a:extLst>
          </p:cNvPr>
          <p:cNvSpPr/>
          <p:nvPr/>
        </p:nvSpPr>
        <p:spPr>
          <a:xfrm>
            <a:off x="2163616" y="5126768"/>
            <a:ext cx="345140" cy="2038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9309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EFAEEB-823F-ACD7-5178-48CEDB2FA45F}"/>
              </a:ext>
            </a:extLst>
          </p:cNvPr>
          <p:cNvSpPr>
            <a:spLocks noGrp="1"/>
          </p:cNvSpPr>
          <p:nvPr>
            <p:ph type="title"/>
          </p:nvPr>
        </p:nvSpPr>
        <p:spPr>
          <a:xfrm>
            <a:off x="860612" y="717176"/>
            <a:ext cx="10488706" cy="770965"/>
          </a:xfrm>
          <a:solidFill>
            <a:schemeClr val="accent1">
              <a:lumMod val="40000"/>
              <a:lumOff val="60000"/>
            </a:schemeClr>
          </a:solidFill>
        </p:spPr>
        <p:txBody>
          <a:bodyPr>
            <a:noAutofit/>
          </a:bodyPr>
          <a:lstStyle/>
          <a:p>
            <a:r>
              <a:rPr lang="el-GR" sz="4000" b="1" dirty="0">
                <a:latin typeface="Times New Roman" panose="02020603050405020304" pitchFamily="18" charset="0"/>
                <a:cs typeface="Times New Roman" panose="02020603050405020304" pitchFamily="18" charset="0"/>
              </a:rPr>
              <a:t>Χιούμορ - χαρακτηριστικά</a:t>
            </a:r>
          </a:p>
        </p:txBody>
      </p:sp>
      <p:sp>
        <p:nvSpPr>
          <p:cNvPr id="3" name="Θέση περιεχομένου 2">
            <a:extLst>
              <a:ext uri="{FF2B5EF4-FFF2-40B4-BE49-F238E27FC236}">
                <a16:creationId xmlns:a16="http://schemas.microsoft.com/office/drawing/2014/main" id="{B844000B-6A88-14A5-C14F-381D45CF7B3A}"/>
              </a:ext>
            </a:extLst>
          </p:cNvPr>
          <p:cNvSpPr>
            <a:spLocks noGrp="1"/>
          </p:cNvSpPr>
          <p:nvPr>
            <p:ph idx="1"/>
          </p:nvPr>
        </p:nvSpPr>
        <p:spPr>
          <a:xfrm>
            <a:off x="860612" y="1568824"/>
            <a:ext cx="10488706" cy="4572000"/>
          </a:xfrm>
          <a:solidFill>
            <a:schemeClr val="accent1">
              <a:lumMod val="20000"/>
              <a:lumOff val="80000"/>
            </a:schemeClr>
          </a:solidFill>
        </p:spPr>
        <p:txBody>
          <a:bodyPr>
            <a:normAutofit fontScale="92500" lnSpcReduction="20000"/>
          </a:bodyPr>
          <a:lstStyle/>
          <a:p>
            <a:pPr marL="0" indent="0">
              <a:buNone/>
            </a:pPr>
            <a:r>
              <a:rPr lang="el-GR" dirty="0">
                <a:latin typeface="Times New Roman" panose="02020603050405020304" pitchFamily="18" charset="0"/>
                <a:cs typeface="Times New Roman" panose="02020603050405020304" pitchFamily="18" charset="0"/>
              </a:rPr>
              <a:t>	Η έννοια του χιούμορ μεταβάλλεται από τόπο σε τόπο</a:t>
            </a:r>
          </a:p>
          <a:p>
            <a:pPr marL="0" indent="0">
              <a:buNone/>
            </a:pPr>
            <a:r>
              <a:rPr lang="el-GR" dirty="0">
                <a:latin typeface="Times New Roman" panose="02020603050405020304" pitchFamily="18" charset="0"/>
                <a:cs typeface="Times New Roman" panose="02020603050405020304" pitchFamily="18" charset="0"/>
              </a:rPr>
              <a:t>	Σημείο αναγνώρισης του χιούμορ αποτελεί το γέλιο</a:t>
            </a:r>
          </a:p>
          <a:p>
            <a:pPr marL="0" indent="0">
              <a:buNone/>
            </a:pPr>
            <a:r>
              <a:rPr lang="el-GR" dirty="0">
                <a:latin typeface="Times New Roman" panose="02020603050405020304" pitchFamily="18" charset="0"/>
                <a:cs typeface="Times New Roman" panose="02020603050405020304" pitchFamily="18" charset="0"/>
              </a:rPr>
              <a:t>	Ασυμφωνία</a:t>
            </a:r>
          </a:p>
          <a:p>
            <a:pPr marL="0" indent="0">
              <a:buNone/>
            </a:pPr>
            <a:r>
              <a:rPr lang="el-GR" dirty="0">
                <a:latin typeface="Times New Roman" panose="02020603050405020304" pitchFamily="18" charset="0"/>
                <a:cs typeface="Times New Roman" panose="02020603050405020304" pitchFamily="18" charset="0"/>
              </a:rPr>
              <a:t>	Ασυνέχειες στο λεξιλόγιο</a:t>
            </a:r>
          </a:p>
          <a:p>
            <a:pPr marL="0" indent="0">
              <a:buNone/>
            </a:pPr>
            <a:r>
              <a:rPr lang="el-GR" dirty="0">
                <a:latin typeface="Times New Roman" panose="02020603050405020304" pitchFamily="18" charset="0"/>
                <a:cs typeface="Times New Roman" panose="02020603050405020304" pitchFamily="18" charset="0"/>
              </a:rPr>
              <a:t>	Επαναλήψεις</a:t>
            </a:r>
          </a:p>
          <a:p>
            <a:pPr marL="0" indent="0">
              <a:buNone/>
            </a:pPr>
            <a:r>
              <a:rPr lang="el-GR" dirty="0">
                <a:latin typeface="Times New Roman" panose="02020603050405020304" pitchFamily="18" charset="0"/>
                <a:cs typeface="Times New Roman" panose="02020603050405020304" pitchFamily="18" charset="0"/>
              </a:rPr>
              <a:t>	Παρετυμολογήσεις</a:t>
            </a:r>
          </a:p>
          <a:p>
            <a:pPr marL="0" indent="0">
              <a:buNone/>
            </a:pPr>
            <a:r>
              <a:rPr lang="el-GR" dirty="0">
                <a:latin typeface="Times New Roman" panose="02020603050405020304" pitchFamily="18" charset="0"/>
                <a:cs typeface="Times New Roman" panose="02020603050405020304" pitchFamily="18" charset="0"/>
              </a:rPr>
              <a:t>	Αστεία</a:t>
            </a:r>
          </a:p>
          <a:p>
            <a:pPr marL="0" indent="0">
              <a:buNone/>
            </a:pPr>
            <a:r>
              <a:rPr lang="el-GR" dirty="0">
                <a:latin typeface="Times New Roman" panose="02020603050405020304" pitchFamily="18" charset="0"/>
                <a:cs typeface="Times New Roman" panose="02020603050405020304" pitchFamily="18" charset="0"/>
              </a:rPr>
              <a:t>	Παιδική γλώσσα</a:t>
            </a:r>
          </a:p>
          <a:p>
            <a:pPr marL="0" indent="0">
              <a:buNone/>
            </a:pPr>
            <a:r>
              <a:rPr lang="el-GR" dirty="0">
                <a:latin typeface="Times New Roman" panose="02020603050405020304" pitchFamily="18" charset="0"/>
                <a:cs typeface="Times New Roman" panose="02020603050405020304" pitchFamily="18" charset="0"/>
              </a:rPr>
              <a:t>	Ιδιόλεκτοι</a:t>
            </a:r>
          </a:p>
          <a:p>
            <a:pPr marL="0" indent="0">
              <a:buNone/>
            </a:pPr>
            <a:r>
              <a:rPr lang="el-GR" dirty="0">
                <a:latin typeface="Times New Roman" panose="02020603050405020304" pitchFamily="18" charset="0"/>
                <a:cs typeface="Times New Roman" panose="02020603050405020304" pitchFamily="18" charset="0"/>
              </a:rPr>
              <a:t>	Αφορισμοί</a:t>
            </a:r>
          </a:p>
          <a:p>
            <a:pPr marL="0" indent="0">
              <a:buNone/>
            </a:pPr>
            <a:r>
              <a:rPr lang="el-GR" dirty="0">
                <a:latin typeface="Times New Roman" panose="02020603050405020304" pitchFamily="18" charset="0"/>
                <a:cs typeface="Times New Roman" panose="02020603050405020304" pitchFamily="18" charset="0"/>
              </a:rPr>
              <a:t>	Παραθέματα</a:t>
            </a:r>
          </a:p>
          <a:p>
            <a:pPr marL="0" indent="0">
              <a:buNone/>
            </a:pPr>
            <a:endParaRPr lang="el-GR" dirty="0">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84980A5B-6F38-1B82-BFB0-97A4423DB0DB}"/>
              </a:ext>
            </a:extLst>
          </p:cNvPr>
          <p:cNvSpPr/>
          <p:nvPr/>
        </p:nvSpPr>
        <p:spPr>
          <a:xfrm>
            <a:off x="1190496" y="1648572"/>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1A19A7BE-675A-DFEC-AAB7-9423889DCD6E}"/>
              </a:ext>
            </a:extLst>
          </p:cNvPr>
          <p:cNvSpPr/>
          <p:nvPr/>
        </p:nvSpPr>
        <p:spPr>
          <a:xfrm>
            <a:off x="1190496" y="2060948"/>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25F19134-7F56-77EA-3053-CBC8C9D993A0}"/>
              </a:ext>
            </a:extLst>
          </p:cNvPr>
          <p:cNvSpPr/>
          <p:nvPr/>
        </p:nvSpPr>
        <p:spPr>
          <a:xfrm>
            <a:off x="1190496" y="2473324"/>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D811AC28-FFA6-DE04-F815-9620A078D13F}"/>
              </a:ext>
            </a:extLst>
          </p:cNvPr>
          <p:cNvSpPr/>
          <p:nvPr/>
        </p:nvSpPr>
        <p:spPr>
          <a:xfrm>
            <a:off x="1190496" y="2885700"/>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DBD02286-600E-C027-EC2F-5080D4C46780}"/>
              </a:ext>
            </a:extLst>
          </p:cNvPr>
          <p:cNvSpPr/>
          <p:nvPr/>
        </p:nvSpPr>
        <p:spPr>
          <a:xfrm>
            <a:off x="1190496" y="3293595"/>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A3351910-307D-6881-3A29-FDB7DA64E88E}"/>
              </a:ext>
            </a:extLst>
          </p:cNvPr>
          <p:cNvSpPr/>
          <p:nvPr/>
        </p:nvSpPr>
        <p:spPr>
          <a:xfrm>
            <a:off x="1190496" y="3710454"/>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a:extLst>
              <a:ext uri="{FF2B5EF4-FFF2-40B4-BE49-F238E27FC236}">
                <a16:creationId xmlns:a16="http://schemas.microsoft.com/office/drawing/2014/main" id="{7A897575-2275-878D-0B67-80588B412532}"/>
              </a:ext>
            </a:extLst>
          </p:cNvPr>
          <p:cNvSpPr/>
          <p:nvPr/>
        </p:nvSpPr>
        <p:spPr>
          <a:xfrm>
            <a:off x="1190496" y="411563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AD5609BA-F07D-FE0B-BD0E-D5E2ADF950E2}"/>
              </a:ext>
            </a:extLst>
          </p:cNvPr>
          <p:cNvSpPr/>
          <p:nvPr/>
        </p:nvSpPr>
        <p:spPr>
          <a:xfrm>
            <a:off x="1190496" y="4520824"/>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a:extLst>
              <a:ext uri="{FF2B5EF4-FFF2-40B4-BE49-F238E27FC236}">
                <a16:creationId xmlns:a16="http://schemas.microsoft.com/office/drawing/2014/main" id="{08A9E68F-6005-9EC0-1045-5307F39D7E91}"/>
              </a:ext>
            </a:extLst>
          </p:cNvPr>
          <p:cNvSpPr/>
          <p:nvPr/>
        </p:nvSpPr>
        <p:spPr>
          <a:xfrm>
            <a:off x="1190496" y="492563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βάλ 12">
            <a:extLst>
              <a:ext uri="{FF2B5EF4-FFF2-40B4-BE49-F238E27FC236}">
                <a16:creationId xmlns:a16="http://schemas.microsoft.com/office/drawing/2014/main" id="{EE4BB310-BB98-D844-D810-3B339B30D902}"/>
              </a:ext>
            </a:extLst>
          </p:cNvPr>
          <p:cNvSpPr/>
          <p:nvPr/>
        </p:nvSpPr>
        <p:spPr>
          <a:xfrm>
            <a:off x="1190496" y="5330454"/>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βάλ 13">
            <a:extLst>
              <a:ext uri="{FF2B5EF4-FFF2-40B4-BE49-F238E27FC236}">
                <a16:creationId xmlns:a16="http://schemas.microsoft.com/office/drawing/2014/main" id="{D0F1469D-2AF3-DB3F-E8CE-615535FE1CF4}"/>
              </a:ext>
            </a:extLst>
          </p:cNvPr>
          <p:cNvSpPr/>
          <p:nvPr/>
        </p:nvSpPr>
        <p:spPr>
          <a:xfrm>
            <a:off x="1190496" y="5735269"/>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2943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285B9-FED8-9107-E6E3-B19A9DBB4DC5}"/>
              </a:ext>
            </a:extLst>
          </p:cNvPr>
          <p:cNvSpPr>
            <a:spLocks noGrp="1"/>
          </p:cNvSpPr>
          <p:nvPr>
            <p:ph type="title"/>
          </p:nvPr>
        </p:nvSpPr>
        <p:spPr>
          <a:xfrm>
            <a:off x="842681" y="663388"/>
            <a:ext cx="10515601" cy="681318"/>
          </a:xfrm>
          <a:solidFill>
            <a:schemeClr val="accent1">
              <a:lumMod val="40000"/>
              <a:lumOff val="60000"/>
            </a:schemeClr>
          </a:solidFill>
        </p:spPr>
        <p:txBody>
          <a:bodyPr>
            <a:noAutofit/>
          </a:bodyPr>
          <a:lstStyle/>
          <a:p>
            <a:r>
              <a:rPr lang="el-GR" b="1" dirty="0">
                <a:solidFill>
                  <a:schemeClr val="tx1"/>
                </a:solidFill>
                <a:latin typeface="Times New Roman" panose="02020603050405020304" pitchFamily="18" charset="0"/>
                <a:cs typeface="Times New Roman" panose="02020603050405020304" pitchFamily="18" charset="0"/>
              </a:rPr>
              <a:t>Η έννοια του κωμικού</a:t>
            </a:r>
          </a:p>
        </p:txBody>
      </p:sp>
      <p:sp>
        <p:nvSpPr>
          <p:cNvPr id="3" name="Θέση περιεχομένου 2">
            <a:extLst>
              <a:ext uri="{FF2B5EF4-FFF2-40B4-BE49-F238E27FC236}">
                <a16:creationId xmlns:a16="http://schemas.microsoft.com/office/drawing/2014/main" id="{FAA26C5A-5E35-E0B5-A022-4B9768EED9E2}"/>
              </a:ext>
            </a:extLst>
          </p:cNvPr>
          <p:cNvSpPr>
            <a:spLocks noGrp="1"/>
          </p:cNvSpPr>
          <p:nvPr>
            <p:ph idx="1"/>
          </p:nvPr>
        </p:nvSpPr>
        <p:spPr>
          <a:xfrm>
            <a:off x="842682" y="1416424"/>
            <a:ext cx="10515600" cy="4778187"/>
          </a:xfrm>
          <a:solidFill>
            <a:schemeClr val="accent1">
              <a:lumMod val="20000"/>
              <a:lumOff val="80000"/>
            </a:schemeClr>
          </a:solidFill>
        </p:spPr>
        <p:txBody>
          <a:bodyPr>
            <a:normAutofit lnSpcReduction="10000"/>
          </a:bodyPr>
          <a:lstStyle/>
          <a:p>
            <a:pPr marL="0" indent="0" algn="ctr">
              <a:buNone/>
            </a:pPr>
            <a:r>
              <a:rPr lang="el-GR" sz="3000" u="sng" dirty="0">
                <a:solidFill>
                  <a:schemeClr val="tx1"/>
                </a:solidFill>
                <a:latin typeface="Times New Roman" panose="02020603050405020304" pitchFamily="18" charset="0"/>
                <a:cs typeface="Times New Roman" panose="02020603050405020304" pitchFamily="18" charset="0"/>
              </a:rPr>
              <a:t>Κωμικό &gt; Κωμωδία</a:t>
            </a:r>
          </a:p>
          <a:p>
            <a:pPr marL="0" indent="0" algn="just">
              <a:buNone/>
            </a:pPr>
            <a:r>
              <a:rPr lang="el-GR" sz="2600" dirty="0">
                <a:solidFill>
                  <a:schemeClr val="tx1"/>
                </a:solidFill>
                <a:latin typeface="Times New Roman" panose="02020603050405020304" pitchFamily="18" charset="0"/>
                <a:cs typeface="Times New Roman" panose="02020603050405020304" pitchFamily="18" charset="0"/>
              </a:rPr>
              <a:t>«Φαινόμενο ανθρωπολογικό, ανταποκρίνεται στο </a:t>
            </a:r>
            <a:r>
              <a:rPr lang="el-GR" sz="2600" u="sng" dirty="0">
                <a:solidFill>
                  <a:schemeClr val="tx1"/>
                </a:solidFill>
                <a:latin typeface="Times New Roman" panose="02020603050405020304" pitchFamily="18" charset="0"/>
                <a:cs typeface="Times New Roman" panose="02020603050405020304" pitchFamily="18" charset="0"/>
              </a:rPr>
              <a:t>ένστικτο του παιγνίου,</a:t>
            </a:r>
            <a:r>
              <a:rPr lang="el-GR" sz="2600" dirty="0">
                <a:solidFill>
                  <a:schemeClr val="tx1"/>
                </a:solidFill>
                <a:latin typeface="Times New Roman" panose="02020603050405020304" pitchFamily="18" charset="0"/>
                <a:cs typeface="Times New Roman" panose="02020603050405020304" pitchFamily="18" charset="0"/>
              </a:rPr>
              <a:t> στην κλίση του ανθρώπου για το </a:t>
            </a:r>
            <a:r>
              <a:rPr lang="el-GR" sz="2600" u="sng" dirty="0">
                <a:solidFill>
                  <a:schemeClr val="tx1"/>
                </a:solidFill>
                <a:latin typeface="Times New Roman" panose="02020603050405020304" pitchFamily="18" charset="0"/>
                <a:cs typeface="Times New Roman" panose="02020603050405020304" pitchFamily="18" charset="0"/>
              </a:rPr>
              <a:t>αστείο</a:t>
            </a:r>
            <a:r>
              <a:rPr lang="el-GR" sz="2600" dirty="0">
                <a:solidFill>
                  <a:schemeClr val="tx1"/>
                </a:solidFill>
                <a:latin typeface="Times New Roman" panose="02020603050405020304" pitchFamily="18" charset="0"/>
                <a:cs typeface="Times New Roman" panose="02020603050405020304" pitchFamily="18" charset="0"/>
              </a:rPr>
              <a:t> και το </a:t>
            </a:r>
            <a:r>
              <a:rPr lang="el-GR" sz="2600" u="sng" dirty="0">
                <a:solidFill>
                  <a:schemeClr val="tx1"/>
                </a:solidFill>
                <a:latin typeface="Times New Roman" panose="02020603050405020304" pitchFamily="18" charset="0"/>
                <a:cs typeface="Times New Roman" panose="02020603050405020304" pitchFamily="18" charset="0"/>
              </a:rPr>
              <a:t>γέλιο</a:t>
            </a:r>
            <a:r>
              <a:rPr lang="el-GR" sz="2600" dirty="0">
                <a:solidFill>
                  <a:schemeClr val="tx1"/>
                </a:solidFill>
                <a:latin typeface="Times New Roman" panose="02020603050405020304" pitchFamily="18" charset="0"/>
                <a:cs typeface="Times New Roman" panose="02020603050405020304" pitchFamily="18" charset="0"/>
              </a:rPr>
              <a:t>, την έφεσή του να </a:t>
            </a:r>
            <a:r>
              <a:rPr lang="el-GR" sz="2600" dirty="0" err="1">
                <a:solidFill>
                  <a:schemeClr val="tx1"/>
                </a:solidFill>
                <a:latin typeface="Times New Roman" panose="02020603050405020304" pitchFamily="18" charset="0"/>
                <a:cs typeface="Times New Roman" panose="02020603050405020304" pitchFamily="18" charset="0"/>
              </a:rPr>
              <a:t>αντι</a:t>
            </a:r>
            <a:r>
              <a:rPr lang="el-GR" sz="2600" dirty="0">
                <a:solidFill>
                  <a:schemeClr val="tx1"/>
                </a:solidFill>
                <a:latin typeface="Times New Roman" panose="02020603050405020304" pitchFamily="18" charset="0"/>
                <a:cs typeface="Times New Roman" panose="02020603050405020304" pitchFamily="18" charset="0"/>
              </a:rPr>
              <a:t>-λαμβάνεται </a:t>
            </a:r>
            <a:r>
              <a:rPr lang="el-GR" sz="2600" u="sng" dirty="0">
                <a:solidFill>
                  <a:schemeClr val="tx1"/>
                </a:solidFill>
                <a:latin typeface="Times New Roman" panose="02020603050405020304" pitchFamily="18" charset="0"/>
                <a:cs typeface="Times New Roman" panose="02020603050405020304" pitchFamily="18" charset="0"/>
              </a:rPr>
              <a:t>τις περίεργες και γελοίες</a:t>
            </a:r>
            <a:r>
              <a:rPr lang="el-GR" sz="2600" dirty="0">
                <a:solidFill>
                  <a:schemeClr val="tx1"/>
                </a:solidFill>
                <a:latin typeface="Times New Roman" panose="02020603050405020304" pitchFamily="18" charset="0"/>
                <a:cs typeface="Times New Roman" panose="02020603050405020304" pitchFamily="18" charset="0"/>
              </a:rPr>
              <a:t> πλευρές της φυσικής και κοινωνικής πραγματικότητας»</a:t>
            </a:r>
          </a:p>
          <a:p>
            <a:pPr marL="0" indent="0" algn="just">
              <a:buNone/>
            </a:pPr>
            <a:r>
              <a:rPr lang="el-GR" sz="2000" b="1"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Patrice Pavis</a:t>
            </a:r>
            <a:r>
              <a:rPr lang="el-GR" sz="2000" b="1" dirty="0">
                <a:solidFill>
                  <a:schemeClr val="tx1"/>
                </a:solidFill>
                <a:latin typeface="Times New Roman" panose="02020603050405020304" pitchFamily="18" charset="0"/>
                <a:cs typeface="Times New Roman" panose="02020603050405020304" pitchFamily="18" charset="0"/>
              </a:rPr>
              <a:t>, </a:t>
            </a:r>
            <a:r>
              <a:rPr lang="el-GR" sz="2000" b="1" i="1" dirty="0">
                <a:solidFill>
                  <a:schemeClr val="tx1"/>
                </a:solidFill>
                <a:latin typeface="Times New Roman" panose="02020603050405020304" pitchFamily="18" charset="0"/>
                <a:cs typeface="Times New Roman" panose="02020603050405020304" pitchFamily="18" charset="0"/>
              </a:rPr>
              <a:t>Λεξικό του θεάτρου</a:t>
            </a:r>
            <a:r>
              <a:rPr lang="el-GR" sz="2000" b="1" dirty="0">
                <a:solidFill>
                  <a:schemeClr val="tx1"/>
                </a:solidFill>
                <a:latin typeface="Times New Roman" panose="02020603050405020304" pitchFamily="18" charset="0"/>
                <a:cs typeface="Times New Roman" panose="02020603050405020304" pitchFamily="18" charset="0"/>
              </a:rPr>
              <a:t>, λήμμα «κωμικό»</a:t>
            </a:r>
          </a:p>
          <a:p>
            <a:pPr marL="0" indent="0" algn="just">
              <a:buNone/>
            </a:pPr>
            <a:r>
              <a:rPr lang="el-GR" sz="2600" dirty="0">
                <a:solidFill>
                  <a:schemeClr val="tx1"/>
                </a:solidFill>
                <a:latin typeface="Times New Roman" panose="02020603050405020304" pitchFamily="18" charset="0"/>
                <a:cs typeface="Times New Roman" panose="02020603050405020304" pitchFamily="18" charset="0"/>
              </a:rPr>
              <a:t>Στην ανάλυση του </a:t>
            </a:r>
            <a:r>
              <a:rPr lang="en-US" sz="2600" b="1" dirty="0">
                <a:solidFill>
                  <a:schemeClr val="tx1"/>
                </a:solidFill>
                <a:latin typeface="Times New Roman" panose="02020603050405020304" pitchFamily="18" charset="0"/>
                <a:cs typeface="Times New Roman" panose="02020603050405020304" pitchFamily="18" charset="0"/>
              </a:rPr>
              <a:t>Henri Bergson</a:t>
            </a:r>
            <a:r>
              <a:rPr lang="el-GR" sz="2600" b="1" dirty="0">
                <a:solidFill>
                  <a:schemeClr val="tx1"/>
                </a:solidFill>
                <a:latin typeface="Times New Roman" panose="02020603050405020304" pitchFamily="18" charset="0"/>
                <a:cs typeface="Times New Roman" panose="02020603050405020304" pitchFamily="18" charset="0"/>
              </a:rPr>
              <a:t> (</a:t>
            </a:r>
            <a:r>
              <a:rPr lang="el-GR" sz="2600" b="1" i="1" dirty="0">
                <a:solidFill>
                  <a:schemeClr val="tx1"/>
                </a:solidFill>
                <a:latin typeface="Times New Roman" panose="02020603050405020304" pitchFamily="18" charset="0"/>
                <a:cs typeface="Times New Roman" panose="02020603050405020304" pitchFamily="18" charset="0"/>
              </a:rPr>
              <a:t>Το γέλιο</a:t>
            </a:r>
            <a:r>
              <a:rPr lang="el-GR" sz="2600" b="1" dirty="0">
                <a:solidFill>
                  <a:schemeClr val="tx1"/>
                </a:solidFill>
                <a:latin typeface="Times New Roman" panose="02020603050405020304" pitchFamily="18" charset="0"/>
                <a:cs typeface="Times New Roman" panose="02020603050405020304" pitchFamily="18" charset="0"/>
              </a:rPr>
              <a:t>)</a:t>
            </a:r>
            <a:r>
              <a:rPr lang="el-GR" sz="2600" dirty="0">
                <a:solidFill>
                  <a:schemeClr val="tx1"/>
                </a:solidFill>
                <a:latin typeface="Times New Roman" panose="02020603050405020304" pitchFamily="18" charset="0"/>
                <a:cs typeface="Times New Roman" panose="02020603050405020304" pitchFamily="18" charset="0"/>
              </a:rPr>
              <a:t> ανιχνεύουμε ότι το κωμικό </a:t>
            </a:r>
            <a:r>
              <a:rPr lang="el-GR" sz="2600" dirty="0" err="1">
                <a:solidFill>
                  <a:schemeClr val="tx1"/>
                </a:solidFill>
                <a:latin typeface="Times New Roman" panose="02020603050405020304" pitchFamily="18" charset="0"/>
                <a:cs typeface="Times New Roman" panose="02020603050405020304" pitchFamily="18" charset="0"/>
              </a:rPr>
              <a:t>απο</a:t>
            </a:r>
            <a:r>
              <a:rPr lang="el-GR" sz="2600" dirty="0">
                <a:solidFill>
                  <a:schemeClr val="tx1"/>
                </a:solidFill>
                <a:latin typeface="Times New Roman" panose="02020603050405020304" pitchFamily="18" charset="0"/>
                <a:cs typeface="Times New Roman" panose="02020603050405020304" pitchFamily="18" charset="0"/>
              </a:rPr>
              <a:t>-τελεί, αφενός, μια </a:t>
            </a:r>
            <a:r>
              <a:rPr lang="el-GR" sz="2600" u="sng" dirty="0">
                <a:solidFill>
                  <a:schemeClr val="tx1"/>
                </a:solidFill>
                <a:latin typeface="Times New Roman" panose="02020603050405020304" pitchFamily="18" charset="0"/>
                <a:cs typeface="Times New Roman" panose="02020603050405020304" pitchFamily="18" charset="0"/>
              </a:rPr>
              <a:t>μηχανική λειτουργία πίσω από το </a:t>
            </a:r>
            <a:r>
              <a:rPr lang="el-GR" sz="2600" i="1" u="sng" dirty="0" err="1">
                <a:solidFill>
                  <a:schemeClr val="tx1"/>
                </a:solidFill>
                <a:latin typeface="Times New Roman" panose="02020603050405020304" pitchFamily="18" charset="0"/>
                <a:cs typeface="Times New Roman" panose="02020603050405020304" pitchFamily="18" charset="0"/>
              </a:rPr>
              <a:t>ζῶν</a:t>
            </a:r>
            <a:r>
              <a:rPr lang="el-GR" sz="2600" i="1" dirty="0">
                <a:solidFill>
                  <a:schemeClr val="tx1"/>
                </a:solidFill>
                <a:latin typeface="Times New Roman" panose="02020603050405020304" pitchFamily="18" charset="0"/>
                <a:cs typeface="Times New Roman" panose="02020603050405020304" pitchFamily="18" charset="0"/>
              </a:rPr>
              <a:t> </a:t>
            </a:r>
            <a:r>
              <a:rPr lang="el-GR" sz="2600" dirty="0">
                <a:solidFill>
                  <a:schemeClr val="tx1"/>
                </a:solidFill>
                <a:latin typeface="Times New Roman" panose="02020603050405020304" pitchFamily="18" charset="0"/>
                <a:cs typeface="Times New Roman" panose="02020603050405020304" pitchFamily="18" charset="0"/>
              </a:rPr>
              <a:t>που εμφανίζεται ως επανάληψη (</a:t>
            </a:r>
            <a:r>
              <a:rPr lang="en-US" sz="2600" b="0" i="0" u="none" strike="noStrike" baseline="0" dirty="0" err="1">
                <a:solidFill>
                  <a:schemeClr val="tx1"/>
                </a:solidFill>
                <a:latin typeface="Times New Roman" panose="02020603050405020304" pitchFamily="18" charset="0"/>
                <a:cs typeface="Times New Roman" panose="02020603050405020304" pitchFamily="18" charset="0"/>
              </a:rPr>
              <a:t>Là</a:t>
            </a:r>
            <a:r>
              <a:rPr lang="en-US" sz="2600" b="0" i="0" u="none" strike="noStrike" baseline="0" dirty="0">
                <a:solidFill>
                  <a:schemeClr val="tx1"/>
                </a:solidFill>
                <a:latin typeface="Times New Roman" panose="02020603050405020304" pitchFamily="18" charset="0"/>
                <a:cs typeface="Times New Roman" panose="02020603050405020304" pitchFamily="18" charset="0"/>
              </a:rPr>
              <a:t> </a:t>
            </a:r>
            <a:r>
              <a:rPr lang="en-US" sz="2600" b="0" i="0" u="none" strike="noStrike" baseline="0" dirty="0" err="1">
                <a:solidFill>
                  <a:schemeClr val="tx1"/>
                </a:solidFill>
                <a:latin typeface="Times New Roman" panose="02020603050405020304" pitchFamily="18" charset="0"/>
                <a:cs typeface="Times New Roman" panose="02020603050405020304" pitchFamily="18" charset="0"/>
              </a:rPr>
              <a:t>où</a:t>
            </a:r>
            <a:r>
              <a:rPr lang="en-US" sz="2600" b="0" i="0" u="none" strike="noStrike" baseline="0" dirty="0">
                <a:solidFill>
                  <a:schemeClr val="tx1"/>
                </a:solidFill>
                <a:latin typeface="Times New Roman" panose="02020603050405020304" pitchFamily="18" charset="0"/>
                <a:cs typeface="Times New Roman" panose="02020603050405020304" pitchFamily="18" charset="0"/>
              </a:rPr>
              <a:t> il y</a:t>
            </a:r>
            <a:r>
              <a:rPr lang="el-GR" sz="2600" b="0" i="0" u="none" strike="noStrike" baseline="0" dirty="0">
                <a:solidFill>
                  <a:schemeClr val="tx1"/>
                </a:solidFill>
                <a:latin typeface="Times New Roman" panose="02020603050405020304" pitchFamily="18" charset="0"/>
                <a:cs typeface="Times New Roman" panose="02020603050405020304" pitchFamily="18" charset="0"/>
              </a:rPr>
              <a:t> </a:t>
            </a:r>
            <a:r>
              <a:rPr lang="fr-FR" sz="2600" b="0" i="0" u="none" strike="noStrike" baseline="0" dirty="0">
                <a:solidFill>
                  <a:schemeClr val="tx1"/>
                </a:solidFill>
                <a:latin typeface="Times New Roman" panose="02020603050405020304" pitchFamily="18" charset="0"/>
                <a:cs typeface="Times New Roman" panose="02020603050405020304" pitchFamily="18" charset="0"/>
              </a:rPr>
              <a:t>a répétition, similitude complète, nous soupçonnons </a:t>
            </a:r>
            <a:r>
              <a:rPr lang="fr-FR" sz="2600" b="0" i="0" u="sng" strike="noStrike" baseline="0" dirty="0">
                <a:solidFill>
                  <a:schemeClr val="tx1"/>
                </a:solidFill>
                <a:latin typeface="Times New Roman" panose="02020603050405020304" pitchFamily="18" charset="0"/>
                <a:cs typeface="Times New Roman" panose="02020603050405020304" pitchFamily="18" charset="0"/>
              </a:rPr>
              <a:t>du mécanique</a:t>
            </a:r>
            <a:r>
              <a:rPr lang="el-GR" sz="2600" b="0" i="0" u="sng" strike="noStrike" baseline="0" dirty="0">
                <a:solidFill>
                  <a:schemeClr val="tx1"/>
                </a:solidFill>
                <a:latin typeface="Times New Roman" panose="02020603050405020304" pitchFamily="18" charset="0"/>
                <a:cs typeface="Times New Roman" panose="02020603050405020304" pitchFamily="18" charset="0"/>
              </a:rPr>
              <a:t> </a:t>
            </a:r>
            <a:r>
              <a:rPr lang="en-US" sz="2600" b="0" i="0" u="sng" strike="noStrike" baseline="0" dirty="0" err="1">
                <a:solidFill>
                  <a:schemeClr val="tx1"/>
                </a:solidFill>
                <a:latin typeface="Times New Roman" panose="02020603050405020304" pitchFamily="18" charset="0"/>
                <a:cs typeface="Times New Roman" panose="02020603050405020304" pitchFamily="18" charset="0"/>
              </a:rPr>
              <a:t>fonctionnant</a:t>
            </a:r>
            <a:r>
              <a:rPr lang="en-US" sz="2600" b="0" i="0" u="sng" strike="noStrike" baseline="0" dirty="0">
                <a:solidFill>
                  <a:schemeClr val="tx1"/>
                </a:solidFill>
                <a:latin typeface="Times New Roman" panose="02020603050405020304" pitchFamily="18" charset="0"/>
                <a:cs typeface="Times New Roman" panose="02020603050405020304" pitchFamily="18" charset="0"/>
              </a:rPr>
              <a:t> derrière le vivant</a:t>
            </a:r>
            <a:r>
              <a:rPr lang="el-GR" sz="2600" b="0" i="0" u="none" strike="noStrike" baseline="0" dirty="0">
                <a:solidFill>
                  <a:schemeClr val="tx1"/>
                </a:solidFill>
                <a:latin typeface="Times New Roman" panose="02020603050405020304" pitchFamily="18" charset="0"/>
                <a:cs typeface="Times New Roman" panose="02020603050405020304" pitchFamily="18" charset="0"/>
              </a:rPr>
              <a:t>) </a:t>
            </a:r>
            <a:r>
              <a:rPr lang="el-GR" sz="2600" dirty="0">
                <a:solidFill>
                  <a:schemeClr val="tx1"/>
                </a:solidFill>
                <a:latin typeface="Times New Roman" panose="02020603050405020304" pitchFamily="18" charset="0"/>
                <a:cs typeface="Times New Roman" panose="02020603050405020304" pitchFamily="18" charset="0"/>
              </a:rPr>
              <a:t>και, αφετέρου, μια πρόσληψη και όχι ένα καταστατικό, δηλαδή έμφυτο, γνώρισμα του «αντικειμένου».</a:t>
            </a:r>
          </a:p>
          <a:p>
            <a:pPr marL="0" indent="0" algn="just">
              <a:buNone/>
            </a:pPr>
            <a:endParaRPr lang="el-GR"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12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285B9-FED8-9107-E6E3-B19A9DBB4DC5}"/>
              </a:ext>
            </a:extLst>
          </p:cNvPr>
          <p:cNvSpPr>
            <a:spLocks noGrp="1"/>
          </p:cNvSpPr>
          <p:nvPr>
            <p:ph type="title"/>
          </p:nvPr>
        </p:nvSpPr>
        <p:spPr>
          <a:xfrm>
            <a:off x="842681" y="663388"/>
            <a:ext cx="10515601" cy="681318"/>
          </a:xfrm>
          <a:solidFill>
            <a:schemeClr val="accent1">
              <a:lumMod val="40000"/>
              <a:lumOff val="60000"/>
            </a:schemeClr>
          </a:solidFill>
        </p:spPr>
        <p:txBody>
          <a:bodyPr>
            <a:noAutofit/>
          </a:bodyPr>
          <a:lstStyle/>
          <a:p>
            <a:r>
              <a:rPr lang="el-GR" b="1" dirty="0">
                <a:solidFill>
                  <a:schemeClr val="tx1"/>
                </a:solidFill>
                <a:latin typeface="Times New Roman" panose="02020603050405020304" pitchFamily="18" charset="0"/>
                <a:cs typeface="Times New Roman" panose="02020603050405020304" pitchFamily="18" charset="0"/>
              </a:rPr>
              <a:t>Η έννοια του κωμικού</a:t>
            </a:r>
          </a:p>
        </p:txBody>
      </p:sp>
      <p:sp>
        <p:nvSpPr>
          <p:cNvPr id="3" name="Θέση περιεχομένου 2">
            <a:extLst>
              <a:ext uri="{FF2B5EF4-FFF2-40B4-BE49-F238E27FC236}">
                <a16:creationId xmlns:a16="http://schemas.microsoft.com/office/drawing/2014/main" id="{FAA26C5A-5E35-E0B5-A022-4B9768EED9E2}"/>
              </a:ext>
            </a:extLst>
          </p:cNvPr>
          <p:cNvSpPr>
            <a:spLocks noGrp="1"/>
          </p:cNvSpPr>
          <p:nvPr>
            <p:ph idx="1"/>
          </p:nvPr>
        </p:nvSpPr>
        <p:spPr>
          <a:xfrm>
            <a:off x="842682" y="1416424"/>
            <a:ext cx="10515600" cy="4778187"/>
          </a:xfrm>
          <a:solidFill>
            <a:schemeClr val="accent1">
              <a:lumMod val="20000"/>
              <a:lumOff val="80000"/>
            </a:schemeClr>
          </a:solidFill>
        </p:spPr>
        <p:txBody>
          <a:bodyPr>
            <a:normAutofit/>
          </a:bodyPr>
          <a:lstStyle/>
          <a:p>
            <a:pPr marL="0" indent="0" algn="just">
              <a:buNone/>
            </a:pPr>
            <a:endParaRPr lang="en-US" sz="2400"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2400"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b="1" dirty="0">
                <a:solidFill>
                  <a:schemeClr val="tx1"/>
                </a:solidFill>
                <a:latin typeface="Times New Roman" panose="02020603050405020304" pitchFamily="18" charset="0"/>
                <a:cs typeface="Times New Roman" panose="02020603050405020304" pitchFamily="18" charset="0"/>
              </a:rPr>
              <a:t>						</a:t>
            </a:r>
            <a:r>
              <a:rPr lang="el-GR" sz="2000" b="1" dirty="0">
                <a:solidFill>
                  <a:schemeClr val="tx1"/>
                </a:solidFill>
                <a:latin typeface="Times New Roman" panose="02020603050405020304" pitchFamily="18" charset="0"/>
                <a:cs typeface="Times New Roman" panose="02020603050405020304" pitchFamily="18" charset="0"/>
              </a:rPr>
              <a:t>Κατερίνα </a:t>
            </a:r>
            <a:r>
              <a:rPr lang="el-GR" sz="2000" b="1" dirty="0" err="1">
                <a:solidFill>
                  <a:schemeClr val="tx1"/>
                </a:solidFill>
                <a:latin typeface="Times New Roman" panose="02020603050405020304" pitchFamily="18" charset="0"/>
                <a:cs typeface="Times New Roman" panose="02020603050405020304" pitchFamily="18" charset="0"/>
              </a:rPr>
              <a:t>Κωστίου</a:t>
            </a:r>
            <a:r>
              <a:rPr lang="el-GR" sz="2000" b="1" dirty="0">
                <a:solidFill>
                  <a:schemeClr val="tx1"/>
                </a:solidFill>
                <a:latin typeface="Times New Roman" panose="02020603050405020304" pitchFamily="18" charset="0"/>
                <a:cs typeface="Times New Roman" panose="02020603050405020304" pitchFamily="18" charset="0"/>
              </a:rPr>
              <a:t>, </a:t>
            </a:r>
            <a:r>
              <a:rPr lang="el-GR" sz="2000" b="1" i="1" dirty="0">
                <a:solidFill>
                  <a:schemeClr val="tx1"/>
                </a:solidFill>
                <a:latin typeface="Times New Roman" panose="02020603050405020304" pitchFamily="18" charset="0"/>
                <a:cs typeface="Times New Roman" panose="02020603050405020304" pitchFamily="18" charset="0"/>
              </a:rPr>
              <a:t>Εισαγωγή στην Ποιητική της Ανατροπής</a:t>
            </a:r>
            <a:r>
              <a:rPr lang="el-GR" sz="2000" b="1" dirty="0">
                <a:solidFill>
                  <a:schemeClr val="tx1"/>
                </a:solidFill>
                <a:latin typeface="Times New Roman" panose="02020603050405020304" pitchFamily="18" charset="0"/>
                <a:cs typeface="Times New Roman" panose="02020603050405020304" pitchFamily="18" charset="0"/>
              </a:rPr>
              <a:t>, σ. 49</a:t>
            </a:r>
            <a:endParaRPr lang="en-US" sz="2000" b="1"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el-GR" sz="2000" b="1" dirty="0">
              <a:solidFill>
                <a:schemeClr val="tx1"/>
              </a:solidFill>
              <a:latin typeface="Times New Roman" panose="02020603050405020304" pitchFamily="18" charset="0"/>
              <a:cs typeface="Times New Roman" panose="02020603050405020304" pitchFamily="18" charset="0"/>
            </a:endParaRPr>
          </a:p>
        </p:txBody>
      </p:sp>
      <p:pic>
        <p:nvPicPr>
          <p:cNvPr id="5" name="Εικόνα 4">
            <a:extLst>
              <a:ext uri="{FF2B5EF4-FFF2-40B4-BE49-F238E27FC236}">
                <a16:creationId xmlns:a16="http://schemas.microsoft.com/office/drawing/2014/main" id="{ABBF0F93-7B87-05F8-1DF6-A3B21303C05D}"/>
              </a:ext>
            </a:extLst>
          </p:cNvPr>
          <p:cNvPicPr>
            <a:picLocks noChangeAspect="1"/>
          </p:cNvPicPr>
          <p:nvPr/>
        </p:nvPicPr>
        <p:blipFill>
          <a:blip r:embed="rId2"/>
          <a:stretch>
            <a:fillRect/>
          </a:stretch>
        </p:blipFill>
        <p:spPr>
          <a:xfrm>
            <a:off x="3430073" y="1547413"/>
            <a:ext cx="5331854" cy="421532"/>
          </a:xfrm>
          <a:prstGeom prst="rect">
            <a:avLst/>
          </a:prstGeom>
        </p:spPr>
      </p:pic>
      <p:pic>
        <p:nvPicPr>
          <p:cNvPr id="7" name="Εικόνα 6">
            <a:extLst>
              <a:ext uri="{FF2B5EF4-FFF2-40B4-BE49-F238E27FC236}">
                <a16:creationId xmlns:a16="http://schemas.microsoft.com/office/drawing/2014/main" id="{86A18900-49A0-E0F0-A431-B3C6E0916431}"/>
              </a:ext>
            </a:extLst>
          </p:cNvPr>
          <p:cNvPicPr>
            <a:picLocks noChangeAspect="1"/>
          </p:cNvPicPr>
          <p:nvPr/>
        </p:nvPicPr>
        <p:blipFill>
          <a:blip r:embed="rId3"/>
          <a:stretch>
            <a:fillRect/>
          </a:stretch>
        </p:blipFill>
        <p:spPr>
          <a:xfrm>
            <a:off x="1549757" y="1968945"/>
            <a:ext cx="9092485" cy="804153"/>
          </a:xfrm>
          <a:prstGeom prst="rect">
            <a:avLst/>
          </a:prstGeom>
        </p:spPr>
      </p:pic>
      <p:pic>
        <p:nvPicPr>
          <p:cNvPr id="9" name="Εικόνα 8">
            <a:extLst>
              <a:ext uri="{FF2B5EF4-FFF2-40B4-BE49-F238E27FC236}">
                <a16:creationId xmlns:a16="http://schemas.microsoft.com/office/drawing/2014/main" id="{3DBCAB92-89F1-0B85-1872-2CF8559FAA24}"/>
              </a:ext>
            </a:extLst>
          </p:cNvPr>
          <p:cNvPicPr>
            <a:picLocks noChangeAspect="1"/>
          </p:cNvPicPr>
          <p:nvPr/>
        </p:nvPicPr>
        <p:blipFill>
          <a:blip r:embed="rId4"/>
          <a:stretch>
            <a:fillRect/>
          </a:stretch>
        </p:blipFill>
        <p:spPr>
          <a:xfrm>
            <a:off x="1549756" y="2756217"/>
            <a:ext cx="9092485" cy="778213"/>
          </a:xfrm>
          <a:prstGeom prst="rect">
            <a:avLst/>
          </a:prstGeom>
        </p:spPr>
      </p:pic>
      <p:pic>
        <p:nvPicPr>
          <p:cNvPr id="11" name="Εικόνα 10">
            <a:extLst>
              <a:ext uri="{FF2B5EF4-FFF2-40B4-BE49-F238E27FC236}">
                <a16:creationId xmlns:a16="http://schemas.microsoft.com/office/drawing/2014/main" id="{9E2E48F5-7540-B537-3D03-60CB80195C0C}"/>
              </a:ext>
            </a:extLst>
          </p:cNvPr>
          <p:cNvPicPr>
            <a:picLocks noChangeAspect="1"/>
          </p:cNvPicPr>
          <p:nvPr/>
        </p:nvPicPr>
        <p:blipFill>
          <a:blip r:embed="rId5"/>
          <a:stretch>
            <a:fillRect/>
          </a:stretch>
        </p:blipFill>
        <p:spPr>
          <a:xfrm>
            <a:off x="2567186" y="3534430"/>
            <a:ext cx="7057623" cy="434502"/>
          </a:xfrm>
          <a:prstGeom prst="rect">
            <a:avLst/>
          </a:prstGeom>
        </p:spPr>
      </p:pic>
      <p:sp>
        <p:nvSpPr>
          <p:cNvPr id="13" name="Ορθογώνιο 12">
            <a:extLst>
              <a:ext uri="{FF2B5EF4-FFF2-40B4-BE49-F238E27FC236}">
                <a16:creationId xmlns:a16="http://schemas.microsoft.com/office/drawing/2014/main" id="{15DC8156-C143-0A70-66B5-0736BDBF6E65}"/>
              </a:ext>
            </a:extLst>
          </p:cNvPr>
          <p:cNvSpPr/>
          <p:nvPr/>
        </p:nvSpPr>
        <p:spPr>
          <a:xfrm flipV="1">
            <a:off x="3254189" y="2365824"/>
            <a:ext cx="3836894" cy="493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CB10823F-1B5B-231E-455A-1630A1E90B26}"/>
              </a:ext>
            </a:extLst>
          </p:cNvPr>
          <p:cNvSpPr/>
          <p:nvPr/>
        </p:nvSpPr>
        <p:spPr>
          <a:xfrm rot="10800000" flipV="1">
            <a:off x="2245086" y="4774085"/>
            <a:ext cx="7701822" cy="5365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latin typeface="Times New Roman" panose="02020603050405020304" pitchFamily="18" charset="0"/>
                <a:cs typeface="Times New Roman" panose="02020603050405020304" pitchFamily="18" charset="0"/>
              </a:rPr>
              <a:t>Έννοια: μηχανική λειτουργία - ρύθμιση πίσω από το</a:t>
            </a:r>
            <a:r>
              <a:rPr lang="el-GR" b="1" i="1" dirty="0">
                <a:solidFill>
                  <a:schemeClr val="tx1"/>
                </a:solidFill>
                <a:latin typeface="Times New Roman" panose="02020603050405020304" pitchFamily="18" charset="0"/>
                <a:cs typeface="Times New Roman" panose="02020603050405020304" pitchFamily="18" charset="0"/>
              </a:rPr>
              <a:t> </a:t>
            </a:r>
            <a:r>
              <a:rPr lang="el-GR" b="1" i="1" dirty="0" err="1">
                <a:solidFill>
                  <a:schemeClr val="tx1"/>
                </a:solidFill>
                <a:latin typeface="Times New Roman" panose="02020603050405020304" pitchFamily="18" charset="0"/>
                <a:cs typeface="Times New Roman" panose="02020603050405020304" pitchFamily="18" charset="0"/>
              </a:rPr>
              <a:t>ζῶν</a:t>
            </a:r>
            <a:r>
              <a:rPr lang="el-GR" b="1" dirty="0">
                <a:solidFill>
                  <a:schemeClr val="tx1"/>
                </a:solidFill>
                <a:latin typeface="Times New Roman" panose="02020603050405020304" pitchFamily="18" charset="0"/>
                <a:cs typeface="Times New Roman" panose="02020603050405020304" pitchFamily="18" charset="0"/>
              </a:rPr>
              <a:t> (προγραμματισμός)</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01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1E68AD-EF00-36D3-DF49-B7CEEFD98AC5}"/>
              </a:ext>
            </a:extLst>
          </p:cNvPr>
          <p:cNvSpPr>
            <a:spLocks noGrp="1"/>
          </p:cNvSpPr>
          <p:nvPr>
            <p:ph type="title"/>
          </p:nvPr>
        </p:nvSpPr>
        <p:spPr>
          <a:xfrm>
            <a:off x="869576" y="699248"/>
            <a:ext cx="10461812" cy="712197"/>
          </a:xfrm>
          <a:solidFill>
            <a:schemeClr val="accent1">
              <a:lumMod val="40000"/>
              <a:lumOff val="60000"/>
            </a:schemeClr>
          </a:solidFill>
        </p:spPr>
        <p:txBody>
          <a:bodyPr>
            <a:normAutofit fontScale="90000"/>
          </a:bodyPr>
          <a:lstStyle/>
          <a:p>
            <a:r>
              <a:rPr lang="el-GR" b="1" dirty="0">
                <a:solidFill>
                  <a:schemeClr val="tx1"/>
                </a:solidFill>
                <a:latin typeface="Times New Roman" panose="02020603050405020304" pitchFamily="18" charset="0"/>
                <a:cs typeface="Times New Roman" panose="02020603050405020304" pitchFamily="18" charset="0"/>
              </a:rPr>
              <a:t>Το κωμικό ως σύνθεση</a:t>
            </a:r>
          </a:p>
        </p:txBody>
      </p:sp>
      <p:sp>
        <p:nvSpPr>
          <p:cNvPr id="3" name="Θέση περιεχομένου 2">
            <a:extLst>
              <a:ext uri="{FF2B5EF4-FFF2-40B4-BE49-F238E27FC236}">
                <a16:creationId xmlns:a16="http://schemas.microsoft.com/office/drawing/2014/main" id="{1B891B5F-1C6F-E474-6F25-9B08D8C07671}"/>
              </a:ext>
            </a:extLst>
          </p:cNvPr>
          <p:cNvSpPr>
            <a:spLocks noGrp="1"/>
          </p:cNvSpPr>
          <p:nvPr>
            <p:ph idx="1"/>
          </p:nvPr>
        </p:nvSpPr>
        <p:spPr>
          <a:xfrm>
            <a:off x="869576" y="1506071"/>
            <a:ext cx="10461812" cy="4652681"/>
          </a:xfrm>
          <a:solidFill>
            <a:schemeClr val="accent1">
              <a:lumMod val="20000"/>
              <a:lumOff val="80000"/>
            </a:schemeClr>
          </a:solidFill>
        </p:spPr>
        <p:txBody>
          <a:bodyPr>
            <a:noAutofit/>
          </a:bodyPr>
          <a:lstStyle/>
          <a:p>
            <a:pPr marL="0" indent="0" algn="just">
              <a:buNone/>
            </a:pPr>
            <a:r>
              <a:rPr lang="el-GR" u="sng" dirty="0">
                <a:solidFill>
                  <a:schemeClr val="tx1"/>
                </a:solidFill>
                <a:latin typeface="Times New Roman" panose="02020603050405020304" pitchFamily="18" charset="0"/>
                <a:cs typeface="Times New Roman" panose="02020603050405020304" pitchFamily="18" charset="0"/>
              </a:rPr>
              <a:t>Ας σκεφτούμε</a:t>
            </a:r>
          </a:p>
          <a:p>
            <a:pPr marL="0" indent="0" algn="just">
              <a:buNone/>
            </a:pPr>
            <a:r>
              <a:rPr lang="el-GR" dirty="0">
                <a:solidFill>
                  <a:schemeClr val="tx1"/>
                </a:solidFill>
                <a:latin typeface="Times New Roman" panose="02020603050405020304" pitchFamily="18" charset="0"/>
                <a:cs typeface="Times New Roman" panose="02020603050405020304" pitchFamily="18" charset="0"/>
              </a:rPr>
              <a:t>1. Το </a:t>
            </a:r>
            <a:r>
              <a:rPr lang="el-GR" u="sng" dirty="0">
                <a:solidFill>
                  <a:schemeClr val="tx1"/>
                </a:solidFill>
                <a:latin typeface="Times New Roman" panose="02020603050405020304" pitchFamily="18" charset="0"/>
                <a:cs typeface="Times New Roman" panose="02020603050405020304" pitchFamily="18" charset="0"/>
              </a:rPr>
              <a:t>γέλιο</a:t>
            </a:r>
            <a:r>
              <a:rPr lang="el-GR" dirty="0">
                <a:solidFill>
                  <a:schemeClr val="tx1"/>
                </a:solidFill>
                <a:latin typeface="Times New Roman" panose="02020603050405020304" pitchFamily="18" charset="0"/>
                <a:cs typeface="Times New Roman" panose="02020603050405020304" pitchFamily="18" charset="0"/>
              </a:rPr>
              <a:t> που δημιουργείται από ένα «αντικείμενο» </a:t>
            </a:r>
            <a:r>
              <a:rPr lang="el-GR" u="sng" dirty="0">
                <a:solidFill>
                  <a:schemeClr val="tx1"/>
                </a:solidFill>
                <a:latin typeface="Times New Roman" panose="02020603050405020304" pitchFamily="18" charset="0"/>
                <a:cs typeface="Times New Roman" panose="02020603050405020304" pitchFamily="18" charset="0"/>
              </a:rPr>
              <a:t>δεν αποτελεί σταθερά,</a:t>
            </a:r>
            <a:r>
              <a:rPr lang="el-GR" dirty="0">
                <a:solidFill>
                  <a:schemeClr val="tx1"/>
                </a:solidFill>
                <a:latin typeface="Times New Roman" panose="02020603050405020304" pitchFamily="18" charset="0"/>
                <a:cs typeface="Times New Roman" panose="02020603050405020304" pitchFamily="18" charset="0"/>
              </a:rPr>
              <a:t> κα-</a:t>
            </a:r>
            <a:r>
              <a:rPr lang="el-GR" dirty="0" err="1">
                <a:solidFill>
                  <a:schemeClr val="tx1"/>
                </a:solidFill>
                <a:latin typeface="Times New Roman" panose="02020603050405020304" pitchFamily="18" charset="0"/>
                <a:cs typeface="Times New Roman" panose="02020603050405020304" pitchFamily="18" charset="0"/>
              </a:rPr>
              <a:t>θώς</a:t>
            </a:r>
            <a:r>
              <a:rPr lang="el-GR" dirty="0">
                <a:solidFill>
                  <a:schemeClr val="tx1"/>
                </a:solidFill>
                <a:latin typeface="Times New Roman" panose="02020603050405020304" pitchFamily="18" charset="0"/>
                <a:cs typeface="Times New Roman" panose="02020603050405020304" pitchFamily="18" charset="0"/>
              </a:rPr>
              <a:t> εξαρτάται από το περιβάλλον του υπάρχοντος ή συμβαίνοντος / κάτι που είναι αστείο για κάποιον δεν είναι για κάποιον άλλο ή, ακόμη, για κάποιον μπορεί κάτι να είναι αστείο σε ένα συγκεκριμένο περιβάλλον, ενώ αλλού και άλλοτε όχι</a:t>
            </a:r>
          </a:p>
          <a:p>
            <a:pPr marL="0" indent="0" algn="just">
              <a:buNone/>
            </a:pPr>
            <a:endParaRPr lang="el-GR" dirty="0">
              <a:solidFill>
                <a:schemeClr val="tx1"/>
              </a:solidFill>
              <a:latin typeface="Times New Roman" panose="02020603050405020304" pitchFamily="18" charset="0"/>
              <a:cs typeface="Times New Roman" panose="02020603050405020304" pitchFamily="18" charset="0"/>
            </a:endParaRPr>
          </a:p>
          <a:p>
            <a:pPr marL="0" indent="0" algn="ctr">
              <a:buNone/>
            </a:pPr>
            <a:r>
              <a:rPr lang="el-GR" u="sng" dirty="0">
                <a:solidFill>
                  <a:schemeClr val="tx1"/>
                </a:solidFill>
                <a:latin typeface="Times New Roman" panose="02020603050405020304" pitchFamily="18" charset="0"/>
                <a:cs typeface="Times New Roman" panose="02020603050405020304" pitchFamily="18" charset="0"/>
              </a:rPr>
              <a:t>Δυναμικότητα </a:t>
            </a:r>
            <a:r>
              <a:rPr lang="el-GR" i="0" u="sng" dirty="0">
                <a:solidFill>
                  <a:schemeClr val="tx1"/>
                </a:solidFill>
                <a:effectLst/>
                <a:latin typeface="Times New Roman" panose="02020603050405020304" pitchFamily="18" charset="0"/>
                <a:cs typeface="Times New Roman" panose="02020603050405020304" pitchFamily="18" charset="0"/>
              </a:rPr>
              <a:t>≠ </a:t>
            </a:r>
            <a:r>
              <a:rPr lang="el-GR" i="0" u="sng" dirty="0" err="1">
                <a:solidFill>
                  <a:schemeClr val="tx1"/>
                </a:solidFill>
                <a:effectLst/>
                <a:latin typeface="Times New Roman" panose="02020603050405020304" pitchFamily="18" charset="0"/>
                <a:cs typeface="Times New Roman" panose="02020603050405020304" pitchFamily="18" charset="0"/>
              </a:rPr>
              <a:t>Στατικότητα</a:t>
            </a:r>
            <a:endParaRPr lang="el-GR" u="sng" dirty="0">
              <a:solidFill>
                <a:schemeClr val="tx1"/>
              </a:solidFill>
              <a:latin typeface="Times New Roman" panose="02020603050405020304" pitchFamily="18" charset="0"/>
              <a:cs typeface="Times New Roman" panose="02020603050405020304" pitchFamily="18" charset="0"/>
            </a:endParaRPr>
          </a:p>
          <a:p>
            <a:pPr marL="0" indent="0" algn="just">
              <a:buNone/>
            </a:pPr>
            <a:r>
              <a:rPr lang="el-GR" dirty="0">
                <a:solidFill>
                  <a:schemeClr val="tx1"/>
                </a:solidFill>
                <a:latin typeface="Times New Roman" panose="02020603050405020304" pitchFamily="18" charset="0"/>
                <a:cs typeface="Times New Roman" panose="02020603050405020304" pitchFamily="18" charset="0"/>
              </a:rPr>
              <a:t>2. Το </a:t>
            </a:r>
            <a:r>
              <a:rPr lang="el-GR" u="sng" dirty="0">
                <a:solidFill>
                  <a:schemeClr val="tx1"/>
                </a:solidFill>
                <a:latin typeface="Times New Roman" panose="02020603050405020304" pitchFamily="18" charset="0"/>
                <a:cs typeface="Times New Roman" panose="02020603050405020304" pitchFamily="18" charset="0"/>
              </a:rPr>
              <a:t>κωμικό</a:t>
            </a:r>
            <a:r>
              <a:rPr lang="el-GR" dirty="0">
                <a:solidFill>
                  <a:schemeClr val="tx1"/>
                </a:solidFill>
                <a:latin typeface="Times New Roman" panose="02020603050405020304" pitchFamily="18" charset="0"/>
                <a:cs typeface="Times New Roman" panose="02020603050405020304" pitchFamily="18" charset="0"/>
              </a:rPr>
              <a:t> είναι μια </a:t>
            </a:r>
            <a:r>
              <a:rPr lang="el-GR" u="sng" dirty="0">
                <a:solidFill>
                  <a:schemeClr val="tx1"/>
                </a:solidFill>
                <a:latin typeface="Times New Roman" panose="02020603050405020304" pitchFamily="18" charset="0"/>
                <a:cs typeface="Times New Roman" panose="02020603050405020304" pitchFamily="18" charset="0"/>
              </a:rPr>
              <a:t>σύνθεση</a:t>
            </a:r>
            <a:r>
              <a:rPr lang="el-GR" dirty="0">
                <a:solidFill>
                  <a:schemeClr val="tx1"/>
                </a:solidFill>
                <a:latin typeface="Times New Roman" panose="02020603050405020304" pitchFamily="18" charset="0"/>
                <a:cs typeface="Times New Roman" panose="02020603050405020304" pitchFamily="18" charset="0"/>
              </a:rPr>
              <a:t>, που συχνά δεν μπορεί να προβλεφθεί</a:t>
            </a:r>
          </a:p>
          <a:p>
            <a:pPr marL="0" indent="0" algn="just">
              <a:buNone/>
            </a:pPr>
            <a:r>
              <a:rPr lang="el-GR" dirty="0">
                <a:solidFill>
                  <a:schemeClr val="tx1"/>
                </a:solidFill>
                <a:latin typeface="Times New Roman" panose="02020603050405020304" pitchFamily="18" charset="0"/>
                <a:cs typeface="Times New Roman" panose="02020603050405020304" pitchFamily="18" charset="0"/>
              </a:rPr>
              <a:t>3. Το </a:t>
            </a:r>
            <a:r>
              <a:rPr lang="el-GR" u="sng" dirty="0">
                <a:solidFill>
                  <a:schemeClr val="tx1"/>
                </a:solidFill>
                <a:latin typeface="Times New Roman" panose="02020603050405020304" pitchFamily="18" charset="0"/>
                <a:cs typeface="Times New Roman" panose="02020603050405020304" pitchFamily="18" charset="0"/>
              </a:rPr>
              <a:t>κωμικό</a:t>
            </a:r>
            <a:r>
              <a:rPr lang="el-GR" dirty="0">
                <a:solidFill>
                  <a:schemeClr val="tx1"/>
                </a:solidFill>
                <a:latin typeface="Times New Roman" panose="02020603050405020304" pitchFamily="18" charset="0"/>
                <a:cs typeface="Times New Roman" panose="02020603050405020304" pitchFamily="18" charset="0"/>
              </a:rPr>
              <a:t> αναδύεται ως </a:t>
            </a:r>
            <a:r>
              <a:rPr lang="el-GR" u="sng" dirty="0">
                <a:solidFill>
                  <a:schemeClr val="tx1"/>
                </a:solidFill>
                <a:latin typeface="Times New Roman" panose="02020603050405020304" pitchFamily="18" charset="0"/>
                <a:cs typeface="Times New Roman" panose="02020603050405020304" pitchFamily="18" charset="0"/>
              </a:rPr>
              <a:t>παράβαση</a:t>
            </a:r>
          </a:p>
          <a:p>
            <a:pPr marL="0" indent="0" algn="just">
              <a:buNone/>
            </a:pPr>
            <a:endParaRPr lang="el-G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73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F45A13-8CEF-F94A-389C-94BA55BE8F95}"/>
              </a:ext>
            </a:extLst>
          </p:cNvPr>
          <p:cNvSpPr>
            <a:spLocks noGrp="1"/>
          </p:cNvSpPr>
          <p:nvPr>
            <p:ph type="title"/>
          </p:nvPr>
        </p:nvSpPr>
        <p:spPr>
          <a:xfrm>
            <a:off x="869576" y="690282"/>
            <a:ext cx="10470777" cy="739092"/>
          </a:xfrm>
          <a:solidFill>
            <a:schemeClr val="accent1">
              <a:lumMod val="40000"/>
              <a:lumOff val="60000"/>
            </a:schemeClr>
          </a:solidFill>
        </p:spPr>
        <p:txBody>
          <a:bodyPr>
            <a:normAutofit fontScale="90000"/>
          </a:bodyPr>
          <a:lstStyle/>
          <a:p>
            <a:r>
              <a:rPr lang="el-GR" b="1" dirty="0">
                <a:solidFill>
                  <a:schemeClr val="tx1"/>
                </a:solidFill>
                <a:latin typeface="Times New Roman" panose="02020603050405020304" pitchFamily="18" charset="0"/>
                <a:cs typeface="Times New Roman" panose="02020603050405020304" pitchFamily="18" charset="0"/>
              </a:rPr>
              <a:t>Το κωμικό ως σύνθεση</a:t>
            </a:r>
          </a:p>
        </p:txBody>
      </p:sp>
      <p:sp>
        <p:nvSpPr>
          <p:cNvPr id="3" name="Θέση περιεχομένου 2">
            <a:extLst>
              <a:ext uri="{FF2B5EF4-FFF2-40B4-BE49-F238E27FC236}">
                <a16:creationId xmlns:a16="http://schemas.microsoft.com/office/drawing/2014/main" id="{2C47B820-4583-D0F6-D383-4E748C1E984C}"/>
              </a:ext>
            </a:extLst>
          </p:cNvPr>
          <p:cNvSpPr>
            <a:spLocks noGrp="1"/>
          </p:cNvSpPr>
          <p:nvPr>
            <p:ph idx="1"/>
          </p:nvPr>
        </p:nvSpPr>
        <p:spPr>
          <a:xfrm>
            <a:off x="869576" y="1497106"/>
            <a:ext cx="10470777" cy="4670612"/>
          </a:xfrm>
          <a:solidFill>
            <a:schemeClr val="accent1">
              <a:lumMod val="20000"/>
              <a:lumOff val="80000"/>
            </a:schemeClr>
          </a:solidFill>
        </p:spPr>
        <p:txBody>
          <a:bodyPr>
            <a:normAutofit fontScale="77500" lnSpcReduction="20000"/>
          </a:bodyPr>
          <a:lstStyle/>
          <a:p>
            <a:pPr marL="0" indent="0" algn="ctr">
              <a:buNone/>
            </a:pPr>
            <a:endParaRPr lang="en-US" sz="4100" u="sng" dirty="0">
              <a:solidFill>
                <a:schemeClr val="tx1"/>
              </a:solidFill>
              <a:latin typeface="Times New Roman" panose="02020603050405020304" pitchFamily="18" charset="0"/>
              <a:cs typeface="Times New Roman" panose="02020603050405020304" pitchFamily="18" charset="0"/>
            </a:endParaRPr>
          </a:p>
          <a:p>
            <a:pPr marL="0" indent="0" algn="ctr">
              <a:buNone/>
            </a:pPr>
            <a:r>
              <a:rPr lang="el-GR" sz="4100" u="sng" dirty="0">
                <a:solidFill>
                  <a:schemeClr val="tx1"/>
                </a:solidFill>
                <a:latin typeface="Times New Roman" panose="02020603050405020304" pitchFamily="18" charset="0"/>
                <a:cs typeface="Times New Roman" panose="02020603050405020304" pitchFamily="18" charset="0"/>
              </a:rPr>
              <a:t>Λέξεις </a:t>
            </a:r>
            <a:r>
              <a:rPr lang="en-US" sz="4100" u="sng" dirty="0">
                <a:solidFill>
                  <a:schemeClr val="tx1"/>
                </a:solidFill>
                <a:latin typeface="Times New Roman" panose="02020603050405020304" pitchFamily="18" charset="0"/>
                <a:cs typeface="Times New Roman" panose="02020603050405020304" pitchFamily="18" charset="0"/>
              </a:rPr>
              <a:t>-</a:t>
            </a:r>
            <a:r>
              <a:rPr lang="el-GR" sz="4100" u="sng" dirty="0">
                <a:solidFill>
                  <a:schemeClr val="tx1"/>
                </a:solidFill>
                <a:latin typeface="Times New Roman" panose="02020603050405020304" pitchFamily="18" charset="0"/>
                <a:cs typeface="Times New Roman" panose="02020603050405020304" pitchFamily="18" charset="0"/>
              </a:rPr>
              <a:t> κλειδιά</a:t>
            </a:r>
          </a:p>
          <a:p>
            <a:pPr marL="0" indent="0" algn="just">
              <a:buNone/>
            </a:pPr>
            <a:r>
              <a:rPr lang="el-GR" sz="4100" dirty="0">
                <a:solidFill>
                  <a:schemeClr val="tx1"/>
                </a:solidFill>
                <a:latin typeface="Times New Roman" panose="02020603050405020304" pitchFamily="18" charset="0"/>
                <a:cs typeface="Times New Roman" panose="02020603050405020304" pitchFamily="18" charset="0"/>
              </a:rPr>
              <a:t>				</a:t>
            </a:r>
            <a:r>
              <a:rPr lang="en-US" sz="4100" dirty="0">
                <a:solidFill>
                  <a:schemeClr val="tx1"/>
                </a:solidFill>
                <a:latin typeface="Times New Roman" panose="02020603050405020304" pitchFamily="18" charset="0"/>
                <a:cs typeface="Times New Roman" panose="02020603050405020304" pitchFamily="18" charset="0"/>
              </a:rPr>
              <a:t>	</a:t>
            </a:r>
            <a:r>
              <a:rPr lang="el-GR" sz="4100" dirty="0">
                <a:solidFill>
                  <a:schemeClr val="tx1"/>
                </a:solidFill>
                <a:latin typeface="Times New Roman" panose="02020603050405020304" pitchFamily="18" charset="0"/>
                <a:cs typeface="Times New Roman" panose="02020603050405020304" pitchFamily="18" charset="0"/>
              </a:rPr>
              <a:t>1. κανονικότητα</a:t>
            </a:r>
            <a:r>
              <a:rPr lang="en-US" sz="4100" dirty="0">
                <a:solidFill>
                  <a:schemeClr val="tx1"/>
                </a:solidFill>
                <a:latin typeface="Times New Roman" panose="02020603050405020304" pitchFamily="18" charset="0"/>
                <a:cs typeface="Times New Roman" panose="02020603050405020304" pitchFamily="18" charset="0"/>
              </a:rPr>
              <a:t>			</a:t>
            </a:r>
            <a:r>
              <a:rPr lang="el-GR" sz="4100" dirty="0">
                <a:solidFill>
                  <a:schemeClr val="tx1"/>
                </a:solidFill>
                <a:latin typeface="Times New Roman" panose="02020603050405020304" pitchFamily="18" charset="0"/>
                <a:cs typeface="Times New Roman" panose="02020603050405020304" pitchFamily="18" charset="0"/>
              </a:rPr>
              <a:t>5. παράβαση</a:t>
            </a:r>
          </a:p>
          <a:p>
            <a:pPr marL="0" indent="0" algn="just">
              <a:buNone/>
            </a:pPr>
            <a:r>
              <a:rPr lang="el-GR" sz="4100" dirty="0">
                <a:solidFill>
                  <a:schemeClr val="tx1"/>
                </a:solidFill>
                <a:latin typeface="Times New Roman" panose="02020603050405020304" pitchFamily="18" charset="0"/>
                <a:cs typeface="Times New Roman" panose="02020603050405020304" pitchFamily="18" charset="0"/>
              </a:rPr>
              <a:t>				</a:t>
            </a:r>
            <a:r>
              <a:rPr lang="en-US" sz="4100" dirty="0">
                <a:solidFill>
                  <a:schemeClr val="tx1"/>
                </a:solidFill>
                <a:latin typeface="Times New Roman" panose="02020603050405020304" pitchFamily="18" charset="0"/>
                <a:cs typeface="Times New Roman" panose="02020603050405020304" pitchFamily="18" charset="0"/>
              </a:rPr>
              <a:t>	</a:t>
            </a:r>
            <a:r>
              <a:rPr lang="el-GR" sz="4100" dirty="0">
                <a:solidFill>
                  <a:schemeClr val="tx1"/>
                </a:solidFill>
                <a:latin typeface="Times New Roman" panose="02020603050405020304" pitchFamily="18" charset="0"/>
                <a:cs typeface="Times New Roman" panose="02020603050405020304" pitchFamily="18" charset="0"/>
              </a:rPr>
              <a:t>2. νόρμα</a:t>
            </a:r>
            <a:r>
              <a:rPr lang="en-US" sz="4100" dirty="0">
                <a:solidFill>
                  <a:schemeClr val="tx1"/>
                </a:solidFill>
                <a:latin typeface="Times New Roman" panose="02020603050405020304" pitchFamily="18" charset="0"/>
                <a:cs typeface="Times New Roman" panose="02020603050405020304" pitchFamily="18" charset="0"/>
              </a:rPr>
              <a:t>					6.</a:t>
            </a:r>
            <a:r>
              <a:rPr lang="el-GR" sz="4100" dirty="0">
                <a:solidFill>
                  <a:schemeClr val="tx1"/>
                </a:solidFill>
                <a:latin typeface="Times New Roman" panose="02020603050405020304" pitchFamily="18" charset="0"/>
                <a:cs typeface="Times New Roman" panose="02020603050405020304" pitchFamily="18" charset="0"/>
              </a:rPr>
              <a:t> ανατροπή</a:t>
            </a:r>
          </a:p>
          <a:p>
            <a:pPr marL="0" indent="0" algn="just">
              <a:buNone/>
            </a:pPr>
            <a:r>
              <a:rPr lang="el-GR" sz="4100" dirty="0">
                <a:solidFill>
                  <a:schemeClr val="tx1"/>
                </a:solidFill>
                <a:latin typeface="Times New Roman" panose="02020603050405020304" pitchFamily="18" charset="0"/>
                <a:cs typeface="Times New Roman" panose="02020603050405020304" pitchFamily="18" charset="0"/>
              </a:rPr>
              <a:t>				</a:t>
            </a:r>
            <a:r>
              <a:rPr lang="en-US" sz="4100" dirty="0">
                <a:solidFill>
                  <a:schemeClr val="tx1"/>
                </a:solidFill>
                <a:latin typeface="Times New Roman" panose="02020603050405020304" pitchFamily="18" charset="0"/>
                <a:cs typeface="Times New Roman" panose="02020603050405020304" pitchFamily="18" charset="0"/>
              </a:rPr>
              <a:t>	</a:t>
            </a:r>
            <a:r>
              <a:rPr lang="el-GR" sz="4100" dirty="0">
                <a:solidFill>
                  <a:schemeClr val="tx1"/>
                </a:solidFill>
                <a:latin typeface="Times New Roman" panose="02020603050405020304" pitchFamily="18" charset="0"/>
                <a:cs typeface="Times New Roman" panose="02020603050405020304" pitchFamily="18" charset="0"/>
              </a:rPr>
              <a:t>3. επανάληψη</a:t>
            </a:r>
            <a:r>
              <a:rPr lang="en-US" sz="4100" dirty="0">
                <a:solidFill>
                  <a:schemeClr val="tx1"/>
                </a:solidFill>
                <a:latin typeface="Times New Roman" panose="02020603050405020304" pitchFamily="18" charset="0"/>
                <a:cs typeface="Times New Roman" panose="02020603050405020304" pitchFamily="18" charset="0"/>
              </a:rPr>
              <a:t>				7. </a:t>
            </a:r>
            <a:r>
              <a:rPr lang="el-GR" sz="4100" dirty="0">
                <a:solidFill>
                  <a:schemeClr val="tx1"/>
                </a:solidFill>
                <a:latin typeface="Times New Roman" panose="02020603050405020304" pitchFamily="18" charset="0"/>
                <a:cs typeface="Times New Roman" panose="02020603050405020304" pitchFamily="18" charset="0"/>
              </a:rPr>
              <a:t>αντίθεση</a:t>
            </a:r>
            <a:r>
              <a:rPr lang="en-US" sz="4100" dirty="0">
                <a:solidFill>
                  <a:schemeClr val="tx1"/>
                </a:solidFill>
                <a:latin typeface="Times New Roman" panose="02020603050405020304" pitchFamily="18" charset="0"/>
                <a:cs typeface="Times New Roman" panose="02020603050405020304" pitchFamily="18" charset="0"/>
              </a:rPr>
              <a:t>	</a:t>
            </a:r>
            <a:r>
              <a:rPr lang="el-GR" sz="4100" dirty="0">
                <a:solidFill>
                  <a:schemeClr val="tx1"/>
                </a:solidFill>
                <a:latin typeface="Times New Roman" panose="02020603050405020304" pitchFamily="18" charset="0"/>
                <a:cs typeface="Times New Roman" panose="02020603050405020304" pitchFamily="18" charset="0"/>
              </a:rPr>
              <a:t>	</a:t>
            </a:r>
            <a:endParaRPr lang="en-US" sz="41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4100" dirty="0">
                <a:solidFill>
                  <a:schemeClr val="tx1"/>
                </a:solidFill>
                <a:latin typeface="Times New Roman" panose="02020603050405020304" pitchFamily="18" charset="0"/>
                <a:cs typeface="Times New Roman" panose="02020603050405020304" pitchFamily="18" charset="0"/>
              </a:rPr>
              <a:t>					</a:t>
            </a:r>
            <a:r>
              <a:rPr lang="el-GR" sz="4100" dirty="0">
                <a:solidFill>
                  <a:schemeClr val="tx1"/>
                </a:solidFill>
                <a:latin typeface="Times New Roman" panose="02020603050405020304" pitchFamily="18" charset="0"/>
                <a:cs typeface="Times New Roman" panose="02020603050405020304" pitchFamily="18" charset="0"/>
              </a:rPr>
              <a:t>4. καύχηση </a:t>
            </a:r>
            <a:r>
              <a:rPr lang="en-US" sz="4100" dirty="0">
                <a:solidFill>
                  <a:schemeClr val="tx1"/>
                </a:solidFill>
                <a:latin typeface="Times New Roman" panose="02020603050405020304" pitchFamily="18" charset="0"/>
                <a:cs typeface="Times New Roman" panose="02020603050405020304" pitchFamily="18" charset="0"/>
              </a:rPr>
              <a:t>			</a:t>
            </a:r>
            <a:r>
              <a:rPr lang="el-GR" sz="4100" dirty="0">
                <a:solidFill>
                  <a:schemeClr val="tx1"/>
                </a:solidFill>
                <a:latin typeface="Times New Roman" panose="02020603050405020304" pitchFamily="18" charset="0"/>
                <a:cs typeface="Times New Roman" panose="02020603050405020304" pitchFamily="18" charset="0"/>
              </a:rPr>
              <a:t>	</a:t>
            </a:r>
            <a:r>
              <a:rPr lang="en-US" sz="4100" dirty="0">
                <a:solidFill>
                  <a:schemeClr val="tx1"/>
                </a:solidFill>
                <a:latin typeface="Times New Roman" panose="02020603050405020304" pitchFamily="18" charset="0"/>
                <a:cs typeface="Times New Roman" panose="02020603050405020304" pitchFamily="18" charset="0"/>
              </a:rPr>
              <a:t>8.</a:t>
            </a:r>
            <a:r>
              <a:rPr lang="el-GR" sz="4100" dirty="0">
                <a:solidFill>
                  <a:schemeClr val="tx1"/>
                </a:solidFill>
                <a:latin typeface="Times New Roman" panose="02020603050405020304" pitchFamily="18" charset="0"/>
                <a:cs typeface="Times New Roman" panose="02020603050405020304" pitchFamily="18" charset="0"/>
              </a:rPr>
              <a:t> αποκαθήλωση</a:t>
            </a:r>
          </a:p>
          <a:p>
            <a:pPr marL="0" indent="0" algn="just">
              <a:buNone/>
            </a:pPr>
            <a:endParaRPr lang="el-GR" sz="4100" dirty="0">
              <a:latin typeface="Times New Roman" panose="02020603050405020304" pitchFamily="18" charset="0"/>
              <a:cs typeface="Times New Roman" panose="02020603050405020304" pitchFamily="18" charset="0"/>
            </a:endParaRPr>
          </a:p>
          <a:p>
            <a:pPr marL="0" indent="0" algn="just">
              <a:buNone/>
            </a:pPr>
            <a:r>
              <a:rPr lang="el-GR" sz="4100" dirty="0">
                <a:latin typeface="Times New Roman" panose="02020603050405020304" pitchFamily="18" charset="0"/>
                <a:cs typeface="Times New Roman" panose="02020603050405020304" pitchFamily="18" charset="0"/>
              </a:rPr>
              <a:t>									</a:t>
            </a:r>
          </a:p>
          <a:p>
            <a:pPr marL="0" indent="0" algn="just">
              <a:buNone/>
            </a:pPr>
            <a:endParaRPr lang="el-GR" sz="4100" dirty="0">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98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1AE448-A9FA-2DD3-854C-F81488301BCB}"/>
              </a:ext>
            </a:extLst>
          </p:cNvPr>
          <p:cNvSpPr>
            <a:spLocks noGrp="1"/>
          </p:cNvSpPr>
          <p:nvPr>
            <p:ph type="title"/>
          </p:nvPr>
        </p:nvSpPr>
        <p:spPr>
          <a:xfrm>
            <a:off x="851646" y="699247"/>
            <a:ext cx="10479741" cy="712197"/>
          </a:xfrm>
          <a:solidFill>
            <a:schemeClr val="accent1">
              <a:lumMod val="40000"/>
              <a:lumOff val="60000"/>
            </a:schemeClr>
          </a:solidFill>
        </p:spPr>
        <p:txBody>
          <a:bodyPr>
            <a:normAutofit fontScale="90000"/>
          </a:bodyPr>
          <a:lstStyle/>
          <a:p>
            <a:r>
              <a:rPr lang="el-GR" b="1" dirty="0">
                <a:solidFill>
                  <a:schemeClr val="tx1"/>
                </a:solidFill>
                <a:latin typeface="Times New Roman" panose="02020603050405020304" pitchFamily="18" charset="0"/>
                <a:cs typeface="Times New Roman" panose="02020603050405020304" pitchFamily="18" charset="0"/>
              </a:rPr>
              <a:t>Κωμωδία 1.</a:t>
            </a:r>
          </a:p>
        </p:txBody>
      </p:sp>
      <p:sp>
        <p:nvSpPr>
          <p:cNvPr id="3" name="Θέση περιεχομένου 2">
            <a:extLst>
              <a:ext uri="{FF2B5EF4-FFF2-40B4-BE49-F238E27FC236}">
                <a16:creationId xmlns:a16="http://schemas.microsoft.com/office/drawing/2014/main" id="{0290C36B-BAE5-5A7C-A15C-F799438ED313}"/>
              </a:ext>
            </a:extLst>
          </p:cNvPr>
          <p:cNvSpPr>
            <a:spLocks noGrp="1"/>
          </p:cNvSpPr>
          <p:nvPr>
            <p:ph idx="1"/>
          </p:nvPr>
        </p:nvSpPr>
        <p:spPr>
          <a:xfrm>
            <a:off x="851646" y="1479176"/>
            <a:ext cx="10479741" cy="4679577"/>
          </a:xfrm>
          <a:solidFill>
            <a:schemeClr val="accent1">
              <a:lumMod val="20000"/>
              <a:lumOff val="80000"/>
            </a:schemeClr>
          </a:solidFill>
        </p:spPr>
        <p:txBody>
          <a:bodyPr>
            <a:normAutofit fontScale="92500" lnSpcReduction="10000"/>
          </a:bodyPr>
          <a:lstStyle/>
          <a:p>
            <a:pPr marL="0" indent="0" algn="ctr">
              <a:buNone/>
            </a:pPr>
            <a:r>
              <a:rPr lang="el-GR" sz="2800" u="sng" dirty="0">
                <a:solidFill>
                  <a:schemeClr val="tx1"/>
                </a:solidFill>
                <a:latin typeface="Times New Roman" panose="02020603050405020304" pitchFamily="18" charset="0"/>
                <a:cs typeface="Times New Roman" panose="02020603050405020304" pitchFamily="18" charset="0"/>
              </a:rPr>
              <a:t>Τελετουργική ρίζα: φαλλικές πομπές</a:t>
            </a:r>
          </a:p>
          <a:p>
            <a:pPr marL="0" indent="0" algn="ctr">
              <a:buNone/>
            </a:pPr>
            <a:r>
              <a:rPr lang="el-GR" sz="2800" dirty="0">
                <a:solidFill>
                  <a:schemeClr val="tx1"/>
                </a:solidFill>
                <a:latin typeface="Times New Roman" panose="02020603050405020304" pitchFamily="18" charset="0"/>
                <a:cs typeface="Times New Roman" panose="02020603050405020304" pitchFamily="18" charset="0"/>
              </a:rPr>
              <a:t>«</a:t>
            </a:r>
            <a:r>
              <a:rPr lang="el-GR" sz="2800" b="0" i="0" dirty="0">
                <a:solidFill>
                  <a:schemeClr val="tx1"/>
                </a:solidFill>
                <a:effectLst/>
                <a:latin typeface="Times New Roman" panose="02020603050405020304" pitchFamily="18" charset="0"/>
                <a:cs typeface="Times New Roman" panose="02020603050405020304" pitchFamily="18" charset="0"/>
              </a:rPr>
              <a:t>…</a:t>
            </a:r>
            <a:r>
              <a:rPr lang="el-GR" sz="2800" b="0" i="0" dirty="0" err="1">
                <a:solidFill>
                  <a:schemeClr val="tx1"/>
                </a:solidFill>
                <a:effectLst/>
                <a:latin typeface="Times New Roman" panose="02020603050405020304" pitchFamily="18" charset="0"/>
                <a:cs typeface="Times New Roman" panose="02020603050405020304" pitchFamily="18" charset="0"/>
              </a:rPr>
              <a:t>καὶ</a:t>
            </a:r>
            <a:r>
              <a:rPr lang="el-GR" sz="2800" b="0" i="0" dirty="0">
                <a:solidFill>
                  <a:schemeClr val="tx1"/>
                </a:solidFill>
                <a:effectLst/>
                <a:latin typeface="Times New Roman" panose="02020603050405020304" pitchFamily="18" charset="0"/>
                <a:cs typeface="Times New Roman" panose="02020603050405020304" pitchFamily="18" charset="0"/>
              </a:rPr>
              <a:t> ἡ </a:t>
            </a:r>
            <a:r>
              <a:rPr lang="el-GR" sz="2800" b="0" i="0" dirty="0" err="1">
                <a:solidFill>
                  <a:schemeClr val="tx1"/>
                </a:solidFill>
                <a:effectLst/>
                <a:latin typeface="Times New Roman" panose="02020603050405020304" pitchFamily="18" charset="0"/>
                <a:cs typeface="Times New Roman" panose="02020603050405020304" pitchFamily="18" charset="0"/>
              </a:rPr>
              <a:t>κωμῳδία</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καὶ</a:t>
            </a:r>
            <a:r>
              <a:rPr lang="el-GR" sz="2800" b="0" i="0" dirty="0">
                <a:solidFill>
                  <a:schemeClr val="tx1"/>
                </a:solidFill>
                <a:effectLst/>
                <a:latin typeface="Times New Roman" panose="02020603050405020304" pitchFamily="18" charset="0"/>
                <a:cs typeface="Times New Roman" panose="02020603050405020304" pitchFamily="18" charset="0"/>
              </a:rPr>
              <a:t> ἡ </a:t>
            </a:r>
            <a:r>
              <a:rPr lang="el-GR" sz="2800" b="0" i="0" dirty="0" err="1">
                <a:solidFill>
                  <a:schemeClr val="tx1"/>
                </a:solidFill>
                <a:effectLst/>
                <a:latin typeface="Times New Roman" panose="02020603050405020304" pitchFamily="18" charset="0"/>
                <a:cs typeface="Times New Roman" panose="02020603050405020304" pitchFamily="18" charset="0"/>
              </a:rPr>
              <a:t>μὲν</a:t>
            </a:r>
            <a:r>
              <a:rPr lang="el-GR" sz="2800" b="0" i="0" dirty="0">
                <a:solidFill>
                  <a:schemeClr val="tx1"/>
                </a:solidFill>
                <a:effectLst/>
                <a:latin typeface="Times New Roman" panose="02020603050405020304" pitchFamily="18" charset="0"/>
                <a:cs typeface="Times New Roman" panose="02020603050405020304" pitchFamily="18" charset="0"/>
              </a:rPr>
              <a:t> […], ἡ </a:t>
            </a:r>
            <a:r>
              <a:rPr lang="el-GR" sz="2800" b="0" i="0" dirty="0" err="1">
                <a:solidFill>
                  <a:schemeClr val="tx1"/>
                </a:solidFill>
                <a:effectLst/>
                <a:latin typeface="Times New Roman" panose="02020603050405020304" pitchFamily="18" charset="0"/>
                <a:cs typeface="Times New Roman" panose="02020603050405020304" pitchFamily="18" charset="0"/>
              </a:rPr>
              <a:t>δὲ</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ἀπὸ</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τῶν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τὰ</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φαλλικὰ</a:t>
            </a:r>
            <a:r>
              <a:rPr lang="el-GR" sz="2800" b="0" i="0" dirty="0">
                <a:solidFill>
                  <a:schemeClr val="tx1"/>
                </a:solidFill>
                <a:effectLst/>
                <a:latin typeface="Times New Roman" panose="02020603050405020304" pitchFamily="18" charset="0"/>
                <a:cs typeface="Times New Roman" panose="02020603050405020304" pitchFamily="18" charset="0"/>
              </a:rPr>
              <a:t> </a:t>
            </a:r>
          </a:p>
          <a:p>
            <a:pPr marL="0" indent="0" algn="ctr">
              <a:buNone/>
            </a:pPr>
            <a:r>
              <a:rPr lang="el-GR" sz="2800" b="0" i="0" dirty="0">
                <a:solidFill>
                  <a:schemeClr val="tx1"/>
                </a:solidFill>
                <a:effectLst/>
                <a:latin typeface="Times New Roman" panose="02020603050405020304" pitchFamily="18" charset="0"/>
                <a:cs typeface="Times New Roman" panose="02020603050405020304" pitchFamily="18" charset="0"/>
              </a:rPr>
              <a:t>ἃ </a:t>
            </a:r>
            <a:r>
              <a:rPr lang="el-GR" sz="2800" b="0" i="0" dirty="0" err="1">
                <a:solidFill>
                  <a:schemeClr val="tx1"/>
                </a:solidFill>
                <a:effectLst/>
                <a:latin typeface="Times New Roman" panose="02020603050405020304" pitchFamily="18" charset="0"/>
                <a:cs typeface="Times New Roman" panose="02020603050405020304" pitchFamily="18" charset="0"/>
              </a:rPr>
              <a:t>ἔτι</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καὶ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νῦν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ἐν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πολλαῖς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τῶν</a:t>
            </a:r>
            <a:r>
              <a:rPr lang="el-GR" sz="2800" b="0" i="0" dirty="0">
                <a:solidFill>
                  <a:schemeClr val="tx1"/>
                </a:solidFill>
                <a:effectLst/>
                <a:latin typeface="Times New Roman" panose="02020603050405020304" pitchFamily="18" charset="0"/>
                <a:cs typeface="Times New Roman" panose="02020603050405020304" pitchFamily="18" charset="0"/>
              </a:rPr>
              <a:t> πόλεων διαμένει </a:t>
            </a:r>
            <a:r>
              <a:rPr lang="el-GR" sz="2800" b="0" i="0" dirty="0" err="1">
                <a:solidFill>
                  <a:schemeClr val="tx1"/>
                </a:solidFill>
                <a:effectLst/>
                <a:latin typeface="Times New Roman" panose="02020603050405020304" pitchFamily="18" charset="0"/>
                <a:cs typeface="Times New Roman" panose="02020603050405020304" pitchFamily="18" charset="0"/>
              </a:rPr>
              <a:t>νομιζόμενα</a:t>
            </a:r>
            <a:r>
              <a:rPr lang="el-GR" sz="2800" b="0" i="0" dirty="0">
                <a:solidFill>
                  <a:schemeClr val="tx1"/>
                </a:solidFill>
                <a:effectLst/>
                <a:latin typeface="Times New Roman" panose="02020603050405020304" pitchFamily="18" charset="0"/>
                <a:cs typeface="Times New Roman" panose="02020603050405020304" pitchFamily="18" charset="0"/>
              </a:rPr>
              <a:t>…»</a:t>
            </a:r>
            <a:endParaRPr lang="el-GR" sz="28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l-GR" sz="2200" b="1" dirty="0">
                <a:solidFill>
                  <a:schemeClr val="tx1"/>
                </a:solidFill>
                <a:latin typeface="Times New Roman" panose="02020603050405020304" pitchFamily="18" charset="0"/>
                <a:cs typeface="Times New Roman" panose="02020603050405020304" pitchFamily="18" charset="0"/>
              </a:rPr>
              <a:t>Αριστοτέλης, </a:t>
            </a:r>
            <a:r>
              <a:rPr lang="el-GR" sz="2200" b="1" i="1" dirty="0">
                <a:solidFill>
                  <a:schemeClr val="tx1"/>
                </a:solidFill>
                <a:latin typeface="Times New Roman" panose="02020603050405020304" pitchFamily="18" charset="0"/>
                <a:cs typeface="Times New Roman" panose="02020603050405020304" pitchFamily="18" charset="0"/>
              </a:rPr>
              <a:t>Ποιητική</a:t>
            </a:r>
            <a:r>
              <a:rPr lang="el-GR" sz="2200" b="1" dirty="0">
                <a:solidFill>
                  <a:schemeClr val="tx1"/>
                </a:solidFill>
                <a:latin typeface="Times New Roman" panose="02020603050405020304" pitchFamily="18" charset="0"/>
                <a:cs typeface="Times New Roman" panose="02020603050405020304" pitchFamily="18" charset="0"/>
              </a:rPr>
              <a:t>, 1449</a:t>
            </a:r>
            <a:r>
              <a:rPr lang="en-US" sz="2200" b="1" dirty="0">
                <a:solidFill>
                  <a:schemeClr val="tx1"/>
                </a:solidFill>
                <a:latin typeface="Times New Roman" panose="02020603050405020304" pitchFamily="18" charset="0"/>
                <a:cs typeface="Times New Roman" panose="02020603050405020304" pitchFamily="18" charset="0"/>
              </a:rPr>
              <a:t>a10-13</a:t>
            </a:r>
            <a:endParaRPr lang="el-GR" sz="2200"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el-GR" sz="2800" u="sng" dirty="0">
              <a:solidFill>
                <a:schemeClr val="tx1"/>
              </a:solidFill>
              <a:latin typeface="Times New Roman" panose="02020603050405020304" pitchFamily="18" charset="0"/>
              <a:cs typeface="Times New Roman" panose="02020603050405020304" pitchFamily="18" charset="0"/>
            </a:endParaRPr>
          </a:p>
          <a:p>
            <a:pPr marL="0" indent="0" algn="ctr">
              <a:buNone/>
            </a:pPr>
            <a:r>
              <a:rPr lang="el-GR" sz="2800" u="sng" dirty="0">
                <a:solidFill>
                  <a:schemeClr val="tx1"/>
                </a:solidFill>
                <a:latin typeface="Times New Roman" panose="02020603050405020304" pitchFamily="18" charset="0"/>
                <a:cs typeface="Times New Roman" panose="02020603050405020304" pitchFamily="18" charset="0"/>
              </a:rPr>
              <a:t>Γραμματειακή ρίζα: ιαμβική ποίηση</a:t>
            </a:r>
          </a:p>
          <a:p>
            <a:pPr marL="0" indent="0" algn="ctr">
              <a:buNone/>
            </a:pPr>
            <a:r>
              <a:rPr lang="el-GR" sz="2800" dirty="0">
                <a:solidFill>
                  <a:schemeClr val="tx1"/>
                </a:solidFill>
                <a:latin typeface="Times New Roman" panose="02020603050405020304" pitchFamily="18" charset="0"/>
                <a:cs typeface="Times New Roman" panose="02020603050405020304" pitchFamily="18" charset="0"/>
              </a:rPr>
              <a:t>«…</a:t>
            </a:r>
            <a:r>
              <a:rPr lang="el-GR" sz="2800" b="0" i="0" dirty="0" err="1">
                <a:solidFill>
                  <a:schemeClr val="tx1"/>
                </a:solidFill>
                <a:effectLst/>
                <a:latin typeface="Times New Roman" panose="02020603050405020304" pitchFamily="18" charset="0"/>
                <a:cs typeface="Times New Roman" panose="02020603050405020304" pitchFamily="18" charset="0"/>
              </a:rPr>
              <a:t>ἐν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οἷς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κατὰ</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τὸ</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ἁρμόττον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καὶ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τὸ</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ἰαμβεῖον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ἦλθε</a:t>
            </a:r>
            <a:r>
              <a:rPr lang="el-GR" sz="2800" b="0" i="0" dirty="0">
                <a:solidFill>
                  <a:schemeClr val="tx1"/>
                </a:solidFill>
                <a:effectLst/>
                <a:latin typeface="Times New Roman" panose="02020603050405020304" pitchFamily="18" charset="0"/>
                <a:cs typeface="Times New Roman" panose="02020603050405020304" pitchFamily="18" charset="0"/>
              </a:rPr>
              <a:t> μέτρον</a:t>
            </a:r>
          </a:p>
          <a:p>
            <a:pPr marL="0" indent="0" algn="ctr">
              <a:buNone/>
            </a:pPr>
            <a:r>
              <a:rPr lang="el-GR" sz="2800" b="0" i="0" dirty="0">
                <a:solidFill>
                  <a:schemeClr val="tx1"/>
                </a:solidFill>
                <a:effectLst/>
                <a:latin typeface="Times New Roman" panose="02020603050405020304" pitchFamily="18" charset="0"/>
                <a:cs typeface="Times New Roman" panose="02020603050405020304" pitchFamily="18" charset="0"/>
              </a:rPr>
              <a:t>…</a:t>
            </a:r>
            <a:r>
              <a:rPr lang="el-GR" sz="2800" b="0" i="0" dirty="0" err="1">
                <a:solidFill>
                  <a:schemeClr val="tx1"/>
                </a:solidFill>
                <a:effectLst/>
                <a:latin typeface="Times New Roman" panose="02020603050405020304" pitchFamily="18" charset="0"/>
                <a:cs typeface="Times New Roman" panose="02020603050405020304" pitchFamily="18" charset="0"/>
              </a:rPr>
              <a:t>οἱ</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μὲν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ἀντὶ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τῶν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ἰάμβων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κωμῳδοποιοὶ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ἐγένοντο</a:t>
            </a:r>
            <a:r>
              <a:rPr lang="el-GR" sz="2800" b="0" i="0" dirty="0">
                <a:solidFill>
                  <a:schemeClr val="tx1"/>
                </a:solidFill>
                <a:effectLst/>
                <a:latin typeface="Times New Roman" panose="02020603050405020304" pitchFamily="18" charset="0"/>
                <a:cs typeface="Times New Roman" panose="02020603050405020304" pitchFamily="18" charset="0"/>
              </a:rPr>
              <a:t>…»</a:t>
            </a:r>
            <a:r>
              <a:rPr lang="el-GR" sz="2800" b="1" dirty="0">
                <a:solidFill>
                  <a:schemeClr val="tx1"/>
                </a:solidFill>
                <a:latin typeface="Times New Roman" panose="02020603050405020304" pitchFamily="18" charset="0"/>
                <a:cs typeface="Times New Roman" panose="02020603050405020304" pitchFamily="18" charset="0"/>
              </a:rPr>
              <a:t> </a:t>
            </a:r>
          </a:p>
          <a:p>
            <a:pPr marL="0" indent="0" algn="ctr">
              <a:buNone/>
            </a:pPr>
            <a:r>
              <a:rPr lang="el-GR" sz="2200" b="1" dirty="0">
                <a:solidFill>
                  <a:schemeClr val="tx1"/>
                </a:solidFill>
                <a:latin typeface="Times New Roman" panose="02020603050405020304" pitchFamily="18" charset="0"/>
                <a:cs typeface="Times New Roman" panose="02020603050405020304" pitchFamily="18" charset="0"/>
              </a:rPr>
              <a:t>	Αριστοτέλης, </a:t>
            </a:r>
            <a:r>
              <a:rPr lang="el-GR" sz="2200" b="1" i="1" dirty="0">
                <a:solidFill>
                  <a:schemeClr val="tx1"/>
                </a:solidFill>
                <a:latin typeface="Times New Roman" panose="02020603050405020304" pitchFamily="18" charset="0"/>
                <a:cs typeface="Times New Roman" panose="02020603050405020304" pitchFamily="18" charset="0"/>
              </a:rPr>
              <a:t>Ποιητική</a:t>
            </a:r>
            <a:r>
              <a:rPr lang="el-GR" sz="2200" b="1" dirty="0">
                <a:solidFill>
                  <a:schemeClr val="tx1"/>
                </a:solidFill>
                <a:latin typeface="Times New Roman" panose="02020603050405020304" pitchFamily="18" charset="0"/>
                <a:cs typeface="Times New Roman" panose="02020603050405020304" pitchFamily="18" charset="0"/>
              </a:rPr>
              <a:t>, 1448</a:t>
            </a:r>
            <a:r>
              <a:rPr lang="en-US" sz="2200" b="1" dirty="0">
                <a:solidFill>
                  <a:schemeClr val="tx1"/>
                </a:solidFill>
                <a:latin typeface="Times New Roman" panose="02020603050405020304" pitchFamily="18" charset="0"/>
                <a:cs typeface="Times New Roman" panose="02020603050405020304" pitchFamily="18" charset="0"/>
              </a:rPr>
              <a:t>b20 - 1449a6</a:t>
            </a:r>
            <a:endParaRPr lang="el-GR" sz="2200" dirty="0">
              <a:solidFill>
                <a:schemeClr val="tx1"/>
              </a:solidFill>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p:txBody>
      </p:sp>
      <p:sp>
        <p:nvSpPr>
          <p:cNvPr id="4" name="Ορθογώνιο 3">
            <a:extLst>
              <a:ext uri="{FF2B5EF4-FFF2-40B4-BE49-F238E27FC236}">
                <a16:creationId xmlns:a16="http://schemas.microsoft.com/office/drawing/2014/main" id="{A6A4D8DC-E28C-EDD2-5E24-3A12BE0EE4FE}"/>
              </a:ext>
            </a:extLst>
          </p:cNvPr>
          <p:cNvSpPr/>
          <p:nvPr/>
        </p:nvSpPr>
        <p:spPr>
          <a:xfrm>
            <a:off x="1111622" y="3693459"/>
            <a:ext cx="9959788"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0556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56FD86-CDFD-E3C1-1A4F-F46E79D18218}"/>
              </a:ext>
            </a:extLst>
          </p:cNvPr>
          <p:cNvSpPr>
            <a:spLocks noGrp="1"/>
          </p:cNvSpPr>
          <p:nvPr>
            <p:ph type="title"/>
          </p:nvPr>
        </p:nvSpPr>
        <p:spPr>
          <a:xfrm>
            <a:off x="869576" y="695262"/>
            <a:ext cx="10461812" cy="703233"/>
          </a:xfrm>
          <a:solidFill>
            <a:schemeClr val="accent1">
              <a:lumMod val="40000"/>
              <a:lumOff val="60000"/>
            </a:schemeClr>
          </a:solidFill>
        </p:spPr>
        <p:txBody>
          <a:bodyPr>
            <a:normAutofit fontScale="90000"/>
          </a:bodyPr>
          <a:lstStyle/>
          <a:p>
            <a:r>
              <a:rPr lang="el-GR" b="1" dirty="0">
                <a:solidFill>
                  <a:schemeClr val="tx1"/>
                </a:solidFill>
                <a:latin typeface="Times New Roman" panose="02020603050405020304" pitchFamily="18" charset="0"/>
                <a:cs typeface="Times New Roman" panose="02020603050405020304" pitchFamily="18" charset="0"/>
              </a:rPr>
              <a:t>Κωμωδία 2.</a:t>
            </a:r>
          </a:p>
        </p:txBody>
      </p:sp>
      <p:sp>
        <p:nvSpPr>
          <p:cNvPr id="3" name="Θέση περιεχομένου 2">
            <a:extLst>
              <a:ext uri="{FF2B5EF4-FFF2-40B4-BE49-F238E27FC236}">
                <a16:creationId xmlns:a16="http://schemas.microsoft.com/office/drawing/2014/main" id="{CEDEFC14-5EC4-CFAA-60BD-D19E2D4CDD1A}"/>
              </a:ext>
            </a:extLst>
          </p:cNvPr>
          <p:cNvSpPr>
            <a:spLocks noGrp="1"/>
          </p:cNvSpPr>
          <p:nvPr>
            <p:ph idx="1"/>
          </p:nvPr>
        </p:nvSpPr>
        <p:spPr>
          <a:xfrm>
            <a:off x="869576" y="1479176"/>
            <a:ext cx="10461812" cy="4683562"/>
          </a:xfrm>
          <a:solidFill>
            <a:schemeClr val="accent1">
              <a:lumMod val="20000"/>
              <a:lumOff val="80000"/>
            </a:schemeClr>
          </a:solidFill>
        </p:spPr>
        <p:txBody>
          <a:bodyPr>
            <a:normAutofit/>
          </a:bodyPr>
          <a:lstStyle/>
          <a:p>
            <a:pPr marL="0" indent="0" algn="ctr">
              <a:buNone/>
            </a:pPr>
            <a:r>
              <a:rPr lang="el-GR" u="sng" dirty="0">
                <a:solidFill>
                  <a:schemeClr val="tx1"/>
                </a:solidFill>
                <a:latin typeface="Times New Roman" panose="02020603050405020304" pitchFamily="18" charset="0"/>
                <a:cs typeface="Times New Roman" panose="02020603050405020304" pitchFamily="18" charset="0"/>
              </a:rPr>
              <a:t>Χαρακτηριστικά ή Ορισμός;</a:t>
            </a:r>
          </a:p>
          <a:p>
            <a:pPr marL="0" indent="0" algn="just">
              <a:buNone/>
            </a:pPr>
            <a:r>
              <a:rPr lang="el-GR" b="0" i="0" dirty="0">
                <a:solidFill>
                  <a:schemeClr val="tx1"/>
                </a:solidFill>
                <a:effectLst/>
                <a:latin typeface="Times New Roman" panose="02020603050405020304" pitchFamily="18" charset="0"/>
                <a:cs typeface="Times New Roman" panose="02020603050405020304" pitchFamily="18" charset="0"/>
              </a:rPr>
              <a:t>«Ἡ </a:t>
            </a:r>
            <a:r>
              <a:rPr lang="el-GR" b="0" i="0" dirty="0" err="1">
                <a:solidFill>
                  <a:schemeClr val="tx1"/>
                </a:solidFill>
                <a:effectLst/>
                <a:latin typeface="Times New Roman" panose="02020603050405020304" pitchFamily="18" charset="0"/>
                <a:cs typeface="Times New Roman" panose="02020603050405020304" pitchFamily="18" charset="0"/>
              </a:rPr>
              <a:t>δὲ</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κωμῳδία</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ἐστὶν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ὥσπερ</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εἴπομεν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μίμησις</a:t>
            </a:r>
            <a:r>
              <a:rPr lang="el-GR" b="0" i="0" u="sng"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φαυλοτέρων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μέν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οὐ</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μέντοι</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κατὰ</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πᾶ</a:t>
            </a:r>
            <a:r>
              <a:rPr lang="el-GR" b="0" i="0" dirty="0">
                <a:solidFill>
                  <a:schemeClr val="tx1"/>
                </a:solidFill>
                <a:effectLst/>
                <a:latin typeface="Times New Roman" panose="02020603050405020304" pitchFamily="18" charset="0"/>
                <a:cs typeface="Times New Roman" panose="02020603050405020304" pitchFamily="18" charset="0"/>
              </a:rPr>
              <a:t>-σαν </a:t>
            </a:r>
            <a:r>
              <a:rPr lang="el-GR" b="0" i="0" dirty="0" err="1">
                <a:solidFill>
                  <a:schemeClr val="tx1"/>
                </a:solidFill>
                <a:effectLst/>
                <a:latin typeface="Times New Roman" panose="02020603050405020304" pitchFamily="18" charset="0"/>
                <a:cs typeface="Times New Roman" panose="02020603050405020304" pitchFamily="18" charset="0"/>
              </a:rPr>
              <a:t>κακίαν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ἀλλὰ</a:t>
            </a:r>
            <a:r>
              <a:rPr lang="el-GR" b="0" i="0" u="sng"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τοῦ</a:t>
            </a:r>
            <a:r>
              <a:rPr lang="el-GR" b="0" i="0" u="sng"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αἰσχροῦ</a:t>
            </a:r>
            <a:r>
              <a:rPr lang="el-GR" b="0" i="0" u="sng"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ἐστι</a:t>
            </a:r>
            <a:r>
              <a:rPr lang="el-GR" b="0" i="0" u="sng"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τὸ</a:t>
            </a:r>
            <a:r>
              <a:rPr lang="el-GR" b="0" i="0" u="sng"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γελοῖον</a:t>
            </a:r>
            <a:r>
              <a:rPr lang="el-GR" b="0" i="0" u="sng"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μόριον</a:t>
            </a:r>
            <a:r>
              <a:rPr lang="el-GR" b="0" i="0" u="sng" dirty="0">
                <a:solidFill>
                  <a:schemeClr val="tx1"/>
                </a:solidFill>
                <a:effectLst/>
                <a:latin typeface="Times New Roman" panose="02020603050405020304" pitchFamily="18" charset="0"/>
                <a:cs typeface="Times New Roman" panose="02020603050405020304" pitchFamily="18" charset="0"/>
              </a:rPr>
              <a:t>.</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τὸ</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γὰρ</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γελοῖόν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ἐστιν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ἁμάρ-τημά</a:t>
            </a:r>
            <a:r>
              <a:rPr lang="el-GR" b="0" i="0" dirty="0">
                <a:solidFill>
                  <a:schemeClr val="tx1"/>
                </a:solidFill>
                <a:effectLst/>
                <a:latin typeface="Times New Roman" panose="02020603050405020304" pitchFamily="18" charset="0"/>
                <a:cs typeface="Times New Roman" panose="02020603050405020304" pitchFamily="18" charset="0"/>
              </a:rPr>
              <a:t> τι </a:t>
            </a:r>
            <a:r>
              <a:rPr lang="el-GR" b="0" i="0" dirty="0" err="1">
                <a:solidFill>
                  <a:schemeClr val="tx1"/>
                </a:solidFill>
                <a:effectLst/>
                <a:latin typeface="Times New Roman" panose="02020603050405020304" pitchFamily="18" charset="0"/>
                <a:cs typeface="Times New Roman" panose="02020603050405020304" pitchFamily="18" charset="0"/>
              </a:rPr>
              <a:t>καὶ</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αἶσχος</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ἀνώδυνον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καὶ</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οὐ</a:t>
            </a:r>
            <a:r>
              <a:rPr lang="el-GR" b="0" i="0" u="sng"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φθαρτικόν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οἷον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εὐθὺς</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τὸ</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γελοῖον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πρόσωπον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αἰσχρόν</a:t>
            </a:r>
            <a:r>
              <a:rPr lang="el-GR" b="0" i="0" dirty="0">
                <a:solidFill>
                  <a:schemeClr val="tx1"/>
                </a:solidFill>
                <a:effectLst/>
                <a:latin typeface="Times New Roman" panose="02020603050405020304" pitchFamily="18" charset="0"/>
                <a:cs typeface="Times New Roman" panose="02020603050405020304" pitchFamily="18" charset="0"/>
              </a:rPr>
              <a:t> τι </a:t>
            </a:r>
            <a:r>
              <a:rPr lang="el-GR" b="0" i="0" dirty="0" err="1">
                <a:solidFill>
                  <a:schemeClr val="tx1"/>
                </a:solidFill>
                <a:effectLst/>
                <a:latin typeface="Times New Roman" panose="02020603050405020304" pitchFamily="18" charset="0"/>
                <a:cs typeface="Times New Roman" panose="02020603050405020304" pitchFamily="18" charset="0"/>
              </a:rPr>
              <a:t>καὶ</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dirty="0" err="1">
                <a:solidFill>
                  <a:schemeClr val="tx1"/>
                </a:solidFill>
                <a:effectLst/>
                <a:latin typeface="Times New Roman" panose="02020603050405020304" pitchFamily="18" charset="0"/>
                <a:cs typeface="Times New Roman" panose="02020603050405020304" pitchFamily="18" charset="0"/>
              </a:rPr>
              <a:t>διεστραμμένον</a:t>
            </a:r>
            <a:r>
              <a:rPr lang="el-GR" b="0" i="0"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ἄνευ</a:t>
            </a:r>
            <a:r>
              <a:rPr lang="el-GR" b="0" i="0" u="sng" dirty="0">
                <a:solidFill>
                  <a:schemeClr val="tx1"/>
                </a:solidFill>
                <a:effectLst/>
                <a:latin typeface="Times New Roman" panose="02020603050405020304" pitchFamily="18" charset="0"/>
                <a:cs typeface="Times New Roman" panose="02020603050405020304" pitchFamily="18" charset="0"/>
              </a:rPr>
              <a:t> </a:t>
            </a:r>
            <a:r>
              <a:rPr lang="el-GR" b="0" i="0" u="sng" dirty="0" err="1">
                <a:solidFill>
                  <a:schemeClr val="tx1"/>
                </a:solidFill>
                <a:effectLst/>
                <a:latin typeface="Times New Roman" panose="02020603050405020304" pitchFamily="18" charset="0"/>
                <a:cs typeface="Times New Roman" panose="02020603050405020304" pitchFamily="18" charset="0"/>
              </a:rPr>
              <a:t>ὀδύνης</a:t>
            </a:r>
            <a:r>
              <a:rPr lang="el-GR"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l-GR" sz="2000" b="1" dirty="0">
                <a:solidFill>
                  <a:schemeClr val="tx1"/>
                </a:solidFill>
                <a:latin typeface="Times New Roman" panose="02020603050405020304" pitchFamily="18" charset="0"/>
                <a:cs typeface="Times New Roman" panose="02020603050405020304" pitchFamily="18" charset="0"/>
              </a:rPr>
              <a:t>													Αριστοτέλης, </a:t>
            </a:r>
            <a:r>
              <a:rPr lang="el-GR" sz="2000" b="1" i="1" dirty="0">
                <a:solidFill>
                  <a:schemeClr val="tx1"/>
                </a:solidFill>
                <a:latin typeface="Times New Roman" panose="02020603050405020304" pitchFamily="18" charset="0"/>
                <a:cs typeface="Times New Roman" panose="02020603050405020304" pitchFamily="18" charset="0"/>
              </a:rPr>
              <a:t>Ποιητική</a:t>
            </a:r>
            <a:r>
              <a:rPr lang="el-GR" sz="2000" b="1" dirty="0">
                <a:solidFill>
                  <a:schemeClr val="tx1"/>
                </a:solidFill>
                <a:latin typeface="Times New Roman" panose="02020603050405020304" pitchFamily="18" charset="0"/>
                <a:cs typeface="Times New Roman" panose="02020603050405020304" pitchFamily="18" charset="0"/>
              </a:rPr>
              <a:t>, 1449</a:t>
            </a:r>
            <a:r>
              <a:rPr lang="en-US" sz="2000" b="1" dirty="0">
                <a:solidFill>
                  <a:schemeClr val="tx1"/>
                </a:solidFill>
                <a:latin typeface="Times New Roman" panose="02020603050405020304" pitchFamily="18" charset="0"/>
                <a:cs typeface="Times New Roman" panose="02020603050405020304" pitchFamily="18" charset="0"/>
              </a:rPr>
              <a:t>a31-37</a:t>
            </a:r>
            <a:endParaRPr lang="en-US" sz="20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l-GR" dirty="0">
                <a:solidFill>
                  <a:schemeClr val="tx1"/>
                </a:solidFill>
                <a:latin typeface="Times New Roman" panose="02020603050405020304" pitchFamily="18" charset="0"/>
                <a:cs typeface="Times New Roman" panose="02020603050405020304" pitchFamily="18" charset="0"/>
              </a:rPr>
              <a:t>Στη θέση του Αριστοτέλη στηρίζονται οι λογής </a:t>
            </a:r>
            <a:r>
              <a:rPr lang="el-GR" u="sng" dirty="0">
                <a:solidFill>
                  <a:schemeClr val="tx1"/>
                </a:solidFill>
                <a:latin typeface="Times New Roman" panose="02020603050405020304" pitchFamily="18" charset="0"/>
                <a:cs typeface="Times New Roman" panose="02020603050405020304" pitchFamily="18" charset="0"/>
              </a:rPr>
              <a:t>μεταγενέστερες συζητήσεις</a:t>
            </a:r>
            <a:r>
              <a:rPr lang="el-GR" dirty="0">
                <a:solidFill>
                  <a:schemeClr val="tx1"/>
                </a:solidFill>
                <a:latin typeface="Times New Roman" panose="02020603050405020304" pitchFamily="18" charset="0"/>
                <a:cs typeface="Times New Roman" panose="02020603050405020304" pitchFamily="18" charset="0"/>
              </a:rPr>
              <a:t> περί το κωμικό, στις οποίες βρίσκουμε </a:t>
            </a:r>
            <a:r>
              <a:rPr lang="el-GR" u="sng" dirty="0">
                <a:solidFill>
                  <a:schemeClr val="tx1"/>
                </a:solidFill>
                <a:latin typeface="Times New Roman" panose="02020603050405020304" pitchFamily="18" charset="0"/>
                <a:cs typeface="Times New Roman" panose="02020603050405020304" pitchFamily="18" charset="0"/>
              </a:rPr>
              <a:t>ερωτηματικά για την απουσία πόνου στο κωμικό.</a:t>
            </a:r>
          </a:p>
          <a:p>
            <a:pPr marL="0" indent="0" algn="just">
              <a:buNone/>
            </a:pPr>
            <a:r>
              <a:rPr lang="el-GR" dirty="0">
                <a:solidFill>
                  <a:schemeClr val="tx1"/>
                </a:solidFill>
                <a:latin typeface="Times New Roman" panose="02020603050405020304" pitchFamily="18" charset="0"/>
                <a:cs typeface="Times New Roman" panose="02020603050405020304" pitchFamily="18" charset="0"/>
              </a:rPr>
              <a:t>Βλ. </a:t>
            </a:r>
            <a:r>
              <a:rPr lang="en-US" dirty="0">
                <a:solidFill>
                  <a:schemeClr val="tx1"/>
                </a:solidFill>
                <a:latin typeface="Times New Roman" panose="02020603050405020304" pitchFamily="18" charset="0"/>
                <a:cs typeface="Times New Roman" panose="02020603050405020304" pitchFamily="18" charset="0"/>
              </a:rPr>
              <a:t>Friedrich Nietzsche</a:t>
            </a:r>
            <a:r>
              <a:rPr lang="el-GR"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Henri Bergson, Northrop Frye, E. W. Rosenheim</a:t>
            </a:r>
            <a:endParaRPr lang="el-G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56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4CB0A-488A-49ED-BB6C-26A93FB72420}"/>
              </a:ext>
            </a:extLst>
          </p:cNvPr>
          <p:cNvSpPr>
            <a:spLocks noGrp="1"/>
          </p:cNvSpPr>
          <p:nvPr>
            <p:ph type="title"/>
          </p:nvPr>
        </p:nvSpPr>
        <p:spPr>
          <a:xfrm>
            <a:off x="851646" y="704226"/>
            <a:ext cx="10479741" cy="685303"/>
          </a:xfrm>
          <a:solidFill>
            <a:schemeClr val="accent1">
              <a:lumMod val="40000"/>
              <a:lumOff val="60000"/>
            </a:schemeClr>
          </a:solidFill>
        </p:spPr>
        <p:txBody>
          <a:bodyPr>
            <a:normAutofit fontScale="90000"/>
          </a:bodyPr>
          <a:lstStyle/>
          <a:p>
            <a:r>
              <a:rPr lang="el-GR" b="1" dirty="0">
                <a:solidFill>
                  <a:schemeClr val="tx1"/>
                </a:solidFill>
                <a:latin typeface="Times New Roman" panose="02020603050405020304" pitchFamily="18" charset="0"/>
                <a:cs typeface="Times New Roman" panose="02020603050405020304" pitchFamily="18" charset="0"/>
              </a:rPr>
              <a:t>Σάτιρα 1.</a:t>
            </a:r>
          </a:p>
        </p:txBody>
      </p:sp>
      <p:sp>
        <p:nvSpPr>
          <p:cNvPr id="3" name="Θέση περιεχομένου 2">
            <a:extLst>
              <a:ext uri="{FF2B5EF4-FFF2-40B4-BE49-F238E27FC236}">
                <a16:creationId xmlns:a16="http://schemas.microsoft.com/office/drawing/2014/main" id="{FB6D4693-EE20-7688-1DAC-D4F108AE4A4E}"/>
              </a:ext>
            </a:extLst>
          </p:cNvPr>
          <p:cNvSpPr>
            <a:spLocks noGrp="1"/>
          </p:cNvSpPr>
          <p:nvPr>
            <p:ph idx="1"/>
          </p:nvPr>
        </p:nvSpPr>
        <p:spPr>
          <a:xfrm>
            <a:off x="851646" y="1461247"/>
            <a:ext cx="10479741" cy="4692527"/>
          </a:xfrm>
          <a:solidFill>
            <a:schemeClr val="accent1">
              <a:lumMod val="20000"/>
              <a:lumOff val="80000"/>
            </a:schemeClr>
          </a:solidFill>
        </p:spPr>
        <p:txBody>
          <a:bodyPr>
            <a:normAutofit/>
          </a:bodyPr>
          <a:lstStyle/>
          <a:p>
            <a:pPr marL="0" indent="0" algn="just">
              <a:buNone/>
            </a:pPr>
            <a:r>
              <a:rPr lang="el-GR" sz="3000" dirty="0">
                <a:latin typeface="Times New Roman" panose="02020603050405020304" pitchFamily="18" charset="0"/>
                <a:cs typeface="Times New Roman" panose="02020603050405020304" pitchFamily="18" charset="0"/>
              </a:rPr>
              <a:t>	</a:t>
            </a:r>
            <a:r>
              <a:rPr lang="el-GR" sz="3000" u="sng" dirty="0">
                <a:solidFill>
                  <a:schemeClr val="tx1"/>
                </a:solidFill>
                <a:latin typeface="Times New Roman" panose="02020603050405020304" pitchFamily="18" charset="0"/>
                <a:cs typeface="Times New Roman" panose="02020603050405020304" pitchFamily="18" charset="0"/>
              </a:rPr>
              <a:t>Ένταση μέσων</a:t>
            </a:r>
            <a:r>
              <a:rPr lang="el-GR" sz="3000" dirty="0">
                <a:solidFill>
                  <a:schemeClr val="tx1"/>
                </a:solidFill>
                <a:latin typeface="Times New Roman" panose="02020603050405020304" pitchFamily="18" charset="0"/>
                <a:cs typeface="Times New Roman" panose="02020603050405020304" pitchFamily="18" charset="0"/>
              </a:rPr>
              <a:t> που χρησιμοποιούνται </a:t>
            </a:r>
            <a:r>
              <a:rPr lang="el-GR" sz="3000" u="sng" dirty="0">
                <a:solidFill>
                  <a:schemeClr val="tx1"/>
                </a:solidFill>
                <a:latin typeface="Times New Roman" panose="02020603050405020304" pitchFamily="18" charset="0"/>
                <a:cs typeface="Times New Roman" panose="02020603050405020304" pitchFamily="18" charset="0"/>
              </a:rPr>
              <a:t>για να παραχθεί γέλιο</a:t>
            </a:r>
          </a:p>
          <a:p>
            <a:pPr marL="0" indent="0" algn="just">
              <a:buNone/>
            </a:pPr>
            <a:r>
              <a:rPr lang="el-GR" sz="3000" dirty="0">
                <a:solidFill>
                  <a:schemeClr val="tx1"/>
                </a:solidFill>
                <a:latin typeface="Times New Roman" panose="02020603050405020304" pitchFamily="18" charset="0"/>
                <a:cs typeface="Times New Roman" panose="02020603050405020304" pitchFamily="18" charset="0"/>
              </a:rPr>
              <a:t>	</a:t>
            </a:r>
            <a:r>
              <a:rPr lang="el-GR" sz="3000" u="sng" dirty="0">
                <a:solidFill>
                  <a:schemeClr val="tx1"/>
                </a:solidFill>
                <a:latin typeface="Times New Roman" panose="02020603050405020304" pitchFamily="18" charset="0"/>
                <a:cs typeface="Times New Roman" panose="02020603050405020304" pitchFamily="18" charset="0"/>
              </a:rPr>
              <a:t>Γέλιο</a:t>
            </a:r>
            <a:r>
              <a:rPr lang="el-GR" sz="3000" dirty="0">
                <a:solidFill>
                  <a:schemeClr val="tx1"/>
                </a:solidFill>
                <a:latin typeface="Times New Roman" panose="02020603050405020304" pitchFamily="18" charset="0"/>
                <a:cs typeface="Times New Roman" panose="02020603050405020304" pitchFamily="18" charset="0"/>
              </a:rPr>
              <a:t> που προκύπτει </a:t>
            </a:r>
            <a:r>
              <a:rPr lang="el-GR" sz="3000" u="sng" dirty="0">
                <a:solidFill>
                  <a:schemeClr val="tx1"/>
                </a:solidFill>
                <a:latin typeface="Times New Roman" panose="02020603050405020304" pitchFamily="18" charset="0"/>
                <a:cs typeface="Times New Roman" panose="02020603050405020304" pitchFamily="18" charset="0"/>
              </a:rPr>
              <a:t>από κριτική με συγκεκριμένο στόχο</a:t>
            </a:r>
          </a:p>
          <a:p>
            <a:pPr marL="0" indent="0" algn="just">
              <a:buNone/>
            </a:pPr>
            <a:r>
              <a:rPr lang="el-GR" sz="3000" dirty="0">
                <a:solidFill>
                  <a:schemeClr val="tx1"/>
                </a:solidFill>
                <a:latin typeface="Times New Roman" panose="02020603050405020304" pitchFamily="18" charset="0"/>
                <a:cs typeface="Times New Roman" panose="02020603050405020304" pitchFamily="18" charset="0"/>
              </a:rPr>
              <a:t>	</a:t>
            </a:r>
            <a:r>
              <a:rPr lang="el-GR" sz="3000" u="sng" dirty="0">
                <a:solidFill>
                  <a:schemeClr val="tx1"/>
                </a:solidFill>
                <a:latin typeface="Times New Roman" panose="02020603050405020304" pitchFamily="18" charset="0"/>
                <a:cs typeface="Times New Roman" panose="02020603050405020304" pitchFamily="18" charset="0"/>
              </a:rPr>
              <a:t>Ιστορική ταυτότητα</a:t>
            </a:r>
            <a:r>
              <a:rPr lang="el-GR" sz="3000" dirty="0">
                <a:solidFill>
                  <a:schemeClr val="tx1"/>
                </a:solidFill>
                <a:latin typeface="Times New Roman" panose="02020603050405020304" pitchFamily="18" charset="0"/>
                <a:cs typeface="Times New Roman" panose="02020603050405020304" pitchFamily="18" charset="0"/>
              </a:rPr>
              <a:t> του αντικειμένου</a:t>
            </a:r>
          </a:p>
          <a:p>
            <a:pPr marL="0" indent="0" algn="just">
              <a:buNone/>
            </a:pPr>
            <a:r>
              <a:rPr lang="el-GR" sz="3000" b="1"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Edward Rosenheim</a:t>
            </a:r>
            <a:r>
              <a:rPr lang="el-GR" sz="2000" b="1" dirty="0">
                <a:solidFill>
                  <a:schemeClr val="tx1"/>
                </a:solidFill>
                <a:latin typeface="Times New Roman" panose="02020603050405020304" pitchFamily="18" charset="0"/>
                <a:cs typeface="Times New Roman" panose="02020603050405020304" pitchFamily="18" charset="0"/>
              </a:rPr>
              <a:t>, «</a:t>
            </a:r>
            <a:r>
              <a:rPr lang="en-US" sz="2000" b="1" i="0" dirty="0">
                <a:solidFill>
                  <a:schemeClr val="tx1"/>
                </a:solidFill>
                <a:effectLst/>
                <a:latin typeface="Times New Roman" panose="02020603050405020304" pitchFamily="18" charset="0"/>
                <a:cs typeface="Times New Roman" panose="02020603050405020304" pitchFamily="18" charset="0"/>
              </a:rPr>
              <a:t>The Satiric Spectrum</a:t>
            </a:r>
            <a:r>
              <a:rPr lang="el-GR" sz="2000" b="1" dirty="0">
                <a:solidFill>
                  <a:schemeClr val="tx1"/>
                </a:solidFill>
                <a:latin typeface="Times New Roman" panose="02020603050405020304" pitchFamily="18" charset="0"/>
                <a:cs typeface="Times New Roman" panose="02020603050405020304" pitchFamily="18" charset="0"/>
              </a:rPr>
              <a:t>»,</a:t>
            </a:r>
            <a:endParaRPr lang="el-GR" sz="2000" b="1" i="0" dirty="0">
              <a:solidFill>
                <a:schemeClr val="tx1"/>
              </a:solidFill>
              <a:effectLst/>
              <a:latin typeface="Times New Roman" panose="02020603050405020304" pitchFamily="18" charset="0"/>
              <a:cs typeface="Times New Roman" panose="02020603050405020304" pitchFamily="18" charset="0"/>
            </a:endParaRPr>
          </a:p>
          <a:p>
            <a:pPr marL="0" indent="0" algn="just">
              <a:buNone/>
            </a:pPr>
            <a:r>
              <a:rPr lang="el-GR" sz="2000" b="1" dirty="0">
                <a:solidFill>
                  <a:schemeClr val="tx1"/>
                </a:solidFill>
                <a:latin typeface="Times New Roman" panose="02020603050405020304" pitchFamily="18" charset="0"/>
                <a:cs typeface="Times New Roman" panose="02020603050405020304" pitchFamily="18" charset="0"/>
              </a:rPr>
              <a:t>										</a:t>
            </a:r>
            <a:r>
              <a:rPr lang="en-US" sz="2000" b="1" i="0" dirty="0">
                <a:solidFill>
                  <a:schemeClr val="tx1"/>
                </a:solidFill>
                <a:effectLst/>
                <a:latin typeface="Times New Roman" panose="02020603050405020304" pitchFamily="18" charset="0"/>
                <a:cs typeface="Times New Roman" panose="02020603050405020304" pitchFamily="18" charset="0"/>
              </a:rPr>
              <a:t>Satire: Modern Essays in Criticism, 317</a:t>
            </a:r>
            <a:r>
              <a:rPr lang="el-GR" sz="2000" b="1" i="0" dirty="0">
                <a:solidFill>
                  <a:schemeClr val="tx1"/>
                </a:solidFill>
                <a:effectLst/>
                <a:latin typeface="Times New Roman" panose="02020603050405020304" pitchFamily="18" charset="0"/>
                <a:cs typeface="Times New Roman" panose="02020603050405020304" pitchFamily="18" charset="0"/>
              </a:rPr>
              <a:t>-3</a:t>
            </a:r>
            <a:r>
              <a:rPr lang="en-US" sz="2000" b="1" i="0" dirty="0">
                <a:solidFill>
                  <a:schemeClr val="tx1"/>
                </a:solidFill>
                <a:effectLst/>
                <a:latin typeface="Times New Roman" panose="02020603050405020304" pitchFamily="18" charset="0"/>
                <a:cs typeface="Times New Roman" panose="02020603050405020304" pitchFamily="18" charset="0"/>
              </a:rPr>
              <a:t>18.</a:t>
            </a:r>
            <a:endParaRPr lang="el-GR" sz="20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l-GR" sz="3000" dirty="0">
                <a:solidFill>
                  <a:schemeClr val="tx1"/>
                </a:solidFill>
                <a:latin typeface="Times New Roman" panose="02020603050405020304" pitchFamily="18" charset="0"/>
                <a:cs typeface="Times New Roman" panose="02020603050405020304" pitchFamily="18" charset="0"/>
              </a:rPr>
              <a:t>	</a:t>
            </a:r>
            <a:r>
              <a:rPr lang="el-GR" sz="3000" u="sng" dirty="0">
                <a:solidFill>
                  <a:schemeClr val="tx1"/>
                </a:solidFill>
                <a:latin typeface="Times New Roman" panose="02020603050405020304" pitchFamily="18" charset="0"/>
                <a:cs typeface="Times New Roman" panose="02020603050405020304" pitchFamily="18" charset="0"/>
              </a:rPr>
              <a:t>Μη ευτυχής έκβαση</a:t>
            </a:r>
            <a:r>
              <a:rPr lang="el-GR" sz="3000" dirty="0">
                <a:solidFill>
                  <a:schemeClr val="tx1"/>
                </a:solidFill>
                <a:latin typeface="Times New Roman" panose="02020603050405020304" pitchFamily="18" charset="0"/>
                <a:cs typeface="Times New Roman" panose="02020603050405020304" pitchFamily="18" charset="0"/>
              </a:rPr>
              <a:t> - κρίνει </a:t>
            </a:r>
            <a:r>
              <a:rPr lang="el-GR" sz="3000" u="sng" dirty="0">
                <a:solidFill>
                  <a:schemeClr val="tx1"/>
                </a:solidFill>
                <a:latin typeface="Times New Roman" panose="02020603050405020304" pitchFamily="18" charset="0"/>
                <a:cs typeface="Times New Roman" panose="02020603050405020304" pitchFamily="18" charset="0"/>
              </a:rPr>
              <a:t>με την ειρωνεία</a:t>
            </a:r>
            <a:r>
              <a:rPr lang="el-GR" sz="3000" dirty="0">
                <a:solidFill>
                  <a:schemeClr val="tx1"/>
                </a:solidFill>
                <a:latin typeface="Times New Roman" panose="02020603050405020304" pitchFamily="18" charset="0"/>
                <a:cs typeface="Times New Roman" panose="02020603050405020304" pitchFamily="18" charset="0"/>
              </a:rPr>
              <a:t>, τον </a:t>
            </a:r>
            <a:r>
              <a:rPr lang="el-GR" sz="3000" u="sng" dirty="0">
                <a:solidFill>
                  <a:schemeClr val="tx1"/>
                </a:solidFill>
                <a:latin typeface="Times New Roman" panose="02020603050405020304" pitchFamily="18" charset="0"/>
                <a:cs typeface="Times New Roman" panose="02020603050405020304" pitchFamily="18" charset="0"/>
              </a:rPr>
              <a:t>σαρκασμό</a:t>
            </a:r>
            <a:r>
              <a:rPr lang="el-GR" sz="3000" dirty="0">
                <a:solidFill>
                  <a:schemeClr val="tx1"/>
                </a:solidFill>
                <a:latin typeface="Times New Roman" panose="02020603050405020304" pitchFamily="18" charset="0"/>
                <a:cs typeface="Times New Roman" panose="02020603050405020304" pitchFamily="18" charset="0"/>
              </a:rPr>
              <a:t> και 	την </a:t>
            </a:r>
            <a:r>
              <a:rPr lang="el-GR" sz="3000" u="sng" dirty="0">
                <a:solidFill>
                  <a:schemeClr val="tx1"/>
                </a:solidFill>
                <a:latin typeface="Times New Roman" panose="02020603050405020304" pitchFamily="18" charset="0"/>
                <a:cs typeface="Times New Roman" panose="02020603050405020304" pitchFamily="18" charset="0"/>
              </a:rPr>
              <a:t>καρικατούρα</a:t>
            </a:r>
            <a:r>
              <a:rPr lang="el-GR" sz="3000" dirty="0">
                <a:solidFill>
                  <a:schemeClr val="tx1"/>
                </a:solidFill>
                <a:latin typeface="Times New Roman" panose="02020603050405020304" pitchFamily="18" charset="0"/>
                <a:cs typeface="Times New Roman" panose="02020603050405020304" pitchFamily="18" charset="0"/>
              </a:rPr>
              <a:t> την </a:t>
            </a:r>
            <a:r>
              <a:rPr lang="el-GR" sz="3000" u="sng" dirty="0">
                <a:solidFill>
                  <a:schemeClr val="tx1"/>
                </a:solidFill>
                <a:latin typeface="Times New Roman" panose="02020603050405020304" pitchFamily="18" charset="0"/>
                <a:cs typeface="Times New Roman" panose="02020603050405020304" pitchFamily="18" charset="0"/>
              </a:rPr>
              <a:t>κοινωνία</a:t>
            </a:r>
            <a:r>
              <a:rPr lang="el-GR" sz="3000" dirty="0">
                <a:solidFill>
                  <a:schemeClr val="tx1"/>
                </a:solidFill>
                <a:latin typeface="Times New Roman" panose="02020603050405020304" pitchFamily="18" charset="0"/>
                <a:cs typeface="Times New Roman" panose="02020603050405020304" pitchFamily="18" charset="0"/>
              </a:rPr>
              <a:t> αφήνοντας ανοιχτή στον δέκτη 	τη </a:t>
            </a:r>
            <a:r>
              <a:rPr lang="el-GR" sz="3000" u="sng" dirty="0">
                <a:solidFill>
                  <a:schemeClr val="tx1"/>
                </a:solidFill>
                <a:latin typeface="Times New Roman" panose="02020603050405020304" pitchFamily="18" charset="0"/>
                <a:cs typeface="Times New Roman" panose="02020603050405020304" pitchFamily="18" charset="0"/>
              </a:rPr>
              <a:t>βελτίωση</a:t>
            </a:r>
            <a:r>
              <a:rPr lang="el-GR" sz="3000" dirty="0">
                <a:solidFill>
                  <a:schemeClr val="tx1"/>
                </a:solidFill>
                <a:latin typeface="Times New Roman" panose="02020603050405020304" pitchFamily="18" charset="0"/>
                <a:cs typeface="Times New Roman" panose="02020603050405020304" pitchFamily="18" charset="0"/>
              </a:rPr>
              <a:t> ή την </a:t>
            </a:r>
            <a:r>
              <a:rPr lang="el-GR" sz="3000" u="sng" dirty="0">
                <a:solidFill>
                  <a:schemeClr val="tx1"/>
                </a:solidFill>
                <a:latin typeface="Times New Roman" panose="02020603050405020304" pitchFamily="18" charset="0"/>
                <a:cs typeface="Times New Roman" panose="02020603050405020304" pitchFamily="18" charset="0"/>
              </a:rPr>
              <a:t>ανατροπή</a:t>
            </a:r>
            <a:r>
              <a:rPr lang="el-GR" sz="3000" dirty="0">
                <a:solidFill>
                  <a:schemeClr val="tx1"/>
                </a:solidFill>
                <a:latin typeface="Times New Roman" panose="02020603050405020304" pitchFamily="18" charset="0"/>
                <a:cs typeface="Times New Roman" panose="02020603050405020304" pitchFamily="18" charset="0"/>
              </a:rPr>
              <a:t> της</a:t>
            </a:r>
            <a:endParaRPr lang="el-GR" dirty="0">
              <a:solidFill>
                <a:schemeClr val="tx1"/>
              </a:solidFill>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28D5338C-2193-EA57-0FE3-29D4C2F8E37A}"/>
              </a:ext>
            </a:extLst>
          </p:cNvPr>
          <p:cNvSpPr/>
          <p:nvPr/>
        </p:nvSpPr>
        <p:spPr>
          <a:xfrm>
            <a:off x="1088314" y="1694055"/>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2ACBA14A-8B56-70D5-7A72-E7CA4B71CCE1}"/>
              </a:ext>
            </a:extLst>
          </p:cNvPr>
          <p:cNvSpPr/>
          <p:nvPr/>
        </p:nvSpPr>
        <p:spPr>
          <a:xfrm>
            <a:off x="1088314" y="2323935"/>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FD44D91C-B26A-7DBF-B8D2-391B456AD623}"/>
              </a:ext>
            </a:extLst>
          </p:cNvPr>
          <p:cNvSpPr/>
          <p:nvPr/>
        </p:nvSpPr>
        <p:spPr>
          <a:xfrm>
            <a:off x="1088314" y="2942498"/>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61F4BD74-E3E4-9051-2C09-D3DDF7BF556A}"/>
              </a:ext>
            </a:extLst>
          </p:cNvPr>
          <p:cNvSpPr/>
          <p:nvPr/>
        </p:nvSpPr>
        <p:spPr>
          <a:xfrm>
            <a:off x="1088314" y="4603997"/>
            <a:ext cx="170330" cy="1613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3896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73FBE0-152D-7719-3C09-F1C326895AED}"/>
              </a:ext>
            </a:extLst>
          </p:cNvPr>
          <p:cNvSpPr>
            <a:spLocks noGrp="1"/>
          </p:cNvSpPr>
          <p:nvPr>
            <p:ph type="title"/>
          </p:nvPr>
        </p:nvSpPr>
        <p:spPr>
          <a:xfrm>
            <a:off x="860612" y="686298"/>
            <a:ext cx="10479740" cy="721162"/>
          </a:xfrm>
          <a:solidFill>
            <a:schemeClr val="accent1">
              <a:lumMod val="40000"/>
              <a:lumOff val="60000"/>
            </a:schemeClr>
          </a:solidFill>
        </p:spPr>
        <p:txBody>
          <a:bodyPr>
            <a:normAutofit fontScale="90000"/>
          </a:bodyPr>
          <a:lstStyle/>
          <a:p>
            <a:r>
              <a:rPr lang="el-GR" b="1" dirty="0">
                <a:solidFill>
                  <a:schemeClr val="tx1"/>
                </a:solidFill>
                <a:latin typeface="Times New Roman" panose="02020603050405020304" pitchFamily="18" charset="0"/>
                <a:cs typeface="Times New Roman" panose="02020603050405020304" pitchFamily="18" charset="0"/>
              </a:rPr>
              <a:t>Σάτιρα 2.</a:t>
            </a:r>
          </a:p>
        </p:txBody>
      </p:sp>
      <p:sp>
        <p:nvSpPr>
          <p:cNvPr id="3" name="Θέση περιεχομένου 2">
            <a:extLst>
              <a:ext uri="{FF2B5EF4-FFF2-40B4-BE49-F238E27FC236}">
                <a16:creationId xmlns:a16="http://schemas.microsoft.com/office/drawing/2014/main" id="{5EB93967-F549-DC1D-5BFD-585C04CB5F31}"/>
              </a:ext>
            </a:extLst>
          </p:cNvPr>
          <p:cNvSpPr>
            <a:spLocks noGrp="1"/>
          </p:cNvSpPr>
          <p:nvPr>
            <p:ph idx="1"/>
          </p:nvPr>
        </p:nvSpPr>
        <p:spPr>
          <a:xfrm>
            <a:off x="860612" y="1515035"/>
            <a:ext cx="10479741" cy="4656667"/>
          </a:xfrm>
          <a:solidFill>
            <a:schemeClr val="accent1">
              <a:lumMod val="20000"/>
              <a:lumOff val="80000"/>
            </a:schemeClr>
          </a:solidFill>
        </p:spPr>
        <p:txBody>
          <a:bodyPr>
            <a:normAutofit/>
          </a:bodyPr>
          <a:lstStyle/>
          <a:p>
            <a:pPr marL="0" indent="0" algn="just">
              <a:buNone/>
            </a:pPr>
            <a:endParaRPr lang="el-GR" sz="2800" b="0" i="0" dirty="0">
              <a:solidFill>
                <a:schemeClr val="tx1"/>
              </a:solidFill>
              <a:effectLst/>
              <a:latin typeface="Times New Roman" panose="02020603050405020304" pitchFamily="18" charset="0"/>
              <a:cs typeface="Times New Roman" panose="02020603050405020304" pitchFamily="18" charset="0"/>
            </a:endParaRPr>
          </a:p>
          <a:p>
            <a:pPr marL="0" indent="0" algn="just">
              <a:buNone/>
            </a:pPr>
            <a:r>
              <a:rPr lang="el-GR" sz="2800" b="0" i="0" dirty="0">
                <a:solidFill>
                  <a:schemeClr val="tx1"/>
                </a:solidFill>
                <a:effectLst/>
                <a:latin typeface="Times New Roman" panose="02020603050405020304" pitchFamily="18" charset="0"/>
                <a:cs typeface="Times New Roman" panose="02020603050405020304" pitchFamily="18" charset="0"/>
              </a:rPr>
              <a:t>«…</a:t>
            </a:r>
            <a:r>
              <a:rPr lang="el-GR" sz="2800" b="0" i="0" dirty="0" err="1">
                <a:solidFill>
                  <a:schemeClr val="tx1"/>
                </a:solidFill>
                <a:effectLst/>
                <a:latin typeface="Times New Roman" panose="02020603050405020304" pitchFamily="18" charset="0"/>
                <a:cs typeface="Times New Roman" panose="02020603050405020304" pitchFamily="18" charset="0"/>
              </a:rPr>
              <a:t>ὥστε</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οὐκ</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ὀρθῶς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ψέγουσιν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οἱ</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ἐπιτιμῶντες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τῷ</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τοιούτῳ</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τρόπῳ</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τῆς</a:t>
            </a:r>
            <a:r>
              <a:rPr lang="el-GR" sz="2800" b="0" i="0" dirty="0">
                <a:solidFill>
                  <a:schemeClr val="tx1"/>
                </a:solidFill>
                <a:effectLst/>
                <a:latin typeface="Times New Roman" panose="02020603050405020304" pitchFamily="18" charset="0"/>
                <a:cs typeface="Times New Roman" panose="02020603050405020304" pitchFamily="18" charset="0"/>
              </a:rPr>
              <a:t> διαλέκτου </a:t>
            </a:r>
            <a:r>
              <a:rPr lang="el-GR" sz="2800" b="0" i="0" dirty="0" err="1">
                <a:solidFill>
                  <a:schemeClr val="tx1"/>
                </a:solidFill>
                <a:effectLst/>
                <a:latin typeface="Times New Roman" panose="02020603050405020304" pitchFamily="18" charset="0"/>
                <a:cs typeface="Times New Roman" panose="02020603050405020304" pitchFamily="18" charset="0"/>
              </a:rPr>
              <a:t>καὶ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διακωμῳδοῦντες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τὸν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ποιητήν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οἷον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Εὐκλείδης</a:t>
            </a:r>
            <a:r>
              <a:rPr lang="el-GR" sz="2800" b="0" i="0" dirty="0">
                <a:solidFill>
                  <a:schemeClr val="tx1"/>
                </a:solidFill>
                <a:effectLst/>
                <a:latin typeface="Times New Roman" panose="02020603050405020304" pitchFamily="18" charset="0"/>
                <a:cs typeface="Times New Roman" panose="02020603050405020304" pitchFamily="18" charset="0"/>
              </a:rPr>
              <a:t> ὁ </a:t>
            </a:r>
            <a:r>
              <a:rPr lang="el-GR" sz="2800" b="0" i="0" dirty="0" err="1">
                <a:solidFill>
                  <a:schemeClr val="tx1"/>
                </a:solidFill>
                <a:effectLst/>
                <a:latin typeface="Times New Roman" panose="02020603050405020304" pitchFamily="18" charset="0"/>
                <a:cs typeface="Times New Roman" panose="02020603050405020304" pitchFamily="18" charset="0"/>
              </a:rPr>
              <a:t>ἀρχαῖος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ὡς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ῥᾴδιον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ὂν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ποιεῖν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εἴ</a:t>
            </a:r>
            <a:r>
              <a:rPr lang="el-GR" sz="2800" b="0" i="0" dirty="0">
                <a:solidFill>
                  <a:schemeClr val="tx1"/>
                </a:solidFill>
                <a:effectLst/>
                <a:latin typeface="Times New Roman" panose="02020603050405020304" pitchFamily="18" charset="0"/>
                <a:cs typeface="Times New Roman" panose="02020603050405020304" pitchFamily="18" charset="0"/>
              </a:rPr>
              <a:t> τις δώσει </a:t>
            </a:r>
            <a:r>
              <a:rPr lang="el-GR" sz="2800" b="0" i="0" dirty="0" err="1">
                <a:solidFill>
                  <a:schemeClr val="tx1"/>
                </a:solidFill>
                <a:effectLst/>
                <a:latin typeface="Times New Roman" panose="02020603050405020304" pitchFamily="18" charset="0"/>
                <a:cs typeface="Times New Roman" panose="02020603050405020304" pitchFamily="18" charset="0"/>
              </a:rPr>
              <a:t>ἐκτείνειν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ἐφ</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ὁπόσον</a:t>
            </a:r>
            <a:r>
              <a:rPr lang="el-GR" sz="2800" b="0" i="0" dirty="0">
                <a:solidFill>
                  <a:schemeClr val="tx1"/>
                </a:solidFill>
                <a:effectLst/>
                <a:latin typeface="Times New Roman" panose="02020603050405020304" pitchFamily="18" charset="0"/>
                <a:cs typeface="Times New Roman" panose="02020603050405020304" pitchFamily="18" charset="0"/>
              </a:rPr>
              <a:t> βούλεται, </a:t>
            </a:r>
            <a:r>
              <a:rPr lang="el-GR" sz="2800" b="0" i="0" dirty="0" err="1">
                <a:solidFill>
                  <a:schemeClr val="tx1"/>
                </a:solidFill>
                <a:effectLst/>
                <a:latin typeface="Times New Roman" panose="02020603050405020304" pitchFamily="18" charset="0"/>
                <a:cs typeface="Times New Roman" panose="02020603050405020304" pitchFamily="18" charset="0"/>
              </a:rPr>
              <a:t>ἰαμβο-ποιήσας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ἐν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αὐτῇ</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τῇ</a:t>
            </a:r>
            <a:r>
              <a:rPr lang="el-GR" sz="2800" b="0" i="0" dirty="0">
                <a:solidFill>
                  <a:schemeClr val="tx1"/>
                </a:solidFill>
                <a:effectLst/>
                <a:latin typeface="Times New Roman" panose="02020603050405020304" pitchFamily="18" charset="0"/>
                <a:cs typeface="Times New Roman" panose="02020603050405020304" pitchFamily="18" charset="0"/>
              </a:rPr>
              <a:t> λέξει…</a:t>
            </a:r>
            <a:r>
              <a:rPr lang="el-GR" sz="2800" b="0" i="0" dirty="0" err="1">
                <a:solidFill>
                  <a:schemeClr val="tx1"/>
                </a:solidFill>
                <a:effectLst/>
                <a:latin typeface="Times New Roman" panose="02020603050405020304" pitchFamily="18" charset="0"/>
                <a:cs typeface="Times New Roman" panose="02020603050405020304" pitchFamily="18" charset="0"/>
              </a:rPr>
              <a:t>τὸ</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μὲν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οὖν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φαίνεσθαί</a:t>
            </a:r>
            <a:r>
              <a:rPr lang="el-GR" sz="2800" b="0" i="0" dirty="0">
                <a:solidFill>
                  <a:schemeClr val="tx1"/>
                </a:solidFill>
                <a:effectLst/>
                <a:latin typeface="Times New Roman" panose="02020603050405020304" pitchFamily="18" charset="0"/>
                <a:cs typeface="Times New Roman" panose="02020603050405020304" pitchFamily="18" charset="0"/>
              </a:rPr>
              <a:t> πως </a:t>
            </a:r>
            <a:r>
              <a:rPr lang="el-GR" sz="2800" b="0" i="0" dirty="0" err="1">
                <a:solidFill>
                  <a:schemeClr val="tx1"/>
                </a:solidFill>
                <a:effectLst/>
                <a:latin typeface="Times New Roman" panose="02020603050405020304" pitchFamily="18" charset="0"/>
                <a:cs typeface="Times New Roman" panose="02020603050405020304" pitchFamily="18" charset="0"/>
              </a:rPr>
              <a:t>χρώμενον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τούτῳ</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τῷ</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τρόπῳ</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γελοῖον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τὸ</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δὲ</a:t>
            </a:r>
            <a:r>
              <a:rPr lang="el-GR" sz="2800" b="0" i="0" dirty="0">
                <a:solidFill>
                  <a:schemeClr val="tx1"/>
                </a:solidFill>
                <a:effectLst/>
                <a:latin typeface="Times New Roman" panose="02020603050405020304" pitchFamily="18" charset="0"/>
                <a:cs typeface="Times New Roman" panose="02020603050405020304" pitchFamily="18" charset="0"/>
              </a:rPr>
              <a:t> μέτρον </a:t>
            </a:r>
            <a:r>
              <a:rPr lang="el-GR" sz="2800" b="0" i="0" dirty="0" err="1">
                <a:solidFill>
                  <a:schemeClr val="tx1"/>
                </a:solidFill>
                <a:effectLst/>
                <a:latin typeface="Times New Roman" panose="02020603050405020304" pitchFamily="18" charset="0"/>
                <a:cs typeface="Times New Roman" panose="02020603050405020304" pitchFamily="18" charset="0"/>
              </a:rPr>
              <a:t>κοινὸν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ἁπάντων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ἐστὶ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τῶν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μερῶν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καὶ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γὰρ</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μεταφοραῖς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καὶ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γλώτταις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καὶ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τοῖς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ἄλλοις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εἴδεσι</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χρώμενος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ἀπρεπῶς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καὶ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ἐπίτηδες</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ἐπὶ</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τὰ</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γελοῖα</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τὸ</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αὐτὸ</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ἂν</a:t>
            </a:r>
            <a:r>
              <a:rPr lang="el-GR" sz="2800" b="0" i="0" dirty="0">
                <a:solidFill>
                  <a:schemeClr val="tx1"/>
                </a:solidFill>
                <a:effectLst/>
                <a:latin typeface="Times New Roman" panose="02020603050405020304" pitchFamily="18" charset="0"/>
                <a:cs typeface="Times New Roman" panose="02020603050405020304" pitchFamily="18" charset="0"/>
              </a:rPr>
              <a:t> </a:t>
            </a:r>
            <a:r>
              <a:rPr lang="el-GR" sz="2800" b="0" i="0" dirty="0" err="1">
                <a:solidFill>
                  <a:schemeClr val="tx1"/>
                </a:solidFill>
                <a:effectLst/>
                <a:latin typeface="Times New Roman" panose="02020603050405020304" pitchFamily="18" charset="0"/>
                <a:cs typeface="Times New Roman" panose="02020603050405020304" pitchFamily="18" charset="0"/>
              </a:rPr>
              <a:t>ἀπεργάσαιτο</a:t>
            </a:r>
            <a:r>
              <a:rPr lang="el-GR"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l-GR" sz="2800" dirty="0">
                <a:solidFill>
                  <a:schemeClr val="tx1"/>
                </a:solidFill>
                <a:latin typeface="Times New Roman" panose="02020603050405020304" pitchFamily="18" charset="0"/>
                <a:cs typeface="Times New Roman" panose="02020603050405020304" pitchFamily="18" charset="0"/>
              </a:rPr>
              <a:t>													</a:t>
            </a:r>
            <a:r>
              <a:rPr lang="el-GR" sz="2000" b="1" dirty="0">
                <a:solidFill>
                  <a:schemeClr val="tx1"/>
                </a:solidFill>
                <a:latin typeface="Times New Roman" panose="02020603050405020304" pitchFamily="18" charset="0"/>
                <a:cs typeface="Times New Roman" panose="02020603050405020304" pitchFamily="18" charset="0"/>
              </a:rPr>
              <a:t>Αριστοτέλης, </a:t>
            </a:r>
            <a:r>
              <a:rPr lang="el-GR" sz="2000" b="1" i="1" dirty="0">
                <a:solidFill>
                  <a:schemeClr val="tx1"/>
                </a:solidFill>
                <a:latin typeface="Times New Roman" panose="02020603050405020304" pitchFamily="18" charset="0"/>
                <a:cs typeface="Times New Roman" panose="02020603050405020304" pitchFamily="18" charset="0"/>
              </a:rPr>
              <a:t>Ποιητική</a:t>
            </a:r>
            <a:r>
              <a:rPr lang="el-GR" sz="2000" b="1" dirty="0">
                <a:solidFill>
                  <a:schemeClr val="tx1"/>
                </a:solidFill>
                <a:latin typeface="Times New Roman" panose="02020603050405020304" pitchFamily="18" charset="0"/>
                <a:cs typeface="Times New Roman" panose="02020603050405020304" pitchFamily="18" charset="0"/>
              </a:rPr>
              <a:t>, 1458</a:t>
            </a:r>
            <a:r>
              <a:rPr lang="en-US" sz="2000" b="1" dirty="0">
                <a:solidFill>
                  <a:schemeClr val="tx1"/>
                </a:solidFill>
                <a:latin typeface="Times New Roman" panose="02020603050405020304" pitchFamily="18" charset="0"/>
                <a:cs typeface="Times New Roman" panose="02020603050405020304" pitchFamily="18" charset="0"/>
              </a:rPr>
              <a:t>b5-1</a:t>
            </a:r>
            <a:endParaRPr lang="el-GR"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4547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3993</TotalTime>
  <Words>1321</Words>
  <Application>Microsoft Office PowerPoint</Application>
  <PresentationFormat>Ευρεία οθόνη</PresentationFormat>
  <Paragraphs>120</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Arial</vt:lpstr>
      <vt:lpstr>Garamond</vt:lpstr>
      <vt:lpstr>Times New Roman</vt:lpstr>
      <vt:lpstr>Οργανικό</vt:lpstr>
      <vt:lpstr>Η ελληνική κωμωδιογραφία στον 20ό αιώνα</vt:lpstr>
      <vt:lpstr>Η έννοια του κωμικού</vt:lpstr>
      <vt:lpstr>Η έννοια του κωμικού</vt:lpstr>
      <vt:lpstr>Το κωμικό ως σύνθεση</vt:lpstr>
      <vt:lpstr>Το κωμικό ως σύνθεση</vt:lpstr>
      <vt:lpstr>Κωμωδία 1.</vt:lpstr>
      <vt:lpstr>Κωμωδία 2.</vt:lpstr>
      <vt:lpstr>Σάτιρα 1.</vt:lpstr>
      <vt:lpstr>Σάτιρα 2.</vt:lpstr>
      <vt:lpstr>Σάτιρα 3.</vt:lpstr>
      <vt:lpstr>Γκροτέσκο</vt:lpstr>
      <vt:lpstr>Ειρωνεία</vt:lpstr>
      <vt:lpstr>Ειρωνεία</vt:lpstr>
      <vt:lpstr>Παρωδία</vt:lpstr>
      <vt:lpstr>Χιούμορ - χαρακτηριστικά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ελληνική κωμωδιογραφία στον 20ό αιώνα</dc:title>
  <dc:creator>Σπύρος Τούλιος</dc:creator>
  <cp:lastModifiedBy>Σπύρος Τούλιος</cp:lastModifiedBy>
  <cp:revision>232</cp:revision>
  <dcterms:created xsi:type="dcterms:W3CDTF">2024-01-28T18:22:20Z</dcterms:created>
  <dcterms:modified xsi:type="dcterms:W3CDTF">2024-03-30T23:22:29Z</dcterms:modified>
</cp:coreProperties>
</file>