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5A5C6C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5A5C6C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5A5C6C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5A5C6C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5A5C6C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5A5C6C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5A5C6C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5A5C6C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5A5C6C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5A5C6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2FF"/>
          </a:solidFill>
        </a:fill>
      </a:tcStyle>
    </a:wholeTbl>
    <a:band2H>
      <a:tcTxStyle b="def" i="def"/>
      <a:tcStyle>
        <a:tcBdr/>
        <a:fill>
          <a:solidFill>
            <a:srgbClr val="EFEA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5A5C6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5A5C6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5A5C6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A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5A5C6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A5C6C"/>
              </a:solidFill>
              <a:prstDash val="solid"/>
              <a:round/>
            </a:ln>
          </a:top>
          <a:bottom>
            <a:ln w="25400" cap="flat">
              <a:solidFill>
                <a:srgbClr val="5A5C6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C6C"/>
              </a:solidFill>
              <a:prstDash val="solid"/>
              <a:round/>
            </a:ln>
          </a:top>
          <a:bottom>
            <a:ln w="25400" cap="flat">
              <a:solidFill>
                <a:srgbClr val="5A5C6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5A5C6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1D3"/>
          </a:solidFill>
        </a:fill>
      </a:tcStyle>
    </a:wholeTbl>
    <a:band2H>
      <a:tcTxStyle b="def" i="def"/>
      <a:tcStyle>
        <a:tcBdr/>
        <a:fill>
          <a:solidFill>
            <a:srgbClr val="E9E9EA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A5C6C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A5C6C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A5C6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Shape 17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8596401" y="6248400"/>
            <a:ext cx="242799" cy="24384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525462"/>
            </a:gs>
            <a:gs pos="100000">
              <a:srgbClr val="5A5C6C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"/>
          <p:cNvGrpSpPr/>
          <p:nvPr/>
        </p:nvGrpSpPr>
        <p:grpSpPr>
          <a:xfrm>
            <a:off x="3707" y="1422400"/>
            <a:ext cx="9143469" cy="5435600"/>
            <a:chOff x="0" y="0"/>
            <a:chExt cx="9143467" cy="5435600"/>
          </a:xfrm>
        </p:grpSpPr>
        <p:grpSp>
          <p:nvGrpSpPr>
            <p:cNvPr id="15" name="Group"/>
            <p:cNvGrpSpPr/>
            <p:nvPr/>
          </p:nvGrpSpPr>
          <p:grpSpPr>
            <a:xfrm>
              <a:off x="28042" y="0"/>
              <a:ext cx="9115426" cy="5435600"/>
              <a:chOff x="0" y="0"/>
              <a:chExt cx="9115425" cy="5435600"/>
            </a:xfrm>
          </p:grpSpPr>
          <p:sp>
            <p:nvSpPr>
              <p:cNvPr id="2" name="Line"/>
              <p:cNvSpPr/>
              <p:nvPr/>
            </p:nvSpPr>
            <p:spPr>
              <a:xfrm>
                <a:off x="2189162" y="349250"/>
                <a:ext cx="4468813" cy="334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290" y="870"/>
                    </a:moveTo>
                    <a:lnTo>
                      <a:pt x="4819" y="4484"/>
                    </a:lnTo>
                    <a:lnTo>
                      <a:pt x="506" y="4822"/>
                    </a:lnTo>
                    <a:lnTo>
                      <a:pt x="0" y="6419"/>
                    </a:lnTo>
                    <a:lnTo>
                      <a:pt x="2854" y="10503"/>
                    </a:lnTo>
                    <a:lnTo>
                      <a:pt x="4688" y="9234"/>
                    </a:lnTo>
                    <a:lnTo>
                      <a:pt x="7612" y="11107"/>
                    </a:lnTo>
                    <a:lnTo>
                      <a:pt x="8563" y="13707"/>
                    </a:lnTo>
                    <a:lnTo>
                      <a:pt x="8310" y="14844"/>
                    </a:lnTo>
                    <a:lnTo>
                      <a:pt x="8625" y="16983"/>
                    </a:lnTo>
                    <a:lnTo>
                      <a:pt x="8816" y="20464"/>
                    </a:lnTo>
                    <a:lnTo>
                      <a:pt x="11226" y="21600"/>
                    </a:lnTo>
                    <a:lnTo>
                      <a:pt x="12937" y="20730"/>
                    </a:lnTo>
                    <a:lnTo>
                      <a:pt x="12300" y="18191"/>
                    </a:lnTo>
                    <a:lnTo>
                      <a:pt x="15277" y="15918"/>
                    </a:lnTo>
                    <a:lnTo>
                      <a:pt x="17503" y="15785"/>
                    </a:lnTo>
                    <a:lnTo>
                      <a:pt x="18769" y="13912"/>
                    </a:lnTo>
                    <a:lnTo>
                      <a:pt x="18116" y="10247"/>
                    </a:lnTo>
                    <a:lnTo>
                      <a:pt x="19996" y="9142"/>
                    </a:lnTo>
                    <a:lnTo>
                      <a:pt x="21600" y="4648"/>
                    </a:lnTo>
                    <a:lnTo>
                      <a:pt x="19321" y="0"/>
                    </a:lnTo>
                  </a:path>
                </a:pathLst>
              </a:custGeom>
              <a:noFill/>
              <a:ln w="1524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" name="Line"/>
              <p:cNvSpPr/>
              <p:nvPr/>
            </p:nvSpPr>
            <p:spPr>
              <a:xfrm>
                <a:off x="1035050" y="349250"/>
                <a:ext cx="6296025" cy="375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50" y="593"/>
                    </a:moveTo>
                    <a:lnTo>
                      <a:pt x="6252" y="2392"/>
                    </a:lnTo>
                    <a:lnTo>
                      <a:pt x="5087" y="1972"/>
                    </a:lnTo>
                    <a:lnTo>
                      <a:pt x="2881" y="2867"/>
                    </a:lnTo>
                    <a:lnTo>
                      <a:pt x="948" y="2985"/>
                    </a:lnTo>
                    <a:lnTo>
                      <a:pt x="0" y="5733"/>
                    </a:lnTo>
                    <a:lnTo>
                      <a:pt x="496" y="6628"/>
                    </a:lnTo>
                    <a:lnTo>
                      <a:pt x="1258" y="5971"/>
                    </a:lnTo>
                    <a:lnTo>
                      <a:pt x="2342" y="6272"/>
                    </a:lnTo>
                    <a:lnTo>
                      <a:pt x="2745" y="7760"/>
                    </a:lnTo>
                    <a:lnTo>
                      <a:pt x="1890" y="9312"/>
                    </a:lnTo>
                    <a:lnTo>
                      <a:pt x="2881" y="10444"/>
                    </a:lnTo>
                    <a:lnTo>
                      <a:pt x="3959" y="10088"/>
                    </a:lnTo>
                    <a:lnTo>
                      <a:pt x="4907" y="11101"/>
                    </a:lnTo>
                    <a:lnTo>
                      <a:pt x="6841" y="11220"/>
                    </a:lnTo>
                    <a:lnTo>
                      <a:pt x="8774" y="13009"/>
                    </a:lnTo>
                    <a:lnTo>
                      <a:pt x="9226" y="15273"/>
                    </a:lnTo>
                    <a:lnTo>
                      <a:pt x="8818" y="19336"/>
                    </a:lnTo>
                    <a:lnTo>
                      <a:pt x="9226" y="20705"/>
                    </a:lnTo>
                    <a:lnTo>
                      <a:pt x="11611" y="20468"/>
                    </a:lnTo>
                    <a:lnTo>
                      <a:pt x="12467" y="21600"/>
                    </a:lnTo>
                    <a:lnTo>
                      <a:pt x="14128" y="18679"/>
                    </a:lnTo>
                    <a:lnTo>
                      <a:pt x="13817" y="16588"/>
                    </a:lnTo>
                    <a:lnTo>
                      <a:pt x="15348" y="15273"/>
                    </a:lnTo>
                    <a:lnTo>
                      <a:pt x="16426" y="15693"/>
                    </a:lnTo>
                    <a:lnTo>
                      <a:pt x="17864" y="14744"/>
                    </a:lnTo>
                    <a:lnTo>
                      <a:pt x="18545" y="10718"/>
                    </a:lnTo>
                    <a:lnTo>
                      <a:pt x="19841" y="8417"/>
                    </a:lnTo>
                    <a:lnTo>
                      <a:pt x="21600" y="8180"/>
                    </a:lnTo>
                    <a:lnTo>
                      <a:pt x="21284" y="6692"/>
                    </a:lnTo>
                    <a:lnTo>
                      <a:pt x="19982" y="5140"/>
                    </a:lnTo>
                    <a:lnTo>
                      <a:pt x="20789" y="1917"/>
                    </a:lnTo>
                    <a:lnTo>
                      <a:pt x="19552" y="0"/>
                    </a:lnTo>
                  </a:path>
                </a:pathLst>
              </a:custGeom>
              <a:noFill/>
              <a:ln w="1651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" name="Line"/>
              <p:cNvSpPr/>
              <p:nvPr/>
            </p:nvSpPr>
            <p:spPr>
              <a:xfrm>
                <a:off x="0" y="274637"/>
                <a:ext cx="9099550" cy="4932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" y="0"/>
                    </a:moveTo>
                    <a:lnTo>
                      <a:pt x="501" y="2280"/>
                    </a:lnTo>
                    <a:lnTo>
                      <a:pt x="0" y="4630"/>
                    </a:lnTo>
                    <a:lnTo>
                      <a:pt x="313" y="8488"/>
                    </a:lnTo>
                    <a:lnTo>
                      <a:pt x="1556" y="10532"/>
                    </a:lnTo>
                    <a:lnTo>
                      <a:pt x="3320" y="11818"/>
                    </a:lnTo>
                    <a:lnTo>
                      <a:pt x="5426" y="11478"/>
                    </a:lnTo>
                    <a:lnTo>
                      <a:pt x="6613" y="13487"/>
                    </a:lnTo>
                    <a:lnTo>
                      <a:pt x="6229" y="14780"/>
                    </a:lnTo>
                    <a:lnTo>
                      <a:pt x="4281" y="14891"/>
                    </a:lnTo>
                    <a:lnTo>
                      <a:pt x="3433" y="14050"/>
                    </a:lnTo>
                    <a:lnTo>
                      <a:pt x="2785" y="14891"/>
                    </a:lnTo>
                    <a:lnTo>
                      <a:pt x="3595" y="17547"/>
                    </a:lnTo>
                    <a:lnTo>
                      <a:pt x="3667" y="20196"/>
                    </a:lnTo>
                    <a:lnTo>
                      <a:pt x="5694" y="21600"/>
                    </a:lnTo>
                    <a:lnTo>
                      <a:pt x="6195" y="20314"/>
                    </a:lnTo>
                    <a:lnTo>
                      <a:pt x="7827" y="19445"/>
                    </a:lnTo>
                    <a:lnTo>
                      <a:pt x="9835" y="20592"/>
                    </a:lnTo>
                    <a:lnTo>
                      <a:pt x="12142" y="19549"/>
                    </a:lnTo>
                    <a:lnTo>
                      <a:pt x="12974" y="20314"/>
                    </a:lnTo>
                    <a:lnTo>
                      <a:pt x="14549" y="18409"/>
                    </a:lnTo>
                    <a:lnTo>
                      <a:pt x="15544" y="16066"/>
                    </a:lnTo>
                    <a:lnTo>
                      <a:pt x="16464" y="16115"/>
                    </a:lnTo>
                    <a:lnTo>
                      <a:pt x="17161" y="16998"/>
                    </a:lnTo>
                    <a:lnTo>
                      <a:pt x="18898" y="14891"/>
                    </a:lnTo>
                    <a:lnTo>
                      <a:pt x="20364" y="15190"/>
                    </a:lnTo>
                    <a:lnTo>
                      <a:pt x="21600" y="14384"/>
                    </a:lnTo>
                  </a:path>
                </a:pathLst>
              </a:custGeom>
              <a:noFill/>
              <a:ln w="1651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" name="Line"/>
              <p:cNvSpPr/>
              <p:nvPr/>
            </p:nvSpPr>
            <p:spPr>
              <a:xfrm>
                <a:off x="352425" y="395287"/>
                <a:ext cx="8750300" cy="4381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0" y="0"/>
                    </a:moveTo>
                    <a:lnTo>
                      <a:pt x="0" y="2630"/>
                    </a:lnTo>
                    <a:lnTo>
                      <a:pt x="321" y="6425"/>
                    </a:lnTo>
                    <a:lnTo>
                      <a:pt x="952" y="6832"/>
                    </a:lnTo>
                    <a:lnTo>
                      <a:pt x="1854" y="8507"/>
                    </a:lnTo>
                    <a:lnTo>
                      <a:pt x="2183" y="11277"/>
                    </a:lnTo>
                    <a:lnTo>
                      <a:pt x="3288" y="11731"/>
                    </a:lnTo>
                    <a:lnTo>
                      <a:pt x="4930" y="10557"/>
                    </a:lnTo>
                    <a:lnTo>
                      <a:pt x="5122" y="11684"/>
                    </a:lnTo>
                    <a:lnTo>
                      <a:pt x="6352" y="11841"/>
                    </a:lnTo>
                    <a:lnTo>
                      <a:pt x="7297" y="14596"/>
                    </a:lnTo>
                    <a:lnTo>
                      <a:pt x="6536" y="16951"/>
                    </a:lnTo>
                    <a:lnTo>
                      <a:pt x="5126" y="17350"/>
                    </a:lnTo>
                    <a:lnTo>
                      <a:pt x="3887" y="16998"/>
                    </a:lnTo>
                    <a:lnTo>
                      <a:pt x="3539" y="17562"/>
                    </a:lnTo>
                    <a:lnTo>
                      <a:pt x="3950" y="18900"/>
                    </a:lnTo>
                    <a:lnTo>
                      <a:pt x="3887" y="19863"/>
                    </a:lnTo>
                    <a:lnTo>
                      <a:pt x="4456" y="21600"/>
                    </a:lnTo>
                    <a:lnTo>
                      <a:pt x="6509" y="20528"/>
                    </a:lnTo>
                    <a:lnTo>
                      <a:pt x="6760" y="19503"/>
                    </a:lnTo>
                    <a:lnTo>
                      <a:pt x="7426" y="19964"/>
                    </a:lnTo>
                    <a:lnTo>
                      <a:pt x="9162" y="19158"/>
                    </a:lnTo>
                    <a:lnTo>
                      <a:pt x="9573" y="21240"/>
                    </a:lnTo>
                    <a:lnTo>
                      <a:pt x="11247" y="19886"/>
                    </a:lnTo>
                    <a:lnTo>
                      <a:pt x="12791" y="20277"/>
                    </a:lnTo>
                    <a:lnTo>
                      <a:pt x="13802" y="18994"/>
                    </a:lnTo>
                    <a:lnTo>
                      <a:pt x="14084" y="16286"/>
                    </a:lnTo>
                    <a:lnTo>
                      <a:pt x="15726" y="16333"/>
                    </a:lnTo>
                    <a:lnTo>
                      <a:pt x="15949" y="15057"/>
                    </a:lnTo>
                    <a:lnTo>
                      <a:pt x="16611" y="15112"/>
                    </a:lnTo>
                    <a:lnTo>
                      <a:pt x="17497" y="16388"/>
                    </a:lnTo>
                    <a:lnTo>
                      <a:pt x="18951" y="14197"/>
                    </a:lnTo>
                    <a:lnTo>
                      <a:pt x="20475" y="13970"/>
                    </a:lnTo>
                    <a:lnTo>
                      <a:pt x="21032" y="12295"/>
                    </a:lnTo>
                    <a:lnTo>
                      <a:pt x="21600" y="12404"/>
                    </a:lnTo>
                  </a:path>
                </a:pathLst>
              </a:custGeom>
              <a:noFill/>
              <a:ln w="1524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" name="Line"/>
              <p:cNvSpPr/>
              <p:nvPr/>
            </p:nvSpPr>
            <p:spPr>
              <a:xfrm>
                <a:off x="7651750" y="139700"/>
                <a:ext cx="1254125" cy="1887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801" y="0"/>
                    </a:moveTo>
                    <a:lnTo>
                      <a:pt x="5742" y="4233"/>
                    </a:lnTo>
                    <a:lnTo>
                      <a:pt x="4347" y="11681"/>
                    </a:lnTo>
                    <a:lnTo>
                      <a:pt x="12413" y="14006"/>
                    </a:lnTo>
                    <a:lnTo>
                      <a:pt x="16542" y="19002"/>
                    </a:lnTo>
                    <a:lnTo>
                      <a:pt x="21600" y="21600"/>
                    </a:lnTo>
                    <a:lnTo>
                      <a:pt x="14765" y="20183"/>
                    </a:lnTo>
                    <a:lnTo>
                      <a:pt x="9925" y="16041"/>
                    </a:lnTo>
                    <a:lnTo>
                      <a:pt x="3801" y="15478"/>
                    </a:lnTo>
                    <a:lnTo>
                      <a:pt x="0" y="9065"/>
                    </a:lnTo>
                    <a:lnTo>
                      <a:pt x="1312" y="3797"/>
                    </a:lnTo>
                  </a:path>
                </a:pathLst>
              </a:custGeom>
              <a:noFill/>
              <a:ln w="1524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" name="Line"/>
              <p:cNvSpPr/>
              <p:nvPr/>
            </p:nvSpPr>
            <p:spPr>
              <a:xfrm>
                <a:off x="8180387" y="0"/>
                <a:ext cx="919163" cy="17732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4775" y="6343"/>
                    </a:lnTo>
                    <a:lnTo>
                      <a:pt x="336" y="12743"/>
                    </a:lnTo>
                    <a:lnTo>
                      <a:pt x="1492" y="14755"/>
                    </a:lnTo>
                    <a:lnTo>
                      <a:pt x="8730" y="14290"/>
                    </a:lnTo>
                    <a:lnTo>
                      <a:pt x="12833" y="20401"/>
                    </a:lnTo>
                    <a:lnTo>
                      <a:pt x="21600" y="21600"/>
                    </a:lnTo>
                  </a:path>
                </a:pathLst>
              </a:custGeom>
              <a:noFill/>
              <a:ln w="1651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" name="Line"/>
              <p:cNvSpPr/>
              <p:nvPr/>
            </p:nvSpPr>
            <p:spPr>
              <a:xfrm>
                <a:off x="5192712" y="114300"/>
                <a:ext cx="3922713" cy="380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73" y="0"/>
                    </a:moveTo>
                    <a:lnTo>
                      <a:pt x="10306" y="2028"/>
                    </a:lnTo>
                    <a:lnTo>
                      <a:pt x="12177" y="3056"/>
                    </a:lnTo>
                    <a:lnTo>
                      <a:pt x="12273" y="4940"/>
                    </a:lnTo>
                    <a:lnTo>
                      <a:pt x="11731" y="6599"/>
                    </a:lnTo>
                    <a:lnTo>
                      <a:pt x="12535" y="8339"/>
                    </a:lnTo>
                    <a:lnTo>
                      <a:pt x="12719" y="9998"/>
                    </a:lnTo>
                    <a:lnTo>
                      <a:pt x="11460" y="10295"/>
                    </a:lnTo>
                    <a:lnTo>
                      <a:pt x="8095" y="12477"/>
                    </a:lnTo>
                    <a:lnTo>
                      <a:pt x="8523" y="13126"/>
                    </a:lnTo>
                    <a:lnTo>
                      <a:pt x="8357" y="14640"/>
                    </a:lnTo>
                    <a:lnTo>
                      <a:pt x="6836" y="16380"/>
                    </a:lnTo>
                    <a:lnTo>
                      <a:pt x="4712" y="17832"/>
                    </a:lnTo>
                    <a:lnTo>
                      <a:pt x="1329" y="18264"/>
                    </a:lnTo>
                    <a:lnTo>
                      <a:pt x="166" y="20293"/>
                    </a:lnTo>
                    <a:lnTo>
                      <a:pt x="0" y="21600"/>
                    </a:lnTo>
                    <a:lnTo>
                      <a:pt x="1862" y="19644"/>
                    </a:lnTo>
                    <a:lnTo>
                      <a:pt x="5498" y="18841"/>
                    </a:lnTo>
                    <a:lnTo>
                      <a:pt x="7815" y="17183"/>
                    </a:lnTo>
                    <a:lnTo>
                      <a:pt x="10752" y="17904"/>
                    </a:lnTo>
                    <a:lnTo>
                      <a:pt x="14581" y="17183"/>
                    </a:lnTo>
                    <a:lnTo>
                      <a:pt x="17334" y="15731"/>
                    </a:lnTo>
                    <a:lnTo>
                      <a:pt x="17605" y="14424"/>
                    </a:lnTo>
                    <a:lnTo>
                      <a:pt x="19555" y="13486"/>
                    </a:lnTo>
                    <a:lnTo>
                      <a:pt x="20621" y="13991"/>
                    </a:lnTo>
                    <a:lnTo>
                      <a:pt x="21600" y="13333"/>
                    </a:lnTo>
                  </a:path>
                </a:pathLst>
              </a:custGeom>
              <a:noFill/>
              <a:ln w="1651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" name="Shape"/>
              <p:cNvSpPr/>
              <p:nvPr/>
            </p:nvSpPr>
            <p:spPr>
              <a:xfrm>
                <a:off x="3724275" y="271462"/>
                <a:ext cx="2220913" cy="2141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73" y="2482"/>
                    </a:moveTo>
                    <a:lnTo>
                      <a:pt x="6500" y="2482"/>
                    </a:lnTo>
                    <a:lnTo>
                      <a:pt x="3165" y="8118"/>
                    </a:lnTo>
                    <a:lnTo>
                      <a:pt x="0" y="10776"/>
                    </a:lnTo>
                    <a:lnTo>
                      <a:pt x="7519" y="12537"/>
                    </a:lnTo>
                    <a:lnTo>
                      <a:pt x="6562" y="16156"/>
                    </a:lnTo>
                    <a:lnTo>
                      <a:pt x="9526" y="17389"/>
                    </a:lnTo>
                    <a:lnTo>
                      <a:pt x="7689" y="21600"/>
                    </a:lnTo>
                    <a:lnTo>
                      <a:pt x="14837" y="16572"/>
                    </a:lnTo>
                    <a:lnTo>
                      <a:pt x="14297" y="12425"/>
                    </a:lnTo>
                    <a:lnTo>
                      <a:pt x="18234" y="11993"/>
                    </a:lnTo>
                    <a:lnTo>
                      <a:pt x="21600" y="9623"/>
                    </a:lnTo>
                    <a:lnTo>
                      <a:pt x="20303" y="6661"/>
                    </a:lnTo>
                    <a:lnTo>
                      <a:pt x="20705" y="3138"/>
                    </a:lnTo>
                    <a:lnTo>
                      <a:pt x="18080" y="2626"/>
                    </a:lnTo>
                    <a:lnTo>
                      <a:pt x="14328" y="0"/>
                    </a:lnTo>
                    <a:lnTo>
                      <a:pt x="9573" y="2482"/>
                    </a:lnTo>
                    <a:close/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" name="Line"/>
              <p:cNvSpPr/>
              <p:nvPr/>
            </p:nvSpPr>
            <p:spPr>
              <a:xfrm>
                <a:off x="6754812" y="1801812"/>
                <a:ext cx="1993901" cy="1285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65" y="4880"/>
                    </a:moveTo>
                    <a:lnTo>
                      <a:pt x="13070" y="880"/>
                    </a:lnTo>
                    <a:lnTo>
                      <a:pt x="15203" y="0"/>
                    </a:lnTo>
                    <a:lnTo>
                      <a:pt x="16905" y="2080"/>
                    </a:lnTo>
                    <a:lnTo>
                      <a:pt x="18608" y="6613"/>
                    </a:lnTo>
                    <a:lnTo>
                      <a:pt x="21600" y="6107"/>
                    </a:lnTo>
                    <a:lnTo>
                      <a:pt x="21462" y="9573"/>
                    </a:lnTo>
                    <a:lnTo>
                      <a:pt x="17473" y="11493"/>
                    </a:lnTo>
                    <a:lnTo>
                      <a:pt x="15117" y="11120"/>
                    </a:lnTo>
                    <a:lnTo>
                      <a:pt x="12365" y="12827"/>
                    </a:lnTo>
                    <a:lnTo>
                      <a:pt x="10164" y="16880"/>
                    </a:lnTo>
                    <a:lnTo>
                      <a:pt x="7275" y="14320"/>
                    </a:lnTo>
                    <a:lnTo>
                      <a:pt x="4403" y="21600"/>
                    </a:lnTo>
                    <a:lnTo>
                      <a:pt x="1135" y="20373"/>
                    </a:lnTo>
                    <a:lnTo>
                      <a:pt x="0" y="16027"/>
                    </a:lnTo>
                    <a:lnTo>
                      <a:pt x="2700" y="12880"/>
                    </a:lnTo>
                    <a:lnTo>
                      <a:pt x="4265" y="7493"/>
                    </a:lnTo>
                    <a:lnTo>
                      <a:pt x="7532" y="4000"/>
                    </a:lnTo>
                    <a:lnTo>
                      <a:pt x="12365" y="5040"/>
                    </a:lnTo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" name="Line"/>
              <p:cNvSpPr/>
              <p:nvPr/>
            </p:nvSpPr>
            <p:spPr>
              <a:xfrm>
                <a:off x="4594225" y="4095750"/>
                <a:ext cx="4521200" cy="1250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24" y="439"/>
                    </a:moveTo>
                    <a:lnTo>
                      <a:pt x="18908" y="0"/>
                    </a:lnTo>
                    <a:lnTo>
                      <a:pt x="17277" y="2220"/>
                    </a:lnTo>
                    <a:lnTo>
                      <a:pt x="14683" y="1206"/>
                    </a:lnTo>
                    <a:lnTo>
                      <a:pt x="13189" y="9704"/>
                    </a:lnTo>
                    <a:lnTo>
                      <a:pt x="12135" y="5811"/>
                    </a:lnTo>
                    <a:lnTo>
                      <a:pt x="10254" y="8443"/>
                    </a:lnTo>
                    <a:lnTo>
                      <a:pt x="10959" y="14117"/>
                    </a:lnTo>
                    <a:lnTo>
                      <a:pt x="8130" y="11293"/>
                    </a:lnTo>
                    <a:lnTo>
                      <a:pt x="6735" y="14802"/>
                    </a:lnTo>
                    <a:lnTo>
                      <a:pt x="0" y="18091"/>
                    </a:lnTo>
                    <a:lnTo>
                      <a:pt x="2184" y="21600"/>
                    </a:lnTo>
                    <a:lnTo>
                      <a:pt x="7888" y="18530"/>
                    </a:lnTo>
                    <a:lnTo>
                      <a:pt x="9647" y="20504"/>
                    </a:lnTo>
                    <a:lnTo>
                      <a:pt x="15897" y="18941"/>
                    </a:lnTo>
                    <a:lnTo>
                      <a:pt x="17596" y="20504"/>
                    </a:lnTo>
                    <a:lnTo>
                      <a:pt x="18627" y="16337"/>
                    </a:lnTo>
                    <a:lnTo>
                      <a:pt x="20569" y="19626"/>
                    </a:lnTo>
                    <a:lnTo>
                      <a:pt x="20599" y="9292"/>
                    </a:lnTo>
                    <a:lnTo>
                      <a:pt x="21600" y="7072"/>
                    </a:lnTo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" name="Line"/>
              <p:cNvSpPr/>
              <p:nvPr/>
            </p:nvSpPr>
            <p:spPr>
              <a:xfrm>
                <a:off x="8609012" y="41275"/>
                <a:ext cx="506413" cy="1355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177" y="7917"/>
                    </a:lnTo>
                    <a:lnTo>
                      <a:pt x="7177" y="16036"/>
                    </a:lnTo>
                    <a:lnTo>
                      <a:pt x="18147" y="21600"/>
                    </a:lnTo>
                    <a:lnTo>
                      <a:pt x="18824" y="14594"/>
                    </a:lnTo>
                    <a:lnTo>
                      <a:pt x="16115" y="10117"/>
                    </a:lnTo>
                    <a:lnTo>
                      <a:pt x="21600" y="6070"/>
                    </a:lnTo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" name="Shape"/>
              <p:cNvSpPr/>
              <p:nvPr/>
            </p:nvSpPr>
            <p:spPr>
              <a:xfrm>
                <a:off x="7832725" y="4241800"/>
                <a:ext cx="1025525" cy="622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52" y="0"/>
                    </a:moveTo>
                    <a:lnTo>
                      <a:pt x="10700" y="3361"/>
                    </a:lnTo>
                    <a:lnTo>
                      <a:pt x="7958" y="6006"/>
                    </a:lnTo>
                    <a:lnTo>
                      <a:pt x="4815" y="11902"/>
                    </a:lnTo>
                    <a:lnTo>
                      <a:pt x="0" y="21600"/>
                    </a:lnTo>
                    <a:lnTo>
                      <a:pt x="12037" y="14492"/>
                    </a:lnTo>
                    <a:lnTo>
                      <a:pt x="14445" y="10029"/>
                    </a:lnTo>
                    <a:lnTo>
                      <a:pt x="21600" y="7824"/>
                    </a:lnTo>
                    <a:lnTo>
                      <a:pt x="16852" y="0"/>
                    </a:lnTo>
                    <a:close/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" name="Shape"/>
              <p:cNvSpPr/>
              <p:nvPr/>
            </p:nvSpPr>
            <p:spPr>
              <a:xfrm>
                <a:off x="47625" y="2387600"/>
                <a:ext cx="4343400" cy="3048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58" y="3780"/>
                    </a:lnTo>
                    <a:lnTo>
                      <a:pt x="3032" y="4320"/>
                    </a:lnTo>
                    <a:lnTo>
                      <a:pt x="4547" y="8100"/>
                    </a:lnTo>
                    <a:lnTo>
                      <a:pt x="4168" y="10800"/>
                    </a:lnTo>
                    <a:lnTo>
                      <a:pt x="5305" y="12420"/>
                    </a:lnTo>
                    <a:lnTo>
                      <a:pt x="4547" y="15660"/>
                    </a:lnTo>
                    <a:lnTo>
                      <a:pt x="4926" y="18360"/>
                    </a:lnTo>
                    <a:lnTo>
                      <a:pt x="11747" y="21060"/>
                    </a:lnTo>
                    <a:lnTo>
                      <a:pt x="13263" y="19440"/>
                    </a:lnTo>
                    <a:lnTo>
                      <a:pt x="17432" y="19440"/>
                    </a:lnTo>
                    <a:lnTo>
                      <a:pt x="18189" y="18360"/>
                    </a:lnTo>
                    <a:lnTo>
                      <a:pt x="21600" y="21060"/>
                    </a:lnTo>
                    <a:lnTo>
                      <a:pt x="20842" y="21600"/>
                    </a:lnTo>
                    <a:lnTo>
                      <a:pt x="18189" y="20520"/>
                    </a:lnTo>
                    <a:lnTo>
                      <a:pt x="17053" y="21060"/>
                    </a:lnTo>
                    <a:lnTo>
                      <a:pt x="12884" y="21600"/>
                    </a:lnTo>
                    <a:lnTo>
                      <a:pt x="11368" y="21600"/>
                    </a:lnTo>
                    <a:lnTo>
                      <a:pt x="3789" y="20520"/>
                    </a:lnTo>
                    <a:lnTo>
                      <a:pt x="1516" y="21060"/>
                    </a:lnTo>
                    <a:lnTo>
                      <a:pt x="758" y="18900"/>
                    </a:lnTo>
                    <a:lnTo>
                      <a:pt x="2274" y="16200"/>
                    </a:lnTo>
                    <a:lnTo>
                      <a:pt x="2653" y="12420"/>
                    </a:lnTo>
                    <a:lnTo>
                      <a:pt x="1137" y="9720"/>
                    </a:lnTo>
                    <a:lnTo>
                      <a:pt x="1895" y="7020"/>
                    </a:lnTo>
                    <a:lnTo>
                      <a:pt x="379" y="594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51" name="Group"/>
            <p:cNvGrpSpPr/>
            <p:nvPr/>
          </p:nvGrpSpPr>
          <p:grpSpPr>
            <a:xfrm>
              <a:off x="-1" y="2217622"/>
              <a:ext cx="2193879" cy="2694461"/>
              <a:chOff x="0" y="0"/>
              <a:chExt cx="2193877" cy="2694460"/>
            </a:xfrm>
          </p:grpSpPr>
          <p:sp>
            <p:nvSpPr>
              <p:cNvPr id="16" name="Rectangle"/>
              <p:cNvSpPr/>
              <p:nvPr/>
            </p:nvSpPr>
            <p:spPr>
              <a:xfrm rot="6798887">
                <a:off x="97098" y="2521859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" name="Rectangle"/>
              <p:cNvSpPr/>
              <p:nvPr/>
            </p:nvSpPr>
            <p:spPr>
              <a:xfrm rot="6798887">
                <a:off x="49473" y="2518684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" name="Rectangle"/>
              <p:cNvSpPr/>
              <p:nvPr/>
            </p:nvSpPr>
            <p:spPr>
              <a:xfrm rot="6798887">
                <a:off x="8198" y="2509159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9" name="Rectangle"/>
              <p:cNvSpPr/>
              <p:nvPr/>
            </p:nvSpPr>
            <p:spPr>
              <a:xfrm rot="5999912">
                <a:off x="328873" y="252503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" name="Rectangle"/>
              <p:cNvSpPr/>
              <p:nvPr/>
            </p:nvSpPr>
            <p:spPr>
              <a:xfrm rot="5999912">
                <a:off x="287598" y="253138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" name="Rectangle"/>
              <p:cNvSpPr/>
              <p:nvPr/>
            </p:nvSpPr>
            <p:spPr>
              <a:xfrm rot="6250138">
                <a:off x="239973" y="253138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" name="Rectangle"/>
              <p:cNvSpPr/>
              <p:nvPr/>
            </p:nvSpPr>
            <p:spPr>
              <a:xfrm rot="6238076">
                <a:off x="192348" y="2528209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" name="Rectangle"/>
              <p:cNvSpPr/>
              <p:nvPr/>
            </p:nvSpPr>
            <p:spPr>
              <a:xfrm rot="5380717">
                <a:off x="573348" y="249963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" name="Rectangle"/>
              <p:cNvSpPr/>
              <p:nvPr/>
            </p:nvSpPr>
            <p:spPr>
              <a:xfrm rot="5380717">
                <a:off x="525723" y="250598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" name="Rectangle"/>
              <p:cNvSpPr/>
              <p:nvPr/>
            </p:nvSpPr>
            <p:spPr>
              <a:xfrm rot="5583200">
                <a:off x="478098" y="251233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" name="Rectangle"/>
              <p:cNvSpPr/>
              <p:nvPr/>
            </p:nvSpPr>
            <p:spPr>
              <a:xfrm rot="5737625">
                <a:off x="427298" y="2521859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" name="Rectangle"/>
              <p:cNvSpPr/>
              <p:nvPr/>
            </p:nvSpPr>
            <p:spPr>
              <a:xfrm rot="4715477">
                <a:off x="817823" y="2436134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" name="Rectangle"/>
              <p:cNvSpPr/>
              <p:nvPr/>
            </p:nvSpPr>
            <p:spPr>
              <a:xfrm rot="4924949">
                <a:off x="768611" y="244565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" name="Rectangle"/>
              <p:cNvSpPr/>
              <p:nvPr/>
            </p:nvSpPr>
            <p:spPr>
              <a:xfrm rot="4924949">
                <a:off x="720986" y="2467884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0" name="Rectangle"/>
              <p:cNvSpPr/>
              <p:nvPr/>
            </p:nvSpPr>
            <p:spPr>
              <a:xfrm rot="5041352">
                <a:off x="674948" y="2471059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" name="Rectangle"/>
              <p:cNvSpPr/>
              <p:nvPr/>
            </p:nvSpPr>
            <p:spPr>
              <a:xfrm rot="3816889">
                <a:off x="1051186" y="233135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" name="Rectangle"/>
              <p:cNvSpPr/>
              <p:nvPr/>
            </p:nvSpPr>
            <p:spPr>
              <a:xfrm rot="3816889">
                <a:off x="1003561" y="2359934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3" name="Rectangle"/>
              <p:cNvSpPr/>
              <p:nvPr/>
            </p:nvSpPr>
            <p:spPr>
              <a:xfrm rot="4104184">
                <a:off x="959111" y="237580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4" name="Rectangle"/>
              <p:cNvSpPr/>
              <p:nvPr/>
            </p:nvSpPr>
            <p:spPr>
              <a:xfrm rot="4325343">
                <a:off x="909898" y="2398034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5" name="Rectangle"/>
              <p:cNvSpPr/>
              <p:nvPr/>
            </p:nvSpPr>
            <p:spPr>
              <a:xfrm rot="3368036">
                <a:off x="1267086" y="220435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6" name="Rectangle"/>
              <p:cNvSpPr/>
              <p:nvPr/>
            </p:nvSpPr>
            <p:spPr>
              <a:xfrm rot="3368036">
                <a:off x="1222636" y="222975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7" name="Rectangle"/>
              <p:cNvSpPr/>
              <p:nvPr/>
            </p:nvSpPr>
            <p:spPr>
              <a:xfrm rot="3368036">
                <a:off x="1181361" y="2258334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8" name="Rectangle"/>
              <p:cNvSpPr/>
              <p:nvPr/>
            </p:nvSpPr>
            <p:spPr>
              <a:xfrm rot="3816889">
                <a:off x="1135323" y="2286909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9" name="Rectangle"/>
              <p:cNvSpPr/>
              <p:nvPr/>
            </p:nvSpPr>
            <p:spPr>
              <a:xfrm rot="2302266">
                <a:off x="1461554" y="2054340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0" name="Rectangle"/>
              <p:cNvSpPr/>
              <p:nvPr/>
            </p:nvSpPr>
            <p:spPr>
              <a:xfrm rot="2302266">
                <a:off x="1423454" y="2084502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1" name="Rectangle"/>
              <p:cNvSpPr/>
              <p:nvPr/>
            </p:nvSpPr>
            <p:spPr>
              <a:xfrm rot="2707562">
                <a:off x="1387736" y="2115459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2" name="Rectangle"/>
              <p:cNvSpPr/>
              <p:nvPr/>
            </p:nvSpPr>
            <p:spPr>
              <a:xfrm rot="2707562">
                <a:off x="1346461" y="2144034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3" name="Rectangle"/>
              <p:cNvSpPr/>
              <p:nvPr/>
            </p:nvSpPr>
            <p:spPr>
              <a:xfrm rot="1525830">
                <a:off x="1626654" y="1873365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4" name="Rectangle"/>
              <p:cNvSpPr/>
              <p:nvPr/>
            </p:nvSpPr>
            <p:spPr>
              <a:xfrm rot="1525830">
                <a:off x="1598079" y="1911465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" name="Rectangle"/>
              <p:cNvSpPr/>
              <p:nvPr/>
            </p:nvSpPr>
            <p:spPr>
              <a:xfrm rot="1788117">
                <a:off x="1567917" y="1946390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6" name="Rectangle"/>
              <p:cNvSpPr/>
              <p:nvPr/>
            </p:nvSpPr>
            <p:spPr>
              <a:xfrm rot="1788117">
                <a:off x="1534579" y="1986077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7" name="Rectangle"/>
              <p:cNvSpPr/>
              <p:nvPr/>
            </p:nvSpPr>
            <p:spPr>
              <a:xfrm rot="841630">
                <a:off x="1763179" y="1686040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8" name="Rectangle"/>
              <p:cNvSpPr/>
              <p:nvPr/>
            </p:nvSpPr>
            <p:spPr>
              <a:xfrm rot="841630">
                <a:off x="1742542" y="1722552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9" name="Rectangle"/>
              <p:cNvSpPr/>
              <p:nvPr/>
            </p:nvSpPr>
            <p:spPr>
              <a:xfrm rot="1308689">
                <a:off x="1720317" y="1763827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0" name="Rectangle"/>
              <p:cNvSpPr/>
              <p:nvPr/>
            </p:nvSpPr>
            <p:spPr>
              <a:xfrm rot="1308689">
                <a:off x="1685392" y="1797165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1" name="Rectangle"/>
              <p:cNvSpPr/>
              <p:nvPr/>
            </p:nvSpPr>
            <p:spPr>
              <a:xfrm rot="469913">
                <a:off x="1856842" y="1479665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2" name="Rectangle"/>
              <p:cNvSpPr/>
              <p:nvPr/>
            </p:nvSpPr>
            <p:spPr>
              <a:xfrm rot="559869">
                <a:off x="1840967" y="1519352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3" name="Rectangle"/>
              <p:cNvSpPr/>
              <p:nvPr/>
            </p:nvSpPr>
            <p:spPr>
              <a:xfrm rot="734079">
                <a:off x="1828267" y="1560627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4" name="Rectangle"/>
              <p:cNvSpPr/>
              <p:nvPr/>
            </p:nvSpPr>
            <p:spPr>
              <a:xfrm rot="734079">
                <a:off x="1807629" y="1605077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5" name="Rectangle"/>
              <p:cNvSpPr/>
              <p:nvPr/>
            </p:nvSpPr>
            <p:spPr>
              <a:xfrm rot="21306094">
                <a:off x="1918754" y="1274877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6" name="Rectangle"/>
              <p:cNvSpPr/>
              <p:nvPr/>
            </p:nvSpPr>
            <p:spPr>
              <a:xfrm rot="21599993">
                <a:off x="1902879" y="1316152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7" name="Rectangle"/>
              <p:cNvSpPr/>
              <p:nvPr/>
            </p:nvSpPr>
            <p:spPr>
              <a:xfrm rot="21599993">
                <a:off x="1901292" y="1355840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8" name="Rectangle"/>
              <p:cNvSpPr/>
              <p:nvPr/>
            </p:nvSpPr>
            <p:spPr>
              <a:xfrm rot="214188">
                <a:off x="1883829" y="1397115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9" name="Rectangle"/>
              <p:cNvSpPr/>
              <p:nvPr/>
            </p:nvSpPr>
            <p:spPr>
              <a:xfrm rot="20917612">
                <a:off x="1931454" y="1066915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0" name="Rectangle"/>
              <p:cNvSpPr/>
              <p:nvPr/>
            </p:nvSpPr>
            <p:spPr>
              <a:xfrm rot="21119601">
                <a:off x="1933042" y="110819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1" name="Rectangle"/>
              <p:cNvSpPr/>
              <p:nvPr/>
            </p:nvSpPr>
            <p:spPr>
              <a:xfrm rot="21119601">
                <a:off x="1933042" y="114629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2" name="Rectangle"/>
              <p:cNvSpPr/>
              <p:nvPr/>
            </p:nvSpPr>
            <p:spPr>
              <a:xfrm rot="21329454">
                <a:off x="1931454" y="1187565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3" name="Rectangle"/>
              <p:cNvSpPr/>
              <p:nvPr/>
            </p:nvSpPr>
            <p:spPr>
              <a:xfrm rot="20467714">
                <a:off x="1912404" y="87324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4" name="Rectangle"/>
              <p:cNvSpPr/>
              <p:nvPr/>
            </p:nvSpPr>
            <p:spPr>
              <a:xfrm rot="20630728">
                <a:off x="1921929" y="906577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5" name="Rectangle"/>
              <p:cNvSpPr/>
              <p:nvPr/>
            </p:nvSpPr>
            <p:spPr>
              <a:xfrm rot="20630728">
                <a:off x="1926692" y="944677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6" name="Rectangle"/>
              <p:cNvSpPr/>
              <p:nvPr/>
            </p:nvSpPr>
            <p:spPr>
              <a:xfrm rot="20793741">
                <a:off x="1931454" y="98754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7" name="Rectangle"/>
              <p:cNvSpPr/>
              <p:nvPr/>
            </p:nvSpPr>
            <p:spPr>
              <a:xfrm rot="20056058">
                <a:off x="1845729" y="68909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8" name="Rectangle"/>
              <p:cNvSpPr/>
              <p:nvPr/>
            </p:nvSpPr>
            <p:spPr>
              <a:xfrm rot="20258046">
                <a:off x="1863192" y="728777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9" name="Rectangle"/>
              <p:cNvSpPr/>
              <p:nvPr/>
            </p:nvSpPr>
            <p:spPr>
              <a:xfrm rot="20258046">
                <a:off x="1875892" y="76529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0" name="Rectangle"/>
              <p:cNvSpPr/>
              <p:nvPr/>
            </p:nvSpPr>
            <p:spPr>
              <a:xfrm rot="20258046">
                <a:off x="1891767" y="79704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1" name="Rectangle"/>
              <p:cNvSpPr/>
              <p:nvPr/>
            </p:nvSpPr>
            <p:spPr>
              <a:xfrm rot="19671255">
                <a:off x="1744129" y="531927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2" name="Rectangle"/>
              <p:cNvSpPr/>
              <p:nvPr/>
            </p:nvSpPr>
            <p:spPr>
              <a:xfrm rot="19755824">
                <a:off x="1764767" y="558915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3" name="Rectangle"/>
              <p:cNvSpPr/>
              <p:nvPr/>
            </p:nvSpPr>
            <p:spPr>
              <a:xfrm rot="19847617">
                <a:off x="1788579" y="59384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4" name="Rectangle"/>
              <p:cNvSpPr/>
              <p:nvPr/>
            </p:nvSpPr>
            <p:spPr>
              <a:xfrm rot="19847617">
                <a:off x="1809217" y="620827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5" name="Rectangle"/>
              <p:cNvSpPr/>
              <p:nvPr/>
            </p:nvSpPr>
            <p:spPr>
              <a:xfrm rot="19133264">
                <a:off x="1606017" y="389052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6" name="Rectangle"/>
              <p:cNvSpPr/>
              <p:nvPr/>
            </p:nvSpPr>
            <p:spPr>
              <a:xfrm rot="19133264">
                <a:off x="1639354" y="419215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7" name="Rectangle"/>
              <p:cNvSpPr/>
              <p:nvPr/>
            </p:nvSpPr>
            <p:spPr>
              <a:xfrm rot="19133264">
                <a:off x="1663167" y="446202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8" name="Rectangle"/>
              <p:cNvSpPr/>
              <p:nvPr/>
            </p:nvSpPr>
            <p:spPr>
              <a:xfrm rot="19257134">
                <a:off x="1691742" y="471602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9" name="Shape"/>
              <p:cNvSpPr/>
              <p:nvPr/>
            </p:nvSpPr>
            <p:spPr>
              <a:xfrm>
                <a:off x="767817" y="428740"/>
                <a:ext cx="285751" cy="239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0599"/>
                    </a:moveTo>
                    <a:lnTo>
                      <a:pt x="3360" y="21028"/>
                    </a:lnTo>
                    <a:lnTo>
                      <a:pt x="7680" y="6580"/>
                    </a:lnTo>
                    <a:lnTo>
                      <a:pt x="11280" y="21600"/>
                    </a:lnTo>
                    <a:lnTo>
                      <a:pt x="15480" y="21600"/>
                    </a:lnTo>
                    <a:lnTo>
                      <a:pt x="21600" y="1287"/>
                    </a:lnTo>
                    <a:lnTo>
                      <a:pt x="17760" y="1430"/>
                    </a:lnTo>
                    <a:lnTo>
                      <a:pt x="13440" y="16021"/>
                    </a:lnTo>
                    <a:lnTo>
                      <a:pt x="9480" y="0"/>
                    </a:lnTo>
                    <a:lnTo>
                      <a:pt x="5760" y="0"/>
                    </a:lnTo>
                    <a:lnTo>
                      <a:pt x="0" y="20599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0" name="Rectangle"/>
              <p:cNvSpPr/>
              <p:nvPr/>
            </p:nvSpPr>
            <p:spPr>
              <a:xfrm rot="6575641">
                <a:off x="-348196" y="1341552"/>
                <a:ext cx="19462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1" name="Rectangle"/>
              <p:cNvSpPr/>
              <p:nvPr/>
            </p:nvSpPr>
            <p:spPr>
              <a:xfrm rot="238799">
                <a:off x="2642" y="1354252"/>
                <a:ext cx="16367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2" name="Rectangle"/>
              <p:cNvSpPr/>
              <p:nvPr/>
            </p:nvSpPr>
            <p:spPr>
              <a:xfrm rot="18642971">
                <a:off x="1436948" y="283484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3" name="Rectangle"/>
              <p:cNvSpPr/>
              <p:nvPr/>
            </p:nvSpPr>
            <p:spPr>
              <a:xfrm rot="18642971">
                <a:off x="1473461" y="305709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4" name="Rectangle"/>
              <p:cNvSpPr/>
              <p:nvPr/>
            </p:nvSpPr>
            <p:spPr>
              <a:xfrm rot="18642971">
                <a:off x="1510767" y="323965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5" name="Rectangle"/>
              <p:cNvSpPr/>
              <p:nvPr/>
            </p:nvSpPr>
            <p:spPr>
              <a:xfrm rot="18938967">
                <a:off x="1542517" y="343015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6" name="Rectangle"/>
              <p:cNvSpPr/>
              <p:nvPr/>
            </p:nvSpPr>
            <p:spPr>
              <a:xfrm rot="17961497">
                <a:off x="1248036" y="210459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7" name="Rectangle"/>
              <p:cNvSpPr/>
              <p:nvPr/>
            </p:nvSpPr>
            <p:spPr>
              <a:xfrm rot="17961497">
                <a:off x="1290898" y="223159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8" name="Rectangle"/>
              <p:cNvSpPr/>
              <p:nvPr/>
            </p:nvSpPr>
            <p:spPr>
              <a:xfrm rot="18085367">
                <a:off x="1325823" y="232684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9" name="Rectangle"/>
              <p:cNvSpPr/>
              <p:nvPr/>
            </p:nvSpPr>
            <p:spPr>
              <a:xfrm rot="18379200">
                <a:off x="1365511" y="251734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0" name="Rectangle"/>
              <p:cNvSpPr/>
              <p:nvPr/>
            </p:nvSpPr>
            <p:spPr>
              <a:xfrm rot="17261750">
                <a:off x="1027373" y="162834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1" name="Rectangle"/>
              <p:cNvSpPr/>
              <p:nvPr/>
            </p:nvSpPr>
            <p:spPr>
              <a:xfrm rot="17349642">
                <a:off x="1071823" y="172359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2" name="Rectangle"/>
              <p:cNvSpPr/>
              <p:nvPr/>
            </p:nvSpPr>
            <p:spPr>
              <a:xfrm rot="17349642">
                <a:off x="1121036" y="178709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3" name="Rectangle"/>
              <p:cNvSpPr/>
              <p:nvPr/>
            </p:nvSpPr>
            <p:spPr>
              <a:xfrm rot="17610754">
                <a:off x="1168661" y="185059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4" name="Rectangle"/>
              <p:cNvSpPr/>
              <p:nvPr/>
            </p:nvSpPr>
            <p:spPr>
              <a:xfrm rot="16737784">
                <a:off x="795598" y="159659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5" name="Rectangle"/>
              <p:cNvSpPr/>
              <p:nvPr/>
            </p:nvSpPr>
            <p:spPr>
              <a:xfrm rot="16926630">
                <a:off x="844811" y="156484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6" name="Rectangle"/>
              <p:cNvSpPr/>
              <p:nvPr/>
            </p:nvSpPr>
            <p:spPr>
              <a:xfrm rot="16953279">
                <a:off x="890848" y="153309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7" name="Rectangle"/>
              <p:cNvSpPr/>
              <p:nvPr/>
            </p:nvSpPr>
            <p:spPr>
              <a:xfrm rot="17019377">
                <a:off x="941648" y="153309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8" name="Rectangle"/>
              <p:cNvSpPr/>
              <p:nvPr/>
            </p:nvSpPr>
            <p:spPr>
              <a:xfrm rot="16404871">
                <a:off x="560648" y="191409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9" name="Rectangle"/>
              <p:cNvSpPr/>
              <p:nvPr/>
            </p:nvSpPr>
            <p:spPr>
              <a:xfrm rot="16239516">
                <a:off x="608273" y="18188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0" name="Rectangle"/>
              <p:cNvSpPr/>
              <p:nvPr/>
            </p:nvSpPr>
            <p:spPr>
              <a:xfrm rot="16311061">
                <a:off x="662248" y="17553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1" name="Rectangle"/>
              <p:cNvSpPr/>
              <p:nvPr/>
            </p:nvSpPr>
            <p:spPr>
              <a:xfrm rot="16435146">
                <a:off x="709873" y="16918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2" name="Rectangle"/>
              <p:cNvSpPr/>
              <p:nvPr/>
            </p:nvSpPr>
            <p:spPr>
              <a:xfrm rot="15467838">
                <a:off x="324111" y="26125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3" name="Rectangle"/>
              <p:cNvSpPr/>
              <p:nvPr/>
            </p:nvSpPr>
            <p:spPr>
              <a:xfrm rot="15379567">
                <a:off x="373323" y="245384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4" name="Rectangle"/>
              <p:cNvSpPr/>
              <p:nvPr/>
            </p:nvSpPr>
            <p:spPr>
              <a:xfrm rot="15489056">
                <a:off x="419361" y="22950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5" name="Rectangle"/>
              <p:cNvSpPr/>
              <p:nvPr/>
            </p:nvSpPr>
            <p:spPr>
              <a:xfrm rot="15680431">
                <a:off x="462223" y="210459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6" name="Rectangle"/>
              <p:cNvSpPr/>
              <p:nvPr/>
            </p:nvSpPr>
            <p:spPr>
              <a:xfrm rot="14223709">
                <a:off x="6611" y="404134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7" name="Rectangle"/>
              <p:cNvSpPr/>
              <p:nvPr/>
            </p:nvSpPr>
            <p:spPr>
              <a:xfrm rot="14431653">
                <a:off x="100273" y="353334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8" name="Rectangle"/>
              <p:cNvSpPr/>
              <p:nvPr/>
            </p:nvSpPr>
            <p:spPr>
              <a:xfrm rot="14797584">
                <a:off x="143136" y="33110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9" name="Rectangle"/>
              <p:cNvSpPr/>
              <p:nvPr/>
            </p:nvSpPr>
            <p:spPr>
              <a:xfrm rot="14797584">
                <a:off x="185998" y="315234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0" name="Rectangle"/>
              <p:cNvSpPr/>
              <p:nvPr/>
            </p:nvSpPr>
            <p:spPr>
              <a:xfrm rot="15142296">
                <a:off x="235211" y="29300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1" name="Rectangle"/>
              <p:cNvSpPr/>
              <p:nvPr/>
            </p:nvSpPr>
            <p:spPr>
              <a:xfrm rot="19723229">
                <a:off x="-3708" y="1698740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2" name="Rectangle"/>
              <p:cNvSpPr/>
              <p:nvPr/>
            </p:nvSpPr>
            <p:spPr>
              <a:xfrm rot="3283992">
                <a:off x="807504" y="1881302"/>
                <a:ext cx="3841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3" name="Rectangle"/>
              <p:cNvSpPr/>
              <p:nvPr/>
            </p:nvSpPr>
            <p:spPr>
              <a:xfrm rot="3283992">
                <a:off x="51854" y="801802"/>
                <a:ext cx="3841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4" name="Rectangle"/>
              <p:cNvSpPr/>
              <p:nvPr/>
            </p:nvSpPr>
            <p:spPr>
              <a:xfrm rot="19723229">
                <a:off x="1107542" y="885940"/>
                <a:ext cx="5032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5" name="Rectangle"/>
              <p:cNvSpPr/>
              <p:nvPr/>
            </p:nvSpPr>
            <p:spPr>
              <a:xfrm rot="5908516">
                <a:off x="313792" y="2575040"/>
                <a:ext cx="2190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6" name="Rectangle"/>
              <p:cNvSpPr/>
              <p:nvPr/>
            </p:nvSpPr>
            <p:spPr>
              <a:xfrm rot="6683973">
                <a:off x="67729" y="2575040"/>
                <a:ext cx="22860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7" name="Rectangle"/>
              <p:cNvSpPr/>
              <p:nvPr/>
            </p:nvSpPr>
            <p:spPr>
              <a:xfrm rot="5245609">
                <a:off x="569379" y="2540115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8" name="Rectangle"/>
              <p:cNvSpPr/>
              <p:nvPr/>
            </p:nvSpPr>
            <p:spPr>
              <a:xfrm rot="4500520">
                <a:off x="824967" y="2467090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9" name="Rectangle"/>
              <p:cNvSpPr/>
              <p:nvPr/>
            </p:nvSpPr>
            <p:spPr>
              <a:xfrm rot="3805227">
                <a:off x="1059917" y="2357552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0" name="Rectangle"/>
              <p:cNvSpPr/>
              <p:nvPr/>
            </p:nvSpPr>
            <p:spPr>
              <a:xfrm rot="3060138">
                <a:off x="1286929" y="2214677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1" name="Rectangle"/>
              <p:cNvSpPr/>
              <p:nvPr/>
            </p:nvSpPr>
            <p:spPr>
              <a:xfrm rot="2090281">
                <a:off x="1485367" y="2046402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2" name="Rectangle"/>
              <p:cNvSpPr/>
              <p:nvPr/>
            </p:nvSpPr>
            <p:spPr>
              <a:xfrm rot="14431653">
                <a:off x="-32283" y="338252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3" name="Rectangle"/>
              <p:cNvSpPr/>
              <p:nvPr/>
            </p:nvSpPr>
            <p:spPr>
              <a:xfrm rot="15193499">
                <a:off x="212192" y="222365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4" name="Rectangle"/>
              <p:cNvSpPr/>
              <p:nvPr/>
            </p:nvSpPr>
            <p:spPr>
              <a:xfrm rot="16629379">
                <a:off x="705904" y="112827"/>
                <a:ext cx="2190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5" name="Rectangle"/>
              <p:cNvSpPr/>
              <p:nvPr/>
            </p:nvSpPr>
            <p:spPr>
              <a:xfrm rot="17301498">
                <a:off x="944029" y="106477"/>
                <a:ext cx="2381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6" name="Rectangle"/>
              <p:cNvSpPr/>
              <p:nvPr/>
            </p:nvSpPr>
            <p:spPr>
              <a:xfrm rot="17923696">
                <a:off x="1170248" y="146959"/>
                <a:ext cx="246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7" name="Rectangle"/>
              <p:cNvSpPr/>
              <p:nvPr/>
            </p:nvSpPr>
            <p:spPr>
              <a:xfrm rot="18411383">
                <a:off x="1376623" y="216809"/>
                <a:ext cx="2651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8" name="Rectangle"/>
              <p:cNvSpPr/>
              <p:nvPr/>
            </p:nvSpPr>
            <p:spPr>
              <a:xfrm rot="18989755">
                <a:off x="1558392" y="323965"/>
                <a:ext cx="2651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9" name="Rectangle"/>
              <p:cNvSpPr/>
              <p:nvPr/>
            </p:nvSpPr>
            <p:spPr>
              <a:xfrm rot="19409993">
                <a:off x="1702854" y="463665"/>
                <a:ext cx="2746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0" name="Rectangle"/>
              <p:cNvSpPr/>
              <p:nvPr/>
            </p:nvSpPr>
            <p:spPr>
              <a:xfrm rot="19871442">
                <a:off x="1817154" y="627177"/>
                <a:ext cx="2651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1" name="Rectangle"/>
              <p:cNvSpPr/>
              <p:nvPr/>
            </p:nvSpPr>
            <p:spPr>
              <a:xfrm rot="20427883">
                <a:off x="1898117" y="812915"/>
                <a:ext cx="2651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2" name="Rectangle"/>
              <p:cNvSpPr/>
              <p:nvPr/>
            </p:nvSpPr>
            <p:spPr>
              <a:xfrm rot="20846155">
                <a:off x="1929867" y="1011352"/>
                <a:ext cx="2651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3" name="Rectangle"/>
              <p:cNvSpPr/>
              <p:nvPr/>
            </p:nvSpPr>
            <p:spPr>
              <a:xfrm rot="21312177">
                <a:off x="1921929" y="1227252"/>
                <a:ext cx="2651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4" name="Rectangle"/>
              <p:cNvSpPr/>
              <p:nvPr/>
            </p:nvSpPr>
            <p:spPr>
              <a:xfrm rot="696741">
                <a:off x="1783817" y="1657465"/>
                <a:ext cx="2381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5" name="Rectangle"/>
              <p:cNvSpPr/>
              <p:nvPr/>
            </p:nvSpPr>
            <p:spPr>
              <a:xfrm rot="1529990">
                <a:off x="1648879" y="1860665"/>
                <a:ext cx="2222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6" name="Shape"/>
              <p:cNvSpPr/>
              <p:nvPr/>
            </p:nvSpPr>
            <p:spPr>
              <a:xfrm>
                <a:off x="1345667" y="1338377"/>
                <a:ext cx="32385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788" y="21600"/>
                    </a:moveTo>
                    <a:lnTo>
                      <a:pt x="21600" y="2160"/>
                    </a:lnTo>
                    <a:lnTo>
                      <a:pt x="4447" y="0"/>
                    </a:lnTo>
                    <a:lnTo>
                      <a:pt x="0" y="19440"/>
                    </a:lnTo>
                    <a:lnTo>
                      <a:pt x="3176" y="20520"/>
                    </a:lnTo>
                    <a:lnTo>
                      <a:pt x="6353" y="5400"/>
                    </a:lnTo>
                    <a:lnTo>
                      <a:pt x="10800" y="6480"/>
                    </a:lnTo>
                    <a:lnTo>
                      <a:pt x="8259" y="19440"/>
                    </a:lnTo>
                    <a:lnTo>
                      <a:pt x="10800" y="19440"/>
                    </a:lnTo>
                    <a:lnTo>
                      <a:pt x="13976" y="6480"/>
                    </a:lnTo>
                    <a:lnTo>
                      <a:pt x="17153" y="6480"/>
                    </a:lnTo>
                    <a:lnTo>
                      <a:pt x="14612" y="20520"/>
                    </a:lnTo>
                    <a:lnTo>
                      <a:pt x="17788" y="216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7" name="Shape"/>
              <p:cNvSpPr/>
              <p:nvPr/>
            </p:nvSpPr>
            <p:spPr>
              <a:xfrm>
                <a:off x="26454" y="681152"/>
                <a:ext cx="142876" cy="123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0" y="9969"/>
                    </a:moveTo>
                    <a:lnTo>
                      <a:pt x="4320" y="6646"/>
                    </a:lnTo>
                    <a:lnTo>
                      <a:pt x="0" y="8308"/>
                    </a:lnTo>
                    <a:lnTo>
                      <a:pt x="8640" y="21600"/>
                    </a:lnTo>
                    <a:lnTo>
                      <a:pt x="11520" y="19938"/>
                    </a:lnTo>
                    <a:lnTo>
                      <a:pt x="5760" y="9969"/>
                    </a:lnTo>
                    <a:lnTo>
                      <a:pt x="17280" y="14954"/>
                    </a:lnTo>
                    <a:lnTo>
                      <a:pt x="21600" y="11631"/>
                    </a:lnTo>
                    <a:lnTo>
                      <a:pt x="12960" y="0"/>
                    </a:lnTo>
                    <a:lnTo>
                      <a:pt x="10080" y="1662"/>
                    </a:lnTo>
                    <a:lnTo>
                      <a:pt x="15840" y="9969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8" name="Shape"/>
              <p:cNvSpPr/>
              <p:nvPr/>
            </p:nvSpPr>
            <p:spPr>
              <a:xfrm>
                <a:off x="150279" y="568440"/>
                <a:ext cx="160339" cy="141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49" y="21600"/>
                    </a:moveTo>
                    <a:lnTo>
                      <a:pt x="13901" y="20144"/>
                    </a:lnTo>
                    <a:lnTo>
                      <a:pt x="10265" y="8494"/>
                    </a:lnTo>
                    <a:lnTo>
                      <a:pt x="19034" y="15775"/>
                    </a:lnTo>
                    <a:lnTo>
                      <a:pt x="21600" y="14319"/>
                    </a:lnTo>
                    <a:lnTo>
                      <a:pt x="17750" y="0"/>
                    </a:lnTo>
                    <a:lnTo>
                      <a:pt x="15184" y="2912"/>
                    </a:lnTo>
                    <a:lnTo>
                      <a:pt x="17750" y="9951"/>
                    </a:lnTo>
                    <a:lnTo>
                      <a:pt x="10265" y="5582"/>
                    </a:lnTo>
                    <a:lnTo>
                      <a:pt x="7699" y="7038"/>
                    </a:lnTo>
                    <a:lnTo>
                      <a:pt x="9624" y="16503"/>
                    </a:lnTo>
                    <a:lnTo>
                      <a:pt x="3850" y="9951"/>
                    </a:lnTo>
                    <a:lnTo>
                      <a:pt x="0" y="12863"/>
                    </a:lnTo>
                    <a:lnTo>
                      <a:pt x="11549" y="216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9" name="Shape"/>
              <p:cNvSpPr/>
              <p:nvPr/>
            </p:nvSpPr>
            <p:spPr>
              <a:xfrm>
                <a:off x="1071029" y="1919402"/>
                <a:ext cx="131764" cy="123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369" y="21600"/>
                    </a:moveTo>
                    <a:lnTo>
                      <a:pt x="21600" y="13292"/>
                    </a:lnTo>
                    <a:lnTo>
                      <a:pt x="14053" y="0"/>
                    </a:lnTo>
                    <a:lnTo>
                      <a:pt x="0" y="8308"/>
                    </a:lnTo>
                    <a:lnTo>
                      <a:pt x="1561" y="9969"/>
                    </a:lnTo>
                    <a:lnTo>
                      <a:pt x="10930" y="4985"/>
                    </a:lnTo>
                    <a:lnTo>
                      <a:pt x="14053" y="8308"/>
                    </a:lnTo>
                    <a:lnTo>
                      <a:pt x="6246" y="13292"/>
                    </a:lnTo>
                    <a:lnTo>
                      <a:pt x="7807" y="14954"/>
                    </a:lnTo>
                    <a:lnTo>
                      <a:pt x="15614" y="9969"/>
                    </a:lnTo>
                    <a:lnTo>
                      <a:pt x="17176" y="13292"/>
                    </a:lnTo>
                    <a:lnTo>
                      <a:pt x="7807" y="18277"/>
                    </a:lnTo>
                    <a:lnTo>
                      <a:pt x="9369" y="216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0" name="Shape"/>
              <p:cNvSpPr/>
              <p:nvPr/>
            </p:nvSpPr>
            <p:spPr>
              <a:xfrm>
                <a:off x="1488542" y="776402"/>
                <a:ext cx="142876" cy="114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000"/>
                    </a:moveTo>
                    <a:lnTo>
                      <a:pt x="15840" y="0"/>
                    </a:lnTo>
                    <a:lnTo>
                      <a:pt x="0" y="10800"/>
                    </a:lnTo>
                    <a:lnTo>
                      <a:pt x="5760" y="21600"/>
                    </a:lnTo>
                    <a:lnTo>
                      <a:pt x="8640" y="19800"/>
                    </a:lnTo>
                    <a:lnTo>
                      <a:pt x="4320" y="12600"/>
                    </a:lnTo>
                    <a:lnTo>
                      <a:pt x="8640" y="9000"/>
                    </a:lnTo>
                    <a:lnTo>
                      <a:pt x="12960" y="16200"/>
                    </a:lnTo>
                    <a:lnTo>
                      <a:pt x="14400" y="14400"/>
                    </a:lnTo>
                    <a:lnTo>
                      <a:pt x="11520" y="7200"/>
                    </a:lnTo>
                    <a:lnTo>
                      <a:pt x="14400" y="3600"/>
                    </a:lnTo>
                    <a:lnTo>
                      <a:pt x="18720" y="12600"/>
                    </a:lnTo>
                    <a:lnTo>
                      <a:pt x="21600" y="90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1" name="Shape"/>
              <p:cNvSpPr/>
              <p:nvPr/>
            </p:nvSpPr>
            <p:spPr>
              <a:xfrm>
                <a:off x="1421867" y="671627"/>
                <a:ext cx="142876" cy="133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80" y="15429"/>
                    </a:moveTo>
                    <a:lnTo>
                      <a:pt x="17280" y="3086"/>
                    </a:lnTo>
                    <a:lnTo>
                      <a:pt x="15840" y="0"/>
                    </a:lnTo>
                    <a:lnTo>
                      <a:pt x="0" y="10800"/>
                    </a:lnTo>
                    <a:lnTo>
                      <a:pt x="1440" y="13886"/>
                    </a:lnTo>
                    <a:lnTo>
                      <a:pt x="12960" y="6171"/>
                    </a:lnTo>
                    <a:lnTo>
                      <a:pt x="4320" y="18514"/>
                    </a:lnTo>
                    <a:lnTo>
                      <a:pt x="5760" y="21600"/>
                    </a:lnTo>
                    <a:lnTo>
                      <a:pt x="21600" y="10800"/>
                    </a:lnTo>
                    <a:lnTo>
                      <a:pt x="20160" y="7714"/>
                    </a:lnTo>
                    <a:lnTo>
                      <a:pt x="10080" y="15429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2" name="Triangle"/>
              <p:cNvSpPr/>
              <p:nvPr/>
            </p:nvSpPr>
            <p:spPr>
              <a:xfrm>
                <a:off x="5817" y="2451215"/>
                <a:ext cx="12701" cy="19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3" name="Shape"/>
              <p:cNvSpPr/>
              <p:nvPr/>
            </p:nvSpPr>
            <p:spPr>
              <a:xfrm>
                <a:off x="7404" y="416040"/>
                <a:ext cx="47626" cy="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960" y="21600"/>
                    </a:moveTo>
                    <a:lnTo>
                      <a:pt x="21600" y="18900"/>
                    </a:lnTo>
                    <a:lnTo>
                      <a:pt x="0" y="0"/>
                    </a:lnTo>
                    <a:lnTo>
                      <a:pt x="0" y="10800"/>
                    </a:lnTo>
                    <a:lnTo>
                      <a:pt x="12960" y="216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4" name="Shape"/>
              <p:cNvSpPr/>
              <p:nvPr/>
            </p:nvSpPr>
            <p:spPr>
              <a:xfrm>
                <a:off x="7404" y="2460740"/>
                <a:ext cx="57151" cy="104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400" y="0"/>
                    </a:lnTo>
                    <a:lnTo>
                      <a:pt x="0" y="11782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5" name="Rectangle"/>
              <p:cNvSpPr/>
              <p:nvPr/>
            </p:nvSpPr>
            <p:spPr>
              <a:xfrm rot="244926">
                <a:off x="1864779" y="1441565"/>
                <a:ext cx="255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6" name="Rectangle"/>
              <p:cNvSpPr/>
              <p:nvPr/>
            </p:nvSpPr>
            <p:spPr>
              <a:xfrm rot="16001411">
                <a:off x="456667" y="147752"/>
                <a:ext cx="2190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7" name="Shape"/>
              <p:cNvSpPr/>
              <p:nvPr/>
            </p:nvSpPr>
            <p:spPr>
              <a:xfrm>
                <a:off x="216954" y="2034159"/>
                <a:ext cx="224302" cy="242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4" h="21419" fill="norm" stroke="1" extrusionOk="0">
                    <a:moveTo>
                      <a:pt x="0" y="14125"/>
                    </a:moveTo>
                    <a:cubicBezTo>
                      <a:pt x="900" y="19455"/>
                      <a:pt x="3750" y="21419"/>
                      <a:pt x="8850" y="21419"/>
                    </a:cubicBezTo>
                    <a:cubicBezTo>
                      <a:pt x="16650" y="21138"/>
                      <a:pt x="15900" y="18053"/>
                      <a:pt x="17550" y="16650"/>
                    </a:cubicBezTo>
                    <a:cubicBezTo>
                      <a:pt x="17850" y="8375"/>
                      <a:pt x="12600" y="11601"/>
                      <a:pt x="9300" y="7533"/>
                    </a:cubicBezTo>
                    <a:cubicBezTo>
                      <a:pt x="8850" y="5710"/>
                      <a:pt x="11700" y="1362"/>
                      <a:pt x="15600" y="4588"/>
                    </a:cubicBezTo>
                    <a:cubicBezTo>
                      <a:pt x="16200" y="5570"/>
                      <a:pt x="16650" y="6972"/>
                      <a:pt x="17550" y="7253"/>
                    </a:cubicBezTo>
                    <a:cubicBezTo>
                      <a:pt x="18450" y="7533"/>
                      <a:pt x="21600" y="7533"/>
                      <a:pt x="21150" y="6411"/>
                    </a:cubicBezTo>
                    <a:cubicBezTo>
                      <a:pt x="20700" y="5289"/>
                      <a:pt x="18900" y="520"/>
                      <a:pt x="14550" y="100"/>
                    </a:cubicBezTo>
                    <a:cubicBezTo>
                      <a:pt x="11550" y="-181"/>
                      <a:pt x="7200" y="-181"/>
                      <a:pt x="5400" y="4448"/>
                    </a:cubicBezTo>
                    <a:cubicBezTo>
                      <a:pt x="2250" y="12302"/>
                      <a:pt x="12450" y="10900"/>
                      <a:pt x="13500" y="14827"/>
                    </a:cubicBezTo>
                    <a:cubicBezTo>
                      <a:pt x="14400" y="18053"/>
                      <a:pt x="5100" y="20437"/>
                      <a:pt x="4200" y="13985"/>
                    </a:cubicBezTo>
                    <a:cubicBezTo>
                      <a:pt x="1800" y="14406"/>
                      <a:pt x="2250" y="13564"/>
                      <a:pt x="0" y="14125"/>
                    </a:cubicBez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8" name="Shape"/>
              <p:cNvSpPr/>
              <p:nvPr/>
            </p:nvSpPr>
            <p:spPr>
              <a:xfrm rot="18742963">
                <a:off x="978830" y="1997913"/>
                <a:ext cx="105920" cy="108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4" h="21419" fill="norm" stroke="1" extrusionOk="0">
                    <a:moveTo>
                      <a:pt x="0" y="14125"/>
                    </a:moveTo>
                    <a:cubicBezTo>
                      <a:pt x="900" y="19455"/>
                      <a:pt x="3750" y="21419"/>
                      <a:pt x="8850" y="21419"/>
                    </a:cubicBezTo>
                    <a:cubicBezTo>
                      <a:pt x="16650" y="21138"/>
                      <a:pt x="15900" y="18053"/>
                      <a:pt x="17550" y="16650"/>
                    </a:cubicBezTo>
                    <a:cubicBezTo>
                      <a:pt x="16950" y="6411"/>
                      <a:pt x="12600" y="11601"/>
                      <a:pt x="9300" y="7533"/>
                    </a:cubicBezTo>
                    <a:cubicBezTo>
                      <a:pt x="8850" y="5710"/>
                      <a:pt x="11700" y="1362"/>
                      <a:pt x="15600" y="4588"/>
                    </a:cubicBezTo>
                    <a:cubicBezTo>
                      <a:pt x="16200" y="5570"/>
                      <a:pt x="16650" y="6972"/>
                      <a:pt x="17550" y="7253"/>
                    </a:cubicBezTo>
                    <a:cubicBezTo>
                      <a:pt x="18450" y="7533"/>
                      <a:pt x="21600" y="7533"/>
                      <a:pt x="21150" y="6411"/>
                    </a:cubicBezTo>
                    <a:cubicBezTo>
                      <a:pt x="20700" y="5289"/>
                      <a:pt x="18900" y="520"/>
                      <a:pt x="14550" y="100"/>
                    </a:cubicBezTo>
                    <a:cubicBezTo>
                      <a:pt x="11550" y="-181"/>
                      <a:pt x="7200" y="-181"/>
                      <a:pt x="5400" y="4448"/>
                    </a:cubicBezTo>
                    <a:cubicBezTo>
                      <a:pt x="2250" y="12302"/>
                      <a:pt x="12450" y="10900"/>
                      <a:pt x="13500" y="14827"/>
                    </a:cubicBezTo>
                    <a:cubicBezTo>
                      <a:pt x="14400" y="18053"/>
                      <a:pt x="5100" y="20437"/>
                      <a:pt x="4200" y="13985"/>
                    </a:cubicBezTo>
                    <a:cubicBezTo>
                      <a:pt x="1800" y="14406"/>
                      <a:pt x="2250" y="13564"/>
                      <a:pt x="0" y="14125"/>
                    </a:cubicBez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9" name="Shape"/>
              <p:cNvSpPr/>
              <p:nvPr/>
            </p:nvSpPr>
            <p:spPr>
              <a:xfrm>
                <a:off x="369354" y="333490"/>
                <a:ext cx="552451" cy="2019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7814" y="9883"/>
                    </a:lnTo>
                    <a:lnTo>
                      <a:pt x="21600" y="21600"/>
                    </a:lnTo>
                    <a:lnTo>
                      <a:pt x="3352" y="11479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85A68"/>
                  </a:gs>
                  <a:gs pos="100000">
                    <a:srgbClr val="5B5D6B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0" name="Oval"/>
              <p:cNvSpPr/>
              <p:nvPr/>
            </p:nvSpPr>
            <p:spPr>
              <a:xfrm rot="19915651">
                <a:off x="466192" y="1197090"/>
                <a:ext cx="350838" cy="276226"/>
              </a:xfrm>
              <a:prstGeom prst="ellipse">
                <a:avLst/>
              </a:prstGeom>
              <a:gradFill flip="none" rotWithShape="1">
                <a:gsLst>
                  <a:gs pos="0">
                    <a:srgbClr val="535561"/>
                  </a:gs>
                  <a:gs pos="50000">
                    <a:srgbClr val="5B5D6B"/>
                  </a:gs>
                  <a:gs pos="100000">
                    <a:srgbClr val="535561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53" name="Title Text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154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xfrm>
            <a:off x="8596972" y="6245225"/>
            <a:ext cx="245404" cy="2269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A3C145"/>
        </a:buClr>
        <a:buSzPct val="80000"/>
        <a:buFont typeface="Arial"/>
        <a:buChar char="►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A3C145"/>
        </a:buClr>
        <a:buSzPct val="100000"/>
        <a:buFont typeface="Arial"/>
        <a:buChar char="▪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A3C145"/>
        </a:buClr>
        <a:buSzPct val="80000"/>
        <a:buFont typeface="Arial"/>
        <a:buChar char="►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A3C145"/>
        </a:buClr>
        <a:buSzPct val="100000"/>
        <a:buFont typeface="Arial"/>
        <a:buChar char="▪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A3C145"/>
        </a:buClr>
        <a:buSzPct val="80000"/>
        <a:buFont typeface="Arial"/>
        <a:buChar char="►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A3C145"/>
        </a:buClr>
        <a:buSzPct val="80000"/>
        <a:buFont typeface="Arial"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A3C145"/>
        </a:buClr>
        <a:buSzPct val="80000"/>
        <a:buFont typeface="Arial"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A3C145"/>
        </a:buClr>
        <a:buSzPct val="80000"/>
        <a:buFont typeface="Arial"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A3C145"/>
        </a:buClr>
        <a:buSzPct val="80000"/>
        <a:buFont typeface="Arial"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1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3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Relationship Id="rId4" Type="http://schemas.openxmlformats.org/officeDocument/2006/relationships/image" Target="../media/image1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5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6.jpeg"/><Relationship Id="rId5" Type="http://schemas.openxmlformats.org/officeDocument/2006/relationships/image" Target="../media/image3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1.jpeg"/><Relationship Id="rId4" Type="http://schemas.openxmlformats.org/officeDocument/2006/relationships/image" Target="../media/image1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.jpeg"/><Relationship Id="rId5" Type="http://schemas.openxmlformats.org/officeDocument/2006/relationships/image" Target="../media/image1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Παιδιατρικό Ιστορικό (Πρακτική)"/>
          <p:cNvSpPr txBox="1"/>
          <p:nvPr>
            <p:ph type="title" idx="4294967295"/>
          </p:nvPr>
        </p:nvSpPr>
        <p:spPr>
          <a:xfrm>
            <a:off x="685800" y="1768475"/>
            <a:ext cx="7772400" cy="173672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Παιδιατρικό Ιστορικό</a:t>
            </a:r>
            <a:br/>
            <a:r>
              <a:t>(Πρακτική)</a:t>
            </a:r>
          </a:p>
        </p:txBody>
      </p:sp>
      <p:sp>
        <p:nvSpPr>
          <p:cNvPr id="179" name="Αγγελική Α Καρατζά…"/>
          <p:cNvSpPr txBox="1"/>
          <p:nvPr>
            <p:ph type="body" sz="half" idx="4294967295"/>
          </p:nvPr>
        </p:nvSpPr>
        <p:spPr>
          <a:xfrm>
            <a:off x="179387" y="3979862"/>
            <a:ext cx="8785226" cy="17526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>
              <a:spcBef>
                <a:spcPts val="600"/>
              </a:spcBef>
              <a:buSzTx/>
              <a:buNone/>
              <a:defRPr b="1"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Αγγελική Α Καρατζά</a:t>
            </a:r>
          </a:p>
          <a:p>
            <a:pPr marL="0" indent="0" algn="ctr">
              <a:spcBef>
                <a:spcPts val="600"/>
              </a:spcBef>
              <a:buSzTx/>
              <a:buNone/>
              <a:defRPr b="1"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Παιδιατρική Κλινική Πανεπιστημίου Πατρών</a:t>
            </a:r>
          </a:p>
        </p:txBody>
      </p:sp>
      <p:pic>
        <p:nvPicPr>
          <p:cNvPr id="180" name="logo-medicine" descr="logo-medic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Agiantreas" descr="Agiantrea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Παράδειγμα 1: Παιδί προσχολικής ηλικίας με πυρετό και σπασμούς"/>
          <p:cNvSpPr txBox="1"/>
          <p:nvPr>
            <p:ph type="title" idx="4294967295"/>
          </p:nvPr>
        </p:nvSpPr>
        <p:spPr>
          <a:xfrm>
            <a:off x="804862" y="228600"/>
            <a:ext cx="8231188" cy="16875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l">
              <a:defRPr b="1" sz="3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Παράδειγμα 1</a:t>
            </a:r>
            <a:r>
              <a:t>: </a:t>
            </a:r>
            <a:r>
              <a:t>Παιδί προσχολικής ηλικίας με πυρετό και σπασμούς</a:t>
            </a:r>
          </a:p>
        </p:txBody>
      </p:sp>
      <p:sp>
        <p:nvSpPr>
          <p:cNvPr id="225" name="Βιβλιάριο υγείας - Φάκελος ασθενή…"/>
          <p:cNvSpPr txBox="1"/>
          <p:nvPr>
            <p:ph type="body" idx="4294967295"/>
          </p:nvPr>
        </p:nvSpPr>
        <p:spPr>
          <a:xfrm>
            <a:off x="250825" y="2025649"/>
            <a:ext cx="8540750" cy="44989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Βιβλιάριο υγείας - Φάκελος ασθενή</a:t>
            </a:r>
            <a:endParaRPr sz="2800"/>
          </a:p>
          <a:p>
            <a:pPr algn="just">
              <a:spcBef>
                <a:spcPts val="500"/>
              </a:spcBef>
              <a:defRPr sz="2400"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Περιγεννητικό ιστορικό ελέυθερο</a:t>
            </a:r>
          </a:p>
          <a:p>
            <a:pPr algn="just">
              <a:spcBef>
                <a:spcPts val="500"/>
              </a:spcBef>
              <a:defRPr sz="2400"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Κανένα πρόβλημα υγείας</a:t>
            </a:r>
          </a:p>
          <a:p>
            <a:pPr algn="just">
              <a:spcBef>
                <a:spcPts val="500"/>
              </a:spcBef>
              <a:defRPr sz="2400"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Όχι παρελθόν ιστορικό σπασμών</a:t>
            </a:r>
          </a:p>
          <a:p>
            <a:pPr algn="just">
              <a:spcBef>
                <a:spcPts val="500"/>
              </a:spcBef>
              <a:defRPr sz="2400"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Φυσιολογική ψυχοκινητική εξέλιξη</a:t>
            </a:r>
          </a:p>
          <a:p>
            <a:pPr algn="just">
              <a:spcBef>
                <a:spcPts val="500"/>
              </a:spcBef>
              <a:defRPr sz="2400"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Εμβολιασμοί 1ου έτους πλήρεις</a:t>
            </a:r>
          </a:p>
          <a:p>
            <a:pPr algn="just">
              <a:spcBef>
                <a:spcPts val="600"/>
              </a:spcBef>
              <a:buSzTx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	</a:t>
            </a:r>
          </a:p>
        </p:txBody>
      </p:sp>
      <p:pic>
        <p:nvPicPr>
          <p:cNvPr id="226" name="logo-medicine" descr="logo-medic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Agiantreas" descr="Agiantrea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Παράδειγμα 1: Παιδί προσχολικής ηλικίας με πυρετό και σπασμούς"/>
          <p:cNvSpPr txBox="1"/>
          <p:nvPr>
            <p:ph type="title" idx="4294967295"/>
          </p:nvPr>
        </p:nvSpPr>
        <p:spPr>
          <a:xfrm>
            <a:off x="804862" y="228600"/>
            <a:ext cx="8231188" cy="16875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l">
              <a:defRPr b="1" sz="3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Παράδειγμα 1</a:t>
            </a:r>
            <a:r>
              <a:t>: </a:t>
            </a:r>
            <a:r>
              <a:t>Παιδί προσχολικής ηλικίας με πυρετό και σπασμούς</a:t>
            </a:r>
          </a:p>
        </p:txBody>
      </p:sp>
      <p:sp>
        <p:nvSpPr>
          <p:cNvPr id="230" name="Ο πατέρας είχε επεισόδιο σπασμών επί πυρετού όταν ήταν μικρός…"/>
          <p:cNvSpPr txBox="1"/>
          <p:nvPr>
            <p:ph type="body" idx="4294967295"/>
          </p:nvPr>
        </p:nvSpPr>
        <p:spPr>
          <a:xfrm>
            <a:off x="250825" y="2025649"/>
            <a:ext cx="8540750" cy="44989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Ο πατέρας είχε επεισόδιο σπασμών επί πυρετού όταν ήταν μικρός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Κανείς με επιληψία στην οικογένεια</a:t>
            </a:r>
          </a:p>
          <a:p>
            <a:pPr algn="just">
              <a:lnSpc>
                <a:spcPct val="90000"/>
              </a:lnSpc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algn="just">
              <a:lnSpc>
                <a:spcPct val="90000"/>
              </a:lnSpc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Ίωση - Βήχας – ρινοκαταροή – ωτίτιδα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Εξάνθημα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Έμετοι – διάρροια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Ουροποιητικό</a:t>
            </a:r>
          </a:p>
        </p:txBody>
      </p:sp>
      <p:pic>
        <p:nvPicPr>
          <p:cNvPr id="231" name="logo-medicine" descr="logo-medic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Agiantreas" descr="Agiantrea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Παράδειγμα 1: Παιδί προσχολικής ηλικίας με πυρετό και σπασμούς"/>
          <p:cNvSpPr txBox="1"/>
          <p:nvPr>
            <p:ph type="title" idx="4294967295"/>
          </p:nvPr>
        </p:nvSpPr>
        <p:spPr>
          <a:xfrm>
            <a:off x="827087" y="228600"/>
            <a:ext cx="8231188" cy="16875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l">
              <a:defRPr b="1" sz="3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Παράδειγμα 1</a:t>
            </a:r>
            <a:r>
              <a:t>: </a:t>
            </a:r>
            <a:r>
              <a:t>Παιδί προσχολικής ηλικίας με πυρετό και σπασμούς</a:t>
            </a:r>
          </a:p>
        </p:txBody>
      </p:sp>
      <p:sp>
        <p:nvSpPr>
          <p:cNvPr id="235" name="Όχι ίωση στην οικογένεια ή συνοδά συμπτώματα…"/>
          <p:cNvSpPr txBox="1"/>
          <p:nvPr>
            <p:ph type="body" idx="4294967295"/>
          </p:nvPr>
        </p:nvSpPr>
        <p:spPr>
          <a:xfrm>
            <a:off x="250825" y="2025649"/>
            <a:ext cx="8540750" cy="44989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Όχι ίωση στην οικογένεια ή συνοδά συμπτώματα</a:t>
            </a:r>
          </a:p>
          <a:p>
            <a:pPr algn="just"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Δύσοσμα ούρα</a:t>
            </a:r>
          </a:p>
          <a:p>
            <a:pPr algn="just"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Καμπύλη αύξησης βάρους</a:t>
            </a:r>
            <a:r>
              <a:t>: </a:t>
            </a:r>
            <a:r>
              <a:t>στασιμότητα</a:t>
            </a:r>
          </a:p>
        </p:txBody>
      </p:sp>
      <p:pic>
        <p:nvPicPr>
          <p:cNvPr id="236" name="logo-medicine" descr="logo-medic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Agiantreas" descr="Agiantrea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Παράδειγμα 1: Παιδί προσχολικής ηλικίας με πυρετό και σπασμούς"/>
          <p:cNvSpPr txBox="1"/>
          <p:nvPr>
            <p:ph type="title" idx="4294967295"/>
          </p:nvPr>
        </p:nvSpPr>
        <p:spPr>
          <a:xfrm>
            <a:off x="827087" y="228600"/>
            <a:ext cx="8231188" cy="16875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l">
              <a:defRPr b="1" sz="3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Παράδειγμα 1</a:t>
            </a:r>
            <a:r>
              <a:t>: </a:t>
            </a:r>
            <a:r>
              <a:t>Παιδί προσχολικής ηλικίας με πυρετό και σπασμούς</a:t>
            </a:r>
          </a:p>
        </p:txBody>
      </p:sp>
      <p:sp>
        <p:nvSpPr>
          <p:cNvPr id="240" name="Όχι ίωση στην οικογένεια ή συνοδά συμπτώματα…"/>
          <p:cNvSpPr txBox="1"/>
          <p:nvPr>
            <p:ph type="body" idx="4294967295"/>
          </p:nvPr>
        </p:nvSpPr>
        <p:spPr>
          <a:xfrm>
            <a:off x="250825" y="2025649"/>
            <a:ext cx="8540750" cy="44989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Όχι ίωση στην οικογένεια ή συνοδά συμπτώματα</a:t>
            </a:r>
          </a:p>
          <a:p>
            <a:pPr algn="just"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Δύσοσμα ούρα</a:t>
            </a:r>
          </a:p>
          <a:p>
            <a:pPr algn="just"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Καμπύλη αύξησης βάρους</a:t>
            </a:r>
            <a:r>
              <a:t>: </a:t>
            </a:r>
            <a:r>
              <a:t>στασιμότητα</a:t>
            </a:r>
          </a:p>
          <a:p>
            <a:pPr algn="just">
              <a:buSzTx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algn="just">
              <a:buSzTx/>
              <a:buNone/>
              <a:defRPr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			</a:t>
            </a:r>
            <a:r>
              <a:rPr u="sng"/>
              <a:t>ΠΥΡΕΤΙΚΟΙ ΣΠΑΣΜΟΙ</a:t>
            </a:r>
            <a:endParaRPr u="sng"/>
          </a:p>
          <a:p>
            <a:pPr algn="just">
              <a:buSzTx/>
              <a:buNone/>
              <a:defRPr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		   </a:t>
            </a:r>
            <a:r>
              <a:rPr u="sng"/>
              <a:t>ΛΟΙΜΩΞΗ ΟΥΡΟΠΟΙΗΤΙΚΟΥ</a:t>
            </a:r>
          </a:p>
        </p:txBody>
      </p:sp>
      <p:pic>
        <p:nvPicPr>
          <p:cNvPr id="241" name="logo-medicine" descr="logo-medic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Agiantreas" descr="Agiantrea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Απλοί πυρετικοί σπασμοί"/>
          <p:cNvSpPr txBox="1"/>
          <p:nvPr>
            <p:ph type="title" idx="4294967295"/>
          </p:nvPr>
        </p:nvSpPr>
        <p:spPr>
          <a:xfrm>
            <a:off x="301625" y="228599"/>
            <a:ext cx="854075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 sz="4000"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Απλοί πυρετικοί σπασμοί</a:t>
            </a:r>
          </a:p>
        </p:txBody>
      </p:sp>
      <p:sp>
        <p:nvSpPr>
          <p:cNvPr id="245" name="6 μηνών – 5 ετών (συνήθως 9 - 22 μηνών)…"/>
          <p:cNvSpPr txBox="1"/>
          <p:nvPr>
            <p:ph type="body" idx="4294967295"/>
          </p:nvPr>
        </p:nvSpPr>
        <p:spPr>
          <a:xfrm>
            <a:off x="301625" y="1600199"/>
            <a:ext cx="8540750" cy="44989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6 μηνών – 5 ετών (συνήθως 9</a:t>
            </a:r>
            <a:r>
              <a:t> </a:t>
            </a:r>
            <a:r>
              <a:t>-</a:t>
            </a:r>
            <a:r>
              <a:t> </a:t>
            </a:r>
            <a:r>
              <a:t>22 μηνών)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Εκλύονται από υψηλό πυρετό (άνοδος) + γενετική προδιάθεση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Γενικευμένοι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Διάρκεια &lt;15 λεπτά (συνήθως &lt;5 λεπτά)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Συνήθως 1 επεισόδιο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Πλήρης αποκατάσταση σε &lt;1 ώρα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Φυσιολογική ψυχοκινητική εξέλιξη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Συνήθως οφείλονται σε ιογενείς λοιμώξεις</a:t>
            </a:r>
          </a:p>
        </p:txBody>
      </p:sp>
      <p:pic>
        <p:nvPicPr>
          <p:cNvPr id="246" name="logo-medicine" descr="logo-medic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Agiantreas" descr="Agiantrea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http://trialx.com/curetalk/wp-content/blogs.dir/7/files/2011/05/diseases/Febrile_Seizures-2.jpg" descr="http://trialx.com/curetalk/wp-content/blogs.dir/7/files/2011/05/diseases/Febrile_Seizures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5512" y="1844675"/>
            <a:ext cx="4608513" cy="3455988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Απλοί πυρετικοί σπασμοί"/>
          <p:cNvSpPr txBox="1"/>
          <p:nvPr>
            <p:ph type="title" idx="4294967295"/>
          </p:nvPr>
        </p:nvSpPr>
        <p:spPr>
          <a:xfrm>
            <a:off x="301625" y="228599"/>
            <a:ext cx="854075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 sz="4000"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Απλοί πυρετικοί σπασμοί</a:t>
            </a:r>
          </a:p>
        </p:txBody>
      </p:sp>
      <p:pic>
        <p:nvPicPr>
          <p:cNvPr id="251" name="logo-medicine" descr="logo-medic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Agiantreas" descr="Agiantreas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Παράδειγμα 2: Παιδί σχολικής ηλικίας με οξύ κοιλιακό άλγος"/>
          <p:cNvSpPr txBox="1"/>
          <p:nvPr>
            <p:ph type="title" idx="4294967295"/>
          </p:nvPr>
        </p:nvSpPr>
        <p:spPr>
          <a:xfrm>
            <a:off x="828675" y="228600"/>
            <a:ext cx="7847013" cy="16875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l">
              <a:defRPr b="1" sz="3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Παράδειγμα 2</a:t>
            </a:r>
            <a:r>
              <a:t>: </a:t>
            </a:r>
            <a:r>
              <a:t>Παιδί σχολικής ηλικίας με οξύ κοιλιακό άλγος</a:t>
            </a:r>
          </a:p>
        </p:txBody>
      </p:sp>
      <p:pic>
        <p:nvPicPr>
          <p:cNvPr id="255" name="logo-medicine" descr="logo-medic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Agiantreas" descr="Agiantrea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257" name="http://healthnewsandviews.files.wordpress.com/2013/08/child-stomach-flu-400x400.jpg" descr="http://healthnewsandviews.files.wordpress.com/2013/08/child-stomach-flu-400x400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84437" y="1989137"/>
            <a:ext cx="3810001" cy="381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Αγόρι 8 ετών εξετάζεται από τον προσωπικό Παιδίατρο στο σπίτι και αποστέλλεται στο νοσοκομείο για περαιτέρω έλεγχο…"/>
          <p:cNvSpPr txBox="1"/>
          <p:nvPr>
            <p:ph type="body" idx="4294967295"/>
          </p:nvPr>
        </p:nvSpPr>
        <p:spPr>
          <a:xfrm>
            <a:off x="250825" y="2025649"/>
            <a:ext cx="8540750" cy="44989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Αγόρι 8 ετών εξετάζεται από τον προσωπικό Παιδίατρο στο σπίτι και αποστέλλεται στο νοσοκομείο για περαιτέρω έλεγχο</a:t>
            </a:r>
          </a:p>
          <a:p>
            <a:pPr algn="just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Έντονος οξύς πόνος στην κοιλιά</a:t>
            </a:r>
          </a:p>
        </p:txBody>
      </p:sp>
      <p:pic>
        <p:nvPicPr>
          <p:cNvPr id="260" name="logo-medicine" descr="logo-medic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Παράδειγμα 2: Παιδί σχολικής ηλικίας με οξύ κοιλιακό άλγος"/>
          <p:cNvSpPr txBox="1"/>
          <p:nvPr>
            <p:ph type="title" idx="4294967295"/>
          </p:nvPr>
        </p:nvSpPr>
        <p:spPr>
          <a:xfrm>
            <a:off x="828675" y="228600"/>
            <a:ext cx="7847013" cy="16875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l">
              <a:defRPr b="1" sz="3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Παράδειγμα 2</a:t>
            </a:r>
            <a:r>
              <a:t>: </a:t>
            </a:r>
            <a:r>
              <a:t>Παιδί σχολικής ηλικίας με οξύ κοιλιακό άλγος</a:t>
            </a:r>
          </a:p>
        </p:txBody>
      </p:sp>
      <p:pic>
        <p:nvPicPr>
          <p:cNvPr id="262" name="Agiantreas" descr="Agiantrea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Αιτία εισόδου: Οξύ κοιλιακό άλγος…"/>
          <p:cNvSpPr txBox="1"/>
          <p:nvPr>
            <p:ph type="body" idx="4294967295"/>
          </p:nvPr>
        </p:nvSpPr>
        <p:spPr>
          <a:xfrm>
            <a:off x="250825" y="2025649"/>
            <a:ext cx="8540750" cy="44989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Αιτία εισόδου</a:t>
            </a:r>
            <a:r>
              <a:t>: </a:t>
            </a:r>
            <a:r>
              <a:t>Οξύ κοιλιακό άλγος</a:t>
            </a:r>
          </a:p>
          <a:p>
            <a:pPr algn="just"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Παρούσα νόσος</a:t>
            </a:r>
            <a:r>
              <a:t>:</a:t>
            </a:r>
          </a:p>
          <a:p>
            <a:pPr algn="just">
              <a:spcBef>
                <a:spcPts val="600"/>
              </a:spcBef>
              <a:buSzTx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	</a:t>
            </a:r>
            <a:r>
              <a:rPr>
                <a:solidFill>
                  <a:srgbClr val="A3C145"/>
                </a:solidFill>
              </a:rPr>
              <a:t>- Από 12ώρου περιομφαλικό κοιλιακό άλγος με σταδιακή επιδείνωση</a:t>
            </a:r>
            <a:endParaRPr>
              <a:solidFill>
                <a:srgbClr val="A3C145"/>
              </a:solidFill>
            </a:endParaRPr>
          </a:p>
          <a:p>
            <a:pPr algn="just">
              <a:spcBef>
                <a:spcPts val="600"/>
              </a:spcBef>
              <a:buSzTx/>
              <a:buNone/>
              <a:defRPr sz="2800"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	- έμετος – μικρές διαρροϊκές κενώσεις – χαμηλός πυρετός – δυσουρικά ενοχλήματα</a:t>
            </a:r>
          </a:p>
          <a:p>
            <a:pPr algn="just">
              <a:spcBef>
                <a:spcPts val="600"/>
              </a:spcBef>
              <a:buSzTx/>
              <a:buNone/>
              <a:defRPr sz="2800"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	- Ανορεξία – εφίδρωση</a:t>
            </a:r>
          </a:p>
          <a:p>
            <a:pPr algn="just">
              <a:spcBef>
                <a:spcPts val="600"/>
              </a:spcBef>
              <a:buSzTx/>
              <a:buNone/>
              <a:defRPr sz="2800"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	- Από 4 ώρου μετατόπιση άλγους στο δεξιό</a:t>
            </a:r>
          </a:p>
          <a:p>
            <a:pPr algn="just">
              <a:spcBef>
                <a:spcPts val="600"/>
              </a:spcBef>
              <a:buSzTx/>
              <a:buNone/>
              <a:defRPr sz="2800"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λαγόνιο βόθρο</a:t>
            </a:r>
          </a:p>
        </p:txBody>
      </p:sp>
      <p:pic>
        <p:nvPicPr>
          <p:cNvPr id="265" name="logo-medicine" descr="logo-medic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Παράδειγμα 2: Παιδί σχολικής ηλικίας με οξύ κοιλιακό άλγος"/>
          <p:cNvSpPr txBox="1"/>
          <p:nvPr>
            <p:ph type="title" idx="4294967295"/>
          </p:nvPr>
        </p:nvSpPr>
        <p:spPr>
          <a:xfrm>
            <a:off x="828675" y="228600"/>
            <a:ext cx="7847013" cy="16875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l">
              <a:defRPr b="1" sz="3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Παράδειγμα 2</a:t>
            </a:r>
            <a:r>
              <a:t>: </a:t>
            </a:r>
            <a:r>
              <a:t>Παιδί σχολικής ηλικίας με οξύ κοιλιακό άλγος</a:t>
            </a:r>
          </a:p>
        </p:txBody>
      </p:sp>
      <p:pic>
        <p:nvPicPr>
          <p:cNvPr id="267" name="Agiantreas" descr="Agiantrea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Βιβλιάριο υγείας - Φάκελος ασθενή…"/>
          <p:cNvSpPr txBox="1"/>
          <p:nvPr>
            <p:ph type="body" idx="4294967295"/>
          </p:nvPr>
        </p:nvSpPr>
        <p:spPr>
          <a:xfrm>
            <a:off x="250825" y="2025649"/>
            <a:ext cx="8540750" cy="44989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Βιβλιάριο υγείας - Φάκελος ασθενή</a:t>
            </a:r>
            <a:endParaRPr sz="2800"/>
          </a:p>
          <a:p>
            <a:pPr algn="just">
              <a:spcBef>
                <a:spcPts val="600"/>
              </a:spcBef>
              <a:defRPr sz="2800"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Περιγεννητικό ιστορικό ελέυθερο</a:t>
            </a:r>
          </a:p>
          <a:p>
            <a:pPr algn="just">
              <a:spcBef>
                <a:spcPts val="600"/>
              </a:spcBef>
              <a:defRPr sz="2800"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Κανένα πρόβλημα υγείας</a:t>
            </a:r>
          </a:p>
          <a:p>
            <a:pPr algn="just">
              <a:spcBef>
                <a:spcPts val="600"/>
              </a:spcBef>
              <a:defRPr sz="2800"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Φυσιολογική ψυχοκινητική εξέλιξη</a:t>
            </a:r>
          </a:p>
          <a:p>
            <a:pPr algn="just">
              <a:spcBef>
                <a:spcPts val="600"/>
              </a:spcBef>
              <a:defRPr sz="2800"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Εμβολιασμοί πλήρεις</a:t>
            </a:r>
          </a:p>
          <a:p>
            <a:pPr algn="just">
              <a:spcBef>
                <a:spcPts val="600"/>
              </a:spcBef>
              <a:buSzTx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	</a:t>
            </a:r>
          </a:p>
        </p:txBody>
      </p:sp>
      <p:pic>
        <p:nvPicPr>
          <p:cNvPr id="270" name="logo-medicine" descr="logo-medic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Παράδειγμα 2: Παιδί σχολικής ηλικίας με οξύ κοιλιακό άλγος"/>
          <p:cNvSpPr txBox="1"/>
          <p:nvPr>
            <p:ph type="title" idx="4294967295"/>
          </p:nvPr>
        </p:nvSpPr>
        <p:spPr>
          <a:xfrm>
            <a:off x="828675" y="228600"/>
            <a:ext cx="7847013" cy="16875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l">
              <a:defRPr b="1" sz="3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Παράδειγμα 2</a:t>
            </a:r>
            <a:r>
              <a:t>: </a:t>
            </a:r>
            <a:r>
              <a:t>Παιδί σχολικής ηλικίας με οξύ κοιλιακό άλγος</a:t>
            </a:r>
          </a:p>
        </p:txBody>
      </p:sp>
      <p:pic>
        <p:nvPicPr>
          <p:cNvPr id="272" name="Agiantreas" descr="Agiantrea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(Α) Τα βασικά μέρη"/>
          <p:cNvSpPr txBox="1"/>
          <p:nvPr>
            <p:ph type="title" idx="4294967295"/>
          </p:nvPr>
        </p:nvSpPr>
        <p:spPr>
          <a:xfrm>
            <a:off x="301625" y="228599"/>
            <a:ext cx="854075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 sz="4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(Α) Τα βασικά μέρη</a:t>
            </a:r>
          </a:p>
        </p:txBody>
      </p:sp>
      <p:sp>
        <p:nvSpPr>
          <p:cNvPr id="184" name="Ημερομηνία…"/>
          <p:cNvSpPr txBox="1"/>
          <p:nvPr>
            <p:ph type="body" idx="4294967295"/>
          </p:nvPr>
        </p:nvSpPr>
        <p:spPr>
          <a:xfrm>
            <a:off x="301625" y="1600199"/>
            <a:ext cx="8540750" cy="44989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Ημερομηνία</a:t>
            </a:r>
          </a:p>
          <a:p>
            <a:pPr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Στοιχεία ταυτότητας</a:t>
            </a:r>
          </a:p>
          <a:p>
            <a:pPr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Πηγή πληροφοριών</a:t>
            </a:r>
          </a:p>
          <a:p>
            <a:pPr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Κύριο ενόχλημα (αιτία προσέλευσης στο γιατρό)</a:t>
            </a:r>
          </a:p>
          <a:p>
            <a:pPr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Παρούσα νόσος</a:t>
            </a:r>
          </a:p>
        </p:txBody>
      </p:sp>
      <p:pic>
        <p:nvPicPr>
          <p:cNvPr id="185" name="logo-medicine" descr="logo-medic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Agiantreas" descr="Agiantrea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Οικογενειακό ιστορικό ελεύθερο…"/>
          <p:cNvSpPr txBox="1"/>
          <p:nvPr>
            <p:ph type="body" idx="4294967295"/>
          </p:nvPr>
        </p:nvSpPr>
        <p:spPr>
          <a:xfrm>
            <a:off x="250825" y="2025649"/>
            <a:ext cx="8540750" cy="44989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Οικογενειακό ιστορικό ελεύθερο</a:t>
            </a:r>
          </a:p>
          <a:p>
            <a:pPr algn="just">
              <a:buSzTx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algn="just"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Όχι ιστορικό τραυματισμού</a:t>
            </a:r>
          </a:p>
          <a:p>
            <a:pPr algn="just"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Όχι παρελθόν χειρουργείο</a:t>
            </a:r>
          </a:p>
          <a:p>
            <a:pPr algn="just"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Ίωση στην οικογένεια (-)</a:t>
            </a:r>
          </a:p>
          <a:p>
            <a:pPr algn="just"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Χρόνια νόσος (ουροποιητικό – πεπτικό)</a:t>
            </a:r>
          </a:p>
          <a:p>
            <a:pPr algn="just"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Συμπτώματα από το αναπνευστικό</a:t>
            </a:r>
          </a:p>
          <a:p>
            <a:pPr algn="just"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Σακχαρώδης διαβήτης (πολυουρία-πολυδιψία)</a:t>
            </a:r>
          </a:p>
        </p:txBody>
      </p:sp>
      <p:pic>
        <p:nvPicPr>
          <p:cNvPr id="275" name="logo-medicine" descr="logo-medic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Παράδειγμα 2: Παιδί σχολικής ηλικίας με οξύ κοιλιακό άλγος"/>
          <p:cNvSpPr txBox="1"/>
          <p:nvPr>
            <p:ph type="title" idx="4294967295"/>
          </p:nvPr>
        </p:nvSpPr>
        <p:spPr>
          <a:xfrm>
            <a:off x="828675" y="228600"/>
            <a:ext cx="7847013" cy="16875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l">
              <a:defRPr b="1" sz="3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Παράδειγμα 2</a:t>
            </a:r>
            <a:r>
              <a:t>: </a:t>
            </a:r>
            <a:r>
              <a:t>Παιδί σχολικής ηλικίας με οξύ κοιλιακό άλγος</a:t>
            </a:r>
          </a:p>
        </p:txBody>
      </p:sp>
      <p:pic>
        <p:nvPicPr>
          <p:cNvPr id="277" name="Agiantreas" descr="Agiantrea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Όχι αιμοσφαιρινοπάθειες – ΣΔ – παθήσεις νεφρών στην οικογένεια…"/>
          <p:cNvSpPr txBox="1"/>
          <p:nvPr>
            <p:ph type="body" idx="4294967295"/>
          </p:nvPr>
        </p:nvSpPr>
        <p:spPr>
          <a:xfrm>
            <a:off x="250825" y="2025649"/>
            <a:ext cx="8540750" cy="44989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Όχι αιμοσφαιρινοπάθειες – ΣΔ – παθήσεις νεφρών στην οικογένεια</a:t>
            </a:r>
          </a:p>
          <a:p>
            <a:pPr algn="just"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Πόνος συνεχής, προοδευτικά επιδεινούμενος</a:t>
            </a:r>
          </a:p>
          <a:p>
            <a:pPr algn="just"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Αρχικά περιομφαλικός κατόπιν μετατόπιση στο δεξιό λαγόνιο βόθρο</a:t>
            </a:r>
          </a:p>
          <a:p>
            <a:pPr algn="just"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Επιδείνωση με τις κινήσεις</a:t>
            </a:r>
          </a:p>
        </p:txBody>
      </p:sp>
      <p:pic>
        <p:nvPicPr>
          <p:cNvPr id="280" name="logo-medicine" descr="logo-medic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Παράδειγμα 2: Παιδί σχολικής ηλικίας με οξύ κοιλιακό άλγος"/>
          <p:cNvSpPr txBox="1"/>
          <p:nvPr>
            <p:ph type="title" idx="4294967295"/>
          </p:nvPr>
        </p:nvSpPr>
        <p:spPr>
          <a:xfrm>
            <a:off x="828675" y="228600"/>
            <a:ext cx="7847013" cy="16875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l">
              <a:defRPr b="1" sz="3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Παράδειγμα 2</a:t>
            </a:r>
            <a:r>
              <a:t>: </a:t>
            </a:r>
            <a:r>
              <a:t>Παιδί σχολικής ηλικίας με οξύ κοιλιακό άλγος</a:t>
            </a:r>
          </a:p>
        </p:txBody>
      </p:sp>
      <p:pic>
        <p:nvPicPr>
          <p:cNvPr id="282" name="Agiantreas" descr="Agiantrea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Παράδειγμα 2: Παιδί σχολικής ηλικίας με οξύ κοιλιακό άλγος"/>
          <p:cNvSpPr txBox="1"/>
          <p:nvPr>
            <p:ph type="title" idx="4294967295"/>
          </p:nvPr>
        </p:nvSpPr>
        <p:spPr>
          <a:xfrm>
            <a:off x="828675" y="228600"/>
            <a:ext cx="7847013" cy="16875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l">
              <a:defRPr b="1" sz="3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Παράδειγμα 2</a:t>
            </a:r>
            <a:r>
              <a:t>: </a:t>
            </a:r>
            <a:r>
              <a:t>Παιδί σχολικής ηλικίας με οξύ κοιλιακό άλγος</a:t>
            </a:r>
          </a:p>
        </p:txBody>
      </p:sp>
      <p:sp>
        <p:nvSpPr>
          <p:cNvPr id="285" name="Όχι αιμοσφαιρινοπάθειες – ΣΔ – παθήσεις νεφρών στην οικογένεια…"/>
          <p:cNvSpPr txBox="1"/>
          <p:nvPr>
            <p:ph type="body" idx="4294967295"/>
          </p:nvPr>
        </p:nvSpPr>
        <p:spPr>
          <a:xfrm>
            <a:off x="250825" y="2025649"/>
            <a:ext cx="8540750" cy="44989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Όχι αιμοσφαιρινοπάθειες – ΣΔ – παθήσεις νεφρών στην οικογένεια</a:t>
            </a:r>
          </a:p>
          <a:p>
            <a:pPr algn="just"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Πόνος συνεχής, προοδευτικά επιδεινούμενος</a:t>
            </a:r>
          </a:p>
          <a:p>
            <a:pPr algn="just"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Αρχικά περιομφαλικός κατόπιν μετατόπιση στο δεξιό λαγόνιο βόθρο</a:t>
            </a:r>
          </a:p>
          <a:p>
            <a:pPr algn="just"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Επιδείνωση με τις κινήσεις</a:t>
            </a:r>
          </a:p>
          <a:p>
            <a:pPr algn="just">
              <a:buSzTx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		</a:t>
            </a:r>
            <a:r>
              <a:rPr u="sng">
                <a:solidFill>
                  <a:srgbClr val="A3C145"/>
                </a:solidFill>
              </a:rPr>
              <a:t>ΟΞΕΙΑ ΣΚΩΛΗΚΟΕΙΔΙΤΙΔΑ</a:t>
            </a:r>
          </a:p>
        </p:txBody>
      </p:sp>
      <p:pic>
        <p:nvPicPr>
          <p:cNvPr id="286" name="logo-medicine" descr="logo-medic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Agiantreas" descr="Agiantrea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Οξεία σκωληκοειδίτιδα"/>
          <p:cNvSpPr txBox="1"/>
          <p:nvPr>
            <p:ph type="title" idx="4294967295"/>
          </p:nvPr>
        </p:nvSpPr>
        <p:spPr>
          <a:xfrm>
            <a:off x="301625" y="228599"/>
            <a:ext cx="854075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 sz="4000"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Οξεία σκωληκοειδίτιδα</a:t>
            </a:r>
          </a:p>
        </p:txBody>
      </p:sp>
      <p:sp>
        <p:nvSpPr>
          <p:cNvPr id="290" name="Τυπικά συμπτώματα&lt;50% παιδιών σχολικής ηλικίας…"/>
          <p:cNvSpPr txBox="1"/>
          <p:nvPr>
            <p:ph type="body" idx="4294967295"/>
          </p:nvPr>
        </p:nvSpPr>
        <p:spPr>
          <a:xfrm>
            <a:off x="301625" y="1600199"/>
            <a:ext cx="8540750" cy="44989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Τυπικά συμπτώματα&lt;50% παιδιών σχολικής ηλικίας</a:t>
            </a:r>
          </a:p>
          <a:p>
            <a:pPr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Οξύ επίμονο κοιλιακό άλγος &gt;4-6 ώρες</a:t>
            </a:r>
          </a:p>
          <a:p>
            <a:pPr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Περιομφαλικό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® </a:t>
            </a:r>
            <a:r>
              <a:t>ΔΕ λαγόνιο βόθρο (&lt;24 ώρες)</a:t>
            </a:r>
          </a:p>
          <a:p>
            <a:pPr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Επιδείνωση με τις κινήσεις</a:t>
            </a:r>
          </a:p>
          <a:p>
            <a:pPr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Ανορεξία – ναυτία - έμετοι</a:t>
            </a:r>
          </a:p>
          <a:p>
            <a:pPr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Διάτρηση και περιτονίτιδα εντός 24-36 ωρών</a:t>
            </a:r>
          </a:p>
        </p:txBody>
      </p:sp>
      <p:pic>
        <p:nvPicPr>
          <p:cNvPr id="291" name="logo-medicine" descr="logo-medic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Agiantreas" descr="Agiantrea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Οξεία σκωληκοειδίτιδα"/>
          <p:cNvSpPr txBox="1"/>
          <p:nvPr>
            <p:ph type="title" idx="4294967295"/>
          </p:nvPr>
        </p:nvSpPr>
        <p:spPr>
          <a:xfrm>
            <a:off x="301625" y="228599"/>
            <a:ext cx="854075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 sz="4000"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Οξεία σκωληκοειδίτιδα</a:t>
            </a:r>
          </a:p>
        </p:txBody>
      </p:sp>
      <p:pic>
        <p:nvPicPr>
          <p:cNvPr id="295" name="http://lh5.ggpht.com/_lo6dMUWpLMA/S0bVdJXGhfI/AAAAAAAAALg/6msfhjWMj5s/s320/Appendicitis.jpg" descr="http://lh5.ggpht.com/_lo6dMUWpLMA/S0bVdJXGhfI/AAAAAAAAALg/6msfhjWMj5s/s320/Appendiciti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8537" y="1931987"/>
            <a:ext cx="4572001" cy="365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logo-medicine" descr="logo-medic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Agiantreas" descr="Agiantreas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Παράδειγμα 3: Έφηβος με επεισόδιο συγκοπής στην άσκηση"/>
          <p:cNvSpPr txBox="1"/>
          <p:nvPr>
            <p:ph type="title" idx="4294967295"/>
          </p:nvPr>
        </p:nvSpPr>
        <p:spPr>
          <a:xfrm>
            <a:off x="828675" y="228600"/>
            <a:ext cx="7847013" cy="16875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l">
              <a:defRPr b="1" sz="3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Παράδειγμα 3</a:t>
            </a:r>
            <a:r>
              <a:t>: </a:t>
            </a:r>
            <a:r>
              <a:t>Έφηβος με επεισόδιο συγκοπής στην άσκηση</a:t>
            </a:r>
          </a:p>
        </p:txBody>
      </p:sp>
      <p:pic>
        <p:nvPicPr>
          <p:cNvPr id="300" name="Agiantreas" descr="Agiantrea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301" name="logo-medicine" descr="logo-medic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http://www.waikatoindependent.co.nz/wp-content/uploads/2012/06/Footballer-pic-publish.jpg" descr="http://www.waikatoindependent.co.nz/wp-content/uploads/2012/06/Footballer-pic-publish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84437" y="1989137"/>
            <a:ext cx="4175126" cy="4143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Παράδειγμα 3: Έφηβος με επεισόδιο συγκοπής στην άσκηση"/>
          <p:cNvSpPr txBox="1"/>
          <p:nvPr>
            <p:ph type="title" idx="4294967295"/>
          </p:nvPr>
        </p:nvSpPr>
        <p:spPr>
          <a:xfrm>
            <a:off x="828675" y="228600"/>
            <a:ext cx="7847013" cy="16875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l">
              <a:defRPr b="1" sz="3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Παράδειγμα 3</a:t>
            </a:r>
            <a:r>
              <a:t>: </a:t>
            </a:r>
            <a:r>
              <a:t>Έφηβος με επεισόδιο συγκοπής στην άσκηση</a:t>
            </a:r>
          </a:p>
        </p:txBody>
      </p:sp>
      <p:pic>
        <p:nvPicPr>
          <p:cNvPr id="305" name="Agiantreas" descr="Agiantrea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306" name="logo-medicine" descr="logo-medic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Αθλητής 16 ετών μεταφέρεται στο ΤΕΠ με ασθενοφόρο συνοδευόμενο από τον καθηγητή της φυσικής αγωγής…"/>
          <p:cNvSpPr txBox="1"/>
          <p:nvPr/>
        </p:nvSpPr>
        <p:spPr>
          <a:xfrm>
            <a:off x="250825" y="2025649"/>
            <a:ext cx="8540750" cy="603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rgbClr val="A3C145"/>
              </a:buClr>
              <a:buSzPct val="80000"/>
              <a:buFont typeface="Arial"/>
              <a:buChar char="►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Αθλητής 16 ετών μεταφέρεται στο ΤΕΠ με ασθενοφόρο συνοδευόμενο από τον καθηγητή της φυσικής αγωγής</a:t>
            </a:r>
          </a:p>
          <a:p>
            <a:pPr marL="342900" indent="-342900" algn="just">
              <a:spcBef>
                <a:spcPts val="600"/>
              </a:spcBef>
              <a:buClr>
                <a:srgbClr val="A3C145"/>
              </a:buClr>
              <a:buSzPct val="80000"/>
              <a:buFont typeface="Arial"/>
              <a:buChar char="►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Εμφάνισε επεισόδιο απώλειας συνείδησης στην προπόνηση</a:t>
            </a:r>
          </a:p>
          <a:p>
            <a:pPr marL="342900" indent="-342900" algn="just">
              <a:spcBef>
                <a:spcPts val="600"/>
              </a:spcBef>
              <a:buClr>
                <a:srgbClr val="A3C145"/>
              </a:buClr>
              <a:buSzPct val="80000"/>
              <a:buFont typeface="Arial"/>
              <a:buChar char="►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Παραπέμπεται για εκτίμηση στο Παιδοκαρδιολογικό ιατρείο</a:t>
            </a:r>
          </a:p>
          <a:p>
            <a:pPr marL="342900" indent="-342900" algn="just">
              <a:spcBef>
                <a:spcPts val="400"/>
              </a:spcBef>
              <a:def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marL="342900" indent="-342900" algn="just">
              <a:spcBef>
                <a:spcPts val="400"/>
              </a:spcBef>
              <a:buClr>
                <a:srgbClr val="A3C145"/>
              </a:buClr>
              <a:buSzPct val="80000"/>
              <a:buFont typeface="Arial"/>
              <a:buChar char="►"/>
              <a:def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marL="342900" indent="-342900">
              <a:spcBef>
                <a:spcPts val="400"/>
              </a:spcBef>
              <a:buClr>
                <a:srgbClr val="A3C145"/>
              </a:buClr>
              <a:buSzPct val="80000"/>
              <a:buFont typeface="Arial"/>
              <a:buChar char="►"/>
              <a:def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marL="342900" indent="-342900">
              <a:spcBef>
                <a:spcPts val="400"/>
              </a:spcBef>
              <a:buClr>
                <a:srgbClr val="A3C145"/>
              </a:buClr>
              <a:buSzPct val="80000"/>
              <a:buFont typeface="Arial"/>
              <a:buChar char="►"/>
              <a:def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Παράδειγμα 3: Έφηβος με επεισόδιο συγκοπής στην άσκηση"/>
          <p:cNvSpPr txBox="1"/>
          <p:nvPr>
            <p:ph type="title" idx="4294967295"/>
          </p:nvPr>
        </p:nvSpPr>
        <p:spPr>
          <a:xfrm>
            <a:off x="828675" y="228600"/>
            <a:ext cx="7847013" cy="16875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l">
              <a:defRPr b="1" sz="3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Παράδειγμα 3</a:t>
            </a:r>
            <a:r>
              <a:t>: </a:t>
            </a:r>
            <a:r>
              <a:t>Έφηβος με επεισόδιο συγκοπής στην άσκηση</a:t>
            </a:r>
          </a:p>
        </p:txBody>
      </p:sp>
      <p:pic>
        <p:nvPicPr>
          <p:cNvPr id="310" name="Agiantreas" descr="Agiantrea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311" name="logo-medicine" descr="logo-medic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Αιτία εισόδου: Συγκοπή κατά την άσκηση…"/>
          <p:cNvSpPr txBox="1"/>
          <p:nvPr/>
        </p:nvSpPr>
        <p:spPr>
          <a:xfrm>
            <a:off x="250825" y="2025649"/>
            <a:ext cx="8540750" cy="3686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rgbClr val="A3C145"/>
              </a:buClr>
              <a:buSzPct val="80000"/>
              <a:buFont typeface="Arial"/>
              <a:buChar char="►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Αιτία εισόδου</a:t>
            </a:r>
            <a:r>
              <a:t>: </a:t>
            </a:r>
            <a:r>
              <a:t>Συγκοπή κατά την άσκηση</a:t>
            </a:r>
          </a:p>
          <a:p>
            <a:pPr marL="342900" indent="-342900" algn="just">
              <a:spcBef>
                <a:spcPts val="600"/>
              </a:spcBef>
              <a:buClr>
                <a:srgbClr val="A3C145"/>
              </a:buClr>
              <a:buSzPct val="80000"/>
              <a:buFont typeface="Arial"/>
              <a:buChar char="►"/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Παρούσα νόσος</a:t>
            </a:r>
            <a:r>
              <a:t>:</a:t>
            </a:r>
          </a:p>
          <a:p>
            <a:pPr marL="342900" indent="-342900"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</a:t>
            </a:r>
            <a:r>
              <a:rPr>
                <a:solidFill>
                  <a:srgbClr val="A3C145"/>
                </a:solidFill>
              </a:rPr>
              <a:t>–</a:t>
            </a:r>
            <a:r>
              <a:rPr>
                <a:solidFill>
                  <a:srgbClr val="A3C145"/>
                </a:solidFill>
              </a:rPr>
              <a:t> </a:t>
            </a:r>
            <a:r>
              <a:rPr>
                <a:solidFill>
                  <a:srgbClr val="A3C145"/>
                </a:solidFill>
              </a:rPr>
              <a:t>Επεισόδιο απώλειας συνείδησης στην προπόνηση </a:t>
            </a:r>
            <a:endParaRPr>
              <a:solidFill>
                <a:srgbClr val="A3C145"/>
              </a:solidFill>
            </a:endParaRPr>
          </a:p>
          <a:p>
            <a:pPr marL="342900" indent="-342900">
              <a:defRPr sz="2800"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(ποδόσφαιρο) </a:t>
            </a:r>
          </a:p>
          <a:p>
            <a:pPr marL="342900" indent="-342900">
              <a:defRPr sz="2800"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– Δεν αναφέρει ζάλη ή πονοκέφαλο πριν το επεισόδιο</a:t>
            </a:r>
          </a:p>
          <a:p>
            <a:pPr marL="342900" indent="-342900">
              <a:defRPr sz="2800"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– Προηγήθηκε αίσθημα παλμών</a:t>
            </a:r>
          </a:p>
          <a:p>
            <a:pPr marL="342900" indent="-342900">
              <a:defRPr sz="2800"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– Περιγράφει συνοδό προκάρδιο άλγος και σκοτοδίνη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Παράδειγμα 3: Έφηβος με επεισόδιο συγκοπής στην άσκηση"/>
          <p:cNvSpPr txBox="1"/>
          <p:nvPr>
            <p:ph type="title" idx="4294967295"/>
          </p:nvPr>
        </p:nvSpPr>
        <p:spPr>
          <a:xfrm>
            <a:off x="828675" y="228600"/>
            <a:ext cx="7847013" cy="16875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l">
              <a:defRPr b="1" sz="3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Παράδειγμα 3</a:t>
            </a:r>
            <a:r>
              <a:t>: </a:t>
            </a:r>
            <a:r>
              <a:t>Έφηβος με επεισόδιο συγκοπής στην άσκηση</a:t>
            </a:r>
          </a:p>
        </p:txBody>
      </p:sp>
      <p:pic>
        <p:nvPicPr>
          <p:cNvPr id="315" name="Agiantreas" descr="Agiantrea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316" name="logo-medicine" descr="logo-medic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Βιβλιάριο υγείας - Φάκελος ασθενή…"/>
          <p:cNvSpPr txBox="1"/>
          <p:nvPr/>
        </p:nvSpPr>
        <p:spPr>
          <a:xfrm>
            <a:off x="250825" y="2025649"/>
            <a:ext cx="8540750" cy="4704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700"/>
              </a:spcBef>
              <a:buClr>
                <a:srgbClr val="A3C145"/>
              </a:buClr>
              <a:buSzPct val="80000"/>
              <a:buFont typeface="Arial"/>
              <a:buChar char="►"/>
              <a:def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Βιβλιάριο υγείας - Φάκελος ασθενή</a:t>
            </a:r>
            <a:endParaRPr sz="2800"/>
          </a:p>
          <a:p>
            <a:pPr marL="342900" indent="-342900" algn="just">
              <a:spcBef>
                <a:spcPts val="600"/>
              </a:spcBef>
              <a:buClr>
                <a:srgbClr val="A3C145"/>
              </a:buClr>
              <a:buSzPct val="80000"/>
              <a:buFont typeface="Arial"/>
              <a:buChar char="►"/>
              <a:defRPr sz="2800"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Περιγεννητικό ιστορικό ελεύθερο</a:t>
            </a:r>
          </a:p>
          <a:p>
            <a:pPr marL="342900" indent="-342900" algn="just">
              <a:spcBef>
                <a:spcPts val="600"/>
              </a:spcBef>
              <a:buClr>
                <a:srgbClr val="A3C145"/>
              </a:buClr>
              <a:buSzPct val="80000"/>
              <a:buFont typeface="Arial"/>
              <a:buChar char="►"/>
              <a:defRPr sz="2800"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Φυσιολογική ψυχοκινητική εξέλιξη</a:t>
            </a:r>
          </a:p>
          <a:p>
            <a:pPr marL="342900" indent="-342900" algn="just">
              <a:spcBef>
                <a:spcPts val="600"/>
              </a:spcBef>
              <a:buClr>
                <a:srgbClr val="A3C145"/>
              </a:buClr>
              <a:buSzPct val="80000"/>
              <a:buFont typeface="Arial"/>
              <a:buChar char="►"/>
              <a:defRPr sz="2800"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Εμβολιασμοί πλήρεις</a:t>
            </a:r>
          </a:p>
          <a:p>
            <a:pPr marL="342900" indent="-342900" algn="just">
              <a:spcBef>
                <a:spcPts val="600"/>
              </a:spcBef>
              <a:buClr>
                <a:srgbClr val="A3C145"/>
              </a:buClr>
              <a:buSzPct val="80000"/>
              <a:buFont typeface="Arial"/>
              <a:buChar char="►"/>
              <a:defRPr sz="2800"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Συστολικό φύσημα για το οποίο δεν συστήθηκε περεταίρω διερεύνηση</a:t>
            </a:r>
          </a:p>
          <a:p>
            <a:pPr marL="342900" indent="-342900" algn="just">
              <a:spcBef>
                <a:spcPts val="600"/>
              </a:spcBef>
              <a:buClr>
                <a:srgbClr val="A3C145"/>
              </a:buClr>
              <a:buSzPct val="80000"/>
              <a:buFont typeface="Arial"/>
              <a:buChar char="►"/>
              <a:defRPr sz="2800"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Δεν αναφέρεται πρόσφατη ιογενής συνδρομή</a:t>
            </a:r>
          </a:p>
          <a:p>
            <a:pPr marL="342900" indent="-342900">
              <a:spcBef>
                <a:spcPts val="400"/>
              </a:spcBef>
              <a:buClr>
                <a:srgbClr val="A3C145"/>
              </a:buClr>
              <a:buSzPct val="80000"/>
              <a:buFont typeface="Arial"/>
              <a:buChar char="►"/>
              <a:def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Παράδειγμα 3: Έφηβος με επεισόδιο συγκοπής στην άσκηση"/>
          <p:cNvSpPr txBox="1"/>
          <p:nvPr>
            <p:ph type="title" idx="4294967295"/>
          </p:nvPr>
        </p:nvSpPr>
        <p:spPr>
          <a:xfrm>
            <a:off x="828675" y="228600"/>
            <a:ext cx="7847013" cy="16875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l">
              <a:defRPr b="1" sz="3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Παράδειγμα 3</a:t>
            </a:r>
            <a:r>
              <a:t>: </a:t>
            </a:r>
            <a:r>
              <a:t>Έφηβος με επεισόδιο συγκοπής στην άσκηση</a:t>
            </a:r>
          </a:p>
        </p:txBody>
      </p:sp>
      <p:pic>
        <p:nvPicPr>
          <p:cNvPr id="320" name="Agiantreas" descr="Agiantrea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321" name="logo-medicine" descr="logo-medic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Αναφέρονται επεισόδια θωρακικού άλγους και αίσθημα παλμών στην άσκηση το τελευταίο έτος…"/>
          <p:cNvSpPr txBox="1"/>
          <p:nvPr/>
        </p:nvSpPr>
        <p:spPr>
          <a:xfrm>
            <a:off x="250825" y="2025649"/>
            <a:ext cx="8540750" cy="4467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spcBef>
                <a:spcPts val="500"/>
              </a:spcBef>
              <a:buClr>
                <a:srgbClr val="A3C145"/>
              </a:buClr>
              <a:buSzPct val="80000"/>
              <a:buFont typeface="Arial"/>
              <a:buChar char="►"/>
              <a:def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Αναφέρονται επεισόδια θωρακικού άλγους και αίσθημα παλμών στην άσκηση το τελευταίο έτος</a:t>
            </a:r>
          </a:p>
          <a:p>
            <a:pPr marL="342900" indent="-342900" algn="just">
              <a:spcBef>
                <a:spcPts val="500"/>
              </a:spcBef>
              <a:buClr>
                <a:srgbClr val="A3C145"/>
              </a:buClr>
              <a:buSzPct val="80000"/>
              <a:buFont typeface="Arial"/>
              <a:buChar char="►"/>
              <a:def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Τους τελευταίους δύο μήνες περιγράφει εύκολη κόπωση</a:t>
            </a:r>
          </a:p>
          <a:p>
            <a:pPr marL="342900" indent="-342900" algn="just">
              <a:spcBef>
                <a:spcPts val="500"/>
              </a:spcBef>
              <a:buClr>
                <a:srgbClr val="A3C145"/>
              </a:buClr>
              <a:buSzPct val="80000"/>
              <a:buFont typeface="Arial"/>
              <a:buChar char="►"/>
              <a:def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Δεν έχει εμφανίσει άλλο επεισόδιο απώλειας συνείδησης</a:t>
            </a:r>
          </a:p>
          <a:p>
            <a:pPr marL="342900" indent="-342900" algn="just">
              <a:spcBef>
                <a:spcPts val="400"/>
              </a:spcBef>
              <a:buClr>
                <a:srgbClr val="A3C145"/>
              </a:buClr>
              <a:buSzPct val="80000"/>
              <a:buFont typeface="Arial"/>
              <a:buChar char="►"/>
              <a:def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marL="342900" indent="-342900" algn="just">
              <a:spcBef>
                <a:spcPts val="500"/>
              </a:spcBef>
              <a:buClr>
                <a:srgbClr val="A3C145"/>
              </a:buClr>
              <a:buSzPct val="80000"/>
              <a:buFont typeface="Arial"/>
              <a:buChar char="►"/>
              <a:def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Στην οικογένεια αναφέρονται άλλες τρεις περιπτώσεις αιφνίδιου καρδιακού θανάτου σε νεαρή ηλικία</a:t>
            </a:r>
          </a:p>
          <a:p>
            <a:pPr marL="342900" indent="-342900" algn="just">
              <a:spcBef>
                <a:spcPts val="400"/>
              </a:spcBef>
              <a:defRPr sz="2400"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marL="342900" indent="-342900">
              <a:spcBef>
                <a:spcPts val="400"/>
              </a:spcBef>
              <a:buClr>
                <a:srgbClr val="A3C145"/>
              </a:buClr>
              <a:buSzPct val="80000"/>
              <a:buFont typeface="Arial"/>
              <a:buChar char="►"/>
              <a:def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(Β) Ατομικό αναμνηστικό"/>
          <p:cNvSpPr txBox="1"/>
          <p:nvPr>
            <p:ph type="title" idx="4294967295"/>
          </p:nvPr>
        </p:nvSpPr>
        <p:spPr>
          <a:xfrm>
            <a:off x="301625" y="228599"/>
            <a:ext cx="854075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 sz="4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(Β) Ατομικό αναμνηστικό</a:t>
            </a:r>
          </a:p>
        </p:txBody>
      </p:sp>
      <p:sp>
        <p:nvSpPr>
          <p:cNvPr id="189" name="Βιβλιάριο υγείας - Φάκελος ασθενή…"/>
          <p:cNvSpPr txBox="1"/>
          <p:nvPr>
            <p:ph type="body" idx="4294967295"/>
          </p:nvPr>
        </p:nvSpPr>
        <p:spPr>
          <a:xfrm>
            <a:off x="301625" y="1600199"/>
            <a:ext cx="8540750" cy="4997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Βιβλιάριο υγείας - Φάκελος ασθενή</a:t>
            </a:r>
          </a:p>
          <a:p>
            <a:pPr>
              <a:buSzTx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Προγεννητικά προβλήματα μητέρας</a:t>
            </a:r>
          </a:p>
          <a:p>
            <a:pPr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Περιγεννητικό ιστορικό</a:t>
            </a:r>
          </a:p>
          <a:p>
            <a:pPr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Διατροφή και καμπύλες ανάπτυξης</a:t>
            </a:r>
          </a:p>
          <a:p>
            <a:pPr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Ψυχοκινητική εξέλιξη</a:t>
            </a:r>
          </a:p>
        </p:txBody>
      </p:sp>
      <p:pic>
        <p:nvPicPr>
          <p:cNvPr id="190" name="logo-medicine" descr="logo-medic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Agiantreas" descr="Agiantrea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Παράδειγμα 3: Έφηβος με επεισόδιο συγκοπής στην άσκηση"/>
          <p:cNvSpPr txBox="1"/>
          <p:nvPr>
            <p:ph type="title" idx="4294967295"/>
          </p:nvPr>
        </p:nvSpPr>
        <p:spPr>
          <a:xfrm>
            <a:off x="828675" y="228600"/>
            <a:ext cx="7847013" cy="16875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l">
              <a:defRPr b="1" sz="32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Παράδειγμα 3</a:t>
            </a:r>
            <a:r>
              <a:t>: </a:t>
            </a:r>
            <a:r>
              <a:t>Έφηβος με επεισόδιο συγκοπής στην άσκηση</a:t>
            </a:r>
          </a:p>
        </p:txBody>
      </p:sp>
      <p:pic>
        <p:nvPicPr>
          <p:cNvPr id="325" name="Agiantreas" descr="Agiantrea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326" name="logo-medicine" descr="logo-medic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C:\Users\8-USER\Desktop\xx.jpg" descr="C:\Users\8-USER\Desktop\xx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87900" y="2168525"/>
            <a:ext cx="3887788" cy="2916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C:\Users\8-USER\Desktop\bbbClickHandler.ashx.png" descr="C:\Users\8-USER\Desktop\bbbClickHandler.ashx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5287" y="2708275"/>
            <a:ext cx="4032251" cy="1944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http://www.escardio.org/SiteCollectionImages/Working-Groups/myocardial-pericardial/case-january10-fig3.jpg" descr="http://www.escardio.org/SiteCollectionImages/Working-Groups/myocardial-pericardial/case-january10-fig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4750" y="2420937"/>
            <a:ext cx="6637338" cy="2879726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Γενεαλογικό δέντρο"/>
          <p:cNvSpPr txBox="1"/>
          <p:nvPr>
            <p:ph type="title" idx="4294967295"/>
          </p:nvPr>
        </p:nvSpPr>
        <p:spPr>
          <a:xfrm>
            <a:off x="301625" y="228599"/>
            <a:ext cx="854075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Γενεαλογικό δέντρο</a:t>
            </a:r>
          </a:p>
        </p:txBody>
      </p:sp>
      <p:pic>
        <p:nvPicPr>
          <p:cNvPr id="332" name="Agiantreas" descr="Agiantrea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333" name="logo-medicine" descr="logo-medic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6" name="Group"/>
          <p:cNvGrpSpPr/>
          <p:nvPr/>
        </p:nvGrpSpPr>
        <p:grpSpPr>
          <a:xfrm>
            <a:off x="5364162" y="4508500"/>
            <a:ext cx="431801" cy="504825"/>
            <a:chOff x="0" y="0"/>
            <a:chExt cx="431800" cy="504825"/>
          </a:xfrm>
        </p:grpSpPr>
        <p:sp>
          <p:nvSpPr>
            <p:cNvPr id="334" name="Rectangle"/>
            <p:cNvSpPr/>
            <p:nvPr/>
          </p:nvSpPr>
          <p:spPr>
            <a:xfrm>
              <a:off x="0" y="0"/>
              <a:ext cx="431800" cy="504825"/>
            </a:xfrm>
            <a:prstGeom prst="rect">
              <a:avLst/>
            </a:prstGeom>
            <a:solidFill>
              <a:srgbClr val="A3C145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5" name="16"/>
            <p:cNvSpPr txBox="1"/>
            <p:nvPr/>
          </p:nvSpPr>
          <p:spPr>
            <a:xfrm>
              <a:off x="18276" y="66992"/>
              <a:ext cx="395248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pPr/>
              <a:r>
                <a:t>16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Η υπερτροφική μυοκαρδιοπάθεια κληρονομείται με τον αυτοσωματικό επικρατούντα χαρακτήρα…"/>
          <p:cNvSpPr txBox="1"/>
          <p:nvPr>
            <p:ph type="body" idx="4294967295"/>
          </p:nvPr>
        </p:nvSpPr>
        <p:spPr>
          <a:xfrm>
            <a:off x="301625" y="1600200"/>
            <a:ext cx="8540750" cy="46370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Η υπερτροφική μυοκαρδιοπάθεια κληρονομείται με τον αυτοσωματικό επικρατούντα χαρακτήρα</a:t>
            </a:r>
          </a:p>
          <a:p>
            <a:pPr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Έχει επίπτωση</a:t>
            </a:r>
            <a:r>
              <a:t> 1:500 </a:t>
            </a:r>
            <a:r>
              <a:t>άτομα</a:t>
            </a:r>
          </a:p>
          <a:p>
            <a:pPr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Προκαλεί υπερτροφία της ΑΡ κοιλίας και του μεσοκοιλιακού διαφράγματος</a:t>
            </a:r>
          </a:p>
          <a:p>
            <a:pPr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Η υπερτροφία αναπτύσσεται στην παιδική και εφηβική ηλικία</a:t>
            </a:r>
          </a:p>
          <a:p>
            <a:pPr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Αποτελεί </a:t>
            </a:r>
            <a:r>
              <a:rPr u="sng"/>
              <a:t>συνήθη</a:t>
            </a:r>
            <a:r>
              <a:t> αιτία αιφνίδιου θανάτου στην άσκηση</a:t>
            </a:r>
          </a:p>
        </p:txBody>
      </p:sp>
      <p:sp>
        <p:nvSpPr>
          <p:cNvPr id="339" name="Υπερτροφική μυοκαρδιοπάθεια"/>
          <p:cNvSpPr txBox="1"/>
          <p:nvPr>
            <p:ph type="title" idx="4294967295"/>
          </p:nvPr>
        </p:nvSpPr>
        <p:spPr>
          <a:xfrm>
            <a:off x="539750" y="228599"/>
            <a:ext cx="854075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 sz="4000"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Υπερτροφική μυοκαρδιοπάθεια</a:t>
            </a:r>
          </a:p>
        </p:txBody>
      </p:sp>
      <p:pic>
        <p:nvPicPr>
          <p:cNvPr id="340" name="Agiantreas" descr="Agiantrea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341" name="logo-medicine" descr="logo-medic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Υπερτροφική μυοκαρδιοπάθεια"/>
          <p:cNvSpPr txBox="1"/>
          <p:nvPr>
            <p:ph type="title" idx="4294967295"/>
          </p:nvPr>
        </p:nvSpPr>
        <p:spPr>
          <a:xfrm>
            <a:off x="539750" y="228599"/>
            <a:ext cx="854075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 sz="4000"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Υπερτροφική μυοκαρδιοπάθεια</a:t>
            </a:r>
          </a:p>
        </p:txBody>
      </p:sp>
      <p:pic>
        <p:nvPicPr>
          <p:cNvPr id="344" name="C:\Users\8-USER\Desktop\aClickHandler.ashx.jpg" descr="C:\Users\8-USER\Desktop\aClickHandler.ashx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7900" y="2060575"/>
            <a:ext cx="3721100" cy="2790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C:\Users\8-USER\Desktop\ClickHandler.ashx.jpg" descr="C:\Users\8-USER\Desktop\ClickHandler.ashx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212" y="2276475"/>
            <a:ext cx="3524251" cy="2376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Agiantreas" descr="Agiantreas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347" name="logo-medicine" descr="logo-medic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http://www.nuh.com.sg/wbn/slot/u3609/Clinical%20Care/Disease%20&amp;%20Conditions/Febrile%20seizures/tn.febrileseizure.jpg.mid.jpg" descr="http://www.nuh.com.sg/wbn/slot/u3609/Clinical%20Care/Disease%20&amp;%20Conditions/Febrile%20seizures/tn.febrileseizure.jpg.mi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0337" y="735012"/>
            <a:ext cx="3455988" cy="4638676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ΤΕΛΟΣ !!!"/>
          <p:cNvSpPr txBox="1"/>
          <p:nvPr>
            <p:ph type="title" idx="4294967295"/>
          </p:nvPr>
        </p:nvSpPr>
        <p:spPr>
          <a:xfrm>
            <a:off x="395287" y="5454649"/>
            <a:ext cx="8540751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 sz="4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ΤΕΛΟΣ !!!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(Β) Ατομικό αναμνηστικό"/>
          <p:cNvSpPr txBox="1"/>
          <p:nvPr>
            <p:ph type="title" idx="4294967295"/>
          </p:nvPr>
        </p:nvSpPr>
        <p:spPr>
          <a:xfrm>
            <a:off x="301625" y="228599"/>
            <a:ext cx="854075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(Β) Ατομικό αναμνηστικό</a:t>
            </a:r>
          </a:p>
        </p:txBody>
      </p:sp>
      <p:sp>
        <p:nvSpPr>
          <p:cNvPr id="194" name="Εμβολιασμοί…"/>
          <p:cNvSpPr txBox="1"/>
          <p:nvPr>
            <p:ph type="body" idx="4294967295"/>
          </p:nvPr>
        </p:nvSpPr>
        <p:spPr>
          <a:xfrm>
            <a:off x="301625" y="1600199"/>
            <a:ext cx="8540750" cy="44989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Εμβολιασμοί</a:t>
            </a:r>
          </a:p>
          <a:p>
            <a:pPr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Screening tests – άλλες εξετάσεις</a:t>
            </a:r>
          </a:p>
          <a:p>
            <a:pPr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Αλλεργίες – χρόνιες νόσοι</a:t>
            </a:r>
          </a:p>
          <a:p>
            <a:pPr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Προηγούμενες νόσοι – νοσηλείες – εγχειρήσεις</a:t>
            </a:r>
          </a:p>
          <a:p>
            <a:pPr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Γενική κατάσταση - φάρμακα</a:t>
            </a:r>
          </a:p>
        </p:txBody>
      </p:sp>
      <p:pic>
        <p:nvPicPr>
          <p:cNvPr id="195" name="logo-medicine" descr="logo-medic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Agiantreas" descr="Agiantrea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(Γ) Οικογενειακό αναμνηστικό"/>
          <p:cNvSpPr txBox="1"/>
          <p:nvPr>
            <p:ph type="title" idx="4294967295"/>
          </p:nvPr>
        </p:nvSpPr>
        <p:spPr>
          <a:xfrm>
            <a:off x="495300" y="228599"/>
            <a:ext cx="854075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 sz="40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(Γ) Οικογενειακό αναμνηστικό</a:t>
            </a:r>
          </a:p>
        </p:txBody>
      </p:sp>
      <p:sp>
        <p:nvSpPr>
          <p:cNvPr id="199" name="Κληρονομικό ιστορικό…"/>
          <p:cNvSpPr txBox="1"/>
          <p:nvPr>
            <p:ph type="body" idx="4294967295"/>
          </p:nvPr>
        </p:nvSpPr>
        <p:spPr>
          <a:xfrm>
            <a:off x="301625" y="1600199"/>
            <a:ext cx="8540750" cy="44989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Κληρονομικό ιστορικό</a:t>
            </a:r>
          </a:p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Κοινωνικο-οικονομική κατάσταση</a:t>
            </a:r>
          </a:p>
        </p:txBody>
      </p:sp>
      <p:sp>
        <p:nvSpPr>
          <p:cNvPr id="200" name="(Δ) Ανασκόπηση συστημάτων"/>
          <p:cNvSpPr txBox="1"/>
          <p:nvPr/>
        </p:nvSpPr>
        <p:spPr>
          <a:xfrm>
            <a:off x="179387" y="3730942"/>
            <a:ext cx="8540751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4000">
                <a:solidFill>
                  <a:srgbClr val="FFFFCC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(Δ) Ανασκόπηση συστημάτων</a:t>
            </a:r>
          </a:p>
        </p:txBody>
      </p:sp>
      <p:pic>
        <p:nvPicPr>
          <p:cNvPr id="201" name="logo-medicine" descr="logo-medic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Agiantreas" descr="Agiantrea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Ερωτήσεις που πρέπει να απαντηθούν:"/>
          <p:cNvSpPr txBox="1"/>
          <p:nvPr>
            <p:ph type="title" idx="4294967295"/>
          </p:nvPr>
        </p:nvSpPr>
        <p:spPr>
          <a:xfrm>
            <a:off x="352425" y="414337"/>
            <a:ext cx="854075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786384">
              <a:defRPr b="1" sz="3440">
                <a:effectLst>
                  <a:outerShdw sx="100000" sy="100000" kx="0" ky="0" algn="b" rotWithShape="0" blurRad="10922" dist="21844" dir="2700000">
                    <a:srgbClr val="000000"/>
                  </a:outerShdw>
                </a:effectLst>
              </a:defRPr>
            </a:pPr>
            <a:r>
              <a:t>Ερωτήσεις που πρέπει να απαντηθούν</a:t>
            </a:r>
            <a:r>
              <a:t>:</a:t>
            </a:r>
          </a:p>
        </p:txBody>
      </p:sp>
      <p:sp>
        <p:nvSpPr>
          <p:cNvPr id="205" name="Γιατί έχει έρθει ο άρρωστος στο γιατρό ;…"/>
          <p:cNvSpPr txBox="1"/>
          <p:nvPr>
            <p:ph type="body" idx="4294967295"/>
          </p:nvPr>
        </p:nvSpPr>
        <p:spPr>
          <a:xfrm>
            <a:off x="301625" y="2060575"/>
            <a:ext cx="8540750" cy="37734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Γιατί έχει έρθει ο άρρωστος στο γιατρό </a:t>
            </a:r>
            <a:r>
              <a:t>;</a:t>
            </a:r>
          </a:p>
          <a:p>
            <a:pPr>
              <a:buSzTx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Τι ανησυχεί πραγματικά τον γονέα </a:t>
            </a:r>
            <a:r>
              <a:t>;</a:t>
            </a:r>
          </a:p>
          <a:p>
            <a:pPr>
              <a:buSzTx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Γιατί τον ανησυχεί </a:t>
            </a:r>
            <a:r>
              <a:t>;</a:t>
            </a:r>
          </a:p>
        </p:txBody>
      </p:sp>
      <p:pic>
        <p:nvPicPr>
          <p:cNvPr id="206" name="logo-medicine" descr="logo-medic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Agiantreas" descr="Agiantrea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http://3.bp.blogspot.com/-xp9t-rfnXbo/UQMpqVvvUOI/AAAAAAAAFTk/06F4nPpLsIQ/s1600/Screen+shot+2013-01-25+at+6.54.30+PM.png" descr="http://3.bp.blogspot.com/-xp9t-rfnXbo/UQMpqVvvUOI/AAAAAAAAFTk/06F4nPpLsIQ/s1600/Screen+shot+2013-01-25+at+6.54.30+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4437" y="1916112"/>
            <a:ext cx="4000501" cy="3976688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Παράδειγμα 1: Παιδί προσχολικής ηλικίας με πυρετό και σπασμούς"/>
          <p:cNvSpPr txBox="1"/>
          <p:nvPr>
            <p:ph type="title" idx="4294967295"/>
          </p:nvPr>
        </p:nvSpPr>
        <p:spPr>
          <a:xfrm>
            <a:off x="804862" y="228600"/>
            <a:ext cx="8231188" cy="16875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l">
              <a:defRPr b="1" sz="3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Παράδειγμα 1</a:t>
            </a:r>
            <a:r>
              <a:t>: </a:t>
            </a:r>
            <a:r>
              <a:t>Παιδί προσχολικής ηλικίας με πυρετό και σπασμούς</a:t>
            </a:r>
          </a:p>
        </p:txBody>
      </p:sp>
      <p:pic>
        <p:nvPicPr>
          <p:cNvPr id="211" name="logo-medicine" descr="logo-medic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Agiantreas" descr="Agiantreas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Παράδειγμα 1: Παιδί προσχολικής ηλικίας με πυρετό και σπασμούς"/>
          <p:cNvSpPr txBox="1"/>
          <p:nvPr>
            <p:ph type="title" idx="4294967295"/>
          </p:nvPr>
        </p:nvSpPr>
        <p:spPr>
          <a:xfrm>
            <a:off x="804862" y="228600"/>
            <a:ext cx="8231188" cy="16875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l">
              <a:defRPr b="1" sz="3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Παράδειγμα 1</a:t>
            </a:r>
            <a:r>
              <a:t>: </a:t>
            </a:r>
            <a:r>
              <a:t>Παιδί προσχολικής ηλικίας με πυρετό και σπασμούς</a:t>
            </a:r>
          </a:p>
        </p:txBody>
      </p:sp>
      <p:sp>
        <p:nvSpPr>
          <p:cNvPr id="215" name="Κορίτσι 15 μηνών μεταφέρεται στο ΤΕΠ με ασθενοφόρο συνοδευόμενο από τη μητέρα…"/>
          <p:cNvSpPr txBox="1"/>
          <p:nvPr>
            <p:ph type="body" idx="4294967295"/>
          </p:nvPr>
        </p:nvSpPr>
        <p:spPr>
          <a:xfrm>
            <a:off x="250825" y="2025649"/>
            <a:ext cx="8540750" cy="44989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Κορίτσι 15 μηνών μεταφέρεται στο ΤΕΠ με ασθενοφόρο συνοδευόμενο από τη μητέρα</a:t>
            </a:r>
          </a:p>
          <a:p>
            <a:pPr algn="just">
              <a:buSzTx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algn="just"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Επεισόδιο σπασμών με πυρετό</a:t>
            </a:r>
          </a:p>
          <a:p>
            <a:pPr algn="just">
              <a:buSzTx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algn="just"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Εισαγωγή στην Π/Δ κλινική για διερεύνηση</a:t>
            </a:r>
          </a:p>
        </p:txBody>
      </p:sp>
      <p:pic>
        <p:nvPicPr>
          <p:cNvPr id="216" name="logo-medicine" descr="logo-medic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Agiantreas" descr="Agiantrea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Παράδειγμα 1: Παιδί προσχολικής ηλικίας με πυρετό και σπασμούς"/>
          <p:cNvSpPr txBox="1"/>
          <p:nvPr>
            <p:ph type="title" idx="4294967295"/>
          </p:nvPr>
        </p:nvSpPr>
        <p:spPr>
          <a:xfrm>
            <a:off x="804862" y="228600"/>
            <a:ext cx="8231188" cy="16875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l">
              <a:defRPr b="1" sz="3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Παράδειγμα 1</a:t>
            </a:r>
            <a:r>
              <a:t>: </a:t>
            </a:r>
            <a:r>
              <a:t>Παιδί προσχολικής ηλικίας με πυρετό και σπασμούς</a:t>
            </a:r>
          </a:p>
        </p:txBody>
      </p:sp>
      <p:sp>
        <p:nvSpPr>
          <p:cNvPr id="220" name="Αιτία εισόδου: Σπασμοί επί πυρετού…"/>
          <p:cNvSpPr txBox="1"/>
          <p:nvPr>
            <p:ph type="body" idx="4294967295"/>
          </p:nvPr>
        </p:nvSpPr>
        <p:spPr>
          <a:xfrm>
            <a:off x="250825" y="2025649"/>
            <a:ext cx="8540750" cy="44989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Αιτία εισόδου</a:t>
            </a:r>
            <a:r>
              <a:t>: </a:t>
            </a:r>
            <a:r>
              <a:t>Σπασμοί επί πυρετού</a:t>
            </a:r>
          </a:p>
          <a:p>
            <a:pPr algn="just">
              <a:spcBef>
                <a:spcPts val="600"/>
              </a:spcBef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Παρούσα νόσος</a:t>
            </a:r>
            <a:r>
              <a:t>:</a:t>
            </a:r>
          </a:p>
          <a:p>
            <a:pPr algn="just">
              <a:spcBef>
                <a:spcPts val="500"/>
              </a:spcBef>
              <a:buSzTx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	</a:t>
            </a:r>
            <a:r>
              <a:rPr>
                <a:solidFill>
                  <a:srgbClr val="A3C145"/>
                </a:solidFill>
              </a:rPr>
              <a:t>- Από 12ώρου αναφέρεται υψηλός πυρετός</a:t>
            </a:r>
            <a:r>
              <a:rPr>
                <a:solidFill>
                  <a:srgbClr val="A3C145"/>
                </a:solidFill>
              </a:rPr>
              <a:t> </a:t>
            </a:r>
            <a:r>
              <a:rPr>
                <a:solidFill>
                  <a:srgbClr val="A3C145"/>
                </a:solidFill>
              </a:rPr>
              <a:t>-</a:t>
            </a:r>
            <a:r>
              <a:rPr>
                <a:solidFill>
                  <a:srgbClr val="A3C145"/>
                </a:solidFill>
              </a:rPr>
              <a:t> </a:t>
            </a:r>
            <a:r>
              <a:rPr>
                <a:solidFill>
                  <a:srgbClr val="A3C145"/>
                </a:solidFill>
              </a:rPr>
              <a:t>δεν θερμομετρήθηκε</a:t>
            </a:r>
            <a:endParaRPr>
              <a:solidFill>
                <a:srgbClr val="A3C145"/>
              </a:solidFill>
            </a:endParaRPr>
          </a:p>
          <a:p>
            <a:pPr algn="just">
              <a:spcBef>
                <a:spcPts val="500"/>
              </a:spcBef>
              <a:buSzTx/>
              <a:buNone/>
              <a:defRPr sz="2400"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	- Προ ½ ώρας επεισόδιο σπασμών διάρκειας 1-2 λεπτών με τονικοκλονικές κινήσεις άνω</a:t>
            </a:r>
            <a:r>
              <a:t> </a:t>
            </a:r>
            <a:r>
              <a:t>-</a:t>
            </a:r>
            <a:r>
              <a:t> </a:t>
            </a:r>
            <a:r>
              <a:t>κάτω άκρων, προσήλωση βλέματος και περιστοματική κυάνωση</a:t>
            </a:r>
          </a:p>
          <a:p>
            <a:pPr algn="just">
              <a:spcBef>
                <a:spcPts val="500"/>
              </a:spcBef>
              <a:buSzTx/>
              <a:buNone/>
              <a:defRPr sz="2400">
                <a:solidFill>
                  <a:srgbClr val="A3C145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	- Ακολούθως υπνηλία μικρής διάρκειας</a:t>
            </a:r>
          </a:p>
        </p:txBody>
      </p:sp>
      <p:pic>
        <p:nvPicPr>
          <p:cNvPr id="221" name="logo-medicine" descr="logo-medic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44450"/>
            <a:ext cx="704850" cy="809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Agiantreas" descr="Agiantrea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7987" y="5661025"/>
            <a:ext cx="1014413" cy="109061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ompass">
  <a:themeElements>
    <a:clrScheme name="Compass">
      <a:dk1>
        <a:srgbClr val="5A5C6C"/>
      </a:dk1>
      <a:lt1>
        <a:srgbClr val="6C6212"/>
      </a:lt1>
      <a:dk2>
        <a:srgbClr val="A7A7A7"/>
      </a:dk2>
      <a:lt2>
        <a:srgbClr val="535353"/>
      </a:lt2>
      <a:accent1>
        <a:srgbClr val="9966FF"/>
      </a:accent1>
      <a:accent2>
        <a:srgbClr val="9383B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ompass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Compas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5A5C6C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5A5C6C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ompass">
  <a:themeElements>
    <a:clrScheme name="Compas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66FF"/>
      </a:accent1>
      <a:accent2>
        <a:srgbClr val="9383B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ompass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Compas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5A5C6C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5A5C6C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