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2"/>
  </p:notesMasterIdLst>
  <p:sldIdLst>
    <p:sldId id="418" r:id="rId2"/>
    <p:sldId id="419" r:id="rId3"/>
    <p:sldId id="331" r:id="rId4"/>
    <p:sldId id="295" r:id="rId5"/>
    <p:sldId id="296" r:id="rId6"/>
    <p:sldId id="299" r:id="rId7"/>
    <p:sldId id="404" r:id="rId8"/>
    <p:sldId id="405" r:id="rId9"/>
    <p:sldId id="406" r:id="rId10"/>
    <p:sldId id="407" r:id="rId11"/>
    <p:sldId id="300" r:id="rId12"/>
    <p:sldId id="297" r:id="rId13"/>
    <p:sldId id="332" r:id="rId14"/>
    <p:sldId id="333" r:id="rId15"/>
    <p:sldId id="298" r:id="rId16"/>
    <p:sldId id="301" r:id="rId17"/>
    <p:sldId id="334" r:id="rId18"/>
    <p:sldId id="338" r:id="rId19"/>
    <p:sldId id="339" r:id="rId20"/>
    <p:sldId id="408" r:id="rId21"/>
    <p:sldId id="409" r:id="rId22"/>
    <p:sldId id="412" r:id="rId23"/>
    <p:sldId id="411" r:id="rId24"/>
    <p:sldId id="410" r:id="rId25"/>
    <p:sldId id="413" r:id="rId26"/>
    <p:sldId id="414" r:id="rId27"/>
    <p:sldId id="416" r:id="rId28"/>
    <p:sldId id="415" r:id="rId29"/>
    <p:sldId id="417" r:id="rId30"/>
    <p:sldId id="340" r:id="rId31"/>
    <p:sldId id="303" r:id="rId32"/>
    <p:sldId id="335" r:id="rId33"/>
    <p:sldId id="336" r:id="rId34"/>
    <p:sldId id="337" r:id="rId35"/>
    <p:sldId id="341" r:id="rId36"/>
    <p:sldId id="302" r:id="rId37"/>
    <p:sldId id="344" r:id="rId38"/>
    <p:sldId id="304" r:id="rId39"/>
    <p:sldId id="343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  <p:sldId id="403" r:id="rId53"/>
    <p:sldId id="345" r:id="rId54"/>
    <p:sldId id="348" r:id="rId55"/>
    <p:sldId id="347" r:id="rId56"/>
    <p:sldId id="349" r:id="rId57"/>
    <p:sldId id="350" r:id="rId58"/>
    <p:sldId id="367" r:id="rId59"/>
    <p:sldId id="368" r:id="rId60"/>
    <p:sldId id="351" r:id="rId61"/>
    <p:sldId id="352" r:id="rId62"/>
    <p:sldId id="353" r:id="rId63"/>
    <p:sldId id="354" r:id="rId64"/>
    <p:sldId id="355" r:id="rId65"/>
    <p:sldId id="356" r:id="rId66"/>
    <p:sldId id="357" r:id="rId67"/>
    <p:sldId id="358" r:id="rId68"/>
    <p:sldId id="359" r:id="rId69"/>
    <p:sldId id="360" r:id="rId70"/>
    <p:sldId id="361" r:id="rId71"/>
    <p:sldId id="362" r:id="rId72"/>
    <p:sldId id="363" r:id="rId73"/>
    <p:sldId id="364" r:id="rId74"/>
    <p:sldId id="365" r:id="rId75"/>
    <p:sldId id="366" r:id="rId76"/>
    <p:sldId id="369" r:id="rId77"/>
    <p:sldId id="370" r:id="rId78"/>
    <p:sldId id="371" r:id="rId79"/>
    <p:sldId id="372" r:id="rId80"/>
    <p:sldId id="380" r:id="rId81"/>
    <p:sldId id="381" r:id="rId82"/>
    <p:sldId id="382" r:id="rId83"/>
    <p:sldId id="383" r:id="rId84"/>
    <p:sldId id="384" r:id="rId85"/>
    <p:sldId id="385" r:id="rId86"/>
    <p:sldId id="386" r:id="rId87"/>
    <p:sldId id="387" r:id="rId88"/>
    <p:sldId id="388" r:id="rId89"/>
    <p:sldId id="389" r:id="rId90"/>
    <p:sldId id="390" r:id="rId91"/>
    <p:sldId id="374" r:id="rId92"/>
    <p:sldId id="375" r:id="rId93"/>
    <p:sldId id="379" r:id="rId94"/>
    <p:sldId id="420" r:id="rId95"/>
    <p:sldId id="421" r:id="rId96"/>
    <p:sldId id="422" r:id="rId97"/>
    <p:sldId id="424" r:id="rId98"/>
    <p:sldId id="425" r:id="rId99"/>
    <p:sldId id="426" r:id="rId100"/>
    <p:sldId id="427" r:id="rId101"/>
  </p:sldIdLst>
  <p:sldSz cx="9144000" cy="6858000" type="screen4x3"/>
  <p:notesSz cx="6858000" cy="9144000"/>
  <p:custDataLst>
    <p:tags r:id="rId103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2F00"/>
    <a:srgbClr val="FF6600"/>
    <a:srgbClr val="C88900"/>
    <a:srgbClr val="CC3399"/>
    <a:srgbClr val="FF33CC"/>
    <a:srgbClr val="FF99CC"/>
    <a:srgbClr val="FF3399"/>
    <a:srgbClr val="8080C0"/>
    <a:srgbClr val="8080FF"/>
    <a:srgbClr val="80C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6212" autoAdjust="0"/>
    <p:restoredTop sz="94660"/>
  </p:normalViewPr>
  <p:slideViewPr>
    <p:cSldViewPr>
      <p:cViewPr varScale="1">
        <p:scale>
          <a:sx n="72" d="100"/>
          <a:sy n="72" d="100"/>
        </p:scale>
        <p:origin x="-8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_________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0000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0.2</c:v>
                </c:pt>
                <c:pt idx="1">
                  <c:v>0.2</c:v>
                </c:pt>
                <c:pt idx="2">
                  <c:v>0.25</c:v>
                </c:pt>
                <c:pt idx="3">
                  <c:v>0.27</c:v>
                </c:pt>
                <c:pt idx="4">
                  <c:v>0.28000000000000008</c:v>
                </c:pt>
                <c:pt idx="5">
                  <c:v>0.29000000000000031</c:v>
                </c:pt>
                <c:pt idx="6">
                  <c:v>0.30000000000000032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92C-4D36-B671-6438E5D21C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246016"/>
        <c:axId val="92247936"/>
      </c:scatterChart>
      <c:valAx>
        <c:axId val="92246016"/>
        <c:scaling>
          <c:orientation val="minMax"/>
          <c:max val="8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/>
                  <a:t>Επεξεργαστές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2247936"/>
        <c:crosses val="autoZero"/>
        <c:crossBetween val="midCat"/>
        <c:majorUnit val="1"/>
      </c:valAx>
      <c:valAx>
        <c:axId val="92247936"/>
        <c:scaling>
          <c:orientation val="minMax"/>
          <c:max val="0.35000000000000031"/>
          <c:min val="0.1500000000000002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dirty="0" smtClean="0"/>
                  <a:t>Σειριακό ποσοστό</a:t>
                </a:r>
                <a:endParaRPr lang="en-US" dirty="0"/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crossAx val="92246016"/>
        <c:crosses val="autoZero"/>
        <c:crossBetween val="midCat"/>
        <c:majorUnit val="5.0000000000000114E-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30000">
              <a:noFill/>
            </a:ln>
          </c:spPr>
          <c:trendline>
            <c:trendlineType val="linear"/>
            <c:dispRSqr val="0"/>
            <c:dispEq val="0"/>
          </c:trendline>
          <c:xVal>
            <c:numRef>
              <c:f>Sheet1!$A$2:$A$8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  <c:pt idx="5">
                  <c:v>7</c:v>
                </c:pt>
                <c:pt idx="6">
                  <c:v>8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0.2</c:v>
                </c:pt>
                <c:pt idx="1">
                  <c:v>0.21000000000000021</c:v>
                </c:pt>
                <c:pt idx="2">
                  <c:v>0.2</c:v>
                </c:pt>
                <c:pt idx="3">
                  <c:v>0.19</c:v>
                </c:pt>
                <c:pt idx="4">
                  <c:v>0.2</c:v>
                </c:pt>
                <c:pt idx="5">
                  <c:v>0.2</c:v>
                </c:pt>
                <c:pt idx="6">
                  <c:v>0.2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588-460B-8990-865A750858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4118272"/>
        <c:axId val="94120192"/>
      </c:scatterChart>
      <c:valAx>
        <c:axId val="94118272"/>
        <c:scaling>
          <c:orientation val="minMax"/>
          <c:max val="8"/>
          <c:min val="1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l-GR" dirty="0" smtClean="0"/>
                  <a:t>Επεξεργαστές</a:t>
                </a:r>
                <a:endParaRPr lang="en-US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4120192"/>
        <c:crosses val="autoZero"/>
        <c:crossBetween val="midCat"/>
        <c:majorUnit val="1"/>
      </c:valAx>
      <c:valAx>
        <c:axId val="94120192"/>
        <c:scaling>
          <c:orientation val="minMax"/>
          <c:max val="0.35000000000000031"/>
          <c:min val="0.15000000000000024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l-GR" dirty="0" smtClean="0"/>
                  <a:t>Σειριακό ποσοστό</a:t>
                </a:r>
                <a:endParaRPr lang="en-US" dirty="0"/>
              </a:p>
            </c:rich>
          </c:tx>
          <c:overlay val="0"/>
        </c:title>
        <c:numFmt formatCode="#,##0.00" sourceLinked="0"/>
        <c:majorTickMark val="out"/>
        <c:minorTickMark val="none"/>
        <c:tickLblPos val="nextTo"/>
        <c:crossAx val="94118272"/>
        <c:crosses val="autoZero"/>
        <c:crossBetween val="midCat"/>
        <c:majorUnit val="0.0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7" Type="http://schemas.openxmlformats.org/officeDocument/2006/relationships/image" Target="../media/image43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5" Type="http://schemas.openxmlformats.org/officeDocument/2006/relationships/image" Target="../media/image48.wmf"/><Relationship Id="rId4" Type="http://schemas.openxmlformats.org/officeDocument/2006/relationships/image" Target="../media/image4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7" Type="http://schemas.openxmlformats.org/officeDocument/2006/relationships/image" Target="../media/image29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21B1FF-90A0-4C20-842D-08ADC1617047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4546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451231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45023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85237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6</a:t>
            </a:fld>
            <a:endParaRPr 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54F70C-AEAD-4F32-AC80-49A846F02E55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7733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99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ABD0456-AEDF-48C7-8777-892B6E479B7D}" type="datetimeFigureOut">
              <a:rPr lang="el-GR" smtClean="0"/>
              <a:pPr/>
              <a:t>24/9/2015</a:t>
            </a:fld>
            <a:endParaRPr lang="el-GR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l-GR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rmAutofit/>
          </a:bodyPr>
          <a:lstStyle>
            <a:lvl1pPr>
              <a:defRPr sz="3600">
                <a:latin typeface="Calibri" pitchFamily="34" charset="0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5257800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 eaLnBrk="1" latinLnBrk="0" hangingPunct="1"/>
            <a:r>
              <a:rPr lang="en-US" dirty="0" smtClean="0"/>
              <a:t>Click to edit Master text styles</a:t>
            </a:r>
          </a:p>
          <a:p>
            <a:pPr lvl="1" eaLnBrk="1" latinLnBrk="0" hangingPunct="1"/>
            <a:r>
              <a:rPr lang="en-US" dirty="0" smtClean="0"/>
              <a:t>Second level</a:t>
            </a:r>
          </a:p>
          <a:p>
            <a:pPr lvl="2" eaLnBrk="1" latinLnBrk="0" hangingPunct="1"/>
            <a:r>
              <a:rPr lang="en-US" dirty="0" smtClean="0"/>
              <a:t>Third level</a:t>
            </a:r>
          </a:p>
          <a:p>
            <a:pPr lvl="3" eaLnBrk="1" latinLnBrk="0" hangingPunct="1"/>
            <a:r>
              <a:rPr lang="en-US" dirty="0" smtClean="0"/>
              <a:t>Fourth level</a:t>
            </a:r>
          </a:p>
          <a:p>
            <a:pPr lvl="4" eaLnBrk="1" latinLnBrk="0" hangingPunct="1"/>
            <a:r>
              <a:rPr lang="en-US" dirty="0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l-GR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ABD0456-AEDF-48C7-8777-892B6E479B7D}" type="datetimeFigureOut">
              <a:rPr lang="el-GR" smtClean="0"/>
              <a:pPr/>
              <a:t>24/9/2015</a:t>
            </a:fld>
            <a:endParaRPr lang="el-GR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ABD0456-AEDF-48C7-8777-892B6E479B7D}" type="datetimeFigureOut">
              <a:rPr lang="el-GR" smtClean="0"/>
              <a:pPr/>
              <a:t>24/9/2015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689C508-88F0-4E27-9C78-89D54C847A5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thumb/e/ea/AmdahlsLaw.svg/407px-AmdahlsLaw.svg.png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wm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w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4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oleObject" Target="../embeddings/oleObject14.bin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1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2.wmf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21.bin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28.wmf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28.bin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6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27.bin"/><Relationship Id="rId5" Type="http://schemas.openxmlformats.org/officeDocument/2006/relationships/oleObject" Target="../embeddings/oleObject24.bin"/><Relationship Id="rId15" Type="http://schemas.openxmlformats.org/officeDocument/2006/relationships/oleObject" Target="../embeddings/oleObject29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26.bin"/><Relationship Id="rId14" Type="http://schemas.openxmlformats.org/officeDocument/2006/relationships/image" Target="../media/image35.wmf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3.wmf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4.bin"/><Relationship Id="rId5" Type="http://schemas.openxmlformats.org/officeDocument/2006/relationships/oleObject" Target="../embeddings/oleObject31.bin"/><Relationship Id="rId15" Type="http://schemas.openxmlformats.org/officeDocument/2006/relationships/oleObject" Target="../embeddings/oleObject36.bin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3.bin"/><Relationship Id="rId14" Type="http://schemas.openxmlformats.org/officeDocument/2006/relationships/image" Target="../media/image42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12" Type="http://schemas.openxmlformats.org/officeDocument/2006/relationships/image" Target="../media/image4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0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49.wmf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52.wmf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53.wmf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54.w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ΠαρΑλληλη ΕΠΕΞΕΡΓΑΣΙΑ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Ενότητα 2 – Αρχιτεκτονικές Παρ/</a:t>
            </a:r>
            <a:r>
              <a:rPr lang="el-GR" dirty="0" err="1" smtClean="0"/>
              <a:t>λης</a:t>
            </a:r>
            <a:r>
              <a:rPr lang="el-GR" dirty="0" smtClean="0"/>
              <a:t> Επεξεργασίας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 smtClean="0"/>
              <a:t>25/02/2015</a:t>
            </a:r>
            <a:endParaRPr lang="el-GR" dirty="0"/>
          </a:p>
        </p:txBody>
      </p:sp>
      <p:pic>
        <p:nvPicPr>
          <p:cNvPr id="6" name="Εικόνα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239" y="703270"/>
            <a:ext cx="4514857" cy="935086"/>
          </a:xfrm>
          <a:prstGeom prst="rect">
            <a:avLst/>
          </a:prstGeom>
        </p:spPr>
      </p:pic>
      <p:pic>
        <p:nvPicPr>
          <p:cNvPr id="7" name="Εικόνα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3692664" cy="1388283"/>
          </a:xfrm>
          <a:prstGeom prst="rect">
            <a:avLst/>
          </a:prstGeom>
        </p:spPr>
      </p:pic>
      <p:sp>
        <p:nvSpPr>
          <p:cNvPr id="8" name="7 - TextBox"/>
          <p:cNvSpPr txBox="1"/>
          <p:nvPr/>
        </p:nvSpPr>
        <p:spPr>
          <a:xfrm>
            <a:off x="0" y="2978949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800" dirty="0" smtClean="0"/>
              <a:t>Ιωάννης Ε. </a:t>
            </a:r>
            <a:r>
              <a:rPr lang="el-GR" sz="2800" dirty="0" err="1" smtClean="0"/>
              <a:t>Βενέτης</a:t>
            </a:r>
            <a:endParaRPr lang="el-GR" sz="2800" dirty="0" smtClean="0"/>
          </a:p>
          <a:p>
            <a:pPr algn="ctr"/>
            <a:r>
              <a:rPr lang="el-GR" sz="2800" dirty="0" smtClean="0"/>
              <a:t>Τμήμα Μηχανικών Η/Υ και Πληροφορικής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Machine CM-2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Hypercube (</a:t>
            </a:r>
            <a:r>
              <a:rPr lang="el-GR" dirty="0" smtClean="0"/>
              <a:t>Υπερκύβος)</a:t>
            </a:r>
            <a:endParaRPr lang="en-US" dirty="0" smtClean="0"/>
          </a:p>
        </p:txBody>
      </p:sp>
      <p:sp>
        <p:nvSpPr>
          <p:cNvPr id="4" name="Oval 3"/>
          <p:cNvSpPr/>
          <p:nvPr/>
        </p:nvSpPr>
        <p:spPr>
          <a:xfrm>
            <a:off x="1714480" y="3519429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Oval 4"/>
          <p:cNvSpPr/>
          <p:nvPr/>
        </p:nvSpPr>
        <p:spPr>
          <a:xfrm>
            <a:off x="1714480" y="266217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" name="Straight Connector 5"/>
          <p:cNvCxnSpPr>
            <a:stCxn id="5" idx="4"/>
            <a:endCxn id="4" idx="0"/>
          </p:cNvCxnSpPr>
          <p:nvPr/>
        </p:nvCxnSpPr>
        <p:spPr>
          <a:xfrm rot="5400000">
            <a:off x="1428728" y="3162239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714480" y="2519297"/>
            <a:ext cx="142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</a:t>
            </a:r>
            <a:endParaRPr lang="el-GR" sz="1100" dirty="0"/>
          </a:p>
        </p:txBody>
      </p:sp>
      <p:sp>
        <p:nvSpPr>
          <p:cNvPr id="8" name="TextBox 7"/>
          <p:cNvSpPr txBox="1"/>
          <p:nvPr/>
        </p:nvSpPr>
        <p:spPr>
          <a:xfrm>
            <a:off x="1714480" y="3662305"/>
            <a:ext cx="142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</a:t>
            </a:r>
            <a:endParaRPr lang="el-GR" sz="1100" dirty="0"/>
          </a:p>
        </p:txBody>
      </p:sp>
      <p:sp>
        <p:nvSpPr>
          <p:cNvPr id="9" name="Oval 8"/>
          <p:cNvSpPr/>
          <p:nvPr/>
        </p:nvSpPr>
        <p:spPr>
          <a:xfrm>
            <a:off x="2571736" y="3519429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Oval 9"/>
          <p:cNvSpPr/>
          <p:nvPr/>
        </p:nvSpPr>
        <p:spPr>
          <a:xfrm>
            <a:off x="2571736" y="266217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" name="Straight Connector 10"/>
          <p:cNvCxnSpPr>
            <a:stCxn id="10" idx="4"/>
            <a:endCxn id="9" idx="0"/>
          </p:cNvCxnSpPr>
          <p:nvPr/>
        </p:nvCxnSpPr>
        <p:spPr>
          <a:xfrm rot="5400000">
            <a:off x="2285984" y="3162239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00298" y="2519297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</a:t>
            </a:r>
            <a:endParaRPr lang="el-GR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2500298" y="3662305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</a:t>
            </a:r>
            <a:endParaRPr lang="el-GR" sz="1100" dirty="0"/>
          </a:p>
        </p:txBody>
      </p:sp>
      <p:sp>
        <p:nvSpPr>
          <p:cNvPr id="14" name="Oval 13"/>
          <p:cNvSpPr/>
          <p:nvPr/>
        </p:nvSpPr>
        <p:spPr>
          <a:xfrm>
            <a:off x="3428992" y="3519429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Oval 14"/>
          <p:cNvSpPr/>
          <p:nvPr/>
        </p:nvSpPr>
        <p:spPr>
          <a:xfrm>
            <a:off x="3428992" y="266217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6" name="Straight Connector 15"/>
          <p:cNvCxnSpPr>
            <a:stCxn id="15" idx="4"/>
            <a:endCxn id="14" idx="0"/>
          </p:cNvCxnSpPr>
          <p:nvPr/>
        </p:nvCxnSpPr>
        <p:spPr>
          <a:xfrm rot="5400000">
            <a:off x="3143240" y="3162239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357554" y="2519297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</a:t>
            </a:r>
            <a:endParaRPr lang="el-GR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3357554" y="3662305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</a:t>
            </a:r>
            <a:endParaRPr lang="el-GR" sz="1100" dirty="0"/>
          </a:p>
        </p:txBody>
      </p:sp>
      <p:cxnSp>
        <p:nvCxnSpPr>
          <p:cNvPr id="19" name="Straight Connector 18"/>
          <p:cNvCxnSpPr>
            <a:stCxn id="15" idx="2"/>
            <a:endCxn id="10" idx="6"/>
          </p:cNvCxnSpPr>
          <p:nvPr/>
        </p:nvCxnSpPr>
        <p:spPr>
          <a:xfrm rot="10800000">
            <a:off x="2714612" y="2733611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4" idx="2"/>
            <a:endCxn id="9" idx="6"/>
          </p:cNvCxnSpPr>
          <p:nvPr/>
        </p:nvCxnSpPr>
        <p:spPr>
          <a:xfrm rot="10800000">
            <a:off x="2714612" y="3590867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785918" y="5805445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Oval 21"/>
          <p:cNvSpPr/>
          <p:nvPr/>
        </p:nvSpPr>
        <p:spPr>
          <a:xfrm>
            <a:off x="1785918" y="4948189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3" name="Straight Connector 22"/>
          <p:cNvCxnSpPr>
            <a:stCxn id="22" idx="4"/>
            <a:endCxn id="21" idx="0"/>
          </p:cNvCxnSpPr>
          <p:nvPr/>
        </p:nvCxnSpPr>
        <p:spPr>
          <a:xfrm rot="5400000">
            <a:off x="1500166" y="5448255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14480" y="4805313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001</a:t>
            </a:r>
            <a:endParaRPr lang="el-GR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714480" y="5948321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000</a:t>
            </a:r>
            <a:endParaRPr lang="el-GR" sz="1100" dirty="0"/>
          </a:p>
        </p:txBody>
      </p:sp>
      <p:sp>
        <p:nvSpPr>
          <p:cNvPr id="26" name="Oval 25"/>
          <p:cNvSpPr/>
          <p:nvPr/>
        </p:nvSpPr>
        <p:spPr>
          <a:xfrm>
            <a:off x="2643174" y="5805445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Oval 26"/>
          <p:cNvSpPr/>
          <p:nvPr/>
        </p:nvSpPr>
        <p:spPr>
          <a:xfrm>
            <a:off x="2643174" y="4948189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28" name="Straight Connector 27"/>
          <p:cNvCxnSpPr>
            <a:stCxn id="27" idx="4"/>
            <a:endCxn id="26" idx="0"/>
          </p:cNvCxnSpPr>
          <p:nvPr/>
        </p:nvCxnSpPr>
        <p:spPr>
          <a:xfrm rot="5400000">
            <a:off x="2357422" y="5448255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71736" y="4805313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101</a:t>
            </a:r>
            <a:endParaRPr lang="el-GR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571736" y="5948321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100</a:t>
            </a:r>
            <a:endParaRPr lang="el-GR" sz="1100" dirty="0"/>
          </a:p>
        </p:txBody>
      </p:sp>
      <p:cxnSp>
        <p:nvCxnSpPr>
          <p:cNvPr id="31" name="Straight Connector 30"/>
          <p:cNvCxnSpPr>
            <a:stCxn id="27" idx="2"/>
            <a:endCxn id="22" idx="6"/>
          </p:cNvCxnSpPr>
          <p:nvPr/>
        </p:nvCxnSpPr>
        <p:spPr>
          <a:xfrm rot="10800000">
            <a:off x="1928794" y="5019627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26" idx="2"/>
            <a:endCxn id="21" idx="6"/>
          </p:cNvCxnSpPr>
          <p:nvPr/>
        </p:nvCxnSpPr>
        <p:spPr>
          <a:xfrm rot="10800000">
            <a:off x="1928794" y="5876883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2143108" y="551969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Oval 33"/>
          <p:cNvSpPr/>
          <p:nvPr/>
        </p:nvSpPr>
        <p:spPr>
          <a:xfrm>
            <a:off x="2143108" y="4662437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5" name="Straight Connector 34"/>
          <p:cNvCxnSpPr>
            <a:stCxn id="34" idx="4"/>
            <a:endCxn id="33" idx="0"/>
          </p:cNvCxnSpPr>
          <p:nvPr/>
        </p:nvCxnSpPr>
        <p:spPr>
          <a:xfrm rot="5400000">
            <a:off x="1857356" y="5162503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071670" y="4519561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011</a:t>
            </a:r>
            <a:endParaRPr lang="el-GR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2071670" y="5662569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010</a:t>
            </a:r>
            <a:endParaRPr lang="el-GR" sz="1100" dirty="0"/>
          </a:p>
        </p:txBody>
      </p:sp>
      <p:sp>
        <p:nvSpPr>
          <p:cNvPr id="38" name="Oval 37"/>
          <p:cNvSpPr/>
          <p:nvPr/>
        </p:nvSpPr>
        <p:spPr>
          <a:xfrm>
            <a:off x="3000364" y="551969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9" name="Oval 38"/>
          <p:cNvSpPr/>
          <p:nvPr/>
        </p:nvSpPr>
        <p:spPr>
          <a:xfrm>
            <a:off x="3000364" y="4662437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40" name="Straight Connector 39"/>
          <p:cNvCxnSpPr>
            <a:stCxn id="39" idx="4"/>
            <a:endCxn id="38" idx="0"/>
          </p:cNvCxnSpPr>
          <p:nvPr/>
        </p:nvCxnSpPr>
        <p:spPr>
          <a:xfrm rot="5400000">
            <a:off x="2714612" y="5162503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928926" y="4519561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111</a:t>
            </a:r>
            <a:endParaRPr lang="el-GR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2928926" y="5662569"/>
            <a:ext cx="28575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110</a:t>
            </a:r>
            <a:endParaRPr lang="el-GR" sz="1100" dirty="0"/>
          </a:p>
        </p:txBody>
      </p:sp>
      <p:cxnSp>
        <p:nvCxnSpPr>
          <p:cNvPr id="43" name="Straight Connector 42"/>
          <p:cNvCxnSpPr>
            <a:stCxn id="39" idx="2"/>
            <a:endCxn id="34" idx="6"/>
          </p:cNvCxnSpPr>
          <p:nvPr/>
        </p:nvCxnSpPr>
        <p:spPr>
          <a:xfrm rot="10800000">
            <a:off x="2285984" y="4733875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38" idx="2"/>
            <a:endCxn id="33" idx="6"/>
          </p:cNvCxnSpPr>
          <p:nvPr/>
        </p:nvCxnSpPr>
        <p:spPr>
          <a:xfrm rot="10800000">
            <a:off x="2285984" y="5591131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34" idx="3"/>
          </p:cNvCxnSpPr>
          <p:nvPr/>
        </p:nvCxnSpPr>
        <p:spPr>
          <a:xfrm rot="5400000" flipH="1" flipV="1">
            <a:off x="1943589" y="4748670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27" idx="7"/>
            <a:endCxn id="39" idx="3"/>
          </p:cNvCxnSpPr>
          <p:nvPr/>
        </p:nvCxnSpPr>
        <p:spPr>
          <a:xfrm rot="5400000" flipH="1" flipV="1">
            <a:off x="2800845" y="4748670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33" idx="3"/>
          </p:cNvCxnSpPr>
          <p:nvPr/>
        </p:nvCxnSpPr>
        <p:spPr>
          <a:xfrm rot="5400000" flipH="1" flipV="1">
            <a:off x="1943589" y="5605926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26" idx="7"/>
            <a:endCxn id="38" idx="3"/>
          </p:cNvCxnSpPr>
          <p:nvPr/>
        </p:nvCxnSpPr>
        <p:spPr>
          <a:xfrm rot="5400000" flipH="1" flipV="1">
            <a:off x="2800845" y="5605926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643570" y="516250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Oval 49"/>
          <p:cNvSpPr/>
          <p:nvPr/>
        </p:nvSpPr>
        <p:spPr>
          <a:xfrm>
            <a:off x="5643570" y="4305247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1" name="Straight Connector 50"/>
          <p:cNvCxnSpPr>
            <a:stCxn id="50" idx="4"/>
            <a:endCxn id="49" idx="0"/>
          </p:cNvCxnSpPr>
          <p:nvPr/>
        </p:nvCxnSpPr>
        <p:spPr>
          <a:xfrm rot="5400000">
            <a:off x="5357818" y="4805313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715008" y="4376685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0101</a:t>
            </a:r>
            <a:endParaRPr lang="el-GR" sz="1100" dirty="0"/>
          </a:p>
        </p:txBody>
      </p:sp>
      <p:sp>
        <p:nvSpPr>
          <p:cNvPr id="53" name="TextBox 52"/>
          <p:cNvSpPr txBox="1"/>
          <p:nvPr/>
        </p:nvSpPr>
        <p:spPr>
          <a:xfrm>
            <a:off x="5643570" y="5305379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0100</a:t>
            </a:r>
            <a:endParaRPr lang="el-GR" sz="1100" dirty="0"/>
          </a:p>
        </p:txBody>
      </p:sp>
      <p:sp>
        <p:nvSpPr>
          <p:cNvPr id="54" name="Oval 53"/>
          <p:cNvSpPr/>
          <p:nvPr/>
        </p:nvSpPr>
        <p:spPr>
          <a:xfrm>
            <a:off x="6500826" y="516250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5" name="Oval 54"/>
          <p:cNvSpPr/>
          <p:nvPr/>
        </p:nvSpPr>
        <p:spPr>
          <a:xfrm>
            <a:off x="6500826" y="4305247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56" name="Straight Connector 55"/>
          <p:cNvCxnSpPr>
            <a:stCxn id="55" idx="4"/>
            <a:endCxn id="54" idx="0"/>
          </p:cNvCxnSpPr>
          <p:nvPr/>
        </p:nvCxnSpPr>
        <p:spPr>
          <a:xfrm rot="5400000">
            <a:off x="6215074" y="4805313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6572264" y="4305247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1101</a:t>
            </a:r>
            <a:endParaRPr lang="el-GR" sz="1100" dirty="0"/>
          </a:p>
        </p:txBody>
      </p:sp>
      <p:sp>
        <p:nvSpPr>
          <p:cNvPr id="58" name="TextBox 57"/>
          <p:cNvSpPr txBox="1"/>
          <p:nvPr/>
        </p:nvSpPr>
        <p:spPr>
          <a:xfrm>
            <a:off x="6215074" y="5305379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1100</a:t>
            </a:r>
            <a:endParaRPr lang="el-GR" sz="1100" dirty="0"/>
          </a:p>
        </p:txBody>
      </p:sp>
      <p:cxnSp>
        <p:nvCxnSpPr>
          <p:cNvPr id="59" name="Straight Connector 58"/>
          <p:cNvCxnSpPr>
            <a:stCxn id="55" idx="2"/>
            <a:endCxn id="50" idx="6"/>
          </p:cNvCxnSpPr>
          <p:nvPr/>
        </p:nvCxnSpPr>
        <p:spPr>
          <a:xfrm rot="10800000">
            <a:off x="5786446" y="4376685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54" idx="2"/>
            <a:endCxn id="49" idx="6"/>
          </p:cNvCxnSpPr>
          <p:nvPr/>
        </p:nvCxnSpPr>
        <p:spPr>
          <a:xfrm rot="10800000">
            <a:off x="5786446" y="5233941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Oval 60"/>
          <p:cNvSpPr/>
          <p:nvPr/>
        </p:nvSpPr>
        <p:spPr>
          <a:xfrm>
            <a:off x="6000760" y="4876751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2" name="Oval 61"/>
          <p:cNvSpPr/>
          <p:nvPr/>
        </p:nvSpPr>
        <p:spPr>
          <a:xfrm>
            <a:off x="6000760" y="4019495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3" name="Straight Connector 62"/>
          <p:cNvCxnSpPr>
            <a:stCxn id="62" idx="4"/>
            <a:endCxn id="61" idx="0"/>
          </p:cNvCxnSpPr>
          <p:nvPr/>
        </p:nvCxnSpPr>
        <p:spPr>
          <a:xfrm rot="5400000">
            <a:off x="5715008" y="4519561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6000760" y="3876619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0111</a:t>
            </a:r>
            <a:endParaRPr lang="el-GR" sz="1100" dirty="0"/>
          </a:p>
        </p:txBody>
      </p:sp>
      <p:sp>
        <p:nvSpPr>
          <p:cNvPr id="65" name="TextBox 64"/>
          <p:cNvSpPr txBox="1"/>
          <p:nvPr/>
        </p:nvSpPr>
        <p:spPr>
          <a:xfrm>
            <a:off x="6072198" y="4778912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0110</a:t>
            </a:r>
            <a:endParaRPr lang="el-GR" sz="1100" dirty="0"/>
          </a:p>
        </p:txBody>
      </p:sp>
      <p:sp>
        <p:nvSpPr>
          <p:cNvPr id="66" name="Oval 65"/>
          <p:cNvSpPr/>
          <p:nvPr/>
        </p:nvSpPr>
        <p:spPr>
          <a:xfrm>
            <a:off x="6858016" y="4876751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Oval 66"/>
          <p:cNvSpPr/>
          <p:nvPr/>
        </p:nvSpPr>
        <p:spPr>
          <a:xfrm>
            <a:off x="6858016" y="4019495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8" name="Straight Connector 67"/>
          <p:cNvCxnSpPr>
            <a:stCxn id="67" idx="4"/>
            <a:endCxn id="66" idx="0"/>
          </p:cNvCxnSpPr>
          <p:nvPr/>
        </p:nvCxnSpPr>
        <p:spPr>
          <a:xfrm rot="5400000">
            <a:off x="6572264" y="4519561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7000892" y="3993094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1111</a:t>
            </a:r>
            <a:endParaRPr lang="el-GR" sz="1100" dirty="0"/>
          </a:p>
        </p:txBody>
      </p:sp>
      <p:sp>
        <p:nvSpPr>
          <p:cNvPr id="70" name="TextBox 69"/>
          <p:cNvSpPr txBox="1"/>
          <p:nvPr/>
        </p:nvSpPr>
        <p:spPr>
          <a:xfrm>
            <a:off x="7000892" y="4850350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1110</a:t>
            </a:r>
            <a:endParaRPr lang="el-GR" sz="1100" dirty="0"/>
          </a:p>
        </p:txBody>
      </p:sp>
      <p:cxnSp>
        <p:nvCxnSpPr>
          <p:cNvPr id="71" name="Straight Connector 70"/>
          <p:cNvCxnSpPr>
            <a:stCxn id="67" idx="2"/>
            <a:endCxn id="62" idx="6"/>
          </p:cNvCxnSpPr>
          <p:nvPr/>
        </p:nvCxnSpPr>
        <p:spPr>
          <a:xfrm rot="10800000">
            <a:off x="6143636" y="4090933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66" idx="2"/>
            <a:endCxn id="61" idx="6"/>
          </p:cNvCxnSpPr>
          <p:nvPr/>
        </p:nvCxnSpPr>
        <p:spPr>
          <a:xfrm rot="10800000">
            <a:off x="6143636" y="4948189"/>
            <a:ext cx="714380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50" idx="7"/>
            <a:endCxn id="62" idx="3"/>
          </p:cNvCxnSpPr>
          <p:nvPr/>
        </p:nvCxnSpPr>
        <p:spPr>
          <a:xfrm rot="5400000" flipH="1" flipV="1">
            <a:off x="5801241" y="4105728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55" idx="7"/>
            <a:endCxn id="67" idx="3"/>
          </p:cNvCxnSpPr>
          <p:nvPr/>
        </p:nvCxnSpPr>
        <p:spPr>
          <a:xfrm rot="5400000" flipH="1" flipV="1">
            <a:off x="6658497" y="4105728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49" idx="7"/>
            <a:endCxn id="61" idx="3"/>
          </p:cNvCxnSpPr>
          <p:nvPr/>
        </p:nvCxnSpPr>
        <p:spPr>
          <a:xfrm rot="5400000" flipH="1" flipV="1">
            <a:off x="5801241" y="4962984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54" idx="7"/>
            <a:endCxn id="66" idx="3"/>
          </p:cNvCxnSpPr>
          <p:nvPr/>
        </p:nvCxnSpPr>
        <p:spPr>
          <a:xfrm rot="5400000" flipH="1" flipV="1">
            <a:off x="6658497" y="4962984"/>
            <a:ext cx="184724" cy="25616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5429256" y="266217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Oval 77"/>
          <p:cNvSpPr/>
          <p:nvPr/>
        </p:nvSpPr>
        <p:spPr>
          <a:xfrm>
            <a:off x="7858148" y="266217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Oval 78"/>
          <p:cNvSpPr/>
          <p:nvPr/>
        </p:nvSpPr>
        <p:spPr>
          <a:xfrm>
            <a:off x="7858148" y="5019627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Oval 79"/>
          <p:cNvSpPr/>
          <p:nvPr/>
        </p:nvSpPr>
        <p:spPr>
          <a:xfrm>
            <a:off x="5429256" y="5019627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1" name="Straight Connector 80"/>
          <p:cNvCxnSpPr>
            <a:stCxn id="77" idx="4"/>
            <a:endCxn id="80" idx="0"/>
          </p:cNvCxnSpPr>
          <p:nvPr/>
        </p:nvCxnSpPr>
        <p:spPr>
          <a:xfrm rot="5400000">
            <a:off x="4393405" y="3912338"/>
            <a:ext cx="22145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78" idx="2"/>
            <a:endCxn id="77" idx="6"/>
          </p:cNvCxnSpPr>
          <p:nvPr/>
        </p:nvCxnSpPr>
        <p:spPr>
          <a:xfrm rot="10800000">
            <a:off x="5572132" y="2733611"/>
            <a:ext cx="2286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79" idx="2"/>
            <a:endCxn id="80" idx="6"/>
          </p:cNvCxnSpPr>
          <p:nvPr/>
        </p:nvCxnSpPr>
        <p:spPr>
          <a:xfrm rot="10800000">
            <a:off x="5572132" y="5091065"/>
            <a:ext cx="2286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78" idx="4"/>
            <a:endCxn id="79" idx="0"/>
          </p:cNvCxnSpPr>
          <p:nvPr/>
        </p:nvCxnSpPr>
        <p:spPr>
          <a:xfrm rot="5400000">
            <a:off x="6822297" y="3912338"/>
            <a:ext cx="22145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Oval 84"/>
          <p:cNvSpPr/>
          <p:nvPr/>
        </p:nvSpPr>
        <p:spPr>
          <a:xfrm>
            <a:off x="4572000" y="3447991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Oval 85"/>
          <p:cNvSpPr/>
          <p:nvPr/>
        </p:nvSpPr>
        <p:spPr>
          <a:xfrm>
            <a:off x="7000892" y="3447991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Oval 86"/>
          <p:cNvSpPr/>
          <p:nvPr/>
        </p:nvSpPr>
        <p:spPr>
          <a:xfrm>
            <a:off x="7000892" y="5805445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8" name="Oval 87"/>
          <p:cNvSpPr/>
          <p:nvPr/>
        </p:nvSpPr>
        <p:spPr>
          <a:xfrm>
            <a:off x="4572000" y="5805445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89" name="Straight Connector 88"/>
          <p:cNvCxnSpPr>
            <a:stCxn id="85" idx="4"/>
            <a:endCxn id="88" idx="0"/>
          </p:cNvCxnSpPr>
          <p:nvPr/>
        </p:nvCxnSpPr>
        <p:spPr>
          <a:xfrm rot="5400000">
            <a:off x="3536149" y="4698156"/>
            <a:ext cx="22145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86" idx="2"/>
            <a:endCxn id="85" idx="6"/>
          </p:cNvCxnSpPr>
          <p:nvPr/>
        </p:nvCxnSpPr>
        <p:spPr>
          <a:xfrm rot="10800000">
            <a:off x="4714876" y="3519429"/>
            <a:ext cx="2286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stCxn id="87" idx="2"/>
            <a:endCxn id="88" idx="6"/>
          </p:cNvCxnSpPr>
          <p:nvPr/>
        </p:nvCxnSpPr>
        <p:spPr>
          <a:xfrm rot="10800000">
            <a:off x="4714876" y="5876883"/>
            <a:ext cx="2286016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86" idx="4"/>
            <a:endCxn id="87" idx="0"/>
          </p:cNvCxnSpPr>
          <p:nvPr/>
        </p:nvCxnSpPr>
        <p:spPr>
          <a:xfrm rot="5400000">
            <a:off x="5965041" y="4698156"/>
            <a:ext cx="2214578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>
            <a:stCxn id="77" idx="3"/>
            <a:endCxn id="85" idx="7"/>
          </p:cNvCxnSpPr>
          <p:nvPr/>
        </p:nvCxnSpPr>
        <p:spPr>
          <a:xfrm rot="5400000">
            <a:off x="4729671" y="2748406"/>
            <a:ext cx="684790" cy="7562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78" idx="3"/>
            <a:endCxn id="86" idx="7"/>
          </p:cNvCxnSpPr>
          <p:nvPr/>
        </p:nvCxnSpPr>
        <p:spPr>
          <a:xfrm rot="5400000">
            <a:off x="7158563" y="2748406"/>
            <a:ext cx="684790" cy="7562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>
            <a:stCxn id="80" idx="3"/>
            <a:endCxn id="88" idx="7"/>
          </p:cNvCxnSpPr>
          <p:nvPr/>
        </p:nvCxnSpPr>
        <p:spPr>
          <a:xfrm rot="5400000">
            <a:off x="4729671" y="5105860"/>
            <a:ext cx="684790" cy="7562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79" idx="3"/>
            <a:endCxn id="87" idx="7"/>
          </p:cNvCxnSpPr>
          <p:nvPr/>
        </p:nvCxnSpPr>
        <p:spPr>
          <a:xfrm rot="5400000">
            <a:off x="7158563" y="5105860"/>
            <a:ext cx="684790" cy="75622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>
            <a:stCxn id="49" idx="3"/>
            <a:endCxn id="88" idx="7"/>
          </p:cNvCxnSpPr>
          <p:nvPr/>
        </p:nvCxnSpPr>
        <p:spPr>
          <a:xfrm rot="5400000">
            <a:off x="4908266" y="5070141"/>
            <a:ext cx="541914" cy="97054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54" idx="5"/>
            <a:endCxn id="87" idx="1"/>
          </p:cNvCxnSpPr>
          <p:nvPr/>
        </p:nvCxnSpPr>
        <p:spPr>
          <a:xfrm rot="16200000" flipH="1">
            <a:off x="6551340" y="5355893"/>
            <a:ext cx="541914" cy="3990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>
            <a:stCxn id="79" idx="3"/>
            <a:endCxn id="66" idx="5"/>
          </p:cNvCxnSpPr>
          <p:nvPr/>
        </p:nvCxnSpPr>
        <p:spPr>
          <a:xfrm rot="5400000" flipH="1">
            <a:off x="7358082" y="4620589"/>
            <a:ext cx="142876" cy="8991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>
            <a:stCxn id="61" idx="3"/>
            <a:endCxn id="80" idx="5"/>
          </p:cNvCxnSpPr>
          <p:nvPr/>
        </p:nvCxnSpPr>
        <p:spPr>
          <a:xfrm rot="5400000">
            <a:off x="5715008" y="4834903"/>
            <a:ext cx="142876" cy="4704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>
            <a:stCxn id="50" idx="1"/>
            <a:endCxn id="85" idx="5"/>
          </p:cNvCxnSpPr>
          <p:nvPr/>
        </p:nvCxnSpPr>
        <p:spPr>
          <a:xfrm rot="16200000" flipV="1">
            <a:off x="4801109" y="3462786"/>
            <a:ext cx="756228" cy="970542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>
            <a:stCxn id="77" idx="5"/>
            <a:endCxn id="62" idx="1"/>
          </p:cNvCxnSpPr>
          <p:nvPr/>
        </p:nvCxnSpPr>
        <p:spPr>
          <a:xfrm rot="16200000" flipH="1">
            <a:off x="5158299" y="3177034"/>
            <a:ext cx="1256294" cy="47047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/>
          <p:cNvCxnSpPr>
            <a:stCxn id="78" idx="3"/>
            <a:endCxn id="67" idx="7"/>
          </p:cNvCxnSpPr>
          <p:nvPr/>
        </p:nvCxnSpPr>
        <p:spPr>
          <a:xfrm rot="5400000">
            <a:off x="6801373" y="2962720"/>
            <a:ext cx="1256294" cy="899104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/>
          <p:cNvCxnSpPr>
            <a:stCxn id="86" idx="3"/>
            <a:endCxn id="55" idx="7"/>
          </p:cNvCxnSpPr>
          <p:nvPr/>
        </p:nvCxnSpPr>
        <p:spPr>
          <a:xfrm rot="5400000">
            <a:off x="6444183" y="3748538"/>
            <a:ext cx="756228" cy="39903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4214810" y="5948321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0000</a:t>
            </a:r>
            <a:endParaRPr lang="el-GR" sz="1100" dirty="0"/>
          </a:p>
        </p:txBody>
      </p:sp>
      <p:sp>
        <p:nvSpPr>
          <p:cNvPr id="106" name="TextBox 105"/>
          <p:cNvSpPr txBox="1"/>
          <p:nvPr/>
        </p:nvSpPr>
        <p:spPr>
          <a:xfrm>
            <a:off x="4143372" y="3305115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0001</a:t>
            </a:r>
            <a:endParaRPr lang="el-GR" sz="1100" dirty="0"/>
          </a:p>
        </p:txBody>
      </p:sp>
      <p:sp>
        <p:nvSpPr>
          <p:cNvPr id="107" name="TextBox 106"/>
          <p:cNvSpPr txBox="1"/>
          <p:nvPr/>
        </p:nvSpPr>
        <p:spPr>
          <a:xfrm>
            <a:off x="7072330" y="5921920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1000</a:t>
            </a:r>
            <a:endParaRPr lang="el-GR" sz="1100" dirty="0"/>
          </a:p>
        </p:txBody>
      </p:sp>
      <p:sp>
        <p:nvSpPr>
          <p:cNvPr id="108" name="TextBox 107"/>
          <p:cNvSpPr txBox="1"/>
          <p:nvPr/>
        </p:nvSpPr>
        <p:spPr>
          <a:xfrm>
            <a:off x="6572264" y="3305115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1001</a:t>
            </a:r>
            <a:endParaRPr lang="el-GR" sz="1100" dirty="0"/>
          </a:p>
        </p:txBody>
      </p:sp>
      <p:sp>
        <p:nvSpPr>
          <p:cNvPr id="109" name="TextBox 108"/>
          <p:cNvSpPr txBox="1"/>
          <p:nvPr/>
        </p:nvSpPr>
        <p:spPr>
          <a:xfrm>
            <a:off x="5072066" y="4876751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0010</a:t>
            </a:r>
            <a:endParaRPr lang="el-GR" sz="1100" dirty="0"/>
          </a:p>
        </p:txBody>
      </p:sp>
      <p:sp>
        <p:nvSpPr>
          <p:cNvPr id="110" name="TextBox 109"/>
          <p:cNvSpPr txBox="1"/>
          <p:nvPr/>
        </p:nvSpPr>
        <p:spPr>
          <a:xfrm>
            <a:off x="8001024" y="4876751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1010</a:t>
            </a:r>
            <a:endParaRPr lang="el-GR" sz="1100" dirty="0"/>
          </a:p>
        </p:txBody>
      </p:sp>
      <p:sp>
        <p:nvSpPr>
          <p:cNvPr id="111" name="TextBox 110"/>
          <p:cNvSpPr txBox="1"/>
          <p:nvPr/>
        </p:nvSpPr>
        <p:spPr>
          <a:xfrm>
            <a:off x="7929586" y="2519297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1011</a:t>
            </a:r>
            <a:endParaRPr lang="el-GR" sz="1100" dirty="0"/>
          </a:p>
        </p:txBody>
      </p:sp>
      <p:sp>
        <p:nvSpPr>
          <p:cNvPr id="112" name="TextBox 111"/>
          <p:cNvSpPr txBox="1"/>
          <p:nvPr/>
        </p:nvSpPr>
        <p:spPr>
          <a:xfrm>
            <a:off x="5072066" y="2492896"/>
            <a:ext cx="428628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0011</a:t>
            </a:r>
            <a:endParaRPr lang="el-GR" sz="1100" dirty="0"/>
          </a:p>
        </p:txBody>
      </p:sp>
      <p:sp>
        <p:nvSpPr>
          <p:cNvPr id="113" name="Oval 112"/>
          <p:cNvSpPr/>
          <p:nvPr/>
        </p:nvSpPr>
        <p:spPr>
          <a:xfrm>
            <a:off x="785786" y="2662173"/>
            <a:ext cx="142876" cy="142876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TextBox 113"/>
          <p:cNvSpPr txBox="1"/>
          <p:nvPr/>
        </p:nvSpPr>
        <p:spPr>
          <a:xfrm>
            <a:off x="785786" y="2805049"/>
            <a:ext cx="1428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100" dirty="0" smtClean="0"/>
              <a:t>0</a:t>
            </a:r>
            <a:endParaRPr lang="el-GR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>
            <a:noAutofit/>
          </a:bodyPr>
          <a:lstStyle/>
          <a:p>
            <a:r>
              <a:rPr lang="el-GR" dirty="0"/>
              <a:t>Σημείωμα Χρήσης Έργων </a:t>
            </a:r>
            <a:r>
              <a:rPr lang="el-GR" dirty="0" smtClean="0"/>
              <a:t>Τρίτων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56792"/>
            <a:ext cx="8856984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Έργο αυτό κάνει χρήση των ακόλουθων έργων:</a:t>
            </a:r>
          </a:p>
          <a:p>
            <a:pPr marL="0" indent="0">
              <a:buNone/>
            </a:pPr>
            <a:r>
              <a:rPr lang="el-GR" sz="2000" b="1" dirty="0" smtClean="0"/>
              <a:t>Εικόνες/Σχήματα/Διαγράμματα</a:t>
            </a:r>
            <a:r>
              <a:rPr lang="en-US" sz="2000" b="1" dirty="0" smtClean="0"/>
              <a:t>/</a:t>
            </a:r>
            <a:r>
              <a:rPr lang="el-GR" sz="2000" b="1" dirty="0" smtClean="0"/>
              <a:t>Φωτογραφίες</a:t>
            </a:r>
            <a:endParaRPr lang="en-US" sz="2000" b="1" dirty="0" smtClean="0"/>
          </a:p>
          <a:p>
            <a:pPr marL="0" indent="0">
              <a:buNone/>
            </a:pPr>
            <a:r>
              <a:rPr lang="el-GR" sz="1800" dirty="0" smtClean="0"/>
              <a:t>1) </a:t>
            </a:r>
            <a:r>
              <a:rPr lang="en-US" sz="1800" dirty="0" smtClean="0">
                <a:solidFill>
                  <a:srgbClr val="FF0000"/>
                </a:solidFill>
                <a:hlinkClick r:id="rId3"/>
              </a:rPr>
              <a:t>https://upload.wikimedia.org/wikipedia/commons/thumb/e/ea/AmdahlsLaw.svg/407px-AmdahlsLaw.svg.png</a:t>
            </a:r>
            <a:r>
              <a:rPr lang="el-GR" sz="1800" dirty="0" smtClean="0">
                <a:solidFill>
                  <a:srgbClr val="FF0000"/>
                </a:solidFill>
              </a:rPr>
              <a:t> (βλ. σελ. </a:t>
            </a:r>
            <a:r>
              <a:rPr lang="en-US" sz="1800" dirty="0" smtClean="0">
                <a:solidFill>
                  <a:srgbClr val="FF0000"/>
                </a:solidFill>
              </a:rPr>
              <a:t>42</a:t>
            </a:r>
            <a:r>
              <a:rPr lang="el-GR" sz="1800" dirty="0" smtClean="0">
                <a:solidFill>
                  <a:srgbClr val="FF0000"/>
                </a:solidFill>
              </a:rPr>
              <a:t>)</a:t>
            </a:r>
          </a:p>
          <a:p>
            <a:pPr marL="0" indent="0">
              <a:buNone/>
            </a:pPr>
            <a:endParaRPr lang="el-GR" sz="2000" b="1" dirty="0" smtClean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0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257296"/>
          </a:xfrm>
        </p:spPr>
        <p:txBody>
          <a:bodyPr/>
          <a:lstStyle/>
          <a:p>
            <a:r>
              <a:rPr lang="el-GR" dirty="0" smtClean="0"/>
              <a:t>Ελάχιστα (αν υπάρχουν και αυτά) παραδείγματα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6215074" y="435769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A[1]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5074" y="492919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C[N] = A[1] * N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074" y="5500702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C[N]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643967" y="4357694"/>
            <a:ext cx="285751" cy="1714512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96000" rtlCol="0" anchor="b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48" y="435769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A[1]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492919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C[1] = A[1] * 1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48" y="5500702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C[1]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8926" y="435769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A[1]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8926" y="492919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C[2] = A[1] * 2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8926" y="5500702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C[2]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190" y="4357694"/>
            <a:ext cx="1285884" cy="1714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828932"/>
          </a:xfrm>
        </p:spPr>
        <p:txBody>
          <a:bodyPr>
            <a:normAutofit/>
          </a:bodyPr>
          <a:lstStyle/>
          <a:p>
            <a:r>
              <a:rPr lang="el-GR" dirty="0" smtClean="0"/>
              <a:t>Ο πλέον κοινός τύπος παράλληλων συστημάτων</a:t>
            </a:r>
            <a:endParaRPr lang="en-US" dirty="0" smtClean="0"/>
          </a:p>
          <a:p>
            <a:r>
              <a:rPr lang="el-GR" dirty="0" smtClean="0"/>
              <a:t>Κάθε επεξεργαστικό στοιχείο μπορεί να εκτελεί διαφορετική ροή εντολών</a:t>
            </a:r>
            <a:endParaRPr lang="en-US" dirty="0" smtClean="0"/>
          </a:p>
          <a:p>
            <a:r>
              <a:rPr lang="el-GR" dirty="0" smtClean="0"/>
              <a:t>Κάθε επεξεργαστικό στοιχείο μπορεί να επενεργεί σε διαφορετικό σύνολο δεδομένων</a:t>
            </a:r>
            <a:endParaRPr lang="en-US" dirty="0" smtClean="0"/>
          </a:p>
          <a:p>
            <a:pPr lvl="1"/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6215074" y="4286256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FOR I = 1 TO 10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074" y="4857760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D[I] = I * ZETA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5074" y="542926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ZETA = SUM+DX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074" y="600076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NEXT I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643967" y="4286256"/>
            <a:ext cx="285751" cy="228601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96000" rtlCol="0" anchor="b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48" y="4286256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A[1]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4857760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B[1]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542926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C[1] = A[1] + B[1]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48" y="600076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C[1]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8926" y="4286256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CALL FUNC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8926" y="4857760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X=Y*Y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8926" y="542926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X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8926" y="600076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Z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190" y="4286256"/>
            <a:ext cx="1285884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Αξιοποίηση αρχιτεκτονικών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Πολλά πρώιμα πολυεπεξεργαστικά συστήματα ανήκαν στην κατηγορία των </a:t>
            </a:r>
            <a:r>
              <a:rPr lang="en-US" dirty="0" smtClean="0"/>
              <a:t>SIMD</a:t>
            </a:r>
          </a:p>
          <a:p>
            <a:pPr lvl="1"/>
            <a:r>
              <a:rPr lang="el-GR" dirty="0" smtClean="0"/>
              <a:t>Ανανεωμένο ενδιαφέρον κατά την δεκαετία του 1980</a:t>
            </a:r>
          </a:p>
          <a:p>
            <a:pPr lvl="1"/>
            <a:r>
              <a:rPr lang="el-GR" dirty="0" smtClean="0"/>
              <a:t>Σχεδόν εξαφανίστηκαν την δεκαετία του 1990</a:t>
            </a:r>
          </a:p>
          <a:p>
            <a:pPr lvl="2"/>
            <a:r>
              <a:rPr lang="el-GR" dirty="0" smtClean="0"/>
              <a:t>Εκτός από τις διανυσματικές αρχιτεκτονικές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Αξιοποίηση αρχιτεκτονικών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 αρχιτεκτονικές </a:t>
            </a:r>
            <a:r>
              <a:rPr lang="en-US" dirty="0" smtClean="0"/>
              <a:t>MIMD </a:t>
            </a:r>
            <a:r>
              <a:rPr lang="el-GR" dirty="0" smtClean="0"/>
              <a:t>έχουν καταστεί οι πλέον δημοφιλείς ως αρχιτεκτονικές για πολυεπεξεργαστικά συστήματα γενικού σκοπού</a:t>
            </a:r>
          </a:p>
          <a:p>
            <a:pPr lvl="1"/>
            <a:r>
              <a:rPr lang="el-GR" dirty="0" smtClean="0"/>
              <a:t>Προσφέρουν προσαρμοστικότητα</a:t>
            </a:r>
          </a:p>
          <a:p>
            <a:pPr lvl="2"/>
            <a:r>
              <a:rPr lang="el-GR" dirty="0" smtClean="0"/>
              <a:t>Υπολογισμοί υψηλής επίδοσης για έναν και μόνο χρήστη</a:t>
            </a:r>
          </a:p>
          <a:p>
            <a:pPr lvl="2"/>
            <a:r>
              <a:rPr lang="el-GR" dirty="0" smtClean="0"/>
              <a:t>Πολυπρογραμματιζόμενα πολυεπεξεργαστικά συστήματα που εκτελούν εφαρμογές πολλών χρηστών ταυτόχρονα</a:t>
            </a:r>
          </a:p>
          <a:p>
            <a:pPr lvl="1"/>
            <a:r>
              <a:rPr lang="el-GR" dirty="0" smtClean="0"/>
              <a:t>Μπορούν να αξιοποιηθούν συμβατικοί επεξεργαστές, που προσφέρουν καλό λόγο απόδοσης τιμής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Αρχιτεκτονική μνήμης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Μια διαφορετική ταξινόμηση βασίζεται στην μνήμη</a:t>
            </a:r>
            <a:endParaRPr lang="en-US" dirty="0" smtClean="0"/>
          </a:p>
          <a:p>
            <a:pPr lvl="1"/>
            <a:r>
              <a:rPr lang="el-GR" dirty="0" smtClean="0"/>
              <a:t>Κοινή Μνήμη (</a:t>
            </a:r>
            <a:r>
              <a:rPr lang="en-US" dirty="0" smtClean="0"/>
              <a:t>Shared-Memory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Όλοι οι επεξεργαστές έχουν πρόσβαση σε όλη τη μνήμη</a:t>
            </a:r>
            <a:endParaRPr lang="en-US" dirty="0" smtClean="0"/>
          </a:p>
          <a:p>
            <a:pPr lvl="1"/>
            <a:r>
              <a:rPr lang="el-GR" dirty="0" smtClean="0"/>
              <a:t>Κατανεμημένη Κοινή Μνήμη (</a:t>
            </a:r>
            <a:r>
              <a:rPr lang="en-US" dirty="0" smtClean="0"/>
              <a:t>Distributed-Shared Memory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Κατανεμημένη Μνήμη (</a:t>
            </a:r>
            <a:r>
              <a:rPr lang="en-US" dirty="0" smtClean="0"/>
              <a:t>Distributed-Memory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Κάθε επεξεργαστής έχει πρόσβαση μόνο στο δικό του τμήμα μνήμης</a:t>
            </a:r>
            <a:endParaRPr lang="en-US" dirty="0" smtClean="0"/>
          </a:p>
          <a:p>
            <a:pPr lvl="2"/>
            <a:r>
              <a:rPr lang="el-GR" dirty="0" smtClean="0"/>
              <a:t>Χρησιμοποιούνται εντολές αποστολής και λήψης για την προσπέλαση δεδομένων που βρίσκονται στην μνήμη άλλου επεξεργαστή</a:t>
            </a:r>
            <a:endParaRPr lang="en-US" dirty="0" smtClean="0"/>
          </a:p>
          <a:p>
            <a:pPr lvl="1"/>
            <a:r>
              <a:rPr lang="el-GR" dirty="0" smtClean="0"/>
              <a:t>Υβριδικά μοντέλα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072330" y="164305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42910" y="164305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Κοινή μνήμη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786050" y="164305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29190" y="164305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5" name="Up-Down Arrow 14"/>
          <p:cNvSpPr/>
          <p:nvPr/>
        </p:nvSpPr>
        <p:spPr>
          <a:xfrm>
            <a:off x="1214414" y="3429000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Up-Down Arrow 15"/>
          <p:cNvSpPr/>
          <p:nvPr/>
        </p:nvSpPr>
        <p:spPr>
          <a:xfrm>
            <a:off x="3357554" y="3429000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Up-Down Arrow 16"/>
          <p:cNvSpPr/>
          <p:nvPr/>
        </p:nvSpPr>
        <p:spPr>
          <a:xfrm>
            <a:off x="5500694" y="3429000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Up-Down Arrow 17"/>
          <p:cNvSpPr/>
          <p:nvPr/>
        </p:nvSpPr>
        <p:spPr>
          <a:xfrm>
            <a:off x="7643834" y="3429000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642910" y="3857628"/>
            <a:ext cx="7858180" cy="571504"/>
          </a:xfrm>
          <a:prstGeom prst="roundRect">
            <a:avLst>
              <a:gd name="adj" fmla="val 4482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Διασυνδετικό Δίκτυο</a:t>
            </a:r>
          </a:p>
        </p:txBody>
      </p:sp>
      <p:sp>
        <p:nvSpPr>
          <p:cNvPr id="19" name="Up-Down Arrow 18"/>
          <p:cNvSpPr/>
          <p:nvPr/>
        </p:nvSpPr>
        <p:spPr>
          <a:xfrm>
            <a:off x="121441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Up-Down Arrow 19"/>
          <p:cNvSpPr/>
          <p:nvPr/>
        </p:nvSpPr>
        <p:spPr>
          <a:xfrm>
            <a:off x="335755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Up-Down Arrow 20"/>
          <p:cNvSpPr/>
          <p:nvPr/>
        </p:nvSpPr>
        <p:spPr>
          <a:xfrm>
            <a:off x="550069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Up-Down Arrow 21"/>
          <p:cNvSpPr/>
          <p:nvPr/>
        </p:nvSpPr>
        <p:spPr>
          <a:xfrm>
            <a:off x="764383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642910" y="485776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86050" y="485776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2330" y="485776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929190" y="485776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3" name="Rectangular Callout 22"/>
          <p:cNvSpPr/>
          <p:nvPr/>
        </p:nvSpPr>
        <p:spPr>
          <a:xfrm>
            <a:off x="571472" y="1714488"/>
            <a:ext cx="2571768" cy="1285884"/>
          </a:xfrm>
          <a:prstGeom prst="wedgeRectCallout">
            <a:avLst>
              <a:gd name="adj1" fmla="val 105458"/>
              <a:gd name="adj2" fmla="val 127248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Ίδιος χρόνος προσπέλασης από κάθε 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 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προς κάθε 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UMA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4" name="Rectangular Callout 23"/>
          <p:cNvSpPr/>
          <p:nvPr/>
        </p:nvSpPr>
        <p:spPr>
          <a:xfrm>
            <a:off x="6000760" y="1714488"/>
            <a:ext cx="2571768" cy="1285884"/>
          </a:xfrm>
          <a:prstGeom prst="wedgeRectCallout">
            <a:avLst>
              <a:gd name="adj1" fmla="val -105707"/>
              <a:gd name="adj2" fmla="val 127426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Διαφορετικός χρόνος προσπέλασης από κάθε 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 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προς κάθε 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 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:</a:t>
            </a:r>
          </a:p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NUMA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Χρησιμοποιείται κυρίως για συστήματα με σχετικά μικρό αριθμό επεξεργαστών</a:t>
            </a:r>
          </a:p>
          <a:p>
            <a:r>
              <a:rPr lang="el-GR" dirty="0" smtClean="0"/>
              <a:t>Το διασυνδετικό δίκτυο είναι συνήθως ένας απλός δίαυλος (</a:t>
            </a:r>
            <a:r>
              <a:rPr lang="en-US" dirty="0" smtClean="0"/>
              <a:t>Bus</a:t>
            </a:r>
            <a:r>
              <a:rPr lang="el-GR" dirty="0" smtClean="0"/>
              <a:t>)</a:t>
            </a:r>
            <a:endParaRPr lang="en-US" dirty="0" smtClean="0"/>
          </a:p>
          <a:p>
            <a:pPr lvl="1"/>
            <a:r>
              <a:rPr lang="el-GR" dirty="0" smtClean="0"/>
              <a:t>Αν οι επεξεργαστές έχουν αρκετή κρυφή μνήμη</a:t>
            </a:r>
          </a:p>
          <a:p>
            <a:pPr lvl="2"/>
            <a:r>
              <a:rPr lang="el-GR" dirty="0" smtClean="0"/>
              <a:t>Ο δίαυλος και η κοινή μνήμη  μπορούν να ικανοποιήσουν τις απαιτήσεις των επεξεργαστών</a:t>
            </a:r>
          </a:p>
          <a:p>
            <a:pPr lvl="1"/>
            <a:r>
              <a:rPr lang="el-GR" dirty="0" smtClean="0"/>
              <a:t>Αν </a:t>
            </a:r>
            <a:r>
              <a:rPr lang="el-GR" smtClean="0"/>
              <a:t>ο δίαυλος αντικατασταθεί </a:t>
            </a:r>
            <a:r>
              <a:rPr lang="el-GR" dirty="0" smtClean="0"/>
              <a:t>από </a:t>
            </a:r>
            <a:r>
              <a:rPr lang="el-GR" smtClean="0"/>
              <a:t>περισσότερους διαύλους </a:t>
            </a:r>
            <a:r>
              <a:rPr lang="el-GR" dirty="0" smtClean="0"/>
              <a:t>ή από ένα δίκτυο διακοπτών </a:t>
            </a:r>
            <a:r>
              <a:rPr lang="en-US" dirty="0" smtClean="0"/>
              <a:t>(Switch)</a:t>
            </a:r>
            <a:endParaRPr lang="el-GR" dirty="0" smtClean="0"/>
          </a:p>
          <a:p>
            <a:pPr lvl="2"/>
            <a:r>
              <a:rPr lang="el-GR" dirty="0" smtClean="0"/>
              <a:t>Μπορούν να υποστηριχθούν μέχρι λίγες δεκάδες επεξεργαστών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2800" dirty="0" smtClean="0"/>
              <a:t>Προγραμματισμός με Κοινή Μνήμη </a:t>
            </a:r>
            <a:r>
              <a:rPr lang="en-US" sz="2800" dirty="0" smtClean="0"/>
              <a:t>(Shared Memory)</a:t>
            </a:r>
            <a:endParaRPr lang="el-GR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18599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Δημιουργούνται πολλαπλές </a:t>
            </a:r>
            <a:r>
              <a:rPr lang="el-GR" i="1" dirty="0" smtClean="0">
                <a:solidFill>
                  <a:srgbClr val="FF0000"/>
                </a:solidFill>
              </a:rPr>
              <a:t>διεργασίες</a:t>
            </a:r>
            <a:endParaRPr lang="en-US" dirty="0" smtClean="0"/>
          </a:p>
          <a:p>
            <a:r>
              <a:rPr lang="el-GR" dirty="0" smtClean="0"/>
              <a:t>Το Λ.Σ. προσφέρει μηχανισμούς για την δημιουργία κοινής μνήμης</a:t>
            </a:r>
            <a:endParaRPr lang="en-US" dirty="0" smtClean="0"/>
          </a:p>
          <a:p>
            <a:r>
              <a:rPr lang="el-GR" dirty="0" smtClean="0"/>
              <a:t>Περιέχει τα δεδομένα που χρησιμοποιούνται από όλες τις διεργασίες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857620" y="4286256"/>
            <a:ext cx="1428760" cy="185738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Κοινή Μνήμη</a:t>
            </a:r>
          </a:p>
        </p:txBody>
      </p:sp>
      <p:sp>
        <p:nvSpPr>
          <p:cNvPr id="5" name="Rectangle 4"/>
          <p:cNvSpPr/>
          <p:nvPr/>
        </p:nvSpPr>
        <p:spPr>
          <a:xfrm>
            <a:off x="1500166" y="3857628"/>
            <a:ext cx="1285884" cy="12858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Διεργασία</a:t>
            </a:r>
            <a:endParaRPr lang="el-GR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00166" y="5286388"/>
            <a:ext cx="1285884" cy="12858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Διεργασία</a:t>
            </a:r>
            <a:endParaRPr lang="el-GR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357950" y="3857628"/>
            <a:ext cx="1285884" cy="12858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Διεργασία</a:t>
            </a:r>
            <a:endParaRPr lang="el-GR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57950" y="5286388"/>
            <a:ext cx="1285884" cy="128588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Διεργασία</a:t>
            </a:r>
            <a:endParaRPr lang="el-GR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>
            <a:off x="5357818" y="5857892"/>
            <a:ext cx="928694" cy="285752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5357819" y="4286255"/>
            <a:ext cx="928694" cy="285752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10800000" flipH="1">
            <a:off x="2857488" y="5857893"/>
            <a:ext cx="928694" cy="285752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 flipV="1">
            <a:off x="2857489" y="4286256"/>
            <a:ext cx="928694" cy="285752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Νήματα (</a:t>
            </a:r>
            <a:r>
              <a:rPr lang="en-US" dirty="0" smtClean="0"/>
              <a:t>Threads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71742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Δημιουργείται μία μόνο διεργασία</a:t>
            </a:r>
            <a:endParaRPr lang="en-US" dirty="0" smtClean="0"/>
          </a:p>
          <a:p>
            <a:pPr lvl="1"/>
            <a:r>
              <a:rPr lang="el-GR" dirty="0" smtClean="0"/>
              <a:t>Πολλαπλά νήματα στο πλαίσιο της διεργασίας</a:t>
            </a:r>
            <a:endParaRPr lang="en-US" dirty="0" smtClean="0"/>
          </a:p>
          <a:p>
            <a:pPr lvl="1"/>
            <a:r>
              <a:rPr lang="el-GR" dirty="0" smtClean="0"/>
              <a:t>Μοιράζονται τουλάχιστον τον χώρο διευθύνσεων μνήμης και συνήθως περισσότερους πόρους της διεργασίας</a:t>
            </a:r>
            <a:endParaRPr lang="en-US" dirty="0" smtClean="0"/>
          </a:p>
          <a:p>
            <a:pPr lvl="1"/>
            <a:r>
              <a:rPr lang="el-GR" dirty="0" smtClean="0"/>
              <a:t>Πιο γρήγορο από την δημιουργία διεργασιών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000232" y="4143380"/>
            <a:ext cx="6072230" cy="242889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86512" y="4429132"/>
            <a:ext cx="1500198" cy="1857388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Χώρος Διευθύνσεων Μνήμης</a:t>
            </a:r>
          </a:p>
        </p:txBody>
      </p:sp>
      <p:sp>
        <p:nvSpPr>
          <p:cNvPr id="31" name="Freeform 30"/>
          <p:cNvSpPr/>
          <p:nvPr/>
        </p:nvSpPr>
        <p:spPr>
          <a:xfrm>
            <a:off x="2357422" y="4384388"/>
            <a:ext cx="2291024" cy="401934"/>
          </a:xfrm>
          <a:custGeom>
            <a:avLst/>
            <a:gdLst>
              <a:gd name="connsiteX0" fmla="*/ 0 w 2291024"/>
              <a:gd name="connsiteY0" fmla="*/ 231112 h 401934"/>
              <a:gd name="connsiteX1" fmla="*/ 301450 w 2291024"/>
              <a:gd name="connsiteY1" fmla="*/ 30145 h 401934"/>
              <a:gd name="connsiteX2" fmla="*/ 562707 w 2291024"/>
              <a:gd name="connsiteY2" fmla="*/ 401934 h 401934"/>
              <a:gd name="connsiteX3" fmla="*/ 864158 w 2291024"/>
              <a:gd name="connsiteY3" fmla="*/ 30145 h 401934"/>
              <a:gd name="connsiteX4" fmla="*/ 1145512 w 2291024"/>
              <a:gd name="connsiteY4" fmla="*/ 391886 h 401934"/>
              <a:gd name="connsiteX5" fmla="*/ 1426866 w 2291024"/>
              <a:gd name="connsiteY5" fmla="*/ 30145 h 401934"/>
              <a:gd name="connsiteX6" fmla="*/ 1708220 w 2291024"/>
              <a:gd name="connsiteY6" fmla="*/ 401934 h 401934"/>
              <a:gd name="connsiteX7" fmla="*/ 1999622 w 2291024"/>
              <a:gd name="connsiteY7" fmla="*/ 30145 h 401934"/>
              <a:gd name="connsiteX8" fmla="*/ 2291024 w 2291024"/>
              <a:gd name="connsiteY8" fmla="*/ 221064 h 4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024" h="401934">
                <a:moveTo>
                  <a:pt x="0" y="231112"/>
                </a:moveTo>
                <a:cubicBezTo>
                  <a:pt x="103833" y="116393"/>
                  <a:pt x="207666" y="1675"/>
                  <a:pt x="301450" y="30145"/>
                </a:cubicBezTo>
                <a:cubicBezTo>
                  <a:pt x="395235" y="58615"/>
                  <a:pt x="468922" y="401934"/>
                  <a:pt x="562707" y="401934"/>
                </a:cubicBezTo>
                <a:cubicBezTo>
                  <a:pt x="656492" y="401934"/>
                  <a:pt x="767024" y="31820"/>
                  <a:pt x="864158" y="30145"/>
                </a:cubicBezTo>
                <a:cubicBezTo>
                  <a:pt x="961292" y="28470"/>
                  <a:pt x="1051727" y="391886"/>
                  <a:pt x="1145512" y="391886"/>
                </a:cubicBezTo>
                <a:cubicBezTo>
                  <a:pt x="1239297" y="391886"/>
                  <a:pt x="1333081" y="28470"/>
                  <a:pt x="1426866" y="30145"/>
                </a:cubicBezTo>
                <a:cubicBezTo>
                  <a:pt x="1520651" y="31820"/>
                  <a:pt x="1612761" y="401934"/>
                  <a:pt x="1708220" y="401934"/>
                </a:cubicBezTo>
                <a:cubicBezTo>
                  <a:pt x="1803679" y="401934"/>
                  <a:pt x="1902488" y="60290"/>
                  <a:pt x="1999622" y="30145"/>
                </a:cubicBezTo>
                <a:cubicBezTo>
                  <a:pt x="2096756" y="0"/>
                  <a:pt x="2291024" y="221064"/>
                  <a:pt x="2291024" y="221064"/>
                </a:cubicBezTo>
              </a:path>
            </a:pathLst>
          </a:cu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46800" rtlCol="0" anchor="ctr" anchorCtr="0"/>
          <a:lstStyle/>
          <a:p>
            <a:pPr algn="ctr"/>
            <a:endParaRPr lang="el-GR" dirty="0"/>
          </a:p>
        </p:txBody>
      </p:sp>
      <p:sp>
        <p:nvSpPr>
          <p:cNvPr id="32" name="Freeform 31"/>
          <p:cNvSpPr/>
          <p:nvPr/>
        </p:nvSpPr>
        <p:spPr>
          <a:xfrm>
            <a:off x="2357422" y="5098768"/>
            <a:ext cx="2291024" cy="401934"/>
          </a:xfrm>
          <a:custGeom>
            <a:avLst/>
            <a:gdLst>
              <a:gd name="connsiteX0" fmla="*/ 0 w 2291024"/>
              <a:gd name="connsiteY0" fmla="*/ 231112 h 401934"/>
              <a:gd name="connsiteX1" fmla="*/ 301450 w 2291024"/>
              <a:gd name="connsiteY1" fmla="*/ 30145 h 401934"/>
              <a:gd name="connsiteX2" fmla="*/ 562707 w 2291024"/>
              <a:gd name="connsiteY2" fmla="*/ 401934 h 401934"/>
              <a:gd name="connsiteX3" fmla="*/ 864158 w 2291024"/>
              <a:gd name="connsiteY3" fmla="*/ 30145 h 401934"/>
              <a:gd name="connsiteX4" fmla="*/ 1145512 w 2291024"/>
              <a:gd name="connsiteY4" fmla="*/ 391886 h 401934"/>
              <a:gd name="connsiteX5" fmla="*/ 1426866 w 2291024"/>
              <a:gd name="connsiteY5" fmla="*/ 30145 h 401934"/>
              <a:gd name="connsiteX6" fmla="*/ 1708220 w 2291024"/>
              <a:gd name="connsiteY6" fmla="*/ 401934 h 401934"/>
              <a:gd name="connsiteX7" fmla="*/ 1999622 w 2291024"/>
              <a:gd name="connsiteY7" fmla="*/ 30145 h 401934"/>
              <a:gd name="connsiteX8" fmla="*/ 2291024 w 2291024"/>
              <a:gd name="connsiteY8" fmla="*/ 221064 h 4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024" h="401934">
                <a:moveTo>
                  <a:pt x="0" y="231112"/>
                </a:moveTo>
                <a:cubicBezTo>
                  <a:pt x="103833" y="116393"/>
                  <a:pt x="207666" y="1675"/>
                  <a:pt x="301450" y="30145"/>
                </a:cubicBezTo>
                <a:cubicBezTo>
                  <a:pt x="395235" y="58615"/>
                  <a:pt x="468922" y="401934"/>
                  <a:pt x="562707" y="401934"/>
                </a:cubicBezTo>
                <a:cubicBezTo>
                  <a:pt x="656492" y="401934"/>
                  <a:pt x="767024" y="31820"/>
                  <a:pt x="864158" y="30145"/>
                </a:cubicBezTo>
                <a:cubicBezTo>
                  <a:pt x="961292" y="28470"/>
                  <a:pt x="1051727" y="391886"/>
                  <a:pt x="1145512" y="391886"/>
                </a:cubicBezTo>
                <a:cubicBezTo>
                  <a:pt x="1239297" y="391886"/>
                  <a:pt x="1333081" y="28470"/>
                  <a:pt x="1426866" y="30145"/>
                </a:cubicBezTo>
                <a:cubicBezTo>
                  <a:pt x="1520651" y="31820"/>
                  <a:pt x="1612761" y="401934"/>
                  <a:pt x="1708220" y="401934"/>
                </a:cubicBezTo>
                <a:cubicBezTo>
                  <a:pt x="1803679" y="401934"/>
                  <a:pt x="1902488" y="60290"/>
                  <a:pt x="1999622" y="30145"/>
                </a:cubicBezTo>
                <a:cubicBezTo>
                  <a:pt x="2096756" y="0"/>
                  <a:pt x="2291024" y="221064"/>
                  <a:pt x="2291024" y="221064"/>
                </a:cubicBezTo>
              </a:path>
            </a:pathLst>
          </a:cu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Freeform 32"/>
          <p:cNvSpPr/>
          <p:nvPr/>
        </p:nvSpPr>
        <p:spPr>
          <a:xfrm>
            <a:off x="2357422" y="5813148"/>
            <a:ext cx="2291024" cy="401934"/>
          </a:xfrm>
          <a:custGeom>
            <a:avLst/>
            <a:gdLst>
              <a:gd name="connsiteX0" fmla="*/ 0 w 2291024"/>
              <a:gd name="connsiteY0" fmla="*/ 231112 h 401934"/>
              <a:gd name="connsiteX1" fmla="*/ 301450 w 2291024"/>
              <a:gd name="connsiteY1" fmla="*/ 30145 h 401934"/>
              <a:gd name="connsiteX2" fmla="*/ 562707 w 2291024"/>
              <a:gd name="connsiteY2" fmla="*/ 401934 h 401934"/>
              <a:gd name="connsiteX3" fmla="*/ 864158 w 2291024"/>
              <a:gd name="connsiteY3" fmla="*/ 30145 h 401934"/>
              <a:gd name="connsiteX4" fmla="*/ 1145512 w 2291024"/>
              <a:gd name="connsiteY4" fmla="*/ 391886 h 401934"/>
              <a:gd name="connsiteX5" fmla="*/ 1426866 w 2291024"/>
              <a:gd name="connsiteY5" fmla="*/ 30145 h 401934"/>
              <a:gd name="connsiteX6" fmla="*/ 1708220 w 2291024"/>
              <a:gd name="connsiteY6" fmla="*/ 401934 h 401934"/>
              <a:gd name="connsiteX7" fmla="*/ 1999622 w 2291024"/>
              <a:gd name="connsiteY7" fmla="*/ 30145 h 401934"/>
              <a:gd name="connsiteX8" fmla="*/ 2291024 w 2291024"/>
              <a:gd name="connsiteY8" fmla="*/ 221064 h 4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024" h="401934">
                <a:moveTo>
                  <a:pt x="0" y="231112"/>
                </a:moveTo>
                <a:cubicBezTo>
                  <a:pt x="103833" y="116393"/>
                  <a:pt x="207666" y="1675"/>
                  <a:pt x="301450" y="30145"/>
                </a:cubicBezTo>
                <a:cubicBezTo>
                  <a:pt x="395235" y="58615"/>
                  <a:pt x="468922" y="401934"/>
                  <a:pt x="562707" y="401934"/>
                </a:cubicBezTo>
                <a:cubicBezTo>
                  <a:pt x="656492" y="401934"/>
                  <a:pt x="767024" y="31820"/>
                  <a:pt x="864158" y="30145"/>
                </a:cubicBezTo>
                <a:cubicBezTo>
                  <a:pt x="961292" y="28470"/>
                  <a:pt x="1051727" y="391886"/>
                  <a:pt x="1145512" y="391886"/>
                </a:cubicBezTo>
                <a:cubicBezTo>
                  <a:pt x="1239297" y="391886"/>
                  <a:pt x="1333081" y="28470"/>
                  <a:pt x="1426866" y="30145"/>
                </a:cubicBezTo>
                <a:cubicBezTo>
                  <a:pt x="1520651" y="31820"/>
                  <a:pt x="1612761" y="401934"/>
                  <a:pt x="1708220" y="401934"/>
                </a:cubicBezTo>
                <a:cubicBezTo>
                  <a:pt x="1803679" y="401934"/>
                  <a:pt x="1902488" y="60290"/>
                  <a:pt x="1999622" y="30145"/>
                </a:cubicBezTo>
                <a:cubicBezTo>
                  <a:pt x="2096756" y="0"/>
                  <a:pt x="2291024" y="221064"/>
                  <a:pt x="2291024" y="221064"/>
                </a:cubicBezTo>
              </a:path>
            </a:pathLst>
          </a:cu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594000" rtlCol="0" anchor="ctr"/>
          <a:lstStyle/>
          <a:p>
            <a:pPr algn="ctr"/>
            <a:r>
              <a:rPr lang="el-GR" dirty="0" smtClean="0"/>
              <a:t>Νήματα</a:t>
            </a:r>
            <a:endParaRPr lang="el-GR" dirty="0"/>
          </a:p>
        </p:txBody>
      </p:sp>
      <p:cxnSp>
        <p:nvCxnSpPr>
          <p:cNvPr id="34" name="Straight Arrow Connector 33"/>
          <p:cNvCxnSpPr/>
          <p:nvPr/>
        </p:nvCxnSpPr>
        <p:spPr>
          <a:xfrm rot="10800000" flipH="1" flipV="1">
            <a:off x="4929190" y="4572007"/>
            <a:ext cx="928694" cy="285752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10800000" flipH="1">
            <a:off x="4929191" y="5715016"/>
            <a:ext cx="928694" cy="285752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4857752" y="5286388"/>
            <a:ext cx="928694" cy="1588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14348" y="4131238"/>
            <a:ext cx="1143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Διεργασία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Κατανόηση των διαφορετικών παράλληλων αρχιτεκτονικών με βάση την </a:t>
            </a:r>
            <a:r>
              <a:rPr lang="el-GR" dirty="0" err="1" smtClean="0"/>
              <a:t>ταξινόμιση</a:t>
            </a:r>
            <a:r>
              <a:rPr lang="el-GR" dirty="0" smtClean="0"/>
              <a:t> κατά </a:t>
            </a:r>
            <a:r>
              <a:rPr lang="en-US" dirty="0" smtClean="0"/>
              <a:t>Flynn</a:t>
            </a:r>
            <a:endParaRPr lang="el-GR" dirty="0" smtClean="0"/>
          </a:p>
          <a:p>
            <a:r>
              <a:rPr lang="el-GR" dirty="0" smtClean="0"/>
              <a:t>Κατανόηση των διαφορετικών παράλληλων αρχιτεκτονικών με βάση την αρχιτεκτονική μνήμης</a:t>
            </a:r>
          </a:p>
          <a:p>
            <a:r>
              <a:rPr lang="el-GR" dirty="0" smtClean="0"/>
              <a:t>Παρουσίαση της έννοιας του νήματος και του έργου</a:t>
            </a:r>
          </a:p>
          <a:p>
            <a:r>
              <a:rPr lang="el-GR" dirty="0" smtClean="0"/>
              <a:t>Αναλυτική παρουσίαση του Νόμου του </a:t>
            </a:r>
            <a:r>
              <a:rPr lang="en-US" dirty="0" smtClean="0"/>
              <a:t>Amdahl </a:t>
            </a:r>
            <a:r>
              <a:rPr lang="el-GR" dirty="0" smtClean="0"/>
              <a:t>και των επιπτώσεων του</a:t>
            </a:r>
          </a:p>
          <a:p>
            <a:r>
              <a:rPr lang="el-GR" dirty="0" smtClean="0"/>
              <a:t>Αναλυτική παρουσίαση του Μέτρου </a:t>
            </a:r>
            <a:r>
              <a:rPr lang="en-US" dirty="0" smtClean="0"/>
              <a:t>Karp-</a:t>
            </a:r>
            <a:r>
              <a:rPr lang="en-US" dirty="0" err="1" smtClean="0"/>
              <a:t>Flatt</a:t>
            </a:r>
            <a:endParaRPr lang="en-US" dirty="0" smtClean="0"/>
          </a:p>
          <a:p>
            <a:r>
              <a:rPr lang="el-GR" dirty="0" smtClean="0"/>
              <a:t>Περιγραφή άλλων παράλληλων αρχιτεκτονικών</a:t>
            </a:r>
          </a:p>
          <a:p>
            <a:pPr lvl="1"/>
            <a:r>
              <a:rPr lang="el-GR" dirty="0" smtClean="0"/>
              <a:t>Διανυσματικές αρχιτεκτονικές</a:t>
            </a:r>
          </a:p>
          <a:p>
            <a:pPr lvl="1"/>
            <a:r>
              <a:rPr lang="en-US" dirty="0" smtClean="0"/>
              <a:t>Systolic array</a:t>
            </a:r>
          </a:p>
          <a:p>
            <a:pPr lvl="1"/>
            <a:r>
              <a:rPr lang="el-GR" dirty="0" smtClean="0"/>
              <a:t>Αγωγοί (</a:t>
            </a:r>
            <a:r>
              <a:rPr lang="en-US" dirty="0" smtClean="0"/>
              <a:t>Pipelines)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όμως τελικά ένα νήμα;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Θα πρέπει πρώτα να δούμε τι είναι μια διεργασία</a:t>
            </a:r>
          </a:p>
          <a:p>
            <a:pPr lvl="1"/>
            <a:r>
              <a:rPr lang="el-GR" dirty="0" smtClean="0"/>
              <a:t>Μια εφαρμογή που εκτελείται</a:t>
            </a:r>
          </a:p>
          <a:p>
            <a:pPr lvl="1"/>
            <a:r>
              <a:rPr lang="el-GR" dirty="0" smtClean="0"/>
              <a:t>Διαχειρίζεται από το λειτουργικό σύστημα</a:t>
            </a:r>
          </a:p>
          <a:p>
            <a:pPr lvl="2"/>
            <a:r>
              <a:rPr lang="el-GR" dirty="0" smtClean="0"/>
              <a:t>Ανεξάρτητη μονάδα εκτέλεσης</a:t>
            </a:r>
          </a:p>
          <a:p>
            <a:pPr lvl="2"/>
            <a:r>
              <a:rPr lang="el-GR" dirty="0" smtClean="0"/>
              <a:t>Περιλαμβάνει</a:t>
            </a:r>
          </a:p>
          <a:p>
            <a:pPr lvl="3"/>
            <a:r>
              <a:rPr lang="el-GR" dirty="0" smtClean="0"/>
              <a:t>Πληροφορίες κατάστασης</a:t>
            </a:r>
            <a:r>
              <a:rPr lang="en-US" dirty="0" smtClean="0"/>
              <a:t> (State information)</a:t>
            </a:r>
            <a:endParaRPr lang="el-GR" dirty="0" smtClean="0"/>
          </a:p>
          <a:p>
            <a:pPr lvl="3"/>
            <a:r>
              <a:rPr lang="el-GR" dirty="0" smtClean="0"/>
              <a:t>Ιδεατό χώρο μνήμης (</a:t>
            </a:r>
            <a:r>
              <a:rPr lang="en-US" dirty="0" smtClean="0"/>
              <a:t>Virtual memory)</a:t>
            </a:r>
          </a:p>
          <a:p>
            <a:pPr lvl="2"/>
            <a:r>
              <a:rPr lang="el-GR" dirty="0" smtClean="0"/>
              <a:t>Επικοινωνία μεταξύ διεργασιών με σαφώς προκαθορισμένους τρόπους</a:t>
            </a:r>
          </a:p>
          <a:p>
            <a:pPr lvl="3"/>
            <a:r>
              <a:rPr lang="en-US" dirty="0" err="1" smtClean="0"/>
              <a:t>Interprocess</a:t>
            </a:r>
            <a:r>
              <a:rPr lang="en-US" dirty="0" smtClean="0"/>
              <a:t> Communication Mechanisms</a:t>
            </a:r>
            <a:endParaRPr lang="el-G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όμως τελικά ένα νήμα;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Ένα νήμα είναι ένα μονοπάτι εκτέλεσης εντολών</a:t>
            </a:r>
          </a:p>
          <a:p>
            <a:pPr lvl="1"/>
            <a:r>
              <a:rPr lang="el-GR" dirty="0" smtClean="0"/>
              <a:t>Εντός μιας διεργασίας</a:t>
            </a:r>
          </a:p>
          <a:p>
            <a:pPr lvl="2"/>
            <a:r>
              <a:rPr lang="el-GR" dirty="0" smtClean="0"/>
              <a:t>Κάθε διεργασία έχει τουλάχιστον ένα νήμα</a:t>
            </a:r>
          </a:p>
          <a:p>
            <a:pPr lvl="1"/>
            <a:r>
              <a:rPr lang="el-GR" dirty="0" smtClean="0"/>
              <a:t>Όλα τα νήματα μοιράζονται τους πόρους της διεργασίας</a:t>
            </a:r>
          </a:p>
          <a:p>
            <a:pPr lvl="2"/>
            <a:r>
              <a:rPr lang="el-GR" dirty="0" smtClean="0"/>
              <a:t>Πολύ σημαντικός πόρος είναι ο χώρος διευθύνσεων ιδεατής μνήμης</a:t>
            </a:r>
          </a:p>
          <a:p>
            <a:pPr lvl="2"/>
            <a:r>
              <a:rPr lang="el-GR" dirty="0" smtClean="0"/>
              <a:t>Όλα τα νήματα έχουν άμεση επικοινωνία μεταξύ τους</a:t>
            </a:r>
          </a:p>
          <a:p>
            <a:pPr lvl="3"/>
            <a:r>
              <a:rPr lang="el-GR" dirty="0" smtClean="0"/>
              <a:t>Άμεση πρόσβαση σε όλες τις μεταβλητές</a:t>
            </a:r>
          </a:p>
          <a:p>
            <a:pPr lvl="1"/>
            <a:r>
              <a:rPr lang="el-GR" dirty="0" smtClean="0"/>
              <a:t>Διαχειρίζεται:</a:t>
            </a:r>
          </a:p>
          <a:p>
            <a:pPr lvl="2"/>
            <a:r>
              <a:rPr lang="el-GR" dirty="0" smtClean="0"/>
              <a:t>Είτε από το λειτουργικό σύστημα (</a:t>
            </a:r>
            <a:r>
              <a:rPr lang="en-US" dirty="0" smtClean="0"/>
              <a:t>Kernel-level thread</a:t>
            </a:r>
            <a:r>
              <a:rPr lang="el-GR" dirty="0" smtClean="0"/>
              <a:t>)</a:t>
            </a:r>
            <a:endParaRPr lang="en-US" dirty="0" smtClean="0"/>
          </a:p>
          <a:p>
            <a:pPr lvl="2"/>
            <a:r>
              <a:rPr lang="el-GR" dirty="0" smtClean="0"/>
              <a:t>Είτε στον χώρο διευθύνσεων μνήμης του χρήστη (</a:t>
            </a:r>
            <a:r>
              <a:rPr lang="en-US" dirty="0" smtClean="0"/>
              <a:t>User-level thread</a:t>
            </a:r>
            <a:r>
              <a:rPr lang="el-GR" dirty="0" smtClean="0"/>
              <a:t>)</a:t>
            </a:r>
            <a:endParaRPr lang="en-US" dirty="0" smtClean="0"/>
          </a:p>
          <a:p>
            <a:pPr lvl="3"/>
            <a:r>
              <a:rPr lang="el-GR" dirty="0" smtClean="0"/>
              <a:t>Συνήθως σε μια βιβλιοθήκη νημάτων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Αναπαράσταση νήματος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Τι χρειαζόμαστε για να αναπαραστήσουμε ένα νήμα;</a:t>
            </a:r>
          </a:p>
          <a:p>
            <a:pPr lvl="1"/>
            <a:r>
              <a:rPr lang="el-GR" dirty="0" smtClean="0"/>
              <a:t>Δύο στοιχεία είναι απολύτως απαραίτητα</a:t>
            </a:r>
          </a:p>
          <a:p>
            <a:pPr lvl="2"/>
            <a:r>
              <a:rPr lang="en-US" dirty="0" smtClean="0"/>
              <a:t>Program Counter</a:t>
            </a:r>
          </a:p>
          <a:p>
            <a:pPr lvl="2"/>
            <a:r>
              <a:rPr lang="en-US" dirty="0" smtClean="0"/>
              <a:t>Stack</a:t>
            </a:r>
          </a:p>
          <a:p>
            <a:pPr lvl="1"/>
            <a:r>
              <a:rPr lang="el-GR" dirty="0" smtClean="0"/>
              <a:t>Ορισμένα άλλα εξαρτώνται από την υλοποίηση και την λειτουργικότητα που θέλουμε να δώσουμε στα νήματα</a:t>
            </a:r>
          </a:p>
          <a:p>
            <a:pPr lvl="2"/>
            <a:r>
              <a:rPr lang="el-GR" dirty="0" smtClean="0"/>
              <a:t>Πληροφορίες κατάστασης (</a:t>
            </a:r>
            <a:r>
              <a:rPr lang="en-US" dirty="0" smtClean="0"/>
              <a:t>State information)</a:t>
            </a:r>
          </a:p>
          <a:p>
            <a:pPr lvl="2"/>
            <a:r>
              <a:rPr lang="el-GR" dirty="0" smtClean="0"/>
              <a:t>Προτεραιότητα (</a:t>
            </a:r>
            <a:r>
              <a:rPr lang="en-US" dirty="0" smtClean="0"/>
              <a:t>Scheduling)</a:t>
            </a:r>
          </a:p>
          <a:p>
            <a:pPr lvl="2"/>
            <a:r>
              <a:rPr lang="en-US" dirty="0" smtClean="0"/>
              <a:t>Signal mask</a:t>
            </a:r>
          </a:p>
          <a:p>
            <a:pPr lvl="2"/>
            <a:r>
              <a:rPr lang="en-US" dirty="0" smtClean="0"/>
              <a:t>…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Διεργασία/Νήματα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07504" y="3212976"/>
            <a:ext cx="3024336" cy="345638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Rounded Rectangle 8"/>
          <p:cNvSpPr/>
          <p:nvPr/>
        </p:nvSpPr>
        <p:spPr>
          <a:xfrm>
            <a:off x="1691680" y="5229200"/>
            <a:ext cx="129614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File Descriptors</a:t>
            </a:r>
            <a:endParaRPr lang="el-GR" dirty="0"/>
          </a:p>
        </p:txBody>
      </p:sp>
      <p:sp>
        <p:nvSpPr>
          <p:cNvPr id="10" name="Rounded Rectangle 9"/>
          <p:cNvSpPr/>
          <p:nvPr/>
        </p:nvSpPr>
        <p:spPr>
          <a:xfrm>
            <a:off x="1691680" y="5949280"/>
            <a:ext cx="129614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Virtual Memory</a:t>
            </a:r>
            <a:endParaRPr lang="el-GR" dirty="0"/>
          </a:p>
        </p:txBody>
      </p:sp>
      <p:sp>
        <p:nvSpPr>
          <p:cNvPr id="11" name="Rounded Rectangle 10"/>
          <p:cNvSpPr/>
          <p:nvPr/>
        </p:nvSpPr>
        <p:spPr>
          <a:xfrm>
            <a:off x="251520" y="5949280"/>
            <a:ext cx="1296144" cy="576064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Signal Handlers</a:t>
            </a:r>
            <a:endParaRPr lang="el-GR" dirty="0"/>
          </a:p>
        </p:txBody>
      </p:sp>
      <p:grpSp>
        <p:nvGrpSpPr>
          <p:cNvPr id="14" name="Group 13"/>
          <p:cNvGrpSpPr/>
          <p:nvPr/>
        </p:nvGrpSpPr>
        <p:grpSpPr>
          <a:xfrm>
            <a:off x="179512" y="2060848"/>
            <a:ext cx="3096344" cy="2880320"/>
            <a:chOff x="395536" y="1988840"/>
            <a:chExt cx="3096344" cy="2880320"/>
          </a:xfrm>
        </p:grpSpPr>
        <p:sp>
          <p:nvSpPr>
            <p:cNvPr id="12" name="Oval 11"/>
            <p:cNvSpPr/>
            <p:nvPr/>
          </p:nvSpPr>
          <p:spPr>
            <a:xfrm>
              <a:off x="395536" y="2996952"/>
              <a:ext cx="2880320" cy="187220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3" name="Rounded Rectangular Callout 12"/>
            <p:cNvSpPr/>
            <p:nvPr/>
          </p:nvSpPr>
          <p:spPr>
            <a:xfrm>
              <a:off x="2411760" y="1988840"/>
              <a:ext cx="1080120" cy="648072"/>
            </a:xfrm>
            <a:prstGeom prst="wedgeRoundRectCallout">
              <a:avLst>
                <a:gd name="adj1" fmla="val -62280"/>
                <a:gd name="adj2" fmla="val 113022"/>
                <a:gd name="adj3" fmla="val 1666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Thread</a:t>
              </a:r>
              <a:endParaRPr lang="el-GR" dirty="0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563888" y="3212976"/>
            <a:ext cx="5400600" cy="3456384"/>
            <a:chOff x="3563888" y="3212976"/>
            <a:chExt cx="5400600" cy="3456384"/>
          </a:xfrm>
        </p:grpSpPr>
        <p:sp>
          <p:nvSpPr>
            <p:cNvPr id="15" name="Rectangle 14"/>
            <p:cNvSpPr/>
            <p:nvPr/>
          </p:nvSpPr>
          <p:spPr>
            <a:xfrm>
              <a:off x="3563888" y="3212976"/>
              <a:ext cx="5400600" cy="3456384"/>
            </a:xfrm>
            <a:prstGeom prst="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7524328" y="5949280"/>
              <a:ext cx="1296144" cy="57606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File Descriptors</a:t>
              </a:r>
              <a:endParaRPr lang="el-GR" dirty="0"/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5652120" y="5949280"/>
              <a:ext cx="1296144" cy="57606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Virtual Memory</a:t>
              </a:r>
              <a:endParaRPr lang="el-GR" dirty="0"/>
            </a:p>
          </p:txBody>
        </p:sp>
        <p:sp>
          <p:nvSpPr>
            <p:cNvPr id="22" name="Rounded Rectangle 21"/>
            <p:cNvSpPr/>
            <p:nvPr/>
          </p:nvSpPr>
          <p:spPr>
            <a:xfrm>
              <a:off x="3707904" y="5949280"/>
              <a:ext cx="1296144" cy="576064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Signal Handlers</a:t>
              </a:r>
              <a:endParaRPr lang="el-GR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3995936" y="5229200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Priority</a:t>
              </a:r>
              <a:endParaRPr lang="el-GR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995936" y="4005064"/>
              <a:ext cx="936104" cy="5676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Signal Mask</a:t>
              </a:r>
              <a:endParaRPr lang="el-GR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3995936" y="3501008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Stack</a:t>
              </a:r>
              <a:endParaRPr lang="el-GR" dirty="0"/>
            </a:p>
          </p:txBody>
        </p:sp>
        <p:sp>
          <p:nvSpPr>
            <p:cNvPr id="19" name="Rounded Rectangle 18"/>
            <p:cNvSpPr/>
            <p:nvPr/>
          </p:nvSpPr>
          <p:spPr>
            <a:xfrm>
              <a:off x="3995936" y="4725144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</a:t>
              </a:r>
              <a:endParaRPr lang="el-GR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5796136" y="5229200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Priority</a:t>
              </a:r>
              <a:endParaRPr lang="el-GR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5796136" y="4005064"/>
              <a:ext cx="936104" cy="5676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Signal Mask</a:t>
              </a:r>
              <a:endParaRPr lang="el-GR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5796136" y="3501008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Stack</a:t>
              </a:r>
              <a:endParaRPr lang="el-GR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5796136" y="4725144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</a:t>
              </a:r>
              <a:endParaRPr lang="el-GR" dirty="0"/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7596336" y="5229200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Priority</a:t>
              </a:r>
              <a:endParaRPr lang="el-GR" dirty="0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7596336" y="4005064"/>
              <a:ext cx="936104" cy="5676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Signal Mask</a:t>
              </a:r>
              <a:endParaRPr lang="el-GR" dirty="0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7596336" y="3501008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Stack</a:t>
              </a:r>
              <a:endParaRPr lang="el-GR" dirty="0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7596336" y="4725144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</a:t>
              </a:r>
              <a:endParaRPr lang="el-GR" dirty="0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539552" y="3509392"/>
            <a:ext cx="2160240" cy="1071736"/>
            <a:chOff x="539552" y="3501008"/>
            <a:chExt cx="2160240" cy="1071736"/>
          </a:xfrm>
        </p:grpSpPr>
        <p:sp>
          <p:nvSpPr>
            <p:cNvPr id="44" name="Rounded Rectangle 43"/>
            <p:cNvSpPr/>
            <p:nvPr/>
          </p:nvSpPr>
          <p:spPr>
            <a:xfrm>
              <a:off x="1763688" y="3501008"/>
              <a:ext cx="936104" cy="36004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Priority</a:t>
              </a:r>
              <a:endParaRPr lang="el-GR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539552" y="4005064"/>
              <a:ext cx="936104" cy="56768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Signal Mask</a:t>
              </a:r>
              <a:endParaRPr lang="el-GR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539552" y="3501008"/>
              <a:ext cx="936104" cy="36004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Stack</a:t>
              </a:r>
              <a:endParaRPr lang="el-GR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1763688" y="4005064"/>
              <a:ext cx="936104" cy="360040"/>
            </a:xfrm>
            <a:prstGeom prst="round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</a:t>
              </a:r>
              <a:endParaRPr lang="el-GR" dirty="0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08304" y="2204864"/>
            <a:ext cx="1800200" cy="3672408"/>
            <a:chOff x="7308304" y="2204864"/>
            <a:chExt cx="1800200" cy="3672408"/>
          </a:xfrm>
        </p:grpSpPr>
        <p:sp>
          <p:nvSpPr>
            <p:cNvPr id="33" name="Oval 32"/>
            <p:cNvSpPr/>
            <p:nvPr/>
          </p:nvSpPr>
          <p:spPr>
            <a:xfrm>
              <a:off x="7308304" y="3212976"/>
              <a:ext cx="1512168" cy="266429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6" name="Rounded Rectangular Callout 35"/>
            <p:cNvSpPr/>
            <p:nvPr/>
          </p:nvSpPr>
          <p:spPr>
            <a:xfrm>
              <a:off x="8028384" y="2204864"/>
              <a:ext cx="1080120" cy="648072"/>
            </a:xfrm>
            <a:prstGeom prst="wedgeRoundRectCallout">
              <a:avLst>
                <a:gd name="adj1" fmla="val -27006"/>
                <a:gd name="adj2" fmla="val 114491"/>
                <a:gd name="adj3" fmla="val 1666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Thread</a:t>
              </a:r>
              <a:endParaRPr lang="el-GR" dirty="0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707904" y="2204864"/>
            <a:ext cx="1800200" cy="3672408"/>
            <a:chOff x="3707904" y="2204864"/>
            <a:chExt cx="1800200" cy="3672408"/>
          </a:xfrm>
        </p:grpSpPr>
        <p:sp>
          <p:nvSpPr>
            <p:cNvPr id="23" name="Oval 22"/>
            <p:cNvSpPr/>
            <p:nvPr/>
          </p:nvSpPr>
          <p:spPr>
            <a:xfrm>
              <a:off x="3707904" y="3212976"/>
              <a:ext cx="1512168" cy="266429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Rounded Rectangular Callout 36"/>
            <p:cNvSpPr/>
            <p:nvPr/>
          </p:nvSpPr>
          <p:spPr>
            <a:xfrm>
              <a:off x="4427984" y="2204864"/>
              <a:ext cx="1080120" cy="648072"/>
            </a:xfrm>
            <a:prstGeom prst="wedgeRoundRectCallout">
              <a:avLst>
                <a:gd name="adj1" fmla="val -27006"/>
                <a:gd name="adj2" fmla="val 114491"/>
                <a:gd name="adj3" fmla="val 1666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Thread</a:t>
              </a:r>
              <a:endParaRPr lang="el-GR" dirty="0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08104" y="2204864"/>
            <a:ext cx="1800200" cy="3672408"/>
            <a:chOff x="5508104" y="2204864"/>
            <a:chExt cx="1800200" cy="3672408"/>
          </a:xfrm>
        </p:grpSpPr>
        <p:sp>
          <p:nvSpPr>
            <p:cNvPr id="28" name="Oval 27"/>
            <p:cNvSpPr/>
            <p:nvPr/>
          </p:nvSpPr>
          <p:spPr>
            <a:xfrm>
              <a:off x="5508104" y="3212976"/>
              <a:ext cx="1512168" cy="2664296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8" name="Rounded Rectangular Callout 37"/>
            <p:cNvSpPr/>
            <p:nvPr/>
          </p:nvSpPr>
          <p:spPr>
            <a:xfrm>
              <a:off x="6228184" y="2204864"/>
              <a:ext cx="1080120" cy="648072"/>
            </a:xfrm>
            <a:prstGeom prst="wedgeRoundRectCallout">
              <a:avLst>
                <a:gd name="adj1" fmla="val -27006"/>
                <a:gd name="adj2" fmla="val 114491"/>
                <a:gd name="adj3" fmla="val 16667"/>
              </a:avLst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Thread</a:t>
              </a:r>
              <a:endParaRPr lang="el-GR" dirty="0"/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539552" y="3501008"/>
            <a:ext cx="2160240" cy="1071736"/>
            <a:chOff x="539552" y="3420616"/>
            <a:chExt cx="2160240" cy="1071736"/>
          </a:xfrm>
        </p:grpSpPr>
        <p:sp>
          <p:nvSpPr>
            <p:cNvPr id="5" name="Rounded Rectangle 4"/>
            <p:cNvSpPr/>
            <p:nvPr/>
          </p:nvSpPr>
          <p:spPr>
            <a:xfrm>
              <a:off x="1763688" y="3420616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Priority</a:t>
              </a:r>
              <a:endParaRPr lang="el-GR" dirty="0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539552" y="3924672"/>
              <a:ext cx="936104" cy="56768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Signal Mask</a:t>
              </a:r>
              <a:endParaRPr lang="el-GR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39552" y="3420616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Stack</a:t>
              </a:r>
              <a:endParaRPr lang="el-GR" dirty="0"/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1763688" y="3924672"/>
              <a:ext cx="936104" cy="360040"/>
            </a:xfrm>
            <a:prstGeom prst="round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State</a:t>
              </a: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Κατηγορίες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Τα νήματα μπορούν να κατηγοριοποιηθούν ανάλογα με το επίπεδο στο οποίο έχουν υλοποιηθεί και την λειτουργικότητα που υποστηρίζουν</a:t>
            </a:r>
          </a:p>
          <a:p>
            <a:pPr lvl="1"/>
            <a:r>
              <a:rPr lang="el-GR" dirty="0" smtClean="0"/>
              <a:t>Νήματα επιπέδου πυρήνα (</a:t>
            </a:r>
            <a:r>
              <a:rPr lang="en-US" dirty="0" smtClean="0"/>
              <a:t>Kernel-threads)</a:t>
            </a:r>
          </a:p>
          <a:p>
            <a:pPr lvl="2"/>
            <a:r>
              <a:rPr lang="el-GR" dirty="0" smtClean="0"/>
              <a:t>Υλοποιούνται στο επίπεδο του λειτουργικού συστήματος</a:t>
            </a:r>
          </a:p>
          <a:p>
            <a:pPr lvl="2"/>
            <a:r>
              <a:rPr lang="el-GR" dirty="0" smtClean="0"/>
              <a:t>Αναγνωρίζονται ως οντότητες από το λειτουργικό σύστημα</a:t>
            </a:r>
          </a:p>
          <a:p>
            <a:pPr lvl="3"/>
            <a:r>
              <a:rPr lang="el-GR" dirty="0" smtClean="0"/>
              <a:t>Χρονοδρομολογούνται ανεξάρτητα</a:t>
            </a:r>
          </a:p>
          <a:p>
            <a:pPr lvl="1"/>
            <a:r>
              <a:rPr lang="el-GR" dirty="0" smtClean="0"/>
              <a:t>Νήματα επιπέδου χρήστη</a:t>
            </a:r>
          </a:p>
          <a:p>
            <a:pPr lvl="2"/>
            <a:r>
              <a:rPr lang="el-GR" dirty="0" smtClean="0"/>
              <a:t>Υλοποιούνται στο επίπεδο χρήστη</a:t>
            </a:r>
          </a:p>
          <a:p>
            <a:pPr lvl="3"/>
            <a:r>
              <a:rPr lang="el-GR" dirty="0" smtClean="0"/>
              <a:t>Συνήθως σε μια βιβλιοθήκη νημάτων</a:t>
            </a:r>
          </a:p>
          <a:p>
            <a:pPr lvl="2"/>
            <a:r>
              <a:rPr lang="el-GR" dirty="0" smtClean="0"/>
              <a:t>Δεν αναγνωρίζονται από το λειτουργικό σύστημα</a:t>
            </a:r>
          </a:p>
          <a:p>
            <a:pPr lvl="3"/>
            <a:r>
              <a:rPr lang="el-GR" dirty="0" smtClean="0"/>
              <a:t>Πρέπει να υπάρχει χρονοδρομολογητής στο επίπεδο χρήστη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Μοντέλα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Με βάση την προηγούμενη κατηγοριοποίηση</a:t>
            </a:r>
          </a:p>
          <a:p>
            <a:pPr lvl="1"/>
            <a:r>
              <a:rPr lang="el-GR" dirty="0" smtClean="0"/>
              <a:t>Μοντέλο 1:1</a:t>
            </a:r>
          </a:p>
          <a:p>
            <a:pPr lvl="2"/>
            <a:r>
              <a:rPr lang="el-GR" dirty="0" smtClean="0"/>
              <a:t>Αντιστοιχεί ένα νήμα επιπέδου πυρήνα σε κάθε επεξεργαστή</a:t>
            </a:r>
          </a:p>
          <a:p>
            <a:pPr lvl="3"/>
            <a:r>
              <a:rPr lang="el-GR" dirty="0" smtClean="0"/>
              <a:t>Χρονοπρογραμματισμός από το λειτουργικό σύστημα</a:t>
            </a:r>
          </a:p>
          <a:p>
            <a:pPr lvl="3"/>
            <a:r>
              <a:rPr lang="el-GR" dirty="0" smtClean="0"/>
              <a:t>Πραγματικά παράλληλη εκτέλεση</a:t>
            </a:r>
          </a:p>
          <a:p>
            <a:pPr lvl="1"/>
            <a:r>
              <a:rPr lang="el-GR" dirty="0" smtClean="0"/>
              <a:t>Μοντέλο Μ:1</a:t>
            </a:r>
          </a:p>
          <a:p>
            <a:pPr lvl="2"/>
            <a:r>
              <a:rPr lang="el-GR" dirty="0" smtClean="0"/>
              <a:t>Πολυπλέκει πολλά νήματα επιπέδου χρήστη πάνω από ένα νήμα επιπέδου πυρήνα</a:t>
            </a:r>
          </a:p>
          <a:p>
            <a:pPr lvl="3"/>
            <a:r>
              <a:rPr lang="el-GR" dirty="0" smtClean="0"/>
              <a:t>Απαιτεί χρονοπρογραμματιστή επιπέδου χρήστη</a:t>
            </a:r>
          </a:p>
          <a:p>
            <a:pPr lvl="3"/>
            <a:r>
              <a:rPr lang="el-GR" dirty="0" smtClean="0"/>
              <a:t>Ψευδοπαράλληλη εκτέλεση</a:t>
            </a:r>
          </a:p>
          <a:p>
            <a:pPr lvl="1"/>
            <a:r>
              <a:rPr lang="el-GR" dirty="0" smtClean="0"/>
              <a:t>Μοντέλο Μ:Ν</a:t>
            </a:r>
          </a:p>
          <a:p>
            <a:pPr lvl="2"/>
            <a:r>
              <a:rPr lang="el-GR" dirty="0" smtClean="0"/>
              <a:t>Πολυπλέκει πολλά νήματα επιπέδου χρήστη πάνω από πολλαπλά νήμα επιπέδου πυρήνα</a:t>
            </a:r>
          </a:p>
          <a:p>
            <a:pPr lvl="3"/>
            <a:r>
              <a:rPr lang="el-GR" dirty="0" smtClean="0"/>
              <a:t>Απαιτεί χρονοπρογραμματιστή επιπέδου χρήστη</a:t>
            </a:r>
          </a:p>
          <a:p>
            <a:pPr lvl="3"/>
            <a:r>
              <a:rPr lang="el-GR" dirty="0" smtClean="0"/>
              <a:t>Πραγματικά παράλληλη εκτέλεση</a:t>
            </a:r>
            <a:endParaRPr lang="el-GR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χαρακτηριστικά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Εκτέλεση χωρίς διακοπή (</a:t>
            </a:r>
            <a:r>
              <a:rPr lang="en-US" dirty="0" smtClean="0"/>
              <a:t>Non-preemptive threads)</a:t>
            </a:r>
          </a:p>
          <a:p>
            <a:pPr lvl="1"/>
            <a:r>
              <a:rPr lang="el-GR" dirty="0" smtClean="0"/>
              <a:t>Όταν επιλεγεί από τον χρονοπρογραμματιστή επιπέδου χρήστη εκτελείται μέχρι τέλους χωρίς να διακοπεί</a:t>
            </a:r>
          </a:p>
          <a:p>
            <a:pPr lvl="2"/>
            <a:r>
              <a:rPr lang="el-GR" dirty="0" smtClean="0"/>
              <a:t>Μπορεί όμως το ίδιο να παραχωρήσει τον επεξεργαστή</a:t>
            </a:r>
          </a:p>
          <a:p>
            <a:pPr lvl="2"/>
            <a:r>
              <a:rPr lang="el-GR" dirty="0" smtClean="0"/>
              <a:t>Σώζεται η κατάσταση του νήματος για επαναφορά αργότερα</a:t>
            </a:r>
          </a:p>
          <a:p>
            <a:r>
              <a:rPr lang="el-GR" dirty="0" smtClean="0"/>
              <a:t>Εκτέλεση με διακοπή (</a:t>
            </a:r>
            <a:r>
              <a:rPr lang="en-US" dirty="0" smtClean="0"/>
              <a:t>Preemptive threads)</a:t>
            </a:r>
            <a:endParaRPr lang="el-GR" dirty="0" smtClean="0"/>
          </a:p>
          <a:p>
            <a:pPr lvl="1"/>
            <a:r>
              <a:rPr lang="el-GR" dirty="0" smtClean="0"/>
              <a:t>Ο χρονοπρογραμματιστής επιπέδου χρήστη μπορεί να διακόψει την εκτέλεση ενός νήματος</a:t>
            </a:r>
          </a:p>
          <a:p>
            <a:pPr lvl="2"/>
            <a:r>
              <a:rPr lang="el-GR" dirty="0" smtClean="0"/>
              <a:t>Σώζεται η κατάσταση του νήματος για επαναφορά αργότερα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χαρακτηριστικά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Χρόνος έναρξης εκτέλεσης νήματος</a:t>
            </a:r>
          </a:p>
          <a:p>
            <a:pPr lvl="1"/>
            <a:r>
              <a:rPr lang="el-GR" dirty="0" smtClean="0"/>
              <a:t>Μόλις δημιουργηθεί ένα νήμα είναι έτοιμο προς εκτέλεση</a:t>
            </a:r>
          </a:p>
          <a:p>
            <a:pPr lvl="1"/>
            <a:r>
              <a:rPr lang="el-GR" dirty="0" smtClean="0"/>
              <a:t>Ένα νήμα μπορεί να εξαρτάται από την εκτέλεση άλλων νημάτων (</a:t>
            </a:r>
            <a:r>
              <a:rPr lang="en-US" dirty="0" smtClean="0"/>
              <a:t>Dependence driven)</a:t>
            </a:r>
            <a:endParaRPr lang="el-GR" dirty="0" smtClean="0"/>
          </a:p>
          <a:p>
            <a:pPr lvl="2"/>
            <a:r>
              <a:rPr lang="el-GR" dirty="0" smtClean="0"/>
              <a:t>Χρειάζεται δεδομένα που υπολογίζουν τα άλλα νήματα</a:t>
            </a:r>
          </a:p>
          <a:p>
            <a:pPr lvl="2"/>
            <a:r>
              <a:rPr lang="el-GR" dirty="0" smtClean="0"/>
              <a:t>Όταν εκτελεστούν τα νήματα από τα οποία εξαρτάται τότε είναι έτοιμο προς εκτέλεση</a:t>
            </a:r>
            <a:endParaRPr lang="el-GR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χαρακτηριστικά νημάτων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Πότε ανατίθεται η στοίβα στο νήμα</a:t>
            </a:r>
          </a:p>
          <a:p>
            <a:pPr lvl="1"/>
            <a:r>
              <a:rPr lang="el-GR" dirty="0" smtClean="0"/>
              <a:t>Κατά την δημιουργία του νήματος</a:t>
            </a:r>
          </a:p>
          <a:p>
            <a:pPr lvl="2"/>
            <a:r>
              <a:rPr lang="el-GR" dirty="0" smtClean="0"/>
              <a:t>Πιο γρήγορη έναρξη εκτέλεσης του νήματος (ίσως...)</a:t>
            </a:r>
          </a:p>
          <a:p>
            <a:pPr lvl="2"/>
            <a:r>
              <a:rPr lang="el-GR" dirty="0" smtClean="0"/>
              <a:t>Απαιτεί περισσότερη μνήμη για πολλά νήματα</a:t>
            </a:r>
          </a:p>
          <a:p>
            <a:pPr lvl="1"/>
            <a:r>
              <a:rPr lang="el-GR" dirty="0" smtClean="0"/>
              <a:t>Κατά την έναρξη εκτέλεσης του νήματος (</a:t>
            </a:r>
            <a:r>
              <a:rPr lang="en-US" dirty="0" smtClean="0"/>
              <a:t>Lazy)</a:t>
            </a:r>
          </a:p>
          <a:p>
            <a:pPr lvl="2"/>
            <a:r>
              <a:rPr lang="el-GR" dirty="0" smtClean="0"/>
              <a:t>Πιο αργή έναρξη εκτέλεσης του νήματος</a:t>
            </a:r>
          </a:p>
          <a:p>
            <a:pPr lvl="2"/>
            <a:r>
              <a:rPr lang="el-GR" dirty="0" smtClean="0"/>
              <a:t>Απαιτεί λιγότερη μνήμη για πολλά νήματα</a:t>
            </a:r>
            <a:endParaRPr lang="el-GR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Νήματα (</a:t>
            </a:r>
            <a:r>
              <a:rPr lang="en-US" dirty="0" smtClean="0"/>
              <a:t>Threads) </a:t>
            </a:r>
            <a:r>
              <a:rPr lang="el-GR" dirty="0" smtClean="0"/>
              <a:t>και Έργα (</a:t>
            </a:r>
            <a:r>
              <a:rPr lang="en-US" dirty="0" smtClean="0"/>
              <a:t>Tasks)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Ένα «Έργο» </a:t>
            </a:r>
            <a:r>
              <a:rPr lang="en-US" dirty="0" smtClean="0"/>
              <a:t>(Task) </a:t>
            </a:r>
            <a:r>
              <a:rPr lang="el-GR" dirty="0" smtClean="0"/>
              <a:t>είναι μια ακόμα πιο ελαφριά δομή από το νήμα</a:t>
            </a:r>
          </a:p>
          <a:p>
            <a:pPr lvl="1"/>
            <a:r>
              <a:rPr lang="el-GR" dirty="0" smtClean="0"/>
              <a:t>Μόνο περιγράφει την εργασία που πρέπει να εκτελεστεί</a:t>
            </a:r>
          </a:p>
          <a:p>
            <a:pPr lvl="2"/>
            <a:r>
              <a:rPr lang="el-GR" dirty="0" smtClean="0"/>
              <a:t>Τυπικά αυτό γίνεται με έναν δείκτη </a:t>
            </a:r>
            <a:r>
              <a:rPr lang="en-US" dirty="0" smtClean="0"/>
              <a:t>(pointer)</a:t>
            </a:r>
            <a:r>
              <a:rPr lang="el-GR" dirty="0" smtClean="0"/>
              <a:t> προς μια συνάρτηση</a:t>
            </a:r>
            <a:r>
              <a:rPr lang="en-US" dirty="0" smtClean="0"/>
              <a:t> </a:t>
            </a:r>
            <a:r>
              <a:rPr lang="el-GR" dirty="0" smtClean="0"/>
              <a:t>και έναν πίνακα με τις παραμέτρους της συνάρτησης</a:t>
            </a:r>
          </a:p>
          <a:p>
            <a:pPr lvl="1"/>
            <a:r>
              <a:rPr lang="el-GR" dirty="0" smtClean="0"/>
              <a:t>Για να εκτελεστεί χρησιμοποιεί την </a:t>
            </a:r>
            <a:r>
              <a:rPr lang="en-US" dirty="0" smtClean="0"/>
              <a:t>stack </a:t>
            </a:r>
            <a:r>
              <a:rPr lang="el-GR" dirty="0" smtClean="0"/>
              <a:t>του νήματος που το επέλεξε για να τρέξει</a:t>
            </a:r>
          </a:p>
          <a:p>
            <a:pPr lvl="2"/>
            <a:r>
              <a:rPr lang="el-GR" dirty="0" smtClean="0"/>
              <a:t>Δεν δεσμεύεται/ανατίθεται ξεχωριστή </a:t>
            </a:r>
            <a:r>
              <a:rPr lang="en-US" dirty="0" smtClean="0"/>
              <a:t>stack</a:t>
            </a:r>
          </a:p>
          <a:p>
            <a:pPr lvl="2"/>
            <a:r>
              <a:rPr lang="el-GR" dirty="0" smtClean="0"/>
              <a:t>Τυπικά το νήμα-χρονοπρογραμματιστής επιπέδου χρήστη</a:t>
            </a:r>
          </a:p>
          <a:p>
            <a:pPr lvl="2"/>
            <a:r>
              <a:rPr lang="el-GR" dirty="0" smtClean="0"/>
              <a:t>Γίνεται αρχικοποίηση σε σημείο της </a:t>
            </a:r>
            <a:r>
              <a:rPr lang="en-US" dirty="0" smtClean="0"/>
              <a:t>stack </a:t>
            </a:r>
            <a:r>
              <a:rPr lang="el-GR" smtClean="0"/>
              <a:t>με τέτοιο </a:t>
            </a:r>
            <a:r>
              <a:rPr lang="el-GR" dirty="0" smtClean="0"/>
              <a:t>τρόπο ώστε να φανεί </a:t>
            </a:r>
            <a:r>
              <a:rPr lang="el-GR" smtClean="0"/>
              <a:t>σαν απλή κλήση συνάρτησης</a:t>
            </a:r>
            <a:endParaRPr lang="el-G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Παράλληλων Αρχιτεκτονικών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Θα ξεκινήσουμε με τρόπους ταξινόμησης παράλληλων αρχιτεκτονικών</a:t>
            </a:r>
          </a:p>
          <a:p>
            <a:pPr lvl="1"/>
            <a:r>
              <a:rPr lang="el-GR" dirty="0" smtClean="0"/>
              <a:t>Θα μας δείξει το εύρος των εναλλακτικών αρχιτεκτονικών για πολυεπεξεργαστικά συστήματα</a:t>
            </a:r>
          </a:p>
          <a:p>
            <a:pPr lvl="1"/>
            <a:r>
              <a:rPr lang="el-GR" dirty="0" smtClean="0"/>
              <a:t>Θα μας δείξει το πλαίσιο μέσα στο οποίο αναπτύχθηκαν οι κυρίαρχες αρχιτεκτονικές για πολυεπεξεργαστικά συστήματα</a:t>
            </a:r>
          </a:p>
          <a:p>
            <a:r>
              <a:rPr lang="el-GR" dirty="0" smtClean="0"/>
              <a:t>Θα αναλύσουμε τις εναλλακτικές αυτές και τους λόγους που οδήγησαν στην ανάπτυξή τους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Βασισμένο σε οδηγίες (</a:t>
            </a:r>
            <a:r>
              <a:rPr lang="en-US" dirty="0" smtClean="0"/>
              <a:t>Directive based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043114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Ο προγραμματιστής κατευθύνει τον μεταγλωττιστή για το </a:t>
            </a:r>
            <a:r>
              <a:rPr lang="el-GR" i="1" dirty="0" smtClean="0">
                <a:solidFill>
                  <a:srgbClr val="FF0000"/>
                </a:solidFill>
              </a:rPr>
              <a:t>που και πως</a:t>
            </a:r>
            <a:r>
              <a:rPr lang="el-GR" dirty="0" smtClean="0"/>
              <a:t> θα παραλληλοποιήσει</a:t>
            </a:r>
            <a:endParaRPr lang="en-US" dirty="0" smtClean="0"/>
          </a:p>
          <a:p>
            <a:r>
              <a:rPr lang="el-GR" dirty="0" smtClean="0"/>
              <a:t>Ο </a:t>
            </a:r>
            <a:r>
              <a:rPr lang="el-GR" smtClean="0"/>
              <a:t>μεταγλωττιστής δημιουργεί </a:t>
            </a:r>
            <a:r>
              <a:rPr lang="el-GR" dirty="0" smtClean="0"/>
              <a:t>τον παραλληλισμό</a:t>
            </a:r>
            <a:endParaRPr lang="en-US" dirty="0" smtClean="0"/>
          </a:p>
          <a:p>
            <a:r>
              <a:rPr lang="en-US" dirty="0" err="1" smtClean="0"/>
              <a:t>OpenMP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4572008"/>
            <a:ext cx="2571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</a:rPr>
              <a:t>$!</a:t>
            </a:r>
            <a:r>
              <a:rPr lang="en-US" dirty="0" err="1" smtClean="0">
                <a:latin typeface="Consolas" pitchFamily="49" charset="0"/>
              </a:rPr>
              <a:t>omp</a:t>
            </a:r>
            <a:r>
              <a:rPr lang="en-US" dirty="0" smtClean="0">
                <a:latin typeface="Consolas" pitchFamily="49" charset="0"/>
              </a:rPr>
              <a:t> parallel do …</a:t>
            </a:r>
          </a:p>
          <a:p>
            <a:r>
              <a:rPr lang="en-US" dirty="0" smtClean="0">
                <a:latin typeface="Consolas" pitchFamily="49" charset="0"/>
              </a:rPr>
              <a:t>   do 10 I = 1, N</a:t>
            </a:r>
          </a:p>
          <a:p>
            <a:r>
              <a:rPr lang="en-US" dirty="0" smtClean="0">
                <a:latin typeface="Consolas" pitchFamily="49" charset="0"/>
              </a:rPr>
              <a:t>   …</a:t>
            </a:r>
          </a:p>
          <a:p>
            <a:r>
              <a:rPr lang="en-US" dirty="0" smtClean="0">
                <a:latin typeface="Consolas" pitchFamily="49" charset="0"/>
              </a:rPr>
              <a:t>   …</a:t>
            </a:r>
          </a:p>
          <a:p>
            <a:r>
              <a:rPr lang="en-US" dirty="0" smtClean="0">
                <a:latin typeface="Consolas" pitchFamily="49" charset="0"/>
              </a:rPr>
              <a:t>10 continue</a:t>
            </a:r>
            <a:endParaRPr lang="el-GR" dirty="0">
              <a:latin typeface="Consolas" pitchFamily="49" charset="0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3995488" y="6143644"/>
            <a:ext cx="2291024" cy="401934"/>
          </a:xfrm>
          <a:custGeom>
            <a:avLst/>
            <a:gdLst>
              <a:gd name="connsiteX0" fmla="*/ 0 w 2291024"/>
              <a:gd name="connsiteY0" fmla="*/ 231112 h 401934"/>
              <a:gd name="connsiteX1" fmla="*/ 301450 w 2291024"/>
              <a:gd name="connsiteY1" fmla="*/ 30145 h 401934"/>
              <a:gd name="connsiteX2" fmla="*/ 562707 w 2291024"/>
              <a:gd name="connsiteY2" fmla="*/ 401934 h 401934"/>
              <a:gd name="connsiteX3" fmla="*/ 864158 w 2291024"/>
              <a:gd name="connsiteY3" fmla="*/ 30145 h 401934"/>
              <a:gd name="connsiteX4" fmla="*/ 1145512 w 2291024"/>
              <a:gd name="connsiteY4" fmla="*/ 391886 h 401934"/>
              <a:gd name="connsiteX5" fmla="*/ 1426866 w 2291024"/>
              <a:gd name="connsiteY5" fmla="*/ 30145 h 401934"/>
              <a:gd name="connsiteX6" fmla="*/ 1708220 w 2291024"/>
              <a:gd name="connsiteY6" fmla="*/ 401934 h 401934"/>
              <a:gd name="connsiteX7" fmla="*/ 1999622 w 2291024"/>
              <a:gd name="connsiteY7" fmla="*/ 30145 h 401934"/>
              <a:gd name="connsiteX8" fmla="*/ 2291024 w 2291024"/>
              <a:gd name="connsiteY8" fmla="*/ 221064 h 4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024" h="401934">
                <a:moveTo>
                  <a:pt x="0" y="231112"/>
                </a:moveTo>
                <a:cubicBezTo>
                  <a:pt x="103833" y="116393"/>
                  <a:pt x="207666" y="1675"/>
                  <a:pt x="301450" y="30145"/>
                </a:cubicBezTo>
                <a:cubicBezTo>
                  <a:pt x="395235" y="58615"/>
                  <a:pt x="468922" y="401934"/>
                  <a:pt x="562707" y="401934"/>
                </a:cubicBezTo>
                <a:cubicBezTo>
                  <a:pt x="656492" y="401934"/>
                  <a:pt x="767024" y="31820"/>
                  <a:pt x="864158" y="30145"/>
                </a:cubicBezTo>
                <a:cubicBezTo>
                  <a:pt x="961292" y="28470"/>
                  <a:pt x="1051727" y="391886"/>
                  <a:pt x="1145512" y="391886"/>
                </a:cubicBezTo>
                <a:cubicBezTo>
                  <a:pt x="1239297" y="391886"/>
                  <a:pt x="1333081" y="28470"/>
                  <a:pt x="1426866" y="30145"/>
                </a:cubicBezTo>
                <a:cubicBezTo>
                  <a:pt x="1520651" y="31820"/>
                  <a:pt x="1612761" y="401934"/>
                  <a:pt x="1708220" y="401934"/>
                </a:cubicBezTo>
                <a:cubicBezTo>
                  <a:pt x="1803679" y="401934"/>
                  <a:pt x="1902488" y="60290"/>
                  <a:pt x="1999622" y="30145"/>
                </a:cubicBezTo>
                <a:cubicBezTo>
                  <a:pt x="2096756" y="0"/>
                  <a:pt x="2291024" y="221064"/>
                  <a:pt x="2291024" y="221064"/>
                </a:cubicBezTo>
              </a:path>
            </a:pathLst>
          </a:cu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46800" rtlCol="0" anchor="ctr" anchorCtr="0"/>
          <a:lstStyle/>
          <a:p>
            <a:pPr algn="ctr"/>
            <a:endParaRPr lang="el-GR" dirty="0"/>
          </a:p>
        </p:txBody>
      </p:sp>
      <p:sp>
        <p:nvSpPr>
          <p:cNvPr id="6" name="Freeform 5"/>
          <p:cNvSpPr/>
          <p:nvPr/>
        </p:nvSpPr>
        <p:spPr>
          <a:xfrm>
            <a:off x="4000496" y="5429264"/>
            <a:ext cx="2291024" cy="401934"/>
          </a:xfrm>
          <a:custGeom>
            <a:avLst/>
            <a:gdLst>
              <a:gd name="connsiteX0" fmla="*/ 0 w 2291024"/>
              <a:gd name="connsiteY0" fmla="*/ 231112 h 401934"/>
              <a:gd name="connsiteX1" fmla="*/ 301450 w 2291024"/>
              <a:gd name="connsiteY1" fmla="*/ 30145 h 401934"/>
              <a:gd name="connsiteX2" fmla="*/ 562707 w 2291024"/>
              <a:gd name="connsiteY2" fmla="*/ 401934 h 401934"/>
              <a:gd name="connsiteX3" fmla="*/ 864158 w 2291024"/>
              <a:gd name="connsiteY3" fmla="*/ 30145 h 401934"/>
              <a:gd name="connsiteX4" fmla="*/ 1145512 w 2291024"/>
              <a:gd name="connsiteY4" fmla="*/ 391886 h 401934"/>
              <a:gd name="connsiteX5" fmla="*/ 1426866 w 2291024"/>
              <a:gd name="connsiteY5" fmla="*/ 30145 h 401934"/>
              <a:gd name="connsiteX6" fmla="*/ 1708220 w 2291024"/>
              <a:gd name="connsiteY6" fmla="*/ 401934 h 401934"/>
              <a:gd name="connsiteX7" fmla="*/ 1999622 w 2291024"/>
              <a:gd name="connsiteY7" fmla="*/ 30145 h 401934"/>
              <a:gd name="connsiteX8" fmla="*/ 2291024 w 2291024"/>
              <a:gd name="connsiteY8" fmla="*/ 221064 h 4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024" h="401934">
                <a:moveTo>
                  <a:pt x="0" y="231112"/>
                </a:moveTo>
                <a:cubicBezTo>
                  <a:pt x="103833" y="116393"/>
                  <a:pt x="207666" y="1675"/>
                  <a:pt x="301450" y="30145"/>
                </a:cubicBezTo>
                <a:cubicBezTo>
                  <a:pt x="395235" y="58615"/>
                  <a:pt x="468922" y="401934"/>
                  <a:pt x="562707" y="401934"/>
                </a:cubicBezTo>
                <a:cubicBezTo>
                  <a:pt x="656492" y="401934"/>
                  <a:pt x="767024" y="31820"/>
                  <a:pt x="864158" y="30145"/>
                </a:cubicBezTo>
                <a:cubicBezTo>
                  <a:pt x="961292" y="28470"/>
                  <a:pt x="1051727" y="391886"/>
                  <a:pt x="1145512" y="391886"/>
                </a:cubicBezTo>
                <a:cubicBezTo>
                  <a:pt x="1239297" y="391886"/>
                  <a:pt x="1333081" y="28470"/>
                  <a:pt x="1426866" y="30145"/>
                </a:cubicBezTo>
                <a:cubicBezTo>
                  <a:pt x="1520651" y="31820"/>
                  <a:pt x="1612761" y="401934"/>
                  <a:pt x="1708220" y="401934"/>
                </a:cubicBezTo>
                <a:cubicBezTo>
                  <a:pt x="1803679" y="401934"/>
                  <a:pt x="1902488" y="60290"/>
                  <a:pt x="1999622" y="30145"/>
                </a:cubicBezTo>
                <a:cubicBezTo>
                  <a:pt x="2096756" y="0"/>
                  <a:pt x="2291024" y="221064"/>
                  <a:pt x="2291024" y="221064"/>
                </a:cubicBezTo>
              </a:path>
            </a:pathLst>
          </a:cu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46800" rtlCol="0" anchor="ctr" anchorCtr="0"/>
          <a:lstStyle/>
          <a:p>
            <a:pPr algn="ctr"/>
            <a:endParaRPr lang="el-GR" dirty="0"/>
          </a:p>
        </p:txBody>
      </p:sp>
      <p:sp>
        <p:nvSpPr>
          <p:cNvPr id="7" name="Freeform 6"/>
          <p:cNvSpPr/>
          <p:nvPr/>
        </p:nvSpPr>
        <p:spPr>
          <a:xfrm>
            <a:off x="4000496" y="4714884"/>
            <a:ext cx="2291024" cy="401934"/>
          </a:xfrm>
          <a:custGeom>
            <a:avLst/>
            <a:gdLst>
              <a:gd name="connsiteX0" fmla="*/ 0 w 2291024"/>
              <a:gd name="connsiteY0" fmla="*/ 231112 h 401934"/>
              <a:gd name="connsiteX1" fmla="*/ 301450 w 2291024"/>
              <a:gd name="connsiteY1" fmla="*/ 30145 h 401934"/>
              <a:gd name="connsiteX2" fmla="*/ 562707 w 2291024"/>
              <a:gd name="connsiteY2" fmla="*/ 401934 h 401934"/>
              <a:gd name="connsiteX3" fmla="*/ 864158 w 2291024"/>
              <a:gd name="connsiteY3" fmla="*/ 30145 h 401934"/>
              <a:gd name="connsiteX4" fmla="*/ 1145512 w 2291024"/>
              <a:gd name="connsiteY4" fmla="*/ 391886 h 401934"/>
              <a:gd name="connsiteX5" fmla="*/ 1426866 w 2291024"/>
              <a:gd name="connsiteY5" fmla="*/ 30145 h 401934"/>
              <a:gd name="connsiteX6" fmla="*/ 1708220 w 2291024"/>
              <a:gd name="connsiteY6" fmla="*/ 401934 h 401934"/>
              <a:gd name="connsiteX7" fmla="*/ 1999622 w 2291024"/>
              <a:gd name="connsiteY7" fmla="*/ 30145 h 401934"/>
              <a:gd name="connsiteX8" fmla="*/ 2291024 w 2291024"/>
              <a:gd name="connsiteY8" fmla="*/ 221064 h 4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024" h="401934">
                <a:moveTo>
                  <a:pt x="0" y="231112"/>
                </a:moveTo>
                <a:cubicBezTo>
                  <a:pt x="103833" y="116393"/>
                  <a:pt x="207666" y="1675"/>
                  <a:pt x="301450" y="30145"/>
                </a:cubicBezTo>
                <a:cubicBezTo>
                  <a:pt x="395235" y="58615"/>
                  <a:pt x="468922" y="401934"/>
                  <a:pt x="562707" y="401934"/>
                </a:cubicBezTo>
                <a:cubicBezTo>
                  <a:pt x="656492" y="401934"/>
                  <a:pt x="767024" y="31820"/>
                  <a:pt x="864158" y="30145"/>
                </a:cubicBezTo>
                <a:cubicBezTo>
                  <a:pt x="961292" y="28470"/>
                  <a:pt x="1051727" y="391886"/>
                  <a:pt x="1145512" y="391886"/>
                </a:cubicBezTo>
                <a:cubicBezTo>
                  <a:pt x="1239297" y="391886"/>
                  <a:pt x="1333081" y="28470"/>
                  <a:pt x="1426866" y="30145"/>
                </a:cubicBezTo>
                <a:cubicBezTo>
                  <a:pt x="1520651" y="31820"/>
                  <a:pt x="1612761" y="401934"/>
                  <a:pt x="1708220" y="401934"/>
                </a:cubicBezTo>
                <a:cubicBezTo>
                  <a:pt x="1803679" y="401934"/>
                  <a:pt x="1902488" y="60290"/>
                  <a:pt x="1999622" y="30145"/>
                </a:cubicBezTo>
                <a:cubicBezTo>
                  <a:pt x="2096756" y="0"/>
                  <a:pt x="2291024" y="221064"/>
                  <a:pt x="2291024" y="221064"/>
                </a:cubicBezTo>
              </a:path>
            </a:pathLst>
          </a:cu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46800" rtlCol="0" anchor="ctr" anchorCtr="0"/>
          <a:lstStyle/>
          <a:p>
            <a:pPr algn="ctr"/>
            <a:endParaRPr lang="el-GR" dirty="0"/>
          </a:p>
        </p:txBody>
      </p:sp>
      <p:sp>
        <p:nvSpPr>
          <p:cNvPr id="8" name="Freeform 7"/>
          <p:cNvSpPr/>
          <p:nvPr/>
        </p:nvSpPr>
        <p:spPr>
          <a:xfrm>
            <a:off x="4000496" y="4000504"/>
            <a:ext cx="2291024" cy="401934"/>
          </a:xfrm>
          <a:custGeom>
            <a:avLst/>
            <a:gdLst>
              <a:gd name="connsiteX0" fmla="*/ 0 w 2291024"/>
              <a:gd name="connsiteY0" fmla="*/ 231112 h 401934"/>
              <a:gd name="connsiteX1" fmla="*/ 301450 w 2291024"/>
              <a:gd name="connsiteY1" fmla="*/ 30145 h 401934"/>
              <a:gd name="connsiteX2" fmla="*/ 562707 w 2291024"/>
              <a:gd name="connsiteY2" fmla="*/ 401934 h 401934"/>
              <a:gd name="connsiteX3" fmla="*/ 864158 w 2291024"/>
              <a:gd name="connsiteY3" fmla="*/ 30145 h 401934"/>
              <a:gd name="connsiteX4" fmla="*/ 1145512 w 2291024"/>
              <a:gd name="connsiteY4" fmla="*/ 391886 h 401934"/>
              <a:gd name="connsiteX5" fmla="*/ 1426866 w 2291024"/>
              <a:gd name="connsiteY5" fmla="*/ 30145 h 401934"/>
              <a:gd name="connsiteX6" fmla="*/ 1708220 w 2291024"/>
              <a:gd name="connsiteY6" fmla="*/ 401934 h 401934"/>
              <a:gd name="connsiteX7" fmla="*/ 1999622 w 2291024"/>
              <a:gd name="connsiteY7" fmla="*/ 30145 h 401934"/>
              <a:gd name="connsiteX8" fmla="*/ 2291024 w 2291024"/>
              <a:gd name="connsiteY8" fmla="*/ 221064 h 401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91024" h="401934">
                <a:moveTo>
                  <a:pt x="0" y="231112"/>
                </a:moveTo>
                <a:cubicBezTo>
                  <a:pt x="103833" y="116393"/>
                  <a:pt x="207666" y="1675"/>
                  <a:pt x="301450" y="30145"/>
                </a:cubicBezTo>
                <a:cubicBezTo>
                  <a:pt x="395235" y="58615"/>
                  <a:pt x="468922" y="401934"/>
                  <a:pt x="562707" y="401934"/>
                </a:cubicBezTo>
                <a:cubicBezTo>
                  <a:pt x="656492" y="401934"/>
                  <a:pt x="767024" y="31820"/>
                  <a:pt x="864158" y="30145"/>
                </a:cubicBezTo>
                <a:cubicBezTo>
                  <a:pt x="961292" y="28470"/>
                  <a:pt x="1051727" y="391886"/>
                  <a:pt x="1145512" y="391886"/>
                </a:cubicBezTo>
                <a:cubicBezTo>
                  <a:pt x="1239297" y="391886"/>
                  <a:pt x="1333081" y="28470"/>
                  <a:pt x="1426866" y="30145"/>
                </a:cubicBezTo>
                <a:cubicBezTo>
                  <a:pt x="1520651" y="31820"/>
                  <a:pt x="1612761" y="401934"/>
                  <a:pt x="1708220" y="401934"/>
                </a:cubicBezTo>
                <a:cubicBezTo>
                  <a:pt x="1803679" y="401934"/>
                  <a:pt x="1902488" y="60290"/>
                  <a:pt x="1999622" y="30145"/>
                </a:cubicBezTo>
                <a:cubicBezTo>
                  <a:pt x="2096756" y="0"/>
                  <a:pt x="2291024" y="221064"/>
                  <a:pt x="2291024" y="221064"/>
                </a:cubicBezTo>
              </a:path>
            </a:pathLst>
          </a:custGeom>
          <a:ln w="50800">
            <a:solidFill>
              <a:schemeClr val="accent4">
                <a:lumMod val="60000"/>
                <a:lumOff val="40000"/>
              </a:schemeClr>
            </a:solidFill>
            <a:tailEnd type="triangle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/>
          </a:scene3d>
          <a:sp3d prstMaterial="metal">
            <a:bevelT w="635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tIns="46800" rtlCol="0" anchor="ctr" anchorCtr="0"/>
          <a:lstStyle/>
          <a:p>
            <a:pPr algn="ctr"/>
            <a:endParaRPr lang="el-GR" dirty="0"/>
          </a:p>
        </p:txBody>
      </p:sp>
      <p:sp>
        <p:nvSpPr>
          <p:cNvPr id="9" name="TextBox 8"/>
          <p:cNvSpPr txBox="1"/>
          <p:nvPr/>
        </p:nvSpPr>
        <p:spPr>
          <a:xfrm>
            <a:off x="6286512" y="4019140"/>
            <a:ext cx="2857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</a:rPr>
              <a:t>I = 1, N/4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86512" y="4733520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</a:rPr>
              <a:t>I = N/4 + 1, (2*N)/4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86512" y="5447900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</a:rPr>
              <a:t>I = (2*N)/4 + 1, (3*N)/4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86512" y="6162280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</a:rPr>
              <a:t>I = (3*N)/4 + 1, 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rot="10800000" flipH="1">
            <a:off x="2857488" y="4286256"/>
            <a:ext cx="928694" cy="285752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0800000" flipH="1" flipV="1">
            <a:off x="2857489" y="6000768"/>
            <a:ext cx="928694" cy="285752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857488" y="4929198"/>
            <a:ext cx="928695" cy="142876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857488" y="5500702"/>
            <a:ext cx="928695" cy="142876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Κατανεμημένη Μνήμη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786050" y="164305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29190" y="164305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10" y="200024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2330" y="200024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Up-Down Arrow 24"/>
          <p:cNvSpPr/>
          <p:nvPr/>
        </p:nvSpPr>
        <p:spPr>
          <a:xfrm rot="16200000">
            <a:off x="2285984" y="2357430"/>
            <a:ext cx="285752" cy="714380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Up-Down Arrow 26"/>
          <p:cNvSpPr/>
          <p:nvPr/>
        </p:nvSpPr>
        <p:spPr>
          <a:xfrm rot="16200000">
            <a:off x="6572264" y="2357430"/>
            <a:ext cx="285752" cy="714380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3500430" y="3857628"/>
            <a:ext cx="2143140" cy="571504"/>
          </a:xfrm>
          <a:prstGeom prst="roundRect">
            <a:avLst>
              <a:gd name="adj" fmla="val 4482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Δίκτυο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86050" y="485776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29190" y="485776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20" name="Up-Down Arrow 19"/>
          <p:cNvSpPr/>
          <p:nvPr/>
        </p:nvSpPr>
        <p:spPr>
          <a:xfrm rot="16200000">
            <a:off x="2285984" y="5214950"/>
            <a:ext cx="285752" cy="714380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642910" y="485776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2330" y="485776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Up-Down Arrow 25"/>
          <p:cNvSpPr/>
          <p:nvPr/>
        </p:nvSpPr>
        <p:spPr>
          <a:xfrm rot="16200000">
            <a:off x="6572264" y="5214950"/>
            <a:ext cx="285752" cy="714380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2214546" y="4357694"/>
            <a:ext cx="1285884" cy="428628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2214546" y="3500438"/>
            <a:ext cx="1285884" cy="428628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643570" y="4357694"/>
            <a:ext cx="1285884" cy="428628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H="1">
            <a:off x="5643570" y="3500438"/>
            <a:ext cx="1285884" cy="428628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Υποστηρίζει μεγαλύτερο αριθμό επεξεργαστών</a:t>
            </a:r>
          </a:p>
          <a:p>
            <a:pPr lvl="1"/>
            <a:r>
              <a:rPr lang="el-GR" dirty="0" smtClean="0"/>
              <a:t>Διαφορετικά το υποσύστημα μνήμης δεν θα μπορούσε να ανταπεξέλθει στο απαιτούμενο εύρος ζώνης</a:t>
            </a:r>
          </a:p>
          <a:p>
            <a:pPr lvl="2"/>
            <a:r>
              <a:rPr lang="el-GR" dirty="0" smtClean="0"/>
              <a:t>Που μεταφράζεται σε μεγάλο χρόνο προσπέλασης</a:t>
            </a:r>
          </a:p>
          <a:p>
            <a:r>
              <a:rPr lang="el-GR" dirty="0" smtClean="0"/>
              <a:t>Μπορούν να χρησιμοποιηθούν</a:t>
            </a:r>
          </a:p>
          <a:p>
            <a:pPr lvl="1"/>
            <a:r>
              <a:rPr lang="el-GR" dirty="0" smtClean="0"/>
              <a:t>Άμεσα Διασυνδετικά Δίκτυα (</a:t>
            </a:r>
            <a:r>
              <a:rPr lang="en-US" dirty="0" smtClean="0"/>
              <a:t>Direct Interconnection Networks)</a:t>
            </a:r>
          </a:p>
          <a:p>
            <a:pPr lvl="2"/>
            <a:r>
              <a:rPr lang="el-GR" dirty="0" smtClean="0"/>
              <a:t>Διακόπτες (</a:t>
            </a:r>
            <a:r>
              <a:rPr lang="en-US" dirty="0" smtClean="0"/>
              <a:t>Switches), …</a:t>
            </a:r>
          </a:p>
          <a:p>
            <a:pPr lvl="1"/>
            <a:r>
              <a:rPr lang="el-GR" dirty="0" smtClean="0"/>
              <a:t>Έμμεσα Διασυνδετικά Δίκτυα (</a:t>
            </a:r>
            <a:r>
              <a:rPr lang="en-US" dirty="0" smtClean="0"/>
              <a:t>Indirect Interconnection Networks)</a:t>
            </a:r>
          </a:p>
          <a:p>
            <a:pPr lvl="2"/>
            <a:r>
              <a:rPr lang="en-US" dirty="0" smtClean="0"/>
              <a:t>Meshes, …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Ωφέλη από την διαμοίραση μνήμης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Οικονομικός τρόπος κλιμάκωσης του εύρους ζώνης</a:t>
            </a:r>
          </a:p>
          <a:p>
            <a:pPr lvl="1"/>
            <a:r>
              <a:rPr lang="el-GR" dirty="0" smtClean="0"/>
              <a:t>Προϋπόθεση: Οι περισσότερες προσπελάσεις να γίνονται στην τοπική μνήμη κάθε επεξεργαστή</a:t>
            </a:r>
          </a:p>
          <a:p>
            <a:r>
              <a:rPr lang="el-GR" dirty="0" smtClean="0"/>
              <a:t>Μειώνει τον χρόνο προσπέλασης στην τοπική μνήμη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Πλεονεκτήματα/Μειονεκτήματα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Τα παραπάνω χαρακτηριστικά καθιστούν τις αρχιτεκτονικές κατανεμημένης μνήμης ελκυστικές </a:t>
            </a:r>
            <a:r>
              <a:rPr lang="el-GR" smtClean="0"/>
              <a:t>για μεγάλο </a:t>
            </a:r>
            <a:r>
              <a:rPr lang="el-GR" dirty="0" smtClean="0"/>
              <a:t>αριθμό επεξεργαστών</a:t>
            </a:r>
          </a:p>
          <a:p>
            <a:pPr lvl="1"/>
            <a:r>
              <a:rPr lang="el-GR" dirty="0" smtClean="0"/>
              <a:t>Επεξεργαστές γίνονται γρηγορότεροι</a:t>
            </a:r>
          </a:p>
          <a:p>
            <a:pPr lvl="1"/>
            <a:r>
              <a:rPr lang="el-GR" dirty="0" smtClean="0"/>
              <a:t>Επεξεργαστές απαιτούν περισσότερο εύρος ζώνης και μικρότερο χρόνο προσπέλασης προς την μνήμη</a:t>
            </a:r>
          </a:p>
          <a:p>
            <a:r>
              <a:rPr lang="el-GR" dirty="0" smtClean="0"/>
              <a:t>Η επικοινωνία μεταξύ επεξεργαστών είναι πιο περίπλοκη και έχει μεγαλύτερη καθυστέρηση</a:t>
            </a:r>
          </a:p>
          <a:p>
            <a:r>
              <a:rPr lang="el-GR" dirty="0" smtClean="0"/>
              <a:t>Ο χώρος διευθύνσεων της μνήμης δεν είναι ενιαίος</a:t>
            </a:r>
          </a:p>
          <a:p>
            <a:pPr lvl="1"/>
            <a:r>
              <a:rPr lang="el-GR" dirty="0" smtClean="0"/>
              <a:t>Κάθε επεξεργαστής έχει τον δικό του χώρο διευθύνσεων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245632" cy="990600"/>
          </a:xfrm>
        </p:spPr>
        <p:txBody>
          <a:bodyPr>
            <a:normAutofit/>
          </a:bodyPr>
          <a:lstStyle/>
          <a:p>
            <a:r>
              <a:rPr lang="el-GR" dirty="0" smtClean="0"/>
              <a:t>Πέρασμα Μηνυμάτων (</a:t>
            </a:r>
            <a:r>
              <a:rPr lang="en-US" dirty="0" smtClean="0"/>
              <a:t>Message passing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543180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Δημιουργούνται πολλαπλές </a:t>
            </a:r>
            <a:r>
              <a:rPr lang="el-GR" i="1" dirty="0" smtClean="0">
                <a:solidFill>
                  <a:srgbClr val="FF0000"/>
                </a:solidFill>
              </a:rPr>
              <a:t>διεργασίες</a:t>
            </a:r>
            <a:endParaRPr lang="en-US" dirty="0" smtClean="0"/>
          </a:p>
          <a:p>
            <a:pPr lvl="1"/>
            <a:r>
              <a:rPr lang="el-GR" dirty="0" smtClean="0"/>
              <a:t>Στον ίδιο κόμβο, ίδιο υπολογιστή ή ακόμα και αλλού</a:t>
            </a:r>
            <a:endParaRPr lang="en-US" dirty="0" smtClean="0"/>
          </a:p>
          <a:p>
            <a:r>
              <a:rPr lang="el-GR" dirty="0" smtClean="0"/>
              <a:t>Η επικοινωνία πραγματοποιείται ρητά</a:t>
            </a:r>
            <a:endParaRPr lang="en-US" dirty="0" smtClean="0"/>
          </a:p>
          <a:p>
            <a:pPr lvl="1"/>
            <a:r>
              <a:rPr lang="el-GR" dirty="0" smtClean="0"/>
              <a:t>Ο προγραμματιστής πρέπει να προσθέσει τις κατάλληλες κλήσεις για </a:t>
            </a:r>
            <a:r>
              <a:rPr lang="el-GR" i="1" dirty="0" smtClean="0">
                <a:solidFill>
                  <a:srgbClr val="FF0000"/>
                </a:solidFill>
              </a:rPr>
              <a:t>αποστολή (</a:t>
            </a:r>
            <a:r>
              <a:rPr lang="en-US" i="1" dirty="0" smtClean="0">
                <a:solidFill>
                  <a:srgbClr val="FF0000"/>
                </a:solidFill>
              </a:rPr>
              <a:t>send</a:t>
            </a:r>
            <a:r>
              <a:rPr lang="el-GR" i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i="1" dirty="0" smtClean="0">
                <a:solidFill>
                  <a:srgbClr val="FF0000"/>
                </a:solidFill>
              </a:rPr>
              <a:t>παραλαβή</a:t>
            </a:r>
            <a:r>
              <a:rPr lang="en-US" i="1" dirty="0" smtClean="0">
                <a:solidFill>
                  <a:srgbClr val="FF0000"/>
                </a:solidFill>
              </a:rPr>
              <a:t> </a:t>
            </a:r>
            <a:r>
              <a:rPr lang="el-GR" i="1" dirty="0" smtClean="0">
                <a:solidFill>
                  <a:srgbClr val="FF0000"/>
                </a:solidFill>
              </a:rPr>
              <a:t>(</a:t>
            </a:r>
            <a:r>
              <a:rPr lang="en-US" i="1" dirty="0" smtClean="0">
                <a:solidFill>
                  <a:srgbClr val="FF0000"/>
                </a:solidFill>
              </a:rPr>
              <a:t>receive</a:t>
            </a:r>
            <a:r>
              <a:rPr lang="el-GR" i="1" dirty="0" smtClean="0">
                <a:solidFill>
                  <a:srgbClr val="FF0000"/>
                </a:solidFill>
              </a:rPr>
              <a:t>)</a:t>
            </a:r>
            <a:r>
              <a:rPr lang="en-US" dirty="0" smtClean="0"/>
              <a:t> </a:t>
            </a:r>
            <a:r>
              <a:rPr lang="el-GR" dirty="0" smtClean="0"/>
              <a:t>δεδομένων</a:t>
            </a:r>
            <a:endParaRPr lang="el-GR" dirty="0"/>
          </a:p>
        </p:txBody>
      </p:sp>
      <p:sp>
        <p:nvSpPr>
          <p:cNvPr id="4" name="TextBox 3"/>
          <p:cNvSpPr txBox="1"/>
          <p:nvPr/>
        </p:nvSpPr>
        <p:spPr>
          <a:xfrm>
            <a:off x="785786" y="4171615"/>
            <a:ext cx="307183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 smtClean="0"/>
              <a:t>Διεργασία</a:t>
            </a:r>
            <a:r>
              <a:rPr lang="en-US" u="sng" dirty="0" smtClean="0"/>
              <a:t> 1</a:t>
            </a:r>
          </a:p>
          <a:p>
            <a:pPr algn="ctr"/>
            <a:endParaRPr lang="en-US" sz="600" u="sng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 do 10 I = 1, N</a:t>
            </a:r>
          </a:p>
          <a:p>
            <a:r>
              <a:rPr lang="en-US" dirty="0" smtClean="0">
                <a:latin typeface="Consolas" pitchFamily="49" charset="0"/>
              </a:rPr>
              <a:t>   …</a:t>
            </a:r>
          </a:p>
          <a:p>
            <a:r>
              <a:rPr lang="en-US" dirty="0" smtClean="0">
                <a:latin typeface="Consolas" pitchFamily="49" charset="0"/>
              </a:rPr>
              <a:t>   send(data, Proc2)</a:t>
            </a:r>
          </a:p>
          <a:p>
            <a:r>
              <a:rPr lang="en-US" dirty="0" smtClean="0">
                <a:latin typeface="Consolas" pitchFamily="49" charset="0"/>
              </a:rPr>
              <a:t>   …</a:t>
            </a:r>
          </a:p>
          <a:p>
            <a:r>
              <a:rPr lang="en-US" dirty="0" smtClean="0">
                <a:latin typeface="Consolas" pitchFamily="49" charset="0"/>
              </a:rPr>
              <a:t>   receive(data, Proc2)</a:t>
            </a:r>
          </a:p>
          <a:p>
            <a:r>
              <a:rPr lang="en-US" dirty="0" smtClean="0">
                <a:latin typeface="Consolas" pitchFamily="49" charset="0"/>
              </a:rPr>
              <a:t>   …</a:t>
            </a:r>
          </a:p>
          <a:p>
            <a:r>
              <a:rPr lang="en-US" dirty="0" smtClean="0">
                <a:latin typeface="Consolas" pitchFamily="49" charset="0"/>
              </a:rPr>
              <a:t>10 continue</a:t>
            </a:r>
            <a:endParaRPr lang="el-GR" dirty="0">
              <a:latin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14942" y="4171615"/>
            <a:ext cx="3071834" cy="247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u="sng" dirty="0" smtClean="0"/>
              <a:t>Διεργασία</a:t>
            </a:r>
            <a:r>
              <a:rPr lang="en-US" u="sng" dirty="0" smtClean="0"/>
              <a:t> 2</a:t>
            </a:r>
          </a:p>
          <a:p>
            <a:pPr algn="ctr"/>
            <a:endParaRPr lang="en-US" sz="600" u="sng" dirty="0" smtClean="0">
              <a:latin typeface="Consolas" pitchFamily="49" charset="0"/>
            </a:endParaRPr>
          </a:p>
          <a:p>
            <a:r>
              <a:rPr lang="en-US" dirty="0" smtClean="0">
                <a:latin typeface="Consolas" pitchFamily="49" charset="0"/>
              </a:rPr>
              <a:t>   do 10 I = 1, N</a:t>
            </a:r>
          </a:p>
          <a:p>
            <a:r>
              <a:rPr lang="en-US" dirty="0" smtClean="0">
                <a:latin typeface="Consolas" pitchFamily="49" charset="0"/>
              </a:rPr>
              <a:t>   …</a:t>
            </a:r>
          </a:p>
          <a:p>
            <a:r>
              <a:rPr lang="en-US" dirty="0" smtClean="0">
                <a:latin typeface="Consolas" pitchFamily="49" charset="0"/>
              </a:rPr>
              <a:t>   send(data, Proc1)</a:t>
            </a:r>
          </a:p>
          <a:p>
            <a:r>
              <a:rPr lang="en-US" dirty="0" smtClean="0">
                <a:latin typeface="Consolas" pitchFamily="49" charset="0"/>
              </a:rPr>
              <a:t>   …</a:t>
            </a:r>
          </a:p>
          <a:p>
            <a:r>
              <a:rPr lang="en-US" dirty="0" smtClean="0">
                <a:latin typeface="Consolas" pitchFamily="49" charset="0"/>
              </a:rPr>
              <a:t>   receive(data, Proc1)</a:t>
            </a:r>
          </a:p>
          <a:p>
            <a:r>
              <a:rPr lang="en-US" dirty="0" smtClean="0">
                <a:latin typeface="Consolas" pitchFamily="49" charset="0"/>
              </a:rPr>
              <a:t>   …</a:t>
            </a:r>
          </a:p>
          <a:p>
            <a:r>
              <a:rPr lang="en-US" dirty="0" smtClean="0">
                <a:latin typeface="Consolas" pitchFamily="49" charset="0"/>
              </a:rPr>
              <a:t>10 continue</a:t>
            </a:r>
            <a:endParaRPr lang="el-GR" dirty="0">
              <a:latin typeface="Consolas" pitchFamily="49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10800000" flipV="1">
            <a:off x="3786182" y="5314623"/>
            <a:ext cx="1785950" cy="500066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0800000" flipH="1" flipV="1">
            <a:off x="3786183" y="5314622"/>
            <a:ext cx="1785950" cy="500066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Κατανεμημένη Κοινή Μνήμη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786050" y="164305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929190" y="164305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6" name="Rectangle 5"/>
          <p:cNvSpPr/>
          <p:nvPr/>
        </p:nvSpPr>
        <p:spPr>
          <a:xfrm>
            <a:off x="642910" y="200024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72330" y="200024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5" name="Up-Down Arrow 24"/>
          <p:cNvSpPr/>
          <p:nvPr/>
        </p:nvSpPr>
        <p:spPr>
          <a:xfrm rot="16200000">
            <a:off x="2285984" y="2357430"/>
            <a:ext cx="285752" cy="714380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Up-Down Arrow 26"/>
          <p:cNvSpPr/>
          <p:nvPr/>
        </p:nvSpPr>
        <p:spPr>
          <a:xfrm rot="16200000">
            <a:off x="6572264" y="2357430"/>
            <a:ext cx="285752" cy="714380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Up-Down Arrow 14"/>
          <p:cNvSpPr/>
          <p:nvPr/>
        </p:nvSpPr>
        <p:spPr>
          <a:xfrm>
            <a:off x="1214414" y="3429000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Up-Down Arrow 17"/>
          <p:cNvSpPr/>
          <p:nvPr/>
        </p:nvSpPr>
        <p:spPr>
          <a:xfrm>
            <a:off x="7643834" y="3429000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642910" y="3857628"/>
            <a:ext cx="7858180" cy="571504"/>
          </a:xfrm>
          <a:prstGeom prst="roundRect">
            <a:avLst>
              <a:gd name="adj" fmla="val 4482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Διασυνδετικό Δίκτυο</a:t>
            </a:r>
          </a:p>
        </p:txBody>
      </p:sp>
      <p:sp>
        <p:nvSpPr>
          <p:cNvPr id="19" name="Up-Down Arrow 18"/>
          <p:cNvSpPr/>
          <p:nvPr/>
        </p:nvSpPr>
        <p:spPr>
          <a:xfrm>
            <a:off x="121441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Up-Down Arrow 21"/>
          <p:cNvSpPr/>
          <p:nvPr/>
        </p:nvSpPr>
        <p:spPr>
          <a:xfrm>
            <a:off x="7643834" y="442913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ectangle 10"/>
          <p:cNvSpPr/>
          <p:nvPr/>
        </p:nvSpPr>
        <p:spPr>
          <a:xfrm>
            <a:off x="2786050" y="485776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929190" y="4857760"/>
            <a:ext cx="1428760" cy="178595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20" name="Up-Down Arrow 19"/>
          <p:cNvSpPr/>
          <p:nvPr/>
        </p:nvSpPr>
        <p:spPr>
          <a:xfrm rot="16200000">
            <a:off x="2285984" y="5214950"/>
            <a:ext cx="285752" cy="714380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642910" y="485776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72330" y="4857760"/>
            <a:ext cx="1428760" cy="142876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Up-Down Arrow 25"/>
          <p:cNvSpPr/>
          <p:nvPr/>
        </p:nvSpPr>
        <p:spPr>
          <a:xfrm rot="16200000">
            <a:off x="6572264" y="5214950"/>
            <a:ext cx="285752" cy="714380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χώρος διευθύνσεων μνήμης είναι κοινός</a:t>
            </a:r>
          </a:p>
          <a:p>
            <a:pPr lvl="1"/>
            <a:r>
              <a:rPr lang="el-GR" dirty="0" smtClean="0"/>
              <a:t>Η ίδια διεύθυνση μνήμης αντιστοιχεί στην ίδια θέση μνήμης για κάθε επεξεργαστή</a:t>
            </a:r>
          </a:p>
          <a:p>
            <a:r>
              <a:rPr lang="el-GR" dirty="0" smtClean="0"/>
              <a:t>Ο χρόνος προσπέλασης σε μια διεύθυνση μνήμης είναι διαφορετικός για κάθε επεξεργαστή</a:t>
            </a:r>
          </a:p>
          <a:p>
            <a:pPr lvl="1"/>
            <a:r>
              <a:rPr lang="en-US" dirty="0" smtClean="0"/>
              <a:t>NUMA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Υβριδικά μοντέλα</a:t>
            </a:r>
            <a:endParaRPr lang="el-GR" dirty="0"/>
          </a:p>
        </p:txBody>
      </p:sp>
      <p:grpSp>
        <p:nvGrpSpPr>
          <p:cNvPr id="23" name="Group 22"/>
          <p:cNvGrpSpPr/>
          <p:nvPr/>
        </p:nvGrpSpPr>
        <p:grpSpPr>
          <a:xfrm>
            <a:off x="642909" y="1571612"/>
            <a:ext cx="3385061" cy="2000264"/>
            <a:chOff x="642910" y="1643050"/>
            <a:chExt cx="7858180" cy="4643470"/>
          </a:xfrm>
        </p:grpSpPr>
        <p:sp>
          <p:nvSpPr>
            <p:cNvPr id="4" name="Rectangle 3"/>
            <p:cNvSpPr/>
            <p:nvPr/>
          </p:nvSpPr>
          <p:spPr>
            <a:xfrm>
              <a:off x="64291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78605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92919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707233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" name="Up-Down Arrow 7"/>
            <p:cNvSpPr/>
            <p:nvPr/>
          </p:nvSpPr>
          <p:spPr>
            <a:xfrm>
              <a:off x="121441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9" name="Up-Down Arrow 8"/>
            <p:cNvSpPr/>
            <p:nvPr/>
          </p:nvSpPr>
          <p:spPr>
            <a:xfrm>
              <a:off x="335755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0" name="Up-Down Arrow 9"/>
            <p:cNvSpPr/>
            <p:nvPr/>
          </p:nvSpPr>
          <p:spPr>
            <a:xfrm>
              <a:off x="550069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1" name="Up-Down Arrow 10"/>
            <p:cNvSpPr/>
            <p:nvPr/>
          </p:nvSpPr>
          <p:spPr>
            <a:xfrm>
              <a:off x="764383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642910" y="3857628"/>
              <a:ext cx="7858180" cy="571504"/>
            </a:xfrm>
            <a:prstGeom prst="roundRect">
              <a:avLst>
                <a:gd name="adj" fmla="val 448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" name="Up-Down Arrow 12"/>
            <p:cNvSpPr/>
            <p:nvPr/>
          </p:nvSpPr>
          <p:spPr>
            <a:xfrm>
              <a:off x="121441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4" name="Up-Down Arrow 13"/>
            <p:cNvSpPr/>
            <p:nvPr/>
          </p:nvSpPr>
          <p:spPr>
            <a:xfrm>
              <a:off x="335755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5" name="Up-Down Arrow 14"/>
            <p:cNvSpPr/>
            <p:nvPr/>
          </p:nvSpPr>
          <p:spPr>
            <a:xfrm>
              <a:off x="550069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6" name="Up-Down Arrow 15"/>
            <p:cNvSpPr/>
            <p:nvPr/>
          </p:nvSpPr>
          <p:spPr>
            <a:xfrm>
              <a:off x="764383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4291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78605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07233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92919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sp>
        <p:nvSpPr>
          <p:cNvPr id="78" name="Rounded Rectangle 77"/>
          <p:cNvSpPr/>
          <p:nvPr/>
        </p:nvSpPr>
        <p:spPr>
          <a:xfrm>
            <a:off x="3500430" y="3857628"/>
            <a:ext cx="2143140" cy="571504"/>
          </a:xfrm>
          <a:prstGeom prst="roundRect">
            <a:avLst>
              <a:gd name="adj" fmla="val 4482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Δίκτυο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5143504" y="1571612"/>
            <a:ext cx="3385061" cy="2000264"/>
            <a:chOff x="642910" y="1643050"/>
            <a:chExt cx="7858180" cy="4643470"/>
          </a:xfrm>
        </p:grpSpPr>
        <p:sp>
          <p:nvSpPr>
            <p:cNvPr id="80" name="Rectangle 79"/>
            <p:cNvSpPr/>
            <p:nvPr/>
          </p:nvSpPr>
          <p:spPr>
            <a:xfrm>
              <a:off x="64291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278605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492919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707233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4" name="Up-Down Arrow 83"/>
            <p:cNvSpPr/>
            <p:nvPr/>
          </p:nvSpPr>
          <p:spPr>
            <a:xfrm>
              <a:off x="121441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85" name="Up-Down Arrow 84"/>
            <p:cNvSpPr/>
            <p:nvPr/>
          </p:nvSpPr>
          <p:spPr>
            <a:xfrm>
              <a:off x="335755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86" name="Up-Down Arrow 85"/>
            <p:cNvSpPr/>
            <p:nvPr/>
          </p:nvSpPr>
          <p:spPr>
            <a:xfrm>
              <a:off x="550069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87" name="Up-Down Arrow 86"/>
            <p:cNvSpPr/>
            <p:nvPr/>
          </p:nvSpPr>
          <p:spPr>
            <a:xfrm>
              <a:off x="764383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2910" y="3857628"/>
              <a:ext cx="7858180" cy="571504"/>
            </a:xfrm>
            <a:prstGeom prst="roundRect">
              <a:avLst>
                <a:gd name="adj" fmla="val 448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89" name="Up-Down Arrow 88"/>
            <p:cNvSpPr/>
            <p:nvPr/>
          </p:nvSpPr>
          <p:spPr>
            <a:xfrm>
              <a:off x="121441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90" name="Up-Down Arrow 89"/>
            <p:cNvSpPr/>
            <p:nvPr/>
          </p:nvSpPr>
          <p:spPr>
            <a:xfrm>
              <a:off x="335755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91" name="Up-Down Arrow 90"/>
            <p:cNvSpPr/>
            <p:nvPr/>
          </p:nvSpPr>
          <p:spPr>
            <a:xfrm>
              <a:off x="550069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92" name="Up-Down Arrow 91"/>
            <p:cNvSpPr/>
            <p:nvPr/>
          </p:nvSpPr>
          <p:spPr>
            <a:xfrm>
              <a:off x="764383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64291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278605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>
              <a:off x="707233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492919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42910" y="4572008"/>
            <a:ext cx="3385061" cy="2000264"/>
            <a:chOff x="642910" y="1643050"/>
            <a:chExt cx="7858180" cy="4643470"/>
          </a:xfrm>
        </p:grpSpPr>
        <p:sp>
          <p:nvSpPr>
            <p:cNvPr id="98" name="Rectangle 97"/>
            <p:cNvSpPr/>
            <p:nvPr/>
          </p:nvSpPr>
          <p:spPr>
            <a:xfrm>
              <a:off x="64291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278605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492919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707233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2" name="Up-Down Arrow 101"/>
            <p:cNvSpPr/>
            <p:nvPr/>
          </p:nvSpPr>
          <p:spPr>
            <a:xfrm>
              <a:off x="121441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03" name="Up-Down Arrow 102"/>
            <p:cNvSpPr/>
            <p:nvPr/>
          </p:nvSpPr>
          <p:spPr>
            <a:xfrm>
              <a:off x="335755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04" name="Up-Down Arrow 103"/>
            <p:cNvSpPr/>
            <p:nvPr/>
          </p:nvSpPr>
          <p:spPr>
            <a:xfrm>
              <a:off x="550069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05" name="Up-Down Arrow 104"/>
            <p:cNvSpPr/>
            <p:nvPr/>
          </p:nvSpPr>
          <p:spPr>
            <a:xfrm>
              <a:off x="764383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06" name="Rounded Rectangle 105"/>
            <p:cNvSpPr/>
            <p:nvPr/>
          </p:nvSpPr>
          <p:spPr>
            <a:xfrm>
              <a:off x="642910" y="3857628"/>
              <a:ext cx="7858180" cy="571504"/>
            </a:xfrm>
            <a:prstGeom prst="roundRect">
              <a:avLst>
                <a:gd name="adj" fmla="val 448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07" name="Up-Down Arrow 106"/>
            <p:cNvSpPr/>
            <p:nvPr/>
          </p:nvSpPr>
          <p:spPr>
            <a:xfrm>
              <a:off x="121441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08" name="Up-Down Arrow 107"/>
            <p:cNvSpPr/>
            <p:nvPr/>
          </p:nvSpPr>
          <p:spPr>
            <a:xfrm>
              <a:off x="335755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09" name="Up-Down Arrow 108"/>
            <p:cNvSpPr/>
            <p:nvPr/>
          </p:nvSpPr>
          <p:spPr>
            <a:xfrm>
              <a:off x="550069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10" name="Up-Down Arrow 109"/>
            <p:cNvSpPr/>
            <p:nvPr/>
          </p:nvSpPr>
          <p:spPr>
            <a:xfrm>
              <a:off x="764383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64291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78605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707233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492919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143505" y="4572008"/>
            <a:ext cx="3385061" cy="2000264"/>
            <a:chOff x="642910" y="1643050"/>
            <a:chExt cx="7858180" cy="4643470"/>
          </a:xfrm>
        </p:grpSpPr>
        <p:sp>
          <p:nvSpPr>
            <p:cNvPr id="116" name="Rectangle 115"/>
            <p:cNvSpPr/>
            <p:nvPr/>
          </p:nvSpPr>
          <p:spPr>
            <a:xfrm>
              <a:off x="64291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278605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492919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7072330" y="1643050"/>
              <a:ext cx="1428760" cy="1785950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60000">
                  <a:schemeClr val="accent2">
                    <a:lumMod val="60000"/>
                    <a:lumOff val="40000"/>
                  </a:schemeClr>
                </a:gs>
                <a:gs pos="100000">
                  <a:schemeClr val="bg1"/>
                </a:gs>
              </a:gsLst>
              <a:lin ang="16200000" scaled="1"/>
            </a:gra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0" name="Up-Down Arrow 119"/>
            <p:cNvSpPr/>
            <p:nvPr/>
          </p:nvSpPr>
          <p:spPr>
            <a:xfrm>
              <a:off x="121441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1" name="Up-Down Arrow 120"/>
            <p:cNvSpPr/>
            <p:nvPr/>
          </p:nvSpPr>
          <p:spPr>
            <a:xfrm>
              <a:off x="335755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2" name="Up-Down Arrow 121"/>
            <p:cNvSpPr/>
            <p:nvPr/>
          </p:nvSpPr>
          <p:spPr>
            <a:xfrm>
              <a:off x="550069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3" name="Up-Down Arrow 122"/>
            <p:cNvSpPr/>
            <p:nvPr/>
          </p:nvSpPr>
          <p:spPr>
            <a:xfrm>
              <a:off x="7643834" y="3429000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642910" y="3857628"/>
              <a:ext cx="7858180" cy="571504"/>
            </a:xfrm>
            <a:prstGeom prst="roundRect">
              <a:avLst>
                <a:gd name="adj" fmla="val 4482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25" name="Up-Down Arrow 124"/>
            <p:cNvSpPr/>
            <p:nvPr/>
          </p:nvSpPr>
          <p:spPr>
            <a:xfrm>
              <a:off x="121441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6" name="Up-Down Arrow 125"/>
            <p:cNvSpPr/>
            <p:nvPr/>
          </p:nvSpPr>
          <p:spPr>
            <a:xfrm>
              <a:off x="335755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7" name="Up-Down Arrow 126"/>
            <p:cNvSpPr/>
            <p:nvPr/>
          </p:nvSpPr>
          <p:spPr>
            <a:xfrm>
              <a:off x="550069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8" name="Up-Down Arrow 127"/>
            <p:cNvSpPr/>
            <p:nvPr/>
          </p:nvSpPr>
          <p:spPr>
            <a:xfrm>
              <a:off x="7643834" y="4429132"/>
              <a:ext cx="285752" cy="428628"/>
            </a:xfrm>
            <a:prstGeom prst="upDownArrow">
              <a:avLst/>
            </a:prstGeom>
            <a:solidFill>
              <a:srgbClr val="FF5050"/>
            </a:solidFill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64291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78605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707233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4929190" y="4857760"/>
              <a:ext cx="1428760" cy="1428760"/>
            </a:xfrm>
            <a:prstGeom prst="re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 sz="8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</p:grpSp>
      <p:cxnSp>
        <p:nvCxnSpPr>
          <p:cNvPr id="140" name="Straight Arrow Connector 139"/>
          <p:cNvCxnSpPr/>
          <p:nvPr/>
        </p:nvCxnSpPr>
        <p:spPr>
          <a:xfrm rot="5400000">
            <a:off x="3963983" y="3250405"/>
            <a:ext cx="1215240" cy="794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4071934" y="2643182"/>
            <a:ext cx="1000132" cy="1588"/>
          </a:xfrm>
          <a:prstGeom prst="line">
            <a:avLst/>
          </a:prstGeom>
          <a:ln w="127000" cap="rnd">
            <a:solidFill>
              <a:srgbClr val="FF505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/>
          <p:nvPr/>
        </p:nvCxnSpPr>
        <p:spPr>
          <a:xfrm rot="16200000" flipV="1">
            <a:off x="3936509" y="5036356"/>
            <a:ext cx="1215240" cy="794"/>
          </a:xfrm>
          <a:prstGeom prst="straightConnector1">
            <a:avLst/>
          </a:prstGeom>
          <a:ln w="127000">
            <a:solidFill>
              <a:srgbClr val="FF5050"/>
            </a:solidFill>
            <a:tailEnd type="triangle" w="sm" len="sm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/>
          <p:nvPr/>
        </p:nvCxnSpPr>
        <p:spPr>
          <a:xfrm>
            <a:off x="4071934" y="5643578"/>
            <a:ext cx="1000132" cy="1588"/>
          </a:xfrm>
          <a:prstGeom prst="line">
            <a:avLst/>
          </a:prstGeom>
          <a:ln w="127000" cap="rnd">
            <a:solidFill>
              <a:srgbClr val="FF5050"/>
            </a:solidFill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Υβριδικά μοντέλα</a:t>
            </a:r>
            <a:r>
              <a:rPr lang="en-US" dirty="0" smtClean="0"/>
              <a:t> </a:t>
            </a:r>
            <a:r>
              <a:rPr lang="el-GR" dirty="0" smtClean="0"/>
              <a:t>προγραμματισμού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Ιδιαίτερα ταιριαστά για συστήματα με υβριδική αρχιτεκτονική μνήμης</a:t>
            </a:r>
            <a:endParaRPr lang="en-US" dirty="0" smtClean="0"/>
          </a:p>
          <a:p>
            <a:pPr lvl="1"/>
            <a:r>
              <a:rPr lang="el-GR" dirty="0" smtClean="0"/>
              <a:t>Αξιοποίηση ενός μοντέλου κοινής μνήμης σε κάθε κόμβο</a:t>
            </a:r>
            <a:endParaRPr lang="en-US" dirty="0" smtClean="0"/>
          </a:p>
          <a:p>
            <a:pPr lvl="1"/>
            <a:r>
              <a:rPr lang="el-GR" dirty="0" smtClean="0"/>
              <a:t>Αξιοποίηση ενός μοντέλου περάσματος μηνυμάτων μεταξύ κόμβων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Το κάθε μοντέλο </a:t>
            </a:r>
            <a:r>
              <a:rPr lang="el-GR" i="1" dirty="0" smtClean="0">
                <a:solidFill>
                  <a:srgbClr val="FF0000"/>
                </a:solidFill>
              </a:rPr>
              <a:t>δεν</a:t>
            </a:r>
            <a:r>
              <a:rPr lang="en-US" dirty="0" smtClean="0"/>
              <a:t> </a:t>
            </a:r>
            <a:r>
              <a:rPr lang="el-GR" dirty="0" smtClean="0"/>
              <a:t>χρησιμοποιείται απαραίτητα μόνο σε συγκεκριμένο τύπο αρχιτεκτονικής μνήμης</a:t>
            </a:r>
            <a:endParaRPr lang="en-US" dirty="0" smtClean="0"/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sz="2900" dirty="0" smtClean="0"/>
              <a:t>SDSM: </a:t>
            </a:r>
            <a:r>
              <a:rPr lang="el-GR" sz="2900" dirty="0" smtClean="0"/>
              <a:t>Κοινή μνήμη για συστήματα κατανεμημένης μνήμης</a:t>
            </a:r>
            <a:endParaRPr lang="en-US" sz="2900" dirty="0" smtClean="0"/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900" dirty="0" smtClean="0"/>
              <a:t>Πέρασμα Μηνυμάτων μπορεί να χρησιμοποιηθεί και σε σύστημα κοινής μνήμης</a:t>
            </a:r>
            <a:endParaRPr lang="en-US" sz="2900" dirty="0" smtClean="0"/>
          </a:p>
          <a:p>
            <a:pPr marL="7772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l-GR" sz="2900" dirty="0" smtClean="0"/>
              <a:t>Κοινή μνήμη μπορεί να χρησιμοποιηθεί και σε σύστημα κατανεμημένης μνήμης</a:t>
            </a:r>
            <a:endParaRPr lang="en-US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Ταξινόμηση κατά </a:t>
            </a:r>
            <a:r>
              <a:rPr lang="en-US" dirty="0" smtClean="0"/>
              <a:t>Flynn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185858"/>
          </a:xfrm>
        </p:spPr>
        <p:txBody>
          <a:bodyPr>
            <a:normAutofit fontScale="92500" lnSpcReduction="20000"/>
          </a:bodyPr>
          <a:lstStyle/>
          <a:p>
            <a:r>
              <a:rPr lang="el-GR" dirty="0" smtClean="0"/>
              <a:t>Ο </a:t>
            </a:r>
            <a:r>
              <a:rPr lang="en-US" dirty="0" smtClean="0"/>
              <a:t>Michael J. Flynn </a:t>
            </a:r>
            <a:r>
              <a:rPr lang="el-GR" dirty="0" smtClean="0"/>
              <a:t>πρότεινε την ταξινόμηση υπολογιστικών συστημάτων που φέρει το όνομά του το</a:t>
            </a:r>
            <a:r>
              <a:rPr lang="en-US" dirty="0" smtClean="0"/>
              <a:t>1966</a:t>
            </a:r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43042" y="3500438"/>
          <a:ext cx="5857915" cy="1112520"/>
        </p:xfrm>
        <a:graphic>
          <a:graphicData uri="http://schemas.openxmlformats.org/drawingml/2006/table">
            <a:tbl>
              <a:tblPr firstRow="1" bandRow="1">
                <a:tableStyleId>{18603FDC-E32A-4AB5-989C-0864C3EAD2B8}</a:tableStyleId>
              </a:tblPr>
              <a:tblGrid>
                <a:gridCol w="1631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132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2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l-GR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Single Instruction</a:t>
                      </a:r>
                      <a:endParaRPr lang="el-GR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Multiple Instruction</a:t>
                      </a:r>
                      <a:endParaRPr lang="el-GR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Single Data</a:t>
                      </a:r>
                      <a:endParaRPr kumimoji="0" lang="el-GR" b="1" kern="1200" dirty="0" smtClean="0">
                        <a:solidFill>
                          <a:schemeClr val="lt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SISD</a:t>
                      </a:r>
                      <a:endParaRPr lang="el-GR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MISD</a:t>
                      </a:r>
                      <a:endParaRPr lang="el-GR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en-US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Multiple Data</a:t>
                      </a:r>
                      <a:endParaRPr kumimoji="0" lang="el-GR" b="1" kern="1200" dirty="0" smtClean="0">
                        <a:solidFill>
                          <a:schemeClr val="lt1"/>
                        </a:solidFill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SIMD</a:t>
                      </a:r>
                      <a:endParaRPr lang="el-GR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50800" dist="38100" dir="8100000" algn="tr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MIMD</a:t>
                      </a:r>
                      <a:endParaRPr lang="el-GR" dirty="0">
                        <a:effectLst>
                          <a:outerShdw blurRad="50800" dist="38100" dir="8100000" algn="tr" rotWithShape="0">
                            <a:prstClr val="black">
                              <a:alpha val="40000"/>
                            </a:prst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Amdahl (</a:t>
            </a:r>
            <a:r>
              <a:rPr lang="el-GR" dirty="0" smtClean="0"/>
              <a:t>1/3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Διατυπώθηκε από τον </a:t>
            </a:r>
            <a:r>
              <a:rPr lang="en-US" dirty="0" smtClean="0"/>
              <a:t>Gene Amdahl </a:t>
            </a:r>
            <a:r>
              <a:rPr lang="el-GR" dirty="0" smtClean="0"/>
              <a:t>το</a:t>
            </a:r>
            <a:r>
              <a:rPr lang="en-US" dirty="0" smtClean="0"/>
              <a:t> 1967</a:t>
            </a:r>
          </a:p>
          <a:p>
            <a:r>
              <a:rPr lang="el-GR" dirty="0" smtClean="0"/>
              <a:t>Προβλέπει την θεωρητική μέγιστη χρονοβελτίωση (</a:t>
            </a:r>
            <a:r>
              <a:rPr lang="en-US" dirty="0" smtClean="0"/>
              <a:t>speedup</a:t>
            </a:r>
            <a:r>
              <a:rPr lang="el-GR" dirty="0" smtClean="0"/>
              <a:t>) όταν χρησιμοποιούνται περισσότεροι επεξεργαστές</a:t>
            </a:r>
            <a:endParaRPr lang="en-US" dirty="0" smtClean="0"/>
          </a:p>
          <a:p>
            <a:r>
              <a:rPr lang="el-GR" dirty="0" smtClean="0"/>
              <a:t>Σημαντικό εργαλείο για προγραμματιστές και σχεδιαστές υπολογιστικών συστημάτων</a:t>
            </a:r>
            <a:endParaRPr lang="en-US" dirty="0" smtClean="0"/>
          </a:p>
          <a:p>
            <a:pPr lvl="1"/>
            <a:r>
              <a:rPr lang="el-GR" dirty="0" smtClean="0"/>
              <a:t>Ποιο τμήμα ενός προγράμματος ή ενός υπολογιστικού συστήματος αξίζει να βελτιστοποιηθεί;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Amdahl (</a:t>
            </a:r>
            <a:r>
              <a:rPr lang="el-GR" dirty="0" smtClean="0"/>
              <a:t>2/3</a:t>
            </a:r>
            <a:r>
              <a:rPr lang="en-US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2471742"/>
          </a:xfrm>
        </p:spPr>
        <p:txBody>
          <a:bodyPr>
            <a:normAutofit/>
          </a:bodyPr>
          <a:lstStyle/>
          <a:p>
            <a:r>
              <a:rPr lang="en-US" sz="2600" i="1" dirty="0" smtClean="0"/>
              <a:t>Speedup</a:t>
            </a:r>
            <a:r>
              <a:rPr lang="en-US" sz="2600" dirty="0" smtClean="0"/>
              <a:t>: </a:t>
            </a:r>
            <a:r>
              <a:rPr lang="el-GR" sz="2600" dirty="0" smtClean="0"/>
              <a:t>Χρονοβελτίωση</a:t>
            </a:r>
            <a:endParaRPr lang="en-US" sz="2600" i="1" dirty="0" smtClean="0"/>
          </a:p>
          <a:p>
            <a:r>
              <a:rPr lang="en-US" sz="2600" dirty="0" smtClean="0"/>
              <a:t>s: </a:t>
            </a:r>
            <a:r>
              <a:rPr lang="el-GR" sz="2600" dirty="0" smtClean="0"/>
              <a:t>Ποσοστό της εφαρμογής που παραμένει σειριακή</a:t>
            </a:r>
            <a:endParaRPr lang="en-US" sz="2600" i="1" dirty="0" smtClean="0"/>
          </a:p>
          <a:p>
            <a:r>
              <a:rPr lang="en-US" sz="2600" i="1" dirty="0" smtClean="0"/>
              <a:t>1-s</a:t>
            </a:r>
            <a:r>
              <a:rPr lang="en-US" sz="2600" dirty="0" smtClean="0"/>
              <a:t>: </a:t>
            </a:r>
            <a:r>
              <a:rPr lang="el-GR" sz="2600" dirty="0" smtClean="0"/>
              <a:t>Ποσοστό της εφαρμογής που μπορεί να παραλληλοποιηθεί</a:t>
            </a:r>
            <a:endParaRPr lang="en-US" sz="2600" dirty="0" smtClean="0"/>
          </a:p>
          <a:p>
            <a:r>
              <a:rPr lang="en-US" sz="2600" i="1" dirty="0" smtClean="0"/>
              <a:t>p</a:t>
            </a:r>
            <a:r>
              <a:rPr lang="en-US" sz="2600" dirty="0" smtClean="0"/>
              <a:t>: </a:t>
            </a:r>
            <a:r>
              <a:rPr lang="el-GR" sz="2600" dirty="0" smtClean="0"/>
              <a:t>Πλήθος επεξεργαστών που χρησιμοποιούνται</a:t>
            </a:r>
            <a:endParaRPr lang="en-US" sz="2600" dirty="0" smtClean="0"/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2236788" y="4268788"/>
          <a:ext cx="4056062" cy="198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41" name="Equation" r:id="rId3" imgW="1244520" imgH="609480" progId="Equation.3">
                  <p:embed/>
                </p:oleObj>
              </mc:Choice>
              <mc:Fallback>
                <p:oleObj name="Equation" r:id="rId3" imgW="1244520" imgH="609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6788" y="4268788"/>
                        <a:ext cx="4056062" cy="198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Ο νόμος του </a:t>
            </a:r>
            <a:r>
              <a:rPr lang="en-US" dirty="0" smtClean="0"/>
              <a:t>Amdahl (</a:t>
            </a:r>
            <a:r>
              <a:rPr lang="el-GR" dirty="0" smtClean="0"/>
              <a:t>3/3</a:t>
            </a:r>
            <a:r>
              <a:rPr lang="en-US" dirty="0" smtClean="0"/>
              <a:t>)</a:t>
            </a:r>
            <a:endParaRPr lang="el-GR" dirty="0"/>
          </a:p>
        </p:txBody>
      </p:sp>
      <p:pic>
        <p:nvPicPr>
          <p:cNvPr id="4" name="Picture 3" descr="AmdahlsLaw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85852" y="1696628"/>
            <a:ext cx="6643734" cy="49828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1714488"/>
            <a:ext cx="1142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600" b="1" dirty="0" smtClean="0"/>
              <a:t>Πηγή</a:t>
            </a:r>
            <a:r>
              <a:rPr lang="en-US" sz="1600" b="1" dirty="0" smtClean="0"/>
              <a:t>:</a:t>
            </a:r>
          </a:p>
          <a:p>
            <a:r>
              <a:rPr lang="en-US" sz="1600" b="1" dirty="0" smtClean="0"/>
              <a:t>Wikipedia</a:t>
            </a:r>
            <a:endParaRPr lang="el-GR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Μειονέκτημα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Δεν λαμβάνει υπ’ όψη του το μέγεθος του προβλήματος</a:t>
            </a:r>
            <a:endParaRPr lang="en-US" dirty="0" smtClean="0"/>
          </a:p>
          <a:p>
            <a:pPr lvl="1"/>
            <a:r>
              <a:rPr lang="el-GR" dirty="0" smtClean="0"/>
              <a:t>Μεγαλύτερο μέγεθος προβλήματος επιτρέπει την χρήση περισσότερων επεξεργαστικών στοιχείων</a:t>
            </a:r>
            <a:endParaRPr lang="en-US" dirty="0" smtClean="0"/>
          </a:p>
          <a:p>
            <a:pPr lvl="2"/>
            <a:r>
              <a:rPr lang="el-GR" dirty="0" smtClean="0">
                <a:sym typeface="Symbol"/>
              </a:rPr>
              <a:t>Καλύτερη χρονοβελτίωση</a:t>
            </a:r>
            <a:endParaRPr lang="en-US" dirty="0" smtClean="0"/>
          </a:p>
          <a:p>
            <a:pPr lvl="1"/>
            <a:r>
              <a:rPr lang="el-GR" dirty="0" smtClean="0"/>
              <a:t>Ο νόμος του </a:t>
            </a:r>
            <a:r>
              <a:rPr lang="en-US" dirty="0" smtClean="0"/>
              <a:t>Gustafson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(1/2)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Έστω ότι έχουμε τον παρακάτω υπολογισμό</a:t>
            </a:r>
          </a:p>
          <a:p>
            <a:pPr lvl="1"/>
            <a:r>
              <a:rPr lang="en-US" dirty="0" smtClean="0"/>
              <a:t>(E1) a = b + 2</a:t>
            </a:r>
          </a:p>
          <a:p>
            <a:pPr lvl="1"/>
            <a:r>
              <a:rPr lang="en-US" dirty="0" smtClean="0"/>
              <a:t>(E2) c = a * b</a:t>
            </a:r>
          </a:p>
          <a:p>
            <a:pPr lvl="1"/>
            <a:r>
              <a:rPr lang="en-US" dirty="0" smtClean="0"/>
              <a:t>(E3) d = a – 5</a:t>
            </a:r>
          </a:p>
          <a:p>
            <a:pPr>
              <a:buNone/>
            </a:pPr>
            <a:endParaRPr lang="en-US" dirty="0" smtClean="0"/>
          </a:p>
          <a:p>
            <a:r>
              <a:rPr lang="el-GR" dirty="0" smtClean="0"/>
              <a:t>Κατασκευάζουμε τον</a:t>
            </a:r>
            <a:br>
              <a:rPr lang="el-GR" dirty="0" smtClean="0"/>
            </a:br>
            <a:r>
              <a:rPr lang="el-GR" dirty="0" smtClean="0"/>
              <a:t>«γράφο εξαρτήσεων»</a:t>
            </a:r>
            <a:endParaRPr lang="el-GR" dirty="0"/>
          </a:p>
        </p:txBody>
      </p:sp>
      <p:sp>
        <p:nvSpPr>
          <p:cNvPr id="5" name="Oval 4"/>
          <p:cNvSpPr/>
          <p:nvPr/>
        </p:nvSpPr>
        <p:spPr>
          <a:xfrm>
            <a:off x="6300192" y="299695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</a:t>
            </a:r>
            <a:endParaRPr lang="el-GR" sz="3200" dirty="0"/>
          </a:p>
        </p:txBody>
      </p:sp>
      <p:sp>
        <p:nvSpPr>
          <p:cNvPr id="6" name="Oval 5"/>
          <p:cNvSpPr/>
          <p:nvPr/>
        </p:nvSpPr>
        <p:spPr>
          <a:xfrm>
            <a:off x="5436096" y="44371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l-GR" sz="3200" dirty="0"/>
          </a:p>
        </p:txBody>
      </p:sp>
      <p:sp>
        <p:nvSpPr>
          <p:cNvPr id="7" name="Oval 6"/>
          <p:cNvSpPr/>
          <p:nvPr/>
        </p:nvSpPr>
        <p:spPr>
          <a:xfrm>
            <a:off x="7164288" y="44371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-</a:t>
            </a:r>
            <a:endParaRPr lang="el-GR" sz="3200" dirty="0"/>
          </a:p>
        </p:txBody>
      </p:sp>
      <p:cxnSp>
        <p:nvCxnSpPr>
          <p:cNvPr id="9" name="Straight Connector 8"/>
          <p:cNvCxnSpPr>
            <a:stCxn id="5" idx="4"/>
          </p:cNvCxnSpPr>
          <p:nvPr/>
        </p:nvCxnSpPr>
        <p:spPr>
          <a:xfrm>
            <a:off x="6660232" y="3717032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7"/>
          </p:cNvCxnSpPr>
          <p:nvPr/>
        </p:nvCxnSpPr>
        <p:spPr>
          <a:xfrm flipH="1">
            <a:off x="6050723" y="4077072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6660232" y="4077072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</p:cNvCxnSpPr>
          <p:nvPr/>
        </p:nvCxnSpPr>
        <p:spPr>
          <a:xfrm>
            <a:off x="5796136" y="5157192"/>
            <a:ext cx="0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</p:cNvCxnSpPr>
          <p:nvPr/>
        </p:nvCxnSpPr>
        <p:spPr>
          <a:xfrm>
            <a:off x="7524328" y="5157192"/>
            <a:ext cx="0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64088" y="551723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c</a:t>
            </a:r>
            <a:endParaRPr lang="el-GR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92280" y="551723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l-G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660232" y="371703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l-GR" sz="2400" dirty="0"/>
          </a:p>
        </p:txBody>
      </p:sp>
      <p:cxnSp>
        <p:nvCxnSpPr>
          <p:cNvPr id="27" name="Straight Arrow Connector 26"/>
          <p:cNvCxnSpPr>
            <a:stCxn id="33" idx="2"/>
          </p:cNvCxnSpPr>
          <p:nvPr/>
        </p:nvCxnSpPr>
        <p:spPr>
          <a:xfrm flipH="1">
            <a:off x="5508104" y="2738537"/>
            <a:ext cx="144016" cy="18040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812360" y="4077072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00392" y="371703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l-GR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948264" y="2636912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36296" y="227687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l-GR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762691" y="2603467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0072" y="227687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l-GR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(2/2)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Ποια είναι η μέγιστη χρονοβελτίωση σύμφωνα με τον νόμο του </a:t>
            </a:r>
            <a:r>
              <a:rPr lang="en-US" dirty="0" smtClean="0"/>
              <a:t>Amdahl</a:t>
            </a:r>
            <a:r>
              <a:rPr lang="el-GR" dirty="0" smtClean="0"/>
              <a:t>;</a:t>
            </a:r>
          </a:p>
          <a:p>
            <a:pPr lvl="1"/>
            <a:r>
              <a:rPr lang="el-GR" dirty="0" smtClean="0"/>
              <a:t>Υπολογίζουμε το ποσοστό</a:t>
            </a:r>
            <a:br>
              <a:rPr lang="el-GR" dirty="0" smtClean="0"/>
            </a:br>
            <a:r>
              <a:rPr lang="el-GR" dirty="0" smtClean="0"/>
              <a:t>του σειριακού τμήματος</a:t>
            </a:r>
          </a:p>
          <a:p>
            <a:pPr lvl="1">
              <a:buNone/>
            </a:pPr>
            <a:r>
              <a:rPr lang="el-GR" dirty="0" smtClean="0"/>
              <a:t>	</a:t>
            </a:r>
          </a:p>
          <a:p>
            <a:pPr lvl="1">
              <a:buNone/>
            </a:pPr>
            <a:endParaRPr lang="el-GR" dirty="0" smtClean="0"/>
          </a:p>
          <a:p>
            <a:pPr lvl="1"/>
            <a:r>
              <a:rPr lang="el-GR" dirty="0" smtClean="0"/>
              <a:t>Άρα βάσει του νόμου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l-GR" dirty="0" smtClean="0"/>
              <a:t>του </a:t>
            </a:r>
            <a:r>
              <a:rPr lang="en-US" dirty="0" smtClean="0"/>
              <a:t>Amdahl:</a:t>
            </a:r>
            <a:endParaRPr lang="el-GR" dirty="0" smtClean="0"/>
          </a:p>
          <a:p>
            <a:pPr lvl="1"/>
            <a:endParaRPr lang="el-GR" dirty="0" smtClean="0"/>
          </a:p>
        </p:txBody>
      </p:sp>
      <p:sp>
        <p:nvSpPr>
          <p:cNvPr id="5" name="Oval 4"/>
          <p:cNvSpPr/>
          <p:nvPr/>
        </p:nvSpPr>
        <p:spPr>
          <a:xfrm>
            <a:off x="6300192" y="299695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+</a:t>
            </a:r>
            <a:endParaRPr lang="el-GR" sz="3200" dirty="0"/>
          </a:p>
        </p:txBody>
      </p:sp>
      <p:sp>
        <p:nvSpPr>
          <p:cNvPr id="6" name="Oval 5"/>
          <p:cNvSpPr/>
          <p:nvPr/>
        </p:nvSpPr>
        <p:spPr>
          <a:xfrm>
            <a:off x="5436096" y="44371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*</a:t>
            </a:r>
            <a:endParaRPr lang="el-GR" sz="3200" dirty="0"/>
          </a:p>
        </p:txBody>
      </p:sp>
      <p:sp>
        <p:nvSpPr>
          <p:cNvPr id="7" name="Oval 6"/>
          <p:cNvSpPr/>
          <p:nvPr/>
        </p:nvSpPr>
        <p:spPr>
          <a:xfrm>
            <a:off x="7164288" y="4437112"/>
            <a:ext cx="720080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-</a:t>
            </a:r>
            <a:endParaRPr lang="el-GR" sz="3200" dirty="0"/>
          </a:p>
        </p:txBody>
      </p:sp>
      <p:cxnSp>
        <p:nvCxnSpPr>
          <p:cNvPr id="9" name="Straight Connector 8"/>
          <p:cNvCxnSpPr>
            <a:stCxn id="5" idx="4"/>
          </p:cNvCxnSpPr>
          <p:nvPr/>
        </p:nvCxnSpPr>
        <p:spPr>
          <a:xfrm>
            <a:off x="6660232" y="3717032"/>
            <a:ext cx="0" cy="36004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7"/>
          </p:cNvCxnSpPr>
          <p:nvPr/>
        </p:nvCxnSpPr>
        <p:spPr>
          <a:xfrm flipH="1">
            <a:off x="6050723" y="4077072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7" idx="1"/>
          </p:cNvCxnSpPr>
          <p:nvPr/>
        </p:nvCxnSpPr>
        <p:spPr>
          <a:xfrm>
            <a:off x="6660232" y="4077072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4"/>
          </p:cNvCxnSpPr>
          <p:nvPr/>
        </p:nvCxnSpPr>
        <p:spPr>
          <a:xfrm>
            <a:off x="5796136" y="5157192"/>
            <a:ext cx="0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7" idx="4"/>
          </p:cNvCxnSpPr>
          <p:nvPr/>
        </p:nvCxnSpPr>
        <p:spPr>
          <a:xfrm>
            <a:off x="7524328" y="5157192"/>
            <a:ext cx="0" cy="43204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364088" y="551723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c</a:t>
            </a:r>
            <a:endParaRPr lang="el-GR" sz="2400" dirty="0"/>
          </a:p>
        </p:txBody>
      </p:sp>
      <p:sp>
        <p:nvSpPr>
          <p:cNvPr id="25" name="TextBox 24"/>
          <p:cNvSpPr txBox="1"/>
          <p:nvPr/>
        </p:nvSpPr>
        <p:spPr>
          <a:xfrm>
            <a:off x="7092280" y="551723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d</a:t>
            </a:r>
            <a:endParaRPr lang="el-GR" sz="2400" dirty="0"/>
          </a:p>
        </p:txBody>
      </p:sp>
      <p:sp>
        <p:nvSpPr>
          <p:cNvPr id="26" name="TextBox 25"/>
          <p:cNvSpPr txBox="1"/>
          <p:nvPr/>
        </p:nvSpPr>
        <p:spPr>
          <a:xfrm>
            <a:off x="6660232" y="371703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a</a:t>
            </a:r>
            <a:endParaRPr lang="el-GR" sz="2400" dirty="0"/>
          </a:p>
        </p:txBody>
      </p:sp>
      <p:cxnSp>
        <p:nvCxnSpPr>
          <p:cNvPr id="27" name="Straight Arrow Connector 26"/>
          <p:cNvCxnSpPr>
            <a:stCxn id="33" idx="2"/>
          </p:cNvCxnSpPr>
          <p:nvPr/>
        </p:nvCxnSpPr>
        <p:spPr>
          <a:xfrm flipH="1">
            <a:off x="5508104" y="2738537"/>
            <a:ext cx="144016" cy="1804028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7812360" y="4077072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100392" y="371703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5</a:t>
            </a:r>
            <a:endParaRPr lang="el-GR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6948264" y="2636912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236296" y="227687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2</a:t>
            </a:r>
            <a:endParaRPr lang="el-GR" sz="2400" dirty="0"/>
          </a:p>
        </p:txBody>
      </p:sp>
      <p:cxnSp>
        <p:nvCxnSpPr>
          <p:cNvPr id="32" name="Straight Arrow Connector 31"/>
          <p:cNvCxnSpPr/>
          <p:nvPr/>
        </p:nvCxnSpPr>
        <p:spPr>
          <a:xfrm>
            <a:off x="5762691" y="2603467"/>
            <a:ext cx="609509" cy="465493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220072" y="2276872"/>
            <a:ext cx="864096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2400" dirty="0" smtClean="0"/>
              <a:t>b</a:t>
            </a:r>
            <a:endParaRPr lang="el-GR" sz="2400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115616" y="3500438"/>
          <a:ext cx="3273425" cy="865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1" name="Equation" r:id="rId3" imgW="1587240" imgH="419040" progId="Equation.3">
                  <p:embed/>
                </p:oleObj>
              </mc:Choice>
              <mc:Fallback>
                <p:oleObj name="Equation" r:id="rId3" imgW="158724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3500438"/>
                        <a:ext cx="3273425" cy="8651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/>
        </p:nvGraphicFramePr>
        <p:xfrm>
          <a:off x="4114800" y="33210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2" name="Equation" r:id="rId5" imgW="914400" imgH="215640" progId="Equation.3">
                  <p:embed/>
                </p:oleObj>
              </mc:Choice>
              <mc:Fallback>
                <p:oleObj name="Equation" r:id="rId5" imgW="914400" imgH="215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21050"/>
                        <a:ext cx="914400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115616" y="5302250"/>
          <a:ext cx="432435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3" name="Equation" r:id="rId7" imgW="2323800" imgH="774360" progId="Equation.3">
                  <p:embed/>
                </p:oleObj>
              </mc:Choice>
              <mc:Fallback>
                <p:oleObj name="Equation" r:id="rId7" imgW="2323800" imgH="774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5616" y="5302250"/>
                        <a:ext cx="432435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Μέτρο </a:t>
            </a:r>
            <a:r>
              <a:rPr lang="en-US" dirty="0" smtClean="0"/>
              <a:t>Karp-</a:t>
            </a:r>
            <a:r>
              <a:rPr lang="en-US" dirty="0" err="1" smtClean="0"/>
              <a:t>Flatt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Ουσιαστικά το αντίστροφο του νόμου του </a:t>
            </a:r>
            <a:r>
              <a:rPr lang="en-US" dirty="0" smtClean="0"/>
              <a:t>Amdahl</a:t>
            </a:r>
          </a:p>
          <a:p>
            <a:pPr lvl="1"/>
            <a:r>
              <a:rPr lang="el-GR" dirty="0" smtClean="0"/>
              <a:t>Αν μετρήσω την χρονοβελτίωση, ποιο είναι το ποσοστό του προγράμματος που εκτελέστηκε σειριακά;</a:t>
            </a:r>
            <a:endParaRPr lang="el-G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201598" y="3142623"/>
          <a:ext cx="2738554" cy="2014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8789" name="Equation" r:id="rId3" imgW="1104840" imgH="812520" progId="Equation.3">
                  <p:embed/>
                </p:oleObj>
              </mc:Choice>
              <mc:Fallback>
                <p:oleObj name="Equation" r:id="rId3" imgW="1104840" imgH="8125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1598" y="3142623"/>
                        <a:ext cx="2738554" cy="201456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Εκτελούμε ένα πρόγραμμα με ένα πλήθος επεξεργαστών και μετράμε τις παρακάτω τιμές για την χρονοβελτίωση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Τι φταίει που δεν παίρνουμε πολύ καλή χρονοβελτίωση;</a:t>
            </a:r>
          </a:p>
          <a:p>
            <a:pPr lvl="1"/>
            <a:r>
              <a:rPr lang="el-GR" dirty="0" smtClean="0"/>
              <a:t>Η αρχιτεκτονική του μηχανήματος;</a:t>
            </a:r>
          </a:p>
          <a:p>
            <a:pPr lvl="1"/>
            <a:r>
              <a:rPr lang="el-GR" dirty="0" smtClean="0"/>
              <a:t>Ο παράλληλος αλγόριθμος που χρησιμοποιήσαμε;</a:t>
            </a:r>
          </a:p>
          <a:p>
            <a:endParaRPr lang="el-GR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3284984"/>
          <a:ext cx="70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Speedup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1.66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2.60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Υπολογίζουμε το ποσοστό του προγράμματος που εκτελείται σειριακά, βάσει του μέτρου </a:t>
            </a:r>
            <a:r>
              <a:rPr lang="en-US" dirty="0" smtClean="0"/>
              <a:t>Karp-</a:t>
            </a:r>
            <a:r>
              <a:rPr lang="en-US" dirty="0" err="1" smtClean="0"/>
              <a:t>Flatt</a:t>
            </a:r>
            <a:endParaRPr lang="el-G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2636912"/>
          <a:ext cx="7092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Speedup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1.66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2.60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0.27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0.28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0.29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0.30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1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43608" y="1916832"/>
          <a:ext cx="69847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3923928" y="1052736"/>
            <a:ext cx="2736304" cy="1008112"/>
          </a:xfrm>
          <a:prstGeom prst="wedgeRoundRectCallout">
            <a:avLst>
              <a:gd name="adj1" fmla="val 79429"/>
              <a:gd name="adj2" fmla="val 126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Σχεδόν γραμμική αύξηση. Μάλλον φταίει η αρχιτεκτονική!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SISD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971676"/>
          </a:xfrm>
        </p:spPr>
        <p:txBody>
          <a:bodyPr>
            <a:normAutofit/>
          </a:bodyPr>
          <a:lstStyle/>
          <a:p>
            <a:r>
              <a:rPr lang="el-GR" dirty="0" smtClean="0"/>
              <a:t>Σειριακός υπολογιστής</a:t>
            </a:r>
            <a:endParaRPr lang="en-US" dirty="0" smtClean="0"/>
          </a:p>
          <a:p>
            <a:r>
              <a:rPr lang="el-GR" dirty="0" smtClean="0"/>
              <a:t>Η παλιότερη και μέχρι πρόσφατα η πλέον χρησιμοποιούμενη μορφή υπολογιστή</a:t>
            </a:r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3286116" y="3786190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A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86116" y="435769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B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286116" y="492919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 = A + B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86116" y="5500702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C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5715009" y="3786190"/>
            <a:ext cx="285751" cy="228601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96000" rtlCol="0" anchor="b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Εκτελούμε ένα πρόγραμμα με ένα πλήθος επεξεργαστών και μετράμε τις παρακάτω τιμές για την χρονοβελτίωση</a:t>
            </a:r>
          </a:p>
          <a:p>
            <a:endParaRPr lang="el-GR" dirty="0" smtClean="0"/>
          </a:p>
          <a:p>
            <a:endParaRPr lang="el-GR" dirty="0" smtClean="0"/>
          </a:p>
          <a:p>
            <a:endParaRPr lang="el-GR" dirty="0" smtClean="0"/>
          </a:p>
          <a:p>
            <a:r>
              <a:rPr lang="el-GR" dirty="0" smtClean="0"/>
              <a:t>Τι φταίει αυτή τη φορά που δεν παίρνουμε πολύ καλή χρονοβελτίωση;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3284984"/>
          <a:ext cx="70920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Speedup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1.66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</a:t>
                      </a:r>
                      <a:r>
                        <a:rPr lang="el-GR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</a:t>
                      </a:r>
                      <a:r>
                        <a:rPr lang="el-GR" sz="2400" dirty="0" smtClean="0"/>
                        <a:t>5</a:t>
                      </a:r>
                      <a:r>
                        <a:rPr lang="en-US" sz="2400" dirty="0" smtClean="0"/>
                        <a:t>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</a:t>
                      </a:r>
                      <a:r>
                        <a:rPr lang="el-GR" sz="2400" dirty="0" smtClean="0"/>
                        <a:t>77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</a:t>
                      </a:r>
                      <a:r>
                        <a:rPr lang="en-US" sz="2400" dirty="0" smtClean="0"/>
                        <a:t>.</a:t>
                      </a:r>
                      <a:r>
                        <a:rPr lang="el-GR" sz="2400" dirty="0" smtClean="0"/>
                        <a:t>0</a:t>
                      </a:r>
                      <a:r>
                        <a:rPr lang="en-US" sz="2400" dirty="0" smtClean="0"/>
                        <a:t>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</a:t>
                      </a:r>
                      <a:r>
                        <a:rPr lang="en-US" sz="2400" dirty="0" smtClean="0"/>
                        <a:t>.</a:t>
                      </a:r>
                      <a:r>
                        <a:rPr lang="el-GR" sz="2400" dirty="0" smtClean="0"/>
                        <a:t>18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2400" dirty="0" smtClean="0"/>
                        <a:t>3</a:t>
                      </a:r>
                      <a:r>
                        <a:rPr lang="en-US" sz="2400" dirty="0" smtClean="0"/>
                        <a:t>.</a:t>
                      </a:r>
                      <a:r>
                        <a:rPr lang="el-GR" sz="2400" dirty="0" smtClean="0"/>
                        <a:t>33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Υπολογίζουμε το ποσοστό του προγράμματος που εκτελείται σειριακά, βάσει του μέτρου </a:t>
            </a:r>
            <a:r>
              <a:rPr lang="en-US" dirty="0" smtClean="0"/>
              <a:t>Karp-</a:t>
            </a:r>
            <a:r>
              <a:rPr lang="en-US" dirty="0" err="1" smtClean="0"/>
              <a:t>Flatt</a:t>
            </a:r>
            <a:endParaRPr lang="el-GR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899592" y="2636912"/>
          <a:ext cx="70920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4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Speedup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1.66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2.13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2.30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2.41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2.53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2.60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s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</a:t>
                      </a:r>
                      <a:r>
                        <a:rPr lang="el-GR" sz="2400" dirty="0" smtClean="0"/>
                        <a:t>1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</a:t>
                      </a:r>
                      <a:r>
                        <a:rPr lang="el-GR" sz="2400" dirty="0" smtClean="0"/>
                        <a:t>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</a:t>
                      </a:r>
                      <a:r>
                        <a:rPr lang="el-GR" sz="2400" dirty="0" smtClean="0"/>
                        <a:t>19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</a:t>
                      </a:r>
                      <a:r>
                        <a:rPr lang="el-GR" sz="2400" dirty="0" smtClean="0"/>
                        <a:t>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</a:t>
                      </a:r>
                      <a:r>
                        <a:rPr lang="el-GR" sz="2400" dirty="0" smtClean="0"/>
                        <a:t>0</a:t>
                      </a:r>
                      <a:endParaRPr lang="el-GR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</a:t>
                      </a:r>
                      <a:r>
                        <a:rPr lang="el-GR" sz="2400" dirty="0" smtClean="0"/>
                        <a:t>2</a:t>
                      </a:r>
                      <a:r>
                        <a:rPr lang="en-US" sz="2400" dirty="0" smtClean="0"/>
                        <a:t>0</a:t>
                      </a:r>
                      <a:endParaRPr lang="el-G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 2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</p:nvPr>
        </p:nvGraphicFramePr>
        <p:xfrm>
          <a:off x="1043608" y="1916832"/>
          <a:ext cx="6984776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2339752" y="2708920"/>
            <a:ext cx="2736304" cy="1008112"/>
          </a:xfrm>
          <a:prstGeom prst="wedgeRoundRectCallout">
            <a:avLst>
              <a:gd name="adj1" fmla="val 79429"/>
              <a:gd name="adj2" fmla="val 126749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Σχεδόν καμία μεταβολή. Μάλλον φταίει ο αλγόριθμος!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Διανυσματικές αρχιτεκτονικές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Διάνυσμα Επεξεργαστών</a:t>
            </a:r>
          </a:p>
          <a:p>
            <a:pPr lvl="1"/>
            <a:r>
              <a:rPr lang="el-GR" dirty="0" smtClean="0"/>
              <a:t>Ένα σύνολο Επεξεργαστικών Στοιχείων </a:t>
            </a:r>
          </a:p>
          <a:p>
            <a:pPr lvl="1"/>
            <a:r>
              <a:rPr lang="el-GR" dirty="0" smtClean="0"/>
              <a:t>Λειτουργούν συγχρονισμένα υπό τον έλεγχο της ίδιας Μονάδας Ελέγχου</a:t>
            </a:r>
          </a:p>
          <a:p>
            <a:pPr lvl="1"/>
            <a:r>
              <a:rPr lang="el-GR" dirty="0" smtClean="0"/>
              <a:t>Το σύνολο της μνήμης των Επεξεργαστικών Στοιχείων μπορεί να έχει κοινό χώρο διευθύνσεων ή μη</a:t>
            </a:r>
            <a:endParaRPr lang="el-GR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7215206" y="1571612"/>
            <a:ext cx="1143008" cy="142876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5786" y="1571612"/>
            <a:ext cx="1143008" cy="142876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Σχηματική αναπαράσταση γενικού μοντέλου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2928926" y="1571610"/>
            <a:ext cx="1143008" cy="142876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72066" y="1571612"/>
            <a:ext cx="1143008" cy="1428760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60000">
                <a:schemeClr val="accent2">
                  <a:lumMod val="60000"/>
                  <a:lumOff val="40000"/>
                </a:schemeClr>
              </a:gs>
              <a:gs pos="100000">
                <a:schemeClr val="bg1"/>
              </a:gs>
            </a:gsLst>
            <a:lin ang="16200000" scaled="1"/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Module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 Μνήμης</a:t>
            </a:r>
          </a:p>
        </p:txBody>
      </p:sp>
      <p:sp>
        <p:nvSpPr>
          <p:cNvPr id="15" name="Up-Down Arrow 14"/>
          <p:cNvSpPr/>
          <p:nvPr/>
        </p:nvSpPr>
        <p:spPr>
          <a:xfrm>
            <a:off x="1214414" y="300037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Up-Down Arrow 15"/>
          <p:cNvSpPr/>
          <p:nvPr/>
        </p:nvSpPr>
        <p:spPr>
          <a:xfrm>
            <a:off x="3357554" y="300037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Up-Down Arrow 16"/>
          <p:cNvSpPr/>
          <p:nvPr/>
        </p:nvSpPr>
        <p:spPr>
          <a:xfrm>
            <a:off x="5500694" y="300037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Up-Down Arrow 17"/>
          <p:cNvSpPr/>
          <p:nvPr/>
        </p:nvSpPr>
        <p:spPr>
          <a:xfrm>
            <a:off x="7643834" y="3000372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Rounded Rectangle 9"/>
          <p:cNvSpPr/>
          <p:nvPr/>
        </p:nvSpPr>
        <p:spPr>
          <a:xfrm>
            <a:off x="642910" y="3429000"/>
            <a:ext cx="7858180" cy="571504"/>
          </a:xfrm>
          <a:prstGeom prst="roundRect">
            <a:avLst>
              <a:gd name="adj" fmla="val 44827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Διασυνδετικό Δίκτυο</a:t>
            </a:r>
          </a:p>
        </p:txBody>
      </p:sp>
      <p:sp>
        <p:nvSpPr>
          <p:cNvPr id="19" name="Up-Down Arrow 18"/>
          <p:cNvSpPr/>
          <p:nvPr/>
        </p:nvSpPr>
        <p:spPr>
          <a:xfrm>
            <a:off x="1214414" y="4000504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Up-Down Arrow 19"/>
          <p:cNvSpPr/>
          <p:nvPr/>
        </p:nvSpPr>
        <p:spPr>
          <a:xfrm>
            <a:off x="3357554" y="4000504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Up-Down Arrow 20"/>
          <p:cNvSpPr/>
          <p:nvPr/>
        </p:nvSpPr>
        <p:spPr>
          <a:xfrm>
            <a:off x="5500694" y="4000504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Up-Down Arrow 21"/>
          <p:cNvSpPr/>
          <p:nvPr/>
        </p:nvSpPr>
        <p:spPr>
          <a:xfrm>
            <a:off x="7643834" y="4000504"/>
            <a:ext cx="285752" cy="428628"/>
          </a:xfrm>
          <a:prstGeom prst="upDown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857224" y="4429132"/>
            <a:ext cx="1000132" cy="1000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64" y="4429132"/>
            <a:ext cx="1000132" cy="1000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286644" y="4429132"/>
            <a:ext cx="1000132" cy="1000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43504" y="4429132"/>
            <a:ext cx="1000132" cy="100013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CPU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000496" y="5857892"/>
            <a:ext cx="1143008" cy="642942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Μονάδα Ελέγχου</a:t>
            </a:r>
          </a:p>
        </p:txBody>
      </p:sp>
      <p:cxnSp>
        <p:nvCxnSpPr>
          <p:cNvPr id="28" name="Elbow Connector 27"/>
          <p:cNvCxnSpPr>
            <a:stCxn id="26" idx="1"/>
            <a:endCxn id="4" idx="2"/>
          </p:cNvCxnSpPr>
          <p:nvPr/>
        </p:nvCxnSpPr>
        <p:spPr>
          <a:xfrm rot="10800000">
            <a:off x="1357290" y="5429265"/>
            <a:ext cx="2643206" cy="75009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26" idx="3"/>
            <a:endCxn id="7" idx="2"/>
          </p:cNvCxnSpPr>
          <p:nvPr/>
        </p:nvCxnSpPr>
        <p:spPr>
          <a:xfrm flipV="1">
            <a:off x="5143504" y="5429264"/>
            <a:ext cx="2643206" cy="750099"/>
          </a:xfrm>
          <a:prstGeom prst="bentConnector2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6" idx="2"/>
          </p:cNvCxnSpPr>
          <p:nvPr/>
        </p:nvCxnSpPr>
        <p:spPr>
          <a:xfrm rot="16200000" flipH="1">
            <a:off x="3124204" y="5805490"/>
            <a:ext cx="752461" cy="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5268527" y="5804301"/>
            <a:ext cx="750080" cy="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Χαρακτηριστικά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Κοινός χώρος διευθύνσεων μνήμης</a:t>
            </a:r>
          </a:p>
          <a:p>
            <a:pPr lvl="1"/>
            <a:r>
              <a:rPr lang="el-GR" dirty="0" smtClean="0"/>
              <a:t>Οι επεξεργαστές έχουν την δυνατότητα παράλληλης πρόσβασης στα στοιχεία ενός διανύσματος</a:t>
            </a:r>
          </a:p>
          <a:p>
            <a:pPr lvl="2"/>
            <a:r>
              <a:rPr lang="el-GR" dirty="0" smtClean="0"/>
              <a:t>Γραμμές, στήλες ή άλλους σχηματισμούς</a:t>
            </a:r>
          </a:p>
          <a:p>
            <a:r>
              <a:rPr lang="el-GR" dirty="0" smtClean="0"/>
              <a:t>Ορισμένα Επεξεργαστικά Στοιχεία μπορεί να χρειάζεται να μένουν ανενεργά κατά περίπτωση</a:t>
            </a:r>
          </a:p>
          <a:p>
            <a:pPr lvl="1"/>
            <a:r>
              <a:rPr lang="el-GR" dirty="0" smtClean="0"/>
              <a:t>Χρήση διανυσμάτων «μάσκας»</a:t>
            </a:r>
          </a:p>
          <a:p>
            <a:r>
              <a:rPr lang="el-GR" smtClean="0"/>
              <a:t>Συγχρονισμένη εκτέλεση διανυσμάτων εντολών κάτω από κοινό έλεγχο</a:t>
            </a:r>
            <a:endParaRPr lang="el-GR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Σύγχρονες υλοποιήσεις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Το υποσύνολο εντολών γνωστό ως </a:t>
            </a:r>
            <a:r>
              <a:rPr lang="en-US" dirty="0" smtClean="0"/>
              <a:t>MMX (</a:t>
            </a:r>
            <a:r>
              <a:rPr lang="el-GR" dirty="0" smtClean="0"/>
              <a:t>μετά </a:t>
            </a:r>
            <a:r>
              <a:rPr lang="en-US" dirty="0" smtClean="0"/>
              <a:t>SSE</a:t>
            </a:r>
            <a:r>
              <a:rPr lang="el-GR" dirty="0" smtClean="0"/>
              <a:t>, </a:t>
            </a:r>
            <a:r>
              <a:rPr lang="en-US" dirty="0" smtClean="0"/>
              <a:t>SSE2, SSE3, SSSE3, SSE4 </a:t>
            </a:r>
            <a:r>
              <a:rPr lang="el-GR" dirty="0" smtClean="0"/>
              <a:t>και </a:t>
            </a:r>
            <a:r>
              <a:rPr lang="en-US" dirty="0" smtClean="0"/>
              <a:t>SSE4.2) </a:t>
            </a:r>
            <a:r>
              <a:rPr lang="el-GR" dirty="0" smtClean="0"/>
              <a:t>στους επεξεργαστές της </a:t>
            </a:r>
            <a:r>
              <a:rPr lang="en-US" dirty="0" smtClean="0"/>
              <a:t>Intel</a:t>
            </a:r>
          </a:p>
          <a:p>
            <a:pPr lvl="1"/>
            <a:r>
              <a:rPr lang="en-US" dirty="0" smtClean="0"/>
              <a:t>3DNow! </a:t>
            </a:r>
            <a:r>
              <a:rPr lang="el-GR" dirty="0" smtClean="0"/>
              <a:t>της </a:t>
            </a:r>
            <a:r>
              <a:rPr lang="en-US" dirty="0" smtClean="0"/>
              <a:t>AMD</a:t>
            </a:r>
          </a:p>
          <a:p>
            <a:pPr lvl="1"/>
            <a:r>
              <a:rPr lang="en-US" dirty="0" err="1" smtClean="0"/>
              <a:t>AltiVec</a:t>
            </a:r>
            <a:r>
              <a:rPr lang="en-US" dirty="0" smtClean="0"/>
              <a:t> </a:t>
            </a:r>
            <a:r>
              <a:rPr lang="el-GR" dirty="0" smtClean="0"/>
              <a:t>στους επεξεργαστές </a:t>
            </a:r>
            <a:r>
              <a:rPr lang="en-US" dirty="0" smtClean="0"/>
              <a:t>POWER </a:t>
            </a:r>
            <a:r>
              <a:rPr lang="el-GR" dirty="0" smtClean="0"/>
              <a:t>της </a:t>
            </a:r>
            <a:r>
              <a:rPr lang="en-US" dirty="0" smtClean="0"/>
              <a:t>IBM</a:t>
            </a:r>
          </a:p>
          <a:p>
            <a:pPr lvl="1"/>
            <a:r>
              <a:rPr lang="en-US" dirty="0" smtClean="0"/>
              <a:t>MVI </a:t>
            </a:r>
            <a:r>
              <a:rPr lang="el-GR" dirty="0" smtClean="0"/>
              <a:t>στους επεξεργαστές </a:t>
            </a:r>
            <a:r>
              <a:rPr lang="en-US" dirty="0" smtClean="0"/>
              <a:t>Alpha</a:t>
            </a:r>
          </a:p>
          <a:p>
            <a:r>
              <a:rPr lang="el-GR" dirty="0" smtClean="0"/>
              <a:t>Υποκατηγορία διανυσματικών αρχιτεκτονικών</a:t>
            </a:r>
          </a:p>
          <a:p>
            <a:r>
              <a:rPr lang="el-GR" dirty="0" smtClean="0"/>
              <a:t>Μονάδα Ελέγχου είναι ο ίδιος ο επεξεργαστής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Αλλαγή φωτεινότητας των </a:t>
            </a:r>
            <a:r>
              <a:rPr lang="en-US" dirty="0" smtClean="0"/>
              <a:t>pixel </a:t>
            </a:r>
            <a:r>
              <a:rPr lang="el-GR" dirty="0" smtClean="0"/>
              <a:t>μιας εικόνας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Το χρώμα κάθε </a:t>
            </a:r>
            <a:r>
              <a:rPr lang="en-US" dirty="0" smtClean="0"/>
              <a:t>pixel</a:t>
            </a:r>
            <a:r>
              <a:rPr lang="el-GR" dirty="0" smtClean="0"/>
              <a:t> καθορίζεται από 3 τιμές</a:t>
            </a:r>
          </a:p>
          <a:p>
            <a:pPr lvl="1"/>
            <a:r>
              <a:rPr lang="el-GR" dirty="0" smtClean="0"/>
              <a:t>Κόκκινο, Πράσινο, Μπλε</a:t>
            </a:r>
          </a:p>
          <a:p>
            <a:r>
              <a:rPr lang="el-GR" dirty="0" smtClean="0"/>
              <a:t>Αλλαγή φωτεινότητας γίνεται με πρόσθεση (ή αφαίρεση) μιας σταθερής τιμής</a:t>
            </a:r>
            <a:endParaRPr lang="el-GR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643042" y="221455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143108" y="2214554"/>
            <a:ext cx="500066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643174" y="2214554"/>
            <a:ext cx="500066" cy="500066"/>
          </a:xfrm>
          <a:prstGeom prst="rect">
            <a:avLst/>
          </a:prstGeom>
          <a:solidFill>
            <a:srgbClr val="0000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143240" y="221455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643306" y="2214554"/>
            <a:ext cx="500066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143372" y="2214554"/>
            <a:ext cx="500066" cy="500066"/>
          </a:xfrm>
          <a:prstGeom prst="rect">
            <a:avLst/>
          </a:prstGeom>
          <a:solidFill>
            <a:srgbClr val="0000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4643438" y="221455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143504" y="2214554"/>
            <a:ext cx="500066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5643570" y="2214554"/>
            <a:ext cx="500066" cy="500066"/>
          </a:xfrm>
          <a:prstGeom prst="rect">
            <a:avLst/>
          </a:prstGeom>
          <a:solidFill>
            <a:srgbClr val="0000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6143636" y="221455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643702" y="2214554"/>
            <a:ext cx="500066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7143768" y="2214554"/>
            <a:ext cx="500066" cy="500066"/>
          </a:xfrm>
          <a:prstGeom prst="rect">
            <a:avLst/>
          </a:prstGeom>
          <a:solidFill>
            <a:srgbClr val="0000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25" name="Rectangle 24"/>
          <p:cNvSpPr/>
          <p:nvPr/>
        </p:nvSpPr>
        <p:spPr>
          <a:xfrm>
            <a:off x="3643306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Rectangle 25"/>
          <p:cNvSpPr/>
          <p:nvPr/>
        </p:nvSpPr>
        <p:spPr>
          <a:xfrm>
            <a:off x="4143372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Rectangle 26"/>
          <p:cNvSpPr/>
          <p:nvPr/>
        </p:nvSpPr>
        <p:spPr>
          <a:xfrm>
            <a:off x="4643438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Rectangle 27"/>
          <p:cNvSpPr/>
          <p:nvPr/>
        </p:nvSpPr>
        <p:spPr>
          <a:xfrm>
            <a:off x="5143504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TextBox 28"/>
          <p:cNvSpPr txBox="1"/>
          <p:nvPr/>
        </p:nvSpPr>
        <p:spPr>
          <a:xfrm>
            <a:off x="428596" y="3786190"/>
            <a:ext cx="3000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Καταχωρητής </a:t>
            </a:r>
            <a:r>
              <a:rPr lang="en-US" sz="2600" dirty="0" smtClean="0"/>
              <a:t>SIMD</a:t>
            </a:r>
            <a:endParaRPr lang="el-GR" sz="2600" dirty="0"/>
          </a:p>
        </p:txBody>
      </p:sp>
      <p:sp>
        <p:nvSpPr>
          <p:cNvPr id="30" name="Rectangle 29"/>
          <p:cNvSpPr/>
          <p:nvPr/>
        </p:nvSpPr>
        <p:spPr>
          <a:xfrm>
            <a:off x="3643306" y="47863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4143372" y="47863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2" name="Rectangle 31"/>
          <p:cNvSpPr/>
          <p:nvPr/>
        </p:nvSpPr>
        <p:spPr>
          <a:xfrm>
            <a:off x="4643438" y="47863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3" name="Rectangle 32"/>
          <p:cNvSpPr/>
          <p:nvPr/>
        </p:nvSpPr>
        <p:spPr>
          <a:xfrm>
            <a:off x="5143504" y="47863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428596" y="4786322"/>
            <a:ext cx="3000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Καταχωρητής </a:t>
            </a:r>
            <a:r>
              <a:rPr lang="en-US" sz="2600" dirty="0" smtClean="0"/>
              <a:t>SIMD</a:t>
            </a:r>
            <a:endParaRPr lang="el-GR" sz="2600" dirty="0"/>
          </a:p>
        </p:txBody>
      </p:sp>
      <p:grpSp>
        <p:nvGrpSpPr>
          <p:cNvPr id="41" name="Group 40"/>
          <p:cNvGrpSpPr/>
          <p:nvPr/>
        </p:nvGrpSpPr>
        <p:grpSpPr>
          <a:xfrm>
            <a:off x="1928794" y="2786058"/>
            <a:ext cx="3500462" cy="928694"/>
            <a:chOff x="1928794" y="2786058"/>
            <a:chExt cx="3500462" cy="928694"/>
          </a:xfrm>
        </p:grpSpPr>
        <p:cxnSp>
          <p:nvCxnSpPr>
            <p:cNvPr id="37" name="Straight Arrow Connector 36"/>
            <p:cNvCxnSpPr/>
            <p:nvPr/>
          </p:nvCxnSpPr>
          <p:spPr>
            <a:xfrm>
              <a:off x="1928794" y="2786058"/>
              <a:ext cx="2000264" cy="9286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2428860" y="2786058"/>
              <a:ext cx="2000264" cy="9286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2928926" y="2786058"/>
              <a:ext cx="2000264" cy="9286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>
              <a:off x="3428992" y="2786058"/>
              <a:ext cx="2000264" cy="9286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>
            <a:off x="3643306" y="3786190"/>
            <a:ext cx="2000264" cy="500066"/>
            <a:chOff x="3643306" y="3786190"/>
            <a:chExt cx="2000264" cy="500066"/>
          </a:xfrm>
        </p:grpSpPr>
        <p:sp>
          <p:nvSpPr>
            <p:cNvPr id="42" name="Rectangle 41"/>
            <p:cNvSpPr/>
            <p:nvPr/>
          </p:nvSpPr>
          <p:spPr>
            <a:xfrm>
              <a:off x="3643306" y="3786190"/>
              <a:ext cx="500066" cy="500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l-GR" dirty="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143372" y="3786190"/>
              <a:ext cx="500066" cy="500066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l-GR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643438" y="3786190"/>
              <a:ext cx="500066" cy="50006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l-G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43504" y="3786190"/>
              <a:ext cx="500066" cy="500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l-GR" dirty="0"/>
            </a:p>
          </p:txBody>
        </p:sp>
      </p:grpSp>
      <p:sp>
        <p:nvSpPr>
          <p:cNvPr id="47" name="TextBox 46"/>
          <p:cNvSpPr txBox="1"/>
          <p:nvPr/>
        </p:nvSpPr>
        <p:spPr>
          <a:xfrm>
            <a:off x="3643306" y="4286256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dirty="0" smtClean="0"/>
              <a:t>+</a:t>
            </a:r>
            <a:endParaRPr lang="el-GR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3643306" y="5286388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dirty="0" smtClean="0"/>
              <a:t>=</a:t>
            </a:r>
            <a:endParaRPr lang="el-GR" sz="2600" dirty="0"/>
          </a:p>
        </p:txBody>
      </p:sp>
      <p:grpSp>
        <p:nvGrpSpPr>
          <p:cNvPr id="54" name="Group 53"/>
          <p:cNvGrpSpPr/>
          <p:nvPr/>
        </p:nvGrpSpPr>
        <p:grpSpPr>
          <a:xfrm>
            <a:off x="3643306" y="5786454"/>
            <a:ext cx="2000264" cy="500066"/>
            <a:chOff x="3643306" y="5786454"/>
            <a:chExt cx="2000264" cy="500066"/>
          </a:xfrm>
        </p:grpSpPr>
        <p:sp>
          <p:nvSpPr>
            <p:cNvPr id="50" name="Rectangle 49"/>
            <p:cNvSpPr/>
            <p:nvPr/>
          </p:nvSpPr>
          <p:spPr>
            <a:xfrm>
              <a:off x="3643306" y="5786454"/>
              <a:ext cx="500066" cy="500066"/>
            </a:xfrm>
            <a:prstGeom prst="rect">
              <a:avLst/>
            </a:prstGeom>
            <a:solidFill>
              <a:srgbClr val="FF8080"/>
            </a:solidFill>
            <a:ln>
              <a:solidFill>
                <a:srgbClr val="C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l-GR" dirty="0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143372" y="5786454"/>
              <a:ext cx="500066" cy="500066"/>
            </a:xfrm>
            <a:prstGeom prst="rect">
              <a:avLst/>
            </a:prstGeom>
            <a:solidFill>
              <a:srgbClr val="80FF80"/>
            </a:solidFill>
            <a:ln>
              <a:solidFill>
                <a:srgbClr val="80C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l-G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643438" y="5786454"/>
              <a:ext cx="500066" cy="500066"/>
            </a:xfrm>
            <a:prstGeom prst="rect">
              <a:avLst/>
            </a:prstGeom>
            <a:solidFill>
              <a:srgbClr val="8080FF"/>
            </a:solidFill>
            <a:ln>
              <a:solidFill>
                <a:srgbClr val="808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l-GR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143504" y="5786454"/>
              <a:ext cx="500066" cy="500066"/>
            </a:xfrm>
            <a:prstGeom prst="rect">
              <a:avLst/>
            </a:prstGeom>
            <a:solidFill>
              <a:srgbClr val="FF8080"/>
            </a:solidFill>
            <a:ln>
              <a:solidFill>
                <a:srgbClr val="C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1643042" y="221455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2143108" y="2214554"/>
            <a:ext cx="500066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643174" y="2214554"/>
            <a:ext cx="500066" cy="500066"/>
          </a:xfrm>
          <a:prstGeom prst="rect">
            <a:avLst/>
          </a:prstGeom>
          <a:solidFill>
            <a:srgbClr val="0000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3143240" y="221455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3643306" y="2214554"/>
            <a:ext cx="500066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l-GR" dirty="0"/>
          </a:p>
        </p:txBody>
      </p:sp>
      <p:sp>
        <p:nvSpPr>
          <p:cNvPr id="9" name="Rectangle 8"/>
          <p:cNvSpPr/>
          <p:nvPr/>
        </p:nvSpPr>
        <p:spPr>
          <a:xfrm>
            <a:off x="4143372" y="2214554"/>
            <a:ext cx="500066" cy="500066"/>
          </a:xfrm>
          <a:prstGeom prst="rect">
            <a:avLst/>
          </a:prstGeom>
          <a:solidFill>
            <a:srgbClr val="0000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10" name="Rectangle 9"/>
          <p:cNvSpPr/>
          <p:nvPr/>
        </p:nvSpPr>
        <p:spPr>
          <a:xfrm>
            <a:off x="4643438" y="221455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11" name="Rectangle 10"/>
          <p:cNvSpPr/>
          <p:nvPr/>
        </p:nvSpPr>
        <p:spPr>
          <a:xfrm>
            <a:off x="5143504" y="2214554"/>
            <a:ext cx="500066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l-GR" dirty="0"/>
          </a:p>
        </p:txBody>
      </p:sp>
      <p:sp>
        <p:nvSpPr>
          <p:cNvPr id="12" name="Rectangle 11"/>
          <p:cNvSpPr/>
          <p:nvPr/>
        </p:nvSpPr>
        <p:spPr>
          <a:xfrm>
            <a:off x="5643570" y="2214554"/>
            <a:ext cx="500066" cy="500066"/>
          </a:xfrm>
          <a:prstGeom prst="rect">
            <a:avLst/>
          </a:prstGeom>
          <a:solidFill>
            <a:srgbClr val="0000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13" name="Rectangle 12"/>
          <p:cNvSpPr/>
          <p:nvPr/>
        </p:nvSpPr>
        <p:spPr>
          <a:xfrm>
            <a:off x="6143636" y="2214554"/>
            <a:ext cx="500066" cy="500066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643702" y="2214554"/>
            <a:ext cx="500066" cy="500066"/>
          </a:xfrm>
          <a:prstGeom prst="rect">
            <a:avLst/>
          </a:prstGeom>
          <a:solidFill>
            <a:srgbClr val="00FF00"/>
          </a:solidFill>
          <a:ln>
            <a:solidFill>
              <a:srgbClr val="00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</a:t>
            </a:r>
            <a:endParaRPr lang="el-GR" dirty="0"/>
          </a:p>
        </p:txBody>
      </p:sp>
      <p:sp>
        <p:nvSpPr>
          <p:cNvPr id="15" name="Rectangle 14"/>
          <p:cNvSpPr/>
          <p:nvPr/>
        </p:nvSpPr>
        <p:spPr>
          <a:xfrm>
            <a:off x="7143768" y="2214554"/>
            <a:ext cx="500066" cy="500066"/>
          </a:xfrm>
          <a:prstGeom prst="rect">
            <a:avLst/>
          </a:prstGeom>
          <a:solidFill>
            <a:srgbClr val="0000FF"/>
          </a:solidFill>
          <a:ln>
            <a:solidFill>
              <a:srgbClr val="000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l-GR" dirty="0"/>
          </a:p>
        </p:txBody>
      </p:sp>
      <p:sp>
        <p:nvSpPr>
          <p:cNvPr id="25" name="Rectangle 24"/>
          <p:cNvSpPr/>
          <p:nvPr/>
        </p:nvSpPr>
        <p:spPr>
          <a:xfrm>
            <a:off x="3643306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6" name="Rectangle 25"/>
          <p:cNvSpPr/>
          <p:nvPr/>
        </p:nvSpPr>
        <p:spPr>
          <a:xfrm>
            <a:off x="4143372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7" name="Rectangle 26"/>
          <p:cNvSpPr/>
          <p:nvPr/>
        </p:nvSpPr>
        <p:spPr>
          <a:xfrm>
            <a:off x="4643438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8" name="Rectangle 27"/>
          <p:cNvSpPr/>
          <p:nvPr/>
        </p:nvSpPr>
        <p:spPr>
          <a:xfrm>
            <a:off x="5143504" y="3786190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9" name="TextBox 28"/>
          <p:cNvSpPr txBox="1"/>
          <p:nvPr/>
        </p:nvSpPr>
        <p:spPr>
          <a:xfrm>
            <a:off x="428596" y="3786190"/>
            <a:ext cx="3000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Καταχωρητής </a:t>
            </a:r>
            <a:r>
              <a:rPr lang="en-US" sz="2600" dirty="0" smtClean="0"/>
              <a:t>SIMD</a:t>
            </a:r>
            <a:endParaRPr lang="el-GR" sz="2600" dirty="0"/>
          </a:p>
        </p:txBody>
      </p:sp>
      <p:sp>
        <p:nvSpPr>
          <p:cNvPr id="30" name="Rectangle 29"/>
          <p:cNvSpPr/>
          <p:nvPr/>
        </p:nvSpPr>
        <p:spPr>
          <a:xfrm>
            <a:off x="3643306" y="47863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1" name="Rectangle 30"/>
          <p:cNvSpPr/>
          <p:nvPr/>
        </p:nvSpPr>
        <p:spPr>
          <a:xfrm>
            <a:off x="4143372" y="47863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2" name="Rectangle 31"/>
          <p:cNvSpPr/>
          <p:nvPr/>
        </p:nvSpPr>
        <p:spPr>
          <a:xfrm>
            <a:off x="4643438" y="47863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3" name="Rectangle 32"/>
          <p:cNvSpPr/>
          <p:nvPr/>
        </p:nvSpPr>
        <p:spPr>
          <a:xfrm>
            <a:off x="5143504" y="4786322"/>
            <a:ext cx="500066" cy="5000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l-GR" dirty="0"/>
          </a:p>
        </p:txBody>
      </p:sp>
      <p:sp>
        <p:nvSpPr>
          <p:cNvPr id="34" name="TextBox 33"/>
          <p:cNvSpPr txBox="1"/>
          <p:nvPr/>
        </p:nvSpPr>
        <p:spPr>
          <a:xfrm>
            <a:off x="428596" y="4786322"/>
            <a:ext cx="300039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600" dirty="0" smtClean="0"/>
              <a:t>Καταχωρητής </a:t>
            </a:r>
            <a:r>
              <a:rPr lang="en-US" sz="2600" dirty="0" smtClean="0"/>
              <a:t>SIMD</a:t>
            </a:r>
            <a:endParaRPr lang="el-GR" sz="2600" dirty="0"/>
          </a:p>
        </p:txBody>
      </p:sp>
      <p:grpSp>
        <p:nvGrpSpPr>
          <p:cNvPr id="59" name="Group 58"/>
          <p:cNvGrpSpPr/>
          <p:nvPr/>
        </p:nvGrpSpPr>
        <p:grpSpPr>
          <a:xfrm>
            <a:off x="3928264" y="2786058"/>
            <a:ext cx="1501786" cy="929488"/>
            <a:chOff x="3928264" y="2786058"/>
            <a:chExt cx="1501786" cy="929488"/>
          </a:xfrm>
        </p:grpSpPr>
        <p:cxnSp>
          <p:nvCxnSpPr>
            <p:cNvPr id="37" name="Straight Arrow Connector 36"/>
            <p:cNvCxnSpPr/>
            <p:nvPr/>
          </p:nvCxnSpPr>
          <p:spPr>
            <a:xfrm rot="5400000">
              <a:off x="3463917" y="3250405"/>
              <a:ext cx="929488" cy="7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rot="5400000">
              <a:off x="3963983" y="3250405"/>
              <a:ext cx="928694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rot="5400000">
              <a:off x="4464049" y="3250405"/>
              <a:ext cx="929488" cy="794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rot="5400000">
              <a:off x="4964909" y="3250405"/>
              <a:ext cx="928694" cy="1588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TextBox 46"/>
          <p:cNvSpPr txBox="1"/>
          <p:nvPr/>
        </p:nvSpPr>
        <p:spPr>
          <a:xfrm>
            <a:off x="3643306" y="4286256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dirty="0" smtClean="0"/>
              <a:t>+</a:t>
            </a:r>
            <a:endParaRPr lang="el-GR" sz="2600" dirty="0"/>
          </a:p>
        </p:txBody>
      </p:sp>
      <p:sp>
        <p:nvSpPr>
          <p:cNvPr id="48" name="TextBox 47"/>
          <p:cNvSpPr txBox="1"/>
          <p:nvPr/>
        </p:nvSpPr>
        <p:spPr>
          <a:xfrm>
            <a:off x="3643306" y="5286388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dirty="0" smtClean="0"/>
              <a:t>=</a:t>
            </a:r>
            <a:endParaRPr lang="el-GR" sz="2600" dirty="0"/>
          </a:p>
        </p:txBody>
      </p:sp>
      <p:grpSp>
        <p:nvGrpSpPr>
          <p:cNvPr id="60" name="Group 59"/>
          <p:cNvGrpSpPr/>
          <p:nvPr/>
        </p:nvGrpSpPr>
        <p:grpSpPr>
          <a:xfrm>
            <a:off x="3643306" y="3786190"/>
            <a:ext cx="2000264" cy="500066"/>
            <a:chOff x="3643306" y="3786190"/>
            <a:chExt cx="2000264" cy="500066"/>
          </a:xfrm>
        </p:grpSpPr>
        <p:sp>
          <p:nvSpPr>
            <p:cNvPr id="43" name="Rectangle 42"/>
            <p:cNvSpPr/>
            <p:nvPr/>
          </p:nvSpPr>
          <p:spPr>
            <a:xfrm>
              <a:off x="3643306" y="3786190"/>
              <a:ext cx="500066" cy="500066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l-GR" dirty="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143372" y="3786190"/>
              <a:ext cx="500066" cy="500066"/>
            </a:xfrm>
            <a:prstGeom prst="rect">
              <a:avLst/>
            </a:prstGeom>
            <a:solidFill>
              <a:srgbClr val="0000FF"/>
            </a:solidFill>
            <a:ln>
              <a:solidFill>
                <a:srgbClr val="000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l-GR" dirty="0"/>
            </a:p>
          </p:txBody>
        </p:sp>
        <p:sp>
          <p:nvSpPr>
            <p:cNvPr id="45" name="Rectangle 44"/>
            <p:cNvSpPr/>
            <p:nvPr/>
          </p:nvSpPr>
          <p:spPr>
            <a:xfrm>
              <a:off x="4643438" y="3786190"/>
              <a:ext cx="500066" cy="500066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l-GR" dirty="0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5143504" y="3786190"/>
              <a:ext cx="500066" cy="500066"/>
            </a:xfrm>
            <a:prstGeom prst="rect">
              <a:avLst/>
            </a:prstGeom>
            <a:solidFill>
              <a:srgbClr val="00FF00"/>
            </a:solidFill>
            <a:ln>
              <a:solidFill>
                <a:srgbClr val="00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l-GR" dirty="0"/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3643306" y="5786454"/>
            <a:ext cx="2000264" cy="500066"/>
            <a:chOff x="3643306" y="5786454"/>
            <a:chExt cx="2000264" cy="500066"/>
          </a:xfrm>
        </p:grpSpPr>
        <p:sp>
          <p:nvSpPr>
            <p:cNvPr id="51" name="Rectangle 50"/>
            <p:cNvSpPr/>
            <p:nvPr/>
          </p:nvSpPr>
          <p:spPr>
            <a:xfrm>
              <a:off x="3643306" y="5786454"/>
              <a:ext cx="500066" cy="500066"/>
            </a:xfrm>
            <a:prstGeom prst="rect">
              <a:avLst/>
            </a:prstGeom>
            <a:solidFill>
              <a:srgbClr val="80FF80"/>
            </a:solidFill>
            <a:ln>
              <a:solidFill>
                <a:srgbClr val="80C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l-GR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143372" y="5786454"/>
              <a:ext cx="500066" cy="500066"/>
            </a:xfrm>
            <a:prstGeom prst="rect">
              <a:avLst/>
            </a:prstGeom>
            <a:solidFill>
              <a:srgbClr val="8080FF"/>
            </a:solidFill>
            <a:ln>
              <a:solidFill>
                <a:srgbClr val="808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</a:t>
              </a:r>
              <a:endParaRPr lang="el-GR" dirty="0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643438" y="5786454"/>
              <a:ext cx="500066" cy="500066"/>
            </a:xfrm>
            <a:prstGeom prst="rect">
              <a:avLst/>
            </a:prstGeom>
            <a:solidFill>
              <a:srgbClr val="FF8080"/>
            </a:solidFill>
            <a:ln>
              <a:solidFill>
                <a:srgbClr val="C08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</a:t>
              </a:r>
              <a:endParaRPr lang="el-GR" dirty="0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5143504" y="5786454"/>
              <a:ext cx="500066" cy="500066"/>
            </a:xfrm>
            <a:prstGeom prst="rect">
              <a:avLst/>
            </a:prstGeom>
            <a:solidFill>
              <a:srgbClr val="80FF80"/>
            </a:solidFill>
            <a:ln>
              <a:solidFill>
                <a:srgbClr val="80C08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G</a:t>
              </a:r>
              <a:endParaRPr lang="el-G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SIMD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2686056"/>
          </a:xfrm>
        </p:spPr>
        <p:txBody>
          <a:bodyPr>
            <a:normAutofit fontScale="77500" lnSpcReduction="20000"/>
          </a:bodyPr>
          <a:lstStyle/>
          <a:p>
            <a:r>
              <a:rPr lang="el-GR" dirty="0" smtClean="0"/>
              <a:t>Παράλληλος υπολογιστής</a:t>
            </a:r>
            <a:endParaRPr lang="en-US" dirty="0" smtClean="0"/>
          </a:p>
          <a:p>
            <a:r>
              <a:rPr lang="el-GR" dirty="0" smtClean="0"/>
              <a:t>Όλα τα επεξεργαστικά στοιχεία (</a:t>
            </a:r>
            <a:r>
              <a:rPr lang="en-US" dirty="0" smtClean="0"/>
              <a:t>processing units</a:t>
            </a:r>
            <a:r>
              <a:rPr lang="el-GR" dirty="0" smtClean="0"/>
              <a:t>) εκτελούν την ίδια εντολή</a:t>
            </a:r>
            <a:endParaRPr lang="en-US" dirty="0" smtClean="0"/>
          </a:p>
          <a:p>
            <a:r>
              <a:rPr lang="el-GR" dirty="0" smtClean="0"/>
              <a:t>Κάθε επεξεργαστικό στοιχείο επενεργεί σε διαφορετικά δεδομένα</a:t>
            </a:r>
            <a:endParaRPr lang="en-US" dirty="0" smtClean="0"/>
          </a:p>
          <a:p>
            <a:r>
              <a:rPr lang="el-GR" dirty="0" smtClean="0"/>
              <a:t>Θα έπρεπε να σας θυμίσει κάτι</a:t>
            </a:r>
            <a:r>
              <a:rPr lang="en-US" dirty="0" smtClean="0"/>
              <a:t>: </a:t>
            </a:r>
            <a:r>
              <a:rPr lang="el-GR" dirty="0" smtClean="0"/>
              <a:t>Εντολές τύπου</a:t>
            </a:r>
            <a:r>
              <a:rPr lang="en-US" dirty="0" smtClean="0"/>
              <a:t> SIMD </a:t>
            </a:r>
            <a:r>
              <a:rPr lang="el-GR" dirty="0" smtClean="0"/>
              <a:t>στους επεξεργαστές της </a:t>
            </a:r>
            <a:r>
              <a:rPr lang="en-US" dirty="0" smtClean="0"/>
              <a:t>Intel!</a:t>
            </a:r>
            <a:endParaRPr lang="el-GR" dirty="0" smtClean="0"/>
          </a:p>
          <a:p>
            <a:r>
              <a:rPr lang="el-GR" dirty="0" smtClean="0"/>
              <a:t>Ωστόσο η κυριότερη κατηγορία είναι οι διανυσματικές αρχιτεκτονικές (</a:t>
            </a:r>
            <a:r>
              <a:rPr lang="en-US" dirty="0" smtClean="0"/>
              <a:t>vector architectures</a:t>
            </a:r>
            <a:r>
              <a:rPr lang="el-GR" dirty="0" smtClean="0"/>
              <a:t>)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6215074" y="435769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A[N]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215074" y="492919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B[N]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215074" y="5500702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C[N] = A[N] + B[N]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215074" y="6072206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C[N]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8643967" y="4357694"/>
            <a:ext cx="285751" cy="2286016"/>
          </a:xfrm>
          <a:prstGeom prst="downArrow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396000" rtlCol="0" anchor="b" anchorCtr="1">
            <a:noAutofit/>
          </a:bodyPr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Time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4348" y="435769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A[1]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4348" y="492919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B[1]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14348" y="5500702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C[1] = A[1] + B[1]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4348" y="6072206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C[1]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28926" y="4357694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A[2]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28926" y="4929198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LOAD B[2]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928926" y="5500702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C[2] = A[2] + B[2]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28926" y="6072206"/>
            <a:ext cx="200026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STORE C[2]</a:t>
            </a:r>
            <a:endParaRPr lang="el-GR" sz="1600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190" y="4357694"/>
            <a:ext cx="1285884" cy="2286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…</a:t>
            </a:r>
            <a:endParaRPr lang="el-GR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Systolic array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smtClean="0"/>
              <a:t>Αποτελείται (συνήθως) από </a:t>
            </a:r>
            <a:r>
              <a:rPr lang="el-GR" dirty="0" smtClean="0"/>
              <a:t>μια δισδιάστατη τοπολογία επεξεργαστικών στοιχείων</a:t>
            </a:r>
          </a:p>
          <a:p>
            <a:pPr lvl="1"/>
            <a:r>
              <a:rPr lang="el-GR" dirty="0" smtClean="0"/>
              <a:t>«Κελιά» (</a:t>
            </a:r>
            <a:r>
              <a:rPr lang="en-US" dirty="0" smtClean="0"/>
              <a:t>Cells </a:t>
            </a:r>
            <a:r>
              <a:rPr lang="el-GR" dirty="0" smtClean="0"/>
              <a:t>ή αλλιώς </a:t>
            </a:r>
            <a:r>
              <a:rPr lang="en-US" dirty="0" smtClean="0"/>
              <a:t>DPUs – Data Processing Units)</a:t>
            </a:r>
          </a:p>
          <a:p>
            <a:pPr lvl="2"/>
            <a:r>
              <a:rPr lang="el-GR" dirty="0" smtClean="0"/>
              <a:t>Παρόμοια προς μια </a:t>
            </a:r>
            <a:r>
              <a:rPr lang="en-US" dirty="0" smtClean="0"/>
              <a:t>CPU, </a:t>
            </a:r>
            <a:r>
              <a:rPr lang="el-GR" dirty="0" smtClean="0"/>
              <a:t>αλλά δεν έχουν μετρητή προγράμματος</a:t>
            </a:r>
          </a:p>
          <a:p>
            <a:pPr lvl="2"/>
            <a:r>
              <a:rPr lang="el-GR" dirty="0" smtClean="0"/>
              <a:t>Η πράξη που πρέπει να εκτελέσουν ξεκινάει με την παραλαβή των δεδομένων (</a:t>
            </a:r>
            <a:r>
              <a:rPr lang="en-US" dirty="0" smtClean="0"/>
              <a:t>transport-triggered)</a:t>
            </a:r>
          </a:p>
          <a:p>
            <a:r>
              <a:rPr lang="el-GR" dirty="0" smtClean="0"/>
              <a:t>Τα δεδομένα διατρέχουν ταυτόχρονα το σύστημα και μετακινούνται μόνο μεταξύ γειτόνων</a:t>
            </a:r>
          </a:p>
          <a:p>
            <a:pPr lvl="1"/>
            <a:r>
              <a:rPr lang="el-GR" dirty="0" smtClean="0"/>
              <a:t>Κάθε επεξεργαστικό στοιχείο λαμβάνει δεδομένα από γείτονες (π.χ., Βορράς, Δύση), τα επεξεργάζεται και τα στέλνει προς την αντίθετη κατεύθυνση (π.χ., Νότος και Ανατολή)</a:t>
            </a:r>
            <a:endParaRPr lang="en-US" dirty="0" smtClean="0"/>
          </a:p>
          <a:p>
            <a:pPr lvl="2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Παραδείγματα</a:t>
            </a:r>
            <a:endParaRPr lang="el-GR" dirty="0"/>
          </a:p>
        </p:txBody>
      </p:sp>
      <p:sp>
        <p:nvSpPr>
          <p:cNvPr id="15" name="Right Arrow 14"/>
          <p:cNvSpPr/>
          <p:nvPr/>
        </p:nvSpPr>
        <p:spPr>
          <a:xfrm>
            <a:off x="4500562" y="157161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 flipH="1">
            <a:off x="4500562" y="192880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2928926" y="278605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928926" y="3786190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928926" y="478632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928926" y="578645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3929058" y="278605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929058" y="3786190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929058" y="478632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3929058" y="578645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4929190" y="278605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4929190" y="3786190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4929190" y="478632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929190" y="578645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29322" y="278605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5929322" y="3786190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29322" y="478632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929322" y="578645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3929058" y="157161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4929190" y="157161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5" name="Right Arrow 64"/>
          <p:cNvSpPr/>
          <p:nvPr/>
        </p:nvSpPr>
        <p:spPr>
          <a:xfrm>
            <a:off x="3500430" y="292893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6" name="Right Arrow 65"/>
          <p:cNvSpPr/>
          <p:nvPr/>
        </p:nvSpPr>
        <p:spPr>
          <a:xfrm>
            <a:off x="4500562" y="292893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7" name="Right Arrow 66"/>
          <p:cNvSpPr/>
          <p:nvPr/>
        </p:nvSpPr>
        <p:spPr>
          <a:xfrm>
            <a:off x="5500694" y="292893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8" name="Right Arrow 67"/>
          <p:cNvSpPr/>
          <p:nvPr/>
        </p:nvSpPr>
        <p:spPr>
          <a:xfrm>
            <a:off x="3500430" y="392906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9" name="Right Arrow 68"/>
          <p:cNvSpPr/>
          <p:nvPr/>
        </p:nvSpPr>
        <p:spPr>
          <a:xfrm>
            <a:off x="4500562" y="392906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0" name="Right Arrow 69"/>
          <p:cNvSpPr/>
          <p:nvPr/>
        </p:nvSpPr>
        <p:spPr>
          <a:xfrm>
            <a:off x="5500694" y="392906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1" name="Right Arrow 70"/>
          <p:cNvSpPr/>
          <p:nvPr/>
        </p:nvSpPr>
        <p:spPr>
          <a:xfrm>
            <a:off x="3500430" y="492919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2" name="Right Arrow 71"/>
          <p:cNvSpPr/>
          <p:nvPr/>
        </p:nvSpPr>
        <p:spPr>
          <a:xfrm>
            <a:off x="4500562" y="492919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3" name="Right Arrow 72"/>
          <p:cNvSpPr/>
          <p:nvPr/>
        </p:nvSpPr>
        <p:spPr>
          <a:xfrm>
            <a:off x="5500694" y="492919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4" name="Right Arrow 73"/>
          <p:cNvSpPr/>
          <p:nvPr/>
        </p:nvSpPr>
        <p:spPr>
          <a:xfrm>
            <a:off x="3500430" y="592933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5" name="Right Arrow 74"/>
          <p:cNvSpPr/>
          <p:nvPr/>
        </p:nvSpPr>
        <p:spPr>
          <a:xfrm>
            <a:off x="4500562" y="592933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6" name="Right Arrow 75"/>
          <p:cNvSpPr/>
          <p:nvPr/>
        </p:nvSpPr>
        <p:spPr>
          <a:xfrm>
            <a:off x="5500694" y="592933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7" name="Right Arrow 76"/>
          <p:cNvSpPr/>
          <p:nvPr/>
        </p:nvSpPr>
        <p:spPr>
          <a:xfrm>
            <a:off x="6500826" y="292893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8" name="Right Arrow 77"/>
          <p:cNvSpPr/>
          <p:nvPr/>
        </p:nvSpPr>
        <p:spPr>
          <a:xfrm>
            <a:off x="6500826" y="392906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9" name="Right Arrow 78"/>
          <p:cNvSpPr/>
          <p:nvPr/>
        </p:nvSpPr>
        <p:spPr>
          <a:xfrm>
            <a:off x="6500826" y="492919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0" name="Right Arrow 79"/>
          <p:cNvSpPr/>
          <p:nvPr/>
        </p:nvSpPr>
        <p:spPr>
          <a:xfrm>
            <a:off x="6500826" y="592933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1" name="Right Arrow 80"/>
          <p:cNvSpPr/>
          <p:nvPr/>
        </p:nvSpPr>
        <p:spPr>
          <a:xfrm>
            <a:off x="2500298" y="292893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2" name="Right Arrow 81"/>
          <p:cNvSpPr/>
          <p:nvPr/>
        </p:nvSpPr>
        <p:spPr>
          <a:xfrm>
            <a:off x="2500298" y="392906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3" name="Right Arrow 82"/>
          <p:cNvSpPr/>
          <p:nvPr/>
        </p:nvSpPr>
        <p:spPr>
          <a:xfrm>
            <a:off x="2500298" y="492919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4" name="Right Arrow 83"/>
          <p:cNvSpPr/>
          <p:nvPr/>
        </p:nvSpPr>
        <p:spPr>
          <a:xfrm>
            <a:off x="2500298" y="592933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5" name="Right Arrow 84"/>
          <p:cNvSpPr/>
          <p:nvPr/>
        </p:nvSpPr>
        <p:spPr>
          <a:xfrm rot="5400000">
            <a:off x="3000364" y="342900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6" name="Right Arrow 85"/>
          <p:cNvSpPr/>
          <p:nvPr/>
        </p:nvSpPr>
        <p:spPr>
          <a:xfrm rot="5400000">
            <a:off x="4000496" y="342900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7" name="Right Arrow 86"/>
          <p:cNvSpPr/>
          <p:nvPr/>
        </p:nvSpPr>
        <p:spPr>
          <a:xfrm rot="5400000">
            <a:off x="5000628" y="342900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8" name="Right Arrow 87"/>
          <p:cNvSpPr/>
          <p:nvPr/>
        </p:nvSpPr>
        <p:spPr>
          <a:xfrm rot="5400000">
            <a:off x="6000760" y="342900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9" name="Right Arrow 88"/>
          <p:cNvSpPr/>
          <p:nvPr/>
        </p:nvSpPr>
        <p:spPr>
          <a:xfrm rot="5400000">
            <a:off x="3000364" y="242886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0" name="Right Arrow 89"/>
          <p:cNvSpPr/>
          <p:nvPr/>
        </p:nvSpPr>
        <p:spPr>
          <a:xfrm rot="5400000">
            <a:off x="4000496" y="242886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1" name="Right Arrow 90"/>
          <p:cNvSpPr/>
          <p:nvPr/>
        </p:nvSpPr>
        <p:spPr>
          <a:xfrm rot="5400000">
            <a:off x="5000628" y="242886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2" name="Right Arrow 91"/>
          <p:cNvSpPr/>
          <p:nvPr/>
        </p:nvSpPr>
        <p:spPr>
          <a:xfrm rot="5400000">
            <a:off x="6000760" y="242886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3" name="Right Arrow 92"/>
          <p:cNvSpPr/>
          <p:nvPr/>
        </p:nvSpPr>
        <p:spPr>
          <a:xfrm rot="5400000">
            <a:off x="3000364" y="442913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4" name="Right Arrow 93"/>
          <p:cNvSpPr/>
          <p:nvPr/>
        </p:nvSpPr>
        <p:spPr>
          <a:xfrm rot="5400000">
            <a:off x="4000496" y="442913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5" name="Right Arrow 94"/>
          <p:cNvSpPr/>
          <p:nvPr/>
        </p:nvSpPr>
        <p:spPr>
          <a:xfrm rot="5400000">
            <a:off x="5000628" y="442913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6" name="Right Arrow 95"/>
          <p:cNvSpPr/>
          <p:nvPr/>
        </p:nvSpPr>
        <p:spPr>
          <a:xfrm rot="5400000">
            <a:off x="6000760" y="442913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7" name="Right Arrow 96"/>
          <p:cNvSpPr/>
          <p:nvPr/>
        </p:nvSpPr>
        <p:spPr>
          <a:xfrm rot="5400000">
            <a:off x="3000364" y="542926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8" name="Right Arrow 97"/>
          <p:cNvSpPr/>
          <p:nvPr/>
        </p:nvSpPr>
        <p:spPr>
          <a:xfrm rot="5400000">
            <a:off x="4000496" y="542926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9" name="Right Arrow 98"/>
          <p:cNvSpPr/>
          <p:nvPr/>
        </p:nvSpPr>
        <p:spPr>
          <a:xfrm rot="5400000">
            <a:off x="5000628" y="542926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0" name="Right Arrow 99"/>
          <p:cNvSpPr/>
          <p:nvPr/>
        </p:nvSpPr>
        <p:spPr>
          <a:xfrm rot="5400000">
            <a:off x="6000760" y="542926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1" name="Right Arrow 100"/>
          <p:cNvSpPr/>
          <p:nvPr/>
        </p:nvSpPr>
        <p:spPr>
          <a:xfrm rot="5400000">
            <a:off x="3000364" y="642939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2" name="Right Arrow 101"/>
          <p:cNvSpPr/>
          <p:nvPr/>
        </p:nvSpPr>
        <p:spPr>
          <a:xfrm rot="5400000">
            <a:off x="4000496" y="642939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3" name="Right Arrow 102"/>
          <p:cNvSpPr/>
          <p:nvPr/>
        </p:nvSpPr>
        <p:spPr>
          <a:xfrm rot="5400000">
            <a:off x="5000628" y="642939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4" name="Right Arrow 103"/>
          <p:cNvSpPr/>
          <p:nvPr/>
        </p:nvSpPr>
        <p:spPr>
          <a:xfrm rot="5400000">
            <a:off x="6000760" y="642939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5" name="Right Arrow 104"/>
          <p:cNvSpPr/>
          <p:nvPr/>
        </p:nvSpPr>
        <p:spPr>
          <a:xfrm>
            <a:off x="5500694" y="157161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6" name="Right Arrow 105"/>
          <p:cNvSpPr/>
          <p:nvPr/>
        </p:nvSpPr>
        <p:spPr>
          <a:xfrm flipH="1">
            <a:off x="5500694" y="192880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7" name="Rectangle 106"/>
          <p:cNvSpPr/>
          <p:nvPr/>
        </p:nvSpPr>
        <p:spPr>
          <a:xfrm>
            <a:off x="5929322" y="157161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8" name="Right Arrow 107"/>
          <p:cNvSpPr/>
          <p:nvPr/>
        </p:nvSpPr>
        <p:spPr>
          <a:xfrm>
            <a:off x="2500298" y="157161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9" name="Right Arrow 108"/>
          <p:cNvSpPr/>
          <p:nvPr/>
        </p:nvSpPr>
        <p:spPr>
          <a:xfrm flipH="1">
            <a:off x="2500298" y="192880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0" name="Rectangle 109"/>
          <p:cNvSpPr/>
          <p:nvPr/>
        </p:nvSpPr>
        <p:spPr>
          <a:xfrm>
            <a:off x="2928926" y="1571612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1" name="Right Arrow 110"/>
          <p:cNvSpPr/>
          <p:nvPr/>
        </p:nvSpPr>
        <p:spPr>
          <a:xfrm>
            <a:off x="3500430" y="157161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2" name="Right Arrow 111"/>
          <p:cNvSpPr/>
          <p:nvPr/>
        </p:nvSpPr>
        <p:spPr>
          <a:xfrm flipH="1">
            <a:off x="3500430" y="192880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3" name="Right Arrow 112"/>
          <p:cNvSpPr/>
          <p:nvPr/>
        </p:nvSpPr>
        <p:spPr>
          <a:xfrm>
            <a:off x="6500826" y="157161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4" name="Right Arrow 113"/>
          <p:cNvSpPr/>
          <p:nvPr/>
        </p:nvSpPr>
        <p:spPr>
          <a:xfrm flipH="1">
            <a:off x="6500826" y="1928802"/>
            <a:ext cx="428628" cy="214314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116" name="Straight Connector 115"/>
          <p:cNvCxnSpPr/>
          <p:nvPr/>
        </p:nvCxnSpPr>
        <p:spPr>
          <a:xfrm>
            <a:off x="1214414" y="2285992"/>
            <a:ext cx="7500990" cy="0"/>
          </a:xfrm>
          <a:prstGeom prst="line">
            <a:avLst/>
          </a:prstGeom>
          <a:ln w="381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1214414" y="1571612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</a:t>
            </a:r>
            <a:r>
              <a:rPr lang="en-US" sz="2800" dirty="0" smtClean="0"/>
              <a:t>-D</a:t>
            </a:r>
            <a:endParaRPr lang="el-GR" sz="2800" dirty="0"/>
          </a:p>
        </p:txBody>
      </p:sp>
      <p:sp>
        <p:nvSpPr>
          <p:cNvPr id="120" name="TextBox 119"/>
          <p:cNvSpPr txBox="1"/>
          <p:nvPr/>
        </p:nvSpPr>
        <p:spPr>
          <a:xfrm>
            <a:off x="1214414" y="4286256"/>
            <a:ext cx="7858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2-D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Πολλαπλασιασμός πινάκων</a:t>
            </a:r>
            <a:endParaRPr lang="el-GR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1428728" y="1857364"/>
          <a:ext cx="6096000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Equation" r:id="rId3" imgW="3085920" imgH="711000" progId="Equation.3">
                  <p:embed/>
                </p:oleObj>
              </mc:Choice>
              <mc:Fallback>
                <p:oleObj name="Equation" r:id="rId3" imgW="308592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28" y="1857364"/>
                        <a:ext cx="6096000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>
          <a:xfrm>
            <a:off x="612648" y="3643314"/>
            <a:ext cx="8531352" cy="321468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l-GR" sz="2900" dirty="0" smtClean="0"/>
              <a:t>Κλασσική μέθοδος: Απαιτεί </a:t>
            </a:r>
            <a:r>
              <a:rPr lang="en-US" sz="2900" dirty="0" smtClean="0"/>
              <a:t>O(N</a:t>
            </a:r>
            <a:r>
              <a:rPr lang="en-US" sz="2900" baseline="30000" dirty="0" smtClean="0"/>
              <a:t>3</a:t>
            </a:r>
            <a:r>
              <a:rPr lang="en-US" sz="2900" dirty="0" smtClean="0"/>
              <a:t>) </a:t>
            </a:r>
            <a:r>
              <a:rPr lang="el-GR" sz="2900" dirty="0" smtClean="0"/>
              <a:t>πράξεις</a:t>
            </a:r>
          </a:p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endParaRPr kumimoji="0" lang="el-GR" sz="29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19088" marR="0" lvl="0" indent="220663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800" noProof="0" dirty="0" smtClean="0">
                <a:latin typeface="Estrangelo Edessa" pitchFamily="66" charset="0"/>
                <a:cs typeface="Estrangelo Edessa" pitchFamily="66" charset="0"/>
              </a:rPr>
              <a:t>for I = 1 to N</a:t>
            </a:r>
          </a:p>
          <a:p>
            <a:pPr marL="539750" marR="0" lvl="0" indent="447675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strangelo Edessa" pitchFamily="66" charset="0"/>
                <a:cs typeface="Estrangelo Edessa" pitchFamily="66" charset="0"/>
              </a:rPr>
              <a:t>for J = 1 to N</a:t>
            </a:r>
          </a:p>
          <a:p>
            <a:pPr marL="1162050" marR="0" lvl="0" indent="2730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n-US" sz="2800" noProof="0" dirty="0" smtClean="0">
                <a:latin typeface="Estrangelo Edessa" pitchFamily="66" charset="0"/>
                <a:cs typeface="Estrangelo Edessa" pitchFamily="66" charset="0"/>
              </a:rPr>
              <a:t>for K = 1 to N</a:t>
            </a:r>
          </a:p>
          <a:p>
            <a:pPr marL="1700213" marR="0" lvl="0" indent="18415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kumimoji="0" lang="en-US" sz="28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strangelo Edessa" pitchFamily="66" charset="0"/>
                <a:cs typeface="Estrangelo Edessa" pitchFamily="66" charset="0"/>
              </a:rPr>
              <a:t>C[I,J] = C[I,J]</a:t>
            </a:r>
            <a:r>
              <a:rPr kumimoji="0" lang="en-US" sz="2800" b="0" i="0" u="none" strike="noStrike" kern="1200" cap="none" spc="0" normalizeH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Estrangelo Edessa" pitchFamily="66" charset="0"/>
                <a:cs typeface="Estrangelo Edessa" pitchFamily="66" charset="0"/>
              </a:rPr>
              <a:t> + A[I,K] * B[K,J]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Estrangelo Edessa" pitchFamily="66" charset="0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 χρήση </a:t>
            </a:r>
            <a:r>
              <a:rPr lang="en-US" dirty="0" smtClean="0"/>
              <a:t>systolic array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543048"/>
          </a:xfrm>
        </p:spPr>
        <p:txBody>
          <a:bodyPr/>
          <a:lstStyle/>
          <a:p>
            <a:r>
              <a:rPr lang="el-GR" dirty="0" smtClean="0"/>
              <a:t>Απαιτεί </a:t>
            </a:r>
            <a:r>
              <a:rPr lang="en-US" dirty="0" smtClean="0"/>
              <a:t>O(N)</a:t>
            </a:r>
            <a:r>
              <a:rPr lang="el-GR" dirty="0" smtClean="0"/>
              <a:t> πράξεις!</a:t>
            </a:r>
          </a:p>
          <a:p>
            <a:r>
              <a:rPr lang="el-GR" dirty="0" smtClean="0"/>
              <a:t>Θα χρησιμοποιήσουμε ένα </a:t>
            </a:r>
            <a:r>
              <a:rPr lang="en-US" dirty="0" smtClean="0"/>
              <a:t>systolic array </a:t>
            </a:r>
            <a:r>
              <a:rPr lang="el-GR" dirty="0" smtClean="0"/>
              <a:t>όσο το μέγεθος των πινάκων (</a:t>
            </a:r>
            <a:r>
              <a:rPr lang="en-US" dirty="0" smtClean="0"/>
              <a:t>3x3)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300036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0036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0036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0049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0049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0049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00062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0062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0062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57173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57186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57200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57173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57186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57200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57173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57186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57200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57213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57213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57213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307180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407193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507206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307180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407193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507206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307180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407193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507206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307180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407193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507206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Προετοιμασία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042982"/>
          </a:xfrm>
        </p:spPr>
        <p:txBody>
          <a:bodyPr/>
          <a:lstStyle/>
          <a:p>
            <a:r>
              <a:rPr lang="el-GR" dirty="0" smtClean="0"/>
              <a:t>Στον πρώτο πίνακα εισόδου αντιστρέφουμε την σειρά των στηλών</a:t>
            </a:r>
            <a:endParaRPr lang="el-GR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2680" y="4143380"/>
            <a:ext cx="8531352" cy="104298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kumimoji="0" lang="el-GR" sz="29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Στον δεύτερο πίνακα εισόδου αντιστρέφουμε την σειρά των γραμμών</a:t>
            </a:r>
            <a:endParaRPr kumimoji="0" lang="el-GR" sz="29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2050" name="Content Placeholder 3"/>
          <p:cNvGraphicFramePr>
            <a:graphicFrameLocks noChangeAspect="1"/>
          </p:cNvGraphicFramePr>
          <p:nvPr/>
        </p:nvGraphicFramePr>
        <p:xfrm>
          <a:off x="2319338" y="2643182"/>
          <a:ext cx="431482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3" imgW="2184120" imgH="711000" progId="Equation.3">
                  <p:embed/>
                </p:oleObj>
              </mc:Choice>
              <mc:Fallback>
                <p:oleObj name="Equation" r:id="rId3" imgW="218412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19338" y="2643182"/>
                        <a:ext cx="4314825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Content Placeholder 3"/>
          <p:cNvGraphicFramePr>
            <a:graphicFrameLocks noChangeAspect="1"/>
          </p:cNvGraphicFramePr>
          <p:nvPr/>
        </p:nvGraphicFramePr>
        <p:xfrm>
          <a:off x="2393950" y="5167313"/>
          <a:ext cx="4164013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" name="Equation" r:id="rId5" imgW="2108160" imgH="711000" progId="Equation.3">
                  <p:embed/>
                </p:oleObj>
              </mc:Choice>
              <mc:Fallback>
                <p:oleObj name="Equation" r:id="rId5" imgW="2108160" imgH="7110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3950" y="5167313"/>
                        <a:ext cx="4164013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Αρχικοποίηση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716207" y="1573213"/>
          <a:ext cx="427038" cy="165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tion" r:id="rId3" imgW="215640" imgH="1143000" progId="Equation.3">
                  <p:embed/>
                </p:oleObj>
              </mc:Choice>
              <mc:Fallback>
                <p:oleObj name="Equation" r:id="rId3" imgW="215640" imgH="11430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6207" y="1573213"/>
                        <a:ext cx="427038" cy="1654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714745" y="1571612"/>
          <a:ext cx="4286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3" name="Equation" r:id="rId5" imgW="215640" imgH="1117440" progId="Equation.3">
                  <p:embed/>
                </p:oleObj>
              </mc:Choice>
              <mc:Fallback>
                <p:oleObj name="Equation" r:id="rId5" imgW="21564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745" y="1571612"/>
                        <a:ext cx="428625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714870" y="1571612"/>
          <a:ext cx="428625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" name="Equation" r:id="rId7" imgW="215640" imgH="1117440" progId="Equation.3">
                  <p:embed/>
                </p:oleObj>
              </mc:Choice>
              <mc:Fallback>
                <p:oleObj name="Equation" r:id="rId7" imgW="215640" imgH="1117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70" y="1571612"/>
                        <a:ext cx="428625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/>
          </p:cNvGraphicFramePr>
          <p:nvPr/>
        </p:nvGraphicFramePr>
        <p:xfrm>
          <a:off x="157145" y="3714750"/>
          <a:ext cx="1985963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5" name="Equation" r:id="rId9" imgW="1485720" imgH="228600" progId="Equation.3">
                  <p:embed/>
                </p:oleObj>
              </mc:Choice>
              <mc:Fallback>
                <p:oleObj name="Equation" r:id="rId9" imgW="1485720" imgH="228600" progId="Equation.3">
                  <p:embed/>
                  <p:pic>
                    <p:nvPicPr>
                      <p:cNvPr id="0" name="Pictur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45" y="3714750"/>
                        <a:ext cx="1985963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/>
          </p:cNvGraphicFramePr>
          <p:nvPr/>
        </p:nvGraphicFramePr>
        <p:xfrm>
          <a:off x="157146" y="4714875"/>
          <a:ext cx="1985962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11" imgW="1536480" imgH="228600" progId="Equation.3">
                  <p:embed/>
                </p:oleObj>
              </mc:Choice>
              <mc:Fallback>
                <p:oleObj name="Equation" r:id="rId11" imgW="1536480" imgH="228600" progId="Equation.3">
                  <p:embed/>
                  <p:pic>
                    <p:nvPicPr>
                      <p:cNvPr id="0" name="Picture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146" y="4714875"/>
                        <a:ext cx="1985962" cy="357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/>
          </p:cNvGraphicFramePr>
          <p:nvPr/>
        </p:nvGraphicFramePr>
        <p:xfrm>
          <a:off x="155558" y="5715016"/>
          <a:ext cx="1987550" cy="3571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13" imgW="1523880" imgH="228600" progId="Equation.3">
                  <p:embed/>
                </p:oleObj>
              </mc:Choice>
              <mc:Fallback>
                <p:oleObj name="Equation" r:id="rId13" imgW="1523880" imgH="228600" progId="Equation.3">
                  <p:embed/>
                  <p:pic>
                    <p:nvPicPr>
                      <p:cNvPr id="0" name="Pictur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558" y="5715016"/>
                        <a:ext cx="1987550" cy="35717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Content Placeholder 2"/>
          <p:cNvSpPr txBox="1">
            <a:spLocks/>
          </p:cNvSpPr>
          <p:nvPr/>
        </p:nvSpPr>
        <p:spPr>
          <a:xfrm>
            <a:off x="5786446" y="1643050"/>
            <a:ext cx="3143272" cy="3286148"/>
          </a:xfrm>
          <a:prstGeom prst="rect">
            <a:avLst/>
          </a:prstGeom>
        </p:spPr>
        <p:txBody>
          <a:bodyPr vert="horz">
            <a:normAutofit fontScale="925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Σε κάθε χτύπο ρολογιού δεδομένα μπαίνουν σε κάθε κελί από δύο διαφορετικές κατευθύνσεις, πολλαπλασιάζονται και αποθηκεύονται σε έναν καταχωρητή.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Πραγματικοί πίνακες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531352" cy="1114420"/>
          </a:xfrm>
        </p:spPr>
        <p:txBody>
          <a:bodyPr/>
          <a:lstStyle/>
          <a:p>
            <a:r>
              <a:rPr lang="el-GR" dirty="0" smtClean="0"/>
              <a:t>Ας χρησιμοποιήσουμε τους παρακάτω πραγματικούς πίνακες για να τρέξουμε το παράδειγμά μας</a:t>
            </a:r>
            <a:endParaRPr lang="el-GR" dirty="0"/>
          </a:p>
        </p:txBody>
      </p:sp>
      <p:graphicFrame>
        <p:nvGraphicFramePr>
          <p:cNvPr id="4098" name="Content Placeholder 3"/>
          <p:cNvGraphicFramePr>
            <a:graphicFrameLocks noChangeAspect="1"/>
          </p:cNvGraphicFramePr>
          <p:nvPr/>
        </p:nvGraphicFramePr>
        <p:xfrm>
          <a:off x="2128838" y="2881313"/>
          <a:ext cx="4791075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Equation" r:id="rId3" imgW="2425680" imgH="711000" progId="Equation.3">
                  <p:embed/>
                </p:oleObj>
              </mc:Choice>
              <mc:Fallback>
                <p:oleObj name="Equation" r:id="rId3" imgW="242568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8838" y="2881313"/>
                        <a:ext cx="4791075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Αρχική κατάσταση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1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803525" y="1590675"/>
          <a:ext cx="252413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Equation" r:id="rId3" imgW="126720" imgH="1117440" progId="Equation.3">
                  <p:embed/>
                </p:oleObj>
              </mc:Choice>
              <mc:Fallback>
                <p:oleObj name="Equation" r:id="rId3" imgW="126720" imgH="1117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1590675"/>
                        <a:ext cx="252413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02063" y="1571625"/>
          <a:ext cx="2524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Equation" r:id="rId5" imgW="126720" imgH="1117440" progId="Equation.3">
                  <p:embed/>
                </p:oleObj>
              </mc:Choice>
              <mc:Fallback>
                <p:oleObj name="Equation" r:id="rId5" imgW="12672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1571625"/>
                        <a:ext cx="2524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802188" y="1571625"/>
          <a:ext cx="2524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Equation" r:id="rId7" imgW="126720" imgH="1117440" progId="Equation.3">
                  <p:embed/>
                </p:oleObj>
              </mc:Choice>
              <mc:Fallback>
                <p:oleObj name="Equation" r:id="rId7" imgW="126720" imgH="1117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1571625"/>
                        <a:ext cx="2524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/>
          </p:cNvGraphicFramePr>
          <p:nvPr/>
        </p:nvGraphicFramePr>
        <p:xfrm>
          <a:off x="479425" y="3724275"/>
          <a:ext cx="13414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Equation" r:id="rId9" imgW="1002960" imgH="215640" progId="Equation.3">
                  <p:embed/>
                </p:oleObj>
              </mc:Choice>
              <mc:Fallback>
                <p:oleObj name="Equation" r:id="rId9" imgW="1002960" imgH="215640" progId="Equation.3">
                  <p:embed/>
                  <p:pic>
                    <p:nvPicPr>
                      <p:cNvPr id="0" name="Pictur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3724275"/>
                        <a:ext cx="134143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/>
          </p:cNvGraphicFramePr>
          <p:nvPr/>
        </p:nvGraphicFramePr>
        <p:xfrm>
          <a:off x="501650" y="4724400"/>
          <a:ext cx="12954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Equation" r:id="rId11" imgW="1002960" imgH="215640" progId="Equation.3">
                  <p:embed/>
                </p:oleObj>
              </mc:Choice>
              <mc:Fallback>
                <p:oleObj name="Equation" r:id="rId11" imgW="1002960" imgH="215640" progId="Equation.3">
                  <p:embed/>
                  <p:pic>
                    <p:nvPicPr>
                      <p:cNvPr id="0" name="Picture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4724400"/>
                        <a:ext cx="12954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/>
          </p:cNvGraphicFramePr>
          <p:nvPr/>
        </p:nvGraphicFramePr>
        <p:xfrm>
          <a:off x="495300" y="5724525"/>
          <a:ext cx="13081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13" imgW="1002960" imgH="215640" progId="Equation.3">
                  <p:embed/>
                </p:oleObj>
              </mc:Choice>
              <mc:Fallback>
                <p:oleObj name="Equation" r:id="rId13" imgW="1002960" imgH="215640" progId="Equation.3">
                  <p:embed/>
                  <p:pic>
                    <p:nvPicPr>
                      <p:cNvPr id="0" name="Pictur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5724525"/>
                        <a:ext cx="13081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ontent Placeholder 2"/>
          <p:cNvSpPr txBox="1">
            <a:spLocks/>
          </p:cNvSpPr>
          <p:nvPr/>
        </p:nvSpPr>
        <p:spPr>
          <a:xfrm>
            <a:off x="6215074" y="2428868"/>
            <a:ext cx="264320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Καταχωρητές αποτελεσμάτων</a:t>
            </a:r>
          </a:p>
        </p:txBody>
      </p:sp>
      <p:graphicFrame>
        <p:nvGraphicFramePr>
          <p:cNvPr id="5128" name="Content Placeholder 3"/>
          <p:cNvGraphicFramePr>
            <a:graphicFrameLocks noChangeAspect="1"/>
          </p:cNvGraphicFramePr>
          <p:nvPr/>
        </p:nvGraphicFramePr>
        <p:xfrm>
          <a:off x="6861201" y="3571876"/>
          <a:ext cx="1354137" cy="1404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15" imgW="685800" imgH="711000" progId="Equation.3">
                  <p:embed/>
                </p:oleObj>
              </mc:Choice>
              <mc:Fallback>
                <p:oleObj name="Equation" r:id="rId15" imgW="68580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201" y="3571876"/>
                        <a:ext cx="1354137" cy="1404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1</a:t>
            </a:r>
            <a:r>
              <a:rPr lang="el-GR" baseline="30000" smtClean="0"/>
              <a:t>ος</a:t>
            </a:r>
            <a:r>
              <a:rPr lang="el-GR" smtClean="0"/>
              <a:t> </a:t>
            </a:r>
            <a:r>
              <a:rPr lang="el-GR" dirty="0" smtClean="0"/>
              <a:t>χτύπος ρολογιού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803525" y="1590675"/>
          <a:ext cx="252413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Equation" r:id="rId3" imgW="126720" imgH="1117440" progId="Equation.3">
                  <p:embed/>
                </p:oleObj>
              </mc:Choice>
              <mc:Fallback>
                <p:oleObj name="Equation" r:id="rId3" imgW="126720" imgH="1117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3525" y="1590675"/>
                        <a:ext cx="252413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02063" y="1571625"/>
          <a:ext cx="2524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Equation" r:id="rId5" imgW="126720" imgH="1117440" progId="Equation.3">
                  <p:embed/>
                </p:oleObj>
              </mc:Choice>
              <mc:Fallback>
                <p:oleObj name="Equation" r:id="rId5" imgW="12672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1571625"/>
                        <a:ext cx="2524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802188" y="1571625"/>
          <a:ext cx="2524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Equation" r:id="rId7" imgW="126720" imgH="1117440" progId="Equation.3">
                  <p:embed/>
                </p:oleObj>
              </mc:Choice>
              <mc:Fallback>
                <p:oleObj name="Equation" r:id="rId7" imgW="126720" imgH="1117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1571625"/>
                        <a:ext cx="2524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/>
          </p:cNvGraphicFramePr>
          <p:nvPr/>
        </p:nvGraphicFramePr>
        <p:xfrm>
          <a:off x="479425" y="3724275"/>
          <a:ext cx="13414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Equation" r:id="rId9" imgW="1002960" imgH="215640" progId="Equation.3">
                  <p:embed/>
                </p:oleObj>
              </mc:Choice>
              <mc:Fallback>
                <p:oleObj name="Equation" r:id="rId9" imgW="1002960" imgH="215640" progId="Equation.3">
                  <p:embed/>
                  <p:pic>
                    <p:nvPicPr>
                      <p:cNvPr id="0" name="Pictur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3724275"/>
                        <a:ext cx="134143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/>
          </p:cNvGraphicFramePr>
          <p:nvPr/>
        </p:nvGraphicFramePr>
        <p:xfrm>
          <a:off x="501650" y="4724400"/>
          <a:ext cx="12954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Equation" r:id="rId11" imgW="1002960" imgH="215640" progId="Equation.3">
                  <p:embed/>
                </p:oleObj>
              </mc:Choice>
              <mc:Fallback>
                <p:oleObj name="Equation" r:id="rId11" imgW="1002960" imgH="215640" progId="Equation.3">
                  <p:embed/>
                  <p:pic>
                    <p:nvPicPr>
                      <p:cNvPr id="0" name="Picture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1650" y="4724400"/>
                        <a:ext cx="12954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/>
          </p:cNvGraphicFramePr>
          <p:nvPr/>
        </p:nvGraphicFramePr>
        <p:xfrm>
          <a:off x="495300" y="5724525"/>
          <a:ext cx="13081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Equation" r:id="rId13" imgW="1002960" imgH="215640" progId="Equation.3">
                  <p:embed/>
                </p:oleObj>
              </mc:Choice>
              <mc:Fallback>
                <p:oleObj name="Equation" r:id="rId13" imgW="1002960" imgH="215640" progId="Equation.3">
                  <p:embed/>
                  <p:pic>
                    <p:nvPicPr>
                      <p:cNvPr id="0" name="Pictur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5724525"/>
                        <a:ext cx="13081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ontent Placeholder 2"/>
          <p:cNvSpPr txBox="1">
            <a:spLocks/>
          </p:cNvSpPr>
          <p:nvPr/>
        </p:nvSpPr>
        <p:spPr>
          <a:xfrm>
            <a:off x="6215074" y="2428868"/>
            <a:ext cx="264320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Καταχωρητές αποτελεσμάτων</a:t>
            </a:r>
          </a:p>
        </p:txBody>
      </p:sp>
      <p:graphicFrame>
        <p:nvGraphicFramePr>
          <p:cNvPr id="5128" name="Content Placeholder 3"/>
          <p:cNvGraphicFramePr>
            <a:graphicFrameLocks noChangeAspect="1"/>
          </p:cNvGraphicFramePr>
          <p:nvPr/>
        </p:nvGraphicFramePr>
        <p:xfrm>
          <a:off x="6861175" y="3571875"/>
          <a:ext cx="1354138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3" name="Equation" r:id="rId15" imgW="685800" imgH="711000" progId="Equation.3">
                  <p:embed/>
                </p:oleObj>
              </mc:Choice>
              <mc:Fallback>
                <p:oleObj name="Equation" r:id="rId15" imgW="68580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61175" y="3571875"/>
                        <a:ext cx="1354138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χτύπος ρολογιού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7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/>
        </p:nvGraphicFramePr>
        <p:xfrm>
          <a:off x="2814638" y="1590675"/>
          <a:ext cx="228600" cy="161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Equation" r:id="rId3" imgW="114120" imgH="1117440" progId="Equation.3">
                  <p:embed/>
                </p:oleObj>
              </mc:Choice>
              <mc:Fallback>
                <p:oleObj name="Equation" r:id="rId3" imgW="114120" imgH="11174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4638" y="1590675"/>
                        <a:ext cx="228600" cy="16176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02063" y="1571625"/>
          <a:ext cx="2524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6" name="Equation" r:id="rId5" imgW="126720" imgH="1117440" progId="Equation.3">
                  <p:embed/>
                </p:oleObj>
              </mc:Choice>
              <mc:Fallback>
                <p:oleObj name="Equation" r:id="rId5" imgW="12672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1571625"/>
                        <a:ext cx="2524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802188" y="1571625"/>
          <a:ext cx="2524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7" name="Equation" r:id="rId7" imgW="126720" imgH="1117440" progId="Equation.3">
                  <p:embed/>
                </p:oleObj>
              </mc:Choice>
              <mc:Fallback>
                <p:oleObj name="Equation" r:id="rId7" imgW="126720" imgH="1117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2188" y="1571625"/>
                        <a:ext cx="2524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/>
          </p:cNvGraphicFramePr>
          <p:nvPr/>
        </p:nvGraphicFramePr>
        <p:xfrm>
          <a:off x="479425" y="3724275"/>
          <a:ext cx="1341438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8" name="Equation" r:id="rId9" imgW="1002960" imgH="215640" progId="Equation.3">
                  <p:embed/>
                </p:oleObj>
              </mc:Choice>
              <mc:Fallback>
                <p:oleObj name="Equation" r:id="rId9" imgW="1002960" imgH="215640" progId="Equation.3">
                  <p:embed/>
                  <p:pic>
                    <p:nvPicPr>
                      <p:cNvPr id="0" name="Pictur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425" y="3724275"/>
                        <a:ext cx="1341438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/>
          </p:cNvGraphicFramePr>
          <p:nvPr/>
        </p:nvGraphicFramePr>
        <p:xfrm>
          <a:off x="525463" y="4724400"/>
          <a:ext cx="12461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9" name="Equation" r:id="rId11" imgW="965160" imgH="215640" progId="Equation.3">
                  <p:embed/>
                </p:oleObj>
              </mc:Choice>
              <mc:Fallback>
                <p:oleObj name="Equation" r:id="rId11" imgW="965160" imgH="215640" progId="Equation.3">
                  <p:embed/>
                  <p:pic>
                    <p:nvPicPr>
                      <p:cNvPr id="0" name="Picture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463" y="4724400"/>
                        <a:ext cx="1246187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/>
          </p:cNvGraphicFramePr>
          <p:nvPr/>
        </p:nvGraphicFramePr>
        <p:xfrm>
          <a:off x="495300" y="5724525"/>
          <a:ext cx="13081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0" name="Equation" r:id="rId13" imgW="1002960" imgH="215640" progId="Equation.3">
                  <p:embed/>
                </p:oleObj>
              </mc:Choice>
              <mc:Fallback>
                <p:oleObj name="Equation" r:id="rId13" imgW="1002960" imgH="215640" progId="Equation.3">
                  <p:embed/>
                  <p:pic>
                    <p:nvPicPr>
                      <p:cNvPr id="0" name="Pictur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5724525"/>
                        <a:ext cx="13081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ontent Placeholder 2"/>
          <p:cNvSpPr txBox="1">
            <a:spLocks/>
          </p:cNvSpPr>
          <p:nvPr/>
        </p:nvSpPr>
        <p:spPr>
          <a:xfrm>
            <a:off x="6215074" y="2428868"/>
            <a:ext cx="264320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Καταχωρητές αποτελεσμάτων</a:t>
            </a:r>
          </a:p>
        </p:txBody>
      </p:sp>
      <p:graphicFrame>
        <p:nvGraphicFramePr>
          <p:cNvPr id="5128" name="Content Placeholder 3"/>
          <p:cNvGraphicFramePr>
            <a:graphicFrameLocks noChangeAspect="1"/>
          </p:cNvGraphicFramePr>
          <p:nvPr/>
        </p:nvGraphicFramePr>
        <p:xfrm>
          <a:off x="6735763" y="3571875"/>
          <a:ext cx="1604962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01" name="Equation" r:id="rId15" imgW="812520" imgH="711000" progId="Equation.3">
                  <p:embed/>
                </p:oleObj>
              </mc:Choice>
              <mc:Fallback>
                <p:oleObj name="Equation" r:id="rId15" imgW="81252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5763" y="3571875"/>
                        <a:ext cx="1604962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Παράδειγμα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Connection Machine CM-2</a:t>
            </a:r>
          </a:p>
          <a:p>
            <a:pPr lvl="1"/>
            <a:r>
              <a:rPr lang="en-US" dirty="0" smtClean="0"/>
              <a:t>1987 (</a:t>
            </a:r>
            <a:r>
              <a:rPr lang="el-GR" dirty="0" smtClean="0"/>
              <a:t>ακολούθησε τον </a:t>
            </a:r>
            <a:r>
              <a:rPr lang="en-US" dirty="0" smtClean="0"/>
              <a:t>CM-1 </a:t>
            </a:r>
            <a:r>
              <a:rPr lang="el-GR" dirty="0" smtClean="0"/>
              <a:t>του 1983)</a:t>
            </a:r>
            <a:endParaRPr lang="en-US" dirty="0" smtClean="0"/>
          </a:p>
        </p:txBody>
      </p:sp>
      <p:pic>
        <p:nvPicPr>
          <p:cNvPr id="181250" name="Picture 2" descr="http://www.mission-base.com/tamiko/cm/cm2-hd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3" y="2664317"/>
            <a:ext cx="5035158" cy="4077051"/>
          </a:xfrm>
          <a:prstGeom prst="rect">
            <a:avLst/>
          </a:prstGeom>
          <a:noFill/>
        </p:spPr>
      </p:pic>
      <p:pic>
        <p:nvPicPr>
          <p:cNvPr id="141314" name="Picture 2" descr="http://www.inf.ufrgs.br/gppd/disc/cmp134/trabs/T1/981/CM/Image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53027" y="2636912"/>
            <a:ext cx="6215317" cy="4104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14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3</a:t>
            </a:r>
            <a:r>
              <a:rPr lang="el-GR" baseline="30000" dirty="0" smtClean="0"/>
              <a:t>ος</a:t>
            </a:r>
            <a:r>
              <a:rPr lang="el-GR" dirty="0" smtClean="0"/>
              <a:t> χτύπος ρολογιού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2·3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5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3·3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4·5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2·4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8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3·2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802063" y="1571625"/>
          <a:ext cx="2524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3" name="Equation" r:id="rId3" imgW="126720" imgH="1117440" progId="Equation.3">
                  <p:embed/>
                </p:oleObj>
              </mc:Choice>
              <mc:Fallback>
                <p:oleObj name="Equation" r:id="rId3" imgW="12672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2063" y="1571625"/>
                        <a:ext cx="2524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814888" y="1571625"/>
          <a:ext cx="2270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4" name="Equation" r:id="rId5" imgW="114120" imgH="1117440" progId="Equation.3">
                  <p:embed/>
                </p:oleObj>
              </mc:Choice>
              <mc:Fallback>
                <p:oleObj name="Equation" r:id="rId5" imgW="114120" imgH="11174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571625"/>
                        <a:ext cx="2270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Object 6"/>
          <p:cNvGraphicFramePr>
            <a:graphicFrameLocks/>
          </p:cNvGraphicFramePr>
          <p:nvPr/>
        </p:nvGraphicFramePr>
        <p:xfrm>
          <a:off x="533400" y="4724400"/>
          <a:ext cx="1228725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5" name="Equation" r:id="rId7" imgW="952200" imgH="215640" progId="Equation.3">
                  <p:embed/>
                </p:oleObj>
              </mc:Choice>
              <mc:Fallback>
                <p:oleObj name="Equation" r:id="rId7" imgW="952200" imgH="215640" progId="Equation.3">
                  <p:embed/>
                  <p:pic>
                    <p:nvPicPr>
                      <p:cNvPr id="0" name="Picture 6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4724400"/>
                        <a:ext cx="1228725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/>
          </p:cNvGraphicFramePr>
          <p:nvPr/>
        </p:nvGraphicFramePr>
        <p:xfrm>
          <a:off x="495300" y="5724525"/>
          <a:ext cx="1308100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6" name="Equation" r:id="rId9" imgW="1002960" imgH="215640" progId="Equation.3">
                  <p:embed/>
                </p:oleObj>
              </mc:Choice>
              <mc:Fallback>
                <p:oleObj name="Equation" r:id="rId9" imgW="1002960" imgH="215640" progId="Equation.3">
                  <p:embed/>
                  <p:pic>
                    <p:nvPicPr>
                      <p:cNvPr id="0" name="Picture 7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5724525"/>
                        <a:ext cx="1308100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ontent Placeholder 2"/>
          <p:cNvSpPr txBox="1">
            <a:spLocks/>
          </p:cNvSpPr>
          <p:nvPr/>
        </p:nvSpPr>
        <p:spPr>
          <a:xfrm>
            <a:off x="6215074" y="2428868"/>
            <a:ext cx="264320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Καταχωρητές αποτελεσμάτων</a:t>
            </a:r>
          </a:p>
        </p:txBody>
      </p:sp>
      <p:graphicFrame>
        <p:nvGraphicFramePr>
          <p:cNvPr id="5128" name="Content Placeholder 3"/>
          <p:cNvGraphicFramePr>
            <a:graphicFrameLocks noChangeAspect="1"/>
          </p:cNvGraphicFramePr>
          <p:nvPr/>
        </p:nvGraphicFramePr>
        <p:xfrm>
          <a:off x="6711950" y="3571875"/>
          <a:ext cx="1654175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87" name="Equation" r:id="rId11" imgW="838080" imgH="711000" progId="Equation.3">
                  <p:embed/>
                </p:oleObj>
              </mc:Choice>
              <mc:Fallback>
                <p:oleObj name="Equation" r:id="rId11" imgW="83808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1950" y="3571875"/>
                        <a:ext cx="1654175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4</a:t>
            </a:r>
            <a:r>
              <a:rPr lang="el-GR" baseline="30000" dirty="0" smtClean="0"/>
              <a:t>ος</a:t>
            </a:r>
            <a:r>
              <a:rPr lang="el-GR" dirty="0" smtClean="0"/>
              <a:t> χτύπος ρολογιού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3·3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2·2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2·2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5·5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3·4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4·3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2·2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P</a:t>
            </a:r>
            <a:r>
              <a:rPr lang="en-US" b="1" baseline="-25000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9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graphicFrame>
        <p:nvGraphicFramePr>
          <p:cNvPr id="3076" name="Object 4"/>
          <p:cNvGraphicFramePr>
            <a:graphicFrameLocks noChangeAspect="1"/>
          </p:cNvGraphicFramePr>
          <p:nvPr/>
        </p:nvGraphicFramePr>
        <p:xfrm>
          <a:off x="4814888" y="1571625"/>
          <a:ext cx="227012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1" name="Equation" r:id="rId3" imgW="114120" imgH="1117440" progId="Equation.3">
                  <p:embed/>
                </p:oleObj>
              </mc:Choice>
              <mc:Fallback>
                <p:oleObj name="Equation" r:id="rId3" imgW="114120" imgH="11174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4888" y="1571625"/>
                        <a:ext cx="227012" cy="1619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9" name="Object 7"/>
          <p:cNvGraphicFramePr>
            <a:graphicFrameLocks/>
          </p:cNvGraphicFramePr>
          <p:nvPr/>
        </p:nvGraphicFramePr>
        <p:xfrm>
          <a:off x="519113" y="5724525"/>
          <a:ext cx="1258887" cy="33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2" name="Equation" r:id="rId5" imgW="965160" imgH="215640" progId="Equation.3">
                  <p:embed/>
                </p:oleObj>
              </mc:Choice>
              <mc:Fallback>
                <p:oleObj name="Equation" r:id="rId5" imgW="965160" imgH="215640" progId="Equation.3">
                  <p:embed/>
                  <p:pic>
                    <p:nvPicPr>
                      <p:cNvPr id="0" name="Picture 5"/>
                      <p:cNvPicPr preferRelativeResize="0"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9113" y="5724525"/>
                        <a:ext cx="1258887" cy="338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Content Placeholder 2"/>
          <p:cNvSpPr txBox="1">
            <a:spLocks/>
          </p:cNvSpPr>
          <p:nvPr/>
        </p:nvSpPr>
        <p:spPr>
          <a:xfrm>
            <a:off x="6215074" y="2428868"/>
            <a:ext cx="264320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Καταχωρητές αποτελεσμάτων</a:t>
            </a:r>
          </a:p>
        </p:txBody>
      </p:sp>
      <p:graphicFrame>
        <p:nvGraphicFramePr>
          <p:cNvPr id="5128" name="Content Placeholder 3"/>
          <p:cNvGraphicFramePr>
            <a:graphicFrameLocks noChangeAspect="1"/>
          </p:cNvGraphicFramePr>
          <p:nvPr/>
        </p:nvGraphicFramePr>
        <p:xfrm>
          <a:off x="6662738" y="3571875"/>
          <a:ext cx="1754187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03" name="Equation" r:id="rId7" imgW="888840" imgH="711000" progId="Equation.3">
                  <p:embed/>
                </p:oleObj>
              </mc:Choice>
              <mc:Fallback>
                <p:oleObj name="Equation" r:id="rId7" imgW="88884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2738" y="3571875"/>
                        <a:ext cx="1754187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</a:t>
            </a:r>
            <a:r>
              <a:rPr lang="el-GR" baseline="30000" dirty="0" smtClean="0"/>
              <a:t>ος</a:t>
            </a:r>
            <a:r>
              <a:rPr lang="el-GR" dirty="0" smtClean="0"/>
              <a:t> χτύπος ρολογιού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215074" y="2428868"/>
            <a:ext cx="264320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Καταχωρητές αποτελεσμάτων</a:t>
            </a:r>
          </a:p>
        </p:txBody>
      </p:sp>
      <p:graphicFrame>
        <p:nvGraphicFramePr>
          <p:cNvPr id="5128" name="Content Placeholder 3"/>
          <p:cNvGraphicFramePr>
            <a:graphicFrameLocks noChangeAspect="1"/>
          </p:cNvGraphicFramePr>
          <p:nvPr/>
        </p:nvGraphicFramePr>
        <p:xfrm>
          <a:off x="6638925" y="3571875"/>
          <a:ext cx="1803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47" name="Equation" r:id="rId3" imgW="914400" imgH="711000" progId="Equation.3">
                  <p:embed/>
                </p:oleObj>
              </mc:Choice>
              <mc:Fallback>
                <p:oleObj name="Equation" r:id="rId3" imgW="91440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3571875"/>
                        <a:ext cx="1803400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</a:t>
            </a:r>
            <a:r>
              <a:rPr lang="el-GR" baseline="30000" dirty="0" smtClean="0"/>
              <a:t>ος</a:t>
            </a:r>
            <a:r>
              <a:rPr lang="el-GR" dirty="0" smtClean="0"/>
              <a:t> χτύπος ρολογιού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2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215074" y="2428868"/>
            <a:ext cx="264320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Καταχωρητές αποτελεσμάτων</a:t>
            </a:r>
          </a:p>
        </p:txBody>
      </p:sp>
      <p:graphicFrame>
        <p:nvGraphicFramePr>
          <p:cNvPr id="5128" name="Content Placeholder 3"/>
          <p:cNvGraphicFramePr>
            <a:graphicFrameLocks noChangeAspect="1"/>
          </p:cNvGraphicFramePr>
          <p:nvPr/>
        </p:nvGraphicFramePr>
        <p:xfrm>
          <a:off x="6638925" y="3571875"/>
          <a:ext cx="1803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671" name="Equation" r:id="rId3" imgW="914400" imgH="711000" progId="Equation.3">
                  <p:embed/>
                </p:oleObj>
              </mc:Choice>
              <mc:Fallback>
                <p:oleObj name="Equation" r:id="rId3" imgW="91440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3571875"/>
                        <a:ext cx="1803400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</a:t>
            </a:r>
            <a:r>
              <a:rPr lang="el-GR" baseline="30000" dirty="0" smtClean="0"/>
              <a:t>ος</a:t>
            </a:r>
            <a:r>
              <a:rPr lang="el-GR" dirty="0" smtClean="0"/>
              <a:t> χτύπος ρολογιού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</a:t>
            </a:r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·</a:t>
            </a:r>
            <a:r>
              <a:rPr lang="en-US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5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215074" y="2428868"/>
            <a:ext cx="2643206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tabLst/>
              <a:defRPr/>
            </a:pPr>
            <a:r>
              <a:rPr lang="el-GR" sz="2900" dirty="0" smtClean="0"/>
              <a:t>Καταχωρητές αποτελεσμάτων</a:t>
            </a:r>
          </a:p>
        </p:txBody>
      </p:sp>
      <p:graphicFrame>
        <p:nvGraphicFramePr>
          <p:cNvPr id="5128" name="Content Placeholder 3"/>
          <p:cNvGraphicFramePr>
            <a:graphicFrameLocks noChangeAspect="1"/>
          </p:cNvGraphicFramePr>
          <p:nvPr/>
        </p:nvGraphicFramePr>
        <p:xfrm>
          <a:off x="6638925" y="3571875"/>
          <a:ext cx="1803400" cy="1404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693" name="Equation" r:id="rId3" imgW="914400" imgH="711000" progId="Equation.3">
                  <p:embed/>
                </p:oleObj>
              </mc:Choice>
              <mc:Fallback>
                <p:oleObj name="Equation" r:id="rId3" imgW="914400" imgH="711000" progId="Equation.3">
                  <p:embed/>
                  <p:pic>
                    <p:nvPicPr>
                      <p:cNvPr id="0" name="Content Placeholder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38925" y="3571875"/>
                        <a:ext cx="1803400" cy="14049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Τελικό αποτέλεσμα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643174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23</a:t>
            </a:r>
          </a:p>
        </p:txBody>
      </p:sp>
      <p:sp>
        <p:nvSpPr>
          <p:cNvPr id="5" name="Rectangle 4"/>
          <p:cNvSpPr/>
          <p:nvPr/>
        </p:nvSpPr>
        <p:spPr>
          <a:xfrm>
            <a:off x="2643174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25</a:t>
            </a:r>
          </a:p>
        </p:txBody>
      </p:sp>
      <p:sp>
        <p:nvSpPr>
          <p:cNvPr id="6" name="Rectangle 5"/>
          <p:cNvSpPr/>
          <p:nvPr/>
        </p:nvSpPr>
        <p:spPr>
          <a:xfrm>
            <a:off x="2643174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28</a:t>
            </a:r>
          </a:p>
        </p:txBody>
      </p:sp>
      <p:sp>
        <p:nvSpPr>
          <p:cNvPr id="7" name="Rectangle 6"/>
          <p:cNvSpPr/>
          <p:nvPr/>
        </p:nvSpPr>
        <p:spPr>
          <a:xfrm>
            <a:off x="3643306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36</a:t>
            </a:r>
          </a:p>
        </p:txBody>
      </p:sp>
      <p:sp>
        <p:nvSpPr>
          <p:cNvPr id="8" name="Rectangle 7"/>
          <p:cNvSpPr/>
          <p:nvPr/>
        </p:nvSpPr>
        <p:spPr>
          <a:xfrm>
            <a:off x="3643306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39</a:t>
            </a:r>
          </a:p>
        </p:txBody>
      </p:sp>
      <p:sp>
        <p:nvSpPr>
          <p:cNvPr id="9" name="Rectangle 8"/>
          <p:cNvSpPr/>
          <p:nvPr/>
        </p:nvSpPr>
        <p:spPr>
          <a:xfrm>
            <a:off x="3643306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32</a:t>
            </a:r>
          </a:p>
        </p:txBody>
      </p:sp>
      <p:sp>
        <p:nvSpPr>
          <p:cNvPr id="10" name="Rectangle 9"/>
          <p:cNvSpPr/>
          <p:nvPr/>
        </p:nvSpPr>
        <p:spPr>
          <a:xfrm>
            <a:off x="4643438" y="3643314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28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43438" y="4643446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a:rPr>
              <a:t>34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43438" y="5643578"/>
            <a:ext cx="571504" cy="571504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ln w="12700">
                  <a:solidFill>
                    <a:schemeClr val="bg1"/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cs typeface="Times New Roman"/>
              </a:rPr>
              <a:t>37</a:t>
            </a:r>
            <a:endParaRPr lang="el-GR" b="1" dirty="0" smtClean="0">
              <a:ln w="12700">
                <a:solidFill>
                  <a:schemeClr val="bg1"/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214546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ight Arrow 13"/>
          <p:cNvSpPr/>
          <p:nvPr/>
        </p:nvSpPr>
        <p:spPr>
          <a:xfrm>
            <a:off x="3214678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4214810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2214546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ight Arrow 16"/>
          <p:cNvSpPr/>
          <p:nvPr/>
        </p:nvSpPr>
        <p:spPr>
          <a:xfrm>
            <a:off x="3214678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ight Arrow 17"/>
          <p:cNvSpPr/>
          <p:nvPr/>
        </p:nvSpPr>
        <p:spPr>
          <a:xfrm>
            <a:off x="4214810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ight Arrow 18"/>
          <p:cNvSpPr/>
          <p:nvPr/>
        </p:nvSpPr>
        <p:spPr>
          <a:xfrm>
            <a:off x="2214546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ight Arrow 19"/>
          <p:cNvSpPr/>
          <p:nvPr/>
        </p:nvSpPr>
        <p:spPr>
          <a:xfrm>
            <a:off x="3214678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ight Arrow 20"/>
          <p:cNvSpPr/>
          <p:nvPr/>
        </p:nvSpPr>
        <p:spPr>
          <a:xfrm>
            <a:off x="4214810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Right Arrow 21"/>
          <p:cNvSpPr/>
          <p:nvPr/>
        </p:nvSpPr>
        <p:spPr>
          <a:xfrm>
            <a:off x="5214942" y="378619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3" name="Right Arrow 22"/>
          <p:cNvSpPr/>
          <p:nvPr/>
        </p:nvSpPr>
        <p:spPr>
          <a:xfrm>
            <a:off x="5214942" y="4786322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4" name="Right Arrow 23"/>
          <p:cNvSpPr/>
          <p:nvPr/>
        </p:nvSpPr>
        <p:spPr>
          <a:xfrm>
            <a:off x="5214942" y="578645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5" name="Right Arrow 24"/>
          <p:cNvSpPr/>
          <p:nvPr/>
        </p:nvSpPr>
        <p:spPr>
          <a:xfrm rot="5400000">
            <a:off x="2714612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6" name="Right Arrow 25"/>
          <p:cNvSpPr/>
          <p:nvPr/>
        </p:nvSpPr>
        <p:spPr>
          <a:xfrm rot="5400000">
            <a:off x="3714744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7" name="Right Arrow 26"/>
          <p:cNvSpPr/>
          <p:nvPr/>
        </p:nvSpPr>
        <p:spPr>
          <a:xfrm rot="5400000">
            <a:off x="4714876" y="3286124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8" name="Right Arrow 27"/>
          <p:cNvSpPr/>
          <p:nvPr/>
        </p:nvSpPr>
        <p:spPr>
          <a:xfrm rot="5400000">
            <a:off x="2714612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9" name="Right Arrow 28"/>
          <p:cNvSpPr/>
          <p:nvPr/>
        </p:nvSpPr>
        <p:spPr>
          <a:xfrm rot="5400000">
            <a:off x="3714744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0" name="Right Arrow 29"/>
          <p:cNvSpPr/>
          <p:nvPr/>
        </p:nvSpPr>
        <p:spPr>
          <a:xfrm rot="5400000">
            <a:off x="4714876" y="4286256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1" name="Right Arrow 30"/>
          <p:cNvSpPr/>
          <p:nvPr/>
        </p:nvSpPr>
        <p:spPr>
          <a:xfrm rot="5400000">
            <a:off x="2714612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" name="Right Arrow 31"/>
          <p:cNvSpPr/>
          <p:nvPr/>
        </p:nvSpPr>
        <p:spPr>
          <a:xfrm rot="5400000">
            <a:off x="3714744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3" name="Right Arrow 32"/>
          <p:cNvSpPr/>
          <p:nvPr/>
        </p:nvSpPr>
        <p:spPr>
          <a:xfrm rot="5400000">
            <a:off x="4714876" y="5286388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Right Arrow 33"/>
          <p:cNvSpPr/>
          <p:nvPr/>
        </p:nvSpPr>
        <p:spPr>
          <a:xfrm rot="5400000">
            <a:off x="2714612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5" name="Right Arrow 34"/>
          <p:cNvSpPr/>
          <p:nvPr/>
        </p:nvSpPr>
        <p:spPr>
          <a:xfrm rot="5400000">
            <a:off x="3714744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6" name="Right Arrow 35"/>
          <p:cNvSpPr/>
          <p:nvPr/>
        </p:nvSpPr>
        <p:spPr>
          <a:xfrm rot="5400000">
            <a:off x="4714876" y="6286520"/>
            <a:ext cx="428628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5" name="Content Placeholder 2"/>
          <p:cNvSpPr txBox="1">
            <a:spLocks/>
          </p:cNvSpPr>
          <p:nvPr/>
        </p:nvSpPr>
        <p:spPr>
          <a:xfrm>
            <a:off x="642910" y="1785926"/>
            <a:ext cx="6000792" cy="107157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20040" marR="0" lvl="0" indent="-320040" defTabSz="914400" fontAlgn="auto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tabLst/>
              <a:defRPr/>
            </a:pPr>
            <a:r>
              <a:rPr lang="el-GR" sz="2900" dirty="0" smtClean="0"/>
              <a:t>Ίδιο αποτέλεσμα σε 2</a:t>
            </a:r>
            <a:r>
              <a:rPr lang="el-GR" sz="2900" dirty="0" smtClean="0">
                <a:cs typeface="Times New Roman"/>
              </a:rPr>
              <a:t>·Ν+1 πράξεις!</a:t>
            </a:r>
            <a:endParaRPr lang="el-GR" sz="29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Αγωγοί (</a:t>
            </a:r>
            <a:r>
              <a:rPr lang="en-US" dirty="0" smtClean="0"/>
              <a:t>Pipelines)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Τεχνική για την αύξηση της ρυθμοαπόδοσης </a:t>
            </a:r>
            <a:r>
              <a:rPr lang="en-US" dirty="0" smtClean="0"/>
              <a:t>(throughput) </a:t>
            </a:r>
            <a:r>
              <a:rPr lang="el-GR" dirty="0" smtClean="0"/>
              <a:t>ενός επεξεργαστή</a:t>
            </a:r>
          </a:p>
          <a:p>
            <a:r>
              <a:rPr lang="el-GR" dirty="0" smtClean="0"/>
              <a:t>Διάσπαση της επεξεργασίας που απαιτείται για την ολοκλήρωση μιας εντολής</a:t>
            </a:r>
          </a:p>
          <a:p>
            <a:pPr lvl="1"/>
            <a:r>
              <a:rPr lang="el-GR" dirty="0" smtClean="0"/>
              <a:t>Σε ένα σύνολο ανεξάρτητων βημάτων</a:t>
            </a:r>
          </a:p>
          <a:p>
            <a:pPr lvl="1"/>
            <a:r>
              <a:rPr lang="el-GR" dirty="0" smtClean="0"/>
              <a:t>Ολοκλήρωση εντολών με τον ρυθμό του πιο αργού βήματος</a:t>
            </a:r>
          </a:p>
          <a:p>
            <a:pPr lvl="2"/>
            <a:r>
              <a:rPr lang="el-GR" dirty="0" smtClean="0"/>
              <a:t>Όχι πλέον με τον ρυθμό ολοκλήρωσης όλων των βημάτων</a:t>
            </a:r>
            <a:endParaRPr lang="el-GR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Πλεονεκτήματα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Ο κύκλος ρολογιού του επεξεργαστή μπορεί να μειωθεί</a:t>
            </a:r>
          </a:p>
          <a:p>
            <a:pPr lvl="1"/>
            <a:r>
              <a:rPr lang="el-GR" dirty="0" smtClean="0"/>
              <a:t>Αύξηση του ρυθμού ολοκλήρωσης των εντολών</a:t>
            </a:r>
          </a:p>
          <a:p>
            <a:r>
              <a:rPr lang="el-GR" dirty="0" smtClean="0"/>
              <a:t>Η χρήση αγωγών μπορεί να μειώσει την πολυπλοκότητα άλλων μονάδων του επεξεργαστή</a:t>
            </a:r>
          </a:p>
          <a:p>
            <a:pPr lvl="1"/>
            <a:r>
              <a:rPr lang="en-US" dirty="0" smtClean="0"/>
              <a:t>Adders </a:t>
            </a:r>
            <a:r>
              <a:rPr lang="el-GR" dirty="0" smtClean="0"/>
              <a:t>και </a:t>
            </a:r>
            <a:r>
              <a:rPr lang="en-US" dirty="0" smtClean="0"/>
              <a:t>multipliers </a:t>
            </a:r>
            <a:r>
              <a:rPr lang="el-GR" dirty="0" smtClean="0"/>
              <a:t>μπορούν να γίνουν ταχύτεροι με την προσθήκη πιο πολύπλοκων κυκλωμάτων</a:t>
            </a:r>
          </a:p>
          <a:p>
            <a:pPr lvl="1"/>
            <a:r>
              <a:rPr lang="el-GR" dirty="0" smtClean="0"/>
              <a:t>Η χρήση αγωγού καθιστά μια τέτοια λύση μη απαραίτητη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Μειονεκτήματα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Δυσκολότερος σχεδιασμός και σημαντικά αυξημένο κόστος παραγωγής</a:t>
            </a:r>
          </a:p>
          <a:p>
            <a:pPr lvl="1"/>
            <a:r>
              <a:rPr lang="el-GR" dirty="0" smtClean="0"/>
              <a:t>Διαχείριση διακλαδώσεων</a:t>
            </a:r>
          </a:p>
          <a:p>
            <a:r>
              <a:rPr lang="el-GR" dirty="0" smtClean="0"/>
              <a:t>Ο χρόνος ολοκλήρωσης μιας εντολής είναι ελαφρώς μεγαλύτερος</a:t>
            </a:r>
          </a:p>
          <a:p>
            <a:pPr lvl="1"/>
            <a:r>
              <a:rPr lang="el-GR" dirty="0" smtClean="0"/>
              <a:t>Κυκλώματα πρέπει να προστεθούν μεταξύ των επιπέδων του αγωγού</a:t>
            </a:r>
          </a:p>
          <a:p>
            <a:r>
              <a:rPr lang="el-GR" smtClean="0"/>
              <a:t>Η εκ των προτέρων πρόβλεψη της απόδοσης ενός επεξεργαστή με αγωγούς είναι σημαντικά δυσκολότερο έργο</a:t>
            </a:r>
            <a:endParaRPr lang="el-GR" dirty="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Παραδοσιακός αγωγός επεξεργαστών </a:t>
            </a:r>
            <a:r>
              <a:rPr lang="en-US" dirty="0" smtClean="0"/>
              <a:t>RISC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Στις αρχιτεκτονικές τύπου </a:t>
            </a:r>
            <a:r>
              <a:rPr lang="en-US" dirty="0" smtClean="0"/>
              <a:t>RISC, </a:t>
            </a:r>
            <a:r>
              <a:rPr lang="el-GR" dirty="0" smtClean="0"/>
              <a:t>παραδοσιακά υπήρχε ένας αγωγός 5 επιπέδων</a:t>
            </a:r>
          </a:p>
          <a:p>
            <a:pPr lvl="1"/>
            <a:r>
              <a:rPr lang="el-GR" dirty="0" smtClean="0"/>
              <a:t>Προσκόμιση εντολής </a:t>
            </a:r>
            <a:r>
              <a:rPr lang="en-US" dirty="0" smtClean="0"/>
              <a:t>(Instruction fetch)</a:t>
            </a:r>
            <a:endParaRPr lang="el-GR" dirty="0" smtClean="0"/>
          </a:p>
          <a:p>
            <a:pPr lvl="1"/>
            <a:r>
              <a:rPr lang="el-GR" dirty="0" smtClean="0"/>
              <a:t>Αποκωδικοποίηση εντολής </a:t>
            </a:r>
            <a:r>
              <a:rPr lang="en-US" dirty="0" smtClean="0"/>
              <a:t>(Instruction decode)</a:t>
            </a:r>
          </a:p>
          <a:p>
            <a:pPr lvl="1"/>
            <a:r>
              <a:rPr lang="el-GR" dirty="0" smtClean="0"/>
              <a:t>Εκτέλεση εντολής </a:t>
            </a:r>
            <a:r>
              <a:rPr lang="en-US" dirty="0" smtClean="0"/>
              <a:t>(Execute)</a:t>
            </a:r>
          </a:p>
          <a:p>
            <a:pPr lvl="1"/>
            <a:r>
              <a:rPr lang="el-GR" dirty="0" smtClean="0"/>
              <a:t>Προσπέλαση μνήμης </a:t>
            </a:r>
            <a:r>
              <a:rPr lang="en-US" dirty="0" smtClean="0"/>
              <a:t>(Memory access)</a:t>
            </a:r>
          </a:p>
          <a:p>
            <a:pPr lvl="1"/>
            <a:r>
              <a:rPr lang="el-GR" dirty="0" smtClean="0"/>
              <a:t>Εγγραφή καταχωρητών (</a:t>
            </a:r>
            <a:r>
              <a:rPr lang="en-US" dirty="0" smtClean="0"/>
              <a:t>Register write back)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Machine CM-2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Αποτελείται από 8 μικρότερους κύβους</a:t>
            </a:r>
          </a:p>
          <a:p>
            <a:pPr lvl="1"/>
            <a:r>
              <a:rPr lang="el-GR" dirty="0" smtClean="0"/>
              <a:t>Κάθε κύβος από 16 </a:t>
            </a:r>
            <a:r>
              <a:rPr lang="en-US" dirty="0" smtClean="0"/>
              <a:t>boards </a:t>
            </a:r>
            <a:r>
              <a:rPr lang="el-GR" dirty="0" smtClean="0"/>
              <a:t>και τον κύριο επεξεργαστή (</a:t>
            </a:r>
            <a:r>
              <a:rPr lang="en-US" dirty="0" smtClean="0"/>
              <a:t>S</a:t>
            </a:r>
            <a:r>
              <a:rPr lang="en-US" smtClean="0"/>
              <a:t>equencer</a:t>
            </a:r>
            <a:r>
              <a:rPr lang="en-US" dirty="0" smtClean="0"/>
              <a:t>)</a:t>
            </a:r>
          </a:p>
          <a:p>
            <a:pPr lvl="2"/>
            <a:r>
              <a:rPr lang="el-GR" dirty="0" smtClean="0"/>
              <a:t>Κάθε </a:t>
            </a:r>
            <a:r>
              <a:rPr lang="en-US" dirty="0" smtClean="0"/>
              <a:t>board </a:t>
            </a:r>
            <a:r>
              <a:rPr lang="el-GR" dirty="0" smtClean="0"/>
              <a:t>από 32 </a:t>
            </a:r>
            <a:r>
              <a:rPr lang="en-US" dirty="0" smtClean="0"/>
              <a:t>chip</a:t>
            </a:r>
          </a:p>
          <a:p>
            <a:pPr lvl="3"/>
            <a:r>
              <a:rPr lang="el-GR" dirty="0" smtClean="0"/>
              <a:t>Κάθε </a:t>
            </a:r>
            <a:r>
              <a:rPr lang="en-US" dirty="0" smtClean="0"/>
              <a:t>chip </a:t>
            </a:r>
            <a:r>
              <a:rPr lang="el-GR" dirty="0" smtClean="0"/>
              <a:t>από:</a:t>
            </a:r>
          </a:p>
          <a:p>
            <a:pPr lvl="4"/>
            <a:r>
              <a:rPr lang="el-GR" dirty="0" smtClean="0"/>
              <a:t>1 κανάλι επικοινωνίας</a:t>
            </a:r>
          </a:p>
          <a:p>
            <a:pPr lvl="4"/>
            <a:r>
              <a:rPr lang="el-GR" dirty="0" smtClean="0"/>
              <a:t>16 επεξεργαστές</a:t>
            </a:r>
          </a:p>
          <a:p>
            <a:pPr lvl="4"/>
            <a:r>
              <a:rPr lang="el-GR" dirty="0" smtClean="0"/>
              <a:t>16 </a:t>
            </a:r>
            <a:r>
              <a:rPr lang="en-US" dirty="0" smtClean="0"/>
              <a:t>RAM chips </a:t>
            </a:r>
            <a:r>
              <a:rPr lang="el-GR" dirty="0" smtClean="0"/>
              <a:t>των 2</a:t>
            </a:r>
            <a:r>
              <a:rPr lang="en-US" dirty="0" smtClean="0"/>
              <a:t>MB</a:t>
            </a:r>
          </a:p>
          <a:p>
            <a:pPr lvl="5"/>
            <a:r>
              <a:rPr lang="en-US" dirty="0" smtClean="0"/>
              <a:t>4 Kbit </a:t>
            </a:r>
            <a:r>
              <a:rPr lang="el-GR" dirty="0" smtClean="0"/>
              <a:t>ανά επεξεργαστή</a:t>
            </a:r>
          </a:p>
          <a:p>
            <a:pPr lvl="5"/>
            <a:r>
              <a:rPr lang="el-GR" dirty="0" smtClean="0"/>
              <a:t>Κατανεμημένη κοινή μνήμη</a:t>
            </a:r>
            <a:endParaRPr lang="en-US" dirty="0" smtClean="0"/>
          </a:p>
          <a:p>
            <a:r>
              <a:rPr lang="el-GR" dirty="0" smtClean="0"/>
              <a:t>Απίστευτα πολλά λαμπάκια!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642910" y="4643446"/>
            <a:ext cx="57150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Rectangle 17"/>
          <p:cNvSpPr/>
          <p:nvPr/>
        </p:nvSpPr>
        <p:spPr>
          <a:xfrm>
            <a:off x="642910" y="3929066"/>
            <a:ext cx="571504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642910" y="3214686"/>
            <a:ext cx="571504" cy="571504"/>
          </a:xfrm>
          <a:prstGeom prst="rect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642910" y="250030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642910" y="178592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38" name="TextBox 37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Αρχική κατάσταση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642910" y="4643446"/>
            <a:ext cx="571504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Rectangle 18"/>
          <p:cNvSpPr/>
          <p:nvPr/>
        </p:nvSpPr>
        <p:spPr>
          <a:xfrm>
            <a:off x="642910" y="3929066"/>
            <a:ext cx="571504" cy="571504"/>
          </a:xfrm>
          <a:prstGeom prst="rect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642910" y="321468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642910" y="250030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1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642910" y="4643446"/>
            <a:ext cx="571504" cy="571504"/>
          </a:xfrm>
          <a:prstGeom prst="rect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Rectangle 19"/>
          <p:cNvSpPr/>
          <p:nvPr/>
        </p:nvSpPr>
        <p:spPr>
          <a:xfrm>
            <a:off x="642910" y="392906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642910" y="321468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2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642910" y="464344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Rectangle 20"/>
          <p:cNvSpPr/>
          <p:nvPr/>
        </p:nvSpPr>
        <p:spPr>
          <a:xfrm>
            <a:off x="642910" y="392906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3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642910" y="464344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4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5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18" name="Rectangle 17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/>
              <a:t>6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19" name="Rectangle 18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  <a:solidFill>
            <a:srgbClr val="FF99CC"/>
          </a:solidFill>
          <a:ln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7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20" name="Rectangle 19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  <a:solidFill>
            <a:srgbClr val="FFC000"/>
          </a:solidFill>
          <a:ln>
            <a:solidFill>
              <a:srgbClr val="C88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8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21" name="Rectangle 20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  <a:solidFill>
            <a:srgbClr val="FF6600"/>
          </a:solidFill>
          <a:ln>
            <a:solidFill>
              <a:srgbClr val="C82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9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Machine CM-2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Συνολικά 65.536 επεξεργαστές</a:t>
            </a:r>
          </a:p>
          <a:p>
            <a:pPr lvl="1"/>
            <a:r>
              <a:rPr lang="el-GR" dirty="0" smtClean="0"/>
              <a:t>Εξαιρετικά απλοί επεξεργαστές</a:t>
            </a:r>
          </a:p>
          <a:p>
            <a:pPr lvl="2"/>
            <a:r>
              <a:rPr lang="el-GR" dirty="0" smtClean="0"/>
              <a:t>Πράξεις μόνο με 1 </a:t>
            </a:r>
            <a:r>
              <a:rPr lang="en-US" dirty="0" smtClean="0"/>
              <a:t>bit </a:t>
            </a:r>
            <a:r>
              <a:rPr lang="el-GR" dirty="0" smtClean="0"/>
              <a:t>σε κάθε κύκλο ρολογιού</a:t>
            </a:r>
          </a:p>
          <a:p>
            <a:pPr lvl="3"/>
            <a:r>
              <a:rPr lang="en-US" dirty="0" smtClean="0"/>
              <a:t>“N”</a:t>
            </a:r>
            <a:r>
              <a:rPr lang="el-GR" dirty="0" smtClean="0"/>
              <a:t> κύκλοι ρολογιού για δεδομένα με </a:t>
            </a:r>
            <a:r>
              <a:rPr lang="en-US" dirty="0" smtClean="0"/>
              <a:t>“N”</a:t>
            </a:r>
            <a:r>
              <a:rPr lang="el-GR" dirty="0" smtClean="0"/>
              <a:t> </a:t>
            </a:r>
            <a:r>
              <a:rPr lang="en-US" dirty="0" smtClean="0"/>
              <a:t>bit</a:t>
            </a:r>
            <a:endParaRPr lang="el-GR" dirty="0" smtClean="0"/>
          </a:p>
          <a:p>
            <a:r>
              <a:rPr lang="en-US" dirty="0" smtClean="0"/>
              <a:t>Massively parallel hypercube</a:t>
            </a:r>
            <a:endParaRPr lang="el-GR" dirty="0" smtClean="0"/>
          </a:p>
          <a:p>
            <a:pPr lvl="1"/>
            <a:r>
              <a:rPr lang="el-GR" dirty="0" smtClean="0"/>
              <a:t>12-διάστατος υπερκύβος</a:t>
            </a:r>
          </a:p>
          <a:p>
            <a:pPr lvl="2"/>
            <a:r>
              <a:rPr lang="en-US" dirty="0" smtClean="0"/>
              <a:t>Hypercube (</a:t>
            </a:r>
            <a:r>
              <a:rPr lang="el-GR" dirty="0" smtClean="0"/>
              <a:t>Υπερκύβος): Συγκεκριμένη συνδεσμολογία μεταξύ τμημάτων ενός παράλληλου υπολογιστή</a:t>
            </a:r>
          </a:p>
          <a:p>
            <a:pPr lvl="1"/>
            <a:r>
              <a:rPr lang="el-GR" dirty="0" smtClean="0"/>
              <a:t>Κάθε </a:t>
            </a:r>
            <a:r>
              <a:rPr lang="en-US" dirty="0" smtClean="0"/>
              <a:t>chip </a:t>
            </a:r>
            <a:r>
              <a:rPr lang="el-GR" dirty="0" smtClean="0"/>
              <a:t>των 16 επεξεργαστών είναι ένας κόμβος του υπερκύβου</a:t>
            </a:r>
          </a:p>
          <a:p>
            <a:pPr lvl="2"/>
            <a:r>
              <a:rPr lang="el-GR" dirty="0" smtClean="0"/>
              <a:t>8 κύβοι * 16 </a:t>
            </a:r>
            <a:r>
              <a:rPr lang="en-US" dirty="0" smtClean="0"/>
              <a:t>boards/</a:t>
            </a:r>
            <a:r>
              <a:rPr lang="el-GR" dirty="0" smtClean="0"/>
              <a:t>κύβο </a:t>
            </a:r>
            <a:r>
              <a:rPr lang="en-US" dirty="0" smtClean="0"/>
              <a:t>* 32 chip/board = 4096 chip = 2</a:t>
            </a:r>
            <a:r>
              <a:rPr lang="en-US" baseline="30000" dirty="0" smtClean="0"/>
              <a:t>12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Arrow 8"/>
          <p:cNvSpPr/>
          <p:nvPr/>
        </p:nvSpPr>
        <p:spPr>
          <a:xfrm>
            <a:off x="2643174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3786182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>
            <a:off x="4929190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ight Arrow 12"/>
          <p:cNvSpPr/>
          <p:nvPr/>
        </p:nvSpPr>
        <p:spPr>
          <a:xfrm>
            <a:off x="6072198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Right Arrow 14"/>
          <p:cNvSpPr/>
          <p:nvPr/>
        </p:nvSpPr>
        <p:spPr>
          <a:xfrm>
            <a:off x="150016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>
            <a:off x="7215206" y="4786322"/>
            <a:ext cx="571504" cy="285752"/>
          </a:xfrm>
          <a:prstGeom prst="rightArrow">
            <a:avLst/>
          </a:prstGeom>
          <a:solidFill>
            <a:srgbClr val="FF5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Rectangle 6"/>
          <p:cNvSpPr/>
          <p:nvPr/>
        </p:nvSpPr>
        <p:spPr>
          <a:xfrm>
            <a:off x="4357686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</a:t>
            </a:r>
            <a:endParaRPr lang="el-GR" dirty="0"/>
          </a:p>
        </p:txBody>
      </p:sp>
      <p:sp>
        <p:nvSpPr>
          <p:cNvPr id="8" name="Rectangle 7"/>
          <p:cNvSpPr/>
          <p:nvPr/>
        </p:nvSpPr>
        <p:spPr>
          <a:xfrm>
            <a:off x="5500694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</a:t>
            </a:r>
            <a:endParaRPr lang="el-GR" dirty="0"/>
          </a:p>
        </p:txBody>
      </p:sp>
      <p:sp>
        <p:nvSpPr>
          <p:cNvPr id="4" name="Rectangle 3"/>
          <p:cNvSpPr/>
          <p:nvPr/>
        </p:nvSpPr>
        <p:spPr>
          <a:xfrm>
            <a:off x="2071670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IF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3214678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ID</a:t>
            </a:r>
            <a:endParaRPr lang="el-GR" dirty="0"/>
          </a:p>
        </p:txBody>
      </p:sp>
      <p:sp>
        <p:nvSpPr>
          <p:cNvPr id="14" name="Rectangle 13"/>
          <p:cNvSpPr/>
          <p:nvPr/>
        </p:nvSpPr>
        <p:spPr>
          <a:xfrm>
            <a:off x="6643702" y="4643446"/>
            <a:ext cx="57150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WB</a:t>
            </a:r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Τρόπος λειτουργίας παραδοσιακού αγωγού</a:t>
            </a:r>
            <a:endParaRPr lang="el-GR" dirty="0"/>
          </a:p>
        </p:txBody>
      </p:sp>
      <p:sp>
        <p:nvSpPr>
          <p:cNvPr id="22" name="TextBox 21"/>
          <p:cNvSpPr txBox="1"/>
          <p:nvPr/>
        </p:nvSpPr>
        <p:spPr>
          <a:xfrm>
            <a:off x="2071670" y="2500306"/>
            <a:ext cx="33575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10</a:t>
            </a:r>
            <a:r>
              <a:rPr lang="el-GR" sz="2800" baseline="30000" dirty="0" smtClean="0"/>
              <a:t>ος</a:t>
            </a:r>
            <a:r>
              <a:rPr lang="el-GR" sz="2800" dirty="0" smtClean="0"/>
              <a:t> χτύπος ρολογιού</a:t>
            </a:r>
            <a:endParaRPr lang="el-G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του παραδοσιακού αγωγού (1/3)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Διαρθρωτικά προβλήματα </a:t>
            </a:r>
            <a:r>
              <a:rPr lang="en-US" dirty="0" smtClean="0"/>
              <a:t>(Structural hazards)</a:t>
            </a:r>
          </a:p>
          <a:p>
            <a:pPr lvl="1"/>
            <a:r>
              <a:rPr lang="el-GR" dirty="0" smtClean="0"/>
              <a:t>Δύο εντολές προσπαθούν να χρησιμοποιήσουν τους ίδιους πόρους, την ίδια χρονική στιγμή</a:t>
            </a:r>
          </a:p>
          <a:p>
            <a:pPr lvl="1"/>
            <a:r>
              <a:rPr lang="el-GR" dirty="0" smtClean="0"/>
              <a:t>Η πιο απλή λύση είναι η ενσωμάτωση περισσότερων πόρων στον επεξεργαστή</a:t>
            </a:r>
          </a:p>
          <a:p>
            <a:pPr lvl="2"/>
            <a:r>
              <a:rPr lang="el-GR" dirty="0" smtClean="0"/>
              <a:t>Παράδειγμα: Μια εντολή πρόσθεσης που ακολουθείται από μια εντολή διακλάδωσης</a:t>
            </a:r>
          </a:p>
          <a:p>
            <a:pPr lvl="3"/>
            <a:r>
              <a:rPr lang="el-GR" dirty="0" smtClean="0"/>
              <a:t>Η εντολή πρόσθεσης χρησιμοποιεί την </a:t>
            </a:r>
            <a:r>
              <a:rPr lang="en-US" dirty="0" smtClean="0"/>
              <a:t>ALU (Arithmetic and Logic Unit) </a:t>
            </a:r>
            <a:r>
              <a:rPr lang="el-GR" dirty="0" smtClean="0"/>
              <a:t>για την διεκπεραίωση της πράξης κατά την διαδικασία «Εκτέλεσης» </a:t>
            </a:r>
            <a:r>
              <a:rPr lang="en-US" dirty="0" smtClean="0"/>
              <a:t>(Execute)</a:t>
            </a:r>
            <a:endParaRPr lang="el-GR" dirty="0" smtClean="0"/>
          </a:p>
          <a:p>
            <a:pPr lvl="3"/>
            <a:r>
              <a:rPr lang="el-GR" dirty="0" smtClean="0"/>
              <a:t>Η εντολή διακλάδωσης χρειάζεται την </a:t>
            </a:r>
            <a:r>
              <a:rPr lang="en-US" dirty="0" smtClean="0"/>
              <a:t>ALU</a:t>
            </a:r>
            <a:r>
              <a:rPr lang="el-GR" dirty="0" smtClean="0"/>
              <a:t> για να υπολογίσει την διεύθυνση στην οποία πρέπει να μεταφερθεί η ροή του προγράμματος κατά την διαδικασία «Αποκωδικοποίηση εντολής» </a:t>
            </a:r>
            <a:r>
              <a:rPr lang="en-US" dirty="0" smtClean="0"/>
              <a:t>(Instruction decode)</a:t>
            </a:r>
          </a:p>
          <a:p>
            <a:pPr lvl="3"/>
            <a:r>
              <a:rPr lang="el-GR" dirty="0" smtClean="0"/>
              <a:t>Και οι δύο εντολές χρειάζονται την </a:t>
            </a:r>
            <a:r>
              <a:rPr lang="en-US" dirty="0" smtClean="0"/>
              <a:t>ALU </a:t>
            </a:r>
            <a:r>
              <a:rPr lang="el-GR" dirty="0" smtClean="0"/>
              <a:t>την ίδια στιγμή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του παραδοσιακού αγωγού (2/3)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Προβλήματα με δεδομένα </a:t>
            </a:r>
            <a:r>
              <a:rPr lang="en-US" dirty="0" smtClean="0"/>
              <a:t>(Data Hazards)</a:t>
            </a:r>
          </a:p>
          <a:p>
            <a:pPr lvl="1"/>
            <a:r>
              <a:rPr lang="el-GR" dirty="0" smtClean="0"/>
              <a:t>Μια εντολή προσπαθεί να χρησιμοποιήσει δεδομένα που δεν έχουν γραφτεί ακόμα πίσω στους καταχωρητές</a:t>
            </a:r>
          </a:p>
          <a:p>
            <a:pPr lvl="1"/>
            <a:r>
              <a:rPr lang="el-GR" dirty="0" smtClean="0"/>
              <a:t>Πρώτη λύση είναι μέσω «Παράκαμψης» </a:t>
            </a:r>
            <a:r>
              <a:rPr lang="en-US" dirty="0" smtClean="0"/>
              <a:t>(Bypassing)</a:t>
            </a:r>
            <a:endParaRPr lang="el-GR" dirty="0" smtClean="0"/>
          </a:p>
          <a:p>
            <a:pPr lvl="2"/>
            <a:r>
              <a:rPr lang="el-GR" dirty="0" smtClean="0"/>
              <a:t>Παράδειγμα:</a:t>
            </a:r>
          </a:p>
          <a:p>
            <a:pPr lvl="2">
              <a:buNone/>
            </a:pPr>
            <a:r>
              <a:rPr lang="en-US" dirty="0" smtClean="0">
                <a:latin typeface="Consolas" pitchFamily="49" charset="0"/>
                <a:cs typeface="Estrangelo Edessa" pitchFamily="66" charset="0"/>
              </a:rPr>
              <a:t>	SUB	r3, r4, r10</a:t>
            </a:r>
          </a:p>
          <a:p>
            <a:pPr lvl="2">
              <a:buNone/>
            </a:pPr>
            <a:r>
              <a:rPr lang="en-US" dirty="0" smtClean="0">
                <a:latin typeface="Consolas" pitchFamily="49" charset="0"/>
                <a:cs typeface="Estrangelo Edessa" pitchFamily="66" charset="0"/>
              </a:rPr>
              <a:t>	AND	r10, 3, r11</a:t>
            </a:r>
          </a:p>
          <a:p>
            <a:pPr lvl="1"/>
            <a:r>
              <a:rPr lang="el-GR" dirty="0" smtClean="0"/>
              <a:t>Δεύτερη λύση είναι μέσω «Διασύνδεσης» </a:t>
            </a:r>
            <a:r>
              <a:rPr lang="en-US" dirty="0" smtClean="0"/>
              <a:t>(Interlock)</a:t>
            </a:r>
          </a:p>
          <a:p>
            <a:pPr lvl="2"/>
            <a:r>
              <a:rPr lang="el-GR" dirty="0" smtClean="0"/>
              <a:t>Παράδειγμα</a:t>
            </a:r>
          </a:p>
          <a:p>
            <a:pPr lvl="2">
              <a:buNone/>
            </a:pPr>
            <a:r>
              <a:rPr lang="el-GR" dirty="0" smtClean="0">
                <a:latin typeface="Consolas" pitchFamily="49" charset="0"/>
                <a:cs typeface="Estrangelo Edessa" pitchFamily="66" charset="0"/>
              </a:rPr>
              <a:t>	</a:t>
            </a:r>
            <a:r>
              <a:rPr lang="en-US" dirty="0" smtClean="0">
                <a:latin typeface="Consolas" pitchFamily="49" charset="0"/>
                <a:cs typeface="Estrangelo Edessa" pitchFamily="66" charset="0"/>
              </a:rPr>
              <a:t>LD	</a:t>
            </a:r>
            <a:r>
              <a:rPr lang="en-US" dirty="0" err="1" smtClean="0">
                <a:latin typeface="Consolas" pitchFamily="49" charset="0"/>
                <a:cs typeface="Estrangelo Edessa" pitchFamily="66" charset="0"/>
              </a:rPr>
              <a:t>addr</a:t>
            </a:r>
            <a:r>
              <a:rPr lang="en-US" dirty="0" smtClean="0">
                <a:latin typeface="Consolas" pitchFamily="49" charset="0"/>
                <a:cs typeface="Estrangelo Edessa" pitchFamily="66" charset="0"/>
              </a:rPr>
              <a:t>, r10</a:t>
            </a:r>
          </a:p>
          <a:p>
            <a:pPr lvl="2">
              <a:buNone/>
            </a:pPr>
            <a:r>
              <a:rPr lang="en-US" dirty="0" smtClean="0">
                <a:latin typeface="Consolas" pitchFamily="49" charset="0"/>
                <a:cs typeface="Estrangelo Edessa" pitchFamily="66" charset="0"/>
              </a:rPr>
              <a:t>	AND	r10, 3, r11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Προβλήματα του παραδοσιακού αγωγού (3/3)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Προβλήματα ελέγχου </a:t>
            </a:r>
            <a:r>
              <a:rPr lang="en-US" dirty="0" smtClean="0"/>
              <a:t>(Control Hazards)</a:t>
            </a:r>
            <a:endParaRPr lang="el-GR" dirty="0" smtClean="0"/>
          </a:p>
          <a:p>
            <a:pPr lvl="1"/>
            <a:r>
              <a:rPr lang="el-GR" dirty="0" smtClean="0"/>
              <a:t>Στον παραδοσιακό αγωγό των επεξεργαστών </a:t>
            </a:r>
            <a:r>
              <a:rPr lang="en-US" dirty="0" smtClean="0"/>
              <a:t>RISC</a:t>
            </a:r>
            <a:endParaRPr lang="el-GR" dirty="0" smtClean="0"/>
          </a:p>
          <a:p>
            <a:pPr lvl="2"/>
            <a:r>
              <a:rPr lang="el-GR" dirty="0" smtClean="0"/>
              <a:t>Εντολή διακλάδωσης</a:t>
            </a:r>
          </a:p>
          <a:p>
            <a:pPr lvl="2"/>
            <a:r>
              <a:rPr lang="el-GR" dirty="0" smtClean="0"/>
              <a:t>Ποια είναι η επόμενη προς εκτέλεση εντολή;</a:t>
            </a:r>
          </a:p>
          <a:p>
            <a:pPr lvl="2"/>
            <a:r>
              <a:rPr lang="el-GR" dirty="0" smtClean="0"/>
              <a:t>Η αποσαφήνιση γίνεται κατά την διαδικασία «Αποκωδικοποίηση εντολής»</a:t>
            </a:r>
          </a:p>
          <a:p>
            <a:pPr lvl="1"/>
            <a:r>
              <a:rPr lang="el-GR" dirty="0" smtClean="0"/>
              <a:t>Όμως, η εντολή που ακολουθεί την εντολή διακλάδωσης έχει ήδη προσκομιστεί</a:t>
            </a:r>
          </a:p>
          <a:p>
            <a:pPr lvl="2"/>
            <a:r>
              <a:rPr lang="el-GR" dirty="0" smtClean="0"/>
              <a:t>Διάφορες λύσεις δίνονται στην περίπτωση αυτή</a:t>
            </a:r>
          </a:p>
          <a:p>
            <a:pPr lvl="3"/>
            <a:r>
              <a:rPr lang="en-US" dirty="0" smtClean="0"/>
              <a:t>Predict Not Taken</a:t>
            </a:r>
          </a:p>
          <a:p>
            <a:pPr lvl="3"/>
            <a:r>
              <a:rPr lang="en-US" dirty="0" smtClean="0"/>
              <a:t>Branch Likely</a:t>
            </a:r>
          </a:p>
          <a:p>
            <a:pPr lvl="3"/>
            <a:r>
              <a:rPr lang="en-US" dirty="0" smtClean="0"/>
              <a:t>Branch Delay Slot</a:t>
            </a:r>
          </a:p>
          <a:p>
            <a:pPr lvl="3"/>
            <a:r>
              <a:rPr lang="en-US" dirty="0" smtClean="0"/>
              <a:t>Branch Prediction</a:t>
            </a:r>
            <a:endParaRPr lang="el-GR" dirty="0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3068960"/>
            <a:ext cx="8153400" cy="990600"/>
          </a:xfrm>
        </p:spPr>
        <p:txBody>
          <a:bodyPr>
            <a:normAutofit/>
          </a:bodyPr>
          <a:lstStyle/>
          <a:p>
            <a:pPr algn="ctr"/>
            <a:r>
              <a:rPr lang="el-GR" sz="4400" dirty="0" smtClean="0"/>
              <a:t>Τέλος Ενότητας</a:t>
            </a:r>
            <a:endParaRPr lang="en-US" sz="4400" dirty="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Πανεπιστήμιο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  <p:sp>
        <p:nvSpPr>
          <p:cNvPr id="5" name="Ορθογώνιο 4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Ορθογώνιο 5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5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11560" y="4797152"/>
            <a:ext cx="8153400" cy="990600"/>
          </a:xfrm>
        </p:spPr>
        <p:txBody>
          <a:bodyPr>
            <a:normAutofit/>
          </a:bodyPr>
          <a:lstStyle/>
          <a:p>
            <a:r>
              <a:rPr lang="el-GR" sz="4400" dirty="0" smtClean="0"/>
              <a:t>Σημειώματα</a:t>
            </a:r>
            <a:endParaRPr lang="en-US" sz="4400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quarter" idx="1"/>
          </p:nvPr>
        </p:nvSpPr>
        <p:spPr>
          <a:xfrm>
            <a:off x="612648" y="332656"/>
            <a:ext cx="8531352" cy="5257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anchor="t">
            <a:normAutofit/>
          </a:bodyPr>
          <a:lstStyle/>
          <a:p>
            <a:pPr marL="0" indent="0">
              <a:buNone/>
            </a:pPr>
            <a:r>
              <a:rPr lang="el-GR" sz="2000" dirty="0" err="1"/>
              <a:t>Copyright</a:t>
            </a:r>
            <a:r>
              <a:rPr lang="el-GR" sz="2000" dirty="0"/>
              <a:t> Πανεπιστήμιο Πατρών</a:t>
            </a:r>
            <a:r>
              <a:rPr lang="en-US" sz="2000" dirty="0"/>
              <a:t>,</a:t>
            </a:r>
            <a:r>
              <a:rPr lang="el-GR" sz="2000" dirty="0"/>
              <a:t> Ευστράτιος </a:t>
            </a:r>
            <a:r>
              <a:rPr lang="el-GR" sz="2000" dirty="0" err="1"/>
              <a:t>Γαλλόπουλος</a:t>
            </a:r>
            <a:r>
              <a:rPr lang="el-GR" sz="2000" dirty="0"/>
              <a:t>, Ιωάννης Ε. </a:t>
            </a:r>
            <a:r>
              <a:rPr lang="el-GR" sz="2000" dirty="0" err="1"/>
              <a:t>Βενέτης</a:t>
            </a:r>
            <a:r>
              <a:rPr lang="el-GR" sz="2000" dirty="0"/>
              <a:t>. «</a:t>
            </a:r>
            <a:r>
              <a:rPr lang="el-GR" sz="2000" dirty="0">
                <a:solidFill>
                  <a:srgbClr val="FF0000"/>
                </a:solidFill>
              </a:rPr>
              <a:t>Παράλληλη Επεξεργασία. Ενότητα 2 – Αρχιτεκτονικές Παράλληλης Επεξεργασίας</a:t>
            </a:r>
            <a:r>
              <a:rPr lang="el-GR" sz="2000" dirty="0"/>
              <a:t>». Έκδοση: </a:t>
            </a:r>
            <a:r>
              <a:rPr lang="el-GR" sz="2000" dirty="0">
                <a:solidFill>
                  <a:srgbClr val="FF0000"/>
                </a:solidFill>
              </a:rPr>
              <a:t>1.0</a:t>
            </a:r>
            <a:r>
              <a:rPr lang="el-GR" sz="2000" dirty="0"/>
              <a:t>. Πάτρα 2015. Διαθέσιμο από τη δικτυακή διεύθυνση: </a:t>
            </a:r>
            <a:r>
              <a:rPr lang="en-US" sz="2000" dirty="0">
                <a:latin typeface="Calibri" charset="0"/>
              </a:rPr>
              <a:t>https://eclass.upatras.gr/courses/CEID1057/</a:t>
            </a:r>
            <a:r>
              <a:rPr lang="el-GR" sz="2000" dirty="0"/>
              <a:t>.</a:t>
            </a:r>
            <a:endParaRPr lang="en-US" sz="2000" dirty="0"/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5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14401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2000" dirty="0" smtClean="0"/>
              <a:t>Το </a:t>
            </a:r>
            <a:r>
              <a:rPr lang="el-GR" sz="20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/>
              <a:t>κ.λ.π</a:t>
            </a:r>
            <a:r>
              <a:rPr lang="el-GR" sz="20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2000" dirty="0" smtClean="0"/>
              <a:t>».                     </a:t>
            </a:r>
          </a:p>
          <a:p>
            <a:pPr marL="0" indent="0">
              <a:buNone/>
            </a:pPr>
            <a:endParaRPr lang="el-GR" sz="20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7670" y="3005994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7504" y="350100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/>
              <a:t>[1] http://creativecommons.org/licenses/by-nc-sa/4.0/ </a:t>
            </a:r>
            <a:endParaRPr lang="en-US" dirty="0" smtClean="0"/>
          </a:p>
          <a:p>
            <a:endParaRPr lang="el-GR" dirty="0"/>
          </a:p>
          <a:p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</a:t>
            </a:r>
            <a:r>
              <a:rPr lang="el-GR" dirty="0" smtClean="0"/>
              <a:t>τόπο</a:t>
            </a:r>
            <a:endParaRPr lang="en-US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/>
          </a:p>
          <a:p>
            <a:r>
              <a:rPr lang="el-GR" dirty="0" smtClean="0"/>
              <a:t>Ο </a:t>
            </a:r>
            <a:r>
              <a:rPr lang="el-GR" dirty="0"/>
              <a:t>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364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  <p:sp>
        <p:nvSpPr>
          <p:cNvPr id="4" name="Ορθογώνιο 3"/>
          <p:cNvSpPr/>
          <p:nvPr/>
        </p:nvSpPr>
        <p:spPr>
          <a:xfrm>
            <a:off x="107504" y="6237312"/>
            <a:ext cx="356652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Ορθογώνιο 4"/>
          <p:cNvSpPr/>
          <p:nvPr/>
        </p:nvSpPr>
        <p:spPr>
          <a:xfrm>
            <a:off x="464156" y="6453336"/>
            <a:ext cx="806828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01540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5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27&quot;&gt;&lt;/object&gt;&lt;object type=&quot;2&quot; unique_id=&quot;10228&quot;&gt;&lt;object type=&quot;3&quot; unique_id=&quot;10229&quot;&gt;&lt;property id=&quot;20148&quot; value=&quot;5&quot;/&gt;&lt;property id=&quot;20300&quot; value=&quot;Slide 1 - &amp;quot;ΠαρΑλληλη ΕΠΕΞΕΡΓΑΣΙΑ&amp;quot;&quot;/&gt;&lt;property id=&quot;20307&quot; value=&quot;256&quot;/&gt;&lt;/object&gt;&lt;object type=&quot;3&quot; unique_id=&quot;10230&quot;&gt;&lt;property id=&quot;20148&quot; value=&quot;5&quot;/&gt;&lt;property id=&quot;20300&quot; value=&quot;Slide 2 - &amp;quot;Ταξινόμηση Παράλληλων Αρχιτεκτονικών&amp;quot;&quot;/&gt;&lt;property id=&quot;20307&quot; value=&quot;331&quot;/&gt;&lt;/object&gt;&lt;object type=&quot;3&quot; unique_id=&quot;10231&quot;&gt;&lt;property id=&quot;20148&quot; value=&quot;5&quot;/&gt;&lt;property id=&quot;20300&quot; value=&quot;Slide 3 - &amp;quot;Ταξινόμηση κατά Flynn&amp;quot;&quot;/&gt;&lt;property id=&quot;20307&quot; value=&quot;295&quot;/&gt;&lt;/object&gt;&lt;object type=&quot;3&quot; unique_id=&quot;10232&quot;&gt;&lt;property id=&quot;20148&quot; value=&quot;5&quot;/&gt;&lt;property id=&quot;20300&quot; value=&quot;Slide 4 - &amp;quot;SISD&amp;quot;&quot;/&gt;&lt;property id=&quot;20307&quot; value=&quot;296&quot;/&gt;&lt;/object&gt;&lt;object type=&quot;3&quot; unique_id=&quot;10233&quot;&gt;&lt;property id=&quot;20148&quot; value=&quot;5&quot;/&gt;&lt;property id=&quot;20300&quot; value=&quot;Slide 5 - &amp;quot;SIMD&amp;quot;&quot;/&gt;&lt;property id=&quot;20307&quot; value=&quot;299&quot;/&gt;&lt;/object&gt;&lt;object type=&quot;3&quot; unique_id=&quot;10234&quot;&gt;&lt;property id=&quot;20148&quot; value=&quot;5&quot;/&gt;&lt;property id=&quot;20300&quot; value=&quot;Slide 6 - &amp;quot;MISD&amp;quot;&quot;/&gt;&lt;property id=&quot;20307&quot; value=&quot;300&quot;/&gt;&lt;/object&gt;&lt;object type=&quot;3&quot; unique_id=&quot;10235&quot;&gt;&lt;property id=&quot;20148&quot; value=&quot;5&quot;/&gt;&lt;property id=&quot;20300&quot; value=&quot;Slide 7 - &amp;quot;MIMD&amp;quot;&quot;/&gt;&lt;property id=&quot;20307&quot; value=&quot;297&quot;/&gt;&lt;/object&gt;&lt;object type=&quot;3&quot; unique_id=&quot;10236&quot;&gt;&lt;property id=&quot;20148&quot; value=&quot;5&quot;/&gt;&lt;property id=&quot;20300&quot; value=&quot;Slide 8 - &amp;quot;Αξιοποίηση αρχιτεκτονικών (1/2)&amp;quot;&quot;/&gt;&lt;property id=&quot;20307&quot; value=&quot;332&quot;/&gt;&lt;/object&gt;&lt;object type=&quot;3&quot; unique_id=&quot;10237&quot;&gt;&lt;property id=&quot;20148&quot; value=&quot;5&quot;/&gt;&lt;property id=&quot;20300&quot; value=&quot;Slide 9 - &amp;quot;Αξιοποίηση αρχιτεκτονικών (2/2)&amp;quot;&quot;/&gt;&lt;property id=&quot;20307&quot; value=&quot;333&quot;/&gt;&lt;/object&gt;&lt;object type=&quot;3&quot; unique_id=&quot;10238&quot;&gt;&lt;property id=&quot;20148&quot; value=&quot;5&quot;/&gt;&lt;property id=&quot;20300&quot; value=&quot;Slide 10 - &amp;quot;Αρχιτεκτονική μνήμης&amp;quot;&quot;/&gt;&lt;property id=&quot;20307&quot; value=&quot;298&quot;/&gt;&lt;/object&gt;&lt;object type=&quot;3&quot; unique_id=&quot;10239&quot;&gt;&lt;property id=&quot;20148&quot; value=&quot;5&quot;/&gt;&lt;property id=&quot;20300&quot; value=&quot;Slide 11 - &amp;quot;Κοινή μνήμη&amp;quot;&quot;/&gt;&lt;property id=&quot;20307&quot; value=&quot;301&quot;/&gt;&lt;/object&gt;&lt;object type=&quot;3&quot; unique_id=&quot;10240&quot;&gt;&lt;property id=&quot;20148&quot; value=&quot;5&quot;/&gt;&lt;property id=&quot;20300&quot; value=&quot;Slide 12 - &amp;quot;Χαρακτηριστικά&amp;quot;&quot;/&gt;&lt;property id=&quot;20307&quot; value=&quot;334&quot;/&gt;&lt;/object&gt;&lt;object type=&quot;3&quot; unique_id=&quot;10241&quot;&gt;&lt;property id=&quot;20148&quot; value=&quot;5&quot;/&gt;&lt;property id=&quot;20300&quot; value=&quot;Slide 13 - &amp;quot;Προγραμματισμός με Κοινή Μνήμη (Shared Memory)&amp;quot;&quot;/&gt;&lt;property id=&quot;20307&quot; value=&quot;338&quot;/&gt;&lt;/object&gt;&lt;object type=&quot;3&quot; unique_id=&quot;10242&quot;&gt;&lt;property id=&quot;20148&quot; value=&quot;5&quot;/&gt;&lt;property id=&quot;20300&quot; value=&quot;Slide 14 - &amp;quot;Νήματα (Threads)&amp;quot;&quot;/&gt;&lt;property id=&quot;20307&quot; value=&quot;339&quot;/&gt;&lt;/object&gt;&lt;object type=&quot;3&quot; unique_id=&quot;10243&quot;&gt;&lt;property id=&quot;20148&quot; value=&quot;5&quot;/&gt;&lt;property id=&quot;20300&quot; value=&quot;Slide 15 - &amp;quot;Βασισμένο σε οδηγίες (Directive based)&amp;quot;&quot;/&gt;&lt;property id=&quot;20307&quot; value=&quot;340&quot;/&gt;&lt;/object&gt;&lt;object type=&quot;3&quot; unique_id=&quot;10244&quot;&gt;&lt;property id=&quot;20148&quot; value=&quot;5&quot;/&gt;&lt;property id=&quot;20300&quot; value=&quot;Slide 16 - &amp;quot;Κατανεμημένη Μνήμη&amp;quot;&quot;/&gt;&lt;property id=&quot;20307&quot; value=&quot;303&quot;/&gt;&lt;/object&gt;&lt;object type=&quot;3&quot; unique_id=&quot;10245&quot;&gt;&lt;property id=&quot;20148&quot; value=&quot;5&quot;/&gt;&lt;property id=&quot;20300&quot; value=&quot;Slide 17 - &amp;quot;Χαρακτηριστικά&amp;quot;&quot;/&gt;&lt;property id=&quot;20307&quot; value=&quot;335&quot;/&gt;&lt;/object&gt;&lt;object type=&quot;3&quot; unique_id=&quot;10246&quot;&gt;&lt;property id=&quot;20148&quot; value=&quot;5&quot;/&gt;&lt;property id=&quot;20300&quot; value=&quot;Slide 18 - &amp;quot;Ωφέλη από την διαμοίραση μνήμης&amp;quot;&quot;/&gt;&lt;property id=&quot;20307&quot; value=&quot;336&quot;/&gt;&lt;/object&gt;&lt;object type=&quot;3&quot; unique_id=&quot;10247&quot;&gt;&lt;property id=&quot;20148&quot; value=&quot;5&quot;/&gt;&lt;property id=&quot;20300&quot; value=&quot;Slide 19 - &amp;quot;Πλεονεκτήματα/Μειονεκτήματα&amp;quot;&quot;/&gt;&lt;property id=&quot;20307&quot; value=&quot;337&quot;/&gt;&lt;/object&gt;&lt;object type=&quot;3&quot; unique_id=&quot;10248&quot;&gt;&lt;property id=&quot;20148&quot; value=&quot;5&quot;/&gt;&lt;property id=&quot;20300&quot; value=&quot;Slide 20 - &amp;quot;Πέρασμα Μηνυμάτων (Message passing)&amp;quot;&quot;/&gt;&lt;property id=&quot;20307&quot; value=&quot;341&quot;/&gt;&lt;/object&gt;&lt;object type=&quot;3&quot; unique_id=&quot;10249&quot;&gt;&lt;property id=&quot;20148&quot; value=&quot;5&quot;/&gt;&lt;property id=&quot;20300&quot; value=&quot;Slide 21 - &amp;quot;Κατανεμημένη Κοινή Μνήμη&amp;quot;&quot;/&gt;&lt;property id=&quot;20307&quot; value=&quot;302&quot;/&gt;&lt;/object&gt;&lt;object type=&quot;3&quot; unique_id=&quot;10250&quot;&gt;&lt;property id=&quot;20148&quot; value=&quot;5&quot;/&gt;&lt;property id=&quot;20300&quot; value=&quot;Slide 22 - &amp;quot;Χαρακτηριστικά&amp;quot;&quot;/&gt;&lt;property id=&quot;20307&quot; value=&quot;344&quot;/&gt;&lt;/object&gt;&lt;object type=&quot;3&quot; unique_id=&quot;10251&quot;&gt;&lt;property id=&quot;20148&quot; value=&quot;5&quot;/&gt;&lt;property id=&quot;20300&quot; value=&quot;Slide 23 - &amp;quot;Υβριδικά μοντέλα&amp;quot;&quot;/&gt;&lt;property id=&quot;20307&quot; value=&quot;304&quot;/&gt;&lt;/object&gt;&lt;object type=&quot;3&quot; unique_id=&quot;10252&quot;&gt;&lt;property id=&quot;20148&quot; value=&quot;5&quot;/&gt;&lt;property id=&quot;20300&quot; value=&quot;Slide 24 - &amp;quot;Υβριδικά μοντέλα προγραμματισμού&amp;quot;&quot;/&gt;&lt;property id=&quot;20307&quot; value=&quot;343&quot;/&gt;&lt;/object&gt;&lt;object type=&quot;3&quot; unique_id=&quot;10253&quot;&gt;&lt;property id=&quot;20148&quot; value=&quot;5&quot;/&gt;&lt;property id=&quot;20300&quot; value=&quot;Slide 25 - &amp;quot;Διανυσματικές αρχιτεκτονικές&amp;quot;&quot;/&gt;&lt;property id=&quot;20307&quot; value=&quot;345&quot;/&gt;&lt;/object&gt;&lt;object type=&quot;3&quot; unique_id=&quot;10254&quot;&gt;&lt;property id=&quot;20148&quot; value=&quot;5&quot;/&gt;&lt;property id=&quot;20300&quot; value=&quot;Slide 26 - &amp;quot;Σχηματική αναπαράσταση γενικού μοντέλου&amp;quot;&quot;/&gt;&lt;property id=&quot;20307&quot; value=&quot;348&quot;/&gt;&lt;/object&gt;&lt;object type=&quot;3&quot; unique_id=&quot;10255&quot;&gt;&lt;property id=&quot;20148&quot; value=&quot;5&quot;/&gt;&lt;property id=&quot;20300&quot; value=&quot;Slide 27 - &amp;quot;Χαρακτηριστικά&amp;quot;&quot;/&gt;&lt;property id=&quot;20307&quot; value=&quot;347&quot;/&gt;&lt;/object&gt;&lt;object type=&quot;3&quot; unique_id=&quot;10256&quot;&gt;&lt;property id=&quot;20148&quot; value=&quot;5&quot;/&gt;&lt;property id=&quot;20300&quot; value=&quot;Slide 28 - &amp;quot;Σύγχρονες υλοποιήσεις&amp;quot;&quot;/&gt;&lt;property id=&quot;20307&quot; value=&quot;349&quot;/&gt;&lt;/object&gt;&lt;object type=&quot;3&quot; unique_id=&quot;10257&quot;&gt;&lt;property id=&quot;20148&quot; value=&quot;5&quot;/&gt;&lt;property id=&quot;20300&quot; value=&quot;Slide 29 - &amp;quot;Αλλαγή φωτεινότητας των pixel μιας εικόνας&amp;quot;&quot;/&gt;&lt;property id=&quot;20307&quot; value=&quot;350&quot;/&gt;&lt;/object&gt;&lt;object type=&quot;3&quot; unique_id=&quot;10258&quot;&gt;&lt;property id=&quot;20148&quot; value=&quot;5&quot;/&gt;&lt;property id=&quot;20300&quot; value=&quot;Slide 30 - &amp;quot;Παράδειγμα&amp;quot;&quot;/&gt;&lt;property id=&quot;20307&quot; value=&quot;367&quot;/&gt;&lt;/object&gt;&lt;object type=&quot;3&quot; unique_id=&quot;10259&quot;&gt;&lt;property id=&quot;20148&quot; value=&quot;5&quot;/&gt;&lt;property id=&quot;20300&quot; value=&quot;Slide 31 - &amp;quot;Παράδειγμα&amp;quot;&quot;/&gt;&lt;property id=&quot;20307&quot; value=&quot;368&quot;/&gt;&lt;/object&gt;&lt;object type=&quot;3&quot; unique_id=&quot;10260&quot;&gt;&lt;property id=&quot;20148&quot; value=&quot;5&quot;/&gt;&lt;property id=&quot;20300&quot; value=&quot;Slide 32 - &amp;quot;Systolic array&amp;quot;&quot;/&gt;&lt;property id=&quot;20307&quot; value=&quot;351&quot;/&gt;&lt;/object&gt;&lt;object type=&quot;3&quot; unique_id=&quot;10261&quot;&gt;&lt;property id=&quot;20148&quot; value=&quot;5&quot;/&gt;&lt;property id=&quot;20300&quot; value=&quot;Slide 33 - &amp;quot;Παραδείγματα&amp;quot;&quot;/&gt;&lt;property id=&quot;20307&quot; value=&quot;352&quot;/&gt;&lt;/object&gt;&lt;object type=&quot;3&quot; unique_id=&quot;10262&quot;&gt;&lt;property id=&quot;20148&quot; value=&quot;5&quot;/&gt;&lt;property id=&quot;20300&quot; value=&quot;Slide 34 - &amp;quot;Πολλαπλασιασμός πινάκων&amp;quot;&quot;/&gt;&lt;property id=&quot;20307&quot; value=&quot;353&quot;/&gt;&lt;/object&gt;&lt;object type=&quot;3&quot; unique_id=&quot;10263&quot;&gt;&lt;property id=&quot;20148&quot; value=&quot;5&quot;/&gt;&lt;property id=&quot;20300&quot; value=&quot;Slide 35 - &amp;quot;Με χρήση systolic array&amp;quot;&quot;/&gt;&lt;property id=&quot;20307&quot; value=&quot;354&quot;/&gt;&lt;/object&gt;&lt;object type=&quot;3&quot; unique_id=&quot;10264&quot;&gt;&lt;property id=&quot;20148&quot; value=&quot;5&quot;/&gt;&lt;property id=&quot;20300&quot; value=&quot;Slide 36 - &amp;quot;Προετοιμασία&amp;quot;&quot;/&gt;&lt;property id=&quot;20307&quot; value=&quot;355&quot;/&gt;&lt;/object&gt;&lt;object type=&quot;3&quot; unique_id=&quot;10265&quot;&gt;&lt;property id=&quot;20148&quot; value=&quot;5&quot;/&gt;&lt;property id=&quot;20300&quot; value=&quot;Slide 37 - &amp;quot;Αρχικοποίηση&amp;quot;&quot;/&gt;&lt;property id=&quot;20307&quot; value=&quot;356&quot;/&gt;&lt;/object&gt;&lt;object type=&quot;3&quot; unique_id=&quot;10266&quot;&gt;&lt;property id=&quot;20148&quot; value=&quot;5&quot;/&gt;&lt;property id=&quot;20300&quot; value=&quot;Slide 38 - &amp;quot;Πραγματικοί πίνακες&amp;quot;&quot;/&gt;&lt;property id=&quot;20307&quot; value=&quot;357&quot;/&gt;&lt;/object&gt;&lt;object type=&quot;3&quot; unique_id=&quot;10267&quot;&gt;&lt;property id=&quot;20148&quot; value=&quot;5&quot;/&gt;&lt;property id=&quot;20300&quot; value=&quot;Slide 39 - &amp;quot;Αρχική κατάσταση&amp;quot;&quot;/&gt;&lt;property id=&quot;20307&quot; value=&quot;358&quot;/&gt;&lt;/object&gt;&lt;object type=&quot;3&quot; unique_id=&quot;10268&quot;&gt;&lt;property id=&quot;20148&quot; value=&quot;5&quot;/&gt;&lt;property id=&quot;20300&quot; value=&quot;Slide 40 - &amp;quot;1ος χτύπος ρολογιού&amp;quot;&quot;/&gt;&lt;property id=&quot;20307&quot; value=&quot;359&quot;/&gt;&lt;/object&gt;&lt;object type=&quot;3&quot; unique_id=&quot;10269&quot;&gt;&lt;property id=&quot;20148&quot; value=&quot;5&quot;/&gt;&lt;property id=&quot;20300&quot; value=&quot;Slide 41 - &amp;quot;2ος χτύπος ρολογιού&amp;quot;&quot;/&gt;&lt;property id=&quot;20307&quot; value=&quot;360&quot;/&gt;&lt;/object&gt;&lt;object type=&quot;3&quot; unique_id=&quot;10270&quot;&gt;&lt;property id=&quot;20148&quot; value=&quot;5&quot;/&gt;&lt;property id=&quot;20300&quot; value=&quot;Slide 42 - &amp;quot;3ος χτύπος ρολογιού&amp;quot;&quot;/&gt;&lt;property id=&quot;20307&quot; value=&quot;361&quot;/&gt;&lt;/object&gt;&lt;object type=&quot;3&quot; unique_id=&quot;10271&quot;&gt;&lt;property id=&quot;20148&quot; value=&quot;5&quot;/&gt;&lt;property id=&quot;20300&quot; value=&quot;Slide 43 - &amp;quot;4ος χτύπος ρολογιού&amp;quot;&quot;/&gt;&lt;property id=&quot;20307&quot; value=&quot;362&quot;/&gt;&lt;/object&gt;&lt;object type=&quot;3&quot; unique_id=&quot;10272&quot;&gt;&lt;property id=&quot;20148&quot; value=&quot;5&quot;/&gt;&lt;property id=&quot;20300&quot; value=&quot;Slide 44 - &amp;quot;5ος χτύπος ρολογιού&amp;quot;&quot;/&gt;&lt;property id=&quot;20307&quot; value=&quot;363&quot;/&gt;&lt;/object&gt;&lt;object type=&quot;3&quot; unique_id=&quot;10273&quot;&gt;&lt;property id=&quot;20148&quot; value=&quot;5&quot;/&gt;&lt;property id=&quot;20300&quot; value=&quot;Slide 45 - &amp;quot;6ος χτύπος ρολογιού&amp;quot;&quot;/&gt;&lt;property id=&quot;20307&quot; value=&quot;364&quot;/&gt;&lt;/object&gt;&lt;object type=&quot;3&quot; unique_id=&quot;10274&quot;&gt;&lt;property id=&quot;20148&quot; value=&quot;5&quot;/&gt;&lt;property id=&quot;20300&quot; value=&quot;Slide 46 - &amp;quot;7ος χτύπος ρολογιού&amp;quot;&quot;/&gt;&lt;property id=&quot;20307&quot; value=&quot;365&quot;/&gt;&lt;/object&gt;&lt;object type=&quot;3&quot; unique_id=&quot;10275&quot;&gt;&lt;property id=&quot;20148&quot; value=&quot;5&quot;/&gt;&lt;property id=&quot;20300&quot; value=&quot;Slide 47 - &amp;quot;Τελικό αποτέλεσμα&amp;quot;&quot;/&gt;&lt;property id=&quot;20307&quot; value=&quot;366&quot;/&gt;&lt;/object&gt;&lt;object type=&quot;3&quot; unique_id=&quot;10276&quot;&gt;&lt;property id=&quot;20148&quot; value=&quot;5&quot;/&gt;&lt;property id=&quot;20300&quot; value=&quot;Slide 48 - &amp;quot;Αγωγοί (Pipelines)&amp;quot;&quot;/&gt;&lt;property id=&quot;20307&quot; value=&quot;369&quot;/&gt;&lt;/object&gt;&lt;object type=&quot;3&quot; unique_id=&quot;10277&quot;&gt;&lt;property id=&quot;20148&quot; value=&quot;5&quot;/&gt;&lt;property id=&quot;20300&quot; value=&quot;Slide 49 - &amp;quot;Πλεονεκτήματα&amp;quot;&quot;/&gt;&lt;property id=&quot;20307&quot; value=&quot;370&quot;/&gt;&lt;/object&gt;&lt;object type=&quot;3&quot; unique_id=&quot;10278&quot;&gt;&lt;property id=&quot;20148&quot; value=&quot;5&quot;/&gt;&lt;property id=&quot;20300&quot; value=&quot;Slide 50 - &amp;quot;Μειονεκτήματα&amp;quot;&quot;/&gt;&lt;property id=&quot;20307&quot; value=&quot;371&quot;/&gt;&lt;/object&gt;&lt;object type=&quot;3&quot; unique_id=&quot;10279&quot;&gt;&lt;property id=&quot;20148&quot; value=&quot;5&quot;/&gt;&lt;property id=&quot;20300&quot; value=&quot;Slide 51 - &amp;quot;Παραδοσιακός αγωγός επεξεργαστών RISC&amp;quot;&quot;/&gt;&lt;property id=&quot;20307&quot; value=&quot;372&quot;/&gt;&lt;/object&gt;&lt;object type=&quot;3&quot; unique_id=&quot;10280&quot;&gt;&lt;property id=&quot;20148&quot; value=&quot;5&quot;/&gt;&lt;property id=&quot;20300&quot; value=&quot;Slide 52 - &amp;quot;Τρόπος λειτουργίας παραδοσιακού αγωγού&amp;quot;&quot;/&gt;&lt;property id=&quot;20307&quot; value=&quot;380&quot;/&gt;&lt;/object&gt;&lt;object type=&quot;3&quot; unique_id=&quot;10281&quot;&gt;&lt;property id=&quot;20148&quot; value=&quot;5&quot;/&gt;&lt;property id=&quot;20300&quot; value=&quot;Slide 53 - &amp;quot;Τρόπος λειτουργίας παραδοσιακού αγωγού&amp;quot;&quot;/&gt;&lt;property id=&quot;20307&quot; value=&quot;381&quot;/&gt;&lt;/object&gt;&lt;object type=&quot;3&quot; unique_id=&quot;10282&quot;&gt;&lt;property id=&quot;20148&quot; value=&quot;5&quot;/&gt;&lt;property id=&quot;20300&quot; value=&quot;Slide 54 - &amp;quot;Τρόπος λειτουργίας παραδοσιακού αγωγού&amp;quot;&quot;/&gt;&lt;property id=&quot;20307&quot; value=&quot;382&quot;/&gt;&lt;/object&gt;&lt;object type=&quot;3&quot; unique_id=&quot;10283&quot;&gt;&lt;property id=&quot;20148&quot; value=&quot;5&quot;/&gt;&lt;property id=&quot;20300&quot; value=&quot;Slide 55 - &amp;quot;Τρόπος λειτουργίας παραδοσιακού αγωγού&amp;quot;&quot;/&gt;&lt;property id=&quot;20307&quot; value=&quot;383&quot;/&gt;&lt;/object&gt;&lt;object type=&quot;3&quot; unique_id=&quot;10284&quot;&gt;&lt;property id=&quot;20148&quot; value=&quot;5&quot;/&gt;&lt;property id=&quot;20300&quot; value=&quot;Slide 56 - &amp;quot;Τρόπος λειτουργίας παραδοσιακού αγωγού&amp;quot;&quot;/&gt;&lt;property id=&quot;20307&quot; value=&quot;384&quot;/&gt;&lt;/object&gt;&lt;object type=&quot;3&quot; unique_id=&quot;10285&quot;&gt;&lt;property id=&quot;20148&quot; value=&quot;5&quot;/&gt;&lt;property id=&quot;20300&quot; value=&quot;Slide 57 - &amp;quot;Τρόπος λειτουργίας παραδοσιακού αγωγού&amp;quot;&quot;/&gt;&lt;property id=&quot;20307&quot; value=&quot;385&quot;/&gt;&lt;/object&gt;&lt;object type=&quot;3&quot; unique_id=&quot;10286&quot;&gt;&lt;property id=&quot;20148&quot; value=&quot;5&quot;/&gt;&lt;property id=&quot;20300&quot; value=&quot;Slide 58 - &amp;quot;Τρόπος λειτουργίας παραδοσιακού αγωγού&amp;quot;&quot;/&gt;&lt;property id=&quot;20307&quot; value=&quot;386&quot;/&gt;&lt;/object&gt;&lt;object type=&quot;3&quot; unique_id=&quot;10287&quot;&gt;&lt;property id=&quot;20148&quot; value=&quot;5&quot;/&gt;&lt;property id=&quot;20300&quot; value=&quot;Slide 59 - &amp;quot;Τρόπος λειτουργίας παραδοσιακού αγωγού&amp;quot;&quot;/&gt;&lt;property id=&quot;20307&quot; value=&quot;387&quot;/&gt;&lt;/object&gt;&lt;object type=&quot;3&quot; unique_id=&quot;10288&quot;&gt;&lt;property id=&quot;20148&quot; value=&quot;5&quot;/&gt;&lt;property id=&quot;20300&quot; value=&quot;Slide 60 - &amp;quot;Τρόπος λειτουργίας παραδοσιακού αγωγού&amp;quot;&quot;/&gt;&lt;property id=&quot;20307&quot; value=&quot;388&quot;/&gt;&lt;/object&gt;&lt;object type=&quot;3&quot; unique_id=&quot;10289&quot;&gt;&lt;property id=&quot;20148&quot; value=&quot;5&quot;/&gt;&lt;property id=&quot;20300&quot; value=&quot;Slide 61 - &amp;quot;Τρόπος λειτουργίας παραδοσιακού αγωγού&amp;quot;&quot;/&gt;&lt;property id=&quot;20307&quot; value=&quot;389&quot;/&gt;&lt;/object&gt;&lt;object type=&quot;3&quot; unique_id=&quot;10290&quot;&gt;&lt;property id=&quot;20148&quot; value=&quot;5&quot;/&gt;&lt;property id=&quot;20300&quot; value=&quot;Slide 62 - &amp;quot;Τρόπος λειτουργίας παραδοσιακού αγωγού&amp;quot;&quot;/&gt;&lt;property id=&quot;20307&quot; value=&quot;390&quot;/&gt;&lt;/object&gt;&lt;object type=&quot;3&quot; unique_id=&quot;10291&quot;&gt;&lt;property id=&quot;20148&quot; value=&quot;5&quot;/&gt;&lt;property id=&quot;20300&quot; value=&quot;Slide 63 - &amp;quot;Προβλήματα του παραδοσιακού αγωγού (1/3)&amp;quot;&quot;/&gt;&lt;property id=&quot;20307&quot; value=&quot;374&quot;/&gt;&lt;/object&gt;&lt;object type=&quot;3&quot; unique_id=&quot;10292&quot;&gt;&lt;property id=&quot;20148&quot; value=&quot;5&quot;/&gt;&lt;property id=&quot;20300&quot; value=&quot;Slide 64 - &amp;quot;Προβλήματα του παραδοσιακού αγωγού (2/3)&amp;quot;&quot;/&gt;&lt;property id=&quot;20307&quot; value=&quot;375&quot;/&gt;&lt;/object&gt;&lt;object type=&quot;3&quot; unique_id=&quot;10293&quot;&gt;&lt;property id=&quot;20148&quot; value=&quot;5&quot;/&gt;&lt;property id=&quot;20300&quot; value=&quot;Slide 65 - &amp;quot;Προβλήματα του παραδοσιακού αγωγού (3/3)&amp;quot;&quot;/&gt;&lt;property id=&quot;20307&quot; value=&quot;379&quot;/&gt;&lt;/object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3067</TotalTime>
  <Words>3816</Words>
  <Application>Microsoft Office PowerPoint</Application>
  <PresentationFormat>On-screen Show (4:3)</PresentationFormat>
  <Paragraphs>957</Paragraphs>
  <Slides>100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1" baseType="lpstr">
      <vt:lpstr>Median</vt:lpstr>
      <vt:lpstr>ΠαρΑλληλη ΕΠΕΞΕΡΓΑΣΙΑ</vt:lpstr>
      <vt:lpstr>Σκοποί Ενότητας</vt:lpstr>
      <vt:lpstr>Ταξινόμηση Παράλληλων Αρχιτεκτονικών</vt:lpstr>
      <vt:lpstr>Ταξινόμηση κατά Flynn</vt:lpstr>
      <vt:lpstr>SISD</vt:lpstr>
      <vt:lpstr>SIMD</vt:lpstr>
      <vt:lpstr>Παράδειγμα</vt:lpstr>
      <vt:lpstr>Connection Machine CM-2</vt:lpstr>
      <vt:lpstr>Connection Machine CM-2</vt:lpstr>
      <vt:lpstr>Connection Machine CM-2</vt:lpstr>
      <vt:lpstr>MISD</vt:lpstr>
      <vt:lpstr>MIMD</vt:lpstr>
      <vt:lpstr>Αξιοποίηση αρχιτεκτονικών (1/2)</vt:lpstr>
      <vt:lpstr>Αξιοποίηση αρχιτεκτονικών (2/2)</vt:lpstr>
      <vt:lpstr>Αρχιτεκτονική μνήμης</vt:lpstr>
      <vt:lpstr>Κοινή μνήμη</vt:lpstr>
      <vt:lpstr>Χαρακτηριστικά</vt:lpstr>
      <vt:lpstr>Προγραμματισμός με Κοινή Μνήμη (Shared Memory)</vt:lpstr>
      <vt:lpstr>Νήματα (Threads)</vt:lpstr>
      <vt:lpstr>Τι είναι όμως τελικά ένα νήμα;</vt:lpstr>
      <vt:lpstr>Τι είναι όμως τελικά ένα νήμα;</vt:lpstr>
      <vt:lpstr>Αναπαράσταση νήματος</vt:lpstr>
      <vt:lpstr>Διεργασία/Νήματα</vt:lpstr>
      <vt:lpstr>Κατηγορίες νημάτων</vt:lpstr>
      <vt:lpstr>Μοντέλα νημάτων</vt:lpstr>
      <vt:lpstr>Άλλα χαρακτηριστικά νημάτων</vt:lpstr>
      <vt:lpstr>Άλλα χαρακτηριστικά νημάτων</vt:lpstr>
      <vt:lpstr>Άλλα χαρακτηριστικά νημάτων</vt:lpstr>
      <vt:lpstr>Νήματα (Threads) και Έργα (Tasks)</vt:lpstr>
      <vt:lpstr>Βασισμένο σε οδηγίες (Directive based)</vt:lpstr>
      <vt:lpstr>Κατανεμημένη Μνήμη</vt:lpstr>
      <vt:lpstr>Χαρακτηριστικά</vt:lpstr>
      <vt:lpstr>Ωφέλη από την διαμοίραση μνήμης</vt:lpstr>
      <vt:lpstr>Πλεονεκτήματα/Μειονεκτήματα</vt:lpstr>
      <vt:lpstr>Πέρασμα Μηνυμάτων (Message passing)</vt:lpstr>
      <vt:lpstr>Κατανεμημένη Κοινή Μνήμη</vt:lpstr>
      <vt:lpstr>Χαρακτηριστικά</vt:lpstr>
      <vt:lpstr>Υβριδικά μοντέλα</vt:lpstr>
      <vt:lpstr>Υβριδικά μοντέλα προγραμματισμού</vt:lpstr>
      <vt:lpstr>Ο νόμος του Amdahl (1/3)</vt:lpstr>
      <vt:lpstr>Ο νόμος του Amdahl (2/3)</vt:lpstr>
      <vt:lpstr>Ο νόμος του Amdahl (3/3)</vt:lpstr>
      <vt:lpstr>Μειονέκτημα</vt:lpstr>
      <vt:lpstr>Παράδειγμα (1/2)</vt:lpstr>
      <vt:lpstr>Παράδειγμα (2/2)</vt:lpstr>
      <vt:lpstr>Μέτρο Karp-Flatt</vt:lpstr>
      <vt:lpstr>Παράδειγμα 1</vt:lpstr>
      <vt:lpstr>Παράδειγμα 1</vt:lpstr>
      <vt:lpstr>Παράδειγμα 1</vt:lpstr>
      <vt:lpstr>Παράδειγμα 2</vt:lpstr>
      <vt:lpstr>Παράδειγμα 2</vt:lpstr>
      <vt:lpstr>Παράδειγμα 2</vt:lpstr>
      <vt:lpstr>Διανυσματικές αρχιτεκτονικές</vt:lpstr>
      <vt:lpstr>Σχηματική αναπαράσταση γενικού μοντέλου</vt:lpstr>
      <vt:lpstr>Χαρακτηριστικά</vt:lpstr>
      <vt:lpstr>Σύγχρονες υλοποιήσεις</vt:lpstr>
      <vt:lpstr>Αλλαγή φωτεινότητας των pixel μιας εικόνας</vt:lpstr>
      <vt:lpstr>Παράδειγμα</vt:lpstr>
      <vt:lpstr>Παράδειγμα</vt:lpstr>
      <vt:lpstr>Systolic array</vt:lpstr>
      <vt:lpstr>Παραδείγματα</vt:lpstr>
      <vt:lpstr>Πολλαπλασιασμός πινάκων</vt:lpstr>
      <vt:lpstr>Με χρήση systolic array</vt:lpstr>
      <vt:lpstr>Προετοιμασία</vt:lpstr>
      <vt:lpstr>Αρχικοποίηση</vt:lpstr>
      <vt:lpstr>Πραγματικοί πίνακες</vt:lpstr>
      <vt:lpstr>Αρχική κατάσταση</vt:lpstr>
      <vt:lpstr>1ος χτύπος ρολογιού</vt:lpstr>
      <vt:lpstr>2ος χτύπος ρολογιού</vt:lpstr>
      <vt:lpstr>3ος χτύπος ρολογιού</vt:lpstr>
      <vt:lpstr>4ος χτύπος ρολογιού</vt:lpstr>
      <vt:lpstr>5ος χτύπος ρολογιού</vt:lpstr>
      <vt:lpstr>6ος χτύπος ρολογιού</vt:lpstr>
      <vt:lpstr>7ος χτύπος ρολογιού</vt:lpstr>
      <vt:lpstr>Τελικό αποτέλεσμα</vt:lpstr>
      <vt:lpstr>Αγωγοί (Pipelines)</vt:lpstr>
      <vt:lpstr>Πλεονεκτήματα</vt:lpstr>
      <vt:lpstr>Μειονεκτήματα</vt:lpstr>
      <vt:lpstr>Παραδοσιακός αγωγός επεξεργαστών RISC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Τρόπος λειτουργίας παραδοσιακού αγωγού</vt:lpstr>
      <vt:lpstr>Προβλήματα του παραδοσιακού αγωγού (1/3)</vt:lpstr>
      <vt:lpstr>Προβλήματα του παραδοσιακού αγωγού (2/3)</vt:lpstr>
      <vt:lpstr>Προβλήματα του παραδοσιακού αγωγού (3/3)</vt:lpstr>
      <vt:lpstr>Τέλος Ενότητας</vt:lpstr>
      <vt:lpstr>Χρηματοδότηση</vt:lpstr>
      <vt:lpstr>Σημειώματα</vt:lpstr>
      <vt:lpstr>Σημείωμα Αναφοράς</vt:lpstr>
      <vt:lpstr>Σημείωμα Αδειοδότησης</vt:lpstr>
      <vt:lpstr>Διατήρηση Σημειωμάτων</vt:lpstr>
      <vt:lpstr>Σημείωμα Χρήσης Έργων Τρίτων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Lecture-02</dc:title>
  <dc:creator>Ioannis E. Venetis</dc:creator>
  <cp:lastModifiedBy>nelson</cp:lastModifiedBy>
  <cp:revision>396</cp:revision>
  <dcterms:created xsi:type="dcterms:W3CDTF">2008-12-05T21:02:45Z</dcterms:created>
  <dcterms:modified xsi:type="dcterms:W3CDTF">2015-09-24T12:59:58Z</dcterms:modified>
</cp:coreProperties>
</file>