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7" r:id="rId3"/>
    <p:sldId id="268" r:id="rId4"/>
    <p:sldId id="269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0FAD-87CD-43A0-BE14-685B177B5C60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BC4C-E63B-4041-8FD6-2C7F9E6C4B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28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2F18-A84D-4FED-9807-AFB11CB186C2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0CDF-FBEB-442E-BC13-9D19A24C8D2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78DF-42FB-47E1-8F9F-5A448B08E448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EE27-1723-4F02-9A01-80BED5D2CF9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4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40C2A-F706-4D0E-AA78-6E7B5632E3DA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BBAB-8754-478E-A2A4-45BBE3A7897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4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5D45-165D-429D-8896-5603270E2793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493EA-DD6A-4F72-A7A2-71D9E08FE0A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8719-CEA3-4BF9-8F98-E3917521D952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8B87-22FB-4A31-9D46-69DD396BBD0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6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2021-109F-4F97-8DEF-A7AB42A5FA10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97DD-542D-440E-A1B8-5E41F557C18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90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E62B-8337-47E7-A8CF-6861CB708143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9AD5-64FC-491D-8853-C3E94FECDA1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D758-CDA6-4DD4-B77D-E425D59D45B2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A58D-BF29-4B54-8B3B-7A54B9F98DA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6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2868-BFA2-41E1-BFD7-B42BF065D59F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807F3-08B5-4526-8CC4-711D3E1A35D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57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B804-6A8C-4DF7-B4F8-77847FD64B9B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4F25-5A8D-43BB-9B99-E9182F7D68A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44D89-09BF-4E0B-B211-A1A5EF2D2B7D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1B87-B398-4595-BC28-ECC01830239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96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1375-9747-4CE2-936D-C5A8F9078B1E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95C5-CF1A-4823-879D-667CDB04B60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5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B461-F824-4E9A-ABB0-74ABA8EE522F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6EF8-B0D5-410A-9597-D62B85FB651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8BC55-7D0C-40DE-A372-B662A3190ED6}" type="datetime1">
              <a:rPr lang="el-GR">
                <a:solidFill>
                  <a:srgbClr val="000000"/>
                </a:solidFill>
              </a:rPr>
              <a:pPr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4610-75BB-4190-9D97-07C3EFB7CEA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917A-4BD5-4C66-B428-96CCAA09FE5A}" type="datetimeFigureOut">
              <a:rPr lang="el-GR" smtClean="0"/>
              <a:pPr/>
              <a:t>15/5/2015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9D6F-BDA8-40A2-B553-EE02721C3DB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A76B1-ED0E-4204-890F-780FA689A934}" type="datetime1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15/5/2015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</a:rPr>
              <a:t>Φυσικοχημεία : Κεφάλαιο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C49D1-E4BC-4DE1-9FBD-A76493761481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7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Πληροφορική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Κεφάλαιο 1</a:t>
            </a:r>
            <a:r>
              <a:rPr lang="el-GR" sz="2800" b="1" baseline="30000" dirty="0" smtClean="0">
                <a:latin typeface="Calibri" panose="020F0502020204030204" pitchFamily="34" charset="0"/>
              </a:rPr>
              <a:t>ο</a:t>
            </a:r>
            <a:r>
              <a:rPr lang="el-GR" sz="2800" b="1" dirty="0" smtClean="0">
                <a:latin typeface="Calibri" panose="020F0502020204030204" pitchFamily="34" charset="0"/>
              </a:rPr>
              <a:t>: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Πληροφοριακά Συστήματα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l-GR" sz="2800" dirty="0" smtClean="0">
                <a:latin typeface="Calibri" panose="020F0502020204030204" pitchFamily="34" charset="0"/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latin typeface="Calibri" panose="020F0502020204030204" pitchFamily="34" charset="0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8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i="1" dirty="0"/>
              <a:t>Γνώση </a:t>
            </a:r>
            <a:r>
              <a:rPr lang="el-GR" sz="2000" dirty="0"/>
              <a:t>είναι πληροφορία που είναι άμεσα προσβάσιμη για </a:t>
            </a:r>
            <a:r>
              <a:rPr lang="el-GR" sz="2000" dirty="0" smtClean="0"/>
              <a:t>τους χρήστες.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Στα </a:t>
            </a:r>
            <a:r>
              <a:rPr lang="el-GR" sz="2000" dirty="0" smtClean="0"/>
              <a:t>ΠΣ η </a:t>
            </a:r>
            <a:r>
              <a:rPr lang="el-GR" sz="2000" dirty="0"/>
              <a:t>ποιότητα της παραγόμενης και μεταδιδόμενης πληροφορίας είναι ένας βασικός παράγοντας αξιολόγησης.</a:t>
            </a:r>
          </a:p>
          <a:p>
            <a:pPr>
              <a:buNone/>
            </a:pPr>
            <a:r>
              <a:rPr lang="el-GR" sz="2000" dirty="0"/>
              <a:t> Η ποιότητα της πληροφορίας εξαρτάται από </a:t>
            </a:r>
            <a:r>
              <a:rPr lang="el-GR" sz="2000" dirty="0" smtClean="0"/>
              <a:t>: </a:t>
            </a:r>
            <a:endParaRPr lang="el-GR" sz="2000" dirty="0"/>
          </a:p>
          <a:p>
            <a:pPr marL="447675" lvl="1" indent="9525">
              <a:buNone/>
            </a:pPr>
            <a:r>
              <a:rPr lang="el-GR" sz="1600" i="1" dirty="0" smtClean="0"/>
              <a:t>Επικαιρότητα</a:t>
            </a:r>
            <a:r>
              <a:rPr lang="el-GR" sz="1600" dirty="0"/>
              <a:t>, η πληροφορία να είναι διαθέσιμη όταν πρέπει και να μην χάνει την αξία της αφού παραδοθεί, </a:t>
            </a:r>
          </a:p>
          <a:p>
            <a:pPr marL="447675" lvl="1" indent="9525">
              <a:buNone/>
            </a:pPr>
            <a:r>
              <a:rPr lang="el-GR" sz="1600" i="1" dirty="0" smtClean="0"/>
              <a:t>Πληρότητα</a:t>
            </a:r>
            <a:r>
              <a:rPr lang="el-GR" sz="1600" i="1" dirty="0"/>
              <a:t>, </a:t>
            </a:r>
            <a:r>
              <a:rPr lang="el-GR" sz="1600" dirty="0"/>
              <a:t>περιλαμβάνει ότι απαιτείται για την χρησιμοποίησή της εντός του πλαισίου που αυτή αναφέρεται, </a:t>
            </a:r>
          </a:p>
          <a:p>
            <a:pPr marL="447675" lvl="1" indent="9525">
              <a:buNone/>
            </a:pPr>
            <a:r>
              <a:rPr lang="el-GR" sz="1600" i="1" dirty="0" smtClean="0"/>
              <a:t>Σαφήνεια</a:t>
            </a:r>
            <a:r>
              <a:rPr lang="el-GR" sz="1600" i="1" dirty="0"/>
              <a:t>, </a:t>
            </a:r>
            <a:r>
              <a:rPr lang="el-GR" sz="1600" dirty="0"/>
              <a:t>δεν περιλαμβάνει περιττά νοήματα και στοιχεία, </a:t>
            </a:r>
          </a:p>
          <a:p>
            <a:pPr marL="447675" lvl="1" indent="9525">
              <a:buNone/>
            </a:pPr>
            <a:r>
              <a:rPr lang="el-GR" sz="1600" i="1" dirty="0" smtClean="0"/>
              <a:t>Σχετικότητα</a:t>
            </a:r>
            <a:r>
              <a:rPr lang="el-GR" sz="1600" i="1" dirty="0"/>
              <a:t>, </a:t>
            </a:r>
            <a:r>
              <a:rPr lang="el-GR" sz="1600" dirty="0"/>
              <a:t>λαμβάνει υπόψη την κατάσταση στην οποία θα χρησιμοποιηθεί, </a:t>
            </a:r>
          </a:p>
          <a:p>
            <a:pPr marL="447675" lvl="1" indent="9525">
              <a:buNone/>
            </a:pPr>
            <a:r>
              <a:rPr lang="el-GR" sz="1600" i="1" dirty="0" smtClean="0"/>
              <a:t>Ακρίβεια</a:t>
            </a:r>
            <a:r>
              <a:rPr lang="el-GR" sz="1600" i="1" dirty="0"/>
              <a:t>, </a:t>
            </a:r>
            <a:r>
              <a:rPr lang="el-GR" sz="1600" dirty="0"/>
              <a:t>σχετίζεται απόλυτα με αυτό που αναφέρεται χωρίς σφάλματα, </a:t>
            </a:r>
          </a:p>
          <a:p>
            <a:pPr marL="447675" lvl="1" indent="9525">
              <a:buNone/>
            </a:pPr>
            <a:r>
              <a:rPr lang="el-GR" sz="1600" i="1" dirty="0" smtClean="0"/>
              <a:t>Κατάλληλης </a:t>
            </a:r>
            <a:r>
              <a:rPr lang="el-GR" sz="1600" i="1" dirty="0"/>
              <a:t>Μορφής, </a:t>
            </a:r>
            <a:r>
              <a:rPr lang="el-GR" sz="1600" dirty="0"/>
              <a:t>παρουσιάζεται στην μορφή που απαιτείται.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ύπαρξη μεγάλου όγκου διαθέσιμων πληροφοριών από διάφορες πηγές κάνουν επιτακτική την τήρηση των παραπάνω ιδιοτήτων ποιοτικής πληροφορίας.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1800" dirty="0" smtClean="0"/>
              <a:t>Στην </a:t>
            </a:r>
            <a:r>
              <a:rPr lang="el-GR" sz="1800" dirty="0"/>
              <a:t>αντίθετη περίπτωση </a:t>
            </a:r>
            <a:r>
              <a:rPr lang="el-GR" sz="1800" dirty="0" smtClean="0"/>
              <a:t>υπάρχει κίνδυνος για </a:t>
            </a:r>
            <a:r>
              <a:rPr lang="el-GR" sz="1800" dirty="0"/>
              <a:t>«έκρηξη των πληροφοριών (</a:t>
            </a:r>
            <a:r>
              <a:rPr lang="el-GR" sz="1800" dirty="0" err="1"/>
              <a:t>information</a:t>
            </a:r>
            <a:r>
              <a:rPr lang="el-GR" sz="1800" dirty="0"/>
              <a:t> </a:t>
            </a:r>
            <a:r>
              <a:rPr lang="el-GR" sz="1800" dirty="0" err="1"/>
              <a:t>explosion</a:t>
            </a:r>
            <a:r>
              <a:rPr lang="el-GR" sz="1800" dirty="0"/>
              <a:t>) την οποία δύσκολα οι χρήστες ενός Πληροφοριακού Συστήματος </a:t>
            </a:r>
            <a:r>
              <a:rPr lang="el-GR" sz="1800" dirty="0" smtClean="0"/>
              <a:t>θα </a:t>
            </a:r>
            <a:r>
              <a:rPr lang="el-GR" sz="1800" dirty="0"/>
              <a:t>είναι σε θέση να επεξεργαστούν. </a:t>
            </a:r>
          </a:p>
          <a:p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Δεδομένα – Πληροφορίες (4)</a:t>
            </a:r>
            <a:endParaRPr lang="el-GR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Σύστημα : είναι </a:t>
            </a:r>
            <a:r>
              <a:rPr lang="el-GR" sz="2000" dirty="0"/>
              <a:t>ένα σύνολο που αποτελείται από αλληλεξαρτώμενα και </a:t>
            </a:r>
            <a:r>
              <a:rPr lang="el-GR" sz="2000" dirty="0" smtClean="0"/>
              <a:t>αλληλεπιδρώντα </a:t>
            </a:r>
            <a:r>
              <a:rPr lang="el-GR" sz="2000" dirty="0"/>
              <a:t>μέρη ενωμένα για ένα συγκεκριμένο σκοπό. Ο σκοπός αυτός είναι ο λόγος ύπαρξης του συστήματος. 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Δομή –Λειτουργία Συστήματος (1)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380610" cy="33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39552" y="5373216"/>
            <a:ext cx="8229600" cy="108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ανάδραση </a:t>
            </a:r>
            <a:r>
              <a:rPr lang="el-GR" sz="2000" b="1" dirty="0" smtClean="0"/>
              <a:t>(</a:t>
            </a:r>
            <a:r>
              <a:rPr lang="el-GR" sz="2000" b="1" dirty="0" err="1" smtClean="0"/>
              <a:t>επαναπληροφόρηση</a:t>
            </a:r>
            <a:r>
              <a:rPr lang="el-GR" sz="2000" b="1" dirty="0" smtClean="0"/>
              <a:t>, </a:t>
            </a:r>
            <a:r>
              <a:rPr lang="el-GR" sz="2000" b="1" dirty="0"/>
              <a:t>ανατροφοδότηση </a:t>
            </a:r>
            <a:r>
              <a:rPr lang="el-GR" sz="2000" dirty="0"/>
              <a:t>(</a:t>
            </a:r>
            <a:r>
              <a:rPr lang="en-US" sz="2000" dirty="0"/>
              <a:t>feedback</a:t>
            </a:r>
            <a:r>
              <a:rPr lang="el-GR" sz="2000" dirty="0" smtClean="0"/>
              <a:t>)) </a:t>
            </a:r>
            <a:r>
              <a:rPr lang="el-GR" sz="2000" dirty="0"/>
              <a:t>είναι πληροφορία που αφορά την απόδοση του συστήματος. Η συνεχής παρακολούθηση και αξιολόγηση της ανάδρασης για να προσδιοριστεί εάν το σύστημα βαίνει προς ολοκλήρωση των στόχων του αποτελεί μέρος του </a:t>
            </a:r>
            <a:r>
              <a:rPr lang="el-GR" sz="2000" b="1" dirty="0"/>
              <a:t>ελέγχου </a:t>
            </a:r>
            <a:r>
              <a:rPr lang="el-GR" sz="2000" dirty="0"/>
              <a:t>(</a:t>
            </a:r>
            <a:r>
              <a:rPr lang="en-US" sz="2000" dirty="0"/>
              <a:t>control</a:t>
            </a:r>
            <a:r>
              <a:rPr lang="el-GR" sz="2000" dirty="0"/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Ιδιότητες Συστημάτων: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000" i="1" dirty="0" smtClean="0"/>
              <a:t>Συνέργεια</a:t>
            </a:r>
            <a:r>
              <a:rPr lang="el-GR" sz="2000" dirty="0"/>
              <a:t>, το σύστημα είναι κάτι περισσότερο από το σύνολο των μερών του,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000" i="1" dirty="0" smtClean="0"/>
              <a:t>Περιβάλλον</a:t>
            </a:r>
            <a:r>
              <a:rPr lang="el-GR" sz="2000" i="1" dirty="0"/>
              <a:t>, </a:t>
            </a:r>
            <a:r>
              <a:rPr lang="el-GR" sz="2000" dirty="0"/>
              <a:t>το σύστημα επιδρά και επηρεάζεται από το περιβάλλον του,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000" i="1" dirty="0" smtClean="0"/>
              <a:t>Ομοιόσταση</a:t>
            </a:r>
            <a:r>
              <a:rPr lang="el-GR" sz="2000" i="1" dirty="0"/>
              <a:t>, </a:t>
            </a:r>
            <a:r>
              <a:rPr lang="el-GR" sz="2000" dirty="0"/>
              <a:t>ένα σύστημα αυτορυθμίζεται, διατηρεί και επανέρχεται στην επιθυμητή του κατάσταση,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000" i="1" dirty="0" smtClean="0"/>
              <a:t>Ανάδραση</a:t>
            </a:r>
            <a:r>
              <a:rPr lang="el-GR" sz="2000" i="1" dirty="0"/>
              <a:t>, </a:t>
            </a:r>
            <a:r>
              <a:rPr lang="el-GR" sz="2000" dirty="0"/>
              <a:t>ένα σύστημα δέχεται και αντιδρά στην πληροφόρηση για τις ενέργειές του,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000" i="1" dirty="0" smtClean="0"/>
              <a:t>Εντροπία </a:t>
            </a:r>
            <a:r>
              <a:rPr lang="el-GR" sz="2000" i="1" dirty="0"/>
              <a:t>/ Αρνητική Εντροπία, </a:t>
            </a:r>
            <a:r>
              <a:rPr lang="el-GR" sz="2000" dirty="0"/>
              <a:t>τα κλειστά συστήματα οδηγούνται στην αταξία ενώ τα ανοιχτά προς την τάξη και την </a:t>
            </a:r>
            <a:r>
              <a:rPr lang="el-GR" sz="2000" dirty="0" err="1"/>
              <a:t>αυτοδιατήρησή</a:t>
            </a:r>
            <a:r>
              <a:rPr lang="el-GR" sz="2000" dirty="0"/>
              <a:t> τους.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000" i="1" dirty="0" smtClean="0"/>
              <a:t>Δομή</a:t>
            </a:r>
            <a:r>
              <a:rPr lang="el-GR" sz="2000" i="1" dirty="0"/>
              <a:t>, Λειτουργία, Διαφοροποίηση, Ολοκλήρωση, </a:t>
            </a:r>
            <a:r>
              <a:rPr lang="el-GR" sz="2000" dirty="0"/>
              <a:t>οι όροι αυτοί είναι αλληλένδετοι καθώς η δομή καθορίζεται αλλά και εξαρτάται από την λειτουργία του συστήματος.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Δομή –Λειτουργία Συστήματος (2)</a:t>
            </a:r>
            <a:endParaRPr lang="el-GR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Ειδικά ένα ΠΣ είναι </a:t>
            </a:r>
            <a:r>
              <a:rPr lang="el-GR" sz="2000" dirty="0" smtClean="0"/>
              <a:t>σύστημα </a:t>
            </a:r>
            <a:r>
              <a:rPr lang="el-GR" sz="2000" dirty="0"/>
              <a:t>που </a:t>
            </a:r>
            <a:r>
              <a:rPr lang="el-GR" sz="2000" dirty="0" smtClean="0"/>
              <a:t>αλληλεπιδρώντα </a:t>
            </a:r>
            <a:r>
              <a:rPr lang="el-GR" sz="2000" dirty="0"/>
              <a:t>μέρη αποτελούν τόσο άτομα και ομάδες όσο και μικρότερα συστήματα τα οποία αποτελούν ένα ενιαίο σύνολο που δραστηριοποιείται στο περιβάλλον της </a:t>
            </a:r>
            <a:r>
              <a:rPr lang="el-GR" sz="2000" dirty="0" smtClean="0"/>
              <a:t>επιχείρησης / οργανισμού.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smtClean="0"/>
              <a:t>Μέσα </a:t>
            </a:r>
            <a:r>
              <a:rPr lang="el-GR" sz="2000" dirty="0"/>
              <a:t>σε αυτό το περιβάλλον ένα ΠΣ δέχεται διάφορες εισροές, (πληροφορίες, πράξεις, ενέργειες, αποφάσεις) τις επεξεργάζεται βάσει συγκεκριμένων διαδικασιών και αποδίδει επιθυμητά αποτελέσματα σε άλλα συστήματα. </a:t>
            </a:r>
            <a:endParaRPr lang="el-GR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/>
              <a:t>Η επιβίωση των συστημάτων εξαρτάται από το βαθμό που οι ιδιότητες των συστημάτων που αναφέραμε παραπάνω διέπουν την λειτουργία τους. </a:t>
            </a:r>
            <a:endParaRPr lang="el-GR" sz="2000" dirty="0" smtClean="0"/>
          </a:p>
          <a:p>
            <a:pPr marL="0" indent="0">
              <a:buNone/>
            </a:pPr>
            <a:endParaRPr lang="el-GR" sz="1800" dirty="0"/>
          </a:p>
          <a:p>
            <a:pPr>
              <a:buNone/>
            </a:pPr>
            <a:endParaRPr lang="el-GR" sz="1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Δομή –Λειτουργία Συστήματος (3)</a:t>
            </a:r>
            <a:endParaRPr lang="el-GR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Συστήματα χωρίζονται σε κλειστά και ανοιχτά. </a:t>
            </a:r>
          </a:p>
          <a:p>
            <a:pPr marL="0" indent="0">
              <a:buNone/>
            </a:pPr>
            <a:r>
              <a:rPr lang="el-GR" sz="2000" b="1" dirty="0" smtClean="0"/>
              <a:t>Κλειστά συστήματα : </a:t>
            </a:r>
            <a:r>
              <a:rPr lang="el-GR" sz="2000" dirty="0" smtClean="0"/>
              <a:t>μηδενική ή περιορισμένη επαφή με το περιβάλλον τους και καθώς στερούνται πληροφόρησης δεν προσαρμόζονται στις αλλαγές του περιβάλλοντος με αποτέλεσμα δημιουργούνται δυσλειτουργίες και τελικά να τερματίζεται η λειτουργία τους. </a:t>
            </a:r>
          </a:p>
          <a:p>
            <a:pPr marL="0" indent="0">
              <a:buNone/>
            </a:pPr>
            <a:r>
              <a:rPr lang="el-GR" sz="2000" b="1" dirty="0" smtClean="0"/>
              <a:t>Ανοιχτά συστήματα : </a:t>
            </a:r>
            <a:r>
              <a:rPr lang="el-GR" sz="2000" dirty="0" smtClean="0"/>
              <a:t>ανοιχτά προς το περιβάλλον τους, αξιοποιούν τις εξωτερικές αντιδράσεις στις ενέργειές τους για διόρθωση ή προσαρμογή στην λειτουργία τους στις μεταβαλλόμενες ανάγκες που προκύπτουν. </a:t>
            </a:r>
          </a:p>
          <a:p>
            <a:pPr marL="0" indent="0">
              <a:buNone/>
            </a:pPr>
            <a:r>
              <a:rPr lang="el-GR" sz="2000" dirty="0" smtClean="0"/>
              <a:t>Σύστημα - επιχειρηματικό </a:t>
            </a:r>
            <a:r>
              <a:rPr lang="el-GR" sz="2000" dirty="0"/>
              <a:t>περιβάλλον, κρίνεται επίσης σε όρους αποτελεσματικότητας και αποδοτικότητας.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Αποτελεσματικότητα : </a:t>
            </a:r>
            <a:r>
              <a:rPr lang="el-GR" sz="2000" dirty="0" smtClean="0"/>
              <a:t>βαθμός </a:t>
            </a:r>
            <a:r>
              <a:rPr lang="el-GR" sz="2000" dirty="0"/>
              <a:t>στον οποίο αυτό επιτυγχάνει τους στόχους </a:t>
            </a:r>
            <a:r>
              <a:rPr lang="el-GR" sz="2000" dirty="0" smtClean="0"/>
              <a:t>του</a:t>
            </a:r>
          </a:p>
          <a:p>
            <a:pPr marL="0" indent="0">
              <a:buNone/>
            </a:pPr>
            <a:r>
              <a:rPr lang="el-GR" sz="2000" b="1" dirty="0" smtClean="0"/>
              <a:t>Αποδοτικότητα : </a:t>
            </a:r>
            <a:r>
              <a:rPr lang="el-GR" sz="2000" dirty="0"/>
              <a:t>βαθμός στον οποίο αξιοποιεί τους πόρους του στην παραγωγή των εκροών του. </a:t>
            </a:r>
          </a:p>
          <a:p>
            <a:pPr marL="0" indent="0">
              <a:buNone/>
            </a:pPr>
            <a:r>
              <a:rPr lang="el-GR" sz="2000" dirty="0" smtClean="0"/>
              <a:t>Πληροφοριακό </a:t>
            </a:r>
            <a:r>
              <a:rPr lang="el-GR" sz="2000" dirty="0"/>
              <a:t>σύστημα </a:t>
            </a:r>
            <a:r>
              <a:rPr lang="el-GR" sz="2000" dirty="0" smtClean="0"/>
              <a:t>- </a:t>
            </a:r>
            <a:r>
              <a:rPr lang="el-GR" sz="2000" dirty="0"/>
              <a:t>περιβάλλον της επιχείρησης </a:t>
            </a:r>
            <a:r>
              <a:rPr lang="el-GR" sz="2000" dirty="0" smtClean="0"/>
              <a:t>-ένα </a:t>
            </a:r>
            <a:r>
              <a:rPr lang="el-GR" sz="2000" dirty="0"/>
              <a:t>υποσύστημα.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Σύστημα </a:t>
            </a:r>
            <a:r>
              <a:rPr lang="el-GR" sz="2000" dirty="0"/>
              <a:t>της επιχείρησης </a:t>
            </a:r>
            <a:r>
              <a:rPr lang="el-GR" sz="2000" dirty="0" smtClean="0"/>
              <a:t>: πληροφοριακά/οργανωτικά (υποσυστήματα).</a:t>
            </a: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Δομή –Λειτουργία Συστήματος (4)</a:t>
            </a:r>
            <a:endParaRPr lang="el-GR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/>
              <a:t>Πληροφοριακά Συστήματα</a:t>
            </a:r>
            <a:r>
              <a:rPr lang="el-GR" dirty="0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eclass.upatras.gr/courses/PHA1612/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9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 smtClean="0"/>
              <a:t>Εισαγωγή στα Πληροφοριακά Συστήματα</a:t>
            </a:r>
            <a:endParaRPr lang="el-GR" dirty="0"/>
          </a:p>
          <a:p>
            <a:pPr eaLnBrk="1" hangingPunct="1"/>
            <a:r>
              <a:rPr lang="el-GR" dirty="0" smtClean="0"/>
              <a:t>Δεδομένα και Πληροφορίες</a:t>
            </a:r>
            <a:endParaRPr lang="el-GR" dirty="0"/>
          </a:p>
          <a:p>
            <a:pPr eaLnBrk="1" hangingPunct="1"/>
            <a:r>
              <a:rPr lang="el-GR" dirty="0" smtClean="0"/>
              <a:t>Η έννοια του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16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Ανάπτυξη Πληροφοριακών Συστημάτων</a:t>
            </a:r>
            <a:r>
              <a:rPr lang="en-US" sz="2000" dirty="0" smtClean="0"/>
              <a:t> (</a:t>
            </a:r>
            <a:r>
              <a:rPr lang="el-GR" sz="2000" dirty="0" smtClean="0"/>
              <a:t>ΠΣ) για την αποθήκευση, την διαχείριση, την επεξεργασία της Πληροφορίας</a:t>
            </a:r>
          </a:p>
          <a:p>
            <a:pPr>
              <a:buNone/>
            </a:pPr>
            <a:r>
              <a:rPr lang="el-GR" sz="2000" dirty="0" smtClean="0"/>
              <a:t>Αυξανόμενη απασχόληση στον τομέα της πληροφορίας</a:t>
            </a:r>
          </a:p>
          <a:p>
            <a:pPr>
              <a:buNone/>
            </a:pPr>
            <a:r>
              <a:rPr lang="el-GR" sz="2000" dirty="0" smtClean="0"/>
              <a:t>Εξέλιξη της Κοινωνίας </a:t>
            </a:r>
          </a:p>
          <a:p>
            <a:pPr>
              <a:buNone/>
            </a:pPr>
            <a:r>
              <a:rPr lang="el-GR" sz="2000" dirty="0" smtClean="0"/>
              <a:t>Αναγκαιότητα χρήση σε διάφορες μορφές από την αρχαιότητα</a:t>
            </a:r>
          </a:p>
          <a:p>
            <a:pPr marL="0" indent="0">
              <a:buNone/>
            </a:pPr>
            <a:r>
              <a:rPr lang="el-GR" sz="2000" b="1" i="1" dirty="0" smtClean="0"/>
              <a:t>Πληροφοριακό </a:t>
            </a:r>
            <a:r>
              <a:rPr lang="el-GR" sz="2000" b="1" i="1" dirty="0"/>
              <a:t>Σύστημα </a:t>
            </a:r>
            <a:r>
              <a:rPr lang="el-GR" sz="2000" i="1" dirty="0"/>
              <a:t>(</a:t>
            </a:r>
            <a:r>
              <a:rPr lang="en-US" sz="2000" i="1" dirty="0"/>
              <a:t>Information System</a:t>
            </a:r>
            <a:r>
              <a:rPr lang="el-GR" sz="2000" i="1" dirty="0"/>
              <a:t>-</a:t>
            </a:r>
            <a:r>
              <a:rPr lang="en-US" sz="2000" i="1" dirty="0"/>
              <a:t>IS</a:t>
            </a:r>
            <a:r>
              <a:rPr lang="el-GR" sz="2000" i="1" dirty="0"/>
              <a:t>) είναι ένα οργανωμένο σύνολο διαδικασιών και οντοτήτων για την συλλογή, αποθήκευση, μετάδοση και επεξεργασία δεδομένων για την παροχή χρήσιμων, ολοκληρωμένων και έγκαιρων πληροφοριών όπου είναι αυτό </a:t>
            </a:r>
            <a:r>
              <a:rPr lang="el-GR" sz="2000" i="1" dirty="0" smtClean="0"/>
              <a:t>απαραίτητο.</a:t>
            </a: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Εισαγωγή στα Πληροφοριακά Συστήματα</a:t>
            </a:r>
            <a:endParaRPr lang="el-GR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Πλεονεκτήματα Πληροφοριακών Συστημάτων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i="1" dirty="0"/>
              <a:t>Ταχύτατη και Ακριβή Επεξεργασία </a:t>
            </a:r>
            <a:r>
              <a:rPr lang="el-GR" sz="2000" i="1" dirty="0" smtClean="0"/>
              <a:t>Δεδομένων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Μεγάλη </a:t>
            </a:r>
            <a:r>
              <a:rPr lang="el-GR" sz="2000" i="1" dirty="0"/>
              <a:t>Αποθηκευτική </a:t>
            </a:r>
            <a:r>
              <a:rPr lang="el-GR" sz="2000" i="1" dirty="0" smtClean="0"/>
              <a:t>Ικανότητα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Ταχύτατη </a:t>
            </a:r>
            <a:r>
              <a:rPr lang="el-GR" sz="2000" i="1" dirty="0"/>
              <a:t>Επικοινωνία μεταξύ </a:t>
            </a:r>
            <a:r>
              <a:rPr lang="el-GR" sz="2000" i="1" dirty="0" smtClean="0"/>
              <a:t>τοποθεσιών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Άμεση </a:t>
            </a:r>
            <a:r>
              <a:rPr lang="el-GR" sz="2000" i="1" dirty="0"/>
              <a:t>πρόσβαση σε </a:t>
            </a:r>
            <a:r>
              <a:rPr lang="el-GR" sz="2000" i="1" dirty="0" smtClean="0"/>
              <a:t>Πληροφορίες 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Δυνατότητα </a:t>
            </a:r>
            <a:r>
              <a:rPr lang="el-GR" sz="2000" i="1" dirty="0"/>
              <a:t>Συντονισμού Ατόμων, Ομάδων και </a:t>
            </a:r>
            <a:r>
              <a:rPr lang="el-GR" sz="2000" i="1" dirty="0" smtClean="0"/>
              <a:t>Οργανισμών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Υποστήριξη Αποφάσεων 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Αυτοματοποίηση </a:t>
            </a:r>
            <a:r>
              <a:rPr lang="el-GR" sz="2000" i="1" dirty="0"/>
              <a:t>και Βελτίωση Διαδικασιών και Ροών </a:t>
            </a:r>
            <a:r>
              <a:rPr lang="el-GR" sz="2000" i="1" dirty="0" smtClean="0"/>
              <a:t>Εργασιών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Καλύτερη </a:t>
            </a:r>
            <a:r>
              <a:rPr lang="el-GR" sz="2000" i="1" dirty="0"/>
              <a:t>αξιοποίηση των πολύτιμων Δεδομένων του </a:t>
            </a:r>
            <a:r>
              <a:rPr lang="el-GR" sz="2000" i="1" dirty="0" smtClean="0"/>
              <a:t>Οργανισμού</a:t>
            </a:r>
            <a:endParaRPr lang="el-GR" sz="2000" dirty="0"/>
          </a:p>
          <a:p>
            <a:pPr>
              <a:buFont typeface="Wingdings" pitchFamily="2" charset="2"/>
              <a:buChar char="Ø"/>
            </a:pPr>
            <a:r>
              <a:rPr lang="el-GR" sz="2000" i="1" dirty="0" smtClean="0"/>
              <a:t>Αύξηση </a:t>
            </a:r>
            <a:r>
              <a:rPr lang="el-GR" sz="2000" i="1" dirty="0"/>
              <a:t>της Αποτελεσματικότητας του </a:t>
            </a:r>
            <a:r>
              <a:rPr lang="el-GR" sz="2000" i="1" dirty="0" smtClean="0"/>
              <a:t>Οργανισμού</a:t>
            </a:r>
          </a:p>
          <a:p>
            <a:pPr>
              <a:buNone/>
            </a:pPr>
            <a:endParaRPr lang="el-GR" sz="2000" i="1" dirty="0"/>
          </a:p>
          <a:p>
            <a:pPr>
              <a:buNone/>
            </a:pPr>
            <a:r>
              <a:rPr lang="el-GR" sz="2000" i="1" dirty="0" smtClean="0"/>
              <a:t>Πληροφοριακό Σύστημα : Δημιουργία, Ανάπτυξη, Εξέλιξη, Απόσυρση </a:t>
            </a:r>
            <a:endParaRPr lang="el-GR" sz="2000" dirty="0"/>
          </a:p>
          <a:p>
            <a:endParaRPr lang="el-G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Δεδομένα – Πληροφορίες (1)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17646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1800" dirty="0"/>
              <a:t>Τα δεδομένα είναι πρωτογενή στοιχεία, παρατηρήσεις και μετρήσεις τα οποία παράγονται </a:t>
            </a:r>
            <a:r>
              <a:rPr lang="el-GR" sz="1800" dirty="0" smtClean="0"/>
              <a:t>ή </a:t>
            </a:r>
            <a:r>
              <a:rPr lang="el-GR" sz="1800" dirty="0"/>
              <a:t>μπορούν να συλλεχθούν ως έχουν κατά την εκδήλωση ενός </a:t>
            </a:r>
            <a:r>
              <a:rPr lang="el-GR" sz="1800" dirty="0" smtClean="0"/>
              <a:t>φαινομένου (πείραμα / φυσικό φαινόμενο) </a:t>
            </a:r>
            <a:r>
              <a:rPr lang="el-GR" sz="1800" dirty="0"/>
              <a:t>ή κατά την διεξαγωγή μίας </a:t>
            </a:r>
            <a:r>
              <a:rPr lang="el-GR" sz="1800" dirty="0" smtClean="0"/>
              <a:t>διαδικασίας (ερωτηματολόγιο, καταγραφή στοιχείων).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/>
              <a:t>Οι πληροφορίες είναι το αποτέλεσμα της επεξεργασίας των δεδομένων από κάποια συγκεκριμένη οπτική γωνία και με ένα συγκεκριμένο </a:t>
            </a:r>
            <a:r>
              <a:rPr lang="el-GR" sz="1800" dirty="0" smtClean="0"/>
              <a:t>σκοπό.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/>
              <a:t>Τα δεδομένα μπορεί φαινομενικά να μην «δείχνουν» κάποιο συμπέρασμα, όταν όμως αναλυθούν μπορούν να υποστηρίξουν κάποια εικόνα που να ενδιαφέρει</a:t>
            </a:r>
            <a:r>
              <a:rPr lang="el-GR" sz="18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/>
              <a:t>Ένα ΠΣ υλοποιεί συγκεκριμένες διαδικασίες με την βοήθεια των οντοτήτων του, ώστε να συλλέξει και να επεξεργαστεί δεδομένα και να παρέχει τις πληροφορίες που είναι απαραίτητες.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Συλλογή Δεδομένων</a:t>
            </a:r>
          </a:p>
          <a:p>
            <a:pPr>
              <a:spcBef>
                <a:spcPts val="600"/>
              </a:spcBef>
            </a:pPr>
            <a:r>
              <a:rPr lang="el-GR" sz="2000" i="1" dirty="0"/>
              <a:t>από εσωτερικές πηγές </a:t>
            </a:r>
            <a:r>
              <a:rPr lang="el-GR" sz="2000" dirty="0"/>
              <a:t>(</a:t>
            </a:r>
            <a:r>
              <a:rPr lang="el-GR" sz="2000" dirty="0" err="1"/>
              <a:t>internal</a:t>
            </a:r>
            <a:r>
              <a:rPr lang="el-GR" sz="2000" dirty="0"/>
              <a:t> </a:t>
            </a:r>
            <a:r>
              <a:rPr lang="el-GR" sz="2000" dirty="0" err="1"/>
              <a:t>sources</a:t>
            </a:r>
            <a:r>
              <a:rPr lang="el-GR" sz="2000" dirty="0"/>
              <a:t>) - π.χ. δεδομένα σχετικά με τους ασθενείς που νοσηλεύονται αυτή τη στιγμή σε ένα νοσοκομείο .</a:t>
            </a:r>
          </a:p>
          <a:p>
            <a:pPr>
              <a:spcBef>
                <a:spcPts val="600"/>
              </a:spcBef>
            </a:pPr>
            <a:r>
              <a:rPr lang="el-GR" sz="2000" i="1" dirty="0" smtClean="0"/>
              <a:t>από </a:t>
            </a:r>
            <a:r>
              <a:rPr lang="el-GR" sz="2000" i="1" dirty="0"/>
              <a:t>εξωτερικές πηγές </a:t>
            </a:r>
            <a:r>
              <a:rPr lang="el-GR" sz="2000" dirty="0"/>
              <a:t>(</a:t>
            </a:r>
            <a:r>
              <a:rPr lang="el-GR" sz="2000" dirty="0" err="1"/>
              <a:t>external</a:t>
            </a:r>
            <a:r>
              <a:rPr lang="el-GR" sz="2000" dirty="0"/>
              <a:t> </a:t>
            </a:r>
            <a:r>
              <a:rPr lang="el-GR" sz="2000" dirty="0" err="1"/>
              <a:t>sources</a:t>
            </a:r>
            <a:r>
              <a:rPr lang="el-GR" sz="2000" dirty="0"/>
              <a:t>) - π.χ. δεδομένα σχετικά με τις προμήθειες ιατρικού υλικού που έχει παραγγείλει το νοσοκομείο </a:t>
            </a:r>
          </a:p>
          <a:p>
            <a:pPr>
              <a:spcBef>
                <a:spcPts val="600"/>
              </a:spcBef>
            </a:pPr>
            <a:r>
              <a:rPr lang="el-GR" sz="2000" i="1" dirty="0" smtClean="0"/>
              <a:t>από </a:t>
            </a:r>
            <a:r>
              <a:rPr lang="el-GR" sz="2000" i="1" dirty="0"/>
              <a:t>το περιβάλλον </a:t>
            </a:r>
            <a:r>
              <a:rPr lang="el-GR" sz="2000" dirty="0"/>
              <a:t>- π.χ. δεδομένα που συλλέγονται από επιδημιολογικές μελέτες.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/>
              <a:t>Τα δεδομένα καταγράφονται σε κάποιο μέσο (συνήθως </a:t>
            </a:r>
            <a:r>
              <a:rPr lang="el-GR" sz="2000" dirty="0" smtClean="0"/>
              <a:t>σε έντυπη μορφή) </a:t>
            </a:r>
            <a:r>
              <a:rPr lang="el-GR" sz="2000" dirty="0"/>
              <a:t>ή εισάγονται κατευθείαν στο σύστημα. </a:t>
            </a:r>
            <a:endParaRPr lang="el-GR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δεδομένα ελέγχονται για να εξασφαλισθεί ότι καταγράφηκαν σωστά.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Δεδομένα – Πληροφορίες (2)</a:t>
            </a:r>
            <a:endParaRPr lang="el-GR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Αποθήκευση δεδομένων</a:t>
            </a:r>
            <a:endParaRPr lang="el-GR" sz="2000" dirty="0"/>
          </a:p>
          <a:p>
            <a:pPr marL="0" indent="0">
              <a:buNone/>
            </a:pPr>
            <a:r>
              <a:rPr lang="el-GR" sz="1800" dirty="0"/>
              <a:t>Με την αποθήκευση τα δεδομένα φυλάσσονται με έναν οργανωμένο τρόπο για μελλοντική χρήση.</a:t>
            </a:r>
          </a:p>
          <a:p>
            <a:pPr>
              <a:spcBef>
                <a:spcPts val="1200"/>
              </a:spcBef>
              <a:buNone/>
            </a:pPr>
            <a:r>
              <a:rPr lang="el-GR" sz="2000" b="1" dirty="0"/>
              <a:t>Επεξεργασία δεδομένων</a:t>
            </a:r>
            <a:endParaRPr lang="el-GR" sz="2000" dirty="0"/>
          </a:p>
          <a:p>
            <a:pPr marL="0" indent="0">
              <a:buNone/>
            </a:pPr>
            <a:r>
              <a:rPr lang="el-GR" sz="1800" dirty="0"/>
              <a:t>Η επεξεργασία των δεδομένων περιλαμβάνει υπολογισμούς, συγκρίσεις, ταξινομήσεις και κατηγοριοποιήσεις. Το αποτέλεσμα της επεξεργασίας δεδομένων είναι η πληροφορία. 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Π.χ. </a:t>
            </a:r>
            <a:r>
              <a:rPr lang="el-GR" sz="1800" dirty="0"/>
              <a:t>τα δεδομένα που αφορούν τους νοσηλευόμενους σε ένα νοσοκομείο: </a:t>
            </a:r>
          </a:p>
          <a:p>
            <a:pPr lvl="1">
              <a:buFont typeface="Wingdings" pitchFamily="2" charset="2"/>
              <a:buChar char="ü"/>
            </a:pPr>
            <a:r>
              <a:rPr lang="el-GR" sz="1600" dirty="0" smtClean="0"/>
              <a:t>μπορεί </a:t>
            </a:r>
            <a:r>
              <a:rPr lang="el-GR" sz="1600" dirty="0"/>
              <a:t>να υπολογιστεί η μέση τιμή της αρτηριακής τους πίεσης.</a:t>
            </a:r>
          </a:p>
          <a:p>
            <a:pPr lvl="1">
              <a:buFont typeface="Wingdings" pitchFamily="2" charset="2"/>
              <a:buChar char="ü"/>
            </a:pPr>
            <a:r>
              <a:rPr lang="el-GR" sz="1600" dirty="0" smtClean="0"/>
              <a:t>συγκριθούν </a:t>
            </a:r>
            <a:r>
              <a:rPr lang="el-GR" sz="1600" dirty="0"/>
              <a:t>με τη μέση αρτηριακή πίεση του ενικού πληθυσμού.</a:t>
            </a:r>
          </a:p>
          <a:p>
            <a:pPr lvl="1">
              <a:buFont typeface="Wingdings" pitchFamily="2" charset="2"/>
              <a:buChar char="ü"/>
            </a:pPr>
            <a:r>
              <a:rPr lang="el-GR" sz="1600" dirty="0" smtClean="0"/>
              <a:t>να </a:t>
            </a:r>
            <a:r>
              <a:rPr lang="el-GR" sz="1600" dirty="0"/>
              <a:t>ταξινομηθούν κατά φθίνουσα τάξη μεγέθους</a:t>
            </a:r>
          </a:p>
          <a:p>
            <a:pPr>
              <a:spcBef>
                <a:spcPts val="1200"/>
              </a:spcBef>
              <a:buNone/>
            </a:pPr>
            <a:r>
              <a:rPr lang="el-GR" sz="2000" b="1" i="1" dirty="0"/>
              <a:t>Πληροφορία </a:t>
            </a:r>
            <a:r>
              <a:rPr lang="el-GR" sz="2000" dirty="0"/>
              <a:t>είναι το αποτέλεσμα της επεξεργασίας δεδομένων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1800" dirty="0" smtClean="0"/>
              <a:t>Κάποιες</a:t>
            </a:r>
            <a:r>
              <a:rPr lang="el-GR" sz="1800" dirty="0"/>
              <a:t>, αν όχι </a:t>
            </a:r>
            <a:r>
              <a:rPr lang="el-GR" sz="1800" dirty="0" smtClean="0"/>
              <a:t>όλες</a:t>
            </a:r>
            <a:r>
              <a:rPr lang="en-US" sz="1800" dirty="0" smtClean="0"/>
              <a:t>,</a:t>
            </a:r>
            <a:r>
              <a:rPr lang="el-GR" sz="1800" dirty="0" smtClean="0"/>
              <a:t> οι </a:t>
            </a:r>
            <a:r>
              <a:rPr lang="el-GR" sz="1800" dirty="0"/>
              <a:t>πληροφορίες μπορούν να μετατραπούν σε δεδομένα και να αποσταλούν σε κάποιο άλλο παραλήπτη. 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Δεδομένα – Πληροφορίες (3)</a:t>
            </a:r>
            <a:endParaRPr lang="el-GR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1289</Words>
  <Application>Microsoft Office PowerPoint</Application>
  <PresentationFormat>On-screen Show (4:3)</PresentationFormat>
  <Paragraphs>122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Θέμα του Office</vt:lpstr>
      <vt:lpstr>Προεπιλεγμένη σχεδίαση</vt:lpstr>
      <vt:lpstr>Πληροφορική</vt:lpstr>
      <vt:lpstr>Άδειες Χρήσης</vt:lpstr>
      <vt:lpstr>Χρηματοδότηση</vt:lpstr>
      <vt:lpstr>Περιεχόμενα ενότητας</vt:lpstr>
      <vt:lpstr>Εισαγωγή στα Πληροφοριακά Συστήματα</vt:lpstr>
      <vt:lpstr>Πλεονεκτήματα Πληροφοριακών Συστημάτων</vt:lpstr>
      <vt:lpstr>Δεδομένα – Πληροφορίες (1)</vt:lpstr>
      <vt:lpstr>Δεδομένα – Πληροφορίες (2)</vt:lpstr>
      <vt:lpstr>Δεδομένα – Πληροφορίες (3)</vt:lpstr>
      <vt:lpstr>Δεδομένα – Πληροφορίες (4)</vt:lpstr>
      <vt:lpstr>Δομή –Λειτουργία Συστήματος (1)</vt:lpstr>
      <vt:lpstr>Δομή –Λειτουργία Συστήματος (2)</vt:lpstr>
      <vt:lpstr>Δομή –Λειτουργία Συστήματος (3)</vt:lpstr>
      <vt:lpstr>Δομή –Λειτουργία Συστήματος (4)</vt:lpstr>
      <vt:lpstr>Σημείωμα Αναφοράς</vt:lpstr>
      <vt:lpstr>Σημείωμα Αδειοδότησης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ΠΛΗΡΟΦΟΡΙΑΚΑ ΣΥΣΤΗΜΑΤΑ</dc:title>
  <dc:creator>Andriana</dc:creator>
  <cp:lastModifiedBy>admin</cp:lastModifiedBy>
  <cp:revision>57</cp:revision>
  <dcterms:created xsi:type="dcterms:W3CDTF">2013-11-07T16:05:26Z</dcterms:created>
  <dcterms:modified xsi:type="dcterms:W3CDTF">2015-05-18T05:36:56Z</dcterms:modified>
</cp:coreProperties>
</file>