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5"/>
  </p:notesMasterIdLst>
  <p:sldIdLst>
    <p:sldId id="398" r:id="rId2"/>
    <p:sldId id="399" r:id="rId3"/>
    <p:sldId id="400" r:id="rId4"/>
    <p:sldId id="285" r:id="rId5"/>
    <p:sldId id="286" r:id="rId6"/>
    <p:sldId id="287" r:id="rId7"/>
    <p:sldId id="288"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 id="368" r:id="rId82"/>
    <p:sldId id="369" r:id="rId83"/>
    <p:sldId id="370" r:id="rId84"/>
    <p:sldId id="371" r:id="rId85"/>
    <p:sldId id="372" r:id="rId86"/>
    <p:sldId id="277" r:id="rId87"/>
    <p:sldId id="278" r:id="rId88"/>
    <p:sldId id="279" r:id="rId89"/>
    <p:sldId id="280" r:id="rId90"/>
    <p:sldId id="281" r:id="rId91"/>
    <p:sldId id="282" r:id="rId92"/>
    <p:sldId id="283" r:id="rId93"/>
    <p:sldId id="401" r:id="rId94"/>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24" autoAdjust="0"/>
  </p:normalViewPr>
  <p:slideViewPr>
    <p:cSldViewPr>
      <p:cViewPr varScale="1">
        <p:scale>
          <a:sx n="56" d="100"/>
          <a:sy n="56" d="100"/>
        </p:scale>
        <p:origin x="66" y="372"/>
      </p:cViewPr>
      <p:guideLst>
        <p:guide orient="horz" pos="2160"/>
        <p:guide pos="2880"/>
      </p:guideLst>
    </p:cSldViewPr>
  </p:slideViewPr>
  <p:outlineViewPr>
    <p:cViewPr>
      <p:scale>
        <a:sx n="33" d="100"/>
        <a:sy n="33" d="100"/>
      </p:scale>
      <p:origin x="0" y="88866"/>
    </p:cViewPr>
    <p:sldLst>
      <p:sld r:id="rId1" collapse="1"/>
      <p:sld r:id="rId2"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n-GB"/>
          </a:p>
        </p:txBody>
      </p:sp>
      <p:sp>
        <p:nvSpPr>
          <p:cNvPr id="3" name="2 - Θέση ημερομηνίας"/>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fld id="{8653D15E-3C37-4219-86BE-7E7679A13581}" type="datetimeFigureOut">
              <a:rPr lang="en-GB" smtClean="0"/>
              <a:pPr/>
              <a:t>01/12/2015</a:t>
            </a:fld>
            <a:endParaRPr lang="en-GB"/>
          </a:p>
        </p:txBody>
      </p:sp>
      <p:sp>
        <p:nvSpPr>
          <p:cNvPr id="4" name="3 - Θέση εικόνας διαφάνειας"/>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endParaRPr lang="en-GB"/>
          </a:p>
        </p:txBody>
      </p:sp>
      <p:sp>
        <p:nvSpPr>
          <p:cNvPr id="5" name="4 - Θέση σημειώσεων"/>
          <p:cNvSpPr>
            <a:spLocks noGrp="1"/>
          </p:cNvSpPr>
          <p:nvPr>
            <p:ph type="body" sz="quarter" idx="3"/>
          </p:nvPr>
        </p:nvSpPr>
        <p:spPr>
          <a:xfrm>
            <a:off x="685800" y="4613275"/>
            <a:ext cx="5486400" cy="4368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5 - Θέση υποσέλιδου"/>
          <p:cNvSpPr>
            <a:spLocks noGrp="1"/>
          </p:cNvSpPr>
          <p:nvPr>
            <p:ph type="ftr" sz="quarter" idx="4"/>
          </p:nvPr>
        </p:nvSpPr>
        <p:spPr>
          <a:xfrm>
            <a:off x="0" y="9223375"/>
            <a:ext cx="2971800" cy="485775"/>
          </a:xfrm>
          <a:prstGeom prst="rect">
            <a:avLst/>
          </a:prstGeom>
        </p:spPr>
        <p:txBody>
          <a:bodyPr vert="horz" lIns="91440" tIns="45720" rIns="91440" bIns="45720" rtlCol="0" anchor="b"/>
          <a:lstStyle>
            <a:lvl1pPr algn="l">
              <a:defRPr sz="1200"/>
            </a:lvl1pPr>
          </a:lstStyle>
          <a:p>
            <a:endParaRPr lang="en-GB"/>
          </a:p>
        </p:txBody>
      </p:sp>
      <p:sp>
        <p:nvSpPr>
          <p:cNvPr id="7" name="6 - Θέση αριθμού διαφάνειας"/>
          <p:cNvSpPr>
            <a:spLocks noGrp="1"/>
          </p:cNvSpPr>
          <p:nvPr>
            <p:ph type="sldNum" sz="quarter" idx="5"/>
          </p:nvPr>
        </p:nvSpPr>
        <p:spPr>
          <a:xfrm>
            <a:off x="3884613" y="9223375"/>
            <a:ext cx="2971800" cy="485775"/>
          </a:xfrm>
          <a:prstGeom prst="rect">
            <a:avLst/>
          </a:prstGeom>
        </p:spPr>
        <p:txBody>
          <a:bodyPr vert="horz" lIns="91440" tIns="45720" rIns="91440" bIns="45720" rtlCol="0" anchor="b"/>
          <a:lstStyle>
            <a:lvl1pPr algn="r">
              <a:defRPr sz="1200"/>
            </a:lvl1pPr>
          </a:lstStyle>
          <a:p>
            <a:fld id="{D2127032-93FB-4C20-B40A-C45A7F9ED0D9}" type="slidenum">
              <a:rPr lang="en-GB" smtClean="0"/>
              <a:pPr/>
              <a:t>‹#›</a:t>
            </a:fld>
            <a:endParaRPr lang="en-GB"/>
          </a:p>
        </p:txBody>
      </p:sp>
    </p:spTree>
    <p:extLst>
      <p:ext uri="{BB962C8B-B14F-4D97-AF65-F5344CB8AC3E}">
        <p14:creationId xmlns:p14="http://schemas.microsoft.com/office/powerpoint/2010/main" val="309274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229633-7742-4A81-A605-04A506022172}" type="slidenum">
              <a:rPr lang="en-GB" altLang="el-GR" smtClean="0"/>
              <a:pPr fontAlgn="base">
                <a:spcBef>
                  <a:spcPct val="0"/>
                </a:spcBef>
                <a:spcAft>
                  <a:spcPct val="0"/>
                </a:spcAft>
                <a:defRPr/>
              </a:pPr>
              <a:t>1</a:t>
            </a:fld>
            <a:endParaRPr lang="en-GB" altLang="el-GR" smtClean="0"/>
          </a:p>
        </p:txBody>
      </p:sp>
      <p:sp>
        <p:nvSpPr>
          <p:cNvPr id="64515"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428557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9E85834-0E35-4F80-ABF9-55E9382C39A4}" type="slidenum">
              <a:rPr lang="en-GB" smtClean="0"/>
              <a:pPr>
                <a:defRPr/>
              </a:pPr>
              <a:t>10</a:t>
            </a:fld>
            <a:endParaRPr lang="en-GB"/>
          </a:p>
        </p:txBody>
      </p:sp>
    </p:spTree>
    <p:extLst>
      <p:ext uri="{BB962C8B-B14F-4D97-AF65-F5344CB8AC3E}">
        <p14:creationId xmlns:p14="http://schemas.microsoft.com/office/powerpoint/2010/main" val="2211259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mtClean="0"/>
              <a:t>Οι άνθρωποι για να κατανοήσουν τον κόσμο που τους περιβάλλει δημιουργούν ιδέες, νοητικά μοντέλα και αναπαραστάσεις. </a:t>
            </a:r>
          </a:p>
          <a:p>
            <a:r>
              <a:rPr lang="el-GR" smtClean="0"/>
              <a:t>Οι αναπαραστάσεις είναι μια ανθρώπινη δραστηριότητα που συνίσταται στην παραγωγή νοερών εικόνων ή συμβόλων με βασικό χαρακτηριστικό να αντικαθιστούν άλλες (απούσες κατά κανόνα) οντότητες. </a:t>
            </a:r>
          </a:p>
          <a:p>
            <a:r>
              <a:rPr lang="el-GR" smtClean="0"/>
              <a:t>Οι ιδέες αυτές σπάνια αντιστοιχούν με τις επιστημονικές αντιλήψεις για τις αντίστοιχες έννοιες ή τα τεχνολογικά αντικείμενα. </a:t>
            </a:r>
          </a:p>
          <a:p>
            <a:pPr>
              <a:lnSpc>
                <a:spcPct val="80000"/>
              </a:lnSpc>
            </a:pPr>
            <a:r>
              <a:rPr lang="el-GR" smtClean="0"/>
              <a:t>Οι ιδέες των μαθητών αλλάζουν δύσκολα: Βασικό χαρακτηριστικό των ιδεών των παιδιών είναι η αντίσταση σε κάθε μορφή συστηματικής ή μη διδασκαλίας </a:t>
            </a:r>
          </a:p>
          <a:p>
            <a:pPr>
              <a:lnSpc>
                <a:spcPct val="80000"/>
              </a:lnSpc>
            </a:pPr>
            <a:r>
              <a:rPr lang="en-GB" smtClean="0"/>
              <a:t>Η αρχική αναπαράσταση του πληροφορικού συστήματος συνίσταται από τη νοητική εικόνα ενός αντικειμένου όχι τοποθετημένου στο χώρο και το χρόνο. </a:t>
            </a:r>
            <a:endParaRPr lang="el-GR" smtClean="0"/>
          </a:p>
          <a:p>
            <a:pPr>
              <a:lnSpc>
                <a:spcPct val="80000"/>
              </a:lnSpc>
            </a:pPr>
            <a:r>
              <a:rPr lang="en-GB" smtClean="0"/>
              <a:t>Το αντικείμενο αυτό δεν διαθέτει ιδιαίτερα χαρακτηριστικά στις αναπαραστάσεις του χρήστη και δεν διαφέρει για παράδειγμα από ένα ρομπότ. </a:t>
            </a:r>
            <a:endParaRPr lang="el-GR" smtClean="0"/>
          </a:p>
          <a:p>
            <a:pPr>
              <a:lnSpc>
                <a:spcPct val="80000"/>
              </a:lnSpc>
            </a:pPr>
            <a:r>
              <a:rPr lang="en-GB" smtClean="0"/>
              <a:t>Η αρχική αντίληψη του συστήματος σχετίζεται στενά με αυτά που παρατηρεί άμεσα ο χρήστης (κυρίως σε επίπεδο υλικού). </a:t>
            </a:r>
            <a:endParaRPr lang="el-GR" smtClean="0"/>
          </a:p>
          <a:p>
            <a:endParaRPr lang="en-GB" smtClean="0"/>
          </a:p>
        </p:txBody>
      </p:sp>
      <p:sp>
        <p:nvSpPr>
          <p:cNvPr id="4" name="Slide Number Placeholder 3"/>
          <p:cNvSpPr>
            <a:spLocks noGrp="1"/>
          </p:cNvSpPr>
          <p:nvPr>
            <p:ph type="sldNum" sz="quarter" idx="5"/>
          </p:nvPr>
        </p:nvSpPr>
        <p:spPr/>
        <p:txBody>
          <a:bodyPr/>
          <a:lstStyle/>
          <a:p>
            <a:pPr>
              <a:defRPr/>
            </a:pPr>
            <a:fld id="{A845CD2C-6831-4D74-B76E-5CC229054223}" type="slidenum">
              <a:rPr lang="en-GB" smtClean="0"/>
              <a:pPr>
                <a:defRPr/>
              </a:pPr>
              <a:t>11</a:t>
            </a:fld>
            <a:endParaRPr lang="en-GB"/>
          </a:p>
        </p:txBody>
      </p:sp>
    </p:spTree>
    <p:extLst>
      <p:ext uri="{BB962C8B-B14F-4D97-AF65-F5344CB8AC3E}">
        <p14:creationId xmlns:p14="http://schemas.microsoft.com/office/powerpoint/2010/main" val="1505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94DE98B-AC62-467E-A35B-6F8C8CF3E9D5}" type="slidenum">
              <a:rPr lang="en-GB" smtClean="0"/>
              <a:pPr>
                <a:defRPr/>
              </a:pPr>
              <a:t>12</a:t>
            </a:fld>
            <a:endParaRPr lang="en-GB"/>
          </a:p>
        </p:txBody>
      </p:sp>
    </p:spTree>
    <p:extLst>
      <p:ext uri="{BB962C8B-B14F-4D97-AF65-F5344CB8AC3E}">
        <p14:creationId xmlns:p14="http://schemas.microsoft.com/office/powerpoint/2010/main" val="633449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mtClean="0"/>
              <a:t>Τα μοντέλα ως συμβολικές και φυσικές κατασκευές </a:t>
            </a:r>
            <a:endParaRPr lang="en-GB" smtClean="0"/>
          </a:p>
        </p:txBody>
      </p:sp>
      <p:sp>
        <p:nvSpPr>
          <p:cNvPr id="4" name="Slide Number Placeholder 3"/>
          <p:cNvSpPr>
            <a:spLocks noGrp="1"/>
          </p:cNvSpPr>
          <p:nvPr>
            <p:ph type="sldNum" sz="quarter" idx="5"/>
          </p:nvPr>
        </p:nvSpPr>
        <p:spPr/>
        <p:txBody>
          <a:bodyPr/>
          <a:lstStyle/>
          <a:p>
            <a:pPr>
              <a:defRPr/>
            </a:pPr>
            <a:fld id="{0123BE98-A1AF-4DF4-A1FB-D643B6FCD299}" type="slidenum">
              <a:rPr lang="en-GB" smtClean="0"/>
              <a:pPr>
                <a:defRPr/>
              </a:pPr>
              <a:t>13</a:t>
            </a:fld>
            <a:endParaRPr lang="en-GB"/>
          </a:p>
        </p:txBody>
      </p:sp>
    </p:spTree>
    <p:extLst>
      <p:ext uri="{BB962C8B-B14F-4D97-AF65-F5344CB8AC3E}">
        <p14:creationId xmlns:p14="http://schemas.microsoft.com/office/powerpoint/2010/main" val="150625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C90E533-9CBE-4A07-BBCF-6E307D9EC14C}" type="slidenum">
              <a:rPr lang="en-GB" smtClean="0"/>
              <a:pPr>
                <a:defRPr/>
              </a:pPr>
              <a:t>14</a:t>
            </a:fld>
            <a:endParaRPr lang="en-GB"/>
          </a:p>
        </p:txBody>
      </p:sp>
    </p:spTree>
    <p:extLst>
      <p:ext uri="{BB962C8B-B14F-4D97-AF65-F5344CB8AC3E}">
        <p14:creationId xmlns:p14="http://schemas.microsoft.com/office/powerpoint/2010/main" val="1752499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B86A1F6-5036-45BD-B614-DDFB35C47900}" type="slidenum">
              <a:rPr lang="en-GB" smtClean="0"/>
              <a:pPr>
                <a:defRPr/>
              </a:pPr>
              <a:t>15</a:t>
            </a:fld>
            <a:endParaRPr lang="en-GB"/>
          </a:p>
        </p:txBody>
      </p:sp>
    </p:spTree>
    <p:extLst>
      <p:ext uri="{BB962C8B-B14F-4D97-AF65-F5344CB8AC3E}">
        <p14:creationId xmlns:p14="http://schemas.microsoft.com/office/powerpoint/2010/main" val="2986320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C353783-F83C-4571-8068-4FDA40D249DD}" type="slidenum">
              <a:rPr lang="en-GB" smtClean="0"/>
              <a:pPr>
                <a:defRPr/>
              </a:pPr>
              <a:t>16</a:t>
            </a:fld>
            <a:endParaRPr lang="en-GB"/>
          </a:p>
        </p:txBody>
      </p:sp>
    </p:spTree>
    <p:extLst>
      <p:ext uri="{BB962C8B-B14F-4D97-AF65-F5344CB8AC3E}">
        <p14:creationId xmlns:p14="http://schemas.microsoft.com/office/powerpoint/2010/main" val="3956328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D18A16C-6026-4583-8433-AF4B64EF17E3}" type="slidenum">
              <a:rPr lang="en-GB" smtClean="0"/>
              <a:pPr>
                <a:defRPr/>
              </a:pPr>
              <a:t>17</a:t>
            </a:fld>
            <a:endParaRPr lang="en-GB"/>
          </a:p>
        </p:txBody>
      </p:sp>
    </p:spTree>
    <p:extLst>
      <p:ext uri="{BB962C8B-B14F-4D97-AF65-F5344CB8AC3E}">
        <p14:creationId xmlns:p14="http://schemas.microsoft.com/office/powerpoint/2010/main" val="515435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D85AA05-02E3-4D05-BCB9-2FB8E7346FCD}" type="slidenum">
              <a:rPr lang="en-GB" smtClean="0"/>
              <a:pPr>
                <a:defRPr/>
              </a:pPr>
              <a:t>18</a:t>
            </a:fld>
            <a:endParaRPr lang="en-GB"/>
          </a:p>
        </p:txBody>
      </p:sp>
    </p:spTree>
    <p:extLst>
      <p:ext uri="{BB962C8B-B14F-4D97-AF65-F5344CB8AC3E}">
        <p14:creationId xmlns:p14="http://schemas.microsoft.com/office/powerpoint/2010/main" val="3019328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1371818-F7C9-4E6D-91FC-F695B5A24B04}" type="slidenum">
              <a:rPr lang="en-GB" smtClean="0"/>
              <a:pPr>
                <a:defRPr/>
              </a:pPr>
              <a:t>19</a:t>
            </a:fld>
            <a:endParaRPr lang="en-GB"/>
          </a:p>
        </p:txBody>
      </p:sp>
    </p:spTree>
    <p:extLst>
      <p:ext uri="{BB962C8B-B14F-4D97-AF65-F5344CB8AC3E}">
        <p14:creationId xmlns:p14="http://schemas.microsoft.com/office/powerpoint/2010/main" val="382613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207287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l-GR" sz="2800" smtClean="0"/>
              <a:t>Όταν αλληλεπιδρούμε με τον κόσμο </a:t>
            </a:r>
            <a:r>
              <a:rPr lang="el-GR" sz="2400" smtClean="0"/>
              <a:t>(τους άλλους ανθρώπους, το περιβάλλον, τα πράγματα, τα εργαλεία) </a:t>
            </a:r>
          </a:p>
          <a:p>
            <a:pPr lvl="1"/>
            <a:r>
              <a:rPr lang="el-GR" sz="2000" smtClean="0"/>
              <a:t>δημιουργούμε </a:t>
            </a:r>
            <a:r>
              <a:rPr lang="el-GR" sz="2000" u="sng" smtClean="0"/>
              <a:t>νοητικά μοντέλα</a:t>
            </a:r>
            <a:r>
              <a:rPr lang="el-GR" sz="2000" smtClean="0"/>
              <a:t> , τα οποία είναι αναπαραστάσεις</a:t>
            </a:r>
          </a:p>
          <a:p>
            <a:pPr lvl="1"/>
            <a:r>
              <a:rPr lang="el-GR" sz="2000" smtClean="0"/>
              <a:t>που επιτρέπουν να προσομοιώσουμε νοητικά την εξέλιξη ενός φαινομένου ή μιας διαδικασίας προβλέποντας έτσι τα αποτελέσματα μιας ενέργειας ή μιας δράσης</a:t>
            </a:r>
          </a:p>
          <a:p>
            <a:pPr lvl="1"/>
            <a:r>
              <a:rPr lang="el-GR" sz="2000" smtClean="0"/>
              <a:t>παρέχουν ένα πλαίσιο με προβλεπτική και επεξηγηματική ισχύ για την κατανόηση της αλληλεπίδρασης. </a:t>
            </a:r>
          </a:p>
          <a:p>
            <a:r>
              <a:rPr lang="el-GR" sz="2800" smtClean="0"/>
              <a:t>Τα νοητικά μοντέλα </a:t>
            </a:r>
          </a:p>
          <a:p>
            <a:pPr lvl="1"/>
            <a:r>
              <a:rPr lang="el-GR" sz="2000" smtClean="0"/>
              <a:t>δημιουργούνται από τους ανθρώπους και απαιτούν ένα σύστημα – στόχο ή ένα φαινόμενο </a:t>
            </a:r>
          </a:p>
          <a:p>
            <a:pPr lvl="1"/>
            <a:r>
              <a:rPr lang="el-GR" sz="2000" smtClean="0"/>
              <a:t>συνήθως δεν ταυτίζονται με το </a:t>
            </a:r>
            <a:r>
              <a:rPr lang="el-GR" sz="2000" b="1" smtClean="0"/>
              <a:t>εννοιολογικό μοντέλο </a:t>
            </a:r>
            <a:r>
              <a:rPr lang="el-GR" sz="2000" smtClean="0"/>
              <a:t>αυτού του συστήματος (το μοντέλο δηλαδή που περιγράφει την πλήρη λειτουργία του).  </a:t>
            </a:r>
          </a:p>
          <a:p>
            <a:endParaRPr lang="en-GB" smtClean="0"/>
          </a:p>
        </p:txBody>
      </p:sp>
      <p:sp>
        <p:nvSpPr>
          <p:cNvPr id="4" name="Slide Number Placeholder 3"/>
          <p:cNvSpPr>
            <a:spLocks noGrp="1"/>
          </p:cNvSpPr>
          <p:nvPr>
            <p:ph type="sldNum" sz="quarter" idx="5"/>
          </p:nvPr>
        </p:nvSpPr>
        <p:spPr/>
        <p:txBody>
          <a:bodyPr/>
          <a:lstStyle/>
          <a:p>
            <a:pPr>
              <a:defRPr/>
            </a:pPr>
            <a:fld id="{53AED487-A5D3-4997-B96B-736AE81DB67A}" type="slidenum">
              <a:rPr lang="en-GB" smtClean="0"/>
              <a:pPr>
                <a:defRPr/>
              </a:pPr>
              <a:t>20</a:t>
            </a:fld>
            <a:endParaRPr lang="en-GB"/>
          </a:p>
        </p:txBody>
      </p:sp>
    </p:spTree>
    <p:extLst>
      <p:ext uri="{BB962C8B-B14F-4D97-AF65-F5344CB8AC3E}">
        <p14:creationId xmlns:p14="http://schemas.microsoft.com/office/powerpoint/2010/main" val="579622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7E6D50D-2B9D-4F43-8429-BB90F3FA21F8}" type="slidenum">
              <a:rPr lang="en-GB" smtClean="0"/>
              <a:pPr>
                <a:defRPr/>
              </a:pPr>
              <a:t>21</a:t>
            </a:fld>
            <a:endParaRPr lang="en-GB"/>
          </a:p>
        </p:txBody>
      </p:sp>
    </p:spTree>
    <p:extLst>
      <p:ext uri="{BB962C8B-B14F-4D97-AF65-F5344CB8AC3E}">
        <p14:creationId xmlns:p14="http://schemas.microsoft.com/office/powerpoint/2010/main" val="149795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B92E4B60-E217-493B-B424-02A8D7DF5975}" type="slidenum">
              <a:rPr lang="en-GB"/>
              <a:pPr>
                <a:defRPr/>
              </a:pPr>
              <a:t>23</a:t>
            </a:fld>
            <a:endParaRPr lang="en-GB"/>
          </a:p>
        </p:txBody>
      </p:sp>
      <p:sp>
        <p:nvSpPr>
          <p:cNvPr id="156675" name="Rectangle 2"/>
          <p:cNvSpPr>
            <a:spLocks noChangeArrowheads="1"/>
          </p:cNvSpPr>
          <p:nvPr/>
        </p:nvSpPr>
        <p:spPr bwMode="auto">
          <a:xfrm>
            <a:off x="3886200" y="0"/>
            <a:ext cx="2971800" cy="455191"/>
          </a:xfrm>
          <a:prstGeom prst="rect">
            <a:avLst/>
          </a:prstGeom>
          <a:noFill/>
          <a:ln w="9525">
            <a:noFill/>
            <a:miter lim="800000"/>
            <a:headEnd/>
            <a:tailEnd/>
          </a:ln>
        </p:spPr>
        <p:txBody>
          <a:bodyPr wrap="none" anchor="ctr"/>
          <a:lstStyle/>
          <a:p>
            <a:endParaRPr lang="en-GB"/>
          </a:p>
        </p:txBody>
      </p:sp>
      <p:sp>
        <p:nvSpPr>
          <p:cNvPr id="156676" name="Rectangle 3"/>
          <p:cNvSpPr>
            <a:spLocks noChangeArrowheads="1"/>
          </p:cNvSpPr>
          <p:nvPr/>
        </p:nvSpPr>
        <p:spPr bwMode="auto">
          <a:xfrm>
            <a:off x="3886200" y="9255548"/>
            <a:ext cx="2971800" cy="455191"/>
          </a:xfrm>
          <a:prstGeom prst="rect">
            <a:avLst/>
          </a:prstGeom>
          <a:noFill/>
          <a:ln w="9525">
            <a:noFill/>
            <a:miter lim="800000"/>
            <a:headEnd/>
            <a:tailEnd/>
          </a:ln>
        </p:spPr>
        <p:txBody>
          <a:bodyPr lIns="19050" tIns="0" rIns="19050" bIns="0" anchor="b"/>
          <a:lstStyle/>
          <a:p>
            <a:pPr algn="r" defTabSz="762000" eaLnBrk="0" hangingPunct="0"/>
            <a:r>
              <a:rPr lang="en-GB" sz="1000" i="1">
                <a:latin typeface="Times New Roman" pitchFamily="18" charset="0"/>
              </a:rPr>
              <a:t>3</a:t>
            </a:r>
          </a:p>
        </p:txBody>
      </p:sp>
      <p:sp>
        <p:nvSpPr>
          <p:cNvPr id="156677" name="Rectangle 4"/>
          <p:cNvSpPr>
            <a:spLocks noChangeArrowheads="1"/>
          </p:cNvSpPr>
          <p:nvPr/>
        </p:nvSpPr>
        <p:spPr bwMode="auto">
          <a:xfrm>
            <a:off x="0" y="9255548"/>
            <a:ext cx="2971800" cy="455191"/>
          </a:xfrm>
          <a:prstGeom prst="rect">
            <a:avLst/>
          </a:prstGeom>
          <a:noFill/>
          <a:ln w="9525">
            <a:noFill/>
            <a:miter lim="800000"/>
            <a:headEnd/>
            <a:tailEnd/>
          </a:ln>
        </p:spPr>
        <p:txBody>
          <a:bodyPr wrap="none" anchor="ctr"/>
          <a:lstStyle/>
          <a:p>
            <a:endParaRPr lang="en-GB"/>
          </a:p>
        </p:txBody>
      </p:sp>
      <p:sp>
        <p:nvSpPr>
          <p:cNvPr id="156678" name="Rectangle 5"/>
          <p:cNvSpPr>
            <a:spLocks noChangeArrowheads="1"/>
          </p:cNvSpPr>
          <p:nvPr/>
        </p:nvSpPr>
        <p:spPr bwMode="auto">
          <a:xfrm>
            <a:off x="0" y="0"/>
            <a:ext cx="2971800" cy="455191"/>
          </a:xfrm>
          <a:prstGeom prst="rect">
            <a:avLst/>
          </a:prstGeom>
          <a:noFill/>
          <a:ln w="9525">
            <a:noFill/>
            <a:miter lim="800000"/>
            <a:headEnd/>
            <a:tailEnd/>
          </a:ln>
        </p:spPr>
        <p:txBody>
          <a:bodyPr wrap="none" anchor="ctr"/>
          <a:lstStyle/>
          <a:p>
            <a:endParaRPr lang="en-GB"/>
          </a:p>
        </p:txBody>
      </p:sp>
      <p:sp>
        <p:nvSpPr>
          <p:cNvPr id="156679" name="Rectangle 6"/>
          <p:cNvSpPr>
            <a:spLocks noGrp="1" noChangeArrowheads="1"/>
          </p:cNvSpPr>
          <p:nvPr>
            <p:ph type="body" idx="1"/>
          </p:nvPr>
        </p:nvSpPr>
        <p:spPr bwMode="auto">
          <a:xfrm>
            <a:off x="914400" y="4615972"/>
            <a:ext cx="5029200" cy="4093346"/>
          </a:xfrm>
          <a:noFill/>
        </p:spPr>
        <p:txBody>
          <a:bodyPr wrap="square" lIns="92075" tIns="46038" rIns="92075" bIns="46038" numCol="1" anchor="t" anchorCtr="0" compatLnSpc="1">
            <a:prstTxWarp prst="textNoShape">
              <a:avLst/>
            </a:prstTxWarp>
          </a:bodyPr>
          <a:lstStyle/>
          <a:p>
            <a:endParaRPr lang="el-GR" smtClean="0"/>
          </a:p>
        </p:txBody>
      </p:sp>
      <p:sp>
        <p:nvSpPr>
          <p:cNvPr id="156680" name="Rectangle 7"/>
          <p:cNvSpPr>
            <a:spLocks noGrp="1" noRot="1" noChangeAspect="1" noChangeArrowheads="1" noTextEdit="1"/>
          </p:cNvSpPr>
          <p:nvPr>
            <p:ph type="sldImg"/>
          </p:nvPr>
        </p:nvSpPr>
        <p:spPr bwMode="auto">
          <a:xfrm>
            <a:off x="1011238" y="735013"/>
            <a:ext cx="4835525" cy="3627437"/>
          </a:xfrm>
          <a:noFill/>
          <a:ln cap="flat">
            <a:solidFill>
              <a:schemeClr val="tx1"/>
            </a:solidFill>
            <a:miter lim="800000"/>
            <a:headEnd/>
            <a:tailEnd/>
          </a:ln>
        </p:spPr>
      </p:sp>
    </p:spTree>
    <p:extLst>
      <p:ext uri="{BB962C8B-B14F-4D97-AF65-F5344CB8AC3E}">
        <p14:creationId xmlns:p14="http://schemas.microsoft.com/office/powerpoint/2010/main" val="3482162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CE271C33-D314-4673-B348-4313A5276D86}" type="slidenum">
              <a:rPr lang="en-GB"/>
              <a:pPr>
                <a:defRPr/>
              </a:pPr>
              <a:t>24</a:t>
            </a:fld>
            <a:endParaRPr lang="en-GB"/>
          </a:p>
        </p:txBody>
      </p:sp>
      <p:sp>
        <p:nvSpPr>
          <p:cNvPr id="157699" name="Rectangle 2"/>
          <p:cNvSpPr>
            <a:spLocks noChangeArrowheads="1"/>
          </p:cNvSpPr>
          <p:nvPr/>
        </p:nvSpPr>
        <p:spPr bwMode="auto">
          <a:xfrm>
            <a:off x="3886200" y="0"/>
            <a:ext cx="2971800" cy="455191"/>
          </a:xfrm>
          <a:prstGeom prst="rect">
            <a:avLst/>
          </a:prstGeom>
          <a:noFill/>
          <a:ln w="9525">
            <a:noFill/>
            <a:miter lim="800000"/>
            <a:headEnd/>
            <a:tailEnd/>
          </a:ln>
        </p:spPr>
        <p:txBody>
          <a:bodyPr wrap="none" anchor="ctr"/>
          <a:lstStyle/>
          <a:p>
            <a:endParaRPr lang="en-GB"/>
          </a:p>
        </p:txBody>
      </p:sp>
      <p:sp>
        <p:nvSpPr>
          <p:cNvPr id="157700" name="Rectangle 3"/>
          <p:cNvSpPr>
            <a:spLocks noChangeArrowheads="1"/>
          </p:cNvSpPr>
          <p:nvPr/>
        </p:nvSpPr>
        <p:spPr bwMode="auto">
          <a:xfrm>
            <a:off x="3886200" y="9255548"/>
            <a:ext cx="2971800" cy="455191"/>
          </a:xfrm>
          <a:prstGeom prst="rect">
            <a:avLst/>
          </a:prstGeom>
          <a:noFill/>
          <a:ln w="9525">
            <a:noFill/>
            <a:miter lim="800000"/>
            <a:headEnd/>
            <a:tailEnd/>
          </a:ln>
        </p:spPr>
        <p:txBody>
          <a:bodyPr lIns="19050" tIns="0" rIns="19050" bIns="0" anchor="b"/>
          <a:lstStyle/>
          <a:p>
            <a:pPr algn="r" defTabSz="762000" eaLnBrk="0" hangingPunct="0"/>
            <a:r>
              <a:rPr lang="en-GB" sz="1000" i="1">
                <a:latin typeface="Times New Roman" pitchFamily="18" charset="0"/>
              </a:rPr>
              <a:t>3</a:t>
            </a:r>
          </a:p>
        </p:txBody>
      </p:sp>
      <p:sp>
        <p:nvSpPr>
          <p:cNvPr id="157701" name="Rectangle 4"/>
          <p:cNvSpPr>
            <a:spLocks noChangeArrowheads="1"/>
          </p:cNvSpPr>
          <p:nvPr/>
        </p:nvSpPr>
        <p:spPr bwMode="auto">
          <a:xfrm>
            <a:off x="0" y="9255548"/>
            <a:ext cx="2971800" cy="455191"/>
          </a:xfrm>
          <a:prstGeom prst="rect">
            <a:avLst/>
          </a:prstGeom>
          <a:noFill/>
          <a:ln w="9525">
            <a:noFill/>
            <a:miter lim="800000"/>
            <a:headEnd/>
            <a:tailEnd/>
          </a:ln>
        </p:spPr>
        <p:txBody>
          <a:bodyPr wrap="none" anchor="ctr"/>
          <a:lstStyle/>
          <a:p>
            <a:endParaRPr lang="en-GB"/>
          </a:p>
        </p:txBody>
      </p:sp>
      <p:sp>
        <p:nvSpPr>
          <p:cNvPr id="157702" name="Rectangle 5"/>
          <p:cNvSpPr>
            <a:spLocks noChangeArrowheads="1"/>
          </p:cNvSpPr>
          <p:nvPr/>
        </p:nvSpPr>
        <p:spPr bwMode="auto">
          <a:xfrm>
            <a:off x="0" y="0"/>
            <a:ext cx="2971800" cy="455191"/>
          </a:xfrm>
          <a:prstGeom prst="rect">
            <a:avLst/>
          </a:prstGeom>
          <a:noFill/>
          <a:ln w="9525">
            <a:noFill/>
            <a:miter lim="800000"/>
            <a:headEnd/>
            <a:tailEnd/>
          </a:ln>
        </p:spPr>
        <p:txBody>
          <a:bodyPr wrap="none" anchor="ctr"/>
          <a:lstStyle/>
          <a:p>
            <a:endParaRPr lang="en-GB"/>
          </a:p>
        </p:txBody>
      </p:sp>
      <p:sp>
        <p:nvSpPr>
          <p:cNvPr id="157703" name="Rectangle 6"/>
          <p:cNvSpPr>
            <a:spLocks noGrp="1" noChangeArrowheads="1"/>
          </p:cNvSpPr>
          <p:nvPr>
            <p:ph type="body" idx="1"/>
          </p:nvPr>
        </p:nvSpPr>
        <p:spPr bwMode="auto">
          <a:xfrm>
            <a:off x="914400" y="4615972"/>
            <a:ext cx="5029200" cy="4093346"/>
          </a:xfrm>
          <a:noFill/>
        </p:spPr>
        <p:txBody>
          <a:bodyPr wrap="square" lIns="92075" tIns="46038" rIns="92075" bIns="46038" numCol="1" anchor="t" anchorCtr="0" compatLnSpc="1">
            <a:prstTxWarp prst="textNoShape">
              <a:avLst/>
            </a:prstTxWarp>
          </a:bodyPr>
          <a:lstStyle/>
          <a:p>
            <a:endParaRPr lang="el-GR" smtClean="0"/>
          </a:p>
        </p:txBody>
      </p:sp>
      <p:sp>
        <p:nvSpPr>
          <p:cNvPr id="157704" name="Rectangle 7"/>
          <p:cNvSpPr>
            <a:spLocks noGrp="1" noRot="1" noChangeAspect="1" noChangeArrowheads="1" noTextEdit="1"/>
          </p:cNvSpPr>
          <p:nvPr>
            <p:ph type="sldImg"/>
          </p:nvPr>
        </p:nvSpPr>
        <p:spPr bwMode="auto">
          <a:xfrm>
            <a:off x="1011238" y="735013"/>
            <a:ext cx="4835525" cy="3627437"/>
          </a:xfrm>
          <a:noFill/>
          <a:ln cap="flat">
            <a:solidFill>
              <a:schemeClr val="tx1"/>
            </a:solidFill>
            <a:miter lim="800000"/>
            <a:headEnd/>
            <a:tailEnd/>
          </a:ln>
        </p:spPr>
      </p:sp>
    </p:spTree>
    <p:extLst>
      <p:ext uri="{BB962C8B-B14F-4D97-AF65-F5344CB8AC3E}">
        <p14:creationId xmlns:p14="http://schemas.microsoft.com/office/powerpoint/2010/main" val="2382100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6E3A82B-928B-46FC-94FA-4AE028488AF2}" type="slidenum">
              <a:rPr lang="en-GB" smtClean="0"/>
              <a:pPr>
                <a:defRPr/>
              </a:pPr>
              <a:t>25</a:t>
            </a:fld>
            <a:endParaRPr lang="en-GB"/>
          </a:p>
        </p:txBody>
      </p:sp>
    </p:spTree>
    <p:extLst>
      <p:ext uri="{BB962C8B-B14F-4D97-AF65-F5344CB8AC3E}">
        <p14:creationId xmlns:p14="http://schemas.microsoft.com/office/powerpoint/2010/main" val="778066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7DB15D7-7A6A-4D5D-9F73-AA3D03A825EF}" type="slidenum">
              <a:rPr lang="en-GB" smtClean="0"/>
              <a:pPr>
                <a:defRPr/>
              </a:pPr>
              <a:t>26</a:t>
            </a:fld>
            <a:endParaRPr lang="en-GB"/>
          </a:p>
        </p:txBody>
      </p:sp>
    </p:spTree>
    <p:extLst>
      <p:ext uri="{BB962C8B-B14F-4D97-AF65-F5344CB8AC3E}">
        <p14:creationId xmlns:p14="http://schemas.microsoft.com/office/powerpoint/2010/main" val="597886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4B00510-8C5C-4F56-9B77-7308F2C7DA3C}" type="slidenum">
              <a:rPr lang="en-GB" smtClean="0"/>
              <a:pPr>
                <a:defRPr/>
              </a:pPr>
              <a:t>27</a:t>
            </a:fld>
            <a:endParaRPr lang="en-GB"/>
          </a:p>
        </p:txBody>
      </p:sp>
    </p:spTree>
    <p:extLst>
      <p:ext uri="{BB962C8B-B14F-4D97-AF65-F5344CB8AC3E}">
        <p14:creationId xmlns:p14="http://schemas.microsoft.com/office/powerpoint/2010/main" val="1777577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FDC19AB-2905-40A4-8DE4-028F4F4F32A0}" type="slidenum">
              <a:rPr lang="en-GB" smtClean="0"/>
              <a:pPr>
                <a:defRPr/>
              </a:pPr>
              <a:t>28</a:t>
            </a:fld>
            <a:endParaRPr lang="en-GB"/>
          </a:p>
        </p:txBody>
      </p:sp>
    </p:spTree>
    <p:extLst>
      <p:ext uri="{BB962C8B-B14F-4D97-AF65-F5344CB8AC3E}">
        <p14:creationId xmlns:p14="http://schemas.microsoft.com/office/powerpoint/2010/main" val="3918023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A80B853-2965-4F80-AF35-A58626458689}" type="slidenum">
              <a:rPr lang="en-GB" smtClean="0"/>
              <a:pPr>
                <a:defRPr/>
              </a:pPr>
              <a:t>30</a:t>
            </a:fld>
            <a:endParaRPr lang="en-GB"/>
          </a:p>
        </p:txBody>
      </p:sp>
    </p:spTree>
    <p:extLst>
      <p:ext uri="{BB962C8B-B14F-4D97-AF65-F5344CB8AC3E}">
        <p14:creationId xmlns:p14="http://schemas.microsoft.com/office/powerpoint/2010/main" val="937868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r>
              <a:rPr lang="el-GR" sz="2400" smtClean="0"/>
              <a:t>Η Γνωστική (ή Γνωσιακή) Επιστήμη συνιστά μια εναλλακτική θεωρητική προβληματική στο συμπεριφοριστικό μοντέλο μάθησης. Στη γνωστική επιστήμη μάθηση είναι η μελέτη του τρόπου με τον οποίο αλλάζουν οι συμβολικές αναπαραστάσεις και διαδικασίες και του τρόπου με τον οποίο αυτές οι αλλαγές επηρεάζουν την ανθρώπινη συμπεριφορά.</a:t>
            </a:r>
          </a:p>
          <a:p>
            <a:endParaRPr lang="en-GB" smtClean="0"/>
          </a:p>
        </p:txBody>
      </p:sp>
      <p:sp>
        <p:nvSpPr>
          <p:cNvPr id="4" name="Slide Number Placeholder 3"/>
          <p:cNvSpPr>
            <a:spLocks noGrp="1"/>
          </p:cNvSpPr>
          <p:nvPr>
            <p:ph type="sldNum" sz="quarter" idx="5"/>
          </p:nvPr>
        </p:nvSpPr>
        <p:spPr/>
        <p:txBody>
          <a:bodyPr/>
          <a:lstStyle/>
          <a:p>
            <a:pPr>
              <a:defRPr/>
            </a:pPr>
            <a:fld id="{CDF57D1C-AB9C-44D9-8E62-42784909ABF9}" type="slidenum">
              <a:rPr lang="en-GB" smtClean="0"/>
              <a:pPr>
                <a:defRPr/>
              </a:pPr>
              <a:t>31</a:t>
            </a:fld>
            <a:endParaRPr lang="en-GB"/>
          </a:p>
        </p:txBody>
      </p:sp>
    </p:spTree>
    <p:extLst>
      <p:ext uri="{BB962C8B-B14F-4D97-AF65-F5344CB8AC3E}">
        <p14:creationId xmlns:p14="http://schemas.microsoft.com/office/powerpoint/2010/main" val="378752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895483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mtClean="0"/>
              <a:t>Βασικό μοντέλο: Θεωρία επεξεργασίας της πληροφορίας (</a:t>
            </a:r>
            <a:r>
              <a:rPr lang="en-GB" smtClean="0"/>
              <a:t>Information processing</a:t>
            </a:r>
            <a:r>
              <a:rPr lang="el-GR" smtClean="0"/>
              <a:t>)</a:t>
            </a:r>
          </a:p>
          <a:p>
            <a:r>
              <a:rPr lang="el-GR" smtClean="0"/>
              <a:t>Το </a:t>
            </a:r>
            <a:r>
              <a:rPr lang="el-GR" smtClean="0">
                <a:solidFill>
                  <a:srgbClr val="FF0000"/>
                </a:solidFill>
              </a:rPr>
              <a:t>γνωστικό σύστημα </a:t>
            </a:r>
            <a:r>
              <a:rPr lang="el-GR" smtClean="0"/>
              <a:t>λειτουργεί ως σύστημα επεξεργασίας της πληροφορίας</a:t>
            </a:r>
          </a:p>
          <a:p>
            <a:r>
              <a:rPr lang="el-GR" smtClean="0"/>
              <a:t>Η σκέψη του υποκειμένου </a:t>
            </a:r>
            <a:r>
              <a:rPr lang="el-GR" b="1" i="1" smtClean="0"/>
              <a:t>μέσο επεξεργασίας της πληροφορίας</a:t>
            </a:r>
            <a:endParaRPr lang="el-GR" smtClean="0"/>
          </a:p>
          <a:p>
            <a:r>
              <a:rPr lang="el-GR" smtClean="0">
                <a:solidFill>
                  <a:srgbClr val="FF0000"/>
                </a:solidFill>
              </a:rPr>
              <a:t>Ο Υπολογιστής</a:t>
            </a:r>
            <a:r>
              <a:rPr lang="el-GR" smtClean="0"/>
              <a:t> είναι το τεχνολογικό αντίστοιχο του </a:t>
            </a:r>
            <a:r>
              <a:rPr lang="el-GR" smtClean="0">
                <a:solidFill>
                  <a:srgbClr val="FF0000"/>
                </a:solidFill>
              </a:rPr>
              <a:t>εγκεφάλου</a:t>
            </a:r>
          </a:p>
          <a:p>
            <a:r>
              <a:rPr lang="el-GR" smtClean="0"/>
              <a:t>Βασική εφαρμογή: Τεχνητή Νοημοσύνη</a:t>
            </a:r>
            <a:endParaRPr lang="en-GB" smtClean="0"/>
          </a:p>
          <a:p>
            <a:endParaRPr lang="en-GB" smtClean="0"/>
          </a:p>
        </p:txBody>
      </p:sp>
      <p:sp>
        <p:nvSpPr>
          <p:cNvPr id="4" name="Slide Number Placeholder 3"/>
          <p:cNvSpPr>
            <a:spLocks noGrp="1"/>
          </p:cNvSpPr>
          <p:nvPr>
            <p:ph type="sldNum" sz="quarter" idx="5"/>
          </p:nvPr>
        </p:nvSpPr>
        <p:spPr/>
        <p:txBody>
          <a:bodyPr/>
          <a:lstStyle/>
          <a:p>
            <a:pPr>
              <a:defRPr/>
            </a:pPr>
            <a:fld id="{740FDD56-827F-49C3-84D7-46685DC36212}" type="slidenum">
              <a:rPr lang="en-GB" smtClean="0"/>
              <a:pPr>
                <a:defRPr/>
              </a:pPr>
              <a:t>32</a:t>
            </a:fld>
            <a:endParaRPr lang="en-GB"/>
          </a:p>
        </p:txBody>
      </p:sp>
    </p:spTree>
    <p:extLst>
      <p:ext uri="{BB962C8B-B14F-4D97-AF65-F5344CB8AC3E}">
        <p14:creationId xmlns:p14="http://schemas.microsoft.com/office/powerpoint/2010/main" val="2192087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l-GR" sz="2800" smtClean="0"/>
              <a:t>Το </a:t>
            </a:r>
            <a:r>
              <a:rPr lang="el-GR" sz="2800" smtClean="0">
                <a:solidFill>
                  <a:srgbClr val="FF0000"/>
                </a:solidFill>
              </a:rPr>
              <a:t>γνωστικό σύστημα </a:t>
            </a:r>
            <a:r>
              <a:rPr lang="el-GR" sz="2800" smtClean="0"/>
              <a:t>δημιουργεί </a:t>
            </a:r>
            <a:r>
              <a:rPr lang="el-GR" sz="2800" i="1" smtClean="0"/>
              <a:t>αναπαραστάσεις</a:t>
            </a:r>
            <a:r>
              <a:rPr lang="el-GR" sz="2800" smtClean="0"/>
              <a:t> (representation</a:t>
            </a:r>
            <a:r>
              <a:rPr lang="en-GB" sz="2800" smtClean="0"/>
              <a:t>s</a:t>
            </a:r>
            <a:r>
              <a:rPr lang="el-GR" sz="2800" smtClean="0"/>
              <a:t>) της </a:t>
            </a:r>
            <a:r>
              <a:rPr lang="el-GR" sz="2800" i="1" smtClean="0"/>
              <a:t>πληροφοριακής ροής</a:t>
            </a:r>
            <a:r>
              <a:rPr lang="el-GR" sz="2800" smtClean="0"/>
              <a:t> και κάνει την </a:t>
            </a:r>
            <a:r>
              <a:rPr lang="el-GR" sz="2800" i="1" smtClean="0"/>
              <a:t>επεξεργασία</a:t>
            </a:r>
            <a:r>
              <a:rPr lang="el-GR" sz="2800" smtClean="0"/>
              <a:t> της. </a:t>
            </a:r>
          </a:p>
          <a:p>
            <a:r>
              <a:rPr lang="el-GR" sz="2400" smtClean="0"/>
              <a:t>Η επεξεργασία της πληροφορίας στο πλαίσιο αυτό νοείται ως υπολογισμός, χειρισμός δηλαδή συμβόλων. </a:t>
            </a:r>
            <a:endParaRPr lang="en-GB" sz="2400" smtClean="0"/>
          </a:p>
          <a:p>
            <a:r>
              <a:rPr lang="el-GR" sz="2800" smtClean="0"/>
              <a:t>Οι </a:t>
            </a:r>
            <a:r>
              <a:rPr lang="el-GR" sz="2800" i="1" smtClean="0"/>
              <a:t>γνωστικές διεργασίες</a:t>
            </a:r>
            <a:r>
              <a:rPr lang="el-GR" sz="2800" smtClean="0"/>
              <a:t> συνιστούν επεξεργασίες των οποίων τα αποτελέσματα αποτελούν εισόδους για άλλες επεξεργασίες. </a:t>
            </a:r>
          </a:p>
          <a:p>
            <a:r>
              <a:rPr lang="el-GR" sz="2400" smtClean="0"/>
              <a:t>Κάθε </a:t>
            </a:r>
            <a:r>
              <a:rPr lang="el-GR" sz="2400" i="1" smtClean="0"/>
              <a:t>γνωστική διεργασία</a:t>
            </a:r>
            <a:r>
              <a:rPr lang="el-GR" sz="2400" smtClean="0"/>
              <a:t> συνίσταται από </a:t>
            </a:r>
            <a:r>
              <a:rPr lang="el-GR" sz="2400" i="1" smtClean="0"/>
              <a:t>αναπαραστάσεις</a:t>
            </a:r>
            <a:r>
              <a:rPr lang="el-GR" sz="2400" smtClean="0"/>
              <a:t> και από </a:t>
            </a:r>
            <a:r>
              <a:rPr lang="el-GR" sz="2400" i="1" smtClean="0"/>
              <a:t>επεξεργασίες</a:t>
            </a:r>
            <a:endParaRPr lang="en-GB" sz="2400" smtClean="0"/>
          </a:p>
          <a:p>
            <a:endParaRPr lang="en-GB" smtClean="0"/>
          </a:p>
        </p:txBody>
      </p:sp>
      <p:sp>
        <p:nvSpPr>
          <p:cNvPr id="4" name="Slide Number Placeholder 3"/>
          <p:cNvSpPr>
            <a:spLocks noGrp="1"/>
          </p:cNvSpPr>
          <p:nvPr>
            <p:ph type="sldNum" sz="quarter" idx="5"/>
          </p:nvPr>
        </p:nvSpPr>
        <p:spPr/>
        <p:txBody>
          <a:bodyPr/>
          <a:lstStyle/>
          <a:p>
            <a:pPr>
              <a:defRPr/>
            </a:pPr>
            <a:fld id="{37A47DFC-1F02-48F0-9123-72E80D0B6B43}" type="slidenum">
              <a:rPr lang="en-GB" smtClean="0"/>
              <a:pPr>
                <a:defRPr/>
              </a:pPr>
              <a:t>33</a:t>
            </a:fld>
            <a:endParaRPr lang="en-GB"/>
          </a:p>
        </p:txBody>
      </p:sp>
    </p:spTree>
    <p:extLst>
      <p:ext uri="{BB962C8B-B14F-4D97-AF65-F5344CB8AC3E}">
        <p14:creationId xmlns:p14="http://schemas.microsoft.com/office/powerpoint/2010/main" val="4114704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mtClean="0"/>
              <a:t>Δύο είναι οι βασικές κατηγορίες γνώσεων: </a:t>
            </a:r>
          </a:p>
          <a:p>
            <a:r>
              <a:rPr lang="el-GR" smtClean="0"/>
              <a:t>οι </a:t>
            </a:r>
            <a:r>
              <a:rPr lang="el-GR" i="1" smtClean="0">
                <a:solidFill>
                  <a:srgbClr val="FF0000"/>
                </a:solidFill>
              </a:rPr>
              <a:t>δηλωτικές γνώσεις</a:t>
            </a:r>
            <a:r>
              <a:rPr lang="el-GR" smtClean="0">
                <a:solidFill>
                  <a:srgbClr val="FF0000"/>
                </a:solidFill>
              </a:rPr>
              <a:t> </a:t>
            </a:r>
            <a:r>
              <a:rPr lang="el-GR" smtClean="0"/>
              <a:t>(</a:t>
            </a:r>
            <a:r>
              <a:rPr lang="en-US" smtClean="0"/>
              <a:t>declarative knowledge</a:t>
            </a:r>
            <a:r>
              <a:rPr lang="el-GR" smtClean="0"/>
              <a:t>), που αφορούν το περιεχόμενο και συνίστανται από τα </a:t>
            </a:r>
            <a:r>
              <a:rPr lang="el-GR" smtClean="0">
                <a:solidFill>
                  <a:srgbClr val="FF0000"/>
                </a:solidFill>
              </a:rPr>
              <a:t>γεγονότα</a:t>
            </a:r>
            <a:r>
              <a:rPr lang="el-GR" smtClean="0"/>
              <a:t> και τους </a:t>
            </a:r>
            <a:r>
              <a:rPr lang="el-GR" smtClean="0">
                <a:solidFill>
                  <a:srgbClr val="FF0000"/>
                </a:solidFill>
              </a:rPr>
              <a:t>ορισμούς</a:t>
            </a:r>
            <a:r>
              <a:rPr lang="el-GR" smtClean="0"/>
              <a:t> που ξέρουμε ή τις </a:t>
            </a:r>
            <a:r>
              <a:rPr lang="el-GR" smtClean="0">
                <a:solidFill>
                  <a:srgbClr val="FF0000"/>
                </a:solidFill>
              </a:rPr>
              <a:t>επεξηγήσεις</a:t>
            </a:r>
            <a:r>
              <a:rPr lang="el-GR" smtClean="0"/>
              <a:t> που δίνουμε (το </a:t>
            </a:r>
            <a:r>
              <a:rPr lang="el-GR" b="1" i="1" u="sng" smtClean="0"/>
              <a:t>τι</a:t>
            </a:r>
            <a:r>
              <a:rPr lang="el-GR" smtClean="0"/>
              <a:t>).</a:t>
            </a:r>
            <a:endParaRPr lang="el-GR" u="sng" smtClean="0"/>
          </a:p>
          <a:p>
            <a:r>
              <a:rPr lang="el-GR" smtClean="0"/>
              <a:t>οι </a:t>
            </a:r>
            <a:r>
              <a:rPr lang="el-GR" i="1" smtClean="0">
                <a:solidFill>
                  <a:srgbClr val="FF0000"/>
                </a:solidFill>
              </a:rPr>
              <a:t>διαδικασιακές γνώσεις</a:t>
            </a:r>
            <a:r>
              <a:rPr lang="el-GR" b="1" smtClean="0">
                <a:solidFill>
                  <a:srgbClr val="FF0000"/>
                </a:solidFill>
              </a:rPr>
              <a:t> </a:t>
            </a:r>
            <a:r>
              <a:rPr lang="el-GR" smtClean="0"/>
              <a:t>(</a:t>
            </a:r>
            <a:r>
              <a:rPr lang="en-US" smtClean="0"/>
              <a:t>procedural knowledge</a:t>
            </a:r>
            <a:r>
              <a:rPr lang="el-GR" smtClean="0"/>
              <a:t>) που σχετίζονται με χαρακτηρίζουν τις </a:t>
            </a:r>
            <a:r>
              <a:rPr lang="el-GR" smtClean="0">
                <a:solidFill>
                  <a:srgbClr val="FF0000"/>
                </a:solidFill>
              </a:rPr>
              <a:t>νοητικές</a:t>
            </a:r>
            <a:r>
              <a:rPr lang="el-GR" smtClean="0"/>
              <a:t> ή </a:t>
            </a:r>
            <a:r>
              <a:rPr lang="el-GR" smtClean="0">
                <a:solidFill>
                  <a:srgbClr val="FF0000"/>
                </a:solidFill>
              </a:rPr>
              <a:t>πραξιακές τεχνικές</a:t>
            </a:r>
            <a:r>
              <a:rPr lang="el-GR" smtClean="0"/>
              <a:t> που ξέρουμε να εφαρμόζουμε (το </a:t>
            </a:r>
            <a:r>
              <a:rPr lang="el-GR" b="1" u="sng" smtClean="0"/>
              <a:t>πώς</a:t>
            </a:r>
            <a:r>
              <a:rPr lang="el-GR" u="sng" smtClean="0"/>
              <a:t>)</a:t>
            </a:r>
            <a:endParaRPr lang="en-GB" smtClean="0"/>
          </a:p>
          <a:p>
            <a:endParaRPr lang="en-GB" smtClean="0"/>
          </a:p>
        </p:txBody>
      </p:sp>
      <p:sp>
        <p:nvSpPr>
          <p:cNvPr id="4" name="Slide Number Placeholder 3"/>
          <p:cNvSpPr>
            <a:spLocks noGrp="1"/>
          </p:cNvSpPr>
          <p:nvPr>
            <p:ph type="sldNum" sz="quarter" idx="5"/>
          </p:nvPr>
        </p:nvSpPr>
        <p:spPr/>
        <p:txBody>
          <a:bodyPr/>
          <a:lstStyle/>
          <a:p>
            <a:pPr>
              <a:defRPr/>
            </a:pPr>
            <a:fld id="{CDC0F4D0-172C-4523-8548-74893F758B94}" type="slidenum">
              <a:rPr lang="en-GB" smtClean="0"/>
              <a:pPr>
                <a:defRPr/>
              </a:pPr>
              <a:t>34</a:t>
            </a:fld>
            <a:endParaRPr lang="en-GB"/>
          </a:p>
        </p:txBody>
      </p:sp>
    </p:spTree>
    <p:extLst>
      <p:ext uri="{BB962C8B-B14F-4D97-AF65-F5344CB8AC3E}">
        <p14:creationId xmlns:p14="http://schemas.microsoft.com/office/powerpoint/2010/main" val="3086586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mtClean="0"/>
              <a:t>Έμφαση στις διαδικασίες επίλυσης προβλημάτων </a:t>
            </a:r>
          </a:p>
          <a:p>
            <a:r>
              <a:rPr lang="el-GR" smtClean="0"/>
              <a:t>Ανάπτυξη στρατηγικών επίλυσης προβλημάτων και στην αναζήτηση ευρετικών κανόνων </a:t>
            </a:r>
          </a:p>
          <a:p>
            <a:r>
              <a:rPr lang="el-GR" smtClean="0"/>
              <a:t>Δίνεται έμφαση στις διδακτικές στρατηγικές που ευνοούν την εννοιολογική αλλαγή, τη διαδικασία δηλαδή του μετασχηματισμού των νοητικών αναπαραστάσεων </a:t>
            </a:r>
            <a:endParaRPr lang="en-GB" smtClean="0"/>
          </a:p>
          <a:p>
            <a:endParaRPr lang="en-GB" smtClean="0"/>
          </a:p>
        </p:txBody>
      </p:sp>
      <p:sp>
        <p:nvSpPr>
          <p:cNvPr id="4" name="Slide Number Placeholder 3"/>
          <p:cNvSpPr>
            <a:spLocks noGrp="1"/>
          </p:cNvSpPr>
          <p:nvPr>
            <p:ph type="sldNum" sz="quarter" idx="5"/>
          </p:nvPr>
        </p:nvSpPr>
        <p:spPr/>
        <p:txBody>
          <a:bodyPr/>
          <a:lstStyle/>
          <a:p>
            <a:pPr>
              <a:defRPr/>
            </a:pPr>
            <a:fld id="{24E5C52D-B615-42BE-91C4-BBEEC68703FD}" type="slidenum">
              <a:rPr lang="en-GB" smtClean="0"/>
              <a:pPr>
                <a:defRPr/>
              </a:pPr>
              <a:t>35</a:t>
            </a:fld>
            <a:endParaRPr lang="en-GB"/>
          </a:p>
        </p:txBody>
      </p:sp>
    </p:spTree>
    <p:extLst>
      <p:ext uri="{BB962C8B-B14F-4D97-AF65-F5344CB8AC3E}">
        <p14:creationId xmlns:p14="http://schemas.microsoft.com/office/powerpoint/2010/main" val="2359408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EAAF882-106C-4862-944C-7067B681B875}" type="slidenum">
              <a:rPr lang="en-GB" smtClean="0"/>
              <a:pPr>
                <a:defRPr/>
              </a:pPr>
              <a:t>36</a:t>
            </a:fld>
            <a:endParaRPr lang="en-GB"/>
          </a:p>
        </p:txBody>
      </p:sp>
    </p:spTree>
    <p:extLst>
      <p:ext uri="{BB962C8B-B14F-4D97-AF65-F5344CB8AC3E}">
        <p14:creationId xmlns:p14="http://schemas.microsoft.com/office/powerpoint/2010/main" val="1993505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64D193-EE47-4B4A-BA78-CDAB953AB8F0}" type="slidenum">
              <a:rPr lang="en-GB"/>
              <a:pPr>
                <a:defRPr/>
              </a:pPr>
              <a:t>37</a:t>
            </a:fld>
            <a:endParaRPr lang="en-GB"/>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425083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210726-EEE1-4304-9DCC-A0C5E2555951}" type="slidenum">
              <a:rPr lang="en-GB"/>
              <a:pPr>
                <a:defRPr/>
              </a:pPr>
              <a:t>39</a:t>
            </a:fld>
            <a:endParaRPr lang="en-GB"/>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2915217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617842-9EE4-41DB-8D42-406F8F31BD43}" type="slidenum">
              <a:rPr lang="en-GB"/>
              <a:pPr>
                <a:defRPr/>
              </a:pPr>
              <a:t>40</a:t>
            </a:fld>
            <a:endParaRPr lang="en-GB"/>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4096548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4E82DF6-C492-4BFC-A1FD-A9C0AA7A2040}" type="slidenum">
              <a:rPr lang="en-GB" smtClean="0"/>
              <a:pPr>
                <a:defRPr/>
              </a:pPr>
              <a:t>41</a:t>
            </a:fld>
            <a:endParaRPr lang="en-GB"/>
          </a:p>
        </p:txBody>
      </p:sp>
    </p:spTree>
    <p:extLst>
      <p:ext uri="{BB962C8B-B14F-4D97-AF65-F5344CB8AC3E}">
        <p14:creationId xmlns:p14="http://schemas.microsoft.com/office/powerpoint/2010/main" val="157235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5B6C67C-742D-4078-BB79-D59B9E2661E4}" type="slidenum">
              <a:rPr lang="en-GB" smtClean="0"/>
              <a:pPr>
                <a:defRPr/>
              </a:pPr>
              <a:t>42</a:t>
            </a:fld>
            <a:endParaRPr lang="en-GB"/>
          </a:p>
        </p:txBody>
      </p:sp>
    </p:spTree>
    <p:extLst>
      <p:ext uri="{BB962C8B-B14F-4D97-AF65-F5344CB8AC3E}">
        <p14:creationId xmlns:p14="http://schemas.microsoft.com/office/powerpoint/2010/main" val="353085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480F8F-64CD-44B6-994C-547A3588FFBB}" type="slidenum">
              <a:rPr lang="en-GB" smtClean="0"/>
              <a:pPr fontAlgn="base">
                <a:spcBef>
                  <a:spcPct val="0"/>
                </a:spcBef>
                <a:spcAft>
                  <a:spcPct val="0"/>
                </a:spcAft>
                <a:defRPr/>
              </a:pPr>
              <a:t>4</a:t>
            </a:fld>
            <a:endParaRPr lang="en-GB" dirty="0" smtClean="0"/>
          </a:p>
        </p:txBody>
      </p:sp>
    </p:spTree>
    <p:extLst>
      <p:ext uri="{BB962C8B-B14F-4D97-AF65-F5344CB8AC3E}">
        <p14:creationId xmlns:p14="http://schemas.microsoft.com/office/powerpoint/2010/main" val="2120784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44A3F66-F2D4-4878-BA5C-4468A38CF2AE}" type="slidenum">
              <a:rPr lang="en-GB" smtClean="0"/>
              <a:pPr>
                <a:defRPr/>
              </a:pPr>
              <a:t>43</a:t>
            </a:fld>
            <a:endParaRPr lang="en-GB"/>
          </a:p>
        </p:txBody>
      </p:sp>
    </p:spTree>
    <p:extLst>
      <p:ext uri="{BB962C8B-B14F-4D97-AF65-F5344CB8AC3E}">
        <p14:creationId xmlns:p14="http://schemas.microsoft.com/office/powerpoint/2010/main" val="356969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CB0A086-395D-4414-9A83-8788DDA4BAFD}" type="slidenum">
              <a:rPr lang="en-GB" smtClean="0"/>
              <a:pPr>
                <a:defRPr/>
              </a:pPr>
              <a:t>44</a:t>
            </a:fld>
            <a:endParaRPr lang="en-GB"/>
          </a:p>
        </p:txBody>
      </p:sp>
    </p:spTree>
    <p:extLst>
      <p:ext uri="{BB962C8B-B14F-4D97-AF65-F5344CB8AC3E}">
        <p14:creationId xmlns:p14="http://schemas.microsoft.com/office/powerpoint/2010/main" val="33461603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AD1BC1-A220-43BA-9A78-4A842204B19F}" type="slidenum">
              <a:rPr lang="en-GB"/>
              <a:pPr>
                <a:defRPr/>
              </a:pPr>
              <a:t>47</a:t>
            </a:fld>
            <a:endParaRPr lang="en-GB"/>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069148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5C485A6-9980-46DA-BE04-0890D7E7AA62}" type="slidenum">
              <a:rPr lang="en-GB" smtClean="0"/>
              <a:pPr>
                <a:defRPr/>
              </a:pPr>
              <a:t>48</a:t>
            </a:fld>
            <a:endParaRPr lang="en-GB"/>
          </a:p>
        </p:txBody>
      </p:sp>
    </p:spTree>
    <p:extLst>
      <p:ext uri="{BB962C8B-B14F-4D97-AF65-F5344CB8AC3E}">
        <p14:creationId xmlns:p14="http://schemas.microsoft.com/office/powerpoint/2010/main" val="1904507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B86E75-9E85-4E0C-A02C-F8E47477A6F2}" type="slidenum">
              <a:rPr lang="en-GB"/>
              <a:pPr>
                <a:defRPr/>
              </a:pPr>
              <a:t>49</a:t>
            </a:fld>
            <a:endParaRPr lang="en-GB"/>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3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830764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4400CD-E8E0-4E8F-B368-C9921D0F5619}" type="slidenum">
              <a:rPr lang="en-GB"/>
              <a:pPr>
                <a:defRPr/>
              </a:pPr>
              <a:t>50</a:t>
            </a:fld>
            <a:endParaRPr lang="en-GB"/>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699552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FFF843-D1D1-41B8-8D20-704F67132C5A}" type="slidenum">
              <a:rPr lang="en-GB"/>
              <a:pPr>
                <a:defRPr/>
              </a:pPr>
              <a:t>51</a:t>
            </a:fld>
            <a:endParaRPr lang="en-GB"/>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1200"/>
              </a:spcBef>
              <a:spcAft>
                <a:spcPts val="300"/>
              </a:spcAft>
            </a:pPr>
            <a:r>
              <a:rPr lang="en-GB" smtClean="0">
                <a:latin typeface="Corbel" pitchFamily="34" charset="0"/>
                <a:cs typeface="Tahoma" pitchFamily="34" charset="0"/>
              </a:rPr>
              <a:t>προσωπική όψη του κόσμου</a:t>
            </a:r>
            <a:r>
              <a:rPr lang="el-GR" smtClean="0">
                <a:latin typeface="Corbel" pitchFamily="34" charset="0"/>
                <a:cs typeface="Tahoma" pitchFamily="34" charset="0"/>
              </a:rPr>
              <a:t> </a:t>
            </a:r>
          </a:p>
          <a:p>
            <a:pPr>
              <a:spcBef>
                <a:spcPts val="1200"/>
              </a:spcBef>
              <a:spcAft>
                <a:spcPts val="300"/>
              </a:spcAft>
            </a:pPr>
            <a:r>
              <a:rPr lang="el-GR" smtClean="0">
                <a:latin typeface="Corbel" pitchFamily="34" charset="0"/>
                <a:cs typeface="Tahoma" pitchFamily="34" charset="0"/>
              </a:rPr>
              <a:t>συλλογικά κατασκευαμένη</a:t>
            </a:r>
            <a:endParaRPr lang="el-GR" smtClean="0"/>
          </a:p>
        </p:txBody>
      </p:sp>
    </p:spTree>
    <p:extLst>
      <p:ext uri="{BB962C8B-B14F-4D97-AF65-F5344CB8AC3E}">
        <p14:creationId xmlns:p14="http://schemas.microsoft.com/office/powerpoint/2010/main" val="3522139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6A27C5-EC18-4441-BD78-63DE325B6BC7}" type="slidenum">
              <a:rPr lang="en-GB"/>
              <a:pPr>
                <a:defRPr/>
              </a:pPr>
              <a:t>53</a:t>
            </a:fld>
            <a:endParaRPr lang="en-GB"/>
          </a:p>
        </p:txBody>
      </p:sp>
      <p:sp>
        <p:nvSpPr>
          <p:cNvPr id="186371" name="Rectangle 2"/>
          <p:cNvSpPr>
            <a:spLocks noGrp="1" noRot="1" noChangeAspect="1" noChangeArrowheads="1" noTextEdit="1"/>
          </p:cNvSpPr>
          <p:nvPr>
            <p:ph type="sldImg"/>
          </p:nvPr>
        </p:nvSpPr>
        <p:spPr bwMode="auto">
          <a:xfrm>
            <a:off x="1011238" y="735013"/>
            <a:ext cx="4835525" cy="3627437"/>
          </a:xfrm>
          <a:noFill/>
          <a:ln cap="flat">
            <a:solidFill>
              <a:schemeClr val="tx1"/>
            </a:solidFill>
            <a:miter lim="800000"/>
            <a:headEnd/>
            <a:tailEnd/>
          </a:ln>
        </p:spPr>
      </p:sp>
      <p:sp>
        <p:nvSpPr>
          <p:cNvPr id="186372" name="Rectangle 3"/>
          <p:cNvSpPr>
            <a:spLocks noGrp="1" noChangeArrowheads="1"/>
          </p:cNvSpPr>
          <p:nvPr>
            <p:ph type="body" idx="1"/>
          </p:nvPr>
        </p:nvSpPr>
        <p:spPr bwMode="auto">
          <a:xfrm>
            <a:off x="914400" y="4612601"/>
            <a:ext cx="5029200" cy="4369832"/>
          </a:xfrm>
          <a:noFill/>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2914852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0BC6063-A8C0-407B-B41A-7A9DE8F9FD75}" type="slidenum">
              <a:rPr lang="en-GB" smtClean="0"/>
              <a:pPr>
                <a:defRPr/>
              </a:pPr>
              <a:t>54</a:t>
            </a:fld>
            <a:endParaRPr lang="en-GB"/>
          </a:p>
        </p:txBody>
      </p:sp>
    </p:spTree>
    <p:extLst>
      <p:ext uri="{BB962C8B-B14F-4D97-AF65-F5344CB8AC3E}">
        <p14:creationId xmlns:p14="http://schemas.microsoft.com/office/powerpoint/2010/main" val="3266706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BEE8336-7458-4D03-81B6-CA4FDF25EB4F}" type="slidenum">
              <a:rPr lang="en-GB"/>
              <a:pPr>
                <a:defRPr/>
              </a:pPr>
              <a:t>55</a:t>
            </a:fld>
            <a:endParaRPr lang="en-GB"/>
          </a:p>
        </p:txBody>
      </p:sp>
      <p:sp>
        <p:nvSpPr>
          <p:cNvPr id="188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17371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D6D4D4-F155-4975-8230-DD954B1AB3B1}" type="slidenum">
              <a:rPr lang="en-GB" smtClean="0"/>
              <a:pPr fontAlgn="base">
                <a:spcBef>
                  <a:spcPct val="0"/>
                </a:spcBef>
                <a:spcAft>
                  <a:spcPct val="0"/>
                </a:spcAft>
                <a:defRPr/>
              </a:pPr>
              <a:t>5</a:t>
            </a:fld>
            <a:endParaRPr lang="en-GB" smtClean="0"/>
          </a:p>
        </p:txBody>
      </p:sp>
    </p:spTree>
    <p:extLst>
      <p:ext uri="{BB962C8B-B14F-4D97-AF65-F5344CB8AC3E}">
        <p14:creationId xmlns:p14="http://schemas.microsoft.com/office/powerpoint/2010/main" val="1516773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84B23B-F28A-4049-90B4-078FA76EB57E}" type="slidenum">
              <a:rPr lang="en-GB"/>
              <a:pPr>
                <a:defRPr/>
              </a:pPr>
              <a:t>56</a:t>
            </a:fld>
            <a:endParaRPr lang="en-GB"/>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2658915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830566-CC34-4B65-AA08-89E964844BDF}" type="slidenum">
              <a:rPr lang="en-GB"/>
              <a:pPr>
                <a:defRPr/>
              </a:pPr>
              <a:t>57</a:t>
            </a:fld>
            <a:endParaRPr lang="en-GB"/>
          </a:p>
        </p:txBody>
      </p:sp>
      <p:sp>
        <p:nvSpPr>
          <p:cNvPr id="190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1504777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515DCC-D058-4F10-B994-F1A7B3372219}" type="slidenum">
              <a:rPr lang="en-GB"/>
              <a:pPr>
                <a:defRPr/>
              </a:pPr>
              <a:t>58</a:t>
            </a:fld>
            <a:endParaRPr lang="en-GB"/>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7831805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511311-1C24-4CEC-B0DC-E14B3CDC574A}" type="slidenum">
              <a:rPr lang="en-GB"/>
              <a:pPr>
                <a:defRPr/>
              </a:pPr>
              <a:t>59</a:t>
            </a:fld>
            <a:endParaRPr lang="en-GB"/>
          </a:p>
        </p:txBody>
      </p:sp>
      <p:sp>
        <p:nvSpPr>
          <p:cNvPr id="192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25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3344625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7488FF-8102-488A-9CA0-1651CC64EDCB}" type="slidenum">
              <a:rPr lang="en-GB"/>
              <a:pPr>
                <a:defRPr/>
              </a:pPr>
              <a:t>60</a:t>
            </a:fld>
            <a:endParaRPr lang="en-GB"/>
          </a:p>
        </p:txBody>
      </p:sp>
      <p:sp>
        <p:nvSpPr>
          <p:cNvPr id="193539" name="Rectangle 2"/>
          <p:cNvSpPr>
            <a:spLocks noGrp="1" noRot="1" noChangeAspect="1" noChangeArrowheads="1" noTextEdit="1"/>
          </p:cNvSpPr>
          <p:nvPr>
            <p:ph type="sldImg"/>
          </p:nvPr>
        </p:nvSpPr>
        <p:spPr bwMode="auto">
          <a:xfrm>
            <a:off x="1011238" y="735013"/>
            <a:ext cx="4835525" cy="3627437"/>
          </a:xfrm>
          <a:noFill/>
          <a:ln cap="flat">
            <a:solidFill>
              <a:schemeClr val="tx1"/>
            </a:solidFill>
            <a:miter lim="800000"/>
            <a:headEnd/>
            <a:tailEnd/>
          </a:ln>
        </p:spPr>
      </p:sp>
      <p:sp>
        <p:nvSpPr>
          <p:cNvPr id="193540" name="Rectangle 3"/>
          <p:cNvSpPr>
            <a:spLocks noGrp="1" noChangeArrowheads="1"/>
          </p:cNvSpPr>
          <p:nvPr>
            <p:ph type="body" idx="1"/>
          </p:nvPr>
        </p:nvSpPr>
        <p:spPr bwMode="auto">
          <a:xfrm>
            <a:off x="914400" y="4612601"/>
            <a:ext cx="5029200" cy="4369832"/>
          </a:xfrm>
          <a:noFill/>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9883836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1DA424-1CC1-4567-88B0-EA940EECAD60}" type="slidenum">
              <a:rPr lang="en-GB"/>
              <a:pPr>
                <a:defRPr/>
              </a:pPr>
              <a:t>61</a:t>
            </a:fld>
            <a:endParaRPr lang="en-GB"/>
          </a:p>
        </p:txBody>
      </p:sp>
      <p:sp>
        <p:nvSpPr>
          <p:cNvPr id="194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9132586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1D18A3-3E32-43E4-9196-BE44115BF62E}" type="slidenum">
              <a:rPr lang="en-GB"/>
              <a:pPr>
                <a:defRPr/>
              </a:pPr>
              <a:t>62</a:t>
            </a:fld>
            <a:endParaRPr lang="en-GB"/>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55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9245047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E3EB84-92AA-4051-A6AE-1C85DE106792}" type="slidenum">
              <a:rPr lang="en-GB"/>
              <a:pPr>
                <a:defRPr/>
              </a:pPr>
              <a:t>63</a:t>
            </a:fld>
            <a:endParaRPr lang="en-GB"/>
          </a:p>
        </p:txBody>
      </p:sp>
      <p:sp>
        <p:nvSpPr>
          <p:cNvPr id="196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66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42729504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251B01-588B-4A6B-9056-EB5B920E2240}" type="slidenum">
              <a:rPr lang="en-GB"/>
              <a:pPr>
                <a:defRPr/>
              </a:pPr>
              <a:t>64</a:t>
            </a:fld>
            <a:endParaRPr lang="en-GB"/>
          </a:p>
        </p:txBody>
      </p:sp>
      <p:sp>
        <p:nvSpPr>
          <p:cNvPr id="197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76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6015680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9B3D14-0CB7-4347-AB6C-17F5A20D36C7}" type="slidenum">
              <a:rPr lang="en-GB"/>
              <a:pPr>
                <a:defRPr/>
              </a:pPr>
              <a:t>65</a:t>
            </a:fld>
            <a:endParaRPr lang="en-GB"/>
          </a:p>
        </p:txBody>
      </p:sp>
      <p:sp>
        <p:nvSpPr>
          <p:cNvPr id="198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8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21200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0E6FB8E-9E6F-413C-90D4-DE9EA169060E}" type="slidenum">
              <a:rPr lang="en-GB" smtClean="0"/>
              <a:pPr>
                <a:defRPr/>
              </a:pPr>
              <a:t>6</a:t>
            </a:fld>
            <a:endParaRPr lang="en-GB"/>
          </a:p>
        </p:txBody>
      </p:sp>
    </p:spTree>
    <p:extLst>
      <p:ext uri="{BB962C8B-B14F-4D97-AF65-F5344CB8AC3E}">
        <p14:creationId xmlns:p14="http://schemas.microsoft.com/office/powerpoint/2010/main" val="5198757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E26495-C72A-4B1B-B398-883EBBA68AA7}" type="slidenum">
              <a:rPr lang="en-GB"/>
              <a:pPr>
                <a:defRPr/>
              </a:pPr>
              <a:t>66</a:t>
            </a:fld>
            <a:endParaRPr lang="en-GB"/>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5279144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845674-E50B-4D0A-B9A0-F9F1F7E3C206}" type="slidenum">
              <a:rPr lang="en-GB"/>
              <a:pPr>
                <a:defRPr/>
              </a:pPr>
              <a:t>67</a:t>
            </a:fld>
            <a:endParaRPr lang="en-GB"/>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0454829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C1545F-589A-4458-93A5-969AB1E249F6}" type="slidenum">
              <a:rPr lang="en-GB"/>
              <a:pPr>
                <a:defRPr/>
              </a:pPr>
              <a:t>68</a:t>
            </a:fld>
            <a:endParaRPr lang="en-GB"/>
          </a:p>
        </p:txBody>
      </p:sp>
      <p:sp>
        <p:nvSpPr>
          <p:cNvPr id="201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17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6412628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A488EA-D2BC-4067-B329-5FB6EE42D543}" type="slidenum">
              <a:rPr lang="en-GB"/>
              <a:pPr>
                <a:defRPr/>
              </a:pPr>
              <a:t>69</a:t>
            </a:fld>
            <a:endParaRPr lang="en-GB"/>
          </a:p>
        </p:txBody>
      </p:sp>
      <p:sp>
        <p:nvSpPr>
          <p:cNvPr id="202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7294536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C4701A-E87C-40B9-8C48-BFAF0F1E3F3C}" type="slidenum">
              <a:rPr lang="en-GB"/>
              <a:pPr>
                <a:defRPr/>
              </a:pPr>
              <a:t>70</a:t>
            </a:fld>
            <a:endParaRPr lang="en-GB"/>
          </a:p>
        </p:txBody>
      </p:sp>
      <p:sp>
        <p:nvSpPr>
          <p:cNvPr id="203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37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3433532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550423-7CB5-423F-8EE7-215AB8445EA3}" type="slidenum">
              <a:rPr lang="en-GB"/>
              <a:pPr>
                <a:defRPr/>
              </a:pPr>
              <a:t>71</a:t>
            </a:fld>
            <a:endParaRPr lang="en-GB"/>
          </a:p>
        </p:txBody>
      </p:sp>
      <p:sp>
        <p:nvSpPr>
          <p:cNvPr id="204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6791608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67FC2E-F071-4E4D-A3B7-EC297CAFB63D}" type="slidenum">
              <a:rPr lang="en-GB"/>
              <a:pPr>
                <a:defRPr/>
              </a:pPr>
              <a:t>72</a:t>
            </a:fld>
            <a:endParaRPr lang="en-GB"/>
          </a:p>
        </p:txBody>
      </p:sp>
      <p:sp>
        <p:nvSpPr>
          <p:cNvPr id="205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5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2791155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D7A7AD-68AD-40F2-B72A-1ECACAD2636F}" type="slidenum">
              <a:rPr lang="en-GB"/>
              <a:pPr>
                <a:defRPr/>
              </a:pPr>
              <a:t>73</a:t>
            </a:fld>
            <a:endParaRPr lang="en-GB"/>
          </a:p>
        </p:txBody>
      </p:sp>
      <p:sp>
        <p:nvSpPr>
          <p:cNvPr id="206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6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0474506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4B941F-AD2B-414D-B215-6E2A21EEDB32}" type="slidenum">
              <a:rPr lang="en-GB"/>
              <a:pPr>
                <a:defRPr/>
              </a:pPr>
              <a:t>74</a:t>
            </a:fld>
            <a:endParaRPr lang="en-GB"/>
          </a:p>
        </p:txBody>
      </p:sp>
      <p:sp>
        <p:nvSpPr>
          <p:cNvPr id="207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78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2204623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F4A9D4-8BCC-471A-AC5D-83B0E5A1160B}" type="slidenum">
              <a:rPr lang="en-GB"/>
              <a:pPr>
                <a:defRPr/>
              </a:pPr>
              <a:t>75</a:t>
            </a:fld>
            <a:endParaRPr lang="en-GB"/>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8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91952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88805D8-6F51-4C2B-A945-2056E07369C5}" type="slidenum">
              <a:rPr lang="en-GB" smtClean="0"/>
              <a:pPr>
                <a:defRPr/>
              </a:pPr>
              <a:t>7</a:t>
            </a:fld>
            <a:endParaRPr lang="en-GB"/>
          </a:p>
        </p:txBody>
      </p:sp>
    </p:spTree>
    <p:extLst>
      <p:ext uri="{BB962C8B-B14F-4D97-AF65-F5344CB8AC3E}">
        <p14:creationId xmlns:p14="http://schemas.microsoft.com/office/powerpoint/2010/main" val="3110348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DB2C9C-0390-4029-9805-9D2AD38DF5D9}" type="slidenum">
              <a:rPr lang="en-GB"/>
              <a:pPr>
                <a:defRPr/>
              </a:pPr>
              <a:t>76</a:t>
            </a:fld>
            <a:endParaRPr lang="en-GB"/>
          </a:p>
        </p:txBody>
      </p:sp>
      <p:sp>
        <p:nvSpPr>
          <p:cNvPr id="209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9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6866972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8CF124-3C0B-41E7-BBD9-42121064978D}" type="slidenum">
              <a:rPr lang="en-GB"/>
              <a:pPr>
                <a:defRPr/>
              </a:pPr>
              <a:t>77</a:t>
            </a:fld>
            <a:endParaRPr lang="en-GB"/>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09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2448402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690808-C3BF-4B21-9D53-D7CD64187C0E}" type="slidenum">
              <a:rPr lang="en-GB"/>
              <a:pPr>
                <a:defRPr/>
              </a:pPr>
              <a:t>78</a:t>
            </a:fld>
            <a:endParaRPr lang="en-GB"/>
          </a:p>
        </p:txBody>
      </p:sp>
      <p:sp>
        <p:nvSpPr>
          <p:cNvPr id="211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19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0809959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30A07F-4B86-4B7E-AA7B-6B51817C1101}" type="slidenum">
              <a:rPr lang="en-GB"/>
              <a:pPr>
                <a:defRPr/>
              </a:pPr>
              <a:t>79</a:t>
            </a:fld>
            <a:endParaRPr lang="en-GB"/>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29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5983234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7EDD35-D3E1-40EE-A2BD-937863EAD3DA}" type="slidenum">
              <a:rPr lang="en-GB"/>
              <a:pPr>
                <a:defRPr/>
              </a:pPr>
              <a:t>80</a:t>
            </a:fld>
            <a:endParaRPr lang="en-GB"/>
          </a:p>
        </p:txBody>
      </p:sp>
      <p:sp>
        <p:nvSpPr>
          <p:cNvPr id="214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40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41289229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D785C6-A418-4810-A6D6-B908503558BF}" type="slidenum">
              <a:rPr lang="en-GB"/>
              <a:pPr>
                <a:defRPr/>
              </a:pPr>
              <a:t>81</a:t>
            </a:fld>
            <a:endParaRPr lang="en-GB"/>
          </a:p>
        </p:txBody>
      </p:sp>
      <p:sp>
        <p:nvSpPr>
          <p:cNvPr id="215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9095866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7C87EB-BBD2-4DD1-ADC5-1D1B33C1F508}" type="slidenum">
              <a:rPr lang="en-GB"/>
              <a:pPr>
                <a:defRPr/>
              </a:pPr>
              <a:t>82</a:t>
            </a:fld>
            <a:endParaRPr lang="en-GB"/>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6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493451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65689E-02FA-42F0-8FB5-38855D25F543}" type="slidenum">
              <a:rPr lang="en-GB"/>
              <a:pPr>
                <a:defRPr/>
              </a:pPr>
              <a:t>83</a:t>
            </a:fld>
            <a:endParaRPr lang="en-GB"/>
          </a:p>
        </p:txBody>
      </p:sp>
      <p:sp>
        <p:nvSpPr>
          <p:cNvPr id="217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7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6189118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A3B102-ED0D-45C5-A18A-64EFF34D6474}" type="slidenum">
              <a:rPr lang="en-GB"/>
              <a:pPr>
                <a:defRPr/>
              </a:pPr>
              <a:t>84</a:t>
            </a:fld>
            <a:endParaRPr lang="en-GB"/>
          </a:p>
        </p:txBody>
      </p:sp>
      <p:sp>
        <p:nvSpPr>
          <p:cNvPr id="218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7953903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3D690B-49BC-4B1A-AF47-B28EFAB88016}" type="slidenum">
              <a:rPr lang="en-GB"/>
              <a:pPr>
                <a:defRPr/>
              </a:pPr>
              <a:t>85</a:t>
            </a:fld>
            <a:endParaRPr lang="en-GB"/>
          </a:p>
        </p:txBody>
      </p:sp>
      <p:sp>
        <p:nvSpPr>
          <p:cNvPr id="219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91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10665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18C70CF-B790-4177-926C-93A97104C019}" type="slidenum">
              <a:rPr lang="en-GB" smtClean="0"/>
              <a:pPr>
                <a:defRPr/>
              </a:pPr>
              <a:t>8</a:t>
            </a:fld>
            <a:endParaRPr lang="en-GB"/>
          </a:p>
        </p:txBody>
      </p:sp>
    </p:spTree>
    <p:extLst>
      <p:ext uri="{BB962C8B-B14F-4D97-AF65-F5344CB8AC3E}">
        <p14:creationId xmlns:p14="http://schemas.microsoft.com/office/powerpoint/2010/main" val="36470957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0137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Tx/>
              <a:buChar char="•"/>
            </a:pPr>
            <a:endParaRPr lang="en-US" smtClean="0"/>
          </a:p>
        </p:txBody>
      </p:sp>
      <p:sp>
        <p:nvSpPr>
          <p:cNvPr id="4" name="Θέση αριθμού διαφάνειας 3"/>
          <p:cNvSpPr>
            <a:spLocks noGrp="1"/>
          </p:cNvSpPr>
          <p:nvPr>
            <p:ph type="sldNum" sz="quarter" idx="5"/>
          </p:nvPr>
        </p:nvSpPr>
        <p:spPr/>
        <p:txBody>
          <a:bodyPr/>
          <a:lstStyle/>
          <a:p>
            <a:pPr>
              <a:defRPr/>
            </a:pPr>
            <a:fld id="{4C1B4115-2BA1-448A-949C-3955E8017EFC}" type="slidenum">
              <a:rPr lang="el-GR" smtClean="0"/>
              <a:pPr>
                <a:defRPr/>
              </a:pPr>
              <a:t>86</a:t>
            </a:fld>
            <a:endParaRPr lang="el-GR"/>
          </a:p>
        </p:txBody>
      </p:sp>
    </p:spTree>
    <p:extLst>
      <p:ext uri="{BB962C8B-B14F-4D97-AF65-F5344CB8AC3E}">
        <p14:creationId xmlns:p14="http://schemas.microsoft.com/office/powerpoint/2010/main" val="33841868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750604C-998E-4ACA-B72D-93C6121E1959}" type="slidenum">
              <a:rPr lang="el-GR" smtClean="0"/>
              <a:pPr>
                <a:defRPr/>
              </a:pPr>
              <a:t>87</a:t>
            </a:fld>
            <a:endParaRPr lang="el-GR"/>
          </a:p>
        </p:txBody>
      </p:sp>
    </p:spTree>
    <p:extLst>
      <p:ext uri="{BB962C8B-B14F-4D97-AF65-F5344CB8AC3E}">
        <p14:creationId xmlns:p14="http://schemas.microsoft.com/office/powerpoint/2010/main" val="31887471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84883D4-7420-4A44-B0CD-F9791E380935}" type="slidenum">
              <a:rPr lang="el-GR" smtClean="0"/>
              <a:pPr>
                <a:defRPr/>
              </a:pPr>
              <a:t>88</a:t>
            </a:fld>
            <a:endParaRPr lang="el-GR"/>
          </a:p>
        </p:txBody>
      </p:sp>
    </p:spTree>
    <p:extLst>
      <p:ext uri="{BB962C8B-B14F-4D97-AF65-F5344CB8AC3E}">
        <p14:creationId xmlns:p14="http://schemas.microsoft.com/office/powerpoint/2010/main" val="19706675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2BA16AC-4185-4FE5-964D-4827B3C044F1}" type="slidenum">
              <a:rPr lang="el-GR" smtClean="0"/>
              <a:pPr>
                <a:defRPr/>
              </a:pPr>
              <a:t>89</a:t>
            </a:fld>
            <a:endParaRPr lang="el-GR"/>
          </a:p>
        </p:txBody>
      </p:sp>
    </p:spTree>
    <p:extLst>
      <p:ext uri="{BB962C8B-B14F-4D97-AF65-F5344CB8AC3E}">
        <p14:creationId xmlns:p14="http://schemas.microsoft.com/office/powerpoint/2010/main" val="12555190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5DDF99C-F23C-45AA-9144-48B71541FADE}" type="slidenum">
              <a:rPr lang="el-GR" smtClean="0"/>
              <a:pPr>
                <a:defRPr/>
              </a:pPr>
              <a:t>90</a:t>
            </a:fld>
            <a:endParaRPr lang="el-GR"/>
          </a:p>
        </p:txBody>
      </p:sp>
    </p:spTree>
    <p:extLst>
      <p:ext uri="{BB962C8B-B14F-4D97-AF65-F5344CB8AC3E}">
        <p14:creationId xmlns:p14="http://schemas.microsoft.com/office/powerpoint/2010/main" val="23473699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8FE5A87-A62A-4989-99BB-EECDA44BFA67}" type="slidenum">
              <a:rPr lang="el-GR" smtClean="0"/>
              <a:pPr>
                <a:defRPr/>
              </a:pPr>
              <a:t>91</a:t>
            </a:fld>
            <a:endParaRPr lang="el-GR"/>
          </a:p>
        </p:txBody>
      </p:sp>
    </p:spTree>
    <p:extLst>
      <p:ext uri="{BB962C8B-B14F-4D97-AF65-F5344CB8AC3E}">
        <p14:creationId xmlns:p14="http://schemas.microsoft.com/office/powerpoint/2010/main" val="36106313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06E041F-9573-4ADB-A3F1-111011E0BA80}" type="slidenum">
              <a:rPr lang="el-GR" smtClean="0"/>
              <a:pPr>
                <a:defRPr/>
              </a:pPr>
              <a:t>92</a:t>
            </a:fld>
            <a:endParaRPr lang="el-GR"/>
          </a:p>
        </p:txBody>
      </p:sp>
    </p:spTree>
    <p:extLst>
      <p:ext uri="{BB962C8B-B14F-4D97-AF65-F5344CB8AC3E}">
        <p14:creationId xmlns:p14="http://schemas.microsoft.com/office/powerpoint/2010/main" val="33636740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93</a:t>
            </a:fld>
            <a:endParaRPr lang="el-GR"/>
          </a:p>
        </p:txBody>
      </p:sp>
    </p:spTree>
    <p:extLst>
      <p:ext uri="{BB962C8B-B14F-4D97-AF65-F5344CB8AC3E}">
        <p14:creationId xmlns:p14="http://schemas.microsoft.com/office/powerpoint/2010/main" val="268088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FB839AD-F61A-4F8F-A68D-6EC42FFEBCC6}" type="slidenum">
              <a:rPr lang="en-GB" smtClean="0"/>
              <a:pPr>
                <a:defRPr/>
              </a:pPr>
              <a:t>9</a:t>
            </a:fld>
            <a:endParaRPr lang="en-GB"/>
          </a:p>
        </p:txBody>
      </p:sp>
    </p:spTree>
    <p:extLst>
      <p:ext uri="{BB962C8B-B14F-4D97-AF65-F5344CB8AC3E}">
        <p14:creationId xmlns:p14="http://schemas.microsoft.com/office/powerpoint/2010/main" val="99032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7" name="Title 6"/>
          <p:cNvSpPr>
            <a:spLocks noGrp="1"/>
          </p:cNvSpPr>
          <p:nvPr>
            <p:ph type="title"/>
          </p:nvPr>
        </p:nvSpPr>
        <p:spPr/>
        <p:txBody>
          <a:bodyPr/>
          <a:lstStyle/>
          <a:p>
            <a:r>
              <a:rPr lang="el-GR" smtClean="0"/>
              <a:t>Kλικ για επεξεργασία του τίτλου</a:t>
            </a:r>
            <a:endParaRPr lang="el-GR"/>
          </a:p>
        </p:txBody>
      </p:sp>
    </p:spTree>
    <p:extLst>
      <p:ext uri="{BB962C8B-B14F-4D97-AF65-F5344CB8AC3E}">
        <p14:creationId xmlns:p14="http://schemas.microsoft.com/office/powerpoint/2010/main" val="140995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TextBox 6"/>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317266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Box 3"/>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
        <p:nvSpPr>
          <p:cNvPr id="7"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Διδακτική της Πληροφορικής: ερευνητικές προσεγγίσεις στη μάθηση και στη διδασκαλία </a:t>
            </a:r>
            <a:endParaRPr lang="el-GR" sz="900" b="0" dirty="0">
              <a:solidFill>
                <a:schemeClr val="bg1">
                  <a:lumMod val="50000"/>
                </a:schemeClr>
              </a:solidFill>
            </a:endParaRPr>
          </a:p>
        </p:txBody>
      </p:sp>
    </p:spTree>
    <p:extLst>
      <p:ext uri="{BB962C8B-B14F-4D97-AF65-F5344CB8AC3E}">
        <p14:creationId xmlns:p14="http://schemas.microsoft.com/office/powerpoint/2010/main" val="293283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619672" y="1583767"/>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2 - Θέση περιεχομένου"/>
          <p:cNvSpPr>
            <a:spLocks noGrp="1"/>
          </p:cNvSpPr>
          <p:nvPr>
            <p:ph sz="half" idx="13"/>
          </p:nvPr>
        </p:nvSpPr>
        <p:spPr>
          <a:xfrm>
            <a:off x="5220072" y="1583767"/>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11"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25157686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a:xfrm>
            <a:off x="8244408" y="6243638"/>
            <a:ext cx="702742" cy="457200"/>
          </a:xfrm>
          <a:prstGeom prst="rect">
            <a:avLst/>
          </a:prstGeom>
        </p:spPr>
        <p:txBody>
          <a:bodyPr/>
          <a:lstStyle>
            <a:lvl1pPr>
              <a:defRPr/>
            </a:lvl1pPr>
          </a:lstStyle>
          <a:p>
            <a:pPr>
              <a:defRPr/>
            </a:pPr>
            <a:fld id="{D746853D-ABF4-40A5-927A-7AB24F68B1B9}"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145088" y="4151313"/>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Slide Number Placeholder 7"/>
          <p:cNvSpPr>
            <a:spLocks noGrp="1"/>
          </p:cNvSpPr>
          <p:nvPr>
            <p:ph type="sldNum" sz="quarter" idx="12"/>
          </p:nvPr>
        </p:nvSpPr>
        <p:spPr>
          <a:xfrm>
            <a:off x="8244408" y="6243638"/>
            <a:ext cx="702742" cy="457200"/>
          </a:xfrm>
          <a:prstGeom prst="rect">
            <a:avLst/>
          </a:prstGeom>
        </p:spPr>
        <p:txBody>
          <a:bodyPr/>
          <a:lstStyle>
            <a:lvl1pPr>
              <a:defRPr/>
            </a:lvl1pPr>
          </a:lstStyle>
          <a:p>
            <a:pPr>
              <a:defRPr/>
            </a:pPr>
            <a:fld id="{605A7D95-4617-4782-960E-6FBD5A4DC980}"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1182688" y="2017713"/>
            <a:ext cx="7772400" cy="4114800"/>
          </a:xfrm>
        </p:spPr>
        <p:txBody>
          <a:bodyPr/>
          <a:lstStyle/>
          <a:p>
            <a:pPr lvl="0"/>
            <a:endParaRPr lang="en-GB" noProof="0"/>
          </a:p>
        </p:txBody>
      </p:sp>
      <p:sp>
        <p:nvSpPr>
          <p:cNvPr id="6" name="Slide Number Placeholder 5"/>
          <p:cNvSpPr>
            <a:spLocks noGrp="1"/>
          </p:cNvSpPr>
          <p:nvPr>
            <p:ph type="sldNum" sz="quarter" idx="12"/>
          </p:nvPr>
        </p:nvSpPr>
        <p:spPr>
          <a:xfrm>
            <a:off x="8028384" y="6324600"/>
            <a:ext cx="658416" cy="457200"/>
          </a:xfrm>
          <a:prstGeom prst="rect">
            <a:avLst/>
          </a:prstGeom>
        </p:spPr>
        <p:txBody>
          <a:bodyPr/>
          <a:lstStyle>
            <a:lvl1pPr>
              <a:defRPr/>
            </a:lvl1pPr>
          </a:lstStyle>
          <a:p>
            <a:pPr>
              <a:defRPr/>
            </a:pPr>
            <a:fld id="{8E2E5021-D816-437F-97B6-4A6411246253}"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82688" y="2017713"/>
            <a:ext cx="7772400" cy="4114800"/>
          </a:xfrm>
        </p:spPr>
        <p:txBody>
          <a:bodyPr/>
          <a:lstStyle/>
          <a:p>
            <a:pPr lvl="0"/>
            <a:endParaRPr lang="en-GB" noProof="0"/>
          </a:p>
        </p:txBody>
      </p:sp>
      <p:sp>
        <p:nvSpPr>
          <p:cNvPr id="6" name="Slide Number Placeholder 5"/>
          <p:cNvSpPr>
            <a:spLocks noGrp="1"/>
          </p:cNvSpPr>
          <p:nvPr>
            <p:ph type="sldNum" sz="quarter" idx="12"/>
          </p:nvPr>
        </p:nvSpPr>
        <p:spPr>
          <a:xfrm>
            <a:off x="8100392" y="6324600"/>
            <a:ext cx="586408" cy="457200"/>
          </a:xfrm>
          <a:prstGeom prst="rect">
            <a:avLst/>
          </a:prstGeom>
        </p:spPr>
        <p:txBody>
          <a:bodyPr/>
          <a:lstStyle>
            <a:lvl1pPr>
              <a:defRPr/>
            </a:lvl1pPr>
          </a:lstStyle>
          <a:p>
            <a:pPr>
              <a:defRPr/>
            </a:pPr>
            <a:fld id="{54321F65-A76E-41BE-8EA5-F62CD152F3ED}"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Slide Number Placeholder 3"/>
          <p:cNvSpPr>
            <a:spLocks noGrp="1"/>
          </p:cNvSpPr>
          <p:nvPr>
            <p:ph type="sldNum" sz="quarter" idx="12"/>
          </p:nvPr>
        </p:nvSpPr>
        <p:spPr>
          <a:xfrm>
            <a:off x="8613775" y="6305550"/>
            <a:ext cx="457200" cy="476250"/>
          </a:xfrm>
          <a:prstGeom prst="rect">
            <a:avLst/>
          </a:prstGeom>
        </p:spPr>
        <p:txBody>
          <a:bodyPr/>
          <a:lstStyle>
            <a:lvl1pPr>
              <a:defRPr/>
            </a:lvl1pPr>
            <a:extLst/>
          </a:lstStyle>
          <a:p>
            <a:pPr>
              <a:defRPr/>
            </a:pPr>
            <a:fld id="{F9861FE5-0146-423B-900D-42AF54AED89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TextBox 3"/>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148970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Κενή">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TextBox 4"/>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endParaRPr lang="el-GR" sz="900" b="0" dirty="0">
              <a:solidFill>
                <a:schemeClr val="bg1">
                  <a:lumMod val="50000"/>
                </a:schemeClr>
              </a:solidFill>
            </a:endParaRPr>
          </a:p>
        </p:txBody>
      </p:sp>
    </p:spTree>
    <p:extLst>
      <p:ext uri="{BB962C8B-B14F-4D97-AF65-F5344CB8AC3E}">
        <p14:creationId xmlns:p14="http://schemas.microsoft.com/office/powerpoint/2010/main" val="391329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pic>
        <p:nvPicPr>
          <p:cNvPr id="7" name="Picture 2" descr="D:\PhD Files\ecedu.voulgari.gr\archive\icte_logo_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3229100" y="6412468"/>
            <a:ext cx="2790700" cy="276999"/>
          </a:xfrm>
          <a:prstGeom prst="rect">
            <a:avLst/>
          </a:prstGeom>
        </p:spPr>
        <p:txBody>
          <a:bodyPr wrap="none">
            <a:spAutoFit/>
          </a:bodyPr>
          <a:lstStyle/>
          <a:p>
            <a:r>
              <a:rPr lang="el-GR" sz="1200" dirty="0" smtClean="0">
                <a:solidFill>
                  <a:schemeClr val="bg1">
                    <a:lumMod val="50000"/>
                  </a:schemeClr>
                </a:solidFill>
              </a:rPr>
              <a:t>Διδακτική της Πληροφορικής και των ΤΠΕ</a:t>
            </a:r>
            <a:endParaRPr lang="en-US" sz="120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 id="2147483688" r:id="rId15"/>
    <p:sldLayoutId id="2147483689" r:id="rId16"/>
    <p:sldLayoutId id="2147483690" r:id="rId17"/>
  </p:sldLayoutIdLst>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openclipart.org/detail/60775/teacher-silhouette-black-and-white-with-desk-and-blackboard"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Magnetic_water_treatmen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en.wikipedia.org/wiki/Design_management" TargetMode="Externa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commons.wikimedia.org/wiki/File:Flush_tank_stages.jp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artoonlover159.deviantart.com/art/K-nuckles-and-Candied-Island-157037082"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hyperlink" Target="http://en.wikipedia.org/wiki/My_Wife_and_My_Mother-in-Law" TargetMode="Externa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commons.wikimedia.org/wiki/File:Baby_Playing_with_Stacking_Rings.JPG" TargetMode="External"/><Relationship Id="rId7" Type="http://schemas.openxmlformats.org/officeDocument/2006/relationships/hyperlink" Target="http://en.wikipedia.org/wiki/Gear_stick"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en.wikipedia.org/wiki/Typing" TargetMode="Externa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8" Type="http://schemas.openxmlformats.org/officeDocument/2006/relationships/hyperlink" Target="http://commons.wikimedia.org/wiki/File:Euler's_formula.svg" TargetMode="External"/><Relationship Id="rId3" Type="http://schemas.openxmlformats.org/officeDocument/2006/relationships/hyperlink" Target="http://en.wikipedia.org/wiki/Sustained_silent_reading" TargetMode="External"/><Relationship Id="rId7"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en.wikipedia.org/wiki/Qualia" TargetMode="External"/><Relationship Id="rId4" Type="http://schemas.openxmlformats.org/officeDocument/2006/relationships/image" Target="../media/image28.jpeg"/><Relationship Id="rId9"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en.wikipedia.org/wiki/File:Sheridan_students.jpg"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s://en.wikipedia.org/wiki/Portal:Education/Selected_article"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2.xml"/><Relationship Id="rId1" Type="http://schemas.openxmlformats.org/officeDocument/2006/relationships/slideLayout" Target="../slideLayouts/slideLayout1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3.xml"/><Relationship Id="rId1" Type="http://schemas.openxmlformats.org/officeDocument/2006/relationships/slideLayout" Target="../slideLayouts/slideLayout1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467544" y="4418532"/>
            <a:ext cx="8229600" cy="936104"/>
          </a:xfrm>
        </p:spPr>
        <p:txBody>
          <a:bodyPr rtlCol="0">
            <a:noAutofit/>
          </a:bodyPr>
          <a:lstStyle/>
          <a:p>
            <a:pPr algn="ctr"/>
            <a:r>
              <a:rPr lang="el-GR" sz="2800" dirty="0" smtClean="0"/>
              <a:t>Διδακτική της Πληροφορικής</a:t>
            </a:r>
            <a:r>
              <a:rPr lang="en-US" sz="2800" dirty="0" smtClean="0"/>
              <a:t> </a:t>
            </a:r>
            <a:r>
              <a:rPr lang="el-GR" sz="2800" dirty="0" smtClean="0"/>
              <a:t>και των ΤΠΕ</a:t>
            </a:r>
            <a:r>
              <a:rPr lang="en-US" sz="2800" dirty="0" smtClean="0"/>
              <a:t/>
            </a:r>
            <a:br>
              <a:rPr lang="en-US" sz="2800" dirty="0" smtClean="0"/>
            </a:br>
            <a:r>
              <a:rPr lang="el-GR" sz="1600" dirty="0" smtClean="0"/>
              <a:t>Μάθημα επιλογής Στ’ εξάμηνο, </a:t>
            </a:r>
            <a:br>
              <a:rPr lang="el-GR" sz="1600" dirty="0" smtClean="0"/>
            </a:br>
            <a:r>
              <a:rPr lang="en-US" sz="1600" dirty="0" smtClean="0"/>
              <a:t/>
            </a:r>
            <a:br>
              <a:rPr lang="en-US" sz="1600" dirty="0" smtClean="0"/>
            </a:br>
            <a:r>
              <a:rPr lang="el-GR" altLang="el-GR" sz="1600" dirty="0" smtClean="0"/>
              <a:t>Τμήμα Επιστημών της Εκπαίδευσης και της Αγωγής στην Προσχολική</a:t>
            </a:r>
            <a:r>
              <a:rPr lang="en-US" altLang="el-GR" sz="1600" dirty="0" smtClean="0"/>
              <a:t> </a:t>
            </a:r>
            <a:r>
              <a:rPr lang="el-GR" altLang="el-GR" sz="1600" dirty="0" smtClean="0"/>
              <a:t>Ηλικία</a:t>
            </a:r>
            <a:r>
              <a:rPr lang="en-GB" altLang="el-GR" sz="1600" dirty="0" smtClean="0"/>
              <a:t>, </a:t>
            </a:r>
            <a:r>
              <a:rPr lang="el-GR" altLang="el-GR" sz="1600" dirty="0" smtClean="0"/>
              <a:t/>
            </a:r>
            <a:br>
              <a:rPr lang="el-GR" altLang="el-GR" sz="1600" dirty="0" smtClean="0"/>
            </a:br>
            <a:r>
              <a:rPr lang="el-GR" altLang="el-GR" sz="1600" dirty="0" smtClean="0"/>
              <a:t>Πανεπιστήμιο Πατρών</a:t>
            </a:r>
            <a:r>
              <a:rPr lang="en-GB" altLang="el-GR" sz="2800" dirty="0" smtClean="0"/>
              <a:t/>
            </a:r>
            <a:br>
              <a:rPr lang="en-GB" altLang="el-GR" sz="2800" dirty="0" smtClean="0"/>
            </a:br>
            <a:r>
              <a:rPr lang="el-GR" altLang="el-GR" sz="2800" dirty="0" smtClean="0">
                <a:solidFill>
                  <a:schemeClr val="tx1"/>
                </a:solidFill>
              </a:rPr>
              <a:t> Ενότητα </a:t>
            </a:r>
            <a:r>
              <a:rPr lang="en-US" altLang="el-GR" sz="2800" dirty="0" smtClean="0">
                <a:solidFill>
                  <a:schemeClr val="tx1"/>
                </a:solidFill>
              </a:rPr>
              <a:t>8</a:t>
            </a:r>
            <a:r>
              <a:rPr lang="el-GR" altLang="el-GR" sz="2800" dirty="0" smtClean="0">
                <a:solidFill>
                  <a:schemeClr val="tx1"/>
                </a:solidFill>
              </a:rPr>
              <a:t>: Ιδέες, </a:t>
            </a:r>
            <a:r>
              <a:rPr lang="el-GR" sz="2800" dirty="0" smtClean="0">
                <a:solidFill>
                  <a:schemeClr val="tx1"/>
                </a:solidFill>
                <a:cs typeface="Tahoma" pitchFamily="34" charset="0"/>
              </a:rPr>
              <a:t>Νοητικά μοντέλα &amp; Αναπαραστάσεις</a:t>
            </a:r>
            <a:r>
              <a:rPr lang="en-US" sz="2800" dirty="0" smtClean="0">
                <a:solidFill>
                  <a:schemeClr val="tx1"/>
                </a:solidFill>
                <a:cs typeface="Tahoma" pitchFamily="34" charset="0"/>
              </a:rPr>
              <a:t> </a:t>
            </a:r>
            <a:br>
              <a:rPr lang="en-US" sz="2800" dirty="0" smtClean="0">
                <a:solidFill>
                  <a:schemeClr val="tx1"/>
                </a:solidFill>
                <a:cs typeface="Tahoma" pitchFamily="34" charset="0"/>
              </a:rPr>
            </a:br>
            <a:r>
              <a:rPr lang="en-US" sz="2800" b="0" dirty="0" smtClean="0">
                <a:solidFill>
                  <a:schemeClr val="tx1"/>
                </a:solidFill>
                <a:cs typeface="Tahoma" pitchFamily="34" charset="0"/>
              </a:rPr>
              <a:t/>
            </a:r>
            <a:br>
              <a:rPr lang="en-US" sz="2800" b="0" dirty="0" smtClean="0">
                <a:solidFill>
                  <a:schemeClr val="tx1"/>
                </a:solidFill>
                <a:cs typeface="Tahoma" pitchFamily="34" charset="0"/>
              </a:rPr>
            </a:br>
            <a:r>
              <a:rPr lang="el-GR" sz="2800" b="0" dirty="0">
                <a:solidFill>
                  <a:schemeClr val="tx1"/>
                </a:solidFill>
              </a:rPr>
              <a:t>Βασίλειος Κόμης</a:t>
            </a:r>
            <a:br>
              <a:rPr lang="el-GR" sz="2800" b="0" dirty="0">
                <a:solidFill>
                  <a:schemeClr val="tx1"/>
                </a:solidFill>
              </a:rPr>
            </a:br>
            <a:r>
              <a:rPr lang="el-GR" sz="2800" b="0" dirty="0">
                <a:solidFill>
                  <a:schemeClr val="tx1"/>
                </a:solidFill>
              </a:rPr>
              <a:t>ΤΕΕΑΠΗ</a:t>
            </a:r>
            <a:r>
              <a:rPr lang="el-GR" sz="2800" dirty="0"/>
              <a:t/>
            </a:r>
            <a:br>
              <a:rPr lang="el-GR" sz="2800" dirty="0"/>
            </a:br>
            <a:r>
              <a:rPr lang="en-US" sz="2800" dirty="0" smtClean="0">
                <a:solidFill>
                  <a:schemeClr val="tx1"/>
                </a:solidFill>
                <a:cs typeface="Tahoma" pitchFamily="34" charset="0"/>
              </a:rPr>
              <a:t/>
            </a:r>
            <a:br>
              <a:rPr lang="en-US" sz="2800" dirty="0" smtClean="0">
                <a:solidFill>
                  <a:schemeClr val="tx1"/>
                </a:solidFill>
                <a:cs typeface="Tahoma" pitchFamily="34" charset="0"/>
              </a:rPr>
            </a:br>
            <a:r>
              <a:rPr lang="en-US" sz="2800" dirty="0" smtClean="0">
                <a:solidFill>
                  <a:schemeClr val="tx1"/>
                </a:solidFill>
                <a:cs typeface="Tahoma" pitchFamily="34" charset="0"/>
              </a:rPr>
              <a:t/>
            </a:r>
            <a:br>
              <a:rPr lang="en-US" sz="2800" dirty="0" smtClean="0">
                <a:solidFill>
                  <a:schemeClr val="tx1"/>
                </a:solidFill>
                <a:cs typeface="Tahoma" pitchFamily="34" charset="0"/>
              </a:rPr>
            </a:br>
            <a:r>
              <a:rPr lang="el-GR" altLang="el-GR" sz="2800" dirty="0" smtClean="0">
                <a:solidFill>
                  <a:srgbClr val="FF0000"/>
                </a:solidFill>
              </a:rPr>
              <a:t/>
            </a:r>
            <a:br>
              <a:rPr lang="el-GR" altLang="el-GR" sz="2800" dirty="0" smtClean="0">
                <a:solidFill>
                  <a:srgbClr val="FF0000"/>
                </a:solidFill>
              </a:rPr>
            </a:br>
            <a:r>
              <a:rPr lang="el-GR" altLang="el-GR" sz="2800" dirty="0" smtClean="0">
                <a:solidFill>
                  <a:srgbClr val="FF0000"/>
                </a:solidFill>
              </a:rPr>
              <a:t/>
            </a:r>
            <a:br>
              <a:rPr lang="el-GR" altLang="el-GR" sz="2800" dirty="0" smtClean="0">
                <a:solidFill>
                  <a:srgbClr val="FF0000"/>
                </a:solidFill>
              </a:rPr>
            </a:br>
            <a:r>
              <a:rPr lang="en-US" sz="2800" dirty="0" smtClean="0"/>
              <a:t/>
            </a:r>
            <a:br>
              <a:rPr lang="en-US" sz="2800" dirty="0" smtClean="0"/>
            </a:br>
            <a:endParaRPr lang="en-GB" sz="4000" dirty="0">
              <a:solidFill>
                <a:schemeClr val="tx2">
                  <a:satMod val="130000"/>
                </a:schemeClr>
              </a:solidFill>
              <a:latin typeface="Tahoma Greek" charset="-95"/>
            </a:endParaRPr>
          </a:p>
        </p:txBody>
      </p:sp>
      <p:pic>
        <p:nvPicPr>
          <p:cNvPr id="14340" name="Εικόνα 12"/>
          <p:cNvPicPr>
            <a:picLocks noChangeAspect="1"/>
          </p:cNvPicPr>
          <p:nvPr/>
        </p:nvPicPr>
        <p:blipFill>
          <a:blip r:embed="rId3" cstate="print"/>
          <a:srcRect/>
          <a:stretch>
            <a:fillRect/>
          </a:stretch>
        </p:blipFill>
        <p:spPr bwMode="auto">
          <a:xfrm>
            <a:off x="467544" y="76727"/>
            <a:ext cx="3694113" cy="1389063"/>
          </a:xfrm>
          <a:prstGeom prst="rect">
            <a:avLst/>
          </a:prstGeom>
          <a:noFill/>
          <a:ln w="9525">
            <a:noFill/>
            <a:miter lim="800000"/>
            <a:headEnd/>
            <a:tailEnd/>
          </a:ln>
        </p:spPr>
      </p:pic>
      <p:pic>
        <p:nvPicPr>
          <p:cNvPr id="14341" name="Εικόνα 3"/>
          <p:cNvPicPr>
            <a:picLocks noChangeAspect="1"/>
          </p:cNvPicPr>
          <p:nvPr/>
        </p:nvPicPr>
        <p:blipFill>
          <a:blip r:embed="rId4" cstate="print"/>
          <a:srcRect/>
          <a:stretch>
            <a:fillRect/>
          </a:stretch>
        </p:blipFill>
        <p:spPr bwMode="auto">
          <a:xfrm>
            <a:off x="4427984" y="303739"/>
            <a:ext cx="4514850" cy="935037"/>
          </a:xfrm>
          <a:prstGeom prst="rect">
            <a:avLst/>
          </a:prstGeom>
          <a:noFill/>
          <a:ln w="9525">
            <a:noFill/>
            <a:miter lim="800000"/>
            <a:headEnd/>
            <a:tailEnd/>
          </a:ln>
        </p:spPr>
      </p:pic>
      <p:pic>
        <p:nvPicPr>
          <p:cNvPr id="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3591138" y="5451127"/>
            <a:ext cx="4310289" cy="1025873"/>
          </a:xfrm>
          <a:prstGeom prst="rect">
            <a:avLst/>
          </a:prstGeom>
          <a:noFill/>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581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476375" y="214313"/>
            <a:ext cx="7467600" cy="1462087"/>
          </a:xfrm>
        </p:spPr>
        <p:txBody>
          <a:bodyPr vert="horz" wrap="square" lIns="91440" tIns="45720" rIns="91440" bIns="45720" numCol="1" anchorCtr="0" compatLnSpc="1">
            <a:prstTxWarp prst="textNoShape">
              <a:avLst/>
            </a:prstTxWarp>
          </a:bodyPr>
          <a:lstStyle/>
          <a:p>
            <a:r>
              <a:rPr lang="el-GR" sz="4000" dirty="0" smtClean="0">
                <a:effectLst/>
                <a:latin typeface="+mn-lt"/>
                <a:cs typeface="Tahoma" pitchFamily="34" charset="0"/>
              </a:rPr>
              <a:t>Κύριος στόχος της Διδακτικής</a:t>
            </a:r>
            <a:endParaRPr lang="en-US" sz="4000" dirty="0" smtClean="0">
              <a:effectLst/>
              <a:latin typeface="+mn-lt"/>
              <a:cs typeface="Tahoma" pitchFamily="34" charset="0"/>
            </a:endParaRPr>
          </a:p>
        </p:txBody>
      </p:sp>
      <p:sp>
        <p:nvSpPr>
          <p:cNvPr id="26627" name="Rectangle 3"/>
          <p:cNvSpPr>
            <a:spLocks noGrp="1" noChangeArrowheads="1"/>
          </p:cNvSpPr>
          <p:nvPr>
            <p:ph type="body" idx="1"/>
          </p:nvPr>
        </p:nvSpPr>
        <p:spPr>
          <a:xfrm>
            <a:off x="467544" y="1484784"/>
            <a:ext cx="8245549" cy="4098925"/>
          </a:xfrm>
        </p:spPr>
        <p:txBody>
          <a:bodyPr>
            <a:normAutofit fontScale="92500"/>
          </a:bodyPr>
          <a:lstStyle/>
          <a:p>
            <a:pPr>
              <a:spcBef>
                <a:spcPts val="1200"/>
              </a:spcBef>
              <a:spcAft>
                <a:spcPts val="300"/>
              </a:spcAft>
            </a:pPr>
            <a:r>
              <a:rPr lang="el-GR" sz="2800" dirty="0" smtClean="0">
                <a:latin typeface="+mn-lt"/>
                <a:cs typeface="Tahoma" pitchFamily="34" charset="0"/>
              </a:rPr>
              <a:t>Να καταγράψει τα νοητικά μοντέλα, τις ιδέες, τις αντιλήψεις και τις αναπαραστάσεις των μαθητών</a:t>
            </a:r>
          </a:p>
          <a:p>
            <a:pPr>
              <a:spcBef>
                <a:spcPts val="1200"/>
              </a:spcBef>
              <a:spcAft>
                <a:spcPts val="300"/>
              </a:spcAft>
            </a:pPr>
            <a:r>
              <a:rPr lang="el-GR" sz="2800" dirty="0" smtClean="0">
                <a:latin typeface="+mn-lt"/>
                <a:cs typeface="Tahoma" pitchFamily="34" charset="0"/>
              </a:rPr>
              <a:t>Να δημιουργήσει κατάλληλες διδακτικές συνθήκες ώστε οι μαθητές να προσεγγίσουν (ή να οικοδομήσουν) τα εννοιολογικά μοντέλα και τις </a:t>
            </a:r>
            <a:r>
              <a:rPr lang="el-GR" sz="2800" dirty="0" smtClean="0">
                <a:cs typeface="Tahoma" pitchFamily="34" charset="0"/>
              </a:rPr>
              <a:t>(μετασχηματισμένες διδακτικά) </a:t>
            </a:r>
            <a:r>
              <a:rPr lang="el-GR" sz="2800" dirty="0" smtClean="0">
                <a:latin typeface="+mn-lt"/>
                <a:cs typeface="Tahoma" pitchFamily="34" charset="0"/>
              </a:rPr>
              <a:t>επιστημονικές γνώσεις</a:t>
            </a:r>
          </a:p>
          <a:p>
            <a:pPr lvl="1">
              <a:spcBef>
                <a:spcPts val="1200"/>
              </a:spcBef>
              <a:spcAft>
                <a:spcPts val="300"/>
              </a:spcAft>
            </a:pPr>
            <a:r>
              <a:rPr lang="el-GR" sz="2400" dirty="0" smtClean="0">
                <a:latin typeface="+mn-lt"/>
                <a:cs typeface="Tahoma" pitchFamily="34" charset="0"/>
              </a:rPr>
              <a:t>Επιστημονικές γνώσεις - Σχολικές γνώσεις </a:t>
            </a:r>
          </a:p>
          <a:p>
            <a:pPr lvl="1">
              <a:spcBef>
                <a:spcPts val="1200"/>
              </a:spcBef>
              <a:spcAft>
                <a:spcPts val="300"/>
              </a:spcAft>
            </a:pPr>
            <a:r>
              <a:rPr lang="el-GR" sz="2400" dirty="0" smtClean="0">
                <a:latin typeface="+mn-lt"/>
                <a:cs typeface="Tahoma" pitchFamily="34" charset="0"/>
              </a:rPr>
              <a:t>Η διαδικασία αυτή απαιτεί την αλλαγή των νοητικών μοντέλων, των ιδεών, των αντιλήψεων και των αναπαραστάσεων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135" y="-36858"/>
            <a:ext cx="7499350" cy="1143000"/>
          </a:xfrm>
        </p:spPr>
        <p:txBody>
          <a:bodyPr/>
          <a:lstStyle/>
          <a:p>
            <a:pPr>
              <a:defRPr/>
            </a:pPr>
            <a:r>
              <a:rPr lang="el-GR" dirty="0" smtClean="0">
                <a:latin typeface="+mn-lt"/>
                <a:cs typeface="Tahoma" pitchFamily="34" charset="0"/>
              </a:rPr>
              <a:t>Ιδέες και αναπαραστάσεις (1)</a:t>
            </a:r>
            <a:endParaRPr lang="en-GB" dirty="0">
              <a:latin typeface="+mn-lt"/>
              <a:cs typeface="Tahoma" pitchFamily="34" charset="0"/>
            </a:endParaRPr>
          </a:p>
        </p:txBody>
      </p:sp>
      <p:sp>
        <p:nvSpPr>
          <p:cNvPr id="27651" name="Content Placeholder 2"/>
          <p:cNvSpPr>
            <a:spLocks noGrp="1"/>
          </p:cNvSpPr>
          <p:nvPr>
            <p:ph idx="1"/>
          </p:nvPr>
        </p:nvSpPr>
        <p:spPr>
          <a:xfrm>
            <a:off x="1071563" y="1071563"/>
            <a:ext cx="7858125" cy="5105400"/>
          </a:xfrm>
        </p:spPr>
        <p:txBody>
          <a:bodyPr/>
          <a:lstStyle/>
          <a:p>
            <a:r>
              <a:rPr lang="el-GR" sz="2400" smtClean="0">
                <a:latin typeface="+mn-lt"/>
                <a:cs typeface="Tahoma" pitchFamily="34" charset="0"/>
              </a:rPr>
              <a:t>Οι μαθητές σχηματίζουν ιδέες, νοητικά μοντέλα &amp; αναπαραστάσεις για τις διάφορες έννοιες και τα τεχνολογικά αντικείμενα που χρησιμοποιούν </a:t>
            </a:r>
          </a:p>
          <a:p>
            <a:r>
              <a:rPr lang="el-GR" sz="2400" smtClean="0">
                <a:latin typeface="+mn-lt"/>
                <a:cs typeface="Tahoma" pitchFamily="34" charset="0"/>
              </a:rPr>
              <a:t>Οι αναπαραστάσεις είναι προϊόν της ανθρώπινης δραστηριότητας: έχουν τη μορφή νοητικών μοντέλων (νοερών εικόνων) ή συμβολικών κατασκευών (γλώσσα)</a:t>
            </a:r>
          </a:p>
        </p:txBody>
      </p:sp>
      <p:sp>
        <p:nvSpPr>
          <p:cNvPr id="27654" name="TextBox 9"/>
          <p:cNvSpPr txBox="1">
            <a:spLocks noChangeArrowheads="1"/>
          </p:cNvSpPr>
          <p:nvPr/>
        </p:nvSpPr>
        <p:spPr bwMode="auto">
          <a:xfrm>
            <a:off x="1967924" y="5081619"/>
            <a:ext cx="695325" cy="369887"/>
          </a:xfrm>
          <a:prstGeom prst="rect">
            <a:avLst/>
          </a:prstGeom>
          <a:noFill/>
          <a:ln w="9525">
            <a:noFill/>
            <a:miter lim="800000"/>
            <a:headEnd/>
            <a:tailEnd/>
          </a:ln>
        </p:spPr>
        <p:txBody>
          <a:bodyPr wrap="none">
            <a:spAutoFit/>
          </a:bodyPr>
          <a:lstStyle/>
          <a:p>
            <a:r>
              <a:rPr lang="el-GR"/>
              <a:t>κουτί</a:t>
            </a:r>
            <a:endParaRPr lang="en-GB"/>
          </a:p>
        </p:txBody>
      </p:sp>
      <p:sp>
        <p:nvSpPr>
          <p:cNvPr id="27655" name="TextBox 10"/>
          <p:cNvSpPr txBox="1">
            <a:spLocks noChangeArrowheads="1"/>
          </p:cNvSpPr>
          <p:nvPr/>
        </p:nvSpPr>
        <p:spPr bwMode="auto">
          <a:xfrm>
            <a:off x="824924" y="3536819"/>
            <a:ext cx="3376612" cy="369888"/>
          </a:xfrm>
          <a:prstGeom prst="rect">
            <a:avLst/>
          </a:prstGeom>
          <a:noFill/>
          <a:ln w="9525">
            <a:noFill/>
            <a:miter lim="800000"/>
            <a:headEnd/>
            <a:tailEnd/>
          </a:ln>
        </p:spPr>
        <p:txBody>
          <a:bodyPr wrap="none">
            <a:spAutoFit/>
          </a:bodyPr>
          <a:lstStyle/>
          <a:p>
            <a:r>
              <a:rPr lang="el-GR" dirty="0">
                <a:solidFill>
                  <a:srgbClr val="0070C0"/>
                </a:solidFill>
              </a:rPr>
              <a:t>Αρχική αναπαράσταση του Η/Υ</a:t>
            </a:r>
            <a:endParaRPr lang="en-GB" dirty="0">
              <a:solidFill>
                <a:srgbClr val="0070C0"/>
              </a:solidFill>
            </a:endParaRPr>
          </a:p>
        </p:txBody>
      </p:sp>
      <p:grpSp>
        <p:nvGrpSpPr>
          <p:cNvPr id="3" name="Group 12"/>
          <p:cNvGrpSpPr>
            <a:grpSpLocks/>
          </p:cNvGrpSpPr>
          <p:nvPr/>
        </p:nvGrpSpPr>
        <p:grpSpPr bwMode="auto">
          <a:xfrm>
            <a:off x="824924" y="3867181"/>
            <a:ext cx="2987675" cy="2303463"/>
            <a:chOff x="71406" y="4126490"/>
            <a:chExt cx="2987462" cy="2302906"/>
          </a:xfrm>
        </p:grpSpPr>
        <p:sp>
          <p:nvSpPr>
            <p:cNvPr id="27658" name="Text Box 4"/>
            <p:cNvSpPr txBox="1">
              <a:spLocks noChangeArrowheads="1"/>
            </p:cNvSpPr>
            <p:nvPr/>
          </p:nvSpPr>
          <p:spPr bwMode="auto">
            <a:xfrm>
              <a:off x="1079257" y="5049868"/>
              <a:ext cx="969963" cy="928694"/>
            </a:xfrm>
            <a:prstGeom prst="rect">
              <a:avLst/>
            </a:prstGeom>
            <a:noFill/>
            <a:ln w="9525">
              <a:solidFill>
                <a:srgbClr val="000000"/>
              </a:solidFill>
              <a:miter lim="800000"/>
              <a:headEnd/>
              <a:tailEnd/>
            </a:ln>
          </p:spPr>
          <p:txBody>
            <a:bodyPr/>
            <a:lstStyle/>
            <a:p>
              <a:endParaRPr lang="el-GR"/>
            </a:p>
          </p:txBody>
        </p:sp>
        <p:sp>
          <p:nvSpPr>
            <p:cNvPr id="27659" name="Text Box 5"/>
            <p:cNvSpPr txBox="1">
              <a:spLocks noChangeArrowheads="1"/>
            </p:cNvSpPr>
            <p:nvPr/>
          </p:nvSpPr>
          <p:spPr bwMode="auto">
            <a:xfrm>
              <a:off x="120394" y="5978562"/>
              <a:ext cx="2938474" cy="450834"/>
            </a:xfrm>
            <a:prstGeom prst="rect">
              <a:avLst/>
            </a:prstGeom>
            <a:solidFill>
              <a:srgbClr val="FFFFFF"/>
            </a:solidFill>
            <a:ln w="15875">
              <a:solidFill>
                <a:srgbClr val="000000"/>
              </a:solidFill>
              <a:miter lim="800000"/>
              <a:headEnd/>
              <a:tailEnd/>
            </a:ln>
          </p:spPr>
          <p:txBody>
            <a:bodyPr/>
            <a:lstStyle/>
            <a:p>
              <a:pPr algn="ctr"/>
              <a:r>
                <a:rPr lang="el-GR" sz="2000"/>
                <a:t>Πληκτρολόγιο - ποντίκι</a:t>
              </a:r>
            </a:p>
          </p:txBody>
        </p:sp>
        <p:sp>
          <p:nvSpPr>
            <p:cNvPr id="27660" name="Oval 6"/>
            <p:cNvSpPr>
              <a:spLocks noChangeArrowheads="1"/>
            </p:cNvSpPr>
            <p:nvPr/>
          </p:nvSpPr>
          <p:spPr bwMode="auto">
            <a:xfrm>
              <a:off x="642909" y="4126490"/>
              <a:ext cx="1785951" cy="923378"/>
            </a:xfrm>
            <a:prstGeom prst="ellipse">
              <a:avLst/>
            </a:prstGeom>
            <a:solidFill>
              <a:srgbClr val="FFFFFF"/>
            </a:solidFill>
            <a:ln w="15875">
              <a:solidFill>
                <a:srgbClr val="000000"/>
              </a:solidFill>
              <a:round/>
              <a:headEnd/>
              <a:tailEnd/>
            </a:ln>
          </p:spPr>
          <p:txBody>
            <a:bodyPr/>
            <a:lstStyle/>
            <a:p>
              <a:pPr algn="ctr"/>
              <a:r>
                <a:rPr lang="el-GR" sz="2000" b="1"/>
                <a:t>οθόνη</a:t>
              </a:r>
              <a:endParaRPr lang="el-GR" sz="3200" b="1"/>
            </a:p>
          </p:txBody>
        </p:sp>
        <p:sp>
          <p:nvSpPr>
            <p:cNvPr id="27661" name="Rectangle 7"/>
            <p:cNvSpPr>
              <a:spLocks noChangeArrowheads="1"/>
            </p:cNvSpPr>
            <p:nvPr/>
          </p:nvSpPr>
          <p:spPr bwMode="auto">
            <a:xfrm>
              <a:off x="71406" y="5500702"/>
              <a:ext cx="1071570" cy="615553"/>
            </a:xfrm>
            <a:prstGeom prst="rect">
              <a:avLst/>
            </a:prstGeom>
            <a:noFill/>
            <a:ln w="9525">
              <a:noFill/>
              <a:miter lim="800000"/>
              <a:headEnd/>
              <a:tailEnd/>
            </a:ln>
          </p:spPr>
          <p:txBody>
            <a:bodyPr>
              <a:spAutoFit/>
            </a:bodyPr>
            <a:lstStyle/>
            <a:p>
              <a:r>
                <a:rPr lang="el-GR" sz="1600"/>
                <a:t>Καλώδια</a:t>
              </a:r>
            </a:p>
            <a:p>
              <a:endParaRPr lang="el-GR"/>
            </a:p>
          </p:txBody>
        </p:sp>
      </p:grpSp>
      <p:sp>
        <p:nvSpPr>
          <p:cNvPr id="27657" name="TextBox 13"/>
          <p:cNvSpPr txBox="1">
            <a:spLocks noChangeArrowheads="1"/>
          </p:cNvSpPr>
          <p:nvPr/>
        </p:nvSpPr>
        <p:spPr bwMode="auto">
          <a:xfrm>
            <a:off x="4071938" y="3929063"/>
            <a:ext cx="5072062" cy="2308225"/>
          </a:xfrm>
          <a:prstGeom prst="rect">
            <a:avLst/>
          </a:prstGeom>
          <a:noFill/>
          <a:ln w="9525">
            <a:noFill/>
            <a:miter lim="800000"/>
            <a:headEnd/>
            <a:tailEnd/>
          </a:ln>
        </p:spPr>
        <p:txBody>
          <a:bodyPr>
            <a:spAutoFit/>
          </a:bodyPr>
          <a:lstStyle/>
          <a:p>
            <a:r>
              <a:rPr lang="el-GR">
                <a:solidFill>
                  <a:srgbClr val="FF0000"/>
                </a:solidFill>
              </a:rPr>
              <a:t>Βασικά χαρακτηριστικά των ιδεών των παιδιών</a:t>
            </a:r>
          </a:p>
          <a:p>
            <a:r>
              <a:rPr lang="el-GR"/>
              <a:t>Α) Οι ιδέες δεν ταυτίζονται με τις επιστημονικές έννοιες</a:t>
            </a:r>
          </a:p>
          <a:p>
            <a:r>
              <a:rPr lang="el-GR"/>
              <a:t>Β) Οι ιδέες αντιστέκονται σε κάθε μορφή συστηματικής ή μη διδασκαλίας</a:t>
            </a:r>
          </a:p>
          <a:p>
            <a:r>
              <a:rPr lang="el-GR"/>
              <a:t>Γ) Η αλλαγή των ιδεών είναι προσωπική υπόθεση και οι αιτίες της αλλαγής μπορεί να έχουν κοινωνική προέλευση </a:t>
            </a: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490" y="65088"/>
            <a:ext cx="7499350" cy="1143000"/>
          </a:xfrm>
        </p:spPr>
        <p:txBody>
          <a:bodyPr/>
          <a:lstStyle/>
          <a:p>
            <a:pPr>
              <a:defRPr/>
            </a:pPr>
            <a:r>
              <a:rPr lang="el-GR" dirty="0" smtClean="0">
                <a:latin typeface="+mn-lt"/>
                <a:cs typeface="Tahoma" pitchFamily="34" charset="0"/>
              </a:rPr>
              <a:t>Ιδέες και αναπαραστάσεις (2)</a:t>
            </a:r>
            <a:endParaRPr lang="en-GB" dirty="0">
              <a:latin typeface="+mn-lt"/>
              <a:cs typeface="Tahoma" pitchFamily="34" charset="0"/>
            </a:endParaRPr>
          </a:p>
        </p:txBody>
      </p:sp>
      <p:sp>
        <p:nvSpPr>
          <p:cNvPr id="28675" name="Content Placeholder 2"/>
          <p:cNvSpPr>
            <a:spLocks noGrp="1"/>
          </p:cNvSpPr>
          <p:nvPr>
            <p:ph idx="1"/>
          </p:nvPr>
        </p:nvSpPr>
        <p:spPr>
          <a:xfrm>
            <a:off x="923925" y="1214438"/>
            <a:ext cx="8220075" cy="1624012"/>
          </a:xfrm>
        </p:spPr>
        <p:txBody>
          <a:bodyPr>
            <a:normAutofit fontScale="92500" lnSpcReduction="10000"/>
          </a:bodyPr>
          <a:lstStyle/>
          <a:p>
            <a:pPr>
              <a:spcBef>
                <a:spcPct val="0"/>
              </a:spcBef>
            </a:pPr>
            <a:r>
              <a:rPr lang="el-GR" sz="2400" dirty="0" smtClean="0">
                <a:latin typeface="+mn-lt"/>
                <a:cs typeface="Tahoma" pitchFamily="34" charset="0"/>
              </a:rPr>
              <a:t>Οι αναπαραστάσεις είναι συγκεκριμένες μορφές «γνώσης»</a:t>
            </a:r>
          </a:p>
          <a:p>
            <a:pPr>
              <a:spcBef>
                <a:spcPct val="0"/>
              </a:spcBef>
            </a:pPr>
            <a:r>
              <a:rPr lang="el-GR" sz="2400" dirty="0" smtClean="0">
                <a:latin typeface="+mn-lt"/>
                <a:cs typeface="Tahoma" pitchFamily="34" charset="0"/>
              </a:rPr>
              <a:t>Οι νέες γνώσεις χτίζονται πάνω στις πρότερες γνώσεις των παιδιών </a:t>
            </a:r>
          </a:p>
          <a:p>
            <a:pPr>
              <a:spcBef>
                <a:spcPct val="0"/>
              </a:spcBef>
            </a:pPr>
            <a:r>
              <a:rPr lang="el-GR" sz="2400" dirty="0" smtClean="0">
                <a:latin typeface="+mn-lt"/>
                <a:cs typeface="Tahoma" pitchFamily="34" charset="0"/>
              </a:rPr>
              <a:t>Βασικός στόχος της διδασκαλίας είναι η αλλαγή των αρχικών αναπαραστάσεων και η οικοδόμηση κατάλληλων αναπαραστάσεων (σχολικών δηλαδή γνώσεων) </a:t>
            </a:r>
            <a:endParaRPr lang="en-GB" sz="2400" dirty="0" smtClean="0">
              <a:latin typeface="+mn-lt"/>
              <a:cs typeface="Tahoma" pitchFamily="34" charset="0"/>
            </a:endParaRPr>
          </a:p>
        </p:txBody>
      </p:sp>
      <p:sp>
        <p:nvSpPr>
          <p:cNvPr id="28678" name="Text Box 4"/>
          <p:cNvSpPr txBox="1">
            <a:spLocks noChangeArrowheads="1"/>
          </p:cNvSpPr>
          <p:nvPr/>
        </p:nvSpPr>
        <p:spPr bwMode="auto">
          <a:xfrm>
            <a:off x="5916538" y="4422651"/>
            <a:ext cx="969963" cy="928687"/>
          </a:xfrm>
          <a:prstGeom prst="rect">
            <a:avLst/>
          </a:prstGeom>
          <a:noFill/>
          <a:ln w="9525">
            <a:solidFill>
              <a:srgbClr val="000000"/>
            </a:solidFill>
            <a:miter lim="800000"/>
            <a:headEnd/>
            <a:tailEnd/>
          </a:ln>
        </p:spPr>
        <p:txBody>
          <a:bodyPr/>
          <a:lstStyle/>
          <a:p>
            <a:endParaRPr lang="el-GR"/>
          </a:p>
        </p:txBody>
      </p:sp>
      <p:sp>
        <p:nvSpPr>
          <p:cNvPr id="14" name="Oval 10"/>
          <p:cNvSpPr>
            <a:spLocks noChangeArrowheads="1"/>
          </p:cNvSpPr>
          <p:nvPr/>
        </p:nvSpPr>
        <p:spPr bwMode="auto">
          <a:xfrm>
            <a:off x="3694033" y="3855921"/>
            <a:ext cx="2000264" cy="1285884"/>
          </a:xfrm>
          <a:prstGeom prst="ellipse">
            <a:avLst/>
          </a:prstGeom>
          <a:solidFill>
            <a:srgbClr val="C0C0C0">
              <a:alpha val="50195"/>
            </a:srgbClr>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a:lstStyle/>
          <a:p>
            <a:pPr algn="ctr">
              <a:defRPr/>
            </a:pPr>
            <a:r>
              <a:rPr lang="el-GR" b="1" dirty="0">
                <a:solidFill>
                  <a:srgbClr val="FF0000"/>
                </a:solidFill>
                <a:latin typeface="Arial" charset="0"/>
              </a:rPr>
              <a:t>Εκτελέσιμο αρχείο / δεδομένα</a:t>
            </a:r>
          </a:p>
        </p:txBody>
      </p:sp>
      <p:sp>
        <p:nvSpPr>
          <p:cNvPr id="7" name="Oval 3"/>
          <p:cNvSpPr>
            <a:spLocks noChangeArrowheads="1"/>
          </p:cNvSpPr>
          <p:nvPr/>
        </p:nvSpPr>
        <p:spPr bwMode="auto">
          <a:xfrm>
            <a:off x="7123057" y="3498731"/>
            <a:ext cx="1857356" cy="928694"/>
          </a:xfrm>
          <a:prstGeom prst="ellipse">
            <a:avLst/>
          </a:prstGeom>
          <a:solidFill>
            <a:srgbClr val="FFFFFF"/>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a:lstStyle/>
          <a:p>
            <a:pPr>
              <a:defRPr/>
            </a:pPr>
            <a:endParaRPr lang="el-GR" sz="1000" dirty="0">
              <a:latin typeface="Arial" charset="0"/>
            </a:endParaRPr>
          </a:p>
          <a:p>
            <a:pPr>
              <a:defRPr/>
            </a:pPr>
            <a:r>
              <a:rPr lang="el-GR" b="1" dirty="0">
                <a:solidFill>
                  <a:srgbClr val="FF0000"/>
                </a:solidFill>
                <a:latin typeface="Arial" charset="0"/>
              </a:rPr>
              <a:t>Κεντρική Μνήμη</a:t>
            </a:r>
          </a:p>
          <a:p>
            <a:pPr>
              <a:defRPr/>
            </a:pPr>
            <a:endParaRPr lang="el-GR" sz="2400" dirty="0">
              <a:solidFill>
                <a:schemeClr val="hlink"/>
              </a:solidFill>
              <a:latin typeface="Arial" charset="0"/>
            </a:endParaRPr>
          </a:p>
        </p:txBody>
      </p:sp>
      <p:sp>
        <p:nvSpPr>
          <p:cNvPr id="28685" name="Text Box 8"/>
          <p:cNvSpPr txBox="1">
            <a:spLocks noChangeArrowheads="1"/>
          </p:cNvSpPr>
          <p:nvPr/>
        </p:nvSpPr>
        <p:spPr bwMode="auto">
          <a:xfrm>
            <a:off x="7551663" y="4427413"/>
            <a:ext cx="1038225" cy="400050"/>
          </a:xfrm>
          <a:prstGeom prst="rect">
            <a:avLst/>
          </a:prstGeom>
          <a:noFill/>
          <a:ln w="9525">
            <a:noFill/>
            <a:miter lim="800000"/>
            <a:headEnd/>
            <a:tailEnd/>
          </a:ln>
        </p:spPr>
        <p:txBody>
          <a:bodyPr wrap="none">
            <a:spAutoFit/>
          </a:bodyPr>
          <a:lstStyle/>
          <a:p>
            <a:r>
              <a:rPr lang="el-GR" sz="2000" b="1">
                <a:solidFill>
                  <a:srgbClr val="FF0000"/>
                </a:solidFill>
              </a:rPr>
              <a:t>Δίσκος</a:t>
            </a:r>
            <a:endParaRPr lang="el-GR" sz="3200" b="1">
              <a:solidFill>
                <a:srgbClr val="FF0000"/>
              </a:solidFill>
            </a:endParaRPr>
          </a:p>
        </p:txBody>
      </p:sp>
      <p:sp>
        <p:nvSpPr>
          <p:cNvPr id="15" name="Oval 11"/>
          <p:cNvSpPr>
            <a:spLocks noChangeArrowheads="1"/>
          </p:cNvSpPr>
          <p:nvPr/>
        </p:nvSpPr>
        <p:spPr bwMode="auto">
          <a:xfrm>
            <a:off x="6964288" y="4355987"/>
            <a:ext cx="2016125" cy="792163"/>
          </a:xfrm>
          <a:prstGeom prst="ellipse">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wrap="none" anchor="ctr"/>
          <a:lstStyle/>
          <a:p>
            <a:pPr>
              <a:defRPr/>
            </a:pPr>
            <a:endParaRPr lang="en-GB">
              <a:latin typeface="Arial" charset="0"/>
            </a:endParaRPr>
          </a:p>
        </p:txBody>
      </p:sp>
      <p:grpSp>
        <p:nvGrpSpPr>
          <p:cNvPr id="3" name="Group 28"/>
          <p:cNvGrpSpPr>
            <a:grpSpLocks/>
          </p:cNvGrpSpPr>
          <p:nvPr/>
        </p:nvGrpSpPr>
        <p:grpSpPr bwMode="auto">
          <a:xfrm>
            <a:off x="4908476" y="3570163"/>
            <a:ext cx="3059112" cy="2303463"/>
            <a:chOff x="5000625" y="4143375"/>
            <a:chExt cx="3059113" cy="2303463"/>
          </a:xfrm>
        </p:grpSpPr>
        <p:sp>
          <p:nvSpPr>
            <p:cNvPr id="28702" name="Text Box 5"/>
            <p:cNvSpPr txBox="1">
              <a:spLocks noChangeArrowheads="1"/>
            </p:cNvSpPr>
            <p:nvPr/>
          </p:nvSpPr>
          <p:spPr bwMode="auto">
            <a:xfrm>
              <a:off x="5121275" y="5995988"/>
              <a:ext cx="2938463" cy="450850"/>
            </a:xfrm>
            <a:prstGeom prst="rect">
              <a:avLst/>
            </a:prstGeom>
            <a:solidFill>
              <a:srgbClr val="FFFFFF"/>
            </a:solidFill>
            <a:ln w="15875">
              <a:solidFill>
                <a:srgbClr val="000000"/>
              </a:solidFill>
              <a:miter lim="800000"/>
              <a:headEnd/>
              <a:tailEnd/>
            </a:ln>
          </p:spPr>
          <p:txBody>
            <a:bodyPr/>
            <a:lstStyle/>
            <a:p>
              <a:pPr algn="ctr"/>
              <a:r>
                <a:rPr lang="el-GR" sz="2000"/>
                <a:t>Πληκτρολόγιο - ποντίκι</a:t>
              </a:r>
            </a:p>
          </p:txBody>
        </p:sp>
        <p:sp>
          <p:nvSpPr>
            <p:cNvPr id="28703" name="Oval 6"/>
            <p:cNvSpPr>
              <a:spLocks noChangeArrowheads="1"/>
            </p:cNvSpPr>
            <p:nvPr/>
          </p:nvSpPr>
          <p:spPr bwMode="auto">
            <a:xfrm>
              <a:off x="5643563" y="4143375"/>
              <a:ext cx="1785937" cy="923925"/>
            </a:xfrm>
            <a:prstGeom prst="ellipse">
              <a:avLst/>
            </a:prstGeom>
            <a:solidFill>
              <a:srgbClr val="FFFFFF"/>
            </a:solidFill>
            <a:ln w="15875">
              <a:solidFill>
                <a:srgbClr val="000000"/>
              </a:solidFill>
              <a:round/>
              <a:headEnd/>
              <a:tailEnd/>
            </a:ln>
          </p:spPr>
          <p:txBody>
            <a:bodyPr/>
            <a:lstStyle/>
            <a:p>
              <a:pPr algn="ctr"/>
              <a:r>
                <a:rPr lang="el-GR" sz="2000" b="1"/>
                <a:t>οθόνη</a:t>
              </a:r>
              <a:endParaRPr lang="el-GR" sz="3200" b="1"/>
            </a:p>
          </p:txBody>
        </p:sp>
        <p:sp>
          <p:nvSpPr>
            <p:cNvPr id="28704" name="Rectangle 7"/>
            <p:cNvSpPr>
              <a:spLocks noChangeArrowheads="1"/>
            </p:cNvSpPr>
            <p:nvPr/>
          </p:nvSpPr>
          <p:spPr bwMode="auto">
            <a:xfrm>
              <a:off x="5000625" y="5645150"/>
              <a:ext cx="1357313" cy="641350"/>
            </a:xfrm>
            <a:prstGeom prst="rect">
              <a:avLst/>
            </a:prstGeom>
            <a:noFill/>
            <a:ln w="9525">
              <a:noFill/>
              <a:miter lim="800000"/>
              <a:headEnd/>
              <a:tailEnd/>
            </a:ln>
          </p:spPr>
          <p:txBody>
            <a:bodyPr>
              <a:spAutoFit/>
            </a:bodyPr>
            <a:lstStyle/>
            <a:p>
              <a:r>
                <a:rPr lang="el-GR"/>
                <a:t>Καλώδια</a:t>
              </a:r>
            </a:p>
            <a:p>
              <a:endParaRPr lang="el-GR"/>
            </a:p>
          </p:txBody>
        </p:sp>
        <p:sp>
          <p:nvSpPr>
            <p:cNvPr id="28705" name="TextBox 15"/>
            <p:cNvSpPr txBox="1">
              <a:spLocks noChangeArrowheads="1"/>
            </p:cNvSpPr>
            <p:nvPr/>
          </p:nvSpPr>
          <p:spPr bwMode="auto">
            <a:xfrm>
              <a:off x="6215063" y="5357813"/>
              <a:ext cx="695325" cy="369887"/>
            </a:xfrm>
            <a:prstGeom prst="rect">
              <a:avLst/>
            </a:prstGeom>
            <a:noFill/>
            <a:ln w="9525">
              <a:noFill/>
              <a:miter lim="800000"/>
              <a:headEnd/>
              <a:tailEnd/>
            </a:ln>
          </p:spPr>
          <p:txBody>
            <a:bodyPr wrap="none">
              <a:spAutoFit/>
            </a:bodyPr>
            <a:lstStyle/>
            <a:p>
              <a:r>
                <a:rPr lang="el-GR"/>
                <a:t>κουτί</a:t>
              </a:r>
              <a:endParaRPr lang="en-GB"/>
            </a:p>
          </p:txBody>
        </p:sp>
      </p:grpSp>
      <p:grpSp>
        <p:nvGrpSpPr>
          <p:cNvPr id="6" name="Group 27"/>
          <p:cNvGrpSpPr>
            <a:grpSpLocks/>
          </p:cNvGrpSpPr>
          <p:nvPr/>
        </p:nvGrpSpPr>
        <p:grpSpPr bwMode="auto">
          <a:xfrm>
            <a:off x="755576" y="3654301"/>
            <a:ext cx="3009900" cy="2303462"/>
            <a:chOff x="285720" y="4286256"/>
            <a:chExt cx="3009901" cy="2303462"/>
          </a:xfrm>
        </p:grpSpPr>
        <p:sp>
          <p:nvSpPr>
            <p:cNvPr id="28697" name="Rectangle 7"/>
            <p:cNvSpPr>
              <a:spLocks noChangeArrowheads="1"/>
            </p:cNvSpPr>
            <p:nvPr/>
          </p:nvSpPr>
          <p:spPr bwMode="auto">
            <a:xfrm>
              <a:off x="285720" y="5500702"/>
              <a:ext cx="1357313" cy="641350"/>
            </a:xfrm>
            <a:prstGeom prst="rect">
              <a:avLst/>
            </a:prstGeom>
            <a:noFill/>
            <a:ln w="9525">
              <a:noFill/>
              <a:miter lim="800000"/>
              <a:headEnd/>
              <a:tailEnd/>
            </a:ln>
          </p:spPr>
          <p:txBody>
            <a:bodyPr>
              <a:spAutoFit/>
            </a:bodyPr>
            <a:lstStyle/>
            <a:p>
              <a:r>
                <a:rPr lang="el-GR"/>
                <a:t>Καλώδια</a:t>
              </a:r>
            </a:p>
            <a:p>
              <a:endParaRPr lang="el-GR"/>
            </a:p>
          </p:txBody>
        </p:sp>
        <p:sp>
          <p:nvSpPr>
            <p:cNvPr id="28698" name="Text Box 4"/>
            <p:cNvSpPr txBox="1">
              <a:spLocks noChangeArrowheads="1"/>
            </p:cNvSpPr>
            <p:nvPr/>
          </p:nvSpPr>
          <p:spPr bwMode="auto">
            <a:xfrm>
              <a:off x="1316008" y="5210181"/>
              <a:ext cx="969963" cy="928687"/>
            </a:xfrm>
            <a:prstGeom prst="rect">
              <a:avLst/>
            </a:prstGeom>
            <a:noFill/>
            <a:ln w="9525">
              <a:solidFill>
                <a:srgbClr val="000000"/>
              </a:solidFill>
              <a:miter lim="800000"/>
              <a:headEnd/>
              <a:tailEnd/>
            </a:ln>
          </p:spPr>
          <p:txBody>
            <a:bodyPr/>
            <a:lstStyle/>
            <a:p>
              <a:endParaRPr lang="el-GR"/>
            </a:p>
          </p:txBody>
        </p:sp>
        <p:sp>
          <p:nvSpPr>
            <p:cNvPr id="28699" name="Text Box 5"/>
            <p:cNvSpPr txBox="1">
              <a:spLocks noChangeArrowheads="1"/>
            </p:cNvSpPr>
            <p:nvPr/>
          </p:nvSpPr>
          <p:spPr bwMode="auto">
            <a:xfrm>
              <a:off x="357158" y="6138868"/>
              <a:ext cx="2938463" cy="450850"/>
            </a:xfrm>
            <a:prstGeom prst="rect">
              <a:avLst/>
            </a:prstGeom>
            <a:solidFill>
              <a:srgbClr val="FFFFFF"/>
            </a:solidFill>
            <a:ln w="15875">
              <a:solidFill>
                <a:srgbClr val="000000"/>
              </a:solidFill>
              <a:miter lim="800000"/>
              <a:headEnd/>
              <a:tailEnd/>
            </a:ln>
          </p:spPr>
          <p:txBody>
            <a:bodyPr/>
            <a:lstStyle/>
            <a:p>
              <a:pPr algn="ctr"/>
              <a:r>
                <a:rPr lang="el-GR" sz="2000"/>
                <a:t>Πληκτρολόγιο - ποντίκι</a:t>
              </a:r>
            </a:p>
          </p:txBody>
        </p:sp>
        <p:sp>
          <p:nvSpPr>
            <p:cNvPr id="28700" name="Oval 6"/>
            <p:cNvSpPr>
              <a:spLocks noChangeArrowheads="1"/>
            </p:cNvSpPr>
            <p:nvPr/>
          </p:nvSpPr>
          <p:spPr bwMode="auto">
            <a:xfrm>
              <a:off x="879446" y="4286256"/>
              <a:ext cx="1785937" cy="923925"/>
            </a:xfrm>
            <a:prstGeom prst="ellipse">
              <a:avLst/>
            </a:prstGeom>
            <a:solidFill>
              <a:srgbClr val="FFFFFF"/>
            </a:solidFill>
            <a:ln w="15875">
              <a:solidFill>
                <a:srgbClr val="000000"/>
              </a:solidFill>
              <a:round/>
              <a:headEnd/>
              <a:tailEnd/>
            </a:ln>
          </p:spPr>
          <p:txBody>
            <a:bodyPr/>
            <a:lstStyle/>
            <a:p>
              <a:pPr algn="ctr"/>
              <a:r>
                <a:rPr lang="el-GR" sz="2000" b="1"/>
                <a:t>οθόνη</a:t>
              </a:r>
              <a:endParaRPr lang="el-GR" sz="3200" b="1"/>
            </a:p>
          </p:txBody>
        </p:sp>
        <p:sp>
          <p:nvSpPr>
            <p:cNvPr id="28701" name="TextBox 21"/>
            <p:cNvSpPr txBox="1">
              <a:spLocks noChangeArrowheads="1"/>
            </p:cNvSpPr>
            <p:nvPr/>
          </p:nvSpPr>
          <p:spPr bwMode="auto">
            <a:xfrm>
              <a:off x="1450946" y="5500693"/>
              <a:ext cx="695325" cy="369888"/>
            </a:xfrm>
            <a:prstGeom prst="rect">
              <a:avLst/>
            </a:prstGeom>
            <a:noFill/>
            <a:ln w="9525">
              <a:noFill/>
              <a:miter lim="800000"/>
              <a:headEnd/>
              <a:tailEnd/>
            </a:ln>
          </p:spPr>
          <p:txBody>
            <a:bodyPr wrap="none">
              <a:spAutoFit/>
            </a:bodyPr>
            <a:lstStyle/>
            <a:p>
              <a:r>
                <a:rPr lang="el-GR"/>
                <a:t>κουτί</a:t>
              </a:r>
              <a:endParaRPr lang="en-GB"/>
            </a:p>
          </p:txBody>
        </p:sp>
      </p:grpSp>
      <p:sp>
        <p:nvSpPr>
          <p:cNvPr id="28691" name="TextBox 22"/>
          <p:cNvSpPr txBox="1">
            <a:spLocks noChangeArrowheads="1"/>
          </p:cNvSpPr>
          <p:nvPr/>
        </p:nvSpPr>
        <p:spPr bwMode="auto">
          <a:xfrm>
            <a:off x="755576" y="3212976"/>
            <a:ext cx="2524125" cy="369887"/>
          </a:xfrm>
          <a:prstGeom prst="rect">
            <a:avLst/>
          </a:prstGeom>
          <a:noFill/>
          <a:ln w="9525">
            <a:noFill/>
            <a:miter lim="800000"/>
            <a:headEnd/>
            <a:tailEnd/>
          </a:ln>
        </p:spPr>
        <p:txBody>
          <a:bodyPr wrap="none">
            <a:spAutoFit/>
          </a:bodyPr>
          <a:lstStyle/>
          <a:p>
            <a:r>
              <a:rPr lang="el-GR">
                <a:solidFill>
                  <a:srgbClr val="0070C0"/>
                </a:solidFill>
              </a:rPr>
              <a:t>Αρχική Αναπαράσταση</a:t>
            </a:r>
            <a:endParaRPr lang="en-GB">
              <a:solidFill>
                <a:srgbClr val="0070C0"/>
              </a:solidFill>
            </a:endParaRPr>
          </a:p>
        </p:txBody>
      </p:sp>
      <p:sp>
        <p:nvSpPr>
          <p:cNvPr id="28692" name="TextBox 23"/>
          <p:cNvSpPr txBox="1">
            <a:spLocks noChangeArrowheads="1"/>
          </p:cNvSpPr>
          <p:nvPr/>
        </p:nvSpPr>
        <p:spPr bwMode="auto">
          <a:xfrm>
            <a:off x="5243438" y="3200276"/>
            <a:ext cx="2451100" cy="369887"/>
          </a:xfrm>
          <a:prstGeom prst="rect">
            <a:avLst/>
          </a:prstGeom>
          <a:noFill/>
          <a:ln w="9525">
            <a:noFill/>
            <a:miter lim="800000"/>
            <a:headEnd/>
            <a:tailEnd/>
          </a:ln>
        </p:spPr>
        <p:txBody>
          <a:bodyPr wrap="none">
            <a:spAutoFit/>
          </a:bodyPr>
          <a:lstStyle/>
          <a:p>
            <a:r>
              <a:rPr lang="el-GR">
                <a:solidFill>
                  <a:srgbClr val="0070C0"/>
                </a:solidFill>
              </a:rPr>
              <a:t>Τελική Αναπαράσταση</a:t>
            </a:r>
            <a:endParaRPr lang="en-GB">
              <a:solidFill>
                <a:srgbClr val="0070C0"/>
              </a:solidFill>
            </a:endParaRPr>
          </a:p>
        </p:txBody>
      </p:sp>
      <p:sp>
        <p:nvSpPr>
          <p:cNvPr id="24" name="Right Arrow 23"/>
          <p:cNvSpPr/>
          <p:nvPr/>
        </p:nvSpPr>
        <p:spPr>
          <a:xfrm>
            <a:off x="3265413" y="3070101"/>
            <a:ext cx="2000250" cy="7143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dirty="0">
                <a:solidFill>
                  <a:srgbClr val="FF0000"/>
                </a:solidFill>
              </a:rPr>
              <a:t>Διδασκαλία</a:t>
            </a:r>
            <a:endParaRPr lang="en-GB" b="1" dirty="0">
              <a:solidFill>
                <a:srgbClr val="FF0000"/>
              </a:solidFill>
            </a:endParaRPr>
          </a:p>
        </p:txBody>
      </p:sp>
      <p:sp>
        <p:nvSpPr>
          <p:cNvPr id="13" name="Text Box 9"/>
          <p:cNvSpPr txBox="1">
            <a:spLocks noChangeArrowheads="1"/>
          </p:cNvSpPr>
          <p:nvPr/>
        </p:nvSpPr>
        <p:spPr bwMode="auto">
          <a:xfrm>
            <a:off x="7051586" y="4856053"/>
            <a:ext cx="920764" cy="504825"/>
          </a:xfrm>
          <a:prstGeom prst="rect">
            <a:avLst/>
          </a:prstGeom>
          <a:solidFill>
            <a:srgbClr val="FFFFFF"/>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txBody>
          <a:bodyPr/>
          <a:lstStyle/>
          <a:p>
            <a:pPr algn="ctr">
              <a:defRPr/>
            </a:pPr>
            <a:r>
              <a:rPr lang="fr-FR" b="1" dirty="0">
                <a:solidFill>
                  <a:srgbClr val="FF0000"/>
                </a:solidFill>
                <a:latin typeface="Arial" charset="0"/>
              </a:rPr>
              <a:t>CPU</a:t>
            </a:r>
            <a:endParaRPr lang="el-GR" sz="2400" b="1"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l-GR" dirty="0">
                <a:latin typeface="+mn-lt"/>
                <a:cs typeface="Tahoma" pitchFamily="34" charset="0"/>
              </a:rPr>
              <a:t>Η έννοια του Μοντέλου (1)</a:t>
            </a:r>
            <a:endParaRPr lang="en-GB" dirty="0">
              <a:latin typeface="+mn-lt"/>
              <a:cs typeface="Tahoma" pitchFamily="34" charset="0"/>
            </a:endParaRPr>
          </a:p>
        </p:txBody>
      </p:sp>
      <p:sp>
        <p:nvSpPr>
          <p:cNvPr id="29699" name="Rectangle 3"/>
          <p:cNvSpPr>
            <a:spLocks noGrp="1" noChangeArrowheads="1"/>
          </p:cNvSpPr>
          <p:nvPr>
            <p:ph type="body" idx="1"/>
          </p:nvPr>
        </p:nvSpPr>
        <p:spPr>
          <a:xfrm>
            <a:off x="1071563" y="1428750"/>
            <a:ext cx="7843837" cy="4864100"/>
          </a:xfrm>
        </p:spPr>
        <p:txBody>
          <a:bodyPr/>
          <a:lstStyle/>
          <a:p>
            <a:pPr>
              <a:lnSpc>
                <a:spcPct val="90000"/>
              </a:lnSpc>
            </a:pPr>
            <a:r>
              <a:rPr lang="el-GR" sz="2800" dirty="0" smtClean="0">
                <a:latin typeface="+mn-lt"/>
                <a:cs typeface="Tahoma" pitchFamily="34" charset="0"/>
              </a:rPr>
              <a:t>Οι άνθρωποι στην προσπάθειά τους </a:t>
            </a:r>
          </a:p>
          <a:p>
            <a:pPr lvl="1">
              <a:lnSpc>
                <a:spcPct val="90000"/>
              </a:lnSpc>
            </a:pPr>
            <a:r>
              <a:rPr lang="el-GR" sz="2400" dirty="0" smtClean="0">
                <a:latin typeface="+mn-lt"/>
                <a:cs typeface="Tahoma" pitchFamily="34" charset="0"/>
              </a:rPr>
              <a:t>να κατανοήσουν τον κόσμο, </a:t>
            </a:r>
          </a:p>
          <a:p>
            <a:pPr lvl="1">
              <a:lnSpc>
                <a:spcPct val="90000"/>
              </a:lnSpc>
            </a:pPr>
            <a:r>
              <a:rPr lang="el-GR" sz="2400" dirty="0" smtClean="0">
                <a:latin typeface="+mn-lt"/>
                <a:cs typeface="Tahoma" pitchFamily="34" charset="0"/>
              </a:rPr>
              <a:t>να ερμηνεύσουν τα διάφορα φαινόμενα, </a:t>
            </a:r>
          </a:p>
          <a:p>
            <a:pPr lvl="1">
              <a:lnSpc>
                <a:spcPct val="90000"/>
              </a:lnSpc>
            </a:pPr>
            <a:r>
              <a:rPr lang="el-GR" sz="2400" dirty="0" smtClean="0">
                <a:latin typeface="+mn-lt"/>
                <a:cs typeface="Tahoma" pitchFamily="34" charset="0"/>
              </a:rPr>
              <a:t>να κάνουν προβλέψεις για τη συμπεριφορά διαφόρων συστημάτων </a:t>
            </a:r>
          </a:p>
          <a:p>
            <a:pPr lvl="1">
              <a:lnSpc>
                <a:spcPct val="90000"/>
              </a:lnSpc>
            </a:pPr>
            <a:r>
              <a:rPr lang="el-GR" sz="2400" dirty="0" smtClean="0">
                <a:latin typeface="+mn-lt"/>
                <a:cs typeface="Tahoma" pitchFamily="34" charset="0"/>
              </a:rPr>
              <a:t>αλλά και για να ενεργήσουν πάνω σε αυτά</a:t>
            </a:r>
          </a:p>
          <a:p>
            <a:pPr>
              <a:lnSpc>
                <a:spcPct val="90000"/>
              </a:lnSpc>
            </a:pPr>
            <a:r>
              <a:rPr lang="el-GR" sz="2800" dirty="0" smtClean="0">
                <a:latin typeface="+mn-lt"/>
                <a:cs typeface="Tahoma" pitchFamily="34" charset="0"/>
              </a:rPr>
              <a:t>επιστρατεύουν συμβολικές, παραστατικές και δημιουργικές ικανότητες δημιουργώντας </a:t>
            </a:r>
            <a:r>
              <a:rPr lang="el-GR" sz="2800" b="1" i="1" dirty="0" smtClean="0">
                <a:latin typeface="+mn-lt"/>
                <a:cs typeface="Tahoma" pitchFamily="34" charset="0"/>
              </a:rPr>
              <a:t>πραγματικά</a:t>
            </a:r>
            <a:r>
              <a:rPr lang="el-GR" sz="2800" dirty="0" smtClean="0">
                <a:latin typeface="+mn-lt"/>
                <a:cs typeface="Tahoma" pitchFamily="34" charset="0"/>
              </a:rPr>
              <a:t> ή </a:t>
            </a:r>
            <a:r>
              <a:rPr lang="el-GR" sz="2800" b="1" i="1" dirty="0" smtClean="0">
                <a:latin typeface="+mn-lt"/>
                <a:cs typeface="Tahoma" pitchFamily="34" charset="0"/>
              </a:rPr>
              <a:t>συμβολικά</a:t>
            </a:r>
            <a:r>
              <a:rPr lang="el-GR" sz="2800" dirty="0" smtClean="0">
                <a:latin typeface="+mn-lt"/>
                <a:cs typeface="Tahoma" pitchFamily="34" charset="0"/>
              </a:rPr>
              <a:t> </a:t>
            </a:r>
            <a:r>
              <a:rPr lang="el-GR" sz="2800" b="1" i="1" dirty="0" smtClean="0">
                <a:latin typeface="+mn-lt"/>
                <a:cs typeface="Tahoma" pitchFamily="34" charset="0"/>
              </a:rPr>
              <a:t>κατασκευάσματα</a:t>
            </a:r>
            <a:r>
              <a:rPr lang="el-GR" sz="2800" dirty="0" smtClean="0">
                <a:latin typeface="+mn-lt"/>
                <a:cs typeface="Tahoma" pitchFamily="34" charset="0"/>
              </a:rPr>
              <a:t> που μιμούνται ή αναπαριστούν – σε μια ιδεατή μορφή – στοιχεία ή πτυχές της πραγματικότητας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l-GR" dirty="0">
                <a:latin typeface="+mn-lt"/>
                <a:cs typeface="Tahoma" pitchFamily="34" charset="0"/>
              </a:rPr>
              <a:t>Η έννοια του Μοντέλου (2)</a:t>
            </a:r>
            <a:endParaRPr lang="en-GB" dirty="0">
              <a:latin typeface="+mn-lt"/>
              <a:cs typeface="Tahoma" pitchFamily="34" charset="0"/>
            </a:endParaRPr>
          </a:p>
        </p:txBody>
      </p:sp>
      <p:sp>
        <p:nvSpPr>
          <p:cNvPr id="30723" name="Rectangle 3"/>
          <p:cNvSpPr>
            <a:spLocks noGrp="1" noChangeArrowheads="1"/>
          </p:cNvSpPr>
          <p:nvPr>
            <p:ph type="body" idx="1"/>
          </p:nvPr>
        </p:nvSpPr>
        <p:spPr>
          <a:xfrm>
            <a:off x="928688" y="1571625"/>
            <a:ext cx="8026400" cy="4810125"/>
          </a:xfrm>
        </p:spPr>
        <p:txBody>
          <a:bodyPr/>
          <a:lstStyle/>
          <a:p>
            <a:r>
              <a:rPr lang="el-GR" sz="2800" smtClean="0">
                <a:latin typeface="+mn-lt"/>
                <a:cs typeface="Tahoma" pitchFamily="34" charset="0"/>
              </a:rPr>
              <a:t>Τα κατασκευάσματα αυτά ονομάζονται μοντέλα </a:t>
            </a:r>
          </a:p>
          <a:p>
            <a:r>
              <a:rPr lang="el-GR" sz="2800" smtClean="0">
                <a:latin typeface="+mn-lt"/>
                <a:cs typeface="Tahoma" pitchFamily="34" charset="0"/>
              </a:rPr>
              <a:t>Σε </a:t>
            </a:r>
            <a:r>
              <a:rPr lang="el-GR" sz="2800" b="1" i="1" smtClean="0">
                <a:latin typeface="+mn-lt"/>
                <a:cs typeface="Tahoma" pitchFamily="34" charset="0"/>
              </a:rPr>
              <a:t>επίπεδο δομής</a:t>
            </a:r>
            <a:r>
              <a:rPr lang="el-GR" sz="2800" smtClean="0">
                <a:latin typeface="+mn-lt"/>
                <a:cs typeface="Tahoma" pitchFamily="34" charset="0"/>
              </a:rPr>
              <a:t> τα μοντέλα έχουν </a:t>
            </a:r>
          </a:p>
          <a:p>
            <a:pPr lvl="1"/>
            <a:r>
              <a:rPr lang="el-GR" sz="2400" smtClean="0">
                <a:latin typeface="+mn-lt"/>
                <a:cs typeface="Tahoma" pitchFamily="34" charset="0"/>
              </a:rPr>
              <a:t>αναλογικές και τοπολογικές ομοιότητες (π.χ. φυσικά μοντέλα δύο ή τριών διαστάσεων ή ομοιώματα) </a:t>
            </a:r>
          </a:p>
          <a:p>
            <a:pPr lvl="1"/>
            <a:r>
              <a:rPr lang="el-GR" sz="2400" smtClean="0">
                <a:latin typeface="+mn-lt"/>
                <a:cs typeface="Tahoma" pitchFamily="34" charset="0"/>
              </a:rPr>
              <a:t>ή να συνιστούν συμβολικές κατασκευές που δεν σχετίζονται φαινομενολογικά με το προς αναπαράσταση σύστημα (π.χ. γλώσσα, μαθηματικά)</a:t>
            </a:r>
          </a:p>
          <a:p>
            <a:r>
              <a:rPr lang="el-GR" sz="2800" smtClean="0">
                <a:latin typeface="+mn-lt"/>
                <a:cs typeface="Tahoma" pitchFamily="34" charset="0"/>
              </a:rPr>
              <a:t>Σε </a:t>
            </a:r>
            <a:r>
              <a:rPr lang="el-GR" sz="2800" b="1" i="1" smtClean="0">
                <a:latin typeface="+mn-lt"/>
                <a:cs typeface="Tahoma" pitchFamily="34" charset="0"/>
              </a:rPr>
              <a:t>επίπεδο εγκυρότητας</a:t>
            </a:r>
            <a:r>
              <a:rPr lang="el-GR" sz="2800" smtClean="0">
                <a:latin typeface="+mn-lt"/>
                <a:cs typeface="Tahoma" pitchFamily="34" charset="0"/>
              </a:rPr>
              <a:t> αναφερόμαστε σε</a:t>
            </a:r>
          </a:p>
          <a:p>
            <a:pPr lvl="1"/>
            <a:r>
              <a:rPr lang="el-GR" sz="2400" b="1" i="1" smtClean="0">
                <a:latin typeface="+mn-lt"/>
                <a:cs typeface="Tahoma" pitchFamily="34" charset="0"/>
              </a:rPr>
              <a:t>εννοιολογικά μοντέλα </a:t>
            </a:r>
            <a:r>
              <a:rPr lang="el-GR" sz="2400" smtClean="0">
                <a:latin typeface="+mn-lt"/>
                <a:cs typeface="Tahoma" pitchFamily="34" charset="0"/>
              </a:rPr>
              <a:t>(επιστημονικώς έγκυρα)</a:t>
            </a:r>
          </a:p>
          <a:p>
            <a:pPr lvl="1"/>
            <a:r>
              <a:rPr lang="el-GR" sz="2400" b="1" i="1" smtClean="0">
                <a:latin typeface="+mn-lt"/>
                <a:cs typeface="Tahoma" pitchFamily="34" charset="0"/>
              </a:rPr>
              <a:t>νοητικά μοντέλα</a:t>
            </a:r>
            <a:r>
              <a:rPr lang="el-GR" sz="2400" smtClean="0">
                <a:latin typeface="+mn-lt"/>
                <a:cs typeface="Tahoma" pitchFamily="34" charset="0"/>
              </a:rPr>
              <a:t> (όχι επιστημονικώς έγκυρα)</a:t>
            </a:r>
          </a:p>
          <a:p>
            <a:pPr lvl="1"/>
            <a:endParaRPr lang="en-GB" sz="2400" b="1" i="1" smtClean="0">
              <a:latin typeface="+mn-lt"/>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l-GR" dirty="0" smtClean="0">
                <a:latin typeface="+mn-lt"/>
                <a:cs typeface="Tahoma" pitchFamily="34" charset="0"/>
              </a:rPr>
              <a:t>Παραδείγματα μοντέλων</a:t>
            </a:r>
            <a:endParaRPr lang="en-GB" dirty="0">
              <a:latin typeface="+mn-lt"/>
              <a:cs typeface="Tahoma" pitchFamily="34" charset="0"/>
            </a:endParaRPr>
          </a:p>
        </p:txBody>
      </p:sp>
      <p:pic>
        <p:nvPicPr>
          <p:cNvPr id="31755" name="Picture 11"/>
          <p:cNvPicPr>
            <a:picLocks noChangeAspect="1" noChangeArrowheads="1"/>
          </p:cNvPicPr>
          <p:nvPr/>
        </p:nvPicPr>
        <p:blipFill>
          <a:blip r:embed="rId3" cstate="print"/>
          <a:srcRect/>
          <a:stretch>
            <a:fillRect/>
          </a:stretch>
        </p:blipFill>
        <p:spPr bwMode="auto">
          <a:xfrm>
            <a:off x="5292080" y="3765097"/>
            <a:ext cx="1181100" cy="1200150"/>
          </a:xfrm>
          <a:prstGeom prst="rect">
            <a:avLst/>
          </a:prstGeom>
          <a:noFill/>
          <a:ln w="9525">
            <a:noFill/>
            <a:miter lim="800000"/>
            <a:headEnd/>
            <a:tailEnd/>
          </a:ln>
        </p:spPr>
      </p:pic>
      <p:pic>
        <p:nvPicPr>
          <p:cNvPr id="2" name="Εικόνα 1"/>
          <p:cNvPicPr>
            <a:picLocks noChangeAspect="1"/>
          </p:cNvPicPr>
          <p:nvPr/>
        </p:nvPicPr>
        <p:blipFill>
          <a:blip r:embed="rId4"/>
          <a:stretch>
            <a:fillRect/>
          </a:stretch>
        </p:blipFill>
        <p:spPr>
          <a:xfrm>
            <a:off x="774517" y="1417638"/>
            <a:ext cx="2515691" cy="1668013"/>
          </a:xfrm>
          <a:prstGeom prst="rect">
            <a:avLst/>
          </a:prstGeom>
        </p:spPr>
      </p:pic>
      <p:sp>
        <p:nvSpPr>
          <p:cNvPr id="3" name="Ορθογώνιο 2"/>
          <p:cNvSpPr/>
          <p:nvPr/>
        </p:nvSpPr>
        <p:spPr>
          <a:xfrm>
            <a:off x="774517" y="3101531"/>
            <a:ext cx="2286000" cy="430887"/>
          </a:xfrm>
          <a:prstGeom prst="rect">
            <a:avLst/>
          </a:prstGeom>
        </p:spPr>
        <p:txBody>
          <a:bodyPr wrap="square">
            <a:spAutoFit/>
          </a:bodyPr>
          <a:lstStyle/>
          <a:p>
            <a:r>
              <a:rPr lang="en-US" sz="1100" dirty="0"/>
              <a:t>https://en.wikipedia.org/wiki/Robot_calibration</a:t>
            </a:r>
            <a:endParaRPr lang="el-GR" sz="1100" dirty="0"/>
          </a:p>
        </p:txBody>
      </p:sp>
      <p:sp>
        <p:nvSpPr>
          <p:cNvPr id="4" name="Ορθογώνιο 3"/>
          <p:cNvSpPr/>
          <p:nvPr/>
        </p:nvSpPr>
        <p:spPr>
          <a:xfrm>
            <a:off x="5154804" y="5134571"/>
            <a:ext cx="1487172" cy="577081"/>
          </a:xfrm>
          <a:prstGeom prst="rect">
            <a:avLst/>
          </a:prstGeom>
        </p:spPr>
        <p:txBody>
          <a:bodyPr wrap="square">
            <a:spAutoFit/>
          </a:bodyPr>
          <a:lstStyle/>
          <a:p>
            <a:r>
              <a:rPr lang="en-US" sz="1050" dirty="0"/>
              <a:t>https://commons.wikimedia.org/wiki/File:Solar_system.gif</a:t>
            </a:r>
            <a:endParaRPr lang="el-GR" sz="1050" dirty="0"/>
          </a:p>
        </p:txBody>
      </p:sp>
      <p:pic>
        <p:nvPicPr>
          <p:cNvPr id="6" name="Εικόνα 5"/>
          <p:cNvPicPr>
            <a:picLocks noChangeAspect="1"/>
          </p:cNvPicPr>
          <p:nvPr/>
        </p:nvPicPr>
        <p:blipFill>
          <a:blip r:embed="rId5"/>
          <a:stretch>
            <a:fillRect/>
          </a:stretch>
        </p:blipFill>
        <p:spPr>
          <a:xfrm>
            <a:off x="3065857" y="3649017"/>
            <a:ext cx="1518566" cy="1774094"/>
          </a:xfrm>
          <a:prstGeom prst="rect">
            <a:avLst/>
          </a:prstGeom>
        </p:spPr>
      </p:pic>
      <p:sp>
        <p:nvSpPr>
          <p:cNvPr id="7" name="Ορθογώνιο 6"/>
          <p:cNvSpPr/>
          <p:nvPr/>
        </p:nvSpPr>
        <p:spPr>
          <a:xfrm>
            <a:off x="3223474" y="5435358"/>
            <a:ext cx="1524608" cy="577081"/>
          </a:xfrm>
          <a:prstGeom prst="rect">
            <a:avLst/>
          </a:prstGeom>
        </p:spPr>
        <p:txBody>
          <a:bodyPr wrap="square">
            <a:spAutoFit/>
          </a:bodyPr>
          <a:lstStyle/>
          <a:p>
            <a:r>
              <a:rPr lang="en-US" sz="1050" dirty="0"/>
              <a:t>https://commons.wikimedia.org/wiki/File:DNA_chemical_structure.svg</a:t>
            </a:r>
            <a:endParaRPr lang="el-GR" sz="1050" dirty="0"/>
          </a:p>
        </p:txBody>
      </p:sp>
      <p:sp>
        <p:nvSpPr>
          <p:cNvPr id="8" name="AutoShape 2" descr="Αποτέλεσμα εικόνας για human bod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9" name="Εικόνα 8"/>
          <p:cNvPicPr>
            <a:picLocks noChangeAspect="1"/>
          </p:cNvPicPr>
          <p:nvPr/>
        </p:nvPicPr>
        <p:blipFill>
          <a:blip r:embed="rId6"/>
          <a:stretch>
            <a:fillRect/>
          </a:stretch>
        </p:blipFill>
        <p:spPr>
          <a:xfrm>
            <a:off x="472828" y="3865946"/>
            <a:ext cx="2312101" cy="1340235"/>
          </a:xfrm>
          <a:prstGeom prst="rect">
            <a:avLst/>
          </a:prstGeom>
        </p:spPr>
      </p:pic>
      <p:sp>
        <p:nvSpPr>
          <p:cNvPr id="10" name="Ορθογώνιο 9"/>
          <p:cNvSpPr/>
          <p:nvPr/>
        </p:nvSpPr>
        <p:spPr>
          <a:xfrm>
            <a:off x="457199" y="5249987"/>
            <a:ext cx="1556657" cy="432356"/>
          </a:xfrm>
          <a:prstGeom prst="rect">
            <a:avLst/>
          </a:prstGeom>
        </p:spPr>
        <p:txBody>
          <a:bodyPr wrap="square">
            <a:spAutoFit/>
          </a:bodyPr>
          <a:lstStyle/>
          <a:p>
            <a:r>
              <a:rPr lang="en-US" sz="1100" dirty="0"/>
              <a:t>https://en.wikipedia.org/wiki/Human_body</a:t>
            </a:r>
            <a:endParaRPr lang="el-GR" sz="1100" dirty="0"/>
          </a:p>
        </p:txBody>
      </p:sp>
      <p:pic>
        <p:nvPicPr>
          <p:cNvPr id="2052" name="Picture 4" descr="https://encrypted-tbn3.gstatic.com/images?q=tbn:ANd9GcQtutJVC7qpKZYfro6sJ1RTaOka3offeHwq9ShW2weFHzolAQDHS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320" y="1617976"/>
            <a:ext cx="744017" cy="1249047"/>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10"/>
          <p:cNvSpPr/>
          <p:nvPr/>
        </p:nvSpPr>
        <p:spPr>
          <a:xfrm>
            <a:off x="7092280" y="3101531"/>
            <a:ext cx="1712504" cy="430887"/>
          </a:xfrm>
          <a:prstGeom prst="rect">
            <a:avLst/>
          </a:prstGeom>
        </p:spPr>
        <p:txBody>
          <a:bodyPr wrap="square">
            <a:spAutoFit/>
          </a:bodyPr>
          <a:lstStyle/>
          <a:p>
            <a:r>
              <a:rPr lang="en-US" sz="1100" dirty="0"/>
              <a:t>https://en.wikipedia.org/wiki/Cubist_sculpture</a:t>
            </a:r>
            <a:endParaRPr lang="el-GR" sz="1100" dirty="0"/>
          </a:p>
        </p:txBody>
      </p:sp>
      <p:pic>
        <p:nvPicPr>
          <p:cNvPr id="13" name="Εικόνα 12"/>
          <p:cNvPicPr>
            <a:picLocks noChangeAspect="1"/>
          </p:cNvPicPr>
          <p:nvPr/>
        </p:nvPicPr>
        <p:blipFill>
          <a:blip r:embed="rId8"/>
          <a:stretch>
            <a:fillRect/>
          </a:stretch>
        </p:blipFill>
        <p:spPr>
          <a:xfrm>
            <a:off x="3892325" y="1522390"/>
            <a:ext cx="1927447" cy="1371238"/>
          </a:xfrm>
          <a:prstGeom prst="rect">
            <a:avLst/>
          </a:prstGeom>
        </p:spPr>
      </p:pic>
      <p:sp>
        <p:nvSpPr>
          <p:cNvPr id="14" name="Ορθογώνιο 13"/>
          <p:cNvSpPr/>
          <p:nvPr/>
        </p:nvSpPr>
        <p:spPr>
          <a:xfrm>
            <a:off x="3704266" y="2905875"/>
            <a:ext cx="3150096" cy="246221"/>
          </a:xfrm>
          <a:prstGeom prst="rect">
            <a:avLst/>
          </a:prstGeom>
        </p:spPr>
        <p:txBody>
          <a:bodyPr wrap="square">
            <a:spAutoFit/>
          </a:bodyPr>
          <a:lstStyle/>
          <a:p>
            <a:r>
              <a:rPr lang="en-US" sz="1000" dirty="0"/>
              <a:t>https://en.wikipedia.org/wiki/Geology_of_Andorra</a:t>
            </a:r>
            <a:endParaRPr lang="el-GR" sz="1000" dirty="0"/>
          </a:p>
        </p:txBody>
      </p:sp>
      <p:pic>
        <p:nvPicPr>
          <p:cNvPr id="15" name="Εικόνα 14"/>
          <p:cNvPicPr>
            <a:picLocks noChangeAspect="1"/>
          </p:cNvPicPr>
          <p:nvPr/>
        </p:nvPicPr>
        <p:blipFill>
          <a:blip r:embed="rId9"/>
          <a:stretch>
            <a:fillRect/>
          </a:stretch>
        </p:blipFill>
        <p:spPr>
          <a:xfrm>
            <a:off x="7212357" y="4906839"/>
            <a:ext cx="1551636" cy="1032544"/>
          </a:xfrm>
          <a:prstGeom prst="rect">
            <a:avLst/>
          </a:prstGeom>
        </p:spPr>
      </p:pic>
      <p:sp>
        <p:nvSpPr>
          <p:cNvPr id="16" name="Πολλαπλασιασμός 15"/>
          <p:cNvSpPr/>
          <p:nvPr/>
        </p:nvSpPr>
        <p:spPr>
          <a:xfrm>
            <a:off x="7452320" y="4904851"/>
            <a:ext cx="864096" cy="1237025"/>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7" name="Ορθογώνιο 16"/>
          <p:cNvSpPr/>
          <p:nvPr/>
        </p:nvSpPr>
        <p:spPr>
          <a:xfrm>
            <a:off x="6799320" y="5976986"/>
            <a:ext cx="2298423" cy="400110"/>
          </a:xfrm>
          <a:prstGeom prst="rect">
            <a:avLst/>
          </a:prstGeom>
        </p:spPr>
        <p:txBody>
          <a:bodyPr wrap="square">
            <a:spAutoFit/>
          </a:bodyPr>
          <a:lstStyle/>
          <a:p>
            <a:r>
              <a:rPr lang="en-US" sz="1000" dirty="0"/>
              <a:t>https://commons.wikimedia.org/wiki/File:Oakley_sunglasses_model_in_blue.jpg</a:t>
            </a:r>
            <a:endParaRPr lang="el-GR"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l-GR" dirty="0">
                <a:latin typeface="+mn-lt"/>
                <a:cs typeface="Tahoma" pitchFamily="34" charset="0"/>
              </a:rPr>
              <a:t>Εννοιολογικά μοντέλα</a:t>
            </a:r>
          </a:p>
        </p:txBody>
      </p:sp>
      <p:sp>
        <p:nvSpPr>
          <p:cNvPr id="32771" name="Rectangle 3"/>
          <p:cNvSpPr>
            <a:spLocks noGrp="1" noChangeArrowheads="1"/>
          </p:cNvSpPr>
          <p:nvPr>
            <p:ph type="body" idx="1"/>
          </p:nvPr>
        </p:nvSpPr>
        <p:spPr>
          <a:xfrm>
            <a:off x="899592" y="1165504"/>
            <a:ext cx="8026400" cy="4114800"/>
          </a:xfrm>
        </p:spPr>
        <p:txBody>
          <a:bodyPr>
            <a:normAutofit lnSpcReduction="10000"/>
          </a:bodyPr>
          <a:lstStyle/>
          <a:p>
            <a:r>
              <a:rPr lang="el-GR" sz="2800" dirty="0" smtClean="0">
                <a:latin typeface="+mn-lt"/>
                <a:cs typeface="Tahoma" pitchFamily="34" charset="0"/>
              </a:rPr>
              <a:t>Το εννοιολογικό μοντέλο (ανακάλυψη των επιστημόνων, των τεχνικών ή των εκπαιδευτικών) </a:t>
            </a:r>
          </a:p>
          <a:p>
            <a:pPr lvl="1"/>
            <a:r>
              <a:rPr lang="el-GR" sz="2400" dirty="0" smtClean="0">
                <a:latin typeface="+mn-lt"/>
                <a:cs typeface="Tahoma" pitchFamily="34" charset="0"/>
              </a:rPr>
              <a:t>προσφέρει μια κατάλληλη αναπαράσταση του συστήματος που αναπαριστά υπό την έννοια ότι είναι ορθό, συνεπές και πλήρες. </a:t>
            </a:r>
          </a:p>
          <a:p>
            <a:r>
              <a:rPr lang="el-GR" sz="2800" dirty="0" smtClean="0">
                <a:latin typeface="+mn-lt"/>
                <a:cs typeface="Tahoma" pitchFamily="34" charset="0"/>
              </a:rPr>
              <a:t>Μπορούμε να χωρίσουμε τα εννοιολογικά μοντέλα</a:t>
            </a:r>
          </a:p>
          <a:p>
            <a:pPr lvl="1"/>
            <a:r>
              <a:rPr lang="el-GR" sz="2400" dirty="0" smtClean="0">
                <a:latin typeface="+mn-lt"/>
                <a:cs typeface="Tahoma" pitchFamily="34" charset="0"/>
              </a:rPr>
              <a:t>Επιστημονικά μοντέλα </a:t>
            </a:r>
          </a:p>
          <a:p>
            <a:pPr lvl="2"/>
            <a:r>
              <a:rPr lang="el-GR" sz="2000" dirty="0" smtClean="0">
                <a:latin typeface="+mn-lt"/>
                <a:cs typeface="Tahoma" pitchFamily="34" charset="0"/>
              </a:rPr>
              <a:t>Μαθηματικοί τύποι, κλπ.</a:t>
            </a:r>
          </a:p>
          <a:p>
            <a:pPr lvl="1"/>
            <a:r>
              <a:rPr lang="el-GR" sz="2400" dirty="0" smtClean="0">
                <a:latin typeface="+mn-lt"/>
                <a:cs typeface="Tahoma" pitchFamily="34" charset="0"/>
              </a:rPr>
              <a:t>Διδακτικά μοντέλα</a:t>
            </a:r>
          </a:p>
          <a:p>
            <a:pPr lvl="2"/>
            <a:r>
              <a:rPr lang="el-GR" sz="2000" dirty="0" smtClean="0">
                <a:latin typeface="+mn-lt"/>
                <a:cs typeface="Tahoma" pitchFamily="34" charset="0"/>
              </a:rPr>
              <a:t>Σχήματα, κατασκευές, κλπ.</a:t>
            </a:r>
          </a:p>
        </p:txBody>
      </p:sp>
      <p:pic>
        <p:nvPicPr>
          <p:cNvPr id="32773" name="Picture 11"/>
          <p:cNvPicPr>
            <a:picLocks noChangeAspect="1" noChangeArrowheads="1"/>
          </p:cNvPicPr>
          <p:nvPr/>
        </p:nvPicPr>
        <p:blipFill>
          <a:blip r:embed="rId3" cstate="print"/>
          <a:srcRect/>
          <a:stretch>
            <a:fillRect/>
          </a:stretch>
        </p:blipFill>
        <p:spPr bwMode="auto">
          <a:xfrm>
            <a:off x="7520547" y="4468952"/>
            <a:ext cx="1181100" cy="1200150"/>
          </a:xfrm>
          <a:prstGeom prst="rect">
            <a:avLst/>
          </a:prstGeom>
          <a:noFill/>
          <a:ln w="9525">
            <a:noFill/>
            <a:miter lim="800000"/>
            <a:headEnd/>
            <a:tailEnd/>
          </a:ln>
        </p:spPr>
      </p:pic>
      <p:pic>
        <p:nvPicPr>
          <p:cNvPr id="6" name="Εικόνα 5"/>
          <p:cNvPicPr>
            <a:picLocks noChangeAspect="1"/>
          </p:cNvPicPr>
          <p:nvPr/>
        </p:nvPicPr>
        <p:blipFill>
          <a:blip r:embed="rId4"/>
          <a:stretch>
            <a:fillRect/>
          </a:stretch>
        </p:blipFill>
        <p:spPr>
          <a:xfrm>
            <a:off x="5436096" y="4592205"/>
            <a:ext cx="1683071" cy="1681138"/>
          </a:xfrm>
          <a:prstGeom prst="rect">
            <a:avLst/>
          </a:prstGeom>
        </p:spPr>
      </p:pic>
      <p:sp>
        <p:nvSpPr>
          <p:cNvPr id="7" name="Ορθογώνιο 6"/>
          <p:cNvSpPr/>
          <p:nvPr/>
        </p:nvSpPr>
        <p:spPr>
          <a:xfrm>
            <a:off x="5076056" y="4161318"/>
            <a:ext cx="2286000" cy="430887"/>
          </a:xfrm>
          <a:prstGeom prst="rect">
            <a:avLst/>
          </a:prstGeom>
        </p:spPr>
        <p:txBody>
          <a:bodyPr wrap="square">
            <a:spAutoFit/>
          </a:bodyPr>
          <a:lstStyle/>
          <a:p>
            <a:r>
              <a:rPr lang="en-US" sz="1100" dirty="0"/>
              <a:t>https://en.wikipedia.org/wiki/Robot_calibration</a:t>
            </a:r>
            <a:endParaRPr lang="el-GR" sz="1100" dirty="0"/>
          </a:p>
        </p:txBody>
      </p:sp>
      <p:sp>
        <p:nvSpPr>
          <p:cNvPr id="8" name="Ορθογώνιο 7"/>
          <p:cNvSpPr/>
          <p:nvPr/>
        </p:nvSpPr>
        <p:spPr>
          <a:xfrm>
            <a:off x="7367511" y="5722022"/>
            <a:ext cx="1487172" cy="577081"/>
          </a:xfrm>
          <a:prstGeom prst="rect">
            <a:avLst/>
          </a:prstGeom>
        </p:spPr>
        <p:txBody>
          <a:bodyPr wrap="square">
            <a:spAutoFit/>
          </a:bodyPr>
          <a:lstStyle/>
          <a:p>
            <a:r>
              <a:rPr lang="en-US" sz="1050" dirty="0"/>
              <a:t>https://commons.wikimedia.org/wiki/File:Solar_system.gif</a:t>
            </a:r>
            <a:endParaRPr lang="el-GR" sz="105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l-GR" sz="4000" dirty="0">
                <a:latin typeface="+mn-lt"/>
                <a:cs typeface="Tahoma" pitchFamily="34" charset="0"/>
              </a:rPr>
              <a:t>Επιστημονικά μοντέλα </a:t>
            </a:r>
          </a:p>
        </p:txBody>
      </p:sp>
      <p:sp>
        <p:nvSpPr>
          <p:cNvPr id="33795" name="Rectangle 3"/>
          <p:cNvSpPr>
            <a:spLocks noGrp="1" noChangeArrowheads="1"/>
          </p:cNvSpPr>
          <p:nvPr>
            <p:ph type="body" idx="1"/>
          </p:nvPr>
        </p:nvSpPr>
        <p:spPr>
          <a:xfrm>
            <a:off x="395536" y="1556792"/>
            <a:ext cx="7992888" cy="4320480"/>
          </a:xfrm>
        </p:spPr>
        <p:txBody>
          <a:bodyPr/>
          <a:lstStyle/>
          <a:p>
            <a:r>
              <a:rPr lang="el-GR" sz="2800" dirty="0" smtClean="0">
                <a:latin typeface="+mn-lt"/>
                <a:cs typeface="Tahoma" pitchFamily="34" charset="0"/>
              </a:rPr>
              <a:t>Η </a:t>
            </a:r>
            <a:r>
              <a:rPr lang="el-GR" sz="2800" b="1" dirty="0" smtClean="0">
                <a:latin typeface="+mn-lt"/>
                <a:cs typeface="Tahoma" pitchFamily="34" charset="0"/>
              </a:rPr>
              <a:t>μοντελοποίηση</a:t>
            </a:r>
            <a:r>
              <a:rPr lang="el-GR" sz="2800" dirty="0" smtClean="0">
                <a:latin typeface="+mn-lt"/>
                <a:cs typeface="Tahoma" pitchFamily="34" charset="0"/>
              </a:rPr>
              <a:t> συνιστά βασικό μεθοδολογικό εργαλείο στην επιστημονική έρευνα και σκέψη.</a:t>
            </a:r>
          </a:p>
          <a:p>
            <a:r>
              <a:rPr lang="el-GR" sz="2800" dirty="0" smtClean="0">
                <a:latin typeface="+mn-lt"/>
                <a:cs typeface="Tahoma" pitchFamily="34" charset="0"/>
              </a:rPr>
              <a:t>Η επιστημονική δραστηριότητα αναπτύσσεται σε μεγάλο βαθμό με τη δημιουργία και το χειρισμό μοντέλων</a:t>
            </a:r>
          </a:p>
          <a:p>
            <a:r>
              <a:rPr lang="el-GR" sz="2800" dirty="0" smtClean="0">
                <a:latin typeface="+mn-lt"/>
                <a:cs typeface="Tahoma" pitchFamily="34" charset="0"/>
              </a:rPr>
              <a:t>Τα εννοιολογικά μοντέλα που κατασκευάζονται από τους επιστήμονες αποκαλούνται </a:t>
            </a:r>
            <a:r>
              <a:rPr lang="el-GR" sz="2800" u="sng" dirty="0" smtClean="0">
                <a:latin typeface="+mn-lt"/>
                <a:cs typeface="Tahoma" pitchFamily="34" charset="0"/>
              </a:rPr>
              <a:t>επιστημονικά μοντέλα.</a:t>
            </a:r>
            <a:r>
              <a:rPr lang="el-GR" sz="2800" dirty="0" smtClean="0">
                <a:latin typeface="+mn-lt"/>
                <a:cs typeface="Tahoma"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l-GR" sz="4000" dirty="0">
                <a:latin typeface="+mn-lt"/>
                <a:cs typeface="Tahoma" pitchFamily="34" charset="0"/>
              </a:rPr>
              <a:t>Διδακτικά μοντέλα</a:t>
            </a:r>
          </a:p>
        </p:txBody>
      </p:sp>
      <p:sp>
        <p:nvSpPr>
          <p:cNvPr id="34819" name="Rectangle 3"/>
          <p:cNvSpPr>
            <a:spLocks noGrp="1" noChangeArrowheads="1"/>
          </p:cNvSpPr>
          <p:nvPr>
            <p:ph type="body" idx="1"/>
          </p:nvPr>
        </p:nvSpPr>
        <p:spPr>
          <a:xfrm>
            <a:off x="395536" y="1556792"/>
            <a:ext cx="7954963" cy="4418013"/>
          </a:xfrm>
        </p:spPr>
        <p:txBody>
          <a:bodyPr/>
          <a:lstStyle/>
          <a:p>
            <a:r>
              <a:rPr lang="el-GR" sz="2800" dirty="0" smtClean="0">
                <a:latin typeface="+mn-lt"/>
                <a:cs typeface="Tahoma" pitchFamily="34" charset="0"/>
              </a:rPr>
              <a:t>Τα </a:t>
            </a:r>
            <a:r>
              <a:rPr lang="el-GR" sz="2800" b="1" dirty="0" smtClean="0">
                <a:latin typeface="+mn-lt"/>
                <a:cs typeface="Tahoma" pitchFamily="34" charset="0"/>
              </a:rPr>
              <a:t>εννοιολογικά μοντέλα </a:t>
            </a:r>
            <a:r>
              <a:rPr lang="el-GR" sz="2800" dirty="0" smtClean="0">
                <a:latin typeface="+mn-lt"/>
                <a:cs typeface="Tahoma" pitchFamily="34" charset="0"/>
              </a:rPr>
              <a:t>που κατασκευάζονται από τους εκπαιδευτικούς ή τους δημιουργούς αναλυτικών προγραμμάτων και σχολικών εγχειριδίων ονομάζονται </a:t>
            </a:r>
            <a:r>
              <a:rPr lang="el-GR" sz="2800" u="sng" dirty="0" smtClean="0">
                <a:latin typeface="+mn-lt"/>
                <a:cs typeface="Tahoma" pitchFamily="34" charset="0"/>
              </a:rPr>
              <a:t>διδακτικά μοντέλα</a:t>
            </a:r>
            <a:r>
              <a:rPr lang="el-GR" sz="2800" dirty="0" smtClean="0">
                <a:latin typeface="+mn-lt"/>
                <a:cs typeface="Tahoma" pitchFamily="34" charset="0"/>
              </a:rPr>
              <a:t>. </a:t>
            </a:r>
          </a:p>
          <a:p>
            <a:r>
              <a:rPr lang="el-GR" sz="2800" dirty="0" smtClean="0">
                <a:latin typeface="+mn-lt"/>
                <a:cs typeface="Tahoma" pitchFamily="34" charset="0"/>
              </a:rPr>
              <a:t>Τα </a:t>
            </a:r>
            <a:r>
              <a:rPr lang="el-GR" sz="2800" b="1" dirty="0" smtClean="0">
                <a:latin typeface="+mn-lt"/>
                <a:cs typeface="Tahoma" pitchFamily="34" charset="0"/>
              </a:rPr>
              <a:t>διδακτικά μοντέλα </a:t>
            </a:r>
            <a:r>
              <a:rPr lang="el-GR" sz="2800" dirty="0" smtClean="0">
                <a:latin typeface="+mn-lt"/>
                <a:cs typeface="Tahoma" pitchFamily="34" charset="0"/>
              </a:rPr>
              <a:t>προκύπτουν μέσω διαδικασιών διδακτικού μετασχηματισμού των επιστημονικών μοντέλων και θεωριών.</a:t>
            </a:r>
          </a:p>
          <a:p>
            <a:pPr lvl="1"/>
            <a:r>
              <a:rPr lang="el-GR" sz="2400" dirty="0" smtClean="0">
                <a:latin typeface="+mn-lt"/>
                <a:cs typeface="Tahoma" pitchFamily="34" charset="0"/>
              </a:rPr>
              <a:t>Κείμενα μέσα από σχολικά εγχειρίδια, εικόνες, σχήματα, διδακτικές κατασκευές, εκπαιδευτικά λογισμικά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14438" y="285750"/>
            <a:ext cx="7499350" cy="1143000"/>
          </a:xfrm>
        </p:spPr>
        <p:txBody>
          <a:bodyPr>
            <a:normAutofit fontScale="90000"/>
          </a:bodyPr>
          <a:lstStyle/>
          <a:p>
            <a:pPr>
              <a:defRPr/>
            </a:pPr>
            <a:r>
              <a:rPr lang="el-GR" dirty="0">
                <a:latin typeface="+mn-lt"/>
                <a:cs typeface="Tahoma" pitchFamily="34" charset="0"/>
              </a:rPr>
              <a:t>Χαρακτηριστικά των εννοιολογικών μοντέλων</a:t>
            </a:r>
          </a:p>
        </p:txBody>
      </p:sp>
      <p:sp>
        <p:nvSpPr>
          <p:cNvPr id="35843" name="Rectangle 3"/>
          <p:cNvSpPr>
            <a:spLocks noGrp="1" noChangeArrowheads="1"/>
          </p:cNvSpPr>
          <p:nvPr>
            <p:ph type="body" idx="1"/>
          </p:nvPr>
        </p:nvSpPr>
        <p:spPr>
          <a:xfrm>
            <a:off x="928688" y="2286000"/>
            <a:ext cx="8054975" cy="4114800"/>
          </a:xfrm>
        </p:spPr>
        <p:txBody>
          <a:bodyPr/>
          <a:lstStyle/>
          <a:p>
            <a:r>
              <a:rPr lang="el-GR" sz="2800" smtClean="0">
                <a:latin typeface="+mn-lt"/>
                <a:cs typeface="Tahoma" pitchFamily="34" charset="0"/>
              </a:rPr>
              <a:t>Τα </a:t>
            </a:r>
            <a:r>
              <a:rPr lang="el-GR" sz="2800" u="sng" smtClean="0">
                <a:latin typeface="+mn-lt"/>
                <a:cs typeface="Tahoma" pitchFamily="34" charset="0"/>
              </a:rPr>
              <a:t>εννοιολογικά μοντέλα</a:t>
            </a:r>
            <a:r>
              <a:rPr lang="el-GR" sz="2800" smtClean="0">
                <a:latin typeface="+mn-lt"/>
                <a:cs typeface="Tahoma" pitchFamily="34" charset="0"/>
              </a:rPr>
              <a:t> είναι κοινωνικές κατασκευές που συνδέονται στενά με την ανάπτυξης της επιστήμης και της επιστημονικής σκέψης. </a:t>
            </a:r>
          </a:p>
          <a:p>
            <a:r>
              <a:rPr lang="el-GR" sz="2800" smtClean="0">
                <a:latin typeface="+mn-lt"/>
                <a:cs typeface="Tahoma" pitchFamily="34" charset="0"/>
              </a:rPr>
              <a:t>Ως δημιουργίες επιστημονικών θεωριών, έχουν παραδειγματική ισχύ (</a:t>
            </a:r>
            <a:r>
              <a:rPr lang="en-US" sz="2800" smtClean="0">
                <a:latin typeface="+mn-lt"/>
                <a:cs typeface="Tahoma" pitchFamily="34" charset="0"/>
              </a:rPr>
              <a:t>Kuhn</a:t>
            </a:r>
            <a:r>
              <a:rPr lang="el-GR" sz="2800" smtClean="0">
                <a:latin typeface="+mn-lt"/>
                <a:cs typeface="Tahoma" pitchFamily="34" charset="0"/>
              </a:rPr>
              <a:t>) και εξελίσσονται ή διαψεύδονται </a:t>
            </a:r>
            <a:r>
              <a:rPr lang="en-US" sz="2800" smtClean="0">
                <a:latin typeface="+mn-lt"/>
                <a:cs typeface="Tahoma" pitchFamily="34" charset="0"/>
              </a:rPr>
              <a:t>(Popper) </a:t>
            </a:r>
            <a:r>
              <a:rPr lang="el-GR" sz="2800" smtClean="0">
                <a:latin typeface="+mn-lt"/>
                <a:cs typeface="Tahoma" pitchFamily="34" charset="0"/>
              </a:rPr>
              <a:t>μέσα στην ανθρώπινη ιστορία και τον πολιτισμό.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077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l-GR" dirty="0">
                <a:latin typeface="+mn-lt"/>
                <a:cs typeface="Tahoma" pitchFamily="34" charset="0"/>
              </a:rPr>
              <a:t>Νοητικά </a:t>
            </a:r>
            <a:r>
              <a:rPr lang="el-GR" dirty="0" smtClean="0">
                <a:latin typeface="+mn-lt"/>
                <a:cs typeface="Tahoma" pitchFamily="34" charset="0"/>
              </a:rPr>
              <a:t>μοντέλα (1)</a:t>
            </a:r>
            <a:endParaRPr lang="el-GR" dirty="0">
              <a:latin typeface="+mn-lt"/>
              <a:cs typeface="Tahoma" pitchFamily="34" charset="0"/>
            </a:endParaRPr>
          </a:p>
        </p:txBody>
      </p:sp>
      <p:sp>
        <p:nvSpPr>
          <p:cNvPr id="36867" name="Rectangle 3"/>
          <p:cNvSpPr>
            <a:spLocks noGrp="1" noChangeArrowheads="1"/>
          </p:cNvSpPr>
          <p:nvPr>
            <p:ph type="body" idx="1"/>
          </p:nvPr>
        </p:nvSpPr>
        <p:spPr>
          <a:xfrm>
            <a:off x="611560" y="1484784"/>
            <a:ext cx="7776864" cy="4392488"/>
          </a:xfrm>
        </p:spPr>
        <p:txBody>
          <a:bodyPr>
            <a:normAutofit/>
          </a:bodyPr>
          <a:lstStyle/>
          <a:p>
            <a:r>
              <a:rPr lang="el-GR" dirty="0" smtClean="0">
                <a:latin typeface="+mn-lt"/>
                <a:cs typeface="Tahoma" pitchFamily="34" charset="0"/>
              </a:rPr>
              <a:t>Όταν αλληλεπιδρούμε με τον κόσμο </a:t>
            </a:r>
            <a:r>
              <a:rPr lang="el-GR" sz="2800" dirty="0" smtClean="0">
                <a:latin typeface="+mn-lt"/>
                <a:cs typeface="Tahoma" pitchFamily="34" charset="0"/>
              </a:rPr>
              <a:t>(τους άλλους ανθρώπους, το περιβάλλον, τα εργαλεία) </a:t>
            </a:r>
          </a:p>
          <a:p>
            <a:pPr lvl="1"/>
            <a:r>
              <a:rPr lang="el-GR" sz="2400" dirty="0" smtClean="0">
                <a:latin typeface="+mn-lt"/>
                <a:cs typeface="Tahoma" pitchFamily="34" charset="0"/>
              </a:rPr>
              <a:t>δημιουργούμε </a:t>
            </a:r>
            <a:r>
              <a:rPr lang="el-GR" sz="2400" u="sng" dirty="0" smtClean="0">
                <a:latin typeface="+mn-lt"/>
                <a:cs typeface="Tahoma" pitchFamily="34" charset="0"/>
              </a:rPr>
              <a:t>νοητικά μοντέλα</a:t>
            </a:r>
            <a:r>
              <a:rPr lang="el-GR" sz="2400" dirty="0" smtClean="0">
                <a:latin typeface="+mn-lt"/>
                <a:cs typeface="Tahoma" pitchFamily="34" charset="0"/>
              </a:rPr>
              <a:t> </a:t>
            </a:r>
          </a:p>
          <a:p>
            <a:pPr lvl="1"/>
            <a:r>
              <a:rPr lang="el-GR" sz="2400" dirty="0" smtClean="0">
                <a:latin typeface="+mn-lt"/>
                <a:cs typeface="Tahoma" pitchFamily="34" charset="0"/>
              </a:rPr>
              <a:t>παρέχουν ένα πλαίσιο με προβλεπτική και επεξηγηματική ισχύ για την κατανόηση της αλληλεπίδρασης. </a:t>
            </a:r>
          </a:p>
          <a:p>
            <a:pPr lvl="1"/>
            <a:r>
              <a:rPr lang="el-GR" sz="2400" dirty="0" smtClean="0">
                <a:latin typeface="+mn-lt"/>
                <a:cs typeface="Tahoma" pitchFamily="34" charset="0"/>
              </a:rPr>
              <a:t>είναι αναπαραστάσεις που επιτρέπουν να προσομοιώσουμε νοητικά την εξέλιξη ενός φαινομένου ή μιας διαδικασίας προβλέποντας τα αποτελέσματα ενεργειών ή δράσεων</a:t>
            </a:r>
          </a:p>
          <a:p>
            <a:pPr lvl="1"/>
            <a:endParaRPr lang="el-GR" sz="2400" dirty="0" smtClean="0">
              <a:latin typeface="+mn-lt"/>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l-GR" dirty="0">
                <a:latin typeface="+mn-lt"/>
                <a:cs typeface="Tahoma" pitchFamily="34" charset="0"/>
              </a:rPr>
              <a:t>Νοητικά </a:t>
            </a:r>
            <a:r>
              <a:rPr lang="el-GR" dirty="0" smtClean="0">
                <a:latin typeface="+mn-lt"/>
                <a:cs typeface="Tahoma" pitchFamily="34" charset="0"/>
              </a:rPr>
              <a:t>μοντέλα (2)</a:t>
            </a:r>
            <a:endParaRPr lang="el-GR" dirty="0">
              <a:latin typeface="+mn-lt"/>
              <a:cs typeface="Tahoma" pitchFamily="34" charset="0"/>
            </a:endParaRPr>
          </a:p>
        </p:txBody>
      </p:sp>
      <p:sp>
        <p:nvSpPr>
          <p:cNvPr id="37891" name="Rectangle 3"/>
          <p:cNvSpPr>
            <a:spLocks noGrp="1" noChangeArrowheads="1"/>
          </p:cNvSpPr>
          <p:nvPr>
            <p:ph type="body" idx="1"/>
          </p:nvPr>
        </p:nvSpPr>
        <p:spPr>
          <a:xfrm>
            <a:off x="457200" y="1417638"/>
            <a:ext cx="7632848" cy="4392488"/>
          </a:xfrm>
        </p:spPr>
        <p:txBody>
          <a:bodyPr/>
          <a:lstStyle/>
          <a:p>
            <a:r>
              <a:rPr lang="el-GR" dirty="0" smtClean="0">
                <a:latin typeface="+mn-lt"/>
                <a:cs typeface="Tahoma" pitchFamily="34" charset="0"/>
              </a:rPr>
              <a:t>Τα νοητικά μοντέλα </a:t>
            </a:r>
          </a:p>
          <a:p>
            <a:r>
              <a:rPr lang="el-GR" sz="2400" dirty="0" smtClean="0">
                <a:latin typeface="+mn-lt"/>
                <a:cs typeface="Tahoma" pitchFamily="34" charset="0"/>
              </a:rPr>
              <a:t>παρέχουν ένα πλαίσιο με προβλεπτική και επεξηγηματική ισχύ για την κατανόηση της αλληλεπίδρασης. </a:t>
            </a:r>
          </a:p>
          <a:p>
            <a:r>
              <a:rPr lang="el-GR" sz="2400" dirty="0" smtClean="0">
                <a:latin typeface="+mn-lt"/>
                <a:cs typeface="Tahoma" pitchFamily="34" charset="0"/>
              </a:rPr>
              <a:t>δημιουργούνται από τους ανθρώπους και απαιτούν ένα σύστημα – στόχο ή ένα φαινόμενο </a:t>
            </a:r>
          </a:p>
          <a:p>
            <a:r>
              <a:rPr lang="el-GR" sz="2400" dirty="0" smtClean="0">
                <a:latin typeface="+mn-lt"/>
                <a:cs typeface="Tahoma" pitchFamily="34" charset="0"/>
              </a:rPr>
              <a:t>συνήθως δεν ταυτίζονται με το εννοιολογικό μοντέλο αυτού του συστήματος (το μοντέλο δηλαδή που περιγράφει την πλήρη λειτουργία του) (</a:t>
            </a:r>
            <a:r>
              <a:rPr lang="el-GR" sz="2400" dirty="0" err="1" smtClean="0">
                <a:latin typeface="+mn-lt"/>
                <a:cs typeface="Tahoma" pitchFamily="34" charset="0"/>
              </a:rPr>
              <a:t>Norman</a:t>
            </a:r>
            <a:r>
              <a:rPr lang="el-GR" sz="2400" dirty="0" smtClean="0">
                <a:latin typeface="+mn-lt"/>
                <a:cs typeface="Tahoma" pitchFamily="34" charset="0"/>
              </a:rPr>
              <a:t>, 1983).  </a:t>
            </a:r>
          </a:p>
          <a:p>
            <a:pPr lvl="1"/>
            <a:endParaRPr lang="el-GR" sz="2400" dirty="0" smtClean="0">
              <a:latin typeface="+mn-lt"/>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a:defRPr/>
            </a:pPr>
            <a:r>
              <a:rPr lang="el-GR" dirty="0">
                <a:latin typeface="+mn-lt"/>
                <a:cs typeface="Tahoma" pitchFamily="34" charset="0"/>
              </a:rPr>
              <a:t>Εννοιολογικά, διδακτικά και νοητικά μοντέλα</a:t>
            </a:r>
            <a:endParaRPr lang="en-US" dirty="0">
              <a:latin typeface="+mn-lt"/>
              <a:cs typeface="Tahoma" pitchFamily="34" charset="0"/>
            </a:endParaRPr>
          </a:p>
        </p:txBody>
      </p:sp>
      <p:sp>
        <p:nvSpPr>
          <p:cNvPr id="38917" name="AutoShape 21"/>
          <p:cNvSpPr>
            <a:spLocks noChangeAspect="1" noChangeArrowheads="1"/>
          </p:cNvSpPr>
          <p:nvPr/>
        </p:nvSpPr>
        <p:spPr bwMode="auto">
          <a:xfrm>
            <a:off x="1120775" y="2506663"/>
            <a:ext cx="5257800" cy="1714500"/>
          </a:xfrm>
          <a:prstGeom prst="rect">
            <a:avLst/>
          </a:prstGeom>
          <a:noFill/>
          <a:ln w="9525">
            <a:noFill/>
            <a:miter lim="800000"/>
            <a:headEnd/>
            <a:tailEnd/>
          </a:ln>
        </p:spPr>
        <p:txBody>
          <a:bodyPr/>
          <a:lstStyle/>
          <a:p>
            <a:endParaRPr lang="en-GB"/>
          </a:p>
        </p:txBody>
      </p:sp>
      <p:grpSp>
        <p:nvGrpSpPr>
          <p:cNvPr id="2" name="Group 22"/>
          <p:cNvGrpSpPr>
            <a:grpSpLocks/>
          </p:cNvGrpSpPr>
          <p:nvPr/>
        </p:nvGrpSpPr>
        <p:grpSpPr bwMode="auto">
          <a:xfrm>
            <a:off x="1000125" y="1857375"/>
            <a:ext cx="6961188" cy="3646488"/>
            <a:chOff x="2512" y="1740"/>
            <a:chExt cx="5791" cy="2078"/>
          </a:xfrm>
        </p:grpSpPr>
        <p:sp>
          <p:nvSpPr>
            <p:cNvPr id="38923" name="Text Box 23"/>
            <p:cNvSpPr txBox="1">
              <a:spLocks noChangeArrowheads="1"/>
            </p:cNvSpPr>
            <p:nvPr/>
          </p:nvSpPr>
          <p:spPr bwMode="auto">
            <a:xfrm>
              <a:off x="5246" y="1740"/>
              <a:ext cx="1528" cy="480"/>
            </a:xfrm>
            <a:prstGeom prst="rect">
              <a:avLst/>
            </a:prstGeom>
            <a:noFill/>
            <a:ln w="9525">
              <a:noFill/>
              <a:miter lim="800000"/>
              <a:headEnd/>
              <a:tailEnd/>
            </a:ln>
          </p:spPr>
          <p:txBody>
            <a:bodyPr/>
            <a:lstStyle/>
            <a:p>
              <a:pPr algn="ctr"/>
              <a:endParaRPr lang="el-GR" sz="1600" i="1">
                <a:latin typeface="Times New Roman" pitchFamily="18" charset="0"/>
              </a:endParaRPr>
            </a:p>
            <a:p>
              <a:pPr algn="ctr"/>
              <a:r>
                <a:rPr lang="en-GB" i="1">
                  <a:latin typeface="Times New Roman" pitchFamily="18" charset="0"/>
                </a:rPr>
                <a:t>Διδακτικός</a:t>
              </a:r>
            </a:p>
            <a:p>
              <a:pPr algn="ctr"/>
              <a:r>
                <a:rPr lang="en-GB" i="1">
                  <a:latin typeface="Times New Roman" pitchFamily="18" charset="0"/>
                </a:rPr>
                <a:t>Μετασχηματισμός</a:t>
              </a:r>
              <a:endParaRPr lang="en-GB" i="1"/>
            </a:p>
          </p:txBody>
        </p:sp>
        <p:grpSp>
          <p:nvGrpSpPr>
            <p:cNvPr id="3" name="Group 24"/>
            <p:cNvGrpSpPr>
              <a:grpSpLocks/>
            </p:cNvGrpSpPr>
            <p:nvPr/>
          </p:nvGrpSpPr>
          <p:grpSpPr bwMode="auto">
            <a:xfrm>
              <a:off x="2512" y="1740"/>
              <a:ext cx="5791" cy="2078"/>
              <a:chOff x="2512" y="1740"/>
              <a:chExt cx="5791" cy="2078"/>
            </a:xfrm>
          </p:grpSpPr>
          <p:grpSp>
            <p:nvGrpSpPr>
              <p:cNvPr id="4" name="Group 25"/>
              <p:cNvGrpSpPr>
                <a:grpSpLocks/>
              </p:cNvGrpSpPr>
              <p:nvPr/>
            </p:nvGrpSpPr>
            <p:grpSpPr bwMode="auto">
              <a:xfrm>
                <a:off x="2512" y="1740"/>
                <a:ext cx="5791" cy="2078"/>
                <a:chOff x="2512" y="1740"/>
                <a:chExt cx="5791" cy="2078"/>
              </a:xfrm>
            </p:grpSpPr>
            <p:sp>
              <p:nvSpPr>
                <p:cNvPr id="38929" name="AutoShape 26"/>
                <p:cNvSpPr>
                  <a:spLocks noChangeArrowheads="1"/>
                </p:cNvSpPr>
                <p:nvPr/>
              </p:nvSpPr>
              <p:spPr bwMode="auto">
                <a:xfrm>
                  <a:off x="2512" y="3020"/>
                  <a:ext cx="1720" cy="715"/>
                </a:xfrm>
                <a:prstGeom prst="cloudCallout">
                  <a:avLst>
                    <a:gd name="adj1" fmla="val 33269"/>
                    <a:gd name="adj2" fmla="val 57176"/>
                  </a:avLst>
                </a:prstGeom>
                <a:solidFill>
                  <a:srgbClr val="FFFFFF"/>
                </a:solidFill>
                <a:ln w="9525">
                  <a:solidFill>
                    <a:srgbClr val="000000"/>
                  </a:solidFill>
                  <a:round/>
                  <a:headEnd/>
                  <a:tailEnd/>
                </a:ln>
              </p:spPr>
              <p:txBody>
                <a:bodyPr/>
                <a:lstStyle/>
                <a:p>
                  <a:pPr algn="ctr"/>
                  <a:r>
                    <a:rPr lang="en-GB" sz="2000" i="1">
                      <a:latin typeface="Times New Roman" pitchFamily="18" charset="0"/>
                    </a:rPr>
                    <a:t>Νοητικό μοντέλο</a:t>
                  </a:r>
                </a:p>
                <a:p>
                  <a:endParaRPr lang="en-GB" sz="2000"/>
                </a:p>
              </p:txBody>
            </p:sp>
            <p:sp>
              <p:nvSpPr>
                <p:cNvPr id="38930" name="Text Box 27"/>
                <p:cNvSpPr txBox="1">
                  <a:spLocks noChangeArrowheads="1"/>
                </p:cNvSpPr>
                <p:nvPr/>
              </p:nvSpPr>
              <p:spPr bwMode="auto">
                <a:xfrm>
                  <a:off x="6738" y="1740"/>
                  <a:ext cx="1565" cy="405"/>
                </a:xfrm>
                <a:prstGeom prst="rect">
                  <a:avLst/>
                </a:prstGeom>
                <a:solidFill>
                  <a:srgbClr val="FFFFFF"/>
                </a:solidFill>
                <a:ln w="9525">
                  <a:solidFill>
                    <a:srgbClr val="000000"/>
                  </a:solidFill>
                  <a:miter lim="800000"/>
                  <a:headEnd/>
                  <a:tailEnd/>
                </a:ln>
              </p:spPr>
              <p:txBody>
                <a:bodyPr>
                  <a:spAutoFit/>
                </a:bodyPr>
                <a:lstStyle/>
                <a:p>
                  <a:pPr algn="ctr"/>
                  <a:r>
                    <a:rPr lang="en-GB" sz="2000" b="1" dirty="0" err="1">
                      <a:latin typeface="Times New Roman" pitchFamily="18" charset="0"/>
                    </a:rPr>
                    <a:t>Εννοιολογικό</a:t>
                  </a:r>
                  <a:r>
                    <a:rPr lang="en-GB" sz="2000" b="1" dirty="0">
                      <a:latin typeface="Times New Roman" pitchFamily="18" charset="0"/>
                    </a:rPr>
                    <a:t> </a:t>
                  </a:r>
                  <a:r>
                    <a:rPr lang="en-GB" sz="2000" b="1" dirty="0" err="1">
                      <a:latin typeface="Times New Roman" pitchFamily="18" charset="0"/>
                    </a:rPr>
                    <a:t>μοντέλο</a:t>
                  </a:r>
                  <a:endParaRPr lang="en-GB" sz="2000" b="1" dirty="0"/>
                </a:p>
              </p:txBody>
            </p:sp>
            <p:sp>
              <p:nvSpPr>
                <p:cNvPr id="38931" name="AutoShape 28"/>
                <p:cNvSpPr>
                  <a:spLocks noChangeArrowheads="1"/>
                </p:cNvSpPr>
                <p:nvPr/>
              </p:nvSpPr>
              <p:spPr bwMode="auto">
                <a:xfrm>
                  <a:off x="7385" y="2188"/>
                  <a:ext cx="411" cy="671"/>
                </a:xfrm>
                <a:prstGeom prst="upDownArrow">
                  <a:avLst>
                    <a:gd name="adj1" fmla="val 50000"/>
                    <a:gd name="adj2" fmla="val 61019"/>
                  </a:avLst>
                </a:prstGeom>
                <a:solidFill>
                  <a:srgbClr val="FFFFFF"/>
                </a:solidFill>
                <a:ln w="9525">
                  <a:solidFill>
                    <a:srgbClr val="000000"/>
                  </a:solidFill>
                  <a:miter lim="800000"/>
                  <a:headEnd/>
                  <a:tailEnd/>
                </a:ln>
              </p:spPr>
              <p:txBody>
                <a:bodyPr/>
                <a:lstStyle/>
                <a:p>
                  <a:endParaRPr lang="en-GB"/>
                </a:p>
              </p:txBody>
            </p:sp>
            <p:sp>
              <p:nvSpPr>
                <p:cNvPr id="38932" name="Text Box 30"/>
                <p:cNvSpPr txBox="1">
                  <a:spLocks noChangeArrowheads="1"/>
                </p:cNvSpPr>
                <p:nvPr/>
              </p:nvSpPr>
              <p:spPr bwMode="auto">
                <a:xfrm>
                  <a:off x="4860" y="2380"/>
                  <a:ext cx="1408" cy="406"/>
                </a:xfrm>
                <a:prstGeom prst="rect">
                  <a:avLst/>
                </a:prstGeom>
                <a:solidFill>
                  <a:srgbClr val="FFFFFF"/>
                </a:solidFill>
                <a:ln w="9525">
                  <a:solidFill>
                    <a:srgbClr val="000000"/>
                  </a:solidFill>
                  <a:miter lim="800000"/>
                  <a:headEnd/>
                  <a:tailEnd/>
                </a:ln>
              </p:spPr>
              <p:txBody>
                <a:bodyPr>
                  <a:spAutoFit/>
                </a:bodyPr>
                <a:lstStyle/>
                <a:p>
                  <a:pPr algn="ctr"/>
                  <a:r>
                    <a:rPr lang="en-GB" sz="2000" b="1">
                      <a:latin typeface="Times New Roman" pitchFamily="18" charset="0"/>
                    </a:rPr>
                    <a:t>Διδακτικό μοντέλο</a:t>
                  </a:r>
                  <a:endParaRPr lang="en-GB" sz="2000" b="1"/>
                </a:p>
              </p:txBody>
            </p:sp>
            <p:sp>
              <p:nvSpPr>
                <p:cNvPr id="38933" name="AutoShape 31"/>
                <p:cNvSpPr>
                  <a:spLocks noChangeArrowheads="1"/>
                </p:cNvSpPr>
                <p:nvPr/>
              </p:nvSpPr>
              <p:spPr bwMode="auto">
                <a:xfrm rot="14551400" flipV="1">
                  <a:off x="6411" y="1883"/>
                  <a:ext cx="189" cy="941"/>
                </a:xfrm>
                <a:prstGeom prst="downArrow">
                  <a:avLst>
                    <a:gd name="adj1" fmla="val 54037"/>
                    <a:gd name="adj2" fmla="val 102274"/>
                  </a:avLst>
                </a:prstGeom>
                <a:solidFill>
                  <a:srgbClr val="FFFFFF"/>
                </a:solidFill>
                <a:ln w="9525">
                  <a:solidFill>
                    <a:srgbClr val="000000"/>
                  </a:solidFill>
                  <a:miter lim="800000"/>
                  <a:headEnd/>
                  <a:tailEnd/>
                </a:ln>
              </p:spPr>
              <p:txBody>
                <a:bodyPr/>
                <a:lstStyle/>
                <a:p>
                  <a:endParaRPr lang="en-GB"/>
                </a:p>
              </p:txBody>
            </p:sp>
            <p:sp>
              <p:nvSpPr>
                <p:cNvPr id="38934" name="Line 32"/>
                <p:cNvSpPr>
                  <a:spLocks noChangeShapeType="1"/>
                </p:cNvSpPr>
                <p:nvPr/>
              </p:nvSpPr>
              <p:spPr bwMode="auto">
                <a:xfrm flipV="1">
                  <a:off x="4233" y="2860"/>
                  <a:ext cx="626" cy="321"/>
                </a:xfrm>
                <a:prstGeom prst="line">
                  <a:avLst/>
                </a:prstGeom>
                <a:noFill/>
                <a:ln w="9525">
                  <a:solidFill>
                    <a:srgbClr val="000000"/>
                  </a:solidFill>
                  <a:round/>
                  <a:headEnd type="triangle" w="med" len="med"/>
                  <a:tailEnd type="triangle" w="med" len="med"/>
                </a:ln>
              </p:spPr>
              <p:txBody>
                <a:bodyPr/>
                <a:lstStyle/>
                <a:p>
                  <a:endParaRPr lang="en-GB"/>
                </a:p>
              </p:txBody>
            </p:sp>
            <p:sp>
              <p:nvSpPr>
                <p:cNvPr id="38935" name="Oval 29" descr="Φυσικός Κόσμος"/>
                <p:cNvSpPr>
                  <a:spLocks noChangeArrowheads="1"/>
                </p:cNvSpPr>
                <p:nvPr/>
              </p:nvSpPr>
              <p:spPr bwMode="auto">
                <a:xfrm>
                  <a:off x="6894" y="2860"/>
                  <a:ext cx="1409" cy="958"/>
                </a:xfrm>
                <a:prstGeom prst="ellipse">
                  <a:avLst/>
                </a:prstGeom>
                <a:solidFill>
                  <a:srgbClr val="FFFFFF"/>
                </a:solidFill>
                <a:ln w="9525">
                  <a:solidFill>
                    <a:srgbClr val="000000"/>
                  </a:solidFill>
                  <a:round/>
                  <a:headEnd/>
                  <a:tailEnd/>
                </a:ln>
              </p:spPr>
              <p:txBody>
                <a:bodyPr/>
                <a:lstStyle/>
                <a:p>
                  <a:r>
                    <a:rPr lang="en-GB" sz="2000" b="1">
                      <a:latin typeface="Times New Roman" pitchFamily="18" charset="0"/>
                    </a:rPr>
                    <a:t>Φυσικός κόσμος</a:t>
                  </a:r>
                  <a:endParaRPr lang="en-GB" sz="2000" b="1"/>
                </a:p>
              </p:txBody>
            </p:sp>
          </p:grpSp>
          <p:grpSp>
            <p:nvGrpSpPr>
              <p:cNvPr id="5" name="Group 33"/>
              <p:cNvGrpSpPr>
                <a:grpSpLocks/>
              </p:cNvGrpSpPr>
              <p:nvPr/>
            </p:nvGrpSpPr>
            <p:grpSpPr bwMode="auto">
              <a:xfrm>
                <a:off x="4233" y="3340"/>
                <a:ext cx="2661" cy="160"/>
                <a:chOff x="3960" y="3420"/>
                <a:chExt cx="3060" cy="180"/>
              </a:xfrm>
            </p:grpSpPr>
            <p:sp>
              <p:nvSpPr>
                <p:cNvPr id="38927" name="Line 34"/>
                <p:cNvSpPr>
                  <a:spLocks noChangeShapeType="1"/>
                </p:cNvSpPr>
                <p:nvPr/>
              </p:nvSpPr>
              <p:spPr bwMode="auto">
                <a:xfrm flipH="1" flipV="1">
                  <a:off x="3960" y="3600"/>
                  <a:ext cx="3060" cy="0"/>
                </a:xfrm>
                <a:prstGeom prst="line">
                  <a:avLst/>
                </a:prstGeom>
                <a:noFill/>
                <a:ln w="9525">
                  <a:solidFill>
                    <a:srgbClr val="000000"/>
                  </a:solidFill>
                  <a:round/>
                  <a:headEnd/>
                  <a:tailEnd type="triangle" w="med" len="med"/>
                </a:ln>
              </p:spPr>
              <p:txBody>
                <a:bodyPr/>
                <a:lstStyle/>
                <a:p>
                  <a:endParaRPr lang="en-GB"/>
                </a:p>
              </p:txBody>
            </p:sp>
            <p:sp>
              <p:nvSpPr>
                <p:cNvPr id="38928" name="Line 35"/>
                <p:cNvSpPr>
                  <a:spLocks noChangeShapeType="1"/>
                </p:cNvSpPr>
                <p:nvPr/>
              </p:nvSpPr>
              <p:spPr bwMode="auto">
                <a:xfrm>
                  <a:off x="3960" y="3420"/>
                  <a:ext cx="3060" cy="0"/>
                </a:xfrm>
                <a:prstGeom prst="line">
                  <a:avLst/>
                </a:prstGeom>
                <a:noFill/>
                <a:ln w="9525">
                  <a:solidFill>
                    <a:srgbClr val="000000"/>
                  </a:solidFill>
                  <a:prstDash val="sysDot"/>
                  <a:round/>
                  <a:headEnd/>
                  <a:tailEnd type="triangle" w="med" len="med"/>
                </a:ln>
              </p:spPr>
              <p:txBody>
                <a:bodyPr/>
                <a:lstStyle/>
                <a:p>
                  <a:endParaRPr lang="en-GB"/>
                </a:p>
              </p:txBody>
            </p:sp>
          </p:grpSp>
        </p:grpSp>
      </p:grpSp>
      <p:sp>
        <p:nvSpPr>
          <p:cNvPr id="38919" name="Oval 36"/>
          <p:cNvSpPr>
            <a:spLocks noChangeArrowheads="1"/>
          </p:cNvSpPr>
          <p:nvPr/>
        </p:nvSpPr>
        <p:spPr bwMode="auto">
          <a:xfrm>
            <a:off x="2500313" y="1422400"/>
            <a:ext cx="5929312" cy="2506663"/>
          </a:xfrm>
          <a:prstGeom prst="ellipse">
            <a:avLst/>
          </a:prstGeom>
          <a:noFill/>
          <a:ln w="9525">
            <a:solidFill>
              <a:schemeClr val="tx1"/>
            </a:solidFill>
            <a:round/>
            <a:headEnd/>
            <a:tailEnd/>
          </a:ln>
        </p:spPr>
        <p:txBody>
          <a:bodyPr wrap="none" anchor="ctr"/>
          <a:lstStyle/>
          <a:p>
            <a:endParaRPr lang="en-GB"/>
          </a:p>
        </p:txBody>
      </p:sp>
      <p:pic>
        <p:nvPicPr>
          <p:cNvPr id="23" name="18 - Εικόνα" descr="κατάλογος.png">
            <a:hlinkClick r:id="rId2"/>
          </p:cNvPr>
          <p:cNvPicPr>
            <a:picLocks noChangeAspect="1"/>
          </p:cNvPicPr>
          <p:nvPr/>
        </p:nvPicPr>
        <p:blipFill>
          <a:blip r:embed="rId3" cstate="print"/>
          <a:stretch>
            <a:fillRect/>
          </a:stretch>
        </p:blipFill>
        <p:spPr>
          <a:xfrm>
            <a:off x="2966119" y="1925765"/>
            <a:ext cx="1287016" cy="1077876"/>
          </a:xfrm>
          <a:prstGeom prst="rect">
            <a:avLst/>
          </a:prstGeom>
        </p:spPr>
      </p:pic>
      <p:pic>
        <p:nvPicPr>
          <p:cNvPr id="6" name="Εικόνα 5"/>
          <p:cNvPicPr>
            <a:picLocks noChangeAspect="1"/>
          </p:cNvPicPr>
          <p:nvPr/>
        </p:nvPicPr>
        <p:blipFill>
          <a:blip r:embed="rId4"/>
          <a:stretch>
            <a:fillRect/>
          </a:stretch>
        </p:blipFill>
        <p:spPr>
          <a:xfrm>
            <a:off x="2850724" y="5027666"/>
            <a:ext cx="1188823" cy="1225402"/>
          </a:xfrm>
          <a:prstGeom prst="rect">
            <a:avLst/>
          </a:prstGeom>
        </p:spPr>
      </p:pic>
      <p:pic>
        <p:nvPicPr>
          <p:cNvPr id="7" name="Εικόνα 6"/>
          <p:cNvPicPr>
            <a:picLocks noChangeAspect="1"/>
          </p:cNvPicPr>
          <p:nvPr/>
        </p:nvPicPr>
        <p:blipFill>
          <a:blip r:embed="rId5"/>
          <a:stretch>
            <a:fillRect/>
          </a:stretch>
        </p:blipFill>
        <p:spPr>
          <a:xfrm>
            <a:off x="7791308" y="1152206"/>
            <a:ext cx="1276633" cy="1259574"/>
          </a:xfrm>
          <a:prstGeom prst="rect">
            <a:avLst/>
          </a:prstGeom>
        </p:spPr>
      </p:pic>
      <p:sp>
        <p:nvSpPr>
          <p:cNvPr id="8" name="Ορθογώνιο 7"/>
          <p:cNvSpPr/>
          <p:nvPr/>
        </p:nvSpPr>
        <p:spPr>
          <a:xfrm>
            <a:off x="7062890" y="927495"/>
            <a:ext cx="2081110" cy="369332"/>
          </a:xfrm>
          <a:prstGeom prst="rect">
            <a:avLst/>
          </a:prstGeom>
        </p:spPr>
        <p:txBody>
          <a:bodyPr wrap="square">
            <a:spAutoFit/>
          </a:bodyPr>
          <a:lstStyle/>
          <a:p>
            <a:r>
              <a:rPr lang="en-US" sz="900" dirty="0"/>
              <a:t>https://en.wikipedia.org/wiki/Javad_Alizadeh</a:t>
            </a:r>
            <a:endParaRPr lang="el-GR" sz="900" dirty="0"/>
          </a:p>
        </p:txBody>
      </p:sp>
      <p:pic>
        <p:nvPicPr>
          <p:cNvPr id="5122" name="Picture 2" descr="https://pixabay.com/static/uploads/photo/2013/07/13/11/51/earth-158806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2967" y="4829888"/>
            <a:ext cx="1536105" cy="1620957"/>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6049050" y="6099346"/>
            <a:ext cx="2605627" cy="261610"/>
          </a:xfrm>
          <a:prstGeom prst="rect">
            <a:avLst/>
          </a:prstGeom>
        </p:spPr>
        <p:txBody>
          <a:bodyPr wrap="square">
            <a:spAutoFit/>
          </a:bodyPr>
          <a:lstStyle/>
          <a:p>
            <a:r>
              <a:rPr lang="en-US" sz="1050" dirty="0"/>
              <a:t>https://pixabay.com/el/photos/preserve/</a:t>
            </a:r>
            <a:endParaRPr lang="el-GR" sz="1050" dirty="0"/>
          </a:p>
        </p:txBody>
      </p:sp>
      <p:sp>
        <p:nvSpPr>
          <p:cNvPr id="10" name="Ορθογώνιο 9"/>
          <p:cNvSpPr/>
          <p:nvPr/>
        </p:nvSpPr>
        <p:spPr>
          <a:xfrm>
            <a:off x="1298284" y="3166747"/>
            <a:ext cx="1589745" cy="646331"/>
          </a:xfrm>
          <a:prstGeom prst="rect">
            <a:avLst/>
          </a:prstGeom>
        </p:spPr>
        <p:txBody>
          <a:bodyPr wrap="square">
            <a:spAutoFit/>
          </a:bodyPr>
          <a:lstStyle/>
          <a:p>
            <a:r>
              <a:rPr lang="en-US" sz="900" dirty="0"/>
              <a:t>https://openclipart.org/detail/60775/teacher-silhouette-black-and-white-with-desk-and-blackboard</a:t>
            </a:r>
            <a:endParaRPr lang="el-GR" sz="900" dirty="0"/>
          </a:p>
        </p:txBody>
      </p:sp>
      <p:sp>
        <p:nvSpPr>
          <p:cNvPr id="11" name="Ορθογώνιο 10"/>
          <p:cNvSpPr/>
          <p:nvPr/>
        </p:nvSpPr>
        <p:spPr>
          <a:xfrm>
            <a:off x="239240" y="5876718"/>
            <a:ext cx="3582144" cy="246221"/>
          </a:xfrm>
          <a:prstGeom prst="rect">
            <a:avLst/>
          </a:prstGeom>
        </p:spPr>
        <p:txBody>
          <a:bodyPr wrap="square">
            <a:spAutoFit/>
          </a:bodyPr>
          <a:lstStyle/>
          <a:p>
            <a:r>
              <a:rPr lang="en-US" sz="1000" dirty="0"/>
              <a:t>https://openclipart.org/detail/191069/happy-girl</a:t>
            </a:r>
            <a:endParaRPr lang="el-GR"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p:txBody>
          <a:bodyPr lIns="92075" tIns="46038" rIns="92075" bIns="46038"/>
          <a:lstStyle/>
          <a:p>
            <a:pPr>
              <a:lnSpc>
                <a:spcPct val="90000"/>
              </a:lnSpc>
              <a:defRPr/>
            </a:pPr>
            <a:r>
              <a:rPr lang="el-GR" dirty="0">
                <a:latin typeface="+mn-lt"/>
                <a:cs typeface="Tahoma" pitchFamily="34" charset="0"/>
              </a:rPr>
              <a:t>Νοητικό μοντέλο Χρήστη</a:t>
            </a:r>
            <a:endParaRPr lang="en-US" dirty="0">
              <a:latin typeface="+mn-lt"/>
              <a:cs typeface="Tahoma" pitchFamily="34" charset="0"/>
            </a:endParaRPr>
          </a:p>
        </p:txBody>
      </p:sp>
      <p:sp>
        <p:nvSpPr>
          <p:cNvPr id="39939" name="Rectangle 4"/>
          <p:cNvSpPr>
            <a:spLocks noGrp="1" noChangeArrowheads="1"/>
          </p:cNvSpPr>
          <p:nvPr>
            <p:ph type="body" idx="1"/>
          </p:nvPr>
        </p:nvSpPr>
        <p:spPr>
          <a:noFill/>
        </p:spPr>
        <p:txBody>
          <a:bodyPr lIns="92075" tIns="46038" rIns="92075" bIns="46038"/>
          <a:lstStyle/>
          <a:p>
            <a:pPr marL="0" indent="0">
              <a:lnSpc>
                <a:spcPct val="90000"/>
              </a:lnSpc>
              <a:buFont typeface="Wingdings" pitchFamily="2" charset="2"/>
              <a:buNone/>
            </a:pPr>
            <a:endParaRPr lang="en-US" smtClean="0">
              <a:latin typeface="+mn-lt"/>
              <a:cs typeface="Tahoma" pitchFamily="34" charset="0"/>
            </a:endParaRPr>
          </a:p>
          <a:p>
            <a:pPr marL="0" indent="0">
              <a:lnSpc>
                <a:spcPct val="90000"/>
              </a:lnSpc>
              <a:buFont typeface="Wingdings" pitchFamily="2" charset="2"/>
              <a:buNone/>
            </a:pPr>
            <a:endParaRPr lang="en-GB" smtClean="0">
              <a:latin typeface="+mn-lt"/>
              <a:cs typeface="Tahoma" pitchFamily="34" charset="0"/>
            </a:endParaRPr>
          </a:p>
        </p:txBody>
      </p:sp>
      <p:sp>
        <p:nvSpPr>
          <p:cNvPr id="39940" name="Rectangle 5"/>
          <p:cNvSpPr>
            <a:spLocks noChangeArrowheads="1"/>
          </p:cNvSpPr>
          <p:nvPr/>
        </p:nvSpPr>
        <p:spPr bwMode="auto">
          <a:xfrm>
            <a:off x="4892675" y="2500313"/>
            <a:ext cx="4251325" cy="396875"/>
          </a:xfrm>
          <a:prstGeom prst="rect">
            <a:avLst/>
          </a:prstGeom>
          <a:noFill/>
          <a:ln w="9525">
            <a:noFill/>
            <a:miter lim="800000"/>
            <a:headEnd/>
            <a:tailEnd/>
          </a:ln>
        </p:spPr>
        <p:txBody>
          <a:bodyPr wrap="none" lIns="92075" tIns="46038" rIns="92075" bIns="46038">
            <a:spAutoFit/>
          </a:bodyPr>
          <a:lstStyle/>
          <a:p>
            <a:pPr eaLnBrk="0" hangingPunct="0"/>
            <a:r>
              <a:rPr lang="el-GR" sz="2000" b="1">
                <a:latin typeface="Book Antiqua" pitchFamily="18" charset="0"/>
              </a:rPr>
              <a:t>Όχι πάντα εύκολα εξωτερικευμένη</a:t>
            </a:r>
            <a:endParaRPr lang="en-GB" sz="2000" b="1">
              <a:latin typeface="Book Antiqua" pitchFamily="18" charset="0"/>
            </a:endParaRPr>
          </a:p>
        </p:txBody>
      </p:sp>
      <p:sp>
        <p:nvSpPr>
          <p:cNvPr id="39941" name="Rectangle 6"/>
          <p:cNvSpPr>
            <a:spLocks noChangeArrowheads="1"/>
          </p:cNvSpPr>
          <p:nvPr/>
        </p:nvSpPr>
        <p:spPr bwMode="auto">
          <a:xfrm>
            <a:off x="1143000" y="2000250"/>
            <a:ext cx="3879850" cy="366713"/>
          </a:xfrm>
          <a:prstGeom prst="rect">
            <a:avLst/>
          </a:prstGeom>
          <a:noFill/>
          <a:ln w="9525">
            <a:noFill/>
            <a:miter lim="800000"/>
            <a:headEnd/>
            <a:tailEnd/>
          </a:ln>
        </p:spPr>
        <p:txBody>
          <a:bodyPr wrap="none" lIns="92075" tIns="46038" rIns="92075" bIns="46038">
            <a:spAutoFit/>
          </a:bodyPr>
          <a:lstStyle/>
          <a:p>
            <a:pPr eaLnBrk="0" hangingPunct="0">
              <a:lnSpc>
                <a:spcPct val="90000"/>
              </a:lnSpc>
              <a:spcBef>
                <a:spcPct val="30000"/>
              </a:spcBef>
            </a:pPr>
            <a:r>
              <a:rPr lang="el-GR" sz="2000" b="1">
                <a:latin typeface="Book Antiqua" pitchFamily="18" charset="0"/>
              </a:rPr>
              <a:t>Απλουστευμένη αναπαράσταση</a:t>
            </a:r>
            <a:endParaRPr lang="en-GB" sz="2000" b="1">
              <a:latin typeface="Book Antiqua" pitchFamily="18" charset="0"/>
            </a:endParaRPr>
          </a:p>
        </p:txBody>
      </p:sp>
      <p:pic>
        <p:nvPicPr>
          <p:cNvPr id="8" name="7 - Εικόνα" descr="Magnetic_Water_Treatment.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997198"/>
            <a:ext cx="388461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 Εικόνα" descr="Design_Management_in_brief.jpg">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259930"/>
            <a:ext cx="26638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320675" y="5496600"/>
            <a:ext cx="3387229" cy="253916"/>
          </a:xfrm>
          <a:prstGeom prst="rect">
            <a:avLst/>
          </a:prstGeom>
        </p:spPr>
        <p:txBody>
          <a:bodyPr wrap="square">
            <a:spAutoFit/>
          </a:bodyPr>
          <a:lstStyle/>
          <a:p>
            <a:r>
              <a:rPr lang="el-GR" sz="1050" dirty="0"/>
              <a:t>http://en.wikipedia.org/wiki/Magnetic_water_treatment</a:t>
            </a:r>
          </a:p>
        </p:txBody>
      </p:sp>
      <p:sp>
        <p:nvSpPr>
          <p:cNvPr id="3" name="Ορθογώνιο 2"/>
          <p:cNvSpPr/>
          <p:nvPr/>
        </p:nvSpPr>
        <p:spPr>
          <a:xfrm>
            <a:off x="5551301" y="5354658"/>
            <a:ext cx="2934072" cy="246221"/>
          </a:xfrm>
          <a:prstGeom prst="rect">
            <a:avLst/>
          </a:prstGeom>
        </p:spPr>
        <p:txBody>
          <a:bodyPr wrap="square">
            <a:spAutoFit/>
          </a:bodyPr>
          <a:lstStyle/>
          <a:p>
            <a:r>
              <a:rPr lang="en-US" sz="1000" dirty="0"/>
              <a:t>http://en.wikipedia.org/wiki/Design_management</a:t>
            </a:r>
            <a:endParaRPr lang="el-GR" sz="10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a:xfrm>
            <a:off x="1143000" y="274638"/>
            <a:ext cx="8001000" cy="1143000"/>
          </a:xfrm>
        </p:spPr>
        <p:txBody>
          <a:bodyPr lIns="92075" tIns="46038" rIns="92075" bIns="46038">
            <a:normAutofit fontScale="90000"/>
          </a:bodyPr>
          <a:lstStyle/>
          <a:p>
            <a:pPr>
              <a:lnSpc>
                <a:spcPct val="90000"/>
              </a:lnSpc>
              <a:defRPr/>
            </a:pPr>
            <a:r>
              <a:rPr lang="el-GR" dirty="0" smtClean="0">
                <a:latin typeface="+mn-lt"/>
                <a:cs typeface="Tahoma" pitchFamily="34" charset="0"/>
              </a:rPr>
              <a:t>Εννοιολογικό μοντέλο κατασκευαστή </a:t>
            </a:r>
            <a:endParaRPr lang="en-US" dirty="0">
              <a:latin typeface="+mn-lt"/>
              <a:cs typeface="Tahoma" pitchFamily="34" charset="0"/>
            </a:endParaRPr>
          </a:p>
        </p:txBody>
      </p:sp>
      <p:sp>
        <p:nvSpPr>
          <p:cNvPr id="40964" name="Rectangle 6"/>
          <p:cNvSpPr>
            <a:spLocks noChangeArrowheads="1"/>
          </p:cNvSpPr>
          <p:nvPr/>
        </p:nvSpPr>
        <p:spPr bwMode="auto">
          <a:xfrm>
            <a:off x="1080857" y="1665897"/>
            <a:ext cx="3498850" cy="369888"/>
          </a:xfrm>
          <a:prstGeom prst="rect">
            <a:avLst/>
          </a:prstGeom>
          <a:noFill/>
          <a:ln w="9525">
            <a:noFill/>
            <a:miter lim="800000"/>
            <a:headEnd/>
            <a:tailEnd/>
          </a:ln>
        </p:spPr>
        <p:txBody>
          <a:bodyPr wrap="none" lIns="92075" tIns="46038" rIns="92075" bIns="46038">
            <a:spAutoFit/>
          </a:bodyPr>
          <a:lstStyle/>
          <a:p>
            <a:pPr eaLnBrk="0" hangingPunct="0">
              <a:lnSpc>
                <a:spcPct val="90000"/>
              </a:lnSpc>
              <a:spcBef>
                <a:spcPct val="30000"/>
              </a:spcBef>
            </a:pPr>
            <a:r>
              <a:rPr lang="el-GR" sz="2000" b="1" dirty="0">
                <a:latin typeface="Book Antiqua" pitchFamily="18" charset="0"/>
              </a:rPr>
              <a:t>Πιο σύνθετη αναπαράσταση</a:t>
            </a:r>
            <a:endParaRPr lang="en-GB" sz="2000" b="1" dirty="0">
              <a:latin typeface="Book Antiqua" pitchFamily="18" charset="0"/>
            </a:endParaRPr>
          </a:p>
        </p:txBody>
      </p:sp>
      <p:pic>
        <p:nvPicPr>
          <p:cNvPr id="40966" name="Picture 6"/>
          <p:cNvPicPr>
            <a:picLocks noChangeAspect="1" noChangeArrowheads="1"/>
          </p:cNvPicPr>
          <p:nvPr/>
        </p:nvPicPr>
        <p:blipFill>
          <a:blip r:embed="rId3" cstate="print"/>
          <a:srcRect/>
          <a:stretch>
            <a:fillRect/>
          </a:stretch>
        </p:blipFill>
        <p:spPr bwMode="auto">
          <a:xfrm>
            <a:off x="5214938" y="3143250"/>
            <a:ext cx="3667125" cy="2867025"/>
          </a:xfrm>
          <a:prstGeom prst="rect">
            <a:avLst/>
          </a:prstGeom>
          <a:noFill/>
          <a:ln w="9525">
            <a:noFill/>
            <a:miter lim="800000"/>
            <a:headEnd/>
            <a:tailEnd/>
          </a:ln>
        </p:spPr>
      </p:pic>
      <p:sp>
        <p:nvSpPr>
          <p:cNvPr id="40967" name="Rectangle 5"/>
          <p:cNvSpPr>
            <a:spLocks noChangeArrowheads="1"/>
          </p:cNvSpPr>
          <p:nvPr/>
        </p:nvSpPr>
        <p:spPr bwMode="auto">
          <a:xfrm>
            <a:off x="4892675" y="2643188"/>
            <a:ext cx="4251325" cy="396875"/>
          </a:xfrm>
          <a:prstGeom prst="rect">
            <a:avLst/>
          </a:prstGeom>
          <a:noFill/>
          <a:ln w="9525">
            <a:noFill/>
            <a:miter lim="800000"/>
            <a:headEnd/>
            <a:tailEnd/>
          </a:ln>
        </p:spPr>
        <p:txBody>
          <a:bodyPr wrap="none" lIns="92075" tIns="46038" rIns="92075" bIns="46038">
            <a:spAutoFit/>
          </a:bodyPr>
          <a:lstStyle/>
          <a:p>
            <a:pPr eaLnBrk="0" hangingPunct="0"/>
            <a:r>
              <a:rPr lang="el-GR" sz="2000" b="1">
                <a:latin typeface="Book Antiqua" pitchFamily="18" charset="0"/>
              </a:rPr>
              <a:t>Όχι πάντα εύκολα εξωτερικευμένη</a:t>
            </a:r>
            <a:endParaRPr lang="en-GB" sz="2000" b="1">
              <a:latin typeface="Book Antiqua" pitchFamily="18" charset="0"/>
            </a:endParaRPr>
          </a:p>
        </p:txBody>
      </p:sp>
      <p:pic>
        <p:nvPicPr>
          <p:cNvPr id="8" name="7 - Εικόνα" descr="426px-Flush_tank_stages.jpg">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6108" y="2025353"/>
            <a:ext cx="3354387"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195715" y="5881009"/>
            <a:ext cx="4572001" cy="258532"/>
          </a:xfrm>
          <a:prstGeom prst="rect">
            <a:avLst/>
          </a:prstGeom>
        </p:spPr>
        <p:txBody>
          <a:bodyPr>
            <a:spAutoFit/>
          </a:bodyPr>
          <a:lstStyle/>
          <a:p>
            <a:pPr>
              <a:lnSpc>
                <a:spcPct val="90000"/>
              </a:lnSpc>
            </a:pPr>
            <a:r>
              <a:rPr lang="en-US" sz="1200" dirty="0">
                <a:cs typeface="Tahoma" pitchFamily="34" charset="0"/>
              </a:rPr>
              <a:t>http://commons.wikimedia.org/wiki/File:Flush_tank_stages.jpg</a:t>
            </a:r>
            <a:endParaRPr lang="en-GB" sz="1200" dirty="0">
              <a:cs typeface="Tahoma"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nSpc>
                <a:spcPct val="90000"/>
              </a:lnSpc>
              <a:defRPr/>
            </a:pPr>
            <a:r>
              <a:rPr lang="el-GR" dirty="0">
                <a:latin typeface="+mn-lt"/>
                <a:cs typeface="Tahoma" pitchFamily="34" charset="0"/>
              </a:rPr>
              <a:t>Οπτική αντίληψη και αναπαράσταση</a:t>
            </a:r>
            <a:endParaRPr lang="en-GB" dirty="0">
              <a:latin typeface="+mn-lt"/>
              <a:cs typeface="Tahoma" pitchFamily="34" charset="0"/>
            </a:endParaRPr>
          </a:p>
        </p:txBody>
      </p:sp>
      <p:sp>
        <p:nvSpPr>
          <p:cNvPr id="41987" name="Rectangle 3"/>
          <p:cNvSpPr>
            <a:spLocks noGrp="1" noChangeArrowheads="1"/>
          </p:cNvSpPr>
          <p:nvPr>
            <p:ph type="body" sz="half" idx="1"/>
          </p:nvPr>
        </p:nvSpPr>
        <p:spPr/>
        <p:txBody>
          <a:bodyPr/>
          <a:lstStyle/>
          <a:p>
            <a:pPr>
              <a:lnSpc>
                <a:spcPct val="90000"/>
              </a:lnSpc>
              <a:buFont typeface="Wingdings" pitchFamily="2" charset="2"/>
              <a:buNone/>
            </a:pPr>
            <a:r>
              <a:rPr lang="en-GB" sz="2800">
                <a:cs typeface="Tahoma" pitchFamily="34" charset="0"/>
              </a:rPr>
              <a:t>http://cartoonlover159.deviantart.com/art/K-nuckles-and-Candied-Island-157037082</a:t>
            </a:r>
            <a:endParaRPr lang="en-GB" sz="2800" smtClean="0">
              <a:latin typeface="+mn-lt"/>
              <a:cs typeface="Tahoma" pitchFamily="34" charset="0"/>
            </a:endParaRPr>
          </a:p>
        </p:txBody>
      </p:sp>
      <p:pic>
        <p:nvPicPr>
          <p:cNvPr id="6" name="6 - Θέση περιεχομένου" descr="K__nuckles_and_Candied_Island_by_CartoonLover159.jp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95288" y="1700213"/>
            <a:ext cx="5472112" cy="4086225"/>
          </a:xfrm>
          <a:prstGeom prst="rect">
            <a:avLst/>
          </a:prstGeom>
        </p:spPr>
      </p:pic>
      <p:pic>
        <p:nvPicPr>
          <p:cNvPr id="8" name="7 - Εικόνα" descr="German_postcard_from_1888.png">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476250"/>
            <a:ext cx="25495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395288" y="5810251"/>
            <a:ext cx="4572000" cy="430887"/>
          </a:xfrm>
          <a:prstGeom prst="rect">
            <a:avLst/>
          </a:prstGeom>
        </p:spPr>
        <p:txBody>
          <a:bodyPr>
            <a:spAutoFit/>
          </a:bodyPr>
          <a:lstStyle/>
          <a:p>
            <a:r>
              <a:rPr lang="en-US" sz="1100" dirty="0"/>
              <a:t>http://cartoonlover159.deviantart.com/art/K-nuckles-and-Candied-Island-157037082</a:t>
            </a:r>
            <a:endParaRPr lang="el-GR" sz="1100" dirty="0"/>
          </a:p>
        </p:txBody>
      </p:sp>
      <p:sp>
        <p:nvSpPr>
          <p:cNvPr id="4" name="Ορθογώνιο 3"/>
          <p:cNvSpPr/>
          <p:nvPr/>
        </p:nvSpPr>
        <p:spPr>
          <a:xfrm>
            <a:off x="6084168" y="4151768"/>
            <a:ext cx="3175248" cy="430887"/>
          </a:xfrm>
          <a:prstGeom prst="rect">
            <a:avLst/>
          </a:prstGeom>
        </p:spPr>
        <p:txBody>
          <a:bodyPr wrap="square">
            <a:spAutoFit/>
          </a:bodyPr>
          <a:lstStyle/>
          <a:p>
            <a:r>
              <a:rPr lang="en-US" sz="1100" dirty="0"/>
              <a:t>http://en.wikipedia.org/wiki/My_Wife_and_My_Mother-in-Law</a:t>
            </a:r>
            <a:endParaRPr lang="el-GR" sz="1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defRPr/>
            </a:pPr>
            <a:r>
              <a:rPr lang="el-GR" dirty="0">
                <a:latin typeface="+mn-lt"/>
                <a:cs typeface="Tahoma" pitchFamily="34" charset="0"/>
              </a:rPr>
              <a:t>Χαρακτηριστικά των νοητικών μοντέλων </a:t>
            </a:r>
            <a:r>
              <a:rPr lang="el-GR" sz="4000" dirty="0">
                <a:latin typeface="+mn-lt"/>
                <a:cs typeface="Tahoma" pitchFamily="34" charset="0"/>
              </a:rPr>
              <a:t>(1)</a:t>
            </a:r>
            <a:r>
              <a:rPr lang="el-GR" dirty="0">
                <a:latin typeface="+mn-lt"/>
                <a:cs typeface="Tahoma" pitchFamily="34" charset="0"/>
              </a:rPr>
              <a:t> </a:t>
            </a:r>
          </a:p>
        </p:txBody>
      </p:sp>
      <p:sp>
        <p:nvSpPr>
          <p:cNvPr id="43011" name="Rectangle 3"/>
          <p:cNvSpPr>
            <a:spLocks noGrp="1" noChangeArrowheads="1"/>
          </p:cNvSpPr>
          <p:nvPr>
            <p:ph type="body" idx="1"/>
          </p:nvPr>
        </p:nvSpPr>
        <p:spPr>
          <a:xfrm>
            <a:off x="928688" y="1928813"/>
            <a:ext cx="8054975" cy="4114800"/>
          </a:xfrm>
        </p:spPr>
        <p:txBody>
          <a:bodyPr>
            <a:normAutofit lnSpcReduction="10000"/>
          </a:bodyPr>
          <a:lstStyle/>
          <a:p>
            <a:r>
              <a:rPr lang="el-GR" sz="2800" smtClean="0">
                <a:latin typeface="+mn-lt"/>
                <a:cs typeface="Tahoma" pitchFamily="34" charset="0"/>
              </a:rPr>
              <a:t>Είναι ατελή και ασταθή με δυσδιάκριτα όρια εφαρμογής</a:t>
            </a:r>
          </a:p>
          <a:p>
            <a:r>
              <a:rPr lang="el-GR" sz="2800" smtClean="0">
                <a:latin typeface="+mn-lt"/>
                <a:cs typeface="Tahoma" pitchFamily="34" charset="0"/>
              </a:rPr>
              <a:t>Η επιστημονική εγκυρότητά τους είναι σε μεγάλο βαθμό αμφισβητήσιμη </a:t>
            </a:r>
          </a:p>
          <a:p>
            <a:r>
              <a:rPr lang="el-GR" sz="2800" smtClean="0">
                <a:latin typeface="+mn-lt"/>
                <a:cs typeface="Tahoma" pitchFamily="34" charset="0"/>
              </a:rPr>
              <a:t>Ο χώρος εφαρμογής τους είναι συνήθως περιορισμένος </a:t>
            </a:r>
          </a:p>
          <a:p>
            <a:r>
              <a:rPr lang="el-GR" sz="2800" smtClean="0">
                <a:latin typeface="+mn-lt"/>
                <a:cs typeface="Tahoma" pitchFamily="34" charset="0"/>
              </a:rPr>
              <a:t>Η γνώση των νοητικών μοντέλων των μαθητών είναι απαραίτητη προϋπόθεση για την κατανόηση των γνωστικών τους δομών.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l-GR" dirty="0">
                <a:latin typeface="+mn-lt"/>
                <a:cs typeface="Tahoma" pitchFamily="34" charset="0"/>
              </a:rPr>
              <a:t>Χαρακτηριστικά των νοητικών μοντέλων </a:t>
            </a:r>
            <a:r>
              <a:rPr lang="el-GR" sz="4000" dirty="0">
                <a:latin typeface="+mn-lt"/>
                <a:cs typeface="Tahoma" pitchFamily="34" charset="0"/>
              </a:rPr>
              <a:t>(2)</a:t>
            </a:r>
            <a:r>
              <a:rPr lang="el-GR" dirty="0">
                <a:latin typeface="+mn-lt"/>
                <a:cs typeface="Tahoma" pitchFamily="34" charset="0"/>
              </a:rPr>
              <a:t> </a:t>
            </a:r>
          </a:p>
        </p:txBody>
      </p:sp>
      <p:sp>
        <p:nvSpPr>
          <p:cNvPr id="44035" name="Rectangle 3"/>
          <p:cNvSpPr>
            <a:spLocks noGrp="1" noChangeArrowheads="1"/>
          </p:cNvSpPr>
          <p:nvPr>
            <p:ph type="body" idx="1"/>
          </p:nvPr>
        </p:nvSpPr>
        <p:spPr>
          <a:xfrm>
            <a:off x="1000125" y="1714500"/>
            <a:ext cx="7954963" cy="4418013"/>
          </a:xfrm>
        </p:spPr>
        <p:txBody>
          <a:bodyPr>
            <a:normAutofit lnSpcReduction="10000"/>
          </a:bodyPr>
          <a:lstStyle/>
          <a:p>
            <a:r>
              <a:rPr lang="el-GR" sz="2800" b="1" smtClean="0">
                <a:latin typeface="+mn-lt"/>
                <a:cs typeface="Tahoma" pitchFamily="34" charset="0"/>
              </a:rPr>
              <a:t>Γνωστική προσέγγιση</a:t>
            </a:r>
            <a:r>
              <a:rPr lang="el-GR" sz="2800" smtClean="0">
                <a:latin typeface="+mn-lt"/>
                <a:cs typeface="Tahoma" pitchFamily="34" charset="0"/>
              </a:rPr>
              <a:t>: </a:t>
            </a:r>
            <a:r>
              <a:rPr lang="el-GR" sz="2800" smtClean="0">
                <a:solidFill>
                  <a:srgbClr val="FF0000"/>
                </a:solidFill>
                <a:latin typeface="+mn-lt"/>
                <a:cs typeface="Tahoma" pitchFamily="34" charset="0"/>
              </a:rPr>
              <a:t>δομές αποθηκευμένες στη βραχυπρόθεσμη μνήμη </a:t>
            </a:r>
            <a:r>
              <a:rPr lang="el-GR" sz="2800" smtClean="0">
                <a:latin typeface="+mn-lt"/>
                <a:cs typeface="Tahoma" pitchFamily="34" charset="0"/>
              </a:rPr>
              <a:t>(</a:t>
            </a:r>
            <a:r>
              <a:rPr lang="en-US" sz="2800" smtClean="0">
                <a:latin typeface="+mn-lt"/>
                <a:cs typeface="Tahoma" pitchFamily="34" charset="0"/>
              </a:rPr>
              <a:t>Norman, 2003</a:t>
            </a:r>
            <a:r>
              <a:rPr lang="el-GR" sz="2800" smtClean="0">
                <a:latin typeface="+mn-lt"/>
                <a:cs typeface="Tahoma" pitchFamily="34" charset="0"/>
              </a:rPr>
              <a:t>)  </a:t>
            </a:r>
            <a:endParaRPr lang="el-GR" sz="2800" b="1" smtClean="0">
              <a:latin typeface="+mn-lt"/>
              <a:cs typeface="Tahoma" pitchFamily="34" charset="0"/>
            </a:endParaRPr>
          </a:p>
          <a:p>
            <a:r>
              <a:rPr lang="el-GR" sz="2800" b="1" smtClean="0">
                <a:latin typeface="+mn-lt"/>
                <a:cs typeface="Tahoma" pitchFamily="34" charset="0"/>
              </a:rPr>
              <a:t>Δομητιστική προσέγγιση</a:t>
            </a:r>
            <a:r>
              <a:rPr lang="el-GR" sz="2800" smtClean="0">
                <a:latin typeface="+mn-lt"/>
                <a:cs typeface="Tahoma" pitchFamily="34" charset="0"/>
              </a:rPr>
              <a:t>: ατομικές κατασκευές που προκύπτουν μέσω της αλληλεπίδρασης με τους άλλους και την πραγματικότητα (Doise &amp; Mugny, 1981)</a:t>
            </a:r>
          </a:p>
          <a:p>
            <a:r>
              <a:rPr lang="el-GR" sz="2800" b="1" smtClean="0">
                <a:latin typeface="+mn-lt"/>
                <a:cs typeface="Tahoma" pitchFamily="34" charset="0"/>
              </a:rPr>
              <a:t>Κοινωνικο-πολιτισμική προσέγγιση</a:t>
            </a:r>
            <a:r>
              <a:rPr lang="el-GR" sz="2800" smtClean="0">
                <a:latin typeface="+mn-lt"/>
                <a:cs typeface="Tahoma" pitchFamily="34" charset="0"/>
              </a:rPr>
              <a:t>: συλλογικά κατασκευάσματα, προϊόν της εσωτερίκευσης κοινωνικών διεργασιών και αλληλεπιδράσεων (Vygotsky, 1962).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14438" y="214313"/>
            <a:ext cx="7499350" cy="1143000"/>
          </a:xfrm>
        </p:spPr>
        <p:txBody>
          <a:bodyPr/>
          <a:lstStyle/>
          <a:p>
            <a:pPr>
              <a:defRPr/>
            </a:pPr>
            <a:r>
              <a:rPr lang="el-GR" dirty="0">
                <a:latin typeface="+mn-lt"/>
                <a:cs typeface="Tahoma" pitchFamily="34" charset="0"/>
              </a:rPr>
              <a:t>Νοητικά μοντέλα</a:t>
            </a:r>
          </a:p>
        </p:txBody>
      </p:sp>
      <p:sp>
        <p:nvSpPr>
          <p:cNvPr id="45060" name="Rectangle 3"/>
          <p:cNvSpPr>
            <a:spLocks noGrp="1" noChangeArrowheads="1"/>
          </p:cNvSpPr>
          <p:nvPr>
            <p:ph type="body" idx="1"/>
          </p:nvPr>
        </p:nvSpPr>
        <p:spPr>
          <a:xfrm>
            <a:off x="928688" y="1285874"/>
            <a:ext cx="7891783" cy="4951438"/>
          </a:xfrm>
        </p:spPr>
        <p:txBody>
          <a:bodyPr>
            <a:normAutofit lnSpcReduction="10000"/>
          </a:bodyPr>
          <a:lstStyle/>
          <a:p>
            <a:r>
              <a:rPr lang="el-GR" sz="2800" dirty="0" smtClean="0">
                <a:latin typeface="+mn-lt"/>
                <a:cs typeface="Tahoma" pitchFamily="34" charset="0"/>
              </a:rPr>
              <a:t>Όταν αλληλεπιδρούμε με τον κόσμο </a:t>
            </a:r>
            <a:r>
              <a:rPr lang="el-GR" sz="2400" dirty="0" smtClean="0">
                <a:latin typeface="+mn-lt"/>
                <a:cs typeface="Tahoma" pitchFamily="34" charset="0"/>
              </a:rPr>
              <a:t>(τους άλλους ανθρώπους, το περιβάλλον, τα πράγματα, τα εργαλεία) </a:t>
            </a:r>
          </a:p>
          <a:p>
            <a:pPr lvl="1"/>
            <a:r>
              <a:rPr lang="el-GR" sz="2000" dirty="0" smtClean="0">
                <a:latin typeface="+mn-lt"/>
                <a:cs typeface="Tahoma" pitchFamily="34" charset="0"/>
              </a:rPr>
              <a:t>δημιουργούμε </a:t>
            </a:r>
            <a:r>
              <a:rPr lang="el-GR" sz="2000" u="sng" dirty="0" smtClean="0">
                <a:latin typeface="+mn-lt"/>
                <a:cs typeface="Tahoma" pitchFamily="34" charset="0"/>
              </a:rPr>
              <a:t>νοητικά μοντέλα</a:t>
            </a:r>
            <a:r>
              <a:rPr lang="el-GR" sz="2000" dirty="0" smtClean="0">
                <a:latin typeface="+mn-lt"/>
                <a:cs typeface="Tahoma" pitchFamily="34" charset="0"/>
              </a:rPr>
              <a:t> , τα οποία είναι αναπαραστάσεις</a:t>
            </a:r>
          </a:p>
          <a:p>
            <a:pPr lvl="1"/>
            <a:r>
              <a:rPr lang="el-GR" sz="2000" dirty="0" smtClean="0">
                <a:latin typeface="+mn-lt"/>
                <a:cs typeface="Tahoma" pitchFamily="34" charset="0"/>
              </a:rPr>
              <a:t>που επιτρέπουν να προσομοιώσουμε νοητικά την εξέλιξη ενός φαινομένου ή μιας διαδικασίας προβλέποντας έτσι τα αποτελέσματα μιας ενέργειας ή μιας δράσης</a:t>
            </a:r>
          </a:p>
          <a:p>
            <a:pPr lvl="1"/>
            <a:r>
              <a:rPr lang="el-GR" sz="2000" dirty="0" smtClean="0">
                <a:latin typeface="+mn-lt"/>
                <a:cs typeface="Tahoma" pitchFamily="34" charset="0"/>
              </a:rPr>
              <a:t>παρέχουν ένα πλαίσιο με προβλεπτική και επεξηγηματική ισχύ για την κατανόηση της αλληλεπίδρασης. </a:t>
            </a:r>
          </a:p>
          <a:p>
            <a:r>
              <a:rPr lang="el-GR" sz="2800" dirty="0" smtClean="0">
                <a:latin typeface="+mn-lt"/>
                <a:cs typeface="Tahoma" pitchFamily="34" charset="0"/>
              </a:rPr>
              <a:t>Τα νοητικά μοντέλα </a:t>
            </a:r>
          </a:p>
          <a:p>
            <a:pPr lvl="1"/>
            <a:r>
              <a:rPr lang="el-GR" sz="2000" dirty="0" smtClean="0">
                <a:latin typeface="+mn-lt"/>
                <a:cs typeface="Tahoma" pitchFamily="34" charset="0"/>
              </a:rPr>
              <a:t>δημιουργούνται από τους ανθρώπους και απαιτούν ένα σύστημα – στόχο ή ένα φαινόμενο </a:t>
            </a:r>
          </a:p>
          <a:p>
            <a:pPr lvl="1"/>
            <a:r>
              <a:rPr lang="el-GR" sz="2000" dirty="0" smtClean="0">
                <a:latin typeface="+mn-lt"/>
                <a:cs typeface="Tahoma" pitchFamily="34" charset="0"/>
              </a:rPr>
              <a:t>συνήθως δεν ταυτίζονται με το </a:t>
            </a:r>
            <a:r>
              <a:rPr lang="el-GR" sz="2000" b="1" dirty="0" smtClean="0">
                <a:latin typeface="+mn-lt"/>
                <a:cs typeface="Tahoma" pitchFamily="34" charset="0"/>
              </a:rPr>
              <a:t>εννοιολογικό μοντέλο </a:t>
            </a:r>
            <a:r>
              <a:rPr lang="el-GR" sz="2000" dirty="0" smtClean="0">
                <a:latin typeface="+mn-lt"/>
                <a:cs typeface="Tahoma" pitchFamily="34" charset="0"/>
              </a:rPr>
              <a:t>αυτού του συστήματος (το μοντέλο δηλαδή που περιγράφει την πλήρη λειτουργία του).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cs typeface="Tahoma" pitchFamily="34" charset="0"/>
              </a:rPr>
              <a:t>Αναπαραστάσεις </a:t>
            </a:r>
            <a:endParaRPr lang="el-GR" dirty="0">
              <a:latin typeface="+mn-lt"/>
              <a:cs typeface="Tahoma" pitchFamily="34" charset="0"/>
            </a:endParaRPr>
          </a:p>
        </p:txBody>
      </p:sp>
      <p:sp>
        <p:nvSpPr>
          <p:cNvPr id="46083" name="Content Placeholder 2"/>
          <p:cNvSpPr>
            <a:spLocks noGrp="1"/>
          </p:cNvSpPr>
          <p:nvPr>
            <p:ph idx="1"/>
          </p:nvPr>
        </p:nvSpPr>
        <p:spPr/>
        <p:txBody>
          <a:bodyPr/>
          <a:lstStyle/>
          <a:p>
            <a:r>
              <a:rPr lang="el-GR" smtClean="0">
                <a:latin typeface="+mn-lt"/>
                <a:cs typeface="Tahoma" pitchFamily="34" charset="0"/>
              </a:rPr>
              <a:t>Εξωτερικές αναπαραστάσεις </a:t>
            </a:r>
          </a:p>
          <a:p>
            <a:r>
              <a:rPr lang="el-GR" smtClean="0">
                <a:latin typeface="+mn-lt"/>
                <a:cs typeface="Tahoma" pitchFamily="34" charset="0"/>
              </a:rPr>
              <a:t>Εσωτερικές (νοητικές ή γνωστικές) αναπαραστάσεις </a:t>
            </a:r>
          </a:p>
          <a:p>
            <a:r>
              <a:rPr lang="el-GR" smtClean="0">
                <a:latin typeface="+mn-lt"/>
                <a:cs typeface="Tahoma" pitchFamily="34" charset="0"/>
              </a:rPr>
              <a:t>Η έννοια της Αναπαράστασης </a:t>
            </a:r>
          </a:p>
          <a:p>
            <a:pPr lvl="1"/>
            <a:r>
              <a:rPr lang="el-GR" smtClean="0">
                <a:latin typeface="+mn-lt"/>
                <a:cs typeface="Tahoma" pitchFamily="34" charset="0"/>
              </a:rPr>
              <a:t>Στην Γνωστική Επιστήμη - στη Γνωστική Ψυχολογία </a:t>
            </a:r>
          </a:p>
          <a:p>
            <a:pPr lvl="1"/>
            <a:r>
              <a:rPr lang="el-GR" smtClean="0">
                <a:latin typeface="+mn-lt"/>
                <a:cs typeface="Tahoma" pitchFamily="34" charset="0"/>
              </a:rPr>
              <a:t>Στον Εποικοδομισμό – Κοινωνικό Εποικοδομισμό</a:t>
            </a:r>
            <a:endParaRPr lang="en-US" smtClean="0">
              <a:latin typeface="+mn-lt"/>
              <a:cs typeface="Tahoma" pitchFamily="34" charset="0"/>
            </a:endParaRPr>
          </a:p>
          <a:p>
            <a:pPr lvl="1"/>
            <a:r>
              <a:rPr lang="el-GR" smtClean="0">
                <a:latin typeface="+mn-lt"/>
                <a:cs typeface="Tahoma" pitchFamily="34" charset="0"/>
              </a:rPr>
              <a:t>Στη Διδακτική των Επιστημών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4934712"/>
            <a:ext cx="6480048" cy="1542288"/>
          </a:xfrm>
          <a:prstGeom prst="rect">
            <a:avLst/>
          </a:prstGeom>
          <a:noFill/>
        </p:spPr>
      </p:pic>
    </p:spTree>
    <p:extLst>
      <p:ext uri="{BB962C8B-B14F-4D97-AF65-F5344CB8AC3E}">
        <p14:creationId xmlns:p14="http://schemas.microsoft.com/office/powerpoint/2010/main" val="1325077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cs typeface="Tahoma" pitchFamily="34" charset="0"/>
              </a:rPr>
              <a:t>Εξωτερικές αναπαραστάσεις</a:t>
            </a:r>
            <a:endParaRPr lang="en-GB" dirty="0">
              <a:latin typeface="+mn-lt"/>
              <a:cs typeface="Tahoma" pitchFamily="34" charset="0"/>
            </a:endParaRPr>
          </a:p>
        </p:txBody>
      </p:sp>
      <p:sp>
        <p:nvSpPr>
          <p:cNvPr id="47107" name="Content Placeholder 2"/>
          <p:cNvSpPr>
            <a:spLocks noGrp="1"/>
          </p:cNvSpPr>
          <p:nvPr>
            <p:ph idx="1"/>
          </p:nvPr>
        </p:nvSpPr>
        <p:spPr>
          <a:xfrm>
            <a:off x="1000125" y="1447800"/>
            <a:ext cx="7934325" cy="4800600"/>
          </a:xfrm>
        </p:spPr>
        <p:txBody>
          <a:bodyPr>
            <a:normAutofit lnSpcReduction="10000"/>
          </a:bodyPr>
          <a:lstStyle/>
          <a:p>
            <a:r>
              <a:rPr lang="el-GR" sz="2400" smtClean="0">
                <a:latin typeface="+mn-lt"/>
                <a:cs typeface="Tahoma" pitchFamily="34" charset="0"/>
              </a:rPr>
              <a:t>Αναπαριστούν, συμβολίζουν ή απεικονίζουν αντικείμενα ή διαδικασίες </a:t>
            </a:r>
          </a:p>
          <a:p>
            <a:r>
              <a:rPr lang="el-GR" sz="2400" smtClean="0">
                <a:latin typeface="+mn-lt"/>
                <a:cs typeface="Tahoma" pitchFamily="34" charset="0"/>
              </a:rPr>
              <a:t>Συμβάλουν στην οπτικοποίηση της πληροφορίας </a:t>
            </a:r>
          </a:p>
          <a:p>
            <a:r>
              <a:rPr lang="el-GR" sz="2400" smtClean="0">
                <a:latin typeface="+mn-lt"/>
                <a:cs typeface="Tahoma" pitchFamily="34" charset="0"/>
              </a:rPr>
              <a:t>Είναι εικόνες, κινούμενες εικόνες, βίντεο, γραφήματα, σύμβολα, κείμενα και έχουν τις ακόλουθες δύο μορφές:</a:t>
            </a:r>
          </a:p>
          <a:p>
            <a:r>
              <a:rPr lang="el-GR" sz="2400" b="1" smtClean="0">
                <a:latin typeface="+mn-lt"/>
                <a:cs typeface="Tahoma" pitchFamily="34" charset="0"/>
              </a:rPr>
              <a:t>Εικονικές</a:t>
            </a:r>
            <a:r>
              <a:rPr lang="el-GR" sz="2400" smtClean="0">
                <a:latin typeface="+mn-lt"/>
                <a:cs typeface="Tahoma" pitchFamily="34" charset="0"/>
              </a:rPr>
              <a:t> (</a:t>
            </a:r>
            <a:r>
              <a:rPr lang="el-GR" sz="2400" b="1" smtClean="0">
                <a:latin typeface="+mn-lt"/>
                <a:cs typeface="Tahoma" pitchFamily="34" charset="0"/>
              </a:rPr>
              <a:t>συγκεκριμένες): </a:t>
            </a:r>
          </a:p>
          <a:p>
            <a:pPr lvl="1"/>
            <a:r>
              <a:rPr lang="el-GR" sz="2000" smtClean="0">
                <a:latin typeface="+mn-lt"/>
                <a:cs typeface="Tahoma" pitchFamily="34" charset="0"/>
              </a:rPr>
              <a:t>αυτό που αναπαριστά μοιάζει διαισθητικά με αυτό που αναπαρίσταται, όπως για παράδειγμα ένα σκίτσο που αναπαριστά ένα αντικείμενο) </a:t>
            </a:r>
          </a:p>
          <a:p>
            <a:r>
              <a:rPr lang="el-GR" sz="2400" b="1" smtClean="0">
                <a:latin typeface="+mn-lt"/>
                <a:cs typeface="Tahoma" pitchFamily="34" charset="0"/>
              </a:rPr>
              <a:t>Συμβολικές</a:t>
            </a:r>
            <a:r>
              <a:rPr lang="el-GR" sz="2400" smtClean="0">
                <a:latin typeface="+mn-lt"/>
                <a:cs typeface="Tahoma" pitchFamily="34" charset="0"/>
              </a:rPr>
              <a:t> (</a:t>
            </a:r>
            <a:r>
              <a:rPr lang="el-GR" sz="2400" b="1" smtClean="0">
                <a:latin typeface="+mn-lt"/>
                <a:cs typeface="Tahoma" pitchFamily="34" charset="0"/>
              </a:rPr>
              <a:t>αφηρημένες) </a:t>
            </a:r>
          </a:p>
          <a:p>
            <a:pPr lvl="1"/>
            <a:r>
              <a:rPr lang="el-GR" sz="2000" smtClean="0">
                <a:latin typeface="+mn-lt"/>
                <a:cs typeface="Tahoma" pitchFamily="34" charset="0"/>
              </a:rPr>
              <a:t>αυτό που αναπαριστά δεν μοιάζει διαισθητικά με αυτό που αναπαρίσταται, όπως για παράδειγμα η λέξη που συμβολίζει ένα αντικείμενο).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142875"/>
            <a:ext cx="7499350" cy="1143000"/>
          </a:xfrm>
        </p:spPr>
        <p:txBody>
          <a:bodyPr/>
          <a:lstStyle/>
          <a:p>
            <a:pPr algn="ctr">
              <a:defRPr/>
            </a:pPr>
            <a:r>
              <a:rPr lang="el-GR" sz="4000" b="1" dirty="0" smtClean="0">
                <a:latin typeface="+mn-lt"/>
                <a:cs typeface="Tahoma" pitchFamily="34" charset="0"/>
              </a:rPr>
              <a:t>Γνωστική Επιστήμη</a:t>
            </a:r>
            <a:endParaRPr lang="en-GB" b="1" dirty="0">
              <a:latin typeface="+mn-lt"/>
              <a:cs typeface="Tahoma" pitchFamily="34" charset="0"/>
            </a:endParaRPr>
          </a:p>
        </p:txBody>
      </p:sp>
      <p:sp>
        <p:nvSpPr>
          <p:cNvPr id="52227" name="Content Placeholder 2"/>
          <p:cNvSpPr>
            <a:spLocks noGrp="1"/>
          </p:cNvSpPr>
          <p:nvPr>
            <p:ph idx="1"/>
          </p:nvPr>
        </p:nvSpPr>
        <p:spPr>
          <a:xfrm>
            <a:off x="795338" y="1285875"/>
            <a:ext cx="8286750" cy="4800600"/>
          </a:xfrm>
        </p:spPr>
        <p:txBody>
          <a:bodyPr/>
          <a:lstStyle/>
          <a:p>
            <a:r>
              <a:rPr lang="el-GR" smtClean="0">
                <a:latin typeface="+mn-lt"/>
                <a:cs typeface="Tahoma" pitchFamily="34" charset="0"/>
              </a:rPr>
              <a:t>Η έννοια της μάθησης </a:t>
            </a:r>
            <a:r>
              <a:rPr lang="el-GR" sz="2800" smtClean="0">
                <a:latin typeface="+mn-lt"/>
                <a:cs typeface="Tahoma" pitchFamily="34" charset="0"/>
              </a:rPr>
              <a:t>(γνωστική επιστήμη)</a:t>
            </a:r>
            <a:endParaRPr lang="el-GR" smtClean="0">
              <a:latin typeface="+mn-lt"/>
              <a:cs typeface="Tahoma" pitchFamily="34" charset="0"/>
            </a:endParaRPr>
          </a:p>
          <a:p>
            <a:pPr lvl="1"/>
            <a:r>
              <a:rPr lang="el-GR" smtClean="0">
                <a:latin typeface="+mn-lt"/>
                <a:cs typeface="Tahoma" pitchFamily="34" charset="0"/>
              </a:rPr>
              <a:t>Ο νους είναι ένα σύστημα που οικοδομεί και χειρίζεται σύμβολα (αναπαραστάσεις).  </a:t>
            </a:r>
          </a:p>
          <a:p>
            <a:pPr lvl="1"/>
            <a:r>
              <a:rPr lang="el-GR" sz="2400" smtClean="0">
                <a:latin typeface="+mn-lt"/>
                <a:cs typeface="Tahoma" pitchFamily="34" charset="0"/>
              </a:rPr>
              <a:t>Το γνωστικό σύστημα αποτελείται από έννοιες, οι οποίες είναι οργανωμένες σε ευρύτερες εννοιολογικές δομές </a:t>
            </a:r>
            <a:endParaRPr lang="en-GB" sz="2400" smtClean="0">
              <a:latin typeface="+mn-lt"/>
              <a:cs typeface="Tahoma" pitchFamily="34" charset="0"/>
            </a:endParaRPr>
          </a:p>
          <a:p>
            <a:r>
              <a:rPr lang="el-GR" sz="2800" smtClean="0">
                <a:latin typeface="+mn-lt"/>
                <a:cs typeface="Tahoma" pitchFamily="34" charset="0"/>
              </a:rPr>
              <a:t>Μάθηση: </a:t>
            </a:r>
            <a:r>
              <a:rPr lang="el-GR" sz="2800" u="sng" smtClean="0">
                <a:latin typeface="+mn-lt"/>
                <a:cs typeface="Tahoma" pitchFamily="34" charset="0"/>
              </a:rPr>
              <a:t>τροποποίηση των γνώσεων («γνώσεων») </a:t>
            </a:r>
          </a:p>
          <a:p>
            <a:pPr lvl="1"/>
            <a:r>
              <a:rPr lang="el-GR" sz="2400" smtClean="0">
                <a:latin typeface="+mn-lt"/>
                <a:cs typeface="Tahoma" pitchFamily="34" charset="0"/>
              </a:rPr>
              <a:t>Συνεπώς η μάθηση εξαρτάται άμεσα από τις προϋπάρχουσες γνώσεις και αναπραστάσεις</a:t>
            </a:r>
          </a:p>
          <a:p>
            <a:r>
              <a:rPr lang="el-GR" sz="2800" smtClean="0">
                <a:latin typeface="+mn-lt"/>
                <a:cs typeface="Tahoma" pitchFamily="34" charset="0"/>
              </a:rPr>
              <a:t>Η μάθηση είναι ενεργή ατομική διαδικασία οικοδόμησης νοήματος μέσω εμπειριών</a:t>
            </a:r>
          </a:p>
          <a:p>
            <a:endParaRPr lang="el-GR" sz="2800" smtClean="0">
              <a:latin typeface="+mn-lt"/>
              <a:cs typeface="Tahoma" pitchFamily="34" charset="0"/>
            </a:endParaRPr>
          </a:p>
          <a:p>
            <a:endParaRPr lang="el-GR" sz="2800" smtClean="0">
              <a:latin typeface="+mn-lt"/>
              <a:cs typeface="Tahoma" pitchFamily="34" charset="0"/>
            </a:endParaRPr>
          </a:p>
          <a:p>
            <a:pPr lvl="1"/>
            <a:endParaRPr lang="en-GB" smtClean="0">
              <a:latin typeface="+mn-lt"/>
              <a:cs typeface="Tahoma" pitchFamily="34" charset="0"/>
            </a:endParaRPr>
          </a:p>
          <a:p>
            <a:endParaRPr lang="en-GB" smtClean="0">
              <a:latin typeface="+mn-lt"/>
              <a:cs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sz="4400" b="1" dirty="0" smtClean="0">
                <a:latin typeface="+mn-lt"/>
                <a:cs typeface="Tahoma" pitchFamily="34" charset="0"/>
              </a:rPr>
              <a:t>Γνωστική Επιστήμη (ΓΕ)</a:t>
            </a:r>
            <a:br>
              <a:rPr lang="el-GR" sz="4400" b="1" dirty="0" smtClean="0">
                <a:latin typeface="+mn-lt"/>
                <a:cs typeface="Tahoma" pitchFamily="34" charset="0"/>
              </a:rPr>
            </a:br>
            <a:r>
              <a:rPr lang="el-GR" dirty="0" smtClean="0">
                <a:latin typeface="+mn-lt"/>
                <a:cs typeface="Tahoma" pitchFamily="34" charset="0"/>
              </a:rPr>
              <a:t>Μυαλό = Υπολογιστής ;</a:t>
            </a:r>
            <a:endParaRPr lang="en-GB" dirty="0">
              <a:latin typeface="+mn-lt"/>
              <a:cs typeface="Tahoma" pitchFamily="34" charset="0"/>
            </a:endParaRPr>
          </a:p>
        </p:txBody>
      </p:sp>
      <p:sp>
        <p:nvSpPr>
          <p:cNvPr id="53254" name="TextBox 7"/>
          <p:cNvSpPr txBox="1">
            <a:spLocks noChangeArrowheads="1"/>
          </p:cNvSpPr>
          <p:nvPr/>
        </p:nvSpPr>
        <p:spPr bwMode="auto">
          <a:xfrm>
            <a:off x="1043608" y="3212976"/>
            <a:ext cx="3986212" cy="708025"/>
          </a:xfrm>
          <a:prstGeom prst="rect">
            <a:avLst/>
          </a:prstGeom>
          <a:noFill/>
          <a:ln w="9525">
            <a:noFill/>
            <a:miter lim="800000"/>
            <a:headEnd/>
            <a:tailEnd/>
          </a:ln>
        </p:spPr>
        <p:txBody>
          <a:bodyPr>
            <a:spAutoFit/>
          </a:bodyPr>
          <a:lstStyle/>
          <a:p>
            <a:r>
              <a:rPr lang="el-GR" sz="2000" b="1"/>
              <a:t>Μοντέλο ανθρώπινης σκέψης</a:t>
            </a:r>
          </a:p>
          <a:p>
            <a:endParaRPr lang="en-GB" sz="2000"/>
          </a:p>
        </p:txBody>
      </p:sp>
      <p:sp>
        <p:nvSpPr>
          <p:cNvPr id="53255" name="TextBox 8"/>
          <p:cNvSpPr txBox="1">
            <a:spLocks noChangeArrowheads="1"/>
          </p:cNvSpPr>
          <p:nvPr/>
        </p:nvSpPr>
        <p:spPr bwMode="auto">
          <a:xfrm>
            <a:off x="5687045" y="3212976"/>
            <a:ext cx="3429000" cy="708025"/>
          </a:xfrm>
          <a:prstGeom prst="rect">
            <a:avLst/>
          </a:prstGeom>
          <a:noFill/>
          <a:ln w="9525">
            <a:noFill/>
            <a:miter lim="800000"/>
            <a:headEnd/>
            <a:tailEnd/>
          </a:ln>
        </p:spPr>
        <p:txBody>
          <a:bodyPr>
            <a:spAutoFit/>
          </a:bodyPr>
          <a:lstStyle/>
          <a:p>
            <a:r>
              <a:rPr lang="el-GR" sz="2000" b="1"/>
              <a:t>Μοντέλο υπολογιστή</a:t>
            </a:r>
          </a:p>
          <a:p>
            <a:endParaRPr lang="en-GB" sz="2000"/>
          </a:p>
        </p:txBody>
      </p:sp>
      <p:sp>
        <p:nvSpPr>
          <p:cNvPr id="10" name="Equal 9"/>
          <p:cNvSpPr/>
          <p:nvPr/>
        </p:nvSpPr>
        <p:spPr>
          <a:xfrm>
            <a:off x="5115545" y="3212976"/>
            <a:ext cx="642938" cy="4286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53257" name="TextBox 10"/>
          <p:cNvSpPr txBox="1">
            <a:spLocks noChangeArrowheads="1"/>
          </p:cNvSpPr>
          <p:nvPr/>
        </p:nvSpPr>
        <p:spPr bwMode="auto">
          <a:xfrm>
            <a:off x="1186483" y="3713039"/>
            <a:ext cx="1428750" cy="615950"/>
          </a:xfrm>
          <a:prstGeom prst="rect">
            <a:avLst/>
          </a:prstGeom>
          <a:noFill/>
          <a:ln w="9525">
            <a:noFill/>
            <a:miter lim="800000"/>
            <a:headEnd/>
            <a:tailEnd/>
          </a:ln>
        </p:spPr>
        <p:txBody>
          <a:bodyPr>
            <a:spAutoFit/>
          </a:bodyPr>
          <a:lstStyle/>
          <a:p>
            <a:r>
              <a:rPr lang="el-GR" b="1"/>
              <a:t>Αισθήσεις</a:t>
            </a:r>
            <a:endParaRPr lang="el-GR" sz="1600" b="1"/>
          </a:p>
          <a:p>
            <a:endParaRPr lang="en-GB" sz="1600"/>
          </a:p>
        </p:txBody>
      </p:sp>
      <p:sp>
        <p:nvSpPr>
          <p:cNvPr id="53258" name="TextBox 11"/>
          <p:cNvSpPr txBox="1">
            <a:spLocks noChangeArrowheads="1"/>
          </p:cNvSpPr>
          <p:nvPr/>
        </p:nvSpPr>
        <p:spPr bwMode="auto">
          <a:xfrm>
            <a:off x="1757983" y="4427414"/>
            <a:ext cx="2143125" cy="923925"/>
          </a:xfrm>
          <a:prstGeom prst="rect">
            <a:avLst/>
          </a:prstGeom>
          <a:noFill/>
          <a:ln w="9525">
            <a:noFill/>
            <a:miter lim="800000"/>
            <a:headEnd/>
            <a:tailEnd/>
          </a:ln>
        </p:spPr>
        <p:txBody>
          <a:bodyPr>
            <a:spAutoFit/>
          </a:bodyPr>
          <a:lstStyle/>
          <a:p>
            <a:pPr algn="ctr"/>
            <a:r>
              <a:rPr lang="el-GR" b="1"/>
              <a:t>Βραχυπρόθεσμη μνήμη</a:t>
            </a:r>
          </a:p>
          <a:p>
            <a:pPr algn="ctr"/>
            <a:endParaRPr lang="en-GB"/>
          </a:p>
        </p:txBody>
      </p:sp>
      <p:sp>
        <p:nvSpPr>
          <p:cNvPr id="53259" name="TextBox 12"/>
          <p:cNvSpPr txBox="1">
            <a:spLocks noChangeArrowheads="1"/>
          </p:cNvSpPr>
          <p:nvPr/>
        </p:nvSpPr>
        <p:spPr bwMode="auto">
          <a:xfrm>
            <a:off x="2329483" y="5213226"/>
            <a:ext cx="2214562" cy="923925"/>
          </a:xfrm>
          <a:prstGeom prst="rect">
            <a:avLst/>
          </a:prstGeom>
          <a:noFill/>
          <a:ln w="9525">
            <a:noFill/>
            <a:miter lim="800000"/>
            <a:headEnd/>
            <a:tailEnd/>
          </a:ln>
        </p:spPr>
        <p:txBody>
          <a:bodyPr>
            <a:spAutoFit/>
          </a:bodyPr>
          <a:lstStyle/>
          <a:p>
            <a:pPr algn="ctr"/>
            <a:r>
              <a:rPr lang="el-GR" b="1"/>
              <a:t>Μακροπρόθεσμη μνήμη</a:t>
            </a:r>
          </a:p>
          <a:p>
            <a:pPr algn="ctr"/>
            <a:endParaRPr lang="en-GB"/>
          </a:p>
        </p:txBody>
      </p:sp>
      <p:sp>
        <p:nvSpPr>
          <p:cNvPr id="53261" name="TextBox 14"/>
          <p:cNvSpPr txBox="1">
            <a:spLocks noChangeArrowheads="1"/>
          </p:cNvSpPr>
          <p:nvPr/>
        </p:nvSpPr>
        <p:spPr bwMode="auto">
          <a:xfrm>
            <a:off x="5901357" y="3793817"/>
            <a:ext cx="2143125" cy="615950"/>
          </a:xfrm>
          <a:prstGeom prst="rect">
            <a:avLst/>
          </a:prstGeom>
          <a:noFill/>
          <a:ln w="9525">
            <a:noFill/>
            <a:miter lim="800000"/>
            <a:headEnd/>
            <a:tailEnd/>
          </a:ln>
        </p:spPr>
        <p:txBody>
          <a:bodyPr>
            <a:spAutoFit/>
          </a:bodyPr>
          <a:lstStyle/>
          <a:p>
            <a:r>
              <a:rPr lang="el-GR" b="1" dirty="0"/>
              <a:t>Μονάδες εισόδου</a:t>
            </a:r>
            <a:endParaRPr lang="el-GR" sz="1600" b="1" dirty="0"/>
          </a:p>
          <a:p>
            <a:endParaRPr lang="en-GB" sz="1600" dirty="0"/>
          </a:p>
        </p:txBody>
      </p:sp>
      <p:sp>
        <p:nvSpPr>
          <p:cNvPr id="16" name="Left-Right Arrow 15"/>
          <p:cNvSpPr/>
          <p:nvPr/>
        </p:nvSpPr>
        <p:spPr>
          <a:xfrm flipV="1">
            <a:off x="2829545" y="3973389"/>
            <a:ext cx="2571750" cy="460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63" name="TextBox 16"/>
          <p:cNvSpPr txBox="1">
            <a:spLocks noChangeArrowheads="1"/>
          </p:cNvSpPr>
          <p:nvPr/>
        </p:nvSpPr>
        <p:spPr bwMode="auto">
          <a:xfrm>
            <a:off x="6115669" y="4349810"/>
            <a:ext cx="2143125" cy="892175"/>
          </a:xfrm>
          <a:prstGeom prst="rect">
            <a:avLst/>
          </a:prstGeom>
          <a:noFill/>
          <a:ln w="9525">
            <a:noFill/>
            <a:miter lim="800000"/>
            <a:headEnd/>
            <a:tailEnd/>
          </a:ln>
        </p:spPr>
        <p:txBody>
          <a:bodyPr>
            <a:spAutoFit/>
          </a:bodyPr>
          <a:lstStyle/>
          <a:p>
            <a:pPr algn="ctr"/>
            <a:r>
              <a:rPr lang="el-GR" b="1" dirty="0"/>
              <a:t>Κεντρική μονάδα επεξεργασίας</a:t>
            </a:r>
            <a:endParaRPr lang="el-GR" sz="1600" b="1" dirty="0"/>
          </a:p>
          <a:p>
            <a:pPr algn="ctr"/>
            <a:endParaRPr lang="en-GB" sz="1600" dirty="0"/>
          </a:p>
        </p:txBody>
      </p:sp>
      <p:sp>
        <p:nvSpPr>
          <p:cNvPr id="53265" name="TextBox 18"/>
          <p:cNvSpPr txBox="1">
            <a:spLocks noChangeArrowheads="1"/>
          </p:cNvSpPr>
          <p:nvPr/>
        </p:nvSpPr>
        <p:spPr bwMode="auto">
          <a:xfrm>
            <a:off x="6416253" y="5262439"/>
            <a:ext cx="2143125" cy="615950"/>
          </a:xfrm>
          <a:prstGeom prst="rect">
            <a:avLst/>
          </a:prstGeom>
          <a:noFill/>
          <a:ln w="9525">
            <a:noFill/>
            <a:miter lim="800000"/>
            <a:headEnd/>
            <a:tailEnd/>
          </a:ln>
        </p:spPr>
        <p:txBody>
          <a:bodyPr>
            <a:spAutoFit/>
          </a:bodyPr>
          <a:lstStyle/>
          <a:p>
            <a:pPr algn="ctr"/>
            <a:r>
              <a:rPr lang="el-GR" b="1" dirty="0"/>
              <a:t>Σκληρός δίσκος</a:t>
            </a:r>
            <a:endParaRPr lang="el-GR" sz="1600" b="1" dirty="0"/>
          </a:p>
          <a:p>
            <a:pPr algn="ctr"/>
            <a:endParaRPr lang="en-GB" sz="1600" dirty="0"/>
          </a:p>
        </p:txBody>
      </p:sp>
      <p:sp>
        <p:nvSpPr>
          <p:cNvPr id="20" name="Left-Right Arrow 19"/>
          <p:cNvSpPr/>
          <p:nvPr/>
        </p:nvSpPr>
        <p:spPr>
          <a:xfrm>
            <a:off x="3972545" y="4713164"/>
            <a:ext cx="1581150" cy="460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Left-Right Arrow 23"/>
          <p:cNvSpPr/>
          <p:nvPr/>
        </p:nvSpPr>
        <p:spPr>
          <a:xfrm>
            <a:off x="5044108" y="5570414"/>
            <a:ext cx="1152525" cy="460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69" name="Rectangle 22"/>
          <p:cNvSpPr>
            <a:spLocks noChangeArrowheads="1"/>
          </p:cNvSpPr>
          <p:nvPr/>
        </p:nvSpPr>
        <p:spPr bwMode="auto">
          <a:xfrm>
            <a:off x="1357313" y="1643063"/>
            <a:ext cx="7500937" cy="830262"/>
          </a:xfrm>
          <a:prstGeom prst="rect">
            <a:avLst/>
          </a:prstGeom>
          <a:noFill/>
          <a:ln w="9525">
            <a:noFill/>
            <a:miter lim="800000"/>
            <a:headEnd/>
            <a:tailEnd/>
          </a:ln>
        </p:spPr>
        <p:txBody>
          <a:bodyPr>
            <a:spAutoFit/>
          </a:bodyPr>
          <a:lstStyle/>
          <a:p>
            <a:pPr algn="ctr"/>
            <a:r>
              <a:rPr lang="el-GR" sz="2400"/>
              <a:t>Βασικό μοντέλο της ΓΕ: Θεωρία επεξεργασίας της πληροφορίας (</a:t>
            </a:r>
            <a:r>
              <a:rPr lang="en-GB" sz="2400"/>
              <a:t>Information processing</a:t>
            </a:r>
            <a:r>
              <a:rPr lang="el-GR" sz="2400"/>
              <a:t>)</a:t>
            </a:r>
            <a:endParaRPr lang="en-GB" sz="2400"/>
          </a:p>
        </p:txBody>
      </p:sp>
      <p:sp>
        <p:nvSpPr>
          <p:cNvPr id="53270" name="TextBox 22"/>
          <p:cNvSpPr txBox="1">
            <a:spLocks noChangeArrowheads="1"/>
          </p:cNvSpPr>
          <p:nvPr/>
        </p:nvSpPr>
        <p:spPr bwMode="auto">
          <a:xfrm>
            <a:off x="329233" y="4784601"/>
            <a:ext cx="1890712" cy="369888"/>
          </a:xfrm>
          <a:prstGeom prst="rect">
            <a:avLst/>
          </a:prstGeom>
          <a:noFill/>
          <a:ln w="9525">
            <a:noFill/>
            <a:miter lim="800000"/>
            <a:headEnd/>
            <a:tailEnd/>
          </a:ln>
        </p:spPr>
        <p:txBody>
          <a:bodyPr wrap="none">
            <a:spAutoFit/>
          </a:bodyPr>
          <a:lstStyle/>
          <a:p>
            <a:r>
              <a:rPr lang="el-GR">
                <a:solidFill>
                  <a:srgbClr val="FF0000"/>
                </a:solidFill>
              </a:rPr>
              <a:t>αναπαραστάσεις</a:t>
            </a:r>
          </a:p>
        </p:txBody>
      </p:sp>
      <p:sp>
        <p:nvSpPr>
          <p:cNvPr id="53271" name="TextBox 25"/>
          <p:cNvSpPr txBox="1">
            <a:spLocks noChangeArrowheads="1"/>
          </p:cNvSpPr>
          <p:nvPr/>
        </p:nvSpPr>
        <p:spPr bwMode="auto">
          <a:xfrm>
            <a:off x="1686545" y="5498976"/>
            <a:ext cx="1001713" cy="369888"/>
          </a:xfrm>
          <a:prstGeom prst="rect">
            <a:avLst/>
          </a:prstGeom>
          <a:noFill/>
          <a:ln w="9525">
            <a:noFill/>
            <a:miter lim="800000"/>
            <a:headEnd/>
            <a:tailEnd/>
          </a:ln>
        </p:spPr>
        <p:txBody>
          <a:bodyPr wrap="none">
            <a:spAutoFit/>
          </a:bodyPr>
          <a:lstStyle/>
          <a:p>
            <a:r>
              <a:rPr lang="el-GR">
                <a:solidFill>
                  <a:srgbClr val="FF0000"/>
                </a:solidFill>
              </a:rPr>
              <a:t>γνώσεις</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74638"/>
            <a:ext cx="7720012" cy="1143000"/>
          </a:xfrm>
        </p:spPr>
        <p:txBody>
          <a:bodyPr>
            <a:normAutofit fontScale="90000"/>
          </a:bodyPr>
          <a:lstStyle/>
          <a:p>
            <a:pPr>
              <a:defRPr/>
            </a:pPr>
            <a:r>
              <a:rPr lang="el-GR" b="1" dirty="0" smtClean="0">
                <a:effectLst/>
                <a:latin typeface="+mn-lt"/>
                <a:cs typeface="Tahoma" pitchFamily="34" charset="0"/>
              </a:rPr>
              <a:t>Το γνωστικό σύστημα ως σύστημα επεξεργασίας της πληροφορίας</a:t>
            </a:r>
            <a:endParaRPr lang="en-GB" b="1" dirty="0">
              <a:effectLst/>
              <a:latin typeface="+mn-lt"/>
              <a:cs typeface="Tahoma" pitchFamily="34" charset="0"/>
            </a:endParaRPr>
          </a:p>
        </p:txBody>
      </p:sp>
      <p:pic>
        <p:nvPicPr>
          <p:cNvPr id="54276" name="Picture 2" descr="nformation%20Processing%20System"/>
          <p:cNvPicPr>
            <a:picLocks noChangeAspect="1" noChangeArrowheads="1"/>
          </p:cNvPicPr>
          <p:nvPr/>
        </p:nvPicPr>
        <p:blipFill>
          <a:blip r:embed="rId3" cstate="print"/>
          <a:srcRect/>
          <a:stretch>
            <a:fillRect/>
          </a:stretch>
        </p:blipFill>
        <p:spPr bwMode="auto">
          <a:xfrm>
            <a:off x="3286125" y="1643063"/>
            <a:ext cx="5857875" cy="4786312"/>
          </a:xfrm>
          <a:prstGeom prst="rect">
            <a:avLst/>
          </a:prstGeom>
          <a:noFill/>
          <a:ln w="9525">
            <a:noFill/>
            <a:miter lim="800000"/>
            <a:headEnd/>
            <a:tailEnd/>
          </a:ln>
        </p:spPr>
      </p:pic>
      <p:sp>
        <p:nvSpPr>
          <p:cNvPr id="54277" name="TextBox 6"/>
          <p:cNvSpPr txBox="1">
            <a:spLocks noChangeArrowheads="1"/>
          </p:cNvSpPr>
          <p:nvPr/>
        </p:nvSpPr>
        <p:spPr bwMode="auto">
          <a:xfrm>
            <a:off x="1214438" y="3857625"/>
            <a:ext cx="3357562" cy="2678113"/>
          </a:xfrm>
          <a:prstGeom prst="rect">
            <a:avLst/>
          </a:prstGeom>
          <a:noFill/>
          <a:ln w="9525">
            <a:noFill/>
            <a:miter lim="800000"/>
            <a:headEnd/>
            <a:tailEnd/>
          </a:ln>
        </p:spPr>
        <p:txBody>
          <a:bodyPr>
            <a:spAutoFit/>
          </a:bodyPr>
          <a:lstStyle/>
          <a:p>
            <a:r>
              <a:rPr lang="el-GR" sz="2400"/>
              <a:t>Το </a:t>
            </a:r>
            <a:r>
              <a:rPr lang="el-GR" sz="2400">
                <a:solidFill>
                  <a:srgbClr val="FF0000"/>
                </a:solidFill>
              </a:rPr>
              <a:t>γνωστικό σύστημα </a:t>
            </a:r>
            <a:r>
              <a:rPr lang="el-GR" sz="2400"/>
              <a:t>δημιουργεί </a:t>
            </a:r>
            <a:r>
              <a:rPr lang="el-GR" sz="2400" i="1"/>
              <a:t>αναπαραστάσεις</a:t>
            </a:r>
            <a:r>
              <a:rPr lang="el-GR" sz="2400"/>
              <a:t> της </a:t>
            </a:r>
            <a:r>
              <a:rPr lang="el-GR" sz="2400" i="1"/>
              <a:t>πληροφοριακής ροής</a:t>
            </a:r>
            <a:r>
              <a:rPr lang="el-GR" sz="2400"/>
              <a:t> και κάνει την </a:t>
            </a:r>
            <a:r>
              <a:rPr lang="el-GR" sz="2400" i="1"/>
              <a:t>επεξεργασία</a:t>
            </a:r>
            <a:r>
              <a:rPr lang="el-GR" sz="2400"/>
              <a:t> της. </a:t>
            </a:r>
          </a:p>
          <a:p>
            <a:endParaRPr lang="en-GB" sz="2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212725"/>
            <a:ext cx="7648575" cy="1143000"/>
          </a:xfrm>
        </p:spPr>
        <p:txBody>
          <a:bodyPr>
            <a:normAutofit fontScale="90000"/>
          </a:bodyPr>
          <a:lstStyle/>
          <a:p>
            <a:pPr>
              <a:defRPr/>
            </a:pPr>
            <a:r>
              <a:rPr lang="el-GR" sz="4400" b="1" dirty="0" smtClean="0">
                <a:latin typeface="+mn-lt"/>
                <a:cs typeface="Tahoma" pitchFamily="34" charset="0"/>
              </a:rPr>
              <a:t>Δύο κατηγορίες γνώσεων (επεξεργασία της πληροφορίας)</a:t>
            </a:r>
            <a:endParaRPr lang="en-GB" dirty="0">
              <a:latin typeface="+mn-lt"/>
              <a:cs typeface="Tahoma" pitchFamily="34" charset="0"/>
            </a:endParaRPr>
          </a:p>
        </p:txBody>
      </p:sp>
      <p:sp>
        <p:nvSpPr>
          <p:cNvPr id="55301" name="TextBox 6"/>
          <p:cNvSpPr txBox="1">
            <a:spLocks noChangeArrowheads="1"/>
          </p:cNvSpPr>
          <p:nvPr/>
        </p:nvSpPr>
        <p:spPr bwMode="auto">
          <a:xfrm>
            <a:off x="1071563" y="1643063"/>
            <a:ext cx="3786187" cy="4894262"/>
          </a:xfrm>
          <a:prstGeom prst="rect">
            <a:avLst/>
          </a:prstGeom>
          <a:noFill/>
          <a:ln w="9525">
            <a:noFill/>
            <a:miter lim="800000"/>
            <a:headEnd/>
            <a:tailEnd/>
          </a:ln>
        </p:spPr>
        <p:txBody>
          <a:bodyPr>
            <a:spAutoFit/>
          </a:bodyPr>
          <a:lstStyle/>
          <a:p>
            <a:r>
              <a:rPr lang="el-GR" sz="2400" i="1">
                <a:solidFill>
                  <a:srgbClr val="FF0000"/>
                </a:solidFill>
              </a:rPr>
              <a:t>Δηλωτικές γνώσεις: </a:t>
            </a:r>
            <a:r>
              <a:rPr lang="el-GR" sz="2400"/>
              <a:t>αφορούν το περιεχόμενο</a:t>
            </a:r>
          </a:p>
          <a:p>
            <a:r>
              <a:rPr lang="el-GR" sz="2400"/>
              <a:t>Συνίστανται από </a:t>
            </a:r>
            <a:r>
              <a:rPr lang="el-GR" sz="2400">
                <a:solidFill>
                  <a:srgbClr val="FF0000"/>
                </a:solidFill>
              </a:rPr>
              <a:t>γεγονότα</a:t>
            </a:r>
            <a:r>
              <a:rPr lang="el-GR" sz="2400"/>
              <a:t> και </a:t>
            </a:r>
            <a:r>
              <a:rPr lang="el-GR" sz="2400">
                <a:solidFill>
                  <a:srgbClr val="FF0000"/>
                </a:solidFill>
              </a:rPr>
              <a:t>ορισμούς</a:t>
            </a:r>
            <a:r>
              <a:rPr lang="el-GR" sz="2400"/>
              <a:t> που ξέρουμε ή </a:t>
            </a:r>
            <a:r>
              <a:rPr lang="el-GR" sz="2400">
                <a:solidFill>
                  <a:srgbClr val="FF0000"/>
                </a:solidFill>
              </a:rPr>
              <a:t>επεξηγήσεις</a:t>
            </a:r>
            <a:r>
              <a:rPr lang="el-GR" sz="2400"/>
              <a:t> που δίνουμε (το </a:t>
            </a:r>
            <a:r>
              <a:rPr lang="el-GR" sz="2400" b="1" i="1" u="sng"/>
              <a:t>τι</a:t>
            </a:r>
            <a:r>
              <a:rPr lang="el-GR" sz="2400"/>
              <a:t>).</a:t>
            </a:r>
            <a:endParaRPr lang="el-GR" sz="2400" u="sng"/>
          </a:p>
          <a:p>
            <a:endParaRPr lang="el-GR" sz="2400" i="1">
              <a:solidFill>
                <a:srgbClr val="FF0000"/>
              </a:solidFill>
            </a:endParaRPr>
          </a:p>
          <a:p>
            <a:r>
              <a:rPr lang="el-GR" sz="2400" i="1">
                <a:solidFill>
                  <a:srgbClr val="FF0000"/>
                </a:solidFill>
              </a:rPr>
              <a:t>Διαδικασιακές γνώσεις</a:t>
            </a:r>
            <a:r>
              <a:rPr lang="el-GR" sz="2400" b="1" i="1">
                <a:solidFill>
                  <a:srgbClr val="FF0000"/>
                </a:solidFill>
              </a:rPr>
              <a:t>:  </a:t>
            </a:r>
            <a:r>
              <a:rPr lang="el-GR" sz="2400"/>
              <a:t>χαρακτηρίζουν τις </a:t>
            </a:r>
            <a:r>
              <a:rPr lang="el-GR" sz="2400">
                <a:solidFill>
                  <a:srgbClr val="FF0000"/>
                </a:solidFill>
              </a:rPr>
              <a:t>νοητικές</a:t>
            </a:r>
            <a:r>
              <a:rPr lang="el-GR" sz="2400"/>
              <a:t> ή </a:t>
            </a:r>
            <a:r>
              <a:rPr lang="el-GR" sz="2400">
                <a:solidFill>
                  <a:srgbClr val="FF0000"/>
                </a:solidFill>
              </a:rPr>
              <a:t>πραξιακές τεχνικές</a:t>
            </a:r>
            <a:r>
              <a:rPr lang="el-GR" sz="2400"/>
              <a:t> που ξέρουμε να εφαρμόζουμε (το </a:t>
            </a:r>
            <a:r>
              <a:rPr lang="el-GR" sz="2400" b="1" u="sng"/>
              <a:t>πώς</a:t>
            </a:r>
            <a:r>
              <a:rPr lang="el-GR" sz="2400" u="sng"/>
              <a:t>)</a:t>
            </a:r>
            <a:endParaRPr lang="en-GB" sz="2400"/>
          </a:p>
          <a:p>
            <a:endParaRPr lang="en-GB" sz="2400"/>
          </a:p>
        </p:txBody>
      </p:sp>
      <p:pic>
        <p:nvPicPr>
          <p:cNvPr id="3" name="Εικόνα 2"/>
          <p:cNvPicPr>
            <a:picLocks noChangeAspect="1"/>
          </p:cNvPicPr>
          <p:nvPr/>
        </p:nvPicPr>
        <p:blipFill>
          <a:blip r:embed="rId3"/>
          <a:stretch>
            <a:fillRect/>
          </a:stretch>
        </p:blipFill>
        <p:spPr>
          <a:xfrm>
            <a:off x="4872693" y="1643063"/>
            <a:ext cx="3999335" cy="393797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81113" y="500063"/>
            <a:ext cx="7862887" cy="1143000"/>
          </a:xfrm>
        </p:spPr>
        <p:txBody>
          <a:bodyPr>
            <a:noAutofit/>
          </a:bodyPr>
          <a:lstStyle/>
          <a:p>
            <a:pPr>
              <a:spcAft>
                <a:spcPts val="600"/>
              </a:spcAft>
              <a:defRPr/>
            </a:pPr>
            <a:r>
              <a:rPr lang="el-GR" sz="4000" dirty="0" smtClean="0">
                <a:effectLst/>
                <a:latin typeface="+mn-lt"/>
                <a:cs typeface="Tahoma" pitchFamily="34" charset="0"/>
              </a:rPr>
              <a:t>Μέθοδος διδασκαλίας στο πλαίσιο της Γνωστικής Επιστήμης</a:t>
            </a:r>
            <a:r>
              <a:rPr lang="el-GR" sz="3200" dirty="0" smtClean="0">
                <a:latin typeface="+mn-lt"/>
                <a:cs typeface="Tahoma" pitchFamily="34" charset="0"/>
              </a:rPr>
              <a:t/>
            </a:r>
            <a:br>
              <a:rPr lang="el-GR" sz="3200" dirty="0" smtClean="0">
                <a:latin typeface="+mn-lt"/>
                <a:cs typeface="Tahoma" pitchFamily="34" charset="0"/>
              </a:rPr>
            </a:br>
            <a:endParaRPr lang="en-US" sz="3200" dirty="0">
              <a:latin typeface="+mn-lt"/>
              <a:cs typeface="Tahoma" pitchFamily="34" charset="0"/>
            </a:endParaRPr>
          </a:p>
        </p:txBody>
      </p:sp>
      <p:sp>
        <p:nvSpPr>
          <p:cNvPr id="56324" name="Rectangle 3"/>
          <p:cNvSpPr>
            <a:spLocks noGrp="1" noChangeArrowheads="1"/>
          </p:cNvSpPr>
          <p:nvPr>
            <p:ph type="body" idx="1"/>
          </p:nvPr>
        </p:nvSpPr>
        <p:spPr>
          <a:xfrm>
            <a:off x="857250" y="1785938"/>
            <a:ext cx="7954963" cy="4114800"/>
          </a:xfrm>
        </p:spPr>
        <p:txBody>
          <a:bodyPr/>
          <a:lstStyle/>
          <a:p>
            <a:pPr lvl="1"/>
            <a:r>
              <a:rPr lang="el-GR" smtClean="0">
                <a:latin typeface="+mn-lt"/>
                <a:cs typeface="Tahoma" pitchFamily="34" charset="0"/>
              </a:rPr>
              <a:t>Διαδικασίες </a:t>
            </a:r>
            <a:r>
              <a:rPr lang="el-GR" b="1" smtClean="0">
                <a:latin typeface="+mn-lt"/>
                <a:cs typeface="Tahoma" pitchFamily="34" charset="0"/>
              </a:rPr>
              <a:t>επίλυσης προβλημάτων</a:t>
            </a:r>
          </a:p>
          <a:p>
            <a:pPr lvl="1"/>
            <a:r>
              <a:rPr lang="el-GR" smtClean="0">
                <a:latin typeface="+mn-lt"/>
                <a:cs typeface="Tahoma" pitchFamily="34" charset="0"/>
              </a:rPr>
              <a:t>Διάκριση ανάμεσα σε </a:t>
            </a:r>
            <a:r>
              <a:rPr lang="el-GR" b="1" smtClean="0">
                <a:latin typeface="+mn-lt"/>
                <a:cs typeface="Tahoma" pitchFamily="34" charset="0"/>
              </a:rPr>
              <a:t>αρχάριους</a:t>
            </a:r>
            <a:r>
              <a:rPr lang="el-GR" smtClean="0">
                <a:latin typeface="+mn-lt"/>
                <a:cs typeface="Tahoma" pitchFamily="34" charset="0"/>
              </a:rPr>
              <a:t> και </a:t>
            </a:r>
            <a:r>
              <a:rPr lang="el-GR" b="1" smtClean="0">
                <a:latin typeface="+mn-lt"/>
                <a:cs typeface="Tahoma" pitchFamily="34" charset="0"/>
              </a:rPr>
              <a:t>ειδικούς</a:t>
            </a:r>
          </a:p>
          <a:p>
            <a:pPr lvl="1"/>
            <a:r>
              <a:rPr lang="el-GR" smtClean="0">
                <a:latin typeface="+mn-lt"/>
                <a:cs typeface="Tahoma" pitchFamily="34" charset="0"/>
              </a:rPr>
              <a:t>Χειρισμός </a:t>
            </a:r>
            <a:r>
              <a:rPr lang="el-GR" b="1" smtClean="0">
                <a:latin typeface="+mn-lt"/>
                <a:cs typeface="Tahoma" pitchFamily="34" charset="0"/>
              </a:rPr>
              <a:t>δηλωτικών</a:t>
            </a:r>
            <a:r>
              <a:rPr lang="el-GR" smtClean="0">
                <a:latin typeface="+mn-lt"/>
                <a:cs typeface="Tahoma" pitchFamily="34" charset="0"/>
              </a:rPr>
              <a:t> και </a:t>
            </a:r>
            <a:r>
              <a:rPr lang="el-GR" b="1" smtClean="0">
                <a:latin typeface="+mn-lt"/>
                <a:cs typeface="Tahoma" pitchFamily="34" charset="0"/>
              </a:rPr>
              <a:t>διαδικαστικών γνώσεων</a:t>
            </a:r>
            <a:r>
              <a:rPr lang="el-GR" smtClean="0">
                <a:latin typeface="+mn-lt"/>
                <a:cs typeface="Tahoma" pitchFamily="34" charset="0"/>
              </a:rPr>
              <a:t>, καθώς και </a:t>
            </a:r>
            <a:r>
              <a:rPr lang="el-GR" b="1" smtClean="0">
                <a:latin typeface="+mn-lt"/>
                <a:cs typeface="Tahoma" pitchFamily="34" charset="0"/>
              </a:rPr>
              <a:t>μεταγνώσεων</a:t>
            </a:r>
          </a:p>
          <a:p>
            <a:pPr lvl="2"/>
            <a:r>
              <a:rPr lang="el-GR" smtClean="0">
                <a:latin typeface="+mn-lt"/>
                <a:cs typeface="Tahoma" pitchFamily="34" charset="0"/>
              </a:rPr>
              <a:t>Μεταγνώση: η γνώση πάνω στη γνώση</a:t>
            </a:r>
          </a:p>
          <a:p>
            <a:pPr lvl="1"/>
            <a:r>
              <a:rPr lang="el-GR" smtClean="0">
                <a:latin typeface="+mn-lt"/>
                <a:cs typeface="Tahoma" pitchFamily="34" charset="0"/>
              </a:rPr>
              <a:t>Αναζήτηση </a:t>
            </a:r>
            <a:r>
              <a:rPr lang="el-GR" b="1" smtClean="0">
                <a:latin typeface="+mn-lt"/>
                <a:cs typeface="Tahoma" pitchFamily="34" charset="0"/>
              </a:rPr>
              <a:t>ευρετικών στρατηγικών</a:t>
            </a:r>
          </a:p>
          <a:p>
            <a:pPr lvl="2"/>
            <a:r>
              <a:rPr lang="el-GR" b="1" smtClean="0">
                <a:latin typeface="+mn-lt"/>
                <a:cs typeface="Tahoma" pitchFamily="34" charset="0"/>
              </a:rPr>
              <a:t>Εννοιολογική αλλαγή</a:t>
            </a:r>
            <a:r>
              <a:rPr lang="el-GR" smtClean="0">
                <a:latin typeface="+mn-lt"/>
                <a:cs typeface="Tahoma" pitchFamily="34" charset="0"/>
              </a:rPr>
              <a:t>: ποιοτική αλλαγή του συστήματος των αναπαραστάσεων, των σχημάτων και των νοητικών μοντέλων αυτών που μαθαίνουν </a:t>
            </a:r>
          </a:p>
          <a:p>
            <a:pPr lvl="1"/>
            <a:endParaRPr lang="en-GB" smtClean="0">
              <a:latin typeface="+mn-lt"/>
              <a:cs typeface="Tahom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cs typeface="Tahoma" pitchFamily="34" charset="0"/>
              </a:rPr>
              <a:t>Η μάθηση στον </a:t>
            </a:r>
            <a:r>
              <a:rPr lang="el-GR" dirty="0" err="1" smtClean="0">
                <a:latin typeface="+mn-lt"/>
                <a:cs typeface="Tahoma" pitchFamily="34" charset="0"/>
              </a:rPr>
              <a:t>εποικοδομισμό</a:t>
            </a:r>
            <a:endParaRPr lang="en-GB" dirty="0">
              <a:latin typeface="+mn-lt"/>
              <a:cs typeface="Tahoma" pitchFamily="34" charset="0"/>
            </a:endParaRPr>
          </a:p>
        </p:txBody>
      </p:sp>
      <p:sp>
        <p:nvSpPr>
          <p:cNvPr id="57347" name="Content Placeholder 2"/>
          <p:cNvSpPr>
            <a:spLocks noGrp="1"/>
          </p:cNvSpPr>
          <p:nvPr>
            <p:ph idx="1"/>
          </p:nvPr>
        </p:nvSpPr>
        <p:spPr>
          <a:xfrm>
            <a:off x="1143000" y="1357313"/>
            <a:ext cx="7791450" cy="4800600"/>
          </a:xfrm>
        </p:spPr>
        <p:txBody>
          <a:bodyPr/>
          <a:lstStyle/>
          <a:p>
            <a:r>
              <a:rPr lang="el-GR" sz="2800" smtClean="0">
                <a:latin typeface="+mn-lt"/>
                <a:cs typeface="Tahoma" pitchFamily="34" charset="0"/>
              </a:rPr>
              <a:t>Ενδιαφέρον στο εσωτερικό του γνωστικού συστήματος, στη δομή και τη λειτουργία του: </a:t>
            </a:r>
          </a:p>
          <a:p>
            <a:pPr lvl="1"/>
            <a:r>
              <a:rPr lang="el-GR" sz="2400" smtClean="0">
                <a:latin typeface="+mn-lt"/>
                <a:cs typeface="Tahoma" pitchFamily="34" charset="0"/>
              </a:rPr>
              <a:t>η </a:t>
            </a:r>
            <a:r>
              <a:rPr lang="el-GR" sz="2400" i="1" smtClean="0">
                <a:latin typeface="+mn-lt"/>
                <a:cs typeface="Tahoma" pitchFamily="34" charset="0"/>
              </a:rPr>
              <a:t>μάθηση</a:t>
            </a:r>
            <a:r>
              <a:rPr lang="el-GR" sz="2400" smtClean="0">
                <a:latin typeface="+mn-lt"/>
                <a:cs typeface="Tahoma" pitchFamily="34" charset="0"/>
              </a:rPr>
              <a:t> συνίσταται στην </a:t>
            </a:r>
            <a:r>
              <a:rPr lang="el-GR" sz="2400" i="1" smtClean="0">
                <a:latin typeface="+mn-lt"/>
                <a:cs typeface="Tahoma" pitchFamily="34" charset="0"/>
              </a:rPr>
              <a:t>τροποποίηση των γνώσεων</a:t>
            </a:r>
            <a:r>
              <a:rPr lang="el-GR" sz="2400" smtClean="0">
                <a:latin typeface="+mn-lt"/>
                <a:cs typeface="Tahoma" pitchFamily="34" charset="0"/>
              </a:rPr>
              <a:t> και εξαρτάται άμεσα από τις προϋπάρχουσες γνώσεις. </a:t>
            </a:r>
          </a:p>
          <a:p>
            <a:pPr lvl="1"/>
            <a:r>
              <a:rPr lang="el-GR" sz="2400" smtClean="0">
                <a:latin typeface="+mn-lt"/>
                <a:cs typeface="Tahoma" pitchFamily="34" charset="0"/>
              </a:rPr>
              <a:t>η μάθηση συνιστά μια ενεργή ατομική διαδικασία οικοδόμησης νοήματος μέσω εμπειριών </a:t>
            </a:r>
          </a:p>
          <a:p>
            <a:pPr lvl="1"/>
            <a:r>
              <a:rPr lang="el-GR" sz="2400" smtClean="0">
                <a:latin typeface="+mn-lt"/>
                <a:cs typeface="Tahoma" pitchFamily="34" charset="0"/>
              </a:rPr>
              <a:t>η μάθηση </a:t>
            </a:r>
            <a:r>
              <a:rPr lang="el-GR" sz="2400" u="sng" smtClean="0">
                <a:latin typeface="+mn-lt"/>
                <a:cs typeface="Tahoma" pitchFamily="34" charset="0"/>
              </a:rPr>
              <a:t>δεν είναι </a:t>
            </a:r>
            <a:r>
              <a:rPr lang="el-GR" sz="2400" smtClean="0">
                <a:latin typeface="+mn-lt"/>
                <a:cs typeface="Tahoma" pitchFamily="34" charset="0"/>
              </a:rPr>
              <a:t>απομνημόνευση εννοιών, γεγονότων και καθολικών αληθειών </a:t>
            </a:r>
            <a:endParaRPr lang="en-GB" sz="2400" b="1" smtClean="0">
              <a:latin typeface="+mn-lt"/>
              <a:cs typeface="Tahoma" pitchFamily="34" charset="0"/>
            </a:endParaRPr>
          </a:p>
          <a:p>
            <a:r>
              <a:rPr lang="el-GR" sz="2800" smtClean="0">
                <a:latin typeface="+mn-lt"/>
                <a:cs typeface="Tahoma" pitchFamily="34" charset="0"/>
              </a:rPr>
              <a:t>Μάθηση: αλλαγή αναπαραστάσεων </a:t>
            </a:r>
          </a:p>
          <a:p>
            <a:pPr lvl="1"/>
            <a:r>
              <a:rPr lang="el-GR" sz="2400" smtClean="0">
                <a:latin typeface="+mn-lt"/>
                <a:cs typeface="Tahoma" pitchFamily="34" charset="0"/>
              </a:rPr>
              <a:t>(εννοείται ότι οι νέες αναπαραστάσεις προσεγγίζουν καλύτερα τις γνώσεις)</a:t>
            </a:r>
          </a:p>
          <a:p>
            <a:endParaRPr lang="en-GB" sz="2800" smtClean="0">
              <a:latin typeface="+mn-lt"/>
              <a:cs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57313" y="357188"/>
            <a:ext cx="7415212" cy="747712"/>
          </a:xfrm>
        </p:spPr>
        <p:txBody>
          <a:bodyPr>
            <a:normAutofit fontScale="90000"/>
          </a:bodyPr>
          <a:lstStyle/>
          <a:p>
            <a:pPr>
              <a:defRPr/>
            </a:pPr>
            <a:r>
              <a:rPr lang="el-GR" dirty="0" smtClean="0">
                <a:latin typeface="+mn-lt"/>
                <a:cs typeface="Tahoma" pitchFamily="34" charset="0"/>
              </a:rPr>
              <a:t>Αναπαραστάσεις και σύγχρονες ψυχολογικές προσεγγίσεις</a:t>
            </a:r>
            <a:endParaRPr lang="el-GR" dirty="0">
              <a:latin typeface="+mn-lt"/>
              <a:cs typeface="Tahoma" pitchFamily="34" charset="0"/>
            </a:endParaRPr>
          </a:p>
        </p:txBody>
      </p:sp>
      <p:sp>
        <p:nvSpPr>
          <p:cNvPr id="58371" name="Rectangle 3"/>
          <p:cNvSpPr>
            <a:spLocks noGrp="1" noChangeArrowheads="1"/>
          </p:cNvSpPr>
          <p:nvPr>
            <p:ph type="body" idx="1"/>
          </p:nvPr>
        </p:nvSpPr>
        <p:spPr>
          <a:xfrm>
            <a:off x="1071563" y="1714500"/>
            <a:ext cx="7862887" cy="4800600"/>
          </a:xfrm>
        </p:spPr>
        <p:txBody>
          <a:bodyPr/>
          <a:lstStyle/>
          <a:p>
            <a:pPr>
              <a:buFont typeface="Wingdings" pitchFamily="2" charset="2"/>
              <a:buNone/>
            </a:pPr>
            <a:r>
              <a:rPr lang="en-US" b="1" i="1" dirty="0" smtClean="0">
                <a:latin typeface="+mn-lt"/>
                <a:cs typeface="Tahoma" pitchFamily="34" charset="0"/>
              </a:rPr>
              <a:t>Piaget</a:t>
            </a:r>
            <a:r>
              <a:rPr lang="el-GR" dirty="0" smtClean="0">
                <a:latin typeface="+mn-lt"/>
                <a:cs typeface="Tahoma" pitchFamily="34" charset="0"/>
              </a:rPr>
              <a:t>: παρουσιαστικά σχήματα, ένα σύστημα εννοιών ή νοητικών σχημάτων και όχι μόνο αντιλήψεις</a:t>
            </a:r>
          </a:p>
          <a:p>
            <a:pPr>
              <a:buFont typeface="Wingdings" pitchFamily="2" charset="2"/>
              <a:buNone/>
            </a:pPr>
            <a:r>
              <a:rPr lang="en-US" b="1" i="1" dirty="0" smtClean="0">
                <a:latin typeface="+mn-lt"/>
                <a:cs typeface="Tahoma" pitchFamily="34" charset="0"/>
              </a:rPr>
              <a:t>Vygotsky</a:t>
            </a:r>
            <a:r>
              <a:rPr lang="el-GR" dirty="0" smtClean="0">
                <a:latin typeface="+mn-lt"/>
                <a:cs typeface="Tahoma" pitchFamily="34" charset="0"/>
              </a:rPr>
              <a:t>: αυθόρμητες και επιστημονικές αναπαραστάσεις</a:t>
            </a:r>
          </a:p>
          <a:p>
            <a:pPr>
              <a:buFont typeface="Wingdings" pitchFamily="2" charset="2"/>
              <a:buNone/>
            </a:pPr>
            <a:r>
              <a:rPr lang="en-US" b="1" i="1" dirty="0" err="1" smtClean="0">
                <a:latin typeface="+mn-lt"/>
                <a:cs typeface="Tahoma" pitchFamily="34" charset="0"/>
              </a:rPr>
              <a:t>Wallon</a:t>
            </a:r>
            <a:r>
              <a:rPr lang="el-GR" b="1" i="1" dirty="0" smtClean="0">
                <a:latin typeface="+mn-lt"/>
                <a:cs typeface="Tahoma" pitchFamily="34" charset="0"/>
              </a:rPr>
              <a:t> – </a:t>
            </a:r>
            <a:r>
              <a:rPr lang="en-US" b="1" i="1" dirty="0" smtClean="0">
                <a:latin typeface="+mn-lt"/>
                <a:cs typeface="Tahoma" pitchFamily="34" charset="0"/>
              </a:rPr>
              <a:t>Bruner </a:t>
            </a:r>
            <a:r>
              <a:rPr lang="el-GR" dirty="0" smtClean="0">
                <a:latin typeface="+mn-lt"/>
                <a:cs typeface="Tahoma" pitchFamily="34" charset="0"/>
              </a:rPr>
              <a:t>: </a:t>
            </a:r>
            <a:r>
              <a:rPr lang="el-GR" dirty="0" err="1" smtClean="0">
                <a:latin typeface="+mn-lt"/>
                <a:cs typeface="Tahoma" pitchFamily="34" charset="0"/>
              </a:rPr>
              <a:t>πραξιακή</a:t>
            </a:r>
            <a:r>
              <a:rPr lang="el-GR" dirty="0" smtClean="0">
                <a:latin typeface="+mn-lt"/>
                <a:cs typeface="Tahoma" pitchFamily="34" charset="0"/>
              </a:rPr>
              <a:t> παράσταση, εικονική και συμβολική αναπαράσταση</a:t>
            </a:r>
            <a:endParaRPr lang="el-GR" sz="2400" dirty="0" smtClean="0">
              <a:latin typeface="+mn-lt"/>
              <a:cs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rPr>
              <a:t>Οι αναπαραστάσεις (</a:t>
            </a:r>
            <a:r>
              <a:rPr lang="en-US" dirty="0" smtClean="0">
                <a:latin typeface="+mn-lt"/>
              </a:rPr>
              <a:t>Piaget</a:t>
            </a:r>
            <a:r>
              <a:rPr lang="el-GR" dirty="0" smtClean="0">
                <a:latin typeface="+mn-lt"/>
              </a:rPr>
              <a:t>)</a:t>
            </a:r>
            <a:endParaRPr lang="el-GR" dirty="0">
              <a:latin typeface="+mn-lt"/>
            </a:endParaRPr>
          </a:p>
        </p:txBody>
      </p:sp>
      <p:sp>
        <p:nvSpPr>
          <p:cNvPr id="59395" name="Content Placeholder 2"/>
          <p:cNvSpPr>
            <a:spLocks noGrp="1"/>
          </p:cNvSpPr>
          <p:nvPr>
            <p:ph idx="1"/>
          </p:nvPr>
        </p:nvSpPr>
        <p:spPr/>
        <p:txBody>
          <a:bodyPr>
            <a:normAutofit lnSpcReduction="10000"/>
          </a:bodyPr>
          <a:lstStyle/>
          <a:p>
            <a:r>
              <a:rPr lang="el-GR" b="1" smtClean="0">
                <a:latin typeface="+mn-lt"/>
              </a:rPr>
              <a:t>Σχήμα</a:t>
            </a:r>
            <a:endParaRPr lang="en-US" b="1" smtClean="0">
              <a:latin typeface="+mn-lt"/>
            </a:endParaRPr>
          </a:p>
          <a:p>
            <a:r>
              <a:rPr lang="el-GR" b="1" smtClean="0">
                <a:latin typeface="+mn-lt"/>
              </a:rPr>
              <a:t>Σχήμα</a:t>
            </a:r>
            <a:r>
              <a:rPr lang="el-GR" smtClean="0">
                <a:latin typeface="+mn-lt"/>
              </a:rPr>
              <a:t> είναι η </a:t>
            </a:r>
            <a:r>
              <a:rPr lang="el-GR" b="1" smtClean="0">
                <a:latin typeface="+mn-lt"/>
              </a:rPr>
              <a:t>αναλλοίωτη οργάνωση</a:t>
            </a:r>
            <a:r>
              <a:rPr lang="el-GR" smtClean="0">
                <a:latin typeface="+mn-lt"/>
              </a:rPr>
              <a:t> μιας </a:t>
            </a:r>
            <a:r>
              <a:rPr lang="el-GR" b="1" smtClean="0">
                <a:latin typeface="+mn-lt"/>
              </a:rPr>
              <a:t>συμπεριφοράς</a:t>
            </a:r>
            <a:r>
              <a:rPr lang="el-GR" smtClean="0">
                <a:latin typeface="+mn-lt"/>
              </a:rPr>
              <a:t> για μία δοσμένη κλάση καταστάσεων </a:t>
            </a:r>
          </a:p>
          <a:p>
            <a:r>
              <a:rPr lang="el-GR" smtClean="0">
                <a:latin typeface="+mn-lt"/>
              </a:rPr>
              <a:t>Είναι μία </a:t>
            </a:r>
            <a:r>
              <a:rPr lang="el-GR" b="1" smtClean="0">
                <a:latin typeface="+mn-lt"/>
              </a:rPr>
              <a:t>λειτουργική οντότητα</a:t>
            </a:r>
            <a:r>
              <a:rPr lang="el-GR" smtClean="0">
                <a:latin typeface="+mn-lt"/>
              </a:rPr>
              <a:t> που επιτρέπει να κατανοήσουμε πως εμφανίζεται μια </a:t>
            </a:r>
            <a:r>
              <a:rPr lang="el-GR" b="1" smtClean="0">
                <a:latin typeface="+mn-lt"/>
              </a:rPr>
              <a:t>ικανότητα</a:t>
            </a:r>
            <a:r>
              <a:rPr lang="el-GR" smtClean="0">
                <a:latin typeface="+mn-lt"/>
              </a:rPr>
              <a:t> μέσω μιας οργανωμένης δραστηριότητας  </a:t>
            </a:r>
          </a:p>
          <a:p>
            <a:r>
              <a:rPr lang="el-GR" smtClean="0">
                <a:latin typeface="+mn-lt"/>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l-GR">
                <a:latin typeface="+mn-lt"/>
              </a:rPr>
              <a:t>Παραδείγματα σχημάτων</a:t>
            </a:r>
          </a:p>
        </p:txBody>
      </p:sp>
      <p:sp>
        <p:nvSpPr>
          <p:cNvPr id="60419" name="Rectangle 3"/>
          <p:cNvSpPr>
            <a:spLocks noGrp="1" noChangeArrowheads="1"/>
          </p:cNvSpPr>
          <p:nvPr>
            <p:ph type="body" idx="1"/>
          </p:nvPr>
        </p:nvSpPr>
        <p:spPr>
          <a:xfrm>
            <a:off x="1285875" y="1643063"/>
            <a:ext cx="7429500" cy="4489450"/>
          </a:xfrm>
        </p:spPr>
        <p:txBody>
          <a:bodyPr/>
          <a:lstStyle/>
          <a:p>
            <a:r>
              <a:rPr lang="el-GR" sz="2800" smtClean="0">
                <a:latin typeface="+mn-lt"/>
              </a:rPr>
              <a:t>Ψυχοκινητικές και αντιληπτικές συμπεριφορές</a:t>
            </a:r>
          </a:p>
          <a:p>
            <a:pPr lvl="1"/>
            <a:r>
              <a:rPr lang="el-GR" sz="2400" smtClean="0">
                <a:latin typeface="+mn-lt"/>
              </a:rPr>
              <a:t>Μετακίνηση στο χώρο, χειρισμός αντικειμένων, χρήση εργαλείων</a:t>
            </a:r>
          </a:p>
          <a:p>
            <a:r>
              <a:rPr lang="el-GR" sz="2800" smtClean="0">
                <a:latin typeface="+mn-lt"/>
              </a:rPr>
              <a:t>Γλωσικές συμπεριφορές</a:t>
            </a:r>
          </a:p>
          <a:p>
            <a:pPr lvl="1"/>
            <a:r>
              <a:rPr lang="el-GR" sz="2400" smtClean="0">
                <a:latin typeface="+mn-lt"/>
              </a:rPr>
              <a:t>Συζήτηση, ανάγνωση, συγγραφή</a:t>
            </a:r>
          </a:p>
          <a:p>
            <a:r>
              <a:rPr lang="el-GR" sz="2800" smtClean="0">
                <a:latin typeface="+mn-lt"/>
              </a:rPr>
              <a:t>Επιστημονικοτεχνικές συμπεριφορές</a:t>
            </a:r>
          </a:p>
          <a:p>
            <a:pPr lvl="1"/>
            <a:r>
              <a:rPr lang="el-GR" sz="2400" smtClean="0">
                <a:latin typeface="+mn-lt"/>
              </a:rPr>
              <a:t>Επίλυση αριθμητικών προβλημάτων, επιδιόρθωση εργαλείων, κλπ.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pPr eaLnBrk="1" fontAlgn="auto" hangingPunct="1">
              <a:spcAft>
                <a:spcPts val="0"/>
              </a:spcAft>
              <a:defRPr/>
            </a:pPr>
            <a:r>
              <a:rPr lang="el-GR" b="1" i="1" dirty="0" smtClean="0">
                <a:latin typeface="+mn-lt"/>
                <a:cs typeface="Tahoma" pitchFamily="34" charset="0"/>
              </a:rPr>
              <a:t>Σκοπός</a:t>
            </a:r>
            <a:r>
              <a:rPr lang="en-GB" b="1" dirty="0" smtClean="0">
                <a:latin typeface="+mn-lt"/>
                <a:cs typeface="Tahoma" pitchFamily="34" charset="0"/>
              </a:rPr>
              <a:t/>
            </a:r>
            <a:br>
              <a:rPr lang="en-GB" b="1" dirty="0" smtClean="0">
                <a:latin typeface="+mn-lt"/>
                <a:cs typeface="Tahoma" pitchFamily="34" charset="0"/>
              </a:rPr>
            </a:br>
            <a:endParaRPr lang="en-GB" dirty="0">
              <a:latin typeface="+mn-lt"/>
              <a:cs typeface="Tahoma" pitchFamily="34" charset="0"/>
            </a:endParaRPr>
          </a:p>
        </p:txBody>
      </p:sp>
      <p:sp>
        <p:nvSpPr>
          <p:cNvPr id="3" name="Content Placeholder 2"/>
          <p:cNvSpPr>
            <a:spLocks noGrp="1"/>
          </p:cNvSpPr>
          <p:nvPr>
            <p:ph idx="1"/>
          </p:nvPr>
        </p:nvSpPr>
        <p:spPr>
          <a:xfrm>
            <a:off x="323528" y="1412776"/>
            <a:ext cx="7574855" cy="4744789"/>
          </a:xfrm>
        </p:spPr>
        <p:txBody>
          <a:bodyPr/>
          <a:lstStyle/>
          <a:p>
            <a:pPr eaLnBrk="1" hangingPunct="1"/>
            <a:r>
              <a:rPr lang="el-GR" sz="2400" dirty="0" smtClean="0">
                <a:latin typeface="+mn-lt"/>
                <a:cs typeface="Tahoma" pitchFamily="34" charset="0"/>
              </a:rPr>
              <a:t>Η συνοπτική παρουσίαση </a:t>
            </a:r>
          </a:p>
          <a:p>
            <a:pPr lvl="1" eaLnBrk="1" hangingPunct="1"/>
            <a:r>
              <a:rPr lang="el-GR" sz="2400" dirty="0">
                <a:cs typeface="Tahoma" pitchFamily="34" charset="0"/>
              </a:rPr>
              <a:t>τ</a:t>
            </a:r>
            <a:r>
              <a:rPr lang="el-GR" sz="2400" dirty="0" smtClean="0">
                <a:latin typeface="+mn-lt"/>
                <a:cs typeface="Tahoma" pitchFamily="34" charset="0"/>
              </a:rPr>
              <a:t>ων ιδεών, των νοητικών μοντέλων, των αντιλήψεων και των αναπαραστάσεων των μαθητών. </a:t>
            </a:r>
          </a:p>
          <a:p>
            <a:pPr lvl="1" eaLnBrk="1" hangingPunct="1"/>
            <a:r>
              <a:rPr lang="el-GR" sz="2400" dirty="0">
                <a:cs typeface="Tahoma" pitchFamily="34" charset="0"/>
              </a:rPr>
              <a:t>η</a:t>
            </a:r>
            <a:r>
              <a:rPr lang="el-GR" sz="2400" dirty="0" smtClean="0">
                <a:latin typeface="+mn-lt"/>
                <a:cs typeface="Tahoma" pitchFamily="34" charset="0"/>
              </a:rPr>
              <a:t> συσχέτισή τους με τα εννοιολογικά μοντέλα και τις επιστημονικές και σχολικές γνώσεις.</a:t>
            </a:r>
          </a:p>
          <a:p>
            <a:pPr eaLnBrk="1" hangingPunct="1"/>
            <a:r>
              <a:rPr lang="el-GR" sz="2400" dirty="0" smtClean="0">
                <a:latin typeface="+mn-lt"/>
                <a:cs typeface="Tahoma" pitchFamily="34" charset="0"/>
              </a:rPr>
              <a:t>Η έμφαση δίνεται </a:t>
            </a:r>
          </a:p>
          <a:p>
            <a:pPr lvl="1" eaLnBrk="1" hangingPunct="1"/>
            <a:r>
              <a:rPr lang="el-GR" sz="2400" dirty="0" smtClean="0">
                <a:latin typeface="+mn-lt"/>
                <a:cs typeface="Tahoma" pitchFamily="34" charset="0"/>
              </a:rPr>
              <a:t>στο πως οι μαθητές αναπαριστούν τους υπολογιστές, την πληροφορική και βασικές έννοιες πληροφορικής.</a:t>
            </a:r>
          </a:p>
          <a:p>
            <a:pPr eaLnBrk="1" hangingPunct="1"/>
            <a:endParaRPr lang="en-GB" dirty="0" smtClean="0">
              <a:latin typeface="+mn-lt"/>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l-GR">
                <a:latin typeface="+mn-lt"/>
              </a:rPr>
              <a:t>Γνωστική εξέλιξη	</a:t>
            </a:r>
          </a:p>
        </p:txBody>
      </p:sp>
      <p:sp>
        <p:nvSpPr>
          <p:cNvPr id="61443" name="Rectangle 3"/>
          <p:cNvSpPr>
            <a:spLocks noGrp="1" noChangeArrowheads="1"/>
          </p:cNvSpPr>
          <p:nvPr>
            <p:ph type="body" idx="1"/>
          </p:nvPr>
        </p:nvSpPr>
        <p:spPr>
          <a:xfrm>
            <a:off x="755576" y="1484784"/>
            <a:ext cx="6923088" cy="4800600"/>
          </a:xfrm>
        </p:spPr>
        <p:txBody>
          <a:bodyPr/>
          <a:lstStyle/>
          <a:p>
            <a:r>
              <a:rPr lang="el-GR" dirty="0" smtClean="0">
                <a:latin typeface="+mn-lt"/>
              </a:rPr>
              <a:t>Σύμφωνα με τον </a:t>
            </a:r>
            <a:r>
              <a:rPr lang="en-US" dirty="0" smtClean="0">
                <a:latin typeface="+mn-lt"/>
              </a:rPr>
              <a:t>Piaget, </a:t>
            </a:r>
            <a:r>
              <a:rPr lang="el-GR" dirty="0" smtClean="0">
                <a:latin typeface="+mn-lt"/>
              </a:rPr>
              <a:t>η </a:t>
            </a:r>
            <a:r>
              <a:rPr lang="el-GR" b="1" i="1" dirty="0" smtClean="0">
                <a:latin typeface="+mn-lt"/>
              </a:rPr>
              <a:t>γνωστική εξέλιξη</a:t>
            </a:r>
            <a:r>
              <a:rPr lang="el-GR" dirty="0" smtClean="0">
                <a:latin typeface="+mn-lt"/>
              </a:rPr>
              <a:t> συνίσταται από την αύξηση και την προοδευτική οργάνωση, τη βελτίωση και τον καθορισμό ενός τεράστιου ρεπερτορίου από σχήματα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cs typeface="Tahoma" pitchFamily="34" charset="0"/>
              </a:rPr>
              <a:t>Οι αναπαραστάσεις (</a:t>
            </a:r>
            <a:r>
              <a:rPr lang="en-GB" dirty="0" smtClean="0">
                <a:latin typeface="+mn-lt"/>
                <a:cs typeface="Tahoma" pitchFamily="34" charset="0"/>
              </a:rPr>
              <a:t>Bruner</a:t>
            </a:r>
            <a:r>
              <a:rPr lang="el-GR" dirty="0" smtClean="0">
                <a:latin typeface="+mn-lt"/>
                <a:cs typeface="Tahoma" pitchFamily="34" charset="0"/>
              </a:rPr>
              <a:t>) (1)</a:t>
            </a:r>
            <a:endParaRPr lang="en-GB" dirty="0">
              <a:latin typeface="+mn-lt"/>
              <a:cs typeface="Tahoma" pitchFamily="34" charset="0"/>
            </a:endParaRPr>
          </a:p>
        </p:txBody>
      </p:sp>
      <p:sp>
        <p:nvSpPr>
          <p:cNvPr id="62467" name="Content Placeholder 2"/>
          <p:cNvSpPr>
            <a:spLocks noGrp="1"/>
          </p:cNvSpPr>
          <p:nvPr>
            <p:ph idx="1"/>
          </p:nvPr>
        </p:nvSpPr>
        <p:spPr>
          <a:xfrm>
            <a:off x="1071563" y="1357313"/>
            <a:ext cx="7791450" cy="5053012"/>
          </a:xfrm>
        </p:spPr>
        <p:txBody>
          <a:bodyPr/>
          <a:lstStyle/>
          <a:p>
            <a:r>
              <a:rPr lang="el-GR" sz="2400" smtClean="0">
                <a:latin typeface="+mn-lt"/>
                <a:cs typeface="Tahoma" pitchFamily="34" charset="0"/>
              </a:rPr>
              <a:t>Α. </a:t>
            </a:r>
            <a:r>
              <a:rPr lang="el-GR" sz="2400" b="1" i="1" smtClean="0">
                <a:latin typeface="+mn-lt"/>
                <a:cs typeface="Tahoma" pitchFamily="34" charset="0"/>
              </a:rPr>
              <a:t>Έμπρακτες (ή πραξιακές) αναπαραστάσεις: </a:t>
            </a:r>
            <a:r>
              <a:rPr lang="el-GR" sz="2400" smtClean="0">
                <a:latin typeface="+mn-lt"/>
                <a:cs typeface="Tahoma" pitchFamily="34" charset="0"/>
              </a:rPr>
              <a:t>σχετίζονται με την εκτέλεση δράσεων σύμφωνα με τις λειτουργίες της ψυχοκινητικότητας και αναπτύσσονται κυρίως στις πολύ μικρές ηλικίες.</a:t>
            </a:r>
          </a:p>
          <a:p>
            <a:r>
              <a:rPr lang="el-GR" sz="2400" u="sng" smtClean="0">
                <a:latin typeface="+mn-lt"/>
                <a:cs typeface="Tahoma" pitchFamily="34" charset="0"/>
              </a:rPr>
              <a:t>Τα άτομα δρουν άμεσα πάνω στα πράγματα</a:t>
            </a:r>
          </a:p>
          <a:p>
            <a:pPr lvl="1"/>
            <a:r>
              <a:rPr lang="el-GR" sz="1800" smtClean="0">
                <a:latin typeface="+mn-lt"/>
                <a:cs typeface="Tahoma" pitchFamily="34" charset="0"/>
              </a:rPr>
              <a:t>Τέτοιου τύπου αναπαραστάσεις σχετίζονται, για παράδειγμα, με την χρήση τυφλού συστήματος πληκτρολόγησης και με την αλλαγή ταχυτήτων κατά την οδήγηση. </a:t>
            </a:r>
            <a:endParaRPr lang="en-GB" sz="1800" smtClean="0">
              <a:latin typeface="+mn-lt"/>
              <a:cs typeface="Tahoma" pitchFamily="34" charset="0"/>
            </a:endParaRPr>
          </a:p>
          <a:p>
            <a:endParaRPr lang="en-GB" sz="2400" smtClean="0">
              <a:latin typeface="+mn-lt"/>
              <a:cs typeface="Tahoma" pitchFamily="34" charset="0"/>
            </a:endParaRPr>
          </a:p>
        </p:txBody>
      </p:sp>
      <p:pic>
        <p:nvPicPr>
          <p:cNvPr id="7" name="6 - Εικόνα" descr="Baby_Playing_with_Stacking_Rings.JPG">
            <a:hlinkClick r:id="rId3"/>
          </p:cNvPr>
          <p:cNvPicPr>
            <a:picLocks noChangeAspect="1"/>
          </p:cNvPicPr>
          <p:nvPr/>
        </p:nvPicPr>
        <p:blipFill>
          <a:blip r:embed="rId4" cstate="print"/>
          <a:stretch>
            <a:fillRect/>
          </a:stretch>
        </p:blipFill>
        <p:spPr>
          <a:xfrm>
            <a:off x="971600" y="4282785"/>
            <a:ext cx="1131590" cy="1508787"/>
          </a:xfrm>
          <a:prstGeom prst="rect">
            <a:avLst/>
          </a:prstGeom>
        </p:spPr>
      </p:pic>
      <p:pic>
        <p:nvPicPr>
          <p:cNvPr id="8" name="7 - Εικόνα" descr="mantyping.jpg">
            <a:hlinkClick r:id="rId5"/>
          </p:cNvPr>
          <p:cNvPicPr>
            <a:picLocks noChangeAspect="1"/>
          </p:cNvPicPr>
          <p:nvPr/>
        </p:nvPicPr>
        <p:blipFill>
          <a:blip r:embed="rId6" cstate="print"/>
          <a:stretch>
            <a:fillRect/>
          </a:stretch>
        </p:blipFill>
        <p:spPr>
          <a:xfrm>
            <a:off x="3218530" y="4486577"/>
            <a:ext cx="2286000" cy="1504950"/>
          </a:xfrm>
          <a:prstGeom prst="rect">
            <a:avLst/>
          </a:prstGeom>
        </p:spPr>
      </p:pic>
      <p:pic>
        <p:nvPicPr>
          <p:cNvPr id="9" name="8 - Εικόνα" descr="Shift_stick.jpg">
            <a:hlinkClick r:id="rId7"/>
          </p:cNvPr>
          <p:cNvPicPr>
            <a:picLocks noChangeAspect="1"/>
          </p:cNvPicPr>
          <p:nvPr/>
        </p:nvPicPr>
        <p:blipFill>
          <a:blip r:embed="rId8" cstate="print"/>
          <a:stretch>
            <a:fillRect/>
          </a:stretch>
        </p:blipFill>
        <p:spPr>
          <a:xfrm>
            <a:off x="6444208" y="4509120"/>
            <a:ext cx="1709936" cy="1282452"/>
          </a:xfrm>
          <a:prstGeom prst="rect">
            <a:avLst/>
          </a:prstGeom>
        </p:spPr>
      </p:pic>
      <p:sp>
        <p:nvSpPr>
          <p:cNvPr id="3" name="Ορθογώνιο 2"/>
          <p:cNvSpPr/>
          <p:nvPr/>
        </p:nvSpPr>
        <p:spPr>
          <a:xfrm>
            <a:off x="270718" y="5900893"/>
            <a:ext cx="2634829" cy="400110"/>
          </a:xfrm>
          <a:prstGeom prst="rect">
            <a:avLst/>
          </a:prstGeom>
        </p:spPr>
        <p:txBody>
          <a:bodyPr wrap="square">
            <a:spAutoFit/>
          </a:bodyPr>
          <a:lstStyle/>
          <a:p>
            <a:r>
              <a:rPr lang="el-GR" sz="1000" dirty="0"/>
              <a:t>http://commons.wikimedia.org/wiki/File:Baby_Playing_with_Stacking_Rings.JPG</a:t>
            </a:r>
          </a:p>
        </p:txBody>
      </p:sp>
      <p:sp>
        <p:nvSpPr>
          <p:cNvPr id="4" name="Ορθογώνιο 3"/>
          <p:cNvSpPr/>
          <p:nvPr/>
        </p:nvSpPr>
        <p:spPr>
          <a:xfrm>
            <a:off x="3197508" y="5991527"/>
            <a:ext cx="2239716" cy="261610"/>
          </a:xfrm>
          <a:prstGeom prst="rect">
            <a:avLst/>
          </a:prstGeom>
        </p:spPr>
        <p:txBody>
          <a:bodyPr wrap="none">
            <a:spAutoFit/>
          </a:bodyPr>
          <a:lstStyle/>
          <a:p>
            <a:r>
              <a:rPr lang="el-GR" sz="1100" dirty="0"/>
              <a:t>http://en.wikipedia.org/wiki/Typing</a:t>
            </a:r>
          </a:p>
        </p:txBody>
      </p:sp>
      <p:sp>
        <p:nvSpPr>
          <p:cNvPr id="5" name="Ορθογώνιο 4"/>
          <p:cNvSpPr/>
          <p:nvPr/>
        </p:nvSpPr>
        <p:spPr>
          <a:xfrm>
            <a:off x="5936374" y="5970143"/>
            <a:ext cx="2465740" cy="261610"/>
          </a:xfrm>
          <a:prstGeom prst="rect">
            <a:avLst/>
          </a:prstGeom>
        </p:spPr>
        <p:txBody>
          <a:bodyPr wrap="none">
            <a:spAutoFit/>
          </a:bodyPr>
          <a:lstStyle/>
          <a:p>
            <a:r>
              <a:rPr lang="en-US" sz="1100" dirty="0"/>
              <a:t>http://en.wikipedia.org/wiki/Gear_stick</a:t>
            </a:r>
            <a:endParaRPr lang="el-GR" sz="11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cs typeface="Tahoma" pitchFamily="34" charset="0"/>
              </a:rPr>
              <a:t>Οι αναπαραστάσεις (</a:t>
            </a:r>
            <a:r>
              <a:rPr lang="en-GB" dirty="0" smtClean="0">
                <a:latin typeface="+mn-lt"/>
                <a:cs typeface="Tahoma" pitchFamily="34" charset="0"/>
              </a:rPr>
              <a:t>Bruner</a:t>
            </a:r>
            <a:r>
              <a:rPr lang="el-GR" dirty="0" smtClean="0">
                <a:latin typeface="+mn-lt"/>
                <a:cs typeface="Tahoma" pitchFamily="34" charset="0"/>
              </a:rPr>
              <a:t>) (2)</a:t>
            </a:r>
            <a:endParaRPr lang="en-GB" dirty="0">
              <a:latin typeface="+mn-lt"/>
              <a:cs typeface="Tahoma" pitchFamily="34" charset="0"/>
            </a:endParaRPr>
          </a:p>
        </p:txBody>
      </p:sp>
      <p:sp>
        <p:nvSpPr>
          <p:cNvPr id="63491" name="Content Placeholder 2"/>
          <p:cNvSpPr>
            <a:spLocks noGrp="1"/>
          </p:cNvSpPr>
          <p:nvPr>
            <p:ph idx="1"/>
          </p:nvPr>
        </p:nvSpPr>
        <p:spPr>
          <a:xfrm>
            <a:off x="1143000" y="1357313"/>
            <a:ext cx="7720013" cy="5053012"/>
          </a:xfrm>
        </p:spPr>
        <p:txBody>
          <a:bodyPr/>
          <a:lstStyle/>
          <a:p>
            <a:r>
              <a:rPr lang="el-GR" sz="2400" dirty="0" smtClean="0">
                <a:latin typeface="+mn-lt"/>
                <a:cs typeface="Tahoma" pitchFamily="34" charset="0"/>
              </a:rPr>
              <a:t>Β. </a:t>
            </a:r>
            <a:r>
              <a:rPr lang="el-GR" sz="2400" b="1" i="1" dirty="0" smtClean="0">
                <a:latin typeface="+mn-lt"/>
                <a:cs typeface="Tahoma" pitchFamily="34" charset="0"/>
              </a:rPr>
              <a:t>Εικονικές αναπαραστάσεις: </a:t>
            </a:r>
            <a:r>
              <a:rPr lang="el-GR" sz="2400" dirty="0" smtClean="0">
                <a:latin typeface="+mn-lt"/>
                <a:cs typeface="Tahoma" pitchFamily="34" charset="0"/>
              </a:rPr>
              <a:t>αντιστοιχούν στις δομές του χώρου και είναι σχετικά ανεξάρτητες της δράσης. </a:t>
            </a:r>
          </a:p>
          <a:p>
            <a:pPr lvl="1"/>
            <a:r>
              <a:rPr lang="el-GR" sz="1800" dirty="0" smtClean="0">
                <a:latin typeface="+mn-lt"/>
                <a:cs typeface="Tahoma" pitchFamily="34" charset="0"/>
              </a:rPr>
              <a:t>Οι αναπαραστάσεις αυτές σχετίζονται με την οπτική αντίληψη και αποτελούν εσωτερικές νοητικές εικόνες ή νοερά μοντέλα. </a:t>
            </a:r>
          </a:p>
          <a:p>
            <a:r>
              <a:rPr lang="el-GR" sz="2200" dirty="0" smtClean="0">
                <a:latin typeface="+mn-lt"/>
                <a:cs typeface="Tahoma" pitchFamily="34" charset="0"/>
              </a:rPr>
              <a:t>Τα άτομα </a:t>
            </a:r>
            <a:r>
              <a:rPr lang="el-GR" sz="2200" u="sng" dirty="0" smtClean="0">
                <a:latin typeface="+mn-lt"/>
                <a:cs typeface="Tahoma" pitchFamily="34" charset="0"/>
              </a:rPr>
              <a:t>κατασκευάζουν νοερές εικόνες για τα πράγματα</a:t>
            </a:r>
          </a:p>
          <a:p>
            <a:r>
              <a:rPr lang="el-GR" sz="2200" dirty="0" smtClean="0">
                <a:latin typeface="+mn-lt"/>
                <a:cs typeface="Tahoma" pitchFamily="34" charset="0"/>
              </a:rPr>
              <a:t>Τα άτομα </a:t>
            </a:r>
            <a:r>
              <a:rPr lang="el-GR" sz="2200" u="sng" dirty="0" smtClean="0">
                <a:latin typeface="+mn-lt"/>
                <a:cs typeface="Tahoma" pitchFamily="34" charset="0"/>
              </a:rPr>
              <a:t>χειρίζονται τις νοερές εικόνες δίχως να δρουν πάνω στα πράγματα </a:t>
            </a:r>
            <a:endParaRPr lang="en-GB" sz="2200" u="sng" dirty="0" smtClean="0">
              <a:latin typeface="+mn-lt"/>
              <a:cs typeface="Tahoma" pitchFamily="34" charset="0"/>
            </a:endParaRPr>
          </a:p>
          <a:p>
            <a:endParaRPr lang="en-GB" sz="2400" dirty="0" smtClean="0">
              <a:latin typeface="+mn-lt"/>
              <a:cs typeface="Tahoma" pitchFamily="34" charset="0"/>
            </a:endParaRPr>
          </a:p>
        </p:txBody>
      </p:sp>
      <p:pic>
        <p:nvPicPr>
          <p:cNvPr id="7" name="6 - Εικόνα" descr="Sustained_Silent_Reading_in_Laos_2013.jpg">
            <a:hlinkClick r:id="rId3"/>
          </p:cNvPr>
          <p:cNvPicPr>
            <a:picLocks noChangeAspect="1"/>
          </p:cNvPicPr>
          <p:nvPr/>
        </p:nvPicPr>
        <p:blipFill>
          <a:blip r:embed="rId4" cstate="print"/>
          <a:stretch>
            <a:fillRect/>
          </a:stretch>
        </p:blipFill>
        <p:spPr>
          <a:xfrm>
            <a:off x="1403648" y="4365104"/>
            <a:ext cx="1872208" cy="1440160"/>
          </a:xfrm>
          <a:prstGeom prst="rect">
            <a:avLst/>
          </a:prstGeom>
        </p:spPr>
      </p:pic>
      <p:pic>
        <p:nvPicPr>
          <p:cNvPr id="8" name="7 - Εικόνα" descr="Inverted_qualia_of_colour_strawberry.jpg">
            <a:hlinkClick r:id="rId5"/>
          </p:cNvPr>
          <p:cNvPicPr>
            <a:picLocks noChangeAspect="1"/>
          </p:cNvPicPr>
          <p:nvPr/>
        </p:nvPicPr>
        <p:blipFill>
          <a:blip r:embed="rId6" cstate="print"/>
          <a:stretch>
            <a:fillRect/>
          </a:stretch>
        </p:blipFill>
        <p:spPr>
          <a:xfrm>
            <a:off x="3923928" y="4365104"/>
            <a:ext cx="2133266" cy="1224136"/>
          </a:xfrm>
          <a:prstGeom prst="rect">
            <a:avLst/>
          </a:prstGeom>
        </p:spPr>
      </p:pic>
      <p:pic>
        <p:nvPicPr>
          <p:cNvPr id="9" name="8 - Εικόνα" descr="exams.jpg"/>
          <p:cNvPicPr>
            <a:picLocks noChangeAspect="1"/>
          </p:cNvPicPr>
          <p:nvPr/>
        </p:nvPicPr>
        <p:blipFill>
          <a:blip r:embed="rId7" cstate="print"/>
          <a:stretch>
            <a:fillRect/>
          </a:stretch>
        </p:blipFill>
        <p:spPr>
          <a:xfrm>
            <a:off x="6300191" y="4827310"/>
            <a:ext cx="1612979" cy="1152128"/>
          </a:xfrm>
          <a:prstGeom prst="rect">
            <a:avLst/>
          </a:prstGeom>
        </p:spPr>
      </p:pic>
      <p:sp>
        <p:nvSpPr>
          <p:cNvPr id="10" name="9 - Επεξήγηση με σύννεφο"/>
          <p:cNvSpPr/>
          <p:nvPr/>
        </p:nvSpPr>
        <p:spPr>
          <a:xfrm>
            <a:off x="6983760" y="3501008"/>
            <a:ext cx="2160240" cy="1440160"/>
          </a:xfrm>
          <a:prstGeom prst="cloudCallout">
            <a:avLst/>
          </a:prstGeom>
          <a:ln>
            <a:solidFill>
              <a:schemeClr val="tx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1" name="10 - Εικόνα" descr="κατάλογος.png">
            <a:hlinkClick r:id="rId8"/>
          </p:cNvPr>
          <p:cNvPicPr>
            <a:picLocks noChangeAspect="1"/>
          </p:cNvPicPr>
          <p:nvPr/>
        </p:nvPicPr>
        <p:blipFill>
          <a:blip r:embed="rId9" cstate="print"/>
          <a:stretch>
            <a:fillRect/>
          </a:stretch>
        </p:blipFill>
        <p:spPr>
          <a:xfrm>
            <a:off x="7524328" y="3789040"/>
            <a:ext cx="948698" cy="936104"/>
          </a:xfrm>
          <a:prstGeom prst="rect">
            <a:avLst/>
          </a:prstGeom>
        </p:spPr>
      </p:pic>
      <p:sp>
        <p:nvSpPr>
          <p:cNvPr id="3" name="Ορθογώνιο 2"/>
          <p:cNvSpPr/>
          <p:nvPr/>
        </p:nvSpPr>
        <p:spPr>
          <a:xfrm>
            <a:off x="107504" y="5927564"/>
            <a:ext cx="3384376" cy="261610"/>
          </a:xfrm>
          <a:prstGeom prst="rect">
            <a:avLst/>
          </a:prstGeom>
        </p:spPr>
        <p:txBody>
          <a:bodyPr wrap="square">
            <a:spAutoFit/>
          </a:bodyPr>
          <a:lstStyle/>
          <a:p>
            <a:r>
              <a:rPr lang="el-GR" sz="1100" dirty="0"/>
              <a:t>http://en.wikipedia.org/wiki/Sustained_silent_reading</a:t>
            </a:r>
          </a:p>
        </p:txBody>
      </p:sp>
      <p:sp>
        <p:nvSpPr>
          <p:cNvPr id="4" name="Ορθογώνιο 3"/>
          <p:cNvSpPr/>
          <p:nvPr/>
        </p:nvSpPr>
        <p:spPr>
          <a:xfrm>
            <a:off x="3582437" y="5722783"/>
            <a:ext cx="2411173" cy="276999"/>
          </a:xfrm>
          <a:prstGeom prst="rect">
            <a:avLst/>
          </a:prstGeom>
        </p:spPr>
        <p:txBody>
          <a:bodyPr wrap="none">
            <a:spAutoFit/>
          </a:bodyPr>
          <a:lstStyle/>
          <a:p>
            <a:r>
              <a:rPr lang="en-US" sz="1200" dirty="0"/>
              <a:t>http://en.wikipedia.org/wiki/Qualia</a:t>
            </a:r>
            <a:endParaRPr lang="el-GR" sz="1200" dirty="0"/>
          </a:p>
        </p:txBody>
      </p:sp>
      <p:sp>
        <p:nvSpPr>
          <p:cNvPr id="5" name="Ορθογώνιο 4"/>
          <p:cNvSpPr/>
          <p:nvPr/>
        </p:nvSpPr>
        <p:spPr>
          <a:xfrm>
            <a:off x="6183411" y="5979438"/>
            <a:ext cx="2960589" cy="430887"/>
          </a:xfrm>
          <a:prstGeom prst="rect">
            <a:avLst/>
          </a:prstGeom>
        </p:spPr>
        <p:txBody>
          <a:bodyPr wrap="square">
            <a:spAutoFit/>
          </a:bodyPr>
          <a:lstStyle/>
          <a:p>
            <a:r>
              <a:rPr lang="en-US" sz="1050" dirty="0"/>
              <a:t>http://commons.wikimedia.org/wiki/File:Euler's_formula.svg</a:t>
            </a:r>
            <a:endParaRPr lang="el-GR" sz="105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cs typeface="Tahoma" pitchFamily="34" charset="0"/>
              </a:rPr>
              <a:t>Οι αναπαραστάσεις (</a:t>
            </a:r>
            <a:r>
              <a:rPr lang="en-GB" dirty="0" smtClean="0">
                <a:latin typeface="+mn-lt"/>
                <a:cs typeface="Tahoma" pitchFamily="34" charset="0"/>
              </a:rPr>
              <a:t>Bruner</a:t>
            </a:r>
            <a:r>
              <a:rPr lang="el-GR" dirty="0" smtClean="0">
                <a:latin typeface="+mn-lt"/>
                <a:cs typeface="Tahoma" pitchFamily="34" charset="0"/>
              </a:rPr>
              <a:t>) (3)</a:t>
            </a:r>
            <a:endParaRPr lang="en-GB" dirty="0">
              <a:latin typeface="+mn-lt"/>
              <a:cs typeface="Tahoma" pitchFamily="34" charset="0"/>
            </a:endParaRPr>
          </a:p>
        </p:txBody>
      </p:sp>
      <p:sp>
        <p:nvSpPr>
          <p:cNvPr id="64515" name="Content Placeholder 2"/>
          <p:cNvSpPr>
            <a:spLocks noGrp="1"/>
          </p:cNvSpPr>
          <p:nvPr>
            <p:ph idx="1"/>
          </p:nvPr>
        </p:nvSpPr>
        <p:spPr>
          <a:xfrm>
            <a:off x="814388" y="1357313"/>
            <a:ext cx="8220075" cy="5053012"/>
          </a:xfrm>
        </p:spPr>
        <p:txBody>
          <a:bodyPr/>
          <a:lstStyle/>
          <a:p>
            <a:r>
              <a:rPr lang="el-GR" sz="2400" smtClean="0">
                <a:latin typeface="+mn-lt"/>
                <a:cs typeface="Tahoma" pitchFamily="34" charset="0"/>
              </a:rPr>
              <a:t>Γ. </a:t>
            </a:r>
            <a:r>
              <a:rPr lang="el-GR" sz="2400" b="1" i="1" smtClean="0">
                <a:latin typeface="+mn-lt"/>
                <a:cs typeface="Tahoma" pitchFamily="34" charset="0"/>
              </a:rPr>
              <a:t>Συμβολικές αναπαραστάσεις: </a:t>
            </a:r>
            <a:r>
              <a:rPr lang="el-GR" sz="2400" smtClean="0">
                <a:latin typeface="+mn-lt"/>
                <a:cs typeface="Tahoma" pitchFamily="34" charset="0"/>
              </a:rPr>
              <a:t>δεν έχουν εικονική (αναλογική) σχέση με αυτό που αναπαριστάται (αναπαράσταση σχέσεων με αφηρημένα σύμβολα, με δυνατότητα διαφόρων συσχετισμών και διατύπωσης θεωριών). </a:t>
            </a:r>
          </a:p>
          <a:p>
            <a:pPr lvl="1"/>
            <a:r>
              <a:rPr lang="el-GR" sz="1800" smtClean="0">
                <a:latin typeface="+mn-lt"/>
                <a:cs typeface="Tahoma" pitchFamily="34" charset="0"/>
              </a:rPr>
              <a:t>Κάθε συμβολική αναπαράσταση οικοδομείται κυρίως πολιτισμικά και επιτρέπει στο παιδί την ευρεία χρησιμοποίηση των αντιληπτικών χαρακτηριστικών του κόσμου ώστε να αναπτύσσει δραστηριότητες κατηγοριοποίησης και εννοιοποίησης για την καλύτερη επίτευξη των πράξεών του. </a:t>
            </a:r>
          </a:p>
          <a:p>
            <a:r>
              <a:rPr lang="el-GR" sz="2200" smtClean="0">
                <a:latin typeface="+mn-lt"/>
                <a:cs typeface="Tahoma" pitchFamily="34" charset="0"/>
              </a:rPr>
              <a:t>Τα άτομα </a:t>
            </a:r>
            <a:r>
              <a:rPr lang="el-GR" sz="2200" u="sng" smtClean="0">
                <a:latin typeface="+mn-lt"/>
                <a:cs typeface="Tahoma" pitchFamily="34" charset="0"/>
              </a:rPr>
              <a:t>χειρίζονται σύμβολα και όχι πλέον πράγματα ή νοερές εικόνες </a:t>
            </a:r>
            <a:endParaRPr lang="el-GR" sz="1800" u="sng" smtClean="0">
              <a:latin typeface="+mn-lt"/>
              <a:cs typeface="Tahoma" pitchFamily="34" charset="0"/>
            </a:endParaRPr>
          </a:p>
          <a:p>
            <a:pPr lvl="1"/>
            <a:r>
              <a:rPr lang="el-GR" sz="2400" smtClean="0">
                <a:solidFill>
                  <a:srgbClr val="FF0000"/>
                </a:solidFill>
                <a:latin typeface="+mn-lt"/>
                <a:cs typeface="Tahoma" pitchFamily="34" charset="0"/>
              </a:rPr>
              <a:t>Οι προηγούμενες φράσεις είναι παραδείγματα συμβολικών αναπαραστάσεων </a:t>
            </a:r>
            <a:endParaRPr lang="en-GB" sz="2400" smtClean="0">
              <a:solidFill>
                <a:srgbClr val="FF0000"/>
              </a:solidFill>
              <a:latin typeface="+mn-lt"/>
              <a:cs typeface="Tahoma" pitchFamily="34" charset="0"/>
            </a:endParaRPr>
          </a:p>
          <a:p>
            <a:endParaRPr lang="en-GB" sz="2400" smtClean="0">
              <a:latin typeface="+mn-lt"/>
              <a:cs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latin typeface="+mn-lt"/>
                <a:cs typeface="Tahoma" pitchFamily="34" charset="0"/>
              </a:rPr>
              <a:t>Μέθοδος διδασκαλίας σύμφωνα με τον </a:t>
            </a:r>
            <a:r>
              <a:rPr lang="en-GB" dirty="0" smtClean="0">
                <a:latin typeface="+mn-lt"/>
                <a:cs typeface="Tahoma" pitchFamily="34" charset="0"/>
              </a:rPr>
              <a:t>Bruner</a:t>
            </a:r>
            <a:endParaRPr lang="en-GB" dirty="0">
              <a:latin typeface="+mn-lt"/>
              <a:cs typeface="Tahoma" pitchFamily="34" charset="0"/>
            </a:endParaRPr>
          </a:p>
        </p:txBody>
      </p:sp>
      <p:sp>
        <p:nvSpPr>
          <p:cNvPr id="65539" name="Content Placeholder 2"/>
          <p:cNvSpPr>
            <a:spLocks noGrp="1"/>
          </p:cNvSpPr>
          <p:nvPr>
            <p:ph idx="1"/>
          </p:nvPr>
        </p:nvSpPr>
        <p:spPr>
          <a:xfrm>
            <a:off x="1071563" y="1447800"/>
            <a:ext cx="7862887" cy="4800600"/>
          </a:xfrm>
        </p:spPr>
        <p:txBody>
          <a:bodyPr/>
          <a:lstStyle/>
          <a:p>
            <a:r>
              <a:rPr lang="el-GR" sz="2400" smtClean="0">
                <a:latin typeface="+mn-lt"/>
                <a:cs typeface="Tahoma" pitchFamily="34" charset="0"/>
              </a:rPr>
              <a:t>ο μαθητής πρέπει να έρχεται αντιμέτωπος με προβληματικές καταστάσεις</a:t>
            </a:r>
          </a:p>
          <a:p>
            <a:pPr lvl="1"/>
            <a:r>
              <a:rPr lang="el-GR" sz="2000" smtClean="0">
                <a:latin typeface="+mn-lt"/>
                <a:cs typeface="Tahoma" pitchFamily="34" charset="0"/>
              </a:rPr>
              <a:t>Η επίλυση </a:t>
            </a:r>
            <a:r>
              <a:rPr lang="el-GR" sz="2000" u="sng" smtClean="0">
                <a:latin typeface="+mn-lt"/>
                <a:cs typeface="Tahoma" pitchFamily="34" charset="0"/>
              </a:rPr>
              <a:t>όχι καλά δομημένων </a:t>
            </a:r>
            <a:r>
              <a:rPr lang="el-GR" sz="2000" smtClean="0">
                <a:latin typeface="+mn-lt"/>
                <a:cs typeface="Tahoma" pitchFamily="34" charset="0"/>
              </a:rPr>
              <a:t>προβλημάτων (τα δεδομένα και τα ζητούμενα δεν είναι καλά προσδιορισμένα στην εκφώνηση του προβλήματος) αποτελεί θεμέλιο της γνωστικής ανάπτυξης </a:t>
            </a:r>
            <a:endParaRPr lang="en-GB" sz="2000" smtClean="0">
              <a:latin typeface="+mn-lt"/>
              <a:cs typeface="Tahoma" pitchFamily="34" charset="0"/>
            </a:endParaRPr>
          </a:p>
          <a:p>
            <a:r>
              <a:rPr lang="el-GR" sz="2400" smtClean="0">
                <a:latin typeface="+mn-lt"/>
                <a:cs typeface="Tahoma" pitchFamily="34" charset="0"/>
              </a:rPr>
              <a:t>το αναλυτικό πρόγραμμα πρέπει να οργανώνεται σε σπειροειδή μορφή</a:t>
            </a:r>
          </a:p>
          <a:p>
            <a:pPr lvl="1"/>
            <a:r>
              <a:rPr lang="el-GR" sz="2000" smtClean="0">
                <a:latin typeface="+mn-lt"/>
                <a:cs typeface="Tahoma" pitchFamily="34" charset="0"/>
              </a:rPr>
              <a:t>Προσεγγίζω δηλαδή κάτι σε μία τάξη και το ξαναπροσεγγίζω σε μεγαλύτερο εύρος και βάθος σε επόμενη τάξη </a:t>
            </a:r>
            <a:endParaRPr lang="en-GB" sz="2000" smtClean="0">
              <a:latin typeface="+mn-lt"/>
              <a:cs typeface="Tahoma" pitchFamily="34" charset="0"/>
            </a:endParaRPr>
          </a:p>
          <a:p>
            <a:r>
              <a:rPr lang="el-GR" sz="2400" smtClean="0">
                <a:latin typeface="+mn-lt"/>
                <a:cs typeface="Tahoma" pitchFamily="34" charset="0"/>
              </a:rPr>
              <a:t>ο δάσκαλος πρέπει να έχει ρόλο διευκολυντή, εμψυχωτή και συντονιστή στη διαδικασία της μάθησης.</a:t>
            </a:r>
          </a:p>
          <a:p>
            <a:pPr lvl="1"/>
            <a:r>
              <a:rPr lang="el-GR" sz="2000" smtClean="0">
                <a:latin typeface="+mn-lt"/>
                <a:cs typeface="Tahoma" pitchFamily="34" charset="0"/>
              </a:rPr>
              <a:t>Ο δάσκαλος δεν «διδάσκει»  αλλά υποστηρίζει και βοηθά όταν και όπου είναι απαραίτητο </a:t>
            </a:r>
            <a:endParaRPr lang="en-GB" sz="2000" smtClean="0">
              <a:latin typeface="+mn-lt"/>
              <a:cs typeface="Tahom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rPr>
              <a:t>Αναπαραστάσεις (</a:t>
            </a:r>
            <a:r>
              <a:rPr lang="en-US" dirty="0" smtClean="0">
                <a:latin typeface="+mn-lt"/>
              </a:rPr>
              <a:t>Vygotsky</a:t>
            </a:r>
            <a:r>
              <a:rPr lang="el-GR" dirty="0" smtClean="0">
                <a:latin typeface="+mn-lt"/>
              </a:rPr>
              <a:t>)</a:t>
            </a:r>
            <a:endParaRPr lang="el-GR" dirty="0">
              <a:latin typeface="+mn-lt"/>
            </a:endParaRPr>
          </a:p>
        </p:txBody>
      </p:sp>
      <p:sp>
        <p:nvSpPr>
          <p:cNvPr id="66563" name="Content Placeholder 2"/>
          <p:cNvSpPr>
            <a:spLocks noGrp="1"/>
          </p:cNvSpPr>
          <p:nvPr>
            <p:ph idx="1"/>
          </p:nvPr>
        </p:nvSpPr>
        <p:spPr>
          <a:xfrm>
            <a:off x="1071563" y="1447800"/>
            <a:ext cx="7862887" cy="4800600"/>
          </a:xfrm>
        </p:spPr>
        <p:txBody>
          <a:bodyPr/>
          <a:lstStyle/>
          <a:p>
            <a:r>
              <a:rPr lang="el-GR" sz="2800" smtClean="0">
                <a:latin typeface="+mn-lt"/>
              </a:rPr>
              <a:t>Μελέτη της ανάπτυξης των επιστημονικών εννοιών στην παιδική ηλικία </a:t>
            </a:r>
          </a:p>
          <a:p>
            <a:r>
              <a:rPr lang="el-GR" sz="2800" smtClean="0">
                <a:latin typeface="+mn-lt"/>
              </a:rPr>
              <a:t>Επιστημονικές έννοιες και αυθόρμητες (καθημερινές) έννοιες</a:t>
            </a:r>
            <a:endParaRPr lang="en-US" sz="2800" smtClean="0">
              <a:latin typeface="+mn-lt"/>
            </a:endParaRPr>
          </a:p>
          <a:p>
            <a:r>
              <a:rPr lang="el-GR" sz="2800" smtClean="0">
                <a:latin typeface="+mn-lt"/>
              </a:rPr>
              <a:t>Το πρόβλημα των επιστημονικών εννοιών είναι πρόβλημα της διδασκαλίας  </a:t>
            </a:r>
            <a:endParaRPr lang="en-US" sz="2800" smtClean="0">
              <a:latin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latin typeface="+mn-lt"/>
              </a:rPr>
              <a:t>Μέθοδος διδασκαλίας σύμφωνα με τον </a:t>
            </a:r>
            <a:r>
              <a:rPr lang="en-US" dirty="0" smtClean="0">
                <a:latin typeface="+mn-lt"/>
              </a:rPr>
              <a:t>Vygotsky </a:t>
            </a:r>
            <a:endParaRPr lang="el-GR" dirty="0">
              <a:latin typeface="+mn-lt"/>
            </a:endParaRPr>
          </a:p>
        </p:txBody>
      </p:sp>
      <p:sp>
        <p:nvSpPr>
          <p:cNvPr id="67587" name="Content Placeholder 2"/>
          <p:cNvSpPr>
            <a:spLocks noGrp="1"/>
          </p:cNvSpPr>
          <p:nvPr>
            <p:ph idx="1"/>
          </p:nvPr>
        </p:nvSpPr>
        <p:spPr/>
        <p:txBody>
          <a:bodyPr/>
          <a:lstStyle/>
          <a:p>
            <a:r>
              <a:rPr lang="el-GR" smtClean="0">
                <a:latin typeface="+mn-lt"/>
              </a:rPr>
              <a:t>Κύρια μορφή σχηματισμού μη αυθόρμητων εννοιών είναι η διδασκαλία</a:t>
            </a:r>
          </a:p>
          <a:p>
            <a:r>
              <a:rPr lang="el-GR" smtClean="0">
                <a:latin typeface="+mn-lt"/>
              </a:rPr>
              <a:t>Καθοδήγηση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357313" y="428625"/>
            <a:ext cx="7046912" cy="1047750"/>
          </a:xfrm>
        </p:spPr>
        <p:txBody>
          <a:bodyPr>
            <a:normAutofit fontScale="90000"/>
          </a:bodyPr>
          <a:lstStyle/>
          <a:p>
            <a:pPr>
              <a:defRPr/>
            </a:pPr>
            <a:r>
              <a:rPr lang="el-GR" dirty="0" smtClean="0">
                <a:latin typeface="+mn-lt"/>
                <a:cs typeface="Tahoma" pitchFamily="34" charset="0"/>
              </a:rPr>
              <a:t>Αναπαραστάσεις και κοινωνική ψυχολογία</a:t>
            </a:r>
            <a:endParaRPr lang="el-GR" dirty="0">
              <a:latin typeface="+mn-lt"/>
              <a:cs typeface="Tahoma" pitchFamily="34" charset="0"/>
            </a:endParaRPr>
          </a:p>
        </p:txBody>
      </p:sp>
      <p:sp>
        <p:nvSpPr>
          <p:cNvPr id="68611" name="Rectangle 3"/>
          <p:cNvSpPr>
            <a:spLocks noGrp="1" noChangeArrowheads="1"/>
          </p:cNvSpPr>
          <p:nvPr>
            <p:ph type="body" idx="1"/>
          </p:nvPr>
        </p:nvSpPr>
        <p:spPr>
          <a:xfrm>
            <a:off x="1435100" y="2000250"/>
            <a:ext cx="7499350" cy="4248150"/>
          </a:xfrm>
        </p:spPr>
        <p:txBody>
          <a:bodyPr/>
          <a:lstStyle/>
          <a:p>
            <a:pPr>
              <a:buFont typeface="Wingdings" pitchFamily="2" charset="2"/>
              <a:buNone/>
            </a:pPr>
            <a:r>
              <a:rPr lang="en-US" sz="2400" b="1" smtClean="0">
                <a:latin typeface="+mn-lt"/>
                <a:cs typeface="Tahoma" pitchFamily="34" charset="0"/>
              </a:rPr>
              <a:t>Durkheim</a:t>
            </a:r>
            <a:r>
              <a:rPr lang="el-GR" sz="2400" smtClean="0">
                <a:latin typeface="+mn-lt"/>
                <a:cs typeface="Tahoma" pitchFamily="34" charset="0"/>
              </a:rPr>
              <a:t>: ατομικές και συλλογικές παραστάσεις.</a:t>
            </a:r>
          </a:p>
          <a:p>
            <a:pPr>
              <a:buFont typeface="Wingdings" pitchFamily="2" charset="2"/>
              <a:buNone/>
            </a:pPr>
            <a:r>
              <a:rPr lang="en-US" sz="2400" b="1" smtClean="0">
                <a:latin typeface="+mn-lt"/>
                <a:cs typeface="Tahoma" pitchFamily="34" charset="0"/>
              </a:rPr>
              <a:t>Moscovici</a:t>
            </a:r>
            <a:r>
              <a:rPr lang="el-GR" sz="2400" smtClean="0">
                <a:latin typeface="+mn-lt"/>
                <a:cs typeface="Tahoma" pitchFamily="34" charset="0"/>
              </a:rPr>
              <a:t>: κοινωνικές προσλήψεις, δυναμικές, ευμετάβλητες και κυκλικές μορφές σκέψης.</a:t>
            </a:r>
          </a:p>
          <a:p>
            <a:pPr>
              <a:buFont typeface="Wingdings" pitchFamily="2" charset="2"/>
              <a:buNone/>
            </a:pPr>
            <a:r>
              <a:rPr lang="el-GR" sz="2400" smtClean="0">
                <a:latin typeface="+mn-lt"/>
                <a:cs typeface="Tahoma" pitchFamily="34" charset="0"/>
              </a:rPr>
              <a:t>Συνδέουν τον αφηρημένο χαρακτήρα των γνώσεων και πεποιθήσεων με τη συγκεκριμένη υφή των διατομικών σχέσεων και πρακτικών. </a:t>
            </a:r>
          </a:p>
          <a:p>
            <a:pPr>
              <a:buFont typeface="Wingdings" pitchFamily="2" charset="2"/>
              <a:buNone/>
            </a:pPr>
            <a:r>
              <a:rPr lang="el-GR" sz="2400" smtClean="0">
                <a:latin typeface="+mn-lt"/>
                <a:cs typeface="Tahoma" pitchFamily="34" charset="0"/>
              </a:rPr>
              <a:t>Κοινωνικές αναπαραστάσεις </a:t>
            </a:r>
            <a:r>
              <a:rPr lang="el-GR" sz="2400" smtClean="0">
                <a:latin typeface="+mn-lt"/>
                <a:cs typeface="Tahoma" pitchFamily="34" charset="0"/>
                <a:sym typeface="MT Symbol" pitchFamily="82" charset="2"/>
              </a:rPr>
              <a:t>- Ιδεολογία</a:t>
            </a:r>
          </a:p>
          <a:p>
            <a:pPr>
              <a:buFont typeface="Wingdings" pitchFamily="2" charset="2"/>
              <a:buNone/>
            </a:pPr>
            <a:r>
              <a:rPr lang="el-GR" sz="2400" b="1" smtClean="0">
                <a:latin typeface="+mn-lt"/>
                <a:cs typeface="Tahoma" pitchFamily="34" charset="0"/>
                <a:sym typeface="MT Symbol" pitchFamily="82" charset="2"/>
              </a:rPr>
              <a:t>Λειτουργία</a:t>
            </a:r>
            <a:r>
              <a:rPr lang="el-GR" sz="2400" smtClean="0">
                <a:latin typeface="+mn-lt"/>
                <a:cs typeface="Tahoma" pitchFamily="34" charset="0"/>
                <a:sym typeface="MT Symbol" pitchFamily="82" charset="2"/>
              </a:rPr>
              <a:t> : αντικειμενοποίηση και επικέντρωση.</a:t>
            </a:r>
            <a:endParaRPr lang="el-GR" sz="2400" smtClean="0">
              <a:latin typeface="+mn-lt"/>
              <a:cs typeface="Tahom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sz="3600" dirty="0" err="1">
                <a:latin typeface="+mn-lt"/>
                <a:cs typeface="Tahoma" pitchFamily="34" charset="0"/>
              </a:rPr>
              <a:t>Οι</a:t>
            </a:r>
            <a:r>
              <a:rPr lang="en-US" sz="3600" dirty="0">
                <a:latin typeface="+mn-lt"/>
                <a:cs typeface="Tahoma" pitchFamily="34" charset="0"/>
              </a:rPr>
              <a:t> </a:t>
            </a:r>
            <a:r>
              <a:rPr lang="en-US" sz="3600" dirty="0" err="1">
                <a:latin typeface="+mn-lt"/>
                <a:cs typeface="Tahoma" pitchFamily="34" charset="0"/>
              </a:rPr>
              <a:t>κοινωνικές</a:t>
            </a:r>
            <a:r>
              <a:rPr lang="en-US" sz="3600" dirty="0">
                <a:latin typeface="+mn-lt"/>
                <a:cs typeface="Tahoma" pitchFamily="34" charset="0"/>
              </a:rPr>
              <a:t> </a:t>
            </a:r>
            <a:r>
              <a:rPr lang="en-US" sz="3600" dirty="0" err="1">
                <a:latin typeface="+mn-lt"/>
                <a:cs typeface="Tahoma" pitchFamily="34" charset="0"/>
              </a:rPr>
              <a:t>αναπαραστάσεις</a:t>
            </a:r>
            <a:endParaRPr lang="en-US" sz="3600" dirty="0">
              <a:latin typeface="+mn-lt"/>
              <a:cs typeface="Tahoma" pitchFamily="34" charset="0"/>
            </a:endParaRPr>
          </a:p>
        </p:txBody>
      </p:sp>
      <p:sp>
        <p:nvSpPr>
          <p:cNvPr id="69635" name="Rectangle 3"/>
          <p:cNvSpPr>
            <a:spLocks noGrp="1" noChangeArrowheads="1"/>
          </p:cNvSpPr>
          <p:nvPr>
            <p:ph type="body" idx="1"/>
          </p:nvPr>
        </p:nvSpPr>
        <p:spPr/>
        <p:txBody>
          <a:bodyPr/>
          <a:lstStyle/>
          <a:p>
            <a:pPr>
              <a:spcBef>
                <a:spcPts val="1200"/>
              </a:spcBef>
              <a:spcAft>
                <a:spcPts val="300"/>
              </a:spcAft>
            </a:pPr>
            <a:r>
              <a:rPr lang="en-US" sz="2400" smtClean="0">
                <a:latin typeface="+mn-lt"/>
                <a:cs typeface="Tahoma" pitchFamily="34" charset="0"/>
              </a:rPr>
              <a:t>Οι </a:t>
            </a:r>
            <a:r>
              <a:rPr lang="en-US" sz="2400" b="1" smtClean="0">
                <a:latin typeface="+mn-lt"/>
                <a:cs typeface="Tahoma" pitchFamily="34" charset="0"/>
              </a:rPr>
              <a:t>κοινωνικές αναπαραστάσεις</a:t>
            </a:r>
            <a:r>
              <a:rPr lang="en-US" sz="2400" smtClean="0">
                <a:latin typeface="+mn-lt"/>
                <a:cs typeface="Tahoma" pitchFamily="34" charset="0"/>
              </a:rPr>
              <a:t> συνιστούν κοινωνικές γνώσεις </a:t>
            </a:r>
            <a:endParaRPr lang="el-GR" sz="2400" smtClean="0">
              <a:latin typeface="+mn-lt"/>
              <a:cs typeface="Tahoma" pitchFamily="34" charset="0"/>
            </a:endParaRPr>
          </a:p>
          <a:p>
            <a:pPr>
              <a:spcBef>
                <a:spcPts val="1200"/>
              </a:spcBef>
              <a:spcAft>
                <a:spcPts val="300"/>
              </a:spcAft>
            </a:pPr>
            <a:r>
              <a:rPr lang="en-US" sz="2400" smtClean="0">
                <a:latin typeface="+mn-lt"/>
                <a:cs typeface="Tahoma" pitchFamily="34" charset="0"/>
              </a:rPr>
              <a:t>και παίζουν ένα σημαντικό ρόλο στη συγκρότηση των ανθρώπινων σχέσεων, </a:t>
            </a:r>
            <a:endParaRPr lang="el-GR" sz="2400" smtClean="0">
              <a:latin typeface="+mn-lt"/>
              <a:cs typeface="Tahoma" pitchFamily="34" charset="0"/>
            </a:endParaRPr>
          </a:p>
          <a:p>
            <a:pPr>
              <a:spcBef>
                <a:spcPts val="1200"/>
              </a:spcBef>
              <a:spcAft>
                <a:spcPts val="300"/>
              </a:spcAft>
            </a:pPr>
            <a:r>
              <a:rPr lang="en-US" sz="2400" smtClean="0">
                <a:latin typeface="+mn-lt"/>
                <a:cs typeface="Tahoma" pitchFamily="34" charset="0"/>
              </a:rPr>
              <a:t>μορφοποιούνται από αυτές τις σχέσεις και διαχέουν ορισμένες φορές άμεσα αλλά πιο συχνά έμμεσα μια γνώση πάνω σε αυτές τις σχέσεις.</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a:defRPr/>
            </a:pPr>
            <a:r>
              <a:rPr lang="el-GR" dirty="0">
                <a:latin typeface="+mn-lt"/>
                <a:cs typeface="Tahoma" pitchFamily="34" charset="0"/>
              </a:rPr>
              <a:t>Η έννοια της </a:t>
            </a:r>
            <a:r>
              <a:rPr lang="el-GR" dirty="0" smtClean="0">
                <a:latin typeface="+mn-lt"/>
                <a:cs typeface="Tahoma" pitchFamily="34" charset="0"/>
              </a:rPr>
              <a:t>αναπαράστασης στη Διδακτική των Επιστημών</a:t>
            </a:r>
            <a:endParaRPr lang="el-GR" dirty="0">
              <a:latin typeface="+mn-lt"/>
              <a:cs typeface="Tahoma" pitchFamily="34" charset="0"/>
            </a:endParaRPr>
          </a:p>
        </p:txBody>
      </p:sp>
      <p:sp>
        <p:nvSpPr>
          <p:cNvPr id="70659" name="Rectangle 3"/>
          <p:cNvSpPr>
            <a:spLocks noGrp="1" noChangeArrowheads="1"/>
          </p:cNvSpPr>
          <p:nvPr>
            <p:ph type="body" idx="1"/>
          </p:nvPr>
        </p:nvSpPr>
        <p:spPr>
          <a:xfrm>
            <a:off x="539552" y="1844824"/>
            <a:ext cx="7992888" cy="4320480"/>
          </a:xfrm>
        </p:spPr>
        <p:txBody>
          <a:bodyPr/>
          <a:lstStyle/>
          <a:p>
            <a:pPr>
              <a:lnSpc>
                <a:spcPct val="120000"/>
              </a:lnSpc>
            </a:pPr>
            <a:r>
              <a:rPr lang="el-GR" dirty="0" smtClean="0">
                <a:latin typeface="+mn-lt"/>
                <a:cs typeface="Tahoma" pitchFamily="34" charset="0"/>
              </a:rPr>
              <a:t>Στη Διδακτική των Επιστημών </a:t>
            </a:r>
          </a:p>
          <a:p>
            <a:pPr lvl="1">
              <a:lnSpc>
                <a:spcPct val="120000"/>
              </a:lnSpc>
            </a:pPr>
            <a:r>
              <a:rPr lang="el-GR" dirty="0" smtClean="0">
                <a:latin typeface="+mn-lt"/>
                <a:cs typeface="Tahoma" pitchFamily="34" charset="0"/>
              </a:rPr>
              <a:t>κεντρική αν και αμφιλεγόμενη έννοια</a:t>
            </a:r>
          </a:p>
          <a:p>
            <a:pPr lvl="1">
              <a:lnSpc>
                <a:spcPct val="120000"/>
              </a:lnSpc>
            </a:pPr>
            <a:r>
              <a:rPr lang="el-GR" dirty="0" smtClean="0">
                <a:latin typeface="+mn-lt"/>
                <a:cs typeface="Tahoma" pitchFamily="34" charset="0"/>
              </a:rPr>
              <a:t>διασύνδεση ανάμεσα στο υποκείμενο και το αντικείμενο</a:t>
            </a:r>
          </a:p>
          <a:p>
            <a:pPr lvl="1">
              <a:lnSpc>
                <a:spcPct val="120000"/>
              </a:lnSpc>
            </a:pPr>
            <a:r>
              <a:rPr lang="el-GR" dirty="0" smtClean="0">
                <a:latin typeface="+mn-lt"/>
                <a:cs typeface="Tahoma" pitchFamily="34" charset="0"/>
              </a:rPr>
              <a:t>απαραίτητη για την κατανόηση της γνωστικής δραστηριότητας του υποκειμένου</a:t>
            </a:r>
            <a:endParaRPr lang="en-GB" dirty="0" smtClean="0">
              <a:latin typeface="+mn-lt"/>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5616" y="188640"/>
            <a:ext cx="7499350" cy="1143000"/>
          </a:xfrm>
        </p:spPr>
        <p:txBody>
          <a:bodyPr/>
          <a:lstStyle/>
          <a:p>
            <a:pPr eaLnBrk="1" fontAlgn="auto" hangingPunct="1">
              <a:spcAft>
                <a:spcPts val="0"/>
              </a:spcAft>
              <a:defRPr/>
            </a:pPr>
            <a:r>
              <a:rPr lang="el-GR" i="1" dirty="0" smtClean="0">
                <a:latin typeface="+mn-lt"/>
                <a:cs typeface="Tahoma" pitchFamily="34" charset="0"/>
              </a:rPr>
              <a:t>Έννοιες – Κλειδιά</a:t>
            </a:r>
            <a:endParaRPr lang="en-GB" dirty="0">
              <a:latin typeface="+mn-lt"/>
              <a:cs typeface="Tahoma" pitchFamily="34" charset="0"/>
            </a:endParaRPr>
          </a:p>
        </p:txBody>
      </p:sp>
      <p:graphicFrame>
        <p:nvGraphicFramePr>
          <p:cNvPr id="8" name="Content Placeholder 7"/>
          <p:cNvGraphicFramePr>
            <a:graphicFrameLocks noGrp="1"/>
          </p:cNvGraphicFramePr>
          <p:nvPr>
            <p:ph idx="1"/>
          </p:nvPr>
        </p:nvGraphicFramePr>
        <p:xfrm>
          <a:off x="755576" y="1124744"/>
          <a:ext cx="7862888" cy="5121275"/>
        </p:xfrm>
        <a:graphic>
          <a:graphicData uri="http://schemas.openxmlformats.org/drawingml/2006/table">
            <a:tbl>
              <a:tblPr firstRow="1" bandRow="1">
                <a:tableStyleId>{8A107856-5554-42FB-B03E-39F5DBC370BA}</a:tableStyleId>
              </a:tblPr>
              <a:tblGrid>
                <a:gridCol w="3931444"/>
                <a:gridCol w="3931444"/>
              </a:tblGrid>
              <a:tr h="5121275">
                <a:tc>
                  <a:txBody>
                    <a:bodyPr/>
                    <a:lstStyle/>
                    <a:p>
                      <a:pPr lvl="0">
                        <a:lnSpc>
                          <a:spcPct val="150000"/>
                        </a:lnSpc>
                        <a:buFont typeface="Arial" pitchFamily="34" charset="0"/>
                        <a:buChar char="•"/>
                      </a:pPr>
                      <a:r>
                        <a:rPr kumimoji="0" lang="el-GR" sz="2000" b="1" kern="1200" dirty="0" smtClean="0">
                          <a:solidFill>
                            <a:schemeClr val="dk1"/>
                          </a:solidFill>
                          <a:latin typeface="+mn-lt"/>
                          <a:ea typeface="+mn-ea"/>
                          <a:cs typeface="+mn-cs"/>
                        </a:rPr>
                        <a:t>Γνωστικές θεωρίες </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err="1" smtClean="0">
                          <a:solidFill>
                            <a:schemeClr val="dk1"/>
                          </a:solidFill>
                          <a:latin typeface="+mn-lt"/>
                          <a:ea typeface="+mn-ea"/>
                          <a:cs typeface="+mn-cs"/>
                        </a:rPr>
                        <a:t>Εποικοδομισμός</a:t>
                      </a:r>
                      <a:r>
                        <a:rPr kumimoji="0" lang="el-GR" sz="2000" b="1" kern="1200" dirty="0" smtClean="0">
                          <a:solidFill>
                            <a:schemeClr val="dk1"/>
                          </a:solidFill>
                          <a:latin typeface="+mn-lt"/>
                          <a:ea typeface="+mn-ea"/>
                          <a:cs typeface="+mn-cs"/>
                        </a:rPr>
                        <a:t> </a:t>
                      </a:r>
                    </a:p>
                    <a:p>
                      <a:pPr lvl="0">
                        <a:lnSpc>
                          <a:spcPct val="150000"/>
                        </a:lnSpc>
                        <a:buFont typeface="Arial" pitchFamily="34" charset="0"/>
                        <a:buChar char="•"/>
                      </a:pPr>
                      <a:r>
                        <a:rPr kumimoji="0" lang="el-GR" sz="2000" b="1" kern="1200" dirty="0" smtClean="0">
                          <a:solidFill>
                            <a:schemeClr val="dk1"/>
                          </a:solidFill>
                          <a:latin typeface="+mn-lt"/>
                          <a:ea typeface="+mn-ea"/>
                          <a:cs typeface="+mn-cs"/>
                        </a:rPr>
                        <a:t>Δομικός </a:t>
                      </a:r>
                      <a:r>
                        <a:rPr kumimoji="0" lang="el-GR" sz="2000" b="1" kern="1200" dirty="0" err="1" smtClean="0">
                          <a:solidFill>
                            <a:schemeClr val="dk1"/>
                          </a:solidFill>
                          <a:latin typeface="+mn-lt"/>
                          <a:ea typeface="+mn-ea"/>
                          <a:cs typeface="+mn-cs"/>
                        </a:rPr>
                        <a:t>εποικοδομισμός</a:t>
                      </a:r>
                      <a:endParaRPr kumimoji="0" lang="el-GR" sz="2000" b="1" kern="1200" dirty="0" smtClean="0">
                        <a:solidFill>
                          <a:schemeClr val="dk1"/>
                        </a:solidFill>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Κοινωνικός εποικοδομισμός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Κοινωνικοπολιτισμικές θεωρίες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Γνώσεις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Επιστημονικές γνώσεις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Σχολικές γνώσεις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Ιδέες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baseline="0" dirty="0" smtClean="0">
                          <a:solidFill>
                            <a:schemeClr val="dk1"/>
                          </a:solidFill>
                          <a:latin typeface="+mn-lt"/>
                          <a:ea typeface="+mn-ea"/>
                          <a:cs typeface="+mn-cs"/>
                        </a:rPr>
                        <a:t>Αντιλήψεις</a:t>
                      </a:r>
                      <a:endParaRPr kumimoji="0" lang="el-GR" sz="2000" b="1" kern="1200" dirty="0" smtClean="0">
                        <a:solidFill>
                          <a:schemeClr val="dk1"/>
                        </a:solidFill>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pitchFamily="34" charset="0"/>
                        <a:buNone/>
                        <a:tabLst/>
                        <a:defRPr/>
                      </a:pPr>
                      <a:endParaRPr kumimoji="0" lang="el-GR" sz="2000" b="1" kern="1200" dirty="0" smtClean="0">
                        <a:solidFill>
                          <a:schemeClr val="dk1"/>
                        </a:solidFill>
                        <a:latin typeface="+mn-lt"/>
                        <a:ea typeface="+mn-ea"/>
                        <a:cs typeface="+mn-cs"/>
                      </a:endParaRPr>
                    </a:p>
                  </a:txBody>
                  <a:tcPr marT="45726" marB="45726"/>
                </a:tc>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Εξωτερικές αναπαραστάσεις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Πολλαπλές αναπαραστάσεις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Παραστάσεις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Αναπαραστάσεις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Γνωστικές αναπαραστάσεις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Νοητικές αναπαραστάσεις</a:t>
                      </a:r>
                      <a:endParaRPr kumimoji="0" lang="en-US" sz="2000" b="1" kern="1200" dirty="0" smtClean="0">
                        <a:solidFill>
                          <a:schemeClr val="dk1"/>
                        </a:solidFill>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Κοινωνικές</a:t>
                      </a:r>
                      <a:r>
                        <a:rPr kumimoji="0" lang="el-GR" sz="2000" b="1" kern="1200" baseline="0" dirty="0" smtClean="0">
                          <a:solidFill>
                            <a:schemeClr val="dk1"/>
                          </a:solidFill>
                          <a:latin typeface="+mn-lt"/>
                          <a:ea typeface="+mn-ea"/>
                          <a:cs typeface="+mn-cs"/>
                        </a:rPr>
                        <a:t> αναπαραστάσεις </a:t>
                      </a:r>
                      <a:endParaRPr kumimoji="0" lang="el-GR" sz="2000" b="1" kern="1200" dirty="0" smtClean="0">
                        <a:solidFill>
                          <a:schemeClr val="dk1"/>
                        </a:solidFill>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Μοντέλο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Νοητικό μοντέλο</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Εννοιολογικό μοντέλο </a:t>
                      </a:r>
                    </a:p>
                  </a:txBody>
                  <a:tcPr marT="45726" marB="45726"/>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67544" y="404664"/>
            <a:ext cx="7777162" cy="1158875"/>
          </a:xfrm>
        </p:spPr>
        <p:txBody>
          <a:bodyPr>
            <a:noAutofit/>
          </a:bodyPr>
          <a:lstStyle/>
          <a:p>
            <a:pPr>
              <a:defRPr/>
            </a:pPr>
            <a:r>
              <a:rPr lang="el-GR" sz="3600" dirty="0">
                <a:latin typeface="+mn-lt"/>
                <a:cs typeface="Tahoma" pitchFamily="34" charset="0"/>
              </a:rPr>
              <a:t>Οι </a:t>
            </a:r>
            <a:r>
              <a:rPr lang="el-GR" sz="3600" dirty="0" smtClean="0">
                <a:latin typeface="+mn-lt"/>
                <a:cs typeface="Tahoma" pitchFamily="34" charset="0"/>
              </a:rPr>
              <a:t>αναπαραστάσεις </a:t>
            </a:r>
            <a:r>
              <a:rPr lang="el-GR" sz="3600" dirty="0">
                <a:latin typeface="+mn-lt"/>
                <a:cs typeface="Tahoma" pitchFamily="34" charset="0"/>
              </a:rPr>
              <a:t>στην εκπαιδευτική διαδικασία</a:t>
            </a:r>
          </a:p>
        </p:txBody>
      </p:sp>
      <p:sp>
        <p:nvSpPr>
          <p:cNvPr id="71683" name="Rectangle 3"/>
          <p:cNvSpPr>
            <a:spLocks noGrp="1" noChangeArrowheads="1"/>
          </p:cNvSpPr>
          <p:nvPr>
            <p:ph type="body" idx="1"/>
          </p:nvPr>
        </p:nvSpPr>
        <p:spPr>
          <a:xfrm>
            <a:off x="683568" y="1844824"/>
            <a:ext cx="7812088" cy="4114800"/>
          </a:xfrm>
        </p:spPr>
        <p:txBody>
          <a:bodyPr/>
          <a:lstStyle/>
          <a:p>
            <a:pPr>
              <a:spcBef>
                <a:spcPct val="0"/>
              </a:spcBef>
              <a:buFont typeface="Wingdings" pitchFamily="2" charset="2"/>
              <a:buNone/>
            </a:pPr>
            <a:r>
              <a:rPr lang="el-GR" sz="2800" b="1" dirty="0" smtClean="0">
                <a:latin typeface="+mn-lt"/>
                <a:cs typeface="Tahoma" pitchFamily="34" charset="0"/>
              </a:rPr>
              <a:t>Αναπαράσταση</a:t>
            </a:r>
            <a:r>
              <a:rPr lang="el-GR" sz="2800" dirty="0" smtClean="0">
                <a:latin typeface="+mn-lt"/>
                <a:cs typeface="Tahoma" pitchFamily="34" charset="0"/>
              </a:rPr>
              <a:t>: συνδέεται άμεσα με την οικοδόμηση συμβόλων, εννοιών και γενικότερα της μάθησης.</a:t>
            </a:r>
          </a:p>
          <a:p>
            <a:pPr>
              <a:spcBef>
                <a:spcPct val="0"/>
              </a:spcBef>
              <a:buFont typeface="Wingdings" pitchFamily="2" charset="2"/>
              <a:buNone/>
            </a:pPr>
            <a:r>
              <a:rPr lang="el-GR" sz="2800" dirty="0" smtClean="0">
                <a:latin typeface="+mn-lt"/>
                <a:cs typeface="Tahoma" pitchFamily="34" charset="0"/>
              </a:rPr>
              <a:t>Εμπεριέχει την έννοια του </a:t>
            </a:r>
            <a:r>
              <a:rPr lang="el-GR" sz="2800" i="1" dirty="0" smtClean="0">
                <a:latin typeface="+mn-lt"/>
                <a:cs typeface="Tahoma" pitchFamily="34" charset="0"/>
              </a:rPr>
              <a:t>εμποδίου</a:t>
            </a:r>
            <a:r>
              <a:rPr lang="el-GR" sz="2800" dirty="0" smtClean="0">
                <a:latin typeface="+mn-lt"/>
                <a:cs typeface="Tahoma" pitchFamily="34" charset="0"/>
              </a:rPr>
              <a:t> (</a:t>
            </a:r>
            <a:r>
              <a:rPr lang="en-US" sz="2800" dirty="0" smtClean="0">
                <a:latin typeface="+mn-lt"/>
                <a:cs typeface="Tahoma" pitchFamily="34" charset="0"/>
              </a:rPr>
              <a:t>Piaget)</a:t>
            </a:r>
          </a:p>
          <a:p>
            <a:pPr>
              <a:spcBef>
                <a:spcPct val="0"/>
              </a:spcBef>
              <a:buFont typeface="Wingdings" pitchFamily="2" charset="2"/>
              <a:buNone/>
            </a:pPr>
            <a:endParaRPr lang="el-GR" sz="2800" dirty="0" smtClean="0">
              <a:latin typeface="+mn-lt"/>
              <a:cs typeface="Tahoma" pitchFamily="34" charset="0"/>
            </a:endParaRPr>
          </a:p>
          <a:p>
            <a:pPr>
              <a:spcBef>
                <a:spcPct val="0"/>
              </a:spcBef>
              <a:buFont typeface="Wingdings" pitchFamily="2" charset="2"/>
              <a:buNone/>
            </a:pPr>
            <a:r>
              <a:rPr lang="el-GR" sz="2800" dirty="0" smtClean="0">
                <a:latin typeface="+mn-lt"/>
                <a:cs typeface="Tahoma" pitchFamily="34" charset="0"/>
              </a:rPr>
              <a:t>Αυθόρμητες – Επιστημονικές Έννοιες : Φυσικό-Κοινωνικό Περιβάλλον / Εκπαίδευση (</a:t>
            </a:r>
            <a:r>
              <a:rPr lang="en-US" sz="2800" dirty="0" err="1" smtClean="0">
                <a:latin typeface="+mn-lt"/>
                <a:cs typeface="Tahoma" pitchFamily="34" charset="0"/>
              </a:rPr>
              <a:t>Vygotsky</a:t>
            </a:r>
            <a:r>
              <a:rPr lang="en-US" sz="2800" dirty="0" smtClean="0">
                <a:latin typeface="+mn-lt"/>
                <a:cs typeface="Tahoma" pitchFamily="34" charset="0"/>
              </a:rPr>
              <a:t>)</a:t>
            </a:r>
            <a:endParaRPr lang="el-GR" sz="2800" dirty="0" smtClean="0">
              <a:latin typeface="+mn-lt"/>
              <a:cs typeface="Tahoma" pitchFamily="34" charset="0"/>
            </a:endParaRPr>
          </a:p>
          <a:p>
            <a:pPr>
              <a:spcBef>
                <a:spcPct val="0"/>
              </a:spcBef>
              <a:buFont typeface="Wingdings" pitchFamily="2" charset="2"/>
              <a:buNone/>
            </a:pPr>
            <a:endParaRPr lang="el-GR" sz="2800" dirty="0" smtClean="0">
              <a:latin typeface="+mn-lt"/>
              <a:cs typeface="Tahoma" pitchFamily="34" charset="0"/>
            </a:endParaRPr>
          </a:p>
          <a:p>
            <a:pPr>
              <a:spcBef>
                <a:spcPct val="0"/>
              </a:spcBef>
              <a:buFont typeface="Wingdings" pitchFamily="2" charset="2"/>
              <a:buNone/>
            </a:pPr>
            <a:r>
              <a:rPr lang="el-GR" sz="2800" b="1" dirty="0" smtClean="0">
                <a:latin typeface="+mn-lt"/>
                <a:cs typeface="Tahoma" pitchFamily="34" charset="0"/>
              </a:rPr>
              <a:t>Εκπαιδευτικοί</a:t>
            </a:r>
            <a:r>
              <a:rPr lang="el-GR" sz="2800" dirty="0" smtClean="0">
                <a:latin typeface="+mn-lt"/>
                <a:cs typeface="Tahoma" pitchFamily="34" charset="0"/>
              </a:rPr>
              <a:t>: Αρνητική, Θετική, Ενδιάμεση θέση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50963" y="381000"/>
            <a:ext cx="7793037" cy="1143000"/>
          </a:xfrm>
        </p:spPr>
        <p:txBody>
          <a:bodyPr>
            <a:normAutofit fontScale="90000"/>
          </a:bodyPr>
          <a:lstStyle/>
          <a:p>
            <a:pPr>
              <a:defRPr/>
            </a:pPr>
            <a:r>
              <a:rPr lang="en-US" sz="3600" dirty="0" err="1">
                <a:latin typeface="+mn-lt"/>
                <a:cs typeface="Tahoma" pitchFamily="34" charset="0"/>
              </a:rPr>
              <a:t>Διδακτικές</a:t>
            </a:r>
            <a:r>
              <a:rPr lang="en-US" sz="3600" dirty="0">
                <a:latin typeface="+mn-lt"/>
                <a:cs typeface="Tahoma" pitchFamily="34" charset="0"/>
              </a:rPr>
              <a:t> </a:t>
            </a:r>
            <a:r>
              <a:rPr lang="en-US" sz="3600" dirty="0" err="1">
                <a:latin typeface="+mn-lt"/>
                <a:cs typeface="Tahoma" pitchFamily="34" charset="0"/>
              </a:rPr>
              <a:t>πτυχές</a:t>
            </a:r>
            <a:r>
              <a:rPr lang="en-US" sz="3600" dirty="0">
                <a:latin typeface="+mn-lt"/>
                <a:cs typeface="Tahoma" pitchFamily="34" charset="0"/>
              </a:rPr>
              <a:t> </a:t>
            </a:r>
            <a:r>
              <a:rPr lang="en-US" sz="3600" dirty="0" err="1">
                <a:latin typeface="+mn-lt"/>
                <a:cs typeface="Tahoma" pitchFamily="34" charset="0"/>
              </a:rPr>
              <a:t>των</a:t>
            </a:r>
            <a:r>
              <a:rPr lang="en-US" sz="3600" dirty="0">
                <a:latin typeface="+mn-lt"/>
                <a:cs typeface="Tahoma" pitchFamily="34" charset="0"/>
              </a:rPr>
              <a:t> </a:t>
            </a:r>
            <a:r>
              <a:rPr lang="en-US" sz="3600" dirty="0" err="1">
                <a:latin typeface="+mn-lt"/>
                <a:cs typeface="Tahoma" pitchFamily="34" charset="0"/>
              </a:rPr>
              <a:t>αναπαραστάσεων</a:t>
            </a:r>
            <a:endParaRPr lang="en-US" sz="3600" dirty="0">
              <a:latin typeface="+mn-lt"/>
              <a:cs typeface="Tahoma" pitchFamily="34" charset="0"/>
            </a:endParaRPr>
          </a:p>
        </p:txBody>
      </p:sp>
      <p:sp>
        <p:nvSpPr>
          <p:cNvPr id="72707" name="Rectangle 3"/>
          <p:cNvSpPr>
            <a:spLocks noGrp="1" noChangeArrowheads="1"/>
          </p:cNvSpPr>
          <p:nvPr>
            <p:ph type="body" idx="1"/>
          </p:nvPr>
        </p:nvSpPr>
        <p:spPr>
          <a:xfrm>
            <a:off x="1071563" y="1785938"/>
            <a:ext cx="7862887" cy="4319587"/>
          </a:xfrm>
        </p:spPr>
        <p:txBody>
          <a:bodyPr/>
          <a:lstStyle/>
          <a:p>
            <a:pPr>
              <a:lnSpc>
                <a:spcPct val="90000"/>
              </a:lnSpc>
              <a:spcBef>
                <a:spcPts val="1200"/>
              </a:spcBef>
              <a:spcAft>
                <a:spcPts val="300"/>
              </a:spcAft>
            </a:pPr>
            <a:r>
              <a:rPr lang="el-GR" sz="2400" smtClean="0">
                <a:latin typeface="+mn-lt"/>
                <a:cs typeface="Tahoma" pitchFamily="34" charset="0"/>
              </a:rPr>
              <a:t>Η εκπαιδευτική ψυχολογία και η διδακτική των επιστημών χρησιμοποιούν την έννοια της αναπαράστασης, </a:t>
            </a:r>
          </a:p>
          <a:p>
            <a:pPr>
              <a:lnSpc>
                <a:spcPct val="90000"/>
              </a:lnSpc>
              <a:spcBef>
                <a:spcPts val="1200"/>
              </a:spcBef>
              <a:spcAft>
                <a:spcPts val="300"/>
              </a:spcAft>
            </a:pPr>
            <a:r>
              <a:rPr lang="el-GR" sz="2400" smtClean="0">
                <a:latin typeface="+mn-lt"/>
                <a:cs typeface="Tahoma" pitchFamily="34" charset="0"/>
              </a:rPr>
              <a:t>κυρίως λόγω των σοβαρών δυσκολιών που συναντούν οι εκπαιδευτικοί κατά τη διδασκαλία των επιστημονικών μοντέλων και εννοιών. </a:t>
            </a:r>
          </a:p>
          <a:p>
            <a:pPr>
              <a:lnSpc>
                <a:spcPct val="90000"/>
              </a:lnSpc>
              <a:spcBef>
                <a:spcPts val="1200"/>
              </a:spcBef>
              <a:spcAft>
                <a:spcPts val="300"/>
              </a:spcAft>
            </a:pPr>
            <a:r>
              <a:rPr lang="el-GR" sz="2400" smtClean="0">
                <a:latin typeface="+mn-lt"/>
                <a:cs typeface="Tahoma" pitchFamily="34" charset="0"/>
              </a:rPr>
              <a:t>O εκπαιδευτικός οφείλει να λάβει υπόψη του τις πρότερες γνώσεις των μαθητών. </a:t>
            </a:r>
          </a:p>
          <a:p>
            <a:pPr>
              <a:lnSpc>
                <a:spcPct val="90000"/>
              </a:lnSpc>
              <a:spcBef>
                <a:spcPts val="1200"/>
              </a:spcBef>
              <a:spcAft>
                <a:spcPts val="300"/>
              </a:spcAft>
            </a:pPr>
            <a:r>
              <a:rPr lang="el-GR" sz="2400" smtClean="0">
                <a:latin typeface="+mn-lt"/>
                <a:cs typeface="Tahoma" pitchFamily="34" charset="0"/>
              </a:rPr>
              <a:t>Οι "προεπιστημονικές" πρότερες γνώσεις δεν εξαλείφονται εύκολα αλλά αντίθετα συνιστούν σημαντικά γνωστικά αλλά και επιστημολογικά εμπόδια [</a:t>
            </a:r>
            <a:r>
              <a:rPr lang="el-GR" sz="2400" smtClean="0">
                <a:solidFill>
                  <a:srgbClr val="0000FF"/>
                </a:solidFill>
                <a:latin typeface="+mn-lt"/>
                <a:cs typeface="Tahoma" pitchFamily="34" charset="0"/>
              </a:rPr>
              <a:t>Bachelard, 1989</a:t>
            </a:r>
            <a:r>
              <a:rPr lang="el-GR" sz="2400" smtClean="0">
                <a:latin typeface="+mn-lt"/>
                <a:cs typeface="Tahoma" pitchFamily="34" charset="0"/>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defRPr/>
            </a:pPr>
            <a:r>
              <a:rPr lang="el-GR" sz="4000" dirty="0" smtClean="0">
                <a:latin typeface="+mn-lt"/>
                <a:cs typeface="Tahoma" pitchFamily="34" charset="0"/>
              </a:rPr>
              <a:t>Διδακτική &amp; Αναπαραστάσεις </a:t>
            </a:r>
            <a:endParaRPr lang="el-GR" sz="4000" dirty="0">
              <a:latin typeface="+mn-lt"/>
              <a:cs typeface="Tahoma" pitchFamily="34" charset="0"/>
            </a:endParaRPr>
          </a:p>
        </p:txBody>
      </p:sp>
      <p:grpSp>
        <p:nvGrpSpPr>
          <p:cNvPr id="2" name="Group 3"/>
          <p:cNvGrpSpPr>
            <a:grpSpLocks/>
          </p:cNvGrpSpPr>
          <p:nvPr/>
        </p:nvGrpSpPr>
        <p:grpSpPr bwMode="auto">
          <a:xfrm>
            <a:off x="1363663" y="1857375"/>
            <a:ext cx="7478712" cy="4248150"/>
            <a:chOff x="1607" y="4698"/>
            <a:chExt cx="6120" cy="3748"/>
          </a:xfrm>
        </p:grpSpPr>
        <p:sp>
          <p:nvSpPr>
            <p:cNvPr id="73736" name="AutoShape 4"/>
            <p:cNvSpPr>
              <a:spLocks noChangeArrowheads="1"/>
            </p:cNvSpPr>
            <p:nvPr/>
          </p:nvSpPr>
          <p:spPr bwMode="auto">
            <a:xfrm>
              <a:off x="5567" y="4698"/>
              <a:ext cx="2160" cy="540"/>
            </a:xfrm>
            <a:prstGeom prst="roundRect">
              <a:avLst>
                <a:gd name="adj" fmla="val 16667"/>
              </a:avLst>
            </a:prstGeom>
            <a:solidFill>
              <a:srgbClr val="C0C0C0"/>
            </a:solidFill>
            <a:ln w="9525">
              <a:solidFill>
                <a:srgbClr val="DDDDDD"/>
              </a:solidFill>
              <a:round/>
              <a:headEnd/>
              <a:tailEnd/>
            </a:ln>
          </p:spPr>
          <p:txBody>
            <a:bodyPr/>
            <a:lstStyle/>
            <a:p>
              <a:pPr algn="ctr"/>
              <a:r>
                <a:rPr lang="en-GB">
                  <a:latin typeface="Times New Roman" pitchFamily="18" charset="0"/>
                </a:rPr>
                <a:t>Έννοιες ή Αντικείμενα</a:t>
              </a:r>
              <a:endParaRPr lang="en-GB"/>
            </a:p>
          </p:txBody>
        </p:sp>
        <p:sp>
          <p:nvSpPr>
            <p:cNvPr id="73737" name="AutoShape 5"/>
            <p:cNvSpPr>
              <a:spLocks noChangeArrowheads="1"/>
            </p:cNvSpPr>
            <p:nvPr/>
          </p:nvSpPr>
          <p:spPr bwMode="auto">
            <a:xfrm>
              <a:off x="1607" y="4698"/>
              <a:ext cx="2340" cy="540"/>
            </a:xfrm>
            <a:prstGeom prst="cloudCallout">
              <a:avLst>
                <a:gd name="adj1" fmla="val -29574"/>
                <a:gd name="adj2" fmla="val 170000"/>
              </a:avLst>
            </a:prstGeom>
            <a:solidFill>
              <a:srgbClr val="FFFFFF"/>
            </a:solidFill>
            <a:ln w="9525">
              <a:solidFill>
                <a:srgbClr val="000000"/>
              </a:solidFill>
              <a:round/>
              <a:headEnd/>
              <a:tailEnd/>
            </a:ln>
          </p:spPr>
          <p:txBody>
            <a:bodyPr/>
            <a:lstStyle/>
            <a:p>
              <a:pPr algn="ctr"/>
              <a:r>
                <a:rPr lang="en-GB">
                  <a:latin typeface="Times New Roman" pitchFamily="18" charset="0"/>
                </a:rPr>
                <a:t>Αναπαραστάσεις</a:t>
              </a:r>
              <a:endParaRPr lang="en-GB"/>
            </a:p>
          </p:txBody>
        </p:sp>
        <p:sp>
          <p:nvSpPr>
            <p:cNvPr id="73738" name="AutoShape 6" descr="διάσταση"/>
            <p:cNvSpPr>
              <a:spLocks noChangeArrowheads="1"/>
            </p:cNvSpPr>
            <p:nvPr/>
          </p:nvSpPr>
          <p:spPr bwMode="auto">
            <a:xfrm>
              <a:off x="4127" y="4698"/>
              <a:ext cx="1260" cy="540"/>
            </a:xfrm>
            <a:prstGeom prst="leftRightArrow">
              <a:avLst>
                <a:gd name="adj1" fmla="val 50000"/>
                <a:gd name="adj2" fmla="val 46667"/>
              </a:avLst>
            </a:prstGeom>
            <a:solidFill>
              <a:srgbClr val="FFFFFF"/>
            </a:solidFill>
            <a:ln w="9525">
              <a:solidFill>
                <a:srgbClr val="808080"/>
              </a:solidFill>
              <a:miter lim="800000"/>
              <a:headEnd/>
              <a:tailEnd/>
            </a:ln>
          </p:spPr>
          <p:txBody>
            <a:bodyPr/>
            <a:lstStyle/>
            <a:p>
              <a:r>
                <a:rPr lang="en-GB">
                  <a:latin typeface="Times New Roman" pitchFamily="18" charset="0"/>
                </a:rPr>
                <a:t>διάσταση</a:t>
              </a:r>
              <a:endParaRPr lang="en-GB"/>
            </a:p>
          </p:txBody>
        </p:sp>
        <p:sp>
          <p:nvSpPr>
            <p:cNvPr id="73739" name="Text Box 7"/>
            <p:cNvSpPr txBox="1">
              <a:spLocks noChangeArrowheads="1"/>
            </p:cNvSpPr>
            <p:nvPr/>
          </p:nvSpPr>
          <p:spPr bwMode="auto">
            <a:xfrm>
              <a:off x="3872" y="6814"/>
              <a:ext cx="2340" cy="1632"/>
            </a:xfrm>
            <a:prstGeom prst="rect">
              <a:avLst/>
            </a:prstGeom>
            <a:solidFill>
              <a:srgbClr val="FFFFFF"/>
            </a:solidFill>
            <a:ln w="9525">
              <a:noFill/>
              <a:miter lim="800000"/>
              <a:headEnd/>
              <a:tailEnd/>
            </a:ln>
          </p:spPr>
          <p:txBody>
            <a:bodyPr/>
            <a:lstStyle/>
            <a:p>
              <a:endParaRPr lang="en-GB" sz="1200" dirty="0">
                <a:latin typeface="Times New Roman" pitchFamily="18" charset="0"/>
              </a:endParaRPr>
            </a:p>
            <a:p>
              <a:pPr algn="ctr"/>
              <a:endParaRPr lang="el-GR" sz="1600" dirty="0">
                <a:latin typeface="Times New Roman" pitchFamily="18" charset="0"/>
              </a:endParaRPr>
            </a:p>
            <a:p>
              <a:pPr algn="ctr"/>
              <a:endParaRPr lang="el-GR" sz="1600" dirty="0">
                <a:latin typeface="Times New Roman" pitchFamily="18" charset="0"/>
              </a:endParaRPr>
            </a:p>
            <a:p>
              <a:pPr algn="ctr"/>
              <a:endParaRPr lang="el-GR" sz="1600" dirty="0">
                <a:latin typeface="Times New Roman" pitchFamily="18" charset="0"/>
              </a:endParaRPr>
            </a:p>
            <a:p>
              <a:pPr algn="ctr"/>
              <a:endParaRPr lang="el-GR" sz="1600" dirty="0">
                <a:latin typeface="Times New Roman" pitchFamily="18" charset="0"/>
              </a:endParaRPr>
            </a:p>
            <a:p>
              <a:pPr algn="ctr"/>
              <a:endParaRPr lang="el-GR" sz="1600" dirty="0">
                <a:latin typeface="Times New Roman" pitchFamily="18" charset="0"/>
              </a:endParaRPr>
            </a:p>
            <a:p>
              <a:pPr algn="ctr"/>
              <a:r>
                <a:rPr lang="en-GB" sz="1600" dirty="0" err="1">
                  <a:latin typeface="Times New Roman" pitchFamily="18" charset="0"/>
                </a:rPr>
                <a:t>εκ</a:t>
              </a:r>
              <a:r>
                <a:rPr lang="en-GB" sz="1600" dirty="0">
                  <a:latin typeface="Times New Roman" pitchFamily="18" charset="0"/>
                </a:rPr>
                <a:t>παιδευτικοί</a:t>
              </a:r>
              <a:endParaRPr lang="en-GB" sz="1600" dirty="0"/>
            </a:p>
          </p:txBody>
        </p:sp>
        <p:sp>
          <p:nvSpPr>
            <p:cNvPr id="73740" name="AutoShape 8"/>
            <p:cNvSpPr>
              <a:spLocks noChangeArrowheads="1"/>
            </p:cNvSpPr>
            <p:nvPr/>
          </p:nvSpPr>
          <p:spPr bwMode="auto">
            <a:xfrm>
              <a:off x="3407" y="5598"/>
              <a:ext cx="1620" cy="720"/>
            </a:xfrm>
            <a:prstGeom prst="cloudCallout">
              <a:avLst>
                <a:gd name="adj1" fmla="val 30681"/>
                <a:gd name="adj2" fmla="val -112639"/>
              </a:avLst>
            </a:prstGeom>
            <a:solidFill>
              <a:srgbClr val="FFFFFF"/>
            </a:solidFill>
            <a:ln w="9525">
              <a:solidFill>
                <a:srgbClr val="000000"/>
              </a:solidFill>
              <a:prstDash val="sysDot"/>
              <a:round/>
              <a:headEnd/>
              <a:tailEnd/>
            </a:ln>
          </p:spPr>
          <p:txBody>
            <a:bodyPr/>
            <a:lstStyle/>
            <a:p>
              <a:pPr algn="ctr"/>
              <a:r>
                <a:rPr lang="en-GB" sz="700">
                  <a:latin typeface="Times New Roman" pitchFamily="18" charset="0"/>
                </a:rPr>
                <a:t>Σφάλμα προς εξάλειψη</a:t>
              </a:r>
            </a:p>
            <a:p>
              <a:endParaRPr lang="en-GB" sz="2400"/>
            </a:p>
          </p:txBody>
        </p:sp>
        <p:sp>
          <p:nvSpPr>
            <p:cNvPr id="73741" name="AutoShape 9"/>
            <p:cNvSpPr>
              <a:spLocks noChangeArrowheads="1"/>
            </p:cNvSpPr>
            <p:nvPr/>
          </p:nvSpPr>
          <p:spPr bwMode="auto">
            <a:xfrm>
              <a:off x="3407" y="5598"/>
              <a:ext cx="1620" cy="720"/>
            </a:xfrm>
            <a:prstGeom prst="cloudCallout">
              <a:avLst>
                <a:gd name="adj1" fmla="val 23949"/>
                <a:gd name="adj2" fmla="val 111667"/>
              </a:avLst>
            </a:prstGeom>
            <a:solidFill>
              <a:srgbClr val="FFFFFF"/>
            </a:solidFill>
            <a:ln w="9525">
              <a:solidFill>
                <a:srgbClr val="000000"/>
              </a:solidFill>
              <a:prstDash val="sysDot"/>
              <a:round/>
              <a:headEnd/>
              <a:tailEnd/>
            </a:ln>
          </p:spPr>
          <p:txBody>
            <a:bodyPr/>
            <a:lstStyle/>
            <a:p>
              <a:pPr algn="ctr"/>
              <a:r>
                <a:rPr lang="en-GB" sz="1600">
                  <a:latin typeface="Times New Roman" pitchFamily="18" charset="0"/>
                </a:rPr>
                <a:t>Σφάλμα προς εξάλειψη</a:t>
              </a:r>
            </a:p>
            <a:p>
              <a:endParaRPr lang="en-GB" sz="1600"/>
            </a:p>
          </p:txBody>
        </p:sp>
        <p:sp>
          <p:nvSpPr>
            <p:cNvPr id="73742" name="AutoShape 10"/>
            <p:cNvSpPr>
              <a:spLocks noChangeArrowheads="1"/>
            </p:cNvSpPr>
            <p:nvPr/>
          </p:nvSpPr>
          <p:spPr bwMode="auto">
            <a:xfrm>
              <a:off x="5387" y="5418"/>
              <a:ext cx="2340" cy="1080"/>
            </a:xfrm>
            <a:prstGeom prst="cloudCallout">
              <a:avLst>
                <a:gd name="adj1" fmla="val -68889"/>
                <a:gd name="adj2" fmla="val -69815"/>
              </a:avLst>
            </a:prstGeom>
            <a:solidFill>
              <a:srgbClr val="FFFFFF"/>
            </a:solidFill>
            <a:ln w="9525">
              <a:solidFill>
                <a:srgbClr val="000000"/>
              </a:solidFill>
              <a:prstDash val="sysDot"/>
              <a:round/>
              <a:headEnd/>
              <a:tailEnd/>
            </a:ln>
          </p:spPr>
          <p:txBody>
            <a:bodyPr/>
            <a:lstStyle/>
            <a:p>
              <a:pPr algn="ctr"/>
              <a:r>
                <a:rPr lang="en-GB" sz="700">
                  <a:latin typeface="Times New Roman" pitchFamily="18" charset="0"/>
                </a:rPr>
                <a:t>Επεξηγηματικό σύστημα που πρέπει να κατανοηθεί με όρους βοήθειας ή εμποδίου</a:t>
              </a:r>
            </a:p>
            <a:p>
              <a:endParaRPr lang="en-GB" sz="2400"/>
            </a:p>
          </p:txBody>
        </p:sp>
        <p:sp>
          <p:nvSpPr>
            <p:cNvPr id="73743" name="AutoShape 11"/>
            <p:cNvSpPr>
              <a:spLocks noChangeArrowheads="1"/>
            </p:cNvSpPr>
            <p:nvPr/>
          </p:nvSpPr>
          <p:spPr bwMode="auto">
            <a:xfrm>
              <a:off x="5372" y="5426"/>
              <a:ext cx="2340" cy="1260"/>
            </a:xfrm>
            <a:prstGeom prst="cloudCallout">
              <a:avLst>
                <a:gd name="adj1" fmla="val -59102"/>
                <a:gd name="adj2" fmla="val 61111"/>
              </a:avLst>
            </a:prstGeom>
            <a:solidFill>
              <a:srgbClr val="FFFFFF"/>
            </a:solidFill>
            <a:ln w="9525">
              <a:solidFill>
                <a:srgbClr val="000000"/>
              </a:solidFill>
              <a:prstDash val="sysDot"/>
              <a:round/>
              <a:headEnd/>
              <a:tailEnd/>
            </a:ln>
          </p:spPr>
          <p:txBody>
            <a:bodyPr/>
            <a:lstStyle/>
            <a:p>
              <a:pPr algn="ctr"/>
              <a:r>
                <a:rPr lang="en-GB" sz="1400">
                  <a:latin typeface="Times New Roman" pitchFamily="18" charset="0"/>
                </a:rPr>
                <a:t>Επεξηγηματικό σύστημα που πρέπει να κατανοηθεί με όρους βοήθειας ή εμποδίου</a:t>
              </a:r>
            </a:p>
            <a:p>
              <a:endParaRPr lang="en-GB" sz="1400"/>
            </a:p>
          </p:txBody>
        </p:sp>
        <p:sp>
          <p:nvSpPr>
            <p:cNvPr id="73744" name="Text Box 12"/>
            <p:cNvSpPr txBox="1">
              <a:spLocks noChangeArrowheads="1"/>
            </p:cNvSpPr>
            <p:nvPr/>
          </p:nvSpPr>
          <p:spPr bwMode="auto">
            <a:xfrm>
              <a:off x="1895" y="5517"/>
              <a:ext cx="1260" cy="1440"/>
            </a:xfrm>
            <a:prstGeom prst="rect">
              <a:avLst/>
            </a:prstGeom>
            <a:solidFill>
              <a:srgbClr val="FFFFFF"/>
            </a:solidFill>
            <a:ln w="9525">
              <a:noFill/>
              <a:miter lim="800000"/>
              <a:headEnd/>
              <a:tailEnd/>
            </a:ln>
          </p:spPr>
          <p:txBody>
            <a:bodyPr/>
            <a:lstStyle/>
            <a:p>
              <a:endParaRPr lang="en-GB" sz="1200" dirty="0">
                <a:latin typeface="Times New Roman" pitchFamily="18" charset="0"/>
              </a:endParaRPr>
            </a:p>
            <a:p>
              <a:pPr algn="ctr"/>
              <a:endParaRPr lang="el-GR" sz="1600" dirty="0">
                <a:latin typeface="Times New Roman" pitchFamily="18" charset="0"/>
              </a:endParaRPr>
            </a:p>
            <a:p>
              <a:pPr algn="ctr"/>
              <a:endParaRPr lang="el-GR" sz="1600" dirty="0">
                <a:latin typeface="Times New Roman" pitchFamily="18" charset="0"/>
              </a:endParaRPr>
            </a:p>
            <a:p>
              <a:pPr algn="ctr"/>
              <a:endParaRPr lang="el-GR" sz="1600" dirty="0">
                <a:latin typeface="Times New Roman" pitchFamily="18" charset="0"/>
              </a:endParaRPr>
            </a:p>
            <a:p>
              <a:pPr algn="ctr"/>
              <a:endParaRPr lang="el-GR" sz="1600" dirty="0">
                <a:latin typeface="Times New Roman" pitchFamily="18" charset="0"/>
              </a:endParaRPr>
            </a:p>
            <a:p>
              <a:pPr algn="ctr"/>
              <a:endParaRPr lang="el-GR" sz="1600" dirty="0">
                <a:latin typeface="Times New Roman" pitchFamily="18" charset="0"/>
              </a:endParaRPr>
            </a:p>
            <a:p>
              <a:pPr algn="ctr"/>
              <a:r>
                <a:rPr lang="el-GR" sz="1600" dirty="0">
                  <a:latin typeface="Times New Roman" pitchFamily="18" charset="0"/>
                </a:rPr>
                <a:t> </a:t>
              </a:r>
              <a:r>
                <a:rPr lang="en-GB" sz="1600" dirty="0">
                  <a:latin typeface="Times New Roman" pitchFamily="18" charset="0"/>
                </a:rPr>
                <a:t>μα</a:t>
              </a:r>
              <a:r>
                <a:rPr lang="en-GB" sz="1600" dirty="0" err="1">
                  <a:latin typeface="Times New Roman" pitchFamily="18" charset="0"/>
                </a:rPr>
                <a:t>θητ</a:t>
              </a:r>
              <a:r>
                <a:rPr lang="el-GR" sz="1600" dirty="0" err="1">
                  <a:latin typeface="Times New Roman" pitchFamily="18" charset="0"/>
                </a:rPr>
                <a:t>ές</a:t>
              </a:r>
              <a:endParaRPr lang="en-GB" sz="1600" dirty="0"/>
            </a:p>
          </p:txBody>
        </p:sp>
      </p:grpSp>
      <p:pic>
        <p:nvPicPr>
          <p:cNvPr id="17" name="16 - Εικόνα" descr="students.jpg">
            <a:hlinkClick r:id="rId2"/>
          </p:cNvPr>
          <p:cNvPicPr>
            <a:picLocks noChangeAspect="1"/>
          </p:cNvPicPr>
          <p:nvPr/>
        </p:nvPicPr>
        <p:blipFill>
          <a:blip r:embed="rId3" cstate="print"/>
          <a:stretch>
            <a:fillRect/>
          </a:stretch>
        </p:blipFill>
        <p:spPr>
          <a:xfrm>
            <a:off x="1619672" y="2924944"/>
            <a:ext cx="1731340" cy="1152128"/>
          </a:xfrm>
          <a:prstGeom prst="rect">
            <a:avLst/>
          </a:prstGeom>
        </p:spPr>
      </p:pic>
      <p:pic>
        <p:nvPicPr>
          <p:cNvPr id="20" name="19 - Εικόνα" descr="Teacher_BHodge.jpg">
            <a:hlinkClick r:id="rId4"/>
          </p:cNvPr>
          <p:cNvPicPr>
            <a:picLocks noChangeAspect="1"/>
          </p:cNvPicPr>
          <p:nvPr/>
        </p:nvPicPr>
        <p:blipFill>
          <a:blip r:embed="rId5" cstate="print"/>
          <a:stretch>
            <a:fillRect/>
          </a:stretch>
        </p:blipFill>
        <p:spPr>
          <a:xfrm flipH="1">
            <a:off x="4716016" y="4437112"/>
            <a:ext cx="1536170" cy="1152128"/>
          </a:xfrm>
          <a:prstGeom prst="rect">
            <a:avLst/>
          </a:prstGeom>
        </p:spPr>
      </p:pic>
      <p:sp>
        <p:nvSpPr>
          <p:cNvPr id="4" name="Ορθογώνιο 3"/>
          <p:cNvSpPr/>
          <p:nvPr/>
        </p:nvSpPr>
        <p:spPr>
          <a:xfrm>
            <a:off x="1187624" y="4532581"/>
            <a:ext cx="3168352" cy="415498"/>
          </a:xfrm>
          <a:prstGeom prst="rect">
            <a:avLst/>
          </a:prstGeom>
        </p:spPr>
        <p:txBody>
          <a:bodyPr wrap="square">
            <a:spAutoFit/>
          </a:bodyPr>
          <a:lstStyle/>
          <a:p>
            <a:r>
              <a:rPr lang="en-US" sz="1050" dirty="0"/>
              <a:t>https://en.wikipedia.org/wiki/File:Sheridan_students.jpg</a:t>
            </a:r>
            <a:endParaRPr lang="el-GR" sz="1050" dirty="0"/>
          </a:p>
        </p:txBody>
      </p:sp>
      <p:sp>
        <p:nvSpPr>
          <p:cNvPr id="5" name="Ορθογώνιο 4"/>
          <p:cNvSpPr/>
          <p:nvPr/>
        </p:nvSpPr>
        <p:spPr>
          <a:xfrm>
            <a:off x="3419872" y="5988996"/>
            <a:ext cx="4572000" cy="261610"/>
          </a:xfrm>
          <a:prstGeom prst="rect">
            <a:avLst/>
          </a:prstGeom>
        </p:spPr>
        <p:txBody>
          <a:bodyPr>
            <a:spAutoFit/>
          </a:bodyPr>
          <a:lstStyle/>
          <a:p>
            <a:r>
              <a:rPr lang="en-US" sz="1050" dirty="0"/>
              <a:t>https://en.wikipedia.org/wiki/Portal:Education/Selected_article</a:t>
            </a:r>
            <a:endParaRPr lang="el-GR" sz="105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a:xfrm>
            <a:off x="899592" y="332656"/>
            <a:ext cx="7772400" cy="685800"/>
          </a:xfrm>
        </p:spPr>
        <p:txBody>
          <a:bodyPr lIns="92075" tIns="46038" rIns="92075" bIns="46038">
            <a:noAutofit/>
          </a:bodyPr>
          <a:lstStyle/>
          <a:p>
            <a:pPr>
              <a:defRPr/>
            </a:pPr>
            <a:r>
              <a:rPr lang="el-GR" sz="4000" i="1" dirty="0">
                <a:latin typeface="+mn-lt"/>
                <a:cs typeface="Tahoma" pitchFamily="34" charset="0"/>
              </a:rPr>
              <a:t>Αναπαράσταση και τεχνολογίες</a:t>
            </a:r>
          </a:p>
        </p:txBody>
      </p:sp>
      <p:sp>
        <p:nvSpPr>
          <p:cNvPr id="59395" name="Rectangle 1027"/>
          <p:cNvSpPr>
            <a:spLocks noGrp="1" noChangeArrowheads="1"/>
          </p:cNvSpPr>
          <p:nvPr>
            <p:ph type="body" idx="1"/>
          </p:nvPr>
        </p:nvSpPr>
        <p:spPr>
          <a:xfrm>
            <a:off x="323528" y="1412776"/>
            <a:ext cx="8136904" cy="4680520"/>
          </a:xfrm>
          <a:noFill/>
        </p:spPr>
        <p:txBody>
          <a:bodyPr lIns="92075" tIns="46038" rIns="92075" bIns="46038"/>
          <a:lstStyle/>
          <a:p>
            <a:r>
              <a:rPr lang="el-GR" sz="2800" dirty="0" smtClean="0">
                <a:latin typeface="+mn-lt"/>
                <a:cs typeface="Tahoma" pitchFamily="34" charset="0"/>
              </a:rPr>
              <a:t>μελέτη των αναπαραστάσεων ενός τεχνολογικού αντικειμένου την περίοδο της μάθησης της χρήσης του</a:t>
            </a:r>
          </a:p>
          <a:p>
            <a:r>
              <a:rPr lang="el-GR" b="1" dirty="0" smtClean="0">
                <a:latin typeface="+mn-lt"/>
                <a:cs typeface="Tahoma" pitchFamily="34" charset="0"/>
              </a:rPr>
              <a:t>διττή όψη:</a:t>
            </a:r>
          </a:p>
          <a:p>
            <a:pPr lvl="1"/>
            <a:r>
              <a:rPr lang="el-GR" dirty="0" smtClean="0">
                <a:latin typeface="+mn-lt"/>
                <a:cs typeface="Tahoma" pitchFamily="34" charset="0"/>
              </a:rPr>
              <a:t> η αναπαράσταση που προκαλείται από το ίδιο το μέσο ως σύστημα αναφοράς</a:t>
            </a:r>
          </a:p>
          <a:p>
            <a:pPr lvl="1"/>
            <a:r>
              <a:rPr lang="el-GR" dirty="0" smtClean="0">
                <a:latin typeface="+mn-lt"/>
                <a:cs typeface="Tahoma" pitchFamily="34" charset="0"/>
              </a:rPr>
              <a:t>η αναπαράσταση του χειριστή-χρήστη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3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a:defRPr/>
            </a:pPr>
            <a:r>
              <a:rPr lang="el-GR" sz="4000" dirty="0">
                <a:latin typeface="+mn-lt"/>
                <a:cs typeface="Tahoma" pitchFamily="34" charset="0"/>
              </a:rPr>
              <a:t>Τρόποι μελέτης των αναπαραστάσεων</a:t>
            </a:r>
            <a:endParaRPr lang="en-US" sz="4000" dirty="0">
              <a:latin typeface="+mn-lt"/>
              <a:cs typeface="Tahoma" pitchFamily="34" charset="0"/>
            </a:endParaRPr>
          </a:p>
        </p:txBody>
      </p:sp>
      <p:sp>
        <p:nvSpPr>
          <p:cNvPr id="75779" name="Rectangle 3"/>
          <p:cNvSpPr>
            <a:spLocks noGrp="1" noChangeArrowheads="1"/>
          </p:cNvSpPr>
          <p:nvPr>
            <p:ph type="body" idx="1"/>
          </p:nvPr>
        </p:nvSpPr>
        <p:spPr>
          <a:xfrm>
            <a:off x="457200" y="1556792"/>
            <a:ext cx="7812088" cy="4114800"/>
          </a:xfrm>
        </p:spPr>
        <p:txBody>
          <a:bodyPr/>
          <a:lstStyle/>
          <a:p>
            <a:r>
              <a:rPr lang="el-GR" dirty="0" smtClean="0">
                <a:latin typeface="+mn-lt"/>
                <a:cs typeface="Tahoma" pitchFamily="34" charset="0"/>
              </a:rPr>
              <a:t>Ερωτηματολόγια (με κλειστές ή ανοικτές ερωτήσεις)</a:t>
            </a:r>
          </a:p>
          <a:p>
            <a:r>
              <a:rPr lang="el-GR" dirty="0" smtClean="0">
                <a:latin typeface="+mn-lt"/>
                <a:cs typeface="Tahoma" pitchFamily="34" charset="0"/>
              </a:rPr>
              <a:t>Συνεντεύξεις</a:t>
            </a:r>
          </a:p>
          <a:p>
            <a:r>
              <a:rPr lang="el-GR" dirty="0" smtClean="0">
                <a:latin typeface="+mn-lt"/>
                <a:cs typeface="Tahoma" pitchFamily="34" charset="0"/>
              </a:rPr>
              <a:t>Παρατήρηση τάξεων – ομάδων</a:t>
            </a:r>
          </a:p>
          <a:p>
            <a:r>
              <a:rPr lang="el-GR" dirty="0" smtClean="0">
                <a:latin typeface="+mn-lt"/>
                <a:cs typeface="Tahoma" pitchFamily="34" charset="0"/>
              </a:rPr>
              <a:t>Ανάλυση σχεδίων</a:t>
            </a:r>
          </a:p>
          <a:p>
            <a:r>
              <a:rPr lang="el-GR" dirty="0" smtClean="0">
                <a:latin typeface="+mn-lt"/>
                <a:cs typeface="Tahoma" pitchFamily="34" charset="0"/>
              </a:rPr>
              <a:t>Εννοιολογική χαρτογράφηση</a:t>
            </a:r>
            <a:endParaRPr lang="en-GB" dirty="0" smtClean="0">
              <a:latin typeface="+mn-lt"/>
              <a:cs typeface="Tahoma"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defRPr/>
            </a:pPr>
            <a:r>
              <a:rPr lang="el-GR" sz="3200" dirty="0">
                <a:latin typeface="+mn-lt"/>
                <a:cs typeface="Tahoma" pitchFamily="34" charset="0"/>
              </a:rPr>
              <a:t>Παραστάσεις </a:t>
            </a:r>
            <a:r>
              <a:rPr lang="en-GB" sz="3200" dirty="0" smtClean="0">
                <a:latin typeface="+mn-lt"/>
                <a:cs typeface="Tahoma" pitchFamily="34" charset="0"/>
              </a:rPr>
              <a:t>&amp;</a:t>
            </a:r>
            <a:r>
              <a:rPr lang="el-GR" sz="3200" dirty="0" smtClean="0">
                <a:latin typeface="+mn-lt"/>
                <a:cs typeface="Tahoma" pitchFamily="34" charset="0"/>
              </a:rPr>
              <a:t> </a:t>
            </a:r>
            <a:r>
              <a:rPr lang="el-GR" sz="3200" dirty="0">
                <a:latin typeface="+mn-lt"/>
                <a:cs typeface="Tahoma" pitchFamily="34" charset="0"/>
              </a:rPr>
              <a:t>ιδέες των παιδιών προσχολικής ηλικίας για τους υπολογιστές</a:t>
            </a:r>
          </a:p>
        </p:txBody>
      </p:sp>
      <p:sp>
        <p:nvSpPr>
          <p:cNvPr id="76803" name="Rectangle 3"/>
          <p:cNvSpPr>
            <a:spLocks noGrp="1" noChangeArrowheads="1"/>
          </p:cNvSpPr>
          <p:nvPr>
            <p:ph type="body" idx="1"/>
          </p:nvPr>
        </p:nvSpPr>
        <p:spPr>
          <a:xfrm>
            <a:off x="1285875" y="3505200"/>
            <a:ext cx="7553325" cy="2093913"/>
          </a:xfrm>
        </p:spPr>
        <p:txBody>
          <a:bodyPr/>
          <a:lstStyle/>
          <a:p>
            <a:pPr algn="just">
              <a:buFont typeface="Wingdings" pitchFamily="2" charset="2"/>
              <a:buNone/>
            </a:pPr>
            <a:r>
              <a:rPr lang="el-GR" sz="1800" b="1" dirty="0" smtClean="0">
                <a:cs typeface="Tahoma" pitchFamily="34" charset="0"/>
              </a:rPr>
              <a:t>Στοιχεία από την πτυχιακή εργασία της  </a:t>
            </a:r>
          </a:p>
          <a:p>
            <a:pPr algn="just">
              <a:buFont typeface="Wingdings" pitchFamily="2" charset="2"/>
              <a:buNone/>
            </a:pPr>
            <a:r>
              <a:rPr lang="el-GR" sz="1800" b="1" dirty="0" smtClean="0">
                <a:cs typeface="Tahoma" pitchFamily="34" charset="0"/>
              </a:rPr>
              <a:t>Καλλιόπης Ζαχαροπούλου (2000-2001)</a:t>
            </a:r>
            <a:endParaRPr lang="el-GR" sz="1800" dirty="0" smtClean="0">
              <a:cs typeface="Tahoma" pitchFamily="34" charset="0"/>
            </a:endParaRPr>
          </a:p>
          <a:p>
            <a:pPr algn="just">
              <a:buFont typeface="Wingdings" pitchFamily="2" charset="2"/>
              <a:buNone/>
            </a:pPr>
            <a:endParaRPr lang="el-GR" sz="2800" dirty="0" smtClean="0">
              <a:cs typeface="Tahoma" pitchFamily="34" charset="0"/>
            </a:endParaRPr>
          </a:p>
        </p:txBody>
      </p:sp>
      <p:sp>
        <p:nvSpPr>
          <p:cNvPr id="76804" name="Text Box 4"/>
          <p:cNvSpPr txBox="1">
            <a:spLocks noChangeArrowheads="1"/>
          </p:cNvSpPr>
          <p:nvPr/>
        </p:nvSpPr>
        <p:spPr bwMode="auto">
          <a:xfrm>
            <a:off x="1676400" y="1928813"/>
            <a:ext cx="5284788" cy="946150"/>
          </a:xfrm>
          <a:prstGeom prst="rect">
            <a:avLst/>
          </a:prstGeom>
          <a:noFill/>
          <a:ln w="9525">
            <a:noFill/>
            <a:miter lim="800000"/>
            <a:headEnd/>
            <a:tailEnd/>
          </a:ln>
        </p:spPr>
        <p:txBody>
          <a:bodyPr wrap="none">
            <a:spAutoFit/>
          </a:bodyPr>
          <a:lstStyle/>
          <a:p>
            <a:r>
              <a:rPr lang="el-GR" sz="2800" i="1">
                <a:solidFill>
                  <a:schemeClr val="tx2"/>
                </a:solidFill>
                <a:latin typeface="Tahoma" pitchFamily="34" charset="0"/>
              </a:rPr>
              <a:t>Ο</a:t>
            </a:r>
            <a:r>
              <a:rPr lang="en-US" sz="2800" i="1">
                <a:solidFill>
                  <a:schemeClr val="tx2"/>
                </a:solidFill>
                <a:latin typeface="Tahoma" pitchFamily="34" charset="0"/>
              </a:rPr>
              <a:t> ρόλος του φύλου, της ηλικίας </a:t>
            </a:r>
            <a:endParaRPr lang="el-GR" sz="2800" i="1">
              <a:solidFill>
                <a:schemeClr val="tx2"/>
              </a:solidFill>
              <a:latin typeface="Tahoma" pitchFamily="34" charset="0"/>
            </a:endParaRPr>
          </a:p>
          <a:p>
            <a:r>
              <a:rPr lang="en-US" sz="2800" i="1">
                <a:solidFill>
                  <a:schemeClr val="tx2"/>
                </a:solidFill>
                <a:latin typeface="Tahoma" pitchFamily="34" charset="0"/>
              </a:rPr>
              <a:t>και της χρήσης υπολογιστή</a:t>
            </a:r>
            <a:endParaRPr lang="en-GB" sz="2800" i="1">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l-GR" dirty="0">
                <a:latin typeface="+mn-lt"/>
                <a:cs typeface="Tahoma" pitchFamily="34" charset="0"/>
              </a:rPr>
              <a:t>Θεωρητικό Πλαίσιο</a:t>
            </a:r>
          </a:p>
        </p:txBody>
      </p:sp>
      <p:sp>
        <p:nvSpPr>
          <p:cNvPr id="77827" name="Rectangle 3"/>
          <p:cNvSpPr>
            <a:spLocks noGrp="1" noChangeArrowheads="1"/>
          </p:cNvSpPr>
          <p:nvPr>
            <p:ph type="body" idx="1"/>
          </p:nvPr>
        </p:nvSpPr>
        <p:spPr/>
        <p:txBody>
          <a:bodyPr/>
          <a:lstStyle/>
          <a:p>
            <a:pPr algn="just"/>
            <a:r>
              <a:rPr lang="el-GR" smtClean="0">
                <a:latin typeface="+mn-lt"/>
                <a:cs typeface="Tahoma" pitchFamily="34" charset="0"/>
              </a:rPr>
              <a:t>Παραστάσεις &amp; Αναπαραστάσεις</a:t>
            </a:r>
          </a:p>
          <a:p>
            <a:pPr algn="just"/>
            <a:r>
              <a:rPr lang="el-GR" b="1" smtClean="0">
                <a:latin typeface="+mn-lt"/>
                <a:cs typeface="Tahoma" pitchFamily="34" charset="0"/>
              </a:rPr>
              <a:t>Ιδέες – </a:t>
            </a:r>
            <a:r>
              <a:rPr lang="el-GR" smtClean="0">
                <a:latin typeface="+mn-lt"/>
                <a:cs typeface="Tahoma" pitchFamily="34" charset="0"/>
              </a:rPr>
              <a:t>βιωματική εμπειρία </a:t>
            </a:r>
          </a:p>
          <a:p>
            <a:pPr lvl="1" algn="just"/>
            <a:r>
              <a:rPr lang="el-GR" smtClean="0">
                <a:latin typeface="+mn-lt"/>
                <a:cs typeface="Tahoma" pitchFamily="34" charset="0"/>
              </a:rPr>
              <a:t>Στάσεις </a:t>
            </a:r>
          </a:p>
          <a:p>
            <a:pPr lvl="1" algn="just"/>
            <a:r>
              <a:rPr lang="el-GR" smtClean="0">
                <a:latin typeface="+mn-lt"/>
                <a:cs typeface="Tahoma" pitchFamily="34" charset="0"/>
              </a:rPr>
              <a:t>Αντιλήψεις </a:t>
            </a:r>
          </a:p>
          <a:p>
            <a:pPr lvl="1" algn="just"/>
            <a:r>
              <a:rPr lang="el-GR" b="1" smtClean="0">
                <a:latin typeface="+mn-lt"/>
                <a:cs typeface="Tahoma" pitchFamily="34" charset="0"/>
              </a:rPr>
              <a:t>των παιδιών για τους υπολογιστές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304800"/>
            <a:ext cx="7793038" cy="1143000"/>
          </a:xfrm>
        </p:spPr>
        <p:txBody>
          <a:bodyPr>
            <a:normAutofit fontScale="90000"/>
          </a:bodyPr>
          <a:lstStyle/>
          <a:p>
            <a:pPr>
              <a:defRPr/>
            </a:pPr>
            <a:r>
              <a:rPr lang="el-GR" sz="4000" dirty="0">
                <a:latin typeface="+mn-lt"/>
                <a:cs typeface="Tahoma" pitchFamily="34" charset="0"/>
              </a:rPr>
              <a:t>Γιατί μελετάμε τις παραστάσεις των νηπίων; </a:t>
            </a:r>
          </a:p>
        </p:txBody>
      </p:sp>
      <p:sp>
        <p:nvSpPr>
          <p:cNvPr id="78851" name="Rectangle 3"/>
          <p:cNvSpPr>
            <a:spLocks noGrp="1" noChangeArrowheads="1"/>
          </p:cNvSpPr>
          <p:nvPr>
            <p:ph type="body" idx="1"/>
          </p:nvPr>
        </p:nvSpPr>
        <p:spPr>
          <a:xfrm>
            <a:off x="1371600" y="1643063"/>
            <a:ext cx="7772400" cy="4114800"/>
          </a:xfrm>
        </p:spPr>
        <p:txBody>
          <a:bodyPr>
            <a:normAutofit lnSpcReduction="10000"/>
          </a:bodyPr>
          <a:lstStyle/>
          <a:p>
            <a:pPr>
              <a:lnSpc>
                <a:spcPct val="90000"/>
              </a:lnSpc>
            </a:pPr>
            <a:r>
              <a:rPr lang="el-GR" sz="2400" b="1" smtClean="0">
                <a:latin typeface="+mn-lt"/>
                <a:cs typeface="Tahoma" pitchFamily="34" charset="0"/>
              </a:rPr>
              <a:t>Θεωρητικό Πλαίσιο</a:t>
            </a:r>
          </a:p>
          <a:p>
            <a:pPr lvl="1">
              <a:lnSpc>
                <a:spcPct val="90000"/>
              </a:lnSpc>
            </a:pPr>
            <a:r>
              <a:rPr lang="el-GR" sz="1600" smtClean="0">
                <a:latin typeface="+mn-lt"/>
                <a:cs typeface="Tahoma" pitchFamily="34" charset="0"/>
              </a:rPr>
              <a:t>(Ανα)παραστάσεις</a:t>
            </a:r>
          </a:p>
          <a:p>
            <a:pPr lvl="1">
              <a:lnSpc>
                <a:spcPct val="90000"/>
              </a:lnSpc>
            </a:pPr>
            <a:r>
              <a:rPr lang="el-GR" sz="1600" smtClean="0">
                <a:latin typeface="+mn-lt"/>
                <a:cs typeface="Tahoma" pitchFamily="34" charset="0"/>
              </a:rPr>
              <a:t>ΤΠΕ στην Εκπαίδευση</a:t>
            </a:r>
          </a:p>
          <a:p>
            <a:pPr>
              <a:lnSpc>
                <a:spcPct val="90000"/>
              </a:lnSpc>
            </a:pPr>
            <a:r>
              <a:rPr lang="el-GR" sz="2400" b="1" smtClean="0">
                <a:latin typeface="+mn-lt"/>
                <a:cs typeface="Tahoma" pitchFamily="34" charset="0"/>
              </a:rPr>
              <a:t>Μεθοδολογικό Πλαίσιο</a:t>
            </a:r>
          </a:p>
          <a:p>
            <a:pPr lvl="1" algn="just">
              <a:lnSpc>
                <a:spcPct val="90000"/>
              </a:lnSpc>
            </a:pPr>
            <a:r>
              <a:rPr lang="el-GR" sz="1600" smtClean="0">
                <a:latin typeface="+mn-lt"/>
                <a:cs typeface="Tahoma" pitchFamily="34" charset="0"/>
              </a:rPr>
              <a:t>Ερευνητικά ερωτήματα</a:t>
            </a:r>
          </a:p>
          <a:p>
            <a:pPr lvl="1" algn="just">
              <a:lnSpc>
                <a:spcPct val="90000"/>
              </a:lnSpc>
            </a:pPr>
            <a:r>
              <a:rPr lang="el-GR" sz="1600" smtClean="0">
                <a:latin typeface="+mn-lt"/>
                <a:cs typeface="Tahoma" pitchFamily="34" charset="0"/>
              </a:rPr>
              <a:t>Υποκείμενα της έρευνας</a:t>
            </a:r>
          </a:p>
          <a:p>
            <a:pPr lvl="1" algn="just">
              <a:lnSpc>
                <a:spcPct val="90000"/>
              </a:lnSpc>
            </a:pPr>
            <a:r>
              <a:rPr lang="el-GR" sz="1600" smtClean="0">
                <a:latin typeface="+mn-lt"/>
                <a:cs typeface="Tahoma" pitchFamily="34" charset="0"/>
              </a:rPr>
              <a:t>Τρόπος διεξαγωγής της έρευνας</a:t>
            </a:r>
          </a:p>
          <a:p>
            <a:pPr>
              <a:lnSpc>
                <a:spcPct val="90000"/>
              </a:lnSpc>
            </a:pPr>
            <a:r>
              <a:rPr lang="el-GR" sz="2000" b="1" smtClean="0">
                <a:latin typeface="+mn-lt"/>
                <a:cs typeface="Tahoma" pitchFamily="34" charset="0"/>
              </a:rPr>
              <a:t>Παρουσίαση – Ανάλυση Αποτελεσμάτων</a:t>
            </a:r>
          </a:p>
          <a:p>
            <a:pPr lvl="1">
              <a:lnSpc>
                <a:spcPct val="90000"/>
              </a:lnSpc>
            </a:pPr>
            <a:r>
              <a:rPr lang="el-GR" sz="1600" smtClean="0">
                <a:latin typeface="+mn-lt"/>
                <a:cs typeface="Tahoma" pitchFamily="34" charset="0"/>
              </a:rPr>
              <a:t>Παραστάσεις για τον υπολογιστή ως συσκευή</a:t>
            </a:r>
          </a:p>
          <a:p>
            <a:pPr lvl="1">
              <a:lnSpc>
                <a:spcPct val="90000"/>
              </a:lnSpc>
            </a:pPr>
            <a:r>
              <a:rPr lang="el-GR" sz="1600" smtClean="0">
                <a:latin typeface="+mn-lt"/>
                <a:cs typeface="Tahoma" pitchFamily="34" charset="0"/>
              </a:rPr>
              <a:t>Το σχέδιο για τον υπολογιστή ως συσκευή</a:t>
            </a:r>
          </a:p>
          <a:p>
            <a:pPr lvl="1">
              <a:lnSpc>
                <a:spcPct val="90000"/>
              </a:lnSpc>
            </a:pPr>
            <a:r>
              <a:rPr lang="el-GR" sz="1600" smtClean="0">
                <a:latin typeface="+mn-lt"/>
                <a:cs typeface="Tahoma" pitchFamily="34" charset="0"/>
              </a:rPr>
              <a:t>Παραστάσεις για τις χρήσεις του υπολογιστή</a:t>
            </a:r>
          </a:p>
          <a:p>
            <a:pPr lvl="1">
              <a:lnSpc>
                <a:spcPct val="90000"/>
              </a:lnSpc>
            </a:pPr>
            <a:r>
              <a:rPr lang="el-GR" sz="1600" smtClean="0">
                <a:latin typeface="+mn-lt"/>
                <a:cs typeface="Tahoma" pitchFamily="34" charset="0"/>
              </a:rPr>
              <a:t>Συγκρότηση των αρχικών παραστάσεων</a:t>
            </a:r>
          </a:p>
          <a:p>
            <a:pPr>
              <a:lnSpc>
                <a:spcPct val="90000"/>
              </a:lnSpc>
            </a:pPr>
            <a:r>
              <a:rPr lang="el-GR" sz="2400" b="1" smtClean="0">
                <a:latin typeface="+mn-lt"/>
                <a:cs typeface="Tahoma" pitchFamily="34" charset="0"/>
              </a:rPr>
              <a:t>Συζήτηση</a:t>
            </a:r>
          </a:p>
          <a:p>
            <a:pPr lvl="1">
              <a:lnSpc>
                <a:spcPct val="90000"/>
              </a:lnSpc>
            </a:pPr>
            <a:r>
              <a:rPr lang="el-GR" sz="1600" smtClean="0">
                <a:latin typeface="+mn-lt"/>
                <a:cs typeface="Tahoma" pitchFamily="34" charset="0"/>
              </a:rPr>
              <a:t>Συμπεράσματα</a:t>
            </a:r>
          </a:p>
          <a:p>
            <a:pPr lvl="1">
              <a:lnSpc>
                <a:spcPct val="90000"/>
              </a:lnSpc>
            </a:pPr>
            <a:r>
              <a:rPr lang="el-GR" sz="1600" smtClean="0">
                <a:latin typeface="+mn-lt"/>
                <a:cs typeface="Tahoma" pitchFamily="34" charset="0"/>
              </a:rPr>
              <a:t>Προοπτικές</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285875" y="285750"/>
            <a:ext cx="7046913" cy="1047750"/>
          </a:xfrm>
        </p:spPr>
        <p:txBody>
          <a:bodyPr/>
          <a:lstStyle/>
          <a:p>
            <a:pPr>
              <a:defRPr/>
            </a:pPr>
            <a:r>
              <a:rPr lang="el-GR" dirty="0">
                <a:latin typeface="+mn-lt"/>
                <a:cs typeface="Tahoma" pitchFamily="34" charset="0"/>
              </a:rPr>
              <a:t>Ερωτήματα</a:t>
            </a:r>
          </a:p>
        </p:txBody>
      </p:sp>
      <p:sp>
        <p:nvSpPr>
          <p:cNvPr id="66563" name="Rectangle 3"/>
          <p:cNvSpPr>
            <a:spLocks noGrp="1" noChangeArrowheads="1"/>
          </p:cNvSpPr>
          <p:nvPr>
            <p:ph type="body" idx="1"/>
          </p:nvPr>
        </p:nvSpPr>
        <p:spPr>
          <a:xfrm>
            <a:off x="1143000" y="1571625"/>
            <a:ext cx="7720013" cy="4781550"/>
          </a:xfrm>
        </p:spPr>
        <p:txBody>
          <a:bodyPr/>
          <a:lstStyle/>
          <a:p>
            <a:pPr algn="ctr">
              <a:lnSpc>
                <a:spcPct val="90000"/>
              </a:lnSpc>
              <a:buFont typeface="Wingdings" pitchFamily="2" charset="2"/>
              <a:buNone/>
            </a:pPr>
            <a:r>
              <a:rPr lang="el-GR" sz="2000" b="1" smtClean="0">
                <a:latin typeface="+mn-lt"/>
                <a:cs typeface="Tahoma" pitchFamily="34" charset="0"/>
              </a:rPr>
              <a:t>Πως οι μαθητές του νηπιαγωγείου αναπαριστούν τους υπολογιστές, τους χρήστες και τις χρήσεις του</a:t>
            </a:r>
          </a:p>
          <a:p>
            <a:pPr algn="ctr">
              <a:lnSpc>
                <a:spcPct val="90000"/>
              </a:lnSpc>
              <a:buFont typeface="Wingdings" pitchFamily="2" charset="2"/>
              <a:buNone/>
            </a:pPr>
            <a:endParaRPr lang="el-GR" sz="2000" b="1" smtClean="0">
              <a:latin typeface="+mn-lt"/>
              <a:cs typeface="Tahoma" pitchFamily="34" charset="0"/>
            </a:endParaRPr>
          </a:p>
          <a:p>
            <a:pPr>
              <a:lnSpc>
                <a:spcPct val="90000"/>
              </a:lnSpc>
              <a:buFont typeface="Wingdings" pitchFamily="2" charset="2"/>
              <a:buNone/>
            </a:pPr>
            <a:r>
              <a:rPr lang="el-GR" sz="2000" smtClean="0">
                <a:latin typeface="+mn-lt"/>
                <a:cs typeface="Tahoma" pitchFamily="34" charset="0"/>
              </a:rPr>
              <a:t>Επιμέρους ερευνητικά ερωτήματα</a:t>
            </a:r>
          </a:p>
          <a:p>
            <a:pPr>
              <a:lnSpc>
                <a:spcPct val="90000"/>
              </a:lnSpc>
            </a:pPr>
            <a:r>
              <a:rPr lang="el-GR" sz="2000" smtClean="0">
                <a:latin typeface="+mn-lt"/>
                <a:cs typeface="Tahoma" pitchFamily="34" charset="0"/>
              </a:rPr>
              <a:t>Αρχικές παραστάσεις για τον υπολογιστή, τις χρήσεις και τους χρήστες του.</a:t>
            </a:r>
          </a:p>
          <a:p>
            <a:pPr>
              <a:lnSpc>
                <a:spcPct val="90000"/>
              </a:lnSpc>
            </a:pPr>
            <a:r>
              <a:rPr lang="el-GR" sz="2000" smtClean="0">
                <a:latin typeface="+mn-lt"/>
                <a:cs typeface="Tahoma" pitchFamily="34" charset="0"/>
              </a:rPr>
              <a:t>Πώς η ένταξη του Υπολογιστή ως εκπαιδευτικό και ψυχαγωγικό εργαλείο στη σχολική τάξη επιδρά στην αναδιοργάνωση των παραστάσεων;</a:t>
            </a:r>
          </a:p>
          <a:p>
            <a:pPr>
              <a:lnSpc>
                <a:spcPct val="90000"/>
              </a:lnSpc>
            </a:pPr>
            <a:r>
              <a:rPr lang="el-GR" sz="2000" smtClean="0">
                <a:latin typeface="+mn-lt"/>
                <a:cs typeface="Tahoma" pitchFamily="34" charset="0"/>
              </a:rPr>
              <a:t>Πώς η διδακτική παρέμβαση επηρεάζει τον τρόπο με τον οποίο οι μαθητές αναπαριστούν τον Υπολογιστή;</a:t>
            </a:r>
          </a:p>
          <a:p>
            <a:pPr>
              <a:lnSpc>
                <a:spcPct val="90000"/>
              </a:lnSpc>
            </a:pPr>
            <a:r>
              <a:rPr lang="el-GR" sz="2000" smtClean="0">
                <a:latin typeface="+mn-lt"/>
                <a:cs typeface="Tahoma" pitchFamily="34" charset="0"/>
              </a:rPr>
              <a:t>Αν υπάρχουν και ποιες αλλαγές παρατηρούνται στις παραστάσεις των παιδιών όταν δεν χρησιμοποιούν Υπολογιστή κατά τη διάρκεια ενός έτους;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slide(fromLeft)">
                                      <p:cBhvr>
                                        <p:cTn id="7" dur="5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slide(fromLeft)">
                                      <p:cBhvr>
                                        <p:cTn id="12" dur="500"/>
                                        <p:tgtEl>
                                          <p:spTgt spid="665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6563">
                                            <p:txEl>
                                              <p:pRg st="3" end="3"/>
                                            </p:txEl>
                                          </p:spTgt>
                                        </p:tgtEl>
                                        <p:attrNameLst>
                                          <p:attrName>style.visibility</p:attrName>
                                        </p:attrNameLst>
                                      </p:cBhvr>
                                      <p:to>
                                        <p:strVal val="visible"/>
                                      </p:to>
                                    </p:set>
                                    <p:animEffect transition="in" filter="slide(fromLeft)">
                                      <p:cBhvr>
                                        <p:cTn id="17" dur="500"/>
                                        <p:tgtEl>
                                          <p:spTgt spid="665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66563">
                                            <p:txEl>
                                              <p:pRg st="4" end="4"/>
                                            </p:txEl>
                                          </p:spTgt>
                                        </p:tgtEl>
                                        <p:attrNameLst>
                                          <p:attrName>style.visibility</p:attrName>
                                        </p:attrNameLst>
                                      </p:cBhvr>
                                      <p:to>
                                        <p:strVal val="visible"/>
                                      </p:to>
                                    </p:set>
                                    <p:animEffect transition="in" filter="slide(fromLeft)">
                                      <p:cBhvr>
                                        <p:cTn id="22" dur="500"/>
                                        <p:tgtEl>
                                          <p:spTgt spid="665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66563">
                                            <p:txEl>
                                              <p:pRg st="5" end="5"/>
                                            </p:txEl>
                                          </p:spTgt>
                                        </p:tgtEl>
                                        <p:attrNameLst>
                                          <p:attrName>style.visibility</p:attrName>
                                        </p:attrNameLst>
                                      </p:cBhvr>
                                      <p:to>
                                        <p:strVal val="visible"/>
                                      </p:to>
                                    </p:set>
                                    <p:animEffect transition="in" filter="slide(fromLeft)">
                                      <p:cBhvr>
                                        <p:cTn id="27" dur="500"/>
                                        <p:tgtEl>
                                          <p:spTgt spid="6656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66563">
                                            <p:txEl>
                                              <p:pRg st="6" end="6"/>
                                            </p:txEl>
                                          </p:spTgt>
                                        </p:tgtEl>
                                        <p:attrNameLst>
                                          <p:attrName>style.visibility</p:attrName>
                                        </p:attrNameLst>
                                      </p:cBhvr>
                                      <p:to>
                                        <p:strVal val="visible"/>
                                      </p:to>
                                    </p:set>
                                    <p:animEffect transition="in" filter="slide(fromLeft)">
                                      <p:cBhvr>
                                        <p:cTn id="32" dur="500"/>
                                        <p:tgtEl>
                                          <p:spTgt spid="66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l-GR" dirty="0">
                <a:latin typeface="+mn-lt"/>
                <a:cs typeface="Tahoma" pitchFamily="34" charset="0"/>
              </a:rPr>
              <a:t>Μεθοδολογικό πλαίσιο</a:t>
            </a:r>
          </a:p>
        </p:txBody>
      </p:sp>
      <p:sp>
        <p:nvSpPr>
          <p:cNvPr id="80899" name="Rectangle 3"/>
          <p:cNvSpPr>
            <a:spLocks noGrp="1" noChangeArrowheads="1"/>
          </p:cNvSpPr>
          <p:nvPr>
            <p:ph type="body" idx="1"/>
          </p:nvPr>
        </p:nvSpPr>
        <p:spPr/>
        <p:txBody>
          <a:bodyPr/>
          <a:lstStyle/>
          <a:p>
            <a:pPr algn="just"/>
            <a:r>
              <a:rPr lang="el-GR" dirty="0" smtClean="0">
                <a:latin typeface="+mn-lt"/>
                <a:cs typeface="Tahoma" pitchFamily="34" charset="0"/>
              </a:rPr>
              <a:t>Ερευνητικά ερωτήματα</a:t>
            </a:r>
          </a:p>
          <a:p>
            <a:pPr algn="just"/>
            <a:r>
              <a:rPr lang="el-GR" dirty="0" smtClean="0">
                <a:latin typeface="+mn-lt"/>
                <a:cs typeface="Tahoma" pitchFamily="34" charset="0"/>
              </a:rPr>
              <a:t>Μελέτη Περίπτωσης</a:t>
            </a:r>
          </a:p>
          <a:p>
            <a:pPr lvl="1" algn="just"/>
            <a:r>
              <a:rPr lang="el-GR" dirty="0" smtClean="0">
                <a:latin typeface="+mn-lt"/>
                <a:cs typeface="Tahoma" pitchFamily="34" charset="0"/>
              </a:rPr>
              <a:t>Συνδυασμός Ποιοτικής και Ποσοτικής Έρευνας</a:t>
            </a:r>
          </a:p>
          <a:p>
            <a:pPr algn="just"/>
            <a:r>
              <a:rPr lang="el-GR" dirty="0" smtClean="0">
                <a:latin typeface="+mn-lt"/>
                <a:cs typeface="Tahoma" pitchFamily="34" charset="0"/>
              </a:rPr>
              <a:t>Υποκείμενα της έρευνας</a:t>
            </a:r>
          </a:p>
          <a:p>
            <a:r>
              <a:rPr lang="el-GR" dirty="0" smtClean="0">
                <a:latin typeface="+mn-lt"/>
                <a:cs typeface="Tahoma" pitchFamily="34" charset="0"/>
              </a:rPr>
              <a:t>Τρόπος διεξαγωγής της ερευνητικής διαδικασίας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a:lnSpc>
                <a:spcPct val="50000"/>
              </a:lnSpc>
              <a:defRPr/>
            </a:pPr>
            <a:r>
              <a:rPr lang="el-GR" dirty="0">
                <a:latin typeface="+mn-lt"/>
                <a:cs typeface="Tahoma" pitchFamily="34" charset="0"/>
              </a:rPr>
              <a:t>Π</a:t>
            </a:r>
            <a:r>
              <a:rPr lang="en-GB" dirty="0" err="1">
                <a:latin typeface="+mn-lt"/>
                <a:cs typeface="Tahoma" pitchFamily="34" charset="0"/>
              </a:rPr>
              <a:t>ρόσκτηση</a:t>
            </a:r>
            <a:r>
              <a:rPr lang="en-GB" dirty="0">
                <a:latin typeface="+mn-lt"/>
                <a:cs typeface="Tahoma" pitchFamily="34" charset="0"/>
              </a:rPr>
              <a:t> </a:t>
            </a:r>
            <a:r>
              <a:rPr lang="en-GB" dirty="0" err="1">
                <a:latin typeface="+mn-lt"/>
                <a:cs typeface="Tahoma" pitchFamily="34" charset="0"/>
              </a:rPr>
              <a:t>γνώσεων</a:t>
            </a:r>
            <a:r>
              <a:rPr lang="el-GR" dirty="0">
                <a:latin typeface="+mn-lt"/>
                <a:cs typeface="Tahoma" pitchFamily="34" charset="0"/>
              </a:rPr>
              <a:t> (1)</a:t>
            </a:r>
            <a:endParaRPr lang="en-GB" dirty="0">
              <a:latin typeface="+mn-lt"/>
              <a:cs typeface="Tahoma" pitchFamily="34" charset="0"/>
            </a:endParaRPr>
          </a:p>
        </p:txBody>
      </p:sp>
      <p:sp>
        <p:nvSpPr>
          <p:cNvPr id="20483" name="Rectangle 3"/>
          <p:cNvSpPr>
            <a:spLocks noGrp="1" noChangeArrowheads="1"/>
          </p:cNvSpPr>
          <p:nvPr>
            <p:ph type="body" idx="1"/>
          </p:nvPr>
        </p:nvSpPr>
        <p:spPr>
          <a:xfrm>
            <a:off x="683568" y="1340768"/>
            <a:ext cx="7720012" cy="4800600"/>
          </a:xfrm>
        </p:spPr>
        <p:txBody>
          <a:bodyPr/>
          <a:lstStyle/>
          <a:p>
            <a:pPr>
              <a:lnSpc>
                <a:spcPct val="90000"/>
              </a:lnSpc>
              <a:spcBef>
                <a:spcPct val="48000"/>
              </a:spcBef>
              <a:buFont typeface="Wingdings" pitchFamily="2" charset="2"/>
              <a:buNone/>
            </a:pPr>
            <a:r>
              <a:rPr lang="en-GB" sz="2000" b="1" i="1" dirty="0" smtClean="0">
                <a:latin typeface="+mn-lt"/>
                <a:cs typeface="Tahoma" pitchFamily="34" charset="0"/>
              </a:rPr>
              <a:t> </a:t>
            </a:r>
            <a:r>
              <a:rPr lang="el-GR" sz="2800" b="1" dirty="0" smtClean="0">
                <a:latin typeface="+mn-lt"/>
                <a:cs typeface="Tahoma" pitchFamily="34" charset="0"/>
              </a:rPr>
              <a:t>Από τι εξαρτάται η πρόσκτηση των γνώσεων;</a:t>
            </a:r>
          </a:p>
          <a:p>
            <a:pPr>
              <a:lnSpc>
                <a:spcPct val="90000"/>
              </a:lnSpc>
              <a:spcBef>
                <a:spcPct val="48000"/>
              </a:spcBef>
              <a:buFont typeface="Wingdings" pitchFamily="2" charset="2"/>
              <a:buNone/>
            </a:pPr>
            <a:r>
              <a:rPr lang="el-GR" sz="2800" b="1" dirty="0" smtClean="0">
                <a:latin typeface="+mn-lt"/>
                <a:cs typeface="Tahoma" pitchFamily="34" charset="0"/>
              </a:rPr>
              <a:t>Τέσσερις μεγάλες ιδέες </a:t>
            </a:r>
            <a:endParaRPr lang="el-GR" sz="2800" dirty="0" smtClean="0">
              <a:latin typeface="+mn-lt"/>
              <a:cs typeface="Tahoma" pitchFamily="34" charset="0"/>
            </a:endParaRPr>
          </a:p>
          <a:p>
            <a:pPr>
              <a:lnSpc>
                <a:spcPct val="90000"/>
              </a:lnSpc>
              <a:spcBef>
                <a:spcPct val="48000"/>
              </a:spcBef>
              <a:buFont typeface="Wingdings 2" pitchFamily="18" charset="2"/>
              <a:buNone/>
            </a:pPr>
            <a:r>
              <a:rPr lang="el-GR" sz="2800" dirty="0" smtClean="0">
                <a:latin typeface="+mn-lt"/>
                <a:cs typeface="Tahoma" pitchFamily="34" charset="0"/>
              </a:rPr>
              <a:t>1. </a:t>
            </a:r>
            <a:r>
              <a:rPr lang="en-GB" sz="2800" dirty="0" smtClean="0">
                <a:latin typeface="+mn-lt"/>
                <a:cs typeface="Tahoma" pitchFamily="34" charset="0"/>
              </a:rPr>
              <a:t>Η </a:t>
            </a:r>
            <a:r>
              <a:rPr lang="en-GB" sz="2800" dirty="0" err="1" smtClean="0">
                <a:latin typeface="+mn-lt"/>
                <a:cs typeface="Tahoma" pitchFamily="34" charset="0"/>
              </a:rPr>
              <a:t>δραστηριότητα</a:t>
            </a:r>
            <a:r>
              <a:rPr lang="en-GB" sz="2800" dirty="0" smtClean="0">
                <a:latin typeface="+mn-lt"/>
                <a:cs typeface="Tahoma" pitchFamily="34" charset="0"/>
              </a:rPr>
              <a:t> </a:t>
            </a:r>
            <a:r>
              <a:rPr lang="en-GB" sz="2800" dirty="0" err="1" smtClean="0">
                <a:latin typeface="+mn-lt"/>
                <a:cs typeface="Tahoma" pitchFamily="34" charset="0"/>
              </a:rPr>
              <a:t>του</a:t>
            </a:r>
            <a:r>
              <a:rPr lang="en-GB" sz="2800" dirty="0" smtClean="0">
                <a:latin typeface="+mn-lt"/>
                <a:cs typeface="Tahoma" pitchFamily="34" charset="0"/>
              </a:rPr>
              <a:t> </a:t>
            </a:r>
            <a:r>
              <a:rPr lang="el-GR" sz="2800" dirty="0" smtClean="0">
                <a:latin typeface="+mn-lt"/>
                <a:cs typeface="Tahoma" pitchFamily="34" charset="0"/>
              </a:rPr>
              <a:t>παιδιού </a:t>
            </a:r>
            <a:r>
              <a:rPr lang="en-GB" sz="2800" dirty="0" err="1" smtClean="0">
                <a:latin typeface="+mn-lt"/>
                <a:cs typeface="Tahoma" pitchFamily="34" charset="0"/>
              </a:rPr>
              <a:t>ως</a:t>
            </a:r>
            <a:r>
              <a:rPr lang="en-GB" sz="2800" dirty="0" smtClean="0">
                <a:latin typeface="+mn-lt"/>
                <a:cs typeface="Tahoma" pitchFamily="34" charset="0"/>
              </a:rPr>
              <a:t> </a:t>
            </a:r>
            <a:r>
              <a:rPr lang="en-GB" sz="2800" dirty="0" err="1" smtClean="0">
                <a:latin typeface="+mn-lt"/>
                <a:cs typeface="Tahoma" pitchFamily="34" charset="0"/>
              </a:rPr>
              <a:t>αυτόνομο</a:t>
            </a:r>
            <a:r>
              <a:rPr lang="en-GB" sz="2800" dirty="0" smtClean="0">
                <a:latin typeface="+mn-lt"/>
                <a:cs typeface="Tahoma" pitchFamily="34" charset="0"/>
              </a:rPr>
              <a:t> </a:t>
            </a:r>
            <a:r>
              <a:rPr lang="en-GB" sz="2800" dirty="0" err="1" smtClean="0">
                <a:latin typeface="+mn-lt"/>
                <a:cs typeface="Tahoma" pitchFamily="34" charset="0"/>
              </a:rPr>
              <a:t>ον</a:t>
            </a:r>
            <a:r>
              <a:rPr lang="en-GB" sz="2800" dirty="0" smtClean="0">
                <a:latin typeface="+mn-lt"/>
                <a:cs typeface="Tahoma" pitchFamily="34" charset="0"/>
              </a:rPr>
              <a:t> </a:t>
            </a:r>
            <a:r>
              <a:rPr lang="en-GB" sz="2800" dirty="0" err="1" smtClean="0">
                <a:latin typeface="+mn-lt"/>
                <a:cs typeface="Tahoma" pitchFamily="34" charset="0"/>
              </a:rPr>
              <a:t>που</a:t>
            </a:r>
            <a:r>
              <a:rPr lang="en-GB" sz="2800" dirty="0" smtClean="0">
                <a:latin typeface="+mn-lt"/>
                <a:cs typeface="Tahoma" pitchFamily="34" charset="0"/>
              </a:rPr>
              <a:t> </a:t>
            </a:r>
            <a:r>
              <a:rPr lang="en-GB" sz="2800" dirty="0" err="1" smtClean="0">
                <a:latin typeface="+mn-lt"/>
                <a:cs typeface="Tahoma" pitchFamily="34" charset="0"/>
              </a:rPr>
              <a:t>μαθαίνει</a:t>
            </a:r>
            <a:r>
              <a:rPr lang="en-GB" sz="2800" dirty="0" smtClean="0">
                <a:latin typeface="+mn-lt"/>
                <a:cs typeface="Tahoma" pitchFamily="34" charset="0"/>
              </a:rPr>
              <a:t> </a:t>
            </a:r>
            <a:r>
              <a:rPr lang="en-GB" sz="2800" dirty="0" err="1" smtClean="0">
                <a:latin typeface="+mn-lt"/>
                <a:cs typeface="Tahoma" pitchFamily="34" charset="0"/>
              </a:rPr>
              <a:t>μέσα</a:t>
            </a:r>
            <a:r>
              <a:rPr lang="en-GB" sz="2800" dirty="0" smtClean="0">
                <a:latin typeface="+mn-lt"/>
                <a:cs typeface="Tahoma" pitchFamily="34" charset="0"/>
              </a:rPr>
              <a:t> </a:t>
            </a:r>
            <a:r>
              <a:rPr lang="en-GB" sz="2800" dirty="0" err="1" smtClean="0">
                <a:latin typeface="+mn-lt"/>
                <a:cs typeface="Tahoma" pitchFamily="34" charset="0"/>
              </a:rPr>
              <a:t>από</a:t>
            </a:r>
            <a:r>
              <a:rPr lang="en-GB" sz="2800" dirty="0" smtClean="0">
                <a:latin typeface="+mn-lt"/>
                <a:cs typeface="Tahoma" pitchFamily="34" charset="0"/>
              </a:rPr>
              <a:t> </a:t>
            </a:r>
            <a:r>
              <a:rPr lang="en-GB" sz="2800" dirty="0" err="1" smtClean="0">
                <a:latin typeface="+mn-lt"/>
                <a:cs typeface="Tahoma" pitchFamily="34" charset="0"/>
              </a:rPr>
              <a:t>την</a:t>
            </a:r>
            <a:r>
              <a:rPr lang="en-GB" sz="2800" dirty="0" smtClean="0">
                <a:latin typeface="+mn-lt"/>
                <a:cs typeface="Tahoma" pitchFamily="34" charset="0"/>
              </a:rPr>
              <a:t> </a:t>
            </a:r>
            <a:r>
              <a:rPr lang="en-GB" sz="2800" dirty="0" err="1" smtClean="0">
                <a:latin typeface="+mn-lt"/>
                <a:cs typeface="Tahoma" pitchFamily="34" charset="0"/>
              </a:rPr>
              <a:t>πράξη</a:t>
            </a:r>
            <a:r>
              <a:rPr lang="en-GB" sz="2800" dirty="0" smtClean="0">
                <a:latin typeface="+mn-lt"/>
                <a:cs typeface="Tahoma" pitchFamily="34" charset="0"/>
              </a:rPr>
              <a:t> </a:t>
            </a:r>
            <a:r>
              <a:rPr lang="en-GB" sz="2800" dirty="0" smtClean="0">
                <a:solidFill>
                  <a:schemeClr val="tx2"/>
                </a:solidFill>
                <a:latin typeface="+mn-lt"/>
                <a:cs typeface="Tahoma" pitchFamily="34" charset="0"/>
              </a:rPr>
              <a:t>(Piaget</a:t>
            </a:r>
            <a:r>
              <a:rPr lang="el-GR" sz="2800" dirty="0" smtClean="0">
                <a:solidFill>
                  <a:schemeClr val="tx2"/>
                </a:solidFill>
                <a:latin typeface="+mn-lt"/>
                <a:cs typeface="Tahoma" pitchFamily="34" charset="0"/>
              </a:rPr>
              <a:t> - </a:t>
            </a:r>
            <a:r>
              <a:rPr lang="el-GR" sz="2800" dirty="0" err="1" smtClean="0">
                <a:solidFill>
                  <a:schemeClr val="tx2"/>
                </a:solidFill>
                <a:latin typeface="+mn-lt"/>
                <a:cs typeface="Tahoma" pitchFamily="34" charset="0"/>
              </a:rPr>
              <a:t>εποικοδομισμός</a:t>
            </a:r>
            <a:r>
              <a:rPr lang="en-GB" sz="2800" dirty="0" smtClean="0">
                <a:solidFill>
                  <a:schemeClr val="tx2"/>
                </a:solidFill>
                <a:latin typeface="+mn-lt"/>
                <a:cs typeface="Tahoma" pitchFamily="34" charset="0"/>
              </a:rPr>
              <a:t>) </a:t>
            </a:r>
          </a:p>
          <a:p>
            <a:pPr>
              <a:lnSpc>
                <a:spcPct val="90000"/>
              </a:lnSpc>
              <a:spcBef>
                <a:spcPct val="48000"/>
              </a:spcBef>
              <a:buFont typeface="Wingdings 2" pitchFamily="18" charset="2"/>
              <a:buNone/>
            </a:pPr>
            <a:r>
              <a:rPr lang="el-GR" sz="2800" dirty="0" smtClean="0">
                <a:latin typeface="+mn-lt"/>
                <a:cs typeface="Tahoma" pitchFamily="34" charset="0"/>
              </a:rPr>
              <a:t>2. </a:t>
            </a:r>
            <a:r>
              <a:rPr lang="en-GB" sz="2800" dirty="0" smtClean="0">
                <a:latin typeface="+mn-lt"/>
                <a:cs typeface="Tahoma" pitchFamily="34" charset="0"/>
              </a:rPr>
              <a:t>Η </a:t>
            </a:r>
            <a:r>
              <a:rPr lang="en-GB" sz="2800" dirty="0" err="1" smtClean="0">
                <a:latin typeface="+mn-lt"/>
                <a:cs typeface="Tahoma" pitchFamily="34" charset="0"/>
              </a:rPr>
              <a:t>προσφορά</a:t>
            </a:r>
            <a:r>
              <a:rPr lang="en-GB" sz="2800" dirty="0" smtClean="0">
                <a:latin typeface="+mn-lt"/>
                <a:cs typeface="Tahoma" pitchFamily="34" charset="0"/>
              </a:rPr>
              <a:t> </a:t>
            </a:r>
            <a:r>
              <a:rPr lang="en-GB" sz="2800" dirty="0" err="1" smtClean="0">
                <a:latin typeface="+mn-lt"/>
                <a:cs typeface="Tahoma" pitchFamily="34" charset="0"/>
              </a:rPr>
              <a:t>ευνοϊκών</a:t>
            </a:r>
            <a:r>
              <a:rPr lang="en-GB" sz="2800" dirty="0" smtClean="0">
                <a:latin typeface="+mn-lt"/>
                <a:cs typeface="Tahoma" pitchFamily="34" charset="0"/>
              </a:rPr>
              <a:t> </a:t>
            </a:r>
            <a:r>
              <a:rPr lang="en-GB" sz="2800" dirty="0" err="1" smtClean="0">
                <a:latin typeface="+mn-lt"/>
                <a:cs typeface="Tahoma" pitchFamily="34" charset="0"/>
              </a:rPr>
              <a:t>για</a:t>
            </a:r>
            <a:r>
              <a:rPr lang="en-GB" sz="2800" dirty="0" smtClean="0">
                <a:latin typeface="+mn-lt"/>
                <a:cs typeface="Tahoma" pitchFamily="34" charset="0"/>
              </a:rPr>
              <a:t> </a:t>
            </a:r>
            <a:r>
              <a:rPr lang="en-GB" sz="2800" dirty="0" err="1" smtClean="0">
                <a:latin typeface="+mn-lt"/>
                <a:cs typeface="Tahoma" pitchFamily="34" charset="0"/>
              </a:rPr>
              <a:t>τη</a:t>
            </a:r>
            <a:r>
              <a:rPr lang="en-GB" sz="2800" dirty="0" smtClean="0">
                <a:latin typeface="+mn-lt"/>
                <a:cs typeface="Tahoma" pitchFamily="34" charset="0"/>
              </a:rPr>
              <a:t> </a:t>
            </a:r>
            <a:r>
              <a:rPr lang="en-GB" sz="2800" dirty="0" err="1" smtClean="0">
                <a:latin typeface="+mn-lt"/>
                <a:cs typeface="Tahoma" pitchFamily="34" charset="0"/>
              </a:rPr>
              <a:t>μάθηση</a:t>
            </a:r>
            <a:r>
              <a:rPr lang="en-GB" sz="2800" dirty="0" smtClean="0">
                <a:latin typeface="+mn-lt"/>
                <a:cs typeface="Tahoma" pitchFamily="34" charset="0"/>
              </a:rPr>
              <a:t> </a:t>
            </a:r>
            <a:r>
              <a:rPr lang="en-GB" sz="2800" dirty="0" err="1" smtClean="0">
                <a:latin typeface="+mn-lt"/>
                <a:cs typeface="Tahoma" pitchFamily="34" charset="0"/>
              </a:rPr>
              <a:t>καταστάσεων</a:t>
            </a:r>
            <a:endParaRPr lang="en-GB" sz="2800" dirty="0" smtClean="0">
              <a:latin typeface="+mn-lt"/>
              <a:cs typeface="Tahoma" pitchFamily="34" charset="0"/>
            </a:endParaRPr>
          </a:p>
          <a:p>
            <a:pPr lvl="1">
              <a:lnSpc>
                <a:spcPct val="90000"/>
              </a:lnSpc>
            </a:pPr>
            <a:r>
              <a:rPr lang="en-GB" dirty="0" smtClean="0">
                <a:solidFill>
                  <a:schemeClr val="tx2"/>
                </a:solidFill>
                <a:latin typeface="+mn-lt"/>
                <a:cs typeface="Tahoma" pitchFamily="34" charset="0"/>
              </a:rPr>
              <a:t>(</a:t>
            </a:r>
            <a:r>
              <a:rPr lang="en-GB" dirty="0" err="1" smtClean="0">
                <a:solidFill>
                  <a:schemeClr val="tx2"/>
                </a:solidFill>
                <a:latin typeface="+mn-lt"/>
                <a:cs typeface="Tahoma" pitchFamily="34" charset="0"/>
              </a:rPr>
              <a:t>αναγκαιότητα</a:t>
            </a:r>
            <a:r>
              <a:rPr lang="en-GB" dirty="0" smtClean="0">
                <a:solidFill>
                  <a:schemeClr val="tx2"/>
                </a:solidFill>
                <a:latin typeface="+mn-lt"/>
                <a:cs typeface="Tahoma" pitchFamily="34" charset="0"/>
              </a:rPr>
              <a:t> </a:t>
            </a:r>
            <a:r>
              <a:rPr lang="en-GB" dirty="0" err="1" smtClean="0">
                <a:solidFill>
                  <a:schemeClr val="tx2"/>
                </a:solidFill>
                <a:latin typeface="+mn-lt"/>
                <a:cs typeface="Tahoma" pitchFamily="34" charset="0"/>
              </a:rPr>
              <a:t>παιδαγωγικής</a:t>
            </a:r>
            <a:r>
              <a:rPr lang="en-GB" dirty="0" smtClean="0">
                <a:solidFill>
                  <a:schemeClr val="tx2"/>
                </a:solidFill>
                <a:latin typeface="+mn-lt"/>
                <a:cs typeface="Tahoma" pitchFamily="34" charset="0"/>
              </a:rPr>
              <a:t> </a:t>
            </a:r>
            <a:r>
              <a:rPr lang="en-GB" dirty="0" err="1" smtClean="0">
                <a:solidFill>
                  <a:schemeClr val="tx2"/>
                </a:solidFill>
                <a:latin typeface="+mn-lt"/>
                <a:cs typeface="Tahoma" pitchFamily="34" charset="0"/>
              </a:rPr>
              <a:t>και</a:t>
            </a:r>
            <a:r>
              <a:rPr lang="en-GB" dirty="0" smtClean="0">
                <a:solidFill>
                  <a:schemeClr val="tx2"/>
                </a:solidFill>
                <a:latin typeface="+mn-lt"/>
                <a:cs typeface="Tahoma" pitchFamily="34" charset="0"/>
              </a:rPr>
              <a:t> </a:t>
            </a:r>
            <a:r>
              <a:rPr lang="en-GB" dirty="0" err="1" smtClean="0">
                <a:solidFill>
                  <a:schemeClr val="tx2"/>
                </a:solidFill>
                <a:latin typeface="+mn-lt"/>
                <a:cs typeface="Tahoma" pitchFamily="34" charset="0"/>
              </a:rPr>
              <a:t>διδακτικής</a:t>
            </a:r>
            <a:r>
              <a:rPr lang="en-GB" dirty="0" smtClean="0">
                <a:solidFill>
                  <a:schemeClr val="tx2"/>
                </a:solidFill>
                <a:latin typeface="+mn-lt"/>
                <a:cs typeface="Tahoma" pitchFamily="34" charset="0"/>
              </a:rPr>
              <a:t> </a:t>
            </a:r>
            <a:r>
              <a:rPr lang="en-GB" dirty="0" err="1" smtClean="0">
                <a:solidFill>
                  <a:schemeClr val="tx2"/>
                </a:solidFill>
                <a:latin typeface="+mn-lt"/>
                <a:cs typeface="Tahoma" pitchFamily="34" charset="0"/>
              </a:rPr>
              <a:t>προσέγγισης</a:t>
            </a:r>
            <a:r>
              <a:rPr lang="el-GR" dirty="0" smtClean="0">
                <a:solidFill>
                  <a:schemeClr val="tx2"/>
                </a:solidFill>
                <a:latin typeface="+mn-lt"/>
                <a:cs typeface="Tahoma" pitchFamily="34" charset="0"/>
              </a:rPr>
              <a:t> ή η συνεισφορά της Διδακτικής</a:t>
            </a:r>
            <a:r>
              <a:rPr lang="en-GB" dirty="0" smtClean="0">
                <a:solidFill>
                  <a:schemeClr val="tx2"/>
                </a:solidFill>
                <a:latin typeface="+mn-lt"/>
                <a:cs typeface="Tahoma" pitchFamily="34" charset="0"/>
              </a:rPr>
              <a:t>)</a:t>
            </a:r>
            <a:r>
              <a:rPr lang="el-GR" dirty="0" smtClean="0">
                <a:solidFill>
                  <a:schemeClr val="tx2"/>
                </a:solidFill>
                <a:latin typeface="+mn-lt"/>
                <a:cs typeface="Tahoma" pitchFamily="34" charset="0"/>
              </a:rPr>
              <a:t> </a:t>
            </a:r>
            <a:endParaRPr lang="en-GB" dirty="0" smtClean="0">
              <a:solidFill>
                <a:schemeClr val="tx2"/>
              </a:solidFill>
              <a:latin typeface="+mn-lt"/>
              <a:cs typeface="Tahoma"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57313" y="214313"/>
            <a:ext cx="7543800" cy="533400"/>
          </a:xfrm>
        </p:spPr>
        <p:txBody>
          <a:bodyPr lIns="92075" tIns="46038" rIns="92075" bIns="46038">
            <a:normAutofit fontScale="90000"/>
          </a:bodyPr>
          <a:lstStyle/>
          <a:p>
            <a:pPr>
              <a:defRPr/>
            </a:pPr>
            <a:r>
              <a:rPr lang="el-GR" dirty="0">
                <a:latin typeface="+mn-lt"/>
                <a:cs typeface="Tahoma" pitchFamily="34" charset="0"/>
              </a:rPr>
              <a:t>Ερευνητικά ερωτήματα</a:t>
            </a:r>
          </a:p>
        </p:txBody>
      </p:sp>
      <p:sp>
        <p:nvSpPr>
          <p:cNvPr id="81924" name="Rectangle 3"/>
          <p:cNvSpPr>
            <a:spLocks noChangeArrowheads="1"/>
          </p:cNvSpPr>
          <p:nvPr/>
        </p:nvSpPr>
        <p:spPr bwMode="auto">
          <a:xfrm>
            <a:off x="1785938" y="785813"/>
            <a:ext cx="4872037" cy="336550"/>
          </a:xfrm>
          <a:prstGeom prst="rect">
            <a:avLst/>
          </a:prstGeom>
          <a:noFill/>
          <a:ln w="9525">
            <a:noFill/>
            <a:miter lim="800000"/>
            <a:headEnd/>
            <a:tailEnd/>
          </a:ln>
        </p:spPr>
        <p:txBody>
          <a:bodyPr wrap="none" lIns="92075" tIns="46038" rIns="92075" bIns="46038">
            <a:spAutoFit/>
          </a:bodyPr>
          <a:lstStyle/>
          <a:p>
            <a:pPr eaLnBrk="0" hangingPunct="0"/>
            <a:r>
              <a:rPr lang="en-GB" sz="1600" i="1"/>
              <a:t>ένα ιδιαίτερο γνωστικό και κοινωνικοπολιτισμικό πλαίσιο </a:t>
            </a:r>
          </a:p>
        </p:txBody>
      </p:sp>
      <p:sp>
        <p:nvSpPr>
          <p:cNvPr id="81925" name="Oval 4"/>
          <p:cNvSpPr>
            <a:spLocks noChangeArrowheads="1"/>
          </p:cNvSpPr>
          <p:nvPr/>
        </p:nvSpPr>
        <p:spPr bwMode="auto">
          <a:xfrm>
            <a:off x="514400" y="3004592"/>
            <a:ext cx="2425700" cy="1282700"/>
          </a:xfrm>
          <a:prstGeom prst="ellipse">
            <a:avLst/>
          </a:prstGeom>
          <a:noFill/>
          <a:ln w="12700">
            <a:solidFill>
              <a:schemeClr val="tx1"/>
            </a:solidFill>
            <a:round/>
            <a:headEnd/>
            <a:tailEnd/>
          </a:ln>
        </p:spPr>
        <p:txBody>
          <a:bodyPr/>
          <a:lstStyle/>
          <a:p>
            <a:endParaRPr lang="en-GB"/>
          </a:p>
        </p:txBody>
      </p:sp>
      <p:sp>
        <p:nvSpPr>
          <p:cNvPr id="81926" name="Rectangle 5"/>
          <p:cNvSpPr>
            <a:spLocks noChangeArrowheads="1"/>
          </p:cNvSpPr>
          <p:nvPr/>
        </p:nvSpPr>
        <p:spPr bwMode="auto">
          <a:xfrm>
            <a:off x="274687" y="3156992"/>
            <a:ext cx="2833688" cy="923925"/>
          </a:xfrm>
          <a:prstGeom prst="rect">
            <a:avLst/>
          </a:prstGeom>
          <a:noFill/>
          <a:ln w="9525">
            <a:noFill/>
            <a:miter lim="800000"/>
            <a:headEnd/>
            <a:tailEnd/>
          </a:ln>
        </p:spPr>
        <p:txBody>
          <a:bodyPr lIns="92075" tIns="46038" rIns="92075" bIns="46038">
            <a:spAutoFit/>
          </a:bodyPr>
          <a:lstStyle/>
          <a:p>
            <a:pPr algn="ctr" eaLnBrk="0" hangingPunct="0"/>
            <a:r>
              <a:rPr lang="el-GR">
                <a:solidFill>
                  <a:schemeClr val="hlink"/>
                </a:solidFill>
              </a:rPr>
              <a:t>αναπαράσταση</a:t>
            </a:r>
          </a:p>
          <a:p>
            <a:pPr algn="ctr" eaLnBrk="0" hangingPunct="0"/>
            <a:r>
              <a:rPr lang="el-GR">
                <a:solidFill>
                  <a:schemeClr val="hlink"/>
                </a:solidFill>
              </a:rPr>
              <a:t>συσκευή</a:t>
            </a:r>
            <a:r>
              <a:rPr lang="en-GB">
                <a:solidFill>
                  <a:schemeClr val="hlink"/>
                </a:solidFill>
              </a:rPr>
              <a:t>ς</a:t>
            </a:r>
            <a:r>
              <a:rPr lang="el-GR">
                <a:solidFill>
                  <a:schemeClr val="hlink"/>
                </a:solidFill>
              </a:rPr>
              <a:t>, χρήσεων, </a:t>
            </a:r>
          </a:p>
          <a:p>
            <a:pPr algn="ctr" eaLnBrk="0" hangingPunct="0"/>
            <a:r>
              <a:rPr lang="el-GR">
                <a:solidFill>
                  <a:schemeClr val="hlink"/>
                </a:solidFill>
              </a:rPr>
              <a:t>χρηστών</a:t>
            </a:r>
            <a:endParaRPr lang="en-GB">
              <a:solidFill>
                <a:schemeClr val="hlink"/>
              </a:solidFill>
            </a:endParaRPr>
          </a:p>
        </p:txBody>
      </p:sp>
      <p:sp>
        <p:nvSpPr>
          <p:cNvPr id="81927" name="Rectangle 6"/>
          <p:cNvSpPr>
            <a:spLocks noChangeArrowheads="1"/>
          </p:cNvSpPr>
          <p:nvPr/>
        </p:nvSpPr>
        <p:spPr bwMode="auto">
          <a:xfrm>
            <a:off x="3791000" y="2013992"/>
            <a:ext cx="2501900" cy="520700"/>
          </a:xfrm>
          <a:prstGeom prst="rect">
            <a:avLst/>
          </a:prstGeom>
          <a:noFill/>
          <a:ln w="12700">
            <a:solidFill>
              <a:schemeClr val="tx1"/>
            </a:solidFill>
            <a:miter lim="800000"/>
            <a:headEnd/>
            <a:tailEnd/>
          </a:ln>
        </p:spPr>
        <p:txBody>
          <a:bodyPr/>
          <a:lstStyle/>
          <a:p>
            <a:endParaRPr lang="en-GB"/>
          </a:p>
        </p:txBody>
      </p:sp>
      <p:sp>
        <p:nvSpPr>
          <p:cNvPr id="81928" name="Rectangle 7"/>
          <p:cNvSpPr>
            <a:spLocks noChangeArrowheads="1"/>
          </p:cNvSpPr>
          <p:nvPr/>
        </p:nvSpPr>
        <p:spPr bwMode="auto">
          <a:xfrm>
            <a:off x="3943400" y="1998117"/>
            <a:ext cx="2359025" cy="822325"/>
          </a:xfrm>
          <a:prstGeom prst="rect">
            <a:avLst/>
          </a:prstGeom>
          <a:noFill/>
          <a:ln w="9525">
            <a:noFill/>
            <a:miter lim="800000"/>
            <a:headEnd/>
            <a:tailEnd/>
          </a:ln>
        </p:spPr>
        <p:txBody>
          <a:bodyPr lIns="92075" tIns="46038" rIns="92075" bIns="46038">
            <a:spAutoFit/>
          </a:bodyPr>
          <a:lstStyle/>
          <a:p>
            <a:pPr eaLnBrk="0" hangingPunct="0"/>
            <a:r>
              <a:rPr lang="en-GB" sz="2400"/>
              <a:t>λογικές χρήσης</a:t>
            </a:r>
          </a:p>
          <a:p>
            <a:pPr eaLnBrk="0" hangingPunct="0"/>
            <a:endParaRPr lang="en-GB" sz="2400"/>
          </a:p>
        </p:txBody>
      </p:sp>
      <p:sp>
        <p:nvSpPr>
          <p:cNvPr id="81929" name="Rectangle 8"/>
          <p:cNvSpPr>
            <a:spLocks noChangeArrowheads="1"/>
          </p:cNvSpPr>
          <p:nvPr/>
        </p:nvSpPr>
        <p:spPr bwMode="auto">
          <a:xfrm rot="-2220000">
            <a:off x="2632125" y="2599780"/>
            <a:ext cx="747712" cy="366712"/>
          </a:xfrm>
          <a:prstGeom prst="rect">
            <a:avLst/>
          </a:prstGeom>
          <a:noFill/>
          <a:ln w="9525">
            <a:noFill/>
            <a:miter lim="800000"/>
            <a:headEnd/>
            <a:tailEnd/>
          </a:ln>
        </p:spPr>
        <p:txBody>
          <a:bodyPr wrap="none" lIns="92075" tIns="46038" rIns="92075" bIns="46038">
            <a:spAutoFit/>
          </a:bodyPr>
          <a:lstStyle/>
          <a:p>
            <a:pPr eaLnBrk="0" hangingPunct="0"/>
            <a:r>
              <a:rPr lang="en-GB"/>
              <a:t>σχέση</a:t>
            </a:r>
            <a:endParaRPr lang="en-GB">
              <a:latin typeface="Times New Roman Greek"/>
            </a:endParaRPr>
          </a:p>
        </p:txBody>
      </p:sp>
      <p:sp>
        <p:nvSpPr>
          <p:cNvPr id="81930" name="Line 9"/>
          <p:cNvSpPr>
            <a:spLocks noChangeShapeType="1"/>
          </p:cNvSpPr>
          <p:nvPr/>
        </p:nvSpPr>
        <p:spPr bwMode="auto">
          <a:xfrm flipV="1">
            <a:off x="2800400" y="2471192"/>
            <a:ext cx="1065212" cy="836613"/>
          </a:xfrm>
          <a:prstGeom prst="line">
            <a:avLst/>
          </a:prstGeom>
          <a:noFill/>
          <a:ln w="28575">
            <a:solidFill>
              <a:schemeClr val="tx1"/>
            </a:solidFill>
            <a:round/>
            <a:headEnd type="stealth" w="med" len="lg"/>
            <a:tailEnd type="stealth" w="med" len="lg"/>
          </a:ln>
        </p:spPr>
        <p:txBody>
          <a:bodyPr/>
          <a:lstStyle/>
          <a:p>
            <a:endParaRPr lang="en-GB"/>
          </a:p>
        </p:txBody>
      </p:sp>
      <p:sp>
        <p:nvSpPr>
          <p:cNvPr id="81931" name="Oval 10"/>
          <p:cNvSpPr>
            <a:spLocks noChangeArrowheads="1"/>
          </p:cNvSpPr>
          <p:nvPr/>
        </p:nvSpPr>
        <p:spPr bwMode="auto">
          <a:xfrm>
            <a:off x="6540550" y="3468142"/>
            <a:ext cx="2197100" cy="749300"/>
          </a:xfrm>
          <a:prstGeom prst="ellipse">
            <a:avLst/>
          </a:prstGeom>
          <a:noFill/>
          <a:ln w="12700">
            <a:solidFill>
              <a:schemeClr val="tx1"/>
            </a:solidFill>
            <a:round/>
            <a:headEnd/>
            <a:tailEnd/>
          </a:ln>
        </p:spPr>
        <p:txBody>
          <a:bodyPr/>
          <a:lstStyle/>
          <a:p>
            <a:endParaRPr lang="en-GB"/>
          </a:p>
        </p:txBody>
      </p:sp>
      <p:sp>
        <p:nvSpPr>
          <p:cNvPr id="81932" name="Rectangle 11"/>
          <p:cNvSpPr>
            <a:spLocks noChangeArrowheads="1"/>
          </p:cNvSpPr>
          <p:nvPr/>
        </p:nvSpPr>
        <p:spPr bwMode="auto">
          <a:xfrm>
            <a:off x="6975525" y="3598317"/>
            <a:ext cx="1433512" cy="457200"/>
          </a:xfrm>
          <a:prstGeom prst="rect">
            <a:avLst/>
          </a:prstGeom>
          <a:noFill/>
          <a:ln w="9525">
            <a:noFill/>
            <a:miter lim="800000"/>
            <a:headEnd/>
            <a:tailEnd/>
          </a:ln>
        </p:spPr>
        <p:txBody>
          <a:bodyPr wrap="none" lIns="92075" tIns="46038" rIns="92075" bIns="46038">
            <a:spAutoFit/>
          </a:bodyPr>
          <a:lstStyle/>
          <a:p>
            <a:pPr eaLnBrk="0" hangingPunct="0"/>
            <a:r>
              <a:rPr lang="en-GB" sz="2400"/>
              <a:t>πρακτική</a:t>
            </a:r>
            <a:endParaRPr lang="en-GB" sz="2400">
              <a:latin typeface="Times New Roman Greek"/>
            </a:endParaRPr>
          </a:p>
        </p:txBody>
      </p:sp>
      <p:sp>
        <p:nvSpPr>
          <p:cNvPr id="81933" name="Rectangle 12"/>
          <p:cNvSpPr>
            <a:spLocks noChangeArrowheads="1"/>
          </p:cNvSpPr>
          <p:nvPr/>
        </p:nvSpPr>
        <p:spPr bwMode="auto">
          <a:xfrm>
            <a:off x="3943400" y="3461792"/>
            <a:ext cx="1612900" cy="366713"/>
          </a:xfrm>
          <a:prstGeom prst="rect">
            <a:avLst/>
          </a:prstGeom>
          <a:noFill/>
          <a:ln w="9525">
            <a:noFill/>
            <a:miter lim="800000"/>
            <a:headEnd/>
            <a:tailEnd/>
          </a:ln>
        </p:spPr>
        <p:txBody>
          <a:bodyPr wrap="none" lIns="92075" tIns="46038" rIns="92075" bIns="46038">
            <a:spAutoFit/>
          </a:bodyPr>
          <a:lstStyle/>
          <a:p>
            <a:pPr eaLnBrk="0" hangingPunct="0"/>
            <a:r>
              <a:rPr lang="en-GB"/>
              <a:t>αλληλεπίδραση</a:t>
            </a:r>
            <a:endParaRPr lang="en-GB">
              <a:latin typeface="Times New Roman Greek"/>
            </a:endParaRPr>
          </a:p>
        </p:txBody>
      </p:sp>
      <p:sp>
        <p:nvSpPr>
          <p:cNvPr id="81934" name="Line 13"/>
          <p:cNvSpPr>
            <a:spLocks noChangeShapeType="1"/>
          </p:cNvSpPr>
          <p:nvPr/>
        </p:nvSpPr>
        <p:spPr bwMode="auto">
          <a:xfrm>
            <a:off x="2878187" y="3842792"/>
            <a:ext cx="3656013" cy="0"/>
          </a:xfrm>
          <a:prstGeom prst="line">
            <a:avLst/>
          </a:prstGeom>
          <a:noFill/>
          <a:ln w="28575">
            <a:solidFill>
              <a:schemeClr val="tx1"/>
            </a:solidFill>
            <a:round/>
            <a:headEnd type="stealth" w="med" len="lg"/>
            <a:tailEnd type="stealth" w="med" len="lg"/>
          </a:ln>
        </p:spPr>
        <p:txBody>
          <a:bodyPr/>
          <a:lstStyle/>
          <a:p>
            <a:endParaRPr lang="en-GB"/>
          </a:p>
        </p:txBody>
      </p:sp>
      <p:sp>
        <p:nvSpPr>
          <p:cNvPr id="81935" name="Rectangle 14"/>
          <p:cNvSpPr>
            <a:spLocks noChangeArrowheads="1"/>
          </p:cNvSpPr>
          <p:nvPr/>
        </p:nvSpPr>
        <p:spPr bwMode="auto">
          <a:xfrm>
            <a:off x="6900912" y="2120355"/>
            <a:ext cx="2132013" cy="396875"/>
          </a:xfrm>
          <a:prstGeom prst="rect">
            <a:avLst/>
          </a:prstGeom>
          <a:noFill/>
          <a:ln w="9525">
            <a:noFill/>
            <a:miter lim="800000"/>
            <a:headEnd/>
            <a:tailEnd/>
          </a:ln>
        </p:spPr>
        <p:txBody>
          <a:bodyPr wrap="none" lIns="92075" tIns="46038" rIns="92075" bIns="46038">
            <a:spAutoFit/>
          </a:bodyPr>
          <a:lstStyle/>
          <a:p>
            <a:pPr eaLnBrk="0" hangingPunct="0"/>
            <a:r>
              <a:rPr lang="en-GB"/>
              <a:t>τεχνική κουλτούρα</a:t>
            </a:r>
            <a:endParaRPr lang="en-GB">
              <a:latin typeface="Times New Roman Greek"/>
            </a:endParaRPr>
          </a:p>
        </p:txBody>
      </p:sp>
      <p:sp>
        <p:nvSpPr>
          <p:cNvPr id="81936" name="Line 15"/>
          <p:cNvSpPr>
            <a:spLocks noChangeShapeType="1"/>
          </p:cNvSpPr>
          <p:nvPr/>
        </p:nvSpPr>
        <p:spPr bwMode="auto">
          <a:xfrm flipH="1">
            <a:off x="6383387" y="2318792"/>
            <a:ext cx="531813" cy="0"/>
          </a:xfrm>
          <a:prstGeom prst="line">
            <a:avLst/>
          </a:prstGeom>
          <a:noFill/>
          <a:ln w="28575">
            <a:solidFill>
              <a:schemeClr val="tx1"/>
            </a:solidFill>
            <a:round/>
            <a:headEnd type="none" w="sm" len="sm"/>
            <a:tailEnd type="stealth" w="med" len="lg"/>
          </a:ln>
        </p:spPr>
        <p:txBody>
          <a:bodyPr/>
          <a:lstStyle/>
          <a:p>
            <a:endParaRPr lang="en-GB"/>
          </a:p>
        </p:txBody>
      </p:sp>
      <p:sp>
        <p:nvSpPr>
          <p:cNvPr id="81937" name="Rectangle 16"/>
          <p:cNvSpPr>
            <a:spLocks noChangeArrowheads="1"/>
          </p:cNvSpPr>
          <p:nvPr/>
        </p:nvSpPr>
        <p:spPr bwMode="auto">
          <a:xfrm rot="3120000">
            <a:off x="6594525" y="2675980"/>
            <a:ext cx="747712" cy="366712"/>
          </a:xfrm>
          <a:prstGeom prst="rect">
            <a:avLst/>
          </a:prstGeom>
          <a:noFill/>
          <a:ln w="9525">
            <a:noFill/>
            <a:miter lim="800000"/>
            <a:headEnd/>
            <a:tailEnd/>
          </a:ln>
        </p:spPr>
        <p:txBody>
          <a:bodyPr wrap="none" lIns="92075" tIns="46038" rIns="92075" bIns="46038">
            <a:spAutoFit/>
          </a:bodyPr>
          <a:lstStyle/>
          <a:p>
            <a:pPr eaLnBrk="0" hangingPunct="0"/>
            <a:r>
              <a:rPr lang="en-GB"/>
              <a:t>σχέση</a:t>
            </a:r>
            <a:endParaRPr lang="en-GB">
              <a:latin typeface="Times New Roman Greek"/>
            </a:endParaRPr>
          </a:p>
        </p:txBody>
      </p:sp>
      <p:sp>
        <p:nvSpPr>
          <p:cNvPr id="81938" name="Line 17"/>
          <p:cNvSpPr>
            <a:spLocks noChangeShapeType="1"/>
          </p:cNvSpPr>
          <p:nvPr/>
        </p:nvSpPr>
        <p:spPr bwMode="auto">
          <a:xfrm>
            <a:off x="6307187" y="2472780"/>
            <a:ext cx="760413" cy="989012"/>
          </a:xfrm>
          <a:prstGeom prst="line">
            <a:avLst/>
          </a:prstGeom>
          <a:noFill/>
          <a:ln w="28575">
            <a:solidFill>
              <a:schemeClr val="tx1"/>
            </a:solidFill>
            <a:round/>
            <a:headEnd type="stealth" w="med" len="lg"/>
            <a:tailEnd type="stealth" w="med" len="lg"/>
          </a:ln>
        </p:spPr>
        <p:txBody>
          <a:bodyPr/>
          <a:lstStyle/>
          <a:p>
            <a:endParaRPr lang="en-GB"/>
          </a:p>
        </p:txBody>
      </p:sp>
      <p:sp>
        <p:nvSpPr>
          <p:cNvPr id="81939" name="Rectangle 18"/>
          <p:cNvSpPr>
            <a:spLocks noChangeArrowheads="1"/>
          </p:cNvSpPr>
          <p:nvPr/>
        </p:nvSpPr>
        <p:spPr bwMode="auto">
          <a:xfrm>
            <a:off x="3714800" y="4680992"/>
            <a:ext cx="2819400" cy="520700"/>
          </a:xfrm>
          <a:prstGeom prst="rect">
            <a:avLst/>
          </a:prstGeom>
          <a:noFill/>
          <a:ln w="12700">
            <a:solidFill>
              <a:schemeClr val="tx1"/>
            </a:solidFill>
            <a:miter lim="800000"/>
            <a:headEnd/>
            <a:tailEnd/>
          </a:ln>
        </p:spPr>
        <p:txBody>
          <a:bodyPr/>
          <a:lstStyle/>
          <a:p>
            <a:endParaRPr lang="en-GB"/>
          </a:p>
        </p:txBody>
      </p:sp>
      <p:sp>
        <p:nvSpPr>
          <p:cNvPr id="81940" name="Rectangle 19"/>
          <p:cNvSpPr>
            <a:spLocks noChangeArrowheads="1"/>
          </p:cNvSpPr>
          <p:nvPr/>
        </p:nvSpPr>
        <p:spPr bwMode="auto">
          <a:xfrm>
            <a:off x="3791000" y="4680992"/>
            <a:ext cx="2727325" cy="457200"/>
          </a:xfrm>
          <a:prstGeom prst="rect">
            <a:avLst/>
          </a:prstGeom>
          <a:noFill/>
          <a:ln w="9525">
            <a:noFill/>
            <a:miter lim="800000"/>
            <a:headEnd/>
            <a:tailEnd/>
          </a:ln>
        </p:spPr>
        <p:txBody>
          <a:bodyPr wrap="none" lIns="92075" tIns="46038" rIns="92075" bIns="46038">
            <a:spAutoFit/>
          </a:bodyPr>
          <a:lstStyle/>
          <a:p>
            <a:pPr eaLnBrk="0" hangingPunct="0"/>
            <a:r>
              <a:rPr lang="en-GB" sz="2400"/>
              <a:t>τεχνολογική λογική</a:t>
            </a:r>
            <a:endParaRPr lang="en-GB" sz="2400">
              <a:latin typeface="Times New Roman Greek"/>
            </a:endParaRPr>
          </a:p>
        </p:txBody>
      </p:sp>
      <p:sp>
        <p:nvSpPr>
          <p:cNvPr id="81941" name="Line 20"/>
          <p:cNvSpPr>
            <a:spLocks noChangeShapeType="1"/>
          </p:cNvSpPr>
          <p:nvPr/>
        </p:nvSpPr>
        <p:spPr bwMode="auto">
          <a:xfrm>
            <a:off x="5010200" y="2471192"/>
            <a:ext cx="0" cy="2286000"/>
          </a:xfrm>
          <a:prstGeom prst="line">
            <a:avLst/>
          </a:prstGeom>
          <a:noFill/>
          <a:ln w="28575">
            <a:solidFill>
              <a:schemeClr val="tx1"/>
            </a:solidFill>
            <a:round/>
            <a:headEnd type="stealth" w="med" len="lg"/>
            <a:tailEnd type="stealth" w="med" len="lg"/>
          </a:ln>
        </p:spPr>
        <p:txBody>
          <a:bodyPr/>
          <a:lstStyle/>
          <a:p>
            <a:endParaRPr lang="en-GB"/>
          </a:p>
        </p:txBody>
      </p:sp>
      <p:sp>
        <p:nvSpPr>
          <p:cNvPr id="81942" name="Rectangle 21"/>
          <p:cNvSpPr>
            <a:spLocks noChangeArrowheads="1"/>
          </p:cNvSpPr>
          <p:nvPr/>
        </p:nvSpPr>
        <p:spPr bwMode="auto">
          <a:xfrm>
            <a:off x="5162600" y="4147592"/>
            <a:ext cx="747712" cy="366713"/>
          </a:xfrm>
          <a:prstGeom prst="rect">
            <a:avLst/>
          </a:prstGeom>
          <a:noFill/>
          <a:ln w="9525">
            <a:noFill/>
            <a:miter lim="800000"/>
            <a:headEnd/>
            <a:tailEnd/>
          </a:ln>
        </p:spPr>
        <p:txBody>
          <a:bodyPr wrap="none" lIns="92075" tIns="46038" rIns="92075" bIns="46038">
            <a:spAutoFit/>
          </a:bodyPr>
          <a:lstStyle/>
          <a:p>
            <a:pPr eaLnBrk="0" hangingPunct="0"/>
            <a:r>
              <a:rPr lang="en-GB"/>
              <a:t>σχέση</a:t>
            </a:r>
            <a:endParaRPr lang="en-GB">
              <a:latin typeface="Times New Roman Greek"/>
            </a:endParaRPr>
          </a:p>
        </p:txBody>
      </p:sp>
      <p:sp>
        <p:nvSpPr>
          <p:cNvPr id="81943" name="Oval 22"/>
          <p:cNvSpPr>
            <a:spLocks noChangeArrowheads="1"/>
          </p:cNvSpPr>
          <p:nvPr/>
        </p:nvSpPr>
        <p:spPr bwMode="auto">
          <a:xfrm>
            <a:off x="590600" y="1556792"/>
            <a:ext cx="2514600" cy="831850"/>
          </a:xfrm>
          <a:prstGeom prst="ellipse">
            <a:avLst/>
          </a:prstGeom>
          <a:noFill/>
          <a:ln w="12700">
            <a:solidFill>
              <a:schemeClr val="tx1"/>
            </a:solidFill>
            <a:round/>
            <a:headEnd/>
            <a:tailEnd/>
          </a:ln>
        </p:spPr>
        <p:txBody>
          <a:bodyPr/>
          <a:lstStyle/>
          <a:p>
            <a:endParaRPr lang="en-GB"/>
          </a:p>
        </p:txBody>
      </p:sp>
      <p:sp>
        <p:nvSpPr>
          <p:cNvPr id="81944" name="Rectangle 23"/>
          <p:cNvSpPr>
            <a:spLocks noChangeArrowheads="1"/>
          </p:cNvSpPr>
          <p:nvPr/>
        </p:nvSpPr>
        <p:spPr bwMode="auto">
          <a:xfrm>
            <a:off x="971600" y="1556792"/>
            <a:ext cx="1905000" cy="701675"/>
          </a:xfrm>
          <a:prstGeom prst="rect">
            <a:avLst/>
          </a:prstGeom>
          <a:noFill/>
          <a:ln w="9525">
            <a:noFill/>
            <a:miter lim="800000"/>
            <a:headEnd/>
            <a:tailEnd/>
          </a:ln>
        </p:spPr>
        <p:txBody>
          <a:bodyPr lIns="92075" tIns="46038" rIns="92075" bIns="46038">
            <a:spAutoFit/>
          </a:bodyPr>
          <a:lstStyle/>
          <a:p>
            <a:pPr eaLnBrk="0" hangingPunct="0"/>
            <a:r>
              <a:rPr lang="en-GB">
                <a:solidFill>
                  <a:schemeClr val="hlink"/>
                </a:solidFill>
              </a:rPr>
              <a:t>Χαρτογραφία</a:t>
            </a:r>
            <a:r>
              <a:rPr lang="el-GR">
                <a:solidFill>
                  <a:schemeClr val="hlink"/>
                </a:solidFill>
              </a:rPr>
              <a:t> - συγκρότηση</a:t>
            </a:r>
            <a:endParaRPr lang="en-GB">
              <a:solidFill>
                <a:schemeClr val="hlink"/>
              </a:solidFill>
            </a:endParaRPr>
          </a:p>
        </p:txBody>
      </p:sp>
      <p:sp>
        <p:nvSpPr>
          <p:cNvPr id="81945" name="Line 24"/>
          <p:cNvSpPr>
            <a:spLocks noChangeShapeType="1"/>
          </p:cNvSpPr>
          <p:nvPr/>
        </p:nvSpPr>
        <p:spPr bwMode="auto">
          <a:xfrm>
            <a:off x="1733600" y="2396580"/>
            <a:ext cx="0" cy="608012"/>
          </a:xfrm>
          <a:prstGeom prst="line">
            <a:avLst/>
          </a:prstGeom>
          <a:noFill/>
          <a:ln w="28575">
            <a:solidFill>
              <a:schemeClr val="tx1"/>
            </a:solidFill>
            <a:round/>
            <a:headEnd type="none" w="sm" len="sm"/>
            <a:tailEnd type="stealth" w="med" len="lg"/>
          </a:ln>
        </p:spPr>
        <p:txBody>
          <a:bodyPr/>
          <a:lstStyle/>
          <a:p>
            <a:endParaRPr lang="en-GB"/>
          </a:p>
        </p:txBody>
      </p:sp>
      <p:sp>
        <p:nvSpPr>
          <p:cNvPr id="81946" name="Rectangle 25"/>
          <p:cNvSpPr>
            <a:spLocks noChangeArrowheads="1"/>
          </p:cNvSpPr>
          <p:nvPr/>
        </p:nvSpPr>
        <p:spPr bwMode="auto">
          <a:xfrm>
            <a:off x="266750" y="4580980"/>
            <a:ext cx="2901950" cy="701675"/>
          </a:xfrm>
          <a:prstGeom prst="rect">
            <a:avLst/>
          </a:prstGeom>
          <a:noFill/>
          <a:ln w="9525">
            <a:noFill/>
            <a:miter lim="800000"/>
            <a:headEnd/>
            <a:tailEnd/>
          </a:ln>
        </p:spPr>
        <p:txBody>
          <a:bodyPr wrap="none" lIns="92075" tIns="46038" rIns="92075" bIns="46038">
            <a:spAutoFit/>
          </a:bodyPr>
          <a:lstStyle/>
          <a:p>
            <a:pPr algn="ctr" eaLnBrk="0" hangingPunct="0"/>
            <a:r>
              <a:rPr lang="en-GB">
                <a:solidFill>
                  <a:schemeClr val="hlink"/>
                </a:solidFill>
              </a:rPr>
              <a:t>θέση των ομάδων</a:t>
            </a:r>
          </a:p>
          <a:p>
            <a:pPr algn="ctr" eaLnBrk="0" hangingPunct="0"/>
            <a:r>
              <a:rPr lang="en-GB">
                <a:solidFill>
                  <a:schemeClr val="hlink"/>
                </a:solidFill>
              </a:rPr>
              <a:t>(ηλικία, φύλο, πρακτική)</a:t>
            </a:r>
          </a:p>
        </p:txBody>
      </p:sp>
      <p:sp>
        <p:nvSpPr>
          <p:cNvPr id="81947" name="Line 26"/>
          <p:cNvSpPr>
            <a:spLocks noChangeShapeType="1"/>
          </p:cNvSpPr>
          <p:nvPr/>
        </p:nvSpPr>
        <p:spPr bwMode="auto">
          <a:xfrm flipV="1">
            <a:off x="1733600" y="4223792"/>
            <a:ext cx="0" cy="455613"/>
          </a:xfrm>
          <a:prstGeom prst="line">
            <a:avLst/>
          </a:prstGeom>
          <a:noFill/>
          <a:ln w="28575">
            <a:solidFill>
              <a:schemeClr val="tx1"/>
            </a:solidFill>
            <a:round/>
            <a:headEnd type="none" w="sm" len="sm"/>
            <a:tailEnd type="stealth" w="med" len="lg"/>
          </a:ln>
        </p:spPr>
        <p:txBody>
          <a:bodyPr/>
          <a:lstStyle/>
          <a:p>
            <a:endParaRPr lang="en-GB"/>
          </a:p>
        </p:txBody>
      </p:sp>
      <p:sp>
        <p:nvSpPr>
          <p:cNvPr id="81948" name="Rectangle 27"/>
          <p:cNvSpPr>
            <a:spLocks noChangeArrowheads="1"/>
          </p:cNvSpPr>
          <p:nvPr/>
        </p:nvSpPr>
        <p:spPr bwMode="auto">
          <a:xfrm>
            <a:off x="874762" y="5266780"/>
            <a:ext cx="1814513" cy="1006475"/>
          </a:xfrm>
          <a:prstGeom prst="rect">
            <a:avLst/>
          </a:prstGeom>
          <a:noFill/>
          <a:ln w="9525">
            <a:noFill/>
            <a:miter lim="800000"/>
            <a:headEnd/>
            <a:tailEnd/>
          </a:ln>
        </p:spPr>
        <p:txBody>
          <a:bodyPr wrap="none" lIns="92075" tIns="46038" rIns="92075" bIns="46038">
            <a:spAutoFit/>
          </a:bodyPr>
          <a:lstStyle/>
          <a:p>
            <a:pPr algn="ctr" eaLnBrk="0" hangingPunct="0"/>
            <a:r>
              <a:rPr lang="en-GB">
                <a:solidFill>
                  <a:schemeClr val="hlink"/>
                </a:solidFill>
              </a:rPr>
              <a:t>εξέλιξη</a:t>
            </a:r>
          </a:p>
          <a:p>
            <a:pPr algn="ctr" eaLnBrk="0" hangingPunct="0"/>
            <a:r>
              <a:rPr lang="en-GB">
                <a:solidFill>
                  <a:schemeClr val="hlink"/>
                </a:solidFill>
              </a:rPr>
              <a:t>δομικά στοιχεία</a:t>
            </a:r>
          </a:p>
          <a:p>
            <a:pPr algn="ctr" eaLnBrk="0" hangingPunct="0"/>
            <a:r>
              <a:rPr lang="en-GB"/>
              <a:t>αιτίες</a:t>
            </a:r>
            <a:endParaRPr lang="en-GB">
              <a:latin typeface="Times New Roman Greek"/>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l-GR" dirty="0">
                <a:latin typeface="+mn-lt"/>
                <a:cs typeface="Tahoma" pitchFamily="34" charset="0"/>
              </a:rPr>
              <a:t>Υποκείμενα της έρευνας</a:t>
            </a:r>
          </a:p>
        </p:txBody>
      </p:sp>
      <p:sp>
        <p:nvSpPr>
          <p:cNvPr id="82947" name="Rectangle 3"/>
          <p:cNvSpPr>
            <a:spLocks noGrp="1" noChangeArrowheads="1"/>
          </p:cNvSpPr>
          <p:nvPr>
            <p:ph type="body" idx="1"/>
          </p:nvPr>
        </p:nvSpPr>
        <p:spPr>
          <a:xfrm>
            <a:off x="457200" y="1417638"/>
            <a:ext cx="7499350" cy="4800600"/>
          </a:xfrm>
        </p:spPr>
        <p:txBody>
          <a:bodyPr/>
          <a:lstStyle/>
          <a:p>
            <a:pPr algn="just"/>
            <a:r>
              <a:rPr lang="el-GR" dirty="0" smtClean="0">
                <a:latin typeface="+mn-lt"/>
                <a:cs typeface="Tahoma" pitchFamily="34" charset="0"/>
              </a:rPr>
              <a:t>Διάρκεια: 1 σχολικό έτος </a:t>
            </a:r>
          </a:p>
          <a:p>
            <a:pPr algn="just"/>
            <a:r>
              <a:rPr lang="el-GR" dirty="0" smtClean="0">
                <a:latin typeface="+mn-lt"/>
                <a:cs typeface="Tahoma" pitchFamily="34" charset="0"/>
              </a:rPr>
              <a:t>Νήπια από τρία νηπιαγωγεία μιας αστικής περιοχής (Πάτρα). </a:t>
            </a:r>
          </a:p>
          <a:p>
            <a:pPr algn="just"/>
            <a:r>
              <a:rPr lang="el-GR" dirty="0" smtClean="0">
                <a:latin typeface="+mn-lt"/>
                <a:cs typeface="Tahoma" pitchFamily="34" charset="0"/>
              </a:rPr>
              <a:t>Δύο ομάδες </a:t>
            </a:r>
          </a:p>
          <a:p>
            <a:pPr lvl="1" algn="just"/>
            <a:r>
              <a:rPr lang="el-GR" sz="2400" b="1" i="1" dirty="0" smtClean="0">
                <a:latin typeface="+mn-lt"/>
                <a:cs typeface="Tahoma" pitchFamily="34" charset="0"/>
              </a:rPr>
              <a:t>πειραματική ομάδα: </a:t>
            </a:r>
            <a:r>
              <a:rPr lang="el-GR" sz="2400" dirty="0" smtClean="0">
                <a:latin typeface="+mn-lt"/>
                <a:cs typeface="Tahoma" pitchFamily="34" charset="0"/>
              </a:rPr>
              <a:t>15 υποκείμενα (9 νήπια και 6 </a:t>
            </a:r>
            <a:r>
              <a:rPr lang="el-GR" sz="2400" dirty="0" err="1" smtClean="0">
                <a:latin typeface="+mn-lt"/>
                <a:cs typeface="Tahoma" pitchFamily="34" charset="0"/>
              </a:rPr>
              <a:t>προνήπια</a:t>
            </a:r>
            <a:r>
              <a:rPr lang="el-GR" sz="2400" dirty="0" smtClean="0">
                <a:latin typeface="+mn-lt"/>
                <a:cs typeface="Tahoma" pitchFamily="34" charset="0"/>
              </a:rPr>
              <a:t>) (σχολείο Α) </a:t>
            </a:r>
          </a:p>
          <a:p>
            <a:pPr lvl="1" algn="just"/>
            <a:r>
              <a:rPr lang="el-GR" sz="2400" b="1" i="1" dirty="0" smtClean="0">
                <a:latin typeface="+mn-lt"/>
                <a:cs typeface="Tahoma" pitchFamily="34" charset="0"/>
              </a:rPr>
              <a:t>ομάδα ελέγχου: </a:t>
            </a:r>
            <a:r>
              <a:rPr lang="el-GR" sz="2400" dirty="0" smtClean="0">
                <a:latin typeface="+mn-lt"/>
                <a:cs typeface="Tahoma" pitchFamily="34" charset="0"/>
              </a:rPr>
              <a:t>15 υποκείμενα, εκ των οποίων 9 νήπια (σχολείο Β) και 6 </a:t>
            </a:r>
            <a:r>
              <a:rPr lang="el-GR" sz="2400" dirty="0" err="1" smtClean="0">
                <a:latin typeface="+mn-lt"/>
                <a:cs typeface="Tahoma" pitchFamily="34" charset="0"/>
              </a:rPr>
              <a:t>προνήπια</a:t>
            </a:r>
            <a:r>
              <a:rPr lang="el-GR" sz="2400" dirty="0" smtClean="0">
                <a:latin typeface="+mn-lt"/>
                <a:cs typeface="Tahoma" pitchFamily="34" charset="0"/>
              </a:rPr>
              <a:t> (σχολείο Γ)</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defRPr/>
            </a:pPr>
            <a:r>
              <a:rPr lang="el-GR" dirty="0">
                <a:latin typeface="+mn-lt"/>
                <a:cs typeface="Tahoma" pitchFamily="34" charset="0"/>
              </a:rPr>
              <a:t>Τρόπος διεξαγωγής της ερευνητικής διαδικασίας</a:t>
            </a:r>
          </a:p>
        </p:txBody>
      </p:sp>
      <p:sp>
        <p:nvSpPr>
          <p:cNvPr id="83971" name="Rectangle 3"/>
          <p:cNvSpPr>
            <a:spLocks noGrp="1" noChangeArrowheads="1"/>
          </p:cNvSpPr>
          <p:nvPr>
            <p:ph type="body" idx="1"/>
          </p:nvPr>
        </p:nvSpPr>
        <p:spPr>
          <a:xfrm>
            <a:off x="990600" y="2017713"/>
            <a:ext cx="7964488" cy="4114800"/>
          </a:xfrm>
        </p:spPr>
        <p:txBody>
          <a:bodyPr/>
          <a:lstStyle/>
          <a:p>
            <a:pPr algn="just">
              <a:lnSpc>
                <a:spcPct val="90000"/>
              </a:lnSpc>
            </a:pPr>
            <a:r>
              <a:rPr lang="el-GR" sz="2800" smtClean="0">
                <a:latin typeface="+mn-lt"/>
                <a:cs typeface="Tahoma" pitchFamily="34" charset="0"/>
              </a:rPr>
              <a:t>Αρχικές συνεντεύξεις στην αρχή του σχολικού έτους</a:t>
            </a:r>
          </a:p>
          <a:p>
            <a:pPr algn="just">
              <a:lnSpc>
                <a:spcPct val="90000"/>
              </a:lnSpc>
            </a:pPr>
            <a:r>
              <a:rPr lang="el-GR" sz="2800" smtClean="0">
                <a:latin typeface="+mn-lt"/>
                <a:cs typeface="Tahoma" pitchFamily="34" charset="0"/>
              </a:rPr>
              <a:t>ζωγραφιές για τον υπολογιστή </a:t>
            </a:r>
          </a:p>
          <a:p>
            <a:pPr lvl="1" algn="just">
              <a:lnSpc>
                <a:spcPct val="90000"/>
              </a:lnSpc>
            </a:pPr>
            <a:r>
              <a:rPr lang="el-GR" sz="2400" smtClean="0">
                <a:latin typeface="+mn-lt"/>
                <a:cs typeface="Tahoma" pitchFamily="34" charset="0"/>
              </a:rPr>
              <a:t>με στόχο τη μελέτη των αρχικών παραστάσεων </a:t>
            </a:r>
          </a:p>
          <a:p>
            <a:pPr algn="just">
              <a:lnSpc>
                <a:spcPct val="90000"/>
              </a:lnSpc>
            </a:pPr>
            <a:r>
              <a:rPr lang="el-GR" sz="2800" smtClean="0">
                <a:latin typeface="+mn-lt"/>
                <a:cs typeface="Tahoma" pitchFamily="34" charset="0"/>
              </a:rPr>
              <a:t>Διδακτικές παρεμβάσεις </a:t>
            </a:r>
          </a:p>
          <a:p>
            <a:pPr lvl="1" algn="just">
              <a:lnSpc>
                <a:spcPct val="90000"/>
              </a:lnSpc>
            </a:pPr>
            <a:r>
              <a:rPr lang="el-GR" sz="2400" smtClean="0">
                <a:latin typeface="+mn-lt"/>
                <a:cs typeface="Tahoma" pitchFamily="34" charset="0"/>
              </a:rPr>
              <a:t>με χρήση εκπαιδευτικού λογισμικού, εκτός τάξης, σε ειδικά εξοπλισμένη αίθουσα και στο χώρο του σχολείου (πειραματική ομάδα). </a:t>
            </a:r>
          </a:p>
          <a:p>
            <a:pPr algn="just">
              <a:lnSpc>
                <a:spcPct val="90000"/>
              </a:lnSpc>
            </a:pPr>
            <a:r>
              <a:rPr lang="el-GR" sz="2800" smtClean="0">
                <a:latin typeface="+mn-lt"/>
                <a:cs typeface="Tahoma" pitchFamily="34" charset="0"/>
              </a:rPr>
              <a:t>Η ίδια διαδικασία επαναλήφθηκε προς το τέλος του σχολικού έτους</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357188"/>
            <a:ext cx="7793038" cy="931862"/>
          </a:xfrm>
        </p:spPr>
        <p:txBody>
          <a:bodyPr/>
          <a:lstStyle/>
          <a:p>
            <a:pPr>
              <a:defRPr/>
            </a:pPr>
            <a:r>
              <a:rPr lang="el-GR" sz="3600" dirty="0">
                <a:latin typeface="+mn-lt"/>
                <a:cs typeface="Tahoma" pitchFamily="34" charset="0"/>
              </a:rPr>
              <a:t>Τα ερωτήματα των συνεντεύξεων</a:t>
            </a:r>
          </a:p>
        </p:txBody>
      </p:sp>
      <p:sp>
        <p:nvSpPr>
          <p:cNvPr id="73731" name="Rectangle 3"/>
          <p:cNvSpPr>
            <a:spLocks noGrp="1" noChangeArrowheads="1"/>
          </p:cNvSpPr>
          <p:nvPr>
            <p:ph type="body" idx="1"/>
          </p:nvPr>
        </p:nvSpPr>
        <p:spPr/>
        <p:txBody>
          <a:bodyPr/>
          <a:lstStyle/>
          <a:p>
            <a:r>
              <a:rPr lang="el-GR" smtClean="0">
                <a:latin typeface="+mn-lt"/>
                <a:cs typeface="Tahoma" pitchFamily="34" charset="0"/>
              </a:rPr>
              <a:t>Γνωρίζεις τι είναι ένας υπολογιστής;</a:t>
            </a:r>
          </a:p>
          <a:p>
            <a:r>
              <a:rPr lang="el-GR" smtClean="0">
                <a:latin typeface="+mn-lt"/>
                <a:cs typeface="Tahoma" pitchFamily="34" charset="0"/>
              </a:rPr>
              <a:t>Τι νομίζεις ότι μπορούμε να κάνουμε με έναν υπολογιστή;</a:t>
            </a:r>
          </a:p>
          <a:p>
            <a:r>
              <a:rPr lang="el-GR" smtClean="0">
                <a:latin typeface="+mn-lt"/>
                <a:cs typeface="Tahoma" pitchFamily="34" charset="0"/>
              </a:rPr>
              <a:t>Τι θα έκανες εσύ αν είχες έναν δικό σου υπολογιστή;</a:t>
            </a:r>
          </a:p>
          <a:p>
            <a:r>
              <a:rPr lang="el-GR" smtClean="0">
                <a:latin typeface="+mn-lt"/>
                <a:cs typeface="Tahoma" pitchFamily="34" charset="0"/>
              </a:rPr>
              <a:t>Ποιοι νομίζεις ότι μπορούν να χρησιμοποιούν υπολογιστή;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slide(fromLeft)">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slide(fromLeft)">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slide(fromLeft)">
                                      <p:cBhvr>
                                        <p:cTn id="17" dur="500"/>
                                        <p:tgtEl>
                                          <p:spTgt spid="7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slide(fromLeft)">
                                      <p:cBhvr>
                                        <p:cTn id="22" dur="500"/>
                                        <p:tgtEl>
                                          <p:spTgt spid="73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l-GR" dirty="0">
                <a:latin typeface="+mn-lt"/>
                <a:cs typeface="Tahoma" pitchFamily="34" charset="0"/>
              </a:rPr>
              <a:t>Σχήμα – περιγραφή έρευνας</a:t>
            </a:r>
          </a:p>
        </p:txBody>
      </p:sp>
      <p:grpSp>
        <p:nvGrpSpPr>
          <p:cNvPr id="2" name="Group 42"/>
          <p:cNvGrpSpPr>
            <a:grpSpLocks/>
          </p:cNvGrpSpPr>
          <p:nvPr/>
        </p:nvGrpSpPr>
        <p:grpSpPr bwMode="auto">
          <a:xfrm>
            <a:off x="642938" y="1428750"/>
            <a:ext cx="8501062" cy="5000625"/>
            <a:chOff x="-3" y="-3"/>
            <a:chExt cx="3759" cy="2250"/>
          </a:xfrm>
        </p:grpSpPr>
        <p:grpSp>
          <p:nvGrpSpPr>
            <p:cNvPr id="3" name="Group 40"/>
            <p:cNvGrpSpPr>
              <a:grpSpLocks/>
            </p:cNvGrpSpPr>
            <p:nvPr/>
          </p:nvGrpSpPr>
          <p:grpSpPr bwMode="auto">
            <a:xfrm>
              <a:off x="0" y="0"/>
              <a:ext cx="3753" cy="2244"/>
              <a:chOff x="0" y="0"/>
              <a:chExt cx="3753" cy="2244"/>
            </a:xfrm>
          </p:grpSpPr>
          <p:grpSp>
            <p:nvGrpSpPr>
              <p:cNvPr id="4" name="Group 17"/>
              <p:cNvGrpSpPr>
                <a:grpSpLocks/>
              </p:cNvGrpSpPr>
              <p:nvPr/>
            </p:nvGrpSpPr>
            <p:grpSpPr bwMode="auto">
              <a:xfrm>
                <a:off x="0" y="0"/>
                <a:ext cx="704" cy="748"/>
                <a:chOff x="0" y="0"/>
                <a:chExt cx="704" cy="748"/>
              </a:xfrm>
            </p:grpSpPr>
            <p:sp>
              <p:nvSpPr>
                <p:cNvPr id="86057" name="Rectangle 4"/>
                <p:cNvSpPr>
                  <a:spLocks noChangeArrowheads="1"/>
                </p:cNvSpPr>
                <p:nvPr/>
              </p:nvSpPr>
              <p:spPr bwMode="auto">
                <a:xfrm>
                  <a:off x="43" y="0"/>
                  <a:ext cx="618" cy="748"/>
                </a:xfrm>
                <a:prstGeom prst="rect">
                  <a:avLst/>
                </a:prstGeom>
                <a:noFill/>
                <a:ln w="9525">
                  <a:noFill/>
                  <a:miter lim="800000"/>
                  <a:headEnd/>
                  <a:tailEnd/>
                </a:ln>
              </p:spPr>
              <p:txBody>
                <a:bodyPr/>
                <a:lstStyle/>
                <a:p>
                  <a:pPr algn="just"/>
                  <a:r>
                    <a:rPr lang="el-GR">
                      <a:cs typeface="Times New Roman" pitchFamily="18" charset="0"/>
                    </a:rPr>
                    <a:t>Ομάδες</a:t>
                  </a:r>
                </a:p>
                <a:p>
                  <a:pPr algn="just" eaLnBrk="0" hangingPunct="0"/>
                  <a:endParaRPr lang="el-GR"/>
                </a:p>
              </p:txBody>
            </p:sp>
            <p:sp>
              <p:nvSpPr>
                <p:cNvPr id="86058" name="Rectangle 16"/>
                <p:cNvSpPr>
                  <a:spLocks noChangeArrowheads="1"/>
                </p:cNvSpPr>
                <p:nvPr/>
              </p:nvSpPr>
              <p:spPr bwMode="auto">
                <a:xfrm>
                  <a:off x="0" y="0"/>
                  <a:ext cx="704" cy="748"/>
                </a:xfrm>
                <a:prstGeom prst="rect">
                  <a:avLst/>
                </a:prstGeom>
                <a:noFill/>
                <a:ln w="7">
                  <a:solidFill>
                    <a:srgbClr val="A0A0A0"/>
                  </a:solidFill>
                  <a:miter lim="800000"/>
                  <a:headEnd/>
                  <a:tailEnd/>
                </a:ln>
              </p:spPr>
              <p:txBody>
                <a:bodyPr wrap="none"/>
                <a:lstStyle/>
                <a:p>
                  <a:endParaRPr lang="en-GB"/>
                </a:p>
              </p:txBody>
            </p:sp>
          </p:grpSp>
          <p:grpSp>
            <p:nvGrpSpPr>
              <p:cNvPr id="5" name="Group 19"/>
              <p:cNvGrpSpPr>
                <a:grpSpLocks/>
              </p:cNvGrpSpPr>
              <p:nvPr/>
            </p:nvGrpSpPr>
            <p:grpSpPr bwMode="auto">
              <a:xfrm>
                <a:off x="704" y="0"/>
                <a:ext cx="951" cy="748"/>
                <a:chOff x="704" y="0"/>
                <a:chExt cx="951" cy="748"/>
              </a:xfrm>
            </p:grpSpPr>
            <p:sp>
              <p:nvSpPr>
                <p:cNvPr id="86055" name="Rectangle 5"/>
                <p:cNvSpPr>
                  <a:spLocks noChangeArrowheads="1"/>
                </p:cNvSpPr>
                <p:nvPr/>
              </p:nvSpPr>
              <p:spPr bwMode="auto">
                <a:xfrm>
                  <a:off x="747" y="0"/>
                  <a:ext cx="865" cy="748"/>
                </a:xfrm>
                <a:prstGeom prst="rect">
                  <a:avLst/>
                </a:prstGeom>
                <a:noFill/>
                <a:ln w="9525">
                  <a:noFill/>
                  <a:miter lim="800000"/>
                  <a:headEnd/>
                  <a:tailEnd/>
                </a:ln>
              </p:spPr>
              <p:txBody>
                <a:bodyPr/>
                <a:lstStyle/>
                <a:p>
                  <a:pPr algn="ctr"/>
                  <a:r>
                    <a:rPr lang="el-GR" i="1">
                      <a:cs typeface="Times New Roman" pitchFamily="18" charset="0"/>
                    </a:rPr>
                    <a:t>Α</a:t>
                  </a:r>
                  <a:r>
                    <a:rPr lang="el-GR" i="1">
                      <a:latin typeface="Arial Unicode MS" pitchFamily="34" charset="-128"/>
                      <a:cs typeface="Times New Roman" pitchFamily="18" charset="0"/>
                    </a:rPr>
                    <a:t>’</a:t>
                  </a:r>
                  <a:r>
                    <a:rPr lang="el-GR" i="1">
                      <a:cs typeface="Times New Roman" pitchFamily="18" charset="0"/>
                    </a:rPr>
                    <a:t> Φάση: ανίχνευση αρχικών παραστάσεων</a:t>
                  </a:r>
                  <a:endParaRPr lang="el-GR">
                    <a:cs typeface="Times New Roman" pitchFamily="18" charset="0"/>
                  </a:endParaRPr>
                </a:p>
                <a:p>
                  <a:pPr algn="ctr" eaLnBrk="0" hangingPunct="0"/>
                  <a:r>
                    <a:rPr lang="el-GR" i="1">
                      <a:cs typeface="Times New Roman" pitchFamily="18" charset="0"/>
                    </a:rPr>
                    <a:t>(Νοέμβρης 2000)</a:t>
                  </a:r>
                  <a:endParaRPr lang="el-GR">
                    <a:cs typeface="Times New Roman" pitchFamily="18" charset="0"/>
                  </a:endParaRPr>
                </a:p>
                <a:p>
                  <a:pPr algn="ctr" eaLnBrk="0" hangingPunct="0"/>
                  <a:endParaRPr lang="el-GR"/>
                </a:p>
              </p:txBody>
            </p:sp>
            <p:sp>
              <p:nvSpPr>
                <p:cNvPr id="86056" name="Rectangle 18"/>
                <p:cNvSpPr>
                  <a:spLocks noChangeArrowheads="1"/>
                </p:cNvSpPr>
                <p:nvPr/>
              </p:nvSpPr>
              <p:spPr bwMode="auto">
                <a:xfrm>
                  <a:off x="704" y="0"/>
                  <a:ext cx="951" cy="748"/>
                </a:xfrm>
                <a:prstGeom prst="rect">
                  <a:avLst/>
                </a:prstGeom>
                <a:noFill/>
                <a:ln w="7">
                  <a:solidFill>
                    <a:srgbClr val="A0A0A0"/>
                  </a:solidFill>
                  <a:miter lim="800000"/>
                  <a:headEnd/>
                  <a:tailEnd/>
                </a:ln>
              </p:spPr>
              <p:txBody>
                <a:bodyPr wrap="none"/>
                <a:lstStyle/>
                <a:p>
                  <a:endParaRPr lang="en-GB"/>
                </a:p>
              </p:txBody>
            </p:sp>
          </p:grpSp>
          <p:grpSp>
            <p:nvGrpSpPr>
              <p:cNvPr id="6" name="Group 21"/>
              <p:cNvGrpSpPr>
                <a:grpSpLocks/>
              </p:cNvGrpSpPr>
              <p:nvPr/>
            </p:nvGrpSpPr>
            <p:grpSpPr bwMode="auto">
              <a:xfrm>
                <a:off x="1655" y="0"/>
                <a:ext cx="1166" cy="748"/>
                <a:chOff x="1655" y="0"/>
                <a:chExt cx="1166" cy="748"/>
              </a:xfrm>
            </p:grpSpPr>
            <p:sp>
              <p:nvSpPr>
                <p:cNvPr id="86053" name="Rectangle 6"/>
                <p:cNvSpPr>
                  <a:spLocks noChangeArrowheads="1"/>
                </p:cNvSpPr>
                <p:nvPr/>
              </p:nvSpPr>
              <p:spPr bwMode="auto">
                <a:xfrm>
                  <a:off x="1698" y="0"/>
                  <a:ext cx="1080" cy="748"/>
                </a:xfrm>
                <a:prstGeom prst="rect">
                  <a:avLst/>
                </a:prstGeom>
                <a:noFill/>
                <a:ln w="9525">
                  <a:noFill/>
                  <a:miter lim="800000"/>
                  <a:headEnd/>
                  <a:tailEnd/>
                </a:ln>
              </p:spPr>
              <p:txBody>
                <a:bodyPr/>
                <a:lstStyle/>
                <a:p>
                  <a:pPr algn="ctr"/>
                  <a:r>
                    <a:rPr lang="el-GR" i="1">
                      <a:cs typeface="Times New Roman" pitchFamily="18" charset="0"/>
                    </a:rPr>
                    <a:t>Β</a:t>
                  </a:r>
                  <a:r>
                    <a:rPr lang="el-GR" i="1">
                      <a:latin typeface="Arial Unicode MS" pitchFamily="34" charset="-128"/>
                      <a:cs typeface="Times New Roman" pitchFamily="18" charset="0"/>
                    </a:rPr>
                    <a:t>’</a:t>
                  </a:r>
                  <a:r>
                    <a:rPr lang="el-GR" i="1">
                      <a:cs typeface="Times New Roman" pitchFamily="18" charset="0"/>
                    </a:rPr>
                    <a:t> Φάση: διδακτικές παρεμβάσεις</a:t>
                  </a:r>
                  <a:endParaRPr lang="el-GR">
                    <a:cs typeface="Times New Roman" pitchFamily="18" charset="0"/>
                  </a:endParaRPr>
                </a:p>
                <a:p>
                  <a:pPr algn="ctr" eaLnBrk="0" hangingPunct="0"/>
                  <a:r>
                    <a:rPr lang="el-GR" i="1">
                      <a:cs typeface="Times New Roman" pitchFamily="18" charset="0"/>
                    </a:rPr>
                    <a:t>(Γενάρης, Φλεβάρης, Μάρτης 2001)</a:t>
                  </a:r>
                  <a:endParaRPr lang="el-GR">
                    <a:cs typeface="Times New Roman" pitchFamily="18" charset="0"/>
                  </a:endParaRPr>
                </a:p>
                <a:p>
                  <a:pPr algn="ctr" eaLnBrk="0" hangingPunct="0"/>
                  <a:endParaRPr lang="el-GR"/>
                </a:p>
              </p:txBody>
            </p:sp>
            <p:sp>
              <p:nvSpPr>
                <p:cNvPr id="86054" name="Rectangle 20"/>
                <p:cNvSpPr>
                  <a:spLocks noChangeArrowheads="1"/>
                </p:cNvSpPr>
                <p:nvPr/>
              </p:nvSpPr>
              <p:spPr bwMode="auto">
                <a:xfrm>
                  <a:off x="1655" y="0"/>
                  <a:ext cx="1166" cy="748"/>
                </a:xfrm>
                <a:prstGeom prst="rect">
                  <a:avLst/>
                </a:prstGeom>
                <a:noFill/>
                <a:ln w="7">
                  <a:solidFill>
                    <a:srgbClr val="A0A0A0"/>
                  </a:solidFill>
                  <a:miter lim="800000"/>
                  <a:headEnd/>
                  <a:tailEnd/>
                </a:ln>
              </p:spPr>
              <p:txBody>
                <a:bodyPr wrap="none"/>
                <a:lstStyle/>
                <a:p>
                  <a:endParaRPr lang="en-GB"/>
                </a:p>
              </p:txBody>
            </p:sp>
          </p:grpSp>
          <p:grpSp>
            <p:nvGrpSpPr>
              <p:cNvPr id="7" name="Group 23"/>
              <p:cNvGrpSpPr>
                <a:grpSpLocks/>
              </p:cNvGrpSpPr>
              <p:nvPr/>
            </p:nvGrpSpPr>
            <p:grpSpPr bwMode="auto">
              <a:xfrm>
                <a:off x="2821" y="0"/>
                <a:ext cx="932" cy="748"/>
                <a:chOff x="2821" y="0"/>
                <a:chExt cx="932" cy="748"/>
              </a:xfrm>
            </p:grpSpPr>
            <p:sp>
              <p:nvSpPr>
                <p:cNvPr id="86051" name="Rectangle 7"/>
                <p:cNvSpPr>
                  <a:spLocks noChangeArrowheads="1"/>
                </p:cNvSpPr>
                <p:nvPr/>
              </p:nvSpPr>
              <p:spPr bwMode="auto">
                <a:xfrm>
                  <a:off x="2864" y="0"/>
                  <a:ext cx="846" cy="748"/>
                </a:xfrm>
                <a:prstGeom prst="rect">
                  <a:avLst/>
                </a:prstGeom>
                <a:noFill/>
                <a:ln w="9525">
                  <a:noFill/>
                  <a:miter lim="800000"/>
                  <a:headEnd/>
                  <a:tailEnd/>
                </a:ln>
              </p:spPr>
              <p:txBody>
                <a:bodyPr/>
                <a:lstStyle/>
                <a:p>
                  <a:pPr algn="ctr"/>
                  <a:r>
                    <a:rPr lang="el-GR" i="1">
                      <a:cs typeface="Times New Roman" pitchFamily="18" charset="0"/>
                    </a:rPr>
                    <a:t>Γ</a:t>
                  </a:r>
                  <a:r>
                    <a:rPr lang="el-GR" i="1">
                      <a:latin typeface="Arial Unicode MS" pitchFamily="34" charset="-128"/>
                      <a:cs typeface="Times New Roman" pitchFamily="18" charset="0"/>
                    </a:rPr>
                    <a:t>’</a:t>
                  </a:r>
                  <a:r>
                    <a:rPr lang="el-GR" i="1">
                      <a:cs typeface="Times New Roman" pitchFamily="18" charset="0"/>
                    </a:rPr>
                    <a:t> Φάση: μελέτη ανασχηματισμού των παραστάσεων </a:t>
                  </a:r>
                  <a:endParaRPr lang="el-GR">
                    <a:cs typeface="Times New Roman" pitchFamily="18" charset="0"/>
                  </a:endParaRPr>
                </a:p>
                <a:p>
                  <a:pPr algn="ctr" eaLnBrk="0" hangingPunct="0"/>
                  <a:r>
                    <a:rPr lang="el-GR" i="1">
                      <a:cs typeface="Times New Roman" pitchFamily="18" charset="0"/>
                    </a:rPr>
                    <a:t>(Μάης 2001)</a:t>
                  </a:r>
                  <a:endParaRPr lang="el-GR">
                    <a:cs typeface="Times New Roman" pitchFamily="18" charset="0"/>
                  </a:endParaRPr>
                </a:p>
                <a:p>
                  <a:pPr algn="ctr" eaLnBrk="0" hangingPunct="0"/>
                  <a:endParaRPr lang="el-GR"/>
                </a:p>
              </p:txBody>
            </p:sp>
            <p:sp>
              <p:nvSpPr>
                <p:cNvPr id="86052" name="Rectangle 22"/>
                <p:cNvSpPr>
                  <a:spLocks noChangeArrowheads="1"/>
                </p:cNvSpPr>
                <p:nvPr/>
              </p:nvSpPr>
              <p:spPr bwMode="auto">
                <a:xfrm>
                  <a:off x="2821" y="0"/>
                  <a:ext cx="932" cy="748"/>
                </a:xfrm>
                <a:prstGeom prst="rect">
                  <a:avLst/>
                </a:prstGeom>
                <a:noFill/>
                <a:ln w="7">
                  <a:solidFill>
                    <a:srgbClr val="A0A0A0"/>
                  </a:solidFill>
                  <a:miter lim="800000"/>
                  <a:headEnd/>
                  <a:tailEnd/>
                </a:ln>
              </p:spPr>
              <p:txBody>
                <a:bodyPr wrap="none"/>
                <a:lstStyle/>
                <a:p>
                  <a:endParaRPr lang="en-GB"/>
                </a:p>
              </p:txBody>
            </p:sp>
          </p:grpSp>
          <p:grpSp>
            <p:nvGrpSpPr>
              <p:cNvPr id="8" name="Group 25"/>
              <p:cNvGrpSpPr>
                <a:grpSpLocks/>
              </p:cNvGrpSpPr>
              <p:nvPr/>
            </p:nvGrpSpPr>
            <p:grpSpPr bwMode="auto">
              <a:xfrm>
                <a:off x="0" y="748"/>
                <a:ext cx="704" cy="863"/>
                <a:chOff x="0" y="748"/>
                <a:chExt cx="704" cy="863"/>
              </a:xfrm>
            </p:grpSpPr>
            <p:sp>
              <p:nvSpPr>
                <p:cNvPr id="86049" name="Rectangle 8"/>
                <p:cNvSpPr>
                  <a:spLocks noChangeArrowheads="1"/>
                </p:cNvSpPr>
                <p:nvPr/>
              </p:nvSpPr>
              <p:spPr bwMode="auto">
                <a:xfrm>
                  <a:off x="43" y="748"/>
                  <a:ext cx="618" cy="863"/>
                </a:xfrm>
                <a:prstGeom prst="rect">
                  <a:avLst/>
                </a:prstGeom>
                <a:noFill/>
                <a:ln w="9525">
                  <a:noFill/>
                  <a:miter lim="800000"/>
                  <a:headEnd/>
                  <a:tailEnd/>
                </a:ln>
              </p:spPr>
              <p:txBody>
                <a:bodyPr/>
                <a:lstStyle/>
                <a:p>
                  <a:r>
                    <a:rPr lang="el-GR" sz="1600" i="1">
                      <a:cs typeface="Times New Roman" pitchFamily="18" charset="0"/>
                    </a:rPr>
                    <a:t>Πειραματική</a:t>
                  </a:r>
                  <a:endParaRPr lang="el-GR" sz="1600">
                    <a:cs typeface="Times New Roman" pitchFamily="18" charset="0"/>
                  </a:endParaRPr>
                </a:p>
                <a:p>
                  <a:pPr eaLnBrk="0" hangingPunct="0"/>
                  <a:r>
                    <a:rPr lang="el-GR" sz="1600" i="1">
                      <a:cs typeface="Times New Roman" pitchFamily="18" charset="0"/>
                    </a:rPr>
                    <a:t>(9 νήπια </a:t>
                  </a:r>
                  <a:r>
                    <a:rPr lang="el-GR" sz="1600" i="1">
                      <a:latin typeface="Arial Unicode MS" pitchFamily="34" charset="-128"/>
                      <a:cs typeface="Times New Roman" pitchFamily="18" charset="0"/>
                    </a:rPr>
                    <a:t>–</a:t>
                  </a:r>
                  <a:r>
                    <a:rPr lang="el-GR" sz="1600" i="1">
                      <a:cs typeface="Times New Roman" pitchFamily="18" charset="0"/>
                    </a:rPr>
                    <a:t> 6 προνήπια)</a:t>
                  </a:r>
                  <a:endParaRPr lang="el-GR" sz="1600">
                    <a:cs typeface="Times New Roman" pitchFamily="18" charset="0"/>
                  </a:endParaRPr>
                </a:p>
                <a:p>
                  <a:pPr eaLnBrk="0" hangingPunct="0"/>
                  <a:endParaRPr lang="el-GR" sz="1600"/>
                </a:p>
              </p:txBody>
            </p:sp>
            <p:sp>
              <p:nvSpPr>
                <p:cNvPr id="86050" name="Rectangle 24"/>
                <p:cNvSpPr>
                  <a:spLocks noChangeArrowheads="1"/>
                </p:cNvSpPr>
                <p:nvPr/>
              </p:nvSpPr>
              <p:spPr bwMode="auto">
                <a:xfrm>
                  <a:off x="0" y="748"/>
                  <a:ext cx="704" cy="863"/>
                </a:xfrm>
                <a:prstGeom prst="rect">
                  <a:avLst/>
                </a:prstGeom>
                <a:noFill/>
                <a:ln w="7">
                  <a:solidFill>
                    <a:srgbClr val="A0A0A0"/>
                  </a:solidFill>
                  <a:miter lim="800000"/>
                  <a:headEnd/>
                  <a:tailEnd/>
                </a:ln>
              </p:spPr>
              <p:txBody>
                <a:bodyPr wrap="none"/>
                <a:lstStyle/>
                <a:p>
                  <a:endParaRPr lang="en-GB"/>
                </a:p>
              </p:txBody>
            </p:sp>
          </p:grpSp>
          <p:grpSp>
            <p:nvGrpSpPr>
              <p:cNvPr id="9" name="Group 27"/>
              <p:cNvGrpSpPr>
                <a:grpSpLocks/>
              </p:cNvGrpSpPr>
              <p:nvPr/>
            </p:nvGrpSpPr>
            <p:grpSpPr bwMode="auto">
              <a:xfrm>
                <a:off x="704" y="748"/>
                <a:ext cx="951" cy="863"/>
                <a:chOff x="704" y="748"/>
                <a:chExt cx="951" cy="863"/>
              </a:xfrm>
            </p:grpSpPr>
            <p:sp>
              <p:nvSpPr>
                <p:cNvPr id="86047" name="Rectangle 9"/>
                <p:cNvSpPr>
                  <a:spLocks noChangeArrowheads="1"/>
                </p:cNvSpPr>
                <p:nvPr/>
              </p:nvSpPr>
              <p:spPr bwMode="auto">
                <a:xfrm>
                  <a:off x="747" y="748"/>
                  <a:ext cx="865" cy="863"/>
                </a:xfrm>
                <a:prstGeom prst="rect">
                  <a:avLst/>
                </a:prstGeom>
                <a:noFill/>
                <a:ln w="9525">
                  <a:noFill/>
                  <a:miter lim="800000"/>
                  <a:headEnd/>
                  <a:tailEnd/>
                </a:ln>
              </p:spPr>
              <p:txBody>
                <a:bodyPr/>
                <a:lstStyle/>
                <a:p>
                  <a:r>
                    <a:rPr lang="el-GR" sz="1600">
                      <a:cs typeface="Times New Roman" pitchFamily="18" charset="0"/>
                    </a:rPr>
                    <a:t>Συνέντευξη - Ζωγραφική</a:t>
                  </a:r>
                </a:p>
                <a:p>
                  <a:pPr eaLnBrk="0" hangingPunct="0"/>
                  <a:endParaRPr lang="el-GR" sz="1600"/>
                </a:p>
              </p:txBody>
            </p:sp>
            <p:sp>
              <p:nvSpPr>
                <p:cNvPr id="86048" name="Rectangle 26"/>
                <p:cNvSpPr>
                  <a:spLocks noChangeArrowheads="1"/>
                </p:cNvSpPr>
                <p:nvPr/>
              </p:nvSpPr>
              <p:spPr bwMode="auto">
                <a:xfrm>
                  <a:off x="704" y="748"/>
                  <a:ext cx="951" cy="863"/>
                </a:xfrm>
                <a:prstGeom prst="rect">
                  <a:avLst/>
                </a:prstGeom>
                <a:noFill/>
                <a:ln w="7">
                  <a:solidFill>
                    <a:srgbClr val="A0A0A0"/>
                  </a:solidFill>
                  <a:miter lim="800000"/>
                  <a:headEnd/>
                  <a:tailEnd/>
                </a:ln>
              </p:spPr>
              <p:txBody>
                <a:bodyPr wrap="none"/>
                <a:lstStyle/>
                <a:p>
                  <a:endParaRPr lang="en-GB"/>
                </a:p>
              </p:txBody>
            </p:sp>
          </p:grpSp>
          <p:grpSp>
            <p:nvGrpSpPr>
              <p:cNvPr id="10" name="Group 29"/>
              <p:cNvGrpSpPr>
                <a:grpSpLocks/>
              </p:cNvGrpSpPr>
              <p:nvPr/>
            </p:nvGrpSpPr>
            <p:grpSpPr bwMode="auto">
              <a:xfrm>
                <a:off x="1655" y="748"/>
                <a:ext cx="1166" cy="863"/>
                <a:chOff x="1655" y="748"/>
                <a:chExt cx="1166" cy="863"/>
              </a:xfrm>
            </p:grpSpPr>
            <p:sp>
              <p:nvSpPr>
                <p:cNvPr id="86045" name="Rectangle 10"/>
                <p:cNvSpPr>
                  <a:spLocks noChangeArrowheads="1"/>
                </p:cNvSpPr>
                <p:nvPr/>
              </p:nvSpPr>
              <p:spPr bwMode="auto">
                <a:xfrm>
                  <a:off x="1698" y="748"/>
                  <a:ext cx="1080" cy="863"/>
                </a:xfrm>
                <a:prstGeom prst="rect">
                  <a:avLst/>
                </a:prstGeom>
                <a:noFill/>
                <a:ln w="9525">
                  <a:noFill/>
                  <a:miter lim="800000"/>
                  <a:headEnd/>
                  <a:tailEnd/>
                </a:ln>
              </p:spPr>
              <p:txBody>
                <a:bodyPr/>
                <a:lstStyle/>
                <a:p>
                  <a:r>
                    <a:rPr lang="el-GR" sz="1600">
                      <a:cs typeface="Times New Roman" pitchFamily="18" charset="0"/>
                    </a:rPr>
                    <a:t>Τρεις διδακτικές παρεμβάσεις (ανά δυάδες νηπίων) με τρία διαφορετικά λογισμικά διάρκειας 20</a:t>
                  </a:r>
                  <a:r>
                    <a:rPr lang="el-GR" sz="1600">
                      <a:latin typeface="Arial Unicode MS" pitchFamily="34" charset="-128"/>
                      <a:cs typeface="Times New Roman" pitchFamily="18" charset="0"/>
                    </a:rPr>
                    <a:t>’</a:t>
                  </a:r>
                  <a:endParaRPr lang="el-GR" sz="1600">
                    <a:cs typeface="Times New Roman" pitchFamily="18" charset="0"/>
                  </a:endParaRPr>
                </a:p>
                <a:p>
                  <a:pPr eaLnBrk="0" hangingPunct="0"/>
                  <a:endParaRPr lang="el-GR" sz="1600"/>
                </a:p>
              </p:txBody>
            </p:sp>
            <p:sp>
              <p:nvSpPr>
                <p:cNvPr id="86046" name="Rectangle 28"/>
                <p:cNvSpPr>
                  <a:spLocks noChangeArrowheads="1"/>
                </p:cNvSpPr>
                <p:nvPr/>
              </p:nvSpPr>
              <p:spPr bwMode="auto">
                <a:xfrm>
                  <a:off x="1655" y="748"/>
                  <a:ext cx="1166" cy="863"/>
                </a:xfrm>
                <a:prstGeom prst="rect">
                  <a:avLst/>
                </a:prstGeom>
                <a:noFill/>
                <a:ln w="7">
                  <a:solidFill>
                    <a:srgbClr val="A0A0A0"/>
                  </a:solidFill>
                  <a:miter lim="800000"/>
                  <a:headEnd/>
                  <a:tailEnd/>
                </a:ln>
              </p:spPr>
              <p:txBody>
                <a:bodyPr wrap="none"/>
                <a:lstStyle/>
                <a:p>
                  <a:endParaRPr lang="en-GB"/>
                </a:p>
              </p:txBody>
            </p:sp>
          </p:grpSp>
          <p:grpSp>
            <p:nvGrpSpPr>
              <p:cNvPr id="11" name="Group 31"/>
              <p:cNvGrpSpPr>
                <a:grpSpLocks/>
              </p:cNvGrpSpPr>
              <p:nvPr/>
            </p:nvGrpSpPr>
            <p:grpSpPr bwMode="auto">
              <a:xfrm>
                <a:off x="2821" y="748"/>
                <a:ext cx="932" cy="863"/>
                <a:chOff x="2821" y="748"/>
                <a:chExt cx="932" cy="863"/>
              </a:xfrm>
            </p:grpSpPr>
            <p:sp>
              <p:nvSpPr>
                <p:cNvPr id="86043" name="Rectangle 11"/>
                <p:cNvSpPr>
                  <a:spLocks noChangeArrowheads="1"/>
                </p:cNvSpPr>
                <p:nvPr/>
              </p:nvSpPr>
              <p:spPr bwMode="auto">
                <a:xfrm>
                  <a:off x="2864" y="748"/>
                  <a:ext cx="846" cy="863"/>
                </a:xfrm>
                <a:prstGeom prst="rect">
                  <a:avLst/>
                </a:prstGeom>
                <a:noFill/>
                <a:ln w="9525">
                  <a:noFill/>
                  <a:miter lim="800000"/>
                  <a:headEnd/>
                  <a:tailEnd/>
                </a:ln>
              </p:spPr>
              <p:txBody>
                <a:bodyPr/>
                <a:lstStyle/>
                <a:p>
                  <a:r>
                    <a:rPr lang="el-GR" sz="1600">
                      <a:cs typeface="Times New Roman" pitchFamily="18" charset="0"/>
                    </a:rPr>
                    <a:t>Συνέντευξη - Ζωγραφική</a:t>
                  </a:r>
                </a:p>
                <a:p>
                  <a:pPr eaLnBrk="0" hangingPunct="0"/>
                  <a:endParaRPr lang="el-GR" sz="1600"/>
                </a:p>
              </p:txBody>
            </p:sp>
            <p:sp>
              <p:nvSpPr>
                <p:cNvPr id="86044" name="Rectangle 30"/>
                <p:cNvSpPr>
                  <a:spLocks noChangeArrowheads="1"/>
                </p:cNvSpPr>
                <p:nvPr/>
              </p:nvSpPr>
              <p:spPr bwMode="auto">
                <a:xfrm>
                  <a:off x="2821" y="748"/>
                  <a:ext cx="932" cy="863"/>
                </a:xfrm>
                <a:prstGeom prst="rect">
                  <a:avLst/>
                </a:prstGeom>
                <a:noFill/>
                <a:ln w="7">
                  <a:solidFill>
                    <a:srgbClr val="A0A0A0"/>
                  </a:solidFill>
                  <a:miter lim="800000"/>
                  <a:headEnd/>
                  <a:tailEnd/>
                </a:ln>
              </p:spPr>
              <p:txBody>
                <a:bodyPr wrap="none"/>
                <a:lstStyle/>
                <a:p>
                  <a:endParaRPr lang="en-GB"/>
                </a:p>
              </p:txBody>
            </p:sp>
          </p:grpSp>
          <p:grpSp>
            <p:nvGrpSpPr>
              <p:cNvPr id="12" name="Group 33"/>
              <p:cNvGrpSpPr>
                <a:grpSpLocks/>
              </p:cNvGrpSpPr>
              <p:nvPr/>
            </p:nvGrpSpPr>
            <p:grpSpPr bwMode="auto">
              <a:xfrm>
                <a:off x="0" y="1611"/>
                <a:ext cx="704" cy="633"/>
                <a:chOff x="0" y="1611"/>
                <a:chExt cx="704" cy="633"/>
              </a:xfrm>
            </p:grpSpPr>
            <p:sp>
              <p:nvSpPr>
                <p:cNvPr id="86041" name="Rectangle 12"/>
                <p:cNvSpPr>
                  <a:spLocks noChangeArrowheads="1"/>
                </p:cNvSpPr>
                <p:nvPr/>
              </p:nvSpPr>
              <p:spPr bwMode="auto">
                <a:xfrm>
                  <a:off x="43" y="1611"/>
                  <a:ext cx="618" cy="633"/>
                </a:xfrm>
                <a:prstGeom prst="rect">
                  <a:avLst/>
                </a:prstGeom>
                <a:noFill/>
                <a:ln w="9525">
                  <a:noFill/>
                  <a:miter lim="800000"/>
                  <a:headEnd/>
                  <a:tailEnd/>
                </a:ln>
              </p:spPr>
              <p:txBody>
                <a:bodyPr/>
                <a:lstStyle/>
                <a:p>
                  <a:r>
                    <a:rPr lang="el-GR" sz="1600" i="1">
                      <a:cs typeface="Times New Roman" pitchFamily="18" charset="0"/>
                    </a:rPr>
                    <a:t>Ελέγχου</a:t>
                  </a:r>
                  <a:endParaRPr lang="el-GR" sz="1600">
                    <a:cs typeface="Times New Roman" pitchFamily="18" charset="0"/>
                  </a:endParaRPr>
                </a:p>
                <a:p>
                  <a:pPr eaLnBrk="0" hangingPunct="0"/>
                  <a:r>
                    <a:rPr lang="el-GR" sz="1600" i="1">
                      <a:cs typeface="Times New Roman" pitchFamily="18" charset="0"/>
                    </a:rPr>
                    <a:t>(9 νήπια </a:t>
                  </a:r>
                  <a:r>
                    <a:rPr lang="el-GR" sz="1600" i="1">
                      <a:latin typeface="Arial Unicode MS" pitchFamily="34" charset="-128"/>
                      <a:cs typeface="Times New Roman" pitchFamily="18" charset="0"/>
                    </a:rPr>
                    <a:t>–</a:t>
                  </a:r>
                  <a:r>
                    <a:rPr lang="el-GR" sz="1600" i="1">
                      <a:cs typeface="Times New Roman" pitchFamily="18" charset="0"/>
                    </a:rPr>
                    <a:t> 6 προνήπια)</a:t>
                  </a:r>
                  <a:endParaRPr lang="el-GR" sz="1600">
                    <a:cs typeface="Times New Roman" pitchFamily="18" charset="0"/>
                  </a:endParaRPr>
                </a:p>
                <a:p>
                  <a:pPr eaLnBrk="0" hangingPunct="0"/>
                  <a:endParaRPr lang="el-GR" sz="1600"/>
                </a:p>
              </p:txBody>
            </p:sp>
            <p:sp>
              <p:nvSpPr>
                <p:cNvPr id="86042" name="Rectangle 32"/>
                <p:cNvSpPr>
                  <a:spLocks noChangeArrowheads="1"/>
                </p:cNvSpPr>
                <p:nvPr/>
              </p:nvSpPr>
              <p:spPr bwMode="auto">
                <a:xfrm>
                  <a:off x="0" y="1611"/>
                  <a:ext cx="704" cy="633"/>
                </a:xfrm>
                <a:prstGeom prst="rect">
                  <a:avLst/>
                </a:prstGeom>
                <a:noFill/>
                <a:ln w="7">
                  <a:solidFill>
                    <a:srgbClr val="A0A0A0"/>
                  </a:solidFill>
                  <a:miter lim="800000"/>
                  <a:headEnd/>
                  <a:tailEnd/>
                </a:ln>
              </p:spPr>
              <p:txBody>
                <a:bodyPr wrap="none"/>
                <a:lstStyle/>
                <a:p>
                  <a:endParaRPr lang="en-GB"/>
                </a:p>
              </p:txBody>
            </p:sp>
          </p:grpSp>
          <p:grpSp>
            <p:nvGrpSpPr>
              <p:cNvPr id="13" name="Group 35"/>
              <p:cNvGrpSpPr>
                <a:grpSpLocks/>
              </p:cNvGrpSpPr>
              <p:nvPr/>
            </p:nvGrpSpPr>
            <p:grpSpPr bwMode="auto">
              <a:xfrm>
                <a:off x="704" y="1611"/>
                <a:ext cx="951" cy="633"/>
                <a:chOff x="704" y="1611"/>
                <a:chExt cx="951" cy="633"/>
              </a:xfrm>
            </p:grpSpPr>
            <p:sp>
              <p:nvSpPr>
                <p:cNvPr id="86039" name="Rectangle 13"/>
                <p:cNvSpPr>
                  <a:spLocks noChangeArrowheads="1"/>
                </p:cNvSpPr>
                <p:nvPr/>
              </p:nvSpPr>
              <p:spPr bwMode="auto">
                <a:xfrm>
                  <a:off x="747" y="1611"/>
                  <a:ext cx="865" cy="633"/>
                </a:xfrm>
                <a:prstGeom prst="rect">
                  <a:avLst/>
                </a:prstGeom>
                <a:noFill/>
                <a:ln w="9525">
                  <a:noFill/>
                  <a:miter lim="800000"/>
                  <a:headEnd/>
                  <a:tailEnd/>
                </a:ln>
              </p:spPr>
              <p:txBody>
                <a:bodyPr/>
                <a:lstStyle/>
                <a:p>
                  <a:r>
                    <a:rPr lang="el-GR" sz="1600">
                      <a:cs typeface="Times New Roman" pitchFamily="18" charset="0"/>
                    </a:rPr>
                    <a:t>Συνέντευξη - Ζωγραφική</a:t>
                  </a:r>
                </a:p>
                <a:p>
                  <a:pPr eaLnBrk="0" hangingPunct="0"/>
                  <a:endParaRPr lang="el-GR" sz="2400"/>
                </a:p>
              </p:txBody>
            </p:sp>
            <p:sp>
              <p:nvSpPr>
                <p:cNvPr id="86040" name="Rectangle 34"/>
                <p:cNvSpPr>
                  <a:spLocks noChangeArrowheads="1"/>
                </p:cNvSpPr>
                <p:nvPr/>
              </p:nvSpPr>
              <p:spPr bwMode="auto">
                <a:xfrm>
                  <a:off x="704" y="1611"/>
                  <a:ext cx="951" cy="633"/>
                </a:xfrm>
                <a:prstGeom prst="rect">
                  <a:avLst/>
                </a:prstGeom>
                <a:noFill/>
                <a:ln w="7">
                  <a:solidFill>
                    <a:srgbClr val="A0A0A0"/>
                  </a:solidFill>
                  <a:miter lim="800000"/>
                  <a:headEnd/>
                  <a:tailEnd/>
                </a:ln>
              </p:spPr>
              <p:txBody>
                <a:bodyPr wrap="none"/>
                <a:lstStyle/>
                <a:p>
                  <a:endParaRPr lang="en-GB"/>
                </a:p>
              </p:txBody>
            </p:sp>
          </p:grpSp>
          <p:grpSp>
            <p:nvGrpSpPr>
              <p:cNvPr id="14" name="Group 37"/>
              <p:cNvGrpSpPr>
                <a:grpSpLocks/>
              </p:cNvGrpSpPr>
              <p:nvPr/>
            </p:nvGrpSpPr>
            <p:grpSpPr bwMode="auto">
              <a:xfrm>
                <a:off x="1655" y="1611"/>
                <a:ext cx="1166" cy="633"/>
                <a:chOff x="1655" y="1611"/>
                <a:chExt cx="1166" cy="633"/>
              </a:xfrm>
            </p:grpSpPr>
            <p:sp>
              <p:nvSpPr>
                <p:cNvPr id="86037" name="Rectangle 14"/>
                <p:cNvSpPr>
                  <a:spLocks noChangeArrowheads="1"/>
                </p:cNvSpPr>
                <p:nvPr/>
              </p:nvSpPr>
              <p:spPr bwMode="auto">
                <a:xfrm>
                  <a:off x="1698" y="1611"/>
                  <a:ext cx="1080" cy="633"/>
                </a:xfrm>
                <a:prstGeom prst="rect">
                  <a:avLst/>
                </a:prstGeom>
                <a:noFill/>
                <a:ln w="9525">
                  <a:noFill/>
                  <a:miter lim="800000"/>
                  <a:headEnd/>
                  <a:tailEnd/>
                </a:ln>
              </p:spPr>
              <p:txBody>
                <a:bodyPr/>
                <a:lstStyle/>
                <a:p>
                  <a:r>
                    <a:rPr lang="el-GR" sz="1600">
                      <a:cs typeface="Times New Roman" pitchFamily="18" charset="0"/>
                    </a:rPr>
                    <a:t>Δεν εμπλέκεται</a:t>
                  </a:r>
                </a:p>
                <a:p>
                  <a:pPr eaLnBrk="0" hangingPunct="0"/>
                  <a:endParaRPr lang="el-GR" sz="1600"/>
                </a:p>
              </p:txBody>
            </p:sp>
            <p:sp>
              <p:nvSpPr>
                <p:cNvPr id="86038" name="Rectangle 36"/>
                <p:cNvSpPr>
                  <a:spLocks noChangeArrowheads="1"/>
                </p:cNvSpPr>
                <p:nvPr/>
              </p:nvSpPr>
              <p:spPr bwMode="auto">
                <a:xfrm>
                  <a:off x="1655" y="1611"/>
                  <a:ext cx="1166" cy="633"/>
                </a:xfrm>
                <a:prstGeom prst="rect">
                  <a:avLst/>
                </a:prstGeom>
                <a:noFill/>
                <a:ln w="7">
                  <a:solidFill>
                    <a:srgbClr val="A0A0A0"/>
                  </a:solidFill>
                  <a:miter lim="800000"/>
                  <a:headEnd/>
                  <a:tailEnd/>
                </a:ln>
              </p:spPr>
              <p:txBody>
                <a:bodyPr wrap="none"/>
                <a:lstStyle/>
                <a:p>
                  <a:endParaRPr lang="en-GB"/>
                </a:p>
              </p:txBody>
            </p:sp>
          </p:grpSp>
          <p:grpSp>
            <p:nvGrpSpPr>
              <p:cNvPr id="15" name="Group 39"/>
              <p:cNvGrpSpPr>
                <a:grpSpLocks/>
              </p:cNvGrpSpPr>
              <p:nvPr/>
            </p:nvGrpSpPr>
            <p:grpSpPr bwMode="auto">
              <a:xfrm>
                <a:off x="2821" y="1611"/>
                <a:ext cx="932" cy="633"/>
                <a:chOff x="2821" y="1611"/>
                <a:chExt cx="932" cy="633"/>
              </a:xfrm>
            </p:grpSpPr>
            <p:sp>
              <p:nvSpPr>
                <p:cNvPr id="86035" name="Rectangle 15"/>
                <p:cNvSpPr>
                  <a:spLocks noChangeArrowheads="1"/>
                </p:cNvSpPr>
                <p:nvPr/>
              </p:nvSpPr>
              <p:spPr bwMode="auto">
                <a:xfrm>
                  <a:off x="2864" y="1611"/>
                  <a:ext cx="846" cy="633"/>
                </a:xfrm>
                <a:prstGeom prst="rect">
                  <a:avLst/>
                </a:prstGeom>
                <a:noFill/>
                <a:ln w="9525">
                  <a:noFill/>
                  <a:miter lim="800000"/>
                  <a:headEnd/>
                  <a:tailEnd/>
                </a:ln>
              </p:spPr>
              <p:txBody>
                <a:bodyPr/>
                <a:lstStyle/>
                <a:p>
                  <a:r>
                    <a:rPr lang="el-GR" sz="1600">
                      <a:cs typeface="Times New Roman" pitchFamily="18" charset="0"/>
                    </a:rPr>
                    <a:t>Συνέντευξη - Ζωγραφική</a:t>
                  </a:r>
                </a:p>
                <a:p>
                  <a:pPr eaLnBrk="0" hangingPunct="0"/>
                  <a:endParaRPr lang="el-GR" sz="1600"/>
                </a:p>
              </p:txBody>
            </p:sp>
            <p:sp>
              <p:nvSpPr>
                <p:cNvPr id="86036" name="Rectangle 38"/>
                <p:cNvSpPr>
                  <a:spLocks noChangeArrowheads="1"/>
                </p:cNvSpPr>
                <p:nvPr/>
              </p:nvSpPr>
              <p:spPr bwMode="auto">
                <a:xfrm>
                  <a:off x="2821" y="1611"/>
                  <a:ext cx="932" cy="633"/>
                </a:xfrm>
                <a:prstGeom prst="rect">
                  <a:avLst/>
                </a:prstGeom>
                <a:noFill/>
                <a:ln w="7">
                  <a:solidFill>
                    <a:srgbClr val="A0A0A0"/>
                  </a:solidFill>
                  <a:miter lim="800000"/>
                  <a:headEnd/>
                  <a:tailEnd/>
                </a:ln>
              </p:spPr>
              <p:txBody>
                <a:bodyPr wrap="none"/>
                <a:lstStyle/>
                <a:p>
                  <a:endParaRPr lang="en-GB"/>
                </a:p>
              </p:txBody>
            </p:sp>
          </p:grpSp>
        </p:grpSp>
        <p:sp>
          <p:nvSpPr>
            <p:cNvPr id="86022" name="Rectangle 41"/>
            <p:cNvSpPr>
              <a:spLocks noChangeArrowheads="1"/>
            </p:cNvSpPr>
            <p:nvPr/>
          </p:nvSpPr>
          <p:spPr bwMode="auto">
            <a:xfrm>
              <a:off x="-3" y="-3"/>
              <a:ext cx="3759" cy="2250"/>
            </a:xfrm>
            <a:prstGeom prst="rect">
              <a:avLst/>
            </a:prstGeom>
            <a:noFill/>
            <a:ln w="11112">
              <a:solidFill>
                <a:srgbClr val="A0A0A0"/>
              </a:solidFill>
              <a:miter lim="800000"/>
              <a:headEnd/>
              <a:tailEnd/>
            </a:ln>
          </p:spPr>
          <p:txBody>
            <a:bodyPr wrap="none"/>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l-GR" dirty="0">
                <a:latin typeface="+mn-lt"/>
                <a:cs typeface="Tahoma" pitchFamily="34" charset="0"/>
              </a:rPr>
              <a:t>Ανάλυση Αποτελεσμάτων </a:t>
            </a:r>
          </a:p>
        </p:txBody>
      </p:sp>
      <p:sp>
        <p:nvSpPr>
          <p:cNvPr id="87043" name="Rectangle 3"/>
          <p:cNvSpPr>
            <a:spLocks noGrp="1" noChangeArrowheads="1"/>
          </p:cNvSpPr>
          <p:nvPr>
            <p:ph type="body" idx="1"/>
          </p:nvPr>
        </p:nvSpPr>
        <p:spPr/>
        <p:txBody>
          <a:bodyPr/>
          <a:lstStyle/>
          <a:p>
            <a:pPr>
              <a:lnSpc>
                <a:spcPct val="90000"/>
              </a:lnSpc>
            </a:pPr>
            <a:r>
              <a:rPr lang="el-GR" smtClean="0">
                <a:latin typeface="+mn-lt"/>
                <a:cs typeface="Tahoma" pitchFamily="34" charset="0"/>
              </a:rPr>
              <a:t>Έμφαση στον τρόπο συγκρότησης των αρχικών παραστάσεων:</a:t>
            </a:r>
          </a:p>
          <a:p>
            <a:pPr lvl="1">
              <a:lnSpc>
                <a:spcPct val="90000"/>
              </a:lnSpc>
            </a:pPr>
            <a:r>
              <a:rPr lang="el-GR" smtClean="0">
                <a:latin typeface="+mn-lt"/>
                <a:cs typeface="Tahoma" pitchFamily="34" charset="0"/>
              </a:rPr>
              <a:t>Ο υπολογιστής ως συσκευή</a:t>
            </a:r>
          </a:p>
          <a:p>
            <a:pPr lvl="1">
              <a:lnSpc>
                <a:spcPct val="90000"/>
              </a:lnSpc>
            </a:pPr>
            <a:r>
              <a:rPr lang="el-GR" smtClean="0">
                <a:latin typeface="+mn-lt"/>
                <a:cs typeface="Tahoma" pitchFamily="34" charset="0"/>
              </a:rPr>
              <a:t>Τα μέρη του υπολογιστή (λεπτομέρειες, διευθέτηση - διάταξη)</a:t>
            </a:r>
          </a:p>
          <a:p>
            <a:pPr lvl="1">
              <a:lnSpc>
                <a:spcPct val="90000"/>
              </a:lnSpc>
            </a:pPr>
            <a:r>
              <a:rPr lang="el-GR" smtClean="0">
                <a:latin typeface="+mn-lt"/>
                <a:cs typeface="Tahoma" pitchFamily="34" charset="0"/>
              </a:rPr>
              <a:t>Ο τρόπος σύνδεσης των επιμέρους συσκευών (σύνδεση ή όχι)</a:t>
            </a:r>
          </a:p>
          <a:p>
            <a:pPr lvl="1">
              <a:lnSpc>
                <a:spcPct val="90000"/>
              </a:lnSpc>
            </a:pPr>
            <a:r>
              <a:rPr lang="el-GR" smtClean="0">
                <a:latin typeface="+mn-lt"/>
                <a:cs typeface="Tahoma" pitchFamily="34" charset="0"/>
              </a:rPr>
              <a:t>Φανταστικές και πραγματικές χρήσεις των υπολογιστών</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a:defRPr/>
            </a:pPr>
            <a:r>
              <a:rPr lang="el-GR" dirty="0">
                <a:latin typeface="+mn-lt"/>
                <a:cs typeface="Tahoma" pitchFamily="34" charset="0"/>
              </a:rPr>
              <a:t>Αρχικές παραστάσεις για τους υπολογιστές</a:t>
            </a:r>
          </a:p>
        </p:txBody>
      </p:sp>
      <p:sp>
        <p:nvSpPr>
          <p:cNvPr id="88067" name="Rectangle 3"/>
          <p:cNvSpPr>
            <a:spLocks noGrp="1" noChangeArrowheads="1"/>
          </p:cNvSpPr>
          <p:nvPr>
            <p:ph type="body" idx="1"/>
          </p:nvPr>
        </p:nvSpPr>
        <p:spPr>
          <a:xfrm>
            <a:off x="1182688" y="2017713"/>
            <a:ext cx="7772400" cy="1030287"/>
          </a:xfrm>
        </p:spPr>
        <p:txBody>
          <a:bodyPr/>
          <a:lstStyle/>
          <a:p>
            <a:pPr>
              <a:lnSpc>
                <a:spcPct val="90000"/>
              </a:lnSpc>
              <a:buFont typeface="Wingdings" pitchFamily="2" charset="2"/>
              <a:buNone/>
            </a:pPr>
            <a:r>
              <a:rPr lang="el-GR" smtClean="0">
                <a:latin typeface="+mn-lt"/>
                <a:cs typeface="Tahoma" pitchFamily="34" charset="0"/>
              </a:rPr>
              <a:t>Παραστάσεις των μαθητών για τον υπολογιστή ως συσκευή</a:t>
            </a:r>
          </a:p>
        </p:txBody>
      </p:sp>
      <p:grpSp>
        <p:nvGrpSpPr>
          <p:cNvPr id="2" name="Group 51"/>
          <p:cNvGrpSpPr>
            <a:grpSpLocks/>
          </p:cNvGrpSpPr>
          <p:nvPr/>
        </p:nvGrpSpPr>
        <p:grpSpPr bwMode="auto">
          <a:xfrm>
            <a:off x="685800" y="3276600"/>
            <a:ext cx="8315325" cy="2598738"/>
            <a:chOff x="-3" y="-3"/>
            <a:chExt cx="3829" cy="1445"/>
          </a:xfrm>
        </p:grpSpPr>
        <p:grpSp>
          <p:nvGrpSpPr>
            <p:cNvPr id="3" name="Group 49"/>
            <p:cNvGrpSpPr>
              <a:grpSpLocks/>
            </p:cNvGrpSpPr>
            <p:nvPr/>
          </p:nvGrpSpPr>
          <p:grpSpPr bwMode="auto">
            <a:xfrm>
              <a:off x="0" y="0"/>
              <a:ext cx="3823" cy="1439"/>
              <a:chOff x="0" y="0"/>
              <a:chExt cx="3823" cy="1439"/>
            </a:xfrm>
          </p:grpSpPr>
          <p:grpSp>
            <p:nvGrpSpPr>
              <p:cNvPr id="4" name="Group 20"/>
              <p:cNvGrpSpPr>
                <a:grpSpLocks/>
              </p:cNvGrpSpPr>
              <p:nvPr/>
            </p:nvGrpSpPr>
            <p:grpSpPr bwMode="auto">
              <a:xfrm>
                <a:off x="0" y="0"/>
                <a:ext cx="834" cy="633"/>
                <a:chOff x="0" y="0"/>
                <a:chExt cx="834" cy="633"/>
              </a:xfrm>
            </p:grpSpPr>
            <p:sp>
              <p:nvSpPr>
                <p:cNvPr id="88115" name="Rectangle 4"/>
                <p:cNvSpPr>
                  <a:spLocks noChangeArrowheads="1"/>
                </p:cNvSpPr>
                <p:nvPr/>
              </p:nvSpPr>
              <p:spPr bwMode="auto">
                <a:xfrm>
                  <a:off x="43" y="0"/>
                  <a:ext cx="748" cy="633"/>
                </a:xfrm>
                <a:prstGeom prst="rect">
                  <a:avLst/>
                </a:prstGeom>
                <a:noFill/>
                <a:ln w="9525">
                  <a:noFill/>
                  <a:miter lim="800000"/>
                  <a:headEnd/>
                  <a:tailEnd/>
                </a:ln>
              </p:spPr>
              <p:txBody>
                <a:bodyPr/>
                <a:lstStyle/>
                <a:p>
                  <a:pPr algn="ctr"/>
                  <a:r>
                    <a:rPr lang="el-GR">
                      <a:cs typeface="Times New Roman" pitchFamily="18" charset="0"/>
                    </a:rPr>
                    <a:t>Ο υπολογιστής ως συσκευή</a:t>
                  </a:r>
                </a:p>
                <a:p>
                  <a:pPr algn="ctr" eaLnBrk="0" hangingPunct="0"/>
                  <a:endParaRPr lang="el-GR"/>
                </a:p>
              </p:txBody>
            </p:sp>
            <p:sp>
              <p:nvSpPr>
                <p:cNvPr id="88116" name="Rectangle 19"/>
                <p:cNvSpPr>
                  <a:spLocks noChangeArrowheads="1"/>
                </p:cNvSpPr>
                <p:nvPr/>
              </p:nvSpPr>
              <p:spPr bwMode="auto">
                <a:xfrm>
                  <a:off x="0" y="0"/>
                  <a:ext cx="834" cy="633"/>
                </a:xfrm>
                <a:prstGeom prst="rect">
                  <a:avLst/>
                </a:prstGeom>
                <a:noFill/>
                <a:ln w="7">
                  <a:solidFill>
                    <a:srgbClr val="A0A0A0"/>
                  </a:solidFill>
                  <a:miter lim="800000"/>
                  <a:headEnd/>
                  <a:tailEnd/>
                </a:ln>
              </p:spPr>
              <p:txBody>
                <a:bodyPr wrap="none"/>
                <a:lstStyle/>
                <a:p>
                  <a:endParaRPr lang="en-GB"/>
                </a:p>
              </p:txBody>
            </p:sp>
          </p:grpSp>
          <p:grpSp>
            <p:nvGrpSpPr>
              <p:cNvPr id="5" name="Group 22"/>
              <p:cNvGrpSpPr>
                <a:grpSpLocks/>
              </p:cNvGrpSpPr>
              <p:nvPr/>
            </p:nvGrpSpPr>
            <p:grpSpPr bwMode="auto">
              <a:xfrm>
                <a:off x="834" y="0"/>
                <a:ext cx="749" cy="633"/>
                <a:chOff x="834" y="0"/>
                <a:chExt cx="749" cy="633"/>
              </a:xfrm>
            </p:grpSpPr>
            <p:sp>
              <p:nvSpPr>
                <p:cNvPr id="88113" name="Rectangle 5"/>
                <p:cNvSpPr>
                  <a:spLocks noChangeArrowheads="1"/>
                </p:cNvSpPr>
                <p:nvPr/>
              </p:nvSpPr>
              <p:spPr bwMode="auto">
                <a:xfrm>
                  <a:off x="877" y="0"/>
                  <a:ext cx="663" cy="633"/>
                </a:xfrm>
                <a:prstGeom prst="rect">
                  <a:avLst/>
                </a:prstGeom>
                <a:noFill/>
                <a:ln w="9525">
                  <a:noFill/>
                  <a:miter lim="800000"/>
                  <a:headEnd/>
                  <a:tailEnd/>
                </a:ln>
              </p:spPr>
              <p:txBody>
                <a:bodyPr/>
                <a:lstStyle/>
                <a:p>
                  <a:pPr algn="ctr"/>
                  <a:r>
                    <a:rPr lang="el-GR">
                      <a:cs typeface="Times New Roman" pitchFamily="18" charset="0"/>
                    </a:rPr>
                    <a:t>Μηχανικό μέρος μη πλήρες</a:t>
                  </a:r>
                </a:p>
                <a:p>
                  <a:pPr algn="ctr" eaLnBrk="0" hangingPunct="0"/>
                  <a:endParaRPr lang="el-GR"/>
                </a:p>
              </p:txBody>
            </p:sp>
            <p:sp>
              <p:nvSpPr>
                <p:cNvPr id="88114" name="Rectangle 21"/>
                <p:cNvSpPr>
                  <a:spLocks noChangeArrowheads="1"/>
                </p:cNvSpPr>
                <p:nvPr/>
              </p:nvSpPr>
              <p:spPr bwMode="auto">
                <a:xfrm>
                  <a:off x="834" y="0"/>
                  <a:ext cx="749" cy="633"/>
                </a:xfrm>
                <a:prstGeom prst="rect">
                  <a:avLst/>
                </a:prstGeom>
                <a:noFill/>
                <a:ln w="7">
                  <a:solidFill>
                    <a:srgbClr val="A0A0A0"/>
                  </a:solidFill>
                  <a:miter lim="800000"/>
                  <a:headEnd/>
                  <a:tailEnd/>
                </a:ln>
              </p:spPr>
              <p:txBody>
                <a:bodyPr wrap="none"/>
                <a:lstStyle/>
                <a:p>
                  <a:endParaRPr lang="en-GB"/>
                </a:p>
              </p:txBody>
            </p:sp>
          </p:grpSp>
          <p:grpSp>
            <p:nvGrpSpPr>
              <p:cNvPr id="6" name="Group 24"/>
              <p:cNvGrpSpPr>
                <a:grpSpLocks/>
              </p:cNvGrpSpPr>
              <p:nvPr/>
            </p:nvGrpSpPr>
            <p:grpSpPr bwMode="auto">
              <a:xfrm>
                <a:off x="1583" y="0"/>
                <a:ext cx="878" cy="633"/>
                <a:chOff x="1583" y="0"/>
                <a:chExt cx="878" cy="633"/>
              </a:xfrm>
            </p:grpSpPr>
            <p:sp>
              <p:nvSpPr>
                <p:cNvPr id="88111" name="Rectangle 6"/>
                <p:cNvSpPr>
                  <a:spLocks noChangeArrowheads="1"/>
                </p:cNvSpPr>
                <p:nvPr/>
              </p:nvSpPr>
              <p:spPr bwMode="auto">
                <a:xfrm>
                  <a:off x="1626" y="0"/>
                  <a:ext cx="792" cy="633"/>
                </a:xfrm>
                <a:prstGeom prst="rect">
                  <a:avLst/>
                </a:prstGeom>
                <a:noFill/>
                <a:ln w="9525">
                  <a:noFill/>
                  <a:miter lim="800000"/>
                  <a:headEnd/>
                  <a:tailEnd/>
                </a:ln>
              </p:spPr>
              <p:txBody>
                <a:bodyPr/>
                <a:lstStyle/>
                <a:p>
                  <a:pPr algn="ctr"/>
                  <a:r>
                    <a:rPr lang="el-GR">
                      <a:cs typeface="Times New Roman" pitchFamily="18" charset="0"/>
                    </a:rPr>
                    <a:t>Μηχανικό μέρος μη πλήρες &amp; λογισμικό.</a:t>
                  </a:r>
                </a:p>
                <a:p>
                  <a:pPr algn="ctr" eaLnBrk="0" hangingPunct="0"/>
                  <a:endParaRPr lang="el-GR"/>
                </a:p>
              </p:txBody>
            </p:sp>
            <p:sp>
              <p:nvSpPr>
                <p:cNvPr id="88112" name="Rectangle 23"/>
                <p:cNvSpPr>
                  <a:spLocks noChangeArrowheads="1"/>
                </p:cNvSpPr>
                <p:nvPr/>
              </p:nvSpPr>
              <p:spPr bwMode="auto">
                <a:xfrm>
                  <a:off x="1583" y="0"/>
                  <a:ext cx="878" cy="633"/>
                </a:xfrm>
                <a:prstGeom prst="rect">
                  <a:avLst/>
                </a:prstGeom>
                <a:noFill/>
                <a:ln w="7">
                  <a:solidFill>
                    <a:srgbClr val="A0A0A0"/>
                  </a:solidFill>
                  <a:miter lim="800000"/>
                  <a:headEnd/>
                  <a:tailEnd/>
                </a:ln>
              </p:spPr>
              <p:txBody>
                <a:bodyPr wrap="none"/>
                <a:lstStyle/>
                <a:p>
                  <a:endParaRPr lang="en-GB"/>
                </a:p>
              </p:txBody>
            </p:sp>
          </p:grpSp>
          <p:grpSp>
            <p:nvGrpSpPr>
              <p:cNvPr id="7" name="Group 26"/>
              <p:cNvGrpSpPr>
                <a:grpSpLocks/>
              </p:cNvGrpSpPr>
              <p:nvPr/>
            </p:nvGrpSpPr>
            <p:grpSpPr bwMode="auto">
              <a:xfrm>
                <a:off x="2461" y="0"/>
                <a:ext cx="662" cy="633"/>
                <a:chOff x="2461" y="0"/>
                <a:chExt cx="662" cy="633"/>
              </a:xfrm>
            </p:grpSpPr>
            <p:sp>
              <p:nvSpPr>
                <p:cNvPr id="88109" name="Rectangle 7"/>
                <p:cNvSpPr>
                  <a:spLocks noChangeArrowheads="1"/>
                </p:cNvSpPr>
                <p:nvPr/>
              </p:nvSpPr>
              <p:spPr bwMode="auto">
                <a:xfrm>
                  <a:off x="2504" y="0"/>
                  <a:ext cx="576" cy="633"/>
                </a:xfrm>
                <a:prstGeom prst="rect">
                  <a:avLst/>
                </a:prstGeom>
                <a:noFill/>
                <a:ln w="9525">
                  <a:noFill/>
                  <a:miter lim="800000"/>
                  <a:headEnd/>
                  <a:tailEnd/>
                </a:ln>
              </p:spPr>
              <p:txBody>
                <a:bodyPr/>
                <a:lstStyle/>
                <a:p>
                  <a:pPr algn="ctr"/>
                  <a:r>
                    <a:rPr lang="el-GR">
                      <a:cs typeface="Times New Roman" pitchFamily="18" charset="0"/>
                    </a:rPr>
                    <a:t>Λογισμικό</a:t>
                  </a:r>
                </a:p>
                <a:p>
                  <a:pPr algn="ctr" eaLnBrk="0" hangingPunct="0"/>
                  <a:endParaRPr lang="el-GR"/>
                </a:p>
              </p:txBody>
            </p:sp>
            <p:sp>
              <p:nvSpPr>
                <p:cNvPr id="88110" name="Rectangle 25"/>
                <p:cNvSpPr>
                  <a:spLocks noChangeArrowheads="1"/>
                </p:cNvSpPr>
                <p:nvPr/>
              </p:nvSpPr>
              <p:spPr bwMode="auto">
                <a:xfrm>
                  <a:off x="2461" y="0"/>
                  <a:ext cx="662" cy="633"/>
                </a:xfrm>
                <a:prstGeom prst="rect">
                  <a:avLst/>
                </a:prstGeom>
                <a:noFill/>
                <a:ln w="7">
                  <a:solidFill>
                    <a:srgbClr val="A0A0A0"/>
                  </a:solidFill>
                  <a:miter lim="800000"/>
                  <a:headEnd/>
                  <a:tailEnd/>
                </a:ln>
              </p:spPr>
              <p:txBody>
                <a:bodyPr wrap="none"/>
                <a:lstStyle/>
                <a:p>
                  <a:endParaRPr lang="en-GB"/>
                </a:p>
              </p:txBody>
            </p:sp>
          </p:grpSp>
          <p:grpSp>
            <p:nvGrpSpPr>
              <p:cNvPr id="8" name="Group 28"/>
              <p:cNvGrpSpPr>
                <a:grpSpLocks/>
              </p:cNvGrpSpPr>
              <p:nvPr/>
            </p:nvGrpSpPr>
            <p:grpSpPr bwMode="auto">
              <a:xfrm>
                <a:off x="3123" y="0"/>
                <a:ext cx="700" cy="633"/>
                <a:chOff x="3123" y="0"/>
                <a:chExt cx="700" cy="633"/>
              </a:xfrm>
            </p:grpSpPr>
            <p:sp>
              <p:nvSpPr>
                <p:cNvPr id="88107" name="Rectangle 8"/>
                <p:cNvSpPr>
                  <a:spLocks noChangeArrowheads="1"/>
                </p:cNvSpPr>
                <p:nvPr/>
              </p:nvSpPr>
              <p:spPr bwMode="auto">
                <a:xfrm>
                  <a:off x="3166" y="0"/>
                  <a:ext cx="614" cy="633"/>
                </a:xfrm>
                <a:prstGeom prst="rect">
                  <a:avLst/>
                </a:prstGeom>
                <a:noFill/>
                <a:ln w="9525">
                  <a:noFill/>
                  <a:miter lim="800000"/>
                  <a:headEnd/>
                  <a:tailEnd/>
                </a:ln>
              </p:spPr>
              <p:txBody>
                <a:bodyPr/>
                <a:lstStyle/>
                <a:p>
                  <a:pPr algn="ctr"/>
                  <a:r>
                    <a:rPr lang="el-GR">
                      <a:cs typeface="Times New Roman" pitchFamily="18" charset="0"/>
                    </a:rPr>
                    <a:t>Δεν ξέρω / Δεν απαντώ</a:t>
                  </a:r>
                </a:p>
                <a:p>
                  <a:pPr algn="ctr" eaLnBrk="0" hangingPunct="0"/>
                  <a:endParaRPr lang="el-GR"/>
                </a:p>
              </p:txBody>
            </p:sp>
            <p:sp>
              <p:nvSpPr>
                <p:cNvPr id="88108" name="Rectangle 27"/>
                <p:cNvSpPr>
                  <a:spLocks noChangeArrowheads="1"/>
                </p:cNvSpPr>
                <p:nvPr/>
              </p:nvSpPr>
              <p:spPr bwMode="auto">
                <a:xfrm>
                  <a:off x="3123" y="0"/>
                  <a:ext cx="700" cy="633"/>
                </a:xfrm>
                <a:prstGeom prst="rect">
                  <a:avLst/>
                </a:prstGeom>
                <a:noFill/>
                <a:ln w="7">
                  <a:solidFill>
                    <a:srgbClr val="A0A0A0"/>
                  </a:solidFill>
                  <a:miter lim="800000"/>
                  <a:headEnd/>
                  <a:tailEnd/>
                </a:ln>
              </p:spPr>
              <p:txBody>
                <a:bodyPr wrap="none"/>
                <a:lstStyle/>
                <a:p>
                  <a:endParaRPr lang="en-GB"/>
                </a:p>
              </p:txBody>
            </p:sp>
          </p:grpSp>
          <p:grpSp>
            <p:nvGrpSpPr>
              <p:cNvPr id="9" name="Group 30"/>
              <p:cNvGrpSpPr>
                <a:grpSpLocks/>
              </p:cNvGrpSpPr>
              <p:nvPr/>
            </p:nvGrpSpPr>
            <p:grpSpPr bwMode="auto">
              <a:xfrm>
                <a:off x="0" y="633"/>
                <a:ext cx="834" cy="403"/>
                <a:chOff x="0" y="633"/>
                <a:chExt cx="834" cy="403"/>
              </a:xfrm>
            </p:grpSpPr>
            <p:sp>
              <p:nvSpPr>
                <p:cNvPr id="88105" name="Rectangle 9"/>
                <p:cNvSpPr>
                  <a:spLocks noChangeArrowheads="1"/>
                </p:cNvSpPr>
                <p:nvPr/>
              </p:nvSpPr>
              <p:spPr bwMode="auto">
                <a:xfrm>
                  <a:off x="43" y="633"/>
                  <a:ext cx="748" cy="403"/>
                </a:xfrm>
                <a:prstGeom prst="rect">
                  <a:avLst/>
                </a:prstGeom>
                <a:noFill/>
                <a:ln w="9525">
                  <a:noFill/>
                  <a:miter lim="800000"/>
                  <a:headEnd/>
                  <a:tailEnd/>
                </a:ln>
              </p:spPr>
              <p:txBody>
                <a:bodyPr bIns="0"/>
                <a:lstStyle/>
                <a:p>
                  <a:pPr algn="ctr"/>
                  <a:r>
                    <a:rPr lang="el-GR" i="1">
                      <a:cs typeface="Times New Roman" pitchFamily="18" charset="0"/>
                    </a:rPr>
                    <a:t>Συνέντευξη</a:t>
                  </a:r>
                </a:p>
                <a:p>
                  <a:pPr algn="ctr" eaLnBrk="0" hangingPunct="0"/>
                  <a:endParaRPr lang="el-GR"/>
                </a:p>
              </p:txBody>
            </p:sp>
            <p:sp>
              <p:nvSpPr>
                <p:cNvPr id="88106" name="Rectangle 29"/>
                <p:cNvSpPr>
                  <a:spLocks noChangeArrowheads="1"/>
                </p:cNvSpPr>
                <p:nvPr/>
              </p:nvSpPr>
              <p:spPr bwMode="auto">
                <a:xfrm>
                  <a:off x="0" y="633"/>
                  <a:ext cx="834" cy="403"/>
                </a:xfrm>
                <a:prstGeom prst="rect">
                  <a:avLst/>
                </a:prstGeom>
                <a:noFill/>
                <a:ln w="7">
                  <a:solidFill>
                    <a:srgbClr val="A0A0A0"/>
                  </a:solidFill>
                  <a:miter lim="800000"/>
                  <a:headEnd/>
                  <a:tailEnd/>
                </a:ln>
              </p:spPr>
              <p:txBody>
                <a:bodyPr wrap="none"/>
                <a:lstStyle/>
                <a:p>
                  <a:endParaRPr lang="en-GB"/>
                </a:p>
              </p:txBody>
            </p:sp>
          </p:grpSp>
          <p:grpSp>
            <p:nvGrpSpPr>
              <p:cNvPr id="10" name="Group 32"/>
              <p:cNvGrpSpPr>
                <a:grpSpLocks/>
              </p:cNvGrpSpPr>
              <p:nvPr/>
            </p:nvGrpSpPr>
            <p:grpSpPr bwMode="auto">
              <a:xfrm>
                <a:off x="834" y="633"/>
                <a:ext cx="749" cy="403"/>
                <a:chOff x="834" y="633"/>
                <a:chExt cx="749" cy="403"/>
              </a:xfrm>
            </p:grpSpPr>
            <p:sp>
              <p:nvSpPr>
                <p:cNvPr id="88103" name="Rectangle 10"/>
                <p:cNvSpPr>
                  <a:spLocks noChangeArrowheads="1"/>
                </p:cNvSpPr>
                <p:nvPr/>
              </p:nvSpPr>
              <p:spPr bwMode="auto">
                <a:xfrm>
                  <a:off x="877" y="633"/>
                  <a:ext cx="663" cy="403"/>
                </a:xfrm>
                <a:prstGeom prst="rect">
                  <a:avLst/>
                </a:prstGeom>
                <a:noFill/>
                <a:ln w="9525">
                  <a:noFill/>
                  <a:miter lim="800000"/>
                  <a:headEnd/>
                  <a:tailEnd/>
                </a:ln>
              </p:spPr>
              <p:txBody>
                <a:bodyPr/>
                <a:lstStyle/>
                <a:p>
                  <a:pPr algn="ctr"/>
                  <a:r>
                    <a:rPr lang="el-GR">
                      <a:cs typeface="Times New Roman" pitchFamily="18" charset="0"/>
                    </a:rPr>
                    <a:t>12</a:t>
                  </a:r>
                  <a:endParaRPr lang="en-GB">
                    <a:cs typeface="Times New Roman" pitchFamily="18" charset="0"/>
                  </a:endParaRPr>
                </a:p>
                <a:p>
                  <a:pPr algn="ctr" eaLnBrk="0" hangingPunct="0"/>
                  <a:endParaRPr lang="en-GB"/>
                </a:p>
              </p:txBody>
            </p:sp>
            <p:sp>
              <p:nvSpPr>
                <p:cNvPr id="88104" name="Rectangle 31"/>
                <p:cNvSpPr>
                  <a:spLocks noChangeArrowheads="1"/>
                </p:cNvSpPr>
                <p:nvPr/>
              </p:nvSpPr>
              <p:spPr bwMode="auto">
                <a:xfrm>
                  <a:off x="834" y="633"/>
                  <a:ext cx="749" cy="403"/>
                </a:xfrm>
                <a:prstGeom prst="rect">
                  <a:avLst/>
                </a:prstGeom>
                <a:noFill/>
                <a:ln w="7">
                  <a:solidFill>
                    <a:srgbClr val="A0A0A0"/>
                  </a:solidFill>
                  <a:miter lim="800000"/>
                  <a:headEnd/>
                  <a:tailEnd/>
                </a:ln>
              </p:spPr>
              <p:txBody>
                <a:bodyPr wrap="none"/>
                <a:lstStyle/>
                <a:p>
                  <a:endParaRPr lang="en-GB"/>
                </a:p>
              </p:txBody>
            </p:sp>
          </p:grpSp>
          <p:grpSp>
            <p:nvGrpSpPr>
              <p:cNvPr id="11" name="Group 34"/>
              <p:cNvGrpSpPr>
                <a:grpSpLocks/>
              </p:cNvGrpSpPr>
              <p:nvPr/>
            </p:nvGrpSpPr>
            <p:grpSpPr bwMode="auto">
              <a:xfrm>
                <a:off x="1583" y="633"/>
                <a:ext cx="878" cy="403"/>
                <a:chOff x="1583" y="633"/>
                <a:chExt cx="878" cy="403"/>
              </a:xfrm>
            </p:grpSpPr>
            <p:sp>
              <p:nvSpPr>
                <p:cNvPr id="88101" name="Rectangle 11"/>
                <p:cNvSpPr>
                  <a:spLocks noChangeArrowheads="1"/>
                </p:cNvSpPr>
                <p:nvPr/>
              </p:nvSpPr>
              <p:spPr bwMode="auto">
                <a:xfrm>
                  <a:off x="1626" y="633"/>
                  <a:ext cx="792" cy="403"/>
                </a:xfrm>
                <a:prstGeom prst="rect">
                  <a:avLst/>
                </a:prstGeom>
                <a:noFill/>
                <a:ln w="9525">
                  <a:noFill/>
                  <a:miter lim="800000"/>
                  <a:headEnd/>
                  <a:tailEnd/>
                </a:ln>
              </p:spPr>
              <p:txBody>
                <a:bodyPr/>
                <a:lstStyle/>
                <a:p>
                  <a:pPr algn="ctr"/>
                  <a:r>
                    <a:rPr lang="el-GR">
                      <a:cs typeface="Times New Roman" pitchFamily="18" charset="0"/>
                    </a:rPr>
                    <a:t>10</a:t>
                  </a:r>
                  <a:endParaRPr lang="en-GB">
                    <a:cs typeface="Times New Roman" pitchFamily="18" charset="0"/>
                  </a:endParaRPr>
                </a:p>
                <a:p>
                  <a:pPr algn="ctr" eaLnBrk="0" hangingPunct="0"/>
                  <a:endParaRPr lang="en-GB"/>
                </a:p>
              </p:txBody>
            </p:sp>
            <p:sp>
              <p:nvSpPr>
                <p:cNvPr id="88102" name="Rectangle 33"/>
                <p:cNvSpPr>
                  <a:spLocks noChangeArrowheads="1"/>
                </p:cNvSpPr>
                <p:nvPr/>
              </p:nvSpPr>
              <p:spPr bwMode="auto">
                <a:xfrm>
                  <a:off x="1583" y="633"/>
                  <a:ext cx="878" cy="403"/>
                </a:xfrm>
                <a:prstGeom prst="rect">
                  <a:avLst/>
                </a:prstGeom>
                <a:noFill/>
                <a:ln w="7">
                  <a:solidFill>
                    <a:srgbClr val="A0A0A0"/>
                  </a:solidFill>
                  <a:miter lim="800000"/>
                  <a:headEnd/>
                  <a:tailEnd/>
                </a:ln>
              </p:spPr>
              <p:txBody>
                <a:bodyPr wrap="none"/>
                <a:lstStyle/>
                <a:p>
                  <a:endParaRPr lang="en-GB"/>
                </a:p>
              </p:txBody>
            </p:sp>
          </p:grpSp>
          <p:grpSp>
            <p:nvGrpSpPr>
              <p:cNvPr id="12" name="Group 36"/>
              <p:cNvGrpSpPr>
                <a:grpSpLocks/>
              </p:cNvGrpSpPr>
              <p:nvPr/>
            </p:nvGrpSpPr>
            <p:grpSpPr bwMode="auto">
              <a:xfrm>
                <a:off x="2461" y="633"/>
                <a:ext cx="662" cy="403"/>
                <a:chOff x="2461" y="633"/>
                <a:chExt cx="662" cy="403"/>
              </a:xfrm>
            </p:grpSpPr>
            <p:sp>
              <p:nvSpPr>
                <p:cNvPr id="88099" name="Rectangle 12"/>
                <p:cNvSpPr>
                  <a:spLocks noChangeArrowheads="1"/>
                </p:cNvSpPr>
                <p:nvPr/>
              </p:nvSpPr>
              <p:spPr bwMode="auto">
                <a:xfrm>
                  <a:off x="2504" y="633"/>
                  <a:ext cx="576" cy="403"/>
                </a:xfrm>
                <a:prstGeom prst="rect">
                  <a:avLst/>
                </a:prstGeom>
                <a:noFill/>
                <a:ln w="9525">
                  <a:noFill/>
                  <a:miter lim="800000"/>
                  <a:headEnd/>
                  <a:tailEnd/>
                </a:ln>
              </p:spPr>
              <p:txBody>
                <a:bodyPr/>
                <a:lstStyle/>
                <a:p>
                  <a:pPr algn="ctr"/>
                  <a:r>
                    <a:rPr lang="el-GR">
                      <a:cs typeface="Times New Roman" pitchFamily="18" charset="0"/>
                    </a:rPr>
                    <a:t>2</a:t>
                  </a:r>
                  <a:endParaRPr lang="en-GB">
                    <a:cs typeface="Times New Roman" pitchFamily="18" charset="0"/>
                  </a:endParaRPr>
                </a:p>
                <a:p>
                  <a:pPr algn="ctr" eaLnBrk="0" hangingPunct="0"/>
                  <a:endParaRPr lang="en-GB"/>
                </a:p>
              </p:txBody>
            </p:sp>
            <p:sp>
              <p:nvSpPr>
                <p:cNvPr id="88100" name="Rectangle 35"/>
                <p:cNvSpPr>
                  <a:spLocks noChangeArrowheads="1"/>
                </p:cNvSpPr>
                <p:nvPr/>
              </p:nvSpPr>
              <p:spPr bwMode="auto">
                <a:xfrm>
                  <a:off x="2461" y="633"/>
                  <a:ext cx="662" cy="403"/>
                </a:xfrm>
                <a:prstGeom prst="rect">
                  <a:avLst/>
                </a:prstGeom>
                <a:noFill/>
                <a:ln w="7">
                  <a:solidFill>
                    <a:srgbClr val="A0A0A0"/>
                  </a:solidFill>
                  <a:miter lim="800000"/>
                  <a:headEnd/>
                  <a:tailEnd/>
                </a:ln>
              </p:spPr>
              <p:txBody>
                <a:bodyPr wrap="none"/>
                <a:lstStyle/>
                <a:p>
                  <a:endParaRPr lang="en-GB"/>
                </a:p>
              </p:txBody>
            </p:sp>
          </p:grpSp>
          <p:grpSp>
            <p:nvGrpSpPr>
              <p:cNvPr id="13" name="Group 38"/>
              <p:cNvGrpSpPr>
                <a:grpSpLocks/>
              </p:cNvGrpSpPr>
              <p:nvPr/>
            </p:nvGrpSpPr>
            <p:grpSpPr bwMode="auto">
              <a:xfrm>
                <a:off x="3123" y="633"/>
                <a:ext cx="700" cy="403"/>
                <a:chOff x="3123" y="633"/>
                <a:chExt cx="700" cy="403"/>
              </a:xfrm>
            </p:grpSpPr>
            <p:sp>
              <p:nvSpPr>
                <p:cNvPr id="88097" name="Rectangle 13"/>
                <p:cNvSpPr>
                  <a:spLocks noChangeArrowheads="1"/>
                </p:cNvSpPr>
                <p:nvPr/>
              </p:nvSpPr>
              <p:spPr bwMode="auto">
                <a:xfrm>
                  <a:off x="3166" y="633"/>
                  <a:ext cx="614" cy="403"/>
                </a:xfrm>
                <a:prstGeom prst="rect">
                  <a:avLst/>
                </a:prstGeom>
                <a:noFill/>
                <a:ln w="9525">
                  <a:noFill/>
                  <a:miter lim="800000"/>
                  <a:headEnd/>
                  <a:tailEnd/>
                </a:ln>
              </p:spPr>
              <p:txBody>
                <a:bodyPr/>
                <a:lstStyle/>
                <a:p>
                  <a:pPr algn="ctr"/>
                  <a:r>
                    <a:rPr lang="el-GR">
                      <a:cs typeface="Times New Roman" pitchFamily="18" charset="0"/>
                    </a:rPr>
                    <a:t>5</a:t>
                  </a:r>
                  <a:endParaRPr lang="en-GB">
                    <a:cs typeface="Times New Roman" pitchFamily="18" charset="0"/>
                  </a:endParaRPr>
                </a:p>
                <a:p>
                  <a:pPr algn="ctr" eaLnBrk="0" hangingPunct="0"/>
                  <a:endParaRPr lang="en-GB"/>
                </a:p>
              </p:txBody>
            </p:sp>
            <p:sp>
              <p:nvSpPr>
                <p:cNvPr id="88098" name="Rectangle 37"/>
                <p:cNvSpPr>
                  <a:spLocks noChangeArrowheads="1"/>
                </p:cNvSpPr>
                <p:nvPr/>
              </p:nvSpPr>
              <p:spPr bwMode="auto">
                <a:xfrm>
                  <a:off x="3123" y="633"/>
                  <a:ext cx="700" cy="403"/>
                </a:xfrm>
                <a:prstGeom prst="rect">
                  <a:avLst/>
                </a:prstGeom>
                <a:noFill/>
                <a:ln w="7">
                  <a:solidFill>
                    <a:srgbClr val="A0A0A0"/>
                  </a:solidFill>
                  <a:miter lim="800000"/>
                  <a:headEnd/>
                  <a:tailEnd/>
                </a:ln>
              </p:spPr>
              <p:txBody>
                <a:bodyPr wrap="none"/>
                <a:lstStyle/>
                <a:p>
                  <a:endParaRPr lang="en-GB"/>
                </a:p>
              </p:txBody>
            </p:sp>
          </p:grpSp>
          <p:grpSp>
            <p:nvGrpSpPr>
              <p:cNvPr id="14" name="Group 40"/>
              <p:cNvGrpSpPr>
                <a:grpSpLocks/>
              </p:cNvGrpSpPr>
              <p:nvPr/>
            </p:nvGrpSpPr>
            <p:grpSpPr bwMode="auto">
              <a:xfrm>
                <a:off x="0" y="1036"/>
                <a:ext cx="834" cy="403"/>
                <a:chOff x="0" y="1036"/>
                <a:chExt cx="834" cy="403"/>
              </a:xfrm>
            </p:grpSpPr>
            <p:sp>
              <p:nvSpPr>
                <p:cNvPr id="88095" name="Rectangle 14"/>
                <p:cNvSpPr>
                  <a:spLocks noChangeArrowheads="1"/>
                </p:cNvSpPr>
                <p:nvPr/>
              </p:nvSpPr>
              <p:spPr bwMode="auto">
                <a:xfrm>
                  <a:off x="43" y="1036"/>
                  <a:ext cx="748" cy="403"/>
                </a:xfrm>
                <a:prstGeom prst="rect">
                  <a:avLst/>
                </a:prstGeom>
                <a:noFill/>
                <a:ln w="9525">
                  <a:noFill/>
                  <a:miter lim="800000"/>
                  <a:headEnd/>
                  <a:tailEnd/>
                </a:ln>
              </p:spPr>
              <p:txBody>
                <a:bodyPr/>
                <a:lstStyle/>
                <a:p>
                  <a:pPr algn="ctr"/>
                  <a:r>
                    <a:rPr lang="en-GB">
                      <a:latin typeface="Arial Unicode MS" pitchFamily="34" charset="-128"/>
                      <a:cs typeface="Times New Roman" pitchFamily="18" charset="0"/>
                    </a:rPr>
                    <a:t> </a:t>
                  </a:r>
                  <a:endParaRPr lang="en-GB">
                    <a:cs typeface="Times New Roman" pitchFamily="18" charset="0"/>
                  </a:endParaRPr>
                </a:p>
                <a:p>
                  <a:pPr algn="ctr" eaLnBrk="0" hangingPunct="0"/>
                  <a:endParaRPr lang="en-GB"/>
                </a:p>
              </p:txBody>
            </p:sp>
            <p:sp>
              <p:nvSpPr>
                <p:cNvPr id="88096" name="Rectangle 39"/>
                <p:cNvSpPr>
                  <a:spLocks noChangeArrowheads="1"/>
                </p:cNvSpPr>
                <p:nvPr/>
              </p:nvSpPr>
              <p:spPr bwMode="auto">
                <a:xfrm>
                  <a:off x="0" y="1036"/>
                  <a:ext cx="834" cy="403"/>
                </a:xfrm>
                <a:prstGeom prst="rect">
                  <a:avLst/>
                </a:prstGeom>
                <a:noFill/>
                <a:ln w="7">
                  <a:solidFill>
                    <a:srgbClr val="A0A0A0"/>
                  </a:solidFill>
                  <a:miter lim="800000"/>
                  <a:headEnd/>
                  <a:tailEnd/>
                </a:ln>
              </p:spPr>
              <p:txBody>
                <a:bodyPr wrap="none"/>
                <a:lstStyle/>
                <a:p>
                  <a:endParaRPr lang="en-GB"/>
                </a:p>
              </p:txBody>
            </p:sp>
          </p:grpSp>
          <p:grpSp>
            <p:nvGrpSpPr>
              <p:cNvPr id="15" name="Group 42"/>
              <p:cNvGrpSpPr>
                <a:grpSpLocks/>
              </p:cNvGrpSpPr>
              <p:nvPr/>
            </p:nvGrpSpPr>
            <p:grpSpPr bwMode="auto">
              <a:xfrm>
                <a:off x="834" y="1036"/>
                <a:ext cx="749" cy="403"/>
                <a:chOff x="834" y="1036"/>
                <a:chExt cx="749" cy="403"/>
              </a:xfrm>
            </p:grpSpPr>
            <p:sp>
              <p:nvSpPr>
                <p:cNvPr id="88093" name="Rectangle 15"/>
                <p:cNvSpPr>
                  <a:spLocks noChangeArrowheads="1"/>
                </p:cNvSpPr>
                <p:nvPr/>
              </p:nvSpPr>
              <p:spPr bwMode="auto">
                <a:xfrm>
                  <a:off x="877" y="1036"/>
                  <a:ext cx="663" cy="403"/>
                </a:xfrm>
                <a:prstGeom prst="rect">
                  <a:avLst/>
                </a:prstGeom>
                <a:noFill/>
                <a:ln w="9525">
                  <a:noFill/>
                  <a:miter lim="800000"/>
                  <a:headEnd/>
                  <a:tailEnd/>
                </a:ln>
              </p:spPr>
              <p:txBody>
                <a:bodyPr/>
                <a:lstStyle/>
                <a:p>
                  <a:pPr algn="ctr"/>
                  <a:r>
                    <a:rPr lang="el-GR">
                      <a:cs typeface="Times New Roman" pitchFamily="18" charset="0"/>
                    </a:rPr>
                    <a:t>41%</a:t>
                  </a:r>
                  <a:endParaRPr lang="en-GB">
                    <a:cs typeface="Times New Roman" pitchFamily="18" charset="0"/>
                  </a:endParaRPr>
                </a:p>
                <a:p>
                  <a:pPr algn="ctr" eaLnBrk="0" hangingPunct="0"/>
                  <a:endParaRPr lang="en-GB"/>
                </a:p>
              </p:txBody>
            </p:sp>
            <p:sp>
              <p:nvSpPr>
                <p:cNvPr id="88094" name="Rectangle 41"/>
                <p:cNvSpPr>
                  <a:spLocks noChangeArrowheads="1"/>
                </p:cNvSpPr>
                <p:nvPr/>
              </p:nvSpPr>
              <p:spPr bwMode="auto">
                <a:xfrm>
                  <a:off x="834" y="1036"/>
                  <a:ext cx="749" cy="403"/>
                </a:xfrm>
                <a:prstGeom prst="rect">
                  <a:avLst/>
                </a:prstGeom>
                <a:noFill/>
                <a:ln w="7">
                  <a:solidFill>
                    <a:srgbClr val="A0A0A0"/>
                  </a:solidFill>
                  <a:miter lim="800000"/>
                  <a:headEnd/>
                  <a:tailEnd/>
                </a:ln>
              </p:spPr>
              <p:txBody>
                <a:bodyPr wrap="none"/>
                <a:lstStyle/>
                <a:p>
                  <a:endParaRPr lang="en-GB"/>
                </a:p>
              </p:txBody>
            </p:sp>
          </p:grpSp>
          <p:grpSp>
            <p:nvGrpSpPr>
              <p:cNvPr id="16" name="Group 44"/>
              <p:cNvGrpSpPr>
                <a:grpSpLocks/>
              </p:cNvGrpSpPr>
              <p:nvPr/>
            </p:nvGrpSpPr>
            <p:grpSpPr bwMode="auto">
              <a:xfrm>
                <a:off x="1583" y="1036"/>
                <a:ext cx="878" cy="403"/>
                <a:chOff x="1583" y="1036"/>
                <a:chExt cx="878" cy="403"/>
              </a:xfrm>
            </p:grpSpPr>
            <p:sp>
              <p:nvSpPr>
                <p:cNvPr id="88091" name="Rectangle 16"/>
                <p:cNvSpPr>
                  <a:spLocks noChangeArrowheads="1"/>
                </p:cNvSpPr>
                <p:nvPr/>
              </p:nvSpPr>
              <p:spPr bwMode="auto">
                <a:xfrm>
                  <a:off x="1626" y="1036"/>
                  <a:ext cx="792" cy="403"/>
                </a:xfrm>
                <a:prstGeom prst="rect">
                  <a:avLst/>
                </a:prstGeom>
                <a:noFill/>
                <a:ln w="9525">
                  <a:noFill/>
                  <a:miter lim="800000"/>
                  <a:headEnd/>
                  <a:tailEnd/>
                </a:ln>
              </p:spPr>
              <p:txBody>
                <a:bodyPr/>
                <a:lstStyle/>
                <a:p>
                  <a:pPr algn="ctr"/>
                  <a:r>
                    <a:rPr lang="el-GR">
                      <a:cs typeface="Times New Roman" pitchFamily="18" charset="0"/>
                    </a:rPr>
                    <a:t>35%</a:t>
                  </a:r>
                  <a:endParaRPr lang="en-GB">
                    <a:cs typeface="Times New Roman" pitchFamily="18" charset="0"/>
                  </a:endParaRPr>
                </a:p>
                <a:p>
                  <a:pPr algn="ctr" eaLnBrk="0" hangingPunct="0"/>
                  <a:endParaRPr lang="en-GB"/>
                </a:p>
              </p:txBody>
            </p:sp>
            <p:sp>
              <p:nvSpPr>
                <p:cNvPr id="88092" name="Rectangle 43"/>
                <p:cNvSpPr>
                  <a:spLocks noChangeArrowheads="1"/>
                </p:cNvSpPr>
                <p:nvPr/>
              </p:nvSpPr>
              <p:spPr bwMode="auto">
                <a:xfrm>
                  <a:off x="1583" y="1036"/>
                  <a:ext cx="878" cy="403"/>
                </a:xfrm>
                <a:prstGeom prst="rect">
                  <a:avLst/>
                </a:prstGeom>
                <a:noFill/>
                <a:ln w="7">
                  <a:solidFill>
                    <a:srgbClr val="A0A0A0"/>
                  </a:solidFill>
                  <a:miter lim="800000"/>
                  <a:headEnd/>
                  <a:tailEnd/>
                </a:ln>
              </p:spPr>
              <p:txBody>
                <a:bodyPr wrap="none"/>
                <a:lstStyle/>
                <a:p>
                  <a:endParaRPr lang="en-GB"/>
                </a:p>
              </p:txBody>
            </p:sp>
          </p:grpSp>
          <p:grpSp>
            <p:nvGrpSpPr>
              <p:cNvPr id="17" name="Group 46"/>
              <p:cNvGrpSpPr>
                <a:grpSpLocks/>
              </p:cNvGrpSpPr>
              <p:nvPr/>
            </p:nvGrpSpPr>
            <p:grpSpPr bwMode="auto">
              <a:xfrm>
                <a:off x="2461" y="1036"/>
                <a:ext cx="662" cy="403"/>
                <a:chOff x="2461" y="1036"/>
                <a:chExt cx="662" cy="403"/>
              </a:xfrm>
            </p:grpSpPr>
            <p:sp>
              <p:nvSpPr>
                <p:cNvPr id="88089" name="Rectangle 17"/>
                <p:cNvSpPr>
                  <a:spLocks noChangeArrowheads="1"/>
                </p:cNvSpPr>
                <p:nvPr/>
              </p:nvSpPr>
              <p:spPr bwMode="auto">
                <a:xfrm>
                  <a:off x="2504" y="1036"/>
                  <a:ext cx="576" cy="403"/>
                </a:xfrm>
                <a:prstGeom prst="rect">
                  <a:avLst/>
                </a:prstGeom>
                <a:noFill/>
                <a:ln w="9525">
                  <a:noFill/>
                  <a:miter lim="800000"/>
                  <a:headEnd/>
                  <a:tailEnd/>
                </a:ln>
              </p:spPr>
              <p:txBody>
                <a:bodyPr/>
                <a:lstStyle/>
                <a:p>
                  <a:pPr algn="ctr"/>
                  <a:r>
                    <a:rPr lang="el-GR">
                      <a:cs typeface="Times New Roman" pitchFamily="18" charset="0"/>
                    </a:rPr>
                    <a:t>7%</a:t>
                  </a:r>
                  <a:endParaRPr lang="en-GB">
                    <a:cs typeface="Times New Roman" pitchFamily="18" charset="0"/>
                  </a:endParaRPr>
                </a:p>
                <a:p>
                  <a:pPr algn="ctr" eaLnBrk="0" hangingPunct="0"/>
                  <a:endParaRPr lang="en-GB"/>
                </a:p>
              </p:txBody>
            </p:sp>
            <p:sp>
              <p:nvSpPr>
                <p:cNvPr id="88090" name="Rectangle 45"/>
                <p:cNvSpPr>
                  <a:spLocks noChangeArrowheads="1"/>
                </p:cNvSpPr>
                <p:nvPr/>
              </p:nvSpPr>
              <p:spPr bwMode="auto">
                <a:xfrm>
                  <a:off x="2461" y="1036"/>
                  <a:ext cx="662" cy="403"/>
                </a:xfrm>
                <a:prstGeom prst="rect">
                  <a:avLst/>
                </a:prstGeom>
                <a:noFill/>
                <a:ln w="7">
                  <a:solidFill>
                    <a:srgbClr val="A0A0A0"/>
                  </a:solidFill>
                  <a:miter lim="800000"/>
                  <a:headEnd/>
                  <a:tailEnd/>
                </a:ln>
              </p:spPr>
              <p:txBody>
                <a:bodyPr wrap="none"/>
                <a:lstStyle/>
                <a:p>
                  <a:endParaRPr lang="en-GB"/>
                </a:p>
              </p:txBody>
            </p:sp>
          </p:grpSp>
          <p:grpSp>
            <p:nvGrpSpPr>
              <p:cNvPr id="18" name="Group 48"/>
              <p:cNvGrpSpPr>
                <a:grpSpLocks/>
              </p:cNvGrpSpPr>
              <p:nvPr/>
            </p:nvGrpSpPr>
            <p:grpSpPr bwMode="auto">
              <a:xfrm>
                <a:off x="3123" y="1036"/>
                <a:ext cx="700" cy="403"/>
                <a:chOff x="3123" y="1036"/>
                <a:chExt cx="700" cy="403"/>
              </a:xfrm>
            </p:grpSpPr>
            <p:sp>
              <p:nvSpPr>
                <p:cNvPr id="88087" name="Rectangle 18"/>
                <p:cNvSpPr>
                  <a:spLocks noChangeArrowheads="1"/>
                </p:cNvSpPr>
                <p:nvPr/>
              </p:nvSpPr>
              <p:spPr bwMode="auto">
                <a:xfrm>
                  <a:off x="3166" y="1036"/>
                  <a:ext cx="614" cy="403"/>
                </a:xfrm>
                <a:prstGeom prst="rect">
                  <a:avLst/>
                </a:prstGeom>
                <a:noFill/>
                <a:ln w="9525">
                  <a:noFill/>
                  <a:miter lim="800000"/>
                  <a:headEnd/>
                  <a:tailEnd/>
                </a:ln>
              </p:spPr>
              <p:txBody>
                <a:bodyPr/>
                <a:lstStyle/>
                <a:p>
                  <a:pPr algn="ctr"/>
                  <a:r>
                    <a:rPr lang="el-GR">
                      <a:cs typeface="Times New Roman" pitchFamily="18" charset="0"/>
                    </a:rPr>
                    <a:t>17%</a:t>
                  </a:r>
                  <a:endParaRPr lang="en-GB">
                    <a:cs typeface="Times New Roman" pitchFamily="18" charset="0"/>
                  </a:endParaRPr>
                </a:p>
                <a:p>
                  <a:pPr algn="ctr" eaLnBrk="0" hangingPunct="0"/>
                  <a:endParaRPr lang="en-GB"/>
                </a:p>
              </p:txBody>
            </p:sp>
            <p:sp>
              <p:nvSpPr>
                <p:cNvPr id="88088" name="Rectangle 47"/>
                <p:cNvSpPr>
                  <a:spLocks noChangeArrowheads="1"/>
                </p:cNvSpPr>
                <p:nvPr/>
              </p:nvSpPr>
              <p:spPr bwMode="auto">
                <a:xfrm>
                  <a:off x="3123" y="1036"/>
                  <a:ext cx="700" cy="403"/>
                </a:xfrm>
                <a:prstGeom prst="rect">
                  <a:avLst/>
                </a:prstGeom>
                <a:noFill/>
                <a:ln w="7">
                  <a:solidFill>
                    <a:srgbClr val="A0A0A0"/>
                  </a:solidFill>
                  <a:miter lim="800000"/>
                  <a:headEnd/>
                  <a:tailEnd/>
                </a:ln>
              </p:spPr>
              <p:txBody>
                <a:bodyPr wrap="none"/>
                <a:lstStyle/>
                <a:p>
                  <a:endParaRPr lang="en-GB"/>
                </a:p>
              </p:txBody>
            </p:sp>
          </p:grpSp>
        </p:grpSp>
        <p:sp>
          <p:nvSpPr>
            <p:cNvPr id="88071" name="Rectangle 50"/>
            <p:cNvSpPr>
              <a:spLocks noChangeArrowheads="1"/>
            </p:cNvSpPr>
            <p:nvPr/>
          </p:nvSpPr>
          <p:spPr bwMode="auto">
            <a:xfrm>
              <a:off x="-3" y="-3"/>
              <a:ext cx="3829" cy="1445"/>
            </a:xfrm>
            <a:prstGeom prst="rect">
              <a:avLst/>
            </a:prstGeom>
            <a:noFill/>
            <a:ln w="11112">
              <a:solidFill>
                <a:srgbClr val="A0A0A0"/>
              </a:solidFill>
              <a:miter lim="800000"/>
              <a:headEnd/>
              <a:tailEnd/>
            </a:ln>
          </p:spPr>
          <p:txBody>
            <a:bodyPr wrap="none"/>
            <a:lstStyle/>
            <a:p>
              <a:endParaRPr lang="en-GB"/>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normAutofit fontScale="90000"/>
          </a:bodyPr>
          <a:lstStyle/>
          <a:p>
            <a:pPr>
              <a:defRPr/>
            </a:pPr>
            <a:r>
              <a:rPr lang="el-GR" dirty="0">
                <a:latin typeface="+mn-lt"/>
                <a:cs typeface="Tahoma" pitchFamily="34" charset="0"/>
              </a:rPr>
              <a:t>Αρχικές παραστάσεις για τους υπολογιστές</a:t>
            </a:r>
          </a:p>
        </p:txBody>
      </p:sp>
      <p:sp>
        <p:nvSpPr>
          <p:cNvPr id="89091" name="Rectangle 3"/>
          <p:cNvSpPr>
            <a:spLocks noGrp="1" noChangeArrowheads="1"/>
          </p:cNvSpPr>
          <p:nvPr>
            <p:ph type="body" idx="1"/>
          </p:nvPr>
        </p:nvSpPr>
        <p:spPr>
          <a:xfrm>
            <a:off x="832144" y="1774996"/>
            <a:ext cx="7772400" cy="1030287"/>
          </a:xfrm>
        </p:spPr>
        <p:txBody>
          <a:bodyPr/>
          <a:lstStyle/>
          <a:p>
            <a:pPr algn="just">
              <a:lnSpc>
                <a:spcPct val="90000"/>
              </a:lnSpc>
              <a:buFont typeface="Wingdings" pitchFamily="2" charset="2"/>
              <a:buNone/>
            </a:pPr>
            <a:r>
              <a:rPr lang="el-GR" smtClean="0">
                <a:latin typeface="+mn-lt"/>
                <a:cs typeface="Tahoma" pitchFamily="34" charset="0"/>
              </a:rPr>
              <a:t>Το σχέδιο των παιδιών για τον υπολογιστή ως συσκευή</a:t>
            </a:r>
          </a:p>
          <a:p>
            <a:pPr algn="just">
              <a:lnSpc>
                <a:spcPct val="90000"/>
              </a:lnSpc>
            </a:pPr>
            <a:endParaRPr lang="el-GR" smtClean="0">
              <a:latin typeface="+mn-lt"/>
              <a:cs typeface="Tahoma" pitchFamily="34" charset="0"/>
            </a:endParaRPr>
          </a:p>
        </p:txBody>
      </p:sp>
      <p:grpSp>
        <p:nvGrpSpPr>
          <p:cNvPr id="2" name="Group 91"/>
          <p:cNvGrpSpPr>
            <a:grpSpLocks/>
          </p:cNvGrpSpPr>
          <p:nvPr/>
        </p:nvGrpSpPr>
        <p:grpSpPr bwMode="auto">
          <a:xfrm>
            <a:off x="492636" y="2924944"/>
            <a:ext cx="8229600" cy="1501775"/>
            <a:chOff x="-3" y="-3"/>
            <a:chExt cx="3706" cy="1330"/>
          </a:xfrm>
        </p:grpSpPr>
        <p:grpSp>
          <p:nvGrpSpPr>
            <p:cNvPr id="3" name="Group 89"/>
            <p:cNvGrpSpPr>
              <a:grpSpLocks/>
            </p:cNvGrpSpPr>
            <p:nvPr/>
          </p:nvGrpSpPr>
          <p:grpSpPr bwMode="auto">
            <a:xfrm>
              <a:off x="0" y="0"/>
              <a:ext cx="3700" cy="1324"/>
              <a:chOff x="0" y="0"/>
              <a:chExt cx="3700" cy="1324"/>
            </a:xfrm>
          </p:grpSpPr>
          <p:grpSp>
            <p:nvGrpSpPr>
              <p:cNvPr id="4" name="Group 66"/>
              <p:cNvGrpSpPr>
                <a:grpSpLocks/>
              </p:cNvGrpSpPr>
              <p:nvPr/>
            </p:nvGrpSpPr>
            <p:grpSpPr bwMode="auto">
              <a:xfrm>
                <a:off x="0" y="0"/>
                <a:ext cx="838" cy="518"/>
                <a:chOff x="0" y="0"/>
                <a:chExt cx="838" cy="518"/>
              </a:xfrm>
            </p:grpSpPr>
            <p:sp>
              <p:nvSpPr>
                <p:cNvPr id="89170" name="Rectangle 53"/>
                <p:cNvSpPr>
                  <a:spLocks noChangeArrowheads="1"/>
                </p:cNvSpPr>
                <p:nvPr/>
              </p:nvSpPr>
              <p:spPr bwMode="auto">
                <a:xfrm>
                  <a:off x="43" y="0"/>
                  <a:ext cx="752" cy="518"/>
                </a:xfrm>
                <a:prstGeom prst="rect">
                  <a:avLst/>
                </a:prstGeom>
                <a:noFill/>
                <a:ln w="9525">
                  <a:noFill/>
                  <a:miter lim="800000"/>
                  <a:headEnd/>
                  <a:tailEnd/>
                </a:ln>
              </p:spPr>
              <p:txBody>
                <a:bodyPr/>
                <a:lstStyle/>
                <a:p>
                  <a:r>
                    <a:rPr lang="el-GR">
                      <a:cs typeface="Times New Roman" pitchFamily="18" charset="0"/>
                    </a:rPr>
                    <a:t>Μέρη του υπολογιστή</a:t>
                  </a:r>
                  <a:endParaRPr lang="en-GB">
                    <a:cs typeface="Times New Roman" pitchFamily="18" charset="0"/>
                  </a:endParaRPr>
                </a:p>
                <a:p>
                  <a:pPr eaLnBrk="0" hangingPunct="0"/>
                  <a:endParaRPr lang="en-GB"/>
                </a:p>
              </p:txBody>
            </p:sp>
            <p:sp>
              <p:nvSpPr>
                <p:cNvPr id="89171" name="Rectangle 65"/>
                <p:cNvSpPr>
                  <a:spLocks noChangeArrowheads="1"/>
                </p:cNvSpPr>
                <p:nvPr/>
              </p:nvSpPr>
              <p:spPr bwMode="auto">
                <a:xfrm>
                  <a:off x="0" y="0"/>
                  <a:ext cx="838" cy="518"/>
                </a:xfrm>
                <a:prstGeom prst="rect">
                  <a:avLst/>
                </a:prstGeom>
                <a:noFill/>
                <a:ln w="7">
                  <a:solidFill>
                    <a:srgbClr val="A0A0A0"/>
                  </a:solidFill>
                  <a:miter lim="800000"/>
                  <a:headEnd/>
                  <a:tailEnd/>
                </a:ln>
              </p:spPr>
              <p:txBody>
                <a:bodyPr wrap="none"/>
                <a:lstStyle/>
                <a:p>
                  <a:endParaRPr lang="en-GB"/>
                </a:p>
              </p:txBody>
            </p:sp>
          </p:grpSp>
          <p:grpSp>
            <p:nvGrpSpPr>
              <p:cNvPr id="5" name="Group 68"/>
              <p:cNvGrpSpPr>
                <a:grpSpLocks/>
              </p:cNvGrpSpPr>
              <p:nvPr/>
            </p:nvGrpSpPr>
            <p:grpSpPr bwMode="auto">
              <a:xfrm>
                <a:off x="838" y="0"/>
                <a:ext cx="818" cy="518"/>
                <a:chOff x="838" y="0"/>
                <a:chExt cx="818" cy="518"/>
              </a:xfrm>
            </p:grpSpPr>
            <p:sp>
              <p:nvSpPr>
                <p:cNvPr id="89168" name="Rectangle 54"/>
                <p:cNvSpPr>
                  <a:spLocks noChangeArrowheads="1"/>
                </p:cNvSpPr>
                <p:nvPr/>
              </p:nvSpPr>
              <p:spPr bwMode="auto">
                <a:xfrm>
                  <a:off x="881" y="0"/>
                  <a:ext cx="732" cy="518"/>
                </a:xfrm>
                <a:prstGeom prst="rect">
                  <a:avLst/>
                </a:prstGeom>
                <a:noFill/>
                <a:ln w="9525">
                  <a:noFill/>
                  <a:miter lim="800000"/>
                  <a:headEnd/>
                  <a:tailEnd/>
                </a:ln>
              </p:spPr>
              <p:txBody>
                <a:bodyPr/>
                <a:lstStyle/>
                <a:p>
                  <a:r>
                    <a:rPr lang="el-GR">
                      <a:cs typeface="Times New Roman" pitchFamily="18" charset="0"/>
                    </a:rPr>
                    <a:t>Περιφερειακές συσκευές</a:t>
                  </a:r>
                  <a:endParaRPr lang="en-GB">
                    <a:cs typeface="Times New Roman" pitchFamily="18" charset="0"/>
                  </a:endParaRPr>
                </a:p>
                <a:p>
                  <a:pPr eaLnBrk="0" hangingPunct="0"/>
                  <a:endParaRPr lang="en-GB"/>
                </a:p>
              </p:txBody>
            </p:sp>
            <p:sp>
              <p:nvSpPr>
                <p:cNvPr id="89169" name="Rectangle 67"/>
                <p:cNvSpPr>
                  <a:spLocks noChangeArrowheads="1"/>
                </p:cNvSpPr>
                <p:nvPr/>
              </p:nvSpPr>
              <p:spPr bwMode="auto">
                <a:xfrm>
                  <a:off x="838" y="0"/>
                  <a:ext cx="818" cy="518"/>
                </a:xfrm>
                <a:prstGeom prst="rect">
                  <a:avLst/>
                </a:prstGeom>
                <a:noFill/>
                <a:ln w="7">
                  <a:solidFill>
                    <a:srgbClr val="A0A0A0"/>
                  </a:solidFill>
                  <a:miter lim="800000"/>
                  <a:headEnd/>
                  <a:tailEnd/>
                </a:ln>
              </p:spPr>
              <p:txBody>
                <a:bodyPr wrap="none"/>
                <a:lstStyle/>
                <a:p>
                  <a:endParaRPr lang="en-GB"/>
                </a:p>
              </p:txBody>
            </p:sp>
          </p:grpSp>
          <p:grpSp>
            <p:nvGrpSpPr>
              <p:cNvPr id="6" name="Group 70"/>
              <p:cNvGrpSpPr>
                <a:grpSpLocks/>
              </p:cNvGrpSpPr>
              <p:nvPr/>
            </p:nvGrpSpPr>
            <p:grpSpPr bwMode="auto">
              <a:xfrm>
                <a:off x="1656" y="0"/>
                <a:ext cx="1238" cy="518"/>
                <a:chOff x="1656" y="0"/>
                <a:chExt cx="1238" cy="518"/>
              </a:xfrm>
            </p:grpSpPr>
            <p:sp>
              <p:nvSpPr>
                <p:cNvPr id="89166" name="Rectangle 55"/>
                <p:cNvSpPr>
                  <a:spLocks noChangeArrowheads="1"/>
                </p:cNvSpPr>
                <p:nvPr/>
              </p:nvSpPr>
              <p:spPr bwMode="auto">
                <a:xfrm>
                  <a:off x="1699" y="0"/>
                  <a:ext cx="1152" cy="518"/>
                </a:xfrm>
                <a:prstGeom prst="rect">
                  <a:avLst/>
                </a:prstGeom>
                <a:noFill/>
                <a:ln w="9525">
                  <a:noFill/>
                  <a:miter lim="800000"/>
                  <a:headEnd/>
                  <a:tailEnd/>
                </a:ln>
              </p:spPr>
              <p:txBody>
                <a:bodyPr/>
                <a:lstStyle/>
                <a:p>
                  <a:r>
                    <a:rPr lang="el-GR">
                      <a:cs typeface="Times New Roman" pitchFamily="18" charset="0"/>
                    </a:rPr>
                    <a:t>Περιφερειακές συσκευές &amp; κεντρική μονάδα</a:t>
                  </a:r>
                  <a:endParaRPr lang="en-GB">
                    <a:cs typeface="Times New Roman" pitchFamily="18" charset="0"/>
                  </a:endParaRPr>
                </a:p>
                <a:p>
                  <a:pPr eaLnBrk="0" hangingPunct="0"/>
                  <a:endParaRPr lang="en-GB"/>
                </a:p>
              </p:txBody>
            </p:sp>
            <p:sp>
              <p:nvSpPr>
                <p:cNvPr id="89167" name="Rectangle 69"/>
                <p:cNvSpPr>
                  <a:spLocks noChangeArrowheads="1"/>
                </p:cNvSpPr>
                <p:nvPr/>
              </p:nvSpPr>
              <p:spPr bwMode="auto">
                <a:xfrm>
                  <a:off x="1656" y="0"/>
                  <a:ext cx="1238" cy="518"/>
                </a:xfrm>
                <a:prstGeom prst="rect">
                  <a:avLst/>
                </a:prstGeom>
                <a:noFill/>
                <a:ln w="7">
                  <a:solidFill>
                    <a:srgbClr val="A0A0A0"/>
                  </a:solidFill>
                  <a:miter lim="800000"/>
                  <a:headEnd/>
                  <a:tailEnd/>
                </a:ln>
              </p:spPr>
              <p:txBody>
                <a:bodyPr wrap="none"/>
                <a:lstStyle/>
                <a:p>
                  <a:endParaRPr lang="en-GB"/>
                </a:p>
              </p:txBody>
            </p:sp>
          </p:grpSp>
          <p:grpSp>
            <p:nvGrpSpPr>
              <p:cNvPr id="7" name="Group 72"/>
              <p:cNvGrpSpPr>
                <a:grpSpLocks/>
              </p:cNvGrpSpPr>
              <p:nvPr/>
            </p:nvGrpSpPr>
            <p:grpSpPr bwMode="auto">
              <a:xfrm>
                <a:off x="2894" y="0"/>
                <a:ext cx="806" cy="518"/>
                <a:chOff x="2894" y="0"/>
                <a:chExt cx="806" cy="518"/>
              </a:xfrm>
            </p:grpSpPr>
            <p:sp>
              <p:nvSpPr>
                <p:cNvPr id="89164" name="Rectangle 56"/>
                <p:cNvSpPr>
                  <a:spLocks noChangeArrowheads="1"/>
                </p:cNvSpPr>
                <p:nvPr/>
              </p:nvSpPr>
              <p:spPr bwMode="auto">
                <a:xfrm>
                  <a:off x="2937" y="0"/>
                  <a:ext cx="720" cy="518"/>
                </a:xfrm>
                <a:prstGeom prst="rect">
                  <a:avLst/>
                </a:prstGeom>
                <a:noFill/>
                <a:ln w="9525">
                  <a:noFill/>
                  <a:miter lim="800000"/>
                  <a:headEnd/>
                  <a:tailEnd/>
                </a:ln>
              </p:spPr>
              <p:txBody>
                <a:bodyPr/>
                <a:lstStyle/>
                <a:p>
                  <a:r>
                    <a:rPr lang="el-GR">
                      <a:cs typeface="Times New Roman" pitchFamily="18" charset="0"/>
                    </a:rPr>
                    <a:t>Τίποτα</a:t>
                  </a:r>
                  <a:endParaRPr lang="en-GB">
                    <a:cs typeface="Times New Roman" pitchFamily="18" charset="0"/>
                  </a:endParaRPr>
                </a:p>
                <a:p>
                  <a:pPr eaLnBrk="0" hangingPunct="0"/>
                  <a:endParaRPr lang="en-GB"/>
                </a:p>
              </p:txBody>
            </p:sp>
            <p:sp>
              <p:nvSpPr>
                <p:cNvPr id="89165" name="Rectangle 71"/>
                <p:cNvSpPr>
                  <a:spLocks noChangeArrowheads="1"/>
                </p:cNvSpPr>
                <p:nvPr/>
              </p:nvSpPr>
              <p:spPr bwMode="auto">
                <a:xfrm>
                  <a:off x="2894" y="0"/>
                  <a:ext cx="806" cy="518"/>
                </a:xfrm>
                <a:prstGeom prst="rect">
                  <a:avLst/>
                </a:prstGeom>
                <a:noFill/>
                <a:ln w="7">
                  <a:solidFill>
                    <a:srgbClr val="A0A0A0"/>
                  </a:solidFill>
                  <a:miter lim="800000"/>
                  <a:headEnd/>
                  <a:tailEnd/>
                </a:ln>
              </p:spPr>
              <p:txBody>
                <a:bodyPr wrap="none"/>
                <a:lstStyle/>
                <a:p>
                  <a:endParaRPr lang="en-GB"/>
                </a:p>
              </p:txBody>
            </p:sp>
          </p:grpSp>
          <p:grpSp>
            <p:nvGrpSpPr>
              <p:cNvPr id="8" name="Group 74"/>
              <p:cNvGrpSpPr>
                <a:grpSpLocks/>
              </p:cNvGrpSpPr>
              <p:nvPr/>
            </p:nvGrpSpPr>
            <p:grpSpPr bwMode="auto">
              <a:xfrm>
                <a:off x="0" y="518"/>
                <a:ext cx="838" cy="403"/>
                <a:chOff x="0" y="518"/>
                <a:chExt cx="838" cy="403"/>
              </a:xfrm>
            </p:grpSpPr>
            <p:sp>
              <p:nvSpPr>
                <p:cNvPr id="89162" name="Rectangle 57"/>
                <p:cNvSpPr>
                  <a:spLocks noChangeArrowheads="1"/>
                </p:cNvSpPr>
                <p:nvPr/>
              </p:nvSpPr>
              <p:spPr bwMode="auto">
                <a:xfrm>
                  <a:off x="43" y="518"/>
                  <a:ext cx="752" cy="403"/>
                </a:xfrm>
                <a:prstGeom prst="rect">
                  <a:avLst/>
                </a:prstGeom>
                <a:noFill/>
                <a:ln w="9525">
                  <a:noFill/>
                  <a:miter lim="800000"/>
                  <a:headEnd/>
                  <a:tailEnd/>
                </a:ln>
              </p:spPr>
              <p:txBody>
                <a:bodyPr/>
                <a:lstStyle/>
                <a:p>
                  <a:r>
                    <a:rPr lang="el-GR" i="1">
                      <a:cs typeface="Times New Roman" pitchFamily="18" charset="0"/>
                    </a:rPr>
                    <a:t>Ζωγραφική</a:t>
                  </a:r>
                </a:p>
                <a:p>
                  <a:pPr eaLnBrk="0" hangingPunct="0"/>
                  <a:endParaRPr lang="el-GR"/>
                </a:p>
              </p:txBody>
            </p:sp>
            <p:sp>
              <p:nvSpPr>
                <p:cNvPr id="89163" name="Rectangle 73"/>
                <p:cNvSpPr>
                  <a:spLocks noChangeArrowheads="1"/>
                </p:cNvSpPr>
                <p:nvPr/>
              </p:nvSpPr>
              <p:spPr bwMode="auto">
                <a:xfrm>
                  <a:off x="0" y="518"/>
                  <a:ext cx="838" cy="403"/>
                </a:xfrm>
                <a:prstGeom prst="rect">
                  <a:avLst/>
                </a:prstGeom>
                <a:noFill/>
                <a:ln w="7">
                  <a:solidFill>
                    <a:srgbClr val="A0A0A0"/>
                  </a:solidFill>
                  <a:miter lim="800000"/>
                  <a:headEnd/>
                  <a:tailEnd/>
                </a:ln>
              </p:spPr>
              <p:txBody>
                <a:bodyPr wrap="none"/>
                <a:lstStyle/>
                <a:p>
                  <a:endParaRPr lang="en-GB"/>
                </a:p>
              </p:txBody>
            </p:sp>
          </p:grpSp>
          <p:grpSp>
            <p:nvGrpSpPr>
              <p:cNvPr id="9" name="Group 76"/>
              <p:cNvGrpSpPr>
                <a:grpSpLocks/>
              </p:cNvGrpSpPr>
              <p:nvPr/>
            </p:nvGrpSpPr>
            <p:grpSpPr bwMode="auto">
              <a:xfrm>
                <a:off x="838" y="518"/>
                <a:ext cx="818" cy="403"/>
                <a:chOff x="838" y="518"/>
                <a:chExt cx="818" cy="403"/>
              </a:xfrm>
            </p:grpSpPr>
            <p:sp>
              <p:nvSpPr>
                <p:cNvPr id="89160" name="Rectangle 58"/>
                <p:cNvSpPr>
                  <a:spLocks noChangeArrowheads="1"/>
                </p:cNvSpPr>
                <p:nvPr/>
              </p:nvSpPr>
              <p:spPr bwMode="auto">
                <a:xfrm>
                  <a:off x="881" y="518"/>
                  <a:ext cx="732" cy="403"/>
                </a:xfrm>
                <a:prstGeom prst="rect">
                  <a:avLst/>
                </a:prstGeom>
                <a:noFill/>
                <a:ln w="9525">
                  <a:noFill/>
                  <a:miter lim="800000"/>
                  <a:headEnd/>
                  <a:tailEnd/>
                </a:ln>
              </p:spPr>
              <p:txBody>
                <a:bodyPr/>
                <a:lstStyle/>
                <a:p>
                  <a:pPr algn="ctr"/>
                  <a:r>
                    <a:rPr lang="el-GR">
                      <a:cs typeface="Times New Roman" pitchFamily="18" charset="0"/>
                    </a:rPr>
                    <a:t>19</a:t>
                  </a:r>
                  <a:endParaRPr lang="en-GB">
                    <a:cs typeface="Times New Roman" pitchFamily="18" charset="0"/>
                  </a:endParaRPr>
                </a:p>
                <a:p>
                  <a:pPr algn="ctr" eaLnBrk="0" hangingPunct="0"/>
                  <a:endParaRPr lang="en-GB"/>
                </a:p>
              </p:txBody>
            </p:sp>
            <p:sp>
              <p:nvSpPr>
                <p:cNvPr id="89161" name="Rectangle 75"/>
                <p:cNvSpPr>
                  <a:spLocks noChangeArrowheads="1"/>
                </p:cNvSpPr>
                <p:nvPr/>
              </p:nvSpPr>
              <p:spPr bwMode="auto">
                <a:xfrm>
                  <a:off x="838" y="518"/>
                  <a:ext cx="818" cy="403"/>
                </a:xfrm>
                <a:prstGeom prst="rect">
                  <a:avLst/>
                </a:prstGeom>
                <a:noFill/>
                <a:ln w="7">
                  <a:solidFill>
                    <a:srgbClr val="A0A0A0"/>
                  </a:solidFill>
                  <a:miter lim="800000"/>
                  <a:headEnd/>
                  <a:tailEnd/>
                </a:ln>
              </p:spPr>
              <p:txBody>
                <a:bodyPr wrap="none"/>
                <a:lstStyle/>
                <a:p>
                  <a:endParaRPr lang="en-GB"/>
                </a:p>
              </p:txBody>
            </p:sp>
          </p:grpSp>
          <p:grpSp>
            <p:nvGrpSpPr>
              <p:cNvPr id="10" name="Group 78"/>
              <p:cNvGrpSpPr>
                <a:grpSpLocks/>
              </p:cNvGrpSpPr>
              <p:nvPr/>
            </p:nvGrpSpPr>
            <p:grpSpPr bwMode="auto">
              <a:xfrm>
                <a:off x="1656" y="518"/>
                <a:ext cx="1238" cy="403"/>
                <a:chOff x="1656" y="518"/>
                <a:chExt cx="1238" cy="403"/>
              </a:xfrm>
            </p:grpSpPr>
            <p:sp>
              <p:nvSpPr>
                <p:cNvPr id="89158" name="Rectangle 59"/>
                <p:cNvSpPr>
                  <a:spLocks noChangeArrowheads="1"/>
                </p:cNvSpPr>
                <p:nvPr/>
              </p:nvSpPr>
              <p:spPr bwMode="auto">
                <a:xfrm>
                  <a:off x="1699" y="518"/>
                  <a:ext cx="1152" cy="403"/>
                </a:xfrm>
                <a:prstGeom prst="rect">
                  <a:avLst/>
                </a:prstGeom>
                <a:noFill/>
                <a:ln w="9525">
                  <a:noFill/>
                  <a:miter lim="800000"/>
                  <a:headEnd/>
                  <a:tailEnd/>
                </a:ln>
              </p:spPr>
              <p:txBody>
                <a:bodyPr/>
                <a:lstStyle/>
                <a:p>
                  <a:pPr algn="ctr"/>
                  <a:r>
                    <a:rPr lang="el-GR">
                      <a:cs typeface="Times New Roman" pitchFamily="18" charset="0"/>
                    </a:rPr>
                    <a:t>7</a:t>
                  </a:r>
                  <a:endParaRPr lang="en-GB">
                    <a:cs typeface="Times New Roman" pitchFamily="18" charset="0"/>
                  </a:endParaRPr>
                </a:p>
                <a:p>
                  <a:pPr algn="ctr" eaLnBrk="0" hangingPunct="0"/>
                  <a:endParaRPr lang="en-GB"/>
                </a:p>
              </p:txBody>
            </p:sp>
            <p:sp>
              <p:nvSpPr>
                <p:cNvPr id="89159" name="Rectangle 77"/>
                <p:cNvSpPr>
                  <a:spLocks noChangeArrowheads="1"/>
                </p:cNvSpPr>
                <p:nvPr/>
              </p:nvSpPr>
              <p:spPr bwMode="auto">
                <a:xfrm>
                  <a:off x="1656" y="518"/>
                  <a:ext cx="1238" cy="403"/>
                </a:xfrm>
                <a:prstGeom prst="rect">
                  <a:avLst/>
                </a:prstGeom>
                <a:noFill/>
                <a:ln w="7">
                  <a:solidFill>
                    <a:srgbClr val="A0A0A0"/>
                  </a:solidFill>
                  <a:miter lim="800000"/>
                  <a:headEnd/>
                  <a:tailEnd/>
                </a:ln>
              </p:spPr>
              <p:txBody>
                <a:bodyPr wrap="none"/>
                <a:lstStyle/>
                <a:p>
                  <a:endParaRPr lang="en-GB"/>
                </a:p>
              </p:txBody>
            </p:sp>
          </p:grpSp>
          <p:grpSp>
            <p:nvGrpSpPr>
              <p:cNvPr id="11" name="Group 80"/>
              <p:cNvGrpSpPr>
                <a:grpSpLocks/>
              </p:cNvGrpSpPr>
              <p:nvPr/>
            </p:nvGrpSpPr>
            <p:grpSpPr bwMode="auto">
              <a:xfrm>
                <a:off x="2894" y="518"/>
                <a:ext cx="806" cy="403"/>
                <a:chOff x="2894" y="518"/>
                <a:chExt cx="806" cy="403"/>
              </a:xfrm>
            </p:grpSpPr>
            <p:sp>
              <p:nvSpPr>
                <p:cNvPr id="89156" name="Rectangle 60"/>
                <p:cNvSpPr>
                  <a:spLocks noChangeArrowheads="1"/>
                </p:cNvSpPr>
                <p:nvPr/>
              </p:nvSpPr>
              <p:spPr bwMode="auto">
                <a:xfrm>
                  <a:off x="2937" y="518"/>
                  <a:ext cx="720" cy="403"/>
                </a:xfrm>
                <a:prstGeom prst="rect">
                  <a:avLst/>
                </a:prstGeom>
                <a:noFill/>
                <a:ln w="9525">
                  <a:noFill/>
                  <a:miter lim="800000"/>
                  <a:headEnd/>
                  <a:tailEnd/>
                </a:ln>
              </p:spPr>
              <p:txBody>
                <a:bodyPr/>
                <a:lstStyle/>
                <a:p>
                  <a:pPr algn="ctr"/>
                  <a:r>
                    <a:rPr lang="el-GR">
                      <a:cs typeface="Times New Roman" pitchFamily="18" charset="0"/>
                    </a:rPr>
                    <a:t>1</a:t>
                  </a:r>
                  <a:endParaRPr lang="en-GB">
                    <a:cs typeface="Times New Roman" pitchFamily="18" charset="0"/>
                  </a:endParaRPr>
                </a:p>
                <a:p>
                  <a:pPr algn="ctr" eaLnBrk="0" hangingPunct="0"/>
                  <a:endParaRPr lang="en-GB"/>
                </a:p>
              </p:txBody>
            </p:sp>
            <p:sp>
              <p:nvSpPr>
                <p:cNvPr id="89157" name="Rectangle 79"/>
                <p:cNvSpPr>
                  <a:spLocks noChangeArrowheads="1"/>
                </p:cNvSpPr>
                <p:nvPr/>
              </p:nvSpPr>
              <p:spPr bwMode="auto">
                <a:xfrm>
                  <a:off x="2894" y="518"/>
                  <a:ext cx="806" cy="403"/>
                </a:xfrm>
                <a:prstGeom prst="rect">
                  <a:avLst/>
                </a:prstGeom>
                <a:noFill/>
                <a:ln w="7">
                  <a:solidFill>
                    <a:srgbClr val="A0A0A0"/>
                  </a:solidFill>
                  <a:miter lim="800000"/>
                  <a:headEnd/>
                  <a:tailEnd/>
                </a:ln>
              </p:spPr>
              <p:txBody>
                <a:bodyPr wrap="none"/>
                <a:lstStyle/>
                <a:p>
                  <a:endParaRPr lang="en-GB"/>
                </a:p>
              </p:txBody>
            </p:sp>
          </p:grpSp>
          <p:grpSp>
            <p:nvGrpSpPr>
              <p:cNvPr id="12" name="Group 82"/>
              <p:cNvGrpSpPr>
                <a:grpSpLocks/>
              </p:cNvGrpSpPr>
              <p:nvPr/>
            </p:nvGrpSpPr>
            <p:grpSpPr bwMode="auto">
              <a:xfrm>
                <a:off x="0" y="921"/>
                <a:ext cx="838" cy="403"/>
                <a:chOff x="0" y="921"/>
                <a:chExt cx="838" cy="403"/>
              </a:xfrm>
            </p:grpSpPr>
            <p:sp>
              <p:nvSpPr>
                <p:cNvPr id="89154" name="Rectangle 61"/>
                <p:cNvSpPr>
                  <a:spLocks noChangeArrowheads="1"/>
                </p:cNvSpPr>
                <p:nvPr/>
              </p:nvSpPr>
              <p:spPr bwMode="auto">
                <a:xfrm>
                  <a:off x="43" y="921"/>
                  <a:ext cx="752" cy="403"/>
                </a:xfrm>
                <a:prstGeom prst="rect">
                  <a:avLst/>
                </a:prstGeom>
                <a:noFill/>
                <a:ln w="9525">
                  <a:noFill/>
                  <a:miter lim="800000"/>
                  <a:headEnd/>
                  <a:tailEnd/>
                </a:ln>
              </p:spPr>
              <p:txBody>
                <a:bodyPr/>
                <a:lstStyle/>
                <a:p>
                  <a:r>
                    <a:rPr lang="en-GB">
                      <a:latin typeface="Arial Unicode MS" pitchFamily="34" charset="-128"/>
                      <a:cs typeface="Times New Roman" pitchFamily="18" charset="0"/>
                    </a:rPr>
                    <a:t> </a:t>
                  </a:r>
                  <a:endParaRPr lang="en-GB">
                    <a:cs typeface="Times New Roman" pitchFamily="18" charset="0"/>
                  </a:endParaRPr>
                </a:p>
                <a:p>
                  <a:pPr eaLnBrk="0" hangingPunct="0"/>
                  <a:endParaRPr lang="en-GB"/>
                </a:p>
              </p:txBody>
            </p:sp>
            <p:sp>
              <p:nvSpPr>
                <p:cNvPr id="89155" name="Rectangle 81"/>
                <p:cNvSpPr>
                  <a:spLocks noChangeArrowheads="1"/>
                </p:cNvSpPr>
                <p:nvPr/>
              </p:nvSpPr>
              <p:spPr bwMode="auto">
                <a:xfrm>
                  <a:off x="0" y="921"/>
                  <a:ext cx="838" cy="403"/>
                </a:xfrm>
                <a:prstGeom prst="rect">
                  <a:avLst/>
                </a:prstGeom>
                <a:noFill/>
                <a:ln w="7">
                  <a:solidFill>
                    <a:srgbClr val="A0A0A0"/>
                  </a:solidFill>
                  <a:miter lim="800000"/>
                  <a:headEnd/>
                  <a:tailEnd/>
                </a:ln>
              </p:spPr>
              <p:txBody>
                <a:bodyPr wrap="none"/>
                <a:lstStyle/>
                <a:p>
                  <a:endParaRPr lang="en-GB"/>
                </a:p>
              </p:txBody>
            </p:sp>
          </p:grpSp>
          <p:grpSp>
            <p:nvGrpSpPr>
              <p:cNvPr id="13" name="Group 84"/>
              <p:cNvGrpSpPr>
                <a:grpSpLocks/>
              </p:cNvGrpSpPr>
              <p:nvPr/>
            </p:nvGrpSpPr>
            <p:grpSpPr bwMode="auto">
              <a:xfrm>
                <a:off x="838" y="921"/>
                <a:ext cx="818" cy="403"/>
                <a:chOff x="838" y="921"/>
                <a:chExt cx="818" cy="403"/>
              </a:xfrm>
            </p:grpSpPr>
            <p:sp>
              <p:nvSpPr>
                <p:cNvPr id="89152" name="Rectangle 62"/>
                <p:cNvSpPr>
                  <a:spLocks noChangeArrowheads="1"/>
                </p:cNvSpPr>
                <p:nvPr/>
              </p:nvSpPr>
              <p:spPr bwMode="auto">
                <a:xfrm>
                  <a:off x="881" y="921"/>
                  <a:ext cx="732" cy="403"/>
                </a:xfrm>
                <a:prstGeom prst="rect">
                  <a:avLst/>
                </a:prstGeom>
                <a:noFill/>
                <a:ln w="9525">
                  <a:noFill/>
                  <a:miter lim="800000"/>
                  <a:headEnd/>
                  <a:tailEnd/>
                </a:ln>
              </p:spPr>
              <p:txBody>
                <a:bodyPr/>
                <a:lstStyle/>
                <a:p>
                  <a:pPr algn="ctr"/>
                  <a:r>
                    <a:rPr lang="el-GR">
                      <a:cs typeface="Times New Roman" pitchFamily="18" charset="0"/>
                    </a:rPr>
                    <a:t>65%</a:t>
                  </a:r>
                  <a:endParaRPr lang="en-GB">
                    <a:cs typeface="Times New Roman" pitchFamily="18" charset="0"/>
                  </a:endParaRPr>
                </a:p>
                <a:p>
                  <a:pPr algn="ctr" eaLnBrk="0" hangingPunct="0"/>
                  <a:endParaRPr lang="en-GB"/>
                </a:p>
              </p:txBody>
            </p:sp>
            <p:sp>
              <p:nvSpPr>
                <p:cNvPr id="89153" name="Rectangle 83"/>
                <p:cNvSpPr>
                  <a:spLocks noChangeArrowheads="1"/>
                </p:cNvSpPr>
                <p:nvPr/>
              </p:nvSpPr>
              <p:spPr bwMode="auto">
                <a:xfrm>
                  <a:off x="838" y="921"/>
                  <a:ext cx="818" cy="403"/>
                </a:xfrm>
                <a:prstGeom prst="rect">
                  <a:avLst/>
                </a:prstGeom>
                <a:noFill/>
                <a:ln w="7">
                  <a:solidFill>
                    <a:srgbClr val="A0A0A0"/>
                  </a:solidFill>
                  <a:miter lim="800000"/>
                  <a:headEnd/>
                  <a:tailEnd/>
                </a:ln>
              </p:spPr>
              <p:txBody>
                <a:bodyPr wrap="none"/>
                <a:lstStyle/>
                <a:p>
                  <a:endParaRPr lang="en-GB"/>
                </a:p>
              </p:txBody>
            </p:sp>
          </p:grpSp>
          <p:grpSp>
            <p:nvGrpSpPr>
              <p:cNvPr id="14" name="Group 86"/>
              <p:cNvGrpSpPr>
                <a:grpSpLocks/>
              </p:cNvGrpSpPr>
              <p:nvPr/>
            </p:nvGrpSpPr>
            <p:grpSpPr bwMode="auto">
              <a:xfrm>
                <a:off x="1656" y="921"/>
                <a:ext cx="1238" cy="403"/>
                <a:chOff x="1656" y="921"/>
                <a:chExt cx="1238" cy="403"/>
              </a:xfrm>
            </p:grpSpPr>
            <p:sp>
              <p:nvSpPr>
                <p:cNvPr id="89150" name="Rectangle 63"/>
                <p:cNvSpPr>
                  <a:spLocks noChangeArrowheads="1"/>
                </p:cNvSpPr>
                <p:nvPr/>
              </p:nvSpPr>
              <p:spPr bwMode="auto">
                <a:xfrm>
                  <a:off x="1699" y="921"/>
                  <a:ext cx="1152" cy="403"/>
                </a:xfrm>
                <a:prstGeom prst="rect">
                  <a:avLst/>
                </a:prstGeom>
                <a:noFill/>
                <a:ln w="9525">
                  <a:noFill/>
                  <a:miter lim="800000"/>
                  <a:headEnd/>
                  <a:tailEnd/>
                </a:ln>
              </p:spPr>
              <p:txBody>
                <a:bodyPr/>
                <a:lstStyle/>
                <a:p>
                  <a:pPr algn="ctr"/>
                  <a:r>
                    <a:rPr lang="el-GR">
                      <a:cs typeface="Times New Roman" pitchFamily="18" charset="0"/>
                    </a:rPr>
                    <a:t>24%</a:t>
                  </a:r>
                  <a:endParaRPr lang="en-GB">
                    <a:cs typeface="Times New Roman" pitchFamily="18" charset="0"/>
                  </a:endParaRPr>
                </a:p>
                <a:p>
                  <a:pPr algn="ctr" eaLnBrk="0" hangingPunct="0"/>
                  <a:endParaRPr lang="en-GB"/>
                </a:p>
              </p:txBody>
            </p:sp>
            <p:sp>
              <p:nvSpPr>
                <p:cNvPr id="89151" name="Rectangle 85"/>
                <p:cNvSpPr>
                  <a:spLocks noChangeArrowheads="1"/>
                </p:cNvSpPr>
                <p:nvPr/>
              </p:nvSpPr>
              <p:spPr bwMode="auto">
                <a:xfrm>
                  <a:off x="1656" y="921"/>
                  <a:ext cx="1238" cy="403"/>
                </a:xfrm>
                <a:prstGeom prst="rect">
                  <a:avLst/>
                </a:prstGeom>
                <a:noFill/>
                <a:ln w="7">
                  <a:solidFill>
                    <a:srgbClr val="A0A0A0"/>
                  </a:solidFill>
                  <a:miter lim="800000"/>
                  <a:headEnd/>
                  <a:tailEnd/>
                </a:ln>
              </p:spPr>
              <p:txBody>
                <a:bodyPr wrap="none"/>
                <a:lstStyle/>
                <a:p>
                  <a:endParaRPr lang="en-GB"/>
                </a:p>
              </p:txBody>
            </p:sp>
          </p:grpSp>
          <p:grpSp>
            <p:nvGrpSpPr>
              <p:cNvPr id="15" name="Group 88"/>
              <p:cNvGrpSpPr>
                <a:grpSpLocks/>
              </p:cNvGrpSpPr>
              <p:nvPr/>
            </p:nvGrpSpPr>
            <p:grpSpPr bwMode="auto">
              <a:xfrm>
                <a:off x="2894" y="921"/>
                <a:ext cx="806" cy="403"/>
                <a:chOff x="2894" y="921"/>
                <a:chExt cx="806" cy="403"/>
              </a:xfrm>
            </p:grpSpPr>
            <p:sp>
              <p:nvSpPr>
                <p:cNvPr id="89148" name="Rectangle 64"/>
                <p:cNvSpPr>
                  <a:spLocks noChangeArrowheads="1"/>
                </p:cNvSpPr>
                <p:nvPr/>
              </p:nvSpPr>
              <p:spPr bwMode="auto">
                <a:xfrm>
                  <a:off x="2937" y="921"/>
                  <a:ext cx="720" cy="403"/>
                </a:xfrm>
                <a:prstGeom prst="rect">
                  <a:avLst/>
                </a:prstGeom>
                <a:noFill/>
                <a:ln w="9525">
                  <a:noFill/>
                  <a:miter lim="800000"/>
                  <a:headEnd/>
                  <a:tailEnd/>
                </a:ln>
              </p:spPr>
              <p:txBody>
                <a:bodyPr/>
                <a:lstStyle/>
                <a:p>
                  <a:pPr algn="ctr"/>
                  <a:r>
                    <a:rPr lang="el-GR">
                      <a:cs typeface="Times New Roman" pitchFamily="18" charset="0"/>
                    </a:rPr>
                    <a:t>4%</a:t>
                  </a:r>
                  <a:endParaRPr lang="en-GB">
                    <a:cs typeface="Times New Roman" pitchFamily="18" charset="0"/>
                  </a:endParaRPr>
                </a:p>
                <a:p>
                  <a:pPr algn="ctr" eaLnBrk="0" hangingPunct="0"/>
                  <a:endParaRPr lang="en-GB"/>
                </a:p>
              </p:txBody>
            </p:sp>
            <p:sp>
              <p:nvSpPr>
                <p:cNvPr id="89149" name="Rectangle 87"/>
                <p:cNvSpPr>
                  <a:spLocks noChangeArrowheads="1"/>
                </p:cNvSpPr>
                <p:nvPr/>
              </p:nvSpPr>
              <p:spPr bwMode="auto">
                <a:xfrm>
                  <a:off x="2894" y="921"/>
                  <a:ext cx="806" cy="403"/>
                </a:xfrm>
                <a:prstGeom prst="rect">
                  <a:avLst/>
                </a:prstGeom>
                <a:noFill/>
                <a:ln w="7">
                  <a:solidFill>
                    <a:srgbClr val="A0A0A0"/>
                  </a:solidFill>
                  <a:miter lim="800000"/>
                  <a:headEnd/>
                  <a:tailEnd/>
                </a:ln>
              </p:spPr>
              <p:txBody>
                <a:bodyPr wrap="none"/>
                <a:lstStyle/>
                <a:p>
                  <a:endParaRPr lang="en-GB"/>
                </a:p>
              </p:txBody>
            </p:sp>
          </p:grpSp>
        </p:grpSp>
        <p:sp>
          <p:nvSpPr>
            <p:cNvPr id="89135" name="Rectangle 90"/>
            <p:cNvSpPr>
              <a:spLocks noChangeArrowheads="1"/>
            </p:cNvSpPr>
            <p:nvPr/>
          </p:nvSpPr>
          <p:spPr bwMode="auto">
            <a:xfrm>
              <a:off x="-3" y="-3"/>
              <a:ext cx="3706" cy="1330"/>
            </a:xfrm>
            <a:prstGeom prst="rect">
              <a:avLst/>
            </a:prstGeom>
            <a:noFill/>
            <a:ln w="11112">
              <a:solidFill>
                <a:srgbClr val="A0A0A0"/>
              </a:solidFill>
              <a:miter lim="800000"/>
              <a:headEnd/>
              <a:tailEnd/>
            </a:ln>
          </p:spPr>
          <p:txBody>
            <a:bodyPr wrap="none"/>
            <a:lstStyle/>
            <a:p>
              <a:endParaRPr lang="en-GB"/>
            </a:p>
          </p:txBody>
        </p:sp>
      </p:grpSp>
      <p:sp>
        <p:nvSpPr>
          <p:cNvPr id="89093" name="Rectangle 92"/>
          <p:cNvSpPr>
            <a:spLocks noChangeArrowheads="1"/>
          </p:cNvSpPr>
          <p:nvPr/>
        </p:nvSpPr>
        <p:spPr bwMode="auto">
          <a:xfrm>
            <a:off x="3175" y="3111500"/>
            <a:ext cx="9144000" cy="639763"/>
          </a:xfrm>
          <a:prstGeom prst="rect">
            <a:avLst/>
          </a:prstGeom>
          <a:noFill/>
          <a:ln w="9525">
            <a:noFill/>
            <a:miter lim="800000"/>
            <a:headEnd/>
            <a:tailEnd/>
          </a:ln>
        </p:spPr>
        <p:txBody>
          <a:bodyPr>
            <a:spAutoFit/>
          </a:bodyPr>
          <a:lstStyle/>
          <a:p>
            <a:pPr algn="just"/>
            <a:r>
              <a:rPr lang="el-GR" sz="1200">
                <a:latin typeface="Arial Unicode MS" pitchFamily="34" charset="-128"/>
                <a:cs typeface="Times New Roman" pitchFamily="18" charset="0"/>
              </a:rPr>
              <a:t> </a:t>
            </a:r>
            <a:endParaRPr lang="en-GB" sz="1200">
              <a:cs typeface="Times New Roman" pitchFamily="18" charset="0"/>
            </a:endParaRPr>
          </a:p>
          <a:p>
            <a:pPr eaLnBrk="0" hangingPunct="0"/>
            <a:endParaRPr lang="en-GB" sz="2400"/>
          </a:p>
        </p:txBody>
      </p:sp>
      <p:grpSp>
        <p:nvGrpSpPr>
          <p:cNvPr id="16" name="Group 131"/>
          <p:cNvGrpSpPr>
            <a:grpSpLocks/>
          </p:cNvGrpSpPr>
          <p:nvPr/>
        </p:nvGrpSpPr>
        <p:grpSpPr bwMode="auto">
          <a:xfrm>
            <a:off x="492636" y="4677544"/>
            <a:ext cx="8229600" cy="1524000"/>
            <a:chOff x="-3" y="1727"/>
            <a:chExt cx="3813" cy="1330"/>
          </a:xfrm>
        </p:grpSpPr>
        <p:grpSp>
          <p:nvGrpSpPr>
            <p:cNvPr id="17" name="Group 129"/>
            <p:cNvGrpSpPr>
              <a:grpSpLocks/>
            </p:cNvGrpSpPr>
            <p:nvPr/>
          </p:nvGrpSpPr>
          <p:grpSpPr bwMode="auto">
            <a:xfrm>
              <a:off x="0" y="1730"/>
              <a:ext cx="3807" cy="1324"/>
              <a:chOff x="0" y="1730"/>
              <a:chExt cx="3807" cy="1324"/>
            </a:xfrm>
          </p:grpSpPr>
          <p:grpSp>
            <p:nvGrpSpPr>
              <p:cNvPr id="18" name="Group 106"/>
              <p:cNvGrpSpPr>
                <a:grpSpLocks/>
              </p:cNvGrpSpPr>
              <p:nvPr/>
            </p:nvGrpSpPr>
            <p:grpSpPr bwMode="auto">
              <a:xfrm>
                <a:off x="0" y="1730"/>
                <a:ext cx="1173" cy="518"/>
                <a:chOff x="0" y="1730"/>
                <a:chExt cx="1173" cy="518"/>
              </a:xfrm>
            </p:grpSpPr>
            <p:sp>
              <p:nvSpPr>
                <p:cNvPr id="89132" name="Rectangle 93"/>
                <p:cNvSpPr>
                  <a:spLocks noChangeArrowheads="1"/>
                </p:cNvSpPr>
                <p:nvPr/>
              </p:nvSpPr>
              <p:spPr bwMode="auto">
                <a:xfrm>
                  <a:off x="43" y="1730"/>
                  <a:ext cx="1087" cy="518"/>
                </a:xfrm>
                <a:prstGeom prst="rect">
                  <a:avLst/>
                </a:prstGeom>
                <a:noFill/>
                <a:ln w="9525">
                  <a:noFill/>
                  <a:miter lim="800000"/>
                  <a:headEnd/>
                  <a:tailEnd/>
                </a:ln>
              </p:spPr>
              <p:txBody>
                <a:bodyPr/>
                <a:lstStyle/>
                <a:p>
                  <a:r>
                    <a:rPr lang="el-GR">
                      <a:cs typeface="Times New Roman" pitchFamily="18" charset="0"/>
                    </a:rPr>
                    <a:t>Τρόπος σύνδεσης</a:t>
                  </a:r>
                  <a:endParaRPr lang="en-GB">
                    <a:cs typeface="Times New Roman" pitchFamily="18" charset="0"/>
                  </a:endParaRPr>
                </a:p>
                <a:p>
                  <a:pPr eaLnBrk="0" hangingPunct="0"/>
                  <a:endParaRPr lang="en-GB"/>
                </a:p>
              </p:txBody>
            </p:sp>
            <p:sp>
              <p:nvSpPr>
                <p:cNvPr id="89133" name="Rectangle 105"/>
                <p:cNvSpPr>
                  <a:spLocks noChangeArrowheads="1"/>
                </p:cNvSpPr>
                <p:nvPr/>
              </p:nvSpPr>
              <p:spPr bwMode="auto">
                <a:xfrm>
                  <a:off x="0" y="1730"/>
                  <a:ext cx="1173" cy="518"/>
                </a:xfrm>
                <a:prstGeom prst="rect">
                  <a:avLst/>
                </a:prstGeom>
                <a:noFill/>
                <a:ln w="7">
                  <a:solidFill>
                    <a:srgbClr val="A0A0A0"/>
                  </a:solidFill>
                  <a:miter lim="800000"/>
                  <a:headEnd/>
                  <a:tailEnd/>
                </a:ln>
              </p:spPr>
              <p:txBody>
                <a:bodyPr wrap="none"/>
                <a:lstStyle/>
                <a:p>
                  <a:endParaRPr lang="en-GB"/>
                </a:p>
              </p:txBody>
            </p:sp>
          </p:grpSp>
          <p:grpSp>
            <p:nvGrpSpPr>
              <p:cNvPr id="19" name="Group 108"/>
              <p:cNvGrpSpPr>
                <a:grpSpLocks/>
              </p:cNvGrpSpPr>
              <p:nvPr/>
            </p:nvGrpSpPr>
            <p:grpSpPr bwMode="auto">
              <a:xfrm>
                <a:off x="1173" y="1730"/>
                <a:ext cx="806" cy="518"/>
                <a:chOff x="1173" y="1730"/>
                <a:chExt cx="806" cy="518"/>
              </a:xfrm>
            </p:grpSpPr>
            <p:sp>
              <p:nvSpPr>
                <p:cNvPr id="89130" name="Rectangle 94"/>
                <p:cNvSpPr>
                  <a:spLocks noChangeArrowheads="1"/>
                </p:cNvSpPr>
                <p:nvPr/>
              </p:nvSpPr>
              <p:spPr bwMode="auto">
                <a:xfrm>
                  <a:off x="1216" y="1730"/>
                  <a:ext cx="720" cy="518"/>
                </a:xfrm>
                <a:prstGeom prst="rect">
                  <a:avLst/>
                </a:prstGeom>
                <a:noFill/>
                <a:ln w="9525">
                  <a:noFill/>
                  <a:miter lim="800000"/>
                  <a:headEnd/>
                  <a:tailEnd/>
                </a:ln>
              </p:spPr>
              <p:txBody>
                <a:bodyPr/>
                <a:lstStyle/>
                <a:p>
                  <a:r>
                    <a:rPr lang="el-GR">
                      <a:cs typeface="Times New Roman" pitchFamily="18" charset="0"/>
                    </a:rPr>
                    <a:t>Ενιαία Σύνδεση</a:t>
                  </a:r>
                  <a:endParaRPr lang="en-GB">
                    <a:cs typeface="Times New Roman" pitchFamily="18" charset="0"/>
                  </a:endParaRPr>
                </a:p>
                <a:p>
                  <a:pPr eaLnBrk="0" hangingPunct="0"/>
                  <a:endParaRPr lang="en-GB"/>
                </a:p>
              </p:txBody>
            </p:sp>
            <p:sp>
              <p:nvSpPr>
                <p:cNvPr id="89131" name="Rectangle 107"/>
                <p:cNvSpPr>
                  <a:spLocks noChangeArrowheads="1"/>
                </p:cNvSpPr>
                <p:nvPr/>
              </p:nvSpPr>
              <p:spPr bwMode="auto">
                <a:xfrm>
                  <a:off x="1173" y="1730"/>
                  <a:ext cx="806" cy="518"/>
                </a:xfrm>
                <a:prstGeom prst="rect">
                  <a:avLst/>
                </a:prstGeom>
                <a:noFill/>
                <a:ln w="7">
                  <a:solidFill>
                    <a:srgbClr val="A0A0A0"/>
                  </a:solidFill>
                  <a:miter lim="800000"/>
                  <a:headEnd/>
                  <a:tailEnd/>
                </a:ln>
              </p:spPr>
              <p:txBody>
                <a:bodyPr wrap="none"/>
                <a:lstStyle/>
                <a:p>
                  <a:endParaRPr lang="en-GB"/>
                </a:p>
              </p:txBody>
            </p:sp>
          </p:grpSp>
          <p:grpSp>
            <p:nvGrpSpPr>
              <p:cNvPr id="20" name="Group 110"/>
              <p:cNvGrpSpPr>
                <a:grpSpLocks/>
              </p:cNvGrpSpPr>
              <p:nvPr/>
            </p:nvGrpSpPr>
            <p:grpSpPr bwMode="auto">
              <a:xfrm>
                <a:off x="1979" y="1730"/>
                <a:ext cx="1022" cy="518"/>
                <a:chOff x="1979" y="1730"/>
                <a:chExt cx="1022" cy="518"/>
              </a:xfrm>
            </p:grpSpPr>
            <p:sp>
              <p:nvSpPr>
                <p:cNvPr id="89128" name="Rectangle 95"/>
                <p:cNvSpPr>
                  <a:spLocks noChangeArrowheads="1"/>
                </p:cNvSpPr>
                <p:nvPr/>
              </p:nvSpPr>
              <p:spPr bwMode="auto">
                <a:xfrm>
                  <a:off x="2022" y="1730"/>
                  <a:ext cx="936" cy="518"/>
                </a:xfrm>
                <a:prstGeom prst="rect">
                  <a:avLst/>
                </a:prstGeom>
                <a:noFill/>
                <a:ln w="9525">
                  <a:noFill/>
                  <a:miter lim="800000"/>
                  <a:headEnd/>
                  <a:tailEnd/>
                </a:ln>
              </p:spPr>
              <p:txBody>
                <a:bodyPr/>
                <a:lstStyle/>
                <a:p>
                  <a:r>
                    <a:rPr lang="el-GR">
                      <a:cs typeface="Times New Roman" pitchFamily="18" charset="0"/>
                    </a:rPr>
                    <a:t>Σύνδεση με καλώδια</a:t>
                  </a:r>
                  <a:endParaRPr lang="en-GB">
                    <a:cs typeface="Times New Roman" pitchFamily="18" charset="0"/>
                  </a:endParaRPr>
                </a:p>
                <a:p>
                  <a:pPr eaLnBrk="0" hangingPunct="0"/>
                  <a:endParaRPr lang="en-GB"/>
                </a:p>
              </p:txBody>
            </p:sp>
            <p:sp>
              <p:nvSpPr>
                <p:cNvPr id="89129" name="Rectangle 109"/>
                <p:cNvSpPr>
                  <a:spLocks noChangeArrowheads="1"/>
                </p:cNvSpPr>
                <p:nvPr/>
              </p:nvSpPr>
              <p:spPr bwMode="auto">
                <a:xfrm>
                  <a:off x="1979" y="1730"/>
                  <a:ext cx="1022" cy="518"/>
                </a:xfrm>
                <a:prstGeom prst="rect">
                  <a:avLst/>
                </a:prstGeom>
                <a:noFill/>
                <a:ln w="7">
                  <a:solidFill>
                    <a:srgbClr val="A0A0A0"/>
                  </a:solidFill>
                  <a:miter lim="800000"/>
                  <a:headEnd/>
                  <a:tailEnd/>
                </a:ln>
              </p:spPr>
              <p:txBody>
                <a:bodyPr wrap="none"/>
                <a:lstStyle/>
                <a:p>
                  <a:endParaRPr lang="en-GB"/>
                </a:p>
              </p:txBody>
            </p:sp>
          </p:grpSp>
          <p:grpSp>
            <p:nvGrpSpPr>
              <p:cNvPr id="21" name="Group 112"/>
              <p:cNvGrpSpPr>
                <a:grpSpLocks/>
              </p:cNvGrpSpPr>
              <p:nvPr/>
            </p:nvGrpSpPr>
            <p:grpSpPr bwMode="auto">
              <a:xfrm>
                <a:off x="3001" y="1730"/>
                <a:ext cx="806" cy="518"/>
                <a:chOff x="3001" y="1730"/>
                <a:chExt cx="806" cy="518"/>
              </a:xfrm>
            </p:grpSpPr>
            <p:sp>
              <p:nvSpPr>
                <p:cNvPr id="89126" name="Rectangle 96"/>
                <p:cNvSpPr>
                  <a:spLocks noChangeArrowheads="1"/>
                </p:cNvSpPr>
                <p:nvPr/>
              </p:nvSpPr>
              <p:spPr bwMode="auto">
                <a:xfrm>
                  <a:off x="3044" y="1730"/>
                  <a:ext cx="720" cy="518"/>
                </a:xfrm>
                <a:prstGeom prst="rect">
                  <a:avLst/>
                </a:prstGeom>
                <a:noFill/>
                <a:ln w="9525">
                  <a:noFill/>
                  <a:miter lim="800000"/>
                  <a:headEnd/>
                  <a:tailEnd/>
                </a:ln>
              </p:spPr>
              <p:txBody>
                <a:bodyPr/>
                <a:lstStyle/>
                <a:p>
                  <a:r>
                    <a:rPr lang="el-GR">
                      <a:cs typeface="Times New Roman" pitchFamily="18" charset="0"/>
                    </a:rPr>
                    <a:t>Όχι σύνδεση</a:t>
                  </a:r>
                  <a:endParaRPr lang="en-GB">
                    <a:cs typeface="Times New Roman" pitchFamily="18" charset="0"/>
                  </a:endParaRPr>
                </a:p>
                <a:p>
                  <a:pPr eaLnBrk="0" hangingPunct="0"/>
                  <a:endParaRPr lang="en-GB"/>
                </a:p>
              </p:txBody>
            </p:sp>
            <p:sp>
              <p:nvSpPr>
                <p:cNvPr id="89127" name="Rectangle 111"/>
                <p:cNvSpPr>
                  <a:spLocks noChangeArrowheads="1"/>
                </p:cNvSpPr>
                <p:nvPr/>
              </p:nvSpPr>
              <p:spPr bwMode="auto">
                <a:xfrm>
                  <a:off x="3001" y="1730"/>
                  <a:ext cx="806" cy="518"/>
                </a:xfrm>
                <a:prstGeom prst="rect">
                  <a:avLst/>
                </a:prstGeom>
                <a:noFill/>
                <a:ln w="7">
                  <a:solidFill>
                    <a:srgbClr val="A0A0A0"/>
                  </a:solidFill>
                  <a:miter lim="800000"/>
                  <a:headEnd/>
                  <a:tailEnd/>
                </a:ln>
              </p:spPr>
              <p:txBody>
                <a:bodyPr wrap="none"/>
                <a:lstStyle/>
                <a:p>
                  <a:endParaRPr lang="en-GB"/>
                </a:p>
              </p:txBody>
            </p:sp>
          </p:grpSp>
          <p:grpSp>
            <p:nvGrpSpPr>
              <p:cNvPr id="22" name="Group 114"/>
              <p:cNvGrpSpPr>
                <a:grpSpLocks/>
              </p:cNvGrpSpPr>
              <p:nvPr/>
            </p:nvGrpSpPr>
            <p:grpSpPr bwMode="auto">
              <a:xfrm>
                <a:off x="0" y="2248"/>
                <a:ext cx="1173" cy="403"/>
                <a:chOff x="0" y="2248"/>
                <a:chExt cx="1173" cy="403"/>
              </a:xfrm>
            </p:grpSpPr>
            <p:sp>
              <p:nvSpPr>
                <p:cNvPr id="89124" name="Rectangle 97"/>
                <p:cNvSpPr>
                  <a:spLocks noChangeArrowheads="1"/>
                </p:cNvSpPr>
                <p:nvPr/>
              </p:nvSpPr>
              <p:spPr bwMode="auto">
                <a:xfrm>
                  <a:off x="43" y="2248"/>
                  <a:ext cx="1087" cy="403"/>
                </a:xfrm>
                <a:prstGeom prst="rect">
                  <a:avLst/>
                </a:prstGeom>
                <a:noFill/>
                <a:ln w="9525">
                  <a:noFill/>
                  <a:miter lim="800000"/>
                  <a:headEnd/>
                  <a:tailEnd/>
                </a:ln>
              </p:spPr>
              <p:txBody>
                <a:bodyPr/>
                <a:lstStyle/>
                <a:p>
                  <a:r>
                    <a:rPr lang="el-GR" i="1">
                      <a:cs typeface="Times New Roman" pitchFamily="18" charset="0"/>
                    </a:rPr>
                    <a:t>Ζωγραφική</a:t>
                  </a:r>
                  <a:endParaRPr lang="en-GB">
                    <a:cs typeface="Times New Roman" pitchFamily="18" charset="0"/>
                  </a:endParaRPr>
                </a:p>
                <a:p>
                  <a:pPr eaLnBrk="0" hangingPunct="0"/>
                  <a:endParaRPr lang="en-GB"/>
                </a:p>
              </p:txBody>
            </p:sp>
            <p:sp>
              <p:nvSpPr>
                <p:cNvPr id="89125" name="Rectangle 113"/>
                <p:cNvSpPr>
                  <a:spLocks noChangeArrowheads="1"/>
                </p:cNvSpPr>
                <p:nvPr/>
              </p:nvSpPr>
              <p:spPr bwMode="auto">
                <a:xfrm>
                  <a:off x="0" y="2248"/>
                  <a:ext cx="1173" cy="403"/>
                </a:xfrm>
                <a:prstGeom prst="rect">
                  <a:avLst/>
                </a:prstGeom>
                <a:noFill/>
                <a:ln w="7">
                  <a:solidFill>
                    <a:srgbClr val="A0A0A0"/>
                  </a:solidFill>
                  <a:miter lim="800000"/>
                  <a:headEnd/>
                  <a:tailEnd/>
                </a:ln>
              </p:spPr>
              <p:txBody>
                <a:bodyPr wrap="none"/>
                <a:lstStyle/>
                <a:p>
                  <a:endParaRPr lang="en-GB"/>
                </a:p>
              </p:txBody>
            </p:sp>
          </p:grpSp>
          <p:grpSp>
            <p:nvGrpSpPr>
              <p:cNvPr id="23" name="Group 116"/>
              <p:cNvGrpSpPr>
                <a:grpSpLocks/>
              </p:cNvGrpSpPr>
              <p:nvPr/>
            </p:nvGrpSpPr>
            <p:grpSpPr bwMode="auto">
              <a:xfrm>
                <a:off x="1173" y="2248"/>
                <a:ext cx="806" cy="403"/>
                <a:chOff x="1173" y="2248"/>
                <a:chExt cx="806" cy="403"/>
              </a:xfrm>
            </p:grpSpPr>
            <p:sp>
              <p:nvSpPr>
                <p:cNvPr id="89122" name="Rectangle 98"/>
                <p:cNvSpPr>
                  <a:spLocks noChangeArrowheads="1"/>
                </p:cNvSpPr>
                <p:nvPr/>
              </p:nvSpPr>
              <p:spPr bwMode="auto">
                <a:xfrm>
                  <a:off x="1216" y="2248"/>
                  <a:ext cx="720" cy="403"/>
                </a:xfrm>
                <a:prstGeom prst="rect">
                  <a:avLst/>
                </a:prstGeom>
                <a:noFill/>
                <a:ln w="9525">
                  <a:noFill/>
                  <a:miter lim="800000"/>
                  <a:headEnd/>
                  <a:tailEnd/>
                </a:ln>
              </p:spPr>
              <p:txBody>
                <a:bodyPr/>
                <a:lstStyle/>
                <a:p>
                  <a:pPr algn="ctr"/>
                  <a:r>
                    <a:rPr lang="el-GR">
                      <a:cs typeface="Times New Roman" pitchFamily="18" charset="0"/>
                    </a:rPr>
                    <a:t>10</a:t>
                  </a:r>
                  <a:endParaRPr lang="en-GB">
                    <a:cs typeface="Times New Roman" pitchFamily="18" charset="0"/>
                  </a:endParaRPr>
                </a:p>
                <a:p>
                  <a:pPr algn="ctr" eaLnBrk="0" hangingPunct="0"/>
                  <a:endParaRPr lang="en-GB"/>
                </a:p>
              </p:txBody>
            </p:sp>
            <p:sp>
              <p:nvSpPr>
                <p:cNvPr id="89123" name="Rectangle 115"/>
                <p:cNvSpPr>
                  <a:spLocks noChangeArrowheads="1"/>
                </p:cNvSpPr>
                <p:nvPr/>
              </p:nvSpPr>
              <p:spPr bwMode="auto">
                <a:xfrm>
                  <a:off x="1173" y="2248"/>
                  <a:ext cx="806" cy="403"/>
                </a:xfrm>
                <a:prstGeom prst="rect">
                  <a:avLst/>
                </a:prstGeom>
                <a:noFill/>
                <a:ln w="7">
                  <a:solidFill>
                    <a:srgbClr val="A0A0A0"/>
                  </a:solidFill>
                  <a:miter lim="800000"/>
                  <a:headEnd/>
                  <a:tailEnd/>
                </a:ln>
              </p:spPr>
              <p:txBody>
                <a:bodyPr wrap="none"/>
                <a:lstStyle/>
                <a:p>
                  <a:endParaRPr lang="en-GB"/>
                </a:p>
              </p:txBody>
            </p:sp>
          </p:grpSp>
          <p:grpSp>
            <p:nvGrpSpPr>
              <p:cNvPr id="24" name="Group 118"/>
              <p:cNvGrpSpPr>
                <a:grpSpLocks/>
              </p:cNvGrpSpPr>
              <p:nvPr/>
            </p:nvGrpSpPr>
            <p:grpSpPr bwMode="auto">
              <a:xfrm>
                <a:off x="1979" y="2248"/>
                <a:ext cx="1022" cy="403"/>
                <a:chOff x="1979" y="2248"/>
                <a:chExt cx="1022" cy="403"/>
              </a:xfrm>
            </p:grpSpPr>
            <p:sp>
              <p:nvSpPr>
                <p:cNvPr id="89120" name="Rectangle 99"/>
                <p:cNvSpPr>
                  <a:spLocks noChangeArrowheads="1"/>
                </p:cNvSpPr>
                <p:nvPr/>
              </p:nvSpPr>
              <p:spPr bwMode="auto">
                <a:xfrm>
                  <a:off x="2022" y="2248"/>
                  <a:ext cx="936" cy="403"/>
                </a:xfrm>
                <a:prstGeom prst="rect">
                  <a:avLst/>
                </a:prstGeom>
                <a:noFill/>
                <a:ln w="9525">
                  <a:noFill/>
                  <a:miter lim="800000"/>
                  <a:headEnd/>
                  <a:tailEnd/>
                </a:ln>
              </p:spPr>
              <p:txBody>
                <a:bodyPr/>
                <a:lstStyle/>
                <a:p>
                  <a:pPr algn="ctr"/>
                  <a:r>
                    <a:rPr lang="el-GR">
                      <a:cs typeface="Times New Roman" pitchFamily="18" charset="0"/>
                    </a:rPr>
                    <a:t>3</a:t>
                  </a:r>
                  <a:endParaRPr lang="en-GB">
                    <a:cs typeface="Times New Roman" pitchFamily="18" charset="0"/>
                  </a:endParaRPr>
                </a:p>
                <a:p>
                  <a:pPr algn="ctr" eaLnBrk="0" hangingPunct="0"/>
                  <a:endParaRPr lang="en-GB"/>
                </a:p>
              </p:txBody>
            </p:sp>
            <p:sp>
              <p:nvSpPr>
                <p:cNvPr id="89121" name="Rectangle 117"/>
                <p:cNvSpPr>
                  <a:spLocks noChangeArrowheads="1"/>
                </p:cNvSpPr>
                <p:nvPr/>
              </p:nvSpPr>
              <p:spPr bwMode="auto">
                <a:xfrm>
                  <a:off x="1979" y="2248"/>
                  <a:ext cx="1022" cy="403"/>
                </a:xfrm>
                <a:prstGeom prst="rect">
                  <a:avLst/>
                </a:prstGeom>
                <a:noFill/>
                <a:ln w="7">
                  <a:solidFill>
                    <a:srgbClr val="A0A0A0"/>
                  </a:solidFill>
                  <a:miter lim="800000"/>
                  <a:headEnd/>
                  <a:tailEnd/>
                </a:ln>
              </p:spPr>
              <p:txBody>
                <a:bodyPr wrap="none"/>
                <a:lstStyle/>
                <a:p>
                  <a:endParaRPr lang="en-GB"/>
                </a:p>
              </p:txBody>
            </p:sp>
          </p:grpSp>
          <p:grpSp>
            <p:nvGrpSpPr>
              <p:cNvPr id="25" name="Group 120"/>
              <p:cNvGrpSpPr>
                <a:grpSpLocks/>
              </p:cNvGrpSpPr>
              <p:nvPr/>
            </p:nvGrpSpPr>
            <p:grpSpPr bwMode="auto">
              <a:xfrm>
                <a:off x="3001" y="2248"/>
                <a:ext cx="806" cy="403"/>
                <a:chOff x="3001" y="2248"/>
                <a:chExt cx="806" cy="403"/>
              </a:xfrm>
            </p:grpSpPr>
            <p:sp>
              <p:nvSpPr>
                <p:cNvPr id="89118" name="Rectangle 100"/>
                <p:cNvSpPr>
                  <a:spLocks noChangeArrowheads="1"/>
                </p:cNvSpPr>
                <p:nvPr/>
              </p:nvSpPr>
              <p:spPr bwMode="auto">
                <a:xfrm>
                  <a:off x="3044" y="2248"/>
                  <a:ext cx="720" cy="403"/>
                </a:xfrm>
                <a:prstGeom prst="rect">
                  <a:avLst/>
                </a:prstGeom>
                <a:noFill/>
                <a:ln w="9525">
                  <a:noFill/>
                  <a:miter lim="800000"/>
                  <a:headEnd/>
                  <a:tailEnd/>
                </a:ln>
              </p:spPr>
              <p:txBody>
                <a:bodyPr/>
                <a:lstStyle/>
                <a:p>
                  <a:pPr algn="ctr"/>
                  <a:r>
                    <a:rPr lang="el-GR">
                      <a:cs typeface="Times New Roman" pitchFamily="18" charset="0"/>
                    </a:rPr>
                    <a:t>16</a:t>
                  </a:r>
                  <a:endParaRPr lang="en-GB">
                    <a:cs typeface="Times New Roman" pitchFamily="18" charset="0"/>
                  </a:endParaRPr>
                </a:p>
                <a:p>
                  <a:pPr algn="ctr" eaLnBrk="0" hangingPunct="0"/>
                  <a:endParaRPr lang="en-GB"/>
                </a:p>
              </p:txBody>
            </p:sp>
            <p:sp>
              <p:nvSpPr>
                <p:cNvPr id="89119" name="Rectangle 119"/>
                <p:cNvSpPr>
                  <a:spLocks noChangeArrowheads="1"/>
                </p:cNvSpPr>
                <p:nvPr/>
              </p:nvSpPr>
              <p:spPr bwMode="auto">
                <a:xfrm>
                  <a:off x="3001" y="2248"/>
                  <a:ext cx="806" cy="403"/>
                </a:xfrm>
                <a:prstGeom prst="rect">
                  <a:avLst/>
                </a:prstGeom>
                <a:noFill/>
                <a:ln w="7">
                  <a:solidFill>
                    <a:srgbClr val="A0A0A0"/>
                  </a:solidFill>
                  <a:miter lim="800000"/>
                  <a:headEnd/>
                  <a:tailEnd/>
                </a:ln>
              </p:spPr>
              <p:txBody>
                <a:bodyPr wrap="none"/>
                <a:lstStyle/>
                <a:p>
                  <a:endParaRPr lang="en-GB"/>
                </a:p>
              </p:txBody>
            </p:sp>
          </p:grpSp>
          <p:grpSp>
            <p:nvGrpSpPr>
              <p:cNvPr id="26" name="Group 122"/>
              <p:cNvGrpSpPr>
                <a:grpSpLocks/>
              </p:cNvGrpSpPr>
              <p:nvPr/>
            </p:nvGrpSpPr>
            <p:grpSpPr bwMode="auto">
              <a:xfrm>
                <a:off x="0" y="2651"/>
                <a:ext cx="1173" cy="403"/>
                <a:chOff x="0" y="2651"/>
                <a:chExt cx="1173" cy="403"/>
              </a:xfrm>
            </p:grpSpPr>
            <p:sp>
              <p:nvSpPr>
                <p:cNvPr id="89116" name="Rectangle 101"/>
                <p:cNvSpPr>
                  <a:spLocks noChangeArrowheads="1"/>
                </p:cNvSpPr>
                <p:nvPr/>
              </p:nvSpPr>
              <p:spPr bwMode="auto">
                <a:xfrm>
                  <a:off x="43" y="2651"/>
                  <a:ext cx="1087" cy="403"/>
                </a:xfrm>
                <a:prstGeom prst="rect">
                  <a:avLst/>
                </a:prstGeom>
                <a:noFill/>
                <a:ln w="9525">
                  <a:noFill/>
                  <a:miter lim="800000"/>
                  <a:headEnd/>
                  <a:tailEnd/>
                </a:ln>
              </p:spPr>
              <p:txBody>
                <a:bodyPr/>
                <a:lstStyle/>
                <a:p>
                  <a:r>
                    <a:rPr lang="en-GB">
                      <a:latin typeface="Arial Unicode MS" pitchFamily="34" charset="-128"/>
                      <a:cs typeface="Times New Roman" pitchFamily="18" charset="0"/>
                    </a:rPr>
                    <a:t> </a:t>
                  </a:r>
                  <a:endParaRPr lang="en-GB">
                    <a:cs typeface="Times New Roman" pitchFamily="18" charset="0"/>
                  </a:endParaRPr>
                </a:p>
                <a:p>
                  <a:pPr eaLnBrk="0" hangingPunct="0"/>
                  <a:endParaRPr lang="en-GB"/>
                </a:p>
              </p:txBody>
            </p:sp>
            <p:sp>
              <p:nvSpPr>
                <p:cNvPr id="89117" name="Rectangle 121"/>
                <p:cNvSpPr>
                  <a:spLocks noChangeArrowheads="1"/>
                </p:cNvSpPr>
                <p:nvPr/>
              </p:nvSpPr>
              <p:spPr bwMode="auto">
                <a:xfrm>
                  <a:off x="0" y="2651"/>
                  <a:ext cx="1173" cy="403"/>
                </a:xfrm>
                <a:prstGeom prst="rect">
                  <a:avLst/>
                </a:prstGeom>
                <a:noFill/>
                <a:ln w="7">
                  <a:solidFill>
                    <a:srgbClr val="A0A0A0"/>
                  </a:solidFill>
                  <a:miter lim="800000"/>
                  <a:headEnd/>
                  <a:tailEnd/>
                </a:ln>
              </p:spPr>
              <p:txBody>
                <a:bodyPr wrap="none"/>
                <a:lstStyle/>
                <a:p>
                  <a:endParaRPr lang="en-GB"/>
                </a:p>
              </p:txBody>
            </p:sp>
          </p:grpSp>
          <p:grpSp>
            <p:nvGrpSpPr>
              <p:cNvPr id="27" name="Group 124"/>
              <p:cNvGrpSpPr>
                <a:grpSpLocks/>
              </p:cNvGrpSpPr>
              <p:nvPr/>
            </p:nvGrpSpPr>
            <p:grpSpPr bwMode="auto">
              <a:xfrm>
                <a:off x="1173" y="2651"/>
                <a:ext cx="806" cy="403"/>
                <a:chOff x="1173" y="2651"/>
                <a:chExt cx="806" cy="403"/>
              </a:xfrm>
            </p:grpSpPr>
            <p:sp>
              <p:nvSpPr>
                <p:cNvPr id="89114" name="Rectangle 102"/>
                <p:cNvSpPr>
                  <a:spLocks noChangeArrowheads="1"/>
                </p:cNvSpPr>
                <p:nvPr/>
              </p:nvSpPr>
              <p:spPr bwMode="auto">
                <a:xfrm>
                  <a:off x="1216" y="2651"/>
                  <a:ext cx="720" cy="403"/>
                </a:xfrm>
                <a:prstGeom prst="rect">
                  <a:avLst/>
                </a:prstGeom>
                <a:noFill/>
                <a:ln w="9525">
                  <a:noFill/>
                  <a:miter lim="800000"/>
                  <a:headEnd/>
                  <a:tailEnd/>
                </a:ln>
              </p:spPr>
              <p:txBody>
                <a:bodyPr/>
                <a:lstStyle/>
                <a:p>
                  <a:pPr algn="ctr"/>
                  <a:r>
                    <a:rPr lang="el-GR">
                      <a:cs typeface="Times New Roman" pitchFamily="18" charset="0"/>
                    </a:rPr>
                    <a:t>35%</a:t>
                  </a:r>
                  <a:endParaRPr lang="en-GB">
                    <a:cs typeface="Times New Roman" pitchFamily="18" charset="0"/>
                  </a:endParaRPr>
                </a:p>
                <a:p>
                  <a:pPr algn="ctr" eaLnBrk="0" hangingPunct="0"/>
                  <a:endParaRPr lang="en-GB"/>
                </a:p>
              </p:txBody>
            </p:sp>
            <p:sp>
              <p:nvSpPr>
                <p:cNvPr id="89115" name="Rectangle 123"/>
                <p:cNvSpPr>
                  <a:spLocks noChangeArrowheads="1"/>
                </p:cNvSpPr>
                <p:nvPr/>
              </p:nvSpPr>
              <p:spPr bwMode="auto">
                <a:xfrm>
                  <a:off x="1173" y="2651"/>
                  <a:ext cx="806" cy="403"/>
                </a:xfrm>
                <a:prstGeom prst="rect">
                  <a:avLst/>
                </a:prstGeom>
                <a:noFill/>
                <a:ln w="7">
                  <a:solidFill>
                    <a:srgbClr val="A0A0A0"/>
                  </a:solidFill>
                  <a:miter lim="800000"/>
                  <a:headEnd/>
                  <a:tailEnd/>
                </a:ln>
              </p:spPr>
              <p:txBody>
                <a:bodyPr wrap="none"/>
                <a:lstStyle/>
                <a:p>
                  <a:endParaRPr lang="en-GB"/>
                </a:p>
              </p:txBody>
            </p:sp>
          </p:grpSp>
          <p:grpSp>
            <p:nvGrpSpPr>
              <p:cNvPr id="28" name="Group 126"/>
              <p:cNvGrpSpPr>
                <a:grpSpLocks/>
              </p:cNvGrpSpPr>
              <p:nvPr/>
            </p:nvGrpSpPr>
            <p:grpSpPr bwMode="auto">
              <a:xfrm>
                <a:off x="1979" y="2651"/>
                <a:ext cx="1022" cy="403"/>
                <a:chOff x="1979" y="2651"/>
                <a:chExt cx="1022" cy="403"/>
              </a:xfrm>
            </p:grpSpPr>
            <p:sp>
              <p:nvSpPr>
                <p:cNvPr id="89112" name="Rectangle 103"/>
                <p:cNvSpPr>
                  <a:spLocks noChangeArrowheads="1"/>
                </p:cNvSpPr>
                <p:nvPr/>
              </p:nvSpPr>
              <p:spPr bwMode="auto">
                <a:xfrm>
                  <a:off x="2022" y="2651"/>
                  <a:ext cx="936" cy="403"/>
                </a:xfrm>
                <a:prstGeom prst="rect">
                  <a:avLst/>
                </a:prstGeom>
                <a:noFill/>
                <a:ln w="9525">
                  <a:noFill/>
                  <a:miter lim="800000"/>
                  <a:headEnd/>
                  <a:tailEnd/>
                </a:ln>
              </p:spPr>
              <p:txBody>
                <a:bodyPr/>
                <a:lstStyle/>
                <a:p>
                  <a:pPr algn="ctr"/>
                  <a:r>
                    <a:rPr lang="el-GR">
                      <a:cs typeface="Times New Roman" pitchFamily="18" charset="0"/>
                    </a:rPr>
                    <a:t>10%</a:t>
                  </a:r>
                  <a:endParaRPr lang="en-GB">
                    <a:cs typeface="Times New Roman" pitchFamily="18" charset="0"/>
                  </a:endParaRPr>
                </a:p>
                <a:p>
                  <a:pPr algn="ctr" eaLnBrk="0" hangingPunct="0"/>
                  <a:endParaRPr lang="en-GB"/>
                </a:p>
              </p:txBody>
            </p:sp>
            <p:sp>
              <p:nvSpPr>
                <p:cNvPr id="89113" name="Rectangle 125"/>
                <p:cNvSpPr>
                  <a:spLocks noChangeArrowheads="1"/>
                </p:cNvSpPr>
                <p:nvPr/>
              </p:nvSpPr>
              <p:spPr bwMode="auto">
                <a:xfrm>
                  <a:off x="1979" y="2651"/>
                  <a:ext cx="1022" cy="403"/>
                </a:xfrm>
                <a:prstGeom prst="rect">
                  <a:avLst/>
                </a:prstGeom>
                <a:noFill/>
                <a:ln w="7">
                  <a:solidFill>
                    <a:srgbClr val="A0A0A0"/>
                  </a:solidFill>
                  <a:miter lim="800000"/>
                  <a:headEnd/>
                  <a:tailEnd/>
                </a:ln>
              </p:spPr>
              <p:txBody>
                <a:bodyPr wrap="none"/>
                <a:lstStyle/>
                <a:p>
                  <a:endParaRPr lang="en-GB"/>
                </a:p>
              </p:txBody>
            </p:sp>
          </p:grpSp>
          <p:grpSp>
            <p:nvGrpSpPr>
              <p:cNvPr id="29" name="Group 128"/>
              <p:cNvGrpSpPr>
                <a:grpSpLocks/>
              </p:cNvGrpSpPr>
              <p:nvPr/>
            </p:nvGrpSpPr>
            <p:grpSpPr bwMode="auto">
              <a:xfrm>
                <a:off x="3001" y="2651"/>
                <a:ext cx="806" cy="403"/>
                <a:chOff x="3001" y="2651"/>
                <a:chExt cx="806" cy="403"/>
              </a:xfrm>
            </p:grpSpPr>
            <p:sp>
              <p:nvSpPr>
                <p:cNvPr id="89110" name="Rectangle 104"/>
                <p:cNvSpPr>
                  <a:spLocks noChangeArrowheads="1"/>
                </p:cNvSpPr>
                <p:nvPr/>
              </p:nvSpPr>
              <p:spPr bwMode="auto">
                <a:xfrm>
                  <a:off x="3044" y="2651"/>
                  <a:ext cx="720" cy="403"/>
                </a:xfrm>
                <a:prstGeom prst="rect">
                  <a:avLst/>
                </a:prstGeom>
                <a:noFill/>
                <a:ln w="9525">
                  <a:noFill/>
                  <a:miter lim="800000"/>
                  <a:headEnd/>
                  <a:tailEnd/>
                </a:ln>
              </p:spPr>
              <p:txBody>
                <a:bodyPr/>
                <a:lstStyle/>
                <a:p>
                  <a:pPr algn="ctr"/>
                  <a:r>
                    <a:rPr lang="el-GR">
                      <a:cs typeface="Times New Roman" pitchFamily="18" charset="0"/>
                    </a:rPr>
                    <a:t>55%</a:t>
                  </a:r>
                  <a:endParaRPr lang="en-GB">
                    <a:cs typeface="Times New Roman" pitchFamily="18" charset="0"/>
                  </a:endParaRPr>
                </a:p>
                <a:p>
                  <a:pPr algn="ctr" eaLnBrk="0" hangingPunct="0"/>
                  <a:endParaRPr lang="en-GB"/>
                </a:p>
              </p:txBody>
            </p:sp>
            <p:sp>
              <p:nvSpPr>
                <p:cNvPr id="89111" name="Rectangle 127"/>
                <p:cNvSpPr>
                  <a:spLocks noChangeArrowheads="1"/>
                </p:cNvSpPr>
                <p:nvPr/>
              </p:nvSpPr>
              <p:spPr bwMode="auto">
                <a:xfrm>
                  <a:off x="3001" y="2651"/>
                  <a:ext cx="806" cy="403"/>
                </a:xfrm>
                <a:prstGeom prst="rect">
                  <a:avLst/>
                </a:prstGeom>
                <a:noFill/>
                <a:ln w="7">
                  <a:solidFill>
                    <a:srgbClr val="A0A0A0"/>
                  </a:solidFill>
                  <a:miter lim="800000"/>
                  <a:headEnd/>
                  <a:tailEnd/>
                </a:ln>
              </p:spPr>
              <p:txBody>
                <a:bodyPr wrap="none"/>
                <a:lstStyle/>
                <a:p>
                  <a:endParaRPr lang="en-GB"/>
                </a:p>
              </p:txBody>
            </p:sp>
          </p:grpSp>
        </p:grpSp>
        <p:sp>
          <p:nvSpPr>
            <p:cNvPr id="89097" name="Rectangle 130"/>
            <p:cNvSpPr>
              <a:spLocks noChangeArrowheads="1"/>
            </p:cNvSpPr>
            <p:nvPr/>
          </p:nvSpPr>
          <p:spPr bwMode="auto">
            <a:xfrm>
              <a:off x="-3" y="1727"/>
              <a:ext cx="3813" cy="1330"/>
            </a:xfrm>
            <a:prstGeom prst="rect">
              <a:avLst/>
            </a:prstGeom>
            <a:noFill/>
            <a:ln w="11112">
              <a:solidFill>
                <a:srgbClr val="A0A0A0"/>
              </a:solidFill>
              <a:miter lim="800000"/>
              <a:headEnd/>
              <a:tailEnd/>
            </a:ln>
          </p:spPr>
          <p:txBody>
            <a:bodyPr wrap="none"/>
            <a:lstStyle/>
            <a:p>
              <a:endParaRPr lang="en-GB"/>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50963" y="0"/>
            <a:ext cx="7793037" cy="1143000"/>
          </a:xfrm>
        </p:spPr>
        <p:txBody>
          <a:bodyPr/>
          <a:lstStyle/>
          <a:p>
            <a:pPr>
              <a:defRPr/>
            </a:pPr>
            <a:r>
              <a:rPr lang="el-GR" dirty="0">
                <a:latin typeface="+mn-lt"/>
                <a:cs typeface="Tahoma" pitchFamily="34" charset="0"/>
              </a:rPr>
              <a:t>Σχέδια των παιδιών</a:t>
            </a:r>
            <a:endParaRPr lang="en-GB" dirty="0">
              <a:latin typeface="+mn-lt"/>
              <a:cs typeface="Tahoma" pitchFamily="34" charset="0"/>
            </a:endParaRPr>
          </a:p>
        </p:txBody>
      </p:sp>
      <p:sp>
        <p:nvSpPr>
          <p:cNvPr id="90115" name="Text Box 8"/>
          <p:cNvSpPr txBox="1">
            <a:spLocks noChangeArrowheads="1"/>
          </p:cNvSpPr>
          <p:nvPr/>
        </p:nvSpPr>
        <p:spPr bwMode="auto">
          <a:xfrm>
            <a:off x="3184525" y="2224088"/>
            <a:ext cx="184150" cy="396875"/>
          </a:xfrm>
          <a:prstGeom prst="rect">
            <a:avLst/>
          </a:prstGeom>
          <a:noFill/>
          <a:ln w="9525">
            <a:noFill/>
            <a:miter lim="800000"/>
            <a:headEnd/>
            <a:tailEnd/>
          </a:ln>
        </p:spPr>
        <p:txBody>
          <a:bodyPr wrap="none">
            <a:spAutoFit/>
          </a:bodyPr>
          <a:lstStyle/>
          <a:p>
            <a:endParaRPr lang="el-GR"/>
          </a:p>
        </p:txBody>
      </p:sp>
      <p:sp>
        <p:nvSpPr>
          <p:cNvPr id="90116" name="Text Box 12"/>
          <p:cNvSpPr txBox="1">
            <a:spLocks noChangeArrowheads="1"/>
          </p:cNvSpPr>
          <p:nvPr/>
        </p:nvSpPr>
        <p:spPr bwMode="auto">
          <a:xfrm>
            <a:off x="593725" y="2224088"/>
            <a:ext cx="184150" cy="396875"/>
          </a:xfrm>
          <a:prstGeom prst="rect">
            <a:avLst/>
          </a:prstGeom>
          <a:noFill/>
          <a:ln w="9525">
            <a:noFill/>
            <a:miter lim="800000"/>
            <a:headEnd/>
            <a:tailEnd/>
          </a:ln>
        </p:spPr>
        <p:txBody>
          <a:bodyPr wrap="none">
            <a:spAutoFit/>
          </a:bodyPr>
          <a:lstStyle/>
          <a:p>
            <a:endParaRPr lang="el-GR"/>
          </a:p>
        </p:txBody>
      </p:sp>
      <p:pic>
        <p:nvPicPr>
          <p:cNvPr id="90117" name="Picture 13" descr="ΕΝ1 ΠΡΟΤΕΣΤ"/>
          <p:cNvPicPr>
            <a:picLocks noChangeAspect="1" noChangeArrowheads="1"/>
          </p:cNvPicPr>
          <p:nvPr/>
        </p:nvPicPr>
        <p:blipFill>
          <a:blip r:embed="rId3" cstate="print"/>
          <a:srcRect/>
          <a:stretch>
            <a:fillRect/>
          </a:stretch>
        </p:blipFill>
        <p:spPr bwMode="auto">
          <a:xfrm>
            <a:off x="1371600" y="1524000"/>
            <a:ext cx="3200400" cy="2286000"/>
          </a:xfrm>
          <a:prstGeom prst="rect">
            <a:avLst/>
          </a:prstGeom>
          <a:noFill/>
          <a:ln w="9525">
            <a:noFill/>
            <a:miter lim="800000"/>
            <a:headEnd/>
            <a:tailEnd/>
          </a:ln>
        </p:spPr>
      </p:pic>
      <p:sp>
        <p:nvSpPr>
          <p:cNvPr id="90118" name="Text Box 14"/>
          <p:cNvSpPr txBox="1">
            <a:spLocks noChangeArrowheads="1"/>
          </p:cNvSpPr>
          <p:nvPr/>
        </p:nvSpPr>
        <p:spPr bwMode="auto">
          <a:xfrm>
            <a:off x="4403725" y="2376488"/>
            <a:ext cx="184150" cy="396875"/>
          </a:xfrm>
          <a:prstGeom prst="rect">
            <a:avLst/>
          </a:prstGeom>
          <a:noFill/>
          <a:ln w="9525">
            <a:noFill/>
            <a:miter lim="800000"/>
            <a:headEnd/>
            <a:tailEnd/>
          </a:ln>
        </p:spPr>
        <p:txBody>
          <a:bodyPr wrap="none">
            <a:spAutoFit/>
          </a:bodyPr>
          <a:lstStyle/>
          <a:p>
            <a:endParaRPr lang="el-GR"/>
          </a:p>
        </p:txBody>
      </p:sp>
      <p:pic>
        <p:nvPicPr>
          <p:cNvPr id="90119" name="Picture 15" descr="ΕΝ3 ΠΡΟΤΕΣΤ"/>
          <p:cNvPicPr>
            <a:picLocks noChangeAspect="1" noChangeArrowheads="1"/>
          </p:cNvPicPr>
          <p:nvPr/>
        </p:nvPicPr>
        <p:blipFill>
          <a:blip r:embed="rId4" cstate="print"/>
          <a:srcRect/>
          <a:stretch>
            <a:fillRect/>
          </a:stretch>
        </p:blipFill>
        <p:spPr bwMode="auto">
          <a:xfrm>
            <a:off x="4953000" y="1447800"/>
            <a:ext cx="3671888" cy="2590800"/>
          </a:xfrm>
          <a:prstGeom prst="rect">
            <a:avLst/>
          </a:prstGeom>
          <a:noFill/>
          <a:ln w="9525">
            <a:noFill/>
            <a:miter lim="800000"/>
            <a:headEnd/>
            <a:tailEnd/>
          </a:ln>
        </p:spPr>
      </p:pic>
      <p:sp>
        <p:nvSpPr>
          <p:cNvPr id="90120" name="Text Box 16"/>
          <p:cNvSpPr txBox="1">
            <a:spLocks noChangeArrowheads="1"/>
          </p:cNvSpPr>
          <p:nvPr/>
        </p:nvSpPr>
        <p:spPr bwMode="auto">
          <a:xfrm>
            <a:off x="822325" y="5500688"/>
            <a:ext cx="184150" cy="396875"/>
          </a:xfrm>
          <a:prstGeom prst="rect">
            <a:avLst/>
          </a:prstGeom>
          <a:noFill/>
          <a:ln w="9525">
            <a:noFill/>
            <a:miter lim="800000"/>
            <a:headEnd/>
            <a:tailEnd/>
          </a:ln>
        </p:spPr>
        <p:txBody>
          <a:bodyPr wrap="none">
            <a:spAutoFit/>
          </a:bodyPr>
          <a:lstStyle/>
          <a:p>
            <a:endParaRPr lang="el-GR"/>
          </a:p>
        </p:txBody>
      </p:sp>
      <p:pic>
        <p:nvPicPr>
          <p:cNvPr id="90121" name="Picture 17" descr="ΕΝ4 ΠΡΟΤΕΣΤ"/>
          <p:cNvPicPr>
            <a:picLocks noChangeAspect="1" noChangeArrowheads="1"/>
          </p:cNvPicPr>
          <p:nvPr/>
        </p:nvPicPr>
        <p:blipFill>
          <a:blip r:embed="rId5" cstate="print"/>
          <a:srcRect/>
          <a:stretch>
            <a:fillRect/>
          </a:stretch>
        </p:blipFill>
        <p:spPr bwMode="auto">
          <a:xfrm>
            <a:off x="1371600" y="3962400"/>
            <a:ext cx="3200400" cy="2438400"/>
          </a:xfrm>
          <a:prstGeom prst="rect">
            <a:avLst/>
          </a:prstGeom>
          <a:noFill/>
          <a:ln w="9525">
            <a:noFill/>
            <a:miter lim="800000"/>
            <a:headEnd/>
            <a:tailEnd/>
          </a:ln>
        </p:spPr>
      </p:pic>
      <p:sp>
        <p:nvSpPr>
          <p:cNvPr id="90122" name="Text Box 18"/>
          <p:cNvSpPr txBox="1">
            <a:spLocks noChangeArrowheads="1"/>
          </p:cNvSpPr>
          <p:nvPr/>
        </p:nvSpPr>
        <p:spPr bwMode="auto">
          <a:xfrm>
            <a:off x="5470525" y="4281488"/>
            <a:ext cx="184150" cy="396875"/>
          </a:xfrm>
          <a:prstGeom prst="rect">
            <a:avLst/>
          </a:prstGeom>
          <a:noFill/>
          <a:ln w="9525">
            <a:noFill/>
            <a:miter lim="800000"/>
            <a:headEnd/>
            <a:tailEnd/>
          </a:ln>
        </p:spPr>
        <p:txBody>
          <a:bodyPr wrap="none">
            <a:spAutoFit/>
          </a:bodyPr>
          <a:lstStyle/>
          <a:p>
            <a:endParaRPr lang="el-GR"/>
          </a:p>
        </p:txBody>
      </p:sp>
      <p:pic>
        <p:nvPicPr>
          <p:cNvPr id="90123" name="Picture 19" descr="ΕΝ8 ΠΡΟΤΕΣΤ"/>
          <p:cNvPicPr>
            <a:picLocks noChangeAspect="1" noChangeArrowheads="1"/>
          </p:cNvPicPr>
          <p:nvPr/>
        </p:nvPicPr>
        <p:blipFill>
          <a:blip r:embed="rId6" cstate="print"/>
          <a:srcRect/>
          <a:stretch>
            <a:fillRect/>
          </a:stretch>
        </p:blipFill>
        <p:spPr bwMode="auto">
          <a:xfrm>
            <a:off x="4953000" y="3733800"/>
            <a:ext cx="3671888" cy="26670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350963" y="0"/>
            <a:ext cx="7793037" cy="1143000"/>
          </a:xfrm>
        </p:spPr>
        <p:txBody>
          <a:bodyPr/>
          <a:lstStyle/>
          <a:p>
            <a:pPr>
              <a:defRPr/>
            </a:pPr>
            <a:r>
              <a:rPr lang="el-GR" dirty="0">
                <a:latin typeface="+mn-lt"/>
                <a:cs typeface="Tahoma" pitchFamily="34" charset="0"/>
              </a:rPr>
              <a:t>Σχέδια των παιδιών</a:t>
            </a:r>
            <a:endParaRPr lang="en-GB" dirty="0">
              <a:latin typeface="+mn-lt"/>
              <a:cs typeface="Tahoma" pitchFamily="34" charset="0"/>
            </a:endParaRPr>
          </a:p>
        </p:txBody>
      </p:sp>
      <p:sp>
        <p:nvSpPr>
          <p:cNvPr id="91139" name="Text Box 3"/>
          <p:cNvSpPr txBox="1">
            <a:spLocks noChangeArrowheads="1"/>
          </p:cNvSpPr>
          <p:nvPr/>
        </p:nvSpPr>
        <p:spPr bwMode="auto">
          <a:xfrm>
            <a:off x="3184525" y="2224088"/>
            <a:ext cx="184150" cy="396875"/>
          </a:xfrm>
          <a:prstGeom prst="rect">
            <a:avLst/>
          </a:prstGeom>
          <a:noFill/>
          <a:ln w="9525">
            <a:noFill/>
            <a:miter lim="800000"/>
            <a:headEnd/>
            <a:tailEnd/>
          </a:ln>
        </p:spPr>
        <p:txBody>
          <a:bodyPr wrap="none">
            <a:spAutoFit/>
          </a:bodyPr>
          <a:lstStyle/>
          <a:p>
            <a:endParaRPr lang="el-GR"/>
          </a:p>
        </p:txBody>
      </p:sp>
      <p:sp>
        <p:nvSpPr>
          <p:cNvPr id="91140" name="Text Box 4"/>
          <p:cNvSpPr txBox="1">
            <a:spLocks noChangeArrowheads="1"/>
          </p:cNvSpPr>
          <p:nvPr/>
        </p:nvSpPr>
        <p:spPr bwMode="auto">
          <a:xfrm>
            <a:off x="822325" y="2605088"/>
            <a:ext cx="184150" cy="396875"/>
          </a:xfrm>
          <a:prstGeom prst="rect">
            <a:avLst/>
          </a:prstGeom>
          <a:noFill/>
          <a:ln w="9525">
            <a:noFill/>
            <a:miter lim="800000"/>
            <a:headEnd/>
            <a:tailEnd/>
          </a:ln>
        </p:spPr>
        <p:txBody>
          <a:bodyPr wrap="none">
            <a:spAutoFit/>
          </a:bodyPr>
          <a:lstStyle/>
          <a:p>
            <a:endParaRPr lang="el-GR"/>
          </a:p>
        </p:txBody>
      </p:sp>
      <p:pic>
        <p:nvPicPr>
          <p:cNvPr id="91141" name="Picture 5" descr="ΕΝ9 ΠΡΟΤΕΣΤ"/>
          <p:cNvPicPr>
            <a:picLocks noChangeAspect="1" noChangeArrowheads="1"/>
          </p:cNvPicPr>
          <p:nvPr/>
        </p:nvPicPr>
        <p:blipFill>
          <a:blip r:embed="rId3" cstate="print"/>
          <a:srcRect/>
          <a:stretch>
            <a:fillRect/>
          </a:stretch>
        </p:blipFill>
        <p:spPr bwMode="auto">
          <a:xfrm>
            <a:off x="914400" y="1295400"/>
            <a:ext cx="3352800" cy="2438400"/>
          </a:xfrm>
          <a:prstGeom prst="rect">
            <a:avLst/>
          </a:prstGeom>
          <a:noFill/>
          <a:ln w="9525">
            <a:noFill/>
            <a:miter lim="800000"/>
            <a:headEnd/>
            <a:tailEnd/>
          </a:ln>
        </p:spPr>
      </p:pic>
      <p:sp>
        <p:nvSpPr>
          <p:cNvPr id="91142" name="Text Box 6"/>
          <p:cNvSpPr txBox="1">
            <a:spLocks noChangeArrowheads="1"/>
          </p:cNvSpPr>
          <p:nvPr/>
        </p:nvSpPr>
        <p:spPr bwMode="auto">
          <a:xfrm>
            <a:off x="4327525" y="1538288"/>
            <a:ext cx="184150" cy="396875"/>
          </a:xfrm>
          <a:prstGeom prst="rect">
            <a:avLst/>
          </a:prstGeom>
          <a:noFill/>
          <a:ln w="9525">
            <a:noFill/>
            <a:miter lim="800000"/>
            <a:headEnd/>
            <a:tailEnd/>
          </a:ln>
        </p:spPr>
        <p:txBody>
          <a:bodyPr wrap="none">
            <a:spAutoFit/>
          </a:bodyPr>
          <a:lstStyle/>
          <a:p>
            <a:endParaRPr lang="el-GR"/>
          </a:p>
        </p:txBody>
      </p:sp>
      <p:pic>
        <p:nvPicPr>
          <p:cNvPr id="91143" name="Picture 7" descr="ΠΟΝ1 ΠΡΟΤΕΣΤ"/>
          <p:cNvPicPr>
            <a:picLocks noChangeAspect="1" noChangeArrowheads="1"/>
          </p:cNvPicPr>
          <p:nvPr/>
        </p:nvPicPr>
        <p:blipFill>
          <a:blip r:embed="rId4" cstate="print"/>
          <a:srcRect/>
          <a:stretch>
            <a:fillRect/>
          </a:stretch>
        </p:blipFill>
        <p:spPr bwMode="auto">
          <a:xfrm>
            <a:off x="4953000" y="914400"/>
            <a:ext cx="3657600" cy="2819400"/>
          </a:xfrm>
          <a:prstGeom prst="rect">
            <a:avLst/>
          </a:prstGeom>
          <a:noFill/>
          <a:ln w="9525">
            <a:noFill/>
            <a:miter lim="800000"/>
            <a:headEnd/>
            <a:tailEnd/>
          </a:ln>
        </p:spPr>
      </p:pic>
      <p:sp>
        <p:nvSpPr>
          <p:cNvPr id="91144" name="Text Box 8"/>
          <p:cNvSpPr txBox="1">
            <a:spLocks noChangeArrowheads="1"/>
          </p:cNvSpPr>
          <p:nvPr/>
        </p:nvSpPr>
        <p:spPr bwMode="auto">
          <a:xfrm>
            <a:off x="898525" y="5348288"/>
            <a:ext cx="184150" cy="396875"/>
          </a:xfrm>
          <a:prstGeom prst="rect">
            <a:avLst/>
          </a:prstGeom>
          <a:noFill/>
          <a:ln w="9525">
            <a:noFill/>
            <a:miter lim="800000"/>
            <a:headEnd/>
            <a:tailEnd/>
          </a:ln>
        </p:spPr>
        <p:txBody>
          <a:bodyPr wrap="none">
            <a:spAutoFit/>
          </a:bodyPr>
          <a:lstStyle/>
          <a:p>
            <a:endParaRPr lang="el-GR"/>
          </a:p>
        </p:txBody>
      </p:sp>
      <p:pic>
        <p:nvPicPr>
          <p:cNvPr id="91145" name="Picture 9" descr="ΠΟΝ4 ΠΡΟΤΕΣΤ"/>
          <p:cNvPicPr>
            <a:picLocks noChangeAspect="1" noChangeArrowheads="1"/>
          </p:cNvPicPr>
          <p:nvPr/>
        </p:nvPicPr>
        <p:blipFill>
          <a:blip r:embed="rId5" cstate="print"/>
          <a:srcRect/>
          <a:stretch>
            <a:fillRect/>
          </a:stretch>
        </p:blipFill>
        <p:spPr bwMode="auto">
          <a:xfrm>
            <a:off x="1066800" y="3886200"/>
            <a:ext cx="3276600" cy="2438400"/>
          </a:xfrm>
          <a:prstGeom prst="rect">
            <a:avLst/>
          </a:prstGeom>
          <a:noFill/>
          <a:ln w="9525">
            <a:noFill/>
            <a:miter lim="800000"/>
            <a:headEnd/>
            <a:tailEnd/>
          </a:ln>
        </p:spPr>
      </p:pic>
      <p:sp>
        <p:nvSpPr>
          <p:cNvPr id="91146" name="Text Box 10"/>
          <p:cNvSpPr txBox="1">
            <a:spLocks noChangeArrowheads="1"/>
          </p:cNvSpPr>
          <p:nvPr/>
        </p:nvSpPr>
        <p:spPr bwMode="auto">
          <a:xfrm>
            <a:off x="5013325" y="4738688"/>
            <a:ext cx="184150" cy="396875"/>
          </a:xfrm>
          <a:prstGeom prst="rect">
            <a:avLst/>
          </a:prstGeom>
          <a:noFill/>
          <a:ln w="9525">
            <a:noFill/>
            <a:miter lim="800000"/>
            <a:headEnd/>
            <a:tailEnd/>
          </a:ln>
        </p:spPr>
        <p:txBody>
          <a:bodyPr wrap="none">
            <a:spAutoFit/>
          </a:bodyPr>
          <a:lstStyle/>
          <a:p>
            <a:endParaRPr lang="el-GR"/>
          </a:p>
        </p:txBody>
      </p:sp>
      <p:pic>
        <p:nvPicPr>
          <p:cNvPr id="91147" name="Picture 11" descr="ΠΟΠΡ14 ΠΡΟΤΕΣΤ"/>
          <p:cNvPicPr>
            <a:picLocks noChangeAspect="1" noChangeArrowheads="1"/>
          </p:cNvPicPr>
          <p:nvPr/>
        </p:nvPicPr>
        <p:blipFill>
          <a:blip r:embed="rId6" cstate="print"/>
          <a:srcRect/>
          <a:stretch>
            <a:fillRect/>
          </a:stretch>
        </p:blipFill>
        <p:spPr bwMode="auto">
          <a:xfrm>
            <a:off x="4876800" y="3886200"/>
            <a:ext cx="3657600" cy="2514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88640"/>
            <a:ext cx="8229600" cy="1143000"/>
          </a:xfrm>
        </p:spPr>
        <p:txBody>
          <a:bodyPr/>
          <a:lstStyle/>
          <a:p>
            <a:pPr algn="just">
              <a:spcBef>
                <a:spcPct val="48000"/>
              </a:spcBef>
              <a:defRPr/>
            </a:pPr>
            <a:r>
              <a:rPr lang="el-GR" dirty="0">
                <a:latin typeface="+mn-lt"/>
                <a:cs typeface="Tahoma" pitchFamily="34" charset="0"/>
              </a:rPr>
              <a:t>Πρόσκτηση γνώσεων (2)</a:t>
            </a:r>
          </a:p>
        </p:txBody>
      </p:sp>
      <p:sp>
        <p:nvSpPr>
          <p:cNvPr id="21507" name="Rectangle 3"/>
          <p:cNvSpPr>
            <a:spLocks noGrp="1" noChangeArrowheads="1"/>
          </p:cNvSpPr>
          <p:nvPr>
            <p:ph type="body" idx="1"/>
          </p:nvPr>
        </p:nvSpPr>
        <p:spPr>
          <a:xfrm>
            <a:off x="469676" y="1323887"/>
            <a:ext cx="7965431" cy="4532313"/>
          </a:xfrm>
        </p:spPr>
        <p:txBody>
          <a:bodyPr>
            <a:noAutofit/>
          </a:bodyPr>
          <a:lstStyle/>
          <a:p>
            <a:pPr>
              <a:lnSpc>
                <a:spcPct val="90000"/>
              </a:lnSpc>
              <a:spcBef>
                <a:spcPct val="48000"/>
              </a:spcBef>
              <a:buFont typeface="Wingdings 2" pitchFamily="18" charset="2"/>
              <a:buNone/>
            </a:pPr>
            <a:r>
              <a:rPr lang="el-GR" sz="2800" dirty="0" smtClean="0">
                <a:latin typeface="+mn-lt"/>
                <a:cs typeface="Tahoma" pitchFamily="34" charset="0"/>
              </a:rPr>
              <a:t>3. </a:t>
            </a:r>
            <a:r>
              <a:rPr lang="en-GB" sz="2800" dirty="0" smtClean="0">
                <a:latin typeface="+mn-lt"/>
                <a:cs typeface="Tahoma" pitchFamily="34" charset="0"/>
              </a:rPr>
              <a:t>Η </a:t>
            </a:r>
            <a:r>
              <a:rPr lang="en-GB" sz="2800" dirty="0" err="1" smtClean="0">
                <a:latin typeface="+mn-lt"/>
                <a:cs typeface="Tahoma" pitchFamily="34" charset="0"/>
              </a:rPr>
              <a:t>διαμεσολάβηση</a:t>
            </a:r>
            <a:r>
              <a:rPr lang="en-GB" sz="2800" dirty="0" smtClean="0">
                <a:latin typeface="+mn-lt"/>
                <a:cs typeface="Tahoma" pitchFamily="34" charset="0"/>
              </a:rPr>
              <a:t> </a:t>
            </a:r>
            <a:r>
              <a:rPr lang="en-GB" sz="2800" dirty="0" err="1" smtClean="0">
                <a:latin typeface="+mn-lt"/>
                <a:cs typeface="Tahoma" pitchFamily="34" charset="0"/>
              </a:rPr>
              <a:t>του</a:t>
            </a:r>
            <a:r>
              <a:rPr lang="en-GB" sz="2800" dirty="0" smtClean="0">
                <a:latin typeface="+mn-lt"/>
                <a:cs typeface="Tahoma" pitchFamily="34" charset="0"/>
              </a:rPr>
              <a:t> </a:t>
            </a:r>
            <a:r>
              <a:rPr lang="en-GB" sz="2800" dirty="0" err="1" smtClean="0">
                <a:latin typeface="+mn-lt"/>
                <a:cs typeface="Tahoma" pitchFamily="34" charset="0"/>
              </a:rPr>
              <a:t>ενήλικα</a:t>
            </a:r>
            <a:r>
              <a:rPr lang="en-GB" sz="2800" dirty="0" smtClean="0">
                <a:latin typeface="+mn-lt"/>
                <a:cs typeface="Tahoma" pitchFamily="34" charset="0"/>
              </a:rPr>
              <a:t> </a:t>
            </a:r>
            <a:r>
              <a:rPr lang="en-GB" sz="2800" dirty="0" err="1" smtClean="0">
                <a:latin typeface="+mn-lt"/>
                <a:cs typeface="Tahoma" pitchFamily="34" charset="0"/>
              </a:rPr>
              <a:t>και</a:t>
            </a:r>
            <a:r>
              <a:rPr lang="en-GB" sz="2800" dirty="0" smtClean="0">
                <a:latin typeface="+mn-lt"/>
                <a:cs typeface="Tahoma" pitchFamily="34" charset="0"/>
              </a:rPr>
              <a:t> ο </a:t>
            </a:r>
            <a:r>
              <a:rPr lang="en-GB" sz="2800" dirty="0" err="1" smtClean="0">
                <a:latin typeface="+mn-lt"/>
                <a:cs typeface="Tahoma" pitchFamily="34" charset="0"/>
              </a:rPr>
              <a:t>ρόλος</a:t>
            </a:r>
            <a:r>
              <a:rPr lang="en-GB" sz="2800" dirty="0" smtClean="0">
                <a:latin typeface="+mn-lt"/>
                <a:cs typeface="Tahoma" pitchFamily="34" charset="0"/>
              </a:rPr>
              <a:t> </a:t>
            </a:r>
            <a:r>
              <a:rPr lang="en-GB" sz="2800" dirty="0" err="1" smtClean="0">
                <a:latin typeface="+mn-lt"/>
                <a:cs typeface="Tahoma" pitchFamily="34" charset="0"/>
              </a:rPr>
              <a:t>του</a:t>
            </a:r>
            <a:r>
              <a:rPr lang="en-GB" sz="2800" dirty="0" smtClean="0">
                <a:latin typeface="+mn-lt"/>
                <a:cs typeface="Tahoma" pitchFamily="34" charset="0"/>
              </a:rPr>
              <a:t> </a:t>
            </a:r>
            <a:r>
              <a:rPr lang="en-GB" sz="2800" dirty="0" err="1" smtClean="0">
                <a:latin typeface="+mn-lt"/>
                <a:cs typeface="Tahoma" pitchFamily="34" charset="0"/>
              </a:rPr>
              <a:t>κοινωνικού</a:t>
            </a:r>
            <a:r>
              <a:rPr lang="en-GB" sz="2800" dirty="0" smtClean="0">
                <a:latin typeface="+mn-lt"/>
                <a:cs typeface="Tahoma" pitchFamily="34" charset="0"/>
              </a:rPr>
              <a:t> </a:t>
            </a:r>
            <a:r>
              <a:rPr lang="en-GB" sz="2800" dirty="0" err="1" smtClean="0">
                <a:latin typeface="+mn-lt"/>
                <a:cs typeface="Tahoma" pitchFamily="34" charset="0"/>
              </a:rPr>
              <a:t>περιβάλλοντος</a:t>
            </a:r>
            <a:endParaRPr lang="en-GB" sz="2800" dirty="0" smtClean="0">
              <a:latin typeface="+mn-lt"/>
              <a:cs typeface="Tahoma" pitchFamily="34" charset="0"/>
            </a:endParaRPr>
          </a:p>
          <a:p>
            <a:pPr lvl="1">
              <a:lnSpc>
                <a:spcPct val="90000"/>
              </a:lnSpc>
            </a:pPr>
            <a:r>
              <a:rPr lang="en-GB" dirty="0" smtClean="0">
                <a:solidFill>
                  <a:schemeClr val="tx2"/>
                </a:solidFill>
                <a:latin typeface="+mn-lt"/>
                <a:cs typeface="Tahoma" pitchFamily="34" charset="0"/>
              </a:rPr>
              <a:t>( η «</a:t>
            </a:r>
            <a:r>
              <a:rPr lang="en-GB" dirty="0" err="1" smtClean="0">
                <a:solidFill>
                  <a:schemeClr val="tx2"/>
                </a:solidFill>
                <a:latin typeface="+mn-lt"/>
                <a:cs typeface="Tahoma" pitchFamily="34" charset="0"/>
              </a:rPr>
              <a:t>Ζώνη</a:t>
            </a:r>
            <a:r>
              <a:rPr lang="en-GB" dirty="0" smtClean="0">
                <a:solidFill>
                  <a:schemeClr val="tx2"/>
                </a:solidFill>
                <a:latin typeface="+mn-lt"/>
                <a:cs typeface="Tahoma" pitchFamily="34" charset="0"/>
              </a:rPr>
              <a:t> </a:t>
            </a:r>
            <a:r>
              <a:rPr lang="en-GB" dirty="0" err="1" smtClean="0">
                <a:solidFill>
                  <a:schemeClr val="tx2"/>
                </a:solidFill>
                <a:latin typeface="+mn-lt"/>
                <a:cs typeface="Tahoma" pitchFamily="34" charset="0"/>
              </a:rPr>
              <a:t>Εγγύτερης</a:t>
            </a:r>
            <a:r>
              <a:rPr lang="en-GB" dirty="0" smtClean="0">
                <a:solidFill>
                  <a:schemeClr val="tx2"/>
                </a:solidFill>
                <a:latin typeface="+mn-lt"/>
                <a:cs typeface="Tahoma" pitchFamily="34" charset="0"/>
              </a:rPr>
              <a:t> </a:t>
            </a:r>
            <a:r>
              <a:rPr lang="en-GB" dirty="0" err="1" smtClean="0">
                <a:solidFill>
                  <a:schemeClr val="tx2"/>
                </a:solidFill>
                <a:latin typeface="+mn-lt"/>
                <a:cs typeface="Tahoma" pitchFamily="34" charset="0"/>
              </a:rPr>
              <a:t>Ανά</a:t>
            </a:r>
            <a:r>
              <a:rPr lang="en-GB" dirty="0" smtClean="0">
                <a:solidFill>
                  <a:schemeClr val="tx2"/>
                </a:solidFill>
                <a:latin typeface="+mn-lt"/>
                <a:cs typeface="Tahoma" pitchFamily="34" charset="0"/>
              </a:rPr>
              <a:t>πτυξης», Vygotsky)</a:t>
            </a:r>
            <a:r>
              <a:rPr lang="el-GR" dirty="0" smtClean="0">
                <a:solidFill>
                  <a:schemeClr val="tx2"/>
                </a:solidFill>
                <a:latin typeface="+mn-lt"/>
                <a:cs typeface="Tahoma" pitchFamily="34" charset="0"/>
              </a:rPr>
              <a:t>:</a:t>
            </a:r>
            <a:r>
              <a:rPr lang="el-GR" dirty="0">
                <a:solidFill>
                  <a:schemeClr val="tx2"/>
                </a:solidFill>
                <a:cs typeface="Tahoma" pitchFamily="34" charset="0"/>
              </a:rPr>
              <a:t> </a:t>
            </a:r>
            <a:r>
              <a:rPr lang="el-GR" dirty="0" smtClean="0">
                <a:solidFill>
                  <a:schemeClr val="tx2"/>
                </a:solidFill>
                <a:cs typeface="Tahoma" pitchFamily="34" charset="0"/>
              </a:rPr>
              <a:t>α</a:t>
            </a:r>
            <a:r>
              <a:rPr lang="en-GB" dirty="0" err="1" smtClean="0">
                <a:solidFill>
                  <a:schemeClr val="tx2"/>
                </a:solidFill>
                <a:latin typeface="+mn-lt"/>
                <a:cs typeface="Tahoma" pitchFamily="34" charset="0"/>
              </a:rPr>
              <a:t>υτό</a:t>
            </a:r>
            <a:r>
              <a:rPr lang="en-GB" dirty="0" smtClean="0">
                <a:solidFill>
                  <a:schemeClr val="tx2"/>
                </a:solidFill>
                <a:latin typeface="+mn-lt"/>
                <a:cs typeface="Tahoma" pitchFamily="34" charset="0"/>
              </a:rPr>
              <a:t> π</a:t>
            </a:r>
            <a:r>
              <a:rPr lang="en-GB" dirty="0" err="1" smtClean="0">
                <a:solidFill>
                  <a:schemeClr val="tx2"/>
                </a:solidFill>
                <a:latin typeface="+mn-lt"/>
                <a:cs typeface="Tahoma" pitchFamily="34" charset="0"/>
              </a:rPr>
              <a:t>ου</a:t>
            </a:r>
            <a:r>
              <a:rPr lang="en-GB" dirty="0" smtClean="0">
                <a:solidFill>
                  <a:schemeClr val="tx2"/>
                </a:solidFill>
                <a:latin typeface="+mn-lt"/>
                <a:cs typeface="Tahoma" pitchFamily="34" charset="0"/>
              </a:rPr>
              <a:t> </a:t>
            </a:r>
            <a:r>
              <a:rPr lang="en-GB" dirty="0" err="1" smtClean="0">
                <a:solidFill>
                  <a:schemeClr val="tx2"/>
                </a:solidFill>
                <a:latin typeface="+mn-lt"/>
                <a:cs typeface="Tahoma" pitchFamily="34" charset="0"/>
              </a:rPr>
              <a:t>το</a:t>
            </a:r>
            <a:r>
              <a:rPr lang="en-GB" dirty="0" smtClean="0">
                <a:solidFill>
                  <a:schemeClr val="tx2"/>
                </a:solidFill>
                <a:latin typeface="+mn-lt"/>
                <a:cs typeface="Tahoma" pitchFamily="34" charset="0"/>
              </a:rPr>
              <a:t> πα</a:t>
            </a:r>
            <a:r>
              <a:rPr lang="en-GB" dirty="0" err="1" smtClean="0">
                <a:solidFill>
                  <a:schemeClr val="tx2"/>
                </a:solidFill>
                <a:latin typeface="+mn-lt"/>
                <a:cs typeface="Tahoma" pitchFamily="34" charset="0"/>
              </a:rPr>
              <a:t>ιδί</a:t>
            </a:r>
            <a:r>
              <a:rPr lang="en-GB" dirty="0" smtClean="0">
                <a:solidFill>
                  <a:schemeClr val="tx2"/>
                </a:solidFill>
                <a:latin typeface="+mn-lt"/>
                <a:cs typeface="Tahoma" pitchFamily="34" charset="0"/>
              </a:rPr>
              <a:t> </a:t>
            </a:r>
            <a:r>
              <a:rPr lang="en-GB" dirty="0" err="1" smtClean="0">
                <a:solidFill>
                  <a:schemeClr val="tx2"/>
                </a:solidFill>
                <a:latin typeface="+mn-lt"/>
                <a:cs typeface="Tahoma" pitchFamily="34" charset="0"/>
              </a:rPr>
              <a:t>δεν</a:t>
            </a:r>
            <a:r>
              <a:rPr lang="en-GB" dirty="0" smtClean="0">
                <a:solidFill>
                  <a:schemeClr val="tx2"/>
                </a:solidFill>
                <a:latin typeface="+mn-lt"/>
                <a:cs typeface="Tahoma" pitchFamily="34" charset="0"/>
              </a:rPr>
              <a:t> μπ</a:t>
            </a:r>
            <a:r>
              <a:rPr lang="en-GB" dirty="0" err="1" smtClean="0">
                <a:solidFill>
                  <a:schemeClr val="tx2"/>
                </a:solidFill>
                <a:latin typeface="+mn-lt"/>
                <a:cs typeface="Tahoma" pitchFamily="34" charset="0"/>
              </a:rPr>
              <a:t>ορεί</a:t>
            </a:r>
            <a:r>
              <a:rPr lang="en-GB" dirty="0" smtClean="0">
                <a:solidFill>
                  <a:schemeClr val="tx2"/>
                </a:solidFill>
                <a:latin typeface="+mn-lt"/>
                <a:cs typeface="Tahoma" pitchFamily="34" charset="0"/>
              </a:rPr>
              <a:t> να </a:t>
            </a:r>
            <a:r>
              <a:rPr lang="en-GB" dirty="0" err="1" smtClean="0">
                <a:solidFill>
                  <a:schemeClr val="tx2"/>
                </a:solidFill>
                <a:latin typeface="+mn-lt"/>
                <a:cs typeface="Tahoma" pitchFamily="34" charset="0"/>
              </a:rPr>
              <a:t>κάνει</a:t>
            </a:r>
            <a:r>
              <a:rPr lang="en-GB" dirty="0" smtClean="0">
                <a:solidFill>
                  <a:schemeClr val="tx2"/>
                </a:solidFill>
                <a:latin typeface="+mn-lt"/>
                <a:cs typeface="Tahoma" pitchFamily="34" charset="0"/>
              </a:rPr>
              <a:t> </a:t>
            </a:r>
            <a:r>
              <a:rPr lang="en-GB" dirty="0" err="1" smtClean="0">
                <a:solidFill>
                  <a:schemeClr val="tx2"/>
                </a:solidFill>
                <a:latin typeface="+mn-lt"/>
                <a:cs typeface="Tahoma" pitchFamily="34" charset="0"/>
              </a:rPr>
              <a:t>μόνο</a:t>
            </a:r>
            <a:r>
              <a:rPr lang="en-GB" dirty="0" smtClean="0">
                <a:solidFill>
                  <a:schemeClr val="tx2"/>
                </a:solidFill>
                <a:latin typeface="+mn-lt"/>
                <a:cs typeface="Tahoma" pitchFamily="34" charset="0"/>
              </a:rPr>
              <a:t> </a:t>
            </a:r>
            <a:r>
              <a:rPr lang="en-GB" dirty="0" err="1" smtClean="0">
                <a:solidFill>
                  <a:schemeClr val="tx2"/>
                </a:solidFill>
                <a:latin typeface="+mn-lt"/>
                <a:cs typeface="Tahoma" pitchFamily="34" charset="0"/>
              </a:rPr>
              <a:t>του</a:t>
            </a:r>
            <a:r>
              <a:rPr lang="en-GB" dirty="0" smtClean="0">
                <a:solidFill>
                  <a:schemeClr val="tx2"/>
                </a:solidFill>
                <a:latin typeface="+mn-lt"/>
                <a:cs typeface="Tahoma" pitchFamily="34" charset="0"/>
              </a:rPr>
              <a:t> </a:t>
            </a:r>
            <a:r>
              <a:rPr lang="el-GR" dirty="0" smtClean="0">
                <a:solidFill>
                  <a:schemeClr val="tx2"/>
                </a:solidFill>
                <a:latin typeface="+mn-lt"/>
                <a:cs typeface="Tahoma" pitchFamily="34" charset="0"/>
              </a:rPr>
              <a:t>αλλά το κάνει με τη βοήθεια του άλλου</a:t>
            </a:r>
            <a:r>
              <a:rPr lang="en-GB" dirty="0" smtClean="0">
                <a:latin typeface="+mn-lt"/>
                <a:cs typeface="Tahoma" pitchFamily="34" charset="0"/>
              </a:rPr>
              <a:t>   </a:t>
            </a:r>
          </a:p>
          <a:p>
            <a:pPr>
              <a:lnSpc>
                <a:spcPct val="90000"/>
              </a:lnSpc>
              <a:spcBef>
                <a:spcPct val="48000"/>
              </a:spcBef>
              <a:buFont typeface="Wingdings 2" pitchFamily="18" charset="2"/>
              <a:buNone/>
            </a:pPr>
            <a:r>
              <a:rPr lang="el-GR" sz="2800" dirty="0" smtClean="0">
                <a:latin typeface="+mn-lt"/>
                <a:cs typeface="Tahoma" pitchFamily="34" charset="0"/>
              </a:rPr>
              <a:t>4. </a:t>
            </a:r>
            <a:r>
              <a:rPr lang="en-GB" sz="2800" dirty="0" smtClean="0">
                <a:latin typeface="+mn-lt"/>
                <a:cs typeface="Tahoma" pitchFamily="34" charset="0"/>
              </a:rPr>
              <a:t>Η </a:t>
            </a:r>
            <a:r>
              <a:rPr lang="en-GB" sz="2800" dirty="0" err="1" smtClean="0">
                <a:latin typeface="+mn-lt"/>
                <a:cs typeface="Tahoma" pitchFamily="34" charset="0"/>
              </a:rPr>
              <a:t>χρήση</a:t>
            </a:r>
            <a:r>
              <a:rPr lang="en-GB" sz="2800" dirty="0" smtClean="0">
                <a:latin typeface="+mn-lt"/>
                <a:cs typeface="Tahoma" pitchFamily="34" charset="0"/>
              </a:rPr>
              <a:t> </a:t>
            </a:r>
            <a:r>
              <a:rPr lang="en-GB" sz="2800" dirty="0" err="1" smtClean="0">
                <a:latin typeface="+mn-lt"/>
                <a:cs typeface="Tahoma" pitchFamily="34" charset="0"/>
              </a:rPr>
              <a:t>γλωσσικών</a:t>
            </a:r>
            <a:r>
              <a:rPr lang="en-GB" sz="2800" dirty="0" smtClean="0">
                <a:latin typeface="+mn-lt"/>
                <a:cs typeface="Tahoma" pitchFamily="34" charset="0"/>
              </a:rPr>
              <a:t> </a:t>
            </a:r>
            <a:r>
              <a:rPr lang="el-GR" sz="2800" dirty="0" smtClean="0">
                <a:latin typeface="+mn-lt"/>
                <a:cs typeface="Tahoma" pitchFamily="34" charset="0"/>
              </a:rPr>
              <a:t>(</a:t>
            </a:r>
            <a:r>
              <a:rPr lang="en-GB" sz="2800" dirty="0" smtClean="0">
                <a:solidFill>
                  <a:schemeClr val="tx2"/>
                </a:solidFill>
                <a:latin typeface="+mn-lt"/>
                <a:cs typeface="Tahoma" pitchFamily="34" charset="0"/>
              </a:rPr>
              <a:t>ο </a:t>
            </a:r>
            <a:r>
              <a:rPr lang="en-GB" sz="2800" dirty="0" err="1" smtClean="0">
                <a:solidFill>
                  <a:schemeClr val="tx2"/>
                </a:solidFill>
                <a:latin typeface="+mn-lt"/>
                <a:cs typeface="Tahoma" pitchFamily="34" charset="0"/>
              </a:rPr>
              <a:t>κόσμος</a:t>
            </a:r>
            <a:r>
              <a:rPr lang="en-GB" sz="2800" dirty="0" smtClean="0">
                <a:solidFill>
                  <a:schemeClr val="tx2"/>
                </a:solidFill>
                <a:latin typeface="+mn-lt"/>
                <a:cs typeface="Tahoma" pitchFamily="34" charset="0"/>
              </a:rPr>
              <a:t> </a:t>
            </a:r>
            <a:r>
              <a:rPr lang="en-GB" sz="2800" dirty="0" err="1" smtClean="0">
                <a:solidFill>
                  <a:schemeClr val="tx2"/>
                </a:solidFill>
                <a:latin typeface="+mn-lt"/>
                <a:cs typeface="Tahoma" pitchFamily="34" charset="0"/>
              </a:rPr>
              <a:t>δηλαδή</a:t>
            </a:r>
            <a:r>
              <a:rPr lang="en-GB" sz="2800" dirty="0" smtClean="0">
                <a:solidFill>
                  <a:schemeClr val="tx2"/>
                </a:solidFill>
                <a:latin typeface="+mn-lt"/>
                <a:cs typeface="Tahoma" pitchFamily="34" charset="0"/>
              </a:rPr>
              <a:t> </a:t>
            </a:r>
            <a:r>
              <a:rPr lang="en-GB" sz="2800" dirty="0" err="1" smtClean="0">
                <a:solidFill>
                  <a:schemeClr val="tx2"/>
                </a:solidFill>
                <a:latin typeface="+mn-lt"/>
                <a:cs typeface="Tahoma" pitchFamily="34" charset="0"/>
              </a:rPr>
              <a:t>κωδικοποιημένος</a:t>
            </a:r>
            <a:r>
              <a:rPr lang="en-GB" sz="2800" dirty="0" smtClean="0">
                <a:solidFill>
                  <a:schemeClr val="tx2"/>
                </a:solidFill>
                <a:latin typeface="+mn-lt"/>
                <a:cs typeface="Tahoma" pitchFamily="34" charset="0"/>
              </a:rPr>
              <a:t> </a:t>
            </a:r>
            <a:r>
              <a:rPr lang="en-GB" sz="2800" dirty="0" err="1" smtClean="0">
                <a:solidFill>
                  <a:schemeClr val="tx2"/>
                </a:solidFill>
                <a:latin typeface="+mn-lt"/>
                <a:cs typeface="Tahoma" pitchFamily="34" charset="0"/>
              </a:rPr>
              <a:t>σε</a:t>
            </a:r>
            <a:r>
              <a:rPr lang="en-GB" sz="2800" dirty="0" smtClean="0">
                <a:solidFill>
                  <a:schemeClr val="tx2"/>
                </a:solidFill>
                <a:latin typeface="+mn-lt"/>
                <a:cs typeface="Tahoma" pitchFamily="34" charset="0"/>
              </a:rPr>
              <a:t> </a:t>
            </a:r>
            <a:r>
              <a:rPr lang="en-GB" sz="2800" dirty="0" err="1" smtClean="0">
                <a:solidFill>
                  <a:schemeClr val="tx2"/>
                </a:solidFill>
                <a:latin typeface="+mn-lt"/>
                <a:cs typeface="Tahoma" pitchFamily="34" charset="0"/>
              </a:rPr>
              <a:t>γλώσσα</a:t>
            </a:r>
            <a:r>
              <a:rPr lang="el-GR" sz="2800" dirty="0" smtClean="0">
                <a:latin typeface="+mn-lt"/>
                <a:cs typeface="Tahoma" pitchFamily="34" charset="0"/>
              </a:rPr>
              <a:t>) </a:t>
            </a:r>
            <a:r>
              <a:rPr lang="en-GB" sz="2800" dirty="0" err="1" smtClean="0">
                <a:latin typeface="+mn-lt"/>
                <a:cs typeface="Tahoma" pitchFamily="34" charset="0"/>
              </a:rPr>
              <a:t>και</a:t>
            </a:r>
            <a:r>
              <a:rPr lang="en-GB" sz="2800" dirty="0" smtClean="0">
                <a:latin typeface="+mn-lt"/>
                <a:cs typeface="Tahoma" pitchFamily="34" charset="0"/>
              </a:rPr>
              <a:t> </a:t>
            </a:r>
            <a:r>
              <a:rPr lang="en-GB" sz="2800" dirty="0" err="1" smtClean="0">
                <a:latin typeface="+mn-lt"/>
                <a:cs typeface="Tahoma" pitchFamily="34" charset="0"/>
              </a:rPr>
              <a:t>συμβολικών</a:t>
            </a:r>
            <a:r>
              <a:rPr lang="en-GB" sz="2800" dirty="0" smtClean="0">
                <a:latin typeface="+mn-lt"/>
                <a:cs typeface="Tahoma" pitchFamily="34" charset="0"/>
              </a:rPr>
              <a:t> </a:t>
            </a:r>
            <a:r>
              <a:rPr lang="en-GB" sz="2800" dirty="0" err="1" smtClean="0">
                <a:latin typeface="+mn-lt"/>
                <a:cs typeface="Tahoma" pitchFamily="34" charset="0"/>
              </a:rPr>
              <a:t>μορφών</a:t>
            </a:r>
            <a:r>
              <a:rPr lang="en-GB" sz="2800" dirty="0" smtClean="0">
                <a:latin typeface="+mn-lt"/>
                <a:cs typeface="Tahoma" pitchFamily="34" charset="0"/>
              </a:rPr>
              <a:t> </a:t>
            </a:r>
            <a:r>
              <a:rPr lang="en-GB" sz="2800" dirty="0" err="1" smtClean="0">
                <a:latin typeface="+mn-lt"/>
                <a:cs typeface="Tahoma" pitchFamily="34" charset="0"/>
              </a:rPr>
              <a:t>για</a:t>
            </a:r>
            <a:r>
              <a:rPr lang="en-GB" sz="2800" dirty="0" smtClean="0">
                <a:latin typeface="+mn-lt"/>
                <a:cs typeface="Tahoma" pitchFamily="34" charset="0"/>
              </a:rPr>
              <a:t> </a:t>
            </a:r>
            <a:r>
              <a:rPr lang="en-GB" sz="2800" dirty="0" err="1" smtClean="0">
                <a:latin typeface="+mn-lt"/>
                <a:cs typeface="Tahoma" pitchFamily="34" charset="0"/>
              </a:rPr>
              <a:t>επικοινωνία</a:t>
            </a:r>
            <a:r>
              <a:rPr lang="en-GB" sz="2800" dirty="0" smtClean="0">
                <a:latin typeface="+mn-lt"/>
                <a:cs typeface="Tahoma" pitchFamily="34" charset="0"/>
              </a:rPr>
              <a:t> </a:t>
            </a:r>
            <a:r>
              <a:rPr lang="en-GB" sz="2800" dirty="0" err="1" smtClean="0">
                <a:latin typeface="+mn-lt"/>
                <a:cs typeface="Tahoma" pitchFamily="34" charset="0"/>
              </a:rPr>
              <a:t>και</a:t>
            </a:r>
            <a:r>
              <a:rPr lang="en-GB" sz="2800" dirty="0" smtClean="0">
                <a:latin typeface="+mn-lt"/>
                <a:cs typeface="Tahoma" pitchFamily="34" charset="0"/>
              </a:rPr>
              <a:t> </a:t>
            </a:r>
            <a:r>
              <a:rPr lang="en-GB" sz="2800" dirty="0" err="1" smtClean="0">
                <a:latin typeface="+mn-lt"/>
                <a:cs typeface="Tahoma" pitchFamily="34" charset="0"/>
              </a:rPr>
              <a:t>αναπαράσταση</a:t>
            </a:r>
            <a:r>
              <a:rPr lang="el-GR" sz="2800" dirty="0" smtClean="0">
                <a:latin typeface="+mn-lt"/>
                <a:cs typeface="Tahoma" pitchFamily="34" charset="0"/>
              </a:rPr>
              <a:t> (</a:t>
            </a:r>
            <a:r>
              <a:rPr lang="en-GB" sz="2800" dirty="0" err="1" smtClean="0">
                <a:solidFill>
                  <a:schemeClr val="tx2"/>
                </a:solidFill>
                <a:latin typeface="+mn-lt"/>
                <a:cs typeface="Tahoma" pitchFamily="34" charset="0"/>
              </a:rPr>
              <a:t>Vygotsky</a:t>
            </a:r>
            <a:r>
              <a:rPr lang="el-GR" sz="2800" dirty="0" smtClean="0">
                <a:latin typeface="+mn-lt"/>
                <a:cs typeface="Tahoma" pitchFamily="34" charset="0"/>
              </a:rPr>
              <a:t>)</a:t>
            </a:r>
            <a:r>
              <a:rPr lang="en-GB" sz="2800" dirty="0" smtClean="0">
                <a:latin typeface="+mn-lt"/>
                <a:cs typeface="Tahoma" pitchFamily="34" charset="0"/>
              </a:rPr>
              <a:t> </a:t>
            </a:r>
            <a:r>
              <a:rPr lang="el-GR" sz="2800" dirty="0" err="1" smtClean="0">
                <a:latin typeface="+mn-lt"/>
                <a:cs typeface="Tahoma" pitchFamily="34" charset="0"/>
              </a:rPr>
              <a:t>κοινωνικοπολιτισμική</a:t>
            </a:r>
            <a:r>
              <a:rPr lang="el-GR" sz="2800" dirty="0" smtClean="0">
                <a:latin typeface="+mn-lt"/>
                <a:cs typeface="Tahoma" pitchFamily="34" charset="0"/>
              </a:rPr>
              <a:t> προσέγγιση </a:t>
            </a:r>
            <a:endParaRPr lang="el-GR" dirty="0" smtClean="0">
              <a:latin typeface="+mn-lt"/>
              <a:cs typeface="Tahoma" pitchFamily="34" charset="0"/>
            </a:endParaRPr>
          </a:p>
          <a:p>
            <a:pPr lvl="1">
              <a:lnSpc>
                <a:spcPct val="90000"/>
              </a:lnSpc>
              <a:buFont typeface="Wingdings" pitchFamily="2" charset="2"/>
              <a:buNone/>
            </a:pPr>
            <a:r>
              <a:rPr lang="el-GR" dirty="0" smtClean="0">
                <a:solidFill>
                  <a:srgbClr val="FF0000"/>
                </a:solidFill>
                <a:latin typeface="+mn-lt"/>
                <a:cs typeface="Tahoma" pitchFamily="34" charset="0"/>
              </a:rPr>
              <a:t>	</a:t>
            </a:r>
            <a:r>
              <a:rPr lang="el-GR" sz="2400" dirty="0" smtClean="0">
                <a:solidFill>
                  <a:srgbClr val="FF0000"/>
                </a:solidFill>
                <a:latin typeface="+mn-lt"/>
                <a:cs typeface="Tahoma" pitchFamily="34" charset="0"/>
              </a:rPr>
              <a:t>Αυτός που μαθαίνει </a:t>
            </a:r>
            <a:r>
              <a:rPr lang="en-GB" sz="2400" dirty="0" err="1" smtClean="0">
                <a:solidFill>
                  <a:srgbClr val="FF0000"/>
                </a:solidFill>
                <a:latin typeface="+mn-lt"/>
                <a:cs typeface="Tahoma" pitchFamily="34" charset="0"/>
              </a:rPr>
              <a:t>οικοδομεί</a:t>
            </a:r>
            <a:r>
              <a:rPr lang="en-GB" sz="2400" dirty="0" smtClean="0">
                <a:solidFill>
                  <a:srgbClr val="FF0000"/>
                </a:solidFill>
                <a:latin typeface="+mn-lt"/>
                <a:cs typeface="Tahoma" pitchFamily="34" charset="0"/>
              </a:rPr>
              <a:t> </a:t>
            </a:r>
            <a:r>
              <a:rPr lang="el-GR" sz="2400" dirty="0" smtClean="0">
                <a:solidFill>
                  <a:srgbClr val="FF0000"/>
                </a:solidFill>
                <a:latin typeface="+mn-lt"/>
                <a:cs typeface="Tahoma" pitchFamily="34" charset="0"/>
              </a:rPr>
              <a:t>νοητικά μοντέλα ή </a:t>
            </a:r>
            <a:r>
              <a:rPr lang="en-GB" sz="2400" dirty="0" err="1" smtClean="0">
                <a:solidFill>
                  <a:srgbClr val="FF0000"/>
                </a:solidFill>
                <a:latin typeface="+mn-lt"/>
                <a:cs typeface="Tahoma" pitchFamily="34" charset="0"/>
              </a:rPr>
              <a:t>αναπαραστάσεις</a:t>
            </a:r>
            <a:r>
              <a:rPr lang="en-GB" sz="2400" dirty="0" smtClean="0">
                <a:solidFill>
                  <a:srgbClr val="FF0000"/>
                </a:solidFill>
                <a:latin typeface="+mn-lt"/>
                <a:cs typeface="Tahoma" pitchFamily="34" charset="0"/>
              </a:rPr>
              <a:t>, </a:t>
            </a:r>
            <a:r>
              <a:rPr lang="en-GB" sz="2400" dirty="0" err="1" smtClean="0">
                <a:solidFill>
                  <a:srgbClr val="FF0000"/>
                </a:solidFill>
                <a:latin typeface="+mn-lt"/>
                <a:cs typeface="Tahoma" pitchFamily="34" charset="0"/>
              </a:rPr>
              <a:t>αναπτύσσει</a:t>
            </a:r>
            <a:r>
              <a:rPr lang="en-GB" sz="2400" dirty="0" smtClean="0">
                <a:solidFill>
                  <a:srgbClr val="FF0000"/>
                </a:solidFill>
                <a:latin typeface="+mn-lt"/>
                <a:cs typeface="Tahoma" pitchFamily="34" charset="0"/>
              </a:rPr>
              <a:t> </a:t>
            </a:r>
            <a:r>
              <a:rPr lang="el-GR" sz="2400" dirty="0" smtClean="0">
                <a:solidFill>
                  <a:srgbClr val="FF0000"/>
                </a:solidFill>
                <a:latin typeface="+mn-lt"/>
                <a:cs typeface="Tahoma" pitchFamily="34" charset="0"/>
              </a:rPr>
              <a:t>αντιλήψεις και ιδέες </a:t>
            </a:r>
            <a:endParaRPr lang="en-GB" dirty="0" smtClean="0">
              <a:solidFill>
                <a:srgbClr val="FF0000"/>
              </a:solidFill>
              <a:latin typeface="+mn-lt"/>
              <a:cs typeface="Tahoma"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79513" y="428625"/>
            <a:ext cx="8964488" cy="931863"/>
          </a:xfrm>
        </p:spPr>
        <p:txBody>
          <a:bodyPr>
            <a:normAutofit fontScale="90000"/>
          </a:bodyPr>
          <a:lstStyle/>
          <a:p>
            <a:pPr>
              <a:defRPr/>
            </a:pPr>
            <a:r>
              <a:rPr lang="el-GR" sz="3600" dirty="0" smtClean="0">
                <a:latin typeface="+mn-lt"/>
                <a:cs typeface="Tahoma" pitchFamily="34" charset="0"/>
              </a:rPr>
              <a:t>Ανάλυση σχεδίων νηπίων για τους υπολογιστές</a:t>
            </a:r>
            <a:endParaRPr lang="el-GR" sz="3600" dirty="0">
              <a:latin typeface="+mn-lt"/>
              <a:cs typeface="Tahoma" pitchFamily="34" charset="0"/>
            </a:endParaRPr>
          </a:p>
        </p:txBody>
      </p:sp>
      <p:sp>
        <p:nvSpPr>
          <p:cNvPr id="92163" name="Rectangle 3"/>
          <p:cNvSpPr>
            <a:spLocks noGrp="1" noChangeArrowheads="1"/>
          </p:cNvSpPr>
          <p:nvPr>
            <p:ph type="body" idx="1"/>
          </p:nvPr>
        </p:nvSpPr>
        <p:spPr>
          <a:xfrm>
            <a:off x="683568" y="1700808"/>
            <a:ext cx="7172325" cy="4114800"/>
          </a:xfrm>
        </p:spPr>
        <p:txBody>
          <a:bodyPr/>
          <a:lstStyle/>
          <a:p>
            <a:r>
              <a:rPr lang="el-GR" sz="2400" b="1" dirty="0" smtClean="0">
                <a:latin typeface="+mn-lt"/>
                <a:cs typeface="Tahoma" pitchFamily="34" charset="0"/>
              </a:rPr>
              <a:t>Τοποθέτηση</a:t>
            </a:r>
            <a:r>
              <a:rPr lang="el-GR" sz="2400" dirty="0" smtClean="0">
                <a:latin typeface="+mn-lt"/>
                <a:cs typeface="Tahoma" pitchFamily="34" charset="0"/>
              </a:rPr>
              <a:t>: περιορισμένο λεξιλόγιο σχημάτων και γραμμών. </a:t>
            </a:r>
            <a:r>
              <a:rPr lang="el-GR" sz="2400" i="1" dirty="0" smtClean="0">
                <a:latin typeface="+mn-lt"/>
                <a:cs typeface="Tahoma" pitchFamily="34" charset="0"/>
              </a:rPr>
              <a:t>Σύνδεση</a:t>
            </a:r>
            <a:r>
              <a:rPr lang="el-GR" sz="2400" dirty="0" smtClean="0">
                <a:latin typeface="+mn-lt"/>
                <a:cs typeface="Tahoma" pitchFamily="34" charset="0"/>
              </a:rPr>
              <a:t>: Υπολογιστής ως ενιαίο μηχάνημα ή καθόλου σύνδεση.</a:t>
            </a:r>
          </a:p>
          <a:p>
            <a:r>
              <a:rPr lang="el-GR" sz="2400" b="1" dirty="0" smtClean="0">
                <a:latin typeface="+mn-lt"/>
                <a:cs typeface="Tahoma" pitchFamily="34" charset="0"/>
              </a:rPr>
              <a:t>Λεπτομέρειες</a:t>
            </a:r>
            <a:r>
              <a:rPr lang="el-GR" sz="2400" dirty="0" smtClean="0">
                <a:latin typeface="+mn-lt"/>
                <a:cs typeface="Tahoma" pitchFamily="34" charset="0"/>
              </a:rPr>
              <a:t>: κυρίως τις περιφερειακές συσκευές εισόδου- εξόδου ( πληκτρολόγιο - οθόνη).</a:t>
            </a:r>
          </a:p>
          <a:p>
            <a:r>
              <a:rPr lang="el-GR" sz="2400" b="1" dirty="0" smtClean="0">
                <a:latin typeface="+mn-lt"/>
                <a:cs typeface="Tahoma" pitchFamily="34" charset="0"/>
              </a:rPr>
              <a:t>Υπερβολές &amp; Μέγεθος</a:t>
            </a:r>
            <a:r>
              <a:rPr lang="el-GR" sz="2400" dirty="0" smtClean="0">
                <a:latin typeface="+mn-lt"/>
                <a:cs typeface="Tahoma" pitchFamily="34" charset="0"/>
              </a:rPr>
              <a:t>: πραγματικές διαστάσεις μεταφερμένες στη σωστή κλίμακα στο χαρτί ή μικροσκοπικά σχεδιασμένους υπολογιστές.</a:t>
            </a:r>
          </a:p>
          <a:p>
            <a:endParaRPr lang="el-GR" sz="2400" dirty="0" smtClean="0">
              <a:latin typeface="+mn-lt"/>
              <a:cs typeface="Tahoma"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a:defRPr/>
            </a:pPr>
            <a:r>
              <a:rPr lang="el-GR" dirty="0">
                <a:latin typeface="+mn-lt"/>
                <a:cs typeface="Tahoma" pitchFamily="34" charset="0"/>
              </a:rPr>
              <a:t>Αρχικές παραστάσεις για τους υπολογιστές</a:t>
            </a:r>
          </a:p>
        </p:txBody>
      </p:sp>
      <p:sp>
        <p:nvSpPr>
          <p:cNvPr id="93187" name="Rectangle 3"/>
          <p:cNvSpPr>
            <a:spLocks noGrp="1" noChangeArrowheads="1"/>
          </p:cNvSpPr>
          <p:nvPr>
            <p:ph type="body" idx="1"/>
          </p:nvPr>
        </p:nvSpPr>
        <p:spPr>
          <a:xfrm>
            <a:off x="1182688" y="2017713"/>
            <a:ext cx="7772400" cy="1030287"/>
          </a:xfrm>
        </p:spPr>
        <p:txBody>
          <a:bodyPr/>
          <a:lstStyle/>
          <a:p>
            <a:pPr algn="just">
              <a:buFont typeface="Wingdings" pitchFamily="2" charset="2"/>
              <a:buNone/>
            </a:pPr>
            <a:r>
              <a:rPr lang="el-GR" sz="2800" smtClean="0">
                <a:latin typeface="+mn-lt"/>
                <a:cs typeface="Tahoma" pitchFamily="34" charset="0"/>
              </a:rPr>
              <a:t>Παραστάσεις των μαθητών γύρω από τις πραγματικές χρήσεις του υπολογιστή</a:t>
            </a:r>
            <a:r>
              <a:rPr lang="el-GR" b="1" smtClean="0">
                <a:latin typeface="+mn-lt"/>
                <a:cs typeface="Tahoma" pitchFamily="34" charset="0"/>
              </a:rPr>
              <a:t> </a:t>
            </a:r>
          </a:p>
          <a:p>
            <a:pPr algn="just">
              <a:buFont typeface="Wingdings" pitchFamily="2" charset="2"/>
              <a:buNone/>
            </a:pPr>
            <a:endParaRPr lang="el-GR" smtClean="0">
              <a:latin typeface="+mn-lt"/>
              <a:cs typeface="Tahoma" pitchFamily="34" charset="0"/>
            </a:endParaRPr>
          </a:p>
        </p:txBody>
      </p:sp>
      <p:sp>
        <p:nvSpPr>
          <p:cNvPr id="93188" name="Rectangle 43"/>
          <p:cNvSpPr>
            <a:spLocks noChangeArrowheads="1"/>
          </p:cNvSpPr>
          <p:nvPr/>
        </p:nvSpPr>
        <p:spPr bwMode="auto">
          <a:xfrm>
            <a:off x="3175" y="3111500"/>
            <a:ext cx="9144000" cy="639763"/>
          </a:xfrm>
          <a:prstGeom prst="rect">
            <a:avLst/>
          </a:prstGeom>
          <a:noFill/>
          <a:ln w="9525">
            <a:noFill/>
            <a:miter lim="800000"/>
            <a:headEnd/>
            <a:tailEnd/>
          </a:ln>
        </p:spPr>
        <p:txBody>
          <a:bodyPr>
            <a:spAutoFit/>
          </a:bodyPr>
          <a:lstStyle/>
          <a:p>
            <a:pPr algn="just"/>
            <a:r>
              <a:rPr lang="el-GR" sz="1200">
                <a:latin typeface="Arial Unicode MS" pitchFamily="34" charset="-128"/>
                <a:cs typeface="Times New Roman" pitchFamily="18" charset="0"/>
              </a:rPr>
              <a:t> </a:t>
            </a:r>
            <a:endParaRPr lang="en-GB" sz="1200">
              <a:cs typeface="Times New Roman" pitchFamily="18" charset="0"/>
            </a:endParaRPr>
          </a:p>
          <a:p>
            <a:pPr eaLnBrk="0" hangingPunct="0"/>
            <a:endParaRPr lang="en-GB" sz="2400"/>
          </a:p>
        </p:txBody>
      </p:sp>
      <p:grpSp>
        <p:nvGrpSpPr>
          <p:cNvPr id="2" name="Group 130"/>
          <p:cNvGrpSpPr>
            <a:grpSpLocks/>
          </p:cNvGrpSpPr>
          <p:nvPr/>
        </p:nvGrpSpPr>
        <p:grpSpPr bwMode="auto">
          <a:xfrm>
            <a:off x="228600" y="3352800"/>
            <a:ext cx="8686800" cy="2590800"/>
            <a:chOff x="-3" y="-3"/>
            <a:chExt cx="3792" cy="1330"/>
          </a:xfrm>
        </p:grpSpPr>
        <p:grpSp>
          <p:nvGrpSpPr>
            <p:cNvPr id="3" name="Group 128"/>
            <p:cNvGrpSpPr>
              <a:grpSpLocks/>
            </p:cNvGrpSpPr>
            <p:nvPr/>
          </p:nvGrpSpPr>
          <p:grpSpPr bwMode="auto">
            <a:xfrm>
              <a:off x="0" y="0"/>
              <a:ext cx="3786" cy="1324"/>
              <a:chOff x="0" y="0"/>
              <a:chExt cx="3786" cy="1324"/>
            </a:xfrm>
          </p:grpSpPr>
          <p:grpSp>
            <p:nvGrpSpPr>
              <p:cNvPr id="4" name="Group 99"/>
              <p:cNvGrpSpPr>
                <a:grpSpLocks/>
              </p:cNvGrpSpPr>
              <p:nvPr/>
            </p:nvGrpSpPr>
            <p:grpSpPr bwMode="auto">
              <a:xfrm>
                <a:off x="0" y="0"/>
                <a:ext cx="777" cy="518"/>
                <a:chOff x="0" y="0"/>
                <a:chExt cx="777" cy="518"/>
              </a:xfrm>
            </p:grpSpPr>
            <p:sp>
              <p:nvSpPr>
                <p:cNvPr id="93236" name="Rectangle 83"/>
                <p:cNvSpPr>
                  <a:spLocks noChangeArrowheads="1"/>
                </p:cNvSpPr>
                <p:nvPr/>
              </p:nvSpPr>
              <p:spPr bwMode="auto">
                <a:xfrm>
                  <a:off x="43" y="0"/>
                  <a:ext cx="691" cy="518"/>
                </a:xfrm>
                <a:prstGeom prst="rect">
                  <a:avLst/>
                </a:prstGeom>
                <a:noFill/>
                <a:ln w="9525">
                  <a:noFill/>
                  <a:miter lim="800000"/>
                  <a:headEnd/>
                  <a:tailEnd/>
                </a:ln>
              </p:spPr>
              <p:txBody>
                <a:bodyPr/>
                <a:lstStyle/>
                <a:p>
                  <a:r>
                    <a:rPr lang="el-GR">
                      <a:cs typeface="Times New Roman" pitchFamily="18" charset="0"/>
                    </a:rPr>
                    <a:t>Χρήσεις του υπολογιστή </a:t>
                  </a:r>
                </a:p>
                <a:p>
                  <a:pPr eaLnBrk="0" hangingPunct="0"/>
                  <a:endParaRPr lang="el-GR"/>
                </a:p>
              </p:txBody>
            </p:sp>
            <p:sp>
              <p:nvSpPr>
                <p:cNvPr id="93237" name="Rectangle 98"/>
                <p:cNvSpPr>
                  <a:spLocks noChangeArrowheads="1"/>
                </p:cNvSpPr>
                <p:nvPr/>
              </p:nvSpPr>
              <p:spPr bwMode="auto">
                <a:xfrm>
                  <a:off x="0" y="0"/>
                  <a:ext cx="777" cy="518"/>
                </a:xfrm>
                <a:prstGeom prst="rect">
                  <a:avLst/>
                </a:prstGeom>
                <a:noFill/>
                <a:ln w="7">
                  <a:solidFill>
                    <a:srgbClr val="A0A0A0"/>
                  </a:solidFill>
                  <a:miter lim="800000"/>
                  <a:headEnd/>
                  <a:tailEnd/>
                </a:ln>
              </p:spPr>
              <p:txBody>
                <a:bodyPr wrap="none"/>
                <a:lstStyle/>
                <a:p>
                  <a:endParaRPr lang="en-GB"/>
                </a:p>
              </p:txBody>
            </p:sp>
          </p:grpSp>
          <p:grpSp>
            <p:nvGrpSpPr>
              <p:cNvPr id="5" name="Group 101"/>
              <p:cNvGrpSpPr>
                <a:grpSpLocks/>
              </p:cNvGrpSpPr>
              <p:nvPr/>
            </p:nvGrpSpPr>
            <p:grpSpPr bwMode="auto">
              <a:xfrm>
                <a:off x="777" y="0"/>
                <a:ext cx="629" cy="518"/>
                <a:chOff x="777" y="0"/>
                <a:chExt cx="629" cy="518"/>
              </a:xfrm>
            </p:grpSpPr>
            <p:sp>
              <p:nvSpPr>
                <p:cNvPr id="93234" name="Rectangle 84"/>
                <p:cNvSpPr>
                  <a:spLocks noChangeArrowheads="1"/>
                </p:cNvSpPr>
                <p:nvPr/>
              </p:nvSpPr>
              <p:spPr bwMode="auto">
                <a:xfrm>
                  <a:off x="820" y="0"/>
                  <a:ext cx="543" cy="518"/>
                </a:xfrm>
                <a:prstGeom prst="rect">
                  <a:avLst/>
                </a:prstGeom>
                <a:noFill/>
                <a:ln w="9525">
                  <a:noFill/>
                  <a:miter lim="800000"/>
                  <a:headEnd/>
                  <a:tailEnd/>
                </a:ln>
              </p:spPr>
              <p:txBody>
                <a:bodyPr/>
                <a:lstStyle/>
                <a:p>
                  <a:pPr algn="just"/>
                  <a:r>
                    <a:rPr lang="el-GR" i="1">
                      <a:cs typeface="Times New Roman" pitchFamily="18" charset="0"/>
                    </a:rPr>
                    <a:t>Ψυχαγω</a:t>
                  </a:r>
                  <a:r>
                    <a:rPr lang="el-GR" i="1"/>
                    <a:t>-</a:t>
                  </a:r>
                  <a:r>
                    <a:rPr lang="el-GR" i="1">
                      <a:cs typeface="Times New Roman" pitchFamily="18" charset="0"/>
                    </a:rPr>
                    <a:t>γία</a:t>
                  </a:r>
                  <a:endParaRPr lang="el-GR">
                    <a:cs typeface="Times New Roman" pitchFamily="18" charset="0"/>
                  </a:endParaRPr>
                </a:p>
                <a:p>
                  <a:pPr algn="just" eaLnBrk="0" hangingPunct="0"/>
                  <a:endParaRPr lang="el-GR"/>
                </a:p>
              </p:txBody>
            </p:sp>
            <p:sp>
              <p:nvSpPr>
                <p:cNvPr id="93235" name="Rectangle 100"/>
                <p:cNvSpPr>
                  <a:spLocks noChangeArrowheads="1"/>
                </p:cNvSpPr>
                <p:nvPr/>
              </p:nvSpPr>
              <p:spPr bwMode="auto">
                <a:xfrm>
                  <a:off x="777" y="0"/>
                  <a:ext cx="629" cy="518"/>
                </a:xfrm>
                <a:prstGeom prst="rect">
                  <a:avLst/>
                </a:prstGeom>
                <a:noFill/>
                <a:ln w="7">
                  <a:solidFill>
                    <a:srgbClr val="A0A0A0"/>
                  </a:solidFill>
                  <a:miter lim="800000"/>
                  <a:headEnd/>
                  <a:tailEnd/>
                </a:ln>
              </p:spPr>
              <p:txBody>
                <a:bodyPr wrap="none"/>
                <a:lstStyle/>
                <a:p>
                  <a:endParaRPr lang="en-GB"/>
                </a:p>
              </p:txBody>
            </p:sp>
          </p:grpSp>
          <p:grpSp>
            <p:nvGrpSpPr>
              <p:cNvPr id="6" name="Group 103"/>
              <p:cNvGrpSpPr>
                <a:grpSpLocks/>
              </p:cNvGrpSpPr>
              <p:nvPr/>
            </p:nvGrpSpPr>
            <p:grpSpPr bwMode="auto">
              <a:xfrm>
                <a:off x="1406" y="0"/>
                <a:ext cx="710" cy="518"/>
                <a:chOff x="1406" y="0"/>
                <a:chExt cx="710" cy="518"/>
              </a:xfrm>
            </p:grpSpPr>
            <p:sp>
              <p:nvSpPr>
                <p:cNvPr id="93232" name="Rectangle 85"/>
                <p:cNvSpPr>
                  <a:spLocks noChangeArrowheads="1"/>
                </p:cNvSpPr>
                <p:nvPr/>
              </p:nvSpPr>
              <p:spPr bwMode="auto">
                <a:xfrm>
                  <a:off x="1449" y="0"/>
                  <a:ext cx="624" cy="518"/>
                </a:xfrm>
                <a:prstGeom prst="rect">
                  <a:avLst/>
                </a:prstGeom>
                <a:noFill/>
                <a:ln w="9525">
                  <a:noFill/>
                  <a:miter lim="800000"/>
                  <a:headEnd/>
                  <a:tailEnd/>
                </a:ln>
              </p:spPr>
              <p:txBody>
                <a:bodyPr/>
                <a:lstStyle/>
                <a:p>
                  <a:pPr algn="just"/>
                  <a:r>
                    <a:rPr lang="el-GR" i="1">
                      <a:cs typeface="Times New Roman" pitchFamily="18" charset="0"/>
                    </a:rPr>
                    <a:t>Ψυχαγωγία και Μάθηση</a:t>
                  </a:r>
                  <a:endParaRPr lang="el-GR">
                    <a:cs typeface="Times New Roman" pitchFamily="18" charset="0"/>
                  </a:endParaRPr>
                </a:p>
                <a:p>
                  <a:pPr algn="just" eaLnBrk="0" hangingPunct="0"/>
                  <a:endParaRPr lang="el-GR"/>
                </a:p>
              </p:txBody>
            </p:sp>
            <p:sp>
              <p:nvSpPr>
                <p:cNvPr id="93233" name="Rectangle 102"/>
                <p:cNvSpPr>
                  <a:spLocks noChangeArrowheads="1"/>
                </p:cNvSpPr>
                <p:nvPr/>
              </p:nvSpPr>
              <p:spPr bwMode="auto">
                <a:xfrm>
                  <a:off x="1406" y="0"/>
                  <a:ext cx="710" cy="518"/>
                </a:xfrm>
                <a:prstGeom prst="rect">
                  <a:avLst/>
                </a:prstGeom>
                <a:noFill/>
                <a:ln w="7">
                  <a:solidFill>
                    <a:srgbClr val="A0A0A0"/>
                  </a:solidFill>
                  <a:miter lim="800000"/>
                  <a:headEnd/>
                  <a:tailEnd/>
                </a:ln>
              </p:spPr>
              <p:txBody>
                <a:bodyPr wrap="none"/>
                <a:lstStyle/>
                <a:p>
                  <a:endParaRPr lang="en-GB"/>
                </a:p>
              </p:txBody>
            </p:sp>
          </p:grpSp>
          <p:grpSp>
            <p:nvGrpSpPr>
              <p:cNvPr id="7" name="Group 105"/>
              <p:cNvGrpSpPr>
                <a:grpSpLocks/>
              </p:cNvGrpSpPr>
              <p:nvPr/>
            </p:nvGrpSpPr>
            <p:grpSpPr bwMode="auto">
              <a:xfrm>
                <a:off x="2116" y="0"/>
                <a:ext cx="936" cy="518"/>
                <a:chOff x="2116" y="0"/>
                <a:chExt cx="936" cy="518"/>
              </a:xfrm>
            </p:grpSpPr>
            <p:sp>
              <p:nvSpPr>
                <p:cNvPr id="93230" name="Rectangle 86"/>
                <p:cNvSpPr>
                  <a:spLocks noChangeArrowheads="1"/>
                </p:cNvSpPr>
                <p:nvPr/>
              </p:nvSpPr>
              <p:spPr bwMode="auto">
                <a:xfrm>
                  <a:off x="2159" y="0"/>
                  <a:ext cx="850" cy="518"/>
                </a:xfrm>
                <a:prstGeom prst="rect">
                  <a:avLst/>
                </a:prstGeom>
                <a:noFill/>
                <a:ln w="9525">
                  <a:noFill/>
                  <a:miter lim="800000"/>
                  <a:headEnd/>
                  <a:tailEnd/>
                </a:ln>
              </p:spPr>
              <p:txBody>
                <a:bodyPr/>
                <a:lstStyle/>
                <a:p>
                  <a:pPr algn="just"/>
                  <a:r>
                    <a:rPr lang="el-GR" i="1">
                      <a:cs typeface="Times New Roman" pitchFamily="18" charset="0"/>
                    </a:rPr>
                    <a:t>Ψυχαγωγία και Επικοινωνία</a:t>
                  </a:r>
                  <a:endParaRPr lang="el-GR">
                    <a:cs typeface="Times New Roman" pitchFamily="18" charset="0"/>
                  </a:endParaRPr>
                </a:p>
                <a:p>
                  <a:pPr algn="just" eaLnBrk="0" hangingPunct="0"/>
                  <a:endParaRPr lang="el-GR"/>
                </a:p>
              </p:txBody>
            </p:sp>
            <p:sp>
              <p:nvSpPr>
                <p:cNvPr id="93231" name="Rectangle 104"/>
                <p:cNvSpPr>
                  <a:spLocks noChangeArrowheads="1"/>
                </p:cNvSpPr>
                <p:nvPr/>
              </p:nvSpPr>
              <p:spPr bwMode="auto">
                <a:xfrm>
                  <a:off x="2116" y="0"/>
                  <a:ext cx="936" cy="518"/>
                </a:xfrm>
                <a:prstGeom prst="rect">
                  <a:avLst/>
                </a:prstGeom>
                <a:noFill/>
                <a:ln w="7">
                  <a:solidFill>
                    <a:srgbClr val="A0A0A0"/>
                  </a:solidFill>
                  <a:miter lim="800000"/>
                  <a:headEnd/>
                  <a:tailEnd/>
                </a:ln>
              </p:spPr>
              <p:txBody>
                <a:bodyPr wrap="none"/>
                <a:lstStyle/>
                <a:p>
                  <a:endParaRPr lang="en-GB"/>
                </a:p>
              </p:txBody>
            </p:sp>
          </p:grpSp>
          <p:grpSp>
            <p:nvGrpSpPr>
              <p:cNvPr id="8" name="Group 107"/>
              <p:cNvGrpSpPr>
                <a:grpSpLocks/>
              </p:cNvGrpSpPr>
              <p:nvPr/>
            </p:nvGrpSpPr>
            <p:grpSpPr bwMode="auto">
              <a:xfrm>
                <a:off x="3052" y="0"/>
                <a:ext cx="734" cy="518"/>
                <a:chOff x="3052" y="0"/>
                <a:chExt cx="734" cy="518"/>
              </a:xfrm>
            </p:grpSpPr>
            <p:sp>
              <p:nvSpPr>
                <p:cNvPr id="93228" name="Rectangle 87"/>
                <p:cNvSpPr>
                  <a:spLocks noChangeArrowheads="1"/>
                </p:cNvSpPr>
                <p:nvPr/>
              </p:nvSpPr>
              <p:spPr bwMode="auto">
                <a:xfrm>
                  <a:off x="3095" y="0"/>
                  <a:ext cx="648" cy="518"/>
                </a:xfrm>
                <a:prstGeom prst="rect">
                  <a:avLst/>
                </a:prstGeom>
                <a:noFill/>
                <a:ln w="9525">
                  <a:noFill/>
                  <a:miter lim="800000"/>
                  <a:headEnd/>
                  <a:tailEnd/>
                </a:ln>
              </p:spPr>
              <p:txBody>
                <a:bodyPr/>
                <a:lstStyle/>
                <a:p>
                  <a:pPr algn="just"/>
                  <a:r>
                    <a:rPr lang="el-GR" i="1">
                      <a:cs typeface="Times New Roman" pitchFamily="18" charset="0"/>
                    </a:rPr>
                    <a:t>Δεν ξέρω / Δεν απαντώ</a:t>
                  </a:r>
                  <a:endParaRPr lang="el-GR">
                    <a:cs typeface="Times New Roman" pitchFamily="18" charset="0"/>
                  </a:endParaRPr>
                </a:p>
                <a:p>
                  <a:pPr algn="just" eaLnBrk="0" hangingPunct="0"/>
                  <a:endParaRPr lang="el-GR"/>
                </a:p>
              </p:txBody>
            </p:sp>
            <p:sp>
              <p:nvSpPr>
                <p:cNvPr id="93229" name="Rectangle 106"/>
                <p:cNvSpPr>
                  <a:spLocks noChangeArrowheads="1"/>
                </p:cNvSpPr>
                <p:nvPr/>
              </p:nvSpPr>
              <p:spPr bwMode="auto">
                <a:xfrm>
                  <a:off x="3052" y="0"/>
                  <a:ext cx="734" cy="518"/>
                </a:xfrm>
                <a:prstGeom prst="rect">
                  <a:avLst/>
                </a:prstGeom>
                <a:noFill/>
                <a:ln w="7">
                  <a:solidFill>
                    <a:srgbClr val="A0A0A0"/>
                  </a:solidFill>
                  <a:miter lim="800000"/>
                  <a:headEnd/>
                  <a:tailEnd/>
                </a:ln>
              </p:spPr>
              <p:txBody>
                <a:bodyPr wrap="none"/>
                <a:lstStyle/>
                <a:p>
                  <a:endParaRPr lang="en-GB"/>
                </a:p>
              </p:txBody>
            </p:sp>
          </p:grpSp>
          <p:grpSp>
            <p:nvGrpSpPr>
              <p:cNvPr id="9" name="Group 109"/>
              <p:cNvGrpSpPr>
                <a:grpSpLocks/>
              </p:cNvGrpSpPr>
              <p:nvPr/>
            </p:nvGrpSpPr>
            <p:grpSpPr bwMode="auto">
              <a:xfrm>
                <a:off x="0" y="518"/>
                <a:ext cx="777" cy="403"/>
                <a:chOff x="0" y="518"/>
                <a:chExt cx="777" cy="403"/>
              </a:xfrm>
            </p:grpSpPr>
            <p:sp>
              <p:nvSpPr>
                <p:cNvPr id="93226" name="Rectangle 88"/>
                <p:cNvSpPr>
                  <a:spLocks noChangeArrowheads="1"/>
                </p:cNvSpPr>
                <p:nvPr/>
              </p:nvSpPr>
              <p:spPr bwMode="auto">
                <a:xfrm>
                  <a:off x="43" y="518"/>
                  <a:ext cx="691" cy="403"/>
                </a:xfrm>
                <a:prstGeom prst="rect">
                  <a:avLst/>
                </a:prstGeom>
                <a:noFill/>
                <a:ln w="9525">
                  <a:noFill/>
                  <a:miter lim="800000"/>
                  <a:headEnd/>
                  <a:tailEnd/>
                </a:ln>
              </p:spPr>
              <p:txBody>
                <a:bodyPr/>
                <a:lstStyle/>
                <a:p>
                  <a:pPr algn="just"/>
                  <a:r>
                    <a:rPr lang="el-GR" i="1">
                      <a:cs typeface="Times New Roman" pitchFamily="18" charset="0"/>
                    </a:rPr>
                    <a:t>συνέντευξη</a:t>
                  </a:r>
                  <a:endParaRPr lang="el-GR">
                    <a:cs typeface="Times New Roman" pitchFamily="18" charset="0"/>
                  </a:endParaRPr>
                </a:p>
                <a:p>
                  <a:pPr algn="just" eaLnBrk="0" hangingPunct="0"/>
                  <a:endParaRPr lang="el-GR"/>
                </a:p>
              </p:txBody>
            </p:sp>
            <p:sp>
              <p:nvSpPr>
                <p:cNvPr id="93227" name="Rectangle 108"/>
                <p:cNvSpPr>
                  <a:spLocks noChangeArrowheads="1"/>
                </p:cNvSpPr>
                <p:nvPr/>
              </p:nvSpPr>
              <p:spPr bwMode="auto">
                <a:xfrm>
                  <a:off x="0" y="518"/>
                  <a:ext cx="777" cy="403"/>
                </a:xfrm>
                <a:prstGeom prst="rect">
                  <a:avLst/>
                </a:prstGeom>
                <a:noFill/>
                <a:ln w="7">
                  <a:solidFill>
                    <a:srgbClr val="A0A0A0"/>
                  </a:solidFill>
                  <a:miter lim="800000"/>
                  <a:headEnd/>
                  <a:tailEnd/>
                </a:ln>
              </p:spPr>
              <p:txBody>
                <a:bodyPr wrap="none"/>
                <a:lstStyle/>
                <a:p>
                  <a:endParaRPr lang="en-GB"/>
                </a:p>
              </p:txBody>
            </p:sp>
          </p:grpSp>
          <p:grpSp>
            <p:nvGrpSpPr>
              <p:cNvPr id="10" name="Group 111"/>
              <p:cNvGrpSpPr>
                <a:grpSpLocks/>
              </p:cNvGrpSpPr>
              <p:nvPr/>
            </p:nvGrpSpPr>
            <p:grpSpPr bwMode="auto">
              <a:xfrm>
                <a:off x="777" y="518"/>
                <a:ext cx="629" cy="403"/>
                <a:chOff x="777" y="518"/>
                <a:chExt cx="629" cy="403"/>
              </a:xfrm>
            </p:grpSpPr>
            <p:sp>
              <p:nvSpPr>
                <p:cNvPr id="93224" name="Rectangle 89"/>
                <p:cNvSpPr>
                  <a:spLocks noChangeArrowheads="1"/>
                </p:cNvSpPr>
                <p:nvPr/>
              </p:nvSpPr>
              <p:spPr bwMode="auto">
                <a:xfrm>
                  <a:off x="820" y="518"/>
                  <a:ext cx="543" cy="403"/>
                </a:xfrm>
                <a:prstGeom prst="rect">
                  <a:avLst/>
                </a:prstGeom>
                <a:noFill/>
                <a:ln w="9525">
                  <a:noFill/>
                  <a:miter lim="800000"/>
                  <a:headEnd/>
                  <a:tailEnd/>
                </a:ln>
              </p:spPr>
              <p:txBody>
                <a:bodyPr/>
                <a:lstStyle/>
                <a:p>
                  <a:pPr algn="ctr"/>
                  <a:r>
                    <a:rPr lang="el-GR">
                      <a:cs typeface="Times New Roman" pitchFamily="18" charset="0"/>
                    </a:rPr>
                    <a:t>16</a:t>
                  </a:r>
                </a:p>
                <a:p>
                  <a:pPr algn="ctr" eaLnBrk="0" hangingPunct="0"/>
                  <a:endParaRPr lang="el-GR"/>
                </a:p>
              </p:txBody>
            </p:sp>
            <p:sp>
              <p:nvSpPr>
                <p:cNvPr id="93225" name="Rectangle 110"/>
                <p:cNvSpPr>
                  <a:spLocks noChangeArrowheads="1"/>
                </p:cNvSpPr>
                <p:nvPr/>
              </p:nvSpPr>
              <p:spPr bwMode="auto">
                <a:xfrm>
                  <a:off x="777" y="518"/>
                  <a:ext cx="629" cy="403"/>
                </a:xfrm>
                <a:prstGeom prst="rect">
                  <a:avLst/>
                </a:prstGeom>
                <a:noFill/>
                <a:ln w="7">
                  <a:solidFill>
                    <a:srgbClr val="A0A0A0"/>
                  </a:solidFill>
                  <a:miter lim="800000"/>
                  <a:headEnd/>
                  <a:tailEnd/>
                </a:ln>
              </p:spPr>
              <p:txBody>
                <a:bodyPr wrap="none"/>
                <a:lstStyle/>
                <a:p>
                  <a:endParaRPr lang="en-GB"/>
                </a:p>
              </p:txBody>
            </p:sp>
          </p:grpSp>
          <p:grpSp>
            <p:nvGrpSpPr>
              <p:cNvPr id="11" name="Group 113"/>
              <p:cNvGrpSpPr>
                <a:grpSpLocks/>
              </p:cNvGrpSpPr>
              <p:nvPr/>
            </p:nvGrpSpPr>
            <p:grpSpPr bwMode="auto">
              <a:xfrm>
                <a:off x="1406" y="518"/>
                <a:ext cx="710" cy="403"/>
                <a:chOff x="1406" y="518"/>
                <a:chExt cx="710" cy="403"/>
              </a:xfrm>
            </p:grpSpPr>
            <p:sp>
              <p:nvSpPr>
                <p:cNvPr id="93222" name="Rectangle 90"/>
                <p:cNvSpPr>
                  <a:spLocks noChangeArrowheads="1"/>
                </p:cNvSpPr>
                <p:nvPr/>
              </p:nvSpPr>
              <p:spPr bwMode="auto">
                <a:xfrm>
                  <a:off x="1449" y="518"/>
                  <a:ext cx="624" cy="403"/>
                </a:xfrm>
                <a:prstGeom prst="rect">
                  <a:avLst/>
                </a:prstGeom>
                <a:noFill/>
                <a:ln w="9525">
                  <a:noFill/>
                  <a:miter lim="800000"/>
                  <a:headEnd/>
                  <a:tailEnd/>
                </a:ln>
              </p:spPr>
              <p:txBody>
                <a:bodyPr/>
                <a:lstStyle/>
                <a:p>
                  <a:pPr algn="ctr"/>
                  <a:r>
                    <a:rPr lang="el-GR">
                      <a:cs typeface="Times New Roman" pitchFamily="18" charset="0"/>
                    </a:rPr>
                    <a:t>8</a:t>
                  </a:r>
                </a:p>
                <a:p>
                  <a:pPr algn="ctr" eaLnBrk="0" hangingPunct="0"/>
                  <a:endParaRPr lang="el-GR"/>
                </a:p>
              </p:txBody>
            </p:sp>
            <p:sp>
              <p:nvSpPr>
                <p:cNvPr id="93223" name="Rectangle 112"/>
                <p:cNvSpPr>
                  <a:spLocks noChangeArrowheads="1"/>
                </p:cNvSpPr>
                <p:nvPr/>
              </p:nvSpPr>
              <p:spPr bwMode="auto">
                <a:xfrm>
                  <a:off x="1406" y="518"/>
                  <a:ext cx="710" cy="403"/>
                </a:xfrm>
                <a:prstGeom prst="rect">
                  <a:avLst/>
                </a:prstGeom>
                <a:noFill/>
                <a:ln w="7">
                  <a:solidFill>
                    <a:srgbClr val="A0A0A0"/>
                  </a:solidFill>
                  <a:miter lim="800000"/>
                  <a:headEnd/>
                  <a:tailEnd/>
                </a:ln>
              </p:spPr>
              <p:txBody>
                <a:bodyPr wrap="none"/>
                <a:lstStyle/>
                <a:p>
                  <a:endParaRPr lang="en-GB"/>
                </a:p>
              </p:txBody>
            </p:sp>
          </p:grpSp>
          <p:grpSp>
            <p:nvGrpSpPr>
              <p:cNvPr id="12" name="Group 115"/>
              <p:cNvGrpSpPr>
                <a:grpSpLocks/>
              </p:cNvGrpSpPr>
              <p:nvPr/>
            </p:nvGrpSpPr>
            <p:grpSpPr bwMode="auto">
              <a:xfrm>
                <a:off x="2116" y="518"/>
                <a:ext cx="936" cy="403"/>
                <a:chOff x="2116" y="518"/>
                <a:chExt cx="936" cy="403"/>
              </a:xfrm>
            </p:grpSpPr>
            <p:sp>
              <p:nvSpPr>
                <p:cNvPr id="93220" name="Rectangle 91"/>
                <p:cNvSpPr>
                  <a:spLocks noChangeArrowheads="1"/>
                </p:cNvSpPr>
                <p:nvPr/>
              </p:nvSpPr>
              <p:spPr bwMode="auto">
                <a:xfrm>
                  <a:off x="2159" y="518"/>
                  <a:ext cx="850" cy="403"/>
                </a:xfrm>
                <a:prstGeom prst="rect">
                  <a:avLst/>
                </a:prstGeom>
                <a:noFill/>
                <a:ln w="9525">
                  <a:noFill/>
                  <a:miter lim="800000"/>
                  <a:headEnd/>
                  <a:tailEnd/>
                </a:ln>
              </p:spPr>
              <p:txBody>
                <a:bodyPr/>
                <a:lstStyle/>
                <a:p>
                  <a:pPr algn="ctr"/>
                  <a:r>
                    <a:rPr lang="el-GR">
                      <a:cs typeface="Times New Roman" pitchFamily="18" charset="0"/>
                    </a:rPr>
                    <a:t>2</a:t>
                  </a:r>
                </a:p>
                <a:p>
                  <a:pPr algn="ctr" eaLnBrk="0" hangingPunct="0"/>
                  <a:endParaRPr lang="el-GR"/>
                </a:p>
              </p:txBody>
            </p:sp>
            <p:sp>
              <p:nvSpPr>
                <p:cNvPr id="93221" name="Rectangle 114"/>
                <p:cNvSpPr>
                  <a:spLocks noChangeArrowheads="1"/>
                </p:cNvSpPr>
                <p:nvPr/>
              </p:nvSpPr>
              <p:spPr bwMode="auto">
                <a:xfrm>
                  <a:off x="2116" y="518"/>
                  <a:ext cx="936" cy="403"/>
                </a:xfrm>
                <a:prstGeom prst="rect">
                  <a:avLst/>
                </a:prstGeom>
                <a:noFill/>
                <a:ln w="7">
                  <a:solidFill>
                    <a:srgbClr val="A0A0A0"/>
                  </a:solidFill>
                  <a:miter lim="800000"/>
                  <a:headEnd/>
                  <a:tailEnd/>
                </a:ln>
              </p:spPr>
              <p:txBody>
                <a:bodyPr wrap="none"/>
                <a:lstStyle/>
                <a:p>
                  <a:endParaRPr lang="en-GB"/>
                </a:p>
              </p:txBody>
            </p:sp>
          </p:grpSp>
          <p:grpSp>
            <p:nvGrpSpPr>
              <p:cNvPr id="13" name="Group 117"/>
              <p:cNvGrpSpPr>
                <a:grpSpLocks/>
              </p:cNvGrpSpPr>
              <p:nvPr/>
            </p:nvGrpSpPr>
            <p:grpSpPr bwMode="auto">
              <a:xfrm>
                <a:off x="3052" y="518"/>
                <a:ext cx="734" cy="403"/>
                <a:chOff x="3052" y="518"/>
                <a:chExt cx="734" cy="403"/>
              </a:xfrm>
            </p:grpSpPr>
            <p:sp>
              <p:nvSpPr>
                <p:cNvPr id="93218" name="Rectangle 92"/>
                <p:cNvSpPr>
                  <a:spLocks noChangeArrowheads="1"/>
                </p:cNvSpPr>
                <p:nvPr/>
              </p:nvSpPr>
              <p:spPr bwMode="auto">
                <a:xfrm>
                  <a:off x="3095" y="518"/>
                  <a:ext cx="648" cy="403"/>
                </a:xfrm>
                <a:prstGeom prst="rect">
                  <a:avLst/>
                </a:prstGeom>
                <a:noFill/>
                <a:ln w="9525">
                  <a:noFill/>
                  <a:miter lim="800000"/>
                  <a:headEnd/>
                  <a:tailEnd/>
                </a:ln>
              </p:spPr>
              <p:txBody>
                <a:bodyPr/>
                <a:lstStyle/>
                <a:p>
                  <a:pPr algn="ctr"/>
                  <a:r>
                    <a:rPr lang="el-GR">
                      <a:cs typeface="Times New Roman" pitchFamily="18" charset="0"/>
                    </a:rPr>
                    <a:t>3</a:t>
                  </a:r>
                </a:p>
                <a:p>
                  <a:pPr algn="ctr" eaLnBrk="0" hangingPunct="0"/>
                  <a:endParaRPr lang="el-GR"/>
                </a:p>
              </p:txBody>
            </p:sp>
            <p:sp>
              <p:nvSpPr>
                <p:cNvPr id="93219" name="Rectangle 116"/>
                <p:cNvSpPr>
                  <a:spLocks noChangeArrowheads="1"/>
                </p:cNvSpPr>
                <p:nvPr/>
              </p:nvSpPr>
              <p:spPr bwMode="auto">
                <a:xfrm>
                  <a:off x="3052" y="518"/>
                  <a:ext cx="734" cy="403"/>
                </a:xfrm>
                <a:prstGeom prst="rect">
                  <a:avLst/>
                </a:prstGeom>
                <a:noFill/>
                <a:ln w="7">
                  <a:solidFill>
                    <a:srgbClr val="A0A0A0"/>
                  </a:solidFill>
                  <a:miter lim="800000"/>
                  <a:headEnd/>
                  <a:tailEnd/>
                </a:ln>
              </p:spPr>
              <p:txBody>
                <a:bodyPr wrap="none"/>
                <a:lstStyle/>
                <a:p>
                  <a:endParaRPr lang="en-GB"/>
                </a:p>
              </p:txBody>
            </p:sp>
          </p:grpSp>
          <p:grpSp>
            <p:nvGrpSpPr>
              <p:cNvPr id="14" name="Group 119"/>
              <p:cNvGrpSpPr>
                <a:grpSpLocks/>
              </p:cNvGrpSpPr>
              <p:nvPr/>
            </p:nvGrpSpPr>
            <p:grpSpPr bwMode="auto">
              <a:xfrm>
                <a:off x="0" y="921"/>
                <a:ext cx="777" cy="403"/>
                <a:chOff x="0" y="921"/>
                <a:chExt cx="777" cy="403"/>
              </a:xfrm>
            </p:grpSpPr>
            <p:sp>
              <p:nvSpPr>
                <p:cNvPr id="93216" name="Rectangle 93"/>
                <p:cNvSpPr>
                  <a:spLocks noChangeArrowheads="1"/>
                </p:cNvSpPr>
                <p:nvPr/>
              </p:nvSpPr>
              <p:spPr bwMode="auto">
                <a:xfrm>
                  <a:off x="43" y="921"/>
                  <a:ext cx="691" cy="403"/>
                </a:xfrm>
                <a:prstGeom prst="rect">
                  <a:avLst/>
                </a:prstGeom>
                <a:noFill/>
                <a:ln w="9525">
                  <a:noFill/>
                  <a:miter lim="800000"/>
                  <a:headEnd/>
                  <a:tailEnd/>
                </a:ln>
              </p:spPr>
              <p:txBody>
                <a:bodyPr/>
                <a:lstStyle/>
                <a:p>
                  <a:pPr algn="just"/>
                  <a:r>
                    <a:rPr lang="el-GR">
                      <a:latin typeface="Arial Unicode MS" pitchFamily="34" charset="-128"/>
                      <a:cs typeface="Times New Roman" pitchFamily="18" charset="0"/>
                    </a:rPr>
                    <a:t> </a:t>
                  </a:r>
                  <a:endParaRPr lang="el-GR">
                    <a:cs typeface="Times New Roman" pitchFamily="18" charset="0"/>
                  </a:endParaRPr>
                </a:p>
                <a:p>
                  <a:pPr algn="just" eaLnBrk="0" hangingPunct="0"/>
                  <a:endParaRPr lang="el-GR"/>
                </a:p>
              </p:txBody>
            </p:sp>
            <p:sp>
              <p:nvSpPr>
                <p:cNvPr id="93217" name="Rectangle 118"/>
                <p:cNvSpPr>
                  <a:spLocks noChangeArrowheads="1"/>
                </p:cNvSpPr>
                <p:nvPr/>
              </p:nvSpPr>
              <p:spPr bwMode="auto">
                <a:xfrm>
                  <a:off x="0" y="921"/>
                  <a:ext cx="777" cy="403"/>
                </a:xfrm>
                <a:prstGeom prst="rect">
                  <a:avLst/>
                </a:prstGeom>
                <a:noFill/>
                <a:ln w="7">
                  <a:solidFill>
                    <a:srgbClr val="A0A0A0"/>
                  </a:solidFill>
                  <a:miter lim="800000"/>
                  <a:headEnd/>
                  <a:tailEnd/>
                </a:ln>
              </p:spPr>
              <p:txBody>
                <a:bodyPr wrap="none"/>
                <a:lstStyle/>
                <a:p>
                  <a:endParaRPr lang="en-GB"/>
                </a:p>
              </p:txBody>
            </p:sp>
          </p:grpSp>
          <p:grpSp>
            <p:nvGrpSpPr>
              <p:cNvPr id="15" name="Group 121"/>
              <p:cNvGrpSpPr>
                <a:grpSpLocks/>
              </p:cNvGrpSpPr>
              <p:nvPr/>
            </p:nvGrpSpPr>
            <p:grpSpPr bwMode="auto">
              <a:xfrm>
                <a:off x="777" y="921"/>
                <a:ext cx="629" cy="403"/>
                <a:chOff x="777" y="921"/>
                <a:chExt cx="629" cy="403"/>
              </a:xfrm>
            </p:grpSpPr>
            <p:sp>
              <p:nvSpPr>
                <p:cNvPr id="93214" name="Rectangle 94"/>
                <p:cNvSpPr>
                  <a:spLocks noChangeArrowheads="1"/>
                </p:cNvSpPr>
                <p:nvPr/>
              </p:nvSpPr>
              <p:spPr bwMode="auto">
                <a:xfrm>
                  <a:off x="820" y="921"/>
                  <a:ext cx="543" cy="403"/>
                </a:xfrm>
                <a:prstGeom prst="rect">
                  <a:avLst/>
                </a:prstGeom>
                <a:noFill/>
                <a:ln w="9525">
                  <a:noFill/>
                  <a:miter lim="800000"/>
                  <a:headEnd/>
                  <a:tailEnd/>
                </a:ln>
              </p:spPr>
              <p:txBody>
                <a:bodyPr/>
                <a:lstStyle/>
                <a:p>
                  <a:pPr algn="ctr"/>
                  <a:r>
                    <a:rPr lang="el-GR">
                      <a:cs typeface="Times New Roman" pitchFamily="18" charset="0"/>
                    </a:rPr>
                    <a:t>55%</a:t>
                  </a:r>
                </a:p>
                <a:p>
                  <a:pPr algn="ctr" eaLnBrk="0" hangingPunct="0"/>
                  <a:endParaRPr lang="el-GR"/>
                </a:p>
              </p:txBody>
            </p:sp>
            <p:sp>
              <p:nvSpPr>
                <p:cNvPr id="93215" name="Rectangle 120"/>
                <p:cNvSpPr>
                  <a:spLocks noChangeArrowheads="1"/>
                </p:cNvSpPr>
                <p:nvPr/>
              </p:nvSpPr>
              <p:spPr bwMode="auto">
                <a:xfrm>
                  <a:off x="777" y="921"/>
                  <a:ext cx="629" cy="403"/>
                </a:xfrm>
                <a:prstGeom prst="rect">
                  <a:avLst/>
                </a:prstGeom>
                <a:noFill/>
                <a:ln w="7">
                  <a:solidFill>
                    <a:srgbClr val="A0A0A0"/>
                  </a:solidFill>
                  <a:miter lim="800000"/>
                  <a:headEnd/>
                  <a:tailEnd/>
                </a:ln>
              </p:spPr>
              <p:txBody>
                <a:bodyPr wrap="none"/>
                <a:lstStyle/>
                <a:p>
                  <a:endParaRPr lang="en-GB"/>
                </a:p>
              </p:txBody>
            </p:sp>
          </p:grpSp>
          <p:grpSp>
            <p:nvGrpSpPr>
              <p:cNvPr id="16" name="Group 123"/>
              <p:cNvGrpSpPr>
                <a:grpSpLocks/>
              </p:cNvGrpSpPr>
              <p:nvPr/>
            </p:nvGrpSpPr>
            <p:grpSpPr bwMode="auto">
              <a:xfrm>
                <a:off x="1406" y="921"/>
                <a:ext cx="710" cy="403"/>
                <a:chOff x="1406" y="921"/>
                <a:chExt cx="710" cy="403"/>
              </a:xfrm>
            </p:grpSpPr>
            <p:sp>
              <p:nvSpPr>
                <p:cNvPr id="93212" name="Rectangle 95"/>
                <p:cNvSpPr>
                  <a:spLocks noChangeArrowheads="1"/>
                </p:cNvSpPr>
                <p:nvPr/>
              </p:nvSpPr>
              <p:spPr bwMode="auto">
                <a:xfrm>
                  <a:off x="1449" y="921"/>
                  <a:ext cx="624" cy="403"/>
                </a:xfrm>
                <a:prstGeom prst="rect">
                  <a:avLst/>
                </a:prstGeom>
                <a:noFill/>
                <a:ln w="9525">
                  <a:noFill/>
                  <a:miter lim="800000"/>
                  <a:headEnd/>
                  <a:tailEnd/>
                </a:ln>
              </p:spPr>
              <p:txBody>
                <a:bodyPr/>
                <a:lstStyle/>
                <a:p>
                  <a:pPr algn="ctr"/>
                  <a:r>
                    <a:rPr lang="el-GR">
                      <a:cs typeface="Times New Roman" pitchFamily="18" charset="0"/>
                    </a:rPr>
                    <a:t>27%</a:t>
                  </a:r>
                </a:p>
                <a:p>
                  <a:pPr algn="ctr" eaLnBrk="0" hangingPunct="0"/>
                  <a:endParaRPr lang="el-GR"/>
                </a:p>
              </p:txBody>
            </p:sp>
            <p:sp>
              <p:nvSpPr>
                <p:cNvPr id="93213" name="Rectangle 122"/>
                <p:cNvSpPr>
                  <a:spLocks noChangeArrowheads="1"/>
                </p:cNvSpPr>
                <p:nvPr/>
              </p:nvSpPr>
              <p:spPr bwMode="auto">
                <a:xfrm>
                  <a:off x="1406" y="921"/>
                  <a:ext cx="710" cy="403"/>
                </a:xfrm>
                <a:prstGeom prst="rect">
                  <a:avLst/>
                </a:prstGeom>
                <a:noFill/>
                <a:ln w="7">
                  <a:solidFill>
                    <a:srgbClr val="A0A0A0"/>
                  </a:solidFill>
                  <a:miter lim="800000"/>
                  <a:headEnd/>
                  <a:tailEnd/>
                </a:ln>
              </p:spPr>
              <p:txBody>
                <a:bodyPr wrap="none"/>
                <a:lstStyle/>
                <a:p>
                  <a:endParaRPr lang="en-GB"/>
                </a:p>
              </p:txBody>
            </p:sp>
          </p:grpSp>
          <p:grpSp>
            <p:nvGrpSpPr>
              <p:cNvPr id="17" name="Group 125"/>
              <p:cNvGrpSpPr>
                <a:grpSpLocks/>
              </p:cNvGrpSpPr>
              <p:nvPr/>
            </p:nvGrpSpPr>
            <p:grpSpPr bwMode="auto">
              <a:xfrm>
                <a:off x="2116" y="921"/>
                <a:ext cx="936" cy="403"/>
                <a:chOff x="2116" y="921"/>
                <a:chExt cx="936" cy="403"/>
              </a:xfrm>
            </p:grpSpPr>
            <p:sp>
              <p:nvSpPr>
                <p:cNvPr id="93210" name="Rectangle 96"/>
                <p:cNvSpPr>
                  <a:spLocks noChangeArrowheads="1"/>
                </p:cNvSpPr>
                <p:nvPr/>
              </p:nvSpPr>
              <p:spPr bwMode="auto">
                <a:xfrm>
                  <a:off x="2159" y="921"/>
                  <a:ext cx="850" cy="403"/>
                </a:xfrm>
                <a:prstGeom prst="rect">
                  <a:avLst/>
                </a:prstGeom>
                <a:noFill/>
                <a:ln w="9525">
                  <a:noFill/>
                  <a:miter lim="800000"/>
                  <a:headEnd/>
                  <a:tailEnd/>
                </a:ln>
              </p:spPr>
              <p:txBody>
                <a:bodyPr/>
                <a:lstStyle/>
                <a:p>
                  <a:pPr algn="ctr"/>
                  <a:r>
                    <a:rPr lang="el-GR">
                      <a:cs typeface="Times New Roman" pitchFamily="18" charset="0"/>
                    </a:rPr>
                    <a:t>7%</a:t>
                  </a:r>
                </a:p>
                <a:p>
                  <a:pPr algn="ctr" eaLnBrk="0" hangingPunct="0"/>
                  <a:endParaRPr lang="el-GR"/>
                </a:p>
              </p:txBody>
            </p:sp>
            <p:sp>
              <p:nvSpPr>
                <p:cNvPr id="93211" name="Rectangle 124"/>
                <p:cNvSpPr>
                  <a:spLocks noChangeArrowheads="1"/>
                </p:cNvSpPr>
                <p:nvPr/>
              </p:nvSpPr>
              <p:spPr bwMode="auto">
                <a:xfrm>
                  <a:off x="2116" y="921"/>
                  <a:ext cx="936" cy="403"/>
                </a:xfrm>
                <a:prstGeom prst="rect">
                  <a:avLst/>
                </a:prstGeom>
                <a:noFill/>
                <a:ln w="7">
                  <a:solidFill>
                    <a:srgbClr val="A0A0A0"/>
                  </a:solidFill>
                  <a:miter lim="800000"/>
                  <a:headEnd/>
                  <a:tailEnd/>
                </a:ln>
              </p:spPr>
              <p:txBody>
                <a:bodyPr wrap="none"/>
                <a:lstStyle/>
                <a:p>
                  <a:endParaRPr lang="en-GB"/>
                </a:p>
              </p:txBody>
            </p:sp>
          </p:grpSp>
          <p:grpSp>
            <p:nvGrpSpPr>
              <p:cNvPr id="18" name="Group 127"/>
              <p:cNvGrpSpPr>
                <a:grpSpLocks/>
              </p:cNvGrpSpPr>
              <p:nvPr/>
            </p:nvGrpSpPr>
            <p:grpSpPr bwMode="auto">
              <a:xfrm>
                <a:off x="3052" y="921"/>
                <a:ext cx="734" cy="403"/>
                <a:chOff x="3052" y="921"/>
                <a:chExt cx="734" cy="403"/>
              </a:xfrm>
            </p:grpSpPr>
            <p:sp>
              <p:nvSpPr>
                <p:cNvPr id="93208" name="Rectangle 97"/>
                <p:cNvSpPr>
                  <a:spLocks noChangeArrowheads="1"/>
                </p:cNvSpPr>
                <p:nvPr/>
              </p:nvSpPr>
              <p:spPr bwMode="auto">
                <a:xfrm>
                  <a:off x="3095" y="921"/>
                  <a:ext cx="648" cy="403"/>
                </a:xfrm>
                <a:prstGeom prst="rect">
                  <a:avLst/>
                </a:prstGeom>
                <a:noFill/>
                <a:ln w="9525">
                  <a:noFill/>
                  <a:miter lim="800000"/>
                  <a:headEnd/>
                  <a:tailEnd/>
                </a:ln>
              </p:spPr>
              <p:txBody>
                <a:bodyPr/>
                <a:lstStyle/>
                <a:p>
                  <a:pPr algn="ctr"/>
                  <a:r>
                    <a:rPr lang="el-GR">
                      <a:cs typeface="Times New Roman" pitchFamily="18" charset="0"/>
                    </a:rPr>
                    <a:t>11%</a:t>
                  </a:r>
                </a:p>
                <a:p>
                  <a:pPr algn="ctr" eaLnBrk="0" hangingPunct="0"/>
                  <a:endParaRPr lang="el-GR"/>
                </a:p>
              </p:txBody>
            </p:sp>
            <p:sp>
              <p:nvSpPr>
                <p:cNvPr id="93209" name="Rectangle 126"/>
                <p:cNvSpPr>
                  <a:spLocks noChangeArrowheads="1"/>
                </p:cNvSpPr>
                <p:nvPr/>
              </p:nvSpPr>
              <p:spPr bwMode="auto">
                <a:xfrm>
                  <a:off x="3052" y="921"/>
                  <a:ext cx="734" cy="403"/>
                </a:xfrm>
                <a:prstGeom prst="rect">
                  <a:avLst/>
                </a:prstGeom>
                <a:noFill/>
                <a:ln w="7">
                  <a:solidFill>
                    <a:srgbClr val="A0A0A0"/>
                  </a:solidFill>
                  <a:miter lim="800000"/>
                  <a:headEnd/>
                  <a:tailEnd/>
                </a:ln>
              </p:spPr>
              <p:txBody>
                <a:bodyPr wrap="none"/>
                <a:lstStyle/>
                <a:p>
                  <a:endParaRPr lang="en-GB"/>
                </a:p>
              </p:txBody>
            </p:sp>
          </p:grpSp>
        </p:grpSp>
        <p:sp>
          <p:nvSpPr>
            <p:cNvPr id="93192" name="Rectangle 129"/>
            <p:cNvSpPr>
              <a:spLocks noChangeArrowheads="1"/>
            </p:cNvSpPr>
            <p:nvPr/>
          </p:nvSpPr>
          <p:spPr bwMode="auto">
            <a:xfrm>
              <a:off x="-3" y="-3"/>
              <a:ext cx="3792" cy="1330"/>
            </a:xfrm>
            <a:prstGeom prst="rect">
              <a:avLst/>
            </a:prstGeom>
            <a:noFill/>
            <a:ln w="11112">
              <a:solidFill>
                <a:srgbClr val="A0A0A0"/>
              </a:solidFill>
              <a:miter lim="800000"/>
              <a:headEnd/>
              <a:tailEnd/>
            </a:ln>
          </p:spPr>
          <p:txBody>
            <a:bodyPr wrap="none"/>
            <a:lstStyle/>
            <a:p>
              <a:endParaRPr lang="en-GB"/>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a:defRPr/>
            </a:pPr>
            <a:r>
              <a:rPr lang="el-GR" dirty="0">
                <a:latin typeface="+mn-lt"/>
                <a:cs typeface="Tahoma" pitchFamily="34" charset="0"/>
              </a:rPr>
              <a:t>Συγκρότηση των αρχικών παραστάσεων</a:t>
            </a:r>
          </a:p>
        </p:txBody>
      </p:sp>
      <p:sp>
        <p:nvSpPr>
          <p:cNvPr id="94211" name="Rectangle 5"/>
          <p:cNvSpPr>
            <a:spLocks noChangeArrowheads="1"/>
          </p:cNvSpPr>
          <p:nvPr/>
        </p:nvSpPr>
        <p:spPr bwMode="auto">
          <a:xfrm>
            <a:off x="1938338" y="900113"/>
            <a:ext cx="9144000" cy="0"/>
          </a:xfrm>
          <a:prstGeom prst="rect">
            <a:avLst/>
          </a:prstGeom>
          <a:noFill/>
          <a:ln w="9525">
            <a:noFill/>
            <a:miter lim="800000"/>
            <a:headEnd/>
            <a:tailEnd/>
          </a:ln>
        </p:spPr>
        <p:txBody>
          <a:bodyPr>
            <a:spAutoFit/>
          </a:bodyPr>
          <a:lstStyle/>
          <a:p>
            <a:endParaRPr lang="en-GB"/>
          </a:p>
        </p:txBody>
      </p:sp>
      <p:pic>
        <p:nvPicPr>
          <p:cNvPr id="94212" name="Picture 4" descr="FactorialPlan"/>
          <p:cNvPicPr>
            <a:picLocks noChangeAspect="1" noChangeArrowheads="1"/>
          </p:cNvPicPr>
          <p:nvPr/>
        </p:nvPicPr>
        <p:blipFill>
          <a:blip r:embed="rId3" cstate="print"/>
          <a:srcRect/>
          <a:stretch>
            <a:fillRect/>
          </a:stretch>
        </p:blipFill>
        <p:spPr bwMode="auto">
          <a:xfrm>
            <a:off x="1835696" y="1556792"/>
            <a:ext cx="5267325" cy="45720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l-GR" dirty="0">
                <a:latin typeface="+mn-lt"/>
                <a:cs typeface="Tahoma" pitchFamily="34" charset="0"/>
              </a:rPr>
              <a:t>Συζήτηση - συμπεράσματα</a:t>
            </a:r>
          </a:p>
        </p:txBody>
      </p:sp>
      <p:sp>
        <p:nvSpPr>
          <p:cNvPr id="95235" name="Rectangle 3"/>
          <p:cNvSpPr>
            <a:spLocks noGrp="1" noChangeArrowheads="1"/>
          </p:cNvSpPr>
          <p:nvPr>
            <p:ph type="body" idx="1"/>
          </p:nvPr>
        </p:nvSpPr>
        <p:spPr>
          <a:xfrm>
            <a:off x="1143000" y="1714500"/>
            <a:ext cx="7812088" cy="4418013"/>
          </a:xfrm>
        </p:spPr>
        <p:txBody>
          <a:bodyPr/>
          <a:lstStyle/>
          <a:p>
            <a:r>
              <a:rPr lang="el-GR" sz="2800" smtClean="0">
                <a:latin typeface="+mn-lt"/>
                <a:cs typeface="Tahoma" pitchFamily="34" charset="0"/>
              </a:rPr>
              <a:t>Οι αρχικές παραστάσεις συγκροτούνται πάνω σε σαφείς βιωματικές αναφορές, ενώ οι χρήσεις που προσδίδουν στους υπολογιστές είναι σχετικά περιορισμένες</a:t>
            </a:r>
          </a:p>
          <a:p>
            <a:r>
              <a:rPr lang="el-GR" sz="2800" smtClean="0">
                <a:latin typeface="+mn-lt"/>
                <a:cs typeface="Tahoma" pitchFamily="34" charset="0"/>
              </a:rPr>
              <a:t>Κατηγοριοποίηση σε τρεις ομάδες:</a:t>
            </a:r>
          </a:p>
          <a:p>
            <a:pPr lvl="1"/>
            <a:r>
              <a:rPr lang="el-GR" sz="2400" smtClean="0">
                <a:latin typeface="+mn-lt"/>
                <a:cs typeface="Tahoma" pitchFamily="34" charset="0"/>
              </a:rPr>
              <a:t>ανυπαρξία παραστάσεων </a:t>
            </a:r>
          </a:p>
          <a:p>
            <a:pPr lvl="1"/>
            <a:r>
              <a:rPr lang="el-GR" sz="2400" smtClean="0">
                <a:latin typeface="+mn-lt"/>
                <a:cs typeface="Tahoma" pitchFamily="34" charset="0"/>
              </a:rPr>
              <a:t>εμβρυακές (ατελείς) παραστάσεις </a:t>
            </a:r>
          </a:p>
          <a:p>
            <a:pPr lvl="1"/>
            <a:r>
              <a:rPr lang="el-GR" sz="2400" smtClean="0">
                <a:latin typeface="+mn-lt"/>
                <a:cs typeface="Tahoma" pitchFamily="34" charset="0"/>
              </a:rPr>
              <a:t>ημιτελείς αρχικές παραστάσεις (αυθόρμητες γνώσεις) για τον υπολογιστή και τις χρήσεις του</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just">
              <a:defRPr/>
            </a:pPr>
            <a:r>
              <a:rPr lang="el-GR" dirty="0">
                <a:latin typeface="+mn-lt"/>
                <a:cs typeface="Tahoma" pitchFamily="34" charset="0"/>
              </a:rPr>
              <a:t>Συζήτηση - συμπεράσματα</a:t>
            </a:r>
          </a:p>
        </p:txBody>
      </p:sp>
      <p:sp>
        <p:nvSpPr>
          <p:cNvPr id="96259" name="Rectangle 3"/>
          <p:cNvSpPr>
            <a:spLocks noGrp="1" noChangeArrowheads="1"/>
          </p:cNvSpPr>
          <p:nvPr>
            <p:ph type="body" idx="1"/>
          </p:nvPr>
        </p:nvSpPr>
        <p:spPr>
          <a:xfrm>
            <a:off x="1066800" y="2017713"/>
            <a:ext cx="7888288" cy="4114800"/>
          </a:xfrm>
        </p:spPr>
        <p:txBody>
          <a:bodyPr/>
          <a:lstStyle/>
          <a:p>
            <a:pPr>
              <a:lnSpc>
                <a:spcPct val="90000"/>
              </a:lnSpc>
            </a:pPr>
            <a:r>
              <a:rPr lang="el-GR" smtClean="0">
                <a:latin typeface="+mn-lt"/>
                <a:cs typeface="Tahoma" pitchFamily="34" charset="0"/>
              </a:rPr>
              <a:t>Ο ρόλος του φύλου είναι διακριτός </a:t>
            </a:r>
          </a:p>
          <a:p>
            <a:pPr>
              <a:lnSpc>
                <a:spcPct val="90000"/>
              </a:lnSpc>
            </a:pPr>
            <a:r>
              <a:rPr lang="el-GR" smtClean="0">
                <a:latin typeface="+mn-lt"/>
                <a:cs typeface="Tahoma" pitchFamily="34" charset="0"/>
              </a:rPr>
              <a:t>Η συγκρότηση των παραστάσεων έχει εξελικτικό (developmental) χαρακτήρα </a:t>
            </a:r>
          </a:p>
          <a:p>
            <a:pPr>
              <a:lnSpc>
                <a:spcPct val="90000"/>
              </a:lnSpc>
            </a:pPr>
            <a:r>
              <a:rPr lang="el-GR" smtClean="0">
                <a:latin typeface="+mn-lt"/>
                <a:cs typeface="Tahoma" pitchFamily="34" charset="0"/>
              </a:rPr>
              <a:t>Η ύπαρξη υπολογιστή στο σπίτι έχει θετικό ρόλο στη συγκρότηση των αρχικών παραστάσεων για τους υπολογιστές</a:t>
            </a:r>
          </a:p>
          <a:p>
            <a:pPr>
              <a:lnSpc>
                <a:spcPct val="90000"/>
              </a:lnSpc>
            </a:pPr>
            <a:r>
              <a:rPr lang="el-GR" smtClean="0">
                <a:latin typeface="+mn-lt"/>
                <a:cs typeface="Tahoma" pitchFamily="34" charset="0"/>
              </a:rPr>
              <a:t>Θετικό ρόλο έχει και το στενό κοινωνικό περιβάλλον (οικογένεια)</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000125" y="571500"/>
            <a:ext cx="7772400" cy="609600"/>
          </a:xfrm>
        </p:spPr>
        <p:txBody>
          <a:bodyPr>
            <a:noAutofit/>
          </a:bodyPr>
          <a:lstStyle/>
          <a:p>
            <a:pPr>
              <a:defRPr/>
            </a:pPr>
            <a:r>
              <a:rPr lang="el-GR" sz="3600" dirty="0">
                <a:latin typeface="+mn-lt"/>
                <a:cs typeface="Tahoma" pitchFamily="34" charset="0"/>
              </a:rPr>
              <a:t>Διδακτική παρέμβαση</a:t>
            </a:r>
          </a:p>
        </p:txBody>
      </p:sp>
      <p:sp>
        <p:nvSpPr>
          <p:cNvPr id="97283" name="Rectangle 3"/>
          <p:cNvSpPr>
            <a:spLocks noGrp="1" noChangeArrowheads="1"/>
          </p:cNvSpPr>
          <p:nvPr>
            <p:ph type="body" idx="1"/>
          </p:nvPr>
        </p:nvSpPr>
        <p:spPr/>
        <p:txBody>
          <a:bodyPr/>
          <a:lstStyle/>
          <a:p>
            <a:r>
              <a:rPr lang="el-GR" sz="2400" b="1" smtClean="0">
                <a:latin typeface="+mn-lt"/>
                <a:cs typeface="Tahoma" pitchFamily="34" charset="0"/>
              </a:rPr>
              <a:t>Ανιμισμός</a:t>
            </a:r>
            <a:r>
              <a:rPr lang="el-GR" sz="2400" smtClean="0">
                <a:latin typeface="+mn-lt"/>
                <a:cs typeface="Tahoma" pitchFamily="34" charset="0"/>
              </a:rPr>
              <a:t>: τάση των να θεωρούν τα άψυχα αντικείμενα ζωντανά, με δική τους βούληση και συνείδηση.</a:t>
            </a:r>
          </a:p>
          <a:p>
            <a:pPr>
              <a:buFont typeface="Wingdings" pitchFamily="2" charset="2"/>
              <a:buNone/>
            </a:pPr>
            <a:endParaRPr lang="el-GR" sz="2400" smtClean="0">
              <a:latin typeface="+mn-lt"/>
              <a:cs typeface="Tahoma" pitchFamily="34" charset="0"/>
            </a:endParaRPr>
          </a:p>
          <a:p>
            <a:pPr algn="ctr"/>
            <a:r>
              <a:rPr lang="el-GR" sz="2400" i="1" smtClean="0">
                <a:latin typeface="+mn-lt"/>
                <a:cs typeface="Tahoma" pitchFamily="34" charset="0"/>
              </a:rPr>
              <a:t>Δυνατότητα Σκέψης</a:t>
            </a:r>
          </a:p>
          <a:p>
            <a:pPr algn="ctr"/>
            <a:r>
              <a:rPr lang="el-GR" sz="2400" i="1" smtClean="0">
                <a:latin typeface="+mn-lt"/>
                <a:cs typeface="Tahoma" pitchFamily="34" charset="0"/>
              </a:rPr>
              <a:t>Δυνατότητα Αυτονομίας</a:t>
            </a:r>
          </a:p>
          <a:p>
            <a:pPr algn="ctr"/>
            <a:r>
              <a:rPr lang="el-GR" sz="2400" i="1" smtClean="0">
                <a:latin typeface="+mn-lt"/>
                <a:cs typeface="Tahoma" pitchFamily="34" charset="0"/>
              </a:rPr>
              <a:t>Ανθρωπόμορφες Ιδιότητες</a:t>
            </a:r>
          </a:p>
          <a:p>
            <a:pPr algn="ctr">
              <a:buFont typeface="Wingdings" pitchFamily="2" charset="2"/>
              <a:buNone/>
            </a:pPr>
            <a:endParaRPr lang="el-GR" i="1" smtClean="0">
              <a:latin typeface="+mn-lt"/>
              <a:cs typeface="Tahoma"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l-GR" dirty="0">
                <a:latin typeface="+mn-lt"/>
                <a:cs typeface="Tahoma" pitchFamily="34" charset="0"/>
              </a:rPr>
              <a:t>Στο τέλος του έτους</a:t>
            </a:r>
          </a:p>
        </p:txBody>
      </p:sp>
      <p:sp>
        <p:nvSpPr>
          <p:cNvPr id="98307" name="Rectangle 3"/>
          <p:cNvSpPr>
            <a:spLocks noGrp="1" noChangeArrowheads="1"/>
          </p:cNvSpPr>
          <p:nvPr>
            <p:ph type="body" idx="1"/>
          </p:nvPr>
        </p:nvSpPr>
        <p:spPr/>
        <p:txBody>
          <a:bodyPr/>
          <a:lstStyle/>
          <a:p>
            <a:pPr>
              <a:lnSpc>
                <a:spcPct val="90000"/>
              </a:lnSpc>
            </a:pPr>
            <a:r>
              <a:rPr lang="el-GR" sz="2400" dirty="0" smtClean="0">
                <a:latin typeface="+mn-lt"/>
                <a:cs typeface="Tahoma" pitchFamily="34" charset="0"/>
              </a:rPr>
              <a:t>Συνέχεια της μελέτης </a:t>
            </a:r>
          </a:p>
          <a:p>
            <a:pPr>
              <a:lnSpc>
                <a:spcPct val="90000"/>
              </a:lnSpc>
            </a:pPr>
            <a:r>
              <a:rPr lang="el-GR" sz="2400" dirty="0" smtClean="0">
                <a:latin typeface="+mn-lt"/>
                <a:cs typeface="Tahoma" pitchFamily="34" charset="0"/>
              </a:rPr>
              <a:t>ανάλυση των δεδομένων που δόθηκαν από τα παιδιά του δείγματος στο τέλος του σχολικού έτους </a:t>
            </a:r>
          </a:p>
          <a:p>
            <a:pPr>
              <a:lnSpc>
                <a:spcPct val="90000"/>
              </a:lnSpc>
            </a:pPr>
            <a:r>
              <a:rPr lang="el-GR" sz="2400" dirty="0" smtClean="0">
                <a:latin typeface="+mn-lt"/>
                <a:cs typeface="Tahoma" pitchFamily="34" charset="0"/>
              </a:rPr>
              <a:t>έλεγχος της επιρροής μεταβλητών όπως </a:t>
            </a:r>
          </a:p>
          <a:p>
            <a:pPr lvl="1">
              <a:lnSpc>
                <a:spcPct val="90000"/>
              </a:lnSpc>
            </a:pPr>
            <a:r>
              <a:rPr lang="el-GR" sz="2000" dirty="0" smtClean="0">
                <a:latin typeface="+mn-lt"/>
                <a:cs typeface="Tahoma" pitchFamily="34" charset="0"/>
              </a:rPr>
              <a:t>η φύση της διδακτικής παρέμβασης, </a:t>
            </a:r>
          </a:p>
          <a:p>
            <a:pPr lvl="1">
              <a:lnSpc>
                <a:spcPct val="90000"/>
              </a:lnSpc>
            </a:pPr>
            <a:r>
              <a:rPr lang="el-GR" sz="2000" dirty="0" smtClean="0">
                <a:latin typeface="+mn-lt"/>
                <a:cs typeface="Tahoma" pitchFamily="34" charset="0"/>
              </a:rPr>
              <a:t>οι μορφές της κοινωνικής αλληλεπίδρασης </a:t>
            </a:r>
          </a:p>
          <a:p>
            <a:pPr lvl="1">
              <a:lnSpc>
                <a:spcPct val="90000"/>
              </a:lnSpc>
            </a:pPr>
            <a:r>
              <a:rPr lang="el-GR" sz="2000" dirty="0" smtClean="0">
                <a:latin typeface="+mn-lt"/>
                <a:cs typeface="Tahoma" pitchFamily="34" charset="0"/>
              </a:rPr>
              <a:t>το είδος του χρησιμοποιούμενου εκπαιδευτικού λογισμικού </a:t>
            </a:r>
          </a:p>
          <a:p>
            <a:pPr>
              <a:lnSpc>
                <a:spcPct val="90000"/>
              </a:lnSpc>
            </a:pPr>
            <a:r>
              <a:rPr lang="el-GR" sz="2400" dirty="0" smtClean="0">
                <a:latin typeface="+mn-lt"/>
                <a:cs typeface="Tahoma" pitchFamily="34" charset="0"/>
              </a:rPr>
              <a:t>στην αναδόμηση των αρχικών παραστάσεων για τους υπολογιστές.</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90600" y="1066800"/>
            <a:ext cx="8123238" cy="298450"/>
          </a:xfrm>
        </p:spPr>
        <p:txBody>
          <a:bodyPr>
            <a:noAutofit/>
          </a:bodyPr>
          <a:lstStyle/>
          <a:p>
            <a:pPr>
              <a:defRPr/>
            </a:pPr>
            <a:r>
              <a:rPr lang="el-GR" sz="3600" dirty="0">
                <a:latin typeface="+mn-lt"/>
                <a:cs typeface="Tahoma" pitchFamily="34" charset="0"/>
              </a:rPr>
              <a:t>Αναδιοργάνωση αρχικών παραστάσεων </a:t>
            </a:r>
            <a:r>
              <a:rPr lang="el-GR" sz="3600" dirty="0" smtClean="0">
                <a:latin typeface="+mn-lt"/>
                <a:cs typeface="Tahoma" pitchFamily="34" charset="0"/>
              </a:rPr>
              <a:t> </a:t>
            </a:r>
            <a:br>
              <a:rPr lang="el-GR" sz="3600" dirty="0" smtClean="0">
                <a:latin typeface="+mn-lt"/>
                <a:cs typeface="Tahoma" pitchFamily="34" charset="0"/>
              </a:rPr>
            </a:br>
            <a:r>
              <a:rPr lang="el-GR" sz="3600" dirty="0" smtClean="0">
                <a:latin typeface="+mn-lt"/>
                <a:cs typeface="Tahoma" pitchFamily="34" charset="0"/>
              </a:rPr>
              <a:t>Ο </a:t>
            </a:r>
            <a:r>
              <a:rPr lang="el-GR" sz="3600" dirty="0">
                <a:latin typeface="+mn-lt"/>
                <a:cs typeface="Tahoma" pitchFamily="34" charset="0"/>
              </a:rPr>
              <a:t>λόγος των παιδιών</a:t>
            </a:r>
          </a:p>
        </p:txBody>
      </p:sp>
      <p:graphicFrame>
        <p:nvGraphicFramePr>
          <p:cNvPr id="83971" name="Group 3"/>
          <p:cNvGraphicFramePr>
            <a:graphicFrameLocks noGrp="1"/>
          </p:cNvGraphicFramePr>
          <p:nvPr>
            <p:ph type="tbl" idx="1"/>
          </p:nvPr>
        </p:nvGraphicFramePr>
        <p:xfrm>
          <a:off x="762000" y="2514600"/>
          <a:ext cx="7772400" cy="2819400"/>
        </p:xfrm>
        <a:graphic>
          <a:graphicData uri="http://schemas.openxmlformats.org/drawingml/2006/table">
            <a:tbl>
              <a:tblPr/>
              <a:tblGrid>
                <a:gridCol w="1600200"/>
                <a:gridCol w="1508125"/>
                <a:gridCol w="1555750"/>
                <a:gridCol w="1554163"/>
                <a:gridCol w="1554162"/>
              </a:tblGrid>
              <a:tr h="1371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1" i="0" u="none" strike="noStrike" cap="none" normalizeH="0" baseline="0" smtClean="0">
                          <a:ln>
                            <a:noFill/>
                          </a:ln>
                          <a:solidFill>
                            <a:schemeClr val="tx1"/>
                          </a:solidFill>
                          <a:effectLst/>
                          <a:latin typeface="Tahoma" pitchFamily="34" charset="0"/>
                        </a:rPr>
                        <a:t>Η/υ ως συσκευή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Μηχανικό μέρος μη πλήρες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Μηχανικό μέρος μη πλήρες &amp; Λογισμικό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Λογισμικό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Δεν ξέρω / Δεν απαντώ.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Συνέντευξη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sz="20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9357" name="Rectangle 29"/>
          <p:cNvSpPr>
            <a:spLocks noChangeArrowheads="1"/>
          </p:cNvSpPr>
          <p:nvPr/>
        </p:nvSpPr>
        <p:spPr bwMode="auto">
          <a:xfrm>
            <a:off x="2484438" y="1916113"/>
            <a:ext cx="4292600" cy="396875"/>
          </a:xfrm>
          <a:prstGeom prst="rect">
            <a:avLst/>
          </a:prstGeom>
          <a:noFill/>
          <a:ln w="9525">
            <a:noFill/>
            <a:miter lim="800000"/>
            <a:headEnd/>
            <a:tailEnd/>
          </a:ln>
        </p:spPr>
        <p:txBody>
          <a:bodyPr wrap="none">
            <a:spAutoFit/>
          </a:bodyPr>
          <a:lstStyle/>
          <a:p>
            <a:r>
              <a:rPr lang="el-GR" i="1">
                <a:solidFill>
                  <a:schemeClr val="tx2"/>
                </a:solidFill>
              </a:rPr>
              <a:t>( ομάδα που χρησιμοποίησε υπολογιστές)</a:t>
            </a:r>
            <a:endParaRPr lang="en-GB" i="1">
              <a:solidFill>
                <a:schemeClr val="tx2"/>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90600" y="914400"/>
            <a:ext cx="8596313" cy="609600"/>
          </a:xfrm>
        </p:spPr>
        <p:txBody>
          <a:bodyPr>
            <a:normAutofit fontScale="90000"/>
          </a:bodyPr>
          <a:lstStyle/>
          <a:p>
            <a:pPr>
              <a:defRPr/>
            </a:pPr>
            <a:r>
              <a:rPr lang="el-GR" sz="3600" dirty="0">
                <a:latin typeface="+mn-lt"/>
                <a:cs typeface="Tahoma" pitchFamily="34" charset="0"/>
              </a:rPr>
              <a:t>Χρήσεις του υπολογιστή</a:t>
            </a:r>
          </a:p>
        </p:txBody>
      </p:sp>
      <p:graphicFrame>
        <p:nvGraphicFramePr>
          <p:cNvPr id="84995" name="Group 3"/>
          <p:cNvGraphicFramePr>
            <a:graphicFrameLocks noGrp="1"/>
          </p:cNvGraphicFramePr>
          <p:nvPr>
            <p:ph type="tbl" idx="1"/>
          </p:nvPr>
        </p:nvGraphicFramePr>
        <p:xfrm>
          <a:off x="685800" y="2362200"/>
          <a:ext cx="8153400" cy="2819400"/>
        </p:xfrm>
        <a:graphic>
          <a:graphicData uri="http://schemas.openxmlformats.org/drawingml/2006/table">
            <a:tbl>
              <a:tblPr/>
              <a:tblGrid>
                <a:gridCol w="1295400"/>
                <a:gridCol w="1600200"/>
                <a:gridCol w="1600200"/>
                <a:gridCol w="1600200"/>
                <a:gridCol w="2057400"/>
              </a:tblGrid>
              <a:tr h="1295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1" i="0" u="none" strike="noStrike" cap="none" normalizeH="0" baseline="0" smtClean="0">
                          <a:ln>
                            <a:noFill/>
                          </a:ln>
                          <a:solidFill>
                            <a:schemeClr val="tx1"/>
                          </a:solidFill>
                          <a:effectLst/>
                          <a:latin typeface="Tahoma" pitchFamily="34" charset="0"/>
                        </a:rPr>
                        <a:t>Χρήσεις του η/υ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Ψυχαγωγία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Ψυχαγωγία &amp; Μάθηση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Ψυχαγωγία &amp; Επικοινωνία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Δεν ξέρω / Δεν απαντώ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Συνέντευξη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sz="20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33.3%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81" name="Rectangle 29"/>
          <p:cNvSpPr>
            <a:spLocks noChangeArrowheads="1"/>
          </p:cNvSpPr>
          <p:nvPr/>
        </p:nvSpPr>
        <p:spPr bwMode="auto">
          <a:xfrm>
            <a:off x="2484438" y="1916113"/>
            <a:ext cx="4292600" cy="396875"/>
          </a:xfrm>
          <a:prstGeom prst="rect">
            <a:avLst/>
          </a:prstGeom>
          <a:noFill/>
          <a:ln w="9525">
            <a:noFill/>
            <a:miter lim="800000"/>
            <a:headEnd/>
            <a:tailEnd/>
          </a:ln>
        </p:spPr>
        <p:txBody>
          <a:bodyPr wrap="none">
            <a:spAutoFit/>
          </a:bodyPr>
          <a:lstStyle/>
          <a:p>
            <a:r>
              <a:rPr lang="el-GR" i="1">
                <a:solidFill>
                  <a:schemeClr val="tx2"/>
                </a:solidFill>
              </a:rPr>
              <a:t>( ομάδα που χρησιμοποίησε υπολογιστές)</a:t>
            </a:r>
            <a:endParaRPr lang="en-GB" i="1">
              <a:solidFill>
                <a:schemeClr val="tx2"/>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50938" y="687388"/>
            <a:ext cx="7793037" cy="931862"/>
          </a:xfrm>
        </p:spPr>
        <p:txBody>
          <a:bodyPr/>
          <a:lstStyle/>
          <a:p>
            <a:pPr>
              <a:defRPr/>
            </a:pPr>
            <a:r>
              <a:rPr lang="el-GR" sz="3600" dirty="0">
                <a:latin typeface="+mn-lt"/>
                <a:cs typeface="Tahoma" pitchFamily="34" charset="0"/>
              </a:rPr>
              <a:t>Χρήστες του υπολογιστή</a:t>
            </a:r>
          </a:p>
        </p:txBody>
      </p:sp>
      <p:graphicFrame>
        <p:nvGraphicFramePr>
          <p:cNvPr id="86019" name="Group 3"/>
          <p:cNvGraphicFramePr>
            <a:graphicFrameLocks noGrp="1"/>
          </p:cNvGraphicFramePr>
          <p:nvPr>
            <p:ph type="tbl" idx="1"/>
          </p:nvPr>
        </p:nvGraphicFramePr>
        <p:xfrm>
          <a:off x="533400" y="2590800"/>
          <a:ext cx="8001000" cy="2590800"/>
        </p:xfrm>
        <a:graphic>
          <a:graphicData uri="http://schemas.openxmlformats.org/drawingml/2006/table">
            <a:tbl>
              <a:tblPr/>
              <a:tblGrid>
                <a:gridCol w="1295400"/>
                <a:gridCol w="1752600"/>
                <a:gridCol w="838200"/>
                <a:gridCol w="1295400"/>
                <a:gridCol w="1676400"/>
                <a:gridCol w="1143000"/>
              </a:tblGrid>
              <a:tr h="1066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1" i="0" u="none" strike="noStrike" cap="none" normalizeH="0" baseline="0" smtClean="0">
                          <a:ln>
                            <a:noFill/>
                          </a:ln>
                          <a:solidFill>
                            <a:schemeClr val="tx1"/>
                          </a:solidFill>
                          <a:effectLst/>
                          <a:latin typeface="Tahoma" pitchFamily="34" charset="0"/>
                        </a:rPr>
                        <a:t>Χρήστες του η/υ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Οικογενειακό περιβάλλον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Όλοι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Δεν ξέρω / Δεν απαντώ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Εργαζόμενοι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Ενήλικες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Συνέντευξη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sz="20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26.6%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09" name="Rectangle 33"/>
          <p:cNvSpPr>
            <a:spLocks noChangeArrowheads="1"/>
          </p:cNvSpPr>
          <p:nvPr/>
        </p:nvSpPr>
        <p:spPr bwMode="auto">
          <a:xfrm>
            <a:off x="2484438" y="1916113"/>
            <a:ext cx="4292600" cy="396875"/>
          </a:xfrm>
          <a:prstGeom prst="rect">
            <a:avLst/>
          </a:prstGeom>
          <a:noFill/>
          <a:ln w="9525">
            <a:noFill/>
            <a:miter lim="800000"/>
            <a:headEnd/>
            <a:tailEnd/>
          </a:ln>
        </p:spPr>
        <p:txBody>
          <a:bodyPr wrap="none">
            <a:spAutoFit/>
          </a:bodyPr>
          <a:lstStyle/>
          <a:p>
            <a:r>
              <a:rPr lang="el-GR" i="1">
                <a:solidFill>
                  <a:schemeClr val="tx2"/>
                </a:solidFill>
              </a:rPr>
              <a:t>( ομάδα που χρησιμοποίησε υπολογιστές)</a:t>
            </a:r>
            <a:endParaRPr lang="en-GB" i="1">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95536" y="188640"/>
            <a:ext cx="8280920" cy="1462088"/>
          </a:xfrm>
        </p:spPr>
        <p:txBody>
          <a:bodyPr vert="horz" wrap="square" lIns="91440" tIns="45720" rIns="91440" bIns="45720" numCol="1" anchorCtr="0" compatLnSpc="1">
            <a:prstTxWarp prst="textNoShape">
              <a:avLst/>
            </a:prstTxWarp>
          </a:bodyPr>
          <a:lstStyle/>
          <a:p>
            <a:r>
              <a:rPr lang="en-US" sz="4000" dirty="0" err="1" smtClean="0">
                <a:effectLst/>
                <a:latin typeface="+mn-lt"/>
                <a:cs typeface="Tahoma" pitchFamily="34" charset="0"/>
              </a:rPr>
              <a:t>Νοητικά</a:t>
            </a:r>
            <a:r>
              <a:rPr lang="en-US" sz="4000" dirty="0" smtClean="0">
                <a:effectLst/>
                <a:latin typeface="+mn-lt"/>
                <a:cs typeface="Tahoma" pitchFamily="34" charset="0"/>
              </a:rPr>
              <a:t> </a:t>
            </a:r>
            <a:r>
              <a:rPr lang="en-US" sz="4000" dirty="0" err="1" smtClean="0">
                <a:effectLst/>
                <a:latin typeface="+mn-lt"/>
                <a:cs typeface="Tahoma" pitchFamily="34" charset="0"/>
              </a:rPr>
              <a:t>Μοντέλ</a:t>
            </a:r>
            <a:r>
              <a:rPr lang="en-US" sz="4000" dirty="0" smtClean="0">
                <a:effectLst/>
                <a:latin typeface="+mn-lt"/>
                <a:cs typeface="Tahoma" pitchFamily="34" charset="0"/>
              </a:rPr>
              <a:t>α </a:t>
            </a:r>
            <a:r>
              <a:rPr lang="el-GR" sz="4000" dirty="0" smtClean="0">
                <a:effectLst/>
                <a:latin typeface="+mn-lt"/>
                <a:cs typeface="Tahoma" pitchFamily="34" charset="0"/>
              </a:rPr>
              <a:t>&amp; Α</a:t>
            </a:r>
            <a:r>
              <a:rPr lang="en-US" sz="4000" dirty="0" err="1" smtClean="0">
                <a:effectLst/>
                <a:latin typeface="+mn-lt"/>
                <a:cs typeface="Tahoma" pitchFamily="34" charset="0"/>
              </a:rPr>
              <a:t>ναπαραστάσεις</a:t>
            </a:r>
            <a:endParaRPr lang="en-US" sz="4000" dirty="0" smtClean="0">
              <a:effectLst/>
              <a:latin typeface="+mn-lt"/>
              <a:cs typeface="Tahoma" pitchFamily="34" charset="0"/>
            </a:endParaRPr>
          </a:p>
        </p:txBody>
      </p:sp>
      <p:sp>
        <p:nvSpPr>
          <p:cNvPr id="24579" name="Rectangle 3"/>
          <p:cNvSpPr>
            <a:spLocks noGrp="1" noChangeArrowheads="1"/>
          </p:cNvSpPr>
          <p:nvPr>
            <p:ph type="body" idx="1"/>
          </p:nvPr>
        </p:nvSpPr>
        <p:spPr>
          <a:xfrm>
            <a:off x="611560" y="1643063"/>
            <a:ext cx="8270503" cy="3741737"/>
          </a:xfrm>
        </p:spPr>
        <p:txBody>
          <a:bodyPr>
            <a:noAutofit/>
          </a:bodyPr>
          <a:lstStyle/>
          <a:p>
            <a:pPr>
              <a:spcBef>
                <a:spcPts val="1200"/>
              </a:spcBef>
              <a:spcAft>
                <a:spcPts val="300"/>
              </a:spcAft>
            </a:pPr>
            <a:r>
              <a:rPr lang="el-GR" sz="2800" dirty="0" smtClean="0">
                <a:latin typeface="+mn-lt"/>
                <a:cs typeface="Tahoma" pitchFamily="34" charset="0"/>
              </a:rPr>
              <a:t>Διδακτική προσέγγιση νοητικών μοντέλων &amp; αναπαραστάσεων</a:t>
            </a:r>
          </a:p>
          <a:p>
            <a:pPr lvl="1">
              <a:spcBef>
                <a:spcPts val="1200"/>
              </a:spcBef>
              <a:spcAft>
                <a:spcPts val="300"/>
              </a:spcAft>
            </a:pPr>
            <a:r>
              <a:rPr lang="el-GR" sz="2400" b="1" dirty="0" smtClean="0">
                <a:latin typeface="+mn-lt"/>
                <a:cs typeface="Tahoma" pitchFamily="34" charset="0"/>
              </a:rPr>
              <a:t>Νοητικά μοντέλα </a:t>
            </a:r>
            <a:r>
              <a:rPr lang="el-GR" sz="2400" dirty="0" smtClean="0">
                <a:latin typeface="+mn-lt"/>
                <a:cs typeface="Tahoma" pitchFamily="34" charset="0"/>
              </a:rPr>
              <a:t>και </a:t>
            </a:r>
            <a:r>
              <a:rPr lang="el-GR" sz="2400" b="1" dirty="0" smtClean="0">
                <a:latin typeface="+mn-lt"/>
                <a:cs typeface="Tahoma" pitchFamily="34" charset="0"/>
              </a:rPr>
              <a:t>αναπαραστάσεις</a:t>
            </a:r>
            <a:r>
              <a:rPr lang="el-GR" sz="2400" dirty="0" smtClean="0">
                <a:latin typeface="+mn-lt"/>
                <a:cs typeface="Tahoma" pitchFamily="34" charset="0"/>
              </a:rPr>
              <a:t> είναι δομές (κατασκευές) στο γνωστικό σύστημα των υποκειμένων που έχουν αναπτυχθεί με βάση την εμπειρία ή μέσω ατελούς διδασκαλίας </a:t>
            </a:r>
          </a:p>
          <a:p>
            <a:pPr lvl="1">
              <a:spcBef>
                <a:spcPct val="0"/>
              </a:spcBef>
              <a:spcAft>
                <a:spcPts val="300"/>
              </a:spcAft>
            </a:pPr>
            <a:r>
              <a:rPr lang="el-GR" sz="2400" dirty="0" smtClean="0">
                <a:latin typeface="+mn-lt"/>
                <a:cs typeface="Tahoma" pitchFamily="34" charset="0"/>
              </a:rPr>
              <a:t>Συχνά αναφερόμαστε επίσης σε </a:t>
            </a:r>
            <a:r>
              <a:rPr lang="el-GR" sz="2400" b="1" dirty="0" smtClean="0">
                <a:latin typeface="+mn-lt"/>
                <a:cs typeface="Tahoma" pitchFamily="34" charset="0"/>
              </a:rPr>
              <a:t>ιδέες</a:t>
            </a:r>
            <a:r>
              <a:rPr lang="el-GR" sz="2400" dirty="0" smtClean="0">
                <a:latin typeface="+mn-lt"/>
                <a:cs typeface="Tahoma" pitchFamily="34" charset="0"/>
              </a:rPr>
              <a:t> ή </a:t>
            </a:r>
            <a:r>
              <a:rPr lang="el-GR" sz="2400" b="1" dirty="0" smtClean="0">
                <a:latin typeface="+mn-lt"/>
                <a:cs typeface="Tahoma" pitchFamily="34" charset="0"/>
              </a:rPr>
              <a:t>αντιλήψεις </a:t>
            </a:r>
          </a:p>
          <a:p>
            <a:pPr>
              <a:spcBef>
                <a:spcPts val="1200"/>
              </a:spcBef>
              <a:spcAft>
                <a:spcPts val="300"/>
              </a:spcAft>
            </a:pPr>
            <a:r>
              <a:rPr lang="el-GR" sz="2800" b="1" dirty="0">
                <a:cs typeface="Tahoma" pitchFamily="34" charset="0"/>
              </a:rPr>
              <a:t>Νοητικά Μοντέλα </a:t>
            </a:r>
            <a:r>
              <a:rPr lang="en-GB" sz="2800" b="1" dirty="0">
                <a:cs typeface="Tahoma" pitchFamily="34" charset="0"/>
              </a:rPr>
              <a:t>&lt;&gt;</a:t>
            </a:r>
            <a:r>
              <a:rPr lang="el-GR" sz="2800" b="1" dirty="0">
                <a:cs typeface="Tahoma" pitchFamily="34" charset="0"/>
              </a:rPr>
              <a:t> Εννοιολογικά Μοντέλα</a:t>
            </a:r>
            <a:r>
              <a:rPr lang="en-GB" sz="2800" b="1" dirty="0">
                <a:cs typeface="Tahoma" pitchFamily="34" charset="0"/>
              </a:rPr>
              <a:t> </a:t>
            </a:r>
            <a:endParaRPr lang="el-GR" sz="2800" b="1" dirty="0">
              <a:cs typeface="Tahoma" pitchFamily="34" charset="0"/>
            </a:endParaRPr>
          </a:p>
          <a:p>
            <a:pPr>
              <a:spcBef>
                <a:spcPts val="1200"/>
              </a:spcBef>
              <a:spcAft>
                <a:spcPts val="300"/>
              </a:spcAft>
            </a:pPr>
            <a:r>
              <a:rPr lang="el-GR" sz="2800" b="1" dirty="0">
                <a:cs typeface="Tahoma" pitchFamily="34" charset="0"/>
              </a:rPr>
              <a:t>Αναπαραστάσεις</a:t>
            </a:r>
            <a:r>
              <a:rPr lang="en-GB" sz="2800" b="1" dirty="0">
                <a:cs typeface="Tahoma" pitchFamily="34" charset="0"/>
              </a:rPr>
              <a:t> &lt;&gt; </a:t>
            </a:r>
            <a:r>
              <a:rPr lang="el-GR" sz="2800" b="1" dirty="0">
                <a:cs typeface="Tahoma" pitchFamily="34" charset="0"/>
              </a:rPr>
              <a:t>Γνώσεις </a:t>
            </a:r>
          </a:p>
          <a:p>
            <a:pPr marL="457200" lvl="1" indent="0">
              <a:spcBef>
                <a:spcPct val="0"/>
              </a:spcBef>
              <a:spcAft>
                <a:spcPts val="300"/>
              </a:spcAft>
              <a:buNone/>
            </a:pPr>
            <a:r>
              <a:rPr lang="el-GR" sz="2400" b="1" dirty="0" smtClean="0">
                <a:latin typeface="+mn-lt"/>
                <a:cs typeface="Tahoma" pitchFamily="34" charset="0"/>
              </a:rPr>
              <a:t>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428750" y="539750"/>
            <a:ext cx="7685088" cy="609600"/>
          </a:xfrm>
        </p:spPr>
        <p:txBody>
          <a:bodyPr>
            <a:noAutofit/>
          </a:bodyPr>
          <a:lstStyle/>
          <a:p>
            <a:pPr>
              <a:defRPr/>
            </a:pPr>
            <a:r>
              <a:rPr lang="el-GR" sz="3600" dirty="0">
                <a:latin typeface="+mn-lt"/>
                <a:cs typeface="Tahoma" pitchFamily="34" charset="0"/>
              </a:rPr>
              <a:t>Τα σχέδια των παιδιών</a:t>
            </a:r>
          </a:p>
        </p:txBody>
      </p:sp>
      <p:sp>
        <p:nvSpPr>
          <p:cNvPr id="102403" name="Rectangle 3"/>
          <p:cNvSpPr>
            <a:spLocks noGrp="1" noChangeArrowheads="1"/>
          </p:cNvSpPr>
          <p:nvPr>
            <p:ph type="body" idx="1"/>
          </p:nvPr>
        </p:nvSpPr>
        <p:spPr>
          <a:xfrm>
            <a:off x="1143000" y="2209800"/>
            <a:ext cx="7315200" cy="4114800"/>
          </a:xfrm>
        </p:spPr>
        <p:txBody>
          <a:bodyPr/>
          <a:lstStyle/>
          <a:p>
            <a:r>
              <a:rPr lang="el-GR" sz="2400" b="1" smtClean="0">
                <a:latin typeface="+mn-lt"/>
                <a:cs typeface="Tahoma" pitchFamily="34" charset="0"/>
              </a:rPr>
              <a:t>Τοποθέτηση</a:t>
            </a:r>
            <a:r>
              <a:rPr lang="el-GR" sz="2400" smtClean="0">
                <a:latin typeface="+mn-lt"/>
                <a:cs typeface="Tahoma" pitchFamily="34" charset="0"/>
              </a:rPr>
              <a:t>: σχέδια πολύπλοκα, χρήση περισσοτέρων σχημάτων και γραμμών. </a:t>
            </a:r>
            <a:r>
              <a:rPr lang="el-GR" sz="2400" i="1" u="sng" smtClean="0">
                <a:latin typeface="+mn-lt"/>
                <a:cs typeface="Tahoma" pitchFamily="34" charset="0"/>
              </a:rPr>
              <a:t>Σύνδεση</a:t>
            </a:r>
            <a:r>
              <a:rPr lang="el-GR" sz="2400" smtClean="0">
                <a:latin typeface="+mn-lt"/>
                <a:cs typeface="Tahoma" pitchFamily="34" charset="0"/>
              </a:rPr>
              <a:t>: Ενιαίο μηχάνημα &amp; καλωδιακή σύνδεση (οθόνη-πληκτρολόγιο, οθόνη-ποντίκι)</a:t>
            </a:r>
          </a:p>
          <a:p>
            <a:r>
              <a:rPr lang="el-GR" sz="2400" b="1" smtClean="0">
                <a:latin typeface="+mn-lt"/>
                <a:cs typeface="Tahoma" pitchFamily="34" charset="0"/>
              </a:rPr>
              <a:t>Λεπτομέρειες</a:t>
            </a:r>
            <a:r>
              <a:rPr lang="el-GR" sz="2400" smtClean="0">
                <a:latin typeface="+mn-lt"/>
                <a:cs typeface="Tahoma" pitchFamily="34" charset="0"/>
              </a:rPr>
              <a:t>: Περιφερειακές συσκευές &amp; Κεντρική μονάδα.</a:t>
            </a:r>
          </a:p>
          <a:p>
            <a:r>
              <a:rPr lang="el-GR" sz="2400" b="1" smtClean="0">
                <a:latin typeface="+mn-lt"/>
                <a:cs typeface="Tahoma" pitchFamily="34" charset="0"/>
              </a:rPr>
              <a:t>Υπερβολές &amp; Μέγεθος</a:t>
            </a:r>
            <a:r>
              <a:rPr lang="el-GR" sz="2400" smtClean="0">
                <a:latin typeface="+mn-lt"/>
                <a:cs typeface="Tahoma" pitchFamily="34" charset="0"/>
              </a:rPr>
              <a:t>: Κανονικός σε μέγεθος η/υ, λεπτομέρειες άσχετες με το αντικείμενο που τους ζητήθηκε.</a:t>
            </a:r>
          </a:p>
        </p:txBody>
      </p:sp>
      <p:sp>
        <p:nvSpPr>
          <p:cNvPr id="102404" name="Rectangle 4"/>
          <p:cNvSpPr>
            <a:spLocks noChangeArrowheads="1"/>
          </p:cNvSpPr>
          <p:nvPr/>
        </p:nvSpPr>
        <p:spPr bwMode="auto">
          <a:xfrm>
            <a:off x="2484438" y="1412875"/>
            <a:ext cx="4292600" cy="396875"/>
          </a:xfrm>
          <a:prstGeom prst="rect">
            <a:avLst/>
          </a:prstGeom>
          <a:noFill/>
          <a:ln w="9525">
            <a:noFill/>
            <a:miter lim="800000"/>
            <a:headEnd/>
            <a:tailEnd/>
          </a:ln>
        </p:spPr>
        <p:txBody>
          <a:bodyPr wrap="none">
            <a:spAutoFit/>
          </a:bodyPr>
          <a:lstStyle/>
          <a:p>
            <a:r>
              <a:rPr lang="el-GR" i="1">
                <a:solidFill>
                  <a:schemeClr val="tx2"/>
                </a:solidFill>
              </a:rPr>
              <a:t>( ομάδα που χρησιμοποίησε υπολογιστές)</a:t>
            </a:r>
            <a:endParaRPr lang="en-GB" i="1">
              <a:solidFill>
                <a:schemeClr val="tx2"/>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150938" y="690563"/>
            <a:ext cx="7793037" cy="839787"/>
          </a:xfrm>
        </p:spPr>
        <p:txBody>
          <a:bodyPr>
            <a:normAutofit fontScale="90000"/>
          </a:bodyPr>
          <a:lstStyle/>
          <a:p>
            <a:pPr>
              <a:defRPr/>
            </a:pPr>
            <a:r>
              <a:rPr lang="el-GR" sz="3200" dirty="0">
                <a:latin typeface="+mn-lt"/>
                <a:cs typeface="Tahoma" pitchFamily="34" charset="0"/>
              </a:rPr>
              <a:t>Ο λόγος των παιδιών </a:t>
            </a:r>
            <a:br>
              <a:rPr lang="el-GR" sz="3200" dirty="0">
                <a:latin typeface="+mn-lt"/>
                <a:cs typeface="Tahoma" pitchFamily="34" charset="0"/>
              </a:rPr>
            </a:br>
            <a:endParaRPr lang="el-GR" sz="3200" dirty="0">
              <a:latin typeface="+mn-lt"/>
              <a:cs typeface="Tahoma" pitchFamily="34" charset="0"/>
            </a:endParaRPr>
          </a:p>
        </p:txBody>
      </p:sp>
      <p:graphicFrame>
        <p:nvGraphicFramePr>
          <p:cNvPr id="89116" name="Group 28"/>
          <p:cNvGraphicFramePr>
            <a:graphicFrameLocks noGrp="1"/>
          </p:cNvGraphicFramePr>
          <p:nvPr>
            <p:ph type="tbl" idx="1"/>
          </p:nvPr>
        </p:nvGraphicFramePr>
        <p:xfrm>
          <a:off x="642938" y="2286000"/>
          <a:ext cx="8283575" cy="3203719"/>
        </p:xfrm>
        <a:graphic>
          <a:graphicData uri="http://schemas.openxmlformats.org/drawingml/2006/table">
            <a:tbl>
              <a:tblPr/>
              <a:tblGrid>
                <a:gridCol w="2305050"/>
                <a:gridCol w="2232025"/>
                <a:gridCol w="1871663"/>
                <a:gridCol w="1874837"/>
              </a:tblGrid>
              <a:tr h="155432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1" i="0" u="none" strike="noStrike" cap="none" normalizeH="0" baseline="0" dirty="0" smtClean="0">
                          <a:ln>
                            <a:noFill/>
                          </a:ln>
                          <a:solidFill>
                            <a:schemeClr val="tx1"/>
                          </a:solidFill>
                          <a:effectLst/>
                          <a:latin typeface="Tahoma" pitchFamily="34" charset="0"/>
                        </a:rPr>
                        <a:t>Ο υπολογιστής ως συσκευή</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Μηχανικό μέρος μη πλήρες</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Μηχανικό μέρος μη πλήρες &amp; Λογισμικό</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Λογισμικό</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113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Συνέντευξη</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11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sz="2400" b="0" i="0" u="none" strike="noStrike" cap="none" normalizeH="0" baseline="0" smtClean="0">
                        <a:ln>
                          <a:noFill/>
                        </a:ln>
                        <a:solidFill>
                          <a:schemeClr val="tx1"/>
                        </a:solidFill>
                        <a:effectLst/>
                        <a:latin typeface="Tahoma"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53.33%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40%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dirty="0" smtClean="0">
                          <a:ln>
                            <a:noFill/>
                          </a:ln>
                          <a:solidFill>
                            <a:schemeClr val="tx1"/>
                          </a:solidFill>
                          <a:effectLst/>
                          <a:latin typeface="Tahoma" pitchFamily="34" charset="0"/>
                        </a:rPr>
                        <a:t>6.6%</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449" name="Rectangle 25"/>
          <p:cNvSpPr>
            <a:spLocks noChangeArrowheads="1"/>
          </p:cNvSpPr>
          <p:nvPr/>
        </p:nvSpPr>
        <p:spPr bwMode="auto">
          <a:xfrm>
            <a:off x="2700338" y="1341438"/>
            <a:ext cx="4622800" cy="396875"/>
          </a:xfrm>
          <a:prstGeom prst="rect">
            <a:avLst/>
          </a:prstGeom>
          <a:noFill/>
          <a:ln w="9525">
            <a:noFill/>
            <a:miter lim="800000"/>
            <a:headEnd/>
            <a:tailEnd/>
          </a:ln>
        </p:spPr>
        <p:txBody>
          <a:bodyPr wrap="none">
            <a:spAutoFit/>
          </a:bodyPr>
          <a:lstStyle/>
          <a:p>
            <a:r>
              <a:rPr lang="el-GR" i="1">
                <a:solidFill>
                  <a:schemeClr val="hlink"/>
                </a:solidFill>
              </a:rPr>
              <a:t>(ομάδα που δεν χρησιμοποίησε υπολογιστές)</a:t>
            </a:r>
            <a:endParaRPr lang="en-GB" i="1">
              <a:solidFill>
                <a:schemeClr val="hlink"/>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071563" y="539750"/>
            <a:ext cx="8042275" cy="609600"/>
          </a:xfrm>
        </p:spPr>
        <p:txBody>
          <a:bodyPr>
            <a:normAutofit fontScale="90000"/>
          </a:bodyPr>
          <a:lstStyle/>
          <a:p>
            <a:pPr>
              <a:defRPr/>
            </a:pPr>
            <a:r>
              <a:rPr lang="el-GR" sz="3600" dirty="0">
                <a:latin typeface="+mn-lt"/>
                <a:cs typeface="Tahoma" pitchFamily="34" charset="0"/>
              </a:rPr>
              <a:t>Χρήσεις του υπολογιστή</a:t>
            </a:r>
          </a:p>
        </p:txBody>
      </p:sp>
      <p:graphicFrame>
        <p:nvGraphicFramePr>
          <p:cNvPr id="90115" name="Group 3"/>
          <p:cNvGraphicFramePr>
            <a:graphicFrameLocks noGrp="1"/>
          </p:cNvGraphicFramePr>
          <p:nvPr>
            <p:ph type="tbl" idx="1"/>
          </p:nvPr>
        </p:nvGraphicFramePr>
        <p:xfrm>
          <a:off x="762000" y="2438400"/>
          <a:ext cx="7772400" cy="2743200"/>
        </p:xfrm>
        <a:graphic>
          <a:graphicData uri="http://schemas.openxmlformats.org/drawingml/2006/table">
            <a:tbl>
              <a:tblPr/>
              <a:tblGrid>
                <a:gridCol w="1981200"/>
                <a:gridCol w="1905000"/>
                <a:gridCol w="1943100"/>
                <a:gridCol w="1943100"/>
              </a:tblGrid>
              <a:tr h="1219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1" i="0" u="none" strike="noStrike" cap="none" normalizeH="0" baseline="0" smtClean="0">
                          <a:ln>
                            <a:noFill/>
                          </a:ln>
                          <a:solidFill>
                            <a:schemeClr val="tx1"/>
                          </a:solidFill>
                          <a:effectLst/>
                          <a:latin typeface="Tahoma" pitchFamily="34" charset="0"/>
                        </a:rPr>
                        <a:t>Χρήσεις του υπολογιστή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Ψυχαγωγία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Ψυχαγωγία &amp; Μάθηση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Δεν ξέρω / Δεν απαντώ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Συνέντευξη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sz="24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400" b="0" i="0" u="none" strike="noStrike" cap="none" normalizeH="0" baseline="0" smtClean="0">
                          <a:ln>
                            <a:noFill/>
                          </a:ln>
                          <a:solidFill>
                            <a:schemeClr val="tx1"/>
                          </a:solidFill>
                          <a:effectLst/>
                          <a:latin typeface="Tahoma" pitchFamily="34"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473" name="Rectangle 25"/>
          <p:cNvSpPr>
            <a:spLocks noChangeArrowheads="1"/>
          </p:cNvSpPr>
          <p:nvPr/>
        </p:nvSpPr>
        <p:spPr bwMode="auto">
          <a:xfrm>
            <a:off x="2700338" y="1341438"/>
            <a:ext cx="4622800" cy="396875"/>
          </a:xfrm>
          <a:prstGeom prst="rect">
            <a:avLst/>
          </a:prstGeom>
          <a:noFill/>
          <a:ln w="9525">
            <a:noFill/>
            <a:miter lim="800000"/>
            <a:headEnd/>
            <a:tailEnd/>
          </a:ln>
        </p:spPr>
        <p:txBody>
          <a:bodyPr wrap="none">
            <a:spAutoFit/>
          </a:bodyPr>
          <a:lstStyle/>
          <a:p>
            <a:r>
              <a:rPr lang="el-GR" i="1">
                <a:solidFill>
                  <a:schemeClr val="hlink"/>
                </a:solidFill>
              </a:rPr>
              <a:t>(ομάδα που δεν χρησιμοποίησε υπολογιστές)</a:t>
            </a:r>
            <a:endParaRPr lang="en-GB" i="1">
              <a:solidFill>
                <a:schemeClr val="hlink"/>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71563" y="539750"/>
            <a:ext cx="8042275" cy="609600"/>
          </a:xfrm>
        </p:spPr>
        <p:txBody>
          <a:bodyPr>
            <a:normAutofit fontScale="90000"/>
          </a:bodyPr>
          <a:lstStyle/>
          <a:p>
            <a:pPr>
              <a:defRPr/>
            </a:pPr>
            <a:r>
              <a:rPr lang="el-GR" sz="3600" dirty="0">
                <a:latin typeface="+mn-lt"/>
                <a:cs typeface="Tahoma" pitchFamily="34" charset="0"/>
              </a:rPr>
              <a:t>Χρήστες του υπολογιστή</a:t>
            </a:r>
          </a:p>
        </p:txBody>
      </p:sp>
      <p:graphicFrame>
        <p:nvGraphicFramePr>
          <p:cNvPr id="91139" name="Group 3"/>
          <p:cNvGraphicFramePr>
            <a:graphicFrameLocks noGrp="1"/>
          </p:cNvGraphicFramePr>
          <p:nvPr>
            <p:ph type="tbl" idx="1"/>
          </p:nvPr>
        </p:nvGraphicFramePr>
        <p:xfrm>
          <a:off x="381000" y="2514600"/>
          <a:ext cx="8305800" cy="2743200"/>
        </p:xfrm>
        <a:graphic>
          <a:graphicData uri="http://schemas.openxmlformats.org/drawingml/2006/table">
            <a:tbl>
              <a:tblPr/>
              <a:tblGrid>
                <a:gridCol w="1524000"/>
                <a:gridCol w="1676400"/>
                <a:gridCol w="990600"/>
                <a:gridCol w="1295400"/>
                <a:gridCol w="1524000"/>
                <a:gridCol w="1295400"/>
              </a:tblGrid>
              <a:tr h="1219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dirty="0" smtClean="0">
                          <a:ln>
                            <a:noFill/>
                          </a:ln>
                          <a:solidFill>
                            <a:schemeClr val="tx1"/>
                          </a:solidFill>
                          <a:effectLst/>
                          <a:latin typeface="Tahoma" pitchFamily="34" charset="0"/>
                        </a:rPr>
                        <a:t>Χρήστες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dirty="0" smtClean="0">
                          <a:ln>
                            <a:noFill/>
                          </a:ln>
                          <a:solidFill>
                            <a:schemeClr val="tx1"/>
                          </a:solidFill>
                          <a:effectLst/>
                          <a:latin typeface="Tahoma" pitchFamily="34" charset="0"/>
                        </a:rPr>
                        <a:t>Οικογενειακό περιβάλλον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Όλοι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Δεν ξέρω / Δεν απαντώ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Σχολικό περιβάλλον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Ενήλικες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Συνέντευξη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sz="20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26.6%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0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5505" name="Rectangle 33"/>
          <p:cNvSpPr>
            <a:spLocks noChangeArrowheads="1"/>
          </p:cNvSpPr>
          <p:nvPr/>
        </p:nvSpPr>
        <p:spPr bwMode="auto">
          <a:xfrm>
            <a:off x="2700338" y="1341438"/>
            <a:ext cx="4622800" cy="396875"/>
          </a:xfrm>
          <a:prstGeom prst="rect">
            <a:avLst/>
          </a:prstGeom>
          <a:noFill/>
          <a:ln w="9525">
            <a:noFill/>
            <a:miter lim="800000"/>
            <a:headEnd/>
            <a:tailEnd/>
          </a:ln>
        </p:spPr>
        <p:txBody>
          <a:bodyPr wrap="none">
            <a:spAutoFit/>
          </a:bodyPr>
          <a:lstStyle/>
          <a:p>
            <a:r>
              <a:rPr lang="el-GR" i="1">
                <a:solidFill>
                  <a:schemeClr val="hlink"/>
                </a:solidFill>
              </a:rPr>
              <a:t>(ομάδα που δεν χρησιμοποίησε υπολογιστές)</a:t>
            </a:r>
            <a:endParaRPr lang="en-GB" i="1">
              <a:solidFill>
                <a:schemeClr val="hlink"/>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143000" y="538163"/>
            <a:ext cx="7970838" cy="609600"/>
          </a:xfrm>
        </p:spPr>
        <p:txBody>
          <a:bodyPr>
            <a:noAutofit/>
          </a:bodyPr>
          <a:lstStyle/>
          <a:p>
            <a:pPr>
              <a:defRPr/>
            </a:pPr>
            <a:r>
              <a:rPr lang="el-GR" sz="3600" dirty="0">
                <a:latin typeface="+mn-lt"/>
                <a:cs typeface="Tahoma" pitchFamily="34" charset="0"/>
              </a:rPr>
              <a:t>Τα σχέδια των παιδιών</a:t>
            </a:r>
          </a:p>
        </p:txBody>
      </p:sp>
      <p:sp>
        <p:nvSpPr>
          <p:cNvPr id="106499" name="Rectangle 3"/>
          <p:cNvSpPr>
            <a:spLocks noGrp="1" noChangeArrowheads="1"/>
          </p:cNvSpPr>
          <p:nvPr>
            <p:ph type="body" idx="1"/>
          </p:nvPr>
        </p:nvSpPr>
        <p:spPr>
          <a:xfrm>
            <a:off x="827584" y="1700808"/>
            <a:ext cx="7776864" cy="4392488"/>
          </a:xfrm>
        </p:spPr>
        <p:txBody>
          <a:bodyPr/>
          <a:lstStyle/>
          <a:p>
            <a:r>
              <a:rPr lang="el-GR" sz="2800" b="1" dirty="0" smtClean="0">
                <a:latin typeface="+mn-lt"/>
                <a:cs typeface="Tahoma" pitchFamily="34" charset="0"/>
              </a:rPr>
              <a:t>Τοποθέτηση</a:t>
            </a:r>
            <a:r>
              <a:rPr lang="el-GR" sz="2800" dirty="0" smtClean="0">
                <a:latin typeface="+mn-lt"/>
                <a:cs typeface="Tahoma" pitchFamily="34" charset="0"/>
              </a:rPr>
              <a:t>: «Περιορισμένο» λεξιλόγιο σχημάτων και γραμμών. </a:t>
            </a:r>
            <a:r>
              <a:rPr lang="el-GR" sz="2800" i="1" u="sng" dirty="0" smtClean="0">
                <a:latin typeface="+mn-lt"/>
                <a:cs typeface="Tahoma" pitchFamily="34" charset="0"/>
              </a:rPr>
              <a:t>Σύνδεση</a:t>
            </a:r>
            <a:r>
              <a:rPr lang="el-GR" sz="2800" dirty="0" smtClean="0">
                <a:latin typeface="+mn-lt"/>
                <a:cs typeface="Tahoma" pitchFamily="34" charset="0"/>
              </a:rPr>
              <a:t>: Ενιαία σύνδεση &amp; Καλωδιακή σύνδεση</a:t>
            </a:r>
          </a:p>
          <a:p>
            <a:r>
              <a:rPr lang="el-GR" sz="2800" b="1" dirty="0" smtClean="0">
                <a:latin typeface="+mn-lt"/>
                <a:cs typeface="Tahoma" pitchFamily="34" charset="0"/>
              </a:rPr>
              <a:t>Λεπτομέρειες</a:t>
            </a:r>
            <a:r>
              <a:rPr lang="el-GR" sz="2800" dirty="0" smtClean="0">
                <a:latin typeface="+mn-lt"/>
                <a:cs typeface="Tahoma" pitchFamily="34" charset="0"/>
              </a:rPr>
              <a:t>: Περιφερειακές συσκευές εισόδου-εξόδου (πληκτρολόγιο-ποντίκι-</a:t>
            </a:r>
            <a:r>
              <a:rPr lang="el-GR" sz="2800" dirty="0" err="1" smtClean="0">
                <a:latin typeface="+mn-lt"/>
                <a:cs typeface="Tahoma" pitchFamily="34" charset="0"/>
              </a:rPr>
              <a:t>οθόν</a:t>
            </a:r>
            <a:r>
              <a:rPr lang="el-GR" sz="2800" dirty="0" smtClean="0">
                <a:latin typeface="+mn-lt"/>
                <a:cs typeface="Tahoma" pitchFamily="34" charset="0"/>
              </a:rPr>
              <a:t>η)</a:t>
            </a:r>
          </a:p>
          <a:p>
            <a:r>
              <a:rPr lang="el-GR" sz="2800" b="1" dirty="0" smtClean="0">
                <a:latin typeface="+mn-lt"/>
                <a:cs typeface="Tahoma" pitchFamily="34" charset="0"/>
              </a:rPr>
              <a:t>Μέγεθος &amp; Υπερβολές: </a:t>
            </a:r>
            <a:r>
              <a:rPr lang="el-GR" sz="2800" dirty="0" smtClean="0">
                <a:latin typeface="+mn-lt"/>
                <a:cs typeface="Tahoma" pitchFamily="34" charset="0"/>
              </a:rPr>
              <a:t>Μικρούς για την κλίμακα του χαρτιού σχεδιασμένους η/υ</a:t>
            </a:r>
            <a:endParaRPr lang="el-GR" sz="2800" b="1" dirty="0" smtClean="0">
              <a:latin typeface="+mn-lt"/>
              <a:cs typeface="Tahoma" pitchFamily="34" charset="0"/>
            </a:endParaRPr>
          </a:p>
        </p:txBody>
      </p:sp>
      <p:sp>
        <p:nvSpPr>
          <p:cNvPr id="106500" name="Rectangle 4"/>
          <p:cNvSpPr>
            <a:spLocks noChangeArrowheads="1"/>
          </p:cNvSpPr>
          <p:nvPr/>
        </p:nvSpPr>
        <p:spPr bwMode="auto">
          <a:xfrm>
            <a:off x="2700338" y="1341438"/>
            <a:ext cx="4622800" cy="396875"/>
          </a:xfrm>
          <a:prstGeom prst="rect">
            <a:avLst/>
          </a:prstGeom>
          <a:noFill/>
          <a:ln w="9525">
            <a:noFill/>
            <a:miter lim="800000"/>
            <a:headEnd/>
            <a:tailEnd/>
          </a:ln>
        </p:spPr>
        <p:txBody>
          <a:bodyPr wrap="none">
            <a:spAutoFit/>
          </a:bodyPr>
          <a:lstStyle/>
          <a:p>
            <a:r>
              <a:rPr lang="el-GR" i="1">
                <a:solidFill>
                  <a:schemeClr val="hlink"/>
                </a:solidFill>
              </a:rPr>
              <a:t>(ομάδα που δεν χρησιμοποίησε υπολογιστές)</a:t>
            </a:r>
            <a:endParaRPr lang="en-GB" i="1">
              <a:solidFill>
                <a:schemeClr val="hlink"/>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l-GR" dirty="0">
                <a:latin typeface="+mn-lt"/>
                <a:cs typeface="Tahoma" pitchFamily="34" charset="0"/>
              </a:rPr>
              <a:t>Συζήτηση - συμπεράσματα</a:t>
            </a:r>
            <a:endParaRPr lang="en-GB" dirty="0">
              <a:latin typeface="+mn-lt"/>
              <a:cs typeface="Tahoma" pitchFamily="34" charset="0"/>
            </a:endParaRPr>
          </a:p>
        </p:txBody>
      </p:sp>
      <p:sp>
        <p:nvSpPr>
          <p:cNvPr id="107523" name="Rectangle 5"/>
          <p:cNvSpPr>
            <a:spLocks noChangeArrowheads="1"/>
          </p:cNvSpPr>
          <p:nvPr/>
        </p:nvSpPr>
        <p:spPr bwMode="auto">
          <a:xfrm>
            <a:off x="1952625" y="2147888"/>
            <a:ext cx="9144000" cy="0"/>
          </a:xfrm>
          <a:prstGeom prst="rect">
            <a:avLst/>
          </a:prstGeom>
          <a:noFill/>
          <a:ln w="9525">
            <a:noFill/>
            <a:miter lim="800000"/>
            <a:headEnd/>
            <a:tailEnd/>
          </a:ln>
        </p:spPr>
        <p:txBody>
          <a:bodyPr>
            <a:spAutoFit/>
          </a:bodyPr>
          <a:lstStyle/>
          <a:p>
            <a:endParaRPr lang="en-GB"/>
          </a:p>
        </p:txBody>
      </p:sp>
      <p:pic>
        <p:nvPicPr>
          <p:cNvPr id="107524" name="Picture 4" descr="Model1"/>
          <p:cNvPicPr>
            <a:picLocks noChangeAspect="1" noChangeArrowheads="1"/>
          </p:cNvPicPr>
          <p:nvPr/>
        </p:nvPicPr>
        <p:blipFill>
          <a:blip r:embed="rId3" cstate="print"/>
          <a:srcRect/>
          <a:stretch>
            <a:fillRect/>
          </a:stretch>
        </p:blipFill>
        <p:spPr bwMode="auto">
          <a:xfrm>
            <a:off x="1143000" y="1928813"/>
            <a:ext cx="7445375" cy="3641725"/>
          </a:xfrm>
          <a:prstGeom prst="rect">
            <a:avLst/>
          </a:prstGeom>
          <a:noFill/>
          <a:ln w="9525">
            <a:noFill/>
            <a:miter lim="800000"/>
            <a:headEnd/>
            <a:tailEnd/>
          </a:ln>
        </p:spPr>
      </p:pic>
      <p:sp>
        <p:nvSpPr>
          <p:cNvPr id="107525" name="Text Box 6"/>
          <p:cNvSpPr txBox="1">
            <a:spLocks noChangeArrowheads="1"/>
          </p:cNvSpPr>
          <p:nvPr/>
        </p:nvSpPr>
        <p:spPr bwMode="auto">
          <a:xfrm>
            <a:off x="3571875" y="5572125"/>
            <a:ext cx="2736850" cy="396875"/>
          </a:xfrm>
          <a:prstGeom prst="rect">
            <a:avLst/>
          </a:prstGeom>
          <a:noFill/>
          <a:ln w="9525">
            <a:noFill/>
            <a:miter lim="800000"/>
            <a:headEnd/>
            <a:tailEnd/>
          </a:ln>
        </p:spPr>
        <p:txBody>
          <a:bodyPr>
            <a:spAutoFit/>
          </a:bodyPr>
          <a:lstStyle/>
          <a:p>
            <a:pPr>
              <a:spcBef>
                <a:spcPct val="50000"/>
              </a:spcBef>
            </a:pPr>
            <a:r>
              <a:rPr lang="el-GR"/>
              <a:t>Διδακτική παρέμβαση</a:t>
            </a:r>
            <a:endParaRPr lang="en-GB"/>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l-GR" smtClean="0">
                <a:latin typeface="+mn-lt"/>
              </a:rPr>
              <a:t>Χρηματοδότηση</a:t>
            </a:r>
          </a:p>
        </p:txBody>
      </p:sp>
      <p:sp>
        <p:nvSpPr>
          <p:cNvPr id="55299" name="Content Placeholder 2"/>
          <p:cNvSpPr>
            <a:spLocks noGrp="1"/>
          </p:cNvSpPr>
          <p:nvPr>
            <p:ph idx="1"/>
          </p:nvPr>
        </p:nvSpPr>
        <p:spPr>
          <a:xfrm>
            <a:off x="457200" y="1341438"/>
            <a:ext cx="8229600" cy="4525962"/>
          </a:xfrm>
        </p:spPr>
        <p:txBody>
          <a:bodyPr/>
          <a:lstStyle/>
          <a:p>
            <a:pPr eaLnBrk="1" hangingPunct="1"/>
            <a:r>
              <a:rPr lang="el-GR" sz="2000" dirty="0" smtClean="0">
                <a:latin typeface="+mn-lt"/>
              </a:rPr>
              <a:t>Το παρόν εκπαιδευτικό υλικό έχει αναπτυχθεί στ</a:t>
            </a:r>
            <a:r>
              <a:rPr lang="en-US" sz="2000" dirty="0" smtClean="0">
                <a:latin typeface="+mn-lt"/>
              </a:rPr>
              <a:t>o</a:t>
            </a:r>
            <a:r>
              <a:rPr lang="el-GR" sz="2000" dirty="0" smtClean="0">
                <a:latin typeface="+mn-lt"/>
              </a:rPr>
              <a:t> </a:t>
            </a:r>
            <a:r>
              <a:rPr lang="el-GR" sz="2000" dirty="0" err="1" smtClean="0">
                <a:latin typeface="+mn-lt"/>
              </a:rPr>
              <a:t>πλαίσι</a:t>
            </a:r>
            <a:r>
              <a:rPr lang="en-US" sz="2000" dirty="0" smtClean="0">
                <a:latin typeface="+mn-lt"/>
              </a:rPr>
              <a:t>o</a:t>
            </a:r>
            <a:r>
              <a:rPr lang="el-GR" sz="2000" dirty="0" smtClean="0">
                <a:latin typeface="+mn-lt"/>
              </a:rPr>
              <a:t> του εκπαιδευτικού έργου του διδάσκοντα.</a:t>
            </a:r>
            <a:endParaRPr lang="en-US" sz="2000" dirty="0" smtClean="0">
              <a:latin typeface="+mn-lt"/>
            </a:endParaRPr>
          </a:p>
          <a:p>
            <a:pPr eaLnBrk="1" hangingPunct="1"/>
            <a:r>
              <a:rPr lang="el-GR" sz="2000" dirty="0" smtClean="0">
                <a:latin typeface="+mn-lt"/>
              </a:rPr>
              <a:t>Το έργο «</a:t>
            </a:r>
            <a:r>
              <a:rPr lang="el-GR" sz="2000" b="1" dirty="0" smtClean="0">
                <a:latin typeface="+mn-lt"/>
              </a:rPr>
              <a:t>Ανοικτά Ακαδημαϊκά Μαθήματα στο Πανεπιστήμιο Πατρών</a:t>
            </a:r>
            <a:r>
              <a:rPr lang="el-GR" sz="2000" dirty="0" smtClean="0">
                <a:latin typeface="+mn-lt"/>
              </a:rPr>
              <a:t>» έχει χρηματοδοτήσει μόνο την αναδιαμόρφωση του εκπαιδευτικού υλικού. </a:t>
            </a:r>
            <a:endParaRPr lang="en-US" sz="2000" dirty="0" smtClean="0">
              <a:latin typeface="+mn-lt"/>
            </a:endParaRPr>
          </a:p>
          <a:p>
            <a:pPr eaLnBrk="1" hangingPunct="1"/>
            <a:r>
              <a:rPr lang="el-GR" sz="2000" dirty="0" smtClean="0">
                <a:latin typeface="+mn-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5300" name="Picture 6" descr="Λογότυπο Επιχειρησιακού Προγράμματος Εκπαίδευση και Δια βίου Μάθηση"/>
          <p:cNvPicPr>
            <a:picLocks noChangeAspect="1"/>
          </p:cNvPicPr>
          <p:nvPr/>
        </p:nvPicPr>
        <p:blipFill>
          <a:blip r:embed="rId3" cstate="print"/>
          <a:srcRect/>
          <a:stretch>
            <a:fillRect/>
          </a:stretch>
        </p:blipFill>
        <p:spPr bwMode="auto">
          <a:xfrm>
            <a:off x="1619250" y="4652963"/>
            <a:ext cx="5502275" cy="138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hangingPunct="1">
              <a:defRPr/>
            </a:pPr>
            <a:r>
              <a:rPr lang="el-GR" sz="4400" dirty="0" smtClean="0">
                <a:latin typeface="+mn-lt"/>
              </a:rPr>
              <a:t>Σημειωματα</a:t>
            </a:r>
            <a:endParaRPr lang="el-GR" sz="4400" dirty="0">
              <a:latin typeface="+mn-lt"/>
            </a:endParaRPr>
          </a:p>
        </p:txBody>
      </p:sp>
      <p:sp>
        <p:nvSpPr>
          <p:cNvPr id="5" name="Text Placeholder 4"/>
          <p:cNvSpPr>
            <a:spLocks noGrp="1"/>
          </p:cNvSpPr>
          <p:nvPr>
            <p:ph type="body" idx="1"/>
          </p:nvPr>
        </p:nvSpPr>
        <p:spPr/>
        <p:txBody>
          <a:bodyPr/>
          <a:lstStyle/>
          <a:p>
            <a:pPr eaLnBrk="1" hangingPunct="1">
              <a:defRPr/>
            </a:pPr>
            <a:endParaRPr lang="el-G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a:xfrm>
            <a:off x="0" y="274638"/>
            <a:ext cx="9144000" cy="1143000"/>
          </a:xfrm>
        </p:spPr>
        <p:txBody>
          <a:bodyPr/>
          <a:lstStyle/>
          <a:p>
            <a:pPr eaLnBrk="1" hangingPunct="1"/>
            <a:r>
              <a:rPr lang="el-GR" smtClean="0">
                <a:latin typeface="+mn-lt"/>
              </a:rPr>
              <a:t>Σημείωμα Ιστορικού Εκδόσεων</a:t>
            </a:r>
            <a:r>
              <a:rPr lang="en-US" smtClean="0">
                <a:latin typeface="+mn-lt"/>
              </a:rPr>
              <a:t> </a:t>
            </a:r>
            <a:r>
              <a:rPr lang="el-GR" smtClean="0">
                <a:latin typeface="+mn-lt"/>
              </a:rPr>
              <a:t>Έργου</a:t>
            </a:r>
          </a:p>
        </p:txBody>
      </p:sp>
      <p:sp>
        <p:nvSpPr>
          <p:cNvPr id="5" name="Content Placeholder 4"/>
          <p:cNvSpPr>
            <a:spLocks noGrp="1"/>
          </p:cNvSpPr>
          <p:nvPr>
            <p:ph idx="1"/>
          </p:nvPr>
        </p:nvSpPr>
        <p:spPr>
          <a:xfrm>
            <a:off x="234950" y="1557338"/>
            <a:ext cx="8585200" cy="4525962"/>
          </a:xfrm>
        </p:spPr>
        <p:txBody>
          <a:bodyPr>
            <a:normAutofit/>
          </a:bodyPr>
          <a:lstStyle/>
          <a:p>
            <a:pPr marL="0" indent="0" eaLnBrk="1" hangingPunct="1">
              <a:buFont typeface="Arial" pitchFamily="34" charset="0"/>
              <a:buNone/>
              <a:defRPr/>
            </a:pPr>
            <a:r>
              <a:rPr lang="el-GR" sz="2000" dirty="0" smtClean="0">
                <a:latin typeface="+mn-lt"/>
              </a:rPr>
              <a:t>Το </a:t>
            </a:r>
            <a:r>
              <a:rPr lang="el-GR" sz="2000" dirty="0">
                <a:latin typeface="+mn-lt"/>
              </a:rPr>
              <a:t>παρόν έργο αποτελεί την έκδοση </a:t>
            </a:r>
            <a:r>
              <a:rPr lang="el-GR" sz="2000" dirty="0" smtClean="0">
                <a:solidFill>
                  <a:srgbClr val="FF0000"/>
                </a:solidFill>
                <a:latin typeface="+mn-lt"/>
              </a:rPr>
              <a:t>1.0</a:t>
            </a:r>
            <a:r>
              <a:rPr lang="el-GR" sz="2000" dirty="0" smtClean="0">
                <a:latin typeface="+mn-lt"/>
              </a:rPr>
              <a:t>.  </a:t>
            </a:r>
            <a:endParaRPr lang="el-GR" sz="2000" dirty="0">
              <a:latin typeface="+mn-lt"/>
            </a:endParaRPr>
          </a:p>
          <a:p>
            <a:pPr eaLnBrk="1" hangingPunct="1">
              <a:defRPr/>
            </a:pPr>
            <a:endParaRPr lang="el-GR" sz="2000" dirty="0">
              <a:latin typeface="+mn-lt"/>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l-GR" smtClean="0">
                <a:latin typeface="+mn-lt"/>
              </a:rPr>
              <a:t>Σημείωμα Αναφοράς</a:t>
            </a:r>
          </a:p>
        </p:txBody>
      </p:sp>
      <p:sp>
        <p:nvSpPr>
          <p:cNvPr id="3" name="Content Placeholder 2"/>
          <p:cNvSpPr>
            <a:spLocks noGrp="1"/>
          </p:cNvSpPr>
          <p:nvPr>
            <p:ph idx="1"/>
          </p:nvPr>
        </p:nvSpPr>
        <p:spPr/>
        <p:txBody>
          <a:bodyPr>
            <a:normAutofit/>
          </a:bodyPr>
          <a:lstStyle/>
          <a:p>
            <a:pPr marL="0" indent="0">
              <a:buNone/>
              <a:defRPr/>
            </a:pPr>
            <a:r>
              <a:rPr lang="el-GR" sz="2800" dirty="0" err="1" smtClean="0"/>
              <a:t>Copyright</a:t>
            </a:r>
            <a:r>
              <a:rPr lang="el-GR" sz="2800" dirty="0" smtClean="0"/>
              <a:t> Πανεπιστήμιο Πατρών</a:t>
            </a:r>
            <a:r>
              <a:rPr lang="en-US" sz="2800" dirty="0" smtClean="0"/>
              <a:t>, </a:t>
            </a:r>
            <a:r>
              <a:rPr lang="el-GR" sz="2800" dirty="0" smtClean="0"/>
              <a:t>Κόμης Βασίλης, 2015. Βασίλης Κόμης. </a:t>
            </a:r>
            <a:r>
              <a:rPr lang="el-GR" sz="2800" dirty="0" smtClean="0"/>
              <a:t>«</a:t>
            </a:r>
            <a:r>
              <a:rPr lang="el-GR" sz="2800" dirty="0"/>
              <a:t>Διδακτική της Πληροφορικής και των Τεχνολογιών της Πληροφορίας και των Επικοινωνιών:</a:t>
            </a:r>
            <a:r>
              <a:rPr lang="el-GR" sz="2800" dirty="0" smtClean="0"/>
              <a:t> </a:t>
            </a:r>
            <a:r>
              <a:rPr lang="el-GR" altLang="el-GR" sz="2800" dirty="0"/>
              <a:t>Ιδέες, </a:t>
            </a:r>
            <a:r>
              <a:rPr lang="el-GR" sz="2800" dirty="0">
                <a:cs typeface="Tahoma" pitchFamily="34" charset="0"/>
              </a:rPr>
              <a:t>Νοητικά μοντέλα &amp; Αναπαραστάσεις</a:t>
            </a:r>
            <a:r>
              <a:rPr lang="en-US" sz="2800" dirty="0">
                <a:cs typeface="Tahoma" pitchFamily="34" charset="0"/>
              </a:rPr>
              <a:t> </a:t>
            </a:r>
            <a:r>
              <a:rPr lang="el-GR" sz="2800" dirty="0" smtClean="0"/>
              <a:t>». </a:t>
            </a:r>
            <a:r>
              <a:rPr lang="el-GR" sz="2800" dirty="0"/>
              <a:t>Έκδοση: </a:t>
            </a:r>
            <a:r>
              <a:rPr lang="el-GR" sz="2800" dirty="0" smtClean="0"/>
              <a:t>1.0</a:t>
            </a:r>
            <a:r>
              <a:rPr lang="el-GR" sz="2800" dirty="0"/>
              <a:t>. </a:t>
            </a:r>
            <a:r>
              <a:rPr lang="el-GR" sz="2800" dirty="0" smtClean="0"/>
              <a:t>Πάτρα 2015. </a:t>
            </a:r>
            <a:endParaRPr lang="en-US" sz="2800" dirty="0" smtClean="0"/>
          </a:p>
          <a:p>
            <a:pPr marL="0" indent="0">
              <a:buNone/>
              <a:defRPr/>
            </a:pPr>
            <a:endParaRPr lang="en-US" sz="2800" dirty="0"/>
          </a:p>
          <a:p>
            <a:pPr marL="0" indent="0">
              <a:buNone/>
              <a:defRPr/>
            </a:pPr>
            <a:r>
              <a:rPr lang="el-GR" sz="2800" dirty="0" smtClean="0"/>
              <a:t>Διαθέσιμο </a:t>
            </a:r>
            <a:r>
              <a:rPr lang="el-GR" sz="2800" dirty="0"/>
              <a:t>από τη δικτυακή </a:t>
            </a:r>
            <a:r>
              <a:rPr lang="el-GR" sz="2800" dirty="0" smtClean="0"/>
              <a:t>διεύθυνση: </a:t>
            </a:r>
            <a:r>
              <a:rPr lang="en-GB" sz="2800" dirty="0" smtClean="0"/>
              <a:t>https://</a:t>
            </a:r>
            <a:r>
              <a:rPr lang="en-GB" sz="2800" dirty="0" smtClean="0"/>
              <a:t>eclass.upatras.gr/courses/PN1477/</a:t>
            </a:r>
            <a:r>
              <a:rPr lang="el-GR" sz="2800" dirty="0" smtClean="0"/>
              <a:t>.</a:t>
            </a:r>
            <a:endParaRPr lang="el-GR" sz="2800" dirty="0"/>
          </a:p>
          <a:p>
            <a:pPr eaLnBrk="1" hangingPunct="1">
              <a:defRPr/>
            </a:pPr>
            <a:endParaRPr lang="el-GR"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539552" y="188640"/>
            <a:ext cx="8043664" cy="1462088"/>
          </a:xfrm>
        </p:spPr>
        <p:txBody>
          <a:bodyPr vert="horz" wrap="square" lIns="91440" tIns="45720" rIns="91440" bIns="45720" numCol="1" anchorCtr="0" compatLnSpc="1">
            <a:prstTxWarp prst="textNoShape">
              <a:avLst/>
            </a:prstTxWarp>
          </a:bodyPr>
          <a:lstStyle/>
          <a:p>
            <a:r>
              <a:rPr lang="el-GR" sz="4000" dirty="0" smtClean="0">
                <a:effectLst/>
                <a:latin typeface="+mn-lt"/>
                <a:cs typeface="Tahoma" pitchFamily="34" charset="0"/>
              </a:rPr>
              <a:t>Εννοιολογικά Μοντέλα και Γνώσεις</a:t>
            </a:r>
            <a:endParaRPr lang="en-US" sz="4000" dirty="0" smtClean="0">
              <a:effectLst/>
              <a:latin typeface="+mn-lt"/>
              <a:cs typeface="Tahoma" pitchFamily="34" charset="0"/>
            </a:endParaRPr>
          </a:p>
        </p:txBody>
      </p:sp>
      <p:sp>
        <p:nvSpPr>
          <p:cNvPr id="25603" name="Rectangle 3"/>
          <p:cNvSpPr>
            <a:spLocks noGrp="1" noChangeArrowheads="1"/>
          </p:cNvSpPr>
          <p:nvPr>
            <p:ph type="body" idx="1"/>
          </p:nvPr>
        </p:nvSpPr>
        <p:spPr>
          <a:xfrm>
            <a:off x="1000125" y="1627188"/>
            <a:ext cx="8001000" cy="4098925"/>
          </a:xfrm>
        </p:spPr>
        <p:txBody>
          <a:bodyPr>
            <a:normAutofit lnSpcReduction="10000"/>
          </a:bodyPr>
          <a:lstStyle/>
          <a:p>
            <a:pPr lvl="1">
              <a:spcBef>
                <a:spcPct val="0"/>
              </a:spcBef>
              <a:spcAft>
                <a:spcPts val="300"/>
              </a:spcAft>
            </a:pPr>
            <a:r>
              <a:rPr lang="el-GR" sz="2400" dirty="0" smtClean="0">
                <a:solidFill>
                  <a:srgbClr val="FF0000"/>
                </a:solidFill>
                <a:latin typeface="+mn-lt"/>
                <a:cs typeface="Tahoma" pitchFamily="34" charset="0"/>
              </a:rPr>
              <a:t>Θα θεωρούμε </a:t>
            </a:r>
            <a:r>
              <a:rPr lang="el-GR" sz="2400" b="1" dirty="0" smtClean="0">
                <a:solidFill>
                  <a:srgbClr val="FF0000"/>
                </a:solidFill>
                <a:latin typeface="+mn-lt"/>
                <a:cs typeface="Tahoma" pitchFamily="34" charset="0"/>
              </a:rPr>
              <a:t>εννοιολογικά μοντέλα </a:t>
            </a:r>
            <a:r>
              <a:rPr lang="el-GR" sz="2400" dirty="0" smtClean="0">
                <a:solidFill>
                  <a:srgbClr val="FF0000"/>
                </a:solidFill>
                <a:latin typeface="+mn-lt"/>
                <a:cs typeface="Tahoma" pitchFamily="34" charset="0"/>
              </a:rPr>
              <a:t>τις</a:t>
            </a:r>
            <a:r>
              <a:rPr lang="el-GR" sz="2400" b="1" dirty="0" smtClean="0">
                <a:solidFill>
                  <a:srgbClr val="FF0000"/>
                </a:solidFill>
                <a:latin typeface="+mn-lt"/>
                <a:cs typeface="Tahoma" pitchFamily="34" charset="0"/>
              </a:rPr>
              <a:t> </a:t>
            </a:r>
            <a:r>
              <a:rPr lang="el-GR" sz="2400" dirty="0" smtClean="0">
                <a:solidFill>
                  <a:srgbClr val="FF0000"/>
                </a:solidFill>
                <a:latin typeface="+mn-lt"/>
                <a:cs typeface="Tahoma" pitchFamily="34" charset="0"/>
              </a:rPr>
              <a:t>επιστημονικές κατασκευές για την περιγραφή του κόσμου </a:t>
            </a:r>
          </a:p>
          <a:p>
            <a:pPr lvl="1">
              <a:spcBef>
                <a:spcPct val="0"/>
              </a:spcBef>
              <a:spcAft>
                <a:spcPts val="300"/>
              </a:spcAft>
            </a:pPr>
            <a:r>
              <a:rPr lang="el-GR" sz="2400" dirty="0" smtClean="0">
                <a:solidFill>
                  <a:srgbClr val="FF0000"/>
                </a:solidFill>
                <a:latin typeface="+mn-lt"/>
                <a:cs typeface="Tahoma" pitchFamily="34" charset="0"/>
              </a:rPr>
              <a:t>Θα θεωρούμε </a:t>
            </a:r>
            <a:r>
              <a:rPr lang="el-GR" sz="2400" b="1" dirty="0" smtClean="0">
                <a:solidFill>
                  <a:srgbClr val="FF0000"/>
                </a:solidFill>
                <a:latin typeface="+mn-lt"/>
                <a:cs typeface="Tahoma" pitchFamily="34" charset="0"/>
              </a:rPr>
              <a:t>γνώσεις</a:t>
            </a:r>
            <a:r>
              <a:rPr lang="el-GR" sz="2400" dirty="0" smtClean="0">
                <a:solidFill>
                  <a:srgbClr val="FF0000"/>
                </a:solidFill>
                <a:latin typeface="+mn-lt"/>
                <a:cs typeface="Tahoma" pitchFamily="34" charset="0"/>
              </a:rPr>
              <a:t> τις γνωστικές δομές που είναι έγκυρες επιστημονικά</a:t>
            </a:r>
          </a:p>
          <a:p>
            <a:pPr lvl="2">
              <a:spcBef>
                <a:spcPct val="0"/>
              </a:spcBef>
              <a:spcAft>
                <a:spcPts val="300"/>
              </a:spcAft>
            </a:pPr>
            <a:r>
              <a:rPr lang="el-GR" sz="2000" dirty="0" smtClean="0">
                <a:solidFill>
                  <a:srgbClr val="FF0000"/>
                </a:solidFill>
                <a:latin typeface="+mn-lt"/>
                <a:cs typeface="Tahoma" pitchFamily="34" charset="0"/>
              </a:rPr>
              <a:t>Γνώσεις: επιστημονικές γνώσεις &amp; σχολικές γνώσεις </a:t>
            </a:r>
          </a:p>
          <a:p>
            <a:pPr lvl="1">
              <a:spcBef>
                <a:spcPct val="0"/>
              </a:spcBef>
              <a:spcAft>
                <a:spcPts val="300"/>
              </a:spcAft>
            </a:pPr>
            <a:r>
              <a:rPr lang="el-GR" sz="2400" dirty="0" smtClean="0">
                <a:solidFill>
                  <a:srgbClr val="FF0000"/>
                </a:solidFill>
                <a:latin typeface="+mn-lt"/>
                <a:cs typeface="Tahoma" pitchFamily="34" charset="0"/>
              </a:rPr>
              <a:t>Θα θεωρούμε </a:t>
            </a:r>
            <a:r>
              <a:rPr lang="el-GR" sz="2400" b="1" dirty="0" smtClean="0">
                <a:solidFill>
                  <a:srgbClr val="FF0000"/>
                </a:solidFill>
                <a:latin typeface="+mn-lt"/>
                <a:cs typeface="Tahoma" pitchFamily="34" charset="0"/>
              </a:rPr>
              <a:t>αναπαραστάσεις</a:t>
            </a:r>
            <a:r>
              <a:rPr lang="el-GR" sz="2400" dirty="0" smtClean="0">
                <a:solidFill>
                  <a:srgbClr val="FF0000"/>
                </a:solidFill>
                <a:latin typeface="+mn-lt"/>
                <a:cs typeface="Tahoma" pitchFamily="34" charset="0"/>
              </a:rPr>
              <a:t> τις γνωστικές δομές που δεν είναι έγκυρες επιστημονικά</a:t>
            </a:r>
          </a:p>
          <a:p>
            <a:pPr lvl="2">
              <a:spcBef>
                <a:spcPct val="0"/>
              </a:spcBef>
              <a:spcAft>
                <a:spcPts val="300"/>
              </a:spcAft>
            </a:pPr>
            <a:r>
              <a:rPr lang="el-GR" sz="2000" dirty="0" smtClean="0">
                <a:solidFill>
                  <a:srgbClr val="FF0000"/>
                </a:solidFill>
                <a:latin typeface="+mn-lt"/>
                <a:cs typeface="Tahoma" pitchFamily="34" charset="0"/>
              </a:rPr>
              <a:t>Αναπαραστάσεις, νοητικά μοντέλα, ιδέες, αντιλήψεις </a:t>
            </a:r>
            <a:endParaRPr lang="el-GR" sz="2000" dirty="0">
              <a:solidFill>
                <a:srgbClr val="FF0000"/>
              </a:solidFill>
              <a:cs typeface="Tahoma" pitchFamily="34" charset="0"/>
            </a:endParaRPr>
          </a:p>
          <a:p>
            <a:pPr>
              <a:spcBef>
                <a:spcPct val="0"/>
              </a:spcBef>
              <a:spcAft>
                <a:spcPts val="300"/>
              </a:spcAft>
            </a:pPr>
            <a:endParaRPr lang="el-GR" sz="2800" b="1" dirty="0" smtClean="0">
              <a:cs typeface="Tahoma" pitchFamily="34" charset="0"/>
            </a:endParaRPr>
          </a:p>
          <a:p>
            <a:pPr>
              <a:spcBef>
                <a:spcPct val="0"/>
              </a:spcBef>
              <a:spcAft>
                <a:spcPts val="300"/>
              </a:spcAft>
            </a:pPr>
            <a:r>
              <a:rPr lang="el-GR" sz="2800" b="1" dirty="0" smtClean="0">
                <a:cs typeface="Tahoma" pitchFamily="34" charset="0"/>
              </a:rPr>
              <a:t>Νοητικά </a:t>
            </a:r>
            <a:r>
              <a:rPr lang="el-GR" sz="2800" b="1" dirty="0">
                <a:cs typeface="Tahoma" pitchFamily="34" charset="0"/>
              </a:rPr>
              <a:t>Μοντέλα </a:t>
            </a:r>
            <a:r>
              <a:rPr lang="en-GB" sz="2800" b="1" dirty="0">
                <a:cs typeface="Tahoma" pitchFamily="34" charset="0"/>
              </a:rPr>
              <a:t>&lt;&gt;</a:t>
            </a:r>
            <a:r>
              <a:rPr lang="el-GR" sz="2800" b="1" dirty="0">
                <a:cs typeface="Tahoma" pitchFamily="34" charset="0"/>
              </a:rPr>
              <a:t> Εννοιολογικά Μοντέλα</a:t>
            </a:r>
            <a:r>
              <a:rPr lang="en-GB" sz="2800" b="1" dirty="0">
                <a:cs typeface="Tahoma" pitchFamily="34" charset="0"/>
              </a:rPr>
              <a:t> </a:t>
            </a:r>
            <a:endParaRPr lang="el-GR" sz="2800" b="1" dirty="0">
              <a:cs typeface="Tahoma" pitchFamily="34" charset="0"/>
            </a:endParaRPr>
          </a:p>
          <a:p>
            <a:pPr>
              <a:spcBef>
                <a:spcPct val="0"/>
              </a:spcBef>
              <a:spcAft>
                <a:spcPts val="300"/>
              </a:spcAft>
            </a:pPr>
            <a:r>
              <a:rPr lang="el-GR" sz="2800" b="1" dirty="0">
                <a:cs typeface="Tahoma" pitchFamily="34" charset="0"/>
              </a:rPr>
              <a:t>Αναπαραστάσεις</a:t>
            </a:r>
            <a:r>
              <a:rPr lang="en-GB" sz="2800" b="1" dirty="0">
                <a:cs typeface="Tahoma" pitchFamily="34" charset="0"/>
              </a:rPr>
              <a:t> &lt;&gt; </a:t>
            </a:r>
            <a:r>
              <a:rPr lang="el-GR" sz="2800" b="1" dirty="0">
                <a:cs typeface="Tahoma" pitchFamily="34" charset="0"/>
              </a:rPr>
              <a:t>Γνώσεις </a:t>
            </a:r>
          </a:p>
          <a:p>
            <a:pPr lvl="2">
              <a:spcBef>
                <a:spcPct val="0"/>
              </a:spcBef>
              <a:spcAft>
                <a:spcPts val="300"/>
              </a:spcAft>
            </a:pPr>
            <a:endParaRPr lang="el-GR" sz="2000" dirty="0" smtClean="0">
              <a:solidFill>
                <a:srgbClr val="FF0000"/>
              </a:solidFill>
              <a:latin typeface="+mn-lt"/>
              <a:cs typeface="Tahoma" pitchFamily="34" charset="0"/>
            </a:endParaRPr>
          </a:p>
        </p:txBody>
      </p:sp>
      <p:sp>
        <p:nvSpPr>
          <p:cNvPr id="2" name="TextBox 1"/>
          <p:cNvSpPr txBox="1"/>
          <p:nvPr/>
        </p:nvSpPr>
        <p:spPr>
          <a:xfrm rot="16200000">
            <a:off x="-622378" y="2727662"/>
            <a:ext cx="2535118" cy="769441"/>
          </a:xfrm>
          <a:prstGeom prst="rect">
            <a:avLst/>
          </a:prstGeom>
          <a:noFill/>
        </p:spPr>
        <p:txBody>
          <a:bodyPr wrap="none" rtlCol="0">
            <a:spAutoFit/>
          </a:bodyPr>
          <a:lstStyle/>
          <a:p>
            <a:r>
              <a:rPr lang="el-GR" sz="4400" b="1" dirty="0" smtClean="0"/>
              <a:t>Διδακτική</a:t>
            </a:r>
            <a:endParaRPr lang="el-GR" sz="4400"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61925"/>
            <a:ext cx="8229600" cy="1143000"/>
          </a:xfrm>
        </p:spPr>
        <p:txBody>
          <a:bodyPr/>
          <a:lstStyle/>
          <a:p>
            <a:pPr eaLnBrk="1" hangingPunct="1"/>
            <a:r>
              <a:rPr lang="el-GR" smtClean="0">
                <a:latin typeface="+mn-lt"/>
              </a:rPr>
              <a:t>Σημείωμα Αδειοδότησης</a:t>
            </a:r>
          </a:p>
        </p:txBody>
      </p:sp>
      <p:sp>
        <p:nvSpPr>
          <p:cNvPr id="59395" name="Content Placeholder 2"/>
          <p:cNvSpPr>
            <a:spLocks noGrp="1"/>
          </p:cNvSpPr>
          <p:nvPr>
            <p:ph idx="1"/>
          </p:nvPr>
        </p:nvSpPr>
        <p:spPr>
          <a:xfrm>
            <a:off x="107950" y="765175"/>
            <a:ext cx="8928100" cy="1439863"/>
          </a:xfrm>
        </p:spPr>
        <p:txBody>
          <a:bodyPr>
            <a:normAutofit fontScale="92500" lnSpcReduction="10000"/>
          </a:bodyPr>
          <a:lstStyle/>
          <a:p>
            <a:pPr marL="0" indent="0" eaLnBrk="1" hangingPunct="1">
              <a:buFont typeface="Arial" pitchFamily="34" charset="0"/>
              <a:buNone/>
            </a:pPr>
            <a:r>
              <a:rPr lang="el-GR" sz="2000" smtClean="0">
                <a:latin typeface="+mn-lt"/>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itchFamily="34" charset="0"/>
              <a:buNone/>
            </a:pPr>
            <a:endParaRPr lang="el-GR" sz="2000" smtClean="0">
              <a:latin typeface="+mn-lt"/>
            </a:endParaRPr>
          </a:p>
        </p:txBody>
      </p:sp>
      <p:pic>
        <p:nvPicPr>
          <p:cNvPr id="59396" name="Picture 22" descr="Λογότυπο για Άδειες χρήσης Creative Commons BY-NC-ND">
            <a:hlinkClick r:id="rId3"/>
          </p:cNvPr>
          <p:cNvPicPr>
            <a:picLocks noChangeAspect="1" noChangeArrowheads="1"/>
          </p:cNvPicPr>
          <p:nvPr/>
        </p:nvPicPr>
        <p:blipFill>
          <a:blip r:embed="rId4" cstate="print"/>
          <a:srcRect/>
          <a:stretch>
            <a:fillRect/>
          </a:stretch>
        </p:blipFill>
        <p:spPr bwMode="auto">
          <a:xfrm>
            <a:off x="3748088" y="2357438"/>
            <a:ext cx="1647825" cy="576262"/>
          </a:xfrm>
          <a:prstGeom prst="rect">
            <a:avLst/>
          </a:prstGeom>
          <a:noFill/>
          <a:ln w="9525">
            <a:noFill/>
            <a:miter lim="800000"/>
            <a:headEnd/>
            <a:tailEnd/>
          </a:ln>
        </p:spPr>
      </p:pic>
      <p:sp>
        <p:nvSpPr>
          <p:cNvPr id="6" name="TextBox 5"/>
          <p:cNvSpPr txBox="1"/>
          <p:nvPr/>
        </p:nvSpPr>
        <p:spPr>
          <a:xfrm>
            <a:off x="107950" y="2852738"/>
            <a:ext cx="9036050" cy="3455987"/>
          </a:xfrm>
          <a:prstGeom prst="rect">
            <a:avLst/>
          </a:prstGeom>
        </p:spPr>
        <p:txBody>
          <a:bodyPr anchor="ctr">
            <a:normAutofit/>
          </a:bodyPr>
          <a:lstStyle/>
          <a:p>
            <a:pPr>
              <a:defRPr/>
            </a:pPr>
            <a:r>
              <a:rPr lang="el-GR" dirty="0"/>
              <a:t>[1] http://creativecommons.org/licenses/by-nc-sa/4.0/ </a:t>
            </a:r>
            <a:endParaRPr lang="en-US" dirty="0"/>
          </a:p>
          <a:p>
            <a:pPr>
              <a:defRPr/>
            </a:pPr>
            <a:endParaRPr lang="el-GR" dirty="0"/>
          </a:p>
          <a:p>
            <a:pPr>
              <a:defRPr/>
            </a:pPr>
            <a:r>
              <a:rPr lang="el-GR" dirty="0"/>
              <a:t>Ως </a:t>
            </a:r>
            <a:r>
              <a:rPr lang="el-GR" b="1" dirty="0"/>
              <a:t>Μη Εμπορική</a:t>
            </a:r>
            <a:r>
              <a:rPr lang="el-GR" dirty="0"/>
              <a:t> ορίζεται η χρήση:</a:t>
            </a:r>
          </a:p>
          <a:p>
            <a:pPr marL="342900" indent="-342900">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defRPr/>
            </a:pPr>
            <a:endParaRPr lang="el-GR" dirty="0"/>
          </a:p>
          <a:p>
            <a:pPr>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smtClean="0">
                <a:latin typeface="+mn-lt"/>
              </a:rPr>
              <a:t>Διατήρηση Σημειωμάτων</a:t>
            </a:r>
          </a:p>
        </p:txBody>
      </p:sp>
      <p:sp>
        <p:nvSpPr>
          <p:cNvPr id="3" name="Content Placeholder 2"/>
          <p:cNvSpPr>
            <a:spLocks noGrp="1"/>
          </p:cNvSpPr>
          <p:nvPr>
            <p:ph idx="1"/>
          </p:nvPr>
        </p:nvSpPr>
        <p:spPr/>
        <p:txBody>
          <a:bodyPr>
            <a:normAutofit/>
          </a:bodyPr>
          <a:lstStyle/>
          <a:p>
            <a:pPr marL="0" indent="0" eaLnBrk="1" hangingPunct="1">
              <a:buFont typeface="Arial" pitchFamily="34" charset="0"/>
              <a:buNone/>
              <a:defRPr/>
            </a:pPr>
            <a:r>
              <a:rPr lang="el-GR" sz="2400" dirty="0" smtClean="0">
                <a:latin typeface="+mn-lt"/>
              </a:rPr>
              <a:t>Οποιαδήποτε </a:t>
            </a:r>
            <a:r>
              <a:rPr lang="el-GR" sz="2400" dirty="0">
                <a:latin typeface="+mn-lt"/>
              </a:rPr>
              <a:t>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latin typeface="+mn-lt"/>
              </a:rPr>
              <a:t>τ</a:t>
            </a:r>
            <a:r>
              <a:rPr lang="en-US" sz="2000" dirty="0" smtClean="0">
                <a:latin typeface="+mn-lt"/>
              </a:rPr>
              <a:t>ο </a:t>
            </a:r>
            <a:r>
              <a:rPr lang="en-US" sz="2000" dirty="0" err="1">
                <a:latin typeface="+mn-lt"/>
              </a:rPr>
              <a:t>Σημείωμ</a:t>
            </a:r>
            <a:r>
              <a:rPr lang="en-US" sz="2000" dirty="0">
                <a:latin typeface="+mn-lt"/>
              </a:rPr>
              <a:t>α Αναφοράς</a:t>
            </a:r>
            <a:endParaRPr lang="el-GR" sz="2000" dirty="0">
              <a:latin typeface="+mn-lt"/>
            </a:endParaRPr>
          </a:p>
          <a:p>
            <a:pPr lvl="1" eaLnBrk="1" hangingPunct="1">
              <a:buFont typeface="Wingdings" panose="05000000000000000000" pitchFamily="2" charset="2"/>
              <a:buChar char="§"/>
              <a:defRPr/>
            </a:pPr>
            <a:r>
              <a:rPr lang="el-GR" sz="2000" dirty="0" err="1">
                <a:latin typeface="+mn-lt"/>
              </a:rPr>
              <a:t>τ</a:t>
            </a:r>
            <a:r>
              <a:rPr lang="en-US" sz="2000" dirty="0" smtClean="0">
                <a:latin typeface="+mn-lt"/>
              </a:rPr>
              <a:t>ο </a:t>
            </a:r>
            <a:r>
              <a:rPr lang="en-US" sz="2000" dirty="0" err="1">
                <a:latin typeface="+mn-lt"/>
              </a:rPr>
              <a:t>Σημείωμ</a:t>
            </a:r>
            <a:r>
              <a:rPr lang="en-US" sz="2000" dirty="0">
                <a:latin typeface="+mn-lt"/>
              </a:rPr>
              <a:t>α Αδειοδότησης</a:t>
            </a:r>
            <a:endParaRPr lang="el-GR" sz="2000" dirty="0">
              <a:latin typeface="+mn-lt"/>
            </a:endParaRPr>
          </a:p>
          <a:p>
            <a:pPr lvl="1" eaLnBrk="1" hangingPunct="1">
              <a:buFont typeface="Wingdings" panose="05000000000000000000" pitchFamily="2" charset="2"/>
              <a:buChar char="§"/>
              <a:defRPr/>
            </a:pPr>
            <a:r>
              <a:rPr lang="el-GR" sz="2000" dirty="0" err="1">
                <a:latin typeface="+mn-lt"/>
              </a:rPr>
              <a:t>τ</a:t>
            </a:r>
            <a:r>
              <a:rPr lang="en-US" sz="2000" dirty="0" smtClean="0">
                <a:latin typeface="+mn-lt"/>
              </a:rPr>
              <a:t>η </a:t>
            </a:r>
            <a:r>
              <a:rPr lang="en-US" sz="2000" dirty="0" err="1">
                <a:latin typeface="+mn-lt"/>
              </a:rPr>
              <a:t>δήλωση</a:t>
            </a:r>
            <a:r>
              <a:rPr lang="en-US" sz="2000" dirty="0">
                <a:latin typeface="+mn-lt"/>
              </a:rPr>
              <a:t> </a:t>
            </a:r>
            <a:r>
              <a:rPr lang="el-GR" sz="2000" dirty="0" err="1">
                <a:latin typeface="+mn-lt"/>
              </a:rPr>
              <a:t>Δ</a:t>
            </a:r>
            <a:r>
              <a:rPr lang="en-US" sz="2000" dirty="0" smtClean="0">
                <a:latin typeface="+mn-lt"/>
              </a:rPr>
              <a:t>ια</a:t>
            </a:r>
            <a:r>
              <a:rPr lang="en-US" sz="2000" dirty="0" err="1" smtClean="0">
                <a:latin typeface="+mn-lt"/>
              </a:rPr>
              <a:t>τήρησης</a:t>
            </a:r>
            <a:r>
              <a:rPr lang="en-US" sz="2000" dirty="0" smtClean="0">
                <a:latin typeface="+mn-lt"/>
              </a:rPr>
              <a:t> </a:t>
            </a:r>
            <a:r>
              <a:rPr lang="en-US" sz="2000" dirty="0">
                <a:latin typeface="+mn-lt"/>
              </a:rPr>
              <a:t>Σημειωμάτων</a:t>
            </a:r>
            <a:endParaRPr lang="el-GR" sz="2000" dirty="0">
              <a:latin typeface="+mn-lt"/>
            </a:endParaRPr>
          </a:p>
          <a:p>
            <a:pPr lvl="1" eaLnBrk="1" hangingPunct="1">
              <a:buFont typeface="Wingdings" panose="05000000000000000000" pitchFamily="2" charset="2"/>
              <a:buChar char="§"/>
              <a:defRPr/>
            </a:pPr>
            <a:r>
              <a:rPr lang="el-GR" sz="2000" dirty="0">
                <a:latin typeface="+mn-lt"/>
              </a:rPr>
              <a:t>τ</a:t>
            </a:r>
            <a:r>
              <a:rPr lang="el-GR" sz="2000" dirty="0" smtClean="0">
                <a:latin typeface="+mn-lt"/>
              </a:rPr>
              <a:t>ο Σημείωμα Χρήσης Έργων Τρίτων </a:t>
            </a:r>
            <a:r>
              <a:rPr lang="el-GR" sz="2000" dirty="0">
                <a:latin typeface="+mn-lt"/>
              </a:rPr>
              <a:t>(εφόσον υπάρχει)</a:t>
            </a:r>
          </a:p>
          <a:p>
            <a:pPr marL="0" indent="0" eaLnBrk="1" hangingPunct="1">
              <a:buFont typeface="Arial" pitchFamily="34" charset="0"/>
              <a:buNone/>
              <a:defRPr/>
            </a:pPr>
            <a:r>
              <a:rPr lang="el-GR" sz="2400" dirty="0">
                <a:latin typeface="+mn-lt"/>
              </a:rPr>
              <a:t>μαζί με τους συνοδευόμενους </a:t>
            </a:r>
            <a:r>
              <a:rPr lang="el-GR" sz="2400" dirty="0" err="1">
                <a:latin typeface="+mn-lt"/>
              </a:rPr>
              <a:t>υπερσυνδέσμους</a:t>
            </a:r>
            <a:r>
              <a:rPr lang="el-GR" sz="2400" dirty="0">
                <a:latin typeface="+mn-lt"/>
              </a:rPr>
              <a:t>.</a:t>
            </a:r>
          </a:p>
          <a:p>
            <a:pPr eaLnBrk="1" hangingPunct="1">
              <a:defRPr/>
            </a:pPr>
            <a:endParaRPr lang="el-GR" sz="2000" dirty="0">
              <a:latin typeface="+mn-l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00013"/>
            <a:ext cx="9144000" cy="1143001"/>
          </a:xfrm>
        </p:spPr>
        <p:txBody>
          <a:bodyPr/>
          <a:lstStyle/>
          <a:p>
            <a:pPr eaLnBrk="1" hangingPunct="1"/>
            <a:r>
              <a:rPr lang="el-GR" dirty="0" smtClean="0">
                <a:latin typeface="+mn-lt"/>
              </a:rPr>
              <a:t>Σημείωμα Χρήσης Έργων Τρίτων</a:t>
            </a:r>
          </a:p>
        </p:txBody>
      </p:sp>
      <p:sp>
        <p:nvSpPr>
          <p:cNvPr id="61443" name="Content Placeholder 2"/>
          <p:cNvSpPr>
            <a:spLocks noGrp="1"/>
          </p:cNvSpPr>
          <p:nvPr>
            <p:ph idx="1"/>
          </p:nvPr>
        </p:nvSpPr>
        <p:spPr>
          <a:xfrm>
            <a:off x="179388" y="1557338"/>
            <a:ext cx="8856662" cy="4525962"/>
          </a:xfrm>
        </p:spPr>
        <p:txBody>
          <a:bodyPr/>
          <a:lstStyle/>
          <a:p>
            <a:pPr marL="0" indent="0" eaLnBrk="1" hangingPunct="1">
              <a:buFont typeface="Arial" pitchFamily="34" charset="0"/>
              <a:buNone/>
            </a:pPr>
            <a:r>
              <a:rPr lang="el-GR" sz="2000" dirty="0" smtClean="0">
                <a:latin typeface="+mn-lt"/>
              </a:rPr>
              <a:t>Το Έργο αυτό κάνει χρήση των ακόλουθων έργων:</a:t>
            </a:r>
          </a:p>
          <a:p>
            <a:pPr marL="0" indent="0" eaLnBrk="1" hangingPunct="1">
              <a:buFont typeface="Arial" pitchFamily="34" charset="0"/>
              <a:buNone/>
            </a:pPr>
            <a:r>
              <a:rPr lang="el-GR" sz="2000" b="1" dirty="0" smtClean="0">
                <a:latin typeface="+mn-lt"/>
              </a:rPr>
              <a:t>Εικόνες/Σχήματα/Διαγράμματα</a:t>
            </a:r>
            <a:r>
              <a:rPr lang="en-US" sz="2000" b="1" dirty="0" smtClean="0">
                <a:latin typeface="+mn-lt"/>
              </a:rPr>
              <a:t>/</a:t>
            </a:r>
            <a:r>
              <a:rPr lang="el-GR" sz="2000" b="1" dirty="0" smtClean="0">
                <a:latin typeface="+mn-lt"/>
              </a:rPr>
              <a:t>Φωτογραφίες</a:t>
            </a:r>
            <a:endParaRPr lang="en-US" sz="2000" b="1" dirty="0" smtClean="0">
              <a:latin typeface="+mn-lt"/>
            </a:endParaRPr>
          </a:p>
          <a:p>
            <a:pPr marL="0" indent="0" eaLnBrk="1" hangingPunct="1">
              <a:buFont typeface="Arial" pitchFamily="34" charset="0"/>
              <a:buNone/>
            </a:pPr>
            <a:r>
              <a:rPr lang="el-GR" sz="2000" dirty="0" smtClean="0">
                <a:latin typeface="+mn-lt"/>
              </a:rPr>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457200" y="2574032"/>
            <a:ext cx="8229600" cy="1143000"/>
          </a:xfrm>
        </p:spPr>
        <p:txBody>
          <a:bodyPr/>
          <a:lstStyle/>
          <a:p>
            <a:r>
              <a:rPr lang="el-GR" dirty="0" smtClean="0"/>
              <a:t>Τέλος </a:t>
            </a:r>
            <a:r>
              <a:rPr lang="en-US" dirty="0" smtClean="0"/>
              <a:t>8</a:t>
            </a:r>
            <a:r>
              <a:rPr lang="el-GR" baseline="30000" dirty="0" smtClean="0"/>
              <a:t>ης</a:t>
            </a:r>
            <a:r>
              <a:rPr lang="el-GR" dirty="0" smtClean="0"/>
              <a:t> </a:t>
            </a:r>
            <a:r>
              <a:rPr lang="el-GR" dirty="0" smtClean="0"/>
              <a:t>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7912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325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ICTEGroup.G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ICTEGroup.Gr</Template>
  <TotalTime>338</TotalTime>
  <Words>4878</Words>
  <Application>Microsoft Office PowerPoint</Application>
  <PresentationFormat>On-screen Show (4:3)</PresentationFormat>
  <Paragraphs>827</Paragraphs>
  <Slides>93</Slides>
  <Notes>87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93</vt:i4>
      </vt:variant>
    </vt:vector>
  </HeadingPairs>
  <TitlesOfParts>
    <vt:vector size="106" baseType="lpstr">
      <vt:lpstr>Arial Unicode MS</vt:lpstr>
      <vt:lpstr>Arial</vt:lpstr>
      <vt:lpstr>Book Antiqua</vt:lpstr>
      <vt:lpstr>Calibri</vt:lpstr>
      <vt:lpstr>Corbel</vt:lpstr>
      <vt:lpstr>MT Symbol</vt:lpstr>
      <vt:lpstr>Tahoma</vt:lpstr>
      <vt:lpstr>Tahoma Greek</vt:lpstr>
      <vt:lpstr>Times New Roman</vt:lpstr>
      <vt:lpstr>Times New Roman Greek</vt:lpstr>
      <vt:lpstr>Wingdings</vt:lpstr>
      <vt:lpstr>Wingdings 2</vt:lpstr>
      <vt:lpstr>ICTEGroup.Gr</vt:lpstr>
      <vt:lpstr>Διδακτική της Πληροφορικής και των ΤΠΕ Μάθημα επιλογής Στ’ εξάμηνο,   Τμήμα Επιστημών της Εκπαίδευσης και της Αγωγής στην Προσχολική Ηλικία,  Πανεπιστήμιο Πατρών  Ενότητα 8: Ιδέες, Νοητικά μοντέλα &amp; Αναπαραστάσεις   Βασίλειος Κόμης ΤΕΕΑΠΗ      </vt:lpstr>
      <vt:lpstr>Άδειες Χρήσης</vt:lpstr>
      <vt:lpstr>Χρηματοδότηση</vt:lpstr>
      <vt:lpstr>Σκοπός </vt:lpstr>
      <vt:lpstr>Έννοιες – Κλειδιά</vt:lpstr>
      <vt:lpstr>Πρόσκτηση γνώσεων (1)</vt:lpstr>
      <vt:lpstr>Πρόσκτηση γνώσεων (2)</vt:lpstr>
      <vt:lpstr>Νοητικά Μοντέλα &amp; Αναπαραστάσεις</vt:lpstr>
      <vt:lpstr>Εννοιολογικά Μοντέλα και Γνώσεις</vt:lpstr>
      <vt:lpstr>Κύριος στόχος της Διδακτικής</vt:lpstr>
      <vt:lpstr>Ιδέες και αναπαραστάσεις (1)</vt:lpstr>
      <vt:lpstr>Ιδέες και αναπαραστάσεις (2)</vt:lpstr>
      <vt:lpstr>Η έννοια του Μοντέλου (1)</vt:lpstr>
      <vt:lpstr>Η έννοια του Μοντέλου (2)</vt:lpstr>
      <vt:lpstr>Παραδείγματα μοντέλων</vt:lpstr>
      <vt:lpstr>Εννοιολογικά μοντέλα</vt:lpstr>
      <vt:lpstr>Επιστημονικά μοντέλα </vt:lpstr>
      <vt:lpstr>Διδακτικά μοντέλα</vt:lpstr>
      <vt:lpstr>Χαρακτηριστικά των εννοιολογικών μοντέλων</vt:lpstr>
      <vt:lpstr>Νοητικά μοντέλα (1)</vt:lpstr>
      <vt:lpstr>Νοητικά μοντέλα (2)</vt:lpstr>
      <vt:lpstr>Εννοιολογικά, διδακτικά και νοητικά μοντέλα</vt:lpstr>
      <vt:lpstr>Νοητικό μοντέλο Χρήστη</vt:lpstr>
      <vt:lpstr>Εννοιολογικό μοντέλο κατασκευαστή </vt:lpstr>
      <vt:lpstr>Οπτική αντίληψη και αναπαράσταση</vt:lpstr>
      <vt:lpstr>Χαρακτηριστικά των νοητικών μοντέλων (1) </vt:lpstr>
      <vt:lpstr>Χαρακτηριστικά των νοητικών μοντέλων (2) </vt:lpstr>
      <vt:lpstr>Νοητικά μοντέλα</vt:lpstr>
      <vt:lpstr>Αναπαραστάσεις </vt:lpstr>
      <vt:lpstr>Εξωτερικές αναπαραστάσεις</vt:lpstr>
      <vt:lpstr>Γνωστική Επιστήμη</vt:lpstr>
      <vt:lpstr>Γνωστική Επιστήμη (ΓΕ) Μυαλό = Υπολογιστής ;</vt:lpstr>
      <vt:lpstr>Το γνωστικό σύστημα ως σύστημα επεξεργασίας της πληροφορίας</vt:lpstr>
      <vt:lpstr>Δύο κατηγορίες γνώσεων (επεξεργασία της πληροφορίας)</vt:lpstr>
      <vt:lpstr>Μέθοδος διδασκαλίας στο πλαίσιο της Γνωστικής Επιστήμης </vt:lpstr>
      <vt:lpstr>Η μάθηση στον εποικοδομισμό</vt:lpstr>
      <vt:lpstr>Αναπαραστάσεις και σύγχρονες ψυχολογικές προσεγγίσεις</vt:lpstr>
      <vt:lpstr>Οι αναπαραστάσεις (Piaget)</vt:lpstr>
      <vt:lpstr>Παραδείγματα σχημάτων</vt:lpstr>
      <vt:lpstr>Γνωστική εξέλιξη </vt:lpstr>
      <vt:lpstr>Οι αναπαραστάσεις (Bruner) (1)</vt:lpstr>
      <vt:lpstr>Οι αναπαραστάσεις (Bruner) (2)</vt:lpstr>
      <vt:lpstr>Οι αναπαραστάσεις (Bruner) (3)</vt:lpstr>
      <vt:lpstr>Μέθοδος διδασκαλίας σύμφωνα με τον Bruner</vt:lpstr>
      <vt:lpstr>Αναπαραστάσεις (Vygotsky)</vt:lpstr>
      <vt:lpstr>Μέθοδος διδασκαλίας σύμφωνα με τον Vygotsky </vt:lpstr>
      <vt:lpstr>Αναπαραστάσεις και κοινωνική ψυχολογία</vt:lpstr>
      <vt:lpstr>Οι κοινωνικές αναπαραστάσεις</vt:lpstr>
      <vt:lpstr>Η έννοια της αναπαράστασης στη Διδακτική των Επιστημών</vt:lpstr>
      <vt:lpstr>Οι αναπαραστάσεις στην εκπαιδευτική διαδικασία</vt:lpstr>
      <vt:lpstr>Διδακτικές πτυχές των αναπαραστάσεων</vt:lpstr>
      <vt:lpstr>Διδακτική &amp; Αναπαραστάσεις </vt:lpstr>
      <vt:lpstr>Αναπαράσταση και τεχνολογίες</vt:lpstr>
      <vt:lpstr>Τρόποι μελέτης των αναπαραστάσεων</vt:lpstr>
      <vt:lpstr>Παραστάσεις &amp; ιδέες των παιδιών προσχολικής ηλικίας για τους υπολογιστές</vt:lpstr>
      <vt:lpstr>Θεωρητικό Πλαίσιο</vt:lpstr>
      <vt:lpstr>Γιατί μελετάμε τις παραστάσεις των νηπίων; </vt:lpstr>
      <vt:lpstr>Ερωτήματα</vt:lpstr>
      <vt:lpstr>Μεθοδολογικό πλαίσιο</vt:lpstr>
      <vt:lpstr>Ερευνητικά ερωτήματα</vt:lpstr>
      <vt:lpstr>Υποκείμενα της έρευνας</vt:lpstr>
      <vt:lpstr>Τρόπος διεξαγωγής της ερευνητικής διαδικασίας</vt:lpstr>
      <vt:lpstr>Τα ερωτήματα των συνεντεύξεων</vt:lpstr>
      <vt:lpstr>Σχήμα – περιγραφή έρευνας</vt:lpstr>
      <vt:lpstr>Ανάλυση Αποτελεσμάτων </vt:lpstr>
      <vt:lpstr>Αρχικές παραστάσεις για τους υπολογιστές</vt:lpstr>
      <vt:lpstr>Αρχικές παραστάσεις για τους υπολογιστές</vt:lpstr>
      <vt:lpstr>Σχέδια των παιδιών</vt:lpstr>
      <vt:lpstr>Σχέδια των παιδιών</vt:lpstr>
      <vt:lpstr>Ανάλυση σχεδίων νηπίων για τους υπολογιστές</vt:lpstr>
      <vt:lpstr>Αρχικές παραστάσεις για τους υπολογιστές</vt:lpstr>
      <vt:lpstr>Συγκρότηση των αρχικών παραστάσεων</vt:lpstr>
      <vt:lpstr>Συζήτηση - συμπεράσματα</vt:lpstr>
      <vt:lpstr>Συζήτηση - συμπεράσματα</vt:lpstr>
      <vt:lpstr>Διδακτική παρέμβαση</vt:lpstr>
      <vt:lpstr>Στο τέλος του έτους</vt:lpstr>
      <vt:lpstr>Αναδιοργάνωση αρχικών παραστάσεων   Ο λόγος των παιδιών</vt:lpstr>
      <vt:lpstr>Χρήσεις του υπολογιστή</vt:lpstr>
      <vt:lpstr>Χρήστες του υπολογιστή</vt:lpstr>
      <vt:lpstr>Τα σχέδια των παιδιών</vt:lpstr>
      <vt:lpstr>Ο λόγος των παιδιών  </vt:lpstr>
      <vt:lpstr>Χρήσεις του υπολογιστή</vt:lpstr>
      <vt:lpstr>Χρήστες του υπολογιστή</vt:lpstr>
      <vt:lpstr>Τα σχέδια των παιδιών</vt:lpstr>
      <vt:lpstr>Συζήτηση - συμπεράσματα</vt:lpstr>
      <vt:lpstr>Χρηματοδότηση</vt:lpstr>
      <vt:lpstr>Σημειωματα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lpstr>Τέλος 8ης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Andromahi</dc:creator>
  <cp:lastModifiedBy>Georgia Antonelou</cp:lastModifiedBy>
  <cp:revision>32</cp:revision>
  <dcterms:created xsi:type="dcterms:W3CDTF">2015-04-22T14:40:39Z</dcterms:created>
  <dcterms:modified xsi:type="dcterms:W3CDTF">2015-12-01T08:46:24Z</dcterms:modified>
</cp:coreProperties>
</file>