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61" r:id="rId8"/>
    <p:sldId id="262" r:id="rId9"/>
    <p:sldId id="263" r:id="rId10"/>
    <p:sldId id="274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5"/>
    <p:restoredTop sz="94721"/>
  </p:normalViewPr>
  <p:slideViewPr>
    <p:cSldViewPr snapToGrid="0" snapToObjects="1">
      <p:cViewPr varScale="1">
        <p:scale>
          <a:sx n="108" d="100"/>
          <a:sy n="108" d="100"/>
        </p:scale>
        <p:origin x="148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2BB8-C922-C943-8189-4264801DBBD5}" type="datetimeFigureOut">
              <a:rPr lang="en-US" smtClean="0"/>
              <a:pPr/>
              <a:t>2/20/20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EDEC-0BC8-3342-A947-A3D346468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2BB8-C922-C943-8189-4264801DBBD5}" type="datetimeFigureOut">
              <a:rPr lang="en-US" smtClean="0"/>
              <a:pPr/>
              <a:t>2/20/20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EDEC-0BC8-3342-A947-A3D346468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2BB8-C922-C943-8189-4264801DBBD5}" type="datetimeFigureOut">
              <a:rPr lang="en-US" smtClean="0"/>
              <a:pPr/>
              <a:t>2/20/20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EDEC-0BC8-3342-A947-A3D346468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2BB8-C922-C943-8189-4264801DBBD5}" type="datetimeFigureOut">
              <a:rPr lang="en-US" smtClean="0"/>
              <a:pPr/>
              <a:t>2/20/20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EDEC-0BC8-3342-A947-A3D346468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2BB8-C922-C943-8189-4264801DBBD5}" type="datetimeFigureOut">
              <a:rPr lang="en-US" smtClean="0"/>
              <a:pPr/>
              <a:t>2/20/20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EDEC-0BC8-3342-A947-A3D346468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2BB8-C922-C943-8189-4264801DBBD5}" type="datetimeFigureOut">
              <a:rPr lang="en-US" smtClean="0"/>
              <a:pPr/>
              <a:t>2/20/20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EDEC-0BC8-3342-A947-A3D346468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2BB8-C922-C943-8189-4264801DBBD5}" type="datetimeFigureOut">
              <a:rPr lang="en-US" smtClean="0"/>
              <a:pPr/>
              <a:t>2/20/20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EDEC-0BC8-3342-A947-A3D346468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2BB8-C922-C943-8189-4264801DBBD5}" type="datetimeFigureOut">
              <a:rPr lang="en-US" smtClean="0"/>
              <a:pPr/>
              <a:t>2/20/20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EDEC-0BC8-3342-A947-A3D346468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2BB8-C922-C943-8189-4264801DBBD5}" type="datetimeFigureOut">
              <a:rPr lang="en-US" smtClean="0"/>
              <a:pPr/>
              <a:t>2/20/20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EDEC-0BC8-3342-A947-A3D346468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2BB8-C922-C943-8189-4264801DBBD5}" type="datetimeFigureOut">
              <a:rPr lang="en-US" smtClean="0"/>
              <a:pPr/>
              <a:t>2/20/20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EDEC-0BC8-3342-A947-A3D346468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2BB8-C922-C943-8189-4264801DBBD5}" type="datetimeFigureOut">
              <a:rPr lang="en-US" smtClean="0"/>
              <a:pPr/>
              <a:t>2/20/20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EDEC-0BC8-3342-A947-A3D346468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42BB8-C922-C943-8189-4264801DBBD5}" type="datetimeFigureOut">
              <a:rPr lang="en-US" smtClean="0"/>
              <a:pPr/>
              <a:t>2/20/20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9EDEC-0BC8-3342-A947-A3D346468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l-GR" dirty="0">
                <a:latin typeface="Gentium"/>
                <a:cs typeface="Gentium"/>
              </a:rPr>
              <a:t>ΟΜΗΡΟΣ 8</a:t>
            </a:r>
            <a:r>
              <a:rPr lang="el-GR" baseline="30000" dirty="0">
                <a:latin typeface="Gentium"/>
                <a:cs typeface="Gentium"/>
              </a:rPr>
              <a:t>ΟΣ</a:t>
            </a:r>
            <a:r>
              <a:rPr lang="el-GR" dirty="0">
                <a:latin typeface="Gentium"/>
                <a:cs typeface="Gentium"/>
              </a:rPr>
              <a:t> αι. (;)</a:t>
            </a:r>
            <a:endParaRPr lang="en-US" dirty="0">
              <a:latin typeface="Gentium"/>
              <a:cs typeface="Gentium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2222"/>
            <a:ext cx="6400800" cy="2816578"/>
          </a:xfrm>
        </p:spPr>
        <p:txBody>
          <a:bodyPr>
            <a:normAutofit/>
          </a:bodyPr>
          <a:lstStyle/>
          <a:p>
            <a:r>
              <a:rPr lang="el-GR" sz="3600" i="1" dirty="0">
                <a:latin typeface="Gentium"/>
                <a:cs typeface="Gentium"/>
              </a:rPr>
              <a:t>Γιατί μας ενδιαφέρει; </a:t>
            </a:r>
            <a:endParaRPr lang="en-US" sz="3600" i="1" dirty="0">
              <a:latin typeface="Gentium"/>
              <a:cs typeface="Gentium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Gentium"/>
                <a:cs typeface="Gentium"/>
              </a:rPr>
              <a:t>ποιος είναι ο Όμηρος; </a:t>
            </a:r>
            <a:endParaRPr lang="en-US" dirty="0">
              <a:latin typeface="Gentium"/>
              <a:cs typeface="Gentium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l-GR" sz="3600" dirty="0"/>
          </a:p>
          <a:p>
            <a:pPr algn="ctr"/>
            <a:r>
              <a:rPr lang="el-GR" sz="4000" dirty="0">
                <a:latin typeface="Gentium"/>
                <a:cs typeface="Gentium"/>
              </a:rPr>
              <a:t>φτωχός</a:t>
            </a:r>
          </a:p>
          <a:p>
            <a:pPr algn="ctr"/>
            <a:r>
              <a:rPr lang="el-GR" sz="4000" dirty="0">
                <a:latin typeface="Gentium"/>
                <a:cs typeface="Gentium"/>
              </a:rPr>
              <a:t>περιοδεύων </a:t>
            </a:r>
          </a:p>
          <a:p>
            <a:pPr algn="ctr"/>
            <a:r>
              <a:rPr lang="el-GR" sz="4000" dirty="0">
                <a:latin typeface="Gentium"/>
                <a:cs typeface="Gentium"/>
              </a:rPr>
              <a:t>τυφλός </a:t>
            </a:r>
            <a:endParaRPr lang="en-US" sz="4000" dirty="0">
              <a:latin typeface="Gentium"/>
              <a:cs typeface="Gentium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>
                <a:latin typeface="Gentium"/>
                <a:cs typeface="Gentium"/>
              </a:rPr>
              <a:t>έμμεση αυτοπαρουσίαση του Ομήρου</a:t>
            </a:r>
            <a:endParaRPr lang="en-US" sz="3600" dirty="0">
              <a:latin typeface="Gentium"/>
              <a:cs typeface="Gentium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pPr>
              <a:buNone/>
            </a:pPr>
            <a:r>
              <a:rPr lang="el-GR" dirty="0">
                <a:latin typeface="Gentium"/>
                <a:cs typeface="Gentium"/>
              </a:rPr>
              <a:t>αοιδοί στα έπη του:</a:t>
            </a:r>
          </a:p>
          <a:p>
            <a:r>
              <a:rPr lang="el-GR" dirty="0">
                <a:latin typeface="Gentium"/>
                <a:cs typeface="Gentium"/>
              </a:rPr>
              <a:t>1. παλάτι του Αγαμέμνονα στο Άργος</a:t>
            </a:r>
          </a:p>
          <a:p>
            <a:r>
              <a:rPr lang="el-GR" dirty="0">
                <a:latin typeface="Gentium"/>
                <a:cs typeface="Gentium"/>
              </a:rPr>
              <a:t>2. παλάτι του Μενελάου στην Σπάρτη</a:t>
            </a:r>
          </a:p>
          <a:p>
            <a:r>
              <a:rPr lang="el-GR" dirty="0">
                <a:latin typeface="Gentium"/>
                <a:cs typeface="Gentium"/>
              </a:rPr>
              <a:t>3. Δημόδοκος στο παλάτι του Αλκίνοου</a:t>
            </a:r>
          </a:p>
          <a:p>
            <a:r>
              <a:rPr lang="el-GR" dirty="0">
                <a:latin typeface="Gentium"/>
                <a:cs typeface="Gentium"/>
              </a:rPr>
              <a:t>4. Φήμιος στην παλάτι του Οδυσσέα   </a:t>
            </a:r>
            <a:endParaRPr lang="en-US" dirty="0">
              <a:latin typeface="Gentium"/>
              <a:cs typeface="Gentium"/>
            </a:endParaRPr>
          </a:p>
          <a:p>
            <a:r>
              <a:rPr lang="en-US" dirty="0">
                <a:latin typeface="Gentium"/>
                <a:cs typeface="Gentium"/>
              </a:rPr>
              <a:t>5. </a:t>
            </a:r>
            <a:r>
              <a:rPr lang="el-GR" dirty="0">
                <a:latin typeface="Gentium"/>
                <a:cs typeface="Gentium"/>
              </a:rPr>
              <a:t>[</a:t>
            </a:r>
            <a:r>
              <a:rPr lang="el-GR" dirty="0" err="1">
                <a:latin typeface="Gentium"/>
                <a:cs typeface="Gentium"/>
              </a:rPr>
              <a:t>Οδυσσ</a:t>
            </a:r>
            <a:r>
              <a:rPr lang="en-US" dirty="0" err="1">
                <a:latin typeface="Gentium"/>
                <a:cs typeface="Gentium"/>
              </a:rPr>
              <a:t>έ</a:t>
            </a:r>
            <a:r>
              <a:rPr lang="el-GR" dirty="0">
                <a:latin typeface="Gentium"/>
                <a:cs typeface="Gentium"/>
              </a:rPr>
              <a:t>ας] στο παλάτι του Αλκίνοου </a:t>
            </a:r>
            <a:endParaRPr lang="en-US" dirty="0">
              <a:latin typeface="Gentium"/>
              <a:cs typeface="Gentium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Gentium"/>
                <a:cs typeface="Gentium"/>
              </a:rPr>
              <a:t>ταύτιση με το κοινό του </a:t>
            </a:r>
            <a:endParaRPr lang="en-US" dirty="0">
              <a:latin typeface="Gentium"/>
              <a:cs typeface="Gentium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pPr algn="ctr"/>
            <a:r>
              <a:rPr lang="el-GR" dirty="0">
                <a:latin typeface="Gentium"/>
                <a:cs typeface="Gentium"/>
              </a:rPr>
              <a:t>ο Όμηρος ανήκει στην ίδια κοινωνική τάξη με το εσωτερικό κοινό των επών του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89097" y="1600200"/>
            <a:ext cx="8229600" cy="4525963"/>
          </a:xfrm>
        </p:spPr>
        <p:txBody>
          <a:bodyPr/>
          <a:lstStyle/>
          <a:p>
            <a:pPr algn="ctr"/>
            <a:endParaRPr lang="el-GR" dirty="0"/>
          </a:p>
          <a:p>
            <a:pPr algn="ctr"/>
            <a:endParaRPr lang="el-GR" dirty="0"/>
          </a:p>
          <a:p>
            <a:pPr algn="ctr">
              <a:buNone/>
            </a:pPr>
            <a:r>
              <a:rPr lang="el-GR" sz="4400" dirty="0">
                <a:latin typeface="Gentium"/>
                <a:cs typeface="Gentium"/>
              </a:rPr>
              <a:t>αριστοκράτης</a:t>
            </a:r>
            <a:endParaRPr lang="en-US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89097" y="1600200"/>
            <a:ext cx="8229600" cy="4525963"/>
          </a:xfrm>
        </p:spPr>
        <p:txBody>
          <a:bodyPr/>
          <a:lstStyle/>
          <a:p>
            <a:pPr algn="ctr"/>
            <a:endParaRPr lang="el-GR" dirty="0">
              <a:latin typeface="Gentium"/>
              <a:cs typeface="Gentium"/>
            </a:endParaRPr>
          </a:p>
          <a:p>
            <a:pPr algn="ctr">
              <a:buNone/>
            </a:pPr>
            <a:r>
              <a:rPr lang="el-GR" dirty="0">
                <a:latin typeface="Gentium"/>
                <a:cs typeface="Gentium"/>
              </a:rPr>
              <a:t>αριστοκρατική θεώρηση του κόσμου στα έπη του</a:t>
            </a:r>
          </a:p>
          <a:p>
            <a:pPr algn="ctr">
              <a:buNone/>
            </a:pPr>
            <a:r>
              <a:rPr lang="el-GR" dirty="0">
                <a:latin typeface="Gentium"/>
                <a:cs typeface="Gentium"/>
              </a:rPr>
              <a:t> είναι </a:t>
            </a:r>
          </a:p>
          <a:p>
            <a:pPr algn="ctr">
              <a:buNone/>
            </a:pPr>
            <a:r>
              <a:rPr lang="el-GR" dirty="0">
                <a:latin typeface="Gentium"/>
                <a:cs typeface="Gentium"/>
              </a:rPr>
              <a:t>συνεπής, συνεκτική και σφαιρική </a:t>
            </a:r>
            <a:endParaRPr lang="en-US" dirty="0">
              <a:latin typeface="Gentium"/>
              <a:cs typeface="Gentium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52893" y="1600200"/>
            <a:ext cx="8229600" cy="4525963"/>
          </a:xfrm>
        </p:spPr>
        <p:txBody>
          <a:bodyPr/>
          <a:lstStyle/>
          <a:p>
            <a:endParaRPr lang="el-GR" dirty="0"/>
          </a:p>
          <a:p>
            <a:pPr algn="ctr"/>
            <a:r>
              <a:rPr lang="el-GR" sz="4000" dirty="0">
                <a:latin typeface="Gentium"/>
                <a:cs typeface="Gentium"/>
              </a:rPr>
              <a:t>ο 8</a:t>
            </a:r>
            <a:r>
              <a:rPr lang="el-GR" sz="4000" baseline="30000" dirty="0">
                <a:latin typeface="Gentium"/>
                <a:cs typeface="Gentium"/>
              </a:rPr>
              <a:t>ος</a:t>
            </a:r>
            <a:r>
              <a:rPr lang="el-GR" sz="4000" dirty="0">
                <a:latin typeface="Gentium"/>
                <a:cs typeface="Gentium"/>
              </a:rPr>
              <a:t> αιώνας είναι η ακμή της αριστοκρατίας </a:t>
            </a:r>
            <a:endParaRPr lang="en-US" sz="4000" dirty="0">
              <a:latin typeface="Gentium"/>
              <a:cs typeface="Gentium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2772" y="1600200"/>
            <a:ext cx="8229600" cy="4525963"/>
          </a:xfrm>
        </p:spPr>
        <p:txBody>
          <a:bodyPr/>
          <a:lstStyle/>
          <a:p>
            <a:pPr algn="ctr"/>
            <a:endParaRPr lang="el-GR" dirty="0"/>
          </a:p>
          <a:p>
            <a:pPr algn="ctr"/>
            <a:r>
              <a:rPr lang="el-GR" sz="4000" dirty="0">
                <a:latin typeface="Gentium"/>
                <a:cs typeface="Gentium"/>
              </a:rPr>
              <a:t>η αριστοκρατία διατηρεί ακέραιη την βούληση να επιβιώσει</a:t>
            </a:r>
            <a:endParaRPr lang="en-US" sz="4000" dirty="0">
              <a:latin typeface="Gentium"/>
              <a:cs typeface="Gentium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89098" y="1275907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el-GR" dirty="0">
              <a:latin typeface="Gentium"/>
              <a:cs typeface="Gentium"/>
            </a:endParaRPr>
          </a:p>
          <a:p>
            <a:pPr algn="ctr">
              <a:buNone/>
            </a:pPr>
            <a:r>
              <a:rPr lang="el-GR" dirty="0">
                <a:latin typeface="Gentium"/>
                <a:cs typeface="Gentium"/>
              </a:rPr>
              <a:t> το ηρωικό άσμα </a:t>
            </a:r>
          </a:p>
          <a:p>
            <a:pPr algn="ctr">
              <a:buNone/>
            </a:pPr>
            <a:r>
              <a:rPr lang="el-GR" dirty="0">
                <a:latin typeface="Gentium"/>
                <a:cs typeface="Gentium"/>
              </a:rPr>
              <a:t>ως αυτοεπιβεβαίωση </a:t>
            </a:r>
          </a:p>
          <a:p>
            <a:pPr algn="ctr">
              <a:buNone/>
            </a:pPr>
            <a:r>
              <a:rPr lang="el-GR" dirty="0">
                <a:latin typeface="Gentium"/>
                <a:cs typeface="Gentium"/>
              </a:rPr>
              <a:t>και </a:t>
            </a:r>
          </a:p>
          <a:p>
            <a:pPr algn="ctr">
              <a:buNone/>
            </a:pPr>
            <a:r>
              <a:rPr lang="el-GR" dirty="0">
                <a:latin typeface="Gentium"/>
                <a:cs typeface="Gentium"/>
              </a:rPr>
              <a:t>ιδεολογικό έρεισμα</a:t>
            </a:r>
          </a:p>
          <a:p>
            <a:pPr algn="ctr">
              <a:buNone/>
            </a:pPr>
            <a:r>
              <a:rPr lang="el-GR" dirty="0">
                <a:latin typeface="Gentium"/>
                <a:cs typeface="Gentium"/>
              </a:rPr>
              <a:t>της </a:t>
            </a:r>
          </a:p>
          <a:p>
            <a:pPr algn="ctr">
              <a:buNone/>
            </a:pPr>
            <a:r>
              <a:rPr lang="el-GR" dirty="0">
                <a:latin typeface="Gentium"/>
                <a:cs typeface="Gentium"/>
              </a:rPr>
              <a:t>αριστοκρατίας</a:t>
            </a:r>
            <a:endParaRPr lang="en-US" dirty="0">
              <a:latin typeface="Gentium"/>
              <a:cs typeface="Gentium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Gentium"/>
                <a:cs typeface="Gentium"/>
              </a:rPr>
              <a:t>πολιτική σημασία των επών </a:t>
            </a:r>
            <a:endParaRPr lang="en-US" dirty="0">
              <a:latin typeface="Gentium"/>
              <a:cs typeface="Gentium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>
                <a:latin typeface="Gentium"/>
                <a:cs typeface="Gentium"/>
              </a:rPr>
              <a:t>Συνειδητοποίηση:  </a:t>
            </a:r>
          </a:p>
          <a:p>
            <a:r>
              <a:rPr lang="el-GR" dirty="0">
                <a:latin typeface="Gentium"/>
                <a:cs typeface="Gentium"/>
              </a:rPr>
              <a:t>κοινής ταυτότητας</a:t>
            </a:r>
          </a:p>
          <a:p>
            <a:r>
              <a:rPr lang="el-GR" dirty="0">
                <a:latin typeface="Gentium"/>
                <a:cs typeface="Gentium"/>
              </a:rPr>
              <a:t>κοινής ιστορίας</a:t>
            </a:r>
          </a:p>
          <a:p>
            <a:r>
              <a:rPr lang="el-GR" dirty="0">
                <a:latin typeface="Gentium"/>
                <a:cs typeface="Gentium"/>
              </a:rPr>
              <a:t> κοινής θρησκείας</a:t>
            </a:r>
          </a:p>
          <a:p>
            <a:r>
              <a:rPr lang="el-GR" dirty="0">
                <a:latin typeface="Gentium"/>
                <a:cs typeface="Gentium"/>
              </a:rPr>
              <a:t>κοινού αξιακού συστήματος</a:t>
            </a:r>
          </a:p>
          <a:p>
            <a:r>
              <a:rPr lang="el-GR" dirty="0">
                <a:latin typeface="Gentium"/>
                <a:cs typeface="Gentium"/>
              </a:rPr>
              <a:t>κοινής μνήμης   </a:t>
            </a:r>
            <a:endParaRPr lang="en-US" dirty="0">
              <a:latin typeface="Gentium"/>
              <a:cs typeface="Gentium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10363" y="1600200"/>
            <a:ext cx="8229600" cy="4525963"/>
          </a:xfrm>
        </p:spPr>
        <p:txBody>
          <a:bodyPr>
            <a:normAutofit/>
          </a:bodyPr>
          <a:lstStyle/>
          <a:p>
            <a:pPr algn="ctr"/>
            <a:endParaRPr lang="el-GR" sz="3600" dirty="0">
              <a:latin typeface="Gentium"/>
              <a:cs typeface="Gentium"/>
            </a:endParaRPr>
          </a:p>
          <a:p>
            <a:pPr algn="ctr">
              <a:buNone/>
            </a:pPr>
            <a:r>
              <a:rPr lang="el-GR" sz="3600" dirty="0">
                <a:latin typeface="Gentium"/>
                <a:cs typeface="Gentium"/>
              </a:rPr>
              <a:t>οι Έλληνες αποκτούν για πρώτη φορά την  αυτοσυνείδησή τους ως έθνος</a:t>
            </a:r>
            <a:endParaRPr lang="en-US" sz="3600" dirty="0">
              <a:latin typeface="Gentium"/>
              <a:cs typeface="Gent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59218" y="1600200"/>
            <a:ext cx="8229600" cy="4525963"/>
          </a:xfrm>
        </p:spPr>
        <p:txBody>
          <a:bodyPr/>
          <a:lstStyle/>
          <a:p>
            <a:pPr lvl="8" algn="ctr"/>
            <a:endParaRPr lang="el-GR" dirty="0">
              <a:latin typeface="Gentium"/>
              <a:cs typeface="Gentium"/>
            </a:endParaRPr>
          </a:p>
          <a:p>
            <a:pPr algn="ctr">
              <a:buNone/>
            </a:pPr>
            <a:r>
              <a:rPr lang="el-GR" sz="3600" dirty="0">
                <a:latin typeface="Gentium"/>
                <a:cs typeface="Gentium"/>
              </a:rPr>
              <a:t>Το πρώτο γραπτό λογοτεχνικό έργο της Ευρώπης </a:t>
            </a:r>
            <a:endParaRPr lang="en-US" sz="3600" dirty="0">
              <a:latin typeface="Gentium"/>
              <a:cs typeface="Gentiu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25303" y="160020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l-GR" sz="3600" dirty="0">
                <a:latin typeface="Gentium"/>
                <a:cs typeface="Gentium"/>
              </a:rPr>
              <a:t>Τα ομηρικά έπη εγκαινιάζουν την εποχή </a:t>
            </a:r>
            <a:endParaRPr lang="en-US" sz="3600" dirty="0">
              <a:latin typeface="Gentium"/>
              <a:cs typeface="Gentium"/>
            </a:endParaRPr>
          </a:p>
          <a:p>
            <a:pPr algn="ctr">
              <a:buNone/>
            </a:pPr>
            <a:endParaRPr lang="en-US" sz="3600" dirty="0">
              <a:latin typeface="Gentium"/>
              <a:cs typeface="Gentium"/>
            </a:endParaRPr>
          </a:p>
          <a:p>
            <a:pPr algn="ctr">
              <a:buNone/>
            </a:pPr>
            <a:r>
              <a:rPr lang="el-GR" sz="3600" dirty="0">
                <a:latin typeface="Gentium"/>
                <a:cs typeface="Gentium"/>
              </a:rPr>
              <a:t>της </a:t>
            </a:r>
          </a:p>
          <a:p>
            <a:endParaRPr lang="el-GR" sz="3600" dirty="0">
              <a:latin typeface="Gentium"/>
              <a:cs typeface="Gentium"/>
            </a:endParaRPr>
          </a:p>
          <a:p>
            <a:pPr algn="ctr">
              <a:buNone/>
            </a:pPr>
            <a:r>
              <a:rPr lang="el-GR" sz="4000" i="1" dirty="0">
                <a:latin typeface="Gentium"/>
                <a:cs typeface="Gentium"/>
              </a:rPr>
              <a:t>κειμενικότητας</a:t>
            </a:r>
            <a:endParaRPr lang="en-US" sz="4000" i="1" dirty="0">
              <a:latin typeface="Gentium"/>
              <a:cs typeface="Gentiu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Gentium"/>
                <a:cs typeface="Gentium"/>
              </a:rPr>
              <a:t>κειμενικότητα</a:t>
            </a:r>
            <a:endParaRPr lang="en-US" dirty="0">
              <a:latin typeface="Gentium"/>
              <a:cs typeface="Gentium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l-GR" sz="3600" dirty="0">
                <a:latin typeface="Gentium"/>
                <a:cs typeface="Gentium"/>
              </a:rPr>
              <a:t>Θεσμοθετημένη χρήση κειμένων με σκοπό την: </a:t>
            </a:r>
          </a:p>
          <a:p>
            <a:pPr algn="ctr"/>
            <a:r>
              <a:rPr lang="el-GR" sz="3600" dirty="0">
                <a:latin typeface="Gentium"/>
                <a:cs typeface="Gentium"/>
              </a:rPr>
              <a:t>διατήρηση </a:t>
            </a:r>
          </a:p>
          <a:p>
            <a:pPr algn="ctr"/>
            <a:r>
              <a:rPr lang="el-GR" sz="3600" dirty="0">
                <a:latin typeface="Gentium"/>
                <a:cs typeface="Gentium"/>
              </a:rPr>
              <a:t>καταγραφή </a:t>
            </a:r>
          </a:p>
          <a:p>
            <a:pPr algn="ctr"/>
            <a:r>
              <a:rPr lang="el-GR" sz="3600" dirty="0">
                <a:latin typeface="Gentium"/>
                <a:cs typeface="Gentium"/>
              </a:rPr>
              <a:t>αποθήκευση </a:t>
            </a:r>
          </a:p>
          <a:p>
            <a:pPr algn="ctr">
              <a:buNone/>
            </a:pPr>
            <a:endParaRPr lang="el-GR" sz="3600" dirty="0">
              <a:latin typeface="Gentium"/>
              <a:cs typeface="Gentium"/>
            </a:endParaRPr>
          </a:p>
          <a:p>
            <a:pPr algn="ctr">
              <a:buNone/>
            </a:pPr>
            <a:r>
              <a:rPr lang="el-GR" sz="3600" dirty="0">
                <a:latin typeface="Gentium"/>
                <a:cs typeface="Gentium"/>
              </a:rPr>
              <a:t>των δεδομένων, γνώσεων, συμβάντων </a:t>
            </a:r>
          </a:p>
          <a:p>
            <a:pPr algn="ctr">
              <a:buNone/>
            </a:pPr>
            <a:r>
              <a:rPr lang="el-GR" sz="3600">
                <a:latin typeface="Gentium"/>
                <a:cs typeface="Gentium"/>
              </a:rPr>
              <a:t>της κοινωνίας </a:t>
            </a:r>
            <a:endParaRPr lang="el-GR" sz="3600" dirty="0">
              <a:latin typeface="Gentium"/>
              <a:cs typeface="Gentium"/>
            </a:endParaRPr>
          </a:p>
          <a:p>
            <a:pPr algn="ctr">
              <a:buNone/>
            </a:pPr>
            <a:r>
              <a:rPr lang="el-GR" sz="3600" dirty="0">
                <a:latin typeface="Gentium"/>
                <a:cs typeface="Gentium"/>
              </a:rPr>
              <a:t> </a:t>
            </a:r>
          </a:p>
          <a:p>
            <a:pPr algn="ctr"/>
            <a:endParaRPr lang="en-US" sz="3600" dirty="0">
              <a:latin typeface="Gentium"/>
              <a:cs typeface="Gentium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1628" y="1600200"/>
            <a:ext cx="8229600" cy="4525963"/>
          </a:xfrm>
        </p:spPr>
        <p:txBody>
          <a:bodyPr/>
          <a:lstStyle/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r>
              <a:rPr lang="el-GR" sz="3600" dirty="0">
                <a:latin typeface="Gentium"/>
                <a:cs typeface="Gentium"/>
              </a:rPr>
              <a:t>βούληση της ανάμνησης </a:t>
            </a:r>
            <a:endParaRPr lang="en-US" sz="3600" dirty="0">
              <a:latin typeface="Gentium"/>
              <a:cs typeface="Gentium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2171" y="1244285"/>
            <a:ext cx="15908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i="1" dirty="0">
                <a:latin typeface="Gentium"/>
                <a:cs typeface="Gentium"/>
              </a:rPr>
              <a:t>Ιλιάδα</a:t>
            </a:r>
            <a:r>
              <a:rPr lang="el-GR" dirty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96424" y="2757952"/>
            <a:ext cx="54010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dirty="0">
                <a:latin typeface="Gentium"/>
                <a:cs typeface="Gentium"/>
              </a:rPr>
              <a:t>βούληση αυτοπροβολής της κοινωνικής τάξης</a:t>
            </a:r>
          </a:p>
          <a:p>
            <a:pPr algn="ctr"/>
            <a:r>
              <a:rPr lang="el-GR" sz="4000" dirty="0">
                <a:latin typeface="Gentium"/>
                <a:cs typeface="Gentium"/>
              </a:rPr>
              <a:t>που προβάλλεται στα έπη  </a:t>
            </a:r>
            <a:endParaRPr lang="en-US" sz="4000" dirty="0">
              <a:latin typeface="Gentium"/>
              <a:cs typeface="Gentium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95424" y="682076"/>
            <a:ext cx="8229600" cy="4525963"/>
          </a:xfrm>
        </p:spPr>
        <p:txBody>
          <a:bodyPr>
            <a:normAutofit/>
          </a:bodyPr>
          <a:lstStyle/>
          <a:p>
            <a:pPr algn="ctr"/>
            <a:endParaRPr lang="el-GR" sz="4000" dirty="0">
              <a:latin typeface="Gentium"/>
              <a:cs typeface="Gentium"/>
            </a:endParaRPr>
          </a:p>
          <a:p>
            <a:pPr algn="ctr"/>
            <a:endParaRPr lang="el-GR" sz="4000" dirty="0">
              <a:latin typeface="Gentium"/>
              <a:cs typeface="Gentium"/>
            </a:endParaRPr>
          </a:p>
          <a:p>
            <a:pPr algn="ctr"/>
            <a:r>
              <a:rPr lang="el-GR" sz="4000" dirty="0">
                <a:latin typeface="Gentium"/>
                <a:cs typeface="Gentium"/>
              </a:rPr>
              <a:t>τεχνολογία</a:t>
            </a:r>
            <a:r>
              <a:rPr lang="el-GR" sz="4000" dirty="0"/>
              <a:t>: </a:t>
            </a:r>
            <a:r>
              <a:rPr lang="el-GR" sz="4000" dirty="0">
                <a:latin typeface="Gentium"/>
                <a:cs typeface="Gentium"/>
              </a:rPr>
              <a:t>γραφή</a:t>
            </a:r>
          </a:p>
          <a:p>
            <a:pPr algn="ctr"/>
            <a:r>
              <a:rPr lang="el-GR" sz="4000" dirty="0">
                <a:latin typeface="Gentium"/>
                <a:cs typeface="Gentium"/>
              </a:rPr>
              <a:t>700 π. Χ.</a:t>
            </a:r>
            <a:endParaRPr lang="en-US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04038" y="1600200"/>
            <a:ext cx="8229600" cy="4525963"/>
          </a:xfrm>
        </p:spPr>
        <p:txBody>
          <a:bodyPr/>
          <a:lstStyle/>
          <a:p>
            <a:pPr algn="ctr"/>
            <a:endParaRPr lang="el-GR" dirty="0"/>
          </a:p>
          <a:p>
            <a:pPr algn="ctr">
              <a:buNone/>
            </a:pPr>
            <a:r>
              <a:rPr lang="el-GR" sz="3600" dirty="0">
                <a:latin typeface="Gentium"/>
                <a:cs typeface="Gentium"/>
              </a:rPr>
              <a:t>με τον Όμηρο διαβρώνεται η προφορικότητα </a:t>
            </a:r>
            <a:endParaRPr lang="en-US" sz="3600" dirty="0">
              <a:latin typeface="Gentium"/>
              <a:cs typeface="Gentium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latin typeface="Gentium"/>
                <a:cs typeface="Gentium"/>
              </a:rPr>
              <a:t>Οι Έλληνες έκαναν μια πράξη επιλογής</a:t>
            </a:r>
            <a:endParaRPr lang="en-US" dirty="0">
              <a:latin typeface="Gentium"/>
              <a:cs typeface="Gentium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l-GR" sz="3600" dirty="0">
              <a:latin typeface="Gentium"/>
              <a:cs typeface="Gentium"/>
            </a:endParaRPr>
          </a:p>
          <a:p>
            <a:pPr algn="ctr"/>
            <a:r>
              <a:rPr lang="el-GR" sz="3600" dirty="0">
                <a:latin typeface="Gentium"/>
                <a:cs typeface="Gentium"/>
              </a:rPr>
              <a:t>απομόνωσαν το όργανο </a:t>
            </a:r>
          </a:p>
          <a:p>
            <a:pPr algn="ctr">
              <a:buNone/>
            </a:pPr>
            <a:r>
              <a:rPr lang="el-GR" sz="3600" dirty="0">
                <a:latin typeface="Gentium"/>
                <a:cs typeface="Gentium"/>
              </a:rPr>
              <a:t>(=γραφή Φοινίκων)</a:t>
            </a:r>
          </a:p>
          <a:p>
            <a:pPr algn="ctr"/>
            <a:r>
              <a:rPr lang="el-GR" sz="3600" dirty="0">
                <a:latin typeface="Gentium"/>
                <a:cs typeface="Gentium"/>
              </a:rPr>
              <a:t>από τα προϊόντα του</a:t>
            </a:r>
          </a:p>
          <a:p>
            <a:pPr algn="ctr">
              <a:buNone/>
            </a:pPr>
            <a:r>
              <a:rPr lang="el-GR" sz="3600" dirty="0">
                <a:latin typeface="Gentium"/>
                <a:cs typeface="Gentium"/>
              </a:rPr>
              <a:t>(= την λογοτεχνία τους)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239</Words>
  <Application>Microsoft Macintosh PowerPoint</Application>
  <PresentationFormat>On-screen Show (4:3)</PresentationFormat>
  <Paragraphs>80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Gentium</vt:lpstr>
      <vt:lpstr>Office Theme</vt:lpstr>
      <vt:lpstr>ΟΜΗΡΟΣ 8ΟΣ αι. (;)</vt:lpstr>
      <vt:lpstr>PowerPoint Presentation</vt:lpstr>
      <vt:lpstr>PowerPoint Presentation</vt:lpstr>
      <vt:lpstr>κειμενικότητα</vt:lpstr>
      <vt:lpstr>PowerPoint Presentation</vt:lpstr>
      <vt:lpstr>PowerPoint Presentation</vt:lpstr>
      <vt:lpstr>PowerPoint Presentation</vt:lpstr>
      <vt:lpstr>PowerPoint Presentation</vt:lpstr>
      <vt:lpstr>Οι Έλληνες έκαναν μια πράξη επιλογής</vt:lpstr>
      <vt:lpstr>ποιος είναι ο Όμηρος; </vt:lpstr>
      <vt:lpstr>έμμεση αυτοπαρουσίαση του Ομήρου</vt:lpstr>
      <vt:lpstr>ταύτιση με το κοινό του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πολιτική σημασία των επών </vt:lpstr>
      <vt:lpstr>PowerPoint Presentation</vt:lpstr>
    </vt:vector>
  </TitlesOfParts>
  <Company>BD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ΟΜΗΡΟΣ 8ΟΣ αι. ;</dc:title>
  <dc:creator>E Coleman</dc:creator>
  <cp:lastModifiedBy>Effy Karakantza</cp:lastModifiedBy>
  <cp:revision>8</cp:revision>
  <dcterms:created xsi:type="dcterms:W3CDTF">2015-02-26T08:57:48Z</dcterms:created>
  <dcterms:modified xsi:type="dcterms:W3CDTF">2020-02-20T08:19:10Z</dcterms:modified>
</cp:coreProperties>
</file>