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89" r:id="rId1"/>
    <p:sldMasterId id="2147483707" r:id="rId2"/>
    <p:sldMasterId id="2147483725" r:id="rId3"/>
  </p:sldMasterIdLst>
  <p:notesMasterIdLst>
    <p:notesMasterId r:id="rId23"/>
  </p:notesMasterIdLst>
  <p:sldIdLst>
    <p:sldId id="256" r:id="rId4"/>
    <p:sldId id="260" r:id="rId5"/>
    <p:sldId id="275" r:id="rId6"/>
    <p:sldId id="292" r:id="rId7"/>
    <p:sldId id="277" r:id="rId8"/>
    <p:sldId id="293" r:id="rId9"/>
    <p:sldId id="279" r:id="rId10"/>
    <p:sldId id="280" r:id="rId11"/>
    <p:sldId id="281" r:id="rId12"/>
    <p:sldId id="282" r:id="rId13"/>
    <p:sldId id="283" r:id="rId14"/>
    <p:sldId id="284" r:id="rId15"/>
    <p:sldId id="285" r:id="rId16"/>
    <p:sldId id="286" r:id="rId17"/>
    <p:sldId id="287" r:id="rId18"/>
    <p:sldId id="291" r:id="rId19"/>
    <p:sldId id="288" r:id="rId20"/>
    <p:sldId id="290" r:id="rId21"/>
    <p:sldId id="289"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660"/>
  </p:normalViewPr>
  <p:slideViewPr>
    <p:cSldViewPr snapToGrid="0">
      <p:cViewPr varScale="1">
        <p:scale>
          <a:sx n="50" d="100"/>
          <a:sy n="50" d="100"/>
        </p:scale>
        <p:origin x="-750"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F928F-6A48-4CA0-AB2B-573CDD6FFD80}" type="datetimeFigureOut">
              <a:rPr lang="en-US" smtClean="0"/>
              <a:t>10/13/2017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9028A-185A-41E8-BA8F-7E9D1C5F8B30}" type="slidenum">
              <a:rPr lang="en-US" smtClean="0"/>
              <a:t>‹#›</a:t>
            </a:fld>
            <a:endParaRPr lang="en-US"/>
          </a:p>
        </p:txBody>
      </p:sp>
    </p:spTree>
    <p:extLst>
      <p:ext uri="{BB962C8B-B14F-4D97-AF65-F5344CB8AC3E}">
        <p14:creationId xmlns:p14="http://schemas.microsoft.com/office/powerpoint/2010/main" val="357151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E9028A-185A-41E8-BA8F-7E9D1C5F8B30}" type="slidenum">
              <a:rPr lang="en-US" smtClean="0"/>
              <a:t>19</a:t>
            </a:fld>
            <a:endParaRPr lang="en-US"/>
          </a:p>
        </p:txBody>
      </p:sp>
    </p:spTree>
    <p:extLst>
      <p:ext uri="{BB962C8B-B14F-4D97-AF65-F5344CB8AC3E}">
        <p14:creationId xmlns:p14="http://schemas.microsoft.com/office/powerpoint/2010/main" val="2034225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86577" y="1758573"/>
            <a:ext cx="6815669" cy="1515533"/>
          </a:xfrm>
        </p:spPr>
        <p:txBody>
          <a:bodyPr anchor="ctr">
            <a:noAutofit/>
          </a:bodyPr>
          <a:lstStyle>
            <a:lvl1pPr algn="ct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7DE4FDA-4F48-4546-AF7A-D43DD029FEDC}" type="datetime1">
              <a:rPr lang="el-GR" smtClean="0"/>
              <a:t>13/10/2017</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FAFF2B5E-DF90-4071-8185-375521F1DAAD}" type="slidenum">
              <a:rPr lang="el-GR" smtClean="0"/>
              <a:t>‹#›</a:t>
            </a:fld>
            <a:endParaRPr lang="el-G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683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578F3-3716-49E0-8660-8709418FA76B}" type="datetime1">
              <a:rPr lang="el-GR" smtClean="0"/>
              <a:t>13/10/2017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367216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2F89AB-579F-49C5-8198-F1A9E9AC09A2}"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2564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B5775-B984-4B40-A234-77F761AC5432}"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924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A668B1-4066-4E7A-A740-18493C537958}"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2920591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B3110-591F-46BB-BCC7-8A55630929D8}"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517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326E7E-5A12-4990-A9F1-13C9101BF1D2}"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71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88156-F9D8-47AD-A3C9-BB0EC9BA4601}"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843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93F0E5-663E-45C8-8830-EB17B7E9B488}"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333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86577" y="1758573"/>
            <a:ext cx="6815669" cy="1515533"/>
          </a:xfrm>
        </p:spPr>
        <p:txBody>
          <a:bodyPr anchor="ctr">
            <a:noAutofit/>
          </a:bodyPr>
          <a:lstStyle>
            <a:lvl1pPr algn="ct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5D98596-EA55-48CA-BB2F-30AEBE298E84}" type="datetime1">
              <a:rPr lang="el-GR" smtClean="0"/>
              <a:t>13/10/2017</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FAFF2B5E-DF90-4071-8185-375521F1DAAD}" type="slidenum">
              <a:rPr lang="el-GR" smtClean="0"/>
              <a:t>‹#›</a:t>
            </a:fld>
            <a:endParaRPr lang="el-G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796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39270" y="6479989"/>
            <a:ext cx="1093694" cy="279400"/>
          </a:xfrm>
        </p:spPr>
        <p:txBody>
          <a:bodyPr/>
          <a:lstStyle>
            <a:lvl1pPr algn="l">
              <a:defRPr sz="1600" b="1">
                <a:effectLst>
                  <a:outerShdw blurRad="38100" dist="38100" dir="2700000" algn="tl">
                    <a:srgbClr val="000000">
                      <a:alpha val="43137"/>
                    </a:srgbClr>
                  </a:outerShdw>
                </a:effectLst>
              </a:defRPr>
            </a:lvl1pPr>
          </a:lstStyle>
          <a:p>
            <a:fld id="{370F04F5-275F-4579-9504-F24C1EA83E89}" type="datetime1">
              <a:rPr lang="el-GR" smtClean="0"/>
              <a:t>13/10/2017</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1124867" y="6479989"/>
            <a:ext cx="542697" cy="279400"/>
          </a:xfrm>
        </p:spPr>
        <p:txBody>
          <a:bodyPr/>
          <a:lstStyle>
            <a:lvl1pPr>
              <a:defRPr sz="1600" b="1">
                <a:solidFill>
                  <a:schemeClr val="tx1"/>
                </a:solidFill>
                <a:effectLst>
                  <a:outerShdw blurRad="50800" dist="38100" dir="2700000" algn="tl" rotWithShape="0">
                    <a:prstClr val="black">
                      <a:alpha val="40000"/>
                    </a:prstClr>
                  </a:outerShdw>
                </a:effectLst>
              </a:defRPr>
            </a:lvl1pPr>
          </a:lstStyle>
          <a:p>
            <a:fld id="{FAFF2B5E-DF90-4071-8185-375521F1DAAD}" type="slidenum">
              <a:rPr lang="el-GR" smtClean="0"/>
              <a:pPr/>
              <a:t>‹#›</a:t>
            </a:fld>
            <a:endParaRPr lang="el-GR" dirty="0"/>
          </a:p>
        </p:txBody>
      </p:sp>
    </p:spTree>
    <p:extLst>
      <p:ext uri="{BB962C8B-B14F-4D97-AF65-F5344CB8AC3E}">
        <p14:creationId xmlns:p14="http://schemas.microsoft.com/office/powerpoint/2010/main" val="194605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39270" y="6479989"/>
            <a:ext cx="1192306" cy="279400"/>
          </a:xfrm>
        </p:spPr>
        <p:txBody>
          <a:bodyPr/>
          <a:lstStyle>
            <a:lvl1pPr algn="l">
              <a:defRPr sz="1800" b="0" cap="none" spc="0">
                <a:ln w="0"/>
                <a:solidFill>
                  <a:schemeClr val="tx1"/>
                </a:solidFill>
                <a:effectLst>
                  <a:outerShdw blurRad="38100" dist="19050" dir="2700000" algn="tl" rotWithShape="0">
                    <a:schemeClr val="dk1">
                      <a:alpha val="40000"/>
                    </a:schemeClr>
                  </a:outerShdw>
                </a:effectLst>
              </a:defRPr>
            </a:lvl1pPr>
          </a:lstStyle>
          <a:p>
            <a:fld id="{E2495B43-A6BA-4F49-BEC7-11A99FF4CB29}"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1124867" y="6479989"/>
            <a:ext cx="542697" cy="279400"/>
          </a:xfrm>
        </p:spPr>
        <p:txBody>
          <a:bodyPr/>
          <a:lstStyle>
            <a:lvl1pPr>
              <a:defRPr sz="1800" b="0" cap="none" spc="0">
                <a:ln w="0"/>
                <a:solidFill>
                  <a:schemeClr val="tx1"/>
                </a:solidFill>
                <a:effectLst>
                  <a:outerShdw blurRad="38100" dist="19050" dir="2700000" algn="tl" rotWithShape="0">
                    <a:schemeClr val="dk1">
                      <a:alpha val="40000"/>
                    </a:schemeClr>
                  </a:outerShdw>
                </a:effectLst>
              </a:defRPr>
            </a:lvl1pPr>
          </a:lstStyle>
          <a:p>
            <a:fld id="{FAFF2B5E-DF90-4071-8185-375521F1DAAD}" type="slidenum">
              <a:rPr lang="el-GR" smtClean="0"/>
              <a:t>‹#›</a:t>
            </a:fld>
            <a:endParaRPr lang="el-GR"/>
          </a:p>
        </p:txBody>
      </p:sp>
    </p:spTree>
    <p:extLst>
      <p:ext uri="{BB962C8B-B14F-4D97-AF65-F5344CB8AC3E}">
        <p14:creationId xmlns:p14="http://schemas.microsoft.com/office/powerpoint/2010/main" val="1166986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CBF93-42A7-4D11-A0E3-77D53653BC50}"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540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65E7E7-1700-4B9E-9F2F-8892B19BFC69}" type="datetime1">
              <a:rPr lang="el-GR" smtClean="0"/>
              <a:t>13/10/2017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137504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A4E7F6-9656-47A4-8C18-DF8373DD877B}" type="datetime1">
              <a:rPr lang="el-GR" smtClean="0"/>
              <a:t>13/10/2017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AFF2B5E-DF90-4071-8185-375521F1DAAD}" type="slidenum">
              <a:rPr lang="el-GR" smtClean="0"/>
              <a:t>‹#›</a:t>
            </a:fld>
            <a:endParaRPr lang="el-G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7983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6406A9-B733-4025-866F-61E51002A0AB}" type="datetime1">
              <a:rPr lang="el-GR" smtClean="0"/>
              <a:t>13/10/2017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AFF2B5E-DF90-4071-8185-375521F1DAAD}" type="slidenum">
              <a:rPr lang="el-GR" smtClean="0"/>
              <a:t>‹#›</a:t>
            </a:fld>
            <a:endParaRPr lang="el-G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2908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6A95A-D369-4426-AB7E-0F558C410C4F}" type="datetime1">
              <a:rPr lang="el-GR" smtClean="0"/>
              <a:t>13/10/2017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2369469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ECCEB5-F249-43AE-8F4D-B03E89E448D5}" type="datetime1">
              <a:rPr lang="el-GR" smtClean="0"/>
              <a:t>13/10/2017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AFF2B5E-DF90-4071-8185-375521F1DAAD}" type="slidenum">
              <a:rPr lang="el-GR" smtClean="0"/>
              <a:t>‹#›</a:t>
            </a:fld>
            <a:endParaRPr lang="el-G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6059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6E3A8-840B-49E3-B37D-7A90AFD2403F}" type="datetime1">
              <a:rPr lang="el-GR" smtClean="0"/>
              <a:t>13/10/2017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253201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9EB9D5-E02D-48D7-893A-F5BFDD1D7F15}" type="datetime1">
              <a:rPr lang="el-GR" smtClean="0"/>
              <a:t>13/10/2017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3939976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01F69E-29DC-4E50-B1C9-56355FAE67A8}"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2088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15B0E-15F7-4ED9-884A-E29CA6E37861}"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82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361D54-3CC8-48D8-A55B-E8B8BB9E9111}"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725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78163-D5F3-4D5E-BABB-C22E06149734}"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4090113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62384-B764-4276-BEA4-5CBBB42FB44C}"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447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F61673-AB31-48F4-A0AF-B0C7D5DE2ED7}"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117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7797-71BF-4669-82C0-3ED605840E42}"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958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32573E-C002-4E3C-BB62-56D12D7F3988}" type="datetime1">
              <a:rPr lang="el-GR" smtClean="0"/>
              <a:t>13/10/2017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AFF2B5E-DF90-4071-8185-375521F1DAAD}" type="slidenum">
              <a:rPr lang="el-GR" smtClean="0"/>
              <a:t>‹#›</a:t>
            </a:fld>
            <a:endParaRPr lang="el-G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749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5610645-005C-462F-85BE-A05990A21355}" type="datetime1">
              <a:rPr lang="el-GR" smtClean="0"/>
              <a:t>13/10/2017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585781105"/>
      </p:ext>
    </p:extLst>
  </p:cSld>
  <p:clrMapOvr>
    <a:masterClrMapping/>
  </p:clrMapOvr>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5610645-005C-462F-85BE-A05990A21355}" type="datetime1">
              <a:rPr lang="el-GR" smtClean="0"/>
              <a:t>13/10/2017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2861685584"/>
      </p:ext>
    </p:extLst>
  </p:cSld>
  <p:clrMapOvr>
    <a:masterClrMapping/>
  </p:clrMapOvr>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5610645-005C-462F-85BE-A05990A21355}" type="datetime1">
              <a:rPr lang="el-GR" smtClean="0"/>
              <a:t>13/10/2017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2809959116"/>
      </p:ext>
    </p:extLst>
  </p:cSld>
  <p:clrMapOvr>
    <a:masterClrMapping/>
  </p:clrMapOvr>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5610645-005C-462F-85BE-A05990A21355}" type="datetime1">
              <a:rPr lang="el-GR" smtClean="0"/>
              <a:t>13/10/2017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2273739048"/>
      </p:ext>
    </p:extLst>
  </p:cSld>
  <p:clrMapOvr>
    <a:masterClrMapping/>
  </p:clrMapOvr>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5610645-005C-462F-85BE-A05990A21355}" type="datetime1">
              <a:rPr lang="el-GR" smtClean="0"/>
              <a:t>13/10/2017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1800774955"/>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6573FB-5512-4E10-B7E7-86023F2503D4}" type="datetime1">
              <a:rPr lang="el-GR" smtClean="0"/>
              <a:t>13/10/2017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2310978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5610645-005C-462F-85BE-A05990A21355}" type="datetime1">
              <a:rPr lang="el-GR" smtClean="0"/>
              <a:t>13/10/2017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2382014399"/>
      </p:ext>
    </p:extLst>
  </p:cSld>
  <p:clrMapOvr>
    <a:masterClrMapping/>
  </p:clrMapOvr>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5610645-005C-462F-85BE-A05990A21355}" type="datetime1">
              <a:rPr lang="el-GR" smtClean="0"/>
              <a:t>13/10/2017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2512242135"/>
      </p:ext>
    </p:extLst>
  </p:cSld>
  <p:clrMapOvr>
    <a:masterClrMapping/>
  </p:clrMapOvr>
  <p:hf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5610645-005C-462F-85BE-A05990A21355}" type="datetime1">
              <a:rPr lang="el-GR" smtClean="0"/>
              <a:t>13/10/2017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2329167926"/>
      </p:ext>
    </p:extLst>
  </p:cSld>
  <p:clrMapOvr>
    <a:masterClrMapping/>
  </p:clrMapOvr>
  <p:hf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5610645-005C-462F-85BE-A05990A21355}" type="datetime1">
              <a:rPr lang="el-GR" smtClean="0"/>
              <a:t>13/10/2017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3825001657"/>
      </p:ext>
    </p:extLst>
  </p:cSld>
  <p:clrMapOvr>
    <a:masterClrMapping/>
  </p:clrMapOvr>
  <p:hf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5610645-005C-462F-85BE-A05990A21355}" type="datetime1">
              <a:rPr lang="el-GR" smtClean="0"/>
              <a:t>13/10/2017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3046855313"/>
      </p:ext>
    </p:extLst>
  </p:cSld>
  <p:clrMapOvr>
    <a:masterClrMapping/>
  </p:clrMapOvr>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5610645-005C-462F-85BE-A05990A21355}" type="datetime1">
              <a:rPr lang="el-GR" smtClean="0"/>
              <a:t>13/10/2017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3079023306"/>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294180-5DA0-48FF-8262-2E20165B6166}" type="datetime1">
              <a:rPr lang="el-GR" smtClean="0"/>
              <a:t>13/10/2017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AFF2B5E-DF90-4071-8185-375521F1DAAD}" type="slidenum">
              <a:rPr lang="el-GR" smtClean="0"/>
              <a:t>‹#›</a:t>
            </a:fld>
            <a:endParaRPr lang="el-G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41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A34CF3-2604-4ED6-9FE9-B580012CFEEC}" type="datetime1">
              <a:rPr lang="el-GR" smtClean="0"/>
              <a:t>13/10/2017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AFF2B5E-DF90-4071-8185-375521F1DAAD}" type="slidenum">
              <a:rPr lang="el-GR" smtClean="0"/>
              <a:t>‹#›</a:t>
            </a:fld>
            <a:endParaRPr lang="el-G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220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BD5D-C194-4CA5-B295-1001AF1213D1}" type="datetime1">
              <a:rPr lang="el-GR" smtClean="0"/>
              <a:t>13/10/2017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21105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120A1C-7446-4215-94A7-6563E03BB593}" type="datetime1">
              <a:rPr lang="el-GR" smtClean="0"/>
              <a:t>13/10/2017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AFF2B5E-DF90-4071-8185-375521F1DAAD}" type="slidenum">
              <a:rPr lang="el-GR" smtClean="0"/>
              <a:t>‹#›</a:t>
            </a:fld>
            <a:endParaRPr lang="el-G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01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501544-AC60-4825-9FD7-266DABF5A6C3}" type="datetime1">
              <a:rPr lang="el-GR" smtClean="0"/>
              <a:t>13/10/2017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AFF2B5E-DF90-4071-8185-375521F1DAAD}" type="slidenum">
              <a:rPr lang="el-GR" smtClean="0"/>
              <a:t>‹#›</a:t>
            </a:fld>
            <a:endParaRPr lang="el-GR"/>
          </a:p>
        </p:txBody>
      </p:sp>
    </p:spTree>
    <p:extLst>
      <p:ext uri="{BB962C8B-B14F-4D97-AF65-F5344CB8AC3E}">
        <p14:creationId xmlns:p14="http://schemas.microsoft.com/office/powerpoint/2010/main" val="166841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microsoft.com/office/2007/relationships/hdphoto" Target="../media/hdphoto1.wdp"/><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BEBA8EAE-BF5A-486C-A8C5-ECC9F3942E4B}">
                <a14:imgProps xmlns:a14="http://schemas.microsoft.com/office/drawing/2010/main">
                  <a14:imgLayer r:embed="rId20">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1" y="596441"/>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610645-005C-462F-85BE-A05990A21355}" type="datetime1">
              <a:rPr lang="el-GR" smtClean="0"/>
              <a:t>13/10/2017</a:t>
            </a:fld>
            <a:endParaRPr lang="el-GR"/>
          </a:p>
        </p:txBody>
      </p:sp>
      <p:sp>
        <p:nvSpPr>
          <p:cNvPr id="5" name="Footer Placeholder 4"/>
          <p:cNvSpPr>
            <a:spLocks noGrp="1"/>
          </p:cNvSpPr>
          <p:nvPr>
            <p:ph type="ftr" sz="quarter" idx="3"/>
          </p:nvPr>
        </p:nvSpPr>
        <p:spPr>
          <a:xfrm>
            <a:off x="3819785" y="6483680"/>
            <a:ext cx="4549254" cy="279400"/>
          </a:xfrm>
          <a:prstGeom prst="rect">
            <a:avLst/>
          </a:prstGeom>
        </p:spPr>
        <p:txBody>
          <a:bodyPr vert="horz" lIns="91440" tIns="45720" rIns="91440" bIns="45720" rtlCol="0" anchor="ctr"/>
          <a:lstStyle>
            <a:lvl1pPr algn="ctr">
              <a:defRPr sz="1800" b="0" i="0" cap="none" spc="0">
                <a:ln w="0"/>
                <a:solidFill>
                  <a:schemeClr val="tx1"/>
                </a:solidFill>
                <a:effectLst>
                  <a:outerShdw blurRad="38100" dist="19050" dir="2700000" algn="tl" rotWithShape="0">
                    <a:schemeClr val="dk1">
                      <a:alpha val="40000"/>
                    </a:schemeClr>
                  </a:outerShdw>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FF2B5E-DF90-4071-8185-375521F1DAAD}" type="slidenum">
              <a:rPr lang="el-GR" smtClean="0"/>
              <a:t>‹#›</a:t>
            </a:fld>
            <a:endParaRPr lang="el-GR"/>
          </a:p>
        </p:txBody>
      </p:sp>
      <p:sp>
        <p:nvSpPr>
          <p:cNvPr id="8" name="TextBox 7"/>
          <p:cNvSpPr txBox="1"/>
          <p:nvPr/>
        </p:nvSpPr>
        <p:spPr>
          <a:xfrm>
            <a:off x="2187045" y="83463"/>
            <a:ext cx="7814734" cy="369332"/>
          </a:xfrm>
          <a:prstGeom prst="rect">
            <a:avLst/>
          </a:prstGeom>
          <a:noFill/>
        </p:spPr>
        <p:txBody>
          <a:bodyPr wrap="square" rtlCol="0">
            <a:spAutoFit/>
          </a:bodyPr>
          <a:lstStyle/>
          <a:p>
            <a:r>
              <a:rPr lang="el-GR" b="0" cap="none" spc="0" dirty="0">
                <a:ln w="0"/>
                <a:solidFill>
                  <a:schemeClr val="tx1"/>
                </a:solidFill>
                <a:effectLst>
                  <a:outerShdw blurRad="38100" dist="19050" dir="2700000" algn="tl" rotWithShape="0">
                    <a:schemeClr val="dk1">
                      <a:alpha val="40000"/>
                    </a:schemeClr>
                  </a:outerShdw>
                </a:effectLst>
              </a:rPr>
              <a:t>Εισαγωγή στην Επιχειρησιακή</a:t>
            </a:r>
            <a:r>
              <a:rPr lang="el-GR" b="0" cap="none" spc="0" baseline="0" dirty="0">
                <a:ln w="0"/>
                <a:solidFill>
                  <a:schemeClr val="tx1"/>
                </a:solidFill>
                <a:effectLst>
                  <a:outerShdw blurRad="38100" dist="19050" dir="2700000" algn="tl" rotWithShape="0">
                    <a:schemeClr val="dk1">
                      <a:alpha val="40000"/>
                    </a:schemeClr>
                  </a:outerShdw>
                </a:effectLst>
              </a:rPr>
              <a:t> Έρευνα: Μαθηματική </a:t>
            </a:r>
            <a:r>
              <a:rPr lang="el-GR" b="0" cap="none" spc="0" baseline="0" dirty="0" err="1">
                <a:ln w="0"/>
                <a:solidFill>
                  <a:schemeClr val="tx1"/>
                </a:solidFill>
                <a:effectLst>
                  <a:outerShdw blurRad="38100" dist="19050" dir="2700000" algn="tl" rotWithShape="0">
                    <a:schemeClr val="dk1">
                      <a:alpha val="40000"/>
                    </a:schemeClr>
                  </a:outerShdw>
                </a:effectLst>
              </a:rPr>
              <a:t>Μοντελοποίηση</a:t>
            </a:r>
            <a:r>
              <a:rPr lang="el-GR" b="0" cap="none" spc="0" baseline="0" dirty="0">
                <a:ln w="0"/>
                <a:solidFill>
                  <a:schemeClr val="tx1"/>
                </a:solidFill>
                <a:effectLst>
                  <a:outerShdw blurRad="38100" dist="19050" dir="2700000" algn="tl" rotWithShape="0">
                    <a:schemeClr val="dk1">
                      <a:alpha val="40000"/>
                    </a:schemeClr>
                  </a:outerShdw>
                </a:effectLst>
              </a:rPr>
              <a:t> </a:t>
            </a:r>
            <a:r>
              <a:rPr lang="en-US" b="0" cap="none" spc="0" baseline="0" dirty="0">
                <a:ln w="0"/>
                <a:solidFill>
                  <a:schemeClr val="tx1"/>
                </a:solidFill>
                <a:effectLst>
                  <a:outerShdw blurRad="38100" dist="19050" dir="2700000" algn="tl" rotWithShape="0">
                    <a:schemeClr val="dk1">
                      <a:alpha val="40000"/>
                    </a:schemeClr>
                  </a:outerShdw>
                </a:effectLst>
              </a:rPr>
              <a:t>LP </a:t>
            </a:r>
            <a:r>
              <a:rPr lang="el-GR" b="0" cap="none" spc="0" baseline="0" dirty="0">
                <a:ln w="0"/>
                <a:solidFill>
                  <a:schemeClr val="tx1"/>
                </a:solidFill>
                <a:effectLst>
                  <a:outerShdw blurRad="38100" dist="19050" dir="2700000" algn="tl" rotWithShape="0">
                    <a:schemeClr val="dk1">
                      <a:alpha val="40000"/>
                    </a:schemeClr>
                  </a:outerShdw>
                </a:effectLst>
              </a:rPr>
              <a:t>Προβλημάτων</a:t>
            </a:r>
            <a:endParaRPr lang="en-US"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193589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hdr="0" ftr="0"/>
  <p:txStyles>
    <p:titleStyle>
      <a:lvl1pPr algn="l" defTabSz="457200" rtl="0" eaLnBrk="1" latinLnBrk="0" hangingPunct="1">
        <a:spcBef>
          <a:spcPct val="0"/>
        </a:spcBef>
        <a:buNone/>
        <a:defRPr sz="32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horzBrick">
          <a:fgClr>
            <a:schemeClr val="accent1"/>
          </a:fgClr>
          <a:bgClr>
            <a:srgbClr val="C5D9F1"/>
          </a:bgClr>
        </a:patt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BEBA8EAE-BF5A-486C-A8C5-ECC9F3942E4B}">
                <a14:imgProps xmlns:a14="http://schemas.microsoft.com/office/drawing/2010/main">
                  <a14:imgLayer r:embed="rId20">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1" y="596441"/>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167A70-20AC-4E8B-9E86-F9C0E88A8783}" type="datetime1">
              <a:rPr lang="el-GR" smtClean="0"/>
              <a:t>13/10/2017</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FF2B5E-DF90-4071-8185-375521F1DAAD}" type="slidenum">
              <a:rPr lang="el-GR" smtClean="0"/>
              <a:t>‹#›</a:t>
            </a:fld>
            <a:endParaRPr lang="el-GR"/>
          </a:p>
        </p:txBody>
      </p:sp>
    </p:spTree>
    <p:extLst>
      <p:ext uri="{BB962C8B-B14F-4D97-AF65-F5344CB8AC3E}">
        <p14:creationId xmlns:p14="http://schemas.microsoft.com/office/powerpoint/2010/main" val="318708271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hdr="0" ftr="0"/>
  <p:txStyles>
    <p:titleStyle>
      <a:lvl1pPr algn="l" defTabSz="457200" rtl="0" eaLnBrk="1" latinLnBrk="0" hangingPunct="1">
        <a:spcBef>
          <a:spcPct val="0"/>
        </a:spcBef>
        <a:buNone/>
        <a:defRPr sz="32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10645-005C-462F-85BE-A05990A21355}" type="datetime1">
              <a:rPr lang="el-GR" smtClean="0"/>
              <a:t>13/10/2017</a:t>
            </a:fld>
            <a:endParaRPr lang="el-G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F2B5E-DF90-4071-8185-375521F1DAAD}" type="slidenum">
              <a:rPr lang="el-GR" smtClean="0"/>
              <a:t>‹#›</a:t>
            </a:fld>
            <a:endParaRPr lang="el-GR"/>
          </a:p>
        </p:txBody>
      </p:sp>
    </p:spTree>
    <p:extLst>
      <p:ext uri="{BB962C8B-B14F-4D97-AF65-F5344CB8AC3E}">
        <p14:creationId xmlns:p14="http://schemas.microsoft.com/office/powerpoint/2010/main" val="4872309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3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36.xml"/><Relationship Id="rId1" Type="http://schemas.openxmlformats.org/officeDocument/2006/relationships/vmlDrawing" Target="../drawings/vmlDrawing7.vml"/><Relationship Id="rId5" Type="http://schemas.openxmlformats.org/officeDocument/2006/relationships/image" Target="../media/image18.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36.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22.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oleObject" Target="../embeddings/oleObject8.bin"/><Relationship Id="rId2" Type="http://schemas.openxmlformats.org/officeDocument/2006/relationships/slideLayout" Target="../slideLayouts/slideLayout36.xml"/><Relationship Id="rId1" Type="http://schemas.openxmlformats.org/officeDocument/2006/relationships/vmlDrawing" Target="../drawings/vmlDrawing9.vml"/><Relationship Id="rId6" Type="http://schemas.openxmlformats.org/officeDocument/2006/relationships/image" Target="../media/image26.wmf"/><Relationship Id="rId11" Type="http://schemas.openxmlformats.org/officeDocument/2006/relationships/image" Target="../media/image21.wmf"/><Relationship Id="rId5" Type="http://schemas.openxmlformats.org/officeDocument/2006/relationships/image" Target="../media/image25.wmf"/><Relationship Id="rId10" Type="http://schemas.openxmlformats.org/officeDocument/2006/relationships/oleObject" Target="../embeddings/oleObject7.bin"/><Relationship Id="rId4" Type="http://schemas.openxmlformats.org/officeDocument/2006/relationships/image" Target="../media/image24.wmf"/><Relationship Id="rId9" Type="http://schemas.openxmlformats.org/officeDocument/2006/relationships/image" Target="../media/image29.wmf"/></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36.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10.bin"/><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36.xml"/><Relationship Id="rId1" Type="http://schemas.openxmlformats.org/officeDocument/2006/relationships/vmlDrawing" Target="../drawings/vmlDrawing11.v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36.xml"/><Relationship Id="rId1" Type="http://schemas.openxmlformats.org/officeDocument/2006/relationships/vmlDrawing" Target="../drawings/vmlDrawing12.v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1.xml"/><Relationship Id="rId7" Type="http://schemas.openxmlformats.org/officeDocument/2006/relationships/image" Target="../media/image38.wmf"/><Relationship Id="rId2" Type="http://schemas.openxmlformats.org/officeDocument/2006/relationships/slideLayout" Target="../slideLayouts/slideLayout36.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image" Target="../media/image37.w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36.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36.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36.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6.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34455"/>
            <a:ext cx="6815669" cy="1925921"/>
          </a:xfrm>
        </p:spPr>
        <p:txBody>
          <a:bodyPr>
            <a:normAutofit/>
          </a:bodyPr>
          <a:lstStyle/>
          <a:p>
            <a:r>
              <a:rPr lang="el-GR" dirty="0"/>
              <a:t>Εισαγωγή στην</a:t>
            </a:r>
            <a:br>
              <a:rPr lang="el-GR" dirty="0"/>
            </a:br>
            <a:r>
              <a:rPr lang="en-GB" dirty="0"/>
              <a:t> </a:t>
            </a:r>
            <a:r>
              <a:rPr lang="el-GR" dirty="0"/>
              <a:t>Επιχειρησιακή Έρευνα</a:t>
            </a:r>
            <a:br>
              <a:rPr lang="el-GR" dirty="0"/>
            </a:br>
            <a:r>
              <a:rPr lang="el-GR" sz="900" dirty="0"/>
              <a:t> </a:t>
            </a:r>
            <a:r>
              <a:rPr lang="el-GR" dirty="0"/>
              <a:t/>
            </a:r>
            <a:br>
              <a:rPr lang="el-GR" dirty="0"/>
            </a:br>
            <a:endParaRPr lang="el-GR" sz="2200" dirty="0"/>
          </a:p>
        </p:txBody>
      </p:sp>
      <p:sp>
        <p:nvSpPr>
          <p:cNvPr id="3" name="Subtitle 2"/>
          <p:cNvSpPr>
            <a:spLocks noGrp="1"/>
          </p:cNvSpPr>
          <p:nvPr>
            <p:ph type="subTitle" idx="1"/>
          </p:nvPr>
        </p:nvSpPr>
        <p:spPr/>
        <p:txBody>
          <a:bodyPr>
            <a:normAutofit/>
          </a:bodyPr>
          <a:lstStyle/>
          <a:p>
            <a:r>
              <a:rPr lang="el-GR" sz="3200" dirty="0"/>
              <a:t>Κεφάλαιο </a:t>
            </a:r>
            <a:r>
              <a:rPr lang="en-US" sz="3200" dirty="0"/>
              <a:t>2</a:t>
            </a:r>
            <a:r>
              <a:rPr lang="el-GR" sz="3200" baseline="30000" dirty="0"/>
              <a:t/>
            </a:r>
            <a:br>
              <a:rPr lang="el-GR" sz="3200" baseline="30000" dirty="0"/>
            </a:br>
            <a:r>
              <a:rPr lang="el-GR" sz="3000" dirty="0"/>
              <a:t>Μαθηματική </a:t>
            </a:r>
            <a:r>
              <a:rPr lang="el-GR" sz="3000" dirty="0" err="1"/>
              <a:t>Μοντελοποίηση</a:t>
            </a:r>
            <a:r>
              <a:rPr lang="el-GR" sz="3000" dirty="0"/>
              <a:t> </a:t>
            </a:r>
            <a:r>
              <a:rPr lang="en-US" sz="3000" dirty="0"/>
              <a:t>LP </a:t>
            </a:r>
            <a:r>
              <a:rPr lang="el-GR" sz="3000" dirty="0"/>
              <a:t>προβλημάτων</a:t>
            </a:r>
          </a:p>
        </p:txBody>
      </p:sp>
      <p:sp>
        <p:nvSpPr>
          <p:cNvPr id="4" name="Date Placeholder 3"/>
          <p:cNvSpPr>
            <a:spLocks noGrp="1"/>
          </p:cNvSpPr>
          <p:nvPr>
            <p:ph type="dt" sz="half" idx="10"/>
          </p:nvPr>
        </p:nvSpPr>
        <p:spPr/>
        <p:txBody>
          <a:bodyPr/>
          <a:lstStyle/>
          <a:p>
            <a:fld id="{6E70A257-8624-49E4-831A-F1928BC1F334}" type="datetime1">
              <a:rPr lang="el-GR" smtClean="0"/>
              <a:t>13/10/2017</a:t>
            </a:fld>
            <a:endParaRPr lang="el-GR"/>
          </a:p>
        </p:txBody>
      </p:sp>
      <p:sp>
        <p:nvSpPr>
          <p:cNvPr id="5" name="Slide Number Placeholder 4"/>
          <p:cNvSpPr>
            <a:spLocks noGrp="1"/>
          </p:cNvSpPr>
          <p:nvPr>
            <p:ph type="sldNum" sz="quarter" idx="12"/>
          </p:nvPr>
        </p:nvSpPr>
        <p:spPr/>
        <p:txBody>
          <a:bodyPr/>
          <a:lstStyle/>
          <a:p>
            <a:fld id="{FAFF2B5E-DF90-4071-8185-375521F1DAAD}" type="slidenum">
              <a:rPr lang="el-GR" smtClean="0"/>
              <a:t>1</a:t>
            </a:fld>
            <a:endParaRPr lang="el-GR"/>
          </a:p>
        </p:txBody>
      </p:sp>
    </p:spTree>
    <p:extLst>
      <p:ext uri="{BB962C8B-B14F-4D97-AF65-F5344CB8AC3E}">
        <p14:creationId xmlns:p14="http://schemas.microsoft.com/office/powerpoint/2010/main" val="1986938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Παράδειγμα 2.5: Εκχώρηση προσωπικού σε θέσεις εργασίας (</a:t>
            </a:r>
            <a:r>
              <a:rPr lang="el-GR" dirty="0" err="1"/>
              <a:t>Assignment</a:t>
            </a:r>
            <a:r>
              <a:rPr lang="el-GR" dirty="0"/>
              <a:t> </a:t>
            </a:r>
            <a:r>
              <a:rPr lang="el-GR" dirty="0" err="1"/>
              <a:t>problem</a:t>
            </a:r>
            <a:r>
              <a:rPr lang="el-GR" dirty="0"/>
              <a:t>)</a:t>
            </a:r>
          </a:p>
        </p:txBody>
      </p:sp>
      <p:sp>
        <p:nvSpPr>
          <p:cNvPr id="5" name="Date Placeholder 4"/>
          <p:cNvSpPr>
            <a:spLocks noGrp="1"/>
          </p:cNvSpPr>
          <p:nvPr>
            <p:ph type="dt" sz="half" idx="10"/>
          </p:nvPr>
        </p:nvSpPr>
        <p:spPr>
          <a:xfrm>
            <a:off x="439269" y="6479989"/>
            <a:ext cx="1376083" cy="279400"/>
          </a:xfrm>
        </p:spPr>
        <p:txBody>
          <a:bodyPr/>
          <a:lstStyle/>
          <a:p>
            <a:fld id="{D0CF1AA2-79DE-40AA-B10D-2DA0605F1BC5}" type="datetime1">
              <a:rPr lang="el-GR" smtClean="0"/>
              <a:t>13/10/2017</a:t>
            </a:fld>
            <a:endParaRPr lang="el-GR" dirty="0"/>
          </a:p>
        </p:txBody>
      </p:sp>
      <p:sp>
        <p:nvSpPr>
          <p:cNvPr id="6" name="Slide Number Placeholder 5"/>
          <p:cNvSpPr>
            <a:spLocks noGrp="1"/>
          </p:cNvSpPr>
          <p:nvPr>
            <p:ph type="sldNum" sz="quarter" idx="12"/>
          </p:nvPr>
        </p:nvSpPr>
        <p:spPr/>
        <p:txBody>
          <a:bodyPr/>
          <a:lstStyle/>
          <a:p>
            <a:fld id="{FAFF2B5E-DF90-4071-8185-375521F1DAAD}" type="slidenum">
              <a:rPr lang="el-GR" smtClean="0"/>
              <a:t>10</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8"/>
          <p:cNvSpPr/>
          <p:nvPr/>
        </p:nvSpPr>
        <p:spPr>
          <a:xfrm>
            <a:off x="4281366" y="5000511"/>
            <a:ext cx="3226332" cy="369332"/>
          </a:xfrm>
          <a:prstGeom prst="rect">
            <a:avLst/>
          </a:prstGeom>
        </p:spPr>
        <p:txBody>
          <a:bodyPr wrap="none">
            <a:spAutoFit/>
          </a:bodyPr>
          <a:lstStyle/>
          <a:p>
            <a:r>
              <a:rPr lang="el-GR" dirty="0"/>
              <a:t>Πίνακας 2.3: Απόδοση στελεχών</a:t>
            </a: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 name="Object 3"/>
          <p:cNvGraphicFramePr>
            <a:graphicFrameLocks noChangeAspect="1"/>
          </p:cNvGraphicFramePr>
          <p:nvPr>
            <p:extLst>
              <p:ext uri="{D42A27DB-BD31-4B8C-83A1-F6EECF244321}">
                <p14:modId xmlns:p14="http://schemas.microsoft.com/office/powerpoint/2010/main" val="553857973"/>
              </p:ext>
            </p:extLst>
          </p:nvPr>
        </p:nvGraphicFramePr>
        <p:xfrm>
          <a:off x="2641600" y="2400449"/>
          <a:ext cx="6505864" cy="2600062"/>
        </p:xfrm>
        <a:graphic>
          <a:graphicData uri="http://schemas.openxmlformats.org/presentationml/2006/ole">
            <mc:AlternateContent xmlns:mc="http://schemas.openxmlformats.org/markup-compatibility/2006">
              <mc:Choice xmlns:v="urn:schemas-microsoft-com:vml" Requires="v">
                <p:oleObj spid="_x0000_s35882" name="Worksheet" r:id="rId3" imgW="2362335" imgH="904943" progId="Excel.Sheet.12">
                  <p:embed/>
                </p:oleObj>
              </mc:Choice>
              <mc:Fallback>
                <p:oleObj name="Worksheet" r:id="rId3" imgW="2362335" imgH="904943"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2400449"/>
                        <a:ext cx="6505864" cy="2600062"/>
                      </a:xfrm>
                      <a:prstGeom prst="rect">
                        <a:avLst/>
                      </a:prstGeom>
                      <a:noFill/>
                    </p:spPr>
                  </p:pic>
                </p:oleObj>
              </mc:Fallback>
            </mc:AlternateContent>
          </a:graphicData>
        </a:graphic>
      </p:graphicFrame>
    </p:spTree>
    <p:extLst>
      <p:ext uri="{BB962C8B-B14F-4D97-AF65-F5344CB8AC3E}">
        <p14:creationId xmlns:p14="http://schemas.microsoft.com/office/powerpoint/2010/main" val="24845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5" y="365125"/>
            <a:ext cx="11129211" cy="1325563"/>
          </a:xfrm>
        </p:spPr>
        <p:txBody>
          <a:bodyPr>
            <a:normAutofit/>
          </a:bodyPr>
          <a:lstStyle/>
          <a:p>
            <a:pPr lvl="0"/>
            <a:r>
              <a:rPr lang="el-GR" altLang="el-GR" dirty="0"/>
              <a:t>Μαθηματική </a:t>
            </a:r>
            <a:r>
              <a:rPr lang="el-GR" altLang="el-GR" dirty="0" err="1"/>
              <a:t>μοντελοποίηση</a:t>
            </a:r>
            <a:r>
              <a:rPr lang="el-GR" altLang="el-GR" dirty="0"/>
              <a:t> του προβλήματος: </a:t>
            </a:r>
            <a:endParaRPr lang="el-GR" dirty="0"/>
          </a:p>
        </p:txBody>
      </p:sp>
      <p:sp>
        <p:nvSpPr>
          <p:cNvPr id="3" name="Date Placeholder 2"/>
          <p:cNvSpPr>
            <a:spLocks noGrp="1"/>
          </p:cNvSpPr>
          <p:nvPr>
            <p:ph type="dt" sz="half" idx="10"/>
          </p:nvPr>
        </p:nvSpPr>
        <p:spPr>
          <a:xfrm>
            <a:off x="439270" y="6479988"/>
            <a:ext cx="1389530" cy="378011"/>
          </a:xfrm>
        </p:spPr>
        <p:txBody>
          <a:bodyPr/>
          <a:lstStyle/>
          <a:p>
            <a:fld id="{C93F3E45-0353-418E-8C69-E418F6ADA9F6}" type="datetime1">
              <a:rPr lang="el-GR" smtClean="0"/>
              <a:t>13/10/2017</a:t>
            </a:fld>
            <a:endParaRPr lang="el-GR" dirty="0"/>
          </a:p>
        </p:txBody>
      </p:sp>
      <p:sp>
        <p:nvSpPr>
          <p:cNvPr id="10" name="Slide Number Placeholder 9"/>
          <p:cNvSpPr>
            <a:spLocks noGrp="1"/>
          </p:cNvSpPr>
          <p:nvPr>
            <p:ph type="sldNum" sz="quarter" idx="12"/>
          </p:nvPr>
        </p:nvSpPr>
        <p:spPr/>
        <p:txBody>
          <a:bodyPr/>
          <a:lstStyle/>
          <a:p>
            <a:fld id="{FAFF2B5E-DF90-4071-8185-375521F1DAAD}" type="slidenum">
              <a:rPr lang="el-GR" smtClean="0"/>
              <a:t>11</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4" name="Rectangle 3"/>
          <p:cNvSpPr>
            <a:spLocks noChangeArrowheads="1"/>
          </p:cNvSpPr>
          <p:nvPr/>
        </p:nvSpPr>
        <p:spPr bwMode="auto">
          <a:xfrm>
            <a:off x="962529" y="1968352"/>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GR" sz="2500" b="1" dirty="0"/>
              <a:t>Αντικειμενική</a:t>
            </a:r>
            <a:r>
              <a:rPr kumimoji="0" lang="el-GR" altLang="el-GR" sz="2500" b="1" i="0" u="none" strike="noStrike" cap="none" normalizeH="0" baseline="0" dirty="0">
                <a:ln>
                  <a:noFill/>
                </a:ln>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l-GR" altLang="el-GR" sz="2500" b="1" dirty="0"/>
              <a:t>συνάρτηση:</a:t>
            </a:r>
          </a:p>
        </p:txBody>
      </p:sp>
      <p:sp>
        <p:nvSpPr>
          <p:cNvPr id="5" name="Rectangle 4"/>
          <p:cNvSpPr>
            <a:spLocks noChangeArrowheads="1"/>
          </p:cNvSpPr>
          <p:nvPr/>
        </p:nvSpPr>
        <p:spPr bwMode="auto">
          <a:xfrm>
            <a:off x="974564" y="3215127"/>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500" b="1" i="0" u="none" strike="noStrike" cap="none" normalizeH="0" baseline="0" dirty="0">
                <a:ln>
                  <a:noFill/>
                </a:ln>
                <a:solidFill>
                  <a:schemeClr val="tx1"/>
                </a:solidFill>
                <a:effectLst/>
                <a:latin typeface="+mj-lt"/>
                <a:ea typeface="MS Gothic" panose="020B0609070205080204" pitchFamily="49" charset="-128"/>
                <a:cs typeface="Times New Roman" panose="02020603050405020304" pitchFamily="18" charset="0"/>
              </a:rPr>
              <a:t>Υπό τους περιορισμούς:</a:t>
            </a:r>
            <a:endParaRPr kumimoji="0" lang="el-GR" altLang="el-GR" sz="2500" b="0" i="0" u="none" strike="noStrike" cap="none" normalizeH="0" baseline="0" dirty="0">
              <a:ln>
                <a:noFill/>
              </a:ln>
              <a:solidFill>
                <a:schemeClr val="tx1"/>
              </a:solidFill>
              <a:effectLst/>
              <a:latin typeface="+mj-lt"/>
            </a:endParaRPr>
          </a:p>
        </p:txBody>
      </p:sp>
      <p:sp>
        <p:nvSpPr>
          <p:cNvPr id="6" name="Rectangle 5"/>
          <p:cNvSpPr>
            <a:spLocks noChangeArrowheads="1"/>
          </p:cNvSpPr>
          <p:nvPr/>
        </p:nvSpPr>
        <p:spPr bwMode="auto">
          <a:xfrm>
            <a:off x="1660358" y="49480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327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562" y="2383469"/>
            <a:ext cx="2323426" cy="90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Object 8"/>
          <p:cNvGraphicFramePr>
            <a:graphicFrameLocks noChangeAspect="1"/>
          </p:cNvGraphicFramePr>
          <p:nvPr>
            <p:extLst>
              <p:ext uri="{D42A27DB-BD31-4B8C-83A1-F6EECF244321}">
                <p14:modId xmlns:p14="http://schemas.microsoft.com/office/powerpoint/2010/main" val="91464066"/>
              </p:ext>
            </p:extLst>
          </p:nvPr>
        </p:nvGraphicFramePr>
        <p:xfrm>
          <a:off x="1311434" y="3666934"/>
          <a:ext cx="9292902" cy="2258829"/>
        </p:xfrm>
        <a:graphic>
          <a:graphicData uri="http://schemas.openxmlformats.org/presentationml/2006/ole">
            <mc:AlternateContent xmlns:mc="http://schemas.openxmlformats.org/markup-compatibility/2006">
              <mc:Choice xmlns:v="urn:schemas-microsoft-com:vml" Requires="v">
                <p:oleObj spid="_x0000_s32815" name="Equation" r:id="rId4" imgW="4495800" imgH="1054100" progId="Equation.DSMT4">
                  <p:embed/>
                </p:oleObj>
              </mc:Choice>
              <mc:Fallback>
                <p:oleObj name="Equation" r:id="rId4" imgW="4495800" imgH="10541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1434" y="3666934"/>
                        <a:ext cx="9292902" cy="2258829"/>
                      </a:xfrm>
                      <a:prstGeom prst="rect">
                        <a:avLst/>
                      </a:prstGeom>
                      <a:noFill/>
                    </p:spPr>
                  </p:pic>
                </p:oleObj>
              </mc:Fallback>
            </mc:AlternateContent>
          </a:graphicData>
        </a:graphic>
      </p:graphicFrame>
    </p:spTree>
    <p:extLst>
      <p:ext uri="{BB962C8B-B14F-4D97-AF65-F5344CB8AC3E}">
        <p14:creationId xmlns:p14="http://schemas.microsoft.com/office/powerpoint/2010/main" val="106509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Παράδειγμα 2.6: Κατάρτιση προγράμματος εργασίας ελαχίστου κόστους (</a:t>
            </a:r>
            <a:r>
              <a:rPr lang="el-GR" dirty="0" err="1"/>
              <a:t>Shifts</a:t>
            </a:r>
            <a:r>
              <a:rPr lang="el-GR" dirty="0"/>
              <a:t> </a:t>
            </a:r>
            <a:r>
              <a:rPr lang="el-GR" dirty="0" err="1"/>
              <a:t>problem</a:t>
            </a:r>
            <a:r>
              <a:rPr lang="el-GR" dirty="0"/>
              <a:t>)</a:t>
            </a:r>
          </a:p>
        </p:txBody>
      </p:sp>
      <p:sp>
        <p:nvSpPr>
          <p:cNvPr id="5" name="Date Placeholder 4"/>
          <p:cNvSpPr>
            <a:spLocks noGrp="1"/>
          </p:cNvSpPr>
          <p:nvPr>
            <p:ph type="dt" sz="half" idx="10"/>
          </p:nvPr>
        </p:nvSpPr>
        <p:spPr>
          <a:xfrm>
            <a:off x="439269" y="6479988"/>
            <a:ext cx="1550895" cy="378011"/>
          </a:xfrm>
        </p:spPr>
        <p:txBody>
          <a:bodyPr/>
          <a:lstStyle/>
          <a:p>
            <a:fld id="{1A9E166B-BD2F-427C-A00D-0E83A9331C98}" type="datetime1">
              <a:rPr lang="el-GR" smtClean="0"/>
              <a:t>13/10/2017</a:t>
            </a:fld>
            <a:endParaRPr lang="el-GR" dirty="0"/>
          </a:p>
        </p:txBody>
      </p:sp>
      <p:sp>
        <p:nvSpPr>
          <p:cNvPr id="6" name="Slide Number Placeholder 5"/>
          <p:cNvSpPr>
            <a:spLocks noGrp="1"/>
          </p:cNvSpPr>
          <p:nvPr>
            <p:ph type="sldNum" sz="quarter" idx="12"/>
          </p:nvPr>
        </p:nvSpPr>
        <p:spPr/>
        <p:txBody>
          <a:bodyPr/>
          <a:lstStyle/>
          <a:p>
            <a:fld id="{FAFF2B5E-DF90-4071-8185-375521F1DAAD}" type="slidenum">
              <a:rPr lang="el-GR" smtClean="0"/>
              <a:t>12</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8"/>
          <p:cNvSpPr/>
          <p:nvPr/>
        </p:nvSpPr>
        <p:spPr>
          <a:xfrm>
            <a:off x="4975544" y="3820816"/>
            <a:ext cx="1292854" cy="369332"/>
          </a:xfrm>
          <a:prstGeom prst="rect">
            <a:avLst/>
          </a:prstGeom>
        </p:spPr>
        <p:txBody>
          <a:bodyPr wrap="none">
            <a:spAutoFit/>
          </a:bodyPr>
          <a:lstStyle/>
          <a:p>
            <a:r>
              <a:rPr lang="el-GR" dirty="0"/>
              <a:t>Πίνακας 2.4</a:t>
            </a:r>
          </a:p>
        </p:txBody>
      </p:sp>
      <p:sp>
        <p:nvSpPr>
          <p:cNvPr id="3"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4" name="Object 3"/>
          <p:cNvGraphicFramePr>
            <a:graphicFrameLocks noChangeAspect="1"/>
          </p:cNvGraphicFramePr>
          <p:nvPr>
            <p:extLst>
              <p:ext uri="{D42A27DB-BD31-4B8C-83A1-F6EECF244321}">
                <p14:modId xmlns:p14="http://schemas.microsoft.com/office/powerpoint/2010/main" val="533648306"/>
              </p:ext>
            </p:extLst>
          </p:nvPr>
        </p:nvGraphicFramePr>
        <p:xfrm>
          <a:off x="1534958" y="2791669"/>
          <a:ext cx="8174026" cy="933108"/>
        </p:xfrm>
        <a:graphic>
          <a:graphicData uri="http://schemas.openxmlformats.org/presentationml/2006/ole">
            <mc:AlternateContent xmlns:mc="http://schemas.openxmlformats.org/markup-compatibility/2006">
              <mc:Choice xmlns:v="urn:schemas-microsoft-com:vml" Requires="v">
                <p:oleObj spid="_x0000_s33838" name="Worksheet" r:id="rId3" imgW="3819441" imgH="409643" progId="Excel.Sheet.12">
                  <p:embed/>
                </p:oleObj>
              </mc:Choice>
              <mc:Fallback>
                <p:oleObj name="Worksheet" r:id="rId3" imgW="3819441" imgH="409643" progId="Excel.Sheet.1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958" y="2791669"/>
                        <a:ext cx="8174026" cy="933108"/>
                      </a:xfrm>
                      <a:prstGeom prst="rect">
                        <a:avLst/>
                      </a:prstGeom>
                      <a:noFill/>
                    </p:spPr>
                  </p:pic>
                </p:oleObj>
              </mc:Fallback>
            </mc:AlternateContent>
          </a:graphicData>
        </a:graphic>
      </p:graphicFrame>
      <p:sp>
        <p:nvSpPr>
          <p:cNvPr id="8" name="TextBox 7"/>
          <p:cNvSpPr txBox="1"/>
          <p:nvPr/>
        </p:nvSpPr>
        <p:spPr>
          <a:xfrm>
            <a:off x="1500105" y="4228248"/>
            <a:ext cx="9536585" cy="1938992"/>
          </a:xfrm>
          <a:prstGeom prst="rect">
            <a:avLst/>
          </a:prstGeom>
          <a:noFill/>
        </p:spPr>
        <p:txBody>
          <a:bodyPr wrap="none" rtlCol="0">
            <a:spAutoFit/>
          </a:bodyPr>
          <a:lstStyle/>
          <a:p>
            <a:r>
              <a:rPr lang="el-GR" sz="2400" dirty="0" smtClean="0"/>
              <a:t>Όλοι οι υπάλληλοι αμείβονται το ίδιο και κάθε υπάλληλος πρέπει να εργάζεται 5 </a:t>
            </a:r>
          </a:p>
          <a:p>
            <a:r>
              <a:rPr lang="el-GR" sz="2400" dirty="0" smtClean="0"/>
              <a:t>συνεχόμενες ημέρες και στη συνέχεια να παίρνει ρεπό δύο ημερών. </a:t>
            </a:r>
          </a:p>
          <a:p>
            <a:r>
              <a:rPr lang="el-GR" sz="2400" dirty="0" smtClean="0"/>
              <a:t>Θέλουμε να βρούμε το ελάχιστο συνολικό πλήθος εργαζομένων που πρέπει να </a:t>
            </a:r>
          </a:p>
          <a:p>
            <a:r>
              <a:rPr lang="el-GR" sz="2400" dirty="0" smtClean="0"/>
              <a:t>προσλάβει η εταιρία καθώς και με ποιον τρόπο το προσωπικό θα κατανέμεται </a:t>
            </a:r>
          </a:p>
          <a:p>
            <a:r>
              <a:rPr lang="el-GR" sz="2400" dirty="0" smtClean="0"/>
              <a:t>σε πενθήμερα προγράμματα εργασίας, δηλαδή πόσοι θα δουλεύουν κάθε ημέρα.</a:t>
            </a:r>
            <a:endParaRPr lang="el-GR" sz="2400" dirty="0"/>
          </a:p>
        </p:txBody>
      </p:sp>
    </p:spTree>
    <p:extLst>
      <p:ext uri="{BB962C8B-B14F-4D97-AF65-F5344CB8AC3E}">
        <p14:creationId xmlns:p14="http://schemas.microsoft.com/office/powerpoint/2010/main" val="336467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5" y="365125"/>
            <a:ext cx="11129211" cy="1325563"/>
          </a:xfrm>
        </p:spPr>
        <p:txBody>
          <a:bodyPr>
            <a:normAutofit/>
          </a:bodyPr>
          <a:lstStyle/>
          <a:p>
            <a:pPr lvl="0"/>
            <a:r>
              <a:rPr lang="el-GR" altLang="el-GR" dirty="0"/>
              <a:t>Μαθηματική </a:t>
            </a:r>
            <a:r>
              <a:rPr lang="el-GR" altLang="el-GR" dirty="0" err="1"/>
              <a:t>μοντελοποίηση</a:t>
            </a:r>
            <a:r>
              <a:rPr lang="el-GR" altLang="el-GR" dirty="0"/>
              <a:t> του προβλήματος: </a:t>
            </a:r>
            <a:endParaRPr lang="el-GR" dirty="0"/>
          </a:p>
        </p:txBody>
      </p:sp>
      <p:sp>
        <p:nvSpPr>
          <p:cNvPr id="3" name="Date Placeholder 2"/>
          <p:cNvSpPr>
            <a:spLocks noGrp="1"/>
          </p:cNvSpPr>
          <p:nvPr>
            <p:ph type="dt" sz="half" idx="10"/>
          </p:nvPr>
        </p:nvSpPr>
        <p:spPr>
          <a:xfrm>
            <a:off x="439270" y="6479988"/>
            <a:ext cx="1510554" cy="378011"/>
          </a:xfrm>
        </p:spPr>
        <p:txBody>
          <a:bodyPr/>
          <a:lstStyle/>
          <a:p>
            <a:fld id="{A72F8D5B-770F-4F59-AA94-9117E716F008}" type="datetime1">
              <a:rPr lang="el-GR" smtClean="0"/>
              <a:t>13/10/2017</a:t>
            </a:fld>
            <a:endParaRPr lang="el-GR" dirty="0"/>
          </a:p>
        </p:txBody>
      </p:sp>
      <p:sp>
        <p:nvSpPr>
          <p:cNvPr id="10" name="Slide Number Placeholder 9"/>
          <p:cNvSpPr>
            <a:spLocks noGrp="1"/>
          </p:cNvSpPr>
          <p:nvPr>
            <p:ph type="sldNum" sz="quarter" idx="12"/>
          </p:nvPr>
        </p:nvSpPr>
        <p:spPr/>
        <p:txBody>
          <a:bodyPr/>
          <a:lstStyle/>
          <a:p>
            <a:fld id="{FAFF2B5E-DF90-4071-8185-375521F1DAAD}" type="slidenum">
              <a:rPr lang="el-GR" smtClean="0"/>
              <a:t>13</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4" name="Rectangle 3"/>
          <p:cNvSpPr>
            <a:spLocks noChangeArrowheads="1"/>
          </p:cNvSpPr>
          <p:nvPr/>
        </p:nvSpPr>
        <p:spPr bwMode="auto">
          <a:xfrm>
            <a:off x="962529" y="1679584"/>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GR" sz="2500" b="1" dirty="0"/>
              <a:t>Αντικειμενική</a:t>
            </a:r>
            <a:r>
              <a:rPr kumimoji="0" lang="el-GR" altLang="el-GR" sz="2500" b="1" i="0" u="none" strike="noStrike" cap="none" normalizeH="0" baseline="0" dirty="0">
                <a:ln>
                  <a:noFill/>
                </a:ln>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l-GR" altLang="el-GR" sz="2500" b="1" dirty="0"/>
              <a:t>συνάρτηση:</a:t>
            </a:r>
          </a:p>
        </p:txBody>
      </p:sp>
      <p:sp>
        <p:nvSpPr>
          <p:cNvPr id="5" name="Rectangle 4"/>
          <p:cNvSpPr>
            <a:spLocks noChangeArrowheads="1"/>
          </p:cNvSpPr>
          <p:nvPr/>
        </p:nvSpPr>
        <p:spPr bwMode="auto">
          <a:xfrm>
            <a:off x="974564" y="2926359"/>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500" b="1" i="0" u="none" strike="noStrike" cap="none" normalizeH="0" baseline="0" dirty="0">
                <a:ln>
                  <a:noFill/>
                </a:ln>
                <a:solidFill>
                  <a:schemeClr val="tx1"/>
                </a:solidFill>
                <a:effectLst/>
                <a:latin typeface="+mj-lt"/>
                <a:ea typeface="MS Gothic" panose="020B0609070205080204" pitchFamily="49" charset="-128"/>
                <a:cs typeface="Times New Roman" panose="02020603050405020304" pitchFamily="18" charset="0"/>
              </a:rPr>
              <a:t>Υπό τους περιορισμούς:</a:t>
            </a:r>
            <a:endParaRPr kumimoji="0" lang="el-GR" altLang="el-GR" sz="2500" b="0" i="0" u="none" strike="noStrike" cap="none" normalizeH="0" baseline="0" dirty="0">
              <a:ln>
                <a:noFill/>
              </a:ln>
              <a:solidFill>
                <a:schemeClr val="tx1"/>
              </a:solidFill>
              <a:effectLst/>
              <a:latin typeface="+mj-lt"/>
            </a:endParaRPr>
          </a:p>
        </p:txBody>
      </p:sp>
      <p:sp>
        <p:nvSpPr>
          <p:cNvPr id="6" name="Rectangle 5"/>
          <p:cNvSpPr>
            <a:spLocks noChangeArrowheads="1"/>
          </p:cNvSpPr>
          <p:nvPr/>
        </p:nvSpPr>
        <p:spPr bwMode="auto">
          <a:xfrm>
            <a:off x="1660358" y="49480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3483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1925" y="3501192"/>
            <a:ext cx="5181114" cy="469233"/>
          </a:xfrm>
          <a:prstGeom prst="rect">
            <a:avLst/>
          </a:prstGeom>
          <a:noFill/>
          <a:extLst>
            <a:ext uri="{909E8E84-426E-40DD-AFC4-6F175D3DCCD1}">
              <a14:hiddenFill xmlns:a14="http://schemas.microsoft.com/office/drawing/2010/main">
                <a:solidFill>
                  <a:srgbClr val="FFFFFF"/>
                </a:solidFill>
              </a14:hiddenFill>
            </a:ext>
          </a:extLst>
        </p:spPr>
      </p:pic>
      <p:pic>
        <p:nvPicPr>
          <p:cNvPr id="3482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1925" y="3886208"/>
            <a:ext cx="4829190" cy="469233"/>
          </a:xfrm>
          <a:prstGeom prst="rect">
            <a:avLst/>
          </a:prstGeom>
          <a:noFill/>
          <a:extLst>
            <a:ext uri="{909E8E84-426E-40DD-AFC4-6F175D3DCCD1}">
              <a14:hiddenFill xmlns:a14="http://schemas.microsoft.com/office/drawing/2010/main">
                <a:solidFill>
                  <a:srgbClr val="FFFFFF"/>
                </a:solidFill>
              </a14:hiddenFill>
            </a:ext>
          </a:extLst>
        </p:spPr>
      </p:pic>
      <p:pic>
        <p:nvPicPr>
          <p:cNvPr id="3482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1924" y="4283256"/>
            <a:ext cx="4731433" cy="469233"/>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1924" y="4680304"/>
            <a:ext cx="4731433" cy="469233"/>
          </a:xfrm>
          <a:prstGeom prst="rect">
            <a:avLst/>
          </a:prstGeom>
          <a:noFill/>
          <a:extLst>
            <a:ext uri="{909E8E84-426E-40DD-AFC4-6F175D3DCCD1}">
              <a14:hiddenFill xmlns:a14="http://schemas.microsoft.com/office/drawing/2010/main">
                <a:solidFill>
                  <a:srgbClr val="FFFFFF"/>
                </a:solidFill>
              </a14:hiddenFill>
            </a:ext>
          </a:extLst>
        </p:spPr>
      </p:pic>
      <p:pic>
        <p:nvPicPr>
          <p:cNvPr id="3482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1925" y="5077352"/>
            <a:ext cx="4399060" cy="469233"/>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91924" y="5474400"/>
            <a:ext cx="4731433" cy="469233"/>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91924" y="5883480"/>
            <a:ext cx="4653227" cy="4692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p:cNvGraphicFramePr>
            <a:graphicFrameLocks noChangeAspect="1"/>
          </p:cNvGraphicFramePr>
          <p:nvPr>
            <p:extLst>
              <p:ext uri="{D42A27DB-BD31-4B8C-83A1-F6EECF244321}">
                <p14:modId xmlns:p14="http://schemas.microsoft.com/office/powerpoint/2010/main" val="752206477"/>
              </p:ext>
            </p:extLst>
          </p:nvPr>
        </p:nvGraphicFramePr>
        <p:xfrm>
          <a:off x="7559093" y="4571933"/>
          <a:ext cx="1782616" cy="376148"/>
        </p:xfrm>
        <a:graphic>
          <a:graphicData uri="http://schemas.openxmlformats.org/presentationml/2006/ole">
            <mc:AlternateContent xmlns:mc="http://schemas.openxmlformats.org/markup-compatibility/2006">
              <mc:Choice xmlns:v="urn:schemas-microsoft-com:vml" Requires="v">
                <p:oleObj spid="_x0000_s34915" name="Equation" r:id="rId10" imgW="1028254" imgH="203112" progId="Equation.DSMT4">
                  <p:embed/>
                </p:oleObj>
              </mc:Choice>
              <mc:Fallback>
                <p:oleObj name="Equation" r:id="rId10" imgW="1028254" imgH="203112"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9093" y="4571933"/>
                        <a:ext cx="1782616" cy="376148"/>
                      </a:xfrm>
                      <a:prstGeom prst="rect">
                        <a:avLst/>
                      </a:prstGeom>
                      <a:noFill/>
                    </p:spPr>
                  </p:pic>
                </p:oleObj>
              </mc:Fallback>
            </mc:AlternateContent>
          </a:graphicData>
        </a:graphic>
      </p:graphicFrame>
      <p:sp>
        <p:nvSpPr>
          <p:cNvPr id="9" name="Rectangle 1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1" name="Rectangle 17"/>
          <p:cNvSpPr>
            <a:spLocks noChangeArrowheads="1"/>
          </p:cNvSpPr>
          <p:nvPr/>
        </p:nvSpPr>
        <p:spPr bwMode="auto">
          <a:xfrm>
            <a:off x="0" y="1447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2" name="Rectangle 18"/>
          <p:cNvSpPr>
            <a:spLocks noChangeArrowheads="1"/>
          </p:cNvSpPr>
          <p:nvPr/>
        </p:nvSpPr>
        <p:spPr bwMode="auto">
          <a:xfrm>
            <a:off x="0" y="1676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3" name="Rectangle 19"/>
          <p:cNvSpPr>
            <a:spLocks noChangeArrowheads="1"/>
          </p:cNvSpPr>
          <p:nvPr/>
        </p:nvSpPr>
        <p:spPr bwMode="auto">
          <a:xfrm>
            <a:off x="0" y="190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4" name="Rectangle 20"/>
          <p:cNvSpPr>
            <a:spLocks noChangeArrowheads="1"/>
          </p:cNvSpPr>
          <p:nvPr/>
        </p:nvSpPr>
        <p:spPr bwMode="auto">
          <a:xfrm>
            <a:off x="0" y="2133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5" name="Rectangle 21"/>
          <p:cNvSpPr>
            <a:spLocks noChangeArrowheads="1"/>
          </p:cNvSpPr>
          <p:nvPr/>
        </p:nvSpPr>
        <p:spPr bwMode="auto">
          <a:xfrm>
            <a:off x="0" y="236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7" name="Rectangle 24"/>
          <p:cNvSpPr>
            <a:spLocks noChangeArrowheads="1"/>
          </p:cNvSpPr>
          <p:nvPr/>
        </p:nvSpPr>
        <p:spPr bwMode="auto">
          <a:xfrm>
            <a:off x="-1" y="-1"/>
            <a:ext cx="122225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18" name="Object 17"/>
          <p:cNvGraphicFramePr>
            <a:graphicFrameLocks noChangeAspect="1"/>
          </p:cNvGraphicFramePr>
          <p:nvPr>
            <p:extLst>
              <p:ext uri="{D42A27DB-BD31-4B8C-83A1-F6EECF244321}">
                <p14:modId xmlns:p14="http://schemas.microsoft.com/office/powerpoint/2010/main" val="1420942877"/>
              </p:ext>
            </p:extLst>
          </p:nvPr>
        </p:nvGraphicFramePr>
        <p:xfrm>
          <a:off x="1455821" y="2275852"/>
          <a:ext cx="5522495" cy="504038"/>
        </p:xfrm>
        <a:graphic>
          <a:graphicData uri="http://schemas.openxmlformats.org/presentationml/2006/ole">
            <mc:AlternateContent xmlns:mc="http://schemas.openxmlformats.org/markup-compatibility/2006">
              <mc:Choice xmlns:v="urn:schemas-microsoft-com:vml" Requires="v">
                <p:oleObj spid="_x0000_s34916" name="Equation" r:id="rId12" imgW="2425700" imgH="203200" progId="Equation.DSMT4">
                  <p:embed/>
                </p:oleObj>
              </mc:Choice>
              <mc:Fallback>
                <p:oleObj name="Equation" r:id="rId12" imgW="2425700" imgH="203200"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5821" y="2275852"/>
                        <a:ext cx="5522495" cy="504038"/>
                      </a:xfrm>
                      <a:prstGeom prst="rect">
                        <a:avLst/>
                      </a:prstGeom>
                      <a:noFill/>
                    </p:spPr>
                  </p:pic>
                </p:oleObj>
              </mc:Fallback>
            </mc:AlternateContent>
          </a:graphicData>
        </a:graphic>
      </p:graphicFrame>
    </p:spTree>
    <p:extLst>
      <p:ext uri="{BB962C8B-B14F-4D97-AF65-F5344CB8AC3E}">
        <p14:creationId xmlns:p14="http://schemas.microsoft.com/office/powerpoint/2010/main" val="147403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Παράδειγμα 2.7: Το πρόβλημα της μεταφοράς (</a:t>
            </a:r>
            <a:r>
              <a:rPr lang="el-GR" dirty="0" err="1"/>
              <a:t>Transportation</a:t>
            </a:r>
            <a:r>
              <a:rPr lang="el-GR" dirty="0"/>
              <a:t> </a:t>
            </a:r>
            <a:r>
              <a:rPr lang="el-GR" dirty="0" err="1"/>
              <a:t>problem</a:t>
            </a:r>
            <a:r>
              <a:rPr lang="el-GR" dirty="0"/>
              <a:t>)</a:t>
            </a:r>
          </a:p>
        </p:txBody>
      </p:sp>
      <p:sp>
        <p:nvSpPr>
          <p:cNvPr id="3" name="Date Placeholder 2"/>
          <p:cNvSpPr>
            <a:spLocks noGrp="1"/>
          </p:cNvSpPr>
          <p:nvPr>
            <p:ph type="dt" sz="half" idx="10"/>
          </p:nvPr>
        </p:nvSpPr>
        <p:spPr>
          <a:xfrm>
            <a:off x="439270" y="6479989"/>
            <a:ext cx="1497106" cy="279400"/>
          </a:xfrm>
        </p:spPr>
        <p:txBody>
          <a:bodyPr/>
          <a:lstStyle/>
          <a:p>
            <a:fld id="{ACA7E6E5-B0C0-49CF-A686-4B88E75E01A1}" type="datetime1">
              <a:rPr lang="el-GR" smtClean="0"/>
              <a:t>13/10/2017</a:t>
            </a:fld>
            <a:endParaRPr lang="el-GR" dirty="0"/>
          </a:p>
        </p:txBody>
      </p:sp>
      <p:sp>
        <p:nvSpPr>
          <p:cNvPr id="4" name="Slide Number Placeholder 3"/>
          <p:cNvSpPr>
            <a:spLocks noGrp="1"/>
          </p:cNvSpPr>
          <p:nvPr>
            <p:ph type="sldNum" sz="quarter" idx="12"/>
          </p:nvPr>
        </p:nvSpPr>
        <p:spPr/>
        <p:txBody>
          <a:bodyPr/>
          <a:lstStyle/>
          <a:p>
            <a:fld id="{FAFF2B5E-DF90-4071-8185-375521F1DAAD}" type="slidenum">
              <a:rPr lang="el-GR" smtClean="0"/>
              <a:t>14</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8"/>
          <p:cNvSpPr/>
          <p:nvPr/>
        </p:nvSpPr>
        <p:spPr>
          <a:xfrm>
            <a:off x="4544484" y="5847351"/>
            <a:ext cx="3103029" cy="369332"/>
          </a:xfrm>
          <a:prstGeom prst="rect">
            <a:avLst/>
          </a:prstGeom>
        </p:spPr>
        <p:txBody>
          <a:bodyPr wrap="none">
            <a:spAutoFit/>
          </a:bodyPr>
          <a:lstStyle/>
          <a:p>
            <a:r>
              <a:rPr lang="el-GR" dirty="0"/>
              <a:t>Πίνακας 2.5: Κόστη μεταφοράς</a:t>
            </a:r>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673" y="2165684"/>
            <a:ext cx="8640271" cy="368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45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5" y="365125"/>
            <a:ext cx="11129211" cy="1325563"/>
          </a:xfrm>
        </p:spPr>
        <p:txBody>
          <a:bodyPr>
            <a:normAutofit/>
          </a:bodyPr>
          <a:lstStyle/>
          <a:p>
            <a:pPr lvl="0"/>
            <a:r>
              <a:rPr lang="el-GR" altLang="el-GR" dirty="0"/>
              <a:t>Μαθηματική </a:t>
            </a:r>
            <a:r>
              <a:rPr lang="el-GR" altLang="el-GR" dirty="0" err="1"/>
              <a:t>μοντελοποίηση</a:t>
            </a:r>
            <a:r>
              <a:rPr lang="el-GR" altLang="el-GR" dirty="0"/>
              <a:t> του προβλήματος: </a:t>
            </a:r>
            <a:endParaRPr lang="el-GR" dirty="0"/>
          </a:p>
        </p:txBody>
      </p:sp>
      <p:sp>
        <p:nvSpPr>
          <p:cNvPr id="3" name="Date Placeholder 2"/>
          <p:cNvSpPr>
            <a:spLocks noGrp="1"/>
          </p:cNvSpPr>
          <p:nvPr>
            <p:ph type="dt" sz="half" idx="10"/>
          </p:nvPr>
        </p:nvSpPr>
        <p:spPr>
          <a:xfrm>
            <a:off x="439270" y="6479989"/>
            <a:ext cx="1564342" cy="279400"/>
          </a:xfrm>
        </p:spPr>
        <p:txBody>
          <a:bodyPr/>
          <a:lstStyle/>
          <a:p>
            <a:fld id="{52EC8EC1-8DE8-43B8-ACC9-1D13476B39D3}" type="datetime1">
              <a:rPr lang="el-GR" smtClean="0"/>
              <a:t>13/10/2017</a:t>
            </a:fld>
            <a:endParaRPr lang="el-GR" dirty="0"/>
          </a:p>
        </p:txBody>
      </p:sp>
      <p:sp>
        <p:nvSpPr>
          <p:cNvPr id="5" name="Slide Number Placeholder 4"/>
          <p:cNvSpPr>
            <a:spLocks noGrp="1"/>
          </p:cNvSpPr>
          <p:nvPr>
            <p:ph type="sldNum" sz="quarter" idx="12"/>
          </p:nvPr>
        </p:nvSpPr>
        <p:spPr/>
        <p:txBody>
          <a:bodyPr/>
          <a:lstStyle/>
          <a:p>
            <a:fld id="{FAFF2B5E-DF90-4071-8185-375521F1DAAD}" type="slidenum">
              <a:rPr lang="el-GR" smtClean="0"/>
              <a:t>15</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4" name="Rectangle 3"/>
          <p:cNvSpPr>
            <a:spLocks noChangeArrowheads="1"/>
          </p:cNvSpPr>
          <p:nvPr/>
        </p:nvSpPr>
        <p:spPr bwMode="auto">
          <a:xfrm>
            <a:off x="962529" y="1703664"/>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GR" sz="2500" b="1" dirty="0"/>
              <a:t>Αντικειμενική</a:t>
            </a:r>
            <a:r>
              <a:rPr kumimoji="0" lang="el-GR" altLang="el-GR" sz="2500" b="1" i="0" u="none" strike="noStrike" cap="none" normalizeH="0" baseline="0" dirty="0">
                <a:ln>
                  <a:noFill/>
                </a:ln>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l-GR" altLang="el-GR" sz="2500" b="1" dirty="0"/>
              <a:t>συνάρτηση:</a:t>
            </a:r>
          </a:p>
        </p:txBody>
      </p:sp>
      <p:sp>
        <p:nvSpPr>
          <p:cNvPr id="6" name="Rectangle 5"/>
          <p:cNvSpPr>
            <a:spLocks noChangeArrowheads="1"/>
          </p:cNvSpPr>
          <p:nvPr/>
        </p:nvSpPr>
        <p:spPr bwMode="auto">
          <a:xfrm>
            <a:off x="1660358" y="49480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389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562" y="2348309"/>
            <a:ext cx="8908340" cy="161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2"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3" name="Rectangle 12"/>
          <p:cNvSpPr>
            <a:spLocks noChangeArrowheads="1"/>
          </p:cNvSpPr>
          <p:nvPr/>
        </p:nvSpPr>
        <p:spPr bwMode="auto">
          <a:xfrm>
            <a:off x="0" y="1304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4" name="Rectangle 13"/>
          <p:cNvSpPr>
            <a:spLocks noChangeArrowheads="1"/>
          </p:cNvSpPr>
          <p:nvPr/>
        </p:nvSpPr>
        <p:spPr bwMode="auto">
          <a:xfrm>
            <a:off x="0" y="1990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90760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5" y="365125"/>
            <a:ext cx="11129211" cy="1325563"/>
          </a:xfrm>
        </p:spPr>
        <p:txBody>
          <a:bodyPr>
            <a:normAutofit/>
          </a:bodyPr>
          <a:lstStyle/>
          <a:p>
            <a:pPr lvl="0"/>
            <a:r>
              <a:rPr lang="el-GR" altLang="el-GR" dirty="0"/>
              <a:t>Μαθηματική </a:t>
            </a:r>
            <a:r>
              <a:rPr lang="el-GR" altLang="el-GR" dirty="0" err="1"/>
              <a:t>μοντελοποίηση</a:t>
            </a:r>
            <a:r>
              <a:rPr lang="el-GR" altLang="el-GR" dirty="0"/>
              <a:t> του προβλήματος: </a:t>
            </a:r>
            <a:endParaRPr lang="el-GR" dirty="0"/>
          </a:p>
        </p:txBody>
      </p:sp>
      <p:sp>
        <p:nvSpPr>
          <p:cNvPr id="4" name="Date Placeholder 3"/>
          <p:cNvSpPr>
            <a:spLocks noGrp="1"/>
          </p:cNvSpPr>
          <p:nvPr>
            <p:ph type="dt" sz="half" idx="10"/>
          </p:nvPr>
        </p:nvSpPr>
        <p:spPr>
          <a:xfrm>
            <a:off x="439269" y="6479989"/>
            <a:ext cx="1483659" cy="279400"/>
          </a:xfrm>
        </p:spPr>
        <p:txBody>
          <a:bodyPr/>
          <a:lstStyle/>
          <a:p>
            <a:fld id="{53E9EBB0-C4C5-4598-87FE-8A6B6970145B}" type="datetime1">
              <a:rPr lang="el-GR" smtClean="0"/>
              <a:t>13/10/2017</a:t>
            </a:fld>
            <a:endParaRPr lang="el-GR" dirty="0"/>
          </a:p>
        </p:txBody>
      </p:sp>
      <p:sp>
        <p:nvSpPr>
          <p:cNvPr id="15" name="Slide Number Placeholder 14"/>
          <p:cNvSpPr>
            <a:spLocks noGrp="1"/>
          </p:cNvSpPr>
          <p:nvPr>
            <p:ph type="sldNum" sz="quarter" idx="12"/>
          </p:nvPr>
        </p:nvSpPr>
        <p:spPr/>
        <p:txBody>
          <a:bodyPr/>
          <a:lstStyle/>
          <a:p>
            <a:fld id="{FAFF2B5E-DF90-4071-8185-375521F1DAAD}" type="slidenum">
              <a:rPr lang="el-GR" smtClean="0"/>
              <a:t>16</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5" name="Rectangle 4"/>
          <p:cNvSpPr>
            <a:spLocks noChangeArrowheads="1"/>
          </p:cNvSpPr>
          <p:nvPr/>
        </p:nvSpPr>
        <p:spPr bwMode="auto">
          <a:xfrm>
            <a:off x="962529" y="1716672"/>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500" b="1" i="0" u="none" strike="noStrike" cap="none" normalizeH="0" baseline="0" dirty="0">
                <a:ln>
                  <a:noFill/>
                </a:ln>
                <a:solidFill>
                  <a:schemeClr val="tx1"/>
                </a:solidFill>
                <a:effectLst/>
                <a:latin typeface="+mj-lt"/>
                <a:ea typeface="MS Gothic" panose="020B0609070205080204" pitchFamily="49" charset="-128"/>
                <a:cs typeface="Times New Roman" panose="02020603050405020304" pitchFamily="18" charset="0"/>
              </a:rPr>
              <a:t>Υπό τους περιορισμούς:</a:t>
            </a:r>
            <a:endParaRPr kumimoji="0" lang="el-GR" altLang="el-GR" sz="2500" b="0" i="0" u="none" strike="noStrike" cap="none" normalizeH="0" baseline="0" dirty="0">
              <a:ln>
                <a:noFill/>
              </a:ln>
              <a:solidFill>
                <a:schemeClr val="tx1"/>
              </a:solidFill>
              <a:effectLst/>
              <a:latin typeface="+mj-lt"/>
            </a:endParaRPr>
          </a:p>
        </p:txBody>
      </p:sp>
      <p:sp>
        <p:nvSpPr>
          <p:cNvPr id="6" name="Rectangle 5"/>
          <p:cNvSpPr>
            <a:spLocks noChangeArrowheads="1"/>
          </p:cNvSpPr>
          <p:nvPr/>
        </p:nvSpPr>
        <p:spPr bwMode="auto">
          <a:xfrm>
            <a:off x="1660358" y="49480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Object 8"/>
          <p:cNvGraphicFramePr>
            <a:graphicFrameLocks noChangeAspect="1"/>
          </p:cNvGraphicFramePr>
          <p:nvPr>
            <p:extLst>
              <p:ext uri="{D42A27DB-BD31-4B8C-83A1-F6EECF244321}">
                <p14:modId xmlns:p14="http://schemas.microsoft.com/office/powerpoint/2010/main" val="1721514052"/>
              </p:ext>
            </p:extLst>
          </p:nvPr>
        </p:nvGraphicFramePr>
        <p:xfrm>
          <a:off x="1251278" y="2234677"/>
          <a:ext cx="7949848" cy="1618966"/>
        </p:xfrm>
        <a:graphic>
          <a:graphicData uri="http://schemas.openxmlformats.org/presentationml/2006/ole">
            <mc:AlternateContent xmlns:mc="http://schemas.openxmlformats.org/markup-compatibility/2006">
              <mc:Choice xmlns:v="urn:schemas-microsoft-com:vml" Requires="v">
                <p:oleObj spid="_x0000_s45158" name="Equation" r:id="rId3" imgW="3111500" imgH="647700" progId="Equation.DSMT4">
                  <p:embed/>
                </p:oleObj>
              </mc:Choice>
              <mc:Fallback>
                <p:oleObj name="Equation" r:id="rId3" imgW="3111500" imgH="647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278" y="2234677"/>
                        <a:ext cx="7949848" cy="1618966"/>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5751531"/>
              </p:ext>
            </p:extLst>
          </p:nvPr>
        </p:nvGraphicFramePr>
        <p:xfrm>
          <a:off x="1235538" y="4053119"/>
          <a:ext cx="6765826" cy="2150566"/>
        </p:xfrm>
        <a:graphic>
          <a:graphicData uri="http://schemas.openxmlformats.org/presentationml/2006/ole">
            <mc:AlternateContent xmlns:mc="http://schemas.openxmlformats.org/markup-compatibility/2006">
              <mc:Choice xmlns:v="urn:schemas-microsoft-com:vml" Requires="v">
                <p:oleObj spid="_x0000_s45159" name="Equation" r:id="rId5" imgW="2654300" imgH="850900" progId="Equation.DSMT4">
                  <p:embed/>
                </p:oleObj>
              </mc:Choice>
              <mc:Fallback>
                <p:oleObj name="Equation" r:id="rId5" imgW="2654300" imgH="850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5538" y="4053119"/>
                        <a:ext cx="6765826" cy="2150566"/>
                      </a:xfrm>
                      <a:prstGeom prst="rect">
                        <a:avLst/>
                      </a:prstGeom>
                      <a:noFill/>
                    </p:spPr>
                  </p:pic>
                </p:oleObj>
              </mc:Fallback>
            </mc:AlternateContent>
          </a:graphicData>
        </a:graphic>
      </p:graphicFrame>
      <p:sp>
        <p:nvSpPr>
          <p:cNvPr id="12"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3" name="Rectangle 12"/>
          <p:cNvSpPr>
            <a:spLocks noChangeArrowheads="1"/>
          </p:cNvSpPr>
          <p:nvPr/>
        </p:nvSpPr>
        <p:spPr bwMode="auto">
          <a:xfrm>
            <a:off x="0" y="1304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4" name="Rectangle 13"/>
          <p:cNvSpPr>
            <a:spLocks noChangeArrowheads="1"/>
          </p:cNvSpPr>
          <p:nvPr/>
        </p:nvSpPr>
        <p:spPr bwMode="auto">
          <a:xfrm>
            <a:off x="0" y="1990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3" name="Rectangle 2"/>
          <p:cNvSpPr>
            <a:spLocks noChangeArrowheads="1"/>
          </p:cNvSpPr>
          <p:nvPr/>
        </p:nvSpPr>
        <p:spPr bwMode="auto">
          <a:xfrm>
            <a:off x="-1" y="-1"/>
            <a:ext cx="136725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11" name="Object 10"/>
          <p:cNvGraphicFramePr>
            <a:graphicFrameLocks noChangeAspect="1"/>
          </p:cNvGraphicFramePr>
          <p:nvPr>
            <p:extLst>
              <p:ext uri="{D42A27DB-BD31-4B8C-83A1-F6EECF244321}">
                <p14:modId xmlns:p14="http://schemas.microsoft.com/office/powerpoint/2010/main" val="1685513091"/>
              </p:ext>
            </p:extLst>
          </p:nvPr>
        </p:nvGraphicFramePr>
        <p:xfrm>
          <a:off x="5797748" y="5572106"/>
          <a:ext cx="4559782" cy="533828"/>
        </p:xfrm>
        <a:graphic>
          <a:graphicData uri="http://schemas.openxmlformats.org/presentationml/2006/ole">
            <mc:AlternateContent xmlns:mc="http://schemas.openxmlformats.org/markup-compatibility/2006">
              <mc:Choice xmlns:v="urn:schemas-microsoft-com:vml" Requires="v">
                <p:oleObj spid="_x0000_s45160" name="Equation" r:id="rId7" imgW="1930400" imgH="228600" progId="Equation.DSMT4">
                  <p:embed/>
                </p:oleObj>
              </mc:Choice>
              <mc:Fallback>
                <p:oleObj name="Equation" r:id="rId7" imgW="1930400" imgH="2286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7748" y="5572106"/>
                        <a:ext cx="4559782" cy="533828"/>
                      </a:xfrm>
                      <a:prstGeom prst="rect">
                        <a:avLst/>
                      </a:prstGeom>
                      <a:noFill/>
                    </p:spPr>
                  </p:pic>
                </p:oleObj>
              </mc:Fallback>
            </mc:AlternateContent>
          </a:graphicData>
        </a:graphic>
      </p:graphicFrame>
    </p:spTree>
    <p:extLst>
      <p:ext uri="{BB962C8B-B14F-4D97-AF65-F5344CB8AC3E}">
        <p14:creationId xmlns:p14="http://schemas.microsoft.com/office/powerpoint/2010/main" val="336081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Παράδειγμα 2.8: Το πρόβλημα της ανάμειξης (</a:t>
            </a:r>
            <a:r>
              <a:rPr lang="el-GR" dirty="0" err="1"/>
              <a:t>Mixing</a:t>
            </a:r>
            <a:r>
              <a:rPr lang="el-GR" dirty="0"/>
              <a:t> </a:t>
            </a:r>
            <a:r>
              <a:rPr lang="el-GR" dirty="0" err="1"/>
              <a:t>problem</a:t>
            </a:r>
            <a:r>
              <a:rPr lang="el-GR" dirty="0"/>
              <a:t>)</a:t>
            </a:r>
          </a:p>
        </p:txBody>
      </p:sp>
      <p:sp>
        <p:nvSpPr>
          <p:cNvPr id="5" name="Date Placeholder 4"/>
          <p:cNvSpPr>
            <a:spLocks noGrp="1"/>
          </p:cNvSpPr>
          <p:nvPr>
            <p:ph type="dt" sz="half" idx="10"/>
          </p:nvPr>
        </p:nvSpPr>
        <p:spPr>
          <a:xfrm>
            <a:off x="439269" y="6479988"/>
            <a:ext cx="1509837" cy="378011"/>
          </a:xfrm>
        </p:spPr>
        <p:txBody>
          <a:bodyPr/>
          <a:lstStyle/>
          <a:p>
            <a:fld id="{0CD36399-F052-4EC4-A5C7-66A0565EF654}" type="datetime1">
              <a:rPr lang="el-GR" smtClean="0"/>
              <a:t>13/10/2017</a:t>
            </a:fld>
            <a:endParaRPr lang="el-GR" dirty="0"/>
          </a:p>
        </p:txBody>
      </p:sp>
      <p:sp>
        <p:nvSpPr>
          <p:cNvPr id="6" name="Slide Number Placeholder 5"/>
          <p:cNvSpPr>
            <a:spLocks noGrp="1"/>
          </p:cNvSpPr>
          <p:nvPr>
            <p:ph type="sldNum" sz="quarter" idx="12"/>
          </p:nvPr>
        </p:nvSpPr>
        <p:spPr/>
        <p:txBody>
          <a:bodyPr/>
          <a:lstStyle/>
          <a:p>
            <a:fld id="{FAFF2B5E-DF90-4071-8185-375521F1DAAD}" type="slidenum">
              <a:rPr lang="el-GR" smtClean="0"/>
              <a:t>17</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8"/>
          <p:cNvSpPr/>
          <p:nvPr/>
        </p:nvSpPr>
        <p:spPr>
          <a:xfrm>
            <a:off x="3320881" y="4019935"/>
            <a:ext cx="5550237" cy="369332"/>
          </a:xfrm>
          <a:prstGeom prst="rect">
            <a:avLst/>
          </a:prstGeom>
        </p:spPr>
        <p:txBody>
          <a:bodyPr wrap="none">
            <a:spAutoFit/>
          </a:bodyPr>
          <a:lstStyle/>
          <a:p>
            <a:r>
              <a:rPr lang="el-GR" dirty="0"/>
              <a:t>Πίνακας 2.6: Δεδομένα ανά τύπο βενζίνης (πρώτης ύλης)</a:t>
            </a:r>
          </a:p>
        </p:txBody>
      </p:sp>
      <p:sp>
        <p:nvSpPr>
          <p:cNvPr id="3"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 name="Object 3"/>
          <p:cNvGraphicFramePr>
            <a:graphicFrameLocks noChangeAspect="1"/>
          </p:cNvGraphicFramePr>
          <p:nvPr>
            <p:extLst>
              <p:ext uri="{D42A27DB-BD31-4B8C-83A1-F6EECF244321}">
                <p14:modId xmlns:p14="http://schemas.microsoft.com/office/powerpoint/2010/main" val="4203113420"/>
              </p:ext>
            </p:extLst>
          </p:nvPr>
        </p:nvGraphicFramePr>
        <p:xfrm>
          <a:off x="1963150" y="1470936"/>
          <a:ext cx="8265699" cy="2471403"/>
        </p:xfrm>
        <a:graphic>
          <a:graphicData uri="http://schemas.openxmlformats.org/presentationml/2006/ole">
            <mc:AlternateContent xmlns:mc="http://schemas.openxmlformats.org/markup-compatibility/2006">
              <mc:Choice xmlns:v="urn:schemas-microsoft-com:vml" Requires="v">
                <p:oleObj spid="_x0000_s39979" name="Φύλλο εργασίας" r:id="rId3" imgW="3400521" imgH="1066710" progId="Excel.Sheet.12">
                  <p:embed/>
                </p:oleObj>
              </mc:Choice>
              <mc:Fallback>
                <p:oleObj name="Φύλλο εργασίας" r:id="rId3" imgW="3400521" imgH="1066710" progId="Excel.Sheet.12">
                  <p:embed/>
                  <p:pic>
                    <p:nvPicPr>
                      <p:cNvPr id="0" name="Object 6"/>
                      <p:cNvPicPr>
                        <a:picLocks noChangeAspect="1" noChangeArrowheads="1"/>
                      </p:cNvPicPr>
                      <p:nvPr/>
                    </p:nvPicPr>
                    <p:blipFill>
                      <a:blip r:embed="rId4"/>
                      <a:srcRect/>
                      <a:stretch>
                        <a:fillRect/>
                      </a:stretch>
                    </p:blipFill>
                    <p:spPr bwMode="auto">
                      <a:xfrm>
                        <a:off x="1963150" y="1470936"/>
                        <a:ext cx="8265699" cy="2471403"/>
                      </a:xfrm>
                      <a:prstGeom prst="rect">
                        <a:avLst/>
                      </a:prstGeom>
                      <a:noFill/>
                    </p:spPr>
                  </p:pic>
                </p:oleObj>
              </mc:Fallback>
            </mc:AlternateContent>
          </a:graphicData>
        </a:graphic>
      </p:graphicFrame>
      <p:sp>
        <p:nvSpPr>
          <p:cNvPr id="8" name="TextBox 7"/>
          <p:cNvSpPr txBox="1"/>
          <p:nvPr/>
        </p:nvSpPr>
        <p:spPr>
          <a:xfrm>
            <a:off x="375975" y="4482032"/>
            <a:ext cx="11638827" cy="1938992"/>
          </a:xfrm>
          <a:prstGeom prst="rect">
            <a:avLst/>
          </a:prstGeom>
          <a:noFill/>
        </p:spPr>
        <p:txBody>
          <a:bodyPr wrap="none" rtlCol="0">
            <a:spAutoFit/>
          </a:bodyPr>
          <a:lstStyle/>
          <a:p>
            <a:r>
              <a:rPr lang="el-GR" sz="2400" b="1" dirty="0" smtClean="0"/>
              <a:t>Μια εταιρία παραγωγής πετρελαιοειδών διαθέτει στην αγορά δύο τύπους βενζίνης που </a:t>
            </a:r>
          </a:p>
          <a:p>
            <a:r>
              <a:rPr lang="el-GR" sz="2400" b="1" dirty="0"/>
              <a:t>δ</a:t>
            </a:r>
            <a:r>
              <a:rPr lang="el-GR" sz="2400" b="1" dirty="0" smtClean="0"/>
              <a:t>ιαφοροποιούνται </a:t>
            </a:r>
            <a:r>
              <a:rPr lang="el-GR" sz="2400" b="1" dirty="0" smtClean="0"/>
              <a:t>μεταξύ τους ως προς τους βαθμούς οκτανίου και ως προς την πίεση </a:t>
            </a:r>
          </a:p>
          <a:p>
            <a:r>
              <a:rPr lang="el-GR" sz="2400" b="1" dirty="0"/>
              <a:t>α</a:t>
            </a:r>
            <a:r>
              <a:rPr lang="el-GR" sz="2400" b="1" dirty="0" smtClean="0"/>
              <a:t>ερίων </a:t>
            </a:r>
            <a:r>
              <a:rPr lang="el-GR" sz="2400" b="1" dirty="0" smtClean="0"/>
              <a:t>που παράγουν κατά την καύση τους.</a:t>
            </a:r>
          </a:p>
          <a:p>
            <a:r>
              <a:rPr lang="el-GR" sz="2400" b="1" dirty="0" smtClean="0"/>
              <a:t>Αναμειγνύοντας τους παραπάνω τύπους βενζίνης, η εταιρία μπορεί να παράγει καύσιμο </a:t>
            </a:r>
          </a:p>
          <a:p>
            <a:r>
              <a:rPr lang="el-GR" sz="2400" b="1" dirty="0" smtClean="0"/>
              <a:t>αεροπορικού τύπου και καύσιμο αυτοκίνησης  </a:t>
            </a:r>
            <a:endParaRPr lang="el-GR" sz="2400" b="1" dirty="0"/>
          </a:p>
        </p:txBody>
      </p:sp>
    </p:spTree>
    <p:extLst>
      <p:ext uri="{BB962C8B-B14F-4D97-AF65-F5344CB8AC3E}">
        <p14:creationId xmlns:p14="http://schemas.microsoft.com/office/powerpoint/2010/main" val="35485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Παράδειγμα 2.8: Το πρόβλημα της ανάμειξης (</a:t>
            </a:r>
            <a:r>
              <a:rPr lang="el-GR" dirty="0" err="1"/>
              <a:t>Mixing</a:t>
            </a:r>
            <a:r>
              <a:rPr lang="el-GR" dirty="0"/>
              <a:t> </a:t>
            </a:r>
            <a:r>
              <a:rPr lang="el-GR" dirty="0" err="1"/>
              <a:t>problem</a:t>
            </a:r>
            <a:r>
              <a:rPr lang="el-GR" dirty="0"/>
              <a:t>)</a:t>
            </a:r>
          </a:p>
        </p:txBody>
      </p:sp>
      <p:sp>
        <p:nvSpPr>
          <p:cNvPr id="4" name="Date Placeholder 3"/>
          <p:cNvSpPr>
            <a:spLocks noGrp="1"/>
          </p:cNvSpPr>
          <p:nvPr>
            <p:ph type="dt" sz="half" idx="10"/>
          </p:nvPr>
        </p:nvSpPr>
        <p:spPr>
          <a:xfrm>
            <a:off x="439269" y="6479988"/>
            <a:ext cx="1456765" cy="378011"/>
          </a:xfrm>
        </p:spPr>
        <p:txBody>
          <a:bodyPr/>
          <a:lstStyle/>
          <a:p>
            <a:fld id="{36F07B06-5632-4353-B9A2-AAF46179E6C9}" type="datetime1">
              <a:rPr lang="el-GR" smtClean="0"/>
              <a:t>13/10/2017</a:t>
            </a:fld>
            <a:endParaRPr lang="el-GR" dirty="0"/>
          </a:p>
        </p:txBody>
      </p:sp>
      <p:sp>
        <p:nvSpPr>
          <p:cNvPr id="8" name="Slide Number Placeholder 7"/>
          <p:cNvSpPr>
            <a:spLocks noGrp="1"/>
          </p:cNvSpPr>
          <p:nvPr>
            <p:ph type="sldNum" sz="quarter" idx="12"/>
          </p:nvPr>
        </p:nvSpPr>
        <p:spPr/>
        <p:txBody>
          <a:bodyPr/>
          <a:lstStyle/>
          <a:p>
            <a:fld id="{FAFF2B5E-DF90-4071-8185-375521F1DAAD}" type="slidenum">
              <a:rPr lang="el-GR" smtClean="0"/>
              <a:t>18</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8"/>
          <p:cNvSpPr/>
          <p:nvPr/>
        </p:nvSpPr>
        <p:spPr>
          <a:xfrm>
            <a:off x="3147541" y="4871881"/>
            <a:ext cx="5620000" cy="369332"/>
          </a:xfrm>
          <a:prstGeom prst="rect">
            <a:avLst/>
          </a:prstGeom>
        </p:spPr>
        <p:txBody>
          <a:bodyPr wrap="none">
            <a:spAutoFit/>
          </a:bodyPr>
          <a:lstStyle/>
          <a:p>
            <a:r>
              <a:rPr lang="el-GR" dirty="0"/>
              <a:t>Πίνακας 2.7: Δεδομένα ανά τύπο παραγόμενου καυσίμου</a:t>
            </a:r>
          </a:p>
        </p:txBody>
      </p:sp>
      <p:sp>
        <p:nvSpPr>
          <p:cNvPr id="3"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 name="Object 5"/>
          <p:cNvGraphicFramePr>
            <a:graphicFrameLocks noChangeAspect="1"/>
          </p:cNvGraphicFramePr>
          <p:nvPr>
            <p:extLst>
              <p:ext uri="{D42A27DB-BD31-4B8C-83A1-F6EECF244321}">
                <p14:modId xmlns:p14="http://schemas.microsoft.com/office/powerpoint/2010/main" val="973052079"/>
              </p:ext>
            </p:extLst>
          </p:nvPr>
        </p:nvGraphicFramePr>
        <p:xfrm>
          <a:off x="1631575" y="1532862"/>
          <a:ext cx="8651931" cy="3339019"/>
        </p:xfrm>
        <a:graphic>
          <a:graphicData uri="http://schemas.openxmlformats.org/presentationml/2006/ole">
            <mc:AlternateContent xmlns:mc="http://schemas.openxmlformats.org/markup-compatibility/2006">
              <mc:Choice xmlns:v="urn:schemas-microsoft-com:vml" Requires="v">
                <p:oleObj spid="_x0000_s44070" name="Φύλλο εργασίας" r:id="rId3" imgW="4505299" imgH="1647915" progId="Excel.Sheet.12">
                  <p:embed/>
                </p:oleObj>
              </mc:Choice>
              <mc:Fallback>
                <p:oleObj name="Φύλλο εργασίας" r:id="rId3" imgW="4505299" imgH="1647915" progId="Excel.Sheet.12">
                  <p:embed/>
                  <p:pic>
                    <p:nvPicPr>
                      <p:cNvPr id="0" name="Object 1"/>
                      <p:cNvPicPr>
                        <a:picLocks noChangeAspect="1" noChangeArrowheads="1"/>
                      </p:cNvPicPr>
                      <p:nvPr/>
                    </p:nvPicPr>
                    <p:blipFill>
                      <a:blip r:embed="rId4"/>
                      <a:srcRect/>
                      <a:stretch>
                        <a:fillRect/>
                      </a:stretch>
                    </p:blipFill>
                    <p:spPr bwMode="auto">
                      <a:xfrm>
                        <a:off x="1631575" y="1532862"/>
                        <a:ext cx="8651931" cy="3339019"/>
                      </a:xfrm>
                      <a:prstGeom prst="rect">
                        <a:avLst/>
                      </a:prstGeom>
                      <a:noFill/>
                    </p:spPr>
                  </p:pic>
                </p:oleObj>
              </mc:Fallback>
            </mc:AlternateContent>
          </a:graphicData>
        </a:graphic>
      </p:graphicFrame>
      <p:sp>
        <p:nvSpPr>
          <p:cNvPr id="10" name="TextBox 9"/>
          <p:cNvSpPr txBox="1"/>
          <p:nvPr/>
        </p:nvSpPr>
        <p:spPr>
          <a:xfrm>
            <a:off x="236883" y="5298362"/>
            <a:ext cx="12037526" cy="1200329"/>
          </a:xfrm>
          <a:prstGeom prst="rect">
            <a:avLst/>
          </a:prstGeom>
          <a:noFill/>
        </p:spPr>
        <p:txBody>
          <a:bodyPr wrap="none" rtlCol="0">
            <a:spAutoFit/>
          </a:bodyPr>
          <a:lstStyle/>
          <a:p>
            <a:r>
              <a:rPr lang="el-GR" sz="2400" b="1" dirty="0" smtClean="0"/>
              <a:t>Ο ελάχιστος αριθμός οκτανίων, η μέγιστη πίεση ατμού, οι μέγιστες πωλήσεις καθώς και η </a:t>
            </a:r>
          </a:p>
          <a:p>
            <a:r>
              <a:rPr lang="el-GR" sz="2400" b="1" dirty="0" smtClean="0"/>
              <a:t>τιμή πώλησης ανά </a:t>
            </a:r>
            <a:r>
              <a:rPr lang="el-GR" sz="2400" b="1" dirty="0" smtClean="0"/>
              <a:t>βαρέλι </a:t>
            </a:r>
            <a:r>
              <a:rPr lang="el-GR" sz="2400" b="1" dirty="0" smtClean="0"/>
              <a:t>παραγόμενου καυσίμου φαίνονται στον παραπάνω Πίνακα.</a:t>
            </a:r>
          </a:p>
          <a:p>
            <a:r>
              <a:rPr lang="el-GR" sz="2400" b="1" dirty="0" smtClean="0"/>
              <a:t>Η εταιρία επιθυμεί να μεγιστοποιήσει τα έσοδά της από την πώληση του τελικού προϊόντος.</a:t>
            </a:r>
            <a:endParaRPr lang="el-GR" sz="2400" b="1" dirty="0"/>
          </a:p>
        </p:txBody>
      </p:sp>
    </p:spTree>
    <p:extLst>
      <p:ext uri="{BB962C8B-B14F-4D97-AF65-F5344CB8AC3E}">
        <p14:creationId xmlns:p14="http://schemas.microsoft.com/office/powerpoint/2010/main" val="410176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5" y="365125"/>
            <a:ext cx="11129211" cy="1325563"/>
          </a:xfrm>
        </p:spPr>
        <p:txBody>
          <a:bodyPr>
            <a:normAutofit/>
          </a:bodyPr>
          <a:lstStyle/>
          <a:p>
            <a:pPr lvl="0"/>
            <a:r>
              <a:rPr lang="el-GR" altLang="el-GR" dirty="0"/>
              <a:t>Μαθηματική </a:t>
            </a:r>
            <a:r>
              <a:rPr lang="el-GR" altLang="el-GR" dirty="0" err="1"/>
              <a:t>μοντελοποίηση</a:t>
            </a:r>
            <a:r>
              <a:rPr lang="el-GR" altLang="el-GR" dirty="0"/>
              <a:t> του προβλήματος: </a:t>
            </a:r>
            <a:endParaRPr lang="el-GR" dirty="0"/>
          </a:p>
        </p:txBody>
      </p:sp>
      <p:sp>
        <p:nvSpPr>
          <p:cNvPr id="3" name="Date Placeholder 2"/>
          <p:cNvSpPr>
            <a:spLocks noGrp="1"/>
          </p:cNvSpPr>
          <p:nvPr>
            <p:ph type="dt" sz="half" idx="10"/>
          </p:nvPr>
        </p:nvSpPr>
        <p:spPr>
          <a:xfrm>
            <a:off x="439270" y="6479988"/>
            <a:ext cx="1618130" cy="378011"/>
          </a:xfrm>
        </p:spPr>
        <p:txBody>
          <a:bodyPr/>
          <a:lstStyle/>
          <a:p>
            <a:fld id="{B1F58FFA-3423-4D52-A655-A979C9EEE87A}" type="datetime1">
              <a:rPr lang="el-GR" smtClean="0"/>
              <a:t>13/10/2017</a:t>
            </a:fld>
            <a:endParaRPr lang="el-GR" dirty="0"/>
          </a:p>
        </p:txBody>
      </p:sp>
      <p:sp>
        <p:nvSpPr>
          <p:cNvPr id="13" name="Slide Number Placeholder 12"/>
          <p:cNvSpPr>
            <a:spLocks noGrp="1"/>
          </p:cNvSpPr>
          <p:nvPr>
            <p:ph type="sldNum" sz="quarter" idx="12"/>
          </p:nvPr>
        </p:nvSpPr>
        <p:spPr/>
        <p:txBody>
          <a:bodyPr/>
          <a:lstStyle/>
          <a:p>
            <a:fld id="{FAFF2B5E-DF90-4071-8185-375521F1DAAD}" type="slidenum">
              <a:rPr lang="el-GR" smtClean="0"/>
              <a:t>19</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4" name="Rectangle 3"/>
          <p:cNvSpPr>
            <a:spLocks noChangeArrowheads="1"/>
          </p:cNvSpPr>
          <p:nvPr/>
        </p:nvSpPr>
        <p:spPr bwMode="auto">
          <a:xfrm>
            <a:off x="1131862" y="1484851"/>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GR" sz="2500" b="1" dirty="0"/>
              <a:t>Αντικειμενική</a:t>
            </a:r>
            <a:r>
              <a:rPr kumimoji="0" lang="el-GR" altLang="el-GR" sz="2500" b="1" i="0" u="none" strike="noStrike" cap="none" normalizeH="0" baseline="0" dirty="0">
                <a:ln>
                  <a:noFill/>
                </a:ln>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l-GR" altLang="el-GR" sz="2500" b="1" dirty="0"/>
              <a:t>συνάρτηση:</a:t>
            </a:r>
          </a:p>
        </p:txBody>
      </p:sp>
      <p:sp>
        <p:nvSpPr>
          <p:cNvPr id="5" name="Rectangle 4"/>
          <p:cNvSpPr>
            <a:spLocks noChangeArrowheads="1"/>
          </p:cNvSpPr>
          <p:nvPr/>
        </p:nvSpPr>
        <p:spPr bwMode="auto">
          <a:xfrm>
            <a:off x="1143897" y="2731626"/>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500" b="1" i="0" u="none" strike="noStrike" cap="none" normalizeH="0" baseline="0" dirty="0">
                <a:ln>
                  <a:noFill/>
                </a:ln>
                <a:solidFill>
                  <a:schemeClr val="tx1"/>
                </a:solidFill>
                <a:effectLst/>
                <a:latin typeface="+mj-lt"/>
                <a:ea typeface="MS Gothic" panose="020B0609070205080204" pitchFamily="49" charset="-128"/>
                <a:cs typeface="Times New Roman" panose="02020603050405020304" pitchFamily="18" charset="0"/>
              </a:rPr>
              <a:t>Υπό τους περιορισμούς:</a:t>
            </a:r>
            <a:endParaRPr kumimoji="0" lang="el-GR" altLang="el-GR" sz="2500" b="0" i="0" u="none" strike="noStrike" cap="none" normalizeH="0" baseline="0" dirty="0">
              <a:ln>
                <a:noFill/>
              </a:ln>
              <a:solidFill>
                <a:schemeClr val="tx1"/>
              </a:solidFill>
              <a:effectLst/>
              <a:latin typeface="+mj-lt"/>
            </a:endParaRPr>
          </a:p>
        </p:txBody>
      </p:sp>
      <p:sp>
        <p:nvSpPr>
          <p:cNvPr id="6" name="Rectangle 5"/>
          <p:cNvSpPr>
            <a:spLocks noChangeArrowheads="1"/>
          </p:cNvSpPr>
          <p:nvPr/>
        </p:nvSpPr>
        <p:spPr bwMode="auto">
          <a:xfrm>
            <a:off x="1660358" y="49480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Object 8"/>
          <p:cNvGraphicFramePr>
            <a:graphicFrameLocks noChangeAspect="1"/>
          </p:cNvGraphicFramePr>
          <p:nvPr>
            <p:extLst>
              <p:ext uri="{D42A27DB-BD31-4B8C-83A1-F6EECF244321}">
                <p14:modId xmlns:p14="http://schemas.microsoft.com/office/powerpoint/2010/main" val="1800404404"/>
              </p:ext>
            </p:extLst>
          </p:nvPr>
        </p:nvGraphicFramePr>
        <p:xfrm>
          <a:off x="1528895" y="2115102"/>
          <a:ext cx="4472609" cy="457200"/>
        </p:xfrm>
        <a:graphic>
          <a:graphicData uri="http://schemas.openxmlformats.org/presentationml/2006/ole">
            <mc:AlternateContent xmlns:mc="http://schemas.openxmlformats.org/markup-compatibility/2006">
              <mc:Choice xmlns:v="urn:schemas-microsoft-com:vml" Requires="v">
                <p:oleObj spid="_x0000_s41040" name="Equation" r:id="rId4" imgW="2159000" imgH="203200" progId="Equation.DSMT4">
                  <p:embed/>
                </p:oleObj>
              </mc:Choice>
              <mc:Fallback>
                <p:oleObj name="Equation" r:id="rId4" imgW="2159000" imgH="2032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895" y="2115102"/>
                        <a:ext cx="4472609" cy="457200"/>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14609223"/>
              </p:ext>
            </p:extLst>
          </p:nvPr>
        </p:nvGraphicFramePr>
        <p:xfrm>
          <a:off x="1516872" y="3350066"/>
          <a:ext cx="5690934" cy="2836075"/>
        </p:xfrm>
        <a:graphic>
          <a:graphicData uri="http://schemas.openxmlformats.org/presentationml/2006/ole">
            <mc:AlternateContent xmlns:mc="http://schemas.openxmlformats.org/markup-compatibility/2006">
              <mc:Choice xmlns:v="urn:schemas-microsoft-com:vml" Requires="v">
                <p:oleObj spid="_x0000_s41041" name="Equation" r:id="rId6" imgW="2895600" imgH="1460500" progId="Equation.DSMT4">
                  <p:embed/>
                </p:oleObj>
              </mc:Choice>
              <mc:Fallback>
                <p:oleObj name="Equation" r:id="rId6" imgW="2895600" imgH="14605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6872" y="3350066"/>
                        <a:ext cx="5690934" cy="2836075"/>
                      </a:xfrm>
                      <a:prstGeom prst="rect">
                        <a:avLst/>
                      </a:prstGeom>
                      <a:noFill/>
                    </p:spPr>
                  </p:pic>
                </p:oleObj>
              </mc:Fallback>
            </mc:AlternateContent>
          </a:graphicData>
        </a:graphic>
      </p:graphicFrame>
      <p:pic>
        <p:nvPicPr>
          <p:cNvPr id="4096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9872" y="4321363"/>
            <a:ext cx="1840632" cy="43198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34828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Παράδειγμα 2.1: Προγραμματισμός παραγωγής (</a:t>
            </a:r>
            <a:r>
              <a:rPr lang="el-GR" dirty="0" err="1"/>
              <a:t>Production</a:t>
            </a:r>
            <a:r>
              <a:rPr lang="el-GR" dirty="0"/>
              <a:t> </a:t>
            </a:r>
            <a:r>
              <a:rPr lang="el-GR" dirty="0" err="1"/>
              <a:t>Management</a:t>
            </a:r>
            <a:r>
              <a:rPr lang="el-GR" dirty="0"/>
              <a:t>)</a:t>
            </a:r>
          </a:p>
        </p:txBody>
      </p:sp>
      <p:sp>
        <p:nvSpPr>
          <p:cNvPr id="3" name="Date Placeholder 2"/>
          <p:cNvSpPr>
            <a:spLocks noGrp="1"/>
          </p:cNvSpPr>
          <p:nvPr>
            <p:ph type="dt" sz="half" idx="10"/>
          </p:nvPr>
        </p:nvSpPr>
        <p:spPr>
          <a:xfrm>
            <a:off x="439270" y="6479989"/>
            <a:ext cx="1645024" cy="279400"/>
          </a:xfrm>
        </p:spPr>
        <p:txBody>
          <a:bodyPr/>
          <a:lstStyle/>
          <a:p>
            <a:fld id="{3F1BC5DA-F23A-451D-AB0E-FC29F8B4AE4C}" type="datetime1">
              <a:rPr lang="el-GR" smtClean="0"/>
              <a:t>13/10/2017</a:t>
            </a:fld>
            <a:endParaRPr lang="el-GR"/>
          </a:p>
        </p:txBody>
      </p:sp>
      <p:sp>
        <p:nvSpPr>
          <p:cNvPr id="4" name="Slide Number Placeholder 3"/>
          <p:cNvSpPr>
            <a:spLocks noGrp="1"/>
          </p:cNvSpPr>
          <p:nvPr>
            <p:ph type="sldNum" sz="quarter" idx="12"/>
          </p:nvPr>
        </p:nvSpPr>
        <p:spPr/>
        <p:txBody>
          <a:bodyPr/>
          <a:lstStyle/>
          <a:p>
            <a:fld id="{FAFF2B5E-DF90-4071-8185-375521F1DAAD}" type="slidenum">
              <a:rPr lang="el-GR" smtClean="0"/>
              <a:t>2</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Object 7"/>
          <p:cNvGraphicFramePr>
            <a:graphicFrameLocks noChangeAspect="1"/>
          </p:cNvGraphicFramePr>
          <p:nvPr>
            <p:extLst>
              <p:ext uri="{D42A27DB-BD31-4B8C-83A1-F6EECF244321}">
                <p14:modId xmlns:p14="http://schemas.microsoft.com/office/powerpoint/2010/main" val="1788002952"/>
              </p:ext>
            </p:extLst>
          </p:nvPr>
        </p:nvGraphicFramePr>
        <p:xfrm>
          <a:off x="1753961" y="1962074"/>
          <a:ext cx="8684076" cy="3671380"/>
        </p:xfrm>
        <a:graphic>
          <a:graphicData uri="http://schemas.openxmlformats.org/presentationml/2006/ole">
            <mc:AlternateContent xmlns:mc="http://schemas.openxmlformats.org/markup-compatibility/2006">
              <mc:Choice xmlns:v="urn:schemas-microsoft-com:vml" Requires="v">
                <p:oleObj spid="_x0000_s11314" name="Worksheet" r:id="rId3" imgW="5438657" imgH="1876357" progId="Excel.Sheet.12">
                  <p:embed/>
                </p:oleObj>
              </mc:Choice>
              <mc:Fallback>
                <p:oleObj name="Worksheet" r:id="rId3" imgW="5438657" imgH="1876357" progId="Excel.Sheet.12">
                  <p:embed/>
                  <p:pic>
                    <p:nvPicPr>
                      <p:cNvPr id="0" name="Object 4"/>
                      <p:cNvPicPr>
                        <a:picLocks noChangeAspect="1" noChangeArrowheads="1"/>
                      </p:cNvPicPr>
                      <p:nvPr/>
                    </p:nvPicPr>
                    <p:blipFill>
                      <a:blip r:embed="rId4"/>
                      <a:srcRect/>
                      <a:stretch>
                        <a:fillRect/>
                      </a:stretch>
                    </p:blipFill>
                    <p:spPr bwMode="auto">
                      <a:xfrm>
                        <a:off x="1753961" y="1962074"/>
                        <a:ext cx="8684076" cy="3671380"/>
                      </a:xfrm>
                      <a:prstGeom prst="rect">
                        <a:avLst/>
                      </a:prstGeom>
                      <a:noFill/>
                    </p:spPr>
                  </p:pic>
                </p:oleObj>
              </mc:Fallback>
            </mc:AlternateContent>
          </a:graphicData>
        </a:graphic>
      </p:graphicFrame>
      <p:sp>
        <p:nvSpPr>
          <p:cNvPr id="9" name="Rectangle 8"/>
          <p:cNvSpPr/>
          <p:nvPr/>
        </p:nvSpPr>
        <p:spPr>
          <a:xfrm>
            <a:off x="3320880" y="5695220"/>
            <a:ext cx="5550237" cy="369332"/>
          </a:xfrm>
          <a:prstGeom prst="rect">
            <a:avLst/>
          </a:prstGeom>
        </p:spPr>
        <p:txBody>
          <a:bodyPr wrap="none">
            <a:spAutoFit/>
          </a:bodyPr>
          <a:lstStyle/>
          <a:p>
            <a:r>
              <a:rPr lang="el-GR" dirty="0"/>
              <a:t>Πίνακας 2.1: Χρόνοι επεξεργασίας και κέρδη ανά προϊόν </a:t>
            </a:r>
          </a:p>
        </p:txBody>
      </p:sp>
    </p:spTree>
    <p:extLst>
      <p:ext uri="{BB962C8B-B14F-4D97-AF65-F5344CB8AC3E}">
        <p14:creationId xmlns:p14="http://schemas.microsoft.com/office/powerpoint/2010/main" val="239887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5" y="365125"/>
            <a:ext cx="11129211" cy="1325563"/>
          </a:xfrm>
        </p:spPr>
        <p:txBody>
          <a:bodyPr>
            <a:normAutofit/>
          </a:bodyPr>
          <a:lstStyle/>
          <a:p>
            <a:pPr lvl="0"/>
            <a:r>
              <a:rPr lang="el-GR" altLang="el-GR" dirty="0"/>
              <a:t>Μαθηματική </a:t>
            </a:r>
            <a:r>
              <a:rPr lang="el-GR" altLang="el-GR" dirty="0" err="1"/>
              <a:t>μοντελοποίηση</a:t>
            </a:r>
            <a:r>
              <a:rPr lang="el-GR" altLang="el-GR" dirty="0"/>
              <a:t> του προβλήματος: </a:t>
            </a:r>
            <a:endParaRPr lang="el-GR" dirty="0"/>
          </a:p>
        </p:txBody>
      </p:sp>
      <p:sp>
        <p:nvSpPr>
          <p:cNvPr id="8" name="Date Placeholder 7"/>
          <p:cNvSpPr>
            <a:spLocks noGrp="1"/>
          </p:cNvSpPr>
          <p:nvPr>
            <p:ph type="dt" sz="half" idx="10"/>
          </p:nvPr>
        </p:nvSpPr>
        <p:spPr>
          <a:xfrm>
            <a:off x="439269" y="6479988"/>
            <a:ext cx="1524001" cy="378011"/>
          </a:xfrm>
        </p:spPr>
        <p:txBody>
          <a:bodyPr/>
          <a:lstStyle/>
          <a:p>
            <a:fld id="{50F9123C-C041-4204-9BCB-E8B5A344ACB2}" type="datetime1">
              <a:rPr lang="el-GR" smtClean="0"/>
              <a:t>13/10/2017</a:t>
            </a:fld>
            <a:endParaRPr lang="el-GR" dirty="0"/>
          </a:p>
        </p:txBody>
      </p:sp>
      <p:sp>
        <p:nvSpPr>
          <p:cNvPr id="9" name="Slide Number Placeholder 8"/>
          <p:cNvSpPr>
            <a:spLocks noGrp="1"/>
          </p:cNvSpPr>
          <p:nvPr>
            <p:ph type="sldNum" sz="quarter" idx="12"/>
          </p:nvPr>
        </p:nvSpPr>
        <p:spPr/>
        <p:txBody>
          <a:bodyPr/>
          <a:lstStyle/>
          <a:p>
            <a:fld id="{FAFF2B5E-DF90-4071-8185-375521F1DAAD}" type="slidenum">
              <a:rPr lang="el-GR" smtClean="0"/>
              <a:t>3</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562" y="2597780"/>
            <a:ext cx="9264317" cy="4588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1846686505"/>
              </p:ext>
            </p:extLst>
          </p:nvPr>
        </p:nvGraphicFramePr>
        <p:xfrm>
          <a:off x="1347540" y="3817527"/>
          <a:ext cx="8947722" cy="2173298"/>
        </p:xfrm>
        <a:graphic>
          <a:graphicData uri="http://schemas.openxmlformats.org/presentationml/2006/ole">
            <mc:AlternateContent xmlns:mc="http://schemas.openxmlformats.org/markup-compatibility/2006">
              <mc:Choice xmlns:v="urn:schemas-microsoft-com:vml" Requires="v">
                <p:oleObj spid="_x0000_s26678" name="Equation" r:id="rId4" imgW="4521200" imgH="1066800" progId="Equation.DSMT4">
                  <p:embed/>
                </p:oleObj>
              </mc:Choice>
              <mc:Fallback>
                <p:oleObj name="Equation" r:id="rId4" imgW="4521200" imgH="1066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540" y="3817527"/>
                        <a:ext cx="8947722" cy="2173298"/>
                      </a:xfrm>
                      <a:prstGeom prst="rect">
                        <a:avLst/>
                      </a:prstGeom>
                      <a:noFill/>
                    </p:spPr>
                  </p:pic>
                </p:oleObj>
              </mc:Fallback>
            </mc:AlternateContent>
          </a:graphicData>
        </a:graphic>
      </p:graphicFrame>
      <p:sp>
        <p:nvSpPr>
          <p:cNvPr id="4" name="Rectangle 3"/>
          <p:cNvSpPr>
            <a:spLocks noChangeArrowheads="1"/>
          </p:cNvSpPr>
          <p:nvPr/>
        </p:nvSpPr>
        <p:spPr bwMode="auto">
          <a:xfrm>
            <a:off x="962529" y="1968352"/>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GR" sz="2500" b="1" dirty="0"/>
              <a:t>Αντικειμενική</a:t>
            </a:r>
            <a:r>
              <a:rPr kumimoji="0" lang="el-GR" altLang="el-GR" sz="2500" b="1" i="0" u="none" strike="noStrike" cap="none" normalizeH="0" baseline="0" dirty="0">
                <a:ln>
                  <a:noFill/>
                </a:ln>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l-GR" altLang="el-GR" sz="2500" b="1" dirty="0"/>
              <a:t>συνάρτηση:</a:t>
            </a:r>
          </a:p>
        </p:txBody>
      </p:sp>
      <p:sp>
        <p:nvSpPr>
          <p:cNvPr id="5" name="Rectangle 4"/>
          <p:cNvSpPr>
            <a:spLocks noChangeArrowheads="1"/>
          </p:cNvSpPr>
          <p:nvPr/>
        </p:nvSpPr>
        <p:spPr bwMode="auto">
          <a:xfrm>
            <a:off x="974564" y="3215127"/>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500" b="1" i="0" u="none" strike="noStrike" cap="none" normalizeH="0" baseline="0" dirty="0">
                <a:ln>
                  <a:noFill/>
                </a:ln>
                <a:solidFill>
                  <a:schemeClr val="tx1"/>
                </a:solidFill>
                <a:effectLst/>
                <a:latin typeface="+mj-lt"/>
                <a:ea typeface="MS Gothic" panose="020B0609070205080204" pitchFamily="49" charset="-128"/>
                <a:cs typeface="Times New Roman" panose="02020603050405020304" pitchFamily="18" charset="0"/>
              </a:rPr>
              <a:t>Υπό τους περιορισμούς:</a:t>
            </a:r>
            <a:endParaRPr kumimoji="0" lang="el-GR" altLang="el-GR" sz="2500" b="0" i="0" u="none" strike="noStrike" cap="none" normalizeH="0" baseline="0" dirty="0">
              <a:ln>
                <a:noFill/>
              </a:ln>
              <a:solidFill>
                <a:schemeClr val="tx1"/>
              </a:solidFill>
              <a:effectLst/>
              <a:latin typeface="+mj-lt"/>
            </a:endParaRPr>
          </a:p>
        </p:txBody>
      </p:sp>
      <p:sp>
        <p:nvSpPr>
          <p:cNvPr id="6" name="Rectangle 5"/>
          <p:cNvSpPr>
            <a:spLocks noChangeArrowheads="1"/>
          </p:cNvSpPr>
          <p:nvPr/>
        </p:nvSpPr>
        <p:spPr bwMode="auto">
          <a:xfrm>
            <a:off x="1660358" y="49480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82406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Παράδειγμα 2.2: Επιλογή επενδυτικού προγράμματος</a:t>
            </a:r>
            <a:endParaRPr lang="el-GR" dirty="0"/>
          </a:p>
        </p:txBody>
      </p:sp>
      <p:sp>
        <p:nvSpPr>
          <p:cNvPr id="3" name="Θέση περιεχομένου 2"/>
          <p:cNvSpPr>
            <a:spLocks noGrp="1"/>
          </p:cNvSpPr>
          <p:nvPr>
            <p:ph idx="1"/>
          </p:nvPr>
        </p:nvSpPr>
        <p:spPr>
          <a:xfrm>
            <a:off x="1295400" y="1809750"/>
            <a:ext cx="10096499" cy="4171950"/>
          </a:xfrm>
        </p:spPr>
        <p:txBody>
          <a:bodyPr>
            <a:normAutofit fontScale="77500" lnSpcReduction="20000"/>
          </a:bodyPr>
          <a:lstStyle/>
          <a:p>
            <a:r>
              <a:rPr lang="el-GR" dirty="0" smtClean="0"/>
              <a:t>Μια εταιρία προτίθεται να επενδύσει 100 εκατομμύρια € σε κοινές και σε προνομιούχες μετοχές εταιριών εισηγμένων στο χρηματιστήριο, καθώς και σε ομόλογα του δημοσίου. Η αναμενόμενη ετήσια απόδοση των τριών αυτών τύπων επένδυσης είναι κατά σειρά 15%, 10% και 7%. Δεδομένου ότι οι επενδύσεις σε κοινές και σε προνομιούχες μετοχές κρίνονται υψηλού κινδύνου, η εταιρία έχει αποφασίσει να επενδύσει σε αυτό το είδος μετοχών όχι παραπάνω από το 25% του συνολικά επενδυόμενου κεφαλαίου. Επιπλέον,  το επενδυόμενο ποσό σε προνομιούχες μετοχές δεν πρέπει να υπερβαίνει το 50% της συνολικής επένδυσης σε μετοχές, ενώ τουλάχιστον το 20% του επενδυόμενου κεφαλαίου πρέπει να αφορά ομόλογα του δημοσίου. Η εταιρία ενδιαφέρεται να επιλέξει εκείνο το επενδυτικό σχήμα που μεγιστοποιεί την απόδοση του κεφαλαίου της.</a:t>
            </a:r>
            <a:endParaRPr lang="el-GR" dirty="0"/>
          </a:p>
        </p:txBody>
      </p:sp>
      <p:sp>
        <p:nvSpPr>
          <p:cNvPr id="4" name="Θέση ημερομηνίας 3"/>
          <p:cNvSpPr>
            <a:spLocks noGrp="1"/>
          </p:cNvSpPr>
          <p:nvPr>
            <p:ph type="dt" sz="half" idx="10"/>
          </p:nvPr>
        </p:nvSpPr>
        <p:spPr/>
        <p:txBody>
          <a:bodyPr/>
          <a:lstStyle/>
          <a:p>
            <a:fld id="{E2495B43-A6BA-4F49-BEC7-11A99FF4CB29}" type="datetime1">
              <a:rPr lang="el-GR" smtClean="0"/>
              <a:t>13/10/2017</a:t>
            </a:fld>
            <a:endParaRPr lang="el-GR"/>
          </a:p>
        </p:txBody>
      </p:sp>
      <p:sp>
        <p:nvSpPr>
          <p:cNvPr id="5" name="Θέση αριθμού διαφάνειας 4"/>
          <p:cNvSpPr>
            <a:spLocks noGrp="1"/>
          </p:cNvSpPr>
          <p:nvPr>
            <p:ph type="sldNum" sz="quarter" idx="12"/>
          </p:nvPr>
        </p:nvSpPr>
        <p:spPr/>
        <p:txBody>
          <a:bodyPr/>
          <a:lstStyle/>
          <a:p>
            <a:fld id="{FAFF2B5E-DF90-4071-8185-375521F1DAAD}" type="slidenum">
              <a:rPr lang="el-GR" smtClean="0"/>
              <a:t>4</a:t>
            </a:fld>
            <a:endParaRPr lang="el-GR"/>
          </a:p>
        </p:txBody>
      </p:sp>
    </p:spTree>
    <p:extLst>
      <p:ext uri="{BB962C8B-B14F-4D97-AF65-F5344CB8AC3E}">
        <p14:creationId xmlns:p14="http://schemas.microsoft.com/office/powerpoint/2010/main" val="3964266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5" y="365125"/>
            <a:ext cx="11129211" cy="1325563"/>
          </a:xfrm>
        </p:spPr>
        <p:txBody>
          <a:bodyPr>
            <a:normAutofit fontScale="90000"/>
          </a:bodyPr>
          <a:lstStyle/>
          <a:p>
            <a:pPr lvl="0"/>
            <a:r>
              <a:rPr lang="el-GR" altLang="el-GR" dirty="0"/>
              <a:t>Παράδειγμα 2.2: Επιλογή επενδυτικού προγράμματος (Investment </a:t>
            </a:r>
            <a:r>
              <a:rPr lang="el-GR" altLang="el-GR" dirty="0" err="1"/>
              <a:t>Programming</a:t>
            </a:r>
            <a:r>
              <a:rPr lang="el-GR" altLang="el-GR" dirty="0"/>
              <a:t>)</a:t>
            </a:r>
            <a:r>
              <a:rPr lang="en-US" altLang="el-GR" dirty="0"/>
              <a:t> </a:t>
            </a:r>
            <a:r>
              <a:rPr lang="el-GR" altLang="el-GR" sz="3300" dirty="0"/>
              <a:t>Μαθηματική </a:t>
            </a:r>
            <a:r>
              <a:rPr lang="el-GR" altLang="el-GR" sz="3300" dirty="0" err="1"/>
              <a:t>μοντελοποίηση</a:t>
            </a:r>
            <a:r>
              <a:rPr lang="el-GR" altLang="el-GR" sz="3300" dirty="0"/>
              <a:t> του προβλήματος: </a:t>
            </a:r>
            <a:endParaRPr lang="el-GR" sz="3300" dirty="0"/>
          </a:p>
        </p:txBody>
      </p:sp>
      <p:sp>
        <p:nvSpPr>
          <p:cNvPr id="3" name="Date Placeholder 2"/>
          <p:cNvSpPr>
            <a:spLocks noGrp="1"/>
          </p:cNvSpPr>
          <p:nvPr>
            <p:ph type="dt" sz="half" idx="10"/>
          </p:nvPr>
        </p:nvSpPr>
        <p:spPr>
          <a:xfrm>
            <a:off x="439269" y="6479989"/>
            <a:ext cx="1456765" cy="279400"/>
          </a:xfrm>
        </p:spPr>
        <p:txBody>
          <a:bodyPr/>
          <a:lstStyle/>
          <a:p>
            <a:fld id="{2FF8BA9E-D7AA-453B-9533-51C7BA400480}" type="datetime1">
              <a:rPr lang="el-GR" smtClean="0"/>
              <a:t>13/10/2017</a:t>
            </a:fld>
            <a:endParaRPr lang="el-GR" dirty="0"/>
          </a:p>
        </p:txBody>
      </p:sp>
      <p:sp>
        <p:nvSpPr>
          <p:cNvPr id="8" name="Slide Number Placeholder 7"/>
          <p:cNvSpPr>
            <a:spLocks noGrp="1"/>
          </p:cNvSpPr>
          <p:nvPr>
            <p:ph type="sldNum" sz="quarter" idx="12"/>
          </p:nvPr>
        </p:nvSpPr>
        <p:spPr/>
        <p:txBody>
          <a:bodyPr/>
          <a:lstStyle/>
          <a:p>
            <a:fld id="{FAFF2B5E-DF90-4071-8185-375521F1DAAD}" type="slidenum">
              <a:rPr lang="el-GR" smtClean="0"/>
              <a:t>5</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4" name="Rectangle 3"/>
          <p:cNvSpPr>
            <a:spLocks noChangeArrowheads="1"/>
          </p:cNvSpPr>
          <p:nvPr/>
        </p:nvSpPr>
        <p:spPr bwMode="auto">
          <a:xfrm>
            <a:off x="962529" y="1968352"/>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GR" sz="2500" b="1" dirty="0"/>
              <a:t>Αντικειμενική</a:t>
            </a:r>
            <a:r>
              <a:rPr kumimoji="0" lang="el-GR" altLang="el-GR" sz="2500" b="1" i="0" u="none" strike="noStrike" cap="none" normalizeH="0" baseline="0" dirty="0">
                <a:ln>
                  <a:noFill/>
                </a:ln>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l-GR" altLang="el-GR" sz="2500" b="1" dirty="0"/>
              <a:t>συνάρτηση:</a:t>
            </a:r>
          </a:p>
        </p:txBody>
      </p:sp>
      <p:sp>
        <p:nvSpPr>
          <p:cNvPr id="5" name="Rectangle 4"/>
          <p:cNvSpPr>
            <a:spLocks noChangeArrowheads="1"/>
          </p:cNvSpPr>
          <p:nvPr/>
        </p:nvSpPr>
        <p:spPr bwMode="auto">
          <a:xfrm>
            <a:off x="974564" y="3215127"/>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500" b="1" i="0" u="none" strike="noStrike" cap="none" normalizeH="0" baseline="0" dirty="0">
                <a:ln>
                  <a:noFill/>
                </a:ln>
                <a:solidFill>
                  <a:schemeClr val="tx1"/>
                </a:solidFill>
                <a:effectLst/>
                <a:latin typeface="+mj-lt"/>
                <a:ea typeface="MS Gothic" panose="020B0609070205080204" pitchFamily="49" charset="-128"/>
                <a:cs typeface="Times New Roman" panose="02020603050405020304" pitchFamily="18" charset="0"/>
              </a:rPr>
              <a:t>Υπό τους περιορισμούς:</a:t>
            </a:r>
            <a:endParaRPr kumimoji="0" lang="el-GR" altLang="el-GR" sz="2500" b="0" i="0" u="none" strike="noStrike" cap="none" normalizeH="0" baseline="0" dirty="0">
              <a:ln>
                <a:noFill/>
              </a:ln>
              <a:solidFill>
                <a:schemeClr val="tx1"/>
              </a:solidFill>
              <a:effectLst/>
              <a:latin typeface="+mj-lt"/>
            </a:endParaRPr>
          </a:p>
        </p:txBody>
      </p:sp>
      <p:sp>
        <p:nvSpPr>
          <p:cNvPr id="6" name="Rectangle 5"/>
          <p:cNvSpPr>
            <a:spLocks noChangeArrowheads="1"/>
          </p:cNvSpPr>
          <p:nvPr/>
        </p:nvSpPr>
        <p:spPr bwMode="auto">
          <a:xfrm>
            <a:off x="1660358" y="49480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562" y="2595865"/>
            <a:ext cx="6782635" cy="43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611" y="3183914"/>
            <a:ext cx="5643983" cy="297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8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1" y="596441"/>
            <a:ext cx="9601196" cy="546559"/>
          </a:xfrm>
        </p:spPr>
        <p:txBody>
          <a:bodyPr>
            <a:normAutofit fontScale="90000"/>
          </a:bodyPr>
          <a:lstStyle/>
          <a:p>
            <a:r>
              <a:rPr lang="el-GR" dirty="0" smtClean="0"/>
              <a:t>Παράδειγμα 2.3: Επιλογή διαφημιστικού πλάνου</a:t>
            </a:r>
            <a:endParaRPr lang="el-GR" dirty="0"/>
          </a:p>
        </p:txBody>
      </p:sp>
      <p:sp>
        <p:nvSpPr>
          <p:cNvPr id="3" name="Θέση περιεχομένου 2"/>
          <p:cNvSpPr>
            <a:spLocks noGrp="1"/>
          </p:cNvSpPr>
          <p:nvPr>
            <p:ph idx="1"/>
          </p:nvPr>
        </p:nvSpPr>
        <p:spPr>
          <a:xfrm>
            <a:off x="514350" y="1466850"/>
            <a:ext cx="11163300" cy="4991100"/>
          </a:xfrm>
        </p:spPr>
        <p:txBody>
          <a:bodyPr>
            <a:normAutofit fontScale="77500" lnSpcReduction="20000"/>
          </a:bodyPr>
          <a:lstStyle/>
          <a:p>
            <a:r>
              <a:rPr lang="el-GR" dirty="0" smtClean="0"/>
              <a:t>Η εταιρία μας επιθυμεί να προωθήσει τις πωλήσεις ενός νέου προϊόντος. Θέλουμε να επιλέξουμε μια στρατηγική διαφήμισης, προκειμένου να προσεγγίσουμε δύο κατηγορίες καταναλωτών: καταναλωτές που το ετήσιο οικογενειακό τους εισόδημα υπερβαίνει τα 15000€ και άλλους με ετήσιο οικογενειακό εισόδημα κατώτερο των 15000€. Από προηγούμενες έρευνές μας γνωρίζουμε ότι πελάτες από την πρώτη ομάδα αγοράζουν διπλάσια ποσότητα προϊόντων μας σε σχέση με του πελάτες από τη δεύτερη ομάδα. Επιδίωξή μας είναι να μεγιστοποιήσουμε τις πωλήσεις μας. Μπορούμε να διαφημιστούμε είτε στην τηλεόραση είτε σε περιοδικά. Μια διαφήμιση στην τηλεόραση κοστίζει 20000€ και προσεγγίζει περίπου 10000 άτομα της πρώτης ομάδας και 40000 της δεύτερης ομάδας. Μια διαφήμιση σε περιοδικό κοστίζει 12000€ και προσεγγίζει 30000 άτομα της πρώτης ομάδας και 15000 άτομα της δεύτερης. Ζητείται από τον υπεύθυνο του τμήματος διαφήμισης της εταιρίας μας να κάνει τουλάχιστον 5 διαφημίσεις στην τηλεόραση και όχι από περισσότερες από 10 διαφημίσεις σε περιοδικά. Για διαφήμιση διαθέτουμε συνολικά 180000€ .                                </a:t>
            </a:r>
            <a:endParaRPr lang="el-GR" dirty="0"/>
          </a:p>
        </p:txBody>
      </p:sp>
      <p:sp>
        <p:nvSpPr>
          <p:cNvPr id="4" name="Θέση ημερομηνίας 3"/>
          <p:cNvSpPr>
            <a:spLocks noGrp="1"/>
          </p:cNvSpPr>
          <p:nvPr>
            <p:ph type="dt" sz="half" idx="10"/>
          </p:nvPr>
        </p:nvSpPr>
        <p:spPr/>
        <p:txBody>
          <a:bodyPr/>
          <a:lstStyle/>
          <a:p>
            <a:fld id="{E2495B43-A6BA-4F49-BEC7-11A99FF4CB29}" type="datetime1">
              <a:rPr lang="el-GR" smtClean="0"/>
              <a:t>13/10/2017</a:t>
            </a:fld>
            <a:endParaRPr lang="el-GR"/>
          </a:p>
        </p:txBody>
      </p:sp>
      <p:sp>
        <p:nvSpPr>
          <p:cNvPr id="5" name="Θέση αριθμού διαφάνειας 4"/>
          <p:cNvSpPr>
            <a:spLocks noGrp="1"/>
          </p:cNvSpPr>
          <p:nvPr>
            <p:ph type="sldNum" sz="quarter" idx="12"/>
          </p:nvPr>
        </p:nvSpPr>
        <p:spPr/>
        <p:txBody>
          <a:bodyPr/>
          <a:lstStyle/>
          <a:p>
            <a:fld id="{FAFF2B5E-DF90-4071-8185-375521F1DAAD}" type="slidenum">
              <a:rPr lang="el-GR" smtClean="0"/>
              <a:t>6</a:t>
            </a:fld>
            <a:endParaRPr lang="el-GR"/>
          </a:p>
        </p:txBody>
      </p:sp>
    </p:spTree>
    <p:extLst>
      <p:ext uri="{BB962C8B-B14F-4D97-AF65-F5344CB8AC3E}">
        <p14:creationId xmlns:p14="http://schemas.microsoft.com/office/powerpoint/2010/main" val="3925865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5" y="365125"/>
            <a:ext cx="11129211" cy="1325563"/>
          </a:xfrm>
        </p:spPr>
        <p:txBody>
          <a:bodyPr>
            <a:normAutofit fontScale="90000"/>
          </a:bodyPr>
          <a:lstStyle/>
          <a:p>
            <a:pPr lvl="0"/>
            <a:r>
              <a:rPr lang="el-GR" dirty="0"/>
              <a:t>Παράδειγμα 2.3: Επιλογή διαφημιστικού πλάνου (</a:t>
            </a:r>
            <a:r>
              <a:rPr lang="el-GR" dirty="0" err="1"/>
              <a:t>Advertising</a:t>
            </a:r>
            <a:r>
              <a:rPr lang="el-GR" dirty="0"/>
              <a:t> </a:t>
            </a:r>
            <a:r>
              <a:rPr lang="el-GR" dirty="0" err="1"/>
              <a:t>problem</a:t>
            </a:r>
            <a:r>
              <a:rPr lang="el-GR" dirty="0"/>
              <a:t>)</a:t>
            </a:r>
            <a:br>
              <a:rPr lang="el-GR" dirty="0"/>
            </a:br>
            <a:r>
              <a:rPr lang="el-GR" sz="1300" dirty="0"/>
              <a:t/>
            </a:r>
            <a:br>
              <a:rPr lang="el-GR" sz="1300" dirty="0"/>
            </a:br>
            <a:r>
              <a:rPr lang="el-GR" altLang="el-GR" sz="3300" dirty="0"/>
              <a:t>Μαθηματική </a:t>
            </a:r>
            <a:r>
              <a:rPr lang="el-GR" altLang="el-GR" sz="3300" dirty="0" err="1"/>
              <a:t>μοντελοποίηση</a:t>
            </a:r>
            <a:r>
              <a:rPr lang="el-GR" altLang="el-GR" sz="3300" dirty="0"/>
              <a:t> του προβλήματος: </a:t>
            </a:r>
            <a:endParaRPr lang="el-GR" sz="3300" dirty="0"/>
          </a:p>
        </p:txBody>
      </p:sp>
      <p:sp>
        <p:nvSpPr>
          <p:cNvPr id="3" name="Date Placeholder 2"/>
          <p:cNvSpPr>
            <a:spLocks noGrp="1"/>
          </p:cNvSpPr>
          <p:nvPr>
            <p:ph type="dt" sz="half" idx="10"/>
          </p:nvPr>
        </p:nvSpPr>
        <p:spPr>
          <a:xfrm>
            <a:off x="439270" y="6479989"/>
            <a:ext cx="1470212" cy="279400"/>
          </a:xfrm>
        </p:spPr>
        <p:txBody>
          <a:bodyPr/>
          <a:lstStyle/>
          <a:p>
            <a:fld id="{AAAD8F8A-6D5B-4D10-8587-A9971403C327}" type="datetime1">
              <a:rPr lang="el-GR" smtClean="0"/>
              <a:t>13/10/2017</a:t>
            </a:fld>
            <a:endParaRPr lang="el-GR" dirty="0"/>
          </a:p>
        </p:txBody>
      </p:sp>
      <p:sp>
        <p:nvSpPr>
          <p:cNvPr id="14" name="Slide Number Placeholder 13"/>
          <p:cNvSpPr>
            <a:spLocks noGrp="1"/>
          </p:cNvSpPr>
          <p:nvPr>
            <p:ph type="sldNum" sz="quarter" idx="12"/>
          </p:nvPr>
        </p:nvSpPr>
        <p:spPr/>
        <p:txBody>
          <a:bodyPr/>
          <a:lstStyle/>
          <a:p>
            <a:fld id="{FAFF2B5E-DF90-4071-8185-375521F1DAAD}" type="slidenum">
              <a:rPr lang="el-GR" smtClean="0"/>
              <a:t>7</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4" name="Rectangle 3"/>
          <p:cNvSpPr>
            <a:spLocks noChangeArrowheads="1"/>
          </p:cNvSpPr>
          <p:nvPr/>
        </p:nvSpPr>
        <p:spPr bwMode="auto">
          <a:xfrm>
            <a:off x="3976663" y="2055812"/>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GR" sz="2500" b="1" dirty="0"/>
              <a:t>Αντικειμενική</a:t>
            </a:r>
            <a:r>
              <a:rPr kumimoji="0" lang="el-GR" altLang="el-GR" sz="2500" b="1" i="0" u="none" strike="noStrike" cap="none" normalizeH="0" baseline="0" dirty="0">
                <a:ln>
                  <a:noFill/>
                </a:ln>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l-GR" altLang="el-GR" sz="2500" b="1" dirty="0"/>
              <a:t>συνάρτηση:</a:t>
            </a:r>
          </a:p>
        </p:txBody>
      </p:sp>
      <p:sp>
        <p:nvSpPr>
          <p:cNvPr id="5" name="Rectangle 4"/>
          <p:cNvSpPr>
            <a:spLocks noChangeArrowheads="1"/>
          </p:cNvSpPr>
          <p:nvPr/>
        </p:nvSpPr>
        <p:spPr bwMode="auto">
          <a:xfrm>
            <a:off x="3988698" y="3302587"/>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500" b="1" i="0" u="none" strike="noStrike" cap="none" normalizeH="0" baseline="0" dirty="0">
                <a:ln>
                  <a:noFill/>
                </a:ln>
                <a:solidFill>
                  <a:schemeClr val="tx1"/>
                </a:solidFill>
                <a:effectLst/>
                <a:latin typeface="+mj-lt"/>
                <a:ea typeface="MS Gothic" panose="020B0609070205080204" pitchFamily="49" charset="-128"/>
                <a:cs typeface="Times New Roman" panose="02020603050405020304" pitchFamily="18" charset="0"/>
              </a:rPr>
              <a:t>Υπό τους περιορισμούς:</a:t>
            </a:r>
            <a:endParaRPr kumimoji="0" lang="el-GR" altLang="el-GR" sz="2500" b="0" i="0" u="none" strike="noStrike" cap="none" normalizeH="0" baseline="0" dirty="0">
              <a:ln>
                <a:noFill/>
              </a:ln>
              <a:solidFill>
                <a:schemeClr val="tx1"/>
              </a:solidFill>
              <a:effectLst/>
              <a:latin typeface="+mj-lt"/>
            </a:endParaRPr>
          </a:p>
        </p:txBody>
      </p:sp>
      <p:sp>
        <p:nvSpPr>
          <p:cNvPr id="6" name="Rectangle 5"/>
          <p:cNvSpPr>
            <a:spLocks noChangeArrowheads="1"/>
          </p:cNvSpPr>
          <p:nvPr/>
        </p:nvSpPr>
        <p:spPr bwMode="auto">
          <a:xfrm>
            <a:off x="1660358" y="49480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Object 8"/>
          <p:cNvGraphicFramePr>
            <a:graphicFrameLocks noChangeAspect="1"/>
          </p:cNvGraphicFramePr>
          <p:nvPr>
            <p:extLst>
              <p:ext uri="{D42A27DB-BD31-4B8C-83A1-F6EECF244321}">
                <p14:modId xmlns:p14="http://schemas.microsoft.com/office/powerpoint/2010/main" val="3364293406"/>
              </p:ext>
            </p:extLst>
          </p:nvPr>
        </p:nvGraphicFramePr>
        <p:xfrm>
          <a:off x="4440381" y="2705173"/>
          <a:ext cx="3254035" cy="422840"/>
        </p:xfrm>
        <a:graphic>
          <a:graphicData uri="http://schemas.openxmlformats.org/presentationml/2006/ole">
            <mc:AlternateContent xmlns:mc="http://schemas.openxmlformats.org/markup-compatibility/2006">
              <mc:Choice xmlns:v="urn:schemas-microsoft-com:vml" Requires="v">
                <p:oleObj spid="_x0000_s29828" name="Equation" r:id="rId3" imgW="1651000" imgH="203200" progId="Equation.DSMT4">
                  <p:embed/>
                </p:oleObj>
              </mc:Choice>
              <mc:Fallback>
                <p:oleObj name="Equation" r:id="rId3" imgW="1651000" imgH="203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0381" y="2705173"/>
                        <a:ext cx="3254035" cy="422840"/>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Object 10"/>
          <p:cNvGraphicFramePr>
            <a:graphicFrameLocks noChangeAspect="1"/>
          </p:cNvGraphicFramePr>
          <p:nvPr>
            <p:extLst>
              <p:ext uri="{D42A27DB-BD31-4B8C-83A1-F6EECF244321}">
                <p14:modId xmlns:p14="http://schemas.microsoft.com/office/powerpoint/2010/main" val="3963116068"/>
              </p:ext>
            </p:extLst>
          </p:nvPr>
        </p:nvGraphicFramePr>
        <p:xfrm>
          <a:off x="4471466" y="3911521"/>
          <a:ext cx="2654282" cy="1252373"/>
        </p:xfrm>
        <a:graphic>
          <a:graphicData uri="http://schemas.openxmlformats.org/presentationml/2006/ole">
            <mc:AlternateContent xmlns:mc="http://schemas.openxmlformats.org/markup-compatibility/2006">
              <mc:Choice xmlns:v="urn:schemas-microsoft-com:vml" Requires="v">
                <p:oleObj spid="_x0000_s29829" name="Equation" r:id="rId5" imgW="1320227" imgH="622030" progId="Equation.DSMT4">
                  <p:embed/>
                </p:oleObj>
              </mc:Choice>
              <mc:Fallback>
                <p:oleObj name="Equation" r:id="rId5" imgW="1320227" imgH="62203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1466" y="3911521"/>
                        <a:ext cx="2654282" cy="1252373"/>
                      </a:xfrm>
                      <a:prstGeom prst="rect">
                        <a:avLst/>
                      </a:prstGeom>
                      <a:noFill/>
                    </p:spPr>
                  </p:pic>
                </p:oleObj>
              </mc:Fallback>
            </mc:AlternateContent>
          </a:graphicData>
        </a:graphic>
      </p:graphicFrame>
      <p:sp>
        <p:nvSpPr>
          <p:cNvPr id="12"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3" name="Object 12"/>
          <p:cNvGraphicFramePr>
            <a:graphicFrameLocks noChangeAspect="1"/>
          </p:cNvGraphicFramePr>
          <p:nvPr>
            <p:extLst>
              <p:ext uri="{D42A27DB-BD31-4B8C-83A1-F6EECF244321}">
                <p14:modId xmlns:p14="http://schemas.microsoft.com/office/powerpoint/2010/main" val="2988367616"/>
              </p:ext>
            </p:extLst>
          </p:nvPr>
        </p:nvGraphicFramePr>
        <p:xfrm>
          <a:off x="5190884" y="5417442"/>
          <a:ext cx="977838" cy="408914"/>
        </p:xfrm>
        <a:graphic>
          <a:graphicData uri="http://schemas.openxmlformats.org/presentationml/2006/ole">
            <mc:AlternateContent xmlns:mc="http://schemas.openxmlformats.org/markup-compatibility/2006">
              <mc:Choice xmlns:v="urn:schemas-microsoft-com:vml" Requires="v">
                <p:oleObj spid="_x0000_s29830" name="Equation" r:id="rId7" imgW="533169" imgH="203112" progId="Equation.DSMT4">
                  <p:embed/>
                </p:oleObj>
              </mc:Choice>
              <mc:Fallback>
                <p:oleObj name="Equation" r:id="rId7" imgW="533169" imgH="203112"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0884" y="5417442"/>
                        <a:ext cx="977838" cy="408914"/>
                      </a:xfrm>
                      <a:prstGeom prst="rect">
                        <a:avLst/>
                      </a:prstGeom>
                      <a:noFill/>
                    </p:spPr>
                  </p:pic>
                </p:oleObj>
              </mc:Fallback>
            </mc:AlternateContent>
          </a:graphicData>
        </a:graphic>
      </p:graphicFrame>
    </p:spTree>
    <p:extLst>
      <p:ext uri="{BB962C8B-B14F-4D97-AF65-F5344CB8AC3E}">
        <p14:creationId xmlns:p14="http://schemas.microsoft.com/office/powerpoint/2010/main" val="252083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Παράδειγμα 2.4: Το πρόβλημα της δίαιτας (</a:t>
            </a:r>
            <a:r>
              <a:rPr lang="el-GR" dirty="0" err="1"/>
              <a:t>Diet</a:t>
            </a:r>
            <a:r>
              <a:rPr lang="el-GR" dirty="0"/>
              <a:t> </a:t>
            </a:r>
            <a:r>
              <a:rPr lang="el-GR" dirty="0" err="1"/>
              <a:t>problem</a:t>
            </a:r>
            <a:r>
              <a:rPr lang="el-GR" dirty="0"/>
              <a:t>)</a:t>
            </a:r>
          </a:p>
        </p:txBody>
      </p:sp>
      <p:sp>
        <p:nvSpPr>
          <p:cNvPr id="5" name="Date Placeholder 4"/>
          <p:cNvSpPr>
            <a:spLocks noGrp="1"/>
          </p:cNvSpPr>
          <p:nvPr>
            <p:ph type="dt" sz="half" idx="10"/>
          </p:nvPr>
        </p:nvSpPr>
        <p:spPr>
          <a:xfrm>
            <a:off x="439270" y="6479988"/>
            <a:ext cx="1416424" cy="378011"/>
          </a:xfrm>
        </p:spPr>
        <p:txBody>
          <a:bodyPr/>
          <a:lstStyle/>
          <a:p>
            <a:fld id="{8EFBEAF3-F210-48B2-A5BA-C7D4122D032A}" type="datetime1">
              <a:rPr lang="el-GR" smtClean="0"/>
              <a:t>13/10/2017</a:t>
            </a:fld>
            <a:endParaRPr lang="el-GR" dirty="0"/>
          </a:p>
        </p:txBody>
      </p:sp>
      <p:sp>
        <p:nvSpPr>
          <p:cNvPr id="6" name="Slide Number Placeholder 5"/>
          <p:cNvSpPr>
            <a:spLocks noGrp="1"/>
          </p:cNvSpPr>
          <p:nvPr>
            <p:ph type="sldNum" sz="quarter" idx="12"/>
          </p:nvPr>
        </p:nvSpPr>
        <p:spPr/>
        <p:txBody>
          <a:bodyPr/>
          <a:lstStyle/>
          <a:p>
            <a:fld id="{FAFF2B5E-DF90-4071-8185-375521F1DAAD}" type="slidenum">
              <a:rPr lang="el-GR" smtClean="0"/>
              <a:t>8</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8"/>
          <p:cNvSpPr/>
          <p:nvPr/>
        </p:nvSpPr>
        <p:spPr>
          <a:xfrm>
            <a:off x="2846853" y="6033931"/>
            <a:ext cx="5550237" cy="369332"/>
          </a:xfrm>
          <a:prstGeom prst="rect">
            <a:avLst/>
          </a:prstGeom>
        </p:spPr>
        <p:txBody>
          <a:bodyPr wrap="none">
            <a:spAutoFit/>
          </a:bodyPr>
          <a:lstStyle/>
          <a:p>
            <a:r>
              <a:rPr lang="el-GR" dirty="0"/>
              <a:t>Πίνακας 2.2: Περιεκτικότητες και κόστη ανά πρώτη ύλη</a:t>
            </a:r>
          </a:p>
        </p:txBody>
      </p:sp>
      <p:sp>
        <p:nvSpPr>
          <p:cNvPr id="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 name="Object 3"/>
          <p:cNvGraphicFramePr>
            <a:graphicFrameLocks noChangeAspect="1"/>
          </p:cNvGraphicFramePr>
          <p:nvPr>
            <p:extLst>
              <p:ext uri="{D42A27DB-BD31-4B8C-83A1-F6EECF244321}">
                <p14:modId xmlns:p14="http://schemas.microsoft.com/office/powerpoint/2010/main" val="1451978421"/>
              </p:ext>
            </p:extLst>
          </p:nvPr>
        </p:nvGraphicFramePr>
        <p:xfrm>
          <a:off x="652741" y="2225598"/>
          <a:ext cx="10888471" cy="3621752"/>
        </p:xfrm>
        <a:graphic>
          <a:graphicData uri="http://schemas.openxmlformats.org/presentationml/2006/ole">
            <mc:AlternateContent xmlns:mc="http://schemas.openxmlformats.org/markup-compatibility/2006">
              <mc:Choice xmlns:v="urn:schemas-microsoft-com:vml" Requires="v">
                <p:oleObj spid="_x0000_s30766" name="Worksheet" r:id="rId3" imgW="5057792" imgH="1723957" progId="Excel.Sheet.12">
                  <p:embed/>
                </p:oleObj>
              </mc:Choice>
              <mc:Fallback>
                <p:oleObj name="Worksheet" r:id="rId3" imgW="5057792" imgH="1723957"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41" y="2225598"/>
                        <a:ext cx="10888471" cy="3621752"/>
                      </a:xfrm>
                      <a:prstGeom prst="rect">
                        <a:avLst/>
                      </a:prstGeom>
                      <a:noFill/>
                    </p:spPr>
                  </p:pic>
                </p:oleObj>
              </mc:Fallback>
            </mc:AlternateContent>
          </a:graphicData>
        </a:graphic>
      </p:graphicFrame>
    </p:spTree>
    <p:extLst>
      <p:ext uri="{BB962C8B-B14F-4D97-AF65-F5344CB8AC3E}">
        <p14:creationId xmlns:p14="http://schemas.microsoft.com/office/powerpoint/2010/main" val="215371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5" y="365125"/>
            <a:ext cx="11129211" cy="1325563"/>
          </a:xfrm>
        </p:spPr>
        <p:txBody>
          <a:bodyPr>
            <a:normAutofit/>
          </a:bodyPr>
          <a:lstStyle/>
          <a:p>
            <a:pPr lvl="0"/>
            <a:r>
              <a:rPr lang="el-GR" altLang="el-GR" dirty="0"/>
              <a:t>Μαθηματική </a:t>
            </a:r>
            <a:r>
              <a:rPr lang="el-GR" altLang="el-GR" dirty="0" err="1"/>
              <a:t>μοντελοποίηση</a:t>
            </a:r>
            <a:r>
              <a:rPr lang="el-GR" altLang="el-GR" dirty="0"/>
              <a:t> του προβλήματος: </a:t>
            </a:r>
            <a:endParaRPr lang="el-GR" dirty="0"/>
          </a:p>
        </p:txBody>
      </p:sp>
      <p:sp>
        <p:nvSpPr>
          <p:cNvPr id="3" name="Date Placeholder 2"/>
          <p:cNvSpPr>
            <a:spLocks noGrp="1"/>
          </p:cNvSpPr>
          <p:nvPr>
            <p:ph type="dt" sz="half" idx="10"/>
          </p:nvPr>
        </p:nvSpPr>
        <p:spPr>
          <a:xfrm>
            <a:off x="439270" y="6479988"/>
            <a:ext cx="1443318" cy="378011"/>
          </a:xfrm>
        </p:spPr>
        <p:txBody>
          <a:bodyPr/>
          <a:lstStyle/>
          <a:p>
            <a:fld id="{2F207606-F289-4CB6-9970-470D2CE4BE56}" type="datetime1">
              <a:rPr lang="el-GR" smtClean="0"/>
              <a:t>13/10/2017</a:t>
            </a:fld>
            <a:endParaRPr lang="el-GR" dirty="0"/>
          </a:p>
        </p:txBody>
      </p:sp>
      <p:sp>
        <p:nvSpPr>
          <p:cNvPr id="10" name="Slide Number Placeholder 9"/>
          <p:cNvSpPr>
            <a:spLocks noGrp="1"/>
          </p:cNvSpPr>
          <p:nvPr>
            <p:ph type="sldNum" sz="quarter" idx="12"/>
          </p:nvPr>
        </p:nvSpPr>
        <p:spPr/>
        <p:txBody>
          <a:bodyPr/>
          <a:lstStyle/>
          <a:p>
            <a:fld id="{FAFF2B5E-DF90-4071-8185-375521F1DAAD}" type="slidenum">
              <a:rPr lang="el-GR" smtClean="0"/>
              <a:t>9</a:t>
            </a:fld>
            <a:endParaRPr lang="el-G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4" name="Rectangle 3"/>
          <p:cNvSpPr>
            <a:spLocks noChangeArrowheads="1"/>
          </p:cNvSpPr>
          <p:nvPr/>
        </p:nvSpPr>
        <p:spPr bwMode="auto">
          <a:xfrm>
            <a:off x="962529" y="1968352"/>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GR" sz="2500" b="1" dirty="0"/>
              <a:t>Αντικειμενική</a:t>
            </a:r>
            <a:r>
              <a:rPr kumimoji="0" lang="el-GR" altLang="el-GR" sz="2500" b="1" i="0" u="none" strike="noStrike" cap="none" normalizeH="0" baseline="0" dirty="0">
                <a:ln>
                  <a:noFill/>
                </a:ln>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l-GR" altLang="el-GR" sz="2500" b="1" dirty="0"/>
              <a:t>συνάρτηση:</a:t>
            </a:r>
          </a:p>
        </p:txBody>
      </p:sp>
      <p:sp>
        <p:nvSpPr>
          <p:cNvPr id="5" name="Rectangle 4"/>
          <p:cNvSpPr>
            <a:spLocks noChangeArrowheads="1"/>
          </p:cNvSpPr>
          <p:nvPr/>
        </p:nvSpPr>
        <p:spPr bwMode="auto">
          <a:xfrm>
            <a:off x="974564" y="3215127"/>
            <a:ext cx="371608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500" b="1" i="0" u="none" strike="noStrike" cap="none" normalizeH="0" baseline="0" dirty="0">
                <a:ln>
                  <a:noFill/>
                </a:ln>
                <a:solidFill>
                  <a:schemeClr val="tx1"/>
                </a:solidFill>
                <a:effectLst/>
                <a:latin typeface="+mj-lt"/>
                <a:ea typeface="MS Gothic" panose="020B0609070205080204" pitchFamily="49" charset="-128"/>
                <a:cs typeface="Times New Roman" panose="02020603050405020304" pitchFamily="18" charset="0"/>
              </a:rPr>
              <a:t>Υπό τους περιορισμούς:</a:t>
            </a:r>
            <a:endParaRPr kumimoji="0" lang="el-GR" altLang="el-GR" sz="2500" b="0" i="0" u="none" strike="noStrike" cap="none" normalizeH="0" baseline="0" dirty="0">
              <a:ln>
                <a:noFill/>
              </a:ln>
              <a:solidFill>
                <a:schemeClr val="tx1"/>
              </a:solidFill>
              <a:effectLst/>
              <a:latin typeface="+mj-lt"/>
            </a:endParaRPr>
          </a:p>
        </p:txBody>
      </p:sp>
      <p:sp>
        <p:nvSpPr>
          <p:cNvPr id="6" name="Rectangle 5"/>
          <p:cNvSpPr>
            <a:spLocks noChangeArrowheads="1"/>
          </p:cNvSpPr>
          <p:nvPr/>
        </p:nvSpPr>
        <p:spPr bwMode="auto">
          <a:xfrm>
            <a:off x="1660358" y="49480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Object 8"/>
          <p:cNvGraphicFramePr>
            <a:graphicFrameLocks noChangeAspect="1"/>
          </p:cNvGraphicFramePr>
          <p:nvPr>
            <p:extLst>
              <p:ext uri="{D42A27DB-BD31-4B8C-83A1-F6EECF244321}">
                <p14:modId xmlns:p14="http://schemas.microsoft.com/office/powerpoint/2010/main" val="2324239708"/>
              </p:ext>
            </p:extLst>
          </p:nvPr>
        </p:nvGraphicFramePr>
        <p:xfrm>
          <a:off x="1334535" y="2607278"/>
          <a:ext cx="6771502" cy="443717"/>
        </p:xfrm>
        <a:graphic>
          <a:graphicData uri="http://schemas.openxmlformats.org/presentationml/2006/ole">
            <mc:AlternateContent xmlns:mc="http://schemas.openxmlformats.org/markup-compatibility/2006">
              <mc:Choice xmlns:v="urn:schemas-microsoft-com:vml" Requires="v">
                <p:oleObj spid="_x0000_s31792" name="Equation" r:id="rId3" imgW="3352800" imgH="203200" progId="Equation.DSMT4">
                  <p:embed/>
                </p:oleObj>
              </mc:Choice>
              <mc:Fallback>
                <p:oleObj name="Equation" r:id="rId3" imgW="3352800" imgH="203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4535" y="2607278"/>
                        <a:ext cx="6771502" cy="443717"/>
                      </a:xfrm>
                      <a:prstGeom prst="rect">
                        <a:avLst/>
                      </a:prstGeom>
                      <a:noFill/>
                    </p:spPr>
                  </p:pic>
                </p:oleObj>
              </mc:Fallback>
            </mc:AlternateContent>
          </a:graphicData>
        </a:graphic>
      </p:graphicFrame>
      <p:pic>
        <p:nvPicPr>
          <p:cNvPr id="317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918" y="3857946"/>
            <a:ext cx="5016307" cy="116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2436" y="5546565"/>
            <a:ext cx="1956388" cy="45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98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_2014">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_2014" id="{73467150-2EC6-46C4-9015-D29F3F75B915}" vid="{F1CF055E-EE83-4F58-9C70-64035C1094BA}"/>
    </a:ext>
  </a:extLst>
</a:theme>
</file>

<file path=ppt/theme/theme2.xml><?xml version="1.0" encoding="utf-8"?>
<a:theme xmlns:a="http://schemas.openxmlformats.org/drawingml/2006/main" name="1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OR_2014</Template>
  <TotalTime>243</TotalTime>
  <Words>749</Words>
  <Application>Microsoft Office PowerPoint</Application>
  <PresentationFormat>Προσαρμογή</PresentationFormat>
  <Paragraphs>97</Paragraphs>
  <Slides>19</Slides>
  <Notes>1</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3</vt:i4>
      </vt:variant>
      <vt:variant>
        <vt:lpstr>Τίτλοι διαφανειών</vt:lpstr>
      </vt:variant>
      <vt:variant>
        <vt:i4>19</vt:i4>
      </vt:variant>
    </vt:vector>
  </HeadingPairs>
  <TitlesOfParts>
    <vt:vector size="25" baseType="lpstr">
      <vt:lpstr>OR_2014</vt:lpstr>
      <vt:lpstr>1_Organic</vt:lpstr>
      <vt:lpstr>Θέμα του Office</vt:lpstr>
      <vt:lpstr>Worksheet</vt:lpstr>
      <vt:lpstr>Equation</vt:lpstr>
      <vt:lpstr>Microsoft Excel Worksheet</vt:lpstr>
      <vt:lpstr>Εισαγωγή στην  Επιχειρησιακή Έρευνα   </vt:lpstr>
      <vt:lpstr>Παράδειγμα 2.1: Προγραμματισμός παραγωγής (Production Management)</vt:lpstr>
      <vt:lpstr>Μαθηματική μοντελοποίηση του προβλήματος: </vt:lpstr>
      <vt:lpstr>Παράδειγμα 2.2: Επιλογή επενδυτικού προγράμματος</vt:lpstr>
      <vt:lpstr>Παράδειγμα 2.2: Επιλογή επενδυτικού προγράμματος (Investment Programming) Μαθηματική μοντελοποίηση του προβλήματος: </vt:lpstr>
      <vt:lpstr>Παράδειγμα 2.3: Επιλογή διαφημιστικού πλάνου</vt:lpstr>
      <vt:lpstr>Παράδειγμα 2.3: Επιλογή διαφημιστικού πλάνου (Advertising problem)  Μαθηματική μοντελοποίηση του προβλήματος: </vt:lpstr>
      <vt:lpstr>Παράδειγμα 2.4: Το πρόβλημα της δίαιτας (Diet problem)</vt:lpstr>
      <vt:lpstr>Μαθηματική μοντελοποίηση του προβλήματος: </vt:lpstr>
      <vt:lpstr>Παράδειγμα 2.5: Εκχώρηση προσωπικού σε θέσεις εργασίας (Assignment problem)</vt:lpstr>
      <vt:lpstr>Μαθηματική μοντελοποίηση του προβλήματος: </vt:lpstr>
      <vt:lpstr>Παράδειγμα 2.6: Κατάρτιση προγράμματος εργασίας ελαχίστου κόστους (Shifts problem)</vt:lpstr>
      <vt:lpstr>Μαθηματική μοντελοποίηση του προβλήματος: </vt:lpstr>
      <vt:lpstr>Παράδειγμα 2.7: Το πρόβλημα της μεταφοράς (Transportation problem)</vt:lpstr>
      <vt:lpstr>Μαθηματική μοντελοποίηση του προβλήματος: </vt:lpstr>
      <vt:lpstr>Μαθηματική μοντελοποίηση του προβλήματος: </vt:lpstr>
      <vt:lpstr>Παράδειγμα 2.8: Το πρόβλημα της ανάμειξης (Mixing problem)</vt:lpstr>
      <vt:lpstr>Παράδειγμα 2.8: Το πρόβλημα της ανάμειξης (Mixing problem)</vt:lpstr>
      <vt:lpstr>Μαθηματική μοντελοποίηση του προβλήματος: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Coletsos</dc:creator>
  <cp:lastModifiedBy>Κατερίνα</cp:lastModifiedBy>
  <cp:revision>104</cp:revision>
  <dcterms:created xsi:type="dcterms:W3CDTF">2014-04-15T10:46:48Z</dcterms:created>
  <dcterms:modified xsi:type="dcterms:W3CDTF">2017-10-13T14:25:42Z</dcterms:modified>
</cp:coreProperties>
</file>