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4" r:id="rId26"/>
    <p:sldId id="285"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68"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12F75-B19F-45F7-8CA3-49925A8BFC79}" type="datetimeFigureOut">
              <a:rPr lang="en-US" smtClean="0"/>
              <a:pPr/>
              <a:t>9/7/2015</a:t>
            </a:fld>
            <a:endParaRPr lang="en-US"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2892B-A7B7-4645-980D-F898037C2ED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8" name="7 - Θέση υποσέλιδου"/>
          <p:cNvSpPr>
            <a:spLocks noGrp="1"/>
          </p:cNvSpPr>
          <p:nvPr>
            <p:ph type="ftr" sz="quarter" idx="11"/>
          </p:nvPr>
        </p:nvSpPr>
        <p:spPr/>
        <p:txBody>
          <a:bodyPr/>
          <a:lstStyle/>
          <a:p>
            <a:endParaRPr lang="en-US" dirty="0"/>
          </a:p>
        </p:txBody>
      </p:sp>
      <p:sp>
        <p:nvSpPr>
          <p:cNvPr id="9" name="8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4" name="3 - Θέση υποσέλιδου"/>
          <p:cNvSpPr>
            <a:spLocks noGrp="1"/>
          </p:cNvSpPr>
          <p:nvPr>
            <p:ph type="ftr" sz="quarter" idx="11"/>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C8BC738-3647-4BB7-8795-9EA3672659CA}" type="datetimeFigureOut">
              <a:rPr lang="en-US" smtClean="0"/>
              <a:pPr/>
              <a:t>9/7/2015</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43D27ED3-1420-4104-B092-71EC3AA61F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BC738-3647-4BB7-8795-9EA3672659CA}" type="datetimeFigureOut">
              <a:rPr lang="en-US" smtClean="0"/>
              <a:pPr/>
              <a:t>9/7/2015</a:t>
            </a:fld>
            <a:endParaRPr lang="en-US"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27ED3-1420-4104-B092-71EC3AA61F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class.upatras.gr/courses/PHA161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Εικόνα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35896" y="709667"/>
            <a:ext cx="4437830" cy="919133"/>
          </a:xfrm>
          <a:prstGeom prst="rect">
            <a:avLst/>
          </a:prstGeom>
        </p:spPr>
      </p:pic>
      <p:sp>
        <p:nvSpPr>
          <p:cNvPr id="6" name="Τίτλος 1"/>
          <p:cNvSpPr>
            <a:spLocks noGrp="1"/>
          </p:cNvSpPr>
          <p:nvPr>
            <p:ph type="ctrTitle"/>
          </p:nvPr>
        </p:nvSpPr>
        <p:spPr/>
        <p:txBody>
          <a:bodyPr/>
          <a:lstStyle/>
          <a:p>
            <a:r>
              <a:rPr lang="el-GR" dirty="0" smtClean="0"/>
              <a:t>Ενόργανη Ανάλυση </a:t>
            </a:r>
            <a:r>
              <a:rPr lang="en-US" dirty="0" smtClean="0"/>
              <a:t>I</a:t>
            </a:r>
            <a:endParaRPr lang="el-GR" dirty="0"/>
          </a:p>
        </p:txBody>
      </p:sp>
      <p:sp>
        <p:nvSpPr>
          <p:cNvPr id="9" name="8 - Ορθογώνιο"/>
          <p:cNvSpPr/>
          <p:nvPr/>
        </p:nvSpPr>
        <p:spPr>
          <a:xfrm>
            <a:off x="381000" y="3429000"/>
            <a:ext cx="8610600" cy="1384995"/>
          </a:xfrm>
          <a:prstGeom prst="rect">
            <a:avLst/>
          </a:prstGeom>
        </p:spPr>
        <p:txBody>
          <a:bodyPr wrap="square">
            <a:spAutoFit/>
          </a:bodyPr>
          <a:lstStyle/>
          <a:p>
            <a:pPr algn="ctr"/>
            <a:r>
              <a:rPr lang="el-GR" sz="2800" b="1" dirty="0" smtClean="0"/>
              <a:t>Ηλεκτροφόρηση</a:t>
            </a:r>
            <a:endParaRPr lang="en-US" sz="2800" dirty="0" smtClean="0"/>
          </a:p>
          <a:p>
            <a:pPr algn="ctr"/>
            <a:r>
              <a:rPr lang="el-GR" sz="2800" dirty="0" smtClean="0"/>
              <a:t>Κοντογιάννης Χρίστος, Καθηγητής</a:t>
            </a:r>
          </a:p>
          <a:p>
            <a:pPr algn="ctr"/>
            <a:r>
              <a:rPr lang="el-GR" sz="2800" dirty="0" smtClean="0"/>
              <a:t>Τμήμα Φαρμακευτικής</a:t>
            </a:r>
            <a:endParaRPr lang="en-US" sz="2800" dirty="0"/>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591138" y="5591694"/>
            <a:ext cx="4310289" cy="10258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715962"/>
          </a:xfrm>
        </p:spPr>
        <p:txBody>
          <a:bodyPr>
            <a:noAutofit/>
          </a:bodyPr>
          <a:lstStyle/>
          <a:p>
            <a:r>
              <a:rPr lang="el-GR" sz="3200" b="1" dirty="0" smtClean="0">
                <a:latin typeface="Calibri" pitchFamily="34" charset="0"/>
              </a:rPr>
              <a:t/>
            </a:r>
            <a:br>
              <a:rPr lang="el-GR" sz="3200" b="1" dirty="0" smtClean="0">
                <a:latin typeface="Calibri" pitchFamily="34" charset="0"/>
              </a:rPr>
            </a:br>
            <a:r>
              <a:rPr lang="el-GR" sz="3200" b="1" dirty="0" smtClean="0">
                <a:latin typeface="Calibri" pitchFamily="34" charset="0"/>
              </a:rPr>
              <a:t>Ισοηλεκτρικό σημείο</a:t>
            </a:r>
            <a:r>
              <a:rPr lang="el-GR" sz="3600" dirty="0" smtClean="0">
                <a:latin typeface="Calibri" pitchFamily="34" charset="0"/>
              </a:rPr>
              <a:t/>
            </a:r>
            <a:br>
              <a:rPr lang="el-GR" sz="3600" dirty="0" smtClean="0">
                <a:latin typeface="Calibri" pitchFamily="34" charset="0"/>
              </a:rPr>
            </a:br>
            <a:endParaRPr lang="en-US" sz="3600" dirty="0"/>
          </a:p>
        </p:txBody>
      </p:sp>
      <p:sp>
        <p:nvSpPr>
          <p:cNvPr id="4" name="3 - Ορθογώνιο"/>
          <p:cNvSpPr/>
          <p:nvPr/>
        </p:nvSpPr>
        <p:spPr>
          <a:xfrm>
            <a:off x="609600" y="811729"/>
            <a:ext cx="8001000" cy="6046271"/>
          </a:xfrm>
          <a:prstGeom prst="rect">
            <a:avLst/>
          </a:prstGeom>
        </p:spPr>
        <p:txBody>
          <a:bodyPr wrap="square">
            <a:spAutoFit/>
          </a:bodyPr>
          <a:lstStyle/>
          <a:p>
            <a:pPr algn="just">
              <a:lnSpc>
                <a:spcPct val="150000"/>
              </a:lnSpc>
              <a:buFont typeface="Arial" pitchFamily="34" charset="0"/>
              <a:buChar char="•"/>
            </a:pPr>
            <a:r>
              <a:rPr lang="el-GR" sz="2000" dirty="0" smtClean="0">
                <a:latin typeface="Calibri" pitchFamily="34" charset="0"/>
              </a:rPr>
              <a:t>ένα χαρακτηριστικό σημείο της κλίμακας του </a:t>
            </a:r>
            <a:r>
              <a:rPr lang="en-US" sz="2000" dirty="0" smtClean="0">
                <a:latin typeface="Calibri" pitchFamily="34" charset="0"/>
              </a:rPr>
              <a:t>pH</a:t>
            </a:r>
            <a:r>
              <a:rPr lang="el-GR" sz="2000" dirty="0" smtClean="0">
                <a:latin typeface="Calibri" pitchFamily="34" charset="0"/>
              </a:rPr>
              <a:t>, όπου η πρωτεΐνη δεν έχει καθαρό φορτίο</a:t>
            </a:r>
          </a:p>
          <a:p>
            <a:pPr algn="just">
              <a:lnSpc>
                <a:spcPct val="150000"/>
              </a:lnSpc>
              <a:buFont typeface="Arial" pitchFamily="34" charset="0"/>
              <a:buChar char="•"/>
            </a:pPr>
            <a:endParaRPr lang="el-GR" sz="2000" dirty="0" smtClean="0">
              <a:latin typeface="Calibri" pitchFamily="34" charset="0"/>
            </a:endParaRPr>
          </a:p>
          <a:p>
            <a:pPr algn="just">
              <a:lnSpc>
                <a:spcPct val="150000"/>
              </a:lnSpc>
              <a:buFont typeface="Arial" pitchFamily="34" charset="0"/>
              <a:buChar char="•"/>
            </a:pPr>
            <a:r>
              <a:rPr lang="el-GR" sz="2000" dirty="0" smtClean="0">
                <a:latin typeface="Calibri" pitchFamily="34" charset="0"/>
              </a:rPr>
              <a:t> η τιμή του </a:t>
            </a:r>
            <a:r>
              <a:rPr lang="el-GR" sz="2000" b="1" i="1" dirty="0" smtClean="0">
                <a:latin typeface="Calibri" pitchFamily="34" charset="0"/>
                <a:cs typeface="Segoe UI"/>
              </a:rPr>
              <a:t>εξαρτάται από </a:t>
            </a:r>
            <a:r>
              <a:rPr lang="el-GR" sz="2000" dirty="0" smtClean="0">
                <a:latin typeface="Calibri" pitchFamily="34" charset="0"/>
              </a:rPr>
              <a:t>την </a:t>
            </a:r>
            <a:r>
              <a:rPr lang="el-GR" sz="2000" b="1" i="1" dirty="0" smtClean="0">
                <a:latin typeface="Calibri" pitchFamily="34" charset="0"/>
                <a:cs typeface="Segoe UI"/>
              </a:rPr>
              <a:t>περιεκτικότητα</a:t>
            </a:r>
            <a:r>
              <a:rPr lang="el-GR" sz="2000" dirty="0" smtClean="0">
                <a:latin typeface="Calibri" pitchFamily="34" charset="0"/>
              </a:rPr>
              <a:t> της </a:t>
            </a:r>
            <a:r>
              <a:rPr lang="el-GR" sz="2000" b="1" i="1" dirty="0" smtClean="0">
                <a:latin typeface="Calibri" pitchFamily="34" charset="0"/>
                <a:cs typeface="Segoe UI"/>
              </a:rPr>
              <a:t>κάθε πρωτεΐνης σε αριθμό και είδος αμινοξέων</a:t>
            </a:r>
            <a:r>
              <a:rPr lang="el-GR" sz="2000" dirty="0" smtClean="0">
                <a:latin typeface="Calibri" pitchFamily="34" charset="0"/>
              </a:rPr>
              <a:t> </a:t>
            </a:r>
            <a:endParaRPr lang="en-US" sz="2000" dirty="0" smtClean="0">
              <a:latin typeface="Calibri" pitchFamily="34" charset="0"/>
            </a:endParaRPr>
          </a:p>
          <a:p>
            <a:pPr algn="just">
              <a:lnSpc>
                <a:spcPct val="150000"/>
              </a:lnSpc>
              <a:buFont typeface="Arial" pitchFamily="34" charset="0"/>
              <a:buChar char="•"/>
            </a:pPr>
            <a:endParaRPr lang="el-GR" sz="2000" dirty="0" smtClean="0">
              <a:latin typeface="Calibri" pitchFamily="34" charset="0"/>
            </a:endParaRPr>
          </a:p>
          <a:p>
            <a:pPr algn="just">
              <a:lnSpc>
                <a:spcPct val="150000"/>
              </a:lnSpc>
              <a:buFont typeface="Arial" pitchFamily="34" charset="0"/>
              <a:buChar char="•"/>
            </a:pPr>
            <a:r>
              <a:rPr lang="el-GR" sz="2000" dirty="0" smtClean="0">
                <a:latin typeface="Calibri" pitchFamily="34" charset="0"/>
              </a:rPr>
              <a:t> οι </a:t>
            </a:r>
            <a:r>
              <a:rPr lang="el-GR" sz="2000" i="1" dirty="0" smtClean="0">
                <a:latin typeface="Calibri" pitchFamily="34" charset="0"/>
                <a:cs typeface="Segoe UI"/>
              </a:rPr>
              <a:t>πρωτεΐνες δεν κινούνται </a:t>
            </a:r>
            <a:r>
              <a:rPr lang="el-GR" sz="2000" dirty="0" smtClean="0">
                <a:latin typeface="Calibri" pitchFamily="34" charset="0"/>
              </a:rPr>
              <a:t>ούτε προς την άνοδο ούτε προς την κάθοδο, καθώς το </a:t>
            </a:r>
            <a:r>
              <a:rPr lang="el-GR" sz="2000" i="1" dirty="0" smtClean="0">
                <a:latin typeface="Calibri" pitchFamily="34" charset="0"/>
                <a:cs typeface="Segoe UI"/>
              </a:rPr>
              <a:t>συνολικό φορτίο </a:t>
            </a:r>
            <a:r>
              <a:rPr lang="el-GR" sz="2000" dirty="0" smtClean="0">
                <a:latin typeface="Calibri" pitchFamily="34" charset="0"/>
              </a:rPr>
              <a:t>του πρωτεϊνικού μορίου είναι </a:t>
            </a:r>
            <a:r>
              <a:rPr lang="el-GR" sz="2000" i="1" dirty="0" smtClean="0">
                <a:latin typeface="Calibri" pitchFamily="34" charset="0"/>
                <a:cs typeface="Segoe UI"/>
              </a:rPr>
              <a:t>μηδέν</a:t>
            </a:r>
          </a:p>
          <a:p>
            <a:pPr algn="just">
              <a:lnSpc>
                <a:spcPct val="150000"/>
              </a:lnSpc>
            </a:pPr>
            <a:endParaRPr lang="el-GR" sz="2000" dirty="0" smtClean="0">
              <a:latin typeface="Calibri" pitchFamily="34" charset="0"/>
            </a:endParaRPr>
          </a:p>
          <a:p>
            <a:pPr algn="just">
              <a:lnSpc>
                <a:spcPct val="150000"/>
              </a:lnSpc>
              <a:buFont typeface="Wingdings" pitchFamily="2" charset="2"/>
              <a:buChar char="Ø"/>
            </a:pPr>
            <a:r>
              <a:rPr lang="el-GR" sz="2000" dirty="0" smtClean="0">
                <a:latin typeface="Calibri" pitchFamily="34" charset="0"/>
              </a:rPr>
              <a:t> Η μεγάλη πλειοψηφία των πρωτεϊνών έχει ισοηλεκτρικά σημεία μικρότερα του 8, άρα σε </a:t>
            </a:r>
            <a:r>
              <a:rPr lang="el-GR" sz="2000" b="1" i="1" dirty="0" smtClean="0">
                <a:latin typeface="Calibri" pitchFamily="34" charset="0"/>
                <a:cs typeface="Segoe UI"/>
              </a:rPr>
              <a:t>αλκαλικό περιβάλλον </a:t>
            </a:r>
            <a:r>
              <a:rPr lang="el-GR" sz="2000" dirty="0" smtClean="0">
                <a:latin typeface="Calibri" pitchFamily="34" charset="0"/>
              </a:rPr>
              <a:t>(</a:t>
            </a:r>
            <a:r>
              <a:rPr lang="en-US" sz="2000" dirty="0" smtClean="0">
                <a:latin typeface="Calibri" pitchFamily="34" charset="0"/>
              </a:rPr>
              <a:t>pH</a:t>
            </a:r>
            <a:r>
              <a:rPr lang="el-GR" sz="2000" dirty="0" smtClean="0">
                <a:latin typeface="Calibri" pitchFamily="34" charset="0"/>
              </a:rPr>
              <a:t> &gt; 8) τα περισσότερα </a:t>
            </a:r>
            <a:r>
              <a:rPr lang="el-GR" sz="2000" b="1" i="1" dirty="0" smtClean="0">
                <a:latin typeface="Calibri" pitchFamily="34" charset="0"/>
                <a:cs typeface="Segoe UI"/>
              </a:rPr>
              <a:t>πρωτεϊνικά μόρια </a:t>
            </a:r>
            <a:r>
              <a:rPr lang="el-GR" sz="2000" dirty="0" smtClean="0">
                <a:latin typeface="Calibri" pitchFamily="34" charset="0"/>
              </a:rPr>
              <a:t>είναι </a:t>
            </a:r>
            <a:r>
              <a:rPr lang="el-GR" sz="2000" b="1" i="1" dirty="0" smtClean="0">
                <a:latin typeface="Calibri" pitchFamily="34" charset="0"/>
                <a:cs typeface="Segoe UI"/>
              </a:rPr>
              <a:t>αρνητικά φορτισμένα </a:t>
            </a:r>
            <a:r>
              <a:rPr lang="el-GR" sz="2000" dirty="0" smtClean="0">
                <a:latin typeface="Calibri" pitchFamily="34" charset="0"/>
              </a:rPr>
              <a:t>και οδεύουν </a:t>
            </a:r>
            <a:r>
              <a:rPr lang="el-GR" sz="2000" b="1" i="1" dirty="0" smtClean="0">
                <a:latin typeface="Calibri" pitchFamily="34" charset="0"/>
                <a:cs typeface="Segoe UI"/>
              </a:rPr>
              <a:t>προς την άνοδο.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000" b="1" dirty="0" smtClean="0">
                <a:latin typeface="Calibri" pitchFamily="34" charset="0"/>
                <a:cs typeface="Segoe UI"/>
              </a:rPr>
              <a:t/>
            </a:r>
            <a:br>
              <a:rPr lang="en-US" sz="4000" b="1" dirty="0" smtClean="0">
                <a:latin typeface="Calibri" pitchFamily="34" charset="0"/>
                <a:cs typeface="Segoe UI"/>
              </a:rPr>
            </a:br>
            <a:r>
              <a:rPr lang="el-GR" sz="3600" b="1" dirty="0" smtClean="0">
                <a:latin typeface="Calibri" pitchFamily="34" charset="0"/>
                <a:cs typeface="Segoe UI"/>
              </a:rPr>
              <a:t>Παράγοντες που επηρεάζουν τον ηλεκτροφορητικό διαχωρισμό</a:t>
            </a:r>
            <a:r>
              <a:rPr lang="el-GR" dirty="0" smtClean="0">
                <a:solidFill>
                  <a:srgbClr val="FFFF00"/>
                </a:solidFill>
                <a:latin typeface="Calibri" pitchFamily="34" charset="0"/>
                <a:cs typeface="Segoe UI"/>
              </a:rPr>
              <a:t/>
            </a:r>
            <a:br>
              <a:rPr lang="el-GR" dirty="0" smtClean="0">
                <a:solidFill>
                  <a:srgbClr val="FFFF00"/>
                </a:solidFill>
                <a:latin typeface="Calibri" pitchFamily="34" charset="0"/>
                <a:cs typeface="Segoe UI"/>
              </a:rPr>
            </a:br>
            <a:endParaRPr lang="en-US" dirty="0"/>
          </a:p>
        </p:txBody>
      </p:sp>
      <p:sp>
        <p:nvSpPr>
          <p:cNvPr id="4" name="3 - Ορθογώνιο"/>
          <p:cNvSpPr/>
          <p:nvPr/>
        </p:nvSpPr>
        <p:spPr>
          <a:xfrm>
            <a:off x="990600" y="1752600"/>
            <a:ext cx="7315200" cy="3139321"/>
          </a:xfrm>
          <a:prstGeom prst="rect">
            <a:avLst/>
          </a:prstGeom>
        </p:spPr>
        <p:txBody>
          <a:bodyPr wrap="square">
            <a:spAutoFit/>
          </a:bodyPr>
          <a:lstStyle/>
          <a:p>
            <a:pPr marL="0" lvl="2" algn="just">
              <a:lnSpc>
                <a:spcPct val="90000"/>
              </a:lnSpc>
              <a:buFont typeface="Arial" pitchFamily="34" charset="0"/>
              <a:buChar char="•"/>
            </a:pPr>
            <a:r>
              <a:rPr lang="en-US" sz="2000" dirty="0" smtClean="0">
                <a:latin typeface="Calibri" pitchFamily="34" charset="0"/>
              </a:rPr>
              <a:t>p</a:t>
            </a:r>
            <a:r>
              <a:rPr lang="el-GR" sz="2000" dirty="0" smtClean="0">
                <a:latin typeface="Calibri" pitchFamily="34" charset="0"/>
              </a:rPr>
              <a:t>H </a:t>
            </a:r>
          </a:p>
          <a:p>
            <a:pPr marL="0" lvl="2" algn="just">
              <a:lnSpc>
                <a:spcPct val="90000"/>
              </a:lnSpc>
              <a:buFont typeface="Arial" pitchFamily="34" charset="0"/>
              <a:buChar char="•"/>
            </a:pPr>
            <a:endParaRPr lang="el-GR" sz="2000" dirty="0" smtClean="0">
              <a:latin typeface="Calibri" pitchFamily="34" charset="0"/>
            </a:endParaRPr>
          </a:p>
          <a:p>
            <a:pPr marL="0" lvl="2" algn="just">
              <a:lnSpc>
                <a:spcPct val="90000"/>
              </a:lnSpc>
              <a:buFont typeface="Arial" pitchFamily="34" charset="0"/>
              <a:buChar char="•"/>
            </a:pPr>
            <a:r>
              <a:rPr lang="en-US" sz="2000" dirty="0" smtClean="0">
                <a:latin typeface="Calibri" pitchFamily="34" charset="0"/>
              </a:rPr>
              <a:t> </a:t>
            </a:r>
            <a:r>
              <a:rPr lang="el-GR" sz="2000" dirty="0" smtClean="0">
                <a:latin typeface="Calibri" pitchFamily="34" charset="0"/>
              </a:rPr>
              <a:t>θερμοκρασία</a:t>
            </a:r>
          </a:p>
          <a:p>
            <a:pPr marL="0" lvl="2" algn="just">
              <a:lnSpc>
                <a:spcPct val="90000"/>
              </a:lnSpc>
              <a:buFont typeface="Arial" pitchFamily="34" charset="0"/>
              <a:buChar char="•"/>
            </a:pPr>
            <a:endParaRPr lang="el-GR" sz="2000" dirty="0" smtClean="0">
              <a:latin typeface="Calibri" pitchFamily="34" charset="0"/>
            </a:endParaRPr>
          </a:p>
          <a:p>
            <a:pPr marL="0" lvl="2" algn="just">
              <a:lnSpc>
                <a:spcPct val="90000"/>
              </a:lnSpc>
              <a:buFont typeface="Arial" pitchFamily="34" charset="0"/>
              <a:buChar char="•"/>
            </a:pPr>
            <a:r>
              <a:rPr lang="el-GR" sz="2000" dirty="0" smtClean="0">
                <a:latin typeface="Calibri" pitchFamily="34" charset="0"/>
              </a:rPr>
              <a:t> ένταση ηλεκτρικού πεδίου</a:t>
            </a:r>
          </a:p>
          <a:p>
            <a:pPr marL="0" lvl="2" algn="just">
              <a:lnSpc>
                <a:spcPct val="90000"/>
              </a:lnSpc>
              <a:buFont typeface="Arial" pitchFamily="34" charset="0"/>
              <a:buChar char="•"/>
            </a:pPr>
            <a:endParaRPr lang="el-GR" sz="2000" dirty="0" smtClean="0">
              <a:latin typeface="Calibri" pitchFamily="34" charset="0"/>
            </a:endParaRPr>
          </a:p>
          <a:p>
            <a:pPr marL="0" lvl="2" algn="just">
              <a:lnSpc>
                <a:spcPct val="90000"/>
              </a:lnSpc>
              <a:buFont typeface="Arial" pitchFamily="34" charset="0"/>
              <a:buChar char="•"/>
            </a:pPr>
            <a:r>
              <a:rPr lang="el-GR" sz="2000" dirty="0" smtClean="0">
                <a:latin typeface="Calibri" pitchFamily="34" charset="0"/>
              </a:rPr>
              <a:t> είδος ηλεκτροφορητικού υλικού</a:t>
            </a:r>
          </a:p>
          <a:p>
            <a:pPr marL="0" lvl="2" algn="just">
              <a:lnSpc>
                <a:spcPct val="90000"/>
              </a:lnSpc>
              <a:buFont typeface="Arial" pitchFamily="34" charset="0"/>
              <a:buChar char="•"/>
            </a:pPr>
            <a:endParaRPr lang="el-GR" sz="2000" dirty="0" smtClean="0">
              <a:latin typeface="Calibri" pitchFamily="34" charset="0"/>
            </a:endParaRPr>
          </a:p>
          <a:p>
            <a:pPr marL="0" lvl="2" algn="just">
              <a:lnSpc>
                <a:spcPct val="90000"/>
              </a:lnSpc>
              <a:buFont typeface="Arial" pitchFamily="34" charset="0"/>
              <a:buChar char="•"/>
            </a:pPr>
            <a:r>
              <a:rPr lang="el-GR" sz="2000" dirty="0" smtClean="0">
                <a:latin typeface="Calibri" pitchFamily="34" charset="0"/>
              </a:rPr>
              <a:t> μέγεθος και σχήμα βιομορίου</a:t>
            </a:r>
          </a:p>
          <a:p>
            <a:pPr marL="0" lvl="2" algn="just">
              <a:lnSpc>
                <a:spcPct val="90000"/>
              </a:lnSpc>
              <a:buFont typeface="Arial" pitchFamily="34" charset="0"/>
              <a:buChar char="•"/>
            </a:pPr>
            <a:endParaRPr lang="el-GR" sz="2000" dirty="0" smtClean="0">
              <a:latin typeface="Calibri" pitchFamily="34" charset="0"/>
            </a:endParaRPr>
          </a:p>
          <a:p>
            <a:pPr marL="0" lvl="2" algn="just">
              <a:lnSpc>
                <a:spcPct val="90000"/>
              </a:lnSpc>
              <a:buFont typeface="Arial" pitchFamily="34" charset="0"/>
              <a:buChar char="•"/>
            </a:pPr>
            <a:r>
              <a:rPr lang="el-GR" sz="2000" dirty="0" smtClean="0">
                <a:latin typeface="Calibri" pitchFamily="34" charset="0"/>
              </a:rPr>
              <a:t> φύση ρυθμιστικού διαλύματος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latin typeface="Calibri" pitchFamily="34" charset="0"/>
                <a:cs typeface="Segoe UI"/>
              </a:rPr>
              <a:t>Κυριότερες ηλεκτροφορητικές τεχνικές</a:t>
            </a:r>
            <a:r>
              <a:rPr lang="el-GR" sz="3200" b="1" dirty="0" smtClean="0">
                <a:solidFill>
                  <a:srgbClr val="FFFF00"/>
                </a:solidFill>
                <a:latin typeface="Calibri" pitchFamily="34" charset="0"/>
                <a:cs typeface="Segoe UI"/>
              </a:rPr>
              <a:t/>
            </a:r>
            <a:br>
              <a:rPr lang="el-GR" sz="3200" b="1" dirty="0" smtClean="0">
                <a:solidFill>
                  <a:srgbClr val="FFFF00"/>
                </a:solidFill>
                <a:latin typeface="Calibri" pitchFamily="34" charset="0"/>
                <a:cs typeface="Segoe UI"/>
              </a:rPr>
            </a:br>
            <a:endParaRPr lang="en-US" sz="3200" dirty="0"/>
          </a:p>
        </p:txBody>
      </p:sp>
      <p:sp>
        <p:nvSpPr>
          <p:cNvPr id="4" name="3 - Ορθογώνιο"/>
          <p:cNvSpPr/>
          <p:nvPr/>
        </p:nvSpPr>
        <p:spPr>
          <a:xfrm>
            <a:off x="762000" y="1582341"/>
            <a:ext cx="6858000" cy="4093428"/>
          </a:xfrm>
          <a:prstGeom prst="rect">
            <a:avLst/>
          </a:prstGeom>
        </p:spPr>
        <p:txBody>
          <a:bodyPr wrap="square">
            <a:spAutoFit/>
          </a:bodyPr>
          <a:lstStyle/>
          <a:p>
            <a:pPr algn="just">
              <a:buFont typeface="Arial" pitchFamily="34" charset="0"/>
              <a:buChar char="•"/>
            </a:pPr>
            <a:r>
              <a:rPr lang="el-GR" sz="2000" dirty="0" smtClean="0">
                <a:latin typeface="Calibri" pitchFamily="34" charset="0"/>
              </a:rPr>
              <a:t>Ηλεκτροφόρηση πηκτής αγαρόζης</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Ηλεκτροφόρηση πηκτής πολυακρυλαμιδίου</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Ισοηλεκτρική εστίαση</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Δισδιάστατη ηλεκτροφόρηση</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Τριχοειδής ηλεκτροφόρηση</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44562"/>
          </a:xfrm>
        </p:spPr>
        <p:txBody>
          <a:bodyPr>
            <a:normAutofit fontScale="90000"/>
          </a:bodyPr>
          <a:lstStyle/>
          <a:p>
            <a:r>
              <a:rPr lang="en-US" sz="4000" b="1" dirty="0" smtClean="0">
                <a:latin typeface="Calibri" pitchFamily="34" charset="0"/>
                <a:cs typeface="Segoe UI"/>
              </a:rPr>
              <a:t/>
            </a:r>
            <a:br>
              <a:rPr lang="en-US" sz="4000" b="1" dirty="0" smtClean="0">
                <a:latin typeface="Calibri" pitchFamily="34" charset="0"/>
                <a:cs typeface="Segoe UI"/>
              </a:rPr>
            </a:br>
            <a:r>
              <a:rPr lang="el-GR" sz="3600" b="1" dirty="0" smtClean="0">
                <a:latin typeface="Calibri" pitchFamily="34" charset="0"/>
                <a:cs typeface="Segoe UI"/>
              </a:rPr>
              <a:t>Ηλεκτροφόρηση πηκτής αγαρόζης</a:t>
            </a:r>
            <a:r>
              <a:rPr lang="el-GR" b="1" dirty="0" smtClean="0">
                <a:solidFill>
                  <a:srgbClr val="FFFF00"/>
                </a:solidFill>
                <a:latin typeface="Calibri" pitchFamily="34" charset="0"/>
                <a:cs typeface="Segoe UI"/>
              </a:rPr>
              <a:t/>
            </a:r>
            <a:br>
              <a:rPr lang="el-GR" b="1" dirty="0" smtClean="0">
                <a:solidFill>
                  <a:srgbClr val="FFFF00"/>
                </a:solidFill>
                <a:latin typeface="Calibri" pitchFamily="34" charset="0"/>
                <a:cs typeface="Segoe UI"/>
              </a:rPr>
            </a:br>
            <a:endParaRPr lang="en-US" dirty="0"/>
          </a:p>
        </p:txBody>
      </p:sp>
      <p:sp>
        <p:nvSpPr>
          <p:cNvPr id="4" name="3 - Ορθογώνιο"/>
          <p:cNvSpPr/>
          <p:nvPr/>
        </p:nvSpPr>
        <p:spPr>
          <a:xfrm>
            <a:off x="304800" y="1524000"/>
            <a:ext cx="8610600" cy="4708981"/>
          </a:xfrm>
          <a:prstGeom prst="rect">
            <a:avLst/>
          </a:prstGeom>
        </p:spPr>
        <p:txBody>
          <a:bodyPr wrap="square">
            <a:spAutoFit/>
          </a:bodyPr>
          <a:lstStyle/>
          <a:p>
            <a:pPr>
              <a:lnSpc>
                <a:spcPct val="150000"/>
              </a:lnSpc>
              <a:buFont typeface="Wingdings" pitchFamily="2" charset="2"/>
              <a:buChar char="q"/>
            </a:pPr>
            <a:r>
              <a:rPr lang="el-GR" sz="2000" b="1" i="1" dirty="0" smtClean="0">
                <a:latin typeface="Calibri" pitchFamily="34" charset="0"/>
              </a:rPr>
              <a:t>Πηκτή αγαρόζης</a:t>
            </a:r>
            <a:endParaRPr lang="el-GR" sz="2000" dirty="0" smtClean="0">
              <a:latin typeface="Calibri" pitchFamily="34" charset="0"/>
            </a:endParaRPr>
          </a:p>
          <a:p>
            <a:pPr algn="just">
              <a:lnSpc>
                <a:spcPct val="150000"/>
              </a:lnSpc>
              <a:buFont typeface="Arial" pitchFamily="34" charset="0"/>
              <a:buChar char="•"/>
            </a:pPr>
            <a:r>
              <a:rPr lang="el-GR" sz="2000" dirty="0" smtClean="0">
                <a:latin typeface="Calibri" pitchFamily="34" charset="0"/>
              </a:rPr>
              <a:t> αποτελείται </a:t>
            </a:r>
            <a:r>
              <a:rPr lang="el-GR" sz="2000" b="1" i="1" dirty="0" smtClean="0">
                <a:latin typeface="Calibri" pitchFamily="34" charset="0"/>
                <a:cs typeface="Segoe UI"/>
              </a:rPr>
              <a:t>από πυκνό δίκτυο ουδέτερων πολυσακχαριτών </a:t>
            </a:r>
            <a:r>
              <a:rPr lang="el-GR" sz="2000" dirty="0" smtClean="0">
                <a:latin typeface="Calibri" pitchFamily="34" charset="0"/>
              </a:rPr>
              <a:t>των οποίων οι αλυσίδες σχηματίζουν πόρους κατά το σχηματισμό της πηκτής</a:t>
            </a:r>
          </a:p>
          <a:p>
            <a:pPr algn="just">
              <a:lnSpc>
                <a:spcPct val="150000"/>
              </a:lnSpc>
              <a:buFont typeface="Arial" pitchFamily="34" charset="0"/>
              <a:buChar char="•"/>
            </a:pPr>
            <a:r>
              <a:rPr lang="el-GR" sz="2000" dirty="0" smtClean="0">
                <a:latin typeface="Calibri" pitchFamily="34" charset="0"/>
              </a:rPr>
              <a:t> λόγω των μεγάλων πόρων που σχηματίζονται κατά τον πολυμερισμό, αποτελεί ένα ικανοποιητικό πολυμερικό υλικό που </a:t>
            </a:r>
            <a:r>
              <a:rPr lang="el-GR" sz="2000" b="1" i="1" dirty="0" smtClean="0">
                <a:latin typeface="Calibri" pitchFamily="34" charset="0"/>
                <a:cs typeface="Segoe UI"/>
              </a:rPr>
              <a:t>δεν εμποδίζει στερεοχημικά την ελεύθερη μετακίνηση των μακρομορίων</a:t>
            </a:r>
            <a:endParaRPr lang="en-US" sz="2000" b="1" i="1" dirty="0" smtClean="0">
              <a:latin typeface="Calibri" pitchFamily="34" charset="0"/>
              <a:cs typeface="Segoe UI"/>
            </a:endParaRPr>
          </a:p>
          <a:p>
            <a:pPr algn="just">
              <a:lnSpc>
                <a:spcPct val="150000"/>
              </a:lnSpc>
              <a:buFont typeface="Arial" pitchFamily="34" charset="0"/>
              <a:buChar char="•"/>
            </a:pPr>
            <a:endParaRPr lang="el-GR" sz="2000" dirty="0" smtClean="0">
              <a:latin typeface="Calibri" pitchFamily="34" charset="0"/>
            </a:endParaRPr>
          </a:p>
          <a:p>
            <a:pPr>
              <a:lnSpc>
                <a:spcPct val="150000"/>
              </a:lnSpc>
              <a:buFont typeface="Wingdings" pitchFamily="2" charset="2"/>
              <a:buChar char="q"/>
            </a:pPr>
            <a:r>
              <a:rPr lang="el-GR" sz="2000" b="1" i="1" dirty="0" smtClean="0">
                <a:latin typeface="Calibri" pitchFamily="34" charset="0"/>
              </a:rPr>
              <a:t>Διάλυμα αγαρόζης</a:t>
            </a:r>
          </a:p>
          <a:p>
            <a:pPr algn="just">
              <a:lnSpc>
                <a:spcPct val="150000"/>
              </a:lnSpc>
            </a:pPr>
            <a:r>
              <a:rPr lang="el-GR" sz="2000" dirty="0" smtClean="0">
                <a:latin typeface="Calibri" pitchFamily="34" charset="0"/>
              </a:rPr>
              <a:t>στους -100 </a:t>
            </a:r>
            <a:r>
              <a:rPr lang="el-GR" sz="2000" baseline="30000" dirty="0" smtClean="0">
                <a:latin typeface="Calibri" pitchFamily="34" charset="0"/>
              </a:rPr>
              <a:t>ο</a:t>
            </a:r>
            <a:r>
              <a:rPr lang="el-GR" sz="2000" dirty="0" smtClean="0">
                <a:latin typeface="Calibri" pitchFamily="34" charset="0"/>
              </a:rPr>
              <a:t> C </a:t>
            </a:r>
            <a:r>
              <a:rPr lang="el-GR" sz="2000" b="1" i="1" dirty="0" smtClean="0">
                <a:latin typeface="Calibri" pitchFamily="34" charset="0"/>
                <a:cs typeface="Segoe UI"/>
              </a:rPr>
              <a:t>πολυμερίζεται δημιουργώντας ένα κολλοειδές διάλυμα που πήζει </a:t>
            </a:r>
            <a:r>
              <a:rPr lang="el-GR" sz="2000" dirty="0" smtClean="0">
                <a:latin typeface="Calibri" pitchFamily="34" charset="0"/>
              </a:rPr>
              <a:t>σε θερμοκρασία μικρότερη των 45 </a:t>
            </a:r>
            <a:r>
              <a:rPr lang="el-GR" sz="2000" baseline="30000" dirty="0" smtClean="0">
                <a:latin typeface="Calibri" pitchFamily="34" charset="0"/>
              </a:rPr>
              <a:t>ο</a:t>
            </a:r>
            <a:r>
              <a:rPr lang="el-GR" sz="2000" dirty="0" smtClean="0">
                <a:latin typeface="Calibri" pitchFamily="34" charset="0"/>
              </a:rPr>
              <a:t> C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9762"/>
          </a:xfrm>
        </p:spPr>
        <p:txBody>
          <a:bodyPr>
            <a:normAutofit fontScale="90000"/>
          </a:bodyPr>
          <a:lstStyle/>
          <a:p>
            <a:r>
              <a:rPr lang="el-GR" sz="3200" b="1" dirty="0" smtClean="0">
                <a:latin typeface="Calibri" pitchFamily="34" charset="0"/>
                <a:cs typeface="Segoe UI"/>
              </a:rPr>
              <a:t/>
            </a:r>
            <a:br>
              <a:rPr lang="el-GR" sz="3200" b="1" dirty="0" smtClean="0">
                <a:latin typeface="Calibri" pitchFamily="34" charset="0"/>
                <a:cs typeface="Segoe UI"/>
              </a:rPr>
            </a:br>
            <a:r>
              <a:rPr lang="el-GR" sz="3200" b="1" dirty="0" smtClean="0">
                <a:latin typeface="Calibri" pitchFamily="34" charset="0"/>
                <a:cs typeface="Segoe UI"/>
              </a:rPr>
              <a:t>Ηλεκτροφόρηση πηκτής αγαρόζης</a:t>
            </a:r>
            <a:r>
              <a:rPr lang="el-GR" sz="3200" b="1" dirty="0" smtClean="0">
                <a:solidFill>
                  <a:srgbClr val="FFFF00"/>
                </a:solidFill>
                <a:latin typeface="Calibri" pitchFamily="34" charset="0"/>
                <a:cs typeface="Segoe UI"/>
              </a:rPr>
              <a:t/>
            </a:r>
            <a:br>
              <a:rPr lang="el-GR" sz="3200" b="1" dirty="0" smtClean="0">
                <a:solidFill>
                  <a:srgbClr val="FFFF00"/>
                </a:solidFill>
                <a:latin typeface="Calibri" pitchFamily="34" charset="0"/>
                <a:cs typeface="Segoe UI"/>
              </a:rPr>
            </a:br>
            <a:endParaRPr lang="en-US" sz="3200" dirty="0"/>
          </a:p>
        </p:txBody>
      </p:sp>
      <p:sp>
        <p:nvSpPr>
          <p:cNvPr id="5" name="4 - Ορθογώνιο"/>
          <p:cNvSpPr/>
          <p:nvPr/>
        </p:nvSpPr>
        <p:spPr>
          <a:xfrm>
            <a:off x="914400" y="1305342"/>
            <a:ext cx="7315200" cy="4093428"/>
          </a:xfrm>
          <a:prstGeom prst="rect">
            <a:avLst/>
          </a:prstGeom>
        </p:spPr>
        <p:txBody>
          <a:bodyPr wrap="square">
            <a:spAutoFit/>
          </a:bodyPr>
          <a:lstStyle/>
          <a:p>
            <a:pPr algn="just"/>
            <a:r>
              <a:rPr lang="el-GR" sz="2000" dirty="0" smtClean="0">
                <a:latin typeface="Calibri" pitchFamily="34" charset="0"/>
              </a:rPr>
              <a:t>Χρησιμοποιείται ευρύτατα στο διαχωρισμό: </a:t>
            </a:r>
          </a:p>
          <a:p>
            <a:pPr algn="just"/>
            <a:endParaRPr lang="el-GR" sz="2000" dirty="0" smtClean="0">
              <a:latin typeface="Calibri" pitchFamily="34" charset="0"/>
            </a:endParaRPr>
          </a:p>
          <a:p>
            <a:pPr algn="just"/>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των πρωτεϊνών του ορού</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των ισοενζύμων (LDH, CK, ALP, αιμοσφαιρινών κλπ)</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των κλασμάτων λιποπρωτεϊνών</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των νουκλεϊκών οξέων (DNA, RNA)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Autofit/>
          </a:bodyPr>
          <a:lstStyle/>
          <a:p>
            <a:r>
              <a:rPr lang="el-GR" sz="3200" b="1" dirty="0" smtClean="0">
                <a:latin typeface="Calibri" pitchFamily="34" charset="0"/>
                <a:cs typeface="Segoe UI"/>
              </a:rPr>
              <a:t/>
            </a:r>
            <a:br>
              <a:rPr lang="el-GR" sz="3200" b="1" dirty="0" smtClean="0">
                <a:latin typeface="Calibri" pitchFamily="34" charset="0"/>
                <a:cs typeface="Segoe UI"/>
              </a:rPr>
            </a:br>
            <a:r>
              <a:rPr lang="el-GR" sz="3200" b="1" dirty="0" smtClean="0">
                <a:latin typeface="Calibri" pitchFamily="34" charset="0"/>
                <a:cs typeface="Segoe UI"/>
              </a:rPr>
              <a:t>Ηλεκτροφόρηση πηκτής αγαρόζης</a:t>
            </a:r>
            <a:r>
              <a:rPr lang="el-GR" sz="3600" b="1" dirty="0" smtClean="0">
                <a:solidFill>
                  <a:srgbClr val="FFFF00"/>
                </a:solidFill>
                <a:latin typeface="Calibri" pitchFamily="34" charset="0"/>
                <a:cs typeface="Segoe UI"/>
              </a:rPr>
              <a:t/>
            </a:r>
            <a:br>
              <a:rPr lang="el-GR" sz="3600" b="1" dirty="0" smtClean="0">
                <a:solidFill>
                  <a:srgbClr val="FFFF00"/>
                </a:solidFill>
                <a:latin typeface="Calibri" pitchFamily="34" charset="0"/>
                <a:cs typeface="Segoe UI"/>
              </a:rPr>
            </a:br>
            <a:endParaRPr lang="en-US" sz="3600" dirty="0"/>
          </a:p>
        </p:txBody>
      </p:sp>
      <p:sp>
        <p:nvSpPr>
          <p:cNvPr id="4" name="3 - Ορθογώνιο"/>
          <p:cNvSpPr/>
          <p:nvPr/>
        </p:nvSpPr>
        <p:spPr>
          <a:xfrm>
            <a:off x="533400" y="1066800"/>
            <a:ext cx="8001000" cy="5584606"/>
          </a:xfrm>
          <a:prstGeom prst="rect">
            <a:avLst/>
          </a:prstGeom>
        </p:spPr>
        <p:txBody>
          <a:bodyPr wrap="square">
            <a:spAutoFit/>
          </a:bodyPr>
          <a:lstStyle/>
          <a:p>
            <a:pPr algn="just">
              <a:lnSpc>
                <a:spcPct val="150000"/>
              </a:lnSpc>
              <a:buFont typeface="Arial" pitchFamily="34" charset="0"/>
              <a:buChar char="•"/>
            </a:pPr>
            <a:r>
              <a:rPr lang="el-GR" sz="2000" b="1" i="1" dirty="0" smtClean="0">
                <a:latin typeface="Calibri" pitchFamily="34" charset="0"/>
                <a:cs typeface="Segoe UI"/>
              </a:rPr>
              <a:t>απλή και γρήγορη </a:t>
            </a:r>
            <a:r>
              <a:rPr lang="el-GR" sz="2000" dirty="0" smtClean="0">
                <a:latin typeface="Calibri" pitchFamily="34" charset="0"/>
              </a:rPr>
              <a:t>τεχνική </a:t>
            </a:r>
          </a:p>
          <a:p>
            <a:pPr algn="just">
              <a:lnSpc>
                <a:spcPct val="150000"/>
              </a:lnSpc>
            </a:pPr>
            <a:r>
              <a:rPr lang="el-GR" sz="2000" dirty="0" smtClean="0">
                <a:latin typeface="Calibri" pitchFamily="34" charset="0"/>
              </a:rPr>
              <a:t>Το DNA σε ουδέτερο pΗ είναι αρνητικά φορτισμένο λόγω των φωσφορικών ομάδων του.</a:t>
            </a:r>
          </a:p>
          <a:p>
            <a:pPr algn="just">
              <a:lnSpc>
                <a:spcPct val="150000"/>
              </a:lnSpc>
            </a:pPr>
            <a:endParaRPr lang="el-GR" sz="2000" dirty="0" smtClean="0">
              <a:latin typeface="Calibri" pitchFamily="34" charset="0"/>
            </a:endParaRPr>
          </a:p>
          <a:p>
            <a:pPr algn="just">
              <a:lnSpc>
                <a:spcPct val="150000"/>
              </a:lnSpc>
              <a:buFont typeface="Wingdings" pitchFamily="2" charset="2"/>
              <a:buChar char="Ø"/>
            </a:pPr>
            <a:r>
              <a:rPr lang="el-GR" sz="2000" dirty="0" smtClean="0">
                <a:latin typeface="Calibri" pitchFamily="34" charset="0"/>
              </a:rPr>
              <a:t> Τα </a:t>
            </a:r>
            <a:r>
              <a:rPr lang="el-GR" sz="2000" i="1" dirty="0" smtClean="0">
                <a:latin typeface="Calibri" pitchFamily="34" charset="0"/>
                <a:cs typeface="Segoe UI"/>
              </a:rPr>
              <a:t>μόρια DNA </a:t>
            </a:r>
            <a:r>
              <a:rPr lang="el-GR" sz="2000" dirty="0" smtClean="0">
                <a:latin typeface="Calibri" pitchFamily="34" charset="0"/>
              </a:rPr>
              <a:t>μετακινούνται κατά την ηλεκτροφόρηση </a:t>
            </a:r>
            <a:r>
              <a:rPr lang="el-GR" sz="2000" i="1" dirty="0" smtClean="0">
                <a:latin typeface="Calibri" pitchFamily="34" charset="0"/>
                <a:cs typeface="Segoe UI"/>
              </a:rPr>
              <a:t>προς την άνοδο. </a:t>
            </a:r>
          </a:p>
          <a:p>
            <a:pPr algn="just">
              <a:lnSpc>
                <a:spcPct val="150000"/>
              </a:lnSpc>
              <a:buFont typeface="Wingdings" pitchFamily="2" charset="2"/>
              <a:buChar char="Ø"/>
            </a:pPr>
            <a:endParaRPr lang="el-GR" sz="2000" dirty="0" smtClean="0">
              <a:latin typeface="Calibri" pitchFamily="34" charset="0"/>
            </a:endParaRPr>
          </a:p>
          <a:p>
            <a:pPr algn="just">
              <a:lnSpc>
                <a:spcPct val="150000"/>
              </a:lnSpc>
              <a:buFont typeface="Wingdings" pitchFamily="2" charset="2"/>
              <a:buChar char="Ø"/>
            </a:pPr>
            <a:r>
              <a:rPr lang="el-GR" sz="2000" dirty="0" smtClean="0">
                <a:latin typeface="Calibri" pitchFamily="34" charset="0"/>
              </a:rPr>
              <a:t> Τα </a:t>
            </a:r>
            <a:r>
              <a:rPr lang="el-GR" sz="2000" b="1" i="1" dirty="0" smtClean="0">
                <a:latin typeface="Calibri" pitchFamily="34" charset="0"/>
                <a:cs typeface="Segoe UI"/>
              </a:rPr>
              <a:t>μικρότερα μόρια DNA </a:t>
            </a:r>
            <a:r>
              <a:rPr lang="el-GR" sz="2000" dirty="0" smtClean="0">
                <a:latin typeface="Calibri" pitchFamily="34" charset="0"/>
              </a:rPr>
              <a:t>μετακινούνται </a:t>
            </a:r>
            <a:r>
              <a:rPr lang="el-GR" sz="2000" b="1" i="1" dirty="0" smtClean="0">
                <a:latin typeface="Calibri" pitchFamily="34" charset="0"/>
                <a:cs typeface="Segoe UI"/>
              </a:rPr>
              <a:t>πιο γρήγορα </a:t>
            </a:r>
            <a:r>
              <a:rPr lang="el-GR" sz="2000" dirty="0" smtClean="0">
                <a:latin typeface="Calibri" pitchFamily="34" charset="0"/>
              </a:rPr>
              <a:t>από τα μεγαλύτερα κι έτσι, επιτυγχάνεται ο διαχωρισμός.</a:t>
            </a:r>
          </a:p>
          <a:p>
            <a:pPr algn="just">
              <a:lnSpc>
                <a:spcPct val="150000"/>
              </a:lnSpc>
            </a:pPr>
            <a:endParaRPr lang="el-GR" sz="2000" dirty="0" smtClean="0">
              <a:latin typeface="Calibri" pitchFamily="34" charset="0"/>
            </a:endParaRPr>
          </a:p>
          <a:p>
            <a:pPr algn="just">
              <a:lnSpc>
                <a:spcPct val="150000"/>
              </a:lnSpc>
            </a:pPr>
            <a:r>
              <a:rPr lang="el-GR" sz="2000" dirty="0" smtClean="0">
                <a:latin typeface="Calibri" pitchFamily="34" charset="0"/>
              </a:rPr>
              <a:t>Επειδή το πήκτωμα εμποδίζει την τυχαία διάχυση των μορίων, τα μόρια διαφορετικού μήκους διαχωρίζονται σε </a:t>
            </a:r>
            <a:r>
              <a:rPr lang="el-GR" sz="2000" b="1" i="1" dirty="0" smtClean="0">
                <a:latin typeface="Calibri" pitchFamily="34" charset="0"/>
                <a:cs typeface="Segoe UI"/>
              </a:rPr>
              <a:t>"ζώνες" </a:t>
            </a:r>
            <a:r>
              <a:rPr lang="el-GR" sz="2000" dirty="0" smtClean="0">
                <a:latin typeface="Calibri" pitchFamily="34" charset="0"/>
              </a:rPr>
              <a:t>και γίνονται ορατά με </a:t>
            </a:r>
            <a:r>
              <a:rPr lang="el-GR" sz="2000" b="1" i="1" dirty="0" smtClean="0">
                <a:latin typeface="Calibri" pitchFamily="34" charset="0"/>
                <a:cs typeface="Segoe UI"/>
              </a:rPr>
              <a:t>βρωμιούχο αιθίδιο.</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600" b="1" dirty="0" smtClean="0">
                <a:latin typeface="Calibri" pitchFamily="34" charset="0"/>
                <a:cs typeface="Segoe UI"/>
              </a:rPr>
              <a:t/>
            </a:r>
            <a:br>
              <a:rPr lang="en-US" sz="3600" b="1" dirty="0" smtClean="0">
                <a:latin typeface="Calibri" pitchFamily="34" charset="0"/>
                <a:cs typeface="Segoe UI"/>
              </a:rPr>
            </a:br>
            <a:r>
              <a:rPr lang="el-GR" sz="3200" b="1" dirty="0" smtClean="0">
                <a:latin typeface="Calibri" pitchFamily="34" charset="0"/>
                <a:cs typeface="Segoe UI"/>
              </a:rPr>
              <a:t>Ηλεκτροφόρηση πηκτής πολυακρυλαμιδίου (PAGE)</a:t>
            </a:r>
            <a:r>
              <a:rPr lang="el-GR" sz="3600" b="1" dirty="0" smtClean="0">
                <a:latin typeface="Calibri" pitchFamily="34" charset="0"/>
                <a:cs typeface="Segoe UI"/>
              </a:rPr>
              <a:t/>
            </a:r>
            <a:br>
              <a:rPr lang="el-GR" sz="3600" b="1" dirty="0" smtClean="0">
                <a:latin typeface="Calibri" pitchFamily="34" charset="0"/>
                <a:cs typeface="Segoe UI"/>
              </a:rPr>
            </a:br>
            <a:endParaRPr lang="en-US" sz="3600" dirty="0"/>
          </a:p>
        </p:txBody>
      </p:sp>
      <p:sp>
        <p:nvSpPr>
          <p:cNvPr id="4" name="3 - Ορθογώνιο"/>
          <p:cNvSpPr/>
          <p:nvPr/>
        </p:nvSpPr>
        <p:spPr>
          <a:xfrm>
            <a:off x="609600" y="1311866"/>
            <a:ext cx="8001000" cy="5016758"/>
          </a:xfrm>
          <a:prstGeom prst="rect">
            <a:avLst/>
          </a:prstGeom>
        </p:spPr>
        <p:txBody>
          <a:bodyPr wrap="square">
            <a:spAutoFit/>
          </a:bodyPr>
          <a:lstStyle/>
          <a:p>
            <a:pPr algn="just">
              <a:lnSpc>
                <a:spcPct val="200000"/>
              </a:lnSpc>
              <a:buFont typeface="Arial" pitchFamily="34" charset="0"/>
              <a:buChar char="•"/>
            </a:pPr>
            <a:r>
              <a:rPr lang="el-GR" sz="2000" b="1" i="1" dirty="0" smtClean="0">
                <a:latin typeface="Calibri" pitchFamily="34" charset="0"/>
                <a:cs typeface="Segoe UI"/>
              </a:rPr>
              <a:t>υψηλή διαχωριστική ικανότητα</a:t>
            </a:r>
            <a:endParaRPr lang="el-GR" sz="2000" dirty="0" smtClean="0">
              <a:latin typeface="Calibri" pitchFamily="34" charset="0"/>
            </a:endParaRPr>
          </a:p>
          <a:p>
            <a:pPr algn="just">
              <a:lnSpc>
                <a:spcPct val="200000"/>
              </a:lnSpc>
              <a:buFont typeface="Arial" pitchFamily="34" charset="0"/>
              <a:buChar char="•"/>
            </a:pPr>
            <a:r>
              <a:rPr lang="el-GR" sz="2000" dirty="0" smtClean="0">
                <a:latin typeface="Calibri" pitchFamily="34" charset="0"/>
              </a:rPr>
              <a:t> χρησιμοποιείται μεγάλη περιοχή pΗ</a:t>
            </a:r>
          </a:p>
          <a:p>
            <a:pPr algn="just">
              <a:lnSpc>
                <a:spcPct val="200000"/>
              </a:lnSpc>
              <a:buFont typeface="Arial" pitchFamily="34" charset="0"/>
              <a:buChar char="•"/>
            </a:pPr>
            <a:r>
              <a:rPr lang="el-GR" sz="2000" dirty="0" smtClean="0">
                <a:latin typeface="Calibri" pitchFamily="34" charset="0"/>
              </a:rPr>
              <a:t>  για ανίχνευση γενετικών ανωμαλιών</a:t>
            </a:r>
          </a:p>
          <a:p>
            <a:pPr algn="just">
              <a:lnSpc>
                <a:spcPct val="200000"/>
              </a:lnSpc>
              <a:buFont typeface="Arial" pitchFamily="34" charset="0"/>
              <a:buChar char="•"/>
            </a:pPr>
            <a:r>
              <a:rPr lang="el-GR" sz="2000" dirty="0" smtClean="0">
                <a:latin typeface="Calibri" pitchFamily="34" charset="0"/>
              </a:rPr>
              <a:t>  για διαχωρισμό ισοενζύμων</a:t>
            </a:r>
          </a:p>
          <a:p>
            <a:pPr algn="just">
              <a:lnSpc>
                <a:spcPct val="200000"/>
              </a:lnSpc>
              <a:buFont typeface="Wingdings" pitchFamily="2" charset="2"/>
              <a:buChar char="q"/>
            </a:pPr>
            <a:r>
              <a:rPr lang="el-GR" sz="2000" dirty="0" smtClean="0">
                <a:latin typeface="Calibri" pitchFamily="34" charset="0"/>
              </a:rPr>
              <a:t>Σε συνδυασμό με την επιφανειοδραστική ουσία, δωδεκυλικό θειϊκό νάτριο, SDS, η τεχνική αυτή μπορεί να χρησιμοποιηθεί για το </a:t>
            </a:r>
            <a:r>
              <a:rPr lang="el-GR" sz="2000" b="1" i="1" dirty="0" smtClean="0">
                <a:latin typeface="Calibri" pitchFamily="34" charset="0"/>
                <a:cs typeface="Segoe UI"/>
              </a:rPr>
              <a:t>διαχωρισμό πρωτεϊνών </a:t>
            </a:r>
            <a:r>
              <a:rPr lang="el-GR" sz="2000" dirty="0" smtClean="0">
                <a:latin typeface="Calibri" pitchFamily="34" charset="0"/>
              </a:rPr>
              <a:t>όχι με βάση το ηλεκτρικό τους φορτίο, αλλά </a:t>
            </a:r>
            <a:r>
              <a:rPr lang="el-GR" sz="2000" b="1" i="1" dirty="0" smtClean="0">
                <a:latin typeface="Calibri" pitchFamily="34" charset="0"/>
                <a:cs typeface="Segoe UI"/>
              </a:rPr>
              <a:t>με βάση </a:t>
            </a:r>
            <a:r>
              <a:rPr lang="el-GR" sz="2000" dirty="0" smtClean="0">
                <a:latin typeface="Calibri" pitchFamily="34" charset="0"/>
              </a:rPr>
              <a:t>το </a:t>
            </a:r>
            <a:r>
              <a:rPr lang="el-GR" sz="2000" b="1" i="1" dirty="0" smtClean="0">
                <a:latin typeface="Calibri" pitchFamily="34" charset="0"/>
                <a:cs typeface="Segoe UI"/>
              </a:rPr>
              <a:t>μοριακό</a:t>
            </a:r>
            <a:r>
              <a:rPr lang="el-GR" sz="2000" dirty="0" smtClean="0">
                <a:latin typeface="Calibri" pitchFamily="34" charset="0"/>
              </a:rPr>
              <a:t> τους </a:t>
            </a:r>
            <a:r>
              <a:rPr lang="el-GR" sz="2000" b="1" i="1" dirty="0" smtClean="0">
                <a:latin typeface="Calibri" pitchFamily="34" charset="0"/>
                <a:cs typeface="Segoe UI"/>
              </a:rPr>
              <a:t>βάρος.</a:t>
            </a:r>
          </a:p>
        </p:txBody>
      </p:sp>
      <p:pic>
        <p:nvPicPr>
          <p:cNvPr id="2050" name="Picture 2" descr="C:\Users\Fotis\Desktop\sds page.png"/>
          <p:cNvPicPr>
            <a:picLocks noChangeAspect="1" noChangeArrowheads="1"/>
          </p:cNvPicPr>
          <p:nvPr/>
        </p:nvPicPr>
        <p:blipFill>
          <a:blip r:embed="rId2" cstate="print"/>
          <a:srcRect/>
          <a:stretch>
            <a:fillRect/>
          </a:stretch>
        </p:blipFill>
        <p:spPr bwMode="auto">
          <a:xfrm>
            <a:off x="5562600" y="1524000"/>
            <a:ext cx="3053093" cy="23300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fontScale="90000"/>
          </a:bodyPr>
          <a:lstStyle/>
          <a:p>
            <a:r>
              <a:rPr lang="en-US" sz="3600" b="1" dirty="0" smtClean="0">
                <a:latin typeface="Calibri" pitchFamily="34" charset="0"/>
                <a:cs typeface="Segoe UI"/>
              </a:rPr>
              <a:t/>
            </a:r>
            <a:br>
              <a:rPr lang="en-US" sz="3600" b="1" dirty="0" smtClean="0">
                <a:latin typeface="Calibri" pitchFamily="34" charset="0"/>
                <a:cs typeface="Segoe UI"/>
              </a:rPr>
            </a:br>
            <a:r>
              <a:rPr lang="el-GR" sz="3600" b="1" dirty="0" smtClean="0">
                <a:latin typeface="Calibri" pitchFamily="34" charset="0"/>
                <a:cs typeface="Segoe UI"/>
              </a:rPr>
              <a:t>Ισοηλεκτρική εστίαση</a:t>
            </a:r>
            <a:r>
              <a:rPr lang="el-GR" b="1" dirty="0" smtClean="0">
                <a:latin typeface="Calibri" pitchFamily="34" charset="0"/>
                <a:cs typeface="Segoe UI"/>
              </a:rPr>
              <a:t/>
            </a:r>
            <a:br>
              <a:rPr lang="el-GR" b="1" dirty="0" smtClean="0">
                <a:latin typeface="Calibri" pitchFamily="34" charset="0"/>
                <a:cs typeface="Segoe UI"/>
              </a:rPr>
            </a:br>
            <a:endParaRPr lang="en-US" dirty="0"/>
          </a:p>
        </p:txBody>
      </p:sp>
      <p:sp>
        <p:nvSpPr>
          <p:cNvPr id="6" name="5 - Ορθογώνιο"/>
          <p:cNvSpPr/>
          <p:nvPr/>
        </p:nvSpPr>
        <p:spPr>
          <a:xfrm>
            <a:off x="685800" y="1143000"/>
            <a:ext cx="8001000" cy="4708981"/>
          </a:xfrm>
          <a:prstGeom prst="rect">
            <a:avLst/>
          </a:prstGeom>
        </p:spPr>
        <p:txBody>
          <a:bodyPr wrap="square">
            <a:spAutoFit/>
          </a:bodyPr>
          <a:lstStyle/>
          <a:p>
            <a:pPr algn="just">
              <a:lnSpc>
                <a:spcPct val="150000"/>
              </a:lnSpc>
              <a:buFont typeface="Wingdings" pitchFamily="2" charset="2"/>
              <a:buChar char="q"/>
            </a:pPr>
            <a:r>
              <a:rPr lang="el-GR" sz="2000" dirty="0" smtClean="0">
                <a:latin typeface="Calibri" pitchFamily="34" charset="0"/>
              </a:rPr>
              <a:t>Οι </a:t>
            </a:r>
            <a:r>
              <a:rPr lang="el-GR" sz="2000" b="1" i="1" dirty="0" smtClean="0">
                <a:latin typeface="Calibri" pitchFamily="34" charset="0"/>
                <a:cs typeface="Segoe UI"/>
              </a:rPr>
              <a:t>πρωτεΐνες διαχωρίζονται σ' ένα μέσο με μεταβλητή σύσταση </a:t>
            </a:r>
            <a:r>
              <a:rPr lang="el-GR" sz="2000" b="1" i="1" dirty="0" err="1" smtClean="0">
                <a:latin typeface="Calibri" pitchFamily="34" charset="0"/>
                <a:cs typeface="Segoe UI"/>
              </a:rPr>
              <a:t>pΗ</a:t>
            </a:r>
            <a:r>
              <a:rPr lang="el-GR" sz="2000" b="1" i="1" dirty="0" smtClean="0">
                <a:latin typeface="Calibri" pitchFamily="34" charset="0"/>
                <a:cs typeface="Segoe UI"/>
              </a:rPr>
              <a:t> </a:t>
            </a:r>
            <a:r>
              <a:rPr lang="el-GR" sz="2000" dirty="0" smtClean="0">
                <a:latin typeface="Calibri" pitchFamily="34" charset="0"/>
              </a:rPr>
              <a:t>διαβαθμιζόμενη ως προς την κατεύθυνση μετακίνησης .</a:t>
            </a:r>
          </a:p>
          <a:p>
            <a:pPr algn="just">
              <a:lnSpc>
                <a:spcPct val="150000"/>
              </a:lnSpc>
            </a:pPr>
            <a:endParaRPr lang="el-GR" sz="2000" dirty="0" smtClean="0">
              <a:latin typeface="Calibri" pitchFamily="34" charset="0"/>
            </a:endParaRPr>
          </a:p>
          <a:p>
            <a:pPr algn="just">
              <a:lnSpc>
                <a:spcPct val="150000"/>
              </a:lnSpc>
              <a:buFont typeface="Wingdings" pitchFamily="2" charset="2"/>
              <a:buChar char="q"/>
            </a:pPr>
            <a:r>
              <a:rPr lang="el-GR" sz="2000" dirty="0" smtClean="0">
                <a:latin typeface="Calibri" pitchFamily="34" charset="0"/>
              </a:rPr>
              <a:t>Η πρωτεΐνη μετακινείται </a:t>
            </a:r>
            <a:r>
              <a:rPr lang="el-GR" sz="2000" b="1" i="1" dirty="0" smtClean="0">
                <a:latin typeface="Calibri" pitchFamily="34" charset="0"/>
                <a:cs typeface="Segoe UI"/>
              </a:rPr>
              <a:t>προς</a:t>
            </a:r>
            <a:r>
              <a:rPr lang="el-GR" sz="2000" dirty="0" smtClean="0">
                <a:latin typeface="Calibri" pitchFamily="34" charset="0"/>
              </a:rPr>
              <a:t> τη </a:t>
            </a:r>
            <a:r>
              <a:rPr lang="el-GR" sz="2000" b="1" i="1" dirty="0" smtClean="0">
                <a:latin typeface="Calibri" pitchFamily="34" charset="0"/>
                <a:cs typeface="Segoe UI"/>
              </a:rPr>
              <a:t>ζώνη</a:t>
            </a:r>
            <a:r>
              <a:rPr lang="el-GR" sz="2000" dirty="0" smtClean="0">
                <a:latin typeface="Calibri" pitchFamily="34" charset="0"/>
              </a:rPr>
              <a:t> εκείνη όπου το </a:t>
            </a:r>
            <a:r>
              <a:rPr lang="el-GR" sz="2000" b="1" i="1" dirty="0" err="1" smtClean="0">
                <a:latin typeface="Calibri" pitchFamily="34" charset="0"/>
                <a:cs typeface="Segoe UI"/>
              </a:rPr>
              <a:t>pΗ</a:t>
            </a:r>
            <a:r>
              <a:rPr lang="el-GR" sz="2000" dirty="0" smtClean="0">
                <a:latin typeface="Calibri" pitchFamily="34" charset="0"/>
              </a:rPr>
              <a:t> είναι </a:t>
            </a:r>
            <a:r>
              <a:rPr lang="el-GR" sz="2000" b="1" i="1" dirty="0" smtClean="0">
                <a:latin typeface="Calibri" pitchFamily="34" charset="0"/>
                <a:cs typeface="Segoe UI"/>
              </a:rPr>
              <a:t>ίσο</a:t>
            </a:r>
            <a:r>
              <a:rPr lang="el-GR" sz="2000" dirty="0" smtClean="0">
                <a:latin typeface="Calibri" pitchFamily="34" charset="0"/>
              </a:rPr>
              <a:t> με το </a:t>
            </a:r>
            <a:r>
              <a:rPr lang="el-GR" sz="2000" b="1" i="1" dirty="0" err="1" smtClean="0">
                <a:latin typeface="Calibri" pitchFamily="34" charset="0"/>
                <a:cs typeface="Segoe UI"/>
              </a:rPr>
              <a:t>ισοηλεκτρικό</a:t>
            </a:r>
            <a:r>
              <a:rPr lang="el-GR" sz="2000" b="1" i="1" dirty="0" smtClean="0">
                <a:latin typeface="Calibri" pitchFamily="34" charset="0"/>
                <a:cs typeface="Segoe UI"/>
              </a:rPr>
              <a:t> σημείο.</a:t>
            </a:r>
            <a:endParaRPr lang="el-GR" sz="2000" dirty="0" smtClean="0">
              <a:latin typeface="Calibri" pitchFamily="34" charset="0"/>
            </a:endParaRPr>
          </a:p>
          <a:p>
            <a:pPr algn="just">
              <a:lnSpc>
                <a:spcPct val="150000"/>
              </a:lnSpc>
            </a:pPr>
            <a:r>
              <a:rPr lang="el-GR" sz="2000" dirty="0" smtClean="0">
                <a:latin typeface="Calibri" pitchFamily="34" charset="0"/>
              </a:rPr>
              <a:t>Σε αυτό το </a:t>
            </a:r>
            <a:r>
              <a:rPr lang="en-US" sz="2000" dirty="0" smtClean="0">
                <a:latin typeface="Calibri" pitchFamily="34" charset="0"/>
              </a:rPr>
              <a:t>pH</a:t>
            </a:r>
            <a:r>
              <a:rPr lang="el-GR" sz="2000" dirty="0" smtClean="0">
                <a:latin typeface="Calibri" pitchFamily="34" charset="0"/>
              </a:rPr>
              <a:t> το </a:t>
            </a:r>
            <a:r>
              <a:rPr lang="el-GR" sz="2000" b="1" i="1" dirty="0" smtClean="0">
                <a:latin typeface="Calibri" pitchFamily="34" charset="0"/>
                <a:cs typeface="Segoe UI"/>
              </a:rPr>
              <a:t>συνολικό φορτίο </a:t>
            </a:r>
            <a:r>
              <a:rPr lang="el-GR" sz="2000" dirty="0" smtClean="0">
                <a:latin typeface="Calibri" pitchFamily="34" charset="0"/>
              </a:rPr>
              <a:t>της πρωτεΐνης </a:t>
            </a:r>
            <a:r>
              <a:rPr lang="el-GR" sz="2000" b="1" i="1" dirty="0" smtClean="0">
                <a:latin typeface="Calibri" pitchFamily="34" charset="0"/>
                <a:cs typeface="Segoe UI"/>
              </a:rPr>
              <a:t>εξουδετερώνεται</a:t>
            </a:r>
            <a:r>
              <a:rPr lang="el-GR" sz="2000" dirty="0" smtClean="0">
                <a:latin typeface="Calibri" pitchFamily="34" charset="0"/>
              </a:rPr>
              <a:t> και η </a:t>
            </a:r>
            <a:r>
              <a:rPr lang="el-GR" sz="2000" b="1" i="1" dirty="0" smtClean="0">
                <a:latin typeface="Calibri" pitchFamily="34" charset="0"/>
                <a:cs typeface="Segoe UI"/>
              </a:rPr>
              <a:t>μετακίνηση σταματά. </a:t>
            </a:r>
            <a:endParaRPr lang="en-US" sz="2000" b="1" i="1" dirty="0" smtClean="0">
              <a:latin typeface="Calibri" pitchFamily="34" charset="0"/>
              <a:cs typeface="Segoe UI"/>
            </a:endParaRPr>
          </a:p>
          <a:p>
            <a:pPr algn="just">
              <a:lnSpc>
                <a:spcPct val="150000"/>
              </a:lnSpc>
            </a:pPr>
            <a:endParaRPr lang="el-GR" sz="2000" dirty="0" smtClean="0">
              <a:latin typeface="Calibri" pitchFamily="34" charset="0"/>
            </a:endParaRPr>
          </a:p>
          <a:p>
            <a:pPr algn="just">
              <a:lnSpc>
                <a:spcPct val="150000"/>
              </a:lnSpc>
              <a:buFont typeface="Arial" pitchFamily="34" charset="0"/>
              <a:buChar char="•"/>
            </a:pPr>
            <a:r>
              <a:rPr lang="el-GR" sz="2000" dirty="0" smtClean="0">
                <a:latin typeface="Calibri" pitchFamily="34" charset="0"/>
              </a:rPr>
              <a:t> χρησιμοποιείται υψηλή τάση </a:t>
            </a:r>
          </a:p>
          <a:p>
            <a:pPr algn="just">
              <a:lnSpc>
                <a:spcPct val="150000"/>
              </a:lnSpc>
              <a:buFont typeface="Arial" pitchFamily="34" charset="0"/>
              <a:buChar char="•"/>
            </a:pPr>
            <a:r>
              <a:rPr lang="el-GR" sz="2000" dirty="0" smtClean="0">
                <a:latin typeface="Calibri" pitchFamily="34" charset="0"/>
              </a:rPr>
              <a:t> απαιτείται σύστημα ψύξης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9762"/>
          </a:xfrm>
        </p:spPr>
        <p:txBody>
          <a:bodyPr>
            <a:normAutofit fontScale="90000"/>
          </a:bodyPr>
          <a:lstStyle/>
          <a:p>
            <a:r>
              <a:rPr lang="en-US" sz="3600" b="1" dirty="0" smtClean="0">
                <a:latin typeface="Calibri" pitchFamily="34" charset="0"/>
                <a:cs typeface="Segoe UI"/>
              </a:rPr>
              <a:t/>
            </a:r>
            <a:br>
              <a:rPr lang="en-US" sz="3600" b="1" dirty="0" smtClean="0">
                <a:latin typeface="Calibri" pitchFamily="34" charset="0"/>
                <a:cs typeface="Segoe UI"/>
              </a:rPr>
            </a:br>
            <a:r>
              <a:rPr lang="el-GR" sz="3600" b="1" dirty="0" smtClean="0">
                <a:latin typeface="Calibri" pitchFamily="34" charset="0"/>
                <a:cs typeface="Segoe UI"/>
              </a:rPr>
              <a:t>Δισδιάστατη Ηλεκτροφόρηση</a:t>
            </a:r>
            <a:r>
              <a:rPr lang="el-GR" b="1" dirty="0" smtClean="0">
                <a:solidFill>
                  <a:srgbClr val="FFFF00"/>
                </a:solidFill>
                <a:latin typeface="Calibri" pitchFamily="34" charset="0"/>
                <a:cs typeface="Segoe UI"/>
              </a:rPr>
              <a:t/>
            </a:r>
            <a:br>
              <a:rPr lang="el-GR" b="1" dirty="0" smtClean="0">
                <a:solidFill>
                  <a:srgbClr val="FFFF00"/>
                </a:solidFill>
                <a:latin typeface="Calibri" pitchFamily="34" charset="0"/>
                <a:cs typeface="Segoe UI"/>
              </a:rPr>
            </a:br>
            <a:endParaRPr lang="en-US" dirty="0"/>
          </a:p>
        </p:txBody>
      </p:sp>
      <p:sp>
        <p:nvSpPr>
          <p:cNvPr id="4" name="3 - Ορθογώνιο"/>
          <p:cNvSpPr/>
          <p:nvPr/>
        </p:nvSpPr>
        <p:spPr>
          <a:xfrm>
            <a:off x="762000" y="1447800"/>
            <a:ext cx="7239000" cy="1323439"/>
          </a:xfrm>
          <a:prstGeom prst="rect">
            <a:avLst/>
          </a:prstGeom>
        </p:spPr>
        <p:txBody>
          <a:bodyPr wrap="square">
            <a:spAutoFit/>
          </a:bodyPr>
          <a:lstStyle/>
          <a:p>
            <a:pPr>
              <a:lnSpc>
                <a:spcPct val="200000"/>
              </a:lnSpc>
              <a:buFont typeface="Arial" pitchFamily="34" charset="0"/>
              <a:buChar char="•"/>
            </a:pPr>
            <a:r>
              <a:rPr lang="el-GR" dirty="0" smtClean="0">
                <a:latin typeface="Calibri" pitchFamily="34" charset="0"/>
              </a:rPr>
              <a:t> </a:t>
            </a:r>
            <a:r>
              <a:rPr lang="el-GR" sz="2000" b="1" i="1" dirty="0" smtClean="0">
                <a:latin typeface="Calibri" pitchFamily="34" charset="0"/>
                <a:cs typeface="Segoe UI"/>
              </a:rPr>
              <a:t>συνδυασμός </a:t>
            </a:r>
            <a:r>
              <a:rPr lang="el-GR" sz="2000" dirty="0" smtClean="0">
                <a:latin typeface="Calibri" pitchFamily="34" charset="0"/>
                <a:cs typeface="Segoe UI"/>
              </a:rPr>
              <a:t>τεχνικών SDS και ισοηλεκτρικής εστίασης</a:t>
            </a:r>
            <a:endParaRPr lang="el-GR" sz="2000" dirty="0" smtClean="0">
              <a:latin typeface="Calibri" pitchFamily="34" charset="0"/>
            </a:endParaRPr>
          </a:p>
          <a:p>
            <a:pPr>
              <a:lnSpc>
                <a:spcPct val="200000"/>
              </a:lnSpc>
              <a:buFont typeface="Arial" pitchFamily="34" charset="0"/>
              <a:buChar char="•"/>
            </a:pPr>
            <a:r>
              <a:rPr lang="el-GR" sz="2000" dirty="0" smtClean="0">
                <a:latin typeface="Calibri" pitchFamily="34" charset="0"/>
              </a:rPr>
              <a:t> </a:t>
            </a:r>
            <a:r>
              <a:rPr lang="el-GR" sz="2000" dirty="0" smtClean="0">
                <a:latin typeface="Calibri" pitchFamily="34" charset="0"/>
                <a:cs typeface="Segoe UI"/>
              </a:rPr>
              <a:t>διαχωρισμός βάσει </a:t>
            </a:r>
            <a:r>
              <a:rPr lang="el-GR" sz="2000" b="1" i="1" dirty="0" smtClean="0">
                <a:latin typeface="Calibri" pitchFamily="34" charset="0"/>
                <a:cs typeface="Segoe UI"/>
              </a:rPr>
              <a:t>ισοηλεκτρικού σημείου και μοριακού βάρους</a:t>
            </a:r>
          </a:p>
        </p:txBody>
      </p:sp>
      <p:pic>
        <p:nvPicPr>
          <p:cNvPr id="6146" name="Picture 2" descr="C:\Users\Fotis\Desktop\Untitled4.png"/>
          <p:cNvPicPr>
            <a:picLocks noChangeAspect="1" noChangeArrowheads="1"/>
          </p:cNvPicPr>
          <p:nvPr/>
        </p:nvPicPr>
        <p:blipFill>
          <a:blip r:embed="rId2" cstate="print"/>
          <a:srcRect/>
          <a:stretch>
            <a:fillRect/>
          </a:stretch>
        </p:blipFill>
        <p:spPr bwMode="auto">
          <a:xfrm>
            <a:off x="2438400" y="2895600"/>
            <a:ext cx="3425160" cy="365398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normAutofit/>
          </a:bodyPr>
          <a:lstStyle/>
          <a:p>
            <a:r>
              <a:rPr lang="el-GR" sz="3200" b="1" dirty="0" smtClean="0">
                <a:latin typeface="Calibri" pitchFamily="34" charset="0"/>
                <a:cs typeface="Segoe UI"/>
              </a:rPr>
              <a:t>Τριχοειδής  Ηλεκτροφόρηση</a:t>
            </a:r>
            <a:endParaRPr lang="en-US" sz="3200" dirty="0"/>
          </a:p>
        </p:txBody>
      </p:sp>
      <p:sp>
        <p:nvSpPr>
          <p:cNvPr id="4" name="3 - Ορθογώνιο"/>
          <p:cNvSpPr/>
          <p:nvPr/>
        </p:nvSpPr>
        <p:spPr>
          <a:xfrm>
            <a:off x="609600" y="1295400"/>
            <a:ext cx="7924800" cy="4708981"/>
          </a:xfrm>
          <a:prstGeom prst="rect">
            <a:avLst/>
          </a:prstGeom>
        </p:spPr>
        <p:txBody>
          <a:bodyPr wrap="square">
            <a:spAutoFit/>
          </a:bodyPr>
          <a:lstStyle/>
          <a:p>
            <a:pPr algn="just">
              <a:buFont typeface="Wingdings" pitchFamily="2" charset="2"/>
              <a:buChar char="q"/>
            </a:pPr>
            <a:r>
              <a:rPr lang="el-GR" sz="2000" dirty="0" smtClean="0">
                <a:latin typeface="Calibri" pitchFamily="34" charset="0"/>
              </a:rPr>
              <a:t>Αυτοματοποιημένη και εξελιγμένη τεχνική.</a:t>
            </a:r>
          </a:p>
          <a:p>
            <a:pPr algn="just">
              <a:buFont typeface="Arial" pitchFamily="34" charset="0"/>
              <a:buChar char="•"/>
            </a:pPr>
            <a:endParaRPr lang="el-GR" sz="2000" dirty="0" smtClean="0">
              <a:latin typeface="Calibri" pitchFamily="34" charset="0"/>
            </a:endParaRPr>
          </a:p>
          <a:p>
            <a:pPr algn="just"/>
            <a:r>
              <a:rPr lang="el-GR" sz="2000" dirty="0" smtClean="0">
                <a:latin typeface="Calibri" pitchFamily="34" charset="0"/>
              </a:rPr>
              <a:t>Για διαχωρισμό σακχάρων, πεπτιδίων, φαρμακευτικών ουσιών, ανόργανων ιόντων και νουκλεϊκών οξέων.</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a:t>
            </a:r>
            <a:r>
              <a:rPr lang="el-GR" sz="2000" i="1" dirty="0" smtClean="0">
                <a:latin typeface="Calibri" pitchFamily="34" charset="0"/>
                <a:cs typeface="Segoe UI"/>
              </a:rPr>
              <a:t>Γρήγοροι ποσοτικοί και επαναλήψιμοι διαχωρισμοί</a:t>
            </a:r>
          </a:p>
          <a:p>
            <a:pPr algn="just">
              <a:buFont typeface="Arial" pitchFamily="34" charset="0"/>
              <a:buChar char="•"/>
            </a:pPr>
            <a:endParaRPr lang="el-GR" sz="2000" dirty="0" smtClean="0">
              <a:latin typeface="Calibri" pitchFamily="34" charset="0"/>
            </a:endParaRPr>
          </a:p>
          <a:p>
            <a:pPr algn="just">
              <a:buFont typeface="Arial" pitchFamily="34" charset="0"/>
              <a:buChar char="•"/>
            </a:pPr>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Κατάλληλη για: </a:t>
            </a:r>
            <a:endParaRPr lang="el-GR" sz="2000" b="1" i="1" dirty="0" smtClean="0">
              <a:latin typeface="Calibri" pitchFamily="34" charset="0"/>
              <a:cs typeface="Segoe UI"/>
            </a:endParaRPr>
          </a:p>
          <a:p>
            <a:pPr lvl="3" algn="just">
              <a:buFont typeface="Wingdings" pitchFamily="2" charset="2"/>
              <a:buChar char="Ø"/>
            </a:pPr>
            <a:r>
              <a:rPr lang="el-GR" sz="2000" b="1" i="1" dirty="0" smtClean="0">
                <a:latin typeface="Calibri" pitchFamily="34" charset="0"/>
                <a:cs typeface="Segoe UI"/>
              </a:rPr>
              <a:t> αυτοματοποιημένη χρήση </a:t>
            </a:r>
          </a:p>
          <a:p>
            <a:pPr lvl="3" algn="just">
              <a:buFont typeface="Wingdings" pitchFamily="2" charset="2"/>
              <a:buChar char="Ø"/>
            </a:pPr>
            <a:r>
              <a:rPr lang="el-GR" sz="2000" b="1" i="1" dirty="0" smtClean="0">
                <a:latin typeface="Calibri" pitchFamily="34" charset="0"/>
                <a:cs typeface="Segoe UI"/>
              </a:rPr>
              <a:t> πολλαπλά δείγματα</a:t>
            </a:r>
          </a:p>
          <a:p>
            <a:pPr lvl="3" algn="just">
              <a:buFont typeface="Wingdings" pitchFamily="2" charset="2"/>
              <a:buChar char="Ø"/>
            </a:pPr>
            <a:endParaRPr lang="el-GR" sz="2000" dirty="0" smtClean="0">
              <a:latin typeface="Calibri" pitchFamily="34" charset="0"/>
            </a:endParaRPr>
          </a:p>
          <a:p>
            <a:pPr algn="just"/>
            <a:endParaRPr lang="el-GR" sz="2000" dirty="0" smtClean="0">
              <a:latin typeface="Calibri" pitchFamily="34" charset="0"/>
            </a:endParaRPr>
          </a:p>
          <a:p>
            <a:pPr algn="just">
              <a:buFont typeface="Arial" pitchFamily="34" charset="0"/>
              <a:buChar char="•"/>
            </a:pPr>
            <a:r>
              <a:rPr lang="el-GR" sz="2000" dirty="0" smtClean="0">
                <a:latin typeface="Calibri" pitchFamily="34" charset="0"/>
              </a:rPr>
              <a:t> </a:t>
            </a:r>
            <a:r>
              <a:rPr lang="el-GR" sz="2000" b="1" i="1" dirty="0" smtClean="0">
                <a:latin typeface="Calibri" pitchFamily="34" charset="0"/>
                <a:cs typeface="Segoe UI"/>
              </a:rPr>
              <a:t>μεγάλη ευαισθησία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Άδειες Χρήσης</a:t>
            </a:r>
            <a:endParaRPr lang="en-US" dirty="0"/>
          </a:p>
        </p:txBody>
      </p:sp>
      <p:sp>
        <p:nvSpPr>
          <p:cNvPr id="5" name="Subtitle 8"/>
          <p:cNvSpPr>
            <a:spLocks noGrp="1"/>
          </p:cNvSpPr>
          <p:nvPr>
            <p:ph idx="1"/>
          </p:nvPr>
        </p:nvSpPr>
        <p:spPr>
          <a:xfrm>
            <a:off x="457200" y="1600200"/>
            <a:ext cx="8229600" cy="4525963"/>
          </a:xfrm>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rmAutofit/>
          </a:bodyPr>
          <a:lstStyle/>
          <a:p>
            <a:r>
              <a:rPr lang="el-GR" sz="3200" b="1" dirty="0" smtClean="0">
                <a:latin typeface="Calibri" pitchFamily="34" charset="0"/>
                <a:cs typeface="Segoe UI"/>
              </a:rPr>
              <a:t>Τριχοειδής  Ηλεκτροφόρηση</a:t>
            </a:r>
            <a:endParaRPr lang="en-US" sz="3200" dirty="0"/>
          </a:p>
        </p:txBody>
      </p:sp>
      <p:sp>
        <p:nvSpPr>
          <p:cNvPr id="4" name="3 - Ορθογώνιο"/>
          <p:cNvSpPr/>
          <p:nvPr/>
        </p:nvSpPr>
        <p:spPr>
          <a:xfrm>
            <a:off x="304800" y="1143001"/>
            <a:ext cx="8610600" cy="4893647"/>
          </a:xfrm>
          <a:prstGeom prst="rect">
            <a:avLst/>
          </a:prstGeom>
        </p:spPr>
        <p:txBody>
          <a:bodyPr wrap="square">
            <a:spAutoFit/>
          </a:bodyPr>
          <a:lstStyle/>
          <a:p>
            <a:pPr algn="just">
              <a:lnSpc>
                <a:spcPct val="150000"/>
              </a:lnSpc>
              <a:buFont typeface="Arial" pitchFamily="34" charset="0"/>
              <a:buChar char="•"/>
            </a:pPr>
            <a:r>
              <a:rPr lang="el-GR" sz="2000" dirty="0" smtClean="0">
                <a:latin typeface="Calibri" pitchFamily="34" charset="0"/>
              </a:rPr>
              <a:t>Χρήση ενός τριχοειδούς σωλήνα από τηγμένο οξείδιο του πυριτίου ως μέσο μεταφοράς.</a:t>
            </a:r>
          </a:p>
          <a:p>
            <a:pPr algn="just">
              <a:lnSpc>
                <a:spcPct val="150000"/>
              </a:lnSpc>
              <a:buFont typeface="Arial" pitchFamily="34" charset="0"/>
              <a:buChar char="•"/>
            </a:pPr>
            <a:r>
              <a:rPr lang="el-GR" sz="2000" dirty="0" smtClean="0">
                <a:latin typeface="Calibri" pitchFamily="34" charset="0"/>
              </a:rPr>
              <a:t> Ο σωλήνας περιέχει κατάλληλο ηλεκτροφορητικό υλικό.</a:t>
            </a:r>
          </a:p>
          <a:p>
            <a:pPr algn="just">
              <a:lnSpc>
                <a:spcPct val="150000"/>
              </a:lnSpc>
              <a:buFont typeface="Arial" pitchFamily="34" charset="0"/>
              <a:buChar char="•"/>
            </a:pPr>
            <a:endParaRPr lang="el-GR" sz="2000" dirty="0" smtClean="0">
              <a:latin typeface="Calibri" pitchFamily="34" charset="0"/>
            </a:endParaRPr>
          </a:p>
          <a:p>
            <a:pPr algn="just">
              <a:lnSpc>
                <a:spcPct val="150000"/>
              </a:lnSpc>
              <a:buFont typeface="Arial" pitchFamily="34" charset="0"/>
              <a:buChar char="•"/>
            </a:pPr>
            <a:r>
              <a:rPr lang="el-GR" sz="2000" dirty="0" smtClean="0">
                <a:latin typeface="Calibri" pitchFamily="34" charset="0"/>
              </a:rPr>
              <a:t> Τα άκρα του τοποθετούνται σε δοχεία ηλεκτρολυτών με ηλεκτρόδια.</a:t>
            </a:r>
          </a:p>
          <a:p>
            <a:pPr algn="just">
              <a:lnSpc>
                <a:spcPct val="150000"/>
              </a:lnSpc>
              <a:buFont typeface="Arial" pitchFamily="34" charset="0"/>
              <a:buChar char="•"/>
            </a:pPr>
            <a:r>
              <a:rPr lang="el-GR" sz="2000" dirty="0" smtClean="0">
                <a:latin typeface="Calibri" pitchFamily="34" charset="0"/>
              </a:rPr>
              <a:t>Τα κλάσματα ανιχνεύονται με οπτικό ανιχνευτή.</a:t>
            </a:r>
          </a:p>
          <a:p>
            <a:pPr algn="just">
              <a:lnSpc>
                <a:spcPct val="150000"/>
              </a:lnSpc>
              <a:buFont typeface="Arial" pitchFamily="34" charset="0"/>
              <a:buChar char="•"/>
            </a:pPr>
            <a:r>
              <a:rPr lang="el-GR" sz="2000" dirty="0" smtClean="0">
                <a:latin typeface="Calibri" pitchFamily="34" charset="0"/>
              </a:rPr>
              <a:t> Οι </a:t>
            </a:r>
            <a:r>
              <a:rPr lang="el-GR" sz="2000" dirty="0" smtClean="0">
                <a:latin typeface="Calibri" pitchFamily="34" charset="0"/>
                <a:cs typeface="Segoe UI"/>
              </a:rPr>
              <a:t>πληροφορίες</a:t>
            </a:r>
            <a:r>
              <a:rPr lang="el-GR" sz="2000" dirty="0" smtClean="0">
                <a:latin typeface="Calibri" pitchFamily="34" charset="0"/>
              </a:rPr>
              <a:t> συλλέγονται από ηλεκτρονικό υπολογιστή υπό μορφή </a:t>
            </a:r>
            <a:r>
              <a:rPr lang="el-GR" sz="2000" dirty="0" smtClean="0">
                <a:latin typeface="Calibri" pitchFamily="34" charset="0"/>
                <a:cs typeface="Segoe UI"/>
              </a:rPr>
              <a:t>κορυφών σε ηλεκτροφόρημα.</a:t>
            </a:r>
          </a:p>
          <a:p>
            <a:pPr algn="just">
              <a:buFont typeface="Arial" pitchFamily="34" charset="0"/>
              <a:buChar char="•"/>
            </a:pPr>
            <a:endParaRPr lang="el-GR" dirty="0" smtClean="0">
              <a:latin typeface="Calibri" pitchFamily="34" charset="0"/>
            </a:endParaRPr>
          </a:p>
          <a:p>
            <a:pPr algn="just">
              <a:buFont typeface="Arial" pitchFamily="34" charset="0"/>
              <a:buChar char="•"/>
            </a:pPr>
            <a:endParaRPr lang="el-GR" dirty="0" smtClean="0">
              <a:latin typeface="Calibri" pitchFamily="34" charset="0"/>
            </a:endParaRPr>
          </a:p>
          <a:p>
            <a:pPr algn="just">
              <a:buFont typeface="Arial" pitchFamily="34" charset="0"/>
              <a:buChar char="•"/>
            </a:pPr>
            <a:endParaRPr lang="el-GR" dirty="0" smtClean="0">
              <a:latin typeface="Calibri" pitchFamily="34" charset="0"/>
            </a:endParaRPr>
          </a:p>
          <a:p>
            <a:pPr algn="just">
              <a:buFont typeface="Arial" pitchFamily="34" charset="0"/>
              <a:buChar char="•"/>
            </a:pPr>
            <a:endParaRPr lang="el-GR" dirty="0" smtClean="0">
              <a:latin typeface="Calibri" pitchFamily="34" charset="0"/>
            </a:endParaRPr>
          </a:p>
        </p:txBody>
      </p:sp>
      <p:pic>
        <p:nvPicPr>
          <p:cNvPr id="5122" name="Picture 2" descr="C:\Users\Fotis\Desktop\Untitled3.png"/>
          <p:cNvPicPr>
            <a:picLocks noChangeAspect="1" noChangeArrowheads="1"/>
          </p:cNvPicPr>
          <p:nvPr/>
        </p:nvPicPr>
        <p:blipFill>
          <a:blip r:embed="rId2" cstate="print"/>
          <a:srcRect/>
          <a:stretch>
            <a:fillRect/>
          </a:stretch>
        </p:blipFill>
        <p:spPr bwMode="auto">
          <a:xfrm>
            <a:off x="4114800" y="4414049"/>
            <a:ext cx="3733800" cy="2395073"/>
          </a:xfrm>
          <a:prstGeom prst="rect">
            <a:avLst/>
          </a:prstGeom>
          <a:noFill/>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fontScale="90000"/>
          </a:bodyPr>
          <a:lstStyle/>
          <a:p>
            <a:r>
              <a:rPr lang="el-GR" sz="3200" b="1" dirty="0" smtClean="0">
                <a:solidFill>
                  <a:srgbClr val="FFFF00"/>
                </a:solidFill>
                <a:latin typeface="Calibri" pitchFamily="34" charset="0"/>
                <a:cs typeface="Segoe UI"/>
              </a:rPr>
              <a:t/>
            </a:r>
            <a:br>
              <a:rPr lang="el-GR" sz="3200" b="1" dirty="0" smtClean="0">
                <a:solidFill>
                  <a:srgbClr val="FFFF00"/>
                </a:solidFill>
                <a:latin typeface="Calibri" pitchFamily="34" charset="0"/>
                <a:cs typeface="Segoe UI"/>
              </a:rPr>
            </a:br>
            <a:r>
              <a:rPr lang="el-GR" sz="3200" b="1" dirty="0" smtClean="0">
                <a:latin typeface="Calibri" pitchFamily="34" charset="0"/>
                <a:cs typeface="Segoe UI"/>
              </a:rPr>
              <a:t>Τριχοειδής  Ηλεκτροφόρηση</a:t>
            </a:r>
            <a:br>
              <a:rPr lang="el-GR" sz="3200" b="1" dirty="0" smtClean="0">
                <a:latin typeface="Calibri" pitchFamily="34" charset="0"/>
                <a:cs typeface="Segoe UI"/>
              </a:rPr>
            </a:br>
            <a:endParaRPr lang="en-US" sz="3200" dirty="0"/>
          </a:p>
        </p:txBody>
      </p:sp>
      <p:sp>
        <p:nvSpPr>
          <p:cNvPr id="4" name="3 - Ορθογώνιο"/>
          <p:cNvSpPr/>
          <p:nvPr/>
        </p:nvSpPr>
        <p:spPr>
          <a:xfrm>
            <a:off x="1828800" y="1981200"/>
            <a:ext cx="4724400" cy="2523768"/>
          </a:xfrm>
          <a:prstGeom prst="rect">
            <a:avLst/>
          </a:prstGeom>
        </p:spPr>
        <p:txBody>
          <a:bodyPr wrap="square">
            <a:spAutoFit/>
          </a:bodyPr>
          <a:lstStyle/>
          <a:p>
            <a:endParaRPr lang="el-GR" dirty="0" smtClean="0"/>
          </a:p>
          <a:p>
            <a:pPr>
              <a:buFont typeface="Wingdings" pitchFamily="2" charset="2"/>
              <a:buChar char="Ø"/>
            </a:pPr>
            <a:r>
              <a:rPr lang="el-GR" dirty="0" smtClean="0"/>
              <a:t> </a:t>
            </a:r>
            <a:r>
              <a:rPr lang="el-GR" sz="2000" dirty="0" smtClean="0"/>
              <a:t>Τριχοειδής ηλεκτροφόρηση ζώνης (CZE)</a:t>
            </a:r>
          </a:p>
          <a:p>
            <a:pPr>
              <a:buFont typeface="Wingdings" pitchFamily="2" charset="2"/>
              <a:buChar char="Ø"/>
            </a:pPr>
            <a:endParaRPr lang="el-GR" sz="2000" dirty="0" smtClean="0"/>
          </a:p>
          <a:p>
            <a:pPr>
              <a:buFont typeface="Wingdings" pitchFamily="2" charset="2"/>
              <a:buChar char="Ø"/>
            </a:pPr>
            <a:endParaRPr lang="el-GR" sz="2000" dirty="0" smtClean="0"/>
          </a:p>
          <a:p>
            <a:pPr>
              <a:buFont typeface="Wingdings" pitchFamily="2" charset="2"/>
              <a:buChar char="Ø"/>
            </a:pPr>
            <a:r>
              <a:rPr lang="el-GR" sz="2000" dirty="0" smtClean="0"/>
              <a:t> Τριχοειδής ηλεκτροφόρηση πηκτής (CGE)</a:t>
            </a:r>
          </a:p>
          <a:p>
            <a:pPr>
              <a:buFont typeface="Wingdings" pitchFamily="2" charset="2"/>
              <a:buChar char="Ø"/>
            </a:pPr>
            <a:endParaRPr lang="el-GR" sz="2000" dirty="0" smtClean="0"/>
          </a:p>
          <a:p>
            <a:pPr>
              <a:buFont typeface="Wingdings" pitchFamily="2" charset="2"/>
              <a:buChar char="Ø"/>
            </a:pPr>
            <a:endParaRPr lang="el-GR" sz="2000" dirty="0" smtClean="0"/>
          </a:p>
          <a:p>
            <a:pPr>
              <a:buFont typeface="Wingdings" pitchFamily="2" charset="2"/>
              <a:buChar char="Ø"/>
            </a:pPr>
            <a:r>
              <a:rPr lang="el-GR" sz="2000" dirty="0" smtClean="0"/>
              <a:t> Τριχοειδής ισοηλεκτρική εστίαση (CIEF)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9762"/>
          </a:xfrm>
        </p:spPr>
        <p:txBody>
          <a:bodyPr>
            <a:normAutofit fontScale="90000"/>
          </a:bodyPr>
          <a:lstStyle/>
          <a:p>
            <a:r>
              <a:rPr lang="el-GR" sz="3600" b="1" dirty="0" smtClean="0">
                <a:latin typeface="Calibri" pitchFamily="34" charset="0"/>
                <a:cs typeface="Segoe UI"/>
              </a:rPr>
              <a:t/>
            </a:r>
            <a:br>
              <a:rPr lang="el-GR" sz="3600" b="1" dirty="0" smtClean="0">
                <a:latin typeface="Calibri" pitchFamily="34" charset="0"/>
                <a:cs typeface="Segoe UI"/>
              </a:rPr>
            </a:br>
            <a:r>
              <a:rPr lang="el-GR" sz="3600" b="1" dirty="0" smtClean="0">
                <a:latin typeface="Calibri" pitchFamily="34" charset="0"/>
                <a:cs typeface="Segoe UI"/>
              </a:rPr>
              <a:t>Τριχοειδής ηλεκτροφόρηση ζώνης</a:t>
            </a:r>
            <a:r>
              <a:rPr lang="el-GR" b="1" dirty="0" smtClean="0">
                <a:solidFill>
                  <a:srgbClr val="FFFF00"/>
                </a:solidFill>
                <a:latin typeface="Calibri" pitchFamily="34" charset="0"/>
                <a:cs typeface="Segoe UI"/>
              </a:rPr>
              <a:t/>
            </a:r>
            <a:br>
              <a:rPr lang="el-GR" b="1" dirty="0" smtClean="0">
                <a:solidFill>
                  <a:srgbClr val="FFFF00"/>
                </a:solidFill>
                <a:latin typeface="Calibri" pitchFamily="34" charset="0"/>
                <a:cs typeface="Segoe UI"/>
              </a:rPr>
            </a:br>
            <a:endParaRPr lang="en-US" dirty="0"/>
          </a:p>
        </p:txBody>
      </p:sp>
      <p:sp>
        <p:nvSpPr>
          <p:cNvPr id="4" name="3 - Ορθογώνιο"/>
          <p:cNvSpPr/>
          <p:nvPr/>
        </p:nvSpPr>
        <p:spPr>
          <a:xfrm>
            <a:off x="762000" y="1066800"/>
            <a:ext cx="7620000" cy="5170646"/>
          </a:xfrm>
          <a:prstGeom prst="rect">
            <a:avLst/>
          </a:prstGeom>
        </p:spPr>
        <p:txBody>
          <a:bodyPr wrap="square">
            <a:spAutoFit/>
          </a:bodyPr>
          <a:lstStyle/>
          <a:p>
            <a:pPr algn="just">
              <a:lnSpc>
                <a:spcPct val="150000"/>
              </a:lnSpc>
              <a:buFont typeface="Wingdings" pitchFamily="2" charset="2"/>
              <a:buChar char="Ø"/>
            </a:pPr>
            <a:r>
              <a:rPr lang="el-GR" sz="2000" dirty="0" smtClean="0">
                <a:latin typeface="Calibri" pitchFamily="34" charset="0"/>
                <a:cs typeface="Segoe UI"/>
              </a:rPr>
              <a:t>βασίζεται</a:t>
            </a:r>
            <a:r>
              <a:rPr lang="el-GR" sz="2000" dirty="0" smtClean="0">
                <a:latin typeface="Calibri" pitchFamily="34" charset="0"/>
                <a:ea typeface="SimSun" pitchFamily="2" charset="-122"/>
              </a:rPr>
              <a:t> στην </a:t>
            </a:r>
            <a:r>
              <a:rPr lang="el-GR" sz="2000" b="1" i="1" dirty="0" smtClean="0">
                <a:latin typeface="Calibri" pitchFamily="34" charset="0"/>
                <a:cs typeface="Segoe UI"/>
              </a:rPr>
              <a:t>ηλεκτροοσμωτική ροή</a:t>
            </a:r>
            <a:endParaRPr lang="el-GR" sz="2000" dirty="0" smtClean="0">
              <a:latin typeface="Calibri" pitchFamily="34" charset="0"/>
              <a:ea typeface="SimSun" pitchFamily="2" charset="-122"/>
            </a:endParaRPr>
          </a:p>
          <a:p>
            <a:pPr algn="just">
              <a:lnSpc>
                <a:spcPct val="150000"/>
              </a:lnSpc>
              <a:buFont typeface="Wingdings" pitchFamily="2" charset="2"/>
              <a:buChar char="Ø"/>
            </a:pPr>
            <a:r>
              <a:rPr lang="el-GR" sz="2000" dirty="0" smtClean="0">
                <a:latin typeface="Calibri" pitchFamily="34" charset="0"/>
                <a:ea typeface="SimSun" pitchFamily="2" charset="-122"/>
              </a:rPr>
              <a:t> </a:t>
            </a:r>
            <a:r>
              <a:rPr lang="el-GR" sz="2000" dirty="0" smtClean="0">
                <a:latin typeface="Calibri" pitchFamily="34" charset="0"/>
                <a:cs typeface="Segoe UI"/>
              </a:rPr>
              <a:t>διαχωρισμός με βάση </a:t>
            </a:r>
            <a:r>
              <a:rPr lang="el-GR" sz="2000" dirty="0" smtClean="0">
                <a:latin typeface="Calibri" pitchFamily="34" charset="0"/>
                <a:ea typeface="SimSun" pitchFamily="2" charset="-122"/>
              </a:rPr>
              <a:t>την </a:t>
            </a:r>
            <a:r>
              <a:rPr lang="el-GR" sz="2000" b="1" i="1" dirty="0" smtClean="0">
                <a:latin typeface="Calibri" pitchFamily="34" charset="0"/>
                <a:cs typeface="Segoe UI"/>
              </a:rPr>
              <a:t>αναλογία μάζας προς φορτίο</a:t>
            </a:r>
            <a:endParaRPr lang="el-GR" sz="2000" dirty="0" smtClean="0">
              <a:latin typeface="Calibri" pitchFamily="34" charset="0"/>
              <a:ea typeface="SimSun" pitchFamily="2" charset="-122"/>
            </a:endParaRPr>
          </a:p>
          <a:p>
            <a:pPr algn="just">
              <a:lnSpc>
                <a:spcPct val="150000"/>
              </a:lnSpc>
              <a:buFont typeface="Wingdings" pitchFamily="2" charset="2"/>
              <a:buChar char="Ø"/>
            </a:pPr>
            <a:r>
              <a:rPr lang="el-GR" sz="2000" dirty="0" smtClean="0">
                <a:latin typeface="Calibri" pitchFamily="34" charset="0"/>
                <a:ea typeface="SimSun" pitchFamily="2" charset="-122"/>
              </a:rPr>
              <a:t> συγκρίνεται με HPLC και GC</a:t>
            </a:r>
          </a:p>
          <a:p>
            <a:pPr algn="just">
              <a:lnSpc>
                <a:spcPct val="150000"/>
              </a:lnSpc>
              <a:buFont typeface="Wingdings" pitchFamily="2" charset="2"/>
              <a:buChar char="Ø"/>
            </a:pPr>
            <a:r>
              <a:rPr lang="el-GR" sz="2000" dirty="0" smtClean="0">
                <a:latin typeface="Calibri" pitchFamily="34" charset="0"/>
                <a:ea typeface="SimSun" pitchFamily="2" charset="-122"/>
              </a:rPr>
              <a:t> ουδέτερες ενώσεις</a:t>
            </a:r>
          </a:p>
          <a:p>
            <a:pPr algn="just">
              <a:lnSpc>
                <a:spcPct val="150000"/>
              </a:lnSpc>
              <a:buFont typeface="Wingdings" pitchFamily="2" charset="2"/>
              <a:buChar char="Ø"/>
            </a:pPr>
            <a:r>
              <a:rPr lang="el-GR" sz="2000" dirty="0" smtClean="0">
                <a:latin typeface="Calibri" pitchFamily="34" charset="0"/>
                <a:ea typeface="SimSun" pitchFamily="2" charset="-122"/>
              </a:rPr>
              <a:t> χειρόμορφες ενώσεις</a:t>
            </a:r>
          </a:p>
          <a:p>
            <a:pPr algn="just">
              <a:lnSpc>
                <a:spcPct val="150000"/>
              </a:lnSpc>
              <a:buFont typeface="Wingdings" pitchFamily="2" charset="2"/>
              <a:buChar char="Ø"/>
            </a:pPr>
            <a:endParaRPr lang="el-GR" sz="2000" b="1" i="1" dirty="0" smtClean="0">
              <a:latin typeface="Calibri" pitchFamily="34" charset="0"/>
            </a:endParaRPr>
          </a:p>
          <a:p>
            <a:pPr algn="just">
              <a:lnSpc>
                <a:spcPct val="150000"/>
              </a:lnSpc>
            </a:pPr>
            <a:r>
              <a:rPr lang="el-GR" sz="2000" b="1" i="1" dirty="0" smtClean="0">
                <a:latin typeface="Calibri" pitchFamily="34" charset="0"/>
              </a:rPr>
              <a:t>Ανιχνευτές</a:t>
            </a:r>
            <a:endParaRPr lang="el-GR" sz="2000" dirty="0" smtClean="0">
              <a:latin typeface="Calibri" pitchFamily="34" charset="0"/>
              <a:ea typeface="SimSun" pitchFamily="2" charset="-122"/>
            </a:endParaRPr>
          </a:p>
          <a:p>
            <a:pPr algn="just">
              <a:lnSpc>
                <a:spcPct val="150000"/>
              </a:lnSpc>
              <a:buFont typeface="Arial" pitchFamily="34" charset="0"/>
              <a:buChar char="•"/>
            </a:pPr>
            <a:r>
              <a:rPr lang="el-GR" sz="2000" dirty="0" smtClean="0">
                <a:latin typeface="Calibri" pitchFamily="34" charset="0"/>
                <a:ea typeface="SimSun" pitchFamily="2" charset="-122"/>
              </a:rPr>
              <a:t> UV ανιχνευτής</a:t>
            </a:r>
            <a:endParaRPr lang="af-ZA" sz="2000" dirty="0" smtClean="0">
              <a:latin typeface="Calibri" pitchFamily="34" charset="0"/>
              <a:ea typeface="SimSun" pitchFamily="2" charset="-122"/>
            </a:endParaRPr>
          </a:p>
          <a:p>
            <a:pPr algn="just">
              <a:lnSpc>
                <a:spcPct val="150000"/>
              </a:lnSpc>
              <a:buFont typeface="Arial" pitchFamily="34" charset="0"/>
              <a:buChar char="•"/>
            </a:pPr>
            <a:r>
              <a:rPr lang="el-GR" sz="2000" dirty="0" smtClean="0">
                <a:latin typeface="Calibri" pitchFamily="34" charset="0"/>
                <a:ea typeface="SimSun" pitchFamily="2" charset="-122"/>
              </a:rPr>
              <a:t> </a:t>
            </a:r>
            <a:r>
              <a:rPr lang="af-ZA" sz="2000" dirty="0" smtClean="0">
                <a:latin typeface="Calibri" pitchFamily="34" charset="0"/>
                <a:ea typeface="SimSun" pitchFamily="2" charset="-122"/>
              </a:rPr>
              <a:t>Laser</a:t>
            </a:r>
            <a:r>
              <a:rPr lang="el-GR" sz="2000" dirty="0" smtClean="0">
                <a:latin typeface="Calibri" pitchFamily="34" charset="0"/>
                <a:ea typeface="SimSun" pitchFamily="2" charset="-122"/>
              </a:rPr>
              <a:t> φθορισμού</a:t>
            </a:r>
          </a:p>
          <a:p>
            <a:pPr algn="just">
              <a:lnSpc>
                <a:spcPct val="150000"/>
              </a:lnSpc>
              <a:buFont typeface="Arial" pitchFamily="34" charset="0"/>
              <a:buChar char="•"/>
            </a:pPr>
            <a:r>
              <a:rPr lang="el-GR" sz="2000" dirty="0" smtClean="0">
                <a:latin typeface="Calibri" pitchFamily="34" charset="0"/>
                <a:ea typeface="SimSun" pitchFamily="2" charset="-122"/>
              </a:rPr>
              <a:t> </a:t>
            </a:r>
            <a:r>
              <a:rPr lang="af-ZA" sz="2000" dirty="0" smtClean="0">
                <a:latin typeface="Calibri" pitchFamily="34" charset="0"/>
                <a:ea typeface="SimSun" pitchFamily="2" charset="-122"/>
              </a:rPr>
              <a:t>MS</a:t>
            </a:r>
            <a:endParaRPr lang="el-GR" sz="2000" dirty="0" smtClean="0">
              <a:latin typeface="Calibri" pitchFamily="34" charset="0"/>
              <a:ea typeface="SimSun" pitchFamily="2" charset="-122"/>
            </a:endParaRPr>
          </a:p>
          <a:p>
            <a:pPr algn="just">
              <a:lnSpc>
                <a:spcPct val="150000"/>
              </a:lnSpc>
              <a:buFont typeface="Arial" pitchFamily="34" charset="0"/>
              <a:buChar char="•"/>
            </a:pPr>
            <a:r>
              <a:rPr lang="el-GR" sz="2000" dirty="0" smtClean="0">
                <a:latin typeface="Calibri" pitchFamily="34" charset="0"/>
                <a:ea typeface="SimSun" pitchFamily="2" charset="-122"/>
              </a:rPr>
              <a:t> Χημειοφωταύγεια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rmAutofit fontScale="90000"/>
          </a:bodyPr>
          <a:lstStyle/>
          <a:p>
            <a:r>
              <a:rPr lang="el-GR" sz="3600" b="1" dirty="0" smtClean="0">
                <a:latin typeface="Calibri" pitchFamily="34" charset="0"/>
                <a:cs typeface="Segoe UI"/>
              </a:rPr>
              <a:t/>
            </a:r>
            <a:br>
              <a:rPr lang="el-GR" sz="3600" b="1" dirty="0" smtClean="0">
                <a:latin typeface="Calibri" pitchFamily="34" charset="0"/>
                <a:cs typeface="Segoe UI"/>
              </a:rPr>
            </a:br>
            <a:r>
              <a:rPr lang="el-GR" sz="3600" b="1" dirty="0" smtClean="0">
                <a:latin typeface="Calibri" pitchFamily="34" charset="0"/>
                <a:cs typeface="Segoe UI"/>
              </a:rPr>
              <a:t>Τριχοειδής ηλεκτροφόρηση πηκτής</a:t>
            </a:r>
            <a:r>
              <a:rPr lang="el-GR" b="1" dirty="0" smtClean="0">
                <a:solidFill>
                  <a:srgbClr val="FFFF00"/>
                </a:solidFill>
                <a:latin typeface="Calibri" pitchFamily="34" charset="0"/>
                <a:cs typeface="Segoe UI"/>
              </a:rPr>
              <a:t/>
            </a:r>
            <a:br>
              <a:rPr lang="el-GR" b="1" dirty="0" smtClean="0">
                <a:solidFill>
                  <a:srgbClr val="FFFF00"/>
                </a:solidFill>
                <a:latin typeface="Calibri" pitchFamily="34" charset="0"/>
                <a:cs typeface="Segoe UI"/>
              </a:rPr>
            </a:br>
            <a:endParaRPr lang="en-US" dirty="0"/>
          </a:p>
        </p:txBody>
      </p:sp>
      <p:sp>
        <p:nvSpPr>
          <p:cNvPr id="5" name="4 - Ορθογώνιο"/>
          <p:cNvSpPr/>
          <p:nvPr/>
        </p:nvSpPr>
        <p:spPr>
          <a:xfrm>
            <a:off x="2362200" y="1752600"/>
            <a:ext cx="4572000" cy="2246769"/>
          </a:xfrm>
          <a:prstGeom prst="rect">
            <a:avLst/>
          </a:prstGeom>
        </p:spPr>
        <p:txBody>
          <a:bodyPr>
            <a:spAutoFit/>
          </a:bodyPr>
          <a:lstStyle/>
          <a:p>
            <a:pPr marL="342900" indent="-342900" algn="just">
              <a:buFont typeface="Wingdings" pitchFamily="2" charset="2"/>
              <a:buChar char="Ø"/>
            </a:pPr>
            <a:r>
              <a:rPr lang="el-GR" sz="2000" dirty="0" smtClean="0">
                <a:latin typeface="Calibri" pitchFamily="34" charset="0"/>
              </a:rPr>
              <a:t>ανίχνευση αλληλουχίας του </a:t>
            </a:r>
            <a:r>
              <a:rPr lang="af-ZA" sz="2000" dirty="0" smtClean="0">
                <a:latin typeface="Calibri" pitchFamily="34" charset="0"/>
              </a:rPr>
              <a:t>DNA</a:t>
            </a:r>
          </a:p>
          <a:p>
            <a:pPr marL="342900" indent="-342900" algn="just">
              <a:buFont typeface="Wingdings" pitchFamily="2" charset="2"/>
              <a:buChar char="Ø"/>
            </a:pPr>
            <a:endParaRPr lang="el-GR" sz="2000" dirty="0" smtClean="0">
              <a:latin typeface="Calibri" pitchFamily="34" charset="0"/>
            </a:endParaRPr>
          </a:p>
          <a:p>
            <a:pPr marL="342900" indent="-342900" algn="just">
              <a:buFont typeface="Wingdings" pitchFamily="2" charset="2"/>
              <a:buChar char="Ø"/>
            </a:pPr>
            <a:endParaRPr lang="el-GR" sz="2000" dirty="0" smtClean="0">
              <a:latin typeface="Calibri" pitchFamily="34" charset="0"/>
            </a:endParaRPr>
          </a:p>
          <a:p>
            <a:pPr marL="342900" indent="-342900" algn="just">
              <a:buFont typeface="Wingdings" pitchFamily="2" charset="2"/>
              <a:buChar char="Ø"/>
            </a:pPr>
            <a:r>
              <a:rPr lang="el-GR" sz="2000" dirty="0" smtClean="0">
                <a:latin typeface="Calibri" pitchFamily="34" charset="0"/>
              </a:rPr>
              <a:t>ανάλυση των πρωτεϊνών</a:t>
            </a:r>
          </a:p>
          <a:p>
            <a:pPr marL="285750" indent="-285750" algn="just">
              <a:buFont typeface="Wingdings" pitchFamily="2" charset="2"/>
              <a:buChar char="Ø"/>
            </a:pPr>
            <a:endParaRPr lang="el-GR" sz="2000" dirty="0" smtClean="0">
              <a:latin typeface="Calibri" pitchFamily="34" charset="0"/>
            </a:endParaRPr>
          </a:p>
          <a:p>
            <a:pPr marL="285750" indent="-285750" algn="just">
              <a:buFont typeface="Wingdings" pitchFamily="2" charset="2"/>
              <a:buChar char="Ø"/>
            </a:pPr>
            <a:endParaRPr lang="el-GR" sz="2000" dirty="0" smtClean="0">
              <a:latin typeface="Calibri" pitchFamily="34" charset="0"/>
            </a:endParaRPr>
          </a:p>
          <a:p>
            <a:pPr marL="285750" indent="-285750" algn="just">
              <a:buFont typeface="Wingdings" pitchFamily="2" charset="2"/>
              <a:buChar char="Ø"/>
            </a:pPr>
            <a:r>
              <a:rPr lang="el-GR" sz="2000" dirty="0" smtClean="0">
                <a:latin typeface="Calibri" pitchFamily="34" charset="0"/>
              </a:rPr>
              <a:t>  για χειρόμορφες ενώσεις</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9762"/>
          </a:xfrm>
        </p:spPr>
        <p:txBody>
          <a:bodyPr>
            <a:normAutofit fontScale="90000"/>
          </a:bodyPr>
          <a:lstStyle/>
          <a:p>
            <a:r>
              <a:rPr lang="el-GR" sz="3600" b="1" dirty="0" smtClean="0">
                <a:latin typeface="Calibri" pitchFamily="34" charset="0"/>
                <a:cs typeface="Segoe UI"/>
              </a:rPr>
              <a:t/>
            </a:r>
            <a:br>
              <a:rPr lang="el-GR" sz="3600" b="1" dirty="0" smtClean="0">
                <a:latin typeface="Calibri" pitchFamily="34" charset="0"/>
                <a:cs typeface="Segoe UI"/>
              </a:rPr>
            </a:br>
            <a:r>
              <a:rPr lang="el-GR" sz="3600" b="1" dirty="0" smtClean="0">
                <a:latin typeface="Calibri" pitchFamily="34" charset="0"/>
                <a:cs typeface="Segoe UI"/>
              </a:rPr>
              <a:t>Τριχοειδής  ισοηλεκτρική  εστίαση</a:t>
            </a:r>
            <a:r>
              <a:rPr lang="el-GR" b="1" dirty="0" smtClean="0">
                <a:solidFill>
                  <a:srgbClr val="FFFF00"/>
                </a:solidFill>
                <a:latin typeface="Calibri" pitchFamily="34" charset="0"/>
                <a:cs typeface="Segoe UI"/>
              </a:rPr>
              <a:t/>
            </a:r>
            <a:br>
              <a:rPr lang="el-GR" b="1" dirty="0" smtClean="0">
                <a:solidFill>
                  <a:srgbClr val="FFFF00"/>
                </a:solidFill>
                <a:latin typeface="Calibri" pitchFamily="34" charset="0"/>
                <a:cs typeface="Segoe UI"/>
              </a:rPr>
            </a:br>
            <a:endParaRPr lang="en-US" dirty="0"/>
          </a:p>
        </p:txBody>
      </p:sp>
      <p:sp>
        <p:nvSpPr>
          <p:cNvPr id="4" name="3 - Ορθογώνιο"/>
          <p:cNvSpPr/>
          <p:nvPr/>
        </p:nvSpPr>
        <p:spPr>
          <a:xfrm>
            <a:off x="2286000" y="1851645"/>
            <a:ext cx="4572000" cy="3477875"/>
          </a:xfrm>
          <a:prstGeom prst="rect">
            <a:avLst/>
          </a:prstGeom>
        </p:spPr>
        <p:txBody>
          <a:bodyPr>
            <a:spAutoFit/>
          </a:bodyPr>
          <a:lstStyle/>
          <a:p>
            <a:pPr marL="285750" indent="-285750" algn="just">
              <a:buFont typeface="Wingdings" pitchFamily="2" charset="2"/>
              <a:buChar char="Ø"/>
            </a:pPr>
            <a:r>
              <a:rPr lang="el-GR" sz="2000" b="1" i="1" dirty="0" smtClean="0">
                <a:latin typeface="Calibri" pitchFamily="34" charset="0"/>
                <a:cs typeface="Segoe UI"/>
              </a:rPr>
              <a:t>βαθμίδωση ρΗ</a:t>
            </a:r>
          </a:p>
          <a:p>
            <a:pPr marL="285750" indent="-285750" algn="just">
              <a:buFont typeface="Wingdings" pitchFamily="2" charset="2"/>
              <a:buChar char="Ø"/>
            </a:pPr>
            <a:endParaRPr lang="el-GR" sz="2000" dirty="0" smtClean="0">
              <a:latin typeface="Calibri" pitchFamily="34" charset="0"/>
            </a:endParaRPr>
          </a:p>
          <a:p>
            <a:pPr marL="285750" indent="-285750" algn="just">
              <a:buFont typeface="Wingdings" pitchFamily="2" charset="2"/>
              <a:buChar char="Ø"/>
            </a:pPr>
            <a:endParaRPr lang="el-GR" sz="2000" dirty="0" smtClean="0">
              <a:latin typeface="Calibri" pitchFamily="34" charset="0"/>
            </a:endParaRPr>
          </a:p>
          <a:p>
            <a:pPr marL="342900" indent="-342900" algn="just">
              <a:buFont typeface="Wingdings" pitchFamily="2" charset="2"/>
              <a:buChar char="Ø"/>
            </a:pPr>
            <a:r>
              <a:rPr lang="el-GR" sz="2000" dirty="0" smtClean="0">
                <a:latin typeface="Calibri" pitchFamily="34" charset="0"/>
              </a:rPr>
              <a:t>κίνηση προς τον ανιχνευτή</a:t>
            </a:r>
          </a:p>
          <a:p>
            <a:pPr marL="342900" indent="-342900" algn="just">
              <a:buFont typeface="Wingdings" pitchFamily="2" charset="2"/>
              <a:buChar char="Ø"/>
            </a:pPr>
            <a:endParaRPr lang="el-GR" sz="2000" dirty="0" smtClean="0">
              <a:latin typeface="Calibri" pitchFamily="34" charset="0"/>
            </a:endParaRPr>
          </a:p>
          <a:p>
            <a:pPr marL="342900" indent="-342900" algn="just">
              <a:buFont typeface="Wingdings" pitchFamily="2" charset="2"/>
              <a:buChar char="Ø"/>
            </a:pPr>
            <a:endParaRPr lang="el-GR" sz="2000" dirty="0" smtClean="0">
              <a:latin typeface="Calibri" pitchFamily="34" charset="0"/>
            </a:endParaRPr>
          </a:p>
          <a:p>
            <a:pPr marL="342900" indent="-342900" algn="just">
              <a:buFont typeface="Wingdings" pitchFamily="2" charset="2"/>
              <a:buChar char="Ø"/>
            </a:pPr>
            <a:r>
              <a:rPr lang="el-GR" sz="2000" dirty="0" smtClean="0">
                <a:latin typeface="Calibri" pitchFamily="34" charset="0"/>
              </a:rPr>
              <a:t>διεύρυνση της Ζώνης</a:t>
            </a:r>
          </a:p>
          <a:p>
            <a:pPr marL="342900" indent="-342900" algn="just">
              <a:buFont typeface="Wingdings" pitchFamily="2" charset="2"/>
              <a:buChar char="Ø"/>
            </a:pPr>
            <a:endParaRPr lang="el-GR" sz="2000" dirty="0" smtClean="0">
              <a:latin typeface="Calibri" pitchFamily="34" charset="0"/>
            </a:endParaRPr>
          </a:p>
          <a:p>
            <a:pPr marL="342900" indent="-342900" algn="just">
              <a:buFont typeface="Wingdings" pitchFamily="2" charset="2"/>
              <a:buChar char="Ø"/>
            </a:pPr>
            <a:endParaRPr lang="el-GR" sz="2000" dirty="0" smtClean="0">
              <a:latin typeface="Calibri" pitchFamily="34" charset="0"/>
            </a:endParaRPr>
          </a:p>
          <a:p>
            <a:pPr algn="just">
              <a:buFont typeface="Wingdings" pitchFamily="2" charset="2"/>
              <a:buChar char="Ø"/>
            </a:pPr>
            <a:r>
              <a:rPr lang="el-GR" sz="2000" dirty="0" smtClean="0">
                <a:latin typeface="Calibri" pitchFamily="34" charset="0"/>
              </a:rPr>
              <a:t>     δεν είναι χρήσιμο για χειρόμορφες ενώσεις</a:t>
            </a:r>
            <a:endParaRPr lang="el-GR" sz="2000"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lstStyle/>
          <a:p>
            <a:r>
              <a:rPr lang="el-GR" b="1" dirty="0" smtClean="0"/>
              <a:t>Βιβλιογραφία</a:t>
            </a:r>
            <a:endParaRPr lang="en-US" b="1" dirty="0"/>
          </a:p>
        </p:txBody>
      </p:sp>
      <p:sp>
        <p:nvSpPr>
          <p:cNvPr id="4" name="3 - Ορθογώνιο"/>
          <p:cNvSpPr/>
          <p:nvPr/>
        </p:nvSpPr>
        <p:spPr>
          <a:xfrm>
            <a:off x="1371600" y="1600200"/>
            <a:ext cx="6553200" cy="1938992"/>
          </a:xfrm>
          <a:prstGeom prst="rect">
            <a:avLst/>
          </a:prstGeom>
        </p:spPr>
        <p:txBody>
          <a:bodyPr wrap="square">
            <a:spAutoFit/>
          </a:bodyPr>
          <a:lstStyle/>
          <a:p>
            <a:pPr>
              <a:buFont typeface="Wingdings" pitchFamily="2" charset="2"/>
              <a:buChar char="v"/>
            </a:pPr>
            <a:r>
              <a:rPr lang="el-GR" sz="2000" dirty="0" smtClean="0"/>
              <a:t>Το υλικό της παρουσίασης προέρχεται από το εξής σύγγραμμα:</a:t>
            </a:r>
            <a:r>
              <a:rPr lang="en-US" sz="2000" dirty="0" smtClean="0"/>
              <a:t> </a:t>
            </a:r>
            <a:endParaRPr lang="el-GR" sz="2000" dirty="0" smtClean="0"/>
          </a:p>
          <a:p>
            <a:endParaRPr lang="el-GR" sz="2000" dirty="0" smtClean="0"/>
          </a:p>
          <a:p>
            <a:r>
              <a:rPr lang="el-GR" sz="2000" dirty="0" smtClean="0"/>
              <a:t>&lt;&lt;</a:t>
            </a:r>
            <a:r>
              <a:rPr lang="en-US" sz="2000" i="1" dirty="0" smtClean="0"/>
              <a:t>PRINCIPLES OF INSTRUMENTAL ANALYSIS</a:t>
            </a:r>
            <a:r>
              <a:rPr lang="el-GR" sz="2000" i="1" dirty="0" smtClean="0"/>
              <a:t>&gt;&gt;,</a:t>
            </a:r>
            <a:r>
              <a:rPr lang="en-US" sz="2000" i="1" dirty="0" smtClean="0"/>
              <a:t> Sixth Edition, authors</a:t>
            </a:r>
            <a:r>
              <a:rPr lang="el-GR" sz="2000" i="1" dirty="0" smtClean="0"/>
              <a:t>:</a:t>
            </a:r>
            <a:r>
              <a:rPr lang="en-US" sz="2000" i="1" dirty="0" smtClean="0"/>
              <a:t> Douglas A. </a:t>
            </a:r>
            <a:r>
              <a:rPr lang="en-US" sz="2000" i="1" dirty="0" err="1" smtClean="0"/>
              <a:t>Skoog</a:t>
            </a:r>
            <a:r>
              <a:rPr lang="en-US" sz="2000" i="1" dirty="0" smtClean="0"/>
              <a:t>, F. James Holler, and Stanley R. Crouch</a:t>
            </a:r>
            <a:endParaRPr lang="en-US"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971600" y="1700808"/>
            <a:ext cx="7776864" cy="3600400"/>
          </a:xfrm>
        </p:spPr>
        <p:txBody>
          <a:bodyPr>
            <a:normAutofit fontScale="92500" lnSpcReduction="10000"/>
          </a:bodyPr>
          <a:lstStyle/>
          <a:p>
            <a:pPr>
              <a:buNone/>
              <a:defRPr/>
            </a:pPr>
            <a:r>
              <a:rPr lang="el-GR" dirty="0" err="1" smtClean="0"/>
              <a:t>Copyright</a:t>
            </a:r>
            <a:r>
              <a:rPr lang="el-GR" dirty="0" smtClean="0"/>
              <a:t> </a:t>
            </a:r>
            <a:r>
              <a:rPr lang="el-GR" dirty="0"/>
              <a:t>Πανεπιστήμιο Πατρών</a:t>
            </a:r>
            <a:r>
              <a:rPr lang="en-US" dirty="0" smtClean="0"/>
              <a:t>,</a:t>
            </a:r>
            <a:endParaRPr lang="el-GR" dirty="0" smtClean="0"/>
          </a:p>
          <a:p>
            <a:pPr>
              <a:buNone/>
              <a:defRPr/>
            </a:pPr>
            <a:r>
              <a:rPr lang="el-GR" dirty="0" smtClean="0"/>
              <a:t>Κοντογιάννης Χρίστος </a:t>
            </a:r>
          </a:p>
          <a:p>
            <a:pPr>
              <a:buNone/>
              <a:defRPr/>
            </a:pPr>
            <a:r>
              <a:rPr lang="el-GR" b="1" dirty="0" smtClean="0"/>
              <a:t>«</a:t>
            </a:r>
            <a:r>
              <a:rPr lang="el-GR" b="1" dirty="0" smtClean="0"/>
              <a:t>Ηλεκτροφόρηση</a:t>
            </a:r>
            <a:r>
              <a:rPr lang="el-GR" b="1" dirty="0" smtClean="0"/>
              <a:t>»</a:t>
            </a:r>
            <a:r>
              <a:rPr lang="el-GR" dirty="0" smtClean="0"/>
              <a:t>. </a:t>
            </a:r>
            <a:endParaRPr lang="el-GR" dirty="0"/>
          </a:p>
          <a:p>
            <a:pPr>
              <a:buNone/>
              <a:defRPr/>
            </a:pP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 </a:t>
            </a:r>
            <a:r>
              <a:rPr lang="en-US" dirty="0" smtClean="0">
                <a:hlinkClick r:id="rId2"/>
              </a:rPr>
              <a:t>https</a:t>
            </a:r>
            <a:r>
              <a:rPr lang="en-US" dirty="0">
                <a:hlinkClick r:id="rId2"/>
              </a:rPr>
              <a:t>://</a:t>
            </a:r>
            <a:r>
              <a:rPr lang="en-US" dirty="0" smtClean="0">
                <a:hlinkClick r:id="rId2"/>
              </a:rPr>
              <a:t>eclass.upatras.gr/courses/PHA161</a:t>
            </a:r>
            <a:r>
              <a:rPr lang="el-GR" dirty="0" smtClean="0">
                <a:hlinkClick r:id="rId2"/>
              </a:rPr>
              <a:t>0</a:t>
            </a:r>
            <a:r>
              <a:rPr lang="en-US" dirty="0" smtClean="0">
                <a:hlinkClick r:id="rId2"/>
              </a:rPr>
              <a:t>/</a:t>
            </a:r>
            <a:r>
              <a:rPr lang="el-GR" dirty="0" smtClean="0"/>
              <a:t> </a:t>
            </a:r>
            <a:endParaRPr lang="el-GR" dirty="0"/>
          </a:p>
        </p:txBody>
      </p:sp>
    </p:spTree>
    <p:extLst>
      <p:ext uri="{BB962C8B-B14F-4D97-AF65-F5344CB8AC3E}">
        <p14:creationId xmlns="" xmlns:p14="http://schemas.microsoft.com/office/powerpoint/2010/main" val="287493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785395"/>
          </a:xfrm>
        </p:spPr>
        <p:txBody>
          <a:bodyPr/>
          <a:lstStyle/>
          <a:p>
            <a:pPr>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 xmlns:p14="http://schemas.microsoft.com/office/powerpoint/2010/main" val="869870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Διατήρηση Σημειωμάτων</a:t>
            </a:r>
            <a:endParaRPr lang="en-US" b="1" dirty="0"/>
          </a:p>
        </p:txBody>
      </p:sp>
      <p:sp>
        <p:nvSpPr>
          <p:cNvPr id="4" name="3 - Ορθογώνιο"/>
          <p:cNvSpPr/>
          <p:nvPr/>
        </p:nvSpPr>
        <p:spPr>
          <a:xfrm>
            <a:off x="914400" y="1371600"/>
            <a:ext cx="7467600" cy="3139321"/>
          </a:xfrm>
          <a:prstGeom prst="rect">
            <a:avLst/>
          </a:prstGeom>
        </p:spPr>
        <p:txBody>
          <a:bodyPr wrap="square">
            <a:spAutoFit/>
          </a:bodyPr>
          <a:lstStyle/>
          <a:p>
            <a:endParaRPr lang="en-US" dirty="0" smtClean="0"/>
          </a:p>
          <a:p>
            <a:r>
              <a:rPr lang="el-GR" sz="2000" dirty="0" smtClean="0"/>
              <a:t>Οποιαδήποτε αναπαραγωγή ή διασκευή του υλικού θα πρέπει να συμπεριλαμβάνει: </a:t>
            </a:r>
          </a:p>
          <a:p>
            <a:endParaRPr lang="el-GR" sz="2000" dirty="0" smtClean="0"/>
          </a:p>
          <a:p>
            <a:pPr>
              <a:buFont typeface="Wingdings" pitchFamily="2" charset="2"/>
              <a:buChar char="§"/>
            </a:pPr>
            <a:r>
              <a:rPr lang="el-GR" sz="2000" dirty="0" smtClean="0"/>
              <a:t>το Σημείωμα Αναφοράς </a:t>
            </a:r>
          </a:p>
          <a:p>
            <a:pPr>
              <a:buFont typeface="Wingdings" pitchFamily="2" charset="2"/>
              <a:buChar char="§"/>
            </a:pPr>
            <a:r>
              <a:rPr lang="el-GR" sz="2000" dirty="0" smtClean="0"/>
              <a:t>το Σημείωμα Αδειοδότησης </a:t>
            </a:r>
          </a:p>
          <a:p>
            <a:pPr>
              <a:buFont typeface="Wingdings" pitchFamily="2" charset="2"/>
              <a:buChar char="§"/>
            </a:pPr>
            <a:r>
              <a:rPr lang="el-GR" sz="2000" dirty="0" smtClean="0"/>
              <a:t>τη δήλωση Διατήρησης Σημειωμάτων </a:t>
            </a:r>
          </a:p>
          <a:p>
            <a:pPr>
              <a:buFont typeface="Wingdings" pitchFamily="2" charset="2"/>
              <a:buChar char="§"/>
            </a:pPr>
            <a:r>
              <a:rPr lang="el-GR" sz="2000" dirty="0" smtClean="0"/>
              <a:t>το Σημείωμα Χρήσης Έργων Τρίτων (εφόσον υπάρχει) </a:t>
            </a:r>
          </a:p>
          <a:p>
            <a:endParaRPr lang="en-US" sz="2000" dirty="0" smtClean="0"/>
          </a:p>
          <a:p>
            <a:r>
              <a:rPr lang="el-GR" sz="2000" dirty="0" smtClean="0"/>
              <a:t>μαζί με τους συνοδευόμενους υπερσυνδέσμους. </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0" y="5901363"/>
            <a:ext cx="990600" cy="95663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5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Χρηματοδότηση</a:t>
            </a:r>
            <a:endParaRPr lang="en-US" dirty="0"/>
          </a:p>
        </p:txBody>
      </p:sp>
      <p:sp>
        <p:nvSpPr>
          <p:cNvPr id="4"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403648" y="5157192"/>
            <a:ext cx="6480048" cy="15422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Σκοπός  ενότητας</a:t>
            </a:r>
            <a:endParaRPr lang="en-US" dirty="0"/>
          </a:p>
        </p:txBody>
      </p:sp>
      <p:sp>
        <p:nvSpPr>
          <p:cNvPr id="4" name="Content Placeholder 2"/>
          <p:cNvSpPr>
            <a:spLocks noGrp="1"/>
          </p:cNvSpPr>
          <p:nvPr>
            <p:ph idx="1"/>
          </p:nvPr>
        </p:nvSpPr>
        <p:spPr>
          <a:xfrm>
            <a:off x="457200" y="1600200"/>
            <a:ext cx="8229600" cy="4525963"/>
          </a:xfrm>
        </p:spPr>
        <p:txBody>
          <a:bodyPr/>
          <a:lstStyle/>
          <a:p>
            <a:pPr eaLnBrk="1" hangingPunct="1">
              <a:lnSpc>
                <a:spcPct val="150000"/>
              </a:lnSpc>
              <a:buFont typeface="Wingdings" pitchFamily="2" charset="2"/>
              <a:buChar char="Ø"/>
            </a:pPr>
            <a:r>
              <a:rPr lang="el-GR" dirty="0" smtClean="0"/>
              <a:t>Εισαγωγή στην Ηλεκτροφόρηση-Γενικές αρχές      και κατηγορίες.</a:t>
            </a:r>
          </a:p>
          <a:p>
            <a:pPr eaLnBrk="1" hangingPunct="1">
              <a:buFontTx/>
              <a:buNone/>
            </a:pPr>
            <a:endParaRPr lang="el-GR" sz="2000" dirty="0"/>
          </a:p>
          <a:p>
            <a:pPr eaLnBrk="1" hangingPunct="1">
              <a:buFontTx/>
              <a:buNone/>
            </a:pPr>
            <a:endParaRPr lang="el-GR" sz="3600" dirty="0"/>
          </a:p>
          <a:p>
            <a:pPr marL="0" indent="0">
              <a:buNone/>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Περιεχόμενα ενότητας</a:t>
            </a:r>
            <a:endParaRPr lang="en-US" dirty="0"/>
          </a:p>
        </p:txBody>
      </p:sp>
      <p:sp>
        <p:nvSpPr>
          <p:cNvPr id="3" name="2 - Ορθογώνιο"/>
          <p:cNvSpPr/>
          <p:nvPr/>
        </p:nvSpPr>
        <p:spPr>
          <a:xfrm>
            <a:off x="914400" y="1433185"/>
            <a:ext cx="7696200" cy="4662815"/>
          </a:xfrm>
          <a:prstGeom prst="rect">
            <a:avLst/>
          </a:prstGeom>
        </p:spPr>
        <p:txBody>
          <a:bodyPr wrap="square">
            <a:spAutoFit/>
          </a:bodyPr>
          <a:lstStyle/>
          <a:p>
            <a:pPr>
              <a:lnSpc>
                <a:spcPct val="150000"/>
              </a:lnSpc>
              <a:buFont typeface="Wingdings" pitchFamily="2" charset="2"/>
              <a:buChar char="v"/>
            </a:pPr>
            <a:r>
              <a:rPr lang="el-GR" dirty="0" smtClean="0"/>
              <a:t>Τι είναι η Ηλεκτροφόρηση;</a:t>
            </a:r>
          </a:p>
          <a:p>
            <a:pPr>
              <a:lnSpc>
                <a:spcPct val="150000"/>
              </a:lnSpc>
              <a:buFont typeface="Wingdings" pitchFamily="2" charset="2"/>
              <a:buChar char="v"/>
            </a:pPr>
            <a:r>
              <a:rPr lang="el-GR" dirty="0" smtClean="0"/>
              <a:t>Εφαρμογές</a:t>
            </a:r>
          </a:p>
          <a:p>
            <a:pPr>
              <a:lnSpc>
                <a:spcPct val="150000"/>
              </a:lnSpc>
              <a:buFont typeface="Wingdings" pitchFamily="2" charset="2"/>
              <a:buChar char="v"/>
            </a:pPr>
            <a:r>
              <a:rPr lang="el-GR" dirty="0" smtClean="0">
                <a:latin typeface="Calibri" pitchFamily="34" charset="0"/>
                <a:cs typeface="Segoe UI"/>
              </a:rPr>
              <a:t>Γενικές αρχές</a:t>
            </a:r>
          </a:p>
          <a:p>
            <a:pPr>
              <a:lnSpc>
                <a:spcPct val="150000"/>
              </a:lnSpc>
              <a:buFont typeface="Wingdings" pitchFamily="2" charset="2"/>
              <a:buChar char="v"/>
            </a:pPr>
            <a:r>
              <a:rPr lang="el-GR" dirty="0" smtClean="0">
                <a:latin typeface="Calibri" pitchFamily="34" charset="0"/>
              </a:rPr>
              <a:t>Ισοηλεκτρικό σημείο </a:t>
            </a:r>
          </a:p>
          <a:p>
            <a:pPr>
              <a:lnSpc>
                <a:spcPct val="150000"/>
              </a:lnSpc>
              <a:buFont typeface="Wingdings" pitchFamily="2" charset="2"/>
              <a:buChar char="v"/>
            </a:pPr>
            <a:r>
              <a:rPr lang="el-GR" dirty="0" smtClean="0">
                <a:latin typeface="Calibri" pitchFamily="34" charset="0"/>
                <a:cs typeface="Segoe UI"/>
              </a:rPr>
              <a:t>Παράγοντες που επηρεάζουν τον ηλεκτροφορητικό διαχωρισμό</a:t>
            </a:r>
          </a:p>
          <a:p>
            <a:pPr>
              <a:lnSpc>
                <a:spcPct val="150000"/>
              </a:lnSpc>
              <a:buFont typeface="Wingdings" pitchFamily="2" charset="2"/>
              <a:buChar char="v"/>
            </a:pPr>
            <a:r>
              <a:rPr lang="el-GR" dirty="0" smtClean="0">
                <a:latin typeface="Calibri" pitchFamily="34" charset="0"/>
                <a:cs typeface="Segoe UI"/>
              </a:rPr>
              <a:t>Κυριότερες ηλεκτροφορητικές τεχνικές </a:t>
            </a:r>
          </a:p>
          <a:p>
            <a:pPr>
              <a:lnSpc>
                <a:spcPct val="150000"/>
              </a:lnSpc>
              <a:buFont typeface="Wingdings" pitchFamily="2" charset="2"/>
              <a:buChar char="v"/>
            </a:pPr>
            <a:r>
              <a:rPr lang="el-GR" dirty="0" smtClean="0">
                <a:latin typeface="Calibri" pitchFamily="34" charset="0"/>
                <a:cs typeface="Segoe UI"/>
              </a:rPr>
              <a:t>Ηλεκτροφόρηση πηκτής αγαρόζης </a:t>
            </a:r>
          </a:p>
          <a:p>
            <a:pPr>
              <a:lnSpc>
                <a:spcPct val="150000"/>
              </a:lnSpc>
              <a:buFont typeface="Wingdings" pitchFamily="2" charset="2"/>
              <a:buChar char="v"/>
            </a:pPr>
            <a:r>
              <a:rPr lang="el-GR" dirty="0" smtClean="0">
                <a:latin typeface="Calibri" pitchFamily="34" charset="0"/>
                <a:cs typeface="Segoe UI"/>
              </a:rPr>
              <a:t>Ηλεκτροφόρηση πηκτής πολυακρυλαμιδίου (PAGE)</a:t>
            </a:r>
          </a:p>
          <a:p>
            <a:pPr>
              <a:lnSpc>
                <a:spcPct val="150000"/>
              </a:lnSpc>
              <a:buFont typeface="Wingdings" pitchFamily="2" charset="2"/>
              <a:buChar char="v"/>
            </a:pPr>
            <a:r>
              <a:rPr lang="el-GR" dirty="0" smtClean="0">
                <a:latin typeface="Calibri" pitchFamily="34" charset="0"/>
                <a:cs typeface="Segoe UI"/>
              </a:rPr>
              <a:t>Ισοηλεκτρική εστίαση</a:t>
            </a:r>
          </a:p>
          <a:p>
            <a:pPr>
              <a:lnSpc>
                <a:spcPct val="150000"/>
              </a:lnSpc>
              <a:buFont typeface="Wingdings" pitchFamily="2" charset="2"/>
              <a:buChar char="v"/>
            </a:pPr>
            <a:r>
              <a:rPr lang="el-GR" dirty="0" smtClean="0">
                <a:latin typeface="Calibri" pitchFamily="34" charset="0"/>
                <a:cs typeface="Segoe UI"/>
              </a:rPr>
              <a:t>Δισδιάστατη Ηλεκτροφόρηση </a:t>
            </a:r>
          </a:p>
          <a:p>
            <a:pPr>
              <a:lnSpc>
                <a:spcPct val="150000"/>
              </a:lnSpc>
              <a:buFont typeface="Wingdings" pitchFamily="2" charset="2"/>
              <a:buChar char="v"/>
            </a:pPr>
            <a:r>
              <a:rPr lang="el-GR" dirty="0" smtClean="0">
                <a:latin typeface="Calibri" pitchFamily="34" charset="0"/>
                <a:cs typeface="Segoe UI"/>
              </a:rPr>
              <a:t>Τριχοειδής  Ηλεκτροφόρηση</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Τι είναι η Ηλεκτροφόρηση;</a:t>
            </a:r>
            <a:endParaRPr lang="en-US" sz="3200" b="1" dirty="0"/>
          </a:p>
        </p:txBody>
      </p:sp>
      <p:sp>
        <p:nvSpPr>
          <p:cNvPr id="4" name="3 - Ορθογώνιο"/>
          <p:cNvSpPr/>
          <p:nvPr/>
        </p:nvSpPr>
        <p:spPr>
          <a:xfrm>
            <a:off x="838200" y="1371600"/>
            <a:ext cx="7467600" cy="4938275"/>
          </a:xfrm>
          <a:prstGeom prst="rect">
            <a:avLst/>
          </a:prstGeom>
        </p:spPr>
        <p:txBody>
          <a:bodyPr wrap="square">
            <a:spAutoFit/>
          </a:bodyPr>
          <a:lstStyle/>
          <a:p>
            <a:pPr algn="just"/>
            <a:endParaRPr lang="el-GR" dirty="0" smtClean="0">
              <a:solidFill>
                <a:srgbClr val="FFFFFF"/>
              </a:solidFill>
              <a:latin typeface="Calibri" pitchFamily="34" charset="0"/>
              <a:cs typeface="Segoe UI"/>
            </a:endParaRPr>
          </a:p>
          <a:p>
            <a:pPr algn="just">
              <a:lnSpc>
                <a:spcPct val="150000"/>
              </a:lnSpc>
              <a:buFont typeface="Arial" pitchFamily="34" charset="0"/>
              <a:buChar char="•"/>
            </a:pPr>
            <a:r>
              <a:rPr lang="el-GR" sz="2000" dirty="0" smtClean="0">
                <a:latin typeface="Calibri" pitchFamily="34" charset="0"/>
                <a:cs typeface="Segoe UI"/>
              </a:rPr>
              <a:t>Μία </a:t>
            </a:r>
            <a:r>
              <a:rPr lang="el-GR" sz="2000" i="1" dirty="0" smtClean="0">
                <a:latin typeface="Calibri" pitchFamily="34" charset="0"/>
                <a:cs typeface="Segoe UI"/>
              </a:rPr>
              <a:t>μορφή χρωματογραφίας</a:t>
            </a:r>
            <a:endParaRPr lang="el-GR" sz="2000" dirty="0" smtClean="0">
              <a:latin typeface="Calibri" pitchFamily="34" charset="0"/>
              <a:cs typeface="Segoe UI"/>
            </a:endParaRPr>
          </a:p>
          <a:p>
            <a:pPr algn="just">
              <a:lnSpc>
                <a:spcPct val="150000"/>
              </a:lnSpc>
            </a:pPr>
            <a:endParaRPr lang="el-GR" sz="2000" b="1" i="1" dirty="0" smtClean="0">
              <a:latin typeface="Calibri" pitchFamily="34" charset="0"/>
              <a:cs typeface="Segoe UI"/>
            </a:endParaRPr>
          </a:p>
          <a:p>
            <a:pPr algn="just">
              <a:lnSpc>
                <a:spcPct val="150000"/>
              </a:lnSpc>
              <a:buFont typeface="Arial" pitchFamily="34" charset="0"/>
              <a:buChar char="•"/>
            </a:pPr>
            <a:r>
              <a:rPr lang="el-GR" sz="2000" dirty="0" smtClean="0">
                <a:latin typeface="Calibri" pitchFamily="34" charset="0"/>
                <a:cs typeface="Segoe UI"/>
              </a:rPr>
              <a:t> Τεχνική διαχωρισμού</a:t>
            </a:r>
          </a:p>
          <a:p>
            <a:pPr algn="just">
              <a:lnSpc>
                <a:spcPct val="150000"/>
              </a:lnSpc>
              <a:buFont typeface="Arial" pitchFamily="34" charset="0"/>
              <a:buChar char="•"/>
            </a:pPr>
            <a:endParaRPr lang="el-GR" sz="2000" dirty="0" smtClean="0">
              <a:latin typeface="Calibri" pitchFamily="34" charset="0"/>
              <a:cs typeface="Segoe UI"/>
            </a:endParaRPr>
          </a:p>
          <a:p>
            <a:pPr algn="just">
              <a:lnSpc>
                <a:spcPct val="150000"/>
              </a:lnSpc>
            </a:pPr>
            <a:r>
              <a:rPr lang="el-GR" sz="2000" dirty="0" smtClean="0">
                <a:latin typeface="Calibri" pitchFamily="34" charset="0"/>
                <a:cs typeface="Segoe UI"/>
              </a:rPr>
              <a:t>Βασίζεται στη </a:t>
            </a:r>
            <a:r>
              <a:rPr lang="el-GR" sz="2000" i="1" dirty="0" smtClean="0">
                <a:latin typeface="Calibri" pitchFamily="34" charset="0"/>
                <a:cs typeface="Segoe UI"/>
              </a:rPr>
              <a:t>μετακίνηση φορτισμένων σωματιδίων κάτω από την επίδραση ηλεκτρικού πεδίου.</a:t>
            </a:r>
          </a:p>
          <a:p>
            <a:pPr algn="just">
              <a:lnSpc>
                <a:spcPct val="150000"/>
              </a:lnSpc>
              <a:buFont typeface="Arial" pitchFamily="34" charset="0"/>
              <a:buChar char="•"/>
            </a:pPr>
            <a:endParaRPr lang="el-GR" sz="2000" dirty="0" smtClean="0">
              <a:latin typeface="Calibri" pitchFamily="34" charset="0"/>
              <a:cs typeface="Segoe UI"/>
            </a:endParaRPr>
          </a:p>
          <a:p>
            <a:pPr algn="just">
              <a:lnSpc>
                <a:spcPct val="150000"/>
              </a:lnSpc>
              <a:buFont typeface="Wingdings" pitchFamily="2" charset="2"/>
              <a:buChar char="Ø"/>
            </a:pPr>
            <a:r>
              <a:rPr lang="el-GR" sz="2000" dirty="0" smtClean="0">
                <a:latin typeface="Calibri" pitchFamily="34" charset="0"/>
                <a:cs typeface="Segoe UI"/>
              </a:rPr>
              <a:t> Οι χημικές ενώσεις που φέρουν φορτίο λόγω ιοντισμού μετακινούνται, ανάλογα με το είδος του φορτίου, προς την άνοδο (θετικό πόλο) ή την κάθοδο (αρνητικό πόλο).</a:t>
            </a:r>
          </a:p>
        </p:txBody>
      </p:sp>
      <p:pic>
        <p:nvPicPr>
          <p:cNvPr id="4098" name="Picture 2" descr="C:\Users\Fotis\Desktop\Untitled2.png"/>
          <p:cNvPicPr>
            <a:picLocks noChangeAspect="1" noChangeArrowheads="1"/>
          </p:cNvPicPr>
          <p:nvPr/>
        </p:nvPicPr>
        <p:blipFill>
          <a:blip r:embed="rId2" cstate="print"/>
          <a:srcRect/>
          <a:stretch>
            <a:fillRect/>
          </a:stretch>
        </p:blipFill>
        <p:spPr bwMode="auto">
          <a:xfrm>
            <a:off x="5236737" y="1591312"/>
            <a:ext cx="3260183" cy="199008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normAutofit/>
          </a:bodyPr>
          <a:lstStyle/>
          <a:p>
            <a:r>
              <a:rPr lang="el-GR" sz="3200" b="1" dirty="0" smtClean="0"/>
              <a:t>Εφαρμογές</a:t>
            </a:r>
            <a:endParaRPr lang="en-US" sz="3200" b="1" dirty="0"/>
          </a:p>
        </p:txBody>
      </p:sp>
      <p:sp>
        <p:nvSpPr>
          <p:cNvPr id="4" name="3 - Ορθογώνιο"/>
          <p:cNvSpPr/>
          <p:nvPr/>
        </p:nvSpPr>
        <p:spPr>
          <a:xfrm>
            <a:off x="838200" y="1859340"/>
            <a:ext cx="7391400" cy="2554545"/>
          </a:xfrm>
          <a:prstGeom prst="rect">
            <a:avLst/>
          </a:prstGeom>
        </p:spPr>
        <p:txBody>
          <a:bodyPr wrap="square">
            <a:spAutoFit/>
          </a:bodyPr>
          <a:lstStyle/>
          <a:p>
            <a:pPr>
              <a:buFont typeface="Wingdings" pitchFamily="2" charset="2"/>
              <a:buChar char="Ø"/>
            </a:pPr>
            <a:r>
              <a:rPr lang="el-GR" dirty="0" smtClean="0">
                <a:latin typeface="Calibri" pitchFamily="34" charset="0"/>
                <a:cs typeface="Segoe UI"/>
              </a:rPr>
              <a:t> </a:t>
            </a:r>
            <a:r>
              <a:rPr lang="el-GR" sz="2000" dirty="0" smtClean="0">
                <a:latin typeface="Calibri" pitchFamily="34" charset="0"/>
                <a:cs typeface="Segoe UI"/>
              </a:rPr>
              <a:t>στο διαχωρισμό μακρομορίων, π.χ.: πρωτεϊνών, λιποπρωτεϊνών, DNA, RNA και οργανικών ουσιών</a:t>
            </a:r>
          </a:p>
          <a:p>
            <a:pPr>
              <a:buFont typeface="Wingdings" pitchFamily="2" charset="2"/>
              <a:buChar char="Ø"/>
            </a:pPr>
            <a:endParaRPr lang="el-GR" sz="2000" dirty="0" smtClean="0">
              <a:latin typeface="Calibri" pitchFamily="34" charset="0"/>
              <a:cs typeface="Segoe UI"/>
            </a:endParaRPr>
          </a:p>
          <a:p>
            <a:pPr>
              <a:buFont typeface="Wingdings" pitchFamily="2" charset="2"/>
              <a:buChar char="Ø"/>
            </a:pPr>
            <a:r>
              <a:rPr lang="el-GR" sz="2000" dirty="0" smtClean="0">
                <a:latin typeface="Calibri" pitchFamily="34" charset="0"/>
                <a:cs typeface="Segoe UI"/>
              </a:rPr>
              <a:t> στον έλεγχο της καθαρότητας δείγματος</a:t>
            </a:r>
          </a:p>
          <a:p>
            <a:pPr>
              <a:buFont typeface="Wingdings" pitchFamily="2" charset="2"/>
              <a:buChar char="Ø"/>
            </a:pPr>
            <a:endParaRPr lang="el-GR" sz="2000" dirty="0" smtClean="0">
              <a:latin typeface="Calibri" pitchFamily="34" charset="0"/>
              <a:cs typeface="Segoe UI"/>
            </a:endParaRPr>
          </a:p>
          <a:p>
            <a:pPr>
              <a:buFont typeface="Wingdings" pitchFamily="2" charset="2"/>
              <a:buChar char="Ø"/>
            </a:pPr>
            <a:r>
              <a:rPr lang="el-GR" sz="2000" dirty="0" smtClean="0">
                <a:latin typeface="Calibri" pitchFamily="34" charset="0"/>
                <a:cs typeface="Segoe UI"/>
              </a:rPr>
              <a:t> στον ποσοτικό και ποιοτικό έλεγχο</a:t>
            </a:r>
          </a:p>
          <a:p>
            <a:pPr>
              <a:buFont typeface="Wingdings" pitchFamily="2" charset="2"/>
              <a:buChar char="Ø"/>
            </a:pPr>
            <a:endParaRPr lang="el-GR" sz="2000" dirty="0" smtClean="0">
              <a:latin typeface="Calibri" pitchFamily="34" charset="0"/>
              <a:cs typeface="Segoe UI"/>
            </a:endParaRPr>
          </a:p>
          <a:p>
            <a:pPr>
              <a:buFont typeface="Wingdings" pitchFamily="2" charset="2"/>
              <a:buChar char="Ø"/>
            </a:pPr>
            <a:r>
              <a:rPr lang="el-GR" sz="2000" dirty="0" smtClean="0">
                <a:latin typeface="Calibri" pitchFamily="34" charset="0"/>
                <a:cs typeface="Segoe UI"/>
              </a:rPr>
              <a:t> στον προσδιορισμό μοριακού βάρους</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FFFF00"/>
                </a:solidFill>
                <a:latin typeface="Calibri" pitchFamily="34" charset="0"/>
                <a:cs typeface="Segoe UI"/>
              </a:rPr>
              <a:t/>
            </a:r>
            <a:br>
              <a:rPr lang="el-GR" b="1" dirty="0" smtClean="0">
                <a:solidFill>
                  <a:srgbClr val="FFFF00"/>
                </a:solidFill>
                <a:latin typeface="Calibri" pitchFamily="34" charset="0"/>
                <a:cs typeface="Segoe UI"/>
              </a:rPr>
            </a:br>
            <a:r>
              <a:rPr lang="el-GR" b="1" dirty="0" smtClean="0">
                <a:latin typeface="Calibri" pitchFamily="34" charset="0"/>
                <a:cs typeface="Segoe UI"/>
              </a:rPr>
              <a:t>Γενικές αρχές</a:t>
            </a:r>
            <a:r>
              <a:rPr lang="el-GR" b="1" dirty="0" smtClean="0">
                <a:solidFill>
                  <a:srgbClr val="FFFF00"/>
                </a:solidFill>
                <a:latin typeface="Calibri" pitchFamily="34" charset="0"/>
                <a:cs typeface="Segoe UI"/>
              </a:rPr>
              <a:t/>
            </a:r>
            <a:br>
              <a:rPr lang="el-GR" b="1" dirty="0" smtClean="0">
                <a:solidFill>
                  <a:srgbClr val="FFFF00"/>
                </a:solidFill>
                <a:latin typeface="Calibri" pitchFamily="34" charset="0"/>
                <a:cs typeface="Segoe UI"/>
              </a:rPr>
            </a:br>
            <a:endParaRPr lang="en-US" dirty="0"/>
          </a:p>
        </p:txBody>
      </p:sp>
      <p:sp>
        <p:nvSpPr>
          <p:cNvPr id="4" name="3 - Ορθογώνιο"/>
          <p:cNvSpPr/>
          <p:nvPr/>
        </p:nvSpPr>
        <p:spPr>
          <a:xfrm>
            <a:off x="1066800" y="1143000"/>
            <a:ext cx="6480720" cy="5147563"/>
          </a:xfrm>
          <a:prstGeom prst="rect">
            <a:avLst/>
          </a:prstGeom>
        </p:spPr>
        <p:txBody>
          <a:bodyPr wrap="square">
            <a:spAutoFit/>
          </a:bodyPr>
          <a:lstStyle/>
          <a:p>
            <a:endParaRPr lang="el-GR" dirty="0" smtClean="0"/>
          </a:p>
          <a:p>
            <a:endParaRPr lang="el-GR" dirty="0" smtClean="0"/>
          </a:p>
          <a:p>
            <a:pPr algn="ctr"/>
            <a:r>
              <a:rPr lang="el-GR" sz="2400" i="1" dirty="0" smtClean="0">
                <a:latin typeface="Calibri" pitchFamily="34" charset="0"/>
                <a:cs typeface="Segoe UI"/>
              </a:rPr>
              <a:t>U = E * z / f</a:t>
            </a:r>
            <a:endParaRPr lang="el-GR" sz="2400" dirty="0" smtClean="0">
              <a:latin typeface="Calibri" pitchFamily="34" charset="0"/>
              <a:cs typeface="Segoe UI"/>
            </a:endParaRPr>
          </a:p>
          <a:p>
            <a:endParaRPr lang="el-GR" dirty="0" smtClean="0">
              <a:latin typeface="Calibri" pitchFamily="34" charset="0"/>
              <a:cs typeface="Segoe UI"/>
            </a:endParaRPr>
          </a:p>
          <a:p>
            <a:r>
              <a:rPr lang="el-GR" dirty="0" smtClean="0">
                <a:latin typeface="Calibri" pitchFamily="34" charset="0"/>
                <a:cs typeface="Segoe UI"/>
              </a:rPr>
              <a:t>Όπου:</a:t>
            </a:r>
          </a:p>
          <a:p>
            <a:endParaRPr lang="el-GR" dirty="0" smtClean="0">
              <a:latin typeface="Calibri" pitchFamily="34" charset="0"/>
              <a:cs typeface="Segoe UI"/>
            </a:endParaRPr>
          </a:p>
          <a:p>
            <a:pPr>
              <a:lnSpc>
                <a:spcPct val="150000"/>
              </a:lnSpc>
            </a:pPr>
            <a:r>
              <a:rPr lang="el-GR" sz="1900" b="1" i="1" dirty="0" smtClean="0">
                <a:latin typeface="Calibri" pitchFamily="34" charset="0"/>
                <a:cs typeface="Segoe UI"/>
              </a:rPr>
              <a:t>U:</a:t>
            </a:r>
            <a:r>
              <a:rPr lang="el-GR" dirty="0" smtClean="0">
                <a:latin typeface="Calibri" pitchFamily="34" charset="0"/>
                <a:cs typeface="Segoe UI"/>
              </a:rPr>
              <a:t> ταχύτητα μετακίνησης μορίου σε ηλεκτρικό πεδίο</a:t>
            </a:r>
            <a:endParaRPr lang="el-GR" b="1" i="1" dirty="0" smtClean="0">
              <a:latin typeface="Calibri" pitchFamily="34" charset="0"/>
              <a:cs typeface="Segoe UI"/>
            </a:endParaRPr>
          </a:p>
          <a:p>
            <a:pPr>
              <a:lnSpc>
                <a:spcPct val="150000"/>
              </a:lnSpc>
            </a:pPr>
            <a:r>
              <a:rPr lang="el-GR" sz="1900" b="1" i="1" dirty="0" smtClean="0">
                <a:latin typeface="Calibri" pitchFamily="34" charset="0"/>
                <a:cs typeface="Segoe UI"/>
              </a:rPr>
              <a:t>Ε:</a:t>
            </a:r>
            <a:r>
              <a:rPr lang="el-GR" dirty="0" smtClean="0">
                <a:latin typeface="Calibri" pitchFamily="34" charset="0"/>
                <a:cs typeface="Segoe UI"/>
              </a:rPr>
              <a:t> ένταση του ηλεκτρικού πεδίου</a:t>
            </a:r>
            <a:endParaRPr lang="el-GR" b="1" i="1" dirty="0" smtClean="0">
              <a:latin typeface="Calibri" pitchFamily="34" charset="0"/>
              <a:cs typeface="Segoe UI"/>
            </a:endParaRPr>
          </a:p>
          <a:p>
            <a:pPr>
              <a:lnSpc>
                <a:spcPct val="150000"/>
              </a:lnSpc>
            </a:pPr>
            <a:r>
              <a:rPr lang="el-GR" sz="1900" b="1" i="1" dirty="0" smtClean="0">
                <a:latin typeface="Calibri" pitchFamily="34" charset="0"/>
                <a:cs typeface="Segoe UI"/>
              </a:rPr>
              <a:t>Z:</a:t>
            </a:r>
            <a:r>
              <a:rPr lang="el-GR" dirty="0" smtClean="0">
                <a:latin typeface="Calibri" pitchFamily="34" charset="0"/>
                <a:cs typeface="Segoe UI"/>
              </a:rPr>
              <a:t> καθαρό φορτίο</a:t>
            </a:r>
            <a:endParaRPr lang="el-GR" b="1" i="1" dirty="0" smtClean="0">
              <a:latin typeface="Calibri" pitchFamily="34" charset="0"/>
              <a:cs typeface="Segoe UI"/>
            </a:endParaRPr>
          </a:p>
          <a:p>
            <a:pPr>
              <a:lnSpc>
                <a:spcPct val="150000"/>
              </a:lnSpc>
            </a:pPr>
            <a:r>
              <a:rPr lang="en-US" sz="1900" b="1" i="1" dirty="0" smtClean="0">
                <a:latin typeface="Calibri" pitchFamily="34" charset="0"/>
                <a:cs typeface="Segoe UI"/>
              </a:rPr>
              <a:t>f</a:t>
            </a:r>
            <a:r>
              <a:rPr lang="el-GR" sz="1900" b="1" i="1" dirty="0" smtClean="0">
                <a:latin typeface="Calibri" pitchFamily="34" charset="0"/>
                <a:cs typeface="Segoe UI"/>
              </a:rPr>
              <a:t>: </a:t>
            </a:r>
            <a:r>
              <a:rPr lang="el-GR" dirty="0" smtClean="0">
                <a:latin typeface="Calibri" pitchFamily="34" charset="0"/>
                <a:cs typeface="Segoe UI"/>
              </a:rPr>
              <a:t>συντελεστής τριβής, ο οποίος εξαρτάται από τη μάζα, το σχήμα του μορίου και την πυκνότητα του μέσου</a:t>
            </a:r>
            <a:endParaRPr lang="el-GR" b="1" i="1" dirty="0" smtClean="0">
              <a:latin typeface="Calibri" pitchFamily="34" charset="0"/>
              <a:cs typeface="Segoe UI"/>
            </a:endParaRPr>
          </a:p>
          <a:p>
            <a:pPr>
              <a:lnSpc>
                <a:spcPct val="150000"/>
              </a:lnSpc>
            </a:pPr>
            <a:r>
              <a:rPr lang="el-GR" sz="1900" b="1" i="1" dirty="0" smtClean="0">
                <a:latin typeface="Calibri" pitchFamily="34" charset="0"/>
                <a:cs typeface="Segoe UI"/>
              </a:rPr>
              <a:t>Ε * z: </a:t>
            </a:r>
            <a:r>
              <a:rPr lang="el-GR" dirty="0" smtClean="0">
                <a:latin typeface="Calibri" pitchFamily="34" charset="0"/>
                <a:cs typeface="Segoe UI"/>
              </a:rPr>
              <a:t>ηλεκτροστατική δύναμη που οδηγεί το μόριο</a:t>
            </a:r>
          </a:p>
          <a:p>
            <a:pPr>
              <a:lnSpc>
                <a:spcPct val="150000"/>
              </a:lnSpc>
            </a:pPr>
            <a:endParaRPr lang="el-GR" dirty="0" smtClean="0">
              <a:latin typeface="Calibri" pitchFamily="34" charset="0"/>
              <a:cs typeface="Segoe UI"/>
            </a:endParaRP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44562"/>
          </a:xfrm>
        </p:spPr>
        <p:txBody>
          <a:bodyPr>
            <a:normAutofit/>
          </a:bodyPr>
          <a:lstStyle/>
          <a:p>
            <a:r>
              <a:rPr lang="el-GR" sz="3200" b="1" dirty="0" smtClean="0">
                <a:latin typeface="Calibri" pitchFamily="34" charset="0"/>
                <a:cs typeface="Segoe UI"/>
              </a:rPr>
              <a:t>Γενικές αρχές</a:t>
            </a:r>
            <a:endParaRPr lang="en-US" sz="3200" dirty="0"/>
          </a:p>
        </p:txBody>
      </p:sp>
      <p:sp>
        <p:nvSpPr>
          <p:cNvPr id="4" name="3 - Ορθογώνιο"/>
          <p:cNvSpPr/>
          <p:nvPr/>
        </p:nvSpPr>
        <p:spPr>
          <a:xfrm>
            <a:off x="838200" y="1447800"/>
            <a:ext cx="7543800" cy="5016758"/>
          </a:xfrm>
          <a:prstGeom prst="rect">
            <a:avLst/>
          </a:prstGeom>
        </p:spPr>
        <p:txBody>
          <a:bodyPr wrap="square">
            <a:spAutoFit/>
          </a:bodyPr>
          <a:lstStyle/>
          <a:p>
            <a:pPr fontAlgn="base">
              <a:lnSpc>
                <a:spcPct val="200000"/>
              </a:lnSpc>
              <a:buNone/>
            </a:pPr>
            <a:r>
              <a:rPr lang="el-GR" sz="2000" dirty="0" smtClean="0"/>
              <a:t>Άρα, η ταχύτητα μετακίνησης (υ) της πρωτεΐνης (ή κάθε μορίου) σε ένα ηλεκτρικό πεδίο, εξαρτάται από την ένταση του ηλεκτρικού πεδίου (Ε), το καθαρό φορτίο της πρωτεΐνης (z) και το συντελεστή τριβής (f). </a:t>
            </a:r>
          </a:p>
          <a:p>
            <a:pPr lvl="0" fontAlgn="base">
              <a:lnSpc>
                <a:spcPct val="200000"/>
              </a:lnSpc>
              <a:buNone/>
            </a:pPr>
            <a:endParaRPr lang="el-GR" sz="2000" dirty="0" smtClean="0"/>
          </a:p>
          <a:p>
            <a:pPr fontAlgn="base">
              <a:lnSpc>
                <a:spcPct val="200000"/>
              </a:lnSpc>
              <a:buNone/>
            </a:pPr>
            <a:r>
              <a:rPr lang="el-GR" sz="2000" dirty="0" smtClean="0"/>
              <a:t>   * Η ηλεκτροστατική δύναμη </a:t>
            </a:r>
            <a:r>
              <a:rPr lang="el-GR" sz="2000" b="1" dirty="0" err="1" smtClean="0"/>
              <a:t>Εz</a:t>
            </a:r>
            <a:r>
              <a:rPr lang="el-GR" sz="2000" dirty="0" smtClean="0"/>
              <a:t> που κατευθύνει το φορτισμένο μόριο προς το αντίθετα φορτισμένο ηλεκτρόδιο είναι αντίθετη της τριβής που εμφανίζεται μεταξύ του μορίου που μετακινείται και του μέσου μετακίνησης.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1207</Words>
  <Application>Microsoft Office PowerPoint</Application>
  <PresentationFormat>Προβολή στην οθόνη (4:3)</PresentationFormat>
  <Paragraphs>240</Paragraphs>
  <Slides>29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Ενόργανη Ανάλυση I</vt:lpstr>
      <vt:lpstr>Άδειες Χρήσης</vt:lpstr>
      <vt:lpstr>Χρηματοδότηση</vt:lpstr>
      <vt:lpstr>Σκοπός  ενότητας</vt:lpstr>
      <vt:lpstr>Περιεχόμενα ενότητας</vt:lpstr>
      <vt:lpstr>Τι είναι η Ηλεκτροφόρηση;</vt:lpstr>
      <vt:lpstr>Εφαρμογές</vt:lpstr>
      <vt:lpstr> Γενικές αρχές </vt:lpstr>
      <vt:lpstr>Γενικές αρχές</vt:lpstr>
      <vt:lpstr> Ισοηλεκτρικό σημείο </vt:lpstr>
      <vt:lpstr> Παράγοντες που επηρεάζουν τον ηλεκτροφορητικό διαχωρισμό </vt:lpstr>
      <vt:lpstr>Κυριότερες ηλεκτροφορητικές τεχνικές </vt:lpstr>
      <vt:lpstr> Ηλεκτροφόρηση πηκτής αγαρόζης </vt:lpstr>
      <vt:lpstr> Ηλεκτροφόρηση πηκτής αγαρόζης </vt:lpstr>
      <vt:lpstr> Ηλεκτροφόρηση πηκτής αγαρόζης </vt:lpstr>
      <vt:lpstr> Ηλεκτροφόρηση πηκτής πολυακρυλαμιδίου (PAGE) </vt:lpstr>
      <vt:lpstr> Ισοηλεκτρική εστίαση </vt:lpstr>
      <vt:lpstr> Δισδιάστατη Ηλεκτροφόρηση </vt:lpstr>
      <vt:lpstr>Τριχοειδής  Ηλεκτροφόρηση</vt:lpstr>
      <vt:lpstr>Τριχοειδής  Ηλεκτροφόρηση</vt:lpstr>
      <vt:lpstr> Τριχοειδής  Ηλεκτροφόρηση </vt:lpstr>
      <vt:lpstr> Τριχοειδής ηλεκτροφόρηση ζώνης </vt:lpstr>
      <vt:lpstr> Τριχοειδής ηλεκτροφόρηση πηκτής </vt:lpstr>
      <vt:lpstr> Τριχοειδής  ισοηλεκτρική  εστίαση </vt:lpstr>
      <vt:lpstr>Βιβλιογραφία</vt:lpstr>
      <vt:lpstr>Σημείωμα Αναφοράς</vt:lpstr>
      <vt:lpstr>Σημείωμα Αδειοδότησης</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Fotis</dc:creator>
  <cp:lastModifiedBy>pc4</cp:lastModifiedBy>
  <cp:revision>47</cp:revision>
  <dcterms:created xsi:type="dcterms:W3CDTF">2015-07-21T20:59:48Z</dcterms:created>
  <dcterms:modified xsi:type="dcterms:W3CDTF">2015-09-07T09:16:08Z</dcterms:modified>
</cp:coreProperties>
</file>